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Lst>
  <p:sldSz cx="12192000" cy="6858000"/>
  <p:notesSz cx="12192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696" y="41"/>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00" b="0" i="0">
                <a:solidFill>
                  <a:srgbClr val="ACB6C5"/>
                </a:solidFill>
                <a:latin typeface="微软雅黑"/>
                <a:cs typeface="微软雅黑"/>
              </a:defRPr>
            </a:lvl1pPr>
          </a:lstStyle>
          <a:p>
            <a:pPr marL="12700">
              <a:lnSpc>
                <a:spcPts val="1505"/>
              </a:lnSpc>
            </a:pPr>
            <a:r>
              <a:rPr dirty="0"/>
              <a:t>EO</a:t>
            </a:r>
            <a:r>
              <a:rPr spc="-95" dirty="0"/>
              <a:t> </a:t>
            </a:r>
            <a:r>
              <a:rPr spc="-5" dirty="0"/>
              <a:t>Intelligence</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7/2/2019</a:t>
            </a:fld>
            <a:endParaRPr lang="en-US"/>
          </a:p>
        </p:txBody>
      </p:sp>
      <p:sp>
        <p:nvSpPr>
          <p:cNvPr id="6" name="Holder 6"/>
          <p:cNvSpPr>
            <a:spLocks noGrp="1"/>
          </p:cNvSpPr>
          <p:nvPr>
            <p:ph type="sldNum" sz="quarter" idx="7"/>
          </p:nvPr>
        </p:nvSpPr>
        <p:spPr/>
        <p:txBody>
          <a:bodyPr lIns="0" tIns="0" rIns="0" bIns="0"/>
          <a:lstStyle>
            <a:lvl1pPr>
              <a:defRPr sz="1200" b="0" i="0">
                <a:solidFill>
                  <a:srgbClr val="F9F9F9"/>
                </a:solidFill>
                <a:latin typeface="微软雅黑"/>
                <a:cs typeface="微软雅黑"/>
              </a:defRPr>
            </a:lvl1pPr>
          </a:lstStyle>
          <a:p>
            <a:pPr marL="205104">
              <a:lnSpc>
                <a:spcPts val="130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7997"/>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422148"/>
            <a:ext cx="771525" cy="467995"/>
          </a:xfrm>
          <a:custGeom>
            <a:avLst/>
            <a:gdLst/>
            <a:ahLst/>
            <a:cxnLst/>
            <a:rect l="l" t="t" r="r" b="b"/>
            <a:pathLst>
              <a:path w="771525" h="467994">
                <a:moveTo>
                  <a:pt x="537210" y="0"/>
                </a:moveTo>
                <a:lnTo>
                  <a:pt x="0" y="0"/>
                </a:lnTo>
                <a:lnTo>
                  <a:pt x="0" y="467867"/>
                </a:lnTo>
                <a:lnTo>
                  <a:pt x="537210" y="467867"/>
                </a:lnTo>
                <a:lnTo>
                  <a:pt x="584355" y="463113"/>
                </a:lnTo>
                <a:lnTo>
                  <a:pt x="628267" y="449478"/>
                </a:lnTo>
                <a:lnTo>
                  <a:pt x="668004" y="427905"/>
                </a:lnTo>
                <a:lnTo>
                  <a:pt x="702625" y="399335"/>
                </a:lnTo>
                <a:lnTo>
                  <a:pt x="731191" y="364711"/>
                </a:lnTo>
                <a:lnTo>
                  <a:pt x="752760" y="324975"/>
                </a:lnTo>
                <a:lnTo>
                  <a:pt x="766391" y="281068"/>
                </a:lnTo>
                <a:lnTo>
                  <a:pt x="771144" y="233934"/>
                </a:lnTo>
                <a:lnTo>
                  <a:pt x="766391" y="186799"/>
                </a:lnTo>
                <a:lnTo>
                  <a:pt x="752760" y="142892"/>
                </a:lnTo>
                <a:lnTo>
                  <a:pt x="731191" y="103156"/>
                </a:lnTo>
                <a:lnTo>
                  <a:pt x="702625" y="68532"/>
                </a:lnTo>
                <a:lnTo>
                  <a:pt x="668004" y="39962"/>
                </a:lnTo>
                <a:lnTo>
                  <a:pt x="628267" y="18389"/>
                </a:lnTo>
                <a:lnTo>
                  <a:pt x="584355" y="4754"/>
                </a:lnTo>
                <a:lnTo>
                  <a:pt x="537210" y="0"/>
                </a:lnTo>
                <a:close/>
              </a:path>
            </a:pathLst>
          </a:custGeom>
          <a:solidFill>
            <a:srgbClr val="1D9ED2"/>
          </a:solidFill>
        </p:spPr>
        <p:txBody>
          <a:bodyPr wrap="square" lIns="0" tIns="0" rIns="0" bIns="0" rtlCol="0"/>
          <a:lstStyle/>
          <a:p>
            <a:endParaRPr/>
          </a:p>
        </p:txBody>
      </p:sp>
      <p:sp>
        <p:nvSpPr>
          <p:cNvPr id="18" name="bk object 18"/>
          <p:cNvSpPr/>
          <p:nvPr/>
        </p:nvSpPr>
        <p:spPr>
          <a:xfrm>
            <a:off x="0" y="422148"/>
            <a:ext cx="771525" cy="467995"/>
          </a:xfrm>
          <a:custGeom>
            <a:avLst/>
            <a:gdLst/>
            <a:ahLst/>
            <a:cxnLst/>
            <a:rect l="l" t="t" r="r" b="b"/>
            <a:pathLst>
              <a:path w="771525" h="467994">
                <a:moveTo>
                  <a:pt x="771144" y="233934"/>
                </a:moveTo>
                <a:lnTo>
                  <a:pt x="766391" y="281068"/>
                </a:lnTo>
                <a:lnTo>
                  <a:pt x="752760" y="324975"/>
                </a:lnTo>
                <a:lnTo>
                  <a:pt x="731191" y="364711"/>
                </a:lnTo>
                <a:lnTo>
                  <a:pt x="702625" y="399335"/>
                </a:lnTo>
                <a:lnTo>
                  <a:pt x="668004" y="427905"/>
                </a:lnTo>
                <a:lnTo>
                  <a:pt x="628267" y="449478"/>
                </a:lnTo>
                <a:lnTo>
                  <a:pt x="584355" y="463113"/>
                </a:lnTo>
                <a:lnTo>
                  <a:pt x="537210" y="467867"/>
                </a:lnTo>
                <a:lnTo>
                  <a:pt x="0" y="467867"/>
                </a:lnTo>
                <a:lnTo>
                  <a:pt x="0" y="0"/>
                </a:lnTo>
                <a:lnTo>
                  <a:pt x="537210" y="0"/>
                </a:lnTo>
                <a:lnTo>
                  <a:pt x="584355" y="4754"/>
                </a:lnTo>
                <a:lnTo>
                  <a:pt x="628267" y="18389"/>
                </a:lnTo>
                <a:lnTo>
                  <a:pt x="668004" y="39962"/>
                </a:lnTo>
                <a:lnTo>
                  <a:pt x="702625" y="68532"/>
                </a:lnTo>
                <a:lnTo>
                  <a:pt x="731191" y="103156"/>
                </a:lnTo>
                <a:lnTo>
                  <a:pt x="752760" y="142892"/>
                </a:lnTo>
                <a:lnTo>
                  <a:pt x="766391" y="186799"/>
                </a:lnTo>
                <a:lnTo>
                  <a:pt x="771144" y="233934"/>
                </a:lnTo>
                <a:close/>
              </a:path>
            </a:pathLst>
          </a:custGeom>
          <a:ln w="12192">
            <a:solidFill>
              <a:srgbClr val="1D9ED2"/>
            </a:solidFill>
          </a:ln>
        </p:spPr>
        <p:txBody>
          <a:bodyPr wrap="square" lIns="0" tIns="0" rIns="0" bIns="0" rtlCol="0"/>
          <a:lstStyle/>
          <a:p>
            <a:endParaRPr/>
          </a:p>
        </p:txBody>
      </p:sp>
      <p:sp>
        <p:nvSpPr>
          <p:cNvPr id="19" name="bk object 19"/>
          <p:cNvSpPr/>
          <p:nvPr/>
        </p:nvSpPr>
        <p:spPr>
          <a:xfrm>
            <a:off x="11640311" y="6144767"/>
            <a:ext cx="551815" cy="462280"/>
          </a:xfrm>
          <a:custGeom>
            <a:avLst/>
            <a:gdLst/>
            <a:ahLst/>
            <a:cxnLst/>
            <a:rect l="l" t="t" r="r" b="b"/>
            <a:pathLst>
              <a:path w="551815" h="462279">
                <a:moveTo>
                  <a:pt x="320802" y="0"/>
                </a:moveTo>
                <a:lnTo>
                  <a:pt x="230886" y="0"/>
                </a:lnTo>
                <a:lnTo>
                  <a:pt x="184356" y="4690"/>
                </a:lnTo>
                <a:lnTo>
                  <a:pt x="141017" y="18143"/>
                </a:lnTo>
                <a:lnTo>
                  <a:pt x="101798" y="39430"/>
                </a:lnTo>
                <a:lnTo>
                  <a:pt x="67627" y="67622"/>
                </a:lnTo>
                <a:lnTo>
                  <a:pt x="39433" y="101792"/>
                </a:lnTo>
                <a:lnTo>
                  <a:pt x="18145" y="141012"/>
                </a:lnTo>
                <a:lnTo>
                  <a:pt x="4691" y="184352"/>
                </a:lnTo>
                <a:lnTo>
                  <a:pt x="0" y="230885"/>
                </a:lnTo>
                <a:lnTo>
                  <a:pt x="4691" y="277415"/>
                </a:lnTo>
                <a:lnTo>
                  <a:pt x="18145" y="320754"/>
                </a:lnTo>
                <a:lnTo>
                  <a:pt x="39433" y="359973"/>
                </a:lnTo>
                <a:lnTo>
                  <a:pt x="67627" y="394144"/>
                </a:lnTo>
                <a:lnTo>
                  <a:pt x="101798" y="422338"/>
                </a:lnTo>
                <a:lnTo>
                  <a:pt x="141017" y="443626"/>
                </a:lnTo>
                <a:lnTo>
                  <a:pt x="184356" y="457080"/>
                </a:lnTo>
                <a:lnTo>
                  <a:pt x="230886" y="461771"/>
                </a:lnTo>
                <a:lnTo>
                  <a:pt x="320802" y="461771"/>
                </a:lnTo>
                <a:lnTo>
                  <a:pt x="367331" y="457080"/>
                </a:lnTo>
                <a:lnTo>
                  <a:pt x="410670" y="443626"/>
                </a:lnTo>
                <a:lnTo>
                  <a:pt x="449889" y="422338"/>
                </a:lnTo>
                <a:lnTo>
                  <a:pt x="484060" y="394144"/>
                </a:lnTo>
                <a:lnTo>
                  <a:pt x="512254" y="359973"/>
                </a:lnTo>
                <a:lnTo>
                  <a:pt x="533542" y="320754"/>
                </a:lnTo>
                <a:lnTo>
                  <a:pt x="546996" y="277415"/>
                </a:lnTo>
                <a:lnTo>
                  <a:pt x="551688" y="230885"/>
                </a:lnTo>
                <a:lnTo>
                  <a:pt x="546996" y="184352"/>
                </a:lnTo>
                <a:lnTo>
                  <a:pt x="533542" y="141012"/>
                </a:lnTo>
                <a:lnTo>
                  <a:pt x="512254" y="101792"/>
                </a:lnTo>
                <a:lnTo>
                  <a:pt x="484060" y="67622"/>
                </a:lnTo>
                <a:lnTo>
                  <a:pt x="449889" y="39430"/>
                </a:lnTo>
                <a:lnTo>
                  <a:pt x="410670" y="18143"/>
                </a:lnTo>
                <a:lnTo>
                  <a:pt x="367331" y="4690"/>
                </a:lnTo>
                <a:lnTo>
                  <a:pt x="320802" y="0"/>
                </a:lnTo>
                <a:close/>
              </a:path>
            </a:pathLst>
          </a:custGeom>
          <a:solidFill>
            <a:srgbClr val="1D9ED2"/>
          </a:solidFill>
        </p:spPr>
        <p:txBody>
          <a:bodyPr wrap="square" lIns="0" tIns="0" rIns="0" bIns="0" rtlCol="0"/>
          <a:lstStyle/>
          <a:p>
            <a:endParaRPr/>
          </a:p>
        </p:txBody>
      </p:sp>
      <p:sp>
        <p:nvSpPr>
          <p:cNvPr id="20" name="bk object 20"/>
          <p:cNvSpPr/>
          <p:nvPr/>
        </p:nvSpPr>
        <p:spPr>
          <a:xfrm>
            <a:off x="11856719" y="6144767"/>
            <a:ext cx="334010" cy="462280"/>
          </a:xfrm>
          <a:custGeom>
            <a:avLst/>
            <a:gdLst/>
            <a:ahLst/>
            <a:cxnLst/>
            <a:rect l="l" t="t" r="r" b="b"/>
            <a:pathLst>
              <a:path w="334009" h="462279">
                <a:moveTo>
                  <a:pt x="0" y="461771"/>
                </a:moveTo>
                <a:lnTo>
                  <a:pt x="333755" y="461771"/>
                </a:lnTo>
                <a:lnTo>
                  <a:pt x="333755" y="0"/>
                </a:lnTo>
                <a:lnTo>
                  <a:pt x="0" y="0"/>
                </a:lnTo>
                <a:lnTo>
                  <a:pt x="0" y="461771"/>
                </a:lnTo>
                <a:close/>
              </a:path>
            </a:pathLst>
          </a:custGeom>
          <a:solidFill>
            <a:srgbClr val="1D9ED2"/>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0" i="0">
                <a:solidFill>
                  <a:srgbClr val="1D9ED2"/>
                </a:solidFill>
                <a:latin typeface="微软雅黑"/>
                <a:cs typeface="微软雅黑"/>
              </a:defRPr>
            </a:lvl1pPr>
          </a:lstStyle>
          <a:p>
            <a:endParaRPr/>
          </a:p>
        </p:txBody>
      </p:sp>
      <p:sp>
        <p:nvSpPr>
          <p:cNvPr id="3" name="Holder 3"/>
          <p:cNvSpPr>
            <a:spLocks noGrp="1"/>
          </p:cNvSpPr>
          <p:nvPr>
            <p:ph type="body" idx="1"/>
          </p:nvPr>
        </p:nvSpPr>
        <p:spPr/>
        <p:txBody>
          <a:bodyPr lIns="0" tIns="0" rIns="0" bIns="0"/>
          <a:lstStyle>
            <a:lvl1pPr>
              <a:defRPr sz="1400" b="0" i="0">
                <a:solidFill>
                  <a:srgbClr val="585858"/>
                </a:solidFill>
                <a:latin typeface="微软雅黑"/>
                <a:cs typeface="微软雅黑"/>
              </a:defRPr>
            </a:lvl1pPr>
          </a:lstStyle>
          <a:p>
            <a:endParaRPr/>
          </a:p>
        </p:txBody>
      </p:sp>
      <p:sp>
        <p:nvSpPr>
          <p:cNvPr id="4" name="Holder 4"/>
          <p:cNvSpPr>
            <a:spLocks noGrp="1"/>
          </p:cNvSpPr>
          <p:nvPr>
            <p:ph type="ftr" sz="quarter" idx="5"/>
          </p:nvPr>
        </p:nvSpPr>
        <p:spPr/>
        <p:txBody>
          <a:bodyPr lIns="0" tIns="0" rIns="0" bIns="0"/>
          <a:lstStyle>
            <a:lvl1pPr>
              <a:defRPr sz="1400" b="0" i="0">
                <a:solidFill>
                  <a:srgbClr val="ACB6C5"/>
                </a:solidFill>
                <a:latin typeface="微软雅黑"/>
                <a:cs typeface="微软雅黑"/>
              </a:defRPr>
            </a:lvl1pPr>
          </a:lstStyle>
          <a:p>
            <a:pPr marL="12700">
              <a:lnSpc>
                <a:spcPts val="1505"/>
              </a:lnSpc>
            </a:pPr>
            <a:r>
              <a:rPr dirty="0"/>
              <a:t>EO</a:t>
            </a:r>
            <a:r>
              <a:rPr spc="-95" dirty="0"/>
              <a:t> </a:t>
            </a:r>
            <a:r>
              <a:rPr spc="-5" dirty="0"/>
              <a:t>Intelligence</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7/2/2019</a:t>
            </a:fld>
            <a:endParaRPr lang="en-US"/>
          </a:p>
        </p:txBody>
      </p:sp>
      <p:sp>
        <p:nvSpPr>
          <p:cNvPr id="6" name="Holder 6"/>
          <p:cNvSpPr>
            <a:spLocks noGrp="1"/>
          </p:cNvSpPr>
          <p:nvPr>
            <p:ph type="sldNum" sz="quarter" idx="7"/>
          </p:nvPr>
        </p:nvSpPr>
        <p:spPr/>
        <p:txBody>
          <a:bodyPr lIns="0" tIns="0" rIns="0" bIns="0"/>
          <a:lstStyle>
            <a:lvl1pPr>
              <a:defRPr sz="1200" b="0" i="0">
                <a:solidFill>
                  <a:srgbClr val="F9F9F9"/>
                </a:solidFill>
                <a:latin typeface="微软雅黑"/>
                <a:cs typeface="微软雅黑"/>
              </a:defRPr>
            </a:lvl1pPr>
          </a:lstStyle>
          <a:p>
            <a:pPr marL="205104">
              <a:lnSpc>
                <a:spcPts val="130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1D9ED2"/>
                </a:solidFill>
                <a:latin typeface="微软雅黑"/>
                <a:cs typeface="微软雅黑"/>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896481" y="1321942"/>
            <a:ext cx="4730750" cy="4778375"/>
          </a:xfrm>
          <a:prstGeom prst="rect">
            <a:avLst/>
          </a:prstGeom>
        </p:spPr>
        <p:txBody>
          <a:bodyPr wrap="square" lIns="0" tIns="0" rIns="0" bIns="0">
            <a:spAutoFit/>
          </a:bodyPr>
          <a:lstStyle>
            <a:lvl1pPr>
              <a:defRPr sz="1800" b="1" i="0">
                <a:solidFill>
                  <a:srgbClr val="F9F9F9"/>
                </a:solidFill>
                <a:latin typeface="微软雅黑"/>
                <a:cs typeface="微软雅黑"/>
              </a:defRPr>
            </a:lvl1pPr>
          </a:lstStyle>
          <a:p>
            <a:endParaRPr/>
          </a:p>
        </p:txBody>
      </p:sp>
      <p:sp>
        <p:nvSpPr>
          <p:cNvPr id="5" name="Holder 5"/>
          <p:cNvSpPr>
            <a:spLocks noGrp="1"/>
          </p:cNvSpPr>
          <p:nvPr>
            <p:ph type="ftr" sz="quarter" idx="5"/>
          </p:nvPr>
        </p:nvSpPr>
        <p:spPr/>
        <p:txBody>
          <a:bodyPr lIns="0" tIns="0" rIns="0" bIns="0"/>
          <a:lstStyle>
            <a:lvl1pPr>
              <a:defRPr sz="1400" b="0" i="0">
                <a:solidFill>
                  <a:srgbClr val="ACB6C5"/>
                </a:solidFill>
                <a:latin typeface="微软雅黑"/>
                <a:cs typeface="微软雅黑"/>
              </a:defRPr>
            </a:lvl1pPr>
          </a:lstStyle>
          <a:p>
            <a:pPr marL="12700">
              <a:lnSpc>
                <a:spcPts val="1505"/>
              </a:lnSpc>
            </a:pPr>
            <a:r>
              <a:rPr dirty="0"/>
              <a:t>EO</a:t>
            </a:r>
            <a:r>
              <a:rPr spc="-95" dirty="0"/>
              <a:t> </a:t>
            </a:r>
            <a:r>
              <a:rPr spc="-5" dirty="0"/>
              <a:t>Intelligence</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7/2/2019</a:t>
            </a:fld>
            <a:endParaRPr lang="en-US"/>
          </a:p>
        </p:txBody>
      </p:sp>
      <p:sp>
        <p:nvSpPr>
          <p:cNvPr id="7" name="Holder 7"/>
          <p:cNvSpPr>
            <a:spLocks noGrp="1"/>
          </p:cNvSpPr>
          <p:nvPr>
            <p:ph type="sldNum" sz="quarter" idx="7"/>
          </p:nvPr>
        </p:nvSpPr>
        <p:spPr/>
        <p:txBody>
          <a:bodyPr lIns="0" tIns="0" rIns="0" bIns="0"/>
          <a:lstStyle>
            <a:lvl1pPr>
              <a:defRPr sz="1200" b="0" i="0">
                <a:solidFill>
                  <a:srgbClr val="F9F9F9"/>
                </a:solidFill>
                <a:latin typeface="微软雅黑"/>
                <a:cs typeface="微软雅黑"/>
              </a:defRPr>
            </a:lvl1pPr>
          </a:lstStyle>
          <a:p>
            <a:pPr marL="205104">
              <a:lnSpc>
                <a:spcPts val="130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7997"/>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422148"/>
            <a:ext cx="771525" cy="467995"/>
          </a:xfrm>
          <a:custGeom>
            <a:avLst/>
            <a:gdLst/>
            <a:ahLst/>
            <a:cxnLst/>
            <a:rect l="l" t="t" r="r" b="b"/>
            <a:pathLst>
              <a:path w="771525" h="467994">
                <a:moveTo>
                  <a:pt x="537210" y="0"/>
                </a:moveTo>
                <a:lnTo>
                  <a:pt x="0" y="0"/>
                </a:lnTo>
                <a:lnTo>
                  <a:pt x="0" y="467867"/>
                </a:lnTo>
                <a:lnTo>
                  <a:pt x="537210" y="467867"/>
                </a:lnTo>
                <a:lnTo>
                  <a:pt x="584355" y="463113"/>
                </a:lnTo>
                <a:lnTo>
                  <a:pt x="628267" y="449478"/>
                </a:lnTo>
                <a:lnTo>
                  <a:pt x="668004" y="427905"/>
                </a:lnTo>
                <a:lnTo>
                  <a:pt x="702625" y="399335"/>
                </a:lnTo>
                <a:lnTo>
                  <a:pt x="731191" y="364711"/>
                </a:lnTo>
                <a:lnTo>
                  <a:pt x="752760" y="324975"/>
                </a:lnTo>
                <a:lnTo>
                  <a:pt x="766391" y="281068"/>
                </a:lnTo>
                <a:lnTo>
                  <a:pt x="771144" y="233934"/>
                </a:lnTo>
                <a:lnTo>
                  <a:pt x="766391" y="186799"/>
                </a:lnTo>
                <a:lnTo>
                  <a:pt x="752760" y="142892"/>
                </a:lnTo>
                <a:lnTo>
                  <a:pt x="731191" y="103156"/>
                </a:lnTo>
                <a:lnTo>
                  <a:pt x="702625" y="68532"/>
                </a:lnTo>
                <a:lnTo>
                  <a:pt x="668004" y="39962"/>
                </a:lnTo>
                <a:lnTo>
                  <a:pt x="628267" y="18389"/>
                </a:lnTo>
                <a:lnTo>
                  <a:pt x="584355" y="4754"/>
                </a:lnTo>
                <a:lnTo>
                  <a:pt x="537210" y="0"/>
                </a:lnTo>
                <a:close/>
              </a:path>
            </a:pathLst>
          </a:custGeom>
          <a:solidFill>
            <a:srgbClr val="1D9ED2"/>
          </a:solidFill>
        </p:spPr>
        <p:txBody>
          <a:bodyPr wrap="square" lIns="0" tIns="0" rIns="0" bIns="0" rtlCol="0"/>
          <a:lstStyle/>
          <a:p>
            <a:endParaRPr/>
          </a:p>
        </p:txBody>
      </p:sp>
      <p:sp>
        <p:nvSpPr>
          <p:cNvPr id="18" name="bk object 18"/>
          <p:cNvSpPr/>
          <p:nvPr/>
        </p:nvSpPr>
        <p:spPr>
          <a:xfrm>
            <a:off x="0" y="422148"/>
            <a:ext cx="771525" cy="467995"/>
          </a:xfrm>
          <a:custGeom>
            <a:avLst/>
            <a:gdLst/>
            <a:ahLst/>
            <a:cxnLst/>
            <a:rect l="l" t="t" r="r" b="b"/>
            <a:pathLst>
              <a:path w="771525" h="467994">
                <a:moveTo>
                  <a:pt x="771144" y="233934"/>
                </a:moveTo>
                <a:lnTo>
                  <a:pt x="766391" y="281068"/>
                </a:lnTo>
                <a:lnTo>
                  <a:pt x="752760" y="324975"/>
                </a:lnTo>
                <a:lnTo>
                  <a:pt x="731191" y="364711"/>
                </a:lnTo>
                <a:lnTo>
                  <a:pt x="702625" y="399335"/>
                </a:lnTo>
                <a:lnTo>
                  <a:pt x="668004" y="427905"/>
                </a:lnTo>
                <a:lnTo>
                  <a:pt x="628267" y="449478"/>
                </a:lnTo>
                <a:lnTo>
                  <a:pt x="584355" y="463113"/>
                </a:lnTo>
                <a:lnTo>
                  <a:pt x="537210" y="467867"/>
                </a:lnTo>
                <a:lnTo>
                  <a:pt x="0" y="467867"/>
                </a:lnTo>
                <a:lnTo>
                  <a:pt x="0" y="0"/>
                </a:lnTo>
                <a:lnTo>
                  <a:pt x="537210" y="0"/>
                </a:lnTo>
                <a:lnTo>
                  <a:pt x="584355" y="4754"/>
                </a:lnTo>
                <a:lnTo>
                  <a:pt x="628267" y="18389"/>
                </a:lnTo>
                <a:lnTo>
                  <a:pt x="668004" y="39962"/>
                </a:lnTo>
                <a:lnTo>
                  <a:pt x="702625" y="68532"/>
                </a:lnTo>
                <a:lnTo>
                  <a:pt x="731191" y="103156"/>
                </a:lnTo>
                <a:lnTo>
                  <a:pt x="752760" y="142892"/>
                </a:lnTo>
                <a:lnTo>
                  <a:pt x="766391" y="186799"/>
                </a:lnTo>
                <a:lnTo>
                  <a:pt x="771144" y="233934"/>
                </a:lnTo>
                <a:close/>
              </a:path>
            </a:pathLst>
          </a:custGeom>
          <a:ln w="12192">
            <a:solidFill>
              <a:srgbClr val="1D9ED2"/>
            </a:solidFill>
          </a:ln>
        </p:spPr>
        <p:txBody>
          <a:bodyPr wrap="square" lIns="0" tIns="0" rIns="0" bIns="0" rtlCol="0"/>
          <a:lstStyle/>
          <a:p>
            <a:endParaRPr/>
          </a:p>
        </p:txBody>
      </p:sp>
      <p:sp>
        <p:nvSpPr>
          <p:cNvPr id="19" name="bk object 19"/>
          <p:cNvSpPr/>
          <p:nvPr/>
        </p:nvSpPr>
        <p:spPr>
          <a:xfrm>
            <a:off x="11640311" y="6144767"/>
            <a:ext cx="551815" cy="462280"/>
          </a:xfrm>
          <a:custGeom>
            <a:avLst/>
            <a:gdLst/>
            <a:ahLst/>
            <a:cxnLst/>
            <a:rect l="l" t="t" r="r" b="b"/>
            <a:pathLst>
              <a:path w="551815" h="462279">
                <a:moveTo>
                  <a:pt x="320802" y="0"/>
                </a:moveTo>
                <a:lnTo>
                  <a:pt x="230886" y="0"/>
                </a:lnTo>
                <a:lnTo>
                  <a:pt x="184356" y="4690"/>
                </a:lnTo>
                <a:lnTo>
                  <a:pt x="141017" y="18143"/>
                </a:lnTo>
                <a:lnTo>
                  <a:pt x="101798" y="39430"/>
                </a:lnTo>
                <a:lnTo>
                  <a:pt x="67627" y="67622"/>
                </a:lnTo>
                <a:lnTo>
                  <a:pt x="39433" y="101792"/>
                </a:lnTo>
                <a:lnTo>
                  <a:pt x="18145" y="141012"/>
                </a:lnTo>
                <a:lnTo>
                  <a:pt x="4691" y="184352"/>
                </a:lnTo>
                <a:lnTo>
                  <a:pt x="0" y="230885"/>
                </a:lnTo>
                <a:lnTo>
                  <a:pt x="4691" y="277415"/>
                </a:lnTo>
                <a:lnTo>
                  <a:pt x="18145" y="320754"/>
                </a:lnTo>
                <a:lnTo>
                  <a:pt x="39433" y="359973"/>
                </a:lnTo>
                <a:lnTo>
                  <a:pt x="67627" y="394144"/>
                </a:lnTo>
                <a:lnTo>
                  <a:pt x="101798" y="422338"/>
                </a:lnTo>
                <a:lnTo>
                  <a:pt x="141017" y="443626"/>
                </a:lnTo>
                <a:lnTo>
                  <a:pt x="184356" y="457080"/>
                </a:lnTo>
                <a:lnTo>
                  <a:pt x="230886" y="461771"/>
                </a:lnTo>
                <a:lnTo>
                  <a:pt x="320802" y="461771"/>
                </a:lnTo>
                <a:lnTo>
                  <a:pt x="367331" y="457080"/>
                </a:lnTo>
                <a:lnTo>
                  <a:pt x="410670" y="443626"/>
                </a:lnTo>
                <a:lnTo>
                  <a:pt x="449889" y="422338"/>
                </a:lnTo>
                <a:lnTo>
                  <a:pt x="484060" y="394144"/>
                </a:lnTo>
                <a:lnTo>
                  <a:pt x="512254" y="359973"/>
                </a:lnTo>
                <a:lnTo>
                  <a:pt x="533542" y="320754"/>
                </a:lnTo>
                <a:lnTo>
                  <a:pt x="546996" y="277415"/>
                </a:lnTo>
                <a:lnTo>
                  <a:pt x="551688" y="230885"/>
                </a:lnTo>
                <a:lnTo>
                  <a:pt x="546996" y="184352"/>
                </a:lnTo>
                <a:lnTo>
                  <a:pt x="533542" y="141012"/>
                </a:lnTo>
                <a:lnTo>
                  <a:pt x="512254" y="101792"/>
                </a:lnTo>
                <a:lnTo>
                  <a:pt x="484060" y="67622"/>
                </a:lnTo>
                <a:lnTo>
                  <a:pt x="449889" y="39430"/>
                </a:lnTo>
                <a:lnTo>
                  <a:pt x="410670" y="18143"/>
                </a:lnTo>
                <a:lnTo>
                  <a:pt x="367331" y="4690"/>
                </a:lnTo>
                <a:lnTo>
                  <a:pt x="320802" y="0"/>
                </a:lnTo>
                <a:close/>
              </a:path>
            </a:pathLst>
          </a:custGeom>
          <a:solidFill>
            <a:srgbClr val="1D9ED2"/>
          </a:solidFill>
        </p:spPr>
        <p:txBody>
          <a:bodyPr wrap="square" lIns="0" tIns="0" rIns="0" bIns="0" rtlCol="0"/>
          <a:lstStyle/>
          <a:p>
            <a:endParaRPr/>
          </a:p>
        </p:txBody>
      </p:sp>
      <p:sp>
        <p:nvSpPr>
          <p:cNvPr id="20" name="bk object 20"/>
          <p:cNvSpPr/>
          <p:nvPr/>
        </p:nvSpPr>
        <p:spPr>
          <a:xfrm>
            <a:off x="11856719" y="6144767"/>
            <a:ext cx="334010" cy="462280"/>
          </a:xfrm>
          <a:custGeom>
            <a:avLst/>
            <a:gdLst/>
            <a:ahLst/>
            <a:cxnLst/>
            <a:rect l="l" t="t" r="r" b="b"/>
            <a:pathLst>
              <a:path w="334009" h="462279">
                <a:moveTo>
                  <a:pt x="0" y="461771"/>
                </a:moveTo>
                <a:lnTo>
                  <a:pt x="333755" y="461771"/>
                </a:lnTo>
                <a:lnTo>
                  <a:pt x="333755" y="0"/>
                </a:lnTo>
                <a:lnTo>
                  <a:pt x="0" y="0"/>
                </a:lnTo>
                <a:lnTo>
                  <a:pt x="0" y="461771"/>
                </a:lnTo>
                <a:close/>
              </a:path>
            </a:pathLst>
          </a:custGeom>
          <a:solidFill>
            <a:srgbClr val="1D9ED2"/>
          </a:solidFill>
        </p:spPr>
        <p:txBody>
          <a:bodyPr wrap="square" lIns="0" tIns="0" rIns="0" bIns="0" rtlCol="0"/>
          <a:lstStyle/>
          <a:p>
            <a:endParaRPr/>
          </a:p>
        </p:txBody>
      </p:sp>
      <p:sp>
        <p:nvSpPr>
          <p:cNvPr id="21" name="bk object 21"/>
          <p:cNvSpPr/>
          <p:nvPr/>
        </p:nvSpPr>
        <p:spPr>
          <a:xfrm>
            <a:off x="51815" y="513587"/>
            <a:ext cx="588264" cy="294132"/>
          </a:xfrm>
          <a:prstGeom prst="rect">
            <a:avLst/>
          </a:prstGeom>
          <a:blipFill>
            <a:blip r:embed="rId3" cstate="print"/>
            <a:stretch>
              <a:fillRect/>
            </a:stretch>
          </a:blipFill>
        </p:spPr>
        <p:txBody>
          <a:bodyPr wrap="square" lIns="0" tIns="0" rIns="0" bIns="0" rtlCol="0"/>
          <a:lstStyle/>
          <a:p>
            <a:endParaRPr/>
          </a:p>
        </p:txBody>
      </p:sp>
      <p:sp>
        <p:nvSpPr>
          <p:cNvPr id="22" name="bk object 22"/>
          <p:cNvSpPr/>
          <p:nvPr/>
        </p:nvSpPr>
        <p:spPr>
          <a:xfrm>
            <a:off x="2084832" y="2799588"/>
            <a:ext cx="5476875" cy="0"/>
          </a:xfrm>
          <a:custGeom>
            <a:avLst/>
            <a:gdLst/>
            <a:ahLst/>
            <a:cxnLst/>
            <a:rect l="l" t="t" r="r" b="b"/>
            <a:pathLst>
              <a:path w="5476875">
                <a:moveTo>
                  <a:pt x="0" y="0"/>
                </a:moveTo>
                <a:lnTo>
                  <a:pt x="5476875" y="0"/>
                </a:lnTo>
              </a:path>
            </a:pathLst>
          </a:custGeom>
          <a:ln w="6096">
            <a:solidFill>
              <a:srgbClr val="ACDAEB"/>
            </a:solidFill>
          </a:ln>
        </p:spPr>
        <p:txBody>
          <a:bodyPr wrap="square" lIns="0" tIns="0" rIns="0" bIns="0" rtlCol="0"/>
          <a:lstStyle/>
          <a:p>
            <a:endParaRPr/>
          </a:p>
        </p:txBody>
      </p:sp>
      <p:sp>
        <p:nvSpPr>
          <p:cNvPr id="23" name="bk object 23"/>
          <p:cNvSpPr/>
          <p:nvPr/>
        </p:nvSpPr>
        <p:spPr>
          <a:xfrm>
            <a:off x="4567428" y="3947159"/>
            <a:ext cx="5476875" cy="0"/>
          </a:xfrm>
          <a:custGeom>
            <a:avLst/>
            <a:gdLst/>
            <a:ahLst/>
            <a:cxnLst/>
            <a:rect l="l" t="t" r="r" b="b"/>
            <a:pathLst>
              <a:path w="5476875">
                <a:moveTo>
                  <a:pt x="0" y="0"/>
                </a:moveTo>
                <a:lnTo>
                  <a:pt x="5476875" y="0"/>
                </a:lnTo>
              </a:path>
            </a:pathLst>
          </a:custGeom>
          <a:ln w="6096">
            <a:solidFill>
              <a:srgbClr val="ACDAEB"/>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0" i="0">
                <a:solidFill>
                  <a:srgbClr val="1D9ED2"/>
                </a:solidFill>
                <a:latin typeface="微软雅黑"/>
                <a:cs typeface="微软雅黑"/>
              </a:defRPr>
            </a:lvl1pPr>
          </a:lstStyle>
          <a:p>
            <a:endParaRPr/>
          </a:p>
        </p:txBody>
      </p:sp>
      <p:sp>
        <p:nvSpPr>
          <p:cNvPr id="3" name="Holder 3"/>
          <p:cNvSpPr>
            <a:spLocks noGrp="1"/>
          </p:cNvSpPr>
          <p:nvPr>
            <p:ph type="ftr" sz="quarter" idx="5"/>
          </p:nvPr>
        </p:nvSpPr>
        <p:spPr/>
        <p:txBody>
          <a:bodyPr lIns="0" tIns="0" rIns="0" bIns="0"/>
          <a:lstStyle>
            <a:lvl1pPr>
              <a:defRPr sz="1400" b="0" i="0">
                <a:solidFill>
                  <a:srgbClr val="ACB6C5"/>
                </a:solidFill>
                <a:latin typeface="微软雅黑"/>
                <a:cs typeface="微软雅黑"/>
              </a:defRPr>
            </a:lvl1pPr>
          </a:lstStyle>
          <a:p>
            <a:pPr marL="12700">
              <a:lnSpc>
                <a:spcPts val="1505"/>
              </a:lnSpc>
            </a:pPr>
            <a:r>
              <a:rPr dirty="0"/>
              <a:t>EO</a:t>
            </a:r>
            <a:r>
              <a:rPr spc="-95" dirty="0"/>
              <a:t> </a:t>
            </a:r>
            <a:r>
              <a:rPr spc="-5" dirty="0"/>
              <a:t>Intelligence</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7/2/2019</a:t>
            </a:fld>
            <a:endParaRPr lang="en-US"/>
          </a:p>
        </p:txBody>
      </p:sp>
      <p:sp>
        <p:nvSpPr>
          <p:cNvPr id="5" name="Holder 5"/>
          <p:cNvSpPr>
            <a:spLocks noGrp="1"/>
          </p:cNvSpPr>
          <p:nvPr>
            <p:ph type="sldNum" sz="quarter" idx="7"/>
          </p:nvPr>
        </p:nvSpPr>
        <p:spPr/>
        <p:txBody>
          <a:bodyPr lIns="0" tIns="0" rIns="0" bIns="0"/>
          <a:lstStyle>
            <a:lvl1pPr>
              <a:defRPr sz="1200" b="0" i="0">
                <a:solidFill>
                  <a:srgbClr val="F9F9F9"/>
                </a:solidFill>
                <a:latin typeface="微软雅黑"/>
                <a:cs typeface="微软雅黑"/>
              </a:defRPr>
            </a:lvl1pPr>
          </a:lstStyle>
          <a:p>
            <a:pPr marL="205104">
              <a:lnSpc>
                <a:spcPts val="130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7997"/>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422148"/>
            <a:ext cx="771525" cy="467995"/>
          </a:xfrm>
          <a:custGeom>
            <a:avLst/>
            <a:gdLst/>
            <a:ahLst/>
            <a:cxnLst/>
            <a:rect l="l" t="t" r="r" b="b"/>
            <a:pathLst>
              <a:path w="771525" h="467994">
                <a:moveTo>
                  <a:pt x="537210" y="0"/>
                </a:moveTo>
                <a:lnTo>
                  <a:pt x="0" y="0"/>
                </a:lnTo>
                <a:lnTo>
                  <a:pt x="0" y="467867"/>
                </a:lnTo>
                <a:lnTo>
                  <a:pt x="537210" y="467867"/>
                </a:lnTo>
                <a:lnTo>
                  <a:pt x="584355" y="463113"/>
                </a:lnTo>
                <a:lnTo>
                  <a:pt x="628267" y="449478"/>
                </a:lnTo>
                <a:lnTo>
                  <a:pt x="668004" y="427905"/>
                </a:lnTo>
                <a:lnTo>
                  <a:pt x="702625" y="399335"/>
                </a:lnTo>
                <a:lnTo>
                  <a:pt x="731191" y="364711"/>
                </a:lnTo>
                <a:lnTo>
                  <a:pt x="752760" y="324975"/>
                </a:lnTo>
                <a:lnTo>
                  <a:pt x="766391" y="281068"/>
                </a:lnTo>
                <a:lnTo>
                  <a:pt x="771144" y="233934"/>
                </a:lnTo>
                <a:lnTo>
                  <a:pt x="766391" y="186799"/>
                </a:lnTo>
                <a:lnTo>
                  <a:pt x="752760" y="142892"/>
                </a:lnTo>
                <a:lnTo>
                  <a:pt x="731191" y="103156"/>
                </a:lnTo>
                <a:lnTo>
                  <a:pt x="702625" y="68532"/>
                </a:lnTo>
                <a:lnTo>
                  <a:pt x="668004" y="39962"/>
                </a:lnTo>
                <a:lnTo>
                  <a:pt x="628267" y="18389"/>
                </a:lnTo>
                <a:lnTo>
                  <a:pt x="584355" y="4754"/>
                </a:lnTo>
                <a:lnTo>
                  <a:pt x="537210" y="0"/>
                </a:lnTo>
                <a:close/>
              </a:path>
            </a:pathLst>
          </a:custGeom>
          <a:solidFill>
            <a:srgbClr val="1D9ED2"/>
          </a:solidFill>
        </p:spPr>
        <p:txBody>
          <a:bodyPr wrap="square" lIns="0" tIns="0" rIns="0" bIns="0" rtlCol="0"/>
          <a:lstStyle/>
          <a:p>
            <a:endParaRPr/>
          </a:p>
        </p:txBody>
      </p:sp>
      <p:sp>
        <p:nvSpPr>
          <p:cNvPr id="18" name="bk object 18"/>
          <p:cNvSpPr/>
          <p:nvPr/>
        </p:nvSpPr>
        <p:spPr>
          <a:xfrm>
            <a:off x="0" y="422148"/>
            <a:ext cx="771525" cy="467995"/>
          </a:xfrm>
          <a:custGeom>
            <a:avLst/>
            <a:gdLst/>
            <a:ahLst/>
            <a:cxnLst/>
            <a:rect l="l" t="t" r="r" b="b"/>
            <a:pathLst>
              <a:path w="771525" h="467994">
                <a:moveTo>
                  <a:pt x="771144" y="233934"/>
                </a:moveTo>
                <a:lnTo>
                  <a:pt x="766391" y="281068"/>
                </a:lnTo>
                <a:lnTo>
                  <a:pt x="752760" y="324975"/>
                </a:lnTo>
                <a:lnTo>
                  <a:pt x="731191" y="364711"/>
                </a:lnTo>
                <a:lnTo>
                  <a:pt x="702625" y="399335"/>
                </a:lnTo>
                <a:lnTo>
                  <a:pt x="668004" y="427905"/>
                </a:lnTo>
                <a:lnTo>
                  <a:pt x="628267" y="449478"/>
                </a:lnTo>
                <a:lnTo>
                  <a:pt x="584355" y="463113"/>
                </a:lnTo>
                <a:lnTo>
                  <a:pt x="537210" y="467867"/>
                </a:lnTo>
                <a:lnTo>
                  <a:pt x="0" y="467867"/>
                </a:lnTo>
                <a:lnTo>
                  <a:pt x="0" y="0"/>
                </a:lnTo>
                <a:lnTo>
                  <a:pt x="537210" y="0"/>
                </a:lnTo>
                <a:lnTo>
                  <a:pt x="584355" y="4754"/>
                </a:lnTo>
                <a:lnTo>
                  <a:pt x="628267" y="18389"/>
                </a:lnTo>
                <a:lnTo>
                  <a:pt x="668004" y="39962"/>
                </a:lnTo>
                <a:lnTo>
                  <a:pt x="702625" y="68532"/>
                </a:lnTo>
                <a:lnTo>
                  <a:pt x="731191" y="103156"/>
                </a:lnTo>
                <a:lnTo>
                  <a:pt x="752760" y="142892"/>
                </a:lnTo>
                <a:lnTo>
                  <a:pt x="766391" y="186799"/>
                </a:lnTo>
                <a:lnTo>
                  <a:pt x="771144" y="233934"/>
                </a:lnTo>
                <a:close/>
              </a:path>
            </a:pathLst>
          </a:custGeom>
          <a:ln w="12192">
            <a:solidFill>
              <a:srgbClr val="1D9ED2"/>
            </a:solidFill>
          </a:ln>
        </p:spPr>
        <p:txBody>
          <a:bodyPr wrap="square" lIns="0" tIns="0" rIns="0" bIns="0" rtlCol="0"/>
          <a:lstStyle/>
          <a:p>
            <a:endParaRPr/>
          </a:p>
        </p:txBody>
      </p:sp>
      <p:sp>
        <p:nvSpPr>
          <p:cNvPr id="19" name="bk object 19"/>
          <p:cNvSpPr/>
          <p:nvPr/>
        </p:nvSpPr>
        <p:spPr>
          <a:xfrm>
            <a:off x="11640311" y="6144767"/>
            <a:ext cx="551815" cy="462280"/>
          </a:xfrm>
          <a:custGeom>
            <a:avLst/>
            <a:gdLst/>
            <a:ahLst/>
            <a:cxnLst/>
            <a:rect l="l" t="t" r="r" b="b"/>
            <a:pathLst>
              <a:path w="551815" h="462279">
                <a:moveTo>
                  <a:pt x="320802" y="0"/>
                </a:moveTo>
                <a:lnTo>
                  <a:pt x="230886" y="0"/>
                </a:lnTo>
                <a:lnTo>
                  <a:pt x="184356" y="4690"/>
                </a:lnTo>
                <a:lnTo>
                  <a:pt x="141017" y="18143"/>
                </a:lnTo>
                <a:lnTo>
                  <a:pt x="101798" y="39430"/>
                </a:lnTo>
                <a:lnTo>
                  <a:pt x="67627" y="67622"/>
                </a:lnTo>
                <a:lnTo>
                  <a:pt x="39433" y="101792"/>
                </a:lnTo>
                <a:lnTo>
                  <a:pt x="18145" y="141012"/>
                </a:lnTo>
                <a:lnTo>
                  <a:pt x="4691" y="184352"/>
                </a:lnTo>
                <a:lnTo>
                  <a:pt x="0" y="230885"/>
                </a:lnTo>
                <a:lnTo>
                  <a:pt x="4691" y="277415"/>
                </a:lnTo>
                <a:lnTo>
                  <a:pt x="18145" y="320754"/>
                </a:lnTo>
                <a:lnTo>
                  <a:pt x="39433" y="359973"/>
                </a:lnTo>
                <a:lnTo>
                  <a:pt x="67627" y="394144"/>
                </a:lnTo>
                <a:lnTo>
                  <a:pt x="101798" y="422338"/>
                </a:lnTo>
                <a:lnTo>
                  <a:pt x="141017" y="443626"/>
                </a:lnTo>
                <a:lnTo>
                  <a:pt x="184356" y="457080"/>
                </a:lnTo>
                <a:lnTo>
                  <a:pt x="230886" y="461771"/>
                </a:lnTo>
                <a:lnTo>
                  <a:pt x="320802" y="461771"/>
                </a:lnTo>
                <a:lnTo>
                  <a:pt x="367331" y="457080"/>
                </a:lnTo>
                <a:lnTo>
                  <a:pt x="410670" y="443626"/>
                </a:lnTo>
                <a:lnTo>
                  <a:pt x="449889" y="422338"/>
                </a:lnTo>
                <a:lnTo>
                  <a:pt x="484060" y="394144"/>
                </a:lnTo>
                <a:lnTo>
                  <a:pt x="512254" y="359973"/>
                </a:lnTo>
                <a:lnTo>
                  <a:pt x="533542" y="320754"/>
                </a:lnTo>
                <a:lnTo>
                  <a:pt x="546996" y="277415"/>
                </a:lnTo>
                <a:lnTo>
                  <a:pt x="551688" y="230885"/>
                </a:lnTo>
                <a:lnTo>
                  <a:pt x="546996" y="184352"/>
                </a:lnTo>
                <a:lnTo>
                  <a:pt x="533542" y="141012"/>
                </a:lnTo>
                <a:lnTo>
                  <a:pt x="512254" y="101792"/>
                </a:lnTo>
                <a:lnTo>
                  <a:pt x="484060" y="67622"/>
                </a:lnTo>
                <a:lnTo>
                  <a:pt x="449889" y="39430"/>
                </a:lnTo>
                <a:lnTo>
                  <a:pt x="410670" y="18143"/>
                </a:lnTo>
                <a:lnTo>
                  <a:pt x="367331" y="4690"/>
                </a:lnTo>
                <a:lnTo>
                  <a:pt x="320802" y="0"/>
                </a:lnTo>
                <a:close/>
              </a:path>
            </a:pathLst>
          </a:custGeom>
          <a:solidFill>
            <a:srgbClr val="1D9ED2"/>
          </a:solidFill>
        </p:spPr>
        <p:txBody>
          <a:bodyPr wrap="square" lIns="0" tIns="0" rIns="0" bIns="0" rtlCol="0"/>
          <a:lstStyle/>
          <a:p>
            <a:endParaRPr/>
          </a:p>
        </p:txBody>
      </p:sp>
      <p:sp>
        <p:nvSpPr>
          <p:cNvPr id="20" name="bk object 20"/>
          <p:cNvSpPr/>
          <p:nvPr/>
        </p:nvSpPr>
        <p:spPr>
          <a:xfrm>
            <a:off x="11856719" y="6144767"/>
            <a:ext cx="334010" cy="462280"/>
          </a:xfrm>
          <a:custGeom>
            <a:avLst/>
            <a:gdLst/>
            <a:ahLst/>
            <a:cxnLst/>
            <a:rect l="l" t="t" r="r" b="b"/>
            <a:pathLst>
              <a:path w="334009" h="462279">
                <a:moveTo>
                  <a:pt x="0" y="461771"/>
                </a:moveTo>
                <a:lnTo>
                  <a:pt x="333755" y="461771"/>
                </a:lnTo>
                <a:lnTo>
                  <a:pt x="333755" y="0"/>
                </a:lnTo>
                <a:lnTo>
                  <a:pt x="0" y="0"/>
                </a:lnTo>
                <a:lnTo>
                  <a:pt x="0" y="461771"/>
                </a:lnTo>
                <a:close/>
              </a:path>
            </a:pathLst>
          </a:custGeom>
          <a:solidFill>
            <a:srgbClr val="1D9ED2"/>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1400" b="0" i="0">
                <a:solidFill>
                  <a:srgbClr val="ACB6C5"/>
                </a:solidFill>
                <a:latin typeface="微软雅黑"/>
                <a:cs typeface="微软雅黑"/>
              </a:defRPr>
            </a:lvl1pPr>
          </a:lstStyle>
          <a:p>
            <a:pPr marL="12700">
              <a:lnSpc>
                <a:spcPts val="1505"/>
              </a:lnSpc>
            </a:pPr>
            <a:r>
              <a:rPr dirty="0"/>
              <a:t>EO</a:t>
            </a:r>
            <a:r>
              <a:rPr spc="-95" dirty="0"/>
              <a:t> </a:t>
            </a:r>
            <a:r>
              <a:rPr spc="-5" dirty="0"/>
              <a:t>Intelligence</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7/2/2019</a:t>
            </a:fld>
            <a:endParaRPr lang="en-US"/>
          </a:p>
        </p:txBody>
      </p:sp>
      <p:sp>
        <p:nvSpPr>
          <p:cNvPr id="4" name="Holder 4"/>
          <p:cNvSpPr>
            <a:spLocks noGrp="1"/>
          </p:cNvSpPr>
          <p:nvPr>
            <p:ph type="sldNum" sz="quarter" idx="7"/>
          </p:nvPr>
        </p:nvSpPr>
        <p:spPr/>
        <p:txBody>
          <a:bodyPr lIns="0" tIns="0" rIns="0" bIns="0"/>
          <a:lstStyle>
            <a:lvl1pPr>
              <a:defRPr sz="1200" b="0" i="0">
                <a:solidFill>
                  <a:srgbClr val="F9F9F9"/>
                </a:solidFill>
                <a:latin typeface="微软雅黑"/>
                <a:cs typeface="微软雅黑"/>
              </a:defRPr>
            </a:lvl1pPr>
          </a:lstStyle>
          <a:p>
            <a:pPr marL="205104">
              <a:lnSpc>
                <a:spcPts val="130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7997"/>
          </a:xfrm>
          <a:prstGeom prst="rect">
            <a:avLst/>
          </a:prstGeom>
          <a:blipFill>
            <a:blip r:embed="rId7" cstate="print"/>
            <a:stretch>
              <a:fillRect/>
            </a:stretch>
          </a:blipFill>
        </p:spPr>
        <p:txBody>
          <a:bodyPr wrap="square" lIns="0" tIns="0" rIns="0" bIns="0" rtlCol="0"/>
          <a:lstStyle/>
          <a:p>
            <a:endParaRPr/>
          </a:p>
        </p:txBody>
      </p:sp>
      <p:sp>
        <p:nvSpPr>
          <p:cNvPr id="17" name="bk object 17"/>
          <p:cNvSpPr/>
          <p:nvPr/>
        </p:nvSpPr>
        <p:spPr>
          <a:xfrm>
            <a:off x="0" y="422148"/>
            <a:ext cx="771525" cy="467995"/>
          </a:xfrm>
          <a:custGeom>
            <a:avLst/>
            <a:gdLst/>
            <a:ahLst/>
            <a:cxnLst/>
            <a:rect l="l" t="t" r="r" b="b"/>
            <a:pathLst>
              <a:path w="771525" h="467994">
                <a:moveTo>
                  <a:pt x="537210" y="0"/>
                </a:moveTo>
                <a:lnTo>
                  <a:pt x="0" y="0"/>
                </a:lnTo>
                <a:lnTo>
                  <a:pt x="0" y="467867"/>
                </a:lnTo>
                <a:lnTo>
                  <a:pt x="537210" y="467867"/>
                </a:lnTo>
                <a:lnTo>
                  <a:pt x="584355" y="463113"/>
                </a:lnTo>
                <a:lnTo>
                  <a:pt x="628267" y="449478"/>
                </a:lnTo>
                <a:lnTo>
                  <a:pt x="668004" y="427905"/>
                </a:lnTo>
                <a:lnTo>
                  <a:pt x="702625" y="399335"/>
                </a:lnTo>
                <a:lnTo>
                  <a:pt x="731191" y="364711"/>
                </a:lnTo>
                <a:lnTo>
                  <a:pt x="752760" y="324975"/>
                </a:lnTo>
                <a:lnTo>
                  <a:pt x="766391" y="281068"/>
                </a:lnTo>
                <a:lnTo>
                  <a:pt x="771144" y="233934"/>
                </a:lnTo>
                <a:lnTo>
                  <a:pt x="766391" y="186799"/>
                </a:lnTo>
                <a:lnTo>
                  <a:pt x="752760" y="142892"/>
                </a:lnTo>
                <a:lnTo>
                  <a:pt x="731191" y="103156"/>
                </a:lnTo>
                <a:lnTo>
                  <a:pt x="702625" y="68532"/>
                </a:lnTo>
                <a:lnTo>
                  <a:pt x="668004" y="39962"/>
                </a:lnTo>
                <a:lnTo>
                  <a:pt x="628267" y="18389"/>
                </a:lnTo>
                <a:lnTo>
                  <a:pt x="584355" y="4754"/>
                </a:lnTo>
                <a:lnTo>
                  <a:pt x="537210" y="0"/>
                </a:lnTo>
                <a:close/>
              </a:path>
            </a:pathLst>
          </a:custGeom>
          <a:solidFill>
            <a:srgbClr val="1D9ED2"/>
          </a:solidFill>
        </p:spPr>
        <p:txBody>
          <a:bodyPr wrap="square" lIns="0" tIns="0" rIns="0" bIns="0" rtlCol="0"/>
          <a:lstStyle/>
          <a:p>
            <a:endParaRPr/>
          </a:p>
        </p:txBody>
      </p:sp>
      <p:sp>
        <p:nvSpPr>
          <p:cNvPr id="18" name="bk object 18"/>
          <p:cNvSpPr/>
          <p:nvPr/>
        </p:nvSpPr>
        <p:spPr>
          <a:xfrm>
            <a:off x="0" y="422148"/>
            <a:ext cx="771525" cy="467995"/>
          </a:xfrm>
          <a:custGeom>
            <a:avLst/>
            <a:gdLst/>
            <a:ahLst/>
            <a:cxnLst/>
            <a:rect l="l" t="t" r="r" b="b"/>
            <a:pathLst>
              <a:path w="771525" h="467994">
                <a:moveTo>
                  <a:pt x="771144" y="233934"/>
                </a:moveTo>
                <a:lnTo>
                  <a:pt x="766391" y="281068"/>
                </a:lnTo>
                <a:lnTo>
                  <a:pt x="752760" y="324975"/>
                </a:lnTo>
                <a:lnTo>
                  <a:pt x="731191" y="364711"/>
                </a:lnTo>
                <a:lnTo>
                  <a:pt x="702625" y="399335"/>
                </a:lnTo>
                <a:lnTo>
                  <a:pt x="668004" y="427905"/>
                </a:lnTo>
                <a:lnTo>
                  <a:pt x="628267" y="449478"/>
                </a:lnTo>
                <a:lnTo>
                  <a:pt x="584355" y="463113"/>
                </a:lnTo>
                <a:lnTo>
                  <a:pt x="537210" y="467867"/>
                </a:lnTo>
                <a:lnTo>
                  <a:pt x="0" y="467867"/>
                </a:lnTo>
                <a:lnTo>
                  <a:pt x="0" y="0"/>
                </a:lnTo>
                <a:lnTo>
                  <a:pt x="537210" y="0"/>
                </a:lnTo>
                <a:lnTo>
                  <a:pt x="584355" y="4754"/>
                </a:lnTo>
                <a:lnTo>
                  <a:pt x="628267" y="18389"/>
                </a:lnTo>
                <a:lnTo>
                  <a:pt x="668004" y="39962"/>
                </a:lnTo>
                <a:lnTo>
                  <a:pt x="702625" y="68532"/>
                </a:lnTo>
                <a:lnTo>
                  <a:pt x="731191" y="103156"/>
                </a:lnTo>
                <a:lnTo>
                  <a:pt x="752760" y="142892"/>
                </a:lnTo>
                <a:lnTo>
                  <a:pt x="766391" y="186799"/>
                </a:lnTo>
                <a:lnTo>
                  <a:pt x="771144" y="233934"/>
                </a:lnTo>
                <a:close/>
              </a:path>
            </a:pathLst>
          </a:custGeom>
          <a:ln w="12192">
            <a:solidFill>
              <a:srgbClr val="1D9ED2"/>
            </a:solidFill>
          </a:ln>
        </p:spPr>
        <p:txBody>
          <a:bodyPr wrap="square" lIns="0" tIns="0" rIns="0" bIns="0" rtlCol="0"/>
          <a:lstStyle/>
          <a:p>
            <a:endParaRPr/>
          </a:p>
        </p:txBody>
      </p:sp>
      <p:sp>
        <p:nvSpPr>
          <p:cNvPr id="2" name="Holder 2"/>
          <p:cNvSpPr>
            <a:spLocks noGrp="1"/>
          </p:cNvSpPr>
          <p:nvPr>
            <p:ph type="title"/>
          </p:nvPr>
        </p:nvSpPr>
        <p:spPr>
          <a:xfrm>
            <a:off x="829767" y="400811"/>
            <a:ext cx="10532465" cy="707390"/>
          </a:xfrm>
          <a:prstGeom prst="rect">
            <a:avLst/>
          </a:prstGeom>
        </p:spPr>
        <p:txBody>
          <a:bodyPr wrap="square" lIns="0" tIns="0" rIns="0" bIns="0">
            <a:spAutoFit/>
          </a:bodyPr>
          <a:lstStyle>
            <a:lvl1pPr>
              <a:defRPr sz="2400" b="0" i="0">
                <a:solidFill>
                  <a:srgbClr val="1D9ED2"/>
                </a:solidFill>
                <a:latin typeface="微软雅黑"/>
                <a:cs typeface="微软雅黑"/>
              </a:defRPr>
            </a:lvl1pPr>
          </a:lstStyle>
          <a:p>
            <a:endParaRPr/>
          </a:p>
        </p:txBody>
      </p:sp>
      <p:sp>
        <p:nvSpPr>
          <p:cNvPr id="3" name="Holder 3"/>
          <p:cNvSpPr>
            <a:spLocks noGrp="1"/>
          </p:cNvSpPr>
          <p:nvPr>
            <p:ph type="body" idx="1"/>
          </p:nvPr>
        </p:nvSpPr>
        <p:spPr>
          <a:xfrm>
            <a:off x="384987" y="1510157"/>
            <a:ext cx="11422024" cy="2419985"/>
          </a:xfrm>
          <a:prstGeom prst="rect">
            <a:avLst/>
          </a:prstGeom>
        </p:spPr>
        <p:txBody>
          <a:bodyPr wrap="square" lIns="0" tIns="0" rIns="0" bIns="0">
            <a:spAutoFit/>
          </a:bodyPr>
          <a:lstStyle>
            <a:lvl1pPr>
              <a:defRPr sz="1400" b="0" i="0">
                <a:solidFill>
                  <a:srgbClr val="585858"/>
                </a:solidFill>
                <a:latin typeface="微软雅黑"/>
                <a:cs typeface="微软雅黑"/>
              </a:defRPr>
            </a:lvl1pPr>
          </a:lstStyle>
          <a:p>
            <a:endParaRPr/>
          </a:p>
        </p:txBody>
      </p:sp>
      <p:sp>
        <p:nvSpPr>
          <p:cNvPr id="4" name="Holder 4"/>
          <p:cNvSpPr>
            <a:spLocks noGrp="1"/>
          </p:cNvSpPr>
          <p:nvPr>
            <p:ph type="ftr" sz="quarter" idx="5"/>
          </p:nvPr>
        </p:nvSpPr>
        <p:spPr>
          <a:xfrm>
            <a:off x="163474" y="6360974"/>
            <a:ext cx="1305560" cy="203834"/>
          </a:xfrm>
          <a:prstGeom prst="rect">
            <a:avLst/>
          </a:prstGeom>
        </p:spPr>
        <p:txBody>
          <a:bodyPr wrap="square" lIns="0" tIns="0" rIns="0" bIns="0">
            <a:spAutoFit/>
          </a:bodyPr>
          <a:lstStyle>
            <a:lvl1pPr>
              <a:defRPr sz="1400" b="0" i="0">
                <a:solidFill>
                  <a:srgbClr val="ACB6C5"/>
                </a:solidFill>
                <a:latin typeface="微软雅黑"/>
                <a:cs typeface="微软雅黑"/>
              </a:defRPr>
            </a:lvl1pPr>
          </a:lstStyle>
          <a:p>
            <a:pPr marL="12700">
              <a:lnSpc>
                <a:spcPts val="1505"/>
              </a:lnSpc>
            </a:pPr>
            <a:r>
              <a:rPr dirty="0"/>
              <a:t>EO</a:t>
            </a:r>
            <a:r>
              <a:rPr spc="-95" dirty="0"/>
              <a:t> </a:t>
            </a:r>
            <a:r>
              <a:rPr spc="-5" dirty="0"/>
              <a:t>Intelligence</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7/2/2019</a:t>
            </a:fld>
            <a:endParaRPr lang="en-US"/>
          </a:p>
        </p:txBody>
      </p:sp>
      <p:sp>
        <p:nvSpPr>
          <p:cNvPr id="6" name="Holder 6"/>
          <p:cNvSpPr>
            <a:spLocks noGrp="1"/>
          </p:cNvSpPr>
          <p:nvPr>
            <p:ph type="sldNum" sz="quarter" idx="7"/>
          </p:nvPr>
        </p:nvSpPr>
        <p:spPr>
          <a:xfrm>
            <a:off x="11735943" y="6297010"/>
            <a:ext cx="320675" cy="177800"/>
          </a:xfrm>
          <a:prstGeom prst="rect">
            <a:avLst/>
          </a:prstGeom>
        </p:spPr>
        <p:txBody>
          <a:bodyPr wrap="square" lIns="0" tIns="0" rIns="0" bIns="0">
            <a:spAutoFit/>
          </a:bodyPr>
          <a:lstStyle>
            <a:lvl1pPr>
              <a:defRPr sz="1200" b="0" i="0">
                <a:solidFill>
                  <a:srgbClr val="F9F9F9"/>
                </a:solidFill>
                <a:latin typeface="微软雅黑"/>
                <a:cs typeface="微软雅黑"/>
              </a:defRPr>
            </a:lvl1pPr>
          </a:lstStyle>
          <a:p>
            <a:pPr marL="205104">
              <a:lnSpc>
                <a:spcPts val="130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www.iyiou.com/intelligenc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75.png"/><Relationship Id="rId7" Type="http://schemas.openxmlformats.org/officeDocument/2006/relationships/image" Target="../media/image279.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78.jpg"/><Relationship Id="rId5" Type="http://schemas.openxmlformats.org/officeDocument/2006/relationships/image" Target="../media/image277.jpg"/><Relationship Id="rId4" Type="http://schemas.openxmlformats.org/officeDocument/2006/relationships/image" Target="../media/image276.jpg"/></Relationships>
</file>

<file path=ppt/slides/_rels/slide103.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2.png"/></Relationships>
</file>

<file path=ppt/slides/_rels/slide10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284.png"/><Relationship Id="rId7" Type="http://schemas.openxmlformats.org/officeDocument/2006/relationships/image" Target="../media/image28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 Id="rId9" Type="http://schemas.openxmlformats.org/officeDocument/2006/relationships/image" Target="../media/image290.jpg"/></Relationships>
</file>

<file path=ppt/slides/_rels/slide107.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108.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9.png"/><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2" Type="http://schemas.openxmlformats.org/officeDocument/2006/relationships/image" Target="../media/image2.png"/><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13.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s>
</file>

<file path=ppt/slides/_rels/slide11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299.png"/><Relationship Id="rId21" Type="http://schemas.openxmlformats.org/officeDocument/2006/relationships/image" Target="../media/image36.png"/><Relationship Id="rId34" Type="http://schemas.openxmlformats.org/officeDocument/2006/relationships/image" Target="../media/image49.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2" Type="http://schemas.openxmlformats.org/officeDocument/2006/relationships/image" Target="../media/image2.png"/><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300.pn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png"/></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03.png"/></Relationships>
</file>

<file path=ppt/slides/_rels/slide116.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06.png"/></Relationships>
</file>

<file path=ppt/slides/_rels/slide118.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10.jpg"/><Relationship Id="rId5" Type="http://schemas.openxmlformats.org/officeDocument/2006/relationships/image" Target="../media/image309.jpg"/><Relationship Id="rId4" Type="http://schemas.openxmlformats.org/officeDocument/2006/relationships/image" Target="../media/image308.png"/></Relationships>
</file>

<file path=ppt/slides/_rels/slide11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2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13.jpg"/><Relationship Id="rId4" Type="http://schemas.openxmlformats.org/officeDocument/2006/relationships/image" Target="../media/image312.jpg"/></Relationships>
</file>

<file path=ppt/slides/_rels/slide121.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14.png"/></Relationships>
</file>

<file path=ppt/slides/_rels/slide123.xml.rels><?xml version="1.0" encoding="UTF-8" standalone="yes"?>
<Relationships xmlns="http://schemas.openxmlformats.org/package/2006/relationships"><Relationship Id="rId3" Type="http://schemas.openxmlformats.org/officeDocument/2006/relationships/image" Target="../media/image315.png"/><Relationship Id="rId7" Type="http://schemas.openxmlformats.org/officeDocument/2006/relationships/image" Target="../media/image319.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18.jpg"/><Relationship Id="rId5" Type="http://schemas.openxmlformats.org/officeDocument/2006/relationships/image" Target="../media/image317.jpg"/><Relationship Id="rId4" Type="http://schemas.openxmlformats.org/officeDocument/2006/relationships/image" Target="../media/image316.png"/></Relationships>
</file>

<file path=ppt/slides/_rels/slide1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21.png"/></Relationships>
</file>

<file path=ppt/slides/_rels/slide12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23.png"/></Relationships>
</file>

<file path=ppt/slides/_rels/slide126.xml.rels><?xml version="1.0" encoding="UTF-8" standalone="yes"?>
<Relationships xmlns="http://schemas.openxmlformats.org/package/2006/relationships"><Relationship Id="rId8" Type="http://schemas.openxmlformats.org/officeDocument/2006/relationships/image" Target="../media/image329.jpg"/><Relationship Id="rId3" Type="http://schemas.openxmlformats.org/officeDocument/2006/relationships/image" Target="../media/image324.png"/><Relationship Id="rId7" Type="http://schemas.openxmlformats.org/officeDocument/2006/relationships/image" Target="../media/image328.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27.jpg"/><Relationship Id="rId5" Type="http://schemas.openxmlformats.org/officeDocument/2006/relationships/image" Target="../media/image326.jpg"/><Relationship Id="rId4" Type="http://schemas.openxmlformats.org/officeDocument/2006/relationships/image" Target="../media/image325.jpg"/></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9.png"/><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2" Type="http://schemas.openxmlformats.org/officeDocument/2006/relationships/image" Target="../media/image2.png"/><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8.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7.png"/></Relationships>
</file>

<file path=ppt/slides/_rels/slide130.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www.iyiou.com/intelligence/report588.html" TargetMode="External"/><Relationship Id="rId7" Type="http://schemas.openxmlformats.org/officeDocument/2006/relationships/image" Target="../media/image337.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mailto:youtianyu@iyiou.com" TargetMode="External"/><Relationship Id="rId5" Type="http://schemas.openxmlformats.org/officeDocument/2006/relationships/image" Target="../media/image336.jpg"/><Relationship Id="rId4" Type="http://schemas.openxmlformats.org/officeDocument/2006/relationships/hyperlink" Target="mailto:bochunmin@iyiou.com" TargetMode="External"/></Relationships>
</file>

<file path=ppt/slides/_rels/slide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jpg"/><Relationship Id="rId1" Type="http://schemas.openxmlformats.org/officeDocument/2006/relationships/slideLayout" Target="../slideLayouts/slideLayout5.xml"/><Relationship Id="rId6" Type="http://schemas.openxmlformats.org/officeDocument/2006/relationships/image" Target="../media/image339.png"/><Relationship Id="rId5" Type="http://schemas.openxmlformats.org/officeDocument/2006/relationships/hyperlink" Target="mailto:zk@iyiou.com" TargetMode="External"/><Relationship Id="rId4" Type="http://schemas.openxmlformats.org/officeDocument/2006/relationships/hyperlink" Target="http://www.iyiou.com/intelligenc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58.png"/><Relationship Id="rId4" Type="http://schemas.openxmlformats.org/officeDocument/2006/relationships/image" Target="../media/image61.png"/><Relationship Id="rId9" Type="http://schemas.openxmlformats.org/officeDocument/2006/relationships/image" Target="../media/image66.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6.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70.png"/><Relationship Id="rId11" Type="http://schemas.openxmlformats.org/officeDocument/2006/relationships/image" Target="../media/image63.png"/><Relationship Id="rId5" Type="http://schemas.openxmlformats.org/officeDocument/2006/relationships/image" Target="../media/image69.png"/><Relationship Id="rId15" Type="http://schemas.openxmlformats.org/officeDocument/2006/relationships/image" Target="../media/image72.png"/><Relationship Id="rId10" Type="http://schemas.openxmlformats.org/officeDocument/2006/relationships/image" Target="../media/image62.png"/><Relationship Id="rId4" Type="http://schemas.openxmlformats.org/officeDocument/2006/relationships/image" Target="../media/image68.png"/><Relationship Id="rId9" Type="http://schemas.openxmlformats.org/officeDocument/2006/relationships/image" Target="../media/image61.png"/><Relationship Id="rId14"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78.png"/><Relationship Id="rId3" Type="http://schemas.openxmlformats.org/officeDocument/2006/relationships/image" Target="../media/image19.png"/><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73.png"/><Relationship Id="rId38" Type="http://schemas.openxmlformats.org/officeDocument/2006/relationships/image" Target="../media/image77.png"/><Relationship Id="rId2" Type="http://schemas.openxmlformats.org/officeDocument/2006/relationships/image" Target="../media/image2.png"/><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76.png"/><Relationship Id="rId40" Type="http://schemas.openxmlformats.org/officeDocument/2006/relationships/image" Target="../media/image72.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75.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9.png"/><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2" Type="http://schemas.openxmlformats.org/officeDocument/2006/relationships/image" Target="../media/image2.png"/><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79.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80.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5.jpg"/><Relationship Id="rId7"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8.jpg"/><Relationship Id="rId5" Type="http://schemas.openxmlformats.org/officeDocument/2006/relationships/image" Target="../media/image87.jpg"/><Relationship Id="rId4" Type="http://schemas.openxmlformats.org/officeDocument/2006/relationships/image" Target="../media/image86.jp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9.png"/><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2" Type="http://schemas.openxmlformats.org/officeDocument/2006/relationships/image" Target="../media/image2.png"/><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79.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90.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89.pn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96.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image" Target="../media/image94.png"/><Relationship Id="rId4" Type="http://schemas.openxmlformats.org/officeDocument/2006/relationships/image" Target="../media/image93.png"/></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2.jpg"/><Relationship Id="rId4" Type="http://schemas.openxmlformats.org/officeDocument/2006/relationships/image" Target="../media/image101.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97.png"/><Relationship Id="rId7" Type="http://schemas.openxmlformats.org/officeDocument/2006/relationships/image" Target="../media/image10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18" Type="http://schemas.openxmlformats.org/officeDocument/2006/relationships/image" Target="../media/image127.png"/><Relationship Id="rId26" Type="http://schemas.openxmlformats.org/officeDocument/2006/relationships/image" Target="../media/image135.png"/><Relationship Id="rId3" Type="http://schemas.openxmlformats.org/officeDocument/2006/relationships/image" Target="../media/image111.png"/><Relationship Id="rId21" Type="http://schemas.openxmlformats.org/officeDocument/2006/relationships/image" Target="../media/image130.png"/><Relationship Id="rId7" Type="http://schemas.openxmlformats.org/officeDocument/2006/relationships/image" Target="../media/image116.png"/><Relationship Id="rId12" Type="http://schemas.openxmlformats.org/officeDocument/2006/relationships/image" Target="../media/image121.png"/><Relationship Id="rId17" Type="http://schemas.openxmlformats.org/officeDocument/2006/relationships/image" Target="../media/image126.png"/><Relationship Id="rId25" Type="http://schemas.openxmlformats.org/officeDocument/2006/relationships/image" Target="../media/image134.png"/><Relationship Id="rId2" Type="http://schemas.openxmlformats.org/officeDocument/2006/relationships/image" Target="../media/image2.png"/><Relationship Id="rId16" Type="http://schemas.openxmlformats.org/officeDocument/2006/relationships/image" Target="../media/image125.png"/><Relationship Id="rId20"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0.png"/><Relationship Id="rId24" Type="http://schemas.openxmlformats.org/officeDocument/2006/relationships/image" Target="../media/image133.png"/><Relationship Id="rId5" Type="http://schemas.openxmlformats.org/officeDocument/2006/relationships/image" Target="../media/image114.png"/><Relationship Id="rId15" Type="http://schemas.openxmlformats.org/officeDocument/2006/relationships/image" Target="../media/image124.png"/><Relationship Id="rId23" Type="http://schemas.openxmlformats.org/officeDocument/2006/relationships/image" Target="../media/image132.png"/><Relationship Id="rId10" Type="http://schemas.openxmlformats.org/officeDocument/2006/relationships/image" Target="../media/image119.png"/><Relationship Id="rId19" Type="http://schemas.openxmlformats.org/officeDocument/2006/relationships/image" Target="../media/image128.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image" Target="../media/image131.png"/><Relationship Id="rId27" Type="http://schemas.openxmlformats.org/officeDocument/2006/relationships/image" Target="../media/image136.png"/></Relationships>
</file>

<file path=ppt/slides/_rels/slide3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9.png"/><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2" Type="http://schemas.openxmlformats.org/officeDocument/2006/relationships/image" Target="../media/image2.png"/><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138.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137.png"/></Relationships>
</file>

<file path=ppt/slides/_rels/slide3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2.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1.jpg"/><Relationship Id="rId5" Type="http://schemas.openxmlformats.org/officeDocument/2006/relationships/image" Target="../media/image140.jpg"/><Relationship Id="rId4" Type="http://schemas.openxmlformats.org/officeDocument/2006/relationships/image" Target="../media/image139.jpg"/></Relationships>
</file>

<file path=ppt/slides/_rels/slide3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83.xml"/><Relationship Id="rId18" Type="http://schemas.openxmlformats.org/officeDocument/2006/relationships/slide" Target="slide113.xml"/><Relationship Id="rId3" Type="http://schemas.openxmlformats.org/officeDocument/2006/relationships/slide" Target="slide5.xml"/><Relationship Id="rId21" Type="http://schemas.openxmlformats.org/officeDocument/2006/relationships/slide" Target="slide127.xml"/><Relationship Id="rId7" Type="http://schemas.openxmlformats.org/officeDocument/2006/relationships/slide" Target="slide39.xml"/><Relationship Id="rId12" Type="http://schemas.openxmlformats.org/officeDocument/2006/relationships/slide" Target="slide67.xml"/><Relationship Id="rId17" Type="http://schemas.openxmlformats.org/officeDocument/2006/relationships/slide" Target="slide108.xml"/><Relationship Id="rId2" Type="http://schemas.openxmlformats.org/officeDocument/2006/relationships/image" Target="../media/image5.png"/><Relationship Id="rId16" Type="http://schemas.openxmlformats.org/officeDocument/2006/relationships/slide" Target="slide103.xml"/><Relationship Id="rId20" Type="http://schemas.openxmlformats.org/officeDocument/2006/relationships/slide" Target="slide121.xml"/><Relationship Id="rId1" Type="http://schemas.openxmlformats.org/officeDocument/2006/relationships/slideLayout" Target="../slideLayouts/slideLayout3.xml"/><Relationship Id="rId6" Type="http://schemas.openxmlformats.org/officeDocument/2006/relationships/slide" Target="slide31.xml"/><Relationship Id="rId11" Type="http://schemas.openxmlformats.org/officeDocument/2006/relationships/slide" Target="slide64.xml"/><Relationship Id="rId5" Type="http://schemas.openxmlformats.org/officeDocument/2006/relationships/slide" Target="slide21.xml"/><Relationship Id="rId15" Type="http://schemas.openxmlformats.org/officeDocument/2006/relationships/slide" Target="slide99.xml"/><Relationship Id="rId10" Type="http://schemas.openxmlformats.org/officeDocument/2006/relationships/slide" Target="slide57.xml"/><Relationship Id="rId19" Type="http://schemas.openxmlformats.org/officeDocument/2006/relationships/slide" Target="slide114.xml"/><Relationship Id="rId4" Type="http://schemas.openxmlformats.org/officeDocument/2006/relationships/slide" Target="slide7.xml"/><Relationship Id="rId9" Type="http://schemas.openxmlformats.org/officeDocument/2006/relationships/slide" Target="slide50.xml"/><Relationship Id="rId14" Type="http://schemas.openxmlformats.org/officeDocument/2006/relationships/slide" Target="slide94.xml"/></Relationships>
</file>

<file path=ppt/slides/_rels/slide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5.jpg"/><Relationship Id="rId5" Type="http://schemas.openxmlformats.org/officeDocument/2006/relationships/image" Target="../media/image144.jpg"/><Relationship Id="rId4" Type="http://schemas.openxmlformats.org/officeDocument/2006/relationships/image" Target="../media/image143.jpg"/></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8.jpg"/><Relationship Id="rId5" Type="http://schemas.openxmlformats.org/officeDocument/2006/relationships/image" Target="../media/image147.jpg"/><Relationship Id="rId4" Type="http://schemas.openxmlformats.org/officeDocument/2006/relationships/image" Target="../media/image146.jpg"/></Relationships>
</file>

<file path=ppt/slides/_rels/slide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2.jpg"/><Relationship Id="rId5" Type="http://schemas.openxmlformats.org/officeDocument/2006/relationships/image" Target="../media/image151.jpg"/><Relationship Id="rId4" Type="http://schemas.openxmlformats.org/officeDocument/2006/relationships/image" Target="../media/image150.jpg"/></Relationships>
</file>

<file path=ppt/slides/_rels/slide44.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56.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5.jpg"/><Relationship Id="rId5" Type="http://schemas.openxmlformats.org/officeDocument/2006/relationships/image" Target="../media/image154.png"/><Relationship Id="rId4" Type="http://schemas.openxmlformats.org/officeDocument/2006/relationships/image" Target="../media/image153.jpg"/></Relationships>
</file>

<file path=ppt/slides/_rels/slide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4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9.png"/><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2" Type="http://schemas.openxmlformats.org/officeDocument/2006/relationships/image" Target="../media/image2.png"/><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158.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137.png"/></Relationships>
</file>

<file path=ppt/slides/_rels/slide4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161.jpg"/><Relationship Id="rId5" Type="http://schemas.openxmlformats.org/officeDocument/2006/relationships/image" Target="../media/image160.jpg"/><Relationship Id="rId4" Type="http://schemas.openxmlformats.org/officeDocument/2006/relationships/image" Target="../media/image159.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37.png"/><Relationship Id="rId7" Type="http://schemas.openxmlformats.org/officeDocument/2006/relationships/image" Target="../media/image167.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png"/><Relationship Id="rId10" Type="http://schemas.openxmlformats.org/officeDocument/2006/relationships/image" Target="../media/image170.png"/><Relationship Id="rId4" Type="http://schemas.openxmlformats.org/officeDocument/2006/relationships/image" Target="../media/image164.png"/><Relationship Id="rId9" Type="http://schemas.openxmlformats.org/officeDocument/2006/relationships/image" Target="../media/image169.png"/></Relationships>
</file>

<file path=ppt/slides/_rels/slide5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39.xml"/><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slide" Target="slide31.xml"/><Relationship Id="rId2" Type="http://schemas.openxmlformats.org/officeDocument/2006/relationships/image" Target="../media/image2.png"/><Relationship Id="rId16" Type="http://schemas.openxmlformats.org/officeDocument/2006/relationships/slide" Target="slide57.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21.xml"/><Relationship Id="rId5" Type="http://schemas.openxmlformats.org/officeDocument/2006/relationships/image" Target="../media/image9.png"/><Relationship Id="rId15" Type="http://schemas.openxmlformats.org/officeDocument/2006/relationships/slide" Target="slide50.xml"/><Relationship Id="rId10" Type="http://schemas.openxmlformats.org/officeDocument/2006/relationships/slide" Target="slide7.xml"/><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slide" Target="slide45.xml"/></Relationships>
</file>

<file path=ppt/slides/_rels/slide6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6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99.xml"/><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slide" Target="slide9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83.xml"/><Relationship Id="rId5" Type="http://schemas.openxmlformats.org/officeDocument/2006/relationships/image" Target="../media/image9.png"/><Relationship Id="rId15" Type="http://schemas.openxmlformats.org/officeDocument/2006/relationships/slide" Target="slide108.xml"/><Relationship Id="rId10" Type="http://schemas.openxmlformats.org/officeDocument/2006/relationships/slide" Target="slide67.xml"/><Relationship Id="rId4" Type="http://schemas.openxmlformats.org/officeDocument/2006/relationships/image" Target="../media/image8.png"/><Relationship Id="rId9" Type="http://schemas.openxmlformats.org/officeDocument/2006/relationships/image" Target="../media/image179.png"/><Relationship Id="rId14" Type="http://schemas.openxmlformats.org/officeDocument/2006/relationships/slide" Target="slide103.xml"/></Relationships>
</file>

<file path=ppt/slides/_rels/slide66.xml.rels><?xml version="1.0" encoding="UTF-8" standalone="yes"?>
<Relationships xmlns="http://schemas.openxmlformats.org/package/2006/relationships"><Relationship Id="rId8" Type="http://schemas.openxmlformats.org/officeDocument/2006/relationships/image" Target="../media/image188.jpg"/><Relationship Id="rId3" Type="http://schemas.openxmlformats.org/officeDocument/2006/relationships/image" Target="../media/image179.png"/><Relationship Id="rId7" Type="http://schemas.openxmlformats.org/officeDocument/2006/relationships/image" Target="../media/image187.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86.jpg"/><Relationship Id="rId11" Type="http://schemas.openxmlformats.org/officeDocument/2006/relationships/image" Target="../media/image191.jpg"/><Relationship Id="rId5" Type="http://schemas.openxmlformats.org/officeDocument/2006/relationships/image" Target="../media/image185.jpg"/><Relationship Id="rId10" Type="http://schemas.openxmlformats.org/officeDocument/2006/relationships/image" Target="../media/image190.jpg"/><Relationship Id="rId4" Type="http://schemas.openxmlformats.org/officeDocument/2006/relationships/image" Target="../media/image184.jpg"/><Relationship Id="rId9" Type="http://schemas.openxmlformats.org/officeDocument/2006/relationships/image" Target="../media/image189.jpg"/></Relationships>
</file>

<file path=ppt/slides/_rels/slide6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93.png"/><Relationship Id="rId4" Type="http://schemas.openxmlformats.org/officeDocument/2006/relationships/image" Target="../media/image19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2.png"/><Relationship Id="rId3" Type="http://schemas.openxmlformats.org/officeDocument/2006/relationships/image" Target="../media/image179.png"/><Relationship Id="rId7" Type="http://schemas.openxmlformats.org/officeDocument/2006/relationships/image" Target="../media/image197.png"/><Relationship Id="rId12"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5.png"/><Relationship Id="rId15" Type="http://schemas.openxmlformats.org/officeDocument/2006/relationships/image" Target="../media/image204.png"/><Relationship Id="rId10" Type="http://schemas.openxmlformats.org/officeDocument/2006/relationships/image" Target="../media/image200.png"/><Relationship Id="rId4" Type="http://schemas.openxmlformats.org/officeDocument/2006/relationships/image" Target="../media/image194.png"/><Relationship Id="rId9" Type="http://schemas.openxmlformats.org/officeDocument/2006/relationships/image" Target="../media/image199.png"/><Relationship Id="rId14" Type="http://schemas.openxmlformats.org/officeDocument/2006/relationships/image" Target="../media/image203.png"/></Relationships>
</file>

<file path=ppt/slides/_rels/slide71.xml.rels><?xml version="1.0" encoding="UTF-8" standalone="yes"?>
<Relationships xmlns="http://schemas.openxmlformats.org/package/2006/relationships"><Relationship Id="rId8" Type="http://schemas.openxmlformats.org/officeDocument/2006/relationships/image" Target="../media/image209.jpg"/><Relationship Id="rId3" Type="http://schemas.openxmlformats.org/officeDocument/2006/relationships/image" Target="../media/image137.png"/><Relationship Id="rId7" Type="http://schemas.openxmlformats.org/officeDocument/2006/relationships/image" Target="../media/image208.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7.jpg"/><Relationship Id="rId5" Type="http://schemas.openxmlformats.org/officeDocument/2006/relationships/image" Target="../media/image206.jpg"/><Relationship Id="rId4" Type="http://schemas.openxmlformats.org/officeDocument/2006/relationships/image" Target="../media/image205.jpg"/></Relationships>
</file>

<file path=ppt/slides/_rels/slide7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220.png"/><Relationship Id="rId3" Type="http://schemas.openxmlformats.org/officeDocument/2006/relationships/image" Target="../media/image210.png"/><Relationship Id="rId7" Type="http://schemas.openxmlformats.org/officeDocument/2006/relationships/image" Target="../media/image214.png"/><Relationship Id="rId12" Type="http://schemas.openxmlformats.org/officeDocument/2006/relationships/image" Target="../media/image219.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213.png"/><Relationship Id="rId11" Type="http://schemas.openxmlformats.org/officeDocument/2006/relationships/image" Target="../media/image218.png"/><Relationship Id="rId5" Type="http://schemas.openxmlformats.org/officeDocument/2006/relationships/image" Target="../media/image212.png"/><Relationship Id="rId15" Type="http://schemas.openxmlformats.org/officeDocument/2006/relationships/image" Target="../media/image222.png"/><Relationship Id="rId10" Type="http://schemas.openxmlformats.org/officeDocument/2006/relationships/image" Target="../media/image217.png"/><Relationship Id="rId4" Type="http://schemas.openxmlformats.org/officeDocument/2006/relationships/image" Target="../media/image211.png"/><Relationship Id="rId9" Type="http://schemas.openxmlformats.org/officeDocument/2006/relationships/image" Target="../media/image216.png"/><Relationship Id="rId14" Type="http://schemas.openxmlformats.org/officeDocument/2006/relationships/image" Target="../media/image221.png"/></Relationships>
</file>

<file path=ppt/slides/_rels/slide7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24.png"/><Relationship Id="rId4" Type="http://schemas.openxmlformats.org/officeDocument/2006/relationships/image" Target="../media/image223.png"/></Relationships>
</file>

<file path=ppt/slides/_rels/slide7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7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210.png"/><Relationship Id="rId21" Type="http://schemas.openxmlformats.org/officeDocument/2006/relationships/image" Target="../media/image36.png"/><Relationship Id="rId34" Type="http://schemas.openxmlformats.org/officeDocument/2006/relationships/image" Target="../media/image49.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2" Type="http://schemas.openxmlformats.org/officeDocument/2006/relationships/image" Target="../media/image2.png"/><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226.pn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png"/></Relationships>
</file>

<file path=ppt/slides/_rels/slide7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7.png"/><Relationship Id="rId7" Type="http://schemas.openxmlformats.org/officeDocument/2006/relationships/image" Target="../media/image23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29.png"/><Relationship Id="rId4" Type="http://schemas.openxmlformats.org/officeDocument/2006/relationships/image" Target="../media/image228.png"/></Relationships>
</file>

<file path=ppt/slides/_rels/slide83.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86.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32.png"/><Relationship Id="rId7" Type="http://schemas.openxmlformats.org/officeDocument/2006/relationships/image" Target="../media/image237.png"/><Relationship Id="rId12" Type="http://schemas.openxmlformats.org/officeDocument/2006/relationships/image" Target="../media/image24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241.png"/><Relationship Id="rId5" Type="http://schemas.openxmlformats.org/officeDocument/2006/relationships/image" Target="../media/image235.png"/><Relationship Id="rId10" Type="http://schemas.openxmlformats.org/officeDocument/2006/relationships/image" Target="../media/image240.png"/><Relationship Id="rId4" Type="http://schemas.openxmlformats.org/officeDocument/2006/relationships/image" Target="../media/image234.jpg"/><Relationship Id="rId9" Type="http://schemas.openxmlformats.org/officeDocument/2006/relationships/image" Target="../media/image239.png"/></Relationships>
</file>

<file path=ppt/slides/_rels/slide87.xml.rels><?xml version="1.0" encoding="UTF-8" standalone="yes"?>
<Relationships xmlns="http://schemas.openxmlformats.org/package/2006/relationships"><Relationship Id="rId8" Type="http://schemas.openxmlformats.org/officeDocument/2006/relationships/image" Target="../media/image248.jpg"/><Relationship Id="rId3" Type="http://schemas.openxmlformats.org/officeDocument/2006/relationships/image" Target="../media/image243.png"/><Relationship Id="rId7" Type="http://schemas.openxmlformats.org/officeDocument/2006/relationships/image" Target="../media/image247.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5.jpg"/><Relationship Id="rId4" Type="http://schemas.openxmlformats.org/officeDocument/2006/relationships/image" Target="../media/image244.jpg"/></Relationships>
</file>

<file path=ppt/slides/_rels/slide88.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image" Target="../media/image25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8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3.png"/></Relationships>
</file>

<file path=ppt/slides/_rels/slide9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57.png"/><Relationship Id="rId5" Type="http://schemas.openxmlformats.org/officeDocument/2006/relationships/image" Target="../media/image256.jpg"/><Relationship Id="rId4" Type="http://schemas.openxmlformats.org/officeDocument/2006/relationships/image" Target="../media/image255.png"/></Relationships>
</file>

<file path=ppt/slides/_rels/slide9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259.png"/><Relationship Id="rId21" Type="http://schemas.openxmlformats.org/officeDocument/2006/relationships/image" Target="../media/image36.png"/><Relationship Id="rId34" Type="http://schemas.openxmlformats.org/officeDocument/2006/relationships/image" Target="../media/image49.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2" Type="http://schemas.openxmlformats.org/officeDocument/2006/relationships/image" Target="../media/image2.png"/><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261.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260.pn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png"/></Relationships>
</file>

<file path=ppt/slides/_rels/slide94.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266.png"/><Relationship Id="rId7" Type="http://schemas.openxmlformats.org/officeDocument/2006/relationships/image" Target="../media/image27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99.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799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43127" y="611123"/>
            <a:ext cx="1018032" cy="7239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225397" y="2263394"/>
            <a:ext cx="9740900" cy="731520"/>
          </a:xfrm>
          <a:prstGeom prst="rect">
            <a:avLst/>
          </a:prstGeom>
        </p:spPr>
        <p:txBody>
          <a:bodyPr vert="horz" wrap="square" lIns="0" tIns="0" rIns="0" bIns="0" rtlCol="0">
            <a:spAutoFit/>
          </a:bodyPr>
          <a:lstStyle/>
          <a:p>
            <a:pPr marL="12700">
              <a:lnSpc>
                <a:spcPct val="100000"/>
              </a:lnSpc>
            </a:pPr>
            <a:r>
              <a:rPr sz="4800" spc="300" dirty="0"/>
              <a:t>从喧嚣走向现实，区块链初露锋芒</a:t>
            </a:r>
            <a:endParaRPr sz="4800"/>
          </a:p>
        </p:txBody>
      </p:sp>
      <p:sp>
        <p:nvSpPr>
          <p:cNvPr id="5" name="object 5"/>
          <p:cNvSpPr txBox="1"/>
          <p:nvPr/>
        </p:nvSpPr>
        <p:spPr>
          <a:xfrm>
            <a:off x="2444242" y="3199638"/>
            <a:ext cx="7305675" cy="426720"/>
          </a:xfrm>
          <a:prstGeom prst="rect">
            <a:avLst/>
          </a:prstGeom>
        </p:spPr>
        <p:txBody>
          <a:bodyPr vert="horz" wrap="square" lIns="0" tIns="0" rIns="0" bIns="0" rtlCol="0">
            <a:spAutoFit/>
          </a:bodyPr>
          <a:lstStyle/>
          <a:p>
            <a:pPr marL="12700">
              <a:lnSpc>
                <a:spcPct val="100000"/>
              </a:lnSpc>
            </a:pPr>
            <a:r>
              <a:rPr sz="2800" spc="220" dirty="0">
                <a:solidFill>
                  <a:srgbClr val="1D9ED2"/>
                </a:solidFill>
                <a:latin typeface="微软雅黑"/>
                <a:cs typeface="微软雅黑"/>
              </a:rPr>
              <a:t>2018</a:t>
            </a:r>
            <a:r>
              <a:rPr sz="2800" spc="-615" dirty="0">
                <a:solidFill>
                  <a:srgbClr val="1D9ED2"/>
                </a:solidFill>
                <a:latin typeface="微软雅黑"/>
                <a:cs typeface="微软雅黑"/>
              </a:rPr>
              <a:t> </a:t>
            </a:r>
            <a:r>
              <a:rPr sz="2800" spc="275" dirty="0">
                <a:solidFill>
                  <a:srgbClr val="1D9ED2"/>
                </a:solidFill>
                <a:latin typeface="微软雅黑"/>
                <a:cs typeface="微软雅黑"/>
              </a:rPr>
              <a:t>年区块链行业应用研究报告（下篇）</a:t>
            </a:r>
            <a:r>
              <a:rPr sz="2800" spc="-535" dirty="0">
                <a:solidFill>
                  <a:srgbClr val="1D9ED2"/>
                </a:solidFill>
                <a:latin typeface="微软雅黑"/>
                <a:cs typeface="微软雅黑"/>
              </a:rPr>
              <a:t> </a:t>
            </a:r>
            <a:endParaRPr sz="2800">
              <a:latin typeface="微软雅黑"/>
              <a:cs typeface="微软雅黑"/>
            </a:endParaRPr>
          </a:p>
        </p:txBody>
      </p:sp>
      <p:sp>
        <p:nvSpPr>
          <p:cNvPr id="6" name="object 6"/>
          <p:cNvSpPr txBox="1"/>
          <p:nvPr/>
        </p:nvSpPr>
        <p:spPr>
          <a:xfrm>
            <a:off x="3885946" y="4329557"/>
            <a:ext cx="4422775" cy="651510"/>
          </a:xfrm>
          <a:prstGeom prst="rect">
            <a:avLst/>
          </a:prstGeom>
        </p:spPr>
        <p:txBody>
          <a:bodyPr vert="horz" wrap="square" lIns="0" tIns="0" rIns="0" bIns="0" rtlCol="0">
            <a:spAutoFit/>
          </a:bodyPr>
          <a:lstStyle/>
          <a:p>
            <a:pPr marL="12700" marR="5080" indent="758825">
              <a:lnSpc>
                <a:spcPct val="150000"/>
              </a:lnSpc>
            </a:pPr>
            <a:r>
              <a:rPr sz="1400" dirty="0">
                <a:solidFill>
                  <a:srgbClr val="3D444D"/>
                </a:solidFill>
                <a:latin typeface="微软雅黑"/>
                <a:cs typeface="微软雅黑"/>
              </a:rPr>
              <a:t>亿欧智库 </a:t>
            </a:r>
            <a:r>
              <a:rPr sz="1400" u="heavy" spc="-5" dirty="0">
                <a:solidFill>
                  <a:srgbClr val="9DD2E7"/>
                </a:solidFill>
                <a:latin typeface="Arial"/>
                <a:cs typeface="Arial"/>
                <a:hlinkClick r:id="rId4"/>
              </a:rPr>
              <a:t>www.iyiou.com/intelligence  </a:t>
            </a:r>
            <a:r>
              <a:rPr sz="1400" spc="-5" dirty="0">
                <a:solidFill>
                  <a:srgbClr val="3D444D"/>
                </a:solidFill>
                <a:latin typeface="Arial"/>
                <a:cs typeface="Arial"/>
              </a:rPr>
              <a:t>Copyrights reserved </a:t>
            </a:r>
            <a:r>
              <a:rPr sz="1400" dirty="0">
                <a:solidFill>
                  <a:srgbClr val="3D444D"/>
                </a:solidFill>
                <a:latin typeface="Arial"/>
                <a:cs typeface="Arial"/>
              </a:rPr>
              <a:t>to EO Intelligence, </a:t>
            </a:r>
            <a:r>
              <a:rPr sz="1400" spc="-5" dirty="0">
                <a:solidFill>
                  <a:srgbClr val="3D444D"/>
                </a:solidFill>
                <a:latin typeface="Arial"/>
                <a:cs typeface="Arial"/>
              </a:rPr>
              <a:t>December</a:t>
            </a:r>
            <a:r>
              <a:rPr sz="1400" spc="-100" dirty="0">
                <a:solidFill>
                  <a:srgbClr val="3D444D"/>
                </a:solidFill>
                <a:latin typeface="Arial"/>
                <a:cs typeface="Arial"/>
              </a:rPr>
              <a:t> </a:t>
            </a:r>
            <a:r>
              <a:rPr sz="1400" dirty="0">
                <a:solidFill>
                  <a:srgbClr val="3D444D"/>
                </a:solidFill>
                <a:latin typeface="Arial"/>
                <a:cs typeface="Arial"/>
              </a:rPr>
              <a:t>2018</a:t>
            </a:r>
            <a:endParaRPr sz="14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基础协议</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公链：国内公链有商事主体且吞吐量较高，国外公链主要以社</a:t>
            </a:r>
          </a:p>
          <a:p>
            <a:pPr marL="12700">
              <a:lnSpc>
                <a:spcPts val="2735"/>
              </a:lnSpc>
            </a:pPr>
            <a:r>
              <a:rPr spc="-5" dirty="0"/>
              <a:t>区形式存在且都</a:t>
            </a:r>
            <a:r>
              <a:rPr spc="-5" dirty="0">
                <a:latin typeface="微软雅黑"/>
                <a:cs typeface="微软雅黑"/>
              </a:rPr>
              <a:t>ICO</a:t>
            </a:r>
          </a:p>
        </p:txBody>
      </p:sp>
      <p:sp>
        <p:nvSpPr>
          <p:cNvPr id="5" name="object 5"/>
          <p:cNvSpPr txBox="1"/>
          <p:nvPr/>
        </p:nvSpPr>
        <p:spPr>
          <a:xfrm>
            <a:off x="11838558" y="6279489"/>
            <a:ext cx="20574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10</a:t>
            </a:r>
            <a:endParaRPr sz="1200">
              <a:latin typeface="微软雅黑"/>
              <a:cs typeface="微软雅黑"/>
            </a:endParaRPr>
          </a:p>
        </p:txBody>
      </p:sp>
      <p:sp>
        <p:nvSpPr>
          <p:cNvPr id="6" name="object 6"/>
          <p:cNvSpPr txBox="1"/>
          <p:nvPr/>
        </p:nvSpPr>
        <p:spPr>
          <a:xfrm>
            <a:off x="829767" y="1510157"/>
            <a:ext cx="10789285" cy="108966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680" dirty="0">
                <a:solidFill>
                  <a:srgbClr val="1D9ED2"/>
                </a:solidFill>
                <a:latin typeface="Arial Unicode MS"/>
                <a:cs typeface="Arial Unicode MS"/>
              </a:rPr>
              <a:t> </a:t>
            </a:r>
            <a:r>
              <a:rPr sz="1400" spc="-5" dirty="0">
                <a:solidFill>
                  <a:srgbClr val="585858"/>
                </a:solidFill>
                <a:latin typeface="微软雅黑"/>
                <a:cs typeface="微软雅黑"/>
              </a:rPr>
              <a:t>对比了华为区块链、腾讯区块链、迅雷链、以太坊、EOS、NEO的商事主体、运营注册地、是否ICO、吞吐量、交易速度、共识算法、</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运营场景等，华为、腾讯、迅雷都有商事主体且吞吐量较高，而国外公链主要以社区形式存在。</a:t>
            </a:r>
            <a:endParaRPr sz="1400">
              <a:latin typeface="微软雅黑"/>
              <a:cs typeface="微软雅黑"/>
            </a:endParaRPr>
          </a:p>
          <a:p>
            <a:pPr>
              <a:lnSpc>
                <a:spcPct val="100000"/>
              </a:lnSpc>
            </a:pPr>
            <a:endParaRPr sz="1400">
              <a:latin typeface="Times New Roman"/>
              <a:cs typeface="Times New Roman"/>
            </a:endParaRPr>
          </a:p>
          <a:p>
            <a:pPr marL="30480" algn="ctr">
              <a:lnSpc>
                <a:spcPct val="100000"/>
              </a:lnSpc>
              <a:spcBef>
                <a:spcPts val="985"/>
              </a:spcBef>
            </a:pPr>
            <a:r>
              <a:rPr sz="1400" dirty="0">
                <a:solidFill>
                  <a:srgbClr val="585858"/>
                </a:solidFill>
                <a:latin typeface="微软雅黑"/>
                <a:cs typeface="微软雅黑"/>
              </a:rPr>
              <a:t>亿欧智库：主要区块链公链平台对比</a:t>
            </a:r>
            <a:endParaRPr sz="1400">
              <a:latin typeface="微软雅黑"/>
              <a:cs typeface="微软雅黑"/>
            </a:endParaRPr>
          </a:p>
        </p:txBody>
      </p:sp>
      <p:graphicFrame>
        <p:nvGraphicFramePr>
          <p:cNvPr id="7" name="object 7"/>
          <p:cNvGraphicFramePr>
            <a:graphicFrameLocks noGrp="1"/>
          </p:cNvGraphicFramePr>
          <p:nvPr/>
        </p:nvGraphicFramePr>
        <p:xfrm>
          <a:off x="947331" y="2774835"/>
          <a:ext cx="10584180" cy="3418840"/>
        </p:xfrm>
        <a:graphic>
          <a:graphicData uri="http://schemas.openxmlformats.org/drawingml/2006/table">
            <a:tbl>
              <a:tblPr firstRow="1" bandRow="1">
                <a:tableStyleId>{2D5ABB26-0587-4C30-8999-92F81FD0307C}</a:tableStyleId>
              </a:tblPr>
              <a:tblGrid>
                <a:gridCol w="1512023">
                  <a:extLst>
                    <a:ext uri="{9D8B030D-6E8A-4147-A177-3AD203B41FA5}">
                      <a16:colId xmlns:a16="http://schemas.microsoft.com/office/drawing/2014/main" val="20000"/>
                    </a:ext>
                  </a:extLst>
                </a:gridCol>
                <a:gridCol w="1511934">
                  <a:extLst>
                    <a:ext uri="{9D8B030D-6E8A-4147-A177-3AD203B41FA5}">
                      <a16:colId xmlns:a16="http://schemas.microsoft.com/office/drawing/2014/main" val="20001"/>
                    </a:ext>
                  </a:extLst>
                </a:gridCol>
                <a:gridCol w="1512062">
                  <a:extLst>
                    <a:ext uri="{9D8B030D-6E8A-4147-A177-3AD203B41FA5}">
                      <a16:colId xmlns:a16="http://schemas.microsoft.com/office/drawing/2014/main" val="20002"/>
                    </a:ext>
                  </a:extLst>
                </a:gridCol>
                <a:gridCol w="1511934">
                  <a:extLst>
                    <a:ext uri="{9D8B030D-6E8A-4147-A177-3AD203B41FA5}">
                      <a16:colId xmlns:a16="http://schemas.microsoft.com/office/drawing/2014/main" val="20003"/>
                    </a:ext>
                  </a:extLst>
                </a:gridCol>
                <a:gridCol w="1512062">
                  <a:extLst>
                    <a:ext uri="{9D8B030D-6E8A-4147-A177-3AD203B41FA5}">
                      <a16:colId xmlns:a16="http://schemas.microsoft.com/office/drawing/2014/main" val="20004"/>
                    </a:ext>
                  </a:extLst>
                </a:gridCol>
                <a:gridCol w="1511934">
                  <a:extLst>
                    <a:ext uri="{9D8B030D-6E8A-4147-A177-3AD203B41FA5}">
                      <a16:colId xmlns:a16="http://schemas.microsoft.com/office/drawing/2014/main" val="20005"/>
                    </a:ext>
                  </a:extLst>
                </a:gridCol>
                <a:gridCol w="1512062">
                  <a:extLst>
                    <a:ext uri="{9D8B030D-6E8A-4147-A177-3AD203B41FA5}">
                      <a16:colId xmlns:a16="http://schemas.microsoft.com/office/drawing/2014/main" val="20006"/>
                    </a:ext>
                  </a:extLst>
                </a:gridCol>
              </a:tblGrid>
              <a:tr h="394322">
                <a:tc>
                  <a:txBody>
                    <a:bodyPr/>
                    <a:lstStyle/>
                    <a:p>
                      <a:endParaRPr sz="1400">
                        <a:latin typeface="微软雅黑"/>
                        <a:cs typeface="微软雅黑"/>
                      </a:endParaRPr>
                    </a:p>
                  </a:txBody>
                  <a:tcPr marL="0" marR="0" marT="0" marB="0">
                    <a:lnR w="6350">
                      <a:solidFill>
                        <a:srgbClr val="FFFFFF"/>
                      </a:solidFill>
                      <a:prstDash val="solid"/>
                    </a:lnR>
                    <a:lnB w="19050">
                      <a:solidFill>
                        <a:srgbClr val="FFFFFF"/>
                      </a:solidFill>
                      <a:prstDash val="solid"/>
                    </a:lnB>
                    <a:solidFill>
                      <a:srgbClr val="1D9ED2"/>
                    </a:solidFill>
                  </a:tcPr>
                </a:tc>
                <a:tc>
                  <a:txBody>
                    <a:bodyPr/>
                    <a:lstStyle/>
                    <a:p>
                      <a:pPr algn="ctr">
                        <a:lnSpc>
                          <a:spcPct val="100000"/>
                        </a:lnSpc>
                        <a:spcBef>
                          <a:spcPts val="710"/>
                        </a:spcBef>
                      </a:pPr>
                      <a:r>
                        <a:rPr sz="1400" dirty="0">
                          <a:solidFill>
                            <a:srgbClr val="FFFFFF"/>
                          </a:solidFill>
                          <a:latin typeface="微软雅黑"/>
                          <a:cs typeface="微软雅黑"/>
                        </a:rPr>
                        <a:t>华为区块链</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marL="1270" algn="ctr">
                        <a:lnSpc>
                          <a:spcPct val="100000"/>
                        </a:lnSpc>
                        <a:spcBef>
                          <a:spcPts val="710"/>
                        </a:spcBef>
                      </a:pPr>
                      <a:r>
                        <a:rPr sz="1400" dirty="0">
                          <a:solidFill>
                            <a:srgbClr val="FFFFFF"/>
                          </a:solidFill>
                          <a:latin typeface="微软雅黑"/>
                          <a:cs typeface="微软雅黑"/>
                        </a:rPr>
                        <a:t>腾讯区块链</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marL="635" algn="ctr">
                        <a:lnSpc>
                          <a:spcPct val="100000"/>
                        </a:lnSpc>
                        <a:spcBef>
                          <a:spcPts val="710"/>
                        </a:spcBef>
                      </a:pPr>
                      <a:r>
                        <a:rPr sz="1400" dirty="0">
                          <a:solidFill>
                            <a:srgbClr val="FFFFFF"/>
                          </a:solidFill>
                          <a:latin typeface="微软雅黑"/>
                          <a:cs typeface="微软雅黑"/>
                        </a:rPr>
                        <a:t>迅雷链</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marL="635" algn="ctr">
                        <a:lnSpc>
                          <a:spcPct val="100000"/>
                        </a:lnSpc>
                        <a:spcBef>
                          <a:spcPts val="710"/>
                        </a:spcBef>
                      </a:pPr>
                      <a:r>
                        <a:rPr sz="1400" dirty="0">
                          <a:solidFill>
                            <a:srgbClr val="FFFFFF"/>
                          </a:solidFill>
                          <a:latin typeface="微软雅黑"/>
                          <a:cs typeface="微软雅黑"/>
                        </a:rPr>
                        <a:t>以太坊</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marL="635" algn="ctr">
                        <a:lnSpc>
                          <a:spcPct val="100000"/>
                        </a:lnSpc>
                        <a:spcBef>
                          <a:spcPts val="710"/>
                        </a:spcBef>
                      </a:pPr>
                      <a:r>
                        <a:rPr sz="1400" spc="-5" dirty="0">
                          <a:solidFill>
                            <a:srgbClr val="FFFFFF"/>
                          </a:solidFill>
                          <a:latin typeface="微软雅黑"/>
                          <a:cs typeface="微软雅黑"/>
                        </a:rPr>
                        <a:t>EOS</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marL="635" algn="ctr">
                        <a:lnSpc>
                          <a:spcPct val="100000"/>
                        </a:lnSpc>
                        <a:spcBef>
                          <a:spcPts val="710"/>
                        </a:spcBef>
                      </a:pPr>
                      <a:r>
                        <a:rPr sz="1400" spc="-5" dirty="0">
                          <a:solidFill>
                            <a:srgbClr val="FFFFFF"/>
                          </a:solidFill>
                          <a:latin typeface="微软雅黑"/>
                          <a:cs typeface="微软雅黑"/>
                        </a:rPr>
                        <a:t>NEO</a:t>
                      </a:r>
                      <a:endParaRPr sz="1400">
                        <a:latin typeface="微软雅黑"/>
                        <a:cs typeface="微软雅黑"/>
                      </a:endParaRPr>
                    </a:p>
                  </a:txBody>
                  <a:tcPr marL="0" marR="0" marT="0" marB="0">
                    <a:lnL w="6350">
                      <a:solidFill>
                        <a:srgbClr val="FFFFFF"/>
                      </a:solidFill>
                      <a:prstDash val="solid"/>
                    </a:lnL>
                    <a:lnB w="19050">
                      <a:solidFill>
                        <a:srgbClr val="FFFFFF"/>
                      </a:solidFill>
                      <a:prstDash val="solid"/>
                    </a:lnB>
                    <a:solidFill>
                      <a:srgbClr val="1D9ED2"/>
                    </a:solidFill>
                  </a:tcPr>
                </a:tc>
                <a:extLst>
                  <a:ext uri="{0D108BD9-81ED-4DB2-BD59-A6C34878D82A}">
                    <a16:rowId xmlns:a16="http://schemas.microsoft.com/office/drawing/2014/main" val="10000"/>
                  </a:ext>
                </a:extLst>
              </a:tr>
              <a:tr h="431952">
                <a:tc>
                  <a:txBody>
                    <a:bodyPr/>
                    <a:lstStyle/>
                    <a:p>
                      <a:pPr marL="3810" algn="ctr">
                        <a:lnSpc>
                          <a:spcPct val="100000"/>
                        </a:lnSpc>
                        <a:spcBef>
                          <a:spcPts val="785"/>
                        </a:spcBef>
                      </a:pPr>
                      <a:r>
                        <a:rPr sz="1400" dirty="0">
                          <a:latin typeface="微软雅黑"/>
                          <a:cs typeface="微软雅黑"/>
                        </a:rPr>
                        <a:t>商事主体</a:t>
                      </a:r>
                      <a:endParaRPr sz="1400">
                        <a:latin typeface="微软雅黑"/>
                        <a:cs typeface="微软雅黑"/>
                      </a:endParaRPr>
                    </a:p>
                  </a:txBody>
                  <a:tcPr marL="0" marR="0" marT="0" marB="0">
                    <a:lnR w="6350">
                      <a:solidFill>
                        <a:srgbClr val="FFFFFF"/>
                      </a:solidFill>
                      <a:prstDash val="solid"/>
                    </a:lnR>
                    <a:lnT w="19050">
                      <a:solidFill>
                        <a:srgbClr val="FFFFFF"/>
                      </a:solidFill>
                      <a:prstDash val="solid"/>
                    </a:lnT>
                    <a:solidFill>
                      <a:srgbClr val="E4F4FA"/>
                    </a:solidFill>
                  </a:tcPr>
                </a:tc>
                <a:tc>
                  <a:txBody>
                    <a:bodyPr/>
                    <a:lstStyle/>
                    <a:p>
                      <a:pPr algn="ctr">
                        <a:lnSpc>
                          <a:spcPct val="100000"/>
                        </a:lnSpc>
                        <a:spcBef>
                          <a:spcPts val="785"/>
                        </a:spcBef>
                      </a:pPr>
                      <a:r>
                        <a:rPr sz="1400" dirty="0">
                          <a:latin typeface="微软雅黑"/>
                          <a:cs typeface="微软雅黑"/>
                        </a:rPr>
                        <a:t>有</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algn="ctr">
                        <a:lnSpc>
                          <a:spcPct val="100000"/>
                        </a:lnSpc>
                        <a:spcBef>
                          <a:spcPts val="785"/>
                        </a:spcBef>
                      </a:pPr>
                      <a:r>
                        <a:rPr sz="1400" dirty="0">
                          <a:latin typeface="微软雅黑"/>
                          <a:cs typeface="微软雅黑"/>
                        </a:rPr>
                        <a:t>有</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marL="635" algn="ctr">
                        <a:lnSpc>
                          <a:spcPct val="100000"/>
                        </a:lnSpc>
                        <a:spcBef>
                          <a:spcPts val="785"/>
                        </a:spcBef>
                      </a:pPr>
                      <a:r>
                        <a:rPr sz="1400" dirty="0">
                          <a:latin typeface="微软雅黑"/>
                          <a:cs typeface="微软雅黑"/>
                        </a:rPr>
                        <a:t>有</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marL="635" algn="ctr">
                        <a:lnSpc>
                          <a:spcPct val="100000"/>
                        </a:lnSpc>
                        <a:spcBef>
                          <a:spcPts val="785"/>
                        </a:spcBef>
                      </a:pPr>
                      <a:r>
                        <a:rPr sz="1400" dirty="0">
                          <a:latin typeface="微软雅黑"/>
                          <a:cs typeface="微软雅黑"/>
                        </a:rPr>
                        <a:t>无</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marL="1905" algn="ctr">
                        <a:lnSpc>
                          <a:spcPct val="100000"/>
                        </a:lnSpc>
                        <a:spcBef>
                          <a:spcPts val="785"/>
                        </a:spcBef>
                      </a:pPr>
                      <a:r>
                        <a:rPr sz="1400" dirty="0">
                          <a:latin typeface="微软雅黑"/>
                          <a:cs typeface="微软雅黑"/>
                        </a:rPr>
                        <a:t>无</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algn="ctr">
                        <a:lnSpc>
                          <a:spcPct val="100000"/>
                        </a:lnSpc>
                        <a:spcBef>
                          <a:spcPts val="785"/>
                        </a:spcBef>
                      </a:pPr>
                      <a:r>
                        <a:rPr sz="1400" dirty="0">
                          <a:latin typeface="微软雅黑"/>
                          <a:cs typeface="微软雅黑"/>
                        </a:rPr>
                        <a:t>无</a:t>
                      </a:r>
                      <a:endParaRPr sz="1400">
                        <a:latin typeface="微软雅黑"/>
                        <a:cs typeface="微软雅黑"/>
                      </a:endParaRPr>
                    </a:p>
                  </a:txBody>
                  <a:tcPr marL="0" marR="0" marT="0" marB="0">
                    <a:lnL w="6350">
                      <a:solidFill>
                        <a:srgbClr val="FFFFFF"/>
                      </a:solidFill>
                      <a:prstDash val="solid"/>
                    </a:lnL>
                    <a:lnT w="19050">
                      <a:solidFill>
                        <a:srgbClr val="FFFFFF"/>
                      </a:solidFill>
                      <a:prstDash val="solid"/>
                    </a:lnT>
                    <a:solidFill>
                      <a:srgbClr val="E4F4FA"/>
                    </a:solidFill>
                  </a:tcPr>
                </a:tc>
                <a:extLst>
                  <a:ext uri="{0D108BD9-81ED-4DB2-BD59-A6C34878D82A}">
                    <a16:rowId xmlns:a16="http://schemas.microsoft.com/office/drawing/2014/main" val="10001"/>
                  </a:ext>
                </a:extLst>
              </a:tr>
              <a:tr h="431990">
                <a:tc>
                  <a:txBody>
                    <a:bodyPr/>
                    <a:lstStyle/>
                    <a:p>
                      <a:pPr marL="2540" algn="ctr">
                        <a:lnSpc>
                          <a:spcPct val="100000"/>
                        </a:lnSpc>
                        <a:spcBef>
                          <a:spcPts val="855"/>
                        </a:spcBef>
                      </a:pPr>
                      <a:r>
                        <a:rPr sz="1400" dirty="0">
                          <a:latin typeface="微软雅黑"/>
                          <a:cs typeface="微软雅黑"/>
                        </a:rPr>
                        <a:t>运营注册地</a:t>
                      </a:r>
                      <a:endParaRPr sz="1400">
                        <a:latin typeface="微软雅黑"/>
                        <a:cs typeface="微软雅黑"/>
                      </a:endParaRPr>
                    </a:p>
                  </a:txBody>
                  <a:tcPr marL="0" marR="0" marT="0" marB="0">
                    <a:lnR w="6350">
                      <a:solidFill>
                        <a:srgbClr val="FFFFFF"/>
                      </a:solidFill>
                      <a:prstDash val="solid"/>
                    </a:lnR>
                    <a:solidFill>
                      <a:srgbClr val="F7F7F7"/>
                    </a:solidFill>
                  </a:tcPr>
                </a:tc>
                <a:tc>
                  <a:txBody>
                    <a:bodyPr/>
                    <a:lstStyle/>
                    <a:p>
                      <a:pPr marL="635" algn="ctr">
                        <a:lnSpc>
                          <a:spcPct val="100000"/>
                        </a:lnSpc>
                        <a:spcBef>
                          <a:spcPts val="855"/>
                        </a:spcBef>
                      </a:pPr>
                      <a:r>
                        <a:rPr sz="1400" dirty="0">
                          <a:latin typeface="微软雅黑"/>
                          <a:cs typeface="微软雅黑"/>
                        </a:rPr>
                        <a:t>中国</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1905" algn="ctr">
                        <a:lnSpc>
                          <a:spcPct val="100000"/>
                        </a:lnSpc>
                        <a:spcBef>
                          <a:spcPts val="855"/>
                        </a:spcBef>
                      </a:pPr>
                      <a:r>
                        <a:rPr sz="1400" dirty="0">
                          <a:latin typeface="微软雅黑"/>
                          <a:cs typeface="微软雅黑"/>
                        </a:rPr>
                        <a:t>中国</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1905" algn="ctr">
                        <a:lnSpc>
                          <a:spcPct val="100000"/>
                        </a:lnSpc>
                        <a:spcBef>
                          <a:spcPts val="855"/>
                        </a:spcBef>
                      </a:pPr>
                      <a:r>
                        <a:rPr sz="1400" dirty="0">
                          <a:latin typeface="微软雅黑"/>
                          <a:cs typeface="微软雅黑"/>
                        </a:rPr>
                        <a:t>中国</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2540" algn="ctr">
                        <a:lnSpc>
                          <a:spcPct val="100000"/>
                        </a:lnSpc>
                        <a:spcBef>
                          <a:spcPts val="855"/>
                        </a:spcBef>
                      </a:pPr>
                      <a:r>
                        <a:rPr sz="1400" dirty="0">
                          <a:latin typeface="微软雅黑"/>
                          <a:cs typeface="微软雅黑"/>
                        </a:rPr>
                        <a:t>美国</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3175" algn="ctr">
                        <a:lnSpc>
                          <a:spcPct val="100000"/>
                        </a:lnSpc>
                        <a:spcBef>
                          <a:spcPts val="855"/>
                        </a:spcBef>
                      </a:pPr>
                      <a:r>
                        <a:rPr sz="1400" dirty="0">
                          <a:latin typeface="微软雅黑"/>
                          <a:cs typeface="微软雅黑"/>
                        </a:rPr>
                        <a:t>美国</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gn="ctr">
                        <a:lnSpc>
                          <a:spcPct val="100000"/>
                        </a:lnSpc>
                        <a:spcBef>
                          <a:spcPts val="855"/>
                        </a:spcBef>
                      </a:pPr>
                      <a:r>
                        <a:rPr sz="1400" dirty="0">
                          <a:latin typeface="微软雅黑"/>
                          <a:cs typeface="微软雅黑"/>
                        </a:rPr>
                        <a:t>新加坡</a:t>
                      </a:r>
                      <a:endParaRPr sz="1400">
                        <a:latin typeface="微软雅黑"/>
                        <a:cs typeface="微软雅黑"/>
                      </a:endParaRPr>
                    </a:p>
                  </a:txBody>
                  <a:tcPr marL="0" marR="0" marT="0" marB="0">
                    <a:lnL w="6350">
                      <a:solidFill>
                        <a:srgbClr val="FFFFFF"/>
                      </a:solidFill>
                      <a:prstDash val="solid"/>
                    </a:lnL>
                    <a:solidFill>
                      <a:srgbClr val="F7F7F7"/>
                    </a:solidFill>
                  </a:tcPr>
                </a:tc>
                <a:extLst>
                  <a:ext uri="{0D108BD9-81ED-4DB2-BD59-A6C34878D82A}">
                    <a16:rowId xmlns:a16="http://schemas.microsoft.com/office/drawing/2014/main" val="10002"/>
                  </a:ext>
                </a:extLst>
              </a:tr>
              <a:tr h="431990">
                <a:tc>
                  <a:txBody>
                    <a:bodyPr/>
                    <a:lstStyle/>
                    <a:p>
                      <a:pPr marL="3175" algn="ctr">
                        <a:lnSpc>
                          <a:spcPct val="100000"/>
                        </a:lnSpc>
                        <a:spcBef>
                          <a:spcPts val="860"/>
                        </a:spcBef>
                      </a:pPr>
                      <a:r>
                        <a:rPr sz="1400" spc="-5" dirty="0">
                          <a:latin typeface="微软雅黑"/>
                          <a:cs typeface="微软雅黑"/>
                        </a:rPr>
                        <a:t>是否ICO</a:t>
                      </a:r>
                      <a:endParaRPr sz="1400">
                        <a:latin typeface="微软雅黑"/>
                        <a:cs typeface="微软雅黑"/>
                      </a:endParaRPr>
                    </a:p>
                  </a:txBody>
                  <a:tcPr marL="0" marR="0" marT="0" marB="0">
                    <a:lnR w="6350">
                      <a:solidFill>
                        <a:srgbClr val="FFFFFF"/>
                      </a:solidFill>
                      <a:prstDash val="solid"/>
                    </a:lnR>
                    <a:solidFill>
                      <a:srgbClr val="E4F4FA"/>
                    </a:solidFill>
                  </a:tcPr>
                </a:tc>
                <a:tc>
                  <a:txBody>
                    <a:bodyPr/>
                    <a:lstStyle/>
                    <a:p>
                      <a:pPr algn="ctr">
                        <a:lnSpc>
                          <a:spcPct val="100000"/>
                        </a:lnSpc>
                        <a:spcBef>
                          <a:spcPts val="860"/>
                        </a:spcBef>
                      </a:pPr>
                      <a:r>
                        <a:rPr sz="1400" dirty="0">
                          <a:latin typeface="微软雅黑"/>
                          <a:cs typeface="微软雅黑"/>
                        </a:rPr>
                        <a:t>否</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algn="ctr">
                        <a:lnSpc>
                          <a:spcPct val="100000"/>
                        </a:lnSpc>
                        <a:spcBef>
                          <a:spcPts val="860"/>
                        </a:spcBef>
                      </a:pPr>
                      <a:r>
                        <a:rPr sz="1400" dirty="0">
                          <a:latin typeface="微软雅黑"/>
                          <a:cs typeface="微软雅黑"/>
                        </a:rPr>
                        <a:t>否</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635" algn="ctr">
                        <a:lnSpc>
                          <a:spcPct val="100000"/>
                        </a:lnSpc>
                        <a:spcBef>
                          <a:spcPts val="860"/>
                        </a:spcBef>
                      </a:pPr>
                      <a:r>
                        <a:rPr sz="1400" dirty="0">
                          <a:latin typeface="微软雅黑"/>
                          <a:cs typeface="微软雅黑"/>
                        </a:rPr>
                        <a:t>否</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635" algn="ctr">
                        <a:lnSpc>
                          <a:spcPct val="100000"/>
                        </a:lnSpc>
                        <a:spcBef>
                          <a:spcPts val="860"/>
                        </a:spcBef>
                      </a:pPr>
                      <a:r>
                        <a:rPr sz="1400" dirty="0">
                          <a:latin typeface="微软雅黑"/>
                          <a:cs typeface="微软雅黑"/>
                        </a:rPr>
                        <a:t>是</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1905" algn="ctr">
                        <a:lnSpc>
                          <a:spcPct val="100000"/>
                        </a:lnSpc>
                        <a:spcBef>
                          <a:spcPts val="860"/>
                        </a:spcBef>
                      </a:pPr>
                      <a:r>
                        <a:rPr sz="1400" dirty="0">
                          <a:latin typeface="微软雅黑"/>
                          <a:cs typeface="微软雅黑"/>
                        </a:rPr>
                        <a:t>是</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algn="ctr">
                        <a:lnSpc>
                          <a:spcPct val="100000"/>
                        </a:lnSpc>
                        <a:spcBef>
                          <a:spcPts val="860"/>
                        </a:spcBef>
                      </a:pPr>
                      <a:r>
                        <a:rPr sz="1400" dirty="0">
                          <a:latin typeface="微软雅黑"/>
                          <a:cs typeface="微软雅黑"/>
                        </a:rPr>
                        <a:t>是</a:t>
                      </a:r>
                      <a:endParaRPr sz="1400">
                        <a:latin typeface="微软雅黑"/>
                        <a:cs typeface="微软雅黑"/>
                      </a:endParaRPr>
                    </a:p>
                  </a:txBody>
                  <a:tcPr marL="0" marR="0" marT="0" marB="0">
                    <a:lnL w="6350">
                      <a:solidFill>
                        <a:srgbClr val="FFFFFF"/>
                      </a:solidFill>
                      <a:prstDash val="solid"/>
                    </a:lnL>
                    <a:solidFill>
                      <a:srgbClr val="E4F4FA"/>
                    </a:solidFill>
                  </a:tcPr>
                </a:tc>
                <a:extLst>
                  <a:ext uri="{0D108BD9-81ED-4DB2-BD59-A6C34878D82A}">
                    <a16:rowId xmlns:a16="http://schemas.microsoft.com/office/drawing/2014/main" val="10003"/>
                  </a:ext>
                </a:extLst>
              </a:tr>
              <a:tr h="432054">
                <a:tc>
                  <a:txBody>
                    <a:bodyPr/>
                    <a:lstStyle/>
                    <a:p>
                      <a:pPr marL="3810" algn="ctr">
                        <a:lnSpc>
                          <a:spcPct val="100000"/>
                        </a:lnSpc>
                        <a:spcBef>
                          <a:spcPts val="860"/>
                        </a:spcBef>
                      </a:pPr>
                      <a:r>
                        <a:rPr sz="1400" dirty="0">
                          <a:latin typeface="微软雅黑"/>
                          <a:cs typeface="微软雅黑"/>
                        </a:rPr>
                        <a:t>吞吐量（TPS）</a:t>
                      </a:r>
                      <a:endParaRPr sz="1400">
                        <a:latin typeface="微软雅黑"/>
                        <a:cs typeface="微软雅黑"/>
                      </a:endParaRPr>
                    </a:p>
                  </a:txBody>
                  <a:tcPr marL="0" marR="0" marT="0" marB="0">
                    <a:lnR w="6350">
                      <a:solidFill>
                        <a:srgbClr val="FFFFFF"/>
                      </a:solidFill>
                      <a:prstDash val="solid"/>
                    </a:lnR>
                    <a:solidFill>
                      <a:srgbClr val="F7F7F7"/>
                    </a:solidFill>
                  </a:tcPr>
                </a:tc>
                <a:tc>
                  <a:txBody>
                    <a:bodyPr/>
                    <a:lstStyle/>
                    <a:p>
                      <a:pPr marL="635" algn="ctr">
                        <a:lnSpc>
                          <a:spcPct val="100000"/>
                        </a:lnSpc>
                        <a:spcBef>
                          <a:spcPts val="860"/>
                        </a:spcBef>
                      </a:pPr>
                      <a:r>
                        <a:rPr sz="1400" dirty="0">
                          <a:latin typeface="微软雅黑"/>
                          <a:cs typeface="微软雅黑"/>
                        </a:rPr>
                        <a:t>万级</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1905" algn="ctr">
                        <a:lnSpc>
                          <a:spcPct val="100000"/>
                        </a:lnSpc>
                        <a:spcBef>
                          <a:spcPts val="860"/>
                        </a:spcBef>
                      </a:pPr>
                      <a:r>
                        <a:rPr sz="1400" dirty="0">
                          <a:latin typeface="微软雅黑"/>
                          <a:cs typeface="微软雅黑"/>
                        </a:rPr>
                        <a:t>万级</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635" algn="ctr">
                        <a:lnSpc>
                          <a:spcPct val="100000"/>
                        </a:lnSpc>
                        <a:spcBef>
                          <a:spcPts val="860"/>
                        </a:spcBef>
                      </a:pPr>
                      <a:r>
                        <a:rPr sz="1400" dirty="0">
                          <a:latin typeface="微软雅黑"/>
                          <a:cs typeface="微软雅黑"/>
                        </a:rPr>
                        <a:t>百万级</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2540" algn="ctr">
                        <a:lnSpc>
                          <a:spcPct val="100000"/>
                        </a:lnSpc>
                        <a:spcBef>
                          <a:spcPts val="860"/>
                        </a:spcBef>
                      </a:pPr>
                      <a:r>
                        <a:rPr sz="1400" dirty="0">
                          <a:latin typeface="微软雅黑"/>
                          <a:cs typeface="微软雅黑"/>
                        </a:rPr>
                        <a:t>20</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1905" algn="ctr">
                        <a:lnSpc>
                          <a:spcPct val="100000"/>
                        </a:lnSpc>
                        <a:spcBef>
                          <a:spcPts val="860"/>
                        </a:spcBef>
                      </a:pPr>
                      <a:r>
                        <a:rPr sz="1400" dirty="0">
                          <a:latin typeface="微软雅黑"/>
                          <a:cs typeface="微软雅黑"/>
                        </a:rPr>
                        <a:t>百万级</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gn="ctr">
                        <a:lnSpc>
                          <a:spcPct val="100000"/>
                        </a:lnSpc>
                        <a:spcBef>
                          <a:spcPts val="860"/>
                        </a:spcBef>
                      </a:pPr>
                      <a:r>
                        <a:rPr sz="1400" dirty="0">
                          <a:latin typeface="微软雅黑"/>
                          <a:cs typeface="微软雅黑"/>
                        </a:rPr>
                        <a:t>1000</a:t>
                      </a:r>
                      <a:endParaRPr sz="1400">
                        <a:latin typeface="微软雅黑"/>
                        <a:cs typeface="微软雅黑"/>
                      </a:endParaRPr>
                    </a:p>
                  </a:txBody>
                  <a:tcPr marL="0" marR="0" marT="0" marB="0">
                    <a:lnL w="6350">
                      <a:solidFill>
                        <a:srgbClr val="FFFFFF"/>
                      </a:solidFill>
                      <a:prstDash val="solid"/>
                    </a:lnL>
                    <a:solidFill>
                      <a:srgbClr val="F7F7F7"/>
                    </a:solidFill>
                  </a:tcPr>
                </a:tc>
                <a:extLst>
                  <a:ext uri="{0D108BD9-81ED-4DB2-BD59-A6C34878D82A}">
                    <a16:rowId xmlns:a16="http://schemas.microsoft.com/office/drawing/2014/main" val="10004"/>
                  </a:ext>
                </a:extLst>
              </a:tr>
              <a:tr h="431996">
                <a:tc>
                  <a:txBody>
                    <a:bodyPr/>
                    <a:lstStyle/>
                    <a:p>
                      <a:pPr marL="3810" algn="ctr">
                        <a:lnSpc>
                          <a:spcPct val="100000"/>
                        </a:lnSpc>
                        <a:spcBef>
                          <a:spcPts val="860"/>
                        </a:spcBef>
                      </a:pPr>
                      <a:r>
                        <a:rPr sz="1400" dirty="0">
                          <a:latin typeface="微软雅黑"/>
                          <a:cs typeface="微软雅黑"/>
                        </a:rPr>
                        <a:t>交易速度</a:t>
                      </a:r>
                      <a:endParaRPr sz="1400">
                        <a:latin typeface="微软雅黑"/>
                        <a:cs typeface="微软雅黑"/>
                      </a:endParaRPr>
                    </a:p>
                  </a:txBody>
                  <a:tcPr marL="0" marR="0" marT="0" marB="0">
                    <a:lnR w="6350">
                      <a:solidFill>
                        <a:srgbClr val="FFFFFF"/>
                      </a:solidFill>
                      <a:prstDash val="solid"/>
                    </a:lnR>
                    <a:solidFill>
                      <a:srgbClr val="E4F4FA"/>
                    </a:solidFill>
                  </a:tcPr>
                </a:tc>
                <a:tc>
                  <a:txBody>
                    <a:bodyPr/>
                    <a:lstStyle/>
                    <a:p>
                      <a:pPr marL="635" algn="ctr">
                        <a:lnSpc>
                          <a:spcPct val="100000"/>
                        </a:lnSpc>
                        <a:spcBef>
                          <a:spcPts val="860"/>
                        </a:spcBef>
                      </a:pPr>
                      <a:r>
                        <a:rPr sz="1400" dirty="0">
                          <a:latin typeface="微软雅黑"/>
                          <a:cs typeface="微软雅黑"/>
                        </a:rPr>
                        <a:t>秒级</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1905" algn="ctr">
                        <a:lnSpc>
                          <a:spcPct val="100000"/>
                        </a:lnSpc>
                        <a:spcBef>
                          <a:spcPts val="860"/>
                        </a:spcBef>
                      </a:pPr>
                      <a:r>
                        <a:rPr sz="1400" dirty="0">
                          <a:latin typeface="微软雅黑"/>
                          <a:cs typeface="微软雅黑"/>
                        </a:rPr>
                        <a:t>秒级</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1905" algn="ctr">
                        <a:lnSpc>
                          <a:spcPct val="100000"/>
                        </a:lnSpc>
                        <a:spcBef>
                          <a:spcPts val="860"/>
                        </a:spcBef>
                      </a:pPr>
                      <a:r>
                        <a:rPr sz="1400" dirty="0">
                          <a:latin typeface="微软雅黑"/>
                          <a:cs typeface="微软雅黑"/>
                        </a:rPr>
                        <a:t>秒级</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635" algn="ctr">
                        <a:lnSpc>
                          <a:spcPct val="100000"/>
                        </a:lnSpc>
                        <a:spcBef>
                          <a:spcPts val="860"/>
                        </a:spcBef>
                      </a:pPr>
                      <a:r>
                        <a:rPr sz="1400" dirty="0">
                          <a:latin typeface="微软雅黑"/>
                          <a:cs typeface="微软雅黑"/>
                        </a:rPr>
                        <a:t>14秒</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3175" algn="ctr">
                        <a:lnSpc>
                          <a:spcPct val="100000"/>
                        </a:lnSpc>
                        <a:spcBef>
                          <a:spcPts val="860"/>
                        </a:spcBef>
                      </a:pPr>
                      <a:r>
                        <a:rPr sz="1400" dirty="0">
                          <a:latin typeface="微软雅黑"/>
                          <a:cs typeface="微软雅黑"/>
                        </a:rPr>
                        <a:t>3秒</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algn="ctr">
                        <a:lnSpc>
                          <a:spcPct val="100000"/>
                        </a:lnSpc>
                        <a:spcBef>
                          <a:spcPts val="860"/>
                        </a:spcBef>
                      </a:pPr>
                      <a:r>
                        <a:rPr sz="1400" dirty="0">
                          <a:latin typeface="微软雅黑"/>
                          <a:cs typeface="微软雅黑"/>
                        </a:rPr>
                        <a:t>15-20秒</a:t>
                      </a:r>
                      <a:endParaRPr sz="1400">
                        <a:latin typeface="微软雅黑"/>
                        <a:cs typeface="微软雅黑"/>
                      </a:endParaRPr>
                    </a:p>
                  </a:txBody>
                  <a:tcPr marL="0" marR="0" marT="0" marB="0">
                    <a:lnL w="6350">
                      <a:solidFill>
                        <a:srgbClr val="FFFFFF"/>
                      </a:solidFill>
                      <a:prstDash val="solid"/>
                    </a:lnL>
                    <a:solidFill>
                      <a:srgbClr val="E4F4FA"/>
                    </a:solidFill>
                  </a:tcPr>
                </a:tc>
                <a:extLst>
                  <a:ext uri="{0D108BD9-81ED-4DB2-BD59-A6C34878D82A}">
                    <a16:rowId xmlns:a16="http://schemas.microsoft.com/office/drawing/2014/main" val="10005"/>
                  </a:ext>
                </a:extLst>
              </a:tr>
              <a:tr h="431971">
                <a:tc>
                  <a:txBody>
                    <a:bodyPr/>
                    <a:lstStyle/>
                    <a:p>
                      <a:pPr marL="3810" algn="ctr">
                        <a:lnSpc>
                          <a:spcPct val="100000"/>
                        </a:lnSpc>
                        <a:spcBef>
                          <a:spcPts val="860"/>
                        </a:spcBef>
                      </a:pPr>
                      <a:r>
                        <a:rPr sz="1400" dirty="0">
                          <a:latin typeface="微软雅黑"/>
                          <a:cs typeface="微软雅黑"/>
                        </a:rPr>
                        <a:t>共识算法</a:t>
                      </a:r>
                      <a:endParaRPr sz="1400">
                        <a:latin typeface="微软雅黑"/>
                        <a:cs typeface="微软雅黑"/>
                      </a:endParaRPr>
                    </a:p>
                  </a:txBody>
                  <a:tcPr marL="0" marR="0" marT="0" marB="0">
                    <a:lnR w="6350">
                      <a:solidFill>
                        <a:srgbClr val="FFFFFF"/>
                      </a:solidFill>
                      <a:prstDash val="solid"/>
                    </a:lnR>
                    <a:solidFill>
                      <a:srgbClr val="F7F7F7"/>
                    </a:solidFill>
                  </a:tcPr>
                </a:tc>
                <a:tc>
                  <a:txBody>
                    <a:bodyPr/>
                    <a:lstStyle/>
                    <a:p>
                      <a:pPr marL="1270" algn="ctr">
                        <a:lnSpc>
                          <a:spcPct val="100000"/>
                        </a:lnSpc>
                        <a:spcBef>
                          <a:spcPts val="860"/>
                        </a:spcBef>
                      </a:pPr>
                      <a:r>
                        <a:rPr sz="1400" spc="-10" dirty="0">
                          <a:latin typeface="微软雅黑"/>
                          <a:cs typeface="微软雅黑"/>
                        </a:rPr>
                        <a:t>SOLO、FBFT</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1270" algn="ctr">
                        <a:lnSpc>
                          <a:spcPct val="100000"/>
                        </a:lnSpc>
                        <a:spcBef>
                          <a:spcPts val="860"/>
                        </a:spcBef>
                      </a:pPr>
                      <a:r>
                        <a:rPr sz="1400" dirty="0">
                          <a:latin typeface="微软雅黑"/>
                          <a:cs typeface="微软雅黑"/>
                        </a:rPr>
                        <a:t>改进的PBFT</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1905" algn="ctr">
                        <a:lnSpc>
                          <a:spcPct val="100000"/>
                        </a:lnSpc>
                        <a:spcBef>
                          <a:spcPts val="860"/>
                        </a:spcBef>
                      </a:pPr>
                      <a:r>
                        <a:rPr sz="1400" dirty="0">
                          <a:latin typeface="微软雅黑"/>
                          <a:cs typeface="微软雅黑"/>
                        </a:rPr>
                        <a:t>优化的PBFT</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1905" algn="ctr">
                        <a:lnSpc>
                          <a:spcPct val="100000"/>
                        </a:lnSpc>
                        <a:spcBef>
                          <a:spcPts val="860"/>
                        </a:spcBef>
                      </a:pPr>
                      <a:r>
                        <a:rPr sz="1400" dirty="0">
                          <a:latin typeface="微软雅黑"/>
                          <a:cs typeface="微软雅黑"/>
                        </a:rPr>
                        <a:t>POS+POW</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2540" algn="ctr">
                        <a:lnSpc>
                          <a:spcPct val="100000"/>
                        </a:lnSpc>
                        <a:spcBef>
                          <a:spcPts val="860"/>
                        </a:spcBef>
                      </a:pPr>
                      <a:r>
                        <a:rPr sz="1400" dirty="0">
                          <a:latin typeface="微软雅黑"/>
                          <a:cs typeface="微软雅黑"/>
                        </a:rPr>
                        <a:t>DPOS</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gn="ctr">
                        <a:lnSpc>
                          <a:spcPct val="100000"/>
                        </a:lnSpc>
                        <a:spcBef>
                          <a:spcPts val="860"/>
                        </a:spcBef>
                      </a:pPr>
                      <a:r>
                        <a:rPr sz="1400" dirty="0">
                          <a:latin typeface="微软雅黑"/>
                          <a:cs typeface="微软雅黑"/>
                        </a:rPr>
                        <a:t>DBFT</a:t>
                      </a:r>
                      <a:endParaRPr sz="1400">
                        <a:latin typeface="微软雅黑"/>
                        <a:cs typeface="微软雅黑"/>
                      </a:endParaRPr>
                    </a:p>
                  </a:txBody>
                  <a:tcPr marL="0" marR="0" marT="0" marB="0">
                    <a:lnL w="6350">
                      <a:solidFill>
                        <a:srgbClr val="FFFFFF"/>
                      </a:solidFill>
                      <a:prstDash val="solid"/>
                    </a:lnL>
                    <a:solidFill>
                      <a:srgbClr val="F7F7F7"/>
                    </a:solidFill>
                  </a:tcPr>
                </a:tc>
                <a:extLst>
                  <a:ext uri="{0D108BD9-81ED-4DB2-BD59-A6C34878D82A}">
                    <a16:rowId xmlns:a16="http://schemas.microsoft.com/office/drawing/2014/main" val="10006"/>
                  </a:ext>
                </a:extLst>
              </a:tr>
              <a:tr h="432003">
                <a:tc>
                  <a:txBody>
                    <a:bodyPr/>
                    <a:lstStyle/>
                    <a:p>
                      <a:pPr marL="3810" algn="ctr">
                        <a:lnSpc>
                          <a:spcPct val="100000"/>
                        </a:lnSpc>
                        <a:spcBef>
                          <a:spcPts val="860"/>
                        </a:spcBef>
                      </a:pPr>
                      <a:r>
                        <a:rPr sz="1400" dirty="0">
                          <a:latin typeface="微软雅黑"/>
                          <a:cs typeface="微软雅黑"/>
                        </a:rPr>
                        <a:t>运用场景</a:t>
                      </a:r>
                      <a:endParaRPr sz="1400">
                        <a:latin typeface="微软雅黑"/>
                        <a:cs typeface="微软雅黑"/>
                      </a:endParaRPr>
                    </a:p>
                  </a:txBody>
                  <a:tcPr marL="0" marR="0" marT="0" marB="0">
                    <a:lnR w="6350">
                      <a:solidFill>
                        <a:srgbClr val="FFFFFF"/>
                      </a:solidFill>
                      <a:prstDash val="solid"/>
                    </a:lnR>
                    <a:solidFill>
                      <a:srgbClr val="E4F4FA"/>
                    </a:solidFill>
                  </a:tcPr>
                </a:tc>
                <a:tc>
                  <a:txBody>
                    <a:bodyPr/>
                    <a:lstStyle/>
                    <a:p>
                      <a:pPr marL="1270" algn="ctr">
                        <a:lnSpc>
                          <a:spcPct val="100000"/>
                        </a:lnSpc>
                        <a:spcBef>
                          <a:spcPts val="860"/>
                        </a:spcBef>
                      </a:pPr>
                      <a:r>
                        <a:rPr sz="1400" spc="-30" dirty="0">
                          <a:latin typeface="微软雅黑"/>
                          <a:cs typeface="微软雅黑"/>
                        </a:rPr>
                        <a:t>自用+ToB</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1905" algn="ctr">
                        <a:lnSpc>
                          <a:spcPct val="100000"/>
                        </a:lnSpc>
                        <a:spcBef>
                          <a:spcPts val="860"/>
                        </a:spcBef>
                      </a:pPr>
                      <a:r>
                        <a:rPr sz="1400" spc="-25" dirty="0">
                          <a:latin typeface="微软雅黑"/>
                          <a:cs typeface="微软雅黑"/>
                        </a:rPr>
                        <a:t>自用+ToB</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1270" algn="ctr">
                        <a:lnSpc>
                          <a:spcPct val="100000"/>
                        </a:lnSpc>
                        <a:spcBef>
                          <a:spcPts val="860"/>
                        </a:spcBef>
                      </a:pPr>
                      <a:r>
                        <a:rPr sz="1400" spc="-35" dirty="0">
                          <a:latin typeface="微软雅黑"/>
                          <a:cs typeface="微软雅黑"/>
                        </a:rPr>
                        <a:t>自用+ToB+ToC</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1270" algn="ctr">
                        <a:lnSpc>
                          <a:spcPct val="100000"/>
                        </a:lnSpc>
                        <a:spcBef>
                          <a:spcPts val="860"/>
                        </a:spcBef>
                      </a:pPr>
                      <a:r>
                        <a:rPr sz="1400" spc="-35" dirty="0">
                          <a:latin typeface="微软雅黑"/>
                          <a:cs typeface="微软雅黑"/>
                        </a:rPr>
                        <a:t>自用+ToB+ToC</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1905" algn="ctr">
                        <a:lnSpc>
                          <a:spcPct val="100000"/>
                        </a:lnSpc>
                        <a:spcBef>
                          <a:spcPts val="860"/>
                        </a:spcBef>
                      </a:pPr>
                      <a:r>
                        <a:rPr sz="1400" spc="-35" dirty="0">
                          <a:latin typeface="微软雅黑"/>
                          <a:cs typeface="微软雅黑"/>
                        </a:rPr>
                        <a:t>自用+ToB+ToC</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algn="ctr">
                        <a:lnSpc>
                          <a:spcPct val="100000"/>
                        </a:lnSpc>
                        <a:spcBef>
                          <a:spcPts val="860"/>
                        </a:spcBef>
                      </a:pPr>
                      <a:r>
                        <a:rPr sz="1400" spc="-35" dirty="0">
                          <a:latin typeface="微软雅黑"/>
                          <a:cs typeface="微软雅黑"/>
                        </a:rPr>
                        <a:t>自用+ToB+ToC</a:t>
                      </a:r>
                      <a:endParaRPr sz="1400">
                        <a:latin typeface="微软雅黑"/>
                        <a:cs typeface="微软雅黑"/>
                      </a:endParaRPr>
                    </a:p>
                  </a:txBody>
                  <a:tcPr marL="0" marR="0" marT="0" marB="0">
                    <a:lnL w="6350">
                      <a:solidFill>
                        <a:srgbClr val="FFFFFF"/>
                      </a:solidFill>
                      <a:prstDash val="solid"/>
                    </a:lnL>
                    <a:solidFill>
                      <a:srgbClr val="E4F4FA"/>
                    </a:solidFill>
                  </a:tcPr>
                </a:tc>
                <a:extLst>
                  <a:ext uri="{0D108BD9-81ED-4DB2-BD59-A6C34878D82A}">
                    <a16:rowId xmlns:a16="http://schemas.microsoft.com/office/drawing/2014/main" val="10007"/>
                  </a:ext>
                </a:extLst>
              </a:tr>
            </a:tbl>
          </a:graphicData>
        </a:graphic>
      </p:graphicFrame>
      <p:sp>
        <p:nvSpPr>
          <p:cNvPr id="8" name="object 8"/>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78739" y="6338823"/>
            <a:ext cx="1417320" cy="467359"/>
          </a:xfrm>
          <a:prstGeom prst="rect">
            <a:avLst/>
          </a:prstGeom>
        </p:spPr>
        <p:txBody>
          <a:bodyPr vert="horz" wrap="square" lIns="0" tIns="0" rIns="0" bIns="0" rtlCol="0">
            <a:spAutoFit/>
          </a:bodyPr>
          <a:lstStyle/>
          <a:p>
            <a:pPr marL="57785" algn="ctr">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a:p>
            <a:pPr algn="ctr">
              <a:lnSpc>
                <a:spcPct val="100000"/>
              </a:lnSpc>
              <a:spcBef>
                <a:spcPts val="640"/>
              </a:spcBef>
            </a:pPr>
            <a:r>
              <a:rPr sz="1050" i="1" spc="-55" dirty="0">
                <a:latin typeface="微软雅黑"/>
                <a:cs typeface="微软雅黑"/>
              </a:rPr>
              <a:t>来源：根据公开资料查询</a:t>
            </a:r>
            <a:endParaRPr sz="1050">
              <a:latin typeface="微软雅黑"/>
              <a:cs typeface="微软雅黑"/>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溯源</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溯源行业市场规模大，面临中心化数据存储、信息孤岛、恶意</a:t>
            </a:r>
          </a:p>
          <a:p>
            <a:pPr marL="12700">
              <a:lnSpc>
                <a:spcPts val="2735"/>
              </a:lnSpc>
            </a:pPr>
            <a:r>
              <a:rPr spc="-5" dirty="0"/>
              <a:t>窜货等痛点</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338833" y="4040885"/>
            <a:ext cx="2874645" cy="2278380"/>
          </a:xfrm>
          <a:custGeom>
            <a:avLst/>
            <a:gdLst/>
            <a:ahLst/>
            <a:cxnLst/>
            <a:rect l="l" t="t" r="r" b="b"/>
            <a:pathLst>
              <a:path w="2874645" h="2278379">
                <a:moveTo>
                  <a:pt x="0" y="2278379"/>
                </a:moveTo>
                <a:lnTo>
                  <a:pt x="2874264" y="2278379"/>
                </a:lnTo>
                <a:lnTo>
                  <a:pt x="2874264" y="0"/>
                </a:lnTo>
                <a:lnTo>
                  <a:pt x="0" y="0"/>
                </a:lnTo>
                <a:lnTo>
                  <a:pt x="0" y="2278379"/>
                </a:lnTo>
                <a:close/>
              </a:path>
            </a:pathLst>
          </a:custGeom>
          <a:ln w="19812">
            <a:solidFill>
              <a:srgbClr val="BABABA"/>
            </a:solidFill>
          </a:ln>
        </p:spPr>
        <p:txBody>
          <a:bodyPr wrap="square" lIns="0" tIns="0" rIns="0" bIns="0" rtlCol="0"/>
          <a:lstStyle/>
          <a:p>
            <a:endParaRPr/>
          </a:p>
        </p:txBody>
      </p:sp>
      <p:sp>
        <p:nvSpPr>
          <p:cNvPr id="7" name="object 7"/>
          <p:cNvSpPr txBox="1"/>
          <p:nvPr/>
        </p:nvSpPr>
        <p:spPr>
          <a:xfrm>
            <a:off x="1514983" y="4776764"/>
            <a:ext cx="2520315" cy="1293495"/>
          </a:xfrm>
          <a:prstGeom prst="rect">
            <a:avLst/>
          </a:prstGeom>
        </p:spPr>
        <p:txBody>
          <a:bodyPr vert="horz" wrap="square" lIns="0" tIns="0" rIns="0" bIns="0" rtlCol="0">
            <a:spAutoFit/>
          </a:bodyPr>
          <a:lstStyle/>
          <a:p>
            <a:pPr marL="12700" marR="5080" algn="ctr">
              <a:lnSpc>
                <a:spcPct val="150100"/>
              </a:lnSpc>
            </a:pPr>
            <a:r>
              <a:rPr sz="1400" dirty="0">
                <a:latin typeface="微软雅黑"/>
                <a:cs typeface="微软雅黑"/>
              </a:rPr>
              <a:t>中心化的数据存储，数</a:t>
            </a:r>
            <a:r>
              <a:rPr sz="1400" spc="-15" dirty="0">
                <a:latin typeface="微软雅黑"/>
                <a:cs typeface="微软雅黑"/>
              </a:rPr>
              <a:t>据</a:t>
            </a:r>
            <a:r>
              <a:rPr sz="1400" dirty="0">
                <a:latin typeface="微软雅黑"/>
                <a:cs typeface="微软雅黑"/>
              </a:rPr>
              <a:t>存储方  本身就是产业链中的以</a:t>
            </a:r>
            <a:r>
              <a:rPr sz="1400" spc="-15" dirty="0">
                <a:latin typeface="微软雅黑"/>
                <a:cs typeface="微软雅黑"/>
              </a:rPr>
              <a:t>一</a:t>
            </a:r>
            <a:r>
              <a:rPr sz="1400" dirty="0">
                <a:latin typeface="微软雅黑"/>
                <a:cs typeface="微软雅黑"/>
              </a:rPr>
              <a:t>环节，  存在利益相关，可能出</a:t>
            </a:r>
            <a:r>
              <a:rPr sz="1400" spc="-10" dirty="0">
                <a:latin typeface="微软雅黑"/>
                <a:cs typeface="微软雅黑"/>
              </a:rPr>
              <a:t>现</a:t>
            </a:r>
            <a:r>
              <a:rPr sz="1400" dirty="0">
                <a:latin typeface="微软雅黑"/>
                <a:cs typeface="微软雅黑"/>
              </a:rPr>
              <a:t>篡改， </a:t>
            </a:r>
            <a:r>
              <a:rPr sz="1400" spc="-5" dirty="0">
                <a:latin typeface="微软雅黑"/>
                <a:cs typeface="微软雅黑"/>
              </a:rPr>
              <a:t> </a:t>
            </a:r>
            <a:r>
              <a:rPr sz="1400" dirty="0">
                <a:latin typeface="微软雅黑"/>
                <a:cs typeface="微软雅黑"/>
              </a:rPr>
              <a:t>风险相对较大。</a:t>
            </a:r>
            <a:endParaRPr sz="1400">
              <a:latin typeface="微软雅黑"/>
              <a:cs typeface="微软雅黑"/>
            </a:endParaRPr>
          </a:p>
        </p:txBody>
      </p:sp>
      <p:sp>
        <p:nvSpPr>
          <p:cNvPr id="8" name="object 8"/>
          <p:cNvSpPr/>
          <p:nvPr/>
        </p:nvSpPr>
        <p:spPr>
          <a:xfrm>
            <a:off x="2454401" y="3707129"/>
            <a:ext cx="647700" cy="647700"/>
          </a:xfrm>
          <a:custGeom>
            <a:avLst/>
            <a:gdLst/>
            <a:ahLst/>
            <a:cxnLst/>
            <a:rect l="l" t="t" r="r" b="b"/>
            <a:pathLst>
              <a:path w="647700" h="647700">
                <a:moveTo>
                  <a:pt x="0" y="647700"/>
                </a:moveTo>
                <a:lnTo>
                  <a:pt x="647700" y="647700"/>
                </a:lnTo>
                <a:lnTo>
                  <a:pt x="647700" y="0"/>
                </a:lnTo>
                <a:lnTo>
                  <a:pt x="0" y="0"/>
                </a:lnTo>
                <a:lnTo>
                  <a:pt x="0" y="647700"/>
                </a:lnTo>
                <a:close/>
              </a:path>
            </a:pathLst>
          </a:custGeom>
          <a:solidFill>
            <a:srgbClr val="BABABA"/>
          </a:solidFill>
        </p:spPr>
        <p:txBody>
          <a:bodyPr wrap="square" lIns="0" tIns="0" rIns="0" bIns="0" rtlCol="0"/>
          <a:lstStyle/>
          <a:p>
            <a:endParaRPr/>
          </a:p>
        </p:txBody>
      </p:sp>
      <p:sp>
        <p:nvSpPr>
          <p:cNvPr id="9" name="object 9"/>
          <p:cNvSpPr/>
          <p:nvPr/>
        </p:nvSpPr>
        <p:spPr>
          <a:xfrm>
            <a:off x="2454401" y="3707129"/>
            <a:ext cx="647700" cy="647700"/>
          </a:xfrm>
          <a:custGeom>
            <a:avLst/>
            <a:gdLst/>
            <a:ahLst/>
            <a:cxnLst/>
            <a:rect l="l" t="t" r="r" b="b"/>
            <a:pathLst>
              <a:path w="647700" h="647700">
                <a:moveTo>
                  <a:pt x="0" y="647700"/>
                </a:moveTo>
                <a:lnTo>
                  <a:pt x="647700" y="647700"/>
                </a:lnTo>
                <a:lnTo>
                  <a:pt x="647700" y="0"/>
                </a:lnTo>
                <a:lnTo>
                  <a:pt x="0" y="0"/>
                </a:lnTo>
                <a:lnTo>
                  <a:pt x="0" y="647700"/>
                </a:lnTo>
                <a:close/>
              </a:path>
            </a:pathLst>
          </a:custGeom>
          <a:ln w="28956">
            <a:solidFill>
              <a:srgbClr val="F9F9F9"/>
            </a:solidFill>
          </a:ln>
        </p:spPr>
        <p:txBody>
          <a:bodyPr wrap="square" lIns="0" tIns="0" rIns="0" bIns="0" rtlCol="0"/>
          <a:lstStyle/>
          <a:p>
            <a:endParaRPr/>
          </a:p>
        </p:txBody>
      </p:sp>
      <p:sp>
        <p:nvSpPr>
          <p:cNvPr id="10" name="object 10"/>
          <p:cNvSpPr/>
          <p:nvPr/>
        </p:nvSpPr>
        <p:spPr>
          <a:xfrm>
            <a:off x="4659629" y="4040885"/>
            <a:ext cx="2874645" cy="2278380"/>
          </a:xfrm>
          <a:custGeom>
            <a:avLst/>
            <a:gdLst/>
            <a:ahLst/>
            <a:cxnLst/>
            <a:rect l="l" t="t" r="r" b="b"/>
            <a:pathLst>
              <a:path w="2874645" h="2278379">
                <a:moveTo>
                  <a:pt x="0" y="2278379"/>
                </a:moveTo>
                <a:lnTo>
                  <a:pt x="2874264" y="2278379"/>
                </a:lnTo>
                <a:lnTo>
                  <a:pt x="2874264" y="0"/>
                </a:lnTo>
                <a:lnTo>
                  <a:pt x="0" y="0"/>
                </a:lnTo>
                <a:lnTo>
                  <a:pt x="0" y="2278379"/>
                </a:lnTo>
                <a:close/>
              </a:path>
            </a:pathLst>
          </a:custGeom>
          <a:ln w="19812">
            <a:solidFill>
              <a:srgbClr val="1D9ED2"/>
            </a:solidFill>
          </a:ln>
        </p:spPr>
        <p:txBody>
          <a:bodyPr wrap="square" lIns="0" tIns="0" rIns="0" bIns="0" rtlCol="0"/>
          <a:lstStyle/>
          <a:p>
            <a:endParaRPr/>
          </a:p>
        </p:txBody>
      </p:sp>
      <p:sp>
        <p:nvSpPr>
          <p:cNvPr id="11" name="object 11"/>
          <p:cNvSpPr txBox="1"/>
          <p:nvPr/>
        </p:nvSpPr>
        <p:spPr>
          <a:xfrm>
            <a:off x="4836667" y="4776977"/>
            <a:ext cx="2520315" cy="972819"/>
          </a:xfrm>
          <a:prstGeom prst="rect">
            <a:avLst/>
          </a:prstGeom>
        </p:spPr>
        <p:txBody>
          <a:bodyPr vert="horz" wrap="square" lIns="0" tIns="0" rIns="0" bIns="0" rtlCol="0">
            <a:spAutoFit/>
          </a:bodyPr>
          <a:lstStyle/>
          <a:p>
            <a:pPr marL="12065" marR="5080" algn="ctr">
              <a:lnSpc>
                <a:spcPct val="150000"/>
              </a:lnSpc>
            </a:pPr>
            <a:r>
              <a:rPr sz="1400" dirty="0">
                <a:latin typeface="微软雅黑"/>
                <a:cs typeface="微软雅黑"/>
              </a:rPr>
              <a:t>市场各方参与者各自记</a:t>
            </a:r>
            <a:r>
              <a:rPr sz="1400" spc="-15" dirty="0">
                <a:latin typeface="微软雅黑"/>
                <a:cs typeface="微软雅黑"/>
              </a:rPr>
              <a:t>录</a:t>
            </a:r>
            <a:r>
              <a:rPr sz="1400" dirty="0">
                <a:latin typeface="微软雅黑"/>
                <a:cs typeface="微软雅黑"/>
              </a:rPr>
              <a:t>数据，  多方信息不对称，可能</a:t>
            </a:r>
            <a:r>
              <a:rPr sz="1400" spc="-15" dirty="0">
                <a:latin typeface="微软雅黑"/>
                <a:cs typeface="微软雅黑"/>
              </a:rPr>
              <a:t>会</a:t>
            </a:r>
            <a:r>
              <a:rPr sz="1400" dirty="0">
                <a:latin typeface="微软雅黑"/>
                <a:cs typeface="微软雅黑"/>
              </a:rPr>
              <a:t>篡改，  存在较大的信任问题。</a:t>
            </a:r>
            <a:endParaRPr sz="1400">
              <a:latin typeface="微软雅黑"/>
              <a:cs typeface="微软雅黑"/>
            </a:endParaRPr>
          </a:p>
        </p:txBody>
      </p:sp>
      <p:sp>
        <p:nvSpPr>
          <p:cNvPr id="12" name="object 12"/>
          <p:cNvSpPr/>
          <p:nvPr/>
        </p:nvSpPr>
        <p:spPr>
          <a:xfrm>
            <a:off x="5775197" y="3707129"/>
            <a:ext cx="647700" cy="647700"/>
          </a:xfrm>
          <a:custGeom>
            <a:avLst/>
            <a:gdLst/>
            <a:ahLst/>
            <a:cxnLst/>
            <a:rect l="l" t="t" r="r" b="b"/>
            <a:pathLst>
              <a:path w="647700" h="647700">
                <a:moveTo>
                  <a:pt x="0" y="647700"/>
                </a:moveTo>
                <a:lnTo>
                  <a:pt x="647700" y="647700"/>
                </a:lnTo>
                <a:lnTo>
                  <a:pt x="647700" y="0"/>
                </a:lnTo>
                <a:lnTo>
                  <a:pt x="0" y="0"/>
                </a:lnTo>
                <a:lnTo>
                  <a:pt x="0" y="647700"/>
                </a:lnTo>
                <a:close/>
              </a:path>
            </a:pathLst>
          </a:custGeom>
          <a:solidFill>
            <a:srgbClr val="1D9ED2"/>
          </a:solidFill>
        </p:spPr>
        <p:txBody>
          <a:bodyPr wrap="square" lIns="0" tIns="0" rIns="0" bIns="0" rtlCol="0"/>
          <a:lstStyle/>
          <a:p>
            <a:endParaRPr/>
          </a:p>
        </p:txBody>
      </p:sp>
      <p:sp>
        <p:nvSpPr>
          <p:cNvPr id="13" name="object 13"/>
          <p:cNvSpPr/>
          <p:nvPr/>
        </p:nvSpPr>
        <p:spPr>
          <a:xfrm>
            <a:off x="5775197" y="3707129"/>
            <a:ext cx="647700" cy="647700"/>
          </a:xfrm>
          <a:custGeom>
            <a:avLst/>
            <a:gdLst/>
            <a:ahLst/>
            <a:cxnLst/>
            <a:rect l="l" t="t" r="r" b="b"/>
            <a:pathLst>
              <a:path w="647700" h="647700">
                <a:moveTo>
                  <a:pt x="0" y="647700"/>
                </a:moveTo>
                <a:lnTo>
                  <a:pt x="647700" y="647700"/>
                </a:lnTo>
                <a:lnTo>
                  <a:pt x="647700" y="0"/>
                </a:lnTo>
                <a:lnTo>
                  <a:pt x="0" y="0"/>
                </a:lnTo>
                <a:lnTo>
                  <a:pt x="0" y="647700"/>
                </a:lnTo>
                <a:close/>
              </a:path>
            </a:pathLst>
          </a:custGeom>
          <a:ln w="28956">
            <a:solidFill>
              <a:srgbClr val="F9F9F9"/>
            </a:solidFill>
          </a:ln>
        </p:spPr>
        <p:txBody>
          <a:bodyPr wrap="square" lIns="0" tIns="0" rIns="0" bIns="0" rtlCol="0"/>
          <a:lstStyle/>
          <a:p>
            <a:endParaRPr/>
          </a:p>
        </p:txBody>
      </p:sp>
      <p:sp>
        <p:nvSpPr>
          <p:cNvPr id="14" name="object 14"/>
          <p:cNvSpPr/>
          <p:nvPr/>
        </p:nvSpPr>
        <p:spPr>
          <a:xfrm>
            <a:off x="7980426" y="4040885"/>
            <a:ext cx="2874645" cy="2278380"/>
          </a:xfrm>
          <a:custGeom>
            <a:avLst/>
            <a:gdLst/>
            <a:ahLst/>
            <a:cxnLst/>
            <a:rect l="l" t="t" r="r" b="b"/>
            <a:pathLst>
              <a:path w="2874645" h="2278379">
                <a:moveTo>
                  <a:pt x="0" y="2278379"/>
                </a:moveTo>
                <a:lnTo>
                  <a:pt x="2874264" y="2278379"/>
                </a:lnTo>
                <a:lnTo>
                  <a:pt x="2874264" y="0"/>
                </a:lnTo>
                <a:lnTo>
                  <a:pt x="0" y="0"/>
                </a:lnTo>
                <a:lnTo>
                  <a:pt x="0" y="2278379"/>
                </a:lnTo>
                <a:close/>
              </a:path>
            </a:pathLst>
          </a:custGeom>
          <a:ln w="19812">
            <a:solidFill>
              <a:srgbClr val="BABABA"/>
            </a:solidFill>
          </a:ln>
        </p:spPr>
        <p:txBody>
          <a:bodyPr wrap="square" lIns="0" tIns="0" rIns="0" bIns="0" rtlCol="0"/>
          <a:lstStyle/>
          <a:p>
            <a:endParaRPr/>
          </a:p>
        </p:txBody>
      </p:sp>
      <p:sp>
        <p:nvSpPr>
          <p:cNvPr id="15" name="object 15"/>
          <p:cNvSpPr txBox="1"/>
          <p:nvPr/>
        </p:nvSpPr>
        <p:spPr>
          <a:xfrm>
            <a:off x="8072119" y="4776977"/>
            <a:ext cx="2693670" cy="1293495"/>
          </a:xfrm>
          <a:prstGeom prst="rect">
            <a:avLst/>
          </a:prstGeom>
        </p:spPr>
        <p:txBody>
          <a:bodyPr vert="horz" wrap="square" lIns="0" tIns="0" rIns="0" bIns="0" rtlCol="0">
            <a:spAutoFit/>
          </a:bodyPr>
          <a:lstStyle/>
          <a:p>
            <a:pPr marL="41275" marR="5080" indent="-29209">
              <a:lnSpc>
                <a:spcPct val="150000"/>
              </a:lnSpc>
            </a:pPr>
            <a:r>
              <a:rPr sz="1400" dirty="0">
                <a:latin typeface="微软雅黑"/>
                <a:cs typeface="微软雅黑"/>
              </a:rPr>
              <a:t>各方数</a:t>
            </a:r>
            <a:r>
              <a:rPr sz="1400" spc="-15" dirty="0">
                <a:latin typeface="微软雅黑"/>
                <a:cs typeface="微软雅黑"/>
              </a:rPr>
              <a:t>据</a:t>
            </a:r>
            <a:r>
              <a:rPr sz="1400" dirty="0">
                <a:latin typeface="微软雅黑"/>
                <a:cs typeface="微软雅黑"/>
              </a:rPr>
              <a:t>记录</a:t>
            </a:r>
            <a:r>
              <a:rPr sz="1400" spc="-15" dirty="0">
                <a:latin typeface="微软雅黑"/>
                <a:cs typeface="微软雅黑"/>
              </a:rPr>
              <a:t>和格</a:t>
            </a:r>
            <a:r>
              <a:rPr sz="1400" dirty="0">
                <a:latin typeface="微软雅黑"/>
                <a:cs typeface="微软雅黑"/>
              </a:rPr>
              <a:t>式可能</a:t>
            </a:r>
            <a:r>
              <a:rPr sz="1400" spc="-15" dirty="0">
                <a:latin typeface="微软雅黑"/>
                <a:cs typeface="微软雅黑"/>
              </a:rPr>
              <a:t>不</a:t>
            </a:r>
            <a:r>
              <a:rPr sz="1400" dirty="0">
                <a:latin typeface="微软雅黑"/>
                <a:cs typeface="微软雅黑"/>
              </a:rPr>
              <a:t>统一，  缺少统一的对账中介平台，很多  经销商擅自降价销售，导致资金</a:t>
            </a:r>
            <a:endParaRPr sz="1400">
              <a:latin typeface="微软雅黑"/>
              <a:cs typeface="微软雅黑"/>
            </a:endParaRPr>
          </a:p>
          <a:p>
            <a:pPr marL="486409">
              <a:lnSpc>
                <a:spcPct val="100000"/>
              </a:lnSpc>
              <a:spcBef>
                <a:spcPts val="840"/>
              </a:spcBef>
            </a:pPr>
            <a:r>
              <a:rPr sz="1400" dirty="0">
                <a:latin typeface="微软雅黑"/>
                <a:cs typeface="微软雅黑"/>
              </a:rPr>
              <a:t>链和商品流不匹配。</a:t>
            </a:r>
            <a:endParaRPr sz="1400">
              <a:latin typeface="微软雅黑"/>
              <a:cs typeface="微软雅黑"/>
            </a:endParaRPr>
          </a:p>
        </p:txBody>
      </p:sp>
      <p:sp>
        <p:nvSpPr>
          <p:cNvPr id="16" name="object 16"/>
          <p:cNvSpPr/>
          <p:nvPr/>
        </p:nvSpPr>
        <p:spPr>
          <a:xfrm>
            <a:off x="9095993" y="3707129"/>
            <a:ext cx="647700" cy="647700"/>
          </a:xfrm>
          <a:custGeom>
            <a:avLst/>
            <a:gdLst/>
            <a:ahLst/>
            <a:cxnLst/>
            <a:rect l="l" t="t" r="r" b="b"/>
            <a:pathLst>
              <a:path w="647700" h="647700">
                <a:moveTo>
                  <a:pt x="0" y="647700"/>
                </a:moveTo>
                <a:lnTo>
                  <a:pt x="647700" y="647700"/>
                </a:lnTo>
                <a:lnTo>
                  <a:pt x="647700" y="0"/>
                </a:lnTo>
                <a:lnTo>
                  <a:pt x="0" y="0"/>
                </a:lnTo>
                <a:lnTo>
                  <a:pt x="0" y="647700"/>
                </a:lnTo>
                <a:close/>
              </a:path>
            </a:pathLst>
          </a:custGeom>
          <a:solidFill>
            <a:srgbClr val="BABABA"/>
          </a:solidFill>
        </p:spPr>
        <p:txBody>
          <a:bodyPr wrap="square" lIns="0" tIns="0" rIns="0" bIns="0" rtlCol="0"/>
          <a:lstStyle/>
          <a:p>
            <a:endParaRPr/>
          </a:p>
        </p:txBody>
      </p:sp>
      <p:sp>
        <p:nvSpPr>
          <p:cNvPr id="17" name="object 17"/>
          <p:cNvSpPr/>
          <p:nvPr/>
        </p:nvSpPr>
        <p:spPr>
          <a:xfrm>
            <a:off x="9095993" y="3707129"/>
            <a:ext cx="647700" cy="647700"/>
          </a:xfrm>
          <a:custGeom>
            <a:avLst/>
            <a:gdLst/>
            <a:ahLst/>
            <a:cxnLst/>
            <a:rect l="l" t="t" r="r" b="b"/>
            <a:pathLst>
              <a:path w="647700" h="647700">
                <a:moveTo>
                  <a:pt x="0" y="647700"/>
                </a:moveTo>
                <a:lnTo>
                  <a:pt x="647700" y="647700"/>
                </a:lnTo>
                <a:lnTo>
                  <a:pt x="647700" y="0"/>
                </a:lnTo>
                <a:lnTo>
                  <a:pt x="0" y="0"/>
                </a:lnTo>
                <a:lnTo>
                  <a:pt x="0" y="647700"/>
                </a:lnTo>
                <a:close/>
              </a:path>
            </a:pathLst>
          </a:custGeom>
          <a:ln w="28956">
            <a:solidFill>
              <a:srgbClr val="F9F9F9"/>
            </a:solidFill>
          </a:ln>
        </p:spPr>
        <p:txBody>
          <a:bodyPr wrap="square" lIns="0" tIns="0" rIns="0" bIns="0" rtlCol="0"/>
          <a:lstStyle/>
          <a:p>
            <a:endParaRPr/>
          </a:p>
        </p:txBody>
      </p:sp>
      <p:sp>
        <p:nvSpPr>
          <p:cNvPr id="18" name="object 18"/>
          <p:cNvSpPr txBox="1"/>
          <p:nvPr/>
        </p:nvSpPr>
        <p:spPr>
          <a:xfrm>
            <a:off x="829767" y="1510157"/>
            <a:ext cx="10806430" cy="319786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随着社会经济的高速发展及人民生活质量的不断提高，食品及农产品的安全问题引起了社会的广泛关注。追本溯源，真正的了解产品从</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生产到流通的各个环节，了解信息的真正根源是解决当前问题的关键措施。</a:t>
            </a:r>
            <a:endParaRPr sz="1400">
              <a:latin typeface="微软雅黑"/>
              <a:cs typeface="微软雅黑"/>
            </a:endParaRPr>
          </a:p>
          <a:p>
            <a:pPr marL="299085" marR="5080" indent="-287020">
              <a:lnSpc>
                <a:spcPct val="1500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dirty="0">
                <a:solidFill>
                  <a:srgbClr val="585858"/>
                </a:solidFill>
                <a:latin typeface="微软雅黑"/>
                <a:cs typeface="微软雅黑"/>
              </a:rPr>
              <a:t>溯源，是一种追根溯源的行为，通常指物品或者信息在生产、流通及传输过程中，通过各种方式获得其关键数据，并将数据按照一定的  格式和方式进行存储。据BIS数据显示，仅食品药品溯源市场，2017年市场规模达到138亿美元，2021年预计将达到320亿美元。</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670" dirty="0">
                <a:solidFill>
                  <a:srgbClr val="1D9ED2"/>
                </a:solidFill>
                <a:latin typeface="Arial Unicode MS"/>
                <a:cs typeface="Arial Unicode MS"/>
              </a:rPr>
              <a:t> </a:t>
            </a:r>
            <a:r>
              <a:rPr sz="1400" spc="-5" dirty="0">
                <a:solidFill>
                  <a:srgbClr val="585858"/>
                </a:solidFill>
                <a:latin typeface="微软雅黑"/>
                <a:cs typeface="微软雅黑"/>
              </a:rPr>
              <a:t>溯源历史已久，之前主要是利用RFID无线射频技术、二维码溯源技术和商品条码系统，面临中心化数据存储、信息孤岛、恶意窜货等</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痛点。</a:t>
            </a:r>
            <a:endParaRPr sz="1400">
              <a:latin typeface="微软雅黑"/>
              <a:cs typeface="微软雅黑"/>
            </a:endParaRPr>
          </a:p>
          <a:p>
            <a:pPr marR="262890" algn="ctr">
              <a:lnSpc>
                <a:spcPct val="100000"/>
              </a:lnSpc>
              <a:spcBef>
                <a:spcPts val="520"/>
              </a:spcBef>
            </a:pPr>
            <a:r>
              <a:rPr sz="1400" dirty="0">
                <a:solidFill>
                  <a:srgbClr val="585858"/>
                </a:solidFill>
                <a:latin typeface="微软雅黑"/>
                <a:cs typeface="微软雅黑"/>
              </a:rPr>
              <a:t>亿欧智库：溯源行业存在的痛点</a:t>
            </a:r>
            <a:endParaRPr sz="1400">
              <a:latin typeface="微软雅黑"/>
              <a:cs typeface="微软雅黑"/>
            </a:endParaRPr>
          </a:p>
          <a:p>
            <a:pPr>
              <a:lnSpc>
                <a:spcPct val="100000"/>
              </a:lnSpc>
              <a:spcBef>
                <a:spcPts val="20"/>
              </a:spcBef>
            </a:pPr>
            <a:endParaRPr sz="1850">
              <a:latin typeface="Times New Roman"/>
              <a:cs typeface="Times New Roman"/>
            </a:endParaRPr>
          </a:p>
          <a:p>
            <a:pPr marR="242570" algn="ctr">
              <a:lnSpc>
                <a:spcPct val="100000"/>
              </a:lnSpc>
              <a:tabLst>
                <a:tab pos="3305810" algn="l"/>
                <a:tab pos="6622415" algn="l"/>
              </a:tabLst>
            </a:pPr>
            <a:r>
              <a:rPr sz="2000" dirty="0">
                <a:solidFill>
                  <a:srgbClr val="F9F9F9"/>
                </a:solidFill>
                <a:latin typeface="Impact"/>
                <a:cs typeface="Impact"/>
              </a:rPr>
              <a:t>1	2	3</a:t>
            </a:r>
            <a:endParaRPr sz="2000">
              <a:latin typeface="Impact"/>
              <a:cs typeface="Impact"/>
            </a:endParaRPr>
          </a:p>
          <a:p>
            <a:pPr>
              <a:lnSpc>
                <a:spcPct val="100000"/>
              </a:lnSpc>
              <a:spcBef>
                <a:spcPts val="0"/>
              </a:spcBef>
            </a:pPr>
            <a:endParaRPr sz="1850">
              <a:latin typeface="Times New Roman"/>
              <a:cs typeface="Times New Roman"/>
            </a:endParaRPr>
          </a:p>
          <a:p>
            <a:pPr marL="1235710">
              <a:lnSpc>
                <a:spcPct val="100000"/>
              </a:lnSpc>
              <a:tabLst>
                <a:tab pos="4860290" algn="l"/>
                <a:tab pos="8181975" algn="l"/>
              </a:tabLst>
            </a:pPr>
            <a:r>
              <a:rPr sz="1600" b="1" spc="-5" dirty="0">
                <a:solidFill>
                  <a:srgbClr val="585858"/>
                </a:solidFill>
                <a:latin typeface="微软雅黑"/>
                <a:cs typeface="微软雅黑"/>
              </a:rPr>
              <a:t>中心化数据存储	信息孤岛	恶意窜货</a:t>
            </a:r>
            <a:endParaRPr sz="1600">
              <a:latin typeface="微软雅黑"/>
              <a:cs typeface="微软雅黑"/>
            </a:endParaRPr>
          </a:p>
        </p:txBody>
      </p:sp>
      <p:sp>
        <p:nvSpPr>
          <p:cNvPr id="19" name="object 19"/>
          <p:cNvSpPr txBox="1"/>
          <p:nvPr/>
        </p:nvSpPr>
        <p:spPr>
          <a:xfrm>
            <a:off x="11748643" y="6297010"/>
            <a:ext cx="295275" cy="177800"/>
          </a:xfrm>
          <a:prstGeom prst="rect">
            <a:avLst/>
          </a:prstGeom>
        </p:spPr>
        <p:txBody>
          <a:bodyPr vert="horz" wrap="square" lIns="0" tIns="0" rIns="0" bIns="0" rtlCol="0">
            <a:spAutoFit/>
          </a:bodyPr>
          <a:lstStyle/>
          <a:p>
            <a:pPr marL="12700">
              <a:lnSpc>
                <a:spcPts val="1300"/>
              </a:lnSpc>
            </a:pPr>
            <a:r>
              <a:rPr sz="1200" dirty="0">
                <a:solidFill>
                  <a:srgbClr val="F9F9F9"/>
                </a:solidFill>
                <a:latin typeface="微软雅黑"/>
                <a:cs typeface="微软雅黑"/>
              </a:rPr>
              <a:t>100</a:t>
            </a:r>
            <a:endParaRPr sz="1200">
              <a:latin typeface="微软雅黑"/>
              <a:cs typeface="微软雅黑"/>
            </a:endParaRPr>
          </a:p>
        </p:txBody>
      </p:sp>
      <p:sp>
        <p:nvSpPr>
          <p:cNvPr id="20" name="object 20"/>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溯源</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一般的区块链溯源架构设计至少需要包含需要包括应用层、服</a:t>
            </a:r>
          </a:p>
          <a:p>
            <a:pPr marL="12700">
              <a:lnSpc>
                <a:spcPts val="2735"/>
              </a:lnSpc>
            </a:pPr>
            <a:r>
              <a:rPr spc="-5" dirty="0"/>
              <a:t>务层、核心层、基础层和管理层五部分</a:t>
            </a:r>
          </a:p>
        </p:txBody>
      </p:sp>
      <p:sp>
        <p:nvSpPr>
          <p:cNvPr id="5" name="object 5"/>
          <p:cNvSpPr txBox="1"/>
          <p:nvPr/>
        </p:nvSpPr>
        <p:spPr>
          <a:xfrm>
            <a:off x="11748643" y="6279489"/>
            <a:ext cx="295275"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101</a:t>
            </a:r>
            <a:endParaRPr sz="12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78739" y="6338823"/>
            <a:ext cx="1390650" cy="467359"/>
          </a:xfrm>
          <a:prstGeom prst="rect">
            <a:avLst/>
          </a:prstGeom>
        </p:spPr>
        <p:txBody>
          <a:bodyPr vert="horz" wrap="square" lIns="0" tIns="0" rIns="0" bIns="0" rtlCol="0">
            <a:spAutoFit/>
          </a:bodyPr>
          <a:lstStyle/>
          <a:p>
            <a:pPr marL="97155">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a:p>
            <a:pPr marL="12700">
              <a:lnSpc>
                <a:spcPct val="100000"/>
              </a:lnSpc>
              <a:spcBef>
                <a:spcPts val="640"/>
              </a:spcBef>
            </a:pPr>
            <a:r>
              <a:rPr sz="1050" i="1" spc="-55" dirty="0">
                <a:latin typeface="微软雅黑"/>
                <a:cs typeface="微软雅黑"/>
              </a:rPr>
              <a:t>来源：信通院</a:t>
            </a:r>
            <a:endParaRPr sz="1050">
              <a:latin typeface="微软雅黑"/>
              <a:cs typeface="微软雅黑"/>
            </a:endParaRPr>
          </a:p>
        </p:txBody>
      </p:sp>
      <p:sp>
        <p:nvSpPr>
          <p:cNvPr id="8" name="object 8"/>
          <p:cNvSpPr/>
          <p:nvPr/>
        </p:nvSpPr>
        <p:spPr>
          <a:xfrm>
            <a:off x="5041391" y="2394204"/>
            <a:ext cx="1009015" cy="361315"/>
          </a:xfrm>
          <a:custGeom>
            <a:avLst/>
            <a:gdLst/>
            <a:ahLst/>
            <a:cxnLst/>
            <a:rect l="l" t="t" r="r" b="b"/>
            <a:pathLst>
              <a:path w="1009014" h="361314">
                <a:moveTo>
                  <a:pt x="948690" y="0"/>
                </a:moveTo>
                <a:lnTo>
                  <a:pt x="60198" y="0"/>
                </a:lnTo>
                <a:lnTo>
                  <a:pt x="36754" y="4726"/>
                </a:lnTo>
                <a:lnTo>
                  <a:pt x="17621" y="17621"/>
                </a:lnTo>
                <a:lnTo>
                  <a:pt x="4726" y="36754"/>
                </a:lnTo>
                <a:lnTo>
                  <a:pt x="0" y="60198"/>
                </a:lnTo>
                <a:lnTo>
                  <a:pt x="0" y="300990"/>
                </a:lnTo>
                <a:lnTo>
                  <a:pt x="4726" y="324433"/>
                </a:lnTo>
                <a:lnTo>
                  <a:pt x="17621" y="343566"/>
                </a:lnTo>
                <a:lnTo>
                  <a:pt x="36754" y="356461"/>
                </a:lnTo>
                <a:lnTo>
                  <a:pt x="60198" y="361188"/>
                </a:lnTo>
                <a:lnTo>
                  <a:pt x="948690" y="361188"/>
                </a:lnTo>
                <a:lnTo>
                  <a:pt x="972133" y="356461"/>
                </a:lnTo>
                <a:lnTo>
                  <a:pt x="991266" y="343566"/>
                </a:lnTo>
                <a:lnTo>
                  <a:pt x="1004161" y="324433"/>
                </a:lnTo>
                <a:lnTo>
                  <a:pt x="1008888" y="300990"/>
                </a:lnTo>
                <a:lnTo>
                  <a:pt x="1008888" y="60198"/>
                </a:lnTo>
                <a:lnTo>
                  <a:pt x="1004161" y="36754"/>
                </a:lnTo>
                <a:lnTo>
                  <a:pt x="991266" y="17621"/>
                </a:lnTo>
                <a:lnTo>
                  <a:pt x="972133" y="4726"/>
                </a:lnTo>
                <a:lnTo>
                  <a:pt x="948690" y="0"/>
                </a:lnTo>
                <a:close/>
              </a:path>
            </a:pathLst>
          </a:custGeom>
          <a:solidFill>
            <a:srgbClr val="F68B21"/>
          </a:solidFill>
        </p:spPr>
        <p:txBody>
          <a:bodyPr wrap="square" lIns="0" tIns="0" rIns="0" bIns="0" rtlCol="0"/>
          <a:lstStyle/>
          <a:p>
            <a:endParaRPr/>
          </a:p>
        </p:txBody>
      </p:sp>
      <p:sp>
        <p:nvSpPr>
          <p:cNvPr id="9" name="object 9"/>
          <p:cNvSpPr/>
          <p:nvPr/>
        </p:nvSpPr>
        <p:spPr>
          <a:xfrm>
            <a:off x="6082284" y="2394204"/>
            <a:ext cx="1007744" cy="361315"/>
          </a:xfrm>
          <a:custGeom>
            <a:avLst/>
            <a:gdLst/>
            <a:ahLst/>
            <a:cxnLst/>
            <a:rect l="l" t="t" r="r" b="b"/>
            <a:pathLst>
              <a:path w="1007745" h="361314">
                <a:moveTo>
                  <a:pt x="947165" y="0"/>
                </a:moveTo>
                <a:lnTo>
                  <a:pt x="60198" y="0"/>
                </a:lnTo>
                <a:lnTo>
                  <a:pt x="36754" y="4726"/>
                </a:lnTo>
                <a:lnTo>
                  <a:pt x="17621" y="17621"/>
                </a:lnTo>
                <a:lnTo>
                  <a:pt x="4726" y="36754"/>
                </a:lnTo>
                <a:lnTo>
                  <a:pt x="0" y="60198"/>
                </a:lnTo>
                <a:lnTo>
                  <a:pt x="0" y="300990"/>
                </a:lnTo>
                <a:lnTo>
                  <a:pt x="4726" y="324433"/>
                </a:lnTo>
                <a:lnTo>
                  <a:pt x="17621" y="343566"/>
                </a:lnTo>
                <a:lnTo>
                  <a:pt x="36754" y="356461"/>
                </a:lnTo>
                <a:lnTo>
                  <a:pt x="60198" y="361188"/>
                </a:lnTo>
                <a:lnTo>
                  <a:pt x="947165" y="361188"/>
                </a:lnTo>
                <a:lnTo>
                  <a:pt x="970609" y="356461"/>
                </a:lnTo>
                <a:lnTo>
                  <a:pt x="989742" y="343566"/>
                </a:lnTo>
                <a:lnTo>
                  <a:pt x="1002637" y="324433"/>
                </a:lnTo>
                <a:lnTo>
                  <a:pt x="1007363" y="300990"/>
                </a:lnTo>
                <a:lnTo>
                  <a:pt x="1007363" y="60198"/>
                </a:lnTo>
                <a:lnTo>
                  <a:pt x="1002637" y="36754"/>
                </a:lnTo>
                <a:lnTo>
                  <a:pt x="989742" y="17621"/>
                </a:lnTo>
                <a:lnTo>
                  <a:pt x="970609" y="4726"/>
                </a:lnTo>
                <a:lnTo>
                  <a:pt x="947165" y="0"/>
                </a:lnTo>
                <a:close/>
              </a:path>
            </a:pathLst>
          </a:custGeom>
          <a:solidFill>
            <a:srgbClr val="F68B21"/>
          </a:solidFill>
        </p:spPr>
        <p:txBody>
          <a:bodyPr wrap="square" lIns="0" tIns="0" rIns="0" bIns="0" rtlCol="0"/>
          <a:lstStyle/>
          <a:p>
            <a:endParaRPr/>
          </a:p>
        </p:txBody>
      </p:sp>
      <p:sp>
        <p:nvSpPr>
          <p:cNvPr id="10" name="object 10"/>
          <p:cNvSpPr/>
          <p:nvPr/>
        </p:nvSpPr>
        <p:spPr>
          <a:xfrm>
            <a:off x="7121652" y="2394204"/>
            <a:ext cx="1007744" cy="361315"/>
          </a:xfrm>
          <a:custGeom>
            <a:avLst/>
            <a:gdLst/>
            <a:ahLst/>
            <a:cxnLst/>
            <a:rect l="l" t="t" r="r" b="b"/>
            <a:pathLst>
              <a:path w="1007745" h="361314">
                <a:moveTo>
                  <a:pt x="947166" y="0"/>
                </a:moveTo>
                <a:lnTo>
                  <a:pt x="60198" y="0"/>
                </a:lnTo>
                <a:lnTo>
                  <a:pt x="36754" y="4726"/>
                </a:lnTo>
                <a:lnTo>
                  <a:pt x="17621" y="17621"/>
                </a:lnTo>
                <a:lnTo>
                  <a:pt x="4726" y="36754"/>
                </a:lnTo>
                <a:lnTo>
                  <a:pt x="0" y="60198"/>
                </a:lnTo>
                <a:lnTo>
                  <a:pt x="0" y="300990"/>
                </a:lnTo>
                <a:lnTo>
                  <a:pt x="4726" y="324433"/>
                </a:lnTo>
                <a:lnTo>
                  <a:pt x="17621" y="343566"/>
                </a:lnTo>
                <a:lnTo>
                  <a:pt x="36754" y="356461"/>
                </a:lnTo>
                <a:lnTo>
                  <a:pt x="60198" y="361188"/>
                </a:lnTo>
                <a:lnTo>
                  <a:pt x="947166" y="361188"/>
                </a:lnTo>
                <a:lnTo>
                  <a:pt x="970609" y="356461"/>
                </a:lnTo>
                <a:lnTo>
                  <a:pt x="989742" y="343566"/>
                </a:lnTo>
                <a:lnTo>
                  <a:pt x="1002637" y="324433"/>
                </a:lnTo>
                <a:lnTo>
                  <a:pt x="1007364" y="300990"/>
                </a:lnTo>
                <a:lnTo>
                  <a:pt x="1007364" y="60198"/>
                </a:lnTo>
                <a:lnTo>
                  <a:pt x="1002637" y="36754"/>
                </a:lnTo>
                <a:lnTo>
                  <a:pt x="989742" y="17621"/>
                </a:lnTo>
                <a:lnTo>
                  <a:pt x="970609" y="4726"/>
                </a:lnTo>
                <a:lnTo>
                  <a:pt x="947166" y="0"/>
                </a:lnTo>
                <a:close/>
              </a:path>
            </a:pathLst>
          </a:custGeom>
          <a:solidFill>
            <a:srgbClr val="F68B21"/>
          </a:solidFill>
        </p:spPr>
        <p:txBody>
          <a:bodyPr wrap="square" lIns="0" tIns="0" rIns="0" bIns="0" rtlCol="0"/>
          <a:lstStyle/>
          <a:p>
            <a:endParaRPr/>
          </a:p>
        </p:txBody>
      </p:sp>
      <p:sp>
        <p:nvSpPr>
          <p:cNvPr id="11" name="object 11"/>
          <p:cNvSpPr/>
          <p:nvPr/>
        </p:nvSpPr>
        <p:spPr>
          <a:xfrm>
            <a:off x="8161019" y="2394204"/>
            <a:ext cx="1009015" cy="361315"/>
          </a:xfrm>
          <a:custGeom>
            <a:avLst/>
            <a:gdLst/>
            <a:ahLst/>
            <a:cxnLst/>
            <a:rect l="l" t="t" r="r" b="b"/>
            <a:pathLst>
              <a:path w="1009015" h="361314">
                <a:moveTo>
                  <a:pt x="948689" y="0"/>
                </a:moveTo>
                <a:lnTo>
                  <a:pt x="60198" y="0"/>
                </a:lnTo>
                <a:lnTo>
                  <a:pt x="36754" y="4726"/>
                </a:lnTo>
                <a:lnTo>
                  <a:pt x="17621" y="17621"/>
                </a:lnTo>
                <a:lnTo>
                  <a:pt x="4726" y="36754"/>
                </a:lnTo>
                <a:lnTo>
                  <a:pt x="0" y="60198"/>
                </a:lnTo>
                <a:lnTo>
                  <a:pt x="0" y="300990"/>
                </a:lnTo>
                <a:lnTo>
                  <a:pt x="4726" y="324433"/>
                </a:lnTo>
                <a:lnTo>
                  <a:pt x="17621" y="343566"/>
                </a:lnTo>
                <a:lnTo>
                  <a:pt x="36754" y="356461"/>
                </a:lnTo>
                <a:lnTo>
                  <a:pt x="60198" y="361188"/>
                </a:lnTo>
                <a:lnTo>
                  <a:pt x="948689" y="361188"/>
                </a:lnTo>
                <a:lnTo>
                  <a:pt x="972133" y="356461"/>
                </a:lnTo>
                <a:lnTo>
                  <a:pt x="991266" y="343566"/>
                </a:lnTo>
                <a:lnTo>
                  <a:pt x="1004161" y="324433"/>
                </a:lnTo>
                <a:lnTo>
                  <a:pt x="1008887" y="300990"/>
                </a:lnTo>
                <a:lnTo>
                  <a:pt x="1008887" y="60198"/>
                </a:lnTo>
                <a:lnTo>
                  <a:pt x="1004161" y="36754"/>
                </a:lnTo>
                <a:lnTo>
                  <a:pt x="991266" y="17621"/>
                </a:lnTo>
                <a:lnTo>
                  <a:pt x="972133" y="4726"/>
                </a:lnTo>
                <a:lnTo>
                  <a:pt x="948689" y="0"/>
                </a:lnTo>
                <a:close/>
              </a:path>
            </a:pathLst>
          </a:custGeom>
          <a:solidFill>
            <a:srgbClr val="F68B21"/>
          </a:solidFill>
        </p:spPr>
        <p:txBody>
          <a:bodyPr wrap="square" lIns="0" tIns="0" rIns="0" bIns="0" rtlCol="0"/>
          <a:lstStyle/>
          <a:p>
            <a:endParaRPr/>
          </a:p>
        </p:txBody>
      </p:sp>
      <p:sp>
        <p:nvSpPr>
          <p:cNvPr id="12" name="object 12"/>
          <p:cNvSpPr/>
          <p:nvPr/>
        </p:nvSpPr>
        <p:spPr>
          <a:xfrm>
            <a:off x="9201911" y="2394204"/>
            <a:ext cx="1007744" cy="361315"/>
          </a:xfrm>
          <a:custGeom>
            <a:avLst/>
            <a:gdLst/>
            <a:ahLst/>
            <a:cxnLst/>
            <a:rect l="l" t="t" r="r" b="b"/>
            <a:pathLst>
              <a:path w="1007745" h="361314">
                <a:moveTo>
                  <a:pt x="947166" y="0"/>
                </a:moveTo>
                <a:lnTo>
                  <a:pt x="60198" y="0"/>
                </a:lnTo>
                <a:lnTo>
                  <a:pt x="36754" y="4726"/>
                </a:lnTo>
                <a:lnTo>
                  <a:pt x="17621" y="17621"/>
                </a:lnTo>
                <a:lnTo>
                  <a:pt x="4726" y="36754"/>
                </a:lnTo>
                <a:lnTo>
                  <a:pt x="0" y="60198"/>
                </a:lnTo>
                <a:lnTo>
                  <a:pt x="0" y="300990"/>
                </a:lnTo>
                <a:lnTo>
                  <a:pt x="4726" y="324433"/>
                </a:lnTo>
                <a:lnTo>
                  <a:pt x="17621" y="343566"/>
                </a:lnTo>
                <a:lnTo>
                  <a:pt x="36754" y="356461"/>
                </a:lnTo>
                <a:lnTo>
                  <a:pt x="60198" y="361188"/>
                </a:lnTo>
                <a:lnTo>
                  <a:pt x="947166" y="361188"/>
                </a:lnTo>
                <a:lnTo>
                  <a:pt x="970609" y="356461"/>
                </a:lnTo>
                <a:lnTo>
                  <a:pt x="989742" y="343566"/>
                </a:lnTo>
                <a:lnTo>
                  <a:pt x="1002637" y="324433"/>
                </a:lnTo>
                <a:lnTo>
                  <a:pt x="1007364" y="300990"/>
                </a:lnTo>
                <a:lnTo>
                  <a:pt x="1007364" y="60198"/>
                </a:lnTo>
                <a:lnTo>
                  <a:pt x="1002637" y="36754"/>
                </a:lnTo>
                <a:lnTo>
                  <a:pt x="989742" y="17621"/>
                </a:lnTo>
                <a:lnTo>
                  <a:pt x="970609" y="4726"/>
                </a:lnTo>
                <a:lnTo>
                  <a:pt x="947166" y="0"/>
                </a:lnTo>
                <a:close/>
              </a:path>
            </a:pathLst>
          </a:custGeom>
          <a:solidFill>
            <a:srgbClr val="F68B21"/>
          </a:solidFill>
        </p:spPr>
        <p:txBody>
          <a:bodyPr wrap="square" lIns="0" tIns="0" rIns="0" bIns="0" rtlCol="0"/>
          <a:lstStyle/>
          <a:p>
            <a:endParaRPr/>
          </a:p>
        </p:txBody>
      </p:sp>
      <p:sp>
        <p:nvSpPr>
          <p:cNvPr id="13" name="object 13"/>
          <p:cNvSpPr txBox="1"/>
          <p:nvPr/>
        </p:nvSpPr>
        <p:spPr>
          <a:xfrm>
            <a:off x="5267705" y="2478023"/>
            <a:ext cx="4756785" cy="195580"/>
          </a:xfrm>
          <a:prstGeom prst="rect">
            <a:avLst/>
          </a:prstGeom>
        </p:spPr>
        <p:txBody>
          <a:bodyPr vert="horz" wrap="square" lIns="0" tIns="0" rIns="0" bIns="0" rtlCol="0">
            <a:spAutoFit/>
          </a:bodyPr>
          <a:lstStyle/>
          <a:p>
            <a:pPr marL="12700">
              <a:lnSpc>
                <a:spcPct val="100000"/>
              </a:lnSpc>
              <a:tabLst>
                <a:tab pos="1028065" algn="l"/>
                <a:tab pos="1978025" algn="l"/>
                <a:tab pos="3094355" algn="l"/>
                <a:tab pos="4133850" algn="l"/>
              </a:tabLst>
            </a:pPr>
            <a:r>
              <a:rPr sz="1200" spc="-5" dirty="0">
                <a:solidFill>
                  <a:srgbClr val="F9F9F9"/>
                </a:solidFill>
                <a:latin typeface="微软雅黑"/>
                <a:cs typeface="微软雅黑"/>
              </a:rPr>
              <a:t>I</a:t>
            </a:r>
            <a:r>
              <a:rPr sz="1200" dirty="0">
                <a:solidFill>
                  <a:srgbClr val="F9F9F9"/>
                </a:solidFill>
                <a:latin typeface="微软雅黑"/>
                <a:cs typeface="微软雅黑"/>
              </a:rPr>
              <a:t>o</a:t>
            </a:r>
            <a:r>
              <a:rPr sz="1200" spc="-5" dirty="0">
                <a:solidFill>
                  <a:srgbClr val="F9F9F9"/>
                </a:solidFill>
                <a:latin typeface="微软雅黑"/>
                <a:cs typeface="微软雅黑"/>
              </a:rPr>
              <a:t>T</a:t>
            </a:r>
            <a:r>
              <a:rPr sz="1200" dirty="0">
                <a:solidFill>
                  <a:srgbClr val="F9F9F9"/>
                </a:solidFill>
                <a:latin typeface="微软雅黑"/>
                <a:cs typeface="微软雅黑"/>
              </a:rPr>
              <a:t>设备	E</a:t>
            </a:r>
            <a:r>
              <a:rPr sz="1200" spc="-5" dirty="0">
                <a:solidFill>
                  <a:srgbClr val="F9F9F9"/>
                </a:solidFill>
                <a:latin typeface="微软雅黑"/>
                <a:cs typeface="微软雅黑"/>
              </a:rPr>
              <a:t>RP</a:t>
            </a:r>
            <a:r>
              <a:rPr sz="1200" dirty="0">
                <a:solidFill>
                  <a:srgbClr val="F9F9F9"/>
                </a:solidFill>
                <a:latin typeface="微软雅黑"/>
                <a:cs typeface="微软雅黑"/>
              </a:rPr>
              <a:t>系统	供应链系统	电商平台	用户终端</a:t>
            </a:r>
            <a:endParaRPr sz="1200">
              <a:latin typeface="微软雅黑"/>
              <a:cs typeface="微软雅黑"/>
            </a:endParaRPr>
          </a:p>
        </p:txBody>
      </p:sp>
      <p:sp>
        <p:nvSpPr>
          <p:cNvPr id="14" name="object 14"/>
          <p:cNvSpPr txBox="1"/>
          <p:nvPr/>
        </p:nvSpPr>
        <p:spPr>
          <a:xfrm>
            <a:off x="4746371" y="2538145"/>
            <a:ext cx="178435" cy="318135"/>
          </a:xfrm>
          <a:prstGeom prst="rect">
            <a:avLst/>
          </a:prstGeom>
        </p:spPr>
        <p:txBody>
          <a:bodyPr vert="horz" wrap="square" lIns="0" tIns="0" rIns="0" bIns="0" rtlCol="0">
            <a:spAutoFit/>
          </a:bodyPr>
          <a:lstStyle/>
          <a:p>
            <a:pPr marL="12700" marR="5080">
              <a:lnSpc>
                <a:spcPts val="1200"/>
              </a:lnSpc>
            </a:pPr>
            <a:r>
              <a:rPr sz="1200" dirty="0">
                <a:latin typeface="微软雅黑"/>
                <a:cs typeface="微软雅黑"/>
              </a:rPr>
              <a:t>用  层</a:t>
            </a:r>
            <a:endParaRPr sz="1200">
              <a:latin typeface="微软雅黑"/>
              <a:cs typeface="微软雅黑"/>
            </a:endParaRPr>
          </a:p>
        </p:txBody>
      </p:sp>
      <p:sp>
        <p:nvSpPr>
          <p:cNvPr id="15" name="object 15"/>
          <p:cNvSpPr/>
          <p:nvPr/>
        </p:nvSpPr>
        <p:spPr>
          <a:xfrm>
            <a:off x="5041391" y="3281171"/>
            <a:ext cx="1009015" cy="361315"/>
          </a:xfrm>
          <a:custGeom>
            <a:avLst/>
            <a:gdLst/>
            <a:ahLst/>
            <a:cxnLst/>
            <a:rect l="l" t="t" r="r" b="b"/>
            <a:pathLst>
              <a:path w="1009014" h="361314">
                <a:moveTo>
                  <a:pt x="948690" y="0"/>
                </a:moveTo>
                <a:lnTo>
                  <a:pt x="60198" y="0"/>
                </a:lnTo>
                <a:lnTo>
                  <a:pt x="36754" y="4726"/>
                </a:lnTo>
                <a:lnTo>
                  <a:pt x="17621" y="17621"/>
                </a:lnTo>
                <a:lnTo>
                  <a:pt x="4726" y="36754"/>
                </a:lnTo>
                <a:lnTo>
                  <a:pt x="0" y="60198"/>
                </a:lnTo>
                <a:lnTo>
                  <a:pt x="0" y="300989"/>
                </a:lnTo>
                <a:lnTo>
                  <a:pt x="4726" y="324433"/>
                </a:lnTo>
                <a:lnTo>
                  <a:pt x="17621" y="343566"/>
                </a:lnTo>
                <a:lnTo>
                  <a:pt x="36754" y="356461"/>
                </a:lnTo>
                <a:lnTo>
                  <a:pt x="60198" y="361188"/>
                </a:lnTo>
                <a:lnTo>
                  <a:pt x="948690" y="361188"/>
                </a:lnTo>
                <a:lnTo>
                  <a:pt x="972133" y="356461"/>
                </a:lnTo>
                <a:lnTo>
                  <a:pt x="991266" y="343566"/>
                </a:lnTo>
                <a:lnTo>
                  <a:pt x="1004161" y="324433"/>
                </a:lnTo>
                <a:lnTo>
                  <a:pt x="1008888" y="300989"/>
                </a:lnTo>
                <a:lnTo>
                  <a:pt x="1008888" y="60198"/>
                </a:lnTo>
                <a:lnTo>
                  <a:pt x="1004161" y="36754"/>
                </a:lnTo>
                <a:lnTo>
                  <a:pt x="991266" y="17621"/>
                </a:lnTo>
                <a:lnTo>
                  <a:pt x="972133" y="4726"/>
                </a:lnTo>
                <a:lnTo>
                  <a:pt x="948690" y="0"/>
                </a:lnTo>
                <a:close/>
              </a:path>
            </a:pathLst>
          </a:custGeom>
          <a:solidFill>
            <a:srgbClr val="F6C000"/>
          </a:solidFill>
        </p:spPr>
        <p:txBody>
          <a:bodyPr wrap="square" lIns="0" tIns="0" rIns="0" bIns="0" rtlCol="0"/>
          <a:lstStyle/>
          <a:p>
            <a:endParaRPr/>
          </a:p>
        </p:txBody>
      </p:sp>
      <p:sp>
        <p:nvSpPr>
          <p:cNvPr id="16" name="object 16"/>
          <p:cNvSpPr txBox="1"/>
          <p:nvPr/>
        </p:nvSpPr>
        <p:spPr>
          <a:xfrm>
            <a:off x="5392673" y="3364991"/>
            <a:ext cx="30988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D</a:t>
            </a:r>
            <a:r>
              <a:rPr sz="1200" spc="-10" dirty="0">
                <a:solidFill>
                  <a:srgbClr val="F9F9F9"/>
                </a:solidFill>
                <a:latin typeface="微软雅黑"/>
                <a:cs typeface="微软雅黑"/>
              </a:rPr>
              <a:t>I</a:t>
            </a:r>
            <a:r>
              <a:rPr sz="1200" dirty="0">
                <a:solidFill>
                  <a:srgbClr val="F9F9F9"/>
                </a:solidFill>
                <a:latin typeface="微软雅黑"/>
                <a:cs typeface="微软雅黑"/>
              </a:rPr>
              <a:t>O</a:t>
            </a:r>
            <a:endParaRPr sz="1200">
              <a:latin typeface="微软雅黑"/>
              <a:cs typeface="微软雅黑"/>
            </a:endParaRPr>
          </a:p>
        </p:txBody>
      </p:sp>
      <p:sp>
        <p:nvSpPr>
          <p:cNvPr id="17" name="object 17"/>
          <p:cNvSpPr/>
          <p:nvPr/>
        </p:nvSpPr>
        <p:spPr>
          <a:xfrm>
            <a:off x="6082284" y="3281171"/>
            <a:ext cx="1007744" cy="361315"/>
          </a:xfrm>
          <a:custGeom>
            <a:avLst/>
            <a:gdLst/>
            <a:ahLst/>
            <a:cxnLst/>
            <a:rect l="l" t="t" r="r" b="b"/>
            <a:pathLst>
              <a:path w="1007745" h="361314">
                <a:moveTo>
                  <a:pt x="947165" y="0"/>
                </a:moveTo>
                <a:lnTo>
                  <a:pt x="60198" y="0"/>
                </a:lnTo>
                <a:lnTo>
                  <a:pt x="36754" y="4726"/>
                </a:lnTo>
                <a:lnTo>
                  <a:pt x="17621" y="17621"/>
                </a:lnTo>
                <a:lnTo>
                  <a:pt x="4726" y="36754"/>
                </a:lnTo>
                <a:lnTo>
                  <a:pt x="0" y="60198"/>
                </a:lnTo>
                <a:lnTo>
                  <a:pt x="0" y="300989"/>
                </a:lnTo>
                <a:lnTo>
                  <a:pt x="4726" y="324433"/>
                </a:lnTo>
                <a:lnTo>
                  <a:pt x="17621" y="343566"/>
                </a:lnTo>
                <a:lnTo>
                  <a:pt x="36754" y="356461"/>
                </a:lnTo>
                <a:lnTo>
                  <a:pt x="60198" y="361188"/>
                </a:lnTo>
                <a:lnTo>
                  <a:pt x="947165" y="361188"/>
                </a:lnTo>
                <a:lnTo>
                  <a:pt x="970609" y="356461"/>
                </a:lnTo>
                <a:lnTo>
                  <a:pt x="989742" y="343566"/>
                </a:lnTo>
                <a:lnTo>
                  <a:pt x="1002637" y="324433"/>
                </a:lnTo>
                <a:lnTo>
                  <a:pt x="1007363" y="300989"/>
                </a:lnTo>
                <a:lnTo>
                  <a:pt x="1007363" y="60198"/>
                </a:lnTo>
                <a:lnTo>
                  <a:pt x="1002637" y="36754"/>
                </a:lnTo>
                <a:lnTo>
                  <a:pt x="989742" y="17621"/>
                </a:lnTo>
                <a:lnTo>
                  <a:pt x="970609" y="4726"/>
                </a:lnTo>
                <a:lnTo>
                  <a:pt x="947165" y="0"/>
                </a:lnTo>
                <a:close/>
              </a:path>
            </a:pathLst>
          </a:custGeom>
          <a:solidFill>
            <a:srgbClr val="F6C000"/>
          </a:solidFill>
        </p:spPr>
        <p:txBody>
          <a:bodyPr wrap="square" lIns="0" tIns="0" rIns="0" bIns="0" rtlCol="0"/>
          <a:lstStyle/>
          <a:p>
            <a:endParaRPr/>
          </a:p>
        </p:txBody>
      </p:sp>
      <p:sp>
        <p:nvSpPr>
          <p:cNvPr id="18" name="object 18"/>
          <p:cNvSpPr txBox="1"/>
          <p:nvPr/>
        </p:nvSpPr>
        <p:spPr>
          <a:xfrm>
            <a:off x="6193282" y="3273552"/>
            <a:ext cx="787400" cy="378460"/>
          </a:xfrm>
          <a:prstGeom prst="rect">
            <a:avLst/>
          </a:prstGeom>
        </p:spPr>
        <p:txBody>
          <a:bodyPr vert="horz" wrap="square" lIns="0" tIns="0" rIns="0" bIns="0" rtlCol="0">
            <a:spAutoFit/>
          </a:bodyPr>
          <a:lstStyle/>
          <a:p>
            <a:pPr marL="316865" marR="5080" indent="-304800">
              <a:lnSpc>
                <a:spcPct val="100000"/>
              </a:lnSpc>
            </a:pPr>
            <a:r>
              <a:rPr sz="1200" dirty="0">
                <a:solidFill>
                  <a:srgbClr val="F9F9F9"/>
                </a:solidFill>
                <a:latin typeface="微软雅黑"/>
                <a:cs typeface="微软雅黑"/>
              </a:rPr>
              <a:t>数据接入服  务</a:t>
            </a:r>
            <a:endParaRPr sz="1200">
              <a:latin typeface="微软雅黑"/>
              <a:cs typeface="微软雅黑"/>
            </a:endParaRPr>
          </a:p>
        </p:txBody>
      </p:sp>
      <p:sp>
        <p:nvSpPr>
          <p:cNvPr id="19" name="object 19"/>
          <p:cNvSpPr/>
          <p:nvPr/>
        </p:nvSpPr>
        <p:spPr>
          <a:xfrm>
            <a:off x="7121652" y="3281171"/>
            <a:ext cx="1007744" cy="361315"/>
          </a:xfrm>
          <a:custGeom>
            <a:avLst/>
            <a:gdLst/>
            <a:ahLst/>
            <a:cxnLst/>
            <a:rect l="l" t="t" r="r" b="b"/>
            <a:pathLst>
              <a:path w="1007745" h="361314">
                <a:moveTo>
                  <a:pt x="947166" y="0"/>
                </a:moveTo>
                <a:lnTo>
                  <a:pt x="60198" y="0"/>
                </a:lnTo>
                <a:lnTo>
                  <a:pt x="36754" y="4726"/>
                </a:lnTo>
                <a:lnTo>
                  <a:pt x="17621" y="17621"/>
                </a:lnTo>
                <a:lnTo>
                  <a:pt x="4726" y="36754"/>
                </a:lnTo>
                <a:lnTo>
                  <a:pt x="0" y="60198"/>
                </a:lnTo>
                <a:lnTo>
                  <a:pt x="0" y="300989"/>
                </a:lnTo>
                <a:lnTo>
                  <a:pt x="4726" y="324433"/>
                </a:lnTo>
                <a:lnTo>
                  <a:pt x="17621" y="343566"/>
                </a:lnTo>
                <a:lnTo>
                  <a:pt x="36754" y="356461"/>
                </a:lnTo>
                <a:lnTo>
                  <a:pt x="60198" y="361188"/>
                </a:lnTo>
                <a:lnTo>
                  <a:pt x="947166" y="361188"/>
                </a:lnTo>
                <a:lnTo>
                  <a:pt x="970609" y="356461"/>
                </a:lnTo>
                <a:lnTo>
                  <a:pt x="989742" y="343566"/>
                </a:lnTo>
                <a:lnTo>
                  <a:pt x="1002637" y="324433"/>
                </a:lnTo>
                <a:lnTo>
                  <a:pt x="1007364" y="300989"/>
                </a:lnTo>
                <a:lnTo>
                  <a:pt x="1007364" y="60198"/>
                </a:lnTo>
                <a:lnTo>
                  <a:pt x="1002637" y="36754"/>
                </a:lnTo>
                <a:lnTo>
                  <a:pt x="989742" y="17621"/>
                </a:lnTo>
                <a:lnTo>
                  <a:pt x="970609" y="4726"/>
                </a:lnTo>
                <a:lnTo>
                  <a:pt x="947166" y="0"/>
                </a:lnTo>
                <a:close/>
              </a:path>
            </a:pathLst>
          </a:custGeom>
          <a:solidFill>
            <a:srgbClr val="F6C000"/>
          </a:solidFill>
        </p:spPr>
        <p:txBody>
          <a:bodyPr wrap="square" lIns="0" tIns="0" rIns="0" bIns="0" rtlCol="0"/>
          <a:lstStyle/>
          <a:p>
            <a:endParaRPr/>
          </a:p>
        </p:txBody>
      </p:sp>
      <p:sp>
        <p:nvSpPr>
          <p:cNvPr id="20" name="object 20"/>
          <p:cNvSpPr txBox="1"/>
          <p:nvPr/>
        </p:nvSpPr>
        <p:spPr>
          <a:xfrm>
            <a:off x="7233284" y="3273552"/>
            <a:ext cx="787400" cy="378460"/>
          </a:xfrm>
          <a:prstGeom prst="rect">
            <a:avLst/>
          </a:prstGeom>
        </p:spPr>
        <p:txBody>
          <a:bodyPr vert="horz" wrap="square" lIns="0" tIns="0" rIns="0" bIns="0" rtlCol="0">
            <a:spAutoFit/>
          </a:bodyPr>
          <a:lstStyle/>
          <a:p>
            <a:pPr marL="317500" marR="5080" indent="-304800">
              <a:lnSpc>
                <a:spcPct val="100000"/>
              </a:lnSpc>
            </a:pPr>
            <a:r>
              <a:rPr sz="1200" dirty="0">
                <a:solidFill>
                  <a:srgbClr val="F9F9F9"/>
                </a:solidFill>
                <a:latin typeface="微软雅黑"/>
                <a:cs typeface="微软雅黑"/>
              </a:rPr>
              <a:t>数据计算服  务</a:t>
            </a:r>
            <a:endParaRPr sz="1200">
              <a:latin typeface="微软雅黑"/>
              <a:cs typeface="微软雅黑"/>
            </a:endParaRPr>
          </a:p>
        </p:txBody>
      </p:sp>
      <p:sp>
        <p:nvSpPr>
          <p:cNvPr id="21" name="object 21"/>
          <p:cNvSpPr/>
          <p:nvPr/>
        </p:nvSpPr>
        <p:spPr>
          <a:xfrm>
            <a:off x="8161019" y="3281171"/>
            <a:ext cx="1009015" cy="361315"/>
          </a:xfrm>
          <a:custGeom>
            <a:avLst/>
            <a:gdLst/>
            <a:ahLst/>
            <a:cxnLst/>
            <a:rect l="l" t="t" r="r" b="b"/>
            <a:pathLst>
              <a:path w="1009015" h="361314">
                <a:moveTo>
                  <a:pt x="948689" y="0"/>
                </a:moveTo>
                <a:lnTo>
                  <a:pt x="60198" y="0"/>
                </a:lnTo>
                <a:lnTo>
                  <a:pt x="36754" y="4726"/>
                </a:lnTo>
                <a:lnTo>
                  <a:pt x="17621" y="17621"/>
                </a:lnTo>
                <a:lnTo>
                  <a:pt x="4726" y="36754"/>
                </a:lnTo>
                <a:lnTo>
                  <a:pt x="0" y="60198"/>
                </a:lnTo>
                <a:lnTo>
                  <a:pt x="0" y="300989"/>
                </a:lnTo>
                <a:lnTo>
                  <a:pt x="4726" y="324433"/>
                </a:lnTo>
                <a:lnTo>
                  <a:pt x="17621" y="343566"/>
                </a:lnTo>
                <a:lnTo>
                  <a:pt x="36754" y="356461"/>
                </a:lnTo>
                <a:lnTo>
                  <a:pt x="60198" y="361188"/>
                </a:lnTo>
                <a:lnTo>
                  <a:pt x="948689" y="361188"/>
                </a:lnTo>
                <a:lnTo>
                  <a:pt x="972133" y="356461"/>
                </a:lnTo>
                <a:lnTo>
                  <a:pt x="991266" y="343566"/>
                </a:lnTo>
                <a:lnTo>
                  <a:pt x="1004161" y="324433"/>
                </a:lnTo>
                <a:lnTo>
                  <a:pt x="1008887" y="300989"/>
                </a:lnTo>
                <a:lnTo>
                  <a:pt x="1008887" y="60198"/>
                </a:lnTo>
                <a:lnTo>
                  <a:pt x="1004161" y="36754"/>
                </a:lnTo>
                <a:lnTo>
                  <a:pt x="991266" y="17621"/>
                </a:lnTo>
                <a:lnTo>
                  <a:pt x="972133" y="4726"/>
                </a:lnTo>
                <a:lnTo>
                  <a:pt x="948689" y="0"/>
                </a:lnTo>
                <a:close/>
              </a:path>
            </a:pathLst>
          </a:custGeom>
          <a:solidFill>
            <a:srgbClr val="F6C000"/>
          </a:solidFill>
        </p:spPr>
        <p:txBody>
          <a:bodyPr wrap="square" lIns="0" tIns="0" rIns="0" bIns="0" rtlCol="0"/>
          <a:lstStyle/>
          <a:p>
            <a:endParaRPr/>
          </a:p>
        </p:txBody>
      </p:sp>
      <p:sp>
        <p:nvSpPr>
          <p:cNvPr id="22" name="object 22"/>
          <p:cNvSpPr txBox="1"/>
          <p:nvPr/>
        </p:nvSpPr>
        <p:spPr>
          <a:xfrm>
            <a:off x="8273288" y="3273552"/>
            <a:ext cx="787400" cy="378460"/>
          </a:xfrm>
          <a:prstGeom prst="rect">
            <a:avLst/>
          </a:prstGeom>
        </p:spPr>
        <p:txBody>
          <a:bodyPr vert="horz" wrap="square" lIns="0" tIns="0" rIns="0" bIns="0" rtlCol="0">
            <a:spAutoFit/>
          </a:bodyPr>
          <a:lstStyle/>
          <a:p>
            <a:pPr marL="241300" marR="5080" indent="-228600">
              <a:lnSpc>
                <a:spcPct val="100000"/>
              </a:lnSpc>
            </a:pPr>
            <a:r>
              <a:rPr sz="1200" dirty="0">
                <a:solidFill>
                  <a:srgbClr val="F9F9F9"/>
                </a:solidFill>
                <a:latin typeface="微软雅黑"/>
                <a:cs typeface="微软雅黑"/>
              </a:rPr>
              <a:t>元数据管理  服务</a:t>
            </a:r>
            <a:endParaRPr sz="1200">
              <a:latin typeface="微软雅黑"/>
              <a:cs typeface="微软雅黑"/>
            </a:endParaRPr>
          </a:p>
        </p:txBody>
      </p:sp>
      <p:sp>
        <p:nvSpPr>
          <p:cNvPr id="23" name="object 23"/>
          <p:cNvSpPr/>
          <p:nvPr/>
        </p:nvSpPr>
        <p:spPr>
          <a:xfrm>
            <a:off x="9201911" y="3281171"/>
            <a:ext cx="1007744" cy="361315"/>
          </a:xfrm>
          <a:custGeom>
            <a:avLst/>
            <a:gdLst/>
            <a:ahLst/>
            <a:cxnLst/>
            <a:rect l="l" t="t" r="r" b="b"/>
            <a:pathLst>
              <a:path w="1007745" h="361314">
                <a:moveTo>
                  <a:pt x="947166" y="0"/>
                </a:moveTo>
                <a:lnTo>
                  <a:pt x="60198" y="0"/>
                </a:lnTo>
                <a:lnTo>
                  <a:pt x="36754" y="4726"/>
                </a:lnTo>
                <a:lnTo>
                  <a:pt x="17621" y="17621"/>
                </a:lnTo>
                <a:lnTo>
                  <a:pt x="4726" y="36754"/>
                </a:lnTo>
                <a:lnTo>
                  <a:pt x="0" y="60198"/>
                </a:lnTo>
                <a:lnTo>
                  <a:pt x="0" y="300989"/>
                </a:lnTo>
                <a:lnTo>
                  <a:pt x="4726" y="324433"/>
                </a:lnTo>
                <a:lnTo>
                  <a:pt x="17621" y="343566"/>
                </a:lnTo>
                <a:lnTo>
                  <a:pt x="36754" y="356461"/>
                </a:lnTo>
                <a:lnTo>
                  <a:pt x="60198" y="361188"/>
                </a:lnTo>
                <a:lnTo>
                  <a:pt x="947166" y="361188"/>
                </a:lnTo>
                <a:lnTo>
                  <a:pt x="970609" y="356461"/>
                </a:lnTo>
                <a:lnTo>
                  <a:pt x="989742" y="343566"/>
                </a:lnTo>
                <a:lnTo>
                  <a:pt x="1002637" y="324433"/>
                </a:lnTo>
                <a:lnTo>
                  <a:pt x="1007364" y="300989"/>
                </a:lnTo>
                <a:lnTo>
                  <a:pt x="1007364" y="60198"/>
                </a:lnTo>
                <a:lnTo>
                  <a:pt x="1002637" y="36754"/>
                </a:lnTo>
                <a:lnTo>
                  <a:pt x="989742" y="17621"/>
                </a:lnTo>
                <a:lnTo>
                  <a:pt x="970609" y="4726"/>
                </a:lnTo>
                <a:lnTo>
                  <a:pt x="947166" y="0"/>
                </a:lnTo>
                <a:close/>
              </a:path>
            </a:pathLst>
          </a:custGeom>
          <a:solidFill>
            <a:srgbClr val="F6C000"/>
          </a:solidFill>
        </p:spPr>
        <p:txBody>
          <a:bodyPr wrap="square" lIns="0" tIns="0" rIns="0" bIns="0" rtlCol="0"/>
          <a:lstStyle/>
          <a:p>
            <a:endParaRPr/>
          </a:p>
        </p:txBody>
      </p:sp>
      <p:sp>
        <p:nvSpPr>
          <p:cNvPr id="24" name="object 24"/>
          <p:cNvSpPr txBox="1"/>
          <p:nvPr/>
        </p:nvSpPr>
        <p:spPr>
          <a:xfrm>
            <a:off x="9389491" y="3364991"/>
            <a:ext cx="6350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溯源服务</a:t>
            </a:r>
            <a:endParaRPr sz="1200">
              <a:latin typeface="微软雅黑"/>
              <a:cs typeface="微软雅黑"/>
            </a:endParaRPr>
          </a:p>
        </p:txBody>
      </p:sp>
      <p:sp>
        <p:nvSpPr>
          <p:cNvPr id="25" name="object 25"/>
          <p:cNvSpPr/>
          <p:nvPr/>
        </p:nvSpPr>
        <p:spPr>
          <a:xfrm>
            <a:off x="4696967" y="3169920"/>
            <a:ext cx="5613400" cy="614680"/>
          </a:xfrm>
          <a:custGeom>
            <a:avLst/>
            <a:gdLst/>
            <a:ahLst/>
            <a:cxnLst/>
            <a:rect l="l" t="t" r="r" b="b"/>
            <a:pathLst>
              <a:path w="5613400" h="614679">
                <a:moveTo>
                  <a:pt x="0" y="102362"/>
                </a:moveTo>
                <a:lnTo>
                  <a:pt x="8046" y="62525"/>
                </a:lnTo>
                <a:lnTo>
                  <a:pt x="29987" y="29987"/>
                </a:lnTo>
                <a:lnTo>
                  <a:pt x="62525" y="8046"/>
                </a:lnTo>
                <a:lnTo>
                  <a:pt x="102362" y="0"/>
                </a:lnTo>
                <a:lnTo>
                  <a:pt x="5510530" y="0"/>
                </a:lnTo>
                <a:lnTo>
                  <a:pt x="5550366" y="8046"/>
                </a:lnTo>
                <a:lnTo>
                  <a:pt x="5582904" y="29987"/>
                </a:lnTo>
                <a:lnTo>
                  <a:pt x="5604845" y="62525"/>
                </a:lnTo>
                <a:lnTo>
                  <a:pt x="5612892" y="102362"/>
                </a:lnTo>
                <a:lnTo>
                  <a:pt x="5612892" y="511809"/>
                </a:lnTo>
                <a:lnTo>
                  <a:pt x="5604845" y="551646"/>
                </a:lnTo>
                <a:lnTo>
                  <a:pt x="5582904" y="584184"/>
                </a:lnTo>
                <a:lnTo>
                  <a:pt x="5550366" y="606125"/>
                </a:lnTo>
                <a:lnTo>
                  <a:pt x="5510530" y="614171"/>
                </a:lnTo>
                <a:lnTo>
                  <a:pt x="102362" y="614171"/>
                </a:lnTo>
                <a:lnTo>
                  <a:pt x="62525" y="606125"/>
                </a:lnTo>
                <a:lnTo>
                  <a:pt x="29987" y="584184"/>
                </a:lnTo>
                <a:lnTo>
                  <a:pt x="8046" y="551646"/>
                </a:lnTo>
                <a:lnTo>
                  <a:pt x="0" y="511809"/>
                </a:lnTo>
                <a:lnTo>
                  <a:pt x="0" y="102362"/>
                </a:lnTo>
                <a:close/>
              </a:path>
            </a:pathLst>
          </a:custGeom>
          <a:ln w="12191">
            <a:solidFill>
              <a:srgbClr val="F6C000"/>
            </a:solidFill>
          </a:ln>
        </p:spPr>
        <p:txBody>
          <a:bodyPr wrap="square" lIns="0" tIns="0" rIns="0" bIns="0" rtlCol="0"/>
          <a:lstStyle/>
          <a:p>
            <a:endParaRPr/>
          </a:p>
        </p:txBody>
      </p:sp>
      <p:sp>
        <p:nvSpPr>
          <p:cNvPr id="26" name="object 26"/>
          <p:cNvSpPr txBox="1"/>
          <p:nvPr/>
        </p:nvSpPr>
        <p:spPr>
          <a:xfrm>
            <a:off x="4746371" y="3272408"/>
            <a:ext cx="178435" cy="469900"/>
          </a:xfrm>
          <a:prstGeom prst="rect">
            <a:avLst/>
          </a:prstGeom>
        </p:spPr>
        <p:txBody>
          <a:bodyPr vert="horz" wrap="square" lIns="0" tIns="0" rIns="0" bIns="0" rtlCol="0">
            <a:spAutoFit/>
          </a:bodyPr>
          <a:lstStyle/>
          <a:p>
            <a:pPr marL="12700" marR="5080" algn="just">
              <a:lnSpc>
                <a:spcPts val="1200"/>
              </a:lnSpc>
            </a:pPr>
            <a:r>
              <a:rPr sz="1200" dirty="0">
                <a:latin typeface="微软雅黑"/>
                <a:cs typeface="微软雅黑"/>
              </a:rPr>
              <a:t>服  务  层</a:t>
            </a:r>
            <a:endParaRPr sz="1200">
              <a:latin typeface="微软雅黑"/>
              <a:cs typeface="微软雅黑"/>
            </a:endParaRPr>
          </a:p>
        </p:txBody>
      </p:sp>
      <p:sp>
        <p:nvSpPr>
          <p:cNvPr id="27" name="object 27"/>
          <p:cNvSpPr/>
          <p:nvPr/>
        </p:nvSpPr>
        <p:spPr>
          <a:xfrm>
            <a:off x="5041391" y="4465320"/>
            <a:ext cx="1009015" cy="361315"/>
          </a:xfrm>
          <a:custGeom>
            <a:avLst/>
            <a:gdLst/>
            <a:ahLst/>
            <a:cxnLst/>
            <a:rect l="l" t="t" r="r" b="b"/>
            <a:pathLst>
              <a:path w="1009014" h="361314">
                <a:moveTo>
                  <a:pt x="948690" y="0"/>
                </a:moveTo>
                <a:lnTo>
                  <a:pt x="60198" y="0"/>
                </a:lnTo>
                <a:lnTo>
                  <a:pt x="36754" y="4726"/>
                </a:lnTo>
                <a:lnTo>
                  <a:pt x="17621" y="17621"/>
                </a:lnTo>
                <a:lnTo>
                  <a:pt x="4726" y="36754"/>
                </a:lnTo>
                <a:lnTo>
                  <a:pt x="0" y="60197"/>
                </a:lnTo>
                <a:lnTo>
                  <a:pt x="0" y="300989"/>
                </a:lnTo>
                <a:lnTo>
                  <a:pt x="4726" y="324433"/>
                </a:lnTo>
                <a:lnTo>
                  <a:pt x="17621" y="343566"/>
                </a:lnTo>
                <a:lnTo>
                  <a:pt x="36754" y="356461"/>
                </a:lnTo>
                <a:lnTo>
                  <a:pt x="60198" y="361187"/>
                </a:lnTo>
                <a:lnTo>
                  <a:pt x="948690" y="361187"/>
                </a:lnTo>
                <a:lnTo>
                  <a:pt x="972133" y="356461"/>
                </a:lnTo>
                <a:lnTo>
                  <a:pt x="991266" y="343566"/>
                </a:lnTo>
                <a:lnTo>
                  <a:pt x="1004161" y="324433"/>
                </a:lnTo>
                <a:lnTo>
                  <a:pt x="1008888" y="300989"/>
                </a:lnTo>
                <a:lnTo>
                  <a:pt x="1008888" y="60197"/>
                </a:lnTo>
                <a:lnTo>
                  <a:pt x="1004161" y="36754"/>
                </a:lnTo>
                <a:lnTo>
                  <a:pt x="991266" y="17621"/>
                </a:lnTo>
                <a:lnTo>
                  <a:pt x="972133" y="4726"/>
                </a:lnTo>
                <a:lnTo>
                  <a:pt x="948690" y="0"/>
                </a:lnTo>
                <a:close/>
              </a:path>
            </a:pathLst>
          </a:custGeom>
          <a:solidFill>
            <a:srgbClr val="1D9ED2"/>
          </a:solidFill>
        </p:spPr>
        <p:txBody>
          <a:bodyPr wrap="square" lIns="0" tIns="0" rIns="0" bIns="0" rtlCol="0"/>
          <a:lstStyle/>
          <a:p>
            <a:endParaRPr/>
          </a:p>
        </p:txBody>
      </p:sp>
      <p:sp>
        <p:nvSpPr>
          <p:cNvPr id="28" name="object 28"/>
          <p:cNvSpPr txBox="1"/>
          <p:nvPr/>
        </p:nvSpPr>
        <p:spPr>
          <a:xfrm>
            <a:off x="5229605" y="4549394"/>
            <a:ext cx="6350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共识机制</a:t>
            </a:r>
            <a:endParaRPr sz="1200">
              <a:latin typeface="微软雅黑"/>
              <a:cs typeface="微软雅黑"/>
            </a:endParaRPr>
          </a:p>
        </p:txBody>
      </p:sp>
      <p:sp>
        <p:nvSpPr>
          <p:cNvPr id="29" name="object 29"/>
          <p:cNvSpPr/>
          <p:nvPr/>
        </p:nvSpPr>
        <p:spPr>
          <a:xfrm>
            <a:off x="6082284" y="4465320"/>
            <a:ext cx="1007744" cy="361315"/>
          </a:xfrm>
          <a:custGeom>
            <a:avLst/>
            <a:gdLst/>
            <a:ahLst/>
            <a:cxnLst/>
            <a:rect l="l" t="t" r="r" b="b"/>
            <a:pathLst>
              <a:path w="1007745" h="361314">
                <a:moveTo>
                  <a:pt x="947165" y="0"/>
                </a:moveTo>
                <a:lnTo>
                  <a:pt x="60198" y="0"/>
                </a:lnTo>
                <a:lnTo>
                  <a:pt x="36754" y="4726"/>
                </a:lnTo>
                <a:lnTo>
                  <a:pt x="17621" y="17621"/>
                </a:lnTo>
                <a:lnTo>
                  <a:pt x="4726" y="36754"/>
                </a:lnTo>
                <a:lnTo>
                  <a:pt x="0" y="60197"/>
                </a:lnTo>
                <a:lnTo>
                  <a:pt x="0" y="300989"/>
                </a:lnTo>
                <a:lnTo>
                  <a:pt x="4726" y="324433"/>
                </a:lnTo>
                <a:lnTo>
                  <a:pt x="17621" y="343566"/>
                </a:lnTo>
                <a:lnTo>
                  <a:pt x="36754" y="356461"/>
                </a:lnTo>
                <a:lnTo>
                  <a:pt x="60198" y="361187"/>
                </a:lnTo>
                <a:lnTo>
                  <a:pt x="947165" y="361187"/>
                </a:lnTo>
                <a:lnTo>
                  <a:pt x="970609" y="356461"/>
                </a:lnTo>
                <a:lnTo>
                  <a:pt x="989742" y="343566"/>
                </a:lnTo>
                <a:lnTo>
                  <a:pt x="1002637" y="324433"/>
                </a:lnTo>
                <a:lnTo>
                  <a:pt x="1007363" y="300989"/>
                </a:lnTo>
                <a:lnTo>
                  <a:pt x="1007363" y="60197"/>
                </a:lnTo>
                <a:lnTo>
                  <a:pt x="1002637" y="36754"/>
                </a:lnTo>
                <a:lnTo>
                  <a:pt x="989742" y="17621"/>
                </a:lnTo>
                <a:lnTo>
                  <a:pt x="970609" y="4726"/>
                </a:lnTo>
                <a:lnTo>
                  <a:pt x="947165" y="0"/>
                </a:lnTo>
                <a:close/>
              </a:path>
            </a:pathLst>
          </a:custGeom>
          <a:solidFill>
            <a:srgbClr val="1D9ED2"/>
          </a:solidFill>
        </p:spPr>
        <p:txBody>
          <a:bodyPr wrap="square" lIns="0" tIns="0" rIns="0" bIns="0" rtlCol="0"/>
          <a:lstStyle/>
          <a:p>
            <a:endParaRPr/>
          </a:p>
        </p:txBody>
      </p:sp>
      <p:sp>
        <p:nvSpPr>
          <p:cNvPr id="30" name="object 30"/>
          <p:cNvSpPr txBox="1"/>
          <p:nvPr/>
        </p:nvSpPr>
        <p:spPr>
          <a:xfrm>
            <a:off x="6269482" y="4549394"/>
            <a:ext cx="6350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隐私保护</a:t>
            </a:r>
            <a:endParaRPr sz="1200">
              <a:latin typeface="微软雅黑"/>
              <a:cs typeface="微软雅黑"/>
            </a:endParaRPr>
          </a:p>
        </p:txBody>
      </p:sp>
      <p:sp>
        <p:nvSpPr>
          <p:cNvPr id="31" name="object 31"/>
          <p:cNvSpPr/>
          <p:nvPr/>
        </p:nvSpPr>
        <p:spPr>
          <a:xfrm>
            <a:off x="7121652" y="4465320"/>
            <a:ext cx="1007744" cy="361315"/>
          </a:xfrm>
          <a:custGeom>
            <a:avLst/>
            <a:gdLst/>
            <a:ahLst/>
            <a:cxnLst/>
            <a:rect l="l" t="t" r="r" b="b"/>
            <a:pathLst>
              <a:path w="1007745" h="361314">
                <a:moveTo>
                  <a:pt x="947166" y="0"/>
                </a:moveTo>
                <a:lnTo>
                  <a:pt x="60198" y="0"/>
                </a:lnTo>
                <a:lnTo>
                  <a:pt x="36754" y="4726"/>
                </a:lnTo>
                <a:lnTo>
                  <a:pt x="17621" y="17621"/>
                </a:lnTo>
                <a:lnTo>
                  <a:pt x="4726" y="36754"/>
                </a:lnTo>
                <a:lnTo>
                  <a:pt x="0" y="60197"/>
                </a:lnTo>
                <a:lnTo>
                  <a:pt x="0" y="300989"/>
                </a:lnTo>
                <a:lnTo>
                  <a:pt x="4726" y="324433"/>
                </a:lnTo>
                <a:lnTo>
                  <a:pt x="17621" y="343566"/>
                </a:lnTo>
                <a:lnTo>
                  <a:pt x="36754" y="356461"/>
                </a:lnTo>
                <a:lnTo>
                  <a:pt x="60198" y="361187"/>
                </a:lnTo>
                <a:lnTo>
                  <a:pt x="947166" y="361187"/>
                </a:lnTo>
                <a:lnTo>
                  <a:pt x="970609" y="356461"/>
                </a:lnTo>
                <a:lnTo>
                  <a:pt x="989742" y="343566"/>
                </a:lnTo>
                <a:lnTo>
                  <a:pt x="1002637" y="324433"/>
                </a:lnTo>
                <a:lnTo>
                  <a:pt x="1007364" y="300989"/>
                </a:lnTo>
                <a:lnTo>
                  <a:pt x="1007364" y="60197"/>
                </a:lnTo>
                <a:lnTo>
                  <a:pt x="1002637" y="36754"/>
                </a:lnTo>
                <a:lnTo>
                  <a:pt x="989742" y="17621"/>
                </a:lnTo>
                <a:lnTo>
                  <a:pt x="970609" y="4726"/>
                </a:lnTo>
                <a:lnTo>
                  <a:pt x="947166" y="0"/>
                </a:lnTo>
                <a:close/>
              </a:path>
            </a:pathLst>
          </a:custGeom>
          <a:solidFill>
            <a:srgbClr val="1D9ED2"/>
          </a:solidFill>
        </p:spPr>
        <p:txBody>
          <a:bodyPr wrap="square" lIns="0" tIns="0" rIns="0" bIns="0" rtlCol="0"/>
          <a:lstStyle/>
          <a:p>
            <a:endParaRPr/>
          </a:p>
        </p:txBody>
      </p:sp>
      <p:sp>
        <p:nvSpPr>
          <p:cNvPr id="32" name="object 32"/>
          <p:cNvSpPr txBox="1"/>
          <p:nvPr/>
        </p:nvSpPr>
        <p:spPr>
          <a:xfrm>
            <a:off x="7309484" y="4549394"/>
            <a:ext cx="6350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节点管理</a:t>
            </a:r>
            <a:endParaRPr sz="1200">
              <a:latin typeface="微软雅黑"/>
              <a:cs typeface="微软雅黑"/>
            </a:endParaRPr>
          </a:p>
        </p:txBody>
      </p:sp>
      <p:sp>
        <p:nvSpPr>
          <p:cNvPr id="33" name="object 33"/>
          <p:cNvSpPr/>
          <p:nvPr/>
        </p:nvSpPr>
        <p:spPr>
          <a:xfrm>
            <a:off x="8161019" y="4465320"/>
            <a:ext cx="1009015" cy="361315"/>
          </a:xfrm>
          <a:custGeom>
            <a:avLst/>
            <a:gdLst/>
            <a:ahLst/>
            <a:cxnLst/>
            <a:rect l="l" t="t" r="r" b="b"/>
            <a:pathLst>
              <a:path w="1009015" h="361314">
                <a:moveTo>
                  <a:pt x="948689" y="0"/>
                </a:moveTo>
                <a:lnTo>
                  <a:pt x="60198" y="0"/>
                </a:lnTo>
                <a:lnTo>
                  <a:pt x="36754" y="4726"/>
                </a:lnTo>
                <a:lnTo>
                  <a:pt x="17621" y="17621"/>
                </a:lnTo>
                <a:lnTo>
                  <a:pt x="4726" y="36754"/>
                </a:lnTo>
                <a:lnTo>
                  <a:pt x="0" y="60197"/>
                </a:lnTo>
                <a:lnTo>
                  <a:pt x="0" y="300989"/>
                </a:lnTo>
                <a:lnTo>
                  <a:pt x="4726" y="324433"/>
                </a:lnTo>
                <a:lnTo>
                  <a:pt x="17621" y="343566"/>
                </a:lnTo>
                <a:lnTo>
                  <a:pt x="36754" y="356461"/>
                </a:lnTo>
                <a:lnTo>
                  <a:pt x="60198" y="361187"/>
                </a:lnTo>
                <a:lnTo>
                  <a:pt x="948689" y="361187"/>
                </a:lnTo>
                <a:lnTo>
                  <a:pt x="972133" y="356461"/>
                </a:lnTo>
                <a:lnTo>
                  <a:pt x="991266" y="343566"/>
                </a:lnTo>
                <a:lnTo>
                  <a:pt x="1004161" y="324433"/>
                </a:lnTo>
                <a:lnTo>
                  <a:pt x="1008887" y="300989"/>
                </a:lnTo>
                <a:lnTo>
                  <a:pt x="1008887" y="60197"/>
                </a:lnTo>
                <a:lnTo>
                  <a:pt x="1004161" y="36754"/>
                </a:lnTo>
                <a:lnTo>
                  <a:pt x="991266" y="17621"/>
                </a:lnTo>
                <a:lnTo>
                  <a:pt x="972133" y="4726"/>
                </a:lnTo>
                <a:lnTo>
                  <a:pt x="948689" y="0"/>
                </a:lnTo>
                <a:close/>
              </a:path>
            </a:pathLst>
          </a:custGeom>
          <a:solidFill>
            <a:srgbClr val="1D9ED2"/>
          </a:solidFill>
        </p:spPr>
        <p:txBody>
          <a:bodyPr wrap="square" lIns="0" tIns="0" rIns="0" bIns="0" rtlCol="0"/>
          <a:lstStyle/>
          <a:p>
            <a:endParaRPr/>
          </a:p>
        </p:txBody>
      </p:sp>
      <p:sp>
        <p:nvSpPr>
          <p:cNvPr id="34" name="object 34"/>
          <p:cNvSpPr txBox="1"/>
          <p:nvPr/>
        </p:nvSpPr>
        <p:spPr>
          <a:xfrm>
            <a:off x="8501888" y="4549394"/>
            <a:ext cx="3302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摘要</a:t>
            </a:r>
            <a:endParaRPr sz="1200">
              <a:latin typeface="微软雅黑"/>
              <a:cs typeface="微软雅黑"/>
            </a:endParaRPr>
          </a:p>
        </p:txBody>
      </p:sp>
      <p:sp>
        <p:nvSpPr>
          <p:cNvPr id="35" name="object 35"/>
          <p:cNvSpPr/>
          <p:nvPr/>
        </p:nvSpPr>
        <p:spPr>
          <a:xfrm>
            <a:off x="9201911" y="4465320"/>
            <a:ext cx="1007744" cy="361315"/>
          </a:xfrm>
          <a:custGeom>
            <a:avLst/>
            <a:gdLst/>
            <a:ahLst/>
            <a:cxnLst/>
            <a:rect l="l" t="t" r="r" b="b"/>
            <a:pathLst>
              <a:path w="1007745" h="361314">
                <a:moveTo>
                  <a:pt x="947166" y="0"/>
                </a:moveTo>
                <a:lnTo>
                  <a:pt x="60198" y="0"/>
                </a:lnTo>
                <a:lnTo>
                  <a:pt x="36754" y="4726"/>
                </a:lnTo>
                <a:lnTo>
                  <a:pt x="17621" y="17621"/>
                </a:lnTo>
                <a:lnTo>
                  <a:pt x="4726" y="36754"/>
                </a:lnTo>
                <a:lnTo>
                  <a:pt x="0" y="60197"/>
                </a:lnTo>
                <a:lnTo>
                  <a:pt x="0" y="300989"/>
                </a:lnTo>
                <a:lnTo>
                  <a:pt x="4726" y="324433"/>
                </a:lnTo>
                <a:lnTo>
                  <a:pt x="17621" y="343566"/>
                </a:lnTo>
                <a:lnTo>
                  <a:pt x="36754" y="356461"/>
                </a:lnTo>
                <a:lnTo>
                  <a:pt x="60198" y="361187"/>
                </a:lnTo>
                <a:lnTo>
                  <a:pt x="947166" y="361187"/>
                </a:lnTo>
                <a:lnTo>
                  <a:pt x="970609" y="356461"/>
                </a:lnTo>
                <a:lnTo>
                  <a:pt x="989742" y="343566"/>
                </a:lnTo>
                <a:lnTo>
                  <a:pt x="1002637" y="324433"/>
                </a:lnTo>
                <a:lnTo>
                  <a:pt x="1007364" y="300989"/>
                </a:lnTo>
                <a:lnTo>
                  <a:pt x="1007364" y="60197"/>
                </a:lnTo>
                <a:lnTo>
                  <a:pt x="1002637" y="36754"/>
                </a:lnTo>
                <a:lnTo>
                  <a:pt x="989742" y="17621"/>
                </a:lnTo>
                <a:lnTo>
                  <a:pt x="970609" y="4726"/>
                </a:lnTo>
                <a:lnTo>
                  <a:pt x="947166" y="0"/>
                </a:lnTo>
                <a:close/>
              </a:path>
            </a:pathLst>
          </a:custGeom>
          <a:solidFill>
            <a:srgbClr val="1D9ED2"/>
          </a:solidFill>
        </p:spPr>
        <p:txBody>
          <a:bodyPr wrap="square" lIns="0" tIns="0" rIns="0" bIns="0" rtlCol="0"/>
          <a:lstStyle/>
          <a:p>
            <a:endParaRPr/>
          </a:p>
        </p:txBody>
      </p:sp>
      <p:sp>
        <p:nvSpPr>
          <p:cNvPr id="36" name="object 36"/>
          <p:cNvSpPr txBox="1"/>
          <p:nvPr/>
        </p:nvSpPr>
        <p:spPr>
          <a:xfrm>
            <a:off x="9389491" y="4549394"/>
            <a:ext cx="6350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账本记录</a:t>
            </a:r>
            <a:endParaRPr sz="1200">
              <a:latin typeface="微软雅黑"/>
              <a:cs typeface="微软雅黑"/>
            </a:endParaRPr>
          </a:p>
        </p:txBody>
      </p:sp>
      <p:sp>
        <p:nvSpPr>
          <p:cNvPr id="37" name="object 37"/>
          <p:cNvSpPr/>
          <p:nvPr/>
        </p:nvSpPr>
        <p:spPr>
          <a:xfrm>
            <a:off x="5041391" y="4062984"/>
            <a:ext cx="1009015" cy="361315"/>
          </a:xfrm>
          <a:custGeom>
            <a:avLst/>
            <a:gdLst/>
            <a:ahLst/>
            <a:cxnLst/>
            <a:rect l="l" t="t" r="r" b="b"/>
            <a:pathLst>
              <a:path w="1009014" h="361314">
                <a:moveTo>
                  <a:pt x="948690" y="0"/>
                </a:moveTo>
                <a:lnTo>
                  <a:pt x="60198" y="0"/>
                </a:lnTo>
                <a:lnTo>
                  <a:pt x="36754" y="4726"/>
                </a:lnTo>
                <a:lnTo>
                  <a:pt x="17621" y="17621"/>
                </a:lnTo>
                <a:lnTo>
                  <a:pt x="4726" y="36754"/>
                </a:lnTo>
                <a:lnTo>
                  <a:pt x="0" y="60198"/>
                </a:lnTo>
                <a:lnTo>
                  <a:pt x="0" y="300990"/>
                </a:lnTo>
                <a:lnTo>
                  <a:pt x="4726" y="324433"/>
                </a:lnTo>
                <a:lnTo>
                  <a:pt x="17621" y="343566"/>
                </a:lnTo>
                <a:lnTo>
                  <a:pt x="36754" y="356461"/>
                </a:lnTo>
                <a:lnTo>
                  <a:pt x="60198" y="361188"/>
                </a:lnTo>
                <a:lnTo>
                  <a:pt x="948690" y="361188"/>
                </a:lnTo>
                <a:lnTo>
                  <a:pt x="972133" y="356461"/>
                </a:lnTo>
                <a:lnTo>
                  <a:pt x="991266" y="343566"/>
                </a:lnTo>
                <a:lnTo>
                  <a:pt x="1004161" y="324433"/>
                </a:lnTo>
                <a:lnTo>
                  <a:pt x="1008888" y="300990"/>
                </a:lnTo>
                <a:lnTo>
                  <a:pt x="1008888" y="60198"/>
                </a:lnTo>
                <a:lnTo>
                  <a:pt x="1004161" y="36754"/>
                </a:lnTo>
                <a:lnTo>
                  <a:pt x="991266" y="17621"/>
                </a:lnTo>
                <a:lnTo>
                  <a:pt x="972133" y="4726"/>
                </a:lnTo>
                <a:lnTo>
                  <a:pt x="948690" y="0"/>
                </a:lnTo>
                <a:close/>
              </a:path>
            </a:pathLst>
          </a:custGeom>
          <a:solidFill>
            <a:srgbClr val="1D9ED2"/>
          </a:solidFill>
        </p:spPr>
        <p:txBody>
          <a:bodyPr wrap="square" lIns="0" tIns="0" rIns="0" bIns="0" rtlCol="0"/>
          <a:lstStyle/>
          <a:p>
            <a:endParaRPr/>
          </a:p>
        </p:txBody>
      </p:sp>
      <p:sp>
        <p:nvSpPr>
          <p:cNvPr id="38" name="object 38"/>
          <p:cNvSpPr txBox="1"/>
          <p:nvPr/>
        </p:nvSpPr>
        <p:spPr>
          <a:xfrm>
            <a:off x="5229605" y="4146804"/>
            <a:ext cx="6350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智能合约</a:t>
            </a:r>
            <a:endParaRPr sz="1200">
              <a:latin typeface="微软雅黑"/>
              <a:cs typeface="微软雅黑"/>
            </a:endParaRPr>
          </a:p>
        </p:txBody>
      </p:sp>
      <p:sp>
        <p:nvSpPr>
          <p:cNvPr id="39" name="object 39"/>
          <p:cNvSpPr/>
          <p:nvPr/>
        </p:nvSpPr>
        <p:spPr>
          <a:xfrm>
            <a:off x="6082284" y="4062984"/>
            <a:ext cx="1007744" cy="361315"/>
          </a:xfrm>
          <a:custGeom>
            <a:avLst/>
            <a:gdLst/>
            <a:ahLst/>
            <a:cxnLst/>
            <a:rect l="l" t="t" r="r" b="b"/>
            <a:pathLst>
              <a:path w="1007745" h="361314">
                <a:moveTo>
                  <a:pt x="947165" y="0"/>
                </a:moveTo>
                <a:lnTo>
                  <a:pt x="60198" y="0"/>
                </a:lnTo>
                <a:lnTo>
                  <a:pt x="36754" y="4726"/>
                </a:lnTo>
                <a:lnTo>
                  <a:pt x="17621" y="17621"/>
                </a:lnTo>
                <a:lnTo>
                  <a:pt x="4726" y="36754"/>
                </a:lnTo>
                <a:lnTo>
                  <a:pt x="0" y="60198"/>
                </a:lnTo>
                <a:lnTo>
                  <a:pt x="0" y="300990"/>
                </a:lnTo>
                <a:lnTo>
                  <a:pt x="4726" y="324433"/>
                </a:lnTo>
                <a:lnTo>
                  <a:pt x="17621" y="343566"/>
                </a:lnTo>
                <a:lnTo>
                  <a:pt x="36754" y="356461"/>
                </a:lnTo>
                <a:lnTo>
                  <a:pt x="60198" y="361188"/>
                </a:lnTo>
                <a:lnTo>
                  <a:pt x="947165" y="361188"/>
                </a:lnTo>
                <a:lnTo>
                  <a:pt x="970609" y="356461"/>
                </a:lnTo>
                <a:lnTo>
                  <a:pt x="989742" y="343566"/>
                </a:lnTo>
                <a:lnTo>
                  <a:pt x="1002637" y="324433"/>
                </a:lnTo>
                <a:lnTo>
                  <a:pt x="1007363" y="300990"/>
                </a:lnTo>
                <a:lnTo>
                  <a:pt x="1007363" y="60198"/>
                </a:lnTo>
                <a:lnTo>
                  <a:pt x="1002637" y="36754"/>
                </a:lnTo>
                <a:lnTo>
                  <a:pt x="989742" y="17621"/>
                </a:lnTo>
                <a:lnTo>
                  <a:pt x="970609" y="4726"/>
                </a:lnTo>
                <a:lnTo>
                  <a:pt x="947165" y="0"/>
                </a:lnTo>
                <a:close/>
              </a:path>
            </a:pathLst>
          </a:custGeom>
          <a:solidFill>
            <a:srgbClr val="1D9ED2"/>
          </a:solidFill>
        </p:spPr>
        <p:txBody>
          <a:bodyPr wrap="square" lIns="0" tIns="0" rIns="0" bIns="0" rtlCol="0"/>
          <a:lstStyle/>
          <a:p>
            <a:endParaRPr/>
          </a:p>
        </p:txBody>
      </p:sp>
      <p:sp>
        <p:nvSpPr>
          <p:cNvPr id="40" name="object 40"/>
          <p:cNvSpPr txBox="1"/>
          <p:nvPr/>
        </p:nvSpPr>
        <p:spPr>
          <a:xfrm>
            <a:off x="6283197" y="4146804"/>
            <a:ext cx="606425"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P2</a:t>
            </a:r>
            <a:r>
              <a:rPr sz="1200" spc="-5" dirty="0">
                <a:solidFill>
                  <a:srgbClr val="F9F9F9"/>
                </a:solidFill>
                <a:latin typeface="微软雅黑"/>
                <a:cs typeface="微软雅黑"/>
              </a:rPr>
              <a:t>P</a:t>
            </a:r>
            <a:r>
              <a:rPr sz="1200" dirty="0">
                <a:solidFill>
                  <a:srgbClr val="F9F9F9"/>
                </a:solidFill>
                <a:latin typeface="微软雅黑"/>
                <a:cs typeface="微软雅黑"/>
              </a:rPr>
              <a:t>网络</a:t>
            </a:r>
            <a:endParaRPr sz="1200">
              <a:latin typeface="微软雅黑"/>
              <a:cs typeface="微软雅黑"/>
            </a:endParaRPr>
          </a:p>
        </p:txBody>
      </p:sp>
      <p:sp>
        <p:nvSpPr>
          <p:cNvPr id="41" name="object 41"/>
          <p:cNvSpPr/>
          <p:nvPr/>
        </p:nvSpPr>
        <p:spPr>
          <a:xfrm>
            <a:off x="7121652" y="4062984"/>
            <a:ext cx="1007744" cy="361315"/>
          </a:xfrm>
          <a:custGeom>
            <a:avLst/>
            <a:gdLst/>
            <a:ahLst/>
            <a:cxnLst/>
            <a:rect l="l" t="t" r="r" b="b"/>
            <a:pathLst>
              <a:path w="1007745" h="361314">
                <a:moveTo>
                  <a:pt x="947166" y="0"/>
                </a:moveTo>
                <a:lnTo>
                  <a:pt x="60198" y="0"/>
                </a:lnTo>
                <a:lnTo>
                  <a:pt x="36754" y="4726"/>
                </a:lnTo>
                <a:lnTo>
                  <a:pt x="17621" y="17621"/>
                </a:lnTo>
                <a:lnTo>
                  <a:pt x="4726" y="36754"/>
                </a:lnTo>
                <a:lnTo>
                  <a:pt x="0" y="60198"/>
                </a:lnTo>
                <a:lnTo>
                  <a:pt x="0" y="300990"/>
                </a:lnTo>
                <a:lnTo>
                  <a:pt x="4726" y="324433"/>
                </a:lnTo>
                <a:lnTo>
                  <a:pt x="17621" y="343566"/>
                </a:lnTo>
                <a:lnTo>
                  <a:pt x="36754" y="356461"/>
                </a:lnTo>
                <a:lnTo>
                  <a:pt x="60198" y="361188"/>
                </a:lnTo>
                <a:lnTo>
                  <a:pt x="947166" y="361188"/>
                </a:lnTo>
                <a:lnTo>
                  <a:pt x="970609" y="356461"/>
                </a:lnTo>
                <a:lnTo>
                  <a:pt x="989742" y="343566"/>
                </a:lnTo>
                <a:lnTo>
                  <a:pt x="1002637" y="324433"/>
                </a:lnTo>
                <a:lnTo>
                  <a:pt x="1007364" y="300990"/>
                </a:lnTo>
                <a:lnTo>
                  <a:pt x="1007364" y="60198"/>
                </a:lnTo>
                <a:lnTo>
                  <a:pt x="1002637" y="36754"/>
                </a:lnTo>
                <a:lnTo>
                  <a:pt x="989742" y="17621"/>
                </a:lnTo>
                <a:lnTo>
                  <a:pt x="970609" y="4726"/>
                </a:lnTo>
                <a:lnTo>
                  <a:pt x="947166" y="0"/>
                </a:lnTo>
                <a:close/>
              </a:path>
            </a:pathLst>
          </a:custGeom>
          <a:solidFill>
            <a:srgbClr val="1D9ED2"/>
          </a:solidFill>
        </p:spPr>
        <p:txBody>
          <a:bodyPr wrap="square" lIns="0" tIns="0" rIns="0" bIns="0" rtlCol="0"/>
          <a:lstStyle/>
          <a:p>
            <a:endParaRPr/>
          </a:p>
        </p:txBody>
      </p:sp>
      <p:sp>
        <p:nvSpPr>
          <p:cNvPr id="42" name="object 42"/>
          <p:cNvSpPr txBox="1"/>
          <p:nvPr/>
        </p:nvSpPr>
        <p:spPr>
          <a:xfrm>
            <a:off x="7309484" y="4146804"/>
            <a:ext cx="6350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账本记录</a:t>
            </a:r>
            <a:endParaRPr sz="1200">
              <a:latin typeface="微软雅黑"/>
              <a:cs typeface="微软雅黑"/>
            </a:endParaRPr>
          </a:p>
        </p:txBody>
      </p:sp>
      <p:sp>
        <p:nvSpPr>
          <p:cNvPr id="43" name="object 43"/>
          <p:cNvSpPr/>
          <p:nvPr/>
        </p:nvSpPr>
        <p:spPr>
          <a:xfrm>
            <a:off x="8161019" y="4062984"/>
            <a:ext cx="1009015" cy="361315"/>
          </a:xfrm>
          <a:custGeom>
            <a:avLst/>
            <a:gdLst/>
            <a:ahLst/>
            <a:cxnLst/>
            <a:rect l="l" t="t" r="r" b="b"/>
            <a:pathLst>
              <a:path w="1009015" h="361314">
                <a:moveTo>
                  <a:pt x="948689" y="0"/>
                </a:moveTo>
                <a:lnTo>
                  <a:pt x="60198" y="0"/>
                </a:lnTo>
                <a:lnTo>
                  <a:pt x="36754" y="4726"/>
                </a:lnTo>
                <a:lnTo>
                  <a:pt x="17621" y="17621"/>
                </a:lnTo>
                <a:lnTo>
                  <a:pt x="4726" y="36754"/>
                </a:lnTo>
                <a:lnTo>
                  <a:pt x="0" y="60198"/>
                </a:lnTo>
                <a:lnTo>
                  <a:pt x="0" y="300990"/>
                </a:lnTo>
                <a:lnTo>
                  <a:pt x="4726" y="324433"/>
                </a:lnTo>
                <a:lnTo>
                  <a:pt x="17621" y="343566"/>
                </a:lnTo>
                <a:lnTo>
                  <a:pt x="36754" y="356461"/>
                </a:lnTo>
                <a:lnTo>
                  <a:pt x="60198" y="361188"/>
                </a:lnTo>
                <a:lnTo>
                  <a:pt x="948689" y="361188"/>
                </a:lnTo>
                <a:lnTo>
                  <a:pt x="972133" y="356461"/>
                </a:lnTo>
                <a:lnTo>
                  <a:pt x="991266" y="343566"/>
                </a:lnTo>
                <a:lnTo>
                  <a:pt x="1004161" y="324433"/>
                </a:lnTo>
                <a:lnTo>
                  <a:pt x="1008887" y="300990"/>
                </a:lnTo>
                <a:lnTo>
                  <a:pt x="1008887" y="60198"/>
                </a:lnTo>
                <a:lnTo>
                  <a:pt x="1004161" y="36754"/>
                </a:lnTo>
                <a:lnTo>
                  <a:pt x="991266" y="17621"/>
                </a:lnTo>
                <a:lnTo>
                  <a:pt x="972133" y="4726"/>
                </a:lnTo>
                <a:lnTo>
                  <a:pt x="948689" y="0"/>
                </a:lnTo>
                <a:close/>
              </a:path>
            </a:pathLst>
          </a:custGeom>
          <a:solidFill>
            <a:srgbClr val="1D9ED2"/>
          </a:solidFill>
        </p:spPr>
        <p:txBody>
          <a:bodyPr wrap="square" lIns="0" tIns="0" rIns="0" bIns="0" rtlCol="0"/>
          <a:lstStyle/>
          <a:p>
            <a:endParaRPr/>
          </a:p>
        </p:txBody>
      </p:sp>
      <p:sp>
        <p:nvSpPr>
          <p:cNvPr id="44" name="object 44"/>
          <p:cNvSpPr txBox="1"/>
          <p:nvPr/>
        </p:nvSpPr>
        <p:spPr>
          <a:xfrm>
            <a:off x="8349488" y="4146804"/>
            <a:ext cx="6350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加密方法</a:t>
            </a:r>
            <a:endParaRPr sz="1200">
              <a:latin typeface="微软雅黑"/>
              <a:cs typeface="微软雅黑"/>
            </a:endParaRPr>
          </a:p>
        </p:txBody>
      </p:sp>
      <p:sp>
        <p:nvSpPr>
          <p:cNvPr id="45" name="object 45"/>
          <p:cNvSpPr/>
          <p:nvPr/>
        </p:nvSpPr>
        <p:spPr>
          <a:xfrm>
            <a:off x="9201911" y="4062984"/>
            <a:ext cx="1007744" cy="361315"/>
          </a:xfrm>
          <a:custGeom>
            <a:avLst/>
            <a:gdLst/>
            <a:ahLst/>
            <a:cxnLst/>
            <a:rect l="l" t="t" r="r" b="b"/>
            <a:pathLst>
              <a:path w="1007745" h="361314">
                <a:moveTo>
                  <a:pt x="947166" y="0"/>
                </a:moveTo>
                <a:lnTo>
                  <a:pt x="60198" y="0"/>
                </a:lnTo>
                <a:lnTo>
                  <a:pt x="36754" y="4726"/>
                </a:lnTo>
                <a:lnTo>
                  <a:pt x="17621" y="17621"/>
                </a:lnTo>
                <a:lnTo>
                  <a:pt x="4726" y="36754"/>
                </a:lnTo>
                <a:lnTo>
                  <a:pt x="0" y="60198"/>
                </a:lnTo>
                <a:lnTo>
                  <a:pt x="0" y="300990"/>
                </a:lnTo>
                <a:lnTo>
                  <a:pt x="4726" y="324433"/>
                </a:lnTo>
                <a:lnTo>
                  <a:pt x="17621" y="343566"/>
                </a:lnTo>
                <a:lnTo>
                  <a:pt x="36754" y="356461"/>
                </a:lnTo>
                <a:lnTo>
                  <a:pt x="60198" y="361188"/>
                </a:lnTo>
                <a:lnTo>
                  <a:pt x="947166" y="361188"/>
                </a:lnTo>
                <a:lnTo>
                  <a:pt x="970609" y="356461"/>
                </a:lnTo>
                <a:lnTo>
                  <a:pt x="989742" y="343566"/>
                </a:lnTo>
                <a:lnTo>
                  <a:pt x="1002637" y="324433"/>
                </a:lnTo>
                <a:lnTo>
                  <a:pt x="1007364" y="300990"/>
                </a:lnTo>
                <a:lnTo>
                  <a:pt x="1007364" y="60198"/>
                </a:lnTo>
                <a:lnTo>
                  <a:pt x="1002637" y="36754"/>
                </a:lnTo>
                <a:lnTo>
                  <a:pt x="989742" y="17621"/>
                </a:lnTo>
                <a:lnTo>
                  <a:pt x="970609" y="4726"/>
                </a:lnTo>
                <a:lnTo>
                  <a:pt x="947166" y="0"/>
                </a:lnTo>
                <a:close/>
              </a:path>
            </a:pathLst>
          </a:custGeom>
          <a:solidFill>
            <a:srgbClr val="1D9ED2"/>
          </a:solidFill>
        </p:spPr>
        <p:txBody>
          <a:bodyPr wrap="square" lIns="0" tIns="0" rIns="0" bIns="0" rtlCol="0"/>
          <a:lstStyle/>
          <a:p>
            <a:endParaRPr/>
          </a:p>
        </p:txBody>
      </p:sp>
      <p:sp>
        <p:nvSpPr>
          <p:cNvPr id="46" name="object 46"/>
          <p:cNvSpPr txBox="1"/>
          <p:nvPr/>
        </p:nvSpPr>
        <p:spPr>
          <a:xfrm>
            <a:off x="9389491" y="4146804"/>
            <a:ext cx="6350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数字签名</a:t>
            </a:r>
            <a:endParaRPr sz="1200">
              <a:latin typeface="微软雅黑"/>
              <a:cs typeface="微软雅黑"/>
            </a:endParaRPr>
          </a:p>
        </p:txBody>
      </p:sp>
      <p:sp>
        <p:nvSpPr>
          <p:cNvPr id="47" name="object 47"/>
          <p:cNvSpPr/>
          <p:nvPr/>
        </p:nvSpPr>
        <p:spPr>
          <a:xfrm>
            <a:off x="4696967" y="3951732"/>
            <a:ext cx="5613400" cy="989330"/>
          </a:xfrm>
          <a:custGeom>
            <a:avLst/>
            <a:gdLst/>
            <a:ahLst/>
            <a:cxnLst/>
            <a:rect l="l" t="t" r="r" b="b"/>
            <a:pathLst>
              <a:path w="5613400" h="989329">
                <a:moveTo>
                  <a:pt x="0" y="164846"/>
                </a:moveTo>
                <a:lnTo>
                  <a:pt x="5887" y="121017"/>
                </a:lnTo>
                <a:lnTo>
                  <a:pt x="22502" y="81637"/>
                </a:lnTo>
                <a:lnTo>
                  <a:pt x="48275" y="48275"/>
                </a:lnTo>
                <a:lnTo>
                  <a:pt x="81637" y="22502"/>
                </a:lnTo>
                <a:lnTo>
                  <a:pt x="121017" y="5887"/>
                </a:lnTo>
                <a:lnTo>
                  <a:pt x="164846" y="0"/>
                </a:lnTo>
                <a:lnTo>
                  <a:pt x="5448046" y="0"/>
                </a:lnTo>
                <a:lnTo>
                  <a:pt x="5491874" y="5887"/>
                </a:lnTo>
                <a:lnTo>
                  <a:pt x="5531254" y="22502"/>
                </a:lnTo>
                <a:lnTo>
                  <a:pt x="5564616" y="48275"/>
                </a:lnTo>
                <a:lnTo>
                  <a:pt x="5590389" y="81637"/>
                </a:lnTo>
                <a:lnTo>
                  <a:pt x="5607004" y="121017"/>
                </a:lnTo>
                <a:lnTo>
                  <a:pt x="5612892" y="164846"/>
                </a:lnTo>
                <a:lnTo>
                  <a:pt x="5612892" y="824230"/>
                </a:lnTo>
                <a:lnTo>
                  <a:pt x="5607004" y="868058"/>
                </a:lnTo>
                <a:lnTo>
                  <a:pt x="5590389" y="907438"/>
                </a:lnTo>
                <a:lnTo>
                  <a:pt x="5564616" y="940800"/>
                </a:lnTo>
                <a:lnTo>
                  <a:pt x="5531254" y="966573"/>
                </a:lnTo>
                <a:lnTo>
                  <a:pt x="5491874" y="983188"/>
                </a:lnTo>
                <a:lnTo>
                  <a:pt x="5448046" y="989076"/>
                </a:lnTo>
                <a:lnTo>
                  <a:pt x="164846" y="989076"/>
                </a:lnTo>
                <a:lnTo>
                  <a:pt x="121017" y="983188"/>
                </a:lnTo>
                <a:lnTo>
                  <a:pt x="81637" y="966573"/>
                </a:lnTo>
                <a:lnTo>
                  <a:pt x="48275" y="940800"/>
                </a:lnTo>
                <a:lnTo>
                  <a:pt x="22502" y="907438"/>
                </a:lnTo>
                <a:lnTo>
                  <a:pt x="5887" y="868058"/>
                </a:lnTo>
                <a:lnTo>
                  <a:pt x="0" y="824230"/>
                </a:lnTo>
                <a:lnTo>
                  <a:pt x="0" y="164846"/>
                </a:lnTo>
                <a:close/>
              </a:path>
            </a:pathLst>
          </a:custGeom>
          <a:ln w="12191">
            <a:solidFill>
              <a:srgbClr val="1D9ED2"/>
            </a:solidFill>
          </a:ln>
        </p:spPr>
        <p:txBody>
          <a:bodyPr wrap="square" lIns="0" tIns="0" rIns="0" bIns="0" rtlCol="0"/>
          <a:lstStyle/>
          <a:p>
            <a:endParaRPr/>
          </a:p>
        </p:txBody>
      </p:sp>
      <p:sp>
        <p:nvSpPr>
          <p:cNvPr id="48" name="object 48"/>
          <p:cNvSpPr txBox="1"/>
          <p:nvPr/>
        </p:nvSpPr>
        <p:spPr>
          <a:xfrm>
            <a:off x="4746371" y="4241038"/>
            <a:ext cx="178435" cy="469900"/>
          </a:xfrm>
          <a:prstGeom prst="rect">
            <a:avLst/>
          </a:prstGeom>
        </p:spPr>
        <p:txBody>
          <a:bodyPr vert="horz" wrap="square" lIns="0" tIns="0" rIns="0" bIns="0" rtlCol="0">
            <a:spAutoFit/>
          </a:bodyPr>
          <a:lstStyle/>
          <a:p>
            <a:pPr marL="12700" marR="5080" algn="just">
              <a:lnSpc>
                <a:spcPts val="1200"/>
              </a:lnSpc>
            </a:pPr>
            <a:r>
              <a:rPr sz="1200" dirty="0">
                <a:latin typeface="微软雅黑"/>
                <a:cs typeface="微软雅黑"/>
              </a:rPr>
              <a:t>核  心  层</a:t>
            </a:r>
            <a:endParaRPr sz="1200">
              <a:latin typeface="微软雅黑"/>
              <a:cs typeface="微软雅黑"/>
            </a:endParaRPr>
          </a:p>
        </p:txBody>
      </p:sp>
      <p:sp>
        <p:nvSpPr>
          <p:cNvPr id="49" name="object 49"/>
          <p:cNvSpPr/>
          <p:nvPr/>
        </p:nvSpPr>
        <p:spPr>
          <a:xfrm>
            <a:off x="5065776" y="5251703"/>
            <a:ext cx="1007744" cy="360045"/>
          </a:xfrm>
          <a:custGeom>
            <a:avLst/>
            <a:gdLst/>
            <a:ahLst/>
            <a:cxnLst/>
            <a:rect l="l" t="t" r="r" b="b"/>
            <a:pathLst>
              <a:path w="1007745" h="360045">
                <a:moveTo>
                  <a:pt x="947420"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947420" y="359664"/>
                </a:lnTo>
                <a:lnTo>
                  <a:pt x="970770" y="354959"/>
                </a:lnTo>
                <a:lnTo>
                  <a:pt x="989822" y="342122"/>
                </a:lnTo>
                <a:lnTo>
                  <a:pt x="1002659" y="323070"/>
                </a:lnTo>
                <a:lnTo>
                  <a:pt x="1007363" y="299720"/>
                </a:lnTo>
                <a:lnTo>
                  <a:pt x="1007363" y="59944"/>
                </a:lnTo>
                <a:lnTo>
                  <a:pt x="1002659" y="36593"/>
                </a:lnTo>
                <a:lnTo>
                  <a:pt x="989822" y="17541"/>
                </a:lnTo>
                <a:lnTo>
                  <a:pt x="970770" y="4704"/>
                </a:lnTo>
                <a:lnTo>
                  <a:pt x="947420" y="0"/>
                </a:lnTo>
                <a:close/>
              </a:path>
            </a:pathLst>
          </a:custGeom>
          <a:solidFill>
            <a:srgbClr val="52B5DD"/>
          </a:solidFill>
        </p:spPr>
        <p:txBody>
          <a:bodyPr wrap="square" lIns="0" tIns="0" rIns="0" bIns="0" rtlCol="0"/>
          <a:lstStyle/>
          <a:p>
            <a:endParaRPr/>
          </a:p>
        </p:txBody>
      </p:sp>
      <p:sp>
        <p:nvSpPr>
          <p:cNvPr id="50" name="object 50"/>
          <p:cNvSpPr txBox="1"/>
          <p:nvPr/>
        </p:nvSpPr>
        <p:spPr>
          <a:xfrm>
            <a:off x="5329554" y="5335270"/>
            <a:ext cx="4826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区块链</a:t>
            </a:r>
            <a:endParaRPr sz="1200">
              <a:latin typeface="微软雅黑"/>
              <a:cs typeface="微软雅黑"/>
            </a:endParaRPr>
          </a:p>
        </p:txBody>
      </p:sp>
      <p:sp>
        <p:nvSpPr>
          <p:cNvPr id="51" name="object 51"/>
          <p:cNvSpPr/>
          <p:nvPr/>
        </p:nvSpPr>
        <p:spPr>
          <a:xfrm>
            <a:off x="6105144" y="5251703"/>
            <a:ext cx="1009015" cy="360045"/>
          </a:xfrm>
          <a:custGeom>
            <a:avLst/>
            <a:gdLst/>
            <a:ahLst/>
            <a:cxnLst/>
            <a:rect l="l" t="t" r="r" b="b"/>
            <a:pathLst>
              <a:path w="1009015" h="360045">
                <a:moveTo>
                  <a:pt x="948944" y="0"/>
                </a:moveTo>
                <a:lnTo>
                  <a:pt x="59943" y="0"/>
                </a:lnTo>
                <a:lnTo>
                  <a:pt x="36593" y="4704"/>
                </a:lnTo>
                <a:lnTo>
                  <a:pt x="17541" y="17541"/>
                </a:lnTo>
                <a:lnTo>
                  <a:pt x="4704" y="36593"/>
                </a:lnTo>
                <a:lnTo>
                  <a:pt x="0" y="59944"/>
                </a:lnTo>
                <a:lnTo>
                  <a:pt x="0" y="299720"/>
                </a:lnTo>
                <a:lnTo>
                  <a:pt x="4704" y="323070"/>
                </a:lnTo>
                <a:lnTo>
                  <a:pt x="17541" y="342122"/>
                </a:lnTo>
                <a:lnTo>
                  <a:pt x="36593" y="354959"/>
                </a:lnTo>
                <a:lnTo>
                  <a:pt x="59943" y="359664"/>
                </a:lnTo>
                <a:lnTo>
                  <a:pt x="948944" y="359664"/>
                </a:lnTo>
                <a:lnTo>
                  <a:pt x="972294" y="354959"/>
                </a:lnTo>
                <a:lnTo>
                  <a:pt x="991346" y="342122"/>
                </a:lnTo>
                <a:lnTo>
                  <a:pt x="1004183" y="323070"/>
                </a:lnTo>
                <a:lnTo>
                  <a:pt x="1008887" y="299720"/>
                </a:lnTo>
                <a:lnTo>
                  <a:pt x="1008887" y="59944"/>
                </a:lnTo>
                <a:lnTo>
                  <a:pt x="1004183" y="36593"/>
                </a:lnTo>
                <a:lnTo>
                  <a:pt x="991346" y="17541"/>
                </a:lnTo>
                <a:lnTo>
                  <a:pt x="972294" y="4704"/>
                </a:lnTo>
                <a:lnTo>
                  <a:pt x="948944" y="0"/>
                </a:lnTo>
                <a:close/>
              </a:path>
            </a:pathLst>
          </a:custGeom>
          <a:solidFill>
            <a:srgbClr val="52B5DD"/>
          </a:solidFill>
        </p:spPr>
        <p:txBody>
          <a:bodyPr wrap="square" lIns="0" tIns="0" rIns="0" bIns="0" rtlCol="0"/>
          <a:lstStyle/>
          <a:p>
            <a:endParaRPr/>
          </a:p>
        </p:txBody>
      </p:sp>
      <p:sp>
        <p:nvSpPr>
          <p:cNvPr id="52" name="object 52"/>
          <p:cNvSpPr txBox="1"/>
          <p:nvPr/>
        </p:nvSpPr>
        <p:spPr>
          <a:xfrm>
            <a:off x="6293358" y="5335270"/>
            <a:ext cx="6350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人工智能</a:t>
            </a:r>
            <a:endParaRPr sz="1200">
              <a:latin typeface="微软雅黑"/>
              <a:cs typeface="微软雅黑"/>
            </a:endParaRPr>
          </a:p>
        </p:txBody>
      </p:sp>
      <p:sp>
        <p:nvSpPr>
          <p:cNvPr id="53" name="object 53"/>
          <p:cNvSpPr/>
          <p:nvPr/>
        </p:nvSpPr>
        <p:spPr>
          <a:xfrm>
            <a:off x="7146035" y="5251703"/>
            <a:ext cx="1007744" cy="360045"/>
          </a:xfrm>
          <a:custGeom>
            <a:avLst/>
            <a:gdLst/>
            <a:ahLst/>
            <a:cxnLst/>
            <a:rect l="l" t="t" r="r" b="b"/>
            <a:pathLst>
              <a:path w="1007745" h="360045">
                <a:moveTo>
                  <a:pt x="947420"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947420" y="359664"/>
                </a:lnTo>
                <a:lnTo>
                  <a:pt x="970770" y="354959"/>
                </a:lnTo>
                <a:lnTo>
                  <a:pt x="989822" y="342122"/>
                </a:lnTo>
                <a:lnTo>
                  <a:pt x="1002659" y="323070"/>
                </a:lnTo>
                <a:lnTo>
                  <a:pt x="1007364" y="299720"/>
                </a:lnTo>
                <a:lnTo>
                  <a:pt x="1007364" y="59944"/>
                </a:lnTo>
                <a:lnTo>
                  <a:pt x="1002659" y="36593"/>
                </a:lnTo>
                <a:lnTo>
                  <a:pt x="989822" y="17541"/>
                </a:lnTo>
                <a:lnTo>
                  <a:pt x="970770" y="4704"/>
                </a:lnTo>
                <a:lnTo>
                  <a:pt x="947420" y="0"/>
                </a:lnTo>
                <a:close/>
              </a:path>
            </a:pathLst>
          </a:custGeom>
          <a:solidFill>
            <a:srgbClr val="52B5DD"/>
          </a:solidFill>
        </p:spPr>
        <p:txBody>
          <a:bodyPr wrap="square" lIns="0" tIns="0" rIns="0" bIns="0" rtlCol="0"/>
          <a:lstStyle/>
          <a:p>
            <a:endParaRPr/>
          </a:p>
        </p:txBody>
      </p:sp>
      <p:sp>
        <p:nvSpPr>
          <p:cNvPr id="54" name="object 54"/>
          <p:cNvSpPr txBox="1"/>
          <p:nvPr/>
        </p:nvSpPr>
        <p:spPr>
          <a:xfrm>
            <a:off x="7409433" y="5335270"/>
            <a:ext cx="4826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物联网</a:t>
            </a:r>
            <a:endParaRPr sz="1200">
              <a:latin typeface="微软雅黑"/>
              <a:cs typeface="微软雅黑"/>
            </a:endParaRPr>
          </a:p>
        </p:txBody>
      </p:sp>
      <p:sp>
        <p:nvSpPr>
          <p:cNvPr id="55" name="object 55"/>
          <p:cNvSpPr/>
          <p:nvPr/>
        </p:nvSpPr>
        <p:spPr>
          <a:xfrm>
            <a:off x="8185404" y="5251703"/>
            <a:ext cx="1007744" cy="360045"/>
          </a:xfrm>
          <a:custGeom>
            <a:avLst/>
            <a:gdLst/>
            <a:ahLst/>
            <a:cxnLst/>
            <a:rect l="l" t="t" r="r" b="b"/>
            <a:pathLst>
              <a:path w="1007745" h="360045">
                <a:moveTo>
                  <a:pt x="947420"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947420" y="359664"/>
                </a:lnTo>
                <a:lnTo>
                  <a:pt x="970770" y="354959"/>
                </a:lnTo>
                <a:lnTo>
                  <a:pt x="989822" y="342122"/>
                </a:lnTo>
                <a:lnTo>
                  <a:pt x="1002659" y="323070"/>
                </a:lnTo>
                <a:lnTo>
                  <a:pt x="1007364" y="299720"/>
                </a:lnTo>
                <a:lnTo>
                  <a:pt x="1007364" y="59944"/>
                </a:lnTo>
                <a:lnTo>
                  <a:pt x="1002659" y="36593"/>
                </a:lnTo>
                <a:lnTo>
                  <a:pt x="989822" y="17541"/>
                </a:lnTo>
                <a:lnTo>
                  <a:pt x="970770" y="4704"/>
                </a:lnTo>
                <a:lnTo>
                  <a:pt x="947420" y="0"/>
                </a:lnTo>
                <a:close/>
              </a:path>
            </a:pathLst>
          </a:custGeom>
          <a:solidFill>
            <a:srgbClr val="52B5DD"/>
          </a:solidFill>
        </p:spPr>
        <p:txBody>
          <a:bodyPr wrap="square" lIns="0" tIns="0" rIns="0" bIns="0" rtlCol="0"/>
          <a:lstStyle/>
          <a:p>
            <a:endParaRPr/>
          </a:p>
        </p:txBody>
      </p:sp>
      <p:sp>
        <p:nvSpPr>
          <p:cNvPr id="56" name="object 56"/>
          <p:cNvSpPr txBox="1"/>
          <p:nvPr/>
        </p:nvSpPr>
        <p:spPr>
          <a:xfrm>
            <a:off x="8449436" y="5335270"/>
            <a:ext cx="4826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大数据</a:t>
            </a:r>
            <a:endParaRPr sz="1200">
              <a:latin typeface="微软雅黑"/>
              <a:cs typeface="微软雅黑"/>
            </a:endParaRPr>
          </a:p>
        </p:txBody>
      </p:sp>
      <p:sp>
        <p:nvSpPr>
          <p:cNvPr id="57" name="object 57"/>
          <p:cNvSpPr/>
          <p:nvPr/>
        </p:nvSpPr>
        <p:spPr>
          <a:xfrm>
            <a:off x="9224771" y="5251703"/>
            <a:ext cx="1009015" cy="360045"/>
          </a:xfrm>
          <a:custGeom>
            <a:avLst/>
            <a:gdLst/>
            <a:ahLst/>
            <a:cxnLst/>
            <a:rect l="l" t="t" r="r" b="b"/>
            <a:pathLst>
              <a:path w="1009015" h="360045">
                <a:moveTo>
                  <a:pt x="948944"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948944" y="359664"/>
                </a:lnTo>
                <a:lnTo>
                  <a:pt x="972294" y="354959"/>
                </a:lnTo>
                <a:lnTo>
                  <a:pt x="991346" y="342122"/>
                </a:lnTo>
                <a:lnTo>
                  <a:pt x="1004183" y="323070"/>
                </a:lnTo>
                <a:lnTo>
                  <a:pt x="1008887" y="299720"/>
                </a:lnTo>
                <a:lnTo>
                  <a:pt x="1008887" y="59944"/>
                </a:lnTo>
                <a:lnTo>
                  <a:pt x="1004183" y="36593"/>
                </a:lnTo>
                <a:lnTo>
                  <a:pt x="991346" y="17541"/>
                </a:lnTo>
                <a:lnTo>
                  <a:pt x="972294" y="4704"/>
                </a:lnTo>
                <a:lnTo>
                  <a:pt x="948944" y="0"/>
                </a:lnTo>
                <a:close/>
              </a:path>
            </a:pathLst>
          </a:custGeom>
          <a:solidFill>
            <a:srgbClr val="52B5DD"/>
          </a:solidFill>
        </p:spPr>
        <p:txBody>
          <a:bodyPr wrap="square" lIns="0" tIns="0" rIns="0" bIns="0" rtlCol="0"/>
          <a:lstStyle/>
          <a:p>
            <a:endParaRPr/>
          </a:p>
        </p:txBody>
      </p:sp>
      <p:sp>
        <p:nvSpPr>
          <p:cNvPr id="58" name="object 58"/>
          <p:cNvSpPr txBox="1"/>
          <p:nvPr/>
        </p:nvSpPr>
        <p:spPr>
          <a:xfrm>
            <a:off x="9489185" y="5335270"/>
            <a:ext cx="48387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云计算</a:t>
            </a:r>
            <a:endParaRPr sz="1200">
              <a:latin typeface="微软雅黑"/>
              <a:cs typeface="微软雅黑"/>
            </a:endParaRPr>
          </a:p>
        </p:txBody>
      </p:sp>
      <p:sp>
        <p:nvSpPr>
          <p:cNvPr id="59" name="object 59"/>
          <p:cNvSpPr/>
          <p:nvPr/>
        </p:nvSpPr>
        <p:spPr>
          <a:xfrm>
            <a:off x="4719828" y="5140452"/>
            <a:ext cx="5614670" cy="614680"/>
          </a:xfrm>
          <a:custGeom>
            <a:avLst/>
            <a:gdLst/>
            <a:ahLst/>
            <a:cxnLst/>
            <a:rect l="l" t="t" r="r" b="b"/>
            <a:pathLst>
              <a:path w="5614670" h="614679">
                <a:moveTo>
                  <a:pt x="0" y="102362"/>
                </a:moveTo>
                <a:lnTo>
                  <a:pt x="8046" y="62525"/>
                </a:lnTo>
                <a:lnTo>
                  <a:pt x="29987" y="29987"/>
                </a:lnTo>
                <a:lnTo>
                  <a:pt x="62525" y="8046"/>
                </a:lnTo>
                <a:lnTo>
                  <a:pt x="102362" y="0"/>
                </a:lnTo>
                <a:lnTo>
                  <a:pt x="5512054" y="0"/>
                </a:lnTo>
                <a:lnTo>
                  <a:pt x="5551890" y="8046"/>
                </a:lnTo>
                <a:lnTo>
                  <a:pt x="5584428" y="29987"/>
                </a:lnTo>
                <a:lnTo>
                  <a:pt x="5606369" y="62525"/>
                </a:lnTo>
                <a:lnTo>
                  <a:pt x="5614416" y="102362"/>
                </a:lnTo>
                <a:lnTo>
                  <a:pt x="5614416" y="511810"/>
                </a:lnTo>
                <a:lnTo>
                  <a:pt x="5606369" y="551651"/>
                </a:lnTo>
                <a:lnTo>
                  <a:pt x="5584428" y="584188"/>
                </a:lnTo>
                <a:lnTo>
                  <a:pt x="5551890" y="606127"/>
                </a:lnTo>
                <a:lnTo>
                  <a:pt x="5512054" y="614172"/>
                </a:lnTo>
                <a:lnTo>
                  <a:pt x="102362" y="614172"/>
                </a:lnTo>
                <a:lnTo>
                  <a:pt x="62525" y="606127"/>
                </a:lnTo>
                <a:lnTo>
                  <a:pt x="29987" y="584188"/>
                </a:lnTo>
                <a:lnTo>
                  <a:pt x="8046" y="551651"/>
                </a:lnTo>
                <a:lnTo>
                  <a:pt x="0" y="511810"/>
                </a:lnTo>
                <a:lnTo>
                  <a:pt x="0" y="102362"/>
                </a:lnTo>
                <a:close/>
              </a:path>
            </a:pathLst>
          </a:custGeom>
          <a:ln w="12192">
            <a:solidFill>
              <a:srgbClr val="52B5DD"/>
            </a:solidFill>
          </a:ln>
        </p:spPr>
        <p:txBody>
          <a:bodyPr wrap="square" lIns="0" tIns="0" rIns="0" bIns="0" rtlCol="0"/>
          <a:lstStyle/>
          <a:p>
            <a:endParaRPr/>
          </a:p>
        </p:txBody>
      </p:sp>
      <p:sp>
        <p:nvSpPr>
          <p:cNvPr id="60" name="object 60"/>
          <p:cNvSpPr txBox="1"/>
          <p:nvPr/>
        </p:nvSpPr>
        <p:spPr>
          <a:xfrm>
            <a:off x="4769865" y="5242305"/>
            <a:ext cx="177800" cy="469900"/>
          </a:xfrm>
          <a:prstGeom prst="rect">
            <a:avLst/>
          </a:prstGeom>
        </p:spPr>
        <p:txBody>
          <a:bodyPr vert="horz" wrap="square" lIns="0" tIns="0" rIns="0" bIns="0" rtlCol="0">
            <a:spAutoFit/>
          </a:bodyPr>
          <a:lstStyle/>
          <a:p>
            <a:pPr marL="12700" marR="5080" algn="just">
              <a:lnSpc>
                <a:spcPts val="1200"/>
              </a:lnSpc>
            </a:pPr>
            <a:r>
              <a:rPr sz="1200" dirty="0">
                <a:latin typeface="微软雅黑"/>
                <a:cs typeface="微软雅黑"/>
              </a:rPr>
              <a:t>基  础  层</a:t>
            </a:r>
            <a:endParaRPr sz="1200">
              <a:latin typeface="微软雅黑"/>
              <a:cs typeface="微软雅黑"/>
            </a:endParaRPr>
          </a:p>
        </p:txBody>
      </p:sp>
      <p:sp>
        <p:nvSpPr>
          <p:cNvPr id="61" name="object 61"/>
          <p:cNvSpPr/>
          <p:nvPr/>
        </p:nvSpPr>
        <p:spPr>
          <a:xfrm>
            <a:off x="10459211" y="2590800"/>
            <a:ext cx="1152525" cy="325120"/>
          </a:xfrm>
          <a:custGeom>
            <a:avLst/>
            <a:gdLst/>
            <a:ahLst/>
            <a:cxnLst/>
            <a:rect l="l" t="t" r="r" b="b"/>
            <a:pathLst>
              <a:path w="1152525" h="325119">
                <a:moveTo>
                  <a:pt x="1098042" y="0"/>
                </a:moveTo>
                <a:lnTo>
                  <a:pt x="54102" y="0"/>
                </a:lnTo>
                <a:lnTo>
                  <a:pt x="33057" y="4256"/>
                </a:lnTo>
                <a:lnTo>
                  <a:pt x="15859" y="15859"/>
                </a:lnTo>
                <a:lnTo>
                  <a:pt x="4256" y="33057"/>
                </a:lnTo>
                <a:lnTo>
                  <a:pt x="0" y="54101"/>
                </a:lnTo>
                <a:lnTo>
                  <a:pt x="0" y="270510"/>
                </a:lnTo>
                <a:lnTo>
                  <a:pt x="4256" y="291554"/>
                </a:lnTo>
                <a:lnTo>
                  <a:pt x="15859" y="308752"/>
                </a:lnTo>
                <a:lnTo>
                  <a:pt x="33057" y="320355"/>
                </a:lnTo>
                <a:lnTo>
                  <a:pt x="54102" y="324612"/>
                </a:lnTo>
                <a:lnTo>
                  <a:pt x="1098042" y="324612"/>
                </a:lnTo>
                <a:lnTo>
                  <a:pt x="1119086" y="320355"/>
                </a:lnTo>
                <a:lnTo>
                  <a:pt x="1136284" y="308752"/>
                </a:lnTo>
                <a:lnTo>
                  <a:pt x="1147887" y="291554"/>
                </a:lnTo>
                <a:lnTo>
                  <a:pt x="1152144" y="270510"/>
                </a:lnTo>
                <a:lnTo>
                  <a:pt x="1152144" y="54101"/>
                </a:lnTo>
                <a:lnTo>
                  <a:pt x="1147887" y="33057"/>
                </a:lnTo>
                <a:lnTo>
                  <a:pt x="1136284" y="15859"/>
                </a:lnTo>
                <a:lnTo>
                  <a:pt x="1119086" y="4256"/>
                </a:lnTo>
                <a:lnTo>
                  <a:pt x="1098042" y="0"/>
                </a:lnTo>
                <a:close/>
              </a:path>
            </a:pathLst>
          </a:custGeom>
          <a:solidFill>
            <a:srgbClr val="5FC949"/>
          </a:solidFill>
        </p:spPr>
        <p:txBody>
          <a:bodyPr wrap="square" lIns="0" tIns="0" rIns="0" bIns="0" rtlCol="0"/>
          <a:lstStyle/>
          <a:p>
            <a:endParaRPr/>
          </a:p>
        </p:txBody>
      </p:sp>
      <p:sp>
        <p:nvSpPr>
          <p:cNvPr id="62" name="object 62"/>
          <p:cNvSpPr txBox="1"/>
          <p:nvPr/>
        </p:nvSpPr>
        <p:spPr>
          <a:xfrm>
            <a:off x="4746371" y="1886965"/>
            <a:ext cx="6911340" cy="964565"/>
          </a:xfrm>
          <a:prstGeom prst="rect">
            <a:avLst/>
          </a:prstGeom>
        </p:spPr>
        <p:txBody>
          <a:bodyPr vert="horz" wrap="square" lIns="0" tIns="0" rIns="0" bIns="0" rtlCol="0">
            <a:spAutoFit/>
          </a:bodyPr>
          <a:lstStyle/>
          <a:p>
            <a:pPr marR="427355" algn="ctr">
              <a:lnSpc>
                <a:spcPct val="100000"/>
              </a:lnSpc>
            </a:pPr>
            <a:r>
              <a:rPr sz="1400" spc="-5" dirty="0">
                <a:solidFill>
                  <a:srgbClr val="585858"/>
                </a:solidFill>
                <a:latin typeface="微软雅黑"/>
                <a:cs typeface="微软雅黑"/>
              </a:rPr>
              <a:t>亿欧智库：区块链溯源应用总体架构设计图</a:t>
            </a:r>
            <a:endParaRPr sz="1400">
              <a:latin typeface="微软雅黑"/>
              <a:cs typeface="微软雅黑"/>
            </a:endParaRPr>
          </a:p>
          <a:p>
            <a:pPr>
              <a:lnSpc>
                <a:spcPct val="100000"/>
              </a:lnSpc>
              <a:spcBef>
                <a:spcPts val="53"/>
              </a:spcBef>
            </a:pPr>
            <a:endParaRPr sz="1250">
              <a:latin typeface="Times New Roman"/>
              <a:cs typeface="Times New Roman"/>
            </a:endParaRPr>
          </a:p>
          <a:p>
            <a:pPr marL="12700">
              <a:lnSpc>
                <a:spcPct val="100000"/>
              </a:lnSpc>
              <a:tabLst>
                <a:tab pos="5542280" algn="l"/>
                <a:tab pos="5718810" algn="l"/>
                <a:tab pos="6898005" algn="l"/>
              </a:tabLst>
            </a:pPr>
            <a:r>
              <a:rPr sz="1400" u="sng" dirty="0">
                <a:solidFill>
                  <a:srgbClr val="585858"/>
                </a:solidFill>
                <a:latin typeface="Times New Roman"/>
                <a:cs typeface="Times New Roman"/>
              </a:rPr>
              <a:t> 	</a:t>
            </a:r>
            <a:r>
              <a:rPr sz="1400" dirty="0">
                <a:solidFill>
                  <a:srgbClr val="585858"/>
                </a:solidFill>
                <a:latin typeface="Times New Roman"/>
                <a:cs typeface="Times New Roman"/>
              </a:rPr>
              <a:t>	</a:t>
            </a:r>
            <a:r>
              <a:rPr sz="1400" u="sng" dirty="0">
                <a:solidFill>
                  <a:srgbClr val="585858"/>
                </a:solidFill>
                <a:latin typeface="Times New Roman"/>
                <a:cs typeface="Times New Roman"/>
              </a:rPr>
              <a:t> 	</a:t>
            </a:r>
            <a:endParaRPr sz="1400">
              <a:latin typeface="Times New Roman"/>
              <a:cs typeface="Times New Roman"/>
            </a:endParaRPr>
          </a:p>
          <a:p>
            <a:pPr marL="12700">
              <a:lnSpc>
                <a:spcPct val="100000"/>
              </a:lnSpc>
              <a:spcBef>
                <a:spcPts val="509"/>
              </a:spcBef>
              <a:tabLst>
                <a:tab pos="6060440" algn="l"/>
              </a:tabLst>
            </a:pPr>
            <a:r>
              <a:rPr sz="1200" dirty="0">
                <a:latin typeface="微软雅黑"/>
                <a:cs typeface="微软雅黑"/>
              </a:rPr>
              <a:t>应	管理层</a:t>
            </a:r>
            <a:endParaRPr sz="1200">
              <a:latin typeface="微软雅黑"/>
              <a:cs typeface="微软雅黑"/>
            </a:endParaRPr>
          </a:p>
          <a:p>
            <a:pPr marR="233045" algn="r">
              <a:lnSpc>
                <a:spcPct val="100000"/>
              </a:lnSpc>
              <a:spcBef>
                <a:spcPts val="925"/>
              </a:spcBef>
            </a:pPr>
            <a:r>
              <a:rPr sz="1200" spc="-5" dirty="0">
                <a:solidFill>
                  <a:srgbClr val="F9F9F9"/>
                </a:solidFill>
                <a:latin typeface="微软雅黑"/>
                <a:cs typeface="微软雅黑"/>
              </a:rPr>
              <a:t>数据可视化</a:t>
            </a:r>
            <a:endParaRPr sz="1200">
              <a:latin typeface="微软雅黑"/>
              <a:cs typeface="微软雅黑"/>
            </a:endParaRPr>
          </a:p>
        </p:txBody>
      </p:sp>
      <p:sp>
        <p:nvSpPr>
          <p:cNvPr id="63" name="object 63"/>
          <p:cNvSpPr/>
          <p:nvPr/>
        </p:nvSpPr>
        <p:spPr>
          <a:xfrm>
            <a:off x="10459211" y="2990088"/>
            <a:ext cx="1152525" cy="325120"/>
          </a:xfrm>
          <a:custGeom>
            <a:avLst/>
            <a:gdLst/>
            <a:ahLst/>
            <a:cxnLst/>
            <a:rect l="l" t="t" r="r" b="b"/>
            <a:pathLst>
              <a:path w="1152525" h="325120">
                <a:moveTo>
                  <a:pt x="1098042" y="0"/>
                </a:moveTo>
                <a:lnTo>
                  <a:pt x="54102" y="0"/>
                </a:lnTo>
                <a:lnTo>
                  <a:pt x="33057" y="4256"/>
                </a:lnTo>
                <a:lnTo>
                  <a:pt x="15859" y="15859"/>
                </a:lnTo>
                <a:lnTo>
                  <a:pt x="4256" y="33057"/>
                </a:lnTo>
                <a:lnTo>
                  <a:pt x="0" y="54101"/>
                </a:lnTo>
                <a:lnTo>
                  <a:pt x="0" y="270510"/>
                </a:lnTo>
                <a:lnTo>
                  <a:pt x="4256" y="291554"/>
                </a:lnTo>
                <a:lnTo>
                  <a:pt x="15859" y="308752"/>
                </a:lnTo>
                <a:lnTo>
                  <a:pt x="33057" y="320355"/>
                </a:lnTo>
                <a:lnTo>
                  <a:pt x="54102" y="324612"/>
                </a:lnTo>
                <a:lnTo>
                  <a:pt x="1098042" y="324612"/>
                </a:lnTo>
                <a:lnTo>
                  <a:pt x="1119086" y="320355"/>
                </a:lnTo>
                <a:lnTo>
                  <a:pt x="1136284" y="308752"/>
                </a:lnTo>
                <a:lnTo>
                  <a:pt x="1147887" y="291554"/>
                </a:lnTo>
                <a:lnTo>
                  <a:pt x="1152144" y="270510"/>
                </a:lnTo>
                <a:lnTo>
                  <a:pt x="1152144" y="54101"/>
                </a:lnTo>
                <a:lnTo>
                  <a:pt x="1147887" y="33057"/>
                </a:lnTo>
                <a:lnTo>
                  <a:pt x="1136284" y="15859"/>
                </a:lnTo>
                <a:lnTo>
                  <a:pt x="1119086" y="4256"/>
                </a:lnTo>
                <a:lnTo>
                  <a:pt x="1098042" y="0"/>
                </a:lnTo>
                <a:close/>
              </a:path>
            </a:pathLst>
          </a:custGeom>
          <a:solidFill>
            <a:srgbClr val="5FC949"/>
          </a:solidFill>
        </p:spPr>
        <p:txBody>
          <a:bodyPr wrap="square" lIns="0" tIns="0" rIns="0" bIns="0" rtlCol="0"/>
          <a:lstStyle/>
          <a:p>
            <a:endParaRPr/>
          </a:p>
        </p:txBody>
      </p:sp>
      <p:sp>
        <p:nvSpPr>
          <p:cNvPr id="64" name="object 64"/>
          <p:cNvSpPr txBox="1"/>
          <p:nvPr/>
        </p:nvSpPr>
        <p:spPr>
          <a:xfrm>
            <a:off x="10565638" y="3055873"/>
            <a:ext cx="9398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溯源数据中心</a:t>
            </a:r>
            <a:endParaRPr sz="1200">
              <a:latin typeface="微软雅黑"/>
              <a:cs typeface="微软雅黑"/>
            </a:endParaRPr>
          </a:p>
        </p:txBody>
      </p:sp>
      <p:sp>
        <p:nvSpPr>
          <p:cNvPr id="65" name="object 65"/>
          <p:cNvSpPr/>
          <p:nvPr/>
        </p:nvSpPr>
        <p:spPr>
          <a:xfrm>
            <a:off x="10459211" y="3390900"/>
            <a:ext cx="1152525" cy="323215"/>
          </a:xfrm>
          <a:custGeom>
            <a:avLst/>
            <a:gdLst/>
            <a:ahLst/>
            <a:cxnLst/>
            <a:rect l="l" t="t" r="r" b="b"/>
            <a:pathLst>
              <a:path w="1152525" h="323214">
                <a:moveTo>
                  <a:pt x="1098296" y="0"/>
                </a:moveTo>
                <a:lnTo>
                  <a:pt x="53848" y="0"/>
                </a:lnTo>
                <a:lnTo>
                  <a:pt x="32896" y="4234"/>
                </a:lnTo>
                <a:lnTo>
                  <a:pt x="15779" y="15779"/>
                </a:lnTo>
                <a:lnTo>
                  <a:pt x="4234" y="32896"/>
                </a:lnTo>
                <a:lnTo>
                  <a:pt x="0" y="53848"/>
                </a:lnTo>
                <a:lnTo>
                  <a:pt x="0" y="269239"/>
                </a:lnTo>
                <a:lnTo>
                  <a:pt x="4234" y="290191"/>
                </a:lnTo>
                <a:lnTo>
                  <a:pt x="15779" y="307308"/>
                </a:lnTo>
                <a:lnTo>
                  <a:pt x="32896" y="318853"/>
                </a:lnTo>
                <a:lnTo>
                  <a:pt x="53848" y="323088"/>
                </a:lnTo>
                <a:lnTo>
                  <a:pt x="1098296" y="323088"/>
                </a:lnTo>
                <a:lnTo>
                  <a:pt x="1119247" y="318853"/>
                </a:lnTo>
                <a:lnTo>
                  <a:pt x="1136364" y="307308"/>
                </a:lnTo>
                <a:lnTo>
                  <a:pt x="1147909" y="290191"/>
                </a:lnTo>
                <a:lnTo>
                  <a:pt x="1152144" y="269239"/>
                </a:lnTo>
                <a:lnTo>
                  <a:pt x="1152144" y="53848"/>
                </a:lnTo>
                <a:lnTo>
                  <a:pt x="1147909" y="32896"/>
                </a:lnTo>
                <a:lnTo>
                  <a:pt x="1136364" y="15779"/>
                </a:lnTo>
                <a:lnTo>
                  <a:pt x="1119247" y="4234"/>
                </a:lnTo>
                <a:lnTo>
                  <a:pt x="1098296" y="0"/>
                </a:lnTo>
                <a:close/>
              </a:path>
            </a:pathLst>
          </a:custGeom>
          <a:solidFill>
            <a:srgbClr val="5FC949"/>
          </a:solidFill>
        </p:spPr>
        <p:txBody>
          <a:bodyPr wrap="square" lIns="0" tIns="0" rIns="0" bIns="0" rtlCol="0"/>
          <a:lstStyle/>
          <a:p>
            <a:endParaRPr/>
          </a:p>
        </p:txBody>
      </p:sp>
      <p:sp>
        <p:nvSpPr>
          <p:cNvPr id="66" name="object 66"/>
          <p:cNvSpPr txBox="1"/>
          <p:nvPr/>
        </p:nvSpPr>
        <p:spPr>
          <a:xfrm>
            <a:off x="10565638" y="3456178"/>
            <a:ext cx="9398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权威质检中心</a:t>
            </a:r>
            <a:endParaRPr sz="1200">
              <a:latin typeface="微软雅黑"/>
              <a:cs typeface="微软雅黑"/>
            </a:endParaRPr>
          </a:p>
        </p:txBody>
      </p:sp>
      <p:sp>
        <p:nvSpPr>
          <p:cNvPr id="67" name="object 67"/>
          <p:cNvSpPr/>
          <p:nvPr/>
        </p:nvSpPr>
        <p:spPr>
          <a:xfrm>
            <a:off x="10459211" y="3790188"/>
            <a:ext cx="1152525" cy="325120"/>
          </a:xfrm>
          <a:custGeom>
            <a:avLst/>
            <a:gdLst/>
            <a:ahLst/>
            <a:cxnLst/>
            <a:rect l="l" t="t" r="r" b="b"/>
            <a:pathLst>
              <a:path w="1152525" h="325120">
                <a:moveTo>
                  <a:pt x="1098042" y="0"/>
                </a:moveTo>
                <a:lnTo>
                  <a:pt x="54102" y="0"/>
                </a:lnTo>
                <a:lnTo>
                  <a:pt x="33057" y="4256"/>
                </a:lnTo>
                <a:lnTo>
                  <a:pt x="15859" y="15859"/>
                </a:lnTo>
                <a:lnTo>
                  <a:pt x="4256" y="33057"/>
                </a:lnTo>
                <a:lnTo>
                  <a:pt x="0" y="54101"/>
                </a:lnTo>
                <a:lnTo>
                  <a:pt x="0" y="270510"/>
                </a:lnTo>
                <a:lnTo>
                  <a:pt x="4256" y="291554"/>
                </a:lnTo>
                <a:lnTo>
                  <a:pt x="15859" y="308752"/>
                </a:lnTo>
                <a:lnTo>
                  <a:pt x="33057" y="320355"/>
                </a:lnTo>
                <a:lnTo>
                  <a:pt x="54102" y="324612"/>
                </a:lnTo>
                <a:lnTo>
                  <a:pt x="1098042" y="324612"/>
                </a:lnTo>
                <a:lnTo>
                  <a:pt x="1119086" y="320355"/>
                </a:lnTo>
                <a:lnTo>
                  <a:pt x="1136284" y="308752"/>
                </a:lnTo>
                <a:lnTo>
                  <a:pt x="1147887" y="291554"/>
                </a:lnTo>
                <a:lnTo>
                  <a:pt x="1152144" y="270510"/>
                </a:lnTo>
                <a:lnTo>
                  <a:pt x="1152144" y="54101"/>
                </a:lnTo>
                <a:lnTo>
                  <a:pt x="1147887" y="33057"/>
                </a:lnTo>
                <a:lnTo>
                  <a:pt x="1136284" y="15859"/>
                </a:lnTo>
                <a:lnTo>
                  <a:pt x="1119086" y="4256"/>
                </a:lnTo>
                <a:lnTo>
                  <a:pt x="1098042" y="0"/>
                </a:lnTo>
                <a:close/>
              </a:path>
            </a:pathLst>
          </a:custGeom>
          <a:solidFill>
            <a:srgbClr val="5FC949"/>
          </a:solidFill>
        </p:spPr>
        <p:txBody>
          <a:bodyPr wrap="square" lIns="0" tIns="0" rIns="0" bIns="0" rtlCol="0"/>
          <a:lstStyle/>
          <a:p>
            <a:endParaRPr/>
          </a:p>
        </p:txBody>
      </p:sp>
      <p:sp>
        <p:nvSpPr>
          <p:cNvPr id="68" name="object 68"/>
          <p:cNvSpPr txBox="1"/>
          <p:nvPr/>
        </p:nvSpPr>
        <p:spPr>
          <a:xfrm>
            <a:off x="10718038" y="3855973"/>
            <a:ext cx="6350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配置管理</a:t>
            </a:r>
            <a:endParaRPr sz="1200">
              <a:latin typeface="微软雅黑"/>
              <a:cs typeface="微软雅黑"/>
            </a:endParaRPr>
          </a:p>
        </p:txBody>
      </p:sp>
      <p:sp>
        <p:nvSpPr>
          <p:cNvPr id="69" name="object 69"/>
          <p:cNvSpPr/>
          <p:nvPr/>
        </p:nvSpPr>
        <p:spPr>
          <a:xfrm>
            <a:off x="10459211" y="4191000"/>
            <a:ext cx="1152525" cy="323215"/>
          </a:xfrm>
          <a:custGeom>
            <a:avLst/>
            <a:gdLst/>
            <a:ahLst/>
            <a:cxnLst/>
            <a:rect l="l" t="t" r="r" b="b"/>
            <a:pathLst>
              <a:path w="1152525" h="323214">
                <a:moveTo>
                  <a:pt x="1098296" y="0"/>
                </a:moveTo>
                <a:lnTo>
                  <a:pt x="53848" y="0"/>
                </a:lnTo>
                <a:lnTo>
                  <a:pt x="32896" y="4234"/>
                </a:lnTo>
                <a:lnTo>
                  <a:pt x="15779" y="15779"/>
                </a:lnTo>
                <a:lnTo>
                  <a:pt x="4234" y="32896"/>
                </a:lnTo>
                <a:lnTo>
                  <a:pt x="0" y="53848"/>
                </a:lnTo>
                <a:lnTo>
                  <a:pt x="0" y="269239"/>
                </a:lnTo>
                <a:lnTo>
                  <a:pt x="4234" y="290191"/>
                </a:lnTo>
                <a:lnTo>
                  <a:pt x="15779" y="307308"/>
                </a:lnTo>
                <a:lnTo>
                  <a:pt x="32896" y="318853"/>
                </a:lnTo>
                <a:lnTo>
                  <a:pt x="53848" y="323088"/>
                </a:lnTo>
                <a:lnTo>
                  <a:pt x="1098296" y="323088"/>
                </a:lnTo>
                <a:lnTo>
                  <a:pt x="1119247" y="318853"/>
                </a:lnTo>
                <a:lnTo>
                  <a:pt x="1136364" y="307308"/>
                </a:lnTo>
                <a:lnTo>
                  <a:pt x="1147909" y="290191"/>
                </a:lnTo>
                <a:lnTo>
                  <a:pt x="1152144" y="269239"/>
                </a:lnTo>
                <a:lnTo>
                  <a:pt x="1152144" y="53848"/>
                </a:lnTo>
                <a:lnTo>
                  <a:pt x="1147909" y="32896"/>
                </a:lnTo>
                <a:lnTo>
                  <a:pt x="1136364" y="15779"/>
                </a:lnTo>
                <a:lnTo>
                  <a:pt x="1119247" y="4234"/>
                </a:lnTo>
                <a:lnTo>
                  <a:pt x="1098296" y="0"/>
                </a:lnTo>
                <a:close/>
              </a:path>
            </a:pathLst>
          </a:custGeom>
          <a:solidFill>
            <a:srgbClr val="5FC949"/>
          </a:solidFill>
        </p:spPr>
        <p:txBody>
          <a:bodyPr wrap="square" lIns="0" tIns="0" rIns="0" bIns="0" rtlCol="0"/>
          <a:lstStyle/>
          <a:p>
            <a:endParaRPr/>
          </a:p>
        </p:txBody>
      </p:sp>
      <p:sp>
        <p:nvSpPr>
          <p:cNvPr id="70" name="object 70"/>
          <p:cNvSpPr txBox="1"/>
          <p:nvPr/>
        </p:nvSpPr>
        <p:spPr>
          <a:xfrm>
            <a:off x="10718038" y="4256278"/>
            <a:ext cx="6350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权限管理</a:t>
            </a:r>
            <a:endParaRPr sz="1200">
              <a:latin typeface="微软雅黑"/>
              <a:cs typeface="微软雅黑"/>
            </a:endParaRPr>
          </a:p>
        </p:txBody>
      </p:sp>
      <p:sp>
        <p:nvSpPr>
          <p:cNvPr id="71" name="object 71"/>
          <p:cNvSpPr/>
          <p:nvPr/>
        </p:nvSpPr>
        <p:spPr>
          <a:xfrm>
            <a:off x="10459211" y="4590288"/>
            <a:ext cx="1152525" cy="325120"/>
          </a:xfrm>
          <a:custGeom>
            <a:avLst/>
            <a:gdLst/>
            <a:ahLst/>
            <a:cxnLst/>
            <a:rect l="l" t="t" r="r" b="b"/>
            <a:pathLst>
              <a:path w="1152525" h="325120">
                <a:moveTo>
                  <a:pt x="1098042" y="0"/>
                </a:moveTo>
                <a:lnTo>
                  <a:pt x="54102" y="0"/>
                </a:lnTo>
                <a:lnTo>
                  <a:pt x="33057" y="4256"/>
                </a:lnTo>
                <a:lnTo>
                  <a:pt x="15859" y="15859"/>
                </a:lnTo>
                <a:lnTo>
                  <a:pt x="4256" y="33057"/>
                </a:lnTo>
                <a:lnTo>
                  <a:pt x="0" y="54101"/>
                </a:lnTo>
                <a:lnTo>
                  <a:pt x="0" y="270510"/>
                </a:lnTo>
                <a:lnTo>
                  <a:pt x="4256" y="291554"/>
                </a:lnTo>
                <a:lnTo>
                  <a:pt x="15859" y="308752"/>
                </a:lnTo>
                <a:lnTo>
                  <a:pt x="33057" y="320355"/>
                </a:lnTo>
                <a:lnTo>
                  <a:pt x="54102" y="324612"/>
                </a:lnTo>
                <a:lnTo>
                  <a:pt x="1098042" y="324612"/>
                </a:lnTo>
                <a:lnTo>
                  <a:pt x="1119086" y="320355"/>
                </a:lnTo>
                <a:lnTo>
                  <a:pt x="1136284" y="308752"/>
                </a:lnTo>
                <a:lnTo>
                  <a:pt x="1147887" y="291554"/>
                </a:lnTo>
                <a:lnTo>
                  <a:pt x="1152144" y="270510"/>
                </a:lnTo>
                <a:lnTo>
                  <a:pt x="1152144" y="54101"/>
                </a:lnTo>
                <a:lnTo>
                  <a:pt x="1147887" y="33057"/>
                </a:lnTo>
                <a:lnTo>
                  <a:pt x="1136284" y="15859"/>
                </a:lnTo>
                <a:lnTo>
                  <a:pt x="1119086" y="4256"/>
                </a:lnTo>
                <a:lnTo>
                  <a:pt x="1098042" y="0"/>
                </a:lnTo>
                <a:close/>
              </a:path>
            </a:pathLst>
          </a:custGeom>
          <a:solidFill>
            <a:srgbClr val="5FC949"/>
          </a:solidFill>
        </p:spPr>
        <p:txBody>
          <a:bodyPr wrap="square" lIns="0" tIns="0" rIns="0" bIns="0" rtlCol="0"/>
          <a:lstStyle/>
          <a:p>
            <a:endParaRPr/>
          </a:p>
        </p:txBody>
      </p:sp>
      <p:sp>
        <p:nvSpPr>
          <p:cNvPr id="72" name="object 72"/>
          <p:cNvSpPr txBox="1"/>
          <p:nvPr/>
        </p:nvSpPr>
        <p:spPr>
          <a:xfrm>
            <a:off x="10718038" y="4656454"/>
            <a:ext cx="6350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监控中心</a:t>
            </a:r>
            <a:endParaRPr sz="1200">
              <a:latin typeface="微软雅黑"/>
              <a:cs typeface="微软雅黑"/>
            </a:endParaRPr>
          </a:p>
        </p:txBody>
      </p:sp>
      <p:sp>
        <p:nvSpPr>
          <p:cNvPr id="73" name="object 73"/>
          <p:cNvSpPr/>
          <p:nvPr/>
        </p:nvSpPr>
        <p:spPr>
          <a:xfrm>
            <a:off x="10459211" y="4991100"/>
            <a:ext cx="1152525" cy="323215"/>
          </a:xfrm>
          <a:custGeom>
            <a:avLst/>
            <a:gdLst/>
            <a:ahLst/>
            <a:cxnLst/>
            <a:rect l="l" t="t" r="r" b="b"/>
            <a:pathLst>
              <a:path w="1152525" h="323214">
                <a:moveTo>
                  <a:pt x="1098296" y="0"/>
                </a:moveTo>
                <a:lnTo>
                  <a:pt x="53848" y="0"/>
                </a:lnTo>
                <a:lnTo>
                  <a:pt x="32896" y="4234"/>
                </a:lnTo>
                <a:lnTo>
                  <a:pt x="15779" y="15779"/>
                </a:lnTo>
                <a:lnTo>
                  <a:pt x="4234" y="32896"/>
                </a:lnTo>
                <a:lnTo>
                  <a:pt x="0" y="53848"/>
                </a:lnTo>
                <a:lnTo>
                  <a:pt x="0" y="269240"/>
                </a:lnTo>
                <a:lnTo>
                  <a:pt x="4234" y="290191"/>
                </a:lnTo>
                <a:lnTo>
                  <a:pt x="15779" y="307308"/>
                </a:lnTo>
                <a:lnTo>
                  <a:pt x="32896" y="318853"/>
                </a:lnTo>
                <a:lnTo>
                  <a:pt x="53848" y="323088"/>
                </a:lnTo>
                <a:lnTo>
                  <a:pt x="1098296" y="323088"/>
                </a:lnTo>
                <a:lnTo>
                  <a:pt x="1119247" y="318853"/>
                </a:lnTo>
                <a:lnTo>
                  <a:pt x="1136364" y="307308"/>
                </a:lnTo>
                <a:lnTo>
                  <a:pt x="1147909" y="290191"/>
                </a:lnTo>
                <a:lnTo>
                  <a:pt x="1152144" y="269240"/>
                </a:lnTo>
                <a:lnTo>
                  <a:pt x="1152144" y="53848"/>
                </a:lnTo>
                <a:lnTo>
                  <a:pt x="1147909" y="32896"/>
                </a:lnTo>
                <a:lnTo>
                  <a:pt x="1136364" y="15779"/>
                </a:lnTo>
                <a:lnTo>
                  <a:pt x="1119247" y="4234"/>
                </a:lnTo>
                <a:lnTo>
                  <a:pt x="1098296" y="0"/>
                </a:lnTo>
                <a:close/>
              </a:path>
            </a:pathLst>
          </a:custGeom>
          <a:solidFill>
            <a:srgbClr val="5FC949"/>
          </a:solidFill>
        </p:spPr>
        <p:txBody>
          <a:bodyPr wrap="square" lIns="0" tIns="0" rIns="0" bIns="0" rtlCol="0"/>
          <a:lstStyle/>
          <a:p>
            <a:endParaRPr/>
          </a:p>
        </p:txBody>
      </p:sp>
      <p:sp>
        <p:nvSpPr>
          <p:cNvPr id="74" name="object 74"/>
          <p:cNvSpPr txBox="1"/>
          <p:nvPr/>
        </p:nvSpPr>
        <p:spPr>
          <a:xfrm>
            <a:off x="10718038" y="5056378"/>
            <a:ext cx="6350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授权管理</a:t>
            </a:r>
            <a:endParaRPr sz="1200">
              <a:latin typeface="微软雅黑"/>
              <a:cs typeface="微软雅黑"/>
            </a:endParaRPr>
          </a:p>
        </p:txBody>
      </p:sp>
      <p:sp>
        <p:nvSpPr>
          <p:cNvPr id="75" name="object 75"/>
          <p:cNvSpPr/>
          <p:nvPr/>
        </p:nvSpPr>
        <p:spPr>
          <a:xfrm>
            <a:off x="10459211" y="5390388"/>
            <a:ext cx="1152525" cy="325120"/>
          </a:xfrm>
          <a:custGeom>
            <a:avLst/>
            <a:gdLst/>
            <a:ahLst/>
            <a:cxnLst/>
            <a:rect l="l" t="t" r="r" b="b"/>
            <a:pathLst>
              <a:path w="1152525" h="325120">
                <a:moveTo>
                  <a:pt x="1098042" y="0"/>
                </a:moveTo>
                <a:lnTo>
                  <a:pt x="54102" y="0"/>
                </a:lnTo>
                <a:lnTo>
                  <a:pt x="33057" y="4256"/>
                </a:lnTo>
                <a:lnTo>
                  <a:pt x="15859" y="15859"/>
                </a:lnTo>
                <a:lnTo>
                  <a:pt x="4256" y="33057"/>
                </a:lnTo>
                <a:lnTo>
                  <a:pt x="0" y="54102"/>
                </a:lnTo>
                <a:lnTo>
                  <a:pt x="0" y="270509"/>
                </a:lnTo>
                <a:lnTo>
                  <a:pt x="4256" y="291570"/>
                </a:lnTo>
                <a:lnTo>
                  <a:pt x="15859" y="308767"/>
                </a:lnTo>
                <a:lnTo>
                  <a:pt x="33057" y="320360"/>
                </a:lnTo>
                <a:lnTo>
                  <a:pt x="54102" y="324612"/>
                </a:lnTo>
                <a:lnTo>
                  <a:pt x="1098042" y="324612"/>
                </a:lnTo>
                <a:lnTo>
                  <a:pt x="1119086" y="320360"/>
                </a:lnTo>
                <a:lnTo>
                  <a:pt x="1136284" y="308767"/>
                </a:lnTo>
                <a:lnTo>
                  <a:pt x="1147887" y="291570"/>
                </a:lnTo>
                <a:lnTo>
                  <a:pt x="1152144" y="270509"/>
                </a:lnTo>
                <a:lnTo>
                  <a:pt x="1152144" y="54102"/>
                </a:lnTo>
                <a:lnTo>
                  <a:pt x="1147887" y="33057"/>
                </a:lnTo>
                <a:lnTo>
                  <a:pt x="1136284" y="15859"/>
                </a:lnTo>
                <a:lnTo>
                  <a:pt x="1119086" y="4256"/>
                </a:lnTo>
                <a:lnTo>
                  <a:pt x="1098042" y="0"/>
                </a:lnTo>
                <a:close/>
              </a:path>
            </a:pathLst>
          </a:custGeom>
          <a:solidFill>
            <a:srgbClr val="5FC949"/>
          </a:solidFill>
        </p:spPr>
        <p:txBody>
          <a:bodyPr wrap="square" lIns="0" tIns="0" rIns="0" bIns="0" rtlCol="0"/>
          <a:lstStyle/>
          <a:p>
            <a:endParaRPr/>
          </a:p>
        </p:txBody>
      </p:sp>
      <p:sp>
        <p:nvSpPr>
          <p:cNvPr id="76" name="object 76"/>
          <p:cNvSpPr txBox="1"/>
          <p:nvPr/>
        </p:nvSpPr>
        <p:spPr>
          <a:xfrm>
            <a:off x="10718038" y="5456529"/>
            <a:ext cx="6350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策略管理</a:t>
            </a:r>
            <a:endParaRPr sz="1200">
              <a:latin typeface="微软雅黑"/>
              <a:cs typeface="微软雅黑"/>
            </a:endParaRPr>
          </a:p>
        </p:txBody>
      </p:sp>
      <p:sp>
        <p:nvSpPr>
          <p:cNvPr id="77" name="object 77"/>
          <p:cNvSpPr txBox="1"/>
          <p:nvPr/>
        </p:nvSpPr>
        <p:spPr>
          <a:xfrm>
            <a:off x="829767" y="1686062"/>
            <a:ext cx="3673475" cy="4156710"/>
          </a:xfrm>
          <a:prstGeom prst="rect">
            <a:avLst/>
          </a:prstGeom>
        </p:spPr>
        <p:txBody>
          <a:bodyPr vert="horz" wrap="square" lIns="0" tIns="105410" rIns="0" bIns="0" rtlCol="0">
            <a:spAutoFit/>
          </a:bodyPr>
          <a:lstStyle/>
          <a:p>
            <a:pPr marL="299085" indent="-287020">
              <a:lnSpc>
                <a:spcPct val="100000"/>
              </a:lnSpc>
              <a:spcBef>
                <a:spcPts val="830"/>
              </a:spcBef>
            </a:pPr>
            <a:r>
              <a:rPr sz="1400" spc="545" dirty="0">
                <a:solidFill>
                  <a:srgbClr val="1D9ED2"/>
                </a:solidFill>
                <a:latin typeface="Arial Unicode MS"/>
                <a:cs typeface="Arial Unicode MS"/>
              </a:rPr>
              <a:t>◆</a:t>
            </a:r>
            <a:r>
              <a:rPr sz="1400" spc="380" dirty="0">
                <a:solidFill>
                  <a:srgbClr val="1D9ED2"/>
                </a:solidFill>
                <a:latin typeface="Arial Unicode MS"/>
                <a:cs typeface="Arial Unicode MS"/>
              </a:rPr>
              <a:t> </a:t>
            </a:r>
            <a:r>
              <a:rPr sz="1400" dirty="0">
                <a:solidFill>
                  <a:srgbClr val="585858"/>
                </a:solidFill>
                <a:latin typeface="微软雅黑"/>
                <a:cs typeface="微软雅黑"/>
              </a:rPr>
              <a:t>数据溯源技术的关键，在于数据模型的构</a:t>
            </a:r>
            <a:endParaRPr sz="1400">
              <a:latin typeface="微软雅黑"/>
              <a:cs typeface="微软雅黑"/>
            </a:endParaRPr>
          </a:p>
          <a:p>
            <a:pPr marL="281940" marR="5080" indent="16510">
              <a:lnSpc>
                <a:spcPct val="149300"/>
              </a:lnSpc>
              <a:spcBef>
                <a:spcPts val="15"/>
              </a:spcBef>
            </a:pPr>
            <a:r>
              <a:rPr sz="1400" dirty="0">
                <a:solidFill>
                  <a:srgbClr val="585858"/>
                </a:solidFill>
                <a:latin typeface="微软雅黑"/>
                <a:cs typeface="微软雅黑"/>
              </a:rPr>
              <a:t>建，它决定了数据起源的获取、存储以及  后期的使用等操作。一般的区块链溯源架  构设计至少需要包含需要包括应用层、服  务层、核心层、基础层和管理层五部分：  应用层：溯源数据的来源端，溯源服务的  接收端；  服务层：为溯源应用提供核心区块链相关  服务，保证服务的可用性和便捷性；  核心层：架构最核心的组成部分，区块链  技术实现的基础；  基础层</a:t>
            </a:r>
            <a:r>
              <a:rPr sz="1400" spc="-15" dirty="0">
                <a:solidFill>
                  <a:srgbClr val="585858"/>
                </a:solidFill>
                <a:latin typeface="微软雅黑"/>
                <a:cs typeface="微软雅黑"/>
              </a:rPr>
              <a:t>：</a:t>
            </a:r>
            <a:r>
              <a:rPr sz="1400" dirty="0">
                <a:solidFill>
                  <a:srgbClr val="585858"/>
                </a:solidFill>
                <a:latin typeface="微软雅黑"/>
                <a:cs typeface="微软雅黑"/>
              </a:rPr>
              <a:t>提供</a:t>
            </a:r>
            <a:r>
              <a:rPr sz="1400" spc="-15" dirty="0">
                <a:solidFill>
                  <a:srgbClr val="585858"/>
                </a:solidFill>
                <a:latin typeface="微软雅黑"/>
                <a:cs typeface="微软雅黑"/>
              </a:rPr>
              <a:t>基本</a:t>
            </a:r>
            <a:r>
              <a:rPr sz="1400" dirty="0">
                <a:solidFill>
                  <a:srgbClr val="585858"/>
                </a:solidFill>
                <a:latin typeface="微软雅黑"/>
                <a:cs typeface="微软雅黑"/>
              </a:rPr>
              <a:t>的互联</a:t>
            </a:r>
            <a:r>
              <a:rPr sz="1400" spc="-15" dirty="0">
                <a:solidFill>
                  <a:srgbClr val="585858"/>
                </a:solidFill>
                <a:latin typeface="微软雅黑"/>
                <a:cs typeface="微软雅黑"/>
              </a:rPr>
              <a:t>网</a:t>
            </a:r>
            <a:r>
              <a:rPr sz="1400" dirty="0">
                <a:solidFill>
                  <a:srgbClr val="585858"/>
                </a:solidFill>
                <a:latin typeface="微软雅黑"/>
                <a:cs typeface="微软雅黑"/>
              </a:rPr>
              <a:t>基础</a:t>
            </a:r>
            <a:r>
              <a:rPr sz="1400" spc="-15" dirty="0">
                <a:solidFill>
                  <a:srgbClr val="585858"/>
                </a:solidFill>
                <a:latin typeface="微软雅黑"/>
                <a:cs typeface="微软雅黑"/>
              </a:rPr>
              <a:t>信息</a:t>
            </a:r>
            <a:r>
              <a:rPr sz="1400" dirty="0">
                <a:solidFill>
                  <a:srgbClr val="585858"/>
                </a:solidFill>
                <a:latin typeface="微软雅黑"/>
                <a:cs typeface="微软雅黑"/>
              </a:rPr>
              <a:t>服务；  管理层：溯源应用的服务设施。</a:t>
            </a:r>
            <a:endParaRPr sz="1400">
              <a:latin typeface="微软雅黑"/>
              <a:cs typeface="微软雅黑"/>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溯源</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食药畜牧、知识产权、数字凭证和供应链四个领域基于区块链</a:t>
            </a:r>
          </a:p>
          <a:p>
            <a:pPr marL="12700">
              <a:lnSpc>
                <a:spcPts val="2735"/>
              </a:lnSpc>
            </a:pPr>
            <a:r>
              <a:rPr spc="-5" dirty="0"/>
              <a:t>溯源的行业应用</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914400" y="1301496"/>
            <a:ext cx="2595372" cy="298704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509771" y="3128772"/>
            <a:ext cx="2593848" cy="298856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097523" y="1822704"/>
            <a:ext cx="2595372" cy="298704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8692895" y="3127248"/>
            <a:ext cx="2593848" cy="2987040"/>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698242" y="1311402"/>
            <a:ext cx="806450" cy="795655"/>
          </a:xfrm>
          <a:custGeom>
            <a:avLst/>
            <a:gdLst/>
            <a:ahLst/>
            <a:cxnLst/>
            <a:rect l="l" t="t" r="r" b="b"/>
            <a:pathLst>
              <a:path w="806450" h="795655">
                <a:moveTo>
                  <a:pt x="806195" y="0"/>
                </a:moveTo>
                <a:lnTo>
                  <a:pt x="0" y="0"/>
                </a:lnTo>
                <a:lnTo>
                  <a:pt x="806195" y="795527"/>
                </a:lnTo>
                <a:lnTo>
                  <a:pt x="806195" y="0"/>
                </a:lnTo>
                <a:close/>
              </a:path>
            </a:pathLst>
          </a:custGeom>
          <a:solidFill>
            <a:srgbClr val="1D9ED2"/>
          </a:solidFill>
        </p:spPr>
        <p:txBody>
          <a:bodyPr wrap="square" lIns="0" tIns="0" rIns="0" bIns="0" rtlCol="0"/>
          <a:lstStyle/>
          <a:p>
            <a:endParaRPr/>
          </a:p>
        </p:txBody>
      </p:sp>
      <p:sp>
        <p:nvSpPr>
          <p:cNvPr id="11" name="object 11"/>
          <p:cNvSpPr/>
          <p:nvPr/>
        </p:nvSpPr>
        <p:spPr>
          <a:xfrm>
            <a:off x="5292090" y="3126485"/>
            <a:ext cx="806450" cy="797560"/>
          </a:xfrm>
          <a:custGeom>
            <a:avLst/>
            <a:gdLst/>
            <a:ahLst/>
            <a:cxnLst/>
            <a:rect l="l" t="t" r="r" b="b"/>
            <a:pathLst>
              <a:path w="806450" h="797560">
                <a:moveTo>
                  <a:pt x="806196" y="0"/>
                </a:moveTo>
                <a:lnTo>
                  <a:pt x="0" y="0"/>
                </a:lnTo>
                <a:lnTo>
                  <a:pt x="806196" y="797051"/>
                </a:lnTo>
                <a:lnTo>
                  <a:pt x="806196" y="0"/>
                </a:lnTo>
                <a:close/>
              </a:path>
            </a:pathLst>
          </a:custGeom>
          <a:solidFill>
            <a:srgbClr val="A1A1A1"/>
          </a:solidFill>
        </p:spPr>
        <p:txBody>
          <a:bodyPr wrap="square" lIns="0" tIns="0" rIns="0" bIns="0" rtlCol="0"/>
          <a:lstStyle/>
          <a:p>
            <a:endParaRPr/>
          </a:p>
        </p:txBody>
      </p:sp>
      <p:sp>
        <p:nvSpPr>
          <p:cNvPr id="12" name="object 12"/>
          <p:cNvSpPr/>
          <p:nvPr/>
        </p:nvSpPr>
        <p:spPr>
          <a:xfrm>
            <a:off x="7887461" y="1829561"/>
            <a:ext cx="806450" cy="797560"/>
          </a:xfrm>
          <a:custGeom>
            <a:avLst/>
            <a:gdLst/>
            <a:ahLst/>
            <a:cxnLst/>
            <a:rect l="l" t="t" r="r" b="b"/>
            <a:pathLst>
              <a:path w="806450" h="797560">
                <a:moveTo>
                  <a:pt x="806196" y="0"/>
                </a:moveTo>
                <a:lnTo>
                  <a:pt x="0" y="0"/>
                </a:lnTo>
                <a:lnTo>
                  <a:pt x="806196" y="797051"/>
                </a:lnTo>
                <a:lnTo>
                  <a:pt x="806196" y="0"/>
                </a:lnTo>
                <a:close/>
              </a:path>
            </a:pathLst>
          </a:custGeom>
          <a:solidFill>
            <a:srgbClr val="1D9ED2"/>
          </a:solidFill>
        </p:spPr>
        <p:txBody>
          <a:bodyPr wrap="square" lIns="0" tIns="0" rIns="0" bIns="0" rtlCol="0"/>
          <a:lstStyle/>
          <a:p>
            <a:endParaRPr/>
          </a:p>
        </p:txBody>
      </p:sp>
      <p:sp>
        <p:nvSpPr>
          <p:cNvPr id="13" name="object 13"/>
          <p:cNvSpPr/>
          <p:nvPr/>
        </p:nvSpPr>
        <p:spPr>
          <a:xfrm>
            <a:off x="10476738" y="3126485"/>
            <a:ext cx="805180" cy="797560"/>
          </a:xfrm>
          <a:custGeom>
            <a:avLst/>
            <a:gdLst/>
            <a:ahLst/>
            <a:cxnLst/>
            <a:rect l="l" t="t" r="r" b="b"/>
            <a:pathLst>
              <a:path w="805179" h="797560">
                <a:moveTo>
                  <a:pt x="804671" y="0"/>
                </a:moveTo>
                <a:lnTo>
                  <a:pt x="0" y="0"/>
                </a:lnTo>
                <a:lnTo>
                  <a:pt x="804671" y="797051"/>
                </a:lnTo>
                <a:lnTo>
                  <a:pt x="804671" y="0"/>
                </a:lnTo>
                <a:close/>
              </a:path>
            </a:pathLst>
          </a:custGeom>
          <a:solidFill>
            <a:srgbClr val="A1A1A1"/>
          </a:solidFill>
        </p:spPr>
        <p:txBody>
          <a:bodyPr wrap="square" lIns="0" tIns="0" rIns="0" bIns="0" rtlCol="0"/>
          <a:lstStyle/>
          <a:p>
            <a:endParaRPr/>
          </a:p>
        </p:txBody>
      </p:sp>
      <p:sp>
        <p:nvSpPr>
          <p:cNvPr id="14" name="object 14"/>
          <p:cNvSpPr txBox="1"/>
          <p:nvPr/>
        </p:nvSpPr>
        <p:spPr>
          <a:xfrm>
            <a:off x="4359402" y="1668907"/>
            <a:ext cx="836294" cy="256540"/>
          </a:xfrm>
          <a:prstGeom prst="rect">
            <a:avLst/>
          </a:prstGeom>
        </p:spPr>
        <p:txBody>
          <a:bodyPr vert="horz" wrap="square" lIns="0" tIns="0" rIns="0" bIns="0" rtlCol="0">
            <a:spAutoFit/>
          </a:bodyPr>
          <a:lstStyle/>
          <a:p>
            <a:pPr marL="12700">
              <a:lnSpc>
                <a:spcPct val="100000"/>
              </a:lnSpc>
            </a:pPr>
            <a:r>
              <a:rPr sz="1600" b="1" spc="-5" dirty="0">
                <a:solidFill>
                  <a:srgbClr val="585858"/>
                </a:solidFill>
                <a:latin typeface="微软雅黑"/>
                <a:cs typeface="微软雅黑"/>
              </a:rPr>
              <a:t>知识产权</a:t>
            </a:r>
            <a:endParaRPr sz="1600">
              <a:latin typeface="微软雅黑"/>
              <a:cs typeface="微软雅黑"/>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102</a:t>
            </a:fld>
            <a:endParaRPr dirty="0"/>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graphicFrame>
        <p:nvGraphicFramePr>
          <p:cNvPr id="15" name="object 15"/>
          <p:cNvGraphicFramePr>
            <a:graphicFrameLocks noGrp="1"/>
          </p:cNvGraphicFramePr>
          <p:nvPr/>
        </p:nvGraphicFramePr>
        <p:xfrm>
          <a:off x="908303" y="1295400"/>
          <a:ext cx="10391140" cy="4828540"/>
        </p:xfrm>
        <a:graphic>
          <a:graphicData uri="http://schemas.openxmlformats.org/drawingml/2006/table">
            <a:tbl>
              <a:tblPr firstRow="1" bandRow="1">
                <a:tableStyleId>{2D5ABB26-0587-4C30-8999-92F81FD0307C}</a:tableStyleId>
              </a:tblPr>
              <a:tblGrid>
                <a:gridCol w="2595372">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592324">
                  <a:extLst>
                    <a:ext uri="{9D8B030D-6E8A-4147-A177-3AD203B41FA5}">
                      <a16:colId xmlns:a16="http://schemas.microsoft.com/office/drawing/2014/main" val="20002"/>
                    </a:ext>
                  </a:extLst>
                </a:gridCol>
                <a:gridCol w="2593848">
                  <a:extLst>
                    <a:ext uri="{9D8B030D-6E8A-4147-A177-3AD203B41FA5}">
                      <a16:colId xmlns:a16="http://schemas.microsoft.com/office/drawing/2014/main" val="20003"/>
                    </a:ext>
                  </a:extLst>
                </a:gridCol>
              </a:tblGrid>
              <a:tr h="521207">
                <a:tc rowSpan="3">
                  <a:txBody>
                    <a:bodyPr/>
                    <a:lstStyle/>
                    <a:p>
                      <a:pPr marR="131445" algn="r">
                        <a:lnSpc>
                          <a:spcPct val="100000"/>
                        </a:lnSpc>
                        <a:spcBef>
                          <a:spcPts val="215"/>
                        </a:spcBef>
                      </a:pPr>
                      <a:r>
                        <a:rPr sz="1800" spc="-5" dirty="0">
                          <a:solidFill>
                            <a:srgbClr val="F9F9F9"/>
                          </a:solidFill>
                          <a:latin typeface="Impact"/>
                          <a:cs typeface="Impact"/>
                        </a:rPr>
                        <a:t>01</a:t>
                      </a:r>
                      <a:endParaRPr sz="1800">
                        <a:latin typeface="Impact"/>
                        <a:cs typeface="Impact"/>
                      </a:endParaRPr>
                    </a:p>
                  </a:txBody>
                  <a:tcPr marL="0" marR="0" marT="0" marB="0">
                    <a:lnL w="12192">
                      <a:solidFill>
                        <a:srgbClr val="F9F9F9"/>
                      </a:solidFill>
                      <a:prstDash val="solid"/>
                    </a:lnL>
                    <a:lnR w="12192">
                      <a:solidFill>
                        <a:srgbClr val="F9F9F9"/>
                      </a:solidFill>
                      <a:prstDash val="solid"/>
                    </a:lnR>
                    <a:lnT w="12192">
                      <a:solidFill>
                        <a:srgbClr val="F9F9F9"/>
                      </a:solidFill>
                      <a:prstDash val="solid"/>
                    </a:lnT>
                    <a:lnB w="12192">
                      <a:solidFill>
                        <a:srgbClr val="F9F9F9"/>
                      </a:solidFill>
                      <a:prstDash val="solid"/>
                    </a:lnB>
                  </a:tcPr>
                </a:tc>
                <a:tc gridSpan="3">
                  <a:txBody>
                    <a:bodyPr/>
                    <a:lstStyle/>
                    <a:p>
                      <a:endParaRPr sz="1800">
                        <a:latin typeface="Impact"/>
                        <a:cs typeface="Impact"/>
                      </a:endParaRPr>
                    </a:p>
                  </a:txBody>
                  <a:tcPr marL="0" marR="0" marT="0" marB="0">
                    <a:lnL w="12192">
                      <a:solidFill>
                        <a:srgbClr val="F9F9F9"/>
                      </a:solidFill>
                      <a:prstDash val="solid"/>
                    </a:ln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305306">
                <a:tc vMerge="1">
                  <a:txBody>
                    <a:bodyPr/>
                    <a:lstStyle/>
                    <a:p>
                      <a:endParaRPr/>
                    </a:p>
                  </a:txBody>
                  <a:tcPr marL="0" marR="0" marT="0" marB="0">
                    <a:lnL w="12192">
                      <a:solidFill>
                        <a:srgbClr val="F9F9F9"/>
                      </a:solidFill>
                      <a:prstDash val="solid"/>
                    </a:lnL>
                    <a:lnR w="12192">
                      <a:solidFill>
                        <a:srgbClr val="F9F9F9"/>
                      </a:solidFill>
                      <a:prstDash val="solid"/>
                    </a:lnR>
                    <a:lnT w="12192">
                      <a:solidFill>
                        <a:srgbClr val="F9F9F9"/>
                      </a:solidFill>
                      <a:prstDash val="solid"/>
                    </a:lnT>
                    <a:lnB w="12192">
                      <a:solidFill>
                        <a:srgbClr val="F9F9F9"/>
                      </a:solidFill>
                      <a:prstDash val="solid"/>
                    </a:lnB>
                  </a:tcPr>
                </a:tc>
                <a:tc>
                  <a:txBody>
                    <a:bodyPr/>
                    <a:lstStyle/>
                    <a:p>
                      <a:pPr>
                        <a:lnSpc>
                          <a:spcPct val="100000"/>
                        </a:lnSpc>
                        <a:spcBef>
                          <a:spcPts val="28"/>
                        </a:spcBef>
                      </a:pPr>
                      <a:endParaRPr sz="1250">
                        <a:latin typeface="Times New Roman"/>
                        <a:cs typeface="Times New Roman"/>
                      </a:endParaRPr>
                    </a:p>
                    <a:p>
                      <a:pPr marL="284480" marR="324485" algn="ctr">
                        <a:lnSpc>
                          <a:spcPct val="120000"/>
                        </a:lnSpc>
                      </a:pPr>
                      <a:r>
                        <a:rPr sz="1400" dirty="0">
                          <a:latin typeface="微软雅黑"/>
                          <a:cs typeface="微软雅黑"/>
                        </a:rPr>
                        <a:t>为知识产权确权，帮助知  识产权维权，减少版权纠  纷</a:t>
                      </a:r>
                      <a:endParaRPr sz="1400">
                        <a:latin typeface="微软雅黑"/>
                        <a:cs typeface="微软雅黑"/>
                      </a:endParaRPr>
                    </a:p>
                  </a:txBody>
                  <a:tcPr marL="0" marR="0" marT="0" marB="0">
                    <a:lnL w="12192">
                      <a:solidFill>
                        <a:srgbClr val="F9F9F9"/>
                      </a:solidFill>
                      <a:prstDash val="solid"/>
                    </a:lnL>
                    <a:lnR w="12192">
                      <a:solidFill>
                        <a:srgbClr val="F9F9F9"/>
                      </a:solidFill>
                      <a:prstDash val="solid"/>
                    </a:lnR>
                    <a:lnB w="12192">
                      <a:solidFill>
                        <a:srgbClr val="F9F9F9"/>
                      </a:solidFill>
                      <a:prstDash val="solid"/>
                    </a:lnB>
                  </a:tcPr>
                </a:tc>
                <a:tc rowSpan="3">
                  <a:txBody>
                    <a:bodyPr/>
                    <a:lstStyle/>
                    <a:p>
                      <a:pPr marR="118110" algn="r">
                        <a:lnSpc>
                          <a:spcPct val="100000"/>
                        </a:lnSpc>
                        <a:spcBef>
                          <a:spcPts val="140"/>
                        </a:spcBef>
                      </a:pPr>
                      <a:r>
                        <a:rPr sz="1800" spc="-5" dirty="0">
                          <a:solidFill>
                            <a:srgbClr val="F9F9F9"/>
                          </a:solidFill>
                          <a:latin typeface="Impact"/>
                          <a:cs typeface="Impact"/>
                        </a:rPr>
                        <a:t>03</a:t>
                      </a:r>
                      <a:endParaRPr sz="1800">
                        <a:latin typeface="Impact"/>
                        <a:cs typeface="Impact"/>
                      </a:endParaRPr>
                    </a:p>
                  </a:txBody>
                  <a:tcPr marL="0" marR="0" marT="0" marB="0">
                    <a:lnL w="12192">
                      <a:solidFill>
                        <a:srgbClr val="F9F9F9"/>
                      </a:solidFill>
                      <a:prstDash val="solid"/>
                    </a:lnL>
                    <a:lnR w="12192">
                      <a:solidFill>
                        <a:srgbClr val="F9F9F9"/>
                      </a:solidFill>
                      <a:prstDash val="solid"/>
                    </a:lnR>
                    <a:lnT w="12192">
                      <a:solidFill>
                        <a:srgbClr val="F9F9F9"/>
                      </a:solidFill>
                      <a:prstDash val="solid"/>
                    </a:lnT>
                    <a:lnB w="12192">
                      <a:solidFill>
                        <a:srgbClr val="F9F9F9"/>
                      </a:solidFill>
                      <a:prstDash val="solid"/>
                    </a:lnB>
                  </a:tcPr>
                </a:tc>
                <a:tc>
                  <a:txBody>
                    <a:bodyPr/>
                    <a:lstStyle/>
                    <a:p>
                      <a:pPr marL="351155" indent="673100">
                        <a:lnSpc>
                          <a:spcPct val="100000"/>
                        </a:lnSpc>
                        <a:spcBef>
                          <a:spcPts val="1160"/>
                        </a:spcBef>
                      </a:pPr>
                      <a:r>
                        <a:rPr sz="1600" b="1" spc="-5" dirty="0">
                          <a:solidFill>
                            <a:srgbClr val="585858"/>
                          </a:solidFill>
                          <a:latin typeface="微软雅黑"/>
                          <a:cs typeface="微软雅黑"/>
                        </a:rPr>
                        <a:t>供应链</a:t>
                      </a:r>
                      <a:endParaRPr sz="1600">
                        <a:latin typeface="微软雅黑"/>
                        <a:cs typeface="微软雅黑"/>
                      </a:endParaRPr>
                    </a:p>
                    <a:p>
                      <a:pPr marL="351155" marR="267970" algn="just">
                        <a:lnSpc>
                          <a:spcPct val="120000"/>
                        </a:lnSpc>
                        <a:spcBef>
                          <a:spcPts val="755"/>
                        </a:spcBef>
                      </a:pPr>
                      <a:r>
                        <a:rPr sz="1400" dirty="0">
                          <a:latin typeface="微软雅黑"/>
                          <a:cs typeface="微软雅黑"/>
                        </a:rPr>
                        <a:t>追踪商品出处，解决了如  何在供应链这种分布式场  景下达成一致性的问题</a:t>
                      </a:r>
                      <a:endParaRPr sz="1400">
                        <a:latin typeface="微软雅黑"/>
                        <a:cs typeface="微软雅黑"/>
                      </a:endParaRPr>
                    </a:p>
                  </a:txBody>
                  <a:tcPr marL="0" marR="0" marT="0" marB="0">
                    <a:lnL w="12192">
                      <a:solidFill>
                        <a:srgbClr val="F9F9F9"/>
                      </a:solidFill>
                      <a:prstDash val="solid"/>
                    </a:lnL>
                    <a:lnB w="12192">
                      <a:solidFill>
                        <a:srgbClr val="F9F9F9"/>
                      </a:solidFill>
                      <a:prstDash val="solid"/>
                    </a:lnB>
                  </a:tcPr>
                </a:tc>
                <a:extLst>
                  <a:ext uri="{0D108BD9-81ED-4DB2-BD59-A6C34878D82A}">
                    <a16:rowId xmlns:a16="http://schemas.microsoft.com/office/drawing/2014/main" val="10001"/>
                  </a:ext>
                </a:extLst>
              </a:tr>
              <a:tr h="1160526">
                <a:tc vMerge="1">
                  <a:txBody>
                    <a:bodyPr/>
                    <a:lstStyle/>
                    <a:p>
                      <a:endParaRPr/>
                    </a:p>
                  </a:txBody>
                  <a:tcPr marL="0" marR="0" marT="0" marB="0">
                    <a:lnL w="12192">
                      <a:solidFill>
                        <a:srgbClr val="F9F9F9"/>
                      </a:solidFill>
                      <a:prstDash val="solid"/>
                    </a:lnL>
                    <a:lnR w="12192">
                      <a:solidFill>
                        <a:srgbClr val="F9F9F9"/>
                      </a:solidFill>
                      <a:prstDash val="solid"/>
                    </a:lnR>
                    <a:lnT w="12192">
                      <a:solidFill>
                        <a:srgbClr val="F9F9F9"/>
                      </a:solidFill>
                      <a:prstDash val="solid"/>
                    </a:lnT>
                    <a:lnB w="12192">
                      <a:solidFill>
                        <a:srgbClr val="F9F9F9"/>
                      </a:solidFill>
                      <a:prstDash val="solid"/>
                    </a:lnB>
                  </a:tcPr>
                </a:tc>
                <a:tc rowSpan="3">
                  <a:txBody>
                    <a:bodyPr/>
                    <a:lstStyle/>
                    <a:p>
                      <a:pPr marR="119380" algn="r">
                        <a:lnSpc>
                          <a:spcPct val="100000"/>
                        </a:lnSpc>
                        <a:spcBef>
                          <a:spcPts val="45"/>
                        </a:spcBef>
                      </a:pPr>
                      <a:r>
                        <a:rPr sz="1800" spc="-5" dirty="0">
                          <a:solidFill>
                            <a:srgbClr val="F9F9F9"/>
                          </a:solidFill>
                          <a:latin typeface="Impact"/>
                          <a:cs typeface="Impact"/>
                        </a:rPr>
                        <a:t>02</a:t>
                      </a:r>
                      <a:endParaRPr sz="1800">
                        <a:latin typeface="Impact"/>
                        <a:cs typeface="Impact"/>
                      </a:endParaRPr>
                    </a:p>
                  </a:txBody>
                  <a:tcPr marL="0" marR="0" marT="0" marB="0">
                    <a:lnL w="12192">
                      <a:solidFill>
                        <a:srgbClr val="F9F9F9"/>
                      </a:solidFill>
                      <a:prstDash val="solid"/>
                    </a:lnL>
                    <a:lnR w="12192">
                      <a:solidFill>
                        <a:srgbClr val="F9F9F9"/>
                      </a:solidFill>
                      <a:prstDash val="solid"/>
                    </a:lnR>
                    <a:lnT w="12192">
                      <a:solidFill>
                        <a:srgbClr val="F9F9F9"/>
                      </a:solidFill>
                      <a:prstDash val="solid"/>
                    </a:lnT>
                    <a:lnB w="12192">
                      <a:solidFill>
                        <a:srgbClr val="F9F9F9"/>
                      </a:solidFill>
                      <a:prstDash val="solid"/>
                    </a:lnB>
                  </a:tcPr>
                </a:tc>
                <a:tc vMerge="1">
                  <a:txBody>
                    <a:bodyPr/>
                    <a:lstStyle/>
                    <a:p>
                      <a:endParaRPr/>
                    </a:p>
                  </a:txBody>
                  <a:tcPr marL="0" marR="0" marT="0" marB="0">
                    <a:lnL w="12192">
                      <a:solidFill>
                        <a:srgbClr val="F9F9F9"/>
                      </a:solidFill>
                      <a:prstDash val="solid"/>
                    </a:lnL>
                    <a:lnR w="12192">
                      <a:solidFill>
                        <a:srgbClr val="F9F9F9"/>
                      </a:solidFill>
                      <a:prstDash val="solid"/>
                    </a:lnR>
                    <a:lnT w="12192">
                      <a:solidFill>
                        <a:srgbClr val="F9F9F9"/>
                      </a:solidFill>
                      <a:prstDash val="solid"/>
                    </a:lnT>
                    <a:lnB w="12192">
                      <a:solidFill>
                        <a:srgbClr val="F9F9F9"/>
                      </a:solidFill>
                      <a:prstDash val="solid"/>
                    </a:lnB>
                  </a:tcPr>
                </a:tc>
                <a:tc rowSpan="3">
                  <a:txBody>
                    <a:bodyPr/>
                    <a:lstStyle/>
                    <a:p>
                      <a:pPr marR="106045" algn="r">
                        <a:lnSpc>
                          <a:spcPct val="100000"/>
                        </a:lnSpc>
                        <a:spcBef>
                          <a:spcPts val="190"/>
                        </a:spcBef>
                      </a:pPr>
                      <a:r>
                        <a:rPr sz="1800" spc="-5" dirty="0">
                          <a:solidFill>
                            <a:srgbClr val="F9F9F9"/>
                          </a:solidFill>
                          <a:latin typeface="Impact"/>
                          <a:cs typeface="Impact"/>
                        </a:rPr>
                        <a:t>04</a:t>
                      </a:r>
                      <a:endParaRPr sz="1800">
                        <a:latin typeface="Impact"/>
                        <a:cs typeface="Impact"/>
                      </a:endParaRPr>
                    </a:p>
                  </a:txBody>
                  <a:tcPr marL="0" marR="0" marT="0" marB="0">
                    <a:lnL w="12192">
                      <a:solidFill>
                        <a:srgbClr val="F9F9F9"/>
                      </a:solidFill>
                      <a:prstDash val="solid"/>
                    </a:lnL>
                    <a:lnR w="12192">
                      <a:solidFill>
                        <a:srgbClr val="F9F9F9"/>
                      </a:solidFill>
                      <a:prstDash val="solid"/>
                    </a:lnR>
                    <a:lnT w="12192">
                      <a:solidFill>
                        <a:srgbClr val="F9F9F9"/>
                      </a:solidFill>
                      <a:prstDash val="solid"/>
                    </a:lnT>
                    <a:lnB w="12192">
                      <a:solidFill>
                        <a:srgbClr val="F9F9F9"/>
                      </a:solidFill>
                      <a:prstDash val="solid"/>
                    </a:lnB>
                  </a:tcPr>
                </a:tc>
                <a:extLst>
                  <a:ext uri="{0D108BD9-81ED-4DB2-BD59-A6C34878D82A}">
                    <a16:rowId xmlns:a16="http://schemas.microsoft.com/office/drawing/2014/main" val="10002"/>
                  </a:ext>
                </a:extLst>
              </a:tr>
              <a:tr h="521207">
                <a:tc rowSpan="2">
                  <a:txBody>
                    <a:bodyPr/>
                    <a:lstStyle/>
                    <a:p>
                      <a:pPr>
                        <a:lnSpc>
                          <a:spcPct val="100000"/>
                        </a:lnSpc>
                      </a:pPr>
                      <a:endParaRPr sz="1600">
                        <a:latin typeface="Times New Roman"/>
                        <a:cs typeface="Times New Roman"/>
                      </a:endParaRPr>
                    </a:p>
                    <a:p>
                      <a:pPr>
                        <a:lnSpc>
                          <a:spcPct val="100000"/>
                        </a:lnSpc>
                        <a:spcBef>
                          <a:spcPts val="16"/>
                        </a:spcBef>
                      </a:pPr>
                      <a:endParaRPr sz="1550">
                        <a:latin typeface="Times New Roman"/>
                        <a:cs typeface="Times New Roman"/>
                      </a:endParaRPr>
                    </a:p>
                    <a:p>
                      <a:pPr marR="121285" algn="ctr">
                        <a:lnSpc>
                          <a:spcPct val="100000"/>
                        </a:lnSpc>
                      </a:pPr>
                      <a:r>
                        <a:rPr sz="1600" b="1" spc="-5" dirty="0">
                          <a:solidFill>
                            <a:srgbClr val="585858"/>
                          </a:solidFill>
                          <a:latin typeface="微软雅黑"/>
                          <a:cs typeface="微软雅黑"/>
                        </a:rPr>
                        <a:t>食药畜牧</a:t>
                      </a:r>
                      <a:endParaRPr sz="1600">
                        <a:latin typeface="微软雅黑"/>
                        <a:cs typeface="微软雅黑"/>
                      </a:endParaRPr>
                    </a:p>
                    <a:p>
                      <a:pPr marL="252729" marR="366395" algn="ctr">
                        <a:lnSpc>
                          <a:spcPct val="120000"/>
                        </a:lnSpc>
                        <a:spcBef>
                          <a:spcPts val="755"/>
                        </a:spcBef>
                      </a:pPr>
                      <a:r>
                        <a:rPr sz="1400" dirty="0">
                          <a:latin typeface="微软雅黑"/>
                          <a:cs typeface="微软雅黑"/>
                        </a:rPr>
                        <a:t>关键数据上链，信息公开  透明，确保信息真实性和  品质可控</a:t>
                      </a:r>
                      <a:endParaRPr sz="1400">
                        <a:latin typeface="微软雅黑"/>
                        <a:cs typeface="微软雅黑"/>
                      </a:endParaRPr>
                    </a:p>
                  </a:txBody>
                  <a:tcPr marL="0" marR="0" marT="0" marB="0">
                    <a:lnR w="12192">
                      <a:solidFill>
                        <a:srgbClr val="F9F9F9"/>
                      </a:solidFill>
                      <a:prstDash val="solid"/>
                    </a:lnR>
                    <a:lnT w="12192">
                      <a:solidFill>
                        <a:srgbClr val="F9F9F9"/>
                      </a:solidFill>
                      <a:prstDash val="solid"/>
                    </a:lnT>
                  </a:tcPr>
                </a:tc>
                <a:tc vMerge="1">
                  <a:txBody>
                    <a:bodyPr/>
                    <a:lstStyle/>
                    <a:p>
                      <a:endParaRPr/>
                    </a:p>
                  </a:txBody>
                  <a:tcPr marL="0" marR="0" marT="0" marB="0">
                    <a:lnL w="12192">
                      <a:solidFill>
                        <a:srgbClr val="F9F9F9"/>
                      </a:solidFill>
                      <a:prstDash val="solid"/>
                    </a:lnL>
                    <a:lnR w="12192">
                      <a:solidFill>
                        <a:srgbClr val="F9F9F9"/>
                      </a:solidFill>
                      <a:prstDash val="solid"/>
                    </a:lnR>
                    <a:lnT w="12192">
                      <a:solidFill>
                        <a:srgbClr val="F9F9F9"/>
                      </a:solidFill>
                      <a:prstDash val="solid"/>
                    </a:lnT>
                    <a:lnB w="12192">
                      <a:solidFill>
                        <a:srgbClr val="F9F9F9"/>
                      </a:solidFill>
                      <a:prstDash val="solid"/>
                    </a:lnB>
                  </a:tcPr>
                </a:tc>
                <a:tc vMerge="1">
                  <a:txBody>
                    <a:bodyPr/>
                    <a:lstStyle/>
                    <a:p>
                      <a:endParaRPr/>
                    </a:p>
                  </a:txBody>
                  <a:tcPr marL="0" marR="0" marT="0" marB="0">
                    <a:lnL w="12192">
                      <a:solidFill>
                        <a:srgbClr val="F9F9F9"/>
                      </a:solidFill>
                      <a:prstDash val="solid"/>
                    </a:lnL>
                    <a:lnR w="12192">
                      <a:solidFill>
                        <a:srgbClr val="F9F9F9"/>
                      </a:solidFill>
                      <a:prstDash val="solid"/>
                    </a:lnR>
                    <a:lnT w="12192">
                      <a:solidFill>
                        <a:srgbClr val="F9F9F9"/>
                      </a:solidFill>
                      <a:prstDash val="solid"/>
                    </a:lnT>
                    <a:lnB w="12192">
                      <a:solidFill>
                        <a:srgbClr val="F9F9F9"/>
                      </a:solidFill>
                      <a:prstDash val="solid"/>
                    </a:lnB>
                  </a:tcPr>
                </a:tc>
                <a:tc vMerge="1">
                  <a:txBody>
                    <a:bodyPr/>
                    <a:lstStyle/>
                    <a:p>
                      <a:endParaRPr/>
                    </a:p>
                  </a:txBody>
                  <a:tcPr marL="0" marR="0" marT="0" marB="0">
                    <a:lnL w="12192">
                      <a:solidFill>
                        <a:srgbClr val="F9F9F9"/>
                      </a:solidFill>
                      <a:prstDash val="solid"/>
                    </a:lnL>
                    <a:lnR w="12192">
                      <a:solidFill>
                        <a:srgbClr val="F9F9F9"/>
                      </a:solidFill>
                      <a:prstDash val="solid"/>
                    </a:lnR>
                    <a:lnT w="12192">
                      <a:solidFill>
                        <a:srgbClr val="F9F9F9"/>
                      </a:solidFill>
                      <a:prstDash val="solid"/>
                    </a:lnT>
                    <a:lnB w="12192">
                      <a:solidFill>
                        <a:srgbClr val="F9F9F9"/>
                      </a:solidFill>
                      <a:prstDash val="solid"/>
                    </a:lnB>
                  </a:tcPr>
                </a:tc>
                <a:extLst>
                  <a:ext uri="{0D108BD9-81ED-4DB2-BD59-A6C34878D82A}">
                    <a16:rowId xmlns:a16="http://schemas.microsoft.com/office/drawing/2014/main" val="10003"/>
                  </a:ext>
                </a:extLst>
              </a:tr>
              <a:tr h="1307592">
                <a:tc vMerge="1">
                  <a:txBody>
                    <a:bodyPr/>
                    <a:lstStyle/>
                    <a:p>
                      <a:endParaRPr/>
                    </a:p>
                  </a:txBody>
                  <a:tcPr marL="0" marR="0" marT="0" marB="0">
                    <a:lnR w="12192">
                      <a:solidFill>
                        <a:srgbClr val="F9F9F9"/>
                      </a:solidFill>
                      <a:prstDash val="solid"/>
                    </a:lnR>
                    <a:lnT w="12192">
                      <a:solidFill>
                        <a:srgbClr val="F9F9F9"/>
                      </a:solidFill>
                      <a:prstDash val="solid"/>
                    </a:lnT>
                  </a:tcPr>
                </a:tc>
                <a:tc vMerge="1">
                  <a:txBody>
                    <a:bodyPr/>
                    <a:lstStyle/>
                    <a:p>
                      <a:endParaRPr/>
                    </a:p>
                  </a:txBody>
                  <a:tcPr marL="0" marR="0" marT="0" marB="0">
                    <a:lnL w="12192">
                      <a:solidFill>
                        <a:srgbClr val="F9F9F9"/>
                      </a:solidFill>
                      <a:prstDash val="solid"/>
                    </a:lnL>
                    <a:lnR w="12192">
                      <a:solidFill>
                        <a:srgbClr val="F9F9F9"/>
                      </a:solidFill>
                      <a:prstDash val="solid"/>
                    </a:lnR>
                    <a:lnT w="12192">
                      <a:solidFill>
                        <a:srgbClr val="F9F9F9"/>
                      </a:solidFill>
                      <a:prstDash val="solid"/>
                    </a:lnT>
                    <a:lnB w="12192">
                      <a:solidFill>
                        <a:srgbClr val="F9F9F9"/>
                      </a:solidFill>
                      <a:prstDash val="solid"/>
                    </a:lnB>
                  </a:tcPr>
                </a:tc>
                <a:tc>
                  <a:txBody>
                    <a:bodyPr/>
                    <a:lstStyle/>
                    <a:p>
                      <a:pPr>
                        <a:lnSpc>
                          <a:spcPct val="100000"/>
                        </a:lnSpc>
                        <a:spcBef>
                          <a:spcPts val="21"/>
                        </a:spcBef>
                      </a:pPr>
                      <a:endParaRPr sz="1950">
                        <a:latin typeface="Times New Roman"/>
                        <a:cs typeface="Times New Roman"/>
                      </a:endParaRPr>
                    </a:p>
                    <a:p>
                      <a:pPr algn="ctr">
                        <a:lnSpc>
                          <a:spcPct val="100000"/>
                        </a:lnSpc>
                      </a:pPr>
                      <a:r>
                        <a:rPr sz="1600" b="1" spc="-5" dirty="0">
                          <a:solidFill>
                            <a:srgbClr val="585858"/>
                          </a:solidFill>
                          <a:latin typeface="微软雅黑"/>
                          <a:cs typeface="微软雅黑"/>
                        </a:rPr>
                        <a:t>数字凭证</a:t>
                      </a:r>
                      <a:endParaRPr sz="1600">
                        <a:latin typeface="微软雅黑"/>
                        <a:cs typeface="微软雅黑"/>
                      </a:endParaRPr>
                    </a:p>
                    <a:p>
                      <a:pPr marL="310515" marR="299720" algn="ctr">
                        <a:lnSpc>
                          <a:spcPct val="120000"/>
                        </a:lnSpc>
                        <a:spcBef>
                          <a:spcPts val="755"/>
                        </a:spcBef>
                      </a:pPr>
                      <a:r>
                        <a:rPr sz="1400" dirty="0">
                          <a:latin typeface="微软雅黑"/>
                          <a:cs typeface="微软雅黑"/>
                        </a:rPr>
                        <a:t>解决数字凭证的唯一性、  不可篡改性和有序流转</a:t>
                      </a:r>
                      <a:endParaRPr sz="1400">
                        <a:latin typeface="微软雅黑"/>
                        <a:cs typeface="微软雅黑"/>
                      </a:endParaRPr>
                    </a:p>
                  </a:txBody>
                  <a:tcPr marL="0" marR="0" marT="0" marB="0">
                    <a:lnL w="12192">
                      <a:solidFill>
                        <a:srgbClr val="F9F9F9"/>
                      </a:solidFill>
                      <a:prstDash val="solid"/>
                    </a:lnL>
                    <a:lnR w="12192">
                      <a:solidFill>
                        <a:srgbClr val="F9F9F9"/>
                      </a:solidFill>
                      <a:prstDash val="solid"/>
                    </a:lnR>
                    <a:lnT w="12192">
                      <a:solidFill>
                        <a:srgbClr val="F9F9F9"/>
                      </a:solidFill>
                      <a:prstDash val="solid"/>
                    </a:lnT>
                  </a:tcPr>
                </a:tc>
                <a:tc vMerge="1">
                  <a:txBody>
                    <a:bodyPr/>
                    <a:lstStyle/>
                    <a:p>
                      <a:endParaRPr/>
                    </a:p>
                  </a:txBody>
                  <a:tcPr marL="0" marR="0" marT="0" marB="0">
                    <a:lnL w="12192">
                      <a:solidFill>
                        <a:srgbClr val="F9F9F9"/>
                      </a:solidFill>
                      <a:prstDash val="solid"/>
                    </a:lnL>
                    <a:lnR w="12192">
                      <a:solidFill>
                        <a:srgbClr val="F9F9F9"/>
                      </a:solidFill>
                      <a:prstDash val="solid"/>
                    </a:lnR>
                    <a:lnT w="12192">
                      <a:solidFill>
                        <a:srgbClr val="F9F9F9"/>
                      </a:solidFill>
                      <a:prstDash val="solid"/>
                    </a:lnT>
                    <a:lnB w="12192">
                      <a:solidFill>
                        <a:srgbClr val="F9F9F9"/>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25566" y="2937764"/>
            <a:ext cx="1342390" cy="438784"/>
          </a:xfrm>
          <a:prstGeom prst="rect">
            <a:avLst/>
          </a:prstGeom>
        </p:spPr>
        <p:txBody>
          <a:bodyPr vert="horz" wrap="square" lIns="0" tIns="0" rIns="0" bIns="0" rtlCol="0">
            <a:spAutoFit/>
          </a:bodyPr>
          <a:lstStyle/>
          <a:p>
            <a:pPr marL="12700">
              <a:lnSpc>
                <a:spcPct val="100000"/>
              </a:lnSpc>
            </a:pPr>
            <a:r>
              <a:rPr sz="2800" dirty="0">
                <a:latin typeface="微软雅黑"/>
                <a:cs typeface="微软雅黑"/>
              </a:rPr>
              <a:t>2.5</a:t>
            </a:r>
            <a:r>
              <a:rPr sz="2800" spc="-110" dirty="0">
                <a:latin typeface="微软雅黑"/>
                <a:cs typeface="微软雅黑"/>
              </a:rPr>
              <a:t> </a:t>
            </a:r>
            <a:r>
              <a:rPr sz="2800" spc="-10" dirty="0"/>
              <a:t>公益</a:t>
            </a:r>
            <a:endParaRPr sz="2800">
              <a:latin typeface="微软雅黑"/>
              <a:cs typeface="微软雅黑"/>
            </a:endParaRPr>
          </a:p>
        </p:txBody>
      </p:sp>
      <p:sp>
        <p:nvSpPr>
          <p:cNvPr id="3" name="object 3"/>
          <p:cNvSpPr txBox="1"/>
          <p:nvPr/>
        </p:nvSpPr>
        <p:spPr>
          <a:xfrm>
            <a:off x="11018646" y="518159"/>
            <a:ext cx="999490"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p:txBody>
      </p:sp>
      <p:sp>
        <p:nvSpPr>
          <p:cNvPr id="4" name="object 4"/>
          <p:cNvSpPr/>
          <p:nvPr/>
        </p:nvSpPr>
        <p:spPr>
          <a:xfrm>
            <a:off x="12021311" y="457200"/>
            <a:ext cx="161544" cy="32308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103</a:t>
            </a:fld>
            <a:endParaRPr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vert="horz" wrap="square" lIns="0" tIns="0" rIns="0" bIns="0" rtlCol="0">
            <a:spAutoFit/>
          </a:bodyPr>
          <a:lstStyle/>
          <a:p>
            <a:pPr marL="12700">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公益</a:t>
            </a:r>
            <a:endParaRPr sz="1200">
              <a:latin typeface="微软雅黑"/>
              <a:cs typeface="微软雅黑"/>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spc="-5" dirty="0">
                <a:latin typeface="微软雅黑"/>
                <a:cs typeface="微软雅黑"/>
              </a:rPr>
              <a:t>2017</a:t>
            </a:r>
            <a:r>
              <a:rPr spc="-5" dirty="0"/>
              <a:t>年我国社会捐赠总量预估约为</a:t>
            </a:r>
            <a:r>
              <a:rPr spc="-5" dirty="0">
                <a:latin typeface="微软雅黑"/>
                <a:cs typeface="微软雅黑"/>
              </a:rPr>
              <a:t>1558</a:t>
            </a:r>
            <a:r>
              <a:rPr spc="-5" dirty="0"/>
              <a:t>亿元，“互联网</a:t>
            </a:r>
            <a:r>
              <a:rPr spc="-5" dirty="0">
                <a:latin typeface="微软雅黑"/>
                <a:cs typeface="微软雅黑"/>
              </a:rPr>
              <a:t>+</a:t>
            </a:r>
            <a:r>
              <a:rPr spc="-5" dirty="0"/>
              <a:t>公</a:t>
            </a:r>
          </a:p>
          <a:p>
            <a:pPr marL="12700">
              <a:lnSpc>
                <a:spcPts val="2735"/>
              </a:lnSpc>
            </a:pPr>
            <a:r>
              <a:rPr dirty="0"/>
              <a:t>益”为公益行业带来了许多新变化</a:t>
            </a:r>
          </a:p>
        </p:txBody>
      </p:sp>
      <p:sp>
        <p:nvSpPr>
          <p:cNvPr id="6" name="object 6"/>
          <p:cNvSpPr txBox="1"/>
          <p:nvPr/>
        </p:nvSpPr>
        <p:spPr>
          <a:xfrm>
            <a:off x="11748643" y="6279489"/>
            <a:ext cx="295275"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104</a:t>
            </a:r>
            <a:endParaRPr sz="1200">
              <a:latin typeface="微软雅黑"/>
              <a:cs typeface="微软雅黑"/>
            </a:endParaRPr>
          </a:p>
        </p:txBody>
      </p:sp>
      <p:sp>
        <p:nvSpPr>
          <p:cNvPr id="7" name="object 7"/>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326944" y="4048252"/>
            <a:ext cx="5600051" cy="2363101"/>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860856" y="5205983"/>
            <a:ext cx="2346325" cy="942340"/>
          </a:xfrm>
          <a:prstGeom prst="rect">
            <a:avLst/>
          </a:prstGeom>
        </p:spPr>
        <p:txBody>
          <a:bodyPr vert="horz" wrap="square" lIns="0" tIns="0" rIns="0" bIns="0" rtlCol="0">
            <a:spAutoFit/>
          </a:bodyPr>
          <a:lstStyle/>
          <a:p>
            <a:pPr marL="1412875">
              <a:lnSpc>
                <a:spcPct val="100000"/>
              </a:lnSpc>
            </a:pPr>
            <a:r>
              <a:rPr sz="1800" b="1" dirty="0">
                <a:solidFill>
                  <a:srgbClr val="585858"/>
                </a:solidFill>
                <a:latin typeface="微软雅黑"/>
                <a:cs typeface="微软雅黑"/>
              </a:rPr>
              <a:t>捐赠形式</a:t>
            </a:r>
            <a:endParaRPr sz="1800">
              <a:latin typeface="微软雅黑"/>
              <a:cs typeface="微软雅黑"/>
            </a:endParaRPr>
          </a:p>
          <a:p>
            <a:pPr marL="12700">
              <a:lnSpc>
                <a:spcPct val="100000"/>
              </a:lnSpc>
              <a:spcBef>
                <a:spcPts val="1290"/>
              </a:spcBef>
            </a:pPr>
            <a:r>
              <a:rPr sz="1400" dirty="0">
                <a:latin typeface="微软雅黑"/>
                <a:cs typeface="微软雅黑"/>
              </a:rPr>
              <a:t>相比之前的捐款捐物，当前的</a:t>
            </a:r>
            <a:endParaRPr sz="1400">
              <a:latin typeface="微软雅黑"/>
              <a:cs typeface="微软雅黑"/>
            </a:endParaRPr>
          </a:p>
          <a:p>
            <a:pPr marL="902969">
              <a:lnSpc>
                <a:spcPct val="100000"/>
              </a:lnSpc>
              <a:spcBef>
                <a:spcPts val="505"/>
              </a:spcBef>
            </a:pPr>
            <a:r>
              <a:rPr sz="1400" dirty="0">
                <a:latin typeface="微软雅黑"/>
                <a:cs typeface="微软雅黑"/>
              </a:rPr>
              <a:t>捐赠形式更多元化</a:t>
            </a:r>
            <a:endParaRPr sz="1400">
              <a:latin typeface="微软雅黑"/>
              <a:cs typeface="微软雅黑"/>
            </a:endParaRPr>
          </a:p>
        </p:txBody>
      </p:sp>
      <p:sp>
        <p:nvSpPr>
          <p:cNvPr id="10" name="object 10"/>
          <p:cNvSpPr txBox="1"/>
          <p:nvPr/>
        </p:nvSpPr>
        <p:spPr>
          <a:xfrm>
            <a:off x="829767" y="1510157"/>
            <a:ext cx="10806430" cy="2544445"/>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随着社会发展和经济体制转型，我国公益事业快速发展。公益具有两个鲜明特点：第一，慈善是个人或机构自发组织的，是一种自愿行</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为；第二，慈善的受惠方和施惠方不存在任何利益关系。</a:t>
            </a:r>
            <a:endParaRPr sz="1400">
              <a:latin typeface="微软雅黑"/>
              <a:cs typeface="微软雅黑"/>
            </a:endParaRPr>
          </a:p>
          <a:p>
            <a:pPr marL="299085" marR="20320" indent="-287020">
              <a:lnSpc>
                <a:spcPct val="150000"/>
              </a:lnSpc>
            </a:pPr>
            <a:r>
              <a:rPr sz="1400" spc="540" dirty="0">
                <a:solidFill>
                  <a:srgbClr val="1D9ED2"/>
                </a:solidFill>
                <a:latin typeface="Arial Unicode MS"/>
                <a:cs typeface="Arial Unicode MS"/>
              </a:rPr>
              <a:t>◆ </a:t>
            </a:r>
            <a:r>
              <a:rPr sz="1400" spc="-5" dirty="0">
                <a:solidFill>
                  <a:srgbClr val="585858"/>
                </a:solidFill>
                <a:latin typeface="微软雅黑"/>
                <a:cs typeface="微软雅黑"/>
              </a:rPr>
              <a:t>据《慈善蓝皮书：中国慈善发展报告(2018)》数据显示，2017年，我国社会捐赠总量预估约为1558亿元，社会组织总数量突破80万个  </a:t>
            </a:r>
            <a:r>
              <a:rPr sz="1400" dirty="0">
                <a:solidFill>
                  <a:srgbClr val="585858"/>
                </a:solidFill>
                <a:latin typeface="微软雅黑"/>
                <a:cs typeface="微软雅黑"/>
              </a:rPr>
              <a:t>的关口，达到801083个。</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随着技术的快速发展，公益事业也发生了很多变化，“互联网+公益”改变了传统公益模式，营造了一个平民公益、人人公益、天天公</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益的良好公益环境，传播更多样，覆盖范围更广。</a:t>
            </a:r>
            <a:endParaRPr sz="1400">
              <a:latin typeface="微软雅黑"/>
              <a:cs typeface="微软雅黑"/>
            </a:endParaRPr>
          </a:p>
          <a:p>
            <a:pPr marR="260350" algn="ctr">
              <a:lnSpc>
                <a:spcPct val="100000"/>
              </a:lnSpc>
              <a:spcBef>
                <a:spcPts val="780"/>
              </a:spcBef>
            </a:pPr>
            <a:r>
              <a:rPr sz="1400" dirty="0">
                <a:solidFill>
                  <a:srgbClr val="585858"/>
                </a:solidFill>
                <a:latin typeface="微软雅黑"/>
                <a:cs typeface="微软雅黑"/>
              </a:rPr>
              <a:t>亿欧智库：公益行业新变化</a:t>
            </a:r>
            <a:endParaRPr sz="1400">
              <a:latin typeface="微软雅黑"/>
              <a:cs typeface="微软雅黑"/>
            </a:endParaRPr>
          </a:p>
          <a:p>
            <a:pPr marL="2752725">
              <a:lnSpc>
                <a:spcPct val="100000"/>
              </a:lnSpc>
              <a:spcBef>
                <a:spcPts val="1025"/>
              </a:spcBef>
            </a:pPr>
            <a:r>
              <a:rPr sz="1800" b="1" spc="-5" dirty="0">
                <a:solidFill>
                  <a:srgbClr val="585858"/>
                </a:solidFill>
                <a:latin typeface="微软雅黑"/>
                <a:cs typeface="微软雅黑"/>
              </a:rPr>
              <a:t>公益模式</a:t>
            </a:r>
            <a:endParaRPr sz="1800">
              <a:latin typeface="微软雅黑"/>
              <a:cs typeface="微软雅黑"/>
            </a:endParaRPr>
          </a:p>
        </p:txBody>
      </p:sp>
      <p:sp>
        <p:nvSpPr>
          <p:cNvPr id="11" name="object 11"/>
          <p:cNvSpPr txBox="1"/>
          <p:nvPr/>
        </p:nvSpPr>
        <p:spPr>
          <a:xfrm>
            <a:off x="926693" y="4206494"/>
            <a:ext cx="3587115" cy="503555"/>
          </a:xfrm>
          <a:prstGeom prst="rect">
            <a:avLst/>
          </a:prstGeom>
        </p:spPr>
        <p:txBody>
          <a:bodyPr vert="horz" wrap="square" lIns="0" tIns="0" rIns="0" bIns="0" rtlCol="0">
            <a:spAutoFit/>
          </a:bodyPr>
          <a:lstStyle/>
          <a:p>
            <a:pPr marR="5080" algn="r">
              <a:lnSpc>
                <a:spcPct val="100000"/>
              </a:lnSpc>
            </a:pPr>
            <a:r>
              <a:rPr sz="1400" dirty="0">
                <a:latin typeface="微软雅黑"/>
                <a:cs typeface="微软雅黑"/>
              </a:rPr>
              <a:t>相比传统模式，传播速</a:t>
            </a:r>
            <a:r>
              <a:rPr sz="1400" spc="-15" dirty="0">
                <a:latin typeface="微软雅黑"/>
                <a:cs typeface="微软雅黑"/>
              </a:rPr>
              <a:t>度</a:t>
            </a:r>
            <a:r>
              <a:rPr sz="1400" dirty="0">
                <a:latin typeface="微软雅黑"/>
                <a:cs typeface="微软雅黑"/>
              </a:rPr>
              <a:t>快、</a:t>
            </a:r>
            <a:r>
              <a:rPr sz="1400" spc="-15" dirty="0">
                <a:latin typeface="微软雅黑"/>
                <a:cs typeface="微软雅黑"/>
              </a:rPr>
              <a:t>渠</a:t>
            </a:r>
            <a:r>
              <a:rPr sz="1400" dirty="0">
                <a:latin typeface="微软雅黑"/>
                <a:cs typeface="微软雅黑"/>
              </a:rPr>
              <a:t>道多</a:t>
            </a:r>
            <a:r>
              <a:rPr sz="1400" spc="-15" dirty="0">
                <a:latin typeface="微软雅黑"/>
                <a:cs typeface="微软雅黑"/>
              </a:rPr>
              <a:t>元</a:t>
            </a:r>
            <a:r>
              <a:rPr sz="1400" dirty="0">
                <a:latin typeface="微软雅黑"/>
                <a:cs typeface="微软雅黑"/>
              </a:rPr>
              <a:t>、形式</a:t>
            </a:r>
            <a:endParaRPr sz="1400">
              <a:latin typeface="微软雅黑"/>
              <a:cs typeface="微软雅黑"/>
            </a:endParaRPr>
          </a:p>
          <a:p>
            <a:pPr marR="5080" algn="r">
              <a:lnSpc>
                <a:spcPct val="100000"/>
              </a:lnSpc>
              <a:spcBef>
                <a:spcPts val="500"/>
              </a:spcBef>
            </a:pPr>
            <a:r>
              <a:rPr sz="1400" dirty="0">
                <a:latin typeface="微软雅黑"/>
                <a:cs typeface="微软雅黑"/>
              </a:rPr>
              <a:t>更灵活</a:t>
            </a:r>
            <a:endParaRPr sz="1400">
              <a:latin typeface="微软雅黑"/>
              <a:cs typeface="微软雅黑"/>
            </a:endParaRPr>
          </a:p>
        </p:txBody>
      </p:sp>
      <p:sp>
        <p:nvSpPr>
          <p:cNvPr id="12" name="object 12"/>
          <p:cNvSpPr txBox="1"/>
          <p:nvPr/>
        </p:nvSpPr>
        <p:spPr>
          <a:xfrm>
            <a:off x="7852029" y="5617768"/>
            <a:ext cx="3589654" cy="942340"/>
          </a:xfrm>
          <a:prstGeom prst="rect">
            <a:avLst/>
          </a:prstGeom>
        </p:spPr>
        <p:txBody>
          <a:bodyPr vert="horz" wrap="square" lIns="0" tIns="0" rIns="0" bIns="0" rtlCol="0">
            <a:spAutoFit/>
          </a:bodyPr>
          <a:lstStyle/>
          <a:p>
            <a:pPr marL="12700">
              <a:lnSpc>
                <a:spcPct val="100000"/>
              </a:lnSpc>
            </a:pPr>
            <a:r>
              <a:rPr sz="1800" b="1" dirty="0">
                <a:solidFill>
                  <a:srgbClr val="585858"/>
                </a:solidFill>
                <a:latin typeface="微软雅黑"/>
                <a:cs typeface="微软雅黑"/>
              </a:rPr>
              <a:t>公益理念</a:t>
            </a:r>
            <a:endParaRPr sz="1800">
              <a:latin typeface="微软雅黑"/>
              <a:cs typeface="微软雅黑"/>
            </a:endParaRPr>
          </a:p>
          <a:p>
            <a:pPr marL="15240" marR="5080">
              <a:lnSpc>
                <a:spcPct val="130000"/>
              </a:lnSpc>
              <a:spcBef>
                <a:spcPts val="790"/>
              </a:spcBef>
            </a:pPr>
            <a:r>
              <a:rPr sz="1400" dirty="0">
                <a:latin typeface="微软雅黑"/>
                <a:cs typeface="微软雅黑"/>
              </a:rPr>
              <a:t>之前的公益都是低调倡</a:t>
            </a:r>
            <a:r>
              <a:rPr sz="1400" spc="-15" dirty="0">
                <a:latin typeface="微软雅黑"/>
                <a:cs typeface="微软雅黑"/>
              </a:rPr>
              <a:t>导</a:t>
            </a:r>
            <a:r>
              <a:rPr sz="1400" dirty="0">
                <a:latin typeface="微软雅黑"/>
                <a:cs typeface="微软雅黑"/>
              </a:rPr>
              <a:t>，现</a:t>
            </a:r>
            <a:r>
              <a:rPr sz="1400" spc="-15" dirty="0">
                <a:latin typeface="微软雅黑"/>
                <a:cs typeface="微软雅黑"/>
              </a:rPr>
              <a:t>在</a:t>
            </a:r>
            <a:r>
              <a:rPr sz="1400" dirty="0">
                <a:latin typeface="微软雅黑"/>
                <a:cs typeface="微软雅黑"/>
              </a:rPr>
              <a:t>高调</a:t>
            </a:r>
            <a:r>
              <a:rPr sz="1400" spc="-15" dirty="0">
                <a:latin typeface="微软雅黑"/>
                <a:cs typeface="微软雅黑"/>
              </a:rPr>
              <a:t>个</a:t>
            </a:r>
            <a:r>
              <a:rPr sz="1400" dirty="0">
                <a:latin typeface="微软雅黑"/>
                <a:cs typeface="微软雅黑"/>
              </a:rPr>
              <a:t>性，鼓  励人人参与</a:t>
            </a:r>
            <a:endParaRPr sz="1400">
              <a:latin typeface="微软雅黑"/>
              <a:cs typeface="微软雅黑"/>
            </a:endParaRPr>
          </a:p>
        </p:txBody>
      </p:sp>
      <p:sp>
        <p:nvSpPr>
          <p:cNvPr id="13" name="object 13"/>
          <p:cNvSpPr txBox="1"/>
          <p:nvPr/>
        </p:nvSpPr>
        <p:spPr>
          <a:xfrm>
            <a:off x="8990203" y="4315714"/>
            <a:ext cx="2698750" cy="942340"/>
          </a:xfrm>
          <a:prstGeom prst="rect">
            <a:avLst/>
          </a:prstGeom>
        </p:spPr>
        <p:txBody>
          <a:bodyPr vert="horz" wrap="square" lIns="0" tIns="0" rIns="0" bIns="0" rtlCol="0">
            <a:spAutoFit/>
          </a:bodyPr>
          <a:lstStyle/>
          <a:p>
            <a:pPr marL="12700">
              <a:lnSpc>
                <a:spcPct val="100000"/>
              </a:lnSpc>
            </a:pPr>
            <a:r>
              <a:rPr sz="1800" b="1" dirty="0">
                <a:solidFill>
                  <a:srgbClr val="585858"/>
                </a:solidFill>
                <a:latin typeface="微软雅黑"/>
                <a:cs typeface="微软雅黑"/>
              </a:rPr>
              <a:t>公益项目</a:t>
            </a:r>
            <a:endParaRPr sz="1800">
              <a:latin typeface="微软雅黑"/>
              <a:cs typeface="微软雅黑"/>
            </a:endParaRPr>
          </a:p>
          <a:p>
            <a:pPr marL="13970" marR="5080">
              <a:lnSpc>
                <a:spcPct val="130000"/>
              </a:lnSpc>
              <a:spcBef>
                <a:spcPts val="790"/>
              </a:spcBef>
            </a:pPr>
            <a:r>
              <a:rPr sz="1400" dirty="0">
                <a:latin typeface="微软雅黑"/>
                <a:cs typeface="微软雅黑"/>
              </a:rPr>
              <a:t>之前的公益项目主要是</a:t>
            </a:r>
            <a:r>
              <a:rPr sz="1400" spc="-15" dirty="0">
                <a:latin typeface="微软雅黑"/>
                <a:cs typeface="微软雅黑"/>
              </a:rPr>
              <a:t>建</a:t>
            </a:r>
            <a:r>
              <a:rPr sz="1400" dirty="0">
                <a:latin typeface="微软雅黑"/>
                <a:cs typeface="微软雅黑"/>
              </a:rPr>
              <a:t>学校</a:t>
            </a:r>
            <a:r>
              <a:rPr sz="1400" spc="-15" dirty="0">
                <a:latin typeface="微软雅黑"/>
                <a:cs typeface="微软雅黑"/>
              </a:rPr>
              <a:t>、</a:t>
            </a:r>
            <a:r>
              <a:rPr sz="1400" dirty="0">
                <a:latin typeface="微软雅黑"/>
                <a:cs typeface="微软雅黑"/>
              </a:rPr>
              <a:t>捐  衣物、赈灾等，现在项目更多样</a:t>
            </a:r>
            <a:endParaRPr sz="1400">
              <a:latin typeface="微软雅黑"/>
              <a:cs typeface="微软雅黑"/>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70"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公益</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公益事业面临公益组织公信力较低、信息不够公开、费用支出</a:t>
            </a:r>
          </a:p>
          <a:p>
            <a:pPr marL="12700">
              <a:lnSpc>
                <a:spcPts val="2735"/>
              </a:lnSpc>
            </a:pPr>
            <a:r>
              <a:rPr spc="-5" dirty="0"/>
              <a:t>较高、行政性倾向严重等难题</a:t>
            </a:r>
          </a:p>
        </p:txBody>
      </p:sp>
      <p:sp>
        <p:nvSpPr>
          <p:cNvPr id="5" name="object 5"/>
          <p:cNvSpPr txBox="1"/>
          <p:nvPr/>
        </p:nvSpPr>
        <p:spPr>
          <a:xfrm>
            <a:off x="829767" y="1510157"/>
            <a:ext cx="10809605" cy="54610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dirty="0">
                <a:solidFill>
                  <a:srgbClr val="585858"/>
                </a:solidFill>
                <a:latin typeface="微软雅黑"/>
                <a:cs typeface="微软雅黑"/>
              </a:rPr>
              <a:t>我国公益事业快速发展，在发展过程中也暴露出一些问题。公益事业面临最大的难题是公信力较低，缺乏信任。除此之外，公益事业还</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面临组织信息不够公开，公益组织费用支出较高，行政性倾向严重等难题。</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052315" y="2231135"/>
            <a:ext cx="4087495" cy="4086225"/>
          </a:xfrm>
          <a:custGeom>
            <a:avLst/>
            <a:gdLst/>
            <a:ahLst/>
            <a:cxnLst/>
            <a:rect l="l" t="t" r="r" b="b"/>
            <a:pathLst>
              <a:path w="4087495" h="4086225">
                <a:moveTo>
                  <a:pt x="0" y="2042921"/>
                </a:moveTo>
                <a:lnTo>
                  <a:pt x="2043684" y="0"/>
                </a:lnTo>
                <a:lnTo>
                  <a:pt x="4087367" y="2042921"/>
                </a:lnTo>
                <a:lnTo>
                  <a:pt x="2043684" y="4085843"/>
                </a:lnTo>
                <a:lnTo>
                  <a:pt x="0" y="2042921"/>
                </a:lnTo>
                <a:close/>
              </a:path>
            </a:pathLst>
          </a:custGeom>
          <a:ln w="76200">
            <a:solidFill>
              <a:srgbClr val="ECECEC"/>
            </a:solidFill>
          </a:ln>
        </p:spPr>
        <p:txBody>
          <a:bodyPr wrap="square" lIns="0" tIns="0" rIns="0" bIns="0" rtlCol="0"/>
          <a:lstStyle/>
          <a:p>
            <a:endParaRPr/>
          </a:p>
        </p:txBody>
      </p:sp>
      <p:sp>
        <p:nvSpPr>
          <p:cNvPr id="8" name="object 8"/>
          <p:cNvSpPr/>
          <p:nvPr/>
        </p:nvSpPr>
        <p:spPr>
          <a:xfrm>
            <a:off x="4603241" y="2856738"/>
            <a:ext cx="1260475" cy="1260475"/>
          </a:xfrm>
          <a:custGeom>
            <a:avLst/>
            <a:gdLst/>
            <a:ahLst/>
            <a:cxnLst/>
            <a:rect l="l" t="t" r="r" b="b"/>
            <a:pathLst>
              <a:path w="1260475" h="1260475">
                <a:moveTo>
                  <a:pt x="1099566" y="0"/>
                </a:moveTo>
                <a:lnTo>
                  <a:pt x="160782" y="0"/>
                </a:lnTo>
                <a:lnTo>
                  <a:pt x="109971" y="8199"/>
                </a:lnTo>
                <a:lnTo>
                  <a:pt x="65836" y="31028"/>
                </a:lnTo>
                <a:lnTo>
                  <a:pt x="31028" y="65836"/>
                </a:lnTo>
                <a:lnTo>
                  <a:pt x="8199" y="109971"/>
                </a:lnTo>
                <a:lnTo>
                  <a:pt x="0" y="160782"/>
                </a:lnTo>
                <a:lnTo>
                  <a:pt x="0" y="1099566"/>
                </a:lnTo>
                <a:lnTo>
                  <a:pt x="8199" y="1150376"/>
                </a:lnTo>
                <a:lnTo>
                  <a:pt x="31028" y="1194511"/>
                </a:lnTo>
                <a:lnTo>
                  <a:pt x="65836" y="1229319"/>
                </a:lnTo>
                <a:lnTo>
                  <a:pt x="109971" y="1252148"/>
                </a:lnTo>
                <a:lnTo>
                  <a:pt x="160782" y="1260348"/>
                </a:lnTo>
                <a:lnTo>
                  <a:pt x="1099566" y="1260348"/>
                </a:lnTo>
                <a:lnTo>
                  <a:pt x="1150376" y="1252148"/>
                </a:lnTo>
                <a:lnTo>
                  <a:pt x="1194511" y="1229319"/>
                </a:lnTo>
                <a:lnTo>
                  <a:pt x="1229319" y="1194511"/>
                </a:lnTo>
                <a:lnTo>
                  <a:pt x="1252148" y="1150376"/>
                </a:lnTo>
                <a:lnTo>
                  <a:pt x="1260348" y="1099566"/>
                </a:lnTo>
                <a:lnTo>
                  <a:pt x="1260348" y="160782"/>
                </a:lnTo>
                <a:lnTo>
                  <a:pt x="1252148" y="109971"/>
                </a:lnTo>
                <a:lnTo>
                  <a:pt x="1229319" y="65836"/>
                </a:lnTo>
                <a:lnTo>
                  <a:pt x="1194511" y="31028"/>
                </a:lnTo>
                <a:lnTo>
                  <a:pt x="1150376" y="8199"/>
                </a:lnTo>
                <a:lnTo>
                  <a:pt x="1099566" y="0"/>
                </a:lnTo>
                <a:close/>
              </a:path>
            </a:pathLst>
          </a:custGeom>
          <a:solidFill>
            <a:srgbClr val="1D9ED2"/>
          </a:solidFill>
        </p:spPr>
        <p:txBody>
          <a:bodyPr wrap="square" lIns="0" tIns="0" rIns="0" bIns="0" rtlCol="0"/>
          <a:lstStyle/>
          <a:p>
            <a:endParaRPr/>
          </a:p>
        </p:txBody>
      </p:sp>
      <p:sp>
        <p:nvSpPr>
          <p:cNvPr id="9" name="object 9"/>
          <p:cNvSpPr/>
          <p:nvPr/>
        </p:nvSpPr>
        <p:spPr>
          <a:xfrm>
            <a:off x="4603241" y="2856738"/>
            <a:ext cx="1260475" cy="1260475"/>
          </a:xfrm>
          <a:custGeom>
            <a:avLst/>
            <a:gdLst/>
            <a:ahLst/>
            <a:cxnLst/>
            <a:rect l="l" t="t" r="r" b="b"/>
            <a:pathLst>
              <a:path w="1260475" h="1260475">
                <a:moveTo>
                  <a:pt x="0" y="160782"/>
                </a:moveTo>
                <a:lnTo>
                  <a:pt x="8199" y="109971"/>
                </a:lnTo>
                <a:lnTo>
                  <a:pt x="31028" y="65836"/>
                </a:lnTo>
                <a:lnTo>
                  <a:pt x="65836" y="31028"/>
                </a:lnTo>
                <a:lnTo>
                  <a:pt x="109971" y="8199"/>
                </a:lnTo>
                <a:lnTo>
                  <a:pt x="160782" y="0"/>
                </a:lnTo>
                <a:lnTo>
                  <a:pt x="1099566" y="0"/>
                </a:lnTo>
                <a:lnTo>
                  <a:pt x="1150376" y="8199"/>
                </a:lnTo>
                <a:lnTo>
                  <a:pt x="1194511" y="31028"/>
                </a:lnTo>
                <a:lnTo>
                  <a:pt x="1229319" y="65836"/>
                </a:lnTo>
                <a:lnTo>
                  <a:pt x="1252148" y="109971"/>
                </a:lnTo>
                <a:lnTo>
                  <a:pt x="1260348" y="160782"/>
                </a:lnTo>
                <a:lnTo>
                  <a:pt x="1260348" y="1099566"/>
                </a:lnTo>
                <a:lnTo>
                  <a:pt x="1252148" y="1150376"/>
                </a:lnTo>
                <a:lnTo>
                  <a:pt x="1229319" y="1194511"/>
                </a:lnTo>
                <a:lnTo>
                  <a:pt x="1194511" y="1229319"/>
                </a:lnTo>
                <a:lnTo>
                  <a:pt x="1150376" y="1252148"/>
                </a:lnTo>
                <a:lnTo>
                  <a:pt x="1099566" y="1260348"/>
                </a:lnTo>
                <a:lnTo>
                  <a:pt x="160782" y="1260348"/>
                </a:lnTo>
                <a:lnTo>
                  <a:pt x="109971" y="1252148"/>
                </a:lnTo>
                <a:lnTo>
                  <a:pt x="65836" y="1229319"/>
                </a:lnTo>
                <a:lnTo>
                  <a:pt x="31028" y="1194511"/>
                </a:lnTo>
                <a:lnTo>
                  <a:pt x="8199" y="1150376"/>
                </a:lnTo>
                <a:lnTo>
                  <a:pt x="0" y="1099566"/>
                </a:lnTo>
                <a:lnTo>
                  <a:pt x="0" y="160782"/>
                </a:lnTo>
                <a:close/>
              </a:path>
            </a:pathLst>
          </a:custGeom>
          <a:ln w="19812">
            <a:solidFill>
              <a:srgbClr val="D3D3D3"/>
            </a:solidFill>
          </a:ln>
        </p:spPr>
        <p:txBody>
          <a:bodyPr wrap="square" lIns="0" tIns="0" rIns="0" bIns="0" rtlCol="0"/>
          <a:lstStyle/>
          <a:p>
            <a:endParaRPr/>
          </a:p>
        </p:txBody>
      </p:sp>
      <p:sp>
        <p:nvSpPr>
          <p:cNvPr id="10" name="object 10"/>
          <p:cNvSpPr/>
          <p:nvPr/>
        </p:nvSpPr>
        <p:spPr>
          <a:xfrm>
            <a:off x="4921758" y="3175254"/>
            <a:ext cx="623570" cy="623570"/>
          </a:xfrm>
          <a:custGeom>
            <a:avLst/>
            <a:gdLst/>
            <a:ahLst/>
            <a:cxnLst/>
            <a:rect l="l" t="t" r="r" b="b"/>
            <a:pathLst>
              <a:path w="623570" h="623570">
                <a:moveTo>
                  <a:pt x="311657" y="0"/>
                </a:moveTo>
                <a:lnTo>
                  <a:pt x="265612" y="3380"/>
                </a:lnTo>
                <a:lnTo>
                  <a:pt x="221661" y="13198"/>
                </a:lnTo>
                <a:lnTo>
                  <a:pt x="180287" y="28972"/>
                </a:lnTo>
                <a:lnTo>
                  <a:pt x="141974" y="50219"/>
                </a:lnTo>
                <a:lnTo>
                  <a:pt x="107203" y="76457"/>
                </a:lnTo>
                <a:lnTo>
                  <a:pt x="76457" y="107203"/>
                </a:lnTo>
                <a:lnTo>
                  <a:pt x="50219" y="141974"/>
                </a:lnTo>
                <a:lnTo>
                  <a:pt x="28972" y="180287"/>
                </a:lnTo>
                <a:lnTo>
                  <a:pt x="13198" y="221661"/>
                </a:lnTo>
                <a:lnTo>
                  <a:pt x="3380" y="265612"/>
                </a:lnTo>
                <a:lnTo>
                  <a:pt x="0" y="311658"/>
                </a:lnTo>
                <a:lnTo>
                  <a:pt x="3380" y="357703"/>
                </a:lnTo>
                <a:lnTo>
                  <a:pt x="13198" y="401654"/>
                </a:lnTo>
                <a:lnTo>
                  <a:pt x="28972" y="443028"/>
                </a:lnTo>
                <a:lnTo>
                  <a:pt x="50219" y="481341"/>
                </a:lnTo>
                <a:lnTo>
                  <a:pt x="76457" y="516112"/>
                </a:lnTo>
                <a:lnTo>
                  <a:pt x="107203" y="546858"/>
                </a:lnTo>
                <a:lnTo>
                  <a:pt x="141974" y="573096"/>
                </a:lnTo>
                <a:lnTo>
                  <a:pt x="180287" y="594343"/>
                </a:lnTo>
                <a:lnTo>
                  <a:pt x="221661" y="610117"/>
                </a:lnTo>
                <a:lnTo>
                  <a:pt x="265612" y="619935"/>
                </a:lnTo>
                <a:lnTo>
                  <a:pt x="311657" y="623316"/>
                </a:lnTo>
                <a:lnTo>
                  <a:pt x="357703" y="619935"/>
                </a:lnTo>
                <a:lnTo>
                  <a:pt x="401654" y="610117"/>
                </a:lnTo>
                <a:lnTo>
                  <a:pt x="443028" y="594343"/>
                </a:lnTo>
                <a:lnTo>
                  <a:pt x="481341" y="573096"/>
                </a:lnTo>
                <a:lnTo>
                  <a:pt x="516112" y="546858"/>
                </a:lnTo>
                <a:lnTo>
                  <a:pt x="546858" y="516112"/>
                </a:lnTo>
                <a:lnTo>
                  <a:pt x="573096" y="481341"/>
                </a:lnTo>
                <a:lnTo>
                  <a:pt x="594343" y="443028"/>
                </a:lnTo>
                <a:lnTo>
                  <a:pt x="610117" y="401654"/>
                </a:lnTo>
                <a:lnTo>
                  <a:pt x="619935" y="357703"/>
                </a:lnTo>
                <a:lnTo>
                  <a:pt x="623315" y="311658"/>
                </a:lnTo>
                <a:lnTo>
                  <a:pt x="619935" y="265612"/>
                </a:lnTo>
                <a:lnTo>
                  <a:pt x="610117" y="221661"/>
                </a:lnTo>
                <a:lnTo>
                  <a:pt x="594343" y="180287"/>
                </a:lnTo>
                <a:lnTo>
                  <a:pt x="573096" y="141974"/>
                </a:lnTo>
                <a:lnTo>
                  <a:pt x="546858" y="107203"/>
                </a:lnTo>
                <a:lnTo>
                  <a:pt x="516112" y="76457"/>
                </a:lnTo>
                <a:lnTo>
                  <a:pt x="481341" y="50219"/>
                </a:lnTo>
                <a:lnTo>
                  <a:pt x="443028" y="28972"/>
                </a:lnTo>
                <a:lnTo>
                  <a:pt x="401654" y="13198"/>
                </a:lnTo>
                <a:lnTo>
                  <a:pt x="357703" y="3380"/>
                </a:lnTo>
                <a:lnTo>
                  <a:pt x="311657" y="0"/>
                </a:lnTo>
                <a:close/>
              </a:path>
            </a:pathLst>
          </a:custGeom>
          <a:solidFill>
            <a:srgbClr val="F9F9F9"/>
          </a:solidFill>
        </p:spPr>
        <p:txBody>
          <a:bodyPr wrap="square" lIns="0" tIns="0" rIns="0" bIns="0" rtlCol="0"/>
          <a:lstStyle/>
          <a:p>
            <a:endParaRPr/>
          </a:p>
        </p:txBody>
      </p:sp>
      <p:sp>
        <p:nvSpPr>
          <p:cNvPr id="11" name="object 11"/>
          <p:cNvSpPr/>
          <p:nvPr/>
        </p:nvSpPr>
        <p:spPr>
          <a:xfrm>
            <a:off x="4921758" y="3175254"/>
            <a:ext cx="623570" cy="623570"/>
          </a:xfrm>
          <a:custGeom>
            <a:avLst/>
            <a:gdLst/>
            <a:ahLst/>
            <a:cxnLst/>
            <a:rect l="l" t="t" r="r" b="b"/>
            <a:pathLst>
              <a:path w="623570" h="623570">
                <a:moveTo>
                  <a:pt x="0" y="311658"/>
                </a:moveTo>
                <a:lnTo>
                  <a:pt x="3380" y="265612"/>
                </a:lnTo>
                <a:lnTo>
                  <a:pt x="13198" y="221661"/>
                </a:lnTo>
                <a:lnTo>
                  <a:pt x="28972" y="180287"/>
                </a:lnTo>
                <a:lnTo>
                  <a:pt x="50219" y="141974"/>
                </a:lnTo>
                <a:lnTo>
                  <a:pt x="76457" y="107203"/>
                </a:lnTo>
                <a:lnTo>
                  <a:pt x="107203" y="76457"/>
                </a:lnTo>
                <a:lnTo>
                  <a:pt x="141974" y="50219"/>
                </a:lnTo>
                <a:lnTo>
                  <a:pt x="180287" y="28972"/>
                </a:lnTo>
                <a:lnTo>
                  <a:pt x="221661" y="13198"/>
                </a:lnTo>
                <a:lnTo>
                  <a:pt x="265612" y="3380"/>
                </a:lnTo>
                <a:lnTo>
                  <a:pt x="311657" y="0"/>
                </a:lnTo>
                <a:lnTo>
                  <a:pt x="357703" y="3380"/>
                </a:lnTo>
                <a:lnTo>
                  <a:pt x="401654" y="13198"/>
                </a:lnTo>
                <a:lnTo>
                  <a:pt x="443028" y="28972"/>
                </a:lnTo>
                <a:lnTo>
                  <a:pt x="481341" y="50219"/>
                </a:lnTo>
                <a:lnTo>
                  <a:pt x="516112" y="76457"/>
                </a:lnTo>
                <a:lnTo>
                  <a:pt x="546858" y="107203"/>
                </a:lnTo>
                <a:lnTo>
                  <a:pt x="573096" y="141974"/>
                </a:lnTo>
                <a:lnTo>
                  <a:pt x="594343" y="180287"/>
                </a:lnTo>
                <a:lnTo>
                  <a:pt x="610117" y="221661"/>
                </a:lnTo>
                <a:lnTo>
                  <a:pt x="619935" y="265612"/>
                </a:lnTo>
                <a:lnTo>
                  <a:pt x="623315" y="311658"/>
                </a:lnTo>
                <a:lnTo>
                  <a:pt x="619935" y="357703"/>
                </a:lnTo>
                <a:lnTo>
                  <a:pt x="610117" y="401654"/>
                </a:lnTo>
                <a:lnTo>
                  <a:pt x="594343" y="443028"/>
                </a:lnTo>
                <a:lnTo>
                  <a:pt x="573096" y="481341"/>
                </a:lnTo>
                <a:lnTo>
                  <a:pt x="546858" y="516112"/>
                </a:lnTo>
                <a:lnTo>
                  <a:pt x="516112" y="546858"/>
                </a:lnTo>
                <a:lnTo>
                  <a:pt x="481341" y="573096"/>
                </a:lnTo>
                <a:lnTo>
                  <a:pt x="443028" y="594343"/>
                </a:lnTo>
                <a:lnTo>
                  <a:pt x="401654" y="610117"/>
                </a:lnTo>
                <a:lnTo>
                  <a:pt x="357703" y="619935"/>
                </a:lnTo>
                <a:lnTo>
                  <a:pt x="311657" y="623316"/>
                </a:lnTo>
                <a:lnTo>
                  <a:pt x="265612" y="619935"/>
                </a:lnTo>
                <a:lnTo>
                  <a:pt x="221661" y="610117"/>
                </a:lnTo>
                <a:lnTo>
                  <a:pt x="180287" y="594343"/>
                </a:lnTo>
                <a:lnTo>
                  <a:pt x="141974" y="573096"/>
                </a:lnTo>
                <a:lnTo>
                  <a:pt x="107203" y="546858"/>
                </a:lnTo>
                <a:lnTo>
                  <a:pt x="76457" y="516112"/>
                </a:lnTo>
                <a:lnTo>
                  <a:pt x="50219" y="481341"/>
                </a:lnTo>
                <a:lnTo>
                  <a:pt x="28972" y="443028"/>
                </a:lnTo>
                <a:lnTo>
                  <a:pt x="13198" y="401654"/>
                </a:lnTo>
                <a:lnTo>
                  <a:pt x="3380" y="357703"/>
                </a:lnTo>
                <a:lnTo>
                  <a:pt x="0" y="311658"/>
                </a:lnTo>
                <a:close/>
              </a:path>
            </a:pathLst>
          </a:custGeom>
          <a:ln w="19812">
            <a:solidFill>
              <a:srgbClr val="D3D3D3"/>
            </a:solidFill>
          </a:ln>
        </p:spPr>
        <p:txBody>
          <a:bodyPr wrap="square" lIns="0" tIns="0" rIns="0" bIns="0" rtlCol="0"/>
          <a:lstStyle/>
          <a:p>
            <a:endParaRPr/>
          </a:p>
        </p:txBody>
      </p:sp>
      <p:sp>
        <p:nvSpPr>
          <p:cNvPr id="12" name="object 12"/>
          <p:cNvSpPr/>
          <p:nvPr/>
        </p:nvSpPr>
        <p:spPr>
          <a:xfrm>
            <a:off x="5073396" y="3316223"/>
            <a:ext cx="318770" cy="338455"/>
          </a:xfrm>
          <a:custGeom>
            <a:avLst/>
            <a:gdLst/>
            <a:ahLst/>
            <a:cxnLst/>
            <a:rect l="l" t="t" r="r" b="b"/>
            <a:pathLst>
              <a:path w="318770" h="338454">
                <a:moveTo>
                  <a:pt x="122554" y="173100"/>
                </a:moveTo>
                <a:lnTo>
                  <a:pt x="81835" y="188769"/>
                </a:lnTo>
                <a:lnTo>
                  <a:pt x="46736" y="215391"/>
                </a:lnTo>
                <a:lnTo>
                  <a:pt x="12080" y="266858"/>
                </a:lnTo>
                <a:lnTo>
                  <a:pt x="62" y="327025"/>
                </a:lnTo>
                <a:lnTo>
                  <a:pt x="0" y="333501"/>
                </a:lnTo>
                <a:lnTo>
                  <a:pt x="4825" y="338327"/>
                </a:lnTo>
                <a:lnTo>
                  <a:pt x="313689" y="338327"/>
                </a:lnTo>
                <a:lnTo>
                  <a:pt x="318515" y="333501"/>
                </a:lnTo>
                <a:lnTo>
                  <a:pt x="318515" y="327913"/>
                </a:lnTo>
                <a:lnTo>
                  <a:pt x="157225" y="327913"/>
                </a:lnTo>
                <a:lnTo>
                  <a:pt x="155193" y="327025"/>
                </a:lnTo>
                <a:lnTo>
                  <a:pt x="154050" y="325246"/>
                </a:lnTo>
                <a:lnTo>
                  <a:pt x="133603" y="296418"/>
                </a:lnTo>
                <a:lnTo>
                  <a:pt x="132714" y="293115"/>
                </a:lnTo>
                <a:lnTo>
                  <a:pt x="132968" y="289813"/>
                </a:lnTo>
                <a:lnTo>
                  <a:pt x="141096" y="191642"/>
                </a:lnTo>
                <a:lnTo>
                  <a:pt x="122554" y="173100"/>
                </a:lnTo>
                <a:close/>
              </a:path>
              <a:path w="318770" h="338454">
                <a:moveTo>
                  <a:pt x="196087" y="173100"/>
                </a:moveTo>
                <a:lnTo>
                  <a:pt x="177545" y="191642"/>
                </a:lnTo>
                <a:lnTo>
                  <a:pt x="185546" y="289813"/>
                </a:lnTo>
                <a:lnTo>
                  <a:pt x="185927" y="293115"/>
                </a:lnTo>
                <a:lnTo>
                  <a:pt x="184897" y="296437"/>
                </a:lnTo>
                <a:lnTo>
                  <a:pt x="164464" y="325246"/>
                </a:lnTo>
                <a:lnTo>
                  <a:pt x="163321" y="327025"/>
                </a:lnTo>
                <a:lnTo>
                  <a:pt x="161289" y="327913"/>
                </a:lnTo>
                <a:lnTo>
                  <a:pt x="318515" y="327913"/>
                </a:lnTo>
                <a:lnTo>
                  <a:pt x="318453" y="327025"/>
                </a:lnTo>
                <a:lnTo>
                  <a:pt x="306498" y="266858"/>
                </a:lnTo>
                <a:lnTo>
                  <a:pt x="271906" y="215391"/>
                </a:lnTo>
                <a:lnTo>
                  <a:pt x="236712" y="188769"/>
                </a:lnTo>
                <a:lnTo>
                  <a:pt x="216953" y="179512"/>
                </a:lnTo>
                <a:lnTo>
                  <a:pt x="196087" y="173100"/>
                </a:lnTo>
                <a:close/>
              </a:path>
              <a:path w="318770" h="338454">
                <a:moveTo>
                  <a:pt x="246633" y="112522"/>
                </a:moveTo>
                <a:lnTo>
                  <a:pt x="72008" y="112522"/>
                </a:lnTo>
                <a:lnTo>
                  <a:pt x="72008" y="138556"/>
                </a:lnTo>
                <a:lnTo>
                  <a:pt x="75818" y="142366"/>
                </a:lnTo>
                <a:lnTo>
                  <a:pt x="242696" y="142366"/>
                </a:lnTo>
                <a:lnTo>
                  <a:pt x="246633" y="138556"/>
                </a:lnTo>
                <a:lnTo>
                  <a:pt x="246633" y="112522"/>
                </a:lnTo>
                <a:close/>
              </a:path>
              <a:path w="318770" h="338454">
                <a:moveTo>
                  <a:pt x="76200" y="29337"/>
                </a:moveTo>
                <a:lnTo>
                  <a:pt x="74549" y="29845"/>
                </a:lnTo>
                <a:lnTo>
                  <a:pt x="73025" y="30479"/>
                </a:lnTo>
                <a:lnTo>
                  <a:pt x="72008" y="31876"/>
                </a:lnTo>
                <a:lnTo>
                  <a:pt x="72008" y="91059"/>
                </a:lnTo>
                <a:lnTo>
                  <a:pt x="246633" y="91059"/>
                </a:lnTo>
                <a:lnTo>
                  <a:pt x="246633" y="64642"/>
                </a:lnTo>
                <a:lnTo>
                  <a:pt x="103504" y="64642"/>
                </a:lnTo>
                <a:lnTo>
                  <a:pt x="78866" y="31241"/>
                </a:lnTo>
                <a:lnTo>
                  <a:pt x="77977" y="29972"/>
                </a:lnTo>
                <a:lnTo>
                  <a:pt x="76200" y="29337"/>
                </a:lnTo>
                <a:close/>
              </a:path>
              <a:path w="318770" h="338454">
                <a:moveTo>
                  <a:pt x="158750" y="0"/>
                </a:moveTo>
                <a:lnTo>
                  <a:pt x="156463" y="0"/>
                </a:lnTo>
                <a:lnTo>
                  <a:pt x="155320" y="508"/>
                </a:lnTo>
                <a:lnTo>
                  <a:pt x="154686" y="1397"/>
                </a:lnTo>
                <a:lnTo>
                  <a:pt x="103504" y="64642"/>
                </a:lnTo>
                <a:lnTo>
                  <a:pt x="211836" y="64642"/>
                </a:lnTo>
                <a:lnTo>
                  <a:pt x="160654" y="1397"/>
                </a:lnTo>
                <a:lnTo>
                  <a:pt x="159892" y="508"/>
                </a:lnTo>
                <a:lnTo>
                  <a:pt x="158750" y="0"/>
                </a:lnTo>
                <a:close/>
              </a:path>
              <a:path w="318770" h="338454">
                <a:moveTo>
                  <a:pt x="242315" y="25908"/>
                </a:moveTo>
                <a:lnTo>
                  <a:pt x="240664" y="26415"/>
                </a:lnTo>
                <a:lnTo>
                  <a:pt x="239649" y="27812"/>
                </a:lnTo>
                <a:lnTo>
                  <a:pt x="211836" y="64642"/>
                </a:lnTo>
                <a:lnTo>
                  <a:pt x="246633" y="64642"/>
                </a:lnTo>
                <a:lnTo>
                  <a:pt x="246633" y="28448"/>
                </a:lnTo>
                <a:lnTo>
                  <a:pt x="245490" y="26924"/>
                </a:lnTo>
                <a:lnTo>
                  <a:pt x="243966" y="26415"/>
                </a:lnTo>
                <a:lnTo>
                  <a:pt x="242315" y="25908"/>
                </a:lnTo>
                <a:close/>
              </a:path>
            </a:pathLst>
          </a:custGeom>
          <a:solidFill>
            <a:srgbClr val="1D9ED2"/>
          </a:solidFill>
        </p:spPr>
        <p:txBody>
          <a:bodyPr wrap="square" lIns="0" tIns="0" rIns="0" bIns="0" rtlCol="0"/>
          <a:lstStyle/>
          <a:p>
            <a:endParaRPr/>
          </a:p>
        </p:txBody>
      </p:sp>
      <p:sp>
        <p:nvSpPr>
          <p:cNvPr id="13" name="object 13"/>
          <p:cNvSpPr/>
          <p:nvPr/>
        </p:nvSpPr>
        <p:spPr>
          <a:xfrm>
            <a:off x="6329934" y="2856738"/>
            <a:ext cx="1260475" cy="1260475"/>
          </a:xfrm>
          <a:custGeom>
            <a:avLst/>
            <a:gdLst/>
            <a:ahLst/>
            <a:cxnLst/>
            <a:rect l="l" t="t" r="r" b="b"/>
            <a:pathLst>
              <a:path w="1260475" h="1260475">
                <a:moveTo>
                  <a:pt x="1099565" y="0"/>
                </a:moveTo>
                <a:lnTo>
                  <a:pt x="160781" y="0"/>
                </a:lnTo>
                <a:lnTo>
                  <a:pt x="109971" y="8199"/>
                </a:lnTo>
                <a:lnTo>
                  <a:pt x="65836" y="31028"/>
                </a:lnTo>
                <a:lnTo>
                  <a:pt x="31028" y="65836"/>
                </a:lnTo>
                <a:lnTo>
                  <a:pt x="8199" y="109971"/>
                </a:lnTo>
                <a:lnTo>
                  <a:pt x="0" y="160782"/>
                </a:lnTo>
                <a:lnTo>
                  <a:pt x="0" y="1099566"/>
                </a:lnTo>
                <a:lnTo>
                  <a:pt x="8199" y="1150376"/>
                </a:lnTo>
                <a:lnTo>
                  <a:pt x="31028" y="1194511"/>
                </a:lnTo>
                <a:lnTo>
                  <a:pt x="65836" y="1229319"/>
                </a:lnTo>
                <a:lnTo>
                  <a:pt x="109971" y="1252148"/>
                </a:lnTo>
                <a:lnTo>
                  <a:pt x="160781" y="1260348"/>
                </a:lnTo>
                <a:lnTo>
                  <a:pt x="1099565" y="1260348"/>
                </a:lnTo>
                <a:lnTo>
                  <a:pt x="1150376" y="1252148"/>
                </a:lnTo>
                <a:lnTo>
                  <a:pt x="1194511" y="1229319"/>
                </a:lnTo>
                <a:lnTo>
                  <a:pt x="1229319" y="1194511"/>
                </a:lnTo>
                <a:lnTo>
                  <a:pt x="1252148" y="1150376"/>
                </a:lnTo>
                <a:lnTo>
                  <a:pt x="1260347" y="1099566"/>
                </a:lnTo>
                <a:lnTo>
                  <a:pt x="1260347" y="160782"/>
                </a:lnTo>
                <a:lnTo>
                  <a:pt x="1252148" y="109971"/>
                </a:lnTo>
                <a:lnTo>
                  <a:pt x="1229319" y="65836"/>
                </a:lnTo>
                <a:lnTo>
                  <a:pt x="1194511" y="31028"/>
                </a:lnTo>
                <a:lnTo>
                  <a:pt x="1150376" y="8199"/>
                </a:lnTo>
                <a:lnTo>
                  <a:pt x="1099565" y="0"/>
                </a:lnTo>
                <a:close/>
              </a:path>
            </a:pathLst>
          </a:custGeom>
          <a:solidFill>
            <a:srgbClr val="BABABA"/>
          </a:solidFill>
        </p:spPr>
        <p:txBody>
          <a:bodyPr wrap="square" lIns="0" tIns="0" rIns="0" bIns="0" rtlCol="0"/>
          <a:lstStyle/>
          <a:p>
            <a:endParaRPr/>
          </a:p>
        </p:txBody>
      </p:sp>
      <p:sp>
        <p:nvSpPr>
          <p:cNvPr id="14" name="object 14"/>
          <p:cNvSpPr/>
          <p:nvPr/>
        </p:nvSpPr>
        <p:spPr>
          <a:xfrm>
            <a:off x="6329934" y="2856738"/>
            <a:ext cx="1260475" cy="1260475"/>
          </a:xfrm>
          <a:custGeom>
            <a:avLst/>
            <a:gdLst/>
            <a:ahLst/>
            <a:cxnLst/>
            <a:rect l="l" t="t" r="r" b="b"/>
            <a:pathLst>
              <a:path w="1260475" h="1260475">
                <a:moveTo>
                  <a:pt x="0" y="160782"/>
                </a:moveTo>
                <a:lnTo>
                  <a:pt x="8199" y="109971"/>
                </a:lnTo>
                <a:lnTo>
                  <a:pt x="31028" y="65836"/>
                </a:lnTo>
                <a:lnTo>
                  <a:pt x="65836" y="31028"/>
                </a:lnTo>
                <a:lnTo>
                  <a:pt x="109971" y="8199"/>
                </a:lnTo>
                <a:lnTo>
                  <a:pt x="160781" y="0"/>
                </a:lnTo>
                <a:lnTo>
                  <a:pt x="1099565" y="0"/>
                </a:lnTo>
                <a:lnTo>
                  <a:pt x="1150376" y="8199"/>
                </a:lnTo>
                <a:lnTo>
                  <a:pt x="1194511" y="31028"/>
                </a:lnTo>
                <a:lnTo>
                  <a:pt x="1229319" y="65836"/>
                </a:lnTo>
                <a:lnTo>
                  <a:pt x="1252148" y="109971"/>
                </a:lnTo>
                <a:lnTo>
                  <a:pt x="1260347" y="160782"/>
                </a:lnTo>
                <a:lnTo>
                  <a:pt x="1260347" y="1099566"/>
                </a:lnTo>
                <a:lnTo>
                  <a:pt x="1252148" y="1150376"/>
                </a:lnTo>
                <a:lnTo>
                  <a:pt x="1229319" y="1194511"/>
                </a:lnTo>
                <a:lnTo>
                  <a:pt x="1194511" y="1229319"/>
                </a:lnTo>
                <a:lnTo>
                  <a:pt x="1150376" y="1252148"/>
                </a:lnTo>
                <a:lnTo>
                  <a:pt x="1099565" y="1260348"/>
                </a:lnTo>
                <a:lnTo>
                  <a:pt x="160781" y="1260348"/>
                </a:lnTo>
                <a:lnTo>
                  <a:pt x="109971" y="1252148"/>
                </a:lnTo>
                <a:lnTo>
                  <a:pt x="65836" y="1229319"/>
                </a:lnTo>
                <a:lnTo>
                  <a:pt x="31028" y="1194511"/>
                </a:lnTo>
                <a:lnTo>
                  <a:pt x="8199" y="1150376"/>
                </a:lnTo>
                <a:lnTo>
                  <a:pt x="0" y="1099566"/>
                </a:lnTo>
                <a:lnTo>
                  <a:pt x="0" y="160782"/>
                </a:lnTo>
                <a:close/>
              </a:path>
            </a:pathLst>
          </a:custGeom>
          <a:ln w="19811">
            <a:solidFill>
              <a:srgbClr val="D3D3D3"/>
            </a:solidFill>
          </a:ln>
        </p:spPr>
        <p:txBody>
          <a:bodyPr wrap="square" lIns="0" tIns="0" rIns="0" bIns="0" rtlCol="0"/>
          <a:lstStyle/>
          <a:p>
            <a:endParaRPr/>
          </a:p>
        </p:txBody>
      </p:sp>
      <p:sp>
        <p:nvSpPr>
          <p:cNvPr id="15" name="object 15"/>
          <p:cNvSpPr/>
          <p:nvPr/>
        </p:nvSpPr>
        <p:spPr>
          <a:xfrm>
            <a:off x="6648450" y="3175254"/>
            <a:ext cx="623570" cy="623570"/>
          </a:xfrm>
          <a:custGeom>
            <a:avLst/>
            <a:gdLst/>
            <a:ahLst/>
            <a:cxnLst/>
            <a:rect l="l" t="t" r="r" b="b"/>
            <a:pathLst>
              <a:path w="623570" h="623570">
                <a:moveTo>
                  <a:pt x="311657" y="0"/>
                </a:moveTo>
                <a:lnTo>
                  <a:pt x="265612" y="3380"/>
                </a:lnTo>
                <a:lnTo>
                  <a:pt x="221661" y="13198"/>
                </a:lnTo>
                <a:lnTo>
                  <a:pt x="180287" y="28972"/>
                </a:lnTo>
                <a:lnTo>
                  <a:pt x="141974" y="50219"/>
                </a:lnTo>
                <a:lnTo>
                  <a:pt x="107203" y="76457"/>
                </a:lnTo>
                <a:lnTo>
                  <a:pt x="76457" y="107203"/>
                </a:lnTo>
                <a:lnTo>
                  <a:pt x="50219" y="141974"/>
                </a:lnTo>
                <a:lnTo>
                  <a:pt x="28972" y="180287"/>
                </a:lnTo>
                <a:lnTo>
                  <a:pt x="13198" y="221661"/>
                </a:lnTo>
                <a:lnTo>
                  <a:pt x="3380" y="265612"/>
                </a:lnTo>
                <a:lnTo>
                  <a:pt x="0" y="311658"/>
                </a:lnTo>
                <a:lnTo>
                  <a:pt x="3380" y="357703"/>
                </a:lnTo>
                <a:lnTo>
                  <a:pt x="13198" y="401654"/>
                </a:lnTo>
                <a:lnTo>
                  <a:pt x="28972" y="443028"/>
                </a:lnTo>
                <a:lnTo>
                  <a:pt x="50219" y="481341"/>
                </a:lnTo>
                <a:lnTo>
                  <a:pt x="76457" y="516112"/>
                </a:lnTo>
                <a:lnTo>
                  <a:pt x="107203" y="546858"/>
                </a:lnTo>
                <a:lnTo>
                  <a:pt x="141974" y="573096"/>
                </a:lnTo>
                <a:lnTo>
                  <a:pt x="180287" y="594343"/>
                </a:lnTo>
                <a:lnTo>
                  <a:pt x="221661" y="610117"/>
                </a:lnTo>
                <a:lnTo>
                  <a:pt x="265612" y="619935"/>
                </a:lnTo>
                <a:lnTo>
                  <a:pt x="311657" y="623316"/>
                </a:lnTo>
                <a:lnTo>
                  <a:pt x="357703" y="619935"/>
                </a:lnTo>
                <a:lnTo>
                  <a:pt x="401654" y="610117"/>
                </a:lnTo>
                <a:lnTo>
                  <a:pt x="443028" y="594343"/>
                </a:lnTo>
                <a:lnTo>
                  <a:pt x="481341" y="573096"/>
                </a:lnTo>
                <a:lnTo>
                  <a:pt x="516112" y="546858"/>
                </a:lnTo>
                <a:lnTo>
                  <a:pt x="546858" y="516112"/>
                </a:lnTo>
                <a:lnTo>
                  <a:pt x="573096" y="481341"/>
                </a:lnTo>
                <a:lnTo>
                  <a:pt x="594343" y="443028"/>
                </a:lnTo>
                <a:lnTo>
                  <a:pt x="610117" y="401654"/>
                </a:lnTo>
                <a:lnTo>
                  <a:pt x="619935" y="357703"/>
                </a:lnTo>
                <a:lnTo>
                  <a:pt x="623316" y="311658"/>
                </a:lnTo>
                <a:lnTo>
                  <a:pt x="619935" y="265612"/>
                </a:lnTo>
                <a:lnTo>
                  <a:pt x="610117" y="221661"/>
                </a:lnTo>
                <a:lnTo>
                  <a:pt x="594343" y="180287"/>
                </a:lnTo>
                <a:lnTo>
                  <a:pt x="573096" y="141974"/>
                </a:lnTo>
                <a:lnTo>
                  <a:pt x="546858" y="107203"/>
                </a:lnTo>
                <a:lnTo>
                  <a:pt x="516112" y="76457"/>
                </a:lnTo>
                <a:lnTo>
                  <a:pt x="481341" y="50219"/>
                </a:lnTo>
                <a:lnTo>
                  <a:pt x="443028" y="28972"/>
                </a:lnTo>
                <a:lnTo>
                  <a:pt x="401654" y="13198"/>
                </a:lnTo>
                <a:lnTo>
                  <a:pt x="357703" y="3380"/>
                </a:lnTo>
                <a:lnTo>
                  <a:pt x="311657" y="0"/>
                </a:lnTo>
                <a:close/>
              </a:path>
            </a:pathLst>
          </a:custGeom>
          <a:solidFill>
            <a:srgbClr val="F9F9F9"/>
          </a:solidFill>
        </p:spPr>
        <p:txBody>
          <a:bodyPr wrap="square" lIns="0" tIns="0" rIns="0" bIns="0" rtlCol="0"/>
          <a:lstStyle/>
          <a:p>
            <a:endParaRPr/>
          </a:p>
        </p:txBody>
      </p:sp>
      <p:sp>
        <p:nvSpPr>
          <p:cNvPr id="16" name="object 16"/>
          <p:cNvSpPr/>
          <p:nvPr/>
        </p:nvSpPr>
        <p:spPr>
          <a:xfrm>
            <a:off x="6648450" y="3175254"/>
            <a:ext cx="623570" cy="623570"/>
          </a:xfrm>
          <a:custGeom>
            <a:avLst/>
            <a:gdLst/>
            <a:ahLst/>
            <a:cxnLst/>
            <a:rect l="l" t="t" r="r" b="b"/>
            <a:pathLst>
              <a:path w="623570" h="623570">
                <a:moveTo>
                  <a:pt x="0" y="311658"/>
                </a:moveTo>
                <a:lnTo>
                  <a:pt x="3380" y="265612"/>
                </a:lnTo>
                <a:lnTo>
                  <a:pt x="13198" y="221661"/>
                </a:lnTo>
                <a:lnTo>
                  <a:pt x="28972" y="180287"/>
                </a:lnTo>
                <a:lnTo>
                  <a:pt x="50219" y="141974"/>
                </a:lnTo>
                <a:lnTo>
                  <a:pt x="76457" y="107203"/>
                </a:lnTo>
                <a:lnTo>
                  <a:pt x="107203" y="76457"/>
                </a:lnTo>
                <a:lnTo>
                  <a:pt x="141974" y="50219"/>
                </a:lnTo>
                <a:lnTo>
                  <a:pt x="180287" y="28972"/>
                </a:lnTo>
                <a:lnTo>
                  <a:pt x="221661" y="13198"/>
                </a:lnTo>
                <a:lnTo>
                  <a:pt x="265612" y="3380"/>
                </a:lnTo>
                <a:lnTo>
                  <a:pt x="311657" y="0"/>
                </a:lnTo>
                <a:lnTo>
                  <a:pt x="357703" y="3380"/>
                </a:lnTo>
                <a:lnTo>
                  <a:pt x="401654" y="13198"/>
                </a:lnTo>
                <a:lnTo>
                  <a:pt x="443028" y="28972"/>
                </a:lnTo>
                <a:lnTo>
                  <a:pt x="481341" y="50219"/>
                </a:lnTo>
                <a:lnTo>
                  <a:pt x="516112" y="76457"/>
                </a:lnTo>
                <a:lnTo>
                  <a:pt x="546858" y="107203"/>
                </a:lnTo>
                <a:lnTo>
                  <a:pt x="573096" y="141974"/>
                </a:lnTo>
                <a:lnTo>
                  <a:pt x="594343" y="180287"/>
                </a:lnTo>
                <a:lnTo>
                  <a:pt x="610117" y="221661"/>
                </a:lnTo>
                <a:lnTo>
                  <a:pt x="619935" y="265612"/>
                </a:lnTo>
                <a:lnTo>
                  <a:pt x="623316" y="311658"/>
                </a:lnTo>
                <a:lnTo>
                  <a:pt x="619935" y="357703"/>
                </a:lnTo>
                <a:lnTo>
                  <a:pt x="610117" y="401654"/>
                </a:lnTo>
                <a:lnTo>
                  <a:pt x="594343" y="443028"/>
                </a:lnTo>
                <a:lnTo>
                  <a:pt x="573096" y="481341"/>
                </a:lnTo>
                <a:lnTo>
                  <a:pt x="546858" y="516112"/>
                </a:lnTo>
                <a:lnTo>
                  <a:pt x="516112" y="546858"/>
                </a:lnTo>
                <a:lnTo>
                  <a:pt x="481341" y="573096"/>
                </a:lnTo>
                <a:lnTo>
                  <a:pt x="443028" y="594343"/>
                </a:lnTo>
                <a:lnTo>
                  <a:pt x="401654" y="610117"/>
                </a:lnTo>
                <a:lnTo>
                  <a:pt x="357703" y="619935"/>
                </a:lnTo>
                <a:lnTo>
                  <a:pt x="311657" y="623316"/>
                </a:lnTo>
                <a:lnTo>
                  <a:pt x="265612" y="619935"/>
                </a:lnTo>
                <a:lnTo>
                  <a:pt x="221661" y="610117"/>
                </a:lnTo>
                <a:lnTo>
                  <a:pt x="180287" y="594343"/>
                </a:lnTo>
                <a:lnTo>
                  <a:pt x="141974" y="573096"/>
                </a:lnTo>
                <a:lnTo>
                  <a:pt x="107203" y="546858"/>
                </a:lnTo>
                <a:lnTo>
                  <a:pt x="76457" y="516112"/>
                </a:lnTo>
                <a:lnTo>
                  <a:pt x="50219" y="481341"/>
                </a:lnTo>
                <a:lnTo>
                  <a:pt x="28972" y="443028"/>
                </a:lnTo>
                <a:lnTo>
                  <a:pt x="13198" y="401654"/>
                </a:lnTo>
                <a:lnTo>
                  <a:pt x="3380" y="357703"/>
                </a:lnTo>
                <a:lnTo>
                  <a:pt x="0" y="311658"/>
                </a:lnTo>
                <a:close/>
              </a:path>
            </a:pathLst>
          </a:custGeom>
          <a:ln w="19812">
            <a:solidFill>
              <a:srgbClr val="D3D3D3"/>
            </a:solidFill>
          </a:ln>
        </p:spPr>
        <p:txBody>
          <a:bodyPr wrap="square" lIns="0" tIns="0" rIns="0" bIns="0" rtlCol="0"/>
          <a:lstStyle/>
          <a:p>
            <a:endParaRPr/>
          </a:p>
        </p:txBody>
      </p:sp>
      <p:sp>
        <p:nvSpPr>
          <p:cNvPr id="17" name="object 17"/>
          <p:cNvSpPr/>
          <p:nvPr/>
        </p:nvSpPr>
        <p:spPr>
          <a:xfrm>
            <a:off x="6800088" y="3316223"/>
            <a:ext cx="318770" cy="338455"/>
          </a:xfrm>
          <a:custGeom>
            <a:avLst/>
            <a:gdLst/>
            <a:ahLst/>
            <a:cxnLst/>
            <a:rect l="l" t="t" r="r" b="b"/>
            <a:pathLst>
              <a:path w="318770" h="338454">
                <a:moveTo>
                  <a:pt x="122554" y="173100"/>
                </a:moveTo>
                <a:lnTo>
                  <a:pt x="81835" y="188769"/>
                </a:lnTo>
                <a:lnTo>
                  <a:pt x="46735" y="215391"/>
                </a:lnTo>
                <a:lnTo>
                  <a:pt x="12080" y="266858"/>
                </a:lnTo>
                <a:lnTo>
                  <a:pt x="62" y="327025"/>
                </a:lnTo>
                <a:lnTo>
                  <a:pt x="0" y="333501"/>
                </a:lnTo>
                <a:lnTo>
                  <a:pt x="4825" y="338327"/>
                </a:lnTo>
                <a:lnTo>
                  <a:pt x="313689" y="338327"/>
                </a:lnTo>
                <a:lnTo>
                  <a:pt x="318515" y="333501"/>
                </a:lnTo>
                <a:lnTo>
                  <a:pt x="318515" y="327913"/>
                </a:lnTo>
                <a:lnTo>
                  <a:pt x="157225" y="327913"/>
                </a:lnTo>
                <a:lnTo>
                  <a:pt x="155193" y="327025"/>
                </a:lnTo>
                <a:lnTo>
                  <a:pt x="154050" y="325246"/>
                </a:lnTo>
                <a:lnTo>
                  <a:pt x="133603" y="296418"/>
                </a:lnTo>
                <a:lnTo>
                  <a:pt x="132714" y="293115"/>
                </a:lnTo>
                <a:lnTo>
                  <a:pt x="132968" y="289813"/>
                </a:lnTo>
                <a:lnTo>
                  <a:pt x="141096" y="191642"/>
                </a:lnTo>
                <a:lnTo>
                  <a:pt x="122554" y="173100"/>
                </a:lnTo>
                <a:close/>
              </a:path>
              <a:path w="318770" h="338454">
                <a:moveTo>
                  <a:pt x="196087" y="173100"/>
                </a:moveTo>
                <a:lnTo>
                  <a:pt x="177545" y="191642"/>
                </a:lnTo>
                <a:lnTo>
                  <a:pt x="185546" y="289813"/>
                </a:lnTo>
                <a:lnTo>
                  <a:pt x="185927" y="293115"/>
                </a:lnTo>
                <a:lnTo>
                  <a:pt x="184897" y="296437"/>
                </a:lnTo>
                <a:lnTo>
                  <a:pt x="164464" y="325246"/>
                </a:lnTo>
                <a:lnTo>
                  <a:pt x="163321" y="327025"/>
                </a:lnTo>
                <a:lnTo>
                  <a:pt x="161289" y="327913"/>
                </a:lnTo>
                <a:lnTo>
                  <a:pt x="318515" y="327913"/>
                </a:lnTo>
                <a:lnTo>
                  <a:pt x="318453" y="327025"/>
                </a:lnTo>
                <a:lnTo>
                  <a:pt x="306498" y="266858"/>
                </a:lnTo>
                <a:lnTo>
                  <a:pt x="271906" y="215391"/>
                </a:lnTo>
                <a:lnTo>
                  <a:pt x="236712" y="188769"/>
                </a:lnTo>
                <a:lnTo>
                  <a:pt x="216953" y="179512"/>
                </a:lnTo>
                <a:lnTo>
                  <a:pt x="196087" y="173100"/>
                </a:lnTo>
                <a:close/>
              </a:path>
              <a:path w="318770" h="338454">
                <a:moveTo>
                  <a:pt x="246633" y="112522"/>
                </a:moveTo>
                <a:lnTo>
                  <a:pt x="72008" y="112522"/>
                </a:lnTo>
                <a:lnTo>
                  <a:pt x="72008" y="138556"/>
                </a:lnTo>
                <a:lnTo>
                  <a:pt x="75818" y="142366"/>
                </a:lnTo>
                <a:lnTo>
                  <a:pt x="242696" y="142366"/>
                </a:lnTo>
                <a:lnTo>
                  <a:pt x="246633" y="138556"/>
                </a:lnTo>
                <a:lnTo>
                  <a:pt x="246633" y="112522"/>
                </a:lnTo>
                <a:close/>
              </a:path>
              <a:path w="318770" h="338454">
                <a:moveTo>
                  <a:pt x="76200" y="29337"/>
                </a:moveTo>
                <a:lnTo>
                  <a:pt x="74548" y="29845"/>
                </a:lnTo>
                <a:lnTo>
                  <a:pt x="73025" y="30479"/>
                </a:lnTo>
                <a:lnTo>
                  <a:pt x="72008" y="31876"/>
                </a:lnTo>
                <a:lnTo>
                  <a:pt x="72008" y="91059"/>
                </a:lnTo>
                <a:lnTo>
                  <a:pt x="246633" y="91059"/>
                </a:lnTo>
                <a:lnTo>
                  <a:pt x="246633" y="64642"/>
                </a:lnTo>
                <a:lnTo>
                  <a:pt x="103504" y="64642"/>
                </a:lnTo>
                <a:lnTo>
                  <a:pt x="78866" y="31241"/>
                </a:lnTo>
                <a:lnTo>
                  <a:pt x="77977" y="29972"/>
                </a:lnTo>
                <a:lnTo>
                  <a:pt x="76200" y="29337"/>
                </a:lnTo>
                <a:close/>
              </a:path>
              <a:path w="318770" h="338454">
                <a:moveTo>
                  <a:pt x="158750" y="0"/>
                </a:moveTo>
                <a:lnTo>
                  <a:pt x="156463" y="0"/>
                </a:lnTo>
                <a:lnTo>
                  <a:pt x="155320" y="508"/>
                </a:lnTo>
                <a:lnTo>
                  <a:pt x="154685" y="1397"/>
                </a:lnTo>
                <a:lnTo>
                  <a:pt x="103504" y="64642"/>
                </a:lnTo>
                <a:lnTo>
                  <a:pt x="211835" y="64642"/>
                </a:lnTo>
                <a:lnTo>
                  <a:pt x="160654" y="1397"/>
                </a:lnTo>
                <a:lnTo>
                  <a:pt x="159892" y="508"/>
                </a:lnTo>
                <a:lnTo>
                  <a:pt x="158750" y="0"/>
                </a:lnTo>
                <a:close/>
              </a:path>
              <a:path w="318770" h="338454">
                <a:moveTo>
                  <a:pt x="242315" y="25908"/>
                </a:moveTo>
                <a:lnTo>
                  <a:pt x="240664" y="26415"/>
                </a:lnTo>
                <a:lnTo>
                  <a:pt x="239648" y="27812"/>
                </a:lnTo>
                <a:lnTo>
                  <a:pt x="211835" y="64642"/>
                </a:lnTo>
                <a:lnTo>
                  <a:pt x="246633" y="64642"/>
                </a:lnTo>
                <a:lnTo>
                  <a:pt x="246633" y="28448"/>
                </a:lnTo>
                <a:lnTo>
                  <a:pt x="245490" y="26924"/>
                </a:lnTo>
                <a:lnTo>
                  <a:pt x="243966" y="26415"/>
                </a:lnTo>
                <a:lnTo>
                  <a:pt x="242315" y="25908"/>
                </a:lnTo>
                <a:close/>
              </a:path>
            </a:pathLst>
          </a:custGeom>
          <a:solidFill>
            <a:srgbClr val="BABABA"/>
          </a:solidFill>
        </p:spPr>
        <p:txBody>
          <a:bodyPr wrap="square" lIns="0" tIns="0" rIns="0" bIns="0" rtlCol="0"/>
          <a:lstStyle/>
          <a:p>
            <a:endParaRPr/>
          </a:p>
        </p:txBody>
      </p:sp>
      <p:sp>
        <p:nvSpPr>
          <p:cNvPr id="18" name="object 18"/>
          <p:cNvSpPr/>
          <p:nvPr/>
        </p:nvSpPr>
        <p:spPr>
          <a:xfrm>
            <a:off x="4603241" y="4370070"/>
            <a:ext cx="1260475" cy="1260475"/>
          </a:xfrm>
          <a:custGeom>
            <a:avLst/>
            <a:gdLst/>
            <a:ahLst/>
            <a:cxnLst/>
            <a:rect l="l" t="t" r="r" b="b"/>
            <a:pathLst>
              <a:path w="1260475" h="1260475">
                <a:moveTo>
                  <a:pt x="1099566" y="0"/>
                </a:moveTo>
                <a:lnTo>
                  <a:pt x="160782" y="0"/>
                </a:lnTo>
                <a:lnTo>
                  <a:pt x="109971" y="8199"/>
                </a:lnTo>
                <a:lnTo>
                  <a:pt x="65836" y="31028"/>
                </a:lnTo>
                <a:lnTo>
                  <a:pt x="31028" y="65836"/>
                </a:lnTo>
                <a:lnTo>
                  <a:pt x="8199" y="109971"/>
                </a:lnTo>
                <a:lnTo>
                  <a:pt x="0" y="160781"/>
                </a:lnTo>
                <a:lnTo>
                  <a:pt x="0" y="1099565"/>
                </a:lnTo>
                <a:lnTo>
                  <a:pt x="8199" y="1150376"/>
                </a:lnTo>
                <a:lnTo>
                  <a:pt x="31028" y="1194511"/>
                </a:lnTo>
                <a:lnTo>
                  <a:pt x="65836" y="1229319"/>
                </a:lnTo>
                <a:lnTo>
                  <a:pt x="109971" y="1252148"/>
                </a:lnTo>
                <a:lnTo>
                  <a:pt x="160782" y="1260347"/>
                </a:lnTo>
                <a:lnTo>
                  <a:pt x="1099566" y="1260347"/>
                </a:lnTo>
                <a:lnTo>
                  <a:pt x="1150376" y="1252148"/>
                </a:lnTo>
                <a:lnTo>
                  <a:pt x="1194511" y="1229319"/>
                </a:lnTo>
                <a:lnTo>
                  <a:pt x="1229319" y="1194511"/>
                </a:lnTo>
                <a:lnTo>
                  <a:pt x="1252148" y="1150376"/>
                </a:lnTo>
                <a:lnTo>
                  <a:pt x="1260348" y="1099565"/>
                </a:lnTo>
                <a:lnTo>
                  <a:pt x="1260348" y="160781"/>
                </a:lnTo>
                <a:lnTo>
                  <a:pt x="1252148" y="109971"/>
                </a:lnTo>
                <a:lnTo>
                  <a:pt x="1229319" y="65836"/>
                </a:lnTo>
                <a:lnTo>
                  <a:pt x="1194511" y="31028"/>
                </a:lnTo>
                <a:lnTo>
                  <a:pt x="1150376" y="8199"/>
                </a:lnTo>
                <a:lnTo>
                  <a:pt x="1099566" y="0"/>
                </a:lnTo>
                <a:close/>
              </a:path>
            </a:pathLst>
          </a:custGeom>
          <a:solidFill>
            <a:srgbClr val="BABABA"/>
          </a:solidFill>
        </p:spPr>
        <p:txBody>
          <a:bodyPr wrap="square" lIns="0" tIns="0" rIns="0" bIns="0" rtlCol="0"/>
          <a:lstStyle/>
          <a:p>
            <a:endParaRPr/>
          </a:p>
        </p:txBody>
      </p:sp>
      <p:sp>
        <p:nvSpPr>
          <p:cNvPr id="19" name="object 19"/>
          <p:cNvSpPr/>
          <p:nvPr/>
        </p:nvSpPr>
        <p:spPr>
          <a:xfrm>
            <a:off x="4603241" y="4370070"/>
            <a:ext cx="1260475" cy="1260475"/>
          </a:xfrm>
          <a:custGeom>
            <a:avLst/>
            <a:gdLst/>
            <a:ahLst/>
            <a:cxnLst/>
            <a:rect l="l" t="t" r="r" b="b"/>
            <a:pathLst>
              <a:path w="1260475" h="1260475">
                <a:moveTo>
                  <a:pt x="0" y="160781"/>
                </a:moveTo>
                <a:lnTo>
                  <a:pt x="8199" y="109971"/>
                </a:lnTo>
                <a:lnTo>
                  <a:pt x="31028" y="65836"/>
                </a:lnTo>
                <a:lnTo>
                  <a:pt x="65836" y="31028"/>
                </a:lnTo>
                <a:lnTo>
                  <a:pt x="109971" y="8199"/>
                </a:lnTo>
                <a:lnTo>
                  <a:pt x="160782" y="0"/>
                </a:lnTo>
                <a:lnTo>
                  <a:pt x="1099566" y="0"/>
                </a:lnTo>
                <a:lnTo>
                  <a:pt x="1150376" y="8199"/>
                </a:lnTo>
                <a:lnTo>
                  <a:pt x="1194511" y="31028"/>
                </a:lnTo>
                <a:lnTo>
                  <a:pt x="1229319" y="65836"/>
                </a:lnTo>
                <a:lnTo>
                  <a:pt x="1252148" y="109971"/>
                </a:lnTo>
                <a:lnTo>
                  <a:pt x="1260348" y="160781"/>
                </a:lnTo>
                <a:lnTo>
                  <a:pt x="1260348" y="1099565"/>
                </a:lnTo>
                <a:lnTo>
                  <a:pt x="1252148" y="1150376"/>
                </a:lnTo>
                <a:lnTo>
                  <a:pt x="1229319" y="1194511"/>
                </a:lnTo>
                <a:lnTo>
                  <a:pt x="1194511" y="1229319"/>
                </a:lnTo>
                <a:lnTo>
                  <a:pt x="1150376" y="1252148"/>
                </a:lnTo>
                <a:lnTo>
                  <a:pt x="1099566" y="1260347"/>
                </a:lnTo>
                <a:lnTo>
                  <a:pt x="160782" y="1260347"/>
                </a:lnTo>
                <a:lnTo>
                  <a:pt x="109971" y="1252148"/>
                </a:lnTo>
                <a:lnTo>
                  <a:pt x="65836" y="1229319"/>
                </a:lnTo>
                <a:lnTo>
                  <a:pt x="31028" y="1194511"/>
                </a:lnTo>
                <a:lnTo>
                  <a:pt x="8199" y="1150376"/>
                </a:lnTo>
                <a:lnTo>
                  <a:pt x="0" y="1099565"/>
                </a:lnTo>
                <a:lnTo>
                  <a:pt x="0" y="160781"/>
                </a:lnTo>
                <a:close/>
              </a:path>
            </a:pathLst>
          </a:custGeom>
          <a:ln w="19812">
            <a:solidFill>
              <a:srgbClr val="D3D3D3"/>
            </a:solidFill>
          </a:ln>
        </p:spPr>
        <p:txBody>
          <a:bodyPr wrap="square" lIns="0" tIns="0" rIns="0" bIns="0" rtlCol="0"/>
          <a:lstStyle/>
          <a:p>
            <a:endParaRPr/>
          </a:p>
        </p:txBody>
      </p:sp>
      <p:sp>
        <p:nvSpPr>
          <p:cNvPr id="20" name="object 20"/>
          <p:cNvSpPr/>
          <p:nvPr/>
        </p:nvSpPr>
        <p:spPr>
          <a:xfrm>
            <a:off x="4921758" y="4688585"/>
            <a:ext cx="623570" cy="623570"/>
          </a:xfrm>
          <a:custGeom>
            <a:avLst/>
            <a:gdLst/>
            <a:ahLst/>
            <a:cxnLst/>
            <a:rect l="l" t="t" r="r" b="b"/>
            <a:pathLst>
              <a:path w="623570" h="623570">
                <a:moveTo>
                  <a:pt x="311657" y="0"/>
                </a:moveTo>
                <a:lnTo>
                  <a:pt x="265612" y="3380"/>
                </a:lnTo>
                <a:lnTo>
                  <a:pt x="221661" y="13198"/>
                </a:lnTo>
                <a:lnTo>
                  <a:pt x="180287" y="28972"/>
                </a:lnTo>
                <a:lnTo>
                  <a:pt x="141974" y="50219"/>
                </a:lnTo>
                <a:lnTo>
                  <a:pt x="107203" y="76457"/>
                </a:lnTo>
                <a:lnTo>
                  <a:pt x="76457" y="107203"/>
                </a:lnTo>
                <a:lnTo>
                  <a:pt x="50219" y="141974"/>
                </a:lnTo>
                <a:lnTo>
                  <a:pt x="28972" y="180287"/>
                </a:lnTo>
                <a:lnTo>
                  <a:pt x="13198" y="221661"/>
                </a:lnTo>
                <a:lnTo>
                  <a:pt x="3380" y="265612"/>
                </a:lnTo>
                <a:lnTo>
                  <a:pt x="0" y="311657"/>
                </a:lnTo>
                <a:lnTo>
                  <a:pt x="3380" y="357703"/>
                </a:lnTo>
                <a:lnTo>
                  <a:pt x="13198" y="401654"/>
                </a:lnTo>
                <a:lnTo>
                  <a:pt x="28972" y="443028"/>
                </a:lnTo>
                <a:lnTo>
                  <a:pt x="50219" y="481341"/>
                </a:lnTo>
                <a:lnTo>
                  <a:pt x="76457" y="516112"/>
                </a:lnTo>
                <a:lnTo>
                  <a:pt x="107203" y="546858"/>
                </a:lnTo>
                <a:lnTo>
                  <a:pt x="141974" y="573096"/>
                </a:lnTo>
                <a:lnTo>
                  <a:pt x="180287" y="594343"/>
                </a:lnTo>
                <a:lnTo>
                  <a:pt x="221661" y="610117"/>
                </a:lnTo>
                <a:lnTo>
                  <a:pt x="265612" y="619935"/>
                </a:lnTo>
                <a:lnTo>
                  <a:pt x="311657" y="623316"/>
                </a:lnTo>
                <a:lnTo>
                  <a:pt x="357703" y="619935"/>
                </a:lnTo>
                <a:lnTo>
                  <a:pt x="401654" y="610117"/>
                </a:lnTo>
                <a:lnTo>
                  <a:pt x="443028" y="594343"/>
                </a:lnTo>
                <a:lnTo>
                  <a:pt x="481341" y="573096"/>
                </a:lnTo>
                <a:lnTo>
                  <a:pt x="516112" y="546858"/>
                </a:lnTo>
                <a:lnTo>
                  <a:pt x="546858" y="516112"/>
                </a:lnTo>
                <a:lnTo>
                  <a:pt x="573096" y="481341"/>
                </a:lnTo>
                <a:lnTo>
                  <a:pt x="594343" y="443028"/>
                </a:lnTo>
                <a:lnTo>
                  <a:pt x="610117" y="401654"/>
                </a:lnTo>
                <a:lnTo>
                  <a:pt x="619935" y="357703"/>
                </a:lnTo>
                <a:lnTo>
                  <a:pt x="623315" y="311657"/>
                </a:lnTo>
                <a:lnTo>
                  <a:pt x="619935" y="265612"/>
                </a:lnTo>
                <a:lnTo>
                  <a:pt x="610117" y="221661"/>
                </a:lnTo>
                <a:lnTo>
                  <a:pt x="594343" y="180287"/>
                </a:lnTo>
                <a:lnTo>
                  <a:pt x="573096" y="141974"/>
                </a:lnTo>
                <a:lnTo>
                  <a:pt x="546858" y="107203"/>
                </a:lnTo>
                <a:lnTo>
                  <a:pt x="516112" y="76457"/>
                </a:lnTo>
                <a:lnTo>
                  <a:pt x="481341" y="50219"/>
                </a:lnTo>
                <a:lnTo>
                  <a:pt x="443028" y="28972"/>
                </a:lnTo>
                <a:lnTo>
                  <a:pt x="401654" y="13198"/>
                </a:lnTo>
                <a:lnTo>
                  <a:pt x="357703" y="3380"/>
                </a:lnTo>
                <a:lnTo>
                  <a:pt x="311657" y="0"/>
                </a:lnTo>
                <a:close/>
              </a:path>
            </a:pathLst>
          </a:custGeom>
          <a:solidFill>
            <a:srgbClr val="F9F9F9"/>
          </a:solidFill>
        </p:spPr>
        <p:txBody>
          <a:bodyPr wrap="square" lIns="0" tIns="0" rIns="0" bIns="0" rtlCol="0"/>
          <a:lstStyle/>
          <a:p>
            <a:endParaRPr/>
          </a:p>
        </p:txBody>
      </p:sp>
      <p:sp>
        <p:nvSpPr>
          <p:cNvPr id="21" name="object 21"/>
          <p:cNvSpPr/>
          <p:nvPr/>
        </p:nvSpPr>
        <p:spPr>
          <a:xfrm>
            <a:off x="4921758" y="4688585"/>
            <a:ext cx="623570" cy="623570"/>
          </a:xfrm>
          <a:custGeom>
            <a:avLst/>
            <a:gdLst/>
            <a:ahLst/>
            <a:cxnLst/>
            <a:rect l="l" t="t" r="r" b="b"/>
            <a:pathLst>
              <a:path w="623570" h="623570">
                <a:moveTo>
                  <a:pt x="0" y="311657"/>
                </a:moveTo>
                <a:lnTo>
                  <a:pt x="3380" y="265612"/>
                </a:lnTo>
                <a:lnTo>
                  <a:pt x="13198" y="221661"/>
                </a:lnTo>
                <a:lnTo>
                  <a:pt x="28972" y="180287"/>
                </a:lnTo>
                <a:lnTo>
                  <a:pt x="50219" y="141974"/>
                </a:lnTo>
                <a:lnTo>
                  <a:pt x="76457" y="107203"/>
                </a:lnTo>
                <a:lnTo>
                  <a:pt x="107203" y="76457"/>
                </a:lnTo>
                <a:lnTo>
                  <a:pt x="141974" y="50219"/>
                </a:lnTo>
                <a:lnTo>
                  <a:pt x="180287" y="28972"/>
                </a:lnTo>
                <a:lnTo>
                  <a:pt x="221661" y="13198"/>
                </a:lnTo>
                <a:lnTo>
                  <a:pt x="265612" y="3380"/>
                </a:lnTo>
                <a:lnTo>
                  <a:pt x="311657" y="0"/>
                </a:lnTo>
                <a:lnTo>
                  <a:pt x="357703" y="3380"/>
                </a:lnTo>
                <a:lnTo>
                  <a:pt x="401654" y="13198"/>
                </a:lnTo>
                <a:lnTo>
                  <a:pt x="443028" y="28972"/>
                </a:lnTo>
                <a:lnTo>
                  <a:pt x="481341" y="50219"/>
                </a:lnTo>
                <a:lnTo>
                  <a:pt x="516112" y="76457"/>
                </a:lnTo>
                <a:lnTo>
                  <a:pt x="546858" y="107203"/>
                </a:lnTo>
                <a:lnTo>
                  <a:pt x="573096" y="141974"/>
                </a:lnTo>
                <a:lnTo>
                  <a:pt x="594343" y="180287"/>
                </a:lnTo>
                <a:lnTo>
                  <a:pt x="610117" y="221661"/>
                </a:lnTo>
                <a:lnTo>
                  <a:pt x="619935" y="265612"/>
                </a:lnTo>
                <a:lnTo>
                  <a:pt x="623315" y="311657"/>
                </a:lnTo>
                <a:lnTo>
                  <a:pt x="619935" y="357703"/>
                </a:lnTo>
                <a:lnTo>
                  <a:pt x="610117" y="401654"/>
                </a:lnTo>
                <a:lnTo>
                  <a:pt x="594343" y="443028"/>
                </a:lnTo>
                <a:lnTo>
                  <a:pt x="573096" y="481341"/>
                </a:lnTo>
                <a:lnTo>
                  <a:pt x="546858" y="516112"/>
                </a:lnTo>
                <a:lnTo>
                  <a:pt x="516112" y="546858"/>
                </a:lnTo>
                <a:lnTo>
                  <a:pt x="481341" y="573096"/>
                </a:lnTo>
                <a:lnTo>
                  <a:pt x="443028" y="594343"/>
                </a:lnTo>
                <a:lnTo>
                  <a:pt x="401654" y="610117"/>
                </a:lnTo>
                <a:lnTo>
                  <a:pt x="357703" y="619935"/>
                </a:lnTo>
                <a:lnTo>
                  <a:pt x="311657" y="623316"/>
                </a:lnTo>
                <a:lnTo>
                  <a:pt x="265612" y="619935"/>
                </a:lnTo>
                <a:lnTo>
                  <a:pt x="221661" y="610117"/>
                </a:lnTo>
                <a:lnTo>
                  <a:pt x="180287" y="594343"/>
                </a:lnTo>
                <a:lnTo>
                  <a:pt x="141974" y="573096"/>
                </a:lnTo>
                <a:lnTo>
                  <a:pt x="107203" y="546858"/>
                </a:lnTo>
                <a:lnTo>
                  <a:pt x="76457" y="516112"/>
                </a:lnTo>
                <a:lnTo>
                  <a:pt x="50219" y="481341"/>
                </a:lnTo>
                <a:lnTo>
                  <a:pt x="28972" y="443028"/>
                </a:lnTo>
                <a:lnTo>
                  <a:pt x="13198" y="401654"/>
                </a:lnTo>
                <a:lnTo>
                  <a:pt x="3380" y="357703"/>
                </a:lnTo>
                <a:lnTo>
                  <a:pt x="0" y="311657"/>
                </a:lnTo>
                <a:close/>
              </a:path>
            </a:pathLst>
          </a:custGeom>
          <a:ln w="19812">
            <a:solidFill>
              <a:srgbClr val="D3D3D3"/>
            </a:solidFill>
          </a:ln>
        </p:spPr>
        <p:txBody>
          <a:bodyPr wrap="square" lIns="0" tIns="0" rIns="0" bIns="0" rtlCol="0"/>
          <a:lstStyle/>
          <a:p>
            <a:endParaRPr/>
          </a:p>
        </p:txBody>
      </p:sp>
      <p:sp>
        <p:nvSpPr>
          <p:cNvPr id="22" name="object 22"/>
          <p:cNvSpPr/>
          <p:nvPr/>
        </p:nvSpPr>
        <p:spPr>
          <a:xfrm>
            <a:off x="5073396" y="4829555"/>
            <a:ext cx="318770" cy="338455"/>
          </a:xfrm>
          <a:custGeom>
            <a:avLst/>
            <a:gdLst/>
            <a:ahLst/>
            <a:cxnLst/>
            <a:rect l="l" t="t" r="r" b="b"/>
            <a:pathLst>
              <a:path w="318770" h="338454">
                <a:moveTo>
                  <a:pt x="122554" y="173101"/>
                </a:moveTo>
                <a:lnTo>
                  <a:pt x="81835" y="188769"/>
                </a:lnTo>
                <a:lnTo>
                  <a:pt x="46736" y="215392"/>
                </a:lnTo>
                <a:lnTo>
                  <a:pt x="12080" y="266858"/>
                </a:lnTo>
                <a:lnTo>
                  <a:pt x="62" y="327025"/>
                </a:lnTo>
                <a:lnTo>
                  <a:pt x="0" y="333502"/>
                </a:lnTo>
                <a:lnTo>
                  <a:pt x="4825" y="338328"/>
                </a:lnTo>
                <a:lnTo>
                  <a:pt x="313689" y="338328"/>
                </a:lnTo>
                <a:lnTo>
                  <a:pt x="318515" y="333502"/>
                </a:lnTo>
                <a:lnTo>
                  <a:pt x="318515" y="327914"/>
                </a:lnTo>
                <a:lnTo>
                  <a:pt x="157225" y="327914"/>
                </a:lnTo>
                <a:lnTo>
                  <a:pt x="155193" y="327025"/>
                </a:lnTo>
                <a:lnTo>
                  <a:pt x="154050" y="325247"/>
                </a:lnTo>
                <a:lnTo>
                  <a:pt x="133603" y="296418"/>
                </a:lnTo>
                <a:lnTo>
                  <a:pt x="132714" y="293116"/>
                </a:lnTo>
                <a:lnTo>
                  <a:pt x="132968" y="289814"/>
                </a:lnTo>
                <a:lnTo>
                  <a:pt x="141096" y="191643"/>
                </a:lnTo>
                <a:lnTo>
                  <a:pt x="122554" y="173101"/>
                </a:lnTo>
                <a:close/>
              </a:path>
              <a:path w="318770" h="338454">
                <a:moveTo>
                  <a:pt x="196087" y="173101"/>
                </a:moveTo>
                <a:lnTo>
                  <a:pt x="177545" y="191643"/>
                </a:lnTo>
                <a:lnTo>
                  <a:pt x="185546" y="289814"/>
                </a:lnTo>
                <a:lnTo>
                  <a:pt x="185927" y="293116"/>
                </a:lnTo>
                <a:lnTo>
                  <a:pt x="184897" y="296437"/>
                </a:lnTo>
                <a:lnTo>
                  <a:pt x="164464" y="325247"/>
                </a:lnTo>
                <a:lnTo>
                  <a:pt x="163321" y="327025"/>
                </a:lnTo>
                <a:lnTo>
                  <a:pt x="161289" y="327914"/>
                </a:lnTo>
                <a:lnTo>
                  <a:pt x="318515" y="327914"/>
                </a:lnTo>
                <a:lnTo>
                  <a:pt x="318453" y="327025"/>
                </a:lnTo>
                <a:lnTo>
                  <a:pt x="306498" y="266858"/>
                </a:lnTo>
                <a:lnTo>
                  <a:pt x="271906" y="215392"/>
                </a:lnTo>
                <a:lnTo>
                  <a:pt x="236712" y="188769"/>
                </a:lnTo>
                <a:lnTo>
                  <a:pt x="216953" y="179512"/>
                </a:lnTo>
                <a:lnTo>
                  <a:pt x="196087" y="173101"/>
                </a:lnTo>
                <a:close/>
              </a:path>
              <a:path w="318770" h="338454">
                <a:moveTo>
                  <a:pt x="246633" y="112522"/>
                </a:moveTo>
                <a:lnTo>
                  <a:pt x="72008" y="112522"/>
                </a:lnTo>
                <a:lnTo>
                  <a:pt x="72008" y="138557"/>
                </a:lnTo>
                <a:lnTo>
                  <a:pt x="75818" y="142367"/>
                </a:lnTo>
                <a:lnTo>
                  <a:pt x="242696" y="142367"/>
                </a:lnTo>
                <a:lnTo>
                  <a:pt x="246633" y="138557"/>
                </a:lnTo>
                <a:lnTo>
                  <a:pt x="246633" y="112522"/>
                </a:lnTo>
                <a:close/>
              </a:path>
              <a:path w="318770" h="338454">
                <a:moveTo>
                  <a:pt x="76200" y="29337"/>
                </a:moveTo>
                <a:lnTo>
                  <a:pt x="74549" y="29845"/>
                </a:lnTo>
                <a:lnTo>
                  <a:pt x="73025" y="30480"/>
                </a:lnTo>
                <a:lnTo>
                  <a:pt x="72008" y="31877"/>
                </a:lnTo>
                <a:lnTo>
                  <a:pt x="72008" y="91059"/>
                </a:lnTo>
                <a:lnTo>
                  <a:pt x="246633" y="91059"/>
                </a:lnTo>
                <a:lnTo>
                  <a:pt x="246633" y="64643"/>
                </a:lnTo>
                <a:lnTo>
                  <a:pt x="103504" y="64643"/>
                </a:lnTo>
                <a:lnTo>
                  <a:pt x="78866" y="31242"/>
                </a:lnTo>
                <a:lnTo>
                  <a:pt x="77977" y="29972"/>
                </a:lnTo>
                <a:lnTo>
                  <a:pt x="76200" y="29337"/>
                </a:lnTo>
                <a:close/>
              </a:path>
              <a:path w="318770" h="338454">
                <a:moveTo>
                  <a:pt x="158750" y="0"/>
                </a:moveTo>
                <a:lnTo>
                  <a:pt x="156463" y="0"/>
                </a:lnTo>
                <a:lnTo>
                  <a:pt x="155320" y="508"/>
                </a:lnTo>
                <a:lnTo>
                  <a:pt x="154686" y="1397"/>
                </a:lnTo>
                <a:lnTo>
                  <a:pt x="103504" y="64643"/>
                </a:lnTo>
                <a:lnTo>
                  <a:pt x="211836" y="64643"/>
                </a:lnTo>
                <a:lnTo>
                  <a:pt x="160654" y="1397"/>
                </a:lnTo>
                <a:lnTo>
                  <a:pt x="159892" y="508"/>
                </a:lnTo>
                <a:lnTo>
                  <a:pt x="158750" y="0"/>
                </a:lnTo>
                <a:close/>
              </a:path>
              <a:path w="318770" h="338454">
                <a:moveTo>
                  <a:pt x="242315" y="25908"/>
                </a:moveTo>
                <a:lnTo>
                  <a:pt x="240664" y="26416"/>
                </a:lnTo>
                <a:lnTo>
                  <a:pt x="239649" y="27813"/>
                </a:lnTo>
                <a:lnTo>
                  <a:pt x="211836" y="64643"/>
                </a:lnTo>
                <a:lnTo>
                  <a:pt x="246633" y="64643"/>
                </a:lnTo>
                <a:lnTo>
                  <a:pt x="246633" y="28448"/>
                </a:lnTo>
                <a:lnTo>
                  <a:pt x="245490" y="26924"/>
                </a:lnTo>
                <a:lnTo>
                  <a:pt x="243966" y="26416"/>
                </a:lnTo>
                <a:lnTo>
                  <a:pt x="242315" y="25908"/>
                </a:lnTo>
                <a:close/>
              </a:path>
            </a:pathLst>
          </a:custGeom>
          <a:solidFill>
            <a:srgbClr val="BABABA"/>
          </a:solidFill>
        </p:spPr>
        <p:txBody>
          <a:bodyPr wrap="square" lIns="0" tIns="0" rIns="0" bIns="0" rtlCol="0"/>
          <a:lstStyle/>
          <a:p>
            <a:endParaRPr/>
          </a:p>
        </p:txBody>
      </p:sp>
      <p:sp>
        <p:nvSpPr>
          <p:cNvPr id="23" name="object 23"/>
          <p:cNvSpPr/>
          <p:nvPr/>
        </p:nvSpPr>
        <p:spPr>
          <a:xfrm>
            <a:off x="6329934" y="4370070"/>
            <a:ext cx="1260475" cy="1260475"/>
          </a:xfrm>
          <a:custGeom>
            <a:avLst/>
            <a:gdLst/>
            <a:ahLst/>
            <a:cxnLst/>
            <a:rect l="l" t="t" r="r" b="b"/>
            <a:pathLst>
              <a:path w="1260475" h="1260475">
                <a:moveTo>
                  <a:pt x="1099565" y="0"/>
                </a:moveTo>
                <a:lnTo>
                  <a:pt x="160781" y="0"/>
                </a:lnTo>
                <a:lnTo>
                  <a:pt x="109971" y="8199"/>
                </a:lnTo>
                <a:lnTo>
                  <a:pt x="65836" y="31028"/>
                </a:lnTo>
                <a:lnTo>
                  <a:pt x="31028" y="65836"/>
                </a:lnTo>
                <a:lnTo>
                  <a:pt x="8199" y="109971"/>
                </a:lnTo>
                <a:lnTo>
                  <a:pt x="0" y="160781"/>
                </a:lnTo>
                <a:lnTo>
                  <a:pt x="0" y="1099565"/>
                </a:lnTo>
                <a:lnTo>
                  <a:pt x="8199" y="1150376"/>
                </a:lnTo>
                <a:lnTo>
                  <a:pt x="31028" y="1194511"/>
                </a:lnTo>
                <a:lnTo>
                  <a:pt x="65836" y="1229319"/>
                </a:lnTo>
                <a:lnTo>
                  <a:pt x="109971" y="1252148"/>
                </a:lnTo>
                <a:lnTo>
                  <a:pt x="160781" y="1260347"/>
                </a:lnTo>
                <a:lnTo>
                  <a:pt x="1099565" y="1260347"/>
                </a:lnTo>
                <a:lnTo>
                  <a:pt x="1150376" y="1252148"/>
                </a:lnTo>
                <a:lnTo>
                  <a:pt x="1194511" y="1229319"/>
                </a:lnTo>
                <a:lnTo>
                  <a:pt x="1229319" y="1194511"/>
                </a:lnTo>
                <a:lnTo>
                  <a:pt x="1252148" y="1150376"/>
                </a:lnTo>
                <a:lnTo>
                  <a:pt x="1260347" y="1099565"/>
                </a:lnTo>
                <a:lnTo>
                  <a:pt x="1260347" y="160781"/>
                </a:lnTo>
                <a:lnTo>
                  <a:pt x="1252148" y="109971"/>
                </a:lnTo>
                <a:lnTo>
                  <a:pt x="1229319" y="65836"/>
                </a:lnTo>
                <a:lnTo>
                  <a:pt x="1194511" y="31028"/>
                </a:lnTo>
                <a:lnTo>
                  <a:pt x="1150376" y="8199"/>
                </a:lnTo>
                <a:lnTo>
                  <a:pt x="1099565" y="0"/>
                </a:lnTo>
                <a:close/>
              </a:path>
            </a:pathLst>
          </a:custGeom>
          <a:solidFill>
            <a:srgbClr val="1D9ED2"/>
          </a:solidFill>
        </p:spPr>
        <p:txBody>
          <a:bodyPr wrap="square" lIns="0" tIns="0" rIns="0" bIns="0" rtlCol="0"/>
          <a:lstStyle/>
          <a:p>
            <a:endParaRPr/>
          </a:p>
        </p:txBody>
      </p:sp>
      <p:sp>
        <p:nvSpPr>
          <p:cNvPr id="24" name="object 24"/>
          <p:cNvSpPr/>
          <p:nvPr/>
        </p:nvSpPr>
        <p:spPr>
          <a:xfrm>
            <a:off x="6329934" y="4370070"/>
            <a:ext cx="1260475" cy="1260475"/>
          </a:xfrm>
          <a:custGeom>
            <a:avLst/>
            <a:gdLst/>
            <a:ahLst/>
            <a:cxnLst/>
            <a:rect l="l" t="t" r="r" b="b"/>
            <a:pathLst>
              <a:path w="1260475" h="1260475">
                <a:moveTo>
                  <a:pt x="0" y="160781"/>
                </a:moveTo>
                <a:lnTo>
                  <a:pt x="8199" y="109971"/>
                </a:lnTo>
                <a:lnTo>
                  <a:pt x="31028" y="65836"/>
                </a:lnTo>
                <a:lnTo>
                  <a:pt x="65836" y="31028"/>
                </a:lnTo>
                <a:lnTo>
                  <a:pt x="109971" y="8199"/>
                </a:lnTo>
                <a:lnTo>
                  <a:pt x="160781" y="0"/>
                </a:lnTo>
                <a:lnTo>
                  <a:pt x="1099565" y="0"/>
                </a:lnTo>
                <a:lnTo>
                  <a:pt x="1150376" y="8199"/>
                </a:lnTo>
                <a:lnTo>
                  <a:pt x="1194511" y="31028"/>
                </a:lnTo>
                <a:lnTo>
                  <a:pt x="1229319" y="65836"/>
                </a:lnTo>
                <a:lnTo>
                  <a:pt x="1252148" y="109971"/>
                </a:lnTo>
                <a:lnTo>
                  <a:pt x="1260347" y="160781"/>
                </a:lnTo>
                <a:lnTo>
                  <a:pt x="1260347" y="1099565"/>
                </a:lnTo>
                <a:lnTo>
                  <a:pt x="1252148" y="1150376"/>
                </a:lnTo>
                <a:lnTo>
                  <a:pt x="1229319" y="1194511"/>
                </a:lnTo>
                <a:lnTo>
                  <a:pt x="1194511" y="1229319"/>
                </a:lnTo>
                <a:lnTo>
                  <a:pt x="1150376" y="1252148"/>
                </a:lnTo>
                <a:lnTo>
                  <a:pt x="1099565" y="1260347"/>
                </a:lnTo>
                <a:lnTo>
                  <a:pt x="160781" y="1260347"/>
                </a:lnTo>
                <a:lnTo>
                  <a:pt x="109971" y="1252148"/>
                </a:lnTo>
                <a:lnTo>
                  <a:pt x="65836" y="1229319"/>
                </a:lnTo>
                <a:lnTo>
                  <a:pt x="31028" y="1194511"/>
                </a:lnTo>
                <a:lnTo>
                  <a:pt x="8199" y="1150376"/>
                </a:lnTo>
                <a:lnTo>
                  <a:pt x="0" y="1099565"/>
                </a:lnTo>
                <a:lnTo>
                  <a:pt x="0" y="160781"/>
                </a:lnTo>
                <a:close/>
              </a:path>
            </a:pathLst>
          </a:custGeom>
          <a:ln w="19811">
            <a:solidFill>
              <a:srgbClr val="D3D3D3"/>
            </a:solidFill>
          </a:ln>
        </p:spPr>
        <p:txBody>
          <a:bodyPr wrap="square" lIns="0" tIns="0" rIns="0" bIns="0" rtlCol="0"/>
          <a:lstStyle/>
          <a:p>
            <a:endParaRPr/>
          </a:p>
        </p:txBody>
      </p:sp>
      <p:sp>
        <p:nvSpPr>
          <p:cNvPr id="25" name="object 25"/>
          <p:cNvSpPr/>
          <p:nvPr/>
        </p:nvSpPr>
        <p:spPr>
          <a:xfrm>
            <a:off x="6648450" y="4688585"/>
            <a:ext cx="623570" cy="623570"/>
          </a:xfrm>
          <a:custGeom>
            <a:avLst/>
            <a:gdLst/>
            <a:ahLst/>
            <a:cxnLst/>
            <a:rect l="l" t="t" r="r" b="b"/>
            <a:pathLst>
              <a:path w="623570" h="623570">
                <a:moveTo>
                  <a:pt x="311657" y="0"/>
                </a:moveTo>
                <a:lnTo>
                  <a:pt x="265612" y="3380"/>
                </a:lnTo>
                <a:lnTo>
                  <a:pt x="221661" y="13198"/>
                </a:lnTo>
                <a:lnTo>
                  <a:pt x="180287" y="28972"/>
                </a:lnTo>
                <a:lnTo>
                  <a:pt x="141974" y="50219"/>
                </a:lnTo>
                <a:lnTo>
                  <a:pt x="107203" y="76457"/>
                </a:lnTo>
                <a:lnTo>
                  <a:pt x="76457" y="107203"/>
                </a:lnTo>
                <a:lnTo>
                  <a:pt x="50219" y="141974"/>
                </a:lnTo>
                <a:lnTo>
                  <a:pt x="28972" y="180287"/>
                </a:lnTo>
                <a:lnTo>
                  <a:pt x="13198" y="221661"/>
                </a:lnTo>
                <a:lnTo>
                  <a:pt x="3380" y="265612"/>
                </a:lnTo>
                <a:lnTo>
                  <a:pt x="0" y="311657"/>
                </a:lnTo>
                <a:lnTo>
                  <a:pt x="3380" y="357703"/>
                </a:lnTo>
                <a:lnTo>
                  <a:pt x="13198" y="401654"/>
                </a:lnTo>
                <a:lnTo>
                  <a:pt x="28972" y="443028"/>
                </a:lnTo>
                <a:lnTo>
                  <a:pt x="50219" y="481341"/>
                </a:lnTo>
                <a:lnTo>
                  <a:pt x="76457" y="516112"/>
                </a:lnTo>
                <a:lnTo>
                  <a:pt x="107203" y="546858"/>
                </a:lnTo>
                <a:lnTo>
                  <a:pt x="141974" y="573096"/>
                </a:lnTo>
                <a:lnTo>
                  <a:pt x="180287" y="594343"/>
                </a:lnTo>
                <a:lnTo>
                  <a:pt x="221661" y="610117"/>
                </a:lnTo>
                <a:lnTo>
                  <a:pt x="265612" y="619935"/>
                </a:lnTo>
                <a:lnTo>
                  <a:pt x="311657" y="623316"/>
                </a:lnTo>
                <a:lnTo>
                  <a:pt x="357703" y="619935"/>
                </a:lnTo>
                <a:lnTo>
                  <a:pt x="401654" y="610117"/>
                </a:lnTo>
                <a:lnTo>
                  <a:pt x="443028" y="594343"/>
                </a:lnTo>
                <a:lnTo>
                  <a:pt x="481341" y="573096"/>
                </a:lnTo>
                <a:lnTo>
                  <a:pt x="516112" y="546858"/>
                </a:lnTo>
                <a:lnTo>
                  <a:pt x="546858" y="516112"/>
                </a:lnTo>
                <a:lnTo>
                  <a:pt x="573096" y="481341"/>
                </a:lnTo>
                <a:lnTo>
                  <a:pt x="594343" y="443028"/>
                </a:lnTo>
                <a:lnTo>
                  <a:pt x="610117" y="401654"/>
                </a:lnTo>
                <a:lnTo>
                  <a:pt x="619935" y="357703"/>
                </a:lnTo>
                <a:lnTo>
                  <a:pt x="623316" y="311657"/>
                </a:lnTo>
                <a:lnTo>
                  <a:pt x="619935" y="265612"/>
                </a:lnTo>
                <a:lnTo>
                  <a:pt x="610117" y="221661"/>
                </a:lnTo>
                <a:lnTo>
                  <a:pt x="594343" y="180287"/>
                </a:lnTo>
                <a:lnTo>
                  <a:pt x="573096" y="141974"/>
                </a:lnTo>
                <a:lnTo>
                  <a:pt x="546858" y="107203"/>
                </a:lnTo>
                <a:lnTo>
                  <a:pt x="516112" y="76457"/>
                </a:lnTo>
                <a:lnTo>
                  <a:pt x="481341" y="50219"/>
                </a:lnTo>
                <a:lnTo>
                  <a:pt x="443028" y="28972"/>
                </a:lnTo>
                <a:lnTo>
                  <a:pt x="401654" y="13198"/>
                </a:lnTo>
                <a:lnTo>
                  <a:pt x="357703" y="3380"/>
                </a:lnTo>
                <a:lnTo>
                  <a:pt x="311657" y="0"/>
                </a:lnTo>
                <a:close/>
              </a:path>
            </a:pathLst>
          </a:custGeom>
          <a:solidFill>
            <a:srgbClr val="F9F9F9"/>
          </a:solidFill>
        </p:spPr>
        <p:txBody>
          <a:bodyPr wrap="square" lIns="0" tIns="0" rIns="0" bIns="0" rtlCol="0"/>
          <a:lstStyle/>
          <a:p>
            <a:endParaRPr/>
          </a:p>
        </p:txBody>
      </p:sp>
      <p:sp>
        <p:nvSpPr>
          <p:cNvPr id="26" name="object 26"/>
          <p:cNvSpPr/>
          <p:nvPr/>
        </p:nvSpPr>
        <p:spPr>
          <a:xfrm>
            <a:off x="6648450" y="4688585"/>
            <a:ext cx="623570" cy="623570"/>
          </a:xfrm>
          <a:custGeom>
            <a:avLst/>
            <a:gdLst/>
            <a:ahLst/>
            <a:cxnLst/>
            <a:rect l="l" t="t" r="r" b="b"/>
            <a:pathLst>
              <a:path w="623570" h="623570">
                <a:moveTo>
                  <a:pt x="0" y="311657"/>
                </a:moveTo>
                <a:lnTo>
                  <a:pt x="3380" y="265612"/>
                </a:lnTo>
                <a:lnTo>
                  <a:pt x="13198" y="221661"/>
                </a:lnTo>
                <a:lnTo>
                  <a:pt x="28972" y="180287"/>
                </a:lnTo>
                <a:lnTo>
                  <a:pt x="50219" y="141974"/>
                </a:lnTo>
                <a:lnTo>
                  <a:pt x="76457" y="107203"/>
                </a:lnTo>
                <a:lnTo>
                  <a:pt x="107203" y="76457"/>
                </a:lnTo>
                <a:lnTo>
                  <a:pt x="141974" y="50219"/>
                </a:lnTo>
                <a:lnTo>
                  <a:pt x="180287" y="28972"/>
                </a:lnTo>
                <a:lnTo>
                  <a:pt x="221661" y="13198"/>
                </a:lnTo>
                <a:lnTo>
                  <a:pt x="265612" y="3380"/>
                </a:lnTo>
                <a:lnTo>
                  <a:pt x="311657" y="0"/>
                </a:lnTo>
                <a:lnTo>
                  <a:pt x="357703" y="3380"/>
                </a:lnTo>
                <a:lnTo>
                  <a:pt x="401654" y="13198"/>
                </a:lnTo>
                <a:lnTo>
                  <a:pt x="443028" y="28972"/>
                </a:lnTo>
                <a:lnTo>
                  <a:pt x="481341" y="50219"/>
                </a:lnTo>
                <a:lnTo>
                  <a:pt x="516112" y="76457"/>
                </a:lnTo>
                <a:lnTo>
                  <a:pt x="546858" y="107203"/>
                </a:lnTo>
                <a:lnTo>
                  <a:pt x="573096" y="141974"/>
                </a:lnTo>
                <a:lnTo>
                  <a:pt x="594343" y="180287"/>
                </a:lnTo>
                <a:lnTo>
                  <a:pt x="610117" y="221661"/>
                </a:lnTo>
                <a:lnTo>
                  <a:pt x="619935" y="265612"/>
                </a:lnTo>
                <a:lnTo>
                  <a:pt x="623316" y="311657"/>
                </a:lnTo>
                <a:lnTo>
                  <a:pt x="619935" y="357703"/>
                </a:lnTo>
                <a:lnTo>
                  <a:pt x="610117" y="401654"/>
                </a:lnTo>
                <a:lnTo>
                  <a:pt x="594343" y="443028"/>
                </a:lnTo>
                <a:lnTo>
                  <a:pt x="573096" y="481341"/>
                </a:lnTo>
                <a:lnTo>
                  <a:pt x="546858" y="516112"/>
                </a:lnTo>
                <a:lnTo>
                  <a:pt x="516112" y="546858"/>
                </a:lnTo>
                <a:lnTo>
                  <a:pt x="481341" y="573096"/>
                </a:lnTo>
                <a:lnTo>
                  <a:pt x="443028" y="594343"/>
                </a:lnTo>
                <a:lnTo>
                  <a:pt x="401654" y="610117"/>
                </a:lnTo>
                <a:lnTo>
                  <a:pt x="357703" y="619935"/>
                </a:lnTo>
                <a:lnTo>
                  <a:pt x="311657" y="623316"/>
                </a:lnTo>
                <a:lnTo>
                  <a:pt x="265612" y="619935"/>
                </a:lnTo>
                <a:lnTo>
                  <a:pt x="221661" y="610117"/>
                </a:lnTo>
                <a:lnTo>
                  <a:pt x="180287" y="594343"/>
                </a:lnTo>
                <a:lnTo>
                  <a:pt x="141974" y="573096"/>
                </a:lnTo>
                <a:lnTo>
                  <a:pt x="107203" y="546858"/>
                </a:lnTo>
                <a:lnTo>
                  <a:pt x="76457" y="516112"/>
                </a:lnTo>
                <a:lnTo>
                  <a:pt x="50219" y="481341"/>
                </a:lnTo>
                <a:lnTo>
                  <a:pt x="28972" y="443028"/>
                </a:lnTo>
                <a:lnTo>
                  <a:pt x="13198" y="401654"/>
                </a:lnTo>
                <a:lnTo>
                  <a:pt x="3380" y="357703"/>
                </a:lnTo>
                <a:lnTo>
                  <a:pt x="0" y="311657"/>
                </a:lnTo>
                <a:close/>
              </a:path>
            </a:pathLst>
          </a:custGeom>
          <a:ln w="19811">
            <a:solidFill>
              <a:srgbClr val="D3D3D3"/>
            </a:solidFill>
          </a:ln>
        </p:spPr>
        <p:txBody>
          <a:bodyPr wrap="square" lIns="0" tIns="0" rIns="0" bIns="0" rtlCol="0"/>
          <a:lstStyle/>
          <a:p>
            <a:endParaRPr/>
          </a:p>
        </p:txBody>
      </p:sp>
      <p:sp>
        <p:nvSpPr>
          <p:cNvPr id="27" name="object 27"/>
          <p:cNvSpPr/>
          <p:nvPr/>
        </p:nvSpPr>
        <p:spPr>
          <a:xfrm>
            <a:off x="6800088" y="4829555"/>
            <a:ext cx="318770" cy="338455"/>
          </a:xfrm>
          <a:custGeom>
            <a:avLst/>
            <a:gdLst/>
            <a:ahLst/>
            <a:cxnLst/>
            <a:rect l="l" t="t" r="r" b="b"/>
            <a:pathLst>
              <a:path w="318770" h="338454">
                <a:moveTo>
                  <a:pt x="122554" y="173101"/>
                </a:moveTo>
                <a:lnTo>
                  <a:pt x="81835" y="188769"/>
                </a:lnTo>
                <a:lnTo>
                  <a:pt x="46735" y="215392"/>
                </a:lnTo>
                <a:lnTo>
                  <a:pt x="12080" y="266858"/>
                </a:lnTo>
                <a:lnTo>
                  <a:pt x="62" y="327025"/>
                </a:lnTo>
                <a:lnTo>
                  <a:pt x="0" y="333502"/>
                </a:lnTo>
                <a:lnTo>
                  <a:pt x="4825" y="338328"/>
                </a:lnTo>
                <a:lnTo>
                  <a:pt x="313689" y="338328"/>
                </a:lnTo>
                <a:lnTo>
                  <a:pt x="318515" y="333502"/>
                </a:lnTo>
                <a:lnTo>
                  <a:pt x="318515" y="327914"/>
                </a:lnTo>
                <a:lnTo>
                  <a:pt x="157225" y="327914"/>
                </a:lnTo>
                <a:lnTo>
                  <a:pt x="155193" y="327025"/>
                </a:lnTo>
                <a:lnTo>
                  <a:pt x="154050" y="325247"/>
                </a:lnTo>
                <a:lnTo>
                  <a:pt x="133603" y="296418"/>
                </a:lnTo>
                <a:lnTo>
                  <a:pt x="132714" y="293116"/>
                </a:lnTo>
                <a:lnTo>
                  <a:pt x="132968" y="289814"/>
                </a:lnTo>
                <a:lnTo>
                  <a:pt x="141096" y="191643"/>
                </a:lnTo>
                <a:lnTo>
                  <a:pt x="122554" y="173101"/>
                </a:lnTo>
                <a:close/>
              </a:path>
              <a:path w="318770" h="338454">
                <a:moveTo>
                  <a:pt x="196087" y="173101"/>
                </a:moveTo>
                <a:lnTo>
                  <a:pt x="177545" y="191643"/>
                </a:lnTo>
                <a:lnTo>
                  <a:pt x="185546" y="289814"/>
                </a:lnTo>
                <a:lnTo>
                  <a:pt x="185927" y="293116"/>
                </a:lnTo>
                <a:lnTo>
                  <a:pt x="184897" y="296437"/>
                </a:lnTo>
                <a:lnTo>
                  <a:pt x="164464" y="325247"/>
                </a:lnTo>
                <a:lnTo>
                  <a:pt x="163321" y="327025"/>
                </a:lnTo>
                <a:lnTo>
                  <a:pt x="161289" y="327914"/>
                </a:lnTo>
                <a:lnTo>
                  <a:pt x="318515" y="327914"/>
                </a:lnTo>
                <a:lnTo>
                  <a:pt x="318453" y="327025"/>
                </a:lnTo>
                <a:lnTo>
                  <a:pt x="306498" y="266858"/>
                </a:lnTo>
                <a:lnTo>
                  <a:pt x="271906" y="215392"/>
                </a:lnTo>
                <a:lnTo>
                  <a:pt x="236712" y="188769"/>
                </a:lnTo>
                <a:lnTo>
                  <a:pt x="216953" y="179512"/>
                </a:lnTo>
                <a:lnTo>
                  <a:pt x="196087" y="173101"/>
                </a:lnTo>
                <a:close/>
              </a:path>
              <a:path w="318770" h="338454">
                <a:moveTo>
                  <a:pt x="246633" y="112522"/>
                </a:moveTo>
                <a:lnTo>
                  <a:pt x="72008" y="112522"/>
                </a:lnTo>
                <a:lnTo>
                  <a:pt x="72008" y="138557"/>
                </a:lnTo>
                <a:lnTo>
                  <a:pt x="75818" y="142367"/>
                </a:lnTo>
                <a:lnTo>
                  <a:pt x="242696" y="142367"/>
                </a:lnTo>
                <a:lnTo>
                  <a:pt x="246633" y="138557"/>
                </a:lnTo>
                <a:lnTo>
                  <a:pt x="246633" y="112522"/>
                </a:lnTo>
                <a:close/>
              </a:path>
              <a:path w="318770" h="338454">
                <a:moveTo>
                  <a:pt x="76200" y="29337"/>
                </a:moveTo>
                <a:lnTo>
                  <a:pt x="74548" y="29845"/>
                </a:lnTo>
                <a:lnTo>
                  <a:pt x="73025" y="30480"/>
                </a:lnTo>
                <a:lnTo>
                  <a:pt x="72008" y="31877"/>
                </a:lnTo>
                <a:lnTo>
                  <a:pt x="72008" y="91059"/>
                </a:lnTo>
                <a:lnTo>
                  <a:pt x="246633" y="91059"/>
                </a:lnTo>
                <a:lnTo>
                  <a:pt x="246633" y="64643"/>
                </a:lnTo>
                <a:lnTo>
                  <a:pt x="103504" y="64643"/>
                </a:lnTo>
                <a:lnTo>
                  <a:pt x="78866" y="31242"/>
                </a:lnTo>
                <a:lnTo>
                  <a:pt x="77977" y="29972"/>
                </a:lnTo>
                <a:lnTo>
                  <a:pt x="76200" y="29337"/>
                </a:lnTo>
                <a:close/>
              </a:path>
              <a:path w="318770" h="338454">
                <a:moveTo>
                  <a:pt x="158750" y="0"/>
                </a:moveTo>
                <a:lnTo>
                  <a:pt x="156463" y="0"/>
                </a:lnTo>
                <a:lnTo>
                  <a:pt x="155320" y="508"/>
                </a:lnTo>
                <a:lnTo>
                  <a:pt x="154685" y="1397"/>
                </a:lnTo>
                <a:lnTo>
                  <a:pt x="103504" y="64643"/>
                </a:lnTo>
                <a:lnTo>
                  <a:pt x="211835" y="64643"/>
                </a:lnTo>
                <a:lnTo>
                  <a:pt x="160654" y="1397"/>
                </a:lnTo>
                <a:lnTo>
                  <a:pt x="159892" y="508"/>
                </a:lnTo>
                <a:lnTo>
                  <a:pt x="158750" y="0"/>
                </a:lnTo>
                <a:close/>
              </a:path>
              <a:path w="318770" h="338454">
                <a:moveTo>
                  <a:pt x="242315" y="25908"/>
                </a:moveTo>
                <a:lnTo>
                  <a:pt x="240664" y="26416"/>
                </a:lnTo>
                <a:lnTo>
                  <a:pt x="239648" y="27813"/>
                </a:lnTo>
                <a:lnTo>
                  <a:pt x="211835" y="64643"/>
                </a:lnTo>
                <a:lnTo>
                  <a:pt x="246633" y="64643"/>
                </a:lnTo>
                <a:lnTo>
                  <a:pt x="246633" y="28448"/>
                </a:lnTo>
                <a:lnTo>
                  <a:pt x="245490" y="26924"/>
                </a:lnTo>
                <a:lnTo>
                  <a:pt x="243966" y="26416"/>
                </a:lnTo>
                <a:lnTo>
                  <a:pt x="242315" y="25908"/>
                </a:lnTo>
                <a:close/>
              </a:path>
            </a:pathLst>
          </a:custGeom>
          <a:solidFill>
            <a:srgbClr val="1D9ED2"/>
          </a:solidFill>
        </p:spPr>
        <p:txBody>
          <a:bodyPr wrap="square" lIns="0" tIns="0" rIns="0" bIns="0" rtlCol="0"/>
          <a:lstStyle/>
          <a:p>
            <a:endParaRPr/>
          </a:p>
        </p:txBody>
      </p:sp>
      <p:sp>
        <p:nvSpPr>
          <p:cNvPr id="28" name="object 28"/>
          <p:cNvSpPr txBox="1"/>
          <p:nvPr/>
        </p:nvSpPr>
        <p:spPr>
          <a:xfrm>
            <a:off x="1579625" y="2911602"/>
            <a:ext cx="2360930" cy="256540"/>
          </a:xfrm>
          <a:prstGeom prst="rect">
            <a:avLst/>
          </a:prstGeom>
        </p:spPr>
        <p:txBody>
          <a:bodyPr vert="horz" wrap="square" lIns="0" tIns="0" rIns="0" bIns="0" rtlCol="0">
            <a:spAutoFit/>
          </a:bodyPr>
          <a:lstStyle/>
          <a:p>
            <a:pPr marL="12700">
              <a:lnSpc>
                <a:spcPct val="100000"/>
              </a:lnSpc>
            </a:pPr>
            <a:r>
              <a:rPr sz="1600" b="1" spc="-10" dirty="0">
                <a:solidFill>
                  <a:srgbClr val="585858"/>
                </a:solidFill>
                <a:latin typeface="微软雅黑"/>
                <a:cs typeface="微软雅黑"/>
              </a:rPr>
              <a:t>01</a:t>
            </a:r>
            <a:r>
              <a:rPr sz="1600" b="1" spc="-5" dirty="0">
                <a:solidFill>
                  <a:srgbClr val="585858"/>
                </a:solidFill>
                <a:latin typeface="微软雅黑"/>
                <a:cs typeface="微软雅黑"/>
              </a:rPr>
              <a:t>.公信力较低，缺乏信任</a:t>
            </a:r>
            <a:endParaRPr sz="1600">
              <a:latin typeface="微软雅黑"/>
              <a:cs typeface="微软雅黑"/>
            </a:endParaRPr>
          </a:p>
        </p:txBody>
      </p:sp>
      <p:sp>
        <p:nvSpPr>
          <p:cNvPr id="29" name="object 29"/>
          <p:cNvSpPr txBox="1"/>
          <p:nvPr/>
        </p:nvSpPr>
        <p:spPr>
          <a:xfrm>
            <a:off x="887679" y="3275116"/>
            <a:ext cx="3053715" cy="845185"/>
          </a:xfrm>
          <a:prstGeom prst="rect">
            <a:avLst/>
          </a:prstGeom>
        </p:spPr>
        <p:txBody>
          <a:bodyPr vert="horz" wrap="square" lIns="0" tIns="0" rIns="0" bIns="0" rtlCol="0">
            <a:spAutoFit/>
          </a:bodyPr>
          <a:lstStyle/>
          <a:p>
            <a:pPr marL="12700" marR="5080" algn="just">
              <a:lnSpc>
                <a:spcPct val="130100"/>
              </a:lnSpc>
            </a:pPr>
            <a:r>
              <a:rPr sz="1400" dirty="0">
                <a:latin typeface="微软雅黑"/>
                <a:cs typeface="微软雅黑"/>
              </a:rPr>
              <a:t>公益行业丑闻频出，关</a:t>
            </a:r>
            <a:r>
              <a:rPr sz="1400" spc="-15" dirty="0">
                <a:latin typeface="微软雅黑"/>
                <a:cs typeface="微软雅黑"/>
              </a:rPr>
              <a:t>于</a:t>
            </a:r>
            <a:r>
              <a:rPr sz="1400" dirty="0">
                <a:latin typeface="微软雅黑"/>
                <a:cs typeface="微软雅黑"/>
              </a:rPr>
              <a:t>我国</a:t>
            </a:r>
            <a:r>
              <a:rPr sz="1400" spc="-15" dirty="0">
                <a:latin typeface="微软雅黑"/>
                <a:cs typeface="微软雅黑"/>
              </a:rPr>
              <a:t>公</a:t>
            </a:r>
            <a:r>
              <a:rPr sz="1400" dirty="0">
                <a:latin typeface="微软雅黑"/>
                <a:cs typeface="微软雅黑"/>
              </a:rPr>
              <a:t>益事业  如何继续发展、如何增</a:t>
            </a:r>
            <a:r>
              <a:rPr sz="1400" spc="-15" dirty="0">
                <a:latin typeface="微软雅黑"/>
                <a:cs typeface="微软雅黑"/>
              </a:rPr>
              <a:t>进</a:t>
            </a:r>
            <a:r>
              <a:rPr sz="1400" dirty="0">
                <a:latin typeface="微软雅黑"/>
                <a:cs typeface="微软雅黑"/>
              </a:rPr>
              <a:t>群众</a:t>
            </a:r>
            <a:r>
              <a:rPr sz="1400" spc="-15" dirty="0">
                <a:latin typeface="微软雅黑"/>
                <a:cs typeface="微软雅黑"/>
              </a:rPr>
              <a:t>对</a:t>
            </a:r>
            <a:r>
              <a:rPr sz="1400" dirty="0">
                <a:latin typeface="微软雅黑"/>
                <a:cs typeface="微软雅黑"/>
              </a:rPr>
              <a:t>公益组  织的信任程度是当前需</a:t>
            </a:r>
            <a:r>
              <a:rPr sz="1400" spc="-15" dirty="0">
                <a:latin typeface="微软雅黑"/>
                <a:cs typeface="微软雅黑"/>
              </a:rPr>
              <a:t>要</a:t>
            </a:r>
            <a:r>
              <a:rPr sz="1400" dirty="0">
                <a:latin typeface="微软雅黑"/>
                <a:cs typeface="微软雅黑"/>
              </a:rPr>
              <a:t>解决</a:t>
            </a:r>
            <a:r>
              <a:rPr sz="1400" spc="-15" dirty="0">
                <a:latin typeface="微软雅黑"/>
                <a:cs typeface="微软雅黑"/>
              </a:rPr>
              <a:t>的</a:t>
            </a:r>
            <a:r>
              <a:rPr sz="1400" dirty="0">
                <a:latin typeface="微软雅黑"/>
                <a:cs typeface="微软雅黑"/>
              </a:rPr>
              <a:t>难题。</a:t>
            </a:r>
            <a:endParaRPr sz="1400">
              <a:latin typeface="微软雅黑"/>
              <a:cs typeface="微软雅黑"/>
            </a:endParaRPr>
          </a:p>
        </p:txBody>
      </p:sp>
      <p:sp>
        <p:nvSpPr>
          <p:cNvPr id="30" name="object 30"/>
          <p:cNvSpPr txBox="1"/>
          <p:nvPr/>
        </p:nvSpPr>
        <p:spPr>
          <a:xfrm>
            <a:off x="1376933" y="4534027"/>
            <a:ext cx="2562860" cy="256540"/>
          </a:xfrm>
          <a:prstGeom prst="rect">
            <a:avLst/>
          </a:prstGeom>
        </p:spPr>
        <p:txBody>
          <a:bodyPr vert="horz" wrap="square" lIns="0" tIns="0" rIns="0" bIns="0" rtlCol="0">
            <a:spAutoFit/>
          </a:bodyPr>
          <a:lstStyle/>
          <a:p>
            <a:pPr marL="12700">
              <a:lnSpc>
                <a:spcPct val="100000"/>
              </a:lnSpc>
            </a:pPr>
            <a:r>
              <a:rPr sz="1600" b="1" spc="-10" dirty="0">
                <a:solidFill>
                  <a:srgbClr val="585858"/>
                </a:solidFill>
                <a:latin typeface="微软雅黑"/>
                <a:cs typeface="微软雅黑"/>
              </a:rPr>
              <a:t>04</a:t>
            </a:r>
            <a:r>
              <a:rPr sz="1600" b="1" spc="-5" dirty="0">
                <a:solidFill>
                  <a:srgbClr val="585858"/>
                </a:solidFill>
                <a:latin typeface="微软雅黑"/>
                <a:cs typeface="微软雅黑"/>
              </a:rPr>
              <a:t>.公益组织行政性倾向严重</a:t>
            </a:r>
            <a:endParaRPr sz="1600">
              <a:latin typeface="微软雅黑"/>
              <a:cs typeface="微软雅黑"/>
            </a:endParaRPr>
          </a:p>
        </p:txBody>
      </p:sp>
      <p:sp>
        <p:nvSpPr>
          <p:cNvPr id="31" name="object 31"/>
          <p:cNvSpPr txBox="1"/>
          <p:nvPr/>
        </p:nvSpPr>
        <p:spPr>
          <a:xfrm>
            <a:off x="887679" y="4897754"/>
            <a:ext cx="3053715" cy="845185"/>
          </a:xfrm>
          <a:prstGeom prst="rect">
            <a:avLst/>
          </a:prstGeom>
        </p:spPr>
        <p:txBody>
          <a:bodyPr vert="horz" wrap="square" lIns="0" tIns="0" rIns="0" bIns="0" rtlCol="0">
            <a:spAutoFit/>
          </a:bodyPr>
          <a:lstStyle/>
          <a:p>
            <a:pPr marL="12700" marR="5080" algn="r">
              <a:lnSpc>
                <a:spcPct val="130000"/>
              </a:lnSpc>
            </a:pPr>
            <a:r>
              <a:rPr sz="1400" dirty="0">
                <a:latin typeface="微软雅黑"/>
                <a:cs typeface="微软雅黑"/>
              </a:rPr>
              <a:t>大多数公益组织都是从</a:t>
            </a:r>
            <a:r>
              <a:rPr sz="1400" spc="-15" dirty="0">
                <a:latin typeface="微软雅黑"/>
                <a:cs typeface="微软雅黑"/>
              </a:rPr>
              <a:t>政</a:t>
            </a:r>
            <a:r>
              <a:rPr sz="1400" dirty="0">
                <a:latin typeface="微软雅黑"/>
                <a:cs typeface="微软雅黑"/>
              </a:rPr>
              <a:t>府内</a:t>
            </a:r>
            <a:r>
              <a:rPr sz="1400" spc="-15" dirty="0">
                <a:latin typeface="微软雅黑"/>
                <a:cs typeface="微软雅黑"/>
              </a:rPr>
              <a:t>部</a:t>
            </a:r>
            <a:r>
              <a:rPr sz="1400" dirty="0">
                <a:latin typeface="微软雅黑"/>
                <a:cs typeface="微软雅黑"/>
              </a:rPr>
              <a:t>发展而  来，公益组织长期游走</a:t>
            </a:r>
            <a:r>
              <a:rPr sz="1400" spc="-15" dirty="0">
                <a:latin typeface="微软雅黑"/>
                <a:cs typeface="微软雅黑"/>
              </a:rPr>
              <a:t>于</a:t>
            </a:r>
            <a:r>
              <a:rPr sz="1400" dirty="0">
                <a:latin typeface="微软雅黑"/>
                <a:cs typeface="微软雅黑"/>
              </a:rPr>
              <a:t>“行</a:t>
            </a:r>
            <a:r>
              <a:rPr sz="1400" spc="-15" dirty="0">
                <a:latin typeface="微软雅黑"/>
                <a:cs typeface="微软雅黑"/>
              </a:rPr>
              <a:t>政</a:t>
            </a:r>
            <a:r>
              <a:rPr sz="1400" dirty="0">
                <a:latin typeface="微软雅黑"/>
                <a:cs typeface="微软雅黑"/>
              </a:rPr>
              <a:t>机制”  与“自治机制”之间的</a:t>
            </a:r>
            <a:r>
              <a:rPr sz="1400" spc="-15" dirty="0">
                <a:latin typeface="微软雅黑"/>
                <a:cs typeface="微软雅黑"/>
              </a:rPr>
              <a:t>两</a:t>
            </a:r>
            <a:r>
              <a:rPr sz="1400" dirty="0">
                <a:latin typeface="微软雅黑"/>
                <a:cs typeface="微软雅黑"/>
              </a:rPr>
              <a:t>难状</a:t>
            </a:r>
            <a:r>
              <a:rPr sz="1400" spc="-15" dirty="0">
                <a:latin typeface="微软雅黑"/>
                <a:cs typeface="微软雅黑"/>
              </a:rPr>
              <a:t>况</a:t>
            </a:r>
            <a:r>
              <a:rPr sz="1400" dirty="0">
                <a:latin typeface="微软雅黑"/>
                <a:cs typeface="微软雅黑"/>
              </a:rPr>
              <a:t>。</a:t>
            </a:r>
            <a:endParaRPr sz="1400">
              <a:latin typeface="微软雅黑"/>
              <a:cs typeface="微软雅黑"/>
            </a:endParaRPr>
          </a:p>
        </p:txBody>
      </p:sp>
      <p:sp>
        <p:nvSpPr>
          <p:cNvPr id="32" name="object 32"/>
          <p:cNvSpPr/>
          <p:nvPr/>
        </p:nvSpPr>
        <p:spPr>
          <a:xfrm>
            <a:off x="670559" y="4273296"/>
            <a:ext cx="3349625" cy="0"/>
          </a:xfrm>
          <a:custGeom>
            <a:avLst/>
            <a:gdLst/>
            <a:ahLst/>
            <a:cxnLst/>
            <a:rect l="l" t="t" r="r" b="b"/>
            <a:pathLst>
              <a:path w="3349625">
                <a:moveTo>
                  <a:pt x="0" y="0"/>
                </a:moveTo>
                <a:lnTo>
                  <a:pt x="3349625" y="0"/>
                </a:lnTo>
              </a:path>
            </a:pathLst>
          </a:custGeom>
          <a:ln w="3175">
            <a:solidFill>
              <a:srgbClr val="BABABA"/>
            </a:solidFill>
          </a:ln>
        </p:spPr>
        <p:txBody>
          <a:bodyPr wrap="square" lIns="0" tIns="0" rIns="0" bIns="0" rtlCol="0"/>
          <a:lstStyle/>
          <a:p>
            <a:endParaRPr/>
          </a:p>
        </p:txBody>
      </p:sp>
      <p:sp>
        <p:nvSpPr>
          <p:cNvPr id="33" name="object 33"/>
          <p:cNvSpPr txBox="1"/>
          <p:nvPr/>
        </p:nvSpPr>
        <p:spPr>
          <a:xfrm>
            <a:off x="8252206" y="2911602"/>
            <a:ext cx="2363470" cy="256540"/>
          </a:xfrm>
          <a:prstGeom prst="rect">
            <a:avLst/>
          </a:prstGeom>
        </p:spPr>
        <p:txBody>
          <a:bodyPr vert="horz" wrap="square" lIns="0" tIns="0" rIns="0" bIns="0" rtlCol="0">
            <a:spAutoFit/>
          </a:bodyPr>
          <a:lstStyle/>
          <a:p>
            <a:pPr marL="12700">
              <a:lnSpc>
                <a:spcPct val="100000"/>
              </a:lnSpc>
            </a:pPr>
            <a:r>
              <a:rPr sz="1600" b="1" spc="-10" dirty="0">
                <a:solidFill>
                  <a:srgbClr val="585858"/>
                </a:solidFill>
                <a:latin typeface="微软雅黑"/>
                <a:cs typeface="微软雅黑"/>
              </a:rPr>
              <a:t>02</a:t>
            </a:r>
            <a:r>
              <a:rPr sz="1600" b="1" spc="-5" dirty="0">
                <a:solidFill>
                  <a:srgbClr val="585858"/>
                </a:solidFill>
                <a:latin typeface="微软雅黑"/>
                <a:cs typeface="微软雅黑"/>
              </a:rPr>
              <a:t>.公益组织信息不够公开</a:t>
            </a:r>
            <a:endParaRPr sz="1600">
              <a:latin typeface="微软雅黑"/>
              <a:cs typeface="微软雅黑"/>
            </a:endParaRPr>
          </a:p>
        </p:txBody>
      </p:sp>
      <p:sp>
        <p:nvSpPr>
          <p:cNvPr id="34" name="object 34"/>
          <p:cNvSpPr txBox="1"/>
          <p:nvPr/>
        </p:nvSpPr>
        <p:spPr>
          <a:xfrm>
            <a:off x="8252206" y="3275116"/>
            <a:ext cx="3053715" cy="845185"/>
          </a:xfrm>
          <a:prstGeom prst="rect">
            <a:avLst/>
          </a:prstGeom>
        </p:spPr>
        <p:txBody>
          <a:bodyPr vert="horz" wrap="square" lIns="0" tIns="0" rIns="0" bIns="0" rtlCol="0">
            <a:spAutoFit/>
          </a:bodyPr>
          <a:lstStyle/>
          <a:p>
            <a:pPr marL="12700" marR="5080" algn="just">
              <a:lnSpc>
                <a:spcPct val="130100"/>
              </a:lnSpc>
            </a:pPr>
            <a:r>
              <a:rPr sz="1400" dirty="0">
                <a:latin typeface="微软雅黑"/>
                <a:cs typeface="微软雅黑"/>
              </a:rPr>
              <a:t>公益组织没有公开信息</a:t>
            </a:r>
            <a:r>
              <a:rPr sz="1400" spc="-15" dirty="0">
                <a:latin typeface="微软雅黑"/>
                <a:cs typeface="微软雅黑"/>
              </a:rPr>
              <a:t>和</a:t>
            </a:r>
            <a:r>
              <a:rPr sz="1400" dirty="0">
                <a:latin typeface="微软雅黑"/>
                <a:cs typeface="微软雅黑"/>
              </a:rPr>
              <a:t>虚假</a:t>
            </a:r>
            <a:r>
              <a:rPr sz="1400" spc="-15" dirty="0">
                <a:latin typeface="微软雅黑"/>
                <a:cs typeface="微软雅黑"/>
              </a:rPr>
              <a:t>公</a:t>
            </a:r>
            <a:r>
              <a:rPr sz="1400" dirty="0">
                <a:latin typeface="微软雅黑"/>
                <a:cs typeface="微软雅黑"/>
              </a:rPr>
              <a:t>开信息  时应当承担的责任和处</a:t>
            </a:r>
            <a:r>
              <a:rPr sz="1400" spc="-15" dirty="0">
                <a:latin typeface="微软雅黑"/>
                <a:cs typeface="微软雅黑"/>
              </a:rPr>
              <a:t>罚</a:t>
            </a:r>
            <a:r>
              <a:rPr sz="1400" dirty="0">
                <a:latin typeface="微软雅黑"/>
                <a:cs typeface="微软雅黑"/>
              </a:rPr>
              <a:t>，信</a:t>
            </a:r>
            <a:r>
              <a:rPr sz="1400" spc="-15" dirty="0">
                <a:latin typeface="微软雅黑"/>
                <a:cs typeface="微软雅黑"/>
              </a:rPr>
              <a:t>息</a:t>
            </a:r>
            <a:r>
              <a:rPr sz="1400" dirty="0">
                <a:latin typeface="微软雅黑"/>
                <a:cs typeface="微软雅黑"/>
              </a:rPr>
              <a:t>不够公  开，公益捐款去向不明。</a:t>
            </a:r>
            <a:endParaRPr sz="1400">
              <a:latin typeface="微软雅黑"/>
              <a:cs typeface="微软雅黑"/>
            </a:endParaRPr>
          </a:p>
        </p:txBody>
      </p:sp>
      <p:sp>
        <p:nvSpPr>
          <p:cNvPr id="35" name="object 35"/>
          <p:cNvSpPr txBox="1"/>
          <p:nvPr/>
        </p:nvSpPr>
        <p:spPr>
          <a:xfrm>
            <a:off x="8252206" y="4534027"/>
            <a:ext cx="2363470" cy="256540"/>
          </a:xfrm>
          <a:prstGeom prst="rect">
            <a:avLst/>
          </a:prstGeom>
        </p:spPr>
        <p:txBody>
          <a:bodyPr vert="horz" wrap="square" lIns="0" tIns="0" rIns="0" bIns="0" rtlCol="0">
            <a:spAutoFit/>
          </a:bodyPr>
          <a:lstStyle/>
          <a:p>
            <a:pPr marL="12700">
              <a:lnSpc>
                <a:spcPct val="100000"/>
              </a:lnSpc>
            </a:pPr>
            <a:r>
              <a:rPr sz="1600" b="1" spc="-10" dirty="0">
                <a:solidFill>
                  <a:srgbClr val="585858"/>
                </a:solidFill>
                <a:latin typeface="微软雅黑"/>
                <a:cs typeface="微软雅黑"/>
              </a:rPr>
              <a:t>03</a:t>
            </a:r>
            <a:r>
              <a:rPr sz="1600" b="1" spc="-5" dirty="0">
                <a:solidFill>
                  <a:srgbClr val="585858"/>
                </a:solidFill>
                <a:latin typeface="微软雅黑"/>
                <a:cs typeface="微软雅黑"/>
              </a:rPr>
              <a:t>.公益组织费用支出较高</a:t>
            </a:r>
            <a:endParaRPr sz="1600">
              <a:latin typeface="微软雅黑"/>
              <a:cs typeface="微软雅黑"/>
            </a:endParaRPr>
          </a:p>
        </p:txBody>
      </p:sp>
      <p:sp>
        <p:nvSpPr>
          <p:cNvPr id="36" name="object 36"/>
          <p:cNvSpPr txBox="1"/>
          <p:nvPr/>
        </p:nvSpPr>
        <p:spPr>
          <a:xfrm>
            <a:off x="8252206" y="4897754"/>
            <a:ext cx="3053715" cy="845185"/>
          </a:xfrm>
          <a:prstGeom prst="rect">
            <a:avLst/>
          </a:prstGeom>
        </p:spPr>
        <p:txBody>
          <a:bodyPr vert="horz" wrap="square" lIns="0" tIns="0" rIns="0" bIns="0" rtlCol="0">
            <a:spAutoFit/>
          </a:bodyPr>
          <a:lstStyle/>
          <a:p>
            <a:pPr marL="12700" marR="5080" algn="just">
              <a:lnSpc>
                <a:spcPct val="130000"/>
              </a:lnSpc>
            </a:pPr>
            <a:r>
              <a:rPr sz="1400" dirty="0">
                <a:latin typeface="微软雅黑"/>
                <a:cs typeface="微软雅黑"/>
              </a:rPr>
              <a:t>为了保持公益事业健康</a:t>
            </a:r>
            <a:r>
              <a:rPr sz="1400" spc="-15" dirty="0">
                <a:latin typeface="微软雅黑"/>
                <a:cs typeface="微软雅黑"/>
              </a:rPr>
              <a:t>发</a:t>
            </a:r>
            <a:r>
              <a:rPr sz="1400" dirty="0">
                <a:latin typeface="微软雅黑"/>
                <a:cs typeface="微软雅黑"/>
              </a:rPr>
              <a:t>展，</a:t>
            </a:r>
            <a:r>
              <a:rPr sz="1400" spc="-15" dirty="0">
                <a:latin typeface="微软雅黑"/>
                <a:cs typeface="微软雅黑"/>
              </a:rPr>
              <a:t>我</a:t>
            </a:r>
            <a:r>
              <a:rPr sz="1400" dirty="0">
                <a:latin typeface="微软雅黑"/>
                <a:cs typeface="微软雅黑"/>
              </a:rPr>
              <a:t>国对于  各公益组织的运营成本</a:t>
            </a:r>
            <a:r>
              <a:rPr sz="1400" spc="-15" dirty="0">
                <a:latin typeface="微软雅黑"/>
                <a:cs typeface="微软雅黑"/>
              </a:rPr>
              <a:t>做</a:t>
            </a:r>
            <a:r>
              <a:rPr sz="1400" dirty="0">
                <a:latin typeface="微软雅黑"/>
                <a:cs typeface="微软雅黑"/>
              </a:rPr>
              <a:t>了规</a:t>
            </a:r>
            <a:r>
              <a:rPr sz="1400" spc="-15" dirty="0">
                <a:latin typeface="微软雅黑"/>
                <a:cs typeface="微软雅黑"/>
              </a:rPr>
              <a:t>定</a:t>
            </a:r>
            <a:r>
              <a:rPr sz="1400" dirty="0">
                <a:latin typeface="微软雅黑"/>
                <a:cs typeface="微软雅黑"/>
              </a:rPr>
              <a:t>，但大  部分高于3%-5%的管理费规定。</a:t>
            </a:r>
            <a:endParaRPr sz="1400">
              <a:latin typeface="微软雅黑"/>
              <a:cs typeface="微软雅黑"/>
            </a:endParaRPr>
          </a:p>
        </p:txBody>
      </p:sp>
      <p:sp>
        <p:nvSpPr>
          <p:cNvPr id="37" name="object 37"/>
          <p:cNvSpPr/>
          <p:nvPr/>
        </p:nvSpPr>
        <p:spPr>
          <a:xfrm>
            <a:off x="8168640" y="4273296"/>
            <a:ext cx="3349625" cy="0"/>
          </a:xfrm>
          <a:custGeom>
            <a:avLst/>
            <a:gdLst/>
            <a:ahLst/>
            <a:cxnLst/>
            <a:rect l="l" t="t" r="r" b="b"/>
            <a:pathLst>
              <a:path w="3349625">
                <a:moveTo>
                  <a:pt x="0" y="0"/>
                </a:moveTo>
                <a:lnTo>
                  <a:pt x="3349625" y="0"/>
                </a:lnTo>
              </a:path>
            </a:pathLst>
          </a:custGeom>
          <a:ln w="3175">
            <a:solidFill>
              <a:srgbClr val="BABABA"/>
            </a:solidFill>
          </a:ln>
        </p:spPr>
        <p:txBody>
          <a:bodyPr wrap="square" lIns="0" tIns="0" rIns="0" bIns="0" rtlCol="0"/>
          <a:lstStyle/>
          <a:p>
            <a:endParaRPr/>
          </a:p>
        </p:txBody>
      </p:sp>
      <p:sp>
        <p:nvSpPr>
          <p:cNvPr id="38" name="object 38"/>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105</a:t>
            </a:fld>
            <a:endParaRPr dirty="0"/>
          </a:p>
        </p:txBody>
      </p:sp>
      <p:sp>
        <p:nvSpPr>
          <p:cNvPr id="39" name="object 39"/>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70"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公益</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spc="-5" dirty="0"/>
              <a:t>区块链</a:t>
            </a:r>
            <a:r>
              <a:rPr spc="-5" dirty="0">
                <a:latin typeface="微软雅黑"/>
                <a:cs typeface="微软雅黑"/>
              </a:rPr>
              <a:t>+</a:t>
            </a:r>
            <a:r>
              <a:rPr spc="-5" dirty="0"/>
              <a:t>公益可以完美的解决公益事业面临的四大难题，让每</a:t>
            </a:r>
          </a:p>
          <a:p>
            <a:pPr marL="12700">
              <a:lnSpc>
                <a:spcPts val="2735"/>
              </a:lnSpc>
            </a:pPr>
            <a:r>
              <a:rPr spc="-5" dirty="0"/>
              <a:t>一笔捐款都有迹可循</a:t>
            </a:r>
          </a:p>
        </p:txBody>
      </p:sp>
      <p:sp>
        <p:nvSpPr>
          <p:cNvPr id="5" name="object 5"/>
          <p:cNvSpPr txBox="1"/>
          <p:nvPr/>
        </p:nvSpPr>
        <p:spPr>
          <a:xfrm>
            <a:off x="829767" y="1510157"/>
            <a:ext cx="10809605" cy="54610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dirty="0">
                <a:solidFill>
                  <a:srgbClr val="585858"/>
                </a:solidFill>
                <a:latin typeface="微软雅黑"/>
                <a:cs typeface="微软雅黑"/>
              </a:rPr>
              <a:t>区块链具有去中心化、不可篡改、可追溯、公开透明等特点，可以完美解决前面提到的公益事业面临的四大难题，让公益更高效、更公</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平、更透明，让每一笔捐款都有迹可循。</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826008" y="2421635"/>
            <a:ext cx="3320034" cy="152780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806195" y="2401823"/>
            <a:ext cx="3307079" cy="7772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806195" y="3838955"/>
            <a:ext cx="3307079" cy="77723"/>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806195" y="2401823"/>
            <a:ext cx="3307079" cy="1515110"/>
          </a:xfrm>
          <a:custGeom>
            <a:avLst/>
            <a:gdLst/>
            <a:ahLst/>
            <a:cxnLst/>
            <a:rect l="l" t="t" r="r" b="b"/>
            <a:pathLst>
              <a:path w="3307079" h="1515110">
                <a:moveTo>
                  <a:pt x="0" y="1514856"/>
                </a:moveTo>
                <a:lnTo>
                  <a:pt x="3307079" y="1514856"/>
                </a:lnTo>
                <a:lnTo>
                  <a:pt x="3307079" y="0"/>
                </a:lnTo>
                <a:lnTo>
                  <a:pt x="0" y="0"/>
                </a:lnTo>
                <a:lnTo>
                  <a:pt x="0" y="1514856"/>
                </a:lnTo>
                <a:close/>
              </a:path>
            </a:pathLst>
          </a:custGeom>
          <a:ln w="12192">
            <a:solidFill>
              <a:srgbClr val="D3D3D3"/>
            </a:solidFill>
            <a:prstDash val="dash"/>
          </a:ln>
        </p:spPr>
        <p:txBody>
          <a:bodyPr wrap="square" lIns="0" tIns="0" rIns="0" bIns="0" rtlCol="0"/>
          <a:lstStyle/>
          <a:p>
            <a:endParaRPr/>
          </a:p>
        </p:txBody>
      </p:sp>
      <p:sp>
        <p:nvSpPr>
          <p:cNvPr id="11" name="object 11"/>
          <p:cNvSpPr/>
          <p:nvPr/>
        </p:nvSpPr>
        <p:spPr>
          <a:xfrm>
            <a:off x="4602479" y="2421635"/>
            <a:ext cx="3318510" cy="1527809"/>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4582667" y="2401823"/>
            <a:ext cx="3305555" cy="1514856"/>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4582667" y="2401823"/>
            <a:ext cx="3305810" cy="1515110"/>
          </a:xfrm>
          <a:custGeom>
            <a:avLst/>
            <a:gdLst/>
            <a:ahLst/>
            <a:cxnLst/>
            <a:rect l="l" t="t" r="r" b="b"/>
            <a:pathLst>
              <a:path w="3305809" h="1515110">
                <a:moveTo>
                  <a:pt x="0" y="1514856"/>
                </a:moveTo>
                <a:lnTo>
                  <a:pt x="3305555" y="1514856"/>
                </a:lnTo>
                <a:lnTo>
                  <a:pt x="3305555" y="0"/>
                </a:lnTo>
                <a:lnTo>
                  <a:pt x="0" y="0"/>
                </a:lnTo>
                <a:lnTo>
                  <a:pt x="0" y="1514856"/>
                </a:lnTo>
                <a:close/>
              </a:path>
            </a:pathLst>
          </a:custGeom>
          <a:ln w="12192">
            <a:solidFill>
              <a:srgbClr val="D3D3D3"/>
            </a:solidFill>
            <a:prstDash val="dash"/>
          </a:ln>
        </p:spPr>
        <p:txBody>
          <a:bodyPr wrap="square" lIns="0" tIns="0" rIns="0" bIns="0" rtlCol="0"/>
          <a:lstStyle/>
          <a:p>
            <a:endParaRPr/>
          </a:p>
        </p:txBody>
      </p:sp>
      <p:sp>
        <p:nvSpPr>
          <p:cNvPr id="14" name="object 14"/>
          <p:cNvSpPr/>
          <p:nvPr/>
        </p:nvSpPr>
        <p:spPr>
          <a:xfrm>
            <a:off x="8377428" y="2421635"/>
            <a:ext cx="3320033" cy="1527809"/>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8357616" y="2401823"/>
            <a:ext cx="3307079" cy="1514856"/>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8357616" y="2401823"/>
            <a:ext cx="3307079" cy="1515110"/>
          </a:xfrm>
          <a:custGeom>
            <a:avLst/>
            <a:gdLst/>
            <a:ahLst/>
            <a:cxnLst/>
            <a:rect l="l" t="t" r="r" b="b"/>
            <a:pathLst>
              <a:path w="3307079" h="1515110">
                <a:moveTo>
                  <a:pt x="0" y="1514856"/>
                </a:moveTo>
                <a:lnTo>
                  <a:pt x="3307079" y="1514856"/>
                </a:lnTo>
                <a:lnTo>
                  <a:pt x="3307079" y="0"/>
                </a:lnTo>
                <a:lnTo>
                  <a:pt x="0" y="0"/>
                </a:lnTo>
                <a:lnTo>
                  <a:pt x="0" y="1514856"/>
                </a:lnTo>
                <a:close/>
              </a:path>
            </a:pathLst>
          </a:custGeom>
          <a:ln w="12192">
            <a:solidFill>
              <a:srgbClr val="D3D3D3"/>
            </a:solidFill>
            <a:prstDash val="dash"/>
          </a:ln>
        </p:spPr>
        <p:txBody>
          <a:bodyPr wrap="square" lIns="0" tIns="0" rIns="0" bIns="0" rtlCol="0"/>
          <a:lstStyle/>
          <a:p>
            <a:endParaRPr/>
          </a:p>
        </p:txBody>
      </p:sp>
      <p:sp>
        <p:nvSpPr>
          <p:cNvPr id="17" name="object 17"/>
          <p:cNvSpPr/>
          <p:nvPr/>
        </p:nvSpPr>
        <p:spPr>
          <a:xfrm>
            <a:off x="806195" y="2479548"/>
            <a:ext cx="10858500" cy="1359535"/>
          </a:xfrm>
          <a:custGeom>
            <a:avLst/>
            <a:gdLst/>
            <a:ahLst/>
            <a:cxnLst/>
            <a:rect l="l" t="t" r="r" b="b"/>
            <a:pathLst>
              <a:path w="10858500" h="1359535">
                <a:moveTo>
                  <a:pt x="0" y="1359408"/>
                </a:moveTo>
                <a:lnTo>
                  <a:pt x="10858500" y="1359408"/>
                </a:lnTo>
                <a:lnTo>
                  <a:pt x="10858500" y="0"/>
                </a:lnTo>
                <a:lnTo>
                  <a:pt x="0" y="0"/>
                </a:lnTo>
                <a:lnTo>
                  <a:pt x="0" y="1359408"/>
                </a:lnTo>
                <a:close/>
              </a:path>
            </a:pathLst>
          </a:custGeom>
          <a:solidFill>
            <a:srgbClr val="ECECEC"/>
          </a:solidFill>
        </p:spPr>
        <p:txBody>
          <a:bodyPr wrap="square" lIns="0" tIns="0" rIns="0" bIns="0" rtlCol="0"/>
          <a:lstStyle/>
          <a:p>
            <a:endParaRPr/>
          </a:p>
        </p:txBody>
      </p:sp>
      <p:sp>
        <p:nvSpPr>
          <p:cNvPr id="18" name="object 18"/>
          <p:cNvSpPr txBox="1"/>
          <p:nvPr/>
        </p:nvSpPr>
        <p:spPr>
          <a:xfrm>
            <a:off x="5880608" y="3013583"/>
            <a:ext cx="711200" cy="287020"/>
          </a:xfrm>
          <a:prstGeom prst="rect">
            <a:avLst/>
          </a:prstGeom>
        </p:spPr>
        <p:txBody>
          <a:bodyPr vert="horz" wrap="square" lIns="0" tIns="0" rIns="0" bIns="0" rtlCol="0">
            <a:spAutoFit/>
          </a:bodyPr>
          <a:lstStyle/>
          <a:p>
            <a:pPr marL="12700">
              <a:lnSpc>
                <a:spcPct val="100000"/>
              </a:lnSpc>
            </a:pPr>
            <a:r>
              <a:rPr sz="1800" b="1" spc="-5" dirty="0">
                <a:latin typeface="微软雅黑"/>
                <a:cs typeface="微软雅黑"/>
              </a:rPr>
              <a:t>可追溯</a:t>
            </a:r>
            <a:endParaRPr sz="1800">
              <a:latin typeface="微软雅黑"/>
              <a:cs typeface="微软雅黑"/>
            </a:endParaRPr>
          </a:p>
        </p:txBody>
      </p:sp>
      <p:sp>
        <p:nvSpPr>
          <p:cNvPr id="24" name="object 24"/>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106</a:t>
            </a:fld>
            <a:endParaRPr dirty="0"/>
          </a:p>
        </p:txBody>
      </p:sp>
      <p:sp>
        <p:nvSpPr>
          <p:cNvPr id="25" name="object 25"/>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19" name="object 19"/>
          <p:cNvSpPr txBox="1"/>
          <p:nvPr/>
        </p:nvSpPr>
        <p:spPr>
          <a:xfrm>
            <a:off x="885240" y="3996857"/>
            <a:ext cx="3219450" cy="1933575"/>
          </a:xfrm>
          <a:prstGeom prst="rect">
            <a:avLst/>
          </a:prstGeom>
        </p:spPr>
        <p:txBody>
          <a:bodyPr vert="horz" wrap="square" lIns="0" tIns="0" rIns="0" bIns="0" rtlCol="0">
            <a:spAutoFit/>
          </a:bodyPr>
          <a:lstStyle/>
          <a:p>
            <a:pPr marL="184785" marR="5080" indent="-172720">
              <a:lnSpc>
                <a:spcPct val="150100"/>
              </a:lnSpc>
            </a:pPr>
            <a:r>
              <a:rPr sz="1400" dirty="0">
                <a:latin typeface="Arial"/>
                <a:cs typeface="Arial"/>
              </a:rPr>
              <a:t>• </a:t>
            </a:r>
            <a:r>
              <a:rPr sz="1400" dirty="0">
                <a:latin typeface="微软雅黑"/>
                <a:cs typeface="微软雅黑"/>
              </a:rPr>
              <a:t>区块链具有去中心化的特点，可以减  少交易</a:t>
            </a:r>
            <a:r>
              <a:rPr sz="1400" spc="-15" dirty="0">
                <a:latin typeface="微软雅黑"/>
                <a:cs typeface="微软雅黑"/>
              </a:rPr>
              <a:t>过</a:t>
            </a:r>
            <a:r>
              <a:rPr sz="1400" dirty="0">
                <a:latin typeface="微软雅黑"/>
                <a:cs typeface="微软雅黑"/>
              </a:rPr>
              <a:t>程中</a:t>
            </a:r>
            <a:r>
              <a:rPr sz="1400" spc="-15" dirty="0">
                <a:latin typeface="微软雅黑"/>
                <a:cs typeface="微软雅黑"/>
              </a:rPr>
              <a:t>第三</a:t>
            </a:r>
            <a:r>
              <a:rPr sz="1400" dirty="0">
                <a:latin typeface="微软雅黑"/>
                <a:cs typeface="微软雅黑"/>
              </a:rPr>
              <a:t>方机构</a:t>
            </a:r>
            <a:r>
              <a:rPr sz="1400" spc="-15" dirty="0">
                <a:latin typeface="微软雅黑"/>
                <a:cs typeface="微软雅黑"/>
              </a:rPr>
              <a:t>存</a:t>
            </a:r>
            <a:r>
              <a:rPr sz="1400" dirty="0">
                <a:latin typeface="微软雅黑"/>
                <a:cs typeface="微软雅黑"/>
              </a:rPr>
              <a:t>在的</a:t>
            </a:r>
            <a:r>
              <a:rPr sz="1400" spc="-15" dirty="0">
                <a:latin typeface="微软雅黑"/>
                <a:cs typeface="微软雅黑"/>
              </a:rPr>
              <a:t>必要</a:t>
            </a:r>
            <a:r>
              <a:rPr sz="1400" dirty="0">
                <a:latin typeface="微软雅黑"/>
                <a:cs typeface="微软雅黑"/>
              </a:rPr>
              <a:t>，  捐赠人不再需要对公益组织加以充分  信任，整个公益捐赠系统将由全体捐  赠人和受益人共同拥有并维护，可以  解决公益组织公信力较低的问题。</a:t>
            </a:r>
            <a:endParaRPr sz="1400">
              <a:latin typeface="微软雅黑"/>
              <a:cs typeface="微软雅黑"/>
            </a:endParaRPr>
          </a:p>
        </p:txBody>
      </p:sp>
      <p:sp>
        <p:nvSpPr>
          <p:cNvPr id="20" name="object 20"/>
          <p:cNvSpPr txBox="1"/>
          <p:nvPr/>
        </p:nvSpPr>
        <p:spPr>
          <a:xfrm>
            <a:off x="4661408" y="3996857"/>
            <a:ext cx="3220085" cy="1933575"/>
          </a:xfrm>
          <a:prstGeom prst="rect">
            <a:avLst/>
          </a:prstGeom>
        </p:spPr>
        <p:txBody>
          <a:bodyPr vert="horz" wrap="square" lIns="0" tIns="0" rIns="0" bIns="0" rtlCol="0">
            <a:spAutoFit/>
          </a:bodyPr>
          <a:lstStyle/>
          <a:p>
            <a:pPr marL="184785" marR="5080" indent="-172720">
              <a:lnSpc>
                <a:spcPct val="150100"/>
              </a:lnSpc>
            </a:pPr>
            <a:r>
              <a:rPr sz="1400" dirty="0">
                <a:latin typeface="Arial"/>
                <a:cs typeface="Arial"/>
              </a:rPr>
              <a:t>• </a:t>
            </a:r>
            <a:r>
              <a:rPr sz="1400" dirty="0">
                <a:latin typeface="微软雅黑"/>
                <a:cs typeface="微软雅黑"/>
              </a:rPr>
              <a:t>区块链的应用可以使得记录在链上的  每一笔</a:t>
            </a:r>
            <a:r>
              <a:rPr sz="1400" spc="-15" dirty="0">
                <a:latin typeface="微软雅黑"/>
                <a:cs typeface="微软雅黑"/>
              </a:rPr>
              <a:t>交</a:t>
            </a:r>
            <a:r>
              <a:rPr sz="1400" dirty="0">
                <a:latin typeface="微软雅黑"/>
                <a:cs typeface="微软雅黑"/>
              </a:rPr>
              <a:t>易都</a:t>
            </a:r>
            <a:r>
              <a:rPr sz="1400" spc="-15" dirty="0">
                <a:latin typeface="微软雅黑"/>
                <a:cs typeface="微软雅黑"/>
              </a:rPr>
              <a:t>可以</a:t>
            </a:r>
            <a:r>
              <a:rPr sz="1400" dirty="0">
                <a:latin typeface="微软雅黑"/>
                <a:cs typeface="微软雅黑"/>
              </a:rPr>
              <a:t>被用户</a:t>
            </a:r>
            <a:r>
              <a:rPr sz="1400" spc="-15" dirty="0">
                <a:latin typeface="微软雅黑"/>
                <a:cs typeface="微软雅黑"/>
              </a:rPr>
              <a:t>查</a:t>
            </a:r>
            <a:r>
              <a:rPr sz="1400" dirty="0">
                <a:latin typeface="微软雅黑"/>
                <a:cs typeface="微软雅黑"/>
              </a:rPr>
              <a:t>阅并</a:t>
            </a:r>
            <a:r>
              <a:rPr sz="1400" spc="-15" dirty="0">
                <a:latin typeface="微软雅黑"/>
                <a:cs typeface="微软雅黑"/>
              </a:rPr>
              <a:t>追</a:t>
            </a:r>
            <a:r>
              <a:rPr sz="1400" spc="-10" dirty="0">
                <a:latin typeface="微软雅黑"/>
                <a:cs typeface="微软雅黑"/>
              </a:rPr>
              <a:t>溯</a:t>
            </a:r>
            <a:r>
              <a:rPr sz="1400" dirty="0">
                <a:latin typeface="微软雅黑"/>
                <a:cs typeface="微软雅黑"/>
              </a:rPr>
              <a:t>，  大众可</a:t>
            </a:r>
            <a:r>
              <a:rPr sz="1400" spc="-15" dirty="0">
                <a:latin typeface="微软雅黑"/>
                <a:cs typeface="微软雅黑"/>
              </a:rPr>
              <a:t>以</a:t>
            </a:r>
            <a:r>
              <a:rPr sz="1400" dirty="0">
                <a:latin typeface="微软雅黑"/>
                <a:cs typeface="微软雅黑"/>
              </a:rPr>
              <a:t>自行</a:t>
            </a:r>
            <a:r>
              <a:rPr sz="1400" spc="-15" dirty="0">
                <a:latin typeface="微软雅黑"/>
                <a:cs typeface="微软雅黑"/>
              </a:rPr>
              <a:t>监管</a:t>
            </a:r>
            <a:r>
              <a:rPr sz="1400" dirty="0">
                <a:latin typeface="微软雅黑"/>
                <a:cs typeface="微软雅黑"/>
              </a:rPr>
              <a:t>款项的</a:t>
            </a:r>
            <a:r>
              <a:rPr sz="1400" spc="-15" dirty="0">
                <a:latin typeface="微软雅黑"/>
                <a:cs typeface="微软雅黑"/>
              </a:rPr>
              <a:t>来</a:t>
            </a:r>
            <a:r>
              <a:rPr sz="1400" dirty="0">
                <a:latin typeface="微软雅黑"/>
                <a:cs typeface="微软雅黑"/>
              </a:rPr>
              <a:t>源和</a:t>
            </a:r>
            <a:r>
              <a:rPr sz="1400" spc="-15" dirty="0">
                <a:latin typeface="微软雅黑"/>
                <a:cs typeface="微软雅黑"/>
              </a:rPr>
              <a:t>流</a:t>
            </a:r>
            <a:r>
              <a:rPr sz="1400" spc="-10" dirty="0">
                <a:latin typeface="微软雅黑"/>
                <a:cs typeface="微软雅黑"/>
              </a:rPr>
              <a:t>向</a:t>
            </a:r>
            <a:r>
              <a:rPr sz="1400" dirty="0">
                <a:latin typeface="微软雅黑"/>
                <a:cs typeface="微软雅黑"/>
              </a:rPr>
              <a:t>，  改善公益组织信息不够公开的难题，  将为公益组织带来极高的透明度和严  明的问责制度。</a:t>
            </a:r>
            <a:endParaRPr sz="1400">
              <a:latin typeface="微软雅黑"/>
              <a:cs typeface="微软雅黑"/>
            </a:endParaRPr>
          </a:p>
        </p:txBody>
      </p:sp>
      <p:sp>
        <p:nvSpPr>
          <p:cNvPr id="21" name="object 21"/>
          <p:cNvSpPr txBox="1"/>
          <p:nvPr/>
        </p:nvSpPr>
        <p:spPr>
          <a:xfrm>
            <a:off x="8437626" y="3997071"/>
            <a:ext cx="3047365" cy="2253615"/>
          </a:xfrm>
          <a:prstGeom prst="rect">
            <a:avLst/>
          </a:prstGeom>
        </p:spPr>
        <p:txBody>
          <a:bodyPr vert="horz" wrap="square" lIns="0" tIns="106680" rIns="0" bIns="0" rtlCol="0">
            <a:spAutoFit/>
          </a:bodyPr>
          <a:lstStyle/>
          <a:p>
            <a:pPr marL="184785" indent="-172720">
              <a:lnSpc>
                <a:spcPct val="100000"/>
              </a:lnSpc>
              <a:spcBef>
                <a:spcPts val="840"/>
              </a:spcBef>
            </a:pPr>
            <a:r>
              <a:rPr sz="1400" dirty="0">
                <a:latin typeface="Arial"/>
                <a:cs typeface="Arial"/>
              </a:rPr>
              <a:t>• </a:t>
            </a:r>
            <a:r>
              <a:rPr sz="1400" spc="20" dirty="0">
                <a:latin typeface="Arial"/>
                <a:cs typeface="Arial"/>
              </a:rPr>
              <a:t> </a:t>
            </a:r>
            <a:r>
              <a:rPr sz="1400" dirty="0">
                <a:latin typeface="微软雅黑"/>
                <a:cs typeface="微软雅黑"/>
              </a:rPr>
              <a:t>智能合约可以实现公益的自动化和智</a:t>
            </a:r>
            <a:endParaRPr sz="1400">
              <a:latin typeface="微软雅黑"/>
              <a:cs typeface="微软雅黑"/>
            </a:endParaRPr>
          </a:p>
          <a:p>
            <a:pPr marL="184785" marR="5080" algn="just">
              <a:lnSpc>
                <a:spcPct val="150000"/>
              </a:lnSpc>
            </a:pPr>
            <a:r>
              <a:rPr sz="1400" dirty="0">
                <a:latin typeface="微软雅黑"/>
                <a:cs typeface="微软雅黑"/>
              </a:rPr>
              <a:t>能化捐赠，从根本上减</a:t>
            </a:r>
            <a:r>
              <a:rPr sz="1400" spc="-15" dirty="0">
                <a:latin typeface="微软雅黑"/>
                <a:cs typeface="微软雅黑"/>
              </a:rPr>
              <a:t>少</a:t>
            </a:r>
            <a:r>
              <a:rPr sz="1400" dirty="0">
                <a:latin typeface="微软雅黑"/>
                <a:cs typeface="微软雅黑"/>
              </a:rPr>
              <a:t>由于</a:t>
            </a:r>
            <a:r>
              <a:rPr sz="1400" spc="-15" dirty="0">
                <a:latin typeface="微软雅黑"/>
                <a:cs typeface="微软雅黑"/>
              </a:rPr>
              <a:t>第</a:t>
            </a:r>
            <a:r>
              <a:rPr sz="1400" dirty="0">
                <a:latin typeface="微软雅黑"/>
                <a:cs typeface="微软雅黑"/>
              </a:rPr>
              <a:t>三方  机构参与增加的成本，</a:t>
            </a:r>
            <a:r>
              <a:rPr sz="1400" spc="-15" dirty="0">
                <a:latin typeface="微软雅黑"/>
                <a:cs typeface="微软雅黑"/>
              </a:rPr>
              <a:t>也</a:t>
            </a:r>
            <a:r>
              <a:rPr sz="1400" dirty="0">
                <a:latin typeface="微软雅黑"/>
                <a:cs typeface="微软雅黑"/>
              </a:rPr>
              <a:t>将使</a:t>
            </a:r>
            <a:r>
              <a:rPr sz="1400" spc="-15" dirty="0">
                <a:latin typeface="微软雅黑"/>
                <a:cs typeface="微软雅黑"/>
              </a:rPr>
              <a:t>公</a:t>
            </a:r>
            <a:r>
              <a:rPr sz="1400" dirty="0">
                <a:latin typeface="微软雅黑"/>
                <a:cs typeface="微软雅黑"/>
              </a:rPr>
              <a:t>益组  织的责任和权力从原本</a:t>
            </a:r>
            <a:r>
              <a:rPr sz="1400" spc="-15" dirty="0">
                <a:latin typeface="微软雅黑"/>
                <a:cs typeface="微软雅黑"/>
              </a:rPr>
              <a:t>高</a:t>
            </a:r>
            <a:r>
              <a:rPr sz="1400" dirty="0">
                <a:latin typeface="微软雅黑"/>
                <a:cs typeface="微软雅黑"/>
              </a:rPr>
              <a:t>度行</a:t>
            </a:r>
            <a:r>
              <a:rPr sz="1400" spc="-15" dirty="0">
                <a:latin typeface="微软雅黑"/>
                <a:cs typeface="微软雅黑"/>
              </a:rPr>
              <a:t>政</a:t>
            </a:r>
            <a:r>
              <a:rPr sz="1400" dirty="0">
                <a:latin typeface="微软雅黑"/>
                <a:cs typeface="微软雅黑"/>
              </a:rPr>
              <a:t>化的  集中组织架构中解放出</a:t>
            </a:r>
            <a:r>
              <a:rPr sz="1400" spc="-15" dirty="0">
                <a:latin typeface="微软雅黑"/>
                <a:cs typeface="微软雅黑"/>
              </a:rPr>
              <a:t>来</a:t>
            </a:r>
            <a:r>
              <a:rPr sz="1400" dirty="0">
                <a:latin typeface="微软雅黑"/>
                <a:cs typeface="微软雅黑"/>
              </a:rPr>
              <a:t>，改</a:t>
            </a:r>
            <a:r>
              <a:rPr sz="1400" spc="-15" dirty="0">
                <a:latin typeface="微软雅黑"/>
                <a:cs typeface="微软雅黑"/>
              </a:rPr>
              <a:t>善</a:t>
            </a:r>
            <a:r>
              <a:rPr sz="1400" dirty="0">
                <a:latin typeface="微软雅黑"/>
                <a:cs typeface="微软雅黑"/>
              </a:rPr>
              <a:t>公益  组织费用支出高、行政</a:t>
            </a:r>
            <a:r>
              <a:rPr sz="1400" spc="-15" dirty="0">
                <a:latin typeface="微软雅黑"/>
                <a:cs typeface="微软雅黑"/>
              </a:rPr>
              <a:t>性</a:t>
            </a:r>
            <a:r>
              <a:rPr sz="1400" dirty="0">
                <a:latin typeface="微软雅黑"/>
                <a:cs typeface="微软雅黑"/>
              </a:rPr>
              <a:t>倾向</a:t>
            </a:r>
            <a:r>
              <a:rPr sz="1400" spc="-15" dirty="0">
                <a:latin typeface="微软雅黑"/>
                <a:cs typeface="微软雅黑"/>
              </a:rPr>
              <a:t>严</a:t>
            </a:r>
            <a:r>
              <a:rPr sz="1400" dirty="0">
                <a:latin typeface="微软雅黑"/>
                <a:cs typeface="微软雅黑"/>
              </a:rPr>
              <a:t>重的  难题。</a:t>
            </a:r>
            <a:endParaRPr sz="1400">
              <a:latin typeface="微软雅黑"/>
              <a:cs typeface="微软雅黑"/>
            </a:endParaRPr>
          </a:p>
        </p:txBody>
      </p:sp>
      <p:sp>
        <p:nvSpPr>
          <p:cNvPr id="22" name="object 22"/>
          <p:cNvSpPr txBox="1"/>
          <p:nvPr/>
        </p:nvSpPr>
        <p:spPr>
          <a:xfrm>
            <a:off x="1952625" y="3013583"/>
            <a:ext cx="939800" cy="287020"/>
          </a:xfrm>
          <a:prstGeom prst="rect">
            <a:avLst/>
          </a:prstGeom>
        </p:spPr>
        <p:txBody>
          <a:bodyPr vert="horz" wrap="square" lIns="0" tIns="0" rIns="0" bIns="0" rtlCol="0">
            <a:spAutoFit/>
          </a:bodyPr>
          <a:lstStyle/>
          <a:p>
            <a:pPr marL="12700">
              <a:lnSpc>
                <a:spcPct val="100000"/>
              </a:lnSpc>
            </a:pPr>
            <a:r>
              <a:rPr sz="1800" b="1" spc="-5" dirty="0">
                <a:latin typeface="微软雅黑"/>
                <a:cs typeface="微软雅黑"/>
              </a:rPr>
              <a:t>去中心化</a:t>
            </a:r>
            <a:endParaRPr sz="1800">
              <a:latin typeface="微软雅黑"/>
              <a:cs typeface="微软雅黑"/>
            </a:endParaRPr>
          </a:p>
        </p:txBody>
      </p:sp>
      <p:sp>
        <p:nvSpPr>
          <p:cNvPr id="23" name="object 23"/>
          <p:cNvSpPr txBox="1"/>
          <p:nvPr/>
        </p:nvSpPr>
        <p:spPr>
          <a:xfrm>
            <a:off x="9504933" y="3013583"/>
            <a:ext cx="939800" cy="287020"/>
          </a:xfrm>
          <a:prstGeom prst="rect">
            <a:avLst/>
          </a:prstGeom>
        </p:spPr>
        <p:txBody>
          <a:bodyPr vert="horz" wrap="square" lIns="0" tIns="0" rIns="0" bIns="0" rtlCol="0">
            <a:spAutoFit/>
          </a:bodyPr>
          <a:lstStyle/>
          <a:p>
            <a:pPr marL="12700">
              <a:lnSpc>
                <a:spcPct val="100000"/>
              </a:lnSpc>
            </a:pPr>
            <a:r>
              <a:rPr sz="1800" b="1" spc="-5" dirty="0">
                <a:latin typeface="微软雅黑"/>
                <a:cs typeface="微软雅黑"/>
              </a:rPr>
              <a:t>智能合约</a:t>
            </a:r>
            <a:endParaRPr sz="1800">
              <a:latin typeface="微软雅黑"/>
              <a:cs typeface="微软雅黑"/>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70"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公益</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蚂蚁金服最早上线区块链公益项目，轻松筹、京东公益等公司</a:t>
            </a:r>
          </a:p>
          <a:p>
            <a:pPr marL="12700">
              <a:lnSpc>
                <a:spcPts val="2735"/>
              </a:lnSpc>
            </a:pPr>
            <a:r>
              <a:rPr spc="-5" dirty="0"/>
              <a:t>紧随布局</a:t>
            </a:r>
          </a:p>
        </p:txBody>
      </p:sp>
      <p:sp>
        <p:nvSpPr>
          <p:cNvPr id="5" name="object 5"/>
          <p:cNvSpPr txBox="1"/>
          <p:nvPr/>
        </p:nvSpPr>
        <p:spPr>
          <a:xfrm>
            <a:off x="829767" y="1510157"/>
            <a:ext cx="10970895" cy="54610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640" dirty="0">
                <a:solidFill>
                  <a:srgbClr val="1D9ED2"/>
                </a:solidFill>
                <a:latin typeface="Arial Unicode MS"/>
                <a:cs typeface="Arial Unicode MS"/>
              </a:rPr>
              <a:t> </a:t>
            </a:r>
            <a:r>
              <a:rPr sz="1400" spc="-5" dirty="0">
                <a:solidFill>
                  <a:srgbClr val="585858"/>
                </a:solidFill>
                <a:latin typeface="微软雅黑"/>
                <a:cs typeface="微软雅黑"/>
              </a:rPr>
              <a:t>自2016年7月蚂蚁上线区块链公益项目“让听障儿童重获新声”，开启了区块链技术应用于公益事业的大门。之后，轻松筹、京东公益、</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腾讯公益等纷纷布局区块链+公益。</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932432" y="2237232"/>
            <a:ext cx="1277112" cy="611124"/>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918768" y="2957703"/>
            <a:ext cx="3484245" cy="3213735"/>
          </a:xfrm>
          <a:prstGeom prst="rect">
            <a:avLst/>
          </a:prstGeom>
        </p:spPr>
        <p:txBody>
          <a:bodyPr vert="horz" wrap="square" lIns="0" tIns="0" rIns="0" bIns="0" rtlCol="0">
            <a:spAutoFit/>
          </a:bodyPr>
          <a:lstStyle/>
          <a:p>
            <a:pPr marL="12700" marR="5080">
              <a:lnSpc>
                <a:spcPct val="150000"/>
              </a:lnSpc>
            </a:pPr>
            <a:r>
              <a:rPr sz="1400" spc="30" dirty="0">
                <a:latin typeface="微软雅黑"/>
                <a:cs typeface="微软雅黑"/>
              </a:rPr>
              <a:t>2016年7月，蚂蚁区块链公益正式上线，  </a:t>
            </a:r>
            <a:r>
              <a:rPr sz="1400" spc="25" dirty="0">
                <a:latin typeface="微软雅黑"/>
                <a:cs typeface="微软雅黑"/>
              </a:rPr>
              <a:t>“让听障儿童重获新声”成为试水项目。  </a:t>
            </a:r>
            <a:r>
              <a:rPr sz="1400" spc="55" dirty="0">
                <a:latin typeface="微软雅黑"/>
                <a:cs typeface="微软雅黑"/>
              </a:rPr>
              <a:t>2016年12月上线了新版本，增加了“和  </a:t>
            </a:r>
            <a:r>
              <a:rPr sz="1400" spc="25" dirty="0">
                <a:latin typeface="微软雅黑"/>
                <a:cs typeface="微软雅黑"/>
              </a:rPr>
              <a:t>再障说分手”和“照亮星星的孩子”项目。  </a:t>
            </a:r>
            <a:r>
              <a:rPr sz="1400" spc="15" dirty="0">
                <a:latin typeface="微软雅黑"/>
                <a:cs typeface="微软雅黑"/>
              </a:rPr>
              <a:t>2017年3月16日，支付宝上所有爱心捐赠  </a:t>
            </a:r>
            <a:r>
              <a:rPr sz="1400" spc="110" dirty="0">
                <a:latin typeface="微软雅黑"/>
                <a:cs typeface="微软雅黑"/>
              </a:rPr>
              <a:t>项目已经接入到蚂蚁区块链平台。 </a:t>
            </a:r>
            <a:r>
              <a:rPr sz="1400" spc="65" dirty="0">
                <a:latin typeface="微软雅黑"/>
                <a:cs typeface="微软雅黑"/>
              </a:rPr>
              <a:t>截至  </a:t>
            </a:r>
            <a:r>
              <a:rPr sz="1400" spc="30" dirty="0">
                <a:latin typeface="微软雅黑"/>
                <a:cs typeface="微软雅黑"/>
              </a:rPr>
              <a:t>2017年5月，一共有37个机构、304个项  </a:t>
            </a:r>
            <a:r>
              <a:rPr sz="1400" spc="25" dirty="0">
                <a:latin typeface="微软雅黑"/>
                <a:cs typeface="微软雅黑"/>
              </a:rPr>
              <a:t>目参与蚂蚁区块链平台，通过区块链平台  </a:t>
            </a:r>
            <a:r>
              <a:rPr sz="1400" spc="20" dirty="0">
                <a:latin typeface="微软雅黑"/>
                <a:cs typeface="微软雅黑"/>
              </a:rPr>
              <a:t>的捐赠用户数达到62.9万，笔数74.7万笔，  </a:t>
            </a:r>
            <a:r>
              <a:rPr sz="1400" dirty="0">
                <a:latin typeface="微软雅黑"/>
                <a:cs typeface="微软雅黑"/>
              </a:rPr>
              <a:t>总金额超过3.49亿。</a:t>
            </a:r>
            <a:endParaRPr sz="1400">
              <a:latin typeface="微软雅黑"/>
              <a:cs typeface="微软雅黑"/>
            </a:endParaRPr>
          </a:p>
        </p:txBody>
      </p:sp>
      <p:sp>
        <p:nvSpPr>
          <p:cNvPr id="9" name="object 9"/>
          <p:cNvSpPr/>
          <p:nvPr/>
        </p:nvSpPr>
        <p:spPr>
          <a:xfrm>
            <a:off x="4440935" y="2848355"/>
            <a:ext cx="0" cy="2952750"/>
          </a:xfrm>
          <a:custGeom>
            <a:avLst/>
            <a:gdLst/>
            <a:ahLst/>
            <a:cxnLst/>
            <a:rect l="l" t="t" r="r" b="b"/>
            <a:pathLst>
              <a:path h="2952750">
                <a:moveTo>
                  <a:pt x="0" y="0"/>
                </a:moveTo>
                <a:lnTo>
                  <a:pt x="0" y="2952470"/>
                </a:lnTo>
              </a:path>
            </a:pathLst>
          </a:custGeom>
          <a:ln w="12192">
            <a:solidFill>
              <a:srgbClr val="BABABA"/>
            </a:solidFill>
          </a:ln>
        </p:spPr>
        <p:txBody>
          <a:bodyPr wrap="square" lIns="0" tIns="0" rIns="0" bIns="0" rtlCol="0"/>
          <a:lstStyle/>
          <a:p>
            <a:endParaRPr/>
          </a:p>
        </p:txBody>
      </p:sp>
      <p:sp>
        <p:nvSpPr>
          <p:cNvPr id="10" name="object 10"/>
          <p:cNvSpPr txBox="1"/>
          <p:nvPr/>
        </p:nvSpPr>
        <p:spPr>
          <a:xfrm>
            <a:off x="4585208" y="2956814"/>
            <a:ext cx="3308350" cy="3213735"/>
          </a:xfrm>
          <a:prstGeom prst="rect">
            <a:avLst/>
          </a:prstGeom>
        </p:spPr>
        <p:txBody>
          <a:bodyPr vert="horz" wrap="square" lIns="0" tIns="0" rIns="0" bIns="0" rtlCol="0">
            <a:spAutoFit/>
          </a:bodyPr>
          <a:lstStyle/>
          <a:p>
            <a:pPr marL="12700" marR="5080" algn="just">
              <a:lnSpc>
                <a:spcPct val="150000"/>
              </a:lnSpc>
            </a:pPr>
            <a:r>
              <a:rPr sz="1400" spc="30" dirty="0">
                <a:latin typeface="微软雅黑"/>
                <a:cs typeface="微软雅黑"/>
              </a:rPr>
              <a:t>2017年9月，作为全国首例应用区块链技  </a:t>
            </a:r>
            <a:r>
              <a:rPr sz="1400" spc="25" dirty="0">
                <a:latin typeface="微软雅黑"/>
                <a:cs typeface="微软雅黑"/>
              </a:rPr>
              <a:t>术进行物资公益捐赠流程追溯的尝试，由  美丽中国支教项目发起的“守梦天使寻找  之旅”公益项目在京东公益物爱相连平台  正式上线。按照不同的发运批次对捐赠物  资的流程批次信息进行采集，整合，记录  和公示；利用区块链技术使得捐赠物资信  息的不可篡改，并实现全程可追溯，社会  各界的爱心人士可以准确追踪到赠送给孩  </a:t>
            </a:r>
            <a:r>
              <a:rPr sz="1400" dirty="0">
                <a:latin typeface="微软雅黑"/>
                <a:cs typeface="微软雅黑"/>
              </a:rPr>
              <a:t>子们的每一份礼物的去向。</a:t>
            </a:r>
            <a:endParaRPr sz="1400">
              <a:latin typeface="微软雅黑"/>
              <a:cs typeface="微软雅黑"/>
            </a:endParaRPr>
          </a:p>
        </p:txBody>
      </p:sp>
      <p:sp>
        <p:nvSpPr>
          <p:cNvPr id="11" name="object 11"/>
          <p:cNvSpPr/>
          <p:nvPr/>
        </p:nvSpPr>
        <p:spPr>
          <a:xfrm>
            <a:off x="8084819" y="2848355"/>
            <a:ext cx="0" cy="2952750"/>
          </a:xfrm>
          <a:custGeom>
            <a:avLst/>
            <a:gdLst/>
            <a:ahLst/>
            <a:cxnLst/>
            <a:rect l="l" t="t" r="r" b="b"/>
            <a:pathLst>
              <a:path h="2952750">
                <a:moveTo>
                  <a:pt x="0" y="0"/>
                </a:moveTo>
                <a:lnTo>
                  <a:pt x="0" y="2952470"/>
                </a:lnTo>
              </a:path>
            </a:pathLst>
          </a:custGeom>
          <a:ln w="12192">
            <a:solidFill>
              <a:srgbClr val="BABABA"/>
            </a:solidFill>
          </a:ln>
        </p:spPr>
        <p:txBody>
          <a:bodyPr wrap="square" lIns="0" tIns="0" rIns="0" bIns="0" rtlCol="0"/>
          <a:lstStyle/>
          <a:p>
            <a:endParaRPr/>
          </a:p>
        </p:txBody>
      </p:sp>
      <p:sp>
        <p:nvSpPr>
          <p:cNvPr id="12" name="object 12"/>
          <p:cNvSpPr txBox="1"/>
          <p:nvPr/>
        </p:nvSpPr>
        <p:spPr>
          <a:xfrm>
            <a:off x="8230869" y="2954654"/>
            <a:ext cx="3484245" cy="3213735"/>
          </a:xfrm>
          <a:prstGeom prst="rect">
            <a:avLst/>
          </a:prstGeom>
        </p:spPr>
        <p:txBody>
          <a:bodyPr vert="horz" wrap="square" lIns="0" tIns="0" rIns="0" bIns="0" rtlCol="0">
            <a:spAutoFit/>
          </a:bodyPr>
          <a:lstStyle/>
          <a:p>
            <a:pPr marL="12700" marR="5080">
              <a:lnSpc>
                <a:spcPct val="150000"/>
              </a:lnSpc>
            </a:pPr>
            <a:r>
              <a:rPr sz="1400" spc="55" dirty="0">
                <a:latin typeface="微软雅黑"/>
                <a:cs typeface="微软雅黑"/>
              </a:rPr>
              <a:t>2017年10月，腾讯可信区块链研究院已  </a:t>
            </a:r>
            <a:r>
              <a:rPr sz="1400" spc="25" dirty="0">
                <a:latin typeface="微软雅黑"/>
                <a:cs typeface="微软雅黑"/>
              </a:rPr>
              <a:t>正式推出“公益寻人链”平台，通过链入  多家寻人机构与网站，突破了信息孤岛，  实现了国内部分寻人公益项目的数据分享，  提高了寻人运作的效率。寻找失踪儿童最  </a:t>
            </a:r>
            <a:r>
              <a:rPr sz="1400" spc="15" dirty="0">
                <a:latin typeface="微软雅黑"/>
                <a:cs typeface="微软雅黑"/>
              </a:rPr>
              <a:t>宝贵往往是黄金72小时，如果家人需要单  </a:t>
            </a:r>
            <a:r>
              <a:rPr sz="1400" spc="25" dirty="0">
                <a:latin typeface="微软雅黑"/>
                <a:cs typeface="微软雅黑"/>
              </a:rPr>
              <a:t>独去每个平台进行注册发布，则会大大浪  费时间；另一方面，如果有丢失儿童已经  找回，但某些平台并未获得消息，寻人启  </a:t>
            </a:r>
            <a:r>
              <a:rPr sz="1400" dirty="0">
                <a:latin typeface="微软雅黑"/>
                <a:cs typeface="微软雅黑"/>
              </a:rPr>
              <a:t>事依旧挂在网上则会造成资源浪费。</a:t>
            </a:r>
            <a:endParaRPr sz="1400">
              <a:latin typeface="微软雅黑"/>
              <a:cs typeface="微软雅黑"/>
            </a:endParaRPr>
          </a:p>
        </p:txBody>
      </p:sp>
      <p:sp>
        <p:nvSpPr>
          <p:cNvPr id="13" name="object 13"/>
          <p:cNvSpPr/>
          <p:nvPr/>
        </p:nvSpPr>
        <p:spPr>
          <a:xfrm>
            <a:off x="8798052" y="2296667"/>
            <a:ext cx="2167128" cy="504443"/>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5923788" y="2142744"/>
            <a:ext cx="626363" cy="792479"/>
          </a:xfrm>
          <a:prstGeom prst="rect">
            <a:avLst/>
          </a:prstGeom>
          <a:blipFill>
            <a:blip r:embed="rId6" cstate="print"/>
            <a:stretch>
              <a:fillRect/>
            </a:stretch>
          </a:blipFill>
        </p:spPr>
        <p:txBody>
          <a:bodyPr wrap="square" lIns="0" tIns="0" rIns="0" bIns="0" rtlCol="0"/>
          <a:lstStyle/>
          <a:p>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107</a:t>
            </a:fld>
            <a:endParaRPr dirty="0"/>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7259" y="2937764"/>
            <a:ext cx="1697989" cy="438784"/>
          </a:xfrm>
          <a:prstGeom prst="rect">
            <a:avLst/>
          </a:prstGeom>
        </p:spPr>
        <p:txBody>
          <a:bodyPr vert="horz" wrap="square" lIns="0" tIns="0" rIns="0" bIns="0" rtlCol="0">
            <a:spAutoFit/>
          </a:bodyPr>
          <a:lstStyle/>
          <a:p>
            <a:pPr marL="12700">
              <a:lnSpc>
                <a:spcPct val="100000"/>
              </a:lnSpc>
            </a:pPr>
            <a:r>
              <a:rPr sz="2800" spc="-5" dirty="0">
                <a:latin typeface="微软雅黑"/>
                <a:cs typeface="微软雅黑"/>
              </a:rPr>
              <a:t>2.6</a:t>
            </a:r>
            <a:r>
              <a:rPr sz="2800" spc="-95" dirty="0">
                <a:latin typeface="微软雅黑"/>
                <a:cs typeface="微软雅黑"/>
              </a:rPr>
              <a:t> </a:t>
            </a:r>
            <a:r>
              <a:rPr sz="2800" spc="-10" dirty="0"/>
              <a:t>物联网</a:t>
            </a:r>
            <a:endParaRPr sz="2800">
              <a:latin typeface="微软雅黑"/>
              <a:cs typeface="微软雅黑"/>
            </a:endParaRPr>
          </a:p>
        </p:txBody>
      </p:sp>
      <p:sp>
        <p:nvSpPr>
          <p:cNvPr id="3" name="object 3"/>
          <p:cNvSpPr txBox="1"/>
          <p:nvPr/>
        </p:nvSpPr>
        <p:spPr>
          <a:xfrm>
            <a:off x="11018646" y="518159"/>
            <a:ext cx="999490"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70"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p:txBody>
      </p:sp>
      <p:sp>
        <p:nvSpPr>
          <p:cNvPr id="4" name="object 4"/>
          <p:cNvSpPr/>
          <p:nvPr/>
        </p:nvSpPr>
        <p:spPr>
          <a:xfrm>
            <a:off x="12021311" y="457200"/>
            <a:ext cx="161544" cy="32308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108</a:t>
            </a:fld>
            <a:endParaRPr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L="528955">
              <a:lnSpc>
                <a:spcPct val="100000"/>
              </a:lnSpc>
            </a:pPr>
            <a:r>
              <a:rPr sz="1200" dirty="0">
                <a:solidFill>
                  <a:srgbClr val="5E666F"/>
                </a:solidFill>
                <a:latin typeface="微软雅黑"/>
                <a:cs typeface="微软雅黑"/>
              </a:rPr>
              <a:t>物联网</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作为新一代信息科技的重要组成部分物联网，市场规模逐渐增</a:t>
            </a:r>
          </a:p>
          <a:p>
            <a:pPr marL="12700">
              <a:lnSpc>
                <a:spcPts val="2735"/>
              </a:lnSpc>
            </a:pPr>
            <a:r>
              <a:rPr spc="-5" dirty="0"/>
              <a:t>加，年复合增长率超过了四分之一</a:t>
            </a:r>
          </a:p>
        </p:txBody>
      </p:sp>
      <p:sp>
        <p:nvSpPr>
          <p:cNvPr id="5" name="object 5"/>
          <p:cNvSpPr txBox="1"/>
          <p:nvPr/>
        </p:nvSpPr>
        <p:spPr>
          <a:xfrm>
            <a:off x="11748643" y="6279489"/>
            <a:ext cx="295275"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109</a:t>
            </a:r>
            <a:endParaRPr sz="12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100072" y="5431535"/>
            <a:ext cx="433070" cy="288290"/>
          </a:xfrm>
          <a:custGeom>
            <a:avLst/>
            <a:gdLst/>
            <a:ahLst/>
            <a:cxnLst/>
            <a:rect l="l" t="t" r="r" b="b"/>
            <a:pathLst>
              <a:path w="433069" h="288289">
                <a:moveTo>
                  <a:pt x="432815" y="0"/>
                </a:moveTo>
                <a:lnTo>
                  <a:pt x="0" y="0"/>
                </a:lnTo>
                <a:lnTo>
                  <a:pt x="0" y="288035"/>
                </a:lnTo>
                <a:lnTo>
                  <a:pt x="432815" y="288035"/>
                </a:lnTo>
                <a:lnTo>
                  <a:pt x="432815" y="0"/>
                </a:lnTo>
                <a:close/>
              </a:path>
            </a:pathLst>
          </a:custGeom>
          <a:solidFill>
            <a:srgbClr val="1D9ED2"/>
          </a:solidFill>
        </p:spPr>
        <p:txBody>
          <a:bodyPr wrap="square" lIns="0" tIns="0" rIns="0" bIns="0" rtlCol="0"/>
          <a:lstStyle/>
          <a:p>
            <a:endParaRPr/>
          </a:p>
        </p:txBody>
      </p:sp>
      <p:sp>
        <p:nvSpPr>
          <p:cNvPr id="8" name="object 8"/>
          <p:cNvSpPr/>
          <p:nvPr/>
        </p:nvSpPr>
        <p:spPr>
          <a:xfrm>
            <a:off x="3183635" y="5391911"/>
            <a:ext cx="434340" cy="327660"/>
          </a:xfrm>
          <a:custGeom>
            <a:avLst/>
            <a:gdLst/>
            <a:ahLst/>
            <a:cxnLst/>
            <a:rect l="l" t="t" r="r" b="b"/>
            <a:pathLst>
              <a:path w="434339" h="327660">
                <a:moveTo>
                  <a:pt x="434339" y="0"/>
                </a:moveTo>
                <a:lnTo>
                  <a:pt x="0" y="0"/>
                </a:lnTo>
                <a:lnTo>
                  <a:pt x="0" y="327659"/>
                </a:lnTo>
                <a:lnTo>
                  <a:pt x="434339" y="327659"/>
                </a:lnTo>
                <a:lnTo>
                  <a:pt x="434339" y="0"/>
                </a:lnTo>
                <a:close/>
              </a:path>
            </a:pathLst>
          </a:custGeom>
          <a:solidFill>
            <a:srgbClr val="1D9ED2"/>
          </a:solidFill>
        </p:spPr>
        <p:txBody>
          <a:bodyPr wrap="square" lIns="0" tIns="0" rIns="0" bIns="0" rtlCol="0"/>
          <a:lstStyle/>
          <a:p>
            <a:endParaRPr/>
          </a:p>
        </p:txBody>
      </p:sp>
      <p:sp>
        <p:nvSpPr>
          <p:cNvPr id="9" name="object 9"/>
          <p:cNvSpPr/>
          <p:nvPr/>
        </p:nvSpPr>
        <p:spPr>
          <a:xfrm>
            <a:off x="4267200" y="5282184"/>
            <a:ext cx="434340" cy="437515"/>
          </a:xfrm>
          <a:custGeom>
            <a:avLst/>
            <a:gdLst/>
            <a:ahLst/>
            <a:cxnLst/>
            <a:rect l="l" t="t" r="r" b="b"/>
            <a:pathLst>
              <a:path w="434339" h="437514">
                <a:moveTo>
                  <a:pt x="434339" y="0"/>
                </a:moveTo>
                <a:lnTo>
                  <a:pt x="0" y="0"/>
                </a:lnTo>
                <a:lnTo>
                  <a:pt x="0" y="437387"/>
                </a:lnTo>
                <a:lnTo>
                  <a:pt x="434339" y="437387"/>
                </a:lnTo>
                <a:lnTo>
                  <a:pt x="434339" y="0"/>
                </a:lnTo>
                <a:close/>
              </a:path>
            </a:pathLst>
          </a:custGeom>
          <a:solidFill>
            <a:srgbClr val="1D9ED2"/>
          </a:solidFill>
        </p:spPr>
        <p:txBody>
          <a:bodyPr wrap="square" lIns="0" tIns="0" rIns="0" bIns="0" rtlCol="0"/>
          <a:lstStyle/>
          <a:p>
            <a:endParaRPr/>
          </a:p>
        </p:txBody>
      </p:sp>
      <p:sp>
        <p:nvSpPr>
          <p:cNvPr id="10" name="object 10"/>
          <p:cNvSpPr/>
          <p:nvPr/>
        </p:nvSpPr>
        <p:spPr>
          <a:xfrm>
            <a:off x="5352288" y="5100828"/>
            <a:ext cx="433070" cy="619125"/>
          </a:xfrm>
          <a:custGeom>
            <a:avLst/>
            <a:gdLst/>
            <a:ahLst/>
            <a:cxnLst/>
            <a:rect l="l" t="t" r="r" b="b"/>
            <a:pathLst>
              <a:path w="433070" h="619125">
                <a:moveTo>
                  <a:pt x="432815" y="0"/>
                </a:moveTo>
                <a:lnTo>
                  <a:pt x="0" y="0"/>
                </a:lnTo>
                <a:lnTo>
                  <a:pt x="0" y="618744"/>
                </a:lnTo>
                <a:lnTo>
                  <a:pt x="432815" y="618744"/>
                </a:lnTo>
                <a:lnTo>
                  <a:pt x="432815" y="0"/>
                </a:lnTo>
                <a:close/>
              </a:path>
            </a:pathLst>
          </a:custGeom>
          <a:solidFill>
            <a:srgbClr val="1D9ED2"/>
          </a:solidFill>
        </p:spPr>
        <p:txBody>
          <a:bodyPr wrap="square" lIns="0" tIns="0" rIns="0" bIns="0" rtlCol="0"/>
          <a:lstStyle/>
          <a:p>
            <a:endParaRPr/>
          </a:p>
        </p:txBody>
      </p:sp>
      <p:sp>
        <p:nvSpPr>
          <p:cNvPr id="11" name="object 11"/>
          <p:cNvSpPr/>
          <p:nvPr/>
        </p:nvSpPr>
        <p:spPr>
          <a:xfrm>
            <a:off x="6435852" y="4888991"/>
            <a:ext cx="434340" cy="830580"/>
          </a:xfrm>
          <a:custGeom>
            <a:avLst/>
            <a:gdLst/>
            <a:ahLst/>
            <a:cxnLst/>
            <a:rect l="l" t="t" r="r" b="b"/>
            <a:pathLst>
              <a:path w="434340" h="830579">
                <a:moveTo>
                  <a:pt x="434340" y="0"/>
                </a:moveTo>
                <a:lnTo>
                  <a:pt x="0" y="0"/>
                </a:lnTo>
                <a:lnTo>
                  <a:pt x="0" y="830579"/>
                </a:lnTo>
                <a:lnTo>
                  <a:pt x="434340" y="830579"/>
                </a:lnTo>
                <a:lnTo>
                  <a:pt x="434340" y="0"/>
                </a:lnTo>
                <a:close/>
              </a:path>
            </a:pathLst>
          </a:custGeom>
          <a:solidFill>
            <a:srgbClr val="1D9ED2"/>
          </a:solidFill>
        </p:spPr>
        <p:txBody>
          <a:bodyPr wrap="square" lIns="0" tIns="0" rIns="0" bIns="0" rtlCol="0"/>
          <a:lstStyle/>
          <a:p>
            <a:endParaRPr/>
          </a:p>
        </p:txBody>
      </p:sp>
      <p:sp>
        <p:nvSpPr>
          <p:cNvPr id="12" name="object 12"/>
          <p:cNvSpPr/>
          <p:nvPr/>
        </p:nvSpPr>
        <p:spPr>
          <a:xfrm>
            <a:off x="7520940" y="4703064"/>
            <a:ext cx="433070" cy="1016635"/>
          </a:xfrm>
          <a:custGeom>
            <a:avLst/>
            <a:gdLst/>
            <a:ahLst/>
            <a:cxnLst/>
            <a:rect l="l" t="t" r="r" b="b"/>
            <a:pathLst>
              <a:path w="433070" h="1016635">
                <a:moveTo>
                  <a:pt x="432815" y="0"/>
                </a:moveTo>
                <a:lnTo>
                  <a:pt x="0" y="0"/>
                </a:lnTo>
                <a:lnTo>
                  <a:pt x="0" y="1016508"/>
                </a:lnTo>
                <a:lnTo>
                  <a:pt x="432815" y="1016508"/>
                </a:lnTo>
                <a:lnTo>
                  <a:pt x="432815" y="0"/>
                </a:lnTo>
                <a:close/>
              </a:path>
            </a:pathLst>
          </a:custGeom>
          <a:solidFill>
            <a:srgbClr val="1D9ED2"/>
          </a:solidFill>
        </p:spPr>
        <p:txBody>
          <a:bodyPr wrap="square" lIns="0" tIns="0" rIns="0" bIns="0" rtlCol="0"/>
          <a:lstStyle/>
          <a:p>
            <a:endParaRPr/>
          </a:p>
        </p:txBody>
      </p:sp>
      <p:sp>
        <p:nvSpPr>
          <p:cNvPr id="13" name="object 13"/>
          <p:cNvSpPr/>
          <p:nvPr/>
        </p:nvSpPr>
        <p:spPr>
          <a:xfrm>
            <a:off x="8604504" y="4448555"/>
            <a:ext cx="434340" cy="1271270"/>
          </a:xfrm>
          <a:custGeom>
            <a:avLst/>
            <a:gdLst/>
            <a:ahLst/>
            <a:cxnLst/>
            <a:rect l="l" t="t" r="r" b="b"/>
            <a:pathLst>
              <a:path w="434340" h="1271270">
                <a:moveTo>
                  <a:pt x="434340" y="0"/>
                </a:moveTo>
                <a:lnTo>
                  <a:pt x="0" y="0"/>
                </a:lnTo>
                <a:lnTo>
                  <a:pt x="0" y="1271016"/>
                </a:lnTo>
                <a:lnTo>
                  <a:pt x="434340" y="1271016"/>
                </a:lnTo>
                <a:lnTo>
                  <a:pt x="434340" y="0"/>
                </a:lnTo>
                <a:close/>
              </a:path>
            </a:pathLst>
          </a:custGeom>
          <a:solidFill>
            <a:srgbClr val="1D9ED2"/>
          </a:solidFill>
        </p:spPr>
        <p:txBody>
          <a:bodyPr wrap="square" lIns="0" tIns="0" rIns="0" bIns="0" rtlCol="0"/>
          <a:lstStyle/>
          <a:p>
            <a:endParaRPr/>
          </a:p>
        </p:txBody>
      </p:sp>
      <p:sp>
        <p:nvSpPr>
          <p:cNvPr id="14" name="object 14"/>
          <p:cNvSpPr/>
          <p:nvPr/>
        </p:nvSpPr>
        <p:spPr>
          <a:xfrm>
            <a:off x="9688068" y="4143755"/>
            <a:ext cx="434340" cy="1576070"/>
          </a:xfrm>
          <a:custGeom>
            <a:avLst/>
            <a:gdLst/>
            <a:ahLst/>
            <a:cxnLst/>
            <a:rect l="l" t="t" r="r" b="b"/>
            <a:pathLst>
              <a:path w="434340" h="1576070">
                <a:moveTo>
                  <a:pt x="434339" y="0"/>
                </a:moveTo>
                <a:lnTo>
                  <a:pt x="0" y="0"/>
                </a:lnTo>
                <a:lnTo>
                  <a:pt x="0" y="1575816"/>
                </a:lnTo>
                <a:lnTo>
                  <a:pt x="434339" y="1575816"/>
                </a:lnTo>
                <a:lnTo>
                  <a:pt x="434339" y="0"/>
                </a:lnTo>
                <a:close/>
              </a:path>
            </a:pathLst>
          </a:custGeom>
          <a:solidFill>
            <a:srgbClr val="1D9ED2"/>
          </a:solidFill>
        </p:spPr>
        <p:txBody>
          <a:bodyPr wrap="square" lIns="0" tIns="0" rIns="0" bIns="0" rtlCol="0"/>
          <a:lstStyle/>
          <a:p>
            <a:endParaRPr/>
          </a:p>
        </p:txBody>
      </p:sp>
      <p:sp>
        <p:nvSpPr>
          <p:cNvPr id="15" name="object 15"/>
          <p:cNvSpPr/>
          <p:nvPr/>
        </p:nvSpPr>
        <p:spPr>
          <a:xfrm>
            <a:off x="10773156" y="3771900"/>
            <a:ext cx="433070" cy="1948180"/>
          </a:xfrm>
          <a:custGeom>
            <a:avLst/>
            <a:gdLst/>
            <a:ahLst/>
            <a:cxnLst/>
            <a:rect l="l" t="t" r="r" b="b"/>
            <a:pathLst>
              <a:path w="433070" h="1948179">
                <a:moveTo>
                  <a:pt x="432816" y="0"/>
                </a:moveTo>
                <a:lnTo>
                  <a:pt x="0" y="0"/>
                </a:lnTo>
                <a:lnTo>
                  <a:pt x="0" y="1947672"/>
                </a:lnTo>
                <a:lnTo>
                  <a:pt x="432816" y="1947672"/>
                </a:lnTo>
                <a:lnTo>
                  <a:pt x="432816" y="0"/>
                </a:lnTo>
                <a:close/>
              </a:path>
            </a:pathLst>
          </a:custGeom>
          <a:solidFill>
            <a:srgbClr val="1D9ED2"/>
          </a:solidFill>
        </p:spPr>
        <p:txBody>
          <a:bodyPr wrap="square" lIns="0" tIns="0" rIns="0" bIns="0" rtlCol="0"/>
          <a:lstStyle/>
          <a:p>
            <a:endParaRPr/>
          </a:p>
        </p:txBody>
      </p:sp>
      <p:sp>
        <p:nvSpPr>
          <p:cNvPr id="16" name="object 16"/>
          <p:cNvSpPr/>
          <p:nvPr/>
        </p:nvSpPr>
        <p:spPr>
          <a:xfrm>
            <a:off x="1773935" y="3179064"/>
            <a:ext cx="0" cy="2540635"/>
          </a:xfrm>
          <a:custGeom>
            <a:avLst/>
            <a:gdLst/>
            <a:ahLst/>
            <a:cxnLst/>
            <a:rect l="l" t="t" r="r" b="b"/>
            <a:pathLst>
              <a:path h="2540635">
                <a:moveTo>
                  <a:pt x="0" y="2540508"/>
                </a:moveTo>
                <a:lnTo>
                  <a:pt x="0" y="0"/>
                </a:lnTo>
              </a:path>
            </a:pathLst>
          </a:custGeom>
          <a:ln w="15240">
            <a:solidFill>
              <a:srgbClr val="BABABA"/>
            </a:solidFill>
          </a:ln>
        </p:spPr>
        <p:txBody>
          <a:bodyPr wrap="square" lIns="0" tIns="0" rIns="0" bIns="0" rtlCol="0"/>
          <a:lstStyle/>
          <a:p>
            <a:endParaRPr/>
          </a:p>
        </p:txBody>
      </p:sp>
      <p:sp>
        <p:nvSpPr>
          <p:cNvPr id="17" name="object 17"/>
          <p:cNvSpPr/>
          <p:nvPr/>
        </p:nvSpPr>
        <p:spPr>
          <a:xfrm>
            <a:off x="1773935" y="5719571"/>
            <a:ext cx="9758680" cy="0"/>
          </a:xfrm>
          <a:custGeom>
            <a:avLst/>
            <a:gdLst/>
            <a:ahLst/>
            <a:cxnLst/>
            <a:rect l="l" t="t" r="r" b="b"/>
            <a:pathLst>
              <a:path w="9758680">
                <a:moveTo>
                  <a:pt x="0" y="0"/>
                </a:moveTo>
                <a:lnTo>
                  <a:pt x="9758171" y="0"/>
                </a:lnTo>
              </a:path>
            </a:pathLst>
          </a:custGeom>
          <a:ln w="15240">
            <a:solidFill>
              <a:srgbClr val="BABABA"/>
            </a:solidFill>
          </a:ln>
        </p:spPr>
        <p:txBody>
          <a:bodyPr wrap="square" lIns="0" tIns="0" rIns="0" bIns="0" rtlCol="0"/>
          <a:lstStyle/>
          <a:p>
            <a:endParaRPr/>
          </a:p>
        </p:txBody>
      </p:sp>
      <p:sp>
        <p:nvSpPr>
          <p:cNvPr id="18" name="object 18"/>
          <p:cNvSpPr/>
          <p:nvPr/>
        </p:nvSpPr>
        <p:spPr>
          <a:xfrm>
            <a:off x="3400805" y="3534917"/>
            <a:ext cx="7589520" cy="163195"/>
          </a:xfrm>
          <a:custGeom>
            <a:avLst/>
            <a:gdLst/>
            <a:ahLst/>
            <a:cxnLst/>
            <a:rect l="l" t="t" r="r" b="b"/>
            <a:pathLst>
              <a:path w="7589520" h="163195">
                <a:moveTo>
                  <a:pt x="0" y="163068"/>
                </a:moveTo>
                <a:lnTo>
                  <a:pt x="60998" y="155936"/>
                </a:lnTo>
                <a:lnTo>
                  <a:pt x="138850" y="146424"/>
                </a:lnTo>
                <a:lnTo>
                  <a:pt x="183220" y="140936"/>
                </a:lnTo>
                <a:lnTo>
                  <a:pt x="230749" y="135047"/>
                </a:lnTo>
                <a:lnTo>
                  <a:pt x="281088" y="128820"/>
                </a:lnTo>
                <a:lnTo>
                  <a:pt x="333885" y="122320"/>
                </a:lnTo>
                <a:lnTo>
                  <a:pt x="388789" y="115611"/>
                </a:lnTo>
                <a:lnTo>
                  <a:pt x="445450" y="108759"/>
                </a:lnTo>
                <a:lnTo>
                  <a:pt x="503515" y="101826"/>
                </a:lnTo>
                <a:lnTo>
                  <a:pt x="562634" y="94878"/>
                </a:lnTo>
                <a:lnTo>
                  <a:pt x="622456" y="87980"/>
                </a:lnTo>
                <a:lnTo>
                  <a:pt x="682629" y="81195"/>
                </a:lnTo>
                <a:lnTo>
                  <a:pt x="742803" y="74588"/>
                </a:lnTo>
                <a:lnTo>
                  <a:pt x="802627" y="68223"/>
                </a:lnTo>
                <a:lnTo>
                  <a:pt x="861749" y="62165"/>
                </a:lnTo>
                <a:lnTo>
                  <a:pt x="919818" y="56479"/>
                </a:lnTo>
                <a:lnTo>
                  <a:pt x="976483" y="51228"/>
                </a:lnTo>
                <a:lnTo>
                  <a:pt x="1031394" y="46477"/>
                </a:lnTo>
                <a:lnTo>
                  <a:pt x="1084199" y="42291"/>
                </a:lnTo>
                <a:lnTo>
                  <a:pt x="1135833" y="38490"/>
                </a:lnTo>
                <a:lnTo>
                  <a:pt x="1187468" y="34856"/>
                </a:lnTo>
                <a:lnTo>
                  <a:pt x="1239102" y="31390"/>
                </a:lnTo>
                <a:lnTo>
                  <a:pt x="1290736" y="28094"/>
                </a:lnTo>
                <a:lnTo>
                  <a:pt x="1342370" y="24971"/>
                </a:lnTo>
                <a:lnTo>
                  <a:pt x="1394003" y="22021"/>
                </a:lnTo>
                <a:lnTo>
                  <a:pt x="1445636" y="19247"/>
                </a:lnTo>
                <a:lnTo>
                  <a:pt x="1497268" y="16651"/>
                </a:lnTo>
                <a:lnTo>
                  <a:pt x="1548900" y="14235"/>
                </a:lnTo>
                <a:lnTo>
                  <a:pt x="1600531" y="12001"/>
                </a:lnTo>
                <a:lnTo>
                  <a:pt x="1652161" y="9951"/>
                </a:lnTo>
                <a:lnTo>
                  <a:pt x="1703790" y="8087"/>
                </a:lnTo>
                <a:lnTo>
                  <a:pt x="1755418" y="6411"/>
                </a:lnTo>
                <a:lnTo>
                  <a:pt x="1807045" y="4924"/>
                </a:lnTo>
                <a:lnTo>
                  <a:pt x="1858671" y="3630"/>
                </a:lnTo>
                <a:lnTo>
                  <a:pt x="1910295" y="2529"/>
                </a:lnTo>
                <a:lnTo>
                  <a:pt x="1961919" y="1623"/>
                </a:lnTo>
                <a:lnTo>
                  <a:pt x="2013541" y="916"/>
                </a:lnTo>
                <a:lnTo>
                  <a:pt x="2065161" y="408"/>
                </a:lnTo>
                <a:lnTo>
                  <a:pt x="2116780" y="102"/>
                </a:lnTo>
                <a:lnTo>
                  <a:pt x="2168398" y="0"/>
                </a:lnTo>
                <a:lnTo>
                  <a:pt x="2220032" y="160"/>
                </a:lnTo>
                <a:lnTo>
                  <a:pt x="2271667" y="630"/>
                </a:lnTo>
                <a:lnTo>
                  <a:pt x="2323301" y="1389"/>
                </a:lnTo>
                <a:lnTo>
                  <a:pt x="2374935" y="2418"/>
                </a:lnTo>
                <a:lnTo>
                  <a:pt x="2426569" y="3697"/>
                </a:lnTo>
                <a:lnTo>
                  <a:pt x="2478202" y="5207"/>
                </a:lnTo>
                <a:lnTo>
                  <a:pt x="2529835" y="6928"/>
                </a:lnTo>
                <a:lnTo>
                  <a:pt x="2581467" y="8841"/>
                </a:lnTo>
                <a:lnTo>
                  <a:pt x="2633099" y="10926"/>
                </a:lnTo>
                <a:lnTo>
                  <a:pt x="2684730" y="13164"/>
                </a:lnTo>
                <a:lnTo>
                  <a:pt x="2736360" y="15536"/>
                </a:lnTo>
                <a:lnTo>
                  <a:pt x="2787989" y="18021"/>
                </a:lnTo>
                <a:lnTo>
                  <a:pt x="2839617" y="20600"/>
                </a:lnTo>
                <a:lnTo>
                  <a:pt x="2891244" y="23255"/>
                </a:lnTo>
                <a:lnTo>
                  <a:pt x="2942870" y="25964"/>
                </a:lnTo>
                <a:lnTo>
                  <a:pt x="2994494" y="28709"/>
                </a:lnTo>
                <a:lnTo>
                  <a:pt x="3046118" y="31471"/>
                </a:lnTo>
                <a:lnTo>
                  <a:pt x="3097740" y="34230"/>
                </a:lnTo>
                <a:lnTo>
                  <a:pt x="3149360" y="36965"/>
                </a:lnTo>
                <a:lnTo>
                  <a:pt x="3200979" y="39659"/>
                </a:lnTo>
                <a:lnTo>
                  <a:pt x="3252597" y="42291"/>
                </a:lnTo>
                <a:lnTo>
                  <a:pt x="3304231" y="45023"/>
                </a:lnTo>
                <a:lnTo>
                  <a:pt x="3355866" y="48009"/>
                </a:lnTo>
                <a:lnTo>
                  <a:pt x="3407500" y="51215"/>
                </a:lnTo>
                <a:lnTo>
                  <a:pt x="3459135" y="54608"/>
                </a:lnTo>
                <a:lnTo>
                  <a:pt x="3510769" y="58155"/>
                </a:lnTo>
                <a:lnTo>
                  <a:pt x="3562404" y="61823"/>
                </a:lnTo>
                <a:lnTo>
                  <a:pt x="3614039" y="65579"/>
                </a:lnTo>
                <a:lnTo>
                  <a:pt x="3665673" y="69388"/>
                </a:lnTo>
                <a:lnTo>
                  <a:pt x="3717308" y="73218"/>
                </a:lnTo>
                <a:lnTo>
                  <a:pt x="3768942" y="77036"/>
                </a:lnTo>
                <a:lnTo>
                  <a:pt x="3820577" y="80808"/>
                </a:lnTo>
                <a:lnTo>
                  <a:pt x="3872211" y="84502"/>
                </a:lnTo>
                <a:lnTo>
                  <a:pt x="3923846" y="88083"/>
                </a:lnTo>
                <a:lnTo>
                  <a:pt x="3975481" y="91519"/>
                </a:lnTo>
                <a:lnTo>
                  <a:pt x="4027115" y="94777"/>
                </a:lnTo>
                <a:lnTo>
                  <a:pt x="4078750" y="97823"/>
                </a:lnTo>
                <a:lnTo>
                  <a:pt x="4130384" y="100624"/>
                </a:lnTo>
                <a:lnTo>
                  <a:pt x="4182019" y="103146"/>
                </a:lnTo>
                <a:lnTo>
                  <a:pt x="4233653" y="105357"/>
                </a:lnTo>
                <a:lnTo>
                  <a:pt x="4285288" y="107223"/>
                </a:lnTo>
                <a:lnTo>
                  <a:pt x="4336923" y="108712"/>
                </a:lnTo>
                <a:lnTo>
                  <a:pt x="4388540" y="109807"/>
                </a:lnTo>
                <a:lnTo>
                  <a:pt x="4440159" y="110538"/>
                </a:lnTo>
                <a:lnTo>
                  <a:pt x="4491779" y="110936"/>
                </a:lnTo>
                <a:lnTo>
                  <a:pt x="4543401" y="111031"/>
                </a:lnTo>
                <a:lnTo>
                  <a:pt x="4595025" y="110856"/>
                </a:lnTo>
                <a:lnTo>
                  <a:pt x="4646649" y="110441"/>
                </a:lnTo>
                <a:lnTo>
                  <a:pt x="4698275" y="109817"/>
                </a:lnTo>
                <a:lnTo>
                  <a:pt x="4749902" y="109016"/>
                </a:lnTo>
                <a:lnTo>
                  <a:pt x="4801530" y="108068"/>
                </a:lnTo>
                <a:lnTo>
                  <a:pt x="4853159" y="107006"/>
                </a:lnTo>
                <a:lnTo>
                  <a:pt x="4904789" y="105860"/>
                </a:lnTo>
                <a:lnTo>
                  <a:pt x="4956420" y="104661"/>
                </a:lnTo>
                <a:lnTo>
                  <a:pt x="5008052" y="103440"/>
                </a:lnTo>
                <a:lnTo>
                  <a:pt x="5059684" y="102230"/>
                </a:lnTo>
                <a:lnTo>
                  <a:pt x="5111317" y="101060"/>
                </a:lnTo>
                <a:lnTo>
                  <a:pt x="5162950" y="99962"/>
                </a:lnTo>
                <a:lnTo>
                  <a:pt x="5214584" y="98968"/>
                </a:lnTo>
                <a:lnTo>
                  <a:pt x="5266218" y="98108"/>
                </a:lnTo>
                <a:lnTo>
                  <a:pt x="5317852" y="97414"/>
                </a:lnTo>
                <a:lnTo>
                  <a:pt x="5369487" y="96916"/>
                </a:lnTo>
                <a:lnTo>
                  <a:pt x="5421122" y="96647"/>
                </a:lnTo>
                <a:lnTo>
                  <a:pt x="5472739" y="96548"/>
                </a:lnTo>
                <a:lnTo>
                  <a:pt x="5524358" y="96539"/>
                </a:lnTo>
                <a:lnTo>
                  <a:pt x="5575978" y="96611"/>
                </a:lnTo>
                <a:lnTo>
                  <a:pt x="5627600" y="96755"/>
                </a:lnTo>
                <a:lnTo>
                  <a:pt x="5679224" y="96964"/>
                </a:lnTo>
                <a:lnTo>
                  <a:pt x="5730848" y="97230"/>
                </a:lnTo>
                <a:lnTo>
                  <a:pt x="5782474" y="97545"/>
                </a:lnTo>
                <a:lnTo>
                  <a:pt x="5834101" y="97901"/>
                </a:lnTo>
                <a:lnTo>
                  <a:pt x="5885729" y="98289"/>
                </a:lnTo>
                <a:lnTo>
                  <a:pt x="5937358" y="98703"/>
                </a:lnTo>
                <a:lnTo>
                  <a:pt x="5988988" y="99134"/>
                </a:lnTo>
                <a:lnTo>
                  <a:pt x="6040619" y="99573"/>
                </a:lnTo>
                <a:lnTo>
                  <a:pt x="6092251" y="100014"/>
                </a:lnTo>
                <a:lnTo>
                  <a:pt x="6143883" y="100447"/>
                </a:lnTo>
                <a:lnTo>
                  <a:pt x="6195516" y="100866"/>
                </a:lnTo>
                <a:lnTo>
                  <a:pt x="6247149" y="101261"/>
                </a:lnTo>
                <a:lnTo>
                  <a:pt x="6298783" y="101626"/>
                </a:lnTo>
                <a:lnTo>
                  <a:pt x="6350417" y="101952"/>
                </a:lnTo>
                <a:lnTo>
                  <a:pt x="6402051" y="102230"/>
                </a:lnTo>
                <a:lnTo>
                  <a:pt x="6453686" y="102454"/>
                </a:lnTo>
                <a:lnTo>
                  <a:pt x="6505321" y="102616"/>
                </a:lnTo>
                <a:lnTo>
                  <a:pt x="6556954" y="102747"/>
                </a:lnTo>
                <a:lnTo>
                  <a:pt x="6608586" y="102853"/>
                </a:lnTo>
                <a:lnTo>
                  <a:pt x="6660217" y="102935"/>
                </a:lnTo>
                <a:lnTo>
                  <a:pt x="6711847" y="102996"/>
                </a:lnTo>
                <a:lnTo>
                  <a:pt x="6763475" y="103037"/>
                </a:lnTo>
                <a:lnTo>
                  <a:pt x="6815103" y="103060"/>
                </a:lnTo>
                <a:lnTo>
                  <a:pt x="6866730" y="103067"/>
                </a:lnTo>
                <a:lnTo>
                  <a:pt x="6918356" y="103060"/>
                </a:lnTo>
                <a:lnTo>
                  <a:pt x="6969982" y="103042"/>
                </a:lnTo>
                <a:lnTo>
                  <a:pt x="7021607" y="103014"/>
                </a:lnTo>
                <a:lnTo>
                  <a:pt x="7073233" y="102978"/>
                </a:lnTo>
                <a:lnTo>
                  <a:pt x="7124858" y="102935"/>
                </a:lnTo>
                <a:lnTo>
                  <a:pt x="7176484" y="102889"/>
                </a:lnTo>
                <a:lnTo>
                  <a:pt x="7228110" y="102841"/>
                </a:lnTo>
                <a:lnTo>
                  <a:pt x="7279737" y="102793"/>
                </a:lnTo>
                <a:lnTo>
                  <a:pt x="7331365" y="102747"/>
                </a:lnTo>
                <a:lnTo>
                  <a:pt x="7382993" y="102705"/>
                </a:lnTo>
                <a:lnTo>
                  <a:pt x="7434623" y="102669"/>
                </a:lnTo>
                <a:lnTo>
                  <a:pt x="7486254" y="102641"/>
                </a:lnTo>
                <a:lnTo>
                  <a:pt x="7537886" y="102622"/>
                </a:lnTo>
                <a:lnTo>
                  <a:pt x="7589520" y="102616"/>
                </a:lnTo>
              </a:path>
            </a:pathLst>
          </a:custGeom>
          <a:ln w="28955">
            <a:solidFill>
              <a:srgbClr val="F68B21"/>
            </a:solidFill>
          </a:ln>
        </p:spPr>
        <p:txBody>
          <a:bodyPr wrap="square" lIns="0" tIns="0" rIns="0" bIns="0" rtlCol="0"/>
          <a:lstStyle/>
          <a:p>
            <a:endParaRPr/>
          </a:p>
        </p:txBody>
      </p:sp>
      <p:sp>
        <p:nvSpPr>
          <p:cNvPr id="19" name="object 19"/>
          <p:cNvSpPr/>
          <p:nvPr/>
        </p:nvSpPr>
        <p:spPr>
          <a:xfrm>
            <a:off x="3356736" y="3654425"/>
            <a:ext cx="86995" cy="86995"/>
          </a:xfrm>
          <a:custGeom>
            <a:avLst/>
            <a:gdLst/>
            <a:ahLst/>
            <a:cxnLst/>
            <a:rect l="l" t="t" r="r" b="b"/>
            <a:pathLst>
              <a:path w="86995" h="86995">
                <a:moveTo>
                  <a:pt x="0" y="86868"/>
                </a:moveTo>
                <a:lnTo>
                  <a:pt x="86867" y="86868"/>
                </a:lnTo>
                <a:lnTo>
                  <a:pt x="86867" y="0"/>
                </a:lnTo>
                <a:lnTo>
                  <a:pt x="0" y="0"/>
                </a:lnTo>
                <a:lnTo>
                  <a:pt x="0" y="86868"/>
                </a:lnTo>
                <a:close/>
              </a:path>
            </a:pathLst>
          </a:custGeom>
          <a:solidFill>
            <a:srgbClr val="F68B21"/>
          </a:solidFill>
        </p:spPr>
        <p:txBody>
          <a:bodyPr wrap="square" lIns="0" tIns="0" rIns="0" bIns="0" rtlCol="0"/>
          <a:lstStyle/>
          <a:p>
            <a:endParaRPr/>
          </a:p>
        </p:txBody>
      </p:sp>
      <p:sp>
        <p:nvSpPr>
          <p:cNvPr id="20" name="object 20"/>
          <p:cNvSpPr/>
          <p:nvPr/>
        </p:nvSpPr>
        <p:spPr>
          <a:xfrm>
            <a:off x="3356736" y="3654425"/>
            <a:ext cx="86995" cy="86995"/>
          </a:xfrm>
          <a:custGeom>
            <a:avLst/>
            <a:gdLst/>
            <a:ahLst/>
            <a:cxnLst/>
            <a:rect l="l" t="t" r="r" b="b"/>
            <a:pathLst>
              <a:path w="86995" h="86995">
                <a:moveTo>
                  <a:pt x="0" y="86868"/>
                </a:moveTo>
                <a:lnTo>
                  <a:pt x="86867" y="86868"/>
                </a:lnTo>
                <a:lnTo>
                  <a:pt x="86867" y="0"/>
                </a:lnTo>
                <a:lnTo>
                  <a:pt x="0" y="0"/>
                </a:lnTo>
                <a:lnTo>
                  <a:pt x="0" y="86868"/>
                </a:lnTo>
                <a:close/>
              </a:path>
            </a:pathLst>
          </a:custGeom>
          <a:ln w="28956">
            <a:solidFill>
              <a:srgbClr val="F68B21"/>
            </a:solidFill>
          </a:ln>
        </p:spPr>
        <p:txBody>
          <a:bodyPr wrap="square" lIns="0" tIns="0" rIns="0" bIns="0" rtlCol="0"/>
          <a:lstStyle/>
          <a:p>
            <a:endParaRPr/>
          </a:p>
        </p:txBody>
      </p:sp>
      <p:sp>
        <p:nvSpPr>
          <p:cNvPr id="21" name="object 21"/>
          <p:cNvSpPr/>
          <p:nvPr/>
        </p:nvSpPr>
        <p:spPr>
          <a:xfrm>
            <a:off x="4440301" y="3534028"/>
            <a:ext cx="86995" cy="86995"/>
          </a:xfrm>
          <a:custGeom>
            <a:avLst/>
            <a:gdLst/>
            <a:ahLst/>
            <a:cxnLst/>
            <a:rect l="l" t="t" r="r" b="b"/>
            <a:pathLst>
              <a:path w="86995" h="86995">
                <a:moveTo>
                  <a:pt x="0" y="86867"/>
                </a:moveTo>
                <a:lnTo>
                  <a:pt x="86867" y="86867"/>
                </a:lnTo>
                <a:lnTo>
                  <a:pt x="86867" y="0"/>
                </a:lnTo>
                <a:lnTo>
                  <a:pt x="0" y="0"/>
                </a:lnTo>
                <a:lnTo>
                  <a:pt x="0" y="86867"/>
                </a:lnTo>
                <a:close/>
              </a:path>
            </a:pathLst>
          </a:custGeom>
          <a:solidFill>
            <a:srgbClr val="F68B21"/>
          </a:solidFill>
        </p:spPr>
        <p:txBody>
          <a:bodyPr wrap="square" lIns="0" tIns="0" rIns="0" bIns="0" rtlCol="0"/>
          <a:lstStyle/>
          <a:p>
            <a:endParaRPr/>
          </a:p>
        </p:txBody>
      </p:sp>
      <p:sp>
        <p:nvSpPr>
          <p:cNvPr id="22" name="object 22"/>
          <p:cNvSpPr/>
          <p:nvPr/>
        </p:nvSpPr>
        <p:spPr>
          <a:xfrm>
            <a:off x="4440301" y="3534028"/>
            <a:ext cx="86995" cy="86995"/>
          </a:xfrm>
          <a:custGeom>
            <a:avLst/>
            <a:gdLst/>
            <a:ahLst/>
            <a:cxnLst/>
            <a:rect l="l" t="t" r="r" b="b"/>
            <a:pathLst>
              <a:path w="86995" h="86995">
                <a:moveTo>
                  <a:pt x="0" y="86867"/>
                </a:moveTo>
                <a:lnTo>
                  <a:pt x="86867" y="86867"/>
                </a:lnTo>
                <a:lnTo>
                  <a:pt x="86867" y="0"/>
                </a:lnTo>
                <a:lnTo>
                  <a:pt x="0" y="0"/>
                </a:lnTo>
                <a:lnTo>
                  <a:pt x="0" y="86867"/>
                </a:lnTo>
                <a:close/>
              </a:path>
            </a:pathLst>
          </a:custGeom>
          <a:ln w="28956">
            <a:solidFill>
              <a:srgbClr val="F68B21"/>
            </a:solidFill>
          </a:ln>
        </p:spPr>
        <p:txBody>
          <a:bodyPr wrap="square" lIns="0" tIns="0" rIns="0" bIns="0" rtlCol="0"/>
          <a:lstStyle/>
          <a:p>
            <a:endParaRPr/>
          </a:p>
        </p:txBody>
      </p:sp>
      <p:sp>
        <p:nvSpPr>
          <p:cNvPr id="23" name="object 23"/>
          <p:cNvSpPr/>
          <p:nvPr/>
        </p:nvSpPr>
        <p:spPr>
          <a:xfrm>
            <a:off x="5525389" y="3491357"/>
            <a:ext cx="86995" cy="86995"/>
          </a:xfrm>
          <a:custGeom>
            <a:avLst/>
            <a:gdLst/>
            <a:ahLst/>
            <a:cxnLst/>
            <a:rect l="l" t="t" r="r" b="b"/>
            <a:pathLst>
              <a:path w="86995" h="86995">
                <a:moveTo>
                  <a:pt x="0" y="86867"/>
                </a:moveTo>
                <a:lnTo>
                  <a:pt x="86867" y="86867"/>
                </a:lnTo>
                <a:lnTo>
                  <a:pt x="86867" y="0"/>
                </a:lnTo>
                <a:lnTo>
                  <a:pt x="0" y="0"/>
                </a:lnTo>
                <a:lnTo>
                  <a:pt x="0" y="86867"/>
                </a:lnTo>
                <a:close/>
              </a:path>
            </a:pathLst>
          </a:custGeom>
          <a:solidFill>
            <a:srgbClr val="F68B21"/>
          </a:solidFill>
        </p:spPr>
        <p:txBody>
          <a:bodyPr wrap="square" lIns="0" tIns="0" rIns="0" bIns="0" rtlCol="0"/>
          <a:lstStyle/>
          <a:p>
            <a:endParaRPr/>
          </a:p>
        </p:txBody>
      </p:sp>
      <p:sp>
        <p:nvSpPr>
          <p:cNvPr id="24" name="object 24"/>
          <p:cNvSpPr/>
          <p:nvPr/>
        </p:nvSpPr>
        <p:spPr>
          <a:xfrm>
            <a:off x="5525389" y="3491357"/>
            <a:ext cx="86995" cy="86995"/>
          </a:xfrm>
          <a:custGeom>
            <a:avLst/>
            <a:gdLst/>
            <a:ahLst/>
            <a:cxnLst/>
            <a:rect l="l" t="t" r="r" b="b"/>
            <a:pathLst>
              <a:path w="86995" h="86995">
                <a:moveTo>
                  <a:pt x="0" y="86867"/>
                </a:moveTo>
                <a:lnTo>
                  <a:pt x="86867" y="86867"/>
                </a:lnTo>
                <a:lnTo>
                  <a:pt x="86867" y="0"/>
                </a:lnTo>
                <a:lnTo>
                  <a:pt x="0" y="0"/>
                </a:lnTo>
                <a:lnTo>
                  <a:pt x="0" y="86867"/>
                </a:lnTo>
                <a:close/>
              </a:path>
            </a:pathLst>
          </a:custGeom>
          <a:ln w="28956">
            <a:solidFill>
              <a:srgbClr val="F68B21"/>
            </a:solidFill>
          </a:ln>
        </p:spPr>
        <p:txBody>
          <a:bodyPr wrap="square" lIns="0" tIns="0" rIns="0" bIns="0" rtlCol="0"/>
          <a:lstStyle/>
          <a:p>
            <a:endParaRPr/>
          </a:p>
        </p:txBody>
      </p:sp>
      <p:sp>
        <p:nvSpPr>
          <p:cNvPr id="25" name="object 25"/>
          <p:cNvSpPr/>
          <p:nvPr/>
        </p:nvSpPr>
        <p:spPr>
          <a:xfrm>
            <a:off x="6608953" y="3534028"/>
            <a:ext cx="86995" cy="86995"/>
          </a:xfrm>
          <a:custGeom>
            <a:avLst/>
            <a:gdLst/>
            <a:ahLst/>
            <a:cxnLst/>
            <a:rect l="l" t="t" r="r" b="b"/>
            <a:pathLst>
              <a:path w="86995" h="86995">
                <a:moveTo>
                  <a:pt x="0" y="86867"/>
                </a:moveTo>
                <a:lnTo>
                  <a:pt x="86868" y="86867"/>
                </a:lnTo>
                <a:lnTo>
                  <a:pt x="86868" y="0"/>
                </a:lnTo>
                <a:lnTo>
                  <a:pt x="0" y="0"/>
                </a:lnTo>
                <a:lnTo>
                  <a:pt x="0" y="86867"/>
                </a:lnTo>
                <a:close/>
              </a:path>
            </a:pathLst>
          </a:custGeom>
          <a:solidFill>
            <a:srgbClr val="F68B21"/>
          </a:solidFill>
        </p:spPr>
        <p:txBody>
          <a:bodyPr wrap="square" lIns="0" tIns="0" rIns="0" bIns="0" rtlCol="0"/>
          <a:lstStyle/>
          <a:p>
            <a:endParaRPr/>
          </a:p>
        </p:txBody>
      </p:sp>
      <p:sp>
        <p:nvSpPr>
          <p:cNvPr id="26" name="object 26"/>
          <p:cNvSpPr/>
          <p:nvPr/>
        </p:nvSpPr>
        <p:spPr>
          <a:xfrm>
            <a:off x="6608953" y="3534028"/>
            <a:ext cx="86995" cy="86995"/>
          </a:xfrm>
          <a:custGeom>
            <a:avLst/>
            <a:gdLst/>
            <a:ahLst/>
            <a:cxnLst/>
            <a:rect l="l" t="t" r="r" b="b"/>
            <a:pathLst>
              <a:path w="86995" h="86995">
                <a:moveTo>
                  <a:pt x="0" y="86867"/>
                </a:moveTo>
                <a:lnTo>
                  <a:pt x="86868" y="86867"/>
                </a:lnTo>
                <a:lnTo>
                  <a:pt x="86868" y="0"/>
                </a:lnTo>
                <a:lnTo>
                  <a:pt x="0" y="0"/>
                </a:lnTo>
                <a:lnTo>
                  <a:pt x="0" y="86867"/>
                </a:lnTo>
                <a:close/>
              </a:path>
            </a:pathLst>
          </a:custGeom>
          <a:ln w="28956">
            <a:solidFill>
              <a:srgbClr val="F68B21"/>
            </a:solidFill>
          </a:ln>
        </p:spPr>
        <p:txBody>
          <a:bodyPr wrap="square" lIns="0" tIns="0" rIns="0" bIns="0" rtlCol="0"/>
          <a:lstStyle/>
          <a:p>
            <a:endParaRPr/>
          </a:p>
        </p:txBody>
      </p:sp>
      <p:sp>
        <p:nvSpPr>
          <p:cNvPr id="27" name="object 27"/>
          <p:cNvSpPr/>
          <p:nvPr/>
        </p:nvSpPr>
        <p:spPr>
          <a:xfrm>
            <a:off x="7692517" y="3601084"/>
            <a:ext cx="86995" cy="86995"/>
          </a:xfrm>
          <a:custGeom>
            <a:avLst/>
            <a:gdLst/>
            <a:ahLst/>
            <a:cxnLst/>
            <a:rect l="l" t="t" r="r" b="b"/>
            <a:pathLst>
              <a:path w="86995" h="86995">
                <a:moveTo>
                  <a:pt x="0" y="86867"/>
                </a:moveTo>
                <a:lnTo>
                  <a:pt x="86868" y="86867"/>
                </a:lnTo>
                <a:lnTo>
                  <a:pt x="86868" y="0"/>
                </a:lnTo>
                <a:lnTo>
                  <a:pt x="0" y="0"/>
                </a:lnTo>
                <a:lnTo>
                  <a:pt x="0" y="86867"/>
                </a:lnTo>
                <a:close/>
              </a:path>
            </a:pathLst>
          </a:custGeom>
          <a:solidFill>
            <a:srgbClr val="F68B21"/>
          </a:solidFill>
        </p:spPr>
        <p:txBody>
          <a:bodyPr wrap="square" lIns="0" tIns="0" rIns="0" bIns="0" rtlCol="0"/>
          <a:lstStyle/>
          <a:p>
            <a:endParaRPr/>
          </a:p>
        </p:txBody>
      </p:sp>
      <p:sp>
        <p:nvSpPr>
          <p:cNvPr id="28" name="object 28"/>
          <p:cNvSpPr/>
          <p:nvPr/>
        </p:nvSpPr>
        <p:spPr>
          <a:xfrm>
            <a:off x="7692517" y="3601084"/>
            <a:ext cx="86995" cy="86995"/>
          </a:xfrm>
          <a:custGeom>
            <a:avLst/>
            <a:gdLst/>
            <a:ahLst/>
            <a:cxnLst/>
            <a:rect l="l" t="t" r="r" b="b"/>
            <a:pathLst>
              <a:path w="86995" h="86995">
                <a:moveTo>
                  <a:pt x="0" y="86867"/>
                </a:moveTo>
                <a:lnTo>
                  <a:pt x="86868" y="86867"/>
                </a:lnTo>
                <a:lnTo>
                  <a:pt x="86868" y="0"/>
                </a:lnTo>
                <a:lnTo>
                  <a:pt x="0" y="0"/>
                </a:lnTo>
                <a:lnTo>
                  <a:pt x="0" y="86867"/>
                </a:lnTo>
                <a:close/>
              </a:path>
            </a:pathLst>
          </a:custGeom>
          <a:ln w="28956">
            <a:solidFill>
              <a:srgbClr val="F68B21"/>
            </a:solidFill>
          </a:ln>
        </p:spPr>
        <p:txBody>
          <a:bodyPr wrap="square" lIns="0" tIns="0" rIns="0" bIns="0" rtlCol="0"/>
          <a:lstStyle/>
          <a:p>
            <a:endParaRPr/>
          </a:p>
        </p:txBody>
      </p:sp>
      <p:sp>
        <p:nvSpPr>
          <p:cNvPr id="29" name="object 29"/>
          <p:cNvSpPr/>
          <p:nvPr/>
        </p:nvSpPr>
        <p:spPr>
          <a:xfrm>
            <a:off x="8777605" y="3588892"/>
            <a:ext cx="86995" cy="86995"/>
          </a:xfrm>
          <a:custGeom>
            <a:avLst/>
            <a:gdLst/>
            <a:ahLst/>
            <a:cxnLst/>
            <a:rect l="l" t="t" r="r" b="b"/>
            <a:pathLst>
              <a:path w="86995" h="86995">
                <a:moveTo>
                  <a:pt x="0" y="86867"/>
                </a:moveTo>
                <a:lnTo>
                  <a:pt x="86868" y="86867"/>
                </a:lnTo>
                <a:lnTo>
                  <a:pt x="86868" y="0"/>
                </a:lnTo>
                <a:lnTo>
                  <a:pt x="0" y="0"/>
                </a:lnTo>
                <a:lnTo>
                  <a:pt x="0" y="86867"/>
                </a:lnTo>
                <a:close/>
              </a:path>
            </a:pathLst>
          </a:custGeom>
          <a:solidFill>
            <a:srgbClr val="F68B21"/>
          </a:solidFill>
        </p:spPr>
        <p:txBody>
          <a:bodyPr wrap="square" lIns="0" tIns="0" rIns="0" bIns="0" rtlCol="0"/>
          <a:lstStyle/>
          <a:p>
            <a:endParaRPr/>
          </a:p>
        </p:txBody>
      </p:sp>
      <p:sp>
        <p:nvSpPr>
          <p:cNvPr id="30" name="object 30"/>
          <p:cNvSpPr/>
          <p:nvPr/>
        </p:nvSpPr>
        <p:spPr>
          <a:xfrm>
            <a:off x="8777605" y="3588892"/>
            <a:ext cx="86995" cy="86995"/>
          </a:xfrm>
          <a:custGeom>
            <a:avLst/>
            <a:gdLst/>
            <a:ahLst/>
            <a:cxnLst/>
            <a:rect l="l" t="t" r="r" b="b"/>
            <a:pathLst>
              <a:path w="86995" h="86995">
                <a:moveTo>
                  <a:pt x="0" y="86867"/>
                </a:moveTo>
                <a:lnTo>
                  <a:pt x="86868" y="86867"/>
                </a:lnTo>
                <a:lnTo>
                  <a:pt x="86868" y="0"/>
                </a:lnTo>
                <a:lnTo>
                  <a:pt x="0" y="0"/>
                </a:lnTo>
                <a:lnTo>
                  <a:pt x="0" y="86867"/>
                </a:lnTo>
                <a:close/>
              </a:path>
            </a:pathLst>
          </a:custGeom>
          <a:ln w="28956">
            <a:solidFill>
              <a:srgbClr val="F68B21"/>
            </a:solidFill>
          </a:ln>
        </p:spPr>
        <p:txBody>
          <a:bodyPr wrap="square" lIns="0" tIns="0" rIns="0" bIns="0" rtlCol="0"/>
          <a:lstStyle/>
          <a:p>
            <a:endParaRPr/>
          </a:p>
        </p:txBody>
      </p:sp>
      <p:sp>
        <p:nvSpPr>
          <p:cNvPr id="31" name="object 31"/>
          <p:cNvSpPr/>
          <p:nvPr/>
        </p:nvSpPr>
        <p:spPr>
          <a:xfrm>
            <a:off x="9861168" y="3594989"/>
            <a:ext cx="86995" cy="86995"/>
          </a:xfrm>
          <a:custGeom>
            <a:avLst/>
            <a:gdLst/>
            <a:ahLst/>
            <a:cxnLst/>
            <a:rect l="l" t="t" r="r" b="b"/>
            <a:pathLst>
              <a:path w="86995" h="86995">
                <a:moveTo>
                  <a:pt x="0" y="86868"/>
                </a:moveTo>
                <a:lnTo>
                  <a:pt x="86868" y="86868"/>
                </a:lnTo>
                <a:lnTo>
                  <a:pt x="86868" y="0"/>
                </a:lnTo>
                <a:lnTo>
                  <a:pt x="0" y="0"/>
                </a:lnTo>
                <a:lnTo>
                  <a:pt x="0" y="86868"/>
                </a:lnTo>
                <a:close/>
              </a:path>
            </a:pathLst>
          </a:custGeom>
          <a:solidFill>
            <a:srgbClr val="F68B21"/>
          </a:solidFill>
        </p:spPr>
        <p:txBody>
          <a:bodyPr wrap="square" lIns="0" tIns="0" rIns="0" bIns="0" rtlCol="0"/>
          <a:lstStyle/>
          <a:p>
            <a:endParaRPr/>
          </a:p>
        </p:txBody>
      </p:sp>
      <p:sp>
        <p:nvSpPr>
          <p:cNvPr id="32" name="object 32"/>
          <p:cNvSpPr/>
          <p:nvPr/>
        </p:nvSpPr>
        <p:spPr>
          <a:xfrm>
            <a:off x="9861168" y="3594989"/>
            <a:ext cx="86995" cy="86995"/>
          </a:xfrm>
          <a:custGeom>
            <a:avLst/>
            <a:gdLst/>
            <a:ahLst/>
            <a:cxnLst/>
            <a:rect l="l" t="t" r="r" b="b"/>
            <a:pathLst>
              <a:path w="86995" h="86995">
                <a:moveTo>
                  <a:pt x="0" y="86868"/>
                </a:moveTo>
                <a:lnTo>
                  <a:pt x="86868" y="86868"/>
                </a:lnTo>
                <a:lnTo>
                  <a:pt x="86868" y="0"/>
                </a:lnTo>
                <a:lnTo>
                  <a:pt x="0" y="0"/>
                </a:lnTo>
                <a:lnTo>
                  <a:pt x="0" y="86868"/>
                </a:lnTo>
                <a:close/>
              </a:path>
            </a:pathLst>
          </a:custGeom>
          <a:ln w="28955">
            <a:solidFill>
              <a:srgbClr val="F68B21"/>
            </a:solidFill>
          </a:ln>
        </p:spPr>
        <p:txBody>
          <a:bodyPr wrap="square" lIns="0" tIns="0" rIns="0" bIns="0" rtlCol="0"/>
          <a:lstStyle/>
          <a:p>
            <a:endParaRPr/>
          </a:p>
        </p:txBody>
      </p:sp>
      <p:sp>
        <p:nvSpPr>
          <p:cNvPr id="33" name="object 33"/>
          <p:cNvSpPr/>
          <p:nvPr/>
        </p:nvSpPr>
        <p:spPr>
          <a:xfrm>
            <a:off x="10946256" y="3594989"/>
            <a:ext cx="86995" cy="86995"/>
          </a:xfrm>
          <a:custGeom>
            <a:avLst/>
            <a:gdLst/>
            <a:ahLst/>
            <a:cxnLst/>
            <a:rect l="l" t="t" r="r" b="b"/>
            <a:pathLst>
              <a:path w="86995" h="86995">
                <a:moveTo>
                  <a:pt x="0" y="86868"/>
                </a:moveTo>
                <a:lnTo>
                  <a:pt x="86868" y="86868"/>
                </a:lnTo>
                <a:lnTo>
                  <a:pt x="86868" y="0"/>
                </a:lnTo>
                <a:lnTo>
                  <a:pt x="0" y="0"/>
                </a:lnTo>
                <a:lnTo>
                  <a:pt x="0" y="86868"/>
                </a:lnTo>
                <a:close/>
              </a:path>
            </a:pathLst>
          </a:custGeom>
          <a:solidFill>
            <a:srgbClr val="F68B21"/>
          </a:solidFill>
        </p:spPr>
        <p:txBody>
          <a:bodyPr wrap="square" lIns="0" tIns="0" rIns="0" bIns="0" rtlCol="0"/>
          <a:lstStyle/>
          <a:p>
            <a:endParaRPr/>
          </a:p>
        </p:txBody>
      </p:sp>
      <p:sp>
        <p:nvSpPr>
          <p:cNvPr id="34" name="object 34"/>
          <p:cNvSpPr/>
          <p:nvPr/>
        </p:nvSpPr>
        <p:spPr>
          <a:xfrm>
            <a:off x="10946256" y="3594989"/>
            <a:ext cx="86995" cy="86995"/>
          </a:xfrm>
          <a:custGeom>
            <a:avLst/>
            <a:gdLst/>
            <a:ahLst/>
            <a:cxnLst/>
            <a:rect l="l" t="t" r="r" b="b"/>
            <a:pathLst>
              <a:path w="86995" h="86995">
                <a:moveTo>
                  <a:pt x="0" y="86868"/>
                </a:moveTo>
                <a:lnTo>
                  <a:pt x="86868" y="86868"/>
                </a:lnTo>
                <a:lnTo>
                  <a:pt x="86868" y="0"/>
                </a:lnTo>
                <a:lnTo>
                  <a:pt x="0" y="0"/>
                </a:lnTo>
                <a:lnTo>
                  <a:pt x="0" y="86868"/>
                </a:lnTo>
                <a:close/>
              </a:path>
            </a:pathLst>
          </a:custGeom>
          <a:ln w="28955">
            <a:solidFill>
              <a:srgbClr val="F68B21"/>
            </a:solidFill>
          </a:ln>
        </p:spPr>
        <p:txBody>
          <a:bodyPr wrap="square" lIns="0" tIns="0" rIns="0" bIns="0" rtlCol="0"/>
          <a:lstStyle/>
          <a:p>
            <a:endParaRPr/>
          </a:p>
        </p:txBody>
      </p:sp>
      <p:sp>
        <p:nvSpPr>
          <p:cNvPr id="35" name="object 35"/>
          <p:cNvSpPr txBox="1"/>
          <p:nvPr/>
        </p:nvSpPr>
        <p:spPr>
          <a:xfrm>
            <a:off x="2158364" y="5243829"/>
            <a:ext cx="32448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1700</a:t>
            </a:r>
            <a:endParaRPr sz="1000">
              <a:latin typeface="微软雅黑"/>
              <a:cs typeface="微软雅黑"/>
            </a:endParaRPr>
          </a:p>
        </p:txBody>
      </p:sp>
      <p:sp>
        <p:nvSpPr>
          <p:cNvPr id="36" name="object 36"/>
          <p:cNvSpPr txBox="1"/>
          <p:nvPr/>
        </p:nvSpPr>
        <p:spPr>
          <a:xfrm>
            <a:off x="3251961" y="5210047"/>
            <a:ext cx="32448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1933</a:t>
            </a:r>
            <a:endParaRPr sz="1000">
              <a:latin typeface="微软雅黑"/>
              <a:cs typeface="微软雅黑"/>
            </a:endParaRPr>
          </a:p>
        </p:txBody>
      </p:sp>
      <p:sp>
        <p:nvSpPr>
          <p:cNvPr id="37" name="object 37"/>
          <p:cNvSpPr txBox="1"/>
          <p:nvPr/>
        </p:nvSpPr>
        <p:spPr>
          <a:xfrm>
            <a:off x="4345685" y="5095494"/>
            <a:ext cx="32448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2581</a:t>
            </a:r>
            <a:endParaRPr sz="1000">
              <a:latin typeface="微软雅黑"/>
              <a:cs typeface="微软雅黑"/>
            </a:endParaRPr>
          </a:p>
        </p:txBody>
      </p:sp>
      <p:sp>
        <p:nvSpPr>
          <p:cNvPr id="38" name="object 38"/>
          <p:cNvSpPr txBox="1"/>
          <p:nvPr/>
        </p:nvSpPr>
        <p:spPr>
          <a:xfrm>
            <a:off x="5407533" y="4908295"/>
            <a:ext cx="32448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3650</a:t>
            </a:r>
            <a:endParaRPr sz="1000">
              <a:latin typeface="微软雅黑"/>
              <a:cs typeface="微软雅黑"/>
            </a:endParaRPr>
          </a:p>
        </p:txBody>
      </p:sp>
      <p:sp>
        <p:nvSpPr>
          <p:cNvPr id="39" name="object 39"/>
          <p:cNvSpPr txBox="1"/>
          <p:nvPr/>
        </p:nvSpPr>
        <p:spPr>
          <a:xfrm>
            <a:off x="6551803" y="4726685"/>
            <a:ext cx="32448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4896</a:t>
            </a:r>
            <a:endParaRPr sz="1000">
              <a:latin typeface="微软雅黑"/>
              <a:cs typeface="微软雅黑"/>
            </a:endParaRPr>
          </a:p>
        </p:txBody>
      </p:sp>
      <p:sp>
        <p:nvSpPr>
          <p:cNvPr id="40" name="object 40"/>
          <p:cNvSpPr txBox="1"/>
          <p:nvPr/>
        </p:nvSpPr>
        <p:spPr>
          <a:xfrm>
            <a:off x="7516114" y="4455414"/>
            <a:ext cx="32448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6000</a:t>
            </a:r>
            <a:endParaRPr sz="1000">
              <a:latin typeface="微软雅黑"/>
              <a:cs typeface="微软雅黑"/>
            </a:endParaRPr>
          </a:p>
        </p:txBody>
      </p:sp>
      <p:sp>
        <p:nvSpPr>
          <p:cNvPr id="41" name="object 41"/>
          <p:cNvSpPr txBox="1"/>
          <p:nvPr/>
        </p:nvSpPr>
        <p:spPr>
          <a:xfrm>
            <a:off x="8630539" y="4229861"/>
            <a:ext cx="32448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7500</a:t>
            </a:r>
            <a:endParaRPr sz="1000">
              <a:latin typeface="微软雅黑"/>
              <a:cs typeface="微软雅黑"/>
            </a:endParaRPr>
          </a:p>
        </p:txBody>
      </p:sp>
      <p:sp>
        <p:nvSpPr>
          <p:cNvPr id="42" name="object 42"/>
          <p:cNvSpPr txBox="1"/>
          <p:nvPr/>
        </p:nvSpPr>
        <p:spPr>
          <a:xfrm>
            <a:off x="9684766" y="3969257"/>
            <a:ext cx="32448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9300</a:t>
            </a:r>
            <a:endParaRPr sz="1000">
              <a:latin typeface="微软雅黑"/>
              <a:cs typeface="微软雅黑"/>
            </a:endParaRPr>
          </a:p>
        </p:txBody>
      </p:sp>
      <p:sp>
        <p:nvSpPr>
          <p:cNvPr id="43" name="object 43"/>
          <p:cNvSpPr txBox="1"/>
          <p:nvPr/>
        </p:nvSpPr>
        <p:spPr>
          <a:xfrm>
            <a:off x="10770234" y="3625088"/>
            <a:ext cx="39878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11500</a:t>
            </a:r>
            <a:endParaRPr sz="1000">
              <a:latin typeface="微软雅黑"/>
              <a:cs typeface="微软雅黑"/>
            </a:endParaRPr>
          </a:p>
        </p:txBody>
      </p:sp>
      <p:sp>
        <p:nvSpPr>
          <p:cNvPr id="44" name="object 44"/>
          <p:cNvSpPr txBox="1"/>
          <p:nvPr/>
        </p:nvSpPr>
        <p:spPr>
          <a:xfrm>
            <a:off x="3203829" y="3412997"/>
            <a:ext cx="39243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14.0%</a:t>
            </a:r>
            <a:endParaRPr sz="1000">
              <a:latin typeface="微软雅黑"/>
              <a:cs typeface="微软雅黑"/>
            </a:endParaRPr>
          </a:p>
        </p:txBody>
      </p:sp>
      <p:sp>
        <p:nvSpPr>
          <p:cNvPr id="45" name="object 45"/>
          <p:cNvSpPr txBox="1"/>
          <p:nvPr/>
        </p:nvSpPr>
        <p:spPr>
          <a:xfrm>
            <a:off x="4288282" y="3291966"/>
            <a:ext cx="39243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34.</a:t>
            </a:r>
            <a:r>
              <a:rPr sz="1000" dirty="0">
                <a:solidFill>
                  <a:srgbClr val="252525"/>
                </a:solidFill>
                <a:latin typeface="微软雅黑"/>
                <a:cs typeface="微软雅黑"/>
              </a:rPr>
              <a:t>0</a:t>
            </a:r>
            <a:r>
              <a:rPr sz="1000" spc="-5" dirty="0">
                <a:solidFill>
                  <a:srgbClr val="252525"/>
                </a:solidFill>
                <a:latin typeface="微软雅黑"/>
                <a:cs typeface="微软雅黑"/>
              </a:rPr>
              <a:t>%</a:t>
            </a:r>
            <a:endParaRPr sz="1000">
              <a:latin typeface="微软雅黑"/>
              <a:cs typeface="微软雅黑"/>
            </a:endParaRPr>
          </a:p>
        </p:txBody>
      </p:sp>
      <p:sp>
        <p:nvSpPr>
          <p:cNvPr id="46" name="object 46"/>
          <p:cNvSpPr txBox="1"/>
          <p:nvPr/>
        </p:nvSpPr>
        <p:spPr>
          <a:xfrm>
            <a:off x="5372480" y="3249548"/>
            <a:ext cx="39243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41.</a:t>
            </a:r>
            <a:r>
              <a:rPr sz="1000" dirty="0">
                <a:solidFill>
                  <a:srgbClr val="252525"/>
                </a:solidFill>
                <a:latin typeface="微软雅黑"/>
                <a:cs typeface="微软雅黑"/>
              </a:rPr>
              <a:t>0</a:t>
            </a:r>
            <a:r>
              <a:rPr sz="1000" spc="-5" dirty="0">
                <a:solidFill>
                  <a:srgbClr val="252525"/>
                </a:solidFill>
                <a:latin typeface="微软雅黑"/>
                <a:cs typeface="微软雅黑"/>
              </a:rPr>
              <a:t>%</a:t>
            </a:r>
            <a:endParaRPr sz="1000">
              <a:latin typeface="微软雅黑"/>
              <a:cs typeface="微软雅黑"/>
            </a:endParaRPr>
          </a:p>
        </p:txBody>
      </p:sp>
      <p:sp>
        <p:nvSpPr>
          <p:cNvPr id="47" name="object 47"/>
          <p:cNvSpPr txBox="1"/>
          <p:nvPr/>
        </p:nvSpPr>
        <p:spPr>
          <a:xfrm>
            <a:off x="6456679" y="3291966"/>
            <a:ext cx="39243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34.0%</a:t>
            </a:r>
            <a:endParaRPr sz="1000">
              <a:latin typeface="微软雅黑"/>
              <a:cs typeface="微软雅黑"/>
            </a:endParaRPr>
          </a:p>
        </p:txBody>
      </p:sp>
      <p:sp>
        <p:nvSpPr>
          <p:cNvPr id="48" name="object 48"/>
          <p:cNvSpPr txBox="1"/>
          <p:nvPr/>
        </p:nvSpPr>
        <p:spPr>
          <a:xfrm>
            <a:off x="7541132" y="3358641"/>
            <a:ext cx="39243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23.0%</a:t>
            </a:r>
            <a:endParaRPr sz="1000">
              <a:latin typeface="微软雅黑"/>
              <a:cs typeface="微软雅黑"/>
            </a:endParaRPr>
          </a:p>
        </p:txBody>
      </p:sp>
      <p:sp>
        <p:nvSpPr>
          <p:cNvPr id="49" name="object 49"/>
          <p:cNvSpPr txBox="1"/>
          <p:nvPr/>
        </p:nvSpPr>
        <p:spPr>
          <a:xfrm>
            <a:off x="8625331" y="3346450"/>
            <a:ext cx="39243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25.</a:t>
            </a:r>
            <a:r>
              <a:rPr sz="1000" dirty="0">
                <a:solidFill>
                  <a:srgbClr val="252525"/>
                </a:solidFill>
                <a:latin typeface="微软雅黑"/>
                <a:cs typeface="微软雅黑"/>
              </a:rPr>
              <a:t>0</a:t>
            </a:r>
            <a:r>
              <a:rPr sz="1000" spc="-5" dirty="0">
                <a:solidFill>
                  <a:srgbClr val="252525"/>
                </a:solidFill>
                <a:latin typeface="微软雅黑"/>
                <a:cs typeface="微软雅黑"/>
              </a:rPr>
              <a:t>%</a:t>
            </a:r>
            <a:endParaRPr sz="1000">
              <a:latin typeface="微软雅黑"/>
              <a:cs typeface="微软雅黑"/>
            </a:endParaRPr>
          </a:p>
        </p:txBody>
      </p:sp>
      <p:sp>
        <p:nvSpPr>
          <p:cNvPr id="50" name="object 50"/>
          <p:cNvSpPr txBox="1"/>
          <p:nvPr/>
        </p:nvSpPr>
        <p:spPr>
          <a:xfrm>
            <a:off x="9709784" y="3352546"/>
            <a:ext cx="39243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24.0%</a:t>
            </a:r>
            <a:endParaRPr sz="1000">
              <a:latin typeface="微软雅黑"/>
              <a:cs typeface="微软雅黑"/>
            </a:endParaRPr>
          </a:p>
        </p:txBody>
      </p:sp>
      <p:sp>
        <p:nvSpPr>
          <p:cNvPr id="51" name="object 51"/>
          <p:cNvSpPr txBox="1"/>
          <p:nvPr/>
        </p:nvSpPr>
        <p:spPr>
          <a:xfrm>
            <a:off x="10793983" y="3352546"/>
            <a:ext cx="39243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24.</a:t>
            </a:r>
            <a:r>
              <a:rPr sz="1000" dirty="0">
                <a:solidFill>
                  <a:srgbClr val="252525"/>
                </a:solidFill>
                <a:latin typeface="微软雅黑"/>
                <a:cs typeface="微软雅黑"/>
              </a:rPr>
              <a:t>0</a:t>
            </a:r>
            <a:r>
              <a:rPr sz="1000" spc="-5" dirty="0">
                <a:solidFill>
                  <a:srgbClr val="252525"/>
                </a:solidFill>
                <a:latin typeface="微软雅黑"/>
                <a:cs typeface="微软雅黑"/>
              </a:rPr>
              <a:t>%</a:t>
            </a:r>
            <a:endParaRPr sz="1000">
              <a:latin typeface="微软雅黑"/>
              <a:cs typeface="微软雅黑"/>
            </a:endParaRPr>
          </a:p>
        </p:txBody>
      </p:sp>
      <p:sp>
        <p:nvSpPr>
          <p:cNvPr id="52" name="object 52"/>
          <p:cNvSpPr txBox="1"/>
          <p:nvPr/>
        </p:nvSpPr>
        <p:spPr>
          <a:xfrm>
            <a:off x="1521333" y="5633415"/>
            <a:ext cx="9969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0</a:t>
            </a:r>
            <a:endParaRPr sz="1000">
              <a:latin typeface="微软雅黑"/>
              <a:cs typeface="微软雅黑"/>
            </a:endParaRPr>
          </a:p>
        </p:txBody>
      </p:sp>
      <p:sp>
        <p:nvSpPr>
          <p:cNvPr id="53" name="object 53"/>
          <p:cNvSpPr txBox="1"/>
          <p:nvPr/>
        </p:nvSpPr>
        <p:spPr>
          <a:xfrm>
            <a:off x="1297939" y="5124958"/>
            <a:ext cx="32448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3000</a:t>
            </a:r>
            <a:endParaRPr sz="1000">
              <a:latin typeface="微软雅黑"/>
              <a:cs typeface="微软雅黑"/>
            </a:endParaRPr>
          </a:p>
        </p:txBody>
      </p:sp>
      <p:sp>
        <p:nvSpPr>
          <p:cNvPr id="54" name="object 54"/>
          <p:cNvSpPr txBox="1"/>
          <p:nvPr/>
        </p:nvSpPr>
        <p:spPr>
          <a:xfrm>
            <a:off x="1297939" y="4616957"/>
            <a:ext cx="32448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6000</a:t>
            </a:r>
            <a:endParaRPr sz="1000">
              <a:latin typeface="微软雅黑"/>
              <a:cs typeface="微软雅黑"/>
            </a:endParaRPr>
          </a:p>
        </p:txBody>
      </p:sp>
      <p:sp>
        <p:nvSpPr>
          <p:cNvPr id="55" name="object 55"/>
          <p:cNvSpPr txBox="1"/>
          <p:nvPr/>
        </p:nvSpPr>
        <p:spPr>
          <a:xfrm>
            <a:off x="1297939" y="4108830"/>
            <a:ext cx="32448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9000</a:t>
            </a:r>
            <a:endParaRPr sz="1000">
              <a:latin typeface="微软雅黑"/>
              <a:cs typeface="微软雅黑"/>
            </a:endParaRPr>
          </a:p>
        </p:txBody>
      </p:sp>
      <p:sp>
        <p:nvSpPr>
          <p:cNvPr id="56" name="object 56"/>
          <p:cNvSpPr txBox="1"/>
          <p:nvPr/>
        </p:nvSpPr>
        <p:spPr>
          <a:xfrm>
            <a:off x="1223263" y="3600704"/>
            <a:ext cx="39878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12000</a:t>
            </a:r>
            <a:endParaRPr sz="1000">
              <a:latin typeface="微软雅黑"/>
              <a:cs typeface="微软雅黑"/>
            </a:endParaRPr>
          </a:p>
        </p:txBody>
      </p:sp>
      <p:sp>
        <p:nvSpPr>
          <p:cNvPr id="57" name="object 57"/>
          <p:cNvSpPr txBox="1"/>
          <p:nvPr/>
        </p:nvSpPr>
        <p:spPr>
          <a:xfrm>
            <a:off x="2155063" y="5816904"/>
            <a:ext cx="32448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2009</a:t>
            </a:r>
            <a:endParaRPr sz="1000">
              <a:latin typeface="微软雅黑"/>
              <a:cs typeface="微软雅黑"/>
            </a:endParaRPr>
          </a:p>
        </p:txBody>
      </p:sp>
      <p:sp>
        <p:nvSpPr>
          <p:cNvPr id="58" name="object 58"/>
          <p:cNvSpPr txBox="1"/>
          <p:nvPr/>
        </p:nvSpPr>
        <p:spPr>
          <a:xfrm>
            <a:off x="3239516" y="5816904"/>
            <a:ext cx="32448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2010</a:t>
            </a:r>
            <a:endParaRPr sz="1000">
              <a:latin typeface="微软雅黑"/>
              <a:cs typeface="微软雅黑"/>
            </a:endParaRPr>
          </a:p>
        </p:txBody>
      </p:sp>
      <p:sp>
        <p:nvSpPr>
          <p:cNvPr id="59" name="object 59"/>
          <p:cNvSpPr txBox="1"/>
          <p:nvPr/>
        </p:nvSpPr>
        <p:spPr>
          <a:xfrm>
            <a:off x="4323715" y="5816904"/>
            <a:ext cx="32448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2011</a:t>
            </a:r>
            <a:endParaRPr sz="1000">
              <a:latin typeface="微软雅黑"/>
              <a:cs typeface="微软雅黑"/>
            </a:endParaRPr>
          </a:p>
        </p:txBody>
      </p:sp>
      <p:sp>
        <p:nvSpPr>
          <p:cNvPr id="60" name="object 60"/>
          <p:cNvSpPr txBox="1"/>
          <p:nvPr/>
        </p:nvSpPr>
        <p:spPr>
          <a:xfrm>
            <a:off x="7576566" y="5816904"/>
            <a:ext cx="32448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2014</a:t>
            </a:r>
            <a:endParaRPr sz="1000">
              <a:latin typeface="微软雅黑"/>
              <a:cs typeface="微软雅黑"/>
            </a:endParaRPr>
          </a:p>
        </p:txBody>
      </p:sp>
      <p:sp>
        <p:nvSpPr>
          <p:cNvPr id="61" name="object 61"/>
          <p:cNvSpPr txBox="1"/>
          <p:nvPr/>
        </p:nvSpPr>
        <p:spPr>
          <a:xfrm>
            <a:off x="9745218" y="5816904"/>
            <a:ext cx="32448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2016</a:t>
            </a:r>
            <a:endParaRPr sz="1000">
              <a:latin typeface="微软雅黑"/>
              <a:cs typeface="微软雅黑"/>
            </a:endParaRPr>
          </a:p>
        </p:txBody>
      </p:sp>
      <p:sp>
        <p:nvSpPr>
          <p:cNvPr id="62" name="object 62"/>
          <p:cNvSpPr txBox="1"/>
          <p:nvPr/>
        </p:nvSpPr>
        <p:spPr>
          <a:xfrm>
            <a:off x="10829290" y="5816904"/>
            <a:ext cx="32448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2017</a:t>
            </a:r>
            <a:endParaRPr sz="1000">
              <a:latin typeface="微软雅黑"/>
              <a:cs typeface="微软雅黑"/>
            </a:endParaRPr>
          </a:p>
        </p:txBody>
      </p:sp>
      <p:sp>
        <p:nvSpPr>
          <p:cNvPr id="63" name="object 63"/>
          <p:cNvSpPr/>
          <p:nvPr/>
        </p:nvSpPr>
        <p:spPr>
          <a:xfrm>
            <a:off x="4681728" y="6102096"/>
            <a:ext cx="243840" cy="76200"/>
          </a:xfrm>
          <a:custGeom>
            <a:avLst/>
            <a:gdLst/>
            <a:ahLst/>
            <a:cxnLst/>
            <a:rect l="l" t="t" r="r" b="b"/>
            <a:pathLst>
              <a:path w="243839" h="76200">
                <a:moveTo>
                  <a:pt x="0" y="76199"/>
                </a:moveTo>
                <a:lnTo>
                  <a:pt x="243839" y="76199"/>
                </a:lnTo>
                <a:lnTo>
                  <a:pt x="243839" y="0"/>
                </a:lnTo>
                <a:lnTo>
                  <a:pt x="0" y="0"/>
                </a:lnTo>
                <a:lnTo>
                  <a:pt x="0" y="76199"/>
                </a:lnTo>
                <a:close/>
              </a:path>
            </a:pathLst>
          </a:custGeom>
          <a:solidFill>
            <a:srgbClr val="1D9ED2"/>
          </a:solidFill>
        </p:spPr>
        <p:txBody>
          <a:bodyPr wrap="square" lIns="0" tIns="0" rIns="0" bIns="0" rtlCol="0"/>
          <a:lstStyle/>
          <a:p>
            <a:endParaRPr/>
          </a:p>
        </p:txBody>
      </p:sp>
      <p:sp>
        <p:nvSpPr>
          <p:cNvPr id="64" name="object 64"/>
          <p:cNvSpPr txBox="1"/>
          <p:nvPr/>
        </p:nvSpPr>
        <p:spPr>
          <a:xfrm>
            <a:off x="4940046" y="5816904"/>
            <a:ext cx="1876425" cy="403225"/>
          </a:xfrm>
          <a:prstGeom prst="rect">
            <a:avLst/>
          </a:prstGeom>
        </p:spPr>
        <p:txBody>
          <a:bodyPr vert="horz" wrap="square" lIns="0" tIns="0" rIns="0" bIns="0" rtlCol="0">
            <a:spAutoFit/>
          </a:bodyPr>
          <a:lstStyle/>
          <a:p>
            <a:pPr marL="480059">
              <a:lnSpc>
                <a:spcPct val="100000"/>
              </a:lnSpc>
              <a:tabLst>
                <a:tab pos="1564640" algn="l"/>
              </a:tabLst>
            </a:pPr>
            <a:r>
              <a:rPr sz="1000" spc="-5" dirty="0">
                <a:solidFill>
                  <a:srgbClr val="252525"/>
                </a:solidFill>
                <a:latin typeface="微软雅黑"/>
                <a:cs typeface="微软雅黑"/>
              </a:rPr>
              <a:t>2012	2013</a:t>
            </a:r>
            <a:endParaRPr sz="1000">
              <a:latin typeface="微软雅黑"/>
              <a:cs typeface="微软雅黑"/>
            </a:endParaRPr>
          </a:p>
          <a:p>
            <a:pPr marL="12700">
              <a:lnSpc>
                <a:spcPct val="100000"/>
              </a:lnSpc>
              <a:spcBef>
                <a:spcPts val="675"/>
              </a:spcBef>
            </a:pPr>
            <a:r>
              <a:rPr sz="1000" spc="-5" dirty="0">
                <a:solidFill>
                  <a:srgbClr val="252525"/>
                </a:solidFill>
                <a:latin typeface="微软雅黑"/>
                <a:cs typeface="微软雅黑"/>
              </a:rPr>
              <a:t>我国物联网产业规模（亿元）</a:t>
            </a:r>
            <a:endParaRPr sz="1000">
              <a:latin typeface="微软雅黑"/>
              <a:cs typeface="微软雅黑"/>
            </a:endParaRPr>
          </a:p>
        </p:txBody>
      </p:sp>
      <p:sp>
        <p:nvSpPr>
          <p:cNvPr id="65" name="object 65"/>
          <p:cNvSpPr/>
          <p:nvPr/>
        </p:nvSpPr>
        <p:spPr>
          <a:xfrm>
            <a:off x="8234933" y="6139434"/>
            <a:ext cx="85725" cy="0"/>
          </a:xfrm>
          <a:custGeom>
            <a:avLst/>
            <a:gdLst/>
            <a:ahLst/>
            <a:cxnLst/>
            <a:rect l="l" t="t" r="r" b="b"/>
            <a:pathLst>
              <a:path w="85725">
                <a:moveTo>
                  <a:pt x="0" y="0"/>
                </a:moveTo>
                <a:lnTo>
                  <a:pt x="85344" y="0"/>
                </a:lnTo>
              </a:path>
            </a:pathLst>
          </a:custGeom>
          <a:ln w="28956">
            <a:solidFill>
              <a:srgbClr val="F68B21"/>
            </a:solidFill>
          </a:ln>
        </p:spPr>
        <p:txBody>
          <a:bodyPr wrap="square" lIns="0" tIns="0" rIns="0" bIns="0" rtlCol="0"/>
          <a:lstStyle/>
          <a:p>
            <a:endParaRPr/>
          </a:p>
        </p:txBody>
      </p:sp>
      <p:sp>
        <p:nvSpPr>
          <p:cNvPr id="66" name="object 66"/>
          <p:cNvSpPr/>
          <p:nvPr/>
        </p:nvSpPr>
        <p:spPr>
          <a:xfrm>
            <a:off x="8076438" y="6139434"/>
            <a:ext cx="83820" cy="0"/>
          </a:xfrm>
          <a:custGeom>
            <a:avLst/>
            <a:gdLst/>
            <a:ahLst/>
            <a:cxnLst/>
            <a:rect l="l" t="t" r="r" b="b"/>
            <a:pathLst>
              <a:path w="83820">
                <a:moveTo>
                  <a:pt x="0" y="0"/>
                </a:moveTo>
                <a:lnTo>
                  <a:pt x="83819" y="0"/>
                </a:lnTo>
              </a:path>
            </a:pathLst>
          </a:custGeom>
          <a:ln w="28956">
            <a:solidFill>
              <a:srgbClr val="F68B21"/>
            </a:solidFill>
          </a:ln>
        </p:spPr>
        <p:txBody>
          <a:bodyPr wrap="square" lIns="0" tIns="0" rIns="0" bIns="0" rtlCol="0"/>
          <a:lstStyle/>
          <a:p>
            <a:endParaRPr/>
          </a:p>
        </p:txBody>
      </p:sp>
      <p:sp>
        <p:nvSpPr>
          <p:cNvPr id="67" name="object 67"/>
          <p:cNvSpPr/>
          <p:nvPr/>
        </p:nvSpPr>
        <p:spPr>
          <a:xfrm>
            <a:off x="8160257" y="6101334"/>
            <a:ext cx="74930" cy="74930"/>
          </a:xfrm>
          <a:custGeom>
            <a:avLst/>
            <a:gdLst/>
            <a:ahLst/>
            <a:cxnLst/>
            <a:rect l="l" t="t" r="r" b="b"/>
            <a:pathLst>
              <a:path w="74929" h="74929">
                <a:moveTo>
                  <a:pt x="0" y="74675"/>
                </a:moveTo>
                <a:lnTo>
                  <a:pt x="74675" y="74675"/>
                </a:lnTo>
                <a:lnTo>
                  <a:pt x="74675" y="0"/>
                </a:lnTo>
                <a:lnTo>
                  <a:pt x="0" y="0"/>
                </a:lnTo>
                <a:lnTo>
                  <a:pt x="0" y="74675"/>
                </a:lnTo>
                <a:close/>
              </a:path>
            </a:pathLst>
          </a:custGeom>
          <a:solidFill>
            <a:srgbClr val="F68B21"/>
          </a:solidFill>
        </p:spPr>
        <p:txBody>
          <a:bodyPr wrap="square" lIns="0" tIns="0" rIns="0" bIns="0" rtlCol="0"/>
          <a:lstStyle/>
          <a:p>
            <a:endParaRPr/>
          </a:p>
        </p:txBody>
      </p:sp>
      <p:sp>
        <p:nvSpPr>
          <p:cNvPr id="68" name="object 68"/>
          <p:cNvSpPr/>
          <p:nvPr/>
        </p:nvSpPr>
        <p:spPr>
          <a:xfrm>
            <a:off x="8160257" y="6101334"/>
            <a:ext cx="74930" cy="74930"/>
          </a:xfrm>
          <a:custGeom>
            <a:avLst/>
            <a:gdLst/>
            <a:ahLst/>
            <a:cxnLst/>
            <a:rect l="l" t="t" r="r" b="b"/>
            <a:pathLst>
              <a:path w="74929" h="74929">
                <a:moveTo>
                  <a:pt x="0" y="74675"/>
                </a:moveTo>
                <a:lnTo>
                  <a:pt x="74675" y="74675"/>
                </a:lnTo>
                <a:lnTo>
                  <a:pt x="74675" y="0"/>
                </a:lnTo>
                <a:lnTo>
                  <a:pt x="0" y="0"/>
                </a:lnTo>
                <a:lnTo>
                  <a:pt x="0" y="74675"/>
                </a:lnTo>
                <a:close/>
              </a:path>
            </a:pathLst>
          </a:custGeom>
          <a:ln w="28956">
            <a:solidFill>
              <a:srgbClr val="F68B21"/>
            </a:solidFill>
          </a:ln>
        </p:spPr>
        <p:txBody>
          <a:bodyPr wrap="square" lIns="0" tIns="0" rIns="0" bIns="0" rtlCol="0"/>
          <a:lstStyle/>
          <a:p>
            <a:endParaRPr/>
          </a:p>
        </p:txBody>
      </p:sp>
      <p:sp>
        <p:nvSpPr>
          <p:cNvPr id="69" name="object 69"/>
          <p:cNvSpPr txBox="1"/>
          <p:nvPr/>
        </p:nvSpPr>
        <p:spPr>
          <a:xfrm>
            <a:off x="8335136" y="5816904"/>
            <a:ext cx="897255" cy="403225"/>
          </a:xfrm>
          <a:prstGeom prst="rect">
            <a:avLst/>
          </a:prstGeom>
        </p:spPr>
        <p:txBody>
          <a:bodyPr vert="horz" wrap="square" lIns="0" tIns="0" rIns="0" bIns="0" rtlCol="0">
            <a:spAutoFit/>
          </a:bodyPr>
          <a:lstStyle/>
          <a:p>
            <a:pPr marL="78105" algn="ctr">
              <a:lnSpc>
                <a:spcPct val="100000"/>
              </a:lnSpc>
            </a:pPr>
            <a:r>
              <a:rPr sz="1000" spc="-5" dirty="0">
                <a:solidFill>
                  <a:srgbClr val="252525"/>
                </a:solidFill>
                <a:latin typeface="微软雅黑"/>
                <a:cs typeface="微软雅黑"/>
              </a:rPr>
              <a:t>2015</a:t>
            </a:r>
            <a:endParaRPr sz="1000">
              <a:latin typeface="微软雅黑"/>
              <a:cs typeface="微软雅黑"/>
            </a:endParaRPr>
          </a:p>
          <a:p>
            <a:pPr algn="ctr">
              <a:lnSpc>
                <a:spcPct val="100000"/>
              </a:lnSpc>
              <a:spcBef>
                <a:spcPts val="675"/>
              </a:spcBef>
            </a:pPr>
            <a:r>
              <a:rPr sz="1000" spc="-5" dirty="0">
                <a:solidFill>
                  <a:srgbClr val="252525"/>
                </a:solidFill>
                <a:latin typeface="微软雅黑"/>
                <a:cs typeface="微软雅黑"/>
              </a:rPr>
              <a:t>同比增长（%）</a:t>
            </a:r>
            <a:endParaRPr sz="1000">
              <a:latin typeface="微软雅黑"/>
              <a:cs typeface="微软雅黑"/>
            </a:endParaRPr>
          </a:p>
        </p:txBody>
      </p:sp>
      <p:sp>
        <p:nvSpPr>
          <p:cNvPr id="70" name="object 70"/>
          <p:cNvSpPr txBox="1"/>
          <p:nvPr/>
        </p:nvSpPr>
        <p:spPr>
          <a:xfrm>
            <a:off x="829767" y="1403263"/>
            <a:ext cx="10752455" cy="1854200"/>
          </a:xfrm>
          <a:prstGeom prst="rect">
            <a:avLst/>
          </a:prstGeom>
        </p:spPr>
        <p:txBody>
          <a:bodyPr vert="horz" wrap="square" lIns="0" tIns="0" rIns="0" bIns="0" rtlCol="0">
            <a:spAutoFit/>
          </a:bodyPr>
          <a:lstStyle/>
          <a:p>
            <a:pPr marL="299085" marR="5080" indent="-287020">
              <a:lnSpc>
                <a:spcPct val="150100"/>
              </a:lnSpc>
            </a:pPr>
            <a:r>
              <a:rPr sz="1400" spc="540" dirty="0">
                <a:solidFill>
                  <a:srgbClr val="1D9ED2"/>
                </a:solidFill>
                <a:latin typeface="Arial Unicode MS"/>
                <a:cs typeface="Arial Unicode MS"/>
              </a:rPr>
              <a:t>◆ </a:t>
            </a:r>
            <a:r>
              <a:rPr sz="1400" spc="-5" dirty="0">
                <a:solidFill>
                  <a:srgbClr val="585858"/>
                </a:solidFill>
                <a:latin typeface="微软雅黑"/>
                <a:cs typeface="微软雅黑"/>
              </a:rPr>
              <a:t>物联网(Internet </a:t>
            </a:r>
            <a:r>
              <a:rPr sz="1400" spc="-15" dirty="0">
                <a:solidFill>
                  <a:srgbClr val="585858"/>
                </a:solidFill>
                <a:latin typeface="微软雅黑"/>
                <a:cs typeface="微软雅黑"/>
              </a:rPr>
              <a:t>of </a:t>
            </a:r>
            <a:r>
              <a:rPr sz="1400" spc="-5" dirty="0">
                <a:solidFill>
                  <a:srgbClr val="585858"/>
                </a:solidFill>
                <a:latin typeface="微软雅黑"/>
                <a:cs typeface="微软雅黑"/>
              </a:rPr>
              <a:t>Things，简称IoT)，新一代信息科技的重要组成部分，主要是通过传感器、通信模块以及芯片等感知设备将物体进  </a:t>
            </a:r>
            <a:r>
              <a:rPr sz="1400" dirty="0">
                <a:solidFill>
                  <a:srgbClr val="585858"/>
                </a:solidFill>
                <a:latin typeface="微软雅黑"/>
                <a:cs typeface="微软雅黑"/>
              </a:rPr>
              <a:t>行联网。根据中国经济信息社发布的《2016-2017年中国物联网年度报告》以及公开资料查询的数据显示，我国物联网产业规模已从  2009年的1700亿元跃升至 2017年的11500</a:t>
            </a:r>
            <a:r>
              <a:rPr sz="1400" spc="-60" dirty="0">
                <a:solidFill>
                  <a:srgbClr val="585858"/>
                </a:solidFill>
                <a:latin typeface="微软雅黑"/>
                <a:cs typeface="微软雅黑"/>
              </a:rPr>
              <a:t> </a:t>
            </a:r>
            <a:r>
              <a:rPr sz="1400" dirty="0">
                <a:solidFill>
                  <a:srgbClr val="585858"/>
                </a:solidFill>
                <a:latin typeface="微软雅黑"/>
                <a:cs typeface="微软雅黑"/>
              </a:rPr>
              <a:t>亿元，年复合增长率为26.9%。</a:t>
            </a:r>
            <a:endParaRPr sz="1400">
              <a:latin typeface="微软雅黑"/>
              <a:cs typeface="微软雅黑"/>
            </a:endParaRPr>
          </a:p>
          <a:p>
            <a:pPr>
              <a:lnSpc>
                <a:spcPct val="100000"/>
              </a:lnSpc>
              <a:spcBef>
                <a:spcPts val="33"/>
              </a:spcBef>
            </a:pPr>
            <a:endParaRPr sz="1550">
              <a:latin typeface="Times New Roman"/>
              <a:cs typeface="Times New Roman"/>
            </a:endParaRPr>
          </a:p>
          <a:p>
            <a:pPr marL="2567940">
              <a:lnSpc>
                <a:spcPct val="100000"/>
              </a:lnSpc>
            </a:pPr>
            <a:r>
              <a:rPr sz="1400" dirty="0">
                <a:solidFill>
                  <a:srgbClr val="5E666F"/>
                </a:solidFill>
                <a:latin typeface="微软雅黑"/>
                <a:cs typeface="微软雅黑"/>
              </a:rPr>
              <a:t>亿欧智库：2009-2017年我国物联网产业规模（亿元）及同比增长百分比</a:t>
            </a:r>
            <a:endParaRPr sz="1400">
              <a:latin typeface="微软雅黑"/>
              <a:cs typeface="微软雅黑"/>
            </a:endParaRPr>
          </a:p>
          <a:p>
            <a:pPr>
              <a:lnSpc>
                <a:spcPct val="100000"/>
              </a:lnSpc>
              <a:spcBef>
                <a:spcPts val="54"/>
              </a:spcBef>
            </a:pPr>
            <a:endParaRPr sz="1900">
              <a:latin typeface="Times New Roman"/>
              <a:cs typeface="Times New Roman"/>
            </a:endParaRPr>
          </a:p>
          <a:p>
            <a:pPr marL="405765">
              <a:lnSpc>
                <a:spcPct val="100000"/>
              </a:lnSpc>
            </a:pPr>
            <a:r>
              <a:rPr sz="1000" spc="-5" dirty="0">
                <a:solidFill>
                  <a:srgbClr val="252525"/>
                </a:solidFill>
                <a:latin typeface="微软雅黑"/>
                <a:cs typeface="微软雅黑"/>
              </a:rPr>
              <a:t>15000</a:t>
            </a:r>
            <a:endParaRPr sz="1000">
              <a:latin typeface="微软雅黑"/>
              <a:cs typeface="微软雅黑"/>
            </a:endParaRPr>
          </a:p>
        </p:txBody>
      </p:sp>
      <p:sp>
        <p:nvSpPr>
          <p:cNvPr id="71" name="object 71"/>
          <p:cNvSpPr txBox="1"/>
          <p:nvPr/>
        </p:nvSpPr>
        <p:spPr>
          <a:xfrm>
            <a:off x="78739" y="6338823"/>
            <a:ext cx="1922780" cy="467359"/>
          </a:xfrm>
          <a:prstGeom prst="rect">
            <a:avLst/>
          </a:prstGeom>
        </p:spPr>
        <p:txBody>
          <a:bodyPr vert="horz" wrap="square" lIns="0" tIns="0" rIns="0" bIns="0" rtlCol="0">
            <a:spAutoFit/>
          </a:bodyPr>
          <a:lstStyle/>
          <a:p>
            <a:pPr marL="97155">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a:p>
            <a:pPr marL="12700">
              <a:lnSpc>
                <a:spcPct val="100000"/>
              </a:lnSpc>
              <a:spcBef>
                <a:spcPts val="640"/>
              </a:spcBef>
            </a:pPr>
            <a:r>
              <a:rPr sz="1050" i="1" spc="-55" dirty="0">
                <a:latin typeface="微软雅黑"/>
                <a:cs typeface="微软雅黑"/>
              </a:rPr>
              <a:t>来源：中国经济信息社及公开资料</a:t>
            </a:r>
            <a:endParaRPr sz="1050">
              <a:latin typeface="微软雅黑"/>
              <a:cs typeface="微软雅黑"/>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迅雷：全球领先的共享计算与区块链创新企业，致力于打造全</a:t>
            </a:r>
          </a:p>
          <a:p>
            <a:pPr marL="12700">
              <a:lnSpc>
                <a:spcPts val="2735"/>
              </a:lnSpc>
            </a:pPr>
            <a:r>
              <a:rPr spc="-35" dirty="0"/>
              <a:t>球最大规模的</a:t>
            </a:r>
            <a:r>
              <a:rPr spc="-35" dirty="0">
                <a:latin typeface="微软雅黑"/>
                <a:cs typeface="微软雅黑"/>
              </a:rPr>
              <a:t>To</a:t>
            </a:r>
            <a:r>
              <a:rPr spc="-75" dirty="0">
                <a:latin typeface="微软雅黑"/>
                <a:cs typeface="微软雅黑"/>
              </a:rPr>
              <a:t> </a:t>
            </a:r>
            <a:r>
              <a:rPr spc="-5" dirty="0">
                <a:latin typeface="微软雅黑"/>
                <a:cs typeface="微软雅黑"/>
              </a:rPr>
              <a:t>C</a:t>
            </a:r>
            <a:r>
              <a:rPr spc="-5" dirty="0"/>
              <a:t>区块链商业生态</a:t>
            </a:r>
          </a:p>
        </p:txBody>
      </p:sp>
      <p:sp>
        <p:nvSpPr>
          <p:cNvPr id="4" name="object 4"/>
          <p:cNvSpPr txBox="1"/>
          <p:nvPr/>
        </p:nvSpPr>
        <p:spPr>
          <a:xfrm>
            <a:off x="4333113" y="1403477"/>
            <a:ext cx="7314565" cy="1613535"/>
          </a:xfrm>
          <a:prstGeom prst="rect">
            <a:avLst/>
          </a:prstGeom>
        </p:spPr>
        <p:txBody>
          <a:bodyPr vert="horz" wrap="square" lIns="0" tIns="106680" rIns="0" bIns="0" rtlCol="0">
            <a:spAutoFit/>
          </a:bodyPr>
          <a:lstStyle/>
          <a:p>
            <a:pPr marL="12700">
              <a:lnSpc>
                <a:spcPct val="100000"/>
              </a:lnSpc>
              <a:spcBef>
                <a:spcPts val="840"/>
              </a:spcBef>
            </a:pPr>
            <a:r>
              <a:rPr sz="1400" spc="540" dirty="0">
                <a:solidFill>
                  <a:srgbClr val="1D9ED2"/>
                </a:solidFill>
                <a:latin typeface="Arial Unicode MS"/>
                <a:cs typeface="Arial Unicode MS"/>
              </a:rPr>
              <a:t>◆</a:t>
            </a:r>
            <a:r>
              <a:rPr sz="1400" spc="395" dirty="0">
                <a:solidFill>
                  <a:srgbClr val="1D9ED2"/>
                </a:solidFill>
                <a:latin typeface="Arial Unicode MS"/>
                <a:cs typeface="Arial Unicode MS"/>
              </a:rPr>
              <a:t> </a:t>
            </a:r>
            <a:r>
              <a:rPr sz="1400" b="1" dirty="0">
                <a:solidFill>
                  <a:srgbClr val="585858"/>
                </a:solidFill>
                <a:latin typeface="微软雅黑"/>
                <a:cs typeface="微软雅黑"/>
              </a:rPr>
              <a:t>迅雷技术演进史</a:t>
            </a:r>
            <a:r>
              <a:rPr sz="1400" dirty="0">
                <a:solidFill>
                  <a:srgbClr val="585858"/>
                </a:solidFill>
                <a:latin typeface="微软雅黑"/>
                <a:cs typeface="微软雅黑"/>
              </a:rPr>
              <a:t>：2014年开始，迅雷旗下网心科技开始探索共享计算，并推出面向企业的</a:t>
            </a:r>
            <a:endParaRPr sz="1400">
              <a:latin typeface="微软雅黑"/>
              <a:cs typeface="微软雅黑"/>
            </a:endParaRPr>
          </a:p>
          <a:p>
            <a:pPr marL="299085" algn="just">
              <a:lnSpc>
                <a:spcPct val="100000"/>
              </a:lnSpc>
              <a:spcBef>
                <a:spcPts val="840"/>
              </a:spcBef>
            </a:pPr>
            <a:r>
              <a:rPr sz="1400" b="1" dirty="0">
                <a:solidFill>
                  <a:srgbClr val="1D9ED2"/>
                </a:solidFill>
                <a:latin typeface="微软雅黑"/>
                <a:cs typeface="微软雅黑"/>
              </a:rPr>
              <a:t>星域CDN</a:t>
            </a:r>
            <a:r>
              <a:rPr sz="1400" dirty="0">
                <a:solidFill>
                  <a:srgbClr val="585858"/>
                </a:solidFill>
                <a:latin typeface="微软雅黑"/>
                <a:cs typeface="微软雅黑"/>
              </a:rPr>
              <a:t>服务和面向个人用户的共享经济智能硬件</a:t>
            </a:r>
            <a:r>
              <a:rPr sz="1400" b="1" dirty="0">
                <a:solidFill>
                  <a:srgbClr val="1D9ED2"/>
                </a:solidFill>
                <a:latin typeface="微软雅黑"/>
                <a:cs typeface="微软雅黑"/>
              </a:rPr>
              <a:t>赚钱宝</a:t>
            </a:r>
            <a:r>
              <a:rPr sz="1400" dirty="0">
                <a:solidFill>
                  <a:srgbClr val="585858"/>
                </a:solidFill>
                <a:latin typeface="微软雅黑"/>
                <a:cs typeface="微软雅黑"/>
              </a:rPr>
              <a:t>；2017年，在赚钱宝基础上进</a:t>
            </a:r>
            <a:endParaRPr sz="1400">
              <a:latin typeface="微软雅黑"/>
              <a:cs typeface="微软雅黑"/>
            </a:endParaRPr>
          </a:p>
          <a:p>
            <a:pPr marL="299085" marR="76835" algn="just">
              <a:lnSpc>
                <a:spcPct val="150000"/>
              </a:lnSpc>
            </a:pPr>
            <a:r>
              <a:rPr sz="1400" dirty="0">
                <a:solidFill>
                  <a:srgbClr val="585858"/>
                </a:solidFill>
                <a:latin typeface="微软雅黑"/>
                <a:cs typeface="微软雅黑"/>
              </a:rPr>
              <a:t>行深度优化推出</a:t>
            </a:r>
            <a:r>
              <a:rPr sz="1400" b="1" dirty="0">
                <a:solidFill>
                  <a:srgbClr val="1D9ED2"/>
                </a:solidFill>
                <a:latin typeface="微软雅黑"/>
                <a:cs typeface="微软雅黑"/>
              </a:rPr>
              <a:t>玩客云</a:t>
            </a:r>
            <a:r>
              <a:rPr sz="1400" spc="-15" dirty="0">
                <a:solidFill>
                  <a:srgbClr val="585858"/>
                </a:solidFill>
                <a:latin typeface="微软雅黑"/>
                <a:cs typeface="微软雅黑"/>
              </a:rPr>
              <a:t>，</a:t>
            </a:r>
            <a:r>
              <a:rPr sz="1400" dirty="0">
                <a:solidFill>
                  <a:srgbClr val="585858"/>
                </a:solidFill>
                <a:latin typeface="微软雅黑"/>
                <a:cs typeface="微软雅黑"/>
              </a:rPr>
              <a:t>这代</a:t>
            </a:r>
            <a:r>
              <a:rPr sz="1400" spc="-15" dirty="0">
                <a:solidFill>
                  <a:srgbClr val="585858"/>
                </a:solidFill>
                <a:latin typeface="微软雅黑"/>
                <a:cs typeface="微软雅黑"/>
              </a:rPr>
              <a:t>表</a:t>
            </a:r>
            <a:r>
              <a:rPr sz="1400" dirty="0">
                <a:solidFill>
                  <a:srgbClr val="585858"/>
                </a:solidFill>
                <a:latin typeface="微软雅黑"/>
                <a:cs typeface="微软雅黑"/>
              </a:rPr>
              <a:t>迅雷</a:t>
            </a:r>
            <a:r>
              <a:rPr sz="1400" spc="-15" dirty="0">
                <a:solidFill>
                  <a:srgbClr val="585858"/>
                </a:solidFill>
                <a:latin typeface="微软雅黑"/>
                <a:cs typeface="微软雅黑"/>
              </a:rPr>
              <a:t>的</a:t>
            </a:r>
            <a:r>
              <a:rPr sz="1400" dirty="0">
                <a:solidFill>
                  <a:srgbClr val="585858"/>
                </a:solidFill>
                <a:latin typeface="微软雅黑"/>
                <a:cs typeface="微软雅黑"/>
              </a:rPr>
              <a:t>区块</a:t>
            </a:r>
            <a:r>
              <a:rPr sz="1400" spc="-15" dirty="0">
                <a:solidFill>
                  <a:srgbClr val="585858"/>
                </a:solidFill>
                <a:latin typeface="微软雅黑"/>
                <a:cs typeface="微软雅黑"/>
              </a:rPr>
              <a:t>链</a:t>
            </a:r>
            <a:r>
              <a:rPr sz="1400" dirty="0">
                <a:solidFill>
                  <a:srgbClr val="585858"/>
                </a:solidFill>
                <a:latin typeface="微软雅黑"/>
                <a:cs typeface="微软雅黑"/>
              </a:rPr>
              <a:t>应用</a:t>
            </a:r>
            <a:r>
              <a:rPr sz="1400" spc="-15" dirty="0">
                <a:solidFill>
                  <a:srgbClr val="585858"/>
                </a:solidFill>
                <a:latin typeface="微软雅黑"/>
                <a:cs typeface="微软雅黑"/>
              </a:rPr>
              <a:t>进</a:t>
            </a:r>
            <a:r>
              <a:rPr sz="1400" dirty="0">
                <a:solidFill>
                  <a:srgbClr val="585858"/>
                </a:solidFill>
                <a:latin typeface="微软雅黑"/>
                <a:cs typeface="微软雅黑"/>
              </a:rPr>
              <a:t>入实</a:t>
            </a:r>
            <a:r>
              <a:rPr sz="1400" spc="-15" dirty="0">
                <a:solidFill>
                  <a:srgbClr val="585858"/>
                </a:solidFill>
                <a:latin typeface="微软雅黑"/>
                <a:cs typeface="微软雅黑"/>
              </a:rPr>
              <a:t>践</a:t>
            </a:r>
            <a:r>
              <a:rPr sz="1400" dirty="0">
                <a:solidFill>
                  <a:srgbClr val="585858"/>
                </a:solidFill>
                <a:latin typeface="微软雅黑"/>
                <a:cs typeface="微软雅黑"/>
              </a:rPr>
              <a:t>阶段</a:t>
            </a:r>
            <a:r>
              <a:rPr sz="1400" spc="-10" dirty="0">
                <a:solidFill>
                  <a:srgbClr val="585858"/>
                </a:solidFill>
                <a:latin typeface="微软雅黑"/>
                <a:cs typeface="微软雅黑"/>
              </a:rPr>
              <a:t>；</a:t>
            </a:r>
            <a:r>
              <a:rPr sz="1400" dirty="0">
                <a:solidFill>
                  <a:srgbClr val="585858"/>
                </a:solidFill>
                <a:latin typeface="微软雅黑"/>
                <a:cs typeface="微软雅黑"/>
              </a:rPr>
              <a:t>201</a:t>
            </a:r>
            <a:r>
              <a:rPr sz="1400" spc="-10" dirty="0">
                <a:solidFill>
                  <a:srgbClr val="585858"/>
                </a:solidFill>
                <a:latin typeface="微软雅黑"/>
                <a:cs typeface="微软雅黑"/>
              </a:rPr>
              <a:t>8</a:t>
            </a:r>
            <a:r>
              <a:rPr sz="1400" dirty="0">
                <a:solidFill>
                  <a:srgbClr val="585858"/>
                </a:solidFill>
                <a:latin typeface="微软雅黑"/>
                <a:cs typeface="微软雅黑"/>
              </a:rPr>
              <a:t>年</a:t>
            </a:r>
            <a:r>
              <a:rPr sz="1400" spc="5" dirty="0">
                <a:solidFill>
                  <a:srgbClr val="585858"/>
                </a:solidFill>
                <a:latin typeface="微软雅黑"/>
                <a:cs typeface="微软雅黑"/>
              </a:rPr>
              <a:t>4</a:t>
            </a:r>
            <a:r>
              <a:rPr sz="1400" spc="-15" dirty="0">
                <a:solidFill>
                  <a:srgbClr val="585858"/>
                </a:solidFill>
                <a:latin typeface="微软雅黑"/>
                <a:cs typeface="微软雅黑"/>
              </a:rPr>
              <a:t>月</a:t>
            </a:r>
            <a:r>
              <a:rPr sz="1400" dirty="0">
                <a:solidFill>
                  <a:srgbClr val="585858"/>
                </a:solidFill>
                <a:latin typeface="微软雅黑"/>
                <a:cs typeface="微软雅黑"/>
              </a:rPr>
              <a:t>，发</a:t>
            </a:r>
            <a:r>
              <a:rPr sz="1400" spc="-15" dirty="0">
                <a:solidFill>
                  <a:srgbClr val="585858"/>
                </a:solidFill>
                <a:latin typeface="微软雅黑"/>
                <a:cs typeface="微软雅黑"/>
              </a:rPr>
              <a:t>布</a:t>
            </a:r>
            <a:r>
              <a:rPr sz="1400" dirty="0">
                <a:solidFill>
                  <a:srgbClr val="585858"/>
                </a:solidFill>
                <a:latin typeface="微软雅黑"/>
                <a:cs typeface="微软雅黑"/>
              </a:rPr>
              <a:t>全球  首个拥有百万级并发处理能力的区块链应用——</a:t>
            </a:r>
            <a:r>
              <a:rPr sz="1400" b="1" dirty="0">
                <a:solidFill>
                  <a:srgbClr val="1D9ED2"/>
                </a:solidFill>
                <a:latin typeface="微软雅黑"/>
                <a:cs typeface="微软雅黑"/>
              </a:rPr>
              <a:t>迅雷链</a:t>
            </a:r>
            <a:r>
              <a:rPr sz="1400" dirty="0">
                <a:solidFill>
                  <a:srgbClr val="585858"/>
                </a:solidFill>
                <a:latin typeface="微软雅黑"/>
                <a:cs typeface="微软雅黑"/>
              </a:rPr>
              <a:t>，并于7月发布自主研发的</a:t>
            </a:r>
            <a:r>
              <a:rPr sz="1400" b="1" dirty="0">
                <a:solidFill>
                  <a:srgbClr val="1D9ED2"/>
                </a:solidFill>
                <a:latin typeface="微软雅黑"/>
                <a:cs typeface="微软雅黑"/>
              </a:rPr>
              <a:t>迅雷链  </a:t>
            </a:r>
            <a:r>
              <a:rPr sz="1400" b="1" spc="-10" dirty="0">
                <a:solidFill>
                  <a:srgbClr val="1D9ED2"/>
                </a:solidFill>
                <a:latin typeface="微软雅黑"/>
                <a:cs typeface="微软雅黑"/>
              </a:rPr>
              <a:t>文件系统TCFS</a:t>
            </a:r>
            <a:r>
              <a:rPr sz="1400" spc="-10" dirty="0">
                <a:solidFill>
                  <a:srgbClr val="585858"/>
                </a:solidFill>
                <a:latin typeface="微软雅黑"/>
                <a:cs typeface="微软雅黑"/>
              </a:rPr>
              <a:t>。</a:t>
            </a:r>
            <a:endParaRPr sz="1400">
              <a:latin typeface="微软雅黑"/>
              <a:cs typeface="微软雅黑"/>
            </a:endParaRPr>
          </a:p>
        </p:txBody>
      </p:sp>
      <p:sp>
        <p:nvSpPr>
          <p:cNvPr id="5" name="object 5"/>
          <p:cNvSpPr/>
          <p:nvPr/>
        </p:nvSpPr>
        <p:spPr>
          <a:xfrm>
            <a:off x="467868" y="1371587"/>
            <a:ext cx="3724655" cy="495147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67690" y="1471422"/>
            <a:ext cx="3427476" cy="465429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56272" y="1459991"/>
            <a:ext cx="3450323" cy="467715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49223" y="1522501"/>
            <a:ext cx="3376422" cy="450570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766572" y="1639823"/>
            <a:ext cx="3028188" cy="4157472"/>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826008" y="1699272"/>
            <a:ext cx="221741" cy="241541"/>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832103" y="1705355"/>
            <a:ext cx="193548" cy="213360"/>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1124711" y="1699272"/>
            <a:ext cx="221742" cy="241541"/>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1130808" y="1705355"/>
            <a:ext cx="193547" cy="213360"/>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1423416" y="1699272"/>
            <a:ext cx="221741" cy="241541"/>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1429511" y="1705355"/>
            <a:ext cx="193547" cy="213360"/>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1722120" y="1699272"/>
            <a:ext cx="221742" cy="241541"/>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1728216" y="1705355"/>
            <a:ext cx="193547" cy="213360"/>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2020823" y="1699272"/>
            <a:ext cx="221742" cy="241541"/>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2026920" y="1705355"/>
            <a:ext cx="193548" cy="213360"/>
          </a:xfrm>
          <a:prstGeom prst="rect">
            <a:avLst/>
          </a:prstGeom>
          <a:blipFill>
            <a:blip r:embed="rId13" cstate="print"/>
            <a:stretch>
              <a:fillRect/>
            </a:stretch>
          </a:blipFill>
        </p:spPr>
        <p:txBody>
          <a:bodyPr wrap="square" lIns="0" tIns="0" rIns="0" bIns="0" rtlCol="0"/>
          <a:lstStyle/>
          <a:p>
            <a:endParaRPr/>
          </a:p>
        </p:txBody>
      </p:sp>
      <p:sp>
        <p:nvSpPr>
          <p:cNvPr id="20" name="object 20"/>
          <p:cNvSpPr/>
          <p:nvPr/>
        </p:nvSpPr>
        <p:spPr>
          <a:xfrm>
            <a:off x="2319527" y="1699272"/>
            <a:ext cx="221742" cy="241541"/>
          </a:xfrm>
          <a:prstGeom prst="rect">
            <a:avLst/>
          </a:prstGeom>
          <a:blipFill>
            <a:blip r:embed="rId8" cstate="print"/>
            <a:stretch>
              <a:fillRect/>
            </a:stretch>
          </a:blipFill>
        </p:spPr>
        <p:txBody>
          <a:bodyPr wrap="square" lIns="0" tIns="0" rIns="0" bIns="0" rtlCol="0"/>
          <a:lstStyle/>
          <a:p>
            <a:endParaRPr/>
          </a:p>
        </p:txBody>
      </p:sp>
      <p:sp>
        <p:nvSpPr>
          <p:cNvPr id="21" name="object 21"/>
          <p:cNvSpPr/>
          <p:nvPr/>
        </p:nvSpPr>
        <p:spPr>
          <a:xfrm>
            <a:off x="2325623" y="1705355"/>
            <a:ext cx="193548" cy="213360"/>
          </a:xfrm>
          <a:prstGeom prst="rect">
            <a:avLst/>
          </a:prstGeom>
          <a:blipFill>
            <a:blip r:embed="rId14" cstate="print"/>
            <a:stretch>
              <a:fillRect/>
            </a:stretch>
          </a:blipFill>
        </p:spPr>
        <p:txBody>
          <a:bodyPr wrap="square" lIns="0" tIns="0" rIns="0" bIns="0" rtlCol="0"/>
          <a:lstStyle/>
          <a:p>
            <a:endParaRPr/>
          </a:p>
        </p:txBody>
      </p:sp>
      <p:sp>
        <p:nvSpPr>
          <p:cNvPr id="22" name="object 22"/>
          <p:cNvSpPr/>
          <p:nvPr/>
        </p:nvSpPr>
        <p:spPr>
          <a:xfrm>
            <a:off x="2618232" y="1699272"/>
            <a:ext cx="221742" cy="241541"/>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2624327" y="1705355"/>
            <a:ext cx="193548" cy="213360"/>
          </a:xfrm>
          <a:prstGeom prst="rect">
            <a:avLst/>
          </a:prstGeom>
          <a:blipFill>
            <a:blip r:embed="rId14" cstate="print"/>
            <a:stretch>
              <a:fillRect/>
            </a:stretch>
          </a:blipFill>
        </p:spPr>
        <p:txBody>
          <a:bodyPr wrap="square" lIns="0" tIns="0" rIns="0" bIns="0" rtlCol="0"/>
          <a:lstStyle/>
          <a:p>
            <a:endParaRPr/>
          </a:p>
        </p:txBody>
      </p:sp>
      <p:sp>
        <p:nvSpPr>
          <p:cNvPr id="24" name="object 24"/>
          <p:cNvSpPr/>
          <p:nvPr/>
        </p:nvSpPr>
        <p:spPr>
          <a:xfrm>
            <a:off x="2915411" y="1699272"/>
            <a:ext cx="223253" cy="241541"/>
          </a:xfrm>
          <a:prstGeom prst="rect">
            <a:avLst/>
          </a:prstGeom>
          <a:blipFill>
            <a:blip r:embed="rId15" cstate="print"/>
            <a:stretch>
              <a:fillRect/>
            </a:stretch>
          </a:blipFill>
        </p:spPr>
        <p:txBody>
          <a:bodyPr wrap="square" lIns="0" tIns="0" rIns="0" bIns="0" rtlCol="0"/>
          <a:lstStyle/>
          <a:p>
            <a:endParaRPr/>
          </a:p>
        </p:txBody>
      </p:sp>
      <p:sp>
        <p:nvSpPr>
          <p:cNvPr id="25" name="object 25"/>
          <p:cNvSpPr/>
          <p:nvPr/>
        </p:nvSpPr>
        <p:spPr>
          <a:xfrm>
            <a:off x="2921507" y="1705355"/>
            <a:ext cx="195072" cy="213360"/>
          </a:xfrm>
          <a:prstGeom prst="rect">
            <a:avLst/>
          </a:prstGeom>
          <a:blipFill>
            <a:blip r:embed="rId16" cstate="print"/>
            <a:stretch>
              <a:fillRect/>
            </a:stretch>
          </a:blipFill>
        </p:spPr>
        <p:txBody>
          <a:bodyPr wrap="square" lIns="0" tIns="0" rIns="0" bIns="0" rtlCol="0"/>
          <a:lstStyle/>
          <a:p>
            <a:endParaRPr/>
          </a:p>
        </p:txBody>
      </p:sp>
      <p:sp>
        <p:nvSpPr>
          <p:cNvPr id="26" name="object 26"/>
          <p:cNvSpPr/>
          <p:nvPr/>
        </p:nvSpPr>
        <p:spPr>
          <a:xfrm>
            <a:off x="3214116" y="1699272"/>
            <a:ext cx="223253" cy="241541"/>
          </a:xfrm>
          <a:prstGeom prst="rect">
            <a:avLst/>
          </a:prstGeom>
          <a:blipFill>
            <a:blip r:embed="rId15" cstate="print"/>
            <a:stretch>
              <a:fillRect/>
            </a:stretch>
          </a:blipFill>
        </p:spPr>
        <p:txBody>
          <a:bodyPr wrap="square" lIns="0" tIns="0" rIns="0" bIns="0" rtlCol="0"/>
          <a:lstStyle/>
          <a:p>
            <a:endParaRPr/>
          </a:p>
        </p:txBody>
      </p:sp>
      <p:sp>
        <p:nvSpPr>
          <p:cNvPr id="27" name="object 27"/>
          <p:cNvSpPr/>
          <p:nvPr/>
        </p:nvSpPr>
        <p:spPr>
          <a:xfrm>
            <a:off x="3220211" y="1705355"/>
            <a:ext cx="195072" cy="213360"/>
          </a:xfrm>
          <a:prstGeom prst="rect">
            <a:avLst/>
          </a:prstGeom>
          <a:blipFill>
            <a:blip r:embed="rId16" cstate="print"/>
            <a:stretch>
              <a:fillRect/>
            </a:stretch>
          </a:blipFill>
        </p:spPr>
        <p:txBody>
          <a:bodyPr wrap="square" lIns="0" tIns="0" rIns="0" bIns="0" rtlCol="0"/>
          <a:lstStyle/>
          <a:p>
            <a:endParaRPr/>
          </a:p>
        </p:txBody>
      </p:sp>
      <p:sp>
        <p:nvSpPr>
          <p:cNvPr id="28" name="object 28"/>
          <p:cNvSpPr/>
          <p:nvPr/>
        </p:nvSpPr>
        <p:spPr>
          <a:xfrm>
            <a:off x="3512820" y="1699272"/>
            <a:ext cx="221741" cy="241541"/>
          </a:xfrm>
          <a:prstGeom prst="rect">
            <a:avLst/>
          </a:prstGeom>
          <a:blipFill>
            <a:blip r:embed="rId8" cstate="print"/>
            <a:stretch>
              <a:fillRect/>
            </a:stretch>
          </a:blipFill>
        </p:spPr>
        <p:txBody>
          <a:bodyPr wrap="square" lIns="0" tIns="0" rIns="0" bIns="0" rtlCol="0"/>
          <a:lstStyle/>
          <a:p>
            <a:endParaRPr/>
          </a:p>
        </p:txBody>
      </p:sp>
      <p:sp>
        <p:nvSpPr>
          <p:cNvPr id="29" name="object 29"/>
          <p:cNvSpPr/>
          <p:nvPr/>
        </p:nvSpPr>
        <p:spPr>
          <a:xfrm>
            <a:off x="3518915" y="1705355"/>
            <a:ext cx="193548" cy="213360"/>
          </a:xfrm>
          <a:prstGeom prst="rect">
            <a:avLst/>
          </a:prstGeom>
          <a:blipFill>
            <a:blip r:embed="rId11" cstate="print"/>
            <a:stretch>
              <a:fillRect/>
            </a:stretch>
          </a:blipFill>
        </p:spPr>
        <p:txBody>
          <a:bodyPr wrap="square" lIns="0" tIns="0" rIns="0" bIns="0" rtlCol="0"/>
          <a:lstStyle/>
          <a:p>
            <a:endParaRPr/>
          </a:p>
        </p:txBody>
      </p:sp>
      <p:sp>
        <p:nvSpPr>
          <p:cNvPr id="30" name="object 30"/>
          <p:cNvSpPr/>
          <p:nvPr/>
        </p:nvSpPr>
        <p:spPr>
          <a:xfrm>
            <a:off x="853439" y="1353311"/>
            <a:ext cx="93725" cy="523494"/>
          </a:xfrm>
          <a:prstGeom prst="rect">
            <a:avLst/>
          </a:prstGeom>
          <a:blipFill>
            <a:blip r:embed="rId17" cstate="print"/>
            <a:stretch>
              <a:fillRect/>
            </a:stretch>
          </a:blipFill>
        </p:spPr>
        <p:txBody>
          <a:bodyPr wrap="square" lIns="0" tIns="0" rIns="0" bIns="0" rtlCol="0"/>
          <a:lstStyle/>
          <a:p>
            <a:endParaRPr/>
          </a:p>
        </p:txBody>
      </p:sp>
      <p:sp>
        <p:nvSpPr>
          <p:cNvPr id="31" name="object 31"/>
          <p:cNvSpPr/>
          <p:nvPr/>
        </p:nvSpPr>
        <p:spPr>
          <a:xfrm>
            <a:off x="890777" y="1395222"/>
            <a:ext cx="21335" cy="441960"/>
          </a:xfrm>
          <a:prstGeom prst="rect">
            <a:avLst/>
          </a:prstGeom>
          <a:blipFill>
            <a:blip r:embed="rId18" cstate="print"/>
            <a:stretch>
              <a:fillRect/>
            </a:stretch>
          </a:blipFill>
        </p:spPr>
        <p:txBody>
          <a:bodyPr wrap="square" lIns="0" tIns="0" rIns="0" bIns="0" rtlCol="0"/>
          <a:lstStyle/>
          <a:p>
            <a:endParaRPr/>
          </a:p>
        </p:txBody>
      </p:sp>
      <p:sp>
        <p:nvSpPr>
          <p:cNvPr id="32" name="object 32"/>
          <p:cNvSpPr/>
          <p:nvPr/>
        </p:nvSpPr>
        <p:spPr>
          <a:xfrm>
            <a:off x="880977" y="1353311"/>
            <a:ext cx="124100" cy="523494"/>
          </a:xfrm>
          <a:prstGeom prst="rect">
            <a:avLst/>
          </a:prstGeom>
          <a:blipFill>
            <a:blip r:embed="rId19" cstate="print"/>
            <a:stretch>
              <a:fillRect/>
            </a:stretch>
          </a:blipFill>
        </p:spPr>
        <p:txBody>
          <a:bodyPr wrap="square" lIns="0" tIns="0" rIns="0" bIns="0" rtlCol="0"/>
          <a:lstStyle/>
          <a:p>
            <a:endParaRPr/>
          </a:p>
        </p:txBody>
      </p:sp>
      <p:sp>
        <p:nvSpPr>
          <p:cNvPr id="33" name="object 33"/>
          <p:cNvSpPr/>
          <p:nvPr/>
        </p:nvSpPr>
        <p:spPr>
          <a:xfrm>
            <a:off x="948689" y="1395222"/>
            <a:ext cx="21335" cy="441960"/>
          </a:xfrm>
          <a:prstGeom prst="rect">
            <a:avLst/>
          </a:prstGeom>
          <a:blipFill>
            <a:blip r:embed="rId18" cstate="print"/>
            <a:stretch>
              <a:fillRect/>
            </a:stretch>
          </a:blipFill>
        </p:spPr>
        <p:txBody>
          <a:bodyPr wrap="square" lIns="0" tIns="0" rIns="0" bIns="0" rtlCol="0"/>
          <a:lstStyle/>
          <a:p>
            <a:endParaRPr/>
          </a:p>
        </p:txBody>
      </p:sp>
      <p:sp>
        <p:nvSpPr>
          <p:cNvPr id="34" name="object 34"/>
          <p:cNvSpPr/>
          <p:nvPr/>
        </p:nvSpPr>
        <p:spPr>
          <a:xfrm>
            <a:off x="938889" y="1385188"/>
            <a:ext cx="40979" cy="462025"/>
          </a:xfrm>
          <a:prstGeom prst="rect">
            <a:avLst/>
          </a:prstGeom>
          <a:blipFill>
            <a:blip r:embed="rId20" cstate="print"/>
            <a:stretch>
              <a:fillRect/>
            </a:stretch>
          </a:blipFill>
        </p:spPr>
        <p:txBody>
          <a:bodyPr wrap="square" lIns="0" tIns="0" rIns="0" bIns="0" rtlCol="0"/>
          <a:lstStyle/>
          <a:p>
            <a:endParaRPr/>
          </a:p>
        </p:txBody>
      </p:sp>
      <p:sp>
        <p:nvSpPr>
          <p:cNvPr id="35" name="object 35"/>
          <p:cNvSpPr/>
          <p:nvPr/>
        </p:nvSpPr>
        <p:spPr>
          <a:xfrm>
            <a:off x="1153667" y="1353311"/>
            <a:ext cx="93725" cy="523494"/>
          </a:xfrm>
          <a:prstGeom prst="rect">
            <a:avLst/>
          </a:prstGeom>
          <a:blipFill>
            <a:blip r:embed="rId17" cstate="print"/>
            <a:stretch>
              <a:fillRect/>
            </a:stretch>
          </a:blipFill>
        </p:spPr>
        <p:txBody>
          <a:bodyPr wrap="square" lIns="0" tIns="0" rIns="0" bIns="0" rtlCol="0"/>
          <a:lstStyle/>
          <a:p>
            <a:endParaRPr/>
          </a:p>
        </p:txBody>
      </p:sp>
      <p:sp>
        <p:nvSpPr>
          <p:cNvPr id="36" name="object 36"/>
          <p:cNvSpPr/>
          <p:nvPr/>
        </p:nvSpPr>
        <p:spPr>
          <a:xfrm>
            <a:off x="1191005" y="1395222"/>
            <a:ext cx="21335" cy="441960"/>
          </a:xfrm>
          <a:prstGeom prst="rect">
            <a:avLst/>
          </a:prstGeom>
          <a:blipFill>
            <a:blip r:embed="rId21" cstate="print"/>
            <a:stretch>
              <a:fillRect/>
            </a:stretch>
          </a:blipFill>
        </p:spPr>
        <p:txBody>
          <a:bodyPr wrap="square" lIns="0" tIns="0" rIns="0" bIns="0" rtlCol="0"/>
          <a:lstStyle/>
          <a:p>
            <a:endParaRPr/>
          </a:p>
        </p:txBody>
      </p:sp>
      <p:sp>
        <p:nvSpPr>
          <p:cNvPr id="37" name="object 37"/>
          <p:cNvSpPr/>
          <p:nvPr/>
        </p:nvSpPr>
        <p:spPr>
          <a:xfrm>
            <a:off x="1181205" y="1353311"/>
            <a:ext cx="122576" cy="523494"/>
          </a:xfrm>
          <a:prstGeom prst="rect">
            <a:avLst/>
          </a:prstGeom>
          <a:blipFill>
            <a:blip r:embed="rId22" cstate="print"/>
            <a:stretch>
              <a:fillRect/>
            </a:stretch>
          </a:blipFill>
        </p:spPr>
        <p:txBody>
          <a:bodyPr wrap="square" lIns="0" tIns="0" rIns="0" bIns="0" rtlCol="0"/>
          <a:lstStyle/>
          <a:p>
            <a:endParaRPr/>
          </a:p>
        </p:txBody>
      </p:sp>
      <p:sp>
        <p:nvSpPr>
          <p:cNvPr id="38" name="object 38"/>
          <p:cNvSpPr/>
          <p:nvPr/>
        </p:nvSpPr>
        <p:spPr>
          <a:xfrm>
            <a:off x="1247394" y="1395222"/>
            <a:ext cx="21336" cy="441960"/>
          </a:xfrm>
          <a:prstGeom prst="rect">
            <a:avLst/>
          </a:prstGeom>
          <a:blipFill>
            <a:blip r:embed="rId18" cstate="print"/>
            <a:stretch>
              <a:fillRect/>
            </a:stretch>
          </a:blipFill>
        </p:spPr>
        <p:txBody>
          <a:bodyPr wrap="square" lIns="0" tIns="0" rIns="0" bIns="0" rtlCol="0"/>
          <a:lstStyle/>
          <a:p>
            <a:endParaRPr/>
          </a:p>
        </p:txBody>
      </p:sp>
      <p:sp>
        <p:nvSpPr>
          <p:cNvPr id="39" name="object 39"/>
          <p:cNvSpPr/>
          <p:nvPr/>
        </p:nvSpPr>
        <p:spPr>
          <a:xfrm>
            <a:off x="1237593" y="1385188"/>
            <a:ext cx="41042" cy="462025"/>
          </a:xfrm>
          <a:prstGeom prst="rect">
            <a:avLst/>
          </a:prstGeom>
          <a:blipFill>
            <a:blip r:embed="rId20" cstate="print"/>
            <a:stretch>
              <a:fillRect/>
            </a:stretch>
          </a:blipFill>
        </p:spPr>
        <p:txBody>
          <a:bodyPr wrap="square" lIns="0" tIns="0" rIns="0" bIns="0" rtlCol="0"/>
          <a:lstStyle/>
          <a:p>
            <a:endParaRPr/>
          </a:p>
        </p:txBody>
      </p:sp>
      <p:sp>
        <p:nvSpPr>
          <p:cNvPr id="40" name="object 40"/>
          <p:cNvSpPr/>
          <p:nvPr/>
        </p:nvSpPr>
        <p:spPr>
          <a:xfrm>
            <a:off x="1452372" y="1353311"/>
            <a:ext cx="93725" cy="523494"/>
          </a:xfrm>
          <a:prstGeom prst="rect">
            <a:avLst/>
          </a:prstGeom>
          <a:blipFill>
            <a:blip r:embed="rId17" cstate="print"/>
            <a:stretch>
              <a:fillRect/>
            </a:stretch>
          </a:blipFill>
        </p:spPr>
        <p:txBody>
          <a:bodyPr wrap="square" lIns="0" tIns="0" rIns="0" bIns="0" rtlCol="0"/>
          <a:lstStyle/>
          <a:p>
            <a:endParaRPr/>
          </a:p>
        </p:txBody>
      </p:sp>
      <p:sp>
        <p:nvSpPr>
          <p:cNvPr id="41" name="object 41"/>
          <p:cNvSpPr/>
          <p:nvPr/>
        </p:nvSpPr>
        <p:spPr>
          <a:xfrm>
            <a:off x="1489710" y="1395222"/>
            <a:ext cx="21336" cy="441960"/>
          </a:xfrm>
          <a:prstGeom prst="rect">
            <a:avLst/>
          </a:prstGeom>
          <a:blipFill>
            <a:blip r:embed="rId21" cstate="print"/>
            <a:stretch>
              <a:fillRect/>
            </a:stretch>
          </a:blipFill>
        </p:spPr>
        <p:txBody>
          <a:bodyPr wrap="square" lIns="0" tIns="0" rIns="0" bIns="0" rtlCol="0"/>
          <a:lstStyle/>
          <a:p>
            <a:endParaRPr/>
          </a:p>
        </p:txBody>
      </p:sp>
      <p:sp>
        <p:nvSpPr>
          <p:cNvPr id="42" name="object 42"/>
          <p:cNvSpPr/>
          <p:nvPr/>
        </p:nvSpPr>
        <p:spPr>
          <a:xfrm>
            <a:off x="1479843" y="1353311"/>
            <a:ext cx="124166" cy="523494"/>
          </a:xfrm>
          <a:prstGeom prst="rect">
            <a:avLst/>
          </a:prstGeom>
          <a:blipFill>
            <a:blip r:embed="rId23" cstate="print"/>
            <a:stretch>
              <a:fillRect/>
            </a:stretch>
          </a:blipFill>
        </p:spPr>
        <p:txBody>
          <a:bodyPr wrap="square" lIns="0" tIns="0" rIns="0" bIns="0" rtlCol="0"/>
          <a:lstStyle/>
          <a:p>
            <a:endParaRPr/>
          </a:p>
        </p:txBody>
      </p:sp>
      <p:sp>
        <p:nvSpPr>
          <p:cNvPr id="43" name="object 43"/>
          <p:cNvSpPr/>
          <p:nvPr/>
        </p:nvSpPr>
        <p:spPr>
          <a:xfrm>
            <a:off x="1547622" y="1395222"/>
            <a:ext cx="21336" cy="441960"/>
          </a:xfrm>
          <a:prstGeom prst="rect">
            <a:avLst/>
          </a:prstGeom>
          <a:blipFill>
            <a:blip r:embed="rId21" cstate="print"/>
            <a:stretch>
              <a:fillRect/>
            </a:stretch>
          </a:blipFill>
        </p:spPr>
        <p:txBody>
          <a:bodyPr wrap="square" lIns="0" tIns="0" rIns="0" bIns="0" rtlCol="0"/>
          <a:lstStyle/>
          <a:p>
            <a:endParaRPr/>
          </a:p>
        </p:txBody>
      </p:sp>
      <p:sp>
        <p:nvSpPr>
          <p:cNvPr id="44" name="object 44"/>
          <p:cNvSpPr/>
          <p:nvPr/>
        </p:nvSpPr>
        <p:spPr>
          <a:xfrm>
            <a:off x="1537755" y="1385188"/>
            <a:ext cx="40981" cy="462025"/>
          </a:xfrm>
          <a:prstGeom prst="rect">
            <a:avLst/>
          </a:prstGeom>
          <a:blipFill>
            <a:blip r:embed="rId24" cstate="print"/>
            <a:stretch>
              <a:fillRect/>
            </a:stretch>
          </a:blipFill>
        </p:spPr>
        <p:txBody>
          <a:bodyPr wrap="square" lIns="0" tIns="0" rIns="0" bIns="0" rtlCol="0"/>
          <a:lstStyle/>
          <a:p>
            <a:endParaRPr/>
          </a:p>
        </p:txBody>
      </p:sp>
      <p:sp>
        <p:nvSpPr>
          <p:cNvPr id="45" name="object 45"/>
          <p:cNvSpPr/>
          <p:nvPr/>
        </p:nvSpPr>
        <p:spPr>
          <a:xfrm>
            <a:off x="1752600" y="1353311"/>
            <a:ext cx="93725" cy="523494"/>
          </a:xfrm>
          <a:prstGeom prst="rect">
            <a:avLst/>
          </a:prstGeom>
          <a:blipFill>
            <a:blip r:embed="rId25" cstate="print"/>
            <a:stretch>
              <a:fillRect/>
            </a:stretch>
          </a:blipFill>
        </p:spPr>
        <p:txBody>
          <a:bodyPr wrap="square" lIns="0" tIns="0" rIns="0" bIns="0" rtlCol="0"/>
          <a:lstStyle/>
          <a:p>
            <a:endParaRPr/>
          </a:p>
        </p:txBody>
      </p:sp>
      <p:sp>
        <p:nvSpPr>
          <p:cNvPr id="46" name="object 46"/>
          <p:cNvSpPr/>
          <p:nvPr/>
        </p:nvSpPr>
        <p:spPr>
          <a:xfrm>
            <a:off x="1789938" y="1395222"/>
            <a:ext cx="21336" cy="441960"/>
          </a:xfrm>
          <a:prstGeom prst="rect">
            <a:avLst/>
          </a:prstGeom>
          <a:blipFill>
            <a:blip r:embed="rId21" cstate="print"/>
            <a:stretch>
              <a:fillRect/>
            </a:stretch>
          </a:blipFill>
        </p:spPr>
        <p:txBody>
          <a:bodyPr wrap="square" lIns="0" tIns="0" rIns="0" bIns="0" rtlCol="0"/>
          <a:lstStyle/>
          <a:p>
            <a:endParaRPr/>
          </a:p>
        </p:txBody>
      </p:sp>
      <p:sp>
        <p:nvSpPr>
          <p:cNvPr id="47" name="object 47"/>
          <p:cNvSpPr/>
          <p:nvPr/>
        </p:nvSpPr>
        <p:spPr>
          <a:xfrm>
            <a:off x="1780158" y="1353311"/>
            <a:ext cx="122591" cy="523494"/>
          </a:xfrm>
          <a:prstGeom prst="rect">
            <a:avLst/>
          </a:prstGeom>
          <a:blipFill>
            <a:blip r:embed="rId26" cstate="print"/>
            <a:stretch>
              <a:fillRect/>
            </a:stretch>
          </a:blipFill>
        </p:spPr>
        <p:txBody>
          <a:bodyPr wrap="square" lIns="0" tIns="0" rIns="0" bIns="0" rtlCol="0"/>
          <a:lstStyle/>
          <a:p>
            <a:endParaRPr/>
          </a:p>
        </p:txBody>
      </p:sp>
      <p:sp>
        <p:nvSpPr>
          <p:cNvPr id="48" name="object 48"/>
          <p:cNvSpPr/>
          <p:nvPr/>
        </p:nvSpPr>
        <p:spPr>
          <a:xfrm>
            <a:off x="1847850" y="1395222"/>
            <a:ext cx="19812" cy="441960"/>
          </a:xfrm>
          <a:prstGeom prst="rect">
            <a:avLst/>
          </a:prstGeom>
          <a:blipFill>
            <a:blip r:embed="rId21" cstate="print"/>
            <a:stretch>
              <a:fillRect/>
            </a:stretch>
          </a:blipFill>
        </p:spPr>
        <p:txBody>
          <a:bodyPr wrap="square" lIns="0" tIns="0" rIns="0" bIns="0" rtlCol="0"/>
          <a:lstStyle/>
          <a:p>
            <a:endParaRPr/>
          </a:p>
        </p:txBody>
      </p:sp>
      <p:sp>
        <p:nvSpPr>
          <p:cNvPr id="49" name="object 49"/>
          <p:cNvSpPr/>
          <p:nvPr/>
        </p:nvSpPr>
        <p:spPr>
          <a:xfrm>
            <a:off x="1838069" y="1385188"/>
            <a:ext cx="39371" cy="462025"/>
          </a:xfrm>
          <a:prstGeom prst="rect">
            <a:avLst/>
          </a:prstGeom>
          <a:blipFill>
            <a:blip r:embed="rId27" cstate="print"/>
            <a:stretch>
              <a:fillRect/>
            </a:stretch>
          </a:blipFill>
        </p:spPr>
        <p:txBody>
          <a:bodyPr wrap="square" lIns="0" tIns="0" rIns="0" bIns="0" rtlCol="0"/>
          <a:lstStyle/>
          <a:p>
            <a:endParaRPr/>
          </a:p>
        </p:txBody>
      </p:sp>
      <p:sp>
        <p:nvSpPr>
          <p:cNvPr id="50" name="object 50"/>
          <p:cNvSpPr/>
          <p:nvPr/>
        </p:nvSpPr>
        <p:spPr>
          <a:xfrm>
            <a:off x="2052827" y="1353311"/>
            <a:ext cx="93725" cy="523494"/>
          </a:xfrm>
          <a:prstGeom prst="rect">
            <a:avLst/>
          </a:prstGeom>
          <a:blipFill>
            <a:blip r:embed="rId25" cstate="print"/>
            <a:stretch>
              <a:fillRect/>
            </a:stretch>
          </a:blipFill>
        </p:spPr>
        <p:txBody>
          <a:bodyPr wrap="square" lIns="0" tIns="0" rIns="0" bIns="0" rtlCol="0"/>
          <a:lstStyle/>
          <a:p>
            <a:endParaRPr/>
          </a:p>
        </p:txBody>
      </p:sp>
      <p:sp>
        <p:nvSpPr>
          <p:cNvPr id="51" name="object 51"/>
          <p:cNvSpPr/>
          <p:nvPr/>
        </p:nvSpPr>
        <p:spPr>
          <a:xfrm>
            <a:off x="2090166" y="1395222"/>
            <a:ext cx="21335" cy="441960"/>
          </a:xfrm>
          <a:prstGeom prst="rect">
            <a:avLst/>
          </a:prstGeom>
          <a:blipFill>
            <a:blip r:embed="rId18" cstate="print"/>
            <a:stretch>
              <a:fillRect/>
            </a:stretch>
          </a:blipFill>
        </p:spPr>
        <p:txBody>
          <a:bodyPr wrap="square" lIns="0" tIns="0" rIns="0" bIns="0" rtlCol="0"/>
          <a:lstStyle/>
          <a:p>
            <a:endParaRPr/>
          </a:p>
        </p:txBody>
      </p:sp>
      <p:sp>
        <p:nvSpPr>
          <p:cNvPr id="52" name="object 52"/>
          <p:cNvSpPr/>
          <p:nvPr/>
        </p:nvSpPr>
        <p:spPr>
          <a:xfrm>
            <a:off x="2080299" y="1353311"/>
            <a:ext cx="122642" cy="523494"/>
          </a:xfrm>
          <a:prstGeom prst="rect">
            <a:avLst/>
          </a:prstGeom>
          <a:blipFill>
            <a:blip r:embed="rId28" cstate="print"/>
            <a:stretch>
              <a:fillRect/>
            </a:stretch>
          </a:blipFill>
        </p:spPr>
        <p:txBody>
          <a:bodyPr wrap="square" lIns="0" tIns="0" rIns="0" bIns="0" rtlCol="0"/>
          <a:lstStyle/>
          <a:p>
            <a:endParaRPr/>
          </a:p>
        </p:txBody>
      </p:sp>
      <p:sp>
        <p:nvSpPr>
          <p:cNvPr id="53" name="object 53"/>
          <p:cNvSpPr/>
          <p:nvPr/>
        </p:nvSpPr>
        <p:spPr>
          <a:xfrm>
            <a:off x="2146554" y="1395222"/>
            <a:ext cx="21335" cy="441960"/>
          </a:xfrm>
          <a:prstGeom prst="rect">
            <a:avLst/>
          </a:prstGeom>
          <a:blipFill>
            <a:blip r:embed="rId21" cstate="print"/>
            <a:stretch>
              <a:fillRect/>
            </a:stretch>
          </a:blipFill>
        </p:spPr>
        <p:txBody>
          <a:bodyPr wrap="square" lIns="0" tIns="0" rIns="0" bIns="0" rtlCol="0"/>
          <a:lstStyle/>
          <a:p>
            <a:endParaRPr/>
          </a:p>
        </p:txBody>
      </p:sp>
      <p:sp>
        <p:nvSpPr>
          <p:cNvPr id="54" name="object 54"/>
          <p:cNvSpPr/>
          <p:nvPr/>
        </p:nvSpPr>
        <p:spPr>
          <a:xfrm>
            <a:off x="2136687" y="1385188"/>
            <a:ext cx="41107" cy="462025"/>
          </a:xfrm>
          <a:prstGeom prst="rect">
            <a:avLst/>
          </a:prstGeom>
          <a:blipFill>
            <a:blip r:embed="rId29" cstate="print"/>
            <a:stretch>
              <a:fillRect/>
            </a:stretch>
          </a:blipFill>
        </p:spPr>
        <p:txBody>
          <a:bodyPr wrap="square" lIns="0" tIns="0" rIns="0" bIns="0" rtlCol="0"/>
          <a:lstStyle/>
          <a:p>
            <a:endParaRPr/>
          </a:p>
        </p:txBody>
      </p:sp>
      <p:sp>
        <p:nvSpPr>
          <p:cNvPr id="55" name="object 55"/>
          <p:cNvSpPr/>
          <p:nvPr/>
        </p:nvSpPr>
        <p:spPr>
          <a:xfrm>
            <a:off x="2351532" y="1353311"/>
            <a:ext cx="93725" cy="523494"/>
          </a:xfrm>
          <a:prstGeom prst="rect">
            <a:avLst/>
          </a:prstGeom>
          <a:blipFill>
            <a:blip r:embed="rId25" cstate="print"/>
            <a:stretch>
              <a:fillRect/>
            </a:stretch>
          </a:blipFill>
        </p:spPr>
        <p:txBody>
          <a:bodyPr wrap="square" lIns="0" tIns="0" rIns="0" bIns="0" rtlCol="0"/>
          <a:lstStyle/>
          <a:p>
            <a:endParaRPr/>
          </a:p>
        </p:txBody>
      </p:sp>
      <p:sp>
        <p:nvSpPr>
          <p:cNvPr id="56" name="object 56"/>
          <p:cNvSpPr/>
          <p:nvPr/>
        </p:nvSpPr>
        <p:spPr>
          <a:xfrm>
            <a:off x="2388870" y="1395222"/>
            <a:ext cx="21336" cy="441960"/>
          </a:xfrm>
          <a:prstGeom prst="rect">
            <a:avLst/>
          </a:prstGeom>
          <a:blipFill>
            <a:blip r:embed="rId18" cstate="print"/>
            <a:stretch>
              <a:fillRect/>
            </a:stretch>
          </a:blipFill>
        </p:spPr>
        <p:txBody>
          <a:bodyPr wrap="square" lIns="0" tIns="0" rIns="0" bIns="0" rtlCol="0"/>
          <a:lstStyle/>
          <a:p>
            <a:endParaRPr/>
          </a:p>
        </p:txBody>
      </p:sp>
      <p:sp>
        <p:nvSpPr>
          <p:cNvPr id="57" name="object 57"/>
          <p:cNvSpPr/>
          <p:nvPr/>
        </p:nvSpPr>
        <p:spPr>
          <a:xfrm>
            <a:off x="2379003" y="1353311"/>
            <a:ext cx="124166" cy="523494"/>
          </a:xfrm>
          <a:prstGeom prst="rect">
            <a:avLst/>
          </a:prstGeom>
          <a:blipFill>
            <a:blip r:embed="rId30" cstate="print"/>
            <a:stretch>
              <a:fillRect/>
            </a:stretch>
          </a:blipFill>
        </p:spPr>
        <p:txBody>
          <a:bodyPr wrap="square" lIns="0" tIns="0" rIns="0" bIns="0" rtlCol="0"/>
          <a:lstStyle/>
          <a:p>
            <a:endParaRPr/>
          </a:p>
        </p:txBody>
      </p:sp>
      <p:sp>
        <p:nvSpPr>
          <p:cNvPr id="58" name="object 58"/>
          <p:cNvSpPr/>
          <p:nvPr/>
        </p:nvSpPr>
        <p:spPr>
          <a:xfrm>
            <a:off x="2446782" y="1395222"/>
            <a:ext cx="21336" cy="441960"/>
          </a:xfrm>
          <a:prstGeom prst="rect">
            <a:avLst/>
          </a:prstGeom>
          <a:blipFill>
            <a:blip r:embed="rId18" cstate="print"/>
            <a:stretch>
              <a:fillRect/>
            </a:stretch>
          </a:blipFill>
        </p:spPr>
        <p:txBody>
          <a:bodyPr wrap="square" lIns="0" tIns="0" rIns="0" bIns="0" rtlCol="0"/>
          <a:lstStyle/>
          <a:p>
            <a:endParaRPr/>
          </a:p>
        </p:txBody>
      </p:sp>
      <p:sp>
        <p:nvSpPr>
          <p:cNvPr id="59" name="object 59"/>
          <p:cNvSpPr/>
          <p:nvPr/>
        </p:nvSpPr>
        <p:spPr>
          <a:xfrm>
            <a:off x="2437002" y="1385188"/>
            <a:ext cx="40894" cy="462025"/>
          </a:xfrm>
          <a:prstGeom prst="rect">
            <a:avLst/>
          </a:prstGeom>
          <a:blipFill>
            <a:blip r:embed="rId20" cstate="print"/>
            <a:stretch>
              <a:fillRect/>
            </a:stretch>
          </a:blipFill>
        </p:spPr>
        <p:txBody>
          <a:bodyPr wrap="square" lIns="0" tIns="0" rIns="0" bIns="0" rtlCol="0"/>
          <a:lstStyle/>
          <a:p>
            <a:endParaRPr/>
          </a:p>
        </p:txBody>
      </p:sp>
      <p:sp>
        <p:nvSpPr>
          <p:cNvPr id="60" name="object 60"/>
          <p:cNvSpPr/>
          <p:nvPr/>
        </p:nvSpPr>
        <p:spPr>
          <a:xfrm>
            <a:off x="2651760" y="1353311"/>
            <a:ext cx="93725" cy="523494"/>
          </a:xfrm>
          <a:prstGeom prst="rect">
            <a:avLst/>
          </a:prstGeom>
          <a:blipFill>
            <a:blip r:embed="rId25" cstate="print"/>
            <a:stretch>
              <a:fillRect/>
            </a:stretch>
          </a:blipFill>
        </p:spPr>
        <p:txBody>
          <a:bodyPr wrap="square" lIns="0" tIns="0" rIns="0" bIns="0" rtlCol="0"/>
          <a:lstStyle/>
          <a:p>
            <a:endParaRPr/>
          </a:p>
        </p:txBody>
      </p:sp>
      <p:sp>
        <p:nvSpPr>
          <p:cNvPr id="61" name="object 61"/>
          <p:cNvSpPr/>
          <p:nvPr/>
        </p:nvSpPr>
        <p:spPr>
          <a:xfrm>
            <a:off x="2689098" y="1395222"/>
            <a:ext cx="21335" cy="441960"/>
          </a:xfrm>
          <a:prstGeom prst="rect">
            <a:avLst/>
          </a:prstGeom>
          <a:blipFill>
            <a:blip r:embed="rId18" cstate="print"/>
            <a:stretch>
              <a:fillRect/>
            </a:stretch>
          </a:blipFill>
        </p:spPr>
        <p:txBody>
          <a:bodyPr wrap="square" lIns="0" tIns="0" rIns="0" bIns="0" rtlCol="0"/>
          <a:lstStyle/>
          <a:p>
            <a:endParaRPr/>
          </a:p>
        </p:txBody>
      </p:sp>
      <p:sp>
        <p:nvSpPr>
          <p:cNvPr id="62" name="object 62"/>
          <p:cNvSpPr/>
          <p:nvPr/>
        </p:nvSpPr>
        <p:spPr>
          <a:xfrm>
            <a:off x="2679231" y="1353311"/>
            <a:ext cx="122642" cy="523494"/>
          </a:xfrm>
          <a:prstGeom prst="rect">
            <a:avLst/>
          </a:prstGeom>
          <a:blipFill>
            <a:blip r:embed="rId31" cstate="print"/>
            <a:stretch>
              <a:fillRect/>
            </a:stretch>
          </a:blipFill>
        </p:spPr>
        <p:txBody>
          <a:bodyPr wrap="square" lIns="0" tIns="0" rIns="0" bIns="0" rtlCol="0"/>
          <a:lstStyle/>
          <a:p>
            <a:endParaRPr/>
          </a:p>
        </p:txBody>
      </p:sp>
      <p:sp>
        <p:nvSpPr>
          <p:cNvPr id="63" name="object 63"/>
          <p:cNvSpPr/>
          <p:nvPr/>
        </p:nvSpPr>
        <p:spPr>
          <a:xfrm>
            <a:off x="2745485" y="1395222"/>
            <a:ext cx="21336" cy="441960"/>
          </a:xfrm>
          <a:prstGeom prst="rect">
            <a:avLst/>
          </a:prstGeom>
          <a:blipFill>
            <a:blip r:embed="rId18" cstate="print"/>
            <a:stretch>
              <a:fillRect/>
            </a:stretch>
          </a:blipFill>
        </p:spPr>
        <p:txBody>
          <a:bodyPr wrap="square" lIns="0" tIns="0" rIns="0" bIns="0" rtlCol="0"/>
          <a:lstStyle/>
          <a:p>
            <a:endParaRPr/>
          </a:p>
        </p:txBody>
      </p:sp>
      <p:sp>
        <p:nvSpPr>
          <p:cNvPr id="64" name="object 64"/>
          <p:cNvSpPr/>
          <p:nvPr/>
        </p:nvSpPr>
        <p:spPr>
          <a:xfrm>
            <a:off x="2735619" y="1385188"/>
            <a:ext cx="41107" cy="462025"/>
          </a:xfrm>
          <a:prstGeom prst="rect">
            <a:avLst/>
          </a:prstGeom>
          <a:blipFill>
            <a:blip r:embed="rId20" cstate="print"/>
            <a:stretch>
              <a:fillRect/>
            </a:stretch>
          </a:blipFill>
        </p:spPr>
        <p:txBody>
          <a:bodyPr wrap="square" lIns="0" tIns="0" rIns="0" bIns="0" rtlCol="0"/>
          <a:lstStyle/>
          <a:p>
            <a:endParaRPr/>
          </a:p>
        </p:txBody>
      </p:sp>
      <p:sp>
        <p:nvSpPr>
          <p:cNvPr id="65" name="object 65"/>
          <p:cNvSpPr/>
          <p:nvPr/>
        </p:nvSpPr>
        <p:spPr>
          <a:xfrm>
            <a:off x="2951988" y="1353311"/>
            <a:ext cx="93725" cy="523494"/>
          </a:xfrm>
          <a:prstGeom prst="rect">
            <a:avLst/>
          </a:prstGeom>
          <a:blipFill>
            <a:blip r:embed="rId25" cstate="print"/>
            <a:stretch>
              <a:fillRect/>
            </a:stretch>
          </a:blipFill>
        </p:spPr>
        <p:txBody>
          <a:bodyPr wrap="square" lIns="0" tIns="0" rIns="0" bIns="0" rtlCol="0"/>
          <a:lstStyle/>
          <a:p>
            <a:endParaRPr/>
          </a:p>
        </p:txBody>
      </p:sp>
      <p:sp>
        <p:nvSpPr>
          <p:cNvPr id="66" name="object 66"/>
          <p:cNvSpPr/>
          <p:nvPr/>
        </p:nvSpPr>
        <p:spPr>
          <a:xfrm>
            <a:off x="2989326" y="1395222"/>
            <a:ext cx="21336" cy="441960"/>
          </a:xfrm>
          <a:prstGeom prst="rect">
            <a:avLst/>
          </a:prstGeom>
          <a:blipFill>
            <a:blip r:embed="rId21" cstate="print"/>
            <a:stretch>
              <a:fillRect/>
            </a:stretch>
          </a:blipFill>
        </p:spPr>
        <p:txBody>
          <a:bodyPr wrap="square" lIns="0" tIns="0" rIns="0" bIns="0" rtlCol="0"/>
          <a:lstStyle/>
          <a:p>
            <a:endParaRPr/>
          </a:p>
        </p:txBody>
      </p:sp>
      <p:sp>
        <p:nvSpPr>
          <p:cNvPr id="67" name="object 67"/>
          <p:cNvSpPr/>
          <p:nvPr/>
        </p:nvSpPr>
        <p:spPr>
          <a:xfrm>
            <a:off x="2979459" y="1353311"/>
            <a:ext cx="122642" cy="523494"/>
          </a:xfrm>
          <a:prstGeom prst="rect">
            <a:avLst/>
          </a:prstGeom>
          <a:blipFill>
            <a:blip r:embed="rId32" cstate="print"/>
            <a:stretch>
              <a:fillRect/>
            </a:stretch>
          </a:blipFill>
        </p:spPr>
        <p:txBody>
          <a:bodyPr wrap="square" lIns="0" tIns="0" rIns="0" bIns="0" rtlCol="0"/>
          <a:lstStyle/>
          <a:p>
            <a:endParaRPr/>
          </a:p>
        </p:txBody>
      </p:sp>
      <p:sp>
        <p:nvSpPr>
          <p:cNvPr id="68" name="object 68"/>
          <p:cNvSpPr/>
          <p:nvPr/>
        </p:nvSpPr>
        <p:spPr>
          <a:xfrm>
            <a:off x="3045714" y="1395222"/>
            <a:ext cx="21336" cy="441960"/>
          </a:xfrm>
          <a:prstGeom prst="rect">
            <a:avLst/>
          </a:prstGeom>
          <a:blipFill>
            <a:blip r:embed="rId21" cstate="print"/>
            <a:stretch>
              <a:fillRect/>
            </a:stretch>
          </a:blipFill>
        </p:spPr>
        <p:txBody>
          <a:bodyPr wrap="square" lIns="0" tIns="0" rIns="0" bIns="0" rtlCol="0"/>
          <a:lstStyle/>
          <a:p>
            <a:endParaRPr/>
          </a:p>
        </p:txBody>
      </p:sp>
      <p:sp>
        <p:nvSpPr>
          <p:cNvPr id="69" name="object 69"/>
          <p:cNvSpPr/>
          <p:nvPr/>
        </p:nvSpPr>
        <p:spPr>
          <a:xfrm>
            <a:off x="3035847" y="1385188"/>
            <a:ext cx="40981" cy="462025"/>
          </a:xfrm>
          <a:prstGeom prst="rect">
            <a:avLst/>
          </a:prstGeom>
          <a:blipFill>
            <a:blip r:embed="rId24" cstate="print"/>
            <a:stretch>
              <a:fillRect/>
            </a:stretch>
          </a:blipFill>
        </p:spPr>
        <p:txBody>
          <a:bodyPr wrap="square" lIns="0" tIns="0" rIns="0" bIns="0" rtlCol="0"/>
          <a:lstStyle/>
          <a:p>
            <a:endParaRPr/>
          </a:p>
        </p:txBody>
      </p:sp>
      <p:sp>
        <p:nvSpPr>
          <p:cNvPr id="70" name="object 70"/>
          <p:cNvSpPr/>
          <p:nvPr/>
        </p:nvSpPr>
        <p:spPr>
          <a:xfrm>
            <a:off x="3250692" y="1353311"/>
            <a:ext cx="93726" cy="523494"/>
          </a:xfrm>
          <a:prstGeom prst="rect">
            <a:avLst/>
          </a:prstGeom>
          <a:blipFill>
            <a:blip r:embed="rId25" cstate="print"/>
            <a:stretch>
              <a:fillRect/>
            </a:stretch>
          </a:blipFill>
        </p:spPr>
        <p:txBody>
          <a:bodyPr wrap="square" lIns="0" tIns="0" rIns="0" bIns="0" rtlCol="0"/>
          <a:lstStyle/>
          <a:p>
            <a:endParaRPr/>
          </a:p>
        </p:txBody>
      </p:sp>
      <p:sp>
        <p:nvSpPr>
          <p:cNvPr id="71" name="object 71"/>
          <p:cNvSpPr/>
          <p:nvPr/>
        </p:nvSpPr>
        <p:spPr>
          <a:xfrm>
            <a:off x="3288029" y="1395222"/>
            <a:ext cx="21336" cy="441960"/>
          </a:xfrm>
          <a:prstGeom prst="rect">
            <a:avLst/>
          </a:prstGeom>
          <a:blipFill>
            <a:blip r:embed="rId21" cstate="print"/>
            <a:stretch>
              <a:fillRect/>
            </a:stretch>
          </a:blipFill>
        </p:spPr>
        <p:txBody>
          <a:bodyPr wrap="square" lIns="0" tIns="0" rIns="0" bIns="0" rtlCol="0"/>
          <a:lstStyle/>
          <a:p>
            <a:endParaRPr/>
          </a:p>
        </p:txBody>
      </p:sp>
      <p:sp>
        <p:nvSpPr>
          <p:cNvPr id="72" name="object 72"/>
          <p:cNvSpPr/>
          <p:nvPr/>
        </p:nvSpPr>
        <p:spPr>
          <a:xfrm>
            <a:off x="3278163" y="1353311"/>
            <a:ext cx="124166" cy="523494"/>
          </a:xfrm>
          <a:prstGeom prst="rect">
            <a:avLst/>
          </a:prstGeom>
          <a:blipFill>
            <a:blip r:embed="rId33" cstate="print"/>
            <a:stretch>
              <a:fillRect/>
            </a:stretch>
          </a:blipFill>
        </p:spPr>
        <p:txBody>
          <a:bodyPr wrap="square" lIns="0" tIns="0" rIns="0" bIns="0" rtlCol="0"/>
          <a:lstStyle/>
          <a:p>
            <a:endParaRPr/>
          </a:p>
        </p:txBody>
      </p:sp>
      <p:sp>
        <p:nvSpPr>
          <p:cNvPr id="73" name="object 73"/>
          <p:cNvSpPr/>
          <p:nvPr/>
        </p:nvSpPr>
        <p:spPr>
          <a:xfrm>
            <a:off x="3345941" y="1395222"/>
            <a:ext cx="21336" cy="441960"/>
          </a:xfrm>
          <a:prstGeom prst="rect">
            <a:avLst/>
          </a:prstGeom>
          <a:blipFill>
            <a:blip r:embed="rId21" cstate="print"/>
            <a:stretch>
              <a:fillRect/>
            </a:stretch>
          </a:blipFill>
        </p:spPr>
        <p:txBody>
          <a:bodyPr wrap="square" lIns="0" tIns="0" rIns="0" bIns="0" rtlCol="0"/>
          <a:lstStyle/>
          <a:p>
            <a:endParaRPr/>
          </a:p>
        </p:txBody>
      </p:sp>
      <p:sp>
        <p:nvSpPr>
          <p:cNvPr id="74" name="object 74"/>
          <p:cNvSpPr/>
          <p:nvPr/>
        </p:nvSpPr>
        <p:spPr>
          <a:xfrm>
            <a:off x="3336075" y="1385188"/>
            <a:ext cx="40981" cy="462025"/>
          </a:xfrm>
          <a:prstGeom prst="rect">
            <a:avLst/>
          </a:prstGeom>
          <a:blipFill>
            <a:blip r:embed="rId24" cstate="print"/>
            <a:stretch>
              <a:fillRect/>
            </a:stretch>
          </a:blipFill>
        </p:spPr>
        <p:txBody>
          <a:bodyPr wrap="square" lIns="0" tIns="0" rIns="0" bIns="0" rtlCol="0"/>
          <a:lstStyle/>
          <a:p>
            <a:endParaRPr/>
          </a:p>
        </p:txBody>
      </p:sp>
      <p:sp>
        <p:nvSpPr>
          <p:cNvPr id="75" name="object 75"/>
          <p:cNvSpPr/>
          <p:nvPr/>
        </p:nvSpPr>
        <p:spPr>
          <a:xfrm>
            <a:off x="3550920" y="1353311"/>
            <a:ext cx="93725" cy="523494"/>
          </a:xfrm>
          <a:prstGeom prst="rect">
            <a:avLst/>
          </a:prstGeom>
          <a:blipFill>
            <a:blip r:embed="rId17" cstate="print"/>
            <a:stretch>
              <a:fillRect/>
            </a:stretch>
          </a:blipFill>
        </p:spPr>
        <p:txBody>
          <a:bodyPr wrap="square" lIns="0" tIns="0" rIns="0" bIns="0" rtlCol="0"/>
          <a:lstStyle/>
          <a:p>
            <a:endParaRPr/>
          </a:p>
        </p:txBody>
      </p:sp>
      <p:sp>
        <p:nvSpPr>
          <p:cNvPr id="76" name="object 76"/>
          <p:cNvSpPr/>
          <p:nvPr/>
        </p:nvSpPr>
        <p:spPr>
          <a:xfrm>
            <a:off x="3588258" y="1395222"/>
            <a:ext cx="21336" cy="441960"/>
          </a:xfrm>
          <a:prstGeom prst="rect">
            <a:avLst/>
          </a:prstGeom>
          <a:blipFill>
            <a:blip r:embed="rId21" cstate="print"/>
            <a:stretch>
              <a:fillRect/>
            </a:stretch>
          </a:blipFill>
        </p:spPr>
        <p:txBody>
          <a:bodyPr wrap="square" lIns="0" tIns="0" rIns="0" bIns="0" rtlCol="0"/>
          <a:lstStyle/>
          <a:p>
            <a:endParaRPr/>
          </a:p>
        </p:txBody>
      </p:sp>
      <p:sp>
        <p:nvSpPr>
          <p:cNvPr id="77" name="object 77"/>
          <p:cNvSpPr/>
          <p:nvPr/>
        </p:nvSpPr>
        <p:spPr>
          <a:xfrm>
            <a:off x="3578392" y="1353311"/>
            <a:ext cx="122642" cy="523494"/>
          </a:xfrm>
          <a:prstGeom prst="rect">
            <a:avLst/>
          </a:prstGeom>
          <a:blipFill>
            <a:blip r:embed="rId34" cstate="print"/>
            <a:stretch>
              <a:fillRect/>
            </a:stretch>
          </a:blipFill>
        </p:spPr>
        <p:txBody>
          <a:bodyPr wrap="square" lIns="0" tIns="0" rIns="0" bIns="0" rtlCol="0"/>
          <a:lstStyle/>
          <a:p>
            <a:endParaRPr/>
          </a:p>
        </p:txBody>
      </p:sp>
      <p:sp>
        <p:nvSpPr>
          <p:cNvPr id="78" name="object 78"/>
          <p:cNvSpPr/>
          <p:nvPr/>
        </p:nvSpPr>
        <p:spPr>
          <a:xfrm>
            <a:off x="3644646" y="1395222"/>
            <a:ext cx="21336" cy="441960"/>
          </a:xfrm>
          <a:prstGeom prst="rect">
            <a:avLst/>
          </a:prstGeom>
          <a:blipFill>
            <a:blip r:embed="rId21" cstate="print"/>
            <a:stretch>
              <a:fillRect/>
            </a:stretch>
          </a:blipFill>
        </p:spPr>
        <p:txBody>
          <a:bodyPr wrap="square" lIns="0" tIns="0" rIns="0" bIns="0" rtlCol="0"/>
          <a:lstStyle/>
          <a:p>
            <a:endParaRPr/>
          </a:p>
        </p:txBody>
      </p:sp>
      <p:sp>
        <p:nvSpPr>
          <p:cNvPr id="79" name="object 79"/>
          <p:cNvSpPr/>
          <p:nvPr/>
        </p:nvSpPr>
        <p:spPr>
          <a:xfrm>
            <a:off x="3634866" y="1385188"/>
            <a:ext cx="41021" cy="462025"/>
          </a:xfrm>
          <a:prstGeom prst="rect">
            <a:avLst/>
          </a:prstGeom>
          <a:blipFill>
            <a:blip r:embed="rId29" cstate="print"/>
            <a:stretch>
              <a:fillRect/>
            </a:stretch>
          </a:blipFill>
        </p:spPr>
        <p:txBody>
          <a:bodyPr wrap="square" lIns="0" tIns="0" rIns="0" bIns="0" rtlCol="0"/>
          <a:lstStyle/>
          <a:p>
            <a:endParaRPr/>
          </a:p>
        </p:txBody>
      </p:sp>
      <p:sp>
        <p:nvSpPr>
          <p:cNvPr id="80" name="object 80"/>
          <p:cNvSpPr txBox="1"/>
          <p:nvPr/>
        </p:nvSpPr>
        <p:spPr>
          <a:xfrm>
            <a:off x="829767" y="2530983"/>
            <a:ext cx="2887980" cy="1293495"/>
          </a:xfrm>
          <a:prstGeom prst="rect">
            <a:avLst/>
          </a:prstGeom>
        </p:spPr>
        <p:txBody>
          <a:bodyPr vert="horz" wrap="square" lIns="0" tIns="0" rIns="0" bIns="0" rtlCol="0">
            <a:spAutoFit/>
          </a:bodyPr>
          <a:lstStyle/>
          <a:p>
            <a:pPr marL="12700" marR="5080" algn="just">
              <a:lnSpc>
                <a:spcPct val="150000"/>
              </a:lnSpc>
            </a:pPr>
            <a:r>
              <a:rPr sz="1400" b="1" spc="95" dirty="0">
                <a:solidFill>
                  <a:srgbClr val="585858"/>
                </a:solidFill>
                <a:latin typeface="微软雅黑"/>
                <a:cs typeface="微软雅黑"/>
              </a:rPr>
              <a:t>公司介绍：</a:t>
            </a:r>
            <a:r>
              <a:rPr sz="1400" spc="95" dirty="0">
                <a:solidFill>
                  <a:srgbClr val="585858"/>
                </a:solidFill>
                <a:latin typeface="微软雅黑"/>
                <a:cs typeface="微软雅黑"/>
              </a:rPr>
              <a:t>迅雷集团（纳斯达克：  </a:t>
            </a:r>
            <a:r>
              <a:rPr sz="1400" spc="5" dirty="0">
                <a:solidFill>
                  <a:srgbClr val="585858"/>
                </a:solidFill>
                <a:latin typeface="微软雅黑"/>
                <a:cs typeface="微软雅黑"/>
              </a:rPr>
              <a:t>XNET）成立于2003年，是全球领先  </a:t>
            </a:r>
            <a:r>
              <a:rPr sz="1400" spc="10" dirty="0">
                <a:solidFill>
                  <a:srgbClr val="585858"/>
                </a:solidFill>
                <a:latin typeface="微软雅黑"/>
                <a:cs typeface="微软雅黑"/>
              </a:rPr>
              <a:t>的</a:t>
            </a:r>
            <a:r>
              <a:rPr sz="1400" dirty="0">
                <a:solidFill>
                  <a:srgbClr val="585858"/>
                </a:solidFill>
                <a:latin typeface="微软雅黑"/>
                <a:cs typeface="微软雅黑"/>
              </a:rPr>
              <a:t>共享</a:t>
            </a:r>
            <a:r>
              <a:rPr sz="1400" spc="10" dirty="0">
                <a:solidFill>
                  <a:srgbClr val="585858"/>
                </a:solidFill>
                <a:latin typeface="微软雅黑"/>
                <a:cs typeface="微软雅黑"/>
              </a:rPr>
              <a:t>计</a:t>
            </a:r>
            <a:r>
              <a:rPr sz="1400" dirty="0">
                <a:solidFill>
                  <a:srgbClr val="585858"/>
                </a:solidFill>
                <a:latin typeface="微软雅黑"/>
                <a:cs typeface="微软雅黑"/>
              </a:rPr>
              <a:t>算</a:t>
            </a:r>
            <a:r>
              <a:rPr sz="1400" spc="10" dirty="0">
                <a:solidFill>
                  <a:srgbClr val="585858"/>
                </a:solidFill>
                <a:latin typeface="微软雅黑"/>
                <a:cs typeface="微软雅黑"/>
              </a:rPr>
              <a:t>与</a:t>
            </a:r>
            <a:r>
              <a:rPr sz="1400" dirty="0">
                <a:solidFill>
                  <a:srgbClr val="585858"/>
                </a:solidFill>
                <a:latin typeface="微软雅黑"/>
                <a:cs typeface="微软雅黑"/>
              </a:rPr>
              <a:t>区块</a:t>
            </a:r>
            <a:r>
              <a:rPr sz="1400" spc="10" dirty="0">
                <a:solidFill>
                  <a:srgbClr val="585858"/>
                </a:solidFill>
                <a:latin typeface="微软雅黑"/>
                <a:cs typeface="微软雅黑"/>
              </a:rPr>
              <a:t>链</a:t>
            </a:r>
            <a:r>
              <a:rPr sz="1400" dirty="0">
                <a:solidFill>
                  <a:srgbClr val="585858"/>
                </a:solidFill>
                <a:latin typeface="微软雅黑"/>
                <a:cs typeface="微软雅黑"/>
              </a:rPr>
              <a:t>技术</a:t>
            </a:r>
            <a:r>
              <a:rPr sz="1400" spc="10" dirty="0">
                <a:solidFill>
                  <a:srgbClr val="585858"/>
                </a:solidFill>
                <a:latin typeface="微软雅黑"/>
                <a:cs typeface="微软雅黑"/>
              </a:rPr>
              <a:t>创</a:t>
            </a:r>
            <a:r>
              <a:rPr sz="1400" dirty="0">
                <a:solidFill>
                  <a:srgbClr val="585858"/>
                </a:solidFill>
                <a:latin typeface="微软雅黑"/>
                <a:cs typeface="微软雅黑"/>
              </a:rPr>
              <a:t>新企</a:t>
            </a:r>
            <a:r>
              <a:rPr sz="1400" spc="15" dirty="0">
                <a:solidFill>
                  <a:srgbClr val="585858"/>
                </a:solidFill>
                <a:latin typeface="微软雅黑"/>
                <a:cs typeface="微软雅黑"/>
              </a:rPr>
              <a:t>业</a:t>
            </a:r>
            <a:r>
              <a:rPr sz="1400" dirty="0">
                <a:solidFill>
                  <a:srgbClr val="585858"/>
                </a:solidFill>
                <a:latin typeface="微软雅黑"/>
                <a:cs typeface="微软雅黑"/>
              </a:rPr>
              <a:t>。  </a:t>
            </a:r>
            <a:r>
              <a:rPr sz="1400" spc="10" dirty="0">
                <a:solidFill>
                  <a:srgbClr val="585858"/>
                </a:solidFill>
                <a:latin typeface="微软雅黑"/>
                <a:cs typeface="微软雅黑"/>
              </a:rPr>
              <a:t>旗</a:t>
            </a:r>
            <a:r>
              <a:rPr sz="1400" dirty="0">
                <a:solidFill>
                  <a:srgbClr val="585858"/>
                </a:solidFill>
                <a:latin typeface="微软雅黑"/>
                <a:cs typeface="微软雅黑"/>
              </a:rPr>
              <a:t>下网</a:t>
            </a:r>
            <a:r>
              <a:rPr sz="1400" spc="10" dirty="0">
                <a:solidFill>
                  <a:srgbClr val="585858"/>
                </a:solidFill>
                <a:latin typeface="微软雅黑"/>
                <a:cs typeface="微软雅黑"/>
              </a:rPr>
              <a:t>心</a:t>
            </a:r>
            <a:r>
              <a:rPr sz="1400" dirty="0">
                <a:solidFill>
                  <a:srgbClr val="585858"/>
                </a:solidFill>
                <a:latin typeface="微软雅黑"/>
                <a:cs typeface="微软雅黑"/>
              </a:rPr>
              <a:t>科</a:t>
            </a:r>
            <a:r>
              <a:rPr sz="1400" spc="10" dirty="0">
                <a:solidFill>
                  <a:srgbClr val="585858"/>
                </a:solidFill>
                <a:latin typeface="微软雅黑"/>
                <a:cs typeface="微软雅黑"/>
              </a:rPr>
              <a:t>技</a:t>
            </a:r>
            <a:r>
              <a:rPr sz="1400" dirty="0">
                <a:solidFill>
                  <a:srgbClr val="585858"/>
                </a:solidFill>
                <a:latin typeface="微软雅黑"/>
                <a:cs typeface="微软雅黑"/>
              </a:rPr>
              <a:t>独创</a:t>
            </a:r>
            <a:r>
              <a:rPr sz="1400" spc="10" dirty="0">
                <a:solidFill>
                  <a:srgbClr val="585858"/>
                </a:solidFill>
                <a:latin typeface="微软雅黑"/>
                <a:cs typeface="微软雅黑"/>
              </a:rPr>
              <a:t>共</a:t>
            </a:r>
            <a:r>
              <a:rPr sz="1400" dirty="0">
                <a:solidFill>
                  <a:srgbClr val="585858"/>
                </a:solidFill>
                <a:latin typeface="微软雅黑"/>
                <a:cs typeface="微软雅黑"/>
              </a:rPr>
              <a:t>享计</a:t>
            </a:r>
            <a:r>
              <a:rPr sz="1400" spc="10" dirty="0">
                <a:solidFill>
                  <a:srgbClr val="585858"/>
                </a:solidFill>
                <a:latin typeface="微软雅黑"/>
                <a:cs typeface="微软雅黑"/>
              </a:rPr>
              <a:t>算</a:t>
            </a:r>
            <a:r>
              <a:rPr sz="1400" dirty="0">
                <a:solidFill>
                  <a:srgbClr val="585858"/>
                </a:solidFill>
                <a:latin typeface="微软雅黑"/>
                <a:cs typeface="微软雅黑"/>
              </a:rPr>
              <a:t>模</a:t>
            </a:r>
            <a:r>
              <a:rPr sz="1400" spc="5" dirty="0">
                <a:solidFill>
                  <a:srgbClr val="585858"/>
                </a:solidFill>
                <a:latin typeface="微软雅黑"/>
                <a:cs typeface="微软雅黑"/>
              </a:rPr>
              <a:t>式</a:t>
            </a:r>
            <a:r>
              <a:rPr sz="1400" spc="10" dirty="0">
                <a:solidFill>
                  <a:srgbClr val="585858"/>
                </a:solidFill>
                <a:latin typeface="微软雅黑"/>
                <a:cs typeface="微软雅黑"/>
              </a:rPr>
              <a:t>，</a:t>
            </a:r>
            <a:r>
              <a:rPr sz="1400" dirty="0">
                <a:solidFill>
                  <a:srgbClr val="585858"/>
                </a:solidFill>
                <a:latin typeface="微软雅黑"/>
                <a:cs typeface="微软雅黑"/>
              </a:rPr>
              <a:t>在</a:t>
            </a:r>
            <a:endParaRPr sz="1400">
              <a:latin typeface="微软雅黑"/>
              <a:cs typeface="微软雅黑"/>
            </a:endParaRPr>
          </a:p>
        </p:txBody>
      </p:sp>
      <p:sp>
        <p:nvSpPr>
          <p:cNvPr id="81" name="object 81"/>
          <p:cNvSpPr txBox="1"/>
          <p:nvPr/>
        </p:nvSpPr>
        <p:spPr>
          <a:xfrm>
            <a:off x="829767" y="3918077"/>
            <a:ext cx="3065145" cy="226060"/>
          </a:xfrm>
          <a:prstGeom prst="rect">
            <a:avLst/>
          </a:prstGeom>
        </p:spPr>
        <p:txBody>
          <a:bodyPr vert="horz" wrap="square" lIns="0" tIns="0" rIns="0" bIns="0" rtlCol="0">
            <a:spAutoFit/>
          </a:bodyPr>
          <a:lstStyle/>
          <a:p>
            <a:pPr marL="12700">
              <a:lnSpc>
                <a:spcPct val="100000"/>
              </a:lnSpc>
            </a:pPr>
            <a:r>
              <a:rPr sz="1400" spc="5" dirty="0">
                <a:solidFill>
                  <a:srgbClr val="585858"/>
                </a:solidFill>
                <a:latin typeface="微软雅黑"/>
                <a:cs typeface="微软雅黑"/>
              </a:rPr>
              <a:t>此基础上推出超级区块链平台迅雷链。</a:t>
            </a:r>
            <a:endParaRPr sz="1400">
              <a:latin typeface="微软雅黑"/>
              <a:cs typeface="微软雅黑"/>
            </a:endParaRPr>
          </a:p>
        </p:txBody>
      </p:sp>
      <p:sp>
        <p:nvSpPr>
          <p:cNvPr id="82" name="object 82"/>
          <p:cNvSpPr txBox="1"/>
          <p:nvPr/>
        </p:nvSpPr>
        <p:spPr>
          <a:xfrm>
            <a:off x="829767" y="4238117"/>
            <a:ext cx="2875915" cy="226060"/>
          </a:xfrm>
          <a:prstGeom prst="rect">
            <a:avLst/>
          </a:prstGeom>
        </p:spPr>
        <p:txBody>
          <a:bodyPr vert="horz" wrap="square" lIns="0" tIns="0" rIns="0" bIns="0" rtlCol="0">
            <a:spAutoFit/>
          </a:bodyPr>
          <a:lstStyle/>
          <a:p>
            <a:pPr marL="12700">
              <a:lnSpc>
                <a:spcPct val="100000"/>
              </a:lnSpc>
            </a:pPr>
            <a:r>
              <a:rPr sz="1400" b="1" dirty="0">
                <a:solidFill>
                  <a:srgbClr val="585858"/>
                </a:solidFill>
                <a:latin typeface="微软雅黑"/>
                <a:cs typeface="微软雅黑"/>
              </a:rPr>
              <a:t>核心产品</a:t>
            </a:r>
            <a:r>
              <a:rPr sz="1400" dirty="0">
                <a:solidFill>
                  <a:srgbClr val="585858"/>
                </a:solidFill>
                <a:latin typeface="微软雅黑"/>
                <a:cs typeface="微软雅黑"/>
              </a:rPr>
              <a:t>：玩客云、星域云、迅雷链</a:t>
            </a:r>
            <a:endParaRPr sz="1400">
              <a:latin typeface="微软雅黑"/>
              <a:cs typeface="微软雅黑"/>
            </a:endParaRPr>
          </a:p>
        </p:txBody>
      </p:sp>
      <p:sp>
        <p:nvSpPr>
          <p:cNvPr id="83" name="object 83"/>
          <p:cNvSpPr txBox="1"/>
          <p:nvPr/>
        </p:nvSpPr>
        <p:spPr>
          <a:xfrm>
            <a:off x="829767" y="4558538"/>
            <a:ext cx="3065145" cy="226060"/>
          </a:xfrm>
          <a:prstGeom prst="rect">
            <a:avLst/>
          </a:prstGeom>
        </p:spPr>
        <p:txBody>
          <a:bodyPr vert="horz" wrap="square" lIns="0" tIns="0" rIns="0" bIns="0" rtlCol="0">
            <a:spAutoFit/>
          </a:bodyPr>
          <a:lstStyle/>
          <a:p>
            <a:pPr marL="12700">
              <a:lnSpc>
                <a:spcPct val="100000"/>
              </a:lnSpc>
            </a:pPr>
            <a:r>
              <a:rPr sz="1400" b="1" spc="5" dirty="0">
                <a:solidFill>
                  <a:srgbClr val="585858"/>
                </a:solidFill>
                <a:latin typeface="微软雅黑"/>
                <a:cs typeface="微软雅黑"/>
              </a:rPr>
              <a:t>应用场景</a:t>
            </a:r>
            <a:r>
              <a:rPr sz="1400" spc="5" dirty="0">
                <a:solidFill>
                  <a:srgbClr val="585858"/>
                </a:solidFill>
                <a:latin typeface="微软雅黑"/>
                <a:cs typeface="微软雅黑"/>
              </a:rPr>
              <a:t>：社会公益、分布式云存储、</a:t>
            </a:r>
            <a:endParaRPr sz="1400">
              <a:latin typeface="微软雅黑"/>
              <a:cs typeface="微软雅黑"/>
            </a:endParaRPr>
          </a:p>
        </p:txBody>
      </p:sp>
      <p:sp>
        <p:nvSpPr>
          <p:cNvPr id="84" name="object 84"/>
          <p:cNvSpPr txBox="1"/>
          <p:nvPr/>
        </p:nvSpPr>
        <p:spPr>
          <a:xfrm>
            <a:off x="829767" y="4771897"/>
            <a:ext cx="2887980" cy="652780"/>
          </a:xfrm>
          <a:prstGeom prst="rect">
            <a:avLst/>
          </a:prstGeom>
        </p:spPr>
        <p:txBody>
          <a:bodyPr vert="horz" wrap="square" lIns="0" tIns="0" rIns="0" bIns="0" rtlCol="0">
            <a:spAutoFit/>
          </a:bodyPr>
          <a:lstStyle/>
          <a:p>
            <a:pPr marL="12700" marR="5080">
              <a:lnSpc>
                <a:spcPct val="150000"/>
              </a:lnSpc>
            </a:pPr>
            <a:r>
              <a:rPr sz="1400" spc="10" dirty="0">
                <a:solidFill>
                  <a:srgbClr val="585858"/>
                </a:solidFill>
                <a:latin typeface="微软雅黑"/>
                <a:cs typeface="微软雅黑"/>
              </a:rPr>
              <a:t>商</a:t>
            </a:r>
            <a:r>
              <a:rPr sz="1400" dirty="0">
                <a:solidFill>
                  <a:srgbClr val="585858"/>
                </a:solidFill>
                <a:latin typeface="微软雅黑"/>
                <a:cs typeface="微软雅黑"/>
              </a:rPr>
              <a:t>品溯</a:t>
            </a:r>
            <a:r>
              <a:rPr sz="1400" spc="15" dirty="0">
                <a:solidFill>
                  <a:srgbClr val="585858"/>
                </a:solidFill>
                <a:latin typeface="微软雅黑"/>
                <a:cs typeface="微软雅黑"/>
              </a:rPr>
              <a:t>源</a:t>
            </a:r>
            <a:r>
              <a:rPr sz="1400" dirty="0">
                <a:solidFill>
                  <a:srgbClr val="585858"/>
                </a:solidFill>
                <a:latin typeface="微软雅黑"/>
                <a:cs typeface="微软雅黑"/>
              </a:rPr>
              <a:t>、</a:t>
            </a:r>
            <a:r>
              <a:rPr sz="1400" spc="10" dirty="0">
                <a:solidFill>
                  <a:srgbClr val="585858"/>
                </a:solidFill>
                <a:latin typeface="微软雅黑"/>
                <a:cs typeface="微软雅黑"/>
              </a:rPr>
              <a:t>新</a:t>
            </a:r>
            <a:r>
              <a:rPr sz="1400" dirty="0">
                <a:solidFill>
                  <a:srgbClr val="585858"/>
                </a:solidFill>
                <a:latin typeface="微软雅黑"/>
                <a:cs typeface="微软雅黑"/>
              </a:rPr>
              <a:t>零售</a:t>
            </a:r>
            <a:r>
              <a:rPr sz="1400" spc="10" dirty="0">
                <a:solidFill>
                  <a:srgbClr val="585858"/>
                </a:solidFill>
                <a:latin typeface="微软雅黑"/>
                <a:cs typeface="微软雅黑"/>
              </a:rPr>
              <a:t>、</a:t>
            </a:r>
            <a:r>
              <a:rPr sz="1400" dirty="0">
                <a:solidFill>
                  <a:srgbClr val="585858"/>
                </a:solidFill>
                <a:latin typeface="微软雅黑"/>
                <a:cs typeface="微软雅黑"/>
              </a:rPr>
              <a:t>供应</a:t>
            </a:r>
            <a:r>
              <a:rPr sz="1400" spc="10" dirty="0">
                <a:solidFill>
                  <a:srgbClr val="585858"/>
                </a:solidFill>
                <a:latin typeface="微软雅黑"/>
                <a:cs typeface="微软雅黑"/>
              </a:rPr>
              <a:t>链</a:t>
            </a:r>
            <a:r>
              <a:rPr sz="1400" dirty="0">
                <a:solidFill>
                  <a:srgbClr val="585858"/>
                </a:solidFill>
                <a:latin typeface="微软雅黑"/>
                <a:cs typeface="微软雅黑"/>
              </a:rPr>
              <a:t>金融</a:t>
            </a:r>
            <a:r>
              <a:rPr sz="1400" spc="10" dirty="0">
                <a:solidFill>
                  <a:srgbClr val="585858"/>
                </a:solidFill>
                <a:latin typeface="微软雅黑"/>
                <a:cs typeface="微软雅黑"/>
              </a:rPr>
              <a:t>、</a:t>
            </a:r>
            <a:r>
              <a:rPr sz="1400" dirty="0">
                <a:solidFill>
                  <a:srgbClr val="585858"/>
                </a:solidFill>
                <a:latin typeface="微软雅黑"/>
                <a:cs typeface="微软雅黑"/>
              </a:rPr>
              <a:t>基  因产业等</a:t>
            </a:r>
            <a:endParaRPr sz="1400">
              <a:latin typeface="微软雅黑"/>
              <a:cs typeface="微软雅黑"/>
            </a:endParaRPr>
          </a:p>
        </p:txBody>
      </p:sp>
      <p:sp>
        <p:nvSpPr>
          <p:cNvPr id="85" name="object 85"/>
          <p:cNvSpPr/>
          <p:nvPr/>
        </p:nvSpPr>
        <p:spPr>
          <a:xfrm>
            <a:off x="1635251" y="1872995"/>
            <a:ext cx="1152144" cy="714755"/>
          </a:xfrm>
          <a:prstGeom prst="rect">
            <a:avLst/>
          </a:prstGeom>
          <a:blipFill>
            <a:blip r:embed="rId35" cstate="print"/>
            <a:stretch>
              <a:fillRect/>
            </a:stretch>
          </a:blipFill>
        </p:spPr>
        <p:txBody>
          <a:bodyPr wrap="square" lIns="0" tIns="0" rIns="0" bIns="0" rtlCol="0"/>
          <a:lstStyle/>
          <a:p>
            <a:endParaRPr/>
          </a:p>
        </p:txBody>
      </p:sp>
      <p:sp>
        <p:nvSpPr>
          <p:cNvPr id="86" name="object 86"/>
          <p:cNvSpPr/>
          <p:nvPr/>
        </p:nvSpPr>
        <p:spPr>
          <a:xfrm>
            <a:off x="4396740" y="3429000"/>
            <a:ext cx="1440180" cy="431800"/>
          </a:xfrm>
          <a:custGeom>
            <a:avLst/>
            <a:gdLst/>
            <a:ahLst/>
            <a:cxnLst/>
            <a:rect l="l" t="t" r="r" b="b"/>
            <a:pathLst>
              <a:path w="1440179" h="431800">
                <a:moveTo>
                  <a:pt x="1368298" y="0"/>
                </a:moveTo>
                <a:lnTo>
                  <a:pt x="71882" y="0"/>
                </a:lnTo>
                <a:lnTo>
                  <a:pt x="43880" y="5641"/>
                </a:lnTo>
                <a:lnTo>
                  <a:pt x="21034" y="21034"/>
                </a:lnTo>
                <a:lnTo>
                  <a:pt x="5641" y="43880"/>
                </a:lnTo>
                <a:lnTo>
                  <a:pt x="0" y="71882"/>
                </a:lnTo>
                <a:lnTo>
                  <a:pt x="0" y="359410"/>
                </a:lnTo>
                <a:lnTo>
                  <a:pt x="5641" y="387411"/>
                </a:lnTo>
                <a:lnTo>
                  <a:pt x="21034" y="410257"/>
                </a:lnTo>
                <a:lnTo>
                  <a:pt x="43880" y="425650"/>
                </a:lnTo>
                <a:lnTo>
                  <a:pt x="71882" y="431292"/>
                </a:lnTo>
                <a:lnTo>
                  <a:pt x="1368298" y="431292"/>
                </a:lnTo>
                <a:lnTo>
                  <a:pt x="1396299" y="425650"/>
                </a:lnTo>
                <a:lnTo>
                  <a:pt x="1419145" y="410257"/>
                </a:lnTo>
                <a:lnTo>
                  <a:pt x="1434538" y="387411"/>
                </a:lnTo>
                <a:lnTo>
                  <a:pt x="1440180" y="359410"/>
                </a:lnTo>
                <a:lnTo>
                  <a:pt x="1440180" y="71882"/>
                </a:lnTo>
                <a:lnTo>
                  <a:pt x="1434538" y="43880"/>
                </a:lnTo>
                <a:lnTo>
                  <a:pt x="1419145" y="21034"/>
                </a:lnTo>
                <a:lnTo>
                  <a:pt x="1396299" y="5641"/>
                </a:lnTo>
                <a:lnTo>
                  <a:pt x="1368298" y="0"/>
                </a:lnTo>
                <a:close/>
              </a:path>
            </a:pathLst>
          </a:custGeom>
          <a:solidFill>
            <a:srgbClr val="52B5DD"/>
          </a:solidFill>
        </p:spPr>
        <p:txBody>
          <a:bodyPr wrap="square" lIns="0" tIns="0" rIns="0" bIns="0" rtlCol="0"/>
          <a:lstStyle/>
          <a:p>
            <a:endParaRPr/>
          </a:p>
        </p:txBody>
      </p:sp>
      <p:sp>
        <p:nvSpPr>
          <p:cNvPr id="87" name="object 87"/>
          <p:cNvSpPr txBox="1"/>
          <p:nvPr/>
        </p:nvSpPr>
        <p:spPr>
          <a:xfrm>
            <a:off x="4747640" y="3531870"/>
            <a:ext cx="739140" cy="226060"/>
          </a:xfrm>
          <a:prstGeom prst="rect">
            <a:avLst/>
          </a:prstGeom>
        </p:spPr>
        <p:txBody>
          <a:bodyPr vert="horz" wrap="square" lIns="0" tIns="0" rIns="0" bIns="0" rtlCol="0">
            <a:spAutoFit/>
          </a:bodyPr>
          <a:lstStyle/>
          <a:p>
            <a:pPr marL="12700">
              <a:lnSpc>
                <a:spcPct val="100000"/>
              </a:lnSpc>
            </a:pPr>
            <a:r>
              <a:rPr sz="1400" b="1" dirty="0">
                <a:solidFill>
                  <a:srgbClr val="F9F9F9"/>
                </a:solidFill>
                <a:latin typeface="微软雅黑"/>
                <a:cs typeface="微软雅黑"/>
              </a:rPr>
              <a:t>去中心化</a:t>
            </a:r>
            <a:endParaRPr sz="1400">
              <a:latin typeface="微软雅黑"/>
              <a:cs typeface="微软雅黑"/>
            </a:endParaRPr>
          </a:p>
        </p:txBody>
      </p:sp>
      <p:sp>
        <p:nvSpPr>
          <p:cNvPr id="88" name="object 88"/>
          <p:cNvSpPr/>
          <p:nvPr/>
        </p:nvSpPr>
        <p:spPr>
          <a:xfrm>
            <a:off x="4396740" y="4224528"/>
            <a:ext cx="1440180" cy="433070"/>
          </a:xfrm>
          <a:custGeom>
            <a:avLst/>
            <a:gdLst/>
            <a:ahLst/>
            <a:cxnLst/>
            <a:rect l="l" t="t" r="r" b="b"/>
            <a:pathLst>
              <a:path w="1440179" h="433070">
                <a:moveTo>
                  <a:pt x="1368044" y="0"/>
                </a:moveTo>
                <a:lnTo>
                  <a:pt x="72136" y="0"/>
                </a:lnTo>
                <a:lnTo>
                  <a:pt x="44041" y="5663"/>
                </a:lnTo>
                <a:lnTo>
                  <a:pt x="21113" y="21113"/>
                </a:lnTo>
                <a:lnTo>
                  <a:pt x="5663" y="44041"/>
                </a:lnTo>
                <a:lnTo>
                  <a:pt x="0" y="72136"/>
                </a:lnTo>
                <a:lnTo>
                  <a:pt x="0" y="360680"/>
                </a:lnTo>
                <a:lnTo>
                  <a:pt x="5663" y="388774"/>
                </a:lnTo>
                <a:lnTo>
                  <a:pt x="21113" y="411702"/>
                </a:lnTo>
                <a:lnTo>
                  <a:pt x="44041" y="427152"/>
                </a:lnTo>
                <a:lnTo>
                  <a:pt x="72136" y="432816"/>
                </a:lnTo>
                <a:lnTo>
                  <a:pt x="1368044" y="432816"/>
                </a:lnTo>
                <a:lnTo>
                  <a:pt x="1396138" y="427152"/>
                </a:lnTo>
                <a:lnTo>
                  <a:pt x="1419066" y="411702"/>
                </a:lnTo>
                <a:lnTo>
                  <a:pt x="1434516" y="388774"/>
                </a:lnTo>
                <a:lnTo>
                  <a:pt x="1440180" y="360680"/>
                </a:lnTo>
                <a:lnTo>
                  <a:pt x="1440180" y="72136"/>
                </a:lnTo>
                <a:lnTo>
                  <a:pt x="1434516" y="44041"/>
                </a:lnTo>
                <a:lnTo>
                  <a:pt x="1419066" y="21113"/>
                </a:lnTo>
                <a:lnTo>
                  <a:pt x="1396138" y="5663"/>
                </a:lnTo>
                <a:lnTo>
                  <a:pt x="1368044" y="0"/>
                </a:lnTo>
                <a:close/>
              </a:path>
            </a:pathLst>
          </a:custGeom>
          <a:solidFill>
            <a:srgbClr val="52B5DD"/>
          </a:solidFill>
        </p:spPr>
        <p:txBody>
          <a:bodyPr wrap="square" lIns="0" tIns="0" rIns="0" bIns="0" rtlCol="0"/>
          <a:lstStyle/>
          <a:p>
            <a:endParaRPr/>
          </a:p>
        </p:txBody>
      </p:sp>
      <p:sp>
        <p:nvSpPr>
          <p:cNvPr id="89" name="object 89"/>
          <p:cNvSpPr txBox="1"/>
          <p:nvPr/>
        </p:nvSpPr>
        <p:spPr>
          <a:xfrm>
            <a:off x="4837557" y="4328032"/>
            <a:ext cx="560705" cy="226060"/>
          </a:xfrm>
          <a:prstGeom prst="rect">
            <a:avLst/>
          </a:prstGeom>
        </p:spPr>
        <p:txBody>
          <a:bodyPr vert="horz" wrap="square" lIns="0" tIns="0" rIns="0" bIns="0" rtlCol="0">
            <a:spAutoFit/>
          </a:bodyPr>
          <a:lstStyle/>
          <a:p>
            <a:pPr marL="12700">
              <a:lnSpc>
                <a:spcPct val="100000"/>
              </a:lnSpc>
            </a:pPr>
            <a:r>
              <a:rPr sz="1400" b="1" dirty="0">
                <a:solidFill>
                  <a:srgbClr val="F9F9F9"/>
                </a:solidFill>
                <a:latin typeface="微软雅黑"/>
                <a:cs typeface="微软雅黑"/>
              </a:rPr>
              <a:t>互联网</a:t>
            </a:r>
            <a:endParaRPr sz="1400">
              <a:latin typeface="微软雅黑"/>
              <a:cs typeface="微软雅黑"/>
            </a:endParaRPr>
          </a:p>
        </p:txBody>
      </p:sp>
      <p:sp>
        <p:nvSpPr>
          <p:cNvPr id="90" name="object 90"/>
          <p:cNvSpPr/>
          <p:nvPr/>
        </p:nvSpPr>
        <p:spPr>
          <a:xfrm>
            <a:off x="6202679" y="3802379"/>
            <a:ext cx="1440180" cy="433070"/>
          </a:xfrm>
          <a:custGeom>
            <a:avLst/>
            <a:gdLst/>
            <a:ahLst/>
            <a:cxnLst/>
            <a:rect l="l" t="t" r="r" b="b"/>
            <a:pathLst>
              <a:path w="1440179" h="433070">
                <a:moveTo>
                  <a:pt x="1368044" y="0"/>
                </a:moveTo>
                <a:lnTo>
                  <a:pt x="72136" y="0"/>
                </a:lnTo>
                <a:lnTo>
                  <a:pt x="44041" y="5663"/>
                </a:lnTo>
                <a:lnTo>
                  <a:pt x="21113" y="21113"/>
                </a:lnTo>
                <a:lnTo>
                  <a:pt x="5663" y="44041"/>
                </a:lnTo>
                <a:lnTo>
                  <a:pt x="0" y="72136"/>
                </a:lnTo>
                <a:lnTo>
                  <a:pt x="0" y="360680"/>
                </a:lnTo>
                <a:lnTo>
                  <a:pt x="5663" y="388774"/>
                </a:lnTo>
                <a:lnTo>
                  <a:pt x="21113" y="411702"/>
                </a:lnTo>
                <a:lnTo>
                  <a:pt x="44041" y="427152"/>
                </a:lnTo>
                <a:lnTo>
                  <a:pt x="72136" y="432816"/>
                </a:lnTo>
                <a:lnTo>
                  <a:pt x="1368044" y="432816"/>
                </a:lnTo>
                <a:lnTo>
                  <a:pt x="1396138" y="427152"/>
                </a:lnTo>
                <a:lnTo>
                  <a:pt x="1419066" y="411702"/>
                </a:lnTo>
                <a:lnTo>
                  <a:pt x="1434516" y="388774"/>
                </a:lnTo>
                <a:lnTo>
                  <a:pt x="1440179" y="360680"/>
                </a:lnTo>
                <a:lnTo>
                  <a:pt x="1440179" y="72136"/>
                </a:lnTo>
                <a:lnTo>
                  <a:pt x="1434516" y="44041"/>
                </a:lnTo>
                <a:lnTo>
                  <a:pt x="1419066" y="21113"/>
                </a:lnTo>
                <a:lnTo>
                  <a:pt x="1396138" y="5663"/>
                </a:lnTo>
                <a:lnTo>
                  <a:pt x="1368044" y="0"/>
                </a:lnTo>
                <a:close/>
              </a:path>
            </a:pathLst>
          </a:custGeom>
          <a:solidFill>
            <a:srgbClr val="1D9ED2"/>
          </a:solidFill>
        </p:spPr>
        <p:txBody>
          <a:bodyPr wrap="square" lIns="0" tIns="0" rIns="0" bIns="0" rtlCol="0"/>
          <a:lstStyle/>
          <a:p>
            <a:endParaRPr/>
          </a:p>
        </p:txBody>
      </p:sp>
      <p:sp>
        <p:nvSpPr>
          <p:cNvPr id="91" name="object 91"/>
          <p:cNvSpPr/>
          <p:nvPr/>
        </p:nvSpPr>
        <p:spPr>
          <a:xfrm>
            <a:off x="7950707" y="3802379"/>
            <a:ext cx="1440180" cy="433070"/>
          </a:xfrm>
          <a:custGeom>
            <a:avLst/>
            <a:gdLst/>
            <a:ahLst/>
            <a:cxnLst/>
            <a:rect l="l" t="t" r="r" b="b"/>
            <a:pathLst>
              <a:path w="1440179" h="433070">
                <a:moveTo>
                  <a:pt x="1368044" y="0"/>
                </a:moveTo>
                <a:lnTo>
                  <a:pt x="72136" y="0"/>
                </a:lnTo>
                <a:lnTo>
                  <a:pt x="44041" y="5663"/>
                </a:lnTo>
                <a:lnTo>
                  <a:pt x="21113" y="21113"/>
                </a:lnTo>
                <a:lnTo>
                  <a:pt x="5663" y="44041"/>
                </a:lnTo>
                <a:lnTo>
                  <a:pt x="0" y="72136"/>
                </a:lnTo>
                <a:lnTo>
                  <a:pt x="0" y="360680"/>
                </a:lnTo>
                <a:lnTo>
                  <a:pt x="5663" y="388774"/>
                </a:lnTo>
                <a:lnTo>
                  <a:pt x="21113" y="411702"/>
                </a:lnTo>
                <a:lnTo>
                  <a:pt x="44041" y="427152"/>
                </a:lnTo>
                <a:lnTo>
                  <a:pt x="72136" y="432816"/>
                </a:lnTo>
                <a:lnTo>
                  <a:pt x="1368044" y="432816"/>
                </a:lnTo>
                <a:lnTo>
                  <a:pt x="1396138" y="427152"/>
                </a:lnTo>
                <a:lnTo>
                  <a:pt x="1419066" y="411702"/>
                </a:lnTo>
                <a:lnTo>
                  <a:pt x="1434516" y="388774"/>
                </a:lnTo>
                <a:lnTo>
                  <a:pt x="1440180" y="360680"/>
                </a:lnTo>
                <a:lnTo>
                  <a:pt x="1440180" y="72136"/>
                </a:lnTo>
                <a:lnTo>
                  <a:pt x="1434516" y="44041"/>
                </a:lnTo>
                <a:lnTo>
                  <a:pt x="1419066" y="21113"/>
                </a:lnTo>
                <a:lnTo>
                  <a:pt x="1396138" y="5663"/>
                </a:lnTo>
                <a:lnTo>
                  <a:pt x="1368044" y="0"/>
                </a:lnTo>
                <a:close/>
              </a:path>
            </a:pathLst>
          </a:custGeom>
          <a:solidFill>
            <a:srgbClr val="1D9ED2"/>
          </a:solidFill>
        </p:spPr>
        <p:txBody>
          <a:bodyPr wrap="square" lIns="0" tIns="0" rIns="0" bIns="0" rtlCol="0"/>
          <a:lstStyle/>
          <a:p>
            <a:endParaRPr/>
          </a:p>
        </p:txBody>
      </p:sp>
      <p:sp>
        <p:nvSpPr>
          <p:cNvPr id="92" name="object 92"/>
          <p:cNvSpPr/>
          <p:nvPr/>
        </p:nvSpPr>
        <p:spPr>
          <a:xfrm>
            <a:off x="9698735" y="3802379"/>
            <a:ext cx="1440180" cy="433070"/>
          </a:xfrm>
          <a:custGeom>
            <a:avLst/>
            <a:gdLst/>
            <a:ahLst/>
            <a:cxnLst/>
            <a:rect l="l" t="t" r="r" b="b"/>
            <a:pathLst>
              <a:path w="1440179" h="433070">
                <a:moveTo>
                  <a:pt x="1368044" y="0"/>
                </a:moveTo>
                <a:lnTo>
                  <a:pt x="72136" y="0"/>
                </a:lnTo>
                <a:lnTo>
                  <a:pt x="44041" y="5663"/>
                </a:lnTo>
                <a:lnTo>
                  <a:pt x="21113" y="21113"/>
                </a:lnTo>
                <a:lnTo>
                  <a:pt x="5663" y="44041"/>
                </a:lnTo>
                <a:lnTo>
                  <a:pt x="0" y="72136"/>
                </a:lnTo>
                <a:lnTo>
                  <a:pt x="0" y="360680"/>
                </a:lnTo>
                <a:lnTo>
                  <a:pt x="5663" y="388774"/>
                </a:lnTo>
                <a:lnTo>
                  <a:pt x="21113" y="411702"/>
                </a:lnTo>
                <a:lnTo>
                  <a:pt x="44041" y="427152"/>
                </a:lnTo>
                <a:lnTo>
                  <a:pt x="72136" y="432816"/>
                </a:lnTo>
                <a:lnTo>
                  <a:pt x="1368044" y="432816"/>
                </a:lnTo>
                <a:lnTo>
                  <a:pt x="1396138" y="427152"/>
                </a:lnTo>
                <a:lnTo>
                  <a:pt x="1419066" y="411702"/>
                </a:lnTo>
                <a:lnTo>
                  <a:pt x="1434516" y="388774"/>
                </a:lnTo>
                <a:lnTo>
                  <a:pt x="1440180" y="360680"/>
                </a:lnTo>
                <a:lnTo>
                  <a:pt x="1440180" y="72136"/>
                </a:lnTo>
                <a:lnTo>
                  <a:pt x="1434516" y="44041"/>
                </a:lnTo>
                <a:lnTo>
                  <a:pt x="1419066" y="21113"/>
                </a:lnTo>
                <a:lnTo>
                  <a:pt x="1396138" y="5663"/>
                </a:lnTo>
                <a:lnTo>
                  <a:pt x="1368044" y="0"/>
                </a:lnTo>
                <a:close/>
              </a:path>
            </a:pathLst>
          </a:custGeom>
          <a:solidFill>
            <a:srgbClr val="1D9ED2"/>
          </a:solidFill>
        </p:spPr>
        <p:txBody>
          <a:bodyPr wrap="square" lIns="0" tIns="0" rIns="0" bIns="0" rtlCol="0"/>
          <a:lstStyle/>
          <a:p>
            <a:endParaRPr/>
          </a:p>
        </p:txBody>
      </p:sp>
      <p:sp>
        <p:nvSpPr>
          <p:cNvPr id="93" name="object 93"/>
          <p:cNvSpPr txBox="1"/>
          <p:nvPr/>
        </p:nvSpPr>
        <p:spPr>
          <a:xfrm>
            <a:off x="6086855" y="3704844"/>
            <a:ext cx="5131435" cy="612775"/>
          </a:xfrm>
          <a:prstGeom prst="rect">
            <a:avLst/>
          </a:prstGeom>
          <a:solidFill>
            <a:srgbClr val="1D9ED2"/>
          </a:solidFill>
          <a:ln w="12192">
            <a:solidFill>
              <a:srgbClr val="1D9ED2"/>
            </a:solidFill>
          </a:ln>
        </p:spPr>
        <p:txBody>
          <a:bodyPr vert="horz" wrap="square" lIns="0" tIns="5477" rIns="0" bIns="0" rtlCol="0">
            <a:spAutoFit/>
          </a:bodyPr>
          <a:lstStyle/>
          <a:p>
            <a:pPr>
              <a:lnSpc>
                <a:spcPct val="100000"/>
              </a:lnSpc>
              <a:spcBef>
                <a:spcPts val="43"/>
              </a:spcBef>
            </a:pPr>
            <a:endParaRPr sz="1300">
              <a:latin typeface="Times New Roman"/>
              <a:cs typeface="Times New Roman"/>
            </a:endParaRPr>
          </a:p>
          <a:p>
            <a:pPr marL="479425">
              <a:lnSpc>
                <a:spcPct val="100000"/>
              </a:lnSpc>
              <a:tabLst>
                <a:tab pos="2174240" algn="l"/>
                <a:tab pos="3942715" algn="l"/>
              </a:tabLst>
            </a:pPr>
            <a:r>
              <a:rPr sz="1400" b="1" dirty="0">
                <a:solidFill>
                  <a:srgbClr val="F9F9F9"/>
                </a:solidFill>
                <a:latin typeface="微软雅黑"/>
                <a:cs typeface="微软雅黑"/>
              </a:rPr>
              <a:t>P2P下载	P2SP下载	星域CDN</a:t>
            </a:r>
            <a:endParaRPr sz="1400">
              <a:latin typeface="微软雅黑"/>
              <a:cs typeface="微软雅黑"/>
            </a:endParaRPr>
          </a:p>
        </p:txBody>
      </p:sp>
      <p:sp>
        <p:nvSpPr>
          <p:cNvPr id="94" name="object 94"/>
          <p:cNvSpPr/>
          <p:nvPr/>
        </p:nvSpPr>
        <p:spPr>
          <a:xfrm>
            <a:off x="6202679" y="4674108"/>
            <a:ext cx="1440180" cy="431800"/>
          </a:xfrm>
          <a:custGeom>
            <a:avLst/>
            <a:gdLst/>
            <a:ahLst/>
            <a:cxnLst/>
            <a:rect l="l" t="t" r="r" b="b"/>
            <a:pathLst>
              <a:path w="1440179" h="431800">
                <a:moveTo>
                  <a:pt x="1368298" y="0"/>
                </a:moveTo>
                <a:lnTo>
                  <a:pt x="71882" y="0"/>
                </a:lnTo>
                <a:lnTo>
                  <a:pt x="43880" y="5641"/>
                </a:lnTo>
                <a:lnTo>
                  <a:pt x="21034" y="21034"/>
                </a:lnTo>
                <a:lnTo>
                  <a:pt x="5641" y="43880"/>
                </a:lnTo>
                <a:lnTo>
                  <a:pt x="0" y="71882"/>
                </a:lnTo>
                <a:lnTo>
                  <a:pt x="0" y="359410"/>
                </a:lnTo>
                <a:lnTo>
                  <a:pt x="5641" y="387411"/>
                </a:lnTo>
                <a:lnTo>
                  <a:pt x="21034" y="410257"/>
                </a:lnTo>
                <a:lnTo>
                  <a:pt x="43880" y="425650"/>
                </a:lnTo>
                <a:lnTo>
                  <a:pt x="71882" y="431292"/>
                </a:lnTo>
                <a:lnTo>
                  <a:pt x="1368298" y="431292"/>
                </a:lnTo>
                <a:lnTo>
                  <a:pt x="1396299" y="425650"/>
                </a:lnTo>
                <a:lnTo>
                  <a:pt x="1419145" y="410257"/>
                </a:lnTo>
                <a:lnTo>
                  <a:pt x="1434538" y="387411"/>
                </a:lnTo>
                <a:lnTo>
                  <a:pt x="1440179" y="359410"/>
                </a:lnTo>
                <a:lnTo>
                  <a:pt x="1440179" y="71882"/>
                </a:lnTo>
                <a:lnTo>
                  <a:pt x="1434538" y="43880"/>
                </a:lnTo>
                <a:lnTo>
                  <a:pt x="1419145" y="21034"/>
                </a:lnTo>
                <a:lnTo>
                  <a:pt x="1396299" y="5641"/>
                </a:lnTo>
                <a:lnTo>
                  <a:pt x="1368298" y="0"/>
                </a:lnTo>
                <a:close/>
              </a:path>
            </a:pathLst>
          </a:custGeom>
          <a:solidFill>
            <a:srgbClr val="F68B21"/>
          </a:solidFill>
        </p:spPr>
        <p:txBody>
          <a:bodyPr wrap="square" lIns="0" tIns="0" rIns="0" bIns="0" rtlCol="0"/>
          <a:lstStyle/>
          <a:p>
            <a:endParaRPr/>
          </a:p>
        </p:txBody>
      </p:sp>
      <p:sp>
        <p:nvSpPr>
          <p:cNvPr id="95" name="object 95"/>
          <p:cNvSpPr txBox="1"/>
          <p:nvPr/>
        </p:nvSpPr>
        <p:spPr>
          <a:xfrm>
            <a:off x="6553961" y="4776978"/>
            <a:ext cx="739140" cy="226060"/>
          </a:xfrm>
          <a:prstGeom prst="rect">
            <a:avLst/>
          </a:prstGeom>
        </p:spPr>
        <p:txBody>
          <a:bodyPr vert="horz" wrap="square" lIns="0" tIns="0" rIns="0" bIns="0" rtlCol="0">
            <a:spAutoFit/>
          </a:bodyPr>
          <a:lstStyle/>
          <a:p>
            <a:pPr marL="12700">
              <a:lnSpc>
                <a:spcPct val="100000"/>
              </a:lnSpc>
            </a:pPr>
            <a:r>
              <a:rPr sz="1400" b="1" dirty="0">
                <a:solidFill>
                  <a:srgbClr val="F9F9F9"/>
                </a:solidFill>
                <a:latin typeface="微软雅黑"/>
                <a:cs typeface="微软雅黑"/>
              </a:rPr>
              <a:t>共享计算</a:t>
            </a:r>
            <a:endParaRPr sz="1400">
              <a:latin typeface="微软雅黑"/>
              <a:cs typeface="微软雅黑"/>
            </a:endParaRPr>
          </a:p>
        </p:txBody>
      </p:sp>
      <p:sp>
        <p:nvSpPr>
          <p:cNvPr id="96" name="object 96"/>
          <p:cNvSpPr/>
          <p:nvPr/>
        </p:nvSpPr>
        <p:spPr>
          <a:xfrm>
            <a:off x="9698735" y="4674108"/>
            <a:ext cx="1440180" cy="431800"/>
          </a:xfrm>
          <a:custGeom>
            <a:avLst/>
            <a:gdLst/>
            <a:ahLst/>
            <a:cxnLst/>
            <a:rect l="l" t="t" r="r" b="b"/>
            <a:pathLst>
              <a:path w="1440179" h="431800">
                <a:moveTo>
                  <a:pt x="1368298" y="0"/>
                </a:moveTo>
                <a:lnTo>
                  <a:pt x="71882" y="0"/>
                </a:lnTo>
                <a:lnTo>
                  <a:pt x="43880" y="5641"/>
                </a:lnTo>
                <a:lnTo>
                  <a:pt x="21034" y="21034"/>
                </a:lnTo>
                <a:lnTo>
                  <a:pt x="5641" y="43880"/>
                </a:lnTo>
                <a:lnTo>
                  <a:pt x="0" y="71882"/>
                </a:lnTo>
                <a:lnTo>
                  <a:pt x="0" y="359410"/>
                </a:lnTo>
                <a:lnTo>
                  <a:pt x="5641" y="387411"/>
                </a:lnTo>
                <a:lnTo>
                  <a:pt x="21034" y="410257"/>
                </a:lnTo>
                <a:lnTo>
                  <a:pt x="43880" y="425650"/>
                </a:lnTo>
                <a:lnTo>
                  <a:pt x="71882" y="431292"/>
                </a:lnTo>
                <a:lnTo>
                  <a:pt x="1368298" y="431292"/>
                </a:lnTo>
                <a:lnTo>
                  <a:pt x="1396299" y="425650"/>
                </a:lnTo>
                <a:lnTo>
                  <a:pt x="1419145" y="410257"/>
                </a:lnTo>
                <a:lnTo>
                  <a:pt x="1434538" y="387411"/>
                </a:lnTo>
                <a:lnTo>
                  <a:pt x="1440180" y="359410"/>
                </a:lnTo>
                <a:lnTo>
                  <a:pt x="1440180" y="71882"/>
                </a:lnTo>
                <a:lnTo>
                  <a:pt x="1434538" y="43880"/>
                </a:lnTo>
                <a:lnTo>
                  <a:pt x="1419145" y="21034"/>
                </a:lnTo>
                <a:lnTo>
                  <a:pt x="1396299" y="5641"/>
                </a:lnTo>
                <a:lnTo>
                  <a:pt x="1368298" y="0"/>
                </a:lnTo>
                <a:close/>
              </a:path>
            </a:pathLst>
          </a:custGeom>
          <a:solidFill>
            <a:srgbClr val="F68B21"/>
          </a:solidFill>
        </p:spPr>
        <p:txBody>
          <a:bodyPr wrap="square" lIns="0" tIns="0" rIns="0" bIns="0" rtlCol="0"/>
          <a:lstStyle/>
          <a:p>
            <a:endParaRPr/>
          </a:p>
        </p:txBody>
      </p:sp>
      <p:sp>
        <p:nvSpPr>
          <p:cNvPr id="97" name="object 97"/>
          <p:cNvSpPr txBox="1"/>
          <p:nvPr/>
        </p:nvSpPr>
        <p:spPr>
          <a:xfrm>
            <a:off x="10140442" y="4776978"/>
            <a:ext cx="560705" cy="226060"/>
          </a:xfrm>
          <a:prstGeom prst="rect">
            <a:avLst/>
          </a:prstGeom>
        </p:spPr>
        <p:txBody>
          <a:bodyPr vert="horz" wrap="square" lIns="0" tIns="0" rIns="0" bIns="0" rtlCol="0">
            <a:spAutoFit/>
          </a:bodyPr>
          <a:lstStyle/>
          <a:p>
            <a:pPr marL="12700">
              <a:lnSpc>
                <a:spcPct val="100000"/>
              </a:lnSpc>
            </a:pPr>
            <a:r>
              <a:rPr sz="1400" b="1" dirty="0">
                <a:solidFill>
                  <a:srgbClr val="F9F9F9"/>
                </a:solidFill>
                <a:latin typeface="微软雅黑"/>
                <a:cs typeface="微软雅黑"/>
              </a:rPr>
              <a:t>区块链</a:t>
            </a:r>
            <a:endParaRPr sz="1400">
              <a:latin typeface="微软雅黑"/>
              <a:cs typeface="微软雅黑"/>
            </a:endParaRPr>
          </a:p>
        </p:txBody>
      </p:sp>
      <p:sp>
        <p:nvSpPr>
          <p:cNvPr id="98" name="object 98"/>
          <p:cNvSpPr/>
          <p:nvPr/>
        </p:nvSpPr>
        <p:spPr>
          <a:xfrm>
            <a:off x="5391911" y="5558028"/>
            <a:ext cx="1440180" cy="431800"/>
          </a:xfrm>
          <a:custGeom>
            <a:avLst/>
            <a:gdLst/>
            <a:ahLst/>
            <a:cxnLst/>
            <a:rect l="l" t="t" r="r" b="b"/>
            <a:pathLst>
              <a:path w="1440179" h="431800">
                <a:moveTo>
                  <a:pt x="1368297" y="0"/>
                </a:moveTo>
                <a:lnTo>
                  <a:pt x="71882" y="0"/>
                </a:lnTo>
                <a:lnTo>
                  <a:pt x="43880" y="5648"/>
                </a:lnTo>
                <a:lnTo>
                  <a:pt x="21034" y="21053"/>
                </a:lnTo>
                <a:lnTo>
                  <a:pt x="5641" y="43901"/>
                </a:lnTo>
                <a:lnTo>
                  <a:pt x="0" y="71882"/>
                </a:lnTo>
                <a:lnTo>
                  <a:pt x="0" y="359410"/>
                </a:lnTo>
                <a:lnTo>
                  <a:pt x="5641" y="387390"/>
                </a:lnTo>
                <a:lnTo>
                  <a:pt x="21034" y="410238"/>
                </a:lnTo>
                <a:lnTo>
                  <a:pt x="43880" y="425643"/>
                </a:lnTo>
                <a:lnTo>
                  <a:pt x="71882" y="431292"/>
                </a:lnTo>
                <a:lnTo>
                  <a:pt x="1368297" y="431292"/>
                </a:lnTo>
                <a:lnTo>
                  <a:pt x="1396299" y="425643"/>
                </a:lnTo>
                <a:lnTo>
                  <a:pt x="1419145" y="410238"/>
                </a:lnTo>
                <a:lnTo>
                  <a:pt x="1434538" y="387390"/>
                </a:lnTo>
                <a:lnTo>
                  <a:pt x="1440180" y="359410"/>
                </a:lnTo>
                <a:lnTo>
                  <a:pt x="1440180" y="71882"/>
                </a:lnTo>
                <a:lnTo>
                  <a:pt x="1434538" y="43901"/>
                </a:lnTo>
                <a:lnTo>
                  <a:pt x="1419145" y="21053"/>
                </a:lnTo>
                <a:lnTo>
                  <a:pt x="1396299" y="5648"/>
                </a:lnTo>
                <a:lnTo>
                  <a:pt x="1368297" y="0"/>
                </a:lnTo>
                <a:close/>
              </a:path>
            </a:pathLst>
          </a:custGeom>
          <a:solidFill>
            <a:srgbClr val="F6C000"/>
          </a:solidFill>
        </p:spPr>
        <p:txBody>
          <a:bodyPr wrap="square" lIns="0" tIns="0" rIns="0" bIns="0" rtlCol="0"/>
          <a:lstStyle/>
          <a:p>
            <a:endParaRPr/>
          </a:p>
        </p:txBody>
      </p:sp>
      <p:sp>
        <p:nvSpPr>
          <p:cNvPr id="99" name="object 99"/>
          <p:cNvSpPr txBox="1"/>
          <p:nvPr/>
        </p:nvSpPr>
        <p:spPr>
          <a:xfrm>
            <a:off x="5832094" y="5661253"/>
            <a:ext cx="560705" cy="226060"/>
          </a:xfrm>
          <a:prstGeom prst="rect">
            <a:avLst/>
          </a:prstGeom>
        </p:spPr>
        <p:txBody>
          <a:bodyPr vert="horz" wrap="square" lIns="0" tIns="0" rIns="0" bIns="0" rtlCol="0">
            <a:spAutoFit/>
          </a:bodyPr>
          <a:lstStyle/>
          <a:p>
            <a:pPr marL="12700">
              <a:lnSpc>
                <a:spcPct val="100000"/>
              </a:lnSpc>
            </a:pPr>
            <a:r>
              <a:rPr sz="1400" b="1" dirty="0">
                <a:solidFill>
                  <a:srgbClr val="F9F9F9"/>
                </a:solidFill>
                <a:latin typeface="微软雅黑"/>
                <a:cs typeface="微软雅黑"/>
              </a:rPr>
              <a:t>玩客云</a:t>
            </a:r>
            <a:endParaRPr sz="1400">
              <a:latin typeface="微软雅黑"/>
              <a:cs typeface="微软雅黑"/>
            </a:endParaRPr>
          </a:p>
        </p:txBody>
      </p:sp>
      <p:sp>
        <p:nvSpPr>
          <p:cNvPr id="100" name="object 100"/>
          <p:cNvSpPr/>
          <p:nvPr/>
        </p:nvSpPr>
        <p:spPr>
          <a:xfrm>
            <a:off x="7014971" y="5558028"/>
            <a:ext cx="1438910" cy="431800"/>
          </a:xfrm>
          <a:custGeom>
            <a:avLst/>
            <a:gdLst/>
            <a:ahLst/>
            <a:cxnLst/>
            <a:rect l="l" t="t" r="r" b="b"/>
            <a:pathLst>
              <a:path w="1438909" h="431800">
                <a:moveTo>
                  <a:pt x="1366774" y="0"/>
                </a:moveTo>
                <a:lnTo>
                  <a:pt x="71881" y="0"/>
                </a:lnTo>
                <a:lnTo>
                  <a:pt x="43880" y="5648"/>
                </a:lnTo>
                <a:lnTo>
                  <a:pt x="21034" y="21053"/>
                </a:lnTo>
                <a:lnTo>
                  <a:pt x="5641" y="43901"/>
                </a:lnTo>
                <a:lnTo>
                  <a:pt x="0" y="71882"/>
                </a:lnTo>
                <a:lnTo>
                  <a:pt x="0" y="359410"/>
                </a:lnTo>
                <a:lnTo>
                  <a:pt x="5641" y="387390"/>
                </a:lnTo>
                <a:lnTo>
                  <a:pt x="21034" y="410238"/>
                </a:lnTo>
                <a:lnTo>
                  <a:pt x="43880" y="425643"/>
                </a:lnTo>
                <a:lnTo>
                  <a:pt x="71881" y="431292"/>
                </a:lnTo>
                <a:lnTo>
                  <a:pt x="1366774" y="431292"/>
                </a:lnTo>
                <a:lnTo>
                  <a:pt x="1394775" y="425643"/>
                </a:lnTo>
                <a:lnTo>
                  <a:pt x="1417621" y="410238"/>
                </a:lnTo>
                <a:lnTo>
                  <a:pt x="1433014" y="387390"/>
                </a:lnTo>
                <a:lnTo>
                  <a:pt x="1438655" y="359410"/>
                </a:lnTo>
                <a:lnTo>
                  <a:pt x="1438655" y="71882"/>
                </a:lnTo>
                <a:lnTo>
                  <a:pt x="1433014" y="43901"/>
                </a:lnTo>
                <a:lnTo>
                  <a:pt x="1417621" y="21053"/>
                </a:lnTo>
                <a:lnTo>
                  <a:pt x="1394775" y="5648"/>
                </a:lnTo>
                <a:lnTo>
                  <a:pt x="1366774" y="0"/>
                </a:lnTo>
                <a:close/>
              </a:path>
            </a:pathLst>
          </a:custGeom>
          <a:solidFill>
            <a:srgbClr val="F6C000"/>
          </a:solidFill>
        </p:spPr>
        <p:txBody>
          <a:bodyPr wrap="square" lIns="0" tIns="0" rIns="0" bIns="0" rtlCol="0"/>
          <a:lstStyle/>
          <a:p>
            <a:endParaRPr/>
          </a:p>
        </p:txBody>
      </p:sp>
      <p:sp>
        <p:nvSpPr>
          <p:cNvPr id="101" name="object 101"/>
          <p:cNvSpPr txBox="1"/>
          <p:nvPr/>
        </p:nvSpPr>
        <p:spPr>
          <a:xfrm>
            <a:off x="7455154" y="5661253"/>
            <a:ext cx="560705" cy="226060"/>
          </a:xfrm>
          <a:prstGeom prst="rect">
            <a:avLst/>
          </a:prstGeom>
        </p:spPr>
        <p:txBody>
          <a:bodyPr vert="horz" wrap="square" lIns="0" tIns="0" rIns="0" bIns="0" rtlCol="0">
            <a:spAutoFit/>
          </a:bodyPr>
          <a:lstStyle/>
          <a:p>
            <a:pPr marL="12700">
              <a:lnSpc>
                <a:spcPct val="100000"/>
              </a:lnSpc>
            </a:pPr>
            <a:r>
              <a:rPr sz="1400" b="1" dirty="0">
                <a:solidFill>
                  <a:srgbClr val="F9F9F9"/>
                </a:solidFill>
                <a:latin typeface="微软雅黑"/>
                <a:cs typeface="微软雅黑"/>
              </a:rPr>
              <a:t>星域云</a:t>
            </a:r>
            <a:endParaRPr sz="1400">
              <a:latin typeface="微软雅黑"/>
              <a:cs typeface="微软雅黑"/>
            </a:endParaRPr>
          </a:p>
        </p:txBody>
      </p:sp>
      <p:sp>
        <p:nvSpPr>
          <p:cNvPr id="102" name="object 102"/>
          <p:cNvSpPr/>
          <p:nvPr/>
        </p:nvSpPr>
        <p:spPr>
          <a:xfrm>
            <a:off x="8887968" y="5558028"/>
            <a:ext cx="1440180" cy="431800"/>
          </a:xfrm>
          <a:custGeom>
            <a:avLst/>
            <a:gdLst/>
            <a:ahLst/>
            <a:cxnLst/>
            <a:rect l="l" t="t" r="r" b="b"/>
            <a:pathLst>
              <a:path w="1440179" h="431800">
                <a:moveTo>
                  <a:pt x="1368298" y="0"/>
                </a:moveTo>
                <a:lnTo>
                  <a:pt x="71881" y="0"/>
                </a:lnTo>
                <a:lnTo>
                  <a:pt x="43880" y="5648"/>
                </a:lnTo>
                <a:lnTo>
                  <a:pt x="21034" y="21053"/>
                </a:lnTo>
                <a:lnTo>
                  <a:pt x="5641" y="43901"/>
                </a:lnTo>
                <a:lnTo>
                  <a:pt x="0" y="71882"/>
                </a:lnTo>
                <a:lnTo>
                  <a:pt x="0" y="359410"/>
                </a:lnTo>
                <a:lnTo>
                  <a:pt x="5641" y="387390"/>
                </a:lnTo>
                <a:lnTo>
                  <a:pt x="21034" y="410238"/>
                </a:lnTo>
                <a:lnTo>
                  <a:pt x="43880" y="425643"/>
                </a:lnTo>
                <a:lnTo>
                  <a:pt x="71881" y="431292"/>
                </a:lnTo>
                <a:lnTo>
                  <a:pt x="1368298" y="431292"/>
                </a:lnTo>
                <a:lnTo>
                  <a:pt x="1396299" y="425643"/>
                </a:lnTo>
                <a:lnTo>
                  <a:pt x="1419145" y="410238"/>
                </a:lnTo>
                <a:lnTo>
                  <a:pt x="1434538" y="387390"/>
                </a:lnTo>
                <a:lnTo>
                  <a:pt x="1440179" y="359410"/>
                </a:lnTo>
                <a:lnTo>
                  <a:pt x="1440179" y="71882"/>
                </a:lnTo>
                <a:lnTo>
                  <a:pt x="1434538" y="43901"/>
                </a:lnTo>
                <a:lnTo>
                  <a:pt x="1419145" y="21053"/>
                </a:lnTo>
                <a:lnTo>
                  <a:pt x="1396299" y="5648"/>
                </a:lnTo>
                <a:lnTo>
                  <a:pt x="1368298" y="0"/>
                </a:lnTo>
                <a:close/>
              </a:path>
            </a:pathLst>
          </a:custGeom>
          <a:solidFill>
            <a:srgbClr val="F6C000"/>
          </a:solidFill>
        </p:spPr>
        <p:txBody>
          <a:bodyPr wrap="square" lIns="0" tIns="0" rIns="0" bIns="0" rtlCol="0"/>
          <a:lstStyle/>
          <a:p>
            <a:endParaRPr/>
          </a:p>
        </p:txBody>
      </p:sp>
      <p:sp>
        <p:nvSpPr>
          <p:cNvPr id="103" name="object 103"/>
          <p:cNvSpPr txBox="1"/>
          <p:nvPr/>
        </p:nvSpPr>
        <p:spPr>
          <a:xfrm>
            <a:off x="9328784" y="5661253"/>
            <a:ext cx="560705" cy="226060"/>
          </a:xfrm>
          <a:prstGeom prst="rect">
            <a:avLst/>
          </a:prstGeom>
        </p:spPr>
        <p:txBody>
          <a:bodyPr vert="horz" wrap="square" lIns="0" tIns="0" rIns="0" bIns="0" rtlCol="0">
            <a:spAutoFit/>
          </a:bodyPr>
          <a:lstStyle/>
          <a:p>
            <a:pPr marL="12700">
              <a:lnSpc>
                <a:spcPct val="100000"/>
              </a:lnSpc>
            </a:pPr>
            <a:r>
              <a:rPr sz="1400" b="1" dirty="0">
                <a:solidFill>
                  <a:srgbClr val="F9F9F9"/>
                </a:solidFill>
                <a:latin typeface="微软雅黑"/>
                <a:cs typeface="微软雅黑"/>
              </a:rPr>
              <a:t>迅雷链</a:t>
            </a:r>
            <a:endParaRPr sz="1400">
              <a:latin typeface="微软雅黑"/>
              <a:cs typeface="微软雅黑"/>
            </a:endParaRPr>
          </a:p>
        </p:txBody>
      </p:sp>
      <p:sp>
        <p:nvSpPr>
          <p:cNvPr id="104" name="object 104"/>
          <p:cNvSpPr/>
          <p:nvPr/>
        </p:nvSpPr>
        <p:spPr>
          <a:xfrm>
            <a:off x="10511028" y="5558028"/>
            <a:ext cx="1440180" cy="431800"/>
          </a:xfrm>
          <a:custGeom>
            <a:avLst/>
            <a:gdLst/>
            <a:ahLst/>
            <a:cxnLst/>
            <a:rect l="l" t="t" r="r" b="b"/>
            <a:pathLst>
              <a:path w="1440179" h="431800">
                <a:moveTo>
                  <a:pt x="1368298" y="0"/>
                </a:moveTo>
                <a:lnTo>
                  <a:pt x="71881" y="0"/>
                </a:lnTo>
                <a:lnTo>
                  <a:pt x="43880" y="5648"/>
                </a:lnTo>
                <a:lnTo>
                  <a:pt x="21034" y="21053"/>
                </a:lnTo>
                <a:lnTo>
                  <a:pt x="5641" y="43901"/>
                </a:lnTo>
                <a:lnTo>
                  <a:pt x="0" y="71882"/>
                </a:lnTo>
                <a:lnTo>
                  <a:pt x="0" y="359410"/>
                </a:lnTo>
                <a:lnTo>
                  <a:pt x="5641" y="387390"/>
                </a:lnTo>
                <a:lnTo>
                  <a:pt x="21034" y="410238"/>
                </a:lnTo>
                <a:lnTo>
                  <a:pt x="43880" y="425643"/>
                </a:lnTo>
                <a:lnTo>
                  <a:pt x="71881" y="431292"/>
                </a:lnTo>
                <a:lnTo>
                  <a:pt x="1368298" y="431292"/>
                </a:lnTo>
                <a:lnTo>
                  <a:pt x="1396299" y="425643"/>
                </a:lnTo>
                <a:lnTo>
                  <a:pt x="1419145" y="410238"/>
                </a:lnTo>
                <a:lnTo>
                  <a:pt x="1434538" y="387390"/>
                </a:lnTo>
                <a:lnTo>
                  <a:pt x="1440179" y="359410"/>
                </a:lnTo>
                <a:lnTo>
                  <a:pt x="1440179" y="71882"/>
                </a:lnTo>
                <a:lnTo>
                  <a:pt x="1434538" y="43901"/>
                </a:lnTo>
                <a:lnTo>
                  <a:pt x="1419145" y="21053"/>
                </a:lnTo>
                <a:lnTo>
                  <a:pt x="1396299" y="5648"/>
                </a:lnTo>
                <a:lnTo>
                  <a:pt x="1368298" y="0"/>
                </a:lnTo>
                <a:close/>
              </a:path>
            </a:pathLst>
          </a:custGeom>
          <a:solidFill>
            <a:srgbClr val="F6C000"/>
          </a:solidFill>
        </p:spPr>
        <p:txBody>
          <a:bodyPr wrap="square" lIns="0" tIns="0" rIns="0" bIns="0" rtlCol="0"/>
          <a:lstStyle/>
          <a:p>
            <a:endParaRPr/>
          </a:p>
        </p:txBody>
      </p:sp>
      <p:sp>
        <p:nvSpPr>
          <p:cNvPr id="105" name="object 105"/>
          <p:cNvSpPr txBox="1"/>
          <p:nvPr/>
        </p:nvSpPr>
        <p:spPr>
          <a:xfrm>
            <a:off x="11005184" y="5661253"/>
            <a:ext cx="454659" cy="226060"/>
          </a:xfrm>
          <a:prstGeom prst="rect">
            <a:avLst/>
          </a:prstGeom>
        </p:spPr>
        <p:txBody>
          <a:bodyPr vert="horz" wrap="square" lIns="0" tIns="0" rIns="0" bIns="0" rtlCol="0">
            <a:spAutoFit/>
          </a:bodyPr>
          <a:lstStyle/>
          <a:p>
            <a:pPr marL="12700">
              <a:lnSpc>
                <a:spcPct val="100000"/>
              </a:lnSpc>
            </a:pPr>
            <a:r>
              <a:rPr sz="1400" b="1" spc="-65" dirty="0">
                <a:solidFill>
                  <a:srgbClr val="F9F9F9"/>
                </a:solidFill>
                <a:latin typeface="微软雅黑"/>
                <a:cs typeface="微软雅黑"/>
              </a:rPr>
              <a:t>T</a:t>
            </a:r>
            <a:r>
              <a:rPr sz="1400" b="1" spc="-5" dirty="0">
                <a:solidFill>
                  <a:srgbClr val="F9F9F9"/>
                </a:solidFill>
                <a:latin typeface="微软雅黑"/>
                <a:cs typeface="微软雅黑"/>
              </a:rPr>
              <a:t>C</a:t>
            </a:r>
            <a:r>
              <a:rPr sz="1400" b="1" spc="-15" dirty="0">
                <a:solidFill>
                  <a:srgbClr val="F9F9F9"/>
                </a:solidFill>
                <a:latin typeface="微软雅黑"/>
                <a:cs typeface="微软雅黑"/>
              </a:rPr>
              <a:t>F</a:t>
            </a:r>
            <a:r>
              <a:rPr sz="1400" b="1" dirty="0">
                <a:solidFill>
                  <a:srgbClr val="F9F9F9"/>
                </a:solidFill>
                <a:latin typeface="微软雅黑"/>
                <a:cs typeface="微软雅黑"/>
              </a:rPr>
              <a:t>S</a:t>
            </a:r>
            <a:endParaRPr sz="1400">
              <a:latin typeface="微软雅黑"/>
              <a:cs typeface="微软雅黑"/>
            </a:endParaRPr>
          </a:p>
        </p:txBody>
      </p:sp>
      <p:sp>
        <p:nvSpPr>
          <p:cNvPr id="106" name="object 106"/>
          <p:cNvSpPr/>
          <p:nvPr/>
        </p:nvSpPr>
        <p:spPr>
          <a:xfrm>
            <a:off x="5117591" y="3860291"/>
            <a:ext cx="0" cy="363855"/>
          </a:xfrm>
          <a:custGeom>
            <a:avLst/>
            <a:gdLst/>
            <a:ahLst/>
            <a:cxnLst/>
            <a:rect l="l" t="t" r="r" b="b"/>
            <a:pathLst>
              <a:path h="363854">
                <a:moveTo>
                  <a:pt x="0" y="0"/>
                </a:moveTo>
                <a:lnTo>
                  <a:pt x="0" y="363727"/>
                </a:lnTo>
              </a:path>
            </a:pathLst>
          </a:custGeom>
          <a:ln w="6096">
            <a:solidFill>
              <a:srgbClr val="52B5DD"/>
            </a:solidFill>
          </a:ln>
        </p:spPr>
        <p:txBody>
          <a:bodyPr wrap="square" lIns="0" tIns="0" rIns="0" bIns="0" rtlCol="0"/>
          <a:lstStyle/>
          <a:p>
            <a:endParaRPr/>
          </a:p>
        </p:txBody>
      </p:sp>
      <p:sp>
        <p:nvSpPr>
          <p:cNvPr id="107" name="object 107"/>
          <p:cNvSpPr/>
          <p:nvPr/>
        </p:nvSpPr>
        <p:spPr>
          <a:xfrm>
            <a:off x="5117591" y="3980688"/>
            <a:ext cx="1086485" cy="76200"/>
          </a:xfrm>
          <a:custGeom>
            <a:avLst/>
            <a:gdLst/>
            <a:ahLst/>
            <a:cxnLst/>
            <a:rect l="l" t="t" r="r" b="b"/>
            <a:pathLst>
              <a:path w="1086485" h="76200">
                <a:moveTo>
                  <a:pt x="1009777" y="0"/>
                </a:moveTo>
                <a:lnTo>
                  <a:pt x="1009777" y="76200"/>
                </a:lnTo>
                <a:lnTo>
                  <a:pt x="1073277" y="44450"/>
                </a:lnTo>
                <a:lnTo>
                  <a:pt x="1022477" y="44450"/>
                </a:lnTo>
                <a:lnTo>
                  <a:pt x="1022477" y="31750"/>
                </a:lnTo>
                <a:lnTo>
                  <a:pt x="1073277" y="31750"/>
                </a:lnTo>
                <a:lnTo>
                  <a:pt x="1009777" y="0"/>
                </a:lnTo>
                <a:close/>
              </a:path>
              <a:path w="1086485" h="76200">
                <a:moveTo>
                  <a:pt x="1009777" y="31750"/>
                </a:moveTo>
                <a:lnTo>
                  <a:pt x="0" y="31750"/>
                </a:lnTo>
                <a:lnTo>
                  <a:pt x="0" y="44450"/>
                </a:lnTo>
                <a:lnTo>
                  <a:pt x="1009777" y="44450"/>
                </a:lnTo>
                <a:lnTo>
                  <a:pt x="1009777" y="31750"/>
                </a:lnTo>
                <a:close/>
              </a:path>
              <a:path w="1086485" h="76200">
                <a:moveTo>
                  <a:pt x="1073277" y="31750"/>
                </a:moveTo>
                <a:lnTo>
                  <a:pt x="1022477" y="31750"/>
                </a:lnTo>
                <a:lnTo>
                  <a:pt x="1022477" y="44450"/>
                </a:lnTo>
                <a:lnTo>
                  <a:pt x="1073277" y="44450"/>
                </a:lnTo>
                <a:lnTo>
                  <a:pt x="1085977" y="38100"/>
                </a:lnTo>
                <a:lnTo>
                  <a:pt x="1073277" y="31750"/>
                </a:lnTo>
                <a:close/>
              </a:path>
            </a:pathLst>
          </a:custGeom>
          <a:solidFill>
            <a:srgbClr val="52B5DD"/>
          </a:solidFill>
        </p:spPr>
        <p:txBody>
          <a:bodyPr wrap="square" lIns="0" tIns="0" rIns="0" bIns="0" rtlCol="0"/>
          <a:lstStyle/>
          <a:p>
            <a:endParaRPr/>
          </a:p>
        </p:txBody>
      </p:sp>
      <p:sp>
        <p:nvSpPr>
          <p:cNvPr id="108" name="object 108"/>
          <p:cNvSpPr/>
          <p:nvPr/>
        </p:nvSpPr>
        <p:spPr>
          <a:xfrm>
            <a:off x="7642859" y="3980688"/>
            <a:ext cx="288290" cy="76200"/>
          </a:xfrm>
          <a:custGeom>
            <a:avLst/>
            <a:gdLst/>
            <a:ahLst/>
            <a:cxnLst/>
            <a:rect l="l" t="t" r="r" b="b"/>
            <a:pathLst>
              <a:path w="288290" h="76200">
                <a:moveTo>
                  <a:pt x="211836" y="0"/>
                </a:moveTo>
                <a:lnTo>
                  <a:pt x="211836" y="76200"/>
                </a:lnTo>
                <a:lnTo>
                  <a:pt x="275336" y="44450"/>
                </a:lnTo>
                <a:lnTo>
                  <a:pt x="224536" y="44450"/>
                </a:lnTo>
                <a:lnTo>
                  <a:pt x="224536" y="31750"/>
                </a:lnTo>
                <a:lnTo>
                  <a:pt x="275336" y="31750"/>
                </a:lnTo>
                <a:lnTo>
                  <a:pt x="211836" y="0"/>
                </a:lnTo>
                <a:close/>
              </a:path>
              <a:path w="288290" h="76200">
                <a:moveTo>
                  <a:pt x="211836" y="31750"/>
                </a:moveTo>
                <a:lnTo>
                  <a:pt x="0" y="31750"/>
                </a:lnTo>
                <a:lnTo>
                  <a:pt x="0" y="44450"/>
                </a:lnTo>
                <a:lnTo>
                  <a:pt x="211836" y="44450"/>
                </a:lnTo>
                <a:lnTo>
                  <a:pt x="211836" y="31750"/>
                </a:lnTo>
                <a:close/>
              </a:path>
              <a:path w="288290" h="76200">
                <a:moveTo>
                  <a:pt x="275336" y="31750"/>
                </a:moveTo>
                <a:lnTo>
                  <a:pt x="224536" y="31750"/>
                </a:lnTo>
                <a:lnTo>
                  <a:pt x="224536" y="44450"/>
                </a:lnTo>
                <a:lnTo>
                  <a:pt x="275336" y="44450"/>
                </a:lnTo>
                <a:lnTo>
                  <a:pt x="288036" y="38100"/>
                </a:lnTo>
                <a:lnTo>
                  <a:pt x="275336" y="31750"/>
                </a:lnTo>
                <a:close/>
              </a:path>
            </a:pathLst>
          </a:custGeom>
          <a:solidFill>
            <a:srgbClr val="1D9ED2"/>
          </a:solidFill>
        </p:spPr>
        <p:txBody>
          <a:bodyPr wrap="square" lIns="0" tIns="0" rIns="0" bIns="0" rtlCol="0"/>
          <a:lstStyle/>
          <a:p>
            <a:endParaRPr/>
          </a:p>
        </p:txBody>
      </p:sp>
      <p:sp>
        <p:nvSpPr>
          <p:cNvPr id="109" name="object 109"/>
          <p:cNvSpPr/>
          <p:nvPr/>
        </p:nvSpPr>
        <p:spPr>
          <a:xfrm>
            <a:off x="9390888" y="3980688"/>
            <a:ext cx="288290" cy="76200"/>
          </a:xfrm>
          <a:custGeom>
            <a:avLst/>
            <a:gdLst/>
            <a:ahLst/>
            <a:cxnLst/>
            <a:rect l="l" t="t" r="r" b="b"/>
            <a:pathLst>
              <a:path w="288290" h="76200">
                <a:moveTo>
                  <a:pt x="211835" y="0"/>
                </a:moveTo>
                <a:lnTo>
                  <a:pt x="211835" y="76200"/>
                </a:lnTo>
                <a:lnTo>
                  <a:pt x="275335" y="44450"/>
                </a:lnTo>
                <a:lnTo>
                  <a:pt x="224535" y="44450"/>
                </a:lnTo>
                <a:lnTo>
                  <a:pt x="224535" y="31750"/>
                </a:lnTo>
                <a:lnTo>
                  <a:pt x="275335" y="31750"/>
                </a:lnTo>
                <a:lnTo>
                  <a:pt x="211835" y="0"/>
                </a:lnTo>
                <a:close/>
              </a:path>
              <a:path w="288290" h="76200">
                <a:moveTo>
                  <a:pt x="211835" y="31750"/>
                </a:moveTo>
                <a:lnTo>
                  <a:pt x="0" y="31750"/>
                </a:lnTo>
                <a:lnTo>
                  <a:pt x="0" y="44450"/>
                </a:lnTo>
                <a:lnTo>
                  <a:pt x="211835" y="44450"/>
                </a:lnTo>
                <a:lnTo>
                  <a:pt x="211835" y="31750"/>
                </a:lnTo>
                <a:close/>
              </a:path>
              <a:path w="288290" h="76200">
                <a:moveTo>
                  <a:pt x="275335" y="31750"/>
                </a:moveTo>
                <a:lnTo>
                  <a:pt x="224535" y="31750"/>
                </a:lnTo>
                <a:lnTo>
                  <a:pt x="224535" y="44450"/>
                </a:lnTo>
                <a:lnTo>
                  <a:pt x="275335" y="44450"/>
                </a:lnTo>
                <a:lnTo>
                  <a:pt x="288035" y="38100"/>
                </a:lnTo>
                <a:lnTo>
                  <a:pt x="275335" y="31750"/>
                </a:lnTo>
                <a:close/>
              </a:path>
            </a:pathLst>
          </a:custGeom>
          <a:solidFill>
            <a:srgbClr val="1D9ED2"/>
          </a:solidFill>
        </p:spPr>
        <p:txBody>
          <a:bodyPr wrap="square" lIns="0" tIns="0" rIns="0" bIns="0" rtlCol="0"/>
          <a:lstStyle/>
          <a:p>
            <a:endParaRPr/>
          </a:p>
        </p:txBody>
      </p:sp>
      <p:sp>
        <p:nvSpPr>
          <p:cNvPr id="110" name="object 110"/>
          <p:cNvSpPr/>
          <p:nvPr/>
        </p:nvSpPr>
        <p:spPr>
          <a:xfrm>
            <a:off x="6885431" y="4326635"/>
            <a:ext cx="76200" cy="324485"/>
          </a:xfrm>
          <a:custGeom>
            <a:avLst/>
            <a:gdLst/>
            <a:ahLst/>
            <a:cxnLst/>
            <a:rect l="l" t="t" r="r" b="b"/>
            <a:pathLst>
              <a:path w="76200" h="324485">
                <a:moveTo>
                  <a:pt x="31750" y="247776"/>
                </a:moveTo>
                <a:lnTo>
                  <a:pt x="0" y="247776"/>
                </a:lnTo>
                <a:lnTo>
                  <a:pt x="38100" y="323976"/>
                </a:lnTo>
                <a:lnTo>
                  <a:pt x="69850" y="260476"/>
                </a:lnTo>
                <a:lnTo>
                  <a:pt x="31750" y="260476"/>
                </a:lnTo>
                <a:lnTo>
                  <a:pt x="31750" y="247776"/>
                </a:lnTo>
                <a:close/>
              </a:path>
              <a:path w="76200" h="324485">
                <a:moveTo>
                  <a:pt x="44450" y="0"/>
                </a:moveTo>
                <a:lnTo>
                  <a:pt x="31750" y="0"/>
                </a:lnTo>
                <a:lnTo>
                  <a:pt x="31750" y="260476"/>
                </a:lnTo>
                <a:lnTo>
                  <a:pt x="44450" y="260476"/>
                </a:lnTo>
                <a:lnTo>
                  <a:pt x="44450" y="0"/>
                </a:lnTo>
                <a:close/>
              </a:path>
              <a:path w="76200" h="324485">
                <a:moveTo>
                  <a:pt x="76200" y="247776"/>
                </a:moveTo>
                <a:lnTo>
                  <a:pt x="44450" y="247776"/>
                </a:lnTo>
                <a:lnTo>
                  <a:pt x="44450" y="260476"/>
                </a:lnTo>
                <a:lnTo>
                  <a:pt x="69850" y="260476"/>
                </a:lnTo>
                <a:lnTo>
                  <a:pt x="76200" y="247776"/>
                </a:lnTo>
                <a:close/>
              </a:path>
            </a:pathLst>
          </a:custGeom>
          <a:solidFill>
            <a:srgbClr val="F68B21"/>
          </a:solidFill>
        </p:spPr>
        <p:txBody>
          <a:bodyPr wrap="square" lIns="0" tIns="0" rIns="0" bIns="0" rtlCol="0"/>
          <a:lstStyle/>
          <a:p>
            <a:endParaRPr/>
          </a:p>
        </p:txBody>
      </p:sp>
      <p:sp>
        <p:nvSpPr>
          <p:cNvPr id="111" name="object 111"/>
          <p:cNvSpPr/>
          <p:nvPr/>
        </p:nvSpPr>
        <p:spPr>
          <a:xfrm>
            <a:off x="10381488" y="4326635"/>
            <a:ext cx="76200" cy="324485"/>
          </a:xfrm>
          <a:custGeom>
            <a:avLst/>
            <a:gdLst/>
            <a:ahLst/>
            <a:cxnLst/>
            <a:rect l="l" t="t" r="r" b="b"/>
            <a:pathLst>
              <a:path w="76200" h="324485">
                <a:moveTo>
                  <a:pt x="31750" y="247776"/>
                </a:moveTo>
                <a:lnTo>
                  <a:pt x="0" y="247776"/>
                </a:lnTo>
                <a:lnTo>
                  <a:pt x="38100" y="323976"/>
                </a:lnTo>
                <a:lnTo>
                  <a:pt x="69850" y="260476"/>
                </a:lnTo>
                <a:lnTo>
                  <a:pt x="31750" y="260476"/>
                </a:lnTo>
                <a:lnTo>
                  <a:pt x="31750" y="247776"/>
                </a:lnTo>
                <a:close/>
              </a:path>
              <a:path w="76200" h="324485">
                <a:moveTo>
                  <a:pt x="44450" y="0"/>
                </a:moveTo>
                <a:lnTo>
                  <a:pt x="31750" y="0"/>
                </a:lnTo>
                <a:lnTo>
                  <a:pt x="31750" y="260476"/>
                </a:lnTo>
                <a:lnTo>
                  <a:pt x="44450" y="260476"/>
                </a:lnTo>
                <a:lnTo>
                  <a:pt x="44450" y="0"/>
                </a:lnTo>
                <a:close/>
              </a:path>
              <a:path w="76200" h="324485">
                <a:moveTo>
                  <a:pt x="76200" y="247776"/>
                </a:moveTo>
                <a:lnTo>
                  <a:pt x="44450" y="247776"/>
                </a:lnTo>
                <a:lnTo>
                  <a:pt x="44450" y="260476"/>
                </a:lnTo>
                <a:lnTo>
                  <a:pt x="69850" y="260476"/>
                </a:lnTo>
                <a:lnTo>
                  <a:pt x="76200" y="247776"/>
                </a:lnTo>
                <a:close/>
              </a:path>
            </a:pathLst>
          </a:custGeom>
          <a:solidFill>
            <a:srgbClr val="F68B21"/>
          </a:solidFill>
        </p:spPr>
        <p:txBody>
          <a:bodyPr wrap="square" lIns="0" tIns="0" rIns="0" bIns="0" rtlCol="0"/>
          <a:lstStyle/>
          <a:p>
            <a:endParaRPr/>
          </a:p>
        </p:txBody>
      </p:sp>
      <p:sp>
        <p:nvSpPr>
          <p:cNvPr id="112" name="object 112"/>
          <p:cNvSpPr/>
          <p:nvPr/>
        </p:nvSpPr>
        <p:spPr>
          <a:xfrm>
            <a:off x="6885431" y="5105400"/>
            <a:ext cx="76200" cy="216535"/>
          </a:xfrm>
          <a:custGeom>
            <a:avLst/>
            <a:gdLst/>
            <a:ahLst/>
            <a:cxnLst/>
            <a:rect l="l" t="t" r="r" b="b"/>
            <a:pathLst>
              <a:path w="76200" h="216535">
                <a:moveTo>
                  <a:pt x="31750" y="139827"/>
                </a:moveTo>
                <a:lnTo>
                  <a:pt x="0" y="139827"/>
                </a:lnTo>
                <a:lnTo>
                  <a:pt x="38100" y="216027"/>
                </a:lnTo>
                <a:lnTo>
                  <a:pt x="69850" y="152527"/>
                </a:lnTo>
                <a:lnTo>
                  <a:pt x="31750" y="152527"/>
                </a:lnTo>
                <a:lnTo>
                  <a:pt x="31750" y="139827"/>
                </a:lnTo>
                <a:close/>
              </a:path>
              <a:path w="76200" h="216535">
                <a:moveTo>
                  <a:pt x="44450" y="0"/>
                </a:moveTo>
                <a:lnTo>
                  <a:pt x="31750" y="0"/>
                </a:lnTo>
                <a:lnTo>
                  <a:pt x="31750" y="152527"/>
                </a:lnTo>
                <a:lnTo>
                  <a:pt x="44450" y="152527"/>
                </a:lnTo>
                <a:lnTo>
                  <a:pt x="44450" y="0"/>
                </a:lnTo>
                <a:close/>
              </a:path>
              <a:path w="76200" h="216535">
                <a:moveTo>
                  <a:pt x="76200" y="139827"/>
                </a:moveTo>
                <a:lnTo>
                  <a:pt x="44450" y="139827"/>
                </a:lnTo>
                <a:lnTo>
                  <a:pt x="44450" y="152527"/>
                </a:lnTo>
                <a:lnTo>
                  <a:pt x="69850" y="152527"/>
                </a:lnTo>
                <a:lnTo>
                  <a:pt x="76200" y="139827"/>
                </a:lnTo>
                <a:close/>
              </a:path>
            </a:pathLst>
          </a:custGeom>
          <a:solidFill>
            <a:srgbClr val="F6C000"/>
          </a:solidFill>
        </p:spPr>
        <p:txBody>
          <a:bodyPr wrap="square" lIns="0" tIns="0" rIns="0" bIns="0" rtlCol="0"/>
          <a:lstStyle/>
          <a:p>
            <a:endParaRPr/>
          </a:p>
        </p:txBody>
      </p:sp>
      <p:sp>
        <p:nvSpPr>
          <p:cNvPr id="113" name="object 113"/>
          <p:cNvSpPr/>
          <p:nvPr/>
        </p:nvSpPr>
        <p:spPr>
          <a:xfrm>
            <a:off x="10381488" y="5105400"/>
            <a:ext cx="76200" cy="216535"/>
          </a:xfrm>
          <a:custGeom>
            <a:avLst/>
            <a:gdLst/>
            <a:ahLst/>
            <a:cxnLst/>
            <a:rect l="l" t="t" r="r" b="b"/>
            <a:pathLst>
              <a:path w="76200" h="216535">
                <a:moveTo>
                  <a:pt x="31750" y="139827"/>
                </a:moveTo>
                <a:lnTo>
                  <a:pt x="0" y="139827"/>
                </a:lnTo>
                <a:lnTo>
                  <a:pt x="38100" y="216027"/>
                </a:lnTo>
                <a:lnTo>
                  <a:pt x="69850" y="152527"/>
                </a:lnTo>
                <a:lnTo>
                  <a:pt x="31750" y="152527"/>
                </a:lnTo>
                <a:lnTo>
                  <a:pt x="31750" y="139827"/>
                </a:lnTo>
                <a:close/>
              </a:path>
              <a:path w="76200" h="216535">
                <a:moveTo>
                  <a:pt x="44450" y="0"/>
                </a:moveTo>
                <a:lnTo>
                  <a:pt x="31750" y="0"/>
                </a:lnTo>
                <a:lnTo>
                  <a:pt x="31750" y="152527"/>
                </a:lnTo>
                <a:lnTo>
                  <a:pt x="44450" y="152527"/>
                </a:lnTo>
                <a:lnTo>
                  <a:pt x="44450" y="0"/>
                </a:lnTo>
                <a:close/>
              </a:path>
              <a:path w="76200" h="216535">
                <a:moveTo>
                  <a:pt x="76200" y="139827"/>
                </a:moveTo>
                <a:lnTo>
                  <a:pt x="44450" y="139827"/>
                </a:lnTo>
                <a:lnTo>
                  <a:pt x="44450" y="152527"/>
                </a:lnTo>
                <a:lnTo>
                  <a:pt x="69850" y="152527"/>
                </a:lnTo>
                <a:lnTo>
                  <a:pt x="76200" y="139827"/>
                </a:lnTo>
                <a:close/>
              </a:path>
            </a:pathLst>
          </a:custGeom>
          <a:solidFill>
            <a:srgbClr val="F6C000"/>
          </a:solidFill>
        </p:spPr>
        <p:txBody>
          <a:bodyPr wrap="square" lIns="0" tIns="0" rIns="0" bIns="0" rtlCol="0"/>
          <a:lstStyle/>
          <a:p>
            <a:endParaRPr/>
          </a:p>
        </p:txBody>
      </p:sp>
      <p:sp>
        <p:nvSpPr>
          <p:cNvPr id="114" name="object 114"/>
          <p:cNvSpPr/>
          <p:nvPr/>
        </p:nvSpPr>
        <p:spPr>
          <a:xfrm>
            <a:off x="6108191" y="5324855"/>
            <a:ext cx="1620520" cy="186055"/>
          </a:xfrm>
          <a:custGeom>
            <a:avLst/>
            <a:gdLst/>
            <a:ahLst/>
            <a:cxnLst/>
            <a:rect l="l" t="t" r="r" b="b"/>
            <a:pathLst>
              <a:path w="1620520" h="186054">
                <a:moveTo>
                  <a:pt x="0" y="185928"/>
                </a:moveTo>
                <a:lnTo>
                  <a:pt x="1224" y="113532"/>
                </a:lnTo>
                <a:lnTo>
                  <a:pt x="4556" y="54435"/>
                </a:lnTo>
                <a:lnTo>
                  <a:pt x="9483" y="14603"/>
                </a:lnTo>
                <a:lnTo>
                  <a:pt x="15494" y="0"/>
                </a:lnTo>
                <a:lnTo>
                  <a:pt x="1604517" y="0"/>
                </a:lnTo>
                <a:lnTo>
                  <a:pt x="1610528" y="14603"/>
                </a:lnTo>
                <a:lnTo>
                  <a:pt x="1615455" y="54435"/>
                </a:lnTo>
                <a:lnTo>
                  <a:pt x="1618787" y="113532"/>
                </a:lnTo>
                <a:lnTo>
                  <a:pt x="1620012" y="185928"/>
                </a:lnTo>
              </a:path>
            </a:pathLst>
          </a:custGeom>
          <a:ln w="6096">
            <a:solidFill>
              <a:srgbClr val="F6C000"/>
            </a:solidFill>
          </a:ln>
        </p:spPr>
        <p:txBody>
          <a:bodyPr wrap="square" lIns="0" tIns="0" rIns="0" bIns="0" rtlCol="0"/>
          <a:lstStyle/>
          <a:p>
            <a:endParaRPr/>
          </a:p>
        </p:txBody>
      </p:sp>
      <p:sp>
        <p:nvSpPr>
          <p:cNvPr id="115" name="object 115"/>
          <p:cNvSpPr/>
          <p:nvPr/>
        </p:nvSpPr>
        <p:spPr>
          <a:xfrm>
            <a:off x="9608819" y="5324855"/>
            <a:ext cx="1620520" cy="186055"/>
          </a:xfrm>
          <a:custGeom>
            <a:avLst/>
            <a:gdLst/>
            <a:ahLst/>
            <a:cxnLst/>
            <a:rect l="l" t="t" r="r" b="b"/>
            <a:pathLst>
              <a:path w="1620520" h="186054">
                <a:moveTo>
                  <a:pt x="0" y="185928"/>
                </a:moveTo>
                <a:lnTo>
                  <a:pt x="1224" y="113532"/>
                </a:lnTo>
                <a:lnTo>
                  <a:pt x="4556" y="54435"/>
                </a:lnTo>
                <a:lnTo>
                  <a:pt x="9483" y="14603"/>
                </a:lnTo>
                <a:lnTo>
                  <a:pt x="15494" y="0"/>
                </a:lnTo>
                <a:lnTo>
                  <a:pt x="1604518" y="0"/>
                </a:lnTo>
                <a:lnTo>
                  <a:pt x="1610528" y="14603"/>
                </a:lnTo>
                <a:lnTo>
                  <a:pt x="1615455" y="54435"/>
                </a:lnTo>
                <a:lnTo>
                  <a:pt x="1618787" y="113532"/>
                </a:lnTo>
                <a:lnTo>
                  <a:pt x="1620011" y="185928"/>
                </a:lnTo>
              </a:path>
            </a:pathLst>
          </a:custGeom>
          <a:ln w="6096">
            <a:solidFill>
              <a:srgbClr val="F6C000"/>
            </a:solidFill>
          </a:ln>
        </p:spPr>
        <p:txBody>
          <a:bodyPr wrap="square" lIns="0" tIns="0" rIns="0" bIns="0" rtlCol="0"/>
          <a:lstStyle/>
          <a:p>
            <a:endParaRPr/>
          </a:p>
        </p:txBody>
      </p:sp>
      <p:sp>
        <p:nvSpPr>
          <p:cNvPr id="116" name="object 116"/>
          <p:cNvSpPr/>
          <p:nvPr/>
        </p:nvSpPr>
        <p:spPr>
          <a:xfrm>
            <a:off x="7658100" y="4850891"/>
            <a:ext cx="2016125" cy="76200"/>
          </a:xfrm>
          <a:custGeom>
            <a:avLst/>
            <a:gdLst/>
            <a:ahLst/>
            <a:cxnLst/>
            <a:rect l="l" t="t" r="r" b="b"/>
            <a:pathLst>
              <a:path w="2016125" h="76200">
                <a:moveTo>
                  <a:pt x="76200" y="0"/>
                </a:moveTo>
                <a:lnTo>
                  <a:pt x="0" y="38099"/>
                </a:lnTo>
                <a:lnTo>
                  <a:pt x="76200" y="76199"/>
                </a:lnTo>
                <a:lnTo>
                  <a:pt x="76200" y="44449"/>
                </a:lnTo>
                <a:lnTo>
                  <a:pt x="63500" y="44449"/>
                </a:lnTo>
                <a:lnTo>
                  <a:pt x="63500" y="31749"/>
                </a:lnTo>
                <a:lnTo>
                  <a:pt x="76200" y="31749"/>
                </a:lnTo>
                <a:lnTo>
                  <a:pt x="76200" y="0"/>
                </a:lnTo>
                <a:close/>
              </a:path>
              <a:path w="2016125" h="76200">
                <a:moveTo>
                  <a:pt x="1939798" y="0"/>
                </a:moveTo>
                <a:lnTo>
                  <a:pt x="1939798" y="76199"/>
                </a:lnTo>
                <a:lnTo>
                  <a:pt x="2003298" y="44449"/>
                </a:lnTo>
                <a:lnTo>
                  <a:pt x="1952498" y="44449"/>
                </a:lnTo>
                <a:lnTo>
                  <a:pt x="1952498" y="31749"/>
                </a:lnTo>
                <a:lnTo>
                  <a:pt x="2003298" y="31749"/>
                </a:lnTo>
                <a:lnTo>
                  <a:pt x="1939798" y="0"/>
                </a:lnTo>
                <a:close/>
              </a:path>
              <a:path w="2016125" h="76200">
                <a:moveTo>
                  <a:pt x="76200" y="31749"/>
                </a:moveTo>
                <a:lnTo>
                  <a:pt x="63500" y="31749"/>
                </a:lnTo>
                <a:lnTo>
                  <a:pt x="63500" y="44449"/>
                </a:lnTo>
                <a:lnTo>
                  <a:pt x="76200" y="44449"/>
                </a:lnTo>
                <a:lnTo>
                  <a:pt x="76200" y="31749"/>
                </a:lnTo>
                <a:close/>
              </a:path>
              <a:path w="2016125" h="76200">
                <a:moveTo>
                  <a:pt x="1939798" y="31749"/>
                </a:moveTo>
                <a:lnTo>
                  <a:pt x="76200" y="31749"/>
                </a:lnTo>
                <a:lnTo>
                  <a:pt x="76200" y="44449"/>
                </a:lnTo>
                <a:lnTo>
                  <a:pt x="1939798" y="44449"/>
                </a:lnTo>
                <a:lnTo>
                  <a:pt x="1939798" y="31749"/>
                </a:lnTo>
                <a:close/>
              </a:path>
              <a:path w="2016125" h="76200">
                <a:moveTo>
                  <a:pt x="2003298" y="31749"/>
                </a:moveTo>
                <a:lnTo>
                  <a:pt x="1952498" y="31749"/>
                </a:lnTo>
                <a:lnTo>
                  <a:pt x="1952498" y="44449"/>
                </a:lnTo>
                <a:lnTo>
                  <a:pt x="2003298" y="44449"/>
                </a:lnTo>
                <a:lnTo>
                  <a:pt x="2015998" y="38099"/>
                </a:lnTo>
                <a:lnTo>
                  <a:pt x="2003298" y="31749"/>
                </a:lnTo>
                <a:close/>
              </a:path>
            </a:pathLst>
          </a:custGeom>
          <a:solidFill>
            <a:srgbClr val="F68B21"/>
          </a:solidFill>
        </p:spPr>
        <p:txBody>
          <a:bodyPr wrap="square" lIns="0" tIns="0" rIns="0" bIns="0" rtlCol="0"/>
          <a:lstStyle/>
          <a:p>
            <a:endParaRPr/>
          </a:p>
        </p:txBody>
      </p:sp>
      <p:sp>
        <p:nvSpPr>
          <p:cNvPr id="117" name="object 117"/>
          <p:cNvSpPr txBox="1"/>
          <p:nvPr/>
        </p:nvSpPr>
        <p:spPr>
          <a:xfrm>
            <a:off x="8284209" y="4667250"/>
            <a:ext cx="739140" cy="226060"/>
          </a:xfrm>
          <a:prstGeom prst="rect">
            <a:avLst/>
          </a:prstGeom>
        </p:spPr>
        <p:txBody>
          <a:bodyPr vert="horz" wrap="square" lIns="0" tIns="0" rIns="0" bIns="0" rtlCol="0">
            <a:spAutoFit/>
          </a:bodyPr>
          <a:lstStyle/>
          <a:p>
            <a:pPr marL="12700">
              <a:lnSpc>
                <a:spcPct val="100000"/>
              </a:lnSpc>
            </a:pPr>
            <a:r>
              <a:rPr sz="1400" dirty="0">
                <a:solidFill>
                  <a:srgbClr val="585858"/>
                </a:solidFill>
                <a:latin typeface="微软雅黑"/>
                <a:cs typeface="微软雅黑"/>
              </a:rPr>
              <a:t>共生关系</a:t>
            </a:r>
            <a:endParaRPr sz="1400">
              <a:latin typeface="微软雅黑"/>
              <a:cs typeface="微软雅黑"/>
            </a:endParaRPr>
          </a:p>
        </p:txBody>
      </p:sp>
      <p:sp>
        <p:nvSpPr>
          <p:cNvPr id="118" name="object 118"/>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基础协议</a:t>
            </a:r>
            <a:endParaRPr sz="1200">
              <a:latin typeface="微软雅黑"/>
              <a:cs typeface="微软雅黑"/>
            </a:endParaRPr>
          </a:p>
        </p:txBody>
      </p:sp>
      <p:sp>
        <p:nvSpPr>
          <p:cNvPr id="119" name="object 119"/>
          <p:cNvSpPr/>
          <p:nvPr/>
        </p:nvSpPr>
        <p:spPr>
          <a:xfrm>
            <a:off x="12021311" y="457200"/>
            <a:ext cx="161544" cy="323088"/>
          </a:xfrm>
          <a:prstGeom prst="rect">
            <a:avLst/>
          </a:prstGeom>
          <a:blipFill>
            <a:blip r:embed="rId36" cstate="print"/>
            <a:stretch>
              <a:fillRect/>
            </a:stretch>
          </a:blipFill>
        </p:spPr>
        <p:txBody>
          <a:bodyPr wrap="square" lIns="0" tIns="0" rIns="0" bIns="0" rtlCol="0"/>
          <a:lstStyle/>
          <a:p>
            <a:endParaRPr/>
          </a:p>
        </p:txBody>
      </p:sp>
      <p:sp>
        <p:nvSpPr>
          <p:cNvPr id="120" name="object 120"/>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11</a:t>
            </a:fld>
            <a:endParaRPr dirty="0"/>
          </a:p>
        </p:txBody>
      </p:sp>
      <p:sp>
        <p:nvSpPr>
          <p:cNvPr id="121" name="object 121"/>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70"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L="528955">
              <a:lnSpc>
                <a:spcPct val="100000"/>
              </a:lnSpc>
            </a:pPr>
            <a:r>
              <a:rPr sz="1200" dirty="0">
                <a:solidFill>
                  <a:srgbClr val="5E666F"/>
                </a:solidFill>
                <a:latin typeface="微软雅黑"/>
                <a:cs typeface="微软雅黑"/>
              </a:rPr>
              <a:t>物联网</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物联网发展面临设备连接成本高、中心化网络难以满足规模需</a:t>
            </a:r>
          </a:p>
          <a:p>
            <a:pPr marL="12700">
              <a:lnSpc>
                <a:spcPts val="2735"/>
              </a:lnSpc>
            </a:pPr>
            <a:r>
              <a:rPr spc="-5" dirty="0"/>
              <a:t>求、安全隐私存在忧患等难题</a:t>
            </a:r>
          </a:p>
        </p:txBody>
      </p:sp>
      <p:sp>
        <p:nvSpPr>
          <p:cNvPr id="5" name="object 5"/>
          <p:cNvSpPr txBox="1"/>
          <p:nvPr/>
        </p:nvSpPr>
        <p:spPr>
          <a:xfrm>
            <a:off x="829767" y="1510157"/>
            <a:ext cx="10810875" cy="54610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400" dirty="0">
                <a:solidFill>
                  <a:srgbClr val="1D9ED2"/>
                </a:solidFill>
                <a:latin typeface="Arial Unicode MS"/>
                <a:cs typeface="Arial Unicode MS"/>
              </a:rPr>
              <a:t> </a:t>
            </a:r>
            <a:r>
              <a:rPr sz="1400" dirty="0">
                <a:solidFill>
                  <a:srgbClr val="585858"/>
                </a:solidFill>
                <a:latin typeface="微软雅黑"/>
                <a:cs typeface="微软雅黑"/>
              </a:rPr>
              <a:t>我国是较早布局物联网的国家之一，物联网产业规模近些年来持续发展，通过政府以及行业内相关企业的共同努力，在关键技术上已经</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取得了一定地成果，竞争优势不断增强。但是，在物联网技术发展的道路上，还存在许多问题成为了阻碍技术发展的主要障碍。</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735835" y="4669535"/>
            <a:ext cx="2192020" cy="1554480"/>
          </a:xfrm>
          <a:custGeom>
            <a:avLst/>
            <a:gdLst/>
            <a:ahLst/>
            <a:cxnLst/>
            <a:rect l="l" t="t" r="r" b="b"/>
            <a:pathLst>
              <a:path w="2192020" h="1554479">
                <a:moveTo>
                  <a:pt x="2191512" y="0"/>
                </a:moveTo>
                <a:lnTo>
                  <a:pt x="0" y="1554480"/>
                </a:lnTo>
                <a:lnTo>
                  <a:pt x="2191512" y="1554480"/>
                </a:lnTo>
                <a:lnTo>
                  <a:pt x="2191512" y="0"/>
                </a:lnTo>
                <a:close/>
              </a:path>
            </a:pathLst>
          </a:custGeom>
          <a:solidFill>
            <a:srgbClr val="A1A1A1"/>
          </a:solidFill>
        </p:spPr>
        <p:txBody>
          <a:bodyPr wrap="square" lIns="0" tIns="0" rIns="0" bIns="0" rtlCol="0"/>
          <a:lstStyle/>
          <a:p>
            <a:endParaRPr/>
          </a:p>
        </p:txBody>
      </p:sp>
      <p:sp>
        <p:nvSpPr>
          <p:cNvPr id="8" name="object 8"/>
          <p:cNvSpPr/>
          <p:nvPr/>
        </p:nvSpPr>
        <p:spPr>
          <a:xfrm>
            <a:off x="742187" y="2363723"/>
            <a:ext cx="2033270" cy="928369"/>
          </a:xfrm>
          <a:custGeom>
            <a:avLst/>
            <a:gdLst/>
            <a:ahLst/>
            <a:cxnLst/>
            <a:rect l="l" t="t" r="r" b="b"/>
            <a:pathLst>
              <a:path w="2033270" h="928370">
                <a:moveTo>
                  <a:pt x="2033016" y="0"/>
                </a:moveTo>
                <a:lnTo>
                  <a:pt x="0" y="0"/>
                </a:lnTo>
                <a:lnTo>
                  <a:pt x="0" y="928115"/>
                </a:lnTo>
                <a:lnTo>
                  <a:pt x="2033016" y="0"/>
                </a:lnTo>
                <a:close/>
              </a:path>
            </a:pathLst>
          </a:custGeom>
          <a:solidFill>
            <a:srgbClr val="A1A1A1"/>
          </a:solidFill>
        </p:spPr>
        <p:txBody>
          <a:bodyPr wrap="square" lIns="0" tIns="0" rIns="0" bIns="0" rtlCol="0"/>
          <a:lstStyle/>
          <a:p>
            <a:endParaRPr/>
          </a:p>
        </p:txBody>
      </p:sp>
      <p:sp>
        <p:nvSpPr>
          <p:cNvPr id="9" name="object 9"/>
          <p:cNvSpPr/>
          <p:nvPr/>
        </p:nvSpPr>
        <p:spPr>
          <a:xfrm>
            <a:off x="1120044" y="2469260"/>
            <a:ext cx="287655" cy="268605"/>
          </a:xfrm>
          <a:custGeom>
            <a:avLst/>
            <a:gdLst/>
            <a:ahLst/>
            <a:cxnLst/>
            <a:rect l="l" t="t" r="r" b="b"/>
            <a:pathLst>
              <a:path w="287655" h="268605">
                <a:moveTo>
                  <a:pt x="66848" y="72334"/>
                </a:moveTo>
                <a:lnTo>
                  <a:pt x="23850" y="87598"/>
                </a:lnTo>
                <a:lnTo>
                  <a:pt x="1047" y="125602"/>
                </a:lnTo>
                <a:lnTo>
                  <a:pt x="0" y="142269"/>
                </a:lnTo>
                <a:lnTo>
                  <a:pt x="2287" y="160639"/>
                </a:lnTo>
                <a:lnTo>
                  <a:pt x="16871" y="202437"/>
                </a:lnTo>
                <a:lnTo>
                  <a:pt x="38667" y="238819"/>
                </a:lnTo>
                <a:lnTo>
                  <a:pt x="89884" y="268053"/>
                </a:lnTo>
                <a:lnTo>
                  <a:pt x="119309" y="260858"/>
                </a:lnTo>
                <a:lnTo>
                  <a:pt x="133118" y="252549"/>
                </a:lnTo>
                <a:lnTo>
                  <a:pt x="143719" y="242109"/>
                </a:lnTo>
                <a:lnTo>
                  <a:pt x="148514" y="233961"/>
                </a:lnTo>
                <a:lnTo>
                  <a:pt x="94281" y="233961"/>
                </a:lnTo>
                <a:lnTo>
                  <a:pt x="80917" y="226440"/>
                </a:lnTo>
                <a:lnTo>
                  <a:pt x="67230" y="209871"/>
                </a:lnTo>
                <a:lnTo>
                  <a:pt x="53219" y="184276"/>
                </a:lnTo>
                <a:lnTo>
                  <a:pt x="41684" y="155487"/>
                </a:lnTo>
                <a:lnTo>
                  <a:pt x="37220" y="133127"/>
                </a:lnTo>
                <a:lnTo>
                  <a:pt x="39828" y="117197"/>
                </a:lnTo>
                <a:lnTo>
                  <a:pt x="49510" y="107696"/>
                </a:lnTo>
                <a:lnTo>
                  <a:pt x="62117" y="106578"/>
                </a:lnTo>
                <a:lnTo>
                  <a:pt x="120113" y="106578"/>
                </a:lnTo>
                <a:lnTo>
                  <a:pt x="117763" y="102623"/>
                </a:lnTo>
                <a:lnTo>
                  <a:pt x="93447" y="80168"/>
                </a:lnTo>
                <a:lnTo>
                  <a:pt x="66848" y="72334"/>
                </a:lnTo>
                <a:close/>
              </a:path>
              <a:path w="287655" h="268605">
                <a:moveTo>
                  <a:pt x="120113" y="106578"/>
                </a:moveTo>
                <a:lnTo>
                  <a:pt x="62117" y="106578"/>
                </a:lnTo>
                <a:lnTo>
                  <a:pt x="75306" y="114665"/>
                </a:lnTo>
                <a:lnTo>
                  <a:pt x="89078" y="131966"/>
                </a:lnTo>
                <a:lnTo>
                  <a:pt x="103434" y="158496"/>
                </a:lnTo>
                <a:lnTo>
                  <a:pt x="114622" y="186404"/>
                </a:lnTo>
                <a:lnTo>
                  <a:pt x="118998" y="208026"/>
                </a:lnTo>
                <a:lnTo>
                  <a:pt x="116565" y="223361"/>
                </a:lnTo>
                <a:lnTo>
                  <a:pt x="107321" y="232410"/>
                </a:lnTo>
                <a:lnTo>
                  <a:pt x="94281" y="233961"/>
                </a:lnTo>
                <a:lnTo>
                  <a:pt x="148514" y="233961"/>
                </a:lnTo>
                <a:lnTo>
                  <a:pt x="151110" y="229550"/>
                </a:lnTo>
                <a:lnTo>
                  <a:pt x="155289" y="214884"/>
                </a:lnTo>
                <a:lnTo>
                  <a:pt x="156243" y="198403"/>
                </a:lnTo>
                <a:lnTo>
                  <a:pt x="153971" y="180387"/>
                </a:lnTo>
                <a:lnTo>
                  <a:pt x="148484" y="160823"/>
                </a:lnTo>
                <a:lnTo>
                  <a:pt x="139795" y="139700"/>
                </a:lnTo>
                <a:lnTo>
                  <a:pt x="120113" y="106578"/>
                </a:lnTo>
                <a:close/>
              </a:path>
              <a:path w="287655" h="268605">
                <a:moveTo>
                  <a:pt x="231143" y="58165"/>
                </a:moveTo>
                <a:lnTo>
                  <a:pt x="186531" y="58165"/>
                </a:lnTo>
                <a:lnTo>
                  <a:pt x="250920" y="195199"/>
                </a:lnTo>
                <a:lnTo>
                  <a:pt x="287496" y="178053"/>
                </a:lnTo>
                <a:lnTo>
                  <a:pt x="231143" y="58165"/>
                </a:lnTo>
                <a:close/>
              </a:path>
              <a:path w="287655" h="268605">
                <a:moveTo>
                  <a:pt x="203803" y="0"/>
                </a:moveTo>
                <a:lnTo>
                  <a:pt x="180562" y="10922"/>
                </a:lnTo>
                <a:lnTo>
                  <a:pt x="172581" y="24491"/>
                </a:lnTo>
                <a:lnTo>
                  <a:pt x="163102" y="37560"/>
                </a:lnTo>
                <a:lnTo>
                  <a:pt x="152104" y="50105"/>
                </a:lnTo>
                <a:lnTo>
                  <a:pt x="139566" y="62102"/>
                </a:lnTo>
                <a:lnTo>
                  <a:pt x="154273" y="93217"/>
                </a:lnTo>
                <a:lnTo>
                  <a:pt x="183864" y="64135"/>
                </a:lnTo>
                <a:lnTo>
                  <a:pt x="186531" y="58165"/>
                </a:lnTo>
                <a:lnTo>
                  <a:pt x="231143" y="58165"/>
                </a:lnTo>
                <a:lnTo>
                  <a:pt x="203803" y="0"/>
                </a:lnTo>
                <a:close/>
              </a:path>
            </a:pathLst>
          </a:custGeom>
          <a:solidFill>
            <a:srgbClr val="F9F9F9"/>
          </a:solidFill>
        </p:spPr>
        <p:txBody>
          <a:bodyPr wrap="square" lIns="0" tIns="0" rIns="0" bIns="0" rtlCol="0"/>
          <a:lstStyle/>
          <a:p>
            <a:endParaRPr/>
          </a:p>
        </p:txBody>
      </p:sp>
      <p:sp>
        <p:nvSpPr>
          <p:cNvPr id="10" name="object 10"/>
          <p:cNvSpPr txBox="1"/>
          <p:nvPr/>
        </p:nvSpPr>
        <p:spPr>
          <a:xfrm>
            <a:off x="741426" y="2364485"/>
            <a:ext cx="3187065" cy="3860800"/>
          </a:xfrm>
          <a:prstGeom prst="rect">
            <a:avLst/>
          </a:prstGeom>
          <a:ln w="19812">
            <a:solidFill>
              <a:srgbClr val="A1A1A1"/>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17"/>
              </a:spcBef>
            </a:pPr>
            <a:endParaRPr sz="1500">
              <a:latin typeface="Times New Roman"/>
              <a:cs typeface="Times New Roman"/>
            </a:endParaRPr>
          </a:p>
          <a:p>
            <a:pPr marR="73025" algn="ctr">
              <a:lnSpc>
                <a:spcPct val="100000"/>
              </a:lnSpc>
            </a:pPr>
            <a:r>
              <a:rPr sz="1600" b="1" spc="-5" dirty="0">
                <a:latin typeface="微软雅黑"/>
                <a:cs typeface="微软雅黑"/>
              </a:rPr>
              <a:t>设备连接成本高</a:t>
            </a:r>
            <a:endParaRPr sz="1600">
              <a:latin typeface="微软雅黑"/>
              <a:cs typeface="微软雅黑"/>
            </a:endParaRPr>
          </a:p>
          <a:p>
            <a:pPr marL="117475" marR="191135" algn="ctr">
              <a:lnSpc>
                <a:spcPct val="150000"/>
              </a:lnSpc>
              <a:spcBef>
                <a:spcPts val="790"/>
              </a:spcBef>
            </a:pPr>
            <a:r>
              <a:rPr sz="1400" dirty="0">
                <a:latin typeface="微软雅黑"/>
                <a:cs typeface="微软雅黑"/>
              </a:rPr>
              <a:t>物联网的根本价值在于</a:t>
            </a:r>
            <a:r>
              <a:rPr sz="1400" spc="-15" dirty="0">
                <a:latin typeface="微软雅黑"/>
                <a:cs typeface="微软雅黑"/>
              </a:rPr>
              <a:t>设</a:t>
            </a:r>
            <a:r>
              <a:rPr sz="1400" dirty="0">
                <a:latin typeface="微软雅黑"/>
                <a:cs typeface="微软雅黑"/>
              </a:rPr>
              <a:t>备之</a:t>
            </a:r>
            <a:r>
              <a:rPr sz="1400" spc="-15" dirty="0">
                <a:latin typeface="微软雅黑"/>
                <a:cs typeface="微软雅黑"/>
              </a:rPr>
              <a:t>间</a:t>
            </a:r>
            <a:r>
              <a:rPr sz="1400" dirty="0">
                <a:latin typeface="微软雅黑"/>
                <a:cs typeface="微软雅黑"/>
              </a:rPr>
              <a:t>的数  据实时共享，但目前大</a:t>
            </a:r>
            <a:r>
              <a:rPr sz="1400" spc="-15" dirty="0">
                <a:latin typeface="微软雅黑"/>
                <a:cs typeface="微软雅黑"/>
              </a:rPr>
              <a:t>部</a:t>
            </a:r>
            <a:r>
              <a:rPr sz="1400" dirty="0">
                <a:latin typeface="微软雅黑"/>
                <a:cs typeface="微软雅黑"/>
              </a:rPr>
              <a:t>分主</a:t>
            </a:r>
            <a:r>
              <a:rPr sz="1400" spc="-15" dirty="0">
                <a:latin typeface="微软雅黑"/>
                <a:cs typeface="微软雅黑"/>
              </a:rPr>
              <a:t>要</a:t>
            </a:r>
            <a:r>
              <a:rPr sz="1400" dirty="0">
                <a:latin typeface="微软雅黑"/>
                <a:cs typeface="微软雅黑"/>
              </a:rPr>
              <a:t>的消  费电子公司主推的设备</a:t>
            </a:r>
            <a:r>
              <a:rPr sz="1400" spc="-10" dirty="0">
                <a:latin typeface="微软雅黑"/>
                <a:cs typeface="微软雅黑"/>
              </a:rPr>
              <a:t>都</a:t>
            </a:r>
            <a:r>
              <a:rPr sz="1400" dirty="0">
                <a:latin typeface="微软雅黑"/>
                <a:cs typeface="微软雅黑"/>
              </a:rPr>
              <a:t>只支</a:t>
            </a:r>
            <a:r>
              <a:rPr sz="1400" spc="-10" dirty="0">
                <a:latin typeface="微软雅黑"/>
                <a:cs typeface="微软雅黑"/>
              </a:rPr>
              <a:t>持</a:t>
            </a:r>
            <a:r>
              <a:rPr sz="1400" spc="-5" dirty="0">
                <a:latin typeface="微软雅黑"/>
                <a:cs typeface="微软雅黑"/>
              </a:rPr>
              <a:t>与同  </a:t>
            </a:r>
            <a:r>
              <a:rPr sz="1400" dirty="0">
                <a:latin typeface="微软雅黑"/>
                <a:cs typeface="微软雅黑"/>
              </a:rPr>
              <a:t>一家制造商生产的设备</a:t>
            </a:r>
            <a:r>
              <a:rPr sz="1400" spc="-15" dirty="0">
                <a:latin typeface="微软雅黑"/>
                <a:cs typeface="微软雅黑"/>
              </a:rPr>
              <a:t>连</a:t>
            </a:r>
            <a:r>
              <a:rPr sz="1400" dirty="0">
                <a:latin typeface="微软雅黑"/>
                <a:cs typeface="微软雅黑"/>
              </a:rPr>
              <a:t>接。</a:t>
            </a:r>
            <a:r>
              <a:rPr sz="1400" spc="-15" dirty="0">
                <a:latin typeface="微软雅黑"/>
                <a:cs typeface="微软雅黑"/>
              </a:rPr>
              <a:t>设</a:t>
            </a:r>
            <a:r>
              <a:rPr sz="1400" dirty="0">
                <a:latin typeface="微软雅黑"/>
                <a:cs typeface="微软雅黑"/>
              </a:rPr>
              <a:t>备之  间互联性差，连接成本高。</a:t>
            </a:r>
            <a:endParaRPr sz="1400">
              <a:latin typeface="微软雅黑"/>
              <a:cs typeface="微软雅黑"/>
            </a:endParaRPr>
          </a:p>
        </p:txBody>
      </p:sp>
      <p:sp>
        <p:nvSpPr>
          <p:cNvPr id="11" name="object 11"/>
          <p:cNvSpPr/>
          <p:nvPr/>
        </p:nvSpPr>
        <p:spPr>
          <a:xfrm>
            <a:off x="5530596" y="4669535"/>
            <a:ext cx="2193290" cy="1554480"/>
          </a:xfrm>
          <a:custGeom>
            <a:avLst/>
            <a:gdLst/>
            <a:ahLst/>
            <a:cxnLst/>
            <a:rect l="l" t="t" r="r" b="b"/>
            <a:pathLst>
              <a:path w="2193290" h="1554479">
                <a:moveTo>
                  <a:pt x="2193035" y="0"/>
                </a:moveTo>
                <a:lnTo>
                  <a:pt x="0" y="1554480"/>
                </a:lnTo>
                <a:lnTo>
                  <a:pt x="2193035" y="1554480"/>
                </a:lnTo>
                <a:lnTo>
                  <a:pt x="2193035" y="0"/>
                </a:lnTo>
                <a:close/>
              </a:path>
            </a:pathLst>
          </a:custGeom>
          <a:solidFill>
            <a:srgbClr val="1D9ED2"/>
          </a:solidFill>
        </p:spPr>
        <p:txBody>
          <a:bodyPr wrap="square" lIns="0" tIns="0" rIns="0" bIns="0" rtlCol="0"/>
          <a:lstStyle/>
          <a:p>
            <a:endParaRPr/>
          </a:p>
        </p:txBody>
      </p:sp>
      <p:sp>
        <p:nvSpPr>
          <p:cNvPr id="12" name="object 12"/>
          <p:cNvSpPr/>
          <p:nvPr/>
        </p:nvSpPr>
        <p:spPr>
          <a:xfrm>
            <a:off x="4550664" y="2363723"/>
            <a:ext cx="2033270" cy="928369"/>
          </a:xfrm>
          <a:custGeom>
            <a:avLst/>
            <a:gdLst/>
            <a:ahLst/>
            <a:cxnLst/>
            <a:rect l="l" t="t" r="r" b="b"/>
            <a:pathLst>
              <a:path w="2033270" h="928370">
                <a:moveTo>
                  <a:pt x="2033015" y="0"/>
                </a:moveTo>
                <a:lnTo>
                  <a:pt x="0" y="0"/>
                </a:lnTo>
                <a:lnTo>
                  <a:pt x="0" y="928115"/>
                </a:lnTo>
                <a:lnTo>
                  <a:pt x="2033015" y="0"/>
                </a:lnTo>
                <a:close/>
              </a:path>
            </a:pathLst>
          </a:custGeom>
          <a:solidFill>
            <a:srgbClr val="1D9ED2"/>
          </a:solidFill>
        </p:spPr>
        <p:txBody>
          <a:bodyPr wrap="square" lIns="0" tIns="0" rIns="0" bIns="0" rtlCol="0"/>
          <a:lstStyle/>
          <a:p>
            <a:endParaRPr/>
          </a:p>
        </p:txBody>
      </p:sp>
      <p:sp>
        <p:nvSpPr>
          <p:cNvPr id="13" name="object 13"/>
          <p:cNvSpPr/>
          <p:nvPr/>
        </p:nvSpPr>
        <p:spPr>
          <a:xfrm>
            <a:off x="4928302" y="2474722"/>
            <a:ext cx="318135" cy="262890"/>
          </a:xfrm>
          <a:custGeom>
            <a:avLst/>
            <a:gdLst/>
            <a:ahLst/>
            <a:cxnLst/>
            <a:rect l="l" t="t" r="r" b="b"/>
            <a:pathLst>
              <a:path w="318135" h="262889">
                <a:moveTo>
                  <a:pt x="66839" y="66873"/>
                </a:moveTo>
                <a:lnTo>
                  <a:pt x="23810" y="82137"/>
                </a:lnTo>
                <a:lnTo>
                  <a:pt x="1075" y="120141"/>
                </a:lnTo>
                <a:lnTo>
                  <a:pt x="0" y="136808"/>
                </a:lnTo>
                <a:lnTo>
                  <a:pt x="2220" y="154686"/>
                </a:lnTo>
                <a:lnTo>
                  <a:pt x="16823" y="196976"/>
                </a:lnTo>
                <a:lnTo>
                  <a:pt x="38659" y="233358"/>
                </a:lnTo>
                <a:lnTo>
                  <a:pt x="89904" y="262592"/>
                </a:lnTo>
                <a:lnTo>
                  <a:pt x="119312" y="255397"/>
                </a:lnTo>
                <a:lnTo>
                  <a:pt x="133125" y="247088"/>
                </a:lnTo>
                <a:lnTo>
                  <a:pt x="143712" y="236648"/>
                </a:lnTo>
                <a:lnTo>
                  <a:pt x="148495" y="228500"/>
                </a:lnTo>
                <a:lnTo>
                  <a:pt x="94222" y="228500"/>
                </a:lnTo>
                <a:lnTo>
                  <a:pt x="80863" y="220979"/>
                </a:lnTo>
                <a:lnTo>
                  <a:pt x="67171" y="204410"/>
                </a:lnTo>
                <a:lnTo>
                  <a:pt x="53145" y="178815"/>
                </a:lnTo>
                <a:lnTo>
                  <a:pt x="41622" y="150026"/>
                </a:lnTo>
                <a:lnTo>
                  <a:pt x="37254" y="128142"/>
                </a:lnTo>
                <a:lnTo>
                  <a:pt x="37349" y="126505"/>
                </a:lnTo>
                <a:lnTo>
                  <a:pt x="39768" y="111736"/>
                </a:lnTo>
                <a:lnTo>
                  <a:pt x="49462" y="102235"/>
                </a:lnTo>
                <a:lnTo>
                  <a:pt x="62057" y="101117"/>
                </a:lnTo>
                <a:lnTo>
                  <a:pt x="120102" y="101117"/>
                </a:lnTo>
                <a:lnTo>
                  <a:pt x="117754" y="97162"/>
                </a:lnTo>
                <a:lnTo>
                  <a:pt x="93452" y="74707"/>
                </a:lnTo>
                <a:lnTo>
                  <a:pt x="66839" y="66873"/>
                </a:lnTo>
                <a:close/>
              </a:path>
              <a:path w="318135" h="262889">
                <a:moveTo>
                  <a:pt x="120102" y="101117"/>
                </a:moveTo>
                <a:lnTo>
                  <a:pt x="62057" y="101117"/>
                </a:lnTo>
                <a:lnTo>
                  <a:pt x="75259" y="109204"/>
                </a:lnTo>
                <a:lnTo>
                  <a:pt x="89056" y="126505"/>
                </a:lnTo>
                <a:lnTo>
                  <a:pt x="103437" y="153035"/>
                </a:lnTo>
                <a:lnTo>
                  <a:pt x="114605" y="180943"/>
                </a:lnTo>
                <a:lnTo>
                  <a:pt x="118963" y="202565"/>
                </a:lnTo>
                <a:lnTo>
                  <a:pt x="116510" y="217900"/>
                </a:lnTo>
                <a:lnTo>
                  <a:pt x="107247" y="226949"/>
                </a:lnTo>
                <a:lnTo>
                  <a:pt x="94222" y="228500"/>
                </a:lnTo>
                <a:lnTo>
                  <a:pt x="148495" y="228500"/>
                </a:lnTo>
                <a:lnTo>
                  <a:pt x="151084" y="224089"/>
                </a:lnTo>
                <a:lnTo>
                  <a:pt x="155253" y="209423"/>
                </a:lnTo>
                <a:lnTo>
                  <a:pt x="156208" y="192942"/>
                </a:lnTo>
                <a:lnTo>
                  <a:pt x="153935" y="174926"/>
                </a:lnTo>
                <a:lnTo>
                  <a:pt x="148449" y="155362"/>
                </a:lnTo>
                <a:lnTo>
                  <a:pt x="139759" y="134238"/>
                </a:lnTo>
                <a:lnTo>
                  <a:pt x="120102" y="101117"/>
                </a:lnTo>
                <a:close/>
              </a:path>
              <a:path w="318135" h="262889">
                <a:moveTo>
                  <a:pt x="259873" y="37234"/>
                </a:moveTo>
                <a:lnTo>
                  <a:pt x="194817" y="37234"/>
                </a:lnTo>
                <a:lnTo>
                  <a:pt x="204910" y="37877"/>
                </a:lnTo>
                <a:lnTo>
                  <a:pt x="213193" y="42949"/>
                </a:lnTo>
                <a:lnTo>
                  <a:pt x="219642" y="52450"/>
                </a:lnTo>
                <a:lnTo>
                  <a:pt x="223071" y="59816"/>
                </a:lnTo>
                <a:lnTo>
                  <a:pt x="223960" y="67690"/>
                </a:lnTo>
                <a:lnTo>
                  <a:pt x="222563" y="76326"/>
                </a:lnTo>
                <a:lnTo>
                  <a:pt x="203786" y="120141"/>
                </a:lnTo>
                <a:lnTo>
                  <a:pt x="199179" y="129460"/>
                </a:lnTo>
                <a:lnTo>
                  <a:pt x="189035" y="172719"/>
                </a:lnTo>
                <a:lnTo>
                  <a:pt x="189531" y="179558"/>
                </a:lnTo>
                <a:lnTo>
                  <a:pt x="190813" y="186372"/>
                </a:lnTo>
                <a:lnTo>
                  <a:pt x="192857" y="193186"/>
                </a:lnTo>
                <a:lnTo>
                  <a:pt x="195639" y="200025"/>
                </a:lnTo>
                <a:lnTo>
                  <a:pt x="201735" y="212851"/>
                </a:lnTo>
                <a:lnTo>
                  <a:pt x="308087" y="162940"/>
                </a:lnTo>
                <a:lnTo>
                  <a:pt x="229548" y="162940"/>
                </a:lnTo>
                <a:lnTo>
                  <a:pt x="227897" y="159512"/>
                </a:lnTo>
                <a:lnTo>
                  <a:pt x="250128" y="107235"/>
                </a:lnTo>
                <a:lnTo>
                  <a:pt x="254710" y="98043"/>
                </a:lnTo>
                <a:lnTo>
                  <a:pt x="264219" y="63462"/>
                </a:lnTo>
                <a:lnTo>
                  <a:pt x="264219" y="57150"/>
                </a:lnTo>
                <a:lnTo>
                  <a:pt x="263578" y="50837"/>
                </a:lnTo>
                <a:lnTo>
                  <a:pt x="262235" y="44465"/>
                </a:lnTo>
                <a:lnTo>
                  <a:pt x="260201" y="38022"/>
                </a:lnTo>
                <a:lnTo>
                  <a:pt x="259873" y="37234"/>
                </a:lnTo>
                <a:close/>
              </a:path>
              <a:path w="318135" h="262889">
                <a:moveTo>
                  <a:pt x="303335" y="128142"/>
                </a:moveTo>
                <a:lnTo>
                  <a:pt x="229548" y="162940"/>
                </a:lnTo>
                <a:lnTo>
                  <a:pt x="308087" y="162940"/>
                </a:lnTo>
                <a:lnTo>
                  <a:pt x="317559" y="158495"/>
                </a:lnTo>
                <a:lnTo>
                  <a:pt x="303335" y="128142"/>
                </a:lnTo>
                <a:close/>
              </a:path>
              <a:path w="318135" h="262889">
                <a:moveTo>
                  <a:pt x="214054" y="0"/>
                </a:moveTo>
                <a:lnTo>
                  <a:pt x="164070" y="15430"/>
                </a:lnTo>
                <a:lnTo>
                  <a:pt x="133155" y="46862"/>
                </a:lnTo>
                <a:lnTo>
                  <a:pt x="148395" y="79248"/>
                </a:lnTo>
                <a:lnTo>
                  <a:pt x="155061" y="66506"/>
                </a:lnTo>
                <a:lnTo>
                  <a:pt x="163048" y="55895"/>
                </a:lnTo>
                <a:lnTo>
                  <a:pt x="172344" y="47404"/>
                </a:lnTo>
                <a:lnTo>
                  <a:pt x="182939" y="41020"/>
                </a:lnTo>
                <a:lnTo>
                  <a:pt x="194817" y="37234"/>
                </a:lnTo>
                <a:lnTo>
                  <a:pt x="259873" y="37234"/>
                </a:lnTo>
                <a:lnTo>
                  <a:pt x="257488" y="31495"/>
                </a:lnTo>
                <a:lnTo>
                  <a:pt x="251321" y="20871"/>
                </a:lnTo>
                <a:lnTo>
                  <a:pt x="243867" y="12414"/>
                </a:lnTo>
                <a:lnTo>
                  <a:pt x="235128" y="6099"/>
                </a:lnTo>
                <a:lnTo>
                  <a:pt x="225103" y="1904"/>
                </a:lnTo>
                <a:lnTo>
                  <a:pt x="214054" y="0"/>
                </a:lnTo>
                <a:close/>
              </a:path>
            </a:pathLst>
          </a:custGeom>
          <a:solidFill>
            <a:srgbClr val="F9F9F9"/>
          </a:solidFill>
        </p:spPr>
        <p:txBody>
          <a:bodyPr wrap="square" lIns="0" tIns="0" rIns="0" bIns="0" rtlCol="0"/>
          <a:lstStyle/>
          <a:p>
            <a:endParaRPr/>
          </a:p>
        </p:txBody>
      </p:sp>
      <p:sp>
        <p:nvSpPr>
          <p:cNvPr id="14" name="object 14"/>
          <p:cNvSpPr txBox="1"/>
          <p:nvPr/>
        </p:nvSpPr>
        <p:spPr>
          <a:xfrm>
            <a:off x="4537709" y="2364485"/>
            <a:ext cx="3187065" cy="3860800"/>
          </a:xfrm>
          <a:prstGeom prst="rect">
            <a:avLst/>
          </a:prstGeom>
          <a:ln w="19812">
            <a:solidFill>
              <a:srgbClr val="1D9ED2"/>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17"/>
              </a:spcBef>
            </a:pPr>
            <a:endParaRPr sz="1500">
              <a:latin typeface="Times New Roman"/>
              <a:cs typeface="Times New Roman"/>
            </a:endParaRPr>
          </a:p>
          <a:p>
            <a:pPr marR="74295" algn="ctr">
              <a:lnSpc>
                <a:spcPct val="100000"/>
              </a:lnSpc>
            </a:pPr>
            <a:r>
              <a:rPr sz="1600" b="1" spc="-5" dirty="0">
                <a:latin typeface="微软雅黑"/>
                <a:cs typeface="微软雅黑"/>
              </a:rPr>
              <a:t>中心化网络难以满足规模需求</a:t>
            </a:r>
            <a:endParaRPr sz="1600">
              <a:latin typeface="微软雅黑"/>
              <a:cs typeface="微软雅黑"/>
            </a:endParaRPr>
          </a:p>
          <a:p>
            <a:pPr marL="117475" marR="189865" indent="-1905" algn="ctr">
              <a:lnSpc>
                <a:spcPct val="150000"/>
              </a:lnSpc>
              <a:spcBef>
                <a:spcPts val="790"/>
              </a:spcBef>
            </a:pPr>
            <a:r>
              <a:rPr sz="1400" dirty="0">
                <a:latin typeface="微软雅黑"/>
                <a:cs typeface="微软雅黑"/>
              </a:rPr>
              <a:t>中心化网络对于提供支</a:t>
            </a:r>
            <a:r>
              <a:rPr sz="1400" spc="-15" dirty="0">
                <a:latin typeface="微软雅黑"/>
                <a:cs typeface="微软雅黑"/>
              </a:rPr>
              <a:t>持</a:t>
            </a:r>
            <a:r>
              <a:rPr sz="1400" dirty="0">
                <a:latin typeface="微软雅黑"/>
                <a:cs typeface="微软雅黑"/>
              </a:rPr>
              <a:t>和服</a:t>
            </a:r>
            <a:r>
              <a:rPr sz="1400" spc="-15" dirty="0">
                <a:latin typeface="微软雅黑"/>
                <a:cs typeface="微软雅黑"/>
              </a:rPr>
              <a:t>务</a:t>
            </a:r>
            <a:r>
              <a:rPr sz="1400" dirty="0">
                <a:latin typeface="微软雅黑"/>
                <a:cs typeface="微软雅黑"/>
              </a:rPr>
              <a:t>的数  据中心基础设施的投入</a:t>
            </a:r>
            <a:r>
              <a:rPr sz="1400" spc="-15" dirty="0">
                <a:latin typeface="微软雅黑"/>
                <a:cs typeface="微软雅黑"/>
              </a:rPr>
              <a:t>和</a:t>
            </a:r>
            <a:r>
              <a:rPr sz="1400" dirty="0">
                <a:latin typeface="微软雅黑"/>
                <a:cs typeface="微软雅黑"/>
              </a:rPr>
              <a:t>维护</a:t>
            </a:r>
            <a:r>
              <a:rPr sz="1400" spc="-15" dirty="0">
                <a:latin typeface="微软雅黑"/>
                <a:cs typeface="微软雅黑"/>
              </a:rPr>
              <a:t>成</a:t>
            </a:r>
            <a:r>
              <a:rPr sz="1400" dirty="0">
                <a:latin typeface="微软雅黑"/>
                <a:cs typeface="微软雅黑"/>
              </a:rPr>
              <a:t>本都  很高，未来对着接入物</a:t>
            </a:r>
            <a:r>
              <a:rPr sz="1400" spc="-10" dirty="0">
                <a:latin typeface="微软雅黑"/>
                <a:cs typeface="微软雅黑"/>
              </a:rPr>
              <a:t>联</a:t>
            </a:r>
            <a:r>
              <a:rPr sz="1400" dirty="0">
                <a:latin typeface="微软雅黑"/>
                <a:cs typeface="微软雅黑"/>
              </a:rPr>
              <a:t>网的</a:t>
            </a:r>
            <a:r>
              <a:rPr sz="1400" spc="-10" dirty="0">
                <a:latin typeface="微软雅黑"/>
                <a:cs typeface="微软雅黑"/>
              </a:rPr>
              <a:t>智</a:t>
            </a:r>
            <a:r>
              <a:rPr sz="1400" spc="-5" dirty="0">
                <a:latin typeface="微软雅黑"/>
                <a:cs typeface="微软雅黑"/>
              </a:rPr>
              <a:t>能设  </a:t>
            </a:r>
            <a:r>
              <a:rPr sz="1400" dirty="0">
                <a:latin typeface="微软雅黑"/>
                <a:cs typeface="微软雅黑"/>
              </a:rPr>
              <a:t>备规模扩大，中心化网</a:t>
            </a:r>
            <a:r>
              <a:rPr sz="1400" spc="-10" dirty="0">
                <a:latin typeface="微软雅黑"/>
                <a:cs typeface="微软雅黑"/>
              </a:rPr>
              <a:t>络</a:t>
            </a:r>
            <a:r>
              <a:rPr sz="1400" dirty="0">
                <a:latin typeface="微软雅黑"/>
                <a:cs typeface="微软雅黑"/>
              </a:rPr>
              <a:t>能够</a:t>
            </a:r>
            <a:r>
              <a:rPr sz="1400" spc="-10" dirty="0">
                <a:latin typeface="微软雅黑"/>
                <a:cs typeface="微软雅黑"/>
              </a:rPr>
              <a:t>提</a:t>
            </a:r>
            <a:r>
              <a:rPr sz="1400" dirty="0">
                <a:latin typeface="微软雅黑"/>
                <a:cs typeface="微软雅黑"/>
              </a:rPr>
              <a:t>供的  运算速度将显著下降。</a:t>
            </a:r>
            <a:endParaRPr sz="1400">
              <a:latin typeface="微软雅黑"/>
              <a:cs typeface="微软雅黑"/>
            </a:endParaRPr>
          </a:p>
        </p:txBody>
      </p:sp>
      <p:sp>
        <p:nvSpPr>
          <p:cNvPr id="15" name="object 15"/>
          <p:cNvSpPr/>
          <p:nvPr/>
        </p:nvSpPr>
        <p:spPr>
          <a:xfrm>
            <a:off x="9326880" y="4669535"/>
            <a:ext cx="2192020" cy="1554480"/>
          </a:xfrm>
          <a:custGeom>
            <a:avLst/>
            <a:gdLst/>
            <a:ahLst/>
            <a:cxnLst/>
            <a:rect l="l" t="t" r="r" b="b"/>
            <a:pathLst>
              <a:path w="2192020" h="1554479">
                <a:moveTo>
                  <a:pt x="2191512" y="0"/>
                </a:moveTo>
                <a:lnTo>
                  <a:pt x="0" y="1554480"/>
                </a:lnTo>
                <a:lnTo>
                  <a:pt x="2191512" y="1554480"/>
                </a:lnTo>
                <a:lnTo>
                  <a:pt x="2191512" y="0"/>
                </a:lnTo>
                <a:close/>
              </a:path>
            </a:pathLst>
          </a:custGeom>
          <a:solidFill>
            <a:srgbClr val="A1A1A1"/>
          </a:solidFill>
        </p:spPr>
        <p:txBody>
          <a:bodyPr wrap="square" lIns="0" tIns="0" rIns="0" bIns="0" rtlCol="0"/>
          <a:lstStyle/>
          <a:p>
            <a:endParaRPr/>
          </a:p>
        </p:txBody>
      </p:sp>
      <p:sp>
        <p:nvSpPr>
          <p:cNvPr id="16" name="object 16"/>
          <p:cNvSpPr/>
          <p:nvPr/>
        </p:nvSpPr>
        <p:spPr>
          <a:xfrm>
            <a:off x="8336280" y="2363723"/>
            <a:ext cx="2033270" cy="928369"/>
          </a:xfrm>
          <a:custGeom>
            <a:avLst/>
            <a:gdLst/>
            <a:ahLst/>
            <a:cxnLst/>
            <a:rect l="l" t="t" r="r" b="b"/>
            <a:pathLst>
              <a:path w="2033270" h="928370">
                <a:moveTo>
                  <a:pt x="2033016" y="0"/>
                </a:moveTo>
                <a:lnTo>
                  <a:pt x="0" y="0"/>
                </a:lnTo>
                <a:lnTo>
                  <a:pt x="0" y="928115"/>
                </a:lnTo>
                <a:lnTo>
                  <a:pt x="2033016" y="0"/>
                </a:lnTo>
                <a:close/>
              </a:path>
            </a:pathLst>
          </a:custGeom>
          <a:solidFill>
            <a:srgbClr val="A1A1A1"/>
          </a:solidFill>
        </p:spPr>
        <p:txBody>
          <a:bodyPr wrap="square" lIns="0" tIns="0" rIns="0" bIns="0" rtlCol="0"/>
          <a:lstStyle/>
          <a:p>
            <a:endParaRPr/>
          </a:p>
        </p:txBody>
      </p:sp>
      <p:sp>
        <p:nvSpPr>
          <p:cNvPr id="17" name="object 17"/>
          <p:cNvSpPr/>
          <p:nvPr/>
        </p:nvSpPr>
        <p:spPr>
          <a:xfrm>
            <a:off x="8714174" y="2476271"/>
            <a:ext cx="300355" cy="261620"/>
          </a:xfrm>
          <a:custGeom>
            <a:avLst/>
            <a:gdLst/>
            <a:ahLst/>
            <a:cxnLst/>
            <a:rect l="l" t="t" r="r" b="b"/>
            <a:pathLst>
              <a:path w="300354" h="261619">
                <a:moveTo>
                  <a:pt x="66893" y="65323"/>
                </a:moveTo>
                <a:lnTo>
                  <a:pt x="23879" y="80587"/>
                </a:lnTo>
                <a:lnTo>
                  <a:pt x="1073" y="118592"/>
                </a:lnTo>
                <a:lnTo>
                  <a:pt x="0" y="135258"/>
                </a:lnTo>
                <a:lnTo>
                  <a:pt x="2295" y="153628"/>
                </a:lnTo>
                <a:lnTo>
                  <a:pt x="16948" y="195427"/>
                </a:lnTo>
                <a:lnTo>
                  <a:pt x="38711" y="231808"/>
                </a:lnTo>
                <a:lnTo>
                  <a:pt x="89904" y="261042"/>
                </a:lnTo>
                <a:lnTo>
                  <a:pt x="119310" y="253847"/>
                </a:lnTo>
                <a:lnTo>
                  <a:pt x="133123" y="245538"/>
                </a:lnTo>
                <a:lnTo>
                  <a:pt x="143710" y="235098"/>
                </a:lnTo>
                <a:lnTo>
                  <a:pt x="148493" y="226950"/>
                </a:lnTo>
                <a:lnTo>
                  <a:pt x="94347" y="226950"/>
                </a:lnTo>
                <a:lnTo>
                  <a:pt x="80988" y="219430"/>
                </a:lnTo>
                <a:lnTo>
                  <a:pt x="67296" y="202860"/>
                </a:lnTo>
                <a:lnTo>
                  <a:pt x="53270" y="177266"/>
                </a:lnTo>
                <a:lnTo>
                  <a:pt x="41747" y="148476"/>
                </a:lnTo>
                <a:lnTo>
                  <a:pt x="37284" y="126116"/>
                </a:lnTo>
                <a:lnTo>
                  <a:pt x="39893" y="110186"/>
                </a:lnTo>
                <a:lnTo>
                  <a:pt x="49587" y="100685"/>
                </a:lnTo>
                <a:lnTo>
                  <a:pt x="62162" y="99568"/>
                </a:lnTo>
                <a:lnTo>
                  <a:pt x="120163" y="99568"/>
                </a:lnTo>
                <a:lnTo>
                  <a:pt x="117808" y="95613"/>
                </a:lnTo>
                <a:lnTo>
                  <a:pt x="93481" y="73157"/>
                </a:lnTo>
                <a:lnTo>
                  <a:pt x="66893" y="65323"/>
                </a:lnTo>
                <a:close/>
              </a:path>
              <a:path w="300354" h="261619">
                <a:moveTo>
                  <a:pt x="120163" y="99568"/>
                </a:moveTo>
                <a:lnTo>
                  <a:pt x="62162" y="99568"/>
                </a:lnTo>
                <a:lnTo>
                  <a:pt x="75320" y="107654"/>
                </a:lnTo>
                <a:lnTo>
                  <a:pt x="89074" y="124956"/>
                </a:lnTo>
                <a:lnTo>
                  <a:pt x="103435" y="151485"/>
                </a:lnTo>
                <a:lnTo>
                  <a:pt x="114623" y="179393"/>
                </a:lnTo>
                <a:lnTo>
                  <a:pt x="119024" y="201015"/>
                </a:lnTo>
                <a:lnTo>
                  <a:pt x="116615" y="216350"/>
                </a:lnTo>
                <a:lnTo>
                  <a:pt x="107372" y="225399"/>
                </a:lnTo>
                <a:lnTo>
                  <a:pt x="94347" y="226950"/>
                </a:lnTo>
                <a:lnTo>
                  <a:pt x="148493" y="226950"/>
                </a:lnTo>
                <a:lnTo>
                  <a:pt x="151082" y="222539"/>
                </a:lnTo>
                <a:lnTo>
                  <a:pt x="155251" y="207873"/>
                </a:lnTo>
                <a:lnTo>
                  <a:pt x="156222" y="191363"/>
                </a:lnTo>
                <a:lnTo>
                  <a:pt x="153997" y="173376"/>
                </a:lnTo>
                <a:lnTo>
                  <a:pt x="148554" y="153812"/>
                </a:lnTo>
                <a:lnTo>
                  <a:pt x="139884" y="132689"/>
                </a:lnTo>
                <a:lnTo>
                  <a:pt x="120163" y="99568"/>
                </a:lnTo>
                <a:close/>
              </a:path>
              <a:path w="300354" h="261619">
                <a:moveTo>
                  <a:pt x="189795" y="170789"/>
                </a:moveTo>
                <a:lnTo>
                  <a:pt x="204781" y="202793"/>
                </a:lnTo>
                <a:lnTo>
                  <a:pt x="215471" y="202507"/>
                </a:lnTo>
                <a:lnTo>
                  <a:pt x="226958" y="200507"/>
                </a:lnTo>
                <a:lnTo>
                  <a:pt x="266257" y="183717"/>
                </a:lnTo>
                <a:lnTo>
                  <a:pt x="280657" y="172194"/>
                </a:lnTo>
                <a:lnTo>
                  <a:pt x="201509" y="172194"/>
                </a:lnTo>
                <a:lnTo>
                  <a:pt x="189795" y="170789"/>
                </a:lnTo>
                <a:close/>
              </a:path>
              <a:path w="300354" h="261619">
                <a:moveTo>
                  <a:pt x="295126" y="110269"/>
                </a:moveTo>
                <a:lnTo>
                  <a:pt x="230675" y="110269"/>
                </a:lnTo>
                <a:lnTo>
                  <a:pt x="237674" y="110464"/>
                </a:lnTo>
                <a:lnTo>
                  <a:pt x="246564" y="111607"/>
                </a:lnTo>
                <a:lnTo>
                  <a:pt x="252914" y="116306"/>
                </a:lnTo>
                <a:lnTo>
                  <a:pt x="260661" y="132562"/>
                </a:lnTo>
                <a:lnTo>
                  <a:pt x="260661" y="140055"/>
                </a:lnTo>
                <a:lnTo>
                  <a:pt x="224889" y="169146"/>
                </a:lnTo>
                <a:lnTo>
                  <a:pt x="201509" y="172194"/>
                </a:lnTo>
                <a:lnTo>
                  <a:pt x="280657" y="172194"/>
                </a:lnTo>
                <a:lnTo>
                  <a:pt x="287212" y="165377"/>
                </a:lnTo>
                <a:lnTo>
                  <a:pt x="294189" y="154660"/>
                </a:lnTo>
                <a:lnTo>
                  <a:pt x="298527" y="143257"/>
                </a:lnTo>
                <a:lnTo>
                  <a:pt x="299936" y="131546"/>
                </a:lnTo>
                <a:lnTo>
                  <a:pt x="298440" y="119548"/>
                </a:lnTo>
                <a:lnTo>
                  <a:pt x="295126" y="110269"/>
                </a:lnTo>
                <a:close/>
              </a:path>
              <a:path w="300354" h="261619">
                <a:moveTo>
                  <a:pt x="252325" y="36189"/>
                </a:moveTo>
                <a:lnTo>
                  <a:pt x="190390" y="36189"/>
                </a:lnTo>
                <a:lnTo>
                  <a:pt x="200749" y="36423"/>
                </a:lnTo>
                <a:lnTo>
                  <a:pt x="209059" y="41038"/>
                </a:lnTo>
                <a:lnTo>
                  <a:pt x="215322" y="50012"/>
                </a:lnTo>
                <a:lnTo>
                  <a:pt x="217965" y="61370"/>
                </a:lnTo>
                <a:lnTo>
                  <a:pt x="214846" y="71824"/>
                </a:lnTo>
                <a:lnTo>
                  <a:pt x="205964" y="81373"/>
                </a:lnTo>
                <a:lnTo>
                  <a:pt x="191319" y="90017"/>
                </a:lnTo>
                <a:lnTo>
                  <a:pt x="177095" y="96748"/>
                </a:lnTo>
                <a:lnTo>
                  <a:pt x="190176" y="124815"/>
                </a:lnTo>
                <a:lnTo>
                  <a:pt x="205797" y="117449"/>
                </a:lnTo>
                <a:lnTo>
                  <a:pt x="214725" y="113786"/>
                </a:lnTo>
                <a:lnTo>
                  <a:pt x="223021" y="111384"/>
                </a:lnTo>
                <a:lnTo>
                  <a:pt x="230675" y="110269"/>
                </a:lnTo>
                <a:lnTo>
                  <a:pt x="295126" y="110269"/>
                </a:lnTo>
                <a:lnTo>
                  <a:pt x="294062" y="107289"/>
                </a:lnTo>
                <a:lnTo>
                  <a:pt x="289706" y="99814"/>
                </a:lnTo>
                <a:lnTo>
                  <a:pt x="284267" y="93589"/>
                </a:lnTo>
                <a:lnTo>
                  <a:pt x="277756" y="88626"/>
                </a:lnTo>
                <a:lnTo>
                  <a:pt x="270968" y="85318"/>
                </a:lnTo>
                <a:lnTo>
                  <a:pt x="234880" y="85318"/>
                </a:lnTo>
                <a:lnTo>
                  <a:pt x="234499" y="84683"/>
                </a:lnTo>
                <a:lnTo>
                  <a:pt x="246905" y="71614"/>
                </a:lnTo>
                <a:lnTo>
                  <a:pt x="253454" y="57378"/>
                </a:lnTo>
                <a:lnTo>
                  <a:pt x="254144" y="41999"/>
                </a:lnTo>
                <a:lnTo>
                  <a:pt x="252325" y="36189"/>
                </a:lnTo>
                <a:close/>
              </a:path>
              <a:path w="300354" h="261619">
                <a:moveTo>
                  <a:pt x="253247" y="81889"/>
                </a:moveTo>
                <a:lnTo>
                  <a:pt x="244236" y="82794"/>
                </a:lnTo>
                <a:lnTo>
                  <a:pt x="234880" y="85318"/>
                </a:lnTo>
                <a:lnTo>
                  <a:pt x="270968" y="85318"/>
                </a:lnTo>
                <a:lnTo>
                  <a:pt x="270186" y="84937"/>
                </a:lnTo>
                <a:lnTo>
                  <a:pt x="261901" y="82603"/>
                </a:lnTo>
                <a:lnTo>
                  <a:pt x="253247" y="81889"/>
                </a:lnTo>
                <a:close/>
              </a:path>
              <a:path w="300354" h="261619">
                <a:moveTo>
                  <a:pt x="208109" y="0"/>
                </a:moveTo>
                <a:lnTo>
                  <a:pt x="161635" y="14656"/>
                </a:lnTo>
                <a:lnTo>
                  <a:pt x="135185" y="37820"/>
                </a:lnTo>
                <a:lnTo>
                  <a:pt x="149282" y="67792"/>
                </a:lnTo>
                <a:lnTo>
                  <a:pt x="155285" y="58862"/>
                </a:lnTo>
                <a:lnTo>
                  <a:pt x="162061" y="51313"/>
                </a:lnTo>
                <a:lnTo>
                  <a:pt x="169624" y="45146"/>
                </a:lnTo>
                <a:lnTo>
                  <a:pt x="177984" y="40360"/>
                </a:lnTo>
                <a:lnTo>
                  <a:pt x="190390" y="36189"/>
                </a:lnTo>
                <a:lnTo>
                  <a:pt x="252325" y="36189"/>
                </a:lnTo>
                <a:lnTo>
                  <a:pt x="248977" y="25501"/>
                </a:lnTo>
                <a:lnTo>
                  <a:pt x="243522" y="16386"/>
                </a:lnTo>
                <a:lnTo>
                  <a:pt x="236674" y="9261"/>
                </a:lnTo>
                <a:lnTo>
                  <a:pt x="228421" y="4159"/>
                </a:lnTo>
                <a:lnTo>
                  <a:pt x="218751" y="1117"/>
                </a:lnTo>
                <a:lnTo>
                  <a:pt x="208109" y="0"/>
                </a:lnTo>
                <a:close/>
              </a:path>
            </a:pathLst>
          </a:custGeom>
          <a:solidFill>
            <a:srgbClr val="F9F9F9"/>
          </a:solidFill>
        </p:spPr>
        <p:txBody>
          <a:bodyPr wrap="square" lIns="0" tIns="0" rIns="0" bIns="0" rtlCol="0"/>
          <a:lstStyle/>
          <a:p>
            <a:endParaRPr/>
          </a:p>
        </p:txBody>
      </p:sp>
      <p:sp>
        <p:nvSpPr>
          <p:cNvPr id="18" name="object 18"/>
          <p:cNvSpPr txBox="1"/>
          <p:nvPr/>
        </p:nvSpPr>
        <p:spPr>
          <a:xfrm>
            <a:off x="8332469" y="2364485"/>
            <a:ext cx="3187065" cy="3860800"/>
          </a:xfrm>
          <a:prstGeom prst="rect">
            <a:avLst/>
          </a:prstGeom>
          <a:ln w="19812">
            <a:solidFill>
              <a:srgbClr val="A1A1A1"/>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17"/>
              </a:spcBef>
            </a:pPr>
            <a:endParaRPr sz="1500">
              <a:latin typeface="Times New Roman"/>
              <a:cs typeface="Times New Roman"/>
            </a:endParaRPr>
          </a:p>
          <a:p>
            <a:pPr marR="71120" algn="ctr">
              <a:lnSpc>
                <a:spcPct val="100000"/>
              </a:lnSpc>
            </a:pPr>
            <a:r>
              <a:rPr sz="1600" b="1" spc="-5" dirty="0">
                <a:latin typeface="微软雅黑"/>
                <a:cs typeface="微软雅黑"/>
              </a:rPr>
              <a:t>安全隐私存在忧患</a:t>
            </a:r>
            <a:endParaRPr sz="1600">
              <a:latin typeface="微软雅黑"/>
              <a:cs typeface="微软雅黑"/>
            </a:endParaRPr>
          </a:p>
          <a:p>
            <a:pPr marL="33020" marR="104139" algn="ctr">
              <a:lnSpc>
                <a:spcPct val="150000"/>
              </a:lnSpc>
              <a:spcBef>
                <a:spcPts val="790"/>
              </a:spcBef>
            </a:pPr>
            <a:r>
              <a:rPr sz="1400" dirty="0">
                <a:latin typeface="微软雅黑"/>
                <a:cs typeface="微软雅黑"/>
              </a:rPr>
              <a:t>随着物</a:t>
            </a:r>
            <a:r>
              <a:rPr sz="1400" spc="-15" dirty="0">
                <a:latin typeface="微软雅黑"/>
                <a:cs typeface="微软雅黑"/>
              </a:rPr>
              <a:t>联</a:t>
            </a:r>
            <a:r>
              <a:rPr sz="1400" dirty="0">
                <a:latin typeface="微软雅黑"/>
                <a:cs typeface="微软雅黑"/>
              </a:rPr>
              <a:t>网规</a:t>
            </a:r>
            <a:r>
              <a:rPr sz="1400" spc="-15" dirty="0">
                <a:latin typeface="微软雅黑"/>
                <a:cs typeface="微软雅黑"/>
              </a:rPr>
              <a:t>模的</a:t>
            </a:r>
            <a:r>
              <a:rPr sz="1400" dirty="0">
                <a:latin typeface="微软雅黑"/>
                <a:cs typeface="微软雅黑"/>
              </a:rPr>
              <a:t>扩大，</a:t>
            </a:r>
            <a:r>
              <a:rPr sz="1400" spc="-15" dirty="0">
                <a:latin typeface="微软雅黑"/>
                <a:cs typeface="微软雅黑"/>
              </a:rPr>
              <a:t>用</a:t>
            </a:r>
            <a:r>
              <a:rPr sz="1400" dirty="0">
                <a:latin typeface="微软雅黑"/>
                <a:cs typeface="微软雅黑"/>
              </a:rPr>
              <a:t>户与</a:t>
            </a:r>
            <a:r>
              <a:rPr sz="1400" spc="-15" dirty="0">
                <a:latin typeface="微软雅黑"/>
                <a:cs typeface="微软雅黑"/>
              </a:rPr>
              <a:t>用户</a:t>
            </a:r>
            <a:r>
              <a:rPr sz="1400" dirty="0">
                <a:latin typeface="微软雅黑"/>
                <a:cs typeface="微软雅黑"/>
              </a:rPr>
              <a:t>、  用户与设备、用户与网络之间信任的  形成和维系面临更大的困难。物联网  设计中必须充分考虑对用户和个人隐  私和匿名性的保护。</a:t>
            </a:r>
            <a:endParaRPr sz="1400">
              <a:latin typeface="微软雅黑"/>
              <a:cs typeface="微软雅黑"/>
            </a:endParaRPr>
          </a:p>
        </p:txBody>
      </p:sp>
      <p:sp>
        <p:nvSpPr>
          <p:cNvPr id="19" name="object 19"/>
          <p:cNvSpPr/>
          <p:nvPr/>
        </p:nvSpPr>
        <p:spPr>
          <a:xfrm>
            <a:off x="2887979" y="5719394"/>
            <a:ext cx="528955" cy="328295"/>
          </a:xfrm>
          <a:custGeom>
            <a:avLst/>
            <a:gdLst/>
            <a:ahLst/>
            <a:cxnLst/>
            <a:rect l="l" t="t" r="r" b="b"/>
            <a:pathLst>
              <a:path w="528954" h="328295">
                <a:moveTo>
                  <a:pt x="525761" y="286346"/>
                </a:moveTo>
                <a:lnTo>
                  <a:pt x="455294" y="286346"/>
                </a:lnTo>
                <a:lnTo>
                  <a:pt x="456565" y="303593"/>
                </a:lnTo>
                <a:lnTo>
                  <a:pt x="458268" y="318947"/>
                </a:lnTo>
                <a:lnTo>
                  <a:pt x="458723" y="323532"/>
                </a:lnTo>
                <a:lnTo>
                  <a:pt x="462533" y="327837"/>
                </a:lnTo>
                <a:lnTo>
                  <a:pt x="468503" y="327304"/>
                </a:lnTo>
                <a:lnTo>
                  <a:pt x="519175" y="323532"/>
                </a:lnTo>
                <a:lnTo>
                  <a:pt x="524509" y="322719"/>
                </a:lnTo>
                <a:lnTo>
                  <a:pt x="528828" y="318414"/>
                </a:lnTo>
                <a:lnTo>
                  <a:pt x="528319" y="313016"/>
                </a:lnTo>
                <a:lnTo>
                  <a:pt x="526669" y="298208"/>
                </a:lnTo>
                <a:lnTo>
                  <a:pt x="525761" y="286346"/>
                </a:lnTo>
                <a:close/>
              </a:path>
              <a:path w="528954" h="328295">
                <a:moveTo>
                  <a:pt x="387604" y="0"/>
                </a:moveTo>
                <a:lnTo>
                  <a:pt x="208914" y="13474"/>
                </a:lnTo>
                <a:lnTo>
                  <a:pt x="173999" y="33471"/>
                </a:lnTo>
                <a:lnTo>
                  <a:pt x="114553" y="180759"/>
                </a:lnTo>
                <a:lnTo>
                  <a:pt x="108939" y="207513"/>
                </a:lnTo>
                <a:lnTo>
                  <a:pt x="109219" y="215772"/>
                </a:lnTo>
                <a:lnTo>
                  <a:pt x="116712" y="311670"/>
                </a:lnTo>
                <a:lnTo>
                  <a:pt x="100330" y="311670"/>
                </a:lnTo>
                <a:lnTo>
                  <a:pt x="97281" y="314642"/>
                </a:lnTo>
                <a:lnTo>
                  <a:pt x="97281" y="323253"/>
                </a:lnTo>
                <a:lnTo>
                  <a:pt x="100330" y="327304"/>
                </a:lnTo>
                <a:lnTo>
                  <a:pt x="183514" y="327304"/>
                </a:lnTo>
                <a:lnTo>
                  <a:pt x="188721" y="325678"/>
                </a:lnTo>
                <a:lnTo>
                  <a:pt x="188087" y="315988"/>
                </a:lnTo>
                <a:lnTo>
                  <a:pt x="187325" y="307098"/>
                </a:lnTo>
                <a:lnTo>
                  <a:pt x="455294" y="286346"/>
                </a:lnTo>
                <a:lnTo>
                  <a:pt x="525761" y="286346"/>
                </a:lnTo>
                <a:lnTo>
                  <a:pt x="524463" y="269379"/>
                </a:lnTo>
                <a:lnTo>
                  <a:pt x="180594" y="269379"/>
                </a:lnTo>
                <a:lnTo>
                  <a:pt x="168374" y="267789"/>
                </a:lnTo>
                <a:lnTo>
                  <a:pt x="157987" y="261704"/>
                </a:lnTo>
                <a:lnTo>
                  <a:pt x="150554" y="252182"/>
                </a:lnTo>
                <a:lnTo>
                  <a:pt x="147193" y="240284"/>
                </a:lnTo>
                <a:lnTo>
                  <a:pt x="148207" y="227401"/>
                </a:lnTo>
                <a:lnTo>
                  <a:pt x="153876" y="216615"/>
                </a:lnTo>
                <a:lnTo>
                  <a:pt x="163284" y="209114"/>
                </a:lnTo>
                <a:lnTo>
                  <a:pt x="175513" y="206082"/>
                </a:lnTo>
                <a:lnTo>
                  <a:pt x="423903" y="206082"/>
                </a:lnTo>
                <a:lnTo>
                  <a:pt x="429656" y="195605"/>
                </a:lnTo>
                <a:lnTo>
                  <a:pt x="438921" y="187897"/>
                </a:lnTo>
                <a:lnTo>
                  <a:pt x="450722" y="184251"/>
                </a:lnTo>
                <a:lnTo>
                  <a:pt x="517905" y="184251"/>
                </a:lnTo>
                <a:lnTo>
                  <a:pt x="517011" y="176662"/>
                </a:lnTo>
                <a:lnTo>
                  <a:pt x="516027" y="172669"/>
                </a:lnTo>
                <a:lnTo>
                  <a:pt x="164464" y="172669"/>
                </a:lnTo>
                <a:lnTo>
                  <a:pt x="200025" y="78930"/>
                </a:lnTo>
                <a:lnTo>
                  <a:pt x="232918" y="54419"/>
                </a:lnTo>
                <a:lnTo>
                  <a:pt x="371729" y="43903"/>
                </a:lnTo>
                <a:lnTo>
                  <a:pt x="373253" y="43103"/>
                </a:lnTo>
                <a:lnTo>
                  <a:pt x="444344" y="43103"/>
                </a:lnTo>
                <a:lnTo>
                  <a:pt x="434467" y="26123"/>
                </a:lnTo>
                <a:lnTo>
                  <a:pt x="425823" y="15037"/>
                </a:lnTo>
                <a:lnTo>
                  <a:pt x="414178" y="6499"/>
                </a:lnTo>
                <a:lnTo>
                  <a:pt x="400962" y="1242"/>
                </a:lnTo>
                <a:lnTo>
                  <a:pt x="387604" y="0"/>
                </a:lnTo>
                <a:close/>
              </a:path>
              <a:path w="528954" h="328295">
                <a:moveTo>
                  <a:pt x="8889" y="286346"/>
                </a:moveTo>
                <a:lnTo>
                  <a:pt x="6476" y="287159"/>
                </a:lnTo>
                <a:lnTo>
                  <a:pt x="5080" y="287972"/>
                </a:lnTo>
                <a:lnTo>
                  <a:pt x="3556" y="288772"/>
                </a:lnTo>
                <a:lnTo>
                  <a:pt x="3556" y="290931"/>
                </a:lnTo>
                <a:lnTo>
                  <a:pt x="507" y="301434"/>
                </a:lnTo>
                <a:lnTo>
                  <a:pt x="0" y="304939"/>
                </a:lnTo>
                <a:lnTo>
                  <a:pt x="2158" y="308178"/>
                </a:lnTo>
                <a:lnTo>
                  <a:pt x="8127" y="308711"/>
                </a:lnTo>
                <a:lnTo>
                  <a:pt x="86232" y="318947"/>
                </a:lnTo>
                <a:lnTo>
                  <a:pt x="13207" y="289318"/>
                </a:lnTo>
                <a:lnTo>
                  <a:pt x="11049" y="287159"/>
                </a:lnTo>
                <a:lnTo>
                  <a:pt x="8889" y="286346"/>
                </a:lnTo>
                <a:close/>
              </a:path>
              <a:path w="528954" h="328295">
                <a:moveTo>
                  <a:pt x="25018" y="226822"/>
                </a:moveTo>
                <a:lnTo>
                  <a:pt x="20700" y="226822"/>
                </a:lnTo>
                <a:lnTo>
                  <a:pt x="19176" y="227622"/>
                </a:lnTo>
                <a:lnTo>
                  <a:pt x="17780" y="228968"/>
                </a:lnTo>
                <a:lnTo>
                  <a:pt x="8889" y="237858"/>
                </a:lnTo>
                <a:lnTo>
                  <a:pt x="4825" y="241630"/>
                </a:lnTo>
                <a:lnTo>
                  <a:pt x="6731" y="245948"/>
                </a:lnTo>
                <a:lnTo>
                  <a:pt x="89788" y="310324"/>
                </a:lnTo>
                <a:lnTo>
                  <a:pt x="30225" y="233019"/>
                </a:lnTo>
                <a:lnTo>
                  <a:pt x="27431" y="228968"/>
                </a:lnTo>
                <a:lnTo>
                  <a:pt x="25018" y="226822"/>
                </a:lnTo>
                <a:close/>
              </a:path>
              <a:path w="528954" h="328295">
                <a:moveTo>
                  <a:pt x="64388" y="211200"/>
                </a:moveTo>
                <a:lnTo>
                  <a:pt x="60706" y="211200"/>
                </a:lnTo>
                <a:lnTo>
                  <a:pt x="60070" y="212001"/>
                </a:lnTo>
                <a:lnTo>
                  <a:pt x="51181" y="217931"/>
                </a:lnTo>
                <a:lnTo>
                  <a:pt x="47497" y="220090"/>
                </a:lnTo>
                <a:lnTo>
                  <a:pt x="48259" y="223850"/>
                </a:lnTo>
                <a:lnTo>
                  <a:pt x="52069" y="227622"/>
                </a:lnTo>
                <a:lnTo>
                  <a:pt x="99440" y="290118"/>
                </a:lnTo>
                <a:lnTo>
                  <a:pt x="68961" y="217119"/>
                </a:lnTo>
                <a:lnTo>
                  <a:pt x="66801" y="213347"/>
                </a:lnTo>
                <a:lnTo>
                  <a:pt x="64388" y="211200"/>
                </a:lnTo>
                <a:close/>
              </a:path>
              <a:path w="528954" h="328295">
                <a:moveTo>
                  <a:pt x="423903" y="206082"/>
                </a:moveTo>
                <a:lnTo>
                  <a:pt x="175513" y="206082"/>
                </a:lnTo>
                <a:lnTo>
                  <a:pt x="187745" y="207513"/>
                </a:lnTo>
                <a:lnTo>
                  <a:pt x="198310" y="213518"/>
                </a:lnTo>
                <a:lnTo>
                  <a:pt x="206017" y="223010"/>
                </a:lnTo>
                <a:lnTo>
                  <a:pt x="209676" y="234899"/>
                </a:lnTo>
                <a:lnTo>
                  <a:pt x="208151" y="247335"/>
                </a:lnTo>
                <a:lnTo>
                  <a:pt x="202136" y="258002"/>
                </a:lnTo>
                <a:lnTo>
                  <a:pt x="192621" y="265736"/>
                </a:lnTo>
                <a:lnTo>
                  <a:pt x="180594" y="269379"/>
                </a:lnTo>
                <a:lnTo>
                  <a:pt x="524463" y="269379"/>
                </a:lnTo>
                <a:lnTo>
                  <a:pt x="522794" y="247561"/>
                </a:lnTo>
                <a:lnTo>
                  <a:pt x="455803" y="247561"/>
                </a:lnTo>
                <a:lnTo>
                  <a:pt x="443618" y="246120"/>
                </a:lnTo>
                <a:lnTo>
                  <a:pt x="433292" y="240085"/>
                </a:lnTo>
                <a:lnTo>
                  <a:pt x="425870" y="230514"/>
                </a:lnTo>
                <a:lnTo>
                  <a:pt x="422402" y="218465"/>
                </a:lnTo>
                <a:lnTo>
                  <a:pt x="423844" y="206190"/>
                </a:lnTo>
                <a:close/>
              </a:path>
              <a:path w="528954" h="328295">
                <a:moveTo>
                  <a:pt x="517905" y="184251"/>
                </a:moveTo>
                <a:lnTo>
                  <a:pt x="450722" y="184251"/>
                </a:lnTo>
                <a:lnTo>
                  <a:pt x="463097" y="185806"/>
                </a:lnTo>
                <a:lnTo>
                  <a:pt x="473710" y="191831"/>
                </a:lnTo>
                <a:lnTo>
                  <a:pt x="481369" y="201341"/>
                </a:lnTo>
                <a:lnTo>
                  <a:pt x="484885" y="213347"/>
                </a:lnTo>
                <a:lnTo>
                  <a:pt x="483467" y="225779"/>
                </a:lnTo>
                <a:lnTo>
                  <a:pt x="477440" y="236416"/>
                </a:lnTo>
                <a:lnTo>
                  <a:pt x="467866" y="244072"/>
                </a:lnTo>
                <a:lnTo>
                  <a:pt x="455803" y="247561"/>
                </a:lnTo>
                <a:lnTo>
                  <a:pt x="522794" y="247561"/>
                </a:lnTo>
                <a:lnTo>
                  <a:pt x="518032" y="185331"/>
                </a:lnTo>
                <a:lnTo>
                  <a:pt x="517905" y="184251"/>
                </a:lnTo>
                <a:close/>
              </a:path>
              <a:path w="528954" h="328295">
                <a:moveTo>
                  <a:pt x="444344" y="43103"/>
                </a:moveTo>
                <a:lnTo>
                  <a:pt x="377824" y="43103"/>
                </a:lnTo>
                <a:lnTo>
                  <a:pt x="387284" y="44049"/>
                </a:lnTo>
                <a:lnTo>
                  <a:pt x="395017" y="47242"/>
                </a:lnTo>
                <a:lnTo>
                  <a:pt x="401774" y="53213"/>
                </a:lnTo>
                <a:lnTo>
                  <a:pt x="408305" y="62496"/>
                </a:lnTo>
                <a:lnTo>
                  <a:pt x="458216" y="149504"/>
                </a:lnTo>
                <a:lnTo>
                  <a:pt x="164464" y="172669"/>
                </a:lnTo>
                <a:lnTo>
                  <a:pt x="516027" y="172669"/>
                </a:lnTo>
                <a:lnTo>
                  <a:pt x="515000" y="168497"/>
                </a:lnTo>
                <a:lnTo>
                  <a:pt x="511871" y="160331"/>
                </a:lnTo>
                <a:lnTo>
                  <a:pt x="507492" y="151663"/>
                </a:lnTo>
                <a:lnTo>
                  <a:pt x="444344" y="43103"/>
                </a:lnTo>
                <a:close/>
              </a:path>
            </a:pathLst>
          </a:custGeom>
          <a:solidFill>
            <a:srgbClr val="F9F9F9"/>
          </a:solidFill>
        </p:spPr>
        <p:txBody>
          <a:bodyPr wrap="square" lIns="0" tIns="0" rIns="0" bIns="0" rtlCol="0"/>
          <a:lstStyle/>
          <a:p>
            <a:endParaRPr/>
          </a:p>
        </p:txBody>
      </p:sp>
      <p:sp>
        <p:nvSpPr>
          <p:cNvPr id="20" name="object 20"/>
          <p:cNvSpPr/>
          <p:nvPr/>
        </p:nvSpPr>
        <p:spPr>
          <a:xfrm>
            <a:off x="6684264" y="5719394"/>
            <a:ext cx="527685" cy="328295"/>
          </a:xfrm>
          <a:custGeom>
            <a:avLst/>
            <a:gdLst/>
            <a:ahLst/>
            <a:cxnLst/>
            <a:rect l="l" t="t" r="r" b="b"/>
            <a:pathLst>
              <a:path w="527684" h="328295">
                <a:moveTo>
                  <a:pt x="524237" y="286346"/>
                </a:moveTo>
                <a:lnTo>
                  <a:pt x="453897" y="286346"/>
                </a:lnTo>
                <a:lnTo>
                  <a:pt x="455294" y="303593"/>
                </a:lnTo>
                <a:lnTo>
                  <a:pt x="456998" y="318947"/>
                </a:lnTo>
                <a:lnTo>
                  <a:pt x="457453" y="323532"/>
                </a:lnTo>
                <a:lnTo>
                  <a:pt x="461136" y="327837"/>
                </a:lnTo>
                <a:lnTo>
                  <a:pt x="467105" y="327304"/>
                </a:lnTo>
                <a:lnTo>
                  <a:pt x="517651" y="323532"/>
                </a:lnTo>
                <a:lnTo>
                  <a:pt x="522985" y="322719"/>
                </a:lnTo>
                <a:lnTo>
                  <a:pt x="527303" y="318414"/>
                </a:lnTo>
                <a:lnTo>
                  <a:pt x="526795" y="313016"/>
                </a:lnTo>
                <a:lnTo>
                  <a:pt x="525144" y="298208"/>
                </a:lnTo>
                <a:lnTo>
                  <a:pt x="524237" y="286346"/>
                </a:lnTo>
                <a:close/>
              </a:path>
              <a:path w="527684" h="328295">
                <a:moveTo>
                  <a:pt x="386460" y="0"/>
                </a:moveTo>
                <a:lnTo>
                  <a:pt x="208279" y="13474"/>
                </a:lnTo>
                <a:lnTo>
                  <a:pt x="173489" y="33471"/>
                </a:lnTo>
                <a:lnTo>
                  <a:pt x="114172" y="180759"/>
                </a:lnTo>
                <a:lnTo>
                  <a:pt x="108683" y="206082"/>
                </a:lnTo>
                <a:lnTo>
                  <a:pt x="108712" y="211200"/>
                </a:lnTo>
                <a:lnTo>
                  <a:pt x="108838" y="215772"/>
                </a:lnTo>
                <a:lnTo>
                  <a:pt x="116331" y="311670"/>
                </a:lnTo>
                <a:lnTo>
                  <a:pt x="99949" y="311670"/>
                </a:lnTo>
                <a:lnTo>
                  <a:pt x="97027" y="314642"/>
                </a:lnTo>
                <a:lnTo>
                  <a:pt x="97027" y="323253"/>
                </a:lnTo>
                <a:lnTo>
                  <a:pt x="99949" y="327304"/>
                </a:lnTo>
                <a:lnTo>
                  <a:pt x="183006" y="327304"/>
                </a:lnTo>
                <a:lnTo>
                  <a:pt x="188086" y="325678"/>
                </a:lnTo>
                <a:lnTo>
                  <a:pt x="187578" y="315988"/>
                </a:lnTo>
                <a:lnTo>
                  <a:pt x="186816" y="307098"/>
                </a:lnTo>
                <a:lnTo>
                  <a:pt x="453897" y="286346"/>
                </a:lnTo>
                <a:lnTo>
                  <a:pt x="524237" y="286346"/>
                </a:lnTo>
                <a:lnTo>
                  <a:pt x="522939" y="269379"/>
                </a:lnTo>
                <a:lnTo>
                  <a:pt x="180085" y="269379"/>
                </a:lnTo>
                <a:lnTo>
                  <a:pt x="167937" y="267789"/>
                </a:lnTo>
                <a:lnTo>
                  <a:pt x="157575" y="261704"/>
                </a:lnTo>
                <a:lnTo>
                  <a:pt x="150117" y="252182"/>
                </a:lnTo>
                <a:lnTo>
                  <a:pt x="146684" y="240284"/>
                </a:lnTo>
                <a:lnTo>
                  <a:pt x="147752" y="227401"/>
                </a:lnTo>
                <a:lnTo>
                  <a:pt x="153415" y="216615"/>
                </a:lnTo>
                <a:lnTo>
                  <a:pt x="162794" y="209114"/>
                </a:lnTo>
                <a:lnTo>
                  <a:pt x="175005" y="206082"/>
                </a:lnTo>
                <a:lnTo>
                  <a:pt x="422684" y="206082"/>
                </a:lnTo>
                <a:lnTo>
                  <a:pt x="428418" y="195605"/>
                </a:lnTo>
                <a:lnTo>
                  <a:pt x="437616" y="187897"/>
                </a:lnTo>
                <a:lnTo>
                  <a:pt x="449325" y="184251"/>
                </a:lnTo>
                <a:lnTo>
                  <a:pt x="516384" y="184251"/>
                </a:lnTo>
                <a:lnTo>
                  <a:pt x="515506" y="176662"/>
                </a:lnTo>
                <a:lnTo>
                  <a:pt x="514545" y="172669"/>
                </a:lnTo>
                <a:lnTo>
                  <a:pt x="163956" y="172669"/>
                </a:lnTo>
                <a:lnTo>
                  <a:pt x="199389" y="78930"/>
                </a:lnTo>
                <a:lnTo>
                  <a:pt x="232155" y="54419"/>
                </a:lnTo>
                <a:lnTo>
                  <a:pt x="370585" y="43903"/>
                </a:lnTo>
                <a:lnTo>
                  <a:pt x="372236" y="43103"/>
                </a:lnTo>
                <a:lnTo>
                  <a:pt x="443056" y="43103"/>
                </a:lnTo>
                <a:lnTo>
                  <a:pt x="433196" y="26123"/>
                </a:lnTo>
                <a:lnTo>
                  <a:pt x="424572" y="15037"/>
                </a:lnTo>
                <a:lnTo>
                  <a:pt x="412972" y="6499"/>
                </a:lnTo>
                <a:lnTo>
                  <a:pt x="399799" y="1242"/>
                </a:lnTo>
                <a:lnTo>
                  <a:pt x="386460" y="0"/>
                </a:lnTo>
                <a:close/>
              </a:path>
              <a:path w="527684" h="328295">
                <a:moveTo>
                  <a:pt x="8889" y="286346"/>
                </a:moveTo>
                <a:lnTo>
                  <a:pt x="6476" y="287159"/>
                </a:lnTo>
                <a:lnTo>
                  <a:pt x="5079" y="287972"/>
                </a:lnTo>
                <a:lnTo>
                  <a:pt x="3555" y="288772"/>
                </a:lnTo>
                <a:lnTo>
                  <a:pt x="3555" y="290931"/>
                </a:lnTo>
                <a:lnTo>
                  <a:pt x="507" y="301434"/>
                </a:lnTo>
                <a:lnTo>
                  <a:pt x="0" y="304939"/>
                </a:lnTo>
                <a:lnTo>
                  <a:pt x="2158" y="308178"/>
                </a:lnTo>
                <a:lnTo>
                  <a:pt x="8000" y="308711"/>
                </a:lnTo>
                <a:lnTo>
                  <a:pt x="85978" y="318947"/>
                </a:lnTo>
                <a:lnTo>
                  <a:pt x="13207" y="289318"/>
                </a:lnTo>
                <a:lnTo>
                  <a:pt x="11049" y="287159"/>
                </a:lnTo>
                <a:lnTo>
                  <a:pt x="8889" y="286346"/>
                </a:lnTo>
                <a:close/>
              </a:path>
              <a:path w="527684" h="328295">
                <a:moveTo>
                  <a:pt x="25018" y="226822"/>
                </a:moveTo>
                <a:lnTo>
                  <a:pt x="20700" y="226822"/>
                </a:lnTo>
                <a:lnTo>
                  <a:pt x="19050" y="227622"/>
                </a:lnTo>
                <a:lnTo>
                  <a:pt x="17779" y="228968"/>
                </a:lnTo>
                <a:lnTo>
                  <a:pt x="8889" y="237858"/>
                </a:lnTo>
                <a:lnTo>
                  <a:pt x="4825" y="241630"/>
                </a:lnTo>
                <a:lnTo>
                  <a:pt x="6730" y="245948"/>
                </a:lnTo>
                <a:lnTo>
                  <a:pt x="89534" y="310324"/>
                </a:lnTo>
                <a:lnTo>
                  <a:pt x="30099" y="233019"/>
                </a:lnTo>
                <a:lnTo>
                  <a:pt x="27431" y="228968"/>
                </a:lnTo>
                <a:lnTo>
                  <a:pt x="25018" y="226822"/>
                </a:lnTo>
                <a:close/>
              </a:path>
              <a:path w="527684" h="328295">
                <a:moveTo>
                  <a:pt x="64261" y="211200"/>
                </a:moveTo>
                <a:lnTo>
                  <a:pt x="60451" y="211200"/>
                </a:lnTo>
                <a:lnTo>
                  <a:pt x="59943" y="212001"/>
                </a:lnTo>
                <a:lnTo>
                  <a:pt x="51053" y="217931"/>
                </a:lnTo>
                <a:lnTo>
                  <a:pt x="47243" y="220090"/>
                </a:lnTo>
                <a:lnTo>
                  <a:pt x="48132" y="223850"/>
                </a:lnTo>
                <a:lnTo>
                  <a:pt x="51815" y="227622"/>
                </a:lnTo>
                <a:lnTo>
                  <a:pt x="99186" y="290118"/>
                </a:lnTo>
                <a:lnTo>
                  <a:pt x="68833" y="217119"/>
                </a:lnTo>
                <a:lnTo>
                  <a:pt x="66675" y="213347"/>
                </a:lnTo>
                <a:lnTo>
                  <a:pt x="64261" y="211200"/>
                </a:lnTo>
                <a:close/>
              </a:path>
              <a:path w="527684" h="328295">
                <a:moveTo>
                  <a:pt x="422684" y="206082"/>
                </a:moveTo>
                <a:lnTo>
                  <a:pt x="175005" y="206082"/>
                </a:lnTo>
                <a:lnTo>
                  <a:pt x="187235" y="207513"/>
                </a:lnTo>
                <a:lnTo>
                  <a:pt x="197786" y="213518"/>
                </a:lnTo>
                <a:lnTo>
                  <a:pt x="205456" y="223010"/>
                </a:lnTo>
                <a:lnTo>
                  <a:pt x="209041" y="234899"/>
                </a:lnTo>
                <a:lnTo>
                  <a:pt x="207517" y="247335"/>
                </a:lnTo>
                <a:lnTo>
                  <a:pt x="201517" y="258002"/>
                </a:lnTo>
                <a:lnTo>
                  <a:pt x="192039" y="265736"/>
                </a:lnTo>
                <a:lnTo>
                  <a:pt x="180085" y="269379"/>
                </a:lnTo>
                <a:lnTo>
                  <a:pt x="522939" y="269379"/>
                </a:lnTo>
                <a:lnTo>
                  <a:pt x="521270" y="247561"/>
                </a:lnTo>
                <a:lnTo>
                  <a:pt x="454532" y="247561"/>
                </a:lnTo>
                <a:lnTo>
                  <a:pt x="442366" y="246120"/>
                </a:lnTo>
                <a:lnTo>
                  <a:pt x="432069" y="240085"/>
                </a:lnTo>
                <a:lnTo>
                  <a:pt x="424654" y="230514"/>
                </a:lnTo>
                <a:lnTo>
                  <a:pt x="421131" y="218465"/>
                </a:lnTo>
                <a:lnTo>
                  <a:pt x="422626" y="206190"/>
                </a:lnTo>
                <a:close/>
              </a:path>
              <a:path w="527684" h="328295">
                <a:moveTo>
                  <a:pt x="516384" y="184251"/>
                </a:moveTo>
                <a:lnTo>
                  <a:pt x="449325" y="184251"/>
                </a:lnTo>
                <a:lnTo>
                  <a:pt x="461754" y="185806"/>
                </a:lnTo>
                <a:lnTo>
                  <a:pt x="472360" y="191831"/>
                </a:lnTo>
                <a:lnTo>
                  <a:pt x="479990" y="201341"/>
                </a:lnTo>
                <a:lnTo>
                  <a:pt x="483488" y="213347"/>
                </a:lnTo>
                <a:lnTo>
                  <a:pt x="482072" y="225779"/>
                </a:lnTo>
                <a:lnTo>
                  <a:pt x="476059" y="236416"/>
                </a:lnTo>
                <a:lnTo>
                  <a:pt x="466522" y="244072"/>
                </a:lnTo>
                <a:lnTo>
                  <a:pt x="454532" y="247561"/>
                </a:lnTo>
                <a:lnTo>
                  <a:pt x="521270" y="247561"/>
                </a:lnTo>
                <a:lnTo>
                  <a:pt x="516508" y="185331"/>
                </a:lnTo>
                <a:lnTo>
                  <a:pt x="516384" y="184251"/>
                </a:lnTo>
                <a:close/>
              </a:path>
              <a:path w="527684" h="328295">
                <a:moveTo>
                  <a:pt x="443056" y="43103"/>
                </a:moveTo>
                <a:lnTo>
                  <a:pt x="376808" y="43103"/>
                </a:lnTo>
                <a:lnTo>
                  <a:pt x="386195" y="44049"/>
                </a:lnTo>
                <a:lnTo>
                  <a:pt x="393890" y="47242"/>
                </a:lnTo>
                <a:lnTo>
                  <a:pt x="400633" y="53213"/>
                </a:lnTo>
                <a:lnTo>
                  <a:pt x="407161" y="62496"/>
                </a:lnTo>
                <a:lnTo>
                  <a:pt x="456945" y="149504"/>
                </a:lnTo>
                <a:lnTo>
                  <a:pt x="163956" y="172669"/>
                </a:lnTo>
                <a:lnTo>
                  <a:pt x="514545" y="172669"/>
                </a:lnTo>
                <a:lnTo>
                  <a:pt x="513540" y="168497"/>
                </a:lnTo>
                <a:lnTo>
                  <a:pt x="510454" y="160331"/>
                </a:lnTo>
                <a:lnTo>
                  <a:pt x="506094" y="151663"/>
                </a:lnTo>
                <a:lnTo>
                  <a:pt x="443056" y="43103"/>
                </a:lnTo>
                <a:close/>
              </a:path>
            </a:pathLst>
          </a:custGeom>
          <a:solidFill>
            <a:srgbClr val="F9F9F9"/>
          </a:solidFill>
        </p:spPr>
        <p:txBody>
          <a:bodyPr wrap="square" lIns="0" tIns="0" rIns="0" bIns="0" rtlCol="0"/>
          <a:lstStyle/>
          <a:p>
            <a:endParaRPr/>
          </a:p>
        </p:txBody>
      </p:sp>
      <p:sp>
        <p:nvSpPr>
          <p:cNvPr id="21" name="object 21"/>
          <p:cNvSpPr/>
          <p:nvPr/>
        </p:nvSpPr>
        <p:spPr>
          <a:xfrm>
            <a:off x="10479023" y="5719394"/>
            <a:ext cx="528955" cy="328295"/>
          </a:xfrm>
          <a:custGeom>
            <a:avLst/>
            <a:gdLst/>
            <a:ahLst/>
            <a:cxnLst/>
            <a:rect l="l" t="t" r="r" b="b"/>
            <a:pathLst>
              <a:path w="528954" h="328295">
                <a:moveTo>
                  <a:pt x="525761" y="286346"/>
                </a:moveTo>
                <a:lnTo>
                  <a:pt x="455295" y="286346"/>
                </a:lnTo>
                <a:lnTo>
                  <a:pt x="456565" y="303593"/>
                </a:lnTo>
                <a:lnTo>
                  <a:pt x="458268" y="318947"/>
                </a:lnTo>
                <a:lnTo>
                  <a:pt x="458724" y="323532"/>
                </a:lnTo>
                <a:lnTo>
                  <a:pt x="462533" y="327837"/>
                </a:lnTo>
                <a:lnTo>
                  <a:pt x="468502" y="327304"/>
                </a:lnTo>
                <a:lnTo>
                  <a:pt x="519175" y="323532"/>
                </a:lnTo>
                <a:lnTo>
                  <a:pt x="524509" y="322719"/>
                </a:lnTo>
                <a:lnTo>
                  <a:pt x="528827" y="318414"/>
                </a:lnTo>
                <a:lnTo>
                  <a:pt x="528320" y="313016"/>
                </a:lnTo>
                <a:lnTo>
                  <a:pt x="526669" y="298208"/>
                </a:lnTo>
                <a:lnTo>
                  <a:pt x="525761" y="286346"/>
                </a:lnTo>
                <a:close/>
              </a:path>
              <a:path w="528954" h="328295">
                <a:moveTo>
                  <a:pt x="387603" y="0"/>
                </a:moveTo>
                <a:lnTo>
                  <a:pt x="208915" y="13474"/>
                </a:lnTo>
                <a:lnTo>
                  <a:pt x="173999" y="33471"/>
                </a:lnTo>
                <a:lnTo>
                  <a:pt x="114553" y="180759"/>
                </a:lnTo>
                <a:lnTo>
                  <a:pt x="108939" y="207513"/>
                </a:lnTo>
                <a:lnTo>
                  <a:pt x="109220" y="215772"/>
                </a:lnTo>
                <a:lnTo>
                  <a:pt x="116712" y="311670"/>
                </a:lnTo>
                <a:lnTo>
                  <a:pt x="100202" y="311670"/>
                </a:lnTo>
                <a:lnTo>
                  <a:pt x="97281" y="314642"/>
                </a:lnTo>
                <a:lnTo>
                  <a:pt x="97281" y="323253"/>
                </a:lnTo>
                <a:lnTo>
                  <a:pt x="100202" y="327304"/>
                </a:lnTo>
                <a:lnTo>
                  <a:pt x="183515" y="327304"/>
                </a:lnTo>
                <a:lnTo>
                  <a:pt x="188722" y="325678"/>
                </a:lnTo>
                <a:lnTo>
                  <a:pt x="188086" y="315988"/>
                </a:lnTo>
                <a:lnTo>
                  <a:pt x="187325" y="307098"/>
                </a:lnTo>
                <a:lnTo>
                  <a:pt x="455295" y="286346"/>
                </a:lnTo>
                <a:lnTo>
                  <a:pt x="525761" y="286346"/>
                </a:lnTo>
                <a:lnTo>
                  <a:pt x="524463" y="269379"/>
                </a:lnTo>
                <a:lnTo>
                  <a:pt x="180594" y="269379"/>
                </a:lnTo>
                <a:lnTo>
                  <a:pt x="168374" y="267789"/>
                </a:lnTo>
                <a:lnTo>
                  <a:pt x="157987" y="261704"/>
                </a:lnTo>
                <a:lnTo>
                  <a:pt x="150554" y="252182"/>
                </a:lnTo>
                <a:lnTo>
                  <a:pt x="147193" y="240284"/>
                </a:lnTo>
                <a:lnTo>
                  <a:pt x="148207" y="227401"/>
                </a:lnTo>
                <a:lnTo>
                  <a:pt x="153876" y="216615"/>
                </a:lnTo>
                <a:lnTo>
                  <a:pt x="163284" y="209114"/>
                </a:lnTo>
                <a:lnTo>
                  <a:pt x="175514" y="206082"/>
                </a:lnTo>
                <a:lnTo>
                  <a:pt x="423903" y="206082"/>
                </a:lnTo>
                <a:lnTo>
                  <a:pt x="429656" y="195605"/>
                </a:lnTo>
                <a:lnTo>
                  <a:pt x="438921" y="187897"/>
                </a:lnTo>
                <a:lnTo>
                  <a:pt x="450723" y="184251"/>
                </a:lnTo>
                <a:lnTo>
                  <a:pt x="517905" y="184251"/>
                </a:lnTo>
                <a:lnTo>
                  <a:pt x="517011" y="176662"/>
                </a:lnTo>
                <a:lnTo>
                  <a:pt x="516027" y="172669"/>
                </a:lnTo>
                <a:lnTo>
                  <a:pt x="164465" y="172669"/>
                </a:lnTo>
                <a:lnTo>
                  <a:pt x="200025" y="78930"/>
                </a:lnTo>
                <a:lnTo>
                  <a:pt x="232918" y="54419"/>
                </a:lnTo>
                <a:lnTo>
                  <a:pt x="371728" y="43903"/>
                </a:lnTo>
                <a:lnTo>
                  <a:pt x="373252" y="43103"/>
                </a:lnTo>
                <a:lnTo>
                  <a:pt x="444344" y="43103"/>
                </a:lnTo>
                <a:lnTo>
                  <a:pt x="434467" y="26123"/>
                </a:lnTo>
                <a:lnTo>
                  <a:pt x="425823" y="15037"/>
                </a:lnTo>
                <a:lnTo>
                  <a:pt x="414178" y="6499"/>
                </a:lnTo>
                <a:lnTo>
                  <a:pt x="400962" y="1242"/>
                </a:lnTo>
                <a:lnTo>
                  <a:pt x="387603" y="0"/>
                </a:lnTo>
                <a:close/>
              </a:path>
              <a:path w="528954" h="328295">
                <a:moveTo>
                  <a:pt x="8890" y="286346"/>
                </a:moveTo>
                <a:lnTo>
                  <a:pt x="6476" y="287159"/>
                </a:lnTo>
                <a:lnTo>
                  <a:pt x="5079" y="287972"/>
                </a:lnTo>
                <a:lnTo>
                  <a:pt x="3555" y="288772"/>
                </a:lnTo>
                <a:lnTo>
                  <a:pt x="3555" y="290931"/>
                </a:lnTo>
                <a:lnTo>
                  <a:pt x="507" y="301434"/>
                </a:lnTo>
                <a:lnTo>
                  <a:pt x="0" y="304939"/>
                </a:lnTo>
                <a:lnTo>
                  <a:pt x="2158" y="308178"/>
                </a:lnTo>
                <a:lnTo>
                  <a:pt x="8127" y="308711"/>
                </a:lnTo>
                <a:lnTo>
                  <a:pt x="86232" y="318947"/>
                </a:lnTo>
                <a:lnTo>
                  <a:pt x="13207" y="289318"/>
                </a:lnTo>
                <a:lnTo>
                  <a:pt x="11049" y="287159"/>
                </a:lnTo>
                <a:lnTo>
                  <a:pt x="8890" y="286346"/>
                </a:lnTo>
                <a:close/>
              </a:path>
              <a:path w="528954" h="328295">
                <a:moveTo>
                  <a:pt x="25019" y="226822"/>
                </a:moveTo>
                <a:lnTo>
                  <a:pt x="20700" y="226822"/>
                </a:lnTo>
                <a:lnTo>
                  <a:pt x="19176" y="227622"/>
                </a:lnTo>
                <a:lnTo>
                  <a:pt x="17779" y="228968"/>
                </a:lnTo>
                <a:lnTo>
                  <a:pt x="8890" y="237858"/>
                </a:lnTo>
                <a:lnTo>
                  <a:pt x="4825" y="241630"/>
                </a:lnTo>
                <a:lnTo>
                  <a:pt x="6730" y="245948"/>
                </a:lnTo>
                <a:lnTo>
                  <a:pt x="89789" y="310324"/>
                </a:lnTo>
                <a:lnTo>
                  <a:pt x="30225" y="233019"/>
                </a:lnTo>
                <a:lnTo>
                  <a:pt x="27431" y="228968"/>
                </a:lnTo>
                <a:lnTo>
                  <a:pt x="25019" y="226822"/>
                </a:lnTo>
                <a:close/>
              </a:path>
              <a:path w="528954" h="328295">
                <a:moveTo>
                  <a:pt x="64389" y="211200"/>
                </a:moveTo>
                <a:lnTo>
                  <a:pt x="60705" y="211200"/>
                </a:lnTo>
                <a:lnTo>
                  <a:pt x="60071" y="212001"/>
                </a:lnTo>
                <a:lnTo>
                  <a:pt x="51180" y="217931"/>
                </a:lnTo>
                <a:lnTo>
                  <a:pt x="47498" y="220090"/>
                </a:lnTo>
                <a:lnTo>
                  <a:pt x="48259" y="223850"/>
                </a:lnTo>
                <a:lnTo>
                  <a:pt x="52070" y="227622"/>
                </a:lnTo>
                <a:lnTo>
                  <a:pt x="99441" y="290118"/>
                </a:lnTo>
                <a:lnTo>
                  <a:pt x="68960" y="217119"/>
                </a:lnTo>
                <a:lnTo>
                  <a:pt x="66801" y="213347"/>
                </a:lnTo>
                <a:lnTo>
                  <a:pt x="64389" y="211200"/>
                </a:lnTo>
                <a:close/>
              </a:path>
              <a:path w="528954" h="328295">
                <a:moveTo>
                  <a:pt x="423903" y="206082"/>
                </a:moveTo>
                <a:lnTo>
                  <a:pt x="175514" y="206082"/>
                </a:lnTo>
                <a:lnTo>
                  <a:pt x="187745" y="207513"/>
                </a:lnTo>
                <a:lnTo>
                  <a:pt x="198310" y="213518"/>
                </a:lnTo>
                <a:lnTo>
                  <a:pt x="206017" y="223010"/>
                </a:lnTo>
                <a:lnTo>
                  <a:pt x="209676" y="234899"/>
                </a:lnTo>
                <a:lnTo>
                  <a:pt x="208151" y="247335"/>
                </a:lnTo>
                <a:lnTo>
                  <a:pt x="202136" y="258002"/>
                </a:lnTo>
                <a:lnTo>
                  <a:pt x="192621" y="265736"/>
                </a:lnTo>
                <a:lnTo>
                  <a:pt x="180594" y="269379"/>
                </a:lnTo>
                <a:lnTo>
                  <a:pt x="524463" y="269379"/>
                </a:lnTo>
                <a:lnTo>
                  <a:pt x="522794" y="247561"/>
                </a:lnTo>
                <a:lnTo>
                  <a:pt x="455802" y="247561"/>
                </a:lnTo>
                <a:lnTo>
                  <a:pt x="443618" y="246120"/>
                </a:lnTo>
                <a:lnTo>
                  <a:pt x="433292" y="240085"/>
                </a:lnTo>
                <a:lnTo>
                  <a:pt x="425870" y="230514"/>
                </a:lnTo>
                <a:lnTo>
                  <a:pt x="422401" y="218465"/>
                </a:lnTo>
                <a:lnTo>
                  <a:pt x="423844" y="206190"/>
                </a:lnTo>
                <a:close/>
              </a:path>
              <a:path w="528954" h="328295">
                <a:moveTo>
                  <a:pt x="517905" y="184251"/>
                </a:moveTo>
                <a:lnTo>
                  <a:pt x="450723" y="184251"/>
                </a:lnTo>
                <a:lnTo>
                  <a:pt x="463097" y="185806"/>
                </a:lnTo>
                <a:lnTo>
                  <a:pt x="473710" y="191831"/>
                </a:lnTo>
                <a:lnTo>
                  <a:pt x="481369" y="201341"/>
                </a:lnTo>
                <a:lnTo>
                  <a:pt x="484885" y="213347"/>
                </a:lnTo>
                <a:lnTo>
                  <a:pt x="483467" y="225779"/>
                </a:lnTo>
                <a:lnTo>
                  <a:pt x="477440" y="236416"/>
                </a:lnTo>
                <a:lnTo>
                  <a:pt x="467866" y="244072"/>
                </a:lnTo>
                <a:lnTo>
                  <a:pt x="455802" y="247561"/>
                </a:lnTo>
                <a:lnTo>
                  <a:pt x="522794" y="247561"/>
                </a:lnTo>
                <a:lnTo>
                  <a:pt x="518032" y="185331"/>
                </a:lnTo>
                <a:lnTo>
                  <a:pt x="517905" y="184251"/>
                </a:lnTo>
                <a:close/>
              </a:path>
              <a:path w="528954" h="328295">
                <a:moveTo>
                  <a:pt x="444344" y="43103"/>
                </a:moveTo>
                <a:lnTo>
                  <a:pt x="377825" y="43103"/>
                </a:lnTo>
                <a:lnTo>
                  <a:pt x="387284" y="44049"/>
                </a:lnTo>
                <a:lnTo>
                  <a:pt x="395017" y="47242"/>
                </a:lnTo>
                <a:lnTo>
                  <a:pt x="401774" y="53213"/>
                </a:lnTo>
                <a:lnTo>
                  <a:pt x="408304" y="62496"/>
                </a:lnTo>
                <a:lnTo>
                  <a:pt x="458216" y="149504"/>
                </a:lnTo>
                <a:lnTo>
                  <a:pt x="164465" y="172669"/>
                </a:lnTo>
                <a:lnTo>
                  <a:pt x="516027" y="172669"/>
                </a:lnTo>
                <a:lnTo>
                  <a:pt x="515000" y="168497"/>
                </a:lnTo>
                <a:lnTo>
                  <a:pt x="511871" y="160331"/>
                </a:lnTo>
                <a:lnTo>
                  <a:pt x="507492" y="151663"/>
                </a:lnTo>
                <a:lnTo>
                  <a:pt x="444344" y="43103"/>
                </a:lnTo>
                <a:close/>
              </a:path>
            </a:pathLst>
          </a:custGeom>
          <a:solidFill>
            <a:srgbClr val="F9F9F9"/>
          </a:solidFill>
        </p:spPr>
        <p:txBody>
          <a:bodyPr wrap="square" lIns="0" tIns="0" rIns="0" bIns="0" rtlCol="0"/>
          <a:lstStyle/>
          <a:p>
            <a:endParaRPr/>
          </a:p>
        </p:txBody>
      </p:sp>
      <p:sp>
        <p:nvSpPr>
          <p:cNvPr id="22" name="object 22"/>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110</a:t>
            </a:fld>
            <a:endParaRPr dirty="0"/>
          </a:p>
        </p:txBody>
      </p:sp>
      <p:sp>
        <p:nvSpPr>
          <p:cNvPr id="23" name="object 23"/>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L="528955">
              <a:lnSpc>
                <a:spcPct val="100000"/>
              </a:lnSpc>
            </a:pPr>
            <a:r>
              <a:rPr sz="1200" dirty="0">
                <a:solidFill>
                  <a:srgbClr val="5E666F"/>
                </a:solidFill>
                <a:latin typeface="微软雅黑"/>
                <a:cs typeface="微软雅黑"/>
              </a:rPr>
              <a:t>物联网</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区块链技术是能够有效针对物联网现存问题的完美解决方式之</a:t>
            </a:r>
          </a:p>
          <a:p>
            <a:pPr marL="12700">
              <a:lnSpc>
                <a:spcPts val="2735"/>
              </a:lnSpc>
            </a:pPr>
            <a:r>
              <a:rPr dirty="0"/>
              <a:t>一，降低数据传输和管理运营成本，保护用户隐私安全</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658111" y="5786628"/>
            <a:ext cx="5631180" cy="539750"/>
          </a:xfrm>
          <a:custGeom>
            <a:avLst/>
            <a:gdLst/>
            <a:ahLst/>
            <a:cxnLst/>
            <a:rect l="l" t="t" r="r" b="b"/>
            <a:pathLst>
              <a:path w="5631180" h="539750">
                <a:moveTo>
                  <a:pt x="0" y="89916"/>
                </a:moveTo>
                <a:lnTo>
                  <a:pt x="7066" y="54917"/>
                </a:lnTo>
                <a:lnTo>
                  <a:pt x="26336" y="26336"/>
                </a:lnTo>
                <a:lnTo>
                  <a:pt x="54917" y="7066"/>
                </a:lnTo>
                <a:lnTo>
                  <a:pt x="89915" y="0"/>
                </a:lnTo>
                <a:lnTo>
                  <a:pt x="5541264" y="0"/>
                </a:lnTo>
                <a:lnTo>
                  <a:pt x="5576262" y="7066"/>
                </a:lnTo>
                <a:lnTo>
                  <a:pt x="5604843" y="26336"/>
                </a:lnTo>
                <a:lnTo>
                  <a:pt x="5624113" y="54917"/>
                </a:lnTo>
                <a:lnTo>
                  <a:pt x="5631180" y="89916"/>
                </a:lnTo>
                <a:lnTo>
                  <a:pt x="5631180" y="449580"/>
                </a:lnTo>
                <a:lnTo>
                  <a:pt x="5624113" y="484578"/>
                </a:lnTo>
                <a:lnTo>
                  <a:pt x="5604843" y="513159"/>
                </a:lnTo>
                <a:lnTo>
                  <a:pt x="5576262" y="532429"/>
                </a:lnTo>
                <a:lnTo>
                  <a:pt x="5541264" y="539496"/>
                </a:lnTo>
                <a:lnTo>
                  <a:pt x="89915" y="539496"/>
                </a:lnTo>
                <a:lnTo>
                  <a:pt x="54917" y="532429"/>
                </a:lnTo>
                <a:lnTo>
                  <a:pt x="26336" y="513159"/>
                </a:lnTo>
                <a:lnTo>
                  <a:pt x="7066" y="484578"/>
                </a:lnTo>
                <a:lnTo>
                  <a:pt x="0" y="449580"/>
                </a:lnTo>
                <a:lnTo>
                  <a:pt x="0" y="89916"/>
                </a:lnTo>
                <a:close/>
              </a:path>
            </a:pathLst>
          </a:custGeom>
          <a:ln w="12192">
            <a:solidFill>
              <a:srgbClr val="F7D256"/>
            </a:solidFill>
          </a:ln>
        </p:spPr>
        <p:txBody>
          <a:bodyPr wrap="square" lIns="0" tIns="0" rIns="0" bIns="0" rtlCol="0"/>
          <a:lstStyle/>
          <a:p>
            <a:endParaRPr/>
          </a:p>
        </p:txBody>
      </p:sp>
      <p:sp>
        <p:nvSpPr>
          <p:cNvPr id="7" name="object 7"/>
          <p:cNvSpPr txBox="1"/>
          <p:nvPr/>
        </p:nvSpPr>
        <p:spPr>
          <a:xfrm>
            <a:off x="1827402" y="5942583"/>
            <a:ext cx="560705"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设备层</a:t>
            </a:r>
            <a:endParaRPr sz="1400">
              <a:latin typeface="微软雅黑"/>
              <a:cs typeface="微软雅黑"/>
            </a:endParaRPr>
          </a:p>
        </p:txBody>
      </p:sp>
      <p:sp>
        <p:nvSpPr>
          <p:cNvPr id="8" name="object 8"/>
          <p:cNvSpPr/>
          <p:nvPr/>
        </p:nvSpPr>
        <p:spPr>
          <a:xfrm>
            <a:off x="2825495" y="5882640"/>
            <a:ext cx="1280160" cy="360045"/>
          </a:xfrm>
          <a:custGeom>
            <a:avLst/>
            <a:gdLst/>
            <a:ahLst/>
            <a:cxnLst/>
            <a:rect l="l" t="t" r="r" b="b"/>
            <a:pathLst>
              <a:path w="1280160" h="360045">
                <a:moveTo>
                  <a:pt x="1220216" y="0"/>
                </a:moveTo>
                <a:lnTo>
                  <a:pt x="59943" y="0"/>
                </a:lnTo>
                <a:lnTo>
                  <a:pt x="36593" y="4710"/>
                </a:lnTo>
                <a:lnTo>
                  <a:pt x="17541" y="17556"/>
                </a:lnTo>
                <a:lnTo>
                  <a:pt x="4704" y="36609"/>
                </a:lnTo>
                <a:lnTo>
                  <a:pt x="0" y="59944"/>
                </a:lnTo>
                <a:lnTo>
                  <a:pt x="0" y="299720"/>
                </a:lnTo>
                <a:lnTo>
                  <a:pt x="4704" y="323054"/>
                </a:lnTo>
                <a:lnTo>
                  <a:pt x="17541" y="342107"/>
                </a:lnTo>
                <a:lnTo>
                  <a:pt x="36593" y="354953"/>
                </a:lnTo>
                <a:lnTo>
                  <a:pt x="59943" y="359664"/>
                </a:lnTo>
                <a:lnTo>
                  <a:pt x="1220216" y="359664"/>
                </a:lnTo>
                <a:lnTo>
                  <a:pt x="1243566" y="354953"/>
                </a:lnTo>
                <a:lnTo>
                  <a:pt x="1262618" y="342107"/>
                </a:lnTo>
                <a:lnTo>
                  <a:pt x="1275455" y="323054"/>
                </a:lnTo>
                <a:lnTo>
                  <a:pt x="1280159" y="299720"/>
                </a:lnTo>
                <a:lnTo>
                  <a:pt x="1280159" y="59944"/>
                </a:lnTo>
                <a:lnTo>
                  <a:pt x="1275455" y="36609"/>
                </a:lnTo>
                <a:lnTo>
                  <a:pt x="1262618" y="17556"/>
                </a:lnTo>
                <a:lnTo>
                  <a:pt x="1243566" y="4710"/>
                </a:lnTo>
                <a:lnTo>
                  <a:pt x="1220216" y="0"/>
                </a:lnTo>
                <a:close/>
              </a:path>
            </a:pathLst>
          </a:custGeom>
          <a:solidFill>
            <a:srgbClr val="F7D256"/>
          </a:solidFill>
        </p:spPr>
        <p:txBody>
          <a:bodyPr wrap="square" lIns="0" tIns="0" rIns="0" bIns="0" rtlCol="0"/>
          <a:lstStyle/>
          <a:p>
            <a:endParaRPr/>
          </a:p>
        </p:txBody>
      </p:sp>
      <p:sp>
        <p:nvSpPr>
          <p:cNvPr id="9" name="object 9"/>
          <p:cNvSpPr txBox="1"/>
          <p:nvPr/>
        </p:nvSpPr>
        <p:spPr>
          <a:xfrm>
            <a:off x="3096514" y="5950508"/>
            <a:ext cx="7391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设备能力</a:t>
            </a:r>
            <a:endParaRPr sz="1400">
              <a:latin typeface="微软雅黑"/>
              <a:cs typeface="微软雅黑"/>
            </a:endParaRPr>
          </a:p>
        </p:txBody>
      </p:sp>
      <p:sp>
        <p:nvSpPr>
          <p:cNvPr id="10" name="object 10"/>
          <p:cNvSpPr/>
          <p:nvPr/>
        </p:nvSpPr>
        <p:spPr>
          <a:xfrm>
            <a:off x="5847588" y="5882640"/>
            <a:ext cx="1280160" cy="360045"/>
          </a:xfrm>
          <a:custGeom>
            <a:avLst/>
            <a:gdLst/>
            <a:ahLst/>
            <a:cxnLst/>
            <a:rect l="l" t="t" r="r" b="b"/>
            <a:pathLst>
              <a:path w="1280159" h="360045">
                <a:moveTo>
                  <a:pt x="1220215" y="0"/>
                </a:moveTo>
                <a:lnTo>
                  <a:pt x="59944" y="0"/>
                </a:lnTo>
                <a:lnTo>
                  <a:pt x="36593" y="4710"/>
                </a:lnTo>
                <a:lnTo>
                  <a:pt x="17541" y="17556"/>
                </a:lnTo>
                <a:lnTo>
                  <a:pt x="4704" y="36609"/>
                </a:lnTo>
                <a:lnTo>
                  <a:pt x="0" y="59944"/>
                </a:lnTo>
                <a:lnTo>
                  <a:pt x="0" y="299720"/>
                </a:lnTo>
                <a:lnTo>
                  <a:pt x="4704" y="323054"/>
                </a:lnTo>
                <a:lnTo>
                  <a:pt x="17541" y="342107"/>
                </a:lnTo>
                <a:lnTo>
                  <a:pt x="36593" y="354953"/>
                </a:lnTo>
                <a:lnTo>
                  <a:pt x="59944" y="359664"/>
                </a:lnTo>
                <a:lnTo>
                  <a:pt x="1220215" y="359664"/>
                </a:lnTo>
                <a:lnTo>
                  <a:pt x="1243566" y="354953"/>
                </a:lnTo>
                <a:lnTo>
                  <a:pt x="1262618" y="342107"/>
                </a:lnTo>
                <a:lnTo>
                  <a:pt x="1275455" y="323054"/>
                </a:lnTo>
                <a:lnTo>
                  <a:pt x="1280160" y="299720"/>
                </a:lnTo>
                <a:lnTo>
                  <a:pt x="1280160" y="59944"/>
                </a:lnTo>
                <a:lnTo>
                  <a:pt x="1275455" y="36609"/>
                </a:lnTo>
                <a:lnTo>
                  <a:pt x="1262618" y="17556"/>
                </a:lnTo>
                <a:lnTo>
                  <a:pt x="1243566" y="4710"/>
                </a:lnTo>
                <a:lnTo>
                  <a:pt x="1220215" y="0"/>
                </a:lnTo>
                <a:close/>
              </a:path>
            </a:pathLst>
          </a:custGeom>
          <a:solidFill>
            <a:srgbClr val="F7D256"/>
          </a:solidFill>
        </p:spPr>
        <p:txBody>
          <a:bodyPr wrap="square" lIns="0" tIns="0" rIns="0" bIns="0" rtlCol="0"/>
          <a:lstStyle/>
          <a:p>
            <a:endParaRPr/>
          </a:p>
        </p:txBody>
      </p:sp>
      <p:sp>
        <p:nvSpPr>
          <p:cNvPr id="11" name="object 11"/>
          <p:cNvSpPr txBox="1"/>
          <p:nvPr/>
        </p:nvSpPr>
        <p:spPr>
          <a:xfrm>
            <a:off x="6118986" y="5950508"/>
            <a:ext cx="7391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网关能力</a:t>
            </a:r>
            <a:endParaRPr sz="1400">
              <a:latin typeface="微软雅黑"/>
              <a:cs typeface="微软雅黑"/>
            </a:endParaRPr>
          </a:p>
        </p:txBody>
      </p:sp>
      <p:sp>
        <p:nvSpPr>
          <p:cNvPr id="12" name="object 12"/>
          <p:cNvSpPr txBox="1"/>
          <p:nvPr/>
        </p:nvSpPr>
        <p:spPr>
          <a:xfrm>
            <a:off x="1827402" y="5253101"/>
            <a:ext cx="560705"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网络层</a:t>
            </a:r>
            <a:endParaRPr sz="1400">
              <a:latin typeface="微软雅黑"/>
              <a:cs typeface="微软雅黑"/>
            </a:endParaRPr>
          </a:p>
        </p:txBody>
      </p:sp>
      <p:sp>
        <p:nvSpPr>
          <p:cNvPr id="13" name="object 13"/>
          <p:cNvSpPr/>
          <p:nvPr/>
        </p:nvSpPr>
        <p:spPr>
          <a:xfrm>
            <a:off x="2825495" y="5201411"/>
            <a:ext cx="1280160" cy="361315"/>
          </a:xfrm>
          <a:custGeom>
            <a:avLst/>
            <a:gdLst/>
            <a:ahLst/>
            <a:cxnLst/>
            <a:rect l="l" t="t" r="r" b="b"/>
            <a:pathLst>
              <a:path w="1280160" h="361314">
                <a:moveTo>
                  <a:pt x="1219962" y="0"/>
                </a:moveTo>
                <a:lnTo>
                  <a:pt x="60198" y="0"/>
                </a:lnTo>
                <a:lnTo>
                  <a:pt x="36754" y="4726"/>
                </a:lnTo>
                <a:lnTo>
                  <a:pt x="17621" y="17621"/>
                </a:lnTo>
                <a:lnTo>
                  <a:pt x="4726" y="36754"/>
                </a:lnTo>
                <a:lnTo>
                  <a:pt x="0" y="60197"/>
                </a:lnTo>
                <a:lnTo>
                  <a:pt x="0" y="300990"/>
                </a:lnTo>
                <a:lnTo>
                  <a:pt x="4726" y="324433"/>
                </a:lnTo>
                <a:lnTo>
                  <a:pt x="17621" y="343566"/>
                </a:lnTo>
                <a:lnTo>
                  <a:pt x="36754" y="356461"/>
                </a:lnTo>
                <a:lnTo>
                  <a:pt x="60198" y="361188"/>
                </a:lnTo>
                <a:lnTo>
                  <a:pt x="1219962" y="361188"/>
                </a:lnTo>
                <a:lnTo>
                  <a:pt x="1243405" y="356461"/>
                </a:lnTo>
                <a:lnTo>
                  <a:pt x="1262538" y="343566"/>
                </a:lnTo>
                <a:lnTo>
                  <a:pt x="1275433" y="324433"/>
                </a:lnTo>
                <a:lnTo>
                  <a:pt x="1280159" y="300990"/>
                </a:lnTo>
                <a:lnTo>
                  <a:pt x="1280159" y="60197"/>
                </a:lnTo>
                <a:lnTo>
                  <a:pt x="1275433" y="36754"/>
                </a:lnTo>
                <a:lnTo>
                  <a:pt x="1262538" y="17621"/>
                </a:lnTo>
                <a:lnTo>
                  <a:pt x="1243405" y="4726"/>
                </a:lnTo>
                <a:lnTo>
                  <a:pt x="1219962" y="0"/>
                </a:lnTo>
                <a:close/>
              </a:path>
            </a:pathLst>
          </a:custGeom>
          <a:solidFill>
            <a:srgbClr val="F6B821"/>
          </a:solidFill>
        </p:spPr>
        <p:txBody>
          <a:bodyPr wrap="square" lIns="0" tIns="0" rIns="0" bIns="0" rtlCol="0"/>
          <a:lstStyle/>
          <a:p>
            <a:endParaRPr/>
          </a:p>
        </p:txBody>
      </p:sp>
      <p:sp>
        <p:nvSpPr>
          <p:cNvPr id="14" name="object 14"/>
          <p:cNvSpPr/>
          <p:nvPr/>
        </p:nvSpPr>
        <p:spPr>
          <a:xfrm>
            <a:off x="5652515" y="5201411"/>
            <a:ext cx="1475740" cy="361315"/>
          </a:xfrm>
          <a:custGeom>
            <a:avLst/>
            <a:gdLst/>
            <a:ahLst/>
            <a:cxnLst/>
            <a:rect l="l" t="t" r="r" b="b"/>
            <a:pathLst>
              <a:path w="1475740" h="361314">
                <a:moveTo>
                  <a:pt x="1415034" y="0"/>
                </a:moveTo>
                <a:lnTo>
                  <a:pt x="60198" y="0"/>
                </a:lnTo>
                <a:lnTo>
                  <a:pt x="36754" y="4726"/>
                </a:lnTo>
                <a:lnTo>
                  <a:pt x="17621" y="17621"/>
                </a:lnTo>
                <a:lnTo>
                  <a:pt x="4726" y="36754"/>
                </a:lnTo>
                <a:lnTo>
                  <a:pt x="0" y="60197"/>
                </a:lnTo>
                <a:lnTo>
                  <a:pt x="0" y="300990"/>
                </a:lnTo>
                <a:lnTo>
                  <a:pt x="4726" y="324433"/>
                </a:lnTo>
                <a:lnTo>
                  <a:pt x="17621" y="343566"/>
                </a:lnTo>
                <a:lnTo>
                  <a:pt x="36754" y="356461"/>
                </a:lnTo>
                <a:lnTo>
                  <a:pt x="60198" y="361188"/>
                </a:lnTo>
                <a:lnTo>
                  <a:pt x="1415034" y="361188"/>
                </a:lnTo>
                <a:lnTo>
                  <a:pt x="1438477" y="356461"/>
                </a:lnTo>
                <a:lnTo>
                  <a:pt x="1457610" y="343566"/>
                </a:lnTo>
                <a:lnTo>
                  <a:pt x="1470505" y="324433"/>
                </a:lnTo>
                <a:lnTo>
                  <a:pt x="1475232" y="300990"/>
                </a:lnTo>
                <a:lnTo>
                  <a:pt x="1475232" y="60197"/>
                </a:lnTo>
                <a:lnTo>
                  <a:pt x="1470505" y="36754"/>
                </a:lnTo>
                <a:lnTo>
                  <a:pt x="1457610" y="17621"/>
                </a:lnTo>
                <a:lnTo>
                  <a:pt x="1438477" y="4726"/>
                </a:lnTo>
                <a:lnTo>
                  <a:pt x="1415034" y="0"/>
                </a:lnTo>
                <a:close/>
              </a:path>
            </a:pathLst>
          </a:custGeom>
          <a:solidFill>
            <a:srgbClr val="F6B821"/>
          </a:solidFill>
        </p:spPr>
        <p:txBody>
          <a:bodyPr wrap="square" lIns="0" tIns="0" rIns="0" bIns="0" rtlCol="0"/>
          <a:lstStyle/>
          <a:p>
            <a:endParaRPr/>
          </a:p>
        </p:txBody>
      </p:sp>
      <p:sp>
        <p:nvSpPr>
          <p:cNvPr id="15" name="object 15"/>
          <p:cNvSpPr/>
          <p:nvPr/>
        </p:nvSpPr>
        <p:spPr>
          <a:xfrm>
            <a:off x="4239767" y="5201411"/>
            <a:ext cx="1280160" cy="361315"/>
          </a:xfrm>
          <a:custGeom>
            <a:avLst/>
            <a:gdLst/>
            <a:ahLst/>
            <a:cxnLst/>
            <a:rect l="l" t="t" r="r" b="b"/>
            <a:pathLst>
              <a:path w="1280160" h="361314">
                <a:moveTo>
                  <a:pt x="1219962" y="0"/>
                </a:moveTo>
                <a:lnTo>
                  <a:pt x="60198" y="0"/>
                </a:lnTo>
                <a:lnTo>
                  <a:pt x="36754" y="4726"/>
                </a:lnTo>
                <a:lnTo>
                  <a:pt x="17621" y="17621"/>
                </a:lnTo>
                <a:lnTo>
                  <a:pt x="4726" y="36754"/>
                </a:lnTo>
                <a:lnTo>
                  <a:pt x="0" y="60197"/>
                </a:lnTo>
                <a:lnTo>
                  <a:pt x="0" y="300990"/>
                </a:lnTo>
                <a:lnTo>
                  <a:pt x="4726" y="324433"/>
                </a:lnTo>
                <a:lnTo>
                  <a:pt x="17621" y="343566"/>
                </a:lnTo>
                <a:lnTo>
                  <a:pt x="36754" y="356461"/>
                </a:lnTo>
                <a:lnTo>
                  <a:pt x="60198" y="361188"/>
                </a:lnTo>
                <a:lnTo>
                  <a:pt x="1219962" y="361188"/>
                </a:lnTo>
                <a:lnTo>
                  <a:pt x="1243405" y="356461"/>
                </a:lnTo>
                <a:lnTo>
                  <a:pt x="1262538" y="343566"/>
                </a:lnTo>
                <a:lnTo>
                  <a:pt x="1275433" y="324433"/>
                </a:lnTo>
                <a:lnTo>
                  <a:pt x="1280160" y="300990"/>
                </a:lnTo>
                <a:lnTo>
                  <a:pt x="1280160" y="60197"/>
                </a:lnTo>
                <a:lnTo>
                  <a:pt x="1275433" y="36754"/>
                </a:lnTo>
                <a:lnTo>
                  <a:pt x="1262538" y="17621"/>
                </a:lnTo>
                <a:lnTo>
                  <a:pt x="1243405" y="4726"/>
                </a:lnTo>
                <a:lnTo>
                  <a:pt x="1219962" y="0"/>
                </a:lnTo>
                <a:close/>
              </a:path>
            </a:pathLst>
          </a:custGeom>
          <a:solidFill>
            <a:srgbClr val="F6B821"/>
          </a:solidFill>
        </p:spPr>
        <p:txBody>
          <a:bodyPr wrap="square" lIns="0" tIns="0" rIns="0" bIns="0" rtlCol="0"/>
          <a:lstStyle/>
          <a:p>
            <a:endParaRPr/>
          </a:p>
        </p:txBody>
      </p:sp>
      <p:sp>
        <p:nvSpPr>
          <p:cNvPr id="16" name="object 16"/>
          <p:cNvSpPr txBox="1"/>
          <p:nvPr/>
        </p:nvSpPr>
        <p:spPr>
          <a:xfrm>
            <a:off x="3096514" y="5269610"/>
            <a:ext cx="3926840" cy="226060"/>
          </a:xfrm>
          <a:prstGeom prst="rect">
            <a:avLst/>
          </a:prstGeom>
        </p:spPr>
        <p:txBody>
          <a:bodyPr vert="horz" wrap="square" lIns="0" tIns="0" rIns="0" bIns="0" rtlCol="0">
            <a:spAutoFit/>
          </a:bodyPr>
          <a:lstStyle/>
          <a:p>
            <a:pPr marL="12700">
              <a:lnSpc>
                <a:spcPct val="100000"/>
              </a:lnSpc>
              <a:tabLst>
                <a:tab pos="1425575" algn="l"/>
                <a:tab pos="2672715" algn="l"/>
              </a:tabLst>
            </a:pPr>
            <a:r>
              <a:rPr sz="1400" dirty="0">
                <a:solidFill>
                  <a:srgbClr val="F9F9F9"/>
                </a:solidFill>
                <a:latin typeface="微软雅黑"/>
                <a:cs typeface="微软雅黑"/>
              </a:rPr>
              <a:t>网络能力	网关能力	</a:t>
            </a:r>
            <a:r>
              <a:rPr sz="1400" spc="-5" dirty="0">
                <a:solidFill>
                  <a:srgbClr val="F9F9F9"/>
                </a:solidFill>
                <a:latin typeface="微软雅黑"/>
                <a:cs typeface="微软雅黑"/>
              </a:rPr>
              <a:t>B</a:t>
            </a:r>
            <a:r>
              <a:rPr sz="1400" spc="-80" dirty="0">
                <a:solidFill>
                  <a:srgbClr val="F9F9F9"/>
                </a:solidFill>
                <a:latin typeface="微软雅黑"/>
                <a:cs typeface="微软雅黑"/>
              </a:rPr>
              <a:t>O</a:t>
            </a:r>
            <a:r>
              <a:rPr sz="1400" spc="-5" dirty="0">
                <a:solidFill>
                  <a:srgbClr val="F9F9F9"/>
                </a:solidFill>
                <a:latin typeface="微软雅黑"/>
                <a:cs typeface="微软雅黑"/>
              </a:rPr>
              <a:t>T</a:t>
            </a:r>
            <a:r>
              <a:rPr sz="1400" dirty="0">
                <a:solidFill>
                  <a:srgbClr val="F9F9F9"/>
                </a:solidFill>
                <a:latin typeface="微软雅黑"/>
                <a:cs typeface="微软雅黑"/>
              </a:rPr>
              <a:t>点对点通信</a:t>
            </a:r>
            <a:endParaRPr sz="1400">
              <a:latin typeface="微软雅黑"/>
              <a:cs typeface="微软雅黑"/>
            </a:endParaRPr>
          </a:p>
        </p:txBody>
      </p:sp>
      <p:sp>
        <p:nvSpPr>
          <p:cNvPr id="17" name="object 17"/>
          <p:cNvSpPr/>
          <p:nvPr/>
        </p:nvSpPr>
        <p:spPr>
          <a:xfrm>
            <a:off x="4835652" y="3756659"/>
            <a:ext cx="649605" cy="360045"/>
          </a:xfrm>
          <a:custGeom>
            <a:avLst/>
            <a:gdLst/>
            <a:ahLst/>
            <a:cxnLst/>
            <a:rect l="l" t="t" r="r" b="b"/>
            <a:pathLst>
              <a:path w="649604" h="360045">
                <a:moveTo>
                  <a:pt x="589280" y="0"/>
                </a:moveTo>
                <a:lnTo>
                  <a:pt x="59944" y="0"/>
                </a:lnTo>
                <a:lnTo>
                  <a:pt x="36593" y="4704"/>
                </a:lnTo>
                <a:lnTo>
                  <a:pt x="17541" y="17541"/>
                </a:lnTo>
                <a:lnTo>
                  <a:pt x="4704" y="36593"/>
                </a:lnTo>
                <a:lnTo>
                  <a:pt x="0" y="59943"/>
                </a:lnTo>
                <a:lnTo>
                  <a:pt x="0" y="299719"/>
                </a:lnTo>
                <a:lnTo>
                  <a:pt x="4704" y="323070"/>
                </a:lnTo>
                <a:lnTo>
                  <a:pt x="17541" y="342122"/>
                </a:lnTo>
                <a:lnTo>
                  <a:pt x="36593" y="354959"/>
                </a:lnTo>
                <a:lnTo>
                  <a:pt x="59944" y="359663"/>
                </a:lnTo>
                <a:lnTo>
                  <a:pt x="589280" y="359663"/>
                </a:lnTo>
                <a:lnTo>
                  <a:pt x="612630" y="354959"/>
                </a:lnTo>
                <a:lnTo>
                  <a:pt x="631682" y="342122"/>
                </a:lnTo>
                <a:lnTo>
                  <a:pt x="644519" y="323070"/>
                </a:lnTo>
                <a:lnTo>
                  <a:pt x="649224" y="299719"/>
                </a:lnTo>
                <a:lnTo>
                  <a:pt x="649224" y="59943"/>
                </a:lnTo>
                <a:lnTo>
                  <a:pt x="644519" y="36593"/>
                </a:lnTo>
                <a:lnTo>
                  <a:pt x="631682" y="17541"/>
                </a:lnTo>
                <a:lnTo>
                  <a:pt x="612630" y="4704"/>
                </a:lnTo>
                <a:lnTo>
                  <a:pt x="589280" y="0"/>
                </a:lnTo>
                <a:close/>
              </a:path>
            </a:pathLst>
          </a:custGeom>
          <a:solidFill>
            <a:srgbClr val="F9AB2D"/>
          </a:solidFill>
        </p:spPr>
        <p:txBody>
          <a:bodyPr wrap="square" lIns="0" tIns="0" rIns="0" bIns="0" rtlCol="0"/>
          <a:lstStyle/>
          <a:p>
            <a:endParaRPr/>
          </a:p>
        </p:txBody>
      </p:sp>
      <p:sp>
        <p:nvSpPr>
          <p:cNvPr id="18" name="object 18"/>
          <p:cNvSpPr txBox="1"/>
          <p:nvPr/>
        </p:nvSpPr>
        <p:spPr>
          <a:xfrm>
            <a:off x="4981702" y="3823970"/>
            <a:ext cx="356870" cy="213360"/>
          </a:xfrm>
          <a:prstGeom prst="rect">
            <a:avLst/>
          </a:prstGeom>
        </p:spPr>
        <p:txBody>
          <a:bodyPr vert="horz" wrap="square" lIns="0" tIns="0" rIns="0" bIns="0" rtlCol="0">
            <a:spAutoFit/>
          </a:bodyPr>
          <a:lstStyle/>
          <a:p>
            <a:pPr>
              <a:lnSpc>
                <a:spcPts val="1680"/>
              </a:lnSpc>
            </a:pPr>
            <a:r>
              <a:rPr sz="1400" dirty="0">
                <a:solidFill>
                  <a:srgbClr val="F9F9F9"/>
                </a:solidFill>
                <a:latin typeface="微软雅黑"/>
                <a:cs typeface="微软雅黑"/>
              </a:rPr>
              <a:t>账本</a:t>
            </a:r>
            <a:endParaRPr sz="1400">
              <a:latin typeface="微软雅黑"/>
              <a:cs typeface="微软雅黑"/>
            </a:endParaRPr>
          </a:p>
        </p:txBody>
      </p:sp>
      <p:sp>
        <p:nvSpPr>
          <p:cNvPr id="19" name="object 19"/>
          <p:cNvSpPr/>
          <p:nvPr/>
        </p:nvSpPr>
        <p:spPr>
          <a:xfrm>
            <a:off x="5647944" y="3756659"/>
            <a:ext cx="647700" cy="360045"/>
          </a:xfrm>
          <a:custGeom>
            <a:avLst/>
            <a:gdLst/>
            <a:ahLst/>
            <a:cxnLst/>
            <a:rect l="l" t="t" r="r" b="b"/>
            <a:pathLst>
              <a:path w="647700" h="360045">
                <a:moveTo>
                  <a:pt x="587755" y="0"/>
                </a:moveTo>
                <a:lnTo>
                  <a:pt x="59943" y="0"/>
                </a:lnTo>
                <a:lnTo>
                  <a:pt x="36593" y="4704"/>
                </a:lnTo>
                <a:lnTo>
                  <a:pt x="17541" y="17541"/>
                </a:lnTo>
                <a:lnTo>
                  <a:pt x="4704" y="36593"/>
                </a:lnTo>
                <a:lnTo>
                  <a:pt x="0" y="59943"/>
                </a:lnTo>
                <a:lnTo>
                  <a:pt x="0" y="299719"/>
                </a:lnTo>
                <a:lnTo>
                  <a:pt x="4704" y="323070"/>
                </a:lnTo>
                <a:lnTo>
                  <a:pt x="17541" y="342122"/>
                </a:lnTo>
                <a:lnTo>
                  <a:pt x="36593" y="354959"/>
                </a:lnTo>
                <a:lnTo>
                  <a:pt x="59943" y="359663"/>
                </a:lnTo>
                <a:lnTo>
                  <a:pt x="587755" y="359663"/>
                </a:lnTo>
                <a:lnTo>
                  <a:pt x="611106" y="354959"/>
                </a:lnTo>
                <a:lnTo>
                  <a:pt x="630158" y="342122"/>
                </a:lnTo>
                <a:lnTo>
                  <a:pt x="642995" y="323070"/>
                </a:lnTo>
                <a:lnTo>
                  <a:pt x="647700" y="299719"/>
                </a:lnTo>
                <a:lnTo>
                  <a:pt x="647700" y="59943"/>
                </a:lnTo>
                <a:lnTo>
                  <a:pt x="642995" y="36593"/>
                </a:lnTo>
                <a:lnTo>
                  <a:pt x="630158" y="17541"/>
                </a:lnTo>
                <a:lnTo>
                  <a:pt x="611106" y="4704"/>
                </a:lnTo>
                <a:lnTo>
                  <a:pt x="587755" y="0"/>
                </a:lnTo>
                <a:close/>
              </a:path>
            </a:pathLst>
          </a:custGeom>
          <a:solidFill>
            <a:srgbClr val="F9AB2D"/>
          </a:solidFill>
        </p:spPr>
        <p:txBody>
          <a:bodyPr wrap="square" lIns="0" tIns="0" rIns="0" bIns="0" rtlCol="0"/>
          <a:lstStyle/>
          <a:p>
            <a:endParaRPr/>
          </a:p>
        </p:txBody>
      </p:sp>
      <p:sp>
        <p:nvSpPr>
          <p:cNvPr id="20" name="object 20"/>
          <p:cNvSpPr txBox="1"/>
          <p:nvPr/>
        </p:nvSpPr>
        <p:spPr>
          <a:xfrm>
            <a:off x="5793994" y="3823970"/>
            <a:ext cx="356870" cy="213360"/>
          </a:xfrm>
          <a:prstGeom prst="rect">
            <a:avLst/>
          </a:prstGeom>
        </p:spPr>
        <p:txBody>
          <a:bodyPr vert="horz" wrap="square" lIns="0" tIns="0" rIns="0" bIns="0" rtlCol="0">
            <a:spAutoFit/>
          </a:bodyPr>
          <a:lstStyle/>
          <a:p>
            <a:pPr>
              <a:lnSpc>
                <a:spcPts val="1680"/>
              </a:lnSpc>
            </a:pPr>
            <a:r>
              <a:rPr sz="1400" dirty="0">
                <a:solidFill>
                  <a:srgbClr val="F9F9F9"/>
                </a:solidFill>
                <a:latin typeface="微软雅黑"/>
                <a:cs typeface="微软雅黑"/>
              </a:rPr>
              <a:t>共识</a:t>
            </a:r>
            <a:endParaRPr sz="1400">
              <a:latin typeface="微软雅黑"/>
              <a:cs typeface="微软雅黑"/>
            </a:endParaRPr>
          </a:p>
        </p:txBody>
      </p:sp>
      <p:sp>
        <p:nvSpPr>
          <p:cNvPr id="21" name="object 21"/>
          <p:cNvSpPr/>
          <p:nvPr/>
        </p:nvSpPr>
        <p:spPr>
          <a:xfrm>
            <a:off x="6460235" y="3756659"/>
            <a:ext cx="647700" cy="360045"/>
          </a:xfrm>
          <a:custGeom>
            <a:avLst/>
            <a:gdLst/>
            <a:ahLst/>
            <a:cxnLst/>
            <a:rect l="l" t="t" r="r" b="b"/>
            <a:pathLst>
              <a:path w="647700" h="360045">
                <a:moveTo>
                  <a:pt x="587756" y="0"/>
                </a:moveTo>
                <a:lnTo>
                  <a:pt x="59943" y="0"/>
                </a:lnTo>
                <a:lnTo>
                  <a:pt x="36593" y="4704"/>
                </a:lnTo>
                <a:lnTo>
                  <a:pt x="17541" y="17541"/>
                </a:lnTo>
                <a:lnTo>
                  <a:pt x="4704" y="36593"/>
                </a:lnTo>
                <a:lnTo>
                  <a:pt x="0" y="59943"/>
                </a:lnTo>
                <a:lnTo>
                  <a:pt x="0" y="299719"/>
                </a:lnTo>
                <a:lnTo>
                  <a:pt x="4704" y="323070"/>
                </a:lnTo>
                <a:lnTo>
                  <a:pt x="17541" y="342122"/>
                </a:lnTo>
                <a:lnTo>
                  <a:pt x="36593" y="354959"/>
                </a:lnTo>
                <a:lnTo>
                  <a:pt x="59943" y="359663"/>
                </a:lnTo>
                <a:lnTo>
                  <a:pt x="587756" y="359663"/>
                </a:lnTo>
                <a:lnTo>
                  <a:pt x="611106" y="354959"/>
                </a:lnTo>
                <a:lnTo>
                  <a:pt x="630158" y="342122"/>
                </a:lnTo>
                <a:lnTo>
                  <a:pt x="642995" y="323070"/>
                </a:lnTo>
                <a:lnTo>
                  <a:pt x="647699" y="299719"/>
                </a:lnTo>
                <a:lnTo>
                  <a:pt x="647699" y="59943"/>
                </a:lnTo>
                <a:lnTo>
                  <a:pt x="642995" y="36593"/>
                </a:lnTo>
                <a:lnTo>
                  <a:pt x="630158" y="17541"/>
                </a:lnTo>
                <a:lnTo>
                  <a:pt x="611106" y="4704"/>
                </a:lnTo>
                <a:lnTo>
                  <a:pt x="587756" y="0"/>
                </a:lnTo>
                <a:close/>
              </a:path>
            </a:pathLst>
          </a:custGeom>
          <a:solidFill>
            <a:srgbClr val="F9AB2D"/>
          </a:solidFill>
        </p:spPr>
        <p:txBody>
          <a:bodyPr wrap="square" lIns="0" tIns="0" rIns="0" bIns="0" rtlCol="0"/>
          <a:lstStyle/>
          <a:p>
            <a:endParaRPr/>
          </a:p>
        </p:txBody>
      </p:sp>
      <p:sp>
        <p:nvSpPr>
          <p:cNvPr id="22" name="object 22"/>
          <p:cNvSpPr txBox="1"/>
          <p:nvPr/>
        </p:nvSpPr>
        <p:spPr>
          <a:xfrm>
            <a:off x="6606285" y="3823970"/>
            <a:ext cx="356870" cy="213360"/>
          </a:xfrm>
          <a:prstGeom prst="rect">
            <a:avLst/>
          </a:prstGeom>
        </p:spPr>
        <p:txBody>
          <a:bodyPr vert="horz" wrap="square" lIns="0" tIns="0" rIns="0" bIns="0" rtlCol="0">
            <a:spAutoFit/>
          </a:bodyPr>
          <a:lstStyle/>
          <a:p>
            <a:pPr>
              <a:lnSpc>
                <a:spcPts val="1680"/>
              </a:lnSpc>
            </a:pPr>
            <a:r>
              <a:rPr sz="1400" dirty="0">
                <a:solidFill>
                  <a:srgbClr val="F9F9F9"/>
                </a:solidFill>
                <a:latin typeface="微软雅黑"/>
                <a:cs typeface="微软雅黑"/>
              </a:rPr>
              <a:t>加密</a:t>
            </a:r>
            <a:endParaRPr sz="1400">
              <a:latin typeface="微软雅黑"/>
              <a:cs typeface="微软雅黑"/>
            </a:endParaRPr>
          </a:p>
        </p:txBody>
      </p:sp>
      <p:sp>
        <p:nvSpPr>
          <p:cNvPr id="23" name="object 23"/>
          <p:cNvSpPr/>
          <p:nvPr/>
        </p:nvSpPr>
        <p:spPr>
          <a:xfrm>
            <a:off x="4841747" y="4224528"/>
            <a:ext cx="647700" cy="360045"/>
          </a:xfrm>
          <a:custGeom>
            <a:avLst/>
            <a:gdLst/>
            <a:ahLst/>
            <a:cxnLst/>
            <a:rect l="l" t="t" r="r" b="b"/>
            <a:pathLst>
              <a:path w="647700" h="360045">
                <a:moveTo>
                  <a:pt x="587755" y="0"/>
                </a:moveTo>
                <a:lnTo>
                  <a:pt x="59943" y="0"/>
                </a:lnTo>
                <a:lnTo>
                  <a:pt x="36593" y="4704"/>
                </a:lnTo>
                <a:lnTo>
                  <a:pt x="17541" y="17541"/>
                </a:lnTo>
                <a:lnTo>
                  <a:pt x="4704" y="36593"/>
                </a:lnTo>
                <a:lnTo>
                  <a:pt x="0" y="59944"/>
                </a:lnTo>
                <a:lnTo>
                  <a:pt x="0" y="299720"/>
                </a:lnTo>
                <a:lnTo>
                  <a:pt x="4704" y="323070"/>
                </a:lnTo>
                <a:lnTo>
                  <a:pt x="17541" y="342122"/>
                </a:lnTo>
                <a:lnTo>
                  <a:pt x="36593" y="354959"/>
                </a:lnTo>
                <a:lnTo>
                  <a:pt x="59943" y="359664"/>
                </a:lnTo>
                <a:lnTo>
                  <a:pt x="587755" y="359664"/>
                </a:lnTo>
                <a:lnTo>
                  <a:pt x="611106" y="354959"/>
                </a:lnTo>
                <a:lnTo>
                  <a:pt x="630158" y="342122"/>
                </a:lnTo>
                <a:lnTo>
                  <a:pt x="642995" y="323070"/>
                </a:lnTo>
                <a:lnTo>
                  <a:pt x="647700" y="299720"/>
                </a:lnTo>
                <a:lnTo>
                  <a:pt x="647700" y="59944"/>
                </a:lnTo>
                <a:lnTo>
                  <a:pt x="642995" y="36593"/>
                </a:lnTo>
                <a:lnTo>
                  <a:pt x="630158" y="17541"/>
                </a:lnTo>
                <a:lnTo>
                  <a:pt x="611106" y="4704"/>
                </a:lnTo>
                <a:lnTo>
                  <a:pt x="587755" y="0"/>
                </a:lnTo>
                <a:close/>
              </a:path>
            </a:pathLst>
          </a:custGeom>
          <a:solidFill>
            <a:srgbClr val="F9AB2D"/>
          </a:solidFill>
        </p:spPr>
        <p:txBody>
          <a:bodyPr wrap="square" lIns="0" tIns="0" rIns="0" bIns="0" rtlCol="0"/>
          <a:lstStyle/>
          <a:p>
            <a:endParaRPr/>
          </a:p>
        </p:txBody>
      </p:sp>
      <p:sp>
        <p:nvSpPr>
          <p:cNvPr id="24" name="object 24"/>
          <p:cNvSpPr txBox="1"/>
          <p:nvPr/>
        </p:nvSpPr>
        <p:spPr>
          <a:xfrm>
            <a:off x="4986782" y="4291457"/>
            <a:ext cx="356870" cy="213360"/>
          </a:xfrm>
          <a:prstGeom prst="rect">
            <a:avLst/>
          </a:prstGeom>
        </p:spPr>
        <p:txBody>
          <a:bodyPr vert="horz" wrap="square" lIns="0" tIns="0" rIns="0" bIns="0" rtlCol="0">
            <a:spAutoFit/>
          </a:bodyPr>
          <a:lstStyle/>
          <a:p>
            <a:pPr>
              <a:lnSpc>
                <a:spcPts val="1680"/>
              </a:lnSpc>
            </a:pPr>
            <a:r>
              <a:rPr sz="1400" dirty="0">
                <a:solidFill>
                  <a:srgbClr val="F9F9F9"/>
                </a:solidFill>
                <a:latin typeface="微软雅黑"/>
                <a:cs typeface="微软雅黑"/>
              </a:rPr>
              <a:t>交易</a:t>
            </a:r>
            <a:endParaRPr sz="1400">
              <a:latin typeface="微软雅黑"/>
              <a:cs typeface="微软雅黑"/>
            </a:endParaRPr>
          </a:p>
        </p:txBody>
      </p:sp>
      <p:sp>
        <p:nvSpPr>
          <p:cNvPr id="25" name="object 25"/>
          <p:cNvSpPr/>
          <p:nvPr/>
        </p:nvSpPr>
        <p:spPr>
          <a:xfrm>
            <a:off x="5654040" y="4224528"/>
            <a:ext cx="647700" cy="360045"/>
          </a:xfrm>
          <a:custGeom>
            <a:avLst/>
            <a:gdLst/>
            <a:ahLst/>
            <a:cxnLst/>
            <a:rect l="l" t="t" r="r" b="b"/>
            <a:pathLst>
              <a:path w="647700" h="360045">
                <a:moveTo>
                  <a:pt x="587756"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587756" y="359664"/>
                </a:lnTo>
                <a:lnTo>
                  <a:pt x="611106" y="354959"/>
                </a:lnTo>
                <a:lnTo>
                  <a:pt x="630158" y="342122"/>
                </a:lnTo>
                <a:lnTo>
                  <a:pt x="642995" y="323070"/>
                </a:lnTo>
                <a:lnTo>
                  <a:pt x="647700" y="299720"/>
                </a:lnTo>
                <a:lnTo>
                  <a:pt x="647700" y="59944"/>
                </a:lnTo>
                <a:lnTo>
                  <a:pt x="642995" y="36593"/>
                </a:lnTo>
                <a:lnTo>
                  <a:pt x="630158" y="17541"/>
                </a:lnTo>
                <a:lnTo>
                  <a:pt x="611106" y="4704"/>
                </a:lnTo>
                <a:lnTo>
                  <a:pt x="587756" y="0"/>
                </a:lnTo>
                <a:close/>
              </a:path>
            </a:pathLst>
          </a:custGeom>
          <a:solidFill>
            <a:srgbClr val="F9AB2D"/>
          </a:solidFill>
        </p:spPr>
        <p:txBody>
          <a:bodyPr wrap="square" lIns="0" tIns="0" rIns="0" bIns="0" rtlCol="0"/>
          <a:lstStyle/>
          <a:p>
            <a:endParaRPr/>
          </a:p>
        </p:txBody>
      </p:sp>
      <p:sp>
        <p:nvSpPr>
          <p:cNvPr id="26" name="object 26"/>
          <p:cNvSpPr/>
          <p:nvPr/>
        </p:nvSpPr>
        <p:spPr>
          <a:xfrm>
            <a:off x="6466332" y="4224528"/>
            <a:ext cx="647700" cy="360045"/>
          </a:xfrm>
          <a:custGeom>
            <a:avLst/>
            <a:gdLst/>
            <a:ahLst/>
            <a:cxnLst/>
            <a:rect l="l" t="t" r="r" b="b"/>
            <a:pathLst>
              <a:path w="647700" h="360045">
                <a:moveTo>
                  <a:pt x="587756" y="0"/>
                </a:moveTo>
                <a:lnTo>
                  <a:pt x="59943" y="0"/>
                </a:lnTo>
                <a:lnTo>
                  <a:pt x="36593" y="4704"/>
                </a:lnTo>
                <a:lnTo>
                  <a:pt x="17541" y="17541"/>
                </a:lnTo>
                <a:lnTo>
                  <a:pt x="4704" y="36593"/>
                </a:lnTo>
                <a:lnTo>
                  <a:pt x="0" y="59944"/>
                </a:lnTo>
                <a:lnTo>
                  <a:pt x="0" y="299720"/>
                </a:lnTo>
                <a:lnTo>
                  <a:pt x="4704" y="323070"/>
                </a:lnTo>
                <a:lnTo>
                  <a:pt x="17541" y="342122"/>
                </a:lnTo>
                <a:lnTo>
                  <a:pt x="36593" y="354959"/>
                </a:lnTo>
                <a:lnTo>
                  <a:pt x="59943" y="359664"/>
                </a:lnTo>
                <a:lnTo>
                  <a:pt x="587756" y="359664"/>
                </a:lnTo>
                <a:lnTo>
                  <a:pt x="611106" y="354959"/>
                </a:lnTo>
                <a:lnTo>
                  <a:pt x="630158" y="342122"/>
                </a:lnTo>
                <a:lnTo>
                  <a:pt x="642995" y="323070"/>
                </a:lnTo>
                <a:lnTo>
                  <a:pt x="647699" y="299720"/>
                </a:lnTo>
                <a:lnTo>
                  <a:pt x="647699" y="59944"/>
                </a:lnTo>
                <a:lnTo>
                  <a:pt x="642995" y="36593"/>
                </a:lnTo>
                <a:lnTo>
                  <a:pt x="630158" y="17541"/>
                </a:lnTo>
                <a:lnTo>
                  <a:pt x="611106" y="4704"/>
                </a:lnTo>
                <a:lnTo>
                  <a:pt x="587756" y="0"/>
                </a:lnTo>
                <a:close/>
              </a:path>
            </a:pathLst>
          </a:custGeom>
          <a:solidFill>
            <a:srgbClr val="F9AB2D"/>
          </a:solidFill>
        </p:spPr>
        <p:txBody>
          <a:bodyPr wrap="square" lIns="0" tIns="0" rIns="0" bIns="0" rtlCol="0"/>
          <a:lstStyle/>
          <a:p>
            <a:endParaRPr/>
          </a:p>
        </p:txBody>
      </p:sp>
      <p:sp>
        <p:nvSpPr>
          <p:cNvPr id="27" name="object 27"/>
          <p:cNvSpPr txBox="1"/>
          <p:nvPr/>
        </p:nvSpPr>
        <p:spPr>
          <a:xfrm>
            <a:off x="6611366" y="4291457"/>
            <a:ext cx="356870" cy="213360"/>
          </a:xfrm>
          <a:prstGeom prst="rect">
            <a:avLst/>
          </a:prstGeom>
        </p:spPr>
        <p:txBody>
          <a:bodyPr vert="horz" wrap="square" lIns="0" tIns="0" rIns="0" bIns="0" rtlCol="0">
            <a:spAutoFit/>
          </a:bodyPr>
          <a:lstStyle/>
          <a:p>
            <a:pPr>
              <a:lnSpc>
                <a:spcPts val="1680"/>
              </a:lnSpc>
            </a:pPr>
            <a:r>
              <a:rPr sz="1400" dirty="0">
                <a:solidFill>
                  <a:srgbClr val="F9F9F9"/>
                </a:solidFill>
                <a:latin typeface="微软雅黑"/>
                <a:cs typeface="微软雅黑"/>
              </a:rPr>
              <a:t>合约</a:t>
            </a:r>
            <a:endParaRPr sz="1400">
              <a:latin typeface="微软雅黑"/>
              <a:cs typeface="微软雅黑"/>
            </a:endParaRPr>
          </a:p>
        </p:txBody>
      </p:sp>
      <p:sp>
        <p:nvSpPr>
          <p:cNvPr id="28" name="object 28"/>
          <p:cNvSpPr txBox="1"/>
          <p:nvPr/>
        </p:nvSpPr>
        <p:spPr>
          <a:xfrm>
            <a:off x="5466588" y="4291457"/>
            <a:ext cx="1062355" cy="559435"/>
          </a:xfrm>
          <a:prstGeom prst="rect">
            <a:avLst/>
          </a:prstGeom>
        </p:spPr>
        <p:txBody>
          <a:bodyPr vert="horz" wrap="square" lIns="0" tIns="0" rIns="0" bIns="0" rtlCol="0">
            <a:spAutoFit/>
          </a:bodyPr>
          <a:lstStyle/>
          <a:p>
            <a:pPr algn="ctr">
              <a:lnSpc>
                <a:spcPct val="100000"/>
              </a:lnSpc>
            </a:pPr>
            <a:r>
              <a:rPr sz="1400" dirty="0">
                <a:solidFill>
                  <a:srgbClr val="F9F9F9"/>
                </a:solidFill>
                <a:latin typeface="微软雅黑"/>
                <a:cs typeface="微软雅黑"/>
              </a:rPr>
              <a:t>会员</a:t>
            </a:r>
            <a:endParaRPr sz="1400">
              <a:latin typeface="微软雅黑"/>
              <a:cs typeface="微软雅黑"/>
            </a:endParaRPr>
          </a:p>
          <a:p>
            <a:pPr algn="ctr">
              <a:lnSpc>
                <a:spcPts val="1680"/>
              </a:lnSpc>
              <a:spcBef>
                <a:spcPts val="1040"/>
              </a:spcBef>
            </a:pPr>
            <a:r>
              <a:rPr sz="1400" spc="-5" dirty="0">
                <a:latin typeface="微软雅黑"/>
                <a:cs typeface="微软雅黑"/>
              </a:rPr>
              <a:t>B</a:t>
            </a:r>
            <a:r>
              <a:rPr sz="1400" spc="-80" dirty="0">
                <a:latin typeface="微软雅黑"/>
                <a:cs typeface="微软雅黑"/>
              </a:rPr>
              <a:t>O</a:t>
            </a:r>
            <a:r>
              <a:rPr sz="1400" spc="-5" dirty="0">
                <a:latin typeface="微软雅黑"/>
                <a:cs typeface="微软雅黑"/>
              </a:rPr>
              <a:t>T</a:t>
            </a:r>
            <a:r>
              <a:rPr sz="1400" dirty="0">
                <a:latin typeface="微软雅黑"/>
                <a:cs typeface="微软雅黑"/>
              </a:rPr>
              <a:t>支持能力</a:t>
            </a:r>
            <a:endParaRPr sz="1400">
              <a:latin typeface="微软雅黑"/>
              <a:cs typeface="微软雅黑"/>
            </a:endParaRPr>
          </a:p>
        </p:txBody>
      </p:sp>
      <p:sp>
        <p:nvSpPr>
          <p:cNvPr id="29" name="object 29"/>
          <p:cNvSpPr/>
          <p:nvPr/>
        </p:nvSpPr>
        <p:spPr>
          <a:xfrm>
            <a:off x="4796028" y="3660647"/>
            <a:ext cx="2339340" cy="1224280"/>
          </a:xfrm>
          <a:custGeom>
            <a:avLst/>
            <a:gdLst/>
            <a:ahLst/>
            <a:cxnLst/>
            <a:rect l="l" t="t" r="r" b="b"/>
            <a:pathLst>
              <a:path w="2339340" h="1224279">
                <a:moveTo>
                  <a:pt x="0" y="44703"/>
                </a:moveTo>
                <a:lnTo>
                  <a:pt x="3520" y="27324"/>
                </a:lnTo>
                <a:lnTo>
                  <a:pt x="13112" y="13112"/>
                </a:lnTo>
                <a:lnTo>
                  <a:pt x="27324" y="3520"/>
                </a:lnTo>
                <a:lnTo>
                  <a:pt x="44704" y="0"/>
                </a:lnTo>
                <a:lnTo>
                  <a:pt x="2294636" y="0"/>
                </a:lnTo>
                <a:lnTo>
                  <a:pt x="2312015" y="3520"/>
                </a:lnTo>
                <a:lnTo>
                  <a:pt x="2326227" y="13112"/>
                </a:lnTo>
                <a:lnTo>
                  <a:pt x="2335819" y="27324"/>
                </a:lnTo>
                <a:lnTo>
                  <a:pt x="2339340" y="44703"/>
                </a:lnTo>
                <a:lnTo>
                  <a:pt x="2339340" y="1179068"/>
                </a:lnTo>
                <a:lnTo>
                  <a:pt x="2335819" y="1196447"/>
                </a:lnTo>
                <a:lnTo>
                  <a:pt x="2326227" y="1210659"/>
                </a:lnTo>
                <a:lnTo>
                  <a:pt x="2312015" y="1220251"/>
                </a:lnTo>
                <a:lnTo>
                  <a:pt x="2294636" y="1223771"/>
                </a:lnTo>
                <a:lnTo>
                  <a:pt x="44704" y="1223771"/>
                </a:lnTo>
                <a:lnTo>
                  <a:pt x="27324" y="1220251"/>
                </a:lnTo>
                <a:lnTo>
                  <a:pt x="13112" y="1210659"/>
                </a:lnTo>
                <a:lnTo>
                  <a:pt x="3520" y="1196447"/>
                </a:lnTo>
                <a:lnTo>
                  <a:pt x="0" y="1179068"/>
                </a:lnTo>
                <a:lnTo>
                  <a:pt x="0" y="44703"/>
                </a:lnTo>
                <a:close/>
              </a:path>
            </a:pathLst>
          </a:custGeom>
          <a:ln w="12192">
            <a:solidFill>
              <a:srgbClr val="F9AB2D"/>
            </a:solidFill>
          </a:ln>
        </p:spPr>
        <p:txBody>
          <a:bodyPr wrap="square" lIns="0" tIns="0" rIns="0" bIns="0" rtlCol="0"/>
          <a:lstStyle/>
          <a:p>
            <a:endParaRPr/>
          </a:p>
        </p:txBody>
      </p:sp>
      <p:sp>
        <p:nvSpPr>
          <p:cNvPr id="30" name="object 30"/>
          <p:cNvSpPr/>
          <p:nvPr/>
        </p:nvSpPr>
        <p:spPr>
          <a:xfrm>
            <a:off x="2023872" y="3755135"/>
            <a:ext cx="1931035" cy="360045"/>
          </a:xfrm>
          <a:custGeom>
            <a:avLst/>
            <a:gdLst/>
            <a:ahLst/>
            <a:cxnLst/>
            <a:rect l="l" t="t" r="r" b="b"/>
            <a:pathLst>
              <a:path w="1931035" h="360045">
                <a:moveTo>
                  <a:pt x="1870964" y="0"/>
                </a:moveTo>
                <a:lnTo>
                  <a:pt x="59943" y="0"/>
                </a:lnTo>
                <a:lnTo>
                  <a:pt x="36593" y="4704"/>
                </a:lnTo>
                <a:lnTo>
                  <a:pt x="17541" y="17541"/>
                </a:lnTo>
                <a:lnTo>
                  <a:pt x="4704" y="36593"/>
                </a:lnTo>
                <a:lnTo>
                  <a:pt x="0" y="59943"/>
                </a:lnTo>
                <a:lnTo>
                  <a:pt x="0" y="299719"/>
                </a:lnTo>
                <a:lnTo>
                  <a:pt x="4704" y="323070"/>
                </a:lnTo>
                <a:lnTo>
                  <a:pt x="17541" y="342122"/>
                </a:lnTo>
                <a:lnTo>
                  <a:pt x="36593" y="354959"/>
                </a:lnTo>
                <a:lnTo>
                  <a:pt x="59943" y="359663"/>
                </a:lnTo>
                <a:lnTo>
                  <a:pt x="1870964" y="359663"/>
                </a:lnTo>
                <a:lnTo>
                  <a:pt x="1894314" y="354959"/>
                </a:lnTo>
                <a:lnTo>
                  <a:pt x="1913366" y="342122"/>
                </a:lnTo>
                <a:lnTo>
                  <a:pt x="1926203" y="323070"/>
                </a:lnTo>
                <a:lnTo>
                  <a:pt x="1930907" y="299719"/>
                </a:lnTo>
                <a:lnTo>
                  <a:pt x="1930907" y="59943"/>
                </a:lnTo>
                <a:lnTo>
                  <a:pt x="1926203" y="36593"/>
                </a:lnTo>
                <a:lnTo>
                  <a:pt x="1913366" y="17541"/>
                </a:lnTo>
                <a:lnTo>
                  <a:pt x="1894314" y="4704"/>
                </a:lnTo>
                <a:lnTo>
                  <a:pt x="1870964" y="0"/>
                </a:lnTo>
                <a:close/>
              </a:path>
            </a:pathLst>
          </a:custGeom>
          <a:solidFill>
            <a:srgbClr val="F9AB2D"/>
          </a:solidFill>
        </p:spPr>
        <p:txBody>
          <a:bodyPr wrap="square" lIns="0" tIns="0" rIns="0" bIns="0" rtlCol="0"/>
          <a:lstStyle/>
          <a:p>
            <a:endParaRPr/>
          </a:p>
        </p:txBody>
      </p:sp>
      <p:sp>
        <p:nvSpPr>
          <p:cNvPr id="31" name="object 31"/>
          <p:cNvSpPr txBox="1"/>
          <p:nvPr/>
        </p:nvSpPr>
        <p:spPr>
          <a:xfrm>
            <a:off x="2442464" y="3821810"/>
            <a:ext cx="1095375"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通用支持能力</a:t>
            </a:r>
            <a:endParaRPr sz="1400">
              <a:latin typeface="微软雅黑"/>
              <a:cs typeface="微软雅黑"/>
            </a:endParaRPr>
          </a:p>
        </p:txBody>
      </p:sp>
      <p:sp>
        <p:nvSpPr>
          <p:cNvPr id="32" name="object 32"/>
          <p:cNvSpPr/>
          <p:nvPr/>
        </p:nvSpPr>
        <p:spPr>
          <a:xfrm>
            <a:off x="2023872" y="4219955"/>
            <a:ext cx="1931035" cy="360045"/>
          </a:xfrm>
          <a:custGeom>
            <a:avLst/>
            <a:gdLst/>
            <a:ahLst/>
            <a:cxnLst/>
            <a:rect l="l" t="t" r="r" b="b"/>
            <a:pathLst>
              <a:path w="1931035" h="360045">
                <a:moveTo>
                  <a:pt x="1870964" y="0"/>
                </a:moveTo>
                <a:lnTo>
                  <a:pt x="59943" y="0"/>
                </a:lnTo>
                <a:lnTo>
                  <a:pt x="36593" y="4704"/>
                </a:lnTo>
                <a:lnTo>
                  <a:pt x="17541" y="17541"/>
                </a:lnTo>
                <a:lnTo>
                  <a:pt x="4704" y="36593"/>
                </a:lnTo>
                <a:lnTo>
                  <a:pt x="0" y="59944"/>
                </a:lnTo>
                <a:lnTo>
                  <a:pt x="0" y="299720"/>
                </a:lnTo>
                <a:lnTo>
                  <a:pt x="4704" y="323070"/>
                </a:lnTo>
                <a:lnTo>
                  <a:pt x="17541" y="342122"/>
                </a:lnTo>
                <a:lnTo>
                  <a:pt x="36593" y="354959"/>
                </a:lnTo>
                <a:lnTo>
                  <a:pt x="59943" y="359664"/>
                </a:lnTo>
                <a:lnTo>
                  <a:pt x="1870964" y="359664"/>
                </a:lnTo>
                <a:lnTo>
                  <a:pt x="1894314" y="354959"/>
                </a:lnTo>
                <a:lnTo>
                  <a:pt x="1913366" y="342122"/>
                </a:lnTo>
                <a:lnTo>
                  <a:pt x="1926203" y="323070"/>
                </a:lnTo>
                <a:lnTo>
                  <a:pt x="1930907" y="299720"/>
                </a:lnTo>
                <a:lnTo>
                  <a:pt x="1930907" y="59944"/>
                </a:lnTo>
                <a:lnTo>
                  <a:pt x="1926203" y="36593"/>
                </a:lnTo>
                <a:lnTo>
                  <a:pt x="1913366" y="17541"/>
                </a:lnTo>
                <a:lnTo>
                  <a:pt x="1894314" y="4704"/>
                </a:lnTo>
                <a:lnTo>
                  <a:pt x="1870964" y="0"/>
                </a:lnTo>
                <a:close/>
              </a:path>
            </a:pathLst>
          </a:custGeom>
          <a:solidFill>
            <a:srgbClr val="F9AB2D"/>
          </a:solidFill>
        </p:spPr>
        <p:txBody>
          <a:bodyPr wrap="square" lIns="0" tIns="0" rIns="0" bIns="0" rtlCol="0"/>
          <a:lstStyle/>
          <a:p>
            <a:endParaRPr/>
          </a:p>
        </p:txBody>
      </p:sp>
      <p:sp>
        <p:nvSpPr>
          <p:cNvPr id="33" name="object 33"/>
          <p:cNvSpPr txBox="1"/>
          <p:nvPr/>
        </p:nvSpPr>
        <p:spPr>
          <a:xfrm>
            <a:off x="2085594" y="4146702"/>
            <a:ext cx="1808480" cy="721360"/>
          </a:xfrm>
          <a:prstGeom prst="rect">
            <a:avLst/>
          </a:prstGeom>
        </p:spPr>
        <p:txBody>
          <a:bodyPr vert="horz" wrap="square" lIns="0" tIns="0" rIns="0" bIns="0" rtlCol="0">
            <a:spAutoFit/>
          </a:bodyPr>
          <a:lstStyle/>
          <a:p>
            <a:pPr marL="12700" marR="5080" indent="356870">
              <a:lnSpc>
                <a:spcPct val="166000"/>
              </a:lnSpc>
            </a:pPr>
            <a:r>
              <a:rPr sz="1400" dirty="0">
                <a:solidFill>
                  <a:srgbClr val="F9F9F9"/>
                </a:solidFill>
                <a:latin typeface="微软雅黑"/>
                <a:cs typeface="微软雅黑"/>
              </a:rPr>
              <a:t>专用支持能力  </a:t>
            </a:r>
            <a:r>
              <a:rPr sz="1400" dirty="0">
                <a:latin typeface="微软雅黑"/>
                <a:cs typeface="微软雅黑"/>
              </a:rPr>
              <a:t>服务支持和应用支持层</a:t>
            </a:r>
            <a:endParaRPr sz="1400">
              <a:latin typeface="微软雅黑"/>
              <a:cs typeface="微软雅黑"/>
            </a:endParaRPr>
          </a:p>
        </p:txBody>
      </p:sp>
      <p:sp>
        <p:nvSpPr>
          <p:cNvPr id="34" name="object 34"/>
          <p:cNvSpPr/>
          <p:nvPr/>
        </p:nvSpPr>
        <p:spPr>
          <a:xfrm>
            <a:off x="1658111" y="3616452"/>
            <a:ext cx="5631180" cy="1332230"/>
          </a:xfrm>
          <a:custGeom>
            <a:avLst/>
            <a:gdLst/>
            <a:ahLst/>
            <a:cxnLst/>
            <a:rect l="l" t="t" r="r" b="b"/>
            <a:pathLst>
              <a:path w="5631180" h="1332229">
                <a:moveTo>
                  <a:pt x="0" y="78867"/>
                </a:moveTo>
                <a:lnTo>
                  <a:pt x="6197" y="48166"/>
                </a:lnTo>
                <a:lnTo>
                  <a:pt x="23098" y="23098"/>
                </a:lnTo>
                <a:lnTo>
                  <a:pt x="48166" y="6197"/>
                </a:lnTo>
                <a:lnTo>
                  <a:pt x="78867" y="0"/>
                </a:lnTo>
                <a:lnTo>
                  <a:pt x="5552313" y="0"/>
                </a:lnTo>
                <a:lnTo>
                  <a:pt x="5583013" y="6197"/>
                </a:lnTo>
                <a:lnTo>
                  <a:pt x="5608081" y="23098"/>
                </a:lnTo>
                <a:lnTo>
                  <a:pt x="5624982" y="48166"/>
                </a:lnTo>
                <a:lnTo>
                  <a:pt x="5631180" y="78867"/>
                </a:lnTo>
                <a:lnTo>
                  <a:pt x="5631180" y="1253109"/>
                </a:lnTo>
                <a:lnTo>
                  <a:pt x="5624982" y="1283809"/>
                </a:lnTo>
                <a:lnTo>
                  <a:pt x="5608081" y="1308877"/>
                </a:lnTo>
                <a:lnTo>
                  <a:pt x="5583013" y="1325778"/>
                </a:lnTo>
                <a:lnTo>
                  <a:pt x="5552313" y="1331976"/>
                </a:lnTo>
                <a:lnTo>
                  <a:pt x="78867" y="1331976"/>
                </a:lnTo>
                <a:lnTo>
                  <a:pt x="48166" y="1325778"/>
                </a:lnTo>
                <a:lnTo>
                  <a:pt x="23098" y="1308877"/>
                </a:lnTo>
                <a:lnTo>
                  <a:pt x="6197" y="1283809"/>
                </a:lnTo>
                <a:lnTo>
                  <a:pt x="0" y="1253109"/>
                </a:lnTo>
                <a:lnTo>
                  <a:pt x="0" y="78867"/>
                </a:lnTo>
                <a:close/>
              </a:path>
            </a:pathLst>
          </a:custGeom>
          <a:ln w="12192">
            <a:solidFill>
              <a:srgbClr val="F9AB2D"/>
            </a:solidFill>
          </a:ln>
        </p:spPr>
        <p:txBody>
          <a:bodyPr wrap="square" lIns="0" tIns="0" rIns="0" bIns="0" rtlCol="0"/>
          <a:lstStyle/>
          <a:p>
            <a:endParaRPr/>
          </a:p>
        </p:txBody>
      </p:sp>
      <p:sp>
        <p:nvSpPr>
          <p:cNvPr id="35" name="object 35"/>
          <p:cNvSpPr/>
          <p:nvPr/>
        </p:nvSpPr>
        <p:spPr>
          <a:xfrm>
            <a:off x="2825495" y="3022092"/>
            <a:ext cx="1280160" cy="361315"/>
          </a:xfrm>
          <a:custGeom>
            <a:avLst/>
            <a:gdLst/>
            <a:ahLst/>
            <a:cxnLst/>
            <a:rect l="l" t="t" r="r" b="b"/>
            <a:pathLst>
              <a:path w="1280160" h="361314">
                <a:moveTo>
                  <a:pt x="1219962" y="0"/>
                </a:moveTo>
                <a:lnTo>
                  <a:pt x="60198" y="0"/>
                </a:lnTo>
                <a:lnTo>
                  <a:pt x="36754" y="4726"/>
                </a:lnTo>
                <a:lnTo>
                  <a:pt x="17621" y="17621"/>
                </a:lnTo>
                <a:lnTo>
                  <a:pt x="4726" y="36754"/>
                </a:lnTo>
                <a:lnTo>
                  <a:pt x="0" y="60198"/>
                </a:lnTo>
                <a:lnTo>
                  <a:pt x="0" y="300990"/>
                </a:lnTo>
                <a:lnTo>
                  <a:pt x="4726" y="324433"/>
                </a:lnTo>
                <a:lnTo>
                  <a:pt x="17621" y="343566"/>
                </a:lnTo>
                <a:lnTo>
                  <a:pt x="36754" y="356461"/>
                </a:lnTo>
                <a:lnTo>
                  <a:pt x="60198" y="361188"/>
                </a:lnTo>
                <a:lnTo>
                  <a:pt x="1219962" y="361188"/>
                </a:lnTo>
                <a:lnTo>
                  <a:pt x="1243405" y="356461"/>
                </a:lnTo>
                <a:lnTo>
                  <a:pt x="1262538" y="343566"/>
                </a:lnTo>
                <a:lnTo>
                  <a:pt x="1275433" y="324433"/>
                </a:lnTo>
                <a:lnTo>
                  <a:pt x="1280159" y="300990"/>
                </a:lnTo>
                <a:lnTo>
                  <a:pt x="1280159" y="60198"/>
                </a:lnTo>
                <a:lnTo>
                  <a:pt x="1275433" y="36754"/>
                </a:lnTo>
                <a:lnTo>
                  <a:pt x="1262538" y="17621"/>
                </a:lnTo>
                <a:lnTo>
                  <a:pt x="1243405" y="4726"/>
                </a:lnTo>
                <a:lnTo>
                  <a:pt x="1219962" y="0"/>
                </a:lnTo>
                <a:close/>
              </a:path>
            </a:pathLst>
          </a:custGeom>
          <a:solidFill>
            <a:srgbClr val="F68B21"/>
          </a:solidFill>
        </p:spPr>
        <p:txBody>
          <a:bodyPr wrap="square" lIns="0" tIns="0" rIns="0" bIns="0" rtlCol="0"/>
          <a:lstStyle/>
          <a:p>
            <a:endParaRPr/>
          </a:p>
        </p:txBody>
      </p:sp>
      <p:sp>
        <p:nvSpPr>
          <p:cNvPr id="36" name="object 36"/>
          <p:cNvSpPr/>
          <p:nvPr/>
        </p:nvSpPr>
        <p:spPr>
          <a:xfrm>
            <a:off x="5847588" y="3022092"/>
            <a:ext cx="1280160" cy="361315"/>
          </a:xfrm>
          <a:custGeom>
            <a:avLst/>
            <a:gdLst/>
            <a:ahLst/>
            <a:cxnLst/>
            <a:rect l="l" t="t" r="r" b="b"/>
            <a:pathLst>
              <a:path w="1280159" h="361314">
                <a:moveTo>
                  <a:pt x="1219962" y="0"/>
                </a:moveTo>
                <a:lnTo>
                  <a:pt x="60198" y="0"/>
                </a:lnTo>
                <a:lnTo>
                  <a:pt x="36754" y="4726"/>
                </a:lnTo>
                <a:lnTo>
                  <a:pt x="17621" y="17621"/>
                </a:lnTo>
                <a:lnTo>
                  <a:pt x="4726" y="36754"/>
                </a:lnTo>
                <a:lnTo>
                  <a:pt x="0" y="60198"/>
                </a:lnTo>
                <a:lnTo>
                  <a:pt x="0" y="300990"/>
                </a:lnTo>
                <a:lnTo>
                  <a:pt x="4726" y="324433"/>
                </a:lnTo>
                <a:lnTo>
                  <a:pt x="17621" y="343566"/>
                </a:lnTo>
                <a:lnTo>
                  <a:pt x="36754" y="356461"/>
                </a:lnTo>
                <a:lnTo>
                  <a:pt x="60198" y="361188"/>
                </a:lnTo>
                <a:lnTo>
                  <a:pt x="1219962" y="361188"/>
                </a:lnTo>
                <a:lnTo>
                  <a:pt x="1243405" y="356461"/>
                </a:lnTo>
                <a:lnTo>
                  <a:pt x="1262538" y="343566"/>
                </a:lnTo>
                <a:lnTo>
                  <a:pt x="1275433" y="324433"/>
                </a:lnTo>
                <a:lnTo>
                  <a:pt x="1280160" y="300990"/>
                </a:lnTo>
                <a:lnTo>
                  <a:pt x="1280160" y="60198"/>
                </a:lnTo>
                <a:lnTo>
                  <a:pt x="1275433" y="36754"/>
                </a:lnTo>
                <a:lnTo>
                  <a:pt x="1262538" y="17621"/>
                </a:lnTo>
                <a:lnTo>
                  <a:pt x="1243405" y="4726"/>
                </a:lnTo>
                <a:lnTo>
                  <a:pt x="1219962" y="0"/>
                </a:lnTo>
                <a:close/>
              </a:path>
            </a:pathLst>
          </a:custGeom>
          <a:solidFill>
            <a:srgbClr val="F68B21"/>
          </a:solidFill>
        </p:spPr>
        <p:txBody>
          <a:bodyPr wrap="square" lIns="0" tIns="0" rIns="0" bIns="0" rtlCol="0"/>
          <a:lstStyle/>
          <a:p>
            <a:endParaRPr/>
          </a:p>
        </p:txBody>
      </p:sp>
      <p:sp>
        <p:nvSpPr>
          <p:cNvPr id="37" name="object 37"/>
          <p:cNvSpPr/>
          <p:nvPr/>
        </p:nvSpPr>
        <p:spPr>
          <a:xfrm>
            <a:off x="856488" y="2926079"/>
            <a:ext cx="684530" cy="3400425"/>
          </a:xfrm>
          <a:custGeom>
            <a:avLst/>
            <a:gdLst/>
            <a:ahLst/>
            <a:cxnLst/>
            <a:rect l="l" t="t" r="r" b="b"/>
            <a:pathLst>
              <a:path w="684530" h="3400425">
                <a:moveTo>
                  <a:pt x="0" y="114046"/>
                </a:moveTo>
                <a:lnTo>
                  <a:pt x="8963" y="69651"/>
                </a:lnTo>
                <a:lnTo>
                  <a:pt x="33405" y="33400"/>
                </a:lnTo>
                <a:lnTo>
                  <a:pt x="69656" y="8961"/>
                </a:lnTo>
                <a:lnTo>
                  <a:pt x="114046" y="0"/>
                </a:lnTo>
                <a:lnTo>
                  <a:pt x="570230" y="0"/>
                </a:lnTo>
                <a:lnTo>
                  <a:pt x="614624" y="8961"/>
                </a:lnTo>
                <a:lnTo>
                  <a:pt x="650874" y="33400"/>
                </a:lnTo>
                <a:lnTo>
                  <a:pt x="675314" y="69651"/>
                </a:lnTo>
                <a:lnTo>
                  <a:pt x="684276" y="114046"/>
                </a:lnTo>
                <a:lnTo>
                  <a:pt x="684276" y="3285998"/>
                </a:lnTo>
                <a:lnTo>
                  <a:pt x="675314" y="3330387"/>
                </a:lnTo>
                <a:lnTo>
                  <a:pt x="650875" y="3366638"/>
                </a:lnTo>
                <a:lnTo>
                  <a:pt x="614624" y="3391080"/>
                </a:lnTo>
                <a:lnTo>
                  <a:pt x="570230" y="3400044"/>
                </a:lnTo>
                <a:lnTo>
                  <a:pt x="114046" y="3400044"/>
                </a:lnTo>
                <a:lnTo>
                  <a:pt x="69656" y="3391080"/>
                </a:lnTo>
                <a:lnTo>
                  <a:pt x="33405" y="3366638"/>
                </a:lnTo>
                <a:lnTo>
                  <a:pt x="8963" y="3330387"/>
                </a:lnTo>
                <a:lnTo>
                  <a:pt x="0" y="3285998"/>
                </a:lnTo>
                <a:lnTo>
                  <a:pt x="0" y="114046"/>
                </a:lnTo>
                <a:close/>
              </a:path>
            </a:pathLst>
          </a:custGeom>
          <a:ln w="12192">
            <a:solidFill>
              <a:srgbClr val="1D9ED2"/>
            </a:solidFill>
          </a:ln>
        </p:spPr>
        <p:txBody>
          <a:bodyPr wrap="square" lIns="0" tIns="0" rIns="0" bIns="0" rtlCol="0"/>
          <a:lstStyle/>
          <a:p>
            <a:endParaRPr/>
          </a:p>
        </p:txBody>
      </p:sp>
      <p:sp>
        <p:nvSpPr>
          <p:cNvPr id="38" name="object 38"/>
          <p:cNvSpPr txBox="1"/>
          <p:nvPr/>
        </p:nvSpPr>
        <p:spPr>
          <a:xfrm>
            <a:off x="1010208" y="3061334"/>
            <a:ext cx="382270" cy="439420"/>
          </a:xfrm>
          <a:prstGeom prst="rect">
            <a:avLst/>
          </a:prstGeom>
        </p:spPr>
        <p:txBody>
          <a:bodyPr vert="horz" wrap="square" lIns="0" tIns="0" rIns="0" bIns="0" rtlCol="0">
            <a:spAutoFit/>
          </a:bodyPr>
          <a:lstStyle/>
          <a:p>
            <a:pPr marL="12700" marR="5080">
              <a:lnSpc>
                <a:spcPct val="100000"/>
              </a:lnSpc>
            </a:pPr>
            <a:r>
              <a:rPr sz="1400" dirty="0">
                <a:latin typeface="微软雅黑"/>
                <a:cs typeface="微软雅黑"/>
              </a:rPr>
              <a:t>管理  能力</a:t>
            </a:r>
            <a:endParaRPr sz="1400">
              <a:latin typeface="微软雅黑"/>
              <a:cs typeface="微软雅黑"/>
            </a:endParaRPr>
          </a:p>
        </p:txBody>
      </p:sp>
      <p:sp>
        <p:nvSpPr>
          <p:cNvPr id="39" name="object 39"/>
          <p:cNvSpPr/>
          <p:nvPr/>
        </p:nvSpPr>
        <p:spPr>
          <a:xfrm>
            <a:off x="946403" y="3628644"/>
            <a:ext cx="492759" cy="2520950"/>
          </a:xfrm>
          <a:custGeom>
            <a:avLst/>
            <a:gdLst/>
            <a:ahLst/>
            <a:cxnLst/>
            <a:rect l="l" t="t" r="r" b="b"/>
            <a:pathLst>
              <a:path w="492759" h="2520950">
                <a:moveTo>
                  <a:pt x="410209" y="0"/>
                </a:moveTo>
                <a:lnTo>
                  <a:pt x="82042" y="0"/>
                </a:lnTo>
                <a:lnTo>
                  <a:pt x="50106" y="6443"/>
                </a:lnTo>
                <a:lnTo>
                  <a:pt x="24028" y="24018"/>
                </a:lnTo>
                <a:lnTo>
                  <a:pt x="6446" y="50095"/>
                </a:lnTo>
                <a:lnTo>
                  <a:pt x="0" y="82041"/>
                </a:lnTo>
                <a:lnTo>
                  <a:pt x="0" y="2438654"/>
                </a:lnTo>
                <a:lnTo>
                  <a:pt x="6446" y="2470589"/>
                </a:lnTo>
                <a:lnTo>
                  <a:pt x="24028" y="2496667"/>
                </a:lnTo>
                <a:lnTo>
                  <a:pt x="50106" y="2514249"/>
                </a:lnTo>
                <a:lnTo>
                  <a:pt x="82042" y="2520695"/>
                </a:lnTo>
                <a:lnTo>
                  <a:pt x="410209" y="2520695"/>
                </a:lnTo>
                <a:lnTo>
                  <a:pt x="442156" y="2514249"/>
                </a:lnTo>
                <a:lnTo>
                  <a:pt x="468233" y="2496667"/>
                </a:lnTo>
                <a:lnTo>
                  <a:pt x="485808" y="2470589"/>
                </a:lnTo>
                <a:lnTo>
                  <a:pt x="492252" y="2438654"/>
                </a:lnTo>
                <a:lnTo>
                  <a:pt x="492252" y="82041"/>
                </a:lnTo>
                <a:lnTo>
                  <a:pt x="485808" y="50095"/>
                </a:lnTo>
                <a:lnTo>
                  <a:pt x="468233" y="24018"/>
                </a:lnTo>
                <a:lnTo>
                  <a:pt x="442156" y="6443"/>
                </a:lnTo>
                <a:lnTo>
                  <a:pt x="410209" y="0"/>
                </a:lnTo>
                <a:close/>
              </a:path>
            </a:pathLst>
          </a:custGeom>
          <a:solidFill>
            <a:srgbClr val="1D9ED2"/>
          </a:solidFill>
        </p:spPr>
        <p:txBody>
          <a:bodyPr wrap="square" lIns="0" tIns="0" rIns="0" bIns="0" rtlCol="0"/>
          <a:lstStyle/>
          <a:p>
            <a:endParaRPr/>
          </a:p>
        </p:txBody>
      </p:sp>
      <p:sp>
        <p:nvSpPr>
          <p:cNvPr id="40" name="object 40"/>
          <p:cNvSpPr txBox="1"/>
          <p:nvPr/>
        </p:nvSpPr>
        <p:spPr>
          <a:xfrm>
            <a:off x="1090675" y="3922014"/>
            <a:ext cx="204470" cy="1933575"/>
          </a:xfrm>
          <a:prstGeom prst="rect">
            <a:avLst/>
          </a:prstGeom>
        </p:spPr>
        <p:txBody>
          <a:bodyPr vert="horz" wrap="square" lIns="0" tIns="0" rIns="0" bIns="0" rtlCol="0">
            <a:spAutoFit/>
          </a:bodyPr>
          <a:lstStyle/>
          <a:p>
            <a:pPr marL="12700" marR="5080" algn="just">
              <a:lnSpc>
                <a:spcPct val="100000"/>
              </a:lnSpc>
            </a:pPr>
            <a:r>
              <a:rPr sz="1400" dirty="0">
                <a:solidFill>
                  <a:srgbClr val="F9F9F9"/>
                </a:solidFill>
                <a:latin typeface="微软雅黑"/>
                <a:cs typeface="微软雅黑"/>
              </a:rPr>
              <a:t>通  用  和  专  用  管  理  能  力</a:t>
            </a:r>
            <a:endParaRPr sz="1400">
              <a:latin typeface="微软雅黑"/>
              <a:cs typeface="微软雅黑"/>
            </a:endParaRPr>
          </a:p>
        </p:txBody>
      </p:sp>
      <p:sp>
        <p:nvSpPr>
          <p:cNvPr id="41" name="object 41"/>
          <p:cNvSpPr txBox="1"/>
          <p:nvPr/>
        </p:nvSpPr>
        <p:spPr>
          <a:xfrm>
            <a:off x="1700329" y="5416194"/>
            <a:ext cx="5588635" cy="225425"/>
          </a:xfrm>
          <a:prstGeom prst="rect">
            <a:avLst/>
          </a:prstGeom>
        </p:spPr>
        <p:txBody>
          <a:bodyPr vert="horz" wrap="square" lIns="0" tIns="0" rIns="0" bIns="0" rtlCol="0">
            <a:spAutoFit/>
          </a:bodyPr>
          <a:lstStyle/>
          <a:p>
            <a:pPr marL="12700">
              <a:lnSpc>
                <a:spcPct val="100000"/>
              </a:lnSpc>
              <a:tabLst>
                <a:tab pos="5575300" algn="l"/>
              </a:tabLst>
            </a:pPr>
            <a:r>
              <a:rPr sz="1400" u="sng" dirty="0">
                <a:solidFill>
                  <a:srgbClr val="F9F9F9"/>
                </a:solidFill>
                <a:latin typeface="Times New Roman"/>
                <a:cs typeface="Times New Roman"/>
              </a:rPr>
              <a:t> 	</a:t>
            </a:r>
            <a:endParaRPr sz="1400">
              <a:latin typeface="Times New Roman"/>
              <a:cs typeface="Times New Roman"/>
            </a:endParaRPr>
          </a:p>
        </p:txBody>
      </p:sp>
      <p:sp>
        <p:nvSpPr>
          <p:cNvPr id="42" name="object 42"/>
          <p:cNvSpPr/>
          <p:nvPr/>
        </p:nvSpPr>
        <p:spPr>
          <a:xfrm>
            <a:off x="7405116" y="2926079"/>
            <a:ext cx="684530" cy="3400425"/>
          </a:xfrm>
          <a:custGeom>
            <a:avLst/>
            <a:gdLst/>
            <a:ahLst/>
            <a:cxnLst/>
            <a:rect l="l" t="t" r="r" b="b"/>
            <a:pathLst>
              <a:path w="684529" h="3400425">
                <a:moveTo>
                  <a:pt x="0" y="114046"/>
                </a:moveTo>
                <a:lnTo>
                  <a:pt x="8961" y="69651"/>
                </a:lnTo>
                <a:lnTo>
                  <a:pt x="33400" y="33400"/>
                </a:lnTo>
                <a:lnTo>
                  <a:pt x="69651" y="8961"/>
                </a:lnTo>
                <a:lnTo>
                  <a:pt x="114045" y="0"/>
                </a:lnTo>
                <a:lnTo>
                  <a:pt x="570229" y="0"/>
                </a:lnTo>
                <a:lnTo>
                  <a:pt x="614624" y="8961"/>
                </a:lnTo>
                <a:lnTo>
                  <a:pt x="650875" y="33400"/>
                </a:lnTo>
                <a:lnTo>
                  <a:pt x="675314" y="69651"/>
                </a:lnTo>
                <a:lnTo>
                  <a:pt x="684276" y="114046"/>
                </a:lnTo>
                <a:lnTo>
                  <a:pt x="684276" y="3285998"/>
                </a:lnTo>
                <a:lnTo>
                  <a:pt x="675314" y="3330387"/>
                </a:lnTo>
                <a:lnTo>
                  <a:pt x="650874" y="3366638"/>
                </a:lnTo>
                <a:lnTo>
                  <a:pt x="614624" y="3391080"/>
                </a:lnTo>
                <a:lnTo>
                  <a:pt x="570229" y="3400044"/>
                </a:lnTo>
                <a:lnTo>
                  <a:pt x="114045" y="3400044"/>
                </a:lnTo>
                <a:lnTo>
                  <a:pt x="69651" y="3391080"/>
                </a:lnTo>
                <a:lnTo>
                  <a:pt x="33400" y="3366638"/>
                </a:lnTo>
                <a:lnTo>
                  <a:pt x="8961" y="3330387"/>
                </a:lnTo>
                <a:lnTo>
                  <a:pt x="0" y="3285998"/>
                </a:lnTo>
                <a:lnTo>
                  <a:pt x="0" y="114046"/>
                </a:lnTo>
                <a:close/>
              </a:path>
            </a:pathLst>
          </a:custGeom>
          <a:ln w="12192">
            <a:solidFill>
              <a:srgbClr val="5FC949"/>
            </a:solidFill>
          </a:ln>
        </p:spPr>
        <p:txBody>
          <a:bodyPr wrap="square" lIns="0" tIns="0" rIns="0" bIns="0" rtlCol="0"/>
          <a:lstStyle/>
          <a:p>
            <a:endParaRPr/>
          </a:p>
        </p:txBody>
      </p:sp>
      <p:sp>
        <p:nvSpPr>
          <p:cNvPr id="43" name="object 43"/>
          <p:cNvSpPr txBox="1"/>
          <p:nvPr/>
        </p:nvSpPr>
        <p:spPr>
          <a:xfrm>
            <a:off x="1700490" y="3089655"/>
            <a:ext cx="6242050" cy="411480"/>
          </a:xfrm>
          <a:prstGeom prst="rect">
            <a:avLst/>
          </a:prstGeom>
        </p:spPr>
        <p:txBody>
          <a:bodyPr vert="horz" wrap="square" lIns="0" tIns="0" rIns="0" bIns="0" rtlCol="0">
            <a:spAutoFit/>
          </a:bodyPr>
          <a:lstStyle/>
          <a:p>
            <a:pPr marL="126364" algn="ctr">
              <a:lnSpc>
                <a:spcPts val="1570"/>
              </a:lnSpc>
              <a:tabLst>
                <a:tab pos="1441450" algn="l"/>
                <a:tab pos="4433570" algn="l"/>
                <a:tab pos="5859145" algn="l"/>
              </a:tabLst>
            </a:pPr>
            <a:r>
              <a:rPr sz="2100" baseline="1984" dirty="0">
                <a:latin typeface="微软雅黑"/>
                <a:cs typeface="微软雅黑"/>
              </a:rPr>
              <a:t>应用层	</a:t>
            </a:r>
            <a:r>
              <a:rPr sz="1400" spc="-5" dirty="0">
                <a:solidFill>
                  <a:srgbClr val="F9F9F9"/>
                </a:solidFill>
                <a:latin typeface="微软雅黑"/>
                <a:cs typeface="微软雅黑"/>
              </a:rPr>
              <a:t>Io</a:t>
            </a:r>
            <a:r>
              <a:rPr sz="1400" dirty="0">
                <a:solidFill>
                  <a:srgbClr val="F9F9F9"/>
                </a:solidFill>
                <a:latin typeface="微软雅黑"/>
                <a:cs typeface="微软雅黑"/>
              </a:rPr>
              <a:t>T应用	</a:t>
            </a:r>
            <a:r>
              <a:rPr sz="1400" spc="-5" dirty="0">
                <a:solidFill>
                  <a:srgbClr val="F9F9F9"/>
                </a:solidFill>
                <a:latin typeface="微软雅黑"/>
                <a:cs typeface="微软雅黑"/>
              </a:rPr>
              <a:t>BoT</a:t>
            </a:r>
            <a:r>
              <a:rPr sz="1400" dirty="0">
                <a:solidFill>
                  <a:srgbClr val="F9F9F9"/>
                </a:solidFill>
                <a:latin typeface="微软雅黑"/>
                <a:cs typeface="微软雅黑"/>
              </a:rPr>
              <a:t>应用	</a:t>
            </a:r>
            <a:r>
              <a:rPr sz="2100" baseline="7936" dirty="0">
                <a:latin typeface="微软雅黑"/>
                <a:cs typeface="微软雅黑"/>
              </a:rPr>
              <a:t>安全</a:t>
            </a:r>
            <a:endParaRPr sz="2100" baseline="7936">
              <a:latin typeface="微软雅黑"/>
              <a:cs typeface="微软雅黑"/>
            </a:endParaRPr>
          </a:p>
          <a:p>
            <a:pPr algn="ctr">
              <a:lnSpc>
                <a:spcPts val="1570"/>
              </a:lnSpc>
              <a:tabLst>
                <a:tab pos="5561965" algn="l"/>
                <a:tab pos="5859145" algn="l"/>
              </a:tabLst>
            </a:pPr>
            <a:r>
              <a:rPr sz="1400" u="sng" dirty="0">
                <a:latin typeface="Times New Roman"/>
                <a:cs typeface="Times New Roman"/>
              </a:rPr>
              <a:t> 	</a:t>
            </a:r>
            <a:r>
              <a:rPr sz="1400" dirty="0">
                <a:latin typeface="Times New Roman"/>
                <a:cs typeface="Times New Roman"/>
              </a:rPr>
              <a:t>	</a:t>
            </a:r>
            <a:r>
              <a:rPr sz="1400" dirty="0">
                <a:latin typeface="微软雅黑"/>
                <a:cs typeface="微软雅黑"/>
              </a:rPr>
              <a:t>能力</a:t>
            </a:r>
            <a:endParaRPr sz="1400">
              <a:latin typeface="微软雅黑"/>
              <a:cs typeface="微软雅黑"/>
            </a:endParaRPr>
          </a:p>
        </p:txBody>
      </p:sp>
      <p:sp>
        <p:nvSpPr>
          <p:cNvPr id="44" name="object 44"/>
          <p:cNvSpPr/>
          <p:nvPr/>
        </p:nvSpPr>
        <p:spPr>
          <a:xfrm>
            <a:off x="7495031" y="3628644"/>
            <a:ext cx="492759" cy="2520950"/>
          </a:xfrm>
          <a:custGeom>
            <a:avLst/>
            <a:gdLst/>
            <a:ahLst/>
            <a:cxnLst/>
            <a:rect l="l" t="t" r="r" b="b"/>
            <a:pathLst>
              <a:path w="492759" h="2520950">
                <a:moveTo>
                  <a:pt x="410210" y="0"/>
                </a:moveTo>
                <a:lnTo>
                  <a:pt x="82042" y="0"/>
                </a:lnTo>
                <a:lnTo>
                  <a:pt x="50095" y="6443"/>
                </a:lnTo>
                <a:lnTo>
                  <a:pt x="24018" y="24018"/>
                </a:lnTo>
                <a:lnTo>
                  <a:pt x="6443" y="50095"/>
                </a:lnTo>
                <a:lnTo>
                  <a:pt x="0" y="82041"/>
                </a:lnTo>
                <a:lnTo>
                  <a:pt x="0" y="2438654"/>
                </a:lnTo>
                <a:lnTo>
                  <a:pt x="6443" y="2470589"/>
                </a:lnTo>
                <a:lnTo>
                  <a:pt x="24018" y="2496667"/>
                </a:lnTo>
                <a:lnTo>
                  <a:pt x="50095" y="2514249"/>
                </a:lnTo>
                <a:lnTo>
                  <a:pt x="82042" y="2520695"/>
                </a:lnTo>
                <a:lnTo>
                  <a:pt x="410210" y="2520695"/>
                </a:lnTo>
                <a:lnTo>
                  <a:pt x="442156" y="2514249"/>
                </a:lnTo>
                <a:lnTo>
                  <a:pt x="468233" y="2496667"/>
                </a:lnTo>
                <a:lnTo>
                  <a:pt x="485808" y="2470589"/>
                </a:lnTo>
                <a:lnTo>
                  <a:pt x="492251" y="2438654"/>
                </a:lnTo>
                <a:lnTo>
                  <a:pt x="492251" y="82041"/>
                </a:lnTo>
                <a:lnTo>
                  <a:pt x="485808" y="50095"/>
                </a:lnTo>
                <a:lnTo>
                  <a:pt x="468233" y="24018"/>
                </a:lnTo>
                <a:lnTo>
                  <a:pt x="442156" y="6443"/>
                </a:lnTo>
                <a:lnTo>
                  <a:pt x="410210" y="0"/>
                </a:lnTo>
                <a:close/>
              </a:path>
            </a:pathLst>
          </a:custGeom>
          <a:solidFill>
            <a:srgbClr val="5FC949"/>
          </a:solidFill>
        </p:spPr>
        <p:txBody>
          <a:bodyPr wrap="square" lIns="0" tIns="0" rIns="0" bIns="0" rtlCol="0"/>
          <a:lstStyle/>
          <a:p>
            <a:endParaRPr/>
          </a:p>
        </p:txBody>
      </p:sp>
      <p:sp>
        <p:nvSpPr>
          <p:cNvPr id="45" name="object 45"/>
          <p:cNvSpPr txBox="1"/>
          <p:nvPr/>
        </p:nvSpPr>
        <p:spPr>
          <a:xfrm>
            <a:off x="7640573" y="3922014"/>
            <a:ext cx="204470" cy="1933575"/>
          </a:xfrm>
          <a:prstGeom prst="rect">
            <a:avLst/>
          </a:prstGeom>
        </p:spPr>
        <p:txBody>
          <a:bodyPr vert="horz" wrap="square" lIns="0" tIns="0" rIns="0" bIns="0" rtlCol="0">
            <a:spAutoFit/>
          </a:bodyPr>
          <a:lstStyle/>
          <a:p>
            <a:pPr marL="12700" marR="5080" algn="just">
              <a:lnSpc>
                <a:spcPct val="100000"/>
              </a:lnSpc>
            </a:pPr>
            <a:r>
              <a:rPr sz="1400" dirty="0">
                <a:solidFill>
                  <a:srgbClr val="F9F9F9"/>
                </a:solidFill>
                <a:latin typeface="微软雅黑"/>
                <a:cs typeface="微软雅黑"/>
              </a:rPr>
              <a:t>通  用  和  专  用  安  全  能  力</a:t>
            </a:r>
            <a:endParaRPr sz="1400">
              <a:latin typeface="微软雅黑"/>
              <a:cs typeface="微软雅黑"/>
            </a:endParaRPr>
          </a:p>
        </p:txBody>
      </p:sp>
      <p:sp>
        <p:nvSpPr>
          <p:cNvPr id="46" name="object 46"/>
          <p:cNvSpPr txBox="1"/>
          <p:nvPr/>
        </p:nvSpPr>
        <p:spPr>
          <a:xfrm>
            <a:off x="829767" y="1403263"/>
            <a:ext cx="10806430" cy="1436370"/>
          </a:xfrm>
          <a:prstGeom prst="rect">
            <a:avLst/>
          </a:prstGeom>
        </p:spPr>
        <p:txBody>
          <a:bodyPr vert="horz" wrap="square" lIns="0" tIns="0" rIns="0" bIns="0" rtlCol="0">
            <a:spAutoFit/>
          </a:bodyPr>
          <a:lstStyle/>
          <a:p>
            <a:pPr marL="299085" marR="5080" indent="-287020">
              <a:lnSpc>
                <a:spcPct val="150100"/>
              </a:lnSpc>
            </a:pPr>
            <a:r>
              <a:rPr sz="1400" spc="540" dirty="0">
                <a:solidFill>
                  <a:srgbClr val="1D9ED2"/>
                </a:solidFill>
                <a:latin typeface="Arial Unicode MS"/>
                <a:cs typeface="Arial Unicode MS"/>
              </a:rPr>
              <a:t>◆ </a:t>
            </a:r>
            <a:r>
              <a:rPr sz="1400" dirty="0">
                <a:solidFill>
                  <a:srgbClr val="585858"/>
                </a:solidFill>
                <a:latin typeface="微软雅黑"/>
                <a:cs typeface="微软雅黑"/>
              </a:rPr>
              <a:t>2017年3月，中国联通联合多家公司和研究机构在ITU-T SG20成立了全球首个物联网区块链标准项目，定义了去中心化的可信物联网  </a:t>
            </a:r>
            <a:r>
              <a:rPr sz="1400" spc="-5" dirty="0">
                <a:solidFill>
                  <a:srgbClr val="585858"/>
                </a:solidFill>
                <a:latin typeface="微软雅黑"/>
                <a:cs typeface="微软雅黑"/>
              </a:rPr>
              <a:t>服务平台框架。以区块链技术为基础的物联网平台可以在众多智能设备中建立低成本、点对点的直接沟通桥梁，经过适当授权的设备将  </a:t>
            </a:r>
            <a:r>
              <a:rPr sz="1400" dirty="0">
                <a:solidFill>
                  <a:srgbClr val="585858"/>
                </a:solidFill>
                <a:latin typeface="微软雅黑"/>
                <a:cs typeface="微软雅黑"/>
              </a:rPr>
              <a:t>有权自主执行智能合约，完成支付交易等行为，甚至进行物物交换，降低管理运营成本。</a:t>
            </a:r>
            <a:endParaRPr sz="1400">
              <a:latin typeface="微软雅黑"/>
              <a:cs typeface="微软雅黑"/>
            </a:endParaRPr>
          </a:p>
          <a:p>
            <a:pPr>
              <a:lnSpc>
                <a:spcPct val="100000"/>
              </a:lnSpc>
              <a:spcBef>
                <a:spcPts val="8"/>
              </a:spcBef>
            </a:pPr>
            <a:endParaRPr sz="1700">
              <a:latin typeface="Times New Roman"/>
              <a:cs typeface="Times New Roman"/>
            </a:endParaRPr>
          </a:p>
          <a:p>
            <a:pPr marL="1822450">
              <a:lnSpc>
                <a:spcPct val="100000"/>
              </a:lnSpc>
            </a:pPr>
            <a:r>
              <a:rPr sz="1400" dirty="0">
                <a:solidFill>
                  <a:srgbClr val="585858"/>
                </a:solidFill>
                <a:latin typeface="微软雅黑"/>
                <a:cs typeface="微软雅黑"/>
              </a:rPr>
              <a:t>亿欧智库：去中心化的可信物联网平台框架</a:t>
            </a:r>
            <a:endParaRPr sz="1400">
              <a:latin typeface="微软雅黑"/>
              <a:cs typeface="微软雅黑"/>
            </a:endParaRPr>
          </a:p>
        </p:txBody>
      </p:sp>
      <p:sp>
        <p:nvSpPr>
          <p:cNvPr id="47" name="object 47"/>
          <p:cNvSpPr/>
          <p:nvPr/>
        </p:nvSpPr>
        <p:spPr>
          <a:xfrm>
            <a:off x="8240268" y="3019044"/>
            <a:ext cx="143510" cy="2952115"/>
          </a:xfrm>
          <a:custGeom>
            <a:avLst/>
            <a:gdLst/>
            <a:ahLst/>
            <a:cxnLst/>
            <a:rect l="l" t="t" r="r" b="b"/>
            <a:pathLst>
              <a:path w="143509" h="2952115">
                <a:moveTo>
                  <a:pt x="0" y="0"/>
                </a:moveTo>
                <a:lnTo>
                  <a:pt x="0" y="2951987"/>
                </a:lnTo>
                <a:lnTo>
                  <a:pt x="143255" y="1475993"/>
                </a:lnTo>
                <a:lnTo>
                  <a:pt x="0" y="0"/>
                </a:lnTo>
                <a:close/>
              </a:path>
            </a:pathLst>
          </a:custGeom>
          <a:solidFill>
            <a:srgbClr val="BABABA"/>
          </a:solidFill>
        </p:spPr>
        <p:txBody>
          <a:bodyPr wrap="square" lIns="0" tIns="0" rIns="0" bIns="0" rtlCol="0"/>
          <a:lstStyle/>
          <a:p>
            <a:endParaRPr/>
          </a:p>
        </p:txBody>
      </p:sp>
      <p:sp>
        <p:nvSpPr>
          <p:cNvPr id="48" name="object 48"/>
          <p:cNvSpPr/>
          <p:nvPr/>
        </p:nvSpPr>
        <p:spPr>
          <a:xfrm>
            <a:off x="8619743" y="2926079"/>
            <a:ext cx="3022600" cy="829310"/>
          </a:xfrm>
          <a:custGeom>
            <a:avLst/>
            <a:gdLst/>
            <a:ahLst/>
            <a:cxnLst/>
            <a:rect l="l" t="t" r="r" b="b"/>
            <a:pathLst>
              <a:path w="3022600" h="829310">
                <a:moveTo>
                  <a:pt x="0" y="138175"/>
                </a:moveTo>
                <a:lnTo>
                  <a:pt x="7042" y="94496"/>
                </a:lnTo>
                <a:lnTo>
                  <a:pt x="26655" y="56564"/>
                </a:lnTo>
                <a:lnTo>
                  <a:pt x="56564" y="26655"/>
                </a:lnTo>
                <a:lnTo>
                  <a:pt x="94496" y="7042"/>
                </a:lnTo>
                <a:lnTo>
                  <a:pt x="138175" y="0"/>
                </a:lnTo>
                <a:lnTo>
                  <a:pt x="2883915" y="0"/>
                </a:lnTo>
                <a:lnTo>
                  <a:pt x="2927595" y="7042"/>
                </a:lnTo>
                <a:lnTo>
                  <a:pt x="2965527" y="26655"/>
                </a:lnTo>
                <a:lnTo>
                  <a:pt x="2995436" y="56564"/>
                </a:lnTo>
                <a:lnTo>
                  <a:pt x="3015049" y="94496"/>
                </a:lnTo>
                <a:lnTo>
                  <a:pt x="3022091" y="138175"/>
                </a:lnTo>
                <a:lnTo>
                  <a:pt x="3022091" y="690880"/>
                </a:lnTo>
                <a:lnTo>
                  <a:pt x="3015049" y="734559"/>
                </a:lnTo>
                <a:lnTo>
                  <a:pt x="2995436" y="772491"/>
                </a:lnTo>
                <a:lnTo>
                  <a:pt x="2965527" y="802400"/>
                </a:lnTo>
                <a:lnTo>
                  <a:pt x="2927595" y="822013"/>
                </a:lnTo>
                <a:lnTo>
                  <a:pt x="2883915" y="829056"/>
                </a:lnTo>
                <a:lnTo>
                  <a:pt x="138175" y="829056"/>
                </a:lnTo>
                <a:lnTo>
                  <a:pt x="94496" y="822013"/>
                </a:lnTo>
                <a:lnTo>
                  <a:pt x="56564" y="802400"/>
                </a:lnTo>
                <a:lnTo>
                  <a:pt x="26655" y="772491"/>
                </a:lnTo>
                <a:lnTo>
                  <a:pt x="7042" y="734559"/>
                </a:lnTo>
                <a:lnTo>
                  <a:pt x="0" y="690880"/>
                </a:lnTo>
                <a:lnTo>
                  <a:pt x="0" y="138175"/>
                </a:lnTo>
                <a:close/>
              </a:path>
            </a:pathLst>
          </a:custGeom>
          <a:ln w="12191">
            <a:solidFill>
              <a:srgbClr val="1D9ED2"/>
            </a:solidFill>
          </a:ln>
        </p:spPr>
        <p:txBody>
          <a:bodyPr wrap="square" lIns="0" tIns="0" rIns="0" bIns="0" rtlCol="0"/>
          <a:lstStyle/>
          <a:p>
            <a:endParaRPr/>
          </a:p>
        </p:txBody>
      </p:sp>
      <p:sp>
        <p:nvSpPr>
          <p:cNvPr id="49" name="object 49"/>
          <p:cNvSpPr txBox="1"/>
          <p:nvPr/>
        </p:nvSpPr>
        <p:spPr>
          <a:xfrm>
            <a:off x="8782557" y="3120771"/>
            <a:ext cx="2698115" cy="439420"/>
          </a:xfrm>
          <a:prstGeom prst="rect">
            <a:avLst/>
          </a:prstGeom>
        </p:spPr>
        <p:txBody>
          <a:bodyPr vert="horz" wrap="square" lIns="0" tIns="0" rIns="0" bIns="0" rtlCol="0">
            <a:spAutoFit/>
          </a:bodyPr>
          <a:lstStyle/>
          <a:p>
            <a:pPr marL="189865" marR="5080" indent="-177165">
              <a:lnSpc>
                <a:spcPct val="100000"/>
              </a:lnSpc>
            </a:pPr>
            <a:r>
              <a:rPr sz="1400" dirty="0">
                <a:solidFill>
                  <a:srgbClr val="585858"/>
                </a:solidFill>
                <a:latin typeface="微软雅黑"/>
                <a:cs typeface="微软雅黑"/>
              </a:rPr>
              <a:t>分布式连接降低数据传</a:t>
            </a:r>
            <a:r>
              <a:rPr sz="1400" spc="-15" dirty="0">
                <a:solidFill>
                  <a:srgbClr val="585858"/>
                </a:solidFill>
                <a:latin typeface="微软雅黑"/>
                <a:cs typeface="微软雅黑"/>
              </a:rPr>
              <a:t>输</a:t>
            </a:r>
            <a:r>
              <a:rPr sz="1400" dirty="0">
                <a:solidFill>
                  <a:srgbClr val="585858"/>
                </a:solidFill>
                <a:latin typeface="微软雅黑"/>
                <a:cs typeface="微软雅黑"/>
              </a:rPr>
              <a:t>成本</a:t>
            </a:r>
            <a:r>
              <a:rPr sz="1400" spc="-10" dirty="0">
                <a:solidFill>
                  <a:srgbClr val="585858"/>
                </a:solidFill>
                <a:latin typeface="微软雅黑"/>
                <a:cs typeface="微软雅黑"/>
              </a:rPr>
              <a:t>，</a:t>
            </a:r>
            <a:r>
              <a:rPr sz="1400" dirty="0">
                <a:solidFill>
                  <a:srgbClr val="585858"/>
                </a:solidFill>
                <a:latin typeface="微软雅黑"/>
                <a:cs typeface="微软雅黑"/>
              </a:rPr>
              <a:t>节  省存储空间和传输流量费用。</a:t>
            </a:r>
            <a:endParaRPr sz="1400">
              <a:latin typeface="微软雅黑"/>
              <a:cs typeface="微软雅黑"/>
            </a:endParaRPr>
          </a:p>
        </p:txBody>
      </p:sp>
      <p:sp>
        <p:nvSpPr>
          <p:cNvPr id="50" name="object 50"/>
          <p:cNvSpPr/>
          <p:nvPr/>
        </p:nvSpPr>
        <p:spPr>
          <a:xfrm>
            <a:off x="8619743" y="5498591"/>
            <a:ext cx="3022600" cy="828040"/>
          </a:xfrm>
          <a:custGeom>
            <a:avLst/>
            <a:gdLst/>
            <a:ahLst/>
            <a:cxnLst/>
            <a:rect l="l" t="t" r="r" b="b"/>
            <a:pathLst>
              <a:path w="3022600" h="828039">
                <a:moveTo>
                  <a:pt x="0" y="137922"/>
                </a:moveTo>
                <a:lnTo>
                  <a:pt x="7028" y="94317"/>
                </a:lnTo>
                <a:lnTo>
                  <a:pt x="26602" y="56455"/>
                </a:lnTo>
                <a:lnTo>
                  <a:pt x="56455" y="26602"/>
                </a:lnTo>
                <a:lnTo>
                  <a:pt x="94317" y="7028"/>
                </a:lnTo>
                <a:lnTo>
                  <a:pt x="137922" y="0"/>
                </a:lnTo>
                <a:lnTo>
                  <a:pt x="2884170" y="0"/>
                </a:lnTo>
                <a:lnTo>
                  <a:pt x="2927774" y="7028"/>
                </a:lnTo>
                <a:lnTo>
                  <a:pt x="2965636" y="26602"/>
                </a:lnTo>
                <a:lnTo>
                  <a:pt x="2995489" y="56455"/>
                </a:lnTo>
                <a:lnTo>
                  <a:pt x="3015063" y="94317"/>
                </a:lnTo>
                <a:lnTo>
                  <a:pt x="3022091" y="137922"/>
                </a:lnTo>
                <a:lnTo>
                  <a:pt x="3022091" y="689610"/>
                </a:lnTo>
                <a:lnTo>
                  <a:pt x="3015063" y="733204"/>
                </a:lnTo>
                <a:lnTo>
                  <a:pt x="2995489" y="771065"/>
                </a:lnTo>
                <a:lnTo>
                  <a:pt x="2965636" y="800921"/>
                </a:lnTo>
                <a:lnTo>
                  <a:pt x="2927774" y="820500"/>
                </a:lnTo>
                <a:lnTo>
                  <a:pt x="2884170" y="827532"/>
                </a:lnTo>
                <a:lnTo>
                  <a:pt x="137922" y="827532"/>
                </a:lnTo>
                <a:lnTo>
                  <a:pt x="94317" y="820500"/>
                </a:lnTo>
                <a:lnTo>
                  <a:pt x="56455" y="800921"/>
                </a:lnTo>
                <a:lnTo>
                  <a:pt x="26602" y="771065"/>
                </a:lnTo>
                <a:lnTo>
                  <a:pt x="7028" y="733204"/>
                </a:lnTo>
                <a:lnTo>
                  <a:pt x="0" y="689610"/>
                </a:lnTo>
                <a:lnTo>
                  <a:pt x="0" y="137922"/>
                </a:lnTo>
                <a:close/>
              </a:path>
            </a:pathLst>
          </a:custGeom>
          <a:ln w="12191">
            <a:solidFill>
              <a:srgbClr val="1D9ED2"/>
            </a:solidFill>
          </a:ln>
        </p:spPr>
        <p:txBody>
          <a:bodyPr wrap="square" lIns="0" tIns="0" rIns="0" bIns="0" rtlCol="0"/>
          <a:lstStyle/>
          <a:p>
            <a:endParaRPr/>
          </a:p>
        </p:txBody>
      </p:sp>
      <p:sp>
        <p:nvSpPr>
          <p:cNvPr id="51" name="object 51"/>
          <p:cNvSpPr txBox="1"/>
          <p:nvPr/>
        </p:nvSpPr>
        <p:spPr>
          <a:xfrm>
            <a:off x="8782557" y="5693257"/>
            <a:ext cx="2696845" cy="439420"/>
          </a:xfrm>
          <a:prstGeom prst="rect">
            <a:avLst/>
          </a:prstGeom>
        </p:spPr>
        <p:txBody>
          <a:bodyPr vert="horz" wrap="square" lIns="0" tIns="0" rIns="0" bIns="0" rtlCol="0">
            <a:spAutoFit/>
          </a:bodyPr>
          <a:lstStyle/>
          <a:p>
            <a:pPr marL="902969" marR="5080" indent="-890905">
              <a:lnSpc>
                <a:spcPct val="100000"/>
              </a:lnSpc>
            </a:pPr>
            <a:r>
              <a:rPr sz="1400" dirty="0">
                <a:solidFill>
                  <a:srgbClr val="585858"/>
                </a:solidFill>
                <a:latin typeface="微软雅黑"/>
                <a:cs typeface="微软雅黑"/>
              </a:rPr>
              <a:t>去中心化存储解决了信</a:t>
            </a:r>
            <a:r>
              <a:rPr sz="1400" spc="-15" dirty="0">
                <a:solidFill>
                  <a:srgbClr val="585858"/>
                </a:solidFill>
                <a:latin typeface="微软雅黑"/>
                <a:cs typeface="微软雅黑"/>
              </a:rPr>
              <a:t>息</a:t>
            </a:r>
            <a:r>
              <a:rPr sz="1400" dirty="0">
                <a:solidFill>
                  <a:srgbClr val="585858"/>
                </a:solidFill>
                <a:latin typeface="微软雅黑"/>
                <a:cs typeface="微软雅黑"/>
              </a:rPr>
              <a:t>安全</a:t>
            </a:r>
            <a:r>
              <a:rPr sz="1400" spc="-15" dirty="0">
                <a:solidFill>
                  <a:srgbClr val="585858"/>
                </a:solidFill>
                <a:latin typeface="微软雅黑"/>
                <a:cs typeface="微软雅黑"/>
              </a:rPr>
              <a:t>和</a:t>
            </a:r>
            <a:r>
              <a:rPr sz="1400" dirty="0">
                <a:solidFill>
                  <a:srgbClr val="585858"/>
                </a:solidFill>
                <a:latin typeface="微软雅黑"/>
                <a:cs typeface="微软雅黑"/>
              </a:rPr>
              <a:t>用  户隐私安全</a:t>
            </a:r>
            <a:endParaRPr sz="1400">
              <a:latin typeface="微软雅黑"/>
              <a:cs typeface="微软雅黑"/>
            </a:endParaRPr>
          </a:p>
        </p:txBody>
      </p:sp>
      <p:sp>
        <p:nvSpPr>
          <p:cNvPr id="52" name="object 52"/>
          <p:cNvSpPr/>
          <p:nvPr/>
        </p:nvSpPr>
        <p:spPr>
          <a:xfrm>
            <a:off x="8619743" y="4212335"/>
            <a:ext cx="3022600" cy="828040"/>
          </a:xfrm>
          <a:custGeom>
            <a:avLst/>
            <a:gdLst/>
            <a:ahLst/>
            <a:cxnLst/>
            <a:rect l="l" t="t" r="r" b="b"/>
            <a:pathLst>
              <a:path w="3022600" h="828039">
                <a:moveTo>
                  <a:pt x="0" y="137921"/>
                </a:moveTo>
                <a:lnTo>
                  <a:pt x="7028" y="94317"/>
                </a:lnTo>
                <a:lnTo>
                  <a:pt x="26602" y="56455"/>
                </a:lnTo>
                <a:lnTo>
                  <a:pt x="56455" y="26602"/>
                </a:lnTo>
                <a:lnTo>
                  <a:pt x="94317" y="7028"/>
                </a:lnTo>
                <a:lnTo>
                  <a:pt x="137922" y="0"/>
                </a:lnTo>
                <a:lnTo>
                  <a:pt x="2884170" y="0"/>
                </a:lnTo>
                <a:lnTo>
                  <a:pt x="2927774" y="7028"/>
                </a:lnTo>
                <a:lnTo>
                  <a:pt x="2965636" y="26602"/>
                </a:lnTo>
                <a:lnTo>
                  <a:pt x="2995489" y="56455"/>
                </a:lnTo>
                <a:lnTo>
                  <a:pt x="3015063" y="94317"/>
                </a:lnTo>
                <a:lnTo>
                  <a:pt x="3022091" y="137921"/>
                </a:lnTo>
                <a:lnTo>
                  <a:pt x="3022091" y="689609"/>
                </a:lnTo>
                <a:lnTo>
                  <a:pt x="3015063" y="733214"/>
                </a:lnTo>
                <a:lnTo>
                  <a:pt x="2995489" y="771076"/>
                </a:lnTo>
                <a:lnTo>
                  <a:pt x="2965636" y="800929"/>
                </a:lnTo>
                <a:lnTo>
                  <a:pt x="2927774" y="820503"/>
                </a:lnTo>
                <a:lnTo>
                  <a:pt x="2884170" y="827532"/>
                </a:lnTo>
                <a:lnTo>
                  <a:pt x="137922" y="827532"/>
                </a:lnTo>
                <a:lnTo>
                  <a:pt x="94317" y="820503"/>
                </a:lnTo>
                <a:lnTo>
                  <a:pt x="56455" y="800929"/>
                </a:lnTo>
                <a:lnTo>
                  <a:pt x="26602" y="771076"/>
                </a:lnTo>
                <a:lnTo>
                  <a:pt x="7028" y="733214"/>
                </a:lnTo>
                <a:lnTo>
                  <a:pt x="0" y="689609"/>
                </a:lnTo>
                <a:lnTo>
                  <a:pt x="0" y="137921"/>
                </a:lnTo>
                <a:close/>
              </a:path>
            </a:pathLst>
          </a:custGeom>
          <a:ln w="12192">
            <a:solidFill>
              <a:srgbClr val="1D9ED2"/>
            </a:solidFill>
          </a:ln>
        </p:spPr>
        <p:txBody>
          <a:bodyPr wrap="square" lIns="0" tIns="0" rIns="0" bIns="0" rtlCol="0"/>
          <a:lstStyle/>
          <a:p>
            <a:endParaRPr/>
          </a:p>
        </p:txBody>
      </p:sp>
      <p:sp>
        <p:nvSpPr>
          <p:cNvPr id="53" name="object 53"/>
          <p:cNvSpPr txBox="1"/>
          <p:nvPr/>
        </p:nvSpPr>
        <p:spPr>
          <a:xfrm>
            <a:off x="8782557" y="4407027"/>
            <a:ext cx="2696845" cy="439420"/>
          </a:xfrm>
          <a:prstGeom prst="rect">
            <a:avLst/>
          </a:prstGeom>
        </p:spPr>
        <p:txBody>
          <a:bodyPr vert="horz" wrap="square" lIns="0" tIns="0" rIns="0" bIns="0" rtlCol="0">
            <a:spAutoFit/>
          </a:bodyPr>
          <a:lstStyle/>
          <a:p>
            <a:pPr marL="189865" marR="5080" indent="-177165">
              <a:lnSpc>
                <a:spcPct val="100000"/>
              </a:lnSpc>
            </a:pPr>
            <a:r>
              <a:rPr sz="1400" dirty="0">
                <a:solidFill>
                  <a:srgbClr val="585858"/>
                </a:solidFill>
                <a:latin typeface="微软雅黑"/>
                <a:cs typeface="微软雅黑"/>
              </a:rPr>
              <a:t>智能合约的调用可以自</a:t>
            </a:r>
            <a:r>
              <a:rPr sz="1400" spc="-15" dirty="0">
                <a:solidFill>
                  <a:srgbClr val="585858"/>
                </a:solidFill>
                <a:latin typeface="微软雅黑"/>
                <a:cs typeface="微软雅黑"/>
              </a:rPr>
              <a:t>自</a:t>
            </a:r>
            <a:r>
              <a:rPr sz="1400" dirty="0">
                <a:solidFill>
                  <a:srgbClr val="585858"/>
                </a:solidFill>
                <a:latin typeface="微软雅黑"/>
                <a:cs typeface="微软雅黑"/>
              </a:rPr>
              <a:t>动化</a:t>
            </a:r>
            <a:r>
              <a:rPr sz="1400" spc="-15" dirty="0">
                <a:solidFill>
                  <a:srgbClr val="585858"/>
                </a:solidFill>
                <a:latin typeface="微软雅黑"/>
                <a:cs typeface="微软雅黑"/>
              </a:rPr>
              <a:t>执</a:t>
            </a:r>
            <a:r>
              <a:rPr sz="1400" dirty="0">
                <a:solidFill>
                  <a:srgbClr val="585858"/>
                </a:solidFill>
                <a:latin typeface="微软雅黑"/>
                <a:cs typeface="微软雅黑"/>
              </a:rPr>
              <a:t>行  一些任务，降低管理运营成本</a:t>
            </a:r>
            <a:endParaRPr sz="1400">
              <a:latin typeface="微软雅黑"/>
              <a:cs typeface="微软雅黑"/>
            </a:endParaRPr>
          </a:p>
        </p:txBody>
      </p:sp>
      <p:sp>
        <p:nvSpPr>
          <p:cNvPr id="54" name="object 54"/>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111</a:t>
            </a:fld>
            <a:endParaRPr dirty="0"/>
          </a:p>
        </p:txBody>
      </p:sp>
      <p:sp>
        <p:nvSpPr>
          <p:cNvPr id="55" name="object 55"/>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金融</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六域链：，融合物联网国际、国家标准和分布式区块链参考架</a:t>
            </a:r>
          </a:p>
          <a:p>
            <a:pPr marL="12700">
              <a:lnSpc>
                <a:spcPts val="2735"/>
              </a:lnSpc>
            </a:pPr>
            <a:r>
              <a:rPr spc="-5" dirty="0"/>
              <a:t>构标准“六域模型”，力图解决物联网落地难题</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67868" y="1371587"/>
            <a:ext cx="3724655" cy="495147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67690" y="1471422"/>
            <a:ext cx="3427476" cy="465429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56272" y="1459991"/>
            <a:ext cx="3450323" cy="467715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49223" y="1522501"/>
            <a:ext cx="3376422" cy="4505706"/>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766572" y="1639823"/>
            <a:ext cx="3028188" cy="4157472"/>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826008" y="1699272"/>
            <a:ext cx="221741" cy="241541"/>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832103" y="1705355"/>
            <a:ext cx="193548" cy="213360"/>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1124711" y="1699272"/>
            <a:ext cx="221742" cy="241541"/>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1130808" y="1705355"/>
            <a:ext cx="193547" cy="213360"/>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1423416" y="1699272"/>
            <a:ext cx="221741" cy="241541"/>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1429511" y="1705355"/>
            <a:ext cx="193547" cy="213360"/>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1722120" y="1699272"/>
            <a:ext cx="221742" cy="241541"/>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1728216" y="1705355"/>
            <a:ext cx="193547" cy="213360"/>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2020823" y="1699272"/>
            <a:ext cx="221742" cy="241541"/>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2026920" y="1705355"/>
            <a:ext cx="193548" cy="213360"/>
          </a:xfrm>
          <a:prstGeom prst="rect">
            <a:avLst/>
          </a:prstGeom>
          <a:blipFill>
            <a:blip r:embed="rId14" cstate="print"/>
            <a:stretch>
              <a:fillRect/>
            </a:stretch>
          </a:blipFill>
        </p:spPr>
        <p:txBody>
          <a:bodyPr wrap="square" lIns="0" tIns="0" rIns="0" bIns="0" rtlCol="0"/>
          <a:lstStyle/>
          <a:p>
            <a:endParaRPr/>
          </a:p>
        </p:txBody>
      </p:sp>
      <p:sp>
        <p:nvSpPr>
          <p:cNvPr id="21" name="object 21"/>
          <p:cNvSpPr/>
          <p:nvPr/>
        </p:nvSpPr>
        <p:spPr>
          <a:xfrm>
            <a:off x="2319527" y="1699272"/>
            <a:ext cx="221742" cy="241541"/>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2325623" y="1705355"/>
            <a:ext cx="193548" cy="213360"/>
          </a:xfrm>
          <a:prstGeom prst="rect">
            <a:avLst/>
          </a:prstGeom>
          <a:blipFill>
            <a:blip r:embed="rId15" cstate="print"/>
            <a:stretch>
              <a:fillRect/>
            </a:stretch>
          </a:blipFill>
        </p:spPr>
        <p:txBody>
          <a:bodyPr wrap="square" lIns="0" tIns="0" rIns="0" bIns="0" rtlCol="0"/>
          <a:lstStyle/>
          <a:p>
            <a:endParaRPr/>
          </a:p>
        </p:txBody>
      </p:sp>
      <p:sp>
        <p:nvSpPr>
          <p:cNvPr id="23" name="object 23"/>
          <p:cNvSpPr/>
          <p:nvPr/>
        </p:nvSpPr>
        <p:spPr>
          <a:xfrm>
            <a:off x="2618232" y="1699272"/>
            <a:ext cx="221742" cy="241541"/>
          </a:xfrm>
          <a:prstGeom prst="rect">
            <a:avLst/>
          </a:prstGeom>
          <a:blipFill>
            <a:blip r:embed="rId9" cstate="print"/>
            <a:stretch>
              <a:fillRect/>
            </a:stretch>
          </a:blipFill>
        </p:spPr>
        <p:txBody>
          <a:bodyPr wrap="square" lIns="0" tIns="0" rIns="0" bIns="0" rtlCol="0"/>
          <a:lstStyle/>
          <a:p>
            <a:endParaRPr/>
          </a:p>
        </p:txBody>
      </p:sp>
      <p:sp>
        <p:nvSpPr>
          <p:cNvPr id="24" name="object 24"/>
          <p:cNvSpPr/>
          <p:nvPr/>
        </p:nvSpPr>
        <p:spPr>
          <a:xfrm>
            <a:off x="2624327" y="1705355"/>
            <a:ext cx="193548" cy="213360"/>
          </a:xfrm>
          <a:prstGeom prst="rect">
            <a:avLst/>
          </a:prstGeom>
          <a:blipFill>
            <a:blip r:embed="rId15" cstate="print"/>
            <a:stretch>
              <a:fillRect/>
            </a:stretch>
          </a:blipFill>
        </p:spPr>
        <p:txBody>
          <a:bodyPr wrap="square" lIns="0" tIns="0" rIns="0" bIns="0" rtlCol="0"/>
          <a:lstStyle/>
          <a:p>
            <a:endParaRPr/>
          </a:p>
        </p:txBody>
      </p:sp>
      <p:sp>
        <p:nvSpPr>
          <p:cNvPr id="25" name="object 25"/>
          <p:cNvSpPr/>
          <p:nvPr/>
        </p:nvSpPr>
        <p:spPr>
          <a:xfrm>
            <a:off x="2915411" y="1699272"/>
            <a:ext cx="223253" cy="241541"/>
          </a:xfrm>
          <a:prstGeom prst="rect">
            <a:avLst/>
          </a:prstGeom>
          <a:blipFill>
            <a:blip r:embed="rId16" cstate="print"/>
            <a:stretch>
              <a:fillRect/>
            </a:stretch>
          </a:blipFill>
        </p:spPr>
        <p:txBody>
          <a:bodyPr wrap="square" lIns="0" tIns="0" rIns="0" bIns="0" rtlCol="0"/>
          <a:lstStyle/>
          <a:p>
            <a:endParaRPr/>
          </a:p>
        </p:txBody>
      </p:sp>
      <p:sp>
        <p:nvSpPr>
          <p:cNvPr id="26" name="object 26"/>
          <p:cNvSpPr/>
          <p:nvPr/>
        </p:nvSpPr>
        <p:spPr>
          <a:xfrm>
            <a:off x="2921507" y="1705355"/>
            <a:ext cx="195072" cy="213360"/>
          </a:xfrm>
          <a:prstGeom prst="rect">
            <a:avLst/>
          </a:prstGeom>
          <a:blipFill>
            <a:blip r:embed="rId17" cstate="print"/>
            <a:stretch>
              <a:fillRect/>
            </a:stretch>
          </a:blipFill>
        </p:spPr>
        <p:txBody>
          <a:bodyPr wrap="square" lIns="0" tIns="0" rIns="0" bIns="0" rtlCol="0"/>
          <a:lstStyle/>
          <a:p>
            <a:endParaRPr/>
          </a:p>
        </p:txBody>
      </p:sp>
      <p:sp>
        <p:nvSpPr>
          <p:cNvPr id="27" name="object 27"/>
          <p:cNvSpPr/>
          <p:nvPr/>
        </p:nvSpPr>
        <p:spPr>
          <a:xfrm>
            <a:off x="3214116" y="1699272"/>
            <a:ext cx="223253" cy="241541"/>
          </a:xfrm>
          <a:prstGeom prst="rect">
            <a:avLst/>
          </a:prstGeom>
          <a:blipFill>
            <a:blip r:embed="rId16" cstate="print"/>
            <a:stretch>
              <a:fillRect/>
            </a:stretch>
          </a:blipFill>
        </p:spPr>
        <p:txBody>
          <a:bodyPr wrap="square" lIns="0" tIns="0" rIns="0" bIns="0" rtlCol="0"/>
          <a:lstStyle/>
          <a:p>
            <a:endParaRPr/>
          </a:p>
        </p:txBody>
      </p:sp>
      <p:sp>
        <p:nvSpPr>
          <p:cNvPr id="28" name="object 28"/>
          <p:cNvSpPr/>
          <p:nvPr/>
        </p:nvSpPr>
        <p:spPr>
          <a:xfrm>
            <a:off x="3220211" y="1705355"/>
            <a:ext cx="195072" cy="213360"/>
          </a:xfrm>
          <a:prstGeom prst="rect">
            <a:avLst/>
          </a:prstGeom>
          <a:blipFill>
            <a:blip r:embed="rId17" cstate="print"/>
            <a:stretch>
              <a:fillRect/>
            </a:stretch>
          </a:blipFill>
        </p:spPr>
        <p:txBody>
          <a:bodyPr wrap="square" lIns="0" tIns="0" rIns="0" bIns="0" rtlCol="0"/>
          <a:lstStyle/>
          <a:p>
            <a:endParaRPr/>
          </a:p>
        </p:txBody>
      </p:sp>
      <p:sp>
        <p:nvSpPr>
          <p:cNvPr id="29" name="object 29"/>
          <p:cNvSpPr/>
          <p:nvPr/>
        </p:nvSpPr>
        <p:spPr>
          <a:xfrm>
            <a:off x="3512820" y="1699272"/>
            <a:ext cx="221741" cy="241541"/>
          </a:xfrm>
          <a:prstGeom prst="rect">
            <a:avLst/>
          </a:prstGeom>
          <a:blipFill>
            <a:blip r:embed="rId9" cstate="print"/>
            <a:stretch>
              <a:fillRect/>
            </a:stretch>
          </a:blipFill>
        </p:spPr>
        <p:txBody>
          <a:bodyPr wrap="square" lIns="0" tIns="0" rIns="0" bIns="0" rtlCol="0"/>
          <a:lstStyle/>
          <a:p>
            <a:endParaRPr/>
          </a:p>
        </p:txBody>
      </p:sp>
      <p:sp>
        <p:nvSpPr>
          <p:cNvPr id="30" name="object 30"/>
          <p:cNvSpPr/>
          <p:nvPr/>
        </p:nvSpPr>
        <p:spPr>
          <a:xfrm>
            <a:off x="3518915" y="1705355"/>
            <a:ext cx="193548" cy="213360"/>
          </a:xfrm>
          <a:prstGeom prst="rect">
            <a:avLst/>
          </a:prstGeom>
          <a:blipFill>
            <a:blip r:embed="rId12" cstate="print"/>
            <a:stretch>
              <a:fillRect/>
            </a:stretch>
          </a:blipFill>
        </p:spPr>
        <p:txBody>
          <a:bodyPr wrap="square" lIns="0" tIns="0" rIns="0" bIns="0" rtlCol="0"/>
          <a:lstStyle/>
          <a:p>
            <a:endParaRPr/>
          </a:p>
        </p:txBody>
      </p:sp>
      <p:sp>
        <p:nvSpPr>
          <p:cNvPr id="31" name="object 31"/>
          <p:cNvSpPr/>
          <p:nvPr/>
        </p:nvSpPr>
        <p:spPr>
          <a:xfrm>
            <a:off x="853439" y="1353311"/>
            <a:ext cx="93725" cy="523494"/>
          </a:xfrm>
          <a:prstGeom prst="rect">
            <a:avLst/>
          </a:prstGeom>
          <a:blipFill>
            <a:blip r:embed="rId18" cstate="print"/>
            <a:stretch>
              <a:fillRect/>
            </a:stretch>
          </a:blipFill>
        </p:spPr>
        <p:txBody>
          <a:bodyPr wrap="square" lIns="0" tIns="0" rIns="0" bIns="0" rtlCol="0"/>
          <a:lstStyle/>
          <a:p>
            <a:endParaRPr/>
          </a:p>
        </p:txBody>
      </p:sp>
      <p:sp>
        <p:nvSpPr>
          <p:cNvPr id="32" name="object 32"/>
          <p:cNvSpPr/>
          <p:nvPr/>
        </p:nvSpPr>
        <p:spPr>
          <a:xfrm>
            <a:off x="890777" y="1395222"/>
            <a:ext cx="21335" cy="441960"/>
          </a:xfrm>
          <a:prstGeom prst="rect">
            <a:avLst/>
          </a:prstGeom>
          <a:blipFill>
            <a:blip r:embed="rId19" cstate="print"/>
            <a:stretch>
              <a:fillRect/>
            </a:stretch>
          </a:blipFill>
        </p:spPr>
        <p:txBody>
          <a:bodyPr wrap="square" lIns="0" tIns="0" rIns="0" bIns="0" rtlCol="0"/>
          <a:lstStyle/>
          <a:p>
            <a:endParaRPr/>
          </a:p>
        </p:txBody>
      </p:sp>
      <p:sp>
        <p:nvSpPr>
          <p:cNvPr id="33" name="object 33"/>
          <p:cNvSpPr/>
          <p:nvPr/>
        </p:nvSpPr>
        <p:spPr>
          <a:xfrm>
            <a:off x="880977" y="1353311"/>
            <a:ext cx="124100" cy="523494"/>
          </a:xfrm>
          <a:prstGeom prst="rect">
            <a:avLst/>
          </a:prstGeom>
          <a:blipFill>
            <a:blip r:embed="rId20" cstate="print"/>
            <a:stretch>
              <a:fillRect/>
            </a:stretch>
          </a:blipFill>
        </p:spPr>
        <p:txBody>
          <a:bodyPr wrap="square" lIns="0" tIns="0" rIns="0" bIns="0" rtlCol="0"/>
          <a:lstStyle/>
          <a:p>
            <a:endParaRPr/>
          </a:p>
        </p:txBody>
      </p:sp>
      <p:sp>
        <p:nvSpPr>
          <p:cNvPr id="34" name="object 34"/>
          <p:cNvSpPr/>
          <p:nvPr/>
        </p:nvSpPr>
        <p:spPr>
          <a:xfrm>
            <a:off x="948689" y="1395222"/>
            <a:ext cx="21335" cy="441960"/>
          </a:xfrm>
          <a:prstGeom prst="rect">
            <a:avLst/>
          </a:prstGeom>
          <a:blipFill>
            <a:blip r:embed="rId19" cstate="print"/>
            <a:stretch>
              <a:fillRect/>
            </a:stretch>
          </a:blipFill>
        </p:spPr>
        <p:txBody>
          <a:bodyPr wrap="square" lIns="0" tIns="0" rIns="0" bIns="0" rtlCol="0"/>
          <a:lstStyle/>
          <a:p>
            <a:endParaRPr/>
          </a:p>
        </p:txBody>
      </p:sp>
      <p:sp>
        <p:nvSpPr>
          <p:cNvPr id="35" name="object 35"/>
          <p:cNvSpPr/>
          <p:nvPr/>
        </p:nvSpPr>
        <p:spPr>
          <a:xfrm>
            <a:off x="938889" y="1385188"/>
            <a:ext cx="40979" cy="462025"/>
          </a:xfrm>
          <a:prstGeom prst="rect">
            <a:avLst/>
          </a:prstGeom>
          <a:blipFill>
            <a:blip r:embed="rId21" cstate="print"/>
            <a:stretch>
              <a:fillRect/>
            </a:stretch>
          </a:blipFill>
        </p:spPr>
        <p:txBody>
          <a:bodyPr wrap="square" lIns="0" tIns="0" rIns="0" bIns="0" rtlCol="0"/>
          <a:lstStyle/>
          <a:p>
            <a:endParaRPr/>
          </a:p>
        </p:txBody>
      </p:sp>
      <p:sp>
        <p:nvSpPr>
          <p:cNvPr id="36" name="object 36"/>
          <p:cNvSpPr/>
          <p:nvPr/>
        </p:nvSpPr>
        <p:spPr>
          <a:xfrm>
            <a:off x="1153667" y="1353311"/>
            <a:ext cx="93725" cy="523494"/>
          </a:xfrm>
          <a:prstGeom prst="rect">
            <a:avLst/>
          </a:prstGeom>
          <a:blipFill>
            <a:blip r:embed="rId18" cstate="print"/>
            <a:stretch>
              <a:fillRect/>
            </a:stretch>
          </a:blipFill>
        </p:spPr>
        <p:txBody>
          <a:bodyPr wrap="square" lIns="0" tIns="0" rIns="0" bIns="0" rtlCol="0"/>
          <a:lstStyle/>
          <a:p>
            <a:endParaRPr/>
          </a:p>
        </p:txBody>
      </p:sp>
      <p:sp>
        <p:nvSpPr>
          <p:cNvPr id="37" name="object 37"/>
          <p:cNvSpPr/>
          <p:nvPr/>
        </p:nvSpPr>
        <p:spPr>
          <a:xfrm>
            <a:off x="1191005" y="1395222"/>
            <a:ext cx="21335" cy="441960"/>
          </a:xfrm>
          <a:prstGeom prst="rect">
            <a:avLst/>
          </a:prstGeom>
          <a:blipFill>
            <a:blip r:embed="rId22" cstate="print"/>
            <a:stretch>
              <a:fillRect/>
            </a:stretch>
          </a:blipFill>
        </p:spPr>
        <p:txBody>
          <a:bodyPr wrap="square" lIns="0" tIns="0" rIns="0" bIns="0" rtlCol="0"/>
          <a:lstStyle/>
          <a:p>
            <a:endParaRPr/>
          </a:p>
        </p:txBody>
      </p:sp>
      <p:sp>
        <p:nvSpPr>
          <p:cNvPr id="38" name="object 38"/>
          <p:cNvSpPr/>
          <p:nvPr/>
        </p:nvSpPr>
        <p:spPr>
          <a:xfrm>
            <a:off x="1181205" y="1353311"/>
            <a:ext cx="122576" cy="523494"/>
          </a:xfrm>
          <a:prstGeom prst="rect">
            <a:avLst/>
          </a:prstGeom>
          <a:blipFill>
            <a:blip r:embed="rId23" cstate="print"/>
            <a:stretch>
              <a:fillRect/>
            </a:stretch>
          </a:blipFill>
        </p:spPr>
        <p:txBody>
          <a:bodyPr wrap="square" lIns="0" tIns="0" rIns="0" bIns="0" rtlCol="0"/>
          <a:lstStyle/>
          <a:p>
            <a:endParaRPr/>
          </a:p>
        </p:txBody>
      </p:sp>
      <p:sp>
        <p:nvSpPr>
          <p:cNvPr id="39" name="object 39"/>
          <p:cNvSpPr/>
          <p:nvPr/>
        </p:nvSpPr>
        <p:spPr>
          <a:xfrm>
            <a:off x="1247394" y="1395222"/>
            <a:ext cx="21336" cy="441960"/>
          </a:xfrm>
          <a:prstGeom prst="rect">
            <a:avLst/>
          </a:prstGeom>
          <a:blipFill>
            <a:blip r:embed="rId19" cstate="print"/>
            <a:stretch>
              <a:fillRect/>
            </a:stretch>
          </a:blipFill>
        </p:spPr>
        <p:txBody>
          <a:bodyPr wrap="square" lIns="0" tIns="0" rIns="0" bIns="0" rtlCol="0"/>
          <a:lstStyle/>
          <a:p>
            <a:endParaRPr/>
          </a:p>
        </p:txBody>
      </p:sp>
      <p:sp>
        <p:nvSpPr>
          <p:cNvPr id="40" name="object 40"/>
          <p:cNvSpPr/>
          <p:nvPr/>
        </p:nvSpPr>
        <p:spPr>
          <a:xfrm>
            <a:off x="1237593" y="1385188"/>
            <a:ext cx="41042" cy="462025"/>
          </a:xfrm>
          <a:prstGeom prst="rect">
            <a:avLst/>
          </a:prstGeom>
          <a:blipFill>
            <a:blip r:embed="rId21" cstate="print"/>
            <a:stretch>
              <a:fillRect/>
            </a:stretch>
          </a:blipFill>
        </p:spPr>
        <p:txBody>
          <a:bodyPr wrap="square" lIns="0" tIns="0" rIns="0" bIns="0" rtlCol="0"/>
          <a:lstStyle/>
          <a:p>
            <a:endParaRPr/>
          </a:p>
        </p:txBody>
      </p:sp>
      <p:sp>
        <p:nvSpPr>
          <p:cNvPr id="41" name="object 41"/>
          <p:cNvSpPr/>
          <p:nvPr/>
        </p:nvSpPr>
        <p:spPr>
          <a:xfrm>
            <a:off x="1452372" y="1353311"/>
            <a:ext cx="93725" cy="523494"/>
          </a:xfrm>
          <a:prstGeom prst="rect">
            <a:avLst/>
          </a:prstGeom>
          <a:blipFill>
            <a:blip r:embed="rId18" cstate="print"/>
            <a:stretch>
              <a:fillRect/>
            </a:stretch>
          </a:blipFill>
        </p:spPr>
        <p:txBody>
          <a:bodyPr wrap="square" lIns="0" tIns="0" rIns="0" bIns="0" rtlCol="0"/>
          <a:lstStyle/>
          <a:p>
            <a:endParaRPr/>
          </a:p>
        </p:txBody>
      </p:sp>
      <p:sp>
        <p:nvSpPr>
          <p:cNvPr id="42" name="object 42"/>
          <p:cNvSpPr/>
          <p:nvPr/>
        </p:nvSpPr>
        <p:spPr>
          <a:xfrm>
            <a:off x="1489710" y="1395222"/>
            <a:ext cx="21336" cy="441960"/>
          </a:xfrm>
          <a:prstGeom prst="rect">
            <a:avLst/>
          </a:prstGeom>
          <a:blipFill>
            <a:blip r:embed="rId22" cstate="print"/>
            <a:stretch>
              <a:fillRect/>
            </a:stretch>
          </a:blipFill>
        </p:spPr>
        <p:txBody>
          <a:bodyPr wrap="square" lIns="0" tIns="0" rIns="0" bIns="0" rtlCol="0"/>
          <a:lstStyle/>
          <a:p>
            <a:endParaRPr/>
          </a:p>
        </p:txBody>
      </p:sp>
      <p:sp>
        <p:nvSpPr>
          <p:cNvPr id="43" name="object 43"/>
          <p:cNvSpPr/>
          <p:nvPr/>
        </p:nvSpPr>
        <p:spPr>
          <a:xfrm>
            <a:off x="1479843" y="1353311"/>
            <a:ext cx="124166" cy="523494"/>
          </a:xfrm>
          <a:prstGeom prst="rect">
            <a:avLst/>
          </a:prstGeom>
          <a:blipFill>
            <a:blip r:embed="rId24" cstate="print"/>
            <a:stretch>
              <a:fillRect/>
            </a:stretch>
          </a:blipFill>
        </p:spPr>
        <p:txBody>
          <a:bodyPr wrap="square" lIns="0" tIns="0" rIns="0" bIns="0" rtlCol="0"/>
          <a:lstStyle/>
          <a:p>
            <a:endParaRPr/>
          </a:p>
        </p:txBody>
      </p:sp>
      <p:sp>
        <p:nvSpPr>
          <p:cNvPr id="44" name="object 44"/>
          <p:cNvSpPr/>
          <p:nvPr/>
        </p:nvSpPr>
        <p:spPr>
          <a:xfrm>
            <a:off x="1547622" y="1395222"/>
            <a:ext cx="21336" cy="441960"/>
          </a:xfrm>
          <a:prstGeom prst="rect">
            <a:avLst/>
          </a:prstGeom>
          <a:blipFill>
            <a:blip r:embed="rId22" cstate="print"/>
            <a:stretch>
              <a:fillRect/>
            </a:stretch>
          </a:blipFill>
        </p:spPr>
        <p:txBody>
          <a:bodyPr wrap="square" lIns="0" tIns="0" rIns="0" bIns="0" rtlCol="0"/>
          <a:lstStyle/>
          <a:p>
            <a:endParaRPr/>
          </a:p>
        </p:txBody>
      </p:sp>
      <p:sp>
        <p:nvSpPr>
          <p:cNvPr id="45" name="object 45"/>
          <p:cNvSpPr/>
          <p:nvPr/>
        </p:nvSpPr>
        <p:spPr>
          <a:xfrm>
            <a:off x="1537755" y="1385188"/>
            <a:ext cx="40981" cy="462025"/>
          </a:xfrm>
          <a:prstGeom prst="rect">
            <a:avLst/>
          </a:prstGeom>
          <a:blipFill>
            <a:blip r:embed="rId25" cstate="print"/>
            <a:stretch>
              <a:fillRect/>
            </a:stretch>
          </a:blipFill>
        </p:spPr>
        <p:txBody>
          <a:bodyPr wrap="square" lIns="0" tIns="0" rIns="0" bIns="0" rtlCol="0"/>
          <a:lstStyle/>
          <a:p>
            <a:endParaRPr/>
          </a:p>
        </p:txBody>
      </p:sp>
      <p:sp>
        <p:nvSpPr>
          <p:cNvPr id="46" name="object 46"/>
          <p:cNvSpPr/>
          <p:nvPr/>
        </p:nvSpPr>
        <p:spPr>
          <a:xfrm>
            <a:off x="1752600" y="1353311"/>
            <a:ext cx="93725" cy="523494"/>
          </a:xfrm>
          <a:prstGeom prst="rect">
            <a:avLst/>
          </a:prstGeom>
          <a:blipFill>
            <a:blip r:embed="rId26" cstate="print"/>
            <a:stretch>
              <a:fillRect/>
            </a:stretch>
          </a:blipFill>
        </p:spPr>
        <p:txBody>
          <a:bodyPr wrap="square" lIns="0" tIns="0" rIns="0" bIns="0" rtlCol="0"/>
          <a:lstStyle/>
          <a:p>
            <a:endParaRPr/>
          </a:p>
        </p:txBody>
      </p:sp>
      <p:sp>
        <p:nvSpPr>
          <p:cNvPr id="47" name="object 47"/>
          <p:cNvSpPr/>
          <p:nvPr/>
        </p:nvSpPr>
        <p:spPr>
          <a:xfrm>
            <a:off x="1789938" y="1395222"/>
            <a:ext cx="21336" cy="441960"/>
          </a:xfrm>
          <a:prstGeom prst="rect">
            <a:avLst/>
          </a:prstGeom>
          <a:blipFill>
            <a:blip r:embed="rId22" cstate="print"/>
            <a:stretch>
              <a:fillRect/>
            </a:stretch>
          </a:blipFill>
        </p:spPr>
        <p:txBody>
          <a:bodyPr wrap="square" lIns="0" tIns="0" rIns="0" bIns="0" rtlCol="0"/>
          <a:lstStyle/>
          <a:p>
            <a:endParaRPr/>
          </a:p>
        </p:txBody>
      </p:sp>
      <p:sp>
        <p:nvSpPr>
          <p:cNvPr id="48" name="object 48"/>
          <p:cNvSpPr/>
          <p:nvPr/>
        </p:nvSpPr>
        <p:spPr>
          <a:xfrm>
            <a:off x="1780158" y="1353311"/>
            <a:ext cx="122591" cy="523494"/>
          </a:xfrm>
          <a:prstGeom prst="rect">
            <a:avLst/>
          </a:prstGeom>
          <a:blipFill>
            <a:blip r:embed="rId27" cstate="print"/>
            <a:stretch>
              <a:fillRect/>
            </a:stretch>
          </a:blipFill>
        </p:spPr>
        <p:txBody>
          <a:bodyPr wrap="square" lIns="0" tIns="0" rIns="0" bIns="0" rtlCol="0"/>
          <a:lstStyle/>
          <a:p>
            <a:endParaRPr/>
          </a:p>
        </p:txBody>
      </p:sp>
      <p:sp>
        <p:nvSpPr>
          <p:cNvPr id="49" name="object 49"/>
          <p:cNvSpPr/>
          <p:nvPr/>
        </p:nvSpPr>
        <p:spPr>
          <a:xfrm>
            <a:off x="1847850" y="1395222"/>
            <a:ext cx="19812" cy="441960"/>
          </a:xfrm>
          <a:prstGeom prst="rect">
            <a:avLst/>
          </a:prstGeom>
          <a:blipFill>
            <a:blip r:embed="rId22" cstate="print"/>
            <a:stretch>
              <a:fillRect/>
            </a:stretch>
          </a:blipFill>
        </p:spPr>
        <p:txBody>
          <a:bodyPr wrap="square" lIns="0" tIns="0" rIns="0" bIns="0" rtlCol="0"/>
          <a:lstStyle/>
          <a:p>
            <a:endParaRPr/>
          </a:p>
        </p:txBody>
      </p:sp>
      <p:sp>
        <p:nvSpPr>
          <p:cNvPr id="50" name="object 50"/>
          <p:cNvSpPr/>
          <p:nvPr/>
        </p:nvSpPr>
        <p:spPr>
          <a:xfrm>
            <a:off x="1838069" y="1385188"/>
            <a:ext cx="39371" cy="462025"/>
          </a:xfrm>
          <a:prstGeom prst="rect">
            <a:avLst/>
          </a:prstGeom>
          <a:blipFill>
            <a:blip r:embed="rId28" cstate="print"/>
            <a:stretch>
              <a:fillRect/>
            </a:stretch>
          </a:blipFill>
        </p:spPr>
        <p:txBody>
          <a:bodyPr wrap="square" lIns="0" tIns="0" rIns="0" bIns="0" rtlCol="0"/>
          <a:lstStyle/>
          <a:p>
            <a:endParaRPr/>
          </a:p>
        </p:txBody>
      </p:sp>
      <p:sp>
        <p:nvSpPr>
          <p:cNvPr id="51" name="object 51"/>
          <p:cNvSpPr/>
          <p:nvPr/>
        </p:nvSpPr>
        <p:spPr>
          <a:xfrm>
            <a:off x="2052827" y="1353311"/>
            <a:ext cx="93725" cy="523494"/>
          </a:xfrm>
          <a:prstGeom prst="rect">
            <a:avLst/>
          </a:prstGeom>
          <a:blipFill>
            <a:blip r:embed="rId26" cstate="print"/>
            <a:stretch>
              <a:fillRect/>
            </a:stretch>
          </a:blipFill>
        </p:spPr>
        <p:txBody>
          <a:bodyPr wrap="square" lIns="0" tIns="0" rIns="0" bIns="0" rtlCol="0"/>
          <a:lstStyle/>
          <a:p>
            <a:endParaRPr/>
          </a:p>
        </p:txBody>
      </p:sp>
      <p:sp>
        <p:nvSpPr>
          <p:cNvPr id="52" name="object 52"/>
          <p:cNvSpPr/>
          <p:nvPr/>
        </p:nvSpPr>
        <p:spPr>
          <a:xfrm>
            <a:off x="2090166" y="1395222"/>
            <a:ext cx="21335" cy="441960"/>
          </a:xfrm>
          <a:prstGeom prst="rect">
            <a:avLst/>
          </a:prstGeom>
          <a:blipFill>
            <a:blip r:embed="rId19" cstate="print"/>
            <a:stretch>
              <a:fillRect/>
            </a:stretch>
          </a:blipFill>
        </p:spPr>
        <p:txBody>
          <a:bodyPr wrap="square" lIns="0" tIns="0" rIns="0" bIns="0" rtlCol="0"/>
          <a:lstStyle/>
          <a:p>
            <a:endParaRPr/>
          </a:p>
        </p:txBody>
      </p:sp>
      <p:sp>
        <p:nvSpPr>
          <p:cNvPr id="53" name="object 53"/>
          <p:cNvSpPr/>
          <p:nvPr/>
        </p:nvSpPr>
        <p:spPr>
          <a:xfrm>
            <a:off x="2080299" y="1353311"/>
            <a:ext cx="122642" cy="523494"/>
          </a:xfrm>
          <a:prstGeom prst="rect">
            <a:avLst/>
          </a:prstGeom>
          <a:blipFill>
            <a:blip r:embed="rId29" cstate="print"/>
            <a:stretch>
              <a:fillRect/>
            </a:stretch>
          </a:blipFill>
        </p:spPr>
        <p:txBody>
          <a:bodyPr wrap="square" lIns="0" tIns="0" rIns="0" bIns="0" rtlCol="0"/>
          <a:lstStyle/>
          <a:p>
            <a:endParaRPr/>
          </a:p>
        </p:txBody>
      </p:sp>
      <p:sp>
        <p:nvSpPr>
          <p:cNvPr id="54" name="object 54"/>
          <p:cNvSpPr/>
          <p:nvPr/>
        </p:nvSpPr>
        <p:spPr>
          <a:xfrm>
            <a:off x="2146554" y="1395222"/>
            <a:ext cx="21335" cy="441960"/>
          </a:xfrm>
          <a:prstGeom prst="rect">
            <a:avLst/>
          </a:prstGeom>
          <a:blipFill>
            <a:blip r:embed="rId22" cstate="print"/>
            <a:stretch>
              <a:fillRect/>
            </a:stretch>
          </a:blipFill>
        </p:spPr>
        <p:txBody>
          <a:bodyPr wrap="square" lIns="0" tIns="0" rIns="0" bIns="0" rtlCol="0"/>
          <a:lstStyle/>
          <a:p>
            <a:endParaRPr/>
          </a:p>
        </p:txBody>
      </p:sp>
      <p:sp>
        <p:nvSpPr>
          <p:cNvPr id="55" name="object 55"/>
          <p:cNvSpPr/>
          <p:nvPr/>
        </p:nvSpPr>
        <p:spPr>
          <a:xfrm>
            <a:off x="2136687" y="1385188"/>
            <a:ext cx="41107" cy="462025"/>
          </a:xfrm>
          <a:prstGeom prst="rect">
            <a:avLst/>
          </a:prstGeom>
          <a:blipFill>
            <a:blip r:embed="rId30" cstate="print"/>
            <a:stretch>
              <a:fillRect/>
            </a:stretch>
          </a:blipFill>
        </p:spPr>
        <p:txBody>
          <a:bodyPr wrap="square" lIns="0" tIns="0" rIns="0" bIns="0" rtlCol="0"/>
          <a:lstStyle/>
          <a:p>
            <a:endParaRPr/>
          </a:p>
        </p:txBody>
      </p:sp>
      <p:sp>
        <p:nvSpPr>
          <p:cNvPr id="56" name="object 56"/>
          <p:cNvSpPr/>
          <p:nvPr/>
        </p:nvSpPr>
        <p:spPr>
          <a:xfrm>
            <a:off x="2351532" y="1353311"/>
            <a:ext cx="93725" cy="523494"/>
          </a:xfrm>
          <a:prstGeom prst="rect">
            <a:avLst/>
          </a:prstGeom>
          <a:blipFill>
            <a:blip r:embed="rId26" cstate="print"/>
            <a:stretch>
              <a:fillRect/>
            </a:stretch>
          </a:blipFill>
        </p:spPr>
        <p:txBody>
          <a:bodyPr wrap="square" lIns="0" tIns="0" rIns="0" bIns="0" rtlCol="0"/>
          <a:lstStyle/>
          <a:p>
            <a:endParaRPr/>
          </a:p>
        </p:txBody>
      </p:sp>
      <p:sp>
        <p:nvSpPr>
          <p:cNvPr id="57" name="object 57"/>
          <p:cNvSpPr/>
          <p:nvPr/>
        </p:nvSpPr>
        <p:spPr>
          <a:xfrm>
            <a:off x="2388870" y="1395222"/>
            <a:ext cx="21336" cy="441960"/>
          </a:xfrm>
          <a:prstGeom prst="rect">
            <a:avLst/>
          </a:prstGeom>
          <a:blipFill>
            <a:blip r:embed="rId19" cstate="print"/>
            <a:stretch>
              <a:fillRect/>
            </a:stretch>
          </a:blipFill>
        </p:spPr>
        <p:txBody>
          <a:bodyPr wrap="square" lIns="0" tIns="0" rIns="0" bIns="0" rtlCol="0"/>
          <a:lstStyle/>
          <a:p>
            <a:endParaRPr/>
          </a:p>
        </p:txBody>
      </p:sp>
      <p:sp>
        <p:nvSpPr>
          <p:cNvPr id="58" name="object 58"/>
          <p:cNvSpPr/>
          <p:nvPr/>
        </p:nvSpPr>
        <p:spPr>
          <a:xfrm>
            <a:off x="2379003" y="1353311"/>
            <a:ext cx="124166" cy="523494"/>
          </a:xfrm>
          <a:prstGeom prst="rect">
            <a:avLst/>
          </a:prstGeom>
          <a:blipFill>
            <a:blip r:embed="rId31" cstate="print"/>
            <a:stretch>
              <a:fillRect/>
            </a:stretch>
          </a:blipFill>
        </p:spPr>
        <p:txBody>
          <a:bodyPr wrap="square" lIns="0" tIns="0" rIns="0" bIns="0" rtlCol="0"/>
          <a:lstStyle/>
          <a:p>
            <a:endParaRPr/>
          </a:p>
        </p:txBody>
      </p:sp>
      <p:sp>
        <p:nvSpPr>
          <p:cNvPr id="59" name="object 59"/>
          <p:cNvSpPr/>
          <p:nvPr/>
        </p:nvSpPr>
        <p:spPr>
          <a:xfrm>
            <a:off x="2446782" y="1395222"/>
            <a:ext cx="21336" cy="441960"/>
          </a:xfrm>
          <a:prstGeom prst="rect">
            <a:avLst/>
          </a:prstGeom>
          <a:blipFill>
            <a:blip r:embed="rId19" cstate="print"/>
            <a:stretch>
              <a:fillRect/>
            </a:stretch>
          </a:blipFill>
        </p:spPr>
        <p:txBody>
          <a:bodyPr wrap="square" lIns="0" tIns="0" rIns="0" bIns="0" rtlCol="0"/>
          <a:lstStyle/>
          <a:p>
            <a:endParaRPr/>
          </a:p>
        </p:txBody>
      </p:sp>
      <p:sp>
        <p:nvSpPr>
          <p:cNvPr id="60" name="object 60"/>
          <p:cNvSpPr/>
          <p:nvPr/>
        </p:nvSpPr>
        <p:spPr>
          <a:xfrm>
            <a:off x="2437002" y="1385188"/>
            <a:ext cx="40894" cy="462025"/>
          </a:xfrm>
          <a:prstGeom prst="rect">
            <a:avLst/>
          </a:prstGeom>
          <a:blipFill>
            <a:blip r:embed="rId21" cstate="print"/>
            <a:stretch>
              <a:fillRect/>
            </a:stretch>
          </a:blipFill>
        </p:spPr>
        <p:txBody>
          <a:bodyPr wrap="square" lIns="0" tIns="0" rIns="0" bIns="0" rtlCol="0"/>
          <a:lstStyle/>
          <a:p>
            <a:endParaRPr/>
          </a:p>
        </p:txBody>
      </p:sp>
      <p:sp>
        <p:nvSpPr>
          <p:cNvPr id="61" name="object 61"/>
          <p:cNvSpPr/>
          <p:nvPr/>
        </p:nvSpPr>
        <p:spPr>
          <a:xfrm>
            <a:off x="2651760" y="1353311"/>
            <a:ext cx="93725" cy="523494"/>
          </a:xfrm>
          <a:prstGeom prst="rect">
            <a:avLst/>
          </a:prstGeom>
          <a:blipFill>
            <a:blip r:embed="rId26" cstate="print"/>
            <a:stretch>
              <a:fillRect/>
            </a:stretch>
          </a:blipFill>
        </p:spPr>
        <p:txBody>
          <a:bodyPr wrap="square" lIns="0" tIns="0" rIns="0" bIns="0" rtlCol="0"/>
          <a:lstStyle/>
          <a:p>
            <a:endParaRPr/>
          </a:p>
        </p:txBody>
      </p:sp>
      <p:sp>
        <p:nvSpPr>
          <p:cNvPr id="62" name="object 62"/>
          <p:cNvSpPr/>
          <p:nvPr/>
        </p:nvSpPr>
        <p:spPr>
          <a:xfrm>
            <a:off x="2689098" y="1395222"/>
            <a:ext cx="21335" cy="441960"/>
          </a:xfrm>
          <a:prstGeom prst="rect">
            <a:avLst/>
          </a:prstGeom>
          <a:blipFill>
            <a:blip r:embed="rId19" cstate="print"/>
            <a:stretch>
              <a:fillRect/>
            </a:stretch>
          </a:blipFill>
        </p:spPr>
        <p:txBody>
          <a:bodyPr wrap="square" lIns="0" tIns="0" rIns="0" bIns="0" rtlCol="0"/>
          <a:lstStyle/>
          <a:p>
            <a:endParaRPr/>
          </a:p>
        </p:txBody>
      </p:sp>
      <p:sp>
        <p:nvSpPr>
          <p:cNvPr id="63" name="object 63"/>
          <p:cNvSpPr/>
          <p:nvPr/>
        </p:nvSpPr>
        <p:spPr>
          <a:xfrm>
            <a:off x="2679231" y="1353311"/>
            <a:ext cx="122642" cy="523494"/>
          </a:xfrm>
          <a:prstGeom prst="rect">
            <a:avLst/>
          </a:prstGeom>
          <a:blipFill>
            <a:blip r:embed="rId32" cstate="print"/>
            <a:stretch>
              <a:fillRect/>
            </a:stretch>
          </a:blipFill>
        </p:spPr>
        <p:txBody>
          <a:bodyPr wrap="square" lIns="0" tIns="0" rIns="0" bIns="0" rtlCol="0"/>
          <a:lstStyle/>
          <a:p>
            <a:endParaRPr/>
          </a:p>
        </p:txBody>
      </p:sp>
      <p:sp>
        <p:nvSpPr>
          <p:cNvPr id="64" name="object 64"/>
          <p:cNvSpPr/>
          <p:nvPr/>
        </p:nvSpPr>
        <p:spPr>
          <a:xfrm>
            <a:off x="2745485" y="1395222"/>
            <a:ext cx="21336" cy="441960"/>
          </a:xfrm>
          <a:prstGeom prst="rect">
            <a:avLst/>
          </a:prstGeom>
          <a:blipFill>
            <a:blip r:embed="rId19" cstate="print"/>
            <a:stretch>
              <a:fillRect/>
            </a:stretch>
          </a:blipFill>
        </p:spPr>
        <p:txBody>
          <a:bodyPr wrap="square" lIns="0" tIns="0" rIns="0" bIns="0" rtlCol="0"/>
          <a:lstStyle/>
          <a:p>
            <a:endParaRPr/>
          </a:p>
        </p:txBody>
      </p:sp>
      <p:sp>
        <p:nvSpPr>
          <p:cNvPr id="65" name="object 65"/>
          <p:cNvSpPr/>
          <p:nvPr/>
        </p:nvSpPr>
        <p:spPr>
          <a:xfrm>
            <a:off x="2735619" y="1385188"/>
            <a:ext cx="41107" cy="462025"/>
          </a:xfrm>
          <a:prstGeom prst="rect">
            <a:avLst/>
          </a:prstGeom>
          <a:blipFill>
            <a:blip r:embed="rId21" cstate="print"/>
            <a:stretch>
              <a:fillRect/>
            </a:stretch>
          </a:blipFill>
        </p:spPr>
        <p:txBody>
          <a:bodyPr wrap="square" lIns="0" tIns="0" rIns="0" bIns="0" rtlCol="0"/>
          <a:lstStyle/>
          <a:p>
            <a:endParaRPr/>
          </a:p>
        </p:txBody>
      </p:sp>
      <p:sp>
        <p:nvSpPr>
          <p:cNvPr id="66" name="object 66"/>
          <p:cNvSpPr/>
          <p:nvPr/>
        </p:nvSpPr>
        <p:spPr>
          <a:xfrm>
            <a:off x="2951988" y="1353311"/>
            <a:ext cx="93725" cy="523494"/>
          </a:xfrm>
          <a:prstGeom prst="rect">
            <a:avLst/>
          </a:prstGeom>
          <a:blipFill>
            <a:blip r:embed="rId26" cstate="print"/>
            <a:stretch>
              <a:fillRect/>
            </a:stretch>
          </a:blipFill>
        </p:spPr>
        <p:txBody>
          <a:bodyPr wrap="square" lIns="0" tIns="0" rIns="0" bIns="0" rtlCol="0"/>
          <a:lstStyle/>
          <a:p>
            <a:endParaRPr/>
          </a:p>
        </p:txBody>
      </p:sp>
      <p:sp>
        <p:nvSpPr>
          <p:cNvPr id="67" name="object 67"/>
          <p:cNvSpPr/>
          <p:nvPr/>
        </p:nvSpPr>
        <p:spPr>
          <a:xfrm>
            <a:off x="2989326" y="1395222"/>
            <a:ext cx="21336" cy="441960"/>
          </a:xfrm>
          <a:prstGeom prst="rect">
            <a:avLst/>
          </a:prstGeom>
          <a:blipFill>
            <a:blip r:embed="rId22" cstate="print"/>
            <a:stretch>
              <a:fillRect/>
            </a:stretch>
          </a:blipFill>
        </p:spPr>
        <p:txBody>
          <a:bodyPr wrap="square" lIns="0" tIns="0" rIns="0" bIns="0" rtlCol="0"/>
          <a:lstStyle/>
          <a:p>
            <a:endParaRPr/>
          </a:p>
        </p:txBody>
      </p:sp>
      <p:sp>
        <p:nvSpPr>
          <p:cNvPr id="68" name="object 68"/>
          <p:cNvSpPr/>
          <p:nvPr/>
        </p:nvSpPr>
        <p:spPr>
          <a:xfrm>
            <a:off x="2979459" y="1353311"/>
            <a:ext cx="122642" cy="523494"/>
          </a:xfrm>
          <a:prstGeom prst="rect">
            <a:avLst/>
          </a:prstGeom>
          <a:blipFill>
            <a:blip r:embed="rId33" cstate="print"/>
            <a:stretch>
              <a:fillRect/>
            </a:stretch>
          </a:blipFill>
        </p:spPr>
        <p:txBody>
          <a:bodyPr wrap="square" lIns="0" tIns="0" rIns="0" bIns="0" rtlCol="0"/>
          <a:lstStyle/>
          <a:p>
            <a:endParaRPr/>
          </a:p>
        </p:txBody>
      </p:sp>
      <p:sp>
        <p:nvSpPr>
          <p:cNvPr id="69" name="object 69"/>
          <p:cNvSpPr/>
          <p:nvPr/>
        </p:nvSpPr>
        <p:spPr>
          <a:xfrm>
            <a:off x="3045714" y="1395222"/>
            <a:ext cx="21336" cy="441960"/>
          </a:xfrm>
          <a:prstGeom prst="rect">
            <a:avLst/>
          </a:prstGeom>
          <a:blipFill>
            <a:blip r:embed="rId22" cstate="print"/>
            <a:stretch>
              <a:fillRect/>
            </a:stretch>
          </a:blipFill>
        </p:spPr>
        <p:txBody>
          <a:bodyPr wrap="square" lIns="0" tIns="0" rIns="0" bIns="0" rtlCol="0"/>
          <a:lstStyle/>
          <a:p>
            <a:endParaRPr/>
          </a:p>
        </p:txBody>
      </p:sp>
      <p:sp>
        <p:nvSpPr>
          <p:cNvPr id="70" name="object 70"/>
          <p:cNvSpPr/>
          <p:nvPr/>
        </p:nvSpPr>
        <p:spPr>
          <a:xfrm>
            <a:off x="3035847" y="1385188"/>
            <a:ext cx="40981" cy="462025"/>
          </a:xfrm>
          <a:prstGeom prst="rect">
            <a:avLst/>
          </a:prstGeom>
          <a:blipFill>
            <a:blip r:embed="rId25" cstate="print"/>
            <a:stretch>
              <a:fillRect/>
            </a:stretch>
          </a:blipFill>
        </p:spPr>
        <p:txBody>
          <a:bodyPr wrap="square" lIns="0" tIns="0" rIns="0" bIns="0" rtlCol="0"/>
          <a:lstStyle/>
          <a:p>
            <a:endParaRPr/>
          </a:p>
        </p:txBody>
      </p:sp>
      <p:sp>
        <p:nvSpPr>
          <p:cNvPr id="71" name="object 71"/>
          <p:cNvSpPr/>
          <p:nvPr/>
        </p:nvSpPr>
        <p:spPr>
          <a:xfrm>
            <a:off x="3250692" y="1353311"/>
            <a:ext cx="93726" cy="523494"/>
          </a:xfrm>
          <a:prstGeom prst="rect">
            <a:avLst/>
          </a:prstGeom>
          <a:blipFill>
            <a:blip r:embed="rId26" cstate="print"/>
            <a:stretch>
              <a:fillRect/>
            </a:stretch>
          </a:blipFill>
        </p:spPr>
        <p:txBody>
          <a:bodyPr wrap="square" lIns="0" tIns="0" rIns="0" bIns="0" rtlCol="0"/>
          <a:lstStyle/>
          <a:p>
            <a:endParaRPr/>
          </a:p>
        </p:txBody>
      </p:sp>
      <p:sp>
        <p:nvSpPr>
          <p:cNvPr id="72" name="object 72"/>
          <p:cNvSpPr/>
          <p:nvPr/>
        </p:nvSpPr>
        <p:spPr>
          <a:xfrm>
            <a:off x="3288029" y="1395222"/>
            <a:ext cx="21336" cy="441960"/>
          </a:xfrm>
          <a:prstGeom prst="rect">
            <a:avLst/>
          </a:prstGeom>
          <a:blipFill>
            <a:blip r:embed="rId22" cstate="print"/>
            <a:stretch>
              <a:fillRect/>
            </a:stretch>
          </a:blipFill>
        </p:spPr>
        <p:txBody>
          <a:bodyPr wrap="square" lIns="0" tIns="0" rIns="0" bIns="0" rtlCol="0"/>
          <a:lstStyle/>
          <a:p>
            <a:endParaRPr/>
          </a:p>
        </p:txBody>
      </p:sp>
      <p:sp>
        <p:nvSpPr>
          <p:cNvPr id="73" name="object 73"/>
          <p:cNvSpPr/>
          <p:nvPr/>
        </p:nvSpPr>
        <p:spPr>
          <a:xfrm>
            <a:off x="3278163" y="1353311"/>
            <a:ext cx="124166" cy="523494"/>
          </a:xfrm>
          <a:prstGeom prst="rect">
            <a:avLst/>
          </a:prstGeom>
          <a:blipFill>
            <a:blip r:embed="rId34" cstate="print"/>
            <a:stretch>
              <a:fillRect/>
            </a:stretch>
          </a:blipFill>
        </p:spPr>
        <p:txBody>
          <a:bodyPr wrap="square" lIns="0" tIns="0" rIns="0" bIns="0" rtlCol="0"/>
          <a:lstStyle/>
          <a:p>
            <a:endParaRPr/>
          </a:p>
        </p:txBody>
      </p:sp>
      <p:sp>
        <p:nvSpPr>
          <p:cNvPr id="74" name="object 74"/>
          <p:cNvSpPr/>
          <p:nvPr/>
        </p:nvSpPr>
        <p:spPr>
          <a:xfrm>
            <a:off x="3345941" y="1395222"/>
            <a:ext cx="21336" cy="441960"/>
          </a:xfrm>
          <a:prstGeom prst="rect">
            <a:avLst/>
          </a:prstGeom>
          <a:blipFill>
            <a:blip r:embed="rId22" cstate="print"/>
            <a:stretch>
              <a:fillRect/>
            </a:stretch>
          </a:blipFill>
        </p:spPr>
        <p:txBody>
          <a:bodyPr wrap="square" lIns="0" tIns="0" rIns="0" bIns="0" rtlCol="0"/>
          <a:lstStyle/>
          <a:p>
            <a:endParaRPr/>
          </a:p>
        </p:txBody>
      </p:sp>
      <p:sp>
        <p:nvSpPr>
          <p:cNvPr id="75" name="object 75"/>
          <p:cNvSpPr/>
          <p:nvPr/>
        </p:nvSpPr>
        <p:spPr>
          <a:xfrm>
            <a:off x="3336075" y="1385188"/>
            <a:ext cx="40981" cy="462025"/>
          </a:xfrm>
          <a:prstGeom prst="rect">
            <a:avLst/>
          </a:prstGeom>
          <a:blipFill>
            <a:blip r:embed="rId25" cstate="print"/>
            <a:stretch>
              <a:fillRect/>
            </a:stretch>
          </a:blipFill>
        </p:spPr>
        <p:txBody>
          <a:bodyPr wrap="square" lIns="0" tIns="0" rIns="0" bIns="0" rtlCol="0"/>
          <a:lstStyle/>
          <a:p>
            <a:endParaRPr/>
          </a:p>
        </p:txBody>
      </p:sp>
      <p:sp>
        <p:nvSpPr>
          <p:cNvPr id="76" name="object 76"/>
          <p:cNvSpPr/>
          <p:nvPr/>
        </p:nvSpPr>
        <p:spPr>
          <a:xfrm>
            <a:off x="3550920" y="1353311"/>
            <a:ext cx="93725" cy="523494"/>
          </a:xfrm>
          <a:prstGeom prst="rect">
            <a:avLst/>
          </a:prstGeom>
          <a:blipFill>
            <a:blip r:embed="rId18" cstate="print"/>
            <a:stretch>
              <a:fillRect/>
            </a:stretch>
          </a:blipFill>
        </p:spPr>
        <p:txBody>
          <a:bodyPr wrap="square" lIns="0" tIns="0" rIns="0" bIns="0" rtlCol="0"/>
          <a:lstStyle/>
          <a:p>
            <a:endParaRPr/>
          </a:p>
        </p:txBody>
      </p:sp>
      <p:sp>
        <p:nvSpPr>
          <p:cNvPr id="77" name="object 77"/>
          <p:cNvSpPr/>
          <p:nvPr/>
        </p:nvSpPr>
        <p:spPr>
          <a:xfrm>
            <a:off x="3588258" y="1395222"/>
            <a:ext cx="21336" cy="441960"/>
          </a:xfrm>
          <a:prstGeom prst="rect">
            <a:avLst/>
          </a:prstGeom>
          <a:blipFill>
            <a:blip r:embed="rId22" cstate="print"/>
            <a:stretch>
              <a:fillRect/>
            </a:stretch>
          </a:blipFill>
        </p:spPr>
        <p:txBody>
          <a:bodyPr wrap="square" lIns="0" tIns="0" rIns="0" bIns="0" rtlCol="0"/>
          <a:lstStyle/>
          <a:p>
            <a:endParaRPr/>
          </a:p>
        </p:txBody>
      </p:sp>
      <p:sp>
        <p:nvSpPr>
          <p:cNvPr id="78" name="object 78"/>
          <p:cNvSpPr/>
          <p:nvPr/>
        </p:nvSpPr>
        <p:spPr>
          <a:xfrm>
            <a:off x="3578392" y="1353311"/>
            <a:ext cx="122642" cy="523494"/>
          </a:xfrm>
          <a:prstGeom prst="rect">
            <a:avLst/>
          </a:prstGeom>
          <a:blipFill>
            <a:blip r:embed="rId35" cstate="print"/>
            <a:stretch>
              <a:fillRect/>
            </a:stretch>
          </a:blipFill>
        </p:spPr>
        <p:txBody>
          <a:bodyPr wrap="square" lIns="0" tIns="0" rIns="0" bIns="0" rtlCol="0"/>
          <a:lstStyle/>
          <a:p>
            <a:endParaRPr/>
          </a:p>
        </p:txBody>
      </p:sp>
      <p:sp>
        <p:nvSpPr>
          <p:cNvPr id="79" name="object 79"/>
          <p:cNvSpPr/>
          <p:nvPr/>
        </p:nvSpPr>
        <p:spPr>
          <a:xfrm>
            <a:off x="3644646" y="1395222"/>
            <a:ext cx="21336" cy="441960"/>
          </a:xfrm>
          <a:prstGeom prst="rect">
            <a:avLst/>
          </a:prstGeom>
          <a:blipFill>
            <a:blip r:embed="rId22" cstate="print"/>
            <a:stretch>
              <a:fillRect/>
            </a:stretch>
          </a:blipFill>
        </p:spPr>
        <p:txBody>
          <a:bodyPr wrap="square" lIns="0" tIns="0" rIns="0" bIns="0" rtlCol="0"/>
          <a:lstStyle/>
          <a:p>
            <a:endParaRPr/>
          </a:p>
        </p:txBody>
      </p:sp>
      <p:sp>
        <p:nvSpPr>
          <p:cNvPr id="80" name="object 80"/>
          <p:cNvSpPr/>
          <p:nvPr/>
        </p:nvSpPr>
        <p:spPr>
          <a:xfrm>
            <a:off x="3634866" y="1385188"/>
            <a:ext cx="41021" cy="462025"/>
          </a:xfrm>
          <a:prstGeom prst="rect">
            <a:avLst/>
          </a:prstGeom>
          <a:blipFill>
            <a:blip r:embed="rId30" cstate="print"/>
            <a:stretch>
              <a:fillRect/>
            </a:stretch>
          </a:blipFill>
        </p:spPr>
        <p:txBody>
          <a:bodyPr wrap="square" lIns="0" tIns="0" rIns="0" bIns="0" rtlCol="0"/>
          <a:lstStyle/>
          <a:p>
            <a:endParaRPr/>
          </a:p>
        </p:txBody>
      </p:sp>
      <p:sp>
        <p:nvSpPr>
          <p:cNvPr id="81" name="object 81"/>
          <p:cNvSpPr txBox="1"/>
          <p:nvPr/>
        </p:nvSpPr>
        <p:spPr>
          <a:xfrm>
            <a:off x="829767" y="2530983"/>
            <a:ext cx="2887980" cy="2573655"/>
          </a:xfrm>
          <a:prstGeom prst="rect">
            <a:avLst/>
          </a:prstGeom>
        </p:spPr>
        <p:txBody>
          <a:bodyPr vert="horz" wrap="square" lIns="0" tIns="0" rIns="0" bIns="0" rtlCol="0">
            <a:spAutoFit/>
          </a:bodyPr>
          <a:lstStyle/>
          <a:p>
            <a:pPr marL="12700" marR="5080" algn="just">
              <a:lnSpc>
                <a:spcPct val="150000"/>
              </a:lnSpc>
            </a:pPr>
            <a:r>
              <a:rPr sz="1400" b="1" spc="10" dirty="0">
                <a:solidFill>
                  <a:srgbClr val="585858"/>
                </a:solidFill>
                <a:latin typeface="微软雅黑"/>
                <a:cs typeface="微软雅黑"/>
              </a:rPr>
              <a:t>公</a:t>
            </a:r>
            <a:r>
              <a:rPr sz="1400" b="1" dirty="0">
                <a:solidFill>
                  <a:srgbClr val="585858"/>
                </a:solidFill>
                <a:latin typeface="微软雅黑"/>
                <a:cs typeface="微软雅黑"/>
              </a:rPr>
              <a:t>司介</a:t>
            </a:r>
            <a:r>
              <a:rPr sz="1400" b="1" spc="10" dirty="0">
                <a:solidFill>
                  <a:srgbClr val="585858"/>
                </a:solidFill>
                <a:latin typeface="微软雅黑"/>
                <a:cs typeface="微软雅黑"/>
              </a:rPr>
              <a:t>绍</a:t>
            </a:r>
            <a:r>
              <a:rPr sz="1400" b="1" dirty="0">
                <a:solidFill>
                  <a:srgbClr val="585858"/>
                </a:solidFill>
                <a:latin typeface="微软雅黑"/>
                <a:cs typeface="微软雅黑"/>
              </a:rPr>
              <a:t>：</a:t>
            </a:r>
            <a:r>
              <a:rPr sz="1400" spc="10" dirty="0">
                <a:solidFill>
                  <a:srgbClr val="585858"/>
                </a:solidFill>
                <a:latin typeface="微软雅黑"/>
                <a:cs typeface="微软雅黑"/>
              </a:rPr>
              <a:t>六</a:t>
            </a:r>
            <a:r>
              <a:rPr sz="1400" dirty="0">
                <a:solidFill>
                  <a:srgbClr val="585858"/>
                </a:solidFill>
                <a:latin typeface="微软雅黑"/>
                <a:cs typeface="微软雅黑"/>
              </a:rPr>
              <a:t>域链</a:t>
            </a:r>
            <a:r>
              <a:rPr sz="1400" spc="10" dirty="0">
                <a:solidFill>
                  <a:srgbClr val="585858"/>
                </a:solidFill>
                <a:latin typeface="微软雅黑"/>
                <a:cs typeface="微软雅黑"/>
              </a:rPr>
              <a:t>是</a:t>
            </a:r>
            <a:r>
              <a:rPr sz="1400" dirty="0">
                <a:solidFill>
                  <a:srgbClr val="585858"/>
                </a:solidFill>
                <a:latin typeface="微软雅黑"/>
                <a:cs typeface="微软雅黑"/>
              </a:rPr>
              <a:t>全球</a:t>
            </a:r>
            <a:r>
              <a:rPr sz="1400" spc="10" dirty="0">
                <a:solidFill>
                  <a:srgbClr val="585858"/>
                </a:solidFill>
                <a:latin typeface="微软雅黑"/>
                <a:cs typeface="微软雅黑"/>
              </a:rPr>
              <a:t>首</a:t>
            </a:r>
            <a:r>
              <a:rPr sz="1400" dirty="0">
                <a:solidFill>
                  <a:srgbClr val="585858"/>
                </a:solidFill>
                <a:latin typeface="微软雅黑"/>
                <a:cs typeface="微软雅黑"/>
              </a:rPr>
              <a:t>个融</a:t>
            </a:r>
            <a:r>
              <a:rPr sz="1400" spc="10" dirty="0">
                <a:solidFill>
                  <a:srgbClr val="585858"/>
                </a:solidFill>
                <a:latin typeface="微软雅黑"/>
                <a:cs typeface="微软雅黑"/>
              </a:rPr>
              <a:t>合</a:t>
            </a:r>
            <a:r>
              <a:rPr sz="1400" dirty="0">
                <a:solidFill>
                  <a:srgbClr val="585858"/>
                </a:solidFill>
                <a:latin typeface="微软雅黑"/>
                <a:cs typeface="微软雅黑"/>
              </a:rPr>
              <a:t>物  </a:t>
            </a:r>
            <a:r>
              <a:rPr sz="1400" spc="10" dirty="0">
                <a:solidFill>
                  <a:srgbClr val="585858"/>
                </a:solidFill>
                <a:latin typeface="微软雅黑"/>
                <a:cs typeface="微软雅黑"/>
              </a:rPr>
              <a:t>联</a:t>
            </a:r>
            <a:r>
              <a:rPr sz="1400" dirty="0">
                <a:solidFill>
                  <a:srgbClr val="585858"/>
                </a:solidFill>
                <a:latin typeface="微软雅黑"/>
                <a:cs typeface="微软雅黑"/>
              </a:rPr>
              <a:t>网“</a:t>
            </a:r>
            <a:r>
              <a:rPr sz="1400" spc="10" dirty="0">
                <a:solidFill>
                  <a:srgbClr val="585858"/>
                </a:solidFill>
                <a:latin typeface="微软雅黑"/>
                <a:cs typeface="微软雅黑"/>
              </a:rPr>
              <a:t>六</a:t>
            </a:r>
            <a:r>
              <a:rPr sz="1400" dirty="0">
                <a:solidFill>
                  <a:srgbClr val="585858"/>
                </a:solidFill>
                <a:latin typeface="微软雅黑"/>
                <a:cs typeface="微软雅黑"/>
              </a:rPr>
              <a:t>域</a:t>
            </a:r>
            <a:r>
              <a:rPr sz="1400" spc="15" dirty="0">
                <a:solidFill>
                  <a:srgbClr val="585858"/>
                </a:solidFill>
                <a:latin typeface="微软雅黑"/>
                <a:cs typeface="微软雅黑"/>
              </a:rPr>
              <a:t>模</a:t>
            </a:r>
            <a:r>
              <a:rPr sz="1400" spc="-5" dirty="0">
                <a:solidFill>
                  <a:srgbClr val="585858"/>
                </a:solidFill>
                <a:latin typeface="微软雅黑"/>
                <a:cs typeface="微软雅黑"/>
              </a:rPr>
              <a:t>型</a:t>
            </a:r>
            <a:r>
              <a:rPr sz="1400" dirty="0">
                <a:solidFill>
                  <a:srgbClr val="585858"/>
                </a:solidFill>
                <a:latin typeface="微软雅黑"/>
                <a:cs typeface="微软雅黑"/>
              </a:rPr>
              <a:t>”</a:t>
            </a:r>
            <a:r>
              <a:rPr sz="1400" spc="10" dirty="0">
                <a:solidFill>
                  <a:srgbClr val="585858"/>
                </a:solidFill>
                <a:latin typeface="微软雅黑"/>
                <a:cs typeface="微软雅黑"/>
              </a:rPr>
              <a:t>国</a:t>
            </a:r>
            <a:r>
              <a:rPr sz="1400" dirty="0">
                <a:solidFill>
                  <a:srgbClr val="585858"/>
                </a:solidFill>
                <a:latin typeface="微软雅黑"/>
                <a:cs typeface="微软雅黑"/>
              </a:rPr>
              <a:t>际、</a:t>
            </a:r>
            <a:r>
              <a:rPr sz="1400" spc="10" dirty="0">
                <a:solidFill>
                  <a:srgbClr val="585858"/>
                </a:solidFill>
                <a:latin typeface="微软雅黑"/>
                <a:cs typeface="微软雅黑"/>
              </a:rPr>
              <a:t>中</a:t>
            </a:r>
            <a:r>
              <a:rPr sz="1400" dirty="0">
                <a:solidFill>
                  <a:srgbClr val="585858"/>
                </a:solidFill>
                <a:latin typeface="微软雅黑"/>
                <a:cs typeface="微软雅黑"/>
              </a:rPr>
              <a:t>国国</a:t>
            </a:r>
            <a:r>
              <a:rPr sz="1400" spc="10" dirty="0">
                <a:solidFill>
                  <a:srgbClr val="585858"/>
                </a:solidFill>
                <a:latin typeface="微软雅黑"/>
                <a:cs typeface="微软雅黑"/>
              </a:rPr>
              <a:t>家</a:t>
            </a:r>
            <a:r>
              <a:rPr sz="1400" dirty="0">
                <a:solidFill>
                  <a:srgbClr val="585858"/>
                </a:solidFill>
                <a:latin typeface="微软雅黑"/>
                <a:cs typeface="微软雅黑"/>
              </a:rPr>
              <a:t>标  </a:t>
            </a:r>
            <a:r>
              <a:rPr sz="1400" spc="10" dirty="0">
                <a:solidFill>
                  <a:srgbClr val="585858"/>
                </a:solidFill>
                <a:latin typeface="微软雅黑"/>
                <a:cs typeface="微软雅黑"/>
              </a:rPr>
              <a:t>准</a:t>
            </a:r>
            <a:r>
              <a:rPr sz="1400" dirty="0">
                <a:solidFill>
                  <a:srgbClr val="585858"/>
                </a:solidFill>
                <a:latin typeface="微软雅黑"/>
                <a:cs typeface="微软雅黑"/>
              </a:rPr>
              <a:t>和分</a:t>
            </a:r>
            <a:r>
              <a:rPr sz="1400" spc="10" dirty="0">
                <a:solidFill>
                  <a:srgbClr val="585858"/>
                </a:solidFill>
                <a:latin typeface="微软雅黑"/>
                <a:cs typeface="微软雅黑"/>
              </a:rPr>
              <a:t>布</a:t>
            </a:r>
            <a:r>
              <a:rPr sz="1400" dirty="0">
                <a:solidFill>
                  <a:srgbClr val="585858"/>
                </a:solidFill>
                <a:latin typeface="微软雅黑"/>
                <a:cs typeface="微软雅黑"/>
              </a:rPr>
              <a:t>式</a:t>
            </a:r>
            <a:r>
              <a:rPr sz="1400" spc="10" dirty="0">
                <a:solidFill>
                  <a:srgbClr val="585858"/>
                </a:solidFill>
                <a:latin typeface="微软雅黑"/>
                <a:cs typeface="微软雅黑"/>
              </a:rPr>
              <a:t>区</a:t>
            </a:r>
            <a:r>
              <a:rPr sz="1400" dirty="0">
                <a:solidFill>
                  <a:srgbClr val="585858"/>
                </a:solidFill>
                <a:latin typeface="微软雅黑"/>
                <a:cs typeface="微软雅黑"/>
              </a:rPr>
              <a:t>块链</a:t>
            </a:r>
            <a:r>
              <a:rPr sz="1400" spc="10" dirty="0">
                <a:solidFill>
                  <a:srgbClr val="585858"/>
                </a:solidFill>
                <a:latin typeface="微软雅黑"/>
                <a:cs typeface="微软雅黑"/>
              </a:rPr>
              <a:t>参</a:t>
            </a:r>
            <a:r>
              <a:rPr sz="1400" dirty="0">
                <a:solidFill>
                  <a:srgbClr val="585858"/>
                </a:solidFill>
                <a:latin typeface="微软雅黑"/>
                <a:cs typeface="微软雅黑"/>
              </a:rPr>
              <a:t>考架</a:t>
            </a:r>
            <a:r>
              <a:rPr sz="1400" spc="10" dirty="0">
                <a:solidFill>
                  <a:srgbClr val="585858"/>
                </a:solidFill>
                <a:latin typeface="微软雅黑"/>
                <a:cs typeface="微软雅黑"/>
              </a:rPr>
              <a:t>构</a:t>
            </a:r>
            <a:r>
              <a:rPr sz="1400" dirty="0">
                <a:solidFill>
                  <a:srgbClr val="585858"/>
                </a:solidFill>
                <a:latin typeface="微软雅黑"/>
                <a:cs typeface="微软雅黑"/>
              </a:rPr>
              <a:t>标准</a:t>
            </a:r>
            <a:r>
              <a:rPr sz="1400" spc="10" dirty="0">
                <a:solidFill>
                  <a:srgbClr val="585858"/>
                </a:solidFill>
                <a:latin typeface="微软雅黑"/>
                <a:cs typeface="微软雅黑"/>
              </a:rPr>
              <a:t>的</a:t>
            </a:r>
            <a:r>
              <a:rPr sz="1400" dirty="0">
                <a:solidFill>
                  <a:srgbClr val="585858"/>
                </a:solidFill>
                <a:latin typeface="微软雅黑"/>
                <a:cs typeface="微软雅黑"/>
              </a:rPr>
              <a:t>去  </a:t>
            </a:r>
            <a:r>
              <a:rPr sz="1400" spc="10" dirty="0">
                <a:solidFill>
                  <a:srgbClr val="585858"/>
                </a:solidFill>
                <a:latin typeface="微软雅黑"/>
                <a:cs typeface="微软雅黑"/>
              </a:rPr>
              <a:t>中</a:t>
            </a:r>
            <a:r>
              <a:rPr sz="1400" dirty="0">
                <a:solidFill>
                  <a:srgbClr val="585858"/>
                </a:solidFill>
                <a:latin typeface="微软雅黑"/>
                <a:cs typeface="微软雅黑"/>
              </a:rPr>
              <a:t>心化</a:t>
            </a:r>
            <a:r>
              <a:rPr sz="1400" spc="10" dirty="0">
                <a:solidFill>
                  <a:srgbClr val="585858"/>
                </a:solidFill>
                <a:latin typeface="微软雅黑"/>
                <a:cs typeface="微软雅黑"/>
              </a:rPr>
              <a:t>公</a:t>
            </a:r>
            <a:r>
              <a:rPr sz="1400" dirty="0">
                <a:solidFill>
                  <a:srgbClr val="585858"/>
                </a:solidFill>
                <a:latin typeface="微软雅黑"/>
                <a:cs typeface="微软雅黑"/>
              </a:rPr>
              <a:t>有</a:t>
            </a:r>
            <a:r>
              <a:rPr sz="1400" spc="10" dirty="0">
                <a:solidFill>
                  <a:srgbClr val="585858"/>
                </a:solidFill>
                <a:latin typeface="微软雅黑"/>
                <a:cs typeface="微软雅黑"/>
              </a:rPr>
              <a:t>区</a:t>
            </a:r>
            <a:r>
              <a:rPr sz="1400" dirty="0">
                <a:solidFill>
                  <a:srgbClr val="585858"/>
                </a:solidFill>
                <a:latin typeface="微软雅黑"/>
                <a:cs typeface="微软雅黑"/>
              </a:rPr>
              <a:t>块链</a:t>
            </a:r>
            <a:r>
              <a:rPr sz="1400" spc="10" dirty="0">
                <a:solidFill>
                  <a:srgbClr val="585858"/>
                </a:solidFill>
                <a:latin typeface="微软雅黑"/>
                <a:cs typeface="微软雅黑"/>
              </a:rPr>
              <a:t>生</a:t>
            </a:r>
            <a:r>
              <a:rPr sz="1400" dirty="0">
                <a:solidFill>
                  <a:srgbClr val="585858"/>
                </a:solidFill>
                <a:latin typeface="微软雅黑"/>
                <a:cs typeface="微软雅黑"/>
              </a:rPr>
              <a:t>态体</a:t>
            </a:r>
            <a:r>
              <a:rPr sz="1400" spc="15" dirty="0">
                <a:solidFill>
                  <a:srgbClr val="585858"/>
                </a:solidFill>
                <a:latin typeface="微软雅黑"/>
                <a:cs typeface="微软雅黑"/>
              </a:rPr>
              <a:t>系</a:t>
            </a:r>
            <a:r>
              <a:rPr sz="1400" dirty="0">
                <a:solidFill>
                  <a:srgbClr val="585858"/>
                </a:solidFill>
                <a:latin typeface="微软雅黑"/>
                <a:cs typeface="微软雅黑"/>
              </a:rPr>
              <a:t>。定</a:t>
            </a:r>
            <a:r>
              <a:rPr sz="1400" spc="10" dirty="0">
                <a:solidFill>
                  <a:srgbClr val="585858"/>
                </a:solidFill>
                <a:latin typeface="微软雅黑"/>
                <a:cs typeface="微软雅黑"/>
              </a:rPr>
              <a:t>额</a:t>
            </a:r>
            <a:r>
              <a:rPr sz="1400" dirty="0">
                <a:solidFill>
                  <a:srgbClr val="585858"/>
                </a:solidFill>
                <a:latin typeface="微软雅黑"/>
                <a:cs typeface="微软雅黑"/>
              </a:rPr>
              <a:t>发  </a:t>
            </a:r>
            <a:r>
              <a:rPr sz="1400" spc="75" dirty="0">
                <a:solidFill>
                  <a:srgbClr val="585858"/>
                </a:solidFill>
                <a:latin typeface="微软雅黑"/>
                <a:cs typeface="微软雅黑"/>
              </a:rPr>
              <a:t>行六域链数字资产代币—SDA，用  </a:t>
            </a:r>
            <a:r>
              <a:rPr sz="1400" spc="10" dirty="0">
                <a:solidFill>
                  <a:srgbClr val="585858"/>
                </a:solidFill>
                <a:latin typeface="微软雅黑"/>
                <a:cs typeface="微软雅黑"/>
              </a:rPr>
              <a:t>于</a:t>
            </a:r>
            <a:r>
              <a:rPr sz="1400" dirty="0">
                <a:solidFill>
                  <a:srgbClr val="585858"/>
                </a:solidFill>
                <a:latin typeface="微软雅黑"/>
                <a:cs typeface="微软雅黑"/>
              </a:rPr>
              <a:t>六域</a:t>
            </a:r>
            <a:r>
              <a:rPr sz="1400" spc="10" dirty="0">
                <a:solidFill>
                  <a:srgbClr val="585858"/>
                </a:solidFill>
                <a:latin typeface="微软雅黑"/>
                <a:cs typeface="微软雅黑"/>
              </a:rPr>
              <a:t>链</a:t>
            </a:r>
            <a:r>
              <a:rPr sz="1400" dirty="0">
                <a:solidFill>
                  <a:srgbClr val="585858"/>
                </a:solidFill>
                <a:latin typeface="微软雅黑"/>
                <a:cs typeface="微软雅黑"/>
              </a:rPr>
              <a:t>上</a:t>
            </a:r>
            <a:r>
              <a:rPr sz="1400" spc="10" dirty="0">
                <a:solidFill>
                  <a:srgbClr val="585858"/>
                </a:solidFill>
                <a:latin typeface="微软雅黑"/>
                <a:cs typeface="微软雅黑"/>
              </a:rPr>
              <a:t>的</a:t>
            </a:r>
            <a:r>
              <a:rPr sz="1400" dirty="0">
                <a:solidFill>
                  <a:srgbClr val="585858"/>
                </a:solidFill>
                <a:latin typeface="微软雅黑"/>
                <a:cs typeface="微软雅黑"/>
              </a:rPr>
              <a:t>数字</a:t>
            </a:r>
            <a:r>
              <a:rPr sz="1400" spc="10" dirty="0">
                <a:solidFill>
                  <a:srgbClr val="585858"/>
                </a:solidFill>
                <a:latin typeface="微软雅黑"/>
                <a:cs typeface="微软雅黑"/>
              </a:rPr>
              <a:t>资</a:t>
            </a:r>
            <a:r>
              <a:rPr sz="1400" dirty="0">
                <a:solidFill>
                  <a:srgbClr val="585858"/>
                </a:solidFill>
                <a:latin typeface="微软雅黑"/>
                <a:cs typeface="微软雅黑"/>
              </a:rPr>
              <a:t>产流</a:t>
            </a:r>
            <a:r>
              <a:rPr sz="1400" spc="10" dirty="0">
                <a:solidFill>
                  <a:srgbClr val="585858"/>
                </a:solidFill>
                <a:latin typeface="微软雅黑"/>
                <a:cs typeface="微软雅黑"/>
              </a:rPr>
              <a:t>通</a:t>
            </a:r>
            <a:r>
              <a:rPr sz="1400" dirty="0">
                <a:solidFill>
                  <a:srgbClr val="585858"/>
                </a:solidFill>
                <a:latin typeface="微软雅黑"/>
                <a:cs typeface="微软雅黑"/>
              </a:rPr>
              <a:t>交</a:t>
            </a:r>
            <a:r>
              <a:rPr sz="1400" spc="5" dirty="0">
                <a:solidFill>
                  <a:srgbClr val="585858"/>
                </a:solidFill>
                <a:latin typeface="微软雅黑"/>
                <a:cs typeface="微软雅黑"/>
              </a:rPr>
              <a:t>易</a:t>
            </a:r>
            <a:r>
              <a:rPr sz="1400" spc="10" dirty="0">
                <a:solidFill>
                  <a:srgbClr val="585858"/>
                </a:solidFill>
                <a:latin typeface="微软雅黑"/>
                <a:cs typeface="微软雅黑"/>
              </a:rPr>
              <a:t>、</a:t>
            </a:r>
            <a:r>
              <a:rPr sz="1400" dirty="0">
                <a:solidFill>
                  <a:srgbClr val="585858"/>
                </a:solidFill>
                <a:latin typeface="微软雅黑"/>
                <a:cs typeface="微软雅黑"/>
              </a:rPr>
              <a:t>记  </a:t>
            </a:r>
            <a:r>
              <a:rPr sz="1400" spc="10" dirty="0">
                <a:solidFill>
                  <a:srgbClr val="585858"/>
                </a:solidFill>
                <a:latin typeface="微软雅黑"/>
                <a:cs typeface="微软雅黑"/>
              </a:rPr>
              <a:t>账</a:t>
            </a:r>
            <a:r>
              <a:rPr sz="1400" dirty="0">
                <a:solidFill>
                  <a:srgbClr val="585858"/>
                </a:solidFill>
                <a:latin typeface="微软雅黑"/>
                <a:cs typeface="微软雅黑"/>
              </a:rPr>
              <a:t>消耗</a:t>
            </a:r>
            <a:r>
              <a:rPr sz="1400" spc="10" dirty="0">
                <a:solidFill>
                  <a:srgbClr val="585858"/>
                </a:solidFill>
                <a:latin typeface="微软雅黑"/>
                <a:cs typeface="微软雅黑"/>
              </a:rPr>
              <a:t>和</a:t>
            </a:r>
            <a:r>
              <a:rPr sz="1400" dirty="0">
                <a:solidFill>
                  <a:srgbClr val="585858"/>
                </a:solidFill>
                <a:latin typeface="微软雅黑"/>
                <a:cs typeface="微软雅黑"/>
              </a:rPr>
              <a:t>共</a:t>
            </a:r>
            <a:r>
              <a:rPr sz="1400" spc="10" dirty="0">
                <a:solidFill>
                  <a:srgbClr val="585858"/>
                </a:solidFill>
                <a:latin typeface="微软雅黑"/>
                <a:cs typeface="微软雅黑"/>
              </a:rPr>
              <a:t>识</a:t>
            </a:r>
            <a:r>
              <a:rPr sz="1400" dirty="0">
                <a:solidFill>
                  <a:srgbClr val="585858"/>
                </a:solidFill>
                <a:latin typeface="微软雅黑"/>
                <a:cs typeface="微软雅黑"/>
              </a:rPr>
              <a:t>奖励</a:t>
            </a:r>
            <a:r>
              <a:rPr sz="1400" spc="10" dirty="0">
                <a:solidFill>
                  <a:srgbClr val="585858"/>
                </a:solidFill>
                <a:latin typeface="微软雅黑"/>
                <a:cs typeface="微软雅黑"/>
              </a:rPr>
              <a:t>，</a:t>
            </a:r>
            <a:r>
              <a:rPr sz="1400" dirty="0">
                <a:solidFill>
                  <a:srgbClr val="585858"/>
                </a:solidFill>
                <a:latin typeface="微软雅黑"/>
                <a:cs typeface="微软雅黑"/>
              </a:rPr>
              <a:t>以及</a:t>
            </a:r>
            <a:r>
              <a:rPr sz="1400" spc="10" dirty="0">
                <a:solidFill>
                  <a:srgbClr val="585858"/>
                </a:solidFill>
                <a:latin typeface="微软雅黑"/>
                <a:cs typeface="微软雅黑"/>
              </a:rPr>
              <a:t>应</a:t>
            </a:r>
            <a:r>
              <a:rPr sz="1400" dirty="0">
                <a:solidFill>
                  <a:srgbClr val="585858"/>
                </a:solidFill>
                <a:latin typeface="微软雅黑"/>
                <a:cs typeface="微软雅黑"/>
              </a:rPr>
              <a:t>用生</a:t>
            </a:r>
            <a:r>
              <a:rPr sz="1400" spc="10" dirty="0">
                <a:solidFill>
                  <a:srgbClr val="585858"/>
                </a:solidFill>
                <a:latin typeface="微软雅黑"/>
                <a:cs typeface="微软雅黑"/>
              </a:rPr>
              <a:t>态</a:t>
            </a:r>
            <a:r>
              <a:rPr sz="1400" dirty="0">
                <a:solidFill>
                  <a:srgbClr val="585858"/>
                </a:solidFill>
                <a:latin typeface="微软雅黑"/>
                <a:cs typeface="微软雅黑"/>
              </a:rPr>
              <a:t>孵  化、社区建设、商业合作等。</a:t>
            </a:r>
            <a:endParaRPr sz="1400">
              <a:latin typeface="微软雅黑"/>
              <a:cs typeface="微软雅黑"/>
            </a:endParaRPr>
          </a:p>
        </p:txBody>
      </p:sp>
      <p:sp>
        <p:nvSpPr>
          <p:cNvPr id="82" name="object 82"/>
          <p:cNvSpPr txBox="1"/>
          <p:nvPr/>
        </p:nvSpPr>
        <p:spPr>
          <a:xfrm>
            <a:off x="829767" y="5198617"/>
            <a:ext cx="3065145" cy="226060"/>
          </a:xfrm>
          <a:prstGeom prst="rect">
            <a:avLst/>
          </a:prstGeom>
        </p:spPr>
        <p:txBody>
          <a:bodyPr vert="horz" wrap="square" lIns="0" tIns="0" rIns="0" bIns="0" rtlCol="0">
            <a:spAutoFit/>
          </a:bodyPr>
          <a:lstStyle/>
          <a:p>
            <a:pPr marL="12700">
              <a:lnSpc>
                <a:spcPct val="100000"/>
              </a:lnSpc>
            </a:pPr>
            <a:r>
              <a:rPr sz="1400" b="1" spc="5" dirty="0">
                <a:solidFill>
                  <a:srgbClr val="585858"/>
                </a:solidFill>
                <a:latin typeface="微软雅黑"/>
                <a:cs typeface="微软雅黑"/>
              </a:rPr>
              <a:t>应用场景</a:t>
            </a:r>
            <a:r>
              <a:rPr sz="1400" spc="5" dirty="0">
                <a:solidFill>
                  <a:srgbClr val="585858"/>
                </a:solidFill>
                <a:latin typeface="微软雅黑"/>
                <a:cs typeface="微软雅黑"/>
              </a:rPr>
              <a:t>：农业物联网、工业物联网、</a:t>
            </a:r>
            <a:endParaRPr sz="1400">
              <a:latin typeface="微软雅黑"/>
              <a:cs typeface="微软雅黑"/>
            </a:endParaRPr>
          </a:p>
        </p:txBody>
      </p:sp>
      <p:sp>
        <p:nvSpPr>
          <p:cNvPr id="83" name="object 83"/>
          <p:cNvSpPr txBox="1"/>
          <p:nvPr/>
        </p:nvSpPr>
        <p:spPr>
          <a:xfrm>
            <a:off x="829767" y="5518607"/>
            <a:ext cx="1095375" cy="226060"/>
          </a:xfrm>
          <a:prstGeom prst="rect">
            <a:avLst/>
          </a:prstGeom>
        </p:spPr>
        <p:txBody>
          <a:bodyPr vert="horz" wrap="square" lIns="0" tIns="0" rIns="0" bIns="0" rtlCol="0">
            <a:spAutoFit/>
          </a:bodyPr>
          <a:lstStyle/>
          <a:p>
            <a:pPr marL="12700">
              <a:lnSpc>
                <a:spcPct val="100000"/>
              </a:lnSpc>
            </a:pPr>
            <a:r>
              <a:rPr sz="1400" dirty="0">
                <a:solidFill>
                  <a:srgbClr val="585858"/>
                </a:solidFill>
                <a:latin typeface="微软雅黑"/>
                <a:cs typeface="微软雅黑"/>
              </a:rPr>
              <a:t>能源物联网等</a:t>
            </a:r>
            <a:endParaRPr sz="1400">
              <a:latin typeface="微软雅黑"/>
              <a:cs typeface="微软雅黑"/>
            </a:endParaRPr>
          </a:p>
        </p:txBody>
      </p:sp>
      <p:sp>
        <p:nvSpPr>
          <p:cNvPr id="84" name="object 84"/>
          <p:cNvSpPr/>
          <p:nvPr/>
        </p:nvSpPr>
        <p:spPr>
          <a:xfrm>
            <a:off x="1552955" y="2005583"/>
            <a:ext cx="1463040" cy="469391"/>
          </a:xfrm>
          <a:prstGeom prst="rect">
            <a:avLst/>
          </a:prstGeom>
          <a:blipFill>
            <a:blip r:embed="rId36" cstate="print"/>
            <a:stretch>
              <a:fillRect/>
            </a:stretch>
          </a:blipFill>
        </p:spPr>
        <p:txBody>
          <a:bodyPr wrap="square" lIns="0" tIns="0" rIns="0" bIns="0" rtlCol="0"/>
          <a:lstStyle/>
          <a:p>
            <a:endParaRPr/>
          </a:p>
        </p:txBody>
      </p:sp>
      <p:sp>
        <p:nvSpPr>
          <p:cNvPr id="85" name="object 85"/>
          <p:cNvSpPr/>
          <p:nvPr/>
        </p:nvSpPr>
        <p:spPr>
          <a:xfrm>
            <a:off x="6714743" y="2250948"/>
            <a:ext cx="2583180" cy="323215"/>
          </a:xfrm>
          <a:custGeom>
            <a:avLst/>
            <a:gdLst/>
            <a:ahLst/>
            <a:cxnLst/>
            <a:rect l="l" t="t" r="r" b="b"/>
            <a:pathLst>
              <a:path w="2583179" h="323214">
                <a:moveTo>
                  <a:pt x="2529331" y="0"/>
                </a:moveTo>
                <a:lnTo>
                  <a:pt x="53848" y="0"/>
                </a:lnTo>
                <a:lnTo>
                  <a:pt x="32896" y="4234"/>
                </a:lnTo>
                <a:lnTo>
                  <a:pt x="15779" y="15779"/>
                </a:lnTo>
                <a:lnTo>
                  <a:pt x="4234" y="32896"/>
                </a:lnTo>
                <a:lnTo>
                  <a:pt x="0" y="53848"/>
                </a:lnTo>
                <a:lnTo>
                  <a:pt x="0" y="269239"/>
                </a:lnTo>
                <a:lnTo>
                  <a:pt x="4234" y="290191"/>
                </a:lnTo>
                <a:lnTo>
                  <a:pt x="15779" y="307308"/>
                </a:lnTo>
                <a:lnTo>
                  <a:pt x="32896" y="318853"/>
                </a:lnTo>
                <a:lnTo>
                  <a:pt x="53848" y="323088"/>
                </a:lnTo>
                <a:lnTo>
                  <a:pt x="2529331" y="323088"/>
                </a:lnTo>
                <a:lnTo>
                  <a:pt x="2550283" y="318853"/>
                </a:lnTo>
                <a:lnTo>
                  <a:pt x="2567400" y="307308"/>
                </a:lnTo>
                <a:lnTo>
                  <a:pt x="2578945" y="290191"/>
                </a:lnTo>
                <a:lnTo>
                  <a:pt x="2583179" y="269239"/>
                </a:lnTo>
                <a:lnTo>
                  <a:pt x="2583179" y="53848"/>
                </a:lnTo>
                <a:lnTo>
                  <a:pt x="2578945" y="32896"/>
                </a:lnTo>
                <a:lnTo>
                  <a:pt x="2567400" y="15779"/>
                </a:lnTo>
                <a:lnTo>
                  <a:pt x="2550283" y="4234"/>
                </a:lnTo>
                <a:lnTo>
                  <a:pt x="2529331" y="0"/>
                </a:lnTo>
                <a:close/>
              </a:path>
            </a:pathLst>
          </a:custGeom>
          <a:solidFill>
            <a:srgbClr val="1D9ED2"/>
          </a:solidFill>
        </p:spPr>
        <p:txBody>
          <a:bodyPr wrap="square" lIns="0" tIns="0" rIns="0" bIns="0" rtlCol="0"/>
          <a:lstStyle/>
          <a:p>
            <a:endParaRPr/>
          </a:p>
        </p:txBody>
      </p:sp>
      <p:sp>
        <p:nvSpPr>
          <p:cNvPr id="86" name="object 86"/>
          <p:cNvSpPr txBox="1"/>
          <p:nvPr/>
        </p:nvSpPr>
        <p:spPr>
          <a:xfrm>
            <a:off x="4550790" y="1390649"/>
            <a:ext cx="7247255" cy="1135380"/>
          </a:xfrm>
          <a:prstGeom prst="rect">
            <a:avLst/>
          </a:prstGeom>
        </p:spPr>
        <p:txBody>
          <a:bodyPr vert="horz" wrap="square" lIns="0" tIns="0" rIns="0" bIns="0" rtlCol="0">
            <a:spAutoFit/>
          </a:bodyPr>
          <a:lstStyle/>
          <a:p>
            <a:pPr marL="299085" marR="5080" indent="-287020">
              <a:lnSpc>
                <a:spcPct val="150000"/>
              </a:lnSpc>
            </a:pPr>
            <a:r>
              <a:rPr sz="1400" spc="540" dirty="0">
                <a:solidFill>
                  <a:srgbClr val="1D9ED2"/>
                </a:solidFill>
                <a:latin typeface="Arial Unicode MS"/>
                <a:cs typeface="Arial Unicode MS"/>
              </a:rPr>
              <a:t>◆ </a:t>
            </a:r>
            <a:r>
              <a:rPr sz="1400" dirty="0">
                <a:solidFill>
                  <a:srgbClr val="5E666F"/>
                </a:solidFill>
                <a:latin typeface="微软雅黑"/>
                <a:cs typeface="微软雅黑"/>
              </a:rPr>
              <a:t>农业是六域链的主要发力方向，应用场景主要包括农业的物联网作业监管服务、农资供  </a:t>
            </a:r>
            <a:r>
              <a:rPr sz="1400" spc="-5" dirty="0">
                <a:solidFill>
                  <a:srgbClr val="5E666F"/>
                </a:solidFill>
                <a:latin typeface="微软雅黑"/>
                <a:cs typeface="微软雅黑"/>
              </a:rPr>
              <a:t>应链溯源电商交易服务、农产品溯源电商交易和品牌服务、农业科技金融和保险服务等。</a:t>
            </a:r>
            <a:endParaRPr sz="1400">
              <a:latin typeface="微软雅黑"/>
              <a:cs typeface="微软雅黑"/>
            </a:endParaRPr>
          </a:p>
          <a:p>
            <a:pPr>
              <a:lnSpc>
                <a:spcPct val="100000"/>
              </a:lnSpc>
              <a:spcBef>
                <a:spcPts val="47"/>
              </a:spcBef>
            </a:pPr>
            <a:endParaRPr sz="1800">
              <a:latin typeface="Times New Roman"/>
              <a:cs typeface="Times New Roman"/>
            </a:endParaRPr>
          </a:p>
          <a:p>
            <a:pPr marL="2291715">
              <a:lnSpc>
                <a:spcPct val="100000"/>
              </a:lnSpc>
            </a:pPr>
            <a:r>
              <a:rPr sz="1400" dirty="0">
                <a:solidFill>
                  <a:srgbClr val="F9F9F9"/>
                </a:solidFill>
                <a:latin typeface="微软雅黑"/>
                <a:cs typeface="微软雅黑"/>
              </a:rPr>
              <a:t>SDChain物联网底层服务平台</a:t>
            </a:r>
            <a:endParaRPr sz="1400">
              <a:latin typeface="微软雅黑"/>
              <a:cs typeface="微软雅黑"/>
            </a:endParaRPr>
          </a:p>
        </p:txBody>
      </p:sp>
      <p:sp>
        <p:nvSpPr>
          <p:cNvPr id="87" name="object 87"/>
          <p:cNvSpPr/>
          <p:nvPr/>
        </p:nvSpPr>
        <p:spPr>
          <a:xfrm>
            <a:off x="4515611" y="2951988"/>
            <a:ext cx="2016760" cy="323215"/>
          </a:xfrm>
          <a:custGeom>
            <a:avLst/>
            <a:gdLst/>
            <a:ahLst/>
            <a:cxnLst/>
            <a:rect l="l" t="t" r="r" b="b"/>
            <a:pathLst>
              <a:path w="2016759" h="323214">
                <a:moveTo>
                  <a:pt x="1962403" y="0"/>
                </a:moveTo>
                <a:lnTo>
                  <a:pt x="53848" y="0"/>
                </a:lnTo>
                <a:lnTo>
                  <a:pt x="32896" y="4234"/>
                </a:lnTo>
                <a:lnTo>
                  <a:pt x="15779" y="15779"/>
                </a:lnTo>
                <a:lnTo>
                  <a:pt x="4234" y="32896"/>
                </a:lnTo>
                <a:lnTo>
                  <a:pt x="0" y="53848"/>
                </a:lnTo>
                <a:lnTo>
                  <a:pt x="0" y="269239"/>
                </a:lnTo>
                <a:lnTo>
                  <a:pt x="4234" y="290191"/>
                </a:lnTo>
                <a:lnTo>
                  <a:pt x="15779" y="307308"/>
                </a:lnTo>
                <a:lnTo>
                  <a:pt x="32896" y="318853"/>
                </a:lnTo>
                <a:lnTo>
                  <a:pt x="53848" y="323088"/>
                </a:lnTo>
                <a:lnTo>
                  <a:pt x="1962403" y="323088"/>
                </a:lnTo>
                <a:lnTo>
                  <a:pt x="1983355" y="318853"/>
                </a:lnTo>
                <a:lnTo>
                  <a:pt x="2000472" y="307308"/>
                </a:lnTo>
                <a:lnTo>
                  <a:pt x="2012017" y="290191"/>
                </a:lnTo>
                <a:lnTo>
                  <a:pt x="2016252" y="269239"/>
                </a:lnTo>
                <a:lnTo>
                  <a:pt x="2016252" y="53848"/>
                </a:lnTo>
                <a:lnTo>
                  <a:pt x="2012017" y="32896"/>
                </a:lnTo>
                <a:lnTo>
                  <a:pt x="2000472" y="15779"/>
                </a:lnTo>
                <a:lnTo>
                  <a:pt x="1983355" y="4234"/>
                </a:lnTo>
                <a:lnTo>
                  <a:pt x="1962403" y="0"/>
                </a:lnTo>
                <a:close/>
              </a:path>
            </a:pathLst>
          </a:custGeom>
          <a:solidFill>
            <a:srgbClr val="1D9ED2"/>
          </a:solidFill>
        </p:spPr>
        <p:txBody>
          <a:bodyPr wrap="square" lIns="0" tIns="0" rIns="0" bIns="0" rtlCol="0"/>
          <a:lstStyle/>
          <a:p>
            <a:endParaRPr/>
          </a:p>
        </p:txBody>
      </p:sp>
      <p:sp>
        <p:nvSpPr>
          <p:cNvPr id="88" name="object 88"/>
          <p:cNvSpPr txBox="1"/>
          <p:nvPr/>
        </p:nvSpPr>
        <p:spPr>
          <a:xfrm>
            <a:off x="4618990" y="3000375"/>
            <a:ext cx="180848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农业产业链物联网子链</a:t>
            </a:r>
            <a:endParaRPr sz="1400">
              <a:latin typeface="微软雅黑"/>
              <a:cs typeface="微软雅黑"/>
            </a:endParaRPr>
          </a:p>
        </p:txBody>
      </p:sp>
      <p:sp>
        <p:nvSpPr>
          <p:cNvPr id="89" name="object 89"/>
          <p:cNvSpPr/>
          <p:nvPr/>
        </p:nvSpPr>
        <p:spPr>
          <a:xfrm>
            <a:off x="7088123" y="2951988"/>
            <a:ext cx="2016760" cy="323215"/>
          </a:xfrm>
          <a:custGeom>
            <a:avLst/>
            <a:gdLst/>
            <a:ahLst/>
            <a:cxnLst/>
            <a:rect l="l" t="t" r="r" b="b"/>
            <a:pathLst>
              <a:path w="2016759" h="323214">
                <a:moveTo>
                  <a:pt x="1962403" y="0"/>
                </a:moveTo>
                <a:lnTo>
                  <a:pt x="53848" y="0"/>
                </a:lnTo>
                <a:lnTo>
                  <a:pt x="32896" y="4234"/>
                </a:lnTo>
                <a:lnTo>
                  <a:pt x="15779" y="15779"/>
                </a:lnTo>
                <a:lnTo>
                  <a:pt x="4234" y="32896"/>
                </a:lnTo>
                <a:lnTo>
                  <a:pt x="0" y="53848"/>
                </a:lnTo>
                <a:lnTo>
                  <a:pt x="0" y="269239"/>
                </a:lnTo>
                <a:lnTo>
                  <a:pt x="4234" y="290191"/>
                </a:lnTo>
                <a:lnTo>
                  <a:pt x="15779" y="307308"/>
                </a:lnTo>
                <a:lnTo>
                  <a:pt x="32896" y="318853"/>
                </a:lnTo>
                <a:lnTo>
                  <a:pt x="53848" y="323088"/>
                </a:lnTo>
                <a:lnTo>
                  <a:pt x="1962403" y="323088"/>
                </a:lnTo>
                <a:lnTo>
                  <a:pt x="1983355" y="318853"/>
                </a:lnTo>
                <a:lnTo>
                  <a:pt x="2000472" y="307308"/>
                </a:lnTo>
                <a:lnTo>
                  <a:pt x="2012017" y="290191"/>
                </a:lnTo>
                <a:lnTo>
                  <a:pt x="2016252" y="269239"/>
                </a:lnTo>
                <a:lnTo>
                  <a:pt x="2016252" y="53848"/>
                </a:lnTo>
                <a:lnTo>
                  <a:pt x="2012017" y="32896"/>
                </a:lnTo>
                <a:lnTo>
                  <a:pt x="2000472" y="15779"/>
                </a:lnTo>
                <a:lnTo>
                  <a:pt x="1983355" y="4234"/>
                </a:lnTo>
                <a:lnTo>
                  <a:pt x="1962403" y="0"/>
                </a:lnTo>
                <a:close/>
              </a:path>
            </a:pathLst>
          </a:custGeom>
          <a:solidFill>
            <a:srgbClr val="1D9ED2"/>
          </a:solidFill>
        </p:spPr>
        <p:txBody>
          <a:bodyPr wrap="square" lIns="0" tIns="0" rIns="0" bIns="0" rtlCol="0"/>
          <a:lstStyle/>
          <a:p>
            <a:endParaRPr/>
          </a:p>
        </p:txBody>
      </p:sp>
      <p:sp>
        <p:nvSpPr>
          <p:cNvPr id="90" name="object 90"/>
          <p:cNvSpPr txBox="1"/>
          <p:nvPr/>
        </p:nvSpPr>
        <p:spPr>
          <a:xfrm>
            <a:off x="7191502" y="3000375"/>
            <a:ext cx="180848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能源产业链物联网子链</a:t>
            </a:r>
            <a:endParaRPr sz="1400">
              <a:latin typeface="微软雅黑"/>
              <a:cs typeface="微软雅黑"/>
            </a:endParaRPr>
          </a:p>
        </p:txBody>
      </p:sp>
      <p:sp>
        <p:nvSpPr>
          <p:cNvPr id="91" name="object 91"/>
          <p:cNvSpPr/>
          <p:nvPr/>
        </p:nvSpPr>
        <p:spPr>
          <a:xfrm>
            <a:off x="9660635" y="2951988"/>
            <a:ext cx="2014855" cy="323215"/>
          </a:xfrm>
          <a:custGeom>
            <a:avLst/>
            <a:gdLst/>
            <a:ahLst/>
            <a:cxnLst/>
            <a:rect l="l" t="t" r="r" b="b"/>
            <a:pathLst>
              <a:path w="2014854" h="323214">
                <a:moveTo>
                  <a:pt x="1960880" y="0"/>
                </a:moveTo>
                <a:lnTo>
                  <a:pt x="53848" y="0"/>
                </a:lnTo>
                <a:lnTo>
                  <a:pt x="32896" y="4234"/>
                </a:lnTo>
                <a:lnTo>
                  <a:pt x="15779" y="15779"/>
                </a:lnTo>
                <a:lnTo>
                  <a:pt x="4234" y="32896"/>
                </a:lnTo>
                <a:lnTo>
                  <a:pt x="0" y="53848"/>
                </a:lnTo>
                <a:lnTo>
                  <a:pt x="0" y="269239"/>
                </a:lnTo>
                <a:lnTo>
                  <a:pt x="4234" y="290191"/>
                </a:lnTo>
                <a:lnTo>
                  <a:pt x="15779" y="307308"/>
                </a:lnTo>
                <a:lnTo>
                  <a:pt x="32896" y="318853"/>
                </a:lnTo>
                <a:lnTo>
                  <a:pt x="53848" y="323088"/>
                </a:lnTo>
                <a:lnTo>
                  <a:pt x="1960880" y="323088"/>
                </a:lnTo>
                <a:lnTo>
                  <a:pt x="1981831" y="318853"/>
                </a:lnTo>
                <a:lnTo>
                  <a:pt x="1998948" y="307308"/>
                </a:lnTo>
                <a:lnTo>
                  <a:pt x="2010493" y="290191"/>
                </a:lnTo>
                <a:lnTo>
                  <a:pt x="2014728" y="269239"/>
                </a:lnTo>
                <a:lnTo>
                  <a:pt x="2014728" y="53848"/>
                </a:lnTo>
                <a:lnTo>
                  <a:pt x="2010493" y="32896"/>
                </a:lnTo>
                <a:lnTo>
                  <a:pt x="1998948" y="15779"/>
                </a:lnTo>
                <a:lnTo>
                  <a:pt x="1981831" y="4234"/>
                </a:lnTo>
                <a:lnTo>
                  <a:pt x="1960880" y="0"/>
                </a:lnTo>
                <a:close/>
              </a:path>
            </a:pathLst>
          </a:custGeom>
          <a:solidFill>
            <a:srgbClr val="1D9ED2"/>
          </a:solidFill>
        </p:spPr>
        <p:txBody>
          <a:bodyPr wrap="square" lIns="0" tIns="0" rIns="0" bIns="0" rtlCol="0"/>
          <a:lstStyle/>
          <a:p>
            <a:endParaRPr/>
          </a:p>
        </p:txBody>
      </p:sp>
      <p:sp>
        <p:nvSpPr>
          <p:cNvPr id="92" name="object 92"/>
          <p:cNvSpPr txBox="1"/>
          <p:nvPr/>
        </p:nvSpPr>
        <p:spPr>
          <a:xfrm>
            <a:off x="9764394" y="3000375"/>
            <a:ext cx="180848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其他产业链物联网子链</a:t>
            </a:r>
            <a:endParaRPr sz="1400">
              <a:latin typeface="微软雅黑"/>
              <a:cs typeface="微软雅黑"/>
            </a:endParaRPr>
          </a:p>
        </p:txBody>
      </p:sp>
      <p:sp>
        <p:nvSpPr>
          <p:cNvPr id="93" name="object 93"/>
          <p:cNvSpPr/>
          <p:nvPr/>
        </p:nvSpPr>
        <p:spPr>
          <a:xfrm>
            <a:off x="5490971" y="2722117"/>
            <a:ext cx="5220970" cy="234950"/>
          </a:xfrm>
          <a:custGeom>
            <a:avLst/>
            <a:gdLst/>
            <a:ahLst/>
            <a:cxnLst/>
            <a:rect l="l" t="t" r="r" b="b"/>
            <a:pathLst>
              <a:path w="5220970" h="234950">
                <a:moveTo>
                  <a:pt x="31750" y="158750"/>
                </a:moveTo>
                <a:lnTo>
                  <a:pt x="0" y="158750"/>
                </a:lnTo>
                <a:lnTo>
                  <a:pt x="38100" y="234950"/>
                </a:lnTo>
                <a:lnTo>
                  <a:pt x="69850" y="171450"/>
                </a:lnTo>
                <a:lnTo>
                  <a:pt x="31750" y="171450"/>
                </a:lnTo>
                <a:lnTo>
                  <a:pt x="31750" y="158750"/>
                </a:lnTo>
                <a:close/>
              </a:path>
              <a:path w="5220970" h="234950">
                <a:moveTo>
                  <a:pt x="5176393" y="146050"/>
                </a:moveTo>
                <a:lnTo>
                  <a:pt x="5144643" y="146050"/>
                </a:lnTo>
                <a:lnTo>
                  <a:pt x="5182743" y="222250"/>
                </a:lnTo>
                <a:lnTo>
                  <a:pt x="5214493" y="158750"/>
                </a:lnTo>
                <a:lnTo>
                  <a:pt x="5176393" y="158750"/>
                </a:lnTo>
                <a:lnTo>
                  <a:pt x="5176393" y="146050"/>
                </a:lnTo>
                <a:close/>
              </a:path>
              <a:path w="5220970" h="234950">
                <a:moveTo>
                  <a:pt x="5189093" y="0"/>
                </a:moveTo>
                <a:lnTo>
                  <a:pt x="31750" y="0"/>
                </a:lnTo>
                <a:lnTo>
                  <a:pt x="31750" y="171450"/>
                </a:lnTo>
                <a:lnTo>
                  <a:pt x="44450" y="171450"/>
                </a:lnTo>
                <a:lnTo>
                  <a:pt x="44450" y="12700"/>
                </a:lnTo>
                <a:lnTo>
                  <a:pt x="38100" y="12700"/>
                </a:lnTo>
                <a:lnTo>
                  <a:pt x="44450" y="6350"/>
                </a:lnTo>
                <a:lnTo>
                  <a:pt x="5189093" y="6350"/>
                </a:lnTo>
                <a:lnTo>
                  <a:pt x="5189093" y="0"/>
                </a:lnTo>
                <a:close/>
              </a:path>
              <a:path w="5220970" h="234950">
                <a:moveTo>
                  <a:pt x="76200" y="158750"/>
                </a:moveTo>
                <a:lnTo>
                  <a:pt x="44450" y="158750"/>
                </a:lnTo>
                <a:lnTo>
                  <a:pt x="44450" y="171450"/>
                </a:lnTo>
                <a:lnTo>
                  <a:pt x="69850" y="171450"/>
                </a:lnTo>
                <a:lnTo>
                  <a:pt x="76200" y="158750"/>
                </a:lnTo>
                <a:close/>
              </a:path>
              <a:path w="5220970" h="234950">
                <a:moveTo>
                  <a:pt x="5176393" y="6350"/>
                </a:moveTo>
                <a:lnTo>
                  <a:pt x="5176393" y="158750"/>
                </a:lnTo>
                <a:lnTo>
                  <a:pt x="5189093" y="158750"/>
                </a:lnTo>
                <a:lnTo>
                  <a:pt x="5189093" y="12700"/>
                </a:lnTo>
                <a:lnTo>
                  <a:pt x="5182743" y="12700"/>
                </a:lnTo>
                <a:lnTo>
                  <a:pt x="5176393" y="6350"/>
                </a:lnTo>
                <a:close/>
              </a:path>
              <a:path w="5220970" h="234950">
                <a:moveTo>
                  <a:pt x="5220843" y="146050"/>
                </a:moveTo>
                <a:lnTo>
                  <a:pt x="5189093" y="146050"/>
                </a:lnTo>
                <a:lnTo>
                  <a:pt x="5189093" y="158750"/>
                </a:lnTo>
                <a:lnTo>
                  <a:pt x="5214493" y="158750"/>
                </a:lnTo>
                <a:lnTo>
                  <a:pt x="5220843" y="146050"/>
                </a:lnTo>
                <a:close/>
              </a:path>
              <a:path w="5220970" h="234950">
                <a:moveTo>
                  <a:pt x="44450" y="6350"/>
                </a:moveTo>
                <a:lnTo>
                  <a:pt x="38100" y="12700"/>
                </a:lnTo>
                <a:lnTo>
                  <a:pt x="44450" y="12700"/>
                </a:lnTo>
                <a:lnTo>
                  <a:pt x="44450" y="6350"/>
                </a:lnTo>
                <a:close/>
              </a:path>
              <a:path w="5220970" h="234950">
                <a:moveTo>
                  <a:pt x="5176393" y="6350"/>
                </a:moveTo>
                <a:lnTo>
                  <a:pt x="44450" y="6350"/>
                </a:lnTo>
                <a:lnTo>
                  <a:pt x="44450" y="12700"/>
                </a:lnTo>
                <a:lnTo>
                  <a:pt x="5176393" y="12700"/>
                </a:lnTo>
                <a:lnTo>
                  <a:pt x="5176393" y="6350"/>
                </a:lnTo>
                <a:close/>
              </a:path>
              <a:path w="5220970" h="234950">
                <a:moveTo>
                  <a:pt x="5189093" y="6350"/>
                </a:moveTo>
                <a:lnTo>
                  <a:pt x="5176393" y="6350"/>
                </a:lnTo>
                <a:lnTo>
                  <a:pt x="5182743" y="12700"/>
                </a:lnTo>
                <a:lnTo>
                  <a:pt x="5189093" y="12700"/>
                </a:lnTo>
                <a:lnTo>
                  <a:pt x="5189093" y="6350"/>
                </a:lnTo>
                <a:close/>
              </a:path>
            </a:pathLst>
          </a:custGeom>
          <a:solidFill>
            <a:srgbClr val="1D9ED2"/>
          </a:solidFill>
        </p:spPr>
        <p:txBody>
          <a:bodyPr wrap="square" lIns="0" tIns="0" rIns="0" bIns="0" rtlCol="0"/>
          <a:lstStyle/>
          <a:p>
            <a:endParaRPr/>
          </a:p>
        </p:txBody>
      </p:sp>
      <p:sp>
        <p:nvSpPr>
          <p:cNvPr id="94" name="object 94"/>
          <p:cNvSpPr/>
          <p:nvPr/>
        </p:nvSpPr>
        <p:spPr>
          <a:xfrm>
            <a:off x="7967471" y="2574035"/>
            <a:ext cx="76200" cy="360045"/>
          </a:xfrm>
          <a:custGeom>
            <a:avLst/>
            <a:gdLst/>
            <a:ahLst/>
            <a:cxnLst/>
            <a:rect l="l" t="t" r="r" b="b"/>
            <a:pathLst>
              <a:path w="76200" h="360044">
                <a:moveTo>
                  <a:pt x="31750" y="283844"/>
                </a:moveTo>
                <a:lnTo>
                  <a:pt x="0" y="283844"/>
                </a:lnTo>
                <a:lnTo>
                  <a:pt x="38100" y="360044"/>
                </a:lnTo>
                <a:lnTo>
                  <a:pt x="69850" y="296544"/>
                </a:lnTo>
                <a:lnTo>
                  <a:pt x="31750" y="296544"/>
                </a:lnTo>
                <a:lnTo>
                  <a:pt x="31750" y="283844"/>
                </a:lnTo>
                <a:close/>
              </a:path>
              <a:path w="76200" h="360044">
                <a:moveTo>
                  <a:pt x="44450" y="0"/>
                </a:moveTo>
                <a:lnTo>
                  <a:pt x="31750" y="0"/>
                </a:lnTo>
                <a:lnTo>
                  <a:pt x="31750" y="296544"/>
                </a:lnTo>
                <a:lnTo>
                  <a:pt x="44450" y="296544"/>
                </a:lnTo>
                <a:lnTo>
                  <a:pt x="44450" y="0"/>
                </a:lnTo>
                <a:close/>
              </a:path>
              <a:path w="76200" h="360044">
                <a:moveTo>
                  <a:pt x="76200" y="283844"/>
                </a:moveTo>
                <a:lnTo>
                  <a:pt x="44450" y="283844"/>
                </a:lnTo>
                <a:lnTo>
                  <a:pt x="44450" y="296544"/>
                </a:lnTo>
                <a:lnTo>
                  <a:pt x="69850" y="296544"/>
                </a:lnTo>
                <a:lnTo>
                  <a:pt x="76200" y="283844"/>
                </a:lnTo>
                <a:close/>
              </a:path>
            </a:pathLst>
          </a:custGeom>
          <a:solidFill>
            <a:srgbClr val="1D9ED2"/>
          </a:solidFill>
        </p:spPr>
        <p:txBody>
          <a:bodyPr wrap="square" lIns="0" tIns="0" rIns="0" bIns="0" rtlCol="0"/>
          <a:lstStyle/>
          <a:p>
            <a:endParaRPr/>
          </a:p>
        </p:txBody>
      </p:sp>
      <p:sp>
        <p:nvSpPr>
          <p:cNvPr id="95" name="object 95"/>
          <p:cNvSpPr/>
          <p:nvPr/>
        </p:nvSpPr>
        <p:spPr>
          <a:xfrm>
            <a:off x="4863084" y="3759708"/>
            <a:ext cx="1332230" cy="323215"/>
          </a:xfrm>
          <a:custGeom>
            <a:avLst/>
            <a:gdLst/>
            <a:ahLst/>
            <a:cxnLst/>
            <a:rect l="l" t="t" r="r" b="b"/>
            <a:pathLst>
              <a:path w="1332229" h="323214">
                <a:moveTo>
                  <a:pt x="1278127" y="0"/>
                </a:moveTo>
                <a:lnTo>
                  <a:pt x="53848" y="0"/>
                </a:lnTo>
                <a:lnTo>
                  <a:pt x="32896" y="4234"/>
                </a:lnTo>
                <a:lnTo>
                  <a:pt x="15779" y="15779"/>
                </a:lnTo>
                <a:lnTo>
                  <a:pt x="4234" y="32896"/>
                </a:lnTo>
                <a:lnTo>
                  <a:pt x="0" y="53848"/>
                </a:lnTo>
                <a:lnTo>
                  <a:pt x="0" y="269240"/>
                </a:lnTo>
                <a:lnTo>
                  <a:pt x="4234" y="290191"/>
                </a:lnTo>
                <a:lnTo>
                  <a:pt x="15779" y="307308"/>
                </a:lnTo>
                <a:lnTo>
                  <a:pt x="32896" y="318853"/>
                </a:lnTo>
                <a:lnTo>
                  <a:pt x="53848" y="323088"/>
                </a:lnTo>
                <a:lnTo>
                  <a:pt x="1278127" y="323088"/>
                </a:lnTo>
                <a:lnTo>
                  <a:pt x="1299079" y="318853"/>
                </a:lnTo>
                <a:lnTo>
                  <a:pt x="1316196" y="307308"/>
                </a:lnTo>
                <a:lnTo>
                  <a:pt x="1327741" y="290191"/>
                </a:lnTo>
                <a:lnTo>
                  <a:pt x="1331976" y="269240"/>
                </a:lnTo>
                <a:lnTo>
                  <a:pt x="1331976" y="53848"/>
                </a:lnTo>
                <a:lnTo>
                  <a:pt x="1327741" y="32896"/>
                </a:lnTo>
                <a:lnTo>
                  <a:pt x="1316196" y="15779"/>
                </a:lnTo>
                <a:lnTo>
                  <a:pt x="1299079" y="4234"/>
                </a:lnTo>
                <a:lnTo>
                  <a:pt x="1278127" y="0"/>
                </a:lnTo>
                <a:close/>
              </a:path>
            </a:pathLst>
          </a:custGeom>
          <a:solidFill>
            <a:srgbClr val="1D9ED2"/>
          </a:solidFill>
        </p:spPr>
        <p:txBody>
          <a:bodyPr wrap="square" lIns="0" tIns="0" rIns="0" bIns="0" rtlCol="0"/>
          <a:lstStyle/>
          <a:p>
            <a:endParaRPr/>
          </a:p>
        </p:txBody>
      </p:sp>
      <p:sp>
        <p:nvSpPr>
          <p:cNvPr id="96" name="object 96"/>
          <p:cNvSpPr txBox="1"/>
          <p:nvPr/>
        </p:nvSpPr>
        <p:spPr>
          <a:xfrm>
            <a:off x="4982717" y="3808348"/>
            <a:ext cx="1095375"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行业龙头公司</a:t>
            </a:r>
            <a:endParaRPr sz="1400">
              <a:latin typeface="微软雅黑"/>
              <a:cs typeface="微软雅黑"/>
            </a:endParaRPr>
          </a:p>
        </p:txBody>
      </p:sp>
      <p:sp>
        <p:nvSpPr>
          <p:cNvPr id="97" name="object 97"/>
          <p:cNvSpPr/>
          <p:nvPr/>
        </p:nvSpPr>
        <p:spPr>
          <a:xfrm>
            <a:off x="5484876" y="3275076"/>
            <a:ext cx="76200" cy="504190"/>
          </a:xfrm>
          <a:custGeom>
            <a:avLst/>
            <a:gdLst/>
            <a:ahLst/>
            <a:cxnLst/>
            <a:rect l="l" t="t" r="r" b="b"/>
            <a:pathLst>
              <a:path w="76200" h="504189">
                <a:moveTo>
                  <a:pt x="44450" y="63500"/>
                </a:moveTo>
                <a:lnTo>
                  <a:pt x="31750" y="63500"/>
                </a:lnTo>
                <a:lnTo>
                  <a:pt x="31750" y="504063"/>
                </a:lnTo>
                <a:lnTo>
                  <a:pt x="44450" y="504063"/>
                </a:lnTo>
                <a:lnTo>
                  <a:pt x="44450" y="63500"/>
                </a:lnTo>
                <a:close/>
              </a:path>
              <a:path w="76200" h="504189">
                <a:moveTo>
                  <a:pt x="38100" y="0"/>
                </a:moveTo>
                <a:lnTo>
                  <a:pt x="0" y="76200"/>
                </a:lnTo>
                <a:lnTo>
                  <a:pt x="31750" y="76200"/>
                </a:lnTo>
                <a:lnTo>
                  <a:pt x="31750" y="63500"/>
                </a:lnTo>
                <a:lnTo>
                  <a:pt x="69850" y="63500"/>
                </a:lnTo>
                <a:lnTo>
                  <a:pt x="38100" y="0"/>
                </a:lnTo>
                <a:close/>
              </a:path>
              <a:path w="76200" h="504189">
                <a:moveTo>
                  <a:pt x="69850" y="63500"/>
                </a:moveTo>
                <a:lnTo>
                  <a:pt x="44450" y="63500"/>
                </a:lnTo>
                <a:lnTo>
                  <a:pt x="44450" y="76200"/>
                </a:lnTo>
                <a:lnTo>
                  <a:pt x="76200" y="76200"/>
                </a:lnTo>
                <a:lnTo>
                  <a:pt x="69850" y="63500"/>
                </a:lnTo>
                <a:close/>
              </a:path>
            </a:pathLst>
          </a:custGeom>
          <a:solidFill>
            <a:srgbClr val="1D9ED2"/>
          </a:solidFill>
        </p:spPr>
        <p:txBody>
          <a:bodyPr wrap="square" lIns="0" tIns="0" rIns="0" bIns="0" rtlCol="0"/>
          <a:lstStyle/>
          <a:p>
            <a:endParaRPr/>
          </a:p>
        </p:txBody>
      </p:sp>
      <p:sp>
        <p:nvSpPr>
          <p:cNvPr id="98" name="object 98"/>
          <p:cNvSpPr txBox="1"/>
          <p:nvPr/>
        </p:nvSpPr>
        <p:spPr>
          <a:xfrm>
            <a:off x="5160390" y="3388614"/>
            <a:ext cx="73914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产业合作</a:t>
            </a:r>
            <a:endParaRPr sz="1400">
              <a:latin typeface="微软雅黑"/>
              <a:cs typeface="微软雅黑"/>
            </a:endParaRPr>
          </a:p>
        </p:txBody>
      </p:sp>
      <p:sp>
        <p:nvSpPr>
          <p:cNvPr id="99" name="object 99"/>
          <p:cNvSpPr/>
          <p:nvPr/>
        </p:nvSpPr>
        <p:spPr>
          <a:xfrm>
            <a:off x="7339583" y="3759708"/>
            <a:ext cx="1332230" cy="323215"/>
          </a:xfrm>
          <a:custGeom>
            <a:avLst/>
            <a:gdLst/>
            <a:ahLst/>
            <a:cxnLst/>
            <a:rect l="l" t="t" r="r" b="b"/>
            <a:pathLst>
              <a:path w="1332229" h="323214">
                <a:moveTo>
                  <a:pt x="1278127" y="0"/>
                </a:moveTo>
                <a:lnTo>
                  <a:pt x="53848" y="0"/>
                </a:lnTo>
                <a:lnTo>
                  <a:pt x="32896" y="4234"/>
                </a:lnTo>
                <a:lnTo>
                  <a:pt x="15779" y="15779"/>
                </a:lnTo>
                <a:lnTo>
                  <a:pt x="4234" y="32896"/>
                </a:lnTo>
                <a:lnTo>
                  <a:pt x="0" y="53848"/>
                </a:lnTo>
                <a:lnTo>
                  <a:pt x="0" y="269240"/>
                </a:lnTo>
                <a:lnTo>
                  <a:pt x="4234" y="290191"/>
                </a:lnTo>
                <a:lnTo>
                  <a:pt x="15779" y="307308"/>
                </a:lnTo>
                <a:lnTo>
                  <a:pt x="32896" y="318853"/>
                </a:lnTo>
                <a:lnTo>
                  <a:pt x="53848" y="323088"/>
                </a:lnTo>
                <a:lnTo>
                  <a:pt x="1278127" y="323088"/>
                </a:lnTo>
                <a:lnTo>
                  <a:pt x="1299079" y="318853"/>
                </a:lnTo>
                <a:lnTo>
                  <a:pt x="1316196" y="307308"/>
                </a:lnTo>
                <a:lnTo>
                  <a:pt x="1327741" y="290191"/>
                </a:lnTo>
                <a:lnTo>
                  <a:pt x="1331976" y="269240"/>
                </a:lnTo>
                <a:lnTo>
                  <a:pt x="1331976" y="53848"/>
                </a:lnTo>
                <a:lnTo>
                  <a:pt x="1327741" y="32896"/>
                </a:lnTo>
                <a:lnTo>
                  <a:pt x="1316196" y="15779"/>
                </a:lnTo>
                <a:lnTo>
                  <a:pt x="1299079" y="4234"/>
                </a:lnTo>
                <a:lnTo>
                  <a:pt x="1278127" y="0"/>
                </a:lnTo>
                <a:close/>
              </a:path>
            </a:pathLst>
          </a:custGeom>
          <a:solidFill>
            <a:srgbClr val="1D9ED2"/>
          </a:solidFill>
        </p:spPr>
        <p:txBody>
          <a:bodyPr wrap="square" lIns="0" tIns="0" rIns="0" bIns="0" rtlCol="0"/>
          <a:lstStyle/>
          <a:p>
            <a:endParaRPr/>
          </a:p>
        </p:txBody>
      </p:sp>
      <p:sp>
        <p:nvSpPr>
          <p:cNvPr id="100" name="object 100"/>
          <p:cNvSpPr txBox="1"/>
          <p:nvPr/>
        </p:nvSpPr>
        <p:spPr>
          <a:xfrm>
            <a:off x="7459471" y="3808348"/>
            <a:ext cx="1095375"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行业龙头公司</a:t>
            </a:r>
            <a:endParaRPr sz="1400">
              <a:latin typeface="微软雅黑"/>
              <a:cs typeface="微软雅黑"/>
            </a:endParaRPr>
          </a:p>
        </p:txBody>
      </p:sp>
      <p:sp>
        <p:nvSpPr>
          <p:cNvPr id="101" name="object 101"/>
          <p:cNvSpPr/>
          <p:nvPr/>
        </p:nvSpPr>
        <p:spPr>
          <a:xfrm>
            <a:off x="7961376" y="3275076"/>
            <a:ext cx="76200" cy="504190"/>
          </a:xfrm>
          <a:custGeom>
            <a:avLst/>
            <a:gdLst/>
            <a:ahLst/>
            <a:cxnLst/>
            <a:rect l="l" t="t" r="r" b="b"/>
            <a:pathLst>
              <a:path w="76200" h="504189">
                <a:moveTo>
                  <a:pt x="44450" y="63500"/>
                </a:moveTo>
                <a:lnTo>
                  <a:pt x="31750" y="63500"/>
                </a:lnTo>
                <a:lnTo>
                  <a:pt x="31750" y="504063"/>
                </a:lnTo>
                <a:lnTo>
                  <a:pt x="44450" y="504063"/>
                </a:lnTo>
                <a:lnTo>
                  <a:pt x="44450" y="63500"/>
                </a:lnTo>
                <a:close/>
              </a:path>
              <a:path w="76200" h="504189">
                <a:moveTo>
                  <a:pt x="38100" y="0"/>
                </a:moveTo>
                <a:lnTo>
                  <a:pt x="0" y="76200"/>
                </a:lnTo>
                <a:lnTo>
                  <a:pt x="31750" y="76200"/>
                </a:lnTo>
                <a:lnTo>
                  <a:pt x="31750" y="63500"/>
                </a:lnTo>
                <a:lnTo>
                  <a:pt x="69850" y="63500"/>
                </a:lnTo>
                <a:lnTo>
                  <a:pt x="38100" y="0"/>
                </a:lnTo>
                <a:close/>
              </a:path>
              <a:path w="76200" h="504189">
                <a:moveTo>
                  <a:pt x="69850" y="63500"/>
                </a:moveTo>
                <a:lnTo>
                  <a:pt x="44450" y="63500"/>
                </a:lnTo>
                <a:lnTo>
                  <a:pt x="44450" y="76200"/>
                </a:lnTo>
                <a:lnTo>
                  <a:pt x="76200" y="76200"/>
                </a:lnTo>
                <a:lnTo>
                  <a:pt x="69850" y="63500"/>
                </a:lnTo>
                <a:close/>
              </a:path>
            </a:pathLst>
          </a:custGeom>
          <a:solidFill>
            <a:srgbClr val="1D9ED2"/>
          </a:solidFill>
        </p:spPr>
        <p:txBody>
          <a:bodyPr wrap="square" lIns="0" tIns="0" rIns="0" bIns="0" rtlCol="0"/>
          <a:lstStyle/>
          <a:p>
            <a:endParaRPr/>
          </a:p>
        </p:txBody>
      </p:sp>
      <p:sp>
        <p:nvSpPr>
          <p:cNvPr id="102" name="object 102"/>
          <p:cNvSpPr txBox="1"/>
          <p:nvPr/>
        </p:nvSpPr>
        <p:spPr>
          <a:xfrm>
            <a:off x="7637144" y="3388614"/>
            <a:ext cx="73914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产业合作</a:t>
            </a:r>
            <a:endParaRPr sz="1400">
              <a:latin typeface="微软雅黑"/>
              <a:cs typeface="微软雅黑"/>
            </a:endParaRPr>
          </a:p>
        </p:txBody>
      </p:sp>
      <p:sp>
        <p:nvSpPr>
          <p:cNvPr id="103" name="object 103"/>
          <p:cNvSpPr/>
          <p:nvPr/>
        </p:nvSpPr>
        <p:spPr>
          <a:xfrm>
            <a:off x="10018776" y="3759708"/>
            <a:ext cx="1332230" cy="323215"/>
          </a:xfrm>
          <a:custGeom>
            <a:avLst/>
            <a:gdLst/>
            <a:ahLst/>
            <a:cxnLst/>
            <a:rect l="l" t="t" r="r" b="b"/>
            <a:pathLst>
              <a:path w="1332229" h="323214">
                <a:moveTo>
                  <a:pt x="1278127" y="0"/>
                </a:moveTo>
                <a:lnTo>
                  <a:pt x="53848" y="0"/>
                </a:lnTo>
                <a:lnTo>
                  <a:pt x="32896" y="4234"/>
                </a:lnTo>
                <a:lnTo>
                  <a:pt x="15779" y="15779"/>
                </a:lnTo>
                <a:lnTo>
                  <a:pt x="4234" y="32896"/>
                </a:lnTo>
                <a:lnTo>
                  <a:pt x="0" y="53848"/>
                </a:lnTo>
                <a:lnTo>
                  <a:pt x="0" y="269240"/>
                </a:lnTo>
                <a:lnTo>
                  <a:pt x="4234" y="290191"/>
                </a:lnTo>
                <a:lnTo>
                  <a:pt x="15779" y="307308"/>
                </a:lnTo>
                <a:lnTo>
                  <a:pt x="32896" y="318853"/>
                </a:lnTo>
                <a:lnTo>
                  <a:pt x="53848" y="323088"/>
                </a:lnTo>
                <a:lnTo>
                  <a:pt x="1278127" y="323088"/>
                </a:lnTo>
                <a:lnTo>
                  <a:pt x="1299079" y="318853"/>
                </a:lnTo>
                <a:lnTo>
                  <a:pt x="1316196" y="307308"/>
                </a:lnTo>
                <a:lnTo>
                  <a:pt x="1327741" y="290191"/>
                </a:lnTo>
                <a:lnTo>
                  <a:pt x="1331976" y="269240"/>
                </a:lnTo>
                <a:lnTo>
                  <a:pt x="1331976" y="53848"/>
                </a:lnTo>
                <a:lnTo>
                  <a:pt x="1327741" y="32896"/>
                </a:lnTo>
                <a:lnTo>
                  <a:pt x="1316196" y="15779"/>
                </a:lnTo>
                <a:lnTo>
                  <a:pt x="1299079" y="4234"/>
                </a:lnTo>
                <a:lnTo>
                  <a:pt x="1278127" y="0"/>
                </a:lnTo>
                <a:close/>
              </a:path>
            </a:pathLst>
          </a:custGeom>
          <a:solidFill>
            <a:srgbClr val="1D9ED2"/>
          </a:solidFill>
        </p:spPr>
        <p:txBody>
          <a:bodyPr wrap="square" lIns="0" tIns="0" rIns="0" bIns="0" rtlCol="0"/>
          <a:lstStyle/>
          <a:p>
            <a:endParaRPr/>
          </a:p>
        </p:txBody>
      </p:sp>
      <p:sp>
        <p:nvSpPr>
          <p:cNvPr id="104" name="object 104"/>
          <p:cNvSpPr txBox="1"/>
          <p:nvPr/>
        </p:nvSpPr>
        <p:spPr>
          <a:xfrm>
            <a:off x="10316082" y="3808348"/>
            <a:ext cx="7391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创业公司</a:t>
            </a:r>
            <a:endParaRPr sz="1400">
              <a:latin typeface="微软雅黑"/>
              <a:cs typeface="微软雅黑"/>
            </a:endParaRPr>
          </a:p>
        </p:txBody>
      </p:sp>
      <p:sp>
        <p:nvSpPr>
          <p:cNvPr id="105" name="object 105"/>
          <p:cNvSpPr/>
          <p:nvPr/>
        </p:nvSpPr>
        <p:spPr>
          <a:xfrm>
            <a:off x="10639043" y="3275076"/>
            <a:ext cx="76200" cy="504190"/>
          </a:xfrm>
          <a:custGeom>
            <a:avLst/>
            <a:gdLst/>
            <a:ahLst/>
            <a:cxnLst/>
            <a:rect l="l" t="t" r="r" b="b"/>
            <a:pathLst>
              <a:path w="76200" h="504189">
                <a:moveTo>
                  <a:pt x="44450" y="63500"/>
                </a:moveTo>
                <a:lnTo>
                  <a:pt x="31750" y="63500"/>
                </a:lnTo>
                <a:lnTo>
                  <a:pt x="31750" y="504063"/>
                </a:lnTo>
                <a:lnTo>
                  <a:pt x="44450" y="504063"/>
                </a:lnTo>
                <a:lnTo>
                  <a:pt x="44450" y="63500"/>
                </a:lnTo>
                <a:close/>
              </a:path>
              <a:path w="76200" h="504189">
                <a:moveTo>
                  <a:pt x="38100" y="0"/>
                </a:moveTo>
                <a:lnTo>
                  <a:pt x="0" y="76200"/>
                </a:lnTo>
                <a:lnTo>
                  <a:pt x="31750" y="76200"/>
                </a:lnTo>
                <a:lnTo>
                  <a:pt x="31750" y="63500"/>
                </a:lnTo>
                <a:lnTo>
                  <a:pt x="69850" y="63500"/>
                </a:lnTo>
                <a:lnTo>
                  <a:pt x="38100" y="0"/>
                </a:lnTo>
                <a:close/>
              </a:path>
              <a:path w="76200" h="504189">
                <a:moveTo>
                  <a:pt x="69850" y="63500"/>
                </a:moveTo>
                <a:lnTo>
                  <a:pt x="44450" y="63500"/>
                </a:lnTo>
                <a:lnTo>
                  <a:pt x="44450" y="76200"/>
                </a:lnTo>
                <a:lnTo>
                  <a:pt x="76200" y="76200"/>
                </a:lnTo>
                <a:lnTo>
                  <a:pt x="69850" y="63500"/>
                </a:lnTo>
                <a:close/>
              </a:path>
            </a:pathLst>
          </a:custGeom>
          <a:solidFill>
            <a:srgbClr val="1D9ED2"/>
          </a:solidFill>
        </p:spPr>
        <p:txBody>
          <a:bodyPr wrap="square" lIns="0" tIns="0" rIns="0" bIns="0" rtlCol="0"/>
          <a:lstStyle/>
          <a:p>
            <a:endParaRPr/>
          </a:p>
        </p:txBody>
      </p:sp>
      <p:sp>
        <p:nvSpPr>
          <p:cNvPr id="106" name="object 106"/>
          <p:cNvSpPr txBox="1"/>
          <p:nvPr/>
        </p:nvSpPr>
        <p:spPr>
          <a:xfrm>
            <a:off x="10315447" y="3388614"/>
            <a:ext cx="73914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主体运营</a:t>
            </a:r>
            <a:endParaRPr sz="1400">
              <a:latin typeface="微软雅黑"/>
              <a:cs typeface="微软雅黑"/>
            </a:endParaRPr>
          </a:p>
        </p:txBody>
      </p:sp>
      <p:sp>
        <p:nvSpPr>
          <p:cNvPr id="107" name="object 107"/>
          <p:cNvSpPr/>
          <p:nvPr/>
        </p:nvSpPr>
        <p:spPr>
          <a:xfrm>
            <a:off x="10018776" y="4564379"/>
            <a:ext cx="1332230" cy="325120"/>
          </a:xfrm>
          <a:custGeom>
            <a:avLst/>
            <a:gdLst/>
            <a:ahLst/>
            <a:cxnLst/>
            <a:rect l="l" t="t" r="r" b="b"/>
            <a:pathLst>
              <a:path w="1332229" h="325120">
                <a:moveTo>
                  <a:pt x="1277874" y="0"/>
                </a:moveTo>
                <a:lnTo>
                  <a:pt x="54101" y="0"/>
                </a:lnTo>
                <a:lnTo>
                  <a:pt x="33057" y="4256"/>
                </a:lnTo>
                <a:lnTo>
                  <a:pt x="15859" y="15859"/>
                </a:lnTo>
                <a:lnTo>
                  <a:pt x="4256" y="33057"/>
                </a:lnTo>
                <a:lnTo>
                  <a:pt x="0" y="54102"/>
                </a:lnTo>
                <a:lnTo>
                  <a:pt x="0" y="270510"/>
                </a:lnTo>
                <a:lnTo>
                  <a:pt x="4256" y="291554"/>
                </a:lnTo>
                <a:lnTo>
                  <a:pt x="15859" y="308752"/>
                </a:lnTo>
                <a:lnTo>
                  <a:pt x="33057" y="320355"/>
                </a:lnTo>
                <a:lnTo>
                  <a:pt x="54101" y="324612"/>
                </a:lnTo>
                <a:lnTo>
                  <a:pt x="1277874" y="324612"/>
                </a:lnTo>
                <a:lnTo>
                  <a:pt x="1298918" y="320355"/>
                </a:lnTo>
                <a:lnTo>
                  <a:pt x="1316116" y="308752"/>
                </a:lnTo>
                <a:lnTo>
                  <a:pt x="1327719" y="291554"/>
                </a:lnTo>
                <a:lnTo>
                  <a:pt x="1331976" y="270510"/>
                </a:lnTo>
                <a:lnTo>
                  <a:pt x="1331976" y="54102"/>
                </a:lnTo>
                <a:lnTo>
                  <a:pt x="1327719" y="33057"/>
                </a:lnTo>
                <a:lnTo>
                  <a:pt x="1316116" y="15859"/>
                </a:lnTo>
                <a:lnTo>
                  <a:pt x="1298918" y="4256"/>
                </a:lnTo>
                <a:lnTo>
                  <a:pt x="1277874" y="0"/>
                </a:lnTo>
                <a:close/>
              </a:path>
            </a:pathLst>
          </a:custGeom>
          <a:solidFill>
            <a:srgbClr val="1D9ED2"/>
          </a:solidFill>
        </p:spPr>
        <p:txBody>
          <a:bodyPr wrap="square" lIns="0" tIns="0" rIns="0" bIns="0" rtlCol="0"/>
          <a:lstStyle/>
          <a:p>
            <a:endParaRPr/>
          </a:p>
        </p:txBody>
      </p:sp>
      <p:sp>
        <p:nvSpPr>
          <p:cNvPr id="108" name="object 108"/>
          <p:cNvSpPr txBox="1"/>
          <p:nvPr/>
        </p:nvSpPr>
        <p:spPr>
          <a:xfrm>
            <a:off x="10137775" y="4613909"/>
            <a:ext cx="1095375"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行业龙头公司</a:t>
            </a:r>
            <a:endParaRPr sz="1400">
              <a:latin typeface="微软雅黑"/>
              <a:cs typeface="微软雅黑"/>
            </a:endParaRPr>
          </a:p>
        </p:txBody>
      </p:sp>
      <p:sp>
        <p:nvSpPr>
          <p:cNvPr id="109" name="object 109"/>
          <p:cNvSpPr/>
          <p:nvPr/>
        </p:nvSpPr>
        <p:spPr>
          <a:xfrm>
            <a:off x="10639043" y="4081271"/>
            <a:ext cx="76200" cy="504190"/>
          </a:xfrm>
          <a:custGeom>
            <a:avLst/>
            <a:gdLst/>
            <a:ahLst/>
            <a:cxnLst/>
            <a:rect l="l" t="t" r="r" b="b"/>
            <a:pathLst>
              <a:path w="76200" h="504189">
                <a:moveTo>
                  <a:pt x="44450" y="63500"/>
                </a:moveTo>
                <a:lnTo>
                  <a:pt x="31750" y="63500"/>
                </a:lnTo>
                <a:lnTo>
                  <a:pt x="31750" y="504063"/>
                </a:lnTo>
                <a:lnTo>
                  <a:pt x="44450" y="504063"/>
                </a:lnTo>
                <a:lnTo>
                  <a:pt x="44450" y="63500"/>
                </a:lnTo>
                <a:close/>
              </a:path>
              <a:path w="76200" h="504189">
                <a:moveTo>
                  <a:pt x="38100" y="0"/>
                </a:moveTo>
                <a:lnTo>
                  <a:pt x="0" y="76200"/>
                </a:lnTo>
                <a:lnTo>
                  <a:pt x="31750" y="76200"/>
                </a:lnTo>
                <a:lnTo>
                  <a:pt x="31750" y="63500"/>
                </a:lnTo>
                <a:lnTo>
                  <a:pt x="69850" y="63500"/>
                </a:lnTo>
                <a:lnTo>
                  <a:pt x="38100" y="0"/>
                </a:lnTo>
                <a:close/>
              </a:path>
              <a:path w="76200" h="504189">
                <a:moveTo>
                  <a:pt x="69850" y="63500"/>
                </a:moveTo>
                <a:lnTo>
                  <a:pt x="44450" y="63500"/>
                </a:lnTo>
                <a:lnTo>
                  <a:pt x="44450" y="76200"/>
                </a:lnTo>
                <a:lnTo>
                  <a:pt x="76200" y="76200"/>
                </a:lnTo>
                <a:lnTo>
                  <a:pt x="69850" y="63500"/>
                </a:lnTo>
                <a:close/>
              </a:path>
            </a:pathLst>
          </a:custGeom>
          <a:solidFill>
            <a:srgbClr val="1D9ED2"/>
          </a:solidFill>
        </p:spPr>
        <p:txBody>
          <a:bodyPr wrap="square" lIns="0" tIns="0" rIns="0" bIns="0" rtlCol="0"/>
          <a:lstStyle/>
          <a:p>
            <a:endParaRPr/>
          </a:p>
        </p:txBody>
      </p:sp>
      <p:sp>
        <p:nvSpPr>
          <p:cNvPr id="110" name="object 110"/>
          <p:cNvSpPr txBox="1"/>
          <p:nvPr/>
        </p:nvSpPr>
        <p:spPr>
          <a:xfrm>
            <a:off x="10315447" y="4194302"/>
            <a:ext cx="73914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产业合作</a:t>
            </a:r>
            <a:endParaRPr sz="1400">
              <a:latin typeface="微软雅黑"/>
              <a:cs typeface="微软雅黑"/>
            </a:endParaRPr>
          </a:p>
        </p:txBody>
      </p:sp>
      <p:sp>
        <p:nvSpPr>
          <p:cNvPr id="111" name="object 111"/>
          <p:cNvSpPr/>
          <p:nvPr/>
        </p:nvSpPr>
        <p:spPr>
          <a:xfrm>
            <a:off x="4515611" y="5228844"/>
            <a:ext cx="7160259" cy="896619"/>
          </a:xfrm>
          <a:custGeom>
            <a:avLst/>
            <a:gdLst/>
            <a:ahLst/>
            <a:cxnLst/>
            <a:rect l="l" t="t" r="r" b="b"/>
            <a:pathLst>
              <a:path w="7160259" h="896620">
                <a:moveTo>
                  <a:pt x="7068438" y="0"/>
                </a:moveTo>
                <a:lnTo>
                  <a:pt x="91312" y="0"/>
                </a:lnTo>
                <a:lnTo>
                  <a:pt x="55774" y="7177"/>
                </a:lnTo>
                <a:lnTo>
                  <a:pt x="26749" y="26749"/>
                </a:lnTo>
                <a:lnTo>
                  <a:pt x="7177" y="55774"/>
                </a:lnTo>
                <a:lnTo>
                  <a:pt x="0" y="91312"/>
                </a:lnTo>
                <a:lnTo>
                  <a:pt x="0" y="804824"/>
                </a:lnTo>
                <a:lnTo>
                  <a:pt x="7177" y="840358"/>
                </a:lnTo>
                <a:lnTo>
                  <a:pt x="26749" y="869375"/>
                </a:lnTo>
                <a:lnTo>
                  <a:pt x="55774" y="888938"/>
                </a:lnTo>
                <a:lnTo>
                  <a:pt x="91312" y="896111"/>
                </a:lnTo>
                <a:lnTo>
                  <a:pt x="7068438" y="896111"/>
                </a:lnTo>
                <a:lnTo>
                  <a:pt x="7103977" y="888938"/>
                </a:lnTo>
                <a:lnTo>
                  <a:pt x="7133002" y="869375"/>
                </a:lnTo>
                <a:lnTo>
                  <a:pt x="7152574" y="840358"/>
                </a:lnTo>
                <a:lnTo>
                  <a:pt x="7159752" y="804824"/>
                </a:lnTo>
                <a:lnTo>
                  <a:pt x="7159752" y="91312"/>
                </a:lnTo>
                <a:lnTo>
                  <a:pt x="7152574" y="55774"/>
                </a:lnTo>
                <a:lnTo>
                  <a:pt x="7133002" y="26749"/>
                </a:lnTo>
                <a:lnTo>
                  <a:pt x="7103977" y="7177"/>
                </a:lnTo>
                <a:lnTo>
                  <a:pt x="7068438" y="0"/>
                </a:lnTo>
                <a:close/>
              </a:path>
            </a:pathLst>
          </a:custGeom>
          <a:solidFill>
            <a:srgbClr val="BABABA"/>
          </a:solidFill>
        </p:spPr>
        <p:txBody>
          <a:bodyPr wrap="square" lIns="0" tIns="0" rIns="0" bIns="0" rtlCol="0"/>
          <a:lstStyle/>
          <a:p>
            <a:endParaRPr/>
          </a:p>
        </p:txBody>
      </p:sp>
      <p:sp>
        <p:nvSpPr>
          <p:cNvPr id="112" name="object 112"/>
          <p:cNvSpPr txBox="1"/>
          <p:nvPr/>
        </p:nvSpPr>
        <p:spPr>
          <a:xfrm>
            <a:off x="4664709" y="5351271"/>
            <a:ext cx="6864984" cy="653415"/>
          </a:xfrm>
          <a:prstGeom prst="rect">
            <a:avLst/>
          </a:prstGeom>
        </p:spPr>
        <p:txBody>
          <a:bodyPr vert="horz" wrap="square" lIns="0" tIns="0" rIns="0" bIns="0" rtlCol="0">
            <a:spAutoFit/>
          </a:bodyPr>
          <a:lstStyle/>
          <a:p>
            <a:pPr marL="12065" marR="5080" algn="ctr">
              <a:lnSpc>
                <a:spcPct val="100000"/>
              </a:lnSpc>
            </a:pPr>
            <a:r>
              <a:rPr sz="1400" spc="-5" dirty="0">
                <a:solidFill>
                  <a:srgbClr val="F9F9F9"/>
                </a:solidFill>
                <a:latin typeface="微软雅黑"/>
                <a:cs typeface="微软雅黑"/>
              </a:rPr>
              <a:t>六域链发行代币SDA，2018年1月8日在交易所币赢、Rfinex、Coin </a:t>
            </a:r>
            <a:r>
              <a:rPr sz="1400" dirty="0">
                <a:solidFill>
                  <a:srgbClr val="F9F9F9"/>
                </a:solidFill>
                <a:latin typeface="微软雅黑"/>
                <a:cs typeface="微软雅黑"/>
              </a:rPr>
              <a:t>Tiger上线。代币总  量20亿元，私募总额9亿元，硬顶69230TH。采用分期释放的方式，首次发行20%，剩  余部分每月释放20%，一共5次4个月释放完毕。</a:t>
            </a:r>
            <a:endParaRPr sz="1400">
              <a:latin typeface="微软雅黑"/>
              <a:cs typeface="微软雅黑"/>
            </a:endParaRPr>
          </a:p>
        </p:txBody>
      </p:sp>
      <p:sp>
        <p:nvSpPr>
          <p:cNvPr id="113" name="object 113"/>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112</a:t>
            </a:fld>
            <a:endParaRPr dirty="0"/>
          </a:p>
        </p:txBody>
      </p:sp>
      <p:sp>
        <p:nvSpPr>
          <p:cNvPr id="114" name="object 114"/>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799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422148"/>
            <a:ext cx="771525" cy="467995"/>
          </a:xfrm>
          <a:custGeom>
            <a:avLst/>
            <a:gdLst/>
            <a:ahLst/>
            <a:cxnLst/>
            <a:rect l="l" t="t" r="r" b="b"/>
            <a:pathLst>
              <a:path w="771525" h="467994">
                <a:moveTo>
                  <a:pt x="537210" y="0"/>
                </a:moveTo>
                <a:lnTo>
                  <a:pt x="0" y="0"/>
                </a:lnTo>
                <a:lnTo>
                  <a:pt x="0" y="467867"/>
                </a:lnTo>
                <a:lnTo>
                  <a:pt x="537210" y="467867"/>
                </a:lnTo>
                <a:lnTo>
                  <a:pt x="584355" y="463113"/>
                </a:lnTo>
                <a:lnTo>
                  <a:pt x="628267" y="449478"/>
                </a:lnTo>
                <a:lnTo>
                  <a:pt x="668004" y="427905"/>
                </a:lnTo>
                <a:lnTo>
                  <a:pt x="702625" y="399335"/>
                </a:lnTo>
                <a:lnTo>
                  <a:pt x="731191" y="364711"/>
                </a:lnTo>
                <a:lnTo>
                  <a:pt x="752760" y="324975"/>
                </a:lnTo>
                <a:lnTo>
                  <a:pt x="766391" y="281068"/>
                </a:lnTo>
                <a:lnTo>
                  <a:pt x="771144" y="233934"/>
                </a:lnTo>
                <a:lnTo>
                  <a:pt x="766391" y="186799"/>
                </a:lnTo>
                <a:lnTo>
                  <a:pt x="752760" y="142892"/>
                </a:lnTo>
                <a:lnTo>
                  <a:pt x="731191" y="103156"/>
                </a:lnTo>
                <a:lnTo>
                  <a:pt x="702625" y="68532"/>
                </a:lnTo>
                <a:lnTo>
                  <a:pt x="668004" y="39962"/>
                </a:lnTo>
                <a:lnTo>
                  <a:pt x="628267" y="18389"/>
                </a:lnTo>
                <a:lnTo>
                  <a:pt x="584355" y="4754"/>
                </a:lnTo>
                <a:lnTo>
                  <a:pt x="537210" y="0"/>
                </a:lnTo>
                <a:close/>
              </a:path>
            </a:pathLst>
          </a:custGeom>
          <a:solidFill>
            <a:srgbClr val="1D9ED2"/>
          </a:solidFill>
        </p:spPr>
        <p:txBody>
          <a:bodyPr wrap="square" lIns="0" tIns="0" rIns="0" bIns="0" rtlCol="0"/>
          <a:lstStyle/>
          <a:p>
            <a:endParaRPr/>
          </a:p>
        </p:txBody>
      </p:sp>
      <p:sp>
        <p:nvSpPr>
          <p:cNvPr id="4" name="object 4"/>
          <p:cNvSpPr/>
          <p:nvPr/>
        </p:nvSpPr>
        <p:spPr>
          <a:xfrm>
            <a:off x="0" y="422148"/>
            <a:ext cx="771525" cy="467995"/>
          </a:xfrm>
          <a:custGeom>
            <a:avLst/>
            <a:gdLst/>
            <a:ahLst/>
            <a:cxnLst/>
            <a:rect l="l" t="t" r="r" b="b"/>
            <a:pathLst>
              <a:path w="771525" h="467994">
                <a:moveTo>
                  <a:pt x="771144" y="233934"/>
                </a:moveTo>
                <a:lnTo>
                  <a:pt x="766391" y="281068"/>
                </a:lnTo>
                <a:lnTo>
                  <a:pt x="752760" y="324975"/>
                </a:lnTo>
                <a:lnTo>
                  <a:pt x="731191" y="364711"/>
                </a:lnTo>
                <a:lnTo>
                  <a:pt x="702625" y="399335"/>
                </a:lnTo>
                <a:lnTo>
                  <a:pt x="668004" y="427905"/>
                </a:lnTo>
                <a:lnTo>
                  <a:pt x="628267" y="449478"/>
                </a:lnTo>
                <a:lnTo>
                  <a:pt x="584355" y="463113"/>
                </a:lnTo>
                <a:lnTo>
                  <a:pt x="537210" y="467867"/>
                </a:lnTo>
                <a:lnTo>
                  <a:pt x="0" y="467867"/>
                </a:lnTo>
                <a:lnTo>
                  <a:pt x="0" y="0"/>
                </a:lnTo>
                <a:lnTo>
                  <a:pt x="537210" y="0"/>
                </a:lnTo>
                <a:lnTo>
                  <a:pt x="584355" y="4754"/>
                </a:lnTo>
                <a:lnTo>
                  <a:pt x="628267" y="18389"/>
                </a:lnTo>
                <a:lnTo>
                  <a:pt x="668004" y="39962"/>
                </a:lnTo>
                <a:lnTo>
                  <a:pt x="702625" y="68532"/>
                </a:lnTo>
                <a:lnTo>
                  <a:pt x="731191" y="103156"/>
                </a:lnTo>
                <a:lnTo>
                  <a:pt x="752760" y="142892"/>
                </a:lnTo>
                <a:lnTo>
                  <a:pt x="766391" y="186799"/>
                </a:lnTo>
                <a:lnTo>
                  <a:pt x="771144" y="233934"/>
                </a:lnTo>
                <a:close/>
              </a:path>
            </a:pathLst>
          </a:custGeom>
          <a:ln w="12192">
            <a:solidFill>
              <a:srgbClr val="1D9ED2"/>
            </a:solidFill>
          </a:ln>
        </p:spPr>
        <p:txBody>
          <a:bodyPr wrap="square" lIns="0" tIns="0" rIns="0" bIns="0" rtlCol="0"/>
          <a:lstStyle/>
          <a:p>
            <a:endParaRPr/>
          </a:p>
        </p:txBody>
      </p:sp>
      <p:sp>
        <p:nvSpPr>
          <p:cNvPr id="5" name="object 5"/>
          <p:cNvSpPr/>
          <p:nvPr/>
        </p:nvSpPr>
        <p:spPr>
          <a:xfrm>
            <a:off x="11640311" y="6144767"/>
            <a:ext cx="551815" cy="462280"/>
          </a:xfrm>
          <a:custGeom>
            <a:avLst/>
            <a:gdLst/>
            <a:ahLst/>
            <a:cxnLst/>
            <a:rect l="l" t="t" r="r" b="b"/>
            <a:pathLst>
              <a:path w="551815" h="462279">
                <a:moveTo>
                  <a:pt x="320802" y="0"/>
                </a:moveTo>
                <a:lnTo>
                  <a:pt x="230886" y="0"/>
                </a:lnTo>
                <a:lnTo>
                  <a:pt x="184356" y="4690"/>
                </a:lnTo>
                <a:lnTo>
                  <a:pt x="141017" y="18143"/>
                </a:lnTo>
                <a:lnTo>
                  <a:pt x="101798" y="39430"/>
                </a:lnTo>
                <a:lnTo>
                  <a:pt x="67627" y="67622"/>
                </a:lnTo>
                <a:lnTo>
                  <a:pt x="39433" y="101792"/>
                </a:lnTo>
                <a:lnTo>
                  <a:pt x="18145" y="141012"/>
                </a:lnTo>
                <a:lnTo>
                  <a:pt x="4691" y="184352"/>
                </a:lnTo>
                <a:lnTo>
                  <a:pt x="0" y="230885"/>
                </a:lnTo>
                <a:lnTo>
                  <a:pt x="4691" y="277415"/>
                </a:lnTo>
                <a:lnTo>
                  <a:pt x="18145" y="320754"/>
                </a:lnTo>
                <a:lnTo>
                  <a:pt x="39433" y="359973"/>
                </a:lnTo>
                <a:lnTo>
                  <a:pt x="67627" y="394144"/>
                </a:lnTo>
                <a:lnTo>
                  <a:pt x="101798" y="422338"/>
                </a:lnTo>
                <a:lnTo>
                  <a:pt x="141017" y="443626"/>
                </a:lnTo>
                <a:lnTo>
                  <a:pt x="184356" y="457080"/>
                </a:lnTo>
                <a:lnTo>
                  <a:pt x="230886" y="461771"/>
                </a:lnTo>
                <a:lnTo>
                  <a:pt x="320802" y="461771"/>
                </a:lnTo>
                <a:lnTo>
                  <a:pt x="367331" y="457080"/>
                </a:lnTo>
                <a:lnTo>
                  <a:pt x="410670" y="443626"/>
                </a:lnTo>
                <a:lnTo>
                  <a:pt x="449889" y="422338"/>
                </a:lnTo>
                <a:lnTo>
                  <a:pt x="484060" y="394144"/>
                </a:lnTo>
                <a:lnTo>
                  <a:pt x="512254" y="359973"/>
                </a:lnTo>
                <a:lnTo>
                  <a:pt x="533542" y="320754"/>
                </a:lnTo>
                <a:lnTo>
                  <a:pt x="546996" y="277415"/>
                </a:lnTo>
                <a:lnTo>
                  <a:pt x="551688" y="230885"/>
                </a:lnTo>
                <a:lnTo>
                  <a:pt x="546996" y="184352"/>
                </a:lnTo>
                <a:lnTo>
                  <a:pt x="533542" y="141012"/>
                </a:lnTo>
                <a:lnTo>
                  <a:pt x="512254" y="101792"/>
                </a:lnTo>
                <a:lnTo>
                  <a:pt x="484060" y="67622"/>
                </a:lnTo>
                <a:lnTo>
                  <a:pt x="449889" y="39430"/>
                </a:lnTo>
                <a:lnTo>
                  <a:pt x="410670" y="18143"/>
                </a:lnTo>
                <a:lnTo>
                  <a:pt x="367331" y="4690"/>
                </a:lnTo>
                <a:lnTo>
                  <a:pt x="320802" y="0"/>
                </a:lnTo>
                <a:close/>
              </a:path>
            </a:pathLst>
          </a:custGeom>
          <a:solidFill>
            <a:srgbClr val="1D9ED2"/>
          </a:solidFill>
        </p:spPr>
        <p:txBody>
          <a:bodyPr wrap="square" lIns="0" tIns="0" rIns="0" bIns="0" rtlCol="0"/>
          <a:lstStyle/>
          <a:p>
            <a:endParaRPr/>
          </a:p>
        </p:txBody>
      </p:sp>
      <p:sp>
        <p:nvSpPr>
          <p:cNvPr id="6" name="object 6"/>
          <p:cNvSpPr/>
          <p:nvPr/>
        </p:nvSpPr>
        <p:spPr>
          <a:xfrm>
            <a:off x="11856719" y="6144767"/>
            <a:ext cx="334010" cy="462280"/>
          </a:xfrm>
          <a:custGeom>
            <a:avLst/>
            <a:gdLst/>
            <a:ahLst/>
            <a:cxnLst/>
            <a:rect l="l" t="t" r="r" b="b"/>
            <a:pathLst>
              <a:path w="334009" h="462279">
                <a:moveTo>
                  <a:pt x="0" y="461771"/>
                </a:moveTo>
                <a:lnTo>
                  <a:pt x="333755" y="461771"/>
                </a:lnTo>
                <a:lnTo>
                  <a:pt x="333755" y="0"/>
                </a:lnTo>
                <a:lnTo>
                  <a:pt x="0" y="0"/>
                </a:lnTo>
                <a:lnTo>
                  <a:pt x="0" y="461771"/>
                </a:lnTo>
                <a:close/>
              </a:path>
            </a:pathLst>
          </a:custGeom>
          <a:solidFill>
            <a:srgbClr val="1D9ED2"/>
          </a:solidFill>
        </p:spPr>
        <p:txBody>
          <a:bodyPr wrap="square" lIns="0" tIns="0" rIns="0" bIns="0" rtlCol="0"/>
          <a:lstStyle/>
          <a:p>
            <a:endParaRPr/>
          </a:p>
        </p:txBody>
      </p:sp>
      <p:sp>
        <p:nvSpPr>
          <p:cNvPr id="7" name="object 7"/>
          <p:cNvSpPr/>
          <p:nvPr/>
        </p:nvSpPr>
        <p:spPr>
          <a:xfrm>
            <a:off x="51815" y="513587"/>
            <a:ext cx="588264" cy="294132"/>
          </a:xfrm>
          <a:prstGeom prst="rect">
            <a:avLst/>
          </a:prstGeom>
          <a:blipFill>
            <a:blip r:embed="rId3"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2232786" y="2749041"/>
            <a:ext cx="7747000" cy="621665"/>
          </a:xfrm>
          <a:prstGeom prst="rect">
            <a:avLst/>
          </a:prstGeom>
        </p:spPr>
        <p:txBody>
          <a:bodyPr vert="horz" wrap="square" lIns="0" tIns="0" rIns="0" bIns="0" rtlCol="0">
            <a:spAutoFit/>
          </a:bodyPr>
          <a:lstStyle/>
          <a:p>
            <a:pPr marL="12700">
              <a:lnSpc>
                <a:spcPct val="100000"/>
              </a:lnSpc>
            </a:pPr>
            <a:r>
              <a:rPr sz="4000" spc="295" dirty="0"/>
              <a:t>未来篇</a:t>
            </a:r>
            <a:r>
              <a:rPr sz="4000" spc="300" dirty="0"/>
              <a:t>—</a:t>
            </a:r>
            <a:r>
              <a:rPr sz="4000" spc="295" dirty="0"/>
              <a:t>—畅想未来，任重道远</a:t>
            </a:r>
            <a:endParaRPr sz="4000"/>
          </a:p>
        </p:txBody>
      </p:sp>
      <p:sp>
        <p:nvSpPr>
          <p:cNvPr id="9" name="object 9"/>
          <p:cNvSpPr txBox="1"/>
          <p:nvPr/>
        </p:nvSpPr>
        <p:spPr>
          <a:xfrm>
            <a:off x="11748643" y="6297010"/>
            <a:ext cx="295275" cy="177800"/>
          </a:xfrm>
          <a:prstGeom prst="rect">
            <a:avLst/>
          </a:prstGeom>
        </p:spPr>
        <p:txBody>
          <a:bodyPr vert="horz" wrap="square" lIns="0" tIns="0" rIns="0" bIns="0" rtlCol="0">
            <a:spAutoFit/>
          </a:bodyPr>
          <a:lstStyle/>
          <a:p>
            <a:pPr marL="12700">
              <a:lnSpc>
                <a:spcPts val="1300"/>
              </a:lnSpc>
            </a:pPr>
            <a:r>
              <a:rPr sz="1200" dirty="0">
                <a:solidFill>
                  <a:srgbClr val="F9F9F9"/>
                </a:solidFill>
                <a:latin typeface="微软雅黑"/>
                <a:cs typeface="微软雅黑"/>
              </a:rPr>
              <a:t>113</a:t>
            </a:r>
            <a:endParaRPr sz="1200">
              <a:latin typeface="微软雅黑"/>
              <a:cs typeface="微软雅黑"/>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81983" y="2937764"/>
            <a:ext cx="3827779" cy="438784"/>
          </a:xfrm>
          <a:prstGeom prst="rect">
            <a:avLst/>
          </a:prstGeom>
        </p:spPr>
        <p:txBody>
          <a:bodyPr vert="horz" wrap="square" lIns="0" tIns="0" rIns="0" bIns="0" rtlCol="0">
            <a:spAutoFit/>
          </a:bodyPr>
          <a:lstStyle/>
          <a:p>
            <a:pPr marL="12700">
              <a:lnSpc>
                <a:spcPct val="100000"/>
              </a:lnSpc>
            </a:pPr>
            <a:r>
              <a:rPr sz="2800" spc="-5" dirty="0">
                <a:latin typeface="微软雅黑"/>
                <a:cs typeface="微软雅黑"/>
              </a:rPr>
              <a:t>3.1</a:t>
            </a:r>
            <a:r>
              <a:rPr sz="2800" spc="-75" dirty="0">
                <a:latin typeface="微软雅黑"/>
                <a:cs typeface="微软雅黑"/>
              </a:rPr>
              <a:t> </a:t>
            </a:r>
            <a:r>
              <a:rPr sz="2800" spc="-10" dirty="0"/>
              <a:t>区块链产业发展挑战</a:t>
            </a:r>
            <a:endParaRPr sz="2800">
              <a:latin typeface="微软雅黑"/>
              <a:cs typeface="微软雅黑"/>
            </a:endParaRPr>
          </a:p>
        </p:txBody>
      </p:sp>
      <p:sp>
        <p:nvSpPr>
          <p:cNvPr id="3" name="object 3"/>
          <p:cNvSpPr txBox="1"/>
          <p:nvPr/>
        </p:nvSpPr>
        <p:spPr>
          <a:xfrm>
            <a:off x="11018646" y="518159"/>
            <a:ext cx="999490"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3</a:t>
            </a:r>
            <a:r>
              <a:rPr sz="1200" spc="265" dirty="0">
                <a:solidFill>
                  <a:srgbClr val="5E666F"/>
                </a:solidFill>
                <a:latin typeface="微软雅黑"/>
                <a:cs typeface="微软雅黑"/>
              </a:rPr>
              <a:t> </a:t>
            </a:r>
            <a:r>
              <a:rPr sz="1200" dirty="0">
                <a:solidFill>
                  <a:srgbClr val="5E666F"/>
                </a:solidFill>
                <a:latin typeface="微软雅黑"/>
                <a:cs typeface="微软雅黑"/>
              </a:rPr>
              <a:t>未来篇</a:t>
            </a:r>
            <a:endParaRPr sz="1200">
              <a:latin typeface="微软雅黑"/>
              <a:cs typeface="微软雅黑"/>
            </a:endParaRPr>
          </a:p>
        </p:txBody>
      </p:sp>
      <p:sp>
        <p:nvSpPr>
          <p:cNvPr id="4" name="object 4"/>
          <p:cNvSpPr/>
          <p:nvPr/>
        </p:nvSpPr>
        <p:spPr>
          <a:xfrm>
            <a:off x="12021311" y="457200"/>
            <a:ext cx="161544" cy="32308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1748643" y="6297010"/>
            <a:ext cx="295275" cy="177800"/>
          </a:xfrm>
          <a:prstGeom prst="rect">
            <a:avLst/>
          </a:prstGeom>
        </p:spPr>
        <p:txBody>
          <a:bodyPr vert="horz" wrap="square" lIns="0" tIns="0" rIns="0" bIns="0" rtlCol="0">
            <a:spAutoFit/>
          </a:bodyPr>
          <a:lstStyle/>
          <a:p>
            <a:pPr marL="12700">
              <a:lnSpc>
                <a:spcPts val="1300"/>
              </a:lnSpc>
            </a:pPr>
            <a:r>
              <a:rPr sz="1200" dirty="0">
                <a:solidFill>
                  <a:srgbClr val="F9F9F9"/>
                </a:solidFill>
                <a:latin typeface="微软雅黑"/>
                <a:cs typeface="微软雅黑"/>
              </a:rPr>
              <a:t>114</a:t>
            </a:r>
            <a:endParaRPr sz="1200">
              <a:latin typeface="微软雅黑"/>
              <a:cs typeface="微软雅黑"/>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0621518" y="443484"/>
            <a:ext cx="1397000" cy="378460"/>
          </a:xfrm>
          <a:prstGeom prst="rect">
            <a:avLst/>
          </a:prstGeom>
        </p:spPr>
        <p:txBody>
          <a:bodyPr vert="horz" wrap="square" lIns="0" tIns="0" rIns="0" bIns="0" rtlCol="0">
            <a:spAutoFit/>
          </a:bodyPr>
          <a:lstStyle/>
          <a:p>
            <a:pPr marL="12700" marR="5080" indent="39751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3 未来篇  区块链产业发展挑战</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政策规范、人才和行业标准是阻碍区块链发展的重要因素，投</a:t>
            </a:r>
          </a:p>
          <a:p>
            <a:pPr marL="12700">
              <a:lnSpc>
                <a:spcPts val="2735"/>
              </a:lnSpc>
            </a:pPr>
            <a:r>
              <a:rPr spc="-5" dirty="0"/>
              <a:t>入成本影响较小</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363723" y="3700271"/>
            <a:ext cx="8309609" cy="201091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029967" y="3101339"/>
            <a:ext cx="0" cy="2609215"/>
          </a:xfrm>
          <a:custGeom>
            <a:avLst/>
            <a:gdLst/>
            <a:ahLst/>
            <a:cxnLst/>
            <a:rect l="l" t="t" r="r" b="b"/>
            <a:pathLst>
              <a:path h="2609215">
                <a:moveTo>
                  <a:pt x="0" y="2609088"/>
                </a:moveTo>
                <a:lnTo>
                  <a:pt x="0" y="0"/>
                </a:lnTo>
              </a:path>
            </a:pathLst>
          </a:custGeom>
          <a:ln w="15240">
            <a:solidFill>
              <a:srgbClr val="BEBEBE"/>
            </a:solidFill>
          </a:ln>
        </p:spPr>
        <p:txBody>
          <a:bodyPr wrap="square" lIns="0" tIns="0" rIns="0" bIns="0" rtlCol="0"/>
          <a:lstStyle/>
          <a:p>
            <a:endParaRPr/>
          </a:p>
        </p:txBody>
      </p:sp>
      <p:sp>
        <p:nvSpPr>
          <p:cNvPr id="8" name="object 8"/>
          <p:cNvSpPr/>
          <p:nvPr/>
        </p:nvSpPr>
        <p:spPr>
          <a:xfrm>
            <a:off x="2029967" y="5710428"/>
            <a:ext cx="8979535" cy="0"/>
          </a:xfrm>
          <a:custGeom>
            <a:avLst/>
            <a:gdLst/>
            <a:ahLst/>
            <a:cxnLst/>
            <a:rect l="l" t="t" r="r" b="b"/>
            <a:pathLst>
              <a:path w="8979535">
                <a:moveTo>
                  <a:pt x="0" y="0"/>
                </a:moveTo>
                <a:lnTo>
                  <a:pt x="8979408" y="0"/>
                </a:lnTo>
              </a:path>
            </a:pathLst>
          </a:custGeom>
          <a:ln w="15240">
            <a:solidFill>
              <a:srgbClr val="BEBEBE"/>
            </a:solidFill>
          </a:ln>
        </p:spPr>
        <p:txBody>
          <a:bodyPr wrap="square" lIns="0" tIns="0" rIns="0" bIns="0" rtlCol="0"/>
          <a:lstStyle/>
          <a:p>
            <a:endParaRPr/>
          </a:p>
        </p:txBody>
      </p:sp>
      <p:sp>
        <p:nvSpPr>
          <p:cNvPr id="9" name="object 9"/>
          <p:cNvSpPr txBox="1"/>
          <p:nvPr/>
        </p:nvSpPr>
        <p:spPr>
          <a:xfrm>
            <a:off x="2359532" y="3547109"/>
            <a:ext cx="39243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61.</a:t>
            </a:r>
            <a:r>
              <a:rPr sz="1000" dirty="0">
                <a:solidFill>
                  <a:srgbClr val="252525"/>
                </a:solidFill>
                <a:latin typeface="微软雅黑"/>
                <a:cs typeface="微软雅黑"/>
              </a:rPr>
              <a:t>5</a:t>
            </a:r>
            <a:r>
              <a:rPr sz="1000" spc="-5" dirty="0">
                <a:solidFill>
                  <a:srgbClr val="252525"/>
                </a:solidFill>
                <a:latin typeface="微软雅黑"/>
                <a:cs typeface="微软雅黑"/>
              </a:rPr>
              <a:t>%</a:t>
            </a:r>
            <a:endParaRPr sz="1000">
              <a:latin typeface="微软雅黑"/>
              <a:cs typeface="微软雅黑"/>
            </a:endParaRPr>
          </a:p>
        </p:txBody>
      </p:sp>
      <p:sp>
        <p:nvSpPr>
          <p:cNvPr id="30" name="object 30"/>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115</a:t>
            </a:fld>
            <a:endParaRPr dirty="0"/>
          </a:p>
        </p:txBody>
      </p:sp>
      <p:sp>
        <p:nvSpPr>
          <p:cNvPr id="31" name="object 31"/>
          <p:cNvSpPr txBox="1"/>
          <p:nvPr/>
        </p:nvSpPr>
        <p:spPr>
          <a:xfrm>
            <a:off x="78739" y="6360974"/>
            <a:ext cx="1390650" cy="445134"/>
          </a:xfrm>
          <a:prstGeom prst="rect">
            <a:avLst/>
          </a:prstGeom>
        </p:spPr>
        <p:txBody>
          <a:bodyPr vert="horz" wrap="square" lIns="0" tIns="0" rIns="0" bIns="0" rtlCol="0">
            <a:spAutoFit/>
          </a:bodyPr>
          <a:lstStyle/>
          <a:p>
            <a:pPr marL="97155">
              <a:lnSpc>
                <a:spcPts val="1505"/>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a:p>
            <a:pPr marL="12700">
              <a:lnSpc>
                <a:spcPct val="100000"/>
              </a:lnSpc>
              <a:spcBef>
                <a:spcPts val="640"/>
              </a:spcBef>
            </a:pPr>
            <a:r>
              <a:rPr sz="1050" i="1" spc="-55" dirty="0">
                <a:latin typeface="微软雅黑"/>
                <a:cs typeface="微软雅黑"/>
              </a:rPr>
              <a:t>来源：普华永道</a:t>
            </a:r>
            <a:endParaRPr sz="1050">
              <a:latin typeface="微软雅黑"/>
              <a:cs typeface="微软雅黑"/>
            </a:endParaRPr>
          </a:p>
        </p:txBody>
      </p:sp>
      <p:sp>
        <p:nvSpPr>
          <p:cNvPr id="10" name="object 10"/>
          <p:cNvSpPr txBox="1"/>
          <p:nvPr/>
        </p:nvSpPr>
        <p:spPr>
          <a:xfrm>
            <a:off x="3494659" y="3625977"/>
            <a:ext cx="39243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59.0%</a:t>
            </a:r>
            <a:endParaRPr sz="1000">
              <a:latin typeface="微软雅黑"/>
              <a:cs typeface="微软雅黑"/>
            </a:endParaRPr>
          </a:p>
        </p:txBody>
      </p:sp>
      <p:sp>
        <p:nvSpPr>
          <p:cNvPr id="11" name="object 11"/>
          <p:cNvSpPr txBox="1"/>
          <p:nvPr/>
        </p:nvSpPr>
        <p:spPr>
          <a:xfrm>
            <a:off x="4604384" y="3827526"/>
            <a:ext cx="39243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52.</a:t>
            </a:r>
            <a:r>
              <a:rPr sz="1000" dirty="0">
                <a:solidFill>
                  <a:srgbClr val="252525"/>
                </a:solidFill>
                <a:latin typeface="微软雅黑"/>
                <a:cs typeface="微软雅黑"/>
              </a:rPr>
              <a:t>1</a:t>
            </a:r>
            <a:r>
              <a:rPr sz="1000" spc="-5" dirty="0">
                <a:solidFill>
                  <a:srgbClr val="252525"/>
                </a:solidFill>
                <a:latin typeface="微软雅黑"/>
                <a:cs typeface="微软雅黑"/>
              </a:rPr>
              <a:t>%</a:t>
            </a:r>
            <a:endParaRPr sz="1000">
              <a:latin typeface="微软雅黑"/>
              <a:cs typeface="微软雅黑"/>
            </a:endParaRPr>
          </a:p>
        </p:txBody>
      </p:sp>
      <p:sp>
        <p:nvSpPr>
          <p:cNvPr id="12" name="object 12"/>
          <p:cNvSpPr txBox="1"/>
          <p:nvPr/>
        </p:nvSpPr>
        <p:spPr>
          <a:xfrm>
            <a:off x="5726684" y="3867657"/>
            <a:ext cx="39243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50.4%</a:t>
            </a:r>
            <a:endParaRPr sz="1000">
              <a:latin typeface="微软雅黑"/>
              <a:cs typeface="微软雅黑"/>
            </a:endParaRPr>
          </a:p>
        </p:txBody>
      </p:sp>
      <p:sp>
        <p:nvSpPr>
          <p:cNvPr id="13" name="object 13"/>
          <p:cNvSpPr txBox="1"/>
          <p:nvPr/>
        </p:nvSpPr>
        <p:spPr>
          <a:xfrm>
            <a:off x="6874509" y="3997579"/>
            <a:ext cx="39243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47.</a:t>
            </a:r>
            <a:r>
              <a:rPr sz="1000" dirty="0">
                <a:solidFill>
                  <a:srgbClr val="252525"/>
                </a:solidFill>
                <a:latin typeface="微软雅黑"/>
                <a:cs typeface="微软雅黑"/>
              </a:rPr>
              <a:t>9</a:t>
            </a:r>
            <a:r>
              <a:rPr sz="1000" spc="-5" dirty="0">
                <a:solidFill>
                  <a:srgbClr val="252525"/>
                </a:solidFill>
                <a:latin typeface="微软雅黑"/>
                <a:cs typeface="微软雅黑"/>
              </a:rPr>
              <a:t>%</a:t>
            </a:r>
            <a:endParaRPr sz="1000">
              <a:latin typeface="微软雅黑"/>
              <a:cs typeface="微软雅黑"/>
            </a:endParaRPr>
          </a:p>
        </p:txBody>
      </p:sp>
      <p:sp>
        <p:nvSpPr>
          <p:cNvPr id="14" name="object 14"/>
          <p:cNvSpPr txBox="1"/>
          <p:nvPr/>
        </p:nvSpPr>
        <p:spPr>
          <a:xfrm>
            <a:off x="7984363" y="4252086"/>
            <a:ext cx="39243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39.3%</a:t>
            </a:r>
            <a:endParaRPr sz="1000">
              <a:latin typeface="微软雅黑"/>
              <a:cs typeface="微软雅黑"/>
            </a:endParaRPr>
          </a:p>
        </p:txBody>
      </p:sp>
      <p:sp>
        <p:nvSpPr>
          <p:cNvPr id="15" name="object 15"/>
          <p:cNvSpPr txBox="1"/>
          <p:nvPr/>
        </p:nvSpPr>
        <p:spPr>
          <a:xfrm>
            <a:off x="9079230" y="4349242"/>
            <a:ext cx="39243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36.</a:t>
            </a:r>
            <a:r>
              <a:rPr sz="1000" dirty="0">
                <a:solidFill>
                  <a:srgbClr val="252525"/>
                </a:solidFill>
                <a:latin typeface="微软雅黑"/>
                <a:cs typeface="微软雅黑"/>
              </a:rPr>
              <a:t>8</a:t>
            </a:r>
            <a:r>
              <a:rPr sz="1000" spc="-5" dirty="0">
                <a:solidFill>
                  <a:srgbClr val="252525"/>
                </a:solidFill>
                <a:latin typeface="微软雅黑"/>
                <a:cs typeface="微软雅黑"/>
              </a:rPr>
              <a:t>%</a:t>
            </a:r>
            <a:endParaRPr sz="1000">
              <a:latin typeface="微软雅黑"/>
              <a:cs typeface="微软雅黑"/>
            </a:endParaRPr>
          </a:p>
        </p:txBody>
      </p:sp>
      <p:sp>
        <p:nvSpPr>
          <p:cNvPr id="16" name="object 16"/>
          <p:cNvSpPr txBox="1"/>
          <p:nvPr/>
        </p:nvSpPr>
        <p:spPr>
          <a:xfrm>
            <a:off x="10265156" y="4935092"/>
            <a:ext cx="39243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18.8%</a:t>
            </a:r>
            <a:endParaRPr sz="1000">
              <a:latin typeface="微软雅黑"/>
              <a:cs typeface="微软雅黑"/>
            </a:endParaRPr>
          </a:p>
        </p:txBody>
      </p:sp>
      <p:sp>
        <p:nvSpPr>
          <p:cNvPr id="17" name="object 17"/>
          <p:cNvSpPr txBox="1"/>
          <p:nvPr/>
        </p:nvSpPr>
        <p:spPr>
          <a:xfrm>
            <a:off x="1702054" y="5624576"/>
            <a:ext cx="21336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0%</a:t>
            </a:r>
            <a:endParaRPr sz="1000">
              <a:latin typeface="微软雅黑"/>
              <a:cs typeface="微软雅黑"/>
            </a:endParaRPr>
          </a:p>
        </p:txBody>
      </p:sp>
      <p:sp>
        <p:nvSpPr>
          <p:cNvPr id="18" name="object 18"/>
          <p:cNvSpPr txBox="1"/>
          <p:nvPr/>
        </p:nvSpPr>
        <p:spPr>
          <a:xfrm>
            <a:off x="1627377" y="4972304"/>
            <a:ext cx="28829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20%</a:t>
            </a:r>
            <a:endParaRPr sz="1000">
              <a:latin typeface="微软雅黑"/>
              <a:cs typeface="微软雅黑"/>
            </a:endParaRPr>
          </a:p>
        </p:txBody>
      </p:sp>
      <p:sp>
        <p:nvSpPr>
          <p:cNvPr id="19" name="object 19"/>
          <p:cNvSpPr txBox="1"/>
          <p:nvPr/>
        </p:nvSpPr>
        <p:spPr>
          <a:xfrm>
            <a:off x="1627377" y="4320032"/>
            <a:ext cx="28829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40%</a:t>
            </a:r>
            <a:endParaRPr sz="1000">
              <a:latin typeface="微软雅黑"/>
              <a:cs typeface="微软雅黑"/>
            </a:endParaRPr>
          </a:p>
        </p:txBody>
      </p:sp>
      <p:sp>
        <p:nvSpPr>
          <p:cNvPr id="20" name="object 20"/>
          <p:cNvSpPr txBox="1"/>
          <p:nvPr/>
        </p:nvSpPr>
        <p:spPr>
          <a:xfrm>
            <a:off x="1627377" y="3667505"/>
            <a:ext cx="28829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60%</a:t>
            </a:r>
            <a:endParaRPr sz="1000">
              <a:latin typeface="微软雅黑"/>
              <a:cs typeface="微软雅黑"/>
            </a:endParaRPr>
          </a:p>
        </p:txBody>
      </p:sp>
      <p:sp>
        <p:nvSpPr>
          <p:cNvPr id="21" name="object 21"/>
          <p:cNvSpPr txBox="1"/>
          <p:nvPr/>
        </p:nvSpPr>
        <p:spPr>
          <a:xfrm>
            <a:off x="2326004" y="5833973"/>
            <a:ext cx="53149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政策规范</a:t>
            </a:r>
            <a:endParaRPr sz="1000">
              <a:latin typeface="微软雅黑"/>
              <a:cs typeface="微软雅黑"/>
            </a:endParaRPr>
          </a:p>
        </p:txBody>
      </p:sp>
      <p:sp>
        <p:nvSpPr>
          <p:cNvPr id="22" name="object 22"/>
          <p:cNvSpPr txBox="1"/>
          <p:nvPr/>
        </p:nvSpPr>
        <p:spPr>
          <a:xfrm>
            <a:off x="3575050" y="5833973"/>
            <a:ext cx="27876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人才</a:t>
            </a:r>
            <a:endParaRPr sz="1000">
              <a:latin typeface="微软雅黑"/>
              <a:cs typeface="微软雅黑"/>
            </a:endParaRPr>
          </a:p>
        </p:txBody>
      </p:sp>
      <p:sp>
        <p:nvSpPr>
          <p:cNvPr id="23" name="object 23"/>
          <p:cNvSpPr txBox="1"/>
          <p:nvPr/>
        </p:nvSpPr>
        <p:spPr>
          <a:xfrm>
            <a:off x="4570857" y="5833973"/>
            <a:ext cx="53149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行业标准</a:t>
            </a:r>
            <a:endParaRPr sz="1000">
              <a:latin typeface="微软雅黑"/>
              <a:cs typeface="微软雅黑"/>
            </a:endParaRPr>
          </a:p>
        </p:txBody>
      </p:sp>
      <p:sp>
        <p:nvSpPr>
          <p:cNvPr id="24" name="object 24"/>
          <p:cNvSpPr txBox="1"/>
          <p:nvPr/>
        </p:nvSpPr>
        <p:spPr>
          <a:xfrm>
            <a:off x="5566917" y="5833973"/>
            <a:ext cx="78486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市场有待成熟</a:t>
            </a:r>
            <a:endParaRPr sz="1000">
              <a:latin typeface="微软雅黑"/>
              <a:cs typeface="微软雅黑"/>
            </a:endParaRPr>
          </a:p>
        </p:txBody>
      </p:sp>
      <p:sp>
        <p:nvSpPr>
          <p:cNvPr id="25" name="object 25"/>
          <p:cNvSpPr txBox="1"/>
          <p:nvPr/>
        </p:nvSpPr>
        <p:spPr>
          <a:xfrm>
            <a:off x="6942201" y="5833973"/>
            <a:ext cx="27876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技术</a:t>
            </a:r>
            <a:endParaRPr sz="1000">
              <a:latin typeface="微软雅黑"/>
              <a:cs typeface="微软雅黑"/>
            </a:endParaRPr>
          </a:p>
        </p:txBody>
      </p:sp>
      <p:sp>
        <p:nvSpPr>
          <p:cNvPr id="26" name="object 26"/>
          <p:cNvSpPr txBox="1"/>
          <p:nvPr/>
        </p:nvSpPr>
        <p:spPr>
          <a:xfrm>
            <a:off x="7938261" y="5833973"/>
            <a:ext cx="53149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政策支持</a:t>
            </a:r>
            <a:endParaRPr sz="1000">
              <a:latin typeface="微软雅黑"/>
              <a:cs typeface="微软雅黑"/>
            </a:endParaRPr>
          </a:p>
        </p:txBody>
      </p:sp>
      <p:sp>
        <p:nvSpPr>
          <p:cNvPr id="27" name="object 27"/>
          <p:cNvSpPr txBox="1"/>
          <p:nvPr/>
        </p:nvSpPr>
        <p:spPr>
          <a:xfrm>
            <a:off x="8870442" y="5833973"/>
            <a:ext cx="91122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区块链认知缺乏</a:t>
            </a:r>
            <a:endParaRPr sz="1000">
              <a:latin typeface="微软雅黑"/>
              <a:cs typeface="微软雅黑"/>
            </a:endParaRPr>
          </a:p>
        </p:txBody>
      </p:sp>
      <p:sp>
        <p:nvSpPr>
          <p:cNvPr id="28" name="object 28"/>
          <p:cNvSpPr txBox="1"/>
          <p:nvPr/>
        </p:nvSpPr>
        <p:spPr>
          <a:xfrm>
            <a:off x="10183114" y="5833973"/>
            <a:ext cx="53149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投入成本</a:t>
            </a:r>
            <a:endParaRPr sz="1000">
              <a:latin typeface="微软雅黑"/>
              <a:cs typeface="微软雅黑"/>
            </a:endParaRPr>
          </a:p>
        </p:txBody>
      </p:sp>
      <p:sp>
        <p:nvSpPr>
          <p:cNvPr id="29" name="object 29"/>
          <p:cNvSpPr txBox="1"/>
          <p:nvPr/>
        </p:nvSpPr>
        <p:spPr>
          <a:xfrm>
            <a:off x="829767" y="1403263"/>
            <a:ext cx="10810240" cy="1777364"/>
          </a:xfrm>
          <a:prstGeom prst="rect">
            <a:avLst/>
          </a:prstGeom>
        </p:spPr>
        <p:txBody>
          <a:bodyPr vert="horz" wrap="square" lIns="0" tIns="0" rIns="0" bIns="0" rtlCol="0">
            <a:spAutoFit/>
          </a:bodyPr>
          <a:lstStyle/>
          <a:p>
            <a:pPr marL="299085" marR="5080" indent="-287020">
              <a:lnSpc>
                <a:spcPct val="150100"/>
              </a:lnSpc>
            </a:pPr>
            <a:r>
              <a:rPr sz="1400" spc="540" dirty="0">
                <a:solidFill>
                  <a:srgbClr val="1D9ED2"/>
                </a:solidFill>
                <a:latin typeface="Arial Unicode MS"/>
                <a:cs typeface="Arial Unicode MS"/>
              </a:rPr>
              <a:t>◆ </a:t>
            </a:r>
            <a:r>
              <a:rPr sz="1400" dirty="0">
                <a:solidFill>
                  <a:srgbClr val="585858"/>
                </a:solidFill>
                <a:latin typeface="微软雅黑"/>
                <a:cs typeface="微软雅黑"/>
              </a:rPr>
              <a:t>据普华永道《2018中国区块链（非金融）应用市场调查报告》调研数据显示，影响区块链技术发展的挑战主要是政策规范、人才和行  业标</a:t>
            </a:r>
            <a:r>
              <a:rPr sz="1400" spc="5" dirty="0">
                <a:solidFill>
                  <a:srgbClr val="585858"/>
                </a:solidFill>
                <a:latin typeface="微软雅黑"/>
                <a:cs typeface="微软雅黑"/>
              </a:rPr>
              <a:t>准</a:t>
            </a:r>
            <a:r>
              <a:rPr sz="1400" dirty="0">
                <a:solidFill>
                  <a:srgbClr val="585858"/>
                </a:solidFill>
                <a:latin typeface="微软雅黑"/>
                <a:cs typeface="微软雅黑"/>
              </a:rPr>
              <a:t>。</a:t>
            </a:r>
            <a:r>
              <a:rPr sz="1400" spc="5" dirty="0">
                <a:solidFill>
                  <a:srgbClr val="585858"/>
                </a:solidFill>
                <a:latin typeface="微软雅黑"/>
                <a:cs typeface="微软雅黑"/>
              </a:rPr>
              <a:t>与</a:t>
            </a:r>
            <a:r>
              <a:rPr sz="1400" dirty="0">
                <a:solidFill>
                  <a:srgbClr val="585858"/>
                </a:solidFill>
                <a:latin typeface="微软雅黑"/>
                <a:cs typeface="微软雅黑"/>
              </a:rPr>
              <a:t>大</a:t>
            </a:r>
            <a:r>
              <a:rPr sz="1400" spc="5" dirty="0">
                <a:solidFill>
                  <a:srgbClr val="585858"/>
                </a:solidFill>
                <a:latin typeface="微软雅黑"/>
                <a:cs typeface="微软雅黑"/>
              </a:rPr>
              <a:t>家</a:t>
            </a:r>
            <a:r>
              <a:rPr sz="1400" dirty="0">
                <a:solidFill>
                  <a:srgbClr val="585858"/>
                </a:solidFill>
                <a:latin typeface="微软雅黑"/>
                <a:cs typeface="微软雅黑"/>
              </a:rPr>
              <a:t>平</a:t>
            </a:r>
            <a:r>
              <a:rPr sz="1400" spc="5" dirty="0">
                <a:solidFill>
                  <a:srgbClr val="585858"/>
                </a:solidFill>
                <a:latin typeface="微软雅黑"/>
                <a:cs typeface="微软雅黑"/>
              </a:rPr>
              <a:t>时</a:t>
            </a:r>
            <a:r>
              <a:rPr sz="1400" dirty="0">
                <a:solidFill>
                  <a:srgbClr val="585858"/>
                </a:solidFill>
                <a:latin typeface="微软雅黑"/>
                <a:cs typeface="微软雅黑"/>
              </a:rPr>
              <a:t>的</a:t>
            </a:r>
            <a:r>
              <a:rPr sz="1400" spc="-10" dirty="0">
                <a:solidFill>
                  <a:srgbClr val="585858"/>
                </a:solidFill>
                <a:latin typeface="微软雅黑"/>
                <a:cs typeface="微软雅黑"/>
              </a:rPr>
              <a:t>认</a:t>
            </a:r>
            <a:r>
              <a:rPr sz="1400" spc="5" dirty="0">
                <a:solidFill>
                  <a:srgbClr val="585858"/>
                </a:solidFill>
                <a:latin typeface="微软雅黑"/>
                <a:cs typeface="微软雅黑"/>
              </a:rPr>
              <a:t>知</a:t>
            </a:r>
            <a:r>
              <a:rPr sz="1400" dirty="0">
                <a:solidFill>
                  <a:srgbClr val="585858"/>
                </a:solidFill>
                <a:latin typeface="微软雅黑"/>
                <a:cs typeface="微软雅黑"/>
              </a:rPr>
              <a:t>不</a:t>
            </a:r>
            <a:r>
              <a:rPr sz="1400" spc="-10" dirty="0">
                <a:solidFill>
                  <a:srgbClr val="585858"/>
                </a:solidFill>
                <a:latin typeface="微软雅黑"/>
                <a:cs typeface="微软雅黑"/>
              </a:rPr>
              <a:t>同</a:t>
            </a:r>
            <a:r>
              <a:rPr sz="1400" spc="5" dirty="0">
                <a:solidFill>
                  <a:srgbClr val="585858"/>
                </a:solidFill>
                <a:latin typeface="微软雅黑"/>
                <a:cs typeface="微软雅黑"/>
              </a:rPr>
              <a:t>的</a:t>
            </a:r>
            <a:r>
              <a:rPr sz="1400" spc="-5" dirty="0">
                <a:solidFill>
                  <a:srgbClr val="585858"/>
                </a:solidFill>
                <a:latin typeface="微软雅黑"/>
                <a:cs typeface="微软雅黑"/>
              </a:rPr>
              <a:t>是</a:t>
            </a:r>
            <a:r>
              <a:rPr sz="1400" spc="-10" dirty="0">
                <a:solidFill>
                  <a:srgbClr val="585858"/>
                </a:solidFill>
                <a:latin typeface="微软雅黑"/>
                <a:cs typeface="微软雅黑"/>
              </a:rPr>
              <a:t>，</a:t>
            </a:r>
            <a:r>
              <a:rPr sz="1400" spc="5" dirty="0">
                <a:solidFill>
                  <a:srgbClr val="585858"/>
                </a:solidFill>
                <a:latin typeface="微软雅黑"/>
                <a:cs typeface="微软雅黑"/>
              </a:rPr>
              <a:t>被</a:t>
            </a:r>
            <a:r>
              <a:rPr sz="1400" dirty="0">
                <a:solidFill>
                  <a:srgbClr val="585858"/>
                </a:solidFill>
                <a:latin typeface="微软雅黑"/>
                <a:cs typeface="微软雅黑"/>
              </a:rPr>
              <a:t>调</a:t>
            </a:r>
            <a:r>
              <a:rPr sz="1400" spc="-10" dirty="0">
                <a:solidFill>
                  <a:srgbClr val="585858"/>
                </a:solidFill>
                <a:latin typeface="微软雅黑"/>
                <a:cs typeface="微软雅黑"/>
              </a:rPr>
              <a:t>研</a:t>
            </a:r>
            <a:r>
              <a:rPr sz="1400" spc="5" dirty="0">
                <a:solidFill>
                  <a:srgbClr val="585858"/>
                </a:solidFill>
                <a:latin typeface="微软雅黑"/>
                <a:cs typeface="微软雅黑"/>
              </a:rPr>
              <a:t>者</a:t>
            </a:r>
            <a:r>
              <a:rPr sz="1400" dirty="0">
                <a:solidFill>
                  <a:srgbClr val="585858"/>
                </a:solidFill>
                <a:latin typeface="微软雅黑"/>
                <a:cs typeface="微软雅黑"/>
              </a:rPr>
              <a:t>并</a:t>
            </a:r>
            <a:r>
              <a:rPr sz="1400" spc="-10" dirty="0">
                <a:solidFill>
                  <a:srgbClr val="585858"/>
                </a:solidFill>
                <a:latin typeface="微软雅黑"/>
                <a:cs typeface="微软雅黑"/>
              </a:rPr>
              <a:t>不</a:t>
            </a:r>
            <a:r>
              <a:rPr sz="1400" spc="5" dirty="0">
                <a:solidFill>
                  <a:srgbClr val="585858"/>
                </a:solidFill>
                <a:latin typeface="微软雅黑"/>
                <a:cs typeface="微软雅黑"/>
              </a:rPr>
              <a:t>认</a:t>
            </a:r>
            <a:r>
              <a:rPr sz="1400" dirty="0">
                <a:solidFill>
                  <a:srgbClr val="585858"/>
                </a:solidFill>
                <a:latin typeface="微软雅黑"/>
                <a:cs typeface="微软雅黑"/>
              </a:rPr>
              <a:t>为</a:t>
            </a:r>
            <a:r>
              <a:rPr sz="1400" spc="-10" dirty="0">
                <a:solidFill>
                  <a:srgbClr val="585858"/>
                </a:solidFill>
                <a:latin typeface="微软雅黑"/>
                <a:cs typeface="微软雅黑"/>
              </a:rPr>
              <a:t>投</a:t>
            </a:r>
            <a:r>
              <a:rPr sz="1400" spc="5" dirty="0">
                <a:solidFill>
                  <a:srgbClr val="585858"/>
                </a:solidFill>
                <a:latin typeface="微软雅黑"/>
                <a:cs typeface="微软雅黑"/>
              </a:rPr>
              <a:t>入</a:t>
            </a:r>
            <a:r>
              <a:rPr sz="1400" dirty="0">
                <a:solidFill>
                  <a:srgbClr val="585858"/>
                </a:solidFill>
                <a:latin typeface="微软雅黑"/>
                <a:cs typeface="微软雅黑"/>
              </a:rPr>
              <a:t>成</a:t>
            </a:r>
            <a:r>
              <a:rPr sz="1400" spc="-10" dirty="0">
                <a:solidFill>
                  <a:srgbClr val="585858"/>
                </a:solidFill>
                <a:latin typeface="微软雅黑"/>
                <a:cs typeface="微软雅黑"/>
              </a:rPr>
              <a:t>本</a:t>
            </a:r>
            <a:r>
              <a:rPr sz="1400" spc="5" dirty="0">
                <a:solidFill>
                  <a:srgbClr val="585858"/>
                </a:solidFill>
                <a:latin typeface="微软雅黑"/>
                <a:cs typeface="微软雅黑"/>
              </a:rPr>
              <a:t>是</a:t>
            </a:r>
            <a:r>
              <a:rPr sz="1400" dirty="0">
                <a:solidFill>
                  <a:srgbClr val="585858"/>
                </a:solidFill>
                <a:latin typeface="微软雅黑"/>
                <a:cs typeface="微软雅黑"/>
              </a:rPr>
              <a:t>区</a:t>
            </a:r>
            <a:r>
              <a:rPr sz="1400" spc="-10" dirty="0">
                <a:solidFill>
                  <a:srgbClr val="585858"/>
                </a:solidFill>
                <a:latin typeface="微软雅黑"/>
                <a:cs typeface="微软雅黑"/>
              </a:rPr>
              <a:t>块</a:t>
            </a:r>
            <a:r>
              <a:rPr sz="1400" spc="5" dirty="0">
                <a:solidFill>
                  <a:srgbClr val="585858"/>
                </a:solidFill>
                <a:latin typeface="微软雅黑"/>
                <a:cs typeface="微软雅黑"/>
              </a:rPr>
              <a:t>链</a:t>
            </a:r>
            <a:r>
              <a:rPr sz="1400" dirty="0">
                <a:solidFill>
                  <a:srgbClr val="585858"/>
                </a:solidFill>
                <a:latin typeface="微软雅黑"/>
                <a:cs typeface="微软雅黑"/>
              </a:rPr>
              <a:t>发</a:t>
            </a:r>
            <a:r>
              <a:rPr sz="1400" spc="-10" dirty="0">
                <a:solidFill>
                  <a:srgbClr val="585858"/>
                </a:solidFill>
                <a:latin typeface="微软雅黑"/>
                <a:cs typeface="微软雅黑"/>
              </a:rPr>
              <a:t>展</a:t>
            </a:r>
            <a:r>
              <a:rPr sz="1400" spc="5" dirty="0">
                <a:solidFill>
                  <a:srgbClr val="585858"/>
                </a:solidFill>
                <a:latin typeface="微软雅黑"/>
                <a:cs typeface="微软雅黑"/>
              </a:rPr>
              <a:t>面</a:t>
            </a:r>
            <a:r>
              <a:rPr sz="1400" dirty="0">
                <a:solidFill>
                  <a:srgbClr val="585858"/>
                </a:solidFill>
                <a:latin typeface="微软雅黑"/>
                <a:cs typeface="微软雅黑"/>
              </a:rPr>
              <a:t>临</a:t>
            </a:r>
            <a:r>
              <a:rPr sz="1400" spc="-10" dirty="0">
                <a:solidFill>
                  <a:srgbClr val="585858"/>
                </a:solidFill>
                <a:latin typeface="微软雅黑"/>
                <a:cs typeface="微软雅黑"/>
              </a:rPr>
              <a:t>的</a:t>
            </a:r>
            <a:r>
              <a:rPr sz="1400" spc="5" dirty="0">
                <a:solidFill>
                  <a:srgbClr val="585858"/>
                </a:solidFill>
                <a:latin typeface="微软雅黑"/>
                <a:cs typeface="微软雅黑"/>
              </a:rPr>
              <a:t>主</a:t>
            </a:r>
            <a:r>
              <a:rPr sz="1400" dirty="0">
                <a:solidFill>
                  <a:srgbClr val="585858"/>
                </a:solidFill>
                <a:latin typeface="微软雅黑"/>
                <a:cs typeface="微软雅黑"/>
              </a:rPr>
              <a:t>要</a:t>
            </a:r>
            <a:r>
              <a:rPr sz="1400" spc="-10" dirty="0">
                <a:solidFill>
                  <a:srgbClr val="585858"/>
                </a:solidFill>
                <a:latin typeface="微软雅黑"/>
                <a:cs typeface="微软雅黑"/>
              </a:rPr>
              <a:t>障</a:t>
            </a:r>
            <a:r>
              <a:rPr sz="1400" dirty="0">
                <a:solidFill>
                  <a:srgbClr val="585858"/>
                </a:solidFill>
                <a:latin typeface="微软雅黑"/>
                <a:cs typeface="微软雅黑"/>
              </a:rPr>
              <a:t>碍，</a:t>
            </a:r>
            <a:r>
              <a:rPr sz="1400" spc="-10" dirty="0">
                <a:solidFill>
                  <a:srgbClr val="585858"/>
                </a:solidFill>
                <a:latin typeface="微软雅黑"/>
                <a:cs typeface="微软雅黑"/>
              </a:rPr>
              <a:t>如</a:t>
            </a:r>
            <a:r>
              <a:rPr sz="1400" spc="5" dirty="0">
                <a:solidFill>
                  <a:srgbClr val="585858"/>
                </a:solidFill>
                <a:latin typeface="微软雅黑"/>
                <a:cs typeface="微软雅黑"/>
              </a:rPr>
              <a:t>果</a:t>
            </a:r>
            <a:r>
              <a:rPr sz="1400" dirty="0">
                <a:solidFill>
                  <a:srgbClr val="585858"/>
                </a:solidFill>
                <a:latin typeface="微软雅黑"/>
                <a:cs typeface="微软雅黑"/>
              </a:rPr>
              <a:t>政</a:t>
            </a:r>
            <a:r>
              <a:rPr sz="1400" spc="-10" dirty="0">
                <a:solidFill>
                  <a:srgbClr val="585858"/>
                </a:solidFill>
                <a:latin typeface="微软雅黑"/>
                <a:cs typeface="微软雅黑"/>
              </a:rPr>
              <a:t>策</a:t>
            </a:r>
            <a:r>
              <a:rPr sz="1400" spc="5" dirty="0">
                <a:solidFill>
                  <a:srgbClr val="585858"/>
                </a:solidFill>
                <a:latin typeface="微软雅黑"/>
                <a:cs typeface="微软雅黑"/>
              </a:rPr>
              <a:t>支</a:t>
            </a:r>
            <a:r>
              <a:rPr sz="1400" dirty="0">
                <a:solidFill>
                  <a:srgbClr val="585858"/>
                </a:solidFill>
                <a:latin typeface="微软雅黑"/>
                <a:cs typeface="微软雅黑"/>
              </a:rPr>
              <a:t>持</a:t>
            </a:r>
            <a:r>
              <a:rPr sz="1400" spc="-10" dirty="0">
                <a:solidFill>
                  <a:srgbClr val="585858"/>
                </a:solidFill>
                <a:latin typeface="微软雅黑"/>
                <a:cs typeface="微软雅黑"/>
              </a:rPr>
              <a:t>且</a:t>
            </a:r>
            <a:r>
              <a:rPr sz="1400" spc="5" dirty="0">
                <a:solidFill>
                  <a:srgbClr val="585858"/>
                </a:solidFill>
                <a:latin typeface="微软雅黑"/>
                <a:cs typeface="微软雅黑"/>
              </a:rPr>
              <a:t>区</a:t>
            </a:r>
            <a:r>
              <a:rPr sz="1400" dirty="0">
                <a:solidFill>
                  <a:srgbClr val="585858"/>
                </a:solidFill>
                <a:latin typeface="微软雅黑"/>
                <a:cs typeface="微软雅黑"/>
              </a:rPr>
              <a:t>块</a:t>
            </a:r>
            <a:r>
              <a:rPr sz="1400" spc="-10" dirty="0">
                <a:solidFill>
                  <a:srgbClr val="585858"/>
                </a:solidFill>
                <a:latin typeface="微软雅黑"/>
                <a:cs typeface="微软雅黑"/>
              </a:rPr>
              <a:t>链</a:t>
            </a:r>
            <a:r>
              <a:rPr sz="1400" spc="5" dirty="0">
                <a:solidFill>
                  <a:srgbClr val="585858"/>
                </a:solidFill>
                <a:latin typeface="微软雅黑"/>
                <a:cs typeface="微软雅黑"/>
              </a:rPr>
              <a:t>商</a:t>
            </a:r>
            <a:r>
              <a:rPr sz="1400" dirty="0">
                <a:solidFill>
                  <a:srgbClr val="585858"/>
                </a:solidFill>
                <a:latin typeface="微软雅黑"/>
                <a:cs typeface="微软雅黑"/>
              </a:rPr>
              <a:t>用</a:t>
            </a:r>
            <a:r>
              <a:rPr sz="1400" spc="-10" dirty="0">
                <a:solidFill>
                  <a:srgbClr val="585858"/>
                </a:solidFill>
                <a:latin typeface="微软雅黑"/>
                <a:cs typeface="微软雅黑"/>
              </a:rPr>
              <a:t>有</a:t>
            </a:r>
            <a:r>
              <a:rPr sz="1400" spc="5" dirty="0">
                <a:solidFill>
                  <a:srgbClr val="585858"/>
                </a:solidFill>
                <a:latin typeface="微软雅黑"/>
                <a:cs typeface="微软雅黑"/>
              </a:rPr>
              <a:t>成</a:t>
            </a:r>
            <a:r>
              <a:rPr sz="1400" dirty="0">
                <a:solidFill>
                  <a:srgbClr val="585858"/>
                </a:solidFill>
                <a:latin typeface="微软雅黑"/>
                <a:cs typeface="微软雅黑"/>
              </a:rPr>
              <a:t>功的  案例，他们愿意投入资金去发展区块链。</a:t>
            </a:r>
            <a:endParaRPr sz="1400">
              <a:latin typeface="微软雅黑"/>
              <a:cs typeface="微软雅黑"/>
            </a:endParaRPr>
          </a:p>
          <a:p>
            <a:pPr>
              <a:lnSpc>
                <a:spcPct val="100000"/>
              </a:lnSpc>
              <a:spcBef>
                <a:spcPts val="25"/>
              </a:spcBef>
            </a:pPr>
            <a:endParaRPr sz="1950">
              <a:latin typeface="Times New Roman"/>
              <a:cs typeface="Times New Roman"/>
            </a:endParaRPr>
          </a:p>
          <a:p>
            <a:pPr marR="447040" algn="ctr">
              <a:lnSpc>
                <a:spcPct val="100000"/>
              </a:lnSpc>
            </a:pPr>
            <a:r>
              <a:rPr sz="1400" dirty="0">
                <a:latin typeface="微软雅黑"/>
                <a:cs typeface="微软雅黑"/>
              </a:rPr>
              <a:t>亿欧智库：区块链发展面临的主要挑战</a:t>
            </a:r>
            <a:endParaRPr sz="1400">
              <a:latin typeface="微软雅黑"/>
              <a:cs typeface="微软雅黑"/>
            </a:endParaRPr>
          </a:p>
          <a:p>
            <a:pPr marL="810260">
              <a:lnSpc>
                <a:spcPct val="100000"/>
              </a:lnSpc>
              <a:spcBef>
                <a:spcPts val="1180"/>
              </a:spcBef>
            </a:pPr>
            <a:r>
              <a:rPr sz="1000" spc="-5" dirty="0">
                <a:solidFill>
                  <a:srgbClr val="252525"/>
                </a:solidFill>
                <a:latin typeface="微软雅黑"/>
                <a:cs typeface="微软雅黑"/>
              </a:rPr>
              <a:t>80%</a:t>
            </a:r>
            <a:endParaRPr sz="1000">
              <a:latin typeface="微软雅黑"/>
              <a:cs typeface="微软雅黑"/>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0621518" y="443484"/>
            <a:ext cx="1397000" cy="378460"/>
          </a:xfrm>
          <a:prstGeom prst="rect">
            <a:avLst/>
          </a:prstGeom>
        </p:spPr>
        <p:txBody>
          <a:bodyPr vert="horz" wrap="square" lIns="0" tIns="0" rIns="0" bIns="0" rtlCol="0">
            <a:spAutoFit/>
          </a:bodyPr>
          <a:lstStyle/>
          <a:p>
            <a:pPr marL="12700" marR="5080" indent="39751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3 未来篇  区块链产业发展挑战</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政策规范、人才和行业标准是阻碍区块链发展的重要因</a:t>
            </a:r>
            <a:r>
              <a:rPr spc="5" dirty="0"/>
              <a:t>素</a:t>
            </a:r>
            <a:r>
              <a:rPr dirty="0"/>
              <a:t>，投</a:t>
            </a:r>
          </a:p>
          <a:p>
            <a:pPr marL="12700">
              <a:lnSpc>
                <a:spcPts val="2735"/>
              </a:lnSpc>
            </a:pPr>
            <a:r>
              <a:rPr spc="-5" dirty="0"/>
              <a:t>入成本影响较小</a:t>
            </a:r>
          </a:p>
        </p:txBody>
      </p:sp>
      <p:sp>
        <p:nvSpPr>
          <p:cNvPr id="5" name="object 5"/>
          <p:cNvSpPr txBox="1"/>
          <p:nvPr/>
        </p:nvSpPr>
        <p:spPr>
          <a:xfrm>
            <a:off x="829767" y="1510157"/>
            <a:ext cx="8849995" cy="22606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80" dirty="0">
                <a:solidFill>
                  <a:srgbClr val="1D9ED2"/>
                </a:solidFill>
                <a:latin typeface="Arial Unicode MS"/>
                <a:cs typeface="Arial Unicode MS"/>
              </a:rPr>
              <a:t> </a:t>
            </a:r>
            <a:r>
              <a:rPr sz="1400" dirty="0">
                <a:solidFill>
                  <a:srgbClr val="585858"/>
                </a:solidFill>
                <a:latin typeface="微软雅黑"/>
                <a:cs typeface="微软雅黑"/>
              </a:rPr>
              <a:t>亿欧智库根据大量桌面研究和访谈总结了区块链技术发展面临的四大挑战，监管待完善，人才，技术，舆论。</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128480" y="3783044"/>
            <a:ext cx="257175" cy="307975"/>
          </a:xfrm>
          <a:custGeom>
            <a:avLst/>
            <a:gdLst/>
            <a:ahLst/>
            <a:cxnLst/>
            <a:rect l="l" t="t" r="r" b="b"/>
            <a:pathLst>
              <a:path w="257175" h="307975">
                <a:moveTo>
                  <a:pt x="225107" y="0"/>
                </a:moveTo>
                <a:lnTo>
                  <a:pt x="213598" y="2643"/>
                </a:lnTo>
                <a:lnTo>
                  <a:pt x="203612" y="10572"/>
                </a:lnTo>
                <a:lnTo>
                  <a:pt x="10572" y="254158"/>
                </a:lnTo>
                <a:lnTo>
                  <a:pt x="2643" y="264070"/>
                </a:lnTo>
                <a:lnTo>
                  <a:pt x="0" y="275542"/>
                </a:lnTo>
                <a:lnTo>
                  <a:pt x="2643" y="287466"/>
                </a:lnTo>
                <a:lnTo>
                  <a:pt x="10572" y="298735"/>
                </a:lnTo>
                <a:lnTo>
                  <a:pt x="20897" y="305307"/>
                </a:lnTo>
                <a:lnTo>
                  <a:pt x="32972" y="307498"/>
                </a:lnTo>
                <a:lnTo>
                  <a:pt x="45023" y="305307"/>
                </a:lnTo>
                <a:lnTo>
                  <a:pt x="55276" y="298735"/>
                </a:lnTo>
                <a:lnTo>
                  <a:pt x="248316" y="55022"/>
                </a:lnTo>
                <a:lnTo>
                  <a:pt x="254960" y="44791"/>
                </a:lnTo>
                <a:lnTo>
                  <a:pt x="257175" y="32797"/>
                </a:lnTo>
                <a:lnTo>
                  <a:pt x="254960" y="20804"/>
                </a:lnTo>
                <a:lnTo>
                  <a:pt x="248316" y="10572"/>
                </a:lnTo>
                <a:lnTo>
                  <a:pt x="237045" y="2643"/>
                </a:lnTo>
                <a:lnTo>
                  <a:pt x="225107" y="0"/>
                </a:lnTo>
                <a:close/>
              </a:path>
            </a:pathLst>
          </a:custGeom>
          <a:solidFill>
            <a:srgbClr val="A1A1A1"/>
          </a:solidFill>
        </p:spPr>
        <p:txBody>
          <a:bodyPr wrap="square" lIns="0" tIns="0" rIns="0" bIns="0" rtlCol="0"/>
          <a:lstStyle/>
          <a:p>
            <a:endParaRPr/>
          </a:p>
        </p:txBody>
      </p:sp>
      <p:sp>
        <p:nvSpPr>
          <p:cNvPr id="8" name="object 8"/>
          <p:cNvSpPr/>
          <p:nvPr/>
        </p:nvSpPr>
        <p:spPr>
          <a:xfrm>
            <a:off x="5731970" y="3776630"/>
            <a:ext cx="260985" cy="303530"/>
          </a:xfrm>
          <a:custGeom>
            <a:avLst/>
            <a:gdLst/>
            <a:ahLst/>
            <a:cxnLst/>
            <a:rect l="l" t="t" r="r" b="b"/>
            <a:pathLst>
              <a:path w="260985" h="303529">
                <a:moveTo>
                  <a:pt x="30972" y="0"/>
                </a:moveTo>
                <a:lnTo>
                  <a:pt x="18883" y="2869"/>
                </a:lnTo>
                <a:lnTo>
                  <a:pt x="8556" y="10763"/>
                </a:lnTo>
                <a:lnTo>
                  <a:pt x="1950" y="20994"/>
                </a:lnTo>
                <a:lnTo>
                  <a:pt x="0" y="32988"/>
                </a:lnTo>
                <a:lnTo>
                  <a:pt x="2930" y="44981"/>
                </a:lnTo>
                <a:lnTo>
                  <a:pt x="10969" y="55213"/>
                </a:lnTo>
                <a:lnTo>
                  <a:pt x="206803" y="293719"/>
                </a:lnTo>
                <a:lnTo>
                  <a:pt x="217130" y="301255"/>
                </a:lnTo>
                <a:lnTo>
                  <a:pt x="229219" y="303339"/>
                </a:lnTo>
                <a:lnTo>
                  <a:pt x="241307" y="300612"/>
                </a:lnTo>
                <a:lnTo>
                  <a:pt x="251634" y="293719"/>
                </a:lnTo>
                <a:lnTo>
                  <a:pt x="258278" y="283487"/>
                </a:lnTo>
                <a:lnTo>
                  <a:pt x="260492" y="271494"/>
                </a:lnTo>
                <a:lnTo>
                  <a:pt x="258278" y="259500"/>
                </a:lnTo>
                <a:lnTo>
                  <a:pt x="251634" y="249269"/>
                </a:lnTo>
                <a:lnTo>
                  <a:pt x="53387" y="8477"/>
                </a:lnTo>
                <a:lnTo>
                  <a:pt x="43060" y="1940"/>
                </a:lnTo>
                <a:lnTo>
                  <a:pt x="30972" y="0"/>
                </a:lnTo>
                <a:close/>
              </a:path>
            </a:pathLst>
          </a:custGeom>
          <a:solidFill>
            <a:srgbClr val="A1A1A1"/>
          </a:solidFill>
        </p:spPr>
        <p:txBody>
          <a:bodyPr wrap="square" lIns="0" tIns="0" rIns="0" bIns="0" rtlCol="0"/>
          <a:lstStyle/>
          <a:p>
            <a:endParaRPr/>
          </a:p>
        </p:txBody>
      </p:sp>
      <p:sp>
        <p:nvSpPr>
          <p:cNvPr id="9" name="object 9"/>
          <p:cNvSpPr/>
          <p:nvPr/>
        </p:nvSpPr>
        <p:spPr>
          <a:xfrm>
            <a:off x="5969508" y="3799332"/>
            <a:ext cx="189230" cy="187960"/>
          </a:xfrm>
          <a:custGeom>
            <a:avLst/>
            <a:gdLst/>
            <a:ahLst/>
            <a:cxnLst/>
            <a:rect l="l" t="t" r="r" b="b"/>
            <a:pathLst>
              <a:path w="189229" h="187960">
                <a:moveTo>
                  <a:pt x="94487" y="0"/>
                </a:moveTo>
                <a:lnTo>
                  <a:pt x="57703" y="7358"/>
                </a:lnTo>
                <a:lnTo>
                  <a:pt x="27670" y="27432"/>
                </a:lnTo>
                <a:lnTo>
                  <a:pt x="7423" y="57221"/>
                </a:lnTo>
                <a:lnTo>
                  <a:pt x="0" y="93726"/>
                </a:lnTo>
                <a:lnTo>
                  <a:pt x="7423" y="130230"/>
                </a:lnTo>
                <a:lnTo>
                  <a:pt x="27670" y="160020"/>
                </a:lnTo>
                <a:lnTo>
                  <a:pt x="57703" y="180093"/>
                </a:lnTo>
                <a:lnTo>
                  <a:pt x="94487" y="187452"/>
                </a:lnTo>
                <a:lnTo>
                  <a:pt x="131272" y="180093"/>
                </a:lnTo>
                <a:lnTo>
                  <a:pt x="161305" y="160020"/>
                </a:lnTo>
                <a:lnTo>
                  <a:pt x="181552" y="130230"/>
                </a:lnTo>
                <a:lnTo>
                  <a:pt x="188975" y="93726"/>
                </a:lnTo>
                <a:lnTo>
                  <a:pt x="181552" y="57221"/>
                </a:lnTo>
                <a:lnTo>
                  <a:pt x="161305" y="27432"/>
                </a:lnTo>
                <a:lnTo>
                  <a:pt x="131272" y="7358"/>
                </a:lnTo>
                <a:lnTo>
                  <a:pt x="94487" y="0"/>
                </a:lnTo>
                <a:close/>
              </a:path>
            </a:pathLst>
          </a:custGeom>
          <a:solidFill>
            <a:srgbClr val="A1A1A1"/>
          </a:solidFill>
        </p:spPr>
        <p:txBody>
          <a:bodyPr wrap="square" lIns="0" tIns="0" rIns="0" bIns="0" rtlCol="0"/>
          <a:lstStyle/>
          <a:p>
            <a:endParaRPr/>
          </a:p>
        </p:txBody>
      </p:sp>
      <p:sp>
        <p:nvSpPr>
          <p:cNvPr id="10" name="object 10"/>
          <p:cNvSpPr/>
          <p:nvPr/>
        </p:nvSpPr>
        <p:spPr>
          <a:xfrm>
            <a:off x="6080759" y="4288535"/>
            <a:ext cx="86995" cy="416559"/>
          </a:xfrm>
          <a:custGeom>
            <a:avLst/>
            <a:gdLst/>
            <a:ahLst/>
            <a:cxnLst/>
            <a:rect l="l" t="t" r="r" b="b"/>
            <a:pathLst>
              <a:path w="86995" h="416560">
                <a:moveTo>
                  <a:pt x="44576" y="0"/>
                </a:moveTo>
                <a:lnTo>
                  <a:pt x="26735" y="3681"/>
                </a:lnTo>
                <a:lnTo>
                  <a:pt x="12620" y="13541"/>
                </a:lnTo>
                <a:lnTo>
                  <a:pt x="3339" y="27807"/>
                </a:lnTo>
                <a:lnTo>
                  <a:pt x="0" y="44703"/>
                </a:lnTo>
                <a:lnTo>
                  <a:pt x="0" y="373761"/>
                </a:lnTo>
                <a:lnTo>
                  <a:pt x="3339" y="390280"/>
                </a:lnTo>
                <a:lnTo>
                  <a:pt x="12620" y="403717"/>
                </a:lnTo>
                <a:lnTo>
                  <a:pt x="26735" y="412748"/>
                </a:lnTo>
                <a:lnTo>
                  <a:pt x="44576" y="416051"/>
                </a:lnTo>
                <a:lnTo>
                  <a:pt x="61096" y="412748"/>
                </a:lnTo>
                <a:lnTo>
                  <a:pt x="74533" y="403717"/>
                </a:lnTo>
                <a:lnTo>
                  <a:pt x="83564" y="390280"/>
                </a:lnTo>
                <a:lnTo>
                  <a:pt x="86867" y="373761"/>
                </a:lnTo>
                <a:lnTo>
                  <a:pt x="86867" y="44703"/>
                </a:lnTo>
                <a:lnTo>
                  <a:pt x="83564" y="27807"/>
                </a:lnTo>
                <a:lnTo>
                  <a:pt x="74533" y="13541"/>
                </a:lnTo>
                <a:lnTo>
                  <a:pt x="61096" y="3681"/>
                </a:lnTo>
                <a:lnTo>
                  <a:pt x="44576" y="0"/>
                </a:lnTo>
                <a:close/>
              </a:path>
            </a:pathLst>
          </a:custGeom>
          <a:solidFill>
            <a:srgbClr val="A1A1A1"/>
          </a:solidFill>
        </p:spPr>
        <p:txBody>
          <a:bodyPr wrap="square" lIns="0" tIns="0" rIns="0" bIns="0" rtlCol="0"/>
          <a:lstStyle/>
          <a:p>
            <a:endParaRPr/>
          </a:p>
        </p:txBody>
      </p:sp>
      <p:sp>
        <p:nvSpPr>
          <p:cNvPr id="11" name="object 11"/>
          <p:cNvSpPr/>
          <p:nvPr/>
        </p:nvSpPr>
        <p:spPr>
          <a:xfrm>
            <a:off x="5957315" y="4288535"/>
            <a:ext cx="90170" cy="416559"/>
          </a:xfrm>
          <a:custGeom>
            <a:avLst/>
            <a:gdLst/>
            <a:ahLst/>
            <a:cxnLst/>
            <a:rect l="l" t="t" r="r" b="b"/>
            <a:pathLst>
              <a:path w="90170" h="416560">
                <a:moveTo>
                  <a:pt x="44958" y="0"/>
                </a:moveTo>
                <a:lnTo>
                  <a:pt x="26949" y="3681"/>
                </a:lnTo>
                <a:lnTo>
                  <a:pt x="12715" y="13541"/>
                </a:lnTo>
                <a:lnTo>
                  <a:pt x="3363" y="27807"/>
                </a:lnTo>
                <a:lnTo>
                  <a:pt x="0" y="44703"/>
                </a:lnTo>
                <a:lnTo>
                  <a:pt x="0" y="373761"/>
                </a:lnTo>
                <a:lnTo>
                  <a:pt x="3363" y="390280"/>
                </a:lnTo>
                <a:lnTo>
                  <a:pt x="12715" y="403717"/>
                </a:lnTo>
                <a:lnTo>
                  <a:pt x="26949" y="412748"/>
                </a:lnTo>
                <a:lnTo>
                  <a:pt x="44958" y="416051"/>
                </a:lnTo>
                <a:lnTo>
                  <a:pt x="61948" y="412748"/>
                </a:lnTo>
                <a:lnTo>
                  <a:pt x="76295" y="403717"/>
                </a:lnTo>
                <a:lnTo>
                  <a:pt x="86213" y="390280"/>
                </a:lnTo>
                <a:lnTo>
                  <a:pt x="89916" y="373761"/>
                </a:lnTo>
                <a:lnTo>
                  <a:pt x="89916" y="44703"/>
                </a:lnTo>
                <a:lnTo>
                  <a:pt x="86213" y="27807"/>
                </a:lnTo>
                <a:lnTo>
                  <a:pt x="76295" y="13541"/>
                </a:lnTo>
                <a:lnTo>
                  <a:pt x="61948" y="3681"/>
                </a:lnTo>
                <a:lnTo>
                  <a:pt x="44958" y="0"/>
                </a:lnTo>
                <a:close/>
              </a:path>
            </a:pathLst>
          </a:custGeom>
          <a:solidFill>
            <a:srgbClr val="A1A1A1"/>
          </a:solidFill>
        </p:spPr>
        <p:txBody>
          <a:bodyPr wrap="square" lIns="0" tIns="0" rIns="0" bIns="0" rtlCol="0"/>
          <a:lstStyle/>
          <a:p>
            <a:endParaRPr/>
          </a:p>
        </p:txBody>
      </p:sp>
      <p:sp>
        <p:nvSpPr>
          <p:cNvPr id="12" name="object 12"/>
          <p:cNvSpPr/>
          <p:nvPr/>
        </p:nvSpPr>
        <p:spPr>
          <a:xfrm>
            <a:off x="5903376" y="3995165"/>
            <a:ext cx="316865" cy="354330"/>
          </a:xfrm>
          <a:custGeom>
            <a:avLst/>
            <a:gdLst/>
            <a:ahLst/>
            <a:cxnLst/>
            <a:rect l="l" t="t" r="r" b="b"/>
            <a:pathLst>
              <a:path w="316864" h="354329">
                <a:moveTo>
                  <a:pt x="179161" y="0"/>
                </a:moveTo>
                <a:lnTo>
                  <a:pt x="112989" y="71"/>
                </a:lnTo>
                <a:lnTo>
                  <a:pt x="41241" y="4458"/>
                </a:lnTo>
                <a:lnTo>
                  <a:pt x="0" y="22974"/>
                </a:lnTo>
                <a:lnTo>
                  <a:pt x="9680" y="40708"/>
                </a:lnTo>
                <a:lnTo>
                  <a:pt x="49621" y="65785"/>
                </a:lnTo>
                <a:lnTo>
                  <a:pt x="49621" y="300354"/>
                </a:lnTo>
                <a:lnTo>
                  <a:pt x="56681" y="330594"/>
                </a:lnTo>
                <a:lnTo>
                  <a:pt x="76100" y="346725"/>
                </a:lnTo>
                <a:lnTo>
                  <a:pt x="105235" y="353165"/>
                </a:lnTo>
                <a:lnTo>
                  <a:pt x="141442" y="354329"/>
                </a:lnTo>
                <a:lnTo>
                  <a:pt x="179161" y="354329"/>
                </a:lnTo>
                <a:lnTo>
                  <a:pt x="214046" y="353165"/>
                </a:lnTo>
                <a:lnTo>
                  <a:pt x="242502" y="346725"/>
                </a:lnTo>
                <a:lnTo>
                  <a:pt x="261671" y="330594"/>
                </a:lnTo>
                <a:lnTo>
                  <a:pt x="268696" y="300354"/>
                </a:lnTo>
                <a:lnTo>
                  <a:pt x="268696" y="70484"/>
                </a:lnTo>
                <a:lnTo>
                  <a:pt x="307163" y="44387"/>
                </a:lnTo>
                <a:lnTo>
                  <a:pt x="276022" y="5548"/>
                </a:lnTo>
                <a:lnTo>
                  <a:pt x="206520" y="205"/>
                </a:lnTo>
                <a:lnTo>
                  <a:pt x="179161" y="0"/>
                </a:lnTo>
                <a:close/>
              </a:path>
            </a:pathLst>
          </a:custGeom>
          <a:solidFill>
            <a:srgbClr val="A1A1A1"/>
          </a:solidFill>
        </p:spPr>
        <p:txBody>
          <a:bodyPr wrap="square" lIns="0" tIns="0" rIns="0" bIns="0" rtlCol="0"/>
          <a:lstStyle/>
          <a:p>
            <a:endParaRPr/>
          </a:p>
        </p:txBody>
      </p:sp>
      <p:sp>
        <p:nvSpPr>
          <p:cNvPr id="13" name="object 13"/>
          <p:cNvSpPr/>
          <p:nvPr/>
        </p:nvSpPr>
        <p:spPr>
          <a:xfrm>
            <a:off x="6050279" y="4012691"/>
            <a:ext cx="22860" cy="22860"/>
          </a:xfrm>
          <a:custGeom>
            <a:avLst/>
            <a:gdLst/>
            <a:ahLst/>
            <a:cxnLst/>
            <a:rect l="l" t="t" r="r" b="b"/>
            <a:pathLst>
              <a:path w="22860" h="22860">
                <a:moveTo>
                  <a:pt x="17780" y="0"/>
                </a:moveTo>
                <a:lnTo>
                  <a:pt x="5080" y="0"/>
                </a:lnTo>
                <a:lnTo>
                  <a:pt x="0" y="5079"/>
                </a:lnTo>
                <a:lnTo>
                  <a:pt x="0" y="17779"/>
                </a:lnTo>
                <a:lnTo>
                  <a:pt x="5080" y="22859"/>
                </a:lnTo>
                <a:lnTo>
                  <a:pt x="17780" y="22859"/>
                </a:lnTo>
                <a:lnTo>
                  <a:pt x="22860" y="17779"/>
                </a:lnTo>
                <a:lnTo>
                  <a:pt x="22860" y="5079"/>
                </a:lnTo>
                <a:lnTo>
                  <a:pt x="17780" y="0"/>
                </a:lnTo>
                <a:close/>
              </a:path>
            </a:pathLst>
          </a:custGeom>
          <a:solidFill>
            <a:srgbClr val="A1A1A1"/>
          </a:solidFill>
        </p:spPr>
        <p:txBody>
          <a:bodyPr wrap="square" lIns="0" tIns="0" rIns="0" bIns="0" rtlCol="0"/>
          <a:lstStyle/>
          <a:p>
            <a:endParaRPr/>
          </a:p>
        </p:txBody>
      </p:sp>
      <p:sp>
        <p:nvSpPr>
          <p:cNvPr id="14" name="object 14"/>
          <p:cNvSpPr/>
          <p:nvPr/>
        </p:nvSpPr>
        <p:spPr>
          <a:xfrm>
            <a:off x="6030467" y="4029455"/>
            <a:ext cx="56515" cy="241300"/>
          </a:xfrm>
          <a:custGeom>
            <a:avLst/>
            <a:gdLst/>
            <a:ahLst/>
            <a:cxnLst/>
            <a:rect l="l" t="t" r="r" b="b"/>
            <a:pathLst>
              <a:path w="56514" h="241300">
                <a:moveTo>
                  <a:pt x="32893" y="0"/>
                </a:moveTo>
                <a:lnTo>
                  <a:pt x="25781" y="0"/>
                </a:lnTo>
                <a:lnTo>
                  <a:pt x="0" y="210439"/>
                </a:lnTo>
                <a:lnTo>
                  <a:pt x="30480" y="240792"/>
                </a:lnTo>
                <a:lnTo>
                  <a:pt x="56387" y="210439"/>
                </a:lnTo>
                <a:lnTo>
                  <a:pt x="32893" y="0"/>
                </a:lnTo>
                <a:close/>
              </a:path>
            </a:pathLst>
          </a:custGeom>
          <a:solidFill>
            <a:srgbClr val="F9F9F9"/>
          </a:solidFill>
        </p:spPr>
        <p:txBody>
          <a:bodyPr wrap="square" lIns="0" tIns="0" rIns="0" bIns="0" rtlCol="0"/>
          <a:lstStyle/>
          <a:p>
            <a:endParaRPr/>
          </a:p>
        </p:txBody>
      </p:sp>
      <p:sp>
        <p:nvSpPr>
          <p:cNvPr id="15" name="object 15"/>
          <p:cNvSpPr/>
          <p:nvPr/>
        </p:nvSpPr>
        <p:spPr>
          <a:xfrm>
            <a:off x="5775959" y="3095244"/>
            <a:ext cx="565785" cy="562610"/>
          </a:xfrm>
          <a:custGeom>
            <a:avLst/>
            <a:gdLst/>
            <a:ahLst/>
            <a:cxnLst/>
            <a:rect l="l" t="t" r="r" b="b"/>
            <a:pathLst>
              <a:path w="565785" h="562610">
                <a:moveTo>
                  <a:pt x="282701" y="0"/>
                </a:moveTo>
                <a:lnTo>
                  <a:pt x="237012" y="3634"/>
                </a:lnTo>
                <a:lnTo>
                  <a:pt x="193608" y="14173"/>
                </a:lnTo>
                <a:lnTo>
                  <a:pt x="153085" y="31066"/>
                </a:lnTo>
                <a:lnTo>
                  <a:pt x="116037" y="53766"/>
                </a:lnTo>
                <a:lnTo>
                  <a:pt x="83058" y="81724"/>
                </a:lnTo>
                <a:lnTo>
                  <a:pt x="54742" y="114391"/>
                </a:lnTo>
                <a:lnTo>
                  <a:pt x="31683" y="151218"/>
                </a:lnTo>
                <a:lnTo>
                  <a:pt x="14477" y="191658"/>
                </a:lnTo>
                <a:lnTo>
                  <a:pt x="3718" y="235160"/>
                </a:lnTo>
                <a:lnTo>
                  <a:pt x="0" y="281177"/>
                </a:lnTo>
                <a:lnTo>
                  <a:pt x="3718" y="326639"/>
                </a:lnTo>
                <a:lnTo>
                  <a:pt x="14477" y="369819"/>
                </a:lnTo>
                <a:lnTo>
                  <a:pt x="31683" y="410128"/>
                </a:lnTo>
                <a:lnTo>
                  <a:pt x="54742" y="446977"/>
                </a:lnTo>
                <a:lnTo>
                  <a:pt x="83058" y="479774"/>
                </a:lnTo>
                <a:lnTo>
                  <a:pt x="116037" y="507930"/>
                </a:lnTo>
                <a:lnTo>
                  <a:pt x="153085" y="530857"/>
                </a:lnTo>
                <a:lnTo>
                  <a:pt x="193608" y="547963"/>
                </a:lnTo>
                <a:lnTo>
                  <a:pt x="237012" y="558659"/>
                </a:lnTo>
                <a:lnTo>
                  <a:pt x="282701" y="562355"/>
                </a:lnTo>
                <a:lnTo>
                  <a:pt x="328391" y="558659"/>
                </a:lnTo>
                <a:lnTo>
                  <a:pt x="371795" y="547963"/>
                </a:lnTo>
                <a:lnTo>
                  <a:pt x="393357" y="538860"/>
                </a:lnTo>
                <a:lnTo>
                  <a:pt x="282701" y="538860"/>
                </a:lnTo>
                <a:lnTo>
                  <a:pt x="235953" y="534652"/>
                </a:lnTo>
                <a:lnTo>
                  <a:pt x="192027" y="522540"/>
                </a:lnTo>
                <a:lnTo>
                  <a:pt x="151638" y="503296"/>
                </a:lnTo>
                <a:lnTo>
                  <a:pt x="115501" y="477689"/>
                </a:lnTo>
                <a:lnTo>
                  <a:pt x="84331" y="446489"/>
                </a:lnTo>
                <a:lnTo>
                  <a:pt x="58843" y="410468"/>
                </a:lnTo>
                <a:lnTo>
                  <a:pt x="39752" y="370396"/>
                </a:lnTo>
                <a:lnTo>
                  <a:pt x="27773" y="327042"/>
                </a:lnTo>
                <a:lnTo>
                  <a:pt x="23622" y="281177"/>
                </a:lnTo>
                <a:lnTo>
                  <a:pt x="27773" y="234707"/>
                </a:lnTo>
                <a:lnTo>
                  <a:pt x="39752" y="191021"/>
                </a:lnTo>
                <a:lnTo>
                  <a:pt x="58843" y="150838"/>
                </a:lnTo>
                <a:lnTo>
                  <a:pt x="84331" y="114872"/>
                </a:lnTo>
                <a:lnTo>
                  <a:pt x="115501" y="83840"/>
                </a:lnTo>
                <a:lnTo>
                  <a:pt x="151638" y="58457"/>
                </a:lnTo>
                <a:lnTo>
                  <a:pt x="192027" y="39440"/>
                </a:lnTo>
                <a:lnTo>
                  <a:pt x="235953" y="27505"/>
                </a:lnTo>
                <a:lnTo>
                  <a:pt x="282701" y="23367"/>
                </a:lnTo>
                <a:lnTo>
                  <a:pt x="393850" y="23367"/>
                </a:lnTo>
                <a:lnTo>
                  <a:pt x="371795" y="14173"/>
                </a:lnTo>
                <a:lnTo>
                  <a:pt x="328391" y="3634"/>
                </a:lnTo>
                <a:lnTo>
                  <a:pt x="282701" y="0"/>
                </a:lnTo>
                <a:close/>
              </a:path>
              <a:path w="565785" h="562610">
                <a:moveTo>
                  <a:pt x="393850" y="23367"/>
                </a:moveTo>
                <a:lnTo>
                  <a:pt x="282701" y="23367"/>
                </a:lnTo>
                <a:lnTo>
                  <a:pt x="329454" y="27505"/>
                </a:lnTo>
                <a:lnTo>
                  <a:pt x="373392" y="39440"/>
                </a:lnTo>
                <a:lnTo>
                  <a:pt x="413798" y="58457"/>
                </a:lnTo>
                <a:lnTo>
                  <a:pt x="449955" y="83840"/>
                </a:lnTo>
                <a:lnTo>
                  <a:pt x="481146" y="114872"/>
                </a:lnTo>
                <a:lnTo>
                  <a:pt x="506654" y="150838"/>
                </a:lnTo>
                <a:lnTo>
                  <a:pt x="525762" y="191021"/>
                </a:lnTo>
                <a:lnTo>
                  <a:pt x="537752" y="234707"/>
                </a:lnTo>
                <a:lnTo>
                  <a:pt x="541909" y="281177"/>
                </a:lnTo>
                <a:lnTo>
                  <a:pt x="537752" y="327042"/>
                </a:lnTo>
                <a:lnTo>
                  <a:pt x="525762" y="370396"/>
                </a:lnTo>
                <a:lnTo>
                  <a:pt x="506654" y="410468"/>
                </a:lnTo>
                <a:lnTo>
                  <a:pt x="481146" y="446489"/>
                </a:lnTo>
                <a:lnTo>
                  <a:pt x="449955" y="477689"/>
                </a:lnTo>
                <a:lnTo>
                  <a:pt x="413798" y="503296"/>
                </a:lnTo>
                <a:lnTo>
                  <a:pt x="373392" y="522540"/>
                </a:lnTo>
                <a:lnTo>
                  <a:pt x="329454" y="534652"/>
                </a:lnTo>
                <a:lnTo>
                  <a:pt x="282701" y="538860"/>
                </a:lnTo>
                <a:lnTo>
                  <a:pt x="393357" y="538860"/>
                </a:lnTo>
                <a:lnTo>
                  <a:pt x="449366" y="507930"/>
                </a:lnTo>
                <a:lnTo>
                  <a:pt x="482345" y="479774"/>
                </a:lnTo>
                <a:lnTo>
                  <a:pt x="510661" y="446977"/>
                </a:lnTo>
                <a:lnTo>
                  <a:pt x="533720" y="410128"/>
                </a:lnTo>
                <a:lnTo>
                  <a:pt x="550926" y="369819"/>
                </a:lnTo>
                <a:lnTo>
                  <a:pt x="561685" y="326639"/>
                </a:lnTo>
                <a:lnTo>
                  <a:pt x="565403" y="281177"/>
                </a:lnTo>
                <a:lnTo>
                  <a:pt x="561685" y="235160"/>
                </a:lnTo>
                <a:lnTo>
                  <a:pt x="550926" y="191658"/>
                </a:lnTo>
                <a:lnTo>
                  <a:pt x="533720" y="151218"/>
                </a:lnTo>
                <a:lnTo>
                  <a:pt x="510661" y="114391"/>
                </a:lnTo>
                <a:lnTo>
                  <a:pt x="482345" y="81724"/>
                </a:lnTo>
                <a:lnTo>
                  <a:pt x="449366" y="53766"/>
                </a:lnTo>
                <a:lnTo>
                  <a:pt x="412318" y="31066"/>
                </a:lnTo>
                <a:lnTo>
                  <a:pt x="393850" y="23367"/>
                </a:lnTo>
                <a:close/>
              </a:path>
            </a:pathLst>
          </a:custGeom>
          <a:solidFill>
            <a:srgbClr val="BABABA"/>
          </a:solidFill>
        </p:spPr>
        <p:txBody>
          <a:bodyPr wrap="square" lIns="0" tIns="0" rIns="0" bIns="0" rtlCol="0"/>
          <a:lstStyle/>
          <a:p>
            <a:endParaRPr/>
          </a:p>
        </p:txBody>
      </p:sp>
      <p:sp>
        <p:nvSpPr>
          <p:cNvPr id="16" name="object 16"/>
          <p:cNvSpPr/>
          <p:nvPr/>
        </p:nvSpPr>
        <p:spPr>
          <a:xfrm>
            <a:off x="5775959" y="3218688"/>
            <a:ext cx="565785" cy="312420"/>
          </a:xfrm>
          <a:custGeom>
            <a:avLst/>
            <a:gdLst/>
            <a:ahLst/>
            <a:cxnLst/>
            <a:rect l="l" t="t" r="r" b="b"/>
            <a:pathLst>
              <a:path w="565785" h="312420">
                <a:moveTo>
                  <a:pt x="282701" y="0"/>
                </a:moveTo>
                <a:lnTo>
                  <a:pt x="225231" y="3099"/>
                </a:lnTo>
                <a:lnTo>
                  <a:pt x="171932" y="12031"/>
                </a:lnTo>
                <a:lnTo>
                  <a:pt x="123880" y="26246"/>
                </a:lnTo>
                <a:lnTo>
                  <a:pt x="82153" y="45196"/>
                </a:lnTo>
                <a:lnTo>
                  <a:pt x="47825" y="68330"/>
                </a:lnTo>
                <a:lnTo>
                  <a:pt x="5672" y="124958"/>
                </a:lnTo>
                <a:lnTo>
                  <a:pt x="0" y="157352"/>
                </a:lnTo>
                <a:lnTo>
                  <a:pt x="5672" y="188993"/>
                </a:lnTo>
                <a:lnTo>
                  <a:pt x="47825" y="244647"/>
                </a:lnTo>
                <a:lnTo>
                  <a:pt x="82153" y="267509"/>
                </a:lnTo>
                <a:lnTo>
                  <a:pt x="123880" y="286293"/>
                </a:lnTo>
                <a:lnTo>
                  <a:pt x="171932" y="300424"/>
                </a:lnTo>
                <a:lnTo>
                  <a:pt x="225231" y="309325"/>
                </a:lnTo>
                <a:lnTo>
                  <a:pt x="282701" y="312420"/>
                </a:lnTo>
                <a:lnTo>
                  <a:pt x="340172" y="309325"/>
                </a:lnTo>
                <a:lnTo>
                  <a:pt x="393471" y="300424"/>
                </a:lnTo>
                <a:lnTo>
                  <a:pt x="432576" y="288925"/>
                </a:lnTo>
                <a:lnTo>
                  <a:pt x="282701" y="288925"/>
                </a:lnTo>
                <a:lnTo>
                  <a:pt x="223843" y="285335"/>
                </a:lnTo>
                <a:lnTo>
                  <a:pt x="169523" y="275170"/>
                </a:lnTo>
                <a:lnTo>
                  <a:pt x="121389" y="259333"/>
                </a:lnTo>
                <a:lnTo>
                  <a:pt x="81085" y="238729"/>
                </a:lnTo>
                <a:lnTo>
                  <a:pt x="50258" y="214261"/>
                </a:lnTo>
                <a:lnTo>
                  <a:pt x="23622" y="157352"/>
                </a:lnTo>
                <a:lnTo>
                  <a:pt x="30555" y="127024"/>
                </a:lnTo>
                <a:lnTo>
                  <a:pt x="81085" y="74117"/>
                </a:lnTo>
                <a:lnTo>
                  <a:pt x="121389" y="53266"/>
                </a:lnTo>
                <a:lnTo>
                  <a:pt x="169523" y="37302"/>
                </a:lnTo>
                <a:lnTo>
                  <a:pt x="223843" y="27090"/>
                </a:lnTo>
                <a:lnTo>
                  <a:pt x="282701" y="23495"/>
                </a:lnTo>
                <a:lnTo>
                  <a:pt x="432222" y="23495"/>
                </a:lnTo>
                <a:lnTo>
                  <a:pt x="393471" y="12031"/>
                </a:lnTo>
                <a:lnTo>
                  <a:pt x="340172" y="3099"/>
                </a:lnTo>
                <a:lnTo>
                  <a:pt x="282701" y="0"/>
                </a:lnTo>
                <a:close/>
              </a:path>
              <a:path w="565785" h="312420">
                <a:moveTo>
                  <a:pt x="432222" y="23495"/>
                </a:moveTo>
                <a:lnTo>
                  <a:pt x="282701" y="23495"/>
                </a:lnTo>
                <a:lnTo>
                  <a:pt x="341567" y="27090"/>
                </a:lnTo>
                <a:lnTo>
                  <a:pt x="395905" y="37302"/>
                </a:lnTo>
                <a:lnTo>
                  <a:pt x="444064" y="53266"/>
                </a:lnTo>
                <a:lnTo>
                  <a:pt x="484395" y="74117"/>
                </a:lnTo>
                <a:lnTo>
                  <a:pt x="515247" y="98991"/>
                </a:lnTo>
                <a:lnTo>
                  <a:pt x="541909" y="157352"/>
                </a:lnTo>
                <a:lnTo>
                  <a:pt x="534968" y="186834"/>
                </a:lnTo>
                <a:lnTo>
                  <a:pt x="484395" y="238729"/>
                </a:lnTo>
                <a:lnTo>
                  <a:pt x="444064" y="259333"/>
                </a:lnTo>
                <a:lnTo>
                  <a:pt x="395905" y="275170"/>
                </a:lnTo>
                <a:lnTo>
                  <a:pt x="341567" y="285335"/>
                </a:lnTo>
                <a:lnTo>
                  <a:pt x="282701" y="288925"/>
                </a:lnTo>
                <a:lnTo>
                  <a:pt x="432576" y="288925"/>
                </a:lnTo>
                <a:lnTo>
                  <a:pt x="483250" y="267509"/>
                </a:lnTo>
                <a:lnTo>
                  <a:pt x="517578" y="244647"/>
                </a:lnTo>
                <a:lnTo>
                  <a:pt x="559731" y="188993"/>
                </a:lnTo>
                <a:lnTo>
                  <a:pt x="565403" y="157352"/>
                </a:lnTo>
                <a:lnTo>
                  <a:pt x="559731" y="124958"/>
                </a:lnTo>
                <a:lnTo>
                  <a:pt x="543431" y="95101"/>
                </a:lnTo>
                <a:lnTo>
                  <a:pt x="517578" y="68330"/>
                </a:lnTo>
                <a:lnTo>
                  <a:pt x="483250" y="45196"/>
                </a:lnTo>
                <a:lnTo>
                  <a:pt x="441523" y="26246"/>
                </a:lnTo>
                <a:lnTo>
                  <a:pt x="432222" y="23495"/>
                </a:lnTo>
                <a:close/>
              </a:path>
            </a:pathLst>
          </a:custGeom>
          <a:solidFill>
            <a:srgbClr val="BABABA"/>
          </a:solidFill>
        </p:spPr>
        <p:txBody>
          <a:bodyPr wrap="square" lIns="0" tIns="0" rIns="0" bIns="0" rtlCol="0"/>
          <a:lstStyle/>
          <a:p>
            <a:endParaRPr/>
          </a:p>
        </p:txBody>
      </p:sp>
      <p:sp>
        <p:nvSpPr>
          <p:cNvPr id="17" name="object 17"/>
          <p:cNvSpPr/>
          <p:nvPr/>
        </p:nvSpPr>
        <p:spPr>
          <a:xfrm>
            <a:off x="5900928" y="3095244"/>
            <a:ext cx="315595" cy="562610"/>
          </a:xfrm>
          <a:custGeom>
            <a:avLst/>
            <a:gdLst/>
            <a:ahLst/>
            <a:cxnLst/>
            <a:rect l="l" t="t" r="r" b="b"/>
            <a:pathLst>
              <a:path w="315595" h="562610">
                <a:moveTo>
                  <a:pt x="157734" y="0"/>
                </a:moveTo>
                <a:lnTo>
                  <a:pt x="96333" y="21520"/>
                </a:lnTo>
                <a:lnTo>
                  <a:pt x="46196" y="80819"/>
                </a:lnTo>
                <a:lnTo>
                  <a:pt x="26936" y="122169"/>
                </a:lnTo>
                <a:lnTo>
                  <a:pt x="12394" y="170003"/>
                </a:lnTo>
                <a:lnTo>
                  <a:pt x="3204" y="223335"/>
                </a:lnTo>
                <a:lnTo>
                  <a:pt x="0" y="281177"/>
                </a:lnTo>
                <a:lnTo>
                  <a:pt x="3204" y="338327"/>
                </a:lnTo>
                <a:lnTo>
                  <a:pt x="12394" y="391334"/>
                </a:lnTo>
                <a:lnTo>
                  <a:pt x="26936" y="439126"/>
                </a:lnTo>
                <a:lnTo>
                  <a:pt x="46196" y="480631"/>
                </a:lnTo>
                <a:lnTo>
                  <a:pt x="69539" y="514778"/>
                </a:lnTo>
                <a:lnTo>
                  <a:pt x="125942" y="556712"/>
                </a:lnTo>
                <a:lnTo>
                  <a:pt x="157734" y="562355"/>
                </a:lnTo>
                <a:lnTo>
                  <a:pt x="189525" y="556712"/>
                </a:lnTo>
                <a:lnTo>
                  <a:pt x="219134" y="540496"/>
                </a:lnTo>
                <a:lnTo>
                  <a:pt x="220838" y="538860"/>
                </a:lnTo>
                <a:lnTo>
                  <a:pt x="157734" y="538860"/>
                </a:lnTo>
                <a:lnTo>
                  <a:pt x="127304" y="531844"/>
                </a:lnTo>
                <a:lnTo>
                  <a:pt x="74241" y="480987"/>
                </a:lnTo>
                <a:lnTo>
                  <a:pt x="53336" y="440661"/>
                </a:lnTo>
                <a:lnTo>
                  <a:pt x="37333" y="392746"/>
                </a:lnTo>
                <a:lnTo>
                  <a:pt x="27098" y="338999"/>
                </a:lnTo>
                <a:lnTo>
                  <a:pt x="23495" y="281177"/>
                </a:lnTo>
                <a:lnTo>
                  <a:pt x="27098" y="222629"/>
                </a:lnTo>
                <a:lnTo>
                  <a:pt x="37333" y="168584"/>
                </a:lnTo>
                <a:lnTo>
                  <a:pt x="53336" y="120684"/>
                </a:lnTo>
                <a:lnTo>
                  <a:pt x="74241" y="80571"/>
                </a:lnTo>
                <a:lnTo>
                  <a:pt x="99185" y="49886"/>
                </a:lnTo>
                <a:lnTo>
                  <a:pt x="157734" y="23367"/>
                </a:lnTo>
                <a:lnTo>
                  <a:pt x="221081" y="23367"/>
                </a:lnTo>
                <a:lnTo>
                  <a:pt x="219134" y="21520"/>
                </a:lnTo>
                <a:lnTo>
                  <a:pt x="189525" y="5544"/>
                </a:lnTo>
                <a:lnTo>
                  <a:pt x="157734" y="0"/>
                </a:lnTo>
                <a:close/>
              </a:path>
              <a:path w="315595" h="562610">
                <a:moveTo>
                  <a:pt x="221081" y="23367"/>
                </a:moveTo>
                <a:lnTo>
                  <a:pt x="157734" y="23367"/>
                </a:lnTo>
                <a:lnTo>
                  <a:pt x="188163" y="30271"/>
                </a:lnTo>
                <a:lnTo>
                  <a:pt x="216282" y="49886"/>
                </a:lnTo>
                <a:lnTo>
                  <a:pt x="241226" y="80571"/>
                </a:lnTo>
                <a:lnTo>
                  <a:pt x="262131" y="120684"/>
                </a:lnTo>
                <a:lnTo>
                  <a:pt x="278134" y="168584"/>
                </a:lnTo>
                <a:lnTo>
                  <a:pt x="288369" y="222629"/>
                </a:lnTo>
                <a:lnTo>
                  <a:pt x="291973" y="281177"/>
                </a:lnTo>
                <a:lnTo>
                  <a:pt x="288369" y="338999"/>
                </a:lnTo>
                <a:lnTo>
                  <a:pt x="278134" y="392746"/>
                </a:lnTo>
                <a:lnTo>
                  <a:pt x="262131" y="440661"/>
                </a:lnTo>
                <a:lnTo>
                  <a:pt x="241226" y="480987"/>
                </a:lnTo>
                <a:lnTo>
                  <a:pt x="216282" y="511968"/>
                </a:lnTo>
                <a:lnTo>
                  <a:pt x="157734" y="538860"/>
                </a:lnTo>
                <a:lnTo>
                  <a:pt x="220838" y="538860"/>
                </a:lnTo>
                <a:lnTo>
                  <a:pt x="269271" y="480631"/>
                </a:lnTo>
                <a:lnTo>
                  <a:pt x="288531" y="439126"/>
                </a:lnTo>
                <a:lnTo>
                  <a:pt x="303073" y="391334"/>
                </a:lnTo>
                <a:lnTo>
                  <a:pt x="312263" y="338327"/>
                </a:lnTo>
                <a:lnTo>
                  <a:pt x="315468" y="281177"/>
                </a:lnTo>
                <a:lnTo>
                  <a:pt x="312263" y="223335"/>
                </a:lnTo>
                <a:lnTo>
                  <a:pt x="303073" y="170003"/>
                </a:lnTo>
                <a:lnTo>
                  <a:pt x="288531" y="122169"/>
                </a:lnTo>
                <a:lnTo>
                  <a:pt x="269271" y="80819"/>
                </a:lnTo>
                <a:lnTo>
                  <a:pt x="245928" y="46941"/>
                </a:lnTo>
                <a:lnTo>
                  <a:pt x="221081" y="23367"/>
                </a:lnTo>
                <a:close/>
              </a:path>
            </a:pathLst>
          </a:custGeom>
          <a:solidFill>
            <a:srgbClr val="BABABA"/>
          </a:solidFill>
        </p:spPr>
        <p:txBody>
          <a:bodyPr wrap="square" lIns="0" tIns="0" rIns="0" bIns="0" rtlCol="0"/>
          <a:lstStyle/>
          <a:p>
            <a:endParaRPr/>
          </a:p>
        </p:txBody>
      </p:sp>
      <p:sp>
        <p:nvSpPr>
          <p:cNvPr id="18" name="object 18"/>
          <p:cNvSpPr/>
          <p:nvPr/>
        </p:nvSpPr>
        <p:spPr>
          <a:xfrm>
            <a:off x="5788152" y="3379470"/>
            <a:ext cx="547370" cy="0"/>
          </a:xfrm>
          <a:custGeom>
            <a:avLst/>
            <a:gdLst/>
            <a:ahLst/>
            <a:cxnLst/>
            <a:rect l="l" t="t" r="r" b="b"/>
            <a:pathLst>
              <a:path w="547370">
                <a:moveTo>
                  <a:pt x="0" y="0"/>
                </a:moveTo>
                <a:lnTo>
                  <a:pt x="547115" y="0"/>
                </a:lnTo>
              </a:path>
            </a:pathLst>
          </a:custGeom>
          <a:ln w="22860">
            <a:solidFill>
              <a:srgbClr val="BABABA"/>
            </a:solidFill>
          </a:ln>
        </p:spPr>
        <p:txBody>
          <a:bodyPr wrap="square" lIns="0" tIns="0" rIns="0" bIns="0" rtlCol="0"/>
          <a:lstStyle/>
          <a:p>
            <a:endParaRPr/>
          </a:p>
        </p:txBody>
      </p:sp>
      <p:sp>
        <p:nvSpPr>
          <p:cNvPr id="19" name="object 19"/>
          <p:cNvSpPr/>
          <p:nvPr/>
        </p:nvSpPr>
        <p:spPr>
          <a:xfrm>
            <a:off x="6054852" y="3102864"/>
            <a:ext cx="0" cy="544195"/>
          </a:xfrm>
          <a:custGeom>
            <a:avLst/>
            <a:gdLst/>
            <a:ahLst/>
            <a:cxnLst/>
            <a:rect l="l" t="t" r="r" b="b"/>
            <a:pathLst>
              <a:path h="544195">
                <a:moveTo>
                  <a:pt x="0" y="0"/>
                </a:moveTo>
                <a:lnTo>
                  <a:pt x="0" y="544068"/>
                </a:lnTo>
              </a:path>
            </a:pathLst>
          </a:custGeom>
          <a:ln w="24384">
            <a:solidFill>
              <a:srgbClr val="BABABA"/>
            </a:solidFill>
          </a:ln>
        </p:spPr>
        <p:txBody>
          <a:bodyPr wrap="square" lIns="0" tIns="0" rIns="0" bIns="0" rtlCol="0"/>
          <a:lstStyle/>
          <a:p>
            <a:endParaRPr/>
          </a:p>
        </p:txBody>
      </p:sp>
      <p:sp>
        <p:nvSpPr>
          <p:cNvPr id="20" name="object 20"/>
          <p:cNvSpPr/>
          <p:nvPr/>
        </p:nvSpPr>
        <p:spPr>
          <a:xfrm>
            <a:off x="5710431" y="2892551"/>
            <a:ext cx="769620" cy="758825"/>
          </a:xfrm>
          <a:custGeom>
            <a:avLst/>
            <a:gdLst/>
            <a:ahLst/>
            <a:cxnLst/>
            <a:rect l="l" t="t" r="r" b="b"/>
            <a:pathLst>
              <a:path w="769620" h="758825">
                <a:moveTo>
                  <a:pt x="41652" y="499872"/>
                </a:moveTo>
                <a:lnTo>
                  <a:pt x="19086" y="545398"/>
                </a:lnTo>
                <a:lnTo>
                  <a:pt x="5395" y="587487"/>
                </a:lnTo>
                <a:lnTo>
                  <a:pt x="0" y="625788"/>
                </a:lnTo>
                <a:lnTo>
                  <a:pt x="2321" y="659947"/>
                </a:lnTo>
                <a:lnTo>
                  <a:pt x="27795" y="714433"/>
                </a:lnTo>
                <a:lnTo>
                  <a:pt x="77179" y="748125"/>
                </a:lnTo>
                <a:lnTo>
                  <a:pt x="145838" y="758205"/>
                </a:lnTo>
                <a:lnTo>
                  <a:pt x="185947" y="753509"/>
                </a:lnTo>
                <a:lnTo>
                  <a:pt x="229135" y="741852"/>
                </a:lnTo>
                <a:lnTo>
                  <a:pt x="274824" y="722884"/>
                </a:lnTo>
                <a:lnTo>
                  <a:pt x="318749" y="698693"/>
                </a:lnTo>
                <a:lnTo>
                  <a:pt x="360948" y="670921"/>
                </a:lnTo>
                <a:lnTo>
                  <a:pt x="384248" y="653040"/>
                </a:lnTo>
                <a:lnTo>
                  <a:pt x="104498" y="653040"/>
                </a:lnTo>
                <a:lnTo>
                  <a:pt x="74005" y="650970"/>
                </a:lnTo>
                <a:lnTo>
                  <a:pt x="47931" y="643179"/>
                </a:lnTo>
                <a:lnTo>
                  <a:pt x="27927" y="629139"/>
                </a:lnTo>
                <a:lnTo>
                  <a:pt x="15645" y="608318"/>
                </a:lnTo>
                <a:lnTo>
                  <a:pt x="12737" y="580186"/>
                </a:lnTo>
                <a:lnTo>
                  <a:pt x="20856" y="544214"/>
                </a:lnTo>
                <a:lnTo>
                  <a:pt x="41652" y="499872"/>
                </a:lnTo>
                <a:close/>
              </a:path>
              <a:path w="769620" h="758825">
                <a:moveTo>
                  <a:pt x="731897" y="0"/>
                </a:moveTo>
                <a:lnTo>
                  <a:pt x="655114" y="53965"/>
                </a:lnTo>
                <a:lnTo>
                  <a:pt x="612569" y="83145"/>
                </a:lnTo>
                <a:lnTo>
                  <a:pt x="568957" y="111991"/>
                </a:lnTo>
                <a:lnTo>
                  <a:pt x="525555" y="139150"/>
                </a:lnTo>
                <a:lnTo>
                  <a:pt x="483643" y="163272"/>
                </a:lnTo>
                <a:lnTo>
                  <a:pt x="444496" y="183007"/>
                </a:lnTo>
                <a:lnTo>
                  <a:pt x="468636" y="192258"/>
                </a:lnTo>
                <a:lnTo>
                  <a:pt x="496074" y="202152"/>
                </a:lnTo>
                <a:lnTo>
                  <a:pt x="523060" y="212474"/>
                </a:lnTo>
                <a:lnTo>
                  <a:pt x="545842" y="223012"/>
                </a:lnTo>
                <a:lnTo>
                  <a:pt x="521257" y="269544"/>
                </a:lnTo>
                <a:lnTo>
                  <a:pt x="495930" y="315216"/>
                </a:lnTo>
                <a:lnTo>
                  <a:pt x="469384" y="359990"/>
                </a:lnTo>
                <a:lnTo>
                  <a:pt x="441501" y="403277"/>
                </a:lnTo>
                <a:lnTo>
                  <a:pt x="411630" y="445317"/>
                </a:lnTo>
                <a:lnTo>
                  <a:pt x="379472" y="485798"/>
                </a:lnTo>
                <a:lnTo>
                  <a:pt x="344643" y="524545"/>
                </a:lnTo>
                <a:lnTo>
                  <a:pt x="306756" y="561383"/>
                </a:lnTo>
                <a:lnTo>
                  <a:pt x="265426" y="596138"/>
                </a:lnTo>
                <a:lnTo>
                  <a:pt x="205970" y="630229"/>
                </a:lnTo>
                <a:lnTo>
                  <a:pt x="137758" y="649920"/>
                </a:lnTo>
                <a:lnTo>
                  <a:pt x="104498" y="653040"/>
                </a:lnTo>
                <a:lnTo>
                  <a:pt x="384248" y="653040"/>
                </a:lnTo>
                <a:lnTo>
                  <a:pt x="439943" y="605973"/>
                </a:lnTo>
                <a:lnTo>
                  <a:pt x="476622" y="569466"/>
                </a:lnTo>
                <a:lnTo>
                  <a:pt x="511346" y="530717"/>
                </a:lnTo>
                <a:lnTo>
                  <a:pt x="544056" y="490060"/>
                </a:lnTo>
                <a:lnTo>
                  <a:pt x="574695" y="447830"/>
                </a:lnTo>
                <a:lnTo>
                  <a:pt x="603204" y="404362"/>
                </a:lnTo>
                <a:lnTo>
                  <a:pt x="629602" y="359852"/>
                </a:lnTo>
                <a:lnTo>
                  <a:pt x="653606" y="315049"/>
                </a:lnTo>
                <a:lnTo>
                  <a:pt x="675382" y="269875"/>
                </a:lnTo>
                <a:lnTo>
                  <a:pt x="763186" y="269875"/>
                </a:lnTo>
                <a:lnTo>
                  <a:pt x="762254" y="263063"/>
                </a:lnTo>
                <a:lnTo>
                  <a:pt x="754616" y="208101"/>
                </a:lnTo>
                <a:lnTo>
                  <a:pt x="747232" y="153146"/>
                </a:lnTo>
                <a:lnTo>
                  <a:pt x="740632" y="99365"/>
                </a:lnTo>
                <a:lnTo>
                  <a:pt x="735344" y="47927"/>
                </a:lnTo>
                <a:lnTo>
                  <a:pt x="731897" y="0"/>
                </a:lnTo>
                <a:close/>
              </a:path>
              <a:path w="769620" h="758825">
                <a:moveTo>
                  <a:pt x="763186" y="269875"/>
                </a:moveTo>
                <a:lnTo>
                  <a:pt x="675382" y="269875"/>
                </a:lnTo>
                <a:lnTo>
                  <a:pt x="696071" y="279217"/>
                </a:lnTo>
                <a:lnTo>
                  <a:pt x="718975" y="289845"/>
                </a:lnTo>
                <a:lnTo>
                  <a:pt x="743641" y="302236"/>
                </a:lnTo>
                <a:lnTo>
                  <a:pt x="769616" y="316864"/>
                </a:lnTo>
                <a:lnTo>
                  <a:pt x="763186" y="269875"/>
                </a:lnTo>
                <a:close/>
              </a:path>
            </a:pathLst>
          </a:custGeom>
          <a:solidFill>
            <a:srgbClr val="1D9ED2"/>
          </a:solidFill>
        </p:spPr>
        <p:txBody>
          <a:bodyPr wrap="square" lIns="0" tIns="0" rIns="0" bIns="0" rtlCol="0"/>
          <a:lstStyle/>
          <a:p>
            <a:endParaRPr/>
          </a:p>
        </p:txBody>
      </p:sp>
      <p:sp>
        <p:nvSpPr>
          <p:cNvPr id="21" name="object 21"/>
          <p:cNvSpPr/>
          <p:nvPr/>
        </p:nvSpPr>
        <p:spPr>
          <a:xfrm>
            <a:off x="6172200" y="3313176"/>
            <a:ext cx="271780" cy="447040"/>
          </a:xfrm>
          <a:custGeom>
            <a:avLst/>
            <a:gdLst/>
            <a:ahLst/>
            <a:cxnLst/>
            <a:rect l="l" t="t" r="r" b="b"/>
            <a:pathLst>
              <a:path w="271779" h="447039">
                <a:moveTo>
                  <a:pt x="167386" y="0"/>
                </a:moveTo>
                <a:lnTo>
                  <a:pt x="203711" y="25866"/>
                </a:lnTo>
                <a:lnTo>
                  <a:pt x="226644" y="56120"/>
                </a:lnTo>
                <a:lnTo>
                  <a:pt x="237602" y="89727"/>
                </a:lnTo>
                <a:lnTo>
                  <a:pt x="238001" y="125655"/>
                </a:lnTo>
                <a:lnTo>
                  <a:pt x="229255" y="162872"/>
                </a:lnTo>
                <a:lnTo>
                  <a:pt x="212781" y="200343"/>
                </a:lnTo>
                <a:lnTo>
                  <a:pt x="189995" y="237038"/>
                </a:lnTo>
                <a:lnTo>
                  <a:pt x="162312" y="271921"/>
                </a:lnTo>
                <a:lnTo>
                  <a:pt x="131148" y="303962"/>
                </a:lnTo>
                <a:lnTo>
                  <a:pt x="97919" y="332126"/>
                </a:lnTo>
                <a:lnTo>
                  <a:pt x="64041" y="355381"/>
                </a:lnTo>
                <a:lnTo>
                  <a:pt x="0" y="383031"/>
                </a:lnTo>
                <a:lnTo>
                  <a:pt x="21597" y="387951"/>
                </a:lnTo>
                <a:lnTo>
                  <a:pt x="43624" y="392191"/>
                </a:lnTo>
                <a:lnTo>
                  <a:pt x="87249" y="399542"/>
                </a:lnTo>
                <a:lnTo>
                  <a:pt x="79124" y="410152"/>
                </a:lnTo>
                <a:lnTo>
                  <a:pt x="64639" y="435850"/>
                </a:lnTo>
                <a:lnTo>
                  <a:pt x="56514" y="446531"/>
                </a:lnTo>
                <a:lnTo>
                  <a:pt x="92941" y="429892"/>
                </a:lnTo>
                <a:lnTo>
                  <a:pt x="127970" y="407721"/>
                </a:lnTo>
                <a:lnTo>
                  <a:pt x="160856" y="380812"/>
                </a:lnTo>
                <a:lnTo>
                  <a:pt x="190851" y="349964"/>
                </a:lnTo>
                <a:lnTo>
                  <a:pt x="217207" y="315972"/>
                </a:lnTo>
                <a:lnTo>
                  <a:pt x="239178" y="279634"/>
                </a:lnTo>
                <a:lnTo>
                  <a:pt x="256016" y="241744"/>
                </a:lnTo>
                <a:lnTo>
                  <a:pt x="266973" y="203100"/>
                </a:lnTo>
                <a:lnTo>
                  <a:pt x="271303" y="164499"/>
                </a:lnTo>
                <a:lnTo>
                  <a:pt x="268258" y="126736"/>
                </a:lnTo>
                <a:lnTo>
                  <a:pt x="257091" y="90608"/>
                </a:lnTo>
                <a:lnTo>
                  <a:pt x="237055" y="56912"/>
                </a:lnTo>
                <a:lnTo>
                  <a:pt x="207402" y="26443"/>
                </a:lnTo>
                <a:lnTo>
                  <a:pt x="167386" y="0"/>
                </a:lnTo>
                <a:close/>
              </a:path>
            </a:pathLst>
          </a:custGeom>
          <a:solidFill>
            <a:srgbClr val="1D9ED2"/>
          </a:solidFill>
        </p:spPr>
        <p:txBody>
          <a:bodyPr wrap="square" lIns="0" tIns="0" rIns="0" bIns="0" rtlCol="0"/>
          <a:lstStyle/>
          <a:p>
            <a:endParaRPr/>
          </a:p>
        </p:txBody>
      </p:sp>
      <p:sp>
        <p:nvSpPr>
          <p:cNvPr id="22" name="object 22"/>
          <p:cNvSpPr/>
          <p:nvPr/>
        </p:nvSpPr>
        <p:spPr>
          <a:xfrm>
            <a:off x="4671059" y="2090665"/>
            <a:ext cx="2269490" cy="1087120"/>
          </a:xfrm>
          <a:custGeom>
            <a:avLst/>
            <a:gdLst/>
            <a:ahLst/>
            <a:cxnLst/>
            <a:rect l="l" t="t" r="r" b="b"/>
            <a:pathLst>
              <a:path w="2269490" h="1087120">
                <a:moveTo>
                  <a:pt x="0" y="239276"/>
                </a:moveTo>
                <a:lnTo>
                  <a:pt x="122427" y="1086874"/>
                </a:lnTo>
                <a:lnTo>
                  <a:pt x="969899" y="964446"/>
                </a:lnTo>
                <a:lnTo>
                  <a:pt x="715644" y="776105"/>
                </a:lnTo>
                <a:lnTo>
                  <a:pt x="755930" y="745084"/>
                </a:lnTo>
                <a:lnTo>
                  <a:pt x="797636" y="716091"/>
                </a:lnTo>
                <a:lnTo>
                  <a:pt x="840680" y="689143"/>
                </a:lnTo>
                <a:lnTo>
                  <a:pt x="884976" y="664256"/>
                </a:lnTo>
                <a:lnTo>
                  <a:pt x="930444" y="641447"/>
                </a:lnTo>
                <a:lnTo>
                  <a:pt x="976998" y="620732"/>
                </a:lnTo>
                <a:lnTo>
                  <a:pt x="1024557" y="602127"/>
                </a:lnTo>
                <a:lnTo>
                  <a:pt x="1073035" y="585650"/>
                </a:lnTo>
                <a:lnTo>
                  <a:pt x="1122351" y="571316"/>
                </a:lnTo>
                <a:lnTo>
                  <a:pt x="1172421" y="559142"/>
                </a:lnTo>
                <a:lnTo>
                  <a:pt x="1223162" y="549144"/>
                </a:lnTo>
                <a:lnTo>
                  <a:pt x="1274489" y="541340"/>
                </a:lnTo>
                <a:lnTo>
                  <a:pt x="1326321" y="535745"/>
                </a:lnTo>
                <a:lnTo>
                  <a:pt x="1378573" y="532375"/>
                </a:lnTo>
                <a:lnTo>
                  <a:pt x="1431163" y="531249"/>
                </a:lnTo>
                <a:lnTo>
                  <a:pt x="1914567" y="531249"/>
                </a:lnTo>
                <a:lnTo>
                  <a:pt x="1903700" y="446540"/>
                </a:lnTo>
                <a:lnTo>
                  <a:pt x="273050" y="446540"/>
                </a:lnTo>
                <a:lnTo>
                  <a:pt x="0" y="239276"/>
                </a:lnTo>
                <a:close/>
              </a:path>
              <a:path w="2269490" h="1087120">
                <a:moveTo>
                  <a:pt x="1930272" y="644279"/>
                </a:moveTo>
                <a:lnTo>
                  <a:pt x="1929067" y="644279"/>
                </a:lnTo>
                <a:lnTo>
                  <a:pt x="1930272" y="653677"/>
                </a:lnTo>
                <a:lnTo>
                  <a:pt x="1930272" y="644279"/>
                </a:lnTo>
                <a:close/>
              </a:path>
              <a:path w="2269490" h="1087120">
                <a:moveTo>
                  <a:pt x="1914567" y="531249"/>
                </a:moveTo>
                <a:lnTo>
                  <a:pt x="1431163" y="531249"/>
                </a:lnTo>
                <a:lnTo>
                  <a:pt x="1479466" y="532380"/>
                </a:lnTo>
                <a:lnTo>
                  <a:pt x="1528215" y="535774"/>
                </a:lnTo>
                <a:lnTo>
                  <a:pt x="1577297" y="541429"/>
                </a:lnTo>
                <a:lnTo>
                  <a:pt x="1626602" y="549346"/>
                </a:lnTo>
                <a:lnTo>
                  <a:pt x="1676018" y="559522"/>
                </a:lnTo>
                <a:lnTo>
                  <a:pt x="1725435" y="571958"/>
                </a:lnTo>
                <a:lnTo>
                  <a:pt x="1774740" y="586652"/>
                </a:lnTo>
                <a:lnTo>
                  <a:pt x="1823822" y="603604"/>
                </a:lnTo>
                <a:lnTo>
                  <a:pt x="1872571" y="622813"/>
                </a:lnTo>
                <a:lnTo>
                  <a:pt x="1920874" y="644279"/>
                </a:lnTo>
                <a:lnTo>
                  <a:pt x="1929067" y="644279"/>
                </a:lnTo>
                <a:lnTo>
                  <a:pt x="1914567" y="531249"/>
                </a:lnTo>
                <a:close/>
              </a:path>
              <a:path w="2269490" h="1087120">
                <a:moveTo>
                  <a:pt x="1435828" y="0"/>
                </a:moveTo>
                <a:lnTo>
                  <a:pt x="1387233" y="19"/>
                </a:lnTo>
                <a:lnTo>
                  <a:pt x="1338596" y="1299"/>
                </a:lnTo>
                <a:lnTo>
                  <a:pt x="1289939" y="3818"/>
                </a:lnTo>
                <a:lnTo>
                  <a:pt x="1240933" y="9377"/>
                </a:lnTo>
                <a:lnTo>
                  <a:pt x="1192168" y="16213"/>
                </a:lnTo>
                <a:lnTo>
                  <a:pt x="1143670" y="24320"/>
                </a:lnTo>
                <a:lnTo>
                  <a:pt x="1095468" y="33694"/>
                </a:lnTo>
                <a:lnTo>
                  <a:pt x="1047589" y="44330"/>
                </a:lnTo>
                <a:lnTo>
                  <a:pt x="1000063" y="56225"/>
                </a:lnTo>
                <a:lnTo>
                  <a:pt x="952916" y="69373"/>
                </a:lnTo>
                <a:lnTo>
                  <a:pt x="906176" y="83770"/>
                </a:lnTo>
                <a:lnTo>
                  <a:pt x="859873" y="99411"/>
                </a:lnTo>
                <a:lnTo>
                  <a:pt x="814033" y="116293"/>
                </a:lnTo>
                <a:lnTo>
                  <a:pt x="768685" y="134410"/>
                </a:lnTo>
                <a:lnTo>
                  <a:pt x="723856" y="153758"/>
                </a:lnTo>
                <a:lnTo>
                  <a:pt x="679576" y="174333"/>
                </a:lnTo>
                <a:lnTo>
                  <a:pt x="635871" y="196129"/>
                </a:lnTo>
                <a:lnTo>
                  <a:pt x="592769" y="219143"/>
                </a:lnTo>
                <a:lnTo>
                  <a:pt x="550299" y="243369"/>
                </a:lnTo>
                <a:lnTo>
                  <a:pt x="508489" y="268805"/>
                </a:lnTo>
                <a:lnTo>
                  <a:pt x="467367" y="295444"/>
                </a:lnTo>
                <a:lnTo>
                  <a:pt x="426960" y="323282"/>
                </a:lnTo>
                <a:lnTo>
                  <a:pt x="387297" y="352315"/>
                </a:lnTo>
                <a:lnTo>
                  <a:pt x="348406" y="382539"/>
                </a:lnTo>
                <a:lnTo>
                  <a:pt x="310314" y="413949"/>
                </a:lnTo>
                <a:lnTo>
                  <a:pt x="273050" y="446540"/>
                </a:lnTo>
                <a:lnTo>
                  <a:pt x="1903700" y="446540"/>
                </a:lnTo>
                <a:lnTo>
                  <a:pt x="1883156" y="286393"/>
                </a:lnTo>
                <a:lnTo>
                  <a:pt x="2269236" y="229878"/>
                </a:lnTo>
                <a:lnTo>
                  <a:pt x="2240819" y="214292"/>
                </a:lnTo>
                <a:lnTo>
                  <a:pt x="2211546" y="196921"/>
                </a:lnTo>
                <a:lnTo>
                  <a:pt x="2180510" y="179550"/>
                </a:lnTo>
                <a:lnTo>
                  <a:pt x="2101128" y="142775"/>
                </a:lnTo>
                <a:lnTo>
                  <a:pt x="2055120" y="123134"/>
                </a:lnTo>
                <a:lnTo>
                  <a:pt x="2008803" y="105024"/>
                </a:lnTo>
                <a:lnTo>
                  <a:pt x="1962194" y="88424"/>
                </a:lnTo>
                <a:lnTo>
                  <a:pt x="1915315" y="73315"/>
                </a:lnTo>
                <a:lnTo>
                  <a:pt x="1868184" y="59679"/>
                </a:lnTo>
                <a:lnTo>
                  <a:pt x="1820819" y="47495"/>
                </a:lnTo>
                <a:lnTo>
                  <a:pt x="1773241" y="36745"/>
                </a:lnTo>
                <a:lnTo>
                  <a:pt x="1725469" y="27408"/>
                </a:lnTo>
                <a:lnTo>
                  <a:pt x="1677522" y="19466"/>
                </a:lnTo>
                <a:lnTo>
                  <a:pt x="1629418" y="12899"/>
                </a:lnTo>
                <a:lnTo>
                  <a:pt x="1581178" y="7689"/>
                </a:lnTo>
                <a:lnTo>
                  <a:pt x="1532820" y="3815"/>
                </a:lnTo>
                <a:lnTo>
                  <a:pt x="1484363" y="1258"/>
                </a:lnTo>
                <a:lnTo>
                  <a:pt x="1435828" y="0"/>
                </a:lnTo>
                <a:close/>
              </a:path>
            </a:pathLst>
          </a:custGeom>
          <a:solidFill>
            <a:srgbClr val="ECECEC"/>
          </a:solidFill>
        </p:spPr>
        <p:txBody>
          <a:bodyPr wrap="square" lIns="0" tIns="0" rIns="0" bIns="0" rtlCol="0"/>
          <a:lstStyle/>
          <a:p>
            <a:endParaRPr/>
          </a:p>
        </p:txBody>
      </p:sp>
      <p:sp>
        <p:nvSpPr>
          <p:cNvPr id="23" name="object 23"/>
          <p:cNvSpPr/>
          <p:nvPr/>
        </p:nvSpPr>
        <p:spPr>
          <a:xfrm>
            <a:off x="4396424" y="2941320"/>
            <a:ext cx="1085850" cy="2269490"/>
          </a:xfrm>
          <a:custGeom>
            <a:avLst/>
            <a:gdLst/>
            <a:ahLst/>
            <a:cxnLst/>
            <a:rect l="l" t="t" r="r" b="b"/>
            <a:pathLst>
              <a:path w="1085850" h="2269490">
                <a:moveTo>
                  <a:pt x="229550" y="0"/>
                </a:moveTo>
                <a:lnTo>
                  <a:pt x="210020" y="33702"/>
                </a:lnTo>
                <a:lnTo>
                  <a:pt x="178008" y="94011"/>
                </a:lnTo>
                <a:lnTo>
                  <a:pt x="141398" y="170800"/>
                </a:lnTo>
                <a:lnTo>
                  <a:pt x="120768" y="219517"/>
                </a:lnTo>
                <a:lnTo>
                  <a:pt x="101851" y="268533"/>
                </a:lnTo>
                <a:lnTo>
                  <a:pt x="84623" y="317801"/>
                </a:lnTo>
                <a:lnTo>
                  <a:pt x="69061" y="367275"/>
                </a:lnTo>
                <a:lnTo>
                  <a:pt x="55142" y="416911"/>
                </a:lnTo>
                <a:lnTo>
                  <a:pt x="42843" y="466661"/>
                </a:lnTo>
                <a:lnTo>
                  <a:pt x="32141" y="516480"/>
                </a:lnTo>
                <a:lnTo>
                  <a:pt x="23013" y="566321"/>
                </a:lnTo>
                <a:lnTo>
                  <a:pt x="15436" y="616140"/>
                </a:lnTo>
                <a:lnTo>
                  <a:pt x="9386" y="665890"/>
                </a:lnTo>
                <a:lnTo>
                  <a:pt x="4840" y="715526"/>
                </a:lnTo>
                <a:lnTo>
                  <a:pt x="1776" y="765000"/>
                </a:lnTo>
                <a:lnTo>
                  <a:pt x="170" y="814268"/>
                </a:lnTo>
                <a:lnTo>
                  <a:pt x="0" y="863284"/>
                </a:lnTo>
                <a:lnTo>
                  <a:pt x="1241" y="912001"/>
                </a:lnTo>
                <a:lnTo>
                  <a:pt x="3871" y="960373"/>
                </a:lnTo>
                <a:lnTo>
                  <a:pt x="8241" y="1010620"/>
                </a:lnTo>
                <a:lnTo>
                  <a:pt x="13994" y="1060620"/>
                </a:lnTo>
                <a:lnTo>
                  <a:pt x="21125" y="1110342"/>
                </a:lnTo>
                <a:lnTo>
                  <a:pt x="29629" y="1159754"/>
                </a:lnTo>
                <a:lnTo>
                  <a:pt x="39501" y="1208821"/>
                </a:lnTo>
                <a:lnTo>
                  <a:pt x="50738" y="1257513"/>
                </a:lnTo>
                <a:lnTo>
                  <a:pt x="63334" y="1305797"/>
                </a:lnTo>
                <a:lnTo>
                  <a:pt x="77284" y="1353639"/>
                </a:lnTo>
                <a:lnTo>
                  <a:pt x="92585" y="1401007"/>
                </a:lnTo>
                <a:lnTo>
                  <a:pt x="109231" y="1447869"/>
                </a:lnTo>
                <a:lnTo>
                  <a:pt x="127218" y="1494192"/>
                </a:lnTo>
                <a:lnTo>
                  <a:pt x="146541" y="1539944"/>
                </a:lnTo>
                <a:lnTo>
                  <a:pt x="167196" y="1585092"/>
                </a:lnTo>
                <a:lnTo>
                  <a:pt x="189178" y="1629603"/>
                </a:lnTo>
                <a:lnTo>
                  <a:pt x="212481" y="1673445"/>
                </a:lnTo>
                <a:lnTo>
                  <a:pt x="237103" y="1716585"/>
                </a:lnTo>
                <a:lnTo>
                  <a:pt x="263037" y="1758992"/>
                </a:lnTo>
                <a:lnTo>
                  <a:pt x="290280" y="1800631"/>
                </a:lnTo>
                <a:lnTo>
                  <a:pt x="318827" y="1841471"/>
                </a:lnTo>
                <a:lnTo>
                  <a:pt x="348673" y="1881479"/>
                </a:lnTo>
                <a:lnTo>
                  <a:pt x="379813" y="1920622"/>
                </a:lnTo>
                <a:lnTo>
                  <a:pt x="412243" y="1958869"/>
                </a:lnTo>
                <a:lnTo>
                  <a:pt x="445958" y="1996185"/>
                </a:lnTo>
                <a:lnTo>
                  <a:pt x="238948" y="2269235"/>
                </a:lnTo>
                <a:lnTo>
                  <a:pt x="1085403" y="2146807"/>
                </a:lnTo>
                <a:lnTo>
                  <a:pt x="1000193" y="1562988"/>
                </a:lnTo>
                <a:lnTo>
                  <a:pt x="765617" y="1562988"/>
                </a:lnTo>
                <a:lnTo>
                  <a:pt x="738147" y="1522228"/>
                </a:lnTo>
                <a:lnTo>
                  <a:pt x="712154" y="1480640"/>
                </a:lnTo>
                <a:lnTo>
                  <a:pt x="687678" y="1438264"/>
                </a:lnTo>
                <a:lnTo>
                  <a:pt x="664762" y="1395143"/>
                </a:lnTo>
                <a:lnTo>
                  <a:pt x="643447" y="1351319"/>
                </a:lnTo>
                <a:lnTo>
                  <a:pt x="623775" y="1306833"/>
                </a:lnTo>
                <a:lnTo>
                  <a:pt x="605787" y="1261729"/>
                </a:lnTo>
                <a:lnTo>
                  <a:pt x="589526" y="1216047"/>
                </a:lnTo>
                <a:lnTo>
                  <a:pt x="575033" y="1169829"/>
                </a:lnTo>
                <a:lnTo>
                  <a:pt x="562348" y="1123119"/>
                </a:lnTo>
                <a:lnTo>
                  <a:pt x="551516" y="1075956"/>
                </a:lnTo>
                <a:lnTo>
                  <a:pt x="542575" y="1028384"/>
                </a:lnTo>
                <a:lnTo>
                  <a:pt x="535570" y="980445"/>
                </a:lnTo>
                <a:lnTo>
                  <a:pt x="530540" y="932179"/>
                </a:lnTo>
                <a:lnTo>
                  <a:pt x="528990" y="882750"/>
                </a:lnTo>
                <a:lnTo>
                  <a:pt x="529105" y="833354"/>
                </a:lnTo>
                <a:lnTo>
                  <a:pt x="530982" y="784022"/>
                </a:lnTo>
                <a:lnTo>
                  <a:pt x="534722" y="734789"/>
                </a:lnTo>
                <a:lnTo>
                  <a:pt x="540420" y="685686"/>
                </a:lnTo>
                <a:lnTo>
                  <a:pt x="548177" y="636746"/>
                </a:lnTo>
                <a:lnTo>
                  <a:pt x="558090" y="588002"/>
                </a:lnTo>
                <a:lnTo>
                  <a:pt x="570258" y="539486"/>
                </a:lnTo>
                <a:lnTo>
                  <a:pt x="584779" y="491232"/>
                </a:lnTo>
                <a:lnTo>
                  <a:pt x="601751" y="443271"/>
                </a:lnTo>
                <a:lnTo>
                  <a:pt x="621347" y="395477"/>
                </a:lnTo>
                <a:lnTo>
                  <a:pt x="276667" y="395477"/>
                </a:lnTo>
                <a:lnTo>
                  <a:pt x="229550" y="0"/>
                </a:lnTo>
                <a:close/>
              </a:path>
              <a:path w="1085850" h="2269490">
                <a:moveTo>
                  <a:pt x="963102" y="1308861"/>
                </a:moveTo>
                <a:lnTo>
                  <a:pt x="765617" y="1562988"/>
                </a:lnTo>
                <a:lnTo>
                  <a:pt x="1000193" y="1562988"/>
                </a:lnTo>
                <a:lnTo>
                  <a:pt x="963102" y="1308861"/>
                </a:lnTo>
                <a:close/>
              </a:path>
              <a:path w="1085850" h="2269490">
                <a:moveTo>
                  <a:pt x="643443" y="338963"/>
                </a:moveTo>
                <a:lnTo>
                  <a:pt x="276667" y="395477"/>
                </a:lnTo>
                <a:lnTo>
                  <a:pt x="621347" y="395477"/>
                </a:lnTo>
                <a:lnTo>
                  <a:pt x="643443" y="348360"/>
                </a:lnTo>
                <a:lnTo>
                  <a:pt x="643443" y="338963"/>
                </a:lnTo>
                <a:close/>
              </a:path>
            </a:pathLst>
          </a:custGeom>
          <a:solidFill>
            <a:srgbClr val="ECECEC"/>
          </a:solidFill>
        </p:spPr>
        <p:txBody>
          <a:bodyPr wrap="square" lIns="0" tIns="0" rIns="0" bIns="0" rtlCol="0"/>
          <a:lstStyle/>
          <a:p>
            <a:endParaRPr/>
          </a:p>
        </p:txBody>
      </p:sp>
      <p:sp>
        <p:nvSpPr>
          <p:cNvPr id="24" name="object 24"/>
          <p:cNvSpPr/>
          <p:nvPr/>
        </p:nvSpPr>
        <p:spPr>
          <a:xfrm>
            <a:off x="5245608" y="4408932"/>
            <a:ext cx="2269490" cy="1087755"/>
          </a:xfrm>
          <a:custGeom>
            <a:avLst/>
            <a:gdLst/>
            <a:ahLst/>
            <a:cxnLst/>
            <a:rect l="l" t="t" r="r" b="b"/>
            <a:pathLst>
              <a:path w="2269490" h="1087754">
                <a:moveTo>
                  <a:pt x="348361" y="443103"/>
                </a:moveTo>
                <a:lnTo>
                  <a:pt x="340407" y="443103"/>
                </a:lnTo>
                <a:lnTo>
                  <a:pt x="395477" y="801370"/>
                </a:lnTo>
                <a:lnTo>
                  <a:pt x="0" y="858012"/>
                </a:lnTo>
                <a:lnTo>
                  <a:pt x="28416" y="873597"/>
                </a:lnTo>
                <a:lnTo>
                  <a:pt x="57689" y="890968"/>
                </a:lnTo>
                <a:lnTo>
                  <a:pt x="88725" y="908339"/>
                </a:lnTo>
                <a:lnTo>
                  <a:pt x="170145" y="945480"/>
                </a:lnTo>
                <a:lnTo>
                  <a:pt x="218153" y="965476"/>
                </a:lnTo>
                <a:lnTo>
                  <a:pt x="266426" y="983920"/>
                </a:lnTo>
                <a:lnTo>
                  <a:pt x="314939" y="1000821"/>
                </a:lnTo>
                <a:lnTo>
                  <a:pt x="363667" y="1016187"/>
                </a:lnTo>
                <a:lnTo>
                  <a:pt x="412586" y="1030026"/>
                </a:lnTo>
                <a:lnTo>
                  <a:pt x="461671" y="1042347"/>
                </a:lnTo>
                <a:lnTo>
                  <a:pt x="510896" y="1053158"/>
                </a:lnTo>
                <a:lnTo>
                  <a:pt x="560239" y="1062467"/>
                </a:lnTo>
                <a:lnTo>
                  <a:pt x="609672" y="1070283"/>
                </a:lnTo>
                <a:lnTo>
                  <a:pt x="659173" y="1076614"/>
                </a:lnTo>
                <a:lnTo>
                  <a:pt x="708715" y="1081468"/>
                </a:lnTo>
                <a:lnTo>
                  <a:pt x="758275" y="1084854"/>
                </a:lnTo>
                <a:lnTo>
                  <a:pt x="807827" y="1086780"/>
                </a:lnTo>
                <a:lnTo>
                  <a:pt x="857347" y="1087254"/>
                </a:lnTo>
                <a:lnTo>
                  <a:pt x="906810" y="1086285"/>
                </a:lnTo>
                <a:lnTo>
                  <a:pt x="956191" y="1083881"/>
                </a:lnTo>
                <a:lnTo>
                  <a:pt x="1005465" y="1080050"/>
                </a:lnTo>
                <a:lnTo>
                  <a:pt x="1054607" y="1074801"/>
                </a:lnTo>
                <a:lnTo>
                  <a:pt x="1104240" y="1067366"/>
                </a:lnTo>
                <a:lnTo>
                  <a:pt x="1153587" y="1058531"/>
                </a:lnTo>
                <a:lnTo>
                  <a:pt x="1202617" y="1048310"/>
                </a:lnTo>
                <a:lnTo>
                  <a:pt x="1251299" y="1036714"/>
                </a:lnTo>
                <a:lnTo>
                  <a:pt x="1299604" y="1023755"/>
                </a:lnTo>
                <a:lnTo>
                  <a:pt x="1347501" y="1009445"/>
                </a:lnTo>
                <a:lnTo>
                  <a:pt x="1394958" y="993798"/>
                </a:lnTo>
                <a:lnTo>
                  <a:pt x="1441946" y="976825"/>
                </a:lnTo>
                <a:lnTo>
                  <a:pt x="1488434" y="958538"/>
                </a:lnTo>
                <a:lnTo>
                  <a:pt x="1534392" y="938949"/>
                </a:lnTo>
                <a:lnTo>
                  <a:pt x="1579789" y="918072"/>
                </a:lnTo>
                <a:lnTo>
                  <a:pt x="1624594" y="895918"/>
                </a:lnTo>
                <a:lnTo>
                  <a:pt x="1668777" y="872499"/>
                </a:lnTo>
                <a:lnTo>
                  <a:pt x="1712308" y="847828"/>
                </a:lnTo>
                <a:lnTo>
                  <a:pt x="1755155" y="821917"/>
                </a:lnTo>
                <a:lnTo>
                  <a:pt x="1797289" y="794778"/>
                </a:lnTo>
                <a:lnTo>
                  <a:pt x="1838679" y="766423"/>
                </a:lnTo>
                <a:lnTo>
                  <a:pt x="1879294" y="736866"/>
                </a:lnTo>
                <a:lnTo>
                  <a:pt x="1919104" y="706117"/>
                </a:lnTo>
                <a:lnTo>
                  <a:pt x="1958078" y="674189"/>
                </a:lnTo>
                <a:lnTo>
                  <a:pt x="1996186" y="641096"/>
                </a:lnTo>
                <a:lnTo>
                  <a:pt x="2239311" y="641096"/>
                </a:lnTo>
                <a:lnTo>
                  <a:pt x="2227271" y="557654"/>
                </a:lnTo>
                <a:lnTo>
                  <a:pt x="852627" y="557654"/>
                </a:lnTo>
                <a:lnTo>
                  <a:pt x="801311" y="556713"/>
                </a:lnTo>
                <a:lnTo>
                  <a:pt x="750079" y="553435"/>
                </a:lnTo>
                <a:lnTo>
                  <a:pt x="698974" y="547821"/>
                </a:lnTo>
                <a:lnTo>
                  <a:pt x="648039" y="539870"/>
                </a:lnTo>
                <a:lnTo>
                  <a:pt x="597316" y="529583"/>
                </a:lnTo>
                <a:lnTo>
                  <a:pt x="546847" y="516960"/>
                </a:lnTo>
                <a:lnTo>
                  <a:pt x="496675" y="502000"/>
                </a:lnTo>
                <a:lnTo>
                  <a:pt x="446841" y="484704"/>
                </a:lnTo>
                <a:lnTo>
                  <a:pt x="397389" y="465071"/>
                </a:lnTo>
                <a:lnTo>
                  <a:pt x="348361" y="443103"/>
                </a:lnTo>
                <a:close/>
              </a:path>
              <a:path w="2269490" h="1087754">
                <a:moveTo>
                  <a:pt x="2239311" y="641096"/>
                </a:moveTo>
                <a:lnTo>
                  <a:pt x="1996186" y="641096"/>
                </a:lnTo>
                <a:lnTo>
                  <a:pt x="2269236" y="848487"/>
                </a:lnTo>
                <a:lnTo>
                  <a:pt x="2239311" y="641096"/>
                </a:lnTo>
                <a:close/>
              </a:path>
              <a:path w="2269490" h="1087754">
                <a:moveTo>
                  <a:pt x="2146808" y="0"/>
                </a:moveTo>
                <a:lnTo>
                  <a:pt x="1299337" y="122555"/>
                </a:lnTo>
                <a:lnTo>
                  <a:pt x="1553590" y="311150"/>
                </a:lnTo>
                <a:lnTo>
                  <a:pt x="1512667" y="340572"/>
                </a:lnTo>
                <a:lnTo>
                  <a:pt x="1470654" y="368248"/>
                </a:lnTo>
                <a:lnTo>
                  <a:pt x="1427613" y="394154"/>
                </a:lnTo>
                <a:lnTo>
                  <a:pt x="1383607" y="418270"/>
                </a:lnTo>
                <a:lnTo>
                  <a:pt x="1338696" y="440574"/>
                </a:lnTo>
                <a:lnTo>
                  <a:pt x="1292943" y="461046"/>
                </a:lnTo>
                <a:lnTo>
                  <a:pt x="1246409" y="479663"/>
                </a:lnTo>
                <a:lnTo>
                  <a:pt x="1199156" y="496404"/>
                </a:lnTo>
                <a:lnTo>
                  <a:pt x="1151245" y="511247"/>
                </a:lnTo>
                <a:lnTo>
                  <a:pt x="1102739" y="524173"/>
                </a:lnTo>
                <a:lnTo>
                  <a:pt x="1053698" y="535158"/>
                </a:lnTo>
                <a:lnTo>
                  <a:pt x="1004184" y="544182"/>
                </a:lnTo>
                <a:lnTo>
                  <a:pt x="954259" y="551223"/>
                </a:lnTo>
                <a:lnTo>
                  <a:pt x="903986" y="556260"/>
                </a:lnTo>
                <a:lnTo>
                  <a:pt x="852627" y="557654"/>
                </a:lnTo>
                <a:lnTo>
                  <a:pt x="2227271" y="557654"/>
                </a:lnTo>
                <a:lnTo>
                  <a:pt x="2146808" y="0"/>
                </a:lnTo>
                <a:close/>
              </a:path>
              <a:path w="2269490" h="1087754">
                <a:moveTo>
                  <a:pt x="338963" y="433705"/>
                </a:moveTo>
                <a:lnTo>
                  <a:pt x="338963" y="443103"/>
                </a:lnTo>
                <a:lnTo>
                  <a:pt x="340407" y="443103"/>
                </a:lnTo>
                <a:lnTo>
                  <a:pt x="338963" y="433705"/>
                </a:lnTo>
                <a:close/>
              </a:path>
            </a:pathLst>
          </a:custGeom>
          <a:solidFill>
            <a:srgbClr val="ECECEC"/>
          </a:solidFill>
        </p:spPr>
        <p:txBody>
          <a:bodyPr wrap="square" lIns="0" tIns="0" rIns="0" bIns="0" rtlCol="0"/>
          <a:lstStyle/>
          <a:p>
            <a:endParaRPr/>
          </a:p>
        </p:txBody>
      </p:sp>
      <p:sp>
        <p:nvSpPr>
          <p:cNvPr id="25" name="object 25"/>
          <p:cNvSpPr/>
          <p:nvPr/>
        </p:nvSpPr>
        <p:spPr>
          <a:xfrm>
            <a:off x="6704076" y="2375916"/>
            <a:ext cx="1087120" cy="2260600"/>
          </a:xfrm>
          <a:custGeom>
            <a:avLst/>
            <a:gdLst/>
            <a:ahLst/>
            <a:cxnLst/>
            <a:rect l="l" t="t" r="r" b="b"/>
            <a:pathLst>
              <a:path w="1087120" h="2260600">
                <a:moveTo>
                  <a:pt x="1025631" y="1874012"/>
                </a:moveTo>
                <a:lnTo>
                  <a:pt x="809878" y="1874012"/>
                </a:lnTo>
                <a:lnTo>
                  <a:pt x="866394" y="2260092"/>
                </a:lnTo>
                <a:lnTo>
                  <a:pt x="922908" y="2147062"/>
                </a:lnTo>
                <a:lnTo>
                  <a:pt x="945296" y="2098687"/>
                </a:lnTo>
                <a:lnTo>
                  <a:pt x="965949" y="2049967"/>
                </a:lnTo>
                <a:lnTo>
                  <a:pt x="984888" y="2000946"/>
                </a:lnTo>
                <a:lnTo>
                  <a:pt x="1002138" y="1951670"/>
                </a:lnTo>
                <a:lnTo>
                  <a:pt x="1017720" y="1902187"/>
                </a:lnTo>
                <a:lnTo>
                  <a:pt x="1025631" y="1874012"/>
                </a:lnTo>
                <a:close/>
              </a:path>
              <a:path w="1087120" h="2260600">
                <a:moveTo>
                  <a:pt x="929545" y="706247"/>
                </a:moveTo>
                <a:lnTo>
                  <a:pt x="320167" y="706247"/>
                </a:lnTo>
                <a:lnTo>
                  <a:pt x="349582" y="747035"/>
                </a:lnTo>
                <a:lnTo>
                  <a:pt x="377223" y="788670"/>
                </a:lnTo>
                <a:lnTo>
                  <a:pt x="403049" y="831129"/>
                </a:lnTo>
                <a:lnTo>
                  <a:pt x="427018" y="874392"/>
                </a:lnTo>
                <a:lnTo>
                  <a:pt x="449089" y="918438"/>
                </a:lnTo>
                <a:lnTo>
                  <a:pt x="469223" y="963245"/>
                </a:lnTo>
                <a:lnTo>
                  <a:pt x="487378" y="1008792"/>
                </a:lnTo>
                <a:lnTo>
                  <a:pt x="503513" y="1055059"/>
                </a:lnTo>
                <a:lnTo>
                  <a:pt x="517588" y="1102024"/>
                </a:lnTo>
                <a:lnTo>
                  <a:pt x="529561" y="1149665"/>
                </a:lnTo>
                <a:lnTo>
                  <a:pt x="539392" y="1197963"/>
                </a:lnTo>
                <a:lnTo>
                  <a:pt x="547040" y="1246895"/>
                </a:lnTo>
                <a:lnTo>
                  <a:pt x="552465" y="1296442"/>
                </a:lnTo>
                <a:lnTo>
                  <a:pt x="555625" y="1346581"/>
                </a:lnTo>
                <a:lnTo>
                  <a:pt x="557174" y="1393853"/>
                </a:lnTo>
                <a:lnTo>
                  <a:pt x="557059" y="1441457"/>
                </a:lnTo>
                <a:lnTo>
                  <a:pt x="555180" y="1489325"/>
                </a:lnTo>
                <a:lnTo>
                  <a:pt x="551438" y="1537391"/>
                </a:lnTo>
                <a:lnTo>
                  <a:pt x="545735" y="1585590"/>
                </a:lnTo>
                <a:lnTo>
                  <a:pt x="537972" y="1633854"/>
                </a:lnTo>
                <a:lnTo>
                  <a:pt x="528049" y="1682119"/>
                </a:lnTo>
                <a:lnTo>
                  <a:pt x="515869" y="1730318"/>
                </a:lnTo>
                <a:lnTo>
                  <a:pt x="501332" y="1778384"/>
                </a:lnTo>
                <a:lnTo>
                  <a:pt x="484340" y="1826252"/>
                </a:lnTo>
                <a:lnTo>
                  <a:pt x="464721" y="1874012"/>
                </a:lnTo>
                <a:lnTo>
                  <a:pt x="442595" y="1921129"/>
                </a:lnTo>
                <a:lnTo>
                  <a:pt x="442595" y="1930527"/>
                </a:lnTo>
                <a:lnTo>
                  <a:pt x="809878" y="1874012"/>
                </a:lnTo>
                <a:lnTo>
                  <a:pt x="1025631" y="1874012"/>
                </a:lnTo>
                <a:lnTo>
                  <a:pt x="1031659" y="1852542"/>
                </a:lnTo>
                <a:lnTo>
                  <a:pt x="1043977" y="1802781"/>
                </a:lnTo>
                <a:lnTo>
                  <a:pt x="1054697" y="1752952"/>
                </a:lnTo>
                <a:lnTo>
                  <a:pt x="1063842" y="1703098"/>
                </a:lnTo>
                <a:lnTo>
                  <a:pt x="1071435" y="1653269"/>
                </a:lnTo>
                <a:lnTo>
                  <a:pt x="1077499" y="1603508"/>
                </a:lnTo>
                <a:lnTo>
                  <a:pt x="1082057" y="1553863"/>
                </a:lnTo>
                <a:lnTo>
                  <a:pt x="1085131" y="1504380"/>
                </a:lnTo>
                <a:lnTo>
                  <a:pt x="1086745" y="1455104"/>
                </a:lnTo>
                <a:lnTo>
                  <a:pt x="1086922" y="1406083"/>
                </a:lnTo>
                <a:lnTo>
                  <a:pt x="1085684" y="1357363"/>
                </a:lnTo>
                <a:lnTo>
                  <a:pt x="1083055" y="1308989"/>
                </a:lnTo>
                <a:lnTo>
                  <a:pt x="1078669" y="1258742"/>
                </a:lnTo>
                <a:lnTo>
                  <a:pt x="1072899" y="1208742"/>
                </a:lnTo>
                <a:lnTo>
                  <a:pt x="1065751" y="1159019"/>
                </a:lnTo>
                <a:lnTo>
                  <a:pt x="1057230" y="1109608"/>
                </a:lnTo>
                <a:lnTo>
                  <a:pt x="1047340" y="1060539"/>
                </a:lnTo>
                <a:lnTo>
                  <a:pt x="1036085" y="1011846"/>
                </a:lnTo>
                <a:lnTo>
                  <a:pt x="1023377" y="963245"/>
                </a:lnTo>
                <a:lnTo>
                  <a:pt x="1009499" y="915718"/>
                </a:lnTo>
                <a:lnTo>
                  <a:pt x="994177" y="868347"/>
                </a:lnTo>
                <a:lnTo>
                  <a:pt x="977509" y="821483"/>
                </a:lnTo>
                <a:lnTo>
                  <a:pt x="959498" y="775156"/>
                </a:lnTo>
                <a:lnTo>
                  <a:pt x="940150" y="729400"/>
                </a:lnTo>
                <a:lnTo>
                  <a:pt x="929545" y="706247"/>
                </a:lnTo>
                <a:close/>
              </a:path>
              <a:path w="1087120" h="2260600">
                <a:moveTo>
                  <a:pt x="847598" y="0"/>
                </a:moveTo>
                <a:lnTo>
                  <a:pt x="0" y="122428"/>
                </a:lnTo>
                <a:lnTo>
                  <a:pt x="122427" y="960501"/>
                </a:lnTo>
                <a:lnTo>
                  <a:pt x="320167" y="706247"/>
                </a:lnTo>
                <a:lnTo>
                  <a:pt x="929545" y="706247"/>
                </a:lnTo>
                <a:lnTo>
                  <a:pt x="897460" y="639730"/>
                </a:lnTo>
                <a:lnTo>
                  <a:pt x="874126" y="595882"/>
                </a:lnTo>
                <a:lnTo>
                  <a:pt x="849473" y="552734"/>
                </a:lnTo>
                <a:lnTo>
                  <a:pt x="823505" y="510319"/>
                </a:lnTo>
                <a:lnTo>
                  <a:pt x="796226" y="468670"/>
                </a:lnTo>
                <a:lnTo>
                  <a:pt x="767642" y="427819"/>
                </a:lnTo>
                <a:lnTo>
                  <a:pt x="737756" y="387800"/>
                </a:lnTo>
                <a:lnTo>
                  <a:pt x="706573" y="348643"/>
                </a:lnTo>
                <a:lnTo>
                  <a:pt x="674097" y="310382"/>
                </a:lnTo>
                <a:lnTo>
                  <a:pt x="640333" y="273050"/>
                </a:lnTo>
                <a:lnTo>
                  <a:pt x="847598" y="0"/>
                </a:lnTo>
                <a:close/>
              </a:path>
            </a:pathLst>
          </a:custGeom>
          <a:solidFill>
            <a:srgbClr val="ECECEC"/>
          </a:solidFill>
        </p:spPr>
        <p:txBody>
          <a:bodyPr wrap="square" lIns="0" tIns="0" rIns="0" bIns="0" rtlCol="0"/>
          <a:lstStyle/>
          <a:p>
            <a:endParaRPr/>
          </a:p>
        </p:txBody>
      </p:sp>
      <p:sp>
        <p:nvSpPr>
          <p:cNvPr id="26" name="object 26"/>
          <p:cNvSpPr txBox="1"/>
          <p:nvPr/>
        </p:nvSpPr>
        <p:spPr>
          <a:xfrm>
            <a:off x="4943983" y="2615691"/>
            <a:ext cx="245110" cy="226060"/>
          </a:xfrm>
          <a:prstGeom prst="rect">
            <a:avLst/>
          </a:prstGeom>
        </p:spPr>
        <p:txBody>
          <a:bodyPr vert="horz" wrap="square" lIns="0" tIns="0" rIns="0" bIns="0" rtlCol="0">
            <a:spAutoFit/>
          </a:bodyPr>
          <a:lstStyle/>
          <a:p>
            <a:pPr marL="12700">
              <a:lnSpc>
                <a:spcPct val="100000"/>
              </a:lnSpc>
            </a:pPr>
            <a:r>
              <a:rPr sz="1400" b="1" spc="-5" dirty="0">
                <a:solidFill>
                  <a:srgbClr val="1D9ED2"/>
                </a:solidFill>
                <a:latin typeface="微软雅黑"/>
                <a:cs typeface="微软雅黑"/>
              </a:rPr>
              <a:t>01</a:t>
            </a:r>
            <a:endParaRPr sz="1400">
              <a:latin typeface="微软雅黑"/>
              <a:cs typeface="微软雅黑"/>
            </a:endParaRPr>
          </a:p>
        </p:txBody>
      </p:sp>
      <p:sp>
        <p:nvSpPr>
          <p:cNvPr id="27" name="object 27"/>
          <p:cNvSpPr txBox="1"/>
          <p:nvPr/>
        </p:nvSpPr>
        <p:spPr>
          <a:xfrm>
            <a:off x="4943983" y="4619117"/>
            <a:ext cx="245110" cy="226060"/>
          </a:xfrm>
          <a:prstGeom prst="rect">
            <a:avLst/>
          </a:prstGeom>
        </p:spPr>
        <p:txBody>
          <a:bodyPr vert="horz" wrap="square" lIns="0" tIns="0" rIns="0" bIns="0" rtlCol="0">
            <a:spAutoFit/>
          </a:bodyPr>
          <a:lstStyle/>
          <a:p>
            <a:pPr marL="12700">
              <a:lnSpc>
                <a:spcPct val="100000"/>
              </a:lnSpc>
            </a:pPr>
            <a:r>
              <a:rPr sz="1400" b="1" spc="-5" dirty="0">
                <a:solidFill>
                  <a:srgbClr val="7E7E7E"/>
                </a:solidFill>
                <a:latin typeface="微软雅黑"/>
                <a:cs typeface="微软雅黑"/>
              </a:rPr>
              <a:t>02</a:t>
            </a:r>
            <a:endParaRPr sz="1400">
              <a:latin typeface="微软雅黑"/>
              <a:cs typeface="微软雅黑"/>
            </a:endParaRPr>
          </a:p>
        </p:txBody>
      </p:sp>
      <p:sp>
        <p:nvSpPr>
          <p:cNvPr id="28" name="object 28"/>
          <p:cNvSpPr txBox="1"/>
          <p:nvPr/>
        </p:nvSpPr>
        <p:spPr>
          <a:xfrm>
            <a:off x="6950456" y="4619117"/>
            <a:ext cx="245110" cy="226060"/>
          </a:xfrm>
          <a:prstGeom prst="rect">
            <a:avLst/>
          </a:prstGeom>
        </p:spPr>
        <p:txBody>
          <a:bodyPr vert="horz" wrap="square" lIns="0" tIns="0" rIns="0" bIns="0" rtlCol="0">
            <a:spAutoFit/>
          </a:bodyPr>
          <a:lstStyle/>
          <a:p>
            <a:pPr marL="12700">
              <a:lnSpc>
                <a:spcPct val="100000"/>
              </a:lnSpc>
            </a:pPr>
            <a:r>
              <a:rPr sz="1400" b="1" spc="-5" dirty="0">
                <a:solidFill>
                  <a:srgbClr val="1D9ED2"/>
                </a:solidFill>
                <a:latin typeface="微软雅黑"/>
                <a:cs typeface="微软雅黑"/>
              </a:rPr>
              <a:t>03</a:t>
            </a:r>
            <a:endParaRPr sz="1400">
              <a:latin typeface="微软雅黑"/>
              <a:cs typeface="微软雅黑"/>
            </a:endParaRPr>
          </a:p>
        </p:txBody>
      </p:sp>
      <p:sp>
        <p:nvSpPr>
          <p:cNvPr id="29" name="object 29"/>
          <p:cNvSpPr txBox="1"/>
          <p:nvPr/>
        </p:nvSpPr>
        <p:spPr>
          <a:xfrm>
            <a:off x="6950456" y="2615691"/>
            <a:ext cx="245110" cy="226060"/>
          </a:xfrm>
          <a:prstGeom prst="rect">
            <a:avLst/>
          </a:prstGeom>
        </p:spPr>
        <p:txBody>
          <a:bodyPr vert="horz" wrap="square" lIns="0" tIns="0" rIns="0" bIns="0" rtlCol="0">
            <a:spAutoFit/>
          </a:bodyPr>
          <a:lstStyle/>
          <a:p>
            <a:pPr marL="12700">
              <a:lnSpc>
                <a:spcPct val="100000"/>
              </a:lnSpc>
            </a:pPr>
            <a:r>
              <a:rPr sz="1400" b="1" spc="-5" dirty="0">
                <a:solidFill>
                  <a:srgbClr val="7E7E7E"/>
                </a:solidFill>
                <a:latin typeface="微软雅黑"/>
                <a:cs typeface="微软雅黑"/>
              </a:rPr>
              <a:t>04</a:t>
            </a:r>
            <a:endParaRPr sz="1400">
              <a:latin typeface="微软雅黑"/>
              <a:cs typeface="微软雅黑"/>
            </a:endParaRPr>
          </a:p>
        </p:txBody>
      </p:sp>
      <p:sp>
        <p:nvSpPr>
          <p:cNvPr id="30" name="object 30"/>
          <p:cNvSpPr txBox="1"/>
          <p:nvPr/>
        </p:nvSpPr>
        <p:spPr>
          <a:xfrm>
            <a:off x="8320531" y="3013202"/>
            <a:ext cx="2520950" cy="716915"/>
          </a:xfrm>
          <a:prstGeom prst="rect">
            <a:avLst/>
          </a:prstGeom>
        </p:spPr>
        <p:txBody>
          <a:bodyPr vert="horz" wrap="square" lIns="0" tIns="0" rIns="0" bIns="0" rtlCol="0">
            <a:spAutoFit/>
          </a:bodyPr>
          <a:lstStyle/>
          <a:p>
            <a:pPr marL="12700" marR="5080" algn="ctr">
              <a:lnSpc>
                <a:spcPct val="110000"/>
              </a:lnSpc>
            </a:pPr>
            <a:r>
              <a:rPr sz="1400" dirty="0">
                <a:latin typeface="微软雅黑"/>
                <a:cs typeface="微软雅黑"/>
              </a:rPr>
              <a:t>监管政策不完善，滞后</a:t>
            </a:r>
            <a:r>
              <a:rPr sz="1400" spc="-15" dirty="0">
                <a:latin typeface="微软雅黑"/>
                <a:cs typeface="微软雅黑"/>
              </a:rPr>
              <a:t>于</a:t>
            </a:r>
            <a:r>
              <a:rPr sz="1400" dirty="0">
                <a:latin typeface="微软雅黑"/>
                <a:cs typeface="微软雅黑"/>
              </a:rPr>
              <a:t>区块链  技术发展，区块链行业</a:t>
            </a:r>
            <a:r>
              <a:rPr sz="1400" spc="-15" dirty="0">
                <a:latin typeface="微软雅黑"/>
                <a:cs typeface="微软雅黑"/>
              </a:rPr>
              <a:t>标</a:t>
            </a:r>
            <a:r>
              <a:rPr sz="1400" dirty="0">
                <a:latin typeface="微软雅黑"/>
                <a:cs typeface="微软雅黑"/>
              </a:rPr>
              <a:t>准化体  系待建设</a:t>
            </a:r>
            <a:endParaRPr sz="1400">
              <a:latin typeface="微软雅黑"/>
              <a:cs typeface="微软雅黑"/>
            </a:endParaRPr>
          </a:p>
        </p:txBody>
      </p:sp>
      <p:sp>
        <p:nvSpPr>
          <p:cNvPr id="31" name="object 31"/>
          <p:cNvSpPr/>
          <p:nvPr/>
        </p:nvSpPr>
        <p:spPr>
          <a:xfrm>
            <a:off x="8474964" y="2368295"/>
            <a:ext cx="2209800" cy="524510"/>
          </a:xfrm>
          <a:custGeom>
            <a:avLst/>
            <a:gdLst/>
            <a:ahLst/>
            <a:cxnLst/>
            <a:rect l="l" t="t" r="r" b="b"/>
            <a:pathLst>
              <a:path w="2209800" h="524510">
                <a:moveTo>
                  <a:pt x="1947671" y="0"/>
                </a:moveTo>
                <a:lnTo>
                  <a:pt x="262127" y="0"/>
                </a:lnTo>
                <a:lnTo>
                  <a:pt x="215007" y="4222"/>
                </a:lnTo>
                <a:lnTo>
                  <a:pt x="170658" y="16398"/>
                </a:lnTo>
                <a:lnTo>
                  <a:pt x="129822" y="35785"/>
                </a:lnTo>
                <a:lnTo>
                  <a:pt x="93237" y="61645"/>
                </a:lnTo>
                <a:lnTo>
                  <a:pt x="61645" y="93237"/>
                </a:lnTo>
                <a:lnTo>
                  <a:pt x="35785" y="129822"/>
                </a:lnTo>
                <a:lnTo>
                  <a:pt x="16398" y="170658"/>
                </a:lnTo>
                <a:lnTo>
                  <a:pt x="4222" y="215007"/>
                </a:lnTo>
                <a:lnTo>
                  <a:pt x="0" y="262127"/>
                </a:lnTo>
                <a:lnTo>
                  <a:pt x="4222" y="309248"/>
                </a:lnTo>
                <a:lnTo>
                  <a:pt x="16398" y="353597"/>
                </a:lnTo>
                <a:lnTo>
                  <a:pt x="35785" y="394433"/>
                </a:lnTo>
                <a:lnTo>
                  <a:pt x="61645" y="431018"/>
                </a:lnTo>
                <a:lnTo>
                  <a:pt x="93237" y="462610"/>
                </a:lnTo>
                <a:lnTo>
                  <a:pt x="129822" y="488470"/>
                </a:lnTo>
                <a:lnTo>
                  <a:pt x="170658" y="507857"/>
                </a:lnTo>
                <a:lnTo>
                  <a:pt x="215007" y="520033"/>
                </a:lnTo>
                <a:lnTo>
                  <a:pt x="262127" y="524255"/>
                </a:lnTo>
                <a:lnTo>
                  <a:pt x="1947671" y="524255"/>
                </a:lnTo>
                <a:lnTo>
                  <a:pt x="1994792" y="520033"/>
                </a:lnTo>
                <a:lnTo>
                  <a:pt x="2039141" y="507857"/>
                </a:lnTo>
                <a:lnTo>
                  <a:pt x="2079977" y="488470"/>
                </a:lnTo>
                <a:lnTo>
                  <a:pt x="2116562" y="462610"/>
                </a:lnTo>
                <a:lnTo>
                  <a:pt x="2148154" y="431018"/>
                </a:lnTo>
                <a:lnTo>
                  <a:pt x="2174014" y="394433"/>
                </a:lnTo>
                <a:lnTo>
                  <a:pt x="2193401" y="353597"/>
                </a:lnTo>
                <a:lnTo>
                  <a:pt x="2205577" y="309248"/>
                </a:lnTo>
                <a:lnTo>
                  <a:pt x="2209800" y="262127"/>
                </a:lnTo>
                <a:lnTo>
                  <a:pt x="2205577" y="215007"/>
                </a:lnTo>
                <a:lnTo>
                  <a:pt x="2193401" y="170658"/>
                </a:lnTo>
                <a:lnTo>
                  <a:pt x="2174014" y="129822"/>
                </a:lnTo>
                <a:lnTo>
                  <a:pt x="2148154" y="93237"/>
                </a:lnTo>
                <a:lnTo>
                  <a:pt x="2116562" y="61645"/>
                </a:lnTo>
                <a:lnTo>
                  <a:pt x="2079977" y="35785"/>
                </a:lnTo>
                <a:lnTo>
                  <a:pt x="2039141" y="16398"/>
                </a:lnTo>
                <a:lnTo>
                  <a:pt x="1994792" y="4222"/>
                </a:lnTo>
                <a:lnTo>
                  <a:pt x="1947671" y="0"/>
                </a:lnTo>
                <a:close/>
              </a:path>
            </a:pathLst>
          </a:custGeom>
          <a:solidFill>
            <a:srgbClr val="F9F9F9"/>
          </a:solidFill>
        </p:spPr>
        <p:txBody>
          <a:bodyPr wrap="square" lIns="0" tIns="0" rIns="0" bIns="0" rtlCol="0"/>
          <a:lstStyle/>
          <a:p>
            <a:endParaRPr/>
          </a:p>
        </p:txBody>
      </p:sp>
      <p:sp>
        <p:nvSpPr>
          <p:cNvPr id="32" name="object 32"/>
          <p:cNvSpPr/>
          <p:nvPr/>
        </p:nvSpPr>
        <p:spPr>
          <a:xfrm>
            <a:off x="8474964" y="2368295"/>
            <a:ext cx="2209800" cy="524510"/>
          </a:xfrm>
          <a:custGeom>
            <a:avLst/>
            <a:gdLst/>
            <a:ahLst/>
            <a:cxnLst/>
            <a:rect l="l" t="t" r="r" b="b"/>
            <a:pathLst>
              <a:path w="2209800" h="524510">
                <a:moveTo>
                  <a:pt x="0" y="262127"/>
                </a:moveTo>
                <a:lnTo>
                  <a:pt x="4222" y="215007"/>
                </a:lnTo>
                <a:lnTo>
                  <a:pt x="16398" y="170658"/>
                </a:lnTo>
                <a:lnTo>
                  <a:pt x="35785" y="129822"/>
                </a:lnTo>
                <a:lnTo>
                  <a:pt x="61645" y="93237"/>
                </a:lnTo>
                <a:lnTo>
                  <a:pt x="93237" y="61645"/>
                </a:lnTo>
                <a:lnTo>
                  <a:pt x="129822" y="35785"/>
                </a:lnTo>
                <a:lnTo>
                  <a:pt x="170658" y="16398"/>
                </a:lnTo>
                <a:lnTo>
                  <a:pt x="215007" y="4222"/>
                </a:lnTo>
                <a:lnTo>
                  <a:pt x="262127" y="0"/>
                </a:lnTo>
                <a:lnTo>
                  <a:pt x="1947671" y="0"/>
                </a:lnTo>
                <a:lnTo>
                  <a:pt x="1994792" y="4222"/>
                </a:lnTo>
                <a:lnTo>
                  <a:pt x="2039141" y="16398"/>
                </a:lnTo>
                <a:lnTo>
                  <a:pt x="2079977" y="35785"/>
                </a:lnTo>
                <a:lnTo>
                  <a:pt x="2116562" y="61645"/>
                </a:lnTo>
                <a:lnTo>
                  <a:pt x="2148154" y="93237"/>
                </a:lnTo>
                <a:lnTo>
                  <a:pt x="2174014" y="129822"/>
                </a:lnTo>
                <a:lnTo>
                  <a:pt x="2193401" y="170658"/>
                </a:lnTo>
                <a:lnTo>
                  <a:pt x="2205577" y="215007"/>
                </a:lnTo>
                <a:lnTo>
                  <a:pt x="2209800" y="262127"/>
                </a:lnTo>
                <a:lnTo>
                  <a:pt x="2205577" y="309248"/>
                </a:lnTo>
                <a:lnTo>
                  <a:pt x="2193401" y="353597"/>
                </a:lnTo>
                <a:lnTo>
                  <a:pt x="2174014" y="394433"/>
                </a:lnTo>
                <a:lnTo>
                  <a:pt x="2148154" y="431018"/>
                </a:lnTo>
                <a:lnTo>
                  <a:pt x="2116562" y="462610"/>
                </a:lnTo>
                <a:lnTo>
                  <a:pt x="2079977" y="488470"/>
                </a:lnTo>
                <a:lnTo>
                  <a:pt x="2039141" y="507857"/>
                </a:lnTo>
                <a:lnTo>
                  <a:pt x="1994792" y="520033"/>
                </a:lnTo>
                <a:lnTo>
                  <a:pt x="1947671" y="524255"/>
                </a:lnTo>
                <a:lnTo>
                  <a:pt x="262127" y="524255"/>
                </a:lnTo>
                <a:lnTo>
                  <a:pt x="215007" y="520033"/>
                </a:lnTo>
                <a:lnTo>
                  <a:pt x="170658" y="507857"/>
                </a:lnTo>
                <a:lnTo>
                  <a:pt x="129822" y="488470"/>
                </a:lnTo>
                <a:lnTo>
                  <a:pt x="93237" y="462610"/>
                </a:lnTo>
                <a:lnTo>
                  <a:pt x="61645" y="431018"/>
                </a:lnTo>
                <a:lnTo>
                  <a:pt x="35785" y="394433"/>
                </a:lnTo>
                <a:lnTo>
                  <a:pt x="16398" y="353597"/>
                </a:lnTo>
                <a:lnTo>
                  <a:pt x="4222" y="309248"/>
                </a:lnTo>
                <a:lnTo>
                  <a:pt x="0" y="262127"/>
                </a:lnTo>
                <a:close/>
              </a:path>
            </a:pathLst>
          </a:custGeom>
          <a:ln w="3175">
            <a:solidFill>
              <a:srgbClr val="7C7C7C"/>
            </a:solidFill>
          </a:ln>
        </p:spPr>
        <p:txBody>
          <a:bodyPr wrap="square" lIns="0" tIns="0" rIns="0" bIns="0" rtlCol="0"/>
          <a:lstStyle/>
          <a:p>
            <a:endParaRPr/>
          </a:p>
        </p:txBody>
      </p:sp>
      <p:sp>
        <p:nvSpPr>
          <p:cNvPr id="33" name="object 33"/>
          <p:cNvSpPr txBox="1"/>
          <p:nvPr/>
        </p:nvSpPr>
        <p:spPr>
          <a:xfrm>
            <a:off x="9339833" y="2472054"/>
            <a:ext cx="482600" cy="302260"/>
          </a:xfrm>
          <a:prstGeom prst="rect">
            <a:avLst/>
          </a:prstGeom>
        </p:spPr>
        <p:txBody>
          <a:bodyPr vert="horz" wrap="square" lIns="0" tIns="0" rIns="0" bIns="0" rtlCol="0">
            <a:spAutoFit/>
          </a:bodyPr>
          <a:lstStyle/>
          <a:p>
            <a:pPr marL="12700">
              <a:lnSpc>
                <a:spcPct val="100000"/>
              </a:lnSpc>
            </a:pPr>
            <a:r>
              <a:rPr sz="1900" b="1" i="1" spc="-100" dirty="0">
                <a:latin typeface="微软雅黑"/>
                <a:cs typeface="微软雅黑"/>
              </a:rPr>
              <a:t>监管</a:t>
            </a:r>
            <a:endParaRPr sz="1900">
              <a:latin typeface="微软雅黑"/>
              <a:cs typeface="微软雅黑"/>
            </a:endParaRPr>
          </a:p>
        </p:txBody>
      </p:sp>
      <p:sp>
        <p:nvSpPr>
          <p:cNvPr id="34" name="object 34"/>
          <p:cNvSpPr/>
          <p:nvPr/>
        </p:nvSpPr>
        <p:spPr>
          <a:xfrm>
            <a:off x="9389364" y="1920430"/>
            <a:ext cx="381000" cy="353695"/>
          </a:xfrm>
          <a:custGeom>
            <a:avLst/>
            <a:gdLst/>
            <a:ahLst/>
            <a:cxnLst/>
            <a:rect l="l" t="t" r="r" b="b"/>
            <a:pathLst>
              <a:path w="381000" h="353694">
                <a:moveTo>
                  <a:pt x="290321" y="155257"/>
                </a:moveTo>
                <a:lnTo>
                  <a:pt x="273557" y="155257"/>
                </a:lnTo>
                <a:lnTo>
                  <a:pt x="273557" y="174942"/>
                </a:lnTo>
                <a:lnTo>
                  <a:pt x="247267" y="182498"/>
                </a:lnTo>
                <a:lnTo>
                  <a:pt x="225536" y="197961"/>
                </a:lnTo>
                <a:lnTo>
                  <a:pt x="210067" y="219662"/>
                </a:lnTo>
                <a:lnTo>
                  <a:pt x="202564" y="245935"/>
                </a:lnTo>
                <a:lnTo>
                  <a:pt x="182879" y="245935"/>
                </a:lnTo>
                <a:lnTo>
                  <a:pt x="182879" y="262826"/>
                </a:lnTo>
                <a:lnTo>
                  <a:pt x="202564" y="262826"/>
                </a:lnTo>
                <a:lnTo>
                  <a:pt x="210067" y="289097"/>
                </a:lnTo>
                <a:lnTo>
                  <a:pt x="225536" y="310784"/>
                </a:lnTo>
                <a:lnTo>
                  <a:pt x="247267" y="326209"/>
                </a:lnTo>
                <a:lnTo>
                  <a:pt x="273557" y="333692"/>
                </a:lnTo>
                <a:lnTo>
                  <a:pt x="273557" y="353377"/>
                </a:lnTo>
                <a:lnTo>
                  <a:pt x="290321" y="353377"/>
                </a:lnTo>
                <a:lnTo>
                  <a:pt x="290321" y="333692"/>
                </a:lnTo>
                <a:lnTo>
                  <a:pt x="316612" y="326136"/>
                </a:lnTo>
                <a:lnTo>
                  <a:pt x="338343" y="310673"/>
                </a:lnTo>
                <a:lnTo>
                  <a:pt x="343481" y="303466"/>
                </a:lnTo>
                <a:lnTo>
                  <a:pt x="278891" y="303466"/>
                </a:lnTo>
                <a:lnTo>
                  <a:pt x="278002" y="302450"/>
                </a:lnTo>
                <a:lnTo>
                  <a:pt x="278002" y="292925"/>
                </a:lnTo>
                <a:lnTo>
                  <a:pt x="271652" y="292163"/>
                </a:lnTo>
                <a:lnTo>
                  <a:pt x="266318" y="289877"/>
                </a:lnTo>
                <a:lnTo>
                  <a:pt x="262000" y="286067"/>
                </a:lnTo>
                <a:lnTo>
                  <a:pt x="258190" y="282511"/>
                </a:lnTo>
                <a:lnTo>
                  <a:pt x="256031" y="277431"/>
                </a:lnTo>
                <a:lnTo>
                  <a:pt x="255650" y="270954"/>
                </a:lnTo>
                <a:lnTo>
                  <a:pt x="255524" y="269557"/>
                </a:lnTo>
                <a:lnTo>
                  <a:pt x="256793" y="268414"/>
                </a:lnTo>
                <a:lnTo>
                  <a:pt x="258063" y="268414"/>
                </a:lnTo>
                <a:lnTo>
                  <a:pt x="270382" y="268160"/>
                </a:lnTo>
                <a:lnTo>
                  <a:pt x="289828" y="268160"/>
                </a:lnTo>
                <a:lnTo>
                  <a:pt x="289559" y="267398"/>
                </a:lnTo>
                <a:lnTo>
                  <a:pt x="273303" y="258254"/>
                </a:lnTo>
                <a:lnTo>
                  <a:pt x="267334" y="255079"/>
                </a:lnTo>
                <a:lnTo>
                  <a:pt x="263651" y="251650"/>
                </a:lnTo>
                <a:lnTo>
                  <a:pt x="259968" y="248348"/>
                </a:lnTo>
                <a:lnTo>
                  <a:pt x="258190" y="243522"/>
                </a:lnTo>
                <a:lnTo>
                  <a:pt x="258190" y="231203"/>
                </a:lnTo>
                <a:lnTo>
                  <a:pt x="260095" y="226377"/>
                </a:lnTo>
                <a:lnTo>
                  <a:pt x="264032" y="222694"/>
                </a:lnTo>
                <a:lnTo>
                  <a:pt x="267588" y="219265"/>
                </a:lnTo>
                <a:lnTo>
                  <a:pt x="272160" y="217233"/>
                </a:lnTo>
                <a:lnTo>
                  <a:pt x="278002" y="216344"/>
                </a:lnTo>
                <a:lnTo>
                  <a:pt x="278002" y="206184"/>
                </a:lnTo>
                <a:lnTo>
                  <a:pt x="278891" y="205295"/>
                </a:lnTo>
                <a:lnTo>
                  <a:pt x="343571" y="205295"/>
                </a:lnTo>
                <a:lnTo>
                  <a:pt x="338343" y="197961"/>
                </a:lnTo>
                <a:lnTo>
                  <a:pt x="316612" y="182498"/>
                </a:lnTo>
                <a:lnTo>
                  <a:pt x="290321" y="174942"/>
                </a:lnTo>
                <a:lnTo>
                  <a:pt x="290321" y="155257"/>
                </a:lnTo>
                <a:close/>
              </a:path>
              <a:path w="381000" h="353694">
                <a:moveTo>
                  <a:pt x="154943" y="0"/>
                </a:moveTo>
                <a:lnTo>
                  <a:pt x="144144" y="63"/>
                </a:lnTo>
                <a:lnTo>
                  <a:pt x="139318" y="317"/>
                </a:lnTo>
                <a:lnTo>
                  <a:pt x="134619" y="1206"/>
                </a:lnTo>
                <a:lnTo>
                  <a:pt x="130301" y="2730"/>
                </a:lnTo>
                <a:lnTo>
                  <a:pt x="124713" y="4635"/>
                </a:lnTo>
                <a:lnTo>
                  <a:pt x="119633" y="7429"/>
                </a:lnTo>
                <a:lnTo>
                  <a:pt x="114934" y="10604"/>
                </a:lnTo>
                <a:lnTo>
                  <a:pt x="109219" y="14160"/>
                </a:lnTo>
                <a:lnTo>
                  <a:pt x="84879" y="44741"/>
                </a:lnTo>
                <a:lnTo>
                  <a:pt x="80438" y="67754"/>
                </a:lnTo>
                <a:lnTo>
                  <a:pt x="80952" y="75140"/>
                </a:lnTo>
                <a:lnTo>
                  <a:pt x="82168" y="82740"/>
                </a:lnTo>
                <a:lnTo>
                  <a:pt x="82930" y="86296"/>
                </a:lnTo>
                <a:lnTo>
                  <a:pt x="83438" y="88074"/>
                </a:lnTo>
                <a:lnTo>
                  <a:pt x="79686" y="89144"/>
                </a:lnTo>
                <a:lnTo>
                  <a:pt x="76946" y="92916"/>
                </a:lnTo>
                <a:lnTo>
                  <a:pt x="76277" y="100522"/>
                </a:lnTo>
                <a:lnTo>
                  <a:pt x="78739" y="113093"/>
                </a:lnTo>
                <a:lnTo>
                  <a:pt x="83311" y="129222"/>
                </a:lnTo>
                <a:lnTo>
                  <a:pt x="87629" y="133794"/>
                </a:lnTo>
                <a:lnTo>
                  <a:pt x="90804" y="134048"/>
                </a:lnTo>
                <a:lnTo>
                  <a:pt x="91947" y="141414"/>
                </a:lnTo>
                <a:lnTo>
                  <a:pt x="94741" y="149542"/>
                </a:lnTo>
                <a:lnTo>
                  <a:pt x="99313" y="157289"/>
                </a:lnTo>
                <a:lnTo>
                  <a:pt x="99440" y="187134"/>
                </a:lnTo>
                <a:lnTo>
                  <a:pt x="98805" y="188150"/>
                </a:lnTo>
                <a:lnTo>
                  <a:pt x="97916" y="188531"/>
                </a:lnTo>
                <a:lnTo>
                  <a:pt x="86141" y="194603"/>
                </a:lnTo>
                <a:lnTo>
                  <a:pt x="39159" y="223178"/>
                </a:lnTo>
                <a:lnTo>
                  <a:pt x="3936" y="250126"/>
                </a:lnTo>
                <a:lnTo>
                  <a:pt x="0" y="258635"/>
                </a:lnTo>
                <a:lnTo>
                  <a:pt x="0" y="309308"/>
                </a:lnTo>
                <a:lnTo>
                  <a:pt x="206501" y="309308"/>
                </a:lnTo>
                <a:lnTo>
                  <a:pt x="201509" y="301793"/>
                </a:lnTo>
                <a:lnTo>
                  <a:pt x="197230" y="293766"/>
                </a:lnTo>
                <a:lnTo>
                  <a:pt x="193714" y="285287"/>
                </a:lnTo>
                <a:lnTo>
                  <a:pt x="191007" y="276415"/>
                </a:lnTo>
                <a:lnTo>
                  <a:pt x="175386" y="276415"/>
                </a:lnTo>
                <a:lnTo>
                  <a:pt x="169163" y="270319"/>
                </a:lnTo>
                <a:lnTo>
                  <a:pt x="169163" y="238315"/>
                </a:lnTo>
                <a:lnTo>
                  <a:pt x="175386" y="232219"/>
                </a:lnTo>
                <a:lnTo>
                  <a:pt x="191007" y="232219"/>
                </a:lnTo>
                <a:lnTo>
                  <a:pt x="194260" y="221801"/>
                </a:lnTo>
                <a:lnTo>
                  <a:pt x="198643" y="211931"/>
                </a:lnTo>
                <a:lnTo>
                  <a:pt x="204098" y="202680"/>
                </a:lnTo>
                <a:lnTo>
                  <a:pt x="210565" y="194119"/>
                </a:lnTo>
                <a:lnTo>
                  <a:pt x="201802" y="189547"/>
                </a:lnTo>
                <a:lnTo>
                  <a:pt x="199770" y="188531"/>
                </a:lnTo>
                <a:lnTo>
                  <a:pt x="198881" y="188150"/>
                </a:lnTo>
                <a:lnTo>
                  <a:pt x="198246" y="187134"/>
                </a:lnTo>
                <a:lnTo>
                  <a:pt x="198246" y="157289"/>
                </a:lnTo>
                <a:lnTo>
                  <a:pt x="202691" y="149542"/>
                </a:lnTo>
                <a:lnTo>
                  <a:pt x="205485" y="141541"/>
                </a:lnTo>
                <a:lnTo>
                  <a:pt x="206755" y="134048"/>
                </a:lnTo>
                <a:lnTo>
                  <a:pt x="209930" y="133794"/>
                </a:lnTo>
                <a:lnTo>
                  <a:pt x="214121" y="129222"/>
                </a:lnTo>
                <a:lnTo>
                  <a:pt x="218820" y="113093"/>
                </a:lnTo>
                <a:lnTo>
                  <a:pt x="221259" y="100397"/>
                </a:lnTo>
                <a:lnTo>
                  <a:pt x="220519" y="92773"/>
                </a:lnTo>
                <a:lnTo>
                  <a:pt x="217660" y="89054"/>
                </a:lnTo>
                <a:lnTo>
                  <a:pt x="213740" y="88074"/>
                </a:lnTo>
                <a:lnTo>
                  <a:pt x="214756" y="84518"/>
                </a:lnTo>
                <a:lnTo>
                  <a:pt x="215010" y="82740"/>
                </a:lnTo>
                <a:lnTo>
                  <a:pt x="216146" y="49236"/>
                </a:lnTo>
                <a:lnTo>
                  <a:pt x="209232" y="31495"/>
                </a:lnTo>
                <a:lnTo>
                  <a:pt x="200509" y="24518"/>
                </a:lnTo>
                <a:lnTo>
                  <a:pt x="196214" y="23304"/>
                </a:lnTo>
                <a:lnTo>
                  <a:pt x="191642" y="14287"/>
                </a:lnTo>
                <a:lnTo>
                  <a:pt x="179196" y="7429"/>
                </a:lnTo>
                <a:lnTo>
                  <a:pt x="172398" y="4063"/>
                </a:lnTo>
                <a:lnTo>
                  <a:pt x="164337" y="1460"/>
                </a:lnTo>
                <a:lnTo>
                  <a:pt x="154943" y="0"/>
                </a:lnTo>
                <a:close/>
              </a:path>
              <a:path w="381000" h="353694">
                <a:moveTo>
                  <a:pt x="285241" y="229171"/>
                </a:moveTo>
                <a:lnTo>
                  <a:pt x="280415" y="229171"/>
                </a:lnTo>
                <a:lnTo>
                  <a:pt x="278637" y="229933"/>
                </a:lnTo>
                <a:lnTo>
                  <a:pt x="276225" y="232854"/>
                </a:lnTo>
                <a:lnTo>
                  <a:pt x="275589" y="234886"/>
                </a:lnTo>
                <a:lnTo>
                  <a:pt x="275710" y="238315"/>
                </a:lnTo>
                <a:lnTo>
                  <a:pt x="275843" y="239585"/>
                </a:lnTo>
                <a:lnTo>
                  <a:pt x="276351" y="241490"/>
                </a:lnTo>
                <a:lnTo>
                  <a:pt x="277621" y="242887"/>
                </a:lnTo>
                <a:lnTo>
                  <a:pt x="278891" y="244411"/>
                </a:lnTo>
                <a:lnTo>
                  <a:pt x="281177" y="245935"/>
                </a:lnTo>
                <a:lnTo>
                  <a:pt x="284606" y="247459"/>
                </a:lnTo>
                <a:lnTo>
                  <a:pt x="292607" y="250888"/>
                </a:lnTo>
                <a:lnTo>
                  <a:pt x="298450" y="254190"/>
                </a:lnTo>
                <a:lnTo>
                  <a:pt x="302259" y="257619"/>
                </a:lnTo>
                <a:lnTo>
                  <a:pt x="305942" y="261048"/>
                </a:lnTo>
                <a:lnTo>
                  <a:pt x="307847" y="265874"/>
                </a:lnTo>
                <a:lnTo>
                  <a:pt x="307847" y="278193"/>
                </a:lnTo>
                <a:lnTo>
                  <a:pt x="305942" y="282892"/>
                </a:lnTo>
                <a:lnTo>
                  <a:pt x="298957" y="289623"/>
                </a:lnTo>
                <a:lnTo>
                  <a:pt x="294766" y="291655"/>
                </a:lnTo>
                <a:lnTo>
                  <a:pt x="289686" y="292671"/>
                </a:lnTo>
                <a:lnTo>
                  <a:pt x="289686" y="302450"/>
                </a:lnTo>
                <a:lnTo>
                  <a:pt x="288797" y="303466"/>
                </a:lnTo>
                <a:lnTo>
                  <a:pt x="343481" y="303466"/>
                </a:lnTo>
                <a:lnTo>
                  <a:pt x="353812" y="288972"/>
                </a:lnTo>
                <a:lnTo>
                  <a:pt x="361314" y="262699"/>
                </a:lnTo>
                <a:lnTo>
                  <a:pt x="381000" y="262699"/>
                </a:lnTo>
                <a:lnTo>
                  <a:pt x="381000" y="245935"/>
                </a:lnTo>
                <a:lnTo>
                  <a:pt x="361314" y="245935"/>
                </a:lnTo>
                <a:lnTo>
                  <a:pt x="359682" y="240220"/>
                </a:lnTo>
                <a:lnTo>
                  <a:pt x="291845" y="240220"/>
                </a:lnTo>
                <a:lnTo>
                  <a:pt x="290829" y="239331"/>
                </a:lnTo>
                <a:lnTo>
                  <a:pt x="290449" y="235394"/>
                </a:lnTo>
                <a:lnTo>
                  <a:pt x="289813" y="233362"/>
                </a:lnTo>
                <a:lnTo>
                  <a:pt x="287146" y="230060"/>
                </a:lnTo>
                <a:lnTo>
                  <a:pt x="285241" y="229171"/>
                </a:lnTo>
                <a:close/>
              </a:path>
              <a:path w="381000" h="353694">
                <a:moveTo>
                  <a:pt x="289828" y="268160"/>
                </a:moveTo>
                <a:lnTo>
                  <a:pt x="271652" y="268160"/>
                </a:lnTo>
                <a:lnTo>
                  <a:pt x="272795" y="269049"/>
                </a:lnTo>
                <a:lnTo>
                  <a:pt x="272848" y="270954"/>
                </a:lnTo>
                <a:lnTo>
                  <a:pt x="273050" y="273367"/>
                </a:lnTo>
                <a:lnTo>
                  <a:pt x="273938" y="275780"/>
                </a:lnTo>
                <a:lnTo>
                  <a:pt x="275708" y="277431"/>
                </a:lnTo>
                <a:lnTo>
                  <a:pt x="277367" y="279209"/>
                </a:lnTo>
                <a:lnTo>
                  <a:pt x="279780" y="280098"/>
                </a:lnTo>
                <a:lnTo>
                  <a:pt x="285241" y="280098"/>
                </a:lnTo>
                <a:lnTo>
                  <a:pt x="287146" y="279336"/>
                </a:lnTo>
                <a:lnTo>
                  <a:pt x="288416" y="277939"/>
                </a:lnTo>
                <a:lnTo>
                  <a:pt x="289559" y="276415"/>
                </a:lnTo>
                <a:lnTo>
                  <a:pt x="290321" y="274510"/>
                </a:lnTo>
                <a:lnTo>
                  <a:pt x="290321" y="269557"/>
                </a:lnTo>
                <a:lnTo>
                  <a:pt x="289828" y="268160"/>
                </a:lnTo>
                <a:close/>
              </a:path>
              <a:path w="381000" h="353694">
                <a:moveTo>
                  <a:pt x="343571" y="205295"/>
                </a:moveTo>
                <a:lnTo>
                  <a:pt x="288797" y="205295"/>
                </a:lnTo>
                <a:lnTo>
                  <a:pt x="289686" y="206184"/>
                </a:lnTo>
                <a:lnTo>
                  <a:pt x="289686" y="216725"/>
                </a:lnTo>
                <a:lnTo>
                  <a:pt x="295020" y="217741"/>
                </a:lnTo>
                <a:lnTo>
                  <a:pt x="299465" y="220281"/>
                </a:lnTo>
                <a:lnTo>
                  <a:pt x="302640" y="224091"/>
                </a:lnTo>
                <a:lnTo>
                  <a:pt x="305815" y="227647"/>
                </a:lnTo>
                <a:lnTo>
                  <a:pt x="307593" y="232219"/>
                </a:lnTo>
                <a:lnTo>
                  <a:pt x="307829" y="237172"/>
                </a:lnTo>
                <a:lnTo>
                  <a:pt x="307975" y="238950"/>
                </a:lnTo>
                <a:lnTo>
                  <a:pt x="306958" y="240093"/>
                </a:lnTo>
                <a:lnTo>
                  <a:pt x="291845" y="240220"/>
                </a:lnTo>
                <a:lnTo>
                  <a:pt x="359682" y="240220"/>
                </a:lnTo>
                <a:lnTo>
                  <a:pt x="353812" y="219662"/>
                </a:lnTo>
                <a:lnTo>
                  <a:pt x="343571" y="205295"/>
                </a:lnTo>
                <a:close/>
              </a:path>
            </a:pathLst>
          </a:custGeom>
          <a:solidFill>
            <a:srgbClr val="7C7C7C"/>
          </a:solidFill>
        </p:spPr>
        <p:txBody>
          <a:bodyPr wrap="square" lIns="0" tIns="0" rIns="0" bIns="0" rtlCol="0"/>
          <a:lstStyle/>
          <a:p>
            <a:endParaRPr/>
          </a:p>
        </p:txBody>
      </p:sp>
      <p:sp>
        <p:nvSpPr>
          <p:cNvPr id="35" name="object 35"/>
          <p:cNvSpPr txBox="1"/>
          <p:nvPr/>
        </p:nvSpPr>
        <p:spPr>
          <a:xfrm>
            <a:off x="8320531" y="5469625"/>
            <a:ext cx="2520950" cy="525145"/>
          </a:xfrm>
          <a:prstGeom prst="rect">
            <a:avLst/>
          </a:prstGeom>
        </p:spPr>
        <p:txBody>
          <a:bodyPr vert="horz" wrap="square" lIns="0" tIns="0" rIns="0" bIns="0" rtlCol="0">
            <a:spAutoFit/>
          </a:bodyPr>
          <a:lstStyle/>
          <a:p>
            <a:pPr marL="173990" marR="5080" indent="-161925">
              <a:lnSpc>
                <a:spcPct val="120100"/>
              </a:lnSpc>
            </a:pPr>
            <a:r>
              <a:rPr sz="1400" dirty="0">
                <a:latin typeface="微软雅黑"/>
                <a:cs typeface="微软雅黑"/>
              </a:rPr>
              <a:t>炒币盛行，市场浮躁，</a:t>
            </a:r>
            <a:r>
              <a:rPr sz="1400" spc="-15" dirty="0">
                <a:latin typeface="微软雅黑"/>
                <a:cs typeface="微软雅黑"/>
              </a:rPr>
              <a:t>噱</a:t>
            </a:r>
            <a:r>
              <a:rPr sz="1400" dirty="0">
                <a:latin typeface="微软雅黑"/>
                <a:cs typeface="微软雅黑"/>
              </a:rPr>
              <a:t>头大于  实质，技术成熟仍需3至5年</a:t>
            </a:r>
            <a:endParaRPr sz="1400">
              <a:latin typeface="微软雅黑"/>
              <a:cs typeface="微软雅黑"/>
            </a:endParaRPr>
          </a:p>
        </p:txBody>
      </p:sp>
      <p:sp>
        <p:nvSpPr>
          <p:cNvPr id="36" name="object 36"/>
          <p:cNvSpPr/>
          <p:nvPr/>
        </p:nvSpPr>
        <p:spPr>
          <a:xfrm>
            <a:off x="8474964" y="4829555"/>
            <a:ext cx="2209800" cy="525780"/>
          </a:xfrm>
          <a:custGeom>
            <a:avLst/>
            <a:gdLst/>
            <a:ahLst/>
            <a:cxnLst/>
            <a:rect l="l" t="t" r="r" b="b"/>
            <a:pathLst>
              <a:path w="2209800" h="525779">
                <a:moveTo>
                  <a:pt x="1946909" y="0"/>
                </a:moveTo>
                <a:lnTo>
                  <a:pt x="262889" y="0"/>
                </a:lnTo>
                <a:lnTo>
                  <a:pt x="215642" y="4236"/>
                </a:lnTo>
                <a:lnTo>
                  <a:pt x="171170" y="16450"/>
                </a:lnTo>
                <a:lnTo>
                  <a:pt x="130217" y="35898"/>
                </a:lnTo>
                <a:lnTo>
                  <a:pt x="93525" y="61838"/>
                </a:lnTo>
                <a:lnTo>
                  <a:pt x="61838" y="93525"/>
                </a:lnTo>
                <a:lnTo>
                  <a:pt x="35898" y="130217"/>
                </a:lnTo>
                <a:lnTo>
                  <a:pt x="16450" y="171170"/>
                </a:lnTo>
                <a:lnTo>
                  <a:pt x="4236" y="215642"/>
                </a:lnTo>
                <a:lnTo>
                  <a:pt x="0" y="262890"/>
                </a:lnTo>
                <a:lnTo>
                  <a:pt x="4236" y="310137"/>
                </a:lnTo>
                <a:lnTo>
                  <a:pt x="16450" y="354609"/>
                </a:lnTo>
                <a:lnTo>
                  <a:pt x="35898" y="395562"/>
                </a:lnTo>
                <a:lnTo>
                  <a:pt x="61838" y="432254"/>
                </a:lnTo>
                <a:lnTo>
                  <a:pt x="93525" y="463941"/>
                </a:lnTo>
                <a:lnTo>
                  <a:pt x="130217" y="489881"/>
                </a:lnTo>
                <a:lnTo>
                  <a:pt x="171170" y="509329"/>
                </a:lnTo>
                <a:lnTo>
                  <a:pt x="215642" y="521543"/>
                </a:lnTo>
                <a:lnTo>
                  <a:pt x="262889" y="525780"/>
                </a:lnTo>
                <a:lnTo>
                  <a:pt x="1946909" y="525780"/>
                </a:lnTo>
                <a:lnTo>
                  <a:pt x="1994157" y="521543"/>
                </a:lnTo>
                <a:lnTo>
                  <a:pt x="2038629" y="509329"/>
                </a:lnTo>
                <a:lnTo>
                  <a:pt x="2079582" y="489881"/>
                </a:lnTo>
                <a:lnTo>
                  <a:pt x="2116274" y="463941"/>
                </a:lnTo>
                <a:lnTo>
                  <a:pt x="2147961" y="432254"/>
                </a:lnTo>
                <a:lnTo>
                  <a:pt x="2173901" y="395562"/>
                </a:lnTo>
                <a:lnTo>
                  <a:pt x="2193349" y="354609"/>
                </a:lnTo>
                <a:lnTo>
                  <a:pt x="2205563" y="310137"/>
                </a:lnTo>
                <a:lnTo>
                  <a:pt x="2209800" y="262890"/>
                </a:lnTo>
                <a:lnTo>
                  <a:pt x="2205563" y="215642"/>
                </a:lnTo>
                <a:lnTo>
                  <a:pt x="2193349" y="171170"/>
                </a:lnTo>
                <a:lnTo>
                  <a:pt x="2173901" y="130217"/>
                </a:lnTo>
                <a:lnTo>
                  <a:pt x="2147961" y="93525"/>
                </a:lnTo>
                <a:lnTo>
                  <a:pt x="2116274" y="61838"/>
                </a:lnTo>
                <a:lnTo>
                  <a:pt x="2079582" y="35898"/>
                </a:lnTo>
                <a:lnTo>
                  <a:pt x="2038629" y="16450"/>
                </a:lnTo>
                <a:lnTo>
                  <a:pt x="1994157" y="4236"/>
                </a:lnTo>
                <a:lnTo>
                  <a:pt x="1946909" y="0"/>
                </a:lnTo>
                <a:close/>
              </a:path>
            </a:pathLst>
          </a:custGeom>
          <a:solidFill>
            <a:srgbClr val="F9F9F9"/>
          </a:solidFill>
        </p:spPr>
        <p:txBody>
          <a:bodyPr wrap="square" lIns="0" tIns="0" rIns="0" bIns="0" rtlCol="0"/>
          <a:lstStyle/>
          <a:p>
            <a:endParaRPr/>
          </a:p>
        </p:txBody>
      </p:sp>
      <p:sp>
        <p:nvSpPr>
          <p:cNvPr id="37" name="object 37"/>
          <p:cNvSpPr/>
          <p:nvPr/>
        </p:nvSpPr>
        <p:spPr>
          <a:xfrm>
            <a:off x="8474964" y="4829555"/>
            <a:ext cx="2209800" cy="525780"/>
          </a:xfrm>
          <a:custGeom>
            <a:avLst/>
            <a:gdLst/>
            <a:ahLst/>
            <a:cxnLst/>
            <a:rect l="l" t="t" r="r" b="b"/>
            <a:pathLst>
              <a:path w="2209800" h="525779">
                <a:moveTo>
                  <a:pt x="0" y="262890"/>
                </a:moveTo>
                <a:lnTo>
                  <a:pt x="4236" y="215642"/>
                </a:lnTo>
                <a:lnTo>
                  <a:pt x="16450" y="171170"/>
                </a:lnTo>
                <a:lnTo>
                  <a:pt x="35898" y="130217"/>
                </a:lnTo>
                <a:lnTo>
                  <a:pt x="61838" y="93525"/>
                </a:lnTo>
                <a:lnTo>
                  <a:pt x="93525" y="61838"/>
                </a:lnTo>
                <a:lnTo>
                  <a:pt x="130217" y="35898"/>
                </a:lnTo>
                <a:lnTo>
                  <a:pt x="171170" y="16450"/>
                </a:lnTo>
                <a:lnTo>
                  <a:pt x="215642" y="4236"/>
                </a:lnTo>
                <a:lnTo>
                  <a:pt x="262889" y="0"/>
                </a:lnTo>
                <a:lnTo>
                  <a:pt x="1946909" y="0"/>
                </a:lnTo>
                <a:lnTo>
                  <a:pt x="1994157" y="4236"/>
                </a:lnTo>
                <a:lnTo>
                  <a:pt x="2038629" y="16450"/>
                </a:lnTo>
                <a:lnTo>
                  <a:pt x="2079582" y="35898"/>
                </a:lnTo>
                <a:lnTo>
                  <a:pt x="2116274" y="61838"/>
                </a:lnTo>
                <a:lnTo>
                  <a:pt x="2147961" y="93525"/>
                </a:lnTo>
                <a:lnTo>
                  <a:pt x="2173901" y="130217"/>
                </a:lnTo>
                <a:lnTo>
                  <a:pt x="2193349" y="171170"/>
                </a:lnTo>
                <a:lnTo>
                  <a:pt x="2205563" y="215642"/>
                </a:lnTo>
                <a:lnTo>
                  <a:pt x="2209800" y="262890"/>
                </a:lnTo>
                <a:lnTo>
                  <a:pt x="2205563" y="310137"/>
                </a:lnTo>
                <a:lnTo>
                  <a:pt x="2193349" y="354609"/>
                </a:lnTo>
                <a:lnTo>
                  <a:pt x="2173901" y="395562"/>
                </a:lnTo>
                <a:lnTo>
                  <a:pt x="2147961" y="432254"/>
                </a:lnTo>
                <a:lnTo>
                  <a:pt x="2116274" y="463941"/>
                </a:lnTo>
                <a:lnTo>
                  <a:pt x="2079582" y="489881"/>
                </a:lnTo>
                <a:lnTo>
                  <a:pt x="2038629" y="509329"/>
                </a:lnTo>
                <a:lnTo>
                  <a:pt x="1994157" y="521543"/>
                </a:lnTo>
                <a:lnTo>
                  <a:pt x="1946909" y="525780"/>
                </a:lnTo>
                <a:lnTo>
                  <a:pt x="262889" y="525780"/>
                </a:lnTo>
                <a:lnTo>
                  <a:pt x="215642" y="521543"/>
                </a:lnTo>
                <a:lnTo>
                  <a:pt x="171170" y="509329"/>
                </a:lnTo>
                <a:lnTo>
                  <a:pt x="130217" y="489881"/>
                </a:lnTo>
                <a:lnTo>
                  <a:pt x="93525" y="463941"/>
                </a:lnTo>
                <a:lnTo>
                  <a:pt x="61838" y="432254"/>
                </a:lnTo>
                <a:lnTo>
                  <a:pt x="35898" y="395562"/>
                </a:lnTo>
                <a:lnTo>
                  <a:pt x="16450" y="354609"/>
                </a:lnTo>
                <a:lnTo>
                  <a:pt x="4236" y="310137"/>
                </a:lnTo>
                <a:lnTo>
                  <a:pt x="0" y="262890"/>
                </a:lnTo>
                <a:close/>
              </a:path>
            </a:pathLst>
          </a:custGeom>
          <a:ln w="3175">
            <a:solidFill>
              <a:srgbClr val="1D9ED2"/>
            </a:solidFill>
          </a:ln>
        </p:spPr>
        <p:txBody>
          <a:bodyPr wrap="square" lIns="0" tIns="0" rIns="0" bIns="0" rtlCol="0"/>
          <a:lstStyle/>
          <a:p>
            <a:endParaRPr/>
          </a:p>
        </p:txBody>
      </p:sp>
      <p:sp>
        <p:nvSpPr>
          <p:cNvPr id="38" name="object 38"/>
          <p:cNvSpPr txBox="1"/>
          <p:nvPr/>
        </p:nvSpPr>
        <p:spPr>
          <a:xfrm>
            <a:off x="9339833" y="4934839"/>
            <a:ext cx="482600" cy="302260"/>
          </a:xfrm>
          <a:prstGeom prst="rect">
            <a:avLst/>
          </a:prstGeom>
        </p:spPr>
        <p:txBody>
          <a:bodyPr vert="horz" wrap="square" lIns="0" tIns="0" rIns="0" bIns="0" rtlCol="0">
            <a:spAutoFit/>
          </a:bodyPr>
          <a:lstStyle/>
          <a:p>
            <a:pPr marL="12700">
              <a:lnSpc>
                <a:spcPct val="100000"/>
              </a:lnSpc>
            </a:pPr>
            <a:r>
              <a:rPr sz="1900" b="1" i="1" spc="-100" dirty="0">
                <a:latin typeface="微软雅黑"/>
                <a:cs typeface="微软雅黑"/>
              </a:rPr>
              <a:t>舆论</a:t>
            </a:r>
            <a:endParaRPr sz="1900">
              <a:latin typeface="微软雅黑"/>
              <a:cs typeface="微软雅黑"/>
            </a:endParaRPr>
          </a:p>
        </p:txBody>
      </p:sp>
      <p:sp>
        <p:nvSpPr>
          <p:cNvPr id="39" name="object 39"/>
          <p:cNvSpPr/>
          <p:nvPr/>
        </p:nvSpPr>
        <p:spPr>
          <a:xfrm>
            <a:off x="9389364" y="4383214"/>
            <a:ext cx="381000" cy="352425"/>
          </a:xfrm>
          <a:custGeom>
            <a:avLst/>
            <a:gdLst/>
            <a:ahLst/>
            <a:cxnLst/>
            <a:rect l="l" t="t" r="r" b="b"/>
            <a:pathLst>
              <a:path w="381000" h="352425">
                <a:moveTo>
                  <a:pt x="290321" y="154622"/>
                </a:moveTo>
                <a:lnTo>
                  <a:pt x="273557" y="154622"/>
                </a:lnTo>
                <a:lnTo>
                  <a:pt x="273557" y="174180"/>
                </a:lnTo>
                <a:lnTo>
                  <a:pt x="247267" y="181661"/>
                </a:lnTo>
                <a:lnTo>
                  <a:pt x="225536" y="197072"/>
                </a:lnTo>
                <a:lnTo>
                  <a:pt x="210067" y="218721"/>
                </a:lnTo>
                <a:lnTo>
                  <a:pt x="202564" y="244919"/>
                </a:lnTo>
                <a:lnTo>
                  <a:pt x="182879" y="244919"/>
                </a:lnTo>
                <a:lnTo>
                  <a:pt x="182879" y="261683"/>
                </a:lnTo>
                <a:lnTo>
                  <a:pt x="202564" y="261683"/>
                </a:lnTo>
                <a:lnTo>
                  <a:pt x="210067" y="287807"/>
                </a:lnTo>
                <a:lnTo>
                  <a:pt x="225536" y="309419"/>
                </a:lnTo>
                <a:lnTo>
                  <a:pt x="247267" y="324816"/>
                </a:lnTo>
                <a:lnTo>
                  <a:pt x="273557" y="332295"/>
                </a:lnTo>
                <a:lnTo>
                  <a:pt x="273557" y="351853"/>
                </a:lnTo>
                <a:lnTo>
                  <a:pt x="290321" y="351853"/>
                </a:lnTo>
                <a:lnTo>
                  <a:pt x="290321" y="332168"/>
                </a:lnTo>
                <a:lnTo>
                  <a:pt x="316612" y="324707"/>
                </a:lnTo>
                <a:lnTo>
                  <a:pt x="338343" y="309340"/>
                </a:lnTo>
                <a:lnTo>
                  <a:pt x="343458" y="302196"/>
                </a:lnTo>
                <a:lnTo>
                  <a:pt x="278891" y="302196"/>
                </a:lnTo>
                <a:lnTo>
                  <a:pt x="278002" y="301180"/>
                </a:lnTo>
                <a:lnTo>
                  <a:pt x="278002" y="291655"/>
                </a:lnTo>
                <a:lnTo>
                  <a:pt x="271652" y="290893"/>
                </a:lnTo>
                <a:lnTo>
                  <a:pt x="266318" y="288607"/>
                </a:lnTo>
                <a:lnTo>
                  <a:pt x="262000" y="284924"/>
                </a:lnTo>
                <a:lnTo>
                  <a:pt x="258190" y="281241"/>
                </a:lnTo>
                <a:lnTo>
                  <a:pt x="256031" y="276288"/>
                </a:lnTo>
                <a:lnTo>
                  <a:pt x="255650" y="269811"/>
                </a:lnTo>
                <a:lnTo>
                  <a:pt x="255524" y="268414"/>
                </a:lnTo>
                <a:lnTo>
                  <a:pt x="256793" y="267271"/>
                </a:lnTo>
                <a:lnTo>
                  <a:pt x="258063" y="267271"/>
                </a:lnTo>
                <a:lnTo>
                  <a:pt x="270382" y="267017"/>
                </a:lnTo>
                <a:lnTo>
                  <a:pt x="289828" y="267017"/>
                </a:lnTo>
                <a:lnTo>
                  <a:pt x="289559" y="266255"/>
                </a:lnTo>
                <a:lnTo>
                  <a:pt x="273303" y="257238"/>
                </a:lnTo>
                <a:lnTo>
                  <a:pt x="267334" y="253936"/>
                </a:lnTo>
                <a:lnTo>
                  <a:pt x="263651" y="250507"/>
                </a:lnTo>
                <a:lnTo>
                  <a:pt x="259968" y="247205"/>
                </a:lnTo>
                <a:lnTo>
                  <a:pt x="258190" y="242379"/>
                </a:lnTo>
                <a:lnTo>
                  <a:pt x="258190" y="230187"/>
                </a:lnTo>
                <a:lnTo>
                  <a:pt x="260095" y="225488"/>
                </a:lnTo>
                <a:lnTo>
                  <a:pt x="264032" y="221678"/>
                </a:lnTo>
                <a:lnTo>
                  <a:pt x="267588" y="218376"/>
                </a:lnTo>
                <a:lnTo>
                  <a:pt x="272160" y="216217"/>
                </a:lnTo>
                <a:lnTo>
                  <a:pt x="278002" y="215455"/>
                </a:lnTo>
                <a:lnTo>
                  <a:pt x="278002" y="205295"/>
                </a:lnTo>
                <a:lnTo>
                  <a:pt x="278891" y="204406"/>
                </a:lnTo>
                <a:lnTo>
                  <a:pt x="343584" y="204406"/>
                </a:lnTo>
                <a:lnTo>
                  <a:pt x="338343" y="197072"/>
                </a:lnTo>
                <a:lnTo>
                  <a:pt x="316612" y="181661"/>
                </a:lnTo>
                <a:lnTo>
                  <a:pt x="290321" y="174180"/>
                </a:lnTo>
                <a:lnTo>
                  <a:pt x="290321" y="154622"/>
                </a:lnTo>
                <a:close/>
              </a:path>
              <a:path w="381000" h="352425">
                <a:moveTo>
                  <a:pt x="154943" y="0"/>
                </a:moveTo>
                <a:lnTo>
                  <a:pt x="144144" y="63"/>
                </a:lnTo>
                <a:lnTo>
                  <a:pt x="139318" y="317"/>
                </a:lnTo>
                <a:lnTo>
                  <a:pt x="134619" y="1206"/>
                </a:lnTo>
                <a:lnTo>
                  <a:pt x="130301" y="2730"/>
                </a:lnTo>
                <a:lnTo>
                  <a:pt x="124713" y="4635"/>
                </a:lnTo>
                <a:lnTo>
                  <a:pt x="93650" y="29684"/>
                </a:lnTo>
                <a:lnTo>
                  <a:pt x="80438" y="67437"/>
                </a:lnTo>
                <a:lnTo>
                  <a:pt x="80952" y="74779"/>
                </a:lnTo>
                <a:lnTo>
                  <a:pt x="82168" y="82359"/>
                </a:lnTo>
                <a:lnTo>
                  <a:pt x="82930" y="85915"/>
                </a:lnTo>
                <a:lnTo>
                  <a:pt x="83438" y="87693"/>
                </a:lnTo>
                <a:lnTo>
                  <a:pt x="79686" y="88761"/>
                </a:lnTo>
                <a:lnTo>
                  <a:pt x="76946" y="92519"/>
                </a:lnTo>
                <a:lnTo>
                  <a:pt x="76277" y="100087"/>
                </a:lnTo>
                <a:lnTo>
                  <a:pt x="78739" y="112585"/>
                </a:lnTo>
                <a:lnTo>
                  <a:pt x="83311" y="128714"/>
                </a:lnTo>
                <a:lnTo>
                  <a:pt x="87629" y="133286"/>
                </a:lnTo>
                <a:lnTo>
                  <a:pt x="90804" y="133540"/>
                </a:lnTo>
                <a:lnTo>
                  <a:pt x="91947" y="140779"/>
                </a:lnTo>
                <a:lnTo>
                  <a:pt x="94741" y="148907"/>
                </a:lnTo>
                <a:lnTo>
                  <a:pt x="99313" y="156527"/>
                </a:lnTo>
                <a:lnTo>
                  <a:pt x="99440" y="186372"/>
                </a:lnTo>
                <a:lnTo>
                  <a:pt x="98805" y="187388"/>
                </a:lnTo>
                <a:lnTo>
                  <a:pt x="97916" y="187769"/>
                </a:lnTo>
                <a:lnTo>
                  <a:pt x="86141" y="193819"/>
                </a:lnTo>
                <a:lnTo>
                  <a:pt x="39159" y="222255"/>
                </a:lnTo>
                <a:lnTo>
                  <a:pt x="3936" y="249110"/>
                </a:lnTo>
                <a:lnTo>
                  <a:pt x="0" y="308038"/>
                </a:lnTo>
                <a:lnTo>
                  <a:pt x="206501" y="308038"/>
                </a:lnTo>
                <a:lnTo>
                  <a:pt x="201509" y="300523"/>
                </a:lnTo>
                <a:lnTo>
                  <a:pt x="197230" y="292496"/>
                </a:lnTo>
                <a:lnTo>
                  <a:pt x="193714" y="284017"/>
                </a:lnTo>
                <a:lnTo>
                  <a:pt x="191007" y="275145"/>
                </a:lnTo>
                <a:lnTo>
                  <a:pt x="175386" y="275145"/>
                </a:lnTo>
                <a:lnTo>
                  <a:pt x="169163" y="269049"/>
                </a:lnTo>
                <a:lnTo>
                  <a:pt x="169163" y="237299"/>
                </a:lnTo>
                <a:lnTo>
                  <a:pt x="175386" y="231203"/>
                </a:lnTo>
                <a:lnTo>
                  <a:pt x="191007" y="231203"/>
                </a:lnTo>
                <a:lnTo>
                  <a:pt x="194260" y="220805"/>
                </a:lnTo>
                <a:lnTo>
                  <a:pt x="198643" y="210978"/>
                </a:lnTo>
                <a:lnTo>
                  <a:pt x="204098" y="201771"/>
                </a:lnTo>
                <a:lnTo>
                  <a:pt x="210565" y="193230"/>
                </a:lnTo>
                <a:lnTo>
                  <a:pt x="205485" y="190690"/>
                </a:lnTo>
                <a:lnTo>
                  <a:pt x="201802" y="188658"/>
                </a:lnTo>
                <a:lnTo>
                  <a:pt x="199770" y="187769"/>
                </a:lnTo>
                <a:lnTo>
                  <a:pt x="198881" y="187261"/>
                </a:lnTo>
                <a:lnTo>
                  <a:pt x="198246" y="186372"/>
                </a:lnTo>
                <a:lnTo>
                  <a:pt x="198246" y="156527"/>
                </a:lnTo>
                <a:lnTo>
                  <a:pt x="202691" y="148907"/>
                </a:lnTo>
                <a:lnTo>
                  <a:pt x="205485" y="140906"/>
                </a:lnTo>
                <a:lnTo>
                  <a:pt x="206755" y="133540"/>
                </a:lnTo>
                <a:lnTo>
                  <a:pt x="209930" y="133286"/>
                </a:lnTo>
                <a:lnTo>
                  <a:pt x="214121" y="128714"/>
                </a:lnTo>
                <a:lnTo>
                  <a:pt x="218820" y="112585"/>
                </a:lnTo>
                <a:lnTo>
                  <a:pt x="221259" y="99962"/>
                </a:lnTo>
                <a:lnTo>
                  <a:pt x="220519" y="92376"/>
                </a:lnTo>
                <a:lnTo>
                  <a:pt x="217660" y="88671"/>
                </a:lnTo>
                <a:lnTo>
                  <a:pt x="213740" y="87693"/>
                </a:lnTo>
                <a:lnTo>
                  <a:pt x="214756" y="84137"/>
                </a:lnTo>
                <a:lnTo>
                  <a:pt x="215010" y="82359"/>
                </a:lnTo>
                <a:lnTo>
                  <a:pt x="216146" y="49002"/>
                </a:lnTo>
                <a:lnTo>
                  <a:pt x="209232" y="31337"/>
                </a:lnTo>
                <a:lnTo>
                  <a:pt x="200509" y="24387"/>
                </a:lnTo>
                <a:lnTo>
                  <a:pt x="196214" y="23177"/>
                </a:lnTo>
                <a:lnTo>
                  <a:pt x="191642" y="14160"/>
                </a:lnTo>
                <a:lnTo>
                  <a:pt x="179196" y="7429"/>
                </a:lnTo>
                <a:lnTo>
                  <a:pt x="172398" y="4064"/>
                </a:lnTo>
                <a:lnTo>
                  <a:pt x="164337" y="1460"/>
                </a:lnTo>
                <a:lnTo>
                  <a:pt x="154943" y="0"/>
                </a:lnTo>
                <a:close/>
              </a:path>
              <a:path w="381000" h="352425">
                <a:moveTo>
                  <a:pt x="285241" y="228155"/>
                </a:moveTo>
                <a:lnTo>
                  <a:pt x="280415" y="228155"/>
                </a:lnTo>
                <a:lnTo>
                  <a:pt x="278637" y="228917"/>
                </a:lnTo>
                <a:lnTo>
                  <a:pt x="276225" y="231838"/>
                </a:lnTo>
                <a:lnTo>
                  <a:pt x="275589" y="233870"/>
                </a:lnTo>
                <a:lnTo>
                  <a:pt x="275710" y="237299"/>
                </a:lnTo>
                <a:lnTo>
                  <a:pt x="275843" y="238569"/>
                </a:lnTo>
                <a:lnTo>
                  <a:pt x="276351" y="240474"/>
                </a:lnTo>
                <a:lnTo>
                  <a:pt x="277621" y="241871"/>
                </a:lnTo>
                <a:lnTo>
                  <a:pt x="278891" y="243395"/>
                </a:lnTo>
                <a:lnTo>
                  <a:pt x="281177" y="244919"/>
                </a:lnTo>
                <a:lnTo>
                  <a:pt x="284606" y="246316"/>
                </a:lnTo>
                <a:lnTo>
                  <a:pt x="292607" y="249745"/>
                </a:lnTo>
                <a:lnTo>
                  <a:pt x="298450" y="253174"/>
                </a:lnTo>
                <a:lnTo>
                  <a:pt x="305942" y="259905"/>
                </a:lnTo>
                <a:lnTo>
                  <a:pt x="307847" y="264731"/>
                </a:lnTo>
                <a:lnTo>
                  <a:pt x="307847" y="276923"/>
                </a:lnTo>
                <a:lnTo>
                  <a:pt x="305942" y="281749"/>
                </a:lnTo>
                <a:lnTo>
                  <a:pt x="302132" y="285305"/>
                </a:lnTo>
                <a:lnTo>
                  <a:pt x="298957" y="288353"/>
                </a:lnTo>
                <a:lnTo>
                  <a:pt x="294766" y="290512"/>
                </a:lnTo>
                <a:lnTo>
                  <a:pt x="289686" y="291401"/>
                </a:lnTo>
                <a:lnTo>
                  <a:pt x="289686" y="301180"/>
                </a:lnTo>
                <a:lnTo>
                  <a:pt x="288797" y="302196"/>
                </a:lnTo>
                <a:lnTo>
                  <a:pt x="343458" y="302196"/>
                </a:lnTo>
                <a:lnTo>
                  <a:pt x="353812" y="287734"/>
                </a:lnTo>
                <a:lnTo>
                  <a:pt x="361314" y="261556"/>
                </a:lnTo>
                <a:lnTo>
                  <a:pt x="381000" y="261556"/>
                </a:lnTo>
                <a:lnTo>
                  <a:pt x="381000" y="244919"/>
                </a:lnTo>
                <a:lnTo>
                  <a:pt x="361314" y="244919"/>
                </a:lnTo>
                <a:lnTo>
                  <a:pt x="359678" y="239204"/>
                </a:lnTo>
                <a:lnTo>
                  <a:pt x="291845" y="239204"/>
                </a:lnTo>
                <a:lnTo>
                  <a:pt x="290829" y="238315"/>
                </a:lnTo>
                <a:lnTo>
                  <a:pt x="290449" y="234378"/>
                </a:lnTo>
                <a:lnTo>
                  <a:pt x="289813" y="232346"/>
                </a:lnTo>
                <a:lnTo>
                  <a:pt x="287146" y="229044"/>
                </a:lnTo>
                <a:lnTo>
                  <a:pt x="285241" y="228155"/>
                </a:lnTo>
                <a:close/>
              </a:path>
              <a:path w="381000" h="352425">
                <a:moveTo>
                  <a:pt x="289828" y="267017"/>
                </a:moveTo>
                <a:lnTo>
                  <a:pt x="271652" y="267017"/>
                </a:lnTo>
                <a:lnTo>
                  <a:pt x="272795" y="267906"/>
                </a:lnTo>
                <a:lnTo>
                  <a:pt x="272848" y="269811"/>
                </a:lnTo>
                <a:lnTo>
                  <a:pt x="273050" y="272224"/>
                </a:lnTo>
                <a:lnTo>
                  <a:pt x="273938" y="274637"/>
                </a:lnTo>
                <a:lnTo>
                  <a:pt x="275589" y="276034"/>
                </a:lnTo>
                <a:lnTo>
                  <a:pt x="277367" y="277939"/>
                </a:lnTo>
                <a:lnTo>
                  <a:pt x="279780" y="278828"/>
                </a:lnTo>
                <a:lnTo>
                  <a:pt x="285241" y="278828"/>
                </a:lnTo>
                <a:lnTo>
                  <a:pt x="287146" y="278193"/>
                </a:lnTo>
                <a:lnTo>
                  <a:pt x="289559" y="275272"/>
                </a:lnTo>
                <a:lnTo>
                  <a:pt x="290321" y="273367"/>
                </a:lnTo>
                <a:lnTo>
                  <a:pt x="290321" y="268414"/>
                </a:lnTo>
                <a:lnTo>
                  <a:pt x="289828" y="267017"/>
                </a:lnTo>
                <a:close/>
              </a:path>
              <a:path w="381000" h="352425">
                <a:moveTo>
                  <a:pt x="343584" y="204406"/>
                </a:moveTo>
                <a:lnTo>
                  <a:pt x="288797" y="204406"/>
                </a:lnTo>
                <a:lnTo>
                  <a:pt x="289686" y="205295"/>
                </a:lnTo>
                <a:lnTo>
                  <a:pt x="289686" y="215836"/>
                </a:lnTo>
                <a:lnTo>
                  <a:pt x="295020" y="216852"/>
                </a:lnTo>
                <a:lnTo>
                  <a:pt x="299465" y="219265"/>
                </a:lnTo>
                <a:lnTo>
                  <a:pt x="302640" y="223075"/>
                </a:lnTo>
                <a:lnTo>
                  <a:pt x="305815" y="226758"/>
                </a:lnTo>
                <a:lnTo>
                  <a:pt x="307593" y="231203"/>
                </a:lnTo>
                <a:lnTo>
                  <a:pt x="307829" y="236156"/>
                </a:lnTo>
                <a:lnTo>
                  <a:pt x="307975" y="237934"/>
                </a:lnTo>
                <a:lnTo>
                  <a:pt x="306958" y="239077"/>
                </a:lnTo>
                <a:lnTo>
                  <a:pt x="291845" y="239204"/>
                </a:lnTo>
                <a:lnTo>
                  <a:pt x="359678" y="239204"/>
                </a:lnTo>
                <a:lnTo>
                  <a:pt x="353812" y="218721"/>
                </a:lnTo>
                <a:lnTo>
                  <a:pt x="343584" y="204406"/>
                </a:lnTo>
                <a:close/>
              </a:path>
            </a:pathLst>
          </a:custGeom>
          <a:solidFill>
            <a:srgbClr val="1D9ED2"/>
          </a:solidFill>
        </p:spPr>
        <p:txBody>
          <a:bodyPr wrap="square" lIns="0" tIns="0" rIns="0" bIns="0" rtlCol="0"/>
          <a:lstStyle/>
          <a:p>
            <a:endParaRPr/>
          </a:p>
        </p:txBody>
      </p:sp>
      <p:sp>
        <p:nvSpPr>
          <p:cNvPr id="40" name="object 40"/>
          <p:cNvSpPr txBox="1"/>
          <p:nvPr/>
        </p:nvSpPr>
        <p:spPr>
          <a:xfrm>
            <a:off x="1352169" y="5469625"/>
            <a:ext cx="2520315" cy="525145"/>
          </a:xfrm>
          <a:prstGeom prst="rect">
            <a:avLst/>
          </a:prstGeom>
        </p:spPr>
        <p:txBody>
          <a:bodyPr vert="horz" wrap="square" lIns="0" tIns="0" rIns="0" bIns="0" rtlCol="0">
            <a:spAutoFit/>
          </a:bodyPr>
          <a:lstStyle/>
          <a:p>
            <a:pPr marL="190500" marR="5080" indent="-178435">
              <a:lnSpc>
                <a:spcPct val="120100"/>
              </a:lnSpc>
            </a:pPr>
            <a:r>
              <a:rPr sz="1400" dirty="0">
                <a:latin typeface="微软雅黑"/>
                <a:cs typeface="微软雅黑"/>
              </a:rPr>
              <a:t>区块链技术人才供需严</a:t>
            </a:r>
            <a:r>
              <a:rPr sz="1400" spc="-15" dirty="0">
                <a:latin typeface="微软雅黑"/>
                <a:cs typeface="微软雅黑"/>
              </a:rPr>
              <a:t>重</a:t>
            </a:r>
            <a:r>
              <a:rPr sz="1400" dirty="0">
                <a:latin typeface="微软雅黑"/>
                <a:cs typeface="微软雅黑"/>
              </a:rPr>
              <a:t>失衡，  复合技能、高精尖人才匮乏</a:t>
            </a:r>
            <a:endParaRPr sz="1400">
              <a:latin typeface="微软雅黑"/>
              <a:cs typeface="微软雅黑"/>
            </a:endParaRPr>
          </a:p>
        </p:txBody>
      </p:sp>
      <p:sp>
        <p:nvSpPr>
          <p:cNvPr id="41" name="object 41"/>
          <p:cNvSpPr/>
          <p:nvPr/>
        </p:nvSpPr>
        <p:spPr>
          <a:xfrm>
            <a:off x="1507236" y="4829555"/>
            <a:ext cx="2209800" cy="525780"/>
          </a:xfrm>
          <a:custGeom>
            <a:avLst/>
            <a:gdLst/>
            <a:ahLst/>
            <a:cxnLst/>
            <a:rect l="l" t="t" r="r" b="b"/>
            <a:pathLst>
              <a:path w="2209800" h="525779">
                <a:moveTo>
                  <a:pt x="1946910" y="0"/>
                </a:moveTo>
                <a:lnTo>
                  <a:pt x="262889" y="0"/>
                </a:lnTo>
                <a:lnTo>
                  <a:pt x="215642" y="4236"/>
                </a:lnTo>
                <a:lnTo>
                  <a:pt x="171170" y="16450"/>
                </a:lnTo>
                <a:lnTo>
                  <a:pt x="130217" y="35898"/>
                </a:lnTo>
                <a:lnTo>
                  <a:pt x="93525" y="61838"/>
                </a:lnTo>
                <a:lnTo>
                  <a:pt x="61838" y="93525"/>
                </a:lnTo>
                <a:lnTo>
                  <a:pt x="35898" y="130217"/>
                </a:lnTo>
                <a:lnTo>
                  <a:pt x="16450" y="171170"/>
                </a:lnTo>
                <a:lnTo>
                  <a:pt x="4236" y="215642"/>
                </a:lnTo>
                <a:lnTo>
                  <a:pt x="0" y="262890"/>
                </a:lnTo>
                <a:lnTo>
                  <a:pt x="4236" y="310137"/>
                </a:lnTo>
                <a:lnTo>
                  <a:pt x="16450" y="354609"/>
                </a:lnTo>
                <a:lnTo>
                  <a:pt x="35898" y="395562"/>
                </a:lnTo>
                <a:lnTo>
                  <a:pt x="61838" y="432254"/>
                </a:lnTo>
                <a:lnTo>
                  <a:pt x="93525" y="463941"/>
                </a:lnTo>
                <a:lnTo>
                  <a:pt x="130217" y="489881"/>
                </a:lnTo>
                <a:lnTo>
                  <a:pt x="171170" y="509329"/>
                </a:lnTo>
                <a:lnTo>
                  <a:pt x="215642" y="521543"/>
                </a:lnTo>
                <a:lnTo>
                  <a:pt x="262889" y="525780"/>
                </a:lnTo>
                <a:lnTo>
                  <a:pt x="1946910" y="525780"/>
                </a:lnTo>
                <a:lnTo>
                  <a:pt x="1994157" y="521543"/>
                </a:lnTo>
                <a:lnTo>
                  <a:pt x="2038629" y="509329"/>
                </a:lnTo>
                <a:lnTo>
                  <a:pt x="2079582" y="489881"/>
                </a:lnTo>
                <a:lnTo>
                  <a:pt x="2116274" y="463941"/>
                </a:lnTo>
                <a:lnTo>
                  <a:pt x="2147961" y="432254"/>
                </a:lnTo>
                <a:lnTo>
                  <a:pt x="2173901" y="395562"/>
                </a:lnTo>
                <a:lnTo>
                  <a:pt x="2193349" y="354609"/>
                </a:lnTo>
                <a:lnTo>
                  <a:pt x="2205563" y="310137"/>
                </a:lnTo>
                <a:lnTo>
                  <a:pt x="2209800" y="262890"/>
                </a:lnTo>
                <a:lnTo>
                  <a:pt x="2205563" y="215642"/>
                </a:lnTo>
                <a:lnTo>
                  <a:pt x="2193349" y="171170"/>
                </a:lnTo>
                <a:lnTo>
                  <a:pt x="2173901" y="130217"/>
                </a:lnTo>
                <a:lnTo>
                  <a:pt x="2147961" y="93525"/>
                </a:lnTo>
                <a:lnTo>
                  <a:pt x="2116274" y="61838"/>
                </a:lnTo>
                <a:lnTo>
                  <a:pt x="2079582" y="35898"/>
                </a:lnTo>
                <a:lnTo>
                  <a:pt x="2038629" y="16450"/>
                </a:lnTo>
                <a:lnTo>
                  <a:pt x="1994157" y="4236"/>
                </a:lnTo>
                <a:lnTo>
                  <a:pt x="1946910" y="0"/>
                </a:lnTo>
                <a:close/>
              </a:path>
            </a:pathLst>
          </a:custGeom>
          <a:solidFill>
            <a:srgbClr val="F9F9F9"/>
          </a:solidFill>
        </p:spPr>
        <p:txBody>
          <a:bodyPr wrap="square" lIns="0" tIns="0" rIns="0" bIns="0" rtlCol="0"/>
          <a:lstStyle/>
          <a:p>
            <a:endParaRPr/>
          </a:p>
        </p:txBody>
      </p:sp>
      <p:sp>
        <p:nvSpPr>
          <p:cNvPr id="42" name="object 42"/>
          <p:cNvSpPr/>
          <p:nvPr/>
        </p:nvSpPr>
        <p:spPr>
          <a:xfrm>
            <a:off x="1507236" y="4829555"/>
            <a:ext cx="2209800" cy="525780"/>
          </a:xfrm>
          <a:custGeom>
            <a:avLst/>
            <a:gdLst/>
            <a:ahLst/>
            <a:cxnLst/>
            <a:rect l="l" t="t" r="r" b="b"/>
            <a:pathLst>
              <a:path w="2209800" h="525779">
                <a:moveTo>
                  <a:pt x="0" y="262890"/>
                </a:moveTo>
                <a:lnTo>
                  <a:pt x="4236" y="215642"/>
                </a:lnTo>
                <a:lnTo>
                  <a:pt x="16450" y="171170"/>
                </a:lnTo>
                <a:lnTo>
                  <a:pt x="35898" y="130217"/>
                </a:lnTo>
                <a:lnTo>
                  <a:pt x="61838" y="93525"/>
                </a:lnTo>
                <a:lnTo>
                  <a:pt x="93525" y="61838"/>
                </a:lnTo>
                <a:lnTo>
                  <a:pt x="130217" y="35898"/>
                </a:lnTo>
                <a:lnTo>
                  <a:pt x="171170" y="16450"/>
                </a:lnTo>
                <a:lnTo>
                  <a:pt x="215642" y="4236"/>
                </a:lnTo>
                <a:lnTo>
                  <a:pt x="262889" y="0"/>
                </a:lnTo>
                <a:lnTo>
                  <a:pt x="1946910" y="0"/>
                </a:lnTo>
                <a:lnTo>
                  <a:pt x="1994157" y="4236"/>
                </a:lnTo>
                <a:lnTo>
                  <a:pt x="2038629" y="16450"/>
                </a:lnTo>
                <a:lnTo>
                  <a:pt x="2079582" y="35898"/>
                </a:lnTo>
                <a:lnTo>
                  <a:pt x="2116274" y="61838"/>
                </a:lnTo>
                <a:lnTo>
                  <a:pt x="2147961" y="93525"/>
                </a:lnTo>
                <a:lnTo>
                  <a:pt x="2173901" y="130217"/>
                </a:lnTo>
                <a:lnTo>
                  <a:pt x="2193349" y="171170"/>
                </a:lnTo>
                <a:lnTo>
                  <a:pt x="2205563" y="215642"/>
                </a:lnTo>
                <a:lnTo>
                  <a:pt x="2209800" y="262890"/>
                </a:lnTo>
                <a:lnTo>
                  <a:pt x="2205563" y="310137"/>
                </a:lnTo>
                <a:lnTo>
                  <a:pt x="2193349" y="354609"/>
                </a:lnTo>
                <a:lnTo>
                  <a:pt x="2173901" y="395562"/>
                </a:lnTo>
                <a:lnTo>
                  <a:pt x="2147961" y="432254"/>
                </a:lnTo>
                <a:lnTo>
                  <a:pt x="2116274" y="463941"/>
                </a:lnTo>
                <a:lnTo>
                  <a:pt x="2079582" y="489881"/>
                </a:lnTo>
                <a:lnTo>
                  <a:pt x="2038629" y="509329"/>
                </a:lnTo>
                <a:lnTo>
                  <a:pt x="1994157" y="521543"/>
                </a:lnTo>
                <a:lnTo>
                  <a:pt x="1946910" y="525780"/>
                </a:lnTo>
                <a:lnTo>
                  <a:pt x="262889" y="525780"/>
                </a:lnTo>
                <a:lnTo>
                  <a:pt x="215642" y="521543"/>
                </a:lnTo>
                <a:lnTo>
                  <a:pt x="171170" y="509329"/>
                </a:lnTo>
                <a:lnTo>
                  <a:pt x="130217" y="489881"/>
                </a:lnTo>
                <a:lnTo>
                  <a:pt x="93525" y="463941"/>
                </a:lnTo>
                <a:lnTo>
                  <a:pt x="61838" y="432254"/>
                </a:lnTo>
                <a:lnTo>
                  <a:pt x="35898" y="395562"/>
                </a:lnTo>
                <a:lnTo>
                  <a:pt x="16450" y="354609"/>
                </a:lnTo>
                <a:lnTo>
                  <a:pt x="4236" y="310137"/>
                </a:lnTo>
                <a:lnTo>
                  <a:pt x="0" y="262890"/>
                </a:lnTo>
                <a:close/>
              </a:path>
            </a:pathLst>
          </a:custGeom>
          <a:ln w="3175">
            <a:solidFill>
              <a:srgbClr val="7C7C7C"/>
            </a:solidFill>
          </a:ln>
        </p:spPr>
        <p:txBody>
          <a:bodyPr wrap="square" lIns="0" tIns="0" rIns="0" bIns="0" rtlCol="0"/>
          <a:lstStyle/>
          <a:p>
            <a:endParaRPr/>
          </a:p>
        </p:txBody>
      </p:sp>
      <p:sp>
        <p:nvSpPr>
          <p:cNvPr id="43" name="object 43"/>
          <p:cNvSpPr txBox="1"/>
          <p:nvPr/>
        </p:nvSpPr>
        <p:spPr>
          <a:xfrm>
            <a:off x="2371089" y="4934839"/>
            <a:ext cx="483234" cy="302260"/>
          </a:xfrm>
          <a:prstGeom prst="rect">
            <a:avLst/>
          </a:prstGeom>
        </p:spPr>
        <p:txBody>
          <a:bodyPr vert="horz" wrap="square" lIns="0" tIns="0" rIns="0" bIns="0" rtlCol="0">
            <a:spAutoFit/>
          </a:bodyPr>
          <a:lstStyle/>
          <a:p>
            <a:pPr marL="12700">
              <a:lnSpc>
                <a:spcPct val="100000"/>
              </a:lnSpc>
            </a:pPr>
            <a:r>
              <a:rPr sz="1900" b="1" i="1" spc="-100" dirty="0">
                <a:latin typeface="微软雅黑"/>
                <a:cs typeface="微软雅黑"/>
              </a:rPr>
              <a:t>人才</a:t>
            </a:r>
            <a:endParaRPr sz="1900">
              <a:latin typeface="微软雅黑"/>
              <a:cs typeface="微软雅黑"/>
            </a:endParaRPr>
          </a:p>
        </p:txBody>
      </p:sp>
      <p:sp>
        <p:nvSpPr>
          <p:cNvPr id="44" name="object 44"/>
          <p:cNvSpPr/>
          <p:nvPr/>
        </p:nvSpPr>
        <p:spPr>
          <a:xfrm>
            <a:off x="2421635" y="4383214"/>
            <a:ext cx="381000" cy="352425"/>
          </a:xfrm>
          <a:custGeom>
            <a:avLst/>
            <a:gdLst/>
            <a:ahLst/>
            <a:cxnLst/>
            <a:rect l="l" t="t" r="r" b="b"/>
            <a:pathLst>
              <a:path w="381000" h="352425">
                <a:moveTo>
                  <a:pt x="290321" y="154622"/>
                </a:moveTo>
                <a:lnTo>
                  <a:pt x="273557" y="154622"/>
                </a:lnTo>
                <a:lnTo>
                  <a:pt x="273557" y="174180"/>
                </a:lnTo>
                <a:lnTo>
                  <a:pt x="247267" y="181661"/>
                </a:lnTo>
                <a:lnTo>
                  <a:pt x="225536" y="197072"/>
                </a:lnTo>
                <a:lnTo>
                  <a:pt x="210067" y="218721"/>
                </a:lnTo>
                <a:lnTo>
                  <a:pt x="202564" y="244919"/>
                </a:lnTo>
                <a:lnTo>
                  <a:pt x="182880" y="244919"/>
                </a:lnTo>
                <a:lnTo>
                  <a:pt x="182880" y="261683"/>
                </a:lnTo>
                <a:lnTo>
                  <a:pt x="202564" y="261683"/>
                </a:lnTo>
                <a:lnTo>
                  <a:pt x="210067" y="287807"/>
                </a:lnTo>
                <a:lnTo>
                  <a:pt x="225536" y="309419"/>
                </a:lnTo>
                <a:lnTo>
                  <a:pt x="247267" y="324816"/>
                </a:lnTo>
                <a:lnTo>
                  <a:pt x="273557" y="332295"/>
                </a:lnTo>
                <a:lnTo>
                  <a:pt x="273557" y="351853"/>
                </a:lnTo>
                <a:lnTo>
                  <a:pt x="290321" y="351853"/>
                </a:lnTo>
                <a:lnTo>
                  <a:pt x="290321" y="332168"/>
                </a:lnTo>
                <a:lnTo>
                  <a:pt x="316612" y="324707"/>
                </a:lnTo>
                <a:lnTo>
                  <a:pt x="338343" y="309340"/>
                </a:lnTo>
                <a:lnTo>
                  <a:pt x="343458" y="302196"/>
                </a:lnTo>
                <a:lnTo>
                  <a:pt x="278891" y="302196"/>
                </a:lnTo>
                <a:lnTo>
                  <a:pt x="278002" y="301180"/>
                </a:lnTo>
                <a:lnTo>
                  <a:pt x="278002" y="291655"/>
                </a:lnTo>
                <a:lnTo>
                  <a:pt x="271652" y="290893"/>
                </a:lnTo>
                <a:lnTo>
                  <a:pt x="266319" y="288607"/>
                </a:lnTo>
                <a:lnTo>
                  <a:pt x="262000" y="284924"/>
                </a:lnTo>
                <a:lnTo>
                  <a:pt x="258190" y="281241"/>
                </a:lnTo>
                <a:lnTo>
                  <a:pt x="256031" y="276288"/>
                </a:lnTo>
                <a:lnTo>
                  <a:pt x="255650" y="269811"/>
                </a:lnTo>
                <a:lnTo>
                  <a:pt x="255524" y="268414"/>
                </a:lnTo>
                <a:lnTo>
                  <a:pt x="256794" y="267271"/>
                </a:lnTo>
                <a:lnTo>
                  <a:pt x="258063" y="267271"/>
                </a:lnTo>
                <a:lnTo>
                  <a:pt x="270382" y="267017"/>
                </a:lnTo>
                <a:lnTo>
                  <a:pt x="289828" y="267017"/>
                </a:lnTo>
                <a:lnTo>
                  <a:pt x="289559" y="266255"/>
                </a:lnTo>
                <a:lnTo>
                  <a:pt x="273303" y="257238"/>
                </a:lnTo>
                <a:lnTo>
                  <a:pt x="267334" y="253936"/>
                </a:lnTo>
                <a:lnTo>
                  <a:pt x="263651" y="250507"/>
                </a:lnTo>
                <a:lnTo>
                  <a:pt x="259969" y="247205"/>
                </a:lnTo>
                <a:lnTo>
                  <a:pt x="258190" y="242379"/>
                </a:lnTo>
                <a:lnTo>
                  <a:pt x="258190" y="230187"/>
                </a:lnTo>
                <a:lnTo>
                  <a:pt x="260095" y="225488"/>
                </a:lnTo>
                <a:lnTo>
                  <a:pt x="264032" y="221678"/>
                </a:lnTo>
                <a:lnTo>
                  <a:pt x="267588" y="218376"/>
                </a:lnTo>
                <a:lnTo>
                  <a:pt x="272161" y="216217"/>
                </a:lnTo>
                <a:lnTo>
                  <a:pt x="278002" y="215455"/>
                </a:lnTo>
                <a:lnTo>
                  <a:pt x="278002" y="205295"/>
                </a:lnTo>
                <a:lnTo>
                  <a:pt x="278891" y="204406"/>
                </a:lnTo>
                <a:lnTo>
                  <a:pt x="343584" y="204406"/>
                </a:lnTo>
                <a:lnTo>
                  <a:pt x="338343" y="197072"/>
                </a:lnTo>
                <a:lnTo>
                  <a:pt x="316612" y="181661"/>
                </a:lnTo>
                <a:lnTo>
                  <a:pt x="290321" y="174180"/>
                </a:lnTo>
                <a:lnTo>
                  <a:pt x="290321" y="154622"/>
                </a:lnTo>
                <a:close/>
              </a:path>
              <a:path w="381000" h="352425">
                <a:moveTo>
                  <a:pt x="154943" y="0"/>
                </a:moveTo>
                <a:lnTo>
                  <a:pt x="144144" y="63"/>
                </a:lnTo>
                <a:lnTo>
                  <a:pt x="139319" y="317"/>
                </a:lnTo>
                <a:lnTo>
                  <a:pt x="134619" y="1206"/>
                </a:lnTo>
                <a:lnTo>
                  <a:pt x="130301" y="2730"/>
                </a:lnTo>
                <a:lnTo>
                  <a:pt x="124713" y="4635"/>
                </a:lnTo>
                <a:lnTo>
                  <a:pt x="93650" y="29684"/>
                </a:lnTo>
                <a:lnTo>
                  <a:pt x="80438" y="67437"/>
                </a:lnTo>
                <a:lnTo>
                  <a:pt x="80952" y="74779"/>
                </a:lnTo>
                <a:lnTo>
                  <a:pt x="82168" y="82359"/>
                </a:lnTo>
                <a:lnTo>
                  <a:pt x="82931" y="85915"/>
                </a:lnTo>
                <a:lnTo>
                  <a:pt x="83438" y="87693"/>
                </a:lnTo>
                <a:lnTo>
                  <a:pt x="79686" y="88761"/>
                </a:lnTo>
                <a:lnTo>
                  <a:pt x="76946" y="92519"/>
                </a:lnTo>
                <a:lnTo>
                  <a:pt x="76277" y="100087"/>
                </a:lnTo>
                <a:lnTo>
                  <a:pt x="78739" y="112585"/>
                </a:lnTo>
                <a:lnTo>
                  <a:pt x="83312" y="128714"/>
                </a:lnTo>
                <a:lnTo>
                  <a:pt x="87630" y="133286"/>
                </a:lnTo>
                <a:lnTo>
                  <a:pt x="90805" y="133540"/>
                </a:lnTo>
                <a:lnTo>
                  <a:pt x="91947" y="140779"/>
                </a:lnTo>
                <a:lnTo>
                  <a:pt x="94741" y="148907"/>
                </a:lnTo>
                <a:lnTo>
                  <a:pt x="99313" y="156527"/>
                </a:lnTo>
                <a:lnTo>
                  <a:pt x="99440" y="186372"/>
                </a:lnTo>
                <a:lnTo>
                  <a:pt x="98806" y="187388"/>
                </a:lnTo>
                <a:lnTo>
                  <a:pt x="97916" y="187769"/>
                </a:lnTo>
                <a:lnTo>
                  <a:pt x="86141" y="193819"/>
                </a:lnTo>
                <a:lnTo>
                  <a:pt x="39159" y="222255"/>
                </a:lnTo>
                <a:lnTo>
                  <a:pt x="3937" y="249110"/>
                </a:lnTo>
                <a:lnTo>
                  <a:pt x="0" y="308038"/>
                </a:lnTo>
                <a:lnTo>
                  <a:pt x="206501" y="308038"/>
                </a:lnTo>
                <a:lnTo>
                  <a:pt x="201509" y="300523"/>
                </a:lnTo>
                <a:lnTo>
                  <a:pt x="197230" y="292496"/>
                </a:lnTo>
                <a:lnTo>
                  <a:pt x="193714" y="284017"/>
                </a:lnTo>
                <a:lnTo>
                  <a:pt x="191007" y="275145"/>
                </a:lnTo>
                <a:lnTo>
                  <a:pt x="175387" y="275145"/>
                </a:lnTo>
                <a:lnTo>
                  <a:pt x="169163" y="269049"/>
                </a:lnTo>
                <a:lnTo>
                  <a:pt x="169163" y="237299"/>
                </a:lnTo>
                <a:lnTo>
                  <a:pt x="175387" y="231203"/>
                </a:lnTo>
                <a:lnTo>
                  <a:pt x="191007" y="231203"/>
                </a:lnTo>
                <a:lnTo>
                  <a:pt x="194260" y="220805"/>
                </a:lnTo>
                <a:lnTo>
                  <a:pt x="198643" y="210978"/>
                </a:lnTo>
                <a:lnTo>
                  <a:pt x="204098" y="201771"/>
                </a:lnTo>
                <a:lnTo>
                  <a:pt x="210565" y="193230"/>
                </a:lnTo>
                <a:lnTo>
                  <a:pt x="205486" y="190690"/>
                </a:lnTo>
                <a:lnTo>
                  <a:pt x="201802" y="188658"/>
                </a:lnTo>
                <a:lnTo>
                  <a:pt x="199770" y="187769"/>
                </a:lnTo>
                <a:lnTo>
                  <a:pt x="198881" y="187261"/>
                </a:lnTo>
                <a:lnTo>
                  <a:pt x="198246" y="186372"/>
                </a:lnTo>
                <a:lnTo>
                  <a:pt x="198246" y="156527"/>
                </a:lnTo>
                <a:lnTo>
                  <a:pt x="202691" y="148907"/>
                </a:lnTo>
                <a:lnTo>
                  <a:pt x="205486" y="140906"/>
                </a:lnTo>
                <a:lnTo>
                  <a:pt x="206756" y="133540"/>
                </a:lnTo>
                <a:lnTo>
                  <a:pt x="209931" y="133286"/>
                </a:lnTo>
                <a:lnTo>
                  <a:pt x="214121" y="128714"/>
                </a:lnTo>
                <a:lnTo>
                  <a:pt x="218820" y="112585"/>
                </a:lnTo>
                <a:lnTo>
                  <a:pt x="221259" y="99962"/>
                </a:lnTo>
                <a:lnTo>
                  <a:pt x="220519" y="92376"/>
                </a:lnTo>
                <a:lnTo>
                  <a:pt x="217660" y="88671"/>
                </a:lnTo>
                <a:lnTo>
                  <a:pt x="213740" y="87693"/>
                </a:lnTo>
                <a:lnTo>
                  <a:pt x="214756" y="84137"/>
                </a:lnTo>
                <a:lnTo>
                  <a:pt x="215011" y="82359"/>
                </a:lnTo>
                <a:lnTo>
                  <a:pt x="216146" y="49002"/>
                </a:lnTo>
                <a:lnTo>
                  <a:pt x="209232" y="31337"/>
                </a:lnTo>
                <a:lnTo>
                  <a:pt x="200509" y="24387"/>
                </a:lnTo>
                <a:lnTo>
                  <a:pt x="196214" y="23177"/>
                </a:lnTo>
                <a:lnTo>
                  <a:pt x="191643" y="14160"/>
                </a:lnTo>
                <a:lnTo>
                  <a:pt x="179196" y="7429"/>
                </a:lnTo>
                <a:lnTo>
                  <a:pt x="172398" y="4064"/>
                </a:lnTo>
                <a:lnTo>
                  <a:pt x="164337" y="1460"/>
                </a:lnTo>
                <a:lnTo>
                  <a:pt x="154943" y="0"/>
                </a:lnTo>
                <a:close/>
              </a:path>
              <a:path w="381000" h="352425">
                <a:moveTo>
                  <a:pt x="285241" y="228155"/>
                </a:moveTo>
                <a:lnTo>
                  <a:pt x="280415" y="228155"/>
                </a:lnTo>
                <a:lnTo>
                  <a:pt x="278638" y="228917"/>
                </a:lnTo>
                <a:lnTo>
                  <a:pt x="276225" y="231838"/>
                </a:lnTo>
                <a:lnTo>
                  <a:pt x="275589" y="233870"/>
                </a:lnTo>
                <a:lnTo>
                  <a:pt x="275710" y="237299"/>
                </a:lnTo>
                <a:lnTo>
                  <a:pt x="275844" y="238569"/>
                </a:lnTo>
                <a:lnTo>
                  <a:pt x="276351" y="240474"/>
                </a:lnTo>
                <a:lnTo>
                  <a:pt x="277621" y="241871"/>
                </a:lnTo>
                <a:lnTo>
                  <a:pt x="278891" y="243395"/>
                </a:lnTo>
                <a:lnTo>
                  <a:pt x="281177" y="244919"/>
                </a:lnTo>
                <a:lnTo>
                  <a:pt x="284606" y="246316"/>
                </a:lnTo>
                <a:lnTo>
                  <a:pt x="292607" y="249745"/>
                </a:lnTo>
                <a:lnTo>
                  <a:pt x="298450" y="253174"/>
                </a:lnTo>
                <a:lnTo>
                  <a:pt x="305943" y="259905"/>
                </a:lnTo>
                <a:lnTo>
                  <a:pt x="307847" y="264731"/>
                </a:lnTo>
                <a:lnTo>
                  <a:pt x="307847" y="276923"/>
                </a:lnTo>
                <a:lnTo>
                  <a:pt x="305943" y="281749"/>
                </a:lnTo>
                <a:lnTo>
                  <a:pt x="302132" y="285305"/>
                </a:lnTo>
                <a:lnTo>
                  <a:pt x="298957" y="288353"/>
                </a:lnTo>
                <a:lnTo>
                  <a:pt x="294766" y="290512"/>
                </a:lnTo>
                <a:lnTo>
                  <a:pt x="289687" y="291401"/>
                </a:lnTo>
                <a:lnTo>
                  <a:pt x="289687" y="301180"/>
                </a:lnTo>
                <a:lnTo>
                  <a:pt x="288797" y="302196"/>
                </a:lnTo>
                <a:lnTo>
                  <a:pt x="343458" y="302196"/>
                </a:lnTo>
                <a:lnTo>
                  <a:pt x="353812" y="287734"/>
                </a:lnTo>
                <a:lnTo>
                  <a:pt x="361314" y="261556"/>
                </a:lnTo>
                <a:lnTo>
                  <a:pt x="381000" y="261556"/>
                </a:lnTo>
                <a:lnTo>
                  <a:pt x="381000" y="244919"/>
                </a:lnTo>
                <a:lnTo>
                  <a:pt x="361314" y="244919"/>
                </a:lnTo>
                <a:lnTo>
                  <a:pt x="359678" y="239204"/>
                </a:lnTo>
                <a:lnTo>
                  <a:pt x="291845" y="239204"/>
                </a:lnTo>
                <a:lnTo>
                  <a:pt x="290830" y="238315"/>
                </a:lnTo>
                <a:lnTo>
                  <a:pt x="290449" y="234378"/>
                </a:lnTo>
                <a:lnTo>
                  <a:pt x="289813" y="232346"/>
                </a:lnTo>
                <a:lnTo>
                  <a:pt x="287146" y="229044"/>
                </a:lnTo>
                <a:lnTo>
                  <a:pt x="285241" y="228155"/>
                </a:lnTo>
                <a:close/>
              </a:path>
              <a:path w="381000" h="352425">
                <a:moveTo>
                  <a:pt x="289828" y="267017"/>
                </a:moveTo>
                <a:lnTo>
                  <a:pt x="271652" y="267017"/>
                </a:lnTo>
                <a:lnTo>
                  <a:pt x="272795" y="267906"/>
                </a:lnTo>
                <a:lnTo>
                  <a:pt x="272848" y="269811"/>
                </a:lnTo>
                <a:lnTo>
                  <a:pt x="273050" y="272224"/>
                </a:lnTo>
                <a:lnTo>
                  <a:pt x="273938" y="274637"/>
                </a:lnTo>
                <a:lnTo>
                  <a:pt x="275589" y="276034"/>
                </a:lnTo>
                <a:lnTo>
                  <a:pt x="277368" y="277939"/>
                </a:lnTo>
                <a:lnTo>
                  <a:pt x="279781" y="278828"/>
                </a:lnTo>
                <a:lnTo>
                  <a:pt x="285241" y="278828"/>
                </a:lnTo>
                <a:lnTo>
                  <a:pt x="287146" y="278193"/>
                </a:lnTo>
                <a:lnTo>
                  <a:pt x="289559" y="275272"/>
                </a:lnTo>
                <a:lnTo>
                  <a:pt x="290321" y="273367"/>
                </a:lnTo>
                <a:lnTo>
                  <a:pt x="290321" y="268414"/>
                </a:lnTo>
                <a:lnTo>
                  <a:pt x="289828" y="267017"/>
                </a:lnTo>
                <a:close/>
              </a:path>
              <a:path w="381000" h="352425">
                <a:moveTo>
                  <a:pt x="343584" y="204406"/>
                </a:moveTo>
                <a:lnTo>
                  <a:pt x="288797" y="204406"/>
                </a:lnTo>
                <a:lnTo>
                  <a:pt x="289687" y="205295"/>
                </a:lnTo>
                <a:lnTo>
                  <a:pt x="289687" y="215836"/>
                </a:lnTo>
                <a:lnTo>
                  <a:pt x="295020" y="216852"/>
                </a:lnTo>
                <a:lnTo>
                  <a:pt x="299465" y="219265"/>
                </a:lnTo>
                <a:lnTo>
                  <a:pt x="302640" y="223075"/>
                </a:lnTo>
                <a:lnTo>
                  <a:pt x="305815" y="226758"/>
                </a:lnTo>
                <a:lnTo>
                  <a:pt x="307594" y="231203"/>
                </a:lnTo>
                <a:lnTo>
                  <a:pt x="307829" y="236156"/>
                </a:lnTo>
                <a:lnTo>
                  <a:pt x="307975" y="237934"/>
                </a:lnTo>
                <a:lnTo>
                  <a:pt x="306958" y="239077"/>
                </a:lnTo>
                <a:lnTo>
                  <a:pt x="291845" y="239204"/>
                </a:lnTo>
                <a:lnTo>
                  <a:pt x="359678" y="239204"/>
                </a:lnTo>
                <a:lnTo>
                  <a:pt x="353812" y="218721"/>
                </a:lnTo>
                <a:lnTo>
                  <a:pt x="343584" y="204406"/>
                </a:lnTo>
                <a:close/>
              </a:path>
            </a:pathLst>
          </a:custGeom>
          <a:solidFill>
            <a:srgbClr val="7C7C7C"/>
          </a:solidFill>
        </p:spPr>
        <p:txBody>
          <a:bodyPr wrap="square" lIns="0" tIns="0" rIns="0" bIns="0" rtlCol="0"/>
          <a:lstStyle/>
          <a:p>
            <a:endParaRPr/>
          </a:p>
        </p:txBody>
      </p:sp>
      <p:sp>
        <p:nvSpPr>
          <p:cNvPr id="45" name="object 45"/>
          <p:cNvSpPr txBox="1"/>
          <p:nvPr/>
        </p:nvSpPr>
        <p:spPr>
          <a:xfrm>
            <a:off x="1352169" y="3006892"/>
            <a:ext cx="2520950" cy="781050"/>
          </a:xfrm>
          <a:prstGeom prst="rect">
            <a:avLst/>
          </a:prstGeom>
        </p:spPr>
        <p:txBody>
          <a:bodyPr vert="horz" wrap="square" lIns="0" tIns="0" rIns="0" bIns="0" rtlCol="0">
            <a:spAutoFit/>
          </a:bodyPr>
          <a:lstStyle/>
          <a:p>
            <a:pPr marL="12700" marR="5080" indent="-635" algn="ctr">
              <a:lnSpc>
                <a:spcPct val="120100"/>
              </a:lnSpc>
            </a:pPr>
            <a:r>
              <a:rPr sz="1400" dirty="0">
                <a:latin typeface="微软雅黑"/>
                <a:cs typeface="微软雅黑"/>
              </a:rPr>
              <a:t>区块链技术无法同时达</a:t>
            </a:r>
            <a:r>
              <a:rPr sz="1400" spc="-15" dirty="0">
                <a:latin typeface="微软雅黑"/>
                <a:cs typeface="微软雅黑"/>
              </a:rPr>
              <a:t>到</a:t>
            </a:r>
            <a:r>
              <a:rPr sz="1400" dirty="0">
                <a:latin typeface="微软雅黑"/>
                <a:cs typeface="微软雅黑"/>
              </a:rPr>
              <a:t>去中心  化、绿色及安全三个要</a:t>
            </a:r>
            <a:r>
              <a:rPr sz="1400" spc="-10" dirty="0">
                <a:latin typeface="微软雅黑"/>
                <a:cs typeface="微软雅黑"/>
              </a:rPr>
              <a:t>求</a:t>
            </a:r>
            <a:r>
              <a:rPr sz="1400" dirty="0">
                <a:latin typeface="微软雅黑"/>
                <a:cs typeface="微软雅黑"/>
              </a:rPr>
              <a:t>，难以  满足规模化应用技术需求</a:t>
            </a:r>
            <a:endParaRPr sz="1400">
              <a:latin typeface="微软雅黑"/>
              <a:cs typeface="微软雅黑"/>
            </a:endParaRPr>
          </a:p>
        </p:txBody>
      </p:sp>
      <p:sp>
        <p:nvSpPr>
          <p:cNvPr id="46" name="object 46"/>
          <p:cNvSpPr/>
          <p:nvPr/>
        </p:nvSpPr>
        <p:spPr>
          <a:xfrm>
            <a:off x="1507236" y="2368295"/>
            <a:ext cx="2209800" cy="524510"/>
          </a:xfrm>
          <a:custGeom>
            <a:avLst/>
            <a:gdLst/>
            <a:ahLst/>
            <a:cxnLst/>
            <a:rect l="l" t="t" r="r" b="b"/>
            <a:pathLst>
              <a:path w="2209800" h="524510">
                <a:moveTo>
                  <a:pt x="1947672" y="0"/>
                </a:moveTo>
                <a:lnTo>
                  <a:pt x="262127" y="0"/>
                </a:lnTo>
                <a:lnTo>
                  <a:pt x="215007" y="4222"/>
                </a:lnTo>
                <a:lnTo>
                  <a:pt x="170658" y="16398"/>
                </a:lnTo>
                <a:lnTo>
                  <a:pt x="129822" y="35785"/>
                </a:lnTo>
                <a:lnTo>
                  <a:pt x="93237" y="61645"/>
                </a:lnTo>
                <a:lnTo>
                  <a:pt x="61645" y="93237"/>
                </a:lnTo>
                <a:lnTo>
                  <a:pt x="35785" y="129822"/>
                </a:lnTo>
                <a:lnTo>
                  <a:pt x="16398" y="170658"/>
                </a:lnTo>
                <a:lnTo>
                  <a:pt x="4222" y="215007"/>
                </a:lnTo>
                <a:lnTo>
                  <a:pt x="0" y="262127"/>
                </a:lnTo>
                <a:lnTo>
                  <a:pt x="4222" y="309248"/>
                </a:lnTo>
                <a:lnTo>
                  <a:pt x="16398" y="353597"/>
                </a:lnTo>
                <a:lnTo>
                  <a:pt x="35785" y="394433"/>
                </a:lnTo>
                <a:lnTo>
                  <a:pt x="61645" y="431018"/>
                </a:lnTo>
                <a:lnTo>
                  <a:pt x="93237" y="462610"/>
                </a:lnTo>
                <a:lnTo>
                  <a:pt x="129822" y="488470"/>
                </a:lnTo>
                <a:lnTo>
                  <a:pt x="170658" y="507857"/>
                </a:lnTo>
                <a:lnTo>
                  <a:pt x="215007" y="520033"/>
                </a:lnTo>
                <a:lnTo>
                  <a:pt x="262127" y="524255"/>
                </a:lnTo>
                <a:lnTo>
                  <a:pt x="1947672" y="524255"/>
                </a:lnTo>
                <a:lnTo>
                  <a:pt x="1994792" y="520033"/>
                </a:lnTo>
                <a:lnTo>
                  <a:pt x="2039141" y="507857"/>
                </a:lnTo>
                <a:lnTo>
                  <a:pt x="2079977" y="488470"/>
                </a:lnTo>
                <a:lnTo>
                  <a:pt x="2116562" y="462610"/>
                </a:lnTo>
                <a:lnTo>
                  <a:pt x="2148154" y="431018"/>
                </a:lnTo>
                <a:lnTo>
                  <a:pt x="2174014" y="394433"/>
                </a:lnTo>
                <a:lnTo>
                  <a:pt x="2193401" y="353597"/>
                </a:lnTo>
                <a:lnTo>
                  <a:pt x="2205577" y="309248"/>
                </a:lnTo>
                <a:lnTo>
                  <a:pt x="2209800" y="262127"/>
                </a:lnTo>
                <a:lnTo>
                  <a:pt x="2205577" y="215007"/>
                </a:lnTo>
                <a:lnTo>
                  <a:pt x="2193401" y="170658"/>
                </a:lnTo>
                <a:lnTo>
                  <a:pt x="2174014" y="129822"/>
                </a:lnTo>
                <a:lnTo>
                  <a:pt x="2148154" y="93237"/>
                </a:lnTo>
                <a:lnTo>
                  <a:pt x="2116562" y="61645"/>
                </a:lnTo>
                <a:lnTo>
                  <a:pt x="2079977" y="35785"/>
                </a:lnTo>
                <a:lnTo>
                  <a:pt x="2039141" y="16398"/>
                </a:lnTo>
                <a:lnTo>
                  <a:pt x="1994792" y="4222"/>
                </a:lnTo>
                <a:lnTo>
                  <a:pt x="1947672" y="0"/>
                </a:lnTo>
                <a:close/>
              </a:path>
            </a:pathLst>
          </a:custGeom>
          <a:solidFill>
            <a:srgbClr val="F9F9F9"/>
          </a:solidFill>
        </p:spPr>
        <p:txBody>
          <a:bodyPr wrap="square" lIns="0" tIns="0" rIns="0" bIns="0" rtlCol="0"/>
          <a:lstStyle/>
          <a:p>
            <a:endParaRPr/>
          </a:p>
        </p:txBody>
      </p:sp>
      <p:sp>
        <p:nvSpPr>
          <p:cNvPr id="47" name="object 47"/>
          <p:cNvSpPr/>
          <p:nvPr/>
        </p:nvSpPr>
        <p:spPr>
          <a:xfrm>
            <a:off x="1507236" y="2368295"/>
            <a:ext cx="2209800" cy="524510"/>
          </a:xfrm>
          <a:custGeom>
            <a:avLst/>
            <a:gdLst/>
            <a:ahLst/>
            <a:cxnLst/>
            <a:rect l="l" t="t" r="r" b="b"/>
            <a:pathLst>
              <a:path w="2209800" h="524510">
                <a:moveTo>
                  <a:pt x="0" y="262127"/>
                </a:moveTo>
                <a:lnTo>
                  <a:pt x="4222" y="215007"/>
                </a:lnTo>
                <a:lnTo>
                  <a:pt x="16398" y="170658"/>
                </a:lnTo>
                <a:lnTo>
                  <a:pt x="35785" y="129822"/>
                </a:lnTo>
                <a:lnTo>
                  <a:pt x="61645" y="93237"/>
                </a:lnTo>
                <a:lnTo>
                  <a:pt x="93237" y="61645"/>
                </a:lnTo>
                <a:lnTo>
                  <a:pt x="129822" y="35785"/>
                </a:lnTo>
                <a:lnTo>
                  <a:pt x="170658" y="16398"/>
                </a:lnTo>
                <a:lnTo>
                  <a:pt x="215007" y="4222"/>
                </a:lnTo>
                <a:lnTo>
                  <a:pt x="262127" y="0"/>
                </a:lnTo>
                <a:lnTo>
                  <a:pt x="1947672" y="0"/>
                </a:lnTo>
                <a:lnTo>
                  <a:pt x="1994792" y="4222"/>
                </a:lnTo>
                <a:lnTo>
                  <a:pt x="2039141" y="16398"/>
                </a:lnTo>
                <a:lnTo>
                  <a:pt x="2079977" y="35785"/>
                </a:lnTo>
                <a:lnTo>
                  <a:pt x="2116562" y="61645"/>
                </a:lnTo>
                <a:lnTo>
                  <a:pt x="2148154" y="93237"/>
                </a:lnTo>
                <a:lnTo>
                  <a:pt x="2174014" y="129822"/>
                </a:lnTo>
                <a:lnTo>
                  <a:pt x="2193401" y="170658"/>
                </a:lnTo>
                <a:lnTo>
                  <a:pt x="2205577" y="215007"/>
                </a:lnTo>
                <a:lnTo>
                  <a:pt x="2209800" y="262127"/>
                </a:lnTo>
                <a:lnTo>
                  <a:pt x="2205577" y="309248"/>
                </a:lnTo>
                <a:lnTo>
                  <a:pt x="2193401" y="353597"/>
                </a:lnTo>
                <a:lnTo>
                  <a:pt x="2174014" y="394433"/>
                </a:lnTo>
                <a:lnTo>
                  <a:pt x="2148154" y="431018"/>
                </a:lnTo>
                <a:lnTo>
                  <a:pt x="2116562" y="462610"/>
                </a:lnTo>
                <a:lnTo>
                  <a:pt x="2079977" y="488470"/>
                </a:lnTo>
                <a:lnTo>
                  <a:pt x="2039141" y="507857"/>
                </a:lnTo>
                <a:lnTo>
                  <a:pt x="1994792" y="520033"/>
                </a:lnTo>
                <a:lnTo>
                  <a:pt x="1947672" y="524255"/>
                </a:lnTo>
                <a:lnTo>
                  <a:pt x="262127" y="524255"/>
                </a:lnTo>
                <a:lnTo>
                  <a:pt x="215007" y="520033"/>
                </a:lnTo>
                <a:lnTo>
                  <a:pt x="170658" y="507857"/>
                </a:lnTo>
                <a:lnTo>
                  <a:pt x="129822" y="488470"/>
                </a:lnTo>
                <a:lnTo>
                  <a:pt x="93237" y="462610"/>
                </a:lnTo>
                <a:lnTo>
                  <a:pt x="61645" y="431018"/>
                </a:lnTo>
                <a:lnTo>
                  <a:pt x="35785" y="394433"/>
                </a:lnTo>
                <a:lnTo>
                  <a:pt x="16398" y="353597"/>
                </a:lnTo>
                <a:lnTo>
                  <a:pt x="4222" y="309248"/>
                </a:lnTo>
                <a:lnTo>
                  <a:pt x="0" y="262127"/>
                </a:lnTo>
                <a:close/>
              </a:path>
            </a:pathLst>
          </a:custGeom>
          <a:ln w="3175">
            <a:solidFill>
              <a:srgbClr val="1D9ED2"/>
            </a:solidFill>
          </a:ln>
        </p:spPr>
        <p:txBody>
          <a:bodyPr wrap="square" lIns="0" tIns="0" rIns="0" bIns="0" rtlCol="0"/>
          <a:lstStyle/>
          <a:p>
            <a:endParaRPr/>
          </a:p>
        </p:txBody>
      </p:sp>
      <p:sp>
        <p:nvSpPr>
          <p:cNvPr id="48" name="object 48"/>
          <p:cNvSpPr txBox="1"/>
          <p:nvPr/>
        </p:nvSpPr>
        <p:spPr>
          <a:xfrm>
            <a:off x="2371089" y="2472054"/>
            <a:ext cx="483234" cy="302260"/>
          </a:xfrm>
          <a:prstGeom prst="rect">
            <a:avLst/>
          </a:prstGeom>
        </p:spPr>
        <p:txBody>
          <a:bodyPr vert="horz" wrap="square" lIns="0" tIns="0" rIns="0" bIns="0" rtlCol="0">
            <a:spAutoFit/>
          </a:bodyPr>
          <a:lstStyle/>
          <a:p>
            <a:pPr marL="12700">
              <a:lnSpc>
                <a:spcPct val="100000"/>
              </a:lnSpc>
            </a:pPr>
            <a:r>
              <a:rPr sz="1900" b="1" i="1" spc="-100" dirty="0">
                <a:latin typeface="微软雅黑"/>
                <a:cs typeface="微软雅黑"/>
              </a:rPr>
              <a:t>技术</a:t>
            </a:r>
            <a:endParaRPr sz="1900">
              <a:latin typeface="微软雅黑"/>
              <a:cs typeface="微软雅黑"/>
            </a:endParaRPr>
          </a:p>
        </p:txBody>
      </p:sp>
      <p:sp>
        <p:nvSpPr>
          <p:cNvPr id="49" name="object 49"/>
          <p:cNvSpPr/>
          <p:nvPr/>
        </p:nvSpPr>
        <p:spPr>
          <a:xfrm>
            <a:off x="2421635" y="1920430"/>
            <a:ext cx="381000" cy="353695"/>
          </a:xfrm>
          <a:custGeom>
            <a:avLst/>
            <a:gdLst/>
            <a:ahLst/>
            <a:cxnLst/>
            <a:rect l="l" t="t" r="r" b="b"/>
            <a:pathLst>
              <a:path w="381000" h="353694">
                <a:moveTo>
                  <a:pt x="290321" y="155257"/>
                </a:moveTo>
                <a:lnTo>
                  <a:pt x="273557" y="155257"/>
                </a:lnTo>
                <a:lnTo>
                  <a:pt x="273557" y="174942"/>
                </a:lnTo>
                <a:lnTo>
                  <a:pt x="247267" y="182498"/>
                </a:lnTo>
                <a:lnTo>
                  <a:pt x="225536" y="197961"/>
                </a:lnTo>
                <a:lnTo>
                  <a:pt x="210067" y="219662"/>
                </a:lnTo>
                <a:lnTo>
                  <a:pt x="202564" y="245935"/>
                </a:lnTo>
                <a:lnTo>
                  <a:pt x="182880" y="245935"/>
                </a:lnTo>
                <a:lnTo>
                  <a:pt x="182880" y="262826"/>
                </a:lnTo>
                <a:lnTo>
                  <a:pt x="202564" y="262826"/>
                </a:lnTo>
                <a:lnTo>
                  <a:pt x="210067" y="289097"/>
                </a:lnTo>
                <a:lnTo>
                  <a:pt x="225536" y="310784"/>
                </a:lnTo>
                <a:lnTo>
                  <a:pt x="247267" y="326209"/>
                </a:lnTo>
                <a:lnTo>
                  <a:pt x="273557" y="333692"/>
                </a:lnTo>
                <a:lnTo>
                  <a:pt x="273557" y="353377"/>
                </a:lnTo>
                <a:lnTo>
                  <a:pt x="290321" y="353377"/>
                </a:lnTo>
                <a:lnTo>
                  <a:pt x="290321" y="333692"/>
                </a:lnTo>
                <a:lnTo>
                  <a:pt x="316612" y="326136"/>
                </a:lnTo>
                <a:lnTo>
                  <a:pt x="338343" y="310673"/>
                </a:lnTo>
                <a:lnTo>
                  <a:pt x="343481" y="303466"/>
                </a:lnTo>
                <a:lnTo>
                  <a:pt x="278891" y="303466"/>
                </a:lnTo>
                <a:lnTo>
                  <a:pt x="278002" y="302450"/>
                </a:lnTo>
                <a:lnTo>
                  <a:pt x="278002" y="292925"/>
                </a:lnTo>
                <a:lnTo>
                  <a:pt x="271652" y="292163"/>
                </a:lnTo>
                <a:lnTo>
                  <a:pt x="266319" y="289877"/>
                </a:lnTo>
                <a:lnTo>
                  <a:pt x="262000" y="286067"/>
                </a:lnTo>
                <a:lnTo>
                  <a:pt x="258190" y="282511"/>
                </a:lnTo>
                <a:lnTo>
                  <a:pt x="256031" y="277431"/>
                </a:lnTo>
                <a:lnTo>
                  <a:pt x="255650" y="270954"/>
                </a:lnTo>
                <a:lnTo>
                  <a:pt x="255524" y="269557"/>
                </a:lnTo>
                <a:lnTo>
                  <a:pt x="256794" y="268414"/>
                </a:lnTo>
                <a:lnTo>
                  <a:pt x="258063" y="268414"/>
                </a:lnTo>
                <a:lnTo>
                  <a:pt x="270382" y="268160"/>
                </a:lnTo>
                <a:lnTo>
                  <a:pt x="289828" y="268160"/>
                </a:lnTo>
                <a:lnTo>
                  <a:pt x="289559" y="267398"/>
                </a:lnTo>
                <a:lnTo>
                  <a:pt x="273303" y="258254"/>
                </a:lnTo>
                <a:lnTo>
                  <a:pt x="267334" y="255079"/>
                </a:lnTo>
                <a:lnTo>
                  <a:pt x="263651" y="251650"/>
                </a:lnTo>
                <a:lnTo>
                  <a:pt x="259969" y="248348"/>
                </a:lnTo>
                <a:lnTo>
                  <a:pt x="258190" y="243522"/>
                </a:lnTo>
                <a:lnTo>
                  <a:pt x="258190" y="231203"/>
                </a:lnTo>
                <a:lnTo>
                  <a:pt x="260095" y="226377"/>
                </a:lnTo>
                <a:lnTo>
                  <a:pt x="264032" y="222694"/>
                </a:lnTo>
                <a:lnTo>
                  <a:pt x="267588" y="219265"/>
                </a:lnTo>
                <a:lnTo>
                  <a:pt x="272161" y="217233"/>
                </a:lnTo>
                <a:lnTo>
                  <a:pt x="278002" y="216344"/>
                </a:lnTo>
                <a:lnTo>
                  <a:pt x="278002" y="206184"/>
                </a:lnTo>
                <a:lnTo>
                  <a:pt x="278891" y="205295"/>
                </a:lnTo>
                <a:lnTo>
                  <a:pt x="343571" y="205295"/>
                </a:lnTo>
                <a:lnTo>
                  <a:pt x="338343" y="197961"/>
                </a:lnTo>
                <a:lnTo>
                  <a:pt x="316612" y="182498"/>
                </a:lnTo>
                <a:lnTo>
                  <a:pt x="290321" y="174942"/>
                </a:lnTo>
                <a:lnTo>
                  <a:pt x="290321" y="155257"/>
                </a:lnTo>
                <a:close/>
              </a:path>
              <a:path w="381000" h="353694">
                <a:moveTo>
                  <a:pt x="154943" y="0"/>
                </a:moveTo>
                <a:lnTo>
                  <a:pt x="144144" y="63"/>
                </a:lnTo>
                <a:lnTo>
                  <a:pt x="139319" y="317"/>
                </a:lnTo>
                <a:lnTo>
                  <a:pt x="134619" y="1206"/>
                </a:lnTo>
                <a:lnTo>
                  <a:pt x="130301" y="2730"/>
                </a:lnTo>
                <a:lnTo>
                  <a:pt x="124713" y="4635"/>
                </a:lnTo>
                <a:lnTo>
                  <a:pt x="119633" y="7429"/>
                </a:lnTo>
                <a:lnTo>
                  <a:pt x="114934" y="10604"/>
                </a:lnTo>
                <a:lnTo>
                  <a:pt x="109219" y="14160"/>
                </a:lnTo>
                <a:lnTo>
                  <a:pt x="84879" y="44741"/>
                </a:lnTo>
                <a:lnTo>
                  <a:pt x="80438" y="67754"/>
                </a:lnTo>
                <a:lnTo>
                  <a:pt x="80952" y="75140"/>
                </a:lnTo>
                <a:lnTo>
                  <a:pt x="82168" y="82740"/>
                </a:lnTo>
                <a:lnTo>
                  <a:pt x="82931" y="86296"/>
                </a:lnTo>
                <a:lnTo>
                  <a:pt x="83438" y="88074"/>
                </a:lnTo>
                <a:lnTo>
                  <a:pt x="79686" y="89144"/>
                </a:lnTo>
                <a:lnTo>
                  <a:pt x="76946" y="92916"/>
                </a:lnTo>
                <a:lnTo>
                  <a:pt x="76277" y="100522"/>
                </a:lnTo>
                <a:lnTo>
                  <a:pt x="78739" y="113093"/>
                </a:lnTo>
                <a:lnTo>
                  <a:pt x="83312" y="129222"/>
                </a:lnTo>
                <a:lnTo>
                  <a:pt x="87630" y="133794"/>
                </a:lnTo>
                <a:lnTo>
                  <a:pt x="90805" y="134048"/>
                </a:lnTo>
                <a:lnTo>
                  <a:pt x="91947" y="141414"/>
                </a:lnTo>
                <a:lnTo>
                  <a:pt x="94741" y="149542"/>
                </a:lnTo>
                <a:lnTo>
                  <a:pt x="99313" y="157289"/>
                </a:lnTo>
                <a:lnTo>
                  <a:pt x="99440" y="187134"/>
                </a:lnTo>
                <a:lnTo>
                  <a:pt x="98806" y="188150"/>
                </a:lnTo>
                <a:lnTo>
                  <a:pt x="97916" y="188531"/>
                </a:lnTo>
                <a:lnTo>
                  <a:pt x="86141" y="194603"/>
                </a:lnTo>
                <a:lnTo>
                  <a:pt x="39159" y="223178"/>
                </a:lnTo>
                <a:lnTo>
                  <a:pt x="3937" y="250126"/>
                </a:lnTo>
                <a:lnTo>
                  <a:pt x="0" y="258635"/>
                </a:lnTo>
                <a:lnTo>
                  <a:pt x="0" y="309308"/>
                </a:lnTo>
                <a:lnTo>
                  <a:pt x="206501" y="309308"/>
                </a:lnTo>
                <a:lnTo>
                  <a:pt x="201509" y="301793"/>
                </a:lnTo>
                <a:lnTo>
                  <a:pt x="197230" y="293766"/>
                </a:lnTo>
                <a:lnTo>
                  <a:pt x="193714" y="285287"/>
                </a:lnTo>
                <a:lnTo>
                  <a:pt x="191007" y="276415"/>
                </a:lnTo>
                <a:lnTo>
                  <a:pt x="175387" y="276415"/>
                </a:lnTo>
                <a:lnTo>
                  <a:pt x="169163" y="270319"/>
                </a:lnTo>
                <a:lnTo>
                  <a:pt x="169163" y="238315"/>
                </a:lnTo>
                <a:lnTo>
                  <a:pt x="175387" y="232219"/>
                </a:lnTo>
                <a:lnTo>
                  <a:pt x="191007" y="232219"/>
                </a:lnTo>
                <a:lnTo>
                  <a:pt x="194260" y="221801"/>
                </a:lnTo>
                <a:lnTo>
                  <a:pt x="198643" y="211931"/>
                </a:lnTo>
                <a:lnTo>
                  <a:pt x="204098" y="202680"/>
                </a:lnTo>
                <a:lnTo>
                  <a:pt x="210565" y="194119"/>
                </a:lnTo>
                <a:lnTo>
                  <a:pt x="201802" y="189547"/>
                </a:lnTo>
                <a:lnTo>
                  <a:pt x="199770" y="188531"/>
                </a:lnTo>
                <a:lnTo>
                  <a:pt x="198881" y="188150"/>
                </a:lnTo>
                <a:lnTo>
                  <a:pt x="198246" y="187134"/>
                </a:lnTo>
                <a:lnTo>
                  <a:pt x="198246" y="157289"/>
                </a:lnTo>
                <a:lnTo>
                  <a:pt x="202691" y="149542"/>
                </a:lnTo>
                <a:lnTo>
                  <a:pt x="205486" y="141541"/>
                </a:lnTo>
                <a:lnTo>
                  <a:pt x="206756" y="134048"/>
                </a:lnTo>
                <a:lnTo>
                  <a:pt x="209931" y="133794"/>
                </a:lnTo>
                <a:lnTo>
                  <a:pt x="214121" y="129222"/>
                </a:lnTo>
                <a:lnTo>
                  <a:pt x="218820" y="113093"/>
                </a:lnTo>
                <a:lnTo>
                  <a:pt x="221259" y="100397"/>
                </a:lnTo>
                <a:lnTo>
                  <a:pt x="220519" y="92773"/>
                </a:lnTo>
                <a:lnTo>
                  <a:pt x="217660" y="89054"/>
                </a:lnTo>
                <a:lnTo>
                  <a:pt x="213740" y="88074"/>
                </a:lnTo>
                <a:lnTo>
                  <a:pt x="214756" y="84518"/>
                </a:lnTo>
                <a:lnTo>
                  <a:pt x="215011" y="82740"/>
                </a:lnTo>
                <a:lnTo>
                  <a:pt x="216146" y="49236"/>
                </a:lnTo>
                <a:lnTo>
                  <a:pt x="209232" y="31495"/>
                </a:lnTo>
                <a:lnTo>
                  <a:pt x="200509" y="24518"/>
                </a:lnTo>
                <a:lnTo>
                  <a:pt x="196214" y="23304"/>
                </a:lnTo>
                <a:lnTo>
                  <a:pt x="191643" y="14287"/>
                </a:lnTo>
                <a:lnTo>
                  <a:pt x="179196" y="7429"/>
                </a:lnTo>
                <a:lnTo>
                  <a:pt x="172398" y="4063"/>
                </a:lnTo>
                <a:lnTo>
                  <a:pt x="164337" y="1460"/>
                </a:lnTo>
                <a:lnTo>
                  <a:pt x="154943" y="0"/>
                </a:lnTo>
                <a:close/>
              </a:path>
              <a:path w="381000" h="353694">
                <a:moveTo>
                  <a:pt x="285241" y="229171"/>
                </a:moveTo>
                <a:lnTo>
                  <a:pt x="280415" y="229171"/>
                </a:lnTo>
                <a:lnTo>
                  <a:pt x="278638" y="229933"/>
                </a:lnTo>
                <a:lnTo>
                  <a:pt x="276225" y="232854"/>
                </a:lnTo>
                <a:lnTo>
                  <a:pt x="275589" y="234886"/>
                </a:lnTo>
                <a:lnTo>
                  <a:pt x="275710" y="238315"/>
                </a:lnTo>
                <a:lnTo>
                  <a:pt x="275844" y="239585"/>
                </a:lnTo>
                <a:lnTo>
                  <a:pt x="276351" y="241490"/>
                </a:lnTo>
                <a:lnTo>
                  <a:pt x="277621" y="242887"/>
                </a:lnTo>
                <a:lnTo>
                  <a:pt x="278891" y="244411"/>
                </a:lnTo>
                <a:lnTo>
                  <a:pt x="281177" y="245935"/>
                </a:lnTo>
                <a:lnTo>
                  <a:pt x="284606" y="247459"/>
                </a:lnTo>
                <a:lnTo>
                  <a:pt x="292607" y="250888"/>
                </a:lnTo>
                <a:lnTo>
                  <a:pt x="298450" y="254190"/>
                </a:lnTo>
                <a:lnTo>
                  <a:pt x="302259" y="257619"/>
                </a:lnTo>
                <a:lnTo>
                  <a:pt x="305943" y="261048"/>
                </a:lnTo>
                <a:lnTo>
                  <a:pt x="307847" y="265874"/>
                </a:lnTo>
                <a:lnTo>
                  <a:pt x="307847" y="278193"/>
                </a:lnTo>
                <a:lnTo>
                  <a:pt x="305943" y="282892"/>
                </a:lnTo>
                <a:lnTo>
                  <a:pt x="298957" y="289623"/>
                </a:lnTo>
                <a:lnTo>
                  <a:pt x="294766" y="291655"/>
                </a:lnTo>
                <a:lnTo>
                  <a:pt x="289687" y="292671"/>
                </a:lnTo>
                <a:lnTo>
                  <a:pt x="289687" y="302450"/>
                </a:lnTo>
                <a:lnTo>
                  <a:pt x="288797" y="303466"/>
                </a:lnTo>
                <a:lnTo>
                  <a:pt x="343481" y="303466"/>
                </a:lnTo>
                <a:lnTo>
                  <a:pt x="353812" y="288972"/>
                </a:lnTo>
                <a:lnTo>
                  <a:pt x="361314" y="262699"/>
                </a:lnTo>
                <a:lnTo>
                  <a:pt x="381000" y="262699"/>
                </a:lnTo>
                <a:lnTo>
                  <a:pt x="381000" y="245935"/>
                </a:lnTo>
                <a:lnTo>
                  <a:pt x="361314" y="245935"/>
                </a:lnTo>
                <a:lnTo>
                  <a:pt x="359682" y="240220"/>
                </a:lnTo>
                <a:lnTo>
                  <a:pt x="291845" y="240220"/>
                </a:lnTo>
                <a:lnTo>
                  <a:pt x="290830" y="239331"/>
                </a:lnTo>
                <a:lnTo>
                  <a:pt x="290449" y="235394"/>
                </a:lnTo>
                <a:lnTo>
                  <a:pt x="289813" y="233362"/>
                </a:lnTo>
                <a:lnTo>
                  <a:pt x="287146" y="230060"/>
                </a:lnTo>
                <a:lnTo>
                  <a:pt x="285241" y="229171"/>
                </a:lnTo>
                <a:close/>
              </a:path>
              <a:path w="381000" h="353694">
                <a:moveTo>
                  <a:pt x="289828" y="268160"/>
                </a:moveTo>
                <a:lnTo>
                  <a:pt x="271652" y="268160"/>
                </a:lnTo>
                <a:lnTo>
                  <a:pt x="272795" y="269049"/>
                </a:lnTo>
                <a:lnTo>
                  <a:pt x="272848" y="270954"/>
                </a:lnTo>
                <a:lnTo>
                  <a:pt x="273050" y="273367"/>
                </a:lnTo>
                <a:lnTo>
                  <a:pt x="273938" y="275780"/>
                </a:lnTo>
                <a:lnTo>
                  <a:pt x="275708" y="277431"/>
                </a:lnTo>
                <a:lnTo>
                  <a:pt x="277368" y="279209"/>
                </a:lnTo>
                <a:lnTo>
                  <a:pt x="279781" y="280098"/>
                </a:lnTo>
                <a:lnTo>
                  <a:pt x="285241" y="280098"/>
                </a:lnTo>
                <a:lnTo>
                  <a:pt x="287146" y="279336"/>
                </a:lnTo>
                <a:lnTo>
                  <a:pt x="288416" y="277939"/>
                </a:lnTo>
                <a:lnTo>
                  <a:pt x="289559" y="276415"/>
                </a:lnTo>
                <a:lnTo>
                  <a:pt x="290321" y="274510"/>
                </a:lnTo>
                <a:lnTo>
                  <a:pt x="290321" y="269557"/>
                </a:lnTo>
                <a:lnTo>
                  <a:pt x="289828" y="268160"/>
                </a:lnTo>
                <a:close/>
              </a:path>
              <a:path w="381000" h="353694">
                <a:moveTo>
                  <a:pt x="343571" y="205295"/>
                </a:moveTo>
                <a:lnTo>
                  <a:pt x="288797" y="205295"/>
                </a:lnTo>
                <a:lnTo>
                  <a:pt x="289687" y="206184"/>
                </a:lnTo>
                <a:lnTo>
                  <a:pt x="289687" y="216725"/>
                </a:lnTo>
                <a:lnTo>
                  <a:pt x="295020" y="217741"/>
                </a:lnTo>
                <a:lnTo>
                  <a:pt x="299465" y="220281"/>
                </a:lnTo>
                <a:lnTo>
                  <a:pt x="302640" y="224091"/>
                </a:lnTo>
                <a:lnTo>
                  <a:pt x="305815" y="227647"/>
                </a:lnTo>
                <a:lnTo>
                  <a:pt x="307594" y="232219"/>
                </a:lnTo>
                <a:lnTo>
                  <a:pt x="307829" y="237172"/>
                </a:lnTo>
                <a:lnTo>
                  <a:pt x="307975" y="238950"/>
                </a:lnTo>
                <a:lnTo>
                  <a:pt x="306958" y="240093"/>
                </a:lnTo>
                <a:lnTo>
                  <a:pt x="291845" y="240220"/>
                </a:lnTo>
                <a:lnTo>
                  <a:pt x="359682" y="240220"/>
                </a:lnTo>
                <a:lnTo>
                  <a:pt x="353812" y="219662"/>
                </a:lnTo>
                <a:lnTo>
                  <a:pt x="343571" y="205295"/>
                </a:lnTo>
                <a:close/>
              </a:path>
            </a:pathLst>
          </a:custGeom>
          <a:solidFill>
            <a:srgbClr val="1D9ED2"/>
          </a:solidFill>
        </p:spPr>
        <p:txBody>
          <a:bodyPr wrap="square" lIns="0" tIns="0" rIns="0" bIns="0" rtlCol="0"/>
          <a:lstStyle/>
          <a:p>
            <a:endParaRPr/>
          </a:p>
        </p:txBody>
      </p:sp>
      <p:sp>
        <p:nvSpPr>
          <p:cNvPr id="50" name="object 50"/>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116</a:t>
            </a:fld>
            <a:endParaRPr dirty="0"/>
          </a:p>
        </p:txBody>
      </p:sp>
      <p:sp>
        <p:nvSpPr>
          <p:cNvPr id="51" name="object 51"/>
          <p:cNvSpPr txBox="1"/>
          <p:nvPr/>
        </p:nvSpPr>
        <p:spPr>
          <a:xfrm>
            <a:off x="78739" y="6360974"/>
            <a:ext cx="1390650" cy="445134"/>
          </a:xfrm>
          <a:prstGeom prst="rect">
            <a:avLst/>
          </a:prstGeom>
        </p:spPr>
        <p:txBody>
          <a:bodyPr vert="horz" wrap="square" lIns="0" tIns="0" rIns="0" bIns="0" rtlCol="0">
            <a:spAutoFit/>
          </a:bodyPr>
          <a:lstStyle/>
          <a:p>
            <a:pPr marL="97155">
              <a:lnSpc>
                <a:spcPts val="1505"/>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a:p>
            <a:pPr marL="12700">
              <a:lnSpc>
                <a:spcPct val="100000"/>
              </a:lnSpc>
              <a:spcBef>
                <a:spcPts val="640"/>
              </a:spcBef>
            </a:pPr>
            <a:r>
              <a:rPr sz="1050" i="1" spc="-55" dirty="0">
                <a:latin typeface="微软雅黑"/>
                <a:cs typeface="微软雅黑"/>
              </a:rPr>
              <a:t>来源：普华永道</a:t>
            </a:r>
            <a:endParaRPr sz="1050">
              <a:latin typeface="微软雅黑"/>
              <a:cs typeface="微软雅黑"/>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640311" y="6144767"/>
            <a:ext cx="551815" cy="462280"/>
          </a:xfrm>
          <a:custGeom>
            <a:avLst/>
            <a:gdLst/>
            <a:ahLst/>
            <a:cxnLst/>
            <a:rect l="l" t="t" r="r" b="b"/>
            <a:pathLst>
              <a:path w="551815" h="462279">
                <a:moveTo>
                  <a:pt x="320802" y="0"/>
                </a:moveTo>
                <a:lnTo>
                  <a:pt x="230886" y="0"/>
                </a:lnTo>
                <a:lnTo>
                  <a:pt x="184356" y="4690"/>
                </a:lnTo>
                <a:lnTo>
                  <a:pt x="141017" y="18143"/>
                </a:lnTo>
                <a:lnTo>
                  <a:pt x="101798" y="39430"/>
                </a:lnTo>
                <a:lnTo>
                  <a:pt x="67627" y="67622"/>
                </a:lnTo>
                <a:lnTo>
                  <a:pt x="39433" y="101792"/>
                </a:lnTo>
                <a:lnTo>
                  <a:pt x="18145" y="141012"/>
                </a:lnTo>
                <a:lnTo>
                  <a:pt x="4691" y="184352"/>
                </a:lnTo>
                <a:lnTo>
                  <a:pt x="0" y="230885"/>
                </a:lnTo>
                <a:lnTo>
                  <a:pt x="4691" y="277415"/>
                </a:lnTo>
                <a:lnTo>
                  <a:pt x="18145" y="320754"/>
                </a:lnTo>
                <a:lnTo>
                  <a:pt x="39433" y="359973"/>
                </a:lnTo>
                <a:lnTo>
                  <a:pt x="67627" y="394144"/>
                </a:lnTo>
                <a:lnTo>
                  <a:pt x="101798" y="422338"/>
                </a:lnTo>
                <a:lnTo>
                  <a:pt x="141017" y="443626"/>
                </a:lnTo>
                <a:lnTo>
                  <a:pt x="184356" y="457080"/>
                </a:lnTo>
                <a:lnTo>
                  <a:pt x="230886" y="461771"/>
                </a:lnTo>
                <a:lnTo>
                  <a:pt x="320802" y="461771"/>
                </a:lnTo>
                <a:lnTo>
                  <a:pt x="367331" y="457080"/>
                </a:lnTo>
                <a:lnTo>
                  <a:pt x="410670" y="443626"/>
                </a:lnTo>
                <a:lnTo>
                  <a:pt x="449889" y="422338"/>
                </a:lnTo>
                <a:lnTo>
                  <a:pt x="484060" y="394144"/>
                </a:lnTo>
                <a:lnTo>
                  <a:pt x="512254" y="359973"/>
                </a:lnTo>
                <a:lnTo>
                  <a:pt x="533542" y="320754"/>
                </a:lnTo>
                <a:lnTo>
                  <a:pt x="546996" y="277415"/>
                </a:lnTo>
                <a:lnTo>
                  <a:pt x="551688" y="230885"/>
                </a:lnTo>
                <a:lnTo>
                  <a:pt x="546996" y="184352"/>
                </a:lnTo>
                <a:lnTo>
                  <a:pt x="533542" y="141012"/>
                </a:lnTo>
                <a:lnTo>
                  <a:pt x="512254" y="101792"/>
                </a:lnTo>
                <a:lnTo>
                  <a:pt x="484060" y="67622"/>
                </a:lnTo>
                <a:lnTo>
                  <a:pt x="449889" y="39430"/>
                </a:lnTo>
                <a:lnTo>
                  <a:pt x="410670" y="18143"/>
                </a:lnTo>
                <a:lnTo>
                  <a:pt x="367331" y="4690"/>
                </a:lnTo>
                <a:lnTo>
                  <a:pt x="320802" y="0"/>
                </a:lnTo>
                <a:close/>
              </a:path>
            </a:pathLst>
          </a:custGeom>
          <a:solidFill>
            <a:srgbClr val="1D9ED2"/>
          </a:solidFill>
        </p:spPr>
        <p:txBody>
          <a:bodyPr wrap="square" lIns="0" tIns="0" rIns="0" bIns="0" rtlCol="0"/>
          <a:lstStyle/>
          <a:p>
            <a:endParaRPr/>
          </a:p>
        </p:txBody>
      </p:sp>
      <p:sp>
        <p:nvSpPr>
          <p:cNvPr id="3" name="object 3"/>
          <p:cNvSpPr/>
          <p:nvPr/>
        </p:nvSpPr>
        <p:spPr>
          <a:xfrm>
            <a:off x="11856719" y="6144767"/>
            <a:ext cx="334010" cy="462280"/>
          </a:xfrm>
          <a:custGeom>
            <a:avLst/>
            <a:gdLst/>
            <a:ahLst/>
            <a:cxnLst/>
            <a:rect l="l" t="t" r="r" b="b"/>
            <a:pathLst>
              <a:path w="334009" h="462279">
                <a:moveTo>
                  <a:pt x="0" y="461771"/>
                </a:moveTo>
                <a:lnTo>
                  <a:pt x="333755" y="461771"/>
                </a:lnTo>
                <a:lnTo>
                  <a:pt x="333755" y="0"/>
                </a:lnTo>
                <a:lnTo>
                  <a:pt x="0" y="0"/>
                </a:lnTo>
                <a:lnTo>
                  <a:pt x="0" y="461771"/>
                </a:lnTo>
                <a:close/>
              </a:path>
            </a:pathLst>
          </a:custGeom>
          <a:solidFill>
            <a:srgbClr val="1D9ED2"/>
          </a:solidFill>
        </p:spPr>
        <p:txBody>
          <a:bodyPr wrap="square" lIns="0" tIns="0" rIns="0" bIns="0" rtlCol="0"/>
          <a:lstStyle/>
          <a:p>
            <a:endParaRPr/>
          </a:p>
        </p:txBody>
      </p:sp>
      <p:sp>
        <p:nvSpPr>
          <p:cNvPr id="4" name="object 4"/>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0621518" y="443484"/>
            <a:ext cx="1397000" cy="378460"/>
          </a:xfrm>
          <a:prstGeom prst="rect">
            <a:avLst/>
          </a:prstGeom>
        </p:spPr>
        <p:txBody>
          <a:bodyPr vert="horz" wrap="square" lIns="0" tIns="0" rIns="0" bIns="0" rtlCol="0">
            <a:spAutoFit/>
          </a:bodyPr>
          <a:lstStyle/>
          <a:p>
            <a:pPr marL="12700" marR="5080" indent="39751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3 未来篇  区块链产业发展挑战</a:t>
            </a:r>
            <a:endParaRPr sz="1200">
              <a:latin typeface="微软雅黑"/>
              <a:cs typeface="微软雅黑"/>
            </a:endParaRPr>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技术：区块链技术无法同时达到去中心</a:t>
            </a:r>
            <a:r>
              <a:rPr spc="5" dirty="0"/>
              <a:t>化</a:t>
            </a:r>
            <a:r>
              <a:rPr dirty="0"/>
              <a:t>、绿色及安全三个要</a:t>
            </a:r>
          </a:p>
          <a:p>
            <a:pPr marL="12700">
              <a:lnSpc>
                <a:spcPts val="2735"/>
              </a:lnSpc>
            </a:pPr>
            <a:r>
              <a:rPr dirty="0"/>
              <a:t>求，难以满足规模化应用技术需求</a:t>
            </a:r>
          </a:p>
        </p:txBody>
      </p:sp>
      <p:sp>
        <p:nvSpPr>
          <p:cNvPr id="7" name="object 7"/>
          <p:cNvSpPr txBox="1"/>
          <p:nvPr/>
        </p:nvSpPr>
        <p:spPr>
          <a:xfrm>
            <a:off x="5910834" y="1403263"/>
            <a:ext cx="5773420" cy="4494530"/>
          </a:xfrm>
          <a:prstGeom prst="rect">
            <a:avLst/>
          </a:prstGeom>
        </p:spPr>
        <p:txBody>
          <a:bodyPr vert="horz" wrap="square" lIns="0" tIns="0" rIns="0" bIns="0" rtlCol="0">
            <a:spAutoFit/>
          </a:bodyPr>
          <a:lstStyle/>
          <a:p>
            <a:pPr marL="299085" marR="127635" indent="-287020" algn="just">
              <a:lnSpc>
                <a:spcPct val="150100"/>
              </a:lnSpc>
            </a:pPr>
            <a:r>
              <a:rPr sz="1400" spc="540" dirty="0">
                <a:solidFill>
                  <a:srgbClr val="1D9ED2"/>
                </a:solidFill>
                <a:latin typeface="Arial Unicode MS"/>
                <a:cs typeface="Arial Unicode MS"/>
              </a:rPr>
              <a:t>◆</a:t>
            </a:r>
            <a:r>
              <a:rPr sz="1400" spc="400" dirty="0">
                <a:solidFill>
                  <a:srgbClr val="1D9ED2"/>
                </a:solidFill>
                <a:latin typeface="Arial Unicode MS"/>
                <a:cs typeface="Arial Unicode MS"/>
              </a:rPr>
              <a:t> </a:t>
            </a:r>
            <a:r>
              <a:rPr sz="1400" dirty="0">
                <a:solidFill>
                  <a:srgbClr val="585858"/>
                </a:solidFill>
                <a:latin typeface="微软雅黑"/>
                <a:cs typeface="微软雅黑"/>
              </a:rPr>
              <a:t>区块链技术发展面临“蒙代尔三角”，无法同时达到去中心化、绿色  </a:t>
            </a:r>
            <a:r>
              <a:rPr sz="1400" spc="-5" dirty="0">
                <a:solidFill>
                  <a:srgbClr val="585858"/>
                </a:solidFill>
                <a:latin typeface="微软雅黑"/>
                <a:cs typeface="微软雅黑"/>
              </a:rPr>
              <a:t>及安全三个要求：追求去中心化和安全则无法达到绿色环保，追求绿  </a:t>
            </a:r>
            <a:r>
              <a:rPr sz="1400" dirty="0">
                <a:solidFill>
                  <a:srgbClr val="585858"/>
                </a:solidFill>
                <a:latin typeface="微软雅黑"/>
                <a:cs typeface="微软雅黑"/>
              </a:rPr>
              <a:t>色环保和安全则无法达</a:t>
            </a:r>
            <a:r>
              <a:rPr sz="1400" spc="-15" dirty="0">
                <a:solidFill>
                  <a:srgbClr val="585858"/>
                </a:solidFill>
                <a:latin typeface="微软雅黑"/>
                <a:cs typeface="微软雅黑"/>
              </a:rPr>
              <a:t>到</a:t>
            </a:r>
            <a:r>
              <a:rPr sz="1400" dirty="0">
                <a:solidFill>
                  <a:srgbClr val="585858"/>
                </a:solidFill>
                <a:latin typeface="微软雅黑"/>
                <a:cs typeface="微软雅黑"/>
              </a:rPr>
              <a:t>去中</a:t>
            </a:r>
            <a:r>
              <a:rPr sz="1400" spc="-15" dirty="0">
                <a:solidFill>
                  <a:srgbClr val="585858"/>
                </a:solidFill>
                <a:latin typeface="微软雅黑"/>
                <a:cs typeface="微软雅黑"/>
              </a:rPr>
              <a:t>心</a:t>
            </a:r>
            <a:r>
              <a:rPr sz="1400" dirty="0">
                <a:solidFill>
                  <a:srgbClr val="585858"/>
                </a:solidFill>
                <a:latin typeface="微软雅黑"/>
                <a:cs typeface="微软雅黑"/>
              </a:rPr>
              <a:t>化，</a:t>
            </a:r>
            <a:r>
              <a:rPr sz="1400" spc="-15" dirty="0">
                <a:solidFill>
                  <a:srgbClr val="585858"/>
                </a:solidFill>
                <a:latin typeface="微软雅黑"/>
                <a:cs typeface="微软雅黑"/>
              </a:rPr>
              <a:t>追</a:t>
            </a:r>
            <a:r>
              <a:rPr sz="1400" dirty="0">
                <a:solidFill>
                  <a:srgbClr val="585858"/>
                </a:solidFill>
                <a:latin typeface="微软雅黑"/>
                <a:cs typeface="微软雅黑"/>
              </a:rPr>
              <a:t>求去</a:t>
            </a:r>
            <a:r>
              <a:rPr sz="1400" spc="-15" dirty="0">
                <a:solidFill>
                  <a:srgbClr val="585858"/>
                </a:solidFill>
                <a:latin typeface="微软雅黑"/>
                <a:cs typeface="微软雅黑"/>
              </a:rPr>
              <a:t>中</a:t>
            </a:r>
            <a:r>
              <a:rPr sz="1400" dirty="0">
                <a:solidFill>
                  <a:srgbClr val="585858"/>
                </a:solidFill>
                <a:latin typeface="微软雅黑"/>
                <a:cs typeface="微软雅黑"/>
              </a:rPr>
              <a:t>心化</a:t>
            </a:r>
            <a:r>
              <a:rPr sz="1400" spc="-15" dirty="0">
                <a:solidFill>
                  <a:srgbClr val="585858"/>
                </a:solidFill>
                <a:latin typeface="微软雅黑"/>
                <a:cs typeface="微软雅黑"/>
              </a:rPr>
              <a:t>和</a:t>
            </a:r>
            <a:r>
              <a:rPr sz="1400" dirty="0">
                <a:solidFill>
                  <a:srgbClr val="585858"/>
                </a:solidFill>
                <a:latin typeface="微软雅黑"/>
                <a:cs typeface="微软雅黑"/>
              </a:rPr>
              <a:t>绿色</a:t>
            </a:r>
            <a:r>
              <a:rPr sz="1400" spc="-15" dirty="0">
                <a:solidFill>
                  <a:srgbClr val="585858"/>
                </a:solidFill>
                <a:latin typeface="微软雅黑"/>
                <a:cs typeface="微软雅黑"/>
              </a:rPr>
              <a:t>环</a:t>
            </a:r>
            <a:r>
              <a:rPr sz="1400" dirty="0">
                <a:solidFill>
                  <a:srgbClr val="585858"/>
                </a:solidFill>
                <a:latin typeface="微软雅黑"/>
                <a:cs typeface="微软雅黑"/>
              </a:rPr>
              <a:t>保则</a:t>
            </a:r>
            <a:r>
              <a:rPr sz="1400" spc="-15" dirty="0">
                <a:solidFill>
                  <a:srgbClr val="585858"/>
                </a:solidFill>
                <a:latin typeface="微软雅黑"/>
                <a:cs typeface="微软雅黑"/>
              </a:rPr>
              <a:t>必</a:t>
            </a:r>
            <a:r>
              <a:rPr sz="1400" dirty="0">
                <a:solidFill>
                  <a:srgbClr val="585858"/>
                </a:solidFill>
                <a:latin typeface="微软雅黑"/>
                <a:cs typeface="微软雅黑"/>
              </a:rPr>
              <a:t>须  牺牲安全。</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395" dirty="0">
                <a:solidFill>
                  <a:srgbClr val="1D9ED2"/>
                </a:solidFill>
                <a:latin typeface="Arial Unicode MS"/>
                <a:cs typeface="Arial Unicode MS"/>
              </a:rPr>
              <a:t> </a:t>
            </a:r>
            <a:r>
              <a:rPr sz="1400" dirty="0">
                <a:solidFill>
                  <a:srgbClr val="585858"/>
                </a:solidFill>
                <a:latin typeface="微软雅黑"/>
                <a:cs typeface="微软雅黑"/>
              </a:rPr>
              <a:t>区块链企业需要从提高吞吐量、减少延迟时间、增强容量和宽带、降</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低能耗四个方面提高区块链技术：</a:t>
            </a:r>
            <a:endParaRPr sz="1400">
              <a:latin typeface="微软雅黑"/>
              <a:cs typeface="微软雅黑"/>
            </a:endParaRPr>
          </a:p>
          <a:p>
            <a:pPr marL="12700">
              <a:lnSpc>
                <a:spcPct val="100000"/>
              </a:lnSpc>
              <a:spcBef>
                <a:spcPts val="840"/>
              </a:spcBef>
              <a:tabLst>
                <a:tab pos="299085" algn="l"/>
              </a:tabLst>
            </a:pPr>
            <a:r>
              <a:rPr sz="1400" dirty="0">
                <a:solidFill>
                  <a:srgbClr val="E0E0E0"/>
                </a:solidFill>
                <a:latin typeface="Arial"/>
                <a:cs typeface="Arial"/>
              </a:rPr>
              <a:t>•	</a:t>
            </a:r>
            <a:r>
              <a:rPr sz="1400" b="1" dirty="0">
                <a:solidFill>
                  <a:srgbClr val="1D9ED2"/>
                </a:solidFill>
                <a:latin typeface="微软雅黑"/>
                <a:cs typeface="微软雅黑"/>
              </a:rPr>
              <a:t>提高吞吐量</a:t>
            </a:r>
            <a:r>
              <a:rPr sz="1400" dirty="0">
                <a:solidFill>
                  <a:srgbClr val="585858"/>
                </a:solidFill>
                <a:latin typeface="微软雅黑"/>
                <a:cs typeface="微软雅黑"/>
              </a:rPr>
              <a:t>：支付宝双十一峰值达到12000TPS，推特峰值最高</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15000TPS，当前许多区块链项目的吞吐量很难满足现实应用的需求；</a:t>
            </a:r>
            <a:endParaRPr sz="1400">
              <a:latin typeface="微软雅黑"/>
              <a:cs typeface="微软雅黑"/>
            </a:endParaRPr>
          </a:p>
          <a:p>
            <a:pPr marL="12700">
              <a:lnSpc>
                <a:spcPct val="100000"/>
              </a:lnSpc>
              <a:spcBef>
                <a:spcPts val="840"/>
              </a:spcBef>
              <a:tabLst>
                <a:tab pos="299085" algn="l"/>
              </a:tabLst>
            </a:pPr>
            <a:r>
              <a:rPr sz="1400" dirty="0">
                <a:solidFill>
                  <a:srgbClr val="E0E0E0"/>
                </a:solidFill>
                <a:latin typeface="Arial"/>
                <a:cs typeface="Arial"/>
              </a:rPr>
              <a:t>•	</a:t>
            </a:r>
            <a:r>
              <a:rPr sz="1400" b="1" dirty="0">
                <a:solidFill>
                  <a:srgbClr val="1D9ED2"/>
                </a:solidFill>
                <a:latin typeface="微软雅黑"/>
                <a:cs typeface="微软雅黑"/>
              </a:rPr>
              <a:t>减少延迟时间</a:t>
            </a:r>
            <a:r>
              <a:rPr sz="1400" dirty="0">
                <a:solidFill>
                  <a:srgbClr val="585858"/>
                </a:solidFill>
                <a:latin typeface="微软雅黑"/>
                <a:cs typeface="微软雅黑"/>
              </a:rPr>
              <a:t>：比特币交易需要10分钟确认交易，而VISA交易仅需1</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秒就可确认交易，当前技术难以满足高频的需求；</a:t>
            </a:r>
            <a:endParaRPr sz="1400">
              <a:latin typeface="微软雅黑"/>
              <a:cs typeface="微软雅黑"/>
            </a:endParaRPr>
          </a:p>
          <a:p>
            <a:pPr marL="299085" marR="127635" indent="-287020" algn="just">
              <a:lnSpc>
                <a:spcPct val="150000"/>
              </a:lnSpc>
            </a:pPr>
            <a:r>
              <a:rPr sz="1400" dirty="0">
                <a:solidFill>
                  <a:srgbClr val="E0E0E0"/>
                </a:solidFill>
                <a:latin typeface="Arial"/>
                <a:cs typeface="Arial"/>
              </a:rPr>
              <a:t>• </a:t>
            </a:r>
            <a:r>
              <a:rPr sz="1400" b="1" dirty="0">
                <a:solidFill>
                  <a:srgbClr val="1D9ED2"/>
                </a:solidFill>
                <a:latin typeface="微软雅黑"/>
                <a:cs typeface="微软雅黑"/>
              </a:rPr>
              <a:t>增强容量和宽带</a:t>
            </a:r>
            <a:r>
              <a:rPr sz="1400" dirty="0">
                <a:solidFill>
                  <a:srgbClr val="585858"/>
                </a:solidFill>
                <a:latin typeface="微软雅黑"/>
                <a:cs typeface="微软雅黑"/>
              </a:rPr>
              <a:t>：区块容量和宽带决定了区块链的运行效率，区块链  扩容能力需要增强；</a:t>
            </a:r>
            <a:endParaRPr sz="1400">
              <a:latin typeface="微软雅黑"/>
              <a:cs typeface="微软雅黑"/>
            </a:endParaRPr>
          </a:p>
          <a:p>
            <a:pPr marL="299085" marR="128270" indent="-287020" algn="just">
              <a:lnSpc>
                <a:spcPct val="150000"/>
              </a:lnSpc>
            </a:pPr>
            <a:r>
              <a:rPr sz="1400" dirty="0">
                <a:solidFill>
                  <a:srgbClr val="E0E0E0"/>
                </a:solidFill>
                <a:latin typeface="Arial"/>
                <a:cs typeface="Arial"/>
              </a:rPr>
              <a:t>• </a:t>
            </a:r>
            <a:r>
              <a:rPr sz="1400" b="1" dirty="0">
                <a:solidFill>
                  <a:srgbClr val="1D9ED2"/>
                </a:solidFill>
                <a:latin typeface="微软雅黑"/>
                <a:cs typeface="微软雅黑"/>
              </a:rPr>
              <a:t>降低能耗</a:t>
            </a:r>
            <a:r>
              <a:rPr sz="1400" dirty="0">
                <a:solidFill>
                  <a:srgbClr val="585858"/>
                </a:solidFill>
                <a:latin typeface="微软雅黑"/>
                <a:cs typeface="微软雅黑"/>
              </a:rPr>
              <a:t>：挖矿带来大量能耗，并且随着时间发展同等能耗带来的收  益越来越少。</a:t>
            </a:r>
            <a:endParaRPr sz="1400">
              <a:latin typeface="微软雅黑"/>
              <a:cs typeface="微软雅黑"/>
            </a:endParaRPr>
          </a:p>
        </p:txBody>
      </p:sp>
      <p:sp>
        <p:nvSpPr>
          <p:cNvPr id="8" name="object 8"/>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999744" y="1674876"/>
            <a:ext cx="4977383" cy="4329684"/>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2841751" y="4041140"/>
            <a:ext cx="1168400" cy="302260"/>
          </a:xfrm>
          <a:prstGeom prst="rect">
            <a:avLst/>
          </a:prstGeom>
        </p:spPr>
        <p:txBody>
          <a:bodyPr vert="horz" wrap="square" lIns="0" tIns="0" rIns="0" bIns="0" rtlCol="0">
            <a:spAutoFit/>
          </a:bodyPr>
          <a:lstStyle/>
          <a:p>
            <a:pPr marL="12700">
              <a:lnSpc>
                <a:spcPct val="100000"/>
              </a:lnSpc>
            </a:pPr>
            <a:r>
              <a:rPr sz="1900" b="1" i="1" spc="-100" dirty="0">
                <a:solidFill>
                  <a:srgbClr val="585858"/>
                </a:solidFill>
                <a:latin typeface="微软雅黑"/>
                <a:cs typeface="微软雅黑"/>
              </a:rPr>
              <a:t>蒙代尔三角</a:t>
            </a:r>
            <a:endParaRPr sz="1900">
              <a:latin typeface="微软雅黑"/>
              <a:cs typeface="微软雅黑"/>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117</a:t>
            </a:fld>
            <a:endParaRPr dirty="0"/>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11" name="object 11"/>
          <p:cNvSpPr txBox="1"/>
          <p:nvPr/>
        </p:nvSpPr>
        <p:spPr>
          <a:xfrm>
            <a:off x="3008122" y="2513203"/>
            <a:ext cx="837565" cy="256540"/>
          </a:xfrm>
          <a:prstGeom prst="rect">
            <a:avLst/>
          </a:prstGeom>
        </p:spPr>
        <p:txBody>
          <a:bodyPr vert="horz" wrap="square" lIns="0" tIns="0" rIns="0" bIns="0" rtlCol="0">
            <a:spAutoFit/>
          </a:bodyPr>
          <a:lstStyle/>
          <a:p>
            <a:pPr marL="12700">
              <a:lnSpc>
                <a:spcPct val="100000"/>
              </a:lnSpc>
            </a:pPr>
            <a:r>
              <a:rPr sz="1600" b="1" spc="-5" dirty="0">
                <a:solidFill>
                  <a:srgbClr val="585858"/>
                </a:solidFill>
                <a:latin typeface="微软雅黑"/>
                <a:cs typeface="微软雅黑"/>
              </a:rPr>
              <a:t>去中心化</a:t>
            </a:r>
            <a:endParaRPr sz="1600">
              <a:latin typeface="微软雅黑"/>
              <a:cs typeface="微软雅黑"/>
            </a:endParaRPr>
          </a:p>
        </p:txBody>
      </p:sp>
      <p:sp>
        <p:nvSpPr>
          <p:cNvPr id="12" name="object 12"/>
          <p:cNvSpPr txBox="1"/>
          <p:nvPr/>
        </p:nvSpPr>
        <p:spPr>
          <a:xfrm>
            <a:off x="1740535" y="4915027"/>
            <a:ext cx="431165" cy="256540"/>
          </a:xfrm>
          <a:prstGeom prst="rect">
            <a:avLst/>
          </a:prstGeom>
        </p:spPr>
        <p:txBody>
          <a:bodyPr vert="horz" wrap="square" lIns="0" tIns="0" rIns="0" bIns="0" rtlCol="0">
            <a:spAutoFit/>
          </a:bodyPr>
          <a:lstStyle/>
          <a:p>
            <a:pPr marL="12700">
              <a:lnSpc>
                <a:spcPct val="100000"/>
              </a:lnSpc>
            </a:pPr>
            <a:r>
              <a:rPr sz="1600" b="1" spc="-5" dirty="0">
                <a:solidFill>
                  <a:srgbClr val="585858"/>
                </a:solidFill>
                <a:latin typeface="微软雅黑"/>
                <a:cs typeface="微软雅黑"/>
              </a:rPr>
              <a:t>安全</a:t>
            </a:r>
            <a:endParaRPr sz="1600">
              <a:latin typeface="微软雅黑"/>
              <a:cs typeface="微软雅黑"/>
            </a:endParaRPr>
          </a:p>
        </p:txBody>
      </p:sp>
      <p:sp>
        <p:nvSpPr>
          <p:cNvPr id="13" name="object 13"/>
          <p:cNvSpPr txBox="1"/>
          <p:nvPr/>
        </p:nvSpPr>
        <p:spPr>
          <a:xfrm>
            <a:off x="4599813" y="4915027"/>
            <a:ext cx="836294" cy="256540"/>
          </a:xfrm>
          <a:prstGeom prst="rect">
            <a:avLst/>
          </a:prstGeom>
        </p:spPr>
        <p:txBody>
          <a:bodyPr vert="horz" wrap="square" lIns="0" tIns="0" rIns="0" bIns="0" rtlCol="0">
            <a:spAutoFit/>
          </a:bodyPr>
          <a:lstStyle/>
          <a:p>
            <a:pPr marL="12700">
              <a:lnSpc>
                <a:spcPct val="100000"/>
              </a:lnSpc>
            </a:pPr>
            <a:r>
              <a:rPr sz="1600" b="1" spc="-5" dirty="0">
                <a:solidFill>
                  <a:srgbClr val="585858"/>
                </a:solidFill>
                <a:latin typeface="微软雅黑"/>
                <a:cs typeface="微软雅黑"/>
              </a:rPr>
              <a:t>绿色环保</a:t>
            </a:r>
            <a:endParaRPr sz="1600">
              <a:latin typeface="微软雅黑"/>
              <a:cs typeface="微软雅黑"/>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0621518" y="443484"/>
            <a:ext cx="1397000" cy="378460"/>
          </a:xfrm>
          <a:prstGeom prst="rect">
            <a:avLst/>
          </a:prstGeom>
        </p:spPr>
        <p:txBody>
          <a:bodyPr vert="horz" wrap="square" lIns="0" tIns="0" rIns="0" bIns="0" rtlCol="0">
            <a:spAutoFit/>
          </a:bodyPr>
          <a:lstStyle/>
          <a:p>
            <a:pPr marL="12700" marR="5080" indent="39751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3 未来篇  区块链产业发展挑战</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人才：区块链技术人才供需严重失衡，复合技能、高精尖人才</a:t>
            </a:r>
          </a:p>
          <a:p>
            <a:pPr marL="12700">
              <a:lnSpc>
                <a:spcPts val="2735"/>
              </a:lnSpc>
            </a:pPr>
            <a:r>
              <a:rPr spc="-5" dirty="0"/>
              <a:t>匮乏</a:t>
            </a:r>
          </a:p>
        </p:txBody>
      </p:sp>
      <p:sp>
        <p:nvSpPr>
          <p:cNvPr id="5" name="object 5"/>
          <p:cNvSpPr txBox="1"/>
          <p:nvPr/>
        </p:nvSpPr>
        <p:spPr>
          <a:xfrm>
            <a:off x="829767" y="1403263"/>
            <a:ext cx="10980420" cy="1613535"/>
          </a:xfrm>
          <a:prstGeom prst="rect">
            <a:avLst/>
          </a:prstGeom>
        </p:spPr>
        <p:txBody>
          <a:bodyPr vert="horz" wrap="square" lIns="0" tIns="0" rIns="0" bIns="0" rtlCol="0">
            <a:spAutoFit/>
          </a:bodyPr>
          <a:lstStyle/>
          <a:p>
            <a:pPr marL="299085" marR="5080" indent="-287020">
              <a:lnSpc>
                <a:spcPct val="150100"/>
              </a:lnSpc>
            </a:pPr>
            <a:r>
              <a:rPr sz="1400" spc="540" dirty="0">
                <a:solidFill>
                  <a:srgbClr val="1D9ED2"/>
                </a:solidFill>
                <a:latin typeface="Arial Unicode MS"/>
                <a:cs typeface="Arial Unicode MS"/>
              </a:rPr>
              <a:t>◆ </a:t>
            </a:r>
            <a:r>
              <a:rPr sz="1400" spc="-5" dirty="0">
                <a:solidFill>
                  <a:srgbClr val="585858"/>
                </a:solidFill>
                <a:latin typeface="微软雅黑"/>
                <a:cs typeface="微软雅黑"/>
              </a:rPr>
              <a:t>人才是产业持续发展的基础，战略性新兴产业的发展更是离不开人才的培养和发展，然而新兴产业人才往往缺口较大。据领英数据显示，  </a:t>
            </a:r>
            <a:r>
              <a:rPr sz="1400" dirty="0">
                <a:solidFill>
                  <a:srgbClr val="585858"/>
                </a:solidFill>
                <a:latin typeface="微软雅黑"/>
                <a:cs typeface="微软雅黑"/>
              </a:rPr>
              <a:t>全球对于区块链人才的需求量从2015年开始增长，在2016年到2017年经历了爆发式增长，在2018年春达到顶峰，区块链行业面临严  重的人才供需不平衡的问题。</a:t>
            </a:r>
            <a:endParaRPr sz="1400">
              <a:latin typeface="微软雅黑"/>
              <a:cs typeface="微软雅黑"/>
            </a:endParaRPr>
          </a:p>
          <a:p>
            <a:pPr marL="299085" marR="175895" indent="-287020">
              <a:lnSpc>
                <a:spcPct val="150000"/>
              </a:lnSpc>
            </a:pPr>
            <a:r>
              <a:rPr sz="1400" spc="540" dirty="0">
                <a:solidFill>
                  <a:srgbClr val="1D9ED2"/>
                </a:solidFill>
                <a:latin typeface="Arial Unicode MS"/>
                <a:cs typeface="Arial Unicode MS"/>
              </a:rPr>
              <a:t>◆</a:t>
            </a:r>
            <a:r>
              <a:rPr sz="1400" spc="390" dirty="0">
                <a:solidFill>
                  <a:srgbClr val="1D9ED2"/>
                </a:solidFill>
                <a:latin typeface="Arial Unicode MS"/>
                <a:cs typeface="Arial Unicode MS"/>
              </a:rPr>
              <a:t> </a:t>
            </a:r>
            <a:r>
              <a:rPr sz="1400" dirty="0">
                <a:solidFill>
                  <a:srgbClr val="585858"/>
                </a:solidFill>
                <a:latin typeface="微软雅黑"/>
                <a:cs typeface="微软雅黑"/>
              </a:rPr>
              <a:t>区块链设计学科广泛，一名优秀的区块链人才既需要懂计算机，还需要懂经济学、社会学等领域。然而，大多数区块链行业从业者都是  从周边行业转行过来，技能相对局限，高精尖人才匮乏。</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73608" y="3290315"/>
            <a:ext cx="3496310" cy="1580515"/>
          </a:xfrm>
          <a:custGeom>
            <a:avLst/>
            <a:gdLst/>
            <a:ahLst/>
            <a:cxnLst/>
            <a:rect l="l" t="t" r="r" b="b"/>
            <a:pathLst>
              <a:path w="3496310" h="1580514">
                <a:moveTo>
                  <a:pt x="0" y="1580387"/>
                </a:moveTo>
                <a:lnTo>
                  <a:pt x="3496055" y="1580387"/>
                </a:lnTo>
                <a:lnTo>
                  <a:pt x="3496055" y="0"/>
                </a:lnTo>
                <a:lnTo>
                  <a:pt x="0" y="0"/>
                </a:lnTo>
                <a:lnTo>
                  <a:pt x="0" y="1580387"/>
                </a:lnTo>
                <a:close/>
              </a:path>
            </a:pathLst>
          </a:custGeom>
          <a:ln w="12192">
            <a:solidFill>
              <a:srgbClr val="D3D3D3"/>
            </a:solidFill>
          </a:ln>
        </p:spPr>
        <p:txBody>
          <a:bodyPr wrap="square" lIns="0" tIns="0" rIns="0" bIns="0" rtlCol="0"/>
          <a:lstStyle/>
          <a:p>
            <a:endParaRPr/>
          </a:p>
        </p:txBody>
      </p:sp>
      <p:sp>
        <p:nvSpPr>
          <p:cNvPr id="8" name="object 8"/>
          <p:cNvSpPr/>
          <p:nvPr/>
        </p:nvSpPr>
        <p:spPr>
          <a:xfrm>
            <a:off x="790955" y="3346703"/>
            <a:ext cx="3252216" cy="146761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347971" y="3290315"/>
            <a:ext cx="3496310" cy="1580515"/>
          </a:xfrm>
          <a:custGeom>
            <a:avLst/>
            <a:gdLst/>
            <a:ahLst/>
            <a:cxnLst/>
            <a:rect l="l" t="t" r="r" b="b"/>
            <a:pathLst>
              <a:path w="3496309" h="1580514">
                <a:moveTo>
                  <a:pt x="0" y="1580387"/>
                </a:moveTo>
                <a:lnTo>
                  <a:pt x="3496055" y="1580387"/>
                </a:lnTo>
                <a:lnTo>
                  <a:pt x="3496055" y="0"/>
                </a:lnTo>
                <a:lnTo>
                  <a:pt x="0" y="0"/>
                </a:lnTo>
                <a:lnTo>
                  <a:pt x="0" y="1580387"/>
                </a:lnTo>
                <a:close/>
              </a:path>
            </a:pathLst>
          </a:custGeom>
          <a:ln w="12192">
            <a:solidFill>
              <a:srgbClr val="D3D3D3"/>
            </a:solidFill>
          </a:ln>
        </p:spPr>
        <p:txBody>
          <a:bodyPr wrap="square" lIns="0" tIns="0" rIns="0" bIns="0" rtlCol="0"/>
          <a:lstStyle/>
          <a:p>
            <a:endParaRPr/>
          </a:p>
        </p:txBody>
      </p:sp>
      <p:sp>
        <p:nvSpPr>
          <p:cNvPr id="10" name="object 10"/>
          <p:cNvSpPr/>
          <p:nvPr/>
        </p:nvSpPr>
        <p:spPr>
          <a:xfrm>
            <a:off x="4465320" y="3346703"/>
            <a:ext cx="3252216" cy="1467612"/>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8022335" y="3290315"/>
            <a:ext cx="3496310" cy="1580515"/>
          </a:xfrm>
          <a:custGeom>
            <a:avLst/>
            <a:gdLst/>
            <a:ahLst/>
            <a:cxnLst/>
            <a:rect l="l" t="t" r="r" b="b"/>
            <a:pathLst>
              <a:path w="3496309" h="1580514">
                <a:moveTo>
                  <a:pt x="0" y="1580387"/>
                </a:moveTo>
                <a:lnTo>
                  <a:pt x="3496055" y="1580387"/>
                </a:lnTo>
                <a:lnTo>
                  <a:pt x="3496055" y="0"/>
                </a:lnTo>
                <a:lnTo>
                  <a:pt x="0" y="0"/>
                </a:lnTo>
                <a:lnTo>
                  <a:pt x="0" y="1580387"/>
                </a:lnTo>
                <a:close/>
              </a:path>
            </a:pathLst>
          </a:custGeom>
          <a:ln w="12192">
            <a:solidFill>
              <a:srgbClr val="D3D3D3"/>
            </a:solidFill>
          </a:ln>
        </p:spPr>
        <p:txBody>
          <a:bodyPr wrap="square" lIns="0" tIns="0" rIns="0" bIns="0" rtlCol="0"/>
          <a:lstStyle/>
          <a:p>
            <a:endParaRPr/>
          </a:p>
        </p:txBody>
      </p:sp>
      <p:sp>
        <p:nvSpPr>
          <p:cNvPr id="12" name="object 12"/>
          <p:cNvSpPr/>
          <p:nvPr/>
        </p:nvSpPr>
        <p:spPr>
          <a:xfrm>
            <a:off x="8141207" y="3346703"/>
            <a:ext cx="3252215" cy="1467612"/>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2090166" y="2987801"/>
            <a:ext cx="662940" cy="662940"/>
          </a:xfrm>
          <a:custGeom>
            <a:avLst/>
            <a:gdLst/>
            <a:ahLst/>
            <a:cxnLst/>
            <a:rect l="l" t="t" r="r" b="b"/>
            <a:pathLst>
              <a:path w="662939" h="662939">
                <a:moveTo>
                  <a:pt x="331469" y="0"/>
                </a:moveTo>
                <a:lnTo>
                  <a:pt x="282501" y="3595"/>
                </a:lnTo>
                <a:lnTo>
                  <a:pt x="235758" y="14038"/>
                </a:lnTo>
                <a:lnTo>
                  <a:pt x="191756" y="30817"/>
                </a:lnTo>
                <a:lnTo>
                  <a:pt x="151007" y="53416"/>
                </a:lnTo>
                <a:lnTo>
                  <a:pt x="114025" y="81323"/>
                </a:lnTo>
                <a:lnTo>
                  <a:pt x="81323" y="114025"/>
                </a:lnTo>
                <a:lnTo>
                  <a:pt x="53416" y="151007"/>
                </a:lnTo>
                <a:lnTo>
                  <a:pt x="30817" y="191756"/>
                </a:lnTo>
                <a:lnTo>
                  <a:pt x="14038" y="235758"/>
                </a:lnTo>
                <a:lnTo>
                  <a:pt x="3595" y="282501"/>
                </a:lnTo>
                <a:lnTo>
                  <a:pt x="0" y="331470"/>
                </a:lnTo>
                <a:lnTo>
                  <a:pt x="3595" y="380438"/>
                </a:lnTo>
                <a:lnTo>
                  <a:pt x="14038" y="427181"/>
                </a:lnTo>
                <a:lnTo>
                  <a:pt x="30817" y="471183"/>
                </a:lnTo>
                <a:lnTo>
                  <a:pt x="53416" y="511932"/>
                </a:lnTo>
                <a:lnTo>
                  <a:pt x="81323" y="548914"/>
                </a:lnTo>
                <a:lnTo>
                  <a:pt x="114025" y="581616"/>
                </a:lnTo>
                <a:lnTo>
                  <a:pt x="151007" y="609523"/>
                </a:lnTo>
                <a:lnTo>
                  <a:pt x="191756" y="632122"/>
                </a:lnTo>
                <a:lnTo>
                  <a:pt x="235758" y="648901"/>
                </a:lnTo>
                <a:lnTo>
                  <a:pt x="282501" y="659344"/>
                </a:lnTo>
                <a:lnTo>
                  <a:pt x="331469" y="662940"/>
                </a:lnTo>
                <a:lnTo>
                  <a:pt x="380438" y="659344"/>
                </a:lnTo>
                <a:lnTo>
                  <a:pt x="427181" y="648901"/>
                </a:lnTo>
                <a:lnTo>
                  <a:pt x="471183" y="632122"/>
                </a:lnTo>
                <a:lnTo>
                  <a:pt x="511932" y="609523"/>
                </a:lnTo>
                <a:lnTo>
                  <a:pt x="548914" y="581616"/>
                </a:lnTo>
                <a:lnTo>
                  <a:pt x="581616" y="548914"/>
                </a:lnTo>
                <a:lnTo>
                  <a:pt x="609523" y="511932"/>
                </a:lnTo>
                <a:lnTo>
                  <a:pt x="632122" y="471183"/>
                </a:lnTo>
                <a:lnTo>
                  <a:pt x="648901" y="427181"/>
                </a:lnTo>
                <a:lnTo>
                  <a:pt x="659344" y="380438"/>
                </a:lnTo>
                <a:lnTo>
                  <a:pt x="662939" y="331470"/>
                </a:lnTo>
                <a:lnTo>
                  <a:pt x="659344" y="282501"/>
                </a:lnTo>
                <a:lnTo>
                  <a:pt x="648901" y="235758"/>
                </a:lnTo>
                <a:lnTo>
                  <a:pt x="632122" y="191756"/>
                </a:lnTo>
                <a:lnTo>
                  <a:pt x="609523" y="151007"/>
                </a:lnTo>
                <a:lnTo>
                  <a:pt x="581616" y="114025"/>
                </a:lnTo>
                <a:lnTo>
                  <a:pt x="548914" y="81323"/>
                </a:lnTo>
                <a:lnTo>
                  <a:pt x="511932" y="53416"/>
                </a:lnTo>
                <a:lnTo>
                  <a:pt x="471183" y="30817"/>
                </a:lnTo>
                <a:lnTo>
                  <a:pt x="427181" y="14038"/>
                </a:lnTo>
                <a:lnTo>
                  <a:pt x="380438" y="3595"/>
                </a:lnTo>
                <a:lnTo>
                  <a:pt x="331469" y="0"/>
                </a:lnTo>
                <a:close/>
              </a:path>
            </a:pathLst>
          </a:custGeom>
          <a:solidFill>
            <a:srgbClr val="1D9ED2"/>
          </a:solidFill>
        </p:spPr>
        <p:txBody>
          <a:bodyPr wrap="square" lIns="0" tIns="0" rIns="0" bIns="0" rtlCol="0"/>
          <a:lstStyle/>
          <a:p>
            <a:endParaRPr/>
          </a:p>
        </p:txBody>
      </p:sp>
      <p:sp>
        <p:nvSpPr>
          <p:cNvPr id="14" name="object 14"/>
          <p:cNvSpPr/>
          <p:nvPr/>
        </p:nvSpPr>
        <p:spPr>
          <a:xfrm>
            <a:off x="2090166" y="2987801"/>
            <a:ext cx="662940" cy="662940"/>
          </a:xfrm>
          <a:custGeom>
            <a:avLst/>
            <a:gdLst/>
            <a:ahLst/>
            <a:cxnLst/>
            <a:rect l="l" t="t" r="r" b="b"/>
            <a:pathLst>
              <a:path w="662939" h="662939">
                <a:moveTo>
                  <a:pt x="0" y="331470"/>
                </a:moveTo>
                <a:lnTo>
                  <a:pt x="3595" y="282501"/>
                </a:lnTo>
                <a:lnTo>
                  <a:pt x="14038" y="235758"/>
                </a:lnTo>
                <a:lnTo>
                  <a:pt x="30817" y="191756"/>
                </a:lnTo>
                <a:lnTo>
                  <a:pt x="53416" y="151007"/>
                </a:lnTo>
                <a:lnTo>
                  <a:pt x="81323" y="114025"/>
                </a:lnTo>
                <a:lnTo>
                  <a:pt x="114025" y="81323"/>
                </a:lnTo>
                <a:lnTo>
                  <a:pt x="151007" y="53416"/>
                </a:lnTo>
                <a:lnTo>
                  <a:pt x="191756" y="30817"/>
                </a:lnTo>
                <a:lnTo>
                  <a:pt x="235758" y="14038"/>
                </a:lnTo>
                <a:lnTo>
                  <a:pt x="282501" y="3595"/>
                </a:lnTo>
                <a:lnTo>
                  <a:pt x="331469" y="0"/>
                </a:lnTo>
                <a:lnTo>
                  <a:pt x="380438" y="3595"/>
                </a:lnTo>
                <a:lnTo>
                  <a:pt x="427181" y="14038"/>
                </a:lnTo>
                <a:lnTo>
                  <a:pt x="471183" y="30817"/>
                </a:lnTo>
                <a:lnTo>
                  <a:pt x="511932" y="53416"/>
                </a:lnTo>
                <a:lnTo>
                  <a:pt x="548914" y="81323"/>
                </a:lnTo>
                <a:lnTo>
                  <a:pt x="581616" y="114025"/>
                </a:lnTo>
                <a:lnTo>
                  <a:pt x="609523" y="151007"/>
                </a:lnTo>
                <a:lnTo>
                  <a:pt x="632122" y="191756"/>
                </a:lnTo>
                <a:lnTo>
                  <a:pt x="648901" y="235758"/>
                </a:lnTo>
                <a:lnTo>
                  <a:pt x="659344" y="282501"/>
                </a:lnTo>
                <a:lnTo>
                  <a:pt x="662939" y="331470"/>
                </a:lnTo>
                <a:lnTo>
                  <a:pt x="659344" y="380438"/>
                </a:lnTo>
                <a:lnTo>
                  <a:pt x="648901" y="427181"/>
                </a:lnTo>
                <a:lnTo>
                  <a:pt x="632122" y="471183"/>
                </a:lnTo>
                <a:lnTo>
                  <a:pt x="609523" y="511932"/>
                </a:lnTo>
                <a:lnTo>
                  <a:pt x="581616" y="548914"/>
                </a:lnTo>
                <a:lnTo>
                  <a:pt x="548914" y="581616"/>
                </a:lnTo>
                <a:lnTo>
                  <a:pt x="511932" y="609523"/>
                </a:lnTo>
                <a:lnTo>
                  <a:pt x="471183" y="632122"/>
                </a:lnTo>
                <a:lnTo>
                  <a:pt x="427181" y="648901"/>
                </a:lnTo>
                <a:lnTo>
                  <a:pt x="380438" y="659344"/>
                </a:lnTo>
                <a:lnTo>
                  <a:pt x="331469" y="662940"/>
                </a:lnTo>
                <a:lnTo>
                  <a:pt x="282501" y="659344"/>
                </a:lnTo>
                <a:lnTo>
                  <a:pt x="235758" y="648901"/>
                </a:lnTo>
                <a:lnTo>
                  <a:pt x="191756" y="632122"/>
                </a:lnTo>
                <a:lnTo>
                  <a:pt x="151007" y="609523"/>
                </a:lnTo>
                <a:lnTo>
                  <a:pt x="114025" y="581616"/>
                </a:lnTo>
                <a:lnTo>
                  <a:pt x="81323" y="548914"/>
                </a:lnTo>
                <a:lnTo>
                  <a:pt x="53416" y="511932"/>
                </a:lnTo>
                <a:lnTo>
                  <a:pt x="30817" y="471183"/>
                </a:lnTo>
                <a:lnTo>
                  <a:pt x="14038" y="427181"/>
                </a:lnTo>
                <a:lnTo>
                  <a:pt x="3595" y="380438"/>
                </a:lnTo>
                <a:lnTo>
                  <a:pt x="0" y="331470"/>
                </a:lnTo>
                <a:close/>
              </a:path>
            </a:pathLst>
          </a:custGeom>
          <a:ln w="38100">
            <a:solidFill>
              <a:srgbClr val="F9F9F9"/>
            </a:solidFill>
          </a:ln>
        </p:spPr>
        <p:txBody>
          <a:bodyPr wrap="square" lIns="0" tIns="0" rIns="0" bIns="0" rtlCol="0"/>
          <a:lstStyle/>
          <a:p>
            <a:endParaRPr/>
          </a:p>
        </p:txBody>
      </p:sp>
      <p:sp>
        <p:nvSpPr>
          <p:cNvPr id="15" name="object 15"/>
          <p:cNvSpPr/>
          <p:nvPr/>
        </p:nvSpPr>
        <p:spPr>
          <a:xfrm>
            <a:off x="2240279" y="3131057"/>
            <a:ext cx="361315" cy="377190"/>
          </a:xfrm>
          <a:custGeom>
            <a:avLst/>
            <a:gdLst/>
            <a:ahLst/>
            <a:cxnLst/>
            <a:rect l="l" t="t" r="r" b="b"/>
            <a:pathLst>
              <a:path w="361314" h="377189">
                <a:moveTo>
                  <a:pt x="154558" y="29210"/>
                </a:moveTo>
                <a:lnTo>
                  <a:pt x="134238" y="29210"/>
                </a:lnTo>
                <a:lnTo>
                  <a:pt x="109956" y="34289"/>
                </a:lnTo>
                <a:lnTo>
                  <a:pt x="90090" y="46989"/>
                </a:lnTo>
                <a:lnTo>
                  <a:pt x="76678" y="67310"/>
                </a:lnTo>
                <a:lnTo>
                  <a:pt x="71755" y="91439"/>
                </a:lnTo>
                <a:lnTo>
                  <a:pt x="71755" y="110489"/>
                </a:lnTo>
                <a:lnTo>
                  <a:pt x="69468" y="114300"/>
                </a:lnTo>
                <a:lnTo>
                  <a:pt x="68199" y="118110"/>
                </a:lnTo>
                <a:lnTo>
                  <a:pt x="68199" y="142239"/>
                </a:lnTo>
                <a:lnTo>
                  <a:pt x="70738" y="147319"/>
                </a:lnTo>
                <a:lnTo>
                  <a:pt x="75056" y="151129"/>
                </a:lnTo>
                <a:lnTo>
                  <a:pt x="76200" y="153669"/>
                </a:lnTo>
                <a:lnTo>
                  <a:pt x="92709" y="186689"/>
                </a:lnTo>
                <a:lnTo>
                  <a:pt x="94995" y="190500"/>
                </a:lnTo>
                <a:lnTo>
                  <a:pt x="98043" y="194310"/>
                </a:lnTo>
                <a:lnTo>
                  <a:pt x="101726" y="198119"/>
                </a:lnTo>
                <a:lnTo>
                  <a:pt x="98425" y="200660"/>
                </a:lnTo>
                <a:lnTo>
                  <a:pt x="96012" y="203200"/>
                </a:lnTo>
                <a:lnTo>
                  <a:pt x="94995" y="207010"/>
                </a:lnTo>
                <a:lnTo>
                  <a:pt x="50292" y="219710"/>
                </a:lnTo>
                <a:lnTo>
                  <a:pt x="13446" y="295910"/>
                </a:lnTo>
                <a:lnTo>
                  <a:pt x="3554" y="342900"/>
                </a:lnTo>
                <a:lnTo>
                  <a:pt x="0" y="372110"/>
                </a:lnTo>
                <a:lnTo>
                  <a:pt x="5333" y="377189"/>
                </a:lnTo>
                <a:lnTo>
                  <a:pt x="283590" y="377189"/>
                </a:lnTo>
                <a:lnTo>
                  <a:pt x="288925" y="372110"/>
                </a:lnTo>
                <a:lnTo>
                  <a:pt x="288925" y="365760"/>
                </a:lnTo>
                <a:lnTo>
                  <a:pt x="285478" y="341629"/>
                </a:lnTo>
                <a:lnTo>
                  <a:pt x="275542" y="294639"/>
                </a:lnTo>
                <a:lnTo>
                  <a:pt x="263887" y="259079"/>
                </a:lnTo>
                <a:lnTo>
                  <a:pt x="127253" y="259079"/>
                </a:lnTo>
                <a:lnTo>
                  <a:pt x="125983" y="257810"/>
                </a:lnTo>
                <a:lnTo>
                  <a:pt x="125349" y="256539"/>
                </a:lnTo>
                <a:lnTo>
                  <a:pt x="113918" y="242569"/>
                </a:lnTo>
                <a:lnTo>
                  <a:pt x="113156" y="240029"/>
                </a:lnTo>
                <a:lnTo>
                  <a:pt x="113283" y="214629"/>
                </a:lnTo>
                <a:lnTo>
                  <a:pt x="113918" y="213360"/>
                </a:lnTo>
                <a:lnTo>
                  <a:pt x="115188" y="212089"/>
                </a:lnTo>
                <a:lnTo>
                  <a:pt x="211810" y="212089"/>
                </a:lnTo>
                <a:lnTo>
                  <a:pt x="193928" y="207010"/>
                </a:lnTo>
                <a:lnTo>
                  <a:pt x="192912" y="203200"/>
                </a:lnTo>
                <a:lnTo>
                  <a:pt x="190500" y="200660"/>
                </a:lnTo>
                <a:lnTo>
                  <a:pt x="187197" y="198119"/>
                </a:lnTo>
                <a:lnTo>
                  <a:pt x="190881" y="194310"/>
                </a:lnTo>
                <a:lnTo>
                  <a:pt x="133731" y="194310"/>
                </a:lnTo>
                <a:lnTo>
                  <a:pt x="129357" y="193039"/>
                </a:lnTo>
                <a:lnTo>
                  <a:pt x="100345" y="157479"/>
                </a:lnTo>
                <a:lnTo>
                  <a:pt x="95376" y="139700"/>
                </a:lnTo>
                <a:lnTo>
                  <a:pt x="91439" y="137160"/>
                </a:lnTo>
                <a:lnTo>
                  <a:pt x="90296" y="135889"/>
                </a:lnTo>
                <a:lnTo>
                  <a:pt x="89662" y="134619"/>
                </a:lnTo>
                <a:lnTo>
                  <a:pt x="89662" y="124460"/>
                </a:lnTo>
                <a:lnTo>
                  <a:pt x="91439" y="123189"/>
                </a:lnTo>
                <a:lnTo>
                  <a:pt x="95250" y="123189"/>
                </a:lnTo>
                <a:lnTo>
                  <a:pt x="95250" y="114300"/>
                </a:lnTo>
                <a:lnTo>
                  <a:pt x="96138" y="113029"/>
                </a:lnTo>
                <a:lnTo>
                  <a:pt x="102578" y="110489"/>
                </a:lnTo>
                <a:lnTo>
                  <a:pt x="109204" y="107950"/>
                </a:lnTo>
                <a:lnTo>
                  <a:pt x="116949" y="105410"/>
                </a:lnTo>
                <a:lnTo>
                  <a:pt x="217169" y="105410"/>
                </a:lnTo>
                <a:lnTo>
                  <a:pt x="217169" y="91439"/>
                </a:lnTo>
                <a:lnTo>
                  <a:pt x="212244" y="67310"/>
                </a:lnTo>
                <a:lnTo>
                  <a:pt x="198818" y="46989"/>
                </a:lnTo>
                <a:lnTo>
                  <a:pt x="178915" y="34289"/>
                </a:lnTo>
                <a:lnTo>
                  <a:pt x="154558" y="29210"/>
                </a:lnTo>
                <a:close/>
              </a:path>
              <a:path w="361314" h="377189">
                <a:moveTo>
                  <a:pt x="154558" y="231139"/>
                </a:moveTo>
                <a:lnTo>
                  <a:pt x="134493" y="231139"/>
                </a:lnTo>
                <a:lnTo>
                  <a:pt x="134746" y="232410"/>
                </a:lnTo>
                <a:lnTo>
                  <a:pt x="132461" y="255269"/>
                </a:lnTo>
                <a:lnTo>
                  <a:pt x="132206" y="256539"/>
                </a:lnTo>
                <a:lnTo>
                  <a:pt x="131063" y="257810"/>
                </a:lnTo>
                <a:lnTo>
                  <a:pt x="129158" y="259079"/>
                </a:lnTo>
                <a:lnTo>
                  <a:pt x="159765" y="259079"/>
                </a:lnTo>
                <a:lnTo>
                  <a:pt x="157861" y="257810"/>
                </a:lnTo>
                <a:lnTo>
                  <a:pt x="156590" y="256539"/>
                </a:lnTo>
                <a:lnTo>
                  <a:pt x="154177" y="232410"/>
                </a:lnTo>
                <a:lnTo>
                  <a:pt x="154558" y="231139"/>
                </a:lnTo>
                <a:close/>
              </a:path>
              <a:path w="361314" h="377189">
                <a:moveTo>
                  <a:pt x="211810" y="212089"/>
                </a:moveTo>
                <a:lnTo>
                  <a:pt x="173736" y="212089"/>
                </a:lnTo>
                <a:lnTo>
                  <a:pt x="175006" y="213360"/>
                </a:lnTo>
                <a:lnTo>
                  <a:pt x="175640" y="214629"/>
                </a:lnTo>
                <a:lnTo>
                  <a:pt x="175640" y="240029"/>
                </a:lnTo>
                <a:lnTo>
                  <a:pt x="175387" y="241300"/>
                </a:lnTo>
                <a:lnTo>
                  <a:pt x="174878" y="242569"/>
                </a:lnTo>
                <a:lnTo>
                  <a:pt x="163575" y="256539"/>
                </a:lnTo>
                <a:lnTo>
                  <a:pt x="162940" y="257810"/>
                </a:lnTo>
                <a:lnTo>
                  <a:pt x="161670" y="259079"/>
                </a:lnTo>
                <a:lnTo>
                  <a:pt x="263887" y="259079"/>
                </a:lnTo>
                <a:lnTo>
                  <a:pt x="259724" y="246379"/>
                </a:lnTo>
                <a:lnTo>
                  <a:pt x="238632" y="219710"/>
                </a:lnTo>
                <a:lnTo>
                  <a:pt x="211810" y="212089"/>
                </a:lnTo>
                <a:close/>
              </a:path>
              <a:path w="361314" h="377189">
                <a:moveTo>
                  <a:pt x="155701" y="229869"/>
                </a:moveTo>
                <a:lnTo>
                  <a:pt x="133222" y="229869"/>
                </a:lnTo>
                <a:lnTo>
                  <a:pt x="133603" y="231139"/>
                </a:lnTo>
                <a:lnTo>
                  <a:pt x="155320" y="231139"/>
                </a:lnTo>
                <a:lnTo>
                  <a:pt x="155701" y="229869"/>
                </a:lnTo>
                <a:close/>
              </a:path>
              <a:path w="361314" h="377189">
                <a:moveTo>
                  <a:pt x="158242" y="215900"/>
                </a:moveTo>
                <a:lnTo>
                  <a:pt x="130682" y="215900"/>
                </a:lnTo>
                <a:lnTo>
                  <a:pt x="132080" y="217169"/>
                </a:lnTo>
                <a:lnTo>
                  <a:pt x="132080" y="229869"/>
                </a:lnTo>
                <a:lnTo>
                  <a:pt x="156844" y="229869"/>
                </a:lnTo>
                <a:lnTo>
                  <a:pt x="156844" y="217169"/>
                </a:lnTo>
                <a:lnTo>
                  <a:pt x="158242" y="215900"/>
                </a:lnTo>
                <a:close/>
              </a:path>
              <a:path w="361314" h="377189">
                <a:moveTo>
                  <a:pt x="169799" y="212089"/>
                </a:moveTo>
                <a:lnTo>
                  <a:pt x="119125" y="212089"/>
                </a:lnTo>
                <a:lnTo>
                  <a:pt x="122427" y="213360"/>
                </a:lnTo>
                <a:lnTo>
                  <a:pt x="128777" y="215900"/>
                </a:lnTo>
                <a:lnTo>
                  <a:pt x="160146" y="215900"/>
                </a:lnTo>
                <a:lnTo>
                  <a:pt x="166496" y="213360"/>
                </a:lnTo>
                <a:lnTo>
                  <a:pt x="169799" y="212089"/>
                </a:lnTo>
                <a:close/>
              </a:path>
              <a:path w="361314" h="377189">
                <a:moveTo>
                  <a:pt x="224917" y="173989"/>
                </a:moveTo>
                <a:lnTo>
                  <a:pt x="222250" y="180339"/>
                </a:lnTo>
                <a:lnTo>
                  <a:pt x="219075" y="186689"/>
                </a:lnTo>
                <a:lnTo>
                  <a:pt x="215264" y="193039"/>
                </a:lnTo>
                <a:lnTo>
                  <a:pt x="225468" y="198119"/>
                </a:lnTo>
                <a:lnTo>
                  <a:pt x="236219" y="200660"/>
                </a:lnTo>
                <a:lnTo>
                  <a:pt x="247447" y="203200"/>
                </a:lnTo>
                <a:lnTo>
                  <a:pt x="259080" y="203200"/>
                </a:lnTo>
                <a:lnTo>
                  <a:pt x="298769" y="195579"/>
                </a:lnTo>
                <a:lnTo>
                  <a:pt x="319774" y="181610"/>
                </a:lnTo>
                <a:lnTo>
                  <a:pt x="249991" y="181610"/>
                </a:lnTo>
                <a:lnTo>
                  <a:pt x="241236" y="180339"/>
                </a:lnTo>
                <a:lnTo>
                  <a:pt x="232862" y="177800"/>
                </a:lnTo>
                <a:lnTo>
                  <a:pt x="224917" y="173989"/>
                </a:lnTo>
                <a:close/>
              </a:path>
              <a:path w="361314" h="377189">
                <a:moveTo>
                  <a:pt x="220725" y="120650"/>
                </a:moveTo>
                <a:lnTo>
                  <a:pt x="190753" y="120650"/>
                </a:lnTo>
                <a:lnTo>
                  <a:pt x="191769" y="121919"/>
                </a:lnTo>
                <a:lnTo>
                  <a:pt x="192786" y="121919"/>
                </a:lnTo>
                <a:lnTo>
                  <a:pt x="193039" y="123189"/>
                </a:lnTo>
                <a:lnTo>
                  <a:pt x="197484" y="123189"/>
                </a:lnTo>
                <a:lnTo>
                  <a:pt x="199262" y="124460"/>
                </a:lnTo>
                <a:lnTo>
                  <a:pt x="199262" y="134619"/>
                </a:lnTo>
                <a:lnTo>
                  <a:pt x="198627" y="135889"/>
                </a:lnTo>
                <a:lnTo>
                  <a:pt x="197484" y="137160"/>
                </a:lnTo>
                <a:lnTo>
                  <a:pt x="193547" y="139700"/>
                </a:lnTo>
                <a:lnTo>
                  <a:pt x="193294" y="140969"/>
                </a:lnTo>
                <a:lnTo>
                  <a:pt x="171785" y="182879"/>
                </a:lnTo>
                <a:lnTo>
                  <a:pt x="155194" y="194310"/>
                </a:lnTo>
                <a:lnTo>
                  <a:pt x="190881" y="194310"/>
                </a:lnTo>
                <a:lnTo>
                  <a:pt x="211327" y="157479"/>
                </a:lnTo>
                <a:lnTo>
                  <a:pt x="212725" y="153669"/>
                </a:lnTo>
                <a:lnTo>
                  <a:pt x="213868" y="151129"/>
                </a:lnTo>
                <a:lnTo>
                  <a:pt x="218186" y="147319"/>
                </a:lnTo>
                <a:lnTo>
                  <a:pt x="220725" y="142239"/>
                </a:lnTo>
                <a:lnTo>
                  <a:pt x="220725" y="120650"/>
                </a:lnTo>
                <a:close/>
              </a:path>
              <a:path w="361314" h="377189">
                <a:moveTo>
                  <a:pt x="319774" y="21589"/>
                </a:moveTo>
                <a:lnTo>
                  <a:pt x="259080" y="21589"/>
                </a:lnTo>
                <a:lnTo>
                  <a:pt x="290339" y="27939"/>
                </a:lnTo>
                <a:lnTo>
                  <a:pt x="315896" y="44450"/>
                </a:lnTo>
                <a:lnTo>
                  <a:pt x="333142" y="71119"/>
                </a:lnTo>
                <a:lnTo>
                  <a:pt x="339470" y="101600"/>
                </a:lnTo>
                <a:lnTo>
                  <a:pt x="333142" y="133350"/>
                </a:lnTo>
                <a:lnTo>
                  <a:pt x="315896" y="158750"/>
                </a:lnTo>
                <a:lnTo>
                  <a:pt x="290339" y="175260"/>
                </a:lnTo>
                <a:lnTo>
                  <a:pt x="259080" y="181610"/>
                </a:lnTo>
                <a:lnTo>
                  <a:pt x="319774" y="181610"/>
                </a:lnTo>
                <a:lnTo>
                  <a:pt x="331231" y="173989"/>
                </a:lnTo>
                <a:lnTo>
                  <a:pt x="353145" y="140969"/>
                </a:lnTo>
                <a:lnTo>
                  <a:pt x="361188" y="101600"/>
                </a:lnTo>
                <a:lnTo>
                  <a:pt x="353145" y="62229"/>
                </a:lnTo>
                <a:lnTo>
                  <a:pt x="331231" y="29210"/>
                </a:lnTo>
                <a:lnTo>
                  <a:pt x="319774" y="21589"/>
                </a:lnTo>
                <a:close/>
              </a:path>
              <a:path w="361314" h="377189">
                <a:moveTo>
                  <a:pt x="250317" y="111760"/>
                </a:moveTo>
                <a:lnTo>
                  <a:pt x="241300" y="113029"/>
                </a:lnTo>
                <a:lnTo>
                  <a:pt x="238632" y="114300"/>
                </a:lnTo>
                <a:lnTo>
                  <a:pt x="236474" y="115569"/>
                </a:lnTo>
                <a:lnTo>
                  <a:pt x="234442" y="120650"/>
                </a:lnTo>
                <a:lnTo>
                  <a:pt x="234695" y="123189"/>
                </a:lnTo>
                <a:lnTo>
                  <a:pt x="258444" y="138429"/>
                </a:lnTo>
                <a:lnTo>
                  <a:pt x="258444" y="154939"/>
                </a:lnTo>
                <a:lnTo>
                  <a:pt x="261874" y="158750"/>
                </a:lnTo>
                <a:lnTo>
                  <a:pt x="270637" y="158750"/>
                </a:lnTo>
                <a:lnTo>
                  <a:pt x="274193" y="154939"/>
                </a:lnTo>
                <a:lnTo>
                  <a:pt x="274193" y="138429"/>
                </a:lnTo>
                <a:lnTo>
                  <a:pt x="281050" y="137160"/>
                </a:lnTo>
                <a:lnTo>
                  <a:pt x="286512" y="134619"/>
                </a:lnTo>
                <a:lnTo>
                  <a:pt x="290702" y="130810"/>
                </a:lnTo>
                <a:lnTo>
                  <a:pt x="295528" y="125729"/>
                </a:lnTo>
                <a:lnTo>
                  <a:pt x="297561" y="120650"/>
                </a:lnTo>
                <a:lnTo>
                  <a:pt x="261112" y="120650"/>
                </a:lnTo>
                <a:lnTo>
                  <a:pt x="257428" y="119379"/>
                </a:lnTo>
                <a:lnTo>
                  <a:pt x="255143" y="115569"/>
                </a:lnTo>
                <a:lnTo>
                  <a:pt x="253364" y="113029"/>
                </a:lnTo>
                <a:lnTo>
                  <a:pt x="250317" y="111760"/>
                </a:lnTo>
                <a:close/>
              </a:path>
              <a:path w="361314" h="377189">
                <a:moveTo>
                  <a:pt x="217169" y="105410"/>
                </a:moveTo>
                <a:lnTo>
                  <a:pt x="134365" y="105410"/>
                </a:lnTo>
                <a:lnTo>
                  <a:pt x="141858" y="107950"/>
                </a:lnTo>
                <a:lnTo>
                  <a:pt x="147574" y="114300"/>
                </a:lnTo>
                <a:lnTo>
                  <a:pt x="153191" y="118110"/>
                </a:lnTo>
                <a:lnTo>
                  <a:pt x="159178" y="121919"/>
                </a:lnTo>
                <a:lnTo>
                  <a:pt x="165522" y="124460"/>
                </a:lnTo>
                <a:lnTo>
                  <a:pt x="177292" y="124460"/>
                </a:lnTo>
                <a:lnTo>
                  <a:pt x="187959" y="121919"/>
                </a:lnTo>
                <a:lnTo>
                  <a:pt x="189230" y="120650"/>
                </a:lnTo>
                <a:lnTo>
                  <a:pt x="220725" y="120650"/>
                </a:lnTo>
                <a:lnTo>
                  <a:pt x="220725" y="118110"/>
                </a:lnTo>
                <a:lnTo>
                  <a:pt x="219456" y="114300"/>
                </a:lnTo>
                <a:lnTo>
                  <a:pt x="217169" y="110489"/>
                </a:lnTo>
                <a:lnTo>
                  <a:pt x="217169" y="105410"/>
                </a:lnTo>
                <a:close/>
              </a:path>
              <a:path w="361314" h="377189">
                <a:moveTo>
                  <a:pt x="270637" y="44450"/>
                </a:moveTo>
                <a:lnTo>
                  <a:pt x="261874" y="44450"/>
                </a:lnTo>
                <a:lnTo>
                  <a:pt x="258444" y="48260"/>
                </a:lnTo>
                <a:lnTo>
                  <a:pt x="258444" y="60960"/>
                </a:lnTo>
                <a:lnTo>
                  <a:pt x="250825" y="62229"/>
                </a:lnTo>
                <a:lnTo>
                  <a:pt x="244982" y="66039"/>
                </a:lnTo>
                <a:lnTo>
                  <a:pt x="241300" y="69850"/>
                </a:lnTo>
                <a:lnTo>
                  <a:pt x="237362" y="74929"/>
                </a:lnTo>
                <a:lnTo>
                  <a:pt x="235457" y="80010"/>
                </a:lnTo>
                <a:lnTo>
                  <a:pt x="235457" y="91439"/>
                </a:lnTo>
                <a:lnTo>
                  <a:pt x="237236" y="96519"/>
                </a:lnTo>
                <a:lnTo>
                  <a:pt x="240792" y="100329"/>
                </a:lnTo>
                <a:lnTo>
                  <a:pt x="249745" y="106679"/>
                </a:lnTo>
                <a:lnTo>
                  <a:pt x="256936" y="107950"/>
                </a:lnTo>
                <a:lnTo>
                  <a:pt x="265938" y="110489"/>
                </a:lnTo>
                <a:lnTo>
                  <a:pt x="269113" y="111760"/>
                </a:lnTo>
                <a:lnTo>
                  <a:pt x="271399" y="111760"/>
                </a:lnTo>
                <a:lnTo>
                  <a:pt x="273938" y="114300"/>
                </a:lnTo>
                <a:lnTo>
                  <a:pt x="274446" y="115569"/>
                </a:lnTo>
                <a:lnTo>
                  <a:pt x="274446" y="120650"/>
                </a:lnTo>
                <a:lnTo>
                  <a:pt x="297561" y="120650"/>
                </a:lnTo>
                <a:lnTo>
                  <a:pt x="298069" y="119379"/>
                </a:lnTo>
                <a:lnTo>
                  <a:pt x="298069" y="107950"/>
                </a:lnTo>
                <a:lnTo>
                  <a:pt x="274827" y="90169"/>
                </a:lnTo>
                <a:lnTo>
                  <a:pt x="266319" y="87629"/>
                </a:lnTo>
                <a:lnTo>
                  <a:pt x="262636" y="86360"/>
                </a:lnTo>
                <a:lnTo>
                  <a:pt x="260350" y="86360"/>
                </a:lnTo>
                <a:lnTo>
                  <a:pt x="258825" y="85089"/>
                </a:lnTo>
                <a:lnTo>
                  <a:pt x="258444" y="83819"/>
                </a:lnTo>
                <a:lnTo>
                  <a:pt x="258444" y="78739"/>
                </a:lnTo>
                <a:lnTo>
                  <a:pt x="291719" y="78739"/>
                </a:lnTo>
                <a:lnTo>
                  <a:pt x="292100" y="77469"/>
                </a:lnTo>
                <a:lnTo>
                  <a:pt x="292734" y="74929"/>
                </a:lnTo>
                <a:lnTo>
                  <a:pt x="292100" y="72389"/>
                </a:lnTo>
                <a:lnTo>
                  <a:pt x="290194" y="69850"/>
                </a:lnTo>
                <a:lnTo>
                  <a:pt x="286257" y="66039"/>
                </a:lnTo>
                <a:lnTo>
                  <a:pt x="280924" y="63500"/>
                </a:lnTo>
                <a:lnTo>
                  <a:pt x="274193" y="62229"/>
                </a:lnTo>
                <a:lnTo>
                  <a:pt x="274193" y="48260"/>
                </a:lnTo>
                <a:lnTo>
                  <a:pt x="270637" y="44450"/>
                </a:lnTo>
                <a:close/>
              </a:path>
              <a:path w="361314" h="377189">
                <a:moveTo>
                  <a:pt x="291719" y="78739"/>
                </a:moveTo>
                <a:lnTo>
                  <a:pt x="269367" y="78739"/>
                </a:lnTo>
                <a:lnTo>
                  <a:pt x="272414" y="80010"/>
                </a:lnTo>
                <a:lnTo>
                  <a:pt x="274446" y="81279"/>
                </a:lnTo>
                <a:lnTo>
                  <a:pt x="276478" y="83819"/>
                </a:lnTo>
                <a:lnTo>
                  <a:pt x="279781" y="85089"/>
                </a:lnTo>
                <a:lnTo>
                  <a:pt x="282828" y="83819"/>
                </a:lnTo>
                <a:lnTo>
                  <a:pt x="286893" y="82550"/>
                </a:lnTo>
                <a:lnTo>
                  <a:pt x="289432" y="82550"/>
                </a:lnTo>
                <a:lnTo>
                  <a:pt x="291338" y="80010"/>
                </a:lnTo>
                <a:lnTo>
                  <a:pt x="291719" y="78739"/>
                </a:lnTo>
                <a:close/>
              </a:path>
              <a:path w="361314" h="377189">
                <a:moveTo>
                  <a:pt x="259080" y="0"/>
                </a:moveTo>
                <a:lnTo>
                  <a:pt x="241103" y="1269"/>
                </a:lnTo>
                <a:lnTo>
                  <a:pt x="224139" y="6350"/>
                </a:lnTo>
                <a:lnTo>
                  <a:pt x="208484" y="12700"/>
                </a:lnTo>
                <a:lnTo>
                  <a:pt x="194437" y="22860"/>
                </a:lnTo>
                <a:lnTo>
                  <a:pt x="200787" y="26669"/>
                </a:lnTo>
                <a:lnTo>
                  <a:pt x="206501" y="31750"/>
                </a:lnTo>
                <a:lnTo>
                  <a:pt x="211581" y="36829"/>
                </a:lnTo>
                <a:lnTo>
                  <a:pt x="222128" y="30479"/>
                </a:lnTo>
                <a:lnTo>
                  <a:pt x="233664" y="25400"/>
                </a:lnTo>
                <a:lnTo>
                  <a:pt x="246032" y="22860"/>
                </a:lnTo>
                <a:lnTo>
                  <a:pt x="259080" y="21589"/>
                </a:lnTo>
                <a:lnTo>
                  <a:pt x="319774" y="21589"/>
                </a:lnTo>
                <a:lnTo>
                  <a:pt x="298769" y="7619"/>
                </a:lnTo>
                <a:lnTo>
                  <a:pt x="259080" y="0"/>
                </a:lnTo>
                <a:close/>
              </a:path>
            </a:pathLst>
          </a:custGeom>
          <a:solidFill>
            <a:srgbClr val="F9F9F9"/>
          </a:solidFill>
        </p:spPr>
        <p:txBody>
          <a:bodyPr wrap="square" lIns="0" tIns="0" rIns="0" bIns="0" rtlCol="0"/>
          <a:lstStyle/>
          <a:p>
            <a:endParaRPr/>
          </a:p>
        </p:txBody>
      </p:sp>
      <p:sp>
        <p:nvSpPr>
          <p:cNvPr id="16" name="object 16"/>
          <p:cNvSpPr/>
          <p:nvPr/>
        </p:nvSpPr>
        <p:spPr>
          <a:xfrm>
            <a:off x="5764529" y="2987801"/>
            <a:ext cx="664845" cy="662940"/>
          </a:xfrm>
          <a:custGeom>
            <a:avLst/>
            <a:gdLst/>
            <a:ahLst/>
            <a:cxnLst/>
            <a:rect l="l" t="t" r="r" b="b"/>
            <a:pathLst>
              <a:path w="664845" h="662939">
                <a:moveTo>
                  <a:pt x="332232" y="0"/>
                </a:moveTo>
                <a:lnTo>
                  <a:pt x="283130" y="3595"/>
                </a:lnTo>
                <a:lnTo>
                  <a:pt x="236268" y="14038"/>
                </a:lnTo>
                <a:lnTo>
                  <a:pt x="192159" y="30817"/>
                </a:lnTo>
                <a:lnTo>
                  <a:pt x="151315" y="53416"/>
                </a:lnTo>
                <a:lnTo>
                  <a:pt x="114251" y="81323"/>
                </a:lnTo>
                <a:lnTo>
                  <a:pt x="81481" y="114025"/>
                </a:lnTo>
                <a:lnTo>
                  <a:pt x="53517" y="151007"/>
                </a:lnTo>
                <a:lnTo>
                  <a:pt x="30873" y="191756"/>
                </a:lnTo>
                <a:lnTo>
                  <a:pt x="14064" y="235758"/>
                </a:lnTo>
                <a:lnTo>
                  <a:pt x="3601" y="282501"/>
                </a:lnTo>
                <a:lnTo>
                  <a:pt x="0" y="331470"/>
                </a:lnTo>
                <a:lnTo>
                  <a:pt x="3601" y="380438"/>
                </a:lnTo>
                <a:lnTo>
                  <a:pt x="14064" y="427181"/>
                </a:lnTo>
                <a:lnTo>
                  <a:pt x="30873" y="471183"/>
                </a:lnTo>
                <a:lnTo>
                  <a:pt x="53517" y="511932"/>
                </a:lnTo>
                <a:lnTo>
                  <a:pt x="81481" y="548914"/>
                </a:lnTo>
                <a:lnTo>
                  <a:pt x="114251" y="581616"/>
                </a:lnTo>
                <a:lnTo>
                  <a:pt x="151315" y="609523"/>
                </a:lnTo>
                <a:lnTo>
                  <a:pt x="192159" y="632122"/>
                </a:lnTo>
                <a:lnTo>
                  <a:pt x="236268" y="648901"/>
                </a:lnTo>
                <a:lnTo>
                  <a:pt x="283130" y="659344"/>
                </a:lnTo>
                <a:lnTo>
                  <a:pt x="332232" y="662940"/>
                </a:lnTo>
                <a:lnTo>
                  <a:pt x="381333" y="659344"/>
                </a:lnTo>
                <a:lnTo>
                  <a:pt x="428195" y="648901"/>
                </a:lnTo>
                <a:lnTo>
                  <a:pt x="472304" y="632122"/>
                </a:lnTo>
                <a:lnTo>
                  <a:pt x="513148" y="609523"/>
                </a:lnTo>
                <a:lnTo>
                  <a:pt x="550212" y="581616"/>
                </a:lnTo>
                <a:lnTo>
                  <a:pt x="582982" y="548914"/>
                </a:lnTo>
                <a:lnTo>
                  <a:pt x="610946" y="511932"/>
                </a:lnTo>
                <a:lnTo>
                  <a:pt x="633590" y="471183"/>
                </a:lnTo>
                <a:lnTo>
                  <a:pt x="650399" y="427181"/>
                </a:lnTo>
                <a:lnTo>
                  <a:pt x="660862" y="380438"/>
                </a:lnTo>
                <a:lnTo>
                  <a:pt x="664464" y="331470"/>
                </a:lnTo>
                <a:lnTo>
                  <a:pt x="660862" y="282501"/>
                </a:lnTo>
                <a:lnTo>
                  <a:pt x="650399" y="235758"/>
                </a:lnTo>
                <a:lnTo>
                  <a:pt x="633590" y="191756"/>
                </a:lnTo>
                <a:lnTo>
                  <a:pt x="610946" y="151007"/>
                </a:lnTo>
                <a:lnTo>
                  <a:pt x="582982" y="114025"/>
                </a:lnTo>
                <a:lnTo>
                  <a:pt x="550212" y="81323"/>
                </a:lnTo>
                <a:lnTo>
                  <a:pt x="513148" y="53416"/>
                </a:lnTo>
                <a:lnTo>
                  <a:pt x="472304" y="30817"/>
                </a:lnTo>
                <a:lnTo>
                  <a:pt x="428195" y="14038"/>
                </a:lnTo>
                <a:lnTo>
                  <a:pt x="381333" y="3595"/>
                </a:lnTo>
                <a:lnTo>
                  <a:pt x="332232" y="0"/>
                </a:lnTo>
                <a:close/>
              </a:path>
            </a:pathLst>
          </a:custGeom>
          <a:solidFill>
            <a:srgbClr val="9DD2E7"/>
          </a:solidFill>
        </p:spPr>
        <p:txBody>
          <a:bodyPr wrap="square" lIns="0" tIns="0" rIns="0" bIns="0" rtlCol="0"/>
          <a:lstStyle/>
          <a:p>
            <a:endParaRPr/>
          </a:p>
        </p:txBody>
      </p:sp>
      <p:sp>
        <p:nvSpPr>
          <p:cNvPr id="17" name="object 17"/>
          <p:cNvSpPr/>
          <p:nvPr/>
        </p:nvSpPr>
        <p:spPr>
          <a:xfrm>
            <a:off x="5764529" y="2987801"/>
            <a:ext cx="664845" cy="662940"/>
          </a:xfrm>
          <a:custGeom>
            <a:avLst/>
            <a:gdLst/>
            <a:ahLst/>
            <a:cxnLst/>
            <a:rect l="l" t="t" r="r" b="b"/>
            <a:pathLst>
              <a:path w="664845" h="662939">
                <a:moveTo>
                  <a:pt x="0" y="331470"/>
                </a:moveTo>
                <a:lnTo>
                  <a:pt x="3601" y="282501"/>
                </a:lnTo>
                <a:lnTo>
                  <a:pt x="14064" y="235758"/>
                </a:lnTo>
                <a:lnTo>
                  <a:pt x="30873" y="191756"/>
                </a:lnTo>
                <a:lnTo>
                  <a:pt x="53517" y="151007"/>
                </a:lnTo>
                <a:lnTo>
                  <a:pt x="81481" y="114025"/>
                </a:lnTo>
                <a:lnTo>
                  <a:pt x="114251" y="81323"/>
                </a:lnTo>
                <a:lnTo>
                  <a:pt x="151315" y="53416"/>
                </a:lnTo>
                <a:lnTo>
                  <a:pt x="192159" y="30817"/>
                </a:lnTo>
                <a:lnTo>
                  <a:pt x="236268" y="14038"/>
                </a:lnTo>
                <a:lnTo>
                  <a:pt x="283130" y="3595"/>
                </a:lnTo>
                <a:lnTo>
                  <a:pt x="332232" y="0"/>
                </a:lnTo>
                <a:lnTo>
                  <a:pt x="381333" y="3595"/>
                </a:lnTo>
                <a:lnTo>
                  <a:pt x="428195" y="14038"/>
                </a:lnTo>
                <a:lnTo>
                  <a:pt x="472304" y="30817"/>
                </a:lnTo>
                <a:lnTo>
                  <a:pt x="513148" y="53416"/>
                </a:lnTo>
                <a:lnTo>
                  <a:pt x="550212" y="81323"/>
                </a:lnTo>
                <a:lnTo>
                  <a:pt x="582982" y="114025"/>
                </a:lnTo>
                <a:lnTo>
                  <a:pt x="610946" y="151007"/>
                </a:lnTo>
                <a:lnTo>
                  <a:pt x="633590" y="191756"/>
                </a:lnTo>
                <a:lnTo>
                  <a:pt x="650399" y="235758"/>
                </a:lnTo>
                <a:lnTo>
                  <a:pt x="660862" y="282501"/>
                </a:lnTo>
                <a:lnTo>
                  <a:pt x="664464" y="331470"/>
                </a:lnTo>
                <a:lnTo>
                  <a:pt x="660862" y="380438"/>
                </a:lnTo>
                <a:lnTo>
                  <a:pt x="650399" y="427181"/>
                </a:lnTo>
                <a:lnTo>
                  <a:pt x="633590" y="471183"/>
                </a:lnTo>
                <a:lnTo>
                  <a:pt x="610946" y="511932"/>
                </a:lnTo>
                <a:lnTo>
                  <a:pt x="582982" y="548914"/>
                </a:lnTo>
                <a:lnTo>
                  <a:pt x="550212" y="581616"/>
                </a:lnTo>
                <a:lnTo>
                  <a:pt x="513148" y="609523"/>
                </a:lnTo>
                <a:lnTo>
                  <a:pt x="472304" y="632122"/>
                </a:lnTo>
                <a:lnTo>
                  <a:pt x="428195" y="648901"/>
                </a:lnTo>
                <a:lnTo>
                  <a:pt x="381333" y="659344"/>
                </a:lnTo>
                <a:lnTo>
                  <a:pt x="332232" y="662940"/>
                </a:lnTo>
                <a:lnTo>
                  <a:pt x="283130" y="659344"/>
                </a:lnTo>
                <a:lnTo>
                  <a:pt x="236268" y="648901"/>
                </a:lnTo>
                <a:lnTo>
                  <a:pt x="192159" y="632122"/>
                </a:lnTo>
                <a:lnTo>
                  <a:pt x="151315" y="609523"/>
                </a:lnTo>
                <a:lnTo>
                  <a:pt x="114251" y="581616"/>
                </a:lnTo>
                <a:lnTo>
                  <a:pt x="81481" y="548914"/>
                </a:lnTo>
                <a:lnTo>
                  <a:pt x="53517" y="511932"/>
                </a:lnTo>
                <a:lnTo>
                  <a:pt x="30873" y="471183"/>
                </a:lnTo>
                <a:lnTo>
                  <a:pt x="14064" y="427181"/>
                </a:lnTo>
                <a:lnTo>
                  <a:pt x="3601" y="380438"/>
                </a:lnTo>
                <a:lnTo>
                  <a:pt x="0" y="331470"/>
                </a:lnTo>
                <a:close/>
              </a:path>
            </a:pathLst>
          </a:custGeom>
          <a:ln w="38099">
            <a:solidFill>
              <a:srgbClr val="F9F9F9"/>
            </a:solidFill>
          </a:ln>
        </p:spPr>
        <p:txBody>
          <a:bodyPr wrap="square" lIns="0" tIns="0" rIns="0" bIns="0" rtlCol="0"/>
          <a:lstStyle/>
          <a:p>
            <a:endParaRPr/>
          </a:p>
        </p:txBody>
      </p:sp>
      <p:sp>
        <p:nvSpPr>
          <p:cNvPr id="18" name="object 18"/>
          <p:cNvSpPr/>
          <p:nvPr/>
        </p:nvSpPr>
        <p:spPr>
          <a:xfrm>
            <a:off x="5908800" y="3130480"/>
            <a:ext cx="374650" cy="377825"/>
          </a:xfrm>
          <a:custGeom>
            <a:avLst/>
            <a:gdLst/>
            <a:ahLst/>
            <a:cxnLst/>
            <a:rect l="l" t="t" r="r" b="b"/>
            <a:pathLst>
              <a:path w="374650" h="377825">
                <a:moveTo>
                  <a:pt x="295403" y="219906"/>
                </a:moveTo>
                <a:lnTo>
                  <a:pt x="264517" y="226121"/>
                </a:lnTo>
                <a:lnTo>
                  <a:pt x="239285" y="243052"/>
                </a:lnTo>
                <a:lnTo>
                  <a:pt x="222269" y="268126"/>
                </a:lnTo>
                <a:lnTo>
                  <a:pt x="216028" y="298773"/>
                </a:lnTo>
                <a:lnTo>
                  <a:pt x="222269" y="329493"/>
                </a:lnTo>
                <a:lnTo>
                  <a:pt x="239285" y="354605"/>
                </a:lnTo>
                <a:lnTo>
                  <a:pt x="264517" y="371550"/>
                </a:lnTo>
                <a:lnTo>
                  <a:pt x="295403" y="377767"/>
                </a:lnTo>
                <a:lnTo>
                  <a:pt x="326217" y="371550"/>
                </a:lnTo>
                <a:lnTo>
                  <a:pt x="350773" y="355034"/>
                </a:lnTo>
                <a:lnTo>
                  <a:pt x="289434" y="355034"/>
                </a:lnTo>
                <a:lnTo>
                  <a:pt x="287377" y="352748"/>
                </a:lnTo>
                <a:lnTo>
                  <a:pt x="272035" y="352748"/>
                </a:lnTo>
                <a:lnTo>
                  <a:pt x="263396" y="348224"/>
                </a:lnTo>
                <a:lnTo>
                  <a:pt x="255684" y="342366"/>
                </a:lnTo>
                <a:lnTo>
                  <a:pt x="249068" y="335317"/>
                </a:lnTo>
                <a:lnTo>
                  <a:pt x="243714" y="327221"/>
                </a:lnTo>
                <a:lnTo>
                  <a:pt x="368874" y="327221"/>
                </a:lnTo>
                <a:lnTo>
                  <a:pt x="371247" y="315537"/>
                </a:lnTo>
                <a:lnTo>
                  <a:pt x="301372" y="315537"/>
                </a:lnTo>
                <a:lnTo>
                  <a:pt x="238761" y="315410"/>
                </a:lnTo>
                <a:lnTo>
                  <a:pt x="237110" y="310203"/>
                </a:lnTo>
                <a:lnTo>
                  <a:pt x="236399" y="304869"/>
                </a:lnTo>
                <a:lnTo>
                  <a:pt x="236504" y="291788"/>
                </a:lnTo>
                <a:lnTo>
                  <a:pt x="237110" y="287343"/>
                </a:lnTo>
                <a:lnTo>
                  <a:pt x="238761" y="282009"/>
                </a:lnTo>
                <a:lnTo>
                  <a:pt x="371239" y="282009"/>
                </a:lnTo>
                <a:lnTo>
                  <a:pt x="368834" y="270198"/>
                </a:lnTo>
                <a:lnTo>
                  <a:pt x="243714" y="270198"/>
                </a:lnTo>
                <a:lnTo>
                  <a:pt x="249068" y="262245"/>
                </a:lnTo>
                <a:lnTo>
                  <a:pt x="255684" y="255244"/>
                </a:lnTo>
                <a:lnTo>
                  <a:pt x="263396" y="249338"/>
                </a:lnTo>
                <a:lnTo>
                  <a:pt x="272035" y="244671"/>
                </a:lnTo>
                <a:lnTo>
                  <a:pt x="287346" y="244671"/>
                </a:lnTo>
                <a:lnTo>
                  <a:pt x="289434" y="242385"/>
                </a:lnTo>
                <a:lnTo>
                  <a:pt x="350418" y="242385"/>
                </a:lnTo>
                <a:lnTo>
                  <a:pt x="326217" y="226121"/>
                </a:lnTo>
                <a:lnTo>
                  <a:pt x="295403" y="219906"/>
                </a:lnTo>
                <a:close/>
              </a:path>
              <a:path w="374650" h="377825">
                <a:moveTo>
                  <a:pt x="97029" y="202126"/>
                </a:moveTo>
                <a:lnTo>
                  <a:pt x="91636" y="205650"/>
                </a:lnTo>
                <a:lnTo>
                  <a:pt x="76932" y="214127"/>
                </a:lnTo>
                <a:lnTo>
                  <a:pt x="55131" y="224414"/>
                </a:lnTo>
                <a:lnTo>
                  <a:pt x="28449" y="233368"/>
                </a:lnTo>
                <a:lnTo>
                  <a:pt x="11949" y="242810"/>
                </a:lnTo>
                <a:lnTo>
                  <a:pt x="3224" y="257847"/>
                </a:lnTo>
                <a:lnTo>
                  <a:pt x="0" y="274552"/>
                </a:lnTo>
                <a:lnTo>
                  <a:pt x="1" y="288994"/>
                </a:lnTo>
                <a:lnTo>
                  <a:pt x="13338" y="325814"/>
                </a:lnTo>
                <a:lnTo>
                  <a:pt x="88653" y="350400"/>
                </a:lnTo>
                <a:lnTo>
                  <a:pt x="150623" y="356050"/>
                </a:lnTo>
                <a:lnTo>
                  <a:pt x="167598" y="355641"/>
                </a:lnTo>
                <a:lnTo>
                  <a:pt x="183643" y="354494"/>
                </a:lnTo>
                <a:lnTo>
                  <a:pt x="198737" y="352728"/>
                </a:lnTo>
                <a:lnTo>
                  <a:pt x="212853" y="350462"/>
                </a:lnTo>
                <a:lnTo>
                  <a:pt x="206494" y="338724"/>
                </a:lnTo>
                <a:lnTo>
                  <a:pt x="201789" y="326094"/>
                </a:lnTo>
                <a:lnTo>
                  <a:pt x="198870" y="312725"/>
                </a:lnTo>
                <a:lnTo>
                  <a:pt x="198232" y="303853"/>
                </a:lnTo>
                <a:lnTo>
                  <a:pt x="129541" y="303853"/>
                </a:lnTo>
                <a:lnTo>
                  <a:pt x="125687" y="292042"/>
                </a:lnTo>
                <a:lnTo>
                  <a:pt x="125477" y="292042"/>
                </a:lnTo>
                <a:lnTo>
                  <a:pt x="121032" y="277818"/>
                </a:lnTo>
                <a:lnTo>
                  <a:pt x="97029" y="202126"/>
                </a:lnTo>
                <a:close/>
              </a:path>
              <a:path w="374650" h="377825">
                <a:moveTo>
                  <a:pt x="301372" y="327221"/>
                </a:moveTo>
                <a:lnTo>
                  <a:pt x="289434" y="327221"/>
                </a:lnTo>
                <a:lnTo>
                  <a:pt x="289434" y="355034"/>
                </a:lnTo>
                <a:lnTo>
                  <a:pt x="301372" y="355034"/>
                </a:lnTo>
                <a:lnTo>
                  <a:pt x="301372" y="327221"/>
                </a:lnTo>
                <a:close/>
              </a:path>
              <a:path w="374650" h="377825">
                <a:moveTo>
                  <a:pt x="331471" y="327221"/>
                </a:moveTo>
                <a:lnTo>
                  <a:pt x="318898" y="327221"/>
                </a:lnTo>
                <a:lnTo>
                  <a:pt x="315035" y="336282"/>
                </a:lnTo>
                <a:lnTo>
                  <a:pt x="310564" y="343890"/>
                </a:lnTo>
                <a:lnTo>
                  <a:pt x="305879" y="350117"/>
                </a:lnTo>
                <a:lnTo>
                  <a:pt x="301372" y="355034"/>
                </a:lnTo>
                <a:lnTo>
                  <a:pt x="350773" y="355034"/>
                </a:lnTo>
                <a:lnTo>
                  <a:pt x="351410" y="354605"/>
                </a:lnTo>
                <a:lnTo>
                  <a:pt x="352668" y="352748"/>
                </a:lnTo>
                <a:lnTo>
                  <a:pt x="318771" y="352748"/>
                </a:lnTo>
                <a:lnTo>
                  <a:pt x="322327" y="347384"/>
                </a:lnTo>
                <a:lnTo>
                  <a:pt x="325693" y="341366"/>
                </a:lnTo>
                <a:lnTo>
                  <a:pt x="328773" y="334656"/>
                </a:lnTo>
                <a:lnTo>
                  <a:pt x="331471" y="327221"/>
                </a:lnTo>
                <a:close/>
              </a:path>
              <a:path w="374650" h="377825">
                <a:moveTo>
                  <a:pt x="271908" y="327221"/>
                </a:moveTo>
                <a:lnTo>
                  <a:pt x="259335" y="327221"/>
                </a:lnTo>
                <a:lnTo>
                  <a:pt x="261981" y="334656"/>
                </a:lnTo>
                <a:lnTo>
                  <a:pt x="265066" y="341366"/>
                </a:lnTo>
                <a:lnTo>
                  <a:pt x="268462" y="347384"/>
                </a:lnTo>
                <a:lnTo>
                  <a:pt x="272035" y="352748"/>
                </a:lnTo>
                <a:lnTo>
                  <a:pt x="287377" y="352748"/>
                </a:lnTo>
                <a:lnTo>
                  <a:pt x="284928" y="350027"/>
                </a:lnTo>
                <a:lnTo>
                  <a:pt x="280243" y="343747"/>
                </a:lnTo>
                <a:lnTo>
                  <a:pt x="275772" y="336157"/>
                </a:lnTo>
                <a:lnTo>
                  <a:pt x="271908" y="327221"/>
                </a:lnTo>
                <a:close/>
              </a:path>
              <a:path w="374650" h="377825">
                <a:moveTo>
                  <a:pt x="368874" y="327221"/>
                </a:moveTo>
                <a:lnTo>
                  <a:pt x="347092" y="327221"/>
                </a:lnTo>
                <a:lnTo>
                  <a:pt x="341685" y="335317"/>
                </a:lnTo>
                <a:lnTo>
                  <a:pt x="335075" y="342366"/>
                </a:lnTo>
                <a:lnTo>
                  <a:pt x="327394" y="348224"/>
                </a:lnTo>
                <a:lnTo>
                  <a:pt x="318771" y="352748"/>
                </a:lnTo>
                <a:lnTo>
                  <a:pt x="352668" y="352748"/>
                </a:lnTo>
                <a:lnTo>
                  <a:pt x="368413" y="329493"/>
                </a:lnTo>
                <a:lnTo>
                  <a:pt x="368874" y="327221"/>
                </a:lnTo>
                <a:close/>
              </a:path>
              <a:path w="374650" h="377825">
                <a:moveTo>
                  <a:pt x="334265" y="282136"/>
                </a:moveTo>
                <a:lnTo>
                  <a:pt x="322200" y="282136"/>
                </a:lnTo>
                <a:lnTo>
                  <a:pt x="323104" y="287343"/>
                </a:lnTo>
                <a:lnTo>
                  <a:pt x="323609" y="291788"/>
                </a:lnTo>
                <a:lnTo>
                  <a:pt x="323724" y="304869"/>
                </a:lnTo>
                <a:lnTo>
                  <a:pt x="323089" y="310330"/>
                </a:lnTo>
                <a:lnTo>
                  <a:pt x="322200" y="315537"/>
                </a:lnTo>
                <a:lnTo>
                  <a:pt x="334265" y="315537"/>
                </a:lnTo>
                <a:lnTo>
                  <a:pt x="335166" y="310203"/>
                </a:lnTo>
                <a:lnTo>
                  <a:pt x="335651" y="304869"/>
                </a:lnTo>
                <a:lnTo>
                  <a:pt x="335568" y="291788"/>
                </a:lnTo>
                <a:lnTo>
                  <a:pt x="335154" y="287343"/>
                </a:lnTo>
                <a:lnTo>
                  <a:pt x="334265" y="282136"/>
                </a:lnTo>
                <a:close/>
              </a:path>
              <a:path w="374650" h="377825">
                <a:moveTo>
                  <a:pt x="371265" y="282136"/>
                </a:moveTo>
                <a:lnTo>
                  <a:pt x="352045" y="282136"/>
                </a:lnTo>
                <a:lnTo>
                  <a:pt x="353569" y="287343"/>
                </a:lnTo>
                <a:lnTo>
                  <a:pt x="354317" y="292042"/>
                </a:lnTo>
                <a:lnTo>
                  <a:pt x="354418" y="304869"/>
                </a:lnTo>
                <a:lnTo>
                  <a:pt x="353569" y="310203"/>
                </a:lnTo>
                <a:lnTo>
                  <a:pt x="352045" y="315537"/>
                </a:lnTo>
                <a:lnTo>
                  <a:pt x="371247" y="315537"/>
                </a:lnTo>
                <a:lnTo>
                  <a:pt x="374651" y="298773"/>
                </a:lnTo>
                <a:lnTo>
                  <a:pt x="371265" y="282136"/>
                </a:lnTo>
                <a:close/>
              </a:path>
              <a:path w="374650" h="377825">
                <a:moveTo>
                  <a:pt x="268606" y="282009"/>
                </a:moveTo>
                <a:lnTo>
                  <a:pt x="256541" y="282009"/>
                </a:lnTo>
                <a:lnTo>
                  <a:pt x="255641" y="287343"/>
                </a:lnTo>
                <a:lnTo>
                  <a:pt x="255237" y="291788"/>
                </a:lnTo>
                <a:lnTo>
                  <a:pt x="255156" y="304869"/>
                </a:lnTo>
                <a:lnTo>
                  <a:pt x="255674" y="310330"/>
                </a:lnTo>
                <a:lnTo>
                  <a:pt x="256541" y="315410"/>
                </a:lnTo>
                <a:lnTo>
                  <a:pt x="268606" y="315410"/>
                </a:lnTo>
                <a:lnTo>
                  <a:pt x="267576" y="310203"/>
                </a:lnTo>
                <a:lnTo>
                  <a:pt x="266970" y="304869"/>
                </a:lnTo>
                <a:lnTo>
                  <a:pt x="267057" y="291788"/>
                </a:lnTo>
                <a:lnTo>
                  <a:pt x="267590" y="287089"/>
                </a:lnTo>
                <a:lnTo>
                  <a:pt x="268606" y="282009"/>
                </a:lnTo>
                <a:close/>
              </a:path>
              <a:path w="374650" h="377825">
                <a:moveTo>
                  <a:pt x="371239" y="282009"/>
                </a:moveTo>
                <a:lnTo>
                  <a:pt x="289434" y="282009"/>
                </a:lnTo>
                <a:lnTo>
                  <a:pt x="289434" y="315410"/>
                </a:lnTo>
                <a:lnTo>
                  <a:pt x="301372" y="315410"/>
                </a:lnTo>
                <a:lnTo>
                  <a:pt x="301372" y="282136"/>
                </a:lnTo>
                <a:lnTo>
                  <a:pt x="371265" y="282136"/>
                </a:lnTo>
                <a:close/>
              </a:path>
              <a:path w="374650" h="377825">
                <a:moveTo>
                  <a:pt x="150623" y="225367"/>
                </a:moveTo>
                <a:lnTo>
                  <a:pt x="144027" y="225980"/>
                </a:lnTo>
                <a:lnTo>
                  <a:pt x="133955" y="230558"/>
                </a:lnTo>
                <a:lnTo>
                  <a:pt x="130121" y="243208"/>
                </a:lnTo>
                <a:lnTo>
                  <a:pt x="142241" y="268039"/>
                </a:lnTo>
                <a:lnTo>
                  <a:pt x="129541" y="303853"/>
                </a:lnTo>
                <a:lnTo>
                  <a:pt x="171705" y="303853"/>
                </a:lnTo>
                <a:lnTo>
                  <a:pt x="159005" y="268039"/>
                </a:lnTo>
                <a:lnTo>
                  <a:pt x="171082" y="243208"/>
                </a:lnTo>
                <a:lnTo>
                  <a:pt x="171003" y="242810"/>
                </a:lnTo>
                <a:lnTo>
                  <a:pt x="167245" y="230510"/>
                </a:lnTo>
                <a:lnTo>
                  <a:pt x="157166" y="225962"/>
                </a:lnTo>
                <a:lnTo>
                  <a:pt x="150623" y="225367"/>
                </a:lnTo>
                <a:close/>
              </a:path>
              <a:path w="374650" h="377825">
                <a:moveTo>
                  <a:pt x="204344" y="202126"/>
                </a:moveTo>
                <a:lnTo>
                  <a:pt x="180214" y="277818"/>
                </a:lnTo>
                <a:lnTo>
                  <a:pt x="175769" y="292042"/>
                </a:lnTo>
                <a:lnTo>
                  <a:pt x="175560" y="292042"/>
                </a:lnTo>
                <a:lnTo>
                  <a:pt x="171705" y="303853"/>
                </a:lnTo>
                <a:lnTo>
                  <a:pt x="198232" y="303853"/>
                </a:lnTo>
                <a:lnTo>
                  <a:pt x="197867" y="298773"/>
                </a:lnTo>
                <a:lnTo>
                  <a:pt x="198685" y="292042"/>
                </a:lnTo>
                <a:lnTo>
                  <a:pt x="175769" y="292042"/>
                </a:lnTo>
                <a:lnTo>
                  <a:pt x="175642" y="291788"/>
                </a:lnTo>
                <a:lnTo>
                  <a:pt x="198716" y="291788"/>
                </a:lnTo>
                <a:lnTo>
                  <a:pt x="200685" y="275568"/>
                </a:lnTo>
                <a:lnTo>
                  <a:pt x="208694" y="254386"/>
                </a:lnTo>
                <a:lnTo>
                  <a:pt x="221228" y="235872"/>
                </a:lnTo>
                <a:lnTo>
                  <a:pt x="237618" y="220668"/>
                </a:lnTo>
                <a:lnTo>
                  <a:pt x="224008" y="213913"/>
                </a:lnTo>
                <a:lnTo>
                  <a:pt x="213504" y="207968"/>
                </a:lnTo>
                <a:lnTo>
                  <a:pt x="206740" y="203737"/>
                </a:lnTo>
                <a:lnTo>
                  <a:pt x="204344" y="202126"/>
                </a:lnTo>
                <a:close/>
              </a:path>
              <a:path w="374650" h="377825">
                <a:moveTo>
                  <a:pt x="125604" y="291788"/>
                </a:moveTo>
                <a:lnTo>
                  <a:pt x="125477" y="292042"/>
                </a:lnTo>
                <a:lnTo>
                  <a:pt x="125687" y="292042"/>
                </a:lnTo>
                <a:lnTo>
                  <a:pt x="125604" y="291788"/>
                </a:lnTo>
                <a:close/>
              </a:path>
              <a:path w="374650" h="377825">
                <a:moveTo>
                  <a:pt x="287346" y="244671"/>
                </a:moveTo>
                <a:lnTo>
                  <a:pt x="272035" y="244671"/>
                </a:lnTo>
                <a:lnTo>
                  <a:pt x="268462" y="250053"/>
                </a:lnTo>
                <a:lnTo>
                  <a:pt x="265066" y="256101"/>
                </a:lnTo>
                <a:lnTo>
                  <a:pt x="261981" y="262816"/>
                </a:lnTo>
                <a:lnTo>
                  <a:pt x="259335" y="270198"/>
                </a:lnTo>
                <a:lnTo>
                  <a:pt x="271781" y="270198"/>
                </a:lnTo>
                <a:lnTo>
                  <a:pt x="275718" y="261191"/>
                </a:lnTo>
                <a:lnTo>
                  <a:pt x="280227" y="253577"/>
                </a:lnTo>
                <a:lnTo>
                  <a:pt x="284926" y="247320"/>
                </a:lnTo>
                <a:lnTo>
                  <a:pt x="287346" y="244671"/>
                </a:lnTo>
                <a:close/>
              </a:path>
              <a:path w="374650" h="377825">
                <a:moveTo>
                  <a:pt x="350418" y="242385"/>
                </a:moveTo>
                <a:lnTo>
                  <a:pt x="289434" y="242385"/>
                </a:lnTo>
                <a:lnTo>
                  <a:pt x="289434" y="270198"/>
                </a:lnTo>
                <a:lnTo>
                  <a:pt x="301372" y="270198"/>
                </a:lnTo>
                <a:lnTo>
                  <a:pt x="301372" y="242512"/>
                </a:lnTo>
                <a:lnTo>
                  <a:pt x="350607" y="242512"/>
                </a:lnTo>
                <a:lnTo>
                  <a:pt x="350418" y="242385"/>
                </a:lnTo>
                <a:close/>
              </a:path>
              <a:path w="374650" h="377825">
                <a:moveTo>
                  <a:pt x="350607" y="242512"/>
                </a:moveTo>
                <a:lnTo>
                  <a:pt x="301372" y="242512"/>
                </a:lnTo>
                <a:lnTo>
                  <a:pt x="305861" y="247499"/>
                </a:lnTo>
                <a:lnTo>
                  <a:pt x="310516" y="253736"/>
                </a:lnTo>
                <a:lnTo>
                  <a:pt x="314981" y="261282"/>
                </a:lnTo>
                <a:lnTo>
                  <a:pt x="318898" y="270198"/>
                </a:lnTo>
                <a:lnTo>
                  <a:pt x="331471" y="270198"/>
                </a:lnTo>
                <a:lnTo>
                  <a:pt x="328773" y="262816"/>
                </a:lnTo>
                <a:lnTo>
                  <a:pt x="325693" y="256101"/>
                </a:lnTo>
                <a:lnTo>
                  <a:pt x="322327" y="250053"/>
                </a:lnTo>
                <a:lnTo>
                  <a:pt x="318771" y="244671"/>
                </a:lnTo>
                <a:lnTo>
                  <a:pt x="352508" y="244671"/>
                </a:lnTo>
                <a:lnTo>
                  <a:pt x="351410" y="243052"/>
                </a:lnTo>
                <a:lnTo>
                  <a:pt x="350607" y="242512"/>
                </a:lnTo>
                <a:close/>
              </a:path>
              <a:path w="374650" h="377825">
                <a:moveTo>
                  <a:pt x="352508" y="244671"/>
                </a:moveTo>
                <a:lnTo>
                  <a:pt x="318771" y="244671"/>
                </a:lnTo>
                <a:lnTo>
                  <a:pt x="327394" y="249338"/>
                </a:lnTo>
                <a:lnTo>
                  <a:pt x="335075" y="255244"/>
                </a:lnTo>
                <a:lnTo>
                  <a:pt x="341685" y="262245"/>
                </a:lnTo>
                <a:lnTo>
                  <a:pt x="347092" y="270198"/>
                </a:lnTo>
                <a:lnTo>
                  <a:pt x="368834" y="270198"/>
                </a:lnTo>
                <a:lnTo>
                  <a:pt x="368413" y="268126"/>
                </a:lnTo>
                <a:lnTo>
                  <a:pt x="352508" y="244671"/>
                </a:lnTo>
                <a:close/>
              </a:path>
              <a:path w="374650" h="377825">
                <a:moveTo>
                  <a:pt x="157724" y="0"/>
                </a:moveTo>
                <a:lnTo>
                  <a:pt x="145924" y="69"/>
                </a:lnTo>
                <a:lnTo>
                  <a:pt x="140590" y="323"/>
                </a:lnTo>
                <a:lnTo>
                  <a:pt x="135510" y="1339"/>
                </a:lnTo>
                <a:lnTo>
                  <a:pt x="130684" y="2990"/>
                </a:lnTo>
                <a:lnTo>
                  <a:pt x="124461" y="5022"/>
                </a:lnTo>
                <a:lnTo>
                  <a:pt x="118873" y="8070"/>
                </a:lnTo>
                <a:lnTo>
                  <a:pt x="113793" y="11626"/>
                </a:lnTo>
                <a:lnTo>
                  <a:pt x="107570" y="15563"/>
                </a:lnTo>
                <a:lnTo>
                  <a:pt x="80823" y="48996"/>
                </a:lnTo>
                <a:lnTo>
                  <a:pt x="75932" y="74142"/>
                </a:lnTo>
                <a:lnTo>
                  <a:pt x="76493" y="82226"/>
                </a:lnTo>
                <a:lnTo>
                  <a:pt x="77852" y="90620"/>
                </a:lnTo>
                <a:lnTo>
                  <a:pt x="78487" y="93922"/>
                </a:lnTo>
                <a:lnTo>
                  <a:pt x="79376" y="97224"/>
                </a:lnTo>
                <a:lnTo>
                  <a:pt x="80646" y="100526"/>
                </a:lnTo>
                <a:lnTo>
                  <a:pt x="75878" y="101167"/>
                </a:lnTo>
                <a:lnTo>
                  <a:pt x="72217" y="104892"/>
                </a:lnTo>
                <a:lnTo>
                  <a:pt x="71056" y="113260"/>
                </a:lnTo>
                <a:lnTo>
                  <a:pt x="73788" y="127831"/>
                </a:lnTo>
                <a:lnTo>
                  <a:pt x="77495" y="138834"/>
                </a:lnTo>
                <a:lnTo>
                  <a:pt x="80964" y="145849"/>
                </a:lnTo>
                <a:lnTo>
                  <a:pt x="84147" y="149602"/>
                </a:lnTo>
                <a:lnTo>
                  <a:pt x="86996" y="150818"/>
                </a:lnTo>
                <a:lnTo>
                  <a:pt x="91868" y="167342"/>
                </a:lnTo>
                <a:lnTo>
                  <a:pt x="115375" y="198199"/>
                </a:lnTo>
                <a:lnTo>
                  <a:pt x="150671" y="211064"/>
                </a:lnTo>
                <a:lnTo>
                  <a:pt x="159269" y="210311"/>
                </a:lnTo>
                <a:lnTo>
                  <a:pt x="199709" y="183743"/>
                </a:lnTo>
                <a:lnTo>
                  <a:pt x="214250" y="150818"/>
                </a:lnTo>
                <a:lnTo>
                  <a:pt x="217191" y="149548"/>
                </a:lnTo>
                <a:lnTo>
                  <a:pt x="220442" y="145801"/>
                </a:lnTo>
                <a:lnTo>
                  <a:pt x="223930" y="138816"/>
                </a:lnTo>
                <a:lnTo>
                  <a:pt x="227585" y="127831"/>
                </a:lnTo>
                <a:lnTo>
                  <a:pt x="230376" y="113260"/>
                </a:lnTo>
                <a:lnTo>
                  <a:pt x="229236" y="104892"/>
                </a:lnTo>
                <a:lnTo>
                  <a:pt x="225621" y="101167"/>
                </a:lnTo>
                <a:lnTo>
                  <a:pt x="220981" y="100526"/>
                </a:lnTo>
                <a:lnTo>
                  <a:pt x="222124" y="97224"/>
                </a:lnTo>
                <a:lnTo>
                  <a:pt x="223140" y="93922"/>
                </a:lnTo>
                <a:lnTo>
                  <a:pt x="223775" y="90620"/>
                </a:lnTo>
                <a:lnTo>
                  <a:pt x="224934" y="53919"/>
                </a:lnTo>
                <a:lnTo>
                  <a:pt x="217330" y="34470"/>
                </a:lnTo>
                <a:lnTo>
                  <a:pt x="207773" y="26808"/>
                </a:lnTo>
                <a:lnTo>
                  <a:pt x="203074" y="25469"/>
                </a:lnTo>
                <a:lnTo>
                  <a:pt x="202068" y="23824"/>
                </a:lnTo>
                <a:lnTo>
                  <a:pt x="168022" y="1609"/>
                </a:lnTo>
                <a:lnTo>
                  <a:pt x="157724" y="0"/>
                </a:lnTo>
                <a:close/>
              </a:path>
            </a:pathLst>
          </a:custGeom>
          <a:solidFill>
            <a:srgbClr val="F9F9F9"/>
          </a:solidFill>
        </p:spPr>
        <p:txBody>
          <a:bodyPr wrap="square" lIns="0" tIns="0" rIns="0" bIns="0" rtlCol="0"/>
          <a:lstStyle/>
          <a:p>
            <a:endParaRPr/>
          </a:p>
        </p:txBody>
      </p:sp>
      <p:sp>
        <p:nvSpPr>
          <p:cNvPr id="19" name="object 19"/>
          <p:cNvSpPr/>
          <p:nvPr/>
        </p:nvSpPr>
        <p:spPr>
          <a:xfrm>
            <a:off x="9440418" y="2987801"/>
            <a:ext cx="662940" cy="662940"/>
          </a:xfrm>
          <a:custGeom>
            <a:avLst/>
            <a:gdLst/>
            <a:ahLst/>
            <a:cxnLst/>
            <a:rect l="l" t="t" r="r" b="b"/>
            <a:pathLst>
              <a:path w="662940" h="662939">
                <a:moveTo>
                  <a:pt x="331470" y="0"/>
                </a:moveTo>
                <a:lnTo>
                  <a:pt x="282501" y="3595"/>
                </a:lnTo>
                <a:lnTo>
                  <a:pt x="235758" y="14038"/>
                </a:lnTo>
                <a:lnTo>
                  <a:pt x="191756" y="30817"/>
                </a:lnTo>
                <a:lnTo>
                  <a:pt x="151007" y="53416"/>
                </a:lnTo>
                <a:lnTo>
                  <a:pt x="114025" y="81323"/>
                </a:lnTo>
                <a:lnTo>
                  <a:pt x="81323" y="114025"/>
                </a:lnTo>
                <a:lnTo>
                  <a:pt x="53416" y="151007"/>
                </a:lnTo>
                <a:lnTo>
                  <a:pt x="30817" y="191756"/>
                </a:lnTo>
                <a:lnTo>
                  <a:pt x="14038" y="235758"/>
                </a:lnTo>
                <a:lnTo>
                  <a:pt x="3595" y="282501"/>
                </a:lnTo>
                <a:lnTo>
                  <a:pt x="0" y="331470"/>
                </a:lnTo>
                <a:lnTo>
                  <a:pt x="3595" y="380438"/>
                </a:lnTo>
                <a:lnTo>
                  <a:pt x="14038" y="427181"/>
                </a:lnTo>
                <a:lnTo>
                  <a:pt x="30817" y="471183"/>
                </a:lnTo>
                <a:lnTo>
                  <a:pt x="53416" y="511932"/>
                </a:lnTo>
                <a:lnTo>
                  <a:pt x="81323" y="548914"/>
                </a:lnTo>
                <a:lnTo>
                  <a:pt x="114025" y="581616"/>
                </a:lnTo>
                <a:lnTo>
                  <a:pt x="151007" y="609523"/>
                </a:lnTo>
                <a:lnTo>
                  <a:pt x="191756" y="632122"/>
                </a:lnTo>
                <a:lnTo>
                  <a:pt x="235758" y="648901"/>
                </a:lnTo>
                <a:lnTo>
                  <a:pt x="282501" y="659344"/>
                </a:lnTo>
                <a:lnTo>
                  <a:pt x="331470" y="662940"/>
                </a:lnTo>
                <a:lnTo>
                  <a:pt x="380438" y="659344"/>
                </a:lnTo>
                <a:lnTo>
                  <a:pt x="427181" y="648901"/>
                </a:lnTo>
                <a:lnTo>
                  <a:pt x="471183" y="632122"/>
                </a:lnTo>
                <a:lnTo>
                  <a:pt x="511932" y="609523"/>
                </a:lnTo>
                <a:lnTo>
                  <a:pt x="548914" y="581616"/>
                </a:lnTo>
                <a:lnTo>
                  <a:pt x="581616" y="548914"/>
                </a:lnTo>
                <a:lnTo>
                  <a:pt x="609523" y="511932"/>
                </a:lnTo>
                <a:lnTo>
                  <a:pt x="632122" y="471183"/>
                </a:lnTo>
                <a:lnTo>
                  <a:pt x="648901" y="427181"/>
                </a:lnTo>
                <a:lnTo>
                  <a:pt x="659344" y="380438"/>
                </a:lnTo>
                <a:lnTo>
                  <a:pt x="662939" y="331470"/>
                </a:lnTo>
                <a:lnTo>
                  <a:pt x="659344" y="282501"/>
                </a:lnTo>
                <a:lnTo>
                  <a:pt x="648901" y="235758"/>
                </a:lnTo>
                <a:lnTo>
                  <a:pt x="632122" y="191756"/>
                </a:lnTo>
                <a:lnTo>
                  <a:pt x="609523" y="151007"/>
                </a:lnTo>
                <a:lnTo>
                  <a:pt x="581616" y="114025"/>
                </a:lnTo>
                <a:lnTo>
                  <a:pt x="548914" y="81323"/>
                </a:lnTo>
                <a:lnTo>
                  <a:pt x="511932" y="53416"/>
                </a:lnTo>
                <a:lnTo>
                  <a:pt x="471183" y="30817"/>
                </a:lnTo>
                <a:lnTo>
                  <a:pt x="427181" y="14038"/>
                </a:lnTo>
                <a:lnTo>
                  <a:pt x="380438" y="3595"/>
                </a:lnTo>
                <a:lnTo>
                  <a:pt x="331470" y="0"/>
                </a:lnTo>
                <a:close/>
              </a:path>
            </a:pathLst>
          </a:custGeom>
          <a:solidFill>
            <a:srgbClr val="F68B21"/>
          </a:solidFill>
        </p:spPr>
        <p:txBody>
          <a:bodyPr wrap="square" lIns="0" tIns="0" rIns="0" bIns="0" rtlCol="0"/>
          <a:lstStyle/>
          <a:p>
            <a:endParaRPr/>
          </a:p>
        </p:txBody>
      </p:sp>
      <p:sp>
        <p:nvSpPr>
          <p:cNvPr id="20" name="object 20"/>
          <p:cNvSpPr/>
          <p:nvPr/>
        </p:nvSpPr>
        <p:spPr>
          <a:xfrm>
            <a:off x="9440418" y="2987801"/>
            <a:ext cx="662940" cy="662940"/>
          </a:xfrm>
          <a:custGeom>
            <a:avLst/>
            <a:gdLst/>
            <a:ahLst/>
            <a:cxnLst/>
            <a:rect l="l" t="t" r="r" b="b"/>
            <a:pathLst>
              <a:path w="662940" h="662939">
                <a:moveTo>
                  <a:pt x="0" y="331470"/>
                </a:moveTo>
                <a:lnTo>
                  <a:pt x="3595" y="282501"/>
                </a:lnTo>
                <a:lnTo>
                  <a:pt x="14038" y="235758"/>
                </a:lnTo>
                <a:lnTo>
                  <a:pt x="30817" y="191756"/>
                </a:lnTo>
                <a:lnTo>
                  <a:pt x="53416" y="151007"/>
                </a:lnTo>
                <a:lnTo>
                  <a:pt x="81323" y="114025"/>
                </a:lnTo>
                <a:lnTo>
                  <a:pt x="114025" y="81323"/>
                </a:lnTo>
                <a:lnTo>
                  <a:pt x="151007" y="53416"/>
                </a:lnTo>
                <a:lnTo>
                  <a:pt x="191756" y="30817"/>
                </a:lnTo>
                <a:lnTo>
                  <a:pt x="235758" y="14038"/>
                </a:lnTo>
                <a:lnTo>
                  <a:pt x="282501" y="3595"/>
                </a:lnTo>
                <a:lnTo>
                  <a:pt x="331470" y="0"/>
                </a:lnTo>
                <a:lnTo>
                  <a:pt x="380438" y="3595"/>
                </a:lnTo>
                <a:lnTo>
                  <a:pt x="427181" y="14038"/>
                </a:lnTo>
                <a:lnTo>
                  <a:pt x="471183" y="30817"/>
                </a:lnTo>
                <a:lnTo>
                  <a:pt x="511932" y="53416"/>
                </a:lnTo>
                <a:lnTo>
                  <a:pt x="548914" y="81323"/>
                </a:lnTo>
                <a:lnTo>
                  <a:pt x="581616" y="114025"/>
                </a:lnTo>
                <a:lnTo>
                  <a:pt x="609523" y="151007"/>
                </a:lnTo>
                <a:lnTo>
                  <a:pt x="632122" y="191756"/>
                </a:lnTo>
                <a:lnTo>
                  <a:pt x="648901" y="235758"/>
                </a:lnTo>
                <a:lnTo>
                  <a:pt x="659344" y="282501"/>
                </a:lnTo>
                <a:lnTo>
                  <a:pt x="662939" y="331470"/>
                </a:lnTo>
                <a:lnTo>
                  <a:pt x="659344" y="380438"/>
                </a:lnTo>
                <a:lnTo>
                  <a:pt x="648901" y="427181"/>
                </a:lnTo>
                <a:lnTo>
                  <a:pt x="632122" y="471183"/>
                </a:lnTo>
                <a:lnTo>
                  <a:pt x="609523" y="511932"/>
                </a:lnTo>
                <a:lnTo>
                  <a:pt x="581616" y="548914"/>
                </a:lnTo>
                <a:lnTo>
                  <a:pt x="548914" y="581616"/>
                </a:lnTo>
                <a:lnTo>
                  <a:pt x="511932" y="609523"/>
                </a:lnTo>
                <a:lnTo>
                  <a:pt x="471183" y="632122"/>
                </a:lnTo>
                <a:lnTo>
                  <a:pt x="427181" y="648901"/>
                </a:lnTo>
                <a:lnTo>
                  <a:pt x="380438" y="659344"/>
                </a:lnTo>
                <a:lnTo>
                  <a:pt x="331470" y="662940"/>
                </a:lnTo>
                <a:lnTo>
                  <a:pt x="282501" y="659344"/>
                </a:lnTo>
                <a:lnTo>
                  <a:pt x="235758" y="648901"/>
                </a:lnTo>
                <a:lnTo>
                  <a:pt x="191756" y="632122"/>
                </a:lnTo>
                <a:lnTo>
                  <a:pt x="151007" y="609523"/>
                </a:lnTo>
                <a:lnTo>
                  <a:pt x="114025" y="581616"/>
                </a:lnTo>
                <a:lnTo>
                  <a:pt x="81323" y="548914"/>
                </a:lnTo>
                <a:lnTo>
                  <a:pt x="53416" y="511932"/>
                </a:lnTo>
                <a:lnTo>
                  <a:pt x="30817" y="471183"/>
                </a:lnTo>
                <a:lnTo>
                  <a:pt x="14038" y="427181"/>
                </a:lnTo>
                <a:lnTo>
                  <a:pt x="3595" y="380438"/>
                </a:lnTo>
                <a:lnTo>
                  <a:pt x="0" y="331470"/>
                </a:lnTo>
                <a:close/>
              </a:path>
            </a:pathLst>
          </a:custGeom>
          <a:ln w="38100">
            <a:solidFill>
              <a:srgbClr val="F9F9F9"/>
            </a:solidFill>
          </a:ln>
        </p:spPr>
        <p:txBody>
          <a:bodyPr wrap="square" lIns="0" tIns="0" rIns="0" bIns="0" rtlCol="0"/>
          <a:lstStyle/>
          <a:p>
            <a:endParaRPr/>
          </a:p>
        </p:txBody>
      </p:sp>
      <p:sp>
        <p:nvSpPr>
          <p:cNvPr id="21" name="object 21"/>
          <p:cNvSpPr/>
          <p:nvPr/>
        </p:nvSpPr>
        <p:spPr>
          <a:xfrm>
            <a:off x="9599676" y="3130436"/>
            <a:ext cx="342265" cy="377825"/>
          </a:xfrm>
          <a:custGeom>
            <a:avLst/>
            <a:gdLst/>
            <a:ahLst/>
            <a:cxnLst/>
            <a:rect l="l" t="t" r="r" b="b"/>
            <a:pathLst>
              <a:path w="342265" h="377825">
                <a:moveTo>
                  <a:pt x="264414" y="326757"/>
                </a:moveTo>
                <a:lnTo>
                  <a:pt x="237108" y="326757"/>
                </a:lnTo>
                <a:lnTo>
                  <a:pt x="238125" y="330313"/>
                </a:lnTo>
                <a:lnTo>
                  <a:pt x="239014" y="333996"/>
                </a:lnTo>
                <a:lnTo>
                  <a:pt x="266166" y="368286"/>
                </a:lnTo>
                <a:lnTo>
                  <a:pt x="302275" y="377795"/>
                </a:lnTo>
                <a:lnTo>
                  <a:pt x="313934" y="377055"/>
                </a:lnTo>
                <a:lnTo>
                  <a:pt x="342138" y="365746"/>
                </a:lnTo>
                <a:lnTo>
                  <a:pt x="340614" y="362190"/>
                </a:lnTo>
                <a:lnTo>
                  <a:pt x="339090" y="358253"/>
                </a:lnTo>
                <a:lnTo>
                  <a:pt x="337439" y="354316"/>
                </a:lnTo>
                <a:lnTo>
                  <a:pt x="336284" y="351760"/>
                </a:lnTo>
                <a:lnTo>
                  <a:pt x="299847" y="351760"/>
                </a:lnTo>
                <a:lnTo>
                  <a:pt x="292850" y="351182"/>
                </a:lnTo>
                <a:lnTo>
                  <a:pt x="285876" y="349617"/>
                </a:lnTo>
                <a:lnTo>
                  <a:pt x="278237" y="346009"/>
                </a:lnTo>
                <a:lnTo>
                  <a:pt x="272288" y="340854"/>
                </a:lnTo>
                <a:lnTo>
                  <a:pt x="267767" y="334365"/>
                </a:lnTo>
                <a:lnTo>
                  <a:pt x="264414" y="326757"/>
                </a:lnTo>
                <a:close/>
              </a:path>
              <a:path w="342265" h="377825">
                <a:moveTo>
                  <a:pt x="331977" y="345934"/>
                </a:moveTo>
                <a:lnTo>
                  <a:pt x="328168" y="346823"/>
                </a:lnTo>
                <a:lnTo>
                  <a:pt x="323469" y="347839"/>
                </a:lnTo>
                <a:lnTo>
                  <a:pt x="318643" y="349363"/>
                </a:lnTo>
                <a:lnTo>
                  <a:pt x="313817" y="350379"/>
                </a:lnTo>
                <a:lnTo>
                  <a:pt x="306843" y="351456"/>
                </a:lnTo>
                <a:lnTo>
                  <a:pt x="299847" y="351760"/>
                </a:lnTo>
                <a:lnTo>
                  <a:pt x="336284" y="351760"/>
                </a:lnTo>
                <a:lnTo>
                  <a:pt x="335171" y="349363"/>
                </a:lnTo>
                <a:lnTo>
                  <a:pt x="334009" y="346950"/>
                </a:lnTo>
                <a:lnTo>
                  <a:pt x="331977" y="345934"/>
                </a:lnTo>
                <a:close/>
              </a:path>
              <a:path w="342265" h="377825">
                <a:moveTo>
                  <a:pt x="92582" y="196328"/>
                </a:moveTo>
                <a:lnTo>
                  <a:pt x="88765" y="198659"/>
                </a:lnTo>
                <a:lnTo>
                  <a:pt x="77755" y="204789"/>
                </a:lnTo>
                <a:lnTo>
                  <a:pt x="60221" y="213419"/>
                </a:lnTo>
                <a:lnTo>
                  <a:pt x="36829" y="223252"/>
                </a:lnTo>
                <a:lnTo>
                  <a:pt x="14948" y="237176"/>
                </a:lnTo>
                <a:lnTo>
                  <a:pt x="4270" y="258637"/>
                </a:lnTo>
                <a:lnTo>
                  <a:pt x="664" y="288599"/>
                </a:lnTo>
                <a:lnTo>
                  <a:pt x="0" y="328027"/>
                </a:lnTo>
                <a:lnTo>
                  <a:pt x="200405" y="328027"/>
                </a:lnTo>
                <a:lnTo>
                  <a:pt x="199898" y="326249"/>
                </a:lnTo>
                <a:lnTo>
                  <a:pt x="199680" y="324725"/>
                </a:lnTo>
                <a:lnTo>
                  <a:pt x="199644" y="309612"/>
                </a:lnTo>
                <a:lnTo>
                  <a:pt x="200278" y="306818"/>
                </a:lnTo>
                <a:lnTo>
                  <a:pt x="201295" y="304151"/>
                </a:lnTo>
                <a:lnTo>
                  <a:pt x="200278" y="301484"/>
                </a:lnTo>
                <a:lnTo>
                  <a:pt x="199644" y="298690"/>
                </a:lnTo>
                <a:lnTo>
                  <a:pt x="199644" y="292721"/>
                </a:lnTo>
                <a:lnTo>
                  <a:pt x="123063" y="292721"/>
                </a:lnTo>
                <a:lnTo>
                  <a:pt x="119339" y="281037"/>
                </a:lnTo>
                <a:lnTo>
                  <a:pt x="92582" y="196328"/>
                </a:lnTo>
                <a:close/>
              </a:path>
              <a:path w="342265" h="377825">
                <a:moveTo>
                  <a:pt x="305562" y="233158"/>
                </a:moveTo>
                <a:lnTo>
                  <a:pt x="267479" y="242234"/>
                </a:lnTo>
                <a:lnTo>
                  <a:pt x="238378" y="279640"/>
                </a:lnTo>
                <a:lnTo>
                  <a:pt x="237871" y="281164"/>
                </a:lnTo>
                <a:lnTo>
                  <a:pt x="220091" y="281164"/>
                </a:lnTo>
                <a:lnTo>
                  <a:pt x="218058" y="283196"/>
                </a:lnTo>
                <a:lnTo>
                  <a:pt x="218185" y="298055"/>
                </a:lnTo>
                <a:lnTo>
                  <a:pt x="220091" y="299960"/>
                </a:lnTo>
                <a:lnTo>
                  <a:pt x="234569" y="299960"/>
                </a:lnTo>
                <a:lnTo>
                  <a:pt x="234569" y="307961"/>
                </a:lnTo>
                <a:lnTo>
                  <a:pt x="220091" y="307961"/>
                </a:lnTo>
                <a:lnTo>
                  <a:pt x="218058" y="309993"/>
                </a:lnTo>
                <a:lnTo>
                  <a:pt x="218058" y="324725"/>
                </a:lnTo>
                <a:lnTo>
                  <a:pt x="220091" y="326757"/>
                </a:lnTo>
                <a:lnTo>
                  <a:pt x="298196" y="326757"/>
                </a:lnTo>
                <a:lnTo>
                  <a:pt x="300227" y="324725"/>
                </a:lnTo>
                <a:lnTo>
                  <a:pt x="300100" y="309993"/>
                </a:lnTo>
                <a:lnTo>
                  <a:pt x="298196" y="308088"/>
                </a:lnTo>
                <a:lnTo>
                  <a:pt x="261493" y="308088"/>
                </a:lnTo>
                <a:lnTo>
                  <a:pt x="261493" y="300087"/>
                </a:lnTo>
                <a:lnTo>
                  <a:pt x="298196" y="300087"/>
                </a:lnTo>
                <a:lnTo>
                  <a:pt x="300227" y="298055"/>
                </a:lnTo>
                <a:lnTo>
                  <a:pt x="300227" y="283450"/>
                </a:lnTo>
                <a:lnTo>
                  <a:pt x="298196" y="281418"/>
                </a:lnTo>
                <a:lnTo>
                  <a:pt x="265810" y="281418"/>
                </a:lnTo>
                <a:lnTo>
                  <a:pt x="265810" y="281037"/>
                </a:lnTo>
                <a:lnTo>
                  <a:pt x="298497" y="259748"/>
                </a:lnTo>
                <a:lnTo>
                  <a:pt x="336296" y="259748"/>
                </a:lnTo>
                <a:lnTo>
                  <a:pt x="337439" y="257288"/>
                </a:lnTo>
                <a:lnTo>
                  <a:pt x="339090" y="253351"/>
                </a:lnTo>
                <a:lnTo>
                  <a:pt x="340614" y="249414"/>
                </a:lnTo>
                <a:lnTo>
                  <a:pt x="342138" y="245731"/>
                </a:lnTo>
                <a:lnTo>
                  <a:pt x="341249" y="243191"/>
                </a:lnTo>
                <a:lnTo>
                  <a:pt x="337820" y="241159"/>
                </a:lnTo>
                <a:lnTo>
                  <a:pt x="336042" y="240143"/>
                </a:lnTo>
                <a:lnTo>
                  <a:pt x="335025" y="239889"/>
                </a:lnTo>
                <a:lnTo>
                  <a:pt x="327787" y="237095"/>
                </a:lnTo>
                <a:lnTo>
                  <a:pt x="320548" y="235063"/>
                </a:lnTo>
                <a:lnTo>
                  <a:pt x="313054" y="234174"/>
                </a:lnTo>
                <a:lnTo>
                  <a:pt x="305562" y="233158"/>
                </a:lnTo>
                <a:close/>
              </a:path>
              <a:path w="342265" h="377825">
                <a:moveTo>
                  <a:pt x="142748" y="218172"/>
                </a:moveTo>
                <a:lnTo>
                  <a:pt x="142367" y="218172"/>
                </a:lnTo>
                <a:lnTo>
                  <a:pt x="135199" y="219071"/>
                </a:lnTo>
                <a:lnTo>
                  <a:pt x="126460" y="223934"/>
                </a:lnTo>
                <a:lnTo>
                  <a:pt x="124068" y="235063"/>
                </a:lnTo>
                <a:lnTo>
                  <a:pt x="123962" y="236210"/>
                </a:lnTo>
                <a:lnTo>
                  <a:pt x="135127" y="258558"/>
                </a:lnTo>
                <a:lnTo>
                  <a:pt x="123063" y="292721"/>
                </a:lnTo>
                <a:lnTo>
                  <a:pt x="199644" y="292721"/>
                </a:lnTo>
                <a:lnTo>
                  <a:pt x="199644" y="292594"/>
                </a:lnTo>
                <a:lnTo>
                  <a:pt x="162051" y="292594"/>
                </a:lnTo>
                <a:lnTo>
                  <a:pt x="149987" y="258558"/>
                </a:lnTo>
                <a:lnTo>
                  <a:pt x="161250" y="236013"/>
                </a:lnTo>
                <a:lnTo>
                  <a:pt x="158654" y="223934"/>
                </a:lnTo>
                <a:lnTo>
                  <a:pt x="149915" y="219071"/>
                </a:lnTo>
                <a:lnTo>
                  <a:pt x="142748" y="218172"/>
                </a:lnTo>
                <a:close/>
              </a:path>
              <a:path w="342265" h="377825">
                <a:moveTo>
                  <a:pt x="192531" y="196201"/>
                </a:moveTo>
                <a:lnTo>
                  <a:pt x="164896" y="283450"/>
                </a:lnTo>
                <a:lnTo>
                  <a:pt x="162051" y="292594"/>
                </a:lnTo>
                <a:lnTo>
                  <a:pt x="199644" y="292594"/>
                </a:lnTo>
                <a:lnTo>
                  <a:pt x="199644" y="285736"/>
                </a:lnTo>
                <a:lnTo>
                  <a:pt x="201427" y="276879"/>
                </a:lnTo>
                <a:lnTo>
                  <a:pt x="206295" y="269654"/>
                </a:lnTo>
                <a:lnTo>
                  <a:pt x="213520" y="264787"/>
                </a:lnTo>
                <a:lnTo>
                  <a:pt x="222376" y="263003"/>
                </a:lnTo>
                <a:lnTo>
                  <a:pt x="225171" y="263003"/>
                </a:lnTo>
                <a:lnTo>
                  <a:pt x="229907" y="254148"/>
                </a:lnTo>
                <a:lnTo>
                  <a:pt x="257175" y="227062"/>
                </a:lnTo>
                <a:lnTo>
                  <a:pt x="251587" y="224268"/>
                </a:lnTo>
                <a:lnTo>
                  <a:pt x="248284" y="223125"/>
                </a:lnTo>
                <a:lnTo>
                  <a:pt x="224839" y="213346"/>
                </a:lnTo>
                <a:lnTo>
                  <a:pt x="207311" y="204710"/>
                </a:lnTo>
                <a:lnTo>
                  <a:pt x="196332" y="198550"/>
                </a:lnTo>
                <a:lnTo>
                  <a:pt x="192531" y="196201"/>
                </a:lnTo>
                <a:close/>
              </a:path>
              <a:path w="342265" h="377825">
                <a:moveTo>
                  <a:pt x="336296" y="259748"/>
                </a:moveTo>
                <a:lnTo>
                  <a:pt x="298497" y="259748"/>
                </a:lnTo>
                <a:lnTo>
                  <a:pt x="306179" y="259965"/>
                </a:lnTo>
                <a:lnTo>
                  <a:pt x="313944" y="261098"/>
                </a:lnTo>
                <a:lnTo>
                  <a:pt x="318770" y="262114"/>
                </a:lnTo>
                <a:lnTo>
                  <a:pt x="323596" y="263638"/>
                </a:lnTo>
                <a:lnTo>
                  <a:pt x="332104" y="265416"/>
                </a:lnTo>
                <a:lnTo>
                  <a:pt x="334137" y="264400"/>
                </a:lnTo>
                <a:lnTo>
                  <a:pt x="336296" y="259748"/>
                </a:lnTo>
                <a:close/>
              </a:path>
              <a:path w="342265" h="377825">
                <a:moveTo>
                  <a:pt x="149314" y="0"/>
                </a:moveTo>
                <a:lnTo>
                  <a:pt x="108076" y="10908"/>
                </a:lnTo>
                <a:lnTo>
                  <a:pt x="102234" y="14591"/>
                </a:lnTo>
                <a:lnTo>
                  <a:pt x="77194" y="46158"/>
                </a:lnTo>
                <a:lnTo>
                  <a:pt x="72644" y="69804"/>
                </a:lnTo>
                <a:lnTo>
                  <a:pt x="73187" y="77448"/>
                </a:lnTo>
                <a:lnTo>
                  <a:pt x="74422" y="85330"/>
                </a:lnTo>
                <a:lnTo>
                  <a:pt x="75056" y="88505"/>
                </a:lnTo>
                <a:lnTo>
                  <a:pt x="75819" y="91553"/>
                </a:lnTo>
                <a:lnTo>
                  <a:pt x="76962" y="94728"/>
                </a:lnTo>
                <a:lnTo>
                  <a:pt x="72614" y="95307"/>
                </a:lnTo>
                <a:lnTo>
                  <a:pt x="69230" y="98792"/>
                </a:lnTo>
                <a:lnTo>
                  <a:pt x="68157" y="106658"/>
                </a:lnTo>
                <a:lnTo>
                  <a:pt x="70739" y="120382"/>
                </a:lnTo>
                <a:lnTo>
                  <a:pt x="75310" y="137146"/>
                </a:lnTo>
                <a:lnTo>
                  <a:pt x="79755" y="141845"/>
                </a:lnTo>
                <a:lnTo>
                  <a:pt x="83057" y="142099"/>
                </a:lnTo>
                <a:lnTo>
                  <a:pt x="87667" y="157640"/>
                </a:lnTo>
                <a:lnTo>
                  <a:pt x="126619" y="196074"/>
                </a:lnTo>
                <a:lnTo>
                  <a:pt x="142684" y="198836"/>
                </a:lnTo>
                <a:lnTo>
                  <a:pt x="150800" y="198145"/>
                </a:lnTo>
                <a:lnTo>
                  <a:pt x="188737" y="173134"/>
                </a:lnTo>
                <a:lnTo>
                  <a:pt x="202438" y="142099"/>
                </a:lnTo>
                <a:lnTo>
                  <a:pt x="205867" y="141845"/>
                </a:lnTo>
                <a:lnTo>
                  <a:pt x="210312" y="137146"/>
                </a:lnTo>
                <a:lnTo>
                  <a:pt x="215010" y="120382"/>
                </a:lnTo>
                <a:lnTo>
                  <a:pt x="217519" y="106640"/>
                </a:lnTo>
                <a:lnTo>
                  <a:pt x="216407" y="98744"/>
                </a:lnTo>
                <a:lnTo>
                  <a:pt x="213010" y="95253"/>
                </a:lnTo>
                <a:lnTo>
                  <a:pt x="208660" y="94728"/>
                </a:lnTo>
                <a:lnTo>
                  <a:pt x="209803" y="91426"/>
                </a:lnTo>
                <a:lnTo>
                  <a:pt x="210693" y="88378"/>
                </a:lnTo>
                <a:lnTo>
                  <a:pt x="211200" y="85203"/>
                </a:lnTo>
                <a:lnTo>
                  <a:pt x="212363" y="50690"/>
                </a:lnTo>
                <a:lnTo>
                  <a:pt x="205263" y="32466"/>
                </a:lnTo>
                <a:lnTo>
                  <a:pt x="196306" y="25338"/>
                </a:lnTo>
                <a:lnTo>
                  <a:pt x="191897" y="24116"/>
                </a:lnTo>
                <a:lnTo>
                  <a:pt x="187071" y="14718"/>
                </a:lnTo>
                <a:lnTo>
                  <a:pt x="174371" y="7733"/>
                </a:lnTo>
                <a:lnTo>
                  <a:pt x="167288" y="4202"/>
                </a:lnTo>
                <a:lnTo>
                  <a:pt x="158956" y="1494"/>
                </a:lnTo>
                <a:lnTo>
                  <a:pt x="149314" y="0"/>
                </a:lnTo>
                <a:close/>
              </a:path>
            </a:pathLst>
          </a:custGeom>
          <a:solidFill>
            <a:srgbClr val="F9F9F9"/>
          </a:solidFill>
        </p:spPr>
        <p:txBody>
          <a:bodyPr wrap="square" lIns="0" tIns="0" rIns="0" bIns="0" rtlCol="0"/>
          <a:lstStyle/>
          <a:p>
            <a:endParaRPr/>
          </a:p>
        </p:txBody>
      </p:sp>
      <p:sp>
        <p:nvSpPr>
          <p:cNvPr id="22" name="object 22"/>
          <p:cNvSpPr txBox="1"/>
          <p:nvPr/>
        </p:nvSpPr>
        <p:spPr>
          <a:xfrm>
            <a:off x="755700" y="4940934"/>
            <a:ext cx="3329940" cy="1165225"/>
          </a:xfrm>
          <a:prstGeom prst="rect">
            <a:avLst/>
          </a:prstGeom>
        </p:spPr>
        <p:txBody>
          <a:bodyPr vert="horz" wrap="square" lIns="0" tIns="0" rIns="0" bIns="0" rtlCol="0">
            <a:spAutoFit/>
          </a:bodyPr>
          <a:lstStyle/>
          <a:p>
            <a:pPr algn="ctr">
              <a:lnSpc>
                <a:spcPct val="100000"/>
              </a:lnSpc>
            </a:pPr>
            <a:r>
              <a:rPr sz="1600" b="1" spc="-5" dirty="0">
                <a:latin typeface="微软雅黑"/>
                <a:cs typeface="微软雅黑"/>
              </a:rPr>
              <a:t>供需严重失衡</a:t>
            </a:r>
            <a:endParaRPr sz="1600">
              <a:latin typeface="微软雅黑"/>
              <a:cs typeface="微软雅黑"/>
            </a:endParaRPr>
          </a:p>
          <a:p>
            <a:pPr algn="ctr">
              <a:lnSpc>
                <a:spcPct val="100000"/>
              </a:lnSpc>
              <a:spcBef>
                <a:spcPts val="430"/>
              </a:spcBef>
            </a:pPr>
            <a:r>
              <a:rPr sz="1400" dirty="0">
                <a:latin typeface="微软雅黑"/>
                <a:cs typeface="微软雅黑"/>
              </a:rPr>
              <a:t>2018Q1区块链相关岗位占到互联网行业</a:t>
            </a:r>
            <a:endParaRPr sz="1400">
              <a:latin typeface="微软雅黑"/>
              <a:cs typeface="微软雅黑"/>
            </a:endParaRPr>
          </a:p>
          <a:p>
            <a:pPr marL="12700" marR="5080" algn="ctr">
              <a:lnSpc>
                <a:spcPct val="150000"/>
              </a:lnSpc>
            </a:pPr>
            <a:r>
              <a:rPr sz="1400" dirty="0">
                <a:latin typeface="微软雅黑"/>
                <a:cs typeface="微软雅黑"/>
              </a:rPr>
              <a:t>总岗位量的0.4%</a:t>
            </a:r>
            <a:r>
              <a:rPr sz="1400" spc="-5" dirty="0">
                <a:latin typeface="微软雅黑"/>
                <a:cs typeface="微软雅黑"/>
              </a:rPr>
              <a:t>,</a:t>
            </a:r>
            <a:r>
              <a:rPr sz="1400" dirty="0">
                <a:latin typeface="微软雅黑"/>
                <a:cs typeface="微软雅黑"/>
              </a:rPr>
              <a:t>但专业区块</a:t>
            </a:r>
            <a:r>
              <a:rPr sz="1400" spc="-15" dirty="0">
                <a:latin typeface="微软雅黑"/>
                <a:cs typeface="微软雅黑"/>
              </a:rPr>
              <a:t>链</a:t>
            </a:r>
            <a:r>
              <a:rPr sz="1400" dirty="0">
                <a:latin typeface="微软雅黑"/>
                <a:cs typeface="微软雅黑"/>
              </a:rPr>
              <a:t>技术</a:t>
            </a:r>
            <a:r>
              <a:rPr sz="1400" spc="-15" dirty="0">
                <a:latin typeface="微软雅黑"/>
                <a:cs typeface="微软雅黑"/>
              </a:rPr>
              <a:t>人</a:t>
            </a:r>
            <a:r>
              <a:rPr sz="1400" dirty="0">
                <a:latin typeface="微软雅黑"/>
                <a:cs typeface="微软雅黑"/>
              </a:rPr>
              <a:t>才的  供露比仅为0.15: 1,</a:t>
            </a:r>
            <a:r>
              <a:rPr sz="1400" spc="-85" dirty="0">
                <a:latin typeface="微软雅黑"/>
                <a:cs typeface="微软雅黑"/>
              </a:rPr>
              <a:t> </a:t>
            </a:r>
            <a:r>
              <a:rPr sz="1400" dirty="0">
                <a:latin typeface="微软雅黑"/>
                <a:cs typeface="微软雅黑"/>
              </a:rPr>
              <a:t>供始产重不足</a:t>
            </a:r>
            <a:endParaRPr sz="1400">
              <a:latin typeface="微软雅黑"/>
              <a:cs typeface="微软雅黑"/>
            </a:endParaRPr>
          </a:p>
        </p:txBody>
      </p:sp>
      <p:sp>
        <p:nvSpPr>
          <p:cNvPr id="25" name="object 25"/>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118</a:t>
            </a:fld>
            <a:endParaRPr dirty="0"/>
          </a:p>
        </p:txBody>
      </p:sp>
      <p:sp>
        <p:nvSpPr>
          <p:cNvPr id="26" name="object 2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23" name="object 23"/>
          <p:cNvSpPr txBox="1"/>
          <p:nvPr/>
        </p:nvSpPr>
        <p:spPr>
          <a:xfrm>
            <a:off x="4481576" y="4940934"/>
            <a:ext cx="3230245" cy="1165225"/>
          </a:xfrm>
          <a:prstGeom prst="rect">
            <a:avLst/>
          </a:prstGeom>
        </p:spPr>
        <p:txBody>
          <a:bodyPr vert="horz" wrap="square" lIns="0" tIns="0" rIns="0" bIns="0" rtlCol="0">
            <a:spAutoFit/>
          </a:bodyPr>
          <a:lstStyle/>
          <a:p>
            <a:pPr algn="ctr">
              <a:lnSpc>
                <a:spcPct val="100000"/>
              </a:lnSpc>
            </a:pPr>
            <a:r>
              <a:rPr sz="1600" b="1" spc="-5" dirty="0">
                <a:latin typeface="微软雅黑"/>
                <a:cs typeface="微软雅黑"/>
              </a:rPr>
              <a:t>周边行业流入，专业受限</a:t>
            </a:r>
            <a:endParaRPr sz="1600">
              <a:latin typeface="微软雅黑"/>
              <a:cs typeface="微软雅黑"/>
            </a:endParaRPr>
          </a:p>
          <a:p>
            <a:pPr algn="ctr">
              <a:lnSpc>
                <a:spcPct val="100000"/>
              </a:lnSpc>
              <a:spcBef>
                <a:spcPts val="430"/>
              </a:spcBef>
            </a:pPr>
            <a:r>
              <a:rPr sz="1400" dirty="0">
                <a:latin typeface="微软雅黑"/>
                <a:cs typeface="微软雅黑"/>
              </a:rPr>
              <a:t>区块链行业主要通过吸</a:t>
            </a:r>
            <a:r>
              <a:rPr sz="1400" spc="-15" dirty="0">
                <a:latin typeface="微软雅黑"/>
                <a:cs typeface="微软雅黑"/>
              </a:rPr>
              <a:t>引</a:t>
            </a:r>
            <a:r>
              <a:rPr sz="1400" dirty="0">
                <a:latin typeface="微软雅黑"/>
                <a:cs typeface="微软雅黑"/>
              </a:rPr>
              <a:t>传统</a:t>
            </a:r>
            <a:r>
              <a:rPr sz="1400" spc="-15" dirty="0">
                <a:latin typeface="微软雅黑"/>
                <a:cs typeface="微软雅黑"/>
              </a:rPr>
              <a:t>行</a:t>
            </a:r>
            <a:r>
              <a:rPr sz="1400" dirty="0">
                <a:latin typeface="微软雅黑"/>
                <a:cs typeface="微软雅黑"/>
              </a:rPr>
              <a:t>业人</a:t>
            </a:r>
            <a:r>
              <a:rPr sz="1400" spc="-15" dirty="0">
                <a:latin typeface="微软雅黑"/>
                <a:cs typeface="微软雅黑"/>
              </a:rPr>
              <a:t>才</a:t>
            </a:r>
            <a:r>
              <a:rPr sz="1400" dirty="0">
                <a:latin typeface="微软雅黑"/>
                <a:cs typeface="微软雅黑"/>
              </a:rPr>
              <a:t>实</a:t>
            </a:r>
            <a:endParaRPr sz="1400">
              <a:latin typeface="微软雅黑"/>
              <a:cs typeface="微软雅黑"/>
            </a:endParaRPr>
          </a:p>
          <a:p>
            <a:pPr marL="12700" marR="5080" algn="ctr">
              <a:lnSpc>
                <a:spcPct val="150000"/>
              </a:lnSpc>
            </a:pPr>
            <a:r>
              <a:rPr sz="1400" dirty="0">
                <a:latin typeface="微软雅黑"/>
                <a:cs typeface="微软雅黑"/>
              </a:rPr>
              <a:t>现人才流入，最多是通</a:t>
            </a:r>
            <a:r>
              <a:rPr sz="1400" spc="-15" dirty="0">
                <a:latin typeface="微软雅黑"/>
                <a:cs typeface="微软雅黑"/>
              </a:rPr>
              <a:t>过</a:t>
            </a:r>
            <a:r>
              <a:rPr sz="1400" dirty="0">
                <a:latin typeface="微软雅黑"/>
                <a:cs typeface="微软雅黑"/>
              </a:rPr>
              <a:t>互联</a:t>
            </a:r>
            <a:r>
              <a:rPr sz="1400" spc="-15" dirty="0">
                <a:latin typeface="微软雅黑"/>
                <a:cs typeface="微软雅黑"/>
              </a:rPr>
              <a:t>网</a:t>
            </a:r>
            <a:r>
              <a:rPr sz="1400" dirty="0">
                <a:latin typeface="微软雅黑"/>
                <a:cs typeface="微软雅黑"/>
              </a:rPr>
              <a:t>金融</a:t>
            </a:r>
            <a:r>
              <a:rPr sz="1400" spc="-15" dirty="0">
                <a:latin typeface="微软雅黑"/>
                <a:cs typeface="微软雅黑"/>
              </a:rPr>
              <a:t>和</a:t>
            </a:r>
            <a:r>
              <a:rPr sz="1400" dirty="0">
                <a:latin typeface="微软雅黑"/>
                <a:cs typeface="微软雅黑"/>
              </a:rPr>
              <a:t>计  算机软件行业流入，总比超过40%</a:t>
            </a:r>
            <a:endParaRPr sz="1400">
              <a:latin typeface="微软雅黑"/>
              <a:cs typeface="微软雅黑"/>
            </a:endParaRPr>
          </a:p>
        </p:txBody>
      </p:sp>
      <p:sp>
        <p:nvSpPr>
          <p:cNvPr id="24" name="object 24"/>
          <p:cNvSpPr txBox="1"/>
          <p:nvPr/>
        </p:nvSpPr>
        <p:spPr>
          <a:xfrm>
            <a:off x="8156829" y="4940934"/>
            <a:ext cx="3230245" cy="1165225"/>
          </a:xfrm>
          <a:prstGeom prst="rect">
            <a:avLst/>
          </a:prstGeom>
        </p:spPr>
        <p:txBody>
          <a:bodyPr vert="horz" wrap="square" lIns="0" tIns="0" rIns="0" bIns="0" rtlCol="0">
            <a:spAutoFit/>
          </a:bodyPr>
          <a:lstStyle/>
          <a:p>
            <a:pPr algn="ctr">
              <a:lnSpc>
                <a:spcPct val="100000"/>
              </a:lnSpc>
            </a:pPr>
            <a:r>
              <a:rPr sz="1600" b="1" spc="-5" dirty="0">
                <a:latin typeface="微软雅黑"/>
                <a:cs typeface="微软雅黑"/>
              </a:rPr>
              <a:t>复合技能、高精尖人才不足</a:t>
            </a:r>
            <a:endParaRPr sz="1600">
              <a:latin typeface="微软雅黑"/>
              <a:cs typeface="微软雅黑"/>
            </a:endParaRPr>
          </a:p>
          <a:p>
            <a:pPr algn="ctr">
              <a:lnSpc>
                <a:spcPct val="100000"/>
              </a:lnSpc>
              <a:spcBef>
                <a:spcPts val="430"/>
              </a:spcBef>
            </a:pPr>
            <a:r>
              <a:rPr sz="1400" dirty="0">
                <a:latin typeface="微软雅黑"/>
                <a:cs typeface="微软雅黑"/>
              </a:rPr>
              <a:t>区块链技术是一门跨学</a:t>
            </a:r>
            <a:r>
              <a:rPr sz="1400" spc="-15" dirty="0">
                <a:latin typeface="微软雅黑"/>
                <a:cs typeface="微软雅黑"/>
              </a:rPr>
              <a:t>科</a:t>
            </a:r>
            <a:r>
              <a:rPr sz="1400" dirty="0">
                <a:latin typeface="微软雅黑"/>
                <a:cs typeface="微软雅黑"/>
              </a:rPr>
              <a:t>、跨</a:t>
            </a:r>
            <a:r>
              <a:rPr sz="1400" spc="-15" dirty="0">
                <a:latin typeface="微软雅黑"/>
                <a:cs typeface="微软雅黑"/>
              </a:rPr>
              <a:t>领</a:t>
            </a:r>
            <a:r>
              <a:rPr sz="1400" dirty="0">
                <a:latin typeface="微软雅黑"/>
                <a:cs typeface="微软雅黑"/>
              </a:rPr>
              <a:t>域的</a:t>
            </a:r>
            <a:r>
              <a:rPr sz="1400" spc="-15" dirty="0">
                <a:latin typeface="微软雅黑"/>
                <a:cs typeface="微软雅黑"/>
              </a:rPr>
              <a:t>技</a:t>
            </a:r>
            <a:r>
              <a:rPr sz="1400" dirty="0">
                <a:latin typeface="微软雅黑"/>
                <a:cs typeface="微软雅黑"/>
              </a:rPr>
              <a:t>术</a:t>
            </a:r>
            <a:endParaRPr sz="1400">
              <a:latin typeface="微软雅黑"/>
              <a:cs typeface="微软雅黑"/>
            </a:endParaRPr>
          </a:p>
          <a:p>
            <a:pPr marL="12700" marR="5080" algn="ctr">
              <a:lnSpc>
                <a:spcPct val="150000"/>
              </a:lnSpc>
            </a:pPr>
            <a:r>
              <a:rPr sz="1400" dirty="0">
                <a:latin typeface="微软雅黑"/>
                <a:cs typeface="微软雅黑"/>
              </a:rPr>
              <a:t>应用，区块链行业人才</a:t>
            </a:r>
            <a:r>
              <a:rPr sz="1400" spc="-15" dirty="0">
                <a:latin typeface="微软雅黑"/>
                <a:cs typeface="微软雅黑"/>
              </a:rPr>
              <a:t>不</a:t>
            </a:r>
            <a:r>
              <a:rPr sz="1400" dirty="0">
                <a:latin typeface="微软雅黑"/>
                <a:cs typeface="微软雅黑"/>
              </a:rPr>
              <a:t>仅熟</a:t>
            </a:r>
            <a:r>
              <a:rPr sz="1400" spc="-15" dirty="0">
                <a:latin typeface="微软雅黑"/>
                <a:cs typeface="微软雅黑"/>
              </a:rPr>
              <a:t>悉</a:t>
            </a:r>
            <a:r>
              <a:rPr sz="1400" dirty="0">
                <a:latin typeface="微软雅黑"/>
                <a:cs typeface="微软雅黑"/>
              </a:rPr>
              <a:t>区块</a:t>
            </a:r>
            <a:r>
              <a:rPr sz="1400" spc="-15" dirty="0">
                <a:latin typeface="微软雅黑"/>
                <a:cs typeface="微软雅黑"/>
              </a:rPr>
              <a:t>链</a:t>
            </a:r>
            <a:r>
              <a:rPr sz="1400" dirty="0">
                <a:latin typeface="微软雅黑"/>
                <a:cs typeface="微软雅黑"/>
              </a:rPr>
              <a:t>技  术远离，还要了解经济学等理论知识</a:t>
            </a:r>
            <a:endParaRPr sz="1400">
              <a:latin typeface="微软雅黑"/>
              <a:cs typeface="微软雅黑"/>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0621518" y="443484"/>
            <a:ext cx="1397000" cy="378460"/>
          </a:xfrm>
          <a:prstGeom prst="rect">
            <a:avLst/>
          </a:prstGeom>
        </p:spPr>
        <p:txBody>
          <a:bodyPr vert="horz" wrap="square" lIns="0" tIns="0" rIns="0" bIns="0" rtlCol="0">
            <a:spAutoFit/>
          </a:bodyPr>
          <a:lstStyle/>
          <a:p>
            <a:pPr marL="12700" marR="5080" indent="39751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3 未来篇  区块链产业发展挑战</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舆论：炒币盛行，市场浮躁，噱头大于实质，技术成熟仍</a:t>
            </a:r>
            <a:r>
              <a:rPr spc="5" dirty="0"/>
              <a:t>需</a:t>
            </a:r>
            <a:r>
              <a:rPr dirty="0">
                <a:latin typeface="微软雅黑"/>
                <a:cs typeface="微软雅黑"/>
              </a:rPr>
              <a:t>3</a:t>
            </a:r>
          </a:p>
          <a:p>
            <a:pPr marL="12700">
              <a:lnSpc>
                <a:spcPts val="2735"/>
              </a:lnSpc>
            </a:pPr>
            <a:r>
              <a:rPr spc="-5" dirty="0"/>
              <a:t>至</a:t>
            </a:r>
            <a:r>
              <a:rPr spc="-5" dirty="0">
                <a:latin typeface="微软雅黑"/>
                <a:cs typeface="微软雅黑"/>
              </a:rPr>
              <a:t>5</a:t>
            </a:r>
            <a:r>
              <a:rPr spc="-5" dirty="0"/>
              <a:t>年</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87730" y="3771277"/>
            <a:ext cx="10829925" cy="2296795"/>
          </a:xfrm>
          <a:custGeom>
            <a:avLst/>
            <a:gdLst/>
            <a:ahLst/>
            <a:cxnLst/>
            <a:rect l="l" t="t" r="r" b="b"/>
            <a:pathLst>
              <a:path w="10829925" h="2296795">
                <a:moveTo>
                  <a:pt x="0" y="2285187"/>
                </a:moveTo>
                <a:lnTo>
                  <a:pt x="50959" y="2287106"/>
                </a:lnTo>
                <a:lnTo>
                  <a:pt x="101969" y="2288976"/>
                </a:lnTo>
                <a:lnTo>
                  <a:pt x="153079" y="2290747"/>
                </a:lnTo>
                <a:lnTo>
                  <a:pt x="204337" y="2292370"/>
                </a:lnTo>
                <a:lnTo>
                  <a:pt x="255793" y="2293794"/>
                </a:lnTo>
                <a:lnTo>
                  <a:pt x="307498" y="2294971"/>
                </a:lnTo>
                <a:lnTo>
                  <a:pt x="359499" y="2295850"/>
                </a:lnTo>
                <a:lnTo>
                  <a:pt x="411846" y="2296383"/>
                </a:lnTo>
                <a:lnTo>
                  <a:pt x="464590" y="2296519"/>
                </a:lnTo>
                <a:lnTo>
                  <a:pt x="517778" y="2296210"/>
                </a:lnTo>
                <a:lnTo>
                  <a:pt x="566766" y="2295365"/>
                </a:lnTo>
                <a:lnTo>
                  <a:pt x="616493" y="2293915"/>
                </a:lnTo>
                <a:lnTo>
                  <a:pt x="666785" y="2291986"/>
                </a:lnTo>
                <a:lnTo>
                  <a:pt x="717468" y="2289701"/>
                </a:lnTo>
                <a:lnTo>
                  <a:pt x="768368" y="2287185"/>
                </a:lnTo>
                <a:lnTo>
                  <a:pt x="819311" y="2284561"/>
                </a:lnTo>
                <a:lnTo>
                  <a:pt x="870122" y="2281954"/>
                </a:lnTo>
                <a:lnTo>
                  <a:pt x="920629" y="2279488"/>
                </a:lnTo>
                <a:lnTo>
                  <a:pt x="970656" y="2277287"/>
                </a:lnTo>
                <a:lnTo>
                  <a:pt x="1020031" y="2275475"/>
                </a:lnTo>
                <a:lnTo>
                  <a:pt x="1068577" y="2274176"/>
                </a:lnTo>
                <a:lnTo>
                  <a:pt x="1125605" y="2273284"/>
                </a:lnTo>
                <a:lnTo>
                  <a:pt x="1188981" y="2272766"/>
                </a:lnTo>
                <a:lnTo>
                  <a:pt x="1255796" y="2272557"/>
                </a:lnTo>
                <a:lnTo>
                  <a:pt x="1323142" y="2272590"/>
                </a:lnTo>
                <a:lnTo>
                  <a:pt x="1388109" y="2272799"/>
                </a:lnTo>
                <a:lnTo>
                  <a:pt x="1447788" y="2273119"/>
                </a:lnTo>
                <a:lnTo>
                  <a:pt x="1499270" y="2273482"/>
                </a:lnTo>
                <a:lnTo>
                  <a:pt x="1539644" y="2273823"/>
                </a:lnTo>
                <a:lnTo>
                  <a:pt x="1626270" y="2274889"/>
                </a:lnTo>
                <a:lnTo>
                  <a:pt x="1679268" y="2275957"/>
                </a:lnTo>
                <a:lnTo>
                  <a:pt x="1733856" y="2277282"/>
                </a:lnTo>
                <a:lnTo>
                  <a:pt x="1789464" y="2278763"/>
                </a:lnTo>
                <a:lnTo>
                  <a:pt x="1845518" y="2280302"/>
                </a:lnTo>
                <a:lnTo>
                  <a:pt x="1901450" y="2281800"/>
                </a:lnTo>
                <a:lnTo>
                  <a:pt x="1956686" y="2283156"/>
                </a:lnTo>
                <a:lnTo>
                  <a:pt x="2010656" y="2284272"/>
                </a:lnTo>
                <a:lnTo>
                  <a:pt x="2062788" y="2285049"/>
                </a:lnTo>
                <a:lnTo>
                  <a:pt x="2112511" y="2285387"/>
                </a:lnTo>
                <a:lnTo>
                  <a:pt x="2159254" y="2285187"/>
                </a:lnTo>
                <a:lnTo>
                  <a:pt x="2219578" y="2284091"/>
                </a:lnTo>
                <a:lnTo>
                  <a:pt x="2276709" y="2282264"/>
                </a:lnTo>
                <a:lnTo>
                  <a:pt x="2330904" y="2279833"/>
                </a:lnTo>
                <a:lnTo>
                  <a:pt x="2382424" y="2276928"/>
                </a:lnTo>
                <a:lnTo>
                  <a:pt x="2431527" y="2273680"/>
                </a:lnTo>
                <a:lnTo>
                  <a:pt x="2478472" y="2270217"/>
                </a:lnTo>
                <a:lnTo>
                  <a:pt x="2523518" y="2266669"/>
                </a:lnTo>
                <a:lnTo>
                  <a:pt x="2566923" y="2263165"/>
                </a:lnTo>
                <a:lnTo>
                  <a:pt x="2631514" y="2256378"/>
                </a:lnTo>
                <a:lnTo>
                  <a:pt x="2689782" y="2248092"/>
                </a:lnTo>
                <a:lnTo>
                  <a:pt x="2743302" y="2239894"/>
                </a:lnTo>
                <a:lnTo>
                  <a:pt x="2793646" y="2233370"/>
                </a:lnTo>
                <a:lnTo>
                  <a:pt x="2842386" y="2230107"/>
                </a:lnTo>
                <a:lnTo>
                  <a:pt x="2901932" y="2232778"/>
                </a:lnTo>
                <a:lnTo>
                  <a:pt x="2958036" y="2240438"/>
                </a:lnTo>
                <a:lnTo>
                  <a:pt x="3008639" y="2248441"/>
                </a:lnTo>
                <a:lnTo>
                  <a:pt x="3051683" y="2252141"/>
                </a:lnTo>
                <a:lnTo>
                  <a:pt x="3083182" y="2248441"/>
                </a:lnTo>
                <a:lnTo>
                  <a:pt x="3105372" y="2240438"/>
                </a:lnTo>
                <a:lnTo>
                  <a:pt x="3125513" y="2232778"/>
                </a:lnTo>
                <a:lnTo>
                  <a:pt x="3150870" y="2230107"/>
                </a:lnTo>
                <a:lnTo>
                  <a:pt x="3182538" y="2237081"/>
                </a:lnTo>
                <a:lnTo>
                  <a:pt x="3216957" y="2250079"/>
                </a:lnTo>
                <a:lnTo>
                  <a:pt x="3254115" y="2261355"/>
                </a:lnTo>
                <a:lnTo>
                  <a:pt x="3293999" y="2263165"/>
                </a:lnTo>
                <a:lnTo>
                  <a:pt x="3339038" y="2248529"/>
                </a:lnTo>
                <a:lnTo>
                  <a:pt x="3388375" y="2223225"/>
                </a:lnTo>
                <a:lnTo>
                  <a:pt x="3437356" y="2198609"/>
                </a:lnTo>
                <a:lnTo>
                  <a:pt x="3481324" y="2186038"/>
                </a:lnTo>
                <a:lnTo>
                  <a:pt x="3524430" y="2193098"/>
                </a:lnTo>
                <a:lnTo>
                  <a:pt x="3567382" y="2212208"/>
                </a:lnTo>
                <a:lnTo>
                  <a:pt x="3600356" y="2232006"/>
                </a:lnTo>
                <a:lnTo>
                  <a:pt x="3613530" y="2241130"/>
                </a:lnTo>
                <a:lnTo>
                  <a:pt x="3628399" y="2246552"/>
                </a:lnTo>
                <a:lnTo>
                  <a:pt x="3634851" y="2248703"/>
                </a:lnTo>
                <a:lnTo>
                  <a:pt x="3641659" y="2247067"/>
                </a:lnTo>
                <a:lnTo>
                  <a:pt x="3657600" y="2241130"/>
                </a:lnTo>
                <a:lnTo>
                  <a:pt x="3687216" y="2227183"/>
                </a:lnTo>
                <a:lnTo>
                  <a:pt x="3725084" y="2206697"/>
                </a:lnTo>
                <a:lnTo>
                  <a:pt x="3765024" y="2186902"/>
                </a:lnTo>
                <a:lnTo>
                  <a:pt x="3800855" y="2175027"/>
                </a:lnTo>
                <a:lnTo>
                  <a:pt x="3831722" y="2175373"/>
                </a:lnTo>
                <a:lnTo>
                  <a:pt x="3860720" y="2183291"/>
                </a:lnTo>
                <a:lnTo>
                  <a:pt x="3887313" y="2192586"/>
                </a:lnTo>
                <a:lnTo>
                  <a:pt x="3910965" y="2197061"/>
                </a:lnTo>
                <a:lnTo>
                  <a:pt x="3928250" y="2193102"/>
                </a:lnTo>
                <a:lnTo>
                  <a:pt x="3940571" y="2184668"/>
                </a:lnTo>
                <a:lnTo>
                  <a:pt x="3954631" y="2176921"/>
                </a:lnTo>
                <a:lnTo>
                  <a:pt x="3977131" y="2175027"/>
                </a:lnTo>
                <a:lnTo>
                  <a:pt x="4011949" y="2182945"/>
                </a:lnTo>
                <a:lnTo>
                  <a:pt x="4054887" y="2197061"/>
                </a:lnTo>
                <a:lnTo>
                  <a:pt x="4100254" y="2211178"/>
                </a:lnTo>
                <a:lnTo>
                  <a:pt x="4142358" y="2219096"/>
                </a:lnTo>
                <a:lnTo>
                  <a:pt x="4182296" y="2217976"/>
                </a:lnTo>
                <a:lnTo>
                  <a:pt x="4222210" y="2211522"/>
                </a:lnTo>
                <a:lnTo>
                  <a:pt x="4257980" y="2203346"/>
                </a:lnTo>
                <a:lnTo>
                  <a:pt x="4285487" y="2197061"/>
                </a:lnTo>
                <a:lnTo>
                  <a:pt x="4298953" y="2193014"/>
                </a:lnTo>
                <a:lnTo>
                  <a:pt x="4302061" y="2189483"/>
                </a:lnTo>
                <a:lnTo>
                  <a:pt x="4305169" y="2186985"/>
                </a:lnTo>
                <a:lnTo>
                  <a:pt x="4353375" y="2187760"/>
                </a:lnTo>
                <a:lnTo>
                  <a:pt x="4401200" y="2191550"/>
                </a:lnTo>
                <a:lnTo>
                  <a:pt x="4443525" y="2195339"/>
                </a:lnTo>
                <a:lnTo>
                  <a:pt x="4461764" y="2197061"/>
                </a:lnTo>
                <a:lnTo>
                  <a:pt x="4494645" y="2199557"/>
                </a:lnTo>
                <a:lnTo>
                  <a:pt x="4556311" y="2204548"/>
                </a:lnTo>
                <a:lnTo>
                  <a:pt x="4609024" y="2213840"/>
                </a:lnTo>
                <a:lnTo>
                  <a:pt x="4652736" y="2227439"/>
                </a:lnTo>
                <a:lnTo>
                  <a:pt x="4660137" y="2230107"/>
                </a:lnTo>
                <a:lnTo>
                  <a:pt x="4671149" y="2222448"/>
                </a:lnTo>
                <a:lnTo>
                  <a:pt x="4678029" y="2208763"/>
                </a:lnTo>
                <a:lnTo>
                  <a:pt x="4686980" y="2194733"/>
                </a:lnTo>
                <a:lnTo>
                  <a:pt x="4704207" y="2186038"/>
                </a:lnTo>
                <a:lnTo>
                  <a:pt x="4734591" y="2185440"/>
                </a:lnTo>
                <a:lnTo>
                  <a:pt x="4773739" y="2189487"/>
                </a:lnTo>
                <a:lnTo>
                  <a:pt x="4813934" y="2194566"/>
                </a:lnTo>
                <a:lnTo>
                  <a:pt x="4847462" y="2197061"/>
                </a:lnTo>
                <a:lnTo>
                  <a:pt x="4870080" y="2195339"/>
                </a:lnTo>
                <a:lnTo>
                  <a:pt x="4886674" y="2191550"/>
                </a:lnTo>
                <a:lnTo>
                  <a:pt x="4902934" y="2187760"/>
                </a:lnTo>
                <a:lnTo>
                  <a:pt x="4924552" y="2186038"/>
                </a:lnTo>
                <a:lnTo>
                  <a:pt x="4954978" y="2188017"/>
                </a:lnTo>
                <a:lnTo>
                  <a:pt x="4990607" y="2192235"/>
                </a:lnTo>
                <a:lnTo>
                  <a:pt x="5026261" y="2196110"/>
                </a:lnTo>
                <a:lnTo>
                  <a:pt x="5056758" y="2197061"/>
                </a:lnTo>
                <a:lnTo>
                  <a:pt x="5079091" y="2192583"/>
                </a:lnTo>
                <a:lnTo>
                  <a:pt x="5096637" y="2184663"/>
                </a:lnTo>
                <a:lnTo>
                  <a:pt x="5113516" y="2177434"/>
                </a:lnTo>
                <a:lnTo>
                  <a:pt x="5133848" y="2175027"/>
                </a:lnTo>
                <a:lnTo>
                  <a:pt x="5155195" y="2180451"/>
                </a:lnTo>
                <a:lnTo>
                  <a:pt x="5176520" y="2190864"/>
                </a:lnTo>
                <a:lnTo>
                  <a:pt x="5204035" y="2201619"/>
                </a:lnTo>
                <a:lnTo>
                  <a:pt x="5243957" y="2208072"/>
                </a:lnTo>
                <a:lnTo>
                  <a:pt x="5291636" y="2208689"/>
                </a:lnTo>
                <a:lnTo>
                  <a:pt x="5351746" y="2206839"/>
                </a:lnTo>
                <a:lnTo>
                  <a:pt x="5415562" y="2203580"/>
                </a:lnTo>
                <a:lnTo>
                  <a:pt x="5474361" y="2199968"/>
                </a:lnTo>
                <a:lnTo>
                  <a:pt x="5519420" y="2197061"/>
                </a:lnTo>
                <a:lnTo>
                  <a:pt x="5571775" y="2188797"/>
                </a:lnTo>
                <a:lnTo>
                  <a:pt x="5583463" y="2185696"/>
                </a:lnTo>
                <a:lnTo>
                  <a:pt x="5596508" y="2186038"/>
                </a:lnTo>
                <a:lnTo>
                  <a:pt x="5610568" y="2192757"/>
                </a:lnTo>
                <a:lnTo>
                  <a:pt x="5622020" y="2203948"/>
                </a:lnTo>
                <a:lnTo>
                  <a:pt x="5634495" y="2214448"/>
                </a:lnTo>
                <a:lnTo>
                  <a:pt x="5651627" y="2219096"/>
                </a:lnTo>
                <a:lnTo>
                  <a:pt x="5671173" y="2214965"/>
                </a:lnTo>
                <a:lnTo>
                  <a:pt x="5692267" y="2205324"/>
                </a:lnTo>
                <a:lnTo>
                  <a:pt x="5720599" y="2194305"/>
                </a:lnTo>
                <a:lnTo>
                  <a:pt x="5761863" y="2186038"/>
                </a:lnTo>
                <a:lnTo>
                  <a:pt x="5801288" y="2182291"/>
                </a:lnTo>
                <a:lnTo>
                  <a:pt x="5850363" y="2178696"/>
                </a:lnTo>
                <a:lnTo>
                  <a:pt x="5904341" y="2175713"/>
                </a:lnTo>
                <a:lnTo>
                  <a:pt x="5958477" y="2173801"/>
                </a:lnTo>
                <a:lnTo>
                  <a:pt x="6008028" y="2173419"/>
                </a:lnTo>
                <a:lnTo>
                  <a:pt x="6048248" y="2175027"/>
                </a:lnTo>
                <a:lnTo>
                  <a:pt x="6085002" y="2185013"/>
                </a:lnTo>
                <a:lnTo>
                  <a:pt x="6105398" y="2201195"/>
                </a:lnTo>
                <a:lnTo>
                  <a:pt x="6127507" y="2215310"/>
                </a:lnTo>
                <a:lnTo>
                  <a:pt x="6169406" y="2219096"/>
                </a:lnTo>
                <a:lnTo>
                  <a:pt x="6208743" y="2213667"/>
                </a:lnTo>
                <a:lnTo>
                  <a:pt x="6257980" y="2203324"/>
                </a:lnTo>
                <a:lnTo>
                  <a:pt x="6313067" y="2189898"/>
                </a:lnTo>
                <a:lnTo>
                  <a:pt x="6369953" y="2175220"/>
                </a:lnTo>
                <a:lnTo>
                  <a:pt x="6424588" y="2161120"/>
                </a:lnTo>
                <a:lnTo>
                  <a:pt x="6472924" y="2149431"/>
                </a:lnTo>
                <a:lnTo>
                  <a:pt x="6510909" y="2141981"/>
                </a:lnTo>
                <a:lnTo>
                  <a:pt x="6553821" y="2139826"/>
                </a:lnTo>
                <a:lnTo>
                  <a:pt x="6578457" y="2145420"/>
                </a:lnTo>
                <a:lnTo>
                  <a:pt x="6594115" y="2152047"/>
                </a:lnTo>
                <a:lnTo>
                  <a:pt x="6610096" y="2152992"/>
                </a:lnTo>
                <a:lnTo>
                  <a:pt x="6621262" y="2143524"/>
                </a:lnTo>
                <a:lnTo>
                  <a:pt x="6625224" y="2128205"/>
                </a:lnTo>
                <a:lnTo>
                  <a:pt x="6635402" y="2114262"/>
                </a:lnTo>
                <a:lnTo>
                  <a:pt x="6665214" y="2108923"/>
                </a:lnTo>
                <a:lnTo>
                  <a:pt x="6702644" y="2113388"/>
                </a:lnTo>
                <a:lnTo>
                  <a:pt x="6752486" y="2123207"/>
                </a:lnTo>
                <a:lnTo>
                  <a:pt x="6809073" y="2135779"/>
                </a:lnTo>
                <a:lnTo>
                  <a:pt x="6866739" y="2148505"/>
                </a:lnTo>
                <a:lnTo>
                  <a:pt x="6919819" y="2158784"/>
                </a:lnTo>
                <a:lnTo>
                  <a:pt x="6962648" y="2164016"/>
                </a:lnTo>
                <a:lnTo>
                  <a:pt x="7008879" y="2162981"/>
                </a:lnTo>
                <a:lnTo>
                  <a:pt x="7070340" y="2144387"/>
                </a:lnTo>
                <a:lnTo>
                  <a:pt x="7116014" y="2112974"/>
                </a:lnTo>
                <a:lnTo>
                  <a:pt x="7145950" y="2068734"/>
                </a:lnTo>
                <a:lnTo>
                  <a:pt x="7160895" y="2053843"/>
                </a:lnTo>
                <a:lnTo>
                  <a:pt x="7177448" y="2050229"/>
                </a:lnTo>
                <a:lnTo>
                  <a:pt x="7193978" y="2053843"/>
                </a:lnTo>
                <a:lnTo>
                  <a:pt x="7210508" y="2057458"/>
                </a:lnTo>
                <a:lnTo>
                  <a:pt x="7227062" y="2053843"/>
                </a:lnTo>
                <a:lnTo>
                  <a:pt x="7243292" y="2035597"/>
                </a:lnTo>
                <a:lnTo>
                  <a:pt x="7259367" y="2008400"/>
                </a:lnTo>
                <a:lnTo>
                  <a:pt x="7275800" y="1984645"/>
                </a:lnTo>
                <a:lnTo>
                  <a:pt x="7293102" y="1976729"/>
                </a:lnTo>
                <a:lnTo>
                  <a:pt x="7309542" y="1990845"/>
                </a:lnTo>
                <a:lnTo>
                  <a:pt x="7325471" y="2019417"/>
                </a:lnTo>
                <a:lnTo>
                  <a:pt x="7344519" y="2054185"/>
                </a:lnTo>
                <a:lnTo>
                  <a:pt x="7370318" y="2086889"/>
                </a:lnTo>
                <a:lnTo>
                  <a:pt x="7408261" y="2120547"/>
                </a:lnTo>
                <a:lnTo>
                  <a:pt x="7454979" y="2157815"/>
                </a:lnTo>
                <a:lnTo>
                  <a:pt x="7500673" y="2189916"/>
                </a:lnTo>
                <a:lnTo>
                  <a:pt x="7535545" y="2208072"/>
                </a:lnTo>
                <a:lnTo>
                  <a:pt x="7551164" y="2204892"/>
                </a:lnTo>
                <a:lnTo>
                  <a:pt x="7554769" y="2186733"/>
                </a:lnTo>
                <a:lnTo>
                  <a:pt x="7559780" y="2165474"/>
                </a:lnTo>
                <a:lnTo>
                  <a:pt x="7579614" y="2152992"/>
                </a:lnTo>
                <a:lnTo>
                  <a:pt x="7608927" y="2156692"/>
                </a:lnTo>
                <a:lnTo>
                  <a:pt x="7645568" y="2168941"/>
                </a:lnTo>
                <a:lnTo>
                  <a:pt x="7688482" y="2181544"/>
                </a:lnTo>
                <a:lnTo>
                  <a:pt x="7736614" y="2186305"/>
                </a:lnTo>
                <a:lnTo>
                  <a:pt x="7788910" y="2175027"/>
                </a:lnTo>
                <a:lnTo>
                  <a:pt x="7826289" y="2155201"/>
                </a:lnTo>
                <a:lnTo>
                  <a:pt x="7869439" y="2125541"/>
                </a:lnTo>
                <a:lnTo>
                  <a:pt x="7916037" y="2089469"/>
                </a:lnTo>
                <a:lnTo>
                  <a:pt x="7963757" y="2050405"/>
                </a:lnTo>
                <a:lnTo>
                  <a:pt x="8010274" y="2011771"/>
                </a:lnTo>
                <a:lnTo>
                  <a:pt x="8053264" y="1976988"/>
                </a:lnTo>
                <a:lnTo>
                  <a:pt x="8090402" y="1949477"/>
                </a:lnTo>
                <a:lnTo>
                  <a:pt x="8119364" y="1932660"/>
                </a:lnTo>
                <a:lnTo>
                  <a:pt x="8153532" y="1934644"/>
                </a:lnTo>
                <a:lnTo>
                  <a:pt x="8166877" y="1965026"/>
                </a:lnTo>
                <a:lnTo>
                  <a:pt x="8170245" y="1998504"/>
                </a:lnTo>
                <a:lnTo>
                  <a:pt x="8174482" y="2009774"/>
                </a:lnTo>
                <a:lnTo>
                  <a:pt x="8179833" y="1987659"/>
                </a:lnTo>
                <a:lnTo>
                  <a:pt x="8181387" y="1947125"/>
                </a:lnTo>
                <a:lnTo>
                  <a:pt x="8182250" y="1902115"/>
                </a:lnTo>
                <a:lnTo>
                  <a:pt x="8185531" y="1866569"/>
                </a:lnTo>
                <a:lnTo>
                  <a:pt x="8187483" y="1863831"/>
                </a:lnTo>
                <a:lnTo>
                  <a:pt x="8189643" y="1870980"/>
                </a:lnTo>
                <a:lnTo>
                  <a:pt x="8191994" y="1884899"/>
                </a:lnTo>
                <a:lnTo>
                  <a:pt x="8194515" y="1902472"/>
                </a:lnTo>
                <a:lnTo>
                  <a:pt x="8197187" y="1920580"/>
                </a:lnTo>
                <a:lnTo>
                  <a:pt x="8199993" y="1936106"/>
                </a:lnTo>
                <a:lnTo>
                  <a:pt x="8202912" y="1945933"/>
                </a:lnTo>
                <a:lnTo>
                  <a:pt x="8205926" y="1946943"/>
                </a:lnTo>
                <a:lnTo>
                  <a:pt x="8209016" y="1936019"/>
                </a:lnTo>
                <a:lnTo>
                  <a:pt x="8215347" y="1865898"/>
                </a:lnTo>
                <a:lnTo>
                  <a:pt x="8218551" y="1800466"/>
                </a:lnTo>
                <a:lnTo>
                  <a:pt x="8220784" y="1737978"/>
                </a:lnTo>
                <a:lnTo>
                  <a:pt x="8223084" y="1657927"/>
                </a:lnTo>
                <a:lnTo>
                  <a:pt x="8224257" y="1612089"/>
                </a:lnTo>
                <a:lnTo>
                  <a:pt x="8225444" y="1562788"/>
                </a:lnTo>
                <a:lnTo>
                  <a:pt x="8226645" y="1510332"/>
                </a:lnTo>
                <a:lnTo>
                  <a:pt x="8227858" y="1455031"/>
                </a:lnTo>
                <a:lnTo>
                  <a:pt x="8229083" y="1397193"/>
                </a:lnTo>
                <a:lnTo>
                  <a:pt x="8230320" y="1337129"/>
                </a:lnTo>
                <a:lnTo>
                  <a:pt x="8231566" y="1275147"/>
                </a:lnTo>
                <a:lnTo>
                  <a:pt x="8232823" y="1211555"/>
                </a:lnTo>
                <a:lnTo>
                  <a:pt x="8234088" y="1146664"/>
                </a:lnTo>
                <a:lnTo>
                  <a:pt x="8235361" y="1080782"/>
                </a:lnTo>
                <a:lnTo>
                  <a:pt x="8236642" y="1014218"/>
                </a:lnTo>
                <a:lnTo>
                  <a:pt x="8237929" y="947282"/>
                </a:lnTo>
                <a:lnTo>
                  <a:pt x="8239222" y="880282"/>
                </a:lnTo>
                <a:lnTo>
                  <a:pt x="8240520" y="813527"/>
                </a:lnTo>
                <a:lnTo>
                  <a:pt x="8241823" y="747327"/>
                </a:lnTo>
                <a:lnTo>
                  <a:pt x="8243129" y="681990"/>
                </a:lnTo>
                <a:lnTo>
                  <a:pt x="8244437" y="617826"/>
                </a:lnTo>
                <a:lnTo>
                  <a:pt x="8245748" y="555144"/>
                </a:lnTo>
                <a:lnTo>
                  <a:pt x="8247060" y="494253"/>
                </a:lnTo>
                <a:lnTo>
                  <a:pt x="8248372" y="435461"/>
                </a:lnTo>
                <a:lnTo>
                  <a:pt x="8249684" y="379078"/>
                </a:lnTo>
                <a:lnTo>
                  <a:pt x="8250995" y="325414"/>
                </a:lnTo>
                <a:lnTo>
                  <a:pt x="8252304" y="274776"/>
                </a:lnTo>
                <a:lnTo>
                  <a:pt x="8253611" y="227474"/>
                </a:lnTo>
                <a:lnTo>
                  <a:pt x="8254914" y="183818"/>
                </a:lnTo>
                <a:lnTo>
                  <a:pt x="8256213" y="144115"/>
                </a:lnTo>
                <a:lnTo>
                  <a:pt x="8258796" y="77810"/>
                </a:lnTo>
                <a:lnTo>
                  <a:pt x="8261353" y="31030"/>
                </a:lnTo>
                <a:lnTo>
                  <a:pt x="8266300" y="0"/>
                </a:lnTo>
                <a:lnTo>
                  <a:pt x="8268139" y="6384"/>
                </a:lnTo>
                <a:lnTo>
                  <a:pt x="8273649" y="73420"/>
                </a:lnTo>
                <a:lnTo>
                  <a:pt x="8277319" y="150411"/>
                </a:lnTo>
                <a:lnTo>
                  <a:pt x="8279153" y="196315"/>
                </a:lnTo>
                <a:lnTo>
                  <a:pt x="8280987" y="246145"/>
                </a:lnTo>
                <a:lnTo>
                  <a:pt x="8282820" y="299140"/>
                </a:lnTo>
                <a:lnTo>
                  <a:pt x="8284654" y="354539"/>
                </a:lnTo>
                <a:lnTo>
                  <a:pt x="8286488" y="411583"/>
                </a:lnTo>
                <a:lnTo>
                  <a:pt x="8288321" y="469511"/>
                </a:lnTo>
                <a:lnTo>
                  <a:pt x="8290155" y="527562"/>
                </a:lnTo>
                <a:lnTo>
                  <a:pt x="8291989" y="584977"/>
                </a:lnTo>
                <a:lnTo>
                  <a:pt x="8293824" y="640995"/>
                </a:lnTo>
                <a:lnTo>
                  <a:pt x="8295659" y="694855"/>
                </a:lnTo>
                <a:lnTo>
                  <a:pt x="8297495" y="745798"/>
                </a:lnTo>
                <a:lnTo>
                  <a:pt x="8299332" y="793063"/>
                </a:lnTo>
                <a:lnTo>
                  <a:pt x="8301169" y="835889"/>
                </a:lnTo>
                <a:lnTo>
                  <a:pt x="8304848" y="905186"/>
                </a:lnTo>
                <a:lnTo>
                  <a:pt x="8312437" y="980299"/>
                </a:lnTo>
                <a:lnTo>
                  <a:pt x="8324695" y="1016840"/>
                </a:lnTo>
                <a:lnTo>
                  <a:pt x="8330819" y="1016257"/>
                </a:lnTo>
                <a:lnTo>
                  <a:pt x="8336680" y="1011798"/>
                </a:lnTo>
                <a:lnTo>
                  <a:pt x="8342086" y="1009984"/>
                </a:lnTo>
                <a:lnTo>
                  <a:pt x="8353331" y="1080198"/>
                </a:lnTo>
                <a:lnTo>
                  <a:pt x="8354538" y="1131082"/>
                </a:lnTo>
                <a:lnTo>
                  <a:pt x="8354890" y="1189280"/>
                </a:lnTo>
                <a:lnTo>
                  <a:pt x="8354901" y="1251048"/>
                </a:lnTo>
                <a:lnTo>
                  <a:pt x="8355085" y="1312643"/>
                </a:lnTo>
                <a:lnTo>
                  <a:pt x="8355955" y="1370323"/>
                </a:lnTo>
                <a:lnTo>
                  <a:pt x="8358024" y="1420344"/>
                </a:lnTo>
                <a:lnTo>
                  <a:pt x="8361807" y="1458963"/>
                </a:lnTo>
                <a:lnTo>
                  <a:pt x="8374965" y="1509132"/>
                </a:lnTo>
                <a:lnTo>
                  <a:pt x="8411616" y="1547509"/>
                </a:lnTo>
                <a:lnTo>
                  <a:pt x="8427847" y="1547101"/>
                </a:lnTo>
                <a:lnTo>
                  <a:pt x="8440447" y="1526116"/>
                </a:lnTo>
                <a:lnTo>
                  <a:pt x="8451310" y="1485141"/>
                </a:lnTo>
                <a:lnTo>
                  <a:pt x="8461458" y="1444856"/>
                </a:lnTo>
                <a:lnTo>
                  <a:pt x="8471916" y="1425943"/>
                </a:lnTo>
                <a:lnTo>
                  <a:pt x="8496046" y="1455518"/>
                </a:lnTo>
                <a:lnTo>
                  <a:pt x="8515985" y="1536052"/>
                </a:lnTo>
                <a:lnTo>
                  <a:pt x="8518896" y="1574680"/>
                </a:lnTo>
                <a:lnTo>
                  <a:pt x="8520241" y="1628199"/>
                </a:lnTo>
                <a:lnTo>
                  <a:pt x="8520693" y="1688133"/>
                </a:lnTo>
                <a:lnTo>
                  <a:pt x="8520925" y="1746006"/>
                </a:lnTo>
                <a:lnTo>
                  <a:pt x="8521611" y="1793342"/>
                </a:lnTo>
                <a:lnTo>
                  <a:pt x="8523422" y="1821666"/>
                </a:lnTo>
                <a:lnTo>
                  <a:pt x="8527034" y="1822500"/>
                </a:lnTo>
                <a:lnTo>
                  <a:pt x="8530912" y="1802054"/>
                </a:lnTo>
                <a:lnTo>
                  <a:pt x="8541363" y="1715565"/>
                </a:lnTo>
                <a:lnTo>
                  <a:pt x="8547477" y="1656792"/>
                </a:lnTo>
                <a:lnTo>
                  <a:pt x="8553878" y="1592511"/>
                </a:lnTo>
                <a:lnTo>
                  <a:pt x="8560336" y="1526358"/>
                </a:lnTo>
                <a:lnTo>
                  <a:pt x="8566622" y="1461967"/>
                </a:lnTo>
                <a:lnTo>
                  <a:pt x="8572506" y="1402971"/>
                </a:lnTo>
                <a:lnTo>
                  <a:pt x="8577759" y="1353007"/>
                </a:lnTo>
                <a:lnTo>
                  <a:pt x="8582152" y="1315707"/>
                </a:lnTo>
                <a:lnTo>
                  <a:pt x="8586476" y="1289505"/>
                </a:lnTo>
                <a:lnTo>
                  <a:pt x="8589960" y="1280808"/>
                </a:lnTo>
                <a:lnTo>
                  <a:pt x="8592798" y="1283031"/>
                </a:lnTo>
                <a:lnTo>
                  <a:pt x="8595185" y="1289592"/>
                </a:lnTo>
                <a:lnTo>
                  <a:pt x="8597316" y="1293910"/>
                </a:lnTo>
                <a:lnTo>
                  <a:pt x="8604123" y="1227569"/>
                </a:lnTo>
                <a:lnTo>
                  <a:pt x="8606656" y="1157438"/>
                </a:lnTo>
                <a:lnTo>
                  <a:pt x="8607787" y="1112603"/>
                </a:lnTo>
                <a:lnTo>
                  <a:pt x="8608861" y="1062622"/>
                </a:lnTo>
                <a:lnTo>
                  <a:pt x="8609903" y="1008518"/>
                </a:lnTo>
                <a:lnTo>
                  <a:pt x="8610936" y="951318"/>
                </a:lnTo>
                <a:lnTo>
                  <a:pt x="8611985" y="892045"/>
                </a:lnTo>
                <a:lnTo>
                  <a:pt x="8613076" y="831726"/>
                </a:lnTo>
                <a:lnTo>
                  <a:pt x="8614232" y="771384"/>
                </a:lnTo>
                <a:lnTo>
                  <a:pt x="8615478" y="712044"/>
                </a:lnTo>
                <a:lnTo>
                  <a:pt x="8616839" y="654732"/>
                </a:lnTo>
                <a:lnTo>
                  <a:pt x="8618339" y="600472"/>
                </a:lnTo>
                <a:lnTo>
                  <a:pt x="8620002" y="550290"/>
                </a:lnTo>
                <a:lnTo>
                  <a:pt x="8621854" y="505209"/>
                </a:lnTo>
                <a:lnTo>
                  <a:pt x="8623919" y="466256"/>
                </a:lnTo>
                <a:lnTo>
                  <a:pt x="8635109" y="361215"/>
                </a:lnTo>
                <a:lnTo>
                  <a:pt x="8645852" y="317847"/>
                </a:lnTo>
                <a:lnTo>
                  <a:pt x="8657648" y="301180"/>
                </a:lnTo>
                <a:lnTo>
                  <a:pt x="8669701" y="308043"/>
                </a:lnTo>
                <a:lnTo>
                  <a:pt x="8687228" y="362978"/>
                </a:lnTo>
                <a:lnTo>
                  <a:pt x="8693062" y="403701"/>
                </a:lnTo>
                <a:lnTo>
                  <a:pt x="8698803" y="454397"/>
                </a:lnTo>
                <a:lnTo>
                  <a:pt x="8704541" y="512031"/>
                </a:lnTo>
                <a:lnTo>
                  <a:pt x="8710366" y="573562"/>
                </a:lnTo>
                <a:lnTo>
                  <a:pt x="8716367" y="635956"/>
                </a:lnTo>
                <a:lnTo>
                  <a:pt x="8722635" y="696173"/>
                </a:lnTo>
                <a:lnTo>
                  <a:pt x="8729259" y="751176"/>
                </a:lnTo>
                <a:lnTo>
                  <a:pt x="8736330" y="797928"/>
                </a:lnTo>
                <a:lnTo>
                  <a:pt x="8748443" y="857524"/>
                </a:lnTo>
                <a:lnTo>
                  <a:pt x="8762073" y="911776"/>
                </a:lnTo>
                <a:lnTo>
                  <a:pt x="8776303" y="961139"/>
                </a:lnTo>
                <a:lnTo>
                  <a:pt x="8790215" y="1006067"/>
                </a:lnTo>
                <a:lnTo>
                  <a:pt x="8802893" y="1047015"/>
                </a:lnTo>
                <a:lnTo>
                  <a:pt x="8813419" y="1084440"/>
                </a:lnTo>
                <a:lnTo>
                  <a:pt x="8825063" y="1132593"/>
                </a:lnTo>
                <a:lnTo>
                  <a:pt x="8833421" y="1171149"/>
                </a:lnTo>
                <a:lnTo>
                  <a:pt x="8840065" y="1202133"/>
                </a:lnTo>
                <a:lnTo>
                  <a:pt x="8846566" y="1227569"/>
                </a:lnTo>
                <a:lnTo>
                  <a:pt x="8852820" y="1239384"/>
                </a:lnTo>
                <a:lnTo>
                  <a:pt x="8858218" y="1239316"/>
                </a:lnTo>
                <a:lnTo>
                  <a:pt x="8863282" y="1244392"/>
                </a:lnTo>
                <a:lnTo>
                  <a:pt x="8868537" y="1271638"/>
                </a:lnTo>
                <a:lnTo>
                  <a:pt x="8871708" y="1313380"/>
                </a:lnTo>
                <a:lnTo>
                  <a:pt x="8874266" y="1372866"/>
                </a:lnTo>
                <a:lnTo>
                  <a:pt x="8876823" y="1439690"/>
                </a:lnTo>
                <a:lnTo>
                  <a:pt x="8879995" y="1503446"/>
                </a:lnTo>
                <a:lnTo>
                  <a:pt x="8884394" y="1553725"/>
                </a:lnTo>
                <a:lnTo>
                  <a:pt x="8890635" y="1580121"/>
                </a:lnTo>
                <a:lnTo>
                  <a:pt x="8901343" y="1572041"/>
                </a:lnTo>
                <a:lnTo>
                  <a:pt x="8914886" y="1532921"/>
                </a:lnTo>
                <a:lnTo>
                  <a:pt x="8929679" y="1480213"/>
                </a:lnTo>
                <a:lnTo>
                  <a:pt x="8944137" y="1431370"/>
                </a:lnTo>
                <a:lnTo>
                  <a:pt x="8956675" y="1403845"/>
                </a:lnTo>
                <a:lnTo>
                  <a:pt x="8971329" y="1406468"/>
                </a:lnTo>
                <a:lnTo>
                  <a:pt x="8985615" y="1430070"/>
                </a:lnTo>
                <a:lnTo>
                  <a:pt x="8996447" y="1457101"/>
                </a:lnTo>
                <a:lnTo>
                  <a:pt x="9000744" y="1470012"/>
                </a:lnTo>
                <a:lnTo>
                  <a:pt x="9011005" y="1463529"/>
                </a:lnTo>
                <a:lnTo>
                  <a:pt x="9020730" y="1445866"/>
                </a:lnTo>
                <a:lnTo>
                  <a:pt x="9031479" y="1431989"/>
                </a:lnTo>
                <a:lnTo>
                  <a:pt x="9044813" y="1436865"/>
                </a:lnTo>
                <a:lnTo>
                  <a:pt x="9056353" y="1468709"/>
                </a:lnTo>
                <a:lnTo>
                  <a:pt x="9067979" y="1521329"/>
                </a:lnTo>
                <a:lnTo>
                  <a:pt x="9081544" y="1576759"/>
                </a:lnTo>
                <a:lnTo>
                  <a:pt x="9098900" y="1617034"/>
                </a:lnTo>
                <a:lnTo>
                  <a:pt x="9121902" y="1624190"/>
                </a:lnTo>
                <a:lnTo>
                  <a:pt x="9136220" y="1607351"/>
                </a:lnTo>
                <a:lnTo>
                  <a:pt x="9152490" y="1575116"/>
                </a:lnTo>
                <a:lnTo>
                  <a:pt x="9170349" y="1531815"/>
                </a:lnTo>
                <a:lnTo>
                  <a:pt x="9189431" y="1481779"/>
                </a:lnTo>
                <a:lnTo>
                  <a:pt x="9209373" y="1429340"/>
                </a:lnTo>
                <a:lnTo>
                  <a:pt x="9229810" y="1378829"/>
                </a:lnTo>
                <a:lnTo>
                  <a:pt x="9250378" y="1334577"/>
                </a:lnTo>
                <a:lnTo>
                  <a:pt x="9270713" y="1300915"/>
                </a:lnTo>
                <a:lnTo>
                  <a:pt x="9290451" y="1282174"/>
                </a:lnTo>
                <a:lnTo>
                  <a:pt x="9309227" y="1282687"/>
                </a:lnTo>
                <a:lnTo>
                  <a:pt x="9340770" y="1332664"/>
                </a:lnTo>
                <a:lnTo>
                  <a:pt x="9357165" y="1376613"/>
                </a:lnTo>
                <a:lnTo>
                  <a:pt x="9373695" y="1429605"/>
                </a:lnTo>
                <a:lnTo>
                  <a:pt x="9390150" y="1488946"/>
                </a:lnTo>
                <a:lnTo>
                  <a:pt x="9406318" y="1551938"/>
                </a:lnTo>
                <a:lnTo>
                  <a:pt x="9421989" y="1615884"/>
                </a:lnTo>
                <a:lnTo>
                  <a:pt x="9436951" y="1678088"/>
                </a:lnTo>
                <a:lnTo>
                  <a:pt x="9450994" y="1735852"/>
                </a:lnTo>
                <a:lnTo>
                  <a:pt x="9463908" y="1786481"/>
                </a:lnTo>
                <a:lnTo>
                  <a:pt x="9475481" y="1827278"/>
                </a:lnTo>
                <a:lnTo>
                  <a:pt x="9485503" y="1855546"/>
                </a:lnTo>
                <a:lnTo>
                  <a:pt x="9504180" y="1881104"/>
                </a:lnTo>
                <a:lnTo>
                  <a:pt x="9516870" y="1868758"/>
                </a:lnTo>
                <a:lnTo>
                  <a:pt x="9524630" y="1837021"/>
                </a:lnTo>
                <a:lnTo>
                  <a:pt x="9528512" y="1804403"/>
                </a:lnTo>
                <a:lnTo>
                  <a:pt x="9529572" y="1789417"/>
                </a:lnTo>
                <a:lnTo>
                  <a:pt x="9542809" y="1779614"/>
                </a:lnTo>
                <a:lnTo>
                  <a:pt x="9557083" y="1772907"/>
                </a:lnTo>
                <a:lnTo>
                  <a:pt x="9571380" y="1766200"/>
                </a:lnTo>
                <a:lnTo>
                  <a:pt x="9584690" y="1756397"/>
                </a:lnTo>
                <a:lnTo>
                  <a:pt x="9595701" y="1738595"/>
                </a:lnTo>
                <a:lnTo>
                  <a:pt x="9605343" y="1715804"/>
                </a:lnTo>
                <a:lnTo>
                  <a:pt x="9615676" y="1696800"/>
                </a:lnTo>
                <a:lnTo>
                  <a:pt x="9628759" y="1690357"/>
                </a:lnTo>
                <a:lnTo>
                  <a:pt x="9646733" y="1704075"/>
                </a:lnTo>
                <a:lnTo>
                  <a:pt x="9667970" y="1731616"/>
                </a:lnTo>
                <a:lnTo>
                  <a:pt x="9688873" y="1760562"/>
                </a:lnTo>
                <a:lnTo>
                  <a:pt x="9705848" y="1778495"/>
                </a:lnTo>
                <a:lnTo>
                  <a:pt x="9715632" y="1778614"/>
                </a:lnTo>
                <a:lnTo>
                  <a:pt x="9720976" y="1768779"/>
                </a:lnTo>
                <a:lnTo>
                  <a:pt x="9727011" y="1758278"/>
                </a:lnTo>
                <a:lnTo>
                  <a:pt x="9738868" y="1756397"/>
                </a:lnTo>
                <a:lnTo>
                  <a:pt x="9759813" y="1767502"/>
                </a:lnTo>
                <a:lnTo>
                  <a:pt x="9786413" y="1785996"/>
                </a:lnTo>
                <a:lnTo>
                  <a:pt x="9814038" y="1806215"/>
                </a:lnTo>
                <a:lnTo>
                  <a:pt x="9838055" y="1822500"/>
                </a:lnTo>
                <a:lnTo>
                  <a:pt x="9857428" y="1835925"/>
                </a:lnTo>
                <a:lnTo>
                  <a:pt x="9874551" y="1848662"/>
                </a:lnTo>
                <a:lnTo>
                  <a:pt x="9889936" y="1856579"/>
                </a:lnTo>
                <a:lnTo>
                  <a:pt x="9904095" y="1855546"/>
                </a:lnTo>
                <a:lnTo>
                  <a:pt x="9916427" y="1835835"/>
                </a:lnTo>
                <a:lnTo>
                  <a:pt x="9926843" y="1802528"/>
                </a:lnTo>
                <a:lnTo>
                  <a:pt x="9936902" y="1773705"/>
                </a:lnTo>
                <a:lnTo>
                  <a:pt x="9948164" y="1767446"/>
                </a:lnTo>
                <a:lnTo>
                  <a:pt x="9960633" y="1797787"/>
                </a:lnTo>
                <a:lnTo>
                  <a:pt x="9973627" y="1852088"/>
                </a:lnTo>
                <a:lnTo>
                  <a:pt x="9987668" y="1908128"/>
                </a:lnTo>
                <a:lnTo>
                  <a:pt x="10003282" y="1943684"/>
                </a:lnTo>
                <a:lnTo>
                  <a:pt x="10022024" y="1946521"/>
                </a:lnTo>
                <a:lnTo>
                  <a:pt x="10043207" y="1930598"/>
                </a:lnTo>
                <a:lnTo>
                  <a:pt x="10063700" y="1912953"/>
                </a:lnTo>
                <a:lnTo>
                  <a:pt x="10080371" y="1910626"/>
                </a:lnTo>
                <a:lnTo>
                  <a:pt x="10089959" y="1932404"/>
                </a:lnTo>
                <a:lnTo>
                  <a:pt x="10094880" y="1967779"/>
                </a:lnTo>
                <a:lnTo>
                  <a:pt x="10100802" y="2004873"/>
                </a:lnTo>
                <a:lnTo>
                  <a:pt x="10113391" y="2031809"/>
                </a:lnTo>
                <a:lnTo>
                  <a:pt x="10137080" y="2044808"/>
                </a:lnTo>
                <a:lnTo>
                  <a:pt x="10167842" y="2050403"/>
                </a:lnTo>
                <a:lnTo>
                  <a:pt x="10198937" y="2052210"/>
                </a:lnTo>
                <a:lnTo>
                  <a:pt x="10223627" y="2053843"/>
                </a:lnTo>
                <a:lnTo>
                  <a:pt x="10239013" y="2057974"/>
                </a:lnTo>
                <a:lnTo>
                  <a:pt x="10249090" y="2062106"/>
                </a:lnTo>
                <a:lnTo>
                  <a:pt x="10257452" y="2062107"/>
                </a:lnTo>
                <a:lnTo>
                  <a:pt x="10267696" y="2053843"/>
                </a:lnTo>
                <a:lnTo>
                  <a:pt x="10280683" y="2032239"/>
                </a:lnTo>
                <a:lnTo>
                  <a:pt x="10294540" y="2000826"/>
                </a:lnTo>
                <a:lnTo>
                  <a:pt x="10308754" y="1968381"/>
                </a:lnTo>
                <a:lnTo>
                  <a:pt x="10322814" y="1943684"/>
                </a:lnTo>
                <a:lnTo>
                  <a:pt x="10336549" y="1929480"/>
                </a:lnTo>
                <a:lnTo>
                  <a:pt x="10350309" y="1920959"/>
                </a:lnTo>
                <a:lnTo>
                  <a:pt x="10364069" y="1915535"/>
                </a:lnTo>
                <a:lnTo>
                  <a:pt x="10377805" y="1910626"/>
                </a:lnTo>
                <a:lnTo>
                  <a:pt x="10389274" y="1903226"/>
                </a:lnTo>
                <a:lnTo>
                  <a:pt x="10399172" y="1895481"/>
                </a:lnTo>
                <a:lnTo>
                  <a:pt x="10412166" y="1892555"/>
                </a:lnTo>
                <a:lnTo>
                  <a:pt x="10432923" y="1899615"/>
                </a:lnTo>
                <a:lnTo>
                  <a:pt x="10466587" y="1924490"/>
                </a:lnTo>
                <a:lnTo>
                  <a:pt x="10509361" y="1962273"/>
                </a:lnTo>
                <a:lnTo>
                  <a:pt x="10552491" y="1999023"/>
                </a:lnTo>
                <a:lnTo>
                  <a:pt x="10587228" y="2020798"/>
                </a:lnTo>
                <a:lnTo>
                  <a:pt x="10609941" y="2018818"/>
                </a:lnTo>
                <a:lnTo>
                  <a:pt x="10625772" y="2002207"/>
                </a:lnTo>
                <a:lnTo>
                  <a:pt x="10638841" y="1983874"/>
                </a:lnTo>
                <a:lnTo>
                  <a:pt x="10653268" y="1976729"/>
                </a:lnTo>
                <a:lnTo>
                  <a:pt x="10670857" y="1989379"/>
                </a:lnTo>
                <a:lnTo>
                  <a:pt x="10689113" y="2013219"/>
                </a:lnTo>
                <a:lnTo>
                  <a:pt x="10705988" y="2035340"/>
                </a:lnTo>
                <a:lnTo>
                  <a:pt x="10719435" y="2042833"/>
                </a:lnTo>
                <a:lnTo>
                  <a:pt x="10727743" y="2025789"/>
                </a:lnTo>
                <a:lnTo>
                  <a:pt x="10732468" y="1993253"/>
                </a:lnTo>
                <a:lnTo>
                  <a:pt x="10736169" y="1960720"/>
                </a:lnTo>
                <a:lnTo>
                  <a:pt x="10741406" y="1943684"/>
                </a:lnTo>
                <a:lnTo>
                  <a:pt x="10748619" y="1952203"/>
                </a:lnTo>
                <a:lnTo>
                  <a:pt x="10756534" y="1976043"/>
                </a:lnTo>
                <a:lnTo>
                  <a:pt x="10765141" y="2000226"/>
                </a:lnTo>
                <a:lnTo>
                  <a:pt x="10774426" y="2009774"/>
                </a:lnTo>
                <a:lnTo>
                  <a:pt x="10785437" y="1996264"/>
                </a:lnTo>
                <a:lnTo>
                  <a:pt x="10797841" y="1969155"/>
                </a:lnTo>
                <a:lnTo>
                  <a:pt x="10809555" y="1940325"/>
                </a:lnTo>
                <a:lnTo>
                  <a:pt x="10818495" y="1921649"/>
                </a:lnTo>
                <a:lnTo>
                  <a:pt x="10824007" y="1916270"/>
                </a:lnTo>
                <a:lnTo>
                  <a:pt x="10827162" y="1917863"/>
                </a:lnTo>
                <a:lnTo>
                  <a:pt x="10828746" y="1924101"/>
                </a:lnTo>
                <a:lnTo>
                  <a:pt x="10829544" y="1932660"/>
                </a:lnTo>
              </a:path>
            </a:pathLst>
          </a:custGeom>
          <a:ln w="19812">
            <a:solidFill>
              <a:srgbClr val="1D9ED2"/>
            </a:solidFill>
          </a:ln>
        </p:spPr>
        <p:txBody>
          <a:bodyPr wrap="square" lIns="0" tIns="0" rIns="0" bIns="0" rtlCol="0"/>
          <a:lstStyle/>
          <a:p>
            <a:endParaRPr/>
          </a:p>
        </p:txBody>
      </p:sp>
      <p:sp>
        <p:nvSpPr>
          <p:cNvPr id="7" name="object 7"/>
          <p:cNvSpPr txBox="1"/>
          <p:nvPr/>
        </p:nvSpPr>
        <p:spPr>
          <a:xfrm>
            <a:off x="829767" y="1510157"/>
            <a:ext cx="10808970" cy="203073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409" dirty="0">
                <a:solidFill>
                  <a:srgbClr val="1D9ED2"/>
                </a:solidFill>
                <a:latin typeface="Arial Unicode MS"/>
                <a:cs typeface="Arial Unicode MS"/>
              </a:rPr>
              <a:t> </a:t>
            </a:r>
            <a:r>
              <a:rPr sz="1400" dirty="0">
                <a:solidFill>
                  <a:srgbClr val="585858"/>
                </a:solidFill>
                <a:latin typeface="微软雅黑"/>
                <a:cs typeface="微软雅黑"/>
              </a:rPr>
              <a:t>“区块链”百度搜索指数从2017年年初的2000左右快速飙升至56000，随后长期维持在10000左右。许多人对于区块链的认知还等同</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于比特币，“链圈”很寂静，“币圈”很火热，这就是市场现状。</a:t>
            </a:r>
            <a:endParaRPr sz="1400">
              <a:latin typeface="微软雅黑"/>
              <a:cs typeface="微软雅黑"/>
            </a:endParaRPr>
          </a:p>
          <a:p>
            <a:pPr marL="299085" marR="5080" indent="-287020">
              <a:lnSpc>
                <a:spcPct val="150000"/>
              </a:lnSpc>
            </a:pPr>
            <a:r>
              <a:rPr sz="1400" spc="540" dirty="0">
                <a:solidFill>
                  <a:srgbClr val="1D9ED2"/>
                </a:solidFill>
                <a:latin typeface="Arial Unicode MS"/>
                <a:cs typeface="Arial Unicode MS"/>
              </a:rPr>
              <a:t>◆</a:t>
            </a:r>
            <a:r>
              <a:rPr sz="1400" spc="390" dirty="0">
                <a:solidFill>
                  <a:srgbClr val="1D9ED2"/>
                </a:solidFill>
                <a:latin typeface="Arial Unicode MS"/>
                <a:cs typeface="Arial Unicode MS"/>
              </a:rPr>
              <a:t> </a:t>
            </a:r>
            <a:r>
              <a:rPr sz="1400" dirty="0">
                <a:solidFill>
                  <a:srgbClr val="585858"/>
                </a:solidFill>
                <a:latin typeface="微软雅黑"/>
                <a:cs typeface="微软雅黑"/>
              </a:rPr>
              <a:t>《自然》杂志在一篇文章中写道，“毫无疑问，区块链是伟大的思想和技术革命，但是我们发现，像以往一样，目前世界上存在着两种  ‘区块链’，一种在技术天才们的头脑里，另一种在中国人的微信群里”。区块链市场很浮躁，噱头大于实质，区块链不是可以让人  “一夜暴富”的技术，而是一种基础设施基础，其技术成熟仍需3至5年。</a:t>
            </a:r>
            <a:endParaRPr sz="1400">
              <a:latin typeface="微软雅黑"/>
              <a:cs typeface="微软雅黑"/>
            </a:endParaRPr>
          </a:p>
          <a:p>
            <a:pPr>
              <a:lnSpc>
                <a:spcPct val="100000"/>
              </a:lnSpc>
            </a:pPr>
            <a:endParaRPr sz="1400">
              <a:latin typeface="Times New Roman"/>
              <a:cs typeface="Times New Roman"/>
            </a:endParaRPr>
          </a:p>
          <a:p>
            <a:pPr marL="3569970">
              <a:lnSpc>
                <a:spcPct val="100000"/>
              </a:lnSpc>
              <a:spcBef>
                <a:spcPts val="835"/>
              </a:spcBef>
            </a:pPr>
            <a:r>
              <a:rPr sz="1400" dirty="0">
                <a:solidFill>
                  <a:srgbClr val="585858"/>
                </a:solidFill>
                <a:latin typeface="微软雅黑"/>
                <a:cs typeface="微软雅黑"/>
              </a:rPr>
              <a:t>亿欧智库：“区块链”百度搜索指数</a:t>
            </a:r>
            <a:endParaRPr sz="1400">
              <a:latin typeface="微软雅黑"/>
              <a:cs typeface="微软雅黑"/>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119</a:t>
            </a:fld>
            <a:endParaRPr dirty="0"/>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8" name="object 8"/>
          <p:cNvSpPr txBox="1"/>
          <p:nvPr/>
        </p:nvSpPr>
        <p:spPr>
          <a:xfrm>
            <a:off x="727963" y="6107887"/>
            <a:ext cx="637540" cy="195580"/>
          </a:xfrm>
          <a:prstGeom prst="rect">
            <a:avLst/>
          </a:prstGeom>
        </p:spPr>
        <p:txBody>
          <a:bodyPr vert="horz" wrap="square" lIns="0" tIns="0" rIns="0" bIns="0" rtlCol="0">
            <a:spAutoFit/>
          </a:bodyPr>
          <a:lstStyle/>
          <a:p>
            <a:pPr marL="12700">
              <a:lnSpc>
                <a:spcPct val="100000"/>
              </a:lnSpc>
            </a:pPr>
            <a:r>
              <a:rPr sz="1200" dirty="0">
                <a:latin typeface="微软雅黑"/>
                <a:cs typeface="微软雅黑"/>
              </a:rPr>
              <a:t>2015.1.1</a:t>
            </a:r>
            <a:endParaRPr sz="1200">
              <a:latin typeface="微软雅黑"/>
              <a:cs typeface="微软雅黑"/>
            </a:endParaRPr>
          </a:p>
        </p:txBody>
      </p:sp>
      <p:sp>
        <p:nvSpPr>
          <p:cNvPr id="9" name="object 9"/>
          <p:cNvSpPr txBox="1"/>
          <p:nvPr/>
        </p:nvSpPr>
        <p:spPr>
          <a:xfrm>
            <a:off x="8824721" y="6107887"/>
            <a:ext cx="637540" cy="195580"/>
          </a:xfrm>
          <a:prstGeom prst="rect">
            <a:avLst/>
          </a:prstGeom>
        </p:spPr>
        <p:txBody>
          <a:bodyPr vert="horz" wrap="square" lIns="0" tIns="0" rIns="0" bIns="0" rtlCol="0">
            <a:spAutoFit/>
          </a:bodyPr>
          <a:lstStyle/>
          <a:p>
            <a:pPr marL="12700">
              <a:lnSpc>
                <a:spcPct val="100000"/>
              </a:lnSpc>
            </a:pPr>
            <a:r>
              <a:rPr sz="1200" dirty="0">
                <a:latin typeface="微软雅黑"/>
                <a:cs typeface="微软雅黑"/>
              </a:rPr>
              <a:t>2018.1.1</a:t>
            </a:r>
            <a:endParaRPr sz="1200">
              <a:latin typeface="微软雅黑"/>
              <a:cs typeface="微软雅黑"/>
            </a:endParaRPr>
          </a:p>
        </p:txBody>
      </p:sp>
      <p:sp>
        <p:nvSpPr>
          <p:cNvPr id="10" name="object 10"/>
          <p:cNvSpPr txBox="1"/>
          <p:nvPr/>
        </p:nvSpPr>
        <p:spPr>
          <a:xfrm>
            <a:off x="3006979" y="6107887"/>
            <a:ext cx="637540" cy="195580"/>
          </a:xfrm>
          <a:prstGeom prst="rect">
            <a:avLst/>
          </a:prstGeom>
        </p:spPr>
        <p:txBody>
          <a:bodyPr vert="horz" wrap="square" lIns="0" tIns="0" rIns="0" bIns="0" rtlCol="0">
            <a:spAutoFit/>
          </a:bodyPr>
          <a:lstStyle/>
          <a:p>
            <a:pPr marL="12700">
              <a:lnSpc>
                <a:spcPct val="100000"/>
              </a:lnSpc>
            </a:pPr>
            <a:r>
              <a:rPr sz="1200" dirty="0">
                <a:latin typeface="微软雅黑"/>
                <a:cs typeface="微软雅黑"/>
              </a:rPr>
              <a:t>2016.1.1</a:t>
            </a:r>
            <a:endParaRPr sz="1200">
              <a:latin typeface="微软雅黑"/>
              <a:cs typeface="微软雅黑"/>
            </a:endParaRPr>
          </a:p>
        </p:txBody>
      </p:sp>
      <p:sp>
        <p:nvSpPr>
          <p:cNvPr id="11" name="object 11"/>
          <p:cNvSpPr txBox="1"/>
          <p:nvPr/>
        </p:nvSpPr>
        <p:spPr>
          <a:xfrm>
            <a:off x="5894323" y="6107887"/>
            <a:ext cx="637540" cy="195580"/>
          </a:xfrm>
          <a:prstGeom prst="rect">
            <a:avLst/>
          </a:prstGeom>
        </p:spPr>
        <p:txBody>
          <a:bodyPr vert="horz" wrap="square" lIns="0" tIns="0" rIns="0" bIns="0" rtlCol="0">
            <a:spAutoFit/>
          </a:bodyPr>
          <a:lstStyle/>
          <a:p>
            <a:pPr marL="12700">
              <a:lnSpc>
                <a:spcPct val="100000"/>
              </a:lnSpc>
            </a:pPr>
            <a:r>
              <a:rPr sz="1200" dirty="0">
                <a:latin typeface="微软雅黑"/>
                <a:cs typeface="微软雅黑"/>
              </a:rPr>
              <a:t>2017.1.1</a:t>
            </a:r>
            <a:endParaRPr sz="1200">
              <a:latin typeface="微软雅黑"/>
              <a:cs typeface="微软雅黑"/>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迅雷：发布全球首个拥有百万级并发处理能力的区块链应用迅</a:t>
            </a:r>
          </a:p>
          <a:p>
            <a:pPr marL="12700">
              <a:lnSpc>
                <a:spcPts val="2735"/>
              </a:lnSpc>
            </a:pPr>
            <a:r>
              <a:rPr spc="-5" dirty="0"/>
              <a:t>雷链，提供多行业的区块链</a:t>
            </a:r>
            <a:r>
              <a:rPr spc="-5" dirty="0">
                <a:latin typeface="微软雅黑"/>
                <a:cs typeface="微软雅黑"/>
              </a:rPr>
              <a:t>3.0</a:t>
            </a:r>
            <a:r>
              <a:rPr spc="-5" dirty="0"/>
              <a:t>解决方案</a:t>
            </a:r>
          </a:p>
        </p:txBody>
      </p:sp>
      <p:sp>
        <p:nvSpPr>
          <p:cNvPr id="4" name="object 4"/>
          <p:cNvSpPr/>
          <p:nvPr/>
        </p:nvSpPr>
        <p:spPr>
          <a:xfrm>
            <a:off x="751331" y="3462528"/>
            <a:ext cx="7036434" cy="1945005"/>
          </a:xfrm>
          <a:custGeom>
            <a:avLst/>
            <a:gdLst/>
            <a:ahLst/>
            <a:cxnLst/>
            <a:rect l="l" t="t" r="r" b="b"/>
            <a:pathLst>
              <a:path w="7036434" h="1945004">
                <a:moveTo>
                  <a:pt x="6948424" y="0"/>
                </a:moveTo>
                <a:lnTo>
                  <a:pt x="87833" y="0"/>
                </a:lnTo>
                <a:lnTo>
                  <a:pt x="53647" y="6909"/>
                </a:lnTo>
                <a:lnTo>
                  <a:pt x="25728" y="25749"/>
                </a:lnTo>
                <a:lnTo>
                  <a:pt x="6903" y="53685"/>
                </a:lnTo>
                <a:lnTo>
                  <a:pt x="0" y="87884"/>
                </a:lnTo>
                <a:lnTo>
                  <a:pt x="0" y="1856740"/>
                </a:lnTo>
                <a:lnTo>
                  <a:pt x="6903" y="1890938"/>
                </a:lnTo>
                <a:lnTo>
                  <a:pt x="25728" y="1918874"/>
                </a:lnTo>
                <a:lnTo>
                  <a:pt x="53647" y="1937714"/>
                </a:lnTo>
                <a:lnTo>
                  <a:pt x="87833" y="1944624"/>
                </a:lnTo>
                <a:lnTo>
                  <a:pt x="6948424" y="1944624"/>
                </a:lnTo>
                <a:lnTo>
                  <a:pt x="6982622" y="1937714"/>
                </a:lnTo>
                <a:lnTo>
                  <a:pt x="7010558" y="1918874"/>
                </a:lnTo>
                <a:lnTo>
                  <a:pt x="7029398" y="1890938"/>
                </a:lnTo>
                <a:lnTo>
                  <a:pt x="7036308" y="1856740"/>
                </a:lnTo>
                <a:lnTo>
                  <a:pt x="7036308" y="87884"/>
                </a:lnTo>
                <a:lnTo>
                  <a:pt x="7029398" y="53685"/>
                </a:lnTo>
                <a:lnTo>
                  <a:pt x="7010558" y="25749"/>
                </a:lnTo>
                <a:lnTo>
                  <a:pt x="6982622" y="6909"/>
                </a:lnTo>
                <a:lnTo>
                  <a:pt x="6948424" y="0"/>
                </a:lnTo>
                <a:close/>
              </a:path>
            </a:pathLst>
          </a:custGeom>
          <a:solidFill>
            <a:srgbClr val="F9F9F9"/>
          </a:solidFill>
        </p:spPr>
        <p:txBody>
          <a:bodyPr wrap="square" lIns="0" tIns="0" rIns="0" bIns="0" rtlCol="0"/>
          <a:lstStyle/>
          <a:p>
            <a:endParaRPr/>
          </a:p>
        </p:txBody>
      </p:sp>
      <p:sp>
        <p:nvSpPr>
          <p:cNvPr id="5" name="object 5"/>
          <p:cNvSpPr/>
          <p:nvPr/>
        </p:nvSpPr>
        <p:spPr>
          <a:xfrm>
            <a:off x="751331" y="3462528"/>
            <a:ext cx="7036434" cy="1945005"/>
          </a:xfrm>
          <a:custGeom>
            <a:avLst/>
            <a:gdLst/>
            <a:ahLst/>
            <a:cxnLst/>
            <a:rect l="l" t="t" r="r" b="b"/>
            <a:pathLst>
              <a:path w="7036434" h="1945004">
                <a:moveTo>
                  <a:pt x="0" y="87884"/>
                </a:moveTo>
                <a:lnTo>
                  <a:pt x="6903" y="53685"/>
                </a:lnTo>
                <a:lnTo>
                  <a:pt x="25728" y="25749"/>
                </a:lnTo>
                <a:lnTo>
                  <a:pt x="53647" y="6909"/>
                </a:lnTo>
                <a:lnTo>
                  <a:pt x="87833" y="0"/>
                </a:lnTo>
                <a:lnTo>
                  <a:pt x="6948424" y="0"/>
                </a:lnTo>
                <a:lnTo>
                  <a:pt x="6982622" y="6909"/>
                </a:lnTo>
                <a:lnTo>
                  <a:pt x="7010558" y="25749"/>
                </a:lnTo>
                <a:lnTo>
                  <a:pt x="7029398" y="53685"/>
                </a:lnTo>
                <a:lnTo>
                  <a:pt x="7036308" y="87884"/>
                </a:lnTo>
                <a:lnTo>
                  <a:pt x="7036308" y="1856740"/>
                </a:lnTo>
                <a:lnTo>
                  <a:pt x="7029398" y="1890938"/>
                </a:lnTo>
                <a:lnTo>
                  <a:pt x="7010558" y="1918874"/>
                </a:lnTo>
                <a:lnTo>
                  <a:pt x="6982622" y="1937714"/>
                </a:lnTo>
                <a:lnTo>
                  <a:pt x="6948424" y="1944624"/>
                </a:lnTo>
                <a:lnTo>
                  <a:pt x="87833" y="1944624"/>
                </a:lnTo>
                <a:lnTo>
                  <a:pt x="53647" y="1937714"/>
                </a:lnTo>
                <a:lnTo>
                  <a:pt x="25728" y="1918874"/>
                </a:lnTo>
                <a:lnTo>
                  <a:pt x="6903" y="1890938"/>
                </a:lnTo>
                <a:lnTo>
                  <a:pt x="0" y="1856740"/>
                </a:lnTo>
                <a:lnTo>
                  <a:pt x="0" y="87884"/>
                </a:lnTo>
                <a:close/>
              </a:path>
            </a:pathLst>
          </a:custGeom>
          <a:ln w="12191">
            <a:solidFill>
              <a:srgbClr val="1D9ED2"/>
            </a:solidFill>
          </a:ln>
        </p:spPr>
        <p:txBody>
          <a:bodyPr wrap="square" lIns="0" tIns="0" rIns="0" bIns="0" rtlCol="0"/>
          <a:lstStyle/>
          <a:p>
            <a:endParaRPr/>
          </a:p>
        </p:txBody>
      </p:sp>
      <p:sp>
        <p:nvSpPr>
          <p:cNvPr id="6" name="object 6"/>
          <p:cNvSpPr/>
          <p:nvPr/>
        </p:nvSpPr>
        <p:spPr>
          <a:xfrm>
            <a:off x="751331" y="3454908"/>
            <a:ext cx="685800" cy="1945005"/>
          </a:xfrm>
          <a:custGeom>
            <a:avLst/>
            <a:gdLst/>
            <a:ahLst/>
            <a:cxnLst/>
            <a:rect l="l" t="t" r="r" b="b"/>
            <a:pathLst>
              <a:path w="685800" h="1945004">
                <a:moveTo>
                  <a:pt x="654812" y="0"/>
                </a:moveTo>
                <a:lnTo>
                  <a:pt x="30975" y="0"/>
                </a:lnTo>
                <a:lnTo>
                  <a:pt x="18918" y="2430"/>
                </a:lnTo>
                <a:lnTo>
                  <a:pt x="9072" y="9064"/>
                </a:lnTo>
                <a:lnTo>
                  <a:pt x="2434" y="18913"/>
                </a:lnTo>
                <a:lnTo>
                  <a:pt x="0" y="30987"/>
                </a:lnTo>
                <a:lnTo>
                  <a:pt x="0" y="1913635"/>
                </a:lnTo>
                <a:lnTo>
                  <a:pt x="2434" y="1925710"/>
                </a:lnTo>
                <a:lnTo>
                  <a:pt x="9072" y="1935559"/>
                </a:lnTo>
                <a:lnTo>
                  <a:pt x="18918" y="1942193"/>
                </a:lnTo>
                <a:lnTo>
                  <a:pt x="30975" y="1944623"/>
                </a:lnTo>
                <a:lnTo>
                  <a:pt x="654812" y="1944623"/>
                </a:lnTo>
                <a:lnTo>
                  <a:pt x="666886" y="1942193"/>
                </a:lnTo>
                <a:lnTo>
                  <a:pt x="676735" y="1935559"/>
                </a:lnTo>
                <a:lnTo>
                  <a:pt x="683369" y="1925710"/>
                </a:lnTo>
                <a:lnTo>
                  <a:pt x="685800" y="1913635"/>
                </a:lnTo>
                <a:lnTo>
                  <a:pt x="685800" y="30987"/>
                </a:lnTo>
                <a:lnTo>
                  <a:pt x="683369" y="18913"/>
                </a:lnTo>
                <a:lnTo>
                  <a:pt x="676735" y="9064"/>
                </a:lnTo>
                <a:lnTo>
                  <a:pt x="666886" y="2430"/>
                </a:lnTo>
                <a:lnTo>
                  <a:pt x="654812" y="0"/>
                </a:lnTo>
                <a:close/>
              </a:path>
            </a:pathLst>
          </a:custGeom>
          <a:solidFill>
            <a:srgbClr val="1D9ED2"/>
          </a:solidFill>
        </p:spPr>
        <p:txBody>
          <a:bodyPr wrap="square" lIns="0" tIns="0" rIns="0" bIns="0" rtlCol="0"/>
          <a:lstStyle/>
          <a:p>
            <a:endParaRPr/>
          </a:p>
        </p:txBody>
      </p:sp>
      <p:sp>
        <p:nvSpPr>
          <p:cNvPr id="7" name="object 7"/>
          <p:cNvSpPr/>
          <p:nvPr/>
        </p:nvSpPr>
        <p:spPr>
          <a:xfrm>
            <a:off x="751331" y="3454908"/>
            <a:ext cx="685800" cy="1945005"/>
          </a:xfrm>
          <a:custGeom>
            <a:avLst/>
            <a:gdLst/>
            <a:ahLst/>
            <a:cxnLst/>
            <a:rect l="l" t="t" r="r" b="b"/>
            <a:pathLst>
              <a:path w="685800" h="1945004">
                <a:moveTo>
                  <a:pt x="0" y="30987"/>
                </a:moveTo>
                <a:lnTo>
                  <a:pt x="2434" y="18913"/>
                </a:lnTo>
                <a:lnTo>
                  <a:pt x="9072" y="9064"/>
                </a:lnTo>
                <a:lnTo>
                  <a:pt x="18918" y="2430"/>
                </a:lnTo>
                <a:lnTo>
                  <a:pt x="30975" y="0"/>
                </a:lnTo>
                <a:lnTo>
                  <a:pt x="654812" y="0"/>
                </a:lnTo>
                <a:lnTo>
                  <a:pt x="666886" y="2430"/>
                </a:lnTo>
                <a:lnTo>
                  <a:pt x="676735" y="9064"/>
                </a:lnTo>
                <a:lnTo>
                  <a:pt x="683369" y="18913"/>
                </a:lnTo>
                <a:lnTo>
                  <a:pt x="685800" y="30987"/>
                </a:lnTo>
                <a:lnTo>
                  <a:pt x="685800" y="1913635"/>
                </a:lnTo>
                <a:lnTo>
                  <a:pt x="683369" y="1925710"/>
                </a:lnTo>
                <a:lnTo>
                  <a:pt x="676735" y="1935559"/>
                </a:lnTo>
                <a:lnTo>
                  <a:pt x="666886" y="1942193"/>
                </a:lnTo>
                <a:lnTo>
                  <a:pt x="654812" y="1944623"/>
                </a:lnTo>
                <a:lnTo>
                  <a:pt x="30975" y="1944623"/>
                </a:lnTo>
                <a:lnTo>
                  <a:pt x="18918" y="1942193"/>
                </a:lnTo>
                <a:lnTo>
                  <a:pt x="9072" y="1935559"/>
                </a:lnTo>
                <a:lnTo>
                  <a:pt x="2434" y="1925710"/>
                </a:lnTo>
                <a:lnTo>
                  <a:pt x="0" y="1913635"/>
                </a:lnTo>
                <a:lnTo>
                  <a:pt x="0" y="30987"/>
                </a:lnTo>
                <a:close/>
              </a:path>
            </a:pathLst>
          </a:custGeom>
          <a:ln w="12192">
            <a:solidFill>
              <a:srgbClr val="1D9ED2"/>
            </a:solidFill>
          </a:ln>
        </p:spPr>
        <p:txBody>
          <a:bodyPr wrap="square" lIns="0" tIns="0" rIns="0" bIns="0" rtlCol="0"/>
          <a:lstStyle/>
          <a:p>
            <a:endParaRPr/>
          </a:p>
        </p:txBody>
      </p:sp>
      <p:sp>
        <p:nvSpPr>
          <p:cNvPr id="8" name="object 8"/>
          <p:cNvSpPr txBox="1"/>
          <p:nvPr/>
        </p:nvSpPr>
        <p:spPr>
          <a:xfrm>
            <a:off x="991616" y="4101338"/>
            <a:ext cx="203835" cy="653415"/>
          </a:xfrm>
          <a:prstGeom prst="rect">
            <a:avLst/>
          </a:prstGeom>
        </p:spPr>
        <p:txBody>
          <a:bodyPr vert="horz" wrap="square" lIns="0" tIns="0" rIns="0" bIns="0" rtlCol="0">
            <a:spAutoFit/>
          </a:bodyPr>
          <a:lstStyle/>
          <a:p>
            <a:pPr marL="12700" marR="5080" algn="just">
              <a:lnSpc>
                <a:spcPct val="100000"/>
              </a:lnSpc>
            </a:pPr>
            <a:r>
              <a:rPr sz="1400" b="1" dirty="0">
                <a:solidFill>
                  <a:srgbClr val="FFFFFF"/>
                </a:solidFill>
                <a:latin typeface="微软雅黑"/>
                <a:cs typeface="微软雅黑"/>
              </a:rPr>
              <a:t>基  础  层</a:t>
            </a:r>
            <a:endParaRPr sz="1400">
              <a:latin typeface="微软雅黑"/>
              <a:cs typeface="微软雅黑"/>
            </a:endParaRPr>
          </a:p>
        </p:txBody>
      </p:sp>
      <p:sp>
        <p:nvSpPr>
          <p:cNvPr id="9" name="object 9"/>
          <p:cNvSpPr/>
          <p:nvPr/>
        </p:nvSpPr>
        <p:spPr>
          <a:xfrm>
            <a:off x="1549908" y="4792979"/>
            <a:ext cx="1440180" cy="521334"/>
          </a:xfrm>
          <a:custGeom>
            <a:avLst/>
            <a:gdLst/>
            <a:ahLst/>
            <a:cxnLst/>
            <a:rect l="l" t="t" r="r" b="b"/>
            <a:pathLst>
              <a:path w="1440180" h="521335">
                <a:moveTo>
                  <a:pt x="0" y="63500"/>
                </a:moveTo>
                <a:lnTo>
                  <a:pt x="4992" y="38790"/>
                </a:lnTo>
                <a:lnTo>
                  <a:pt x="18605" y="18605"/>
                </a:lnTo>
                <a:lnTo>
                  <a:pt x="38790" y="4992"/>
                </a:lnTo>
                <a:lnTo>
                  <a:pt x="63500" y="0"/>
                </a:lnTo>
                <a:lnTo>
                  <a:pt x="1376680" y="0"/>
                </a:lnTo>
                <a:lnTo>
                  <a:pt x="1401389" y="4992"/>
                </a:lnTo>
                <a:lnTo>
                  <a:pt x="1421574" y="18605"/>
                </a:lnTo>
                <a:lnTo>
                  <a:pt x="1435187" y="38790"/>
                </a:lnTo>
                <a:lnTo>
                  <a:pt x="1440180" y="63500"/>
                </a:lnTo>
                <a:lnTo>
                  <a:pt x="1440180" y="457708"/>
                </a:lnTo>
                <a:lnTo>
                  <a:pt x="1435187" y="482417"/>
                </a:lnTo>
                <a:lnTo>
                  <a:pt x="1421574" y="502602"/>
                </a:lnTo>
                <a:lnTo>
                  <a:pt x="1401389" y="516215"/>
                </a:lnTo>
                <a:lnTo>
                  <a:pt x="1376680" y="521208"/>
                </a:lnTo>
                <a:lnTo>
                  <a:pt x="63500" y="521208"/>
                </a:lnTo>
                <a:lnTo>
                  <a:pt x="38790" y="516215"/>
                </a:lnTo>
                <a:lnTo>
                  <a:pt x="18605" y="502602"/>
                </a:lnTo>
                <a:lnTo>
                  <a:pt x="4992" y="482417"/>
                </a:lnTo>
                <a:lnTo>
                  <a:pt x="0" y="457708"/>
                </a:lnTo>
                <a:lnTo>
                  <a:pt x="0" y="63500"/>
                </a:lnTo>
                <a:close/>
              </a:path>
            </a:pathLst>
          </a:custGeom>
          <a:ln w="12192">
            <a:solidFill>
              <a:srgbClr val="1D9ED2"/>
            </a:solidFill>
          </a:ln>
        </p:spPr>
        <p:txBody>
          <a:bodyPr wrap="square" lIns="0" tIns="0" rIns="0" bIns="0" rtlCol="0"/>
          <a:lstStyle/>
          <a:p>
            <a:endParaRPr/>
          </a:p>
        </p:txBody>
      </p:sp>
      <p:sp>
        <p:nvSpPr>
          <p:cNvPr id="10" name="object 10"/>
          <p:cNvSpPr txBox="1"/>
          <p:nvPr/>
        </p:nvSpPr>
        <p:spPr>
          <a:xfrm>
            <a:off x="6720078" y="4849621"/>
            <a:ext cx="382270" cy="226060"/>
          </a:xfrm>
          <a:prstGeom prst="rect">
            <a:avLst/>
          </a:prstGeom>
        </p:spPr>
        <p:txBody>
          <a:bodyPr vert="horz" wrap="square" lIns="0" tIns="0" rIns="0" bIns="0" rtlCol="0">
            <a:spAutoFit/>
          </a:bodyPr>
          <a:lstStyle/>
          <a:p>
            <a:pPr marL="12700">
              <a:lnSpc>
                <a:spcPct val="100000"/>
              </a:lnSpc>
            </a:pPr>
            <a:r>
              <a:rPr sz="1400" dirty="0">
                <a:solidFill>
                  <a:srgbClr val="5E666F"/>
                </a:solidFill>
                <a:latin typeface="微软雅黑"/>
                <a:cs typeface="微软雅黑"/>
              </a:rPr>
              <a:t>通用</a:t>
            </a:r>
            <a:endParaRPr sz="1400">
              <a:latin typeface="微软雅黑"/>
              <a:cs typeface="微软雅黑"/>
            </a:endParaRPr>
          </a:p>
        </p:txBody>
      </p:sp>
      <p:sp>
        <p:nvSpPr>
          <p:cNvPr id="11" name="object 11"/>
          <p:cNvSpPr txBox="1"/>
          <p:nvPr/>
        </p:nvSpPr>
        <p:spPr>
          <a:xfrm>
            <a:off x="6364604" y="5063997"/>
            <a:ext cx="1094740" cy="195580"/>
          </a:xfrm>
          <a:prstGeom prst="rect">
            <a:avLst/>
          </a:prstGeom>
        </p:spPr>
        <p:txBody>
          <a:bodyPr vert="horz" wrap="square" lIns="0" tIns="0" rIns="0" bIns="0" rtlCol="0">
            <a:spAutoFit/>
          </a:bodyPr>
          <a:lstStyle/>
          <a:p>
            <a:pPr marL="12700">
              <a:lnSpc>
                <a:spcPct val="100000"/>
              </a:lnSpc>
            </a:pPr>
            <a:r>
              <a:rPr sz="1200" dirty="0">
                <a:solidFill>
                  <a:srgbClr val="5E666F"/>
                </a:solidFill>
                <a:latin typeface="微软雅黑"/>
                <a:cs typeface="微软雅黑"/>
              </a:rPr>
              <a:t>压缩、事件机制</a:t>
            </a:r>
            <a:endParaRPr sz="1200">
              <a:latin typeface="微软雅黑"/>
              <a:cs typeface="微软雅黑"/>
            </a:endParaRPr>
          </a:p>
        </p:txBody>
      </p:sp>
      <p:sp>
        <p:nvSpPr>
          <p:cNvPr id="12" name="object 12"/>
          <p:cNvSpPr/>
          <p:nvPr/>
        </p:nvSpPr>
        <p:spPr>
          <a:xfrm>
            <a:off x="1549908" y="4187952"/>
            <a:ext cx="1440180" cy="467995"/>
          </a:xfrm>
          <a:custGeom>
            <a:avLst/>
            <a:gdLst/>
            <a:ahLst/>
            <a:cxnLst/>
            <a:rect l="l" t="t" r="r" b="b"/>
            <a:pathLst>
              <a:path w="1440180" h="467995">
                <a:moveTo>
                  <a:pt x="0" y="57023"/>
                </a:moveTo>
                <a:lnTo>
                  <a:pt x="4480" y="34825"/>
                </a:lnTo>
                <a:lnTo>
                  <a:pt x="16700" y="16700"/>
                </a:lnTo>
                <a:lnTo>
                  <a:pt x="34825" y="4480"/>
                </a:lnTo>
                <a:lnTo>
                  <a:pt x="57022" y="0"/>
                </a:lnTo>
                <a:lnTo>
                  <a:pt x="1383156" y="0"/>
                </a:lnTo>
                <a:lnTo>
                  <a:pt x="1405354" y="4480"/>
                </a:lnTo>
                <a:lnTo>
                  <a:pt x="1423479" y="16700"/>
                </a:lnTo>
                <a:lnTo>
                  <a:pt x="1435699" y="34825"/>
                </a:lnTo>
                <a:lnTo>
                  <a:pt x="1440180" y="57023"/>
                </a:lnTo>
                <a:lnTo>
                  <a:pt x="1440180" y="410845"/>
                </a:lnTo>
                <a:lnTo>
                  <a:pt x="1435699" y="433042"/>
                </a:lnTo>
                <a:lnTo>
                  <a:pt x="1423479" y="451167"/>
                </a:lnTo>
                <a:lnTo>
                  <a:pt x="1405354" y="463387"/>
                </a:lnTo>
                <a:lnTo>
                  <a:pt x="1383156" y="467868"/>
                </a:lnTo>
                <a:lnTo>
                  <a:pt x="57022" y="467868"/>
                </a:lnTo>
                <a:lnTo>
                  <a:pt x="34825" y="463387"/>
                </a:lnTo>
                <a:lnTo>
                  <a:pt x="16700" y="451167"/>
                </a:lnTo>
                <a:lnTo>
                  <a:pt x="4480" y="433042"/>
                </a:lnTo>
                <a:lnTo>
                  <a:pt x="0" y="410845"/>
                </a:lnTo>
                <a:lnTo>
                  <a:pt x="0" y="57023"/>
                </a:lnTo>
                <a:close/>
              </a:path>
            </a:pathLst>
          </a:custGeom>
          <a:ln w="12192">
            <a:solidFill>
              <a:srgbClr val="1D9ED2"/>
            </a:solidFill>
          </a:ln>
        </p:spPr>
        <p:txBody>
          <a:bodyPr wrap="square" lIns="0" tIns="0" rIns="0" bIns="0" rtlCol="0"/>
          <a:lstStyle/>
          <a:p>
            <a:endParaRPr/>
          </a:p>
        </p:txBody>
      </p:sp>
      <p:sp>
        <p:nvSpPr>
          <p:cNvPr id="13" name="object 13"/>
          <p:cNvSpPr txBox="1"/>
          <p:nvPr/>
        </p:nvSpPr>
        <p:spPr>
          <a:xfrm>
            <a:off x="1549908" y="4218051"/>
            <a:ext cx="1440180" cy="438150"/>
          </a:xfrm>
          <a:prstGeom prst="rect">
            <a:avLst/>
          </a:prstGeom>
        </p:spPr>
        <p:txBody>
          <a:bodyPr vert="horz" wrap="square" lIns="0" tIns="0" rIns="0" bIns="0" rtlCol="0">
            <a:spAutoFit/>
          </a:bodyPr>
          <a:lstStyle/>
          <a:p>
            <a:pPr algn="ctr">
              <a:lnSpc>
                <a:spcPct val="100000"/>
              </a:lnSpc>
            </a:pPr>
            <a:r>
              <a:rPr sz="1400" dirty="0">
                <a:solidFill>
                  <a:srgbClr val="5E666F"/>
                </a:solidFill>
                <a:latin typeface="微软雅黑"/>
                <a:cs typeface="微软雅黑"/>
              </a:rPr>
              <a:t>共识</a:t>
            </a:r>
            <a:endParaRPr sz="1400">
              <a:latin typeface="微软雅黑"/>
              <a:cs typeface="微软雅黑"/>
            </a:endParaRPr>
          </a:p>
          <a:p>
            <a:pPr algn="ctr">
              <a:lnSpc>
                <a:spcPct val="100000"/>
              </a:lnSpc>
              <a:spcBef>
                <a:spcPts val="5"/>
              </a:spcBef>
            </a:pPr>
            <a:r>
              <a:rPr sz="1200" dirty="0">
                <a:solidFill>
                  <a:srgbClr val="5E666F"/>
                </a:solidFill>
                <a:latin typeface="微软雅黑"/>
                <a:cs typeface="微软雅黑"/>
              </a:rPr>
              <a:t>共识算法、校验</a:t>
            </a:r>
            <a:endParaRPr sz="1200">
              <a:latin typeface="微软雅黑"/>
              <a:cs typeface="微软雅黑"/>
            </a:endParaRPr>
          </a:p>
        </p:txBody>
      </p:sp>
      <p:sp>
        <p:nvSpPr>
          <p:cNvPr id="14" name="object 14"/>
          <p:cNvSpPr/>
          <p:nvPr/>
        </p:nvSpPr>
        <p:spPr>
          <a:xfrm>
            <a:off x="3096767" y="4187952"/>
            <a:ext cx="1440180" cy="467995"/>
          </a:xfrm>
          <a:custGeom>
            <a:avLst/>
            <a:gdLst/>
            <a:ahLst/>
            <a:cxnLst/>
            <a:rect l="l" t="t" r="r" b="b"/>
            <a:pathLst>
              <a:path w="1440179" h="467995">
                <a:moveTo>
                  <a:pt x="0" y="57023"/>
                </a:moveTo>
                <a:lnTo>
                  <a:pt x="4480" y="34825"/>
                </a:lnTo>
                <a:lnTo>
                  <a:pt x="16700" y="16700"/>
                </a:lnTo>
                <a:lnTo>
                  <a:pt x="34825" y="4480"/>
                </a:lnTo>
                <a:lnTo>
                  <a:pt x="57023" y="0"/>
                </a:lnTo>
                <a:lnTo>
                  <a:pt x="1383157" y="0"/>
                </a:lnTo>
                <a:lnTo>
                  <a:pt x="1405354" y="4480"/>
                </a:lnTo>
                <a:lnTo>
                  <a:pt x="1423479" y="16700"/>
                </a:lnTo>
                <a:lnTo>
                  <a:pt x="1435699" y="34825"/>
                </a:lnTo>
                <a:lnTo>
                  <a:pt x="1440180" y="57023"/>
                </a:lnTo>
                <a:lnTo>
                  <a:pt x="1440180" y="410845"/>
                </a:lnTo>
                <a:lnTo>
                  <a:pt x="1435699" y="433042"/>
                </a:lnTo>
                <a:lnTo>
                  <a:pt x="1423479" y="451167"/>
                </a:lnTo>
                <a:lnTo>
                  <a:pt x="1405354" y="463387"/>
                </a:lnTo>
                <a:lnTo>
                  <a:pt x="1383157" y="467868"/>
                </a:lnTo>
                <a:lnTo>
                  <a:pt x="57023" y="467868"/>
                </a:lnTo>
                <a:lnTo>
                  <a:pt x="34825" y="463387"/>
                </a:lnTo>
                <a:lnTo>
                  <a:pt x="16700" y="451167"/>
                </a:lnTo>
                <a:lnTo>
                  <a:pt x="4480" y="433042"/>
                </a:lnTo>
                <a:lnTo>
                  <a:pt x="0" y="410845"/>
                </a:lnTo>
                <a:lnTo>
                  <a:pt x="0" y="57023"/>
                </a:lnTo>
                <a:close/>
              </a:path>
            </a:pathLst>
          </a:custGeom>
          <a:ln w="12192">
            <a:solidFill>
              <a:srgbClr val="1D9ED2"/>
            </a:solidFill>
          </a:ln>
        </p:spPr>
        <p:txBody>
          <a:bodyPr wrap="square" lIns="0" tIns="0" rIns="0" bIns="0" rtlCol="0"/>
          <a:lstStyle/>
          <a:p>
            <a:endParaRPr/>
          </a:p>
        </p:txBody>
      </p:sp>
      <p:sp>
        <p:nvSpPr>
          <p:cNvPr id="15" name="object 15"/>
          <p:cNvSpPr/>
          <p:nvPr/>
        </p:nvSpPr>
        <p:spPr>
          <a:xfrm>
            <a:off x="4643628" y="4187952"/>
            <a:ext cx="1440180" cy="467995"/>
          </a:xfrm>
          <a:custGeom>
            <a:avLst/>
            <a:gdLst/>
            <a:ahLst/>
            <a:cxnLst/>
            <a:rect l="l" t="t" r="r" b="b"/>
            <a:pathLst>
              <a:path w="1440179" h="467995">
                <a:moveTo>
                  <a:pt x="0" y="57023"/>
                </a:moveTo>
                <a:lnTo>
                  <a:pt x="4480" y="34825"/>
                </a:lnTo>
                <a:lnTo>
                  <a:pt x="16700" y="16700"/>
                </a:lnTo>
                <a:lnTo>
                  <a:pt x="34825" y="4480"/>
                </a:lnTo>
                <a:lnTo>
                  <a:pt x="57023" y="0"/>
                </a:lnTo>
                <a:lnTo>
                  <a:pt x="1383157" y="0"/>
                </a:lnTo>
                <a:lnTo>
                  <a:pt x="1405354" y="4480"/>
                </a:lnTo>
                <a:lnTo>
                  <a:pt x="1423479" y="16700"/>
                </a:lnTo>
                <a:lnTo>
                  <a:pt x="1435699" y="34825"/>
                </a:lnTo>
                <a:lnTo>
                  <a:pt x="1440180" y="57023"/>
                </a:lnTo>
                <a:lnTo>
                  <a:pt x="1440180" y="410845"/>
                </a:lnTo>
                <a:lnTo>
                  <a:pt x="1435699" y="433042"/>
                </a:lnTo>
                <a:lnTo>
                  <a:pt x="1423479" y="451167"/>
                </a:lnTo>
                <a:lnTo>
                  <a:pt x="1405354" y="463387"/>
                </a:lnTo>
                <a:lnTo>
                  <a:pt x="1383157" y="467868"/>
                </a:lnTo>
                <a:lnTo>
                  <a:pt x="57023" y="467868"/>
                </a:lnTo>
                <a:lnTo>
                  <a:pt x="34825" y="463387"/>
                </a:lnTo>
                <a:lnTo>
                  <a:pt x="16700" y="451167"/>
                </a:lnTo>
                <a:lnTo>
                  <a:pt x="4480" y="433042"/>
                </a:lnTo>
                <a:lnTo>
                  <a:pt x="0" y="410845"/>
                </a:lnTo>
                <a:lnTo>
                  <a:pt x="0" y="57023"/>
                </a:lnTo>
                <a:close/>
              </a:path>
            </a:pathLst>
          </a:custGeom>
          <a:ln w="12191">
            <a:solidFill>
              <a:srgbClr val="1D9ED2"/>
            </a:solidFill>
          </a:ln>
        </p:spPr>
        <p:txBody>
          <a:bodyPr wrap="square" lIns="0" tIns="0" rIns="0" bIns="0" rtlCol="0"/>
          <a:lstStyle/>
          <a:p>
            <a:endParaRPr/>
          </a:p>
        </p:txBody>
      </p:sp>
      <p:sp>
        <p:nvSpPr>
          <p:cNvPr id="16" name="object 16"/>
          <p:cNvSpPr txBox="1"/>
          <p:nvPr/>
        </p:nvSpPr>
        <p:spPr>
          <a:xfrm>
            <a:off x="3096767" y="4309491"/>
            <a:ext cx="2987040" cy="766445"/>
          </a:xfrm>
          <a:prstGeom prst="rect">
            <a:avLst/>
          </a:prstGeom>
        </p:spPr>
        <p:txBody>
          <a:bodyPr vert="horz" wrap="square" lIns="0" tIns="0" rIns="0" bIns="0" rtlCol="0">
            <a:spAutoFit/>
          </a:bodyPr>
          <a:lstStyle/>
          <a:p>
            <a:pPr marL="363220">
              <a:lnSpc>
                <a:spcPct val="100000"/>
              </a:lnSpc>
              <a:tabLst>
                <a:tab pos="1998345" algn="l"/>
              </a:tabLst>
            </a:pPr>
            <a:r>
              <a:rPr sz="1400" dirty="0">
                <a:solidFill>
                  <a:srgbClr val="5E666F"/>
                </a:solidFill>
                <a:latin typeface="微软雅黑"/>
                <a:cs typeface="微软雅黑"/>
              </a:rPr>
              <a:t>账户管理	请求池</a:t>
            </a:r>
            <a:endParaRPr sz="1400">
              <a:latin typeface="微软雅黑"/>
              <a:cs typeface="微软雅黑"/>
            </a:endParaRPr>
          </a:p>
          <a:p>
            <a:pPr>
              <a:lnSpc>
                <a:spcPct val="100000"/>
              </a:lnSpc>
            </a:pPr>
            <a:endParaRPr sz="1400">
              <a:latin typeface="Times New Roman"/>
              <a:cs typeface="Times New Roman"/>
            </a:endParaRPr>
          </a:p>
          <a:p>
            <a:pPr marL="451484">
              <a:lnSpc>
                <a:spcPct val="100000"/>
              </a:lnSpc>
              <a:spcBef>
                <a:spcPts val="960"/>
              </a:spcBef>
              <a:tabLst>
                <a:tab pos="1910080" algn="l"/>
              </a:tabLst>
            </a:pPr>
            <a:r>
              <a:rPr sz="1400" dirty="0">
                <a:solidFill>
                  <a:srgbClr val="5E666F"/>
                </a:solidFill>
                <a:latin typeface="微软雅黑"/>
                <a:cs typeface="微软雅黑"/>
              </a:rPr>
              <a:t>密码学	网络通信</a:t>
            </a:r>
            <a:endParaRPr sz="1400">
              <a:latin typeface="微软雅黑"/>
              <a:cs typeface="微软雅黑"/>
            </a:endParaRPr>
          </a:p>
        </p:txBody>
      </p:sp>
      <p:sp>
        <p:nvSpPr>
          <p:cNvPr id="17" name="object 17"/>
          <p:cNvSpPr/>
          <p:nvPr/>
        </p:nvSpPr>
        <p:spPr>
          <a:xfrm>
            <a:off x="6190488" y="4187952"/>
            <a:ext cx="1440180" cy="467995"/>
          </a:xfrm>
          <a:custGeom>
            <a:avLst/>
            <a:gdLst/>
            <a:ahLst/>
            <a:cxnLst/>
            <a:rect l="l" t="t" r="r" b="b"/>
            <a:pathLst>
              <a:path w="1440179" h="467995">
                <a:moveTo>
                  <a:pt x="0" y="57023"/>
                </a:moveTo>
                <a:lnTo>
                  <a:pt x="4480" y="34825"/>
                </a:lnTo>
                <a:lnTo>
                  <a:pt x="16700" y="16700"/>
                </a:lnTo>
                <a:lnTo>
                  <a:pt x="34825" y="4480"/>
                </a:lnTo>
                <a:lnTo>
                  <a:pt x="57023" y="0"/>
                </a:lnTo>
                <a:lnTo>
                  <a:pt x="1383157" y="0"/>
                </a:lnTo>
                <a:lnTo>
                  <a:pt x="1405354" y="4480"/>
                </a:lnTo>
                <a:lnTo>
                  <a:pt x="1423479" y="16700"/>
                </a:lnTo>
                <a:lnTo>
                  <a:pt x="1435699" y="34825"/>
                </a:lnTo>
                <a:lnTo>
                  <a:pt x="1440180" y="57023"/>
                </a:lnTo>
                <a:lnTo>
                  <a:pt x="1440180" y="410845"/>
                </a:lnTo>
                <a:lnTo>
                  <a:pt x="1435699" y="433042"/>
                </a:lnTo>
                <a:lnTo>
                  <a:pt x="1423479" y="451167"/>
                </a:lnTo>
                <a:lnTo>
                  <a:pt x="1405354" y="463387"/>
                </a:lnTo>
                <a:lnTo>
                  <a:pt x="1383157" y="467868"/>
                </a:lnTo>
                <a:lnTo>
                  <a:pt x="57023" y="467868"/>
                </a:lnTo>
                <a:lnTo>
                  <a:pt x="34825" y="463387"/>
                </a:lnTo>
                <a:lnTo>
                  <a:pt x="16700" y="451167"/>
                </a:lnTo>
                <a:lnTo>
                  <a:pt x="4480" y="433042"/>
                </a:lnTo>
                <a:lnTo>
                  <a:pt x="0" y="410845"/>
                </a:lnTo>
                <a:lnTo>
                  <a:pt x="0" y="57023"/>
                </a:lnTo>
                <a:close/>
              </a:path>
            </a:pathLst>
          </a:custGeom>
          <a:ln w="12191">
            <a:solidFill>
              <a:srgbClr val="1D9ED2"/>
            </a:solidFill>
          </a:ln>
        </p:spPr>
        <p:txBody>
          <a:bodyPr wrap="square" lIns="0" tIns="0" rIns="0" bIns="0" rtlCol="0"/>
          <a:lstStyle/>
          <a:p>
            <a:endParaRPr/>
          </a:p>
        </p:txBody>
      </p:sp>
      <p:sp>
        <p:nvSpPr>
          <p:cNvPr id="18" name="object 18"/>
          <p:cNvSpPr txBox="1"/>
          <p:nvPr/>
        </p:nvSpPr>
        <p:spPr>
          <a:xfrm>
            <a:off x="6190488" y="4218051"/>
            <a:ext cx="1440180" cy="438150"/>
          </a:xfrm>
          <a:prstGeom prst="rect">
            <a:avLst/>
          </a:prstGeom>
        </p:spPr>
        <p:txBody>
          <a:bodyPr vert="horz" wrap="square" lIns="0" tIns="0" rIns="0" bIns="0" rtlCol="0">
            <a:spAutoFit/>
          </a:bodyPr>
          <a:lstStyle/>
          <a:p>
            <a:pPr marL="363220">
              <a:lnSpc>
                <a:spcPct val="100000"/>
              </a:lnSpc>
            </a:pPr>
            <a:r>
              <a:rPr sz="1400" dirty="0">
                <a:solidFill>
                  <a:srgbClr val="5E666F"/>
                </a:solidFill>
                <a:latin typeface="微软雅黑"/>
                <a:cs typeface="微软雅黑"/>
              </a:rPr>
              <a:t>智能合约</a:t>
            </a:r>
            <a:endParaRPr sz="1400">
              <a:latin typeface="微软雅黑"/>
              <a:cs typeface="微软雅黑"/>
            </a:endParaRPr>
          </a:p>
          <a:p>
            <a:pPr marL="339090">
              <a:lnSpc>
                <a:spcPct val="100000"/>
              </a:lnSpc>
              <a:spcBef>
                <a:spcPts val="5"/>
              </a:spcBef>
            </a:pPr>
            <a:r>
              <a:rPr sz="1200" dirty="0">
                <a:solidFill>
                  <a:srgbClr val="5E666F"/>
                </a:solidFill>
                <a:latin typeface="微软雅黑"/>
                <a:cs typeface="微软雅黑"/>
              </a:rPr>
              <a:t>合约虚拟机</a:t>
            </a:r>
            <a:endParaRPr sz="1200">
              <a:latin typeface="微软雅黑"/>
              <a:cs typeface="微软雅黑"/>
            </a:endParaRPr>
          </a:p>
        </p:txBody>
      </p:sp>
      <p:sp>
        <p:nvSpPr>
          <p:cNvPr id="19" name="object 19"/>
          <p:cNvSpPr/>
          <p:nvPr/>
        </p:nvSpPr>
        <p:spPr>
          <a:xfrm>
            <a:off x="1549908" y="3576828"/>
            <a:ext cx="1945005" cy="469900"/>
          </a:xfrm>
          <a:custGeom>
            <a:avLst/>
            <a:gdLst/>
            <a:ahLst/>
            <a:cxnLst/>
            <a:rect l="l" t="t" r="r" b="b"/>
            <a:pathLst>
              <a:path w="1945004" h="469900">
                <a:moveTo>
                  <a:pt x="0" y="57150"/>
                </a:moveTo>
                <a:lnTo>
                  <a:pt x="4482" y="34879"/>
                </a:lnTo>
                <a:lnTo>
                  <a:pt x="16716" y="16716"/>
                </a:lnTo>
                <a:lnTo>
                  <a:pt x="34879" y="4482"/>
                </a:lnTo>
                <a:lnTo>
                  <a:pt x="57150" y="0"/>
                </a:lnTo>
                <a:lnTo>
                  <a:pt x="1887474" y="0"/>
                </a:lnTo>
                <a:lnTo>
                  <a:pt x="1909744" y="4482"/>
                </a:lnTo>
                <a:lnTo>
                  <a:pt x="1927907" y="16716"/>
                </a:lnTo>
                <a:lnTo>
                  <a:pt x="1940141" y="34879"/>
                </a:lnTo>
                <a:lnTo>
                  <a:pt x="1944624" y="57150"/>
                </a:lnTo>
                <a:lnTo>
                  <a:pt x="1944624" y="412242"/>
                </a:lnTo>
                <a:lnTo>
                  <a:pt x="1940141" y="434512"/>
                </a:lnTo>
                <a:lnTo>
                  <a:pt x="1927907" y="452675"/>
                </a:lnTo>
                <a:lnTo>
                  <a:pt x="1909744" y="464909"/>
                </a:lnTo>
                <a:lnTo>
                  <a:pt x="1887474" y="469392"/>
                </a:lnTo>
                <a:lnTo>
                  <a:pt x="57150" y="469392"/>
                </a:lnTo>
                <a:lnTo>
                  <a:pt x="34879" y="464909"/>
                </a:lnTo>
                <a:lnTo>
                  <a:pt x="16716" y="452675"/>
                </a:lnTo>
                <a:lnTo>
                  <a:pt x="4482" y="434512"/>
                </a:lnTo>
                <a:lnTo>
                  <a:pt x="0" y="412242"/>
                </a:lnTo>
                <a:lnTo>
                  <a:pt x="0" y="57150"/>
                </a:lnTo>
                <a:close/>
              </a:path>
            </a:pathLst>
          </a:custGeom>
          <a:ln w="12192">
            <a:solidFill>
              <a:srgbClr val="1D9ED2"/>
            </a:solidFill>
          </a:ln>
        </p:spPr>
        <p:txBody>
          <a:bodyPr wrap="square" lIns="0" tIns="0" rIns="0" bIns="0" rtlCol="0"/>
          <a:lstStyle/>
          <a:p>
            <a:endParaRPr/>
          </a:p>
        </p:txBody>
      </p:sp>
      <p:sp>
        <p:nvSpPr>
          <p:cNvPr id="20" name="object 20"/>
          <p:cNvSpPr txBox="1"/>
          <p:nvPr/>
        </p:nvSpPr>
        <p:spPr>
          <a:xfrm>
            <a:off x="1822450" y="3607180"/>
            <a:ext cx="1397000" cy="410209"/>
          </a:xfrm>
          <a:prstGeom prst="rect">
            <a:avLst/>
          </a:prstGeom>
        </p:spPr>
        <p:txBody>
          <a:bodyPr vert="horz" wrap="square" lIns="0" tIns="0" rIns="0" bIns="0" rtlCol="0">
            <a:spAutoFit/>
          </a:bodyPr>
          <a:lstStyle/>
          <a:p>
            <a:pPr marL="635" algn="ctr">
              <a:lnSpc>
                <a:spcPct val="100000"/>
              </a:lnSpc>
            </a:pPr>
            <a:r>
              <a:rPr sz="1400" dirty="0">
                <a:solidFill>
                  <a:srgbClr val="5E666F"/>
                </a:solidFill>
                <a:latin typeface="微软雅黑"/>
                <a:cs typeface="微软雅黑"/>
              </a:rPr>
              <a:t>跨链</a:t>
            </a:r>
            <a:endParaRPr sz="1400">
              <a:latin typeface="微软雅黑"/>
              <a:cs typeface="微软雅黑"/>
            </a:endParaRPr>
          </a:p>
          <a:p>
            <a:pPr algn="ctr">
              <a:lnSpc>
                <a:spcPct val="100000"/>
              </a:lnSpc>
              <a:spcBef>
                <a:spcPts val="5"/>
              </a:spcBef>
            </a:pPr>
            <a:r>
              <a:rPr sz="1200" dirty="0">
                <a:solidFill>
                  <a:srgbClr val="5E666F"/>
                </a:solidFill>
                <a:latin typeface="微软雅黑"/>
                <a:cs typeface="微软雅黑"/>
              </a:rPr>
              <a:t>链间通信、跨链确认</a:t>
            </a:r>
            <a:endParaRPr sz="1200">
              <a:latin typeface="微软雅黑"/>
              <a:cs typeface="微软雅黑"/>
            </a:endParaRPr>
          </a:p>
        </p:txBody>
      </p:sp>
      <p:sp>
        <p:nvSpPr>
          <p:cNvPr id="21" name="object 21"/>
          <p:cNvSpPr/>
          <p:nvPr/>
        </p:nvSpPr>
        <p:spPr>
          <a:xfrm>
            <a:off x="3617976" y="3576828"/>
            <a:ext cx="1945005" cy="469900"/>
          </a:xfrm>
          <a:custGeom>
            <a:avLst/>
            <a:gdLst/>
            <a:ahLst/>
            <a:cxnLst/>
            <a:rect l="l" t="t" r="r" b="b"/>
            <a:pathLst>
              <a:path w="1945004" h="469900">
                <a:moveTo>
                  <a:pt x="0" y="57150"/>
                </a:moveTo>
                <a:lnTo>
                  <a:pt x="4482" y="34879"/>
                </a:lnTo>
                <a:lnTo>
                  <a:pt x="16716" y="16716"/>
                </a:lnTo>
                <a:lnTo>
                  <a:pt x="34879" y="4482"/>
                </a:lnTo>
                <a:lnTo>
                  <a:pt x="57150" y="0"/>
                </a:lnTo>
                <a:lnTo>
                  <a:pt x="1887474" y="0"/>
                </a:lnTo>
                <a:lnTo>
                  <a:pt x="1909744" y="4482"/>
                </a:lnTo>
                <a:lnTo>
                  <a:pt x="1927907" y="16716"/>
                </a:lnTo>
                <a:lnTo>
                  <a:pt x="1940141" y="34879"/>
                </a:lnTo>
                <a:lnTo>
                  <a:pt x="1944624" y="57150"/>
                </a:lnTo>
                <a:lnTo>
                  <a:pt x="1944624" y="412242"/>
                </a:lnTo>
                <a:lnTo>
                  <a:pt x="1940141" y="434512"/>
                </a:lnTo>
                <a:lnTo>
                  <a:pt x="1927907" y="452675"/>
                </a:lnTo>
                <a:lnTo>
                  <a:pt x="1909744" y="464909"/>
                </a:lnTo>
                <a:lnTo>
                  <a:pt x="1887474" y="469392"/>
                </a:lnTo>
                <a:lnTo>
                  <a:pt x="57150" y="469392"/>
                </a:lnTo>
                <a:lnTo>
                  <a:pt x="34879" y="464909"/>
                </a:lnTo>
                <a:lnTo>
                  <a:pt x="16716" y="452675"/>
                </a:lnTo>
                <a:lnTo>
                  <a:pt x="4482" y="434512"/>
                </a:lnTo>
                <a:lnTo>
                  <a:pt x="0" y="412242"/>
                </a:lnTo>
                <a:lnTo>
                  <a:pt x="0" y="57150"/>
                </a:lnTo>
                <a:close/>
              </a:path>
            </a:pathLst>
          </a:custGeom>
          <a:ln w="12192">
            <a:solidFill>
              <a:srgbClr val="1D9ED2"/>
            </a:solidFill>
          </a:ln>
        </p:spPr>
        <p:txBody>
          <a:bodyPr wrap="square" lIns="0" tIns="0" rIns="0" bIns="0" rtlCol="0"/>
          <a:lstStyle/>
          <a:p>
            <a:endParaRPr/>
          </a:p>
        </p:txBody>
      </p:sp>
      <p:sp>
        <p:nvSpPr>
          <p:cNvPr id="22" name="object 22"/>
          <p:cNvSpPr txBox="1"/>
          <p:nvPr/>
        </p:nvSpPr>
        <p:spPr>
          <a:xfrm>
            <a:off x="3738498" y="3607180"/>
            <a:ext cx="1701800" cy="410209"/>
          </a:xfrm>
          <a:prstGeom prst="rect">
            <a:avLst/>
          </a:prstGeom>
        </p:spPr>
        <p:txBody>
          <a:bodyPr vert="horz" wrap="square" lIns="0" tIns="0" rIns="0" bIns="0" rtlCol="0">
            <a:spAutoFit/>
          </a:bodyPr>
          <a:lstStyle/>
          <a:p>
            <a:pPr algn="ctr">
              <a:lnSpc>
                <a:spcPct val="100000"/>
              </a:lnSpc>
            </a:pPr>
            <a:r>
              <a:rPr sz="1400" dirty="0">
                <a:solidFill>
                  <a:srgbClr val="5E666F"/>
                </a:solidFill>
                <a:latin typeface="微软雅黑"/>
                <a:cs typeface="微软雅黑"/>
              </a:rPr>
              <a:t>路由</a:t>
            </a:r>
            <a:endParaRPr sz="1400">
              <a:latin typeface="微软雅黑"/>
              <a:cs typeface="微软雅黑"/>
            </a:endParaRPr>
          </a:p>
          <a:p>
            <a:pPr algn="ctr">
              <a:lnSpc>
                <a:spcPct val="100000"/>
              </a:lnSpc>
              <a:spcBef>
                <a:spcPts val="5"/>
              </a:spcBef>
            </a:pPr>
            <a:r>
              <a:rPr sz="1200" dirty="0">
                <a:solidFill>
                  <a:srgbClr val="5E666F"/>
                </a:solidFill>
                <a:latin typeface="微软雅黑"/>
                <a:cs typeface="微软雅黑"/>
              </a:rPr>
              <a:t>普通请求路由、合约路由</a:t>
            </a:r>
            <a:endParaRPr sz="1200">
              <a:latin typeface="微软雅黑"/>
              <a:cs typeface="微软雅黑"/>
            </a:endParaRPr>
          </a:p>
        </p:txBody>
      </p:sp>
      <p:sp>
        <p:nvSpPr>
          <p:cNvPr id="23" name="object 23"/>
          <p:cNvSpPr/>
          <p:nvPr/>
        </p:nvSpPr>
        <p:spPr>
          <a:xfrm>
            <a:off x="5686044" y="3576828"/>
            <a:ext cx="1945005" cy="469900"/>
          </a:xfrm>
          <a:custGeom>
            <a:avLst/>
            <a:gdLst/>
            <a:ahLst/>
            <a:cxnLst/>
            <a:rect l="l" t="t" r="r" b="b"/>
            <a:pathLst>
              <a:path w="1945004" h="469900">
                <a:moveTo>
                  <a:pt x="0" y="57150"/>
                </a:moveTo>
                <a:lnTo>
                  <a:pt x="4482" y="34879"/>
                </a:lnTo>
                <a:lnTo>
                  <a:pt x="16716" y="16716"/>
                </a:lnTo>
                <a:lnTo>
                  <a:pt x="34879" y="4482"/>
                </a:lnTo>
                <a:lnTo>
                  <a:pt x="57150" y="0"/>
                </a:lnTo>
                <a:lnTo>
                  <a:pt x="1887474" y="0"/>
                </a:lnTo>
                <a:lnTo>
                  <a:pt x="1909744" y="4482"/>
                </a:lnTo>
                <a:lnTo>
                  <a:pt x="1927907" y="16716"/>
                </a:lnTo>
                <a:lnTo>
                  <a:pt x="1940141" y="34879"/>
                </a:lnTo>
                <a:lnTo>
                  <a:pt x="1944624" y="57150"/>
                </a:lnTo>
                <a:lnTo>
                  <a:pt x="1944624" y="412242"/>
                </a:lnTo>
                <a:lnTo>
                  <a:pt x="1940141" y="434512"/>
                </a:lnTo>
                <a:lnTo>
                  <a:pt x="1927907" y="452675"/>
                </a:lnTo>
                <a:lnTo>
                  <a:pt x="1909744" y="464909"/>
                </a:lnTo>
                <a:lnTo>
                  <a:pt x="1887474" y="469392"/>
                </a:lnTo>
                <a:lnTo>
                  <a:pt x="57150" y="469392"/>
                </a:lnTo>
                <a:lnTo>
                  <a:pt x="34879" y="464909"/>
                </a:lnTo>
                <a:lnTo>
                  <a:pt x="16716" y="452675"/>
                </a:lnTo>
                <a:lnTo>
                  <a:pt x="4482" y="434512"/>
                </a:lnTo>
                <a:lnTo>
                  <a:pt x="0" y="412242"/>
                </a:lnTo>
                <a:lnTo>
                  <a:pt x="0" y="57150"/>
                </a:lnTo>
                <a:close/>
              </a:path>
            </a:pathLst>
          </a:custGeom>
          <a:ln w="12192">
            <a:solidFill>
              <a:srgbClr val="1D9ED2"/>
            </a:solidFill>
          </a:ln>
        </p:spPr>
        <p:txBody>
          <a:bodyPr wrap="square" lIns="0" tIns="0" rIns="0" bIns="0" rtlCol="0"/>
          <a:lstStyle/>
          <a:p>
            <a:endParaRPr/>
          </a:p>
        </p:txBody>
      </p:sp>
      <p:sp>
        <p:nvSpPr>
          <p:cNvPr id="24" name="object 24"/>
          <p:cNvSpPr txBox="1"/>
          <p:nvPr/>
        </p:nvSpPr>
        <p:spPr>
          <a:xfrm>
            <a:off x="6200013" y="3698620"/>
            <a:ext cx="916940" cy="226060"/>
          </a:xfrm>
          <a:prstGeom prst="rect">
            <a:avLst/>
          </a:prstGeom>
        </p:spPr>
        <p:txBody>
          <a:bodyPr vert="horz" wrap="square" lIns="0" tIns="0" rIns="0" bIns="0" rtlCol="0">
            <a:spAutoFit/>
          </a:bodyPr>
          <a:lstStyle/>
          <a:p>
            <a:pPr marL="12700">
              <a:lnSpc>
                <a:spcPct val="100000"/>
              </a:lnSpc>
            </a:pPr>
            <a:r>
              <a:rPr sz="1400" dirty="0">
                <a:solidFill>
                  <a:srgbClr val="5E666F"/>
                </a:solidFill>
                <a:latin typeface="微软雅黑"/>
                <a:cs typeface="微软雅黑"/>
              </a:rPr>
              <a:t>订阅及通知</a:t>
            </a:r>
            <a:endParaRPr sz="1400">
              <a:latin typeface="微软雅黑"/>
              <a:cs typeface="微软雅黑"/>
            </a:endParaRPr>
          </a:p>
        </p:txBody>
      </p:sp>
      <p:sp>
        <p:nvSpPr>
          <p:cNvPr id="25" name="object 25"/>
          <p:cNvSpPr/>
          <p:nvPr/>
        </p:nvSpPr>
        <p:spPr>
          <a:xfrm>
            <a:off x="751331" y="2677667"/>
            <a:ext cx="7036434" cy="702945"/>
          </a:xfrm>
          <a:custGeom>
            <a:avLst/>
            <a:gdLst/>
            <a:ahLst/>
            <a:cxnLst/>
            <a:rect l="l" t="t" r="r" b="b"/>
            <a:pathLst>
              <a:path w="7036434" h="702945">
                <a:moveTo>
                  <a:pt x="7004558" y="0"/>
                </a:moveTo>
                <a:lnTo>
                  <a:pt x="31737" y="0"/>
                </a:lnTo>
                <a:lnTo>
                  <a:pt x="19384" y="2496"/>
                </a:lnTo>
                <a:lnTo>
                  <a:pt x="9296" y="9302"/>
                </a:lnTo>
                <a:lnTo>
                  <a:pt x="2494" y="19395"/>
                </a:lnTo>
                <a:lnTo>
                  <a:pt x="0" y="31750"/>
                </a:lnTo>
                <a:lnTo>
                  <a:pt x="0" y="670814"/>
                </a:lnTo>
                <a:lnTo>
                  <a:pt x="2494" y="683168"/>
                </a:lnTo>
                <a:lnTo>
                  <a:pt x="9296" y="693261"/>
                </a:lnTo>
                <a:lnTo>
                  <a:pt x="19384" y="700067"/>
                </a:lnTo>
                <a:lnTo>
                  <a:pt x="31737" y="702564"/>
                </a:lnTo>
                <a:lnTo>
                  <a:pt x="7004558" y="702564"/>
                </a:lnTo>
                <a:lnTo>
                  <a:pt x="7016912" y="700067"/>
                </a:lnTo>
                <a:lnTo>
                  <a:pt x="7027005" y="693261"/>
                </a:lnTo>
                <a:lnTo>
                  <a:pt x="7033811" y="683168"/>
                </a:lnTo>
                <a:lnTo>
                  <a:pt x="7036308" y="670814"/>
                </a:lnTo>
                <a:lnTo>
                  <a:pt x="7036308" y="31750"/>
                </a:lnTo>
                <a:lnTo>
                  <a:pt x="7033811" y="19395"/>
                </a:lnTo>
                <a:lnTo>
                  <a:pt x="7027005" y="9302"/>
                </a:lnTo>
                <a:lnTo>
                  <a:pt x="7016912" y="2496"/>
                </a:lnTo>
                <a:lnTo>
                  <a:pt x="7004558" y="0"/>
                </a:lnTo>
                <a:close/>
              </a:path>
            </a:pathLst>
          </a:custGeom>
          <a:solidFill>
            <a:srgbClr val="F9F9F9"/>
          </a:solidFill>
        </p:spPr>
        <p:txBody>
          <a:bodyPr wrap="square" lIns="0" tIns="0" rIns="0" bIns="0" rtlCol="0"/>
          <a:lstStyle/>
          <a:p>
            <a:endParaRPr/>
          </a:p>
        </p:txBody>
      </p:sp>
      <p:sp>
        <p:nvSpPr>
          <p:cNvPr id="26" name="object 26"/>
          <p:cNvSpPr/>
          <p:nvPr/>
        </p:nvSpPr>
        <p:spPr>
          <a:xfrm>
            <a:off x="751331" y="2677667"/>
            <a:ext cx="7036434" cy="702945"/>
          </a:xfrm>
          <a:custGeom>
            <a:avLst/>
            <a:gdLst/>
            <a:ahLst/>
            <a:cxnLst/>
            <a:rect l="l" t="t" r="r" b="b"/>
            <a:pathLst>
              <a:path w="7036434" h="702945">
                <a:moveTo>
                  <a:pt x="0" y="31750"/>
                </a:moveTo>
                <a:lnTo>
                  <a:pt x="2494" y="19395"/>
                </a:lnTo>
                <a:lnTo>
                  <a:pt x="9296" y="9302"/>
                </a:lnTo>
                <a:lnTo>
                  <a:pt x="19384" y="2496"/>
                </a:lnTo>
                <a:lnTo>
                  <a:pt x="31737" y="0"/>
                </a:lnTo>
                <a:lnTo>
                  <a:pt x="7004558" y="0"/>
                </a:lnTo>
                <a:lnTo>
                  <a:pt x="7016912" y="2496"/>
                </a:lnTo>
                <a:lnTo>
                  <a:pt x="7027005" y="9302"/>
                </a:lnTo>
                <a:lnTo>
                  <a:pt x="7033811" y="19395"/>
                </a:lnTo>
                <a:lnTo>
                  <a:pt x="7036308" y="31750"/>
                </a:lnTo>
                <a:lnTo>
                  <a:pt x="7036308" y="670814"/>
                </a:lnTo>
                <a:lnTo>
                  <a:pt x="7033811" y="683168"/>
                </a:lnTo>
                <a:lnTo>
                  <a:pt x="7027005" y="693261"/>
                </a:lnTo>
                <a:lnTo>
                  <a:pt x="7016912" y="700067"/>
                </a:lnTo>
                <a:lnTo>
                  <a:pt x="7004558" y="702564"/>
                </a:lnTo>
                <a:lnTo>
                  <a:pt x="31737" y="702564"/>
                </a:lnTo>
                <a:lnTo>
                  <a:pt x="19384" y="700067"/>
                </a:lnTo>
                <a:lnTo>
                  <a:pt x="9296" y="693261"/>
                </a:lnTo>
                <a:lnTo>
                  <a:pt x="2494" y="683168"/>
                </a:lnTo>
                <a:lnTo>
                  <a:pt x="0" y="670814"/>
                </a:lnTo>
                <a:lnTo>
                  <a:pt x="0" y="31750"/>
                </a:lnTo>
                <a:close/>
              </a:path>
            </a:pathLst>
          </a:custGeom>
          <a:ln w="12192">
            <a:solidFill>
              <a:srgbClr val="F68B21"/>
            </a:solidFill>
          </a:ln>
        </p:spPr>
        <p:txBody>
          <a:bodyPr wrap="square" lIns="0" tIns="0" rIns="0" bIns="0" rtlCol="0"/>
          <a:lstStyle/>
          <a:p>
            <a:endParaRPr/>
          </a:p>
        </p:txBody>
      </p:sp>
      <p:sp>
        <p:nvSpPr>
          <p:cNvPr id="27" name="object 27"/>
          <p:cNvSpPr/>
          <p:nvPr/>
        </p:nvSpPr>
        <p:spPr>
          <a:xfrm>
            <a:off x="751331" y="2694432"/>
            <a:ext cx="685800" cy="678180"/>
          </a:xfrm>
          <a:custGeom>
            <a:avLst/>
            <a:gdLst/>
            <a:ahLst/>
            <a:cxnLst/>
            <a:rect l="l" t="t" r="r" b="b"/>
            <a:pathLst>
              <a:path w="685800" h="678179">
                <a:moveTo>
                  <a:pt x="655193" y="0"/>
                </a:moveTo>
                <a:lnTo>
                  <a:pt x="30632" y="0"/>
                </a:lnTo>
                <a:lnTo>
                  <a:pt x="18709" y="2407"/>
                </a:lnTo>
                <a:lnTo>
                  <a:pt x="8972" y="8969"/>
                </a:lnTo>
                <a:lnTo>
                  <a:pt x="2407" y="18698"/>
                </a:lnTo>
                <a:lnTo>
                  <a:pt x="0" y="30606"/>
                </a:lnTo>
                <a:lnTo>
                  <a:pt x="0" y="647572"/>
                </a:lnTo>
                <a:lnTo>
                  <a:pt x="2407" y="659481"/>
                </a:lnTo>
                <a:lnTo>
                  <a:pt x="8972" y="669210"/>
                </a:lnTo>
                <a:lnTo>
                  <a:pt x="18709" y="675772"/>
                </a:lnTo>
                <a:lnTo>
                  <a:pt x="30632" y="678179"/>
                </a:lnTo>
                <a:lnTo>
                  <a:pt x="655193" y="678179"/>
                </a:lnTo>
                <a:lnTo>
                  <a:pt x="667101" y="675772"/>
                </a:lnTo>
                <a:lnTo>
                  <a:pt x="676830" y="669210"/>
                </a:lnTo>
                <a:lnTo>
                  <a:pt x="683392" y="659481"/>
                </a:lnTo>
                <a:lnTo>
                  <a:pt x="685800" y="647572"/>
                </a:lnTo>
                <a:lnTo>
                  <a:pt x="685800" y="30606"/>
                </a:lnTo>
                <a:lnTo>
                  <a:pt x="683392" y="18698"/>
                </a:lnTo>
                <a:lnTo>
                  <a:pt x="676830" y="8969"/>
                </a:lnTo>
                <a:lnTo>
                  <a:pt x="667101" y="2407"/>
                </a:lnTo>
                <a:lnTo>
                  <a:pt x="655193" y="0"/>
                </a:lnTo>
                <a:close/>
              </a:path>
            </a:pathLst>
          </a:custGeom>
          <a:solidFill>
            <a:srgbClr val="F68B21"/>
          </a:solidFill>
        </p:spPr>
        <p:txBody>
          <a:bodyPr wrap="square" lIns="0" tIns="0" rIns="0" bIns="0" rtlCol="0"/>
          <a:lstStyle/>
          <a:p>
            <a:endParaRPr/>
          </a:p>
        </p:txBody>
      </p:sp>
      <p:sp>
        <p:nvSpPr>
          <p:cNvPr id="28" name="object 28"/>
          <p:cNvSpPr/>
          <p:nvPr/>
        </p:nvSpPr>
        <p:spPr>
          <a:xfrm>
            <a:off x="751331" y="2694432"/>
            <a:ext cx="685800" cy="678180"/>
          </a:xfrm>
          <a:custGeom>
            <a:avLst/>
            <a:gdLst/>
            <a:ahLst/>
            <a:cxnLst/>
            <a:rect l="l" t="t" r="r" b="b"/>
            <a:pathLst>
              <a:path w="685800" h="678179">
                <a:moveTo>
                  <a:pt x="0" y="30606"/>
                </a:moveTo>
                <a:lnTo>
                  <a:pt x="2407" y="18698"/>
                </a:lnTo>
                <a:lnTo>
                  <a:pt x="8972" y="8969"/>
                </a:lnTo>
                <a:lnTo>
                  <a:pt x="18709" y="2407"/>
                </a:lnTo>
                <a:lnTo>
                  <a:pt x="30632" y="0"/>
                </a:lnTo>
                <a:lnTo>
                  <a:pt x="655193" y="0"/>
                </a:lnTo>
                <a:lnTo>
                  <a:pt x="667101" y="2407"/>
                </a:lnTo>
                <a:lnTo>
                  <a:pt x="676830" y="8969"/>
                </a:lnTo>
                <a:lnTo>
                  <a:pt x="683392" y="18698"/>
                </a:lnTo>
                <a:lnTo>
                  <a:pt x="685800" y="30606"/>
                </a:lnTo>
                <a:lnTo>
                  <a:pt x="685800" y="647572"/>
                </a:lnTo>
                <a:lnTo>
                  <a:pt x="683392" y="659481"/>
                </a:lnTo>
                <a:lnTo>
                  <a:pt x="676830" y="669210"/>
                </a:lnTo>
                <a:lnTo>
                  <a:pt x="667101" y="675772"/>
                </a:lnTo>
                <a:lnTo>
                  <a:pt x="655193" y="678179"/>
                </a:lnTo>
                <a:lnTo>
                  <a:pt x="30632" y="678179"/>
                </a:lnTo>
                <a:lnTo>
                  <a:pt x="18709" y="675772"/>
                </a:lnTo>
                <a:lnTo>
                  <a:pt x="8972" y="669210"/>
                </a:lnTo>
                <a:lnTo>
                  <a:pt x="2407" y="659481"/>
                </a:lnTo>
                <a:lnTo>
                  <a:pt x="0" y="647572"/>
                </a:lnTo>
                <a:lnTo>
                  <a:pt x="0" y="30606"/>
                </a:lnTo>
                <a:close/>
              </a:path>
            </a:pathLst>
          </a:custGeom>
          <a:ln w="12192">
            <a:solidFill>
              <a:srgbClr val="F68B21"/>
            </a:solidFill>
          </a:ln>
        </p:spPr>
        <p:txBody>
          <a:bodyPr wrap="square" lIns="0" tIns="0" rIns="0" bIns="0" rtlCol="0"/>
          <a:lstStyle/>
          <a:p>
            <a:endParaRPr/>
          </a:p>
        </p:txBody>
      </p:sp>
      <p:sp>
        <p:nvSpPr>
          <p:cNvPr id="29" name="object 29"/>
          <p:cNvSpPr txBox="1"/>
          <p:nvPr/>
        </p:nvSpPr>
        <p:spPr>
          <a:xfrm>
            <a:off x="991616" y="2707385"/>
            <a:ext cx="203835" cy="652780"/>
          </a:xfrm>
          <a:prstGeom prst="rect">
            <a:avLst/>
          </a:prstGeom>
        </p:spPr>
        <p:txBody>
          <a:bodyPr vert="horz" wrap="square" lIns="0" tIns="0" rIns="0" bIns="0" rtlCol="0">
            <a:spAutoFit/>
          </a:bodyPr>
          <a:lstStyle/>
          <a:p>
            <a:pPr marL="12700" marR="5080" algn="just">
              <a:lnSpc>
                <a:spcPct val="100000"/>
              </a:lnSpc>
            </a:pPr>
            <a:r>
              <a:rPr sz="1400" b="1" dirty="0">
                <a:solidFill>
                  <a:srgbClr val="FFFFFF"/>
                </a:solidFill>
                <a:latin typeface="微软雅黑"/>
                <a:cs typeface="微软雅黑"/>
              </a:rPr>
              <a:t>服  务  层</a:t>
            </a:r>
            <a:endParaRPr sz="1400">
              <a:latin typeface="微软雅黑"/>
              <a:cs typeface="微软雅黑"/>
            </a:endParaRPr>
          </a:p>
        </p:txBody>
      </p:sp>
      <p:sp>
        <p:nvSpPr>
          <p:cNvPr id="30" name="object 30"/>
          <p:cNvSpPr/>
          <p:nvPr/>
        </p:nvSpPr>
        <p:spPr>
          <a:xfrm>
            <a:off x="1549908" y="2796539"/>
            <a:ext cx="1440180" cy="467995"/>
          </a:xfrm>
          <a:custGeom>
            <a:avLst/>
            <a:gdLst/>
            <a:ahLst/>
            <a:cxnLst/>
            <a:rect l="l" t="t" r="r" b="b"/>
            <a:pathLst>
              <a:path w="1440180" h="467995">
                <a:moveTo>
                  <a:pt x="0" y="57023"/>
                </a:moveTo>
                <a:lnTo>
                  <a:pt x="4480" y="34825"/>
                </a:lnTo>
                <a:lnTo>
                  <a:pt x="16700" y="16700"/>
                </a:lnTo>
                <a:lnTo>
                  <a:pt x="34825" y="4480"/>
                </a:lnTo>
                <a:lnTo>
                  <a:pt x="57022" y="0"/>
                </a:lnTo>
                <a:lnTo>
                  <a:pt x="1383156" y="0"/>
                </a:lnTo>
                <a:lnTo>
                  <a:pt x="1405354" y="4480"/>
                </a:lnTo>
                <a:lnTo>
                  <a:pt x="1423479" y="16700"/>
                </a:lnTo>
                <a:lnTo>
                  <a:pt x="1435699" y="34825"/>
                </a:lnTo>
                <a:lnTo>
                  <a:pt x="1440180" y="57023"/>
                </a:lnTo>
                <a:lnTo>
                  <a:pt x="1440180" y="410845"/>
                </a:lnTo>
                <a:lnTo>
                  <a:pt x="1435699" y="433042"/>
                </a:lnTo>
                <a:lnTo>
                  <a:pt x="1423479" y="451167"/>
                </a:lnTo>
                <a:lnTo>
                  <a:pt x="1405354" y="463387"/>
                </a:lnTo>
                <a:lnTo>
                  <a:pt x="1383156" y="467868"/>
                </a:lnTo>
                <a:lnTo>
                  <a:pt x="57022" y="467868"/>
                </a:lnTo>
                <a:lnTo>
                  <a:pt x="34825" y="463387"/>
                </a:lnTo>
                <a:lnTo>
                  <a:pt x="16700" y="451167"/>
                </a:lnTo>
                <a:lnTo>
                  <a:pt x="4480" y="433042"/>
                </a:lnTo>
                <a:lnTo>
                  <a:pt x="0" y="410845"/>
                </a:lnTo>
                <a:lnTo>
                  <a:pt x="0" y="57023"/>
                </a:lnTo>
                <a:close/>
              </a:path>
            </a:pathLst>
          </a:custGeom>
          <a:ln w="12192">
            <a:solidFill>
              <a:srgbClr val="F68B21"/>
            </a:solidFill>
          </a:ln>
        </p:spPr>
        <p:txBody>
          <a:bodyPr wrap="square" lIns="0" tIns="0" rIns="0" bIns="0" rtlCol="0"/>
          <a:lstStyle/>
          <a:p>
            <a:endParaRPr/>
          </a:p>
        </p:txBody>
      </p:sp>
      <p:sp>
        <p:nvSpPr>
          <p:cNvPr id="31" name="object 31"/>
          <p:cNvSpPr txBox="1"/>
          <p:nvPr/>
        </p:nvSpPr>
        <p:spPr>
          <a:xfrm>
            <a:off x="1549908" y="2916809"/>
            <a:ext cx="1440180" cy="347980"/>
          </a:xfrm>
          <a:prstGeom prst="rect">
            <a:avLst/>
          </a:prstGeom>
        </p:spPr>
        <p:txBody>
          <a:bodyPr vert="horz" wrap="square" lIns="0" tIns="0" rIns="0" bIns="0" rtlCol="0">
            <a:spAutoFit/>
          </a:bodyPr>
          <a:lstStyle/>
          <a:p>
            <a:pPr marL="363220">
              <a:lnSpc>
                <a:spcPct val="100000"/>
              </a:lnSpc>
            </a:pPr>
            <a:r>
              <a:rPr sz="1400" dirty="0">
                <a:solidFill>
                  <a:srgbClr val="5E666F"/>
                </a:solidFill>
                <a:latin typeface="微软雅黑"/>
                <a:cs typeface="微软雅黑"/>
              </a:rPr>
              <a:t>安全控制</a:t>
            </a:r>
            <a:endParaRPr sz="1400">
              <a:latin typeface="微软雅黑"/>
              <a:cs typeface="微软雅黑"/>
            </a:endParaRPr>
          </a:p>
        </p:txBody>
      </p:sp>
      <p:sp>
        <p:nvSpPr>
          <p:cNvPr id="32" name="object 32"/>
          <p:cNvSpPr/>
          <p:nvPr/>
        </p:nvSpPr>
        <p:spPr>
          <a:xfrm>
            <a:off x="3096767" y="2796539"/>
            <a:ext cx="1440180" cy="467995"/>
          </a:xfrm>
          <a:custGeom>
            <a:avLst/>
            <a:gdLst/>
            <a:ahLst/>
            <a:cxnLst/>
            <a:rect l="l" t="t" r="r" b="b"/>
            <a:pathLst>
              <a:path w="1440179" h="467995">
                <a:moveTo>
                  <a:pt x="0" y="57023"/>
                </a:moveTo>
                <a:lnTo>
                  <a:pt x="4480" y="34825"/>
                </a:lnTo>
                <a:lnTo>
                  <a:pt x="16700" y="16700"/>
                </a:lnTo>
                <a:lnTo>
                  <a:pt x="34825" y="4480"/>
                </a:lnTo>
                <a:lnTo>
                  <a:pt x="57023" y="0"/>
                </a:lnTo>
                <a:lnTo>
                  <a:pt x="1383157" y="0"/>
                </a:lnTo>
                <a:lnTo>
                  <a:pt x="1405354" y="4480"/>
                </a:lnTo>
                <a:lnTo>
                  <a:pt x="1423479" y="16700"/>
                </a:lnTo>
                <a:lnTo>
                  <a:pt x="1435699" y="34825"/>
                </a:lnTo>
                <a:lnTo>
                  <a:pt x="1440180" y="57023"/>
                </a:lnTo>
                <a:lnTo>
                  <a:pt x="1440180" y="410845"/>
                </a:lnTo>
                <a:lnTo>
                  <a:pt x="1435699" y="433042"/>
                </a:lnTo>
                <a:lnTo>
                  <a:pt x="1423479" y="451167"/>
                </a:lnTo>
                <a:lnTo>
                  <a:pt x="1405354" y="463387"/>
                </a:lnTo>
                <a:lnTo>
                  <a:pt x="1383157" y="467868"/>
                </a:lnTo>
                <a:lnTo>
                  <a:pt x="57023" y="467868"/>
                </a:lnTo>
                <a:lnTo>
                  <a:pt x="34825" y="463387"/>
                </a:lnTo>
                <a:lnTo>
                  <a:pt x="16700" y="451167"/>
                </a:lnTo>
                <a:lnTo>
                  <a:pt x="4480" y="433042"/>
                </a:lnTo>
                <a:lnTo>
                  <a:pt x="0" y="410845"/>
                </a:lnTo>
                <a:lnTo>
                  <a:pt x="0" y="57023"/>
                </a:lnTo>
                <a:close/>
              </a:path>
            </a:pathLst>
          </a:custGeom>
          <a:ln w="12192">
            <a:solidFill>
              <a:srgbClr val="F68B21"/>
            </a:solidFill>
          </a:ln>
        </p:spPr>
        <p:txBody>
          <a:bodyPr wrap="square" lIns="0" tIns="0" rIns="0" bIns="0" rtlCol="0"/>
          <a:lstStyle/>
          <a:p>
            <a:endParaRPr/>
          </a:p>
        </p:txBody>
      </p:sp>
      <p:sp>
        <p:nvSpPr>
          <p:cNvPr id="33" name="object 33"/>
          <p:cNvSpPr/>
          <p:nvPr/>
        </p:nvSpPr>
        <p:spPr>
          <a:xfrm>
            <a:off x="4643628" y="2796539"/>
            <a:ext cx="1440180" cy="467995"/>
          </a:xfrm>
          <a:custGeom>
            <a:avLst/>
            <a:gdLst/>
            <a:ahLst/>
            <a:cxnLst/>
            <a:rect l="l" t="t" r="r" b="b"/>
            <a:pathLst>
              <a:path w="1440179" h="467995">
                <a:moveTo>
                  <a:pt x="0" y="57023"/>
                </a:moveTo>
                <a:lnTo>
                  <a:pt x="4480" y="34825"/>
                </a:lnTo>
                <a:lnTo>
                  <a:pt x="16700" y="16700"/>
                </a:lnTo>
                <a:lnTo>
                  <a:pt x="34825" y="4480"/>
                </a:lnTo>
                <a:lnTo>
                  <a:pt x="57023" y="0"/>
                </a:lnTo>
                <a:lnTo>
                  <a:pt x="1383157" y="0"/>
                </a:lnTo>
                <a:lnTo>
                  <a:pt x="1405354" y="4480"/>
                </a:lnTo>
                <a:lnTo>
                  <a:pt x="1423479" y="16700"/>
                </a:lnTo>
                <a:lnTo>
                  <a:pt x="1435699" y="34825"/>
                </a:lnTo>
                <a:lnTo>
                  <a:pt x="1440180" y="57023"/>
                </a:lnTo>
                <a:lnTo>
                  <a:pt x="1440180" y="410845"/>
                </a:lnTo>
                <a:lnTo>
                  <a:pt x="1435699" y="433042"/>
                </a:lnTo>
                <a:lnTo>
                  <a:pt x="1423479" y="451167"/>
                </a:lnTo>
                <a:lnTo>
                  <a:pt x="1405354" y="463387"/>
                </a:lnTo>
                <a:lnTo>
                  <a:pt x="1383157" y="467868"/>
                </a:lnTo>
                <a:lnTo>
                  <a:pt x="57023" y="467868"/>
                </a:lnTo>
                <a:lnTo>
                  <a:pt x="34825" y="463387"/>
                </a:lnTo>
                <a:lnTo>
                  <a:pt x="16700" y="451167"/>
                </a:lnTo>
                <a:lnTo>
                  <a:pt x="4480" y="433042"/>
                </a:lnTo>
                <a:lnTo>
                  <a:pt x="0" y="410845"/>
                </a:lnTo>
                <a:lnTo>
                  <a:pt x="0" y="57023"/>
                </a:lnTo>
                <a:close/>
              </a:path>
            </a:pathLst>
          </a:custGeom>
          <a:ln w="12192">
            <a:solidFill>
              <a:srgbClr val="F68B21"/>
            </a:solidFill>
          </a:ln>
        </p:spPr>
        <p:txBody>
          <a:bodyPr wrap="square" lIns="0" tIns="0" rIns="0" bIns="0" rtlCol="0"/>
          <a:lstStyle/>
          <a:p>
            <a:endParaRPr/>
          </a:p>
        </p:txBody>
      </p:sp>
      <p:sp>
        <p:nvSpPr>
          <p:cNvPr id="34" name="object 34"/>
          <p:cNvSpPr/>
          <p:nvPr/>
        </p:nvSpPr>
        <p:spPr>
          <a:xfrm>
            <a:off x="6190488" y="2796539"/>
            <a:ext cx="1440180" cy="467995"/>
          </a:xfrm>
          <a:custGeom>
            <a:avLst/>
            <a:gdLst/>
            <a:ahLst/>
            <a:cxnLst/>
            <a:rect l="l" t="t" r="r" b="b"/>
            <a:pathLst>
              <a:path w="1440179" h="467995">
                <a:moveTo>
                  <a:pt x="0" y="57023"/>
                </a:moveTo>
                <a:lnTo>
                  <a:pt x="4480" y="34825"/>
                </a:lnTo>
                <a:lnTo>
                  <a:pt x="16700" y="16700"/>
                </a:lnTo>
                <a:lnTo>
                  <a:pt x="34825" y="4480"/>
                </a:lnTo>
                <a:lnTo>
                  <a:pt x="57023" y="0"/>
                </a:lnTo>
                <a:lnTo>
                  <a:pt x="1383157" y="0"/>
                </a:lnTo>
                <a:lnTo>
                  <a:pt x="1405354" y="4480"/>
                </a:lnTo>
                <a:lnTo>
                  <a:pt x="1423479" y="16700"/>
                </a:lnTo>
                <a:lnTo>
                  <a:pt x="1435699" y="34825"/>
                </a:lnTo>
                <a:lnTo>
                  <a:pt x="1440180" y="57023"/>
                </a:lnTo>
                <a:lnTo>
                  <a:pt x="1440180" y="410845"/>
                </a:lnTo>
                <a:lnTo>
                  <a:pt x="1435699" y="433042"/>
                </a:lnTo>
                <a:lnTo>
                  <a:pt x="1423479" y="451167"/>
                </a:lnTo>
                <a:lnTo>
                  <a:pt x="1405354" y="463387"/>
                </a:lnTo>
                <a:lnTo>
                  <a:pt x="1383157" y="467868"/>
                </a:lnTo>
                <a:lnTo>
                  <a:pt x="57023" y="467868"/>
                </a:lnTo>
                <a:lnTo>
                  <a:pt x="34825" y="463387"/>
                </a:lnTo>
                <a:lnTo>
                  <a:pt x="16700" y="451167"/>
                </a:lnTo>
                <a:lnTo>
                  <a:pt x="4480" y="433042"/>
                </a:lnTo>
                <a:lnTo>
                  <a:pt x="0" y="410845"/>
                </a:lnTo>
                <a:lnTo>
                  <a:pt x="0" y="57023"/>
                </a:lnTo>
                <a:close/>
              </a:path>
            </a:pathLst>
          </a:custGeom>
          <a:ln w="12192">
            <a:solidFill>
              <a:srgbClr val="F68B21"/>
            </a:solidFill>
          </a:ln>
        </p:spPr>
        <p:txBody>
          <a:bodyPr wrap="square" lIns="0" tIns="0" rIns="0" bIns="0" rtlCol="0"/>
          <a:lstStyle/>
          <a:p>
            <a:endParaRPr/>
          </a:p>
        </p:txBody>
      </p:sp>
      <p:sp>
        <p:nvSpPr>
          <p:cNvPr id="35" name="object 35"/>
          <p:cNvSpPr txBox="1"/>
          <p:nvPr/>
        </p:nvSpPr>
        <p:spPr>
          <a:xfrm>
            <a:off x="6190488" y="2916809"/>
            <a:ext cx="1440180" cy="347980"/>
          </a:xfrm>
          <a:prstGeom prst="rect">
            <a:avLst/>
          </a:prstGeom>
        </p:spPr>
        <p:txBody>
          <a:bodyPr vert="horz" wrap="square" lIns="0" tIns="0" rIns="0" bIns="0" rtlCol="0">
            <a:spAutoFit/>
          </a:bodyPr>
          <a:lstStyle/>
          <a:p>
            <a:pPr marL="184785">
              <a:lnSpc>
                <a:spcPct val="100000"/>
              </a:lnSpc>
            </a:pPr>
            <a:r>
              <a:rPr sz="1400" dirty="0">
                <a:solidFill>
                  <a:srgbClr val="5E666F"/>
                </a:solidFill>
                <a:latin typeface="微软雅黑"/>
                <a:cs typeface="微软雅黑"/>
              </a:rPr>
              <a:t>数据请求服务</a:t>
            </a:r>
            <a:endParaRPr sz="1400">
              <a:latin typeface="微软雅黑"/>
              <a:cs typeface="微软雅黑"/>
            </a:endParaRPr>
          </a:p>
        </p:txBody>
      </p:sp>
      <p:sp>
        <p:nvSpPr>
          <p:cNvPr id="36" name="object 36"/>
          <p:cNvSpPr/>
          <p:nvPr/>
        </p:nvSpPr>
        <p:spPr>
          <a:xfrm>
            <a:off x="751331" y="1833372"/>
            <a:ext cx="7036434" cy="702945"/>
          </a:xfrm>
          <a:custGeom>
            <a:avLst/>
            <a:gdLst/>
            <a:ahLst/>
            <a:cxnLst/>
            <a:rect l="l" t="t" r="r" b="b"/>
            <a:pathLst>
              <a:path w="7036434" h="702944">
                <a:moveTo>
                  <a:pt x="7004558" y="0"/>
                </a:moveTo>
                <a:lnTo>
                  <a:pt x="31737" y="0"/>
                </a:lnTo>
                <a:lnTo>
                  <a:pt x="19384" y="2496"/>
                </a:lnTo>
                <a:lnTo>
                  <a:pt x="9296" y="9302"/>
                </a:lnTo>
                <a:lnTo>
                  <a:pt x="2494" y="19395"/>
                </a:lnTo>
                <a:lnTo>
                  <a:pt x="0" y="31750"/>
                </a:lnTo>
                <a:lnTo>
                  <a:pt x="0" y="670813"/>
                </a:lnTo>
                <a:lnTo>
                  <a:pt x="2494" y="683168"/>
                </a:lnTo>
                <a:lnTo>
                  <a:pt x="9296" y="693261"/>
                </a:lnTo>
                <a:lnTo>
                  <a:pt x="19384" y="700067"/>
                </a:lnTo>
                <a:lnTo>
                  <a:pt x="31737" y="702563"/>
                </a:lnTo>
                <a:lnTo>
                  <a:pt x="7004558" y="702563"/>
                </a:lnTo>
                <a:lnTo>
                  <a:pt x="7016912" y="700067"/>
                </a:lnTo>
                <a:lnTo>
                  <a:pt x="7027005" y="693261"/>
                </a:lnTo>
                <a:lnTo>
                  <a:pt x="7033811" y="683168"/>
                </a:lnTo>
                <a:lnTo>
                  <a:pt x="7036308" y="670813"/>
                </a:lnTo>
                <a:lnTo>
                  <a:pt x="7036308" y="31750"/>
                </a:lnTo>
                <a:lnTo>
                  <a:pt x="7033811" y="19395"/>
                </a:lnTo>
                <a:lnTo>
                  <a:pt x="7027005" y="9302"/>
                </a:lnTo>
                <a:lnTo>
                  <a:pt x="7016912" y="2496"/>
                </a:lnTo>
                <a:lnTo>
                  <a:pt x="7004558" y="0"/>
                </a:lnTo>
                <a:close/>
              </a:path>
            </a:pathLst>
          </a:custGeom>
          <a:solidFill>
            <a:srgbClr val="F9F9F9"/>
          </a:solidFill>
        </p:spPr>
        <p:txBody>
          <a:bodyPr wrap="square" lIns="0" tIns="0" rIns="0" bIns="0" rtlCol="0"/>
          <a:lstStyle/>
          <a:p>
            <a:endParaRPr/>
          </a:p>
        </p:txBody>
      </p:sp>
      <p:sp>
        <p:nvSpPr>
          <p:cNvPr id="37" name="object 37"/>
          <p:cNvSpPr/>
          <p:nvPr/>
        </p:nvSpPr>
        <p:spPr>
          <a:xfrm>
            <a:off x="751331" y="1833372"/>
            <a:ext cx="7036434" cy="702945"/>
          </a:xfrm>
          <a:custGeom>
            <a:avLst/>
            <a:gdLst/>
            <a:ahLst/>
            <a:cxnLst/>
            <a:rect l="l" t="t" r="r" b="b"/>
            <a:pathLst>
              <a:path w="7036434" h="702944">
                <a:moveTo>
                  <a:pt x="0" y="31750"/>
                </a:moveTo>
                <a:lnTo>
                  <a:pt x="2494" y="19395"/>
                </a:lnTo>
                <a:lnTo>
                  <a:pt x="9296" y="9302"/>
                </a:lnTo>
                <a:lnTo>
                  <a:pt x="19384" y="2496"/>
                </a:lnTo>
                <a:lnTo>
                  <a:pt x="31737" y="0"/>
                </a:lnTo>
                <a:lnTo>
                  <a:pt x="7004558" y="0"/>
                </a:lnTo>
                <a:lnTo>
                  <a:pt x="7016912" y="2496"/>
                </a:lnTo>
                <a:lnTo>
                  <a:pt x="7027005" y="9302"/>
                </a:lnTo>
                <a:lnTo>
                  <a:pt x="7033811" y="19395"/>
                </a:lnTo>
                <a:lnTo>
                  <a:pt x="7036308" y="31750"/>
                </a:lnTo>
                <a:lnTo>
                  <a:pt x="7036308" y="670813"/>
                </a:lnTo>
                <a:lnTo>
                  <a:pt x="7033811" y="683168"/>
                </a:lnTo>
                <a:lnTo>
                  <a:pt x="7027005" y="693261"/>
                </a:lnTo>
                <a:lnTo>
                  <a:pt x="7016912" y="700067"/>
                </a:lnTo>
                <a:lnTo>
                  <a:pt x="7004558" y="702563"/>
                </a:lnTo>
                <a:lnTo>
                  <a:pt x="31737" y="702563"/>
                </a:lnTo>
                <a:lnTo>
                  <a:pt x="19384" y="700067"/>
                </a:lnTo>
                <a:lnTo>
                  <a:pt x="9296" y="693261"/>
                </a:lnTo>
                <a:lnTo>
                  <a:pt x="2494" y="683168"/>
                </a:lnTo>
                <a:lnTo>
                  <a:pt x="0" y="670813"/>
                </a:lnTo>
                <a:lnTo>
                  <a:pt x="0" y="31750"/>
                </a:lnTo>
                <a:close/>
              </a:path>
            </a:pathLst>
          </a:custGeom>
          <a:ln w="12192">
            <a:solidFill>
              <a:srgbClr val="5FC949"/>
            </a:solidFill>
          </a:ln>
        </p:spPr>
        <p:txBody>
          <a:bodyPr wrap="square" lIns="0" tIns="0" rIns="0" bIns="0" rtlCol="0"/>
          <a:lstStyle/>
          <a:p>
            <a:endParaRPr/>
          </a:p>
        </p:txBody>
      </p:sp>
      <p:sp>
        <p:nvSpPr>
          <p:cNvPr id="38" name="object 38"/>
          <p:cNvSpPr/>
          <p:nvPr/>
        </p:nvSpPr>
        <p:spPr>
          <a:xfrm>
            <a:off x="751331" y="1825751"/>
            <a:ext cx="685800" cy="702945"/>
          </a:xfrm>
          <a:custGeom>
            <a:avLst/>
            <a:gdLst/>
            <a:ahLst/>
            <a:cxnLst/>
            <a:rect l="l" t="t" r="r" b="b"/>
            <a:pathLst>
              <a:path w="685800" h="702944">
                <a:moveTo>
                  <a:pt x="654812" y="0"/>
                </a:moveTo>
                <a:lnTo>
                  <a:pt x="30975" y="0"/>
                </a:lnTo>
                <a:lnTo>
                  <a:pt x="18918" y="2430"/>
                </a:lnTo>
                <a:lnTo>
                  <a:pt x="9072" y="9064"/>
                </a:lnTo>
                <a:lnTo>
                  <a:pt x="2434" y="18913"/>
                </a:lnTo>
                <a:lnTo>
                  <a:pt x="0" y="30987"/>
                </a:lnTo>
                <a:lnTo>
                  <a:pt x="0" y="671576"/>
                </a:lnTo>
                <a:lnTo>
                  <a:pt x="2434" y="683650"/>
                </a:lnTo>
                <a:lnTo>
                  <a:pt x="9072" y="693499"/>
                </a:lnTo>
                <a:lnTo>
                  <a:pt x="18918" y="700133"/>
                </a:lnTo>
                <a:lnTo>
                  <a:pt x="30975" y="702563"/>
                </a:lnTo>
                <a:lnTo>
                  <a:pt x="654812" y="702563"/>
                </a:lnTo>
                <a:lnTo>
                  <a:pt x="666886" y="700133"/>
                </a:lnTo>
                <a:lnTo>
                  <a:pt x="676735" y="693499"/>
                </a:lnTo>
                <a:lnTo>
                  <a:pt x="683369" y="683650"/>
                </a:lnTo>
                <a:lnTo>
                  <a:pt x="685800" y="671576"/>
                </a:lnTo>
                <a:lnTo>
                  <a:pt x="685800" y="30987"/>
                </a:lnTo>
                <a:lnTo>
                  <a:pt x="683369" y="18913"/>
                </a:lnTo>
                <a:lnTo>
                  <a:pt x="676735" y="9064"/>
                </a:lnTo>
                <a:lnTo>
                  <a:pt x="666886" y="2430"/>
                </a:lnTo>
                <a:lnTo>
                  <a:pt x="654812" y="0"/>
                </a:lnTo>
                <a:close/>
              </a:path>
            </a:pathLst>
          </a:custGeom>
          <a:solidFill>
            <a:srgbClr val="5FC949"/>
          </a:solidFill>
        </p:spPr>
        <p:txBody>
          <a:bodyPr wrap="square" lIns="0" tIns="0" rIns="0" bIns="0" rtlCol="0"/>
          <a:lstStyle/>
          <a:p>
            <a:endParaRPr/>
          </a:p>
        </p:txBody>
      </p:sp>
      <p:sp>
        <p:nvSpPr>
          <p:cNvPr id="39" name="object 39"/>
          <p:cNvSpPr/>
          <p:nvPr/>
        </p:nvSpPr>
        <p:spPr>
          <a:xfrm>
            <a:off x="751331" y="1825751"/>
            <a:ext cx="685800" cy="702945"/>
          </a:xfrm>
          <a:custGeom>
            <a:avLst/>
            <a:gdLst/>
            <a:ahLst/>
            <a:cxnLst/>
            <a:rect l="l" t="t" r="r" b="b"/>
            <a:pathLst>
              <a:path w="685800" h="702944">
                <a:moveTo>
                  <a:pt x="0" y="30987"/>
                </a:moveTo>
                <a:lnTo>
                  <a:pt x="2434" y="18913"/>
                </a:lnTo>
                <a:lnTo>
                  <a:pt x="9072" y="9064"/>
                </a:lnTo>
                <a:lnTo>
                  <a:pt x="18918" y="2430"/>
                </a:lnTo>
                <a:lnTo>
                  <a:pt x="30975" y="0"/>
                </a:lnTo>
                <a:lnTo>
                  <a:pt x="654812" y="0"/>
                </a:lnTo>
                <a:lnTo>
                  <a:pt x="666886" y="2430"/>
                </a:lnTo>
                <a:lnTo>
                  <a:pt x="676735" y="9064"/>
                </a:lnTo>
                <a:lnTo>
                  <a:pt x="683369" y="18913"/>
                </a:lnTo>
                <a:lnTo>
                  <a:pt x="685800" y="30987"/>
                </a:lnTo>
                <a:lnTo>
                  <a:pt x="685800" y="671576"/>
                </a:lnTo>
                <a:lnTo>
                  <a:pt x="683369" y="683650"/>
                </a:lnTo>
                <a:lnTo>
                  <a:pt x="676735" y="693499"/>
                </a:lnTo>
                <a:lnTo>
                  <a:pt x="666886" y="700133"/>
                </a:lnTo>
                <a:lnTo>
                  <a:pt x="654812" y="702563"/>
                </a:lnTo>
                <a:lnTo>
                  <a:pt x="30975" y="702563"/>
                </a:lnTo>
                <a:lnTo>
                  <a:pt x="18918" y="700133"/>
                </a:lnTo>
                <a:lnTo>
                  <a:pt x="9072" y="693499"/>
                </a:lnTo>
                <a:lnTo>
                  <a:pt x="2434" y="683650"/>
                </a:lnTo>
                <a:lnTo>
                  <a:pt x="0" y="671576"/>
                </a:lnTo>
                <a:lnTo>
                  <a:pt x="0" y="30987"/>
                </a:lnTo>
                <a:close/>
              </a:path>
            </a:pathLst>
          </a:custGeom>
          <a:ln w="12192">
            <a:solidFill>
              <a:srgbClr val="5FC949"/>
            </a:solidFill>
          </a:ln>
        </p:spPr>
        <p:txBody>
          <a:bodyPr wrap="square" lIns="0" tIns="0" rIns="0" bIns="0" rtlCol="0"/>
          <a:lstStyle/>
          <a:p>
            <a:endParaRPr/>
          </a:p>
        </p:txBody>
      </p:sp>
      <p:sp>
        <p:nvSpPr>
          <p:cNvPr id="40" name="object 40"/>
          <p:cNvSpPr txBox="1"/>
          <p:nvPr/>
        </p:nvSpPr>
        <p:spPr>
          <a:xfrm>
            <a:off x="991616" y="1850009"/>
            <a:ext cx="204470" cy="653415"/>
          </a:xfrm>
          <a:prstGeom prst="rect">
            <a:avLst/>
          </a:prstGeom>
        </p:spPr>
        <p:txBody>
          <a:bodyPr vert="horz" wrap="square" lIns="0" tIns="0" rIns="0" bIns="0" rtlCol="0">
            <a:spAutoFit/>
          </a:bodyPr>
          <a:lstStyle/>
          <a:p>
            <a:pPr marL="12700" marR="5080" algn="just">
              <a:lnSpc>
                <a:spcPct val="100000"/>
              </a:lnSpc>
            </a:pPr>
            <a:r>
              <a:rPr sz="1400" b="1" dirty="0">
                <a:solidFill>
                  <a:srgbClr val="FFFFFF"/>
                </a:solidFill>
                <a:latin typeface="微软雅黑"/>
                <a:cs typeface="微软雅黑"/>
              </a:rPr>
              <a:t>应  用  层</a:t>
            </a:r>
            <a:endParaRPr sz="1400">
              <a:latin typeface="微软雅黑"/>
              <a:cs typeface="微软雅黑"/>
            </a:endParaRPr>
          </a:p>
        </p:txBody>
      </p:sp>
      <p:sp>
        <p:nvSpPr>
          <p:cNvPr id="41" name="object 41"/>
          <p:cNvSpPr/>
          <p:nvPr/>
        </p:nvSpPr>
        <p:spPr>
          <a:xfrm>
            <a:off x="1549908" y="1947672"/>
            <a:ext cx="1945005" cy="467995"/>
          </a:xfrm>
          <a:custGeom>
            <a:avLst/>
            <a:gdLst/>
            <a:ahLst/>
            <a:cxnLst/>
            <a:rect l="l" t="t" r="r" b="b"/>
            <a:pathLst>
              <a:path w="1945004" h="467994">
                <a:moveTo>
                  <a:pt x="0" y="57023"/>
                </a:moveTo>
                <a:lnTo>
                  <a:pt x="4480" y="34825"/>
                </a:lnTo>
                <a:lnTo>
                  <a:pt x="16700" y="16700"/>
                </a:lnTo>
                <a:lnTo>
                  <a:pt x="34825" y="4480"/>
                </a:lnTo>
                <a:lnTo>
                  <a:pt x="57022" y="0"/>
                </a:lnTo>
                <a:lnTo>
                  <a:pt x="1887601" y="0"/>
                </a:lnTo>
                <a:lnTo>
                  <a:pt x="1909798" y="4480"/>
                </a:lnTo>
                <a:lnTo>
                  <a:pt x="1927923" y="16700"/>
                </a:lnTo>
                <a:lnTo>
                  <a:pt x="1940143" y="34825"/>
                </a:lnTo>
                <a:lnTo>
                  <a:pt x="1944624" y="57023"/>
                </a:lnTo>
                <a:lnTo>
                  <a:pt x="1944624" y="410844"/>
                </a:lnTo>
                <a:lnTo>
                  <a:pt x="1940143" y="433042"/>
                </a:lnTo>
                <a:lnTo>
                  <a:pt x="1927923" y="451167"/>
                </a:lnTo>
                <a:lnTo>
                  <a:pt x="1909798" y="463387"/>
                </a:lnTo>
                <a:lnTo>
                  <a:pt x="1887601" y="467867"/>
                </a:lnTo>
                <a:lnTo>
                  <a:pt x="57022" y="467867"/>
                </a:lnTo>
                <a:lnTo>
                  <a:pt x="34825" y="463387"/>
                </a:lnTo>
                <a:lnTo>
                  <a:pt x="16700" y="451167"/>
                </a:lnTo>
                <a:lnTo>
                  <a:pt x="4480" y="433042"/>
                </a:lnTo>
                <a:lnTo>
                  <a:pt x="0" y="410844"/>
                </a:lnTo>
                <a:lnTo>
                  <a:pt x="0" y="57023"/>
                </a:lnTo>
                <a:close/>
              </a:path>
            </a:pathLst>
          </a:custGeom>
          <a:ln w="12192">
            <a:solidFill>
              <a:srgbClr val="5FC949"/>
            </a:solidFill>
          </a:ln>
        </p:spPr>
        <p:txBody>
          <a:bodyPr wrap="square" lIns="0" tIns="0" rIns="0" bIns="0" rtlCol="0"/>
          <a:lstStyle/>
          <a:p>
            <a:endParaRPr/>
          </a:p>
        </p:txBody>
      </p:sp>
      <p:sp>
        <p:nvSpPr>
          <p:cNvPr id="42" name="object 42"/>
          <p:cNvSpPr txBox="1"/>
          <p:nvPr/>
        </p:nvSpPr>
        <p:spPr>
          <a:xfrm>
            <a:off x="2063623" y="2068576"/>
            <a:ext cx="916940" cy="226060"/>
          </a:xfrm>
          <a:prstGeom prst="rect">
            <a:avLst/>
          </a:prstGeom>
        </p:spPr>
        <p:txBody>
          <a:bodyPr vert="horz" wrap="square" lIns="0" tIns="0" rIns="0" bIns="0" rtlCol="0">
            <a:spAutoFit/>
          </a:bodyPr>
          <a:lstStyle/>
          <a:p>
            <a:pPr marL="12700">
              <a:lnSpc>
                <a:spcPct val="100000"/>
              </a:lnSpc>
            </a:pPr>
            <a:r>
              <a:rPr sz="1400" dirty="0">
                <a:solidFill>
                  <a:srgbClr val="5E666F"/>
                </a:solidFill>
                <a:latin typeface="微软雅黑"/>
                <a:cs typeface="微软雅黑"/>
              </a:rPr>
              <a:t>账户客户端</a:t>
            </a:r>
            <a:endParaRPr sz="1400">
              <a:latin typeface="微软雅黑"/>
              <a:cs typeface="微软雅黑"/>
            </a:endParaRPr>
          </a:p>
        </p:txBody>
      </p:sp>
      <p:sp>
        <p:nvSpPr>
          <p:cNvPr id="43" name="object 43"/>
          <p:cNvSpPr/>
          <p:nvPr/>
        </p:nvSpPr>
        <p:spPr>
          <a:xfrm>
            <a:off x="3617976" y="1947672"/>
            <a:ext cx="1945005" cy="467995"/>
          </a:xfrm>
          <a:custGeom>
            <a:avLst/>
            <a:gdLst/>
            <a:ahLst/>
            <a:cxnLst/>
            <a:rect l="l" t="t" r="r" b="b"/>
            <a:pathLst>
              <a:path w="1945004" h="467994">
                <a:moveTo>
                  <a:pt x="0" y="57023"/>
                </a:moveTo>
                <a:lnTo>
                  <a:pt x="4480" y="34825"/>
                </a:lnTo>
                <a:lnTo>
                  <a:pt x="16700" y="16700"/>
                </a:lnTo>
                <a:lnTo>
                  <a:pt x="34825" y="4480"/>
                </a:lnTo>
                <a:lnTo>
                  <a:pt x="57023" y="0"/>
                </a:lnTo>
                <a:lnTo>
                  <a:pt x="1887601" y="0"/>
                </a:lnTo>
                <a:lnTo>
                  <a:pt x="1909798" y="4480"/>
                </a:lnTo>
                <a:lnTo>
                  <a:pt x="1927923" y="16700"/>
                </a:lnTo>
                <a:lnTo>
                  <a:pt x="1940143" y="34825"/>
                </a:lnTo>
                <a:lnTo>
                  <a:pt x="1944624" y="57023"/>
                </a:lnTo>
                <a:lnTo>
                  <a:pt x="1944624" y="410844"/>
                </a:lnTo>
                <a:lnTo>
                  <a:pt x="1940143" y="433042"/>
                </a:lnTo>
                <a:lnTo>
                  <a:pt x="1927923" y="451167"/>
                </a:lnTo>
                <a:lnTo>
                  <a:pt x="1909798" y="463387"/>
                </a:lnTo>
                <a:lnTo>
                  <a:pt x="1887601" y="467867"/>
                </a:lnTo>
                <a:lnTo>
                  <a:pt x="57023" y="467867"/>
                </a:lnTo>
                <a:lnTo>
                  <a:pt x="34825" y="463387"/>
                </a:lnTo>
                <a:lnTo>
                  <a:pt x="16700" y="451167"/>
                </a:lnTo>
                <a:lnTo>
                  <a:pt x="4480" y="433042"/>
                </a:lnTo>
                <a:lnTo>
                  <a:pt x="0" y="410844"/>
                </a:lnTo>
                <a:lnTo>
                  <a:pt x="0" y="57023"/>
                </a:lnTo>
                <a:close/>
              </a:path>
            </a:pathLst>
          </a:custGeom>
          <a:ln w="12192">
            <a:solidFill>
              <a:srgbClr val="5FC949"/>
            </a:solidFill>
          </a:ln>
        </p:spPr>
        <p:txBody>
          <a:bodyPr wrap="square" lIns="0" tIns="0" rIns="0" bIns="0" rtlCol="0"/>
          <a:lstStyle/>
          <a:p>
            <a:endParaRPr/>
          </a:p>
        </p:txBody>
      </p:sp>
      <p:sp>
        <p:nvSpPr>
          <p:cNvPr id="44" name="object 44"/>
          <p:cNvSpPr txBox="1"/>
          <p:nvPr/>
        </p:nvSpPr>
        <p:spPr>
          <a:xfrm>
            <a:off x="3096767" y="2068576"/>
            <a:ext cx="2987040" cy="1196340"/>
          </a:xfrm>
          <a:prstGeom prst="rect">
            <a:avLst/>
          </a:prstGeom>
        </p:spPr>
        <p:txBody>
          <a:bodyPr vert="horz" wrap="square" lIns="0" tIns="0" rIns="0" bIns="0" rtlCol="0">
            <a:spAutoFit/>
          </a:bodyPr>
          <a:lstStyle/>
          <a:p>
            <a:pPr algn="ctr">
              <a:lnSpc>
                <a:spcPct val="100000"/>
              </a:lnSpc>
            </a:pPr>
            <a:r>
              <a:rPr sz="1400" dirty="0">
                <a:solidFill>
                  <a:srgbClr val="5E666F"/>
                </a:solidFill>
                <a:latin typeface="微软雅黑"/>
                <a:cs typeface="微软雅黑"/>
              </a:rPr>
              <a:t>第三方客户端</a:t>
            </a:r>
            <a:endParaRPr sz="1400">
              <a:latin typeface="微软雅黑"/>
              <a:cs typeface="微软雅黑"/>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54"/>
              </a:spcBef>
            </a:pPr>
            <a:endParaRPr sz="1500">
              <a:latin typeface="Times New Roman"/>
              <a:cs typeface="Times New Roman"/>
            </a:endParaRPr>
          </a:p>
          <a:p>
            <a:pPr algn="ctr">
              <a:lnSpc>
                <a:spcPct val="100000"/>
              </a:lnSpc>
              <a:tabLst>
                <a:tab pos="1546860" algn="l"/>
              </a:tabLst>
            </a:pPr>
            <a:r>
              <a:rPr sz="1400" dirty="0">
                <a:solidFill>
                  <a:srgbClr val="5E666F"/>
                </a:solidFill>
                <a:latin typeface="微软雅黑"/>
                <a:cs typeface="微软雅黑"/>
              </a:rPr>
              <a:t>合约部署	合约调用</a:t>
            </a:r>
            <a:endParaRPr sz="1400">
              <a:latin typeface="微软雅黑"/>
              <a:cs typeface="微软雅黑"/>
            </a:endParaRPr>
          </a:p>
        </p:txBody>
      </p:sp>
      <p:sp>
        <p:nvSpPr>
          <p:cNvPr id="45" name="object 45"/>
          <p:cNvSpPr/>
          <p:nvPr/>
        </p:nvSpPr>
        <p:spPr>
          <a:xfrm>
            <a:off x="5686044" y="1947672"/>
            <a:ext cx="1945005" cy="467995"/>
          </a:xfrm>
          <a:custGeom>
            <a:avLst/>
            <a:gdLst/>
            <a:ahLst/>
            <a:cxnLst/>
            <a:rect l="l" t="t" r="r" b="b"/>
            <a:pathLst>
              <a:path w="1945004" h="467994">
                <a:moveTo>
                  <a:pt x="0" y="57023"/>
                </a:moveTo>
                <a:lnTo>
                  <a:pt x="4480" y="34825"/>
                </a:lnTo>
                <a:lnTo>
                  <a:pt x="16700" y="16700"/>
                </a:lnTo>
                <a:lnTo>
                  <a:pt x="34825" y="4480"/>
                </a:lnTo>
                <a:lnTo>
                  <a:pt x="57022" y="0"/>
                </a:lnTo>
                <a:lnTo>
                  <a:pt x="1887601" y="0"/>
                </a:lnTo>
                <a:lnTo>
                  <a:pt x="1909798" y="4480"/>
                </a:lnTo>
                <a:lnTo>
                  <a:pt x="1927923" y="16700"/>
                </a:lnTo>
                <a:lnTo>
                  <a:pt x="1940143" y="34825"/>
                </a:lnTo>
                <a:lnTo>
                  <a:pt x="1944624" y="57023"/>
                </a:lnTo>
                <a:lnTo>
                  <a:pt x="1944624" y="410844"/>
                </a:lnTo>
                <a:lnTo>
                  <a:pt x="1940143" y="433042"/>
                </a:lnTo>
                <a:lnTo>
                  <a:pt x="1927923" y="451167"/>
                </a:lnTo>
                <a:lnTo>
                  <a:pt x="1909798" y="463387"/>
                </a:lnTo>
                <a:lnTo>
                  <a:pt x="1887601" y="467867"/>
                </a:lnTo>
                <a:lnTo>
                  <a:pt x="57022" y="467867"/>
                </a:lnTo>
                <a:lnTo>
                  <a:pt x="34825" y="463387"/>
                </a:lnTo>
                <a:lnTo>
                  <a:pt x="16700" y="451167"/>
                </a:lnTo>
                <a:lnTo>
                  <a:pt x="4480" y="433042"/>
                </a:lnTo>
                <a:lnTo>
                  <a:pt x="0" y="410844"/>
                </a:lnTo>
                <a:lnTo>
                  <a:pt x="0" y="57023"/>
                </a:lnTo>
                <a:close/>
              </a:path>
            </a:pathLst>
          </a:custGeom>
          <a:ln w="12192">
            <a:solidFill>
              <a:srgbClr val="5FC949"/>
            </a:solidFill>
          </a:ln>
        </p:spPr>
        <p:txBody>
          <a:bodyPr wrap="square" lIns="0" tIns="0" rIns="0" bIns="0" rtlCol="0"/>
          <a:lstStyle/>
          <a:p>
            <a:endParaRPr/>
          </a:p>
        </p:txBody>
      </p:sp>
      <p:sp>
        <p:nvSpPr>
          <p:cNvPr id="46" name="object 46"/>
          <p:cNvSpPr txBox="1"/>
          <p:nvPr/>
        </p:nvSpPr>
        <p:spPr>
          <a:xfrm>
            <a:off x="6288404" y="2068576"/>
            <a:ext cx="739140" cy="226060"/>
          </a:xfrm>
          <a:prstGeom prst="rect">
            <a:avLst/>
          </a:prstGeom>
        </p:spPr>
        <p:txBody>
          <a:bodyPr vert="horz" wrap="square" lIns="0" tIns="0" rIns="0" bIns="0" rtlCol="0">
            <a:spAutoFit/>
          </a:bodyPr>
          <a:lstStyle/>
          <a:p>
            <a:pPr marL="12700">
              <a:lnSpc>
                <a:spcPct val="100000"/>
              </a:lnSpc>
            </a:pPr>
            <a:r>
              <a:rPr sz="1400" dirty="0">
                <a:solidFill>
                  <a:srgbClr val="5E666F"/>
                </a:solidFill>
                <a:latin typeface="微软雅黑"/>
                <a:cs typeface="微软雅黑"/>
              </a:rPr>
              <a:t>合约应用</a:t>
            </a:r>
            <a:endParaRPr sz="1400">
              <a:latin typeface="微软雅黑"/>
              <a:cs typeface="微软雅黑"/>
            </a:endParaRPr>
          </a:p>
        </p:txBody>
      </p:sp>
      <p:sp>
        <p:nvSpPr>
          <p:cNvPr id="47" name="object 47"/>
          <p:cNvSpPr/>
          <p:nvPr/>
        </p:nvSpPr>
        <p:spPr>
          <a:xfrm>
            <a:off x="7865364" y="1909572"/>
            <a:ext cx="181610" cy="3564890"/>
          </a:xfrm>
          <a:custGeom>
            <a:avLst/>
            <a:gdLst/>
            <a:ahLst/>
            <a:cxnLst/>
            <a:rect l="l" t="t" r="r" b="b"/>
            <a:pathLst>
              <a:path w="181609" h="3564890">
                <a:moveTo>
                  <a:pt x="0" y="0"/>
                </a:moveTo>
                <a:lnTo>
                  <a:pt x="0" y="3564636"/>
                </a:lnTo>
                <a:lnTo>
                  <a:pt x="181355" y="1782317"/>
                </a:lnTo>
                <a:lnTo>
                  <a:pt x="0" y="0"/>
                </a:lnTo>
                <a:close/>
              </a:path>
            </a:pathLst>
          </a:custGeom>
          <a:solidFill>
            <a:srgbClr val="E0E0E0"/>
          </a:solidFill>
        </p:spPr>
        <p:txBody>
          <a:bodyPr wrap="square" lIns="0" tIns="0" rIns="0" bIns="0" rtlCol="0"/>
          <a:lstStyle/>
          <a:p>
            <a:endParaRPr/>
          </a:p>
        </p:txBody>
      </p:sp>
      <p:sp>
        <p:nvSpPr>
          <p:cNvPr id="48" name="object 48"/>
          <p:cNvSpPr txBox="1"/>
          <p:nvPr/>
        </p:nvSpPr>
        <p:spPr>
          <a:xfrm>
            <a:off x="1644523" y="4829200"/>
            <a:ext cx="1244600" cy="537210"/>
          </a:xfrm>
          <a:prstGeom prst="rect">
            <a:avLst/>
          </a:prstGeom>
        </p:spPr>
        <p:txBody>
          <a:bodyPr vert="horz" wrap="square" lIns="0" tIns="0" rIns="0" bIns="0" rtlCol="0">
            <a:spAutoFit/>
          </a:bodyPr>
          <a:lstStyle/>
          <a:p>
            <a:pPr algn="ctr">
              <a:lnSpc>
                <a:spcPts val="1460"/>
              </a:lnSpc>
            </a:pPr>
            <a:r>
              <a:rPr sz="1400" dirty="0">
                <a:solidFill>
                  <a:srgbClr val="5E666F"/>
                </a:solidFill>
                <a:latin typeface="微软雅黑"/>
                <a:cs typeface="微软雅黑"/>
              </a:rPr>
              <a:t>数据存储</a:t>
            </a:r>
            <a:endParaRPr sz="1400">
              <a:latin typeface="微软雅黑"/>
              <a:cs typeface="微软雅黑"/>
            </a:endParaRPr>
          </a:p>
          <a:p>
            <a:pPr marL="12700" marR="5080" algn="ctr">
              <a:lnSpc>
                <a:spcPts val="1300"/>
              </a:lnSpc>
              <a:spcBef>
                <a:spcPts val="90"/>
              </a:spcBef>
            </a:pPr>
            <a:r>
              <a:rPr sz="1200" dirty="0">
                <a:solidFill>
                  <a:srgbClr val="5E666F"/>
                </a:solidFill>
                <a:latin typeface="微软雅黑"/>
                <a:cs typeface="微软雅黑"/>
              </a:rPr>
              <a:t>区块、原始请求、  用户数据</a:t>
            </a:r>
            <a:endParaRPr sz="1200">
              <a:latin typeface="微软雅黑"/>
              <a:cs typeface="微软雅黑"/>
            </a:endParaRPr>
          </a:p>
        </p:txBody>
      </p:sp>
      <p:sp>
        <p:nvSpPr>
          <p:cNvPr id="49" name="object 49"/>
          <p:cNvSpPr/>
          <p:nvPr/>
        </p:nvSpPr>
        <p:spPr>
          <a:xfrm>
            <a:off x="8185404" y="1944623"/>
            <a:ext cx="1371600" cy="467995"/>
          </a:xfrm>
          <a:custGeom>
            <a:avLst/>
            <a:gdLst/>
            <a:ahLst/>
            <a:cxnLst/>
            <a:rect l="l" t="t" r="r" b="b"/>
            <a:pathLst>
              <a:path w="1371600" h="467994">
                <a:moveTo>
                  <a:pt x="1293622" y="0"/>
                </a:moveTo>
                <a:lnTo>
                  <a:pt x="77977" y="0"/>
                </a:lnTo>
                <a:lnTo>
                  <a:pt x="47630" y="6129"/>
                </a:lnTo>
                <a:lnTo>
                  <a:pt x="22844" y="22844"/>
                </a:lnTo>
                <a:lnTo>
                  <a:pt x="6129" y="47630"/>
                </a:lnTo>
                <a:lnTo>
                  <a:pt x="0" y="77977"/>
                </a:lnTo>
                <a:lnTo>
                  <a:pt x="0" y="389889"/>
                </a:lnTo>
                <a:lnTo>
                  <a:pt x="6129" y="420237"/>
                </a:lnTo>
                <a:lnTo>
                  <a:pt x="22844" y="445023"/>
                </a:lnTo>
                <a:lnTo>
                  <a:pt x="47630" y="461738"/>
                </a:lnTo>
                <a:lnTo>
                  <a:pt x="77977" y="467867"/>
                </a:lnTo>
                <a:lnTo>
                  <a:pt x="1293622" y="467867"/>
                </a:lnTo>
                <a:lnTo>
                  <a:pt x="1323969" y="461738"/>
                </a:lnTo>
                <a:lnTo>
                  <a:pt x="1348755" y="445023"/>
                </a:lnTo>
                <a:lnTo>
                  <a:pt x="1365470" y="420237"/>
                </a:lnTo>
                <a:lnTo>
                  <a:pt x="1371600" y="389889"/>
                </a:lnTo>
                <a:lnTo>
                  <a:pt x="1371600" y="77977"/>
                </a:lnTo>
                <a:lnTo>
                  <a:pt x="1365470" y="47630"/>
                </a:lnTo>
                <a:lnTo>
                  <a:pt x="1348755" y="22844"/>
                </a:lnTo>
                <a:lnTo>
                  <a:pt x="1323969" y="6129"/>
                </a:lnTo>
                <a:lnTo>
                  <a:pt x="1293622" y="0"/>
                </a:lnTo>
                <a:close/>
              </a:path>
            </a:pathLst>
          </a:custGeom>
          <a:solidFill>
            <a:srgbClr val="52B5DD"/>
          </a:solidFill>
        </p:spPr>
        <p:txBody>
          <a:bodyPr wrap="square" lIns="0" tIns="0" rIns="0" bIns="0" rtlCol="0"/>
          <a:lstStyle/>
          <a:p>
            <a:endParaRPr/>
          </a:p>
        </p:txBody>
      </p:sp>
      <p:sp>
        <p:nvSpPr>
          <p:cNvPr id="50" name="object 50"/>
          <p:cNvSpPr txBox="1"/>
          <p:nvPr/>
        </p:nvSpPr>
        <p:spPr>
          <a:xfrm>
            <a:off x="3122858" y="5063997"/>
            <a:ext cx="4516755" cy="301625"/>
          </a:xfrm>
          <a:prstGeom prst="rect">
            <a:avLst/>
          </a:prstGeom>
        </p:spPr>
        <p:txBody>
          <a:bodyPr vert="horz" wrap="square" lIns="0" tIns="0" rIns="0" bIns="0" rtlCol="0">
            <a:spAutoFit/>
          </a:bodyPr>
          <a:lstStyle/>
          <a:p>
            <a:pPr marL="313055">
              <a:lnSpc>
                <a:spcPct val="100000"/>
              </a:lnSpc>
              <a:tabLst>
                <a:tab pos="1879600" algn="l"/>
              </a:tabLst>
            </a:pPr>
            <a:r>
              <a:rPr sz="1200" dirty="0">
                <a:solidFill>
                  <a:srgbClr val="5E666F"/>
                </a:solidFill>
                <a:latin typeface="微软雅黑"/>
                <a:cs typeface="微软雅黑"/>
              </a:rPr>
              <a:t>签名、加密	</a:t>
            </a:r>
            <a:r>
              <a:rPr sz="1200" spc="-5" dirty="0">
                <a:solidFill>
                  <a:srgbClr val="5E666F"/>
                </a:solidFill>
                <a:latin typeface="微软雅黑"/>
                <a:cs typeface="微软雅黑"/>
              </a:rPr>
              <a:t>P2P、RPC</a:t>
            </a:r>
            <a:endParaRPr sz="1200">
              <a:latin typeface="微软雅黑"/>
              <a:cs typeface="微软雅黑"/>
            </a:endParaRPr>
          </a:p>
          <a:p>
            <a:pPr marL="12700">
              <a:lnSpc>
                <a:spcPct val="100000"/>
              </a:lnSpc>
              <a:spcBef>
                <a:spcPts val="600"/>
              </a:spcBef>
              <a:tabLst>
                <a:tab pos="1409700" algn="l"/>
                <a:tab pos="1558925" algn="l"/>
                <a:tab pos="2956560" algn="l"/>
                <a:tab pos="3105785" algn="l"/>
                <a:tab pos="4503420" algn="l"/>
              </a:tabLst>
            </a:pPr>
            <a:r>
              <a:rPr sz="1200" u="sng" dirty="0">
                <a:solidFill>
                  <a:srgbClr val="5E666F"/>
                </a:solidFill>
                <a:latin typeface="Times New Roman"/>
                <a:cs typeface="Times New Roman"/>
              </a:rPr>
              <a:t> 	</a:t>
            </a:r>
            <a:r>
              <a:rPr sz="1200" dirty="0">
                <a:solidFill>
                  <a:srgbClr val="5E666F"/>
                </a:solidFill>
                <a:latin typeface="Times New Roman"/>
                <a:cs typeface="Times New Roman"/>
              </a:rPr>
              <a:t>	</a:t>
            </a:r>
            <a:r>
              <a:rPr sz="1200" u="sng" dirty="0">
                <a:solidFill>
                  <a:srgbClr val="5E666F"/>
                </a:solidFill>
                <a:latin typeface="Times New Roman"/>
                <a:cs typeface="Times New Roman"/>
              </a:rPr>
              <a:t> 	</a:t>
            </a:r>
            <a:r>
              <a:rPr sz="1200" dirty="0">
                <a:solidFill>
                  <a:srgbClr val="5E666F"/>
                </a:solidFill>
                <a:latin typeface="Times New Roman"/>
                <a:cs typeface="Times New Roman"/>
              </a:rPr>
              <a:t>	</a:t>
            </a:r>
            <a:r>
              <a:rPr sz="1200" u="sng" dirty="0">
                <a:solidFill>
                  <a:srgbClr val="5E666F"/>
                </a:solidFill>
                <a:latin typeface="Times New Roman"/>
                <a:cs typeface="Times New Roman"/>
              </a:rPr>
              <a:t> 	</a:t>
            </a:r>
            <a:endParaRPr sz="1200">
              <a:latin typeface="Times New Roman"/>
              <a:cs typeface="Times New Roman"/>
            </a:endParaRPr>
          </a:p>
        </p:txBody>
      </p:sp>
      <p:sp>
        <p:nvSpPr>
          <p:cNvPr id="51" name="object 51"/>
          <p:cNvSpPr txBox="1"/>
          <p:nvPr/>
        </p:nvSpPr>
        <p:spPr>
          <a:xfrm>
            <a:off x="8503666" y="2064639"/>
            <a:ext cx="7391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社会公益</a:t>
            </a:r>
            <a:endParaRPr sz="1400">
              <a:latin typeface="微软雅黑"/>
              <a:cs typeface="微软雅黑"/>
            </a:endParaRPr>
          </a:p>
        </p:txBody>
      </p:sp>
      <p:sp>
        <p:nvSpPr>
          <p:cNvPr id="52" name="object 52"/>
          <p:cNvSpPr/>
          <p:nvPr/>
        </p:nvSpPr>
        <p:spPr>
          <a:xfrm>
            <a:off x="8185404" y="2522220"/>
            <a:ext cx="1371600" cy="469900"/>
          </a:xfrm>
          <a:custGeom>
            <a:avLst/>
            <a:gdLst/>
            <a:ahLst/>
            <a:cxnLst/>
            <a:rect l="l" t="t" r="r" b="b"/>
            <a:pathLst>
              <a:path w="1371600" h="469900">
                <a:moveTo>
                  <a:pt x="1293368" y="0"/>
                </a:moveTo>
                <a:lnTo>
                  <a:pt x="78231" y="0"/>
                </a:lnTo>
                <a:lnTo>
                  <a:pt x="47791" y="6151"/>
                </a:lnTo>
                <a:lnTo>
                  <a:pt x="22923" y="22923"/>
                </a:lnTo>
                <a:lnTo>
                  <a:pt x="6151" y="47791"/>
                </a:lnTo>
                <a:lnTo>
                  <a:pt x="0" y="78231"/>
                </a:lnTo>
                <a:lnTo>
                  <a:pt x="0" y="391159"/>
                </a:lnTo>
                <a:lnTo>
                  <a:pt x="6151" y="421600"/>
                </a:lnTo>
                <a:lnTo>
                  <a:pt x="22923" y="446468"/>
                </a:lnTo>
                <a:lnTo>
                  <a:pt x="47791" y="463240"/>
                </a:lnTo>
                <a:lnTo>
                  <a:pt x="78231" y="469391"/>
                </a:lnTo>
                <a:lnTo>
                  <a:pt x="1293368" y="469391"/>
                </a:lnTo>
                <a:lnTo>
                  <a:pt x="1323808" y="463240"/>
                </a:lnTo>
                <a:lnTo>
                  <a:pt x="1348676" y="446468"/>
                </a:lnTo>
                <a:lnTo>
                  <a:pt x="1365448" y="421600"/>
                </a:lnTo>
                <a:lnTo>
                  <a:pt x="1371600" y="391159"/>
                </a:lnTo>
                <a:lnTo>
                  <a:pt x="1371600" y="78231"/>
                </a:lnTo>
                <a:lnTo>
                  <a:pt x="1365448" y="47791"/>
                </a:lnTo>
                <a:lnTo>
                  <a:pt x="1348676" y="22923"/>
                </a:lnTo>
                <a:lnTo>
                  <a:pt x="1323808" y="6151"/>
                </a:lnTo>
                <a:lnTo>
                  <a:pt x="1293368" y="0"/>
                </a:lnTo>
                <a:close/>
              </a:path>
            </a:pathLst>
          </a:custGeom>
          <a:solidFill>
            <a:srgbClr val="52B5DD"/>
          </a:solidFill>
        </p:spPr>
        <p:txBody>
          <a:bodyPr wrap="square" lIns="0" tIns="0" rIns="0" bIns="0" rtlCol="0"/>
          <a:lstStyle/>
          <a:p>
            <a:endParaRPr/>
          </a:p>
        </p:txBody>
      </p:sp>
      <p:sp>
        <p:nvSpPr>
          <p:cNvPr id="53" name="object 53"/>
          <p:cNvSpPr txBox="1"/>
          <p:nvPr/>
        </p:nvSpPr>
        <p:spPr>
          <a:xfrm>
            <a:off x="8325357" y="2643759"/>
            <a:ext cx="1095375"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分布式云存储</a:t>
            </a:r>
            <a:endParaRPr sz="1400">
              <a:latin typeface="微软雅黑"/>
              <a:cs typeface="微软雅黑"/>
            </a:endParaRPr>
          </a:p>
        </p:txBody>
      </p:sp>
      <p:sp>
        <p:nvSpPr>
          <p:cNvPr id="54" name="object 54"/>
          <p:cNvSpPr/>
          <p:nvPr/>
        </p:nvSpPr>
        <p:spPr>
          <a:xfrm>
            <a:off x="8185404" y="3101339"/>
            <a:ext cx="1371600" cy="467995"/>
          </a:xfrm>
          <a:custGeom>
            <a:avLst/>
            <a:gdLst/>
            <a:ahLst/>
            <a:cxnLst/>
            <a:rect l="l" t="t" r="r" b="b"/>
            <a:pathLst>
              <a:path w="1371600" h="467995">
                <a:moveTo>
                  <a:pt x="1293622" y="0"/>
                </a:moveTo>
                <a:lnTo>
                  <a:pt x="77977" y="0"/>
                </a:lnTo>
                <a:lnTo>
                  <a:pt x="47630" y="6129"/>
                </a:lnTo>
                <a:lnTo>
                  <a:pt x="22844" y="22844"/>
                </a:lnTo>
                <a:lnTo>
                  <a:pt x="6129" y="47630"/>
                </a:lnTo>
                <a:lnTo>
                  <a:pt x="0" y="77977"/>
                </a:lnTo>
                <a:lnTo>
                  <a:pt x="0" y="389889"/>
                </a:lnTo>
                <a:lnTo>
                  <a:pt x="6129" y="420237"/>
                </a:lnTo>
                <a:lnTo>
                  <a:pt x="22844" y="445023"/>
                </a:lnTo>
                <a:lnTo>
                  <a:pt x="47630" y="461738"/>
                </a:lnTo>
                <a:lnTo>
                  <a:pt x="77977" y="467868"/>
                </a:lnTo>
                <a:lnTo>
                  <a:pt x="1293622" y="467868"/>
                </a:lnTo>
                <a:lnTo>
                  <a:pt x="1323969" y="461738"/>
                </a:lnTo>
                <a:lnTo>
                  <a:pt x="1348755" y="445023"/>
                </a:lnTo>
                <a:lnTo>
                  <a:pt x="1365470" y="420237"/>
                </a:lnTo>
                <a:lnTo>
                  <a:pt x="1371600" y="389889"/>
                </a:lnTo>
                <a:lnTo>
                  <a:pt x="1371600" y="77977"/>
                </a:lnTo>
                <a:lnTo>
                  <a:pt x="1365470" y="47630"/>
                </a:lnTo>
                <a:lnTo>
                  <a:pt x="1348755" y="22844"/>
                </a:lnTo>
                <a:lnTo>
                  <a:pt x="1323969" y="6129"/>
                </a:lnTo>
                <a:lnTo>
                  <a:pt x="1293622" y="0"/>
                </a:lnTo>
                <a:close/>
              </a:path>
            </a:pathLst>
          </a:custGeom>
          <a:solidFill>
            <a:srgbClr val="52B5DD"/>
          </a:solidFill>
        </p:spPr>
        <p:txBody>
          <a:bodyPr wrap="square" lIns="0" tIns="0" rIns="0" bIns="0" rtlCol="0"/>
          <a:lstStyle/>
          <a:p>
            <a:endParaRPr/>
          </a:p>
        </p:txBody>
      </p:sp>
      <p:sp>
        <p:nvSpPr>
          <p:cNvPr id="55" name="object 55"/>
          <p:cNvSpPr txBox="1"/>
          <p:nvPr/>
        </p:nvSpPr>
        <p:spPr>
          <a:xfrm>
            <a:off x="8503666" y="3222878"/>
            <a:ext cx="7391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商品溯源</a:t>
            </a:r>
            <a:endParaRPr sz="1400">
              <a:latin typeface="微软雅黑"/>
              <a:cs typeface="微软雅黑"/>
            </a:endParaRPr>
          </a:p>
        </p:txBody>
      </p:sp>
      <p:sp>
        <p:nvSpPr>
          <p:cNvPr id="56" name="object 56"/>
          <p:cNvSpPr/>
          <p:nvPr/>
        </p:nvSpPr>
        <p:spPr>
          <a:xfrm>
            <a:off x="8185404" y="3680459"/>
            <a:ext cx="1371600" cy="467995"/>
          </a:xfrm>
          <a:custGeom>
            <a:avLst/>
            <a:gdLst/>
            <a:ahLst/>
            <a:cxnLst/>
            <a:rect l="l" t="t" r="r" b="b"/>
            <a:pathLst>
              <a:path w="1371600" h="467995">
                <a:moveTo>
                  <a:pt x="1293622" y="0"/>
                </a:moveTo>
                <a:lnTo>
                  <a:pt x="77977" y="0"/>
                </a:lnTo>
                <a:lnTo>
                  <a:pt x="47630" y="6129"/>
                </a:lnTo>
                <a:lnTo>
                  <a:pt x="22844" y="22844"/>
                </a:lnTo>
                <a:lnTo>
                  <a:pt x="6129" y="47630"/>
                </a:lnTo>
                <a:lnTo>
                  <a:pt x="0" y="77977"/>
                </a:lnTo>
                <a:lnTo>
                  <a:pt x="0" y="389889"/>
                </a:lnTo>
                <a:lnTo>
                  <a:pt x="6129" y="420237"/>
                </a:lnTo>
                <a:lnTo>
                  <a:pt x="22844" y="445023"/>
                </a:lnTo>
                <a:lnTo>
                  <a:pt x="47630" y="461738"/>
                </a:lnTo>
                <a:lnTo>
                  <a:pt x="77977" y="467867"/>
                </a:lnTo>
                <a:lnTo>
                  <a:pt x="1293622" y="467867"/>
                </a:lnTo>
                <a:lnTo>
                  <a:pt x="1323969" y="461738"/>
                </a:lnTo>
                <a:lnTo>
                  <a:pt x="1348755" y="445023"/>
                </a:lnTo>
                <a:lnTo>
                  <a:pt x="1365470" y="420237"/>
                </a:lnTo>
                <a:lnTo>
                  <a:pt x="1371600" y="389889"/>
                </a:lnTo>
                <a:lnTo>
                  <a:pt x="1371600" y="77977"/>
                </a:lnTo>
                <a:lnTo>
                  <a:pt x="1365470" y="47630"/>
                </a:lnTo>
                <a:lnTo>
                  <a:pt x="1348755" y="22844"/>
                </a:lnTo>
                <a:lnTo>
                  <a:pt x="1323969" y="6129"/>
                </a:lnTo>
                <a:lnTo>
                  <a:pt x="1293622" y="0"/>
                </a:lnTo>
                <a:close/>
              </a:path>
            </a:pathLst>
          </a:custGeom>
          <a:solidFill>
            <a:srgbClr val="52B5DD"/>
          </a:solidFill>
        </p:spPr>
        <p:txBody>
          <a:bodyPr wrap="square" lIns="0" tIns="0" rIns="0" bIns="0" rtlCol="0"/>
          <a:lstStyle/>
          <a:p>
            <a:endParaRPr/>
          </a:p>
        </p:txBody>
      </p:sp>
      <p:sp>
        <p:nvSpPr>
          <p:cNvPr id="57" name="object 57"/>
          <p:cNvSpPr txBox="1"/>
          <p:nvPr/>
        </p:nvSpPr>
        <p:spPr>
          <a:xfrm>
            <a:off x="8592057" y="3801998"/>
            <a:ext cx="560705"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新零售</a:t>
            </a:r>
            <a:endParaRPr sz="1400">
              <a:latin typeface="微软雅黑"/>
              <a:cs typeface="微软雅黑"/>
            </a:endParaRPr>
          </a:p>
        </p:txBody>
      </p:sp>
      <p:sp>
        <p:nvSpPr>
          <p:cNvPr id="58" name="object 58"/>
          <p:cNvSpPr/>
          <p:nvPr/>
        </p:nvSpPr>
        <p:spPr>
          <a:xfrm>
            <a:off x="8185404" y="4838700"/>
            <a:ext cx="1371600" cy="467995"/>
          </a:xfrm>
          <a:custGeom>
            <a:avLst/>
            <a:gdLst/>
            <a:ahLst/>
            <a:cxnLst/>
            <a:rect l="l" t="t" r="r" b="b"/>
            <a:pathLst>
              <a:path w="1371600" h="467995">
                <a:moveTo>
                  <a:pt x="1293622" y="0"/>
                </a:moveTo>
                <a:lnTo>
                  <a:pt x="77977" y="0"/>
                </a:lnTo>
                <a:lnTo>
                  <a:pt x="47630" y="6129"/>
                </a:lnTo>
                <a:lnTo>
                  <a:pt x="22844" y="22844"/>
                </a:lnTo>
                <a:lnTo>
                  <a:pt x="6129" y="47630"/>
                </a:lnTo>
                <a:lnTo>
                  <a:pt x="0" y="77977"/>
                </a:lnTo>
                <a:lnTo>
                  <a:pt x="0" y="389889"/>
                </a:lnTo>
                <a:lnTo>
                  <a:pt x="6129" y="420237"/>
                </a:lnTo>
                <a:lnTo>
                  <a:pt x="22844" y="445023"/>
                </a:lnTo>
                <a:lnTo>
                  <a:pt x="47630" y="461738"/>
                </a:lnTo>
                <a:lnTo>
                  <a:pt x="77977" y="467868"/>
                </a:lnTo>
                <a:lnTo>
                  <a:pt x="1293622" y="467868"/>
                </a:lnTo>
                <a:lnTo>
                  <a:pt x="1323969" y="461738"/>
                </a:lnTo>
                <a:lnTo>
                  <a:pt x="1348755" y="445023"/>
                </a:lnTo>
                <a:lnTo>
                  <a:pt x="1365470" y="420237"/>
                </a:lnTo>
                <a:lnTo>
                  <a:pt x="1371600" y="389889"/>
                </a:lnTo>
                <a:lnTo>
                  <a:pt x="1371600" y="77977"/>
                </a:lnTo>
                <a:lnTo>
                  <a:pt x="1365470" y="47630"/>
                </a:lnTo>
                <a:lnTo>
                  <a:pt x="1348755" y="22844"/>
                </a:lnTo>
                <a:lnTo>
                  <a:pt x="1323969" y="6129"/>
                </a:lnTo>
                <a:lnTo>
                  <a:pt x="1293622" y="0"/>
                </a:lnTo>
                <a:close/>
              </a:path>
            </a:pathLst>
          </a:custGeom>
          <a:solidFill>
            <a:srgbClr val="52B5DD"/>
          </a:solidFill>
        </p:spPr>
        <p:txBody>
          <a:bodyPr wrap="square" lIns="0" tIns="0" rIns="0" bIns="0" rtlCol="0"/>
          <a:lstStyle/>
          <a:p>
            <a:endParaRPr/>
          </a:p>
        </p:txBody>
      </p:sp>
      <p:sp>
        <p:nvSpPr>
          <p:cNvPr id="59" name="object 59"/>
          <p:cNvSpPr txBox="1"/>
          <p:nvPr/>
        </p:nvSpPr>
        <p:spPr>
          <a:xfrm>
            <a:off x="8503666" y="4959857"/>
            <a:ext cx="7391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基因产业</a:t>
            </a:r>
            <a:endParaRPr sz="1400">
              <a:latin typeface="微软雅黑"/>
              <a:cs typeface="微软雅黑"/>
            </a:endParaRPr>
          </a:p>
        </p:txBody>
      </p:sp>
      <p:sp>
        <p:nvSpPr>
          <p:cNvPr id="60" name="object 60"/>
          <p:cNvSpPr/>
          <p:nvPr/>
        </p:nvSpPr>
        <p:spPr>
          <a:xfrm>
            <a:off x="8185404" y="4259579"/>
            <a:ext cx="1371600" cy="467995"/>
          </a:xfrm>
          <a:custGeom>
            <a:avLst/>
            <a:gdLst/>
            <a:ahLst/>
            <a:cxnLst/>
            <a:rect l="l" t="t" r="r" b="b"/>
            <a:pathLst>
              <a:path w="1371600" h="467995">
                <a:moveTo>
                  <a:pt x="1293622" y="0"/>
                </a:moveTo>
                <a:lnTo>
                  <a:pt x="77977" y="0"/>
                </a:lnTo>
                <a:lnTo>
                  <a:pt x="47630" y="6129"/>
                </a:lnTo>
                <a:lnTo>
                  <a:pt x="22844" y="22844"/>
                </a:lnTo>
                <a:lnTo>
                  <a:pt x="6129" y="47630"/>
                </a:lnTo>
                <a:lnTo>
                  <a:pt x="0" y="77978"/>
                </a:lnTo>
                <a:lnTo>
                  <a:pt x="0" y="389890"/>
                </a:lnTo>
                <a:lnTo>
                  <a:pt x="6129" y="420237"/>
                </a:lnTo>
                <a:lnTo>
                  <a:pt x="22844" y="445023"/>
                </a:lnTo>
                <a:lnTo>
                  <a:pt x="47630" y="461738"/>
                </a:lnTo>
                <a:lnTo>
                  <a:pt x="77977" y="467868"/>
                </a:lnTo>
                <a:lnTo>
                  <a:pt x="1293622" y="467868"/>
                </a:lnTo>
                <a:lnTo>
                  <a:pt x="1323969" y="461738"/>
                </a:lnTo>
                <a:lnTo>
                  <a:pt x="1348755" y="445023"/>
                </a:lnTo>
                <a:lnTo>
                  <a:pt x="1365470" y="420237"/>
                </a:lnTo>
                <a:lnTo>
                  <a:pt x="1371600" y="389890"/>
                </a:lnTo>
                <a:lnTo>
                  <a:pt x="1371600" y="77978"/>
                </a:lnTo>
                <a:lnTo>
                  <a:pt x="1365470" y="47630"/>
                </a:lnTo>
                <a:lnTo>
                  <a:pt x="1348755" y="22844"/>
                </a:lnTo>
                <a:lnTo>
                  <a:pt x="1323969" y="6129"/>
                </a:lnTo>
                <a:lnTo>
                  <a:pt x="1293622" y="0"/>
                </a:lnTo>
                <a:close/>
              </a:path>
            </a:pathLst>
          </a:custGeom>
          <a:solidFill>
            <a:srgbClr val="52B5DD"/>
          </a:solidFill>
        </p:spPr>
        <p:txBody>
          <a:bodyPr wrap="square" lIns="0" tIns="0" rIns="0" bIns="0" rtlCol="0"/>
          <a:lstStyle/>
          <a:p>
            <a:endParaRPr/>
          </a:p>
        </p:txBody>
      </p:sp>
      <p:sp>
        <p:nvSpPr>
          <p:cNvPr id="61" name="object 61"/>
          <p:cNvSpPr txBox="1"/>
          <p:nvPr/>
        </p:nvSpPr>
        <p:spPr>
          <a:xfrm>
            <a:off x="8413750" y="4381119"/>
            <a:ext cx="9169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供应链金融</a:t>
            </a:r>
            <a:endParaRPr sz="1400">
              <a:latin typeface="微软雅黑"/>
              <a:cs typeface="微软雅黑"/>
            </a:endParaRPr>
          </a:p>
        </p:txBody>
      </p:sp>
      <p:sp>
        <p:nvSpPr>
          <p:cNvPr id="62" name="object 62"/>
          <p:cNvSpPr/>
          <p:nvPr/>
        </p:nvSpPr>
        <p:spPr>
          <a:xfrm>
            <a:off x="8107680" y="1827276"/>
            <a:ext cx="1511935" cy="3580129"/>
          </a:xfrm>
          <a:custGeom>
            <a:avLst/>
            <a:gdLst/>
            <a:ahLst/>
            <a:cxnLst/>
            <a:rect l="l" t="t" r="r" b="b"/>
            <a:pathLst>
              <a:path w="1511934" h="3580129">
                <a:moveTo>
                  <a:pt x="0" y="62991"/>
                </a:moveTo>
                <a:lnTo>
                  <a:pt x="4949" y="38469"/>
                </a:lnTo>
                <a:lnTo>
                  <a:pt x="18446" y="18446"/>
                </a:lnTo>
                <a:lnTo>
                  <a:pt x="38469" y="4949"/>
                </a:lnTo>
                <a:lnTo>
                  <a:pt x="62992" y="0"/>
                </a:lnTo>
                <a:lnTo>
                  <a:pt x="1448816" y="0"/>
                </a:lnTo>
                <a:lnTo>
                  <a:pt x="1473338" y="4949"/>
                </a:lnTo>
                <a:lnTo>
                  <a:pt x="1493361" y="18446"/>
                </a:lnTo>
                <a:lnTo>
                  <a:pt x="1506858" y="38469"/>
                </a:lnTo>
                <a:lnTo>
                  <a:pt x="1511808" y="62991"/>
                </a:lnTo>
                <a:lnTo>
                  <a:pt x="1511808" y="3516884"/>
                </a:lnTo>
                <a:lnTo>
                  <a:pt x="1506858" y="3541406"/>
                </a:lnTo>
                <a:lnTo>
                  <a:pt x="1493361" y="3561429"/>
                </a:lnTo>
                <a:lnTo>
                  <a:pt x="1473338" y="3574926"/>
                </a:lnTo>
                <a:lnTo>
                  <a:pt x="1448816" y="3579876"/>
                </a:lnTo>
                <a:lnTo>
                  <a:pt x="62992" y="3579876"/>
                </a:lnTo>
                <a:lnTo>
                  <a:pt x="38469" y="3574926"/>
                </a:lnTo>
                <a:lnTo>
                  <a:pt x="18446" y="3561429"/>
                </a:lnTo>
                <a:lnTo>
                  <a:pt x="4949" y="3541406"/>
                </a:lnTo>
                <a:lnTo>
                  <a:pt x="0" y="3516884"/>
                </a:lnTo>
                <a:lnTo>
                  <a:pt x="0" y="62991"/>
                </a:lnTo>
                <a:close/>
              </a:path>
            </a:pathLst>
          </a:custGeom>
          <a:ln w="12191">
            <a:solidFill>
              <a:srgbClr val="52B5DD"/>
            </a:solidFill>
          </a:ln>
        </p:spPr>
        <p:txBody>
          <a:bodyPr wrap="square" lIns="0" tIns="0" rIns="0" bIns="0" rtlCol="0"/>
          <a:lstStyle/>
          <a:p>
            <a:endParaRPr/>
          </a:p>
        </p:txBody>
      </p:sp>
      <p:sp>
        <p:nvSpPr>
          <p:cNvPr id="63" name="object 63"/>
          <p:cNvSpPr/>
          <p:nvPr/>
        </p:nvSpPr>
        <p:spPr>
          <a:xfrm>
            <a:off x="9715500" y="1869948"/>
            <a:ext cx="180340" cy="3564890"/>
          </a:xfrm>
          <a:custGeom>
            <a:avLst/>
            <a:gdLst/>
            <a:ahLst/>
            <a:cxnLst/>
            <a:rect l="l" t="t" r="r" b="b"/>
            <a:pathLst>
              <a:path w="180340" h="3564890">
                <a:moveTo>
                  <a:pt x="179831" y="0"/>
                </a:moveTo>
                <a:lnTo>
                  <a:pt x="0" y="1782318"/>
                </a:lnTo>
                <a:lnTo>
                  <a:pt x="179831" y="3564636"/>
                </a:lnTo>
                <a:lnTo>
                  <a:pt x="179831" y="0"/>
                </a:lnTo>
                <a:close/>
              </a:path>
            </a:pathLst>
          </a:custGeom>
          <a:solidFill>
            <a:srgbClr val="E0E0E0"/>
          </a:solidFill>
        </p:spPr>
        <p:txBody>
          <a:bodyPr wrap="square" lIns="0" tIns="0" rIns="0" bIns="0" rtlCol="0"/>
          <a:lstStyle/>
          <a:p>
            <a:endParaRPr/>
          </a:p>
        </p:txBody>
      </p:sp>
      <p:sp>
        <p:nvSpPr>
          <p:cNvPr id="64" name="object 64"/>
          <p:cNvSpPr/>
          <p:nvPr/>
        </p:nvSpPr>
        <p:spPr>
          <a:xfrm>
            <a:off x="9997440" y="1827276"/>
            <a:ext cx="1762125" cy="3580129"/>
          </a:xfrm>
          <a:custGeom>
            <a:avLst/>
            <a:gdLst/>
            <a:ahLst/>
            <a:cxnLst/>
            <a:rect l="l" t="t" r="r" b="b"/>
            <a:pathLst>
              <a:path w="1762125" h="3580129">
                <a:moveTo>
                  <a:pt x="1682114" y="0"/>
                </a:moveTo>
                <a:lnTo>
                  <a:pt x="79628" y="0"/>
                </a:lnTo>
                <a:lnTo>
                  <a:pt x="48648" y="6262"/>
                </a:lnTo>
                <a:lnTo>
                  <a:pt x="23336" y="23336"/>
                </a:lnTo>
                <a:lnTo>
                  <a:pt x="6262" y="48648"/>
                </a:lnTo>
                <a:lnTo>
                  <a:pt x="0" y="79628"/>
                </a:lnTo>
                <a:lnTo>
                  <a:pt x="0" y="3500247"/>
                </a:lnTo>
                <a:lnTo>
                  <a:pt x="6262" y="3531227"/>
                </a:lnTo>
                <a:lnTo>
                  <a:pt x="23336" y="3556539"/>
                </a:lnTo>
                <a:lnTo>
                  <a:pt x="48648" y="3573613"/>
                </a:lnTo>
                <a:lnTo>
                  <a:pt x="79628" y="3579876"/>
                </a:lnTo>
                <a:lnTo>
                  <a:pt x="1682114" y="3579876"/>
                </a:lnTo>
                <a:lnTo>
                  <a:pt x="1713095" y="3573613"/>
                </a:lnTo>
                <a:lnTo>
                  <a:pt x="1738407" y="3556539"/>
                </a:lnTo>
                <a:lnTo>
                  <a:pt x="1755481" y="3531227"/>
                </a:lnTo>
                <a:lnTo>
                  <a:pt x="1761743" y="3500247"/>
                </a:lnTo>
                <a:lnTo>
                  <a:pt x="1761743" y="79628"/>
                </a:lnTo>
                <a:lnTo>
                  <a:pt x="1755481" y="48648"/>
                </a:lnTo>
                <a:lnTo>
                  <a:pt x="1738407" y="23336"/>
                </a:lnTo>
                <a:lnTo>
                  <a:pt x="1713095" y="6262"/>
                </a:lnTo>
                <a:lnTo>
                  <a:pt x="1682114" y="0"/>
                </a:lnTo>
                <a:close/>
              </a:path>
            </a:pathLst>
          </a:custGeom>
          <a:solidFill>
            <a:srgbClr val="F9F9F9"/>
          </a:solidFill>
        </p:spPr>
        <p:txBody>
          <a:bodyPr wrap="square" lIns="0" tIns="0" rIns="0" bIns="0" rtlCol="0"/>
          <a:lstStyle/>
          <a:p>
            <a:endParaRPr/>
          </a:p>
        </p:txBody>
      </p:sp>
      <p:sp>
        <p:nvSpPr>
          <p:cNvPr id="65" name="object 65"/>
          <p:cNvSpPr/>
          <p:nvPr/>
        </p:nvSpPr>
        <p:spPr>
          <a:xfrm>
            <a:off x="9997440" y="1827276"/>
            <a:ext cx="1762125" cy="3580129"/>
          </a:xfrm>
          <a:custGeom>
            <a:avLst/>
            <a:gdLst/>
            <a:ahLst/>
            <a:cxnLst/>
            <a:rect l="l" t="t" r="r" b="b"/>
            <a:pathLst>
              <a:path w="1762125" h="3580129">
                <a:moveTo>
                  <a:pt x="0" y="79628"/>
                </a:moveTo>
                <a:lnTo>
                  <a:pt x="6262" y="48648"/>
                </a:lnTo>
                <a:lnTo>
                  <a:pt x="23336" y="23336"/>
                </a:lnTo>
                <a:lnTo>
                  <a:pt x="48648" y="6262"/>
                </a:lnTo>
                <a:lnTo>
                  <a:pt x="79628" y="0"/>
                </a:lnTo>
                <a:lnTo>
                  <a:pt x="1682114" y="0"/>
                </a:lnTo>
                <a:lnTo>
                  <a:pt x="1713095" y="6262"/>
                </a:lnTo>
                <a:lnTo>
                  <a:pt x="1738407" y="23336"/>
                </a:lnTo>
                <a:lnTo>
                  <a:pt x="1755481" y="48648"/>
                </a:lnTo>
                <a:lnTo>
                  <a:pt x="1761743" y="79628"/>
                </a:lnTo>
                <a:lnTo>
                  <a:pt x="1761743" y="3500247"/>
                </a:lnTo>
                <a:lnTo>
                  <a:pt x="1755481" y="3531227"/>
                </a:lnTo>
                <a:lnTo>
                  <a:pt x="1738407" y="3556539"/>
                </a:lnTo>
                <a:lnTo>
                  <a:pt x="1713095" y="3573613"/>
                </a:lnTo>
                <a:lnTo>
                  <a:pt x="1682114" y="3579876"/>
                </a:lnTo>
                <a:lnTo>
                  <a:pt x="79628" y="3579876"/>
                </a:lnTo>
                <a:lnTo>
                  <a:pt x="48648" y="3573613"/>
                </a:lnTo>
                <a:lnTo>
                  <a:pt x="23336" y="3556539"/>
                </a:lnTo>
                <a:lnTo>
                  <a:pt x="6262" y="3531227"/>
                </a:lnTo>
                <a:lnTo>
                  <a:pt x="0" y="3500247"/>
                </a:lnTo>
                <a:lnTo>
                  <a:pt x="0" y="79628"/>
                </a:lnTo>
                <a:close/>
              </a:path>
            </a:pathLst>
          </a:custGeom>
          <a:ln w="12192">
            <a:solidFill>
              <a:srgbClr val="F93186"/>
            </a:solidFill>
          </a:ln>
        </p:spPr>
        <p:txBody>
          <a:bodyPr wrap="square" lIns="0" tIns="0" rIns="0" bIns="0" rtlCol="0"/>
          <a:lstStyle/>
          <a:p>
            <a:endParaRPr/>
          </a:p>
        </p:txBody>
      </p:sp>
      <p:sp>
        <p:nvSpPr>
          <p:cNvPr id="66" name="object 66"/>
          <p:cNvSpPr/>
          <p:nvPr/>
        </p:nvSpPr>
        <p:spPr>
          <a:xfrm>
            <a:off x="11394947" y="1827276"/>
            <a:ext cx="364490" cy="3581400"/>
          </a:xfrm>
          <a:custGeom>
            <a:avLst/>
            <a:gdLst/>
            <a:ahLst/>
            <a:cxnLst/>
            <a:rect l="l" t="t" r="r" b="b"/>
            <a:pathLst>
              <a:path w="364490" h="3581400">
                <a:moveTo>
                  <a:pt x="356870" y="0"/>
                </a:moveTo>
                <a:lnTo>
                  <a:pt x="7366" y="0"/>
                </a:lnTo>
                <a:lnTo>
                  <a:pt x="0" y="7365"/>
                </a:lnTo>
                <a:lnTo>
                  <a:pt x="0" y="3574034"/>
                </a:lnTo>
                <a:lnTo>
                  <a:pt x="7366" y="3581400"/>
                </a:lnTo>
                <a:lnTo>
                  <a:pt x="356870" y="3581400"/>
                </a:lnTo>
                <a:lnTo>
                  <a:pt x="364235" y="3574034"/>
                </a:lnTo>
                <a:lnTo>
                  <a:pt x="364235" y="7365"/>
                </a:lnTo>
                <a:lnTo>
                  <a:pt x="356870" y="0"/>
                </a:lnTo>
                <a:close/>
              </a:path>
            </a:pathLst>
          </a:custGeom>
          <a:solidFill>
            <a:srgbClr val="F93186"/>
          </a:solidFill>
        </p:spPr>
        <p:txBody>
          <a:bodyPr wrap="square" lIns="0" tIns="0" rIns="0" bIns="0" rtlCol="0"/>
          <a:lstStyle/>
          <a:p>
            <a:endParaRPr/>
          </a:p>
        </p:txBody>
      </p:sp>
      <p:sp>
        <p:nvSpPr>
          <p:cNvPr id="67" name="object 67"/>
          <p:cNvSpPr/>
          <p:nvPr/>
        </p:nvSpPr>
        <p:spPr>
          <a:xfrm>
            <a:off x="11394947" y="1827276"/>
            <a:ext cx="364490" cy="3581400"/>
          </a:xfrm>
          <a:custGeom>
            <a:avLst/>
            <a:gdLst/>
            <a:ahLst/>
            <a:cxnLst/>
            <a:rect l="l" t="t" r="r" b="b"/>
            <a:pathLst>
              <a:path w="364490" h="3581400">
                <a:moveTo>
                  <a:pt x="0" y="16510"/>
                </a:moveTo>
                <a:lnTo>
                  <a:pt x="0" y="7365"/>
                </a:lnTo>
                <a:lnTo>
                  <a:pt x="7366" y="0"/>
                </a:lnTo>
                <a:lnTo>
                  <a:pt x="16509" y="0"/>
                </a:lnTo>
                <a:lnTo>
                  <a:pt x="347725" y="0"/>
                </a:lnTo>
                <a:lnTo>
                  <a:pt x="356870" y="0"/>
                </a:lnTo>
                <a:lnTo>
                  <a:pt x="364235" y="7365"/>
                </a:lnTo>
                <a:lnTo>
                  <a:pt x="364235" y="16510"/>
                </a:lnTo>
                <a:lnTo>
                  <a:pt x="364235" y="3564890"/>
                </a:lnTo>
                <a:lnTo>
                  <a:pt x="364235" y="3574034"/>
                </a:lnTo>
                <a:lnTo>
                  <a:pt x="356870" y="3581400"/>
                </a:lnTo>
                <a:lnTo>
                  <a:pt x="347725" y="3581400"/>
                </a:lnTo>
                <a:lnTo>
                  <a:pt x="16509" y="3581400"/>
                </a:lnTo>
                <a:lnTo>
                  <a:pt x="7366" y="3581400"/>
                </a:lnTo>
                <a:lnTo>
                  <a:pt x="0" y="3574034"/>
                </a:lnTo>
                <a:lnTo>
                  <a:pt x="0" y="3564890"/>
                </a:lnTo>
                <a:lnTo>
                  <a:pt x="0" y="16510"/>
                </a:lnTo>
                <a:close/>
              </a:path>
            </a:pathLst>
          </a:custGeom>
          <a:ln w="12192">
            <a:solidFill>
              <a:srgbClr val="F93186"/>
            </a:solidFill>
          </a:ln>
        </p:spPr>
        <p:txBody>
          <a:bodyPr wrap="square" lIns="0" tIns="0" rIns="0" bIns="0" rtlCol="0"/>
          <a:lstStyle/>
          <a:p>
            <a:endParaRPr/>
          </a:p>
        </p:txBody>
      </p:sp>
      <p:sp>
        <p:nvSpPr>
          <p:cNvPr id="68" name="object 68"/>
          <p:cNvSpPr txBox="1"/>
          <p:nvPr/>
        </p:nvSpPr>
        <p:spPr>
          <a:xfrm>
            <a:off x="11394947" y="2864358"/>
            <a:ext cx="364490" cy="2544445"/>
          </a:xfrm>
          <a:prstGeom prst="rect">
            <a:avLst/>
          </a:prstGeom>
        </p:spPr>
        <p:txBody>
          <a:bodyPr vert="horz" wrap="square" lIns="0" tIns="0" rIns="0" bIns="0" rtlCol="0">
            <a:spAutoFit/>
          </a:bodyPr>
          <a:lstStyle/>
          <a:p>
            <a:pPr marL="94615" marR="82550" algn="just">
              <a:lnSpc>
                <a:spcPct val="100000"/>
              </a:lnSpc>
            </a:pPr>
            <a:r>
              <a:rPr sz="1400" b="1" dirty="0">
                <a:solidFill>
                  <a:srgbClr val="FFFFFF"/>
                </a:solidFill>
                <a:latin typeface="微软雅黑"/>
                <a:cs typeface="微软雅黑"/>
              </a:rPr>
              <a:t>一  站  式  扶  持  政  策</a:t>
            </a:r>
            <a:endParaRPr sz="1400">
              <a:latin typeface="微软雅黑"/>
              <a:cs typeface="微软雅黑"/>
            </a:endParaRPr>
          </a:p>
        </p:txBody>
      </p:sp>
      <p:sp>
        <p:nvSpPr>
          <p:cNvPr id="69" name="object 69"/>
          <p:cNvSpPr/>
          <p:nvPr/>
        </p:nvSpPr>
        <p:spPr>
          <a:xfrm>
            <a:off x="10117835" y="1944623"/>
            <a:ext cx="1156970" cy="467995"/>
          </a:xfrm>
          <a:custGeom>
            <a:avLst/>
            <a:gdLst/>
            <a:ahLst/>
            <a:cxnLst/>
            <a:rect l="l" t="t" r="r" b="b"/>
            <a:pathLst>
              <a:path w="1156970" h="467994">
                <a:moveTo>
                  <a:pt x="1078738" y="0"/>
                </a:moveTo>
                <a:lnTo>
                  <a:pt x="77978" y="0"/>
                </a:lnTo>
                <a:lnTo>
                  <a:pt x="47630" y="6129"/>
                </a:lnTo>
                <a:lnTo>
                  <a:pt x="22844" y="22844"/>
                </a:lnTo>
                <a:lnTo>
                  <a:pt x="6129" y="47630"/>
                </a:lnTo>
                <a:lnTo>
                  <a:pt x="0" y="77977"/>
                </a:lnTo>
                <a:lnTo>
                  <a:pt x="0" y="389889"/>
                </a:lnTo>
                <a:lnTo>
                  <a:pt x="6129" y="420237"/>
                </a:lnTo>
                <a:lnTo>
                  <a:pt x="22844" y="445023"/>
                </a:lnTo>
                <a:lnTo>
                  <a:pt x="47630" y="461738"/>
                </a:lnTo>
                <a:lnTo>
                  <a:pt x="77978" y="467867"/>
                </a:lnTo>
                <a:lnTo>
                  <a:pt x="1078738" y="467867"/>
                </a:lnTo>
                <a:lnTo>
                  <a:pt x="1109085" y="461738"/>
                </a:lnTo>
                <a:lnTo>
                  <a:pt x="1133871" y="445023"/>
                </a:lnTo>
                <a:lnTo>
                  <a:pt x="1150586" y="420237"/>
                </a:lnTo>
                <a:lnTo>
                  <a:pt x="1156716" y="389889"/>
                </a:lnTo>
                <a:lnTo>
                  <a:pt x="1156716" y="77977"/>
                </a:lnTo>
                <a:lnTo>
                  <a:pt x="1150586" y="47630"/>
                </a:lnTo>
                <a:lnTo>
                  <a:pt x="1133871" y="22844"/>
                </a:lnTo>
                <a:lnTo>
                  <a:pt x="1109085" y="6129"/>
                </a:lnTo>
                <a:lnTo>
                  <a:pt x="1078738" y="0"/>
                </a:lnTo>
                <a:close/>
              </a:path>
            </a:pathLst>
          </a:custGeom>
          <a:solidFill>
            <a:srgbClr val="F93186"/>
          </a:solidFill>
        </p:spPr>
        <p:txBody>
          <a:bodyPr wrap="square" lIns="0" tIns="0" rIns="0" bIns="0" rtlCol="0"/>
          <a:lstStyle/>
          <a:p>
            <a:endParaRPr/>
          </a:p>
        </p:txBody>
      </p:sp>
      <p:sp>
        <p:nvSpPr>
          <p:cNvPr id="70" name="object 70"/>
          <p:cNvSpPr txBox="1"/>
          <p:nvPr/>
        </p:nvSpPr>
        <p:spPr>
          <a:xfrm>
            <a:off x="10327893" y="2064639"/>
            <a:ext cx="7391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技术扶持</a:t>
            </a:r>
            <a:endParaRPr sz="1400">
              <a:latin typeface="微软雅黑"/>
              <a:cs typeface="微软雅黑"/>
            </a:endParaRPr>
          </a:p>
        </p:txBody>
      </p:sp>
      <p:sp>
        <p:nvSpPr>
          <p:cNvPr id="71" name="object 71"/>
          <p:cNvSpPr/>
          <p:nvPr/>
        </p:nvSpPr>
        <p:spPr>
          <a:xfrm>
            <a:off x="10117835" y="4847844"/>
            <a:ext cx="1156970" cy="467995"/>
          </a:xfrm>
          <a:custGeom>
            <a:avLst/>
            <a:gdLst/>
            <a:ahLst/>
            <a:cxnLst/>
            <a:rect l="l" t="t" r="r" b="b"/>
            <a:pathLst>
              <a:path w="1156970" h="467995">
                <a:moveTo>
                  <a:pt x="1078738" y="0"/>
                </a:moveTo>
                <a:lnTo>
                  <a:pt x="77978" y="0"/>
                </a:lnTo>
                <a:lnTo>
                  <a:pt x="47630" y="6129"/>
                </a:lnTo>
                <a:lnTo>
                  <a:pt x="22844" y="22844"/>
                </a:lnTo>
                <a:lnTo>
                  <a:pt x="6129" y="47630"/>
                </a:lnTo>
                <a:lnTo>
                  <a:pt x="0" y="77977"/>
                </a:lnTo>
                <a:lnTo>
                  <a:pt x="0" y="389889"/>
                </a:lnTo>
                <a:lnTo>
                  <a:pt x="6129" y="420237"/>
                </a:lnTo>
                <a:lnTo>
                  <a:pt x="22844" y="445023"/>
                </a:lnTo>
                <a:lnTo>
                  <a:pt x="47630" y="461738"/>
                </a:lnTo>
                <a:lnTo>
                  <a:pt x="77978" y="467867"/>
                </a:lnTo>
                <a:lnTo>
                  <a:pt x="1078738" y="467867"/>
                </a:lnTo>
                <a:lnTo>
                  <a:pt x="1109085" y="461738"/>
                </a:lnTo>
                <a:lnTo>
                  <a:pt x="1133871" y="445023"/>
                </a:lnTo>
                <a:lnTo>
                  <a:pt x="1150586" y="420237"/>
                </a:lnTo>
                <a:lnTo>
                  <a:pt x="1156716" y="389889"/>
                </a:lnTo>
                <a:lnTo>
                  <a:pt x="1156716" y="77977"/>
                </a:lnTo>
                <a:lnTo>
                  <a:pt x="1150586" y="47630"/>
                </a:lnTo>
                <a:lnTo>
                  <a:pt x="1133871" y="22844"/>
                </a:lnTo>
                <a:lnTo>
                  <a:pt x="1109085" y="6129"/>
                </a:lnTo>
                <a:lnTo>
                  <a:pt x="1078738" y="0"/>
                </a:lnTo>
                <a:close/>
              </a:path>
            </a:pathLst>
          </a:custGeom>
          <a:solidFill>
            <a:srgbClr val="F93186"/>
          </a:solidFill>
        </p:spPr>
        <p:txBody>
          <a:bodyPr wrap="square" lIns="0" tIns="0" rIns="0" bIns="0" rtlCol="0"/>
          <a:lstStyle/>
          <a:p>
            <a:endParaRPr/>
          </a:p>
        </p:txBody>
      </p:sp>
      <p:sp>
        <p:nvSpPr>
          <p:cNvPr id="72" name="object 72"/>
          <p:cNvSpPr txBox="1"/>
          <p:nvPr/>
        </p:nvSpPr>
        <p:spPr>
          <a:xfrm>
            <a:off x="10237978" y="4969002"/>
            <a:ext cx="9169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投融资扶持</a:t>
            </a:r>
            <a:endParaRPr sz="1400">
              <a:latin typeface="微软雅黑"/>
              <a:cs typeface="微软雅黑"/>
            </a:endParaRPr>
          </a:p>
        </p:txBody>
      </p:sp>
      <p:sp>
        <p:nvSpPr>
          <p:cNvPr id="73" name="object 73"/>
          <p:cNvSpPr/>
          <p:nvPr/>
        </p:nvSpPr>
        <p:spPr>
          <a:xfrm>
            <a:off x="10117835" y="2670048"/>
            <a:ext cx="1156970" cy="467995"/>
          </a:xfrm>
          <a:custGeom>
            <a:avLst/>
            <a:gdLst/>
            <a:ahLst/>
            <a:cxnLst/>
            <a:rect l="l" t="t" r="r" b="b"/>
            <a:pathLst>
              <a:path w="1156970" h="467994">
                <a:moveTo>
                  <a:pt x="1078738" y="0"/>
                </a:moveTo>
                <a:lnTo>
                  <a:pt x="77978" y="0"/>
                </a:lnTo>
                <a:lnTo>
                  <a:pt x="47630" y="6129"/>
                </a:lnTo>
                <a:lnTo>
                  <a:pt x="22844" y="22844"/>
                </a:lnTo>
                <a:lnTo>
                  <a:pt x="6129" y="47630"/>
                </a:lnTo>
                <a:lnTo>
                  <a:pt x="0" y="77977"/>
                </a:lnTo>
                <a:lnTo>
                  <a:pt x="0" y="389889"/>
                </a:lnTo>
                <a:lnTo>
                  <a:pt x="6129" y="420237"/>
                </a:lnTo>
                <a:lnTo>
                  <a:pt x="22844" y="445023"/>
                </a:lnTo>
                <a:lnTo>
                  <a:pt x="47630" y="461738"/>
                </a:lnTo>
                <a:lnTo>
                  <a:pt x="77978" y="467867"/>
                </a:lnTo>
                <a:lnTo>
                  <a:pt x="1078738" y="467867"/>
                </a:lnTo>
                <a:lnTo>
                  <a:pt x="1109085" y="461738"/>
                </a:lnTo>
                <a:lnTo>
                  <a:pt x="1133871" y="445023"/>
                </a:lnTo>
                <a:lnTo>
                  <a:pt x="1150586" y="420237"/>
                </a:lnTo>
                <a:lnTo>
                  <a:pt x="1156716" y="389889"/>
                </a:lnTo>
                <a:lnTo>
                  <a:pt x="1156716" y="77977"/>
                </a:lnTo>
                <a:lnTo>
                  <a:pt x="1150586" y="47630"/>
                </a:lnTo>
                <a:lnTo>
                  <a:pt x="1133871" y="22844"/>
                </a:lnTo>
                <a:lnTo>
                  <a:pt x="1109085" y="6129"/>
                </a:lnTo>
                <a:lnTo>
                  <a:pt x="1078738" y="0"/>
                </a:lnTo>
                <a:close/>
              </a:path>
            </a:pathLst>
          </a:custGeom>
          <a:solidFill>
            <a:srgbClr val="F93186"/>
          </a:solidFill>
        </p:spPr>
        <p:txBody>
          <a:bodyPr wrap="square" lIns="0" tIns="0" rIns="0" bIns="0" rtlCol="0"/>
          <a:lstStyle/>
          <a:p>
            <a:endParaRPr/>
          </a:p>
        </p:txBody>
      </p:sp>
      <p:sp>
        <p:nvSpPr>
          <p:cNvPr id="74" name="object 74"/>
          <p:cNvSpPr txBox="1"/>
          <p:nvPr/>
        </p:nvSpPr>
        <p:spPr>
          <a:xfrm>
            <a:off x="10327893" y="2790697"/>
            <a:ext cx="7391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成本扶持</a:t>
            </a:r>
            <a:endParaRPr sz="1400">
              <a:latin typeface="微软雅黑"/>
              <a:cs typeface="微软雅黑"/>
            </a:endParaRPr>
          </a:p>
        </p:txBody>
      </p:sp>
      <p:sp>
        <p:nvSpPr>
          <p:cNvPr id="75" name="object 75"/>
          <p:cNvSpPr/>
          <p:nvPr/>
        </p:nvSpPr>
        <p:spPr>
          <a:xfrm>
            <a:off x="10117835" y="3395471"/>
            <a:ext cx="1156970" cy="467995"/>
          </a:xfrm>
          <a:custGeom>
            <a:avLst/>
            <a:gdLst/>
            <a:ahLst/>
            <a:cxnLst/>
            <a:rect l="l" t="t" r="r" b="b"/>
            <a:pathLst>
              <a:path w="1156970" h="467995">
                <a:moveTo>
                  <a:pt x="1078738" y="0"/>
                </a:moveTo>
                <a:lnTo>
                  <a:pt x="77978" y="0"/>
                </a:lnTo>
                <a:lnTo>
                  <a:pt x="47630" y="6129"/>
                </a:lnTo>
                <a:lnTo>
                  <a:pt x="22844" y="22844"/>
                </a:lnTo>
                <a:lnTo>
                  <a:pt x="6129" y="47630"/>
                </a:lnTo>
                <a:lnTo>
                  <a:pt x="0" y="77977"/>
                </a:lnTo>
                <a:lnTo>
                  <a:pt x="0" y="389889"/>
                </a:lnTo>
                <a:lnTo>
                  <a:pt x="6129" y="420237"/>
                </a:lnTo>
                <a:lnTo>
                  <a:pt x="22844" y="445023"/>
                </a:lnTo>
                <a:lnTo>
                  <a:pt x="47630" y="461738"/>
                </a:lnTo>
                <a:lnTo>
                  <a:pt x="77978" y="467867"/>
                </a:lnTo>
                <a:lnTo>
                  <a:pt x="1078738" y="467867"/>
                </a:lnTo>
                <a:lnTo>
                  <a:pt x="1109085" y="461738"/>
                </a:lnTo>
                <a:lnTo>
                  <a:pt x="1133871" y="445023"/>
                </a:lnTo>
                <a:lnTo>
                  <a:pt x="1150586" y="420237"/>
                </a:lnTo>
                <a:lnTo>
                  <a:pt x="1156716" y="389889"/>
                </a:lnTo>
                <a:lnTo>
                  <a:pt x="1156716" y="77977"/>
                </a:lnTo>
                <a:lnTo>
                  <a:pt x="1150586" y="47630"/>
                </a:lnTo>
                <a:lnTo>
                  <a:pt x="1133871" y="22844"/>
                </a:lnTo>
                <a:lnTo>
                  <a:pt x="1109085" y="6129"/>
                </a:lnTo>
                <a:lnTo>
                  <a:pt x="1078738" y="0"/>
                </a:lnTo>
                <a:close/>
              </a:path>
            </a:pathLst>
          </a:custGeom>
          <a:solidFill>
            <a:srgbClr val="F93186"/>
          </a:solidFill>
        </p:spPr>
        <p:txBody>
          <a:bodyPr wrap="square" lIns="0" tIns="0" rIns="0" bIns="0" rtlCol="0"/>
          <a:lstStyle/>
          <a:p>
            <a:endParaRPr/>
          </a:p>
        </p:txBody>
      </p:sp>
      <p:sp>
        <p:nvSpPr>
          <p:cNvPr id="76" name="object 76"/>
          <p:cNvSpPr txBox="1"/>
          <p:nvPr/>
        </p:nvSpPr>
        <p:spPr>
          <a:xfrm>
            <a:off x="10237978" y="3517010"/>
            <a:ext cx="9169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云计算扶持</a:t>
            </a:r>
            <a:endParaRPr sz="1400">
              <a:latin typeface="微软雅黑"/>
              <a:cs typeface="微软雅黑"/>
            </a:endParaRPr>
          </a:p>
        </p:txBody>
      </p:sp>
      <p:sp>
        <p:nvSpPr>
          <p:cNvPr id="77" name="object 77"/>
          <p:cNvSpPr/>
          <p:nvPr/>
        </p:nvSpPr>
        <p:spPr>
          <a:xfrm>
            <a:off x="10117835" y="4122420"/>
            <a:ext cx="1156970" cy="467995"/>
          </a:xfrm>
          <a:custGeom>
            <a:avLst/>
            <a:gdLst/>
            <a:ahLst/>
            <a:cxnLst/>
            <a:rect l="l" t="t" r="r" b="b"/>
            <a:pathLst>
              <a:path w="1156970" h="467995">
                <a:moveTo>
                  <a:pt x="1078738" y="0"/>
                </a:moveTo>
                <a:lnTo>
                  <a:pt x="77978" y="0"/>
                </a:lnTo>
                <a:lnTo>
                  <a:pt x="47630" y="6129"/>
                </a:lnTo>
                <a:lnTo>
                  <a:pt x="22844" y="22844"/>
                </a:lnTo>
                <a:lnTo>
                  <a:pt x="6129" y="47630"/>
                </a:lnTo>
                <a:lnTo>
                  <a:pt x="0" y="77977"/>
                </a:lnTo>
                <a:lnTo>
                  <a:pt x="0" y="389889"/>
                </a:lnTo>
                <a:lnTo>
                  <a:pt x="6129" y="420237"/>
                </a:lnTo>
                <a:lnTo>
                  <a:pt x="22844" y="445023"/>
                </a:lnTo>
                <a:lnTo>
                  <a:pt x="47630" y="461738"/>
                </a:lnTo>
                <a:lnTo>
                  <a:pt x="77978" y="467867"/>
                </a:lnTo>
                <a:lnTo>
                  <a:pt x="1078738" y="467867"/>
                </a:lnTo>
                <a:lnTo>
                  <a:pt x="1109085" y="461738"/>
                </a:lnTo>
                <a:lnTo>
                  <a:pt x="1133871" y="445023"/>
                </a:lnTo>
                <a:lnTo>
                  <a:pt x="1150586" y="420237"/>
                </a:lnTo>
                <a:lnTo>
                  <a:pt x="1156716" y="389889"/>
                </a:lnTo>
                <a:lnTo>
                  <a:pt x="1156716" y="77977"/>
                </a:lnTo>
                <a:lnTo>
                  <a:pt x="1150586" y="47630"/>
                </a:lnTo>
                <a:lnTo>
                  <a:pt x="1133871" y="22844"/>
                </a:lnTo>
                <a:lnTo>
                  <a:pt x="1109085" y="6129"/>
                </a:lnTo>
                <a:lnTo>
                  <a:pt x="1078738" y="0"/>
                </a:lnTo>
                <a:close/>
              </a:path>
            </a:pathLst>
          </a:custGeom>
          <a:solidFill>
            <a:srgbClr val="F93186"/>
          </a:solidFill>
        </p:spPr>
        <p:txBody>
          <a:bodyPr wrap="square" lIns="0" tIns="0" rIns="0" bIns="0" rtlCol="0"/>
          <a:lstStyle/>
          <a:p>
            <a:endParaRPr/>
          </a:p>
        </p:txBody>
      </p:sp>
      <p:sp>
        <p:nvSpPr>
          <p:cNvPr id="78" name="object 78"/>
          <p:cNvSpPr txBox="1"/>
          <p:nvPr/>
        </p:nvSpPr>
        <p:spPr>
          <a:xfrm>
            <a:off x="10327893" y="4243070"/>
            <a:ext cx="7391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流量扶持</a:t>
            </a:r>
            <a:endParaRPr sz="1400">
              <a:latin typeface="微软雅黑"/>
              <a:cs typeface="微软雅黑"/>
            </a:endParaRPr>
          </a:p>
        </p:txBody>
      </p:sp>
      <p:sp>
        <p:nvSpPr>
          <p:cNvPr id="79" name="object 79"/>
          <p:cNvSpPr txBox="1"/>
          <p:nvPr/>
        </p:nvSpPr>
        <p:spPr>
          <a:xfrm>
            <a:off x="706323" y="1462913"/>
            <a:ext cx="3516629" cy="22606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409" dirty="0">
                <a:solidFill>
                  <a:srgbClr val="1D9ED2"/>
                </a:solidFill>
                <a:latin typeface="Arial Unicode MS"/>
                <a:cs typeface="Arial Unicode MS"/>
              </a:rPr>
              <a:t> </a:t>
            </a:r>
            <a:r>
              <a:rPr sz="1400" b="1" dirty="0">
                <a:solidFill>
                  <a:srgbClr val="5E666F"/>
                </a:solidFill>
                <a:latin typeface="微软雅黑"/>
                <a:cs typeface="微软雅黑"/>
              </a:rPr>
              <a:t>迅雷链技术架构、服务行业及扶持政策；</a:t>
            </a:r>
            <a:endParaRPr sz="1400">
              <a:latin typeface="微软雅黑"/>
              <a:cs typeface="微软雅黑"/>
            </a:endParaRPr>
          </a:p>
        </p:txBody>
      </p:sp>
      <p:sp>
        <p:nvSpPr>
          <p:cNvPr id="80" name="object 80"/>
          <p:cNvSpPr/>
          <p:nvPr/>
        </p:nvSpPr>
        <p:spPr>
          <a:xfrm>
            <a:off x="1281683" y="5521452"/>
            <a:ext cx="541020" cy="539496"/>
          </a:xfrm>
          <a:prstGeom prst="rect">
            <a:avLst/>
          </a:prstGeom>
          <a:blipFill>
            <a:blip r:embed="rId3" cstate="print"/>
            <a:stretch>
              <a:fillRect/>
            </a:stretch>
          </a:blipFill>
        </p:spPr>
        <p:txBody>
          <a:bodyPr wrap="square" lIns="0" tIns="0" rIns="0" bIns="0" rtlCol="0"/>
          <a:lstStyle/>
          <a:p>
            <a:endParaRPr/>
          </a:p>
        </p:txBody>
      </p:sp>
      <p:sp>
        <p:nvSpPr>
          <p:cNvPr id="81" name="object 81"/>
          <p:cNvSpPr/>
          <p:nvPr/>
        </p:nvSpPr>
        <p:spPr>
          <a:xfrm>
            <a:off x="3567684" y="5521452"/>
            <a:ext cx="629412" cy="539496"/>
          </a:xfrm>
          <a:prstGeom prst="rect">
            <a:avLst/>
          </a:prstGeom>
          <a:blipFill>
            <a:blip r:embed="rId4" cstate="print"/>
            <a:stretch>
              <a:fillRect/>
            </a:stretch>
          </a:blipFill>
        </p:spPr>
        <p:txBody>
          <a:bodyPr wrap="square" lIns="0" tIns="0" rIns="0" bIns="0" rtlCol="0"/>
          <a:lstStyle/>
          <a:p>
            <a:endParaRPr/>
          </a:p>
        </p:txBody>
      </p:sp>
      <p:sp>
        <p:nvSpPr>
          <p:cNvPr id="82" name="object 82"/>
          <p:cNvSpPr/>
          <p:nvPr/>
        </p:nvSpPr>
        <p:spPr>
          <a:xfrm>
            <a:off x="10568940" y="5521452"/>
            <a:ext cx="539496" cy="539496"/>
          </a:xfrm>
          <a:prstGeom prst="rect">
            <a:avLst/>
          </a:prstGeom>
          <a:blipFill>
            <a:blip r:embed="rId5" cstate="print"/>
            <a:stretch>
              <a:fillRect/>
            </a:stretch>
          </a:blipFill>
        </p:spPr>
        <p:txBody>
          <a:bodyPr wrap="square" lIns="0" tIns="0" rIns="0" bIns="0" rtlCol="0"/>
          <a:lstStyle/>
          <a:p>
            <a:endParaRPr/>
          </a:p>
        </p:txBody>
      </p:sp>
      <p:sp>
        <p:nvSpPr>
          <p:cNvPr id="83" name="object 83"/>
          <p:cNvSpPr/>
          <p:nvPr/>
        </p:nvSpPr>
        <p:spPr>
          <a:xfrm>
            <a:off x="8282940" y="5521452"/>
            <a:ext cx="539496" cy="539496"/>
          </a:xfrm>
          <a:prstGeom prst="rect">
            <a:avLst/>
          </a:prstGeom>
          <a:blipFill>
            <a:blip r:embed="rId6" cstate="print"/>
            <a:stretch>
              <a:fillRect/>
            </a:stretch>
          </a:blipFill>
        </p:spPr>
        <p:txBody>
          <a:bodyPr wrap="square" lIns="0" tIns="0" rIns="0" bIns="0" rtlCol="0"/>
          <a:lstStyle/>
          <a:p>
            <a:endParaRPr/>
          </a:p>
        </p:txBody>
      </p:sp>
      <p:sp>
        <p:nvSpPr>
          <p:cNvPr id="84" name="object 84"/>
          <p:cNvSpPr/>
          <p:nvPr/>
        </p:nvSpPr>
        <p:spPr>
          <a:xfrm>
            <a:off x="5942076" y="5521452"/>
            <a:ext cx="594359" cy="539496"/>
          </a:xfrm>
          <a:prstGeom prst="rect">
            <a:avLst/>
          </a:prstGeom>
          <a:blipFill>
            <a:blip r:embed="rId7" cstate="print"/>
            <a:stretch>
              <a:fillRect/>
            </a:stretch>
          </a:blipFill>
        </p:spPr>
        <p:txBody>
          <a:bodyPr wrap="square" lIns="0" tIns="0" rIns="0" bIns="0" rtlCol="0"/>
          <a:lstStyle/>
          <a:p>
            <a:endParaRPr/>
          </a:p>
        </p:txBody>
      </p:sp>
      <p:sp>
        <p:nvSpPr>
          <p:cNvPr id="85" name="object 85"/>
          <p:cNvSpPr txBox="1"/>
          <p:nvPr/>
        </p:nvSpPr>
        <p:spPr>
          <a:xfrm>
            <a:off x="699312" y="6112662"/>
            <a:ext cx="170561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区块链3.0代表性主链</a:t>
            </a:r>
            <a:endParaRPr sz="1400">
              <a:latin typeface="微软雅黑"/>
              <a:cs typeface="微软雅黑"/>
            </a:endParaRPr>
          </a:p>
        </p:txBody>
      </p:sp>
      <p:sp>
        <p:nvSpPr>
          <p:cNvPr id="86" name="object 86"/>
          <p:cNvSpPr txBox="1"/>
          <p:nvPr/>
        </p:nvSpPr>
        <p:spPr>
          <a:xfrm>
            <a:off x="3263900" y="6112662"/>
            <a:ext cx="123317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百万TPS高并发</a:t>
            </a:r>
            <a:endParaRPr sz="1400">
              <a:latin typeface="微软雅黑"/>
              <a:cs typeface="微软雅黑"/>
            </a:endParaRPr>
          </a:p>
        </p:txBody>
      </p:sp>
      <p:sp>
        <p:nvSpPr>
          <p:cNvPr id="87" name="object 87"/>
          <p:cNvSpPr txBox="1"/>
          <p:nvPr/>
        </p:nvSpPr>
        <p:spPr>
          <a:xfrm>
            <a:off x="5473065" y="6112662"/>
            <a:ext cx="1452245"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应用层实践先行者</a:t>
            </a:r>
            <a:endParaRPr sz="1400">
              <a:latin typeface="微软雅黑"/>
              <a:cs typeface="微软雅黑"/>
            </a:endParaRPr>
          </a:p>
        </p:txBody>
      </p:sp>
      <p:sp>
        <p:nvSpPr>
          <p:cNvPr id="88" name="object 88"/>
          <p:cNvSpPr txBox="1"/>
          <p:nvPr/>
        </p:nvSpPr>
        <p:spPr>
          <a:xfrm>
            <a:off x="7738109" y="6112662"/>
            <a:ext cx="163068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一站式创业政策扶持</a:t>
            </a:r>
            <a:endParaRPr sz="1400">
              <a:latin typeface="微软雅黑"/>
              <a:cs typeface="微软雅黑"/>
            </a:endParaRPr>
          </a:p>
        </p:txBody>
      </p:sp>
      <p:sp>
        <p:nvSpPr>
          <p:cNvPr id="89" name="object 89"/>
          <p:cNvSpPr txBox="1"/>
          <p:nvPr/>
        </p:nvSpPr>
        <p:spPr>
          <a:xfrm>
            <a:off x="10018268" y="6112662"/>
            <a:ext cx="163068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多项专利分布式技术</a:t>
            </a:r>
            <a:endParaRPr sz="1400">
              <a:latin typeface="微软雅黑"/>
              <a:cs typeface="微软雅黑"/>
            </a:endParaRPr>
          </a:p>
        </p:txBody>
      </p:sp>
      <p:sp>
        <p:nvSpPr>
          <p:cNvPr id="90" name="object 90"/>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0"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基础协议</a:t>
            </a:r>
            <a:endParaRPr sz="1200">
              <a:latin typeface="微软雅黑"/>
              <a:cs typeface="微软雅黑"/>
            </a:endParaRPr>
          </a:p>
        </p:txBody>
      </p:sp>
      <p:sp>
        <p:nvSpPr>
          <p:cNvPr id="91" name="object 91"/>
          <p:cNvSpPr/>
          <p:nvPr/>
        </p:nvSpPr>
        <p:spPr>
          <a:xfrm>
            <a:off x="12021311" y="457200"/>
            <a:ext cx="161544" cy="323088"/>
          </a:xfrm>
          <a:prstGeom prst="rect">
            <a:avLst/>
          </a:prstGeom>
          <a:blipFill>
            <a:blip r:embed="rId8" cstate="print"/>
            <a:stretch>
              <a:fillRect/>
            </a:stretch>
          </a:blipFill>
        </p:spPr>
        <p:txBody>
          <a:bodyPr wrap="square" lIns="0" tIns="0" rIns="0" bIns="0" rtlCol="0"/>
          <a:lstStyle/>
          <a:p>
            <a:endParaRPr/>
          </a:p>
        </p:txBody>
      </p:sp>
      <p:sp>
        <p:nvSpPr>
          <p:cNvPr id="92" name="object 92"/>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12</a:t>
            </a:fld>
            <a:endParaRPr dirty="0"/>
          </a:p>
        </p:txBody>
      </p:sp>
      <p:sp>
        <p:nvSpPr>
          <p:cNvPr id="93" name="object 93"/>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0621518" y="443484"/>
            <a:ext cx="1397000" cy="378460"/>
          </a:xfrm>
          <a:prstGeom prst="rect">
            <a:avLst/>
          </a:prstGeom>
        </p:spPr>
        <p:txBody>
          <a:bodyPr vert="horz" wrap="square" lIns="0" tIns="0" rIns="0" bIns="0" rtlCol="0">
            <a:spAutoFit/>
          </a:bodyPr>
          <a:lstStyle/>
          <a:p>
            <a:pPr marL="12700" marR="5080" indent="39751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3 未来篇  区块链产业发展挑战</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监管：监管政策不完善，滞后于区块链技术发展，区块链行业</a:t>
            </a:r>
          </a:p>
          <a:p>
            <a:pPr marL="12700">
              <a:lnSpc>
                <a:spcPts val="2735"/>
              </a:lnSpc>
            </a:pPr>
            <a:r>
              <a:rPr spc="-5" dirty="0"/>
              <a:t>标准化体系待建设</a:t>
            </a:r>
          </a:p>
        </p:txBody>
      </p:sp>
      <p:sp>
        <p:nvSpPr>
          <p:cNvPr id="5" name="object 5"/>
          <p:cNvSpPr txBox="1"/>
          <p:nvPr/>
        </p:nvSpPr>
        <p:spPr>
          <a:xfrm>
            <a:off x="829767" y="1510157"/>
            <a:ext cx="10806430" cy="1186815"/>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区块链的监管需要与技术发展齐头并进。当前我国对于区块链的监管，一方面存在滞后现象，监管政策严重滞后于技术创新速度，另一</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方面，区块链行业标准化体亟待建设，特别是底层协议的标准化以节约生态系统成本。</a:t>
            </a:r>
            <a:endParaRPr sz="1400">
              <a:latin typeface="微软雅黑"/>
              <a:cs typeface="微软雅黑"/>
            </a:endParaRPr>
          </a:p>
          <a:p>
            <a:pPr marL="299085" marR="5080" indent="-287020">
              <a:lnSpc>
                <a:spcPct val="1500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dirty="0">
                <a:solidFill>
                  <a:srgbClr val="585858"/>
                </a:solidFill>
                <a:latin typeface="微软雅黑"/>
                <a:cs typeface="微软雅黑"/>
              </a:rPr>
              <a:t>技术的发展、应用与政府的政策密切相关，目前监管政策不够完善，监管机构态度不清晰，对于大部分区块链企业来说，还存在混乱与  不确定性。</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918972" y="2766060"/>
            <a:ext cx="4980432" cy="153923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813816" y="2763011"/>
            <a:ext cx="105410" cy="1609725"/>
          </a:xfrm>
          <a:custGeom>
            <a:avLst/>
            <a:gdLst/>
            <a:ahLst/>
            <a:cxnLst/>
            <a:rect l="l" t="t" r="r" b="b"/>
            <a:pathLst>
              <a:path w="105409" h="1609725">
                <a:moveTo>
                  <a:pt x="0" y="1609344"/>
                </a:moveTo>
                <a:lnTo>
                  <a:pt x="105156" y="1609344"/>
                </a:lnTo>
                <a:lnTo>
                  <a:pt x="105156" y="0"/>
                </a:lnTo>
                <a:lnTo>
                  <a:pt x="0" y="0"/>
                </a:lnTo>
                <a:lnTo>
                  <a:pt x="0" y="1609344"/>
                </a:lnTo>
                <a:close/>
              </a:path>
            </a:pathLst>
          </a:custGeom>
          <a:solidFill>
            <a:srgbClr val="1D9ED2"/>
          </a:solidFill>
        </p:spPr>
        <p:txBody>
          <a:bodyPr wrap="square" lIns="0" tIns="0" rIns="0" bIns="0" rtlCol="0"/>
          <a:lstStyle/>
          <a:p>
            <a:endParaRPr/>
          </a:p>
        </p:txBody>
      </p:sp>
      <p:sp>
        <p:nvSpPr>
          <p:cNvPr id="9" name="object 9"/>
          <p:cNvSpPr/>
          <p:nvPr/>
        </p:nvSpPr>
        <p:spPr>
          <a:xfrm>
            <a:off x="918972" y="4582667"/>
            <a:ext cx="581025" cy="582295"/>
          </a:xfrm>
          <a:custGeom>
            <a:avLst/>
            <a:gdLst/>
            <a:ahLst/>
            <a:cxnLst/>
            <a:rect l="l" t="t" r="r" b="b"/>
            <a:pathLst>
              <a:path w="581025" h="582295">
                <a:moveTo>
                  <a:pt x="290322" y="0"/>
                </a:moveTo>
                <a:lnTo>
                  <a:pt x="243230" y="3809"/>
                </a:lnTo>
                <a:lnTo>
                  <a:pt x="198558" y="14837"/>
                </a:lnTo>
                <a:lnTo>
                  <a:pt x="156903" y="32486"/>
                </a:lnTo>
                <a:lnTo>
                  <a:pt x="118862" y="56156"/>
                </a:lnTo>
                <a:lnTo>
                  <a:pt x="85034" y="85248"/>
                </a:lnTo>
                <a:lnTo>
                  <a:pt x="56016" y="119164"/>
                </a:lnTo>
                <a:lnTo>
                  <a:pt x="32405" y="157304"/>
                </a:lnTo>
                <a:lnTo>
                  <a:pt x="14801" y="199070"/>
                </a:lnTo>
                <a:lnTo>
                  <a:pt x="3799" y="243863"/>
                </a:lnTo>
                <a:lnTo>
                  <a:pt x="0" y="291083"/>
                </a:lnTo>
                <a:lnTo>
                  <a:pt x="3799" y="338304"/>
                </a:lnTo>
                <a:lnTo>
                  <a:pt x="14801" y="383097"/>
                </a:lnTo>
                <a:lnTo>
                  <a:pt x="32405" y="424863"/>
                </a:lnTo>
                <a:lnTo>
                  <a:pt x="56016" y="463003"/>
                </a:lnTo>
                <a:lnTo>
                  <a:pt x="85034" y="496919"/>
                </a:lnTo>
                <a:lnTo>
                  <a:pt x="118862" y="526011"/>
                </a:lnTo>
                <a:lnTo>
                  <a:pt x="156903" y="549681"/>
                </a:lnTo>
                <a:lnTo>
                  <a:pt x="198558" y="567330"/>
                </a:lnTo>
                <a:lnTo>
                  <a:pt x="243230" y="578358"/>
                </a:lnTo>
                <a:lnTo>
                  <a:pt x="290322" y="582167"/>
                </a:lnTo>
                <a:lnTo>
                  <a:pt x="337428" y="578358"/>
                </a:lnTo>
                <a:lnTo>
                  <a:pt x="382109" y="567330"/>
                </a:lnTo>
                <a:lnTo>
                  <a:pt x="423768" y="549681"/>
                </a:lnTo>
                <a:lnTo>
                  <a:pt x="461808" y="526011"/>
                </a:lnTo>
                <a:lnTo>
                  <a:pt x="495633" y="496919"/>
                </a:lnTo>
                <a:lnTo>
                  <a:pt x="524646" y="463003"/>
                </a:lnTo>
                <a:lnTo>
                  <a:pt x="548250" y="424863"/>
                </a:lnTo>
                <a:lnTo>
                  <a:pt x="565849" y="383097"/>
                </a:lnTo>
                <a:lnTo>
                  <a:pt x="576845" y="338304"/>
                </a:lnTo>
                <a:lnTo>
                  <a:pt x="580644" y="291083"/>
                </a:lnTo>
                <a:lnTo>
                  <a:pt x="576845" y="243863"/>
                </a:lnTo>
                <a:lnTo>
                  <a:pt x="565849" y="199070"/>
                </a:lnTo>
                <a:lnTo>
                  <a:pt x="548250" y="157304"/>
                </a:lnTo>
                <a:lnTo>
                  <a:pt x="524646" y="119164"/>
                </a:lnTo>
                <a:lnTo>
                  <a:pt x="495633" y="85248"/>
                </a:lnTo>
                <a:lnTo>
                  <a:pt x="461808" y="56156"/>
                </a:lnTo>
                <a:lnTo>
                  <a:pt x="423768" y="32486"/>
                </a:lnTo>
                <a:lnTo>
                  <a:pt x="382109" y="14837"/>
                </a:lnTo>
                <a:lnTo>
                  <a:pt x="337428" y="3809"/>
                </a:lnTo>
                <a:lnTo>
                  <a:pt x="290322" y="0"/>
                </a:lnTo>
                <a:close/>
              </a:path>
            </a:pathLst>
          </a:custGeom>
          <a:solidFill>
            <a:srgbClr val="1D9ED2"/>
          </a:solidFill>
        </p:spPr>
        <p:txBody>
          <a:bodyPr wrap="square" lIns="0" tIns="0" rIns="0" bIns="0" rtlCol="0"/>
          <a:lstStyle/>
          <a:p>
            <a:endParaRPr/>
          </a:p>
        </p:txBody>
      </p:sp>
      <p:sp>
        <p:nvSpPr>
          <p:cNvPr id="10" name="object 10"/>
          <p:cNvSpPr txBox="1"/>
          <p:nvPr/>
        </p:nvSpPr>
        <p:spPr>
          <a:xfrm>
            <a:off x="1085799" y="4750561"/>
            <a:ext cx="245110" cy="226060"/>
          </a:xfrm>
          <a:prstGeom prst="rect">
            <a:avLst/>
          </a:prstGeom>
        </p:spPr>
        <p:txBody>
          <a:bodyPr vert="horz" wrap="square" lIns="0" tIns="0" rIns="0" bIns="0" rtlCol="0">
            <a:spAutoFit/>
          </a:bodyPr>
          <a:lstStyle/>
          <a:p>
            <a:pPr marL="12700">
              <a:lnSpc>
                <a:spcPct val="100000"/>
              </a:lnSpc>
            </a:pPr>
            <a:r>
              <a:rPr sz="1400" b="1" spc="-5" dirty="0">
                <a:solidFill>
                  <a:srgbClr val="F9F9F9"/>
                </a:solidFill>
                <a:latin typeface="微软雅黑"/>
                <a:cs typeface="微软雅黑"/>
              </a:rPr>
              <a:t>01</a:t>
            </a:r>
            <a:endParaRPr sz="1400">
              <a:latin typeface="微软雅黑"/>
              <a:cs typeface="微软雅黑"/>
            </a:endParaRPr>
          </a:p>
        </p:txBody>
      </p:sp>
      <p:sp>
        <p:nvSpPr>
          <p:cNvPr id="11" name="object 11"/>
          <p:cNvSpPr/>
          <p:nvPr/>
        </p:nvSpPr>
        <p:spPr>
          <a:xfrm>
            <a:off x="1170432" y="3820667"/>
            <a:ext cx="76200" cy="768350"/>
          </a:xfrm>
          <a:custGeom>
            <a:avLst/>
            <a:gdLst/>
            <a:ahLst/>
            <a:cxnLst/>
            <a:rect l="l" t="t" r="r" b="b"/>
            <a:pathLst>
              <a:path w="76200" h="768350">
                <a:moveTo>
                  <a:pt x="31750" y="74920"/>
                </a:moveTo>
                <a:lnTo>
                  <a:pt x="31750" y="765555"/>
                </a:lnTo>
                <a:lnTo>
                  <a:pt x="34594" y="768349"/>
                </a:lnTo>
                <a:lnTo>
                  <a:pt x="41605" y="768349"/>
                </a:lnTo>
                <a:lnTo>
                  <a:pt x="44450" y="765555"/>
                </a:lnTo>
                <a:lnTo>
                  <a:pt x="44450" y="76199"/>
                </a:lnTo>
                <a:lnTo>
                  <a:pt x="38100" y="76199"/>
                </a:lnTo>
                <a:lnTo>
                  <a:pt x="31750" y="74920"/>
                </a:lnTo>
                <a:close/>
              </a:path>
              <a:path w="76200" h="768350">
                <a:moveTo>
                  <a:pt x="41605" y="31749"/>
                </a:moveTo>
                <a:lnTo>
                  <a:pt x="34594" y="31749"/>
                </a:lnTo>
                <a:lnTo>
                  <a:pt x="31750" y="34543"/>
                </a:lnTo>
                <a:lnTo>
                  <a:pt x="31750" y="74920"/>
                </a:lnTo>
                <a:lnTo>
                  <a:pt x="38100" y="76199"/>
                </a:lnTo>
                <a:lnTo>
                  <a:pt x="44450" y="74920"/>
                </a:lnTo>
                <a:lnTo>
                  <a:pt x="44450" y="34543"/>
                </a:lnTo>
                <a:lnTo>
                  <a:pt x="41605" y="31749"/>
                </a:lnTo>
                <a:close/>
              </a:path>
              <a:path w="76200" h="768350">
                <a:moveTo>
                  <a:pt x="44450" y="74920"/>
                </a:moveTo>
                <a:lnTo>
                  <a:pt x="38100" y="76199"/>
                </a:lnTo>
                <a:lnTo>
                  <a:pt x="44450" y="76199"/>
                </a:lnTo>
                <a:lnTo>
                  <a:pt x="44450" y="74920"/>
                </a:lnTo>
                <a:close/>
              </a:path>
              <a:path w="76200" h="768350">
                <a:moveTo>
                  <a:pt x="38100" y="0"/>
                </a:moveTo>
                <a:lnTo>
                  <a:pt x="23268" y="2988"/>
                </a:lnTo>
                <a:lnTo>
                  <a:pt x="11158" y="11144"/>
                </a:lnTo>
                <a:lnTo>
                  <a:pt x="2993" y="23252"/>
                </a:lnTo>
                <a:lnTo>
                  <a:pt x="0" y="38099"/>
                </a:lnTo>
                <a:lnTo>
                  <a:pt x="2993" y="52947"/>
                </a:lnTo>
                <a:lnTo>
                  <a:pt x="11158" y="65055"/>
                </a:lnTo>
                <a:lnTo>
                  <a:pt x="23268" y="73211"/>
                </a:lnTo>
                <a:lnTo>
                  <a:pt x="31750" y="74920"/>
                </a:lnTo>
                <a:lnTo>
                  <a:pt x="31750" y="34543"/>
                </a:lnTo>
                <a:lnTo>
                  <a:pt x="34594" y="31749"/>
                </a:lnTo>
                <a:lnTo>
                  <a:pt x="74919" y="31749"/>
                </a:lnTo>
                <a:lnTo>
                  <a:pt x="73206" y="23252"/>
                </a:lnTo>
                <a:lnTo>
                  <a:pt x="65041" y="11144"/>
                </a:lnTo>
                <a:lnTo>
                  <a:pt x="52931" y="2988"/>
                </a:lnTo>
                <a:lnTo>
                  <a:pt x="38100" y="0"/>
                </a:lnTo>
                <a:close/>
              </a:path>
              <a:path w="76200" h="768350">
                <a:moveTo>
                  <a:pt x="74919" y="31749"/>
                </a:moveTo>
                <a:lnTo>
                  <a:pt x="41605" y="31749"/>
                </a:lnTo>
                <a:lnTo>
                  <a:pt x="44450" y="34543"/>
                </a:lnTo>
                <a:lnTo>
                  <a:pt x="44450" y="74920"/>
                </a:lnTo>
                <a:lnTo>
                  <a:pt x="52931" y="73211"/>
                </a:lnTo>
                <a:lnTo>
                  <a:pt x="65041" y="65055"/>
                </a:lnTo>
                <a:lnTo>
                  <a:pt x="73206" y="52947"/>
                </a:lnTo>
                <a:lnTo>
                  <a:pt x="76200" y="38099"/>
                </a:lnTo>
                <a:lnTo>
                  <a:pt x="74919" y="31749"/>
                </a:lnTo>
                <a:close/>
              </a:path>
            </a:pathLst>
          </a:custGeom>
          <a:solidFill>
            <a:srgbClr val="1D9ED2"/>
          </a:solidFill>
        </p:spPr>
        <p:txBody>
          <a:bodyPr wrap="square" lIns="0" tIns="0" rIns="0" bIns="0" rtlCol="0"/>
          <a:lstStyle/>
          <a:p>
            <a:endParaRPr/>
          </a:p>
        </p:txBody>
      </p:sp>
      <p:sp>
        <p:nvSpPr>
          <p:cNvPr id="12" name="object 12"/>
          <p:cNvSpPr txBox="1"/>
          <p:nvPr/>
        </p:nvSpPr>
        <p:spPr>
          <a:xfrm>
            <a:off x="1663954" y="4469638"/>
            <a:ext cx="4120515" cy="1912620"/>
          </a:xfrm>
          <a:prstGeom prst="rect">
            <a:avLst/>
          </a:prstGeom>
        </p:spPr>
        <p:txBody>
          <a:bodyPr vert="horz" wrap="square" lIns="0" tIns="0" rIns="0" bIns="0" rtlCol="0">
            <a:spAutoFit/>
          </a:bodyPr>
          <a:lstStyle/>
          <a:p>
            <a:pPr marL="12700" algn="just">
              <a:lnSpc>
                <a:spcPct val="100000"/>
              </a:lnSpc>
            </a:pPr>
            <a:r>
              <a:rPr sz="1600" b="1" spc="-5" dirty="0">
                <a:latin typeface="微软雅黑"/>
                <a:cs typeface="微软雅黑"/>
              </a:rPr>
              <a:t>监管需与技术发展一起成长</a:t>
            </a:r>
            <a:endParaRPr sz="1600">
              <a:latin typeface="微软雅黑"/>
              <a:cs typeface="微软雅黑"/>
            </a:endParaRPr>
          </a:p>
          <a:p>
            <a:pPr marL="12700" marR="5080" algn="just">
              <a:lnSpc>
                <a:spcPct val="150000"/>
              </a:lnSpc>
              <a:spcBef>
                <a:spcPts val="434"/>
              </a:spcBef>
            </a:pPr>
            <a:r>
              <a:rPr sz="1400" dirty="0">
                <a:latin typeface="微软雅黑"/>
                <a:cs typeface="微软雅黑"/>
              </a:rPr>
              <a:t>在对区块链应用不明确</a:t>
            </a:r>
            <a:r>
              <a:rPr sz="1400" spc="-15" dirty="0">
                <a:latin typeface="微软雅黑"/>
                <a:cs typeface="微软雅黑"/>
              </a:rPr>
              <a:t>的</a:t>
            </a:r>
            <a:r>
              <a:rPr sz="1400" dirty="0">
                <a:latin typeface="微软雅黑"/>
                <a:cs typeface="微软雅黑"/>
              </a:rPr>
              <a:t>情况</a:t>
            </a:r>
            <a:r>
              <a:rPr sz="1400" spc="-15" dirty="0">
                <a:latin typeface="微软雅黑"/>
                <a:cs typeface="微软雅黑"/>
              </a:rPr>
              <a:t>下</a:t>
            </a:r>
            <a:r>
              <a:rPr sz="1400" dirty="0">
                <a:latin typeface="微软雅黑"/>
                <a:cs typeface="微软雅黑"/>
              </a:rPr>
              <a:t>，可</a:t>
            </a:r>
            <a:r>
              <a:rPr sz="1400" spc="-15" dirty="0">
                <a:latin typeface="微软雅黑"/>
                <a:cs typeface="微软雅黑"/>
              </a:rPr>
              <a:t>推</a:t>
            </a:r>
            <a:r>
              <a:rPr sz="1400" dirty="0">
                <a:latin typeface="微软雅黑"/>
                <a:cs typeface="微软雅黑"/>
              </a:rPr>
              <a:t>行监</a:t>
            </a:r>
            <a:r>
              <a:rPr sz="1400" spc="-15" dirty="0">
                <a:latin typeface="微软雅黑"/>
                <a:cs typeface="微软雅黑"/>
              </a:rPr>
              <a:t>管</a:t>
            </a:r>
            <a:r>
              <a:rPr sz="1400" dirty="0">
                <a:latin typeface="微软雅黑"/>
                <a:cs typeface="微软雅黑"/>
              </a:rPr>
              <a:t>沙盒制  度，借鉴欧美等国家的</a:t>
            </a:r>
            <a:r>
              <a:rPr sz="1400" spc="-15" dirty="0">
                <a:latin typeface="微软雅黑"/>
                <a:cs typeface="微软雅黑"/>
              </a:rPr>
              <a:t>经</a:t>
            </a:r>
            <a:r>
              <a:rPr sz="1400" dirty="0">
                <a:latin typeface="微软雅黑"/>
                <a:cs typeface="微软雅黑"/>
              </a:rPr>
              <a:t>验，</a:t>
            </a:r>
            <a:r>
              <a:rPr sz="1400" spc="-15" dirty="0">
                <a:latin typeface="微软雅黑"/>
                <a:cs typeface="微软雅黑"/>
              </a:rPr>
              <a:t>在</a:t>
            </a:r>
            <a:r>
              <a:rPr sz="1400" dirty="0">
                <a:latin typeface="微软雅黑"/>
                <a:cs typeface="微软雅黑"/>
              </a:rPr>
              <a:t>限定</a:t>
            </a:r>
            <a:r>
              <a:rPr sz="1400" spc="-15" dirty="0">
                <a:latin typeface="微软雅黑"/>
                <a:cs typeface="微软雅黑"/>
              </a:rPr>
              <a:t>的</a:t>
            </a:r>
            <a:r>
              <a:rPr sz="1400" dirty="0">
                <a:latin typeface="微软雅黑"/>
                <a:cs typeface="微软雅黑"/>
              </a:rPr>
              <a:t>范围</a:t>
            </a:r>
            <a:r>
              <a:rPr sz="1400" spc="-15" dirty="0">
                <a:latin typeface="微软雅黑"/>
                <a:cs typeface="微软雅黑"/>
              </a:rPr>
              <a:t>内</a:t>
            </a:r>
            <a:r>
              <a:rPr sz="1400" dirty="0">
                <a:latin typeface="微软雅黑"/>
                <a:cs typeface="微软雅黑"/>
              </a:rPr>
              <a:t>简化市  场准入标准和流程，在</a:t>
            </a:r>
            <a:r>
              <a:rPr sz="1400" spc="-15" dirty="0">
                <a:latin typeface="微软雅黑"/>
                <a:cs typeface="微软雅黑"/>
              </a:rPr>
              <a:t>确</a:t>
            </a:r>
            <a:r>
              <a:rPr sz="1400" dirty="0">
                <a:latin typeface="微软雅黑"/>
                <a:cs typeface="微软雅黑"/>
              </a:rPr>
              <a:t>保消</a:t>
            </a:r>
            <a:r>
              <a:rPr sz="1400" spc="-15" dirty="0">
                <a:latin typeface="微软雅黑"/>
                <a:cs typeface="微软雅黑"/>
              </a:rPr>
              <a:t>费</a:t>
            </a:r>
            <a:r>
              <a:rPr sz="1400" dirty="0">
                <a:latin typeface="微软雅黑"/>
                <a:cs typeface="微软雅黑"/>
              </a:rPr>
              <a:t>者权</a:t>
            </a:r>
            <a:r>
              <a:rPr sz="1400" spc="-15" dirty="0">
                <a:latin typeface="微软雅黑"/>
                <a:cs typeface="微软雅黑"/>
              </a:rPr>
              <a:t>益</a:t>
            </a:r>
            <a:r>
              <a:rPr sz="1400" dirty="0">
                <a:latin typeface="微软雅黑"/>
                <a:cs typeface="微软雅黑"/>
              </a:rPr>
              <a:t>的前</a:t>
            </a:r>
            <a:r>
              <a:rPr sz="1400" spc="-15" dirty="0">
                <a:latin typeface="微软雅黑"/>
                <a:cs typeface="微软雅黑"/>
              </a:rPr>
              <a:t>提</a:t>
            </a:r>
            <a:r>
              <a:rPr sz="1400" dirty="0">
                <a:latin typeface="微软雅黑"/>
                <a:cs typeface="微软雅黑"/>
              </a:rPr>
              <a:t>下允许  科技创新快速落地运营</a:t>
            </a:r>
            <a:r>
              <a:rPr sz="1400" spc="-15" dirty="0">
                <a:latin typeface="微软雅黑"/>
                <a:cs typeface="微软雅黑"/>
              </a:rPr>
              <a:t>，</a:t>
            </a:r>
            <a:r>
              <a:rPr sz="1400" dirty="0">
                <a:latin typeface="微软雅黑"/>
                <a:cs typeface="微软雅黑"/>
              </a:rPr>
              <a:t>根据</a:t>
            </a:r>
            <a:r>
              <a:rPr sz="1400" spc="-15" dirty="0">
                <a:latin typeface="微软雅黑"/>
                <a:cs typeface="微软雅黑"/>
              </a:rPr>
              <a:t>“</a:t>
            </a:r>
            <a:r>
              <a:rPr sz="1400" dirty="0">
                <a:latin typeface="微软雅黑"/>
                <a:cs typeface="微软雅黑"/>
              </a:rPr>
              <a:t>监管</a:t>
            </a:r>
            <a:r>
              <a:rPr sz="1400" spc="-15" dirty="0">
                <a:latin typeface="微软雅黑"/>
                <a:cs typeface="微软雅黑"/>
              </a:rPr>
              <a:t>沙</a:t>
            </a:r>
            <a:r>
              <a:rPr sz="1400" dirty="0">
                <a:latin typeface="微软雅黑"/>
                <a:cs typeface="微软雅黑"/>
              </a:rPr>
              <a:t>箱”</a:t>
            </a:r>
            <a:r>
              <a:rPr sz="1400" spc="-15" dirty="0">
                <a:latin typeface="微软雅黑"/>
                <a:cs typeface="微软雅黑"/>
              </a:rPr>
              <a:t>的</a:t>
            </a:r>
            <a:r>
              <a:rPr sz="1400" dirty="0">
                <a:latin typeface="微软雅黑"/>
                <a:cs typeface="微软雅黑"/>
              </a:rPr>
              <a:t>测试情  况决定是否进行项目推广。</a:t>
            </a:r>
            <a:endParaRPr sz="1400">
              <a:latin typeface="微软雅黑"/>
              <a:cs typeface="微软雅黑"/>
            </a:endParaRPr>
          </a:p>
        </p:txBody>
      </p:sp>
      <p:sp>
        <p:nvSpPr>
          <p:cNvPr id="13" name="object 13"/>
          <p:cNvSpPr/>
          <p:nvPr/>
        </p:nvSpPr>
        <p:spPr>
          <a:xfrm>
            <a:off x="6681216" y="2766060"/>
            <a:ext cx="4981956" cy="1539239"/>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6576059" y="2763011"/>
            <a:ext cx="105410" cy="1609725"/>
          </a:xfrm>
          <a:custGeom>
            <a:avLst/>
            <a:gdLst/>
            <a:ahLst/>
            <a:cxnLst/>
            <a:rect l="l" t="t" r="r" b="b"/>
            <a:pathLst>
              <a:path w="105409" h="1609725">
                <a:moveTo>
                  <a:pt x="0" y="1609344"/>
                </a:moveTo>
                <a:lnTo>
                  <a:pt x="105155" y="1609344"/>
                </a:lnTo>
                <a:lnTo>
                  <a:pt x="105155" y="0"/>
                </a:lnTo>
                <a:lnTo>
                  <a:pt x="0" y="0"/>
                </a:lnTo>
                <a:lnTo>
                  <a:pt x="0" y="1609344"/>
                </a:lnTo>
                <a:close/>
              </a:path>
            </a:pathLst>
          </a:custGeom>
          <a:solidFill>
            <a:srgbClr val="9DD2E7"/>
          </a:solidFill>
        </p:spPr>
        <p:txBody>
          <a:bodyPr wrap="square" lIns="0" tIns="0" rIns="0" bIns="0" rtlCol="0"/>
          <a:lstStyle/>
          <a:p>
            <a:endParaRPr/>
          </a:p>
        </p:txBody>
      </p:sp>
      <p:sp>
        <p:nvSpPr>
          <p:cNvPr id="15" name="object 15"/>
          <p:cNvSpPr/>
          <p:nvPr/>
        </p:nvSpPr>
        <p:spPr>
          <a:xfrm>
            <a:off x="6681216" y="4582667"/>
            <a:ext cx="581025" cy="582295"/>
          </a:xfrm>
          <a:custGeom>
            <a:avLst/>
            <a:gdLst/>
            <a:ahLst/>
            <a:cxnLst/>
            <a:rect l="l" t="t" r="r" b="b"/>
            <a:pathLst>
              <a:path w="581025" h="582295">
                <a:moveTo>
                  <a:pt x="290322" y="0"/>
                </a:moveTo>
                <a:lnTo>
                  <a:pt x="243215" y="3809"/>
                </a:lnTo>
                <a:lnTo>
                  <a:pt x="198534" y="14837"/>
                </a:lnTo>
                <a:lnTo>
                  <a:pt x="156875" y="32486"/>
                </a:lnTo>
                <a:lnTo>
                  <a:pt x="118835" y="56156"/>
                </a:lnTo>
                <a:lnTo>
                  <a:pt x="85010" y="85248"/>
                </a:lnTo>
                <a:lnTo>
                  <a:pt x="55997" y="119164"/>
                </a:lnTo>
                <a:lnTo>
                  <a:pt x="32393" y="157304"/>
                </a:lnTo>
                <a:lnTo>
                  <a:pt x="14794" y="199070"/>
                </a:lnTo>
                <a:lnTo>
                  <a:pt x="3798" y="243863"/>
                </a:lnTo>
                <a:lnTo>
                  <a:pt x="0" y="291083"/>
                </a:lnTo>
                <a:lnTo>
                  <a:pt x="3798" y="338304"/>
                </a:lnTo>
                <a:lnTo>
                  <a:pt x="14794" y="383097"/>
                </a:lnTo>
                <a:lnTo>
                  <a:pt x="32393" y="424863"/>
                </a:lnTo>
                <a:lnTo>
                  <a:pt x="55997" y="463003"/>
                </a:lnTo>
                <a:lnTo>
                  <a:pt x="85010" y="496919"/>
                </a:lnTo>
                <a:lnTo>
                  <a:pt x="118835" y="526011"/>
                </a:lnTo>
                <a:lnTo>
                  <a:pt x="156875" y="549681"/>
                </a:lnTo>
                <a:lnTo>
                  <a:pt x="198534" y="567330"/>
                </a:lnTo>
                <a:lnTo>
                  <a:pt x="243215" y="578358"/>
                </a:lnTo>
                <a:lnTo>
                  <a:pt x="290322" y="582167"/>
                </a:lnTo>
                <a:lnTo>
                  <a:pt x="337428" y="578358"/>
                </a:lnTo>
                <a:lnTo>
                  <a:pt x="382109" y="567330"/>
                </a:lnTo>
                <a:lnTo>
                  <a:pt x="423768" y="549681"/>
                </a:lnTo>
                <a:lnTo>
                  <a:pt x="461808" y="526011"/>
                </a:lnTo>
                <a:lnTo>
                  <a:pt x="495633" y="496919"/>
                </a:lnTo>
                <a:lnTo>
                  <a:pt x="524646" y="463003"/>
                </a:lnTo>
                <a:lnTo>
                  <a:pt x="548250" y="424863"/>
                </a:lnTo>
                <a:lnTo>
                  <a:pt x="565849" y="383097"/>
                </a:lnTo>
                <a:lnTo>
                  <a:pt x="576845" y="338304"/>
                </a:lnTo>
                <a:lnTo>
                  <a:pt x="580643" y="291083"/>
                </a:lnTo>
                <a:lnTo>
                  <a:pt x="576845" y="243863"/>
                </a:lnTo>
                <a:lnTo>
                  <a:pt x="565849" y="199070"/>
                </a:lnTo>
                <a:lnTo>
                  <a:pt x="548250" y="157304"/>
                </a:lnTo>
                <a:lnTo>
                  <a:pt x="524646" y="119164"/>
                </a:lnTo>
                <a:lnTo>
                  <a:pt x="495633" y="85248"/>
                </a:lnTo>
                <a:lnTo>
                  <a:pt x="461808" y="56156"/>
                </a:lnTo>
                <a:lnTo>
                  <a:pt x="423768" y="32486"/>
                </a:lnTo>
                <a:lnTo>
                  <a:pt x="382109" y="14837"/>
                </a:lnTo>
                <a:lnTo>
                  <a:pt x="337428" y="3809"/>
                </a:lnTo>
                <a:lnTo>
                  <a:pt x="290322" y="0"/>
                </a:lnTo>
                <a:close/>
              </a:path>
            </a:pathLst>
          </a:custGeom>
          <a:solidFill>
            <a:srgbClr val="9DD2E7"/>
          </a:solidFill>
        </p:spPr>
        <p:txBody>
          <a:bodyPr wrap="square" lIns="0" tIns="0" rIns="0" bIns="0" rtlCol="0"/>
          <a:lstStyle/>
          <a:p>
            <a:endParaRPr/>
          </a:p>
        </p:txBody>
      </p:sp>
      <p:sp>
        <p:nvSpPr>
          <p:cNvPr id="16" name="object 16"/>
          <p:cNvSpPr txBox="1"/>
          <p:nvPr/>
        </p:nvSpPr>
        <p:spPr>
          <a:xfrm>
            <a:off x="6849236" y="4750561"/>
            <a:ext cx="245110" cy="226060"/>
          </a:xfrm>
          <a:prstGeom prst="rect">
            <a:avLst/>
          </a:prstGeom>
        </p:spPr>
        <p:txBody>
          <a:bodyPr vert="horz" wrap="square" lIns="0" tIns="0" rIns="0" bIns="0" rtlCol="0">
            <a:spAutoFit/>
          </a:bodyPr>
          <a:lstStyle/>
          <a:p>
            <a:pPr marL="12700">
              <a:lnSpc>
                <a:spcPct val="100000"/>
              </a:lnSpc>
            </a:pPr>
            <a:r>
              <a:rPr sz="1400" b="1" spc="-5" dirty="0">
                <a:solidFill>
                  <a:srgbClr val="F9F9F9"/>
                </a:solidFill>
                <a:latin typeface="微软雅黑"/>
                <a:cs typeface="微软雅黑"/>
              </a:rPr>
              <a:t>02</a:t>
            </a:r>
            <a:endParaRPr sz="1400">
              <a:latin typeface="微软雅黑"/>
              <a:cs typeface="微软雅黑"/>
            </a:endParaRPr>
          </a:p>
        </p:txBody>
      </p:sp>
      <p:sp>
        <p:nvSpPr>
          <p:cNvPr id="17" name="object 17"/>
          <p:cNvSpPr/>
          <p:nvPr/>
        </p:nvSpPr>
        <p:spPr>
          <a:xfrm>
            <a:off x="6932676" y="3820667"/>
            <a:ext cx="76200" cy="768350"/>
          </a:xfrm>
          <a:custGeom>
            <a:avLst/>
            <a:gdLst/>
            <a:ahLst/>
            <a:cxnLst/>
            <a:rect l="l" t="t" r="r" b="b"/>
            <a:pathLst>
              <a:path w="76200" h="768350">
                <a:moveTo>
                  <a:pt x="31750" y="74921"/>
                </a:moveTo>
                <a:lnTo>
                  <a:pt x="31750" y="765555"/>
                </a:lnTo>
                <a:lnTo>
                  <a:pt x="34544" y="768349"/>
                </a:lnTo>
                <a:lnTo>
                  <a:pt x="41655" y="768349"/>
                </a:lnTo>
                <a:lnTo>
                  <a:pt x="44450" y="765555"/>
                </a:lnTo>
                <a:lnTo>
                  <a:pt x="44450" y="76199"/>
                </a:lnTo>
                <a:lnTo>
                  <a:pt x="38100" y="76199"/>
                </a:lnTo>
                <a:lnTo>
                  <a:pt x="31750" y="74921"/>
                </a:lnTo>
                <a:close/>
              </a:path>
              <a:path w="76200" h="768350">
                <a:moveTo>
                  <a:pt x="41655" y="31749"/>
                </a:moveTo>
                <a:lnTo>
                  <a:pt x="34544" y="31749"/>
                </a:lnTo>
                <a:lnTo>
                  <a:pt x="31750" y="34543"/>
                </a:lnTo>
                <a:lnTo>
                  <a:pt x="31750" y="74921"/>
                </a:lnTo>
                <a:lnTo>
                  <a:pt x="38100" y="76199"/>
                </a:lnTo>
                <a:lnTo>
                  <a:pt x="44450" y="74921"/>
                </a:lnTo>
                <a:lnTo>
                  <a:pt x="44450" y="34543"/>
                </a:lnTo>
                <a:lnTo>
                  <a:pt x="41655" y="31749"/>
                </a:lnTo>
                <a:close/>
              </a:path>
              <a:path w="76200" h="768350">
                <a:moveTo>
                  <a:pt x="44450" y="74921"/>
                </a:moveTo>
                <a:lnTo>
                  <a:pt x="38100" y="76199"/>
                </a:lnTo>
                <a:lnTo>
                  <a:pt x="44450" y="76199"/>
                </a:lnTo>
                <a:lnTo>
                  <a:pt x="44450" y="74921"/>
                </a:lnTo>
                <a:close/>
              </a:path>
              <a:path w="76200" h="768350">
                <a:moveTo>
                  <a:pt x="38100" y="0"/>
                </a:moveTo>
                <a:lnTo>
                  <a:pt x="23252" y="2988"/>
                </a:lnTo>
                <a:lnTo>
                  <a:pt x="11144" y="11144"/>
                </a:lnTo>
                <a:lnTo>
                  <a:pt x="2988" y="23252"/>
                </a:lnTo>
                <a:lnTo>
                  <a:pt x="0" y="38099"/>
                </a:lnTo>
                <a:lnTo>
                  <a:pt x="2988" y="52947"/>
                </a:lnTo>
                <a:lnTo>
                  <a:pt x="11144" y="65055"/>
                </a:lnTo>
                <a:lnTo>
                  <a:pt x="23252" y="73211"/>
                </a:lnTo>
                <a:lnTo>
                  <a:pt x="31750" y="74921"/>
                </a:lnTo>
                <a:lnTo>
                  <a:pt x="31750" y="34543"/>
                </a:lnTo>
                <a:lnTo>
                  <a:pt x="34544" y="31749"/>
                </a:lnTo>
                <a:lnTo>
                  <a:pt x="74921" y="31749"/>
                </a:lnTo>
                <a:lnTo>
                  <a:pt x="73211" y="23252"/>
                </a:lnTo>
                <a:lnTo>
                  <a:pt x="65055" y="11144"/>
                </a:lnTo>
                <a:lnTo>
                  <a:pt x="52947" y="2988"/>
                </a:lnTo>
                <a:lnTo>
                  <a:pt x="38100" y="0"/>
                </a:lnTo>
                <a:close/>
              </a:path>
              <a:path w="76200" h="768350">
                <a:moveTo>
                  <a:pt x="74921" y="31749"/>
                </a:moveTo>
                <a:lnTo>
                  <a:pt x="41655" y="31749"/>
                </a:lnTo>
                <a:lnTo>
                  <a:pt x="44450" y="34543"/>
                </a:lnTo>
                <a:lnTo>
                  <a:pt x="44450" y="74921"/>
                </a:lnTo>
                <a:lnTo>
                  <a:pt x="52947" y="73211"/>
                </a:lnTo>
                <a:lnTo>
                  <a:pt x="65055" y="65055"/>
                </a:lnTo>
                <a:lnTo>
                  <a:pt x="73211" y="52947"/>
                </a:lnTo>
                <a:lnTo>
                  <a:pt x="76200" y="38099"/>
                </a:lnTo>
                <a:lnTo>
                  <a:pt x="74921" y="31749"/>
                </a:lnTo>
                <a:close/>
              </a:path>
            </a:pathLst>
          </a:custGeom>
          <a:solidFill>
            <a:srgbClr val="9DD2E7"/>
          </a:solidFill>
        </p:spPr>
        <p:txBody>
          <a:bodyPr wrap="square" lIns="0" tIns="0" rIns="0" bIns="0" rtlCol="0"/>
          <a:lstStyle/>
          <a:p>
            <a:endParaRPr/>
          </a:p>
        </p:txBody>
      </p:sp>
      <p:sp>
        <p:nvSpPr>
          <p:cNvPr id="18" name="object 18"/>
          <p:cNvSpPr txBox="1"/>
          <p:nvPr/>
        </p:nvSpPr>
        <p:spPr>
          <a:xfrm>
            <a:off x="7427468" y="4469638"/>
            <a:ext cx="4291965" cy="1912620"/>
          </a:xfrm>
          <a:prstGeom prst="rect">
            <a:avLst/>
          </a:prstGeom>
        </p:spPr>
        <p:txBody>
          <a:bodyPr vert="horz" wrap="square" lIns="0" tIns="0" rIns="0" bIns="0" rtlCol="0">
            <a:spAutoFit/>
          </a:bodyPr>
          <a:lstStyle/>
          <a:p>
            <a:pPr marL="12700">
              <a:lnSpc>
                <a:spcPct val="100000"/>
              </a:lnSpc>
            </a:pPr>
            <a:r>
              <a:rPr sz="1600" b="1" spc="-5" dirty="0">
                <a:latin typeface="微软雅黑"/>
                <a:cs typeface="微软雅黑"/>
              </a:rPr>
              <a:t>区块链行业标准化体系待建设</a:t>
            </a:r>
            <a:endParaRPr sz="1600">
              <a:latin typeface="微软雅黑"/>
              <a:cs typeface="微软雅黑"/>
            </a:endParaRPr>
          </a:p>
          <a:p>
            <a:pPr marL="12700" marR="5080">
              <a:lnSpc>
                <a:spcPct val="150000"/>
              </a:lnSpc>
              <a:spcBef>
                <a:spcPts val="434"/>
              </a:spcBef>
            </a:pPr>
            <a:r>
              <a:rPr sz="1400" spc="-5" dirty="0">
                <a:latin typeface="微软雅黑"/>
                <a:cs typeface="微软雅黑"/>
              </a:rPr>
              <a:t>受限于各公链标准不统一，在进行跨链协同时耗时多，  </a:t>
            </a:r>
            <a:r>
              <a:rPr sz="1400" dirty="0">
                <a:latin typeface="微软雅黑"/>
                <a:cs typeface="微软雅黑"/>
              </a:rPr>
              <a:t>成本高，迫切需要行业标准。国内目前只发布了《区  块链参考架构》、《区块链数据格式规范》等团体标  准，但智能合约、共识机制等基础标准以及针对细分  行业的标准还有待制定。</a:t>
            </a:r>
            <a:endParaRPr sz="1400">
              <a:latin typeface="微软雅黑"/>
              <a:cs typeface="微软雅黑"/>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120</a:t>
            </a:fld>
            <a:endParaRPr dirty="0"/>
          </a:p>
        </p:txBody>
      </p:sp>
      <p:sp>
        <p:nvSpPr>
          <p:cNvPr id="20" name="object 20"/>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81983" y="2937764"/>
            <a:ext cx="3827779" cy="438784"/>
          </a:xfrm>
          <a:prstGeom prst="rect">
            <a:avLst/>
          </a:prstGeom>
        </p:spPr>
        <p:txBody>
          <a:bodyPr vert="horz" wrap="square" lIns="0" tIns="0" rIns="0" bIns="0" rtlCol="0">
            <a:spAutoFit/>
          </a:bodyPr>
          <a:lstStyle/>
          <a:p>
            <a:pPr marL="12700">
              <a:lnSpc>
                <a:spcPct val="100000"/>
              </a:lnSpc>
            </a:pPr>
            <a:r>
              <a:rPr sz="2800" spc="-5" dirty="0">
                <a:latin typeface="微软雅黑"/>
                <a:cs typeface="微软雅黑"/>
              </a:rPr>
              <a:t>3.2</a:t>
            </a:r>
            <a:r>
              <a:rPr sz="2800" spc="-75" dirty="0">
                <a:latin typeface="微软雅黑"/>
                <a:cs typeface="微软雅黑"/>
              </a:rPr>
              <a:t> </a:t>
            </a:r>
            <a:r>
              <a:rPr sz="2800" spc="-10" dirty="0"/>
              <a:t>区块链产业发展趋势</a:t>
            </a:r>
            <a:endParaRPr sz="2800">
              <a:latin typeface="微软雅黑"/>
              <a:cs typeface="微软雅黑"/>
            </a:endParaRPr>
          </a:p>
        </p:txBody>
      </p:sp>
      <p:sp>
        <p:nvSpPr>
          <p:cNvPr id="3" name="object 3"/>
          <p:cNvSpPr txBox="1"/>
          <p:nvPr/>
        </p:nvSpPr>
        <p:spPr>
          <a:xfrm>
            <a:off x="11018646" y="518159"/>
            <a:ext cx="999490"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3</a:t>
            </a:r>
            <a:r>
              <a:rPr sz="1200" spc="270" dirty="0">
                <a:solidFill>
                  <a:srgbClr val="5E666F"/>
                </a:solidFill>
                <a:latin typeface="微软雅黑"/>
                <a:cs typeface="微软雅黑"/>
              </a:rPr>
              <a:t> </a:t>
            </a:r>
            <a:r>
              <a:rPr sz="1200" dirty="0">
                <a:solidFill>
                  <a:srgbClr val="5E666F"/>
                </a:solidFill>
                <a:latin typeface="微软雅黑"/>
                <a:cs typeface="微软雅黑"/>
              </a:rPr>
              <a:t>未来篇</a:t>
            </a:r>
            <a:endParaRPr sz="1200">
              <a:latin typeface="微软雅黑"/>
              <a:cs typeface="微软雅黑"/>
            </a:endParaRPr>
          </a:p>
        </p:txBody>
      </p:sp>
      <p:sp>
        <p:nvSpPr>
          <p:cNvPr id="4" name="object 4"/>
          <p:cNvSpPr/>
          <p:nvPr/>
        </p:nvSpPr>
        <p:spPr>
          <a:xfrm>
            <a:off x="12021311" y="457200"/>
            <a:ext cx="161544" cy="32308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121</a:t>
            </a:fld>
            <a:endParaRPr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0621518" y="443484"/>
            <a:ext cx="1397000" cy="378460"/>
          </a:xfrm>
          <a:prstGeom prst="rect">
            <a:avLst/>
          </a:prstGeom>
        </p:spPr>
        <p:txBody>
          <a:bodyPr vert="horz" wrap="square" lIns="0" tIns="0" rIns="0" bIns="0" rtlCol="0">
            <a:spAutoFit/>
          </a:bodyPr>
          <a:lstStyle/>
          <a:p>
            <a:pPr marL="12700" marR="5080" indent="39751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3 未来篇  区块链产业发展趋势</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区块链产业发展虽还处于早期阶段，但未来市场规模可期，市</a:t>
            </a:r>
          </a:p>
          <a:p>
            <a:pPr marL="12700">
              <a:lnSpc>
                <a:spcPts val="2735"/>
              </a:lnSpc>
            </a:pPr>
            <a:r>
              <a:rPr spc="-5" dirty="0"/>
              <a:t>场空间很大</a:t>
            </a:r>
          </a:p>
        </p:txBody>
      </p:sp>
      <p:sp>
        <p:nvSpPr>
          <p:cNvPr id="5" name="object 5"/>
          <p:cNvSpPr txBox="1"/>
          <p:nvPr/>
        </p:nvSpPr>
        <p:spPr>
          <a:xfrm>
            <a:off x="11748643" y="6279489"/>
            <a:ext cx="295275"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122</a:t>
            </a:r>
            <a:endParaRPr sz="12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78739" y="6338823"/>
            <a:ext cx="2736850" cy="467359"/>
          </a:xfrm>
          <a:prstGeom prst="rect">
            <a:avLst/>
          </a:prstGeom>
        </p:spPr>
        <p:txBody>
          <a:bodyPr vert="horz" wrap="square" lIns="0" tIns="0" rIns="0" bIns="0" rtlCol="0">
            <a:spAutoFit/>
          </a:bodyPr>
          <a:lstStyle/>
          <a:p>
            <a:pPr marL="97155">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a:p>
            <a:pPr marL="12700">
              <a:lnSpc>
                <a:spcPct val="100000"/>
              </a:lnSpc>
              <a:spcBef>
                <a:spcPts val="640"/>
              </a:spcBef>
            </a:pPr>
            <a:r>
              <a:rPr sz="1050" i="1" spc="-40" dirty="0">
                <a:latin typeface="微软雅黑"/>
                <a:cs typeface="微软雅黑"/>
              </a:rPr>
              <a:t>来源：IDC、Tractica、Reportbuyer、美国银行</a:t>
            </a:r>
            <a:endParaRPr sz="1050">
              <a:latin typeface="微软雅黑"/>
              <a:cs typeface="微软雅黑"/>
            </a:endParaRPr>
          </a:p>
        </p:txBody>
      </p:sp>
      <p:sp>
        <p:nvSpPr>
          <p:cNvPr id="8" name="object 8"/>
          <p:cNvSpPr/>
          <p:nvPr/>
        </p:nvSpPr>
        <p:spPr>
          <a:xfrm>
            <a:off x="687323" y="1746504"/>
            <a:ext cx="10844784" cy="1533144"/>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5849111" y="3107435"/>
            <a:ext cx="521334" cy="379730"/>
          </a:xfrm>
          <a:custGeom>
            <a:avLst/>
            <a:gdLst/>
            <a:ahLst/>
            <a:cxnLst/>
            <a:rect l="l" t="t" r="r" b="b"/>
            <a:pathLst>
              <a:path w="521335" h="379729">
                <a:moveTo>
                  <a:pt x="521208" y="0"/>
                </a:moveTo>
                <a:lnTo>
                  <a:pt x="0" y="0"/>
                </a:lnTo>
                <a:lnTo>
                  <a:pt x="260603" y="379475"/>
                </a:lnTo>
                <a:lnTo>
                  <a:pt x="521208" y="0"/>
                </a:lnTo>
                <a:close/>
              </a:path>
            </a:pathLst>
          </a:custGeom>
          <a:solidFill>
            <a:srgbClr val="1D9ED2"/>
          </a:solidFill>
        </p:spPr>
        <p:txBody>
          <a:bodyPr wrap="square" lIns="0" tIns="0" rIns="0" bIns="0" rtlCol="0"/>
          <a:lstStyle/>
          <a:p>
            <a:endParaRPr/>
          </a:p>
        </p:txBody>
      </p:sp>
      <p:sp>
        <p:nvSpPr>
          <p:cNvPr id="10" name="object 10"/>
          <p:cNvSpPr/>
          <p:nvPr/>
        </p:nvSpPr>
        <p:spPr>
          <a:xfrm>
            <a:off x="687323" y="2759964"/>
            <a:ext cx="10845165" cy="520065"/>
          </a:xfrm>
          <a:custGeom>
            <a:avLst/>
            <a:gdLst/>
            <a:ahLst/>
            <a:cxnLst/>
            <a:rect l="l" t="t" r="r" b="b"/>
            <a:pathLst>
              <a:path w="10845165" h="520064">
                <a:moveTo>
                  <a:pt x="10584942" y="0"/>
                </a:moveTo>
                <a:lnTo>
                  <a:pt x="259842" y="0"/>
                </a:lnTo>
                <a:lnTo>
                  <a:pt x="213134" y="4186"/>
                </a:lnTo>
                <a:lnTo>
                  <a:pt x="169173" y="16255"/>
                </a:lnTo>
                <a:lnTo>
                  <a:pt x="128693" y="35475"/>
                </a:lnTo>
                <a:lnTo>
                  <a:pt x="92427" y="61110"/>
                </a:lnTo>
                <a:lnTo>
                  <a:pt x="61110" y="92427"/>
                </a:lnTo>
                <a:lnTo>
                  <a:pt x="35475" y="128693"/>
                </a:lnTo>
                <a:lnTo>
                  <a:pt x="16256" y="169173"/>
                </a:lnTo>
                <a:lnTo>
                  <a:pt x="4186" y="213134"/>
                </a:lnTo>
                <a:lnTo>
                  <a:pt x="0" y="259841"/>
                </a:lnTo>
                <a:lnTo>
                  <a:pt x="4186" y="306549"/>
                </a:lnTo>
                <a:lnTo>
                  <a:pt x="16255" y="350510"/>
                </a:lnTo>
                <a:lnTo>
                  <a:pt x="35475" y="390990"/>
                </a:lnTo>
                <a:lnTo>
                  <a:pt x="61110" y="427256"/>
                </a:lnTo>
                <a:lnTo>
                  <a:pt x="92427" y="458573"/>
                </a:lnTo>
                <a:lnTo>
                  <a:pt x="128693" y="484208"/>
                </a:lnTo>
                <a:lnTo>
                  <a:pt x="169173" y="503428"/>
                </a:lnTo>
                <a:lnTo>
                  <a:pt x="213134" y="515497"/>
                </a:lnTo>
                <a:lnTo>
                  <a:pt x="259842" y="519684"/>
                </a:lnTo>
                <a:lnTo>
                  <a:pt x="10584942" y="519684"/>
                </a:lnTo>
                <a:lnTo>
                  <a:pt x="10631649" y="515497"/>
                </a:lnTo>
                <a:lnTo>
                  <a:pt x="10675610" y="503428"/>
                </a:lnTo>
                <a:lnTo>
                  <a:pt x="10716090" y="484208"/>
                </a:lnTo>
                <a:lnTo>
                  <a:pt x="10752356" y="458573"/>
                </a:lnTo>
                <a:lnTo>
                  <a:pt x="10783673" y="427256"/>
                </a:lnTo>
                <a:lnTo>
                  <a:pt x="10809308" y="390990"/>
                </a:lnTo>
                <a:lnTo>
                  <a:pt x="10828528" y="350510"/>
                </a:lnTo>
                <a:lnTo>
                  <a:pt x="10840597" y="306549"/>
                </a:lnTo>
                <a:lnTo>
                  <a:pt x="10844784" y="259841"/>
                </a:lnTo>
                <a:lnTo>
                  <a:pt x="10840597" y="213134"/>
                </a:lnTo>
                <a:lnTo>
                  <a:pt x="10828527" y="169173"/>
                </a:lnTo>
                <a:lnTo>
                  <a:pt x="10809308" y="128693"/>
                </a:lnTo>
                <a:lnTo>
                  <a:pt x="10783673" y="92427"/>
                </a:lnTo>
                <a:lnTo>
                  <a:pt x="10752356" y="61110"/>
                </a:lnTo>
                <a:lnTo>
                  <a:pt x="10716090" y="35475"/>
                </a:lnTo>
                <a:lnTo>
                  <a:pt x="10675610" y="16255"/>
                </a:lnTo>
                <a:lnTo>
                  <a:pt x="10631649" y="4186"/>
                </a:lnTo>
                <a:lnTo>
                  <a:pt x="10584942" y="0"/>
                </a:lnTo>
                <a:close/>
              </a:path>
            </a:pathLst>
          </a:custGeom>
          <a:solidFill>
            <a:srgbClr val="1D9ED2"/>
          </a:solidFill>
        </p:spPr>
        <p:txBody>
          <a:bodyPr wrap="square" lIns="0" tIns="0" rIns="0" bIns="0" rtlCol="0"/>
          <a:lstStyle/>
          <a:p>
            <a:endParaRPr/>
          </a:p>
        </p:txBody>
      </p:sp>
      <p:sp>
        <p:nvSpPr>
          <p:cNvPr id="11" name="object 11"/>
          <p:cNvSpPr txBox="1"/>
          <p:nvPr/>
        </p:nvSpPr>
        <p:spPr>
          <a:xfrm>
            <a:off x="4476115" y="2889884"/>
            <a:ext cx="3268979" cy="256540"/>
          </a:xfrm>
          <a:prstGeom prst="rect">
            <a:avLst/>
          </a:prstGeom>
        </p:spPr>
        <p:txBody>
          <a:bodyPr vert="horz" wrap="square" lIns="0" tIns="0" rIns="0" bIns="0" rtlCol="0">
            <a:spAutoFit/>
          </a:bodyPr>
          <a:lstStyle/>
          <a:p>
            <a:pPr marL="12700">
              <a:lnSpc>
                <a:spcPct val="100000"/>
              </a:lnSpc>
            </a:pPr>
            <a:r>
              <a:rPr sz="1600" spc="-5" dirty="0">
                <a:solidFill>
                  <a:srgbClr val="F9F9F9"/>
                </a:solidFill>
                <a:latin typeface="微软雅黑"/>
                <a:cs typeface="微软雅黑"/>
              </a:rPr>
              <a:t>区块链产业潜力巨大，市场规模可期</a:t>
            </a:r>
            <a:endParaRPr sz="1600">
              <a:latin typeface="微软雅黑"/>
              <a:cs typeface="微软雅黑"/>
            </a:endParaRPr>
          </a:p>
        </p:txBody>
      </p:sp>
      <p:sp>
        <p:nvSpPr>
          <p:cNvPr id="12" name="object 12"/>
          <p:cNvSpPr/>
          <p:nvPr/>
        </p:nvSpPr>
        <p:spPr>
          <a:xfrm>
            <a:off x="893825" y="3353561"/>
            <a:ext cx="2367280" cy="2818130"/>
          </a:xfrm>
          <a:custGeom>
            <a:avLst/>
            <a:gdLst/>
            <a:ahLst/>
            <a:cxnLst/>
            <a:rect l="l" t="t" r="r" b="b"/>
            <a:pathLst>
              <a:path w="2367279" h="2818129">
                <a:moveTo>
                  <a:pt x="0" y="322706"/>
                </a:moveTo>
                <a:lnTo>
                  <a:pt x="3499" y="275029"/>
                </a:lnTo>
                <a:lnTo>
                  <a:pt x="13665" y="229521"/>
                </a:lnTo>
                <a:lnTo>
                  <a:pt x="29997" y="186681"/>
                </a:lnTo>
                <a:lnTo>
                  <a:pt x="51997" y="147009"/>
                </a:lnTo>
                <a:lnTo>
                  <a:pt x="79166" y="111005"/>
                </a:lnTo>
                <a:lnTo>
                  <a:pt x="111003" y="79169"/>
                </a:lnTo>
                <a:lnTo>
                  <a:pt x="147011" y="52001"/>
                </a:lnTo>
                <a:lnTo>
                  <a:pt x="186689" y="30000"/>
                </a:lnTo>
                <a:lnTo>
                  <a:pt x="229539" y="13666"/>
                </a:lnTo>
                <a:lnTo>
                  <a:pt x="275062" y="3499"/>
                </a:lnTo>
                <a:lnTo>
                  <a:pt x="322757" y="0"/>
                </a:lnTo>
                <a:lnTo>
                  <a:pt x="2044065" y="0"/>
                </a:lnTo>
                <a:lnTo>
                  <a:pt x="2091742" y="3499"/>
                </a:lnTo>
                <a:lnTo>
                  <a:pt x="2137250" y="13666"/>
                </a:lnTo>
                <a:lnTo>
                  <a:pt x="2180090" y="30000"/>
                </a:lnTo>
                <a:lnTo>
                  <a:pt x="2219762" y="52001"/>
                </a:lnTo>
                <a:lnTo>
                  <a:pt x="2255766" y="79169"/>
                </a:lnTo>
                <a:lnTo>
                  <a:pt x="2287602" y="111005"/>
                </a:lnTo>
                <a:lnTo>
                  <a:pt x="2314770" y="147009"/>
                </a:lnTo>
                <a:lnTo>
                  <a:pt x="2336771" y="186681"/>
                </a:lnTo>
                <a:lnTo>
                  <a:pt x="2353105" y="229521"/>
                </a:lnTo>
                <a:lnTo>
                  <a:pt x="2363272" y="275029"/>
                </a:lnTo>
                <a:lnTo>
                  <a:pt x="2366772" y="322706"/>
                </a:lnTo>
                <a:lnTo>
                  <a:pt x="2366772" y="2495118"/>
                </a:lnTo>
                <a:lnTo>
                  <a:pt x="2363272" y="2542813"/>
                </a:lnTo>
                <a:lnTo>
                  <a:pt x="2353105" y="2588336"/>
                </a:lnTo>
                <a:lnTo>
                  <a:pt x="2336771" y="2631186"/>
                </a:lnTo>
                <a:lnTo>
                  <a:pt x="2314770" y="2670864"/>
                </a:lnTo>
                <a:lnTo>
                  <a:pt x="2287602" y="2706872"/>
                </a:lnTo>
                <a:lnTo>
                  <a:pt x="2255766" y="2738709"/>
                </a:lnTo>
                <a:lnTo>
                  <a:pt x="2219762" y="2765878"/>
                </a:lnTo>
                <a:lnTo>
                  <a:pt x="2180090" y="2787878"/>
                </a:lnTo>
                <a:lnTo>
                  <a:pt x="2137250" y="2804210"/>
                </a:lnTo>
                <a:lnTo>
                  <a:pt x="2091742" y="2814376"/>
                </a:lnTo>
                <a:lnTo>
                  <a:pt x="2044065" y="2817876"/>
                </a:lnTo>
                <a:lnTo>
                  <a:pt x="322757" y="2817876"/>
                </a:lnTo>
                <a:lnTo>
                  <a:pt x="275062" y="2814376"/>
                </a:lnTo>
                <a:lnTo>
                  <a:pt x="229539" y="2804210"/>
                </a:lnTo>
                <a:lnTo>
                  <a:pt x="186689" y="2787878"/>
                </a:lnTo>
                <a:lnTo>
                  <a:pt x="147011" y="2765878"/>
                </a:lnTo>
                <a:lnTo>
                  <a:pt x="111003" y="2738709"/>
                </a:lnTo>
                <a:lnTo>
                  <a:pt x="79166" y="2706872"/>
                </a:lnTo>
                <a:lnTo>
                  <a:pt x="51997" y="2670864"/>
                </a:lnTo>
                <a:lnTo>
                  <a:pt x="29997" y="2631186"/>
                </a:lnTo>
                <a:lnTo>
                  <a:pt x="13665" y="2588336"/>
                </a:lnTo>
                <a:lnTo>
                  <a:pt x="3499" y="2542813"/>
                </a:lnTo>
                <a:lnTo>
                  <a:pt x="0" y="2495118"/>
                </a:lnTo>
                <a:lnTo>
                  <a:pt x="0" y="322706"/>
                </a:lnTo>
                <a:close/>
              </a:path>
            </a:pathLst>
          </a:custGeom>
          <a:ln w="19812">
            <a:solidFill>
              <a:srgbClr val="1D9ED2"/>
            </a:solidFill>
          </a:ln>
        </p:spPr>
        <p:txBody>
          <a:bodyPr wrap="square" lIns="0" tIns="0" rIns="0" bIns="0" rtlCol="0"/>
          <a:lstStyle/>
          <a:p>
            <a:endParaRPr/>
          </a:p>
        </p:txBody>
      </p:sp>
      <p:sp>
        <p:nvSpPr>
          <p:cNvPr id="13" name="object 13"/>
          <p:cNvSpPr/>
          <p:nvPr/>
        </p:nvSpPr>
        <p:spPr>
          <a:xfrm>
            <a:off x="1898904" y="3491484"/>
            <a:ext cx="353695" cy="413384"/>
          </a:xfrm>
          <a:custGeom>
            <a:avLst/>
            <a:gdLst/>
            <a:ahLst/>
            <a:cxnLst/>
            <a:rect l="l" t="t" r="r" b="b"/>
            <a:pathLst>
              <a:path w="353694" h="413385">
                <a:moveTo>
                  <a:pt x="325500" y="255523"/>
                </a:moveTo>
                <a:lnTo>
                  <a:pt x="28066" y="255523"/>
                </a:lnTo>
                <a:lnTo>
                  <a:pt x="28066" y="413003"/>
                </a:lnTo>
                <a:lnTo>
                  <a:pt x="325500" y="413003"/>
                </a:lnTo>
                <a:lnTo>
                  <a:pt x="325500" y="255523"/>
                </a:lnTo>
                <a:close/>
              </a:path>
              <a:path w="353694" h="413385">
                <a:moveTo>
                  <a:pt x="353568" y="208914"/>
                </a:moveTo>
                <a:lnTo>
                  <a:pt x="0" y="208914"/>
                </a:lnTo>
                <a:lnTo>
                  <a:pt x="0" y="255523"/>
                </a:lnTo>
                <a:lnTo>
                  <a:pt x="353568" y="255523"/>
                </a:lnTo>
                <a:lnTo>
                  <a:pt x="353568" y="208914"/>
                </a:lnTo>
                <a:close/>
              </a:path>
              <a:path w="353694" h="413385">
                <a:moveTo>
                  <a:pt x="130809" y="185546"/>
                </a:moveTo>
                <a:lnTo>
                  <a:pt x="115315" y="185546"/>
                </a:lnTo>
                <a:lnTo>
                  <a:pt x="115315" y="208914"/>
                </a:lnTo>
                <a:lnTo>
                  <a:pt x="236346" y="208914"/>
                </a:lnTo>
                <a:lnTo>
                  <a:pt x="235965" y="200151"/>
                </a:lnTo>
                <a:lnTo>
                  <a:pt x="173354" y="200151"/>
                </a:lnTo>
                <a:lnTo>
                  <a:pt x="130809" y="192404"/>
                </a:lnTo>
                <a:lnTo>
                  <a:pt x="130809" y="185546"/>
                </a:lnTo>
                <a:close/>
              </a:path>
              <a:path w="353694" h="413385">
                <a:moveTo>
                  <a:pt x="235331" y="185546"/>
                </a:moveTo>
                <a:lnTo>
                  <a:pt x="216026" y="185546"/>
                </a:lnTo>
                <a:lnTo>
                  <a:pt x="216026" y="192404"/>
                </a:lnTo>
                <a:lnTo>
                  <a:pt x="173354" y="200151"/>
                </a:lnTo>
                <a:lnTo>
                  <a:pt x="235965" y="200151"/>
                </a:lnTo>
                <a:lnTo>
                  <a:pt x="235331" y="185546"/>
                </a:lnTo>
                <a:close/>
              </a:path>
              <a:path w="353694" h="413385">
                <a:moveTo>
                  <a:pt x="118237" y="113664"/>
                </a:moveTo>
                <a:lnTo>
                  <a:pt x="118237" y="126237"/>
                </a:lnTo>
                <a:lnTo>
                  <a:pt x="93979" y="129158"/>
                </a:lnTo>
                <a:lnTo>
                  <a:pt x="69722" y="177799"/>
                </a:lnTo>
                <a:lnTo>
                  <a:pt x="70738" y="177799"/>
                </a:lnTo>
                <a:lnTo>
                  <a:pt x="66801" y="185546"/>
                </a:lnTo>
                <a:lnTo>
                  <a:pt x="138556" y="185546"/>
                </a:lnTo>
                <a:lnTo>
                  <a:pt x="138556" y="154431"/>
                </a:lnTo>
                <a:lnTo>
                  <a:pt x="130809" y="154431"/>
                </a:lnTo>
                <a:lnTo>
                  <a:pt x="130809" y="129158"/>
                </a:lnTo>
                <a:lnTo>
                  <a:pt x="259587" y="129158"/>
                </a:lnTo>
                <a:lnTo>
                  <a:pt x="229615" y="125221"/>
                </a:lnTo>
                <a:lnTo>
                  <a:pt x="229615" y="123316"/>
                </a:lnTo>
                <a:lnTo>
                  <a:pt x="173354" y="123316"/>
                </a:lnTo>
                <a:lnTo>
                  <a:pt x="118237" y="113664"/>
                </a:lnTo>
                <a:close/>
              </a:path>
              <a:path w="353694" h="413385">
                <a:moveTo>
                  <a:pt x="259587" y="129158"/>
                </a:moveTo>
                <a:lnTo>
                  <a:pt x="216026" y="129158"/>
                </a:lnTo>
                <a:lnTo>
                  <a:pt x="216026" y="154431"/>
                </a:lnTo>
                <a:lnTo>
                  <a:pt x="208279" y="154431"/>
                </a:lnTo>
                <a:lnTo>
                  <a:pt x="208279" y="185546"/>
                </a:lnTo>
                <a:lnTo>
                  <a:pt x="276097" y="185546"/>
                </a:lnTo>
                <a:lnTo>
                  <a:pt x="266445" y="154431"/>
                </a:lnTo>
                <a:lnTo>
                  <a:pt x="259587" y="129158"/>
                </a:lnTo>
                <a:close/>
              </a:path>
              <a:path w="353694" h="413385">
                <a:moveTo>
                  <a:pt x="216026" y="129158"/>
                </a:moveTo>
                <a:lnTo>
                  <a:pt x="130809" y="129158"/>
                </a:lnTo>
                <a:lnTo>
                  <a:pt x="173354" y="136905"/>
                </a:lnTo>
                <a:lnTo>
                  <a:pt x="216026" y="129158"/>
                </a:lnTo>
                <a:close/>
              </a:path>
              <a:path w="353694" h="413385">
                <a:moveTo>
                  <a:pt x="229615" y="113664"/>
                </a:moveTo>
                <a:lnTo>
                  <a:pt x="173354" y="123316"/>
                </a:lnTo>
                <a:lnTo>
                  <a:pt x="229615" y="123316"/>
                </a:lnTo>
                <a:lnTo>
                  <a:pt x="229615" y="113664"/>
                </a:lnTo>
                <a:close/>
              </a:path>
              <a:path w="353694" h="413385">
                <a:moveTo>
                  <a:pt x="176402" y="0"/>
                </a:moveTo>
                <a:lnTo>
                  <a:pt x="154558" y="4435"/>
                </a:lnTo>
                <a:lnTo>
                  <a:pt x="136715" y="16525"/>
                </a:lnTo>
                <a:lnTo>
                  <a:pt x="124682" y="34450"/>
                </a:lnTo>
                <a:lnTo>
                  <a:pt x="120268" y="56387"/>
                </a:lnTo>
                <a:lnTo>
                  <a:pt x="124682" y="78305"/>
                </a:lnTo>
                <a:lnTo>
                  <a:pt x="136715" y="96186"/>
                </a:lnTo>
                <a:lnTo>
                  <a:pt x="154558" y="108233"/>
                </a:lnTo>
                <a:lnTo>
                  <a:pt x="176402" y="112649"/>
                </a:lnTo>
                <a:lnTo>
                  <a:pt x="198246" y="108233"/>
                </a:lnTo>
                <a:lnTo>
                  <a:pt x="216090" y="96186"/>
                </a:lnTo>
                <a:lnTo>
                  <a:pt x="228123" y="78305"/>
                </a:lnTo>
                <a:lnTo>
                  <a:pt x="232537" y="56387"/>
                </a:lnTo>
                <a:lnTo>
                  <a:pt x="228123" y="34450"/>
                </a:lnTo>
                <a:lnTo>
                  <a:pt x="216090" y="16525"/>
                </a:lnTo>
                <a:lnTo>
                  <a:pt x="198246" y="4435"/>
                </a:lnTo>
                <a:lnTo>
                  <a:pt x="176402" y="0"/>
                </a:lnTo>
                <a:close/>
              </a:path>
            </a:pathLst>
          </a:custGeom>
          <a:solidFill>
            <a:srgbClr val="1D9ED2"/>
          </a:solidFill>
        </p:spPr>
        <p:txBody>
          <a:bodyPr wrap="square" lIns="0" tIns="0" rIns="0" bIns="0" rtlCol="0"/>
          <a:lstStyle/>
          <a:p>
            <a:endParaRPr/>
          </a:p>
        </p:txBody>
      </p:sp>
      <p:sp>
        <p:nvSpPr>
          <p:cNvPr id="14" name="object 14"/>
          <p:cNvSpPr txBox="1"/>
          <p:nvPr/>
        </p:nvSpPr>
        <p:spPr>
          <a:xfrm>
            <a:off x="971803" y="4086605"/>
            <a:ext cx="2209800" cy="1710689"/>
          </a:xfrm>
          <a:prstGeom prst="rect">
            <a:avLst/>
          </a:prstGeom>
        </p:spPr>
        <p:txBody>
          <a:bodyPr vert="horz" wrap="square" lIns="0" tIns="0" rIns="0" bIns="0" rtlCol="0">
            <a:spAutoFit/>
          </a:bodyPr>
          <a:lstStyle/>
          <a:p>
            <a:pPr algn="ctr">
              <a:lnSpc>
                <a:spcPct val="100000"/>
              </a:lnSpc>
            </a:pPr>
            <a:r>
              <a:rPr sz="1600" b="1" spc="-10" dirty="0">
                <a:latin typeface="微软雅黑"/>
                <a:cs typeface="微软雅黑"/>
              </a:rPr>
              <a:t>IDC</a:t>
            </a:r>
            <a:endParaRPr sz="1600">
              <a:latin typeface="微软雅黑"/>
              <a:cs typeface="微软雅黑"/>
            </a:endParaRPr>
          </a:p>
          <a:p>
            <a:pPr marL="12700" marR="5080" indent="-3810" algn="ctr">
              <a:lnSpc>
                <a:spcPct val="130000"/>
              </a:lnSpc>
              <a:spcBef>
                <a:spcPts val="525"/>
              </a:spcBef>
            </a:pPr>
            <a:r>
              <a:rPr sz="1400" dirty="0">
                <a:latin typeface="微软雅黑"/>
                <a:cs typeface="微软雅黑"/>
              </a:rPr>
              <a:t>IDC预计，中国区块链市场  将迎来快速增长，2022年  的市场支出规模预计达到  14.2亿美元，2017</a:t>
            </a:r>
            <a:r>
              <a:rPr sz="1400" spc="-5" dirty="0">
                <a:latin typeface="微软雅黑"/>
                <a:cs typeface="微软雅黑"/>
              </a:rPr>
              <a:t>–</a:t>
            </a:r>
            <a:r>
              <a:rPr sz="1400" spc="-10" dirty="0">
                <a:latin typeface="微软雅黑"/>
                <a:cs typeface="微软雅黑"/>
              </a:rPr>
              <a:t>2</a:t>
            </a:r>
            <a:r>
              <a:rPr sz="1400" dirty="0">
                <a:latin typeface="微软雅黑"/>
                <a:cs typeface="微软雅黑"/>
              </a:rPr>
              <a:t>02</a:t>
            </a:r>
            <a:r>
              <a:rPr sz="1400" spc="-5" dirty="0">
                <a:latin typeface="微软雅黑"/>
                <a:cs typeface="微软雅黑"/>
              </a:rPr>
              <a:t>2</a:t>
            </a:r>
            <a:r>
              <a:rPr sz="1400" dirty="0">
                <a:latin typeface="微软雅黑"/>
                <a:cs typeface="微软雅黑"/>
              </a:rPr>
              <a:t>年</a:t>
            </a:r>
            <a:endParaRPr sz="1400">
              <a:latin typeface="微软雅黑"/>
              <a:cs typeface="微软雅黑"/>
            </a:endParaRPr>
          </a:p>
          <a:p>
            <a:pPr algn="ctr">
              <a:lnSpc>
                <a:spcPct val="100000"/>
              </a:lnSpc>
              <a:spcBef>
                <a:spcPts val="505"/>
              </a:spcBef>
            </a:pPr>
            <a:r>
              <a:rPr sz="1400" dirty="0">
                <a:latin typeface="微软雅黑"/>
                <a:cs typeface="微软雅黑"/>
              </a:rPr>
              <a:t>的年均复合增长率为76.3%</a:t>
            </a:r>
            <a:endParaRPr sz="1400">
              <a:latin typeface="微软雅黑"/>
              <a:cs typeface="微软雅黑"/>
            </a:endParaRPr>
          </a:p>
        </p:txBody>
      </p:sp>
      <p:sp>
        <p:nvSpPr>
          <p:cNvPr id="15" name="object 15"/>
          <p:cNvSpPr/>
          <p:nvPr/>
        </p:nvSpPr>
        <p:spPr>
          <a:xfrm>
            <a:off x="3582161" y="3353561"/>
            <a:ext cx="2367280" cy="2818130"/>
          </a:xfrm>
          <a:custGeom>
            <a:avLst/>
            <a:gdLst/>
            <a:ahLst/>
            <a:cxnLst/>
            <a:rect l="l" t="t" r="r" b="b"/>
            <a:pathLst>
              <a:path w="2367279" h="2818129">
                <a:moveTo>
                  <a:pt x="0" y="322706"/>
                </a:moveTo>
                <a:lnTo>
                  <a:pt x="3499" y="275029"/>
                </a:lnTo>
                <a:lnTo>
                  <a:pt x="13666" y="229521"/>
                </a:lnTo>
                <a:lnTo>
                  <a:pt x="30000" y="186681"/>
                </a:lnTo>
                <a:lnTo>
                  <a:pt x="52001" y="147009"/>
                </a:lnTo>
                <a:lnTo>
                  <a:pt x="79169" y="111005"/>
                </a:lnTo>
                <a:lnTo>
                  <a:pt x="111005" y="79169"/>
                </a:lnTo>
                <a:lnTo>
                  <a:pt x="147009" y="52001"/>
                </a:lnTo>
                <a:lnTo>
                  <a:pt x="186681" y="30000"/>
                </a:lnTo>
                <a:lnTo>
                  <a:pt x="229521" y="13666"/>
                </a:lnTo>
                <a:lnTo>
                  <a:pt x="275029" y="3499"/>
                </a:lnTo>
                <a:lnTo>
                  <a:pt x="322707" y="0"/>
                </a:lnTo>
                <a:lnTo>
                  <a:pt x="2044064" y="0"/>
                </a:lnTo>
                <a:lnTo>
                  <a:pt x="2091742" y="3499"/>
                </a:lnTo>
                <a:lnTo>
                  <a:pt x="2137250" y="13666"/>
                </a:lnTo>
                <a:lnTo>
                  <a:pt x="2180090" y="30000"/>
                </a:lnTo>
                <a:lnTo>
                  <a:pt x="2219762" y="52001"/>
                </a:lnTo>
                <a:lnTo>
                  <a:pt x="2255766" y="79169"/>
                </a:lnTo>
                <a:lnTo>
                  <a:pt x="2287602" y="111005"/>
                </a:lnTo>
                <a:lnTo>
                  <a:pt x="2314770" y="147009"/>
                </a:lnTo>
                <a:lnTo>
                  <a:pt x="2336771" y="186681"/>
                </a:lnTo>
                <a:lnTo>
                  <a:pt x="2353105" y="229521"/>
                </a:lnTo>
                <a:lnTo>
                  <a:pt x="2363272" y="275029"/>
                </a:lnTo>
                <a:lnTo>
                  <a:pt x="2366772" y="322706"/>
                </a:lnTo>
                <a:lnTo>
                  <a:pt x="2366772" y="2495118"/>
                </a:lnTo>
                <a:lnTo>
                  <a:pt x="2363272" y="2542813"/>
                </a:lnTo>
                <a:lnTo>
                  <a:pt x="2353105" y="2588336"/>
                </a:lnTo>
                <a:lnTo>
                  <a:pt x="2336771" y="2631186"/>
                </a:lnTo>
                <a:lnTo>
                  <a:pt x="2314770" y="2670864"/>
                </a:lnTo>
                <a:lnTo>
                  <a:pt x="2287602" y="2706872"/>
                </a:lnTo>
                <a:lnTo>
                  <a:pt x="2255766" y="2738709"/>
                </a:lnTo>
                <a:lnTo>
                  <a:pt x="2219762" y="2765878"/>
                </a:lnTo>
                <a:lnTo>
                  <a:pt x="2180090" y="2787878"/>
                </a:lnTo>
                <a:lnTo>
                  <a:pt x="2137250" y="2804210"/>
                </a:lnTo>
                <a:lnTo>
                  <a:pt x="2091742" y="2814376"/>
                </a:lnTo>
                <a:lnTo>
                  <a:pt x="2044064" y="2817876"/>
                </a:lnTo>
                <a:lnTo>
                  <a:pt x="322707" y="2817876"/>
                </a:lnTo>
                <a:lnTo>
                  <a:pt x="275029" y="2814376"/>
                </a:lnTo>
                <a:lnTo>
                  <a:pt x="229521" y="2804210"/>
                </a:lnTo>
                <a:lnTo>
                  <a:pt x="186681" y="2787878"/>
                </a:lnTo>
                <a:lnTo>
                  <a:pt x="147009" y="2765878"/>
                </a:lnTo>
                <a:lnTo>
                  <a:pt x="111005" y="2738709"/>
                </a:lnTo>
                <a:lnTo>
                  <a:pt x="79169" y="2706872"/>
                </a:lnTo>
                <a:lnTo>
                  <a:pt x="52001" y="2670864"/>
                </a:lnTo>
                <a:lnTo>
                  <a:pt x="30000" y="2631186"/>
                </a:lnTo>
                <a:lnTo>
                  <a:pt x="13666" y="2588336"/>
                </a:lnTo>
                <a:lnTo>
                  <a:pt x="3499" y="2542813"/>
                </a:lnTo>
                <a:lnTo>
                  <a:pt x="0" y="2495118"/>
                </a:lnTo>
                <a:lnTo>
                  <a:pt x="0" y="322706"/>
                </a:lnTo>
                <a:close/>
              </a:path>
            </a:pathLst>
          </a:custGeom>
          <a:ln w="19812">
            <a:solidFill>
              <a:srgbClr val="BABABA"/>
            </a:solidFill>
          </a:ln>
        </p:spPr>
        <p:txBody>
          <a:bodyPr wrap="square" lIns="0" tIns="0" rIns="0" bIns="0" rtlCol="0"/>
          <a:lstStyle/>
          <a:p>
            <a:endParaRPr/>
          </a:p>
        </p:txBody>
      </p:sp>
      <p:sp>
        <p:nvSpPr>
          <p:cNvPr id="16" name="object 16"/>
          <p:cNvSpPr/>
          <p:nvPr/>
        </p:nvSpPr>
        <p:spPr>
          <a:xfrm>
            <a:off x="4587240" y="3814571"/>
            <a:ext cx="355600" cy="413384"/>
          </a:xfrm>
          <a:custGeom>
            <a:avLst/>
            <a:gdLst/>
            <a:ahLst/>
            <a:cxnLst/>
            <a:rect l="l" t="t" r="r" b="b"/>
            <a:pathLst>
              <a:path w="355600" h="413385">
                <a:moveTo>
                  <a:pt x="326898" y="255523"/>
                </a:moveTo>
                <a:lnTo>
                  <a:pt x="28194" y="255523"/>
                </a:lnTo>
                <a:lnTo>
                  <a:pt x="28194" y="413003"/>
                </a:lnTo>
                <a:lnTo>
                  <a:pt x="326898" y="413003"/>
                </a:lnTo>
                <a:lnTo>
                  <a:pt x="326898" y="255523"/>
                </a:lnTo>
                <a:close/>
              </a:path>
              <a:path w="355600" h="413385">
                <a:moveTo>
                  <a:pt x="355092" y="208914"/>
                </a:moveTo>
                <a:lnTo>
                  <a:pt x="0" y="208914"/>
                </a:lnTo>
                <a:lnTo>
                  <a:pt x="0" y="255523"/>
                </a:lnTo>
                <a:lnTo>
                  <a:pt x="355092" y="255523"/>
                </a:lnTo>
                <a:lnTo>
                  <a:pt x="355092" y="208914"/>
                </a:lnTo>
                <a:close/>
              </a:path>
              <a:path w="355600" h="413385">
                <a:moveTo>
                  <a:pt x="131318" y="185546"/>
                </a:moveTo>
                <a:lnTo>
                  <a:pt x="115824" y="185546"/>
                </a:lnTo>
                <a:lnTo>
                  <a:pt x="115824" y="208914"/>
                </a:lnTo>
                <a:lnTo>
                  <a:pt x="237362" y="208914"/>
                </a:lnTo>
                <a:lnTo>
                  <a:pt x="236982" y="200151"/>
                </a:lnTo>
                <a:lnTo>
                  <a:pt x="174117" y="200151"/>
                </a:lnTo>
                <a:lnTo>
                  <a:pt x="131318" y="192404"/>
                </a:lnTo>
                <a:lnTo>
                  <a:pt x="131318" y="185546"/>
                </a:lnTo>
                <a:close/>
              </a:path>
              <a:path w="355600" h="413385">
                <a:moveTo>
                  <a:pt x="236347" y="185546"/>
                </a:moveTo>
                <a:lnTo>
                  <a:pt x="216915" y="185546"/>
                </a:lnTo>
                <a:lnTo>
                  <a:pt x="216915" y="192404"/>
                </a:lnTo>
                <a:lnTo>
                  <a:pt x="174117" y="200151"/>
                </a:lnTo>
                <a:lnTo>
                  <a:pt x="236982" y="200151"/>
                </a:lnTo>
                <a:lnTo>
                  <a:pt x="236347" y="185546"/>
                </a:lnTo>
                <a:close/>
              </a:path>
              <a:path w="355600" h="413385">
                <a:moveTo>
                  <a:pt x="118745" y="113664"/>
                </a:moveTo>
                <a:lnTo>
                  <a:pt x="118745" y="126237"/>
                </a:lnTo>
                <a:lnTo>
                  <a:pt x="94361" y="129158"/>
                </a:lnTo>
                <a:lnTo>
                  <a:pt x="70104" y="177800"/>
                </a:lnTo>
                <a:lnTo>
                  <a:pt x="70993" y="177800"/>
                </a:lnTo>
                <a:lnTo>
                  <a:pt x="67183" y="185546"/>
                </a:lnTo>
                <a:lnTo>
                  <a:pt x="139064" y="185546"/>
                </a:lnTo>
                <a:lnTo>
                  <a:pt x="139064" y="154431"/>
                </a:lnTo>
                <a:lnTo>
                  <a:pt x="131318" y="154431"/>
                </a:lnTo>
                <a:lnTo>
                  <a:pt x="131318" y="129158"/>
                </a:lnTo>
                <a:lnTo>
                  <a:pt x="260731" y="129158"/>
                </a:lnTo>
                <a:lnTo>
                  <a:pt x="230505" y="125221"/>
                </a:lnTo>
                <a:lnTo>
                  <a:pt x="230505" y="123316"/>
                </a:lnTo>
                <a:lnTo>
                  <a:pt x="174117" y="123316"/>
                </a:lnTo>
                <a:lnTo>
                  <a:pt x="118745" y="113664"/>
                </a:lnTo>
                <a:close/>
              </a:path>
              <a:path w="355600" h="413385">
                <a:moveTo>
                  <a:pt x="260731" y="129158"/>
                </a:moveTo>
                <a:lnTo>
                  <a:pt x="216915" y="129158"/>
                </a:lnTo>
                <a:lnTo>
                  <a:pt x="216915" y="154431"/>
                </a:lnTo>
                <a:lnTo>
                  <a:pt x="209169" y="154431"/>
                </a:lnTo>
                <a:lnTo>
                  <a:pt x="209169" y="185546"/>
                </a:lnTo>
                <a:lnTo>
                  <a:pt x="277240" y="185546"/>
                </a:lnTo>
                <a:lnTo>
                  <a:pt x="267588" y="154431"/>
                </a:lnTo>
                <a:lnTo>
                  <a:pt x="260731" y="129158"/>
                </a:lnTo>
                <a:close/>
              </a:path>
              <a:path w="355600" h="413385">
                <a:moveTo>
                  <a:pt x="216915" y="129158"/>
                </a:moveTo>
                <a:lnTo>
                  <a:pt x="131318" y="129158"/>
                </a:lnTo>
                <a:lnTo>
                  <a:pt x="174117" y="136905"/>
                </a:lnTo>
                <a:lnTo>
                  <a:pt x="216915" y="129158"/>
                </a:lnTo>
                <a:close/>
              </a:path>
              <a:path w="355600" h="413385">
                <a:moveTo>
                  <a:pt x="230505" y="113664"/>
                </a:moveTo>
                <a:lnTo>
                  <a:pt x="174117" y="123316"/>
                </a:lnTo>
                <a:lnTo>
                  <a:pt x="230505" y="123316"/>
                </a:lnTo>
                <a:lnTo>
                  <a:pt x="230505" y="113664"/>
                </a:lnTo>
                <a:close/>
              </a:path>
              <a:path w="355600" h="413385">
                <a:moveTo>
                  <a:pt x="177164" y="0"/>
                </a:moveTo>
                <a:lnTo>
                  <a:pt x="155227" y="4435"/>
                </a:lnTo>
                <a:lnTo>
                  <a:pt x="137302" y="16525"/>
                </a:lnTo>
                <a:lnTo>
                  <a:pt x="125212" y="34450"/>
                </a:lnTo>
                <a:lnTo>
                  <a:pt x="120776" y="56387"/>
                </a:lnTo>
                <a:lnTo>
                  <a:pt x="125212" y="78305"/>
                </a:lnTo>
                <a:lnTo>
                  <a:pt x="137302" y="96186"/>
                </a:lnTo>
                <a:lnTo>
                  <a:pt x="155227" y="108233"/>
                </a:lnTo>
                <a:lnTo>
                  <a:pt x="177164" y="112648"/>
                </a:lnTo>
                <a:lnTo>
                  <a:pt x="199102" y="108233"/>
                </a:lnTo>
                <a:lnTo>
                  <a:pt x="217027" y="96186"/>
                </a:lnTo>
                <a:lnTo>
                  <a:pt x="229117" y="78305"/>
                </a:lnTo>
                <a:lnTo>
                  <a:pt x="233552" y="56387"/>
                </a:lnTo>
                <a:lnTo>
                  <a:pt x="229117" y="34450"/>
                </a:lnTo>
                <a:lnTo>
                  <a:pt x="217027" y="16525"/>
                </a:lnTo>
                <a:lnTo>
                  <a:pt x="199102" y="4435"/>
                </a:lnTo>
                <a:lnTo>
                  <a:pt x="177164" y="0"/>
                </a:lnTo>
                <a:close/>
              </a:path>
            </a:pathLst>
          </a:custGeom>
          <a:solidFill>
            <a:srgbClr val="BABABA"/>
          </a:solidFill>
        </p:spPr>
        <p:txBody>
          <a:bodyPr wrap="square" lIns="0" tIns="0" rIns="0" bIns="0" rtlCol="0"/>
          <a:lstStyle/>
          <a:p>
            <a:endParaRPr/>
          </a:p>
        </p:txBody>
      </p:sp>
      <p:sp>
        <p:nvSpPr>
          <p:cNvPr id="17" name="object 17"/>
          <p:cNvSpPr txBox="1"/>
          <p:nvPr/>
        </p:nvSpPr>
        <p:spPr>
          <a:xfrm>
            <a:off x="3667505" y="4409313"/>
            <a:ext cx="2195830" cy="1433195"/>
          </a:xfrm>
          <a:prstGeom prst="rect">
            <a:avLst/>
          </a:prstGeom>
        </p:spPr>
        <p:txBody>
          <a:bodyPr vert="horz" wrap="square" lIns="0" tIns="0" rIns="0" bIns="0" rtlCol="0">
            <a:spAutoFit/>
          </a:bodyPr>
          <a:lstStyle/>
          <a:p>
            <a:pPr algn="ctr">
              <a:lnSpc>
                <a:spcPct val="100000"/>
              </a:lnSpc>
            </a:pPr>
            <a:r>
              <a:rPr sz="1600" b="1" spc="-20" dirty="0">
                <a:latin typeface="微软雅黑"/>
                <a:cs typeface="微软雅黑"/>
              </a:rPr>
              <a:t>Tractica</a:t>
            </a:r>
            <a:endParaRPr sz="1600">
              <a:latin typeface="微软雅黑"/>
              <a:cs typeface="微软雅黑"/>
            </a:endParaRPr>
          </a:p>
          <a:p>
            <a:pPr marL="12700" marR="5080" algn="ctr">
              <a:lnSpc>
                <a:spcPct val="130000"/>
              </a:lnSpc>
              <a:spcBef>
                <a:spcPts val="525"/>
              </a:spcBef>
            </a:pPr>
            <a:r>
              <a:rPr sz="1400" spc="-10" dirty="0">
                <a:latin typeface="微软雅黑"/>
                <a:cs typeface="微软雅黑"/>
              </a:rPr>
              <a:t>Tractica预测，2018年全球  </a:t>
            </a:r>
            <a:r>
              <a:rPr sz="1400" dirty="0">
                <a:latin typeface="微软雅黑"/>
                <a:cs typeface="微软雅黑"/>
              </a:rPr>
              <a:t>企业区块链市场在46亿</a:t>
            </a:r>
            <a:r>
              <a:rPr sz="1400" spc="-15" dirty="0">
                <a:latin typeface="微软雅黑"/>
                <a:cs typeface="微软雅黑"/>
              </a:rPr>
              <a:t>美</a:t>
            </a:r>
            <a:r>
              <a:rPr sz="1400" dirty="0">
                <a:latin typeface="微软雅黑"/>
                <a:cs typeface="微软雅黑"/>
              </a:rPr>
              <a:t>元  左右，到2025年市场规模  将达到203亿美元</a:t>
            </a:r>
            <a:endParaRPr sz="1400">
              <a:latin typeface="微软雅黑"/>
              <a:cs typeface="微软雅黑"/>
            </a:endParaRPr>
          </a:p>
        </p:txBody>
      </p:sp>
      <p:sp>
        <p:nvSpPr>
          <p:cNvPr id="18" name="object 18"/>
          <p:cNvSpPr/>
          <p:nvPr/>
        </p:nvSpPr>
        <p:spPr>
          <a:xfrm>
            <a:off x="6272021" y="3353561"/>
            <a:ext cx="2367280" cy="2818130"/>
          </a:xfrm>
          <a:custGeom>
            <a:avLst/>
            <a:gdLst/>
            <a:ahLst/>
            <a:cxnLst/>
            <a:rect l="l" t="t" r="r" b="b"/>
            <a:pathLst>
              <a:path w="2367279" h="2818129">
                <a:moveTo>
                  <a:pt x="0" y="322706"/>
                </a:moveTo>
                <a:lnTo>
                  <a:pt x="3499" y="275029"/>
                </a:lnTo>
                <a:lnTo>
                  <a:pt x="13666" y="229521"/>
                </a:lnTo>
                <a:lnTo>
                  <a:pt x="30000" y="186681"/>
                </a:lnTo>
                <a:lnTo>
                  <a:pt x="52001" y="147009"/>
                </a:lnTo>
                <a:lnTo>
                  <a:pt x="79169" y="111005"/>
                </a:lnTo>
                <a:lnTo>
                  <a:pt x="111005" y="79169"/>
                </a:lnTo>
                <a:lnTo>
                  <a:pt x="147009" y="52001"/>
                </a:lnTo>
                <a:lnTo>
                  <a:pt x="186681" y="30000"/>
                </a:lnTo>
                <a:lnTo>
                  <a:pt x="229521" y="13666"/>
                </a:lnTo>
                <a:lnTo>
                  <a:pt x="275029" y="3499"/>
                </a:lnTo>
                <a:lnTo>
                  <a:pt x="322706" y="0"/>
                </a:lnTo>
                <a:lnTo>
                  <a:pt x="2044064" y="0"/>
                </a:lnTo>
                <a:lnTo>
                  <a:pt x="2091742" y="3499"/>
                </a:lnTo>
                <a:lnTo>
                  <a:pt x="2137250" y="13666"/>
                </a:lnTo>
                <a:lnTo>
                  <a:pt x="2180090" y="30000"/>
                </a:lnTo>
                <a:lnTo>
                  <a:pt x="2219762" y="52001"/>
                </a:lnTo>
                <a:lnTo>
                  <a:pt x="2255766" y="79169"/>
                </a:lnTo>
                <a:lnTo>
                  <a:pt x="2287602" y="111005"/>
                </a:lnTo>
                <a:lnTo>
                  <a:pt x="2314770" y="147009"/>
                </a:lnTo>
                <a:lnTo>
                  <a:pt x="2336771" y="186681"/>
                </a:lnTo>
                <a:lnTo>
                  <a:pt x="2353105" y="229521"/>
                </a:lnTo>
                <a:lnTo>
                  <a:pt x="2363272" y="275029"/>
                </a:lnTo>
                <a:lnTo>
                  <a:pt x="2366772" y="322706"/>
                </a:lnTo>
                <a:lnTo>
                  <a:pt x="2366772" y="2495118"/>
                </a:lnTo>
                <a:lnTo>
                  <a:pt x="2363272" y="2542813"/>
                </a:lnTo>
                <a:lnTo>
                  <a:pt x="2353105" y="2588336"/>
                </a:lnTo>
                <a:lnTo>
                  <a:pt x="2336771" y="2631186"/>
                </a:lnTo>
                <a:lnTo>
                  <a:pt x="2314770" y="2670864"/>
                </a:lnTo>
                <a:lnTo>
                  <a:pt x="2287602" y="2706872"/>
                </a:lnTo>
                <a:lnTo>
                  <a:pt x="2255766" y="2738709"/>
                </a:lnTo>
                <a:lnTo>
                  <a:pt x="2219762" y="2765878"/>
                </a:lnTo>
                <a:lnTo>
                  <a:pt x="2180090" y="2787878"/>
                </a:lnTo>
                <a:lnTo>
                  <a:pt x="2137250" y="2804210"/>
                </a:lnTo>
                <a:lnTo>
                  <a:pt x="2091742" y="2814376"/>
                </a:lnTo>
                <a:lnTo>
                  <a:pt x="2044064" y="2817876"/>
                </a:lnTo>
                <a:lnTo>
                  <a:pt x="322706" y="2817876"/>
                </a:lnTo>
                <a:lnTo>
                  <a:pt x="275029" y="2814376"/>
                </a:lnTo>
                <a:lnTo>
                  <a:pt x="229521" y="2804210"/>
                </a:lnTo>
                <a:lnTo>
                  <a:pt x="186681" y="2787878"/>
                </a:lnTo>
                <a:lnTo>
                  <a:pt x="147009" y="2765878"/>
                </a:lnTo>
                <a:lnTo>
                  <a:pt x="111005" y="2738709"/>
                </a:lnTo>
                <a:lnTo>
                  <a:pt x="79169" y="2706872"/>
                </a:lnTo>
                <a:lnTo>
                  <a:pt x="52001" y="2670864"/>
                </a:lnTo>
                <a:lnTo>
                  <a:pt x="30000" y="2631186"/>
                </a:lnTo>
                <a:lnTo>
                  <a:pt x="13666" y="2588336"/>
                </a:lnTo>
                <a:lnTo>
                  <a:pt x="3499" y="2542813"/>
                </a:lnTo>
                <a:lnTo>
                  <a:pt x="0" y="2495118"/>
                </a:lnTo>
                <a:lnTo>
                  <a:pt x="0" y="322706"/>
                </a:lnTo>
                <a:close/>
              </a:path>
            </a:pathLst>
          </a:custGeom>
          <a:ln w="19812">
            <a:solidFill>
              <a:srgbClr val="1D9ED2"/>
            </a:solidFill>
          </a:ln>
        </p:spPr>
        <p:txBody>
          <a:bodyPr wrap="square" lIns="0" tIns="0" rIns="0" bIns="0" rtlCol="0"/>
          <a:lstStyle/>
          <a:p>
            <a:endParaRPr/>
          </a:p>
        </p:txBody>
      </p:sp>
      <p:sp>
        <p:nvSpPr>
          <p:cNvPr id="19" name="object 19"/>
          <p:cNvSpPr/>
          <p:nvPr/>
        </p:nvSpPr>
        <p:spPr>
          <a:xfrm>
            <a:off x="7277100" y="3491484"/>
            <a:ext cx="355600" cy="413384"/>
          </a:xfrm>
          <a:custGeom>
            <a:avLst/>
            <a:gdLst/>
            <a:ahLst/>
            <a:cxnLst/>
            <a:rect l="l" t="t" r="r" b="b"/>
            <a:pathLst>
              <a:path w="355600" h="413385">
                <a:moveTo>
                  <a:pt x="326898" y="255523"/>
                </a:moveTo>
                <a:lnTo>
                  <a:pt x="28194" y="255523"/>
                </a:lnTo>
                <a:lnTo>
                  <a:pt x="28194" y="413003"/>
                </a:lnTo>
                <a:lnTo>
                  <a:pt x="326898" y="413003"/>
                </a:lnTo>
                <a:lnTo>
                  <a:pt x="326898" y="255523"/>
                </a:lnTo>
                <a:close/>
              </a:path>
              <a:path w="355600" h="413385">
                <a:moveTo>
                  <a:pt x="355092" y="208914"/>
                </a:moveTo>
                <a:lnTo>
                  <a:pt x="0" y="208914"/>
                </a:lnTo>
                <a:lnTo>
                  <a:pt x="0" y="255523"/>
                </a:lnTo>
                <a:lnTo>
                  <a:pt x="355092" y="255523"/>
                </a:lnTo>
                <a:lnTo>
                  <a:pt x="355092" y="208914"/>
                </a:lnTo>
                <a:close/>
              </a:path>
              <a:path w="355600" h="413385">
                <a:moveTo>
                  <a:pt x="131318" y="185546"/>
                </a:moveTo>
                <a:lnTo>
                  <a:pt x="115824" y="185546"/>
                </a:lnTo>
                <a:lnTo>
                  <a:pt x="115824" y="208914"/>
                </a:lnTo>
                <a:lnTo>
                  <a:pt x="237363" y="208914"/>
                </a:lnTo>
                <a:lnTo>
                  <a:pt x="236982" y="200151"/>
                </a:lnTo>
                <a:lnTo>
                  <a:pt x="174117" y="200151"/>
                </a:lnTo>
                <a:lnTo>
                  <a:pt x="131318" y="192404"/>
                </a:lnTo>
                <a:lnTo>
                  <a:pt x="131318" y="185546"/>
                </a:lnTo>
                <a:close/>
              </a:path>
              <a:path w="355600" h="413385">
                <a:moveTo>
                  <a:pt x="236347" y="185546"/>
                </a:moveTo>
                <a:lnTo>
                  <a:pt x="216916" y="185546"/>
                </a:lnTo>
                <a:lnTo>
                  <a:pt x="216916" y="192404"/>
                </a:lnTo>
                <a:lnTo>
                  <a:pt x="174117" y="200151"/>
                </a:lnTo>
                <a:lnTo>
                  <a:pt x="236982" y="200151"/>
                </a:lnTo>
                <a:lnTo>
                  <a:pt x="236347" y="185546"/>
                </a:lnTo>
                <a:close/>
              </a:path>
              <a:path w="355600" h="413385">
                <a:moveTo>
                  <a:pt x="118745" y="113664"/>
                </a:moveTo>
                <a:lnTo>
                  <a:pt x="118745" y="126237"/>
                </a:lnTo>
                <a:lnTo>
                  <a:pt x="94360" y="129158"/>
                </a:lnTo>
                <a:lnTo>
                  <a:pt x="70103" y="177799"/>
                </a:lnTo>
                <a:lnTo>
                  <a:pt x="70993" y="177799"/>
                </a:lnTo>
                <a:lnTo>
                  <a:pt x="67182" y="185546"/>
                </a:lnTo>
                <a:lnTo>
                  <a:pt x="139065" y="185546"/>
                </a:lnTo>
                <a:lnTo>
                  <a:pt x="139065" y="154431"/>
                </a:lnTo>
                <a:lnTo>
                  <a:pt x="131318" y="154431"/>
                </a:lnTo>
                <a:lnTo>
                  <a:pt x="131318" y="129158"/>
                </a:lnTo>
                <a:lnTo>
                  <a:pt x="260730" y="129158"/>
                </a:lnTo>
                <a:lnTo>
                  <a:pt x="230504" y="125221"/>
                </a:lnTo>
                <a:lnTo>
                  <a:pt x="230504" y="123316"/>
                </a:lnTo>
                <a:lnTo>
                  <a:pt x="174117" y="123316"/>
                </a:lnTo>
                <a:lnTo>
                  <a:pt x="118745" y="113664"/>
                </a:lnTo>
                <a:close/>
              </a:path>
              <a:path w="355600" h="413385">
                <a:moveTo>
                  <a:pt x="260730" y="129158"/>
                </a:moveTo>
                <a:lnTo>
                  <a:pt x="216916" y="129158"/>
                </a:lnTo>
                <a:lnTo>
                  <a:pt x="216916" y="154431"/>
                </a:lnTo>
                <a:lnTo>
                  <a:pt x="209169" y="154431"/>
                </a:lnTo>
                <a:lnTo>
                  <a:pt x="209169" y="185546"/>
                </a:lnTo>
                <a:lnTo>
                  <a:pt x="277241" y="185546"/>
                </a:lnTo>
                <a:lnTo>
                  <a:pt x="267589" y="154431"/>
                </a:lnTo>
                <a:lnTo>
                  <a:pt x="260730" y="129158"/>
                </a:lnTo>
                <a:close/>
              </a:path>
              <a:path w="355600" h="413385">
                <a:moveTo>
                  <a:pt x="216916" y="129158"/>
                </a:moveTo>
                <a:lnTo>
                  <a:pt x="131318" y="129158"/>
                </a:lnTo>
                <a:lnTo>
                  <a:pt x="174117" y="136905"/>
                </a:lnTo>
                <a:lnTo>
                  <a:pt x="216916" y="129158"/>
                </a:lnTo>
                <a:close/>
              </a:path>
              <a:path w="355600" h="413385">
                <a:moveTo>
                  <a:pt x="230504" y="113664"/>
                </a:moveTo>
                <a:lnTo>
                  <a:pt x="174117" y="123316"/>
                </a:lnTo>
                <a:lnTo>
                  <a:pt x="230504" y="123316"/>
                </a:lnTo>
                <a:lnTo>
                  <a:pt x="230504" y="113664"/>
                </a:lnTo>
                <a:close/>
              </a:path>
              <a:path w="355600" h="413385">
                <a:moveTo>
                  <a:pt x="177165" y="0"/>
                </a:moveTo>
                <a:lnTo>
                  <a:pt x="155227" y="4435"/>
                </a:lnTo>
                <a:lnTo>
                  <a:pt x="137302" y="16525"/>
                </a:lnTo>
                <a:lnTo>
                  <a:pt x="125212" y="34450"/>
                </a:lnTo>
                <a:lnTo>
                  <a:pt x="120776" y="56387"/>
                </a:lnTo>
                <a:lnTo>
                  <a:pt x="125212" y="78305"/>
                </a:lnTo>
                <a:lnTo>
                  <a:pt x="137302" y="96186"/>
                </a:lnTo>
                <a:lnTo>
                  <a:pt x="155227" y="108233"/>
                </a:lnTo>
                <a:lnTo>
                  <a:pt x="177165" y="112649"/>
                </a:lnTo>
                <a:lnTo>
                  <a:pt x="199102" y="108233"/>
                </a:lnTo>
                <a:lnTo>
                  <a:pt x="217027" y="96186"/>
                </a:lnTo>
                <a:lnTo>
                  <a:pt x="229117" y="78305"/>
                </a:lnTo>
                <a:lnTo>
                  <a:pt x="233552" y="56387"/>
                </a:lnTo>
                <a:lnTo>
                  <a:pt x="229117" y="34450"/>
                </a:lnTo>
                <a:lnTo>
                  <a:pt x="217027" y="16525"/>
                </a:lnTo>
                <a:lnTo>
                  <a:pt x="199102" y="4435"/>
                </a:lnTo>
                <a:lnTo>
                  <a:pt x="177165" y="0"/>
                </a:lnTo>
                <a:close/>
              </a:path>
            </a:pathLst>
          </a:custGeom>
          <a:solidFill>
            <a:srgbClr val="1D9ED2"/>
          </a:solidFill>
        </p:spPr>
        <p:txBody>
          <a:bodyPr wrap="square" lIns="0" tIns="0" rIns="0" bIns="0" rtlCol="0"/>
          <a:lstStyle/>
          <a:p>
            <a:endParaRPr/>
          </a:p>
        </p:txBody>
      </p:sp>
      <p:sp>
        <p:nvSpPr>
          <p:cNvPr id="20" name="object 20"/>
          <p:cNvSpPr txBox="1"/>
          <p:nvPr/>
        </p:nvSpPr>
        <p:spPr>
          <a:xfrm>
            <a:off x="6372605" y="4086605"/>
            <a:ext cx="2164080" cy="1988185"/>
          </a:xfrm>
          <a:prstGeom prst="rect">
            <a:avLst/>
          </a:prstGeom>
        </p:spPr>
        <p:txBody>
          <a:bodyPr vert="horz" wrap="square" lIns="0" tIns="0" rIns="0" bIns="0" rtlCol="0">
            <a:spAutoFit/>
          </a:bodyPr>
          <a:lstStyle/>
          <a:p>
            <a:pPr algn="ctr">
              <a:lnSpc>
                <a:spcPct val="100000"/>
              </a:lnSpc>
            </a:pPr>
            <a:r>
              <a:rPr sz="1600" b="1" spc="-10" dirty="0">
                <a:latin typeface="微软雅黑"/>
                <a:cs typeface="微软雅黑"/>
              </a:rPr>
              <a:t>Reportbuyer</a:t>
            </a:r>
            <a:endParaRPr sz="1600">
              <a:latin typeface="微软雅黑"/>
              <a:cs typeface="微软雅黑"/>
            </a:endParaRPr>
          </a:p>
          <a:p>
            <a:pPr marL="13970" marR="6350" algn="ctr">
              <a:lnSpc>
                <a:spcPct val="130000"/>
              </a:lnSpc>
              <a:spcBef>
                <a:spcPts val="525"/>
              </a:spcBef>
            </a:pPr>
            <a:r>
              <a:rPr sz="1400" spc="-55" dirty="0">
                <a:latin typeface="微软雅黑"/>
                <a:cs typeface="微软雅黑"/>
              </a:rPr>
              <a:t>R</a:t>
            </a:r>
            <a:r>
              <a:rPr sz="1400" spc="-5" dirty="0">
                <a:latin typeface="微软雅黑"/>
                <a:cs typeface="微软雅黑"/>
              </a:rPr>
              <a:t>epo</a:t>
            </a:r>
            <a:r>
              <a:rPr sz="1400" spc="50" dirty="0">
                <a:latin typeface="微软雅黑"/>
                <a:cs typeface="微软雅黑"/>
              </a:rPr>
              <a:t>r</a:t>
            </a:r>
            <a:r>
              <a:rPr sz="1400" dirty="0">
                <a:latin typeface="微软雅黑"/>
                <a:cs typeface="微软雅黑"/>
              </a:rPr>
              <a:t>tbu</a:t>
            </a:r>
            <a:r>
              <a:rPr sz="1400" spc="-10" dirty="0">
                <a:latin typeface="微软雅黑"/>
                <a:cs typeface="微软雅黑"/>
              </a:rPr>
              <a:t>y</a:t>
            </a:r>
            <a:r>
              <a:rPr sz="1400" spc="-5" dirty="0">
                <a:latin typeface="微软雅黑"/>
                <a:cs typeface="微软雅黑"/>
              </a:rPr>
              <a:t>e</a:t>
            </a:r>
            <a:r>
              <a:rPr sz="1400" dirty="0">
                <a:latin typeface="微软雅黑"/>
                <a:cs typeface="微软雅黑"/>
              </a:rPr>
              <a:t>r公布的报告，  全球区块链市场规模将从  2017年的4.1</a:t>
            </a:r>
            <a:r>
              <a:rPr sz="1400" spc="5" dirty="0">
                <a:latin typeface="微软雅黑"/>
                <a:cs typeface="微软雅黑"/>
              </a:rPr>
              <a:t>15</a:t>
            </a:r>
            <a:r>
              <a:rPr sz="1400" dirty="0">
                <a:latin typeface="微软雅黑"/>
                <a:cs typeface="微软雅黑"/>
              </a:rPr>
              <a:t>亿美</a:t>
            </a:r>
            <a:r>
              <a:rPr sz="1400" spc="-15" dirty="0">
                <a:latin typeface="微软雅黑"/>
                <a:cs typeface="微软雅黑"/>
              </a:rPr>
              <a:t>元</a:t>
            </a:r>
            <a:r>
              <a:rPr sz="1400" dirty="0">
                <a:latin typeface="微软雅黑"/>
                <a:cs typeface="微软雅黑"/>
              </a:rPr>
              <a:t>增至</a:t>
            </a:r>
            <a:endParaRPr sz="1400">
              <a:latin typeface="微软雅黑"/>
              <a:cs typeface="微软雅黑"/>
            </a:endParaRPr>
          </a:p>
          <a:p>
            <a:pPr marL="12700" marR="5080" indent="1270" algn="ctr">
              <a:lnSpc>
                <a:spcPts val="2190"/>
              </a:lnSpc>
              <a:spcBef>
                <a:spcPts val="150"/>
              </a:spcBef>
            </a:pPr>
            <a:r>
              <a:rPr sz="1400" dirty="0">
                <a:latin typeface="微软雅黑"/>
                <a:cs typeface="微软雅黑"/>
              </a:rPr>
              <a:t>2022年的76.837亿美元，  折合成复合年均增长率</a:t>
            </a:r>
            <a:r>
              <a:rPr sz="1400" spc="-15" dirty="0">
                <a:latin typeface="微软雅黑"/>
                <a:cs typeface="微软雅黑"/>
              </a:rPr>
              <a:t>高</a:t>
            </a:r>
            <a:r>
              <a:rPr sz="1400" dirty="0">
                <a:latin typeface="微软雅黑"/>
                <a:cs typeface="微软雅黑"/>
              </a:rPr>
              <a:t>达</a:t>
            </a:r>
            <a:endParaRPr sz="1400">
              <a:latin typeface="微软雅黑"/>
              <a:cs typeface="微软雅黑"/>
            </a:endParaRPr>
          </a:p>
          <a:p>
            <a:pPr algn="ctr">
              <a:lnSpc>
                <a:spcPct val="100000"/>
              </a:lnSpc>
              <a:spcBef>
                <a:spcPts val="345"/>
              </a:spcBef>
            </a:pPr>
            <a:r>
              <a:rPr sz="1400" dirty="0">
                <a:latin typeface="微软雅黑"/>
                <a:cs typeface="微软雅黑"/>
              </a:rPr>
              <a:t>79.6%</a:t>
            </a:r>
            <a:endParaRPr sz="1400">
              <a:latin typeface="微软雅黑"/>
              <a:cs typeface="微软雅黑"/>
            </a:endParaRPr>
          </a:p>
        </p:txBody>
      </p:sp>
      <p:sp>
        <p:nvSpPr>
          <p:cNvPr id="21" name="object 21"/>
          <p:cNvSpPr/>
          <p:nvPr/>
        </p:nvSpPr>
        <p:spPr>
          <a:xfrm>
            <a:off x="8960357" y="3353561"/>
            <a:ext cx="2367280" cy="2818130"/>
          </a:xfrm>
          <a:custGeom>
            <a:avLst/>
            <a:gdLst/>
            <a:ahLst/>
            <a:cxnLst/>
            <a:rect l="l" t="t" r="r" b="b"/>
            <a:pathLst>
              <a:path w="2367279" h="2818129">
                <a:moveTo>
                  <a:pt x="0" y="322706"/>
                </a:moveTo>
                <a:lnTo>
                  <a:pt x="3499" y="275029"/>
                </a:lnTo>
                <a:lnTo>
                  <a:pt x="13666" y="229521"/>
                </a:lnTo>
                <a:lnTo>
                  <a:pt x="30000" y="186681"/>
                </a:lnTo>
                <a:lnTo>
                  <a:pt x="52001" y="147009"/>
                </a:lnTo>
                <a:lnTo>
                  <a:pt x="79169" y="111005"/>
                </a:lnTo>
                <a:lnTo>
                  <a:pt x="111005" y="79169"/>
                </a:lnTo>
                <a:lnTo>
                  <a:pt x="147009" y="52001"/>
                </a:lnTo>
                <a:lnTo>
                  <a:pt x="186681" y="30000"/>
                </a:lnTo>
                <a:lnTo>
                  <a:pt x="229521" y="13666"/>
                </a:lnTo>
                <a:lnTo>
                  <a:pt x="275029" y="3499"/>
                </a:lnTo>
                <a:lnTo>
                  <a:pt x="322707" y="0"/>
                </a:lnTo>
                <a:lnTo>
                  <a:pt x="2044065" y="0"/>
                </a:lnTo>
                <a:lnTo>
                  <a:pt x="2091742" y="3499"/>
                </a:lnTo>
                <a:lnTo>
                  <a:pt x="2137250" y="13666"/>
                </a:lnTo>
                <a:lnTo>
                  <a:pt x="2180090" y="30000"/>
                </a:lnTo>
                <a:lnTo>
                  <a:pt x="2219762" y="52001"/>
                </a:lnTo>
                <a:lnTo>
                  <a:pt x="2255766" y="79169"/>
                </a:lnTo>
                <a:lnTo>
                  <a:pt x="2287602" y="111005"/>
                </a:lnTo>
                <a:lnTo>
                  <a:pt x="2314770" y="147009"/>
                </a:lnTo>
                <a:lnTo>
                  <a:pt x="2336771" y="186681"/>
                </a:lnTo>
                <a:lnTo>
                  <a:pt x="2353105" y="229521"/>
                </a:lnTo>
                <a:lnTo>
                  <a:pt x="2363272" y="275029"/>
                </a:lnTo>
                <a:lnTo>
                  <a:pt x="2366772" y="322706"/>
                </a:lnTo>
                <a:lnTo>
                  <a:pt x="2366772" y="2495118"/>
                </a:lnTo>
                <a:lnTo>
                  <a:pt x="2363272" y="2542813"/>
                </a:lnTo>
                <a:lnTo>
                  <a:pt x="2353105" y="2588336"/>
                </a:lnTo>
                <a:lnTo>
                  <a:pt x="2336771" y="2631186"/>
                </a:lnTo>
                <a:lnTo>
                  <a:pt x="2314770" y="2670864"/>
                </a:lnTo>
                <a:lnTo>
                  <a:pt x="2287602" y="2706872"/>
                </a:lnTo>
                <a:lnTo>
                  <a:pt x="2255766" y="2738709"/>
                </a:lnTo>
                <a:lnTo>
                  <a:pt x="2219762" y="2765878"/>
                </a:lnTo>
                <a:lnTo>
                  <a:pt x="2180090" y="2787878"/>
                </a:lnTo>
                <a:lnTo>
                  <a:pt x="2137250" y="2804210"/>
                </a:lnTo>
                <a:lnTo>
                  <a:pt x="2091742" y="2814376"/>
                </a:lnTo>
                <a:lnTo>
                  <a:pt x="2044065" y="2817876"/>
                </a:lnTo>
                <a:lnTo>
                  <a:pt x="322707" y="2817876"/>
                </a:lnTo>
                <a:lnTo>
                  <a:pt x="275029" y="2814376"/>
                </a:lnTo>
                <a:lnTo>
                  <a:pt x="229521" y="2804210"/>
                </a:lnTo>
                <a:lnTo>
                  <a:pt x="186681" y="2787878"/>
                </a:lnTo>
                <a:lnTo>
                  <a:pt x="147009" y="2765878"/>
                </a:lnTo>
                <a:lnTo>
                  <a:pt x="111005" y="2738709"/>
                </a:lnTo>
                <a:lnTo>
                  <a:pt x="79169" y="2706872"/>
                </a:lnTo>
                <a:lnTo>
                  <a:pt x="52001" y="2670864"/>
                </a:lnTo>
                <a:lnTo>
                  <a:pt x="30000" y="2631186"/>
                </a:lnTo>
                <a:lnTo>
                  <a:pt x="13666" y="2588336"/>
                </a:lnTo>
                <a:lnTo>
                  <a:pt x="3499" y="2542813"/>
                </a:lnTo>
                <a:lnTo>
                  <a:pt x="0" y="2495118"/>
                </a:lnTo>
                <a:lnTo>
                  <a:pt x="0" y="322706"/>
                </a:lnTo>
                <a:close/>
              </a:path>
            </a:pathLst>
          </a:custGeom>
          <a:ln w="19812">
            <a:solidFill>
              <a:srgbClr val="BABABA"/>
            </a:solidFill>
          </a:ln>
        </p:spPr>
        <p:txBody>
          <a:bodyPr wrap="square" lIns="0" tIns="0" rIns="0" bIns="0" rtlCol="0"/>
          <a:lstStyle/>
          <a:p>
            <a:endParaRPr/>
          </a:p>
        </p:txBody>
      </p:sp>
      <p:sp>
        <p:nvSpPr>
          <p:cNvPr id="22" name="object 22"/>
          <p:cNvSpPr/>
          <p:nvPr/>
        </p:nvSpPr>
        <p:spPr>
          <a:xfrm>
            <a:off x="9965435" y="3814571"/>
            <a:ext cx="355600" cy="413384"/>
          </a:xfrm>
          <a:custGeom>
            <a:avLst/>
            <a:gdLst/>
            <a:ahLst/>
            <a:cxnLst/>
            <a:rect l="l" t="t" r="r" b="b"/>
            <a:pathLst>
              <a:path w="355600" h="413385">
                <a:moveTo>
                  <a:pt x="326898" y="255523"/>
                </a:moveTo>
                <a:lnTo>
                  <a:pt x="28194" y="255523"/>
                </a:lnTo>
                <a:lnTo>
                  <a:pt x="28194" y="413003"/>
                </a:lnTo>
                <a:lnTo>
                  <a:pt x="326898" y="413003"/>
                </a:lnTo>
                <a:lnTo>
                  <a:pt x="326898" y="255523"/>
                </a:lnTo>
                <a:close/>
              </a:path>
              <a:path w="355600" h="413385">
                <a:moveTo>
                  <a:pt x="355092" y="208914"/>
                </a:moveTo>
                <a:lnTo>
                  <a:pt x="0" y="208914"/>
                </a:lnTo>
                <a:lnTo>
                  <a:pt x="0" y="255523"/>
                </a:lnTo>
                <a:lnTo>
                  <a:pt x="355092" y="255523"/>
                </a:lnTo>
                <a:lnTo>
                  <a:pt x="355092" y="208914"/>
                </a:lnTo>
                <a:close/>
              </a:path>
              <a:path w="355600" h="413385">
                <a:moveTo>
                  <a:pt x="131318" y="185546"/>
                </a:moveTo>
                <a:lnTo>
                  <a:pt x="115824" y="185546"/>
                </a:lnTo>
                <a:lnTo>
                  <a:pt x="115824" y="208914"/>
                </a:lnTo>
                <a:lnTo>
                  <a:pt x="237363" y="208914"/>
                </a:lnTo>
                <a:lnTo>
                  <a:pt x="236982" y="200151"/>
                </a:lnTo>
                <a:lnTo>
                  <a:pt x="174117" y="200151"/>
                </a:lnTo>
                <a:lnTo>
                  <a:pt x="131318" y="192404"/>
                </a:lnTo>
                <a:lnTo>
                  <a:pt x="131318" y="185546"/>
                </a:lnTo>
                <a:close/>
              </a:path>
              <a:path w="355600" h="413385">
                <a:moveTo>
                  <a:pt x="236347" y="185546"/>
                </a:moveTo>
                <a:lnTo>
                  <a:pt x="216916" y="185546"/>
                </a:lnTo>
                <a:lnTo>
                  <a:pt x="216916" y="192404"/>
                </a:lnTo>
                <a:lnTo>
                  <a:pt x="174117" y="200151"/>
                </a:lnTo>
                <a:lnTo>
                  <a:pt x="236982" y="200151"/>
                </a:lnTo>
                <a:lnTo>
                  <a:pt x="236347" y="185546"/>
                </a:lnTo>
                <a:close/>
              </a:path>
              <a:path w="355600" h="413385">
                <a:moveTo>
                  <a:pt x="118745" y="113664"/>
                </a:moveTo>
                <a:lnTo>
                  <a:pt x="118745" y="126237"/>
                </a:lnTo>
                <a:lnTo>
                  <a:pt x="94361" y="129158"/>
                </a:lnTo>
                <a:lnTo>
                  <a:pt x="70104" y="177800"/>
                </a:lnTo>
                <a:lnTo>
                  <a:pt x="70993" y="177800"/>
                </a:lnTo>
                <a:lnTo>
                  <a:pt x="67183" y="185546"/>
                </a:lnTo>
                <a:lnTo>
                  <a:pt x="139065" y="185546"/>
                </a:lnTo>
                <a:lnTo>
                  <a:pt x="139065" y="154431"/>
                </a:lnTo>
                <a:lnTo>
                  <a:pt x="131318" y="154431"/>
                </a:lnTo>
                <a:lnTo>
                  <a:pt x="131318" y="129158"/>
                </a:lnTo>
                <a:lnTo>
                  <a:pt x="260731" y="129158"/>
                </a:lnTo>
                <a:lnTo>
                  <a:pt x="230505" y="125221"/>
                </a:lnTo>
                <a:lnTo>
                  <a:pt x="230505" y="123316"/>
                </a:lnTo>
                <a:lnTo>
                  <a:pt x="174117" y="123316"/>
                </a:lnTo>
                <a:lnTo>
                  <a:pt x="118745" y="113664"/>
                </a:lnTo>
                <a:close/>
              </a:path>
              <a:path w="355600" h="413385">
                <a:moveTo>
                  <a:pt x="260731" y="129158"/>
                </a:moveTo>
                <a:lnTo>
                  <a:pt x="216916" y="129158"/>
                </a:lnTo>
                <a:lnTo>
                  <a:pt x="216916" y="154431"/>
                </a:lnTo>
                <a:lnTo>
                  <a:pt x="209169" y="154431"/>
                </a:lnTo>
                <a:lnTo>
                  <a:pt x="209169" y="185546"/>
                </a:lnTo>
                <a:lnTo>
                  <a:pt x="277241" y="185546"/>
                </a:lnTo>
                <a:lnTo>
                  <a:pt x="267589" y="154431"/>
                </a:lnTo>
                <a:lnTo>
                  <a:pt x="260731" y="129158"/>
                </a:lnTo>
                <a:close/>
              </a:path>
              <a:path w="355600" h="413385">
                <a:moveTo>
                  <a:pt x="216916" y="129158"/>
                </a:moveTo>
                <a:lnTo>
                  <a:pt x="131318" y="129158"/>
                </a:lnTo>
                <a:lnTo>
                  <a:pt x="174117" y="136905"/>
                </a:lnTo>
                <a:lnTo>
                  <a:pt x="216916" y="129158"/>
                </a:lnTo>
                <a:close/>
              </a:path>
              <a:path w="355600" h="413385">
                <a:moveTo>
                  <a:pt x="230505" y="113664"/>
                </a:moveTo>
                <a:lnTo>
                  <a:pt x="174117" y="123316"/>
                </a:lnTo>
                <a:lnTo>
                  <a:pt x="230505" y="123316"/>
                </a:lnTo>
                <a:lnTo>
                  <a:pt x="230505" y="113664"/>
                </a:lnTo>
                <a:close/>
              </a:path>
              <a:path w="355600" h="413385">
                <a:moveTo>
                  <a:pt x="177165" y="0"/>
                </a:moveTo>
                <a:lnTo>
                  <a:pt x="155227" y="4435"/>
                </a:lnTo>
                <a:lnTo>
                  <a:pt x="137302" y="16525"/>
                </a:lnTo>
                <a:lnTo>
                  <a:pt x="125212" y="34450"/>
                </a:lnTo>
                <a:lnTo>
                  <a:pt x="120777" y="56387"/>
                </a:lnTo>
                <a:lnTo>
                  <a:pt x="125212" y="78305"/>
                </a:lnTo>
                <a:lnTo>
                  <a:pt x="137302" y="96186"/>
                </a:lnTo>
                <a:lnTo>
                  <a:pt x="155227" y="108233"/>
                </a:lnTo>
                <a:lnTo>
                  <a:pt x="177165" y="112648"/>
                </a:lnTo>
                <a:lnTo>
                  <a:pt x="199102" y="108233"/>
                </a:lnTo>
                <a:lnTo>
                  <a:pt x="217027" y="96186"/>
                </a:lnTo>
                <a:lnTo>
                  <a:pt x="229117" y="78305"/>
                </a:lnTo>
                <a:lnTo>
                  <a:pt x="233553" y="56387"/>
                </a:lnTo>
                <a:lnTo>
                  <a:pt x="229117" y="34450"/>
                </a:lnTo>
                <a:lnTo>
                  <a:pt x="217027" y="16525"/>
                </a:lnTo>
                <a:lnTo>
                  <a:pt x="199102" y="4435"/>
                </a:lnTo>
                <a:lnTo>
                  <a:pt x="177165" y="0"/>
                </a:lnTo>
                <a:close/>
              </a:path>
            </a:pathLst>
          </a:custGeom>
          <a:solidFill>
            <a:srgbClr val="BABABA"/>
          </a:solidFill>
        </p:spPr>
        <p:txBody>
          <a:bodyPr wrap="square" lIns="0" tIns="0" rIns="0" bIns="0" rtlCol="0"/>
          <a:lstStyle/>
          <a:p>
            <a:endParaRPr/>
          </a:p>
        </p:txBody>
      </p:sp>
      <p:sp>
        <p:nvSpPr>
          <p:cNvPr id="23" name="object 23"/>
          <p:cNvSpPr txBox="1"/>
          <p:nvPr/>
        </p:nvSpPr>
        <p:spPr>
          <a:xfrm>
            <a:off x="9062084" y="4409313"/>
            <a:ext cx="2164080" cy="1710055"/>
          </a:xfrm>
          <a:prstGeom prst="rect">
            <a:avLst/>
          </a:prstGeom>
        </p:spPr>
        <p:txBody>
          <a:bodyPr vert="horz" wrap="square" lIns="0" tIns="0" rIns="0" bIns="0" rtlCol="0">
            <a:spAutoFit/>
          </a:bodyPr>
          <a:lstStyle/>
          <a:p>
            <a:pPr algn="ctr">
              <a:lnSpc>
                <a:spcPct val="100000"/>
              </a:lnSpc>
            </a:pPr>
            <a:r>
              <a:rPr sz="1600" b="1" spc="-5" dirty="0">
                <a:latin typeface="微软雅黑"/>
                <a:cs typeface="微软雅黑"/>
              </a:rPr>
              <a:t>美国银行</a:t>
            </a:r>
            <a:endParaRPr sz="1600">
              <a:latin typeface="微软雅黑"/>
              <a:cs typeface="微软雅黑"/>
            </a:endParaRPr>
          </a:p>
          <a:p>
            <a:pPr marL="12700" marR="5080" algn="ctr">
              <a:lnSpc>
                <a:spcPct val="130000"/>
              </a:lnSpc>
              <a:spcBef>
                <a:spcPts val="525"/>
              </a:spcBef>
            </a:pPr>
            <a:r>
              <a:rPr sz="1400" dirty="0">
                <a:latin typeface="微软雅黑"/>
                <a:cs typeface="微软雅黑"/>
              </a:rPr>
              <a:t>美国银行预测称，对区</a:t>
            </a:r>
            <a:r>
              <a:rPr sz="1400" spc="-15" dirty="0">
                <a:latin typeface="微软雅黑"/>
                <a:cs typeface="微软雅黑"/>
              </a:rPr>
              <a:t>块</a:t>
            </a:r>
            <a:r>
              <a:rPr sz="1400" dirty="0">
                <a:latin typeface="微软雅黑"/>
                <a:cs typeface="微软雅黑"/>
              </a:rPr>
              <a:t>链  技术的采用最终将变成</a:t>
            </a:r>
            <a:r>
              <a:rPr sz="1400" spc="-15" dirty="0">
                <a:latin typeface="微软雅黑"/>
                <a:cs typeface="微软雅黑"/>
              </a:rPr>
              <a:t>一</a:t>
            </a:r>
            <a:r>
              <a:rPr sz="1400" dirty="0">
                <a:latin typeface="微软雅黑"/>
                <a:cs typeface="微软雅黑"/>
              </a:rPr>
              <a:t>个  数十亿美元的机遇，区</a:t>
            </a:r>
            <a:r>
              <a:rPr sz="1400" spc="-15" dirty="0">
                <a:latin typeface="微软雅黑"/>
                <a:cs typeface="微软雅黑"/>
              </a:rPr>
              <a:t>块</a:t>
            </a:r>
            <a:r>
              <a:rPr sz="1400" dirty="0">
                <a:latin typeface="微软雅黑"/>
                <a:cs typeface="微软雅黑"/>
              </a:rPr>
              <a:t>链  整个潜在市场的规模最</a:t>
            </a:r>
            <a:r>
              <a:rPr sz="1400" spc="-15" dirty="0">
                <a:latin typeface="微软雅黑"/>
                <a:cs typeface="微软雅黑"/>
              </a:rPr>
              <a:t>终</a:t>
            </a:r>
            <a:r>
              <a:rPr sz="1400" dirty="0">
                <a:latin typeface="微软雅黑"/>
                <a:cs typeface="微软雅黑"/>
              </a:rPr>
              <a:t>将  达70亿美元</a:t>
            </a:r>
            <a:endParaRPr sz="1400">
              <a:latin typeface="微软雅黑"/>
              <a:cs typeface="微软雅黑"/>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0621518" y="443484"/>
            <a:ext cx="1397000" cy="378460"/>
          </a:xfrm>
          <a:prstGeom prst="rect">
            <a:avLst/>
          </a:prstGeom>
        </p:spPr>
        <p:txBody>
          <a:bodyPr vert="horz" wrap="square" lIns="0" tIns="0" rIns="0" bIns="0" rtlCol="0">
            <a:spAutoFit/>
          </a:bodyPr>
          <a:lstStyle/>
          <a:p>
            <a:pPr marL="12700" marR="5080" indent="39751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3 未来篇  区块链产业发展趋势</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区块链与人工智能、大数据、云计算、物联网等技术融合创造</a:t>
            </a:r>
          </a:p>
          <a:p>
            <a:pPr marL="12700">
              <a:lnSpc>
                <a:spcPts val="2735"/>
              </a:lnSpc>
            </a:pPr>
            <a:r>
              <a:rPr spc="-5" dirty="0"/>
              <a:t>更大价值空间</a:t>
            </a:r>
          </a:p>
        </p:txBody>
      </p:sp>
      <p:sp>
        <p:nvSpPr>
          <p:cNvPr id="5" name="object 5"/>
          <p:cNvSpPr txBox="1"/>
          <p:nvPr/>
        </p:nvSpPr>
        <p:spPr>
          <a:xfrm>
            <a:off x="829767" y="1510157"/>
            <a:ext cx="10806430" cy="54610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区块链与人工智能、大数据、云计算、物联网等技术可以相互促进，融合发展，开创更大价值空间，释放更多创新活力，加快新兴技术</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商业落地应用。</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72083" y="2202179"/>
            <a:ext cx="2497836" cy="1850136"/>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672083" y="4052315"/>
            <a:ext cx="2498090" cy="516890"/>
          </a:xfrm>
          <a:prstGeom prst="rect">
            <a:avLst/>
          </a:prstGeom>
          <a:solidFill>
            <a:srgbClr val="1D9ED2"/>
          </a:solidFill>
        </p:spPr>
        <p:txBody>
          <a:bodyPr vert="horz" wrap="square" lIns="0" tIns="112395" rIns="0" bIns="0" rtlCol="0">
            <a:spAutoFit/>
          </a:bodyPr>
          <a:lstStyle/>
          <a:p>
            <a:pPr marL="360680">
              <a:lnSpc>
                <a:spcPct val="100000"/>
              </a:lnSpc>
              <a:spcBef>
                <a:spcPts val="885"/>
              </a:spcBef>
            </a:pPr>
            <a:r>
              <a:rPr sz="1800" b="1" spc="-5" dirty="0">
                <a:solidFill>
                  <a:srgbClr val="F9F9F9"/>
                </a:solidFill>
                <a:latin typeface="微软雅黑"/>
                <a:cs typeface="微软雅黑"/>
              </a:rPr>
              <a:t>区块链+人工智能</a:t>
            </a:r>
            <a:endParaRPr sz="1800">
              <a:latin typeface="微软雅黑"/>
              <a:cs typeface="微软雅黑"/>
            </a:endParaRPr>
          </a:p>
        </p:txBody>
      </p:sp>
      <p:sp>
        <p:nvSpPr>
          <p:cNvPr id="9" name="object 9"/>
          <p:cNvSpPr/>
          <p:nvPr/>
        </p:nvSpPr>
        <p:spPr>
          <a:xfrm>
            <a:off x="3454908" y="2202179"/>
            <a:ext cx="2497836" cy="2366772"/>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6239255" y="2202179"/>
            <a:ext cx="2497836" cy="2366772"/>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9022080" y="2202179"/>
            <a:ext cx="2497835" cy="2366772"/>
          </a:xfrm>
          <a:prstGeom prst="rect">
            <a:avLst/>
          </a:prstGeom>
          <a:blipFill>
            <a:blip r:embed="rId7" cstate="print"/>
            <a:stretch>
              <a:fillRect/>
            </a:stretch>
          </a:blipFill>
        </p:spPr>
        <p:txBody>
          <a:bodyPr wrap="square" lIns="0" tIns="0" rIns="0" bIns="0" rtlCol="0"/>
          <a:lstStyle/>
          <a:p>
            <a:endParaRPr/>
          </a:p>
        </p:txBody>
      </p:sp>
      <p:sp>
        <p:nvSpPr>
          <p:cNvPr id="12" name="object 12"/>
          <p:cNvSpPr txBox="1"/>
          <p:nvPr/>
        </p:nvSpPr>
        <p:spPr>
          <a:xfrm>
            <a:off x="3454908" y="4052315"/>
            <a:ext cx="2498090" cy="516890"/>
          </a:xfrm>
          <a:prstGeom prst="rect">
            <a:avLst/>
          </a:prstGeom>
          <a:solidFill>
            <a:srgbClr val="1D9ED2"/>
          </a:solidFill>
        </p:spPr>
        <p:txBody>
          <a:bodyPr vert="horz" wrap="square" lIns="0" tIns="112395" rIns="0" bIns="0" rtlCol="0">
            <a:spAutoFit/>
          </a:bodyPr>
          <a:lstStyle/>
          <a:p>
            <a:pPr marL="476250">
              <a:lnSpc>
                <a:spcPct val="100000"/>
              </a:lnSpc>
              <a:spcBef>
                <a:spcPts val="885"/>
              </a:spcBef>
            </a:pPr>
            <a:r>
              <a:rPr sz="1800" b="1" spc="-5" dirty="0">
                <a:solidFill>
                  <a:srgbClr val="F9F9F9"/>
                </a:solidFill>
                <a:latin typeface="微软雅黑"/>
                <a:cs typeface="微软雅黑"/>
              </a:rPr>
              <a:t>区块链+大数据</a:t>
            </a:r>
            <a:endParaRPr sz="1800">
              <a:latin typeface="微软雅黑"/>
              <a:cs typeface="微软雅黑"/>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123</a:t>
            </a:fld>
            <a:endParaRPr dirty="0"/>
          </a:p>
        </p:txBody>
      </p:sp>
      <p:sp>
        <p:nvSpPr>
          <p:cNvPr id="20" name="object 20"/>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13" name="object 13"/>
          <p:cNvSpPr txBox="1"/>
          <p:nvPr/>
        </p:nvSpPr>
        <p:spPr>
          <a:xfrm>
            <a:off x="6239255" y="4052315"/>
            <a:ext cx="2498090" cy="516890"/>
          </a:xfrm>
          <a:prstGeom prst="rect">
            <a:avLst/>
          </a:prstGeom>
          <a:solidFill>
            <a:srgbClr val="1D9ED2"/>
          </a:solidFill>
        </p:spPr>
        <p:txBody>
          <a:bodyPr vert="horz" wrap="square" lIns="0" tIns="112395" rIns="0" bIns="0" rtlCol="0">
            <a:spAutoFit/>
          </a:bodyPr>
          <a:lstStyle/>
          <a:p>
            <a:pPr marL="476250">
              <a:lnSpc>
                <a:spcPct val="100000"/>
              </a:lnSpc>
              <a:spcBef>
                <a:spcPts val="885"/>
              </a:spcBef>
            </a:pPr>
            <a:r>
              <a:rPr sz="1800" b="1" spc="-5" dirty="0">
                <a:solidFill>
                  <a:srgbClr val="F9F9F9"/>
                </a:solidFill>
                <a:latin typeface="微软雅黑"/>
                <a:cs typeface="微软雅黑"/>
              </a:rPr>
              <a:t>区块链+云计算</a:t>
            </a:r>
            <a:endParaRPr sz="1800">
              <a:latin typeface="微软雅黑"/>
              <a:cs typeface="微软雅黑"/>
            </a:endParaRPr>
          </a:p>
        </p:txBody>
      </p:sp>
      <p:sp>
        <p:nvSpPr>
          <p:cNvPr id="14" name="object 14"/>
          <p:cNvSpPr txBox="1"/>
          <p:nvPr/>
        </p:nvSpPr>
        <p:spPr>
          <a:xfrm>
            <a:off x="9022080" y="4052315"/>
            <a:ext cx="2498090" cy="516890"/>
          </a:xfrm>
          <a:prstGeom prst="rect">
            <a:avLst/>
          </a:prstGeom>
          <a:solidFill>
            <a:srgbClr val="1D9ED2"/>
          </a:solidFill>
        </p:spPr>
        <p:txBody>
          <a:bodyPr vert="horz" wrap="square" lIns="0" tIns="112395" rIns="0" bIns="0" rtlCol="0">
            <a:spAutoFit/>
          </a:bodyPr>
          <a:lstStyle/>
          <a:p>
            <a:pPr marL="477520">
              <a:lnSpc>
                <a:spcPct val="100000"/>
              </a:lnSpc>
              <a:spcBef>
                <a:spcPts val="885"/>
              </a:spcBef>
            </a:pPr>
            <a:r>
              <a:rPr sz="1800" b="1" spc="-5" dirty="0">
                <a:solidFill>
                  <a:srgbClr val="F9F9F9"/>
                </a:solidFill>
                <a:latin typeface="微软雅黑"/>
                <a:cs typeface="微软雅黑"/>
              </a:rPr>
              <a:t>区块链+物联网</a:t>
            </a:r>
            <a:endParaRPr sz="1800">
              <a:latin typeface="微软雅黑"/>
              <a:cs typeface="微软雅黑"/>
            </a:endParaRPr>
          </a:p>
        </p:txBody>
      </p:sp>
      <p:sp>
        <p:nvSpPr>
          <p:cNvPr id="15" name="object 15"/>
          <p:cNvSpPr txBox="1"/>
          <p:nvPr/>
        </p:nvSpPr>
        <p:spPr>
          <a:xfrm>
            <a:off x="753872" y="4590541"/>
            <a:ext cx="2339975" cy="1613535"/>
          </a:xfrm>
          <a:prstGeom prst="rect">
            <a:avLst/>
          </a:prstGeom>
        </p:spPr>
        <p:txBody>
          <a:bodyPr vert="horz" wrap="square" lIns="0" tIns="0" rIns="0" bIns="0" rtlCol="0">
            <a:spAutoFit/>
          </a:bodyPr>
          <a:lstStyle/>
          <a:p>
            <a:pPr marL="12065" marR="5080" indent="-635" algn="ctr">
              <a:lnSpc>
                <a:spcPct val="150000"/>
              </a:lnSpc>
            </a:pPr>
            <a:r>
              <a:rPr sz="1400" dirty="0">
                <a:latin typeface="微软雅黑"/>
                <a:cs typeface="微软雅黑"/>
              </a:rPr>
              <a:t>区块链可以帮助</a:t>
            </a:r>
            <a:r>
              <a:rPr sz="1400" spc="-5" dirty="0">
                <a:latin typeface="微软雅黑"/>
                <a:cs typeface="微软雅黑"/>
              </a:rPr>
              <a:t>AI</a:t>
            </a:r>
            <a:r>
              <a:rPr sz="1400" dirty="0">
                <a:latin typeface="微软雅黑"/>
                <a:cs typeface="微软雅黑"/>
              </a:rPr>
              <a:t>解释</a:t>
            </a:r>
            <a:r>
              <a:rPr sz="1400" spc="-15" dirty="0">
                <a:latin typeface="微软雅黑"/>
                <a:cs typeface="微软雅黑"/>
              </a:rPr>
              <a:t>自己</a:t>
            </a:r>
            <a:r>
              <a:rPr sz="1400" dirty="0">
                <a:latin typeface="微软雅黑"/>
                <a:cs typeface="微软雅黑"/>
              </a:rPr>
              <a:t>，  提高人工智能的有效</a:t>
            </a:r>
            <a:r>
              <a:rPr sz="1400" spc="-10" dirty="0">
                <a:latin typeface="微软雅黑"/>
                <a:cs typeface="微软雅黑"/>
              </a:rPr>
              <a:t>性</a:t>
            </a:r>
            <a:r>
              <a:rPr sz="1400" spc="-15" dirty="0">
                <a:latin typeface="微软雅黑"/>
                <a:cs typeface="微软雅黑"/>
              </a:rPr>
              <a:t>，降低  </a:t>
            </a:r>
            <a:r>
              <a:rPr sz="1400" dirty="0">
                <a:latin typeface="微软雅黑"/>
                <a:cs typeface="微软雅黑"/>
              </a:rPr>
              <a:t>市场的准入门槛。</a:t>
            </a:r>
            <a:r>
              <a:rPr sz="1400" spc="-10" dirty="0">
                <a:latin typeface="微软雅黑"/>
                <a:cs typeface="微软雅黑"/>
              </a:rPr>
              <a:t>AI</a:t>
            </a:r>
            <a:r>
              <a:rPr sz="1400" spc="5" dirty="0">
                <a:latin typeface="微软雅黑"/>
                <a:cs typeface="微软雅黑"/>
              </a:rPr>
              <a:t>可</a:t>
            </a:r>
            <a:r>
              <a:rPr sz="1400" spc="-15" dirty="0">
                <a:latin typeface="微软雅黑"/>
                <a:cs typeface="微软雅黑"/>
              </a:rPr>
              <a:t>以</a:t>
            </a:r>
            <a:r>
              <a:rPr sz="1400" spc="-10" dirty="0">
                <a:latin typeface="微软雅黑"/>
                <a:cs typeface="微软雅黑"/>
              </a:rPr>
              <a:t>帮</a:t>
            </a:r>
            <a:r>
              <a:rPr sz="1400" dirty="0">
                <a:latin typeface="微软雅黑"/>
                <a:cs typeface="微软雅黑"/>
              </a:rPr>
              <a:t>助  区块链降低能源消耗</a:t>
            </a:r>
            <a:r>
              <a:rPr sz="1400" spc="-15" dirty="0">
                <a:latin typeface="微软雅黑"/>
                <a:cs typeface="微软雅黑"/>
              </a:rPr>
              <a:t>，提高可  </a:t>
            </a:r>
            <a:r>
              <a:rPr sz="1400" dirty="0">
                <a:latin typeface="微软雅黑"/>
                <a:cs typeface="微软雅黑"/>
              </a:rPr>
              <a:t>扩展性、安全性和效率。</a:t>
            </a:r>
            <a:endParaRPr sz="1400">
              <a:latin typeface="微软雅黑"/>
              <a:cs typeface="微软雅黑"/>
            </a:endParaRPr>
          </a:p>
        </p:txBody>
      </p:sp>
      <p:sp>
        <p:nvSpPr>
          <p:cNvPr id="16" name="object 16"/>
          <p:cNvSpPr txBox="1"/>
          <p:nvPr/>
        </p:nvSpPr>
        <p:spPr>
          <a:xfrm>
            <a:off x="3534536" y="4590541"/>
            <a:ext cx="2339340" cy="1613535"/>
          </a:xfrm>
          <a:prstGeom prst="rect">
            <a:avLst/>
          </a:prstGeom>
        </p:spPr>
        <p:txBody>
          <a:bodyPr vert="horz" wrap="square" lIns="0" tIns="0" rIns="0" bIns="0" rtlCol="0">
            <a:spAutoFit/>
          </a:bodyPr>
          <a:lstStyle/>
          <a:p>
            <a:pPr marL="12065" marR="5080" indent="-635" algn="ctr">
              <a:lnSpc>
                <a:spcPct val="150000"/>
              </a:lnSpc>
            </a:pPr>
            <a:r>
              <a:rPr sz="1400" dirty="0">
                <a:latin typeface="微软雅黑"/>
                <a:cs typeface="微软雅黑"/>
              </a:rPr>
              <a:t>区块链技术可以融入</a:t>
            </a:r>
            <a:r>
              <a:rPr sz="1400" spc="-15" dirty="0">
                <a:latin typeface="微软雅黑"/>
                <a:cs typeface="微软雅黑"/>
              </a:rPr>
              <a:t>大数据</a:t>
            </a:r>
            <a:r>
              <a:rPr sz="1400" dirty="0">
                <a:latin typeface="微软雅黑"/>
                <a:cs typeface="微软雅黑"/>
              </a:rPr>
              <a:t>采  集和共享中，且作为</a:t>
            </a:r>
            <a:r>
              <a:rPr sz="1400" spc="-15" dirty="0">
                <a:latin typeface="微软雅黑"/>
                <a:cs typeface="微软雅黑"/>
              </a:rPr>
              <a:t>数据源</a:t>
            </a:r>
            <a:r>
              <a:rPr sz="1400" dirty="0">
                <a:latin typeface="微软雅黑"/>
                <a:cs typeface="微软雅黑"/>
              </a:rPr>
              <a:t>接  入大数据分析平台，</a:t>
            </a:r>
            <a:r>
              <a:rPr sz="1400" spc="-10" dirty="0">
                <a:latin typeface="微软雅黑"/>
                <a:cs typeface="微软雅黑"/>
              </a:rPr>
              <a:t>而数据</a:t>
            </a:r>
            <a:r>
              <a:rPr sz="1400" dirty="0">
                <a:latin typeface="微软雅黑"/>
                <a:cs typeface="微软雅黑"/>
              </a:rPr>
              <a:t>作  为一种资产可以在区</a:t>
            </a:r>
            <a:r>
              <a:rPr sz="1400" spc="-15" dirty="0">
                <a:latin typeface="微软雅黑"/>
                <a:cs typeface="微软雅黑"/>
              </a:rPr>
              <a:t>块链网</a:t>
            </a:r>
            <a:r>
              <a:rPr sz="1400" dirty="0">
                <a:latin typeface="微软雅黑"/>
                <a:cs typeface="微软雅黑"/>
              </a:rPr>
              <a:t>络  中进行交易。</a:t>
            </a:r>
            <a:endParaRPr sz="1400">
              <a:latin typeface="微软雅黑"/>
              <a:cs typeface="微软雅黑"/>
            </a:endParaRPr>
          </a:p>
        </p:txBody>
      </p:sp>
      <p:sp>
        <p:nvSpPr>
          <p:cNvPr id="17" name="object 17"/>
          <p:cNvSpPr txBox="1"/>
          <p:nvPr/>
        </p:nvSpPr>
        <p:spPr>
          <a:xfrm>
            <a:off x="6315583" y="4590541"/>
            <a:ext cx="2339340" cy="1613535"/>
          </a:xfrm>
          <a:prstGeom prst="rect">
            <a:avLst/>
          </a:prstGeom>
        </p:spPr>
        <p:txBody>
          <a:bodyPr vert="horz" wrap="square" lIns="0" tIns="0" rIns="0" bIns="0" rtlCol="0">
            <a:spAutoFit/>
          </a:bodyPr>
          <a:lstStyle/>
          <a:p>
            <a:pPr marL="12065" marR="5080" indent="-635" algn="ctr">
              <a:lnSpc>
                <a:spcPct val="150000"/>
              </a:lnSpc>
            </a:pPr>
            <a:r>
              <a:rPr sz="1400" dirty="0">
                <a:latin typeface="微软雅黑"/>
                <a:cs typeface="微软雅黑"/>
              </a:rPr>
              <a:t>区块链本身就是一种</a:t>
            </a:r>
            <a:r>
              <a:rPr sz="1400" spc="-15" dirty="0">
                <a:latin typeface="微软雅黑"/>
                <a:cs typeface="微软雅黑"/>
              </a:rPr>
              <a:t>资源，</a:t>
            </a:r>
            <a:r>
              <a:rPr sz="1400" dirty="0">
                <a:latin typeface="微软雅黑"/>
                <a:cs typeface="微软雅黑"/>
              </a:rPr>
              <a:t>有  按需供给的需求，是</a:t>
            </a:r>
            <a:r>
              <a:rPr sz="1400" spc="-15" dirty="0">
                <a:latin typeface="微软雅黑"/>
                <a:cs typeface="微软雅黑"/>
              </a:rPr>
              <a:t>云计算</a:t>
            </a:r>
            <a:r>
              <a:rPr sz="1400" dirty="0">
                <a:latin typeface="微软雅黑"/>
                <a:cs typeface="微软雅黑"/>
              </a:rPr>
              <a:t>的  组成部分。将区块链</a:t>
            </a:r>
            <a:r>
              <a:rPr sz="1400" spc="-10" dirty="0">
                <a:latin typeface="微软雅黑"/>
                <a:cs typeface="微软雅黑"/>
              </a:rPr>
              <a:t>技术嵌</a:t>
            </a:r>
            <a:r>
              <a:rPr sz="1400" dirty="0">
                <a:latin typeface="微软雅黑"/>
                <a:cs typeface="微软雅黑"/>
              </a:rPr>
              <a:t>入  云计算平台，催生了BaaS，  成为云计算的新增长点。</a:t>
            </a:r>
            <a:endParaRPr sz="1400">
              <a:latin typeface="微软雅黑"/>
              <a:cs typeface="微软雅黑"/>
            </a:endParaRPr>
          </a:p>
        </p:txBody>
      </p:sp>
      <p:sp>
        <p:nvSpPr>
          <p:cNvPr id="18" name="object 18"/>
          <p:cNvSpPr txBox="1"/>
          <p:nvPr/>
        </p:nvSpPr>
        <p:spPr>
          <a:xfrm>
            <a:off x="9096502" y="4590541"/>
            <a:ext cx="2339340" cy="1613535"/>
          </a:xfrm>
          <a:prstGeom prst="rect">
            <a:avLst/>
          </a:prstGeom>
        </p:spPr>
        <p:txBody>
          <a:bodyPr vert="horz" wrap="square" lIns="0" tIns="0" rIns="0" bIns="0" rtlCol="0">
            <a:spAutoFit/>
          </a:bodyPr>
          <a:lstStyle/>
          <a:p>
            <a:pPr marL="12700" marR="5080" indent="-635" algn="ctr">
              <a:lnSpc>
                <a:spcPct val="150000"/>
              </a:lnSpc>
            </a:pPr>
            <a:r>
              <a:rPr sz="1400" dirty="0">
                <a:latin typeface="微软雅黑"/>
                <a:cs typeface="微软雅黑"/>
              </a:rPr>
              <a:t>区块链颠覆了物联网</a:t>
            </a:r>
            <a:r>
              <a:rPr sz="1400" spc="-15" dirty="0">
                <a:latin typeface="微软雅黑"/>
                <a:cs typeface="微软雅黑"/>
              </a:rPr>
              <a:t>旧有的</a:t>
            </a:r>
            <a:r>
              <a:rPr sz="1400" dirty="0">
                <a:latin typeface="微软雅黑"/>
                <a:cs typeface="微软雅黑"/>
              </a:rPr>
              <a:t>中  心架构，减轻了中心</a:t>
            </a:r>
            <a:r>
              <a:rPr sz="1400" spc="-15" dirty="0">
                <a:latin typeface="微软雅黑"/>
                <a:cs typeface="微软雅黑"/>
              </a:rPr>
              <a:t>计算的</a:t>
            </a:r>
            <a:r>
              <a:rPr sz="1400" dirty="0">
                <a:latin typeface="微软雅黑"/>
                <a:cs typeface="微软雅黑"/>
              </a:rPr>
              <a:t>压  力，释放了物联网组</a:t>
            </a:r>
            <a:r>
              <a:rPr sz="1400" spc="-10" dirty="0">
                <a:latin typeface="微软雅黑"/>
                <a:cs typeface="微软雅黑"/>
              </a:rPr>
              <a:t>织结构</a:t>
            </a:r>
            <a:r>
              <a:rPr sz="1400" dirty="0">
                <a:latin typeface="微软雅黑"/>
                <a:cs typeface="微软雅黑"/>
              </a:rPr>
              <a:t>的  更多可能，安全方面</a:t>
            </a:r>
            <a:r>
              <a:rPr sz="1400" spc="-15" dirty="0">
                <a:latin typeface="微软雅黑"/>
                <a:cs typeface="微软雅黑"/>
              </a:rPr>
              <a:t>更易于</a:t>
            </a:r>
            <a:r>
              <a:rPr sz="1400" dirty="0">
                <a:latin typeface="微软雅黑"/>
                <a:cs typeface="微软雅黑"/>
              </a:rPr>
              <a:t>防  御和处理。</a:t>
            </a:r>
            <a:endParaRPr sz="1400">
              <a:latin typeface="微软雅黑"/>
              <a:cs typeface="微软雅黑"/>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0621518" y="443484"/>
            <a:ext cx="1397000" cy="378460"/>
          </a:xfrm>
          <a:prstGeom prst="rect">
            <a:avLst/>
          </a:prstGeom>
        </p:spPr>
        <p:txBody>
          <a:bodyPr vert="horz" wrap="square" lIns="0" tIns="0" rIns="0" bIns="0" rtlCol="0">
            <a:spAutoFit/>
          </a:bodyPr>
          <a:lstStyle/>
          <a:p>
            <a:pPr marL="12700" marR="5080" indent="39751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3 未来篇  区块链产业发展趋势</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区块链企业将少谈颠覆式创新，脚踏实地，在传统技术架构基</a:t>
            </a:r>
          </a:p>
          <a:p>
            <a:pPr marL="12700">
              <a:lnSpc>
                <a:spcPts val="2735"/>
              </a:lnSpc>
            </a:pPr>
            <a:r>
              <a:rPr spc="-5" dirty="0"/>
              <a:t>础上改良式创新</a:t>
            </a:r>
          </a:p>
        </p:txBody>
      </p:sp>
      <p:sp>
        <p:nvSpPr>
          <p:cNvPr id="5" name="object 5"/>
          <p:cNvSpPr txBox="1">
            <a:spLocks noGrp="1"/>
          </p:cNvSpPr>
          <p:nvPr>
            <p:ph type="body" idx="1"/>
          </p:nvPr>
        </p:nvSpPr>
        <p:spPr>
          <a:prstGeom prst="rect">
            <a:avLst/>
          </a:prstGeom>
        </p:spPr>
        <p:txBody>
          <a:bodyPr vert="horz" wrap="square" lIns="0" tIns="0" rIns="0" bIns="0" rtlCol="0">
            <a:spAutoFit/>
          </a:bodyPr>
          <a:lstStyle/>
          <a:p>
            <a:pPr marL="457200">
              <a:lnSpc>
                <a:spcPct val="100000"/>
              </a:lnSpc>
            </a:pPr>
            <a:r>
              <a:rPr spc="540" dirty="0">
                <a:solidFill>
                  <a:srgbClr val="1D9ED2"/>
                </a:solidFill>
                <a:latin typeface="Arial Unicode MS"/>
                <a:cs typeface="Arial Unicode MS"/>
              </a:rPr>
              <a:t>◆</a:t>
            </a:r>
            <a:r>
              <a:rPr spc="395" dirty="0">
                <a:solidFill>
                  <a:srgbClr val="1D9ED2"/>
                </a:solidFill>
                <a:latin typeface="Arial Unicode MS"/>
                <a:cs typeface="Arial Unicode MS"/>
              </a:rPr>
              <a:t> </a:t>
            </a:r>
            <a:r>
              <a:rPr dirty="0"/>
              <a:t>区块链技术行业的应用更多的是改良式创新，改善行业原有的痛点，促进行业进步。区块链颠覆式创新更有可能发生在公链领域，但对</a:t>
            </a:r>
          </a:p>
          <a:p>
            <a:pPr marL="743585">
              <a:lnSpc>
                <a:spcPct val="100000"/>
              </a:lnSpc>
              <a:spcBef>
                <a:spcPts val="840"/>
              </a:spcBef>
            </a:pPr>
            <a:r>
              <a:rPr dirty="0"/>
              <a:t>技术和商业模式等要求较高，具有重塑行业的能量。</a:t>
            </a:r>
          </a:p>
          <a:p>
            <a:pPr marL="743585" marR="5080" indent="-287020">
              <a:lnSpc>
                <a:spcPct val="150000"/>
              </a:lnSpc>
            </a:pPr>
            <a:r>
              <a:rPr spc="540" dirty="0">
                <a:solidFill>
                  <a:srgbClr val="1D9ED2"/>
                </a:solidFill>
                <a:latin typeface="Arial Unicode MS"/>
                <a:cs typeface="Arial Unicode MS"/>
              </a:rPr>
              <a:t>◆</a:t>
            </a:r>
            <a:r>
              <a:rPr spc="395" dirty="0">
                <a:solidFill>
                  <a:srgbClr val="1D9ED2"/>
                </a:solidFill>
                <a:latin typeface="Arial Unicode MS"/>
                <a:cs typeface="Arial Unicode MS"/>
              </a:rPr>
              <a:t> </a:t>
            </a:r>
            <a:r>
              <a:rPr dirty="0"/>
              <a:t>在当前算力成本高，技术门槛尚未完全突破，每秒交易数量有限的情况下，区块链企业将该少谈颠覆，脚踏实地，在传统技术架构基础  上结合区块链技术雨点继承式的发展。</a:t>
            </a:r>
          </a:p>
          <a:p>
            <a:pPr marL="457200">
              <a:lnSpc>
                <a:spcPct val="100000"/>
              </a:lnSpc>
              <a:spcBef>
                <a:spcPts val="840"/>
              </a:spcBef>
            </a:pPr>
            <a:r>
              <a:rPr spc="540" dirty="0">
                <a:solidFill>
                  <a:srgbClr val="1D9ED2"/>
                </a:solidFill>
                <a:latin typeface="Arial Unicode MS"/>
                <a:cs typeface="Arial Unicode MS"/>
              </a:rPr>
              <a:t>◆</a:t>
            </a:r>
            <a:r>
              <a:rPr spc="390" dirty="0">
                <a:solidFill>
                  <a:srgbClr val="1D9ED2"/>
                </a:solidFill>
                <a:latin typeface="Arial Unicode MS"/>
                <a:cs typeface="Arial Unicode MS"/>
              </a:rPr>
              <a:t> </a:t>
            </a:r>
            <a:r>
              <a:rPr dirty="0"/>
              <a:t>未来，区块链的底层硬件生态布局完成，算法更加完善，计算成本降低到一定程度，它可能成为颠覆式创新，将像互联网一样创建经济</a:t>
            </a:r>
          </a:p>
          <a:p>
            <a:pPr marL="743585">
              <a:lnSpc>
                <a:spcPct val="100000"/>
              </a:lnSpc>
              <a:spcBef>
                <a:spcPts val="840"/>
              </a:spcBef>
            </a:pPr>
            <a:r>
              <a:rPr dirty="0"/>
              <a:t>和社会的新的基础。</a:t>
            </a: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230623" y="3392423"/>
            <a:ext cx="3742944" cy="2889504"/>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8418956" y="4428490"/>
            <a:ext cx="2164080" cy="1336675"/>
          </a:xfrm>
          <a:prstGeom prst="rect">
            <a:avLst/>
          </a:prstGeom>
        </p:spPr>
        <p:txBody>
          <a:bodyPr vert="horz" wrap="square" lIns="0" tIns="0" rIns="0" bIns="0" rtlCol="0">
            <a:spAutoFit/>
          </a:bodyPr>
          <a:lstStyle/>
          <a:p>
            <a:pPr marL="12700" algn="just">
              <a:lnSpc>
                <a:spcPct val="100000"/>
              </a:lnSpc>
            </a:pPr>
            <a:r>
              <a:rPr sz="1600" b="1" spc="-5" dirty="0">
                <a:latin typeface="微软雅黑"/>
                <a:cs typeface="微软雅黑"/>
              </a:rPr>
              <a:t>颠覆式创新</a:t>
            </a:r>
            <a:endParaRPr sz="1600">
              <a:latin typeface="微软雅黑"/>
              <a:cs typeface="微软雅黑"/>
            </a:endParaRPr>
          </a:p>
          <a:p>
            <a:pPr marL="12700" marR="5080" algn="just">
              <a:lnSpc>
                <a:spcPct val="120000"/>
              </a:lnSpc>
              <a:spcBef>
                <a:spcPts val="434"/>
              </a:spcBef>
            </a:pPr>
            <a:r>
              <a:rPr sz="1400" dirty="0">
                <a:latin typeface="微软雅黑"/>
                <a:cs typeface="微软雅黑"/>
              </a:rPr>
              <a:t>颠覆式创新最有可能发</a:t>
            </a:r>
            <a:r>
              <a:rPr sz="1400" spc="-15" dirty="0">
                <a:latin typeface="微软雅黑"/>
                <a:cs typeface="微软雅黑"/>
              </a:rPr>
              <a:t>生</a:t>
            </a:r>
            <a:r>
              <a:rPr sz="1400" dirty="0">
                <a:latin typeface="微软雅黑"/>
                <a:cs typeface="微软雅黑"/>
              </a:rPr>
              <a:t>在  公链领域，但公链的技</a:t>
            </a:r>
            <a:r>
              <a:rPr sz="1400" spc="-15" dirty="0">
                <a:latin typeface="微软雅黑"/>
                <a:cs typeface="微软雅黑"/>
              </a:rPr>
              <a:t>术</a:t>
            </a:r>
            <a:r>
              <a:rPr sz="1400" dirty="0">
                <a:latin typeface="微软雅黑"/>
                <a:cs typeface="微软雅黑"/>
              </a:rPr>
              <a:t>还  未有突破式的改变，需</a:t>
            </a:r>
            <a:r>
              <a:rPr sz="1400" spc="-15" dirty="0">
                <a:latin typeface="微软雅黑"/>
                <a:cs typeface="微软雅黑"/>
              </a:rPr>
              <a:t>要</a:t>
            </a:r>
            <a:r>
              <a:rPr sz="1400" dirty="0">
                <a:latin typeface="微软雅黑"/>
                <a:cs typeface="微软雅黑"/>
              </a:rPr>
              <a:t>时  间去研发。</a:t>
            </a:r>
            <a:endParaRPr sz="1400">
              <a:latin typeface="微软雅黑"/>
              <a:cs typeface="微软雅黑"/>
            </a:endParaRPr>
          </a:p>
        </p:txBody>
      </p:sp>
      <p:sp>
        <p:nvSpPr>
          <p:cNvPr id="9" name="object 9"/>
          <p:cNvSpPr/>
          <p:nvPr/>
        </p:nvSpPr>
        <p:spPr>
          <a:xfrm>
            <a:off x="7630668" y="4530852"/>
            <a:ext cx="586740" cy="586740"/>
          </a:xfrm>
          <a:custGeom>
            <a:avLst/>
            <a:gdLst/>
            <a:ahLst/>
            <a:cxnLst/>
            <a:rect l="l" t="t" r="r" b="b"/>
            <a:pathLst>
              <a:path w="586740" h="586739">
                <a:moveTo>
                  <a:pt x="293370" y="0"/>
                </a:moveTo>
                <a:lnTo>
                  <a:pt x="245777" y="3838"/>
                </a:lnTo>
                <a:lnTo>
                  <a:pt x="200631" y="14953"/>
                </a:lnTo>
                <a:lnTo>
                  <a:pt x="158537" y="32740"/>
                </a:lnTo>
                <a:lnTo>
                  <a:pt x="120097" y="56595"/>
                </a:lnTo>
                <a:lnTo>
                  <a:pt x="85915" y="85915"/>
                </a:lnTo>
                <a:lnTo>
                  <a:pt x="56595" y="120097"/>
                </a:lnTo>
                <a:lnTo>
                  <a:pt x="32740" y="158537"/>
                </a:lnTo>
                <a:lnTo>
                  <a:pt x="14953" y="200631"/>
                </a:lnTo>
                <a:lnTo>
                  <a:pt x="3838" y="245777"/>
                </a:lnTo>
                <a:lnTo>
                  <a:pt x="0" y="293370"/>
                </a:lnTo>
                <a:lnTo>
                  <a:pt x="3838" y="340962"/>
                </a:lnTo>
                <a:lnTo>
                  <a:pt x="14953" y="386108"/>
                </a:lnTo>
                <a:lnTo>
                  <a:pt x="32740" y="428202"/>
                </a:lnTo>
                <a:lnTo>
                  <a:pt x="56595" y="466642"/>
                </a:lnTo>
                <a:lnTo>
                  <a:pt x="85915" y="500824"/>
                </a:lnTo>
                <a:lnTo>
                  <a:pt x="120097" y="530144"/>
                </a:lnTo>
                <a:lnTo>
                  <a:pt x="158537" y="553999"/>
                </a:lnTo>
                <a:lnTo>
                  <a:pt x="200631" y="571786"/>
                </a:lnTo>
                <a:lnTo>
                  <a:pt x="245777" y="582901"/>
                </a:lnTo>
                <a:lnTo>
                  <a:pt x="293370" y="586740"/>
                </a:lnTo>
                <a:lnTo>
                  <a:pt x="340962" y="582901"/>
                </a:lnTo>
                <a:lnTo>
                  <a:pt x="386108" y="571786"/>
                </a:lnTo>
                <a:lnTo>
                  <a:pt x="428202" y="553999"/>
                </a:lnTo>
                <a:lnTo>
                  <a:pt x="466642" y="530144"/>
                </a:lnTo>
                <a:lnTo>
                  <a:pt x="500824" y="500824"/>
                </a:lnTo>
                <a:lnTo>
                  <a:pt x="530144" y="466642"/>
                </a:lnTo>
                <a:lnTo>
                  <a:pt x="553999" y="428202"/>
                </a:lnTo>
                <a:lnTo>
                  <a:pt x="571786" y="386108"/>
                </a:lnTo>
                <a:lnTo>
                  <a:pt x="582901" y="340962"/>
                </a:lnTo>
                <a:lnTo>
                  <a:pt x="586739" y="293370"/>
                </a:lnTo>
                <a:lnTo>
                  <a:pt x="582901" y="245777"/>
                </a:lnTo>
                <a:lnTo>
                  <a:pt x="571786" y="200631"/>
                </a:lnTo>
                <a:lnTo>
                  <a:pt x="553999" y="158537"/>
                </a:lnTo>
                <a:lnTo>
                  <a:pt x="530144" y="120097"/>
                </a:lnTo>
                <a:lnTo>
                  <a:pt x="500824" y="85915"/>
                </a:lnTo>
                <a:lnTo>
                  <a:pt x="466642" y="56595"/>
                </a:lnTo>
                <a:lnTo>
                  <a:pt x="428202" y="32740"/>
                </a:lnTo>
                <a:lnTo>
                  <a:pt x="386108" y="14953"/>
                </a:lnTo>
                <a:lnTo>
                  <a:pt x="340962" y="3838"/>
                </a:lnTo>
                <a:lnTo>
                  <a:pt x="293370" y="0"/>
                </a:lnTo>
                <a:close/>
              </a:path>
            </a:pathLst>
          </a:custGeom>
          <a:solidFill>
            <a:srgbClr val="9DD2E7"/>
          </a:solidFill>
        </p:spPr>
        <p:txBody>
          <a:bodyPr wrap="square" lIns="0" tIns="0" rIns="0" bIns="0" rtlCol="0"/>
          <a:lstStyle/>
          <a:p>
            <a:endParaRPr/>
          </a:p>
        </p:txBody>
      </p:sp>
      <p:sp>
        <p:nvSpPr>
          <p:cNvPr id="10" name="object 10"/>
          <p:cNvSpPr/>
          <p:nvPr/>
        </p:nvSpPr>
        <p:spPr>
          <a:xfrm>
            <a:off x="7630668" y="4530852"/>
            <a:ext cx="586740" cy="586740"/>
          </a:xfrm>
          <a:custGeom>
            <a:avLst/>
            <a:gdLst/>
            <a:ahLst/>
            <a:cxnLst/>
            <a:rect l="l" t="t" r="r" b="b"/>
            <a:pathLst>
              <a:path w="586740" h="586739">
                <a:moveTo>
                  <a:pt x="0" y="293370"/>
                </a:moveTo>
                <a:lnTo>
                  <a:pt x="3838" y="245777"/>
                </a:lnTo>
                <a:lnTo>
                  <a:pt x="14953" y="200631"/>
                </a:lnTo>
                <a:lnTo>
                  <a:pt x="32740" y="158537"/>
                </a:lnTo>
                <a:lnTo>
                  <a:pt x="56595" y="120097"/>
                </a:lnTo>
                <a:lnTo>
                  <a:pt x="85915" y="85915"/>
                </a:lnTo>
                <a:lnTo>
                  <a:pt x="120097" y="56595"/>
                </a:lnTo>
                <a:lnTo>
                  <a:pt x="158537" y="32740"/>
                </a:lnTo>
                <a:lnTo>
                  <a:pt x="200631" y="14953"/>
                </a:lnTo>
                <a:lnTo>
                  <a:pt x="245777" y="3838"/>
                </a:lnTo>
                <a:lnTo>
                  <a:pt x="293370" y="0"/>
                </a:lnTo>
                <a:lnTo>
                  <a:pt x="340962" y="3838"/>
                </a:lnTo>
                <a:lnTo>
                  <a:pt x="386108" y="14953"/>
                </a:lnTo>
                <a:lnTo>
                  <a:pt x="428202" y="32740"/>
                </a:lnTo>
                <a:lnTo>
                  <a:pt x="466642" y="56595"/>
                </a:lnTo>
                <a:lnTo>
                  <a:pt x="500824" y="85915"/>
                </a:lnTo>
                <a:lnTo>
                  <a:pt x="530144" y="120097"/>
                </a:lnTo>
                <a:lnTo>
                  <a:pt x="553999" y="158537"/>
                </a:lnTo>
                <a:lnTo>
                  <a:pt x="571786" y="200631"/>
                </a:lnTo>
                <a:lnTo>
                  <a:pt x="582901" y="245777"/>
                </a:lnTo>
                <a:lnTo>
                  <a:pt x="586739" y="293370"/>
                </a:lnTo>
                <a:lnTo>
                  <a:pt x="582901" y="340962"/>
                </a:lnTo>
                <a:lnTo>
                  <a:pt x="571786" y="386108"/>
                </a:lnTo>
                <a:lnTo>
                  <a:pt x="553999" y="428202"/>
                </a:lnTo>
                <a:lnTo>
                  <a:pt x="530144" y="466642"/>
                </a:lnTo>
                <a:lnTo>
                  <a:pt x="500824" y="500824"/>
                </a:lnTo>
                <a:lnTo>
                  <a:pt x="466642" y="530144"/>
                </a:lnTo>
                <a:lnTo>
                  <a:pt x="428202" y="553999"/>
                </a:lnTo>
                <a:lnTo>
                  <a:pt x="386108" y="571786"/>
                </a:lnTo>
                <a:lnTo>
                  <a:pt x="340962" y="582901"/>
                </a:lnTo>
                <a:lnTo>
                  <a:pt x="293370" y="586740"/>
                </a:lnTo>
                <a:lnTo>
                  <a:pt x="245777" y="582901"/>
                </a:lnTo>
                <a:lnTo>
                  <a:pt x="200631" y="571786"/>
                </a:lnTo>
                <a:lnTo>
                  <a:pt x="158537" y="553999"/>
                </a:lnTo>
                <a:lnTo>
                  <a:pt x="120097" y="530144"/>
                </a:lnTo>
                <a:lnTo>
                  <a:pt x="85915" y="500824"/>
                </a:lnTo>
                <a:lnTo>
                  <a:pt x="56595" y="466642"/>
                </a:lnTo>
                <a:lnTo>
                  <a:pt x="32740" y="428202"/>
                </a:lnTo>
                <a:lnTo>
                  <a:pt x="14953" y="386108"/>
                </a:lnTo>
                <a:lnTo>
                  <a:pt x="3838" y="340962"/>
                </a:lnTo>
                <a:lnTo>
                  <a:pt x="0" y="293370"/>
                </a:lnTo>
                <a:close/>
              </a:path>
            </a:pathLst>
          </a:custGeom>
          <a:ln w="57912">
            <a:solidFill>
              <a:srgbClr val="F9F9F9"/>
            </a:solidFill>
          </a:ln>
        </p:spPr>
        <p:txBody>
          <a:bodyPr wrap="square" lIns="0" tIns="0" rIns="0" bIns="0" rtlCol="0"/>
          <a:lstStyle/>
          <a:p>
            <a:endParaRPr/>
          </a:p>
        </p:txBody>
      </p:sp>
      <p:sp>
        <p:nvSpPr>
          <p:cNvPr id="11" name="object 11"/>
          <p:cNvSpPr/>
          <p:nvPr/>
        </p:nvSpPr>
        <p:spPr>
          <a:xfrm>
            <a:off x="7781543" y="4681728"/>
            <a:ext cx="285115" cy="283845"/>
          </a:xfrm>
          <a:custGeom>
            <a:avLst/>
            <a:gdLst/>
            <a:ahLst/>
            <a:cxnLst/>
            <a:rect l="l" t="t" r="r" b="b"/>
            <a:pathLst>
              <a:path w="285115" h="283845">
                <a:moveTo>
                  <a:pt x="215646" y="188341"/>
                </a:moveTo>
                <a:lnTo>
                  <a:pt x="209841" y="195572"/>
                </a:lnTo>
                <a:lnTo>
                  <a:pt x="203501" y="202374"/>
                </a:lnTo>
                <a:lnTo>
                  <a:pt x="196661" y="208700"/>
                </a:lnTo>
                <a:lnTo>
                  <a:pt x="189356" y="214503"/>
                </a:lnTo>
                <a:lnTo>
                  <a:pt x="258699" y="283464"/>
                </a:lnTo>
                <a:lnTo>
                  <a:pt x="284987" y="257302"/>
                </a:lnTo>
                <a:lnTo>
                  <a:pt x="215646" y="188341"/>
                </a:lnTo>
                <a:close/>
              </a:path>
              <a:path w="285115" h="283845">
                <a:moveTo>
                  <a:pt x="111505" y="0"/>
                </a:moveTo>
                <a:lnTo>
                  <a:pt x="68151" y="8733"/>
                </a:lnTo>
                <a:lnTo>
                  <a:pt x="32702" y="32527"/>
                </a:lnTo>
                <a:lnTo>
                  <a:pt x="8778" y="67776"/>
                </a:lnTo>
                <a:lnTo>
                  <a:pt x="0" y="110871"/>
                </a:lnTo>
                <a:lnTo>
                  <a:pt x="8778" y="154039"/>
                </a:lnTo>
                <a:lnTo>
                  <a:pt x="32702" y="189325"/>
                </a:lnTo>
                <a:lnTo>
                  <a:pt x="68151" y="213133"/>
                </a:lnTo>
                <a:lnTo>
                  <a:pt x="111505" y="221869"/>
                </a:lnTo>
                <a:lnTo>
                  <a:pt x="154860" y="213133"/>
                </a:lnTo>
                <a:lnTo>
                  <a:pt x="183265" y="194056"/>
                </a:lnTo>
                <a:lnTo>
                  <a:pt x="111505" y="194056"/>
                </a:lnTo>
                <a:lnTo>
                  <a:pt x="78999" y="187523"/>
                </a:lnTo>
                <a:lnTo>
                  <a:pt x="52435" y="169703"/>
                </a:lnTo>
                <a:lnTo>
                  <a:pt x="34514" y="143263"/>
                </a:lnTo>
                <a:lnTo>
                  <a:pt x="27939" y="110871"/>
                </a:lnTo>
                <a:lnTo>
                  <a:pt x="34514" y="78531"/>
                </a:lnTo>
                <a:lnTo>
                  <a:pt x="52435" y="52085"/>
                </a:lnTo>
                <a:lnTo>
                  <a:pt x="78999" y="34236"/>
                </a:lnTo>
                <a:lnTo>
                  <a:pt x="111505" y="27686"/>
                </a:lnTo>
                <a:lnTo>
                  <a:pt x="183096" y="27686"/>
                </a:lnTo>
                <a:lnTo>
                  <a:pt x="154860" y="8733"/>
                </a:lnTo>
                <a:lnTo>
                  <a:pt x="111505" y="0"/>
                </a:lnTo>
                <a:close/>
              </a:path>
              <a:path w="285115" h="283845">
                <a:moveTo>
                  <a:pt x="183096" y="27686"/>
                </a:moveTo>
                <a:lnTo>
                  <a:pt x="111505" y="27686"/>
                </a:lnTo>
                <a:lnTo>
                  <a:pt x="144031" y="34236"/>
                </a:lnTo>
                <a:lnTo>
                  <a:pt x="170640" y="52085"/>
                </a:lnTo>
                <a:lnTo>
                  <a:pt x="188604" y="78531"/>
                </a:lnTo>
                <a:lnTo>
                  <a:pt x="195199" y="110871"/>
                </a:lnTo>
                <a:lnTo>
                  <a:pt x="188604" y="143263"/>
                </a:lnTo>
                <a:lnTo>
                  <a:pt x="170640" y="169703"/>
                </a:lnTo>
                <a:lnTo>
                  <a:pt x="144031" y="187523"/>
                </a:lnTo>
                <a:lnTo>
                  <a:pt x="111505" y="194056"/>
                </a:lnTo>
                <a:lnTo>
                  <a:pt x="183265" y="194056"/>
                </a:lnTo>
                <a:lnTo>
                  <a:pt x="190309" y="189325"/>
                </a:lnTo>
                <a:lnTo>
                  <a:pt x="214233" y="154039"/>
                </a:lnTo>
                <a:lnTo>
                  <a:pt x="223011" y="110871"/>
                </a:lnTo>
                <a:lnTo>
                  <a:pt x="214233" y="67776"/>
                </a:lnTo>
                <a:lnTo>
                  <a:pt x="190309" y="32527"/>
                </a:lnTo>
                <a:lnTo>
                  <a:pt x="183096" y="27686"/>
                </a:lnTo>
                <a:close/>
              </a:path>
              <a:path w="285115" h="283845">
                <a:moveTo>
                  <a:pt x="111505" y="46228"/>
                </a:moveTo>
                <a:lnTo>
                  <a:pt x="86236" y="51309"/>
                </a:lnTo>
                <a:lnTo>
                  <a:pt x="65563" y="65166"/>
                </a:lnTo>
                <a:lnTo>
                  <a:pt x="51605" y="85715"/>
                </a:lnTo>
                <a:lnTo>
                  <a:pt x="46481" y="110871"/>
                </a:lnTo>
                <a:lnTo>
                  <a:pt x="51605" y="136046"/>
                </a:lnTo>
                <a:lnTo>
                  <a:pt x="65563" y="156638"/>
                </a:lnTo>
                <a:lnTo>
                  <a:pt x="86236" y="170539"/>
                </a:lnTo>
                <a:lnTo>
                  <a:pt x="111505" y="175641"/>
                </a:lnTo>
                <a:lnTo>
                  <a:pt x="136828" y="170539"/>
                </a:lnTo>
                <a:lnTo>
                  <a:pt x="157495" y="156638"/>
                </a:lnTo>
                <a:lnTo>
                  <a:pt x="171424" y="136046"/>
                </a:lnTo>
                <a:lnTo>
                  <a:pt x="174649" y="120142"/>
                </a:lnTo>
                <a:lnTo>
                  <a:pt x="74295" y="120142"/>
                </a:lnTo>
                <a:lnTo>
                  <a:pt x="74295" y="101727"/>
                </a:lnTo>
                <a:lnTo>
                  <a:pt x="174674" y="101727"/>
                </a:lnTo>
                <a:lnTo>
                  <a:pt x="171424" y="85715"/>
                </a:lnTo>
                <a:lnTo>
                  <a:pt x="157495" y="65166"/>
                </a:lnTo>
                <a:lnTo>
                  <a:pt x="136828" y="51309"/>
                </a:lnTo>
                <a:lnTo>
                  <a:pt x="111505" y="46228"/>
                </a:lnTo>
                <a:close/>
              </a:path>
              <a:path w="285115" h="283845">
                <a:moveTo>
                  <a:pt x="174674" y="101727"/>
                </a:moveTo>
                <a:lnTo>
                  <a:pt x="148716" y="101727"/>
                </a:lnTo>
                <a:lnTo>
                  <a:pt x="148716" y="120142"/>
                </a:lnTo>
                <a:lnTo>
                  <a:pt x="174649" y="120142"/>
                </a:lnTo>
                <a:lnTo>
                  <a:pt x="176529" y="110871"/>
                </a:lnTo>
                <a:lnTo>
                  <a:pt x="174674" y="101727"/>
                </a:lnTo>
                <a:close/>
              </a:path>
            </a:pathLst>
          </a:custGeom>
          <a:solidFill>
            <a:srgbClr val="F9F9F9"/>
          </a:solidFill>
        </p:spPr>
        <p:txBody>
          <a:bodyPr wrap="square" lIns="0" tIns="0" rIns="0" bIns="0" rtlCol="0"/>
          <a:lstStyle/>
          <a:p>
            <a:endParaRPr/>
          </a:p>
        </p:txBody>
      </p:sp>
      <p:sp>
        <p:nvSpPr>
          <p:cNvPr id="12" name="object 12"/>
          <p:cNvSpPr txBox="1"/>
          <p:nvPr/>
        </p:nvSpPr>
        <p:spPr>
          <a:xfrm>
            <a:off x="1540891" y="4428490"/>
            <a:ext cx="2343785" cy="1336675"/>
          </a:xfrm>
          <a:prstGeom prst="rect">
            <a:avLst/>
          </a:prstGeom>
        </p:spPr>
        <p:txBody>
          <a:bodyPr vert="horz" wrap="square" lIns="0" tIns="0" rIns="0" bIns="0" rtlCol="0">
            <a:spAutoFit/>
          </a:bodyPr>
          <a:lstStyle/>
          <a:p>
            <a:pPr marR="5080" algn="r">
              <a:lnSpc>
                <a:spcPct val="100000"/>
              </a:lnSpc>
            </a:pPr>
            <a:r>
              <a:rPr sz="1600" b="1" spc="-5" dirty="0">
                <a:latin typeface="微软雅黑"/>
                <a:cs typeface="微软雅黑"/>
              </a:rPr>
              <a:t>改良式创新</a:t>
            </a:r>
            <a:endParaRPr sz="1600">
              <a:latin typeface="微软雅黑"/>
              <a:cs typeface="微软雅黑"/>
            </a:endParaRPr>
          </a:p>
          <a:p>
            <a:pPr marL="12700" marR="6350" algn="r">
              <a:lnSpc>
                <a:spcPct val="120000"/>
              </a:lnSpc>
              <a:spcBef>
                <a:spcPts val="434"/>
              </a:spcBef>
            </a:pPr>
            <a:r>
              <a:rPr sz="1400" dirty="0">
                <a:latin typeface="微软雅黑"/>
                <a:cs typeface="微软雅黑"/>
              </a:rPr>
              <a:t>改良式创新为主，选择</a:t>
            </a:r>
            <a:r>
              <a:rPr sz="1400" spc="-15" dirty="0">
                <a:latin typeface="微软雅黑"/>
                <a:cs typeface="微软雅黑"/>
              </a:rPr>
              <a:t>当</a:t>
            </a:r>
            <a:r>
              <a:rPr sz="1400" dirty="0">
                <a:latin typeface="微软雅黑"/>
                <a:cs typeface="微软雅黑"/>
              </a:rPr>
              <a:t>前最  需要区块链技术应用的</a:t>
            </a:r>
            <a:r>
              <a:rPr sz="1400" spc="-15" dirty="0">
                <a:latin typeface="微软雅黑"/>
                <a:cs typeface="微软雅黑"/>
              </a:rPr>
              <a:t>行</a:t>
            </a:r>
            <a:r>
              <a:rPr sz="1400" dirty="0">
                <a:latin typeface="微软雅黑"/>
                <a:cs typeface="微软雅黑"/>
              </a:rPr>
              <a:t>业，  将区块链技术嵌入传统</a:t>
            </a:r>
            <a:r>
              <a:rPr sz="1400" spc="-15" dirty="0">
                <a:latin typeface="微软雅黑"/>
                <a:cs typeface="微软雅黑"/>
              </a:rPr>
              <a:t>技</a:t>
            </a:r>
            <a:r>
              <a:rPr sz="1400" dirty="0">
                <a:latin typeface="微软雅黑"/>
                <a:cs typeface="微软雅黑"/>
              </a:rPr>
              <a:t>术架  构，完善其技术体系。</a:t>
            </a:r>
            <a:endParaRPr sz="1400">
              <a:latin typeface="微软雅黑"/>
              <a:cs typeface="微软雅黑"/>
            </a:endParaRPr>
          </a:p>
        </p:txBody>
      </p:sp>
      <p:sp>
        <p:nvSpPr>
          <p:cNvPr id="13" name="object 13"/>
          <p:cNvSpPr/>
          <p:nvPr/>
        </p:nvSpPr>
        <p:spPr>
          <a:xfrm>
            <a:off x="3982211" y="4530852"/>
            <a:ext cx="586740" cy="586740"/>
          </a:xfrm>
          <a:custGeom>
            <a:avLst/>
            <a:gdLst/>
            <a:ahLst/>
            <a:cxnLst/>
            <a:rect l="l" t="t" r="r" b="b"/>
            <a:pathLst>
              <a:path w="586739" h="586739">
                <a:moveTo>
                  <a:pt x="293370" y="0"/>
                </a:moveTo>
                <a:lnTo>
                  <a:pt x="245777" y="3838"/>
                </a:lnTo>
                <a:lnTo>
                  <a:pt x="200631" y="14953"/>
                </a:lnTo>
                <a:lnTo>
                  <a:pt x="158537" y="32740"/>
                </a:lnTo>
                <a:lnTo>
                  <a:pt x="120097" y="56595"/>
                </a:lnTo>
                <a:lnTo>
                  <a:pt x="85915" y="85915"/>
                </a:lnTo>
                <a:lnTo>
                  <a:pt x="56595" y="120097"/>
                </a:lnTo>
                <a:lnTo>
                  <a:pt x="32740" y="158537"/>
                </a:lnTo>
                <a:lnTo>
                  <a:pt x="14953" y="200631"/>
                </a:lnTo>
                <a:lnTo>
                  <a:pt x="3838" y="245777"/>
                </a:lnTo>
                <a:lnTo>
                  <a:pt x="0" y="293370"/>
                </a:lnTo>
                <a:lnTo>
                  <a:pt x="3838" y="340962"/>
                </a:lnTo>
                <a:lnTo>
                  <a:pt x="14953" y="386108"/>
                </a:lnTo>
                <a:lnTo>
                  <a:pt x="32740" y="428202"/>
                </a:lnTo>
                <a:lnTo>
                  <a:pt x="56595" y="466642"/>
                </a:lnTo>
                <a:lnTo>
                  <a:pt x="85915" y="500824"/>
                </a:lnTo>
                <a:lnTo>
                  <a:pt x="120097" y="530144"/>
                </a:lnTo>
                <a:lnTo>
                  <a:pt x="158537" y="553999"/>
                </a:lnTo>
                <a:lnTo>
                  <a:pt x="200631" y="571786"/>
                </a:lnTo>
                <a:lnTo>
                  <a:pt x="245777" y="582901"/>
                </a:lnTo>
                <a:lnTo>
                  <a:pt x="293370" y="586740"/>
                </a:lnTo>
                <a:lnTo>
                  <a:pt x="340962" y="582901"/>
                </a:lnTo>
                <a:lnTo>
                  <a:pt x="386108" y="571786"/>
                </a:lnTo>
                <a:lnTo>
                  <a:pt x="428202" y="553999"/>
                </a:lnTo>
                <a:lnTo>
                  <a:pt x="466642" y="530144"/>
                </a:lnTo>
                <a:lnTo>
                  <a:pt x="500824" y="500824"/>
                </a:lnTo>
                <a:lnTo>
                  <a:pt x="530144" y="466642"/>
                </a:lnTo>
                <a:lnTo>
                  <a:pt x="553999" y="428202"/>
                </a:lnTo>
                <a:lnTo>
                  <a:pt x="571786" y="386108"/>
                </a:lnTo>
                <a:lnTo>
                  <a:pt x="582901" y="340962"/>
                </a:lnTo>
                <a:lnTo>
                  <a:pt x="586739" y="293370"/>
                </a:lnTo>
                <a:lnTo>
                  <a:pt x="582901" y="245777"/>
                </a:lnTo>
                <a:lnTo>
                  <a:pt x="571786" y="200631"/>
                </a:lnTo>
                <a:lnTo>
                  <a:pt x="553999" y="158537"/>
                </a:lnTo>
                <a:lnTo>
                  <a:pt x="530144" y="120097"/>
                </a:lnTo>
                <a:lnTo>
                  <a:pt x="500824" y="85915"/>
                </a:lnTo>
                <a:lnTo>
                  <a:pt x="466642" y="56595"/>
                </a:lnTo>
                <a:lnTo>
                  <a:pt x="428202" y="32740"/>
                </a:lnTo>
                <a:lnTo>
                  <a:pt x="386108" y="14953"/>
                </a:lnTo>
                <a:lnTo>
                  <a:pt x="340962" y="3838"/>
                </a:lnTo>
                <a:lnTo>
                  <a:pt x="293370" y="0"/>
                </a:lnTo>
                <a:close/>
              </a:path>
            </a:pathLst>
          </a:custGeom>
          <a:solidFill>
            <a:srgbClr val="1D9ED2"/>
          </a:solidFill>
        </p:spPr>
        <p:txBody>
          <a:bodyPr wrap="square" lIns="0" tIns="0" rIns="0" bIns="0" rtlCol="0"/>
          <a:lstStyle/>
          <a:p>
            <a:endParaRPr/>
          </a:p>
        </p:txBody>
      </p:sp>
      <p:sp>
        <p:nvSpPr>
          <p:cNvPr id="14" name="object 14"/>
          <p:cNvSpPr/>
          <p:nvPr/>
        </p:nvSpPr>
        <p:spPr>
          <a:xfrm>
            <a:off x="3982211" y="4530852"/>
            <a:ext cx="586740" cy="586740"/>
          </a:xfrm>
          <a:custGeom>
            <a:avLst/>
            <a:gdLst/>
            <a:ahLst/>
            <a:cxnLst/>
            <a:rect l="l" t="t" r="r" b="b"/>
            <a:pathLst>
              <a:path w="586739" h="586739">
                <a:moveTo>
                  <a:pt x="0" y="293370"/>
                </a:moveTo>
                <a:lnTo>
                  <a:pt x="3838" y="245777"/>
                </a:lnTo>
                <a:lnTo>
                  <a:pt x="14953" y="200631"/>
                </a:lnTo>
                <a:lnTo>
                  <a:pt x="32740" y="158537"/>
                </a:lnTo>
                <a:lnTo>
                  <a:pt x="56595" y="120097"/>
                </a:lnTo>
                <a:lnTo>
                  <a:pt x="85915" y="85915"/>
                </a:lnTo>
                <a:lnTo>
                  <a:pt x="120097" y="56595"/>
                </a:lnTo>
                <a:lnTo>
                  <a:pt x="158537" y="32740"/>
                </a:lnTo>
                <a:lnTo>
                  <a:pt x="200631" y="14953"/>
                </a:lnTo>
                <a:lnTo>
                  <a:pt x="245777" y="3838"/>
                </a:lnTo>
                <a:lnTo>
                  <a:pt x="293370" y="0"/>
                </a:lnTo>
                <a:lnTo>
                  <a:pt x="340962" y="3838"/>
                </a:lnTo>
                <a:lnTo>
                  <a:pt x="386108" y="14953"/>
                </a:lnTo>
                <a:lnTo>
                  <a:pt x="428202" y="32740"/>
                </a:lnTo>
                <a:lnTo>
                  <a:pt x="466642" y="56595"/>
                </a:lnTo>
                <a:lnTo>
                  <a:pt x="500824" y="85915"/>
                </a:lnTo>
                <a:lnTo>
                  <a:pt x="530144" y="120097"/>
                </a:lnTo>
                <a:lnTo>
                  <a:pt x="553999" y="158537"/>
                </a:lnTo>
                <a:lnTo>
                  <a:pt x="571786" y="200631"/>
                </a:lnTo>
                <a:lnTo>
                  <a:pt x="582901" y="245777"/>
                </a:lnTo>
                <a:lnTo>
                  <a:pt x="586739" y="293370"/>
                </a:lnTo>
                <a:lnTo>
                  <a:pt x="582901" y="340962"/>
                </a:lnTo>
                <a:lnTo>
                  <a:pt x="571786" y="386108"/>
                </a:lnTo>
                <a:lnTo>
                  <a:pt x="553999" y="428202"/>
                </a:lnTo>
                <a:lnTo>
                  <a:pt x="530144" y="466642"/>
                </a:lnTo>
                <a:lnTo>
                  <a:pt x="500824" y="500824"/>
                </a:lnTo>
                <a:lnTo>
                  <a:pt x="466642" y="530144"/>
                </a:lnTo>
                <a:lnTo>
                  <a:pt x="428202" y="553999"/>
                </a:lnTo>
                <a:lnTo>
                  <a:pt x="386108" y="571786"/>
                </a:lnTo>
                <a:lnTo>
                  <a:pt x="340962" y="582901"/>
                </a:lnTo>
                <a:lnTo>
                  <a:pt x="293370" y="586740"/>
                </a:lnTo>
                <a:lnTo>
                  <a:pt x="245777" y="582901"/>
                </a:lnTo>
                <a:lnTo>
                  <a:pt x="200631" y="571786"/>
                </a:lnTo>
                <a:lnTo>
                  <a:pt x="158537" y="553999"/>
                </a:lnTo>
                <a:lnTo>
                  <a:pt x="120097" y="530144"/>
                </a:lnTo>
                <a:lnTo>
                  <a:pt x="85915" y="500824"/>
                </a:lnTo>
                <a:lnTo>
                  <a:pt x="56595" y="466642"/>
                </a:lnTo>
                <a:lnTo>
                  <a:pt x="32740" y="428202"/>
                </a:lnTo>
                <a:lnTo>
                  <a:pt x="14953" y="386108"/>
                </a:lnTo>
                <a:lnTo>
                  <a:pt x="3838" y="340962"/>
                </a:lnTo>
                <a:lnTo>
                  <a:pt x="0" y="293370"/>
                </a:lnTo>
                <a:close/>
              </a:path>
            </a:pathLst>
          </a:custGeom>
          <a:ln w="57911">
            <a:solidFill>
              <a:srgbClr val="F9F9F9"/>
            </a:solidFill>
          </a:ln>
        </p:spPr>
        <p:txBody>
          <a:bodyPr wrap="square" lIns="0" tIns="0" rIns="0" bIns="0" rtlCol="0"/>
          <a:lstStyle/>
          <a:p>
            <a:endParaRPr/>
          </a:p>
        </p:txBody>
      </p:sp>
      <p:sp>
        <p:nvSpPr>
          <p:cNvPr id="15" name="object 15"/>
          <p:cNvSpPr/>
          <p:nvPr/>
        </p:nvSpPr>
        <p:spPr>
          <a:xfrm>
            <a:off x="4133088" y="4700015"/>
            <a:ext cx="283845" cy="248920"/>
          </a:xfrm>
          <a:custGeom>
            <a:avLst/>
            <a:gdLst/>
            <a:ahLst/>
            <a:cxnLst/>
            <a:rect l="l" t="t" r="r" b="b"/>
            <a:pathLst>
              <a:path w="283845" h="248920">
                <a:moveTo>
                  <a:pt x="216526" y="228472"/>
                </a:moveTo>
                <a:lnTo>
                  <a:pt x="64770" y="228472"/>
                </a:lnTo>
                <a:lnTo>
                  <a:pt x="82117" y="236892"/>
                </a:lnTo>
                <a:lnTo>
                  <a:pt x="100869" y="243157"/>
                </a:lnTo>
                <a:lnTo>
                  <a:pt x="120812" y="247064"/>
                </a:lnTo>
                <a:lnTo>
                  <a:pt x="141732" y="248411"/>
                </a:lnTo>
                <a:lnTo>
                  <a:pt x="186513" y="242078"/>
                </a:lnTo>
                <a:lnTo>
                  <a:pt x="216526" y="228472"/>
                </a:lnTo>
                <a:close/>
              </a:path>
              <a:path w="283845" h="248920">
                <a:moveTo>
                  <a:pt x="141732" y="0"/>
                </a:moveTo>
                <a:lnTo>
                  <a:pt x="96950" y="6333"/>
                </a:lnTo>
                <a:lnTo>
                  <a:pt x="58046" y="23969"/>
                </a:lnTo>
                <a:lnTo>
                  <a:pt x="27358" y="50858"/>
                </a:lnTo>
                <a:lnTo>
                  <a:pt x="7229" y="84953"/>
                </a:lnTo>
                <a:lnTo>
                  <a:pt x="0" y="124205"/>
                </a:lnTo>
                <a:lnTo>
                  <a:pt x="2153" y="145893"/>
                </a:lnTo>
                <a:lnTo>
                  <a:pt x="8366" y="166354"/>
                </a:lnTo>
                <a:lnTo>
                  <a:pt x="18270" y="185267"/>
                </a:lnTo>
                <a:lnTo>
                  <a:pt x="31496" y="202310"/>
                </a:lnTo>
                <a:lnTo>
                  <a:pt x="28199" y="209833"/>
                </a:lnTo>
                <a:lnTo>
                  <a:pt x="23510" y="217439"/>
                </a:lnTo>
                <a:lnTo>
                  <a:pt x="17226" y="224688"/>
                </a:lnTo>
                <a:lnTo>
                  <a:pt x="9144" y="231139"/>
                </a:lnTo>
                <a:lnTo>
                  <a:pt x="6096" y="233171"/>
                </a:lnTo>
                <a:lnTo>
                  <a:pt x="7112" y="237743"/>
                </a:lnTo>
                <a:lnTo>
                  <a:pt x="10667" y="238251"/>
                </a:lnTo>
                <a:lnTo>
                  <a:pt x="21621" y="239152"/>
                </a:lnTo>
                <a:lnTo>
                  <a:pt x="34956" y="238505"/>
                </a:lnTo>
                <a:lnTo>
                  <a:pt x="49672" y="235287"/>
                </a:lnTo>
                <a:lnTo>
                  <a:pt x="64770" y="228472"/>
                </a:lnTo>
                <a:lnTo>
                  <a:pt x="216526" y="228472"/>
                </a:lnTo>
                <a:lnTo>
                  <a:pt x="225417" y="224442"/>
                </a:lnTo>
                <a:lnTo>
                  <a:pt x="256105" y="197553"/>
                </a:lnTo>
                <a:lnTo>
                  <a:pt x="262143" y="187324"/>
                </a:lnTo>
                <a:lnTo>
                  <a:pt x="140208" y="187324"/>
                </a:lnTo>
                <a:lnTo>
                  <a:pt x="138811" y="186816"/>
                </a:lnTo>
                <a:lnTo>
                  <a:pt x="89153" y="137159"/>
                </a:lnTo>
                <a:lnTo>
                  <a:pt x="78739" y="111886"/>
                </a:lnTo>
                <a:lnTo>
                  <a:pt x="79420" y="104866"/>
                </a:lnTo>
                <a:lnTo>
                  <a:pt x="107406" y="76773"/>
                </a:lnTo>
                <a:lnTo>
                  <a:pt x="114426" y="76072"/>
                </a:lnTo>
                <a:lnTo>
                  <a:pt x="270991" y="76072"/>
                </a:lnTo>
                <a:lnTo>
                  <a:pt x="256105" y="50858"/>
                </a:lnTo>
                <a:lnTo>
                  <a:pt x="225417" y="23969"/>
                </a:lnTo>
                <a:lnTo>
                  <a:pt x="186513" y="6333"/>
                </a:lnTo>
                <a:lnTo>
                  <a:pt x="141732" y="0"/>
                </a:lnTo>
                <a:close/>
              </a:path>
              <a:path w="283845" h="248920">
                <a:moveTo>
                  <a:pt x="271066" y="76199"/>
                </a:moveTo>
                <a:lnTo>
                  <a:pt x="168910" y="76199"/>
                </a:lnTo>
                <a:lnTo>
                  <a:pt x="175930" y="76880"/>
                </a:lnTo>
                <a:lnTo>
                  <a:pt x="182594" y="78882"/>
                </a:lnTo>
                <a:lnTo>
                  <a:pt x="204724" y="111886"/>
                </a:lnTo>
                <a:lnTo>
                  <a:pt x="203969" y="118907"/>
                </a:lnTo>
                <a:lnTo>
                  <a:pt x="144525" y="186816"/>
                </a:lnTo>
                <a:lnTo>
                  <a:pt x="143128" y="187324"/>
                </a:lnTo>
                <a:lnTo>
                  <a:pt x="262143" y="187324"/>
                </a:lnTo>
                <a:lnTo>
                  <a:pt x="276234" y="163458"/>
                </a:lnTo>
                <a:lnTo>
                  <a:pt x="283463" y="124205"/>
                </a:lnTo>
                <a:lnTo>
                  <a:pt x="276234" y="84953"/>
                </a:lnTo>
                <a:lnTo>
                  <a:pt x="271066" y="76199"/>
                </a:lnTo>
                <a:close/>
              </a:path>
              <a:path w="283845" h="248920">
                <a:moveTo>
                  <a:pt x="270991" y="76072"/>
                </a:moveTo>
                <a:lnTo>
                  <a:pt x="114426" y="76072"/>
                </a:lnTo>
                <a:lnTo>
                  <a:pt x="121488" y="76773"/>
                </a:lnTo>
                <a:lnTo>
                  <a:pt x="128063" y="78771"/>
                </a:lnTo>
                <a:lnTo>
                  <a:pt x="134197" y="82073"/>
                </a:lnTo>
                <a:lnTo>
                  <a:pt x="139700" y="86613"/>
                </a:lnTo>
                <a:lnTo>
                  <a:pt x="141732" y="88645"/>
                </a:lnTo>
                <a:lnTo>
                  <a:pt x="143637" y="86613"/>
                </a:lnTo>
                <a:lnTo>
                  <a:pt x="149123" y="82127"/>
                </a:lnTo>
                <a:lnTo>
                  <a:pt x="155225" y="78882"/>
                </a:lnTo>
                <a:lnTo>
                  <a:pt x="161889" y="76880"/>
                </a:lnTo>
                <a:lnTo>
                  <a:pt x="168910" y="76199"/>
                </a:lnTo>
                <a:lnTo>
                  <a:pt x="271066" y="76199"/>
                </a:lnTo>
                <a:lnTo>
                  <a:pt x="270991" y="76072"/>
                </a:lnTo>
                <a:close/>
              </a:path>
            </a:pathLst>
          </a:custGeom>
          <a:solidFill>
            <a:srgbClr val="F9F9F9"/>
          </a:solidFill>
        </p:spPr>
        <p:txBody>
          <a:bodyPr wrap="square" lIns="0" tIns="0" rIns="0" bIns="0" rtlCol="0"/>
          <a:lstStyle/>
          <a:p>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124</a:t>
            </a:fld>
            <a:endParaRPr dirty="0"/>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0621518" y="443484"/>
            <a:ext cx="1397000" cy="378460"/>
          </a:xfrm>
          <a:prstGeom prst="rect">
            <a:avLst/>
          </a:prstGeom>
        </p:spPr>
        <p:txBody>
          <a:bodyPr vert="horz" wrap="square" lIns="0" tIns="0" rIns="0" bIns="0" rtlCol="0">
            <a:spAutoFit/>
          </a:bodyPr>
          <a:lstStyle/>
          <a:p>
            <a:pPr marL="12700" marR="5080" indent="39751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3 未来篇  区块链产业发展趋势</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区块链行业应用加速推进，以金融行业应用为核心向其他非金</a:t>
            </a:r>
          </a:p>
          <a:p>
            <a:pPr marL="12700">
              <a:lnSpc>
                <a:spcPts val="2735"/>
              </a:lnSpc>
            </a:pPr>
            <a:r>
              <a:rPr spc="-5" dirty="0"/>
              <a:t>融领域扩散</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544567" y="4090415"/>
            <a:ext cx="3084576" cy="2767581"/>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5830570" y="5437835"/>
            <a:ext cx="534670" cy="317500"/>
          </a:xfrm>
          <a:prstGeom prst="rect">
            <a:avLst/>
          </a:prstGeom>
        </p:spPr>
        <p:txBody>
          <a:bodyPr vert="horz" wrap="square" lIns="0" tIns="0" rIns="0" bIns="0" rtlCol="0">
            <a:spAutoFit/>
          </a:bodyPr>
          <a:lstStyle/>
          <a:p>
            <a:pPr marL="12700">
              <a:lnSpc>
                <a:spcPct val="100000"/>
              </a:lnSpc>
            </a:pPr>
            <a:r>
              <a:rPr sz="2000" b="1" dirty="0">
                <a:latin typeface="微软雅黑"/>
                <a:cs typeface="微软雅黑"/>
              </a:rPr>
              <a:t>金融</a:t>
            </a:r>
            <a:endParaRPr sz="2000">
              <a:latin typeface="微软雅黑"/>
              <a:cs typeface="微软雅黑"/>
            </a:endParaRPr>
          </a:p>
        </p:txBody>
      </p:sp>
      <p:sp>
        <p:nvSpPr>
          <p:cNvPr id="8" name="object 8"/>
          <p:cNvSpPr/>
          <p:nvPr/>
        </p:nvSpPr>
        <p:spPr>
          <a:xfrm>
            <a:off x="4408932" y="3983735"/>
            <a:ext cx="3357879" cy="1767839"/>
          </a:xfrm>
          <a:custGeom>
            <a:avLst/>
            <a:gdLst/>
            <a:ahLst/>
            <a:cxnLst/>
            <a:rect l="l" t="t" r="r" b="b"/>
            <a:pathLst>
              <a:path w="3357879" h="1767839">
                <a:moveTo>
                  <a:pt x="0" y="1759038"/>
                </a:moveTo>
                <a:lnTo>
                  <a:pt x="0" y="1767839"/>
                </a:lnTo>
                <a:lnTo>
                  <a:pt x="7365" y="1767839"/>
                </a:lnTo>
                <a:lnTo>
                  <a:pt x="7365" y="1760512"/>
                </a:lnTo>
                <a:lnTo>
                  <a:pt x="0" y="1759038"/>
                </a:lnTo>
                <a:close/>
              </a:path>
              <a:path w="3357879" h="1767839">
                <a:moveTo>
                  <a:pt x="0" y="1723859"/>
                </a:moveTo>
                <a:lnTo>
                  <a:pt x="0" y="1741449"/>
                </a:lnTo>
                <a:lnTo>
                  <a:pt x="7365" y="1742922"/>
                </a:lnTo>
                <a:lnTo>
                  <a:pt x="7365" y="1725333"/>
                </a:lnTo>
                <a:lnTo>
                  <a:pt x="0" y="1723859"/>
                </a:lnTo>
                <a:close/>
              </a:path>
              <a:path w="3357879" h="1767839">
                <a:moveTo>
                  <a:pt x="1523" y="1688680"/>
                </a:moveTo>
                <a:lnTo>
                  <a:pt x="1523" y="1700415"/>
                </a:lnTo>
                <a:lnTo>
                  <a:pt x="0" y="1706270"/>
                </a:lnTo>
                <a:lnTo>
                  <a:pt x="8762" y="1707743"/>
                </a:lnTo>
                <a:lnTo>
                  <a:pt x="8762" y="1690154"/>
                </a:lnTo>
                <a:lnTo>
                  <a:pt x="1523" y="1688680"/>
                </a:lnTo>
                <a:close/>
              </a:path>
              <a:path w="3357879" h="1767839">
                <a:moveTo>
                  <a:pt x="2920" y="1653501"/>
                </a:moveTo>
                <a:lnTo>
                  <a:pt x="2920" y="1665224"/>
                </a:lnTo>
                <a:lnTo>
                  <a:pt x="1523" y="1671091"/>
                </a:lnTo>
                <a:lnTo>
                  <a:pt x="10287" y="1672551"/>
                </a:lnTo>
                <a:lnTo>
                  <a:pt x="10287" y="1654962"/>
                </a:lnTo>
                <a:lnTo>
                  <a:pt x="2920" y="1653501"/>
                </a:lnTo>
                <a:close/>
              </a:path>
              <a:path w="3357879" h="1767839">
                <a:moveTo>
                  <a:pt x="5841" y="1618322"/>
                </a:moveTo>
                <a:lnTo>
                  <a:pt x="4444" y="1624190"/>
                </a:lnTo>
                <a:lnTo>
                  <a:pt x="4444" y="1635912"/>
                </a:lnTo>
                <a:lnTo>
                  <a:pt x="11683" y="1637372"/>
                </a:lnTo>
                <a:lnTo>
                  <a:pt x="11683" y="1631518"/>
                </a:lnTo>
                <a:lnTo>
                  <a:pt x="13207" y="1625650"/>
                </a:lnTo>
                <a:lnTo>
                  <a:pt x="13207" y="1619783"/>
                </a:lnTo>
                <a:lnTo>
                  <a:pt x="5841" y="1618322"/>
                </a:lnTo>
                <a:close/>
              </a:path>
              <a:path w="3357879" h="1767839">
                <a:moveTo>
                  <a:pt x="8762" y="1583182"/>
                </a:moveTo>
                <a:lnTo>
                  <a:pt x="7365" y="1589023"/>
                </a:lnTo>
                <a:lnTo>
                  <a:pt x="7365" y="1600708"/>
                </a:lnTo>
                <a:lnTo>
                  <a:pt x="14604" y="1602232"/>
                </a:lnTo>
                <a:lnTo>
                  <a:pt x="14604" y="1596389"/>
                </a:lnTo>
                <a:lnTo>
                  <a:pt x="16128" y="1590420"/>
                </a:lnTo>
                <a:lnTo>
                  <a:pt x="16128" y="1584579"/>
                </a:lnTo>
                <a:lnTo>
                  <a:pt x="8762" y="1583182"/>
                </a:lnTo>
                <a:close/>
              </a:path>
              <a:path w="3357879" h="1767839">
                <a:moveTo>
                  <a:pt x="19050" y="1549400"/>
                </a:moveTo>
                <a:lnTo>
                  <a:pt x="11683" y="1549400"/>
                </a:lnTo>
                <a:lnTo>
                  <a:pt x="11683" y="1555242"/>
                </a:lnTo>
                <a:lnTo>
                  <a:pt x="10287" y="1561211"/>
                </a:lnTo>
                <a:lnTo>
                  <a:pt x="10287" y="1567052"/>
                </a:lnTo>
                <a:lnTo>
                  <a:pt x="17525" y="1567052"/>
                </a:lnTo>
                <a:lnTo>
                  <a:pt x="17525" y="1561211"/>
                </a:lnTo>
                <a:lnTo>
                  <a:pt x="19050" y="1555242"/>
                </a:lnTo>
                <a:lnTo>
                  <a:pt x="19050" y="1549400"/>
                </a:lnTo>
                <a:close/>
              </a:path>
              <a:path w="3357879" h="1767839">
                <a:moveTo>
                  <a:pt x="23494" y="1514220"/>
                </a:moveTo>
                <a:lnTo>
                  <a:pt x="16128" y="1514220"/>
                </a:lnTo>
                <a:lnTo>
                  <a:pt x="14604" y="1520063"/>
                </a:lnTo>
                <a:lnTo>
                  <a:pt x="14604" y="1526032"/>
                </a:lnTo>
                <a:lnTo>
                  <a:pt x="13207" y="1531873"/>
                </a:lnTo>
                <a:lnTo>
                  <a:pt x="21970" y="1531873"/>
                </a:lnTo>
                <a:lnTo>
                  <a:pt x="21970" y="1526032"/>
                </a:lnTo>
                <a:lnTo>
                  <a:pt x="23494" y="1520063"/>
                </a:lnTo>
                <a:lnTo>
                  <a:pt x="23494" y="1514220"/>
                </a:lnTo>
                <a:close/>
              </a:path>
              <a:path w="3357879" h="1767839">
                <a:moveTo>
                  <a:pt x="20573" y="1479042"/>
                </a:moveTo>
                <a:lnTo>
                  <a:pt x="20573" y="1484883"/>
                </a:lnTo>
                <a:lnTo>
                  <a:pt x="19050" y="1490852"/>
                </a:lnTo>
                <a:lnTo>
                  <a:pt x="17525" y="1496695"/>
                </a:lnTo>
                <a:lnTo>
                  <a:pt x="26415" y="1498092"/>
                </a:lnTo>
                <a:lnTo>
                  <a:pt x="26415" y="1492250"/>
                </a:lnTo>
                <a:lnTo>
                  <a:pt x="27812" y="1486408"/>
                </a:lnTo>
                <a:lnTo>
                  <a:pt x="27812" y="1480566"/>
                </a:lnTo>
                <a:lnTo>
                  <a:pt x="20573" y="1479042"/>
                </a:lnTo>
                <a:close/>
              </a:path>
              <a:path w="3357879" h="1767839">
                <a:moveTo>
                  <a:pt x="26415" y="1443863"/>
                </a:moveTo>
                <a:lnTo>
                  <a:pt x="24891" y="1449705"/>
                </a:lnTo>
                <a:lnTo>
                  <a:pt x="24891" y="1455547"/>
                </a:lnTo>
                <a:lnTo>
                  <a:pt x="23494" y="1461516"/>
                </a:lnTo>
                <a:lnTo>
                  <a:pt x="30733" y="1462913"/>
                </a:lnTo>
                <a:lnTo>
                  <a:pt x="32257" y="1457070"/>
                </a:lnTo>
                <a:lnTo>
                  <a:pt x="32257" y="1451229"/>
                </a:lnTo>
                <a:lnTo>
                  <a:pt x="33654" y="1445386"/>
                </a:lnTo>
                <a:lnTo>
                  <a:pt x="26415" y="1443863"/>
                </a:lnTo>
                <a:close/>
              </a:path>
              <a:path w="3357879" h="1767839">
                <a:moveTo>
                  <a:pt x="32257" y="1408683"/>
                </a:moveTo>
                <a:lnTo>
                  <a:pt x="30733" y="1414526"/>
                </a:lnTo>
                <a:lnTo>
                  <a:pt x="30733" y="1420367"/>
                </a:lnTo>
                <a:lnTo>
                  <a:pt x="29337" y="1426336"/>
                </a:lnTo>
                <a:lnTo>
                  <a:pt x="36575" y="1427733"/>
                </a:lnTo>
                <a:lnTo>
                  <a:pt x="39623" y="1416050"/>
                </a:lnTo>
                <a:lnTo>
                  <a:pt x="39623" y="1410208"/>
                </a:lnTo>
                <a:lnTo>
                  <a:pt x="32257" y="1408683"/>
                </a:lnTo>
                <a:close/>
              </a:path>
              <a:path w="3357879" h="1767839">
                <a:moveTo>
                  <a:pt x="39623" y="1375029"/>
                </a:moveTo>
                <a:lnTo>
                  <a:pt x="36575" y="1386713"/>
                </a:lnTo>
                <a:lnTo>
                  <a:pt x="35178" y="1392555"/>
                </a:lnTo>
                <a:lnTo>
                  <a:pt x="43941" y="1394079"/>
                </a:lnTo>
                <a:lnTo>
                  <a:pt x="43941" y="1388236"/>
                </a:lnTo>
                <a:lnTo>
                  <a:pt x="45465" y="1382267"/>
                </a:lnTo>
                <a:lnTo>
                  <a:pt x="46862" y="1376426"/>
                </a:lnTo>
                <a:lnTo>
                  <a:pt x="39623" y="1375029"/>
                </a:lnTo>
                <a:close/>
              </a:path>
              <a:path w="3357879" h="1767839">
                <a:moveTo>
                  <a:pt x="46862" y="1339850"/>
                </a:moveTo>
                <a:lnTo>
                  <a:pt x="45465" y="1345692"/>
                </a:lnTo>
                <a:lnTo>
                  <a:pt x="43941" y="1351533"/>
                </a:lnTo>
                <a:lnTo>
                  <a:pt x="42544" y="1357376"/>
                </a:lnTo>
                <a:lnTo>
                  <a:pt x="49783" y="1358900"/>
                </a:lnTo>
                <a:lnTo>
                  <a:pt x="51307" y="1353058"/>
                </a:lnTo>
                <a:lnTo>
                  <a:pt x="52704" y="1347089"/>
                </a:lnTo>
                <a:lnTo>
                  <a:pt x="54228" y="1341247"/>
                </a:lnTo>
                <a:lnTo>
                  <a:pt x="46862" y="1339850"/>
                </a:lnTo>
                <a:close/>
              </a:path>
              <a:path w="3357879" h="1767839">
                <a:moveTo>
                  <a:pt x="54228" y="1306067"/>
                </a:moveTo>
                <a:lnTo>
                  <a:pt x="52704" y="1311910"/>
                </a:lnTo>
                <a:lnTo>
                  <a:pt x="51307" y="1317879"/>
                </a:lnTo>
                <a:lnTo>
                  <a:pt x="49783" y="1323720"/>
                </a:lnTo>
                <a:lnTo>
                  <a:pt x="58673" y="1325117"/>
                </a:lnTo>
                <a:lnTo>
                  <a:pt x="58673" y="1319276"/>
                </a:lnTo>
                <a:lnTo>
                  <a:pt x="60070" y="1313433"/>
                </a:lnTo>
                <a:lnTo>
                  <a:pt x="61594" y="1307592"/>
                </a:lnTo>
                <a:lnTo>
                  <a:pt x="54228" y="1306067"/>
                </a:lnTo>
                <a:close/>
              </a:path>
              <a:path w="3357879" h="1767839">
                <a:moveTo>
                  <a:pt x="62991" y="1272413"/>
                </a:moveTo>
                <a:lnTo>
                  <a:pt x="61594" y="1276730"/>
                </a:lnTo>
                <a:lnTo>
                  <a:pt x="60070" y="1282700"/>
                </a:lnTo>
                <a:lnTo>
                  <a:pt x="58673" y="1288542"/>
                </a:lnTo>
                <a:lnTo>
                  <a:pt x="65912" y="1291463"/>
                </a:lnTo>
                <a:lnTo>
                  <a:pt x="67437" y="1285620"/>
                </a:lnTo>
                <a:lnTo>
                  <a:pt x="68833" y="1279652"/>
                </a:lnTo>
                <a:lnTo>
                  <a:pt x="70357" y="1273810"/>
                </a:lnTo>
                <a:lnTo>
                  <a:pt x="62991" y="1272413"/>
                </a:lnTo>
                <a:close/>
              </a:path>
              <a:path w="3357879" h="1767839">
                <a:moveTo>
                  <a:pt x="71754" y="1237233"/>
                </a:moveTo>
                <a:lnTo>
                  <a:pt x="70357" y="1243076"/>
                </a:lnTo>
                <a:lnTo>
                  <a:pt x="68833" y="1248917"/>
                </a:lnTo>
                <a:lnTo>
                  <a:pt x="67437" y="1254760"/>
                </a:lnTo>
                <a:lnTo>
                  <a:pt x="74675" y="1256283"/>
                </a:lnTo>
                <a:lnTo>
                  <a:pt x="76200" y="1251839"/>
                </a:lnTo>
                <a:lnTo>
                  <a:pt x="77723" y="1245996"/>
                </a:lnTo>
                <a:lnTo>
                  <a:pt x="79120" y="1240155"/>
                </a:lnTo>
                <a:lnTo>
                  <a:pt x="71754" y="1237233"/>
                </a:lnTo>
                <a:close/>
              </a:path>
              <a:path w="3357879" h="1767839">
                <a:moveTo>
                  <a:pt x="82041" y="1203452"/>
                </a:moveTo>
                <a:lnTo>
                  <a:pt x="80644" y="1209294"/>
                </a:lnTo>
                <a:lnTo>
                  <a:pt x="79120" y="1215263"/>
                </a:lnTo>
                <a:lnTo>
                  <a:pt x="77723" y="1221105"/>
                </a:lnTo>
                <a:lnTo>
                  <a:pt x="84962" y="1222502"/>
                </a:lnTo>
                <a:lnTo>
                  <a:pt x="86487" y="1218183"/>
                </a:lnTo>
                <a:lnTo>
                  <a:pt x="87883" y="1212214"/>
                </a:lnTo>
                <a:lnTo>
                  <a:pt x="89407" y="1206372"/>
                </a:lnTo>
                <a:lnTo>
                  <a:pt x="82041" y="1203452"/>
                </a:lnTo>
                <a:close/>
              </a:path>
              <a:path w="3357879" h="1767839">
                <a:moveTo>
                  <a:pt x="92328" y="1169796"/>
                </a:moveTo>
                <a:lnTo>
                  <a:pt x="90804" y="1175639"/>
                </a:lnTo>
                <a:lnTo>
                  <a:pt x="89407" y="1181481"/>
                </a:lnTo>
                <a:lnTo>
                  <a:pt x="87883" y="1187322"/>
                </a:lnTo>
                <a:lnTo>
                  <a:pt x="95250" y="1188846"/>
                </a:lnTo>
                <a:lnTo>
                  <a:pt x="96773" y="1184402"/>
                </a:lnTo>
                <a:lnTo>
                  <a:pt x="98170" y="1178559"/>
                </a:lnTo>
                <a:lnTo>
                  <a:pt x="99694" y="1172718"/>
                </a:lnTo>
                <a:lnTo>
                  <a:pt x="92328" y="1169796"/>
                </a:lnTo>
                <a:close/>
              </a:path>
              <a:path w="3357879" h="1767839">
                <a:moveTo>
                  <a:pt x="104012" y="1137539"/>
                </a:moveTo>
                <a:lnTo>
                  <a:pt x="102615" y="1141857"/>
                </a:lnTo>
                <a:lnTo>
                  <a:pt x="99694" y="1147826"/>
                </a:lnTo>
                <a:lnTo>
                  <a:pt x="98170" y="1153668"/>
                </a:lnTo>
                <a:lnTo>
                  <a:pt x="105537" y="1156589"/>
                </a:lnTo>
                <a:lnTo>
                  <a:pt x="106933" y="1150746"/>
                </a:lnTo>
                <a:lnTo>
                  <a:pt x="109854" y="1144905"/>
                </a:lnTo>
                <a:lnTo>
                  <a:pt x="111378" y="1138936"/>
                </a:lnTo>
                <a:lnTo>
                  <a:pt x="104012" y="1137539"/>
                </a:lnTo>
                <a:close/>
              </a:path>
              <a:path w="3357879" h="1767839">
                <a:moveTo>
                  <a:pt x="115823" y="1103757"/>
                </a:moveTo>
                <a:lnTo>
                  <a:pt x="114300" y="1109726"/>
                </a:lnTo>
                <a:lnTo>
                  <a:pt x="111378" y="1114044"/>
                </a:lnTo>
                <a:lnTo>
                  <a:pt x="109854" y="1119886"/>
                </a:lnTo>
                <a:lnTo>
                  <a:pt x="117220" y="1122807"/>
                </a:lnTo>
                <a:lnTo>
                  <a:pt x="118744" y="1116964"/>
                </a:lnTo>
                <a:lnTo>
                  <a:pt x="121665" y="1112646"/>
                </a:lnTo>
                <a:lnTo>
                  <a:pt x="123062" y="1106677"/>
                </a:lnTo>
                <a:lnTo>
                  <a:pt x="115823" y="1103757"/>
                </a:lnTo>
                <a:close/>
              </a:path>
              <a:path w="3357879" h="1767839">
                <a:moveTo>
                  <a:pt x="128904" y="1070102"/>
                </a:moveTo>
                <a:lnTo>
                  <a:pt x="125983" y="1075944"/>
                </a:lnTo>
                <a:lnTo>
                  <a:pt x="124587" y="1081786"/>
                </a:lnTo>
                <a:lnTo>
                  <a:pt x="121665" y="1087627"/>
                </a:lnTo>
                <a:lnTo>
                  <a:pt x="128904" y="1090549"/>
                </a:lnTo>
                <a:lnTo>
                  <a:pt x="131952" y="1084707"/>
                </a:lnTo>
                <a:lnTo>
                  <a:pt x="133350" y="1078864"/>
                </a:lnTo>
                <a:lnTo>
                  <a:pt x="136270" y="1073022"/>
                </a:lnTo>
                <a:lnTo>
                  <a:pt x="128904" y="1070102"/>
                </a:lnTo>
                <a:close/>
              </a:path>
              <a:path w="3357879" h="1767839">
                <a:moveTo>
                  <a:pt x="142112" y="1037844"/>
                </a:moveTo>
                <a:lnTo>
                  <a:pt x="139191" y="1043686"/>
                </a:lnTo>
                <a:lnTo>
                  <a:pt x="137794" y="1049527"/>
                </a:lnTo>
                <a:lnTo>
                  <a:pt x="134873" y="1053972"/>
                </a:lnTo>
                <a:lnTo>
                  <a:pt x="142112" y="1056894"/>
                </a:lnTo>
                <a:lnTo>
                  <a:pt x="143637" y="1052449"/>
                </a:lnTo>
                <a:lnTo>
                  <a:pt x="146557" y="1046607"/>
                </a:lnTo>
                <a:lnTo>
                  <a:pt x="147954" y="1040764"/>
                </a:lnTo>
                <a:lnTo>
                  <a:pt x="142112" y="1037844"/>
                </a:lnTo>
                <a:close/>
              </a:path>
              <a:path w="3357879" h="1767839">
                <a:moveTo>
                  <a:pt x="155320" y="1005586"/>
                </a:moveTo>
                <a:lnTo>
                  <a:pt x="152400" y="1011427"/>
                </a:lnTo>
                <a:lnTo>
                  <a:pt x="151002" y="1015872"/>
                </a:lnTo>
                <a:lnTo>
                  <a:pt x="147954" y="1021714"/>
                </a:lnTo>
                <a:lnTo>
                  <a:pt x="155320" y="1024636"/>
                </a:lnTo>
                <a:lnTo>
                  <a:pt x="158241" y="1018794"/>
                </a:lnTo>
                <a:lnTo>
                  <a:pt x="159765" y="1014349"/>
                </a:lnTo>
                <a:lnTo>
                  <a:pt x="162687" y="1008507"/>
                </a:lnTo>
                <a:lnTo>
                  <a:pt x="155320" y="1005586"/>
                </a:lnTo>
                <a:close/>
              </a:path>
              <a:path w="3357879" h="1767839">
                <a:moveTo>
                  <a:pt x="170052" y="973327"/>
                </a:moveTo>
                <a:lnTo>
                  <a:pt x="167004" y="979169"/>
                </a:lnTo>
                <a:lnTo>
                  <a:pt x="164083" y="983614"/>
                </a:lnTo>
                <a:lnTo>
                  <a:pt x="162687" y="989457"/>
                </a:lnTo>
                <a:lnTo>
                  <a:pt x="170052" y="992377"/>
                </a:lnTo>
                <a:lnTo>
                  <a:pt x="171450" y="988059"/>
                </a:lnTo>
                <a:lnTo>
                  <a:pt x="174370" y="982090"/>
                </a:lnTo>
                <a:lnTo>
                  <a:pt x="177291" y="976249"/>
                </a:lnTo>
                <a:lnTo>
                  <a:pt x="170052" y="973327"/>
                </a:lnTo>
                <a:close/>
              </a:path>
              <a:path w="3357879" h="1767839">
                <a:moveTo>
                  <a:pt x="184657" y="941069"/>
                </a:moveTo>
                <a:lnTo>
                  <a:pt x="181737" y="946912"/>
                </a:lnTo>
                <a:lnTo>
                  <a:pt x="180212" y="951357"/>
                </a:lnTo>
                <a:lnTo>
                  <a:pt x="177291" y="957199"/>
                </a:lnTo>
                <a:lnTo>
                  <a:pt x="184657" y="960119"/>
                </a:lnTo>
                <a:lnTo>
                  <a:pt x="186054" y="955801"/>
                </a:lnTo>
                <a:lnTo>
                  <a:pt x="189102" y="949832"/>
                </a:lnTo>
                <a:lnTo>
                  <a:pt x="192023" y="945514"/>
                </a:lnTo>
                <a:lnTo>
                  <a:pt x="184657" y="941069"/>
                </a:lnTo>
                <a:close/>
              </a:path>
              <a:path w="3357879" h="1767839">
                <a:moveTo>
                  <a:pt x="200787" y="910336"/>
                </a:moveTo>
                <a:lnTo>
                  <a:pt x="197865" y="914653"/>
                </a:lnTo>
                <a:lnTo>
                  <a:pt x="194944" y="920622"/>
                </a:lnTo>
                <a:lnTo>
                  <a:pt x="192023" y="924940"/>
                </a:lnTo>
                <a:lnTo>
                  <a:pt x="199262" y="929386"/>
                </a:lnTo>
                <a:lnTo>
                  <a:pt x="202183" y="923544"/>
                </a:lnTo>
                <a:lnTo>
                  <a:pt x="205104" y="919099"/>
                </a:lnTo>
                <a:lnTo>
                  <a:pt x="206628" y="913257"/>
                </a:lnTo>
                <a:lnTo>
                  <a:pt x="200787" y="910336"/>
                </a:lnTo>
                <a:close/>
              </a:path>
              <a:path w="3357879" h="1767839">
                <a:moveTo>
                  <a:pt x="216915" y="878077"/>
                </a:moveTo>
                <a:lnTo>
                  <a:pt x="213994" y="883919"/>
                </a:lnTo>
                <a:lnTo>
                  <a:pt x="211073" y="888364"/>
                </a:lnTo>
                <a:lnTo>
                  <a:pt x="208152" y="894207"/>
                </a:lnTo>
                <a:lnTo>
                  <a:pt x="215391" y="897127"/>
                </a:lnTo>
                <a:lnTo>
                  <a:pt x="218312" y="892682"/>
                </a:lnTo>
                <a:lnTo>
                  <a:pt x="221233" y="886840"/>
                </a:lnTo>
                <a:lnTo>
                  <a:pt x="224154" y="882395"/>
                </a:lnTo>
                <a:lnTo>
                  <a:pt x="216915" y="878077"/>
                </a:lnTo>
                <a:close/>
              </a:path>
              <a:path w="3357879" h="1767839">
                <a:moveTo>
                  <a:pt x="233044" y="847216"/>
                </a:moveTo>
                <a:lnTo>
                  <a:pt x="230123" y="853186"/>
                </a:lnTo>
                <a:lnTo>
                  <a:pt x="227202" y="857503"/>
                </a:lnTo>
                <a:lnTo>
                  <a:pt x="224154" y="863345"/>
                </a:lnTo>
                <a:lnTo>
                  <a:pt x="231520" y="866266"/>
                </a:lnTo>
                <a:lnTo>
                  <a:pt x="234441" y="861949"/>
                </a:lnTo>
                <a:lnTo>
                  <a:pt x="237362" y="856107"/>
                </a:lnTo>
                <a:lnTo>
                  <a:pt x="240283" y="851662"/>
                </a:lnTo>
                <a:lnTo>
                  <a:pt x="233044" y="847216"/>
                </a:lnTo>
                <a:close/>
              </a:path>
              <a:path w="3357879" h="1767839">
                <a:moveTo>
                  <a:pt x="250570" y="816482"/>
                </a:moveTo>
                <a:lnTo>
                  <a:pt x="247650" y="822325"/>
                </a:lnTo>
                <a:lnTo>
                  <a:pt x="244728" y="826769"/>
                </a:lnTo>
                <a:lnTo>
                  <a:pt x="241807" y="832612"/>
                </a:lnTo>
                <a:lnTo>
                  <a:pt x="249173" y="835532"/>
                </a:lnTo>
                <a:lnTo>
                  <a:pt x="252094" y="831088"/>
                </a:lnTo>
                <a:lnTo>
                  <a:pt x="255015" y="826769"/>
                </a:lnTo>
                <a:lnTo>
                  <a:pt x="257937" y="820927"/>
                </a:lnTo>
                <a:lnTo>
                  <a:pt x="250570" y="816482"/>
                </a:lnTo>
                <a:close/>
              </a:path>
              <a:path w="3357879" h="1767839">
                <a:moveTo>
                  <a:pt x="269620" y="787145"/>
                </a:moveTo>
                <a:lnTo>
                  <a:pt x="266700" y="791590"/>
                </a:lnTo>
                <a:lnTo>
                  <a:pt x="262254" y="797432"/>
                </a:lnTo>
                <a:lnTo>
                  <a:pt x="259333" y="801877"/>
                </a:lnTo>
                <a:lnTo>
                  <a:pt x="266700" y="806195"/>
                </a:lnTo>
                <a:lnTo>
                  <a:pt x="269620" y="800353"/>
                </a:lnTo>
                <a:lnTo>
                  <a:pt x="272541" y="795908"/>
                </a:lnTo>
                <a:lnTo>
                  <a:pt x="275463" y="791590"/>
                </a:lnTo>
                <a:lnTo>
                  <a:pt x="269620" y="787145"/>
                </a:lnTo>
                <a:close/>
              </a:path>
              <a:path w="3357879" h="1767839">
                <a:moveTo>
                  <a:pt x="287273" y="756412"/>
                </a:moveTo>
                <a:lnTo>
                  <a:pt x="284352" y="762253"/>
                </a:lnTo>
                <a:lnTo>
                  <a:pt x="281304" y="766699"/>
                </a:lnTo>
                <a:lnTo>
                  <a:pt x="278383" y="772540"/>
                </a:lnTo>
                <a:lnTo>
                  <a:pt x="285750" y="775462"/>
                </a:lnTo>
                <a:lnTo>
                  <a:pt x="288670" y="771016"/>
                </a:lnTo>
                <a:lnTo>
                  <a:pt x="291591" y="766699"/>
                </a:lnTo>
                <a:lnTo>
                  <a:pt x="294513" y="760730"/>
                </a:lnTo>
                <a:lnTo>
                  <a:pt x="287273" y="756412"/>
                </a:lnTo>
                <a:close/>
              </a:path>
              <a:path w="3357879" h="1767839">
                <a:moveTo>
                  <a:pt x="307720" y="727075"/>
                </a:moveTo>
                <a:lnTo>
                  <a:pt x="303402" y="732916"/>
                </a:lnTo>
                <a:lnTo>
                  <a:pt x="300481" y="737362"/>
                </a:lnTo>
                <a:lnTo>
                  <a:pt x="297433" y="741680"/>
                </a:lnTo>
                <a:lnTo>
                  <a:pt x="303402" y="746125"/>
                </a:lnTo>
                <a:lnTo>
                  <a:pt x="307720" y="741680"/>
                </a:lnTo>
                <a:lnTo>
                  <a:pt x="310641" y="737362"/>
                </a:lnTo>
                <a:lnTo>
                  <a:pt x="313563" y="731519"/>
                </a:lnTo>
                <a:lnTo>
                  <a:pt x="307720" y="727075"/>
                </a:lnTo>
                <a:close/>
              </a:path>
              <a:path w="3357879" h="1767839">
                <a:moveTo>
                  <a:pt x="326770" y="699262"/>
                </a:moveTo>
                <a:lnTo>
                  <a:pt x="323850" y="703580"/>
                </a:lnTo>
                <a:lnTo>
                  <a:pt x="320928" y="708025"/>
                </a:lnTo>
                <a:lnTo>
                  <a:pt x="316483" y="712469"/>
                </a:lnTo>
                <a:lnTo>
                  <a:pt x="323850" y="718312"/>
                </a:lnTo>
                <a:lnTo>
                  <a:pt x="326770" y="712469"/>
                </a:lnTo>
                <a:lnTo>
                  <a:pt x="329691" y="708025"/>
                </a:lnTo>
                <a:lnTo>
                  <a:pt x="334137" y="703580"/>
                </a:lnTo>
                <a:lnTo>
                  <a:pt x="326770" y="699262"/>
                </a:lnTo>
                <a:close/>
              </a:path>
              <a:path w="3357879" h="1767839">
                <a:moveTo>
                  <a:pt x="347344" y="669925"/>
                </a:moveTo>
                <a:lnTo>
                  <a:pt x="344423" y="674243"/>
                </a:lnTo>
                <a:lnTo>
                  <a:pt x="339978" y="680212"/>
                </a:lnTo>
                <a:lnTo>
                  <a:pt x="337057" y="684530"/>
                </a:lnTo>
                <a:lnTo>
                  <a:pt x="342900" y="688975"/>
                </a:lnTo>
                <a:lnTo>
                  <a:pt x="347344" y="684530"/>
                </a:lnTo>
                <a:lnTo>
                  <a:pt x="350265" y="680212"/>
                </a:lnTo>
                <a:lnTo>
                  <a:pt x="353187" y="674243"/>
                </a:lnTo>
                <a:lnTo>
                  <a:pt x="347344" y="669925"/>
                </a:lnTo>
                <a:close/>
              </a:path>
              <a:path w="3357879" h="1767839">
                <a:moveTo>
                  <a:pt x="367791" y="642112"/>
                </a:moveTo>
                <a:lnTo>
                  <a:pt x="364870" y="646430"/>
                </a:lnTo>
                <a:lnTo>
                  <a:pt x="361950" y="650875"/>
                </a:lnTo>
                <a:lnTo>
                  <a:pt x="357631" y="656716"/>
                </a:lnTo>
                <a:lnTo>
                  <a:pt x="364870" y="661162"/>
                </a:lnTo>
                <a:lnTo>
                  <a:pt x="367791" y="656716"/>
                </a:lnTo>
                <a:lnTo>
                  <a:pt x="370713" y="650875"/>
                </a:lnTo>
                <a:lnTo>
                  <a:pt x="375157" y="646430"/>
                </a:lnTo>
                <a:lnTo>
                  <a:pt x="367791" y="642112"/>
                </a:lnTo>
                <a:close/>
              </a:path>
              <a:path w="3357879" h="1767839">
                <a:moveTo>
                  <a:pt x="389763" y="614171"/>
                </a:moveTo>
                <a:lnTo>
                  <a:pt x="386841" y="618616"/>
                </a:lnTo>
                <a:lnTo>
                  <a:pt x="382523" y="622934"/>
                </a:lnTo>
                <a:lnTo>
                  <a:pt x="379602" y="628903"/>
                </a:lnTo>
                <a:lnTo>
                  <a:pt x="385444" y="633221"/>
                </a:lnTo>
                <a:lnTo>
                  <a:pt x="388365" y="628903"/>
                </a:lnTo>
                <a:lnTo>
                  <a:pt x="392683" y="624458"/>
                </a:lnTo>
                <a:lnTo>
                  <a:pt x="395731" y="618616"/>
                </a:lnTo>
                <a:lnTo>
                  <a:pt x="389763" y="614171"/>
                </a:lnTo>
                <a:close/>
              </a:path>
              <a:path w="3357879" h="1767839">
                <a:moveTo>
                  <a:pt x="411733" y="587756"/>
                </a:moveTo>
                <a:lnTo>
                  <a:pt x="408813" y="592201"/>
                </a:lnTo>
                <a:lnTo>
                  <a:pt x="404494" y="596645"/>
                </a:lnTo>
                <a:lnTo>
                  <a:pt x="401573" y="600963"/>
                </a:lnTo>
                <a:lnTo>
                  <a:pt x="407415" y="605408"/>
                </a:lnTo>
                <a:lnTo>
                  <a:pt x="410337" y="600963"/>
                </a:lnTo>
                <a:lnTo>
                  <a:pt x="414781" y="596645"/>
                </a:lnTo>
                <a:lnTo>
                  <a:pt x="417702" y="592201"/>
                </a:lnTo>
                <a:lnTo>
                  <a:pt x="411733" y="587756"/>
                </a:lnTo>
                <a:close/>
              </a:path>
              <a:path w="3357879" h="1767839">
                <a:moveTo>
                  <a:pt x="435228" y="559943"/>
                </a:moveTo>
                <a:lnTo>
                  <a:pt x="430783" y="564388"/>
                </a:lnTo>
                <a:lnTo>
                  <a:pt x="427863" y="568706"/>
                </a:lnTo>
                <a:lnTo>
                  <a:pt x="423544" y="573151"/>
                </a:lnTo>
                <a:lnTo>
                  <a:pt x="429387" y="578993"/>
                </a:lnTo>
                <a:lnTo>
                  <a:pt x="433831" y="574675"/>
                </a:lnTo>
                <a:lnTo>
                  <a:pt x="436752" y="570230"/>
                </a:lnTo>
                <a:lnTo>
                  <a:pt x="441070" y="565784"/>
                </a:lnTo>
                <a:lnTo>
                  <a:pt x="435228" y="559943"/>
                </a:lnTo>
                <a:close/>
              </a:path>
              <a:path w="3357879" h="1767839">
                <a:moveTo>
                  <a:pt x="458723" y="533526"/>
                </a:moveTo>
                <a:lnTo>
                  <a:pt x="449833" y="542416"/>
                </a:lnTo>
                <a:lnTo>
                  <a:pt x="446913" y="546734"/>
                </a:lnTo>
                <a:lnTo>
                  <a:pt x="452881" y="552576"/>
                </a:lnTo>
                <a:lnTo>
                  <a:pt x="455802" y="548258"/>
                </a:lnTo>
                <a:lnTo>
                  <a:pt x="460120" y="543813"/>
                </a:lnTo>
                <a:lnTo>
                  <a:pt x="464565" y="539495"/>
                </a:lnTo>
                <a:lnTo>
                  <a:pt x="458723" y="533526"/>
                </a:lnTo>
                <a:close/>
              </a:path>
              <a:path w="3357879" h="1767839">
                <a:moveTo>
                  <a:pt x="482091" y="508634"/>
                </a:moveTo>
                <a:lnTo>
                  <a:pt x="477773" y="513080"/>
                </a:lnTo>
                <a:lnTo>
                  <a:pt x="474852" y="517397"/>
                </a:lnTo>
                <a:lnTo>
                  <a:pt x="470407" y="520445"/>
                </a:lnTo>
                <a:lnTo>
                  <a:pt x="476250" y="526288"/>
                </a:lnTo>
                <a:lnTo>
                  <a:pt x="480694" y="521843"/>
                </a:lnTo>
                <a:lnTo>
                  <a:pt x="483615" y="517397"/>
                </a:lnTo>
                <a:lnTo>
                  <a:pt x="488060" y="513080"/>
                </a:lnTo>
                <a:lnTo>
                  <a:pt x="482091" y="508634"/>
                </a:lnTo>
                <a:close/>
              </a:path>
              <a:path w="3357879" h="1767839">
                <a:moveTo>
                  <a:pt x="507110" y="482219"/>
                </a:moveTo>
                <a:lnTo>
                  <a:pt x="493902" y="495426"/>
                </a:lnTo>
                <a:lnTo>
                  <a:pt x="499744" y="501269"/>
                </a:lnTo>
                <a:lnTo>
                  <a:pt x="508507" y="492506"/>
                </a:lnTo>
                <a:lnTo>
                  <a:pt x="512952" y="488188"/>
                </a:lnTo>
                <a:lnTo>
                  <a:pt x="507110" y="482219"/>
                </a:lnTo>
                <a:close/>
              </a:path>
              <a:path w="3357879" h="1767839">
                <a:moveTo>
                  <a:pt x="532002" y="458850"/>
                </a:moveTo>
                <a:lnTo>
                  <a:pt x="527557" y="461771"/>
                </a:lnTo>
                <a:lnTo>
                  <a:pt x="523113" y="466089"/>
                </a:lnTo>
                <a:lnTo>
                  <a:pt x="518794" y="470534"/>
                </a:lnTo>
                <a:lnTo>
                  <a:pt x="524637" y="476376"/>
                </a:lnTo>
                <a:lnTo>
                  <a:pt x="529081" y="472058"/>
                </a:lnTo>
                <a:lnTo>
                  <a:pt x="533400" y="467613"/>
                </a:lnTo>
                <a:lnTo>
                  <a:pt x="537844" y="463169"/>
                </a:lnTo>
                <a:lnTo>
                  <a:pt x="532002" y="458850"/>
                </a:lnTo>
                <a:close/>
              </a:path>
              <a:path w="3357879" h="1767839">
                <a:moveTo>
                  <a:pt x="556894" y="433958"/>
                </a:moveTo>
                <a:lnTo>
                  <a:pt x="552450" y="438276"/>
                </a:lnTo>
                <a:lnTo>
                  <a:pt x="548131" y="441197"/>
                </a:lnTo>
                <a:lnTo>
                  <a:pt x="545210" y="445643"/>
                </a:lnTo>
                <a:lnTo>
                  <a:pt x="549528" y="451484"/>
                </a:lnTo>
                <a:lnTo>
                  <a:pt x="553973" y="447039"/>
                </a:lnTo>
                <a:lnTo>
                  <a:pt x="558291" y="444119"/>
                </a:lnTo>
                <a:lnTo>
                  <a:pt x="562737" y="439800"/>
                </a:lnTo>
                <a:lnTo>
                  <a:pt x="556894" y="433958"/>
                </a:lnTo>
                <a:close/>
              </a:path>
              <a:path w="3357879" h="1767839">
                <a:moveTo>
                  <a:pt x="583310" y="410463"/>
                </a:moveTo>
                <a:lnTo>
                  <a:pt x="578865" y="413384"/>
                </a:lnTo>
                <a:lnTo>
                  <a:pt x="570102" y="422147"/>
                </a:lnTo>
                <a:lnTo>
                  <a:pt x="575944" y="427989"/>
                </a:lnTo>
                <a:lnTo>
                  <a:pt x="584707" y="419226"/>
                </a:lnTo>
                <a:lnTo>
                  <a:pt x="589152" y="416306"/>
                </a:lnTo>
                <a:lnTo>
                  <a:pt x="583310" y="410463"/>
                </a:lnTo>
                <a:close/>
              </a:path>
              <a:path w="3357879" h="1767839">
                <a:moveTo>
                  <a:pt x="609600" y="386969"/>
                </a:moveTo>
                <a:lnTo>
                  <a:pt x="605281" y="391413"/>
                </a:lnTo>
                <a:lnTo>
                  <a:pt x="600837" y="394334"/>
                </a:lnTo>
                <a:lnTo>
                  <a:pt x="596391" y="398780"/>
                </a:lnTo>
                <a:lnTo>
                  <a:pt x="602360" y="404621"/>
                </a:lnTo>
                <a:lnTo>
                  <a:pt x="606678" y="400176"/>
                </a:lnTo>
                <a:lnTo>
                  <a:pt x="611123" y="397256"/>
                </a:lnTo>
                <a:lnTo>
                  <a:pt x="615441" y="392811"/>
                </a:lnTo>
                <a:lnTo>
                  <a:pt x="609600" y="386969"/>
                </a:lnTo>
                <a:close/>
              </a:path>
              <a:path w="3357879" h="1767839">
                <a:moveTo>
                  <a:pt x="637413" y="364997"/>
                </a:moveTo>
                <a:lnTo>
                  <a:pt x="633094" y="367919"/>
                </a:lnTo>
                <a:lnTo>
                  <a:pt x="627252" y="372363"/>
                </a:lnTo>
                <a:lnTo>
                  <a:pt x="622807" y="375284"/>
                </a:lnTo>
                <a:lnTo>
                  <a:pt x="628650" y="381126"/>
                </a:lnTo>
                <a:lnTo>
                  <a:pt x="633094" y="378206"/>
                </a:lnTo>
                <a:lnTo>
                  <a:pt x="637413" y="373761"/>
                </a:lnTo>
                <a:lnTo>
                  <a:pt x="641857" y="370839"/>
                </a:lnTo>
                <a:lnTo>
                  <a:pt x="637413" y="364997"/>
                </a:lnTo>
                <a:close/>
              </a:path>
              <a:path w="3357879" h="1767839">
                <a:moveTo>
                  <a:pt x="663828" y="343026"/>
                </a:moveTo>
                <a:lnTo>
                  <a:pt x="659510" y="345947"/>
                </a:lnTo>
                <a:lnTo>
                  <a:pt x="655065" y="350393"/>
                </a:lnTo>
                <a:lnTo>
                  <a:pt x="650620" y="353313"/>
                </a:lnTo>
                <a:lnTo>
                  <a:pt x="655065" y="359156"/>
                </a:lnTo>
                <a:lnTo>
                  <a:pt x="660907" y="356234"/>
                </a:lnTo>
                <a:lnTo>
                  <a:pt x="665352" y="351789"/>
                </a:lnTo>
                <a:lnTo>
                  <a:pt x="669670" y="348869"/>
                </a:lnTo>
                <a:lnTo>
                  <a:pt x="663828" y="343026"/>
                </a:lnTo>
                <a:close/>
              </a:path>
              <a:path w="3357879" h="1767839">
                <a:moveTo>
                  <a:pt x="693165" y="321056"/>
                </a:moveTo>
                <a:lnTo>
                  <a:pt x="687323" y="323976"/>
                </a:lnTo>
                <a:lnTo>
                  <a:pt x="682878" y="328294"/>
                </a:lnTo>
                <a:lnTo>
                  <a:pt x="678560" y="331343"/>
                </a:lnTo>
                <a:lnTo>
                  <a:pt x="682878" y="338581"/>
                </a:lnTo>
                <a:lnTo>
                  <a:pt x="687323" y="334263"/>
                </a:lnTo>
                <a:lnTo>
                  <a:pt x="693165" y="331343"/>
                </a:lnTo>
                <a:lnTo>
                  <a:pt x="697610" y="326897"/>
                </a:lnTo>
                <a:lnTo>
                  <a:pt x="693165" y="321056"/>
                </a:lnTo>
                <a:close/>
              </a:path>
              <a:path w="3357879" h="1767839">
                <a:moveTo>
                  <a:pt x="720978" y="300481"/>
                </a:moveTo>
                <a:lnTo>
                  <a:pt x="716660" y="303402"/>
                </a:lnTo>
                <a:lnTo>
                  <a:pt x="712215" y="307847"/>
                </a:lnTo>
                <a:lnTo>
                  <a:pt x="706373" y="310769"/>
                </a:lnTo>
                <a:lnTo>
                  <a:pt x="710691" y="316611"/>
                </a:lnTo>
                <a:lnTo>
                  <a:pt x="716660" y="313689"/>
                </a:lnTo>
                <a:lnTo>
                  <a:pt x="720978" y="310769"/>
                </a:lnTo>
                <a:lnTo>
                  <a:pt x="725423" y="306324"/>
                </a:lnTo>
                <a:lnTo>
                  <a:pt x="720978" y="300481"/>
                </a:lnTo>
                <a:close/>
              </a:path>
              <a:path w="3357879" h="1767839">
                <a:moveTo>
                  <a:pt x="750315" y="280034"/>
                </a:moveTo>
                <a:lnTo>
                  <a:pt x="745870" y="282956"/>
                </a:lnTo>
                <a:lnTo>
                  <a:pt x="740028" y="287274"/>
                </a:lnTo>
                <a:lnTo>
                  <a:pt x="735710" y="290194"/>
                </a:lnTo>
                <a:lnTo>
                  <a:pt x="740028" y="296163"/>
                </a:lnTo>
                <a:lnTo>
                  <a:pt x="744473" y="293115"/>
                </a:lnTo>
                <a:lnTo>
                  <a:pt x="750315" y="290194"/>
                </a:lnTo>
                <a:lnTo>
                  <a:pt x="754760" y="287274"/>
                </a:lnTo>
                <a:lnTo>
                  <a:pt x="750315" y="280034"/>
                </a:lnTo>
                <a:close/>
              </a:path>
              <a:path w="3357879" h="1767839">
                <a:moveTo>
                  <a:pt x="779652" y="260984"/>
                </a:moveTo>
                <a:lnTo>
                  <a:pt x="775207" y="263906"/>
                </a:lnTo>
                <a:lnTo>
                  <a:pt x="769365" y="266826"/>
                </a:lnTo>
                <a:lnTo>
                  <a:pt x="764920" y="269747"/>
                </a:lnTo>
                <a:lnTo>
                  <a:pt x="769365" y="276987"/>
                </a:lnTo>
                <a:lnTo>
                  <a:pt x="773810" y="274065"/>
                </a:lnTo>
                <a:lnTo>
                  <a:pt x="778128" y="269747"/>
                </a:lnTo>
                <a:lnTo>
                  <a:pt x="783970" y="266826"/>
                </a:lnTo>
                <a:lnTo>
                  <a:pt x="779652" y="260984"/>
                </a:lnTo>
                <a:close/>
              </a:path>
              <a:path w="3357879" h="1767839">
                <a:moveTo>
                  <a:pt x="808989" y="241807"/>
                </a:moveTo>
                <a:lnTo>
                  <a:pt x="804544" y="244856"/>
                </a:lnTo>
                <a:lnTo>
                  <a:pt x="798702" y="247776"/>
                </a:lnTo>
                <a:lnTo>
                  <a:pt x="794257" y="250697"/>
                </a:lnTo>
                <a:lnTo>
                  <a:pt x="798702" y="257937"/>
                </a:lnTo>
                <a:lnTo>
                  <a:pt x="803020" y="255015"/>
                </a:lnTo>
                <a:lnTo>
                  <a:pt x="808989" y="252094"/>
                </a:lnTo>
                <a:lnTo>
                  <a:pt x="813307" y="247776"/>
                </a:lnTo>
                <a:lnTo>
                  <a:pt x="808989" y="241807"/>
                </a:lnTo>
                <a:close/>
              </a:path>
              <a:path w="3357879" h="1767839">
                <a:moveTo>
                  <a:pt x="839723" y="222757"/>
                </a:moveTo>
                <a:lnTo>
                  <a:pt x="833881" y="227202"/>
                </a:lnTo>
                <a:lnTo>
                  <a:pt x="824991" y="233044"/>
                </a:lnTo>
                <a:lnTo>
                  <a:pt x="828039" y="238887"/>
                </a:lnTo>
                <a:lnTo>
                  <a:pt x="833881" y="235965"/>
                </a:lnTo>
                <a:lnTo>
                  <a:pt x="838200" y="233044"/>
                </a:lnTo>
                <a:lnTo>
                  <a:pt x="844168" y="230124"/>
                </a:lnTo>
                <a:lnTo>
                  <a:pt x="839723" y="222757"/>
                </a:lnTo>
                <a:close/>
              </a:path>
              <a:path w="3357879" h="1767839">
                <a:moveTo>
                  <a:pt x="870457" y="206628"/>
                </a:moveTo>
                <a:lnTo>
                  <a:pt x="864615" y="208152"/>
                </a:lnTo>
                <a:lnTo>
                  <a:pt x="860170" y="211074"/>
                </a:lnTo>
                <a:lnTo>
                  <a:pt x="854328" y="213994"/>
                </a:lnTo>
                <a:lnTo>
                  <a:pt x="858773" y="221361"/>
                </a:lnTo>
                <a:lnTo>
                  <a:pt x="864615" y="218439"/>
                </a:lnTo>
                <a:lnTo>
                  <a:pt x="869060" y="215519"/>
                </a:lnTo>
                <a:lnTo>
                  <a:pt x="874902" y="212597"/>
                </a:lnTo>
                <a:lnTo>
                  <a:pt x="870457" y="206628"/>
                </a:lnTo>
                <a:close/>
              </a:path>
              <a:path w="3357879" h="1767839">
                <a:moveTo>
                  <a:pt x="901318" y="189102"/>
                </a:moveTo>
                <a:lnTo>
                  <a:pt x="896873" y="192024"/>
                </a:lnTo>
                <a:lnTo>
                  <a:pt x="885189" y="197865"/>
                </a:lnTo>
                <a:lnTo>
                  <a:pt x="889507" y="203707"/>
                </a:lnTo>
                <a:lnTo>
                  <a:pt x="895350" y="200787"/>
                </a:lnTo>
                <a:lnTo>
                  <a:pt x="899794" y="199389"/>
                </a:lnTo>
                <a:lnTo>
                  <a:pt x="905637" y="196469"/>
                </a:lnTo>
                <a:lnTo>
                  <a:pt x="901318" y="189102"/>
                </a:lnTo>
                <a:close/>
              </a:path>
              <a:path w="3357879" h="1767839">
                <a:moveTo>
                  <a:pt x="933450" y="172974"/>
                </a:moveTo>
                <a:lnTo>
                  <a:pt x="921765" y="178815"/>
                </a:lnTo>
                <a:lnTo>
                  <a:pt x="917320" y="180339"/>
                </a:lnTo>
                <a:lnTo>
                  <a:pt x="920368" y="187578"/>
                </a:lnTo>
                <a:lnTo>
                  <a:pt x="926210" y="184657"/>
                </a:lnTo>
                <a:lnTo>
                  <a:pt x="930528" y="183261"/>
                </a:lnTo>
                <a:lnTo>
                  <a:pt x="936370" y="180339"/>
                </a:lnTo>
                <a:lnTo>
                  <a:pt x="933450" y="172974"/>
                </a:lnTo>
                <a:close/>
              </a:path>
              <a:path w="3357879" h="1767839">
                <a:moveTo>
                  <a:pt x="964310" y="156844"/>
                </a:moveTo>
                <a:lnTo>
                  <a:pt x="959865" y="159765"/>
                </a:lnTo>
                <a:lnTo>
                  <a:pt x="948181" y="165607"/>
                </a:lnTo>
                <a:lnTo>
                  <a:pt x="952500" y="171450"/>
                </a:lnTo>
                <a:lnTo>
                  <a:pt x="956944" y="170052"/>
                </a:lnTo>
                <a:lnTo>
                  <a:pt x="968628" y="164211"/>
                </a:lnTo>
                <a:lnTo>
                  <a:pt x="964310" y="156844"/>
                </a:lnTo>
                <a:close/>
              </a:path>
              <a:path w="3357879" h="1767839">
                <a:moveTo>
                  <a:pt x="996568" y="142239"/>
                </a:moveTo>
                <a:lnTo>
                  <a:pt x="992123" y="145161"/>
                </a:lnTo>
                <a:lnTo>
                  <a:pt x="986281" y="148081"/>
                </a:lnTo>
                <a:lnTo>
                  <a:pt x="980439" y="149478"/>
                </a:lnTo>
                <a:lnTo>
                  <a:pt x="983360" y="156844"/>
                </a:lnTo>
                <a:lnTo>
                  <a:pt x="989202" y="153924"/>
                </a:lnTo>
                <a:lnTo>
                  <a:pt x="995044" y="152400"/>
                </a:lnTo>
                <a:lnTo>
                  <a:pt x="999489" y="149478"/>
                </a:lnTo>
                <a:lnTo>
                  <a:pt x="996568" y="142239"/>
                </a:lnTo>
                <a:close/>
              </a:path>
              <a:path w="3357879" h="1767839">
                <a:moveTo>
                  <a:pt x="1028700" y="129031"/>
                </a:moveTo>
                <a:lnTo>
                  <a:pt x="1024381" y="130428"/>
                </a:lnTo>
                <a:lnTo>
                  <a:pt x="1018539" y="133350"/>
                </a:lnTo>
                <a:lnTo>
                  <a:pt x="1012570" y="134874"/>
                </a:lnTo>
                <a:lnTo>
                  <a:pt x="1015618" y="142239"/>
                </a:lnTo>
                <a:lnTo>
                  <a:pt x="1021460" y="140715"/>
                </a:lnTo>
                <a:lnTo>
                  <a:pt x="1027302" y="137794"/>
                </a:lnTo>
                <a:lnTo>
                  <a:pt x="1031620" y="136270"/>
                </a:lnTo>
                <a:lnTo>
                  <a:pt x="1028700" y="129031"/>
                </a:lnTo>
                <a:close/>
              </a:path>
              <a:path w="3357879" h="1767839">
                <a:moveTo>
                  <a:pt x="1062481" y="115824"/>
                </a:moveTo>
                <a:lnTo>
                  <a:pt x="1056639" y="117220"/>
                </a:lnTo>
                <a:lnTo>
                  <a:pt x="1050797" y="120141"/>
                </a:lnTo>
                <a:lnTo>
                  <a:pt x="1044828" y="121665"/>
                </a:lnTo>
                <a:lnTo>
                  <a:pt x="1047750" y="129031"/>
                </a:lnTo>
                <a:lnTo>
                  <a:pt x="1053718" y="127507"/>
                </a:lnTo>
                <a:lnTo>
                  <a:pt x="1059560" y="124587"/>
                </a:lnTo>
                <a:lnTo>
                  <a:pt x="1065402" y="123189"/>
                </a:lnTo>
                <a:lnTo>
                  <a:pt x="1062481" y="115824"/>
                </a:lnTo>
                <a:close/>
              </a:path>
              <a:path w="3357879" h="1767839">
                <a:moveTo>
                  <a:pt x="1094739" y="102615"/>
                </a:moveTo>
                <a:lnTo>
                  <a:pt x="1088897" y="104139"/>
                </a:lnTo>
                <a:lnTo>
                  <a:pt x="1084452" y="107061"/>
                </a:lnTo>
                <a:lnTo>
                  <a:pt x="1078610" y="108457"/>
                </a:lnTo>
                <a:lnTo>
                  <a:pt x="1081531" y="115824"/>
                </a:lnTo>
                <a:lnTo>
                  <a:pt x="1085850" y="114300"/>
                </a:lnTo>
                <a:lnTo>
                  <a:pt x="1091818" y="111378"/>
                </a:lnTo>
                <a:lnTo>
                  <a:pt x="1097660" y="109981"/>
                </a:lnTo>
                <a:lnTo>
                  <a:pt x="1094739" y="102615"/>
                </a:lnTo>
                <a:close/>
              </a:path>
              <a:path w="3357879" h="1767839">
                <a:moveTo>
                  <a:pt x="1128394" y="90931"/>
                </a:moveTo>
                <a:lnTo>
                  <a:pt x="1122552" y="92328"/>
                </a:lnTo>
                <a:lnTo>
                  <a:pt x="1116710" y="95250"/>
                </a:lnTo>
                <a:lnTo>
                  <a:pt x="1110868" y="96774"/>
                </a:lnTo>
                <a:lnTo>
                  <a:pt x="1113789" y="104139"/>
                </a:lnTo>
                <a:lnTo>
                  <a:pt x="1119631" y="102615"/>
                </a:lnTo>
                <a:lnTo>
                  <a:pt x="1125473" y="99694"/>
                </a:lnTo>
                <a:lnTo>
                  <a:pt x="1129918" y="98170"/>
                </a:lnTo>
                <a:lnTo>
                  <a:pt x="1128394" y="90931"/>
                </a:lnTo>
                <a:close/>
              </a:path>
              <a:path w="3357879" h="1767839">
                <a:moveTo>
                  <a:pt x="1162050" y="79120"/>
                </a:moveTo>
                <a:lnTo>
                  <a:pt x="1156207" y="82041"/>
                </a:lnTo>
                <a:lnTo>
                  <a:pt x="1150365" y="83565"/>
                </a:lnTo>
                <a:lnTo>
                  <a:pt x="1144523" y="84962"/>
                </a:lnTo>
                <a:lnTo>
                  <a:pt x="1147444" y="92328"/>
                </a:lnTo>
                <a:lnTo>
                  <a:pt x="1153287" y="90931"/>
                </a:lnTo>
                <a:lnTo>
                  <a:pt x="1157731" y="89407"/>
                </a:lnTo>
                <a:lnTo>
                  <a:pt x="1163573" y="88011"/>
                </a:lnTo>
                <a:lnTo>
                  <a:pt x="1162050" y="79120"/>
                </a:lnTo>
                <a:close/>
              </a:path>
              <a:path w="3357879" h="1767839">
                <a:moveTo>
                  <a:pt x="1194307" y="68833"/>
                </a:moveTo>
                <a:lnTo>
                  <a:pt x="1189989" y="70357"/>
                </a:lnTo>
                <a:lnTo>
                  <a:pt x="1184147" y="73278"/>
                </a:lnTo>
                <a:lnTo>
                  <a:pt x="1178178" y="74802"/>
                </a:lnTo>
                <a:lnTo>
                  <a:pt x="1181100" y="82041"/>
                </a:lnTo>
                <a:lnTo>
                  <a:pt x="1185544" y="80644"/>
                </a:lnTo>
                <a:lnTo>
                  <a:pt x="1191387" y="79120"/>
                </a:lnTo>
                <a:lnTo>
                  <a:pt x="1197228" y="76200"/>
                </a:lnTo>
                <a:lnTo>
                  <a:pt x="1194307" y="68833"/>
                </a:lnTo>
                <a:close/>
              </a:path>
              <a:path w="3357879" h="1767839">
                <a:moveTo>
                  <a:pt x="1229487" y="60070"/>
                </a:moveTo>
                <a:lnTo>
                  <a:pt x="1223644" y="61594"/>
                </a:lnTo>
                <a:lnTo>
                  <a:pt x="1217802" y="62991"/>
                </a:lnTo>
                <a:lnTo>
                  <a:pt x="1211960" y="64515"/>
                </a:lnTo>
                <a:lnTo>
                  <a:pt x="1214881" y="71881"/>
                </a:lnTo>
                <a:lnTo>
                  <a:pt x="1219327" y="70357"/>
                </a:lnTo>
                <a:lnTo>
                  <a:pt x="1225168" y="68833"/>
                </a:lnTo>
                <a:lnTo>
                  <a:pt x="1231010" y="67437"/>
                </a:lnTo>
                <a:lnTo>
                  <a:pt x="1229487" y="60070"/>
                </a:lnTo>
                <a:close/>
              </a:path>
              <a:path w="3357879" h="1767839">
                <a:moveTo>
                  <a:pt x="1263268" y="51307"/>
                </a:moveTo>
                <a:lnTo>
                  <a:pt x="1257427" y="52831"/>
                </a:lnTo>
                <a:lnTo>
                  <a:pt x="1251457" y="54228"/>
                </a:lnTo>
                <a:lnTo>
                  <a:pt x="1245615" y="55752"/>
                </a:lnTo>
                <a:lnTo>
                  <a:pt x="1248537" y="62991"/>
                </a:lnTo>
                <a:lnTo>
                  <a:pt x="1252981" y="61594"/>
                </a:lnTo>
                <a:lnTo>
                  <a:pt x="1258823" y="60070"/>
                </a:lnTo>
                <a:lnTo>
                  <a:pt x="1264665" y="58674"/>
                </a:lnTo>
                <a:lnTo>
                  <a:pt x="1263268" y="51307"/>
                </a:lnTo>
                <a:close/>
              </a:path>
              <a:path w="3357879" h="1767839">
                <a:moveTo>
                  <a:pt x="1296923" y="42544"/>
                </a:moveTo>
                <a:lnTo>
                  <a:pt x="1291081" y="43941"/>
                </a:lnTo>
                <a:lnTo>
                  <a:pt x="1285239" y="45465"/>
                </a:lnTo>
                <a:lnTo>
                  <a:pt x="1280794" y="46862"/>
                </a:lnTo>
                <a:lnTo>
                  <a:pt x="1282318" y="54228"/>
                </a:lnTo>
                <a:lnTo>
                  <a:pt x="1288160" y="52831"/>
                </a:lnTo>
                <a:lnTo>
                  <a:pt x="1294002" y="51307"/>
                </a:lnTo>
                <a:lnTo>
                  <a:pt x="1298447" y="49783"/>
                </a:lnTo>
                <a:lnTo>
                  <a:pt x="1296923" y="42544"/>
                </a:lnTo>
                <a:close/>
              </a:path>
              <a:path w="3357879" h="1767839">
                <a:moveTo>
                  <a:pt x="1332102" y="35178"/>
                </a:moveTo>
                <a:lnTo>
                  <a:pt x="1326260" y="36702"/>
                </a:lnTo>
                <a:lnTo>
                  <a:pt x="1320418" y="38100"/>
                </a:lnTo>
                <a:lnTo>
                  <a:pt x="1314577" y="38100"/>
                </a:lnTo>
                <a:lnTo>
                  <a:pt x="1315973" y="46862"/>
                </a:lnTo>
                <a:lnTo>
                  <a:pt x="1321815" y="45465"/>
                </a:lnTo>
                <a:lnTo>
                  <a:pt x="1327657" y="43941"/>
                </a:lnTo>
                <a:lnTo>
                  <a:pt x="1333627" y="42544"/>
                </a:lnTo>
                <a:lnTo>
                  <a:pt x="1332102" y="35178"/>
                </a:lnTo>
                <a:close/>
              </a:path>
              <a:path w="3357879" h="1767839">
                <a:moveTo>
                  <a:pt x="1365757" y="27812"/>
                </a:moveTo>
                <a:lnTo>
                  <a:pt x="1359915" y="29337"/>
                </a:lnTo>
                <a:lnTo>
                  <a:pt x="1355597" y="30733"/>
                </a:lnTo>
                <a:lnTo>
                  <a:pt x="1349628" y="32257"/>
                </a:lnTo>
                <a:lnTo>
                  <a:pt x="1351152" y="39624"/>
                </a:lnTo>
                <a:lnTo>
                  <a:pt x="1356994" y="38100"/>
                </a:lnTo>
                <a:lnTo>
                  <a:pt x="1361439" y="36702"/>
                </a:lnTo>
                <a:lnTo>
                  <a:pt x="1367281" y="36702"/>
                </a:lnTo>
                <a:lnTo>
                  <a:pt x="1365757" y="27812"/>
                </a:lnTo>
                <a:close/>
              </a:path>
              <a:path w="3357879" h="1767839">
                <a:moveTo>
                  <a:pt x="1400937" y="21970"/>
                </a:moveTo>
                <a:lnTo>
                  <a:pt x="1395094" y="23494"/>
                </a:lnTo>
                <a:lnTo>
                  <a:pt x="1389252" y="24891"/>
                </a:lnTo>
                <a:lnTo>
                  <a:pt x="1383410" y="24891"/>
                </a:lnTo>
                <a:lnTo>
                  <a:pt x="1384807" y="33655"/>
                </a:lnTo>
                <a:lnTo>
                  <a:pt x="1390777" y="32257"/>
                </a:lnTo>
                <a:lnTo>
                  <a:pt x="1396618" y="30733"/>
                </a:lnTo>
                <a:lnTo>
                  <a:pt x="1402460" y="30733"/>
                </a:lnTo>
                <a:lnTo>
                  <a:pt x="1400937" y="21970"/>
                </a:lnTo>
                <a:close/>
              </a:path>
              <a:path w="3357879" h="1767839">
                <a:moveTo>
                  <a:pt x="1436115" y="17652"/>
                </a:moveTo>
                <a:lnTo>
                  <a:pt x="1430273" y="17652"/>
                </a:lnTo>
                <a:lnTo>
                  <a:pt x="1424431" y="19050"/>
                </a:lnTo>
                <a:lnTo>
                  <a:pt x="1418589" y="19050"/>
                </a:lnTo>
                <a:lnTo>
                  <a:pt x="1419987" y="27812"/>
                </a:lnTo>
                <a:lnTo>
                  <a:pt x="1425955" y="26415"/>
                </a:lnTo>
                <a:lnTo>
                  <a:pt x="1431797" y="26415"/>
                </a:lnTo>
                <a:lnTo>
                  <a:pt x="1437639" y="24891"/>
                </a:lnTo>
                <a:lnTo>
                  <a:pt x="1436115" y="17652"/>
                </a:lnTo>
                <a:close/>
              </a:path>
              <a:path w="3357879" h="1767839">
                <a:moveTo>
                  <a:pt x="1471294" y="13207"/>
                </a:moveTo>
                <a:lnTo>
                  <a:pt x="1465452" y="13207"/>
                </a:lnTo>
                <a:lnTo>
                  <a:pt x="1459610" y="14605"/>
                </a:lnTo>
                <a:lnTo>
                  <a:pt x="1453768" y="14605"/>
                </a:lnTo>
                <a:lnTo>
                  <a:pt x="1455165" y="21970"/>
                </a:lnTo>
                <a:lnTo>
                  <a:pt x="1459610" y="21970"/>
                </a:lnTo>
                <a:lnTo>
                  <a:pt x="1465452" y="20574"/>
                </a:lnTo>
                <a:lnTo>
                  <a:pt x="1471294" y="20574"/>
                </a:lnTo>
                <a:lnTo>
                  <a:pt x="1471294" y="13207"/>
                </a:lnTo>
                <a:close/>
              </a:path>
              <a:path w="3357879" h="1767839">
                <a:moveTo>
                  <a:pt x="1506473" y="8762"/>
                </a:moveTo>
                <a:lnTo>
                  <a:pt x="1500631" y="8762"/>
                </a:lnTo>
                <a:lnTo>
                  <a:pt x="1494789" y="10287"/>
                </a:lnTo>
                <a:lnTo>
                  <a:pt x="1488947" y="10287"/>
                </a:lnTo>
                <a:lnTo>
                  <a:pt x="1488947" y="19050"/>
                </a:lnTo>
                <a:lnTo>
                  <a:pt x="1494789" y="17652"/>
                </a:lnTo>
                <a:lnTo>
                  <a:pt x="1500631" y="17652"/>
                </a:lnTo>
                <a:lnTo>
                  <a:pt x="1506473" y="16128"/>
                </a:lnTo>
                <a:lnTo>
                  <a:pt x="1506473" y="8762"/>
                </a:lnTo>
                <a:close/>
              </a:path>
              <a:path w="3357879" h="1767839">
                <a:moveTo>
                  <a:pt x="1541652" y="5841"/>
                </a:moveTo>
                <a:lnTo>
                  <a:pt x="1535810" y="5841"/>
                </a:lnTo>
                <a:lnTo>
                  <a:pt x="1529968" y="7365"/>
                </a:lnTo>
                <a:lnTo>
                  <a:pt x="1524127" y="7365"/>
                </a:lnTo>
                <a:lnTo>
                  <a:pt x="1524127" y="14605"/>
                </a:lnTo>
                <a:lnTo>
                  <a:pt x="1535810" y="14605"/>
                </a:lnTo>
                <a:lnTo>
                  <a:pt x="1541652" y="13207"/>
                </a:lnTo>
                <a:lnTo>
                  <a:pt x="1541652" y="5841"/>
                </a:lnTo>
                <a:close/>
              </a:path>
              <a:path w="3357879" h="1767839">
                <a:moveTo>
                  <a:pt x="1576831" y="2920"/>
                </a:moveTo>
                <a:lnTo>
                  <a:pt x="1570989" y="2920"/>
                </a:lnTo>
                <a:lnTo>
                  <a:pt x="1565147" y="4444"/>
                </a:lnTo>
                <a:lnTo>
                  <a:pt x="1559305" y="4444"/>
                </a:lnTo>
                <a:lnTo>
                  <a:pt x="1559305" y="11683"/>
                </a:lnTo>
                <a:lnTo>
                  <a:pt x="1576831" y="11683"/>
                </a:lnTo>
                <a:lnTo>
                  <a:pt x="1576831" y="2920"/>
                </a:lnTo>
                <a:close/>
              </a:path>
              <a:path w="3357879" h="1767839">
                <a:moveTo>
                  <a:pt x="1612010" y="1524"/>
                </a:moveTo>
                <a:lnTo>
                  <a:pt x="1600327" y="1524"/>
                </a:lnTo>
                <a:lnTo>
                  <a:pt x="1594484" y="2920"/>
                </a:lnTo>
                <a:lnTo>
                  <a:pt x="1594484" y="10287"/>
                </a:lnTo>
                <a:lnTo>
                  <a:pt x="1606168" y="10287"/>
                </a:lnTo>
                <a:lnTo>
                  <a:pt x="1612010" y="8762"/>
                </a:lnTo>
                <a:lnTo>
                  <a:pt x="1612010" y="1524"/>
                </a:lnTo>
                <a:close/>
              </a:path>
              <a:path w="3357879" h="1767839">
                <a:moveTo>
                  <a:pt x="1647189" y="0"/>
                </a:moveTo>
                <a:lnTo>
                  <a:pt x="1641347" y="1524"/>
                </a:lnTo>
                <a:lnTo>
                  <a:pt x="1629537" y="1524"/>
                </a:lnTo>
                <a:lnTo>
                  <a:pt x="1629537" y="8762"/>
                </a:lnTo>
                <a:lnTo>
                  <a:pt x="1647189" y="8762"/>
                </a:lnTo>
                <a:lnTo>
                  <a:pt x="1647189" y="0"/>
                </a:lnTo>
                <a:close/>
              </a:path>
              <a:path w="3357879" h="1767839">
                <a:moveTo>
                  <a:pt x="1682368" y="0"/>
                </a:moveTo>
                <a:lnTo>
                  <a:pt x="1664715" y="0"/>
                </a:lnTo>
                <a:lnTo>
                  <a:pt x="1664715" y="8762"/>
                </a:lnTo>
                <a:lnTo>
                  <a:pt x="1682368" y="8762"/>
                </a:lnTo>
                <a:lnTo>
                  <a:pt x="1682368" y="0"/>
                </a:lnTo>
                <a:close/>
              </a:path>
              <a:path w="3357879" h="1767839">
                <a:moveTo>
                  <a:pt x="1711705" y="0"/>
                </a:moveTo>
                <a:lnTo>
                  <a:pt x="1699894" y="0"/>
                </a:lnTo>
                <a:lnTo>
                  <a:pt x="1699894" y="8762"/>
                </a:lnTo>
                <a:lnTo>
                  <a:pt x="1717547" y="8762"/>
                </a:lnTo>
                <a:lnTo>
                  <a:pt x="1717547" y="1524"/>
                </a:lnTo>
                <a:lnTo>
                  <a:pt x="1711705" y="0"/>
                </a:lnTo>
                <a:close/>
              </a:path>
              <a:path w="3357879" h="1767839">
                <a:moveTo>
                  <a:pt x="1752727" y="1524"/>
                </a:moveTo>
                <a:lnTo>
                  <a:pt x="1735073" y="1524"/>
                </a:lnTo>
                <a:lnTo>
                  <a:pt x="1735073" y="8762"/>
                </a:lnTo>
                <a:lnTo>
                  <a:pt x="1746884" y="8762"/>
                </a:lnTo>
                <a:lnTo>
                  <a:pt x="1752727" y="10287"/>
                </a:lnTo>
                <a:lnTo>
                  <a:pt x="1752727" y="1524"/>
                </a:lnTo>
                <a:close/>
              </a:path>
              <a:path w="3357879" h="1767839">
                <a:moveTo>
                  <a:pt x="1782064" y="2920"/>
                </a:moveTo>
                <a:lnTo>
                  <a:pt x="1770252" y="2920"/>
                </a:lnTo>
                <a:lnTo>
                  <a:pt x="1770252" y="10287"/>
                </a:lnTo>
                <a:lnTo>
                  <a:pt x="1776094" y="10287"/>
                </a:lnTo>
                <a:lnTo>
                  <a:pt x="1780539" y="11683"/>
                </a:lnTo>
                <a:lnTo>
                  <a:pt x="1786381" y="11683"/>
                </a:lnTo>
                <a:lnTo>
                  <a:pt x="1787905" y="4444"/>
                </a:lnTo>
                <a:lnTo>
                  <a:pt x="1782064" y="2920"/>
                </a:lnTo>
                <a:close/>
              </a:path>
              <a:path w="3357879" h="1767839">
                <a:moveTo>
                  <a:pt x="1805431" y="4444"/>
                </a:moveTo>
                <a:lnTo>
                  <a:pt x="1804034" y="13207"/>
                </a:lnTo>
                <a:lnTo>
                  <a:pt x="1815718" y="13207"/>
                </a:lnTo>
                <a:lnTo>
                  <a:pt x="1821560" y="14605"/>
                </a:lnTo>
                <a:lnTo>
                  <a:pt x="1823084" y="5841"/>
                </a:lnTo>
                <a:lnTo>
                  <a:pt x="1811273" y="5841"/>
                </a:lnTo>
                <a:lnTo>
                  <a:pt x="1805431" y="4444"/>
                </a:lnTo>
                <a:close/>
              </a:path>
              <a:path w="3357879" h="1767839">
                <a:moveTo>
                  <a:pt x="1840610" y="7365"/>
                </a:moveTo>
                <a:lnTo>
                  <a:pt x="1839214" y="16128"/>
                </a:lnTo>
                <a:lnTo>
                  <a:pt x="1850897" y="16128"/>
                </a:lnTo>
                <a:lnTo>
                  <a:pt x="1856739" y="17652"/>
                </a:lnTo>
                <a:lnTo>
                  <a:pt x="1858264" y="8762"/>
                </a:lnTo>
                <a:lnTo>
                  <a:pt x="1846452" y="8762"/>
                </a:lnTo>
                <a:lnTo>
                  <a:pt x="1840610" y="7365"/>
                </a:lnTo>
                <a:close/>
              </a:path>
              <a:path w="3357879" h="1767839">
                <a:moveTo>
                  <a:pt x="1881631" y="11683"/>
                </a:moveTo>
                <a:lnTo>
                  <a:pt x="1875789" y="11683"/>
                </a:lnTo>
                <a:lnTo>
                  <a:pt x="1874265" y="19050"/>
                </a:lnTo>
                <a:lnTo>
                  <a:pt x="1880234" y="20574"/>
                </a:lnTo>
                <a:lnTo>
                  <a:pt x="1891918" y="20574"/>
                </a:lnTo>
                <a:lnTo>
                  <a:pt x="1893315" y="13207"/>
                </a:lnTo>
                <a:lnTo>
                  <a:pt x="1887473" y="13207"/>
                </a:lnTo>
                <a:lnTo>
                  <a:pt x="1881631" y="11683"/>
                </a:lnTo>
                <a:close/>
              </a:path>
              <a:path w="3357879" h="1767839">
                <a:moveTo>
                  <a:pt x="1916810" y="16128"/>
                </a:moveTo>
                <a:lnTo>
                  <a:pt x="1910968" y="16128"/>
                </a:lnTo>
                <a:lnTo>
                  <a:pt x="1909444" y="23494"/>
                </a:lnTo>
                <a:lnTo>
                  <a:pt x="1915414" y="24891"/>
                </a:lnTo>
                <a:lnTo>
                  <a:pt x="1921255" y="24891"/>
                </a:lnTo>
                <a:lnTo>
                  <a:pt x="1927097" y="26415"/>
                </a:lnTo>
                <a:lnTo>
                  <a:pt x="1927097" y="17652"/>
                </a:lnTo>
                <a:lnTo>
                  <a:pt x="1922652" y="17652"/>
                </a:lnTo>
                <a:lnTo>
                  <a:pt x="1916810" y="16128"/>
                </a:lnTo>
                <a:close/>
              </a:path>
              <a:path w="3357879" h="1767839">
                <a:moveTo>
                  <a:pt x="1944623" y="20574"/>
                </a:moveTo>
                <a:lnTo>
                  <a:pt x="1944623" y="27812"/>
                </a:lnTo>
                <a:lnTo>
                  <a:pt x="1949068" y="29337"/>
                </a:lnTo>
                <a:lnTo>
                  <a:pt x="1954910" y="30733"/>
                </a:lnTo>
                <a:lnTo>
                  <a:pt x="1960752" y="30733"/>
                </a:lnTo>
                <a:lnTo>
                  <a:pt x="1962277" y="23494"/>
                </a:lnTo>
                <a:lnTo>
                  <a:pt x="1956434" y="21970"/>
                </a:lnTo>
                <a:lnTo>
                  <a:pt x="1950465" y="21970"/>
                </a:lnTo>
                <a:lnTo>
                  <a:pt x="1944623" y="20574"/>
                </a:lnTo>
                <a:close/>
              </a:path>
              <a:path w="3357879" h="1767839">
                <a:moveTo>
                  <a:pt x="1979802" y="26415"/>
                </a:moveTo>
                <a:lnTo>
                  <a:pt x="1978405" y="33655"/>
                </a:lnTo>
                <a:lnTo>
                  <a:pt x="1990089" y="36702"/>
                </a:lnTo>
                <a:lnTo>
                  <a:pt x="1995931" y="36702"/>
                </a:lnTo>
                <a:lnTo>
                  <a:pt x="1997455" y="29337"/>
                </a:lnTo>
                <a:lnTo>
                  <a:pt x="1991614" y="27812"/>
                </a:lnTo>
                <a:lnTo>
                  <a:pt x="1985644" y="27812"/>
                </a:lnTo>
                <a:lnTo>
                  <a:pt x="1979802" y="26415"/>
                </a:lnTo>
                <a:close/>
              </a:path>
              <a:path w="3357879" h="1767839">
                <a:moveTo>
                  <a:pt x="2020823" y="33655"/>
                </a:moveTo>
                <a:lnTo>
                  <a:pt x="2014981" y="33655"/>
                </a:lnTo>
                <a:lnTo>
                  <a:pt x="2013584" y="41020"/>
                </a:lnTo>
                <a:lnTo>
                  <a:pt x="2019427" y="42544"/>
                </a:lnTo>
                <a:lnTo>
                  <a:pt x="2025268" y="42544"/>
                </a:lnTo>
                <a:lnTo>
                  <a:pt x="2029714" y="43941"/>
                </a:lnTo>
                <a:lnTo>
                  <a:pt x="2032634" y="36702"/>
                </a:lnTo>
                <a:lnTo>
                  <a:pt x="2020823" y="33655"/>
                </a:lnTo>
                <a:close/>
              </a:path>
              <a:path w="3357879" h="1767839">
                <a:moveTo>
                  <a:pt x="2048764" y="39624"/>
                </a:moveTo>
                <a:lnTo>
                  <a:pt x="2047239" y="48387"/>
                </a:lnTo>
                <a:lnTo>
                  <a:pt x="2053081" y="49783"/>
                </a:lnTo>
                <a:lnTo>
                  <a:pt x="2058923" y="49783"/>
                </a:lnTo>
                <a:lnTo>
                  <a:pt x="2064892" y="51307"/>
                </a:lnTo>
                <a:lnTo>
                  <a:pt x="2066289" y="43941"/>
                </a:lnTo>
                <a:lnTo>
                  <a:pt x="2060447" y="42544"/>
                </a:lnTo>
                <a:lnTo>
                  <a:pt x="2054605" y="41020"/>
                </a:lnTo>
                <a:lnTo>
                  <a:pt x="2048764" y="39624"/>
                </a:lnTo>
                <a:close/>
              </a:path>
              <a:path w="3357879" h="1767839">
                <a:moveTo>
                  <a:pt x="2083942" y="48387"/>
                </a:moveTo>
                <a:lnTo>
                  <a:pt x="2080894" y="55752"/>
                </a:lnTo>
                <a:lnTo>
                  <a:pt x="2086864" y="57150"/>
                </a:lnTo>
                <a:lnTo>
                  <a:pt x="2092705" y="58674"/>
                </a:lnTo>
                <a:lnTo>
                  <a:pt x="2098547" y="60070"/>
                </a:lnTo>
                <a:lnTo>
                  <a:pt x="2099944" y="52831"/>
                </a:lnTo>
                <a:lnTo>
                  <a:pt x="2094102" y="51307"/>
                </a:lnTo>
                <a:lnTo>
                  <a:pt x="2089784" y="49783"/>
                </a:lnTo>
                <a:lnTo>
                  <a:pt x="2083942" y="48387"/>
                </a:lnTo>
                <a:close/>
              </a:path>
              <a:path w="3357879" h="1767839">
                <a:moveTo>
                  <a:pt x="2117597" y="57150"/>
                </a:moveTo>
                <a:lnTo>
                  <a:pt x="2116073" y="64515"/>
                </a:lnTo>
                <a:lnTo>
                  <a:pt x="2120518" y="65912"/>
                </a:lnTo>
                <a:lnTo>
                  <a:pt x="2126361" y="67437"/>
                </a:lnTo>
                <a:lnTo>
                  <a:pt x="2132202" y="68833"/>
                </a:lnTo>
                <a:lnTo>
                  <a:pt x="2135123" y="61594"/>
                </a:lnTo>
                <a:lnTo>
                  <a:pt x="2129282" y="60070"/>
                </a:lnTo>
                <a:lnTo>
                  <a:pt x="2123440" y="58674"/>
                </a:lnTo>
                <a:lnTo>
                  <a:pt x="2117597" y="57150"/>
                </a:lnTo>
                <a:close/>
              </a:path>
              <a:path w="3357879" h="1767839">
                <a:moveTo>
                  <a:pt x="2151252" y="65912"/>
                </a:moveTo>
                <a:lnTo>
                  <a:pt x="2149856" y="73278"/>
                </a:lnTo>
                <a:lnTo>
                  <a:pt x="2155697" y="76200"/>
                </a:lnTo>
                <a:lnTo>
                  <a:pt x="2160142" y="77724"/>
                </a:lnTo>
                <a:lnTo>
                  <a:pt x="2165985" y="79120"/>
                </a:lnTo>
                <a:lnTo>
                  <a:pt x="2168906" y="71881"/>
                </a:lnTo>
                <a:lnTo>
                  <a:pt x="2163064" y="70357"/>
                </a:lnTo>
                <a:lnTo>
                  <a:pt x="2157221" y="67437"/>
                </a:lnTo>
                <a:lnTo>
                  <a:pt x="2151252" y="65912"/>
                </a:lnTo>
                <a:close/>
              </a:path>
              <a:path w="3357879" h="1767839">
                <a:moveTo>
                  <a:pt x="2185035" y="76200"/>
                </a:moveTo>
                <a:lnTo>
                  <a:pt x="2183511" y="83565"/>
                </a:lnTo>
                <a:lnTo>
                  <a:pt x="2187956" y="86487"/>
                </a:lnTo>
                <a:lnTo>
                  <a:pt x="2193797" y="88011"/>
                </a:lnTo>
                <a:lnTo>
                  <a:pt x="2199640" y="89407"/>
                </a:lnTo>
                <a:lnTo>
                  <a:pt x="2202561" y="82041"/>
                </a:lnTo>
                <a:lnTo>
                  <a:pt x="2196718" y="80644"/>
                </a:lnTo>
                <a:lnTo>
                  <a:pt x="2190876" y="77724"/>
                </a:lnTo>
                <a:lnTo>
                  <a:pt x="2185035" y="76200"/>
                </a:lnTo>
                <a:close/>
              </a:path>
              <a:path w="3357879" h="1767839">
                <a:moveTo>
                  <a:pt x="2218690" y="88011"/>
                </a:moveTo>
                <a:lnTo>
                  <a:pt x="2215768" y="95250"/>
                </a:lnTo>
                <a:lnTo>
                  <a:pt x="2221611" y="96774"/>
                </a:lnTo>
                <a:lnTo>
                  <a:pt x="2227452" y="98170"/>
                </a:lnTo>
                <a:lnTo>
                  <a:pt x="2233421" y="101091"/>
                </a:lnTo>
                <a:lnTo>
                  <a:pt x="2234818" y="93852"/>
                </a:lnTo>
                <a:lnTo>
                  <a:pt x="2230373" y="90931"/>
                </a:lnTo>
                <a:lnTo>
                  <a:pt x="2224532" y="89407"/>
                </a:lnTo>
                <a:lnTo>
                  <a:pt x="2218690" y="88011"/>
                </a:lnTo>
                <a:close/>
              </a:path>
              <a:path w="3357879" h="1767839">
                <a:moveTo>
                  <a:pt x="2252471" y="99694"/>
                </a:moveTo>
                <a:lnTo>
                  <a:pt x="2249423" y="107061"/>
                </a:lnTo>
                <a:lnTo>
                  <a:pt x="2255392" y="108457"/>
                </a:lnTo>
                <a:lnTo>
                  <a:pt x="2259711" y="109981"/>
                </a:lnTo>
                <a:lnTo>
                  <a:pt x="2265552" y="112902"/>
                </a:lnTo>
                <a:lnTo>
                  <a:pt x="2268473" y="105537"/>
                </a:lnTo>
                <a:lnTo>
                  <a:pt x="2262632" y="102615"/>
                </a:lnTo>
                <a:lnTo>
                  <a:pt x="2258314" y="101091"/>
                </a:lnTo>
                <a:lnTo>
                  <a:pt x="2252471" y="99694"/>
                </a:lnTo>
                <a:close/>
              </a:path>
              <a:path w="3357879" h="1767839">
                <a:moveTo>
                  <a:pt x="2284602" y="111378"/>
                </a:moveTo>
                <a:lnTo>
                  <a:pt x="2281682" y="118744"/>
                </a:lnTo>
                <a:lnTo>
                  <a:pt x="2287523" y="120141"/>
                </a:lnTo>
                <a:lnTo>
                  <a:pt x="2293492" y="123189"/>
                </a:lnTo>
                <a:lnTo>
                  <a:pt x="2299335" y="124587"/>
                </a:lnTo>
                <a:lnTo>
                  <a:pt x="2302256" y="117220"/>
                </a:lnTo>
                <a:lnTo>
                  <a:pt x="2296414" y="115824"/>
                </a:lnTo>
                <a:lnTo>
                  <a:pt x="2290571" y="112902"/>
                </a:lnTo>
                <a:lnTo>
                  <a:pt x="2284602" y="111378"/>
                </a:lnTo>
                <a:close/>
              </a:path>
              <a:path w="3357879" h="1767839">
                <a:moveTo>
                  <a:pt x="2318385" y="124587"/>
                </a:moveTo>
                <a:lnTo>
                  <a:pt x="2315464" y="131952"/>
                </a:lnTo>
                <a:lnTo>
                  <a:pt x="2319782" y="133350"/>
                </a:lnTo>
                <a:lnTo>
                  <a:pt x="2325623" y="136270"/>
                </a:lnTo>
                <a:lnTo>
                  <a:pt x="2331592" y="139319"/>
                </a:lnTo>
                <a:lnTo>
                  <a:pt x="2334514" y="131952"/>
                </a:lnTo>
                <a:lnTo>
                  <a:pt x="2328671" y="129031"/>
                </a:lnTo>
                <a:lnTo>
                  <a:pt x="2322702" y="126111"/>
                </a:lnTo>
                <a:lnTo>
                  <a:pt x="2318385" y="124587"/>
                </a:lnTo>
                <a:close/>
              </a:path>
              <a:path w="3357879" h="1767839">
                <a:moveTo>
                  <a:pt x="2350642" y="137794"/>
                </a:moveTo>
                <a:lnTo>
                  <a:pt x="2347721" y="145161"/>
                </a:lnTo>
                <a:lnTo>
                  <a:pt x="2352040" y="148081"/>
                </a:lnTo>
                <a:lnTo>
                  <a:pt x="2357882" y="151002"/>
                </a:lnTo>
                <a:lnTo>
                  <a:pt x="2363850" y="152400"/>
                </a:lnTo>
                <a:lnTo>
                  <a:pt x="2366771" y="145161"/>
                </a:lnTo>
                <a:lnTo>
                  <a:pt x="2360802" y="143637"/>
                </a:lnTo>
                <a:lnTo>
                  <a:pt x="2354961" y="140715"/>
                </a:lnTo>
                <a:lnTo>
                  <a:pt x="2350642" y="137794"/>
                </a:lnTo>
                <a:close/>
              </a:path>
              <a:path w="3357879" h="1767839">
                <a:moveTo>
                  <a:pt x="2382900" y="152400"/>
                </a:moveTo>
                <a:lnTo>
                  <a:pt x="2378456" y="159765"/>
                </a:lnTo>
                <a:lnTo>
                  <a:pt x="2390140" y="165607"/>
                </a:lnTo>
                <a:lnTo>
                  <a:pt x="2394585" y="167131"/>
                </a:lnTo>
                <a:lnTo>
                  <a:pt x="2398902" y="159765"/>
                </a:lnTo>
                <a:lnTo>
                  <a:pt x="2393061" y="158369"/>
                </a:lnTo>
                <a:lnTo>
                  <a:pt x="2387218" y="155320"/>
                </a:lnTo>
                <a:lnTo>
                  <a:pt x="2382900" y="152400"/>
                </a:lnTo>
                <a:close/>
              </a:path>
              <a:path w="3357879" h="1767839">
                <a:moveTo>
                  <a:pt x="2413635" y="168528"/>
                </a:moveTo>
                <a:lnTo>
                  <a:pt x="2410714" y="174497"/>
                </a:lnTo>
                <a:lnTo>
                  <a:pt x="2416556" y="177419"/>
                </a:lnTo>
                <a:lnTo>
                  <a:pt x="2421000" y="180339"/>
                </a:lnTo>
                <a:lnTo>
                  <a:pt x="2426842" y="183261"/>
                </a:lnTo>
                <a:lnTo>
                  <a:pt x="2429764" y="175894"/>
                </a:lnTo>
                <a:lnTo>
                  <a:pt x="2425318" y="172974"/>
                </a:lnTo>
                <a:lnTo>
                  <a:pt x="2419476" y="170052"/>
                </a:lnTo>
                <a:lnTo>
                  <a:pt x="2413635" y="168528"/>
                </a:lnTo>
                <a:close/>
              </a:path>
              <a:path w="3357879" h="1767839">
                <a:moveTo>
                  <a:pt x="2445892" y="184657"/>
                </a:moveTo>
                <a:lnTo>
                  <a:pt x="2441447" y="190500"/>
                </a:lnTo>
                <a:lnTo>
                  <a:pt x="2447290" y="193547"/>
                </a:lnTo>
                <a:lnTo>
                  <a:pt x="2451735" y="196469"/>
                </a:lnTo>
                <a:lnTo>
                  <a:pt x="2457576" y="199389"/>
                </a:lnTo>
                <a:lnTo>
                  <a:pt x="2462021" y="192024"/>
                </a:lnTo>
                <a:lnTo>
                  <a:pt x="2456052" y="189102"/>
                </a:lnTo>
                <a:lnTo>
                  <a:pt x="2450211" y="186181"/>
                </a:lnTo>
                <a:lnTo>
                  <a:pt x="2445892" y="184657"/>
                </a:lnTo>
                <a:close/>
              </a:path>
              <a:path w="3357879" h="1767839">
                <a:moveTo>
                  <a:pt x="2476626" y="200787"/>
                </a:moveTo>
                <a:lnTo>
                  <a:pt x="2473706" y="208152"/>
                </a:lnTo>
                <a:lnTo>
                  <a:pt x="2478150" y="209676"/>
                </a:lnTo>
                <a:lnTo>
                  <a:pt x="2483992" y="212597"/>
                </a:lnTo>
                <a:lnTo>
                  <a:pt x="2488311" y="215519"/>
                </a:lnTo>
                <a:lnTo>
                  <a:pt x="2492756" y="209676"/>
                </a:lnTo>
                <a:lnTo>
                  <a:pt x="2486914" y="206628"/>
                </a:lnTo>
                <a:lnTo>
                  <a:pt x="2482468" y="203707"/>
                </a:lnTo>
                <a:lnTo>
                  <a:pt x="2476626" y="200787"/>
                </a:lnTo>
                <a:close/>
              </a:path>
              <a:path w="3357879" h="1767839">
                <a:moveTo>
                  <a:pt x="2507361" y="218439"/>
                </a:moveTo>
                <a:lnTo>
                  <a:pt x="2503042" y="224281"/>
                </a:lnTo>
                <a:lnTo>
                  <a:pt x="2508885" y="227202"/>
                </a:lnTo>
                <a:lnTo>
                  <a:pt x="2513202" y="230124"/>
                </a:lnTo>
                <a:lnTo>
                  <a:pt x="2519171" y="233044"/>
                </a:lnTo>
                <a:lnTo>
                  <a:pt x="2522092" y="227202"/>
                </a:lnTo>
                <a:lnTo>
                  <a:pt x="2513202" y="221361"/>
                </a:lnTo>
                <a:lnTo>
                  <a:pt x="2507361" y="218439"/>
                </a:lnTo>
                <a:close/>
              </a:path>
              <a:path w="3357879" h="1767839">
                <a:moveTo>
                  <a:pt x="2538221" y="235965"/>
                </a:moveTo>
                <a:lnTo>
                  <a:pt x="2533776" y="241807"/>
                </a:lnTo>
                <a:lnTo>
                  <a:pt x="2538221" y="244856"/>
                </a:lnTo>
                <a:lnTo>
                  <a:pt x="2544064" y="249174"/>
                </a:lnTo>
                <a:lnTo>
                  <a:pt x="2548382" y="252094"/>
                </a:lnTo>
                <a:lnTo>
                  <a:pt x="2552826" y="244856"/>
                </a:lnTo>
                <a:lnTo>
                  <a:pt x="2546985" y="241807"/>
                </a:lnTo>
                <a:lnTo>
                  <a:pt x="2542540" y="238887"/>
                </a:lnTo>
                <a:lnTo>
                  <a:pt x="2538221" y="235965"/>
                </a:lnTo>
                <a:close/>
              </a:path>
              <a:path w="3357879" h="1767839">
                <a:moveTo>
                  <a:pt x="2567432" y="255015"/>
                </a:moveTo>
                <a:lnTo>
                  <a:pt x="2563114" y="260984"/>
                </a:lnTo>
                <a:lnTo>
                  <a:pt x="2567432" y="263906"/>
                </a:lnTo>
                <a:lnTo>
                  <a:pt x="2573400" y="266826"/>
                </a:lnTo>
                <a:lnTo>
                  <a:pt x="2577718" y="269747"/>
                </a:lnTo>
                <a:lnTo>
                  <a:pt x="2582164" y="263906"/>
                </a:lnTo>
                <a:lnTo>
                  <a:pt x="2577718" y="260984"/>
                </a:lnTo>
                <a:lnTo>
                  <a:pt x="2571876" y="257937"/>
                </a:lnTo>
                <a:lnTo>
                  <a:pt x="2567432" y="255015"/>
                </a:lnTo>
                <a:close/>
              </a:path>
              <a:path w="3357879" h="1767839">
                <a:moveTo>
                  <a:pt x="2596768" y="274065"/>
                </a:moveTo>
                <a:lnTo>
                  <a:pt x="2592450" y="280034"/>
                </a:lnTo>
                <a:lnTo>
                  <a:pt x="2596768" y="282956"/>
                </a:lnTo>
                <a:lnTo>
                  <a:pt x="2602611" y="287274"/>
                </a:lnTo>
                <a:lnTo>
                  <a:pt x="2607056" y="290194"/>
                </a:lnTo>
                <a:lnTo>
                  <a:pt x="2611500" y="282956"/>
                </a:lnTo>
                <a:lnTo>
                  <a:pt x="2607056" y="280034"/>
                </a:lnTo>
                <a:lnTo>
                  <a:pt x="2601214" y="276987"/>
                </a:lnTo>
                <a:lnTo>
                  <a:pt x="2596768" y="274065"/>
                </a:lnTo>
                <a:close/>
              </a:path>
              <a:path w="3357879" h="1767839">
                <a:moveTo>
                  <a:pt x="2626106" y="293115"/>
                </a:moveTo>
                <a:lnTo>
                  <a:pt x="2621661" y="300481"/>
                </a:lnTo>
                <a:lnTo>
                  <a:pt x="2630550" y="306324"/>
                </a:lnTo>
                <a:lnTo>
                  <a:pt x="2636392" y="309244"/>
                </a:lnTo>
                <a:lnTo>
                  <a:pt x="2640711" y="303402"/>
                </a:lnTo>
                <a:lnTo>
                  <a:pt x="2634868" y="300481"/>
                </a:lnTo>
                <a:lnTo>
                  <a:pt x="2630550" y="296163"/>
                </a:lnTo>
                <a:lnTo>
                  <a:pt x="2626106" y="293115"/>
                </a:lnTo>
                <a:close/>
              </a:path>
              <a:path w="3357879" h="1767839">
                <a:moveTo>
                  <a:pt x="2653918" y="313689"/>
                </a:moveTo>
                <a:lnTo>
                  <a:pt x="2649600" y="319531"/>
                </a:lnTo>
                <a:lnTo>
                  <a:pt x="2653918" y="323976"/>
                </a:lnTo>
                <a:lnTo>
                  <a:pt x="2659761" y="326897"/>
                </a:lnTo>
                <a:lnTo>
                  <a:pt x="2664206" y="331343"/>
                </a:lnTo>
                <a:lnTo>
                  <a:pt x="2668650" y="323976"/>
                </a:lnTo>
                <a:lnTo>
                  <a:pt x="2659761" y="318134"/>
                </a:lnTo>
                <a:lnTo>
                  <a:pt x="2653918" y="313689"/>
                </a:lnTo>
                <a:close/>
              </a:path>
              <a:path w="3357879" h="1767839">
                <a:moveTo>
                  <a:pt x="2683256" y="335661"/>
                </a:moveTo>
                <a:lnTo>
                  <a:pt x="2677414" y="341502"/>
                </a:lnTo>
                <a:lnTo>
                  <a:pt x="2681732" y="344424"/>
                </a:lnTo>
                <a:lnTo>
                  <a:pt x="2687700" y="348869"/>
                </a:lnTo>
                <a:lnTo>
                  <a:pt x="2692018" y="351789"/>
                </a:lnTo>
                <a:lnTo>
                  <a:pt x="2696464" y="345947"/>
                </a:lnTo>
                <a:lnTo>
                  <a:pt x="2692018" y="341502"/>
                </a:lnTo>
                <a:lnTo>
                  <a:pt x="2687700" y="338581"/>
                </a:lnTo>
                <a:lnTo>
                  <a:pt x="2683256" y="335661"/>
                </a:lnTo>
                <a:close/>
              </a:path>
              <a:path w="3357879" h="1767839">
                <a:moveTo>
                  <a:pt x="2709671" y="356234"/>
                </a:moveTo>
                <a:lnTo>
                  <a:pt x="2705226" y="363474"/>
                </a:lnTo>
                <a:lnTo>
                  <a:pt x="2709671" y="366521"/>
                </a:lnTo>
                <a:lnTo>
                  <a:pt x="2713990" y="370839"/>
                </a:lnTo>
                <a:lnTo>
                  <a:pt x="2718435" y="373761"/>
                </a:lnTo>
                <a:lnTo>
                  <a:pt x="2724276" y="367919"/>
                </a:lnTo>
                <a:lnTo>
                  <a:pt x="2719959" y="363474"/>
                </a:lnTo>
                <a:lnTo>
                  <a:pt x="2715514" y="360552"/>
                </a:lnTo>
                <a:lnTo>
                  <a:pt x="2709671" y="356234"/>
                </a:lnTo>
                <a:close/>
              </a:path>
              <a:path w="3357879" h="1767839">
                <a:moveTo>
                  <a:pt x="2737485" y="379602"/>
                </a:moveTo>
                <a:lnTo>
                  <a:pt x="2733040" y="385571"/>
                </a:lnTo>
                <a:lnTo>
                  <a:pt x="2737485" y="388493"/>
                </a:lnTo>
                <a:lnTo>
                  <a:pt x="2741929" y="392811"/>
                </a:lnTo>
                <a:lnTo>
                  <a:pt x="2746247" y="395731"/>
                </a:lnTo>
                <a:lnTo>
                  <a:pt x="2750692" y="389889"/>
                </a:lnTo>
                <a:lnTo>
                  <a:pt x="2746247" y="386969"/>
                </a:lnTo>
                <a:lnTo>
                  <a:pt x="2741929" y="382650"/>
                </a:lnTo>
                <a:lnTo>
                  <a:pt x="2737485" y="379602"/>
                </a:lnTo>
                <a:close/>
              </a:path>
              <a:path w="3357879" h="1767839">
                <a:moveTo>
                  <a:pt x="2763900" y="401700"/>
                </a:moveTo>
                <a:lnTo>
                  <a:pt x="2759456" y="407543"/>
                </a:lnTo>
                <a:lnTo>
                  <a:pt x="2763900" y="411861"/>
                </a:lnTo>
                <a:lnTo>
                  <a:pt x="2768218" y="416306"/>
                </a:lnTo>
                <a:lnTo>
                  <a:pt x="2772664" y="419226"/>
                </a:lnTo>
                <a:lnTo>
                  <a:pt x="2777109" y="413384"/>
                </a:lnTo>
                <a:lnTo>
                  <a:pt x="2772664" y="410463"/>
                </a:lnTo>
                <a:lnTo>
                  <a:pt x="2763900" y="401700"/>
                </a:lnTo>
                <a:close/>
              </a:path>
              <a:path w="3357879" h="1767839">
                <a:moveTo>
                  <a:pt x="2790190" y="425069"/>
                </a:moveTo>
                <a:lnTo>
                  <a:pt x="2785871" y="430911"/>
                </a:lnTo>
                <a:lnTo>
                  <a:pt x="2790190" y="435356"/>
                </a:lnTo>
                <a:lnTo>
                  <a:pt x="2793111" y="439800"/>
                </a:lnTo>
                <a:lnTo>
                  <a:pt x="2797556" y="442721"/>
                </a:lnTo>
                <a:lnTo>
                  <a:pt x="2803397" y="438276"/>
                </a:lnTo>
                <a:lnTo>
                  <a:pt x="2790190" y="425069"/>
                </a:lnTo>
                <a:close/>
              </a:path>
              <a:path w="3357879" h="1767839">
                <a:moveTo>
                  <a:pt x="2816606" y="449961"/>
                </a:moveTo>
                <a:lnTo>
                  <a:pt x="2810764" y="455930"/>
                </a:lnTo>
                <a:lnTo>
                  <a:pt x="2815209" y="458850"/>
                </a:lnTo>
                <a:lnTo>
                  <a:pt x="2823971" y="467613"/>
                </a:lnTo>
                <a:lnTo>
                  <a:pt x="2828290" y="461771"/>
                </a:lnTo>
                <a:lnTo>
                  <a:pt x="2825368" y="457326"/>
                </a:lnTo>
                <a:lnTo>
                  <a:pt x="2821050" y="454406"/>
                </a:lnTo>
                <a:lnTo>
                  <a:pt x="2816606" y="449961"/>
                </a:lnTo>
                <a:close/>
              </a:path>
              <a:path w="3357879" h="1767839">
                <a:moveTo>
                  <a:pt x="2841497" y="474980"/>
                </a:moveTo>
                <a:lnTo>
                  <a:pt x="2835656" y="479297"/>
                </a:lnTo>
                <a:lnTo>
                  <a:pt x="2840100" y="483743"/>
                </a:lnTo>
                <a:lnTo>
                  <a:pt x="2844418" y="488188"/>
                </a:lnTo>
                <a:lnTo>
                  <a:pt x="2848864" y="492506"/>
                </a:lnTo>
                <a:lnTo>
                  <a:pt x="2853309" y="486663"/>
                </a:lnTo>
                <a:lnTo>
                  <a:pt x="2850261" y="482219"/>
                </a:lnTo>
                <a:lnTo>
                  <a:pt x="2845942" y="477900"/>
                </a:lnTo>
                <a:lnTo>
                  <a:pt x="2841497" y="474980"/>
                </a:lnTo>
                <a:close/>
              </a:path>
              <a:path w="3357879" h="1767839">
                <a:moveTo>
                  <a:pt x="2866390" y="499871"/>
                </a:moveTo>
                <a:lnTo>
                  <a:pt x="2860547" y="504316"/>
                </a:lnTo>
                <a:lnTo>
                  <a:pt x="2864992" y="508634"/>
                </a:lnTo>
                <a:lnTo>
                  <a:pt x="2867914" y="513080"/>
                </a:lnTo>
                <a:lnTo>
                  <a:pt x="2872359" y="517397"/>
                </a:lnTo>
                <a:lnTo>
                  <a:pt x="2878200" y="513080"/>
                </a:lnTo>
                <a:lnTo>
                  <a:pt x="2873756" y="508634"/>
                </a:lnTo>
                <a:lnTo>
                  <a:pt x="2870835" y="504316"/>
                </a:lnTo>
                <a:lnTo>
                  <a:pt x="2866390" y="499871"/>
                </a:lnTo>
                <a:close/>
              </a:path>
              <a:path w="3357879" h="1767839">
                <a:moveTo>
                  <a:pt x="2889885" y="524763"/>
                </a:moveTo>
                <a:lnTo>
                  <a:pt x="2884042" y="530606"/>
                </a:lnTo>
                <a:lnTo>
                  <a:pt x="2888361" y="535051"/>
                </a:lnTo>
                <a:lnTo>
                  <a:pt x="2892806" y="539495"/>
                </a:lnTo>
                <a:lnTo>
                  <a:pt x="2895726" y="543813"/>
                </a:lnTo>
                <a:lnTo>
                  <a:pt x="2901568" y="537971"/>
                </a:lnTo>
                <a:lnTo>
                  <a:pt x="2898647" y="533526"/>
                </a:lnTo>
                <a:lnTo>
                  <a:pt x="2889885" y="524763"/>
                </a:lnTo>
                <a:close/>
              </a:path>
              <a:path w="3357879" h="1767839">
                <a:moveTo>
                  <a:pt x="2913379" y="551180"/>
                </a:moveTo>
                <a:lnTo>
                  <a:pt x="2907538" y="557021"/>
                </a:lnTo>
                <a:lnTo>
                  <a:pt x="2911856" y="561466"/>
                </a:lnTo>
                <a:lnTo>
                  <a:pt x="2916300" y="565784"/>
                </a:lnTo>
                <a:lnTo>
                  <a:pt x="2919221" y="570230"/>
                </a:lnTo>
                <a:lnTo>
                  <a:pt x="2925064" y="564388"/>
                </a:lnTo>
                <a:lnTo>
                  <a:pt x="2922142" y="559943"/>
                </a:lnTo>
                <a:lnTo>
                  <a:pt x="2917697" y="555625"/>
                </a:lnTo>
                <a:lnTo>
                  <a:pt x="2913379" y="551180"/>
                </a:lnTo>
                <a:close/>
              </a:path>
              <a:path w="3357879" h="1767839">
                <a:moveTo>
                  <a:pt x="2936747" y="577595"/>
                </a:moveTo>
                <a:lnTo>
                  <a:pt x="2930906" y="583438"/>
                </a:lnTo>
                <a:lnTo>
                  <a:pt x="2935350" y="587756"/>
                </a:lnTo>
                <a:lnTo>
                  <a:pt x="2938271" y="592201"/>
                </a:lnTo>
                <a:lnTo>
                  <a:pt x="2942590" y="596645"/>
                </a:lnTo>
                <a:lnTo>
                  <a:pt x="2948559" y="592201"/>
                </a:lnTo>
                <a:lnTo>
                  <a:pt x="2944114" y="587756"/>
                </a:lnTo>
                <a:lnTo>
                  <a:pt x="2941192" y="583438"/>
                </a:lnTo>
                <a:lnTo>
                  <a:pt x="2936747" y="577595"/>
                </a:lnTo>
                <a:close/>
              </a:path>
              <a:path w="3357879" h="1767839">
                <a:moveTo>
                  <a:pt x="2960242" y="605408"/>
                </a:moveTo>
                <a:lnTo>
                  <a:pt x="2952876" y="609853"/>
                </a:lnTo>
                <a:lnTo>
                  <a:pt x="2957321" y="615695"/>
                </a:lnTo>
                <a:lnTo>
                  <a:pt x="2960242" y="620013"/>
                </a:lnTo>
                <a:lnTo>
                  <a:pt x="2964688" y="624458"/>
                </a:lnTo>
                <a:lnTo>
                  <a:pt x="2970529" y="618616"/>
                </a:lnTo>
                <a:lnTo>
                  <a:pt x="2967609" y="614171"/>
                </a:lnTo>
                <a:lnTo>
                  <a:pt x="2963164" y="609853"/>
                </a:lnTo>
                <a:lnTo>
                  <a:pt x="2960242" y="605408"/>
                </a:lnTo>
                <a:close/>
              </a:path>
              <a:path w="3357879" h="1767839">
                <a:moveTo>
                  <a:pt x="2980690" y="633221"/>
                </a:moveTo>
                <a:lnTo>
                  <a:pt x="2974847" y="637666"/>
                </a:lnTo>
                <a:lnTo>
                  <a:pt x="2979292" y="642112"/>
                </a:lnTo>
                <a:lnTo>
                  <a:pt x="2982214" y="647953"/>
                </a:lnTo>
                <a:lnTo>
                  <a:pt x="2986659" y="652271"/>
                </a:lnTo>
                <a:lnTo>
                  <a:pt x="2992500" y="646430"/>
                </a:lnTo>
                <a:lnTo>
                  <a:pt x="2988056" y="642112"/>
                </a:lnTo>
                <a:lnTo>
                  <a:pt x="2985135" y="637666"/>
                </a:lnTo>
                <a:lnTo>
                  <a:pt x="2980690" y="633221"/>
                </a:lnTo>
                <a:close/>
              </a:path>
              <a:path w="3357879" h="1767839">
                <a:moveTo>
                  <a:pt x="3002788" y="661162"/>
                </a:moveTo>
                <a:lnTo>
                  <a:pt x="2996818" y="665480"/>
                </a:lnTo>
                <a:lnTo>
                  <a:pt x="2999740" y="671321"/>
                </a:lnTo>
                <a:lnTo>
                  <a:pt x="3004185" y="675766"/>
                </a:lnTo>
                <a:lnTo>
                  <a:pt x="3007106" y="680212"/>
                </a:lnTo>
                <a:lnTo>
                  <a:pt x="3012947" y="675766"/>
                </a:lnTo>
                <a:lnTo>
                  <a:pt x="3010026" y="671321"/>
                </a:lnTo>
                <a:lnTo>
                  <a:pt x="3005709" y="665480"/>
                </a:lnTo>
                <a:lnTo>
                  <a:pt x="3002788" y="661162"/>
                </a:lnTo>
                <a:close/>
              </a:path>
              <a:path w="3357879" h="1767839">
                <a:moveTo>
                  <a:pt x="3023235" y="690371"/>
                </a:moveTo>
                <a:lnTo>
                  <a:pt x="3017392" y="694816"/>
                </a:lnTo>
                <a:lnTo>
                  <a:pt x="3020314" y="699262"/>
                </a:lnTo>
                <a:lnTo>
                  <a:pt x="3023235" y="703580"/>
                </a:lnTo>
                <a:lnTo>
                  <a:pt x="3027679" y="709421"/>
                </a:lnTo>
                <a:lnTo>
                  <a:pt x="3033521" y="705103"/>
                </a:lnTo>
                <a:lnTo>
                  <a:pt x="3030600" y="699262"/>
                </a:lnTo>
                <a:lnTo>
                  <a:pt x="3027679" y="694816"/>
                </a:lnTo>
                <a:lnTo>
                  <a:pt x="3023235" y="690371"/>
                </a:lnTo>
                <a:close/>
              </a:path>
              <a:path w="3357879" h="1767839">
                <a:moveTo>
                  <a:pt x="3043809" y="718312"/>
                </a:moveTo>
                <a:lnTo>
                  <a:pt x="3037840" y="722630"/>
                </a:lnTo>
                <a:lnTo>
                  <a:pt x="3040888" y="728599"/>
                </a:lnTo>
                <a:lnTo>
                  <a:pt x="3043809" y="732916"/>
                </a:lnTo>
                <a:lnTo>
                  <a:pt x="3046729" y="737362"/>
                </a:lnTo>
                <a:lnTo>
                  <a:pt x="3053968" y="732916"/>
                </a:lnTo>
                <a:lnTo>
                  <a:pt x="3051047" y="728599"/>
                </a:lnTo>
                <a:lnTo>
                  <a:pt x="3046729" y="724153"/>
                </a:lnTo>
                <a:lnTo>
                  <a:pt x="3043809" y="718312"/>
                </a:lnTo>
                <a:close/>
              </a:path>
              <a:path w="3357879" h="1767839">
                <a:moveTo>
                  <a:pt x="3062859" y="749045"/>
                </a:moveTo>
                <a:lnTo>
                  <a:pt x="3056890" y="751966"/>
                </a:lnTo>
                <a:lnTo>
                  <a:pt x="3059938" y="757808"/>
                </a:lnTo>
                <a:lnTo>
                  <a:pt x="3062859" y="762253"/>
                </a:lnTo>
                <a:lnTo>
                  <a:pt x="3065779" y="768095"/>
                </a:lnTo>
                <a:lnTo>
                  <a:pt x="3073018" y="763777"/>
                </a:lnTo>
                <a:lnTo>
                  <a:pt x="3070097" y="757808"/>
                </a:lnTo>
                <a:lnTo>
                  <a:pt x="3067176" y="753490"/>
                </a:lnTo>
                <a:lnTo>
                  <a:pt x="3062859" y="749045"/>
                </a:lnTo>
                <a:close/>
              </a:path>
              <a:path w="3357879" h="1767839">
                <a:moveTo>
                  <a:pt x="3081909" y="778382"/>
                </a:moveTo>
                <a:lnTo>
                  <a:pt x="3075940" y="782827"/>
                </a:lnTo>
                <a:lnTo>
                  <a:pt x="3078988" y="787145"/>
                </a:lnTo>
                <a:lnTo>
                  <a:pt x="3081909" y="792988"/>
                </a:lnTo>
                <a:lnTo>
                  <a:pt x="3084829" y="797432"/>
                </a:lnTo>
                <a:lnTo>
                  <a:pt x="3092068" y="792988"/>
                </a:lnTo>
                <a:lnTo>
                  <a:pt x="3089147" y="788669"/>
                </a:lnTo>
                <a:lnTo>
                  <a:pt x="3084829" y="782827"/>
                </a:lnTo>
                <a:lnTo>
                  <a:pt x="3081909" y="778382"/>
                </a:lnTo>
                <a:close/>
              </a:path>
              <a:path w="3357879" h="1767839">
                <a:moveTo>
                  <a:pt x="3100959" y="809116"/>
                </a:moveTo>
                <a:lnTo>
                  <a:pt x="3093592" y="812038"/>
                </a:lnTo>
                <a:lnTo>
                  <a:pt x="3096514" y="818007"/>
                </a:lnTo>
                <a:lnTo>
                  <a:pt x="3099435" y="822325"/>
                </a:lnTo>
                <a:lnTo>
                  <a:pt x="3102356" y="828166"/>
                </a:lnTo>
                <a:lnTo>
                  <a:pt x="3109721" y="823849"/>
                </a:lnTo>
                <a:lnTo>
                  <a:pt x="3106800" y="818007"/>
                </a:lnTo>
                <a:lnTo>
                  <a:pt x="3100959" y="809116"/>
                </a:lnTo>
                <a:close/>
              </a:path>
              <a:path w="3357879" h="1767839">
                <a:moveTo>
                  <a:pt x="3118485" y="838453"/>
                </a:moveTo>
                <a:lnTo>
                  <a:pt x="3111118" y="842899"/>
                </a:lnTo>
                <a:lnTo>
                  <a:pt x="3114166" y="848740"/>
                </a:lnTo>
                <a:lnTo>
                  <a:pt x="3117088" y="853186"/>
                </a:lnTo>
                <a:lnTo>
                  <a:pt x="3120009" y="859027"/>
                </a:lnTo>
                <a:lnTo>
                  <a:pt x="3127247" y="854582"/>
                </a:lnTo>
                <a:lnTo>
                  <a:pt x="3124326" y="848740"/>
                </a:lnTo>
                <a:lnTo>
                  <a:pt x="3121406" y="844295"/>
                </a:lnTo>
                <a:lnTo>
                  <a:pt x="3118485" y="838453"/>
                </a:lnTo>
                <a:close/>
              </a:path>
              <a:path w="3357879" h="1767839">
                <a:moveTo>
                  <a:pt x="3136138" y="870712"/>
                </a:moveTo>
                <a:lnTo>
                  <a:pt x="3128771" y="873632"/>
                </a:lnTo>
                <a:lnTo>
                  <a:pt x="3131692" y="879475"/>
                </a:lnTo>
                <a:lnTo>
                  <a:pt x="3134614" y="883919"/>
                </a:lnTo>
                <a:lnTo>
                  <a:pt x="3137535" y="889762"/>
                </a:lnTo>
                <a:lnTo>
                  <a:pt x="3143376" y="885444"/>
                </a:lnTo>
                <a:lnTo>
                  <a:pt x="3140456" y="880999"/>
                </a:lnTo>
                <a:lnTo>
                  <a:pt x="3139059" y="875157"/>
                </a:lnTo>
                <a:lnTo>
                  <a:pt x="3136138" y="870712"/>
                </a:lnTo>
                <a:close/>
              </a:path>
              <a:path w="3357879" h="1767839">
                <a:moveTo>
                  <a:pt x="3152266" y="901572"/>
                </a:moveTo>
                <a:lnTo>
                  <a:pt x="3144900" y="904494"/>
                </a:lnTo>
                <a:lnTo>
                  <a:pt x="3147821" y="910336"/>
                </a:lnTo>
                <a:lnTo>
                  <a:pt x="3150742" y="914653"/>
                </a:lnTo>
                <a:lnTo>
                  <a:pt x="3153664" y="920622"/>
                </a:lnTo>
                <a:lnTo>
                  <a:pt x="3159506" y="917575"/>
                </a:lnTo>
                <a:lnTo>
                  <a:pt x="3158109" y="911732"/>
                </a:lnTo>
                <a:lnTo>
                  <a:pt x="3155188" y="905890"/>
                </a:lnTo>
                <a:lnTo>
                  <a:pt x="3152266" y="901572"/>
                </a:lnTo>
                <a:close/>
              </a:path>
              <a:path w="3357879" h="1767839">
                <a:moveTo>
                  <a:pt x="3168268" y="932307"/>
                </a:moveTo>
                <a:lnTo>
                  <a:pt x="3161029" y="936751"/>
                </a:lnTo>
                <a:lnTo>
                  <a:pt x="3163950" y="941069"/>
                </a:lnTo>
                <a:lnTo>
                  <a:pt x="3165347" y="946912"/>
                </a:lnTo>
                <a:lnTo>
                  <a:pt x="3168268" y="952753"/>
                </a:lnTo>
                <a:lnTo>
                  <a:pt x="3175635" y="948436"/>
                </a:lnTo>
                <a:lnTo>
                  <a:pt x="3172714" y="943990"/>
                </a:lnTo>
                <a:lnTo>
                  <a:pt x="3171316" y="938149"/>
                </a:lnTo>
                <a:lnTo>
                  <a:pt x="3168268" y="932307"/>
                </a:lnTo>
                <a:close/>
              </a:path>
              <a:path w="3357879" h="1767839">
                <a:moveTo>
                  <a:pt x="3183000" y="964564"/>
                </a:moveTo>
                <a:lnTo>
                  <a:pt x="3175635" y="967486"/>
                </a:lnTo>
                <a:lnTo>
                  <a:pt x="3181476" y="979169"/>
                </a:lnTo>
                <a:lnTo>
                  <a:pt x="3183000" y="983614"/>
                </a:lnTo>
                <a:lnTo>
                  <a:pt x="3190366" y="980694"/>
                </a:lnTo>
                <a:lnTo>
                  <a:pt x="3187318" y="974851"/>
                </a:lnTo>
                <a:lnTo>
                  <a:pt x="3185921" y="970407"/>
                </a:lnTo>
                <a:lnTo>
                  <a:pt x="3183000" y="964564"/>
                </a:lnTo>
                <a:close/>
              </a:path>
              <a:path w="3357879" h="1767839">
                <a:moveTo>
                  <a:pt x="3197606" y="996822"/>
                </a:moveTo>
                <a:lnTo>
                  <a:pt x="3190366" y="999744"/>
                </a:lnTo>
                <a:lnTo>
                  <a:pt x="3193288" y="1005586"/>
                </a:lnTo>
                <a:lnTo>
                  <a:pt x="3194685" y="1010031"/>
                </a:lnTo>
                <a:lnTo>
                  <a:pt x="3197606" y="1015872"/>
                </a:lnTo>
                <a:lnTo>
                  <a:pt x="3204971" y="1012951"/>
                </a:lnTo>
                <a:lnTo>
                  <a:pt x="3202050" y="1007109"/>
                </a:lnTo>
                <a:lnTo>
                  <a:pt x="3200526" y="1002664"/>
                </a:lnTo>
                <a:lnTo>
                  <a:pt x="3197606" y="996822"/>
                </a:lnTo>
                <a:close/>
              </a:path>
              <a:path w="3357879" h="1767839">
                <a:moveTo>
                  <a:pt x="3212338" y="1029081"/>
                </a:moveTo>
                <a:lnTo>
                  <a:pt x="3204971" y="1032001"/>
                </a:lnTo>
                <a:lnTo>
                  <a:pt x="3206368" y="1037844"/>
                </a:lnTo>
                <a:lnTo>
                  <a:pt x="3209416" y="1043686"/>
                </a:lnTo>
                <a:lnTo>
                  <a:pt x="3210814" y="1048131"/>
                </a:lnTo>
                <a:lnTo>
                  <a:pt x="3218179" y="1045209"/>
                </a:lnTo>
                <a:lnTo>
                  <a:pt x="3216656" y="1039240"/>
                </a:lnTo>
                <a:lnTo>
                  <a:pt x="3213735" y="1034922"/>
                </a:lnTo>
                <a:lnTo>
                  <a:pt x="3212338" y="1029081"/>
                </a:lnTo>
                <a:close/>
              </a:path>
              <a:path w="3357879" h="1767839">
                <a:moveTo>
                  <a:pt x="3225418" y="1061339"/>
                </a:moveTo>
                <a:lnTo>
                  <a:pt x="3218179" y="1064259"/>
                </a:lnTo>
                <a:lnTo>
                  <a:pt x="3219576" y="1070102"/>
                </a:lnTo>
                <a:lnTo>
                  <a:pt x="3222497" y="1075944"/>
                </a:lnTo>
                <a:lnTo>
                  <a:pt x="3224021" y="1080389"/>
                </a:lnTo>
                <a:lnTo>
                  <a:pt x="3231388" y="1078864"/>
                </a:lnTo>
                <a:lnTo>
                  <a:pt x="3229864" y="1073022"/>
                </a:lnTo>
                <a:lnTo>
                  <a:pt x="3226942" y="1067181"/>
                </a:lnTo>
                <a:lnTo>
                  <a:pt x="3225418" y="1061339"/>
                </a:lnTo>
                <a:close/>
              </a:path>
              <a:path w="3357879" h="1767839">
                <a:moveTo>
                  <a:pt x="3237229" y="1094994"/>
                </a:moveTo>
                <a:lnTo>
                  <a:pt x="3229864" y="1097914"/>
                </a:lnTo>
                <a:lnTo>
                  <a:pt x="3232785" y="1102359"/>
                </a:lnTo>
                <a:lnTo>
                  <a:pt x="3234309" y="1108202"/>
                </a:lnTo>
                <a:lnTo>
                  <a:pt x="3235706" y="1114044"/>
                </a:lnTo>
                <a:lnTo>
                  <a:pt x="3243071" y="1111122"/>
                </a:lnTo>
                <a:lnTo>
                  <a:pt x="3241547" y="1105281"/>
                </a:lnTo>
                <a:lnTo>
                  <a:pt x="3240150" y="1100836"/>
                </a:lnTo>
                <a:lnTo>
                  <a:pt x="3237229" y="1094994"/>
                </a:lnTo>
                <a:close/>
              </a:path>
              <a:path w="3357879" h="1767839">
                <a:moveTo>
                  <a:pt x="3248914" y="1127252"/>
                </a:moveTo>
                <a:lnTo>
                  <a:pt x="3241547" y="1130172"/>
                </a:lnTo>
                <a:lnTo>
                  <a:pt x="3244468" y="1136014"/>
                </a:lnTo>
                <a:lnTo>
                  <a:pt x="3245992" y="1141857"/>
                </a:lnTo>
                <a:lnTo>
                  <a:pt x="3247516" y="1147826"/>
                </a:lnTo>
                <a:lnTo>
                  <a:pt x="3254756" y="1144905"/>
                </a:lnTo>
                <a:lnTo>
                  <a:pt x="3253359" y="1138936"/>
                </a:lnTo>
                <a:lnTo>
                  <a:pt x="3251835" y="1133094"/>
                </a:lnTo>
                <a:lnTo>
                  <a:pt x="3248914" y="1127252"/>
                </a:lnTo>
                <a:close/>
              </a:path>
              <a:path w="3357879" h="1767839">
                <a:moveTo>
                  <a:pt x="3260597" y="1160907"/>
                </a:moveTo>
                <a:lnTo>
                  <a:pt x="3253359" y="1163955"/>
                </a:lnTo>
                <a:lnTo>
                  <a:pt x="3254756" y="1169796"/>
                </a:lnTo>
                <a:lnTo>
                  <a:pt x="3257676" y="1174114"/>
                </a:lnTo>
                <a:lnTo>
                  <a:pt x="3259200" y="1180083"/>
                </a:lnTo>
                <a:lnTo>
                  <a:pt x="3266566" y="1178559"/>
                </a:lnTo>
                <a:lnTo>
                  <a:pt x="3265042" y="1172718"/>
                </a:lnTo>
                <a:lnTo>
                  <a:pt x="3262121" y="1166876"/>
                </a:lnTo>
                <a:lnTo>
                  <a:pt x="3260597" y="1160907"/>
                </a:lnTo>
                <a:close/>
              </a:path>
              <a:path w="3357879" h="1767839">
                <a:moveTo>
                  <a:pt x="3272409" y="1194689"/>
                </a:moveTo>
                <a:lnTo>
                  <a:pt x="3263518" y="1197609"/>
                </a:lnTo>
                <a:lnTo>
                  <a:pt x="3266566" y="1202055"/>
                </a:lnTo>
                <a:lnTo>
                  <a:pt x="3267964" y="1207896"/>
                </a:lnTo>
                <a:lnTo>
                  <a:pt x="3269488" y="1213739"/>
                </a:lnTo>
                <a:lnTo>
                  <a:pt x="3276726" y="1212214"/>
                </a:lnTo>
                <a:lnTo>
                  <a:pt x="3275329" y="1206372"/>
                </a:lnTo>
                <a:lnTo>
                  <a:pt x="3273806" y="1200531"/>
                </a:lnTo>
                <a:lnTo>
                  <a:pt x="3272409" y="1194689"/>
                </a:lnTo>
                <a:close/>
              </a:path>
              <a:path w="3357879" h="1767839">
                <a:moveTo>
                  <a:pt x="3281171" y="1228344"/>
                </a:moveTo>
                <a:lnTo>
                  <a:pt x="3273806" y="1231391"/>
                </a:lnTo>
                <a:lnTo>
                  <a:pt x="3275329" y="1235709"/>
                </a:lnTo>
                <a:lnTo>
                  <a:pt x="3278250" y="1241552"/>
                </a:lnTo>
                <a:lnTo>
                  <a:pt x="3279647" y="1247394"/>
                </a:lnTo>
                <a:lnTo>
                  <a:pt x="3287014" y="1245996"/>
                </a:lnTo>
                <a:lnTo>
                  <a:pt x="3285616" y="1240155"/>
                </a:lnTo>
                <a:lnTo>
                  <a:pt x="3284092" y="1234313"/>
                </a:lnTo>
                <a:lnTo>
                  <a:pt x="3281171" y="1228344"/>
                </a:lnTo>
                <a:close/>
              </a:path>
              <a:path w="3357879" h="1767839">
                <a:moveTo>
                  <a:pt x="3291459" y="1262126"/>
                </a:moveTo>
                <a:lnTo>
                  <a:pt x="3284092" y="1265047"/>
                </a:lnTo>
                <a:lnTo>
                  <a:pt x="3285616" y="1270889"/>
                </a:lnTo>
                <a:lnTo>
                  <a:pt x="3287014" y="1275333"/>
                </a:lnTo>
                <a:lnTo>
                  <a:pt x="3288538" y="1281176"/>
                </a:lnTo>
                <a:lnTo>
                  <a:pt x="3295776" y="1279652"/>
                </a:lnTo>
                <a:lnTo>
                  <a:pt x="3294379" y="1273810"/>
                </a:lnTo>
                <a:lnTo>
                  <a:pt x="3292856" y="1267967"/>
                </a:lnTo>
                <a:lnTo>
                  <a:pt x="3291459" y="1262126"/>
                </a:lnTo>
                <a:close/>
              </a:path>
              <a:path w="3357879" h="1767839">
                <a:moveTo>
                  <a:pt x="3300221" y="1297305"/>
                </a:moveTo>
                <a:lnTo>
                  <a:pt x="3292856" y="1298702"/>
                </a:lnTo>
                <a:lnTo>
                  <a:pt x="3294379" y="1304670"/>
                </a:lnTo>
                <a:lnTo>
                  <a:pt x="3295776" y="1310513"/>
                </a:lnTo>
                <a:lnTo>
                  <a:pt x="3297300" y="1316355"/>
                </a:lnTo>
                <a:lnTo>
                  <a:pt x="3304666" y="1313433"/>
                </a:lnTo>
                <a:lnTo>
                  <a:pt x="3303142" y="1307592"/>
                </a:lnTo>
                <a:lnTo>
                  <a:pt x="3301745" y="1301750"/>
                </a:lnTo>
                <a:lnTo>
                  <a:pt x="3300221" y="1297305"/>
                </a:lnTo>
                <a:close/>
              </a:path>
              <a:path w="3357879" h="1767839">
                <a:moveTo>
                  <a:pt x="3308985" y="1330960"/>
                </a:moveTo>
                <a:lnTo>
                  <a:pt x="3300221" y="1332483"/>
                </a:lnTo>
                <a:lnTo>
                  <a:pt x="3301745" y="1338326"/>
                </a:lnTo>
                <a:lnTo>
                  <a:pt x="3303142" y="1344167"/>
                </a:lnTo>
                <a:lnTo>
                  <a:pt x="3304666" y="1350010"/>
                </a:lnTo>
                <a:lnTo>
                  <a:pt x="3311906" y="1348613"/>
                </a:lnTo>
                <a:lnTo>
                  <a:pt x="3310509" y="1342770"/>
                </a:lnTo>
                <a:lnTo>
                  <a:pt x="3308985" y="1336929"/>
                </a:lnTo>
                <a:lnTo>
                  <a:pt x="3308985" y="1330960"/>
                </a:lnTo>
                <a:close/>
              </a:path>
              <a:path w="3357879" h="1767839">
                <a:moveTo>
                  <a:pt x="3316350" y="1364742"/>
                </a:moveTo>
                <a:lnTo>
                  <a:pt x="3307588" y="1367663"/>
                </a:lnTo>
                <a:lnTo>
                  <a:pt x="3308985" y="1372108"/>
                </a:lnTo>
                <a:lnTo>
                  <a:pt x="3310509" y="1377950"/>
                </a:lnTo>
                <a:lnTo>
                  <a:pt x="3311906" y="1383792"/>
                </a:lnTo>
                <a:lnTo>
                  <a:pt x="3319271" y="1382267"/>
                </a:lnTo>
                <a:lnTo>
                  <a:pt x="3317747" y="1376426"/>
                </a:lnTo>
                <a:lnTo>
                  <a:pt x="3316350" y="1370583"/>
                </a:lnTo>
                <a:lnTo>
                  <a:pt x="3316350" y="1364742"/>
                </a:lnTo>
                <a:close/>
              </a:path>
              <a:path w="3357879" h="1767839">
                <a:moveTo>
                  <a:pt x="3322192" y="1399920"/>
                </a:moveTo>
                <a:lnTo>
                  <a:pt x="3314826" y="1401317"/>
                </a:lnTo>
                <a:lnTo>
                  <a:pt x="3316350" y="1407286"/>
                </a:lnTo>
                <a:lnTo>
                  <a:pt x="3317747" y="1413129"/>
                </a:lnTo>
                <a:lnTo>
                  <a:pt x="3317747" y="1418970"/>
                </a:lnTo>
                <a:lnTo>
                  <a:pt x="3326638" y="1417447"/>
                </a:lnTo>
                <a:lnTo>
                  <a:pt x="3325114" y="1411605"/>
                </a:lnTo>
                <a:lnTo>
                  <a:pt x="3323716" y="1405763"/>
                </a:lnTo>
                <a:lnTo>
                  <a:pt x="3322192" y="1399920"/>
                </a:lnTo>
                <a:close/>
              </a:path>
              <a:path w="3357879" h="1767839">
                <a:moveTo>
                  <a:pt x="3329559" y="1435100"/>
                </a:moveTo>
                <a:lnTo>
                  <a:pt x="3320795" y="1436497"/>
                </a:lnTo>
                <a:lnTo>
                  <a:pt x="3322192" y="1442466"/>
                </a:lnTo>
                <a:lnTo>
                  <a:pt x="3323716" y="1446783"/>
                </a:lnTo>
                <a:lnTo>
                  <a:pt x="3323716" y="1452626"/>
                </a:lnTo>
                <a:lnTo>
                  <a:pt x="3332479" y="1452626"/>
                </a:lnTo>
                <a:lnTo>
                  <a:pt x="3330956" y="1446783"/>
                </a:lnTo>
                <a:lnTo>
                  <a:pt x="3329559" y="1440942"/>
                </a:lnTo>
                <a:lnTo>
                  <a:pt x="3329559" y="1435100"/>
                </a:lnTo>
                <a:close/>
              </a:path>
              <a:path w="3357879" h="1767839">
                <a:moveTo>
                  <a:pt x="3333876" y="1468755"/>
                </a:moveTo>
                <a:lnTo>
                  <a:pt x="3326638" y="1470279"/>
                </a:lnTo>
                <a:lnTo>
                  <a:pt x="3328035" y="1476120"/>
                </a:lnTo>
                <a:lnTo>
                  <a:pt x="3328035" y="1481963"/>
                </a:lnTo>
                <a:lnTo>
                  <a:pt x="3329559" y="1487805"/>
                </a:lnTo>
                <a:lnTo>
                  <a:pt x="3336797" y="1486408"/>
                </a:lnTo>
                <a:lnTo>
                  <a:pt x="3336797" y="1480566"/>
                </a:lnTo>
                <a:lnTo>
                  <a:pt x="3335400" y="1474723"/>
                </a:lnTo>
                <a:lnTo>
                  <a:pt x="3333876" y="1468755"/>
                </a:lnTo>
                <a:close/>
              </a:path>
              <a:path w="3357879" h="1767839">
                <a:moveTo>
                  <a:pt x="3339845" y="1503933"/>
                </a:moveTo>
                <a:lnTo>
                  <a:pt x="3332479" y="1505458"/>
                </a:lnTo>
                <a:lnTo>
                  <a:pt x="3332479" y="1511300"/>
                </a:lnTo>
                <a:lnTo>
                  <a:pt x="3333876" y="1517142"/>
                </a:lnTo>
                <a:lnTo>
                  <a:pt x="3333876" y="1522983"/>
                </a:lnTo>
                <a:lnTo>
                  <a:pt x="3341242" y="1521586"/>
                </a:lnTo>
                <a:lnTo>
                  <a:pt x="3341242" y="1515745"/>
                </a:lnTo>
                <a:lnTo>
                  <a:pt x="3339845" y="1509902"/>
                </a:lnTo>
                <a:lnTo>
                  <a:pt x="3339845" y="1503933"/>
                </a:lnTo>
                <a:close/>
              </a:path>
              <a:path w="3357879" h="1767839">
                <a:moveTo>
                  <a:pt x="3344164" y="1539113"/>
                </a:moveTo>
                <a:lnTo>
                  <a:pt x="3336797" y="1540636"/>
                </a:lnTo>
                <a:lnTo>
                  <a:pt x="3336797" y="1552320"/>
                </a:lnTo>
                <a:lnTo>
                  <a:pt x="3338321" y="1558163"/>
                </a:lnTo>
                <a:lnTo>
                  <a:pt x="3345688" y="1556766"/>
                </a:lnTo>
                <a:lnTo>
                  <a:pt x="3345688" y="1550923"/>
                </a:lnTo>
                <a:lnTo>
                  <a:pt x="3344164" y="1545082"/>
                </a:lnTo>
                <a:lnTo>
                  <a:pt x="3344164" y="1539113"/>
                </a:lnTo>
                <a:close/>
              </a:path>
              <a:path w="3357879" h="1767839">
                <a:moveTo>
                  <a:pt x="3347085" y="1574292"/>
                </a:moveTo>
                <a:lnTo>
                  <a:pt x="3339845" y="1575816"/>
                </a:lnTo>
                <a:lnTo>
                  <a:pt x="3339845" y="1581658"/>
                </a:lnTo>
                <a:lnTo>
                  <a:pt x="3341242" y="1587500"/>
                </a:lnTo>
                <a:lnTo>
                  <a:pt x="3341242" y="1591945"/>
                </a:lnTo>
                <a:lnTo>
                  <a:pt x="3350006" y="1591945"/>
                </a:lnTo>
                <a:lnTo>
                  <a:pt x="3348609" y="1586102"/>
                </a:lnTo>
                <a:lnTo>
                  <a:pt x="3348609" y="1580261"/>
                </a:lnTo>
                <a:lnTo>
                  <a:pt x="3347085" y="1574292"/>
                </a:lnTo>
                <a:close/>
              </a:path>
              <a:path w="3357879" h="1767839">
                <a:moveTo>
                  <a:pt x="3351529" y="1609521"/>
                </a:moveTo>
                <a:lnTo>
                  <a:pt x="3342766" y="1609521"/>
                </a:lnTo>
                <a:lnTo>
                  <a:pt x="3342766" y="1615389"/>
                </a:lnTo>
                <a:lnTo>
                  <a:pt x="3344164" y="1621256"/>
                </a:lnTo>
                <a:lnTo>
                  <a:pt x="3344164" y="1627111"/>
                </a:lnTo>
                <a:lnTo>
                  <a:pt x="3351529" y="1627111"/>
                </a:lnTo>
                <a:lnTo>
                  <a:pt x="3351529" y="1609521"/>
                </a:lnTo>
                <a:close/>
              </a:path>
              <a:path w="3357879" h="1767839">
                <a:moveTo>
                  <a:pt x="3352926" y="1644700"/>
                </a:moveTo>
                <a:lnTo>
                  <a:pt x="3345688" y="1644700"/>
                </a:lnTo>
                <a:lnTo>
                  <a:pt x="3345688" y="1656435"/>
                </a:lnTo>
                <a:lnTo>
                  <a:pt x="3347085" y="1662302"/>
                </a:lnTo>
                <a:lnTo>
                  <a:pt x="3354450" y="1662302"/>
                </a:lnTo>
                <a:lnTo>
                  <a:pt x="3354450" y="1656435"/>
                </a:lnTo>
                <a:lnTo>
                  <a:pt x="3352926" y="1650568"/>
                </a:lnTo>
                <a:lnTo>
                  <a:pt x="3352926" y="1644700"/>
                </a:lnTo>
                <a:close/>
              </a:path>
              <a:path w="3357879" h="1767839">
                <a:moveTo>
                  <a:pt x="3354450" y="1679892"/>
                </a:moveTo>
                <a:lnTo>
                  <a:pt x="3347085" y="1679892"/>
                </a:lnTo>
                <a:lnTo>
                  <a:pt x="3347085" y="1691614"/>
                </a:lnTo>
                <a:lnTo>
                  <a:pt x="3348609" y="1697482"/>
                </a:lnTo>
                <a:lnTo>
                  <a:pt x="3355847" y="1697482"/>
                </a:lnTo>
                <a:lnTo>
                  <a:pt x="3355847" y="1685747"/>
                </a:lnTo>
                <a:lnTo>
                  <a:pt x="3354450" y="1679892"/>
                </a:lnTo>
                <a:close/>
              </a:path>
              <a:path w="3357879" h="1767839">
                <a:moveTo>
                  <a:pt x="3355847" y="1715071"/>
                </a:moveTo>
                <a:lnTo>
                  <a:pt x="3348609" y="1715071"/>
                </a:lnTo>
                <a:lnTo>
                  <a:pt x="3348609" y="1732661"/>
                </a:lnTo>
                <a:lnTo>
                  <a:pt x="3357371" y="1732661"/>
                </a:lnTo>
                <a:lnTo>
                  <a:pt x="3355847" y="1726793"/>
                </a:lnTo>
                <a:lnTo>
                  <a:pt x="3355847" y="1715071"/>
                </a:lnTo>
                <a:close/>
              </a:path>
              <a:path w="3357879" h="1767839">
                <a:moveTo>
                  <a:pt x="3357371" y="1750250"/>
                </a:moveTo>
                <a:lnTo>
                  <a:pt x="3348609" y="1750250"/>
                </a:lnTo>
                <a:lnTo>
                  <a:pt x="3348609" y="1767839"/>
                </a:lnTo>
                <a:lnTo>
                  <a:pt x="3357371" y="1767839"/>
                </a:lnTo>
                <a:lnTo>
                  <a:pt x="3357371" y="1750250"/>
                </a:lnTo>
                <a:close/>
              </a:path>
            </a:pathLst>
          </a:custGeom>
          <a:solidFill>
            <a:srgbClr val="2F3333"/>
          </a:solidFill>
        </p:spPr>
        <p:txBody>
          <a:bodyPr wrap="square" lIns="0" tIns="0" rIns="0" bIns="0" rtlCol="0"/>
          <a:lstStyle/>
          <a:p>
            <a:endParaRPr/>
          </a:p>
        </p:txBody>
      </p:sp>
      <p:sp>
        <p:nvSpPr>
          <p:cNvPr id="9" name="object 9"/>
          <p:cNvSpPr/>
          <p:nvPr/>
        </p:nvSpPr>
        <p:spPr>
          <a:xfrm>
            <a:off x="4158234" y="5260085"/>
            <a:ext cx="848994" cy="850900"/>
          </a:xfrm>
          <a:custGeom>
            <a:avLst/>
            <a:gdLst/>
            <a:ahLst/>
            <a:cxnLst/>
            <a:rect l="l" t="t" r="r" b="b"/>
            <a:pathLst>
              <a:path w="848995" h="850900">
                <a:moveTo>
                  <a:pt x="424433" y="0"/>
                </a:moveTo>
                <a:lnTo>
                  <a:pt x="378181" y="2495"/>
                </a:lnTo>
                <a:lnTo>
                  <a:pt x="333372" y="9807"/>
                </a:lnTo>
                <a:lnTo>
                  <a:pt x="290267" y="21677"/>
                </a:lnTo>
                <a:lnTo>
                  <a:pt x="249122" y="37845"/>
                </a:lnTo>
                <a:lnTo>
                  <a:pt x="210199" y="58053"/>
                </a:lnTo>
                <a:lnTo>
                  <a:pt x="173754" y="82039"/>
                </a:lnTo>
                <a:lnTo>
                  <a:pt x="140047" y="109546"/>
                </a:lnTo>
                <a:lnTo>
                  <a:pt x="109336" y="140314"/>
                </a:lnTo>
                <a:lnTo>
                  <a:pt x="81881" y="174083"/>
                </a:lnTo>
                <a:lnTo>
                  <a:pt x="57940" y="210594"/>
                </a:lnTo>
                <a:lnTo>
                  <a:pt x="37771" y="249587"/>
                </a:lnTo>
                <a:lnTo>
                  <a:pt x="21634" y="290803"/>
                </a:lnTo>
                <a:lnTo>
                  <a:pt x="9787" y="333983"/>
                </a:lnTo>
                <a:lnTo>
                  <a:pt x="2490" y="378867"/>
                </a:lnTo>
                <a:lnTo>
                  <a:pt x="0" y="425195"/>
                </a:lnTo>
                <a:lnTo>
                  <a:pt x="2490" y="471524"/>
                </a:lnTo>
                <a:lnTo>
                  <a:pt x="9787" y="516408"/>
                </a:lnTo>
                <a:lnTo>
                  <a:pt x="21634" y="559588"/>
                </a:lnTo>
                <a:lnTo>
                  <a:pt x="37771" y="600804"/>
                </a:lnTo>
                <a:lnTo>
                  <a:pt x="57940" y="639797"/>
                </a:lnTo>
                <a:lnTo>
                  <a:pt x="81881" y="676308"/>
                </a:lnTo>
                <a:lnTo>
                  <a:pt x="109336" y="710077"/>
                </a:lnTo>
                <a:lnTo>
                  <a:pt x="140047" y="740845"/>
                </a:lnTo>
                <a:lnTo>
                  <a:pt x="173754" y="768352"/>
                </a:lnTo>
                <a:lnTo>
                  <a:pt x="210199" y="792338"/>
                </a:lnTo>
                <a:lnTo>
                  <a:pt x="249122" y="812546"/>
                </a:lnTo>
                <a:lnTo>
                  <a:pt x="290267" y="828714"/>
                </a:lnTo>
                <a:lnTo>
                  <a:pt x="333372" y="840584"/>
                </a:lnTo>
                <a:lnTo>
                  <a:pt x="378181" y="847896"/>
                </a:lnTo>
                <a:lnTo>
                  <a:pt x="424433" y="850391"/>
                </a:lnTo>
                <a:lnTo>
                  <a:pt x="470686" y="847896"/>
                </a:lnTo>
                <a:lnTo>
                  <a:pt x="515495" y="840584"/>
                </a:lnTo>
                <a:lnTo>
                  <a:pt x="558600" y="828714"/>
                </a:lnTo>
                <a:lnTo>
                  <a:pt x="599745" y="812546"/>
                </a:lnTo>
                <a:lnTo>
                  <a:pt x="638668" y="792338"/>
                </a:lnTo>
                <a:lnTo>
                  <a:pt x="675113" y="768352"/>
                </a:lnTo>
                <a:lnTo>
                  <a:pt x="708820" y="740845"/>
                </a:lnTo>
                <a:lnTo>
                  <a:pt x="739531" y="710077"/>
                </a:lnTo>
                <a:lnTo>
                  <a:pt x="766986" y="676308"/>
                </a:lnTo>
                <a:lnTo>
                  <a:pt x="790927" y="639797"/>
                </a:lnTo>
                <a:lnTo>
                  <a:pt x="811096" y="600804"/>
                </a:lnTo>
                <a:lnTo>
                  <a:pt x="827233" y="559588"/>
                </a:lnTo>
                <a:lnTo>
                  <a:pt x="839080" y="516408"/>
                </a:lnTo>
                <a:lnTo>
                  <a:pt x="846377" y="471524"/>
                </a:lnTo>
                <a:lnTo>
                  <a:pt x="848867" y="425195"/>
                </a:lnTo>
                <a:lnTo>
                  <a:pt x="846377" y="378867"/>
                </a:lnTo>
                <a:lnTo>
                  <a:pt x="839080" y="333983"/>
                </a:lnTo>
                <a:lnTo>
                  <a:pt x="827233" y="290803"/>
                </a:lnTo>
                <a:lnTo>
                  <a:pt x="811096" y="249587"/>
                </a:lnTo>
                <a:lnTo>
                  <a:pt x="790927" y="210594"/>
                </a:lnTo>
                <a:lnTo>
                  <a:pt x="766986" y="174083"/>
                </a:lnTo>
                <a:lnTo>
                  <a:pt x="739531" y="140314"/>
                </a:lnTo>
                <a:lnTo>
                  <a:pt x="708820" y="109546"/>
                </a:lnTo>
                <a:lnTo>
                  <a:pt x="675113" y="82039"/>
                </a:lnTo>
                <a:lnTo>
                  <a:pt x="638668" y="58053"/>
                </a:lnTo>
                <a:lnTo>
                  <a:pt x="599745" y="37845"/>
                </a:lnTo>
                <a:lnTo>
                  <a:pt x="558600" y="21677"/>
                </a:lnTo>
                <a:lnTo>
                  <a:pt x="515495" y="9807"/>
                </a:lnTo>
                <a:lnTo>
                  <a:pt x="470686" y="2495"/>
                </a:lnTo>
                <a:lnTo>
                  <a:pt x="424433" y="0"/>
                </a:lnTo>
                <a:close/>
              </a:path>
            </a:pathLst>
          </a:custGeom>
          <a:solidFill>
            <a:srgbClr val="1D9ED2"/>
          </a:solidFill>
        </p:spPr>
        <p:txBody>
          <a:bodyPr wrap="square" lIns="0" tIns="0" rIns="0" bIns="0" rtlCol="0"/>
          <a:lstStyle/>
          <a:p>
            <a:endParaRPr/>
          </a:p>
        </p:txBody>
      </p:sp>
      <p:sp>
        <p:nvSpPr>
          <p:cNvPr id="10" name="object 10"/>
          <p:cNvSpPr/>
          <p:nvPr/>
        </p:nvSpPr>
        <p:spPr>
          <a:xfrm>
            <a:off x="4158234" y="5260085"/>
            <a:ext cx="848994" cy="850900"/>
          </a:xfrm>
          <a:custGeom>
            <a:avLst/>
            <a:gdLst/>
            <a:ahLst/>
            <a:cxnLst/>
            <a:rect l="l" t="t" r="r" b="b"/>
            <a:pathLst>
              <a:path w="848995" h="850900">
                <a:moveTo>
                  <a:pt x="0" y="425195"/>
                </a:moveTo>
                <a:lnTo>
                  <a:pt x="2490" y="378867"/>
                </a:lnTo>
                <a:lnTo>
                  <a:pt x="9787" y="333983"/>
                </a:lnTo>
                <a:lnTo>
                  <a:pt x="21634" y="290803"/>
                </a:lnTo>
                <a:lnTo>
                  <a:pt x="37771" y="249587"/>
                </a:lnTo>
                <a:lnTo>
                  <a:pt x="57940" y="210594"/>
                </a:lnTo>
                <a:lnTo>
                  <a:pt x="81881" y="174083"/>
                </a:lnTo>
                <a:lnTo>
                  <a:pt x="109336" y="140314"/>
                </a:lnTo>
                <a:lnTo>
                  <a:pt x="140047" y="109546"/>
                </a:lnTo>
                <a:lnTo>
                  <a:pt x="173754" y="82039"/>
                </a:lnTo>
                <a:lnTo>
                  <a:pt x="210199" y="58053"/>
                </a:lnTo>
                <a:lnTo>
                  <a:pt x="249122" y="37845"/>
                </a:lnTo>
                <a:lnTo>
                  <a:pt x="290267" y="21677"/>
                </a:lnTo>
                <a:lnTo>
                  <a:pt x="333372" y="9807"/>
                </a:lnTo>
                <a:lnTo>
                  <a:pt x="378181" y="2495"/>
                </a:lnTo>
                <a:lnTo>
                  <a:pt x="424433" y="0"/>
                </a:lnTo>
                <a:lnTo>
                  <a:pt x="470686" y="2495"/>
                </a:lnTo>
                <a:lnTo>
                  <a:pt x="515495" y="9807"/>
                </a:lnTo>
                <a:lnTo>
                  <a:pt x="558600" y="21677"/>
                </a:lnTo>
                <a:lnTo>
                  <a:pt x="599745" y="37845"/>
                </a:lnTo>
                <a:lnTo>
                  <a:pt x="638668" y="58053"/>
                </a:lnTo>
                <a:lnTo>
                  <a:pt x="675113" y="82039"/>
                </a:lnTo>
                <a:lnTo>
                  <a:pt x="708820" y="109546"/>
                </a:lnTo>
                <a:lnTo>
                  <a:pt x="739531" y="140314"/>
                </a:lnTo>
                <a:lnTo>
                  <a:pt x="766986" y="174083"/>
                </a:lnTo>
                <a:lnTo>
                  <a:pt x="790927" y="210594"/>
                </a:lnTo>
                <a:lnTo>
                  <a:pt x="811096" y="249587"/>
                </a:lnTo>
                <a:lnTo>
                  <a:pt x="827233" y="290803"/>
                </a:lnTo>
                <a:lnTo>
                  <a:pt x="839080" y="333983"/>
                </a:lnTo>
                <a:lnTo>
                  <a:pt x="846377" y="378867"/>
                </a:lnTo>
                <a:lnTo>
                  <a:pt x="848867" y="425195"/>
                </a:lnTo>
                <a:lnTo>
                  <a:pt x="846377" y="471524"/>
                </a:lnTo>
                <a:lnTo>
                  <a:pt x="839080" y="516408"/>
                </a:lnTo>
                <a:lnTo>
                  <a:pt x="827233" y="559588"/>
                </a:lnTo>
                <a:lnTo>
                  <a:pt x="811096" y="600804"/>
                </a:lnTo>
                <a:lnTo>
                  <a:pt x="790927" y="639797"/>
                </a:lnTo>
                <a:lnTo>
                  <a:pt x="766986" y="676308"/>
                </a:lnTo>
                <a:lnTo>
                  <a:pt x="739531" y="710077"/>
                </a:lnTo>
                <a:lnTo>
                  <a:pt x="708820" y="740845"/>
                </a:lnTo>
                <a:lnTo>
                  <a:pt x="675113" y="768352"/>
                </a:lnTo>
                <a:lnTo>
                  <a:pt x="638668" y="792338"/>
                </a:lnTo>
                <a:lnTo>
                  <a:pt x="599745" y="812546"/>
                </a:lnTo>
                <a:lnTo>
                  <a:pt x="558600" y="828714"/>
                </a:lnTo>
                <a:lnTo>
                  <a:pt x="515495" y="840584"/>
                </a:lnTo>
                <a:lnTo>
                  <a:pt x="470686" y="847896"/>
                </a:lnTo>
                <a:lnTo>
                  <a:pt x="424433" y="850391"/>
                </a:lnTo>
                <a:lnTo>
                  <a:pt x="378181" y="847896"/>
                </a:lnTo>
                <a:lnTo>
                  <a:pt x="333372" y="840584"/>
                </a:lnTo>
                <a:lnTo>
                  <a:pt x="290267" y="828714"/>
                </a:lnTo>
                <a:lnTo>
                  <a:pt x="249122" y="812546"/>
                </a:lnTo>
                <a:lnTo>
                  <a:pt x="210199" y="792338"/>
                </a:lnTo>
                <a:lnTo>
                  <a:pt x="173754" y="768352"/>
                </a:lnTo>
                <a:lnTo>
                  <a:pt x="140047" y="740845"/>
                </a:lnTo>
                <a:lnTo>
                  <a:pt x="109336" y="710077"/>
                </a:lnTo>
                <a:lnTo>
                  <a:pt x="81881" y="676308"/>
                </a:lnTo>
                <a:lnTo>
                  <a:pt x="57940" y="639797"/>
                </a:lnTo>
                <a:lnTo>
                  <a:pt x="37771" y="600804"/>
                </a:lnTo>
                <a:lnTo>
                  <a:pt x="21634" y="559588"/>
                </a:lnTo>
                <a:lnTo>
                  <a:pt x="9787" y="516408"/>
                </a:lnTo>
                <a:lnTo>
                  <a:pt x="2490" y="471524"/>
                </a:lnTo>
                <a:lnTo>
                  <a:pt x="0" y="425195"/>
                </a:lnTo>
                <a:close/>
              </a:path>
            </a:pathLst>
          </a:custGeom>
          <a:ln w="38100">
            <a:solidFill>
              <a:srgbClr val="F9F9F9"/>
            </a:solidFill>
          </a:ln>
        </p:spPr>
        <p:txBody>
          <a:bodyPr wrap="square" lIns="0" tIns="0" rIns="0" bIns="0" rtlCol="0"/>
          <a:lstStyle/>
          <a:p>
            <a:endParaRPr/>
          </a:p>
        </p:txBody>
      </p:sp>
      <p:sp>
        <p:nvSpPr>
          <p:cNvPr id="11" name="object 11"/>
          <p:cNvSpPr/>
          <p:nvPr/>
        </p:nvSpPr>
        <p:spPr>
          <a:xfrm>
            <a:off x="4376928" y="5528255"/>
            <a:ext cx="488950" cy="367030"/>
          </a:xfrm>
          <a:custGeom>
            <a:avLst/>
            <a:gdLst/>
            <a:ahLst/>
            <a:cxnLst/>
            <a:rect l="l" t="t" r="r" b="b"/>
            <a:pathLst>
              <a:path w="488950" h="367029">
                <a:moveTo>
                  <a:pt x="200546" y="325120"/>
                </a:moveTo>
                <a:lnTo>
                  <a:pt x="143891" y="325120"/>
                </a:lnTo>
                <a:lnTo>
                  <a:pt x="140283" y="334010"/>
                </a:lnTo>
                <a:lnTo>
                  <a:pt x="137604" y="341630"/>
                </a:lnTo>
                <a:lnTo>
                  <a:pt x="138068" y="350520"/>
                </a:lnTo>
                <a:lnTo>
                  <a:pt x="143891" y="361950"/>
                </a:lnTo>
                <a:lnTo>
                  <a:pt x="155035" y="367030"/>
                </a:lnTo>
                <a:lnTo>
                  <a:pt x="168465" y="367030"/>
                </a:lnTo>
                <a:lnTo>
                  <a:pt x="181895" y="361950"/>
                </a:lnTo>
                <a:lnTo>
                  <a:pt x="193039" y="354330"/>
                </a:lnTo>
                <a:lnTo>
                  <a:pt x="199969" y="344170"/>
                </a:lnTo>
                <a:lnTo>
                  <a:pt x="202279" y="332740"/>
                </a:lnTo>
                <a:lnTo>
                  <a:pt x="200546" y="325120"/>
                </a:lnTo>
                <a:close/>
              </a:path>
              <a:path w="488950" h="367029">
                <a:moveTo>
                  <a:pt x="238251" y="284480"/>
                </a:moveTo>
                <a:lnTo>
                  <a:pt x="196976" y="284480"/>
                </a:lnTo>
                <a:lnTo>
                  <a:pt x="205359" y="288290"/>
                </a:lnTo>
                <a:lnTo>
                  <a:pt x="209296" y="295910"/>
                </a:lnTo>
                <a:lnTo>
                  <a:pt x="216969" y="306070"/>
                </a:lnTo>
                <a:lnTo>
                  <a:pt x="221630" y="317500"/>
                </a:lnTo>
                <a:lnTo>
                  <a:pt x="223172" y="328930"/>
                </a:lnTo>
                <a:lnTo>
                  <a:pt x="221487" y="341630"/>
                </a:lnTo>
                <a:lnTo>
                  <a:pt x="225933" y="341630"/>
                </a:lnTo>
                <a:lnTo>
                  <a:pt x="229870" y="349250"/>
                </a:lnTo>
                <a:lnTo>
                  <a:pt x="234314" y="354330"/>
                </a:lnTo>
                <a:lnTo>
                  <a:pt x="241589" y="358140"/>
                </a:lnTo>
                <a:lnTo>
                  <a:pt x="250507" y="359410"/>
                </a:lnTo>
                <a:lnTo>
                  <a:pt x="259425" y="358140"/>
                </a:lnTo>
                <a:lnTo>
                  <a:pt x="266700" y="354330"/>
                </a:lnTo>
                <a:lnTo>
                  <a:pt x="271414" y="346710"/>
                </a:lnTo>
                <a:lnTo>
                  <a:pt x="272986" y="337820"/>
                </a:lnTo>
                <a:lnTo>
                  <a:pt x="271414" y="328930"/>
                </a:lnTo>
                <a:lnTo>
                  <a:pt x="266700" y="321310"/>
                </a:lnTo>
                <a:lnTo>
                  <a:pt x="262763" y="321310"/>
                </a:lnTo>
                <a:lnTo>
                  <a:pt x="248038" y="303530"/>
                </a:lnTo>
                <a:lnTo>
                  <a:pt x="239839" y="293370"/>
                </a:lnTo>
                <a:lnTo>
                  <a:pt x="236974" y="287020"/>
                </a:lnTo>
                <a:lnTo>
                  <a:pt x="238251" y="284480"/>
                </a:lnTo>
                <a:close/>
              </a:path>
              <a:path w="488950" h="367029">
                <a:moveTo>
                  <a:pt x="336451" y="173990"/>
                </a:moveTo>
                <a:lnTo>
                  <a:pt x="77851" y="173990"/>
                </a:lnTo>
                <a:lnTo>
                  <a:pt x="97559" y="177800"/>
                </a:lnTo>
                <a:lnTo>
                  <a:pt x="114935" y="189230"/>
                </a:lnTo>
                <a:lnTo>
                  <a:pt x="118872" y="198120"/>
                </a:lnTo>
                <a:lnTo>
                  <a:pt x="123317" y="201930"/>
                </a:lnTo>
                <a:lnTo>
                  <a:pt x="123317" y="209550"/>
                </a:lnTo>
                <a:lnTo>
                  <a:pt x="129389" y="213360"/>
                </a:lnTo>
                <a:lnTo>
                  <a:pt x="135032" y="217170"/>
                </a:lnTo>
                <a:lnTo>
                  <a:pt x="139961" y="220980"/>
                </a:lnTo>
                <a:lnTo>
                  <a:pt x="143891" y="226060"/>
                </a:lnTo>
                <a:lnTo>
                  <a:pt x="151764" y="231140"/>
                </a:lnTo>
                <a:lnTo>
                  <a:pt x="156210" y="238760"/>
                </a:lnTo>
                <a:lnTo>
                  <a:pt x="156210" y="247650"/>
                </a:lnTo>
                <a:lnTo>
                  <a:pt x="164084" y="247650"/>
                </a:lnTo>
                <a:lnTo>
                  <a:pt x="172338" y="251460"/>
                </a:lnTo>
                <a:lnTo>
                  <a:pt x="176784" y="259080"/>
                </a:lnTo>
                <a:lnTo>
                  <a:pt x="181951" y="265430"/>
                </a:lnTo>
                <a:lnTo>
                  <a:pt x="185642" y="271780"/>
                </a:lnTo>
                <a:lnTo>
                  <a:pt x="187856" y="278130"/>
                </a:lnTo>
                <a:lnTo>
                  <a:pt x="188595" y="284480"/>
                </a:lnTo>
                <a:lnTo>
                  <a:pt x="238251" y="284480"/>
                </a:lnTo>
                <a:lnTo>
                  <a:pt x="241649" y="285750"/>
                </a:lnTo>
                <a:lnTo>
                  <a:pt x="247427" y="289560"/>
                </a:lnTo>
                <a:lnTo>
                  <a:pt x="257825" y="300990"/>
                </a:lnTo>
                <a:lnTo>
                  <a:pt x="275082" y="321310"/>
                </a:lnTo>
                <a:lnTo>
                  <a:pt x="279526" y="325120"/>
                </a:lnTo>
                <a:lnTo>
                  <a:pt x="286061" y="328930"/>
                </a:lnTo>
                <a:lnTo>
                  <a:pt x="293512" y="331470"/>
                </a:lnTo>
                <a:lnTo>
                  <a:pt x="301083" y="328930"/>
                </a:lnTo>
                <a:lnTo>
                  <a:pt x="307975" y="325120"/>
                </a:lnTo>
                <a:lnTo>
                  <a:pt x="312689" y="317500"/>
                </a:lnTo>
                <a:lnTo>
                  <a:pt x="314261" y="308610"/>
                </a:lnTo>
                <a:lnTo>
                  <a:pt x="312689" y="299720"/>
                </a:lnTo>
                <a:lnTo>
                  <a:pt x="307975" y="292100"/>
                </a:lnTo>
                <a:lnTo>
                  <a:pt x="290833" y="273050"/>
                </a:lnTo>
                <a:lnTo>
                  <a:pt x="280860" y="260350"/>
                </a:lnTo>
                <a:lnTo>
                  <a:pt x="276221" y="254000"/>
                </a:lnTo>
                <a:lnTo>
                  <a:pt x="275082" y="251460"/>
                </a:lnTo>
                <a:lnTo>
                  <a:pt x="341244" y="251460"/>
                </a:lnTo>
                <a:lnTo>
                  <a:pt x="331956" y="242570"/>
                </a:lnTo>
                <a:lnTo>
                  <a:pt x="321452" y="231140"/>
                </a:lnTo>
                <a:lnTo>
                  <a:pt x="318593" y="224790"/>
                </a:lnTo>
                <a:lnTo>
                  <a:pt x="320294" y="222250"/>
                </a:lnTo>
                <a:lnTo>
                  <a:pt x="382372" y="222250"/>
                </a:lnTo>
                <a:lnTo>
                  <a:pt x="347773" y="186690"/>
                </a:lnTo>
                <a:lnTo>
                  <a:pt x="336451" y="173990"/>
                </a:lnTo>
                <a:close/>
              </a:path>
              <a:path w="488950" h="367029">
                <a:moveTo>
                  <a:pt x="166791" y="292100"/>
                </a:moveTo>
                <a:lnTo>
                  <a:pt x="110998" y="292100"/>
                </a:lnTo>
                <a:lnTo>
                  <a:pt x="107390" y="298450"/>
                </a:lnTo>
                <a:lnTo>
                  <a:pt x="104711" y="307340"/>
                </a:lnTo>
                <a:lnTo>
                  <a:pt x="105175" y="316230"/>
                </a:lnTo>
                <a:lnTo>
                  <a:pt x="110998" y="325120"/>
                </a:lnTo>
                <a:lnTo>
                  <a:pt x="118280" y="328930"/>
                </a:lnTo>
                <a:lnTo>
                  <a:pt x="127254" y="328930"/>
                </a:lnTo>
                <a:lnTo>
                  <a:pt x="136322" y="327660"/>
                </a:lnTo>
                <a:lnTo>
                  <a:pt x="143891" y="325120"/>
                </a:lnTo>
                <a:lnTo>
                  <a:pt x="200546" y="325120"/>
                </a:lnTo>
                <a:lnTo>
                  <a:pt x="199969" y="322580"/>
                </a:lnTo>
                <a:lnTo>
                  <a:pt x="193039" y="312420"/>
                </a:lnTo>
                <a:lnTo>
                  <a:pt x="186765" y="307340"/>
                </a:lnTo>
                <a:lnTo>
                  <a:pt x="180181" y="304800"/>
                </a:lnTo>
                <a:lnTo>
                  <a:pt x="172787" y="304800"/>
                </a:lnTo>
                <a:lnTo>
                  <a:pt x="164084" y="303530"/>
                </a:lnTo>
                <a:lnTo>
                  <a:pt x="166522" y="297180"/>
                </a:lnTo>
                <a:lnTo>
                  <a:pt x="166791" y="292100"/>
                </a:lnTo>
                <a:close/>
              </a:path>
              <a:path w="488950" h="367029">
                <a:moveTo>
                  <a:pt x="341244" y="251460"/>
                </a:moveTo>
                <a:lnTo>
                  <a:pt x="275082" y="251460"/>
                </a:lnTo>
                <a:lnTo>
                  <a:pt x="280003" y="254000"/>
                </a:lnTo>
                <a:lnTo>
                  <a:pt x="288639" y="262890"/>
                </a:lnTo>
                <a:lnTo>
                  <a:pt x="301799" y="276860"/>
                </a:lnTo>
                <a:lnTo>
                  <a:pt x="320294" y="295910"/>
                </a:lnTo>
                <a:lnTo>
                  <a:pt x="327737" y="300990"/>
                </a:lnTo>
                <a:lnTo>
                  <a:pt x="336692" y="302260"/>
                </a:lnTo>
                <a:lnTo>
                  <a:pt x="345672" y="300990"/>
                </a:lnTo>
                <a:lnTo>
                  <a:pt x="353187" y="295910"/>
                </a:lnTo>
                <a:lnTo>
                  <a:pt x="356008" y="289560"/>
                </a:lnTo>
                <a:lnTo>
                  <a:pt x="357759" y="281940"/>
                </a:lnTo>
                <a:lnTo>
                  <a:pt x="357223" y="273050"/>
                </a:lnTo>
                <a:lnTo>
                  <a:pt x="353187" y="262890"/>
                </a:lnTo>
                <a:lnTo>
                  <a:pt x="341244" y="251460"/>
                </a:lnTo>
                <a:close/>
              </a:path>
              <a:path w="488950" h="367029">
                <a:moveTo>
                  <a:pt x="135199" y="259080"/>
                </a:moveTo>
                <a:lnTo>
                  <a:pt x="78105" y="259080"/>
                </a:lnTo>
                <a:lnTo>
                  <a:pt x="76926" y="265430"/>
                </a:lnTo>
                <a:lnTo>
                  <a:pt x="74961" y="271780"/>
                </a:lnTo>
                <a:lnTo>
                  <a:pt x="74568" y="279400"/>
                </a:lnTo>
                <a:lnTo>
                  <a:pt x="78105" y="288290"/>
                </a:lnTo>
                <a:lnTo>
                  <a:pt x="85601" y="293370"/>
                </a:lnTo>
                <a:lnTo>
                  <a:pt x="94551" y="294640"/>
                </a:lnTo>
                <a:lnTo>
                  <a:pt x="103501" y="293370"/>
                </a:lnTo>
                <a:lnTo>
                  <a:pt x="110998" y="292100"/>
                </a:lnTo>
                <a:lnTo>
                  <a:pt x="166791" y="292100"/>
                </a:lnTo>
                <a:lnTo>
                  <a:pt x="147828" y="267970"/>
                </a:lnTo>
                <a:lnTo>
                  <a:pt x="135509" y="267970"/>
                </a:lnTo>
                <a:lnTo>
                  <a:pt x="135380" y="260350"/>
                </a:lnTo>
                <a:lnTo>
                  <a:pt x="135199" y="259080"/>
                </a:lnTo>
                <a:close/>
              </a:path>
              <a:path w="488950" h="367029">
                <a:moveTo>
                  <a:pt x="382372" y="222250"/>
                </a:moveTo>
                <a:lnTo>
                  <a:pt x="320294" y="222250"/>
                </a:lnTo>
                <a:lnTo>
                  <a:pt x="357124" y="255270"/>
                </a:lnTo>
                <a:lnTo>
                  <a:pt x="357124" y="259080"/>
                </a:lnTo>
                <a:lnTo>
                  <a:pt x="363952" y="264160"/>
                </a:lnTo>
                <a:lnTo>
                  <a:pt x="371554" y="265430"/>
                </a:lnTo>
                <a:lnTo>
                  <a:pt x="379180" y="264160"/>
                </a:lnTo>
                <a:lnTo>
                  <a:pt x="386080" y="259080"/>
                </a:lnTo>
                <a:lnTo>
                  <a:pt x="390794" y="250190"/>
                </a:lnTo>
                <a:lnTo>
                  <a:pt x="392366" y="241300"/>
                </a:lnTo>
                <a:lnTo>
                  <a:pt x="390794" y="233680"/>
                </a:lnTo>
                <a:lnTo>
                  <a:pt x="386080" y="226060"/>
                </a:lnTo>
                <a:lnTo>
                  <a:pt x="382372" y="222250"/>
                </a:lnTo>
                <a:close/>
              </a:path>
              <a:path w="488950" h="367029">
                <a:moveTo>
                  <a:pt x="76136" y="198120"/>
                </a:moveTo>
                <a:lnTo>
                  <a:pt x="43116" y="231140"/>
                </a:lnTo>
                <a:lnTo>
                  <a:pt x="41806" y="243840"/>
                </a:lnTo>
                <a:lnTo>
                  <a:pt x="45212" y="255270"/>
                </a:lnTo>
                <a:lnTo>
                  <a:pt x="54316" y="260350"/>
                </a:lnTo>
                <a:lnTo>
                  <a:pt x="63087" y="261620"/>
                </a:lnTo>
                <a:lnTo>
                  <a:pt x="71143" y="260350"/>
                </a:lnTo>
                <a:lnTo>
                  <a:pt x="78105" y="259080"/>
                </a:lnTo>
                <a:lnTo>
                  <a:pt x="135199" y="259080"/>
                </a:lnTo>
                <a:lnTo>
                  <a:pt x="134477" y="254000"/>
                </a:lnTo>
                <a:lnTo>
                  <a:pt x="132026" y="247650"/>
                </a:lnTo>
                <a:lnTo>
                  <a:pt x="127254" y="242570"/>
                </a:lnTo>
                <a:lnTo>
                  <a:pt x="122922" y="237490"/>
                </a:lnTo>
                <a:lnTo>
                  <a:pt x="118708" y="234950"/>
                </a:lnTo>
                <a:lnTo>
                  <a:pt x="102616" y="234950"/>
                </a:lnTo>
                <a:lnTo>
                  <a:pt x="104215" y="227330"/>
                </a:lnTo>
                <a:lnTo>
                  <a:pt x="103600" y="220980"/>
                </a:lnTo>
                <a:lnTo>
                  <a:pt x="101508" y="213360"/>
                </a:lnTo>
                <a:lnTo>
                  <a:pt x="98679" y="205740"/>
                </a:lnTo>
                <a:lnTo>
                  <a:pt x="88205" y="199390"/>
                </a:lnTo>
                <a:lnTo>
                  <a:pt x="76136" y="198120"/>
                </a:lnTo>
                <a:close/>
              </a:path>
              <a:path w="488950" h="367029">
                <a:moveTo>
                  <a:pt x="109448" y="232410"/>
                </a:moveTo>
                <a:lnTo>
                  <a:pt x="102616" y="234950"/>
                </a:lnTo>
                <a:lnTo>
                  <a:pt x="118708" y="234950"/>
                </a:lnTo>
                <a:lnTo>
                  <a:pt x="116601" y="233680"/>
                </a:lnTo>
                <a:lnTo>
                  <a:pt x="109448" y="232410"/>
                </a:lnTo>
                <a:close/>
              </a:path>
              <a:path w="488950" h="367029">
                <a:moveTo>
                  <a:pt x="0" y="29210"/>
                </a:moveTo>
                <a:lnTo>
                  <a:pt x="0" y="205740"/>
                </a:lnTo>
                <a:lnTo>
                  <a:pt x="15537" y="210820"/>
                </a:lnTo>
                <a:lnTo>
                  <a:pt x="24511" y="214630"/>
                </a:lnTo>
                <a:lnTo>
                  <a:pt x="58142" y="177800"/>
                </a:lnTo>
                <a:lnTo>
                  <a:pt x="77851" y="173990"/>
                </a:lnTo>
                <a:lnTo>
                  <a:pt x="336451" y="173990"/>
                </a:lnTo>
                <a:lnTo>
                  <a:pt x="329657" y="166370"/>
                </a:lnTo>
                <a:lnTo>
                  <a:pt x="321258" y="157480"/>
                </a:lnTo>
                <a:lnTo>
                  <a:pt x="316026" y="152400"/>
                </a:lnTo>
                <a:lnTo>
                  <a:pt x="188595" y="152400"/>
                </a:lnTo>
                <a:lnTo>
                  <a:pt x="168913" y="148590"/>
                </a:lnTo>
                <a:lnTo>
                  <a:pt x="153352" y="137160"/>
                </a:lnTo>
                <a:lnTo>
                  <a:pt x="143125" y="121920"/>
                </a:lnTo>
                <a:lnTo>
                  <a:pt x="139446" y="102870"/>
                </a:lnTo>
                <a:lnTo>
                  <a:pt x="141009" y="88900"/>
                </a:lnTo>
                <a:lnTo>
                  <a:pt x="145669" y="76200"/>
                </a:lnTo>
                <a:lnTo>
                  <a:pt x="153376" y="66040"/>
                </a:lnTo>
                <a:lnTo>
                  <a:pt x="164084" y="58420"/>
                </a:lnTo>
                <a:lnTo>
                  <a:pt x="177059" y="49530"/>
                </a:lnTo>
                <a:lnTo>
                  <a:pt x="65938" y="49530"/>
                </a:lnTo>
                <a:lnTo>
                  <a:pt x="49149" y="45720"/>
                </a:lnTo>
                <a:lnTo>
                  <a:pt x="0" y="29210"/>
                </a:lnTo>
                <a:close/>
              </a:path>
              <a:path w="488950" h="367029">
                <a:moveTo>
                  <a:pt x="488696" y="86360"/>
                </a:moveTo>
                <a:lnTo>
                  <a:pt x="294751" y="86360"/>
                </a:lnTo>
                <a:lnTo>
                  <a:pt x="301722" y="88900"/>
                </a:lnTo>
                <a:lnTo>
                  <a:pt x="304038" y="91440"/>
                </a:lnTo>
                <a:lnTo>
                  <a:pt x="348122" y="137160"/>
                </a:lnTo>
                <a:lnTo>
                  <a:pt x="383601" y="172720"/>
                </a:lnTo>
                <a:lnTo>
                  <a:pt x="421058" y="205740"/>
                </a:lnTo>
                <a:lnTo>
                  <a:pt x="432704" y="208280"/>
                </a:lnTo>
                <a:lnTo>
                  <a:pt x="443612" y="207010"/>
                </a:lnTo>
                <a:lnTo>
                  <a:pt x="483494" y="199390"/>
                </a:lnTo>
                <a:lnTo>
                  <a:pt x="488696" y="198120"/>
                </a:lnTo>
                <a:lnTo>
                  <a:pt x="488696" y="86360"/>
                </a:lnTo>
                <a:close/>
              </a:path>
              <a:path w="488950" h="367029">
                <a:moveTo>
                  <a:pt x="272698" y="119380"/>
                </a:moveTo>
                <a:lnTo>
                  <a:pt x="258825" y="124460"/>
                </a:lnTo>
                <a:lnTo>
                  <a:pt x="248912" y="128270"/>
                </a:lnTo>
                <a:lnTo>
                  <a:pt x="238188" y="132080"/>
                </a:lnTo>
                <a:lnTo>
                  <a:pt x="227464" y="138430"/>
                </a:lnTo>
                <a:lnTo>
                  <a:pt x="217550" y="144780"/>
                </a:lnTo>
                <a:lnTo>
                  <a:pt x="208508" y="147320"/>
                </a:lnTo>
                <a:lnTo>
                  <a:pt x="200167" y="149860"/>
                </a:lnTo>
                <a:lnTo>
                  <a:pt x="193280" y="152400"/>
                </a:lnTo>
                <a:lnTo>
                  <a:pt x="316026" y="152400"/>
                </a:lnTo>
                <a:lnTo>
                  <a:pt x="312103" y="148590"/>
                </a:lnTo>
                <a:lnTo>
                  <a:pt x="291719" y="128270"/>
                </a:lnTo>
                <a:lnTo>
                  <a:pt x="289490" y="125730"/>
                </a:lnTo>
                <a:lnTo>
                  <a:pt x="283035" y="121920"/>
                </a:lnTo>
                <a:lnTo>
                  <a:pt x="272698" y="119380"/>
                </a:lnTo>
                <a:close/>
              </a:path>
              <a:path w="488950" h="367029">
                <a:moveTo>
                  <a:pt x="317134" y="0"/>
                </a:moveTo>
                <a:lnTo>
                  <a:pt x="306746" y="0"/>
                </a:lnTo>
                <a:lnTo>
                  <a:pt x="295656" y="5080"/>
                </a:lnTo>
                <a:lnTo>
                  <a:pt x="271313" y="20320"/>
                </a:lnTo>
                <a:lnTo>
                  <a:pt x="239220" y="38100"/>
                </a:lnTo>
                <a:lnTo>
                  <a:pt x="205626" y="57150"/>
                </a:lnTo>
                <a:lnTo>
                  <a:pt x="170701" y="78740"/>
                </a:lnTo>
                <a:lnTo>
                  <a:pt x="160147" y="99060"/>
                </a:lnTo>
                <a:lnTo>
                  <a:pt x="162306" y="111760"/>
                </a:lnTo>
                <a:lnTo>
                  <a:pt x="168275" y="121920"/>
                </a:lnTo>
                <a:lnTo>
                  <a:pt x="177292" y="129540"/>
                </a:lnTo>
                <a:lnTo>
                  <a:pt x="188595" y="132080"/>
                </a:lnTo>
                <a:lnTo>
                  <a:pt x="193039" y="132080"/>
                </a:lnTo>
                <a:lnTo>
                  <a:pt x="201422" y="128270"/>
                </a:lnTo>
                <a:lnTo>
                  <a:pt x="205359" y="124460"/>
                </a:lnTo>
                <a:lnTo>
                  <a:pt x="217247" y="118110"/>
                </a:lnTo>
                <a:lnTo>
                  <a:pt x="233029" y="110490"/>
                </a:lnTo>
                <a:lnTo>
                  <a:pt x="250311" y="100330"/>
                </a:lnTo>
                <a:lnTo>
                  <a:pt x="266700" y="91440"/>
                </a:lnTo>
                <a:lnTo>
                  <a:pt x="283088" y="86360"/>
                </a:lnTo>
                <a:lnTo>
                  <a:pt x="488696" y="86360"/>
                </a:lnTo>
                <a:lnTo>
                  <a:pt x="488696" y="62230"/>
                </a:lnTo>
                <a:lnTo>
                  <a:pt x="402209" y="62230"/>
                </a:lnTo>
                <a:lnTo>
                  <a:pt x="394462" y="58420"/>
                </a:lnTo>
                <a:lnTo>
                  <a:pt x="390149" y="54610"/>
                </a:lnTo>
                <a:lnTo>
                  <a:pt x="378825" y="44450"/>
                </a:lnTo>
                <a:lnTo>
                  <a:pt x="362904" y="30480"/>
                </a:lnTo>
                <a:lnTo>
                  <a:pt x="344805" y="12700"/>
                </a:lnTo>
                <a:lnTo>
                  <a:pt x="329070" y="3810"/>
                </a:lnTo>
                <a:lnTo>
                  <a:pt x="317134" y="0"/>
                </a:lnTo>
                <a:close/>
              </a:path>
              <a:path w="488950" h="367029">
                <a:moveTo>
                  <a:pt x="488696" y="45720"/>
                </a:moveTo>
                <a:lnTo>
                  <a:pt x="457406" y="52070"/>
                </a:lnTo>
                <a:lnTo>
                  <a:pt x="431528" y="58420"/>
                </a:lnTo>
                <a:lnTo>
                  <a:pt x="410591" y="62230"/>
                </a:lnTo>
                <a:lnTo>
                  <a:pt x="488696" y="62230"/>
                </a:lnTo>
                <a:lnTo>
                  <a:pt x="488696" y="45720"/>
                </a:lnTo>
                <a:close/>
              </a:path>
              <a:path w="488950" h="367029">
                <a:moveTo>
                  <a:pt x="184658" y="1270"/>
                </a:moveTo>
                <a:lnTo>
                  <a:pt x="156057" y="7620"/>
                </a:lnTo>
                <a:lnTo>
                  <a:pt x="125206" y="22860"/>
                </a:lnTo>
                <a:lnTo>
                  <a:pt x="100522" y="39370"/>
                </a:lnTo>
                <a:lnTo>
                  <a:pt x="90424" y="45720"/>
                </a:lnTo>
                <a:lnTo>
                  <a:pt x="87421" y="46990"/>
                </a:lnTo>
                <a:lnTo>
                  <a:pt x="78978" y="48260"/>
                </a:lnTo>
                <a:lnTo>
                  <a:pt x="65938" y="49530"/>
                </a:lnTo>
                <a:lnTo>
                  <a:pt x="177059" y="49530"/>
                </a:lnTo>
                <a:lnTo>
                  <a:pt x="180766" y="46990"/>
                </a:lnTo>
                <a:lnTo>
                  <a:pt x="201247" y="35560"/>
                </a:lnTo>
                <a:lnTo>
                  <a:pt x="218608" y="25400"/>
                </a:lnTo>
                <a:lnTo>
                  <a:pt x="225933" y="21590"/>
                </a:lnTo>
                <a:lnTo>
                  <a:pt x="223555" y="17780"/>
                </a:lnTo>
                <a:lnTo>
                  <a:pt x="216154" y="11430"/>
                </a:lnTo>
                <a:lnTo>
                  <a:pt x="203323" y="3810"/>
                </a:lnTo>
                <a:lnTo>
                  <a:pt x="184658" y="1270"/>
                </a:lnTo>
                <a:close/>
              </a:path>
            </a:pathLst>
          </a:custGeom>
          <a:solidFill>
            <a:srgbClr val="F9F9F9"/>
          </a:solidFill>
        </p:spPr>
        <p:txBody>
          <a:bodyPr wrap="square" lIns="0" tIns="0" rIns="0" bIns="0" rtlCol="0"/>
          <a:lstStyle/>
          <a:p>
            <a:endParaRPr/>
          </a:p>
        </p:txBody>
      </p:sp>
      <p:sp>
        <p:nvSpPr>
          <p:cNvPr id="12" name="object 12"/>
          <p:cNvSpPr/>
          <p:nvPr/>
        </p:nvSpPr>
        <p:spPr>
          <a:xfrm>
            <a:off x="5673090" y="3778758"/>
            <a:ext cx="848994" cy="848994"/>
          </a:xfrm>
          <a:custGeom>
            <a:avLst/>
            <a:gdLst/>
            <a:ahLst/>
            <a:cxnLst/>
            <a:rect l="l" t="t" r="r" b="b"/>
            <a:pathLst>
              <a:path w="848995" h="848995">
                <a:moveTo>
                  <a:pt x="424434" y="0"/>
                </a:moveTo>
                <a:lnTo>
                  <a:pt x="378181" y="2490"/>
                </a:lnTo>
                <a:lnTo>
                  <a:pt x="333372" y="9787"/>
                </a:lnTo>
                <a:lnTo>
                  <a:pt x="290267" y="21634"/>
                </a:lnTo>
                <a:lnTo>
                  <a:pt x="249122" y="37771"/>
                </a:lnTo>
                <a:lnTo>
                  <a:pt x="210199" y="57940"/>
                </a:lnTo>
                <a:lnTo>
                  <a:pt x="173754" y="81881"/>
                </a:lnTo>
                <a:lnTo>
                  <a:pt x="140047" y="109336"/>
                </a:lnTo>
                <a:lnTo>
                  <a:pt x="109336" y="140047"/>
                </a:lnTo>
                <a:lnTo>
                  <a:pt x="81881" y="173754"/>
                </a:lnTo>
                <a:lnTo>
                  <a:pt x="57940" y="210199"/>
                </a:lnTo>
                <a:lnTo>
                  <a:pt x="37771" y="249122"/>
                </a:lnTo>
                <a:lnTo>
                  <a:pt x="21634" y="290267"/>
                </a:lnTo>
                <a:lnTo>
                  <a:pt x="9787" y="333372"/>
                </a:lnTo>
                <a:lnTo>
                  <a:pt x="2490" y="378181"/>
                </a:lnTo>
                <a:lnTo>
                  <a:pt x="0" y="424434"/>
                </a:lnTo>
                <a:lnTo>
                  <a:pt x="2490" y="470686"/>
                </a:lnTo>
                <a:lnTo>
                  <a:pt x="9787" y="515495"/>
                </a:lnTo>
                <a:lnTo>
                  <a:pt x="21634" y="558600"/>
                </a:lnTo>
                <a:lnTo>
                  <a:pt x="37771" y="599745"/>
                </a:lnTo>
                <a:lnTo>
                  <a:pt x="57940" y="638668"/>
                </a:lnTo>
                <a:lnTo>
                  <a:pt x="81881" y="675113"/>
                </a:lnTo>
                <a:lnTo>
                  <a:pt x="109336" y="708820"/>
                </a:lnTo>
                <a:lnTo>
                  <a:pt x="140047" y="739531"/>
                </a:lnTo>
                <a:lnTo>
                  <a:pt x="173754" y="766986"/>
                </a:lnTo>
                <a:lnTo>
                  <a:pt x="210199" y="790927"/>
                </a:lnTo>
                <a:lnTo>
                  <a:pt x="249122" y="811096"/>
                </a:lnTo>
                <a:lnTo>
                  <a:pt x="290267" y="827233"/>
                </a:lnTo>
                <a:lnTo>
                  <a:pt x="333372" y="839080"/>
                </a:lnTo>
                <a:lnTo>
                  <a:pt x="378181" y="846377"/>
                </a:lnTo>
                <a:lnTo>
                  <a:pt x="424434" y="848868"/>
                </a:lnTo>
                <a:lnTo>
                  <a:pt x="470686" y="846377"/>
                </a:lnTo>
                <a:lnTo>
                  <a:pt x="515495" y="839080"/>
                </a:lnTo>
                <a:lnTo>
                  <a:pt x="558600" y="827233"/>
                </a:lnTo>
                <a:lnTo>
                  <a:pt x="599745" y="811096"/>
                </a:lnTo>
                <a:lnTo>
                  <a:pt x="638668" y="790927"/>
                </a:lnTo>
                <a:lnTo>
                  <a:pt x="675113" y="766986"/>
                </a:lnTo>
                <a:lnTo>
                  <a:pt x="708820" y="739531"/>
                </a:lnTo>
                <a:lnTo>
                  <a:pt x="739531" y="708820"/>
                </a:lnTo>
                <a:lnTo>
                  <a:pt x="766986" y="675113"/>
                </a:lnTo>
                <a:lnTo>
                  <a:pt x="790927" y="638668"/>
                </a:lnTo>
                <a:lnTo>
                  <a:pt x="811096" y="599745"/>
                </a:lnTo>
                <a:lnTo>
                  <a:pt x="827233" y="558600"/>
                </a:lnTo>
                <a:lnTo>
                  <a:pt x="839080" y="515495"/>
                </a:lnTo>
                <a:lnTo>
                  <a:pt x="846377" y="470686"/>
                </a:lnTo>
                <a:lnTo>
                  <a:pt x="848867" y="424434"/>
                </a:lnTo>
                <a:lnTo>
                  <a:pt x="846377" y="378181"/>
                </a:lnTo>
                <a:lnTo>
                  <a:pt x="839080" y="333372"/>
                </a:lnTo>
                <a:lnTo>
                  <a:pt x="827233" y="290267"/>
                </a:lnTo>
                <a:lnTo>
                  <a:pt x="811096" y="249122"/>
                </a:lnTo>
                <a:lnTo>
                  <a:pt x="790927" y="210199"/>
                </a:lnTo>
                <a:lnTo>
                  <a:pt x="766986" y="173754"/>
                </a:lnTo>
                <a:lnTo>
                  <a:pt x="739531" y="140047"/>
                </a:lnTo>
                <a:lnTo>
                  <a:pt x="708820" y="109336"/>
                </a:lnTo>
                <a:lnTo>
                  <a:pt x="675113" y="81881"/>
                </a:lnTo>
                <a:lnTo>
                  <a:pt x="638668" y="57940"/>
                </a:lnTo>
                <a:lnTo>
                  <a:pt x="599745" y="37771"/>
                </a:lnTo>
                <a:lnTo>
                  <a:pt x="558600" y="21634"/>
                </a:lnTo>
                <a:lnTo>
                  <a:pt x="515495" y="9787"/>
                </a:lnTo>
                <a:lnTo>
                  <a:pt x="470686" y="2490"/>
                </a:lnTo>
                <a:lnTo>
                  <a:pt x="424434" y="0"/>
                </a:lnTo>
                <a:close/>
              </a:path>
            </a:pathLst>
          </a:custGeom>
          <a:solidFill>
            <a:srgbClr val="F68B21"/>
          </a:solidFill>
        </p:spPr>
        <p:txBody>
          <a:bodyPr wrap="square" lIns="0" tIns="0" rIns="0" bIns="0" rtlCol="0"/>
          <a:lstStyle/>
          <a:p>
            <a:endParaRPr/>
          </a:p>
        </p:txBody>
      </p:sp>
      <p:sp>
        <p:nvSpPr>
          <p:cNvPr id="13" name="object 13"/>
          <p:cNvSpPr/>
          <p:nvPr/>
        </p:nvSpPr>
        <p:spPr>
          <a:xfrm>
            <a:off x="5673090" y="3778758"/>
            <a:ext cx="848994" cy="848994"/>
          </a:xfrm>
          <a:custGeom>
            <a:avLst/>
            <a:gdLst/>
            <a:ahLst/>
            <a:cxnLst/>
            <a:rect l="l" t="t" r="r" b="b"/>
            <a:pathLst>
              <a:path w="848995" h="848995">
                <a:moveTo>
                  <a:pt x="0" y="424434"/>
                </a:moveTo>
                <a:lnTo>
                  <a:pt x="2490" y="378181"/>
                </a:lnTo>
                <a:lnTo>
                  <a:pt x="9787" y="333372"/>
                </a:lnTo>
                <a:lnTo>
                  <a:pt x="21634" y="290267"/>
                </a:lnTo>
                <a:lnTo>
                  <a:pt x="37771" y="249122"/>
                </a:lnTo>
                <a:lnTo>
                  <a:pt x="57940" y="210199"/>
                </a:lnTo>
                <a:lnTo>
                  <a:pt x="81881" y="173754"/>
                </a:lnTo>
                <a:lnTo>
                  <a:pt x="109336" y="140047"/>
                </a:lnTo>
                <a:lnTo>
                  <a:pt x="140047" y="109336"/>
                </a:lnTo>
                <a:lnTo>
                  <a:pt x="173754" y="81881"/>
                </a:lnTo>
                <a:lnTo>
                  <a:pt x="210199" y="57940"/>
                </a:lnTo>
                <a:lnTo>
                  <a:pt x="249122" y="37771"/>
                </a:lnTo>
                <a:lnTo>
                  <a:pt x="290267" y="21634"/>
                </a:lnTo>
                <a:lnTo>
                  <a:pt x="333372" y="9787"/>
                </a:lnTo>
                <a:lnTo>
                  <a:pt x="378181" y="2490"/>
                </a:lnTo>
                <a:lnTo>
                  <a:pt x="424434" y="0"/>
                </a:lnTo>
                <a:lnTo>
                  <a:pt x="470686" y="2490"/>
                </a:lnTo>
                <a:lnTo>
                  <a:pt x="515495" y="9787"/>
                </a:lnTo>
                <a:lnTo>
                  <a:pt x="558600" y="21634"/>
                </a:lnTo>
                <a:lnTo>
                  <a:pt x="599745" y="37771"/>
                </a:lnTo>
                <a:lnTo>
                  <a:pt x="638668" y="57940"/>
                </a:lnTo>
                <a:lnTo>
                  <a:pt x="675113" y="81881"/>
                </a:lnTo>
                <a:lnTo>
                  <a:pt x="708820" y="109336"/>
                </a:lnTo>
                <a:lnTo>
                  <a:pt x="739531" y="140047"/>
                </a:lnTo>
                <a:lnTo>
                  <a:pt x="766986" y="173754"/>
                </a:lnTo>
                <a:lnTo>
                  <a:pt x="790927" y="210199"/>
                </a:lnTo>
                <a:lnTo>
                  <a:pt x="811096" y="249122"/>
                </a:lnTo>
                <a:lnTo>
                  <a:pt x="827233" y="290267"/>
                </a:lnTo>
                <a:lnTo>
                  <a:pt x="839080" y="333372"/>
                </a:lnTo>
                <a:lnTo>
                  <a:pt x="846377" y="378181"/>
                </a:lnTo>
                <a:lnTo>
                  <a:pt x="848867" y="424434"/>
                </a:lnTo>
                <a:lnTo>
                  <a:pt x="846377" y="470686"/>
                </a:lnTo>
                <a:lnTo>
                  <a:pt x="839080" y="515495"/>
                </a:lnTo>
                <a:lnTo>
                  <a:pt x="827233" y="558600"/>
                </a:lnTo>
                <a:lnTo>
                  <a:pt x="811096" y="599745"/>
                </a:lnTo>
                <a:lnTo>
                  <a:pt x="790927" y="638668"/>
                </a:lnTo>
                <a:lnTo>
                  <a:pt x="766986" y="675113"/>
                </a:lnTo>
                <a:lnTo>
                  <a:pt x="739531" y="708820"/>
                </a:lnTo>
                <a:lnTo>
                  <a:pt x="708820" y="739531"/>
                </a:lnTo>
                <a:lnTo>
                  <a:pt x="675113" y="766986"/>
                </a:lnTo>
                <a:lnTo>
                  <a:pt x="638668" y="790927"/>
                </a:lnTo>
                <a:lnTo>
                  <a:pt x="599745" y="811096"/>
                </a:lnTo>
                <a:lnTo>
                  <a:pt x="558600" y="827233"/>
                </a:lnTo>
                <a:lnTo>
                  <a:pt x="515495" y="839080"/>
                </a:lnTo>
                <a:lnTo>
                  <a:pt x="470686" y="846377"/>
                </a:lnTo>
                <a:lnTo>
                  <a:pt x="424434" y="848868"/>
                </a:lnTo>
                <a:lnTo>
                  <a:pt x="378181" y="846377"/>
                </a:lnTo>
                <a:lnTo>
                  <a:pt x="333372" y="839080"/>
                </a:lnTo>
                <a:lnTo>
                  <a:pt x="290267" y="827233"/>
                </a:lnTo>
                <a:lnTo>
                  <a:pt x="249122" y="811096"/>
                </a:lnTo>
                <a:lnTo>
                  <a:pt x="210199" y="790927"/>
                </a:lnTo>
                <a:lnTo>
                  <a:pt x="173754" y="766986"/>
                </a:lnTo>
                <a:lnTo>
                  <a:pt x="140047" y="739531"/>
                </a:lnTo>
                <a:lnTo>
                  <a:pt x="109336" y="708820"/>
                </a:lnTo>
                <a:lnTo>
                  <a:pt x="81881" y="675113"/>
                </a:lnTo>
                <a:lnTo>
                  <a:pt x="57940" y="638668"/>
                </a:lnTo>
                <a:lnTo>
                  <a:pt x="37771" y="599745"/>
                </a:lnTo>
                <a:lnTo>
                  <a:pt x="21634" y="558600"/>
                </a:lnTo>
                <a:lnTo>
                  <a:pt x="9787" y="515495"/>
                </a:lnTo>
                <a:lnTo>
                  <a:pt x="2490" y="470686"/>
                </a:lnTo>
                <a:lnTo>
                  <a:pt x="0" y="424434"/>
                </a:lnTo>
                <a:close/>
              </a:path>
            </a:pathLst>
          </a:custGeom>
          <a:ln w="38100">
            <a:solidFill>
              <a:srgbClr val="F9F9F9"/>
            </a:solidFill>
          </a:ln>
        </p:spPr>
        <p:txBody>
          <a:bodyPr wrap="square" lIns="0" tIns="0" rIns="0" bIns="0" rtlCol="0"/>
          <a:lstStyle/>
          <a:p>
            <a:endParaRPr/>
          </a:p>
        </p:txBody>
      </p:sp>
      <p:sp>
        <p:nvSpPr>
          <p:cNvPr id="14" name="object 14"/>
          <p:cNvSpPr/>
          <p:nvPr/>
        </p:nvSpPr>
        <p:spPr>
          <a:xfrm>
            <a:off x="5925311" y="4008120"/>
            <a:ext cx="384175" cy="424180"/>
          </a:xfrm>
          <a:custGeom>
            <a:avLst/>
            <a:gdLst/>
            <a:ahLst/>
            <a:cxnLst/>
            <a:rect l="l" t="t" r="r" b="b"/>
            <a:pathLst>
              <a:path w="384175" h="424179">
                <a:moveTo>
                  <a:pt x="273938" y="0"/>
                </a:moveTo>
                <a:lnTo>
                  <a:pt x="109600" y="0"/>
                </a:lnTo>
                <a:lnTo>
                  <a:pt x="105410" y="761"/>
                </a:lnTo>
                <a:lnTo>
                  <a:pt x="90677" y="39369"/>
                </a:lnTo>
                <a:lnTo>
                  <a:pt x="90804" y="61594"/>
                </a:lnTo>
                <a:lnTo>
                  <a:pt x="91059" y="63880"/>
                </a:lnTo>
                <a:lnTo>
                  <a:pt x="12700" y="63880"/>
                </a:lnTo>
                <a:lnTo>
                  <a:pt x="8382" y="65785"/>
                </a:lnTo>
                <a:lnTo>
                  <a:pt x="5079" y="69722"/>
                </a:lnTo>
                <a:lnTo>
                  <a:pt x="1650" y="73659"/>
                </a:lnTo>
                <a:lnTo>
                  <a:pt x="0" y="78612"/>
                </a:lnTo>
                <a:lnTo>
                  <a:pt x="0" y="136270"/>
                </a:lnTo>
                <a:lnTo>
                  <a:pt x="15773" y="181427"/>
                </a:lnTo>
                <a:lnTo>
                  <a:pt x="47095" y="215312"/>
                </a:lnTo>
                <a:lnTo>
                  <a:pt x="78866" y="236600"/>
                </a:lnTo>
                <a:lnTo>
                  <a:pt x="115782" y="251727"/>
                </a:lnTo>
                <a:lnTo>
                  <a:pt x="137033" y="256793"/>
                </a:lnTo>
                <a:lnTo>
                  <a:pt x="144145" y="260476"/>
                </a:lnTo>
                <a:lnTo>
                  <a:pt x="156083" y="272160"/>
                </a:lnTo>
                <a:lnTo>
                  <a:pt x="159003" y="278637"/>
                </a:lnTo>
                <a:lnTo>
                  <a:pt x="159003" y="292226"/>
                </a:lnTo>
                <a:lnTo>
                  <a:pt x="157734" y="296925"/>
                </a:lnTo>
                <a:lnTo>
                  <a:pt x="152653" y="303021"/>
                </a:lnTo>
                <a:lnTo>
                  <a:pt x="149605" y="305815"/>
                </a:lnTo>
                <a:lnTo>
                  <a:pt x="146176" y="308482"/>
                </a:lnTo>
                <a:lnTo>
                  <a:pt x="142875" y="311149"/>
                </a:lnTo>
                <a:lnTo>
                  <a:pt x="131825" y="331596"/>
                </a:lnTo>
                <a:lnTo>
                  <a:pt x="131882" y="340105"/>
                </a:lnTo>
                <a:lnTo>
                  <a:pt x="132079" y="341883"/>
                </a:lnTo>
                <a:lnTo>
                  <a:pt x="133350" y="347217"/>
                </a:lnTo>
                <a:lnTo>
                  <a:pt x="131445" y="349503"/>
                </a:lnTo>
                <a:lnTo>
                  <a:pt x="127000" y="351154"/>
                </a:lnTo>
                <a:lnTo>
                  <a:pt x="122682" y="352805"/>
                </a:lnTo>
                <a:lnTo>
                  <a:pt x="117475" y="354456"/>
                </a:lnTo>
                <a:lnTo>
                  <a:pt x="111505" y="356107"/>
                </a:lnTo>
                <a:lnTo>
                  <a:pt x="105537" y="357631"/>
                </a:lnTo>
                <a:lnTo>
                  <a:pt x="99313" y="359790"/>
                </a:lnTo>
                <a:lnTo>
                  <a:pt x="93090" y="362330"/>
                </a:lnTo>
                <a:lnTo>
                  <a:pt x="86867" y="364997"/>
                </a:lnTo>
                <a:lnTo>
                  <a:pt x="82041" y="368172"/>
                </a:lnTo>
                <a:lnTo>
                  <a:pt x="78612" y="371728"/>
                </a:lnTo>
                <a:lnTo>
                  <a:pt x="76708" y="373633"/>
                </a:lnTo>
                <a:lnTo>
                  <a:pt x="75311" y="377189"/>
                </a:lnTo>
                <a:lnTo>
                  <a:pt x="73025" y="388111"/>
                </a:lnTo>
                <a:lnTo>
                  <a:pt x="72262" y="394080"/>
                </a:lnTo>
                <a:lnTo>
                  <a:pt x="72009" y="400430"/>
                </a:lnTo>
                <a:lnTo>
                  <a:pt x="71627" y="406526"/>
                </a:lnTo>
                <a:lnTo>
                  <a:pt x="72262" y="411860"/>
                </a:lnTo>
                <a:lnTo>
                  <a:pt x="73405" y="416686"/>
                </a:lnTo>
                <a:lnTo>
                  <a:pt x="74802" y="421258"/>
                </a:lnTo>
                <a:lnTo>
                  <a:pt x="76962" y="423671"/>
                </a:lnTo>
                <a:lnTo>
                  <a:pt x="307086" y="423671"/>
                </a:lnTo>
                <a:lnTo>
                  <a:pt x="309245" y="421258"/>
                </a:lnTo>
                <a:lnTo>
                  <a:pt x="310514" y="416686"/>
                </a:lnTo>
                <a:lnTo>
                  <a:pt x="311658" y="411860"/>
                </a:lnTo>
                <a:lnTo>
                  <a:pt x="312165" y="406526"/>
                </a:lnTo>
                <a:lnTo>
                  <a:pt x="311785" y="400430"/>
                </a:lnTo>
                <a:lnTo>
                  <a:pt x="311530" y="394080"/>
                </a:lnTo>
                <a:lnTo>
                  <a:pt x="310768" y="388111"/>
                </a:lnTo>
                <a:lnTo>
                  <a:pt x="308483" y="377189"/>
                </a:lnTo>
                <a:lnTo>
                  <a:pt x="306959" y="373633"/>
                </a:lnTo>
                <a:lnTo>
                  <a:pt x="305180" y="371728"/>
                </a:lnTo>
                <a:lnTo>
                  <a:pt x="301751" y="367918"/>
                </a:lnTo>
                <a:lnTo>
                  <a:pt x="271907" y="356107"/>
                </a:lnTo>
                <a:lnTo>
                  <a:pt x="265938" y="354456"/>
                </a:lnTo>
                <a:lnTo>
                  <a:pt x="260730" y="352678"/>
                </a:lnTo>
                <a:lnTo>
                  <a:pt x="256539" y="350900"/>
                </a:lnTo>
                <a:lnTo>
                  <a:pt x="252475" y="349249"/>
                </a:lnTo>
                <a:lnTo>
                  <a:pt x="250698" y="347090"/>
                </a:lnTo>
                <a:lnTo>
                  <a:pt x="251333" y="344550"/>
                </a:lnTo>
                <a:lnTo>
                  <a:pt x="252222" y="340105"/>
                </a:lnTo>
                <a:lnTo>
                  <a:pt x="252349" y="335787"/>
                </a:lnTo>
                <a:lnTo>
                  <a:pt x="251713" y="331596"/>
                </a:lnTo>
                <a:lnTo>
                  <a:pt x="251078" y="325119"/>
                </a:lnTo>
                <a:lnTo>
                  <a:pt x="234314" y="305942"/>
                </a:lnTo>
                <a:lnTo>
                  <a:pt x="231393" y="303021"/>
                </a:lnTo>
                <a:lnTo>
                  <a:pt x="226060" y="296925"/>
                </a:lnTo>
                <a:lnTo>
                  <a:pt x="224789" y="292226"/>
                </a:lnTo>
                <a:lnTo>
                  <a:pt x="224789" y="278637"/>
                </a:lnTo>
                <a:lnTo>
                  <a:pt x="267799" y="251823"/>
                </a:lnTo>
                <a:lnTo>
                  <a:pt x="280638" y="247792"/>
                </a:lnTo>
                <a:lnTo>
                  <a:pt x="316462" y="230362"/>
                </a:lnTo>
                <a:lnTo>
                  <a:pt x="346686" y="206882"/>
                </a:lnTo>
                <a:lnTo>
                  <a:pt x="111760" y="206882"/>
                </a:lnTo>
                <a:lnTo>
                  <a:pt x="103116" y="203285"/>
                </a:lnTo>
                <a:lnTo>
                  <a:pt x="66643" y="180625"/>
                </a:lnTo>
                <a:lnTo>
                  <a:pt x="40259" y="151256"/>
                </a:lnTo>
                <a:lnTo>
                  <a:pt x="34925" y="139953"/>
                </a:lnTo>
                <a:lnTo>
                  <a:pt x="34925" y="106171"/>
                </a:lnTo>
                <a:lnTo>
                  <a:pt x="384048" y="106171"/>
                </a:lnTo>
                <a:lnTo>
                  <a:pt x="384048" y="78612"/>
                </a:lnTo>
                <a:lnTo>
                  <a:pt x="382270" y="73659"/>
                </a:lnTo>
                <a:lnTo>
                  <a:pt x="378967" y="69595"/>
                </a:lnTo>
                <a:lnTo>
                  <a:pt x="375538" y="65785"/>
                </a:lnTo>
                <a:lnTo>
                  <a:pt x="371348" y="63753"/>
                </a:lnTo>
                <a:lnTo>
                  <a:pt x="292608" y="63753"/>
                </a:lnTo>
                <a:lnTo>
                  <a:pt x="292988" y="61213"/>
                </a:lnTo>
                <a:lnTo>
                  <a:pt x="291591" y="18414"/>
                </a:lnTo>
                <a:lnTo>
                  <a:pt x="278129" y="761"/>
                </a:lnTo>
                <a:lnTo>
                  <a:pt x="273938" y="0"/>
                </a:lnTo>
                <a:close/>
              </a:path>
              <a:path w="384175" h="424179">
                <a:moveTo>
                  <a:pt x="289433" y="106171"/>
                </a:moveTo>
                <a:lnTo>
                  <a:pt x="93979" y="106171"/>
                </a:lnTo>
                <a:lnTo>
                  <a:pt x="95670" y="119223"/>
                </a:lnTo>
                <a:lnTo>
                  <a:pt x="101600" y="158495"/>
                </a:lnTo>
                <a:lnTo>
                  <a:pt x="111760" y="206882"/>
                </a:lnTo>
                <a:lnTo>
                  <a:pt x="272161" y="206882"/>
                </a:lnTo>
                <a:lnTo>
                  <a:pt x="282321" y="158495"/>
                </a:lnTo>
                <a:lnTo>
                  <a:pt x="287982" y="119223"/>
                </a:lnTo>
                <a:lnTo>
                  <a:pt x="289433" y="106171"/>
                </a:lnTo>
                <a:close/>
              </a:path>
              <a:path w="384175" h="424179">
                <a:moveTo>
                  <a:pt x="384048" y="106171"/>
                </a:moveTo>
                <a:lnTo>
                  <a:pt x="348996" y="106171"/>
                </a:lnTo>
                <a:lnTo>
                  <a:pt x="348996" y="139953"/>
                </a:lnTo>
                <a:lnTo>
                  <a:pt x="347217" y="144906"/>
                </a:lnTo>
                <a:lnTo>
                  <a:pt x="323060" y="175656"/>
                </a:lnTo>
                <a:lnTo>
                  <a:pt x="289020" y="199342"/>
                </a:lnTo>
                <a:lnTo>
                  <a:pt x="272161" y="206882"/>
                </a:lnTo>
                <a:lnTo>
                  <a:pt x="346686" y="206882"/>
                </a:lnTo>
                <a:lnTo>
                  <a:pt x="373634" y="172211"/>
                </a:lnTo>
                <a:lnTo>
                  <a:pt x="384048" y="136270"/>
                </a:lnTo>
                <a:lnTo>
                  <a:pt x="384048" y="106171"/>
                </a:lnTo>
                <a:close/>
              </a:path>
            </a:pathLst>
          </a:custGeom>
          <a:solidFill>
            <a:srgbClr val="F9F9F9"/>
          </a:solidFill>
        </p:spPr>
        <p:txBody>
          <a:bodyPr wrap="square" lIns="0" tIns="0" rIns="0" bIns="0" rtlCol="0"/>
          <a:lstStyle/>
          <a:p>
            <a:endParaRPr/>
          </a:p>
        </p:txBody>
      </p:sp>
      <p:sp>
        <p:nvSpPr>
          <p:cNvPr id="15" name="object 15"/>
          <p:cNvSpPr/>
          <p:nvPr/>
        </p:nvSpPr>
        <p:spPr>
          <a:xfrm>
            <a:off x="4610112" y="4203953"/>
            <a:ext cx="847725" cy="850900"/>
          </a:xfrm>
          <a:custGeom>
            <a:avLst/>
            <a:gdLst/>
            <a:ahLst/>
            <a:cxnLst/>
            <a:rect l="l" t="t" r="r" b="b"/>
            <a:pathLst>
              <a:path w="847725" h="850900">
                <a:moveTo>
                  <a:pt x="423660" y="0"/>
                </a:moveTo>
                <a:lnTo>
                  <a:pt x="375752" y="2749"/>
                </a:lnTo>
                <a:lnTo>
                  <a:pt x="328930" y="10859"/>
                </a:lnTo>
                <a:lnTo>
                  <a:pt x="283551" y="24122"/>
                </a:lnTo>
                <a:lnTo>
                  <a:pt x="239968" y="42334"/>
                </a:lnTo>
                <a:lnTo>
                  <a:pt x="198538" y="65286"/>
                </a:lnTo>
                <a:lnTo>
                  <a:pt x="159617" y="92772"/>
                </a:lnTo>
                <a:lnTo>
                  <a:pt x="123559" y="124587"/>
                </a:lnTo>
                <a:lnTo>
                  <a:pt x="92669" y="159059"/>
                </a:lnTo>
                <a:lnTo>
                  <a:pt x="66192" y="195938"/>
                </a:lnTo>
                <a:lnTo>
                  <a:pt x="44128" y="234856"/>
                </a:lnTo>
                <a:lnTo>
                  <a:pt x="26476" y="275446"/>
                </a:lnTo>
                <a:lnTo>
                  <a:pt x="13238" y="317340"/>
                </a:lnTo>
                <a:lnTo>
                  <a:pt x="4412" y="360170"/>
                </a:lnTo>
                <a:lnTo>
                  <a:pt x="0" y="403571"/>
                </a:lnTo>
                <a:lnTo>
                  <a:pt x="0" y="447174"/>
                </a:lnTo>
                <a:lnTo>
                  <a:pt x="4412" y="490612"/>
                </a:lnTo>
                <a:lnTo>
                  <a:pt x="13238" y="533517"/>
                </a:lnTo>
                <a:lnTo>
                  <a:pt x="26476" y="575523"/>
                </a:lnTo>
                <a:lnTo>
                  <a:pt x="44128" y="616261"/>
                </a:lnTo>
                <a:lnTo>
                  <a:pt x="66192" y="655366"/>
                </a:lnTo>
                <a:lnTo>
                  <a:pt x="92669" y="692468"/>
                </a:lnTo>
                <a:lnTo>
                  <a:pt x="123559" y="727202"/>
                </a:lnTo>
                <a:lnTo>
                  <a:pt x="159617" y="758978"/>
                </a:lnTo>
                <a:lnTo>
                  <a:pt x="198538" y="786281"/>
                </a:lnTo>
                <a:lnTo>
                  <a:pt x="239968" y="808958"/>
                </a:lnTo>
                <a:lnTo>
                  <a:pt x="283551" y="826858"/>
                </a:lnTo>
                <a:lnTo>
                  <a:pt x="328930" y="839832"/>
                </a:lnTo>
                <a:lnTo>
                  <a:pt x="375752" y="847726"/>
                </a:lnTo>
                <a:lnTo>
                  <a:pt x="423660" y="850392"/>
                </a:lnTo>
                <a:lnTo>
                  <a:pt x="472007" y="847726"/>
                </a:lnTo>
                <a:lnTo>
                  <a:pt x="519000" y="839832"/>
                </a:lnTo>
                <a:lnTo>
                  <a:pt x="564355" y="826858"/>
                </a:lnTo>
                <a:lnTo>
                  <a:pt x="607791" y="808958"/>
                </a:lnTo>
                <a:lnTo>
                  <a:pt x="649025" y="786281"/>
                </a:lnTo>
                <a:lnTo>
                  <a:pt x="687776" y="758978"/>
                </a:lnTo>
                <a:lnTo>
                  <a:pt x="723761" y="727202"/>
                </a:lnTo>
                <a:lnTo>
                  <a:pt x="754650" y="692468"/>
                </a:lnTo>
                <a:lnTo>
                  <a:pt x="781127" y="655366"/>
                </a:lnTo>
                <a:lnTo>
                  <a:pt x="803192" y="616261"/>
                </a:lnTo>
                <a:lnTo>
                  <a:pt x="820843" y="575523"/>
                </a:lnTo>
                <a:lnTo>
                  <a:pt x="834081" y="533517"/>
                </a:lnTo>
                <a:lnTo>
                  <a:pt x="842907" y="490612"/>
                </a:lnTo>
                <a:lnTo>
                  <a:pt x="847320" y="447174"/>
                </a:lnTo>
                <a:lnTo>
                  <a:pt x="847320" y="403571"/>
                </a:lnTo>
                <a:lnTo>
                  <a:pt x="842907" y="360170"/>
                </a:lnTo>
                <a:lnTo>
                  <a:pt x="834081" y="317340"/>
                </a:lnTo>
                <a:lnTo>
                  <a:pt x="820843" y="275446"/>
                </a:lnTo>
                <a:lnTo>
                  <a:pt x="803192" y="234856"/>
                </a:lnTo>
                <a:lnTo>
                  <a:pt x="781127" y="195938"/>
                </a:lnTo>
                <a:lnTo>
                  <a:pt x="754650" y="159059"/>
                </a:lnTo>
                <a:lnTo>
                  <a:pt x="723761" y="124587"/>
                </a:lnTo>
                <a:lnTo>
                  <a:pt x="687776" y="92772"/>
                </a:lnTo>
                <a:lnTo>
                  <a:pt x="649025" y="65286"/>
                </a:lnTo>
                <a:lnTo>
                  <a:pt x="607791" y="42334"/>
                </a:lnTo>
                <a:lnTo>
                  <a:pt x="564355" y="24122"/>
                </a:lnTo>
                <a:lnTo>
                  <a:pt x="519000" y="10859"/>
                </a:lnTo>
                <a:lnTo>
                  <a:pt x="472007" y="2749"/>
                </a:lnTo>
                <a:lnTo>
                  <a:pt x="423660" y="0"/>
                </a:lnTo>
                <a:close/>
              </a:path>
            </a:pathLst>
          </a:custGeom>
          <a:solidFill>
            <a:srgbClr val="1D9ED2"/>
          </a:solidFill>
        </p:spPr>
        <p:txBody>
          <a:bodyPr wrap="square" lIns="0" tIns="0" rIns="0" bIns="0" rtlCol="0"/>
          <a:lstStyle/>
          <a:p>
            <a:endParaRPr/>
          </a:p>
        </p:txBody>
      </p:sp>
      <p:sp>
        <p:nvSpPr>
          <p:cNvPr id="16" name="object 16"/>
          <p:cNvSpPr/>
          <p:nvPr/>
        </p:nvSpPr>
        <p:spPr>
          <a:xfrm>
            <a:off x="4610112" y="4203953"/>
            <a:ext cx="847725" cy="850900"/>
          </a:xfrm>
          <a:custGeom>
            <a:avLst/>
            <a:gdLst/>
            <a:ahLst/>
            <a:cxnLst/>
            <a:rect l="l" t="t" r="r" b="b"/>
            <a:pathLst>
              <a:path w="847725" h="850900">
                <a:moveTo>
                  <a:pt x="423660" y="850392"/>
                </a:moveTo>
                <a:lnTo>
                  <a:pt x="375752" y="847726"/>
                </a:lnTo>
                <a:lnTo>
                  <a:pt x="328930" y="839832"/>
                </a:lnTo>
                <a:lnTo>
                  <a:pt x="283551" y="826858"/>
                </a:lnTo>
                <a:lnTo>
                  <a:pt x="239968" y="808958"/>
                </a:lnTo>
                <a:lnTo>
                  <a:pt x="198538" y="786281"/>
                </a:lnTo>
                <a:lnTo>
                  <a:pt x="159617" y="758978"/>
                </a:lnTo>
                <a:lnTo>
                  <a:pt x="123559" y="727202"/>
                </a:lnTo>
                <a:lnTo>
                  <a:pt x="92669" y="692468"/>
                </a:lnTo>
                <a:lnTo>
                  <a:pt x="66192" y="655366"/>
                </a:lnTo>
                <a:lnTo>
                  <a:pt x="44128" y="616261"/>
                </a:lnTo>
                <a:lnTo>
                  <a:pt x="26476" y="575523"/>
                </a:lnTo>
                <a:lnTo>
                  <a:pt x="13238" y="533517"/>
                </a:lnTo>
                <a:lnTo>
                  <a:pt x="4412" y="490612"/>
                </a:lnTo>
                <a:lnTo>
                  <a:pt x="0" y="447174"/>
                </a:lnTo>
                <a:lnTo>
                  <a:pt x="0" y="403571"/>
                </a:lnTo>
                <a:lnTo>
                  <a:pt x="4412" y="360170"/>
                </a:lnTo>
                <a:lnTo>
                  <a:pt x="13238" y="317340"/>
                </a:lnTo>
                <a:lnTo>
                  <a:pt x="26476" y="275446"/>
                </a:lnTo>
                <a:lnTo>
                  <a:pt x="44128" y="234856"/>
                </a:lnTo>
                <a:lnTo>
                  <a:pt x="66192" y="195938"/>
                </a:lnTo>
                <a:lnTo>
                  <a:pt x="92669" y="159059"/>
                </a:lnTo>
                <a:lnTo>
                  <a:pt x="123559" y="124587"/>
                </a:lnTo>
                <a:lnTo>
                  <a:pt x="159617" y="92772"/>
                </a:lnTo>
                <a:lnTo>
                  <a:pt x="198538" y="65286"/>
                </a:lnTo>
                <a:lnTo>
                  <a:pt x="239968" y="42334"/>
                </a:lnTo>
                <a:lnTo>
                  <a:pt x="283551" y="24122"/>
                </a:lnTo>
                <a:lnTo>
                  <a:pt x="328930" y="10859"/>
                </a:lnTo>
                <a:lnTo>
                  <a:pt x="375752" y="2749"/>
                </a:lnTo>
                <a:lnTo>
                  <a:pt x="423660" y="0"/>
                </a:lnTo>
                <a:lnTo>
                  <a:pt x="472007" y="2749"/>
                </a:lnTo>
                <a:lnTo>
                  <a:pt x="519000" y="10859"/>
                </a:lnTo>
                <a:lnTo>
                  <a:pt x="564355" y="24122"/>
                </a:lnTo>
                <a:lnTo>
                  <a:pt x="607791" y="42334"/>
                </a:lnTo>
                <a:lnTo>
                  <a:pt x="649025" y="65286"/>
                </a:lnTo>
                <a:lnTo>
                  <a:pt x="687776" y="92772"/>
                </a:lnTo>
                <a:lnTo>
                  <a:pt x="723761" y="124587"/>
                </a:lnTo>
                <a:lnTo>
                  <a:pt x="754650" y="159059"/>
                </a:lnTo>
                <a:lnTo>
                  <a:pt x="781127" y="195938"/>
                </a:lnTo>
                <a:lnTo>
                  <a:pt x="803192" y="234856"/>
                </a:lnTo>
                <a:lnTo>
                  <a:pt x="820843" y="275446"/>
                </a:lnTo>
                <a:lnTo>
                  <a:pt x="834081" y="317340"/>
                </a:lnTo>
                <a:lnTo>
                  <a:pt x="842907" y="360170"/>
                </a:lnTo>
                <a:lnTo>
                  <a:pt x="847320" y="403571"/>
                </a:lnTo>
                <a:lnTo>
                  <a:pt x="847320" y="447174"/>
                </a:lnTo>
                <a:lnTo>
                  <a:pt x="842907" y="490612"/>
                </a:lnTo>
                <a:lnTo>
                  <a:pt x="834081" y="533517"/>
                </a:lnTo>
                <a:lnTo>
                  <a:pt x="820843" y="575523"/>
                </a:lnTo>
                <a:lnTo>
                  <a:pt x="803192" y="616261"/>
                </a:lnTo>
                <a:lnTo>
                  <a:pt x="781127" y="655366"/>
                </a:lnTo>
                <a:lnTo>
                  <a:pt x="754650" y="692468"/>
                </a:lnTo>
                <a:lnTo>
                  <a:pt x="723761" y="727202"/>
                </a:lnTo>
                <a:lnTo>
                  <a:pt x="687776" y="758978"/>
                </a:lnTo>
                <a:lnTo>
                  <a:pt x="649025" y="786281"/>
                </a:lnTo>
                <a:lnTo>
                  <a:pt x="607791" y="808958"/>
                </a:lnTo>
                <a:lnTo>
                  <a:pt x="564355" y="826858"/>
                </a:lnTo>
                <a:lnTo>
                  <a:pt x="519000" y="839832"/>
                </a:lnTo>
                <a:lnTo>
                  <a:pt x="472007" y="847726"/>
                </a:lnTo>
                <a:lnTo>
                  <a:pt x="423660" y="850392"/>
                </a:lnTo>
                <a:close/>
              </a:path>
            </a:pathLst>
          </a:custGeom>
          <a:ln w="38100">
            <a:solidFill>
              <a:srgbClr val="F9F9F9"/>
            </a:solidFill>
          </a:ln>
        </p:spPr>
        <p:txBody>
          <a:bodyPr wrap="square" lIns="0" tIns="0" rIns="0" bIns="0" rtlCol="0"/>
          <a:lstStyle/>
          <a:p>
            <a:endParaRPr/>
          </a:p>
        </p:txBody>
      </p:sp>
      <p:sp>
        <p:nvSpPr>
          <p:cNvPr id="17" name="object 17"/>
          <p:cNvSpPr/>
          <p:nvPr/>
        </p:nvSpPr>
        <p:spPr>
          <a:xfrm>
            <a:off x="4793011" y="4386550"/>
            <a:ext cx="499745" cy="477520"/>
          </a:xfrm>
          <a:custGeom>
            <a:avLst/>
            <a:gdLst/>
            <a:ahLst/>
            <a:cxnLst/>
            <a:rect l="l" t="t" r="r" b="b"/>
            <a:pathLst>
              <a:path w="499745" h="477520">
                <a:moveTo>
                  <a:pt x="114760" y="277112"/>
                </a:moveTo>
                <a:lnTo>
                  <a:pt x="94644" y="279560"/>
                </a:lnTo>
                <a:lnTo>
                  <a:pt x="75279" y="286033"/>
                </a:lnTo>
                <a:lnTo>
                  <a:pt x="69183" y="288827"/>
                </a:lnTo>
                <a:lnTo>
                  <a:pt x="67659" y="296828"/>
                </a:lnTo>
                <a:lnTo>
                  <a:pt x="72485" y="301527"/>
                </a:lnTo>
                <a:lnTo>
                  <a:pt x="134969" y="363884"/>
                </a:lnTo>
                <a:lnTo>
                  <a:pt x="139255" y="370258"/>
                </a:lnTo>
                <a:lnTo>
                  <a:pt x="140684" y="377537"/>
                </a:lnTo>
                <a:lnTo>
                  <a:pt x="139255" y="384815"/>
                </a:lnTo>
                <a:lnTo>
                  <a:pt x="134969" y="391189"/>
                </a:lnTo>
                <a:lnTo>
                  <a:pt x="67786" y="458245"/>
                </a:lnTo>
                <a:lnTo>
                  <a:pt x="69183" y="466373"/>
                </a:lnTo>
                <a:lnTo>
                  <a:pt x="75406" y="469167"/>
                </a:lnTo>
                <a:lnTo>
                  <a:pt x="104386" y="477311"/>
                </a:lnTo>
                <a:lnTo>
                  <a:pt x="134270" y="476597"/>
                </a:lnTo>
                <a:lnTo>
                  <a:pt x="188182" y="448593"/>
                </a:lnTo>
                <a:lnTo>
                  <a:pt x="215423" y="398476"/>
                </a:lnTo>
                <a:lnTo>
                  <a:pt x="217328" y="370494"/>
                </a:lnTo>
                <a:lnTo>
                  <a:pt x="211423" y="342929"/>
                </a:lnTo>
                <a:lnTo>
                  <a:pt x="250158" y="304448"/>
                </a:lnTo>
                <a:lnTo>
                  <a:pt x="230048" y="284382"/>
                </a:lnTo>
                <a:lnTo>
                  <a:pt x="154527" y="284382"/>
                </a:lnTo>
                <a:lnTo>
                  <a:pt x="134947" y="278711"/>
                </a:lnTo>
                <a:lnTo>
                  <a:pt x="114760" y="277112"/>
                </a:lnTo>
                <a:close/>
              </a:path>
              <a:path w="499745" h="477520">
                <a:moveTo>
                  <a:pt x="210915" y="131474"/>
                </a:moveTo>
                <a:lnTo>
                  <a:pt x="153003" y="189132"/>
                </a:lnTo>
                <a:lnTo>
                  <a:pt x="330473" y="366170"/>
                </a:lnTo>
                <a:lnTo>
                  <a:pt x="436721" y="471961"/>
                </a:lnTo>
                <a:lnTo>
                  <a:pt x="439134" y="474501"/>
                </a:lnTo>
                <a:lnTo>
                  <a:pt x="442563" y="475771"/>
                </a:lnTo>
                <a:lnTo>
                  <a:pt x="449167" y="475771"/>
                </a:lnTo>
                <a:lnTo>
                  <a:pt x="452469" y="474501"/>
                </a:lnTo>
                <a:lnTo>
                  <a:pt x="499586" y="427511"/>
                </a:lnTo>
                <a:lnTo>
                  <a:pt x="499586" y="419383"/>
                </a:lnTo>
                <a:lnTo>
                  <a:pt x="210915" y="131474"/>
                </a:lnTo>
                <a:close/>
              </a:path>
              <a:path w="499745" h="477520">
                <a:moveTo>
                  <a:pt x="52927" y="312195"/>
                </a:moveTo>
                <a:lnTo>
                  <a:pt x="50133" y="312449"/>
                </a:lnTo>
                <a:lnTo>
                  <a:pt x="47212" y="312576"/>
                </a:lnTo>
                <a:lnTo>
                  <a:pt x="44291" y="313846"/>
                </a:lnTo>
                <a:lnTo>
                  <a:pt x="42386" y="316386"/>
                </a:lnTo>
                <a:lnTo>
                  <a:pt x="28336" y="340133"/>
                </a:lnTo>
                <a:lnTo>
                  <a:pt x="21431" y="366154"/>
                </a:lnTo>
                <a:lnTo>
                  <a:pt x="21669" y="392914"/>
                </a:lnTo>
                <a:lnTo>
                  <a:pt x="29051" y="418875"/>
                </a:lnTo>
                <a:lnTo>
                  <a:pt x="31972" y="425606"/>
                </a:lnTo>
                <a:lnTo>
                  <a:pt x="40989" y="427257"/>
                </a:lnTo>
                <a:lnTo>
                  <a:pt x="46323" y="422050"/>
                </a:lnTo>
                <a:lnTo>
                  <a:pt x="102203" y="366170"/>
                </a:lnTo>
                <a:lnTo>
                  <a:pt x="102203" y="359439"/>
                </a:lnTo>
                <a:lnTo>
                  <a:pt x="55975" y="313338"/>
                </a:lnTo>
                <a:lnTo>
                  <a:pt x="52927" y="312195"/>
                </a:lnTo>
                <a:close/>
              </a:path>
              <a:path w="499745" h="477520">
                <a:moveTo>
                  <a:pt x="192246" y="246663"/>
                </a:moveTo>
                <a:lnTo>
                  <a:pt x="154527" y="284382"/>
                </a:lnTo>
                <a:lnTo>
                  <a:pt x="230048" y="284382"/>
                </a:lnTo>
                <a:lnTo>
                  <a:pt x="192246" y="246663"/>
                </a:lnTo>
                <a:close/>
              </a:path>
              <a:path w="499745" h="477520">
                <a:moveTo>
                  <a:pt x="18827" y="131982"/>
                </a:moveTo>
                <a:lnTo>
                  <a:pt x="0" y="150778"/>
                </a:lnTo>
                <a:lnTo>
                  <a:pt x="1166" y="156712"/>
                </a:lnTo>
                <a:lnTo>
                  <a:pt x="4667" y="161954"/>
                </a:lnTo>
                <a:lnTo>
                  <a:pt x="71977" y="229137"/>
                </a:lnTo>
                <a:lnTo>
                  <a:pt x="77239" y="232638"/>
                </a:lnTo>
                <a:lnTo>
                  <a:pt x="83216" y="233805"/>
                </a:lnTo>
                <a:lnTo>
                  <a:pt x="89193" y="232638"/>
                </a:lnTo>
                <a:lnTo>
                  <a:pt x="94456" y="229137"/>
                </a:lnTo>
                <a:lnTo>
                  <a:pt x="97504" y="226216"/>
                </a:lnTo>
                <a:lnTo>
                  <a:pt x="101004" y="220954"/>
                </a:lnTo>
                <a:lnTo>
                  <a:pt x="102171" y="214977"/>
                </a:lnTo>
                <a:lnTo>
                  <a:pt x="101004" y="209000"/>
                </a:lnTo>
                <a:lnTo>
                  <a:pt x="97504" y="203737"/>
                </a:lnTo>
                <a:lnTo>
                  <a:pt x="91535" y="197768"/>
                </a:lnTo>
                <a:lnTo>
                  <a:pt x="103346" y="186084"/>
                </a:lnTo>
                <a:lnTo>
                  <a:pt x="59712" y="142650"/>
                </a:lnTo>
                <a:lnTo>
                  <a:pt x="36036" y="142650"/>
                </a:lnTo>
                <a:lnTo>
                  <a:pt x="30067" y="136554"/>
                </a:lnTo>
                <a:lnTo>
                  <a:pt x="24804" y="133125"/>
                </a:lnTo>
                <a:lnTo>
                  <a:pt x="18827" y="131982"/>
                </a:lnTo>
                <a:close/>
              </a:path>
              <a:path w="499745" h="477520">
                <a:moveTo>
                  <a:pt x="388848" y="0"/>
                </a:moveTo>
                <a:lnTo>
                  <a:pt x="346045" y="14339"/>
                </a:lnTo>
                <a:lnTo>
                  <a:pt x="309903" y="52591"/>
                </a:lnTo>
                <a:lnTo>
                  <a:pt x="298283" y="107424"/>
                </a:lnTo>
                <a:lnTo>
                  <a:pt x="304260" y="135030"/>
                </a:lnTo>
                <a:lnTo>
                  <a:pt x="268573" y="170717"/>
                </a:lnTo>
                <a:lnTo>
                  <a:pt x="326358" y="228375"/>
                </a:lnTo>
                <a:lnTo>
                  <a:pt x="361537" y="193450"/>
                </a:lnTo>
                <a:lnTo>
                  <a:pt x="434720" y="193450"/>
                </a:lnTo>
                <a:lnTo>
                  <a:pt x="440404" y="191545"/>
                </a:lnTo>
                <a:lnTo>
                  <a:pt x="446500" y="188751"/>
                </a:lnTo>
                <a:lnTo>
                  <a:pt x="447897" y="180750"/>
                </a:lnTo>
                <a:lnTo>
                  <a:pt x="380714" y="113694"/>
                </a:lnTo>
                <a:lnTo>
                  <a:pt x="376427" y="107320"/>
                </a:lnTo>
                <a:lnTo>
                  <a:pt x="374999" y="100042"/>
                </a:lnTo>
                <a:lnTo>
                  <a:pt x="376427" y="92763"/>
                </a:lnTo>
                <a:lnTo>
                  <a:pt x="380714" y="86389"/>
                </a:lnTo>
                <a:lnTo>
                  <a:pt x="447897" y="19333"/>
                </a:lnTo>
                <a:lnTo>
                  <a:pt x="446500" y="11205"/>
                </a:lnTo>
                <a:lnTo>
                  <a:pt x="411321" y="283"/>
                </a:lnTo>
                <a:lnTo>
                  <a:pt x="388848" y="0"/>
                </a:lnTo>
                <a:close/>
              </a:path>
              <a:path w="499745" h="477520">
                <a:moveTo>
                  <a:pt x="434720" y="193450"/>
                </a:moveTo>
                <a:lnTo>
                  <a:pt x="361537" y="193450"/>
                </a:lnTo>
                <a:lnTo>
                  <a:pt x="381003" y="198975"/>
                </a:lnTo>
                <a:lnTo>
                  <a:pt x="401066" y="200499"/>
                </a:lnTo>
                <a:lnTo>
                  <a:pt x="421080" y="198022"/>
                </a:lnTo>
                <a:lnTo>
                  <a:pt x="434720" y="193450"/>
                </a:lnTo>
                <a:close/>
              </a:path>
              <a:path w="499745" h="477520">
                <a:moveTo>
                  <a:pt x="133826" y="21365"/>
                </a:moveTo>
                <a:lnTo>
                  <a:pt x="125698" y="21365"/>
                </a:lnTo>
                <a:lnTo>
                  <a:pt x="121634" y="22889"/>
                </a:lnTo>
                <a:lnTo>
                  <a:pt x="51022" y="93247"/>
                </a:lnTo>
                <a:lnTo>
                  <a:pt x="47521" y="98490"/>
                </a:lnTo>
                <a:lnTo>
                  <a:pt x="46355" y="104423"/>
                </a:lnTo>
                <a:lnTo>
                  <a:pt x="47521" y="110357"/>
                </a:lnTo>
                <a:lnTo>
                  <a:pt x="51022" y="115599"/>
                </a:lnTo>
                <a:lnTo>
                  <a:pt x="118459" y="182909"/>
                </a:lnTo>
                <a:lnTo>
                  <a:pt x="121634" y="185957"/>
                </a:lnTo>
                <a:lnTo>
                  <a:pt x="125571" y="187481"/>
                </a:lnTo>
                <a:lnTo>
                  <a:pt x="131667" y="187354"/>
                </a:lnTo>
                <a:lnTo>
                  <a:pt x="132683" y="187227"/>
                </a:lnTo>
                <a:lnTo>
                  <a:pt x="134969" y="186846"/>
                </a:lnTo>
                <a:lnTo>
                  <a:pt x="137128" y="185957"/>
                </a:lnTo>
                <a:lnTo>
                  <a:pt x="139033" y="184433"/>
                </a:lnTo>
                <a:lnTo>
                  <a:pt x="139668" y="184052"/>
                </a:lnTo>
                <a:lnTo>
                  <a:pt x="140303" y="183417"/>
                </a:lnTo>
                <a:lnTo>
                  <a:pt x="140938" y="182909"/>
                </a:lnTo>
                <a:lnTo>
                  <a:pt x="143732" y="179988"/>
                </a:lnTo>
                <a:lnTo>
                  <a:pt x="208375" y="115599"/>
                </a:lnTo>
                <a:lnTo>
                  <a:pt x="209264" y="114837"/>
                </a:lnTo>
                <a:lnTo>
                  <a:pt x="209989" y="113694"/>
                </a:lnTo>
                <a:lnTo>
                  <a:pt x="210534" y="112932"/>
                </a:lnTo>
                <a:lnTo>
                  <a:pt x="214471" y="106836"/>
                </a:lnTo>
                <a:lnTo>
                  <a:pt x="213709" y="98581"/>
                </a:lnTo>
                <a:lnTo>
                  <a:pt x="146907" y="31906"/>
                </a:lnTo>
                <a:lnTo>
                  <a:pt x="140938" y="26064"/>
                </a:lnTo>
                <a:lnTo>
                  <a:pt x="137890" y="22889"/>
                </a:lnTo>
                <a:lnTo>
                  <a:pt x="133826" y="21365"/>
                </a:lnTo>
                <a:close/>
              </a:path>
              <a:path w="499745" h="477520">
                <a:moveTo>
                  <a:pt x="475583" y="53115"/>
                </a:moveTo>
                <a:lnTo>
                  <a:pt x="472027" y="54004"/>
                </a:lnTo>
                <a:lnTo>
                  <a:pt x="469487" y="56671"/>
                </a:lnTo>
                <a:lnTo>
                  <a:pt x="418485" y="107424"/>
                </a:lnTo>
                <a:lnTo>
                  <a:pt x="413480" y="112424"/>
                </a:lnTo>
                <a:lnTo>
                  <a:pt x="413480" y="119155"/>
                </a:lnTo>
                <a:lnTo>
                  <a:pt x="417544" y="123346"/>
                </a:lnTo>
                <a:lnTo>
                  <a:pt x="461994" y="167542"/>
                </a:lnTo>
                <a:lnTo>
                  <a:pt x="469360" y="167161"/>
                </a:lnTo>
                <a:lnTo>
                  <a:pt x="473297" y="162208"/>
                </a:lnTo>
                <a:lnTo>
                  <a:pt x="487346" y="138463"/>
                </a:lnTo>
                <a:lnTo>
                  <a:pt x="494125" y="112932"/>
                </a:lnTo>
                <a:lnTo>
                  <a:pt x="494014" y="85734"/>
                </a:lnTo>
                <a:lnTo>
                  <a:pt x="486632" y="59846"/>
                </a:lnTo>
                <a:lnTo>
                  <a:pt x="485108" y="56417"/>
                </a:lnTo>
                <a:lnTo>
                  <a:pt x="482187" y="54258"/>
                </a:lnTo>
                <a:lnTo>
                  <a:pt x="478885" y="53750"/>
                </a:lnTo>
                <a:lnTo>
                  <a:pt x="475583" y="53115"/>
                </a:lnTo>
                <a:close/>
              </a:path>
              <a:path w="499745" h="477520">
                <a:moveTo>
                  <a:pt x="47847" y="130839"/>
                </a:moveTo>
                <a:lnTo>
                  <a:pt x="36036" y="142650"/>
                </a:lnTo>
                <a:lnTo>
                  <a:pt x="59712" y="142650"/>
                </a:lnTo>
                <a:lnTo>
                  <a:pt x="47847" y="130839"/>
                </a:lnTo>
                <a:close/>
              </a:path>
              <a:path w="499745" h="477520">
                <a:moveTo>
                  <a:pt x="222115" y="4635"/>
                </a:moveTo>
                <a:lnTo>
                  <a:pt x="181562" y="12031"/>
                </a:lnTo>
                <a:lnTo>
                  <a:pt x="157829" y="24540"/>
                </a:lnTo>
                <a:lnTo>
                  <a:pt x="212566" y="79023"/>
                </a:lnTo>
                <a:lnTo>
                  <a:pt x="253797" y="59535"/>
                </a:lnTo>
                <a:lnTo>
                  <a:pt x="279336" y="53893"/>
                </a:lnTo>
                <a:lnTo>
                  <a:pt x="283968" y="47037"/>
                </a:lnTo>
                <a:lnTo>
                  <a:pt x="262477" y="23905"/>
                </a:lnTo>
                <a:lnTo>
                  <a:pt x="249467" y="13624"/>
                </a:lnTo>
                <a:lnTo>
                  <a:pt x="235934" y="7379"/>
                </a:lnTo>
                <a:lnTo>
                  <a:pt x="222115" y="4635"/>
                </a:lnTo>
                <a:close/>
              </a:path>
            </a:pathLst>
          </a:custGeom>
          <a:solidFill>
            <a:srgbClr val="F9F9F9"/>
          </a:solidFill>
        </p:spPr>
        <p:txBody>
          <a:bodyPr wrap="square" lIns="0" tIns="0" rIns="0" bIns="0" rtlCol="0"/>
          <a:lstStyle/>
          <a:p>
            <a:endParaRPr/>
          </a:p>
        </p:txBody>
      </p:sp>
      <p:sp>
        <p:nvSpPr>
          <p:cNvPr id="18" name="object 18"/>
          <p:cNvSpPr/>
          <p:nvPr/>
        </p:nvSpPr>
        <p:spPr>
          <a:xfrm>
            <a:off x="6737615" y="4203953"/>
            <a:ext cx="847725" cy="850900"/>
          </a:xfrm>
          <a:custGeom>
            <a:avLst/>
            <a:gdLst/>
            <a:ahLst/>
            <a:cxnLst/>
            <a:rect l="l" t="t" r="r" b="b"/>
            <a:pathLst>
              <a:path w="847725" h="850900">
                <a:moveTo>
                  <a:pt x="423660" y="0"/>
                </a:moveTo>
                <a:lnTo>
                  <a:pt x="375312" y="2749"/>
                </a:lnTo>
                <a:lnTo>
                  <a:pt x="328319" y="10859"/>
                </a:lnTo>
                <a:lnTo>
                  <a:pt x="282964" y="24122"/>
                </a:lnTo>
                <a:lnTo>
                  <a:pt x="239528" y="42334"/>
                </a:lnTo>
                <a:lnTo>
                  <a:pt x="198294" y="65286"/>
                </a:lnTo>
                <a:lnTo>
                  <a:pt x="159543" y="92772"/>
                </a:lnTo>
                <a:lnTo>
                  <a:pt x="123559" y="124587"/>
                </a:lnTo>
                <a:lnTo>
                  <a:pt x="92669" y="159059"/>
                </a:lnTo>
                <a:lnTo>
                  <a:pt x="66192" y="195938"/>
                </a:lnTo>
                <a:lnTo>
                  <a:pt x="44128" y="234856"/>
                </a:lnTo>
                <a:lnTo>
                  <a:pt x="26476" y="275446"/>
                </a:lnTo>
                <a:lnTo>
                  <a:pt x="13238" y="317340"/>
                </a:lnTo>
                <a:lnTo>
                  <a:pt x="4412" y="360170"/>
                </a:lnTo>
                <a:lnTo>
                  <a:pt x="0" y="403571"/>
                </a:lnTo>
                <a:lnTo>
                  <a:pt x="0" y="447174"/>
                </a:lnTo>
                <a:lnTo>
                  <a:pt x="4412" y="490612"/>
                </a:lnTo>
                <a:lnTo>
                  <a:pt x="13238" y="533517"/>
                </a:lnTo>
                <a:lnTo>
                  <a:pt x="26476" y="575523"/>
                </a:lnTo>
                <a:lnTo>
                  <a:pt x="44128" y="616261"/>
                </a:lnTo>
                <a:lnTo>
                  <a:pt x="66192" y="655366"/>
                </a:lnTo>
                <a:lnTo>
                  <a:pt x="92669" y="692468"/>
                </a:lnTo>
                <a:lnTo>
                  <a:pt x="123559" y="727202"/>
                </a:lnTo>
                <a:lnTo>
                  <a:pt x="159543" y="758978"/>
                </a:lnTo>
                <a:lnTo>
                  <a:pt x="198294" y="786281"/>
                </a:lnTo>
                <a:lnTo>
                  <a:pt x="239528" y="808958"/>
                </a:lnTo>
                <a:lnTo>
                  <a:pt x="282964" y="826858"/>
                </a:lnTo>
                <a:lnTo>
                  <a:pt x="328319" y="839832"/>
                </a:lnTo>
                <a:lnTo>
                  <a:pt x="375312" y="847726"/>
                </a:lnTo>
                <a:lnTo>
                  <a:pt x="423660" y="850392"/>
                </a:lnTo>
                <a:lnTo>
                  <a:pt x="471568" y="847726"/>
                </a:lnTo>
                <a:lnTo>
                  <a:pt x="518389" y="839832"/>
                </a:lnTo>
                <a:lnTo>
                  <a:pt x="563769" y="826858"/>
                </a:lnTo>
                <a:lnTo>
                  <a:pt x="607351" y="808958"/>
                </a:lnTo>
                <a:lnTo>
                  <a:pt x="648781" y="786281"/>
                </a:lnTo>
                <a:lnTo>
                  <a:pt x="687703" y="758978"/>
                </a:lnTo>
                <a:lnTo>
                  <a:pt x="723761" y="727202"/>
                </a:lnTo>
                <a:lnTo>
                  <a:pt x="754650" y="692468"/>
                </a:lnTo>
                <a:lnTo>
                  <a:pt x="781127" y="655366"/>
                </a:lnTo>
                <a:lnTo>
                  <a:pt x="803192" y="616261"/>
                </a:lnTo>
                <a:lnTo>
                  <a:pt x="820843" y="575523"/>
                </a:lnTo>
                <a:lnTo>
                  <a:pt x="834081" y="533517"/>
                </a:lnTo>
                <a:lnTo>
                  <a:pt x="842907" y="490612"/>
                </a:lnTo>
                <a:lnTo>
                  <a:pt x="847320" y="447174"/>
                </a:lnTo>
                <a:lnTo>
                  <a:pt x="847320" y="403571"/>
                </a:lnTo>
                <a:lnTo>
                  <a:pt x="842907" y="360170"/>
                </a:lnTo>
                <a:lnTo>
                  <a:pt x="834081" y="317340"/>
                </a:lnTo>
                <a:lnTo>
                  <a:pt x="820843" y="275446"/>
                </a:lnTo>
                <a:lnTo>
                  <a:pt x="803192" y="234856"/>
                </a:lnTo>
                <a:lnTo>
                  <a:pt x="781127" y="195938"/>
                </a:lnTo>
                <a:lnTo>
                  <a:pt x="754650" y="159059"/>
                </a:lnTo>
                <a:lnTo>
                  <a:pt x="723761" y="124587"/>
                </a:lnTo>
                <a:lnTo>
                  <a:pt x="687703" y="92772"/>
                </a:lnTo>
                <a:lnTo>
                  <a:pt x="648781" y="65286"/>
                </a:lnTo>
                <a:lnTo>
                  <a:pt x="607351" y="42334"/>
                </a:lnTo>
                <a:lnTo>
                  <a:pt x="563769" y="24122"/>
                </a:lnTo>
                <a:lnTo>
                  <a:pt x="518389" y="10859"/>
                </a:lnTo>
                <a:lnTo>
                  <a:pt x="471568" y="2749"/>
                </a:lnTo>
                <a:lnTo>
                  <a:pt x="423660" y="0"/>
                </a:lnTo>
                <a:close/>
              </a:path>
            </a:pathLst>
          </a:custGeom>
          <a:solidFill>
            <a:srgbClr val="1D9ED2"/>
          </a:solidFill>
        </p:spPr>
        <p:txBody>
          <a:bodyPr wrap="square" lIns="0" tIns="0" rIns="0" bIns="0" rtlCol="0"/>
          <a:lstStyle/>
          <a:p>
            <a:endParaRPr/>
          </a:p>
        </p:txBody>
      </p:sp>
      <p:sp>
        <p:nvSpPr>
          <p:cNvPr id="19" name="object 19"/>
          <p:cNvSpPr/>
          <p:nvPr/>
        </p:nvSpPr>
        <p:spPr>
          <a:xfrm>
            <a:off x="6737615" y="4203953"/>
            <a:ext cx="847725" cy="850900"/>
          </a:xfrm>
          <a:custGeom>
            <a:avLst/>
            <a:gdLst/>
            <a:ahLst/>
            <a:cxnLst/>
            <a:rect l="l" t="t" r="r" b="b"/>
            <a:pathLst>
              <a:path w="847725" h="850900">
                <a:moveTo>
                  <a:pt x="423660" y="850392"/>
                </a:moveTo>
                <a:lnTo>
                  <a:pt x="375312" y="847726"/>
                </a:lnTo>
                <a:lnTo>
                  <a:pt x="328319" y="839832"/>
                </a:lnTo>
                <a:lnTo>
                  <a:pt x="282964" y="826858"/>
                </a:lnTo>
                <a:lnTo>
                  <a:pt x="239528" y="808958"/>
                </a:lnTo>
                <a:lnTo>
                  <a:pt x="198294" y="786281"/>
                </a:lnTo>
                <a:lnTo>
                  <a:pt x="159543" y="758978"/>
                </a:lnTo>
                <a:lnTo>
                  <a:pt x="123559" y="727202"/>
                </a:lnTo>
                <a:lnTo>
                  <a:pt x="92669" y="692468"/>
                </a:lnTo>
                <a:lnTo>
                  <a:pt x="66192" y="655366"/>
                </a:lnTo>
                <a:lnTo>
                  <a:pt x="44128" y="616261"/>
                </a:lnTo>
                <a:lnTo>
                  <a:pt x="26476" y="575523"/>
                </a:lnTo>
                <a:lnTo>
                  <a:pt x="13238" y="533517"/>
                </a:lnTo>
                <a:lnTo>
                  <a:pt x="4412" y="490612"/>
                </a:lnTo>
                <a:lnTo>
                  <a:pt x="0" y="447174"/>
                </a:lnTo>
                <a:lnTo>
                  <a:pt x="0" y="403571"/>
                </a:lnTo>
                <a:lnTo>
                  <a:pt x="4412" y="360170"/>
                </a:lnTo>
                <a:lnTo>
                  <a:pt x="13238" y="317340"/>
                </a:lnTo>
                <a:lnTo>
                  <a:pt x="26476" y="275446"/>
                </a:lnTo>
                <a:lnTo>
                  <a:pt x="44128" y="234856"/>
                </a:lnTo>
                <a:lnTo>
                  <a:pt x="66192" y="195938"/>
                </a:lnTo>
                <a:lnTo>
                  <a:pt x="92669" y="159059"/>
                </a:lnTo>
                <a:lnTo>
                  <a:pt x="123559" y="124587"/>
                </a:lnTo>
                <a:lnTo>
                  <a:pt x="159543" y="92772"/>
                </a:lnTo>
                <a:lnTo>
                  <a:pt x="198294" y="65286"/>
                </a:lnTo>
                <a:lnTo>
                  <a:pt x="239528" y="42334"/>
                </a:lnTo>
                <a:lnTo>
                  <a:pt x="282964" y="24122"/>
                </a:lnTo>
                <a:lnTo>
                  <a:pt x="328319" y="10859"/>
                </a:lnTo>
                <a:lnTo>
                  <a:pt x="375312" y="2749"/>
                </a:lnTo>
                <a:lnTo>
                  <a:pt x="423660" y="0"/>
                </a:lnTo>
                <a:lnTo>
                  <a:pt x="471568" y="2749"/>
                </a:lnTo>
                <a:lnTo>
                  <a:pt x="518389" y="10859"/>
                </a:lnTo>
                <a:lnTo>
                  <a:pt x="563769" y="24122"/>
                </a:lnTo>
                <a:lnTo>
                  <a:pt x="607351" y="42334"/>
                </a:lnTo>
                <a:lnTo>
                  <a:pt x="648781" y="65286"/>
                </a:lnTo>
                <a:lnTo>
                  <a:pt x="687703" y="92772"/>
                </a:lnTo>
                <a:lnTo>
                  <a:pt x="723761" y="124587"/>
                </a:lnTo>
                <a:lnTo>
                  <a:pt x="754650" y="159059"/>
                </a:lnTo>
                <a:lnTo>
                  <a:pt x="781127" y="195938"/>
                </a:lnTo>
                <a:lnTo>
                  <a:pt x="803192" y="234856"/>
                </a:lnTo>
                <a:lnTo>
                  <a:pt x="820843" y="275446"/>
                </a:lnTo>
                <a:lnTo>
                  <a:pt x="834081" y="317340"/>
                </a:lnTo>
                <a:lnTo>
                  <a:pt x="842907" y="360170"/>
                </a:lnTo>
                <a:lnTo>
                  <a:pt x="847320" y="403571"/>
                </a:lnTo>
                <a:lnTo>
                  <a:pt x="847320" y="447174"/>
                </a:lnTo>
                <a:lnTo>
                  <a:pt x="842907" y="490612"/>
                </a:lnTo>
                <a:lnTo>
                  <a:pt x="834081" y="533517"/>
                </a:lnTo>
                <a:lnTo>
                  <a:pt x="820843" y="575523"/>
                </a:lnTo>
                <a:lnTo>
                  <a:pt x="803192" y="616261"/>
                </a:lnTo>
                <a:lnTo>
                  <a:pt x="781127" y="655366"/>
                </a:lnTo>
                <a:lnTo>
                  <a:pt x="754650" y="692468"/>
                </a:lnTo>
                <a:lnTo>
                  <a:pt x="723761" y="727202"/>
                </a:lnTo>
                <a:lnTo>
                  <a:pt x="687703" y="758978"/>
                </a:lnTo>
                <a:lnTo>
                  <a:pt x="648781" y="786281"/>
                </a:lnTo>
                <a:lnTo>
                  <a:pt x="607351" y="808958"/>
                </a:lnTo>
                <a:lnTo>
                  <a:pt x="563769" y="826858"/>
                </a:lnTo>
                <a:lnTo>
                  <a:pt x="518389" y="839832"/>
                </a:lnTo>
                <a:lnTo>
                  <a:pt x="471568" y="847726"/>
                </a:lnTo>
                <a:lnTo>
                  <a:pt x="423660" y="850392"/>
                </a:lnTo>
                <a:close/>
              </a:path>
            </a:pathLst>
          </a:custGeom>
          <a:ln w="38100">
            <a:solidFill>
              <a:srgbClr val="F9F9F9"/>
            </a:solidFill>
          </a:ln>
        </p:spPr>
        <p:txBody>
          <a:bodyPr wrap="square" lIns="0" tIns="0" rIns="0" bIns="0" rtlCol="0"/>
          <a:lstStyle/>
          <a:p>
            <a:endParaRPr/>
          </a:p>
        </p:txBody>
      </p:sp>
      <p:sp>
        <p:nvSpPr>
          <p:cNvPr id="20" name="object 20"/>
          <p:cNvSpPr/>
          <p:nvPr/>
        </p:nvSpPr>
        <p:spPr>
          <a:xfrm>
            <a:off x="6996731" y="4386217"/>
            <a:ext cx="400685" cy="488950"/>
          </a:xfrm>
          <a:custGeom>
            <a:avLst/>
            <a:gdLst/>
            <a:ahLst/>
            <a:cxnLst/>
            <a:rect l="l" t="t" r="r" b="b"/>
            <a:pathLst>
              <a:path w="400684" h="488950">
                <a:moveTo>
                  <a:pt x="112554" y="0"/>
                </a:moveTo>
                <a:lnTo>
                  <a:pt x="74130" y="15174"/>
                </a:lnTo>
                <a:lnTo>
                  <a:pt x="41381" y="44285"/>
                </a:lnTo>
                <a:lnTo>
                  <a:pt x="17465" y="85094"/>
                </a:lnTo>
                <a:lnTo>
                  <a:pt x="5540" y="135363"/>
                </a:lnTo>
                <a:lnTo>
                  <a:pt x="1651" y="188671"/>
                </a:lnTo>
                <a:lnTo>
                  <a:pt x="93" y="234042"/>
                </a:lnTo>
                <a:lnTo>
                  <a:pt x="0" y="250425"/>
                </a:lnTo>
                <a:lnTo>
                  <a:pt x="415" y="273974"/>
                </a:lnTo>
                <a:lnTo>
                  <a:pt x="3582" y="327322"/>
                </a:lnTo>
                <a:lnTo>
                  <a:pt x="17465" y="401984"/>
                </a:lnTo>
                <a:lnTo>
                  <a:pt x="41381" y="442948"/>
                </a:lnTo>
                <a:lnTo>
                  <a:pt x="74130" y="472446"/>
                </a:lnTo>
                <a:lnTo>
                  <a:pt x="112554" y="488386"/>
                </a:lnTo>
                <a:lnTo>
                  <a:pt x="153495" y="488677"/>
                </a:lnTo>
                <a:lnTo>
                  <a:pt x="159083" y="486010"/>
                </a:lnTo>
                <a:lnTo>
                  <a:pt x="164544" y="486010"/>
                </a:lnTo>
                <a:lnTo>
                  <a:pt x="176488" y="479396"/>
                </a:lnTo>
                <a:lnTo>
                  <a:pt x="187897" y="471961"/>
                </a:lnTo>
                <a:lnTo>
                  <a:pt x="199281" y="464025"/>
                </a:lnTo>
                <a:lnTo>
                  <a:pt x="211153" y="455911"/>
                </a:lnTo>
                <a:lnTo>
                  <a:pt x="214969" y="431490"/>
                </a:lnTo>
                <a:lnTo>
                  <a:pt x="202914" y="392173"/>
                </a:lnTo>
                <a:lnTo>
                  <a:pt x="193611" y="376536"/>
                </a:lnTo>
                <a:lnTo>
                  <a:pt x="112474" y="376536"/>
                </a:lnTo>
                <a:lnTo>
                  <a:pt x="105152" y="375719"/>
                </a:lnTo>
                <a:lnTo>
                  <a:pt x="99711" y="370281"/>
                </a:lnTo>
                <a:lnTo>
                  <a:pt x="95794" y="361749"/>
                </a:lnTo>
                <a:lnTo>
                  <a:pt x="93043" y="351644"/>
                </a:lnTo>
                <a:lnTo>
                  <a:pt x="91972" y="327322"/>
                </a:lnTo>
                <a:lnTo>
                  <a:pt x="92091" y="300701"/>
                </a:lnTo>
                <a:lnTo>
                  <a:pt x="92703" y="272396"/>
                </a:lnTo>
                <a:lnTo>
                  <a:pt x="92929" y="256013"/>
                </a:lnTo>
                <a:lnTo>
                  <a:pt x="92828" y="225787"/>
                </a:lnTo>
                <a:lnTo>
                  <a:pt x="92721" y="217659"/>
                </a:lnTo>
                <a:lnTo>
                  <a:pt x="92091" y="187671"/>
                </a:lnTo>
                <a:lnTo>
                  <a:pt x="92075" y="158393"/>
                </a:lnTo>
                <a:lnTo>
                  <a:pt x="99711" y="118917"/>
                </a:lnTo>
                <a:lnTo>
                  <a:pt x="112474" y="110852"/>
                </a:lnTo>
                <a:lnTo>
                  <a:pt x="193424" y="110852"/>
                </a:lnTo>
                <a:lnTo>
                  <a:pt x="202914" y="94898"/>
                </a:lnTo>
                <a:lnTo>
                  <a:pt x="214969" y="55573"/>
                </a:lnTo>
                <a:lnTo>
                  <a:pt x="211153" y="31096"/>
                </a:lnTo>
                <a:lnTo>
                  <a:pt x="199281" y="24167"/>
                </a:lnTo>
                <a:lnTo>
                  <a:pt x="187897" y="16428"/>
                </a:lnTo>
                <a:lnTo>
                  <a:pt x="176488" y="9165"/>
                </a:lnTo>
                <a:lnTo>
                  <a:pt x="164544" y="3664"/>
                </a:lnTo>
                <a:lnTo>
                  <a:pt x="161623" y="997"/>
                </a:lnTo>
                <a:lnTo>
                  <a:pt x="153495" y="997"/>
                </a:lnTo>
                <a:lnTo>
                  <a:pt x="112554" y="0"/>
                </a:lnTo>
                <a:close/>
              </a:path>
              <a:path w="400684" h="488950">
                <a:moveTo>
                  <a:pt x="235791" y="64243"/>
                </a:moveTo>
                <a:lnTo>
                  <a:pt x="235791" y="69450"/>
                </a:lnTo>
                <a:lnTo>
                  <a:pt x="233124" y="75038"/>
                </a:lnTo>
                <a:lnTo>
                  <a:pt x="233124" y="77705"/>
                </a:lnTo>
                <a:lnTo>
                  <a:pt x="232587" y="81249"/>
                </a:lnTo>
                <a:lnTo>
                  <a:pt x="231013" y="87008"/>
                </a:lnTo>
                <a:lnTo>
                  <a:pt x="228463" y="94243"/>
                </a:lnTo>
                <a:lnTo>
                  <a:pt x="224996" y="102216"/>
                </a:lnTo>
                <a:lnTo>
                  <a:pt x="267278" y="110855"/>
                </a:lnTo>
                <a:lnTo>
                  <a:pt x="304080" y="131644"/>
                </a:lnTo>
                <a:lnTo>
                  <a:pt x="333152" y="162375"/>
                </a:lnTo>
                <a:lnTo>
                  <a:pt x="352244" y="200841"/>
                </a:lnTo>
                <a:lnTo>
                  <a:pt x="359108" y="244837"/>
                </a:lnTo>
                <a:lnTo>
                  <a:pt x="352244" y="288568"/>
                </a:lnTo>
                <a:lnTo>
                  <a:pt x="333152" y="326398"/>
                </a:lnTo>
                <a:lnTo>
                  <a:pt x="304080" y="356357"/>
                </a:lnTo>
                <a:lnTo>
                  <a:pt x="267278" y="376478"/>
                </a:lnTo>
                <a:lnTo>
                  <a:pt x="224996" y="384791"/>
                </a:lnTo>
                <a:lnTo>
                  <a:pt x="228463" y="394320"/>
                </a:lnTo>
                <a:lnTo>
                  <a:pt x="231013" y="402158"/>
                </a:lnTo>
                <a:lnTo>
                  <a:pt x="232587" y="407473"/>
                </a:lnTo>
                <a:lnTo>
                  <a:pt x="233124" y="409429"/>
                </a:lnTo>
                <a:lnTo>
                  <a:pt x="233124" y="414890"/>
                </a:lnTo>
                <a:lnTo>
                  <a:pt x="235791" y="420224"/>
                </a:lnTo>
                <a:lnTo>
                  <a:pt x="235791" y="423145"/>
                </a:lnTo>
                <a:lnTo>
                  <a:pt x="279425" y="413562"/>
                </a:lnTo>
                <a:lnTo>
                  <a:pt x="318708" y="394020"/>
                </a:lnTo>
                <a:lnTo>
                  <a:pt x="352044" y="365948"/>
                </a:lnTo>
                <a:lnTo>
                  <a:pt x="377834" y="330774"/>
                </a:lnTo>
                <a:lnTo>
                  <a:pt x="394480" y="289928"/>
                </a:lnTo>
                <a:lnTo>
                  <a:pt x="400383" y="244837"/>
                </a:lnTo>
                <a:lnTo>
                  <a:pt x="394480" y="199683"/>
                </a:lnTo>
                <a:lnTo>
                  <a:pt x="377834" y="158393"/>
                </a:lnTo>
                <a:lnTo>
                  <a:pt x="352044" y="122584"/>
                </a:lnTo>
                <a:lnTo>
                  <a:pt x="318708" y="93877"/>
                </a:lnTo>
                <a:lnTo>
                  <a:pt x="279425" y="73890"/>
                </a:lnTo>
                <a:lnTo>
                  <a:pt x="235791" y="64243"/>
                </a:lnTo>
                <a:close/>
              </a:path>
              <a:path w="400684" h="488950">
                <a:moveTo>
                  <a:pt x="161623" y="349104"/>
                </a:moveTo>
                <a:lnTo>
                  <a:pt x="150908" y="355748"/>
                </a:lnTo>
                <a:lnTo>
                  <a:pt x="137049" y="364916"/>
                </a:lnTo>
                <a:lnTo>
                  <a:pt x="123190" y="373036"/>
                </a:lnTo>
                <a:lnTo>
                  <a:pt x="112474" y="376536"/>
                </a:lnTo>
                <a:lnTo>
                  <a:pt x="193611" y="376536"/>
                </a:lnTo>
                <a:lnTo>
                  <a:pt x="182596" y="358024"/>
                </a:lnTo>
                <a:lnTo>
                  <a:pt x="161623" y="349104"/>
                </a:lnTo>
                <a:close/>
              </a:path>
              <a:path w="400684" h="488950">
                <a:moveTo>
                  <a:pt x="211153" y="206483"/>
                </a:moveTo>
                <a:lnTo>
                  <a:pt x="186642" y="206483"/>
                </a:lnTo>
                <a:lnTo>
                  <a:pt x="189182" y="209404"/>
                </a:lnTo>
                <a:lnTo>
                  <a:pt x="191849" y="212071"/>
                </a:lnTo>
                <a:lnTo>
                  <a:pt x="191849" y="214738"/>
                </a:lnTo>
                <a:lnTo>
                  <a:pt x="194770" y="217659"/>
                </a:lnTo>
                <a:lnTo>
                  <a:pt x="191849" y="220199"/>
                </a:lnTo>
                <a:lnTo>
                  <a:pt x="191849" y="225787"/>
                </a:lnTo>
                <a:lnTo>
                  <a:pt x="183594" y="234042"/>
                </a:lnTo>
                <a:lnTo>
                  <a:pt x="181054" y="236709"/>
                </a:lnTo>
                <a:lnTo>
                  <a:pt x="175466" y="239630"/>
                </a:lnTo>
                <a:lnTo>
                  <a:pt x="164544" y="247758"/>
                </a:lnTo>
                <a:lnTo>
                  <a:pt x="157236" y="251824"/>
                </a:lnTo>
                <a:lnTo>
                  <a:pt x="151511" y="256188"/>
                </a:lnTo>
                <a:lnTo>
                  <a:pt x="146810" y="261099"/>
                </a:lnTo>
                <a:lnTo>
                  <a:pt x="142573" y="266808"/>
                </a:lnTo>
                <a:lnTo>
                  <a:pt x="139652" y="272396"/>
                </a:lnTo>
                <a:lnTo>
                  <a:pt x="137112" y="277984"/>
                </a:lnTo>
                <a:lnTo>
                  <a:pt x="134445" y="283191"/>
                </a:lnTo>
                <a:lnTo>
                  <a:pt x="197437" y="283191"/>
                </a:lnTo>
                <a:lnTo>
                  <a:pt x="199977" y="266808"/>
                </a:lnTo>
                <a:lnTo>
                  <a:pt x="161623" y="266808"/>
                </a:lnTo>
                <a:lnTo>
                  <a:pt x="164544" y="264141"/>
                </a:lnTo>
                <a:lnTo>
                  <a:pt x="167211" y="264141"/>
                </a:lnTo>
                <a:lnTo>
                  <a:pt x="167211" y="261601"/>
                </a:lnTo>
                <a:lnTo>
                  <a:pt x="172799" y="258553"/>
                </a:lnTo>
                <a:lnTo>
                  <a:pt x="178006" y="256013"/>
                </a:lnTo>
                <a:lnTo>
                  <a:pt x="186642" y="250425"/>
                </a:lnTo>
                <a:lnTo>
                  <a:pt x="191849" y="247758"/>
                </a:lnTo>
                <a:lnTo>
                  <a:pt x="205565" y="234042"/>
                </a:lnTo>
                <a:lnTo>
                  <a:pt x="208232" y="228454"/>
                </a:lnTo>
                <a:lnTo>
                  <a:pt x="211153" y="220199"/>
                </a:lnTo>
                <a:lnTo>
                  <a:pt x="213820" y="212071"/>
                </a:lnTo>
                <a:lnTo>
                  <a:pt x="211153" y="206483"/>
                </a:lnTo>
                <a:close/>
              </a:path>
              <a:path w="400684" h="488950">
                <a:moveTo>
                  <a:pt x="263350" y="264141"/>
                </a:moveTo>
                <a:lnTo>
                  <a:pt x="246967" y="264141"/>
                </a:lnTo>
                <a:lnTo>
                  <a:pt x="243919" y="283191"/>
                </a:lnTo>
                <a:lnTo>
                  <a:pt x="260429" y="283191"/>
                </a:lnTo>
                <a:lnTo>
                  <a:pt x="263350" y="264141"/>
                </a:lnTo>
                <a:close/>
              </a:path>
              <a:path w="400684" h="488950">
                <a:moveTo>
                  <a:pt x="279733" y="192767"/>
                </a:moveTo>
                <a:lnTo>
                  <a:pt x="260429" y="192767"/>
                </a:lnTo>
                <a:lnTo>
                  <a:pt x="213820" y="247758"/>
                </a:lnTo>
                <a:lnTo>
                  <a:pt x="211153" y="264141"/>
                </a:lnTo>
                <a:lnTo>
                  <a:pt x="274145" y="264141"/>
                </a:lnTo>
                <a:lnTo>
                  <a:pt x="276812" y="250425"/>
                </a:lnTo>
                <a:lnTo>
                  <a:pt x="227536" y="250425"/>
                </a:lnTo>
                <a:lnTo>
                  <a:pt x="257762" y="209404"/>
                </a:lnTo>
                <a:lnTo>
                  <a:pt x="276509" y="209404"/>
                </a:lnTo>
                <a:lnTo>
                  <a:pt x="279733" y="192767"/>
                </a:lnTo>
                <a:close/>
              </a:path>
              <a:path w="400684" h="488950">
                <a:moveTo>
                  <a:pt x="276509" y="209404"/>
                </a:moveTo>
                <a:lnTo>
                  <a:pt x="257762" y="209404"/>
                </a:lnTo>
                <a:lnTo>
                  <a:pt x="249507" y="250425"/>
                </a:lnTo>
                <a:lnTo>
                  <a:pt x="268557" y="250425"/>
                </a:lnTo>
                <a:lnTo>
                  <a:pt x="276509" y="209404"/>
                </a:lnTo>
                <a:close/>
              </a:path>
              <a:path w="400684" h="488950">
                <a:moveTo>
                  <a:pt x="194770" y="192767"/>
                </a:moveTo>
                <a:lnTo>
                  <a:pt x="186642" y="192767"/>
                </a:lnTo>
                <a:lnTo>
                  <a:pt x="177217" y="193392"/>
                </a:lnTo>
                <a:lnTo>
                  <a:pt x="150828" y="217659"/>
                </a:lnTo>
                <a:lnTo>
                  <a:pt x="148161" y="225787"/>
                </a:lnTo>
                <a:lnTo>
                  <a:pt x="167211" y="225787"/>
                </a:lnTo>
                <a:lnTo>
                  <a:pt x="167211" y="220199"/>
                </a:lnTo>
                <a:lnTo>
                  <a:pt x="169878" y="214738"/>
                </a:lnTo>
                <a:lnTo>
                  <a:pt x="169878" y="212071"/>
                </a:lnTo>
                <a:lnTo>
                  <a:pt x="172799" y="209404"/>
                </a:lnTo>
                <a:lnTo>
                  <a:pt x="178006" y="206483"/>
                </a:lnTo>
                <a:lnTo>
                  <a:pt x="211153" y="206483"/>
                </a:lnTo>
                <a:lnTo>
                  <a:pt x="205565" y="200895"/>
                </a:lnTo>
                <a:lnTo>
                  <a:pt x="203025" y="195688"/>
                </a:lnTo>
                <a:lnTo>
                  <a:pt x="194770" y="192767"/>
                </a:lnTo>
                <a:close/>
              </a:path>
              <a:path w="400684" h="488950">
                <a:moveTo>
                  <a:pt x="193424" y="110852"/>
                </a:moveTo>
                <a:lnTo>
                  <a:pt x="112474" y="110852"/>
                </a:lnTo>
                <a:lnTo>
                  <a:pt x="123190" y="115420"/>
                </a:lnTo>
                <a:lnTo>
                  <a:pt x="137049" y="123393"/>
                </a:lnTo>
                <a:lnTo>
                  <a:pt x="150908" y="131891"/>
                </a:lnTo>
                <a:lnTo>
                  <a:pt x="161623" y="138030"/>
                </a:lnTo>
                <a:lnTo>
                  <a:pt x="182596" y="129055"/>
                </a:lnTo>
                <a:lnTo>
                  <a:pt x="193424" y="110852"/>
                </a:lnTo>
                <a:close/>
              </a:path>
            </a:pathLst>
          </a:custGeom>
          <a:solidFill>
            <a:srgbClr val="F9F9F9"/>
          </a:solidFill>
        </p:spPr>
        <p:txBody>
          <a:bodyPr wrap="square" lIns="0" tIns="0" rIns="0" bIns="0" rtlCol="0"/>
          <a:lstStyle/>
          <a:p>
            <a:endParaRPr/>
          </a:p>
        </p:txBody>
      </p:sp>
      <p:sp>
        <p:nvSpPr>
          <p:cNvPr id="21" name="object 21"/>
          <p:cNvSpPr/>
          <p:nvPr/>
        </p:nvSpPr>
        <p:spPr>
          <a:xfrm>
            <a:off x="7187945" y="5260085"/>
            <a:ext cx="848994" cy="850900"/>
          </a:xfrm>
          <a:custGeom>
            <a:avLst/>
            <a:gdLst/>
            <a:ahLst/>
            <a:cxnLst/>
            <a:rect l="l" t="t" r="r" b="b"/>
            <a:pathLst>
              <a:path w="848995" h="850900">
                <a:moveTo>
                  <a:pt x="424433" y="0"/>
                </a:moveTo>
                <a:lnTo>
                  <a:pt x="378181" y="2495"/>
                </a:lnTo>
                <a:lnTo>
                  <a:pt x="333372" y="9807"/>
                </a:lnTo>
                <a:lnTo>
                  <a:pt x="290267" y="21677"/>
                </a:lnTo>
                <a:lnTo>
                  <a:pt x="249122" y="37845"/>
                </a:lnTo>
                <a:lnTo>
                  <a:pt x="210199" y="58053"/>
                </a:lnTo>
                <a:lnTo>
                  <a:pt x="173754" y="82039"/>
                </a:lnTo>
                <a:lnTo>
                  <a:pt x="140047" y="109546"/>
                </a:lnTo>
                <a:lnTo>
                  <a:pt x="109336" y="140314"/>
                </a:lnTo>
                <a:lnTo>
                  <a:pt x="81881" y="174083"/>
                </a:lnTo>
                <a:lnTo>
                  <a:pt x="57940" y="210594"/>
                </a:lnTo>
                <a:lnTo>
                  <a:pt x="37771" y="249587"/>
                </a:lnTo>
                <a:lnTo>
                  <a:pt x="21634" y="290803"/>
                </a:lnTo>
                <a:lnTo>
                  <a:pt x="9787" y="333983"/>
                </a:lnTo>
                <a:lnTo>
                  <a:pt x="2490" y="378867"/>
                </a:lnTo>
                <a:lnTo>
                  <a:pt x="0" y="425195"/>
                </a:lnTo>
                <a:lnTo>
                  <a:pt x="2490" y="471524"/>
                </a:lnTo>
                <a:lnTo>
                  <a:pt x="9787" y="516408"/>
                </a:lnTo>
                <a:lnTo>
                  <a:pt x="21634" y="559588"/>
                </a:lnTo>
                <a:lnTo>
                  <a:pt x="37771" y="600804"/>
                </a:lnTo>
                <a:lnTo>
                  <a:pt x="57940" y="639797"/>
                </a:lnTo>
                <a:lnTo>
                  <a:pt x="81881" y="676308"/>
                </a:lnTo>
                <a:lnTo>
                  <a:pt x="109336" y="710077"/>
                </a:lnTo>
                <a:lnTo>
                  <a:pt x="140047" y="740845"/>
                </a:lnTo>
                <a:lnTo>
                  <a:pt x="173754" y="768352"/>
                </a:lnTo>
                <a:lnTo>
                  <a:pt x="210199" y="792338"/>
                </a:lnTo>
                <a:lnTo>
                  <a:pt x="249122" y="812546"/>
                </a:lnTo>
                <a:lnTo>
                  <a:pt x="290267" y="828714"/>
                </a:lnTo>
                <a:lnTo>
                  <a:pt x="333372" y="840584"/>
                </a:lnTo>
                <a:lnTo>
                  <a:pt x="378181" y="847896"/>
                </a:lnTo>
                <a:lnTo>
                  <a:pt x="424433" y="850391"/>
                </a:lnTo>
                <a:lnTo>
                  <a:pt x="470686" y="847896"/>
                </a:lnTo>
                <a:lnTo>
                  <a:pt x="515495" y="840584"/>
                </a:lnTo>
                <a:lnTo>
                  <a:pt x="558600" y="828714"/>
                </a:lnTo>
                <a:lnTo>
                  <a:pt x="599745" y="812546"/>
                </a:lnTo>
                <a:lnTo>
                  <a:pt x="638668" y="792338"/>
                </a:lnTo>
                <a:lnTo>
                  <a:pt x="675113" y="768352"/>
                </a:lnTo>
                <a:lnTo>
                  <a:pt x="708820" y="740845"/>
                </a:lnTo>
                <a:lnTo>
                  <a:pt x="739531" y="710077"/>
                </a:lnTo>
                <a:lnTo>
                  <a:pt x="766986" y="676308"/>
                </a:lnTo>
                <a:lnTo>
                  <a:pt x="790927" y="639797"/>
                </a:lnTo>
                <a:lnTo>
                  <a:pt x="811096" y="600804"/>
                </a:lnTo>
                <a:lnTo>
                  <a:pt x="827233" y="559588"/>
                </a:lnTo>
                <a:lnTo>
                  <a:pt x="839080" y="516408"/>
                </a:lnTo>
                <a:lnTo>
                  <a:pt x="846377" y="471524"/>
                </a:lnTo>
                <a:lnTo>
                  <a:pt x="848868" y="425195"/>
                </a:lnTo>
                <a:lnTo>
                  <a:pt x="846377" y="378867"/>
                </a:lnTo>
                <a:lnTo>
                  <a:pt x="839080" y="333983"/>
                </a:lnTo>
                <a:lnTo>
                  <a:pt x="827233" y="290803"/>
                </a:lnTo>
                <a:lnTo>
                  <a:pt x="811096" y="249587"/>
                </a:lnTo>
                <a:lnTo>
                  <a:pt x="790927" y="210594"/>
                </a:lnTo>
                <a:lnTo>
                  <a:pt x="766986" y="174083"/>
                </a:lnTo>
                <a:lnTo>
                  <a:pt x="739531" y="140314"/>
                </a:lnTo>
                <a:lnTo>
                  <a:pt x="708820" y="109546"/>
                </a:lnTo>
                <a:lnTo>
                  <a:pt x="675113" y="82039"/>
                </a:lnTo>
                <a:lnTo>
                  <a:pt x="638668" y="58053"/>
                </a:lnTo>
                <a:lnTo>
                  <a:pt x="599745" y="37845"/>
                </a:lnTo>
                <a:lnTo>
                  <a:pt x="558600" y="21677"/>
                </a:lnTo>
                <a:lnTo>
                  <a:pt x="515495" y="9807"/>
                </a:lnTo>
                <a:lnTo>
                  <a:pt x="470686" y="2495"/>
                </a:lnTo>
                <a:lnTo>
                  <a:pt x="424433" y="0"/>
                </a:lnTo>
                <a:close/>
              </a:path>
            </a:pathLst>
          </a:custGeom>
          <a:solidFill>
            <a:srgbClr val="1D9ED2"/>
          </a:solidFill>
        </p:spPr>
        <p:txBody>
          <a:bodyPr wrap="square" lIns="0" tIns="0" rIns="0" bIns="0" rtlCol="0"/>
          <a:lstStyle/>
          <a:p>
            <a:endParaRPr/>
          </a:p>
        </p:txBody>
      </p:sp>
      <p:sp>
        <p:nvSpPr>
          <p:cNvPr id="22" name="object 22"/>
          <p:cNvSpPr/>
          <p:nvPr/>
        </p:nvSpPr>
        <p:spPr>
          <a:xfrm>
            <a:off x="7187945" y="5260085"/>
            <a:ext cx="848994" cy="850900"/>
          </a:xfrm>
          <a:custGeom>
            <a:avLst/>
            <a:gdLst/>
            <a:ahLst/>
            <a:cxnLst/>
            <a:rect l="l" t="t" r="r" b="b"/>
            <a:pathLst>
              <a:path w="848995" h="850900">
                <a:moveTo>
                  <a:pt x="0" y="425195"/>
                </a:moveTo>
                <a:lnTo>
                  <a:pt x="2490" y="378867"/>
                </a:lnTo>
                <a:lnTo>
                  <a:pt x="9787" y="333983"/>
                </a:lnTo>
                <a:lnTo>
                  <a:pt x="21634" y="290803"/>
                </a:lnTo>
                <a:lnTo>
                  <a:pt x="37771" y="249587"/>
                </a:lnTo>
                <a:lnTo>
                  <a:pt x="57940" y="210594"/>
                </a:lnTo>
                <a:lnTo>
                  <a:pt x="81881" y="174083"/>
                </a:lnTo>
                <a:lnTo>
                  <a:pt x="109336" y="140314"/>
                </a:lnTo>
                <a:lnTo>
                  <a:pt x="140047" y="109546"/>
                </a:lnTo>
                <a:lnTo>
                  <a:pt x="173754" y="82039"/>
                </a:lnTo>
                <a:lnTo>
                  <a:pt x="210199" y="58053"/>
                </a:lnTo>
                <a:lnTo>
                  <a:pt x="249122" y="37845"/>
                </a:lnTo>
                <a:lnTo>
                  <a:pt x="290267" y="21677"/>
                </a:lnTo>
                <a:lnTo>
                  <a:pt x="333372" y="9807"/>
                </a:lnTo>
                <a:lnTo>
                  <a:pt x="378181" y="2495"/>
                </a:lnTo>
                <a:lnTo>
                  <a:pt x="424433" y="0"/>
                </a:lnTo>
                <a:lnTo>
                  <a:pt x="470686" y="2495"/>
                </a:lnTo>
                <a:lnTo>
                  <a:pt x="515495" y="9807"/>
                </a:lnTo>
                <a:lnTo>
                  <a:pt x="558600" y="21677"/>
                </a:lnTo>
                <a:lnTo>
                  <a:pt x="599745" y="37845"/>
                </a:lnTo>
                <a:lnTo>
                  <a:pt x="638668" y="58053"/>
                </a:lnTo>
                <a:lnTo>
                  <a:pt x="675113" y="82039"/>
                </a:lnTo>
                <a:lnTo>
                  <a:pt x="708820" y="109546"/>
                </a:lnTo>
                <a:lnTo>
                  <a:pt x="739531" y="140314"/>
                </a:lnTo>
                <a:lnTo>
                  <a:pt x="766986" y="174083"/>
                </a:lnTo>
                <a:lnTo>
                  <a:pt x="790927" y="210594"/>
                </a:lnTo>
                <a:lnTo>
                  <a:pt x="811096" y="249587"/>
                </a:lnTo>
                <a:lnTo>
                  <a:pt x="827233" y="290803"/>
                </a:lnTo>
                <a:lnTo>
                  <a:pt x="839080" y="333983"/>
                </a:lnTo>
                <a:lnTo>
                  <a:pt x="846377" y="378867"/>
                </a:lnTo>
                <a:lnTo>
                  <a:pt x="848868" y="425195"/>
                </a:lnTo>
                <a:lnTo>
                  <a:pt x="846377" y="471524"/>
                </a:lnTo>
                <a:lnTo>
                  <a:pt x="839080" y="516408"/>
                </a:lnTo>
                <a:lnTo>
                  <a:pt x="827233" y="559588"/>
                </a:lnTo>
                <a:lnTo>
                  <a:pt x="811096" y="600804"/>
                </a:lnTo>
                <a:lnTo>
                  <a:pt x="790927" y="639797"/>
                </a:lnTo>
                <a:lnTo>
                  <a:pt x="766986" y="676308"/>
                </a:lnTo>
                <a:lnTo>
                  <a:pt x="739531" y="710077"/>
                </a:lnTo>
                <a:lnTo>
                  <a:pt x="708820" y="740845"/>
                </a:lnTo>
                <a:lnTo>
                  <a:pt x="675113" y="768352"/>
                </a:lnTo>
                <a:lnTo>
                  <a:pt x="638668" y="792338"/>
                </a:lnTo>
                <a:lnTo>
                  <a:pt x="599745" y="812546"/>
                </a:lnTo>
                <a:lnTo>
                  <a:pt x="558600" y="828714"/>
                </a:lnTo>
                <a:lnTo>
                  <a:pt x="515495" y="840584"/>
                </a:lnTo>
                <a:lnTo>
                  <a:pt x="470686" y="847896"/>
                </a:lnTo>
                <a:lnTo>
                  <a:pt x="424433" y="850391"/>
                </a:lnTo>
                <a:lnTo>
                  <a:pt x="378181" y="847896"/>
                </a:lnTo>
                <a:lnTo>
                  <a:pt x="333372" y="840584"/>
                </a:lnTo>
                <a:lnTo>
                  <a:pt x="290267" y="828714"/>
                </a:lnTo>
                <a:lnTo>
                  <a:pt x="249122" y="812546"/>
                </a:lnTo>
                <a:lnTo>
                  <a:pt x="210199" y="792338"/>
                </a:lnTo>
                <a:lnTo>
                  <a:pt x="173754" y="768352"/>
                </a:lnTo>
                <a:lnTo>
                  <a:pt x="140047" y="740845"/>
                </a:lnTo>
                <a:lnTo>
                  <a:pt x="109336" y="710077"/>
                </a:lnTo>
                <a:lnTo>
                  <a:pt x="81881" y="676308"/>
                </a:lnTo>
                <a:lnTo>
                  <a:pt x="57940" y="639797"/>
                </a:lnTo>
                <a:lnTo>
                  <a:pt x="37771" y="600804"/>
                </a:lnTo>
                <a:lnTo>
                  <a:pt x="21634" y="559588"/>
                </a:lnTo>
                <a:lnTo>
                  <a:pt x="9787" y="516408"/>
                </a:lnTo>
                <a:lnTo>
                  <a:pt x="2490" y="471524"/>
                </a:lnTo>
                <a:lnTo>
                  <a:pt x="0" y="425195"/>
                </a:lnTo>
                <a:close/>
              </a:path>
            </a:pathLst>
          </a:custGeom>
          <a:ln w="38100">
            <a:solidFill>
              <a:srgbClr val="F9F9F9"/>
            </a:solidFill>
          </a:ln>
        </p:spPr>
        <p:txBody>
          <a:bodyPr wrap="square" lIns="0" tIns="0" rIns="0" bIns="0" rtlCol="0"/>
          <a:lstStyle/>
          <a:p>
            <a:endParaRPr/>
          </a:p>
        </p:txBody>
      </p:sp>
      <p:sp>
        <p:nvSpPr>
          <p:cNvPr id="23" name="object 23"/>
          <p:cNvSpPr/>
          <p:nvPr/>
        </p:nvSpPr>
        <p:spPr>
          <a:xfrm>
            <a:off x="7336535" y="5553455"/>
            <a:ext cx="548640" cy="306070"/>
          </a:xfrm>
          <a:custGeom>
            <a:avLst/>
            <a:gdLst/>
            <a:ahLst/>
            <a:cxnLst/>
            <a:rect l="l" t="t" r="r" b="b"/>
            <a:pathLst>
              <a:path w="548640" h="306070">
                <a:moveTo>
                  <a:pt x="205232" y="214528"/>
                </a:moveTo>
                <a:lnTo>
                  <a:pt x="186799" y="218183"/>
                </a:lnTo>
                <a:lnTo>
                  <a:pt x="171878" y="228201"/>
                </a:lnTo>
                <a:lnTo>
                  <a:pt x="161887" y="243165"/>
                </a:lnTo>
                <a:lnTo>
                  <a:pt x="158242" y="261658"/>
                </a:lnTo>
                <a:lnTo>
                  <a:pt x="161887" y="279859"/>
                </a:lnTo>
                <a:lnTo>
                  <a:pt x="171878" y="293838"/>
                </a:lnTo>
                <a:lnTo>
                  <a:pt x="186799" y="302804"/>
                </a:lnTo>
                <a:lnTo>
                  <a:pt x="205232" y="305968"/>
                </a:lnTo>
                <a:lnTo>
                  <a:pt x="221990" y="302804"/>
                </a:lnTo>
                <a:lnTo>
                  <a:pt x="235950" y="293838"/>
                </a:lnTo>
                <a:lnTo>
                  <a:pt x="241843" y="285216"/>
                </a:lnTo>
                <a:lnTo>
                  <a:pt x="205232" y="285216"/>
                </a:lnTo>
                <a:lnTo>
                  <a:pt x="195345" y="283217"/>
                </a:lnTo>
                <a:lnTo>
                  <a:pt x="187960" y="277923"/>
                </a:lnTo>
                <a:lnTo>
                  <a:pt x="183336" y="270386"/>
                </a:lnTo>
                <a:lnTo>
                  <a:pt x="181737" y="261658"/>
                </a:lnTo>
                <a:lnTo>
                  <a:pt x="183336" y="253080"/>
                </a:lnTo>
                <a:lnTo>
                  <a:pt x="187960" y="245525"/>
                </a:lnTo>
                <a:lnTo>
                  <a:pt x="195345" y="240148"/>
                </a:lnTo>
                <a:lnTo>
                  <a:pt x="205232" y="238099"/>
                </a:lnTo>
                <a:lnTo>
                  <a:pt x="242270" y="238099"/>
                </a:lnTo>
                <a:lnTo>
                  <a:pt x="235950" y="228201"/>
                </a:lnTo>
                <a:lnTo>
                  <a:pt x="221990" y="218183"/>
                </a:lnTo>
                <a:lnTo>
                  <a:pt x="205232" y="214528"/>
                </a:lnTo>
                <a:close/>
              </a:path>
              <a:path w="548640" h="306070">
                <a:moveTo>
                  <a:pt x="442722" y="214528"/>
                </a:moveTo>
                <a:lnTo>
                  <a:pt x="424289" y="218183"/>
                </a:lnTo>
                <a:lnTo>
                  <a:pt x="409368" y="228201"/>
                </a:lnTo>
                <a:lnTo>
                  <a:pt x="399377" y="243165"/>
                </a:lnTo>
                <a:lnTo>
                  <a:pt x="395732" y="261658"/>
                </a:lnTo>
                <a:lnTo>
                  <a:pt x="399377" y="279859"/>
                </a:lnTo>
                <a:lnTo>
                  <a:pt x="409368" y="293838"/>
                </a:lnTo>
                <a:lnTo>
                  <a:pt x="424289" y="302804"/>
                </a:lnTo>
                <a:lnTo>
                  <a:pt x="442722" y="305968"/>
                </a:lnTo>
                <a:lnTo>
                  <a:pt x="461154" y="302804"/>
                </a:lnTo>
                <a:lnTo>
                  <a:pt x="476075" y="293838"/>
                </a:lnTo>
                <a:lnTo>
                  <a:pt x="482237" y="285216"/>
                </a:lnTo>
                <a:lnTo>
                  <a:pt x="442722" y="285216"/>
                </a:lnTo>
                <a:lnTo>
                  <a:pt x="434175" y="283217"/>
                </a:lnTo>
                <a:lnTo>
                  <a:pt x="426640" y="277923"/>
                </a:lnTo>
                <a:lnTo>
                  <a:pt x="421272" y="270386"/>
                </a:lnTo>
                <a:lnTo>
                  <a:pt x="419227" y="261658"/>
                </a:lnTo>
                <a:lnTo>
                  <a:pt x="421272" y="253080"/>
                </a:lnTo>
                <a:lnTo>
                  <a:pt x="426640" y="245525"/>
                </a:lnTo>
                <a:lnTo>
                  <a:pt x="434175" y="240148"/>
                </a:lnTo>
                <a:lnTo>
                  <a:pt x="442722" y="238099"/>
                </a:lnTo>
                <a:lnTo>
                  <a:pt x="482684" y="238099"/>
                </a:lnTo>
                <a:lnTo>
                  <a:pt x="476075" y="228201"/>
                </a:lnTo>
                <a:lnTo>
                  <a:pt x="461154" y="218183"/>
                </a:lnTo>
                <a:lnTo>
                  <a:pt x="442722" y="214528"/>
                </a:lnTo>
                <a:close/>
              </a:path>
              <a:path w="548640" h="306070">
                <a:moveTo>
                  <a:pt x="242270" y="238099"/>
                </a:moveTo>
                <a:lnTo>
                  <a:pt x="205232" y="238099"/>
                </a:lnTo>
                <a:lnTo>
                  <a:pt x="213282" y="240148"/>
                </a:lnTo>
                <a:lnTo>
                  <a:pt x="219725" y="245525"/>
                </a:lnTo>
                <a:lnTo>
                  <a:pt x="224002" y="253080"/>
                </a:lnTo>
                <a:lnTo>
                  <a:pt x="225552" y="261658"/>
                </a:lnTo>
                <a:lnTo>
                  <a:pt x="224002" y="270386"/>
                </a:lnTo>
                <a:lnTo>
                  <a:pt x="219725" y="277923"/>
                </a:lnTo>
                <a:lnTo>
                  <a:pt x="213282" y="283217"/>
                </a:lnTo>
                <a:lnTo>
                  <a:pt x="205232" y="285216"/>
                </a:lnTo>
                <a:lnTo>
                  <a:pt x="241843" y="285216"/>
                </a:lnTo>
                <a:lnTo>
                  <a:pt x="245504" y="279859"/>
                </a:lnTo>
                <a:lnTo>
                  <a:pt x="249047" y="261658"/>
                </a:lnTo>
                <a:lnTo>
                  <a:pt x="245504" y="243165"/>
                </a:lnTo>
                <a:lnTo>
                  <a:pt x="242270" y="238099"/>
                </a:lnTo>
                <a:close/>
              </a:path>
              <a:path w="548640" h="306070">
                <a:moveTo>
                  <a:pt x="482684" y="238099"/>
                </a:moveTo>
                <a:lnTo>
                  <a:pt x="442722" y="238099"/>
                </a:lnTo>
                <a:lnTo>
                  <a:pt x="451268" y="240148"/>
                </a:lnTo>
                <a:lnTo>
                  <a:pt x="458803" y="245525"/>
                </a:lnTo>
                <a:lnTo>
                  <a:pt x="464171" y="253080"/>
                </a:lnTo>
                <a:lnTo>
                  <a:pt x="466217" y="261658"/>
                </a:lnTo>
                <a:lnTo>
                  <a:pt x="464171" y="270386"/>
                </a:lnTo>
                <a:lnTo>
                  <a:pt x="458803" y="277923"/>
                </a:lnTo>
                <a:lnTo>
                  <a:pt x="451268" y="283217"/>
                </a:lnTo>
                <a:lnTo>
                  <a:pt x="442722" y="285216"/>
                </a:lnTo>
                <a:lnTo>
                  <a:pt x="482237" y="285216"/>
                </a:lnTo>
                <a:lnTo>
                  <a:pt x="486066" y="279859"/>
                </a:lnTo>
                <a:lnTo>
                  <a:pt x="489712" y="261658"/>
                </a:lnTo>
                <a:lnTo>
                  <a:pt x="486066" y="243165"/>
                </a:lnTo>
                <a:lnTo>
                  <a:pt x="482684" y="238099"/>
                </a:lnTo>
                <a:close/>
              </a:path>
              <a:path w="548640" h="306070">
                <a:moveTo>
                  <a:pt x="548259" y="182524"/>
                </a:moveTo>
                <a:lnTo>
                  <a:pt x="93599" y="182524"/>
                </a:lnTo>
                <a:lnTo>
                  <a:pt x="93599" y="229298"/>
                </a:lnTo>
                <a:lnTo>
                  <a:pt x="95172" y="239212"/>
                </a:lnTo>
                <a:lnTo>
                  <a:pt x="99520" y="246622"/>
                </a:lnTo>
                <a:lnTo>
                  <a:pt x="106082" y="251263"/>
                </a:lnTo>
                <a:lnTo>
                  <a:pt x="114300" y="252869"/>
                </a:lnTo>
                <a:lnTo>
                  <a:pt x="143510" y="252869"/>
                </a:lnTo>
                <a:lnTo>
                  <a:pt x="151135" y="232308"/>
                </a:lnTo>
                <a:lnTo>
                  <a:pt x="164512" y="215542"/>
                </a:lnTo>
                <a:lnTo>
                  <a:pt x="182818" y="204251"/>
                </a:lnTo>
                <a:lnTo>
                  <a:pt x="205232" y="200113"/>
                </a:lnTo>
                <a:lnTo>
                  <a:pt x="548259" y="200113"/>
                </a:lnTo>
                <a:lnTo>
                  <a:pt x="548259" y="182524"/>
                </a:lnTo>
                <a:close/>
              </a:path>
              <a:path w="548640" h="306070">
                <a:moveTo>
                  <a:pt x="442722" y="200113"/>
                </a:moveTo>
                <a:lnTo>
                  <a:pt x="205232" y="200113"/>
                </a:lnTo>
                <a:lnTo>
                  <a:pt x="225970" y="204251"/>
                </a:lnTo>
                <a:lnTo>
                  <a:pt x="243316" y="215542"/>
                </a:lnTo>
                <a:lnTo>
                  <a:pt x="256256" y="232308"/>
                </a:lnTo>
                <a:lnTo>
                  <a:pt x="263779" y="252869"/>
                </a:lnTo>
                <a:lnTo>
                  <a:pt x="384175" y="252869"/>
                </a:lnTo>
                <a:lnTo>
                  <a:pt x="390358" y="232308"/>
                </a:lnTo>
                <a:lnTo>
                  <a:pt x="403447" y="215542"/>
                </a:lnTo>
                <a:lnTo>
                  <a:pt x="421536" y="204251"/>
                </a:lnTo>
                <a:lnTo>
                  <a:pt x="442722" y="200113"/>
                </a:lnTo>
                <a:close/>
              </a:path>
              <a:path w="548640" h="306070">
                <a:moveTo>
                  <a:pt x="548259" y="200113"/>
                </a:moveTo>
                <a:lnTo>
                  <a:pt x="442722" y="200113"/>
                </a:lnTo>
                <a:lnTo>
                  <a:pt x="463907" y="204251"/>
                </a:lnTo>
                <a:lnTo>
                  <a:pt x="481996" y="215542"/>
                </a:lnTo>
                <a:lnTo>
                  <a:pt x="495085" y="232308"/>
                </a:lnTo>
                <a:lnTo>
                  <a:pt x="501269" y="252869"/>
                </a:lnTo>
                <a:lnTo>
                  <a:pt x="527939" y="252869"/>
                </a:lnTo>
                <a:lnTo>
                  <a:pt x="535989" y="251263"/>
                </a:lnTo>
                <a:lnTo>
                  <a:pt x="542432" y="246622"/>
                </a:lnTo>
                <a:lnTo>
                  <a:pt x="546709" y="239212"/>
                </a:lnTo>
                <a:lnTo>
                  <a:pt x="548259" y="229298"/>
                </a:lnTo>
                <a:lnTo>
                  <a:pt x="548259" y="200113"/>
                </a:lnTo>
                <a:close/>
              </a:path>
              <a:path w="548640" h="306070">
                <a:moveTo>
                  <a:pt x="366522" y="0"/>
                </a:moveTo>
                <a:lnTo>
                  <a:pt x="114300" y="0"/>
                </a:lnTo>
                <a:lnTo>
                  <a:pt x="106082" y="1555"/>
                </a:lnTo>
                <a:lnTo>
                  <a:pt x="99520" y="5873"/>
                </a:lnTo>
                <a:lnTo>
                  <a:pt x="95172" y="12430"/>
                </a:lnTo>
                <a:lnTo>
                  <a:pt x="93599" y="20701"/>
                </a:lnTo>
                <a:lnTo>
                  <a:pt x="93599" y="26416"/>
                </a:lnTo>
                <a:lnTo>
                  <a:pt x="2794" y="35521"/>
                </a:lnTo>
                <a:lnTo>
                  <a:pt x="161036" y="55918"/>
                </a:lnTo>
                <a:lnTo>
                  <a:pt x="0" y="73507"/>
                </a:lnTo>
                <a:lnTo>
                  <a:pt x="161036" y="94259"/>
                </a:lnTo>
                <a:lnTo>
                  <a:pt x="0" y="108673"/>
                </a:lnTo>
                <a:lnTo>
                  <a:pt x="93599" y="126606"/>
                </a:lnTo>
                <a:lnTo>
                  <a:pt x="93599" y="170573"/>
                </a:lnTo>
                <a:lnTo>
                  <a:pt x="548259" y="170573"/>
                </a:lnTo>
                <a:lnTo>
                  <a:pt x="548259" y="144195"/>
                </a:lnTo>
                <a:lnTo>
                  <a:pt x="545465" y="138214"/>
                </a:lnTo>
                <a:lnTo>
                  <a:pt x="542651" y="135394"/>
                </a:lnTo>
                <a:lnTo>
                  <a:pt x="416433" y="135394"/>
                </a:lnTo>
                <a:lnTo>
                  <a:pt x="413258" y="132232"/>
                </a:lnTo>
                <a:lnTo>
                  <a:pt x="413258" y="64706"/>
                </a:lnTo>
                <a:lnTo>
                  <a:pt x="471879" y="64706"/>
                </a:lnTo>
                <a:lnTo>
                  <a:pt x="454279" y="47129"/>
                </a:lnTo>
                <a:lnTo>
                  <a:pt x="448691" y="41148"/>
                </a:lnTo>
                <a:lnTo>
                  <a:pt x="439928" y="38328"/>
                </a:lnTo>
                <a:lnTo>
                  <a:pt x="390144" y="38328"/>
                </a:lnTo>
                <a:lnTo>
                  <a:pt x="390144" y="20701"/>
                </a:lnTo>
                <a:lnTo>
                  <a:pt x="388096" y="12430"/>
                </a:lnTo>
                <a:lnTo>
                  <a:pt x="382714" y="5873"/>
                </a:lnTo>
                <a:lnTo>
                  <a:pt x="375142" y="1555"/>
                </a:lnTo>
                <a:lnTo>
                  <a:pt x="366522" y="0"/>
                </a:lnTo>
                <a:close/>
              </a:path>
              <a:path w="548640" h="306070">
                <a:moveTo>
                  <a:pt x="471879" y="64706"/>
                </a:moveTo>
                <a:lnTo>
                  <a:pt x="436753" y="64706"/>
                </a:lnTo>
                <a:lnTo>
                  <a:pt x="504444" y="129425"/>
                </a:lnTo>
                <a:lnTo>
                  <a:pt x="507238" y="132232"/>
                </a:lnTo>
                <a:lnTo>
                  <a:pt x="504444" y="135394"/>
                </a:lnTo>
                <a:lnTo>
                  <a:pt x="542651" y="135394"/>
                </a:lnTo>
                <a:lnTo>
                  <a:pt x="471879" y="64706"/>
                </a:lnTo>
                <a:close/>
              </a:path>
            </a:pathLst>
          </a:custGeom>
          <a:solidFill>
            <a:srgbClr val="F9F9F9"/>
          </a:solidFill>
        </p:spPr>
        <p:txBody>
          <a:bodyPr wrap="square" lIns="0" tIns="0" rIns="0" bIns="0" rtlCol="0"/>
          <a:lstStyle/>
          <a:p>
            <a:endParaRPr/>
          </a:p>
        </p:txBody>
      </p:sp>
      <p:sp>
        <p:nvSpPr>
          <p:cNvPr id="24" name="object 24"/>
          <p:cNvSpPr txBox="1"/>
          <p:nvPr/>
        </p:nvSpPr>
        <p:spPr>
          <a:xfrm>
            <a:off x="1689354" y="4081907"/>
            <a:ext cx="2336165" cy="669925"/>
          </a:xfrm>
          <a:prstGeom prst="rect">
            <a:avLst/>
          </a:prstGeom>
        </p:spPr>
        <p:txBody>
          <a:bodyPr vert="horz" wrap="square" lIns="0" tIns="0" rIns="0" bIns="0" rtlCol="0">
            <a:spAutoFit/>
          </a:bodyPr>
          <a:lstStyle/>
          <a:p>
            <a:pPr marL="12700">
              <a:lnSpc>
                <a:spcPct val="100000"/>
              </a:lnSpc>
            </a:pPr>
            <a:r>
              <a:rPr sz="1800" b="1" spc="-5" dirty="0">
                <a:latin typeface="微软雅黑"/>
                <a:cs typeface="微软雅黑"/>
              </a:rPr>
              <a:t>娱乐</a:t>
            </a:r>
            <a:endParaRPr sz="1800">
              <a:latin typeface="微软雅黑"/>
              <a:cs typeface="微软雅黑"/>
            </a:endParaRPr>
          </a:p>
          <a:p>
            <a:pPr marL="12700">
              <a:lnSpc>
                <a:spcPct val="100000"/>
              </a:lnSpc>
              <a:spcBef>
                <a:spcPts val="1330"/>
              </a:spcBef>
            </a:pPr>
            <a:r>
              <a:rPr sz="1400" dirty="0">
                <a:latin typeface="Arial"/>
                <a:cs typeface="Arial"/>
              </a:rPr>
              <a:t>• </a:t>
            </a:r>
            <a:r>
              <a:rPr sz="1400" spc="15" dirty="0">
                <a:latin typeface="Arial"/>
                <a:cs typeface="Arial"/>
              </a:rPr>
              <a:t> </a:t>
            </a:r>
            <a:r>
              <a:rPr sz="1400" dirty="0">
                <a:latin typeface="微软雅黑"/>
                <a:cs typeface="微软雅黑"/>
              </a:rPr>
              <a:t>区块链游戏、区块链社交等</a:t>
            </a:r>
            <a:endParaRPr sz="1400">
              <a:latin typeface="微软雅黑"/>
              <a:cs typeface="微软雅黑"/>
            </a:endParaRPr>
          </a:p>
        </p:txBody>
      </p:sp>
      <p:sp>
        <p:nvSpPr>
          <p:cNvPr id="25" name="object 25"/>
          <p:cNvSpPr txBox="1"/>
          <p:nvPr/>
        </p:nvSpPr>
        <p:spPr>
          <a:xfrm>
            <a:off x="1689354" y="5220589"/>
            <a:ext cx="2334895" cy="989330"/>
          </a:xfrm>
          <a:prstGeom prst="rect">
            <a:avLst/>
          </a:prstGeom>
        </p:spPr>
        <p:txBody>
          <a:bodyPr vert="horz" wrap="square" lIns="0" tIns="0" rIns="0" bIns="0" rtlCol="0">
            <a:spAutoFit/>
          </a:bodyPr>
          <a:lstStyle/>
          <a:p>
            <a:pPr marL="12700">
              <a:lnSpc>
                <a:spcPct val="100000"/>
              </a:lnSpc>
            </a:pPr>
            <a:r>
              <a:rPr sz="1800" b="1" dirty="0">
                <a:latin typeface="微软雅黑"/>
                <a:cs typeface="微软雅黑"/>
              </a:rPr>
              <a:t>溯源</a:t>
            </a:r>
            <a:endParaRPr sz="1800">
              <a:latin typeface="微软雅黑"/>
              <a:cs typeface="微软雅黑"/>
            </a:endParaRPr>
          </a:p>
          <a:p>
            <a:pPr marL="184785" marR="5080" indent="-172720">
              <a:lnSpc>
                <a:spcPct val="150000"/>
              </a:lnSpc>
              <a:spcBef>
                <a:spcPts val="490"/>
              </a:spcBef>
            </a:pPr>
            <a:r>
              <a:rPr sz="1400" dirty="0">
                <a:latin typeface="Arial"/>
                <a:cs typeface="Arial"/>
              </a:rPr>
              <a:t>• </a:t>
            </a:r>
            <a:r>
              <a:rPr sz="1400" dirty="0">
                <a:latin typeface="微软雅黑"/>
                <a:cs typeface="微软雅黑"/>
              </a:rPr>
              <a:t>食药畜牧、知识产权、数字  凭证和供应链溯源等</a:t>
            </a:r>
            <a:endParaRPr sz="1400">
              <a:latin typeface="微软雅黑"/>
              <a:cs typeface="微软雅黑"/>
            </a:endParaRPr>
          </a:p>
        </p:txBody>
      </p:sp>
      <p:sp>
        <p:nvSpPr>
          <p:cNvPr id="26" name="object 26"/>
          <p:cNvSpPr txBox="1"/>
          <p:nvPr/>
        </p:nvSpPr>
        <p:spPr>
          <a:xfrm>
            <a:off x="8096250" y="4081907"/>
            <a:ext cx="1981200" cy="669925"/>
          </a:xfrm>
          <a:prstGeom prst="rect">
            <a:avLst/>
          </a:prstGeom>
        </p:spPr>
        <p:txBody>
          <a:bodyPr vert="horz" wrap="square" lIns="0" tIns="0" rIns="0" bIns="0" rtlCol="0">
            <a:spAutoFit/>
          </a:bodyPr>
          <a:lstStyle/>
          <a:p>
            <a:pPr marL="12700">
              <a:lnSpc>
                <a:spcPct val="100000"/>
              </a:lnSpc>
            </a:pPr>
            <a:r>
              <a:rPr sz="1800" b="1" spc="-5" dirty="0">
                <a:latin typeface="微软雅黑"/>
                <a:cs typeface="微软雅黑"/>
              </a:rPr>
              <a:t>法律</a:t>
            </a:r>
            <a:endParaRPr sz="1800">
              <a:latin typeface="微软雅黑"/>
              <a:cs typeface="微软雅黑"/>
            </a:endParaRPr>
          </a:p>
          <a:p>
            <a:pPr marL="12700">
              <a:lnSpc>
                <a:spcPct val="100000"/>
              </a:lnSpc>
              <a:spcBef>
                <a:spcPts val="1330"/>
              </a:spcBef>
            </a:pPr>
            <a:r>
              <a:rPr sz="1400" dirty="0">
                <a:latin typeface="Arial"/>
                <a:cs typeface="Arial"/>
              </a:rPr>
              <a:t>• </a:t>
            </a:r>
            <a:r>
              <a:rPr sz="1400" spc="25" dirty="0">
                <a:latin typeface="Arial"/>
                <a:cs typeface="Arial"/>
              </a:rPr>
              <a:t> </a:t>
            </a:r>
            <a:r>
              <a:rPr sz="1400" dirty="0">
                <a:latin typeface="微软雅黑"/>
                <a:cs typeface="微软雅黑"/>
              </a:rPr>
              <a:t>版权保护、法律存证等</a:t>
            </a:r>
            <a:endParaRPr sz="1400">
              <a:latin typeface="微软雅黑"/>
              <a:cs typeface="微软雅黑"/>
            </a:endParaRPr>
          </a:p>
        </p:txBody>
      </p:sp>
      <p:sp>
        <p:nvSpPr>
          <p:cNvPr id="27" name="object 27"/>
          <p:cNvSpPr txBox="1"/>
          <p:nvPr/>
        </p:nvSpPr>
        <p:spPr>
          <a:xfrm>
            <a:off x="8096250" y="5220589"/>
            <a:ext cx="464820" cy="287020"/>
          </a:xfrm>
          <a:prstGeom prst="rect">
            <a:avLst/>
          </a:prstGeom>
        </p:spPr>
        <p:txBody>
          <a:bodyPr vert="horz" wrap="square" lIns="0" tIns="0" rIns="0" bIns="0" rtlCol="0">
            <a:spAutoFit/>
          </a:bodyPr>
          <a:lstStyle/>
          <a:p>
            <a:pPr marL="12700">
              <a:lnSpc>
                <a:spcPct val="100000"/>
              </a:lnSpc>
            </a:pPr>
            <a:r>
              <a:rPr sz="1800" b="1" spc="-10" dirty="0">
                <a:latin typeface="微软雅黑"/>
                <a:cs typeface="微软雅黑"/>
              </a:rPr>
              <a:t>……</a:t>
            </a:r>
            <a:endParaRPr sz="1800">
              <a:latin typeface="微软雅黑"/>
              <a:cs typeface="微软雅黑"/>
            </a:endParaRPr>
          </a:p>
        </p:txBody>
      </p:sp>
      <p:sp>
        <p:nvSpPr>
          <p:cNvPr id="28" name="object 28"/>
          <p:cNvSpPr/>
          <p:nvPr/>
        </p:nvSpPr>
        <p:spPr>
          <a:xfrm>
            <a:off x="1604772" y="5053584"/>
            <a:ext cx="2772410" cy="0"/>
          </a:xfrm>
          <a:custGeom>
            <a:avLst/>
            <a:gdLst/>
            <a:ahLst/>
            <a:cxnLst/>
            <a:rect l="l" t="t" r="r" b="b"/>
            <a:pathLst>
              <a:path w="2772410">
                <a:moveTo>
                  <a:pt x="0" y="0"/>
                </a:moveTo>
                <a:lnTo>
                  <a:pt x="2772155" y="0"/>
                </a:lnTo>
              </a:path>
            </a:pathLst>
          </a:custGeom>
          <a:ln w="3175">
            <a:solidFill>
              <a:srgbClr val="BABABA"/>
            </a:solidFill>
          </a:ln>
        </p:spPr>
        <p:txBody>
          <a:bodyPr wrap="square" lIns="0" tIns="0" rIns="0" bIns="0" rtlCol="0"/>
          <a:lstStyle/>
          <a:p>
            <a:endParaRPr/>
          </a:p>
        </p:txBody>
      </p:sp>
      <p:sp>
        <p:nvSpPr>
          <p:cNvPr id="29" name="object 29"/>
          <p:cNvSpPr/>
          <p:nvPr/>
        </p:nvSpPr>
        <p:spPr>
          <a:xfrm>
            <a:off x="7815071" y="5053584"/>
            <a:ext cx="2772410" cy="0"/>
          </a:xfrm>
          <a:custGeom>
            <a:avLst/>
            <a:gdLst/>
            <a:ahLst/>
            <a:cxnLst/>
            <a:rect l="l" t="t" r="r" b="b"/>
            <a:pathLst>
              <a:path w="2772409">
                <a:moveTo>
                  <a:pt x="0" y="0"/>
                </a:moveTo>
                <a:lnTo>
                  <a:pt x="2772155" y="0"/>
                </a:lnTo>
              </a:path>
            </a:pathLst>
          </a:custGeom>
          <a:ln w="3175">
            <a:solidFill>
              <a:srgbClr val="BABABA"/>
            </a:solidFill>
          </a:ln>
        </p:spPr>
        <p:txBody>
          <a:bodyPr wrap="square" lIns="0" tIns="0" rIns="0" bIns="0" rtlCol="0"/>
          <a:lstStyle/>
          <a:p>
            <a:endParaRPr/>
          </a:p>
        </p:txBody>
      </p:sp>
      <p:sp>
        <p:nvSpPr>
          <p:cNvPr id="30" name="object 30"/>
          <p:cNvSpPr txBox="1">
            <a:spLocks noGrp="1"/>
          </p:cNvSpPr>
          <p:nvPr>
            <p:ph type="body" idx="1"/>
          </p:nvPr>
        </p:nvSpPr>
        <p:spPr>
          <a:prstGeom prst="rect">
            <a:avLst/>
          </a:prstGeom>
        </p:spPr>
        <p:txBody>
          <a:bodyPr vert="horz" wrap="square" lIns="0" tIns="0" rIns="0" bIns="0" rtlCol="0">
            <a:spAutoFit/>
          </a:bodyPr>
          <a:lstStyle/>
          <a:p>
            <a:pPr marL="457200">
              <a:lnSpc>
                <a:spcPct val="100000"/>
              </a:lnSpc>
            </a:pPr>
            <a:r>
              <a:rPr spc="540" dirty="0">
                <a:solidFill>
                  <a:srgbClr val="1D9ED2"/>
                </a:solidFill>
                <a:latin typeface="Arial Unicode MS"/>
                <a:cs typeface="Arial Unicode MS"/>
              </a:rPr>
              <a:t>◆</a:t>
            </a:r>
            <a:r>
              <a:rPr spc="375" dirty="0">
                <a:solidFill>
                  <a:srgbClr val="1D9ED2"/>
                </a:solidFill>
                <a:latin typeface="Arial Unicode MS"/>
                <a:cs typeface="Arial Unicode MS"/>
              </a:rPr>
              <a:t> </a:t>
            </a:r>
            <a:r>
              <a:rPr dirty="0"/>
              <a:t>当前，区块链的行业应用还主要集中在金融领域，如数字货币、跨境支付、供应链金融、保险、证券等。但是，区块技术的本源是应用</a:t>
            </a:r>
          </a:p>
          <a:p>
            <a:pPr marL="743585">
              <a:lnSpc>
                <a:spcPct val="100000"/>
              </a:lnSpc>
              <a:spcBef>
                <a:spcPts val="840"/>
              </a:spcBef>
            </a:pPr>
            <a:r>
              <a:rPr dirty="0"/>
              <a:t>于服务实体经济。</a:t>
            </a:r>
          </a:p>
          <a:p>
            <a:pPr marL="743585" marR="5080" indent="-287020">
              <a:lnSpc>
                <a:spcPct val="150000"/>
              </a:lnSpc>
            </a:pPr>
            <a:r>
              <a:rPr spc="540" dirty="0">
                <a:solidFill>
                  <a:srgbClr val="1D9ED2"/>
                </a:solidFill>
                <a:latin typeface="Arial Unicode MS"/>
                <a:cs typeface="Arial Unicode MS"/>
              </a:rPr>
              <a:t>◆ </a:t>
            </a:r>
            <a:r>
              <a:rPr spc="-5" dirty="0"/>
              <a:t>区块链技术作为一项通用性的技术，应该以金融行业应用为核心，加速向其他非金融领域扩散，和各行各业创新融合。从应用落地来讲，  </a:t>
            </a:r>
            <a:r>
              <a:rPr dirty="0"/>
              <a:t>那些已经拥有结构化数据的行业具备率先落地区块链技术的先天优势。</a:t>
            </a:r>
          </a:p>
          <a:p>
            <a:pPr marL="444500">
              <a:lnSpc>
                <a:spcPct val="100000"/>
              </a:lnSpc>
              <a:spcBef>
                <a:spcPts val="50"/>
              </a:spcBef>
            </a:pPr>
            <a:endParaRPr sz="2050">
              <a:latin typeface="Times New Roman"/>
              <a:cs typeface="Times New Roman"/>
            </a:endParaRPr>
          </a:p>
          <a:p>
            <a:pPr marL="444500" marR="433070" algn="ctr">
              <a:lnSpc>
                <a:spcPct val="100000"/>
              </a:lnSpc>
            </a:pPr>
            <a:r>
              <a:rPr sz="1800" b="1" dirty="0">
                <a:solidFill>
                  <a:srgbClr val="000000"/>
                </a:solidFill>
                <a:latin typeface="微软雅黑"/>
                <a:cs typeface="微软雅黑"/>
              </a:rPr>
              <a:t>物联网</a:t>
            </a:r>
            <a:endParaRPr sz="1800">
              <a:latin typeface="微软雅黑"/>
              <a:cs typeface="微软雅黑"/>
            </a:endParaRPr>
          </a:p>
          <a:p>
            <a:pPr marL="444500" marR="436880" algn="ctr">
              <a:lnSpc>
                <a:spcPct val="100000"/>
              </a:lnSpc>
              <a:spcBef>
                <a:spcPts val="1315"/>
              </a:spcBef>
            </a:pPr>
            <a:r>
              <a:rPr dirty="0">
                <a:solidFill>
                  <a:srgbClr val="000000"/>
                </a:solidFill>
              </a:rPr>
              <a:t>区块链</a:t>
            </a:r>
            <a:r>
              <a:rPr dirty="0">
                <a:solidFill>
                  <a:srgbClr val="000000"/>
                </a:solidFill>
                <a:latin typeface="微软雅黑"/>
                <a:cs typeface="微软雅黑"/>
              </a:rPr>
              <a:t>+</a:t>
            </a:r>
            <a:r>
              <a:rPr dirty="0">
                <a:solidFill>
                  <a:srgbClr val="000000"/>
                </a:solidFill>
              </a:rPr>
              <a:t>物联网在农业生产、医疗保健、共享经济、网络安全等行业的应用</a:t>
            </a:r>
          </a:p>
        </p:txBody>
      </p:sp>
      <p:sp>
        <p:nvSpPr>
          <p:cNvPr id="31" name="object 31"/>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125</a:t>
            </a:fld>
            <a:endParaRPr dirty="0"/>
          </a:p>
        </p:txBody>
      </p:sp>
      <p:sp>
        <p:nvSpPr>
          <p:cNvPr id="32" name="object 32"/>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0621518" y="443484"/>
            <a:ext cx="1397000" cy="378460"/>
          </a:xfrm>
          <a:prstGeom prst="rect">
            <a:avLst/>
          </a:prstGeom>
        </p:spPr>
        <p:txBody>
          <a:bodyPr vert="horz" wrap="square" lIns="0" tIns="0" rIns="0" bIns="0" rtlCol="0">
            <a:spAutoFit/>
          </a:bodyPr>
          <a:lstStyle/>
          <a:p>
            <a:pPr marL="12700" marR="5080" indent="39751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3 未来篇  区块链产业发展趋势</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资本寒冬，区块链企业需要更加关注商业落地能力，提高自身</a:t>
            </a:r>
          </a:p>
          <a:p>
            <a:pPr marL="12700">
              <a:lnSpc>
                <a:spcPts val="2735"/>
              </a:lnSpc>
            </a:pPr>
            <a:r>
              <a:rPr spc="-5" dirty="0"/>
              <a:t>商业壁垒</a:t>
            </a:r>
          </a:p>
        </p:txBody>
      </p:sp>
      <p:sp>
        <p:nvSpPr>
          <p:cNvPr id="5" name="object 5"/>
          <p:cNvSpPr txBox="1"/>
          <p:nvPr/>
        </p:nvSpPr>
        <p:spPr>
          <a:xfrm>
            <a:off x="829767" y="1403263"/>
            <a:ext cx="10977245" cy="1293495"/>
          </a:xfrm>
          <a:prstGeom prst="rect">
            <a:avLst/>
          </a:prstGeom>
        </p:spPr>
        <p:txBody>
          <a:bodyPr vert="horz" wrap="square" lIns="0" tIns="0" rIns="0" bIns="0" rtlCol="0">
            <a:spAutoFit/>
          </a:bodyPr>
          <a:lstStyle/>
          <a:p>
            <a:pPr marL="299085" marR="5080" indent="-287020">
              <a:lnSpc>
                <a:spcPct val="150100"/>
              </a:lnSpc>
            </a:pPr>
            <a:r>
              <a:rPr sz="1400" spc="540" dirty="0">
                <a:solidFill>
                  <a:srgbClr val="1D9ED2"/>
                </a:solidFill>
                <a:latin typeface="Arial Unicode MS"/>
                <a:cs typeface="Arial Unicode MS"/>
              </a:rPr>
              <a:t>◆ </a:t>
            </a:r>
            <a:r>
              <a:rPr sz="1400" spc="-5" dirty="0">
                <a:solidFill>
                  <a:srgbClr val="585858"/>
                </a:solidFill>
                <a:latin typeface="微软雅黑"/>
                <a:cs typeface="微软雅黑"/>
              </a:rPr>
              <a:t>区块链企业当前面临最大的难题是商业化落地的问题，目前区块链企业是收入主要来自ICO或者为B端企业搭建基础设施，大部分行业  解决方案落地能力弱，还处于实验室阶段。Siri语音助手的创始人之一Winarsky曾说过，一种改变世界的产品必先找到市场痛点，再去  寻求技术解决方案，而不是反过来有了技术再找场景。在资本寒冬下，区块链企业更需要沉下心寻找市场上亟需区块链解决的市场痛点，  </a:t>
            </a:r>
            <a:r>
              <a:rPr sz="1400" dirty="0">
                <a:solidFill>
                  <a:srgbClr val="585858"/>
                </a:solidFill>
                <a:latin typeface="微软雅黑"/>
                <a:cs typeface="微软雅黑"/>
              </a:rPr>
              <a:t>再改善自身的解决方案。区块链企业既需要注重前沿技术的研发，也要加强产品、市场、服务等综合建设，提高自身商业壁垒。</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829055" y="4651247"/>
            <a:ext cx="2151888" cy="158343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822960" y="2936748"/>
            <a:ext cx="2162810" cy="1917700"/>
          </a:xfrm>
          <a:custGeom>
            <a:avLst/>
            <a:gdLst/>
            <a:ahLst/>
            <a:cxnLst/>
            <a:rect l="l" t="t" r="r" b="b"/>
            <a:pathLst>
              <a:path w="2162810" h="1917700">
                <a:moveTo>
                  <a:pt x="1279652" y="1725421"/>
                </a:moveTo>
                <a:lnTo>
                  <a:pt x="882904" y="1725421"/>
                </a:lnTo>
                <a:lnTo>
                  <a:pt x="1081278" y="1917191"/>
                </a:lnTo>
                <a:lnTo>
                  <a:pt x="1279652" y="1725421"/>
                </a:lnTo>
                <a:close/>
              </a:path>
              <a:path w="2162810" h="1917700">
                <a:moveTo>
                  <a:pt x="2162556" y="0"/>
                </a:moveTo>
                <a:lnTo>
                  <a:pt x="0" y="0"/>
                </a:lnTo>
                <a:lnTo>
                  <a:pt x="0" y="1725421"/>
                </a:lnTo>
                <a:lnTo>
                  <a:pt x="2162556" y="1725421"/>
                </a:lnTo>
                <a:lnTo>
                  <a:pt x="2162556" y="0"/>
                </a:lnTo>
                <a:close/>
              </a:path>
            </a:pathLst>
          </a:custGeom>
          <a:solidFill>
            <a:srgbClr val="1D9ED2"/>
          </a:solidFill>
        </p:spPr>
        <p:txBody>
          <a:bodyPr wrap="square" lIns="0" tIns="0" rIns="0" bIns="0" rtlCol="0"/>
          <a:lstStyle/>
          <a:p>
            <a:endParaRPr/>
          </a:p>
        </p:txBody>
      </p:sp>
      <p:sp>
        <p:nvSpPr>
          <p:cNvPr id="9" name="object 9"/>
          <p:cNvSpPr/>
          <p:nvPr/>
        </p:nvSpPr>
        <p:spPr>
          <a:xfrm>
            <a:off x="822960" y="2936748"/>
            <a:ext cx="2162810" cy="1917700"/>
          </a:xfrm>
          <a:custGeom>
            <a:avLst/>
            <a:gdLst/>
            <a:ahLst/>
            <a:cxnLst/>
            <a:rect l="l" t="t" r="r" b="b"/>
            <a:pathLst>
              <a:path w="2162810" h="1917700">
                <a:moveTo>
                  <a:pt x="0" y="0"/>
                </a:moveTo>
                <a:lnTo>
                  <a:pt x="2162556" y="0"/>
                </a:lnTo>
                <a:lnTo>
                  <a:pt x="2162556" y="1725421"/>
                </a:lnTo>
                <a:lnTo>
                  <a:pt x="1279652" y="1725421"/>
                </a:lnTo>
                <a:lnTo>
                  <a:pt x="1081278" y="1917191"/>
                </a:lnTo>
                <a:lnTo>
                  <a:pt x="882904" y="1725421"/>
                </a:lnTo>
                <a:lnTo>
                  <a:pt x="0" y="1725421"/>
                </a:lnTo>
                <a:lnTo>
                  <a:pt x="0" y="0"/>
                </a:lnTo>
                <a:close/>
              </a:path>
            </a:pathLst>
          </a:custGeom>
          <a:ln w="12192">
            <a:solidFill>
              <a:srgbClr val="F9F9F9"/>
            </a:solidFill>
          </a:ln>
        </p:spPr>
        <p:txBody>
          <a:bodyPr wrap="square" lIns="0" tIns="0" rIns="0" bIns="0" rtlCol="0"/>
          <a:lstStyle/>
          <a:p>
            <a:endParaRPr/>
          </a:p>
        </p:txBody>
      </p:sp>
      <p:sp>
        <p:nvSpPr>
          <p:cNvPr id="10" name="object 10"/>
          <p:cNvSpPr txBox="1"/>
          <p:nvPr/>
        </p:nvSpPr>
        <p:spPr>
          <a:xfrm>
            <a:off x="914501" y="3229102"/>
            <a:ext cx="1983105" cy="1307465"/>
          </a:xfrm>
          <a:prstGeom prst="rect">
            <a:avLst/>
          </a:prstGeom>
        </p:spPr>
        <p:txBody>
          <a:bodyPr vert="horz" wrap="square" lIns="0" tIns="0" rIns="0" bIns="0" rtlCol="0">
            <a:spAutoFit/>
          </a:bodyPr>
          <a:lstStyle/>
          <a:p>
            <a:pPr algn="ctr">
              <a:lnSpc>
                <a:spcPct val="100000"/>
              </a:lnSpc>
            </a:pPr>
            <a:r>
              <a:rPr sz="1600" b="1" spc="-5" dirty="0">
                <a:solidFill>
                  <a:srgbClr val="F9F9F9"/>
                </a:solidFill>
                <a:latin typeface="微软雅黑"/>
                <a:cs typeface="微软雅黑"/>
              </a:rPr>
              <a:t>技术研发</a:t>
            </a:r>
            <a:endParaRPr sz="1600">
              <a:latin typeface="微软雅黑"/>
              <a:cs typeface="微软雅黑"/>
            </a:endParaRPr>
          </a:p>
          <a:p>
            <a:pPr algn="ctr">
              <a:lnSpc>
                <a:spcPct val="100000"/>
              </a:lnSpc>
              <a:spcBef>
                <a:spcPts val="40"/>
              </a:spcBef>
            </a:pPr>
            <a:r>
              <a:rPr sz="1400" spc="5" dirty="0">
                <a:solidFill>
                  <a:srgbClr val="F9F9F9"/>
                </a:solidFill>
                <a:latin typeface="微软雅黑"/>
                <a:cs typeface="微软雅黑"/>
              </a:rPr>
              <a:t>企</a:t>
            </a:r>
            <a:r>
              <a:rPr sz="1400" dirty="0">
                <a:solidFill>
                  <a:srgbClr val="F9F9F9"/>
                </a:solidFill>
                <a:latin typeface="微软雅黑"/>
                <a:cs typeface="微软雅黑"/>
              </a:rPr>
              <a:t>业</a:t>
            </a:r>
            <a:r>
              <a:rPr sz="1400" spc="5" dirty="0">
                <a:solidFill>
                  <a:srgbClr val="F9F9F9"/>
                </a:solidFill>
                <a:latin typeface="微软雅黑"/>
                <a:cs typeface="微软雅黑"/>
              </a:rPr>
              <a:t>在</a:t>
            </a:r>
            <a:r>
              <a:rPr sz="1400" spc="-15" dirty="0">
                <a:solidFill>
                  <a:srgbClr val="F9F9F9"/>
                </a:solidFill>
                <a:latin typeface="微软雅黑"/>
                <a:cs typeface="微软雅黑"/>
              </a:rPr>
              <a:t>研</a:t>
            </a:r>
            <a:r>
              <a:rPr sz="1400" spc="5" dirty="0">
                <a:solidFill>
                  <a:srgbClr val="F9F9F9"/>
                </a:solidFill>
                <a:latin typeface="微软雅黑"/>
                <a:cs typeface="微软雅黑"/>
              </a:rPr>
              <a:t>发</a:t>
            </a:r>
            <a:r>
              <a:rPr sz="1400" dirty="0">
                <a:solidFill>
                  <a:srgbClr val="F9F9F9"/>
                </a:solidFill>
                <a:latin typeface="微软雅黑"/>
                <a:cs typeface="微软雅黑"/>
              </a:rPr>
              <a:t>技</a:t>
            </a:r>
            <a:r>
              <a:rPr sz="1400" spc="-10" dirty="0">
                <a:solidFill>
                  <a:srgbClr val="F9F9F9"/>
                </a:solidFill>
                <a:latin typeface="微软雅黑"/>
                <a:cs typeface="微软雅黑"/>
              </a:rPr>
              <a:t>术的</a:t>
            </a:r>
            <a:r>
              <a:rPr sz="1400" spc="5" dirty="0">
                <a:solidFill>
                  <a:srgbClr val="F9F9F9"/>
                </a:solidFill>
                <a:latin typeface="微软雅黑"/>
                <a:cs typeface="微软雅黑"/>
              </a:rPr>
              <a:t>同</a:t>
            </a:r>
            <a:r>
              <a:rPr sz="1400" dirty="0">
                <a:solidFill>
                  <a:srgbClr val="F9F9F9"/>
                </a:solidFill>
                <a:latin typeface="微软雅黑"/>
                <a:cs typeface="微软雅黑"/>
              </a:rPr>
              <a:t>时</a:t>
            </a:r>
            <a:r>
              <a:rPr sz="1400" spc="5" dirty="0">
                <a:solidFill>
                  <a:srgbClr val="F9F9F9"/>
                </a:solidFill>
                <a:latin typeface="微软雅黑"/>
                <a:cs typeface="微软雅黑"/>
              </a:rPr>
              <a:t>，</a:t>
            </a:r>
            <a:endParaRPr sz="1400">
              <a:latin typeface="微软雅黑"/>
              <a:cs typeface="微软雅黑"/>
            </a:endParaRPr>
          </a:p>
          <a:p>
            <a:pPr marL="88265" marR="102870" indent="-635" algn="ctr">
              <a:lnSpc>
                <a:spcPct val="130000"/>
              </a:lnSpc>
            </a:pPr>
            <a:r>
              <a:rPr sz="1400" dirty="0">
                <a:solidFill>
                  <a:srgbClr val="F9F9F9"/>
                </a:solidFill>
                <a:latin typeface="微软雅黑"/>
                <a:cs typeface="微软雅黑"/>
              </a:rPr>
              <a:t>需要发表会议及期刊论  文，积极申请专利，保  护技术的知识产权</a:t>
            </a:r>
            <a:endParaRPr sz="1400">
              <a:latin typeface="微软雅黑"/>
              <a:cs typeface="微软雅黑"/>
            </a:endParaRPr>
          </a:p>
        </p:txBody>
      </p:sp>
      <p:sp>
        <p:nvSpPr>
          <p:cNvPr id="11" name="object 11"/>
          <p:cNvSpPr/>
          <p:nvPr/>
        </p:nvSpPr>
        <p:spPr>
          <a:xfrm>
            <a:off x="5199888" y="4651247"/>
            <a:ext cx="2151888" cy="1583436"/>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5193791" y="2936748"/>
            <a:ext cx="2162810" cy="1917700"/>
          </a:xfrm>
          <a:custGeom>
            <a:avLst/>
            <a:gdLst/>
            <a:ahLst/>
            <a:cxnLst/>
            <a:rect l="l" t="t" r="r" b="b"/>
            <a:pathLst>
              <a:path w="2162809" h="1917700">
                <a:moveTo>
                  <a:pt x="1279652" y="1725421"/>
                </a:moveTo>
                <a:lnTo>
                  <a:pt x="882904" y="1725421"/>
                </a:lnTo>
                <a:lnTo>
                  <a:pt x="1081278" y="1917191"/>
                </a:lnTo>
                <a:lnTo>
                  <a:pt x="1279652" y="1725421"/>
                </a:lnTo>
                <a:close/>
              </a:path>
              <a:path w="2162809" h="1917700">
                <a:moveTo>
                  <a:pt x="2162556" y="0"/>
                </a:moveTo>
                <a:lnTo>
                  <a:pt x="0" y="0"/>
                </a:lnTo>
                <a:lnTo>
                  <a:pt x="0" y="1725421"/>
                </a:lnTo>
                <a:lnTo>
                  <a:pt x="2162556" y="1725421"/>
                </a:lnTo>
                <a:lnTo>
                  <a:pt x="2162556" y="0"/>
                </a:lnTo>
                <a:close/>
              </a:path>
            </a:pathLst>
          </a:custGeom>
          <a:solidFill>
            <a:srgbClr val="1D9ED2"/>
          </a:solidFill>
        </p:spPr>
        <p:txBody>
          <a:bodyPr wrap="square" lIns="0" tIns="0" rIns="0" bIns="0" rtlCol="0"/>
          <a:lstStyle/>
          <a:p>
            <a:endParaRPr/>
          </a:p>
        </p:txBody>
      </p:sp>
      <p:sp>
        <p:nvSpPr>
          <p:cNvPr id="13" name="object 13"/>
          <p:cNvSpPr/>
          <p:nvPr/>
        </p:nvSpPr>
        <p:spPr>
          <a:xfrm>
            <a:off x="5193791" y="2936748"/>
            <a:ext cx="2162810" cy="1917700"/>
          </a:xfrm>
          <a:custGeom>
            <a:avLst/>
            <a:gdLst/>
            <a:ahLst/>
            <a:cxnLst/>
            <a:rect l="l" t="t" r="r" b="b"/>
            <a:pathLst>
              <a:path w="2162809" h="1917700">
                <a:moveTo>
                  <a:pt x="0" y="0"/>
                </a:moveTo>
                <a:lnTo>
                  <a:pt x="2162556" y="0"/>
                </a:lnTo>
                <a:lnTo>
                  <a:pt x="2162556" y="1725421"/>
                </a:lnTo>
                <a:lnTo>
                  <a:pt x="1279652" y="1725421"/>
                </a:lnTo>
                <a:lnTo>
                  <a:pt x="1081278" y="1917191"/>
                </a:lnTo>
                <a:lnTo>
                  <a:pt x="882904" y="1725421"/>
                </a:lnTo>
                <a:lnTo>
                  <a:pt x="0" y="1725421"/>
                </a:lnTo>
                <a:lnTo>
                  <a:pt x="0" y="0"/>
                </a:lnTo>
                <a:close/>
              </a:path>
            </a:pathLst>
          </a:custGeom>
          <a:ln w="12192">
            <a:solidFill>
              <a:srgbClr val="F9F9F9"/>
            </a:solidFill>
          </a:ln>
        </p:spPr>
        <p:txBody>
          <a:bodyPr wrap="square" lIns="0" tIns="0" rIns="0" bIns="0" rtlCol="0"/>
          <a:lstStyle/>
          <a:p>
            <a:endParaRPr/>
          </a:p>
        </p:txBody>
      </p:sp>
      <p:sp>
        <p:nvSpPr>
          <p:cNvPr id="14" name="object 14"/>
          <p:cNvSpPr txBox="1"/>
          <p:nvPr/>
        </p:nvSpPr>
        <p:spPr>
          <a:xfrm>
            <a:off x="5285613" y="3229102"/>
            <a:ext cx="1983105" cy="1307465"/>
          </a:xfrm>
          <a:prstGeom prst="rect">
            <a:avLst/>
          </a:prstGeom>
        </p:spPr>
        <p:txBody>
          <a:bodyPr vert="horz" wrap="square" lIns="0" tIns="0" rIns="0" bIns="0" rtlCol="0">
            <a:spAutoFit/>
          </a:bodyPr>
          <a:lstStyle/>
          <a:p>
            <a:pPr algn="ctr">
              <a:lnSpc>
                <a:spcPct val="100000"/>
              </a:lnSpc>
            </a:pPr>
            <a:r>
              <a:rPr sz="1600" b="1" spc="-5" dirty="0">
                <a:solidFill>
                  <a:srgbClr val="F9F9F9"/>
                </a:solidFill>
                <a:latin typeface="微软雅黑"/>
                <a:cs typeface="微软雅黑"/>
              </a:rPr>
              <a:t>客户服务</a:t>
            </a:r>
            <a:endParaRPr sz="1600">
              <a:latin typeface="微软雅黑"/>
              <a:cs typeface="微软雅黑"/>
            </a:endParaRPr>
          </a:p>
          <a:p>
            <a:pPr algn="ctr">
              <a:lnSpc>
                <a:spcPct val="100000"/>
              </a:lnSpc>
              <a:spcBef>
                <a:spcPts val="40"/>
              </a:spcBef>
            </a:pPr>
            <a:r>
              <a:rPr sz="1400" spc="5" dirty="0">
                <a:solidFill>
                  <a:srgbClr val="F9F9F9"/>
                </a:solidFill>
                <a:latin typeface="微软雅黑"/>
                <a:cs typeface="微软雅黑"/>
              </a:rPr>
              <a:t>满足客</a:t>
            </a:r>
            <a:r>
              <a:rPr sz="1400" spc="-10" dirty="0">
                <a:solidFill>
                  <a:srgbClr val="F9F9F9"/>
                </a:solidFill>
                <a:latin typeface="微软雅黑"/>
                <a:cs typeface="微软雅黑"/>
              </a:rPr>
              <a:t>户</a:t>
            </a:r>
            <a:r>
              <a:rPr sz="1400" spc="5" dirty="0">
                <a:solidFill>
                  <a:srgbClr val="F9F9F9"/>
                </a:solidFill>
                <a:latin typeface="微软雅黑"/>
                <a:cs typeface="微软雅黑"/>
              </a:rPr>
              <a:t>的售</a:t>
            </a:r>
            <a:r>
              <a:rPr sz="1400" spc="-25" dirty="0">
                <a:solidFill>
                  <a:srgbClr val="F9F9F9"/>
                </a:solidFill>
                <a:latin typeface="微软雅黑"/>
                <a:cs typeface="微软雅黑"/>
              </a:rPr>
              <a:t>前</a:t>
            </a:r>
            <a:r>
              <a:rPr sz="1400" spc="-10" dirty="0">
                <a:solidFill>
                  <a:srgbClr val="F9F9F9"/>
                </a:solidFill>
                <a:latin typeface="微软雅黑"/>
                <a:cs typeface="微软雅黑"/>
              </a:rPr>
              <a:t>、</a:t>
            </a:r>
            <a:r>
              <a:rPr sz="1400" dirty="0">
                <a:solidFill>
                  <a:srgbClr val="F9F9F9"/>
                </a:solidFill>
                <a:latin typeface="微软雅黑"/>
                <a:cs typeface="微软雅黑"/>
              </a:rPr>
              <a:t>售中</a:t>
            </a:r>
            <a:r>
              <a:rPr sz="1400" spc="5" dirty="0">
                <a:solidFill>
                  <a:srgbClr val="F9F9F9"/>
                </a:solidFill>
                <a:latin typeface="微软雅黑"/>
                <a:cs typeface="微软雅黑"/>
              </a:rPr>
              <a:t>、</a:t>
            </a:r>
            <a:endParaRPr sz="1400">
              <a:latin typeface="微软雅黑"/>
              <a:cs typeface="微软雅黑"/>
            </a:endParaRPr>
          </a:p>
          <a:p>
            <a:pPr marL="88900" marR="102870" algn="ctr">
              <a:lnSpc>
                <a:spcPct val="130000"/>
              </a:lnSpc>
            </a:pPr>
            <a:r>
              <a:rPr sz="1400" dirty="0">
                <a:solidFill>
                  <a:srgbClr val="F9F9F9"/>
                </a:solidFill>
                <a:latin typeface="微软雅黑"/>
                <a:cs typeface="微软雅黑"/>
              </a:rPr>
              <a:t>售后需</a:t>
            </a:r>
            <a:r>
              <a:rPr sz="1400" spc="-5" dirty="0">
                <a:solidFill>
                  <a:srgbClr val="F9F9F9"/>
                </a:solidFill>
                <a:latin typeface="微软雅黑"/>
                <a:cs typeface="微软雅黑"/>
              </a:rPr>
              <a:t>求</a:t>
            </a:r>
            <a:r>
              <a:rPr sz="1400" dirty="0">
                <a:solidFill>
                  <a:srgbClr val="F9F9F9"/>
                </a:solidFill>
                <a:latin typeface="微软雅黑"/>
                <a:cs typeface="微软雅黑"/>
              </a:rPr>
              <a:t>，响应及时，  解决方案全</a:t>
            </a:r>
            <a:r>
              <a:rPr sz="1400" spc="-10" dirty="0">
                <a:solidFill>
                  <a:srgbClr val="F9F9F9"/>
                </a:solidFill>
                <a:latin typeface="微软雅黑"/>
                <a:cs typeface="微软雅黑"/>
              </a:rPr>
              <a:t>面</a:t>
            </a:r>
            <a:r>
              <a:rPr sz="1400" dirty="0">
                <a:solidFill>
                  <a:srgbClr val="F9F9F9"/>
                </a:solidFill>
                <a:latin typeface="微软雅黑"/>
                <a:cs typeface="微软雅黑"/>
              </a:rPr>
              <a:t>，修复问  题快速</a:t>
            </a:r>
            <a:endParaRPr sz="1400">
              <a:latin typeface="微软雅黑"/>
              <a:cs typeface="微软雅黑"/>
            </a:endParaRPr>
          </a:p>
        </p:txBody>
      </p:sp>
      <p:sp>
        <p:nvSpPr>
          <p:cNvPr id="15" name="object 15"/>
          <p:cNvSpPr/>
          <p:nvPr/>
        </p:nvSpPr>
        <p:spPr>
          <a:xfrm>
            <a:off x="3014472" y="2936748"/>
            <a:ext cx="2151888" cy="1584959"/>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3008376" y="4300728"/>
            <a:ext cx="2162810" cy="1934210"/>
          </a:xfrm>
          <a:custGeom>
            <a:avLst/>
            <a:gdLst/>
            <a:ahLst/>
            <a:cxnLst/>
            <a:rect l="l" t="t" r="r" b="b"/>
            <a:pathLst>
              <a:path w="2162810" h="1934210">
                <a:moveTo>
                  <a:pt x="2162556" y="215773"/>
                </a:moveTo>
                <a:lnTo>
                  <a:pt x="0" y="215773"/>
                </a:lnTo>
                <a:lnTo>
                  <a:pt x="0" y="1933956"/>
                </a:lnTo>
                <a:lnTo>
                  <a:pt x="2162556" y="1933956"/>
                </a:lnTo>
                <a:lnTo>
                  <a:pt x="2162556" y="215773"/>
                </a:lnTo>
                <a:close/>
              </a:path>
              <a:path w="2162810" h="1934210">
                <a:moveTo>
                  <a:pt x="1081277" y="0"/>
                </a:moveTo>
                <a:lnTo>
                  <a:pt x="900557" y="215773"/>
                </a:lnTo>
                <a:lnTo>
                  <a:pt x="1261999" y="215773"/>
                </a:lnTo>
                <a:lnTo>
                  <a:pt x="1081277" y="0"/>
                </a:lnTo>
                <a:close/>
              </a:path>
            </a:pathLst>
          </a:custGeom>
          <a:solidFill>
            <a:srgbClr val="A1A1A1"/>
          </a:solidFill>
        </p:spPr>
        <p:txBody>
          <a:bodyPr wrap="square" lIns="0" tIns="0" rIns="0" bIns="0" rtlCol="0"/>
          <a:lstStyle/>
          <a:p>
            <a:endParaRPr/>
          </a:p>
        </p:txBody>
      </p:sp>
      <p:sp>
        <p:nvSpPr>
          <p:cNvPr id="17" name="object 17"/>
          <p:cNvSpPr/>
          <p:nvPr/>
        </p:nvSpPr>
        <p:spPr>
          <a:xfrm>
            <a:off x="3008376" y="4300728"/>
            <a:ext cx="2162810" cy="1934210"/>
          </a:xfrm>
          <a:custGeom>
            <a:avLst/>
            <a:gdLst/>
            <a:ahLst/>
            <a:cxnLst/>
            <a:rect l="l" t="t" r="r" b="b"/>
            <a:pathLst>
              <a:path w="2162810" h="1934210">
                <a:moveTo>
                  <a:pt x="0" y="215773"/>
                </a:moveTo>
                <a:lnTo>
                  <a:pt x="900557" y="215773"/>
                </a:lnTo>
                <a:lnTo>
                  <a:pt x="1081277" y="0"/>
                </a:lnTo>
                <a:lnTo>
                  <a:pt x="1261999" y="215773"/>
                </a:lnTo>
                <a:lnTo>
                  <a:pt x="2162556" y="215773"/>
                </a:lnTo>
                <a:lnTo>
                  <a:pt x="2162556" y="1933956"/>
                </a:lnTo>
                <a:lnTo>
                  <a:pt x="0" y="1933956"/>
                </a:lnTo>
                <a:lnTo>
                  <a:pt x="0" y="215773"/>
                </a:lnTo>
                <a:close/>
              </a:path>
            </a:pathLst>
          </a:custGeom>
          <a:ln w="12192">
            <a:solidFill>
              <a:srgbClr val="F9F9F9"/>
            </a:solidFill>
          </a:ln>
        </p:spPr>
        <p:txBody>
          <a:bodyPr wrap="square" lIns="0" tIns="0" rIns="0" bIns="0" rtlCol="0"/>
          <a:lstStyle/>
          <a:p>
            <a:endParaRPr/>
          </a:p>
        </p:txBody>
      </p:sp>
      <p:sp>
        <p:nvSpPr>
          <p:cNvPr id="18" name="object 18"/>
          <p:cNvSpPr txBox="1"/>
          <p:nvPr/>
        </p:nvSpPr>
        <p:spPr>
          <a:xfrm>
            <a:off x="3100197" y="4850638"/>
            <a:ext cx="1982470" cy="1307465"/>
          </a:xfrm>
          <a:prstGeom prst="rect">
            <a:avLst/>
          </a:prstGeom>
        </p:spPr>
        <p:txBody>
          <a:bodyPr vert="horz" wrap="square" lIns="0" tIns="0" rIns="0" bIns="0" rtlCol="0">
            <a:spAutoFit/>
          </a:bodyPr>
          <a:lstStyle/>
          <a:p>
            <a:pPr algn="ctr">
              <a:lnSpc>
                <a:spcPct val="100000"/>
              </a:lnSpc>
            </a:pPr>
            <a:r>
              <a:rPr sz="1600" b="1" spc="-5" dirty="0">
                <a:solidFill>
                  <a:srgbClr val="F9F9F9"/>
                </a:solidFill>
                <a:latin typeface="微软雅黑"/>
                <a:cs typeface="微软雅黑"/>
              </a:rPr>
              <a:t>市场销售</a:t>
            </a:r>
            <a:endParaRPr sz="1600">
              <a:latin typeface="微软雅黑"/>
              <a:cs typeface="微软雅黑"/>
            </a:endParaRPr>
          </a:p>
          <a:p>
            <a:pPr marR="5080" algn="ctr">
              <a:lnSpc>
                <a:spcPct val="100000"/>
              </a:lnSpc>
              <a:spcBef>
                <a:spcPts val="40"/>
              </a:spcBef>
            </a:pPr>
            <a:r>
              <a:rPr sz="1400" dirty="0">
                <a:solidFill>
                  <a:srgbClr val="F9F9F9"/>
                </a:solidFill>
                <a:latin typeface="微软雅黑"/>
                <a:cs typeface="微软雅黑"/>
              </a:rPr>
              <a:t>区块链企业的商业落地</a:t>
            </a:r>
            <a:endParaRPr sz="1400">
              <a:latin typeface="微软雅黑"/>
              <a:cs typeface="微软雅黑"/>
            </a:endParaRPr>
          </a:p>
          <a:p>
            <a:pPr marL="12700" marR="5080" algn="ctr">
              <a:lnSpc>
                <a:spcPct val="130000"/>
              </a:lnSpc>
            </a:pPr>
            <a:r>
              <a:rPr sz="1400" dirty="0">
                <a:solidFill>
                  <a:srgbClr val="F9F9F9"/>
                </a:solidFill>
                <a:latin typeface="微软雅黑"/>
                <a:cs typeface="微软雅黑"/>
              </a:rPr>
              <a:t>需要依</a:t>
            </a:r>
            <a:r>
              <a:rPr sz="1400" spc="-15" dirty="0">
                <a:solidFill>
                  <a:srgbClr val="F9F9F9"/>
                </a:solidFill>
                <a:latin typeface="微软雅黑"/>
                <a:cs typeface="微软雅黑"/>
              </a:rPr>
              <a:t>靠</a:t>
            </a:r>
            <a:r>
              <a:rPr sz="1400" dirty="0">
                <a:solidFill>
                  <a:srgbClr val="F9F9F9"/>
                </a:solidFill>
                <a:latin typeface="微软雅黑"/>
                <a:cs typeface="微软雅黑"/>
              </a:rPr>
              <a:t>市场</a:t>
            </a:r>
            <a:r>
              <a:rPr sz="1400" spc="-15" dirty="0">
                <a:solidFill>
                  <a:srgbClr val="F9F9F9"/>
                </a:solidFill>
                <a:latin typeface="微软雅黑"/>
                <a:cs typeface="微软雅黑"/>
              </a:rPr>
              <a:t>销售</a:t>
            </a:r>
            <a:r>
              <a:rPr sz="1400" dirty="0">
                <a:solidFill>
                  <a:srgbClr val="F9F9F9"/>
                </a:solidFill>
                <a:latin typeface="微软雅黑"/>
                <a:cs typeface="微软雅黑"/>
              </a:rPr>
              <a:t>支持，  加强资源渠道建设和销  售体系扩充</a:t>
            </a:r>
            <a:endParaRPr sz="1400">
              <a:latin typeface="微软雅黑"/>
              <a:cs typeface="微软雅黑"/>
            </a:endParaRPr>
          </a:p>
        </p:txBody>
      </p:sp>
      <p:sp>
        <p:nvSpPr>
          <p:cNvPr id="19" name="object 19"/>
          <p:cNvSpPr/>
          <p:nvPr/>
        </p:nvSpPr>
        <p:spPr>
          <a:xfrm>
            <a:off x="7385304" y="2936748"/>
            <a:ext cx="2151888" cy="1584959"/>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7379207" y="4300728"/>
            <a:ext cx="2162810" cy="1934210"/>
          </a:xfrm>
          <a:custGeom>
            <a:avLst/>
            <a:gdLst/>
            <a:ahLst/>
            <a:cxnLst/>
            <a:rect l="l" t="t" r="r" b="b"/>
            <a:pathLst>
              <a:path w="2162809" h="1934210">
                <a:moveTo>
                  <a:pt x="2162556" y="215773"/>
                </a:moveTo>
                <a:lnTo>
                  <a:pt x="0" y="215773"/>
                </a:lnTo>
                <a:lnTo>
                  <a:pt x="0" y="1933956"/>
                </a:lnTo>
                <a:lnTo>
                  <a:pt x="2162556" y="1933956"/>
                </a:lnTo>
                <a:lnTo>
                  <a:pt x="2162556" y="215773"/>
                </a:lnTo>
                <a:close/>
              </a:path>
              <a:path w="2162809" h="1934210">
                <a:moveTo>
                  <a:pt x="1081277" y="0"/>
                </a:moveTo>
                <a:lnTo>
                  <a:pt x="900557" y="215773"/>
                </a:lnTo>
                <a:lnTo>
                  <a:pt x="1261999" y="215773"/>
                </a:lnTo>
                <a:lnTo>
                  <a:pt x="1081277" y="0"/>
                </a:lnTo>
                <a:close/>
              </a:path>
            </a:pathLst>
          </a:custGeom>
          <a:solidFill>
            <a:srgbClr val="A1A1A1"/>
          </a:solidFill>
        </p:spPr>
        <p:txBody>
          <a:bodyPr wrap="square" lIns="0" tIns="0" rIns="0" bIns="0" rtlCol="0"/>
          <a:lstStyle/>
          <a:p>
            <a:endParaRPr/>
          </a:p>
        </p:txBody>
      </p:sp>
      <p:sp>
        <p:nvSpPr>
          <p:cNvPr id="21" name="object 21"/>
          <p:cNvSpPr/>
          <p:nvPr/>
        </p:nvSpPr>
        <p:spPr>
          <a:xfrm>
            <a:off x="7379207" y="4300728"/>
            <a:ext cx="2162810" cy="1934210"/>
          </a:xfrm>
          <a:custGeom>
            <a:avLst/>
            <a:gdLst/>
            <a:ahLst/>
            <a:cxnLst/>
            <a:rect l="l" t="t" r="r" b="b"/>
            <a:pathLst>
              <a:path w="2162809" h="1934210">
                <a:moveTo>
                  <a:pt x="0" y="215773"/>
                </a:moveTo>
                <a:lnTo>
                  <a:pt x="900557" y="215773"/>
                </a:lnTo>
                <a:lnTo>
                  <a:pt x="1081277" y="0"/>
                </a:lnTo>
                <a:lnTo>
                  <a:pt x="1261999" y="215773"/>
                </a:lnTo>
                <a:lnTo>
                  <a:pt x="2162556" y="215773"/>
                </a:lnTo>
                <a:lnTo>
                  <a:pt x="2162556" y="1933956"/>
                </a:lnTo>
                <a:lnTo>
                  <a:pt x="0" y="1933956"/>
                </a:lnTo>
                <a:lnTo>
                  <a:pt x="0" y="215773"/>
                </a:lnTo>
                <a:close/>
              </a:path>
            </a:pathLst>
          </a:custGeom>
          <a:ln w="12192">
            <a:solidFill>
              <a:srgbClr val="F9F9F9"/>
            </a:solidFill>
          </a:ln>
        </p:spPr>
        <p:txBody>
          <a:bodyPr wrap="square" lIns="0" tIns="0" rIns="0" bIns="0" rtlCol="0"/>
          <a:lstStyle/>
          <a:p>
            <a:endParaRPr/>
          </a:p>
        </p:txBody>
      </p:sp>
      <p:sp>
        <p:nvSpPr>
          <p:cNvPr id="22" name="object 22"/>
          <p:cNvSpPr txBox="1"/>
          <p:nvPr/>
        </p:nvSpPr>
        <p:spPr>
          <a:xfrm>
            <a:off x="7557261" y="4850638"/>
            <a:ext cx="1808480" cy="1307465"/>
          </a:xfrm>
          <a:prstGeom prst="rect">
            <a:avLst/>
          </a:prstGeom>
        </p:spPr>
        <p:txBody>
          <a:bodyPr vert="horz" wrap="square" lIns="0" tIns="0" rIns="0" bIns="0" rtlCol="0">
            <a:spAutoFit/>
          </a:bodyPr>
          <a:lstStyle/>
          <a:p>
            <a:pPr algn="ctr">
              <a:lnSpc>
                <a:spcPct val="100000"/>
              </a:lnSpc>
            </a:pPr>
            <a:r>
              <a:rPr sz="1600" b="1" spc="-5" dirty="0">
                <a:solidFill>
                  <a:srgbClr val="F9F9F9"/>
                </a:solidFill>
                <a:latin typeface="微软雅黑"/>
                <a:cs typeface="微软雅黑"/>
              </a:rPr>
              <a:t>产品</a:t>
            </a:r>
            <a:endParaRPr sz="1600">
              <a:latin typeface="微软雅黑"/>
              <a:cs typeface="微软雅黑"/>
            </a:endParaRPr>
          </a:p>
          <a:p>
            <a:pPr algn="ctr">
              <a:lnSpc>
                <a:spcPct val="100000"/>
              </a:lnSpc>
              <a:spcBef>
                <a:spcPts val="40"/>
              </a:spcBef>
            </a:pPr>
            <a:r>
              <a:rPr sz="1400" dirty="0">
                <a:solidFill>
                  <a:srgbClr val="F9F9F9"/>
                </a:solidFill>
                <a:latin typeface="微软雅黑"/>
                <a:cs typeface="微软雅黑"/>
              </a:rPr>
              <a:t>企业需要注重标准化产</a:t>
            </a:r>
            <a:endParaRPr sz="1400">
              <a:latin typeface="微软雅黑"/>
              <a:cs typeface="微软雅黑"/>
            </a:endParaRPr>
          </a:p>
          <a:p>
            <a:pPr marL="12700" marR="5080" algn="ctr">
              <a:lnSpc>
                <a:spcPct val="130000"/>
              </a:lnSpc>
            </a:pPr>
            <a:r>
              <a:rPr sz="1400" dirty="0">
                <a:solidFill>
                  <a:srgbClr val="F9F9F9"/>
                </a:solidFill>
                <a:latin typeface="微软雅黑"/>
                <a:cs typeface="微软雅黑"/>
              </a:rPr>
              <a:t>品的用户体验，提高易  用性和操作性，满足实  际业务需要</a:t>
            </a:r>
            <a:endParaRPr sz="1400">
              <a:latin typeface="微软雅黑"/>
              <a:cs typeface="微软雅黑"/>
            </a:endParaRPr>
          </a:p>
        </p:txBody>
      </p:sp>
      <p:sp>
        <p:nvSpPr>
          <p:cNvPr id="23" name="object 23"/>
          <p:cNvSpPr/>
          <p:nvPr/>
        </p:nvSpPr>
        <p:spPr>
          <a:xfrm>
            <a:off x="9570719" y="4651247"/>
            <a:ext cx="2150364" cy="1583436"/>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9564623" y="2936748"/>
            <a:ext cx="2162810" cy="1917700"/>
          </a:xfrm>
          <a:custGeom>
            <a:avLst/>
            <a:gdLst/>
            <a:ahLst/>
            <a:cxnLst/>
            <a:rect l="l" t="t" r="r" b="b"/>
            <a:pathLst>
              <a:path w="2162809" h="1917700">
                <a:moveTo>
                  <a:pt x="1279652" y="1725421"/>
                </a:moveTo>
                <a:lnTo>
                  <a:pt x="882903" y="1725421"/>
                </a:lnTo>
                <a:lnTo>
                  <a:pt x="1081277" y="1917191"/>
                </a:lnTo>
                <a:lnTo>
                  <a:pt x="1279652" y="1725421"/>
                </a:lnTo>
                <a:close/>
              </a:path>
              <a:path w="2162809" h="1917700">
                <a:moveTo>
                  <a:pt x="2162555" y="0"/>
                </a:moveTo>
                <a:lnTo>
                  <a:pt x="0" y="0"/>
                </a:lnTo>
                <a:lnTo>
                  <a:pt x="0" y="1725421"/>
                </a:lnTo>
                <a:lnTo>
                  <a:pt x="2162555" y="1725421"/>
                </a:lnTo>
                <a:lnTo>
                  <a:pt x="2162555" y="0"/>
                </a:lnTo>
                <a:close/>
              </a:path>
            </a:pathLst>
          </a:custGeom>
          <a:solidFill>
            <a:srgbClr val="1D9ED2"/>
          </a:solidFill>
        </p:spPr>
        <p:txBody>
          <a:bodyPr wrap="square" lIns="0" tIns="0" rIns="0" bIns="0" rtlCol="0"/>
          <a:lstStyle/>
          <a:p>
            <a:endParaRPr/>
          </a:p>
        </p:txBody>
      </p:sp>
      <p:sp>
        <p:nvSpPr>
          <p:cNvPr id="25" name="object 25"/>
          <p:cNvSpPr/>
          <p:nvPr/>
        </p:nvSpPr>
        <p:spPr>
          <a:xfrm>
            <a:off x="9564623" y="2936748"/>
            <a:ext cx="2162810" cy="1917700"/>
          </a:xfrm>
          <a:custGeom>
            <a:avLst/>
            <a:gdLst/>
            <a:ahLst/>
            <a:cxnLst/>
            <a:rect l="l" t="t" r="r" b="b"/>
            <a:pathLst>
              <a:path w="2162809" h="1917700">
                <a:moveTo>
                  <a:pt x="0" y="0"/>
                </a:moveTo>
                <a:lnTo>
                  <a:pt x="2162555" y="0"/>
                </a:lnTo>
                <a:lnTo>
                  <a:pt x="2162555" y="1725421"/>
                </a:lnTo>
                <a:lnTo>
                  <a:pt x="1279652" y="1725421"/>
                </a:lnTo>
                <a:lnTo>
                  <a:pt x="1081277" y="1917191"/>
                </a:lnTo>
                <a:lnTo>
                  <a:pt x="882903" y="1725421"/>
                </a:lnTo>
                <a:lnTo>
                  <a:pt x="0" y="1725421"/>
                </a:lnTo>
                <a:lnTo>
                  <a:pt x="0" y="0"/>
                </a:lnTo>
                <a:close/>
              </a:path>
            </a:pathLst>
          </a:custGeom>
          <a:ln w="12192">
            <a:solidFill>
              <a:srgbClr val="F9F9F9"/>
            </a:solidFill>
          </a:ln>
        </p:spPr>
        <p:txBody>
          <a:bodyPr wrap="square" lIns="0" tIns="0" rIns="0" bIns="0" rtlCol="0"/>
          <a:lstStyle/>
          <a:p>
            <a:endParaRPr/>
          </a:p>
        </p:txBody>
      </p:sp>
      <p:sp>
        <p:nvSpPr>
          <p:cNvPr id="26" name="object 26"/>
          <p:cNvSpPr txBox="1"/>
          <p:nvPr/>
        </p:nvSpPr>
        <p:spPr>
          <a:xfrm>
            <a:off x="9601581" y="3229102"/>
            <a:ext cx="2094230" cy="1307465"/>
          </a:xfrm>
          <a:prstGeom prst="rect">
            <a:avLst/>
          </a:prstGeom>
        </p:spPr>
        <p:txBody>
          <a:bodyPr vert="horz" wrap="square" lIns="0" tIns="0" rIns="0" bIns="0" rtlCol="0">
            <a:spAutoFit/>
          </a:bodyPr>
          <a:lstStyle/>
          <a:p>
            <a:pPr marL="539750">
              <a:lnSpc>
                <a:spcPct val="100000"/>
              </a:lnSpc>
            </a:pPr>
            <a:r>
              <a:rPr sz="1600" b="1" spc="-5" dirty="0">
                <a:solidFill>
                  <a:srgbClr val="F9F9F9"/>
                </a:solidFill>
                <a:latin typeface="微软雅黑"/>
                <a:cs typeface="微软雅黑"/>
              </a:rPr>
              <a:t>品牌和口碑</a:t>
            </a:r>
            <a:endParaRPr sz="1600">
              <a:latin typeface="微软雅黑"/>
              <a:cs typeface="微软雅黑"/>
            </a:endParaRPr>
          </a:p>
          <a:p>
            <a:pPr marL="12700">
              <a:lnSpc>
                <a:spcPct val="100000"/>
              </a:lnSpc>
              <a:spcBef>
                <a:spcPts val="40"/>
              </a:spcBef>
            </a:pPr>
            <a:r>
              <a:rPr sz="1400" spc="-5" dirty="0">
                <a:solidFill>
                  <a:srgbClr val="F9F9F9"/>
                </a:solidFill>
                <a:latin typeface="微软雅黑"/>
                <a:cs typeface="微软雅黑"/>
              </a:rPr>
              <a:t>对于服务B端的企业来说，</a:t>
            </a:r>
            <a:endParaRPr sz="1400">
              <a:latin typeface="微软雅黑"/>
              <a:cs typeface="微软雅黑"/>
            </a:endParaRPr>
          </a:p>
          <a:p>
            <a:pPr marL="88265" marR="213995" algn="ctr">
              <a:lnSpc>
                <a:spcPct val="130000"/>
              </a:lnSpc>
            </a:pPr>
            <a:r>
              <a:rPr sz="1400" dirty="0">
                <a:solidFill>
                  <a:srgbClr val="F9F9F9"/>
                </a:solidFill>
                <a:latin typeface="微软雅黑"/>
                <a:cs typeface="微软雅黑"/>
              </a:rPr>
              <a:t>品牌和口碑非常重要，  企业加强品牌建设，注  重品牌形象</a:t>
            </a:r>
            <a:endParaRPr sz="1400">
              <a:latin typeface="微软雅黑"/>
              <a:cs typeface="微软雅黑"/>
            </a:endParaRPr>
          </a:p>
        </p:txBody>
      </p:sp>
      <p:sp>
        <p:nvSpPr>
          <p:cNvPr id="27" name="object 27"/>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126</a:t>
            </a:fld>
            <a:endParaRPr dirty="0"/>
          </a:p>
        </p:txBody>
      </p:sp>
      <p:sp>
        <p:nvSpPr>
          <p:cNvPr id="28" name="object 28"/>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799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422148"/>
            <a:ext cx="771525" cy="467995"/>
          </a:xfrm>
          <a:custGeom>
            <a:avLst/>
            <a:gdLst/>
            <a:ahLst/>
            <a:cxnLst/>
            <a:rect l="l" t="t" r="r" b="b"/>
            <a:pathLst>
              <a:path w="771525" h="467994">
                <a:moveTo>
                  <a:pt x="537210" y="0"/>
                </a:moveTo>
                <a:lnTo>
                  <a:pt x="0" y="0"/>
                </a:lnTo>
                <a:lnTo>
                  <a:pt x="0" y="467867"/>
                </a:lnTo>
                <a:lnTo>
                  <a:pt x="537210" y="467867"/>
                </a:lnTo>
                <a:lnTo>
                  <a:pt x="584355" y="463113"/>
                </a:lnTo>
                <a:lnTo>
                  <a:pt x="628267" y="449478"/>
                </a:lnTo>
                <a:lnTo>
                  <a:pt x="668004" y="427905"/>
                </a:lnTo>
                <a:lnTo>
                  <a:pt x="702625" y="399335"/>
                </a:lnTo>
                <a:lnTo>
                  <a:pt x="731191" y="364711"/>
                </a:lnTo>
                <a:lnTo>
                  <a:pt x="752760" y="324975"/>
                </a:lnTo>
                <a:lnTo>
                  <a:pt x="766391" y="281068"/>
                </a:lnTo>
                <a:lnTo>
                  <a:pt x="771144" y="233934"/>
                </a:lnTo>
                <a:lnTo>
                  <a:pt x="766391" y="186799"/>
                </a:lnTo>
                <a:lnTo>
                  <a:pt x="752760" y="142892"/>
                </a:lnTo>
                <a:lnTo>
                  <a:pt x="731191" y="103156"/>
                </a:lnTo>
                <a:lnTo>
                  <a:pt x="702625" y="68532"/>
                </a:lnTo>
                <a:lnTo>
                  <a:pt x="668004" y="39962"/>
                </a:lnTo>
                <a:lnTo>
                  <a:pt x="628267" y="18389"/>
                </a:lnTo>
                <a:lnTo>
                  <a:pt x="584355" y="4754"/>
                </a:lnTo>
                <a:lnTo>
                  <a:pt x="537210" y="0"/>
                </a:lnTo>
                <a:close/>
              </a:path>
            </a:pathLst>
          </a:custGeom>
          <a:solidFill>
            <a:srgbClr val="1D9ED2"/>
          </a:solidFill>
        </p:spPr>
        <p:txBody>
          <a:bodyPr wrap="square" lIns="0" tIns="0" rIns="0" bIns="0" rtlCol="0"/>
          <a:lstStyle/>
          <a:p>
            <a:endParaRPr/>
          </a:p>
        </p:txBody>
      </p:sp>
      <p:sp>
        <p:nvSpPr>
          <p:cNvPr id="4" name="object 4"/>
          <p:cNvSpPr/>
          <p:nvPr/>
        </p:nvSpPr>
        <p:spPr>
          <a:xfrm>
            <a:off x="0" y="422148"/>
            <a:ext cx="771525" cy="467995"/>
          </a:xfrm>
          <a:custGeom>
            <a:avLst/>
            <a:gdLst/>
            <a:ahLst/>
            <a:cxnLst/>
            <a:rect l="l" t="t" r="r" b="b"/>
            <a:pathLst>
              <a:path w="771525" h="467994">
                <a:moveTo>
                  <a:pt x="771144" y="233934"/>
                </a:moveTo>
                <a:lnTo>
                  <a:pt x="766391" y="281068"/>
                </a:lnTo>
                <a:lnTo>
                  <a:pt x="752760" y="324975"/>
                </a:lnTo>
                <a:lnTo>
                  <a:pt x="731191" y="364711"/>
                </a:lnTo>
                <a:lnTo>
                  <a:pt x="702625" y="399335"/>
                </a:lnTo>
                <a:lnTo>
                  <a:pt x="668004" y="427905"/>
                </a:lnTo>
                <a:lnTo>
                  <a:pt x="628267" y="449478"/>
                </a:lnTo>
                <a:lnTo>
                  <a:pt x="584355" y="463113"/>
                </a:lnTo>
                <a:lnTo>
                  <a:pt x="537210" y="467867"/>
                </a:lnTo>
                <a:lnTo>
                  <a:pt x="0" y="467867"/>
                </a:lnTo>
                <a:lnTo>
                  <a:pt x="0" y="0"/>
                </a:lnTo>
                <a:lnTo>
                  <a:pt x="537210" y="0"/>
                </a:lnTo>
                <a:lnTo>
                  <a:pt x="584355" y="4754"/>
                </a:lnTo>
                <a:lnTo>
                  <a:pt x="628267" y="18389"/>
                </a:lnTo>
                <a:lnTo>
                  <a:pt x="668004" y="39962"/>
                </a:lnTo>
                <a:lnTo>
                  <a:pt x="702625" y="68532"/>
                </a:lnTo>
                <a:lnTo>
                  <a:pt x="731191" y="103156"/>
                </a:lnTo>
                <a:lnTo>
                  <a:pt x="752760" y="142892"/>
                </a:lnTo>
                <a:lnTo>
                  <a:pt x="766391" y="186799"/>
                </a:lnTo>
                <a:lnTo>
                  <a:pt x="771144" y="233934"/>
                </a:lnTo>
                <a:close/>
              </a:path>
            </a:pathLst>
          </a:custGeom>
          <a:ln w="12192">
            <a:solidFill>
              <a:srgbClr val="1D9ED2"/>
            </a:solidFill>
          </a:ln>
        </p:spPr>
        <p:txBody>
          <a:bodyPr wrap="square" lIns="0" tIns="0" rIns="0" bIns="0" rtlCol="0"/>
          <a:lstStyle/>
          <a:p>
            <a:endParaRPr/>
          </a:p>
        </p:txBody>
      </p:sp>
      <p:sp>
        <p:nvSpPr>
          <p:cNvPr id="5" name="object 5"/>
          <p:cNvSpPr/>
          <p:nvPr/>
        </p:nvSpPr>
        <p:spPr>
          <a:xfrm>
            <a:off x="11640311" y="6144767"/>
            <a:ext cx="551815" cy="462280"/>
          </a:xfrm>
          <a:custGeom>
            <a:avLst/>
            <a:gdLst/>
            <a:ahLst/>
            <a:cxnLst/>
            <a:rect l="l" t="t" r="r" b="b"/>
            <a:pathLst>
              <a:path w="551815" h="462279">
                <a:moveTo>
                  <a:pt x="320802" y="0"/>
                </a:moveTo>
                <a:lnTo>
                  <a:pt x="230886" y="0"/>
                </a:lnTo>
                <a:lnTo>
                  <a:pt x="184356" y="4690"/>
                </a:lnTo>
                <a:lnTo>
                  <a:pt x="141017" y="18143"/>
                </a:lnTo>
                <a:lnTo>
                  <a:pt x="101798" y="39430"/>
                </a:lnTo>
                <a:lnTo>
                  <a:pt x="67627" y="67622"/>
                </a:lnTo>
                <a:lnTo>
                  <a:pt x="39433" y="101792"/>
                </a:lnTo>
                <a:lnTo>
                  <a:pt x="18145" y="141012"/>
                </a:lnTo>
                <a:lnTo>
                  <a:pt x="4691" y="184352"/>
                </a:lnTo>
                <a:lnTo>
                  <a:pt x="0" y="230885"/>
                </a:lnTo>
                <a:lnTo>
                  <a:pt x="4691" y="277415"/>
                </a:lnTo>
                <a:lnTo>
                  <a:pt x="18145" y="320754"/>
                </a:lnTo>
                <a:lnTo>
                  <a:pt x="39433" y="359973"/>
                </a:lnTo>
                <a:lnTo>
                  <a:pt x="67627" y="394144"/>
                </a:lnTo>
                <a:lnTo>
                  <a:pt x="101798" y="422338"/>
                </a:lnTo>
                <a:lnTo>
                  <a:pt x="141017" y="443626"/>
                </a:lnTo>
                <a:lnTo>
                  <a:pt x="184356" y="457080"/>
                </a:lnTo>
                <a:lnTo>
                  <a:pt x="230886" y="461771"/>
                </a:lnTo>
                <a:lnTo>
                  <a:pt x="320802" y="461771"/>
                </a:lnTo>
                <a:lnTo>
                  <a:pt x="367331" y="457080"/>
                </a:lnTo>
                <a:lnTo>
                  <a:pt x="410670" y="443626"/>
                </a:lnTo>
                <a:lnTo>
                  <a:pt x="449889" y="422338"/>
                </a:lnTo>
                <a:lnTo>
                  <a:pt x="484060" y="394144"/>
                </a:lnTo>
                <a:lnTo>
                  <a:pt x="512254" y="359973"/>
                </a:lnTo>
                <a:lnTo>
                  <a:pt x="533542" y="320754"/>
                </a:lnTo>
                <a:lnTo>
                  <a:pt x="546996" y="277415"/>
                </a:lnTo>
                <a:lnTo>
                  <a:pt x="551688" y="230885"/>
                </a:lnTo>
                <a:lnTo>
                  <a:pt x="546996" y="184352"/>
                </a:lnTo>
                <a:lnTo>
                  <a:pt x="533542" y="141012"/>
                </a:lnTo>
                <a:lnTo>
                  <a:pt x="512254" y="101792"/>
                </a:lnTo>
                <a:lnTo>
                  <a:pt x="484060" y="67622"/>
                </a:lnTo>
                <a:lnTo>
                  <a:pt x="449889" y="39430"/>
                </a:lnTo>
                <a:lnTo>
                  <a:pt x="410670" y="18143"/>
                </a:lnTo>
                <a:lnTo>
                  <a:pt x="367331" y="4690"/>
                </a:lnTo>
                <a:lnTo>
                  <a:pt x="320802" y="0"/>
                </a:lnTo>
                <a:close/>
              </a:path>
            </a:pathLst>
          </a:custGeom>
          <a:solidFill>
            <a:srgbClr val="1D9ED2"/>
          </a:solidFill>
        </p:spPr>
        <p:txBody>
          <a:bodyPr wrap="square" lIns="0" tIns="0" rIns="0" bIns="0" rtlCol="0"/>
          <a:lstStyle/>
          <a:p>
            <a:endParaRPr/>
          </a:p>
        </p:txBody>
      </p:sp>
      <p:sp>
        <p:nvSpPr>
          <p:cNvPr id="6" name="object 6"/>
          <p:cNvSpPr/>
          <p:nvPr/>
        </p:nvSpPr>
        <p:spPr>
          <a:xfrm>
            <a:off x="11856719" y="6144767"/>
            <a:ext cx="334010" cy="462280"/>
          </a:xfrm>
          <a:custGeom>
            <a:avLst/>
            <a:gdLst/>
            <a:ahLst/>
            <a:cxnLst/>
            <a:rect l="l" t="t" r="r" b="b"/>
            <a:pathLst>
              <a:path w="334009" h="462279">
                <a:moveTo>
                  <a:pt x="0" y="461771"/>
                </a:moveTo>
                <a:lnTo>
                  <a:pt x="333755" y="461771"/>
                </a:lnTo>
                <a:lnTo>
                  <a:pt x="333755" y="0"/>
                </a:lnTo>
                <a:lnTo>
                  <a:pt x="0" y="0"/>
                </a:lnTo>
                <a:lnTo>
                  <a:pt x="0" y="461771"/>
                </a:lnTo>
                <a:close/>
              </a:path>
            </a:pathLst>
          </a:custGeom>
          <a:solidFill>
            <a:srgbClr val="1D9ED2"/>
          </a:solidFill>
        </p:spPr>
        <p:txBody>
          <a:bodyPr wrap="square" lIns="0" tIns="0" rIns="0" bIns="0" rtlCol="0"/>
          <a:lstStyle/>
          <a:p>
            <a:endParaRPr/>
          </a:p>
        </p:txBody>
      </p:sp>
      <p:sp>
        <p:nvSpPr>
          <p:cNvPr id="7" name="object 7"/>
          <p:cNvSpPr/>
          <p:nvPr/>
        </p:nvSpPr>
        <p:spPr>
          <a:xfrm>
            <a:off x="51815" y="513587"/>
            <a:ext cx="588264" cy="294132"/>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5547740" y="2749041"/>
            <a:ext cx="1116965" cy="621665"/>
          </a:xfrm>
          <a:prstGeom prst="rect">
            <a:avLst/>
          </a:prstGeom>
        </p:spPr>
        <p:txBody>
          <a:bodyPr vert="horz" wrap="square" lIns="0" tIns="0" rIns="0" bIns="0" rtlCol="0">
            <a:spAutoFit/>
          </a:bodyPr>
          <a:lstStyle/>
          <a:p>
            <a:pPr marL="12700">
              <a:lnSpc>
                <a:spcPct val="100000"/>
              </a:lnSpc>
            </a:pPr>
            <a:r>
              <a:rPr sz="4000" spc="295" dirty="0">
                <a:solidFill>
                  <a:srgbClr val="1D9ED2"/>
                </a:solidFill>
                <a:latin typeface="微软雅黑"/>
                <a:cs typeface="微软雅黑"/>
              </a:rPr>
              <a:t>附录</a:t>
            </a:r>
            <a:endParaRPr sz="4000">
              <a:latin typeface="微软雅黑"/>
              <a:cs typeface="微软雅黑"/>
            </a:endParaRPr>
          </a:p>
        </p:txBody>
      </p:sp>
      <p:sp>
        <p:nvSpPr>
          <p:cNvPr id="9" name="object 9"/>
          <p:cNvSpPr txBox="1"/>
          <p:nvPr/>
        </p:nvSpPr>
        <p:spPr>
          <a:xfrm>
            <a:off x="11748643" y="6297010"/>
            <a:ext cx="295275" cy="177800"/>
          </a:xfrm>
          <a:prstGeom prst="rect">
            <a:avLst/>
          </a:prstGeom>
        </p:spPr>
        <p:txBody>
          <a:bodyPr vert="horz" wrap="square" lIns="0" tIns="0" rIns="0" bIns="0" rtlCol="0">
            <a:spAutoFit/>
          </a:bodyPr>
          <a:lstStyle/>
          <a:p>
            <a:pPr marL="12700">
              <a:lnSpc>
                <a:spcPts val="1300"/>
              </a:lnSpc>
            </a:pPr>
            <a:r>
              <a:rPr sz="1200" dirty="0">
                <a:solidFill>
                  <a:srgbClr val="F9F9F9"/>
                </a:solidFill>
                <a:latin typeface="微软雅黑"/>
                <a:cs typeface="微软雅黑"/>
              </a:rPr>
              <a:t>127</a:t>
            </a:r>
            <a:endParaRPr sz="1200">
              <a:latin typeface="微软雅黑"/>
              <a:cs typeface="微软雅黑"/>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53736" y="2937764"/>
            <a:ext cx="2720340" cy="438784"/>
          </a:xfrm>
          <a:prstGeom prst="rect">
            <a:avLst/>
          </a:prstGeom>
        </p:spPr>
        <p:txBody>
          <a:bodyPr vert="horz" wrap="square" lIns="0" tIns="0" rIns="0" bIns="0" rtlCol="0">
            <a:spAutoFit/>
          </a:bodyPr>
          <a:lstStyle/>
          <a:p>
            <a:pPr marL="12700">
              <a:lnSpc>
                <a:spcPct val="100000"/>
              </a:lnSpc>
            </a:pPr>
            <a:r>
              <a:rPr sz="2800" spc="-10" dirty="0"/>
              <a:t>附录</a:t>
            </a:r>
            <a:r>
              <a:rPr sz="2800" spc="-10" dirty="0">
                <a:latin typeface="微软雅黑"/>
                <a:cs typeface="微软雅黑"/>
              </a:rPr>
              <a:t>1</a:t>
            </a:r>
            <a:r>
              <a:rPr sz="2800" spc="-10" dirty="0"/>
              <a:t>：专业名词</a:t>
            </a:r>
            <a:endParaRPr sz="2800">
              <a:latin typeface="微软雅黑"/>
              <a:cs typeface="微软雅黑"/>
            </a:endParaRPr>
          </a:p>
        </p:txBody>
      </p:sp>
      <p:sp>
        <p:nvSpPr>
          <p:cNvPr id="3" name="object 3"/>
          <p:cNvSpPr/>
          <p:nvPr/>
        </p:nvSpPr>
        <p:spPr>
          <a:xfrm>
            <a:off x="12021311" y="457200"/>
            <a:ext cx="161544" cy="32308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687682" y="518159"/>
            <a:ext cx="330200" cy="195580"/>
          </a:xfrm>
          <a:prstGeom prst="rect">
            <a:avLst/>
          </a:prstGeom>
        </p:spPr>
        <p:txBody>
          <a:bodyPr vert="horz" wrap="square" lIns="0" tIns="0" rIns="0" bIns="0" rtlCol="0">
            <a:spAutoFit/>
          </a:bodyPr>
          <a:lstStyle/>
          <a:p>
            <a:pPr marL="12700">
              <a:lnSpc>
                <a:spcPct val="100000"/>
              </a:lnSpc>
            </a:pPr>
            <a:r>
              <a:rPr sz="1200" dirty="0">
                <a:solidFill>
                  <a:srgbClr val="5E666F"/>
                </a:solidFill>
                <a:latin typeface="微软雅黑"/>
                <a:cs typeface="微软雅黑"/>
              </a:rPr>
              <a:t>附录</a:t>
            </a:r>
            <a:endParaRPr sz="1200">
              <a:latin typeface="微软雅黑"/>
              <a:cs typeface="微软雅黑"/>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128</a:t>
            </a:fld>
            <a:endParaRPr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dirty="0"/>
              <a:t>专业名词解释</a:t>
            </a:r>
          </a:p>
        </p:txBody>
      </p:sp>
      <p:sp>
        <p:nvSpPr>
          <p:cNvPr id="4" name="object 4"/>
          <p:cNvSpPr txBox="1"/>
          <p:nvPr/>
        </p:nvSpPr>
        <p:spPr>
          <a:xfrm>
            <a:off x="829767" y="1510157"/>
            <a:ext cx="10809605" cy="470789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90" dirty="0">
                <a:solidFill>
                  <a:srgbClr val="1D9ED2"/>
                </a:solidFill>
                <a:latin typeface="Arial Unicode MS"/>
                <a:cs typeface="Arial Unicode MS"/>
              </a:rPr>
              <a:t> </a:t>
            </a:r>
            <a:r>
              <a:rPr sz="1400" b="1" dirty="0">
                <a:solidFill>
                  <a:srgbClr val="585858"/>
                </a:solidFill>
                <a:latin typeface="微软雅黑"/>
                <a:cs typeface="微软雅黑"/>
              </a:rPr>
              <a:t>公链</a:t>
            </a:r>
            <a:r>
              <a:rPr sz="1400" dirty="0">
                <a:solidFill>
                  <a:srgbClr val="585858"/>
                </a:solidFill>
                <a:latin typeface="微软雅黑"/>
                <a:cs typeface="微软雅黑"/>
              </a:rPr>
              <a:t>：中心化或准中心化信任的替代物，完全对外开放，任何人都可以任意使用，没有权限的设定，也没有身份认证之类，不但可以任</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意参与试用，而且发生的所有数据都可以任意查看。</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09" dirty="0">
                <a:solidFill>
                  <a:srgbClr val="1D9ED2"/>
                </a:solidFill>
                <a:latin typeface="Arial Unicode MS"/>
                <a:cs typeface="Arial Unicode MS"/>
              </a:rPr>
              <a:t> </a:t>
            </a:r>
            <a:r>
              <a:rPr sz="1400" b="1" dirty="0">
                <a:solidFill>
                  <a:srgbClr val="585858"/>
                </a:solidFill>
                <a:latin typeface="微软雅黑"/>
                <a:cs typeface="微软雅黑"/>
              </a:rPr>
              <a:t>数字资产</a:t>
            </a:r>
            <a:r>
              <a:rPr sz="1400" dirty="0">
                <a:solidFill>
                  <a:srgbClr val="585858"/>
                </a:solidFill>
                <a:latin typeface="微软雅黑"/>
                <a:cs typeface="微软雅黑"/>
              </a:rPr>
              <a:t>：以电子数据的形式存在的可编程控制的资产。</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09" dirty="0">
                <a:solidFill>
                  <a:srgbClr val="1D9ED2"/>
                </a:solidFill>
                <a:latin typeface="Arial Unicode MS"/>
                <a:cs typeface="Arial Unicode MS"/>
              </a:rPr>
              <a:t> </a:t>
            </a:r>
            <a:r>
              <a:rPr sz="1400" b="1" dirty="0">
                <a:solidFill>
                  <a:srgbClr val="585858"/>
                </a:solidFill>
                <a:latin typeface="微软雅黑"/>
                <a:cs typeface="微软雅黑"/>
              </a:rPr>
              <a:t>数字身份</a:t>
            </a:r>
            <a:r>
              <a:rPr sz="1400" dirty="0">
                <a:solidFill>
                  <a:srgbClr val="585858"/>
                </a:solidFill>
                <a:latin typeface="微软雅黑"/>
                <a:cs typeface="微软雅黑"/>
              </a:rPr>
              <a:t>：以电子数据形式存在的个人、组织、事物的身份信息。</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390" dirty="0">
                <a:solidFill>
                  <a:srgbClr val="1D9ED2"/>
                </a:solidFill>
                <a:latin typeface="Arial Unicode MS"/>
                <a:cs typeface="Arial Unicode MS"/>
              </a:rPr>
              <a:t> </a:t>
            </a:r>
            <a:r>
              <a:rPr sz="1400" b="1" dirty="0">
                <a:solidFill>
                  <a:srgbClr val="585858"/>
                </a:solidFill>
                <a:latin typeface="微软雅黑"/>
                <a:cs typeface="微软雅黑"/>
              </a:rPr>
              <a:t>侧链</a:t>
            </a:r>
            <a:r>
              <a:rPr sz="1400" dirty="0">
                <a:solidFill>
                  <a:srgbClr val="585858"/>
                </a:solidFill>
                <a:latin typeface="微软雅黑"/>
                <a:cs typeface="微软雅黑"/>
              </a:rPr>
              <a:t>：相对于主链而言的，最早是针对比特币提出的，本质上是一种跨区块链解决方案，可以将数字资产从主链转移到侧链，分担主链</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的压力，扩大主链的性能。</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b="1" dirty="0">
                <a:solidFill>
                  <a:srgbClr val="585858"/>
                </a:solidFill>
                <a:latin typeface="微软雅黑"/>
                <a:cs typeface="微软雅黑"/>
              </a:rPr>
              <a:t>单一托管模式</a:t>
            </a:r>
            <a:r>
              <a:rPr sz="1400" dirty="0">
                <a:solidFill>
                  <a:srgbClr val="585858"/>
                </a:solidFill>
                <a:latin typeface="微软雅黑"/>
                <a:cs typeface="微软雅黑"/>
              </a:rPr>
              <a:t>：将数字资产发送到一个主链的单一托管方，当单一托管方收到相关信息后，就在侧链上激活相应数字资产。</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390" dirty="0">
                <a:solidFill>
                  <a:srgbClr val="1D9ED2"/>
                </a:solidFill>
                <a:latin typeface="Arial Unicode MS"/>
                <a:cs typeface="Arial Unicode MS"/>
              </a:rPr>
              <a:t> </a:t>
            </a:r>
            <a:r>
              <a:rPr sz="1400" b="1" dirty="0">
                <a:solidFill>
                  <a:srgbClr val="585858"/>
                </a:solidFill>
                <a:latin typeface="微软雅黑"/>
                <a:cs typeface="微软雅黑"/>
              </a:rPr>
              <a:t>SPV模式</a:t>
            </a:r>
            <a:r>
              <a:rPr sz="1400" dirty="0">
                <a:solidFill>
                  <a:srgbClr val="585858"/>
                </a:solidFill>
                <a:latin typeface="微软雅黑"/>
                <a:cs typeface="微软雅黑"/>
              </a:rPr>
              <a:t>：这是一种用于证明交易存在的方法，通过少量数据就可以验证某个特定区块中交易是否存在。</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390" dirty="0">
                <a:solidFill>
                  <a:srgbClr val="1D9ED2"/>
                </a:solidFill>
                <a:latin typeface="Arial Unicode MS"/>
                <a:cs typeface="Arial Unicode MS"/>
              </a:rPr>
              <a:t> </a:t>
            </a:r>
            <a:r>
              <a:rPr sz="1400" b="1" dirty="0">
                <a:solidFill>
                  <a:srgbClr val="585858"/>
                </a:solidFill>
                <a:latin typeface="微软雅黑"/>
                <a:cs typeface="微软雅黑"/>
              </a:rPr>
              <a:t>联盟模式</a:t>
            </a:r>
            <a:r>
              <a:rPr sz="1400" dirty="0">
                <a:solidFill>
                  <a:srgbClr val="585858"/>
                </a:solidFill>
                <a:latin typeface="微软雅黑"/>
                <a:cs typeface="微软雅黑"/>
              </a:rPr>
              <a:t>：使用公证人联盟来取代单一的保管方，利用公证人联盟的多重签名对侧链数字资产流动进行确认。</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380" dirty="0">
                <a:solidFill>
                  <a:srgbClr val="1D9ED2"/>
                </a:solidFill>
                <a:latin typeface="Arial Unicode MS"/>
                <a:cs typeface="Arial Unicode MS"/>
              </a:rPr>
              <a:t> </a:t>
            </a:r>
            <a:r>
              <a:rPr sz="1400" b="1" dirty="0">
                <a:solidFill>
                  <a:srgbClr val="585858"/>
                </a:solidFill>
                <a:latin typeface="微软雅黑"/>
                <a:cs typeface="微软雅黑"/>
              </a:rPr>
              <a:t>驱动链模式：</a:t>
            </a:r>
            <a:r>
              <a:rPr sz="1400" dirty="0">
                <a:solidFill>
                  <a:srgbClr val="585858"/>
                </a:solidFill>
                <a:latin typeface="微软雅黑"/>
                <a:cs typeface="微软雅黑"/>
              </a:rPr>
              <a:t>矿工作为“算法代理监护人”，对侧链当前的状态进行检测。受矿工参与度影响较大，并且需要对主链进行软分叉。</a:t>
            </a:r>
            <a:endParaRPr sz="1400">
              <a:latin typeface="微软雅黑"/>
              <a:cs typeface="微软雅黑"/>
            </a:endParaRPr>
          </a:p>
          <a:p>
            <a:pPr marL="299085" marR="5080" indent="-287020">
              <a:lnSpc>
                <a:spcPct val="150000"/>
              </a:lnSpc>
            </a:pPr>
            <a:r>
              <a:rPr sz="1400" spc="540" dirty="0">
                <a:solidFill>
                  <a:srgbClr val="1D9ED2"/>
                </a:solidFill>
                <a:latin typeface="Arial Unicode MS"/>
                <a:cs typeface="Arial Unicode MS"/>
              </a:rPr>
              <a:t>◆</a:t>
            </a:r>
            <a:r>
              <a:rPr sz="1400" spc="395" dirty="0">
                <a:solidFill>
                  <a:srgbClr val="1D9ED2"/>
                </a:solidFill>
                <a:latin typeface="Arial Unicode MS"/>
                <a:cs typeface="Arial Unicode MS"/>
              </a:rPr>
              <a:t> </a:t>
            </a:r>
            <a:r>
              <a:rPr sz="1400" b="1" dirty="0">
                <a:solidFill>
                  <a:srgbClr val="585858"/>
                </a:solidFill>
                <a:latin typeface="微软雅黑"/>
                <a:cs typeface="微软雅黑"/>
              </a:rPr>
              <a:t>燃烧证明：</a:t>
            </a:r>
            <a:r>
              <a:rPr sz="1400" dirty="0">
                <a:solidFill>
                  <a:srgbClr val="585858"/>
                </a:solidFill>
                <a:latin typeface="微软雅黑"/>
                <a:cs typeface="微软雅黑"/>
              </a:rPr>
              <a:t>主要应用于单向锚定的区块链中，即持有比特币的用户可以发送到一个专门的没有私钥的地址中，那么会在侧链生成相应数  量的新币。</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00" dirty="0">
                <a:solidFill>
                  <a:srgbClr val="1D9ED2"/>
                </a:solidFill>
                <a:latin typeface="Arial Unicode MS"/>
                <a:cs typeface="Arial Unicode MS"/>
              </a:rPr>
              <a:t> </a:t>
            </a:r>
            <a:r>
              <a:rPr sz="1400" b="1" dirty="0">
                <a:solidFill>
                  <a:srgbClr val="585858"/>
                </a:solidFill>
                <a:latin typeface="微软雅黑"/>
                <a:cs typeface="微软雅黑"/>
              </a:rPr>
              <a:t>混合模式：</a:t>
            </a:r>
            <a:r>
              <a:rPr sz="1400" dirty="0">
                <a:solidFill>
                  <a:srgbClr val="585858"/>
                </a:solidFill>
                <a:latin typeface="微软雅黑"/>
                <a:cs typeface="微软雅黑"/>
              </a:rPr>
              <a:t>在主链和侧链中使用不同的解锁方法，提高了处理效率。</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b="1" dirty="0">
                <a:solidFill>
                  <a:srgbClr val="585858"/>
                </a:solidFill>
                <a:latin typeface="微软雅黑"/>
                <a:cs typeface="微软雅黑"/>
              </a:rPr>
              <a:t>跨链：</a:t>
            </a:r>
            <a:r>
              <a:rPr sz="1400" dirty="0">
                <a:solidFill>
                  <a:srgbClr val="585858"/>
                </a:solidFill>
                <a:latin typeface="微软雅黑"/>
                <a:cs typeface="微软雅黑"/>
              </a:rPr>
              <a:t>相对于侧链，是一个更广泛的概念，就是通过一个技术，能让价值跨过链和链之间的障碍，进行直接的流通。</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05" dirty="0">
                <a:solidFill>
                  <a:srgbClr val="1D9ED2"/>
                </a:solidFill>
                <a:latin typeface="Arial Unicode MS"/>
                <a:cs typeface="Arial Unicode MS"/>
              </a:rPr>
              <a:t> </a:t>
            </a:r>
            <a:r>
              <a:rPr sz="1400" b="1" dirty="0">
                <a:solidFill>
                  <a:srgbClr val="585858"/>
                </a:solidFill>
                <a:latin typeface="微软雅黑"/>
                <a:cs typeface="微软雅黑"/>
              </a:rPr>
              <a:t>公证人机制</a:t>
            </a:r>
            <a:r>
              <a:rPr sz="1400" dirty="0">
                <a:solidFill>
                  <a:srgbClr val="585858"/>
                </a:solidFill>
                <a:latin typeface="微软雅黑"/>
                <a:cs typeface="微软雅黑"/>
              </a:rPr>
              <a:t>：Interledger协议采用密码算法用连接器为不同的链创建资金托管，当所有参与方对交易达成共识时，便可相互交易。</a:t>
            </a:r>
            <a:endParaRPr sz="1400">
              <a:latin typeface="微软雅黑"/>
              <a:cs typeface="微软雅黑"/>
            </a:endParaRP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1687682" y="518159"/>
            <a:ext cx="330200" cy="195580"/>
          </a:xfrm>
          <a:prstGeom prst="rect">
            <a:avLst/>
          </a:prstGeom>
        </p:spPr>
        <p:txBody>
          <a:bodyPr vert="horz" wrap="square" lIns="0" tIns="0" rIns="0" bIns="0" rtlCol="0">
            <a:spAutoFit/>
          </a:bodyPr>
          <a:lstStyle/>
          <a:p>
            <a:pPr marL="12700">
              <a:lnSpc>
                <a:spcPct val="100000"/>
              </a:lnSpc>
            </a:pPr>
            <a:r>
              <a:rPr sz="1200" dirty="0">
                <a:solidFill>
                  <a:srgbClr val="5E666F"/>
                </a:solidFill>
                <a:latin typeface="微软雅黑"/>
                <a:cs typeface="微软雅黑"/>
              </a:rPr>
              <a:t>附录</a:t>
            </a:r>
            <a:endParaRPr sz="1200">
              <a:latin typeface="微软雅黑"/>
              <a:cs typeface="微软雅黑"/>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129</a:t>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640311" y="6144767"/>
            <a:ext cx="551815" cy="462280"/>
          </a:xfrm>
          <a:custGeom>
            <a:avLst/>
            <a:gdLst/>
            <a:ahLst/>
            <a:cxnLst/>
            <a:rect l="l" t="t" r="r" b="b"/>
            <a:pathLst>
              <a:path w="551815" h="462279">
                <a:moveTo>
                  <a:pt x="320802" y="0"/>
                </a:moveTo>
                <a:lnTo>
                  <a:pt x="230886" y="0"/>
                </a:lnTo>
                <a:lnTo>
                  <a:pt x="184356" y="4690"/>
                </a:lnTo>
                <a:lnTo>
                  <a:pt x="141017" y="18143"/>
                </a:lnTo>
                <a:lnTo>
                  <a:pt x="101798" y="39430"/>
                </a:lnTo>
                <a:lnTo>
                  <a:pt x="67627" y="67622"/>
                </a:lnTo>
                <a:lnTo>
                  <a:pt x="39433" y="101792"/>
                </a:lnTo>
                <a:lnTo>
                  <a:pt x="18145" y="141012"/>
                </a:lnTo>
                <a:lnTo>
                  <a:pt x="4691" y="184352"/>
                </a:lnTo>
                <a:lnTo>
                  <a:pt x="0" y="230885"/>
                </a:lnTo>
                <a:lnTo>
                  <a:pt x="4691" y="277415"/>
                </a:lnTo>
                <a:lnTo>
                  <a:pt x="18145" y="320754"/>
                </a:lnTo>
                <a:lnTo>
                  <a:pt x="39433" y="359973"/>
                </a:lnTo>
                <a:lnTo>
                  <a:pt x="67627" y="394144"/>
                </a:lnTo>
                <a:lnTo>
                  <a:pt x="101798" y="422338"/>
                </a:lnTo>
                <a:lnTo>
                  <a:pt x="141017" y="443626"/>
                </a:lnTo>
                <a:lnTo>
                  <a:pt x="184356" y="457080"/>
                </a:lnTo>
                <a:lnTo>
                  <a:pt x="230886" y="461771"/>
                </a:lnTo>
                <a:lnTo>
                  <a:pt x="320802" y="461771"/>
                </a:lnTo>
                <a:lnTo>
                  <a:pt x="367331" y="457080"/>
                </a:lnTo>
                <a:lnTo>
                  <a:pt x="410670" y="443626"/>
                </a:lnTo>
                <a:lnTo>
                  <a:pt x="449889" y="422338"/>
                </a:lnTo>
                <a:lnTo>
                  <a:pt x="484060" y="394144"/>
                </a:lnTo>
                <a:lnTo>
                  <a:pt x="512254" y="359973"/>
                </a:lnTo>
                <a:lnTo>
                  <a:pt x="533542" y="320754"/>
                </a:lnTo>
                <a:lnTo>
                  <a:pt x="546996" y="277415"/>
                </a:lnTo>
                <a:lnTo>
                  <a:pt x="551688" y="230885"/>
                </a:lnTo>
                <a:lnTo>
                  <a:pt x="546996" y="184352"/>
                </a:lnTo>
                <a:lnTo>
                  <a:pt x="533542" y="141012"/>
                </a:lnTo>
                <a:lnTo>
                  <a:pt x="512254" y="101792"/>
                </a:lnTo>
                <a:lnTo>
                  <a:pt x="484060" y="67622"/>
                </a:lnTo>
                <a:lnTo>
                  <a:pt x="449889" y="39430"/>
                </a:lnTo>
                <a:lnTo>
                  <a:pt x="410670" y="18143"/>
                </a:lnTo>
                <a:lnTo>
                  <a:pt x="367331" y="4690"/>
                </a:lnTo>
                <a:lnTo>
                  <a:pt x="320802" y="0"/>
                </a:lnTo>
                <a:close/>
              </a:path>
            </a:pathLst>
          </a:custGeom>
          <a:solidFill>
            <a:srgbClr val="1D9ED2"/>
          </a:solidFill>
        </p:spPr>
        <p:txBody>
          <a:bodyPr wrap="square" lIns="0" tIns="0" rIns="0" bIns="0" rtlCol="0"/>
          <a:lstStyle/>
          <a:p>
            <a:endParaRPr/>
          </a:p>
        </p:txBody>
      </p:sp>
      <p:sp>
        <p:nvSpPr>
          <p:cNvPr id="3" name="object 3"/>
          <p:cNvSpPr/>
          <p:nvPr/>
        </p:nvSpPr>
        <p:spPr>
          <a:xfrm>
            <a:off x="11856719" y="6144767"/>
            <a:ext cx="334010" cy="462280"/>
          </a:xfrm>
          <a:custGeom>
            <a:avLst/>
            <a:gdLst/>
            <a:ahLst/>
            <a:cxnLst/>
            <a:rect l="l" t="t" r="r" b="b"/>
            <a:pathLst>
              <a:path w="334009" h="462279">
                <a:moveTo>
                  <a:pt x="0" y="461771"/>
                </a:moveTo>
                <a:lnTo>
                  <a:pt x="333755" y="461771"/>
                </a:lnTo>
                <a:lnTo>
                  <a:pt x="333755" y="0"/>
                </a:lnTo>
                <a:lnTo>
                  <a:pt x="0" y="0"/>
                </a:lnTo>
                <a:lnTo>
                  <a:pt x="0" y="461771"/>
                </a:lnTo>
                <a:close/>
              </a:path>
            </a:pathLst>
          </a:custGeom>
          <a:solidFill>
            <a:srgbClr val="1D9ED2"/>
          </a:solidFill>
        </p:spPr>
        <p:txBody>
          <a:bodyPr wrap="square" lIns="0" tIns="0" rIns="0" bIns="0" rtlCol="0"/>
          <a:lstStyle/>
          <a:p>
            <a:endParaRPr/>
          </a:p>
        </p:txBody>
      </p:sp>
      <p:sp>
        <p:nvSpPr>
          <p:cNvPr id="4" name="object 4"/>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latin typeface="微软雅黑"/>
                <a:cs typeface="微软雅黑"/>
              </a:rPr>
              <a:t>NE</a:t>
            </a:r>
            <a:r>
              <a:rPr spc="5" dirty="0">
                <a:latin typeface="微软雅黑"/>
                <a:cs typeface="微软雅黑"/>
              </a:rPr>
              <a:t>O</a:t>
            </a:r>
            <a:r>
              <a:rPr dirty="0"/>
              <a:t>：非盈利的社区化区块链项目，是一种智能经济分布式网</a:t>
            </a:r>
          </a:p>
          <a:p>
            <a:pPr marL="12700">
              <a:lnSpc>
                <a:spcPts val="2735"/>
              </a:lnSpc>
            </a:pPr>
            <a:r>
              <a:rPr dirty="0"/>
              <a:t>络</a:t>
            </a:r>
          </a:p>
        </p:txBody>
      </p:sp>
      <p:sp>
        <p:nvSpPr>
          <p:cNvPr id="6" name="object 6"/>
          <p:cNvSpPr/>
          <p:nvPr/>
        </p:nvSpPr>
        <p:spPr>
          <a:xfrm>
            <a:off x="467868" y="1371587"/>
            <a:ext cx="3724655" cy="495147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67690" y="1471422"/>
            <a:ext cx="3427476" cy="465429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56272" y="1459991"/>
            <a:ext cx="3450323" cy="4677156"/>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649223" y="1522501"/>
            <a:ext cx="3376422" cy="4505706"/>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766572" y="1639823"/>
            <a:ext cx="3028188" cy="415747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826008" y="1699272"/>
            <a:ext cx="221741" cy="241541"/>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832103" y="1705355"/>
            <a:ext cx="193548" cy="213360"/>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1124711" y="1699272"/>
            <a:ext cx="221742" cy="241541"/>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1130808" y="1705355"/>
            <a:ext cx="193547" cy="213360"/>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1423416" y="1699272"/>
            <a:ext cx="221741" cy="241541"/>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1429511" y="1705355"/>
            <a:ext cx="193547" cy="213360"/>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1722120" y="1699272"/>
            <a:ext cx="221742" cy="241541"/>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1728216" y="1705355"/>
            <a:ext cx="193547" cy="213360"/>
          </a:xfrm>
          <a:prstGeom prst="rect">
            <a:avLst/>
          </a:prstGeom>
          <a:blipFill>
            <a:blip r:embed="rId12" cstate="print"/>
            <a:stretch>
              <a:fillRect/>
            </a:stretch>
          </a:blipFill>
        </p:spPr>
        <p:txBody>
          <a:bodyPr wrap="square" lIns="0" tIns="0" rIns="0" bIns="0" rtlCol="0"/>
          <a:lstStyle/>
          <a:p>
            <a:endParaRPr/>
          </a:p>
        </p:txBody>
      </p:sp>
      <p:sp>
        <p:nvSpPr>
          <p:cNvPr id="19" name="object 19"/>
          <p:cNvSpPr/>
          <p:nvPr/>
        </p:nvSpPr>
        <p:spPr>
          <a:xfrm>
            <a:off x="2020823" y="1699272"/>
            <a:ext cx="221742" cy="241541"/>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2026920" y="1705355"/>
            <a:ext cx="193548" cy="213360"/>
          </a:xfrm>
          <a:prstGeom prst="rect">
            <a:avLst/>
          </a:prstGeom>
          <a:blipFill>
            <a:blip r:embed="rId13" cstate="print"/>
            <a:stretch>
              <a:fillRect/>
            </a:stretch>
          </a:blipFill>
        </p:spPr>
        <p:txBody>
          <a:bodyPr wrap="square" lIns="0" tIns="0" rIns="0" bIns="0" rtlCol="0"/>
          <a:lstStyle/>
          <a:p>
            <a:endParaRPr/>
          </a:p>
        </p:txBody>
      </p:sp>
      <p:sp>
        <p:nvSpPr>
          <p:cNvPr id="21" name="object 21"/>
          <p:cNvSpPr/>
          <p:nvPr/>
        </p:nvSpPr>
        <p:spPr>
          <a:xfrm>
            <a:off x="2319527" y="1699272"/>
            <a:ext cx="221742" cy="241541"/>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2325623" y="1705355"/>
            <a:ext cx="193548" cy="213360"/>
          </a:xfrm>
          <a:prstGeom prst="rect">
            <a:avLst/>
          </a:prstGeom>
          <a:blipFill>
            <a:blip r:embed="rId14" cstate="print"/>
            <a:stretch>
              <a:fillRect/>
            </a:stretch>
          </a:blipFill>
        </p:spPr>
        <p:txBody>
          <a:bodyPr wrap="square" lIns="0" tIns="0" rIns="0" bIns="0" rtlCol="0"/>
          <a:lstStyle/>
          <a:p>
            <a:endParaRPr/>
          </a:p>
        </p:txBody>
      </p:sp>
      <p:sp>
        <p:nvSpPr>
          <p:cNvPr id="23" name="object 23"/>
          <p:cNvSpPr/>
          <p:nvPr/>
        </p:nvSpPr>
        <p:spPr>
          <a:xfrm>
            <a:off x="2618232" y="1699272"/>
            <a:ext cx="221742" cy="241541"/>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2624327" y="1705355"/>
            <a:ext cx="193548" cy="213360"/>
          </a:xfrm>
          <a:prstGeom prst="rect">
            <a:avLst/>
          </a:prstGeom>
          <a:blipFill>
            <a:blip r:embed="rId14" cstate="print"/>
            <a:stretch>
              <a:fillRect/>
            </a:stretch>
          </a:blipFill>
        </p:spPr>
        <p:txBody>
          <a:bodyPr wrap="square" lIns="0" tIns="0" rIns="0" bIns="0" rtlCol="0"/>
          <a:lstStyle/>
          <a:p>
            <a:endParaRPr/>
          </a:p>
        </p:txBody>
      </p:sp>
      <p:sp>
        <p:nvSpPr>
          <p:cNvPr id="25" name="object 25"/>
          <p:cNvSpPr/>
          <p:nvPr/>
        </p:nvSpPr>
        <p:spPr>
          <a:xfrm>
            <a:off x="2915411" y="1699272"/>
            <a:ext cx="223253" cy="241541"/>
          </a:xfrm>
          <a:prstGeom prst="rect">
            <a:avLst/>
          </a:prstGeom>
          <a:blipFill>
            <a:blip r:embed="rId15" cstate="print"/>
            <a:stretch>
              <a:fillRect/>
            </a:stretch>
          </a:blipFill>
        </p:spPr>
        <p:txBody>
          <a:bodyPr wrap="square" lIns="0" tIns="0" rIns="0" bIns="0" rtlCol="0"/>
          <a:lstStyle/>
          <a:p>
            <a:endParaRPr/>
          </a:p>
        </p:txBody>
      </p:sp>
      <p:sp>
        <p:nvSpPr>
          <p:cNvPr id="26" name="object 26"/>
          <p:cNvSpPr/>
          <p:nvPr/>
        </p:nvSpPr>
        <p:spPr>
          <a:xfrm>
            <a:off x="2921507" y="1705355"/>
            <a:ext cx="195072" cy="213360"/>
          </a:xfrm>
          <a:prstGeom prst="rect">
            <a:avLst/>
          </a:prstGeom>
          <a:blipFill>
            <a:blip r:embed="rId16" cstate="print"/>
            <a:stretch>
              <a:fillRect/>
            </a:stretch>
          </a:blipFill>
        </p:spPr>
        <p:txBody>
          <a:bodyPr wrap="square" lIns="0" tIns="0" rIns="0" bIns="0" rtlCol="0"/>
          <a:lstStyle/>
          <a:p>
            <a:endParaRPr/>
          </a:p>
        </p:txBody>
      </p:sp>
      <p:sp>
        <p:nvSpPr>
          <p:cNvPr id="27" name="object 27"/>
          <p:cNvSpPr/>
          <p:nvPr/>
        </p:nvSpPr>
        <p:spPr>
          <a:xfrm>
            <a:off x="3214116" y="1699272"/>
            <a:ext cx="223253" cy="241541"/>
          </a:xfrm>
          <a:prstGeom prst="rect">
            <a:avLst/>
          </a:prstGeom>
          <a:blipFill>
            <a:blip r:embed="rId15" cstate="print"/>
            <a:stretch>
              <a:fillRect/>
            </a:stretch>
          </a:blipFill>
        </p:spPr>
        <p:txBody>
          <a:bodyPr wrap="square" lIns="0" tIns="0" rIns="0" bIns="0" rtlCol="0"/>
          <a:lstStyle/>
          <a:p>
            <a:endParaRPr/>
          </a:p>
        </p:txBody>
      </p:sp>
      <p:sp>
        <p:nvSpPr>
          <p:cNvPr id="28" name="object 28"/>
          <p:cNvSpPr/>
          <p:nvPr/>
        </p:nvSpPr>
        <p:spPr>
          <a:xfrm>
            <a:off x="3220211" y="1705355"/>
            <a:ext cx="195072" cy="213360"/>
          </a:xfrm>
          <a:prstGeom prst="rect">
            <a:avLst/>
          </a:prstGeom>
          <a:blipFill>
            <a:blip r:embed="rId16" cstate="print"/>
            <a:stretch>
              <a:fillRect/>
            </a:stretch>
          </a:blipFill>
        </p:spPr>
        <p:txBody>
          <a:bodyPr wrap="square" lIns="0" tIns="0" rIns="0" bIns="0" rtlCol="0"/>
          <a:lstStyle/>
          <a:p>
            <a:endParaRPr/>
          </a:p>
        </p:txBody>
      </p:sp>
      <p:sp>
        <p:nvSpPr>
          <p:cNvPr id="29" name="object 29"/>
          <p:cNvSpPr/>
          <p:nvPr/>
        </p:nvSpPr>
        <p:spPr>
          <a:xfrm>
            <a:off x="3512820" y="1699272"/>
            <a:ext cx="221741" cy="241541"/>
          </a:xfrm>
          <a:prstGeom prst="rect">
            <a:avLst/>
          </a:prstGeom>
          <a:blipFill>
            <a:blip r:embed="rId8" cstate="print"/>
            <a:stretch>
              <a:fillRect/>
            </a:stretch>
          </a:blipFill>
        </p:spPr>
        <p:txBody>
          <a:bodyPr wrap="square" lIns="0" tIns="0" rIns="0" bIns="0" rtlCol="0"/>
          <a:lstStyle/>
          <a:p>
            <a:endParaRPr/>
          </a:p>
        </p:txBody>
      </p:sp>
      <p:sp>
        <p:nvSpPr>
          <p:cNvPr id="30" name="object 30"/>
          <p:cNvSpPr/>
          <p:nvPr/>
        </p:nvSpPr>
        <p:spPr>
          <a:xfrm>
            <a:off x="3518915" y="1705355"/>
            <a:ext cx="193548" cy="213360"/>
          </a:xfrm>
          <a:prstGeom prst="rect">
            <a:avLst/>
          </a:prstGeom>
          <a:blipFill>
            <a:blip r:embed="rId11" cstate="print"/>
            <a:stretch>
              <a:fillRect/>
            </a:stretch>
          </a:blipFill>
        </p:spPr>
        <p:txBody>
          <a:bodyPr wrap="square" lIns="0" tIns="0" rIns="0" bIns="0" rtlCol="0"/>
          <a:lstStyle/>
          <a:p>
            <a:endParaRPr/>
          </a:p>
        </p:txBody>
      </p:sp>
      <p:sp>
        <p:nvSpPr>
          <p:cNvPr id="31" name="object 31"/>
          <p:cNvSpPr/>
          <p:nvPr/>
        </p:nvSpPr>
        <p:spPr>
          <a:xfrm>
            <a:off x="853439" y="1353311"/>
            <a:ext cx="93725" cy="523494"/>
          </a:xfrm>
          <a:prstGeom prst="rect">
            <a:avLst/>
          </a:prstGeom>
          <a:blipFill>
            <a:blip r:embed="rId17" cstate="print"/>
            <a:stretch>
              <a:fillRect/>
            </a:stretch>
          </a:blipFill>
        </p:spPr>
        <p:txBody>
          <a:bodyPr wrap="square" lIns="0" tIns="0" rIns="0" bIns="0" rtlCol="0"/>
          <a:lstStyle/>
          <a:p>
            <a:endParaRPr/>
          </a:p>
        </p:txBody>
      </p:sp>
      <p:sp>
        <p:nvSpPr>
          <p:cNvPr id="32" name="object 32"/>
          <p:cNvSpPr/>
          <p:nvPr/>
        </p:nvSpPr>
        <p:spPr>
          <a:xfrm>
            <a:off x="890777" y="1395222"/>
            <a:ext cx="21335" cy="441960"/>
          </a:xfrm>
          <a:prstGeom prst="rect">
            <a:avLst/>
          </a:prstGeom>
          <a:blipFill>
            <a:blip r:embed="rId18" cstate="print"/>
            <a:stretch>
              <a:fillRect/>
            </a:stretch>
          </a:blipFill>
        </p:spPr>
        <p:txBody>
          <a:bodyPr wrap="square" lIns="0" tIns="0" rIns="0" bIns="0" rtlCol="0"/>
          <a:lstStyle/>
          <a:p>
            <a:endParaRPr/>
          </a:p>
        </p:txBody>
      </p:sp>
      <p:sp>
        <p:nvSpPr>
          <p:cNvPr id="33" name="object 33"/>
          <p:cNvSpPr/>
          <p:nvPr/>
        </p:nvSpPr>
        <p:spPr>
          <a:xfrm>
            <a:off x="880977" y="1353311"/>
            <a:ext cx="124100" cy="523494"/>
          </a:xfrm>
          <a:prstGeom prst="rect">
            <a:avLst/>
          </a:prstGeom>
          <a:blipFill>
            <a:blip r:embed="rId19" cstate="print"/>
            <a:stretch>
              <a:fillRect/>
            </a:stretch>
          </a:blipFill>
        </p:spPr>
        <p:txBody>
          <a:bodyPr wrap="square" lIns="0" tIns="0" rIns="0" bIns="0" rtlCol="0"/>
          <a:lstStyle/>
          <a:p>
            <a:endParaRPr/>
          </a:p>
        </p:txBody>
      </p:sp>
      <p:sp>
        <p:nvSpPr>
          <p:cNvPr id="34" name="object 34"/>
          <p:cNvSpPr/>
          <p:nvPr/>
        </p:nvSpPr>
        <p:spPr>
          <a:xfrm>
            <a:off x="948689" y="1395222"/>
            <a:ext cx="21335" cy="441960"/>
          </a:xfrm>
          <a:prstGeom prst="rect">
            <a:avLst/>
          </a:prstGeom>
          <a:blipFill>
            <a:blip r:embed="rId18" cstate="print"/>
            <a:stretch>
              <a:fillRect/>
            </a:stretch>
          </a:blipFill>
        </p:spPr>
        <p:txBody>
          <a:bodyPr wrap="square" lIns="0" tIns="0" rIns="0" bIns="0" rtlCol="0"/>
          <a:lstStyle/>
          <a:p>
            <a:endParaRPr/>
          </a:p>
        </p:txBody>
      </p:sp>
      <p:sp>
        <p:nvSpPr>
          <p:cNvPr id="35" name="object 35"/>
          <p:cNvSpPr/>
          <p:nvPr/>
        </p:nvSpPr>
        <p:spPr>
          <a:xfrm>
            <a:off x="938889" y="1385188"/>
            <a:ext cx="40979" cy="462025"/>
          </a:xfrm>
          <a:prstGeom prst="rect">
            <a:avLst/>
          </a:prstGeom>
          <a:blipFill>
            <a:blip r:embed="rId20" cstate="print"/>
            <a:stretch>
              <a:fillRect/>
            </a:stretch>
          </a:blipFill>
        </p:spPr>
        <p:txBody>
          <a:bodyPr wrap="square" lIns="0" tIns="0" rIns="0" bIns="0" rtlCol="0"/>
          <a:lstStyle/>
          <a:p>
            <a:endParaRPr/>
          </a:p>
        </p:txBody>
      </p:sp>
      <p:sp>
        <p:nvSpPr>
          <p:cNvPr id="36" name="object 36"/>
          <p:cNvSpPr/>
          <p:nvPr/>
        </p:nvSpPr>
        <p:spPr>
          <a:xfrm>
            <a:off x="1153667" y="1353311"/>
            <a:ext cx="93725" cy="523494"/>
          </a:xfrm>
          <a:prstGeom prst="rect">
            <a:avLst/>
          </a:prstGeom>
          <a:blipFill>
            <a:blip r:embed="rId17" cstate="print"/>
            <a:stretch>
              <a:fillRect/>
            </a:stretch>
          </a:blipFill>
        </p:spPr>
        <p:txBody>
          <a:bodyPr wrap="square" lIns="0" tIns="0" rIns="0" bIns="0" rtlCol="0"/>
          <a:lstStyle/>
          <a:p>
            <a:endParaRPr/>
          </a:p>
        </p:txBody>
      </p:sp>
      <p:sp>
        <p:nvSpPr>
          <p:cNvPr id="37" name="object 37"/>
          <p:cNvSpPr/>
          <p:nvPr/>
        </p:nvSpPr>
        <p:spPr>
          <a:xfrm>
            <a:off x="1191005" y="1395222"/>
            <a:ext cx="21335" cy="441960"/>
          </a:xfrm>
          <a:prstGeom prst="rect">
            <a:avLst/>
          </a:prstGeom>
          <a:blipFill>
            <a:blip r:embed="rId21" cstate="print"/>
            <a:stretch>
              <a:fillRect/>
            </a:stretch>
          </a:blipFill>
        </p:spPr>
        <p:txBody>
          <a:bodyPr wrap="square" lIns="0" tIns="0" rIns="0" bIns="0" rtlCol="0"/>
          <a:lstStyle/>
          <a:p>
            <a:endParaRPr/>
          </a:p>
        </p:txBody>
      </p:sp>
      <p:sp>
        <p:nvSpPr>
          <p:cNvPr id="38" name="object 38"/>
          <p:cNvSpPr/>
          <p:nvPr/>
        </p:nvSpPr>
        <p:spPr>
          <a:xfrm>
            <a:off x="1181205" y="1353311"/>
            <a:ext cx="122576" cy="523494"/>
          </a:xfrm>
          <a:prstGeom prst="rect">
            <a:avLst/>
          </a:prstGeom>
          <a:blipFill>
            <a:blip r:embed="rId22" cstate="print"/>
            <a:stretch>
              <a:fillRect/>
            </a:stretch>
          </a:blipFill>
        </p:spPr>
        <p:txBody>
          <a:bodyPr wrap="square" lIns="0" tIns="0" rIns="0" bIns="0" rtlCol="0"/>
          <a:lstStyle/>
          <a:p>
            <a:endParaRPr/>
          </a:p>
        </p:txBody>
      </p:sp>
      <p:sp>
        <p:nvSpPr>
          <p:cNvPr id="39" name="object 39"/>
          <p:cNvSpPr/>
          <p:nvPr/>
        </p:nvSpPr>
        <p:spPr>
          <a:xfrm>
            <a:off x="1247394" y="1395222"/>
            <a:ext cx="21336" cy="441960"/>
          </a:xfrm>
          <a:prstGeom prst="rect">
            <a:avLst/>
          </a:prstGeom>
          <a:blipFill>
            <a:blip r:embed="rId18" cstate="print"/>
            <a:stretch>
              <a:fillRect/>
            </a:stretch>
          </a:blipFill>
        </p:spPr>
        <p:txBody>
          <a:bodyPr wrap="square" lIns="0" tIns="0" rIns="0" bIns="0" rtlCol="0"/>
          <a:lstStyle/>
          <a:p>
            <a:endParaRPr/>
          </a:p>
        </p:txBody>
      </p:sp>
      <p:sp>
        <p:nvSpPr>
          <p:cNvPr id="40" name="object 40"/>
          <p:cNvSpPr/>
          <p:nvPr/>
        </p:nvSpPr>
        <p:spPr>
          <a:xfrm>
            <a:off x="1237593" y="1385188"/>
            <a:ext cx="41042" cy="462025"/>
          </a:xfrm>
          <a:prstGeom prst="rect">
            <a:avLst/>
          </a:prstGeom>
          <a:blipFill>
            <a:blip r:embed="rId20" cstate="print"/>
            <a:stretch>
              <a:fillRect/>
            </a:stretch>
          </a:blipFill>
        </p:spPr>
        <p:txBody>
          <a:bodyPr wrap="square" lIns="0" tIns="0" rIns="0" bIns="0" rtlCol="0"/>
          <a:lstStyle/>
          <a:p>
            <a:endParaRPr/>
          </a:p>
        </p:txBody>
      </p:sp>
      <p:sp>
        <p:nvSpPr>
          <p:cNvPr id="41" name="object 41"/>
          <p:cNvSpPr/>
          <p:nvPr/>
        </p:nvSpPr>
        <p:spPr>
          <a:xfrm>
            <a:off x="1452372" y="1353311"/>
            <a:ext cx="93725" cy="523494"/>
          </a:xfrm>
          <a:prstGeom prst="rect">
            <a:avLst/>
          </a:prstGeom>
          <a:blipFill>
            <a:blip r:embed="rId17" cstate="print"/>
            <a:stretch>
              <a:fillRect/>
            </a:stretch>
          </a:blipFill>
        </p:spPr>
        <p:txBody>
          <a:bodyPr wrap="square" lIns="0" tIns="0" rIns="0" bIns="0" rtlCol="0"/>
          <a:lstStyle/>
          <a:p>
            <a:endParaRPr/>
          </a:p>
        </p:txBody>
      </p:sp>
      <p:sp>
        <p:nvSpPr>
          <p:cNvPr id="42" name="object 42"/>
          <p:cNvSpPr/>
          <p:nvPr/>
        </p:nvSpPr>
        <p:spPr>
          <a:xfrm>
            <a:off x="1489710" y="1395222"/>
            <a:ext cx="21336" cy="441960"/>
          </a:xfrm>
          <a:prstGeom prst="rect">
            <a:avLst/>
          </a:prstGeom>
          <a:blipFill>
            <a:blip r:embed="rId21" cstate="print"/>
            <a:stretch>
              <a:fillRect/>
            </a:stretch>
          </a:blipFill>
        </p:spPr>
        <p:txBody>
          <a:bodyPr wrap="square" lIns="0" tIns="0" rIns="0" bIns="0" rtlCol="0"/>
          <a:lstStyle/>
          <a:p>
            <a:endParaRPr/>
          </a:p>
        </p:txBody>
      </p:sp>
      <p:sp>
        <p:nvSpPr>
          <p:cNvPr id="43" name="object 43"/>
          <p:cNvSpPr/>
          <p:nvPr/>
        </p:nvSpPr>
        <p:spPr>
          <a:xfrm>
            <a:off x="1479843" y="1353311"/>
            <a:ext cx="124166" cy="523494"/>
          </a:xfrm>
          <a:prstGeom prst="rect">
            <a:avLst/>
          </a:prstGeom>
          <a:blipFill>
            <a:blip r:embed="rId23" cstate="print"/>
            <a:stretch>
              <a:fillRect/>
            </a:stretch>
          </a:blipFill>
        </p:spPr>
        <p:txBody>
          <a:bodyPr wrap="square" lIns="0" tIns="0" rIns="0" bIns="0" rtlCol="0"/>
          <a:lstStyle/>
          <a:p>
            <a:endParaRPr/>
          </a:p>
        </p:txBody>
      </p:sp>
      <p:sp>
        <p:nvSpPr>
          <p:cNvPr id="44" name="object 44"/>
          <p:cNvSpPr/>
          <p:nvPr/>
        </p:nvSpPr>
        <p:spPr>
          <a:xfrm>
            <a:off x="1547622" y="1395222"/>
            <a:ext cx="21336" cy="441960"/>
          </a:xfrm>
          <a:prstGeom prst="rect">
            <a:avLst/>
          </a:prstGeom>
          <a:blipFill>
            <a:blip r:embed="rId21" cstate="print"/>
            <a:stretch>
              <a:fillRect/>
            </a:stretch>
          </a:blipFill>
        </p:spPr>
        <p:txBody>
          <a:bodyPr wrap="square" lIns="0" tIns="0" rIns="0" bIns="0" rtlCol="0"/>
          <a:lstStyle/>
          <a:p>
            <a:endParaRPr/>
          </a:p>
        </p:txBody>
      </p:sp>
      <p:sp>
        <p:nvSpPr>
          <p:cNvPr id="45" name="object 45"/>
          <p:cNvSpPr/>
          <p:nvPr/>
        </p:nvSpPr>
        <p:spPr>
          <a:xfrm>
            <a:off x="1537755" y="1385188"/>
            <a:ext cx="40981" cy="462025"/>
          </a:xfrm>
          <a:prstGeom prst="rect">
            <a:avLst/>
          </a:prstGeom>
          <a:blipFill>
            <a:blip r:embed="rId24" cstate="print"/>
            <a:stretch>
              <a:fillRect/>
            </a:stretch>
          </a:blipFill>
        </p:spPr>
        <p:txBody>
          <a:bodyPr wrap="square" lIns="0" tIns="0" rIns="0" bIns="0" rtlCol="0"/>
          <a:lstStyle/>
          <a:p>
            <a:endParaRPr/>
          </a:p>
        </p:txBody>
      </p:sp>
      <p:sp>
        <p:nvSpPr>
          <p:cNvPr id="46" name="object 46"/>
          <p:cNvSpPr/>
          <p:nvPr/>
        </p:nvSpPr>
        <p:spPr>
          <a:xfrm>
            <a:off x="1752600" y="1353311"/>
            <a:ext cx="93725" cy="523494"/>
          </a:xfrm>
          <a:prstGeom prst="rect">
            <a:avLst/>
          </a:prstGeom>
          <a:blipFill>
            <a:blip r:embed="rId25" cstate="print"/>
            <a:stretch>
              <a:fillRect/>
            </a:stretch>
          </a:blipFill>
        </p:spPr>
        <p:txBody>
          <a:bodyPr wrap="square" lIns="0" tIns="0" rIns="0" bIns="0" rtlCol="0"/>
          <a:lstStyle/>
          <a:p>
            <a:endParaRPr/>
          </a:p>
        </p:txBody>
      </p:sp>
      <p:sp>
        <p:nvSpPr>
          <p:cNvPr id="47" name="object 47"/>
          <p:cNvSpPr/>
          <p:nvPr/>
        </p:nvSpPr>
        <p:spPr>
          <a:xfrm>
            <a:off x="1789938" y="1395222"/>
            <a:ext cx="21336" cy="441960"/>
          </a:xfrm>
          <a:prstGeom prst="rect">
            <a:avLst/>
          </a:prstGeom>
          <a:blipFill>
            <a:blip r:embed="rId21" cstate="print"/>
            <a:stretch>
              <a:fillRect/>
            </a:stretch>
          </a:blipFill>
        </p:spPr>
        <p:txBody>
          <a:bodyPr wrap="square" lIns="0" tIns="0" rIns="0" bIns="0" rtlCol="0"/>
          <a:lstStyle/>
          <a:p>
            <a:endParaRPr/>
          </a:p>
        </p:txBody>
      </p:sp>
      <p:sp>
        <p:nvSpPr>
          <p:cNvPr id="48" name="object 48"/>
          <p:cNvSpPr/>
          <p:nvPr/>
        </p:nvSpPr>
        <p:spPr>
          <a:xfrm>
            <a:off x="1780158" y="1353311"/>
            <a:ext cx="122591" cy="523494"/>
          </a:xfrm>
          <a:prstGeom prst="rect">
            <a:avLst/>
          </a:prstGeom>
          <a:blipFill>
            <a:blip r:embed="rId26" cstate="print"/>
            <a:stretch>
              <a:fillRect/>
            </a:stretch>
          </a:blipFill>
        </p:spPr>
        <p:txBody>
          <a:bodyPr wrap="square" lIns="0" tIns="0" rIns="0" bIns="0" rtlCol="0"/>
          <a:lstStyle/>
          <a:p>
            <a:endParaRPr/>
          </a:p>
        </p:txBody>
      </p:sp>
      <p:sp>
        <p:nvSpPr>
          <p:cNvPr id="49" name="object 49"/>
          <p:cNvSpPr/>
          <p:nvPr/>
        </p:nvSpPr>
        <p:spPr>
          <a:xfrm>
            <a:off x="1847850" y="1395222"/>
            <a:ext cx="19812" cy="441960"/>
          </a:xfrm>
          <a:prstGeom prst="rect">
            <a:avLst/>
          </a:prstGeom>
          <a:blipFill>
            <a:blip r:embed="rId21" cstate="print"/>
            <a:stretch>
              <a:fillRect/>
            </a:stretch>
          </a:blipFill>
        </p:spPr>
        <p:txBody>
          <a:bodyPr wrap="square" lIns="0" tIns="0" rIns="0" bIns="0" rtlCol="0"/>
          <a:lstStyle/>
          <a:p>
            <a:endParaRPr/>
          </a:p>
        </p:txBody>
      </p:sp>
      <p:sp>
        <p:nvSpPr>
          <p:cNvPr id="50" name="object 50"/>
          <p:cNvSpPr/>
          <p:nvPr/>
        </p:nvSpPr>
        <p:spPr>
          <a:xfrm>
            <a:off x="1838069" y="1385188"/>
            <a:ext cx="39371" cy="462025"/>
          </a:xfrm>
          <a:prstGeom prst="rect">
            <a:avLst/>
          </a:prstGeom>
          <a:blipFill>
            <a:blip r:embed="rId27" cstate="print"/>
            <a:stretch>
              <a:fillRect/>
            </a:stretch>
          </a:blipFill>
        </p:spPr>
        <p:txBody>
          <a:bodyPr wrap="square" lIns="0" tIns="0" rIns="0" bIns="0" rtlCol="0"/>
          <a:lstStyle/>
          <a:p>
            <a:endParaRPr/>
          </a:p>
        </p:txBody>
      </p:sp>
      <p:sp>
        <p:nvSpPr>
          <p:cNvPr id="51" name="object 51"/>
          <p:cNvSpPr/>
          <p:nvPr/>
        </p:nvSpPr>
        <p:spPr>
          <a:xfrm>
            <a:off x="2052827" y="1353311"/>
            <a:ext cx="93725" cy="523494"/>
          </a:xfrm>
          <a:prstGeom prst="rect">
            <a:avLst/>
          </a:prstGeom>
          <a:blipFill>
            <a:blip r:embed="rId25" cstate="print"/>
            <a:stretch>
              <a:fillRect/>
            </a:stretch>
          </a:blipFill>
        </p:spPr>
        <p:txBody>
          <a:bodyPr wrap="square" lIns="0" tIns="0" rIns="0" bIns="0" rtlCol="0"/>
          <a:lstStyle/>
          <a:p>
            <a:endParaRPr/>
          </a:p>
        </p:txBody>
      </p:sp>
      <p:sp>
        <p:nvSpPr>
          <p:cNvPr id="52" name="object 52"/>
          <p:cNvSpPr/>
          <p:nvPr/>
        </p:nvSpPr>
        <p:spPr>
          <a:xfrm>
            <a:off x="2090166" y="1395222"/>
            <a:ext cx="21335" cy="441960"/>
          </a:xfrm>
          <a:prstGeom prst="rect">
            <a:avLst/>
          </a:prstGeom>
          <a:blipFill>
            <a:blip r:embed="rId18" cstate="print"/>
            <a:stretch>
              <a:fillRect/>
            </a:stretch>
          </a:blipFill>
        </p:spPr>
        <p:txBody>
          <a:bodyPr wrap="square" lIns="0" tIns="0" rIns="0" bIns="0" rtlCol="0"/>
          <a:lstStyle/>
          <a:p>
            <a:endParaRPr/>
          </a:p>
        </p:txBody>
      </p:sp>
      <p:sp>
        <p:nvSpPr>
          <p:cNvPr id="53" name="object 53"/>
          <p:cNvSpPr/>
          <p:nvPr/>
        </p:nvSpPr>
        <p:spPr>
          <a:xfrm>
            <a:off x="2080299" y="1353311"/>
            <a:ext cx="122642" cy="523494"/>
          </a:xfrm>
          <a:prstGeom prst="rect">
            <a:avLst/>
          </a:prstGeom>
          <a:blipFill>
            <a:blip r:embed="rId28" cstate="print"/>
            <a:stretch>
              <a:fillRect/>
            </a:stretch>
          </a:blipFill>
        </p:spPr>
        <p:txBody>
          <a:bodyPr wrap="square" lIns="0" tIns="0" rIns="0" bIns="0" rtlCol="0"/>
          <a:lstStyle/>
          <a:p>
            <a:endParaRPr/>
          </a:p>
        </p:txBody>
      </p:sp>
      <p:sp>
        <p:nvSpPr>
          <p:cNvPr id="54" name="object 54"/>
          <p:cNvSpPr/>
          <p:nvPr/>
        </p:nvSpPr>
        <p:spPr>
          <a:xfrm>
            <a:off x="2146554" y="1395222"/>
            <a:ext cx="21335" cy="441960"/>
          </a:xfrm>
          <a:prstGeom prst="rect">
            <a:avLst/>
          </a:prstGeom>
          <a:blipFill>
            <a:blip r:embed="rId21" cstate="print"/>
            <a:stretch>
              <a:fillRect/>
            </a:stretch>
          </a:blipFill>
        </p:spPr>
        <p:txBody>
          <a:bodyPr wrap="square" lIns="0" tIns="0" rIns="0" bIns="0" rtlCol="0"/>
          <a:lstStyle/>
          <a:p>
            <a:endParaRPr/>
          </a:p>
        </p:txBody>
      </p:sp>
      <p:sp>
        <p:nvSpPr>
          <p:cNvPr id="55" name="object 55"/>
          <p:cNvSpPr/>
          <p:nvPr/>
        </p:nvSpPr>
        <p:spPr>
          <a:xfrm>
            <a:off x="2136687" y="1385188"/>
            <a:ext cx="41107" cy="462025"/>
          </a:xfrm>
          <a:prstGeom prst="rect">
            <a:avLst/>
          </a:prstGeom>
          <a:blipFill>
            <a:blip r:embed="rId29" cstate="print"/>
            <a:stretch>
              <a:fillRect/>
            </a:stretch>
          </a:blipFill>
        </p:spPr>
        <p:txBody>
          <a:bodyPr wrap="square" lIns="0" tIns="0" rIns="0" bIns="0" rtlCol="0"/>
          <a:lstStyle/>
          <a:p>
            <a:endParaRPr/>
          </a:p>
        </p:txBody>
      </p:sp>
      <p:sp>
        <p:nvSpPr>
          <p:cNvPr id="56" name="object 56"/>
          <p:cNvSpPr/>
          <p:nvPr/>
        </p:nvSpPr>
        <p:spPr>
          <a:xfrm>
            <a:off x="2351532" y="1353311"/>
            <a:ext cx="93725" cy="523494"/>
          </a:xfrm>
          <a:prstGeom prst="rect">
            <a:avLst/>
          </a:prstGeom>
          <a:blipFill>
            <a:blip r:embed="rId25" cstate="print"/>
            <a:stretch>
              <a:fillRect/>
            </a:stretch>
          </a:blipFill>
        </p:spPr>
        <p:txBody>
          <a:bodyPr wrap="square" lIns="0" tIns="0" rIns="0" bIns="0" rtlCol="0"/>
          <a:lstStyle/>
          <a:p>
            <a:endParaRPr/>
          </a:p>
        </p:txBody>
      </p:sp>
      <p:sp>
        <p:nvSpPr>
          <p:cNvPr id="57" name="object 57"/>
          <p:cNvSpPr/>
          <p:nvPr/>
        </p:nvSpPr>
        <p:spPr>
          <a:xfrm>
            <a:off x="2388870" y="1395222"/>
            <a:ext cx="21336" cy="441960"/>
          </a:xfrm>
          <a:prstGeom prst="rect">
            <a:avLst/>
          </a:prstGeom>
          <a:blipFill>
            <a:blip r:embed="rId18" cstate="print"/>
            <a:stretch>
              <a:fillRect/>
            </a:stretch>
          </a:blipFill>
        </p:spPr>
        <p:txBody>
          <a:bodyPr wrap="square" lIns="0" tIns="0" rIns="0" bIns="0" rtlCol="0"/>
          <a:lstStyle/>
          <a:p>
            <a:endParaRPr/>
          </a:p>
        </p:txBody>
      </p:sp>
      <p:sp>
        <p:nvSpPr>
          <p:cNvPr id="58" name="object 58"/>
          <p:cNvSpPr/>
          <p:nvPr/>
        </p:nvSpPr>
        <p:spPr>
          <a:xfrm>
            <a:off x="2379003" y="1353311"/>
            <a:ext cx="124166" cy="523494"/>
          </a:xfrm>
          <a:prstGeom prst="rect">
            <a:avLst/>
          </a:prstGeom>
          <a:blipFill>
            <a:blip r:embed="rId30" cstate="print"/>
            <a:stretch>
              <a:fillRect/>
            </a:stretch>
          </a:blipFill>
        </p:spPr>
        <p:txBody>
          <a:bodyPr wrap="square" lIns="0" tIns="0" rIns="0" bIns="0" rtlCol="0"/>
          <a:lstStyle/>
          <a:p>
            <a:endParaRPr/>
          </a:p>
        </p:txBody>
      </p:sp>
      <p:sp>
        <p:nvSpPr>
          <p:cNvPr id="59" name="object 59"/>
          <p:cNvSpPr/>
          <p:nvPr/>
        </p:nvSpPr>
        <p:spPr>
          <a:xfrm>
            <a:off x="2446782" y="1395222"/>
            <a:ext cx="21336" cy="441960"/>
          </a:xfrm>
          <a:prstGeom prst="rect">
            <a:avLst/>
          </a:prstGeom>
          <a:blipFill>
            <a:blip r:embed="rId18" cstate="print"/>
            <a:stretch>
              <a:fillRect/>
            </a:stretch>
          </a:blipFill>
        </p:spPr>
        <p:txBody>
          <a:bodyPr wrap="square" lIns="0" tIns="0" rIns="0" bIns="0" rtlCol="0"/>
          <a:lstStyle/>
          <a:p>
            <a:endParaRPr/>
          </a:p>
        </p:txBody>
      </p:sp>
      <p:sp>
        <p:nvSpPr>
          <p:cNvPr id="60" name="object 60"/>
          <p:cNvSpPr/>
          <p:nvPr/>
        </p:nvSpPr>
        <p:spPr>
          <a:xfrm>
            <a:off x="2437002" y="1385188"/>
            <a:ext cx="40894" cy="462025"/>
          </a:xfrm>
          <a:prstGeom prst="rect">
            <a:avLst/>
          </a:prstGeom>
          <a:blipFill>
            <a:blip r:embed="rId20" cstate="print"/>
            <a:stretch>
              <a:fillRect/>
            </a:stretch>
          </a:blipFill>
        </p:spPr>
        <p:txBody>
          <a:bodyPr wrap="square" lIns="0" tIns="0" rIns="0" bIns="0" rtlCol="0"/>
          <a:lstStyle/>
          <a:p>
            <a:endParaRPr/>
          </a:p>
        </p:txBody>
      </p:sp>
      <p:sp>
        <p:nvSpPr>
          <p:cNvPr id="61" name="object 61"/>
          <p:cNvSpPr/>
          <p:nvPr/>
        </p:nvSpPr>
        <p:spPr>
          <a:xfrm>
            <a:off x="2651760" y="1353311"/>
            <a:ext cx="93725" cy="523494"/>
          </a:xfrm>
          <a:prstGeom prst="rect">
            <a:avLst/>
          </a:prstGeom>
          <a:blipFill>
            <a:blip r:embed="rId25" cstate="print"/>
            <a:stretch>
              <a:fillRect/>
            </a:stretch>
          </a:blipFill>
        </p:spPr>
        <p:txBody>
          <a:bodyPr wrap="square" lIns="0" tIns="0" rIns="0" bIns="0" rtlCol="0"/>
          <a:lstStyle/>
          <a:p>
            <a:endParaRPr/>
          </a:p>
        </p:txBody>
      </p:sp>
      <p:sp>
        <p:nvSpPr>
          <p:cNvPr id="62" name="object 62"/>
          <p:cNvSpPr/>
          <p:nvPr/>
        </p:nvSpPr>
        <p:spPr>
          <a:xfrm>
            <a:off x="2689098" y="1395222"/>
            <a:ext cx="21335" cy="441960"/>
          </a:xfrm>
          <a:prstGeom prst="rect">
            <a:avLst/>
          </a:prstGeom>
          <a:blipFill>
            <a:blip r:embed="rId18" cstate="print"/>
            <a:stretch>
              <a:fillRect/>
            </a:stretch>
          </a:blipFill>
        </p:spPr>
        <p:txBody>
          <a:bodyPr wrap="square" lIns="0" tIns="0" rIns="0" bIns="0" rtlCol="0"/>
          <a:lstStyle/>
          <a:p>
            <a:endParaRPr/>
          </a:p>
        </p:txBody>
      </p:sp>
      <p:sp>
        <p:nvSpPr>
          <p:cNvPr id="63" name="object 63"/>
          <p:cNvSpPr/>
          <p:nvPr/>
        </p:nvSpPr>
        <p:spPr>
          <a:xfrm>
            <a:off x="2679231" y="1353311"/>
            <a:ext cx="122642" cy="523494"/>
          </a:xfrm>
          <a:prstGeom prst="rect">
            <a:avLst/>
          </a:prstGeom>
          <a:blipFill>
            <a:blip r:embed="rId31" cstate="print"/>
            <a:stretch>
              <a:fillRect/>
            </a:stretch>
          </a:blipFill>
        </p:spPr>
        <p:txBody>
          <a:bodyPr wrap="square" lIns="0" tIns="0" rIns="0" bIns="0" rtlCol="0"/>
          <a:lstStyle/>
          <a:p>
            <a:endParaRPr/>
          </a:p>
        </p:txBody>
      </p:sp>
      <p:sp>
        <p:nvSpPr>
          <p:cNvPr id="64" name="object 64"/>
          <p:cNvSpPr/>
          <p:nvPr/>
        </p:nvSpPr>
        <p:spPr>
          <a:xfrm>
            <a:off x="2745485" y="1395222"/>
            <a:ext cx="21336" cy="441960"/>
          </a:xfrm>
          <a:prstGeom prst="rect">
            <a:avLst/>
          </a:prstGeom>
          <a:blipFill>
            <a:blip r:embed="rId18" cstate="print"/>
            <a:stretch>
              <a:fillRect/>
            </a:stretch>
          </a:blipFill>
        </p:spPr>
        <p:txBody>
          <a:bodyPr wrap="square" lIns="0" tIns="0" rIns="0" bIns="0" rtlCol="0"/>
          <a:lstStyle/>
          <a:p>
            <a:endParaRPr/>
          </a:p>
        </p:txBody>
      </p:sp>
      <p:sp>
        <p:nvSpPr>
          <p:cNvPr id="65" name="object 65"/>
          <p:cNvSpPr/>
          <p:nvPr/>
        </p:nvSpPr>
        <p:spPr>
          <a:xfrm>
            <a:off x="2735619" y="1385188"/>
            <a:ext cx="41107" cy="462025"/>
          </a:xfrm>
          <a:prstGeom prst="rect">
            <a:avLst/>
          </a:prstGeom>
          <a:blipFill>
            <a:blip r:embed="rId20" cstate="print"/>
            <a:stretch>
              <a:fillRect/>
            </a:stretch>
          </a:blipFill>
        </p:spPr>
        <p:txBody>
          <a:bodyPr wrap="square" lIns="0" tIns="0" rIns="0" bIns="0" rtlCol="0"/>
          <a:lstStyle/>
          <a:p>
            <a:endParaRPr/>
          </a:p>
        </p:txBody>
      </p:sp>
      <p:sp>
        <p:nvSpPr>
          <p:cNvPr id="66" name="object 66"/>
          <p:cNvSpPr/>
          <p:nvPr/>
        </p:nvSpPr>
        <p:spPr>
          <a:xfrm>
            <a:off x="2951988" y="1353311"/>
            <a:ext cx="93725" cy="523494"/>
          </a:xfrm>
          <a:prstGeom prst="rect">
            <a:avLst/>
          </a:prstGeom>
          <a:blipFill>
            <a:blip r:embed="rId25" cstate="print"/>
            <a:stretch>
              <a:fillRect/>
            </a:stretch>
          </a:blipFill>
        </p:spPr>
        <p:txBody>
          <a:bodyPr wrap="square" lIns="0" tIns="0" rIns="0" bIns="0" rtlCol="0"/>
          <a:lstStyle/>
          <a:p>
            <a:endParaRPr/>
          </a:p>
        </p:txBody>
      </p:sp>
      <p:sp>
        <p:nvSpPr>
          <p:cNvPr id="67" name="object 67"/>
          <p:cNvSpPr/>
          <p:nvPr/>
        </p:nvSpPr>
        <p:spPr>
          <a:xfrm>
            <a:off x="2989326" y="1395222"/>
            <a:ext cx="21336" cy="441960"/>
          </a:xfrm>
          <a:prstGeom prst="rect">
            <a:avLst/>
          </a:prstGeom>
          <a:blipFill>
            <a:blip r:embed="rId21" cstate="print"/>
            <a:stretch>
              <a:fillRect/>
            </a:stretch>
          </a:blipFill>
        </p:spPr>
        <p:txBody>
          <a:bodyPr wrap="square" lIns="0" tIns="0" rIns="0" bIns="0" rtlCol="0"/>
          <a:lstStyle/>
          <a:p>
            <a:endParaRPr/>
          </a:p>
        </p:txBody>
      </p:sp>
      <p:sp>
        <p:nvSpPr>
          <p:cNvPr id="68" name="object 68"/>
          <p:cNvSpPr/>
          <p:nvPr/>
        </p:nvSpPr>
        <p:spPr>
          <a:xfrm>
            <a:off x="2979459" y="1353311"/>
            <a:ext cx="122642" cy="523494"/>
          </a:xfrm>
          <a:prstGeom prst="rect">
            <a:avLst/>
          </a:prstGeom>
          <a:blipFill>
            <a:blip r:embed="rId32" cstate="print"/>
            <a:stretch>
              <a:fillRect/>
            </a:stretch>
          </a:blipFill>
        </p:spPr>
        <p:txBody>
          <a:bodyPr wrap="square" lIns="0" tIns="0" rIns="0" bIns="0" rtlCol="0"/>
          <a:lstStyle/>
          <a:p>
            <a:endParaRPr/>
          </a:p>
        </p:txBody>
      </p:sp>
      <p:sp>
        <p:nvSpPr>
          <p:cNvPr id="69" name="object 69"/>
          <p:cNvSpPr/>
          <p:nvPr/>
        </p:nvSpPr>
        <p:spPr>
          <a:xfrm>
            <a:off x="3045714" y="1395222"/>
            <a:ext cx="21336" cy="441960"/>
          </a:xfrm>
          <a:prstGeom prst="rect">
            <a:avLst/>
          </a:prstGeom>
          <a:blipFill>
            <a:blip r:embed="rId21" cstate="print"/>
            <a:stretch>
              <a:fillRect/>
            </a:stretch>
          </a:blipFill>
        </p:spPr>
        <p:txBody>
          <a:bodyPr wrap="square" lIns="0" tIns="0" rIns="0" bIns="0" rtlCol="0"/>
          <a:lstStyle/>
          <a:p>
            <a:endParaRPr/>
          </a:p>
        </p:txBody>
      </p:sp>
      <p:sp>
        <p:nvSpPr>
          <p:cNvPr id="70" name="object 70"/>
          <p:cNvSpPr/>
          <p:nvPr/>
        </p:nvSpPr>
        <p:spPr>
          <a:xfrm>
            <a:off x="3035847" y="1385188"/>
            <a:ext cx="40981" cy="462025"/>
          </a:xfrm>
          <a:prstGeom prst="rect">
            <a:avLst/>
          </a:prstGeom>
          <a:blipFill>
            <a:blip r:embed="rId24" cstate="print"/>
            <a:stretch>
              <a:fillRect/>
            </a:stretch>
          </a:blipFill>
        </p:spPr>
        <p:txBody>
          <a:bodyPr wrap="square" lIns="0" tIns="0" rIns="0" bIns="0" rtlCol="0"/>
          <a:lstStyle/>
          <a:p>
            <a:endParaRPr/>
          </a:p>
        </p:txBody>
      </p:sp>
      <p:sp>
        <p:nvSpPr>
          <p:cNvPr id="71" name="object 71"/>
          <p:cNvSpPr/>
          <p:nvPr/>
        </p:nvSpPr>
        <p:spPr>
          <a:xfrm>
            <a:off x="3250692" y="1353311"/>
            <a:ext cx="93726" cy="523494"/>
          </a:xfrm>
          <a:prstGeom prst="rect">
            <a:avLst/>
          </a:prstGeom>
          <a:blipFill>
            <a:blip r:embed="rId25" cstate="print"/>
            <a:stretch>
              <a:fillRect/>
            </a:stretch>
          </a:blipFill>
        </p:spPr>
        <p:txBody>
          <a:bodyPr wrap="square" lIns="0" tIns="0" rIns="0" bIns="0" rtlCol="0"/>
          <a:lstStyle/>
          <a:p>
            <a:endParaRPr/>
          </a:p>
        </p:txBody>
      </p:sp>
      <p:sp>
        <p:nvSpPr>
          <p:cNvPr id="72" name="object 72"/>
          <p:cNvSpPr/>
          <p:nvPr/>
        </p:nvSpPr>
        <p:spPr>
          <a:xfrm>
            <a:off x="3288029" y="1395222"/>
            <a:ext cx="21336" cy="441960"/>
          </a:xfrm>
          <a:prstGeom prst="rect">
            <a:avLst/>
          </a:prstGeom>
          <a:blipFill>
            <a:blip r:embed="rId21" cstate="print"/>
            <a:stretch>
              <a:fillRect/>
            </a:stretch>
          </a:blipFill>
        </p:spPr>
        <p:txBody>
          <a:bodyPr wrap="square" lIns="0" tIns="0" rIns="0" bIns="0" rtlCol="0"/>
          <a:lstStyle/>
          <a:p>
            <a:endParaRPr/>
          </a:p>
        </p:txBody>
      </p:sp>
      <p:sp>
        <p:nvSpPr>
          <p:cNvPr id="73" name="object 73"/>
          <p:cNvSpPr/>
          <p:nvPr/>
        </p:nvSpPr>
        <p:spPr>
          <a:xfrm>
            <a:off x="3278163" y="1353311"/>
            <a:ext cx="124166" cy="523494"/>
          </a:xfrm>
          <a:prstGeom prst="rect">
            <a:avLst/>
          </a:prstGeom>
          <a:blipFill>
            <a:blip r:embed="rId33" cstate="print"/>
            <a:stretch>
              <a:fillRect/>
            </a:stretch>
          </a:blipFill>
        </p:spPr>
        <p:txBody>
          <a:bodyPr wrap="square" lIns="0" tIns="0" rIns="0" bIns="0" rtlCol="0"/>
          <a:lstStyle/>
          <a:p>
            <a:endParaRPr/>
          </a:p>
        </p:txBody>
      </p:sp>
      <p:sp>
        <p:nvSpPr>
          <p:cNvPr id="74" name="object 74"/>
          <p:cNvSpPr/>
          <p:nvPr/>
        </p:nvSpPr>
        <p:spPr>
          <a:xfrm>
            <a:off x="3345941" y="1395222"/>
            <a:ext cx="21336" cy="441960"/>
          </a:xfrm>
          <a:prstGeom prst="rect">
            <a:avLst/>
          </a:prstGeom>
          <a:blipFill>
            <a:blip r:embed="rId21" cstate="print"/>
            <a:stretch>
              <a:fillRect/>
            </a:stretch>
          </a:blipFill>
        </p:spPr>
        <p:txBody>
          <a:bodyPr wrap="square" lIns="0" tIns="0" rIns="0" bIns="0" rtlCol="0"/>
          <a:lstStyle/>
          <a:p>
            <a:endParaRPr/>
          </a:p>
        </p:txBody>
      </p:sp>
      <p:sp>
        <p:nvSpPr>
          <p:cNvPr id="75" name="object 75"/>
          <p:cNvSpPr/>
          <p:nvPr/>
        </p:nvSpPr>
        <p:spPr>
          <a:xfrm>
            <a:off x="3336075" y="1385188"/>
            <a:ext cx="40981" cy="462025"/>
          </a:xfrm>
          <a:prstGeom prst="rect">
            <a:avLst/>
          </a:prstGeom>
          <a:blipFill>
            <a:blip r:embed="rId24" cstate="print"/>
            <a:stretch>
              <a:fillRect/>
            </a:stretch>
          </a:blipFill>
        </p:spPr>
        <p:txBody>
          <a:bodyPr wrap="square" lIns="0" tIns="0" rIns="0" bIns="0" rtlCol="0"/>
          <a:lstStyle/>
          <a:p>
            <a:endParaRPr/>
          </a:p>
        </p:txBody>
      </p:sp>
      <p:sp>
        <p:nvSpPr>
          <p:cNvPr id="76" name="object 76"/>
          <p:cNvSpPr/>
          <p:nvPr/>
        </p:nvSpPr>
        <p:spPr>
          <a:xfrm>
            <a:off x="3550920" y="1353311"/>
            <a:ext cx="93725" cy="523494"/>
          </a:xfrm>
          <a:prstGeom prst="rect">
            <a:avLst/>
          </a:prstGeom>
          <a:blipFill>
            <a:blip r:embed="rId17" cstate="print"/>
            <a:stretch>
              <a:fillRect/>
            </a:stretch>
          </a:blipFill>
        </p:spPr>
        <p:txBody>
          <a:bodyPr wrap="square" lIns="0" tIns="0" rIns="0" bIns="0" rtlCol="0"/>
          <a:lstStyle/>
          <a:p>
            <a:endParaRPr/>
          </a:p>
        </p:txBody>
      </p:sp>
      <p:sp>
        <p:nvSpPr>
          <p:cNvPr id="77" name="object 77"/>
          <p:cNvSpPr/>
          <p:nvPr/>
        </p:nvSpPr>
        <p:spPr>
          <a:xfrm>
            <a:off x="3588258" y="1395222"/>
            <a:ext cx="21336" cy="441960"/>
          </a:xfrm>
          <a:prstGeom prst="rect">
            <a:avLst/>
          </a:prstGeom>
          <a:blipFill>
            <a:blip r:embed="rId21" cstate="print"/>
            <a:stretch>
              <a:fillRect/>
            </a:stretch>
          </a:blipFill>
        </p:spPr>
        <p:txBody>
          <a:bodyPr wrap="square" lIns="0" tIns="0" rIns="0" bIns="0" rtlCol="0"/>
          <a:lstStyle/>
          <a:p>
            <a:endParaRPr/>
          </a:p>
        </p:txBody>
      </p:sp>
      <p:sp>
        <p:nvSpPr>
          <p:cNvPr id="78" name="object 78"/>
          <p:cNvSpPr/>
          <p:nvPr/>
        </p:nvSpPr>
        <p:spPr>
          <a:xfrm>
            <a:off x="3578392" y="1353311"/>
            <a:ext cx="122642" cy="523494"/>
          </a:xfrm>
          <a:prstGeom prst="rect">
            <a:avLst/>
          </a:prstGeom>
          <a:blipFill>
            <a:blip r:embed="rId34" cstate="print"/>
            <a:stretch>
              <a:fillRect/>
            </a:stretch>
          </a:blipFill>
        </p:spPr>
        <p:txBody>
          <a:bodyPr wrap="square" lIns="0" tIns="0" rIns="0" bIns="0" rtlCol="0"/>
          <a:lstStyle/>
          <a:p>
            <a:endParaRPr/>
          </a:p>
        </p:txBody>
      </p:sp>
      <p:sp>
        <p:nvSpPr>
          <p:cNvPr id="79" name="object 79"/>
          <p:cNvSpPr/>
          <p:nvPr/>
        </p:nvSpPr>
        <p:spPr>
          <a:xfrm>
            <a:off x="3644646" y="1395222"/>
            <a:ext cx="21336" cy="441960"/>
          </a:xfrm>
          <a:prstGeom prst="rect">
            <a:avLst/>
          </a:prstGeom>
          <a:blipFill>
            <a:blip r:embed="rId21" cstate="print"/>
            <a:stretch>
              <a:fillRect/>
            </a:stretch>
          </a:blipFill>
        </p:spPr>
        <p:txBody>
          <a:bodyPr wrap="square" lIns="0" tIns="0" rIns="0" bIns="0" rtlCol="0"/>
          <a:lstStyle/>
          <a:p>
            <a:endParaRPr/>
          </a:p>
        </p:txBody>
      </p:sp>
      <p:sp>
        <p:nvSpPr>
          <p:cNvPr id="80" name="object 80"/>
          <p:cNvSpPr/>
          <p:nvPr/>
        </p:nvSpPr>
        <p:spPr>
          <a:xfrm>
            <a:off x="3634866" y="1385188"/>
            <a:ext cx="41021" cy="462025"/>
          </a:xfrm>
          <a:prstGeom prst="rect">
            <a:avLst/>
          </a:prstGeom>
          <a:blipFill>
            <a:blip r:embed="rId29" cstate="print"/>
            <a:stretch>
              <a:fillRect/>
            </a:stretch>
          </a:blipFill>
        </p:spPr>
        <p:txBody>
          <a:bodyPr wrap="square" lIns="0" tIns="0" rIns="0" bIns="0" rtlCol="0"/>
          <a:lstStyle/>
          <a:p>
            <a:endParaRPr/>
          </a:p>
        </p:txBody>
      </p:sp>
      <p:sp>
        <p:nvSpPr>
          <p:cNvPr id="81" name="object 81"/>
          <p:cNvSpPr txBox="1"/>
          <p:nvPr/>
        </p:nvSpPr>
        <p:spPr>
          <a:xfrm>
            <a:off x="829767" y="2530769"/>
            <a:ext cx="2887980" cy="973455"/>
          </a:xfrm>
          <a:prstGeom prst="rect">
            <a:avLst/>
          </a:prstGeom>
        </p:spPr>
        <p:txBody>
          <a:bodyPr vert="horz" wrap="square" lIns="0" tIns="0" rIns="0" bIns="0" rtlCol="0">
            <a:spAutoFit/>
          </a:bodyPr>
          <a:lstStyle/>
          <a:p>
            <a:pPr marL="12700" marR="5080" algn="just">
              <a:lnSpc>
                <a:spcPct val="150100"/>
              </a:lnSpc>
            </a:pPr>
            <a:r>
              <a:rPr sz="1400" b="1" spc="35" dirty="0">
                <a:solidFill>
                  <a:srgbClr val="585858"/>
                </a:solidFill>
                <a:latin typeface="微软雅黑"/>
                <a:cs typeface="微软雅黑"/>
              </a:rPr>
              <a:t>公司介绍：</a:t>
            </a:r>
            <a:r>
              <a:rPr sz="1400" spc="35" dirty="0">
                <a:solidFill>
                  <a:srgbClr val="585858"/>
                </a:solidFill>
                <a:latin typeface="微软雅黑"/>
                <a:cs typeface="微软雅黑"/>
              </a:rPr>
              <a:t>NEO成立于2014年，天  </a:t>
            </a:r>
            <a:r>
              <a:rPr sz="1400" spc="55" dirty="0">
                <a:solidFill>
                  <a:srgbClr val="585858"/>
                </a:solidFill>
                <a:latin typeface="微软雅黑"/>
                <a:cs typeface="微软雅黑"/>
              </a:rPr>
              <a:t>使轮完成于2016年，是一个非盈利  </a:t>
            </a:r>
            <a:r>
              <a:rPr sz="1400" spc="10" dirty="0">
                <a:solidFill>
                  <a:srgbClr val="585858"/>
                </a:solidFill>
                <a:latin typeface="微软雅黑"/>
                <a:cs typeface="微软雅黑"/>
              </a:rPr>
              <a:t>的</a:t>
            </a:r>
            <a:r>
              <a:rPr sz="1400" dirty="0">
                <a:solidFill>
                  <a:srgbClr val="585858"/>
                </a:solidFill>
                <a:latin typeface="微软雅黑"/>
                <a:cs typeface="微软雅黑"/>
              </a:rPr>
              <a:t>社区</a:t>
            </a:r>
            <a:r>
              <a:rPr sz="1400" spc="10" dirty="0">
                <a:solidFill>
                  <a:srgbClr val="585858"/>
                </a:solidFill>
                <a:latin typeface="微软雅黑"/>
                <a:cs typeface="微软雅黑"/>
              </a:rPr>
              <a:t>化</a:t>
            </a:r>
            <a:r>
              <a:rPr sz="1400" dirty="0">
                <a:solidFill>
                  <a:srgbClr val="585858"/>
                </a:solidFill>
                <a:latin typeface="微软雅黑"/>
                <a:cs typeface="微软雅黑"/>
              </a:rPr>
              <a:t>的</a:t>
            </a:r>
            <a:r>
              <a:rPr sz="1400" spc="10" dirty="0">
                <a:solidFill>
                  <a:srgbClr val="585858"/>
                </a:solidFill>
                <a:latin typeface="微软雅黑"/>
                <a:cs typeface="微软雅黑"/>
              </a:rPr>
              <a:t>区</a:t>
            </a:r>
            <a:r>
              <a:rPr sz="1400" dirty="0">
                <a:solidFill>
                  <a:srgbClr val="585858"/>
                </a:solidFill>
                <a:latin typeface="微软雅黑"/>
                <a:cs typeface="微软雅黑"/>
              </a:rPr>
              <a:t>块链</a:t>
            </a:r>
            <a:r>
              <a:rPr sz="1400" spc="10" dirty="0">
                <a:solidFill>
                  <a:srgbClr val="585858"/>
                </a:solidFill>
                <a:latin typeface="微软雅黑"/>
                <a:cs typeface="微软雅黑"/>
              </a:rPr>
              <a:t>项</a:t>
            </a:r>
            <a:r>
              <a:rPr sz="1400" spc="5" dirty="0">
                <a:solidFill>
                  <a:srgbClr val="585858"/>
                </a:solidFill>
                <a:latin typeface="微软雅黑"/>
                <a:cs typeface="微软雅黑"/>
              </a:rPr>
              <a:t>目</a:t>
            </a:r>
            <a:r>
              <a:rPr sz="1400" dirty="0">
                <a:solidFill>
                  <a:srgbClr val="585858"/>
                </a:solidFill>
                <a:latin typeface="微软雅黑"/>
                <a:cs typeface="微软雅黑"/>
              </a:rPr>
              <a:t>。</a:t>
            </a:r>
            <a:r>
              <a:rPr sz="1400" spc="10" dirty="0">
                <a:solidFill>
                  <a:srgbClr val="585858"/>
                </a:solidFill>
                <a:latin typeface="微软雅黑"/>
                <a:cs typeface="微软雅黑"/>
              </a:rPr>
              <a:t>它</a:t>
            </a:r>
            <a:r>
              <a:rPr sz="1400" dirty="0">
                <a:solidFill>
                  <a:srgbClr val="585858"/>
                </a:solidFill>
                <a:latin typeface="微软雅黑"/>
                <a:cs typeface="微软雅黑"/>
              </a:rPr>
              <a:t>是利</a:t>
            </a:r>
            <a:r>
              <a:rPr sz="1400" spc="10" dirty="0">
                <a:solidFill>
                  <a:srgbClr val="585858"/>
                </a:solidFill>
                <a:latin typeface="微软雅黑"/>
                <a:cs typeface="微软雅黑"/>
              </a:rPr>
              <a:t>用</a:t>
            </a:r>
            <a:r>
              <a:rPr sz="1400" dirty="0">
                <a:solidFill>
                  <a:srgbClr val="585858"/>
                </a:solidFill>
                <a:latin typeface="微软雅黑"/>
                <a:cs typeface="微软雅黑"/>
              </a:rPr>
              <a:t>区</a:t>
            </a:r>
            <a:endParaRPr sz="1400">
              <a:latin typeface="微软雅黑"/>
              <a:cs typeface="微软雅黑"/>
            </a:endParaRPr>
          </a:p>
        </p:txBody>
      </p:sp>
      <p:sp>
        <p:nvSpPr>
          <p:cNvPr id="82" name="object 82"/>
          <p:cNvSpPr txBox="1"/>
          <p:nvPr/>
        </p:nvSpPr>
        <p:spPr>
          <a:xfrm>
            <a:off x="829767" y="3598036"/>
            <a:ext cx="3065145" cy="226060"/>
          </a:xfrm>
          <a:prstGeom prst="rect">
            <a:avLst/>
          </a:prstGeom>
        </p:spPr>
        <p:txBody>
          <a:bodyPr vert="horz" wrap="square" lIns="0" tIns="0" rIns="0" bIns="0" rtlCol="0">
            <a:spAutoFit/>
          </a:bodyPr>
          <a:lstStyle/>
          <a:p>
            <a:pPr marL="12700">
              <a:lnSpc>
                <a:spcPct val="100000"/>
              </a:lnSpc>
            </a:pPr>
            <a:r>
              <a:rPr sz="1400" spc="5" dirty="0">
                <a:solidFill>
                  <a:srgbClr val="585858"/>
                </a:solidFill>
                <a:latin typeface="微软雅黑"/>
                <a:cs typeface="微软雅黑"/>
              </a:rPr>
              <a:t>块链技术和数字身份进行资产数字化，</a:t>
            </a:r>
            <a:endParaRPr sz="1400">
              <a:latin typeface="微软雅黑"/>
              <a:cs typeface="微软雅黑"/>
            </a:endParaRPr>
          </a:p>
        </p:txBody>
      </p:sp>
      <p:sp>
        <p:nvSpPr>
          <p:cNvPr id="83" name="object 83"/>
          <p:cNvSpPr txBox="1"/>
          <p:nvPr/>
        </p:nvSpPr>
        <p:spPr>
          <a:xfrm>
            <a:off x="829767" y="3811396"/>
            <a:ext cx="2887980" cy="1613535"/>
          </a:xfrm>
          <a:prstGeom prst="rect">
            <a:avLst/>
          </a:prstGeom>
        </p:spPr>
        <p:txBody>
          <a:bodyPr vert="horz" wrap="square" lIns="0" tIns="0" rIns="0" bIns="0" rtlCol="0">
            <a:spAutoFit/>
          </a:bodyPr>
          <a:lstStyle/>
          <a:p>
            <a:pPr marL="12700" marR="5080">
              <a:lnSpc>
                <a:spcPct val="150000"/>
              </a:lnSpc>
            </a:pPr>
            <a:r>
              <a:rPr sz="1400" spc="10" dirty="0">
                <a:solidFill>
                  <a:srgbClr val="585858"/>
                </a:solidFill>
                <a:latin typeface="微软雅黑"/>
                <a:cs typeface="微软雅黑"/>
              </a:rPr>
              <a:t>利</a:t>
            </a:r>
            <a:r>
              <a:rPr sz="1400" dirty="0">
                <a:solidFill>
                  <a:srgbClr val="585858"/>
                </a:solidFill>
                <a:latin typeface="微软雅黑"/>
                <a:cs typeface="微软雅黑"/>
              </a:rPr>
              <a:t>用智</a:t>
            </a:r>
            <a:r>
              <a:rPr sz="1400" spc="10" dirty="0">
                <a:solidFill>
                  <a:srgbClr val="585858"/>
                </a:solidFill>
                <a:latin typeface="微软雅黑"/>
                <a:cs typeface="微软雅黑"/>
              </a:rPr>
              <a:t>能</a:t>
            </a:r>
            <a:r>
              <a:rPr sz="1400" dirty="0">
                <a:solidFill>
                  <a:srgbClr val="585858"/>
                </a:solidFill>
                <a:latin typeface="微软雅黑"/>
                <a:cs typeface="微软雅黑"/>
              </a:rPr>
              <a:t>合</a:t>
            </a:r>
            <a:r>
              <a:rPr sz="1400" spc="10" dirty="0">
                <a:solidFill>
                  <a:srgbClr val="585858"/>
                </a:solidFill>
                <a:latin typeface="微软雅黑"/>
                <a:cs typeface="微软雅黑"/>
              </a:rPr>
              <a:t>约</a:t>
            </a:r>
            <a:r>
              <a:rPr sz="1400" dirty="0">
                <a:solidFill>
                  <a:srgbClr val="585858"/>
                </a:solidFill>
                <a:latin typeface="微软雅黑"/>
                <a:cs typeface="微软雅黑"/>
              </a:rPr>
              <a:t>对数</a:t>
            </a:r>
            <a:r>
              <a:rPr sz="1400" spc="10" dirty="0">
                <a:solidFill>
                  <a:srgbClr val="585858"/>
                </a:solidFill>
                <a:latin typeface="微软雅黑"/>
                <a:cs typeface="微软雅黑"/>
              </a:rPr>
              <a:t>字</a:t>
            </a:r>
            <a:r>
              <a:rPr sz="1400" dirty="0">
                <a:solidFill>
                  <a:srgbClr val="585858"/>
                </a:solidFill>
                <a:latin typeface="微软雅黑"/>
                <a:cs typeface="微软雅黑"/>
              </a:rPr>
              <a:t>资产</a:t>
            </a:r>
            <a:r>
              <a:rPr sz="1400" spc="10" dirty="0">
                <a:solidFill>
                  <a:srgbClr val="585858"/>
                </a:solidFill>
                <a:latin typeface="微软雅黑"/>
                <a:cs typeface="微软雅黑"/>
              </a:rPr>
              <a:t>进</a:t>
            </a:r>
            <a:r>
              <a:rPr sz="1400" dirty="0">
                <a:solidFill>
                  <a:srgbClr val="585858"/>
                </a:solidFill>
                <a:latin typeface="微软雅黑"/>
                <a:cs typeface="微软雅黑"/>
              </a:rPr>
              <a:t>行自</a:t>
            </a:r>
            <a:r>
              <a:rPr sz="1400" spc="10" dirty="0">
                <a:solidFill>
                  <a:srgbClr val="585858"/>
                </a:solidFill>
                <a:latin typeface="微软雅黑"/>
                <a:cs typeface="微软雅黑"/>
              </a:rPr>
              <a:t>动</a:t>
            </a:r>
            <a:r>
              <a:rPr sz="1400" dirty="0">
                <a:solidFill>
                  <a:srgbClr val="585858"/>
                </a:solidFill>
                <a:latin typeface="微软雅黑"/>
                <a:cs typeface="微软雅黑"/>
              </a:rPr>
              <a:t>化  </a:t>
            </a:r>
            <a:r>
              <a:rPr sz="1400" spc="10" dirty="0">
                <a:solidFill>
                  <a:srgbClr val="585858"/>
                </a:solidFill>
                <a:latin typeface="微软雅黑"/>
                <a:cs typeface="微软雅黑"/>
              </a:rPr>
              <a:t>管</a:t>
            </a:r>
            <a:r>
              <a:rPr sz="1400" dirty="0">
                <a:solidFill>
                  <a:srgbClr val="585858"/>
                </a:solidFill>
                <a:latin typeface="微软雅黑"/>
                <a:cs typeface="微软雅黑"/>
              </a:rPr>
              <a:t>理，</a:t>
            </a:r>
            <a:r>
              <a:rPr sz="1400" spc="10" dirty="0">
                <a:solidFill>
                  <a:srgbClr val="585858"/>
                </a:solidFill>
                <a:latin typeface="微软雅黑"/>
                <a:cs typeface="微软雅黑"/>
              </a:rPr>
              <a:t>实</a:t>
            </a:r>
            <a:r>
              <a:rPr sz="1400" spc="-5" dirty="0">
                <a:solidFill>
                  <a:srgbClr val="585858"/>
                </a:solidFill>
                <a:latin typeface="微软雅黑"/>
                <a:cs typeface="微软雅黑"/>
              </a:rPr>
              <a:t>现</a:t>
            </a:r>
            <a:r>
              <a:rPr sz="1400" spc="10" dirty="0">
                <a:solidFill>
                  <a:srgbClr val="585858"/>
                </a:solidFill>
                <a:latin typeface="微软雅黑"/>
                <a:cs typeface="微软雅黑"/>
              </a:rPr>
              <a:t>“</a:t>
            </a:r>
            <a:r>
              <a:rPr sz="1400" dirty="0">
                <a:solidFill>
                  <a:srgbClr val="585858"/>
                </a:solidFill>
                <a:latin typeface="微软雅黑"/>
                <a:cs typeface="微软雅黑"/>
              </a:rPr>
              <a:t>智能</a:t>
            </a:r>
            <a:r>
              <a:rPr sz="1400" spc="10" dirty="0">
                <a:solidFill>
                  <a:srgbClr val="585858"/>
                </a:solidFill>
                <a:latin typeface="微软雅黑"/>
                <a:cs typeface="微软雅黑"/>
              </a:rPr>
              <a:t>经</a:t>
            </a:r>
            <a:r>
              <a:rPr sz="1400" dirty="0">
                <a:solidFill>
                  <a:srgbClr val="585858"/>
                </a:solidFill>
                <a:latin typeface="微软雅黑"/>
                <a:cs typeface="微软雅黑"/>
              </a:rPr>
              <a:t>济”</a:t>
            </a:r>
            <a:r>
              <a:rPr sz="1400" spc="10" dirty="0">
                <a:solidFill>
                  <a:srgbClr val="585858"/>
                </a:solidFill>
                <a:latin typeface="微软雅黑"/>
                <a:cs typeface="微软雅黑"/>
              </a:rPr>
              <a:t>的</a:t>
            </a:r>
            <a:r>
              <a:rPr sz="1400" dirty="0">
                <a:solidFill>
                  <a:srgbClr val="585858"/>
                </a:solidFill>
                <a:latin typeface="微软雅黑"/>
                <a:cs typeface="微软雅黑"/>
              </a:rPr>
              <a:t>一种</a:t>
            </a:r>
            <a:r>
              <a:rPr sz="1400" spc="10" dirty="0">
                <a:solidFill>
                  <a:srgbClr val="585858"/>
                </a:solidFill>
                <a:latin typeface="微软雅黑"/>
                <a:cs typeface="微软雅黑"/>
              </a:rPr>
              <a:t>分</a:t>
            </a:r>
            <a:r>
              <a:rPr sz="1400" dirty="0">
                <a:solidFill>
                  <a:srgbClr val="585858"/>
                </a:solidFill>
                <a:latin typeface="微软雅黑"/>
                <a:cs typeface="微软雅黑"/>
              </a:rPr>
              <a:t>布</a:t>
            </a:r>
            <a:endParaRPr sz="1400">
              <a:latin typeface="微软雅黑"/>
              <a:cs typeface="微软雅黑"/>
            </a:endParaRPr>
          </a:p>
          <a:p>
            <a:pPr marL="12700" marR="5080">
              <a:lnSpc>
                <a:spcPct val="150000"/>
              </a:lnSpc>
            </a:pPr>
            <a:r>
              <a:rPr sz="1400" dirty="0">
                <a:solidFill>
                  <a:srgbClr val="585858"/>
                </a:solidFill>
                <a:latin typeface="微软雅黑"/>
                <a:cs typeface="微软雅黑"/>
              </a:rPr>
              <a:t>式网络。  </a:t>
            </a:r>
            <a:r>
              <a:rPr sz="1400" b="1" spc="10" dirty="0">
                <a:solidFill>
                  <a:srgbClr val="585858"/>
                </a:solidFill>
                <a:latin typeface="微软雅黑"/>
                <a:cs typeface="微软雅黑"/>
              </a:rPr>
              <a:t>核</a:t>
            </a:r>
            <a:r>
              <a:rPr sz="1400" b="1" dirty="0">
                <a:solidFill>
                  <a:srgbClr val="585858"/>
                </a:solidFill>
                <a:latin typeface="微软雅黑"/>
                <a:cs typeface="微软雅黑"/>
              </a:rPr>
              <a:t>心产</a:t>
            </a:r>
            <a:r>
              <a:rPr sz="1400" b="1" spc="15" dirty="0">
                <a:solidFill>
                  <a:srgbClr val="585858"/>
                </a:solidFill>
                <a:latin typeface="微软雅黑"/>
                <a:cs typeface="微软雅黑"/>
              </a:rPr>
              <a:t>品</a:t>
            </a:r>
            <a:r>
              <a:rPr sz="1400" dirty="0">
                <a:solidFill>
                  <a:srgbClr val="585858"/>
                </a:solidFill>
                <a:latin typeface="微软雅黑"/>
                <a:cs typeface="微软雅黑"/>
              </a:rPr>
              <a:t>：</a:t>
            </a:r>
            <a:r>
              <a:rPr sz="1400" spc="10" dirty="0">
                <a:solidFill>
                  <a:srgbClr val="585858"/>
                </a:solidFill>
                <a:latin typeface="微软雅黑"/>
                <a:cs typeface="微软雅黑"/>
              </a:rPr>
              <a:t>数</a:t>
            </a:r>
            <a:r>
              <a:rPr sz="1400" dirty="0">
                <a:solidFill>
                  <a:srgbClr val="585858"/>
                </a:solidFill>
                <a:latin typeface="微软雅黑"/>
                <a:cs typeface="微软雅黑"/>
              </a:rPr>
              <a:t>字资</a:t>
            </a:r>
            <a:r>
              <a:rPr sz="1400" spc="10" dirty="0">
                <a:solidFill>
                  <a:srgbClr val="585858"/>
                </a:solidFill>
                <a:latin typeface="微软雅黑"/>
                <a:cs typeface="微软雅黑"/>
              </a:rPr>
              <a:t>产</a:t>
            </a:r>
            <a:r>
              <a:rPr sz="1400" dirty="0">
                <a:solidFill>
                  <a:srgbClr val="585858"/>
                </a:solidFill>
                <a:latin typeface="微软雅黑"/>
                <a:cs typeface="微软雅黑"/>
              </a:rPr>
              <a:t>、数</a:t>
            </a:r>
            <a:r>
              <a:rPr sz="1400" spc="10" dirty="0">
                <a:solidFill>
                  <a:srgbClr val="585858"/>
                </a:solidFill>
                <a:latin typeface="微软雅黑"/>
                <a:cs typeface="微软雅黑"/>
              </a:rPr>
              <a:t>字</a:t>
            </a:r>
            <a:r>
              <a:rPr sz="1400" dirty="0">
                <a:solidFill>
                  <a:srgbClr val="585858"/>
                </a:solidFill>
                <a:latin typeface="微软雅黑"/>
                <a:cs typeface="微软雅黑"/>
              </a:rPr>
              <a:t>身份</a:t>
            </a:r>
            <a:r>
              <a:rPr sz="1400" spc="10" dirty="0">
                <a:solidFill>
                  <a:srgbClr val="585858"/>
                </a:solidFill>
                <a:latin typeface="微软雅黑"/>
                <a:cs typeface="微软雅黑"/>
              </a:rPr>
              <a:t>、</a:t>
            </a:r>
            <a:r>
              <a:rPr sz="1400" dirty="0">
                <a:solidFill>
                  <a:srgbClr val="585858"/>
                </a:solidFill>
                <a:latin typeface="微软雅黑"/>
                <a:cs typeface="微软雅黑"/>
              </a:rPr>
              <a:t>智  能合约</a:t>
            </a:r>
            <a:endParaRPr sz="1400">
              <a:latin typeface="微软雅黑"/>
              <a:cs typeface="微软雅黑"/>
            </a:endParaRPr>
          </a:p>
        </p:txBody>
      </p:sp>
      <p:sp>
        <p:nvSpPr>
          <p:cNvPr id="84" name="object 84"/>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基础协议</a:t>
            </a:r>
            <a:endParaRPr sz="1200">
              <a:latin typeface="微软雅黑"/>
              <a:cs typeface="微软雅黑"/>
            </a:endParaRPr>
          </a:p>
        </p:txBody>
      </p:sp>
      <p:sp>
        <p:nvSpPr>
          <p:cNvPr id="85" name="object 85"/>
          <p:cNvSpPr/>
          <p:nvPr/>
        </p:nvSpPr>
        <p:spPr>
          <a:xfrm>
            <a:off x="1577339" y="1949195"/>
            <a:ext cx="1426463" cy="611124"/>
          </a:xfrm>
          <a:prstGeom prst="rect">
            <a:avLst/>
          </a:prstGeom>
          <a:blipFill>
            <a:blip r:embed="rId35" cstate="print"/>
            <a:stretch>
              <a:fillRect/>
            </a:stretch>
          </a:blipFill>
        </p:spPr>
        <p:txBody>
          <a:bodyPr wrap="square" lIns="0" tIns="0" rIns="0" bIns="0" rtlCol="0"/>
          <a:lstStyle/>
          <a:p>
            <a:endParaRPr/>
          </a:p>
        </p:txBody>
      </p:sp>
      <p:sp>
        <p:nvSpPr>
          <p:cNvPr id="86" name="object 86"/>
          <p:cNvSpPr/>
          <p:nvPr/>
        </p:nvSpPr>
        <p:spPr>
          <a:xfrm>
            <a:off x="6510528" y="4494276"/>
            <a:ext cx="1859280" cy="746760"/>
          </a:xfrm>
          <a:custGeom>
            <a:avLst/>
            <a:gdLst/>
            <a:ahLst/>
            <a:cxnLst/>
            <a:rect l="l" t="t" r="r" b="b"/>
            <a:pathLst>
              <a:path w="1859279" h="746760">
                <a:moveTo>
                  <a:pt x="1825888" y="526415"/>
                </a:moveTo>
                <a:lnTo>
                  <a:pt x="1146428" y="526415"/>
                </a:lnTo>
                <a:lnTo>
                  <a:pt x="1176654" y="582168"/>
                </a:lnTo>
                <a:lnTo>
                  <a:pt x="1208155" y="622556"/>
                </a:lnTo>
                <a:lnTo>
                  <a:pt x="1244811" y="658230"/>
                </a:lnTo>
                <a:lnTo>
                  <a:pt x="1286073" y="688643"/>
                </a:lnTo>
                <a:lnTo>
                  <a:pt x="1331389" y="713249"/>
                </a:lnTo>
                <a:lnTo>
                  <a:pt x="1380208" y="731502"/>
                </a:lnTo>
                <a:lnTo>
                  <a:pt x="1431980" y="742854"/>
                </a:lnTo>
                <a:lnTo>
                  <a:pt x="1486153" y="746760"/>
                </a:lnTo>
                <a:lnTo>
                  <a:pt x="1532967" y="743851"/>
                </a:lnTo>
                <a:lnTo>
                  <a:pt x="1578043" y="735358"/>
                </a:lnTo>
                <a:lnTo>
                  <a:pt x="1621032" y="721631"/>
                </a:lnTo>
                <a:lnTo>
                  <a:pt x="1661584" y="703019"/>
                </a:lnTo>
                <a:lnTo>
                  <a:pt x="1699350" y="679872"/>
                </a:lnTo>
                <a:lnTo>
                  <a:pt x="1733981" y="652539"/>
                </a:lnTo>
                <a:lnTo>
                  <a:pt x="1765128" y="621370"/>
                </a:lnTo>
                <a:lnTo>
                  <a:pt x="1792441" y="586715"/>
                </a:lnTo>
                <a:lnTo>
                  <a:pt x="1815572" y="548923"/>
                </a:lnTo>
                <a:lnTo>
                  <a:pt x="1825888" y="526415"/>
                </a:lnTo>
                <a:close/>
              </a:path>
              <a:path w="1859279" h="746760">
                <a:moveTo>
                  <a:pt x="305943" y="67310"/>
                </a:moveTo>
                <a:lnTo>
                  <a:pt x="0" y="373380"/>
                </a:lnTo>
                <a:lnTo>
                  <a:pt x="305943" y="679450"/>
                </a:lnTo>
                <a:lnTo>
                  <a:pt x="305943" y="526415"/>
                </a:lnTo>
                <a:lnTo>
                  <a:pt x="1825888" y="526415"/>
                </a:lnTo>
                <a:lnTo>
                  <a:pt x="1834170" y="508344"/>
                </a:lnTo>
                <a:lnTo>
                  <a:pt x="1847887" y="465327"/>
                </a:lnTo>
                <a:lnTo>
                  <a:pt x="1856373" y="420223"/>
                </a:lnTo>
                <a:lnTo>
                  <a:pt x="1859279" y="373380"/>
                </a:lnTo>
                <a:lnTo>
                  <a:pt x="1856373" y="326536"/>
                </a:lnTo>
                <a:lnTo>
                  <a:pt x="1847887" y="281432"/>
                </a:lnTo>
                <a:lnTo>
                  <a:pt x="1834170" y="238415"/>
                </a:lnTo>
                <a:lnTo>
                  <a:pt x="1825888" y="220344"/>
                </a:lnTo>
                <a:lnTo>
                  <a:pt x="305943" y="220344"/>
                </a:lnTo>
                <a:lnTo>
                  <a:pt x="305943" y="67310"/>
                </a:lnTo>
                <a:close/>
              </a:path>
              <a:path w="1859279" h="746760">
                <a:moveTo>
                  <a:pt x="1486153" y="0"/>
                </a:moveTo>
                <a:lnTo>
                  <a:pt x="1431980" y="3905"/>
                </a:lnTo>
                <a:lnTo>
                  <a:pt x="1380208" y="15257"/>
                </a:lnTo>
                <a:lnTo>
                  <a:pt x="1331389" y="33510"/>
                </a:lnTo>
                <a:lnTo>
                  <a:pt x="1286073" y="58116"/>
                </a:lnTo>
                <a:lnTo>
                  <a:pt x="1244811" y="88529"/>
                </a:lnTo>
                <a:lnTo>
                  <a:pt x="1208155" y="124203"/>
                </a:lnTo>
                <a:lnTo>
                  <a:pt x="1176654" y="164592"/>
                </a:lnTo>
                <a:lnTo>
                  <a:pt x="1146428" y="220344"/>
                </a:lnTo>
                <a:lnTo>
                  <a:pt x="1825888" y="220344"/>
                </a:lnTo>
                <a:lnTo>
                  <a:pt x="1792441" y="160044"/>
                </a:lnTo>
                <a:lnTo>
                  <a:pt x="1765128" y="125389"/>
                </a:lnTo>
                <a:lnTo>
                  <a:pt x="1733981" y="94220"/>
                </a:lnTo>
                <a:lnTo>
                  <a:pt x="1699350" y="66887"/>
                </a:lnTo>
                <a:lnTo>
                  <a:pt x="1661584" y="43740"/>
                </a:lnTo>
                <a:lnTo>
                  <a:pt x="1621032" y="25128"/>
                </a:lnTo>
                <a:lnTo>
                  <a:pt x="1578043" y="11401"/>
                </a:lnTo>
                <a:lnTo>
                  <a:pt x="1532967" y="2908"/>
                </a:lnTo>
                <a:lnTo>
                  <a:pt x="1486153" y="0"/>
                </a:lnTo>
                <a:close/>
              </a:path>
            </a:pathLst>
          </a:custGeom>
          <a:solidFill>
            <a:srgbClr val="F6C000"/>
          </a:solidFill>
        </p:spPr>
        <p:txBody>
          <a:bodyPr wrap="square" lIns="0" tIns="0" rIns="0" bIns="0" rtlCol="0"/>
          <a:lstStyle/>
          <a:p>
            <a:endParaRPr/>
          </a:p>
        </p:txBody>
      </p:sp>
      <p:sp>
        <p:nvSpPr>
          <p:cNvPr id="87" name="object 87"/>
          <p:cNvSpPr txBox="1"/>
          <p:nvPr/>
        </p:nvSpPr>
        <p:spPr>
          <a:xfrm>
            <a:off x="6999858" y="4722876"/>
            <a:ext cx="592455" cy="287020"/>
          </a:xfrm>
          <a:prstGeom prst="rect">
            <a:avLst/>
          </a:prstGeom>
        </p:spPr>
        <p:txBody>
          <a:bodyPr vert="horz" wrap="square" lIns="0" tIns="0" rIns="0" bIns="0" rtlCol="0">
            <a:spAutoFit/>
          </a:bodyPr>
          <a:lstStyle/>
          <a:p>
            <a:pPr marL="12700">
              <a:lnSpc>
                <a:spcPct val="100000"/>
              </a:lnSpc>
            </a:pPr>
            <a:r>
              <a:rPr sz="1800" b="1" spc="5" dirty="0">
                <a:solidFill>
                  <a:srgbClr val="FFFFFF"/>
                </a:solidFill>
                <a:latin typeface="微软雅黑"/>
                <a:cs typeface="微软雅黑"/>
              </a:rPr>
              <a:t>2017</a:t>
            </a:r>
            <a:endParaRPr sz="1800">
              <a:latin typeface="微软雅黑"/>
              <a:cs typeface="微软雅黑"/>
            </a:endParaRPr>
          </a:p>
        </p:txBody>
      </p:sp>
      <p:sp>
        <p:nvSpPr>
          <p:cNvPr id="88" name="object 88"/>
          <p:cNvSpPr/>
          <p:nvPr/>
        </p:nvSpPr>
        <p:spPr>
          <a:xfrm>
            <a:off x="7653528" y="3637788"/>
            <a:ext cx="1859280" cy="746760"/>
          </a:xfrm>
          <a:custGeom>
            <a:avLst/>
            <a:gdLst/>
            <a:ahLst/>
            <a:cxnLst/>
            <a:rect l="l" t="t" r="r" b="b"/>
            <a:pathLst>
              <a:path w="1859279" h="746760">
                <a:moveTo>
                  <a:pt x="373125" y="0"/>
                </a:moveTo>
                <a:lnTo>
                  <a:pt x="326312" y="2908"/>
                </a:lnTo>
                <a:lnTo>
                  <a:pt x="281236" y="11401"/>
                </a:lnTo>
                <a:lnTo>
                  <a:pt x="238247" y="25128"/>
                </a:lnTo>
                <a:lnTo>
                  <a:pt x="197695" y="43740"/>
                </a:lnTo>
                <a:lnTo>
                  <a:pt x="159929" y="66887"/>
                </a:lnTo>
                <a:lnTo>
                  <a:pt x="125298" y="94220"/>
                </a:lnTo>
                <a:lnTo>
                  <a:pt x="94151" y="125389"/>
                </a:lnTo>
                <a:lnTo>
                  <a:pt x="66838" y="160044"/>
                </a:lnTo>
                <a:lnTo>
                  <a:pt x="43707" y="197836"/>
                </a:lnTo>
                <a:lnTo>
                  <a:pt x="25109" y="238415"/>
                </a:lnTo>
                <a:lnTo>
                  <a:pt x="11392" y="281432"/>
                </a:lnTo>
                <a:lnTo>
                  <a:pt x="2906" y="326536"/>
                </a:lnTo>
                <a:lnTo>
                  <a:pt x="0" y="373380"/>
                </a:lnTo>
                <a:lnTo>
                  <a:pt x="2906" y="420223"/>
                </a:lnTo>
                <a:lnTo>
                  <a:pt x="11392" y="465327"/>
                </a:lnTo>
                <a:lnTo>
                  <a:pt x="25109" y="508344"/>
                </a:lnTo>
                <a:lnTo>
                  <a:pt x="43707" y="548923"/>
                </a:lnTo>
                <a:lnTo>
                  <a:pt x="66838" y="586715"/>
                </a:lnTo>
                <a:lnTo>
                  <a:pt x="94151" y="621370"/>
                </a:lnTo>
                <a:lnTo>
                  <a:pt x="125298" y="652539"/>
                </a:lnTo>
                <a:lnTo>
                  <a:pt x="159929" y="679872"/>
                </a:lnTo>
                <a:lnTo>
                  <a:pt x="197695" y="703019"/>
                </a:lnTo>
                <a:lnTo>
                  <a:pt x="238247" y="721631"/>
                </a:lnTo>
                <a:lnTo>
                  <a:pt x="281236" y="735358"/>
                </a:lnTo>
                <a:lnTo>
                  <a:pt x="326312" y="743851"/>
                </a:lnTo>
                <a:lnTo>
                  <a:pt x="373125" y="746760"/>
                </a:lnTo>
                <a:lnTo>
                  <a:pt x="427299" y="742854"/>
                </a:lnTo>
                <a:lnTo>
                  <a:pt x="479071" y="731502"/>
                </a:lnTo>
                <a:lnTo>
                  <a:pt x="527890" y="713249"/>
                </a:lnTo>
                <a:lnTo>
                  <a:pt x="573206" y="688643"/>
                </a:lnTo>
                <a:lnTo>
                  <a:pt x="614468" y="658230"/>
                </a:lnTo>
                <a:lnTo>
                  <a:pt x="651124" y="622556"/>
                </a:lnTo>
                <a:lnTo>
                  <a:pt x="682625" y="582168"/>
                </a:lnTo>
                <a:lnTo>
                  <a:pt x="712851" y="526414"/>
                </a:lnTo>
                <a:lnTo>
                  <a:pt x="1706308" y="526414"/>
                </a:lnTo>
                <a:lnTo>
                  <a:pt x="1859279" y="373380"/>
                </a:lnTo>
                <a:lnTo>
                  <a:pt x="1706308" y="220344"/>
                </a:lnTo>
                <a:lnTo>
                  <a:pt x="712851" y="220344"/>
                </a:lnTo>
                <a:lnTo>
                  <a:pt x="682625" y="164592"/>
                </a:lnTo>
                <a:lnTo>
                  <a:pt x="651124" y="124203"/>
                </a:lnTo>
                <a:lnTo>
                  <a:pt x="614468" y="88529"/>
                </a:lnTo>
                <a:lnTo>
                  <a:pt x="573206" y="58116"/>
                </a:lnTo>
                <a:lnTo>
                  <a:pt x="527890" y="33510"/>
                </a:lnTo>
                <a:lnTo>
                  <a:pt x="479071" y="15257"/>
                </a:lnTo>
                <a:lnTo>
                  <a:pt x="427299" y="3905"/>
                </a:lnTo>
                <a:lnTo>
                  <a:pt x="373125" y="0"/>
                </a:lnTo>
                <a:close/>
              </a:path>
              <a:path w="1859279" h="746760">
                <a:moveTo>
                  <a:pt x="1706308" y="526414"/>
                </a:moveTo>
                <a:lnTo>
                  <a:pt x="1553337" y="526414"/>
                </a:lnTo>
                <a:lnTo>
                  <a:pt x="1553337" y="679450"/>
                </a:lnTo>
                <a:lnTo>
                  <a:pt x="1706308" y="526414"/>
                </a:lnTo>
                <a:close/>
              </a:path>
              <a:path w="1859279" h="746760">
                <a:moveTo>
                  <a:pt x="1553337" y="67310"/>
                </a:moveTo>
                <a:lnTo>
                  <a:pt x="1553337" y="220344"/>
                </a:lnTo>
                <a:lnTo>
                  <a:pt x="1706308" y="220344"/>
                </a:lnTo>
                <a:lnTo>
                  <a:pt x="1553337" y="67310"/>
                </a:lnTo>
                <a:close/>
              </a:path>
            </a:pathLst>
          </a:custGeom>
          <a:solidFill>
            <a:srgbClr val="F68B21"/>
          </a:solidFill>
        </p:spPr>
        <p:txBody>
          <a:bodyPr wrap="square" lIns="0" tIns="0" rIns="0" bIns="0" rtlCol="0"/>
          <a:lstStyle/>
          <a:p>
            <a:endParaRPr/>
          </a:p>
        </p:txBody>
      </p:sp>
      <p:sp>
        <p:nvSpPr>
          <p:cNvPr id="89" name="object 89"/>
          <p:cNvSpPr txBox="1"/>
          <p:nvPr/>
        </p:nvSpPr>
        <p:spPr>
          <a:xfrm>
            <a:off x="8492743" y="3866133"/>
            <a:ext cx="592455" cy="287020"/>
          </a:xfrm>
          <a:prstGeom prst="rect">
            <a:avLst/>
          </a:prstGeom>
        </p:spPr>
        <p:txBody>
          <a:bodyPr vert="horz" wrap="square" lIns="0" tIns="0" rIns="0" bIns="0" rtlCol="0">
            <a:spAutoFit/>
          </a:bodyPr>
          <a:lstStyle/>
          <a:p>
            <a:pPr marL="12700">
              <a:lnSpc>
                <a:spcPct val="100000"/>
              </a:lnSpc>
            </a:pPr>
            <a:r>
              <a:rPr sz="1800" b="1" spc="5" dirty="0">
                <a:solidFill>
                  <a:srgbClr val="FFFFFF"/>
                </a:solidFill>
                <a:latin typeface="微软雅黑"/>
                <a:cs typeface="微软雅黑"/>
              </a:rPr>
              <a:t>2016</a:t>
            </a:r>
            <a:endParaRPr sz="1800">
              <a:latin typeface="微软雅黑"/>
              <a:cs typeface="微软雅黑"/>
            </a:endParaRPr>
          </a:p>
        </p:txBody>
      </p:sp>
      <p:sp>
        <p:nvSpPr>
          <p:cNvPr id="90" name="object 90"/>
          <p:cNvSpPr/>
          <p:nvPr/>
        </p:nvSpPr>
        <p:spPr>
          <a:xfrm>
            <a:off x="7653528" y="1921764"/>
            <a:ext cx="1859280" cy="746760"/>
          </a:xfrm>
          <a:custGeom>
            <a:avLst/>
            <a:gdLst/>
            <a:ahLst/>
            <a:cxnLst/>
            <a:rect l="l" t="t" r="r" b="b"/>
            <a:pathLst>
              <a:path w="1859279" h="746760">
                <a:moveTo>
                  <a:pt x="373125" y="0"/>
                </a:moveTo>
                <a:lnTo>
                  <a:pt x="326312" y="2908"/>
                </a:lnTo>
                <a:lnTo>
                  <a:pt x="281236" y="11401"/>
                </a:lnTo>
                <a:lnTo>
                  <a:pt x="238247" y="25128"/>
                </a:lnTo>
                <a:lnTo>
                  <a:pt x="197695" y="43740"/>
                </a:lnTo>
                <a:lnTo>
                  <a:pt x="159929" y="66887"/>
                </a:lnTo>
                <a:lnTo>
                  <a:pt x="125298" y="94220"/>
                </a:lnTo>
                <a:lnTo>
                  <a:pt x="94151" y="125389"/>
                </a:lnTo>
                <a:lnTo>
                  <a:pt x="66838" y="160044"/>
                </a:lnTo>
                <a:lnTo>
                  <a:pt x="43707" y="197836"/>
                </a:lnTo>
                <a:lnTo>
                  <a:pt x="25109" y="238415"/>
                </a:lnTo>
                <a:lnTo>
                  <a:pt x="11392" y="281432"/>
                </a:lnTo>
                <a:lnTo>
                  <a:pt x="2906" y="326536"/>
                </a:lnTo>
                <a:lnTo>
                  <a:pt x="0" y="373380"/>
                </a:lnTo>
                <a:lnTo>
                  <a:pt x="2906" y="420223"/>
                </a:lnTo>
                <a:lnTo>
                  <a:pt x="11392" y="465327"/>
                </a:lnTo>
                <a:lnTo>
                  <a:pt x="25109" y="508344"/>
                </a:lnTo>
                <a:lnTo>
                  <a:pt x="43707" y="548923"/>
                </a:lnTo>
                <a:lnTo>
                  <a:pt x="66838" y="586715"/>
                </a:lnTo>
                <a:lnTo>
                  <a:pt x="94151" y="621370"/>
                </a:lnTo>
                <a:lnTo>
                  <a:pt x="125298" y="652539"/>
                </a:lnTo>
                <a:lnTo>
                  <a:pt x="159929" y="679872"/>
                </a:lnTo>
                <a:lnTo>
                  <a:pt x="197695" y="703019"/>
                </a:lnTo>
                <a:lnTo>
                  <a:pt x="238247" y="721631"/>
                </a:lnTo>
                <a:lnTo>
                  <a:pt x="281236" y="735358"/>
                </a:lnTo>
                <a:lnTo>
                  <a:pt x="326312" y="743851"/>
                </a:lnTo>
                <a:lnTo>
                  <a:pt x="373125" y="746760"/>
                </a:lnTo>
                <a:lnTo>
                  <a:pt x="427299" y="742854"/>
                </a:lnTo>
                <a:lnTo>
                  <a:pt x="479071" y="731502"/>
                </a:lnTo>
                <a:lnTo>
                  <a:pt x="527890" y="713249"/>
                </a:lnTo>
                <a:lnTo>
                  <a:pt x="573206" y="688643"/>
                </a:lnTo>
                <a:lnTo>
                  <a:pt x="614468" y="658230"/>
                </a:lnTo>
                <a:lnTo>
                  <a:pt x="651124" y="622556"/>
                </a:lnTo>
                <a:lnTo>
                  <a:pt x="682625" y="582168"/>
                </a:lnTo>
                <a:lnTo>
                  <a:pt x="712851" y="526414"/>
                </a:lnTo>
                <a:lnTo>
                  <a:pt x="1706308" y="526414"/>
                </a:lnTo>
                <a:lnTo>
                  <a:pt x="1859279" y="373380"/>
                </a:lnTo>
                <a:lnTo>
                  <a:pt x="1706308" y="220345"/>
                </a:lnTo>
                <a:lnTo>
                  <a:pt x="712851" y="220345"/>
                </a:lnTo>
                <a:lnTo>
                  <a:pt x="682625" y="164591"/>
                </a:lnTo>
                <a:lnTo>
                  <a:pt x="651124" y="124203"/>
                </a:lnTo>
                <a:lnTo>
                  <a:pt x="614468" y="88529"/>
                </a:lnTo>
                <a:lnTo>
                  <a:pt x="573206" y="58116"/>
                </a:lnTo>
                <a:lnTo>
                  <a:pt x="527890" y="33510"/>
                </a:lnTo>
                <a:lnTo>
                  <a:pt x="479071" y="15257"/>
                </a:lnTo>
                <a:lnTo>
                  <a:pt x="427299" y="3905"/>
                </a:lnTo>
                <a:lnTo>
                  <a:pt x="373125" y="0"/>
                </a:lnTo>
                <a:close/>
              </a:path>
              <a:path w="1859279" h="746760">
                <a:moveTo>
                  <a:pt x="1706308" y="526414"/>
                </a:moveTo>
                <a:lnTo>
                  <a:pt x="1553337" y="526414"/>
                </a:lnTo>
                <a:lnTo>
                  <a:pt x="1553337" y="679450"/>
                </a:lnTo>
                <a:lnTo>
                  <a:pt x="1706308" y="526414"/>
                </a:lnTo>
                <a:close/>
              </a:path>
              <a:path w="1859279" h="746760">
                <a:moveTo>
                  <a:pt x="1553337" y="67310"/>
                </a:moveTo>
                <a:lnTo>
                  <a:pt x="1553337" y="220345"/>
                </a:lnTo>
                <a:lnTo>
                  <a:pt x="1706308" y="220345"/>
                </a:lnTo>
                <a:lnTo>
                  <a:pt x="1553337" y="67310"/>
                </a:lnTo>
                <a:close/>
              </a:path>
            </a:pathLst>
          </a:custGeom>
          <a:solidFill>
            <a:srgbClr val="1D9ED2"/>
          </a:solidFill>
        </p:spPr>
        <p:txBody>
          <a:bodyPr wrap="square" lIns="0" tIns="0" rIns="0" bIns="0" rtlCol="0"/>
          <a:lstStyle/>
          <a:p>
            <a:endParaRPr/>
          </a:p>
        </p:txBody>
      </p:sp>
      <p:sp>
        <p:nvSpPr>
          <p:cNvPr id="91" name="object 91"/>
          <p:cNvSpPr txBox="1"/>
          <p:nvPr/>
        </p:nvSpPr>
        <p:spPr>
          <a:xfrm>
            <a:off x="8492743" y="2149094"/>
            <a:ext cx="592455" cy="287020"/>
          </a:xfrm>
          <a:prstGeom prst="rect">
            <a:avLst/>
          </a:prstGeom>
        </p:spPr>
        <p:txBody>
          <a:bodyPr vert="horz" wrap="square" lIns="0" tIns="0" rIns="0" bIns="0" rtlCol="0">
            <a:spAutoFit/>
          </a:bodyPr>
          <a:lstStyle/>
          <a:p>
            <a:pPr marL="12700">
              <a:lnSpc>
                <a:spcPct val="100000"/>
              </a:lnSpc>
            </a:pPr>
            <a:r>
              <a:rPr sz="1800" b="1" spc="5" dirty="0">
                <a:solidFill>
                  <a:srgbClr val="FFFFFF"/>
                </a:solidFill>
                <a:latin typeface="微软雅黑"/>
                <a:cs typeface="微软雅黑"/>
              </a:rPr>
              <a:t>2014</a:t>
            </a:r>
            <a:endParaRPr sz="1800">
              <a:latin typeface="微软雅黑"/>
              <a:cs typeface="微软雅黑"/>
            </a:endParaRPr>
          </a:p>
        </p:txBody>
      </p:sp>
      <p:sp>
        <p:nvSpPr>
          <p:cNvPr id="92" name="object 92"/>
          <p:cNvSpPr/>
          <p:nvPr/>
        </p:nvSpPr>
        <p:spPr>
          <a:xfrm>
            <a:off x="6513576" y="2779776"/>
            <a:ext cx="1858010" cy="746760"/>
          </a:xfrm>
          <a:custGeom>
            <a:avLst/>
            <a:gdLst/>
            <a:ahLst/>
            <a:cxnLst/>
            <a:rect l="l" t="t" r="r" b="b"/>
            <a:pathLst>
              <a:path w="1858009" h="746760">
                <a:moveTo>
                  <a:pt x="1824389" y="526414"/>
                </a:moveTo>
                <a:lnTo>
                  <a:pt x="1145540" y="526414"/>
                </a:lnTo>
                <a:lnTo>
                  <a:pt x="1175766" y="582168"/>
                </a:lnTo>
                <a:lnTo>
                  <a:pt x="1207211" y="622556"/>
                </a:lnTo>
                <a:lnTo>
                  <a:pt x="1243813" y="658230"/>
                </a:lnTo>
                <a:lnTo>
                  <a:pt x="1285020" y="688643"/>
                </a:lnTo>
                <a:lnTo>
                  <a:pt x="1330282" y="713249"/>
                </a:lnTo>
                <a:lnTo>
                  <a:pt x="1379047" y="731502"/>
                </a:lnTo>
                <a:lnTo>
                  <a:pt x="1430764" y="742854"/>
                </a:lnTo>
                <a:lnTo>
                  <a:pt x="1484883" y="746760"/>
                </a:lnTo>
                <a:lnTo>
                  <a:pt x="1531668" y="743851"/>
                </a:lnTo>
                <a:lnTo>
                  <a:pt x="1576715" y="735358"/>
                </a:lnTo>
                <a:lnTo>
                  <a:pt x="1619675" y="721631"/>
                </a:lnTo>
                <a:lnTo>
                  <a:pt x="1660200" y="703019"/>
                </a:lnTo>
                <a:lnTo>
                  <a:pt x="1697941" y="679872"/>
                </a:lnTo>
                <a:lnTo>
                  <a:pt x="1732548" y="652539"/>
                </a:lnTo>
                <a:lnTo>
                  <a:pt x="1763673" y="621370"/>
                </a:lnTo>
                <a:lnTo>
                  <a:pt x="1790966" y="586715"/>
                </a:lnTo>
                <a:lnTo>
                  <a:pt x="1814080" y="548923"/>
                </a:lnTo>
                <a:lnTo>
                  <a:pt x="1824389" y="526414"/>
                </a:lnTo>
                <a:close/>
              </a:path>
              <a:path w="1858009" h="746760">
                <a:moveTo>
                  <a:pt x="305689" y="67310"/>
                </a:moveTo>
                <a:lnTo>
                  <a:pt x="0" y="373379"/>
                </a:lnTo>
                <a:lnTo>
                  <a:pt x="305689" y="679450"/>
                </a:lnTo>
                <a:lnTo>
                  <a:pt x="305689" y="526414"/>
                </a:lnTo>
                <a:lnTo>
                  <a:pt x="1824389" y="526414"/>
                </a:lnTo>
                <a:lnTo>
                  <a:pt x="1832665" y="508344"/>
                </a:lnTo>
                <a:lnTo>
                  <a:pt x="1846371" y="465327"/>
                </a:lnTo>
                <a:lnTo>
                  <a:pt x="1854851" y="420223"/>
                </a:lnTo>
                <a:lnTo>
                  <a:pt x="1857755" y="373379"/>
                </a:lnTo>
                <a:lnTo>
                  <a:pt x="1854851" y="326536"/>
                </a:lnTo>
                <a:lnTo>
                  <a:pt x="1846371" y="281432"/>
                </a:lnTo>
                <a:lnTo>
                  <a:pt x="1832665" y="238415"/>
                </a:lnTo>
                <a:lnTo>
                  <a:pt x="1824389" y="220345"/>
                </a:lnTo>
                <a:lnTo>
                  <a:pt x="305689" y="220345"/>
                </a:lnTo>
                <a:lnTo>
                  <a:pt x="305689" y="67310"/>
                </a:lnTo>
                <a:close/>
              </a:path>
              <a:path w="1858009" h="746760">
                <a:moveTo>
                  <a:pt x="1484883" y="0"/>
                </a:moveTo>
                <a:lnTo>
                  <a:pt x="1430764" y="3905"/>
                </a:lnTo>
                <a:lnTo>
                  <a:pt x="1379047" y="15257"/>
                </a:lnTo>
                <a:lnTo>
                  <a:pt x="1330282" y="33510"/>
                </a:lnTo>
                <a:lnTo>
                  <a:pt x="1285020" y="58116"/>
                </a:lnTo>
                <a:lnTo>
                  <a:pt x="1243813" y="88529"/>
                </a:lnTo>
                <a:lnTo>
                  <a:pt x="1207211" y="124203"/>
                </a:lnTo>
                <a:lnTo>
                  <a:pt x="1175766" y="164591"/>
                </a:lnTo>
                <a:lnTo>
                  <a:pt x="1145540" y="220345"/>
                </a:lnTo>
                <a:lnTo>
                  <a:pt x="1824389" y="220345"/>
                </a:lnTo>
                <a:lnTo>
                  <a:pt x="1790966" y="160044"/>
                </a:lnTo>
                <a:lnTo>
                  <a:pt x="1763673" y="125389"/>
                </a:lnTo>
                <a:lnTo>
                  <a:pt x="1732548" y="94220"/>
                </a:lnTo>
                <a:lnTo>
                  <a:pt x="1697941" y="66887"/>
                </a:lnTo>
                <a:lnTo>
                  <a:pt x="1660200" y="43740"/>
                </a:lnTo>
                <a:lnTo>
                  <a:pt x="1619675" y="25128"/>
                </a:lnTo>
                <a:lnTo>
                  <a:pt x="1576715" y="11401"/>
                </a:lnTo>
                <a:lnTo>
                  <a:pt x="1531668" y="2908"/>
                </a:lnTo>
                <a:lnTo>
                  <a:pt x="1484883" y="0"/>
                </a:lnTo>
                <a:close/>
              </a:path>
            </a:pathLst>
          </a:custGeom>
          <a:solidFill>
            <a:srgbClr val="9DD2E7"/>
          </a:solidFill>
        </p:spPr>
        <p:txBody>
          <a:bodyPr wrap="square" lIns="0" tIns="0" rIns="0" bIns="0" rtlCol="0"/>
          <a:lstStyle/>
          <a:p>
            <a:endParaRPr/>
          </a:p>
        </p:txBody>
      </p:sp>
      <p:sp>
        <p:nvSpPr>
          <p:cNvPr id="93" name="object 93"/>
          <p:cNvSpPr txBox="1"/>
          <p:nvPr/>
        </p:nvSpPr>
        <p:spPr>
          <a:xfrm>
            <a:off x="7002526" y="3007740"/>
            <a:ext cx="591185" cy="287020"/>
          </a:xfrm>
          <a:prstGeom prst="rect">
            <a:avLst/>
          </a:prstGeom>
        </p:spPr>
        <p:txBody>
          <a:bodyPr vert="horz" wrap="square" lIns="0" tIns="0" rIns="0" bIns="0" rtlCol="0">
            <a:spAutoFit/>
          </a:bodyPr>
          <a:lstStyle/>
          <a:p>
            <a:pPr marL="12700">
              <a:lnSpc>
                <a:spcPct val="100000"/>
              </a:lnSpc>
            </a:pPr>
            <a:r>
              <a:rPr sz="1800" b="1" dirty="0">
                <a:solidFill>
                  <a:srgbClr val="FFFFFF"/>
                </a:solidFill>
                <a:latin typeface="微软雅黑"/>
                <a:cs typeface="微软雅黑"/>
              </a:rPr>
              <a:t>2015</a:t>
            </a:r>
            <a:endParaRPr sz="1800">
              <a:latin typeface="微软雅黑"/>
              <a:cs typeface="微软雅黑"/>
            </a:endParaRPr>
          </a:p>
        </p:txBody>
      </p:sp>
      <p:sp>
        <p:nvSpPr>
          <p:cNvPr id="94" name="object 94"/>
          <p:cNvSpPr/>
          <p:nvPr/>
        </p:nvSpPr>
        <p:spPr>
          <a:xfrm>
            <a:off x="7653528" y="5350764"/>
            <a:ext cx="1859280" cy="746760"/>
          </a:xfrm>
          <a:custGeom>
            <a:avLst/>
            <a:gdLst/>
            <a:ahLst/>
            <a:cxnLst/>
            <a:rect l="l" t="t" r="r" b="b"/>
            <a:pathLst>
              <a:path w="1859279" h="746760">
                <a:moveTo>
                  <a:pt x="373125" y="0"/>
                </a:moveTo>
                <a:lnTo>
                  <a:pt x="326312" y="2908"/>
                </a:lnTo>
                <a:lnTo>
                  <a:pt x="281236" y="11401"/>
                </a:lnTo>
                <a:lnTo>
                  <a:pt x="238247" y="25128"/>
                </a:lnTo>
                <a:lnTo>
                  <a:pt x="197695" y="43740"/>
                </a:lnTo>
                <a:lnTo>
                  <a:pt x="159929" y="66887"/>
                </a:lnTo>
                <a:lnTo>
                  <a:pt x="125298" y="94220"/>
                </a:lnTo>
                <a:lnTo>
                  <a:pt x="94151" y="125389"/>
                </a:lnTo>
                <a:lnTo>
                  <a:pt x="66838" y="160044"/>
                </a:lnTo>
                <a:lnTo>
                  <a:pt x="43707" y="197836"/>
                </a:lnTo>
                <a:lnTo>
                  <a:pt x="25109" y="238415"/>
                </a:lnTo>
                <a:lnTo>
                  <a:pt x="11392" y="281432"/>
                </a:lnTo>
                <a:lnTo>
                  <a:pt x="2906" y="326536"/>
                </a:lnTo>
                <a:lnTo>
                  <a:pt x="0" y="373380"/>
                </a:lnTo>
                <a:lnTo>
                  <a:pt x="2906" y="420215"/>
                </a:lnTo>
                <a:lnTo>
                  <a:pt x="11392" y="465315"/>
                </a:lnTo>
                <a:lnTo>
                  <a:pt x="25109" y="508328"/>
                </a:lnTo>
                <a:lnTo>
                  <a:pt x="43707" y="548906"/>
                </a:lnTo>
                <a:lnTo>
                  <a:pt x="66838" y="586699"/>
                </a:lnTo>
                <a:lnTo>
                  <a:pt x="94151" y="621355"/>
                </a:lnTo>
                <a:lnTo>
                  <a:pt x="125298" y="652526"/>
                </a:lnTo>
                <a:lnTo>
                  <a:pt x="159929" y="679862"/>
                </a:lnTo>
                <a:lnTo>
                  <a:pt x="197695" y="703012"/>
                </a:lnTo>
                <a:lnTo>
                  <a:pt x="238247" y="721627"/>
                </a:lnTo>
                <a:lnTo>
                  <a:pt x="281236" y="735356"/>
                </a:lnTo>
                <a:lnTo>
                  <a:pt x="326312" y="743850"/>
                </a:lnTo>
                <a:lnTo>
                  <a:pt x="373125" y="746760"/>
                </a:lnTo>
                <a:lnTo>
                  <a:pt x="427299" y="742853"/>
                </a:lnTo>
                <a:lnTo>
                  <a:pt x="479071" y="731497"/>
                </a:lnTo>
                <a:lnTo>
                  <a:pt x="527890" y="713239"/>
                </a:lnTo>
                <a:lnTo>
                  <a:pt x="573206" y="688628"/>
                </a:lnTo>
                <a:lnTo>
                  <a:pt x="614468" y="658209"/>
                </a:lnTo>
                <a:lnTo>
                  <a:pt x="651124" y="622532"/>
                </a:lnTo>
                <a:lnTo>
                  <a:pt x="682625" y="582142"/>
                </a:lnTo>
                <a:lnTo>
                  <a:pt x="712851" y="526440"/>
                </a:lnTo>
                <a:lnTo>
                  <a:pt x="1706302" y="526440"/>
                </a:lnTo>
                <a:lnTo>
                  <a:pt x="1859279" y="373380"/>
                </a:lnTo>
                <a:lnTo>
                  <a:pt x="1706308" y="220345"/>
                </a:lnTo>
                <a:lnTo>
                  <a:pt x="712851" y="220345"/>
                </a:lnTo>
                <a:lnTo>
                  <a:pt x="682625" y="164592"/>
                </a:lnTo>
                <a:lnTo>
                  <a:pt x="651124" y="124203"/>
                </a:lnTo>
                <a:lnTo>
                  <a:pt x="614468" y="88529"/>
                </a:lnTo>
                <a:lnTo>
                  <a:pt x="573206" y="58116"/>
                </a:lnTo>
                <a:lnTo>
                  <a:pt x="527890" y="33510"/>
                </a:lnTo>
                <a:lnTo>
                  <a:pt x="479071" y="15257"/>
                </a:lnTo>
                <a:lnTo>
                  <a:pt x="427299" y="3905"/>
                </a:lnTo>
                <a:lnTo>
                  <a:pt x="373125" y="0"/>
                </a:lnTo>
                <a:close/>
              </a:path>
              <a:path w="1859279" h="746760">
                <a:moveTo>
                  <a:pt x="1706302" y="526440"/>
                </a:moveTo>
                <a:lnTo>
                  <a:pt x="1553337" y="526440"/>
                </a:lnTo>
                <a:lnTo>
                  <a:pt x="1553337" y="679488"/>
                </a:lnTo>
                <a:lnTo>
                  <a:pt x="1706302" y="526440"/>
                </a:lnTo>
                <a:close/>
              </a:path>
              <a:path w="1859279" h="746760">
                <a:moveTo>
                  <a:pt x="1553337" y="67310"/>
                </a:moveTo>
                <a:lnTo>
                  <a:pt x="1553337" y="220345"/>
                </a:lnTo>
                <a:lnTo>
                  <a:pt x="1706308" y="220345"/>
                </a:lnTo>
                <a:lnTo>
                  <a:pt x="1553337" y="67310"/>
                </a:lnTo>
                <a:close/>
              </a:path>
            </a:pathLst>
          </a:custGeom>
          <a:solidFill>
            <a:srgbClr val="5FC949"/>
          </a:solidFill>
        </p:spPr>
        <p:txBody>
          <a:bodyPr wrap="square" lIns="0" tIns="0" rIns="0" bIns="0" rtlCol="0"/>
          <a:lstStyle/>
          <a:p>
            <a:endParaRPr/>
          </a:p>
        </p:txBody>
      </p:sp>
      <p:sp>
        <p:nvSpPr>
          <p:cNvPr id="95" name="object 95"/>
          <p:cNvSpPr txBox="1"/>
          <p:nvPr/>
        </p:nvSpPr>
        <p:spPr>
          <a:xfrm>
            <a:off x="8492743" y="5579668"/>
            <a:ext cx="592455" cy="287020"/>
          </a:xfrm>
          <a:prstGeom prst="rect">
            <a:avLst/>
          </a:prstGeom>
        </p:spPr>
        <p:txBody>
          <a:bodyPr vert="horz" wrap="square" lIns="0" tIns="0" rIns="0" bIns="0" rtlCol="0">
            <a:spAutoFit/>
          </a:bodyPr>
          <a:lstStyle/>
          <a:p>
            <a:pPr marL="12700">
              <a:lnSpc>
                <a:spcPct val="100000"/>
              </a:lnSpc>
            </a:pPr>
            <a:r>
              <a:rPr sz="1800" b="1" spc="5" dirty="0">
                <a:solidFill>
                  <a:srgbClr val="FFFFFF"/>
                </a:solidFill>
                <a:latin typeface="微软雅黑"/>
                <a:cs typeface="微软雅黑"/>
              </a:rPr>
              <a:t>2018</a:t>
            </a:r>
            <a:endParaRPr sz="1800">
              <a:latin typeface="微软雅黑"/>
              <a:cs typeface="微软雅黑"/>
            </a:endParaRPr>
          </a:p>
        </p:txBody>
      </p:sp>
      <p:sp>
        <p:nvSpPr>
          <p:cNvPr id="96" name="object 96"/>
          <p:cNvSpPr/>
          <p:nvPr/>
        </p:nvSpPr>
        <p:spPr>
          <a:xfrm>
            <a:off x="7827264" y="2078989"/>
            <a:ext cx="432434" cy="433070"/>
          </a:xfrm>
          <a:custGeom>
            <a:avLst/>
            <a:gdLst/>
            <a:ahLst/>
            <a:cxnLst/>
            <a:rect l="l" t="t" r="r" b="b"/>
            <a:pathLst>
              <a:path w="432434" h="433069">
                <a:moveTo>
                  <a:pt x="42417" y="232029"/>
                </a:moveTo>
                <a:lnTo>
                  <a:pt x="1142" y="235585"/>
                </a:lnTo>
                <a:lnTo>
                  <a:pt x="6967" y="273834"/>
                </a:lnTo>
                <a:lnTo>
                  <a:pt x="21206" y="311647"/>
                </a:lnTo>
                <a:lnTo>
                  <a:pt x="43257" y="347262"/>
                </a:lnTo>
                <a:lnTo>
                  <a:pt x="72514" y="378920"/>
                </a:lnTo>
                <a:lnTo>
                  <a:pt x="108374" y="404863"/>
                </a:lnTo>
                <a:lnTo>
                  <a:pt x="150232" y="423330"/>
                </a:lnTo>
                <a:lnTo>
                  <a:pt x="197484" y="432562"/>
                </a:lnTo>
                <a:lnTo>
                  <a:pt x="199376" y="411102"/>
                </a:lnTo>
                <a:lnTo>
                  <a:pt x="200235" y="400915"/>
                </a:lnTo>
                <a:lnTo>
                  <a:pt x="201040" y="390651"/>
                </a:lnTo>
                <a:lnTo>
                  <a:pt x="151199" y="377142"/>
                </a:lnTo>
                <a:lnTo>
                  <a:pt x="110458" y="354567"/>
                </a:lnTo>
                <a:lnTo>
                  <a:pt x="78776" y="322885"/>
                </a:lnTo>
                <a:lnTo>
                  <a:pt x="56110" y="282053"/>
                </a:lnTo>
                <a:lnTo>
                  <a:pt x="42417" y="232029"/>
                </a:lnTo>
                <a:close/>
              </a:path>
              <a:path w="432434" h="433069">
                <a:moveTo>
                  <a:pt x="429767" y="179324"/>
                </a:moveTo>
                <a:lnTo>
                  <a:pt x="387350" y="186689"/>
                </a:lnTo>
                <a:lnTo>
                  <a:pt x="389570" y="223714"/>
                </a:lnTo>
                <a:lnTo>
                  <a:pt x="384825" y="258762"/>
                </a:lnTo>
                <a:lnTo>
                  <a:pt x="353440" y="322834"/>
                </a:lnTo>
                <a:lnTo>
                  <a:pt x="299751" y="369173"/>
                </a:lnTo>
                <a:lnTo>
                  <a:pt x="231393" y="389889"/>
                </a:lnTo>
                <a:lnTo>
                  <a:pt x="233236" y="411321"/>
                </a:lnTo>
                <a:lnTo>
                  <a:pt x="234950" y="432054"/>
                </a:lnTo>
                <a:lnTo>
                  <a:pt x="274507" y="425976"/>
                </a:lnTo>
                <a:lnTo>
                  <a:pt x="313092" y="411102"/>
                </a:lnTo>
                <a:lnTo>
                  <a:pt x="349020" y="388186"/>
                </a:lnTo>
                <a:lnTo>
                  <a:pt x="380603" y="357981"/>
                </a:lnTo>
                <a:lnTo>
                  <a:pt x="406155" y="321239"/>
                </a:lnTo>
                <a:lnTo>
                  <a:pt x="423991" y="278713"/>
                </a:lnTo>
                <a:lnTo>
                  <a:pt x="432376" y="231427"/>
                </a:lnTo>
                <a:lnTo>
                  <a:pt x="432325" y="229235"/>
                </a:lnTo>
                <a:lnTo>
                  <a:pt x="429767" y="179324"/>
                </a:lnTo>
                <a:close/>
              </a:path>
              <a:path w="432434" h="433069">
                <a:moveTo>
                  <a:pt x="278129" y="309372"/>
                </a:moveTo>
                <a:lnTo>
                  <a:pt x="154685" y="309372"/>
                </a:lnTo>
                <a:lnTo>
                  <a:pt x="163939" y="314936"/>
                </a:lnTo>
                <a:lnTo>
                  <a:pt x="173751" y="319595"/>
                </a:lnTo>
                <a:lnTo>
                  <a:pt x="184064" y="323302"/>
                </a:lnTo>
                <a:lnTo>
                  <a:pt x="194817" y="326009"/>
                </a:lnTo>
                <a:lnTo>
                  <a:pt x="194817" y="351917"/>
                </a:lnTo>
                <a:lnTo>
                  <a:pt x="199008" y="355981"/>
                </a:lnTo>
                <a:lnTo>
                  <a:pt x="233933" y="355981"/>
                </a:lnTo>
                <a:lnTo>
                  <a:pt x="238125" y="351917"/>
                </a:lnTo>
                <a:lnTo>
                  <a:pt x="238125" y="326009"/>
                </a:lnTo>
                <a:lnTo>
                  <a:pt x="248858" y="323302"/>
                </a:lnTo>
                <a:lnTo>
                  <a:pt x="259127" y="319595"/>
                </a:lnTo>
                <a:lnTo>
                  <a:pt x="268896" y="314936"/>
                </a:lnTo>
                <a:lnTo>
                  <a:pt x="278129" y="309372"/>
                </a:lnTo>
                <a:close/>
              </a:path>
              <a:path w="432434" h="433069">
                <a:moveTo>
                  <a:pt x="136397" y="106552"/>
                </a:moveTo>
                <a:lnTo>
                  <a:pt x="130555" y="106552"/>
                </a:lnTo>
                <a:lnTo>
                  <a:pt x="127126" y="110109"/>
                </a:lnTo>
                <a:lnTo>
                  <a:pt x="109474" y="127635"/>
                </a:lnTo>
                <a:lnTo>
                  <a:pt x="105917" y="131318"/>
                </a:lnTo>
                <a:lnTo>
                  <a:pt x="105790" y="137160"/>
                </a:lnTo>
                <a:lnTo>
                  <a:pt x="109474" y="140715"/>
                </a:lnTo>
                <a:lnTo>
                  <a:pt x="124078" y="155321"/>
                </a:lnTo>
                <a:lnTo>
                  <a:pt x="118514" y="164574"/>
                </a:lnTo>
                <a:lnTo>
                  <a:pt x="113855" y="174386"/>
                </a:lnTo>
                <a:lnTo>
                  <a:pt x="110148" y="184699"/>
                </a:lnTo>
                <a:lnTo>
                  <a:pt x="107441" y="195452"/>
                </a:lnTo>
                <a:lnTo>
                  <a:pt x="81660" y="195452"/>
                </a:lnTo>
                <a:lnTo>
                  <a:pt x="77720" y="199517"/>
                </a:lnTo>
                <a:lnTo>
                  <a:pt x="77596" y="234696"/>
                </a:lnTo>
                <a:lnTo>
                  <a:pt x="81660" y="238633"/>
                </a:lnTo>
                <a:lnTo>
                  <a:pt x="107441" y="238633"/>
                </a:lnTo>
                <a:lnTo>
                  <a:pt x="110148" y="249404"/>
                </a:lnTo>
                <a:lnTo>
                  <a:pt x="113855" y="259746"/>
                </a:lnTo>
                <a:lnTo>
                  <a:pt x="118514" y="269565"/>
                </a:lnTo>
                <a:lnTo>
                  <a:pt x="124078" y="278764"/>
                </a:lnTo>
                <a:lnTo>
                  <a:pt x="106044" y="296925"/>
                </a:lnTo>
                <a:lnTo>
                  <a:pt x="105917" y="302895"/>
                </a:lnTo>
                <a:lnTo>
                  <a:pt x="130682" y="327660"/>
                </a:lnTo>
                <a:lnTo>
                  <a:pt x="136525" y="327660"/>
                </a:lnTo>
                <a:lnTo>
                  <a:pt x="141340" y="322834"/>
                </a:lnTo>
                <a:lnTo>
                  <a:pt x="154685" y="309372"/>
                </a:lnTo>
                <a:lnTo>
                  <a:pt x="320547" y="309372"/>
                </a:lnTo>
                <a:lnTo>
                  <a:pt x="323468" y="306450"/>
                </a:lnTo>
                <a:lnTo>
                  <a:pt x="326902" y="302895"/>
                </a:lnTo>
                <a:lnTo>
                  <a:pt x="327025" y="296925"/>
                </a:lnTo>
                <a:lnTo>
                  <a:pt x="323468" y="293497"/>
                </a:lnTo>
                <a:lnTo>
                  <a:pt x="308863" y="278764"/>
                </a:lnTo>
                <a:lnTo>
                  <a:pt x="314354" y="269565"/>
                </a:lnTo>
                <a:lnTo>
                  <a:pt x="315703" y="266700"/>
                </a:lnTo>
                <a:lnTo>
                  <a:pt x="170814" y="266700"/>
                </a:lnTo>
                <a:lnTo>
                  <a:pt x="161796" y="256514"/>
                </a:lnTo>
                <a:lnTo>
                  <a:pt x="154955" y="244649"/>
                </a:lnTo>
                <a:lnTo>
                  <a:pt x="150639" y="231499"/>
                </a:lnTo>
                <a:lnTo>
                  <a:pt x="150587" y="231157"/>
                </a:lnTo>
                <a:lnTo>
                  <a:pt x="149097" y="217170"/>
                </a:lnTo>
                <a:lnTo>
                  <a:pt x="154400" y="191008"/>
                </a:lnTo>
                <a:lnTo>
                  <a:pt x="168846" y="169608"/>
                </a:lnTo>
                <a:lnTo>
                  <a:pt x="190246" y="155162"/>
                </a:lnTo>
                <a:lnTo>
                  <a:pt x="216407" y="149860"/>
                </a:lnTo>
                <a:lnTo>
                  <a:pt x="314324" y="149860"/>
                </a:lnTo>
                <a:lnTo>
                  <a:pt x="323468" y="140715"/>
                </a:lnTo>
                <a:lnTo>
                  <a:pt x="326902" y="137160"/>
                </a:lnTo>
                <a:lnTo>
                  <a:pt x="327025" y="131318"/>
                </a:lnTo>
                <a:lnTo>
                  <a:pt x="323468" y="127635"/>
                </a:lnTo>
                <a:lnTo>
                  <a:pt x="320526" y="124713"/>
                </a:lnTo>
                <a:lnTo>
                  <a:pt x="154685" y="124713"/>
                </a:lnTo>
                <a:lnTo>
                  <a:pt x="140080" y="110109"/>
                </a:lnTo>
                <a:lnTo>
                  <a:pt x="136397" y="106552"/>
                </a:lnTo>
                <a:close/>
              </a:path>
              <a:path w="432434" h="433069">
                <a:moveTo>
                  <a:pt x="320547" y="309372"/>
                </a:moveTo>
                <a:lnTo>
                  <a:pt x="278129" y="309372"/>
                </a:lnTo>
                <a:lnTo>
                  <a:pt x="296417" y="327660"/>
                </a:lnTo>
                <a:lnTo>
                  <a:pt x="302259" y="327660"/>
                </a:lnTo>
                <a:lnTo>
                  <a:pt x="320547" y="309372"/>
                </a:lnTo>
                <a:close/>
              </a:path>
              <a:path w="432434" h="433069">
                <a:moveTo>
                  <a:pt x="216407" y="171323"/>
                </a:moveTo>
                <a:lnTo>
                  <a:pt x="204239" y="173795"/>
                </a:lnTo>
                <a:lnTo>
                  <a:pt x="194309" y="180530"/>
                </a:lnTo>
                <a:lnTo>
                  <a:pt x="187618" y="190503"/>
                </a:lnTo>
                <a:lnTo>
                  <a:pt x="185165" y="202692"/>
                </a:lnTo>
                <a:lnTo>
                  <a:pt x="186215" y="210786"/>
                </a:lnTo>
                <a:lnTo>
                  <a:pt x="189182" y="218106"/>
                </a:lnTo>
                <a:lnTo>
                  <a:pt x="193792" y="224355"/>
                </a:lnTo>
                <a:lnTo>
                  <a:pt x="199770" y="229235"/>
                </a:lnTo>
                <a:lnTo>
                  <a:pt x="188942" y="235249"/>
                </a:lnTo>
                <a:lnTo>
                  <a:pt x="180197" y="243824"/>
                </a:lnTo>
                <a:lnTo>
                  <a:pt x="173999" y="254470"/>
                </a:lnTo>
                <a:lnTo>
                  <a:pt x="170814" y="266700"/>
                </a:lnTo>
                <a:lnTo>
                  <a:pt x="262127" y="266700"/>
                </a:lnTo>
                <a:lnTo>
                  <a:pt x="258925" y="254470"/>
                </a:lnTo>
                <a:lnTo>
                  <a:pt x="252698" y="243824"/>
                </a:lnTo>
                <a:lnTo>
                  <a:pt x="243947" y="235249"/>
                </a:lnTo>
                <a:lnTo>
                  <a:pt x="233171" y="229235"/>
                </a:lnTo>
                <a:lnTo>
                  <a:pt x="239150" y="224355"/>
                </a:lnTo>
                <a:lnTo>
                  <a:pt x="243760" y="218106"/>
                </a:lnTo>
                <a:lnTo>
                  <a:pt x="246727" y="210786"/>
                </a:lnTo>
                <a:lnTo>
                  <a:pt x="247776" y="202692"/>
                </a:lnTo>
                <a:lnTo>
                  <a:pt x="245304" y="190503"/>
                </a:lnTo>
                <a:lnTo>
                  <a:pt x="238569" y="180530"/>
                </a:lnTo>
                <a:lnTo>
                  <a:pt x="228596" y="173795"/>
                </a:lnTo>
                <a:lnTo>
                  <a:pt x="216407" y="171323"/>
                </a:lnTo>
                <a:close/>
              </a:path>
              <a:path w="432434" h="433069">
                <a:moveTo>
                  <a:pt x="314324" y="149860"/>
                </a:moveTo>
                <a:lnTo>
                  <a:pt x="216407" y="149860"/>
                </a:lnTo>
                <a:lnTo>
                  <a:pt x="242643" y="155162"/>
                </a:lnTo>
                <a:lnTo>
                  <a:pt x="264080" y="169608"/>
                </a:lnTo>
                <a:lnTo>
                  <a:pt x="278540" y="191008"/>
                </a:lnTo>
                <a:lnTo>
                  <a:pt x="283844" y="217170"/>
                </a:lnTo>
                <a:lnTo>
                  <a:pt x="282326" y="231499"/>
                </a:lnTo>
                <a:lnTo>
                  <a:pt x="277987" y="244744"/>
                </a:lnTo>
                <a:lnTo>
                  <a:pt x="271146" y="256585"/>
                </a:lnTo>
                <a:lnTo>
                  <a:pt x="262127" y="266700"/>
                </a:lnTo>
                <a:lnTo>
                  <a:pt x="315703" y="266700"/>
                </a:lnTo>
                <a:lnTo>
                  <a:pt x="318976" y="259746"/>
                </a:lnTo>
                <a:lnTo>
                  <a:pt x="322669" y="249404"/>
                </a:lnTo>
                <a:lnTo>
                  <a:pt x="325374" y="238633"/>
                </a:lnTo>
                <a:lnTo>
                  <a:pt x="351281" y="238633"/>
                </a:lnTo>
                <a:lnTo>
                  <a:pt x="355218" y="234696"/>
                </a:lnTo>
                <a:lnTo>
                  <a:pt x="355345" y="199517"/>
                </a:lnTo>
                <a:lnTo>
                  <a:pt x="351281" y="195452"/>
                </a:lnTo>
                <a:lnTo>
                  <a:pt x="325374" y="195452"/>
                </a:lnTo>
                <a:lnTo>
                  <a:pt x="322669" y="184699"/>
                </a:lnTo>
                <a:lnTo>
                  <a:pt x="318976" y="174386"/>
                </a:lnTo>
                <a:lnTo>
                  <a:pt x="314354" y="164574"/>
                </a:lnTo>
                <a:lnTo>
                  <a:pt x="308863" y="155321"/>
                </a:lnTo>
                <a:lnTo>
                  <a:pt x="314324" y="149860"/>
                </a:lnTo>
                <a:close/>
              </a:path>
              <a:path w="432434" h="433069">
                <a:moveTo>
                  <a:pt x="205104" y="0"/>
                </a:moveTo>
                <a:lnTo>
                  <a:pt x="154860" y="8699"/>
                </a:lnTo>
                <a:lnTo>
                  <a:pt x="105663" y="30734"/>
                </a:lnTo>
                <a:lnTo>
                  <a:pt x="63865" y="62351"/>
                </a:lnTo>
                <a:lnTo>
                  <a:pt x="32526" y="101018"/>
                </a:lnTo>
                <a:lnTo>
                  <a:pt x="11366" y="146302"/>
                </a:lnTo>
                <a:lnTo>
                  <a:pt x="0" y="197993"/>
                </a:lnTo>
                <a:lnTo>
                  <a:pt x="43179" y="201802"/>
                </a:lnTo>
                <a:lnTo>
                  <a:pt x="51167" y="161795"/>
                </a:lnTo>
                <a:lnTo>
                  <a:pt x="68482" y="125513"/>
                </a:lnTo>
                <a:lnTo>
                  <a:pt x="93724" y="94265"/>
                </a:lnTo>
                <a:lnTo>
                  <a:pt x="125491" y="69357"/>
                </a:lnTo>
                <a:lnTo>
                  <a:pt x="162385" y="52100"/>
                </a:lnTo>
                <a:lnTo>
                  <a:pt x="203003" y="43801"/>
                </a:lnTo>
                <a:lnTo>
                  <a:pt x="297079" y="43801"/>
                </a:lnTo>
                <a:lnTo>
                  <a:pt x="308101" y="20065"/>
                </a:lnTo>
                <a:lnTo>
                  <a:pt x="282078" y="10554"/>
                </a:lnTo>
                <a:lnTo>
                  <a:pt x="256222" y="3984"/>
                </a:lnTo>
                <a:lnTo>
                  <a:pt x="230556" y="438"/>
                </a:lnTo>
                <a:lnTo>
                  <a:pt x="205104" y="0"/>
                </a:lnTo>
                <a:close/>
              </a:path>
              <a:path w="432434" h="433069">
                <a:moveTo>
                  <a:pt x="340740" y="39243"/>
                </a:moveTo>
                <a:lnTo>
                  <a:pt x="322113" y="65710"/>
                </a:lnTo>
                <a:lnTo>
                  <a:pt x="315849" y="74675"/>
                </a:lnTo>
                <a:lnTo>
                  <a:pt x="326316" y="82853"/>
                </a:lnTo>
                <a:lnTo>
                  <a:pt x="336153" y="91614"/>
                </a:lnTo>
                <a:lnTo>
                  <a:pt x="361420" y="121941"/>
                </a:lnTo>
                <a:lnTo>
                  <a:pt x="379475" y="157607"/>
                </a:lnTo>
                <a:lnTo>
                  <a:pt x="420115" y="142748"/>
                </a:lnTo>
                <a:lnTo>
                  <a:pt x="406177" y="112323"/>
                </a:lnTo>
                <a:lnTo>
                  <a:pt x="388334" y="84994"/>
                </a:lnTo>
                <a:lnTo>
                  <a:pt x="366537" y="60666"/>
                </a:lnTo>
                <a:lnTo>
                  <a:pt x="340740" y="39243"/>
                </a:lnTo>
                <a:close/>
              </a:path>
              <a:path w="432434" h="433069">
                <a:moveTo>
                  <a:pt x="233933" y="78105"/>
                </a:moveTo>
                <a:lnTo>
                  <a:pt x="198881" y="78105"/>
                </a:lnTo>
                <a:lnTo>
                  <a:pt x="194817" y="82296"/>
                </a:lnTo>
                <a:lnTo>
                  <a:pt x="194817" y="108076"/>
                </a:lnTo>
                <a:lnTo>
                  <a:pt x="184064" y="110783"/>
                </a:lnTo>
                <a:lnTo>
                  <a:pt x="173751" y="114490"/>
                </a:lnTo>
                <a:lnTo>
                  <a:pt x="163939" y="119149"/>
                </a:lnTo>
                <a:lnTo>
                  <a:pt x="154685" y="124713"/>
                </a:lnTo>
                <a:lnTo>
                  <a:pt x="278129" y="124713"/>
                </a:lnTo>
                <a:lnTo>
                  <a:pt x="268896" y="119149"/>
                </a:lnTo>
                <a:lnTo>
                  <a:pt x="259127" y="114490"/>
                </a:lnTo>
                <a:lnTo>
                  <a:pt x="248858" y="110783"/>
                </a:lnTo>
                <a:lnTo>
                  <a:pt x="238125" y="108076"/>
                </a:lnTo>
                <a:lnTo>
                  <a:pt x="238125" y="82296"/>
                </a:lnTo>
                <a:lnTo>
                  <a:pt x="233933" y="78105"/>
                </a:lnTo>
                <a:close/>
              </a:path>
              <a:path w="432434" h="433069">
                <a:moveTo>
                  <a:pt x="302259" y="106552"/>
                </a:moveTo>
                <a:lnTo>
                  <a:pt x="296417" y="106552"/>
                </a:lnTo>
                <a:lnTo>
                  <a:pt x="278129" y="124713"/>
                </a:lnTo>
                <a:lnTo>
                  <a:pt x="320526" y="124713"/>
                </a:lnTo>
                <a:lnTo>
                  <a:pt x="302259" y="106552"/>
                </a:lnTo>
                <a:close/>
              </a:path>
              <a:path w="432434" h="433069">
                <a:moveTo>
                  <a:pt x="297079" y="43801"/>
                </a:moveTo>
                <a:lnTo>
                  <a:pt x="203003" y="43801"/>
                </a:lnTo>
                <a:lnTo>
                  <a:pt x="245946" y="45767"/>
                </a:lnTo>
                <a:lnTo>
                  <a:pt x="289813" y="59309"/>
                </a:lnTo>
                <a:lnTo>
                  <a:pt x="294350" y="49676"/>
                </a:lnTo>
                <a:lnTo>
                  <a:pt x="297079" y="43801"/>
                </a:lnTo>
                <a:close/>
              </a:path>
            </a:pathLst>
          </a:custGeom>
          <a:solidFill>
            <a:srgbClr val="F9F9F9"/>
          </a:solidFill>
        </p:spPr>
        <p:txBody>
          <a:bodyPr wrap="square" lIns="0" tIns="0" rIns="0" bIns="0" rtlCol="0"/>
          <a:lstStyle/>
          <a:p>
            <a:endParaRPr/>
          </a:p>
        </p:txBody>
      </p:sp>
      <p:sp>
        <p:nvSpPr>
          <p:cNvPr id="97" name="object 97"/>
          <p:cNvSpPr/>
          <p:nvPr/>
        </p:nvSpPr>
        <p:spPr>
          <a:xfrm>
            <a:off x="7847682" y="2957166"/>
            <a:ext cx="392430" cy="392430"/>
          </a:xfrm>
          <a:custGeom>
            <a:avLst/>
            <a:gdLst/>
            <a:ahLst/>
            <a:cxnLst/>
            <a:rect l="l" t="t" r="r" b="b"/>
            <a:pathLst>
              <a:path w="392429" h="392429">
                <a:moveTo>
                  <a:pt x="217576" y="0"/>
                </a:moveTo>
                <a:lnTo>
                  <a:pt x="174402" y="0"/>
                </a:lnTo>
                <a:lnTo>
                  <a:pt x="132061" y="9423"/>
                </a:lnTo>
                <a:lnTo>
                  <a:pt x="92219" y="28271"/>
                </a:lnTo>
                <a:lnTo>
                  <a:pt x="56543" y="56543"/>
                </a:lnTo>
                <a:lnTo>
                  <a:pt x="28271" y="92219"/>
                </a:lnTo>
                <a:lnTo>
                  <a:pt x="9423" y="132061"/>
                </a:lnTo>
                <a:lnTo>
                  <a:pt x="0" y="174402"/>
                </a:lnTo>
                <a:lnTo>
                  <a:pt x="0" y="217576"/>
                </a:lnTo>
                <a:lnTo>
                  <a:pt x="9423" y="259917"/>
                </a:lnTo>
                <a:lnTo>
                  <a:pt x="28271" y="299759"/>
                </a:lnTo>
                <a:lnTo>
                  <a:pt x="56543" y="335435"/>
                </a:lnTo>
                <a:lnTo>
                  <a:pt x="92226" y="363707"/>
                </a:lnTo>
                <a:lnTo>
                  <a:pt x="132083" y="382555"/>
                </a:lnTo>
                <a:lnTo>
                  <a:pt x="174442" y="391979"/>
                </a:lnTo>
                <a:lnTo>
                  <a:pt x="217629" y="391979"/>
                </a:lnTo>
                <a:lnTo>
                  <a:pt x="259973" y="382555"/>
                </a:lnTo>
                <a:lnTo>
                  <a:pt x="299799" y="363707"/>
                </a:lnTo>
                <a:lnTo>
                  <a:pt x="335435" y="335435"/>
                </a:lnTo>
                <a:lnTo>
                  <a:pt x="363707" y="299759"/>
                </a:lnTo>
                <a:lnTo>
                  <a:pt x="373565" y="278920"/>
                </a:lnTo>
                <a:lnTo>
                  <a:pt x="169573" y="278920"/>
                </a:lnTo>
                <a:lnTo>
                  <a:pt x="90960" y="200180"/>
                </a:lnTo>
                <a:lnTo>
                  <a:pt x="125377" y="165890"/>
                </a:lnTo>
                <a:lnTo>
                  <a:pt x="213954" y="165890"/>
                </a:lnTo>
                <a:lnTo>
                  <a:pt x="266728" y="113185"/>
                </a:lnTo>
                <a:lnTo>
                  <a:pt x="373625" y="113185"/>
                </a:lnTo>
                <a:lnTo>
                  <a:pt x="363707" y="92219"/>
                </a:lnTo>
                <a:lnTo>
                  <a:pt x="335435" y="56543"/>
                </a:lnTo>
                <a:lnTo>
                  <a:pt x="299759" y="28271"/>
                </a:lnTo>
                <a:lnTo>
                  <a:pt x="259917" y="9423"/>
                </a:lnTo>
                <a:lnTo>
                  <a:pt x="217576" y="0"/>
                </a:lnTo>
                <a:close/>
              </a:path>
              <a:path w="392429" h="392429">
                <a:moveTo>
                  <a:pt x="373625" y="113185"/>
                </a:moveTo>
                <a:lnTo>
                  <a:pt x="266728" y="113185"/>
                </a:lnTo>
                <a:lnTo>
                  <a:pt x="301145" y="147475"/>
                </a:lnTo>
                <a:lnTo>
                  <a:pt x="169573" y="278920"/>
                </a:lnTo>
                <a:lnTo>
                  <a:pt x="373565" y="278920"/>
                </a:lnTo>
                <a:lnTo>
                  <a:pt x="382555" y="259917"/>
                </a:lnTo>
                <a:lnTo>
                  <a:pt x="391979" y="217576"/>
                </a:lnTo>
                <a:lnTo>
                  <a:pt x="391979" y="174402"/>
                </a:lnTo>
                <a:lnTo>
                  <a:pt x="382555" y="132061"/>
                </a:lnTo>
                <a:lnTo>
                  <a:pt x="373625" y="113185"/>
                </a:lnTo>
                <a:close/>
              </a:path>
              <a:path w="392429" h="392429">
                <a:moveTo>
                  <a:pt x="213954" y="165890"/>
                </a:moveTo>
                <a:lnTo>
                  <a:pt x="125377" y="165890"/>
                </a:lnTo>
                <a:lnTo>
                  <a:pt x="169573" y="210213"/>
                </a:lnTo>
                <a:lnTo>
                  <a:pt x="213954" y="165890"/>
                </a:lnTo>
                <a:close/>
              </a:path>
            </a:pathLst>
          </a:custGeom>
          <a:solidFill>
            <a:srgbClr val="F9F9F9"/>
          </a:solidFill>
        </p:spPr>
        <p:txBody>
          <a:bodyPr wrap="square" lIns="0" tIns="0" rIns="0" bIns="0" rtlCol="0"/>
          <a:lstStyle/>
          <a:p>
            <a:endParaRPr/>
          </a:p>
        </p:txBody>
      </p:sp>
      <p:sp>
        <p:nvSpPr>
          <p:cNvPr id="98" name="object 98"/>
          <p:cNvSpPr/>
          <p:nvPr/>
        </p:nvSpPr>
        <p:spPr>
          <a:xfrm>
            <a:off x="7831963" y="4666615"/>
            <a:ext cx="422275" cy="412115"/>
          </a:xfrm>
          <a:custGeom>
            <a:avLst/>
            <a:gdLst/>
            <a:ahLst/>
            <a:cxnLst/>
            <a:rect l="l" t="t" r="r" b="b"/>
            <a:pathLst>
              <a:path w="422275" h="412114">
                <a:moveTo>
                  <a:pt x="192626" y="139446"/>
                </a:moveTo>
                <a:lnTo>
                  <a:pt x="86994" y="139446"/>
                </a:lnTo>
                <a:lnTo>
                  <a:pt x="158114" y="210439"/>
                </a:lnTo>
                <a:lnTo>
                  <a:pt x="70357" y="297942"/>
                </a:lnTo>
                <a:lnTo>
                  <a:pt x="25907" y="314198"/>
                </a:lnTo>
                <a:lnTo>
                  <a:pt x="9242" y="354711"/>
                </a:lnTo>
                <a:lnTo>
                  <a:pt x="13407" y="376225"/>
                </a:lnTo>
                <a:lnTo>
                  <a:pt x="25907" y="395097"/>
                </a:lnTo>
                <a:lnTo>
                  <a:pt x="44926" y="407670"/>
                </a:lnTo>
                <a:lnTo>
                  <a:pt x="66516" y="411861"/>
                </a:lnTo>
                <a:lnTo>
                  <a:pt x="88058" y="407670"/>
                </a:lnTo>
                <a:lnTo>
                  <a:pt x="106933" y="395097"/>
                </a:lnTo>
                <a:lnTo>
                  <a:pt x="114782" y="385258"/>
                </a:lnTo>
                <a:lnTo>
                  <a:pt x="115553" y="383667"/>
                </a:lnTo>
                <a:lnTo>
                  <a:pt x="74167" y="383667"/>
                </a:lnTo>
                <a:lnTo>
                  <a:pt x="45084" y="375920"/>
                </a:lnTo>
                <a:lnTo>
                  <a:pt x="37337" y="346964"/>
                </a:lnTo>
                <a:lnTo>
                  <a:pt x="58800" y="325628"/>
                </a:lnTo>
                <a:lnTo>
                  <a:pt x="148535" y="325628"/>
                </a:lnTo>
                <a:lnTo>
                  <a:pt x="210946" y="263398"/>
                </a:lnTo>
                <a:lnTo>
                  <a:pt x="317068" y="263398"/>
                </a:lnTo>
                <a:lnTo>
                  <a:pt x="264032" y="210439"/>
                </a:lnTo>
                <a:lnTo>
                  <a:pt x="317021" y="157734"/>
                </a:lnTo>
                <a:lnTo>
                  <a:pt x="210946" y="157734"/>
                </a:lnTo>
                <a:lnTo>
                  <a:pt x="192626" y="139446"/>
                </a:lnTo>
                <a:close/>
              </a:path>
              <a:path w="422275" h="412114">
                <a:moveTo>
                  <a:pt x="317068" y="263398"/>
                </a:moveTo>
                <a:lnTo>
                  <a:pt x="210946" y="263398"/>
                </a:lnTo>
                <a:lnTo>
                  <a:pt x="298576" y="350901"/>
                </a:lnTo>
                <a:lnTo>
                  <a:pt x="298995" y="362735"/>
                </a:lnTo>
                <a:lnTo>
                  <a:pt x="334031" y="407670"/>
                </a:lnTo>
                <a:lnTo>
                  <a:pt x="355584" y="411861"/>
                </a:lnTo>
                <a:lnTo>
                  <a:pt x="377112" y="407670"/>
                </a:lnTo>
                <a:lnTo>
                  <a:pt x="395985" y="395097"/>
                </a:lnTo>
                <a:lnTo>
                  <a:pt x="403559" y="383794"/>
                </a:lnTo>
                <a:lnTo>
                  <a:pt x="347725" y="383794"/>
                </a:lnTo>
                <a:lnTo>
                  <a:pt x="326389" y="362458"/>
                </a:lnTo>
                <a:lnTo>
                  <a:pt x="334136" y="333502"/>
                </a:lnTo>
                <a:lnTo>
                  <a:pt x="363346" y="325628"/>
                </a:lnTo>
                <a:lnTo>
                  <a:pt x="403559" y="325628"/>
                </a:lnTo>
                <a:lnTo>
                  <a:pt x="395985" y="314325"/>
                </a:lnTo>
                <a:lnTo>
                  <a:pt x="386203" y="306460"/>
                </a:lnTo>
                <a:lnTo>
                  <a:pt x="375253" y="301132"/>
                </a:lnTo>
                <a:lnTo>
                  <a:pt x="363589" y="298305"/>
                </a:lnTo>
                <a:lnTo>
                  <a:pt x="351662" y="297942"/>
                </a:lnTo>
                <a:lnTo>
                  <a:pt x="317068" y="263398"/>
                </a:lnTo>
                <a:close/>
              </a:path>
              <a:path w="422275" h="412114">
                <a:moveTo>
                  <a:pt x="403559" y="325628"/>
                </a:moveTo>
                <a:lnTo>
                  <a:pt x="363346" y="325628"/>
                </a:lnTo>
                <a:lnTo>
                  <a:pt x="384682" y="346964"/>
                </a:lnTo>
                <a:lnTo>
                  <a:pt x="376808" y="375920"/>
                </a:lnTo>
                <a:lnTo>
                  <a:pt x="347725" y="383794"/>
                </a:lnTo>
                <a:lnTo>
                  <a:pt x="403559" y="383794"/>
                </a:lnTo>
                <a:lnTo>
                  <a:pt x="408630" y="376225"/>
                </a:lnTo>
                <a:lnTo>
                  <a:pt x="412842" y="354695"/>
                </a:lnTo>
                <a:lnTo>
                  <a:pt x="408690" y="333502"/>
                </a:lnTo>
                <a:lnTo>
                  <a:pt x="408594" y="333142"/>
                </a:lnTo>
                <a:lnTo>
                  <a:pt x="403559" y="325628"/>
                </a:lnTo>
                <a:close/>
              </a:path>
              <a:path w="422275" h="412114">
                <a:moveTo>
                  <a:pt x="148535" y="325628"/>
                </a:moveTo>
                <a:lnTo>
                  <a:pt x="58800" y="325628"/>
                </a:lnTo>
                <a:lnTo>
                  <a:pt x="87756" y="333248"/>
                </a:lnTo>
                <a:lnTo>
                  <a:pt x="95503" y="362458"/>
                </a:lnTo>
                <a:lnTo>
                  <a:pt x="74167" y="383667"/>
                </a:lnTo>
                <a:lnTo>
                  <a:pt x="115553" y="383667"/>
                </a:lnTo>
                <a:lnTo>
                  <a:pt x="120094" y="374300"/>
                </a:lnTo>
                <a:lnTo>
                  <a:pt x="122927" y="362735"/>
                </a:lnTo>
                <a:lnTo>
                  <a:pt x="122960" y="362458"/>
                </a:lnTo>
                <a:lnTo>
                  <a:pt x="123443" y="350647"/>
                </a:lnTo>
                <a:lnTo>
                  <a:pt x="148535" y="325628"/>
                </a:lnTo>
                <a:close/>
              </a:path>
              <a:path w="422275" h="412114">
                <a:moveTo>
                  <a:pt x="354709" y="0"/>
                </a:moveTo>
                <a:lnTo>
                  <a:pt x="317128" y="8397"/>
                </a:lnTo>
                <a:lnTo>
                  <a:pt x="289639" y="35163"/>
                </a:lnTo>
                <a:lnTo>
                  <a:pt x="280288" y="69151"/>
                </a:lnTo>
                <a:lnTo>
                  <a:pt x="282066" y="86741"/>
                </a:lnTo>
                <a:lnTo>
                  <a:pt x="210946" y="157734"/>
                </a:lnTo>
                <a:lnTo>
                  <a:pt x="317021" y="157734"/>
                </a:lnTo>
                <a:lnTo>
                  <a:pt x="335152" y="139700"/>
                </a:lnTo>
                <a:lnTo>
                  <a:pt x="364984" y="139700"/>
                </a:lnTo>
                <a:lnTo>
                  <a:pt x="401446" y="120777"/>
                </a:lnTo>
                <a:lnTo>
                  <a:pt x="419036" y="90058"/>
                </a:lnTo>
                <a:lnTo>
                  <a:pt x="363188" y="90058"/>
                </a:lnTo>
                <a:lnTo>
                  <a:pt x="351500" y="87532"/>
                </a:lnTo>
                <a:lnTo>
                  <a:pt x="341121" y="80518"/>
                </a:lnTo>
                <a:lnTo>
                  <a:pt x="334107" y="70302"/>
                </a:lnTo>
                <a:lnTo>
                  <a:pt x="331581" y="58705"/>
                </a:lnTo>
                <a:lnTo>
                  <a:pt x="333603" y="47156"/>
                </a:lnTo>
                <a:lnTo>
                  <a:pt x="340232" y="37084"/>
                </a:lnTo>
                <a:lnTo>
                  <a:pt x="373760" y="3683"/>
                </a:lnTo>
                <a:lnTo>
                  <a:pt x="354709" y="0"/>
                </a:lnTo>
                <a:close/>
              </a:path>
              <a:path w="422275" h="412114">
                <a:moveTo>
                  <a:pt x="364984" y="139700"/>
                </a:moveTo>
                <a:lnTo>
                  <a:pt x="335152" y="139700"/>
                </a:lnTo>
                <a:lnTo>
                  <a:pt x="352673" y="141476"/>
                </a:lnTo>
                <a:lnTo>
                  <a:pt x="364984" y="139700"/>
                </a:lnTo>
                <a:close/>
              </a:path>
              <a:path w="422275" h="412114">
                <a:moveTo>
                  <a:pt x="3682" y="48006"/>
                </a:moveTo>
                <a:lnTo>
                  <a:pt x="0" y="67127"/>
                </a:lnTo>
                <a:lnTo>
                  <a:pt x="1555" y="86391"/>
                </a:lnTo>
                <a:lnTo>
                  <a:pt x="8397" y="104655"/>
                </a:lnTo>
                <a:lnTo>
                  <a:pt x="20573" y="120777"/>
                </a:lnTo>
                <a:lnTo>
                  <a:pt x="35248" y="132074"/>
                </a:lnTo>
                <a:lnTo>
                  <a:pt x="51784" y="138922"/>
                </a:lnTo>
                <a:lnTo>
                  <a:pt x="69330" y="141368"/>
                </a:lnTo>
                <a:lnTo>
                  <a:pt x="86994" y="139446"/>
                </a:lnTo>
                <a:lnTo>
                  <a:pt x="192626" y="139446"/>
                </a:lnTo>
                <a:lnTo>
                  <a:pt x="143182" y="90090"/>
                </a:lnTo>
                <a:lnTo>
                  <a:pt x="58896" y="90090"/>
                </a:lnTo>
                <a:lnTo>
                  <a:pt x="47297" y="88036"/>
                </a:lnTo>
                <a:lnTo>
                  <a:pt x="37210" y="81407"/>
                </a:lnTo>
                <a:lnTo>
                  <a:pt x="3682" y="48006"/>
                </a:lnTo>
                <a:close/>
              </a:path>
              <a:path w="422275" h="412114">
                <a:moveTo>
                  <a:pt x="67274" y="0"/>
                </a:moveTo>
                <a:lnTo>
                  <a:pt x="48132" y="3683"/>
                </a:lnTo>
                <a:lnTo>
                  <a:pt x="81660" y="37084"/>
                </a:lnTo>
                <a:lnTo>
                  <a:pt x="88326" y="47160"/>
                </a:lnTo>
                <a:lnTo>
                  <a:pt x="70536" y="87639"/>
                </a:lnTo>
                <a:lnTo>
                  <a:pt x="58896" y="90090"/>
                </a:lnTo>
                <a:lnTo>
                  <a:pt x="143182" y="90090"/>
                </a:lnTo>
                <a:lnTo>
                  <a:pt x="139826" y="86741"/>
                </a:lnTo>
                <a:lnTo>
                  <a:pt x="141747" y="69151"/>
                </a:lnTo>
                <a:lnTo>
                  <a:pt x="139287" y="51657"/>
                </a:lnTo>
                <a:lnTo>
                  <a:pt x="132397" y="35163"/>
                </a:lnTo>
                <a:lnTo>
                  <a:pt x="121030" y="20574"/>
                </a:lnTo>
                <a:lnTo>
                  <a:pt x="104890" y="8397"/>
                </a:lnTo>
                <a:lnTo>
                  <a:pt x="86582" y="1555"/>
                </a:lnTo>
                <a:lnTo>
                  <a:pt x="67274" y="0"/>
                </a:lnTo>
                <a:close/>
              </a:path>
              <a:path w="422275" h="412114">
                <a:moveTo>
                  <a:pt x="418210" y="48006"/>
                </a:moveTo>
                <a:lnTo>
                  <a:pt x="384682" y="81407"/>
                </a:lnTo>
                <a:lnTo>
                  <a:pt x="374710" y="88040"/>
                </a:lnTo>
                <a:lnTo>
                  <a:pt x="363188" y="90058"/>
                </a:lnTo>
                <a:lnTo>
                  <a:pt x="419036" y="90058"/>
                </a:lnTo>
                <a:lnTo>
                  <a:pt x="420401" y="86391"/>
                </a:lnTo>
                <a:lnTo>
                  <a:pt x="421913" y="67127"/>
                </a:lnTo>
                <a:lnTo>
                  <a:pt x="418210" y="48006"/>
                </a:lnTo>
                <a:close/>
              </a:path>
            </a:pathLst>
          </a:custGeom>
          <a:solidFill>
            <a:srgbClr val="F9F9F9"/>
          </a:solidFill>
        </p:spPr>
        <p:txBody>
          <a:bodyPr wrap="square" lIns="0" tIns="0" rIns="0" bIns="0" rtlCol="0"/>
          <a:lstStyle/>
          <a:p>
            <a:endParaRPr/>
          </a:p>
        </p:txBody>
      </p:sp>
      <p:sp>
        <p:nvSpPr>
          <p:cNvPr id="99" name="object 99"/>
          <p:cNvSpPr/>
          <p:nvPr/>
        </p:nvSpPr>
        <p:spPr>
          <a:xfrm>
            <a:off x="7827264" y="3768852"/>
            <a:ext cx="433070" cy="483234"/>
          </a:xfrm>
          <a:custGeom>
            <a:avLst/>
            <a:gdLst/>
            <a:ahLst/>
            <a:cxnLst/>
            <a:rect l="l" t="t" r="r" b="b"/>
            <a:pathLst>
              <a:path w="433070" h="483235">
                <a:moveTo>
                  <a:pt x="333120" y="0"/>
                </a:moveTo>
                <a:lnTo>
                  <a:pt x="99694" y="0"/>
                </a:lnTo>
                <a:lnTo>
                  <a:pt x="85461" y="2855"/>
                </a:lnTo>
                <a:lnTo>
                  <a:pt x="73834" y="10652"/>
                </a:lnTo>
                <a:lnTo>
                  <a:pt x="65994" y="22234"/>
                </a:lnTo>
                <a:lnTo>
                  <a:pt x="63118" y="36449"/>
                </a:lnTo>
                <a:lnTo>
                  <a:pt x="66272" y="67304"/>
                </a:lnTo>
                <a:lnTo>
                  <a:pt x="75295" y="96027"/>
                </a:lnTo>
                <a:lnTo>
                  <a:pt x="89533" y="122013"/>
                </a:lnTo>
                <a:lnTo>
                  <a:pt x="108330" y="144653"/>
                </a:lnTo>
                <a:lnTo>
                  <a:pt x="72241" y="170749"/>
                </a:lnTo>
                <a:lnTo>
                  <a:pt x="42272" y="203528"/>
                </a:lnTo>
                <a:lnTo>
                  <a:pt x="19515" y="241926"/>
                </a:lnTo>
                <a:lnTo>
                  <a:pt x="5060" y="284885"/>
                </a:lnTo>
                <a:lnTo>
                  <a:pt x="0" y="331343"/>
                </a:lnTo>
                <a:lnTo>
                  <a:pt x="8881" y="387535"/>
                </a:lnTo>
                <a:lnTo>
                  <a:pt x="32550" y="427800"/>
                </a:lnTo>
                <a:lnTo>
                  <a:pt x="66540" y="454790"/>
                </a:lnTo>
                <a:lnTo>
                  <a:pt x="106386" y="471161"/>
                </a:lnTo>
                <a:lnTo>
                  <a:pt x="147623" y="479568"/>
                </a:lnTo>
                <a:lnTo>
                  <a:pt x="185785" y="482665"/>
                </a:lnTo>
                <a:lnTo>
                  <a:pt x="216407" y="483108"/>
                </a:lnTo>
                <a:lnTo>
                  <a:pt x="247030" y="482665"/>
                </a:lnTo>
                <a:lnTo>
                  <a:pt x="285192" y="479568"/>
                </a:lnTo>
                <a:lnTo>
                  <a:pt x="326429" y="471161"/>
                </a:lnTo>
                <a:lnTo>
                  <a:pt x="366275" y="454790"/>
                </a:lnTo>
                <a:lnTo>
                  <a:pt x="379394" y="444373"/>
                </a:lnTo>
                <a:lnTo>
                  <a:pt x="216407" y="444373"/>
                </a:lnTo>
                <a:lnTo>
                  <a:pt x="209077" y="442902"/>
                </a:lnTo>
                <a:lnTo>
                  <a:pt x="203104" y="438896"/>
                </a:lnTo>
                <a:lnTo>
                  <a:pt x="199084" y="432960"/>
                </a:lnTo>
                <a:lnTo>
                  <a:pt x="197611" y="425704"/>
                </a:lnTo>
                <a:lnTo>
                  <a:pt x="197611" y="410337"/>
                </a:lnTo>
                <a:lnTo>
                  <a:pt x="184489" y="407132"/>
                </a:lnTo>
                <a:lnTo>
                  <a:pt x="147574" y="389255"/>
                </a:lnTo>
                <a:lnTo>
                  <a:pt x="139445" y="379856"/>
                </a:lnTo>
                <a:lnTo>
                  <a:pt x="139445" y="373125"/>
                </a:lnTo>
                <a:lnTo>
                  <a:pt x="141011" y="365242"/>
                </a:lnTo>
                <a:lnTo>
                  <a:pt x="145303" y="358917"/>
                </a:lnTo>
                <a:lnTo>
                  <a:pt x="151715" y="354712"/>
                </a:lnTo>
                <a:lnTo>
                  <a:pt x="159638" y="353187"/>
                </a:lnTo>
                <a:lnTo>
                  <a:pt x="249901" y="353187"/>
                </a:lnTo>
                <a:lnTo>
                  <a:pt x="248880" y="348408"/>
                </a:lnTo>
                <a:lnTo>
                  <a:pt x="242982" y="342328"/>
                </a:lnTo>
                <a:lnTo>
                  <a:pt x="230941" y="336724"/>
                </a:lnTo>
                <a:lnTo>
                  <a:pt x="184124" y="322720"/>
                </a:lnTo>
                <a:lnTo>
                  <a:pt x="163623" y="311737"/>
                </a:lnTo>
                <a:lnTo>
                  <a:pt x="150528" y="295348"/>
                </a:lnTo>
                <a:lnTo>
                  <a:pt x="145922" y="271018"/>
                </a:lnTo>
                <a:lnTo>
                  <a:pt x="145922" y="270510"/>
                </a:lnTo>
                <a:lnTo>
                  <a:pt x="149661" y="249592"/>
                </a:lnTo>
                <a:lnTo>
                  <a:pt x="160210" y="232616"/>
                </a:lnTo>
                <a:lnTo>
                  <a:pt x="176569" y="220235"/>
                </a:lnTo>
                <a:lnTo>
                  <a:pt x="197738" y="213106"/>
                </a:lnTo>
                <a:lnTo>
                  <a:pt x="197738" y="198628"/>
                </a:lnTo>
                <a:lnTo>
                  <a:pt x="199209" y="191317"/>
                </a:lnTo>
                <a:lnTo>
                  <a:pt x="203215" y="185388"/>
                </a:lnTo>
                <a:lnTo>
                  <a:pt x="209151" y="181411"/>
                </a:lnTo>
                <a:lnTo>
                  <a:pt x="216407" y="179959"/>
                </a:lnTo>
                <a:lnTo>
                  <a:pt x="368889" y="179959"/>
                </a:lnTo>
                <a:lnTo>
                  <a:pt x="360460" y="170749"/>
                </a:lnTo>
                <a:lnTo>
                  <a:pt x="324357" y="144653"/>
                </a:lnTo>
                <a:lnTo>
                  <a:pt x="343229" y="122013"/>
                </a:lnTo>
                <a:lnTo>
                  <a:pt x="357504" y="96027"/>
                </a:lnTo>
                <a:lnTo>
                  <a:pt x="366541" y="67304"/>
                </a:lnTo>
                <a:lnTo>
                  <a:pt x="369696" y="36449"/>
                </a:lnTo>
                <a:lnTo>
                  <a:pt x="366803" y="22234"/>
                </a:lnTo>
                <a:lnTo>
                  <a:pt x="358933" y="10652"/>
                </a:lnTo>
                <a:lnTo>
                  <a:pt x="347301" y="2855"/>
                </a:lnTo>
                <a:lnTo>
                  <a:pt x="333120" y="0"/>
                </a:lnTo>
                <a:close/>
              </a:path>
              <a:path w="433070" h="483235">
                <a:moveTo>
                  <a:pt x="213994" y="249555"/>
                </a:moveTo>
                <a:lnTo>
                  <a:pt x="203080" y="250874"/>
                </a:lnTo>
                <a:lnTo>
                  <a:pt x="195167" y="254492"/>
                </a:lnTo>
                <a:lnTo>
                  <a:pt x="190349" y="259895"/>
                </a:lnTo>
                <a:lnTo>
                  <a:pt x="188721" y="266573"/>
                </a:lnTo>
                <a:lnTo>
                  <a:pt x="188721" y="267081"/>
                </a:lnTo>
                <a:lnTo>
                  <a:pt x="190581" y="275359"/>
                </a:lnTo>
                <a:lnTo>
                  <a:pt x="197215" y="281590"/>
                </a:lnTo>
                <a:lnTo>
                  <a:pt x="210206" y="287012"/>
                </a:lnTo>
                <a:lnTo>
                  <a:pt x="231139" y="292862"/>
                </a:lnTo>
                <a:lnTo>
                  <a:pt x="257633" y="301583"/>
                </a:lnTo>
                <a:lnTo>
                  <a:pt x="277161" y="313293"/>
                </a:lnTo>
                <a:lnTo>
                  <a:pt x="289236" y="329455"/>
                </a:lnTo>
                <a:lnTo>
                  <a:pt x="293369" y="351536"/>
                </a:lnTo>
                <a:lnTo>
                  <a:pt x="293369" y="352044"/>
                </a:lnTo>
                <a:lnTo>
                  <a:pt x="289155" y="375356"/>
                </a:lnTo>
                <a:lnTo>
                  <a:pt x="277272" y="393287"/>
                </a:lnTo>
                <a:lnTo>
                  <a:pt x="258865" y="405550"/>
                </a:lnTo>
                <a:lnTo>
                  <a:pt x="235076" y="411861"/>
                </a:lnTo>
                <a:lnTo>
                  <a:pt x="235076" y="425704"/>
                </a:lnTo>
                <a:lnTo>
                  <a:pt x="233606" y="432960"/>
                </a:lnTo>
                <a:lnTo>
                  <a:pt x="229600" y="438896"/>
                </a:lnTo>
                <a:lnTo>
                  <a:pt x="223664" y="442902"/>
                </a:lnTo>
                <a:lnTo>
                  <a:pt x="216407" y="444373"/>
                </a:lnTo>
                <a:lnTo>
                  <a:pt x="379394" y="444373"/>
                </a:lnTo>
                <a:lnTo>
                  <a:pt x="400265" y="427800"/>
                </a:lnTo>
                <a:lnTo>
                  <a:pt x="423934" y="387535"/>
                </a:lnTo>
                <a:lnTo>
                  <a:pt x="432815" y="331343"/>
                </a:lnTo>
                <a:lnTo>
                  <a:pt x="427742" y="284885"/>
                </a:lnTo>
                <a:lnTo>
                  <a:pt x="421309" y="265811"/>
                </a:lnTo>
                <a:lnTo>
                  <a:pt x="261874" y="265811"/>
                </a:lnTo>
                <a:lnTo>
                  <a:pt x="258571" y="264668"/>
                </a:lnTo>
                <a:lnTo>
                  <a:pt x="255269" y="262636"/>
                </a:lnTo>
                <a:lnTo>
                  <a:pt x="244659" y="257055"/>
                </a:lnTo>
                <a:lnTo>
                  <a:pt x="234299" y="252952"/>
                </a:lnTo>
                <a:lnTo>
                  <a:pt x="224105" y="250420"/>
                </a:lnTo>
                <a:lnTo>
                  <a:pt x="213994" y="249555"/>
                </a:lnTo>
                <a:close/>
              </a:path>
              <a:path w="433070" h="483235">
                <a:moveTo>
                  <a:pt x="249901" y="353187"/>
                </a:moveTo>
                <a:lnTo>
                  <a:pt x="165226" y="353187"/>
                </a:lnTo>
                <a:lnTo>
                  <a:pt x="169163" y="355219"/>
                </a:lnTo>
                <a:lnTo>
                  <a:pt x="171957" y="357124"/>
                </a:lnTo>
                <a:lnTo>
                  <a:pt x="183386" y="364490"/>
                </a:lnTo>
                <a:lnTo>
                  <a:pt x="195468" y="370046"/>
                </a:lnTo>
                <a:lnTo>
                  <a:pt x="208337" y="373554"/>
                </a:lnTo>
                <a:lnTo>
                  <a:pt x="222122" y="374777"/>
                </a:lnTo>
                <a:lnTo>
                  <a:pt x="233995" y="373505"/>
                </a:lnTo>
                <a:lnTo>
                  <a:pt x="242903" y="369839"/>
                </a:lnTo>
                <a:lnTo>
                  <a:pt x="248501" y="364007"/>
                </a:lnTo>
                <a:lnTo>
                  <a:pt x="250443" y="356235"/>
                </a:lnTo>
                <a:lnTo>
                  <a:pt x="250335" y="355219"/>
                </a:lnTo>
                <a:lnTo>
                  <a:pt x="249901" y="353187"/>
                </a:lnTo>
                <a:close/>
              </a:path>
              <a:path w="433070" h="483235">
                <a:moveTo>
                  <a:pt x="368889" y="179959"/>
                </a:moveTo>
                <a:lnTo>
                  <a:pt x="216407" y="179959"/>
                </a:lnTo>
                <a:lnTo>
                  <a:pt x="223664" y="181411"/>
                </a:lnTo>
                <a:lnTo>
                  <a:pt x="229600" y="185388"/>
                </a:lnTo>
                <a:lnTo>
                  <a:pt x="233606" y="191317"/>
                </a:lnTo>
                <a:lnTo>
                  <a:pt x="235076" y="198628"/>
                </a:lnTo>
                <a:lnTo>
                  <a:pt x="235076" y="213360"/>
                </a:lnTo>
                <a:lnTo>
                  <a:pt x="246338" y="215691"/>
                </a:lnTo>
                <a:lnTo>
                  <a:pt x="281558" y="231648"/>
                </a:lnTo>
                <a:lnTo>
                  <a:pt x="286384" y="237490"/>
                </a:lnTo>
                <a:lnTo>
                  <a:pt x="286384" y="245872"/>
                </a:lnTo>
                <a:lnTo>
                  <a:pt x="284801" y="253702"/>
                </a:lnTo>
                <a:lnTo>
                  <a:pt x="280479" y="260032"/>
                </a:lnTo>
                <a:lnTo>
                  <a:pt x="274062" y="264267"/>
                </a:lnTo>
                <a:lnTo>
                  <a:pt x="266191" y="265811"/>
                </a:lnTo>
                <a:lnTo>
                  <a:pt x="421309" y="265811"/>
                </a:lnTo>
                <a:lnTo>
                  <a:pt x="413255" y="241926"/>
                </a:lnTo>
                <a:lnTo>
                  <a:pt x="390460" y="203528"/>
                </a:lnTo>
                <a:lnTo>
                  <a:pt x="368889" y="179959"/>
                </a:lnTo>
                <a:close/>
              </a:path>
            </a:pathLst>
          </a:custGeom>
          <a:solidFill>
            <a:srgbClr val="F9F9F9"/>
          </a:solidFill>
        </p:spPr>
        <p:txBody>
          <a:bodyPr wrap="square" lIns="0" tIns="0" rIns="0" bIns="0" rtlCol="0"/>
          <a:lstStyle/>
          <a:p>
            <a:endParaRPr/>
          </a:p>
        </p:txBody>
      </p:sp>
      <p:sp>
        <p:nvSpPr>
          <p:cNvPr id="100" name="object 100"/>
          <p:cNvSpPr/>
          <p:nvPr/>
        </p:nvSpPr>
        <p:spPr>
          <a:xfrm>
            <a:off x="7825740" y="5509259"/>
            <a:ext cx="433070" cy="431800"/>
          </a:xfrm>
          <a:custGeom>
            <a:avLst/>
            <a:gdLst/>
            <a:ahLst/>
            <a:cxnLst/>
            <a:rect l="l" t="t" r="r" b="b"/>
            <a:pathLst>
              <a:path w="433070" h="431800">
                <a:moveTo>
                  <a:pt x="144271" y="78358"/>
                </a:moveTo>
                <a:lnTo>
                  <a:pt x="137667" y="78358"/>
                </a:lnTo>
                <a:lnTo>
                  <a:pt x="87278" y="81843"/>
                </a:lnTo>
                <a:lnTo>
                  <a:pt x="43164" y="92554"/>
                </a:lnTo>
                <a:lnTo>
                  <a:pt x="11884" y="110880"/>
                </a:lnTo>
                <a:lnTo>
                  <a:pt x="0" y="137210"/>
                </a:lnTo>
                <a:lnTo>
                  <a:pt x="0" y="372478"/>
                </a:lnTo>
                <a:lnTo>
                  <a:pt x="11884" y="398802"/>
                </a:lnTo>
                <a:lnTo>
                  <a:pt x="43164" y="417115"/>
                </a:lnTo>
                <a:lnTo>
                  <a:pt x="87278" y="427813"/>
                </a:lnTo>
                <a:lnTo>
                  <a:pt x="137667" y="431291"/>
                </a:lnTo>
                <a:lnTo>
                  <a:pt x="188110" y="427813"/>
                </a:lnTo>
                <a:lnTo>
                  <a:pt x="232219" y="417115"/>
                </a:lnTo>
                <a:lnTo>
                  <a:pt x="263469" y="398802"/>
                </a:lnTo>
                <a:lnTo>
                  <a:pt x="266507" y="392061"/>
                </a:lnTo>
                <a:lnTo>
                  <a:pt x="137667" y="392061"/>
                </a:lnTo>
                <a:lnTo>
                  <a:pt x="98305" y="389694"/>
                </a:lnTo>
                <a:lnTo>
                  <a:pt x="68611" y="383976"/>
                </a:lnTo>
                <a:lnTo>
                  <a:pt x="48871" y="376979"/>
                </a:lnTo>
                <a:lnTo>
                  <a:pt x="39369" y="370776"/>
                </a:lnTo>
                <a:lnTo>
                  <a:pt x="39369" y="337223"/>
                </a:lnTo>
                <a:lnTo>
                  <a:pt x="392154" y="337223"/>
                </a:lnTo>
                <a:lnTo>
                  <a:pt x="420931" y="320395"/>
                </a:lnTo>
                <a:lnTo>
                  <a:pt x="423971" y="313664"/>
                </a:lnTo>
                <a:lnTo>
                  <a:pt x="137667" y="313664"/>
                </a:lnTo>
                <a:lnTo>
                  <a:pt x="98305" y="311297"/>
                </a:lnTo>
                <a:lnTo>
                  <a:pt x="68611" y="305577"/>
                </a:lnTo>
                <a:lnTo>
                  <a:pt x="48871" y="298576"/>
                </a:lnTo>
                <a:lnTo>
                  <a:pt x="39369" y="292366"/>
                </a:lnTo>
                <a:lnTo>
                  <a:pt x="39369" y="258762"/>
                </a:lnTo>
                <a:lnTo>
                  <a:pt x="432815" y="258762"/>
                </a:lnTo>
                <a:lnTo>
                  <a:pt x="432815" y="235267"/>
                </a:lnTo>
                <a:lnTo>
                  <a:pt x="137667" y="235267"/>
                </a:lnTo>
                <a:lnTo>
                  <a:pt x="98305" y="232898"/>
                </a:lnTo>
                <a:lnTo>
                  <a:pt x="68611" y="227176"/>
                </a:lnTo>
                <a:lnTo>
                  <a:pt x="48871" y="220174"/>
                </a:lnTo>
                <a:lnTo>
                  <a:pt x="39369" y="213969"/>
                </a:lnTo>
                <a:lnTo>
                  <a:pt x="39369" y="180365"/>
                </a:lnTo>
                <a:lnTo>
                  <a:pt x="432815" y="180365"/>
                </a:lnTo>
                <a:lnTo>
                  <a:pt x="432815" y="156794"/>
                </a:lnTo>
                <a:lnTo>
                  <a:pt x="137667" y="156794"/>
                </a:lnTo>
                <a:lnTo>
                  <a:pt x="100941" y="154755"/>
                </a:lnTo>
                <a:lnTo>
                  <a:pt x="72453" y="149726"/>
                </a:lnTo>
                <a:lnTo>
                  <a:pt x="52443" y="143335"/>
                </a:lnTo>
                <a:lnTo>
                  <a:pt x="41148" y="137210"/>
                </a:lnTo>
                <a:lnTo>
                  <a:pt x="52443" y="131086"/>
                </a:lnTo>
                <a:lnTo>
                  <a:pt x="72453" y="124694"/>
                </a:lnTo>
                <a:lnTo>
                  <a:pt x="100941" y="119665"/>
                </a:lnTo>
                <a:lnTo>
                  <a:pt x="137667" y="117627"/>
                </a:lnTo>
                <a:lnTo>
                  <a:pt x="269294" y="117627"/>
                </a:lnTo>
                <a:lnTo>
                  <a:pt x="268604" y="116687"/>
                </a:lnTo>
                <a:lnTo>
                  <a:pt x="321532" y="116687"/>
                </a:lnTo>
                <a:lnTo>
                  <a:pt x="321972" y="116671"/>
                </a:lnTo>
                <a:lnTo>
                  <a:pt x="347916" y="113774"/>
                </a:lnTo>
                <a:lnTo>
                  <a:pt x="372050" y="108888"/>
                </a:lnTo>
                <a:lnTo>
                  <a:pt x="393445" y="101968"/>
                </a:lnTo>
                <a:lnTo>
                  <a:pt x="432815" y="101968"/>
                </a:lnTo>
                <a:lnTo>
                  <a:pt x="432815" y="78905"/>
                </a:lnTo>
                <a:lnTo>
                  <a:pt x="157352" y="78905"/>
                </a:lnTo>
                <a:lnTo>
                  <a:pt x="144271" y="78358"/>
                </a:lnTo>
                <a:close/>
              </a:path>
              <a:path w="433070" h="431800">
                <a:moveTo>
                  <a:pt x="392154" y="337223"/>
                </a:moveTo>
                <a:lnTo>
                  <a:pt x="236092" y="337223"/>
                </a:lnTo>
                <a:lnTo>
                  <a:pt x="236092" y="370776"/>
                </a:lnTo>
                <a:lnTo>
                  <a:pt x="226518" y="376979"/>
                </a:lnTo>
                <a:lnTo>
                  <a:pt x="206740" y="383976"/>
                </a:lnTo>
                <a:lnTo>
                  <a:pt x="177032" y="389694"/>
                </a:lnTo>
                <a:lnTo>
                  <a:pt x="137667" y="392061"/>
                </a:lnTo>
                <a:lnTo>
                  <a:pt x="266507" y="392061"/>
                </a:lnTo>
                <a:lnTo>
                  <a:pt x="275335" y="372478"/>
                </a:lnTo>
                <a:lnTo>
                  <a:pt x="275335" y="352323"/>
                </a:lnTo>
                <a:lnTo>
                  <a:pt x="302528" y="352323"/>
                </a:lnTo>
                <a:lnTo>
                  <a:pt x="345537" y="349363"/>
                </a:lnTo>
                <a:lnTo>
                  <a:pt x="389651" y="338686"/>
                </a:lnTo>
                <a:lnTo>
                  <a:pt x="392154" y="337223"/>
                </a:lnTo>
                <a:close/>
              </a:path>
              <a:path w="433070" h="431800">
                <a:moveTo>
                  <a:pt x="236092" y="337223"/>
                </a:moveTo>
                <a:lnTo>
                  <a:pt x="39369" y="337223"/>
                </a:lnTo>
                <a:lnTo>
                  <a:pt x="60711" y="344141"/>
                </a:lnTo>
                <a:lnTo>
                  <a:pt x="84851" y="349008"/>
                </a:lnTo>
                <a:lnTo>
                  <a:pt x="110825" y="351885"/>
                </a:lnTo>
                <a:lnTo>
                  <a:pt x="137667" y="352831"/>
                </a:lnTo>
                <a:lnTo>
                  <a:pt x="164566" y="351885"/>
                </a:lnTo>
                <a:lnTo>
                  <a:pt x="190547" y="349008"/>
                </a:lnTo>
                <a:lnTo>
                  <a:pt x="214695" y="344141"/>
                </a:lnTo>
                <a:lnTo>
                  <a:pt x="236092" y="337223"/>
                </a:lnTo>
                <a:close/>
              </a:path>
              <a:path w="433070" h="431800">
                <a:moveTo>
                  <a:pt x="302528" y="352323"/>
                </a:moveTo>
                <a:lnTo>
                  <a:pt x="275335" y="352323"/>
                </a:lnTo>
                <a:lnTo>
                  <a:pt x="281812" y="352704"/>
                </a:lnTo>
                <a:lnTo>
                  <a:pt x="295148" y="352831"/>
                </a:lnTo>
                <a:lnTo>
                  <a:pt x="302528" y="352323"/>
                </a:lnTo>
                <a:close/>
              </a:path>
              <a:path w="433070" h="431800">
                <a:moveTo>
                  <a:pt x="393445" y="258762"/>
                </a:moveTo>
                <a:lnTo>
                  <a:pt x="236092" y="258762"/>
                </a:lnTo>
                <a:lnTo>
                  <a:pt x="236092" y="292366"/>
                </a:lnTo>
                <a:lnTo>
                  <a:pt x="226518" y="298576"/>
                </a:lnTo>
                <a:lnTo>
                  <a:pt x="206740" y="305577"/>
                </a:lnTo>
                <a:lnTo>
                  <a:pt x="177032" y="311297"/>
                </a:lnTo>
                <a:lnTo>
                  <a:pt x="137667" y="313664"/>
                </a:lnTo>
                <a:lnTo>
                  <a:pt x="288416" y="313664"/>
                </a:lnTo>
                <a:lnTo>
                  <a:pt x="281812" y="313474"/>
                </a:lnTo>
                <a:lnTo>
                  <a:pt x="275335" y="313093"/>
                </a:lnTo>
                <a:lnTo>
                  <a:pt x="275335" y="273926"/>
                </a:lnTo>
                <a:lnTo>
                  <a:pt x="309541" y="273926"/>
                </a:lnTo>
                <a:lnTo>
                  <a:pt x="321972" y="273487"/>
                </a:lnTo>
                <a:lnTo>
                  <a:pt x="347916" y="270603"/>
                </a:lnTo>
                <a:lnTo>
                  <a:pt x="372050" y="265717"/>
                </a:lnTo>
                <a:lnTo>
                  <a:pt x="393445" y="258762"/>
                </a:lnTo>
                <a:close/>
              </a:path>
              <a:path w="433070" h="431800">
                <a:moveTo>
                  <a:pt x="432815" y="258762"/>
                </a:moveTo>
                <a:lnTo>
                  <a:pt x="393445" y="258762"/>
                </a:lnTo>
                <a:lnTo>
                  <a:pt x="393445" y="292366"/>
                </a:lnTo>
                <a:lnTo>
                  <a:pt x="383944" y="298576"/>
                </a:lnTo>
                <a:lnTo>
                  <a:pt x="364204" y="305577"/>
                </a:lnTo>
                <a:lnTo>
                  <a:pt x="334510" y="311297"/>
                </a:lnTo>
                <a:lnTo>
                  <a:pt x="295148" y="313664"/>
                </a:lnTo>
                <a:lnTo>
                  <a:pt x="423971" y="313664"/>
                </a:lnTo>
                <a:lnTo>
                  <a:pt x="432815" y="294081"/>
                </a:lnTo>
                <a:lnTo>
                  <a:pt x="432815" y="258762"/>
                </a:lnTo>
                <a:close/>
              </a:path>
              <a:path w="433070" h="431800">
                <a:moveTo>
                  <a:pt x="236092" y="258762"/>
                </a:moveTo>
                <a:lnTo>
                  <a:pt x="39369" y="258762"/>
                </a:lnTo>
                <a:lnTo>
                  <a:pt x="60711" y="265717"/>
                </a:lnTo>
                <a:lnTo>
                  <a:pt x="84851" y="270603"/>
                </a:lnTo>
                <a:lnTo>
                  <a:pt x="110825" y="273487"/>
                </a:lnTo>
                <a:lnTo>
                  <a:pt x="137667" y="274434"/>
                </a:lnTo>
                <a:lnTo>
                  <a:pt x="164566" y="273487"/>
                </a:lnTo>
                <a:lnTo>
                  <a:pt x="190547" y="270603"/>
                </a:lnTo>
                <a:lnTo>
                  <a:pt x="214695" y="265717"/>
                </a:lnTo>
                <a:lnTo>
                  <a:pt x="236092" y="258762"/>
                </a:lnTo>
                <a:close/>
              </a:path>
              <a:path w="433070" h="431800">
                <a:moveTo>
                  <a:pt x="309541" y="273926"/>
                </a:moveTo>
                <a:lnTo>
                  <a:pt x="275335" y="273926"/>
                </a:lnTo>
                <a:lnTo>
                  <a:pt x="281812" y="274243"/>
                </a:lnTo>
                <a:lnTo>
                  <a:pt x="288416" y="274434"/>
                </a:lnTo>
                <a:lnTo>
                  <a:pt x="295148" y="274434"/>
                </a:lnTo>
                <a:lnTo>
                  <a:pt x="309541" y="273926"/>
                </a:lnTo>
                <a:close/>
              </a:path>
              <a:path w="433070" h="431800">
                <a:moveTo>
                  <a:pt x="393445" y="180365"/>
                </a:moveTo>
                <a:lnTo>
                  <a:pt x="236092" y="180365"/>
                </a:lnTo>
                <a:lnTo>
                  <a:pt x="236092" y="213969"/>
                </a:lnTo>
                <a:lnTo>
                  <a:pt x="226518" y="220174"/>
                </a:lnTo>
                <a:lnTo>
                  <a:pt x="206740" y="227176"/>
                </a:lnTo>
                <a:lnTo>
                  <a:pt x="177032" y="232898"/>
                </a:lnTo>
                <a:lnTo>
                  <a:pt x="137667" y="235267"/>
                </a:lnTo>
                <a:lnTo>
                  <a:pt x="288416" y="235267"/>
                </a:lnTo>
                <a:lnTo>
                  <a:pt x="281812" y="235013"/>
                </a:lnTo>
                <a:lnTo>
                  <a:pt x="275335" y="234632"/>
                </a:lnTo>
                <a:lnTo>
                  <a:pt x="275335" y="195529"/>
                </a:lnTo>
                <a:lnTo>
                  <a:pt x="309184" y="195529"/>
                </a:lnTo>
                <a:lnTo>
                  <a:pt x="321972" y="195077"/>
                </a:lnTo>
                <a:lnTo>
                  <a:pt x="347916" y="192195"/>
                </a:lnTo>
                <a:lnTo>
                  <a:pt x="372050" y="187312"/>
                </a:lnTo>
                <a:lnTo>
                  <a:pt x="393445" y="180365"/>
                </a:lnTo>
                <a:close/>
              </a:path>
              <a:path w="433070" h="431800">
                <a:moveTo>
                  <a:pt x="432815" y="180365"/>
                </a:moveTo>
                <a:lnTo>
                  <a:pt x="393445" y="180365"/>
                </a:lnTo>
                <a:lnTo>
                  <a:pt x="393445" y="213969"/>
                </a:lnTo>
                <a:lnTo>
                  <a:pt x="383944" y="220174"/>
                </a:lnTo>
                <a:lnTo>
                  <a:pt x="364204" y="227176"/>
                </a:lnTo>
                <a:lnTo>
                  <a:pt x="334510" y="232898"/>
                </a:lnTo>
                <a:lnTo>
                  <a:pt x="295148" y="235267"/>
                </a:lnTo>
                <a:lnTo>
                  <a:pt x="432815" y="235267"/>
                </a:lnTo>
                <a:lnTo>
                  <a:pt x="432815" y="180365"/>
                </a:lnTo>
                <a:close/>
              </a:path>
              <a:path w="433070" h="431800">
                <a:moveTo>
                  <a:pt x="236092" y="180365"/>
                </a:moveTo>
                <a:lnTo>
                  <a:pt x="39369" y="180365"/>
                </a:lnTo>
                <a:lnTo>
                  <a:pt x="60711" y="187312"/>
                </a:lnTo>
                <a:lnTo>
                  <a:pt x="84851" y="192195"/>
                </a:lnTo>
                <a:lnTo>
                  <a:pt x="110825" y="195077"/>
                </a:lnTo>
                <a:lnTo>
                  <a:pt x="137667" y="196024"/>
                </a:lnTo>
                <a:lnTo>
                  <a:pt x="164566" y="195077"/>
                </a:lnTo>
                <a:lnTo>
                  <a:pt x="190547" y="192195"/>
                </a:lnTo>
                <a:lnTo>
                  <a:pt x="214695" y="187312"/>
                </a:lnTo>
                <a:lnTo>
                  <a:pt x="236092" y="180365"/>
                </a:lnTo>
                <a:close/>
              </a:path>
              <a:path w="433070" h="431800">
                <a:moveTo>
                  <a:pt x="309184" y="195529"/>
                </a:moveTo>
                <a:lnTo>
                  <a:pt x="275335" y="195529"/>
                </a:lnTo>
                <a:lnTo>
                  <a:pt x="281812" y="195846"/>
                </a:lnTo>
                <a:lnTo>
                  <a:pt x="288416" y="196024"/>
                </a:lnTo>
                <a:lnTo>
                  <a:pt x="295148" y="196024"/>
                </a:lnTo>
                <a:lnTo>
                  <a:pt x="309184" y="195529"/>
                </a:lnTo>
                <a:close/>
              </a:path>
              <a:path w="433070" h="431800">
                <a:moveTo>
                  <a:pt x="269294" y="117627"/>
                </a:moveTo>
                <a:lnTo>
                  <a:pt x="137667" y="117627"/>
                </a:lnTo>
                <a:lnTo>
                  <a:pt x="147673" y="117766"/>
                </a:lnTo>
                <a:lnTo>
                  <a:pt x="157130" y="118165"/>
                </a:lnTo>
                <a:lnTo>
                  <a:pt x="197078" y="123371"/>
                </a:lnTo>
                <a:lnTo>
                  <a:pt x="234314" y="137210"/>
                </a:lnTo>
                <a:lnTo>
                  <a:pt x="222964" y="143335"/>
                </a:lnTo>
                <a:lnTo>
                  <a:pt x="202946" y="149726"/>
                </a:lnTo>
                <a:lnTo>
                  <a:pt x="174450" y="154755"/>
                </a:lnTo>
                <a:lnTo>
                  <a:pt x="137667" y="156794"/>
                </a:lnTo>
                <a:lnTo>
                  <a:pt x="288416" y="156794"/>
                </a:lnTo>
                <a:lnTo>
                  <a:pt x="281812" y="156603"/>
                </a:lnTo>
                <a:lnTo>
                  <a:pt x="275335" y="156235"/>
                </a:lnTo>
                <a:lnTo>
                  <a:pt x="275335" y="129565"/>
                </a:lnTo>
                <a:lnTo>
                  <a:pt x="273050" y="122745"/>
                </a:lnTo>
                <a:lnTo>
                  <a:pt x="269294" y="117627"/>
                </a:lnTo>
                <a:close/>
              </a:path>
              <a:path w="433070" h="431800">
                <a:moveTo>
                  <a:pt x="432815" y="101968"/>
                </a:moveTo>
                <a:lnTo>
                  <a:pt x="393445" y="101968"/>
                </a:lnTo>
                <a:lnTo>
                  <a:pt x="393445" y="135572"/>
                </a:lnTo>
                <a:lnTo>
                  <a:pt x="383944" y="141765"/>
                </a:lnTo>
                <a:lnTo>
                  <a:pt x="364204" y="148740"/>
                </a:lnTo>
                <a:lnTo>
                  <a:pt x="334510" y="154437"/>
                </a:lnTo>
                <a:lnTo>
                  <a:pt x="295148" y="156794"/>
                </a:lnTo>
                <a:lnTo>
                  <a:pt x="432815" y="156794"/>
                </a:lnTo>
                <a:lnTo>
                  <a:pt x="432815" y="101968"/>
                </a:lnTo>
                <a:close/>
              </a:path>
              <a:path w="433070" h="431800">
                <a:moveTo>
                  <a:pt x="321532" y="116687"/>
                </a:moveTo>
                <a:lnTo>
                  <a:pt x="268604" y="116687"/>
                </a:lnTo>
                <a:lnTo>
                  <a:pt x="275127" y="117096"/>
                </a:lnTo>
                <a:lnTo>
                  <a:pt x="281733" y="117390"/>
                </a:lnTo>
                <a:lnTo>
                  <a:pt x="288411" y="117568"/>
                </a:lnTo>
                <a:lnTo>
                  <a:pt x="295148" y="117627"/>
                </a:lnTo>
                <a:lnTo>
                  <a:pt x="321532" y="116687"/>
                </a:lnTo>
                <a:close/>
              </a:path>
              <a:path w="433070" h="431800">
                <a:moveTo>
                  <a:pt x="295148" y="0"/>
                </a:moveTo>
                <a:lnTo>
                  <a:pt x="244685" y="3472"/>
                </a:lnTo>
                <a:lnTo>
                  <a:pt x="200532" y="14160"/>
                </a:lnTo>
                <a:lnTo>
                  <a:pt x="169239" y="32468"/>
                </a:lnTo>
                <a:lnTo>
                  <a:pt x="157352" y="58800"/>
                </a:lnTo>
                <a:lnTo>
                  <a:pt x="157352" y="78905"/>
                </a:lnTo>
                <a:lnTo>
                  <a:pt x="432815" y="78905"/>
                </a:lnTo>
                <a:lnTo>
                  <a:pt x="432815" y="78358"/>
                </a:lnTo>
                <a:lnTo>
                  <a:pt x="295148" y="78358"/>
                </a:lnTo>
                <a:lnTo>
                  <a:pt x="258365" y="76321"/>
                </a:lnTo>
                <a:lnTo>
                  <a:pt x="229870" y="71294"/>
                </a:lnTo>
                <a:lnTo>
                  <a:pt x="209851" y="64910"/>
                </a:lnTo>
                <a:lnTo>
                  <a:pt x="198500" y="58800"/>
                </a:lnTo>
                <a:lnTo>
                  <a:pt x="209851" y="52691"/>
                </a:lnTo>
                <a:lnTo>
                  <a:pt x="229869" y="46307"/>
                </a:lnTo>
                <a:lnTo>
                  <a:pt x="258365" y="41280"/>
                </a:lnTo>
                <a:lnTo>
                  <a:pt x="295148" y="39242"/>
                </a:lnTo>
                <a:lnTo>
                  <a:pt x="423989" y="39242"/>
                </a:lnTo>
                <a:lnTo>
                  <a:pt x="420931" y="32468"/>
                </a:lnTo>
                <a:lnTo>
                  <a:pt x="389651" y="14160"/>
                </a:lnTo>
                <a:lnTo>
                  <a:pt x="345537" y="3472"/>
                </a:lnTo>
                <a:lnTo>
                  <a:pt x="295148" y="0"/>
                </a:lnTo>
                <a:close/>
              </a:path>
              <a:path w="433070" h="431800">
                <a:moveTo>
                  <a:pt x="423989" y="39242"/>
                </a:moveTo>
                <a:lnTo>
                  <a:pt x="295148" y="39242"/>
                </a:lnTo>
                <a:lnTo>
                  <a:pt x="331856" y="41280"/>
                </a:lnTo>
                <a:lnTo>
                  <a:pt x="360314" y="46307"/>
                </a:lnTo>
                <a:lnTo>
                  <a:pt x="380319" y="52691"/>
                </a:lnTo>
                <a:lnTo>
                  <a:pt x="391667" y="58800"/>
                </a:lnTo>
                <a:lnTo>
                  <a:pt x="380319" y="64910"/>
                </a:lnTo>
                <a:lnTo>
                  <a:pt x="360314" y="71294"/>
                </a:lnTo>
                <a:lnTo>
                  <a:pt x="331856" y="76321"/>
                </a:lnTo>
                <a:lnTo>
                  <a:pt x="295148" y="78358"/>
                </a:lnTo>
                <a:lnTo>
                  <a:pt x="432815" y="78358"/>
                </a:lnTo>
                <a:lnTo>
                  <a:pt x="432815" y="58800"/>
                </a:lnTo>
                <a:lnTo>
                  <a:pt x="423989" y="39242"/>
                </a:lnTo>
                <a:close/>
              </a:path>
            </a:pathLst>
          </a:custGeom>
          <a:solidFill>
            <a:srgbClr val="F9F9F9"/>
          </a:solidFill>
        </p:spPr>
        <p:txBody>
          <a:bodyPr wrap="square" lIns="0" tIns="0" rIns="0" bIns="0" rtlCol="0"/>
          <a:lstStyle/>
          <a:p>
            <a:endParaRPr/>
          </a:p>
        </p:txBody>
      </p:sp>
      <p:sp>
        <p:nvSpPr>
          <p:cNvPr id="101" name="object 101"/>
          <p:cNvSpPr txBox="1"/>
          <p:nvPr/>
        </p:nvSpPr>
        <p:spPr>
          <a:xfrm>
            <a:off x="9592436" y="2089911"/>
            <a:ext cx="2108835" cy="439420"/>
          </a:xfrm>
          <a:prstGeom prst="rect">
            <a:avLst/>
          </a:prstGeom>
        </p:spPr>
        <p:txBody>
          <a:bodyPr vert="horz" wrap="square" lIns="0" tIns="0" rIns="0" bIns="0" rtlCol="0">
            <a:spAutoFit/>
          </a:bodyPr>
          <a:lstStyle/>
          <a:p>
            <a:pPr marL="12700" marR="5080">
              <a:lnSpc>
                <a:spcPct val="100000"/>
              </a:lnSpc>
            </a:pPr>
            <a:r>
              <a:rPr sz="1400" dirty="0">
                <a:solidFill>
                  <a:srgbClr val="585858"/>
                </a:solidFill>
                <a:latin typeface="微软雅黑"/>
                <a:cs typeface="微软雅黑"/>
              </a:rPr>
              <a:t>6月，</a:t>
            </a:r>
            <a:r>
              <a:rPr sz="1400" spc="-5" dirty="0">
                <a:solidFill>
                  <a:srgbClr val="585858"/>
                </a:solidFill>
                <a:latin typeface="微软雅黑"/>
                <a:cs typeface="微软雅黑"/>
              </a:rPr>
              <a:t>A</a:t>
            </a:r>
            <a:r>
              <a:rPr sz="1400" dirty="0">
                <a:solidFill>
                  <a:srgbClr val="585858"/>
                </a:solidFill>
                <a:latin typeface="微软雅黑"/>
                <a:cs typeface="微软雅黑"/>
              </a:rPr>
              <a:t>NS正式立项，接受  种子轮投资；</a:t>
            </a:r>
            <a:endParaRPr sz="1400">
              <a:latin typeface="微软雅黑"/>
              <a:cs typeface="微软雅黑"/>
            </a:endParaRPr>
          </a:p>
        </p:txBody>
      </p:sp>
      <p:sp>
        <p:nvSpPr>
          <p:cNvPr id="102" name="object 102"/>
          <p:cNvSpPr txBox="1"/>
          <p:nvPr/>
        </p:nvSpPr>
        <p:spPr>
          <a:xfrm>
            <a:off x="4301490" y="2281301"/>
            <a:ext cx="2369185" cy="1720214"/>
          </a:xfrm>
          <a:prstGeom prst="rect">
            <a:avLst/>
          </a:prstGeom>
        </p:spPr>
        <p:txBody>
          <a:bodyPr vert="horz" wrap="square" lIns="0" tIns="0" rIns="0" bIns="0" rtlCol="0">
            <a:spAutoFit/>
          </a:bodyPr>
          <a:lstStyle/>
          <a:p>
            <a:pPr marL="12700" marR="5080">
              <a:lnSpc>
                <a:spcPct val="100000"/>
              </a:lnSpc>
            </a:pPr>
            <a:r>
              <a:rPr sz="1400" dirty="0">
                <a:solidFill>
                  <a:srgbClr val="585858"/>
                </a:solidFill>
                <a:latin typeface="微软雅黑"/>
                <a:cs typeface="微软雅黑"/>
              </a:rPr>
              <a:t>6月，GitHub建立  </a:t>
            </a:r>
            <a:r>
              <a:rPr sz="1400" spc="-5" dirty="0">
                <a:solidFill>
                  <a:srgbClr val="585858"/>
                </a:solidFill>
                <a:latin typeface="微软雅黑"/>
                <a:cs typeface="微软雅黑"/>
              </a:rPr>
              <a:t>Antshares开源项目；  9月，发布Antshares区块链  </a:t>
            </a:r>
            <a:r>
              <a:rPr sz="1400" dirty="0">
                <a:solidFill>
                  <a:srgbClr val="585858"/>
                </a:solidFill>
                <a:latin typeface="微软雅黑"/>
                <a:cs typeface="微软雅黑"/>
              </a:rPr>
              <a:t>白皮书，发售1600万ANS，  </a:t>
            </a:r>
            <a:r>
              <a:rPr sz="1400" spc="-15" dirty="0">
                <a:solidFill>
                  <a:srgbClr val="585858"/>
                </a:solidFill>
                <a:latin typeface="微软雅黑"/>
                <a:cs typeface="微软雅黑"/>
              </a:rPr>
              <a:t>筹集2100BTC；  </a:t>
            </a:r>
            <a:r>
              <a:rPr sz="1400" dirty="0">
                <a:solidFill>
                  <a:srgbClr val="585858"/>
                </a:solidFill>
                <a:latin typeface="微软雅黑"/>
                <a:cs typeface="微软雅黑"/>
              </a:rPr>
              <a:t>10月</a:t>
            </a:r>
            <a:r>
              <a:rPr sz="1400" spc="-15" dirty="0">
                <a:solidFill>
                  <a:srgbClr val="585858"/>
                </a:solidFill>
                <a:latin typeface="微软雅黑"/>
                <a:cs typeface="微软雅黑"/>
              </a:rPr>
              <a:t>，</a:t>
            </a:r>
            <a:r>
              <a:rPr sz="1400" dirty="0">
                <a:solidFill>
                  <a:srgbClr val="585858"/>
                </a:solidFill>
                <a:latin typeface="微软雅黑"/>
                <a:cs typeface="微软雅黑"/>
              </a:rPr>
              <a:t>第一</a:t>
            </a:r>
            <a:r>
              <a:rPr sz="1400" spc="-15" dirty="0">
                <a:solidFill>
                  <a:srgbClr val="585858"/>
                </a:solidFill>
                <a:latin typeface="微软雅黑"/>
                <a:cs typeface="微软雅黑"/>
              </a:rPr>
              <a:t>期</a:t>
            </a:r>
            <a:r>
              <a:rPr sz="1400" dirty="0">
                <a:solidFill>
                  <a:srgbClr val="585858"/>
                </a:solidFill>
                <a:latin typeface="微软雅黑"/>
                <a:cs typeface="微软雅黑"/>
              </a:rPr>
              <a:t>通</a:t>
            </a:r>
            <a:r>
              <a:rPr sz="1400" spc="-15" dirty="0">
                <a:solidFill>
                  <a:srgbClr val="585858"/>
                </a:solidFill>
                <a:latin typeface="微软雅黑"/>
                <a:cs typeface="微软雅黑"/>
              </a:rPr>
              <a:t>证</a:t>
            </a:r>
            <a:r>
              <a:rPr sz="1400" dirty="0">
                <a:solidFill>
                  <a:srgbClr val="585858"/>
                </a:solidFill>
                <a:latin typeface="微软雅黑"/>
                <a:cs typeface="微软雅黑"/>
              </a:rPr>
              <a:t>众筹完</a:t>
            </a:r>
            <a:r>
              <a:rPr sz="1400" spc="-15" dirty="0">
                <a:solidFill>
                  <a:srgbClr val="585858"/>
                </a:solidFill>
                <a:latin typeface="微软雅黑"/>
                <a:cs typeface="微软雅黑"/>
              </a:rPr>
              <a:t>成</a:t>
            </a:r>
            <a:r>
              <a:rPr sz="1400" dirty="0">
                <a:solidFill>
                  <a:srgbClr val="585858"/>
                </a:solidFill>
                <a:latin typeface="微软雅黑"/>
                <a:cs typeface="微软雅黑"/>
              </a:rPr>
              <a:t>；  </a:t>
            </a:r>
            <a:r>
              <a:rPr sz="1400" spc="-5" dirty="0">
                <a:solidFill>
                  <a:srgbClr val="585858"/>
                </a:solidFill>
                <a:latin typeface="微软雅黑"/>
                <a:cs typeface="微软雅黑"/>
              </a:rPr>
              <a:t>11月，Antshares测试网络  </a:t>
            </a:r>
            <a:r>
              <a:rPr sz="1400" dirty="0">
                <a:solidFill>
                  <a:srgbClr val="585858"/>
                </a:solidFill>
                <a:latin typeface="微软雅黑"/>
                <a:cs typeface="微软雅黑"/>
              </a:rPr>
              <a:t>上线。</a:t>
            </a:r>
            <a:endParaRPr sz="1400">
              <a:latin typeface="微软雅黑"/>
              <a:cs typeface="微软雅黑"/>
            </a:endParaRPr>
          </a:p>
        </p:txBody>
      </p:sp>
      <p:sp>
        <p:nvSpPr>
          <p:cNvPr id="103" name="object 103"/>
          <p:cNvSpPr txBox="1"/>
          <p:nvPr/>
        </p:nvSpPr>
        <p:spPr>
          <a:xfrm>
            <a:off x="4301490" y="4624958"/>
            <a:ext cx="2089150" cy="439420"/>
          </a:xfrm>
          <a:prstGeom prst="rect">
            <a:avLst/>
          </a:prstGeom>
        </p:spPr>
        <p:txBody>
          <a:bodyPr vert="horz" wrap="square" lIns="0" tIns="0" rIns="0" bIns="0" rtlCol="0">
            <a:spAutoFit/>
          </a:bodyPr>
          <a:lstStyle/>
          <a:p>
            <a:pPr marL="12700" marR="5080">
              <a:lnSpc>
                <a:spcPct val="100000"/>
              </a:lnSpc>
            </a:pPr>
            <a:r>
              <a:rPr sz="1400" spc="-5" dirty="0">
                <a:solidFill>
                  <a:srgbClr val="585858"/>
                </a:solidFill>
                <a:latin typeface="微软雅黑"/>
                <a:cs typeface="微软雅黑"/>
              </a:rPr>
              <a:t>Q</a:t>
            </a:r>
            <a:r>
              <a:rPr sz="1400" dirty="0">
                <a:solidFill>
                  <a:srgbClr val="585858"/>
                </a:solidFill>
                <a:latin typeface="微软雅黑"/>
                <a:cs typeface="微软雅黑"/>
              </a:rPr>
              <a:t>3，品牌更名为N</a:t>
            </a:r>
            <a:r>
              <a:rPr sz="1400" spc="-10" dirty="0">
                <a:solidFill>
                  <a:srgbClr val="585858"/>
                </a:solidFill>
                <a:latin typeface="微软雅黑"/>
                <a:cs typeface="微软雅黑"/>
              </a:rPr>
              <a:t>E</a:t>
            </a:r>
            <a:r>
              <a:rPr sz="1400" spc="-5" dirty="0">
                <a:solidFill>
                  <a:srgbClr val="585858"/>
                </a:solidFill>
                <a:latin typeface="微软雅黑"/>
                <a:cs typeface="微软雅黑"/>
              </a:rPr>
              <a:t>O</a:t>
            </a:r>
            <a:r>
              <a:rPr sz="1400" dirty="0">
                <a:solidFill>
                  <a:srgbClr val="585858"/>
                </a:solidFill>
                <a:latin typeface="微软雅黑"/>
                <a:cs typeface="微软雅黑"/>
              </a:rPr>
              <a:t>，实  现智能经济。</a:t>
            </a:r>
            <a:endParaRPr sz="1400">
              <a:latin typeface="微软雅黑"/>
              <a:cs typeface="微软雅黑"/>
            </a:endParaRPr>
          </a:p>
        </p:txBody>
      </p:sp>
      <p:sp>
        <p:nvSpPr>
          <p:cNvPr id="104" name="object 104"/>
          <p:cNvSpPr txBox="1"/>
          <p:nvPr/>
        </p:nvSpPr>
        <p:spPr>
          <a:xfrm>
            <a:off x="9592436" y="2869310"/>
            <a:ext cx="2322830" cy="3088640"/>
          </a:xfrm>
          <a:prstGeom prst="rect">
            <a:avLst/>
          </a:prstGeom>
        </p:spPr>
        <p:txBody>
          <a:bodyPr vert="horz" wrap="square" lIns="0" tIns="0" rIns="0" bIns="0" rtlCol="0">
            <a:spAutoFit/>
          </a:bodyPr>
          <a:lstStyle/>
          <a:p>
            <a:pPr marL="12700" marR="61594">
              <a:lnSpc>
                <a:spcPct val="100000"/>
              </a:lnSpc>
            </a:pPr>
            <a:r>
              <a:rPr sz="1400" dirty="0">
                <a:solidFill>
                  <a:srgbClr val="585858"/>
                </a:solidFill>
                <a:latin typeface="微软雅黑"/>
                <a:cs typeface="微软雅黑"/>
              </a:rPr>
              <a:t>4月，发布国内第一个原创  共识机制DBFT；  8月，</a:t>
            </a:r>
            <a:r>
              <a:rPr sz="1400" spc="-15" dirty="0">
                <a:solidFill>
                  <a:srgbClr val="585858"/>
                </a:solidFill>
                <a:latin typeface="微软雅黑"/>
                <a:cs typeface="微软雅黑"/>
              </a:rPr>
              <a:t>第</a:t>
            </a:r>
            <a:r>
              <a:rPr sz="1400" dirty="0">
                <a:solidFill>
                  <a:srgbClr val="585858"/>
                </a:solidFill>
                <a:latin typeface="微软雅黑"/>
                <a:cs typeface="微软雅黑"/>
              </a:rPr>
              <a:t>二期</a:t>
            </a:r>
            <a:r>
              <a:rPr sz="1400" spc="-15" dirty="0">
                <a:solidFill>
                  <a:srgbClr val="585858"/>
                </a:solidFill>
                <a:latin typeface="微软雅黑"/>
                <a:cs typeface="微软雅黑"/>
              </a:rPr>
              <a:t>通</a:t>
            </a:r>
            <a:r>
              <a:rPr sz="1400" dirty="0">
                <a:solidFill>
                  <a:srgbClr val="585858"/>
                </a:solidFill>
                <a:latin typeface="微软雅黑"/>
                <a:cs typeface="微软雅黑"/>
              </a:rPr>
              <a:t>证</a:t>
            </a:r>
            <a:r>
              <a:rPr sz="1400" spc="-15" dirty="0">
                <a:solidFill>
                  <a:srgbClr val="585858"/>
                </a:solidFill>
                <a:latin typeface="微软雅黑"/>
                <a:cs typeface="微软雅黑"/>
              </a:rPr>
              <a:t>众</a:t>
            </a:r>
            <a:r>
              <a:rPr sz="1400" dirty="0">
                <a:solidFill>
                  <a:srgbClr val="585858"/>
                </a:solidFill>
                <a:latin typeface="微软雅黑"/>
                <a:cs typeface="微软雅黑"/>
              </a:rPr>
              <a:t>筹完成，  发售2400万ANS，筹集  </a:t>
            </a:r>
            <a:r>
              <a:rPr sz="1400" spc="-20" dirty="0">
                <a:solidFill>
                  <a:srgbClr val="585858"/>
                </a:solidFill>
                <a:latin typeface="微软雅黑"/>
                <a:cs typeface="微软雅黑"/>
              </a:rPr>
              <a:t>6119BTC；</a:t>
            </a:r>
            <a:endParaRPr sz="1400">
              <a:latin typeface="微软雅黑"/>
              <a:cs typeface="微软雅黑"/>
            </a:endParaRPr>
          </a:p>
          <a:p>
            <a:pPr marL="12700" marR="5080">
              <a:lnSpc>
                <a:spcPct val="100000"/>
              </a:lnSpc>
            </a:pPr>
            <a:r>
              <a:rPr sz="1400" dirty="0">
                <a:solidFill>
                  <a:srgbClr val="585858"/>
                </a:solidFill>
                <a:latin typeface="微软雅黑"/>
                <a:cs typeface="微软雅黑"/>
              </a:rPr>
              <a:t>8月，小蚁社区上线；  10月，</a:t>
            </a:r>
            <a:r>
              <a:rPr sz="1400" spc="-5" dirty="0">
                <a:solidFill>
                  <a:srgbClr val="585858"/>
                </a:solidFill>
                <a:latin typeface="微软雅黑"/>
                <a:cs typeface="微软雅黑"/>
              </a:rPr>
              <a:t>Ants</a:t>
            </a:r>
            <a:r>
              <a:rPr sz="1400" spc="-10" dirty="0">
                <a:solidFill>
                  <a:srgbClr val="585858"/>
                </a:solidFill>
                <a:latin typeface="微软雅黑"/>
                <a:cs typeface="微软雅黑"/>
              </a:rPr>
              <a:t>h</a:t>
            </a:r>
            <a:r>
              <a:rPr sz="1400" dirty="0">
                <a:solidFill>
                  <a:srgbClr val="585858"/>
                </a:solidFill>
                <a:latin typeface="微软雅黑"/>
                <a:cs typeface="微软雅黑"/>
              </a:rPr>
              <a:t>a</a:t>
            </a:r>
            <a:r>
              <a:rPr sz="1400" spc="-20" dirty="0">
                <a:solidFill>
                  <a:srgbClr val="585858"/>
                </a:solidFill>
                <a:latin typeface="微软雅黑"/>
                <a:cs typeface="微软雅黑"/>
              </a:rPr>
              <a:t>r</a:t>
            </a:r>
            <a:r>
              <a:rPr sz="1400" spc="-5" dirty="0">
                <a:solidFill>
                  <a:srgbClr val="585858"/>
                </a:solidFill>
                <a:latin typeface="微软雅黑"/>
                <a:cs typeface="微软雅黑"/>
              </a:rPr>
              <a:t>es</a:t>
            </a:r>
            <a:r>
              <a:rPr sz="1400" dirty="0">
                <a:solidFill>
                  <a:srgbClr val="585858"/>
                </a:solidFill>
                <a:latin typeface="微软雅黑"/>
                <a:cs typeface="微软雅黑"/>
              </a:rPr>
              <a:t>主网上</a:t>
            </a:r>
            <a:r>
              <a:rPr sz="1400" spc="-15" dirty="0">
                <a:solidFill>
                  <a:srgbClr val="585858"/>
                </a:solidFill>
                <a:latin typeface="微软雅黑"/>
                <a:cs typeface="微软雅黑"/>
              </a:rPr>
              <a:t>线</a:t>
            </a:r>
            <a:r>
              <a:rPr sz="1400" dirty="0">
                <a:solidFill>
                  <a:srgbClr val="585858"/>
                </a:solidFill>
                <a:latin typeface="微软雅黑"/>
                <a:cs typeface="微软雅黑"/>
              </a:rPr>
              <a:t>，  首个区块链浏览器发布；  </a:t>
            </a:r>
            <a:r>
              <a:rPr sz="1400" spc="-5" dirty="0">
                <a:solidFill>
                  <a:srgbClr val="585858"/>
                </a:solidFill>
                <a:latin typeface="微软雅黑"/>
                <a:cs typeface="微软雅黑"/>
              </a:rPr>
              <a:t>11月，发布Antshares VM  </a:t>
            </a:r>
            <a:r>
              <a:rPr sz="1400" dirty="0">
                <a:solidFill>
                  <a:srgbClr val="585858"/>
                </a:solidFill>
                <a:latin typeface="微软雅黑"/>
                <a:cs typeface="微软雅黑"/>
              </a:rPr>
              <a:t>区块链虚拟机白皮书。</a:t>
            </a:r>
            <a:endParaRPr sz="1400">
              <a:latin typeface="微软雅黑"/>
              <a:cs typeface="微软雅黑"/>
            </a:endParaRPr>
          </a:p>
          <a:p>
            <a:pPr marL="13970" marR="21590">
              <a:lnSpc>
                <a:spcPct val="100000"/>
              </a:lnSpc>
              <a:spcBef>
                <a:spcPts val="690"/>
              </a:spcBef>
            </a:pPr>
            <a:r>
              <a:rPr sz="1400" spc="-5" dirty="0">
                <a:solidFill>
                  <a:srgbClr val="585858"/>
                </a:solidFill>
                <a:latin typeface="微软雅黑"/>
                <a:cs typeface="微软雅黑"/>
              </a:rPr>
              <a:t>Q</a:t>
            </a:r>
            <a:r>
              <a:rPr sz="1400" dirty="0">
                <a:solidFill>
                  <a:srgbClr val="585858"/>
                </a:solidFill>
                <a:latin typeface="微软雅黑"/>
                <a:cs typeface="微软雅黑"/>
              </a:rPr>
              <a:t>2，N</a:t>
            </a:r>
            <a:r>
              <a:rPr sz="1400" spc="-10" dirty="0">
                <a:solidFill>
                  <a:srgbClr val="585858"/>
                </a:solidFill>
                <a:latin typeface="微软雅黑"/>
                <a:cs typeface="微软雅黑"/>
              </a:rPr>
              <a:t>eo</a:t>
            </a:r>
            <a:r>
              <a:rPr sz="1400" spc="-5" dirty="0">
                <a:solidFill>
                  <a:srgbClr val="585858"/>
                </a:solidFill>
                <a:latin typeface="微软雅黑"/>
                <a:cs typeface="微软雅黑"/>
              </a:rPr>
              <a:t>Q</a:t>
            </a:r>
            <a:r>
              <a:rPr sz="1400" spc="5" dirty="0">
                <a:solidFill>
                  <a:srgbClr val="585858"/>
                </a:solidFill>
                <a:latin typeface="微软雅黑"/>
                <a:cs typeface="微软雅黑"/>
              </a:rPr>
              <a:t>S</a:t>
            </a:r>
            <a:r>
              <a:rPr sz="1400" spc="-15" dirty="0">
                <a:solidFill>
                  <a:srgbClr val="585858"/>
                </a:solidFill>
                <a:latin typeface="微软雅黑"/>
                <a:cs typeface="微软雅黑"/>
              </a:rPr>
              <a:t>研究</a:t>
            </a:r>
            <a:r>
              <a:rPr sz="1400" dirty="0">
                <a:solidFill>
                  <a:srgbClr val="585858"/>
                </a:solidFill>
                <a:latin typeface="微软雅黑"/>
                <a:cs typeface="微软雅黑"/>
              </a:rPr>
              <a:t>情况发</a:t>
            </a:r>
            <a:r>
              <a:rPr sz="1400" spc="-10" dirty="0">
                <a:solidFill>
                  <a:srgbClr val="585858"/>
                </a:solidFill>
                <a:latin typeface="微软雅黑"/>
                <a:cs typeface="微软雅黑"/>
              </a:rPr>
              <a:t>布</a:t>
            </a:r>
            <a:r>
              <a:rPr sz="1400" dirty="0">
                <a:solidFill>
                  <a:srgbClr val="585858"/>
                </a:solidFill>
                <a:latin typeface="微软雅黑"/>
                <a:cs typeface="微软雅黑"/>
              </a:rPr>
              <a:t>；  </a:t>
            </a:r>
            <a:r>
              <a:rPr sz="1400" spc="-5" dirty="0">
                <a:solidFill>
                  <a:srgbClr val="585858"/>
                </a:solidFill>
                <a:latin typeface="微软雅黑"/>
                <a:cs typeface="微软雅黑"/>
              </a:rPr>
              <a:t>Q3，NeoFS研究情况发布；  Q3，NGD+CoZ共同开发、  NeoVM栈隔离、URI计划；</a:t>
            </a:r>
            <a:endParaRPr sz="1400">
              <a:latin typeface="微软雅黑"/>
              <a:cs typeface="微软雅黑"/>
            </a:endParaRPr>
          </a:p>
        </p:txBody>
      </p:sp>
      <p:sp>
        <p:nvSpPr>
          <p:cNvPr id="105" name="object 105"/>
          <p:cNvSpPr txBox="1"/>
          <p:nvPr/>
        </p:nvSpPr>
        <p:spPr>
          <a:xfrm>
            <a:off x="9593706" y="5945327"/>
            <a:ext cx="2174875" cy="439420"/>
          </a:xfrm>
          <a:prstGeom prst="rect">
            <a:avLst/>
          </a:prstGeom>
        </p:spPr>
        <p:txBody>
          <a:bodyPr vert="horz" wrap="square" lIns="0" tIns="0" rIns="0" bIns="0" rtlCol="0">
            <a:spAutoFit/>
          </a:bodyPr>
          <a:lstStyle/>
          <a:p>
            <a:pPr marL="12700" marR="5080">
              <a:lnSpc>
                <a:spcPct val="100000"/>
              </a:lnSpc>
            </a:pPr>
            <a:r>
              <a:rPr sz="1400" spc="-5" dirty="0">
                <a:solidFill>
                  <a:srgbClr val="585858"/>
                </a:solidFill>
                <a:latin typeface="微软雅黑"/>
                <a:cs typeface="微软雅黑"/>
              </a:rPr>
              <a:t>Q</a:t>
            </a:r>
            <a:r>
              <a:rPr sz="1400" dirty="0">
                <a:solidFill>
                  <a:srgbClr val="585858"/>
                </a:solidFill>
                <a:latin typeface="微软雅黑"/>
                <a:cs typeface="微软雅黑"/>
              </a:rPr>
              <a:t>4，N</a:t>
            </a:r>
            <a:r>
              <a:rPr sz="1400" spc="-10" dirty="0">
                <a:solidFill>
                  <a:srgbClr val="585858"/>
                </a:solidFill>
                <a:latin typeface="微软雅黑"/>
                <a:cs typeface="微软雅黑"/>
              </a:rPr>
              <a:t>eo</a:t>
            </a:r>
            <a:r>
              <a:rPr sz="1400" spc="-5" dirty="0">
                <a:solidFill>
                  <a:srgbClr val="585858"/>
                </a:solidFill>
                <a:latin typeface="微软雅黑"/>
                <a:cs typeface="微软雅黑"/>
              </a:rPr>
              <a:t>X</a:t>
            </a:r>
            <a:r>
              <a:rPr sz="1400" dirty="0">
                <a:solidFill>
                  <a:srgbClr val="585858"/>
                </a:solidFill>
                <a:latin typeface="微软雅黑"/>
                <a:cs typeface="微软雅黑"/>
              </a:rPr>
              <a:t>初步测试，符合  智能合约。</a:t>
            </a:r>
            <a:endParaRPr sz="1400">
              <a:latin typeface="微软雅黑"/>
              <a:cs typeface="微软雅黑"/>
            </a:endParaRPr>
          </a:p>
        </p:txBody>
      </p:sp>
      <p:sp>
        <p:nvSpPr>
          <p:cNvPr id="106" name="object 106"/>
          <p:cNvSpPr txBox="1"/>
          <p:nvPr/>
        </p:nvSpPr>
        <p:spPr>
          <a:xfrm>
            <a:off x="7020306" y="1548891"/>
            <a:ext cx="2017395" cy="226060"/>
          </a:xfrm>
          <a:prstGeom prst="rect">
            <a:avLst/>
          </a:prstGeom>
        </p:spPr>
        <p:txBody>
          <a:bodyPr vert="horz" wrap="square" lIns="0" tIns="0" rIns="0" bIns="0" rtlCol="0">
            <a:spAutoFit/>
          </a:bodyPr>
          <a:lstStyle/>
          <a:p>
            <a:pPr marL="12700">
              <a:lnSpc>
                <a:spcPct val="100000"/>
              </a:lnSpc>
            </a:pPr>
            <a:r>
              <a:rPr sz="1400" dirty="0">
                <a:solidFill>
                  <a:srgbClr val="585858"/>
                </a:solidFill>
                <a:latin typeface="微软雅黑"/>
                <a:cs typeface="微软雅黑"/>
              </a:rPr>
              <a:t>亿欧智库：</a:t>
            </a:r>
            <a:r>
              <a:rPr sz="1400" spc="5" dirty="0">
                <a:solidFill>
                  <a:srgbClr val="585858"/>
                </a:solidFill>
                <a:latin typeface="微软雅黑"/>
                <a:cs typeface="微软雅黑"/>
              </a:rPr>
              <a:t>N</a:t>
            </a:r>
            <a:r>
              <a:rPr sz="1400" spc="-10" dirty="0">
                <a:solidFill>
                  <a:srgbClr val="585858"/>
                </a:solidFill>
                <a:latin typeface="微软雅黑"/>
                <a:cs typeface="微软雅黑"/>
              </a:rPr>
              <a:t>EO</a:t>
            </a:r>
            <a:r>
              <a:rPr sz="1400" dirty="0">
                <a:solidFill>
                  <a:srgbClr val="585858"/>
                </a:solidFill>
                <a:latin typeface="微软雅黑"/>
                <a:cs typeface="微软雅黑"/>
              </a:rPr>
              <a:t>发展历程</a:t>
            </a:r>
            <a:endParaRPr sz="1400">
              <a:latin typeface="微软雅黑"/>
              <a:cs typeface="微软雅黑"/>
            </a:endParaRPr>
          </a:p>
        </p:txBody>
      </p:sp>
      <p:sp>
        <p:nvSpPr>
          <p:cNvPr id="107" name="object 107"/>
          <p:cNvSpPr/>
          <p:nvPr/>
        </p:nvSpPr>
        <p:spPr>
          <a:xfrm>
            <a:off x="12021311" y="457200"/>
            <a:ext cx="161544" cy="323088"/>
          </a:xfrm>
          <a:prstGeom prst="rect">
            <a:avLst/>
          </a:prstGeom>
          <a:blipFill>
            <a:blip r:embed="rId36" cstate="print"/>
            <a:stretch>
              <a:fillRect/>
            </a:stretch>
          </a:blipFill>
        </p:spPr>
        <p:txBody>
          <a:bodyPr wrap="square" lIns="0" tIns="0" rIns="0" bIns="0" rtlCol="0"/>
          <a:lstStyle/>
          <a:p>
            <a:endParaRPr/>
          </a:p>
        </p:txBody>
      </p:sp>
      <p:sp>
        <p:nvSpPr>
          <p:cNvPr id="108" name="object 108"/>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13</a:t>
            </a:fld>
            <a:endParaRPr dirty="0"/>
          </a:p>
        </p:txBody>
      </p:sp>
      <p:sp>
        <p:nvSpPr>
          <p:cNvPr id="109" name="object 109"/>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dirty="0"/>
              <a:t>专业名词解释</a:t>
            </a:r>
          </a:p>
        </p:txBody>
      </p:sp>
      <p:sp>
        <p:nvSpPr>
          <p:cNvPr id="4" name="object 4"/>
          <p:cNvSpPr txBox="1"/>
          <p:nvPr/>
        </p:nvSpPr>
        <p:spPr>
          <a:xfrm>
            <a:off x="829767" y="1510157"/>
            <a:ext cx="10818495" cy="470789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b="1" dirty="0">
                <a:solidFill>
                  <a:srgbClr val="585858"/>
                </a:solidFill>
                <a:latin typeface="微软雅黑"/>
                <a:cs typeface="微软雅黑"/>
              </a:rPr>
              <a:t>哈希锁定</a:t>
            </a:r>
            <a:r>
              <a:rPr sz="1400" dirty="0">
                <a:solidFill>
                  <a:srgbClr val="585858"/>
                </a:solidFill>
                <a:latin typeface="微软雅黑"/>
                <a:cs typeface="微软雅黑"/>
              </a:rPr>
              <a:t>：起源于比特币闪电网络，基于哈希时间锁定合约，只能实现跨链资产的交换，不能实现转移。</a:t>
            </a:r>
            <a:endParaRPr sz="1400">
              <a:latin typeface="微软雅黑"/>
              <a:cs typeface="微软雅黑"/>
            </a:endParaRPr>
          </a:p>
          <a:p>
            <a:pPr marL="12700">
              <a:lnSpc>
                <a:spcPct val="100000"/>
              </a:lnSpc>
              <a:spcBef>
                <a:spcPts val="840"/>
              </a:spcBef>
            </a:pPr>
            <a:r>
              <a:rPr sz="1400" spc="545" dirty="0">
                <a:solidFill>
                  <a:srgbClr val="1D9ED2"/>
                </a:solidFill>
                <a:latin typeface="Arial Unicode MS"/>
                <a:cs typeface="Arial Unicode MS"/>
              </a:rPr>
              <a:t>◆</a:t>
            </a:r>
            <a:r>
              <a:rPr sz="1400" spc="395" dirty="0">
                <a:solidFill>
                  <a:srgbClr val="1D9ED2"/>
                </a:solidFill>
                <a:latin typeface="Arial Unicode MS"/>
                <a:cs typeface="Arial Unicode MS"/>
              </a:rPr>
              <a:t> </a:t>
            </a:r>
            <a:r>
              <a:rPr sz="1400" b="1" dirty="0">
                <a:solidFill>
                  <a:srgbClr val="585858"/>
                </a:solidFill>
                <a:latin typeface="微软雅黑"/>
                <a:cs typeface="微软雅黑"/>
              </a:rPr>
              <a:t>分布式私钥机制</a:t>
            </a:r>
            <a:r>
              <a:rPr sz="1400" dirty="0">
                <a:solidFill>
                  <a:srgbClr val="585858"/>
                </a:solidFill>
                <a:latin typeface="微软雅黑"/>
                <a:cs typeface="微软雅黑"/>
              </a:rPr>
              <a:t>：利用多方计算和门限密钥共享方案，使用一个基于协议的内置资产模板，根据跨链交易信息部署新的智能合约，创建</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新资产。</a:t>
            </a:r>
            <a:endParaRPr sz="1400">
              <a:latin typeface="微软雅黑"/>
              <a:cs typeface="微软雅黑"/>
            </a:endParaRPr>
          </a:p>
          <a:p>
            <a:pPr marL="299085" marR="5080" indent="-287020">
              <a:lnSpc>
                <a:spcPct val="1500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b="1" dirty="0">
                <a:solidFill>
                  <a:srgbClr val="585858"/>
                </a:solidFill>
                <a:latin typeface="微软雅黑"/>
                <a:cs typeface="微软雅黑"/>
              </a:rPr>
              <a:t>新兴挖矿硬件</a:t>
            </a:r>
            <a:r>
              <a:rPr sz="1400" dirty="0">
                <a:solidFill>
                  <a:srgbClr val="585858"/>
                </a:solidFill>
                <a:latin typeface="微软雅黑"/>
                <a:cs typeface="微软雅黑"/>
              </a:rPr>
              <a:t>：一种云算力挖矿方式，即利用CDN、P2P技术，将挖矿设备转化为共享节点，采集用户闲置的网络带宽和存储方式进行  挖矿。</a:t>
            </a:r>
            <a:endParaRPr sz="1400">
              <a:latin typeface="微软雅黑"/>
              <a:cs typeface="微软雅黑"/>
            </a:endParaRPr>
          </a:p>
          <a:p>
            <a:pPr marL="12700">
              <a:lnSpc>
                <a:spcPct val="100000"/>
              </a:lnSpc>
              <a:spcBef>
                <a:spcPts val="840"/>
              </a:spcBef>
            </a:pPr>
            <a:r>
              <a:rPr sz="1400" spc="545" dirty="0">
                <a:solidFill>
                  <a:srgbClr val="1D9ED2"/>
                </a:solidFill>
                <a:latin typeface="Arial Unicode MS"/>
                <a:cs typeface="Arial Unicode MS"/>
              </a:rPr>
              <a:t>◆</a:t>
            </a:r>
            <a:r>
              <a:rPr sz="1400" spc="400" dirty="0">
                <a:solidFill>
                  <a:srgbClr val="1D9ED2"/>
                </a:solidFill>
                <a:latin typeface="Arial Unicode MS"/>
                <a:cs typeface="Arial Unicode MS"/>
              </a:rPr>
              <a:t> </a:t>
            </a:r>
            <a:r>
              <a:rPr sz="1400" b="1" dirty="0">
                <a:solidFill>
                  <a:srgbClr val="585858"/>
                </a:solidFill>
                <a:latin typeface="微软雅黑"/>
                <a:cs typeface="微软雅黑"/>
              </a:rPr>
              <a:t>移动硬盘挖矿</a:t>
            </a:r>
            <a:r>
              <a:rPr sz="1400" dirty="0">
                <a:solidFill>
                  <a:srgbClr val="585858"/>
                </a:solidFill>
                <a:latin typeface="微软雅黑"/>
                <a:cs typeface="微软雅黑"/>
              </a:rPr>
              <a:t>：基于“私人云盘”与“移动硬盘”的挖矿方式，如迅雷、斐讯等。</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15" dirty="0">
                <a:solidFill>
                  <a:srgbClr val="1D9ED2"/>
                </a:solidFill>
                <a:latin typeface="Arial Unicode MS"/>
                <a:cs typeface="Arial Unicode MS"/>
              </a:rPr>
              <a:t> </a:t>
            </a:r>
            <a:r>
              <a:rPr sz="1400" b="1" dirty="0">
                <a:solidFill>
                  <a:srgbClr val="585858"/>
                </a:solidFill>
                <a:latin typeface="微软雅黑"/>
                <a:cs typeface="微软雅黑"/>
              </a:rPr>
              <a:t>路由器挖矿</a:t>
            </a:r>
            <a:r>
              <a:rPr sz="1400" dirty="0">
                <a:solidFill>
                  <a:srgbClr val="585858"/>
                </a:solidFill>
                <a:latin typeface="微软雅黑"/>
                <a:cs typeface="微软雅黑"/>
              </a:rPr>
              <a:t>：基于“路由器”与“外接硬盘”的挖矿方式，如极路由、360等。</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390" dirty="0">
                <a:solidFill>
                  <a:srgbClr val="1D9ED2"/>
                </a:solidFill>
                <a:latin typeface="Arial Unicode MS"/>
                <a:cs typeface="Arial Unicode MS"/>
              </a:rPr>
              <a:t> </a:t>
            </a:r>
            <a:r>
              <a:rPr sz="1400" b="1" dirty="0">
                <a:solidFill>
                  <a:srgbClr val="585858"/>
                </a:solidFill>
                <a:latin typeface="微软雅黑"/>
                <a:cs typeface="微软雅黑"/>
              </a:rPr>
              <a:t>手机挖矿</a:t>
            </a:r>
            <a:r>
              <a:rPr sz="1400" dirty="0">
                <a:solidFill>
                  <a:srgbClr val="585858"/>
                </a:solidFill>
                <a:latin typeface="微软雅黑"/>
                <a:cs typeface="微软雅黑"/>
              </a:rPr>
              <a:t>：通过手机的硬件性能与存储能力进行挖矿，如糖果手机、长虹手机等。</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395" dirty="0">
                <a:solidFill>
                  <a:srgbClr val="1D9ED2"/>
                </a:solidFill>
                <a:latin typeface="Arial Unicode MS"/>
                <a:cs typeface="Arial Unicode MS"/>
              </a:rPr>
              <a:t> </a:t>
            </a:r>
            <a:r>
              <a:rPr sz="1400" b="1" dirty="0">
                <a:solidFill>
                  <a:srgbClr val="585858"/>
                </a:solidFill>
                <a:latin typeface="微软雅黑"/>
                <a:cs typeface="微软雅黑"/>
              </a:rPr>
              <a:t>电视盒子挖矿</a:t>
            </a:r>
            <a:r>
              <a:rPr sz="1400" dirty="0">
                <a:solidFill>
                  <a:srgbClr val="585858"/>
                </a:solidFill>
                <a:latin typeface="微软雅黑"/>
                <a:cs typeface="微软雅黑"/>
              </a:rPr>
              <a:t>：基于“电视盒”的挖矿方式，如乐视、流量矿石等。</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 </a:t>
            </a:r>
            <a:r>
              <a:rPr sz="1400" b="1" spc="-5" dirty="0">
                <a:solidFill>
                  <a:srgbClr val="585858"/>
                </a:solidFill>
                <a:latin typeface="微软雅黑"/>
                <a:cs typeface="微软雅黑"/>
              </a:rPr>
              <a:t>BaaS</a:t>
            </a:r>
            <a:r>
              <a:rPr sz="1400" spc="-5" dirty="0">
                <a:solidFill>
                  <a:srgbClr val="585858"/>
                </a:solidFill>
                <a:latin typeface="微软雅黑"/>
                <a:cs typeface="微软雅黑"/>
              </a:rPr>
              <a:t>：Blockchain </a:t>
            </a:r>
            <a:r>
              <a:rPr sz="1400" dirty="0">
                <a:solidFill>
                  <a:srgbClr val="585858"/>
                </a:solidFill>
                <a:latin typeface="微软雅黑"/>
                <a:cs typeface="微软雅黑"/>
              </a:rPr>
              <a:t>as a</a:t>
            </a:r>
            <a:r>
              <a:rPr sz="1400" spc="-65" dirty="0">
                <a:solidFill>
                  <a:srgbClr val="585858"/>
                </a:solidFill>
                <a:latin typeface="微软雅黑"/>
                <a:cs typeface="微软雅黑"/>
              </a:rPr>
              <a:t> </a:t>
            </a:r>
            <a:r>
              <a:rPr sz="1400" dirty="0">
                <a:solidFill>
                  <a:srgbClr val="585858"/>
                </a:solidFill>
                <a:latin typeface="微软雅黑"/>
                <a:cs typeface="微软雅黑"/>
              </a:rPr>
              <a:t>Service的缩写，中文译为“区块链即服务”，区块链和云计算深度结合的新型云服务，通常是一个基于云服</a:t>
            </a:r>
            <a:endParaRPr sz="1400">
              <a:latin typeface="微软雅黑"/>
              <a:cs typeface="微软雅黑"/>
            </a:endParaRPr>
          </a:p>
          <a:p>
            <a:pPr marL="299085" marR="16510">
              <a:lnSpc>
                <a:spcPct val="150000"/>
              </a:lnSpc>
            </a:pPr>
            <a:r>
              <a:rPr sz="1400" dirty="0">
                <a:solidFill>
                  <a:srgbClr val="585858"/>
                </a:solidFill>
                <a:latin typeface="微软雅黑"/>
                <a:cs typeface="微软雅黑"/>
              </a:rPr>
              <a:t>务的企业级的区块链开</a:t>
            </a:r>
            <a:r>
              <a:rPr sz="1400" spc="-15" dirty="0">
                <a:solidFill>
                  <a:srgbClr val="585858"/>
                </a:solidFill>
                <a:latin typeface="微软雅黑"/>
                <a:cs typeface="微软雅黑"/>
              </a:rPr>
              <a:t>放</a:t>
            </a:r>
            <a:r>
              <a:rPr sz="1400" dirty="0">
                <a:solidFill>
                  <a:srgbClr val="585858"/>
                </a:solidFill>
                <a:latin typeface="微软雅黑"/>
                <a:cs typeface="微软雅黑"/>
              </a:rPr>
              <a:t>平台</a:t>
            </a:r>
            <a:r>
              <a:rPr sz="1400" spc="-15" dirty="0">
                <a:solidFill>
                  <a:srgbClr val="585858"/>
                </a:solidFill>
                <a:latin typeface="微软雅黑"/>
                <a:cs typeface="微软雅黑"/>
              </a:rPr>
              <a:t>，</a:t>
            </a:r>
            <a:r>
              <a:rPr sz="1400" dirty="0">
                <a:solidFill>
                  <a:srgbClr val="585858"/>
                </a:solidFill>
                <a:latin typeface="微软雅黑"/>
                <a:cs typeface="微软雅黑"/>
              </a:rPr>
              <a:t>可一</a:t>
            </a:r>
            <a:r>
              <a:rPr sz="1400" spc="-15" dirty="0">
                <a:solidFill>
                  <a:srgbClr val="585858"/>
                </a:solidFill>
                <a:latin typeface="微软雅黑"/>
                <a:cs typeface="微软雅黑"/>
              </a:rPr>
              <a:t>键</a:t>
            </a:r>
            <a:r>
              <a:rPr sz="1400" dirty="0">
                <a:solidFill>
                  <a:srgbClr val="585858"/>
                </a:solidFill>
                <a:latin typeface="微软雅黑"/>
                <a:cs typeface="微软雅黑"/>
              </a:rPr>
              <a:t>式快</a:t>
            </a:r>
            <a:r>
              <a:rPr sz="1400" spc="-15" dirty="0">
                <a:solidFill>
                  <a:srgbClr val="585858"/>
                </a:solidFill>
                <a:latin typeface="微软雅黑"/>
                <a:cs typeface="微软雅黑"/>
              </a:rPr>
              <a:t>速</a:t>
            </a:r>
            <a:r>
              <a:rPr sz="1400" dirty="0">
                <a:solidFill>
                  <a:srgbClr val="585858"/>
                </a:solidFill>
                <a:latin typeface="微软雅黑"/>
                <a:cs typeface="微软雅黑"/>
              </a:rPr>
              <a:t>部署</a:t>
            </a:r>
            <a:r>
              <a:rPr sz="1400" spc="-15" dirty="0">
                <a:solidFill>
                  <a:srgbClr val="585858"/>
                </a:solidFill>
                <a:latin typeface="微软雅黑"/>
                <a:cs typeface="微软雅黑"/>
              </a:rPr>
              <a:t>接</a:t>
            </a:r>
            <a:r>
              <a:rPr sz="1400" dirty="0">
                <a:solidFill>
                  <a:srgbClr val="585858"/>
                </a:solidFill>
                <a:latin typeface="微软雅黑"/>
                <a:cs typeface="微软雅黑"/>
              </a:rPr>
              <a:t>入、</a:t>
            </a:r>
            <a:r>
              <a:rPr sz="1400" spc="-15" dirty="0">
                <a:solidFill>
                  <a:srgbClr val="585858"/>
                </a:solidFill>
                <a:latin typeface="微软雅黑"/>
                <a:cs typeface="微软雅黑"/>
              </a:rPr>
              <a:t>拥</a:t>
            </a:r>
            <a:r>
              <a:rPr sz="1400" dirty="0">
                <a:solidFill>
                  <a:srgbClr val="585858"/>
                </a:solidFill>
                <a:latin typeface="微软雅黑"/>
                <a:cs typeface="微软雅黑"/>
              </a:rPr>
              <a:t>有去</a:t>
            </a:r>
            <a:r>
              <a:rPr sz="1400" spc="-15" dirty="0">
                <a:solidFill>
                  <a:srgbClr val="585858"/>
                </a:solidFill>
                <a:latin typeface="微软雅黑"/>
                <a:cs typeface="微软雅黑"/>
              </a:rPr>
              <a:t>中</a:t>
            </a:r>
            <a:r>
              <a:rPr sz="1400" dirty="0">
                <a:solidFill>
                  <a:srgbClr val="585858"/>
                </a:solidFill>
                <a:latin typeface="微软雅黑"/>
                <a:cs typeface="微软雅黑"/>
              </a:rPr>
              <a:t>心化</a:t>
            </a:r>
            <a:r>
              <a:rPr sz="1400" spc="-15" dirty="0">
                <a:solidFill>
                  <a:srgbClr val="585858"/>
                </a:solidFill>
                <a:latin typeface="微软雅黑"/>
                <a:cs typeface="微软雅黑"/>
              </a:rPr>
              <a:t>信</a:t>
            </a:r>
            <a:r>
              <a:rPr sz="1400" dirty="0">
                <a:solidFill>
                  <a:srgbClr val="585858"/>
                </a:solidFill>
                <a:latin typeface="微软雅黑"/>
                <a:cs typeface="微软雅黑"/>
              </a:rPr>
              <a:t>任机</a:t>
            </a:r>
            <a:r>
              <a:rPr sz="1400" spc="-15" dirty="0">
                <a:solidFill>
                  <a:srgbClr val="585858"/>
                </a:solidFill>
                <a:latin typeface="微软雅黑"/>
                <a:cs typeface="微软雅黑"/>
              </a:rPr>
              <a:t>制</a:t>
            </a:r>
            <a:r>
              <a:rPr sz="1400" dirty="0">
                <a:solidFill>
                  <a:srgbClr val="585858"/>
                </a:solidFill>
                <a:latin typeface="微软雅黑"/>
                <a:cs typeface="微软雅黑"/>
              </a:rPr>
              <a:t>，支</a:t>
            </a:r>
            <a:r>
              <a:rPr sz="1400" spc="-15" dirty="0">
                <a:solidFill>
                  <a:srgbClr val="585858"/>
                </a:solidFill>
                <a:latin typeface="微软雅黑"/>
                <a:cs typeface="微软雅黑"/>
              </a:rPr>
              <a:t>持</a:t>
            </a:r>
            <a:r>
              <a:rPr sz="1400" dirty="0">
                <a:solidFill>
                  <a:srgbClr val="585858"/>
                </a:solidFill>
                <a:latin typeface="微软雅黑"/>
                <a:cs typeface="微软雅黑"/>
              </a:rPr>
              <a:t>私有</a:t>
            </a:r>
            <a:r>
              <a:rPr sz="1400" spc="-15" dirty="0">
                <a:solidFill>
                  <a:srgbClr val="585858"/>
                </a:solidFill>
                <a:latin typeface="微软雅黑"/>
                <a:cs typeface="微软雅黑"/>
              </a:rPr>
              <a:t>链</a:t>
            </a:r>
            <a:r>
              <a:rPr sz="1400" dirty="0">
                <a:solidFill>
                  <a:srgbClr val="585858"/>
                </a:solidFill>
                <a:latin typeface="微软雅黑"/>
                <a:cs typeface="微软雅黑"/>
              </a:rPr>
              <a:t>、联</a:t>
            </a:r>
            <a:r>
              <a:rPr sz="1400" spc="-15" dirty="0">
                <a:solidFill>
                  <a:srgbClr val="585858"/>
                </a:solidFill>
                <a:latin typeface="微软雅黑"/>
                <a:cs typeface="微软雅黑"/>
              </a:rPr>
              <a:t>盟</a:t>
            </a:r>
            <a:r>
              <a:rPr sz="1400" dirty="0">
                <a:solidFill>
                  <a:srgbClr val="585858"/>
                </a:solidFill>
                <a:latin typeface="微软雅黑"/>
                <a:cs typeface="微软雅黑"/>
              </a:rPr>
              <a:t>链或</a:t>
            </a:r>
            <a:r>
              <a:rPr sz="1400" spc="-15" dirty="0">
                <a:solidFill>
                  <a:srgbClr val="585858"/>
                </a:solidFill>
                <a:latin typeface="微软雅黑"/>
                <a:cs typeface="微软雅黑"/>
              </a:rPr>
              <a:t>多</a:t>
            </a:r>
            <a:r>
              <a:rPr sz="1400" dirty="0">
                <a:solidFill>
                  <a:srgbClr val="585858"/>
                </a:solidFill>
                <a:latin typeface="微软雅黑"/>
                <a:cs typeface="微软雅黑"/>
              </a:rPr>
              <a:t>链，</a:t>
            </a:r>
            <a:r>
              <a:rPr sz="1400" spc="-15" dirty="0">
                <a:solidFill>
                  <a:srgbClr val="585858"/>
                </a:solidFill>
                <a:latin typeface="微软雅黑"/>
                <a:cs typeface="微软雅黑"/>
              </a:rPr>
              <a:t>拥</a:t>
            </a:r>
            <a:r>
              <a:rPr sz="1400" dirty="0">
                <a:solidFill>
                  <a:srgbClr val="585858"/>
                </a:solidFill>
                <a:latin typeface="微软雅黑"/>
                <a:cs typeface="微软雅黑"/>
              </a:rPr>
              <a:t>有私</a:t>
            </a:r>
            <a:r>
              <a:rPr sz="1400" spc="-15" dirty="0">
                <a:solidFill>
                  <a:srgbClr val="585858"/>
                </a:solidFill>
                <a:latin typeface="微软雅黑"/>
                <a:cs typeface="微软雅黑"/>
              </a:rPr>
              <a:t>有</a:t>
            </a:r>
            <a:r>
              <a:rPr sz="1400" dirty="0">
                <a:solidFill>
                  <a:srgbClr val="585858"/>
                </a:solidFill>
                <a:latin typeface="微软雅黑"/>
                <a:cs typeface="微软雅黑"/>
              </a:rPr>
              <a:t>化部</a:t>
            </a:r>
            <a:r>
              <a:rPr sz="1400" spc="-15" dirty="0">
                <a:solidFill>
                  <a:srgbClr val="585858"/>
                </a:solidFill>
                <a:latin typeface="微软雅黑"/>
                <a:cs typeface="微软雅黑"/>
              </a:rPr>
              <a:t>署</a:t>
            </a:r>
            <a:r>
              <a:rPr sz="1400" dirty="0">
                <a:solidFill>
                  <a:srgbClr val="585858"/>
                </a:solidFill>
                <a:latin typeface="微软雅黑"/>
                <a:cs typeface="微软雅黑"/>
              </a:rPr>
              <a:t>与丰富  的运维管理等特色能力。</a:t>
            </a:r>
            <a:endParaRPr sz="1400">
              <a:latin typeface="微软雅黑"/>
              <a:cs typeface="微软雅黑"/>
            </a:endParaRPr>
          </a:p>
          <a:p>
            <a:pPr marL="299085" marR="65405" indent="-287020">
              <a:lnSpc>
                <a:spcPct val="150000"/>
              </a:lnSpc>
            </a:pPr>
            <a:r>
              <a:rPr sz="1400" spc="540" dirty="0">
                <a:solidFill>
                  <a:srgbClr val="1D9ED2"/>
                </a:solidFill>
                <a:latin typeface="Arial Unicode MS"/>
                <a:cs typeface="Arial Unicode MS"/>
              </a:rPr>
              <a:t>◆ </a:t>
            </a:r>
            <a:r>
              <a:rPr sz="1400" b="1" spc="-15" dirty="0">
                <a:solidFill>
                  <a:srgbClr val="585858"/>
                </a:solidFill>
                <a:latin typeface="微软雅黑"/>
                <a:cs typeface="微软雅黑"/>
              </a:rPr>
              <a:t>BTaaS</a:t>
            </a:r>
            <a:r>
              <a:rPr sz="1400" spc="-15" dirty="0">
                <a:solidFill>
                  <a:srgbClr val="585858"/>
                </a:solidFill>
                <a:latin typeface="微软雅黑"/>
                <a:cs typeface="微软雅黑"/>
              </a:rPr>
              <a:t>：Blockchain </a:t>
            </a:r>
            <a:r>
              <a:rPr sz="1400" spc="-20" dirty="0">
                <a:solidFill>
                  <a:srgbClr val="585858"/>
                </a:solidFill>
                <a:latin typeface="微软雅黑"/>
                <a:cs typeface="微软雅黑"/>
              </a:rPr>
              <a:t>Technology </a:t>
            </a:r>
            <a:r>
              <a:rPr sz="1400" dirty="0">
                <a:solidFill>
                  <a:srgbClr val="585858"/>
                </a:solidFill>
                <a:latin typeface="微软雅黑"/>
                <a:cs typeface="微软雅黑"/>
              </a:rPr>
              <a:t>as a Service，区块链技术即服务，专注于技术过程，具体指开发者利用区块链技术构建自己私有分  布式系统。</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b="1" dirty="0">
                <a:solidFill>
                  <a:srgbClr val="585858"/>
                </a:solidFill>
                <a:latin typeface="微软雅黑"/>
                <a:cs typeface="微软雅黑"/>
              </a:rPr>
              <a:t>智能合约</a:t>
            </a:r>
            <a:r>
              <a:rPr sz="1400" dirty="0">
                <a:solidFill>
                  <a:srgbClr val="585858"/>
                </a:solidFill>
                <a:latin typeface="微软雅黑"/>
                <a:cs typeface="微软雅黑"/>
              </a:rPr>
              <a:t>：一个能够自动执行合约条款的计算机化程序，即一个预先编好的程序代码，对从外部获得的数据信息进行识别并判断，当程</a:t>
            </a:r>
            <a:endParaRPr sz="1400">
              <a:latin typeface="微软雅黑"/>
              <a:cs typeface="微软雅黑"/>
            </a:endParaRP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1687682" y="518159"/>
            <a:ext cx="330200" cy="195580"/>
          </a:xfrm>
          <a:prstGeom prst="rect">
            <a:avLst/>
          </a:prstGeom>
        </p:spPr>
        <p:txBody>
          <a:bodyPr vert="horz" wrap="square" lIns="0" tIns="0" rIns="0" bIns="0" rtlCol="0">
            <a:spAutoFit/>
          </a:bodyPr>
          <a:lstStyle/>
          <a:p>
            <a:pPr marL="12700">
              <a:lnSpc>
                <a:spcPct val="100000"/>
              </a:lnSpc>
            </a:pPr>
            <a:r>
              <a:rPr sz="1200" dirty="0">
                <a:solidFill>
                  <a:srgbClr val="5E666F"/>
                </a:solidFill>
                <a:latin typeface="微软雅黑"/>
                <a:cs typeface="微软雅黑"/>
              </a:rPr>
              <a:t>附录</a:t>
            </a:r>
            <a:endParaRPr sz="1200">
              <a:latin typeface="微软雅黑"/>
              <a:cs typeface="微软雅黑"/>
            </a:endParaRPr>
          </a:p>
        </p:txBody>
      </p:sp>
      <p:sp>
        <p:nvSpPr>
          <p:cNvPr id="7" name="object 7"/>
          <p:cNvSpPr txBox="1"/>
          <p:nvPr/>
        </p:nvSpPr>
        <p:spPr>
          <a:xfrm>
            <a:off x="11748643" y="6297010"/>
            <a:ext cx="295275" cy="177800"/>
          </a:xfrm>
          <a:prstGeom prst="rect">
            <a:avLst/>
          </a:prstGeom>
        </p:spPr>
        <p:txBody>
          <a:bodyPr vert="horz" wrap="square" lIns="0" tIns="0" rIns="0" bIns="0" rtlCol="0">
            <a:spAutoFit/>
          </a:bodyPr>
          <a:lstStyle/>
          <a:p>
            <a:pPr marL="12700">
              <a:lnSpc>
                <a:spcPts val="1300"/>
              </a:lnSpc>
            </a:pPr>
            <a:r>
              <a:rPr sz="1200" dirty="0">
                <a:solidFill>
                  <a:srgbClr val="F9F9F9"/>
                </a:solidFill>
                <a:latin typeface="微软雅黑"/>
                <a:cs typeface="微软雅黑"/>
              </a:rPr>
              <a:t>130</a:t>
            </a:r>
            <a:endParaRPr sz="1200">
              <a:latin typeface="微软雅黑"/>
              <a:cs typeface="微软雅黑"/>
            </a:endParaRPr>
          </a:p>
        </p:txBody>
      </p:sp>
      <p:sp>
        <p:nvSpPr>
          <p:cNvPr id="8" name="object 8"/>
          <p:cNvSpPr txBox="1"/>
          <p:nvPr/>
        </p:nvSpPr>
        <p:spPr>
          <a:xfrm>
            <a:off x="163474" y="6334151"/>
            <a:ext cx="8628380" cy="231140"/>
          </a:xfrm>
          <a:prstGeom prst="rect">
            <a:avLst/>
          </a:prstGeom>
        </p:spPr>
        <p:txBody>
          <a:bodyPr vert="horz" wrap="square" lIns="0" tIns="0" rIns="0" bIns="0" rtlCol="0">
            <a:spAutoFit/>
          </a:bodyPr>
          <a:lstStyle/>
          <a:p>
            <a:pPr marL="12700">
              <a:lnSpc>
                <a:spcPts val="1505"/>
              </a:lnSpc>
            </a:pPr>
            <a:r>
              <a:rPr sz="2100" baseline="-7936" dirty="0">
                <a:solidFill>
                  <a:srgbClr val="ACB6C5"/>
                </a:solidFill>
                <a:latin typeface="微软雅黑"/>
                <a:cs typeface="微软雅黑"/>
              </a:rPr>
              <a:t>EO </a:t>
            </a:r>
            <a:r>
              <a:rPr sz="2100" spc="-307" baseline="-7936" dirty="0">
                <a:solidFill>
                  <a:srgbClr val="ACB6C5"/>
                </a:solidFill>
                <a:latin typeface="微软雅黑"/>
                <a:cs typeface="微软雅黑"/>
              </a:rPr>
              <a:t>Intellige</a:t>
            </a:r>
            <a:r>
              <a:rPr sz="1400" spc="-204" dirty="0">
                <a:solidFill>
                  <a:srgbClr val="585858"/>
                </a:solidFill>
                <a:latin typeface="微软雅黑"/>
                <a:cs typeface="微软雅黑"/>
              </a:rPr>
              <a:t>序</a:t>
            </a:r>
            <a:r>
              <a:rPr sz="2100" spc="-307" baseline="-7936" dirty="0">
                <a:solidFill>
                  <a:srgbClr val="ACB6C5"/>
                </a:solidFill>
                <a:latin typeface="微软雅黑"/>
                <a:cs typeface="微软雅黑"/>
              </a:rPr>
              <a:t>nc</a:t>
            </a:r>
            <a:r>
              <a:rPr sz="1400" spc="-204" dirty="0">
                <a:solidFill>
                  <a:srgbClr val="585858"/>
                </a:solidFill>
                <a:latin typeface="微软雅黑"/>
                <a:cs typeface="微软雅黑"/>
              </a:rPr>
              <a:t>设</a:t>
            </a:r>
            <a:r>
              <a:rPr sz="2100" spc="-307" baseline="-7936" dirty="0">
                <a:solidFill>
                  <a:srgbClr val="ACB6C5"/>
                </a:solidFill>
                <a:latin typeface="微软雅黑"/>
                <a:cs typeface="微软雅黑"/>
              </a:rPr>
              <a:t>e</a:t>
            </a:r>
            <a:r>
              <a:rPr sz="2100" spc="-390" baseline="-7936" dirty="0">
                <a:solidFill>
                  <a:srgbClr val="ACB6C5"/>
                </a:solidFill>
                <a:latin typeface="微软雅黑"/>
                <a:cs typeface="微软雅黑"/>
              </a:rPr>
              <a:t> </a:t>
            </a:r>
            <a:r>
              <a:rPr sz="1400" dirty="0">
                <a:solidFill>
                  <a:srgbClr val="585858"/>
                </a:solidFill>
                <a:latin typeface="微软雅黑"/>
                <a:cs typeface="微软雅黑"/>
              </a:rPr>
              <a:t>定的条件满足时，随即触发系统自动执行相应的合约条款，以此完成交易和智能资产的转移。</a:t>
            </a:r>
            <a:endParaRPr sz="1400">
              <a:latin typeface="微软雅黑"/>
              <a:cs typeface="微软雅黑"/>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dirty="0"/>
              <a:t>专业名词解释</a:t>
            </a:r>
          </a:p>
        </p:txBody>
      </p:sp>
      <p:sp>
        <p:nvSpPr>
          <p:cNvPr id="4" name="object 4"/>
          <p:cNvSpPr txBox="1"/>
          <p:nvPr/>
        </p:nvSpPr>
        <p:spPr>
          <a:xfrm>
            <a:off x="829767" y="1510157"/>
            <a:ext cx="10807065" cy="470789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b="1" dirty="0">
                <a:solidFill>
                  <a:srgbClr val="585858"/>
                </a:solidFill>
                <a:latin typeface="微软雅黑"/>
                <a:cs typeface="微软雅黑"/>
              </a:rPr>
              <a:t>形式化验证：</a:t>
            </a:r>
            <a:r>
              <a:rPr sz="1400" dirty="0">
                <a:solidFill>
                  <a:srgbClr val="585858"/>
                </a:solidFill>
                <a:latin typeface="微软雅黑"/>
                <a:cs typeface="微软雅黑"/>
              </a:rPr>
              <a:t>一种基于数学和逻辑学的方法。具体来讲，在智能合约部署之前，对其代码和文档进行形式化建模，然后通过数学的手段</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对代码的安全性和功能正确性进行严格的证明，可有效检测出智能合约是否存在安全漏洞和逻辑漏洞。</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380" dirty="0">
                <a:solidFill>
                  <a:srgbClr val="1D9ED2"/>
                </a:solidFill>
                <a:latin typeface="Arial Unicode MS"/>
                <a:cs typeface="Arial Unicode MS"/>
              </a:rPr>
              <a:t> </a:t>
            </a:r>
            <a:r>
              <a:rPr sz="1400" b="1" dirty="0">
                <a:solidFill>
                  <a:srgbClr val="585858"/>
                </a:solidFill>
                <a:latin typeface="微软雅黑"/>
                <a:cs typeface="微软雅黑"/>
              </a:rPr>
              <a:t>非实物货币</a:t>
            </a:r>
            <a:r>
              <a:rPr sz="1400" dirty="0">
                <a:solidFill>
                  <a:srgbClr val="585858"/>
                </a:solidFill>
                <a:latin typeface="微软雅黑"/>
                <a:cs typeface="微软雅黑"/>
              </a:rPr>
              <a:t>：区分于实物货币的一个概念，是指不存在于现实世界、不以物理介质为载体的货币形式。</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390" dirty="0">
                <a:solidFill>
                  <a:srgbClr val="1D9ED2"/>
                </a:solidFill>
                <a:latin typeface="Arial Unicode MS"/>
                <a:cs typeface="Arial Unicode MS"/>
              </a:rPr>
              <a:t> </a:t>
            </a:r>
            <a:r>
              <a:rPr sz="1400" b="1" dirty="0">
                <a:solidFill>
                  <a:srgbClr val="585858"/>
                </a:solidFill>
                <a:latin typeface="微软雅黑"/>
                <a:cs typeface="微软雅黑"/>
              </a:rPr>
              <a:t>数字货币</a:t>
            </a:r>
            <a:r>
              <a:rPr sz="1400" dirty="0">
                <a:solidFill>
                  <a:srgbClr val="585858"/>
                </a:solidFill>
                <a:latin typeface="微软雅黑"/>
                <a:cs typeface="微软雅黑"/>
              </a:rPr>
              <a:t>：基于节点网络并采用了数字加密算法，具有去中心化、总量稳定和价格剧烈波动等特征。</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b="1" dirty="0">
                <a:solidFill>
                  <a:srgbClr val="585858"/>
                </a:solidFill>
                <a:latin typeface="微软雅黑"/>
                <a:cs typeface="微软雅黑"/>
              </a:rPr>
              <a:t>法定数字货币：</a:t>
            </a:r>
            <a:r>
              <a:rPr sz="1400" dirty="0">
                <a:solidFill>
                  <a:srgbClr val="585858"/>
                </a:solidFill>
                <a:latin typeface="微软雅黑"/>
                <a:cs typeface="微软雅黑"/>
              </a:rPr>
              <a:t>以数字货币形式存在的法定货币，是由中央银行直接向社会发行的以电磁符号形成存在于电子设备中的法定货币。它是</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法定现钞或硬币的替代形式，但与法定现钞或硬币具有同等法律效力。</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630" dirty="0">
                <a:solidFill>
                  <a:srgbClr val="1D9ED2"/>
                </a:solidFill>
                <a:latin typeface="Arial Unicode MS"/>
                <a:cs typeface="Arial Unicode MS"/>
              </a:rPr>
              <a:t> </a:t>
            </a:r>
            <a:r>
              <a:rPr sz="1400" b="1" spc="-5" dirty="0">
                <a:solidFill>
                  <a:srgbClr val="585858"/>
                </a:solidFill>
                <a:latin typeface="微软雅黑"/>
                <a:cs typeface="微软雅黑"/>
              </a:rPr>
              <a:t>数字货币钱包</a:t>
            </a:r>
            <a:r>
              <a:rPr sz="1400" spc="-5" dirty="0">
                <a:solidFill>
                  <a:srgbClr val="585858"/>
                </a:solidFill>
                <a:latin typeface="微软雅黑"/>
                <a:cs typeface="微软雅黑"/>
              </a:rPr>
              <a:t>：狭义的定义是存储公钥和私钥地址的工具，广义上则包括数字资产余额查询、发送交易等基本功能。</a:t>
            </a:r>
            <a:endParaRPr sz="1400">
              <a:latin typeface="微软雅黑"/>
              <a:cs typeface="微软雅黑"/>
            </a:endParaRPr>
          </a:p>
          <a:p>
            <a:pPr marL="299085" marR="5080" indent="-287020">
              <a:lnSpc>
                <a:spcPct val="1500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b="1" dirty="0">
                <a:solidFill>
                  <a:srgbClr val="585858"/>
                </a:solidFill>
                <a:latin typeface="微软雅黑"/>
                <a:cs typeface="微软雅黑"/>
              </a:rPr>
              <a:t>数字货币交易所</a:t>
            </a:r>
            <a:r>
              <a:rPr sz="1400" dirty="0">
                <a:solidFill>
                  <a:srgbClr val="585858"/>
                </a:solidFill>
                <a:latin typeface="微软雅黑"/>
                <a:cs typeface="微软雅黑"/>
              </a:rPr>
              <a:t>：指进行数字货币间、数字货币与法币间交易撮合的平台，是加密数字货币交易流通和价格确定的主要场所，可分为中  心化交易所和去中心化交易所。</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395" dirty="0">
                <a:solidFill>
                  <a:srgbClr val="1D9ED2"/>
                </a:solidFill>
                <a:latin typeface="Arial Unicode MS"/>
                <a:cs typeface="Arial Unicode MS"/>
              </a:rPr>
              <a:t> </a:t>
            </a:r>
            <a:r>
              <a:rPr sz="1400" b="1" dirty="0">
                <a:solidFill>
                  <a:srgbClr val="585858"/>
                </a:solidFill>
                <a:latin typeface="微软雅黑"/>
                <a:cs typeface="微软雅黑"/>
              </a:rPr>
              <a:t>中心化交易所</a:t>
            </a:r>
            <a:r>
              <a:rPr sz="1400" dirty="0">
                <a:solidFill>
                  <a:srgbClr val="585858"/>
                </a:solidFill>
                <a:latin typeface="微软雅黑"/>
                <a:cs typeface="微软雅黑"/>
              </a:rPr>
              <a:t>：一个平台或者应用，可以允许交易者使用法币或其它加密货币买卖加密货币。</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09" dirty="0">
                <a:solidFill>
                  <a:srgbClr val="1D9ED2"/>
                </a:solidFill>
                <a:latin typeface="Arial Unicode MS"/>
                <a:cs typeface="Arial Unicode MS"/>
              </a:rPr>
              <a:t> </a:t>
            </a:r>
            <a:r>
              <a:rPr sz="1400" b="1" dirty="0">
                <a:solidFill>
                  <a:srgbClr val="585858"/>
                </a:solidFill>
                <a:latin typeface="微软雅黑"/>
                <a:cs typeface="微软雅黑"/>
              </a:rPr>
              <a:t>去中心化交易所</a:t>
            </a:r>
            <a:r>
              <a:rPr sz="1400" dirty="0">
                <a:solidFill>
                  <a:srgbClr val="585858"/>
                </a:solidFill>
                <a:latin typeface="微软雅黑"/>
                <a:cs typeface="微软雅黑"/>
              </a:rPr>
              <a:t>：中心化交易所的补充，通过在区块链（例如以太坊）上直接构建P2P的交易市场。</a:t>
            </a:r>
            <a:endParaRPr sz="1400">
              <a:latin typeface="微软雅黑"/>
              <a:cs typeface="微软雅黑"/>
            </a:endParaRPr>
          </a:p>
          <a:p>
            <a:pPr marL="299085" marR="5080" indent="-287020">
              <a:lnSpc>
                <a:spcPct val="1500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b="1" dirty="0">
                <a:solidFill>
                  <a:srgbClr val="585858"/>
                </a:solidFill>
                <a:latin typeface="微软雅黑"/>
                <a:cs typeface="微软雅黑"/>
              </a:rPr>
              <a:t>供应链金融</a:t>
            </a:r>
            <a:r>
              <a:rPr sz="1400" dirty="0">
                <a:solidFill>
                  <a:srgbClr val="585858"/>
                </a:solidFill>
                <a:latin typeface="微软雅黑"/>
                <a:cs typeface="微软雅黑"/>
              </a:rPr>
              <a:t>：指将供应链上的核心企业以及与其相关的上下游企业看作一个整体，以核心企业为依托，以真实贸易为前提，运用自偿性  贸易融资的方式，对供应链上下游企业提供的综合性金融产品和服务。</a:t>
            </a:r>
            <a:endParaRPr sz="1400">
              <a:latin typeface="微软雅黑"/>
              <a:cs typeface="微软雅黑"/>
            </a:endParaRPr>
          </a:p>
          <a:p>
            <a:pPr marL="299085" marR="5080" indent="-287020">
              <a:lnSpc>
                <a:spcPts val="2520"/>
              </a:lnSpc>
              <a:spcBef>
                <a:spcPts val="225"/>
              </a:spcBef>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b="1" dirty="0">
                <a:solidFill>
                  <a:srgbClr val="585858"/>
                </a:solidFill>
                <a:latin typeface="微软雅黑"/>
                <a:cs typeface="微软雅黑"/>
              </a:rPr>
              <a:t>跨境支付</a:t>
            </a:r>
            <a:r>
              <a:rPr sz="1400" dirty="0">
                <a:solidFill>
                  <a:srgbClr val="585858"/>
                </a:solidFill>
                <a:latin typeface="微软雅黑"/>
                <a:cs typeface="微软雅黑"/>
              </a:rPr>
              <a:t>：指两个或两个以上国家或者地区之间因国际贸易、国际投资及其他方面所发生的国际间债券债务借助一定的结算工具和支付  系统实现资金跨国和跨地区转移的行为。</a:t>
            </a:r>
            <a:endParaRPr sz="1400">
              <a:latin typeface="微软雅黑"/>
              <a:cs typeface="微软雅黑"/>
            </a:endParaRP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1687682" y="518159"/>
            <a:ext cx="330200" cy="195580"/>
          </a:xfrm>
          <a:prstGeom prst="rect">
            <a:avLst/>
          </a:prstGeom>
        </p:spPr>
        <p:txBody>
          <a:bodyPr vert="horz" wrap="square" lIns="0" tIns="0" rIns="0" bIns="0" rtlCol="0">
            <a:spAutoFit/>
          </a:bodyPr>
          <a:lstStyle/>
          <a:p>
            <a:pPr marL="12700">
              <a:lnSpc>
                <a:spcPct val="100000"/>
              </a:lnSpc>
            </a:pPr>
            <a:r>
              <a:rPr sz="1200" dirty="0">
                <a:solidFill>
                  <a:srgbClr val="5E666F"/>
                </a:solidFill>
                <a:latin typeface="微软雅黑"/>
                <a:cs typeface="微软雅黑"/>
              </a:rPr>
              <a:t>附录</a:t>
            </a:r>
            <a:endParaRPr sz="1200">
              <a:latin typeface="微软雅黑"/>
              <a:cs typeface="微软雅黑"/>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131</a:t>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53736" y="2937764"/>
            <a:ext cx="2720340" cy="438784"/>
          </a:xfrm>
          <a:prstGeom prst="rect">
            <a:avLst/>
          </a:prstGeom>
        </p:spPr>
        <p:txBody>
          <a:bodyPr vert="horz" wrap="square" lIns="0" tIns="0" rIns="0" bIns="0" rtlCol="0">
            <a:spAutoFit/>
          </a:bodyPr>
          <a:lstStyle/>
          <a:p>
            <a:pPr marL="12700">
              <a:lnSpc>
                <a:spcPct val="100000"/>
              </a:lnSpc>
            </a:pPr>
            <a:r>
              <a:rPr sz="2800" spc="-10" dirty="0"/>
              <a:t>附录</a:t>
            </a:r>
            <a:r>
              <a:rPr sz="2800" spc="-10" dirty="0">
                <a:latin typeface="微软雅黑"/>
                <a:cs typeface="微软雅黑"/>
              </a:rPr>
              <a:t>2</a:t>
            </a:r>
            <a:r>
              <a:rPr sz="2800" spc="-10" dirty="0"/>
              <a:t>：参考文献</a:t>
            </a:r>
            <a:endParaRPr sz="2800">
              <a:latin typeface="微软雅黑"/>
              <a:cs typeface="微软雅黑"/>
            </a:endParaRPr>
          </a:p>
        </p:txBody>
      </p:sp>
      <p:sp>
        <p:nvSpPr>
          <p:cNvPr id="3" name="object 3"/>
          <p:cNvSpPr/>
          <p:nvPr/>
        </p:nvSpPr>
        <p:spPr>
          <a:xfrm>
            <a:off x="12021311" y="457200"/>
            <a:ext cx="161544" cy="32308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687682" y="518159"/>
            <a:ext cx="330200" cy="195580"/>
          </a:xfrm>
          <a:prstGeom prst="rect">
            <a:avLst/>
          </a:prstGeom>
        </p:spPr>
        <p:txBody>
          <a:bodyPr vert="horz" wrap="square" lIns="0" tIns="0" rIns="0" bIns="0" rtlCol="0">
            <a:spAutoFit/>
          </a:bodyPr>
          <a:lstStyle/>
          <a:p>
            <a:pPr marL="12700">
              <a:lnSpc>
                <a:spcPct val="100000"/>
              </a:lnSpc>
            </a:pPr>
            <a:r>
              <a:rPr sz="1200" dirty="0">
                <a:solidFill>
                  <a:srgbClr val="5E666F"/>
                </a:solidFill>
                <a:latin typeface="微软雅黑"/>
                <a:cs typeface="微软雅黑"/>
              </a:rPr>
              <a:t>附录</a:t>
            </a:r>
            <a:endParaRPr sz="1200">
              <a:latin typeface="微软雅黑"/>
              <a:cs typeface="微软雅黑"/>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132</a:t>
            </a:fld>
            <a:endParaRPr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dirty="0"/>
              <a:t>参考文献</a:t>
            </a:r>
          </a:p>
        </p:txBody>
      </p:sp>
      <p:sp>
        <p:nvSpPr>
          <p:cNvPr id="4" name="object 4"/>
          <p:cNvSpPr txBox="1"/>
          <p:nvPr/>
        </p:nvSpPr>
        <p:spPr>
          <a:xfrm>
            <a:off x="829767" y="1510157"/>
            <a:ext cx="8049259" cy="470789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400" dirty="0">
                <a:solidFill>
                  <a:srgbClr val="1D9ED2"/>
                </a:solidFill>
                <a:latin typeface="Arial Unicode MS"/>
                <a:cs typeface="Arial Unicode MS"/>
              </a:rPr>
              <a:t> </a:t>
            </a:r>
            <a:r>
              <a:rPr sz="1400" dirty="0">
                <a:solidFill>
                  <a:srgbClr val="585858"/>
                </a:solidFill>
                <a:latin typeface="微软雅黑"/>
                <a:cs typeface="微软雅黑"/>
              </a:rPr>
              <a:t>《区块链革命：比特币底层技术如何改变货币、商业和世界》，【加】唐塔普斯科特</a:t>
            </a:r>
            <a:endParaRPr sz="1400">
              <a:latin typeface="微软雅黑"/>
              <a:cs typeface="微软雅黑"/>
            </a:endParaRPr>
          </a:p>
          <a:p>
            <a:pPr marL="12700">
              <a:lnSpc>
                <a:spcPct val="100000"/>
              </a:lnSpc>
              <a:spcBef>
                <a:spcPts val="840"/>
              </a:spcBef>
            </a:pPr>
            <a:r>
              <a:rPr sz="1400" spc="545" dirty="0">
                <a:solidFill>
                  <a:srgbClr val="1D9ED2"/>
                </a:solidFill>
                <a:latin typeface="Arial Unicode MS"/>
                <a:cs typeface="Arial Unicode MS"/>
              </a:rPr>
              <a:t>◆</a:t>
            </a:r>
            <a:r>
              <a:rPr sz="1400" spc="575" dirty="0">
                <a:solidFill>
                  <a:srgbClr val="1D9ED2"/>
                </a:solidFill>
                <a:latin typeface="Arial Unicode MS"/>
                <a:cs typeface="Arial Unicode MS"/>
              </a:rPr>
              <a:t> </a:t>
            </a:r>
            <a:r>
              <a:rPr sz="1400" spc="-5" dirty="0">
                <a:solidFill>
                  <a:srgbClr val="585858"/>
                </a:solidFill>
                <a:latin typeface="微软雅黑"/>
                <a:cs typeface="微软雅黑"/>
              </a:rPr>
              <a:t>《区块链技术驱动金融：数字货币与智能合约技术》，【美】阿尔文德·纳拉亚南、【美】约什·贝努</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05" dirty="0">
                <a:solidFill>
                  <a:srgbClr val="1D9ED2"/>
                </a:solidFill>
                <a:latin typeface="Arial Unicode MS"/>
                <a:cs typeface="Arial Unicode MS"/>
              </a:rPr>
              <a:t> </a:t>
            </a:r>
            <a:r>
              <a:rPr sz="1400" dirty="0">
                <a:solidFill>
                  <a:srgbClr val="585858"/>
                </a:solidFill>
                <a:latin typeface="微软雅黑"/>
                <a:cs typeface="微软雅黑"/>
              </a:rPr>
              <a:t>《区块链：从数字货币到信用社会》，【中】长铗、【中】韩锋</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09" dirty="0">
                <a:solidFill>
                  <a:srgbClr val="1D9ED2"/>
                </a:solidFill>
                <a:latin typeface="Arial Unicode MS"/>
                <a:cs typeface="Arial Unicode MS"/>
              </a:rPr>
              <a:t> </a:t>
            </a:r>
            <a:r>
              <a:rPr sz="1400" dirty="0">
                <a:solidFill>
                  <a:srgbClr val="585858"/>
                </a:solidFill>
                <a:latin typeface="微软雅黑"/>
                <a:cs typeface="微软雅黑"/>
              </a:rPr>
              <a:t>《区块链启示录：中本聪文集》，【美】菲尔·尚帕涅</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05" dirty="0">
                <a:solidFill>
                  <a:srgbClr val="1D9ED2"/>
                </a:solidFill>
                <a:latin typeface="Arial Unicode MS"/>
                <a:cs typeface="Arial Unicode MS"/>
              </a:rPr>
              <a:t> </a:t>
            </a:r>
            <a:r>
              <a:rPr sz="1400" dirty="0">
                <a:solidFill>
                  <a:srgbClr val="585858"/>
                </a:solidFill>
                <a:latin typeface="微软雅黑"/>
                <a:cs typeface="微软雅黑"/>
              </a:rPr>
              <a:t>《商业区块链：开启加密经济新时代》，【美】威廉·穆贾雅</a:t>
            </a:r>
            <a:endParaRPr sz="1400">
              <a:latin typeface="微软雅黑"/>
              <a:cs typeface="微软雅黑"/>
            </a:endParaRPr>
          </a:p>
          <a:p>
            <a:pPr marL="12700">
              <a:lnSpc>
                <a:spcPct val="100000"/>
              </a:lnSpc>
              <a:spcBef>
                <a:spcPts val="840"/>
              </a:spcBef>
            </a:pPr>
            <a:r>
              <a:rPr sz="1400" spc="545" dirty="0">
                <a:solidFill>
                  <a:srgbClr val="1D9ED2"/>
                </a:solidFill>
                <a:latin typeface="Arial Unicode MS"/>
                <a:cs typeface="Arial Unicode MS"/>
              </a:rPr>
              <a:t>◆</a:t>
            </a:r>
            <a:r>
              <a:rPr sz="1400" spc="490" dirty="0">
                <a:solidFill>
                  <a:srgbClr val="1D9ED2"/>
                </a:solidFill>
                <a:latin typeface="Arial Unicode MS"/>
                <a:cs typeface="Arial Unicode MS"/>
              </a:rPr>
              <a:t> </a:t>
            </a:r>
            <a:r>
              <a:rPr sz="1400" spc="-5" dirty="0">
                <a:solidFill>
                  <a:srgbClr val="585858"/>
                </a:solidFill>
                <a:latin typeface="微软雅黑"/>
                <a:cs typeface="微软雅黑"/>
              </a:rPr>
              <a:t>《区块链项目开发指南》，【印】纳拉扬·普鲁斯蒂</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00" dirty="0">
                <a:solidFill>
                  <a:srgbClr val="1D9ED2"/>
                </a:solidFill>
                <a:latin typeface="Arial Unicode MS"/>
                <a:cs typeface="Arial Unicode MS"/>
              </a:rPr>
              <a:t> </a:t>
            </a:r>
            <a:r>
              <a:rPr sz="1400" dirty="0">
                <a:solidFill>
                  <a:srgbClr val="585858"/>
                </a:solidFill>
                <a:latin typeface="微软雅黑"/>
                <a:cs typeface="微软雅黑"/>
              </a:rPr>
              <a:t>《区块链：赋能万物的事实机器》，【美】保罗·维格纳、【美】迈克尔·凯西</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390" dirty="0">
                <a:solidFill>
                  <a:srgbClr val="1D9ED2"/>
                </a:solidFill>
                <a:latin typeface="Arial Unicode MS"/>
                <a:cs typeface="Arial Unicode MS"/>
              </a:rPr>
              <a:t> </a:t>
            </a:r>
            <a:r>
              <a:rPr sz="1400" dirty="0">
                <a:solidFill>
                  <a:srgbClr val="585858"/>
                </a:solidFill>
                <a:latin typeface="微软雅黑"/>
                <a:cs typeface="微软雅黑"/>
              </a:rPr>
              <a:t>《区块链：定义未来金融与经济新格局》，【中】张健</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15" dirty="0">
                <a:solidFill>
                  <a:srgbClr val="1D9ED2"/>
                </a:solidFill>
                <a:latin typeface="Arial Unicode MS"/>
                <a:cs typeface="Arial Unicode MS"/>
              </a:rPr>
              <a:t> </a:t>
            </a:r>
            <a:r>
              <a:rPr sz="1400" dirty="0">
                <a:solidFill>
                  <a:srgbClr val="585858"/>
                </a:solidFill>
                <a:latin typeface="微软雅黑"/>
                <a:cs typeface="微软雅黑"/>
              </a:rPr>
              <a:t>《解密比特币》，【中】刘宁、【中】沈大海</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05" dirty="0">
                <a:solidFill>
                  <a:srgbClr val="1D9ED2"/>
                </a:solidFill>
                <a:latin typeface="Arial Unicode MS"/>
                <a:cs typeface="Arial Unicode MS"/>
              </a:rPr>
              <a:t> </a:t>
            </a:r>
            <a:r>
              <a:rPr sz="1400" dirty="0">
                <a:solidFill>
                  <a:srgbClr val="585858"/>
                </a:solidFill>
                <a:latin typeface="微软雅黑"/>
                <a:cs typeface="微软雅黑"/>
              </a:rPr>
              <a:t>《重塑银行业：论突破性技术如何在下一个十年带来行业聚变》，德勤</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05" dirty="0">
                <a:solidFill>
                  <a:srgbClr val="1D9ED2"/>
                </a:solidFill>
                <a:latin typeface="Arial Unicode MS"/>
                <a:cs typeface="Arial Unicode MS"/>
              </a:rPr>
              <a:t> </a:t>
            </a:r>
            <a:r>
              <a:rPr sz="1400" dirty="0">
                <a:solidFill>
                  <a:srgbClr val="585858"/>
                </a:solidFill>
                <a:latin typeface="微软雅黑"/>
                <a:cs typeface="微软雅黑"/>
              </a:rPr>
              <a:t>《区块链共识：价值互联的不变协议》，毕马威</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05" dirty="0">
                <a:solidFill>
                  <a:srgbClr val="1D9ED2"/>
                </a:solidFill>
                <a:latin typeface="Arial Unicode MS"/>
                <a:cs typeface="Arial Unicode MS"/>
              </a:rPr>
              <a:t> </a:t>
            </a:r>
            <a:r>
              <a:rPr sz="1400" dirty="0">
                <a:solidFill>
                  <a:srgbClr val="585858"/>
                </a:solidFill>
                <a:latin typeface="微软雅黑"/>
                <a:cs typeface="微软雅黑"/>
              </a:rPr>
              <a:t>《杭州市区块链产业发展报告》，杭州市人民政府金融工作办公室</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15" dirty="0">
                <a:solidFill>
                  <a:srgbClr val="1D9ED2"/>
                </a:solidFill>
                <a:latin typeface="Arial Unicode MS"/>
                <a:cs typeface="Arial Unicode MS"/>
              </a:rPr>
              <a:t> </a:t>
            </a:r>
            <a:r>
              <a:rPr sz="1400" dirty="0">
                <a:solidFill>
                  <a:srgbClr val="585858"/>
                </a:solidFill>
                <a:latin typeface="微软雅黑"/>
                <a:cs typeface="微软雅黑"/>
              </a:rPr>
              <a:t>《2018区块链招聘分析报告》，链塔智库</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15" dirty="0">
                <a:solidFill>
                  <a:srgbClr val="1D9ED2"/>
                </a:solidFill>
                <a:latin typeface="Arial Unicode MS"/>
                <a:cs typeface="Arial Unicode MS"/>
              </a:rPr>
              <a:t> </a:t>
            </a:r>
            <a:r>
              <a:rPr sz="1400" dirty="0">
                <a:solidFill>
                  <a:srgbClr val="585858"/>
                </a:solidFill>
                <a:latin typeface="微软雅黑"/>
                <a:cs typeface="微软雅黑"/>
              </a:rPr>
              <a:t>《国内区块链研究热点的文献计量分析》，王发明、朱美娟</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05" dirty="0">
                <a:solidFill>
                  <a:srgbClr val="1D9ED2"/>
                </a:solidFill>
                <a:latin typeface="Arial Unicode MS"/>
                <a:cs typeface="Arial Unicode MS"/>
              </a:rPr>
              <a:t> </a:t>
            </a:r>
            <a:r>
              <a:rPr sz="1400" dirty="0">
                <a:solidFill>
                  <a:srgbClr val="585858"/>
                </a:solidFill>
                <a:latin typeface="微软雅黑"/>
                <a:cs typeface="微软雅黑"/>
              </a:rPr>
              <a:t>《区块链技术发展现状与展望》，袁勇、王飞跃</a:t>
            </a:r>
            <a:endParaRPr sz="1400">
              <a:latin typeface="微软雅黑"/>
              <a:cs typeface="微软雅黑"/>
            </a:endParaRP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1687682" y="518159"/>
            <a:ext cx="330200" cy="195580"/>
          </a:xfrm>
          <a:prstGeom prst="rect">
            <a:avLst/>
          </a:prstGeom>
        </p:spPr>
        <p:txBody>
          <a:bodyPr vert="horz" wrap="square" lIns="0" tIns="0" rIns="0" bIns="0" rtlCol="0">
            <a:spAutoFit/>
          </a:bodyPr>
          <a:lstStyle/>
          <a:p>
            <a:pPr marL="12700">
              <a:lnSpc>
                <a:spcPct val="100000"/>
              </a:lnSpc>
            </a:pPr>
            <a:r>
              <a:rPr sz="1200" dirty="0">
                <a:solidFill>
                  <a:srgbClr val="5E666F"/>
                </a:solidFill>
                <a:latin typeface="微软雅黑"/>
                <a:cs typeface="微软雅黑"/>
              </a:rPr>
              <a:t>附录</a:t>
            </a:r>
            <a:endParaRPr sz="1200">
              <a:latin typeface="微软雅黑"/>
              <a:cs typeface="微软雅黑"/>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133</a:t>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688318" y="443484"/>
            <a:ext cx="330200" cy="195580"/>
          </a:xfrm>
          <a:prstGeom prst="rect">
            <a:avLst/>
          </a:prstGeom>
        </p:spPr>
        <p:txBody>
          <a:bodyPr vert="horz" wrap="square" lIns="0" tIns="0" rIns="0" bIns="0" rtlCol="0">
            <a:spAutoFit/>
          </a:bodyPr>
          <a:lstStyle/>
          <a:p>
            <a:pPr marL="12700">
              <a:lnSpc>
                <a:spcPct val="100000"/>
              </a:lnSpc>
            </a:pPr>
            <a:r>
              <a:rPr sz="1200" dirty="0">
                <a:solidFill>
                  <a:srgbClr val="5E666F"/>
                </a:solidFill>
                <a:latin typeface="微软雅黑"/>
                <a:cs typeface="微软雅黑"/>
              </a:rPr>
              <a:t>后记</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dirty="0"/>
              <a:t>写在最后</a:t>
            </a:r>
          </a:p>
        </p:txBody>
      </p:sp>
      <p:sp>
        <p:nvSpPr>
          <p:cNvPr id="5" name="object 5"/>
          <p:cNvSpPr txBox="1"/>
          <p:nvPr/>
        </p:nvSpPr>
        <p:spPr>
          <a:xfrm>
            <a:off x="829767" y="1589404"/>
            <a:ext cx="10821670" cy="2360295"/>
          </a:xfrm>
          <a:prstGeom prst="rect">
            <a:avLst/>
          </a:prstGeom>
        </p:spPr>
        <p:txBody>
          <a:bodyPr vert="horz" wrap="square" lIns="0" tIns="0" rIns="0" bIns="0" rtlCol="0">
            <a:spAutoFit/>
          </a:bodyPr>
          <a:lstStyle/>
          <a:p>
            <a:pPr marL="299085" indent="-287020">
              <a:lnSpc>
                <a:spcPct val="100000"/>
              </a:lnSpc>
            </a:pPr>
            <a:r>
              <a:rPr sz="1400" spc="540" dirty="0">
                <a:solidFill>
                  <a:srgbClr val="1D9ED2"/>
                </a:solidFill>
                <a:latin typeface="Arial Unicode MS"/>
                <a:cs typeface="Arial Unicode MS"/>
              </a:rPr>
              <a:t>◆</a:t>
            </a:r>
            <a:r>
              <a:rPr sz="1400" spc="400" dirty="0">
                <a:solidFill>
                  <a:srgbClr val="1D9ED2"/>
                </a:solidFill>
                <a:latin typeface="Arial Unicode MS"/>
                <a:cs typeface="Arial Unicode MS"/>
              </a:rPr>
              <a:t> </a:t>
            </a:r>
            <a:r>
              <a:rPr sz="1400" dirty="0">
                <a:solidFill>
                  <a:srgbClr val="5B616C"/>
                </a:solidFill>
                <a:latin typeface="微软雅黑"/>
                <a:cs typeface="微软雅黑"/>
              </a:rPr>
              <a:t>亿欧智库基于以往对区块链的研究，访谈调研大量区块链从业人员，重点分析区块链产业基础设施层、技术扩展层、行业应用层以及媒</a:t>
            </a:r>
            <a:endParaRPr sz="1400">
              <a:latin typeface="微软雅黑"/>
              <a:cs typeface="微软雅黑"/>
            </a:endParaRPr>
          </a:p>
          <a:p>
            <a:pPr>
              <a:lnSpc>
                <a:spcPct val="100000"/>
              </a:lnSpc>
              <a:spcBef>
                <a:spcPts val="15"/>
              </a:spcBef>
            </a:pPr>
            <a:endParaRPr sz="1450">
              <a:latin typeface="Times New Roman"/>
              <a:cs typeface="Times New Roman"/>
            </a:endParaRPr>
          </a:p>
          <a:p>
            <a:pPr marR="10160" algn="ctr">
              <a:lnSpc>
                <a:spcPct val="100000"/>
              </a:lnSpc>
            </a:pPr>
            <a:r>
              <a:rPr sz="1400" dirty="0">
                <a:solidFill>
                  <a:srgbClr val="5B616C"/>
                </a:solidFill>
                <a:latin typeface="微软雅黑"/>
                <a:cs typeface="微软雅黑"/>
              </a:rPr>
              <a:t>体与社区的落地应用，畅想区块链产业将带给人类社会的“天方夜谭”，最终形成《2018年区块链行业应用研究报告（下篇）》。</a:t>
            </a:r>
            <a:endParaRPr sz="1400">
              <a:latin typeface="微软雅黑"/>
              <a:cs typeface="微软雅黑"/>
            </a:endParaRPr>
          </a:p>
          <a:p>
            <a:pPr marL="299085" marR="5080" indent="-287020">
              <a:lnSpc>
                <a:spcPts val="3360"/>
              </a:lnSpc>
              <a:spcBef>
                <a:spcPts val="390"/>
              </a:spcBef>
            </a:pPr>
            <a:r>
              <a:rPr sz="1400" spc="540" dirty="0">
                <a:solidFill>
                  <a:srgbClr val="1D9ED2"/>
                </a:solidFill>
                <a:latin typeface="Arial Unicode MS"/>
                <a:cs typeface="Arial Unicode MS"/>
              </a:rPr>
              <a:t>◆</a:t>
            </a:r>
            <a:r>
              <a:rPr sz="1400" spc="395" dirty="0">
                <a:solidFill>
                  <a:srgbClr val="1D9ED2"/>
                </a:solidFill>
                <a:latin typeface="Arial Unicode MS"/>
                <a:cs typeface="Arial Unicode MS"/>
              </a:rPr>
              <a:t> </a:t>
            </a:r>
            <a:r>
              <a:rPr sz="1400" dirty="0">
                <a:solidFill>
                  <a:srgbClr val="1D9ED2"/>
                </a:solidFill>
                <a:latin typeface="微软雅黑"/>
                <a:cs typeface="微软雅黑"/>
              </a:rPr>
              <a:t>《2018年区块链行业应用研究报告（上篇）》已于2018年11月22日发布，阐述了区块链技术的十年进化历程，从政策、专利、学术、  资本等方面重点分析了区块链产业现状并发布“中国区块链产业发展城市排行榜 ”、“中国区块链产业发展指数”，研究了区块链发  </a:t>
            </a:r>
            <a:r>
              <a:rPr sz="1400" spc="-5" dirty="0">
                <a:solidFill>
                  <a:srgbClr val="1D9ED2"/>
                </a:solidFill>
                <a:latin typeface="微软雅黑"/>
                <a:cs typeface="微软雅黑"/>
              </a:rPr>
              <a:t>展战略设计。想要获取上篇报告内容，请点击链接：</a:t>
            </a:r>
            <a:r>
              <a:rPr sz="1400" u="sng" spc="-5" dirty="0">
                <a:solidFill>
                  <a:srgbClr val="1D9ED2"/>
                </a:solidFill>
                <a:latin typeface="微软雅黑"/>
                <a:cs typeface="微软雅黑"/>
                <a:hlinkClick r:id="rId3"/>
              </a:rPr>
              <a:t>https://www.iyiou.com/intelligence/report588.html</a:t>
            </a:r>
            <a:r>
              <a:rPr sz="1400" spc="-5" dirty="0">
                <a:solidFill>
                  <a:srgbClr val="1D9ED2"/>
                </a:solidFill>
                <a:latin typeface="微软雅黑"/>
                <a:cs typeface="微软雅黑"/>
              </a:rPr>
              <a:t>。</a:t>
            </a:r>
            <a:endParaRPr sz="1400">
              <a:latin typeface="微软雅黑"/>
              <a:cs typeface="微软雅黑"/>
            </a:endParaRPr>
          </a:p>
          <a:p>
            <a:pPr>
              <a:lnSpc>
                <a:spcPct val="100000"/>
              </a:lnSpc>
              <a:spcBef>
                <a:spcPts val="23"/>
              </a:spcBef>
            </a:pPr>
            <a:endParaRPr sz="1100">
              <a:latin typeface="Times New Roman"/>
              <a:cs typeface="Times New Roman"/>
            </a:endParaRPr>
          </a:p>
          <a:p>
            <a:pPr marL="12700">
              <a:lnSpc>
                <a:spcPct val="100000"/>
              </a:lnSpc>
            </a:pPr>
            <a:r>
              <a:rPr sz="1400" spc="540" dirty="0">
                <a:solidFill>
                  <a:srgbClr val="1D9ED2"/>
                </a:solidFill>
                <a:latin typeface="Arial Unicode MS"/>
                <a:cs typeface="Arial Unicode MS"/>
              </a:rPr>
              <a:t>◆</a:t>
            </a:r>
            <a:r>
              <a:rPr sz="1400" spc="400" dirty="0">
                <a:solidFill>
                  <a:srgbClr val="1D9ED2"/>
                </a:solidFill>
                <a:latin typeface="Arial Unicode MS"/>
                <a:cs typeface="Arial Unicode MS"/>
              </a:rPr>
              <a:t> </a:t>
            </a:r>
            <a:r>
              <a:rPr sz="1400" dirty="0">
                <a:solidFill>
                  <a:srgbClr val="5B616C"/>
                </a:solidFill>
                <a:latin typeface="微软雅黑"/>
                <a:cs typeface="微软雅黑"/>
              </a:rPr>
              <a:t>报告作者：</a:t>
            </a:r>
            <a:endParaRPr sz="1400">
              <a:latin typeface="微软雅黑"/>
              <a:cs typeface="微软雅黑"/>
            </a:endParaRPr>
          </a:p>
        </p:txBody>
      </p:sp>
      <p:sp>
        <p:nvSpPr>
          <p:cNvPr id="6" name="object 6"/>
          <p:cNvSpPr txBox="1"/>
          <p:nvPr/>
        </p:nvSpPr>
        <p:spPr>
          <a:xfrm>
            <a:off x="2135504" y="4152138"/>
            <a:ext cx="2074545" cy="884555"/>
          </a:xfrm>
          <a:prstGeom prst="rect">
            <a:avLst/>
          </a:prstGeom>
        </p:spPr>
        <p:txBody>
          <a:bodyPr vert="horz" wrap="square" lIns="0" tIns="0" rIns="0" bIns="0" rtlCol="0">
            <a:spAutoFit/>
          </a:bodyPr>
          <a:lstStyle/>
          <a:p>
            <a:pPr marL="12700" marR="474345">
              <a:lnSpc>
                <a:spcPct val="130000"/>
              </a:lnSpc>
            </a:pPr>
            <a:r>
              <a:rPr sz="1100" b="1" dirty="0">
                <a:solidFill>
                  <a:srgbClr val="5B616C"/>
                </a:solidFill>
                <a:latin typeface="微软雅黑"/>
                <a:cs typeface="微软雅黑"/>
              </a:rPr>
              <a:t>薄纯敏 Hannah  </a:t>
            </a:r>
            <a:r>
              <a:rPr sz="1100" dirty="0">
                <a:solidFill>
                  <a:srgbClr val="5B616C"/>
                </a:solidFill>
                <a:latin typeface="微软雅黑"/>
                <a:cs typeface="微软雅黑"/>
              </a:rPr>
              <a:t>助理研究经理  W</a:t>
            </a:r>
            <a:r>
              <a:rPr sz="1100" spc="-5" dirty="0">
                <a:solidFill>
                  <a:srgbClr val="5B616C"/>
                </a:solidFill>
                <a:latin typeface="微软雅黑"/>
                <a:cs typeface="微软雅黑"/>
              </a:rPr>
              <a:t>e</a:t>
            </a:r>
            <a:r>
              <a:rPr sz="1100" dirty="0">
                <a:solidFill>
                  <a:srgbClr val="5B616C"/>
                </a:solidFill>
                <a:latin typeface="微软雅黑"/>
                <a:cs typeface="微软雅黑"/>
              </a:rPr>
              <a:t>Chat：13652092018</a:t>
            </a:r>
            <a:endParaRPr sz="1100">
              <a:latin typeface="微软雅黑"/>
              <a:cs typeface="微软雅黑"/>
            </a:endParaRPr>
          </a:p>
          <a:p>
            <a:pPr marL="12700">
              <a:lnSpc>
                <a:spcPct val="100000"/>
              </a:lnSpc>
              <a:spcBef>
                <a:spcPts val="395"/>
              </a:spcBef>
            </a:pPr>
            <a:r>
              <a:rPr sz="1100" spc="-5" dirty="0">
                <a:solidFill>
                  <a:srgbClr val="5B616C"/>
                </a:solidFill>
                <a:latin typeface="微软雅黑"/>
                <a:cs typeface="微软雅黑"/>
              </a:rPr>
              <a:t>Email：</a:t>
            </a:r>
            <a:r>
              <a:rPr sz="1100" spc="-5" dirty="0">
                <a:solidFill>
                  <a:srgbClr val="5B616C"/>
                </a:solidFill>
                <a:latin typeface="微软雅黑"/>
                <a:cs typeface="微软雅黑"/>
                <a:hlinkClick r:id="rId4"/>
              </a:rPr>
              <a:t>bochunmin@iyiou.com</a:t>
            </a:r>
            <a:endParaRPr sz="1100">
              <a:latin typeface="微软雅黑"/>
              <a:cs typeface="微软雅黑"/>
            </a:endParaRPr>
          </a:p>
        </p:txBody>
      </p:sp>
      <p:sp>
        <p:nvSpPr>
          <p:cNvPr id="7" name="object 7"/>
          <p:cNvSpPr/>
          <p:nvPr/>
        </p:nvSpPr>
        <p:spPr>
          <a:xfrm>
            <a:off x="1147572" y="4184903"/>
            <a:ext cx="914400" cy="899160"/>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5878195" y="4152138"/>
            <a:ext cx="1977389" cy="884555"/>
          </a:xfrm>
          <a:prstGeom prst="rect">
            <a:avLst/>
          </a:prstGeom>
        </p:spPr>
        <p:txBody>
          <a:bodyPr vert="horz" wrap="square" lIns="0" tIns="0" rIns="0" bIns="0" rtlCol="0">
            <a:spAutoFit/>
          </a:bodyPr>
          <a:lstStyle/>
          <a:p>
            <a:pPr marL="12700" marR="706120">
              <a:lnSpc>
                <a:spcPct val="130000"/>
              </a:lnSpc>
            </a:pPr>
            <a:r>
              <a:rPr sz="1100" b="1" dirty="0">
                <a:solidFill>
                  <a:srgbClr val="5B616C"/>
                </a:solidFill>
                <a:latin typeface="微软雅黑"/>
                <a:cs typeface="微软雅黑"/>
              </a:rPr>
              <a:t>由天宇 Deco  </a:t>
            </a:r>
            <a:r>
              <a:rPr sz="1100" dirty="0">
                <a:solidFill>
                  <a:srgbClr val="5B616C"/>
                </a:solidFill>
                <a:latin typeface="微软雅黑"/>
                <a:cs typeface="微软雅黑"/>
              </a:rPr>
              <a:t>研究院院长  W</a:t>
            </a:r>
            <a:r>
              <a:rPr sz="1100" spc="-5" dirty="0">
                <a:solidFill>
                  <a:srgbClr val="5B616C"/>
                </a:solidFill>
                <a:latin typeface="微软雅黑"/>
                <a:cs typeface="微软雅黑"/>
              </a:rPr>
              <a:t>e</a:t>
            </a:r>
            <a:r>
              <a:rPr sz="1100" dirty="0">
                <a:solidFill>
                  <a:srgbClr val="5B616C"/>
                </a:solidFill>
                <a:latin typeface="微软雅黑"/>
                <a:cs typeface="微软雅黑"/>
              </a:rPr>
              <a:t>Chat：dec</a:t>
            </a:r>
            <a:r>
              <a:rPr sz="1100" spc="-10" dirty="0">
                <a:solidFill>
                  <a:srgbClr val="5B616C"/>
                </a:solidFill>
                <a:latin typeface="微软雅黑"/>
                <a:cs typeface="微软雅黑"/>
              </a:rPr>
              <a:t>o</a:t>
            </a:r>
            <a:r>
              <a:rPr sz="1100" dirty="0">
                <a:solidFill>
                  <a:srgbClr val="5B616C"/>
                </a:solidFill>
                <a:latin typeface="微软雅黑"/>
                <a:cs typeface="微软雅黑"/>
              </a:rPr>
              <a:t>y</a:t>
            </a:r>
            <a:r>
              <a:rPr sz="1100" spc="-10" dirty="0">
                <a:solidFill>
                  <a:srgbClr val="5B616C"/>
                </a:solidFill>
                <a:latin typeface="微软雅黑"/>
                <a:cs typeface="微软雅黑"/>
              </a:rPr>
              <a:t>o</a:t>
            </a:r>
            <a:r>
              <a:rPr sz="1100" dirty="0">
                <a:solidFill>
                  <a:srgbClr val="5B616C"/>
                </a:solidFill>
                <a:latin typeface="微软雅黑"/>
                <a:cs typeface="微软雅黑"/>
              </a:rPr>
              <a:t>u</a:t>
            </a:r>
            <a:endParaRPr sz="1100">
              <a:latin typeface="微软雅黑"/>
              <a:cs typeface="微软雅黑"/>
            </a:endParaRPr>
          </a:p>
          <a:p>
            <a:pPr marL="12700">
              <a:lnSpc>
                <a:spcPct val="100000"/>
              </a:lnSpc>
              <a:spcBef>
                <a:spcPts val="395"/>
              </a:spcBef>
            </a:pPr>
            <a:r>
              <a:rPr sz="1100" spc="-5" dirty="0">
                <a:solidFill>
                  <a:srgbClr val="5B616C"/>
                </a:solidFill>
                <a:latin typeface="微软雅黑"/>
                <a:cs typeface="微软雅黑"/>
              </a:rPr>
              <a:t>Email：</a:t>
            </a:r>
            <a:r>
              <a:rPr sz="1100" spc="-5" dirty="0">
                <a:solidFill>
                  <a:srgbClr val="5B616C"/>
                </a:solidFill>
                <a:latin typeface="微软雅黑"/>
                <a:cs typeface="微软雅黑"/>
                <a:hlinkClick r:id="rId6"/>
              </a:rPr>
              <a:t>youtianyu@iyiou.com</a:t>
            </a:r>
            <a:endParaRPr sz="1100">
              <a:latin typeface="微软雅黑"/>
              <a:cs typeface="微软雅黑"/>
            </a:endParaRPr>
          </a:p>
        </p:txBody>
      </p:sp>
      <p:sp>
        <p:nvSpPr>
          <p:cNvPr id="9" name="object 9"/>
          <p:cNvSpPr/>
          <p:nvPr/>
        </p:nvSpPr>
        <p:spPr>
          <a:xfrm>
            <a:off x="4876800" y="4177284"/>
            <a:ext cx="903731" cy="903732"/>
          </a:xfrm>
          <a:prstGeom prst="rect">
            <a:avLst/>
          </a:prstGeom>
          <a:blipFill>
            <a:blip r:embed="rId7" cstate="print"/>
            <a:stretch>
              <a:fillRect/>
            </a:stretch>
          </a:blip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134</a:t>
            </a:fld>
            <a:endParaRPr dirty="0"/>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dirty="0"/>
              <a:t>团队介绍和免责声明</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300"/>
              </a:lnSpc>
            </a:pPr>
            <a:fld id="{81D60167-4931-47E6-BA6A-407CBD079E47}" type="slidenum">
              <a:rPr dirty="0"/>
              <a:t>135</a:t>
            </a:fld>
            <a:endParaRPr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4" name="object 4"/>
          <p:cNvSpPr txBox="1"/>
          <p:nvPr/>
        </p:nvSpPr>
        <p:spPr>
          <a:xfrm>
            <a:off x="829767" y="1545844"/>
            <a:ext cx="10273665" cy="438785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400" dirty="0">
                <a:solidFill>
                  <a:srgbClr val="1D9ED2"/>
                </a:solidFill>
                <a:latin typeface="Arial Unicode MS"/>
                <a:cs typeface="Arial Unicode MS"/>
              </a:rPr>
              <a:t> </a:t>
            </a:r>
            <a:r>
              <a:rPr sz="1400" dirty="0">
                <a:solidFill>
                  <a:srgbClr val="5B616C"/>
                </a:solidFill>
                <a:latin typeface="微软雅黑"/>
                <a:cs typeface="微软雅黑"/>
              </a:rPr>
              <a:t>团队介绍：</a:t>
            </a:r>
            <a:endParaRPr sz="1400">
              <a:latin typeface="微软雅黑"/>
              <a:cs typeface="微软雅黑"/>
            </a:endParaRPr>
          </a:p>
          <a:p>
            <a:pPr marL="12700">
              <a:lnSpc>
                <a:spcPct val="100000"/>
              </a:lnSpc>
              <a:spcBef>
                <a:spcPts val="840"/>
              </a:spcBef>
              <a:tabLst>
                <a:tab pos="299085" algn="l"/>
              </a:tabLst>
            </a:pPr>
            <a:r>
              <a:rPr sz="1400" dirty="0">
                <a:solidFill>
                  <a:srgbClr val="1D9ED2"/>
                </a:solidFill>
                <a:latin typeface="Arial"/>
                <a:cs typeface="Arial"/>
              </a:rPr>
              <a:t>•	</a:t>
            </a:r>
            <a:r>
              <a:rPr sz="1400" dirty="0">
                <a:solidFill>
                  <a:srgbClr val="5B616C"/>
                </a:solidFill>
                <a:latin typeface="微软雅黑"/>
                <a:cs typeface="微软雅黑"/>
              </a:rPr>
              <a:t>亿欧智库是亿欧公司旗下专业的研究与咨询业务部门。</a:t>
            </a:r>
            <a:endParaRPr sz="1400">
              <a:latin typeface="微软雅黑"/>
              <a:cs typeface="微软雅黑"/>
            </a:endParaRPr>
          </a:p>
          <a:p>
            <a:pPr marL="299085" marR="5080" indent="-287020" algn="just">
              <a:lnSpc>
                <a:spcPts val="2520"/>
              </a:lnSpc>
              <a:spcBef>
                <a:spcPts val="220"/>
              </a:spcBef>
            </a:pPr>
            <a:r>
              <a:rPr sz="1400" dirty="0">
                <a:solidFill>
                  <a:srgbClr val="1D9ED2"/>
                </a:solidFill>
                <a:latin typeface="Arial"/>
                <a:cs typeface="Arial"/>
              </a:rPr>
              <a:t>• </a:t>
            </a:r>
            <a:r>
              <a:rPr sz="1400" dirty="0">
                <a:solidFill>
                  <a:srgbClr val="5B616C"/>
                </a:solidFill>
                <a:latin typeface="微软雅黑"/>
                <a:cs typeface="微软雅黑"/>
              </a:rPr>
              <a:t>智库专注于以人工智能、大数据、移动互联网为代表的前瞻性科技研究；以及前瞻性科技与不同领域传统产业结合、实现产业升  级的研究，涉及行业包</a:t>
            </a:r>
            <a:r>
              <a:rPr sz="1400" spc="-15" dirty="0">
                <a:solidFill>
                  <a:srgbClr val="5B616C"/>
                </a:solidFill>
                <a:latin typeface="微软雅黑"/>
                <a:cs typeface="微软雅黑"/>
              </a:rPr>
              <a:t>括</a:t>
            </a:r>
            <a:r>
              <a:rPr sz="1400" dirty="0">
                <a:solidFill>
                  <a:srgbClr val="5B616C"/>
                </a:solidFill>
                <a:latin typeface="微软雅黑"/>
                <a:cs typeface="微软雅黑"/>
              </a:rPr>
              <a:t>汽车</a:t>
            </a:r>
            <a:r>
              <a:rPr sz="1400" spc="-15" dirty="0">
                <a:solidFill>
                  <a:srgbClr val="5B616C"/>
                </a:solidFill>
                <a:latin typeface="微软雅黑"/>
                <a:cs typeface="微软雅黑"/>
              </a:rPr>
              <a:t>、</a:t>
            </a:r>
            <a:r>
              <a:rPr sz="1400" dirty="0">
                <a:solidFill>
                  <a:srgbClr val="5B616C"/>
                </a:solidFill>
                <a:latin typeface="微软雅黑"/>
                <a:cs typeface="微软雅黑"/>
              </a:rPr>
              <a:t>金融</a:t>
            </a:r>
            <a:r>
              <a:rPr sz="1400" spc="-15" dirty="0">
                <a:solidFill>
                  <a:srgbClr val="5B616C"/>
                </a:solidFill>
                <a:latin typeface="微软雅黑"/>
                <a:cs typeface="微软雅黑"/>
              </a:rPr>
              <a:t>、</a:t>
            </a:r>
            <a:r>
              <a:rPr sz="1400" dirty="0">
                <a:solidFill>
                  <a:srgbClr val="5B616C"/>
                </a:solidFill>
                <a:latin typeface="微软雅黑"/>
                <a:cs typeface="微软雅黑"/>
              </a:rPr>
              <a:t>家居</a:t>
            </a:r>
            <a:r>
              <a:rPr sz="1400" spc="-15" dirty="0">
                <a:solidFill>
                  <a:srgbClr val="5B616C"/>
                </a:solidFill>
                <a:latin typeface="微软雅黑"/>
                <a:cs typeface="微软雅黑"/>
              </a:rPr>
              <a:t>、</a:t>
            </a:r>
            <a:r>
              <a:rPr sz="1400" dirty="0">
                <a:solidFill>
                  <a:srgbClr val="5B616C"/>
                </a:solidFill>
                <a:latin typeface="微软雅黑"/>
                <a:cs typeface="微软雅黑"/>
              </a:rPr>
              <a:t>医疗</a:t>
            </a:r>
            <a:r>
              <a:rPr sz="1400" spc="-15" dirty="0">
                <a:solidFill>
                  <a:srgbClr val="5B616C"/>
                </a:solidFill>
                <a:latin typeface="微软雅黑"/>
                <a:cs typeface="微软雅黑"/>
              </a:rPr>
              <a:t>、</a:t>
            </a:r>
            <a:r>
              <a:rPr sz="1400" dirty="0">
                <a:solidFill>
                  <a:srgbClr val="5B616C"/>
                </a:solidFill>
                <a:latin typeface="微软雅黑"/>
                <a:cs typeface="微软雅黑"/>
              </a:rPr>
              <a:t>教育</a:t>
            </a:r>
            <a:r>
              <a:rPr sz="1400" spc="-15" dirty="0">
                <a:solidFill>
                  <a:srgbClr val="5B616C"/>
                </a:solidFill>
                <a:latin typeface="微软雅黑"/>
                <a:cs typeface="微软雅黑"/>
              </a:rPr>
              <a:t>、</a:t>
            </a:r>
            <a:r>
              <a:rPr sz="1400" dirty="0">
                <a:solidFill>
                  <a:srgbClr val="5B616C"/>
                </a:solidFill>
                <a:latin typeface="微软雅黑"/>
                <a:cs typeface="微软雅黑"/>
              </a:rPr>
              <a:t>消费</a:t>
            </a:r>
            <a:r>
              <a:rPr sz="1400" spc="-15" dirty="0">
                <a:solidFill>
                  <a:srgbClr val="5B616C"/>
                </a:solidFill>
                <a:latin typeface="微软雅黑"/>
                <a:cs typeface="微软雅黑"/>
              </a:rPr>
              <a:t>品</a:t>
            </a:r>
            <a:r>
              <a:rPr sz="1400" dirty="0">
                <a:solidFill>
                  <a:srgbClr val="5B616C"/>
                </a:solidFill>
                <a:latin typeface="微软雅黑"/>
                <a:cs typeface="微软雅黑"/>
              </a:rPr>
              <a:t>、安</a:t>
            </a:r>
            <a:r>
              <a:rPr sz="1400" spc="-15" dirty="0">
                <a:solidFill>
                  <a:srgbClr val="5B616C"/>
                </a:solidFill>
                <a:latin typeface="微软雅黑"/>
                <a:cs typeface="微软雅黑"/>
              </a:rPr>
              <a:t>防</a:t>
            </a:r>
            <a:r>
              <a:rPr sz="1400" dirty="0">
                <a:solidFill>
                  <a:srgbClr val="5B616C"/>
                </a:solidFill>
                <a:latin typeface="微软雅黑"/>
                <a:cs typeface="微软雅黑"/>
              </a:rPr>
              <a:t>等等</a:t>
            </a:r>
            <a:r>
              <a:rPr sz="1400" spc="-15" dirty="0">
                <a:solidFill>
                  <a:srgbClr val="5B616C"/>
                </a:solidFill>
                <a:latin typeface="微软雅黑"/>
                <a:cs typeface="微软雅黑"/>
              </a:rPr>
              <a:t>；</a:t>
            </a:r>
            <a:r>
              <a:rPr sz="1400" dirty="0">
                <a:solidFill>
                  <a:srgbClr val="5B616C"/>
                </a:solidFill>
                <a:latin typeface="微软雅黑"/>
                <a:cs typeface="微软雅黑"/>
              </a:rPr>
              <a:t>智库</a:t>
            </a:r>
            <a:r>
              <a:rPr sz="1400" spc="-15" dirty="0">
                <a:solidFill>
                  <a:srgbClr val="5B616C"/>
                </a:solidFill>
                <a:latin typeface="微软雅黑"/>
                <a:cs typeface="微软雅黑"/>
              </a:rPr>
              <a:t>将</a:t>
            </a:r>
            <a:r>
              <a:rPr sz="1400" dirty="0">
                <a:solidFill>
                  <a:srgbClr val="5B616C"/>
                </a:solidFill>
                <a:latin typeface="微软雅黑"/>
                <a:cs typeface="微软雅黑"/>
              </a:rPr>
              <a:t>力求</a:t>
            </a:r>
            <a:r>
              <a:rPr sz="1400" spc="-15" dirty="0">
                <a:solidFill>
                  <a:srgbClr val="5B616C"/>
                </a:solidFill>
                <a:latin typeface="微软雅黑"/>
                <a:cs typeface="微软雅黑"/>
              </a:rPr>
              <a:t>基</a:t>
            </a:r>
            <a:r>
              <a:rPr sz="1400" dirty="0">
                <a:solidFill>
                  <a:srgbClr val="5B616C"/>
                </a:solidFill>
                <a:latin typeface="微软雅黑"/>
                <a:cs typeface="微软雅黑"/>
              </a:rPr>
              <a:t>于对</a:t>
            </a:r>
            <a:r>
              <a:rPr sz="1400" spc="-15" dirty="0">
                <a:solidFill>
                  <a:srgbClr val="5B616C"/>
                </a:solidFill>
                <a:latin typeface="微软雅黑"/>
                <a:cs typeface="微软雅黑"/>
              </a:rPr>
              <a:t>科</a:t>
            </a:r>
            <a:r>
              <a:rPr sz="1400" dirty="0">
                <a:solidFill>
                  <a:srgbClr val="5B616C"/>
                </a:solidFill>
                <a:latin typeface="微软雅黑"/>
                <a:cs typeface="微软雅黑"/>
              </a:rPr>
              <a:t>技的</a:t>
            </a:r>
            <a:r>
              <a:rPr sz="1400" spc="-15" dirty="0">
                <a:solidFill>
                  <a:srgbClr val="5B616C"/>
                </a:solidFill>
                <a:latin typeface="微软雅黑"/>
                <a:cs typeface="微软雅黑"/>
              </a:rPr>
              <a:t>深</a:t>
            </a:r>
            <a:r>
              <a:rPr sz="1400" dirty="0">
                <a:solidFill>
                  <a:srgbClr val="5B616C"/>
                </a:solidFill>
                <a:latin typeface="微软雅黑"/>
                <a:cs typeface="微软雅黑"/>
              </a:rPr>
              <a:t>入理</a:t>
            </a:r>
            <a:r>
              <a:rPr sz="1400" spc="-15" dirty="0">
                <a:solidFill>
                  <a:srgbClr val="5B616C"/>
                </a:solidFill>
                <a:latin typeface="微软雅黑"/>
                <a:cs typeface="微软雅黑"/>
              </a:rPr>
              <a:t>解</a:t>
            </a:r>
            <a:r>
              <a:rPr sz="1400" dirty="0">
                <a:solidFill>
                  <a:srgbClr val="5B616C"/>
                </a:solidFill>
                <a:latin typeface="微软雅黑"/>
                <a:cs typeface="微软雅黑"/>
              </a:rPr>
              <a:t>和对</a:t>
            </a:r>
            <a:r>
              <a:rPr sz="1400" spc="-15" dirty="0">
                <a:solidFill>
                  <a:srgbClr val="5B616C"/>
                </a:solidFill>
                <a:latin typeface="微软雅黑"/>
                <a:cs typeface="微软雅黑"/>
              </a:rPr>
              <a:t>行</a:t>
            </a:r>
            <a:r>
              <a:rPr sz="1400" dirty="0">
                <a:solidFill>
                  <a:srgbClr val="5B616C"/>
                </a:solidFill>
                <a:latin typeface="微软雅黑"/>
                <a:cs typeface="微软雅黑"/>
              </a:rPr>
              <a:t>业的深  刻洞察，输出具有影响力和专业度的行业研究报告、提供具有针对性的企业定制化研究和咨询服务。</a:t>
            </a:r>
            <a:endParaRPr sz="1400">
              <a:latin typeface="微软雅黑"/>
              <a:cs typeface="微软雅黑"/>
            </a:endParaRPr>
          </a:p>
          <a:p>
            <a:pPr marL="299085" marR="5080" indent="-287020" algn="just">
              <a:lnSpc>
                <a:spcPts val="2520"/>
              </a:lnSpc>
            </a:pPr>
            <a:r>
              <a:rPr sz="1400" dirty="0">
                <a:solidFill>
                  <a:srgbClr val="1D9ED2"/>
                </a:solidFill>
                <a:latin typeface="Arial"/>
                <a:cs typeface="Arial"/>
              </a:rPr>
              <a:t>• </a:t>
            </a:r>
            <a:r>
              <a:rPr sz="1400" dirty="0">
                <a:solidFill>
                  <a:srgbClr val="5B616C"/>
                </a:solidFill>
                <a:latin typeface="微软雅黑"/>
                <a:cs typeface="微软雅黑"/>
              </a:rPr>
              <a:t>智库团队成员来自于知名研究公司、大集团战略研究部、科技媒体等，是一支具有深度思考分析能力、专业的领域知识、丰富行  业人脉资源的优秀分析师团队。</a:t>
            </a:r>
            <a:endParaRPr sz="1400">
              <a:latin typeface="微软雅黑"/>
              <a:cs typeface="微软雅黑"/>
            </a:endParaRPr>
          </a:p>
          <a:p>
            <a:pPr marL="12700">
              <a:lnSpc>
                <a:spcPct val="100000"/>
              </a:lnSpc>
              <a:spcBef>
                <a:spcPts val="615"/>
              </a:spcBef>
            </a:pPr>
            <a:r>
              <a:rPr sz="1400" spc="540" dirty="0">
                <a:solidFill>
                  <a:srgbClr val="1D9ED2"/>
                </a:solidFill>
                <a:latin typeface="Arial Unicode MS"/>
                <a:cs typeface="Arial Unicode MS"/>
              </a:rPr>
              <a:t>◆</a:t>
            </a:r>
            <a:r>
              <a:rPr sz="1400" spc="400" dirty="0">
                <a:solidFill>
                  <a:srgbClr val="1D9ED2"/>
                </a:solidFill>
                <a:latin typeface="Arial Unicode MS"/>
                <a:cs typeface="Arial Unicode MS"/>
              </a:rPr>
              <a:t> </a:t>
            </a:r>
            <a:r>
              <a:rPr sz="1400" dirty="0">
                <a:solidFill>
                  <a:srgbClr val="5B616C"/>
                </a:solidFill>
                <a:latin typeface="微软雅黑"/>
                <a:cs typeface="微软雅黑"/>
              </a:rPr>
              <a:t>免责声明：</a:t>
            </a:r>
            <a:endParaRPr sz="1400">
              <a:latin typeface="微软雅黑"/>
              <a:cs typeface="微软雅黑"/>
            </a:endParaRPr>
          </a:p>
          <a:p>
            <a:pPr marL="299085" indent="-287020" algn="just">
              <a:lnSpc>
                <a:spcPct val="100000"/>
              </a:lnSpc>
              <a:spcBef>
                <a:spcPts val="840"/>
              </a:spcBef>
            </a:pPr>
            <a:r>
              <a:rPr sz="1400" dirty="0">
                <a:solidFill>
                  <a:srgbClr val="1D9ED2"/>
                </a:solidFill>
                <a:latin typeface="Arial"/>
                <a:cs typeface="Arial"/>
              </a:rPr>
              <a:t>•   </a:t>
            </a:r>
            <a:r>
              <a:rPr sz="1400" spc="315" dirty="0">
                <a:solidFill>
                  <a:srgbClr val="1D9ED2"/>
                </a:solidFill>
                <a:latin typeface="Arial"/>
                <a:cs typeface="Arial"/>
              </a:rPr>
              <a:t> </a:t>
            </a:r>
            <a:r>
              <a:rPr sz="1400" spc="-5" dirty="0">
                <a:solidFill>
                  <a:srgbClr val="5E666F"/>
                </a:solidFill>
                <a:latin typeface="微软雅黑"/>
                <a:cs typeface="微软雅黑"/>
              </a:rPr>
              <a:t>本报告所采用的数据均来自合规渠道，分析逻辑基于智库的专业理解，清晰准确地反映了作者的研究观点。本报告仅在相关法律</a:t>
            </a:r>
            <a:endParaRPr sz="1400">
              <a:latin typeface="微软雅黑"/>
              <a:cs typeface="微软雅黑"/>
            </a:endParaRPr>
          </a:p>
          <a:p>
            <a:pPr marL="299085" marR="5080" algn="just">
              <a:lnSpc>
                <a:spcPct val="150000"/>
              </a:lnSpc>
            </a:pPr>
            <a:r>
              <a:rPr sz="1400" dirty="0">
                <a:solidFill>
                  <a:srgbClr val="5E666F"/>
                </a:solidFill>
                <a:latin typeface="微软雅黑"/>
                <a:cs typeface="微软雅黑"/>
              </a:rPr>
              <a:t>许可的情况下发放，并</a:t>
            </a:r>
            <a:r>
              <a:rPr sz="1400" spc="-15" dirty="0">
                <a:solidFill>
                  <a:srgbClr val="5E666F"/>
                </a:solidFill>
                <a:latin typeface="微软雅黑"/>
                <a:cs typeface="微软雅黑"/>
              </a:rPr>
              <a:t>仅</a:t>
            </a:r>
            <a:r>
              <a:rPr sz="1400" dirty="0">
                <a:solidFill>
                  <a:srgbClr val="5E666F"/>
                </a:solidFill>
                <a:latin typeface="微软雅黑"/>
                <a:cs typeface="微软雅黑"/>
              </a:rPr>
              <a:t>为提</a:t>
            </a:r>
            <a:r>
              <a:rPr sz="1400" spc="-15" dirty="0">
                <a:solidFill>
                  <a:srgbClr val="5E666F"/>
                </a:solidFill>
                <a:latin typeface="微软雅黑"/>
                <a:cs typeface="微软雅黑"/>
              </a:rPr>
              <a:t>供</a:t>
            </a:r>
            <a:r>
              <a:rPr sz="1400" dirty="0">
                <a:solidFill>
                  <a:srgbClr val="5E666F"/>
                </a:solidFill>
                <a:latin typeface="微软雅黑"/>
                <a:cs typeface="微软雅黑"/>
              </a:rPr>
              <a:t>信息</a:t>
            </a:r>
            <a:r>
              <a:rPr sz="1400" spc="-15" dirty="0">
                <a:solidFill>
                  <a:srgbClr val="5E666F"/>
                </a:solidFill>
                <a:latin typeface="微软雅黑"/>
                <a:cs typeface="微软雅黑"/>
              </a:rPr>
              <a:t>而</a:t>
            </a:r>
            <a:r>
              <a:rPr sz="1400" dirty="0">
                <a:solidFill>
                  <a:srgbClr val="5E666F"/>
                </a:solidFill>
                <a:latin typeface="微软雅黑"/>
                <a:cs typeface="微软雅黑"/>
              </a:rPr>
              <a:t>发放</a:t>
            </a:r>
            <a:r>
              <a:rPr sz="1400" spc="-15" dirty="0">
                <a:solidFill>
                  <a:srgbClr val="5E666F"/>
                </a:solidFill>
                <a:latin typeface="微软雅黑"/>
                <a:cs typeface="微软雅黑"/>
              </a:rPr>
              <a:t>，</a:t>
            </a:r>
            <a:r>
              <a:rPr sz="1400" dirty="0">
                <a:solidFill>
                  <a:srgbClr val="5E666F"/>
                </a:solidFill>
                <a:latin typeface="微软雅黑"/>
                <a:cs typeface="微软雅黑"/>
              </a:rPr>
              <a:t>概不</a:t>
            </a:r>
            <a:r>
              <a:rPr sz="1400" spc="-15" dirty="0">
                <a:solidFill>
                  <a:srgbClr val="5E666F"/>
                </a:solidFill>
                <a:latin typeface="微软雅黑"/>
                <a:cs typeface="微软雅黑"/>
              </a:rPr>
              <a:t>构</a:t>
            </a:r>
            <a:r>
              <a:rPr sz="1400" dirty="0">
                <a:solidFill>
                  <a:srgbClr val="5E666F"/>
                </a:solidFill>
                <a:latin typeface="微软雅黑"/>
                <a:cs typeface="微软雅黑"/>
              </a:rPr>
              <a:t>成任</a:t>
            </a:r>
            <a:r>
              <a:rPr sz="1400" spc="-15" dirty="0">
                <a:solidFill>
                  <a:srgbClr val="5E666F"/>
                </a:solidFill>
                <a:latin typeface="微软雅黑"/>
                <a:cs typeface="微软雅黑"/>
              </a:rPr>
              <a:t>何</a:t>
            </a:r>
            <a:r>
              <a:rPr sz="1400" dirty="0">
                <a:solidFill>
                  <a:srgbClr val="5E666F"/>
                </a:solidFill>
                <a:latin typeface="微软雅黑"/>
                <a:cs typeface="微软雅黑"/>
              </a:rPr>
              <a:t>广告</a:t>
            </a:r>
            <a:r>
              <a:rPr sz="1400" spc="-15" dirty="0">
                <a:solidFill>
                  <a:srgbClr val="5E666F"/>
                </a:solidFill>
                <a:latin typeface="微软雅黑"/>
                <a:cs typeface="微软雅黑"/>
              </a:rPr>
              <a:t>。</a:t>
            </a:r>
            <a:r>
              <a:rPr sz="1400" dirty="0">
                <a:solidFill>
                  <a:srgbClr val="5E666F"/>
                </a:solidFill>
                <a:latin typeface="微软雅黑"/>
                <a:cs typeface="微软雅黑"/>
              </a:rPr>
              <a:t>在任</a:t>
            </a:r>
            <a:r>
              <a:rPr sz="1400" spc="-15" dirty="0">
                <a:solidFill>
                  <a:srgbClr val="5E666F"/>
                </a:solidFill>
                <a:latin typeface="微软雅黑"/>
                <a:cs typeface="微软雅黑"/>
              </a:rPr>
              <a:t>何</a:t>
            </a:r>
            <a:r>
              <a:rPr sz="1400" dirty="0">
                <a:solidFill>
                  <a:srgbClr val="5E666F"/>
                </a:solidFill>
                <a:latin typeface="微软雅黑"/>
                <a:cs typeface="微软雅黑"/>
              </a:rPr>
              <a:t>情况</a:t>
            </a:r>
            <a:r>
              <a:rPr sz="1400" spc="-15" dirty="0">
                <a:solidFill>
                  <a:srgbClr val="5E666F"/>
                </a:solidFill>
                <a:latin typeface="微软雅黑"/>
                <a:cs typeface="微软雅黑"/>
              </a:rPr>
              <a:t>下</a:t>
            </a:r>
            <a:r>
              <a:rPr sz="1400" dirty="0">
                <a:solidFill>
                  <a:srgbClr val="5E666F"/>
                </a:solidFill>
                <a:latin typeface="微软雅黑"/>
                <a:cs typeface="微软雅黑"/>
              </a:rPr>
              <a:t>，本</a:t>
            </a:r>
            <a:r>
              <a:rPr sz="1400" spc="-15" dirty="0">
                <a:solidFill>
                  <a:srgbClr val="5E666F"/>
                </a:solidFill>
                <a:latin typeface="微软雅黑"/>
                <a:cs typeface="微软雅黑"/>
              </a:rPr>
              <a:t>报</a:t>
            </a:r>
            <a:r>
              <a:rPr sz="1400" dirty="0">
                <a:solidFill>
                  <a:srgbClr val="5E666F"/>
                </a:solidFill>
                <a:latin typeface="微软雅黑"/>
                <a:cs typeface="微软雅黑"/>
              </a:rPr>
              <a:t>告中</a:t>
            </a:r>
            <a:r>
              <a:rPr sz="1400" spc="-15" dirty="0">
                <a:solidFill>
                  <a:srgbClr val="5E666F"/>
                </a:solidFill>
                <a:latin typeface="微软雅黑"/>
                <a:cs typeface="微软雅黑"/>
              </a:rPr>
              <a:t>的</a:t>
            </a:r>
            <a:r>
              <a:rPr sz="1400" dirty="0">
                <a:solidFill>
                  <a:srgbClr val="5E666F"/>
                </a:solidFill>
                <a:latin typeface="微软雅黑"/>
                <a:cs typeface="微软雅黑"/>
              </a:rPr>
              <a:t>信息</a:t>
            </a:r>
            <a:r>
              <a:rPr sz="1400" spc="-15" dirty="0">
                <a:solidFill>
                  <a:srgbClr val="5E666F"/>
                </a:solidFill>
                <a:latin typeface="微软雅黑"/>
                <a:cs typeface="微软雅黑"/>
              </a:rPr>
              <a:t>或</a:t>
            </a:r>
            <a:r>
              <a:rPr sz="1400" dirty="0">
                <a:solidFill>
                  <a:srgbClr val="5E666F"/>
                </a:solidFill>
                <a:latin typeface="微软雅黑"/>
                <a:cs typeface="微软雅黑"/>
              </a:rPr>
              <a:t>所表</a:t>
            </a:r>
            <a:r>
              <a:rPr sz="1400" spc="-15" dirty="0">
                <a:solidFill>
                  <a:srgbClr val="5E666F"/>
                </a:solidFill>
                <a:latin typeface="微软雅黑"/>
                <a:cs typeface="微软雅黑"/>
              </a:rPr>
              <a:t>述</a:t>
            </a:r>
            <a:r>
              <a:rPr sz="1400" dirty="0">
                <a:solidFill>
                  <a:srgbClr val="5E666F"/>
                </a:solidFill>
                <a:latin typeface="微软雅黑"/>
                <a:cs typeface="微软雅黑"/>
              </a:rPr>
              <a:t>的意</a:t>
            </a:r>
            <a:r>
              <a:rPr sz="1400" spc="-15" dirty="0">
                <a:solidFill>
                  <a:srgbClr val="5E666F"/>
                </a:solidFill>
                <a:latin typeface="微软雅黑"/>
                <a:cs typeface="微软雅黑"/>
              </a:rPr>
              <a:t>见</a:t>
            </a:r>
            <a:r>
              <a:rPr sz="1400" dirty="0">
                <a:solidFill>
                  <a:srgbClr val="5E666F"/>
                </a:solidFill>
                <a:latin typeface="微软雅黑"/>
                <a:cs typeface="微软雅黑"/>
              </a:rPr>
              <a:t>均不</a:t>
            </a:r>
            <a:r>
              <a:rPr sz="1400" spc="-15" dirty="0">
                <a:solidFill>
                  <a:srgbClr val="5E666F"/>
                </a:solidFill>
                <a:latin typeface="微软雅黑"/>
                <a:cs typeface="微软雅黑"/>
              </a:rPr>
              <a:t>构</a:t>
            </a:r>
            <a:r>
              <a:rPr sz="1400" dirty="0">
                <a:solidFill>
                  <a:srgbClr val="5E666F"/>
                </a:solidFill>
                <a:latin typeface="微软雅黑"/>
                <a:cs typeface="微软雅黑"/>
              </a:rPr>
              <a:t>成对任  何人的投资建议。本报</a:t>
            </a:r>
            <a:r>
              <a:rPr sz="1400" spc="-15" dirty="0">
                <a:solidFill>
                  <a:srgbClr val="5E666F"/>
                </a:solidFill>
                <a:latin typeface="微软雅黑"/>
                <a:cs typeface="微软雅黑"/>
              </a:rPr>
              <a:t>告</a:t>
            </a:r>
            <a:r>
              <a:rPr sz="1400" dirty="0">
                <a:solidFill>
                  <a:srgbClr val="5E666F"/>
                </a:solidFill>
                <a:latin typeface="微软雅黑"/>
                <a:cs typeface="微软雅黑"/>
              </a:rPr>
              <a:t>的信</a:t>
            </a:r>
            <a:r>
              <a:rPr sz="1400" spc="-15" dirty="0">
                <a:solidFill>
                  <a:srgbClr val="5E666F"/>
                </a:solidFill>
                <a:latin typeface="微软雅黑"/>
                <a:cs typeface="微软雅黑"/>
              </a:rPr>
              <a:t>息</a:t>
            </a:r>
            <a:r>
              <a:rPr sz="1400" dirty="0">
                <a:solidFill>
                  <a:srgbClr val="5E666F"/>
                </a:solidFill>
                <a:latin typeface="微软雅黑"/>
                <a:cs typeface="微软雅黑"/>
              </a:rPr>
              <a:t>来源</a:t>
            </a:r>
            <a:r>
              <a:rPr sz="1400" spc="-15" dirty="0">
                <a:solidFill>
                  <a:srgbClr val="5E666F"/>
                </a:solidFill>
                <a:latin typeface="微软雅黑"/>
                <a:cs typeface="微软雅黑"/>
              </a:rPr>
              <a:t>于</a:t>
            </a:r>
            <a:r>
              <a:rPr sz="1400" dirty="0">
                <a:solidFill>
                  <a:srgbClr val="5E666F"/>
                </a:solidFill>
                <a:latin typeface="微软雅黑"/>
                <a:cs typeface="微软雅黑"/>
              </a:rPr>
              <a:t>已公</a:t>
            </a:r>
            <a:r>
              <a:rPr sz="1400" spc="-15" dirty="0">
                <a:solidFill>
                  <a:srgbClr val="5E666F"/>
                </a:solidFill>
                <a:latin typeface="微软雅黑"/>
                <a:cs typeface="微软雅黑"/>
              </a:rPr>
              <a:t>开</a:t>
            </a:r>
            <a:r>
              <a:rPr sz="1400" dirty="0">
                <a:solidFill>
                  <a:srgbClr val="5E666F"/>
                </a:solidFill>
                <a:latin typeface="微软雅黑"/>
                <a:cs typeface="微软雅黑"/>
              </a:rPr>
              <a:t>的资</a:t>
            </a:r>
            <a:r>
              <a:rPr sz="1400" spc="-15" dirty="0">
                <a:solidFill>
                  <a:srgbClr val="5E666F"/>
                </a:solidFill>
                <a:latin typeface="微软雅黑"/>
                <a:cs typeface="微软雅黑"/>
              </a:rPr>
              <a:t>料</a:t>
            </a:r>
            <a:r>
              <a:rPr sz="1400" dirty="0">
                <a:solidFill>
                  <a:srgbClr val="5E666F"/>
                </a:solidFill>
                <a:latin typeface="微软雅黑"/>
                <a:cs typeface="微软雅黑"/>
              </a:rPr>
              <a:t>，亿</a:t>
            </a:r>
            <a:r>
              <a:rPr sz="1400" spc="-15" dirty="0">
                <a:solidFill>
                  <a:srgbClr val="5E666F"/>
                </a:solidFill>
                <a:latin typeface="微软雅黑"/>
                <a:cs typeface="微软雅黑"/>
              </a:rPr>
              <a:t>欧</a:t>
            </a:r>
            <a:r>
              <a:rPr sz="1400" dirty="0">
                <a:solidFill>
                  <a:srgbClr val="5E666F"/>
                </a:solidFill>
                <a:latin typeface="微软雅黑"/>
                <a:cs typeface="微软雅黑"/>
              </a:rPr>
              <a:t>智库</a:t>
            </a:r>
            <a:r>
              <a:rPr sz="1400" spc="-15" dirty="0">
                <a:solidFill>
                  <a:srgbClr val="5E666F"/>
                </a:solidFill>
                <a:latin typeface="微软雅黑"/>
                <a:cs typeface="微软雅黑"/>
              </a:rPr>
              <a:t>对</a:t>
            </a:r>
            <a:r>
              <a:rPr sz="1400" dirty="0">
                <a:solidFill>
                  <a:srgbClr val="5E666F"/>
                </a:solidFill>
                <a:latin typeface="微软雅黑"/>
                <a:cs typeface="微软雅黑"/>
              </a:rPr>
              <a:t>该等</a:t>
            </a:r>
            <a:r>
              <a:rPr sz="1400" spc="-15" dirty="0">
                <a:solidFill>
                  <a:srgbClr val="5E666F"/>
                </a:solidFill>
                <a:latin typeface="微软雅黑"/>
                <a:cs typeface="微软雅黑"/>
              </a:rPr>
              <a:t>信</a:t>
            </a:r>
            <a:r>
              <a:rPr sz="1400" dirty="0">
                <a:solidFill>
                  <a:srgbClr val="5E666F"/>
                </a:solidFill>
                <a:latin typeface="微软雅黑"/>
                <a:cs typeface="微软雅黑"/>
              </a:rPr>
              <a:t>息的</a:t>
            </a:r>
            <a:r>
              <a:rPr sz="1400" spc="-15" dirty="0">
                <a:solidFill>
                  <a:srgbClr val="5E666F"/>
                </a:solidFill>
                <a:latin typeface="微软雅黑"/>
                <a:cs typeface="微软雅黑"/>
              </a:rPr>
              <a:t>准</a:t>
            </a:r>
            <a:r>
              <a:rPr sz="1400" dirty="0">
                <a:solidFill>
                  <a:srgbClr val="5E666F"/>
                </a:solidFill>
                <a:latin typeface="微软雅黑"/>
                <a:cs typeface="微软雅黑"/>
              </a:rPr>
              <a:t>确性</a:t>
            </a:r>
            <a:r>
              <a:rPr sz="1400" spc="-15" dirty="0">
                <a:solidFill>
                  <a:srgbClr val="5E666F"/>
                </a:solidFill>
                <a:latin typeface="微软雅黑"/>
                <a:cs typeface="微软雅黑"/>
              </a:rPr>
              <a:t>、</a:t>
            </a:r>
            <a:r>
              <a:rPr sz="1400" dirty="0">
                <a:solidFill>
                  <a:srgbClr val="5E666F"/>
                </a:solidFill>
                <a:latin typeface="微软雅黑"/>
                <a:cs typeface="微软雅黑"/>
              </a:rPr>
              <a:t>完整</a:t>
            </a:r>
            <a:r>
              <a:rPr sz="1400" spc="-15" dirty="0">
                <a:solidFill>
                  <a:srgbClr val="5E666F"/>
                </a:solidFill>
                <a:latin typeface="微软雅黑"/>
                <a:cs typeface="微软雅黑"/>
              </a:rPr>
              <a:t>性</a:t>
            </a:r>
            <a:r>
              <a:rPr sz="1400" dirty="0">
                <a:solidFill>
                  <a:srgbClr val="5E666F"/>
                </a:solidFill>
                <a:latin typeface="微软雅黑"/>
                <a:cs typeface="微软雅黑"/>
              </a:rPr>
              <a:t>或可</a:t>
            </a:r>
            <a:r>
              <a:rPr sz="1400" spc="-15" dirty="0">
                <a:solidFill>
                  <a:srgbClr val="5E666F"/>
                </a:solidFill>
                <a:latin typeface="微软雅黑"/>
                <a:cs typeface="微软雅黑"/>
              </a:rPr>
              <a:t>靠</a:t>
            </a:r>
            <a:r>
              <a:rPr sz="1400" dirty="0">
                <a:solidFill>
                  <a:srgbClr val="5E666F"/>
                </a:solidFill>
                <a:latin typeface="微软雅黑"/>
                <a:cs typeface="微软雅黑"/>
              </a:rPr>
              <a:t>性作</a:t>
            </a:r>
            <a:r>
              <a:rPr sz="1400" spc="-15" dirty="0">
                <a:solidFill>
                  <a:srgbClr val="5E666F"/>
                </a:solidFill>
                <a:latin typeface="微软雅黑"/>
                <a:cs typeface="微软雅黑"/>
              </a:rPr>
              <a:t>尽</a:t>
            </a:r>
            <a:r>
              <a:rPr sz="1400" dirty="0">
                <a:solidFill>
                  <a:srgbClr val="5E666F"/>
                </a:solidFill>
                <a:latin typeface="微软雅黑"/>
                <a:cs typeface="微软雅黑"/>
              </a:rPr>
              <a:t>可能</a:t>
            </a:r>
            <a:r>
              <a:rPr sz="1400" spc="-15" dirty="0">
                <a:solidFill>
                  <a:srgbClr val="5E666F"/>
                </a:solidFill>
                <a:latin typeface="微软雅黑"/>
                <a:cs typeface="微软雅黑"/>
              </a:rPr>
              <a:t>的</a:t>
            </a:r>
            <a:r>
              <a:rPr sz="1400" dirty="0">
                <a:solidFill>
                  <a:srgbClr val="5E666F"/>
                </a:solidFill>
                <a:latin typeface="微软雅黑"/>
                <a:cs typeface="微软雅黑"/>
              </a:rPr>
              <a:t>追求</a:t>
            </a:r>
            <a:r>
              <a:rPr sz="1400" spc="-15" dirty="0">
                <a:solidFill>
                  <a:srgbClr val="5E666F"/>
                </a:solidFill>
                <a:latin typeface="微软雅黑"/>
                <a:cs typeface="微软雅黑"/>
              </a:rPr>
              <a:t>但</a:t>
            </a:r>
            <a:r>
              <a:rPr sz="1400" dirty="0">
                <a:solidFill>
                  <a:srgbClr val="5E666F"/>
                </a:solidFill>
                <a:latin typeface="微软雅黑"/>
                <a:cs typeface="微软雅黑"/>
              </a:rPr>
              <a:t>不作任  何保证。本报告所载的</a:t>
            </a:r>
            <a:r>
              <a:rPr sz="1400" spc="-15" dirty="0">
                <a:solidFill>
                  <a:srgbClr val="5E666F"/>
                </a:solidFill>
                <a:latin typeface="微软雅黑"/>
                <a:cs typeface="微软雅黑"/>
              </a:rPr>
              <a:t>资</a:t>
            </a:r>
            <a:r>
              <a:rPr sz="1400" dirty="0">
                <a:solidFill>
                  <a:srgbClr val="5E666F"/>
                </a:solidFill>
                <a:latin typeface="微软雅黑"/>
                <a:cs typeface="微软雅黑"/>
              </a:rPr>
              <a:t>料、</a:t>
            </a:r>
            <a:r>
              <a:rPr sz="1400" spc="-15" dirty="0">
                <a:solidFill>
                  <a:srgbClr val="5E666F"/>
                </a:solidFill>
                <a:latin typeface="微软雅黑"/>
                <a:cs typeface="微软雅黑"/>
              </a:rPr>
              <a:t>意</a:t>
            </a:r>
            <a:r>
              <a:rPr sz="1400" dirty="0">
                <a:solidFill>
                  <a:srgbClr val="5E666F"/>
                </a:solidFill>
                <a:latin typeface="微软雅黑"/>
                <a:cs typeface="微软雅黑"/>
              </a:rPr>
              <a:t>见及</a:t>
            </a:r>
            <a:r>
              <a:rPr sz="1400" spc="-15" dirty="0">
                <a:solidFill>
                  <a:srgbClr val="5E666F"/>
                </a:solidFill>
                <a:latin typeface="微软雅黑"/>
                <a:cs typeface="微软雅黑"/>
              </a:rPr>
              <a:t>推</a:t>
            </a:r>
            <a:r>
              <a:rPr sz="1400" dirty="0">
                <a:solidFill>
                  <a:srgbClr val="5E666F"/>
                </a:solidFill>
                <a:latin typeface="微软雅黑"/>
                <a:cs typeface="微软雅黑"/>
              </a:rPr>
              <a:t>测仅</a:t>
            </a:r>
            <a:r>
              <a:rPr sz="1400" spc="-15" dirty="0">
                <a:solidFill>
                  <a:srgbClr val="5E666F"/>
                </a:solidFill>
                <a:latin typeface="微软雅黑"/>
                <a:cs typeface="微软雅黑"/>
              </a:rPr>
              <a:t>反</a:t>
            </a:r>
            <a:r>
              <a:rPr sz="1400" dirty="0">
                <a:solidFill>
                  <a:srgbClr val="5E666F"/>
                </a:solidFill>
                <a:latin typeface="微软雅黑"/>
                <a:cs typeface="微软雅黑"/>
              </a:rPr>
              <a:t>映亿</a:t>
            </a:r>
            <a:r>
              <a:rPr sz="1400" spc="-15" dirty="0">
                <a:solidFill>
                  <a:srgbClr val="5E666F"/>
                </a:solidFill>
                <a:latin typeface="微软雅黑"/>
                <a:cs typeface="微软雅黑"/>
              </a:rPr>
              <a:t>欧</a:t>
            </a:r>
            <a:r>
              <a:rPr sz="1400" dirty="0">
                <a:solidFill>
                  <a:srgbClr val="5E666F"/>
                </a:solidFill>
                <a:latin typeface="微软雅黑"/>
                <a:cs typeface="微软雅黑"/>
              </a:rPr>
              <a:t>智库</a:t>
            </a:r>
            <a:r>
              <a:rPr sz="1400" spc="-15" dirty="0">
                <a:solidFill>
                  <a:srgbClr val="5E666F"/>
                </a:solidFill>
                <a:latin typeface="微软雅黑"/>
                <a:cs typeface="微软雅黑"/>
              </a:rPr>
              <a:t>于</a:t>
            </a:r>
            <a:r>
              <a:rPr sz="1400" dirty="0">
                <a:solidFill>
                  <a:srgbClr val="5E666F"/>
                </a:solidFill>
                <a:latin typeface="微软雅黑"/>
                <a:cs typeface="微软雅黑"/>
              </a:rPr>
              <a:t>发布</a:t>
            </a:r>
            <a:r>
              <a:rPr sz="1400" spc="-15" dirty="0">
                <a:solidFill>
                  <a:srgbClr val="5E666F"/>
                </a:solidFill>
                <a:latin typeface="微软雅黑"/>
                <a:cs typeface="微软雅黑"/>
              </a:rPr>
              <a:t>本</a:t>
            </a:r>
            <a:r>
              <a:rPr sz="1400" dirty="0">
                <a:solidFill>
                  <a:srgbClr val="5E666F"/>
                </a:solidFill>
                <a:latin typeface="微软雅黑"/>
                <a:cs typeface="微软雅黑"/>
              </a:rPr>
              <a:t>报告</a:t>
            </a:r>
            <a:r>
              <a:rPr sz="1400" spc="-15" dirty="0">
                <a:solidFill>
                  <a:srgbClr val="5E666F"/>
                </a:solidFill>
                <a:latin typeface="微软雅黑"/>
                <a:cs typeface="微软雅黑"/>
              </a:rPr>
              <a:t>当</a:t>
            </a:r>
            <a:r>
              <a:rPr sz="1400" dirty="0">
                <a:solidFill>
                  <a:srgbClr val="5E666F"/>
                </a:solidFill>
                <a:latin typeface="微软雅黑"/>
                <a:cs typeface="微软雅黑"/>
              </a:rPr>
              <a:t>日之</a:t>
            </a:r>
            <a:r>
              <a:rPr sz="1400" spc="-15" dirty="0">
                <a:solidFill>
                  <a:srgbClr val="5E666F"/>
                </a:solidFill>
                <a:latin typeface="微软雅黑"/>
                <a:cs typeface="微软雅黑"/>
              </a:rPr>
              <a:t>前</a:t>
            </a:r>
            <a:r>
              <a:rPr sz="1400" dirty="0">
                <a:solidFill>
                  <a:srgbClr val="5E666F"/>
                </a:solidFill>
                <a:latin typeface="微软雅黑"/>
                <a:cs typeface="微软雅黑"/>
              </a:rPr>
              <a:t>的判</a:t>
            </a:r>
            <a:r>
              <a:rPr sz="1400" spc="-15" dirty="0">
                <a:solidFill>
                  <a:srgbClr val="5E666F"/>
                </a:solidFill>
                <a:latin typeface="微软雅黑"/>
                <a:cs typeface="微软雅黑"/>
              </a:rPr>
              <a:t>断</a:t>
            </a:r>
            <a:r>
              <a:rPr sz="1400" dirty="0">
                <a:solidFill>
                  <a:srgbClr val="5E666F"/>
                </a:solidFill>
                <a:latin typeface="微软雅黑"/>
                <a:cs typeface="微软雅黑"/>
              </a:rPr>
              <a:t>，在</a:t>
            </a:r>
            <a:r>
              <a:rPr sz="1400" spc="-15" dirty="0">
                <a:solidFill>
                  <a:srgbClr val="5E666F"/>
                </a:solidFill>
                <a:latin typeface="微软雅黑"/>
                <a:cs typeface="微软雅黑"/>
              </a:rPr>
              <a:t>不</a:t>
            </a:r>
            <a:r>
              <a:rPr sz="1400" dirty="0">
                <a:solidFill>
                  <a:srgbClr val="5E666F"/>
                </a:solidFill>
                <a:latin typeface="微软雅黑"/>
                <a:cs typeface="微软雅黑"/>
              </a:rPr>
              <a:t>同时</a:t>
            </a:r>
            <a:r>
              <a:rPr sz="1400" spc="-15" dirty="0">
                <a:solidFill>
                  <a:srgbClr val="5E666F"/>
                </a:solidFill>
                <a:latin typeface="微软雅黑"/>
                <a:cs typeface="微软雅黑"/>
              </a:rPr>
              <a:t>期</a:t>
            </a:r>
            <a:r>
              <a:rPr sz="1400" dirty="0">
                <a:solidFill>
                  <a:srgbClr val="5E666F"/>
                </a:solidFill>
                <a:latin typeface="微软雅黑"/>
                <a:cs typeface="微软雅黑"/>
              </a:rPr>
              <a:t>，亿</a:t>
            </a:r>
            <a:r>
              <a:rPr sz="1400" spc="-15" dirty="0">
                <a:solidFill>
                  <a:srgbClr val="5E666F"/>
                </a:solidFill>
                <a:latin typeface="微软雅黑"/>
                <a:cs typeface="微软雅黑"/>
              </a:rPr>
              <a:t>欧</a:t>
            </a:r>
            <a:r>
              <a:rPr sz="1400" dirty="0">
                <a:solidFill>
                  <a:srgbClr val="5E666F"/>
                </a:solidFill>
                <a:latin typeface="微软雅黑"/>
                <a:cs typeface="微软雅黑"/>
              </a:rPr>
              <a:t>智库</a:t>
            </a:r>
            <a:r>
              <a:rPr sz="1400" spc="-15" dirty="0">
                <a:solidFill>
                  <a:srgbClr val="5E666F"/>
                </a:solidFill>
                <a:latin typeface="微软雅黑"/>
                <a:cs typeface="微软雅黑"/>
              </a:rPr>
              <a:t>可</a:t>
            </a:r>
            <a:r>
              <a:rPr sz="1400" dirty="0">
                <a:solidFill>
                  <a:srgbClr val="5E666F"/>
                </a:solidFill>
                <a:latin typeface="微软雅黑"/>
                <a:cs typeface="微软雅黑"/>
              </a:rPr>
              <a:t>发出</a:t>
            </a:r>
            <a:r>
              <a:rPr sz="1400" spc="-15" dirty="0">
                <a:solidFill>
                  <a:srgbClr val="5E666F"/>
                </a:solidFill>
                <a:latin typeface="微软雅黑"/>
                <a:cs typeface="微软雅黑"/>
              </a:rPr>
              <a:t>与</a:t>
            </a:r>
            <a:r>
              <a:rPr sz="1400" dirty="0">
                <a:solidFill>
                  <a:srgbClr val="5E666F"/>
                </a:solidFill>
                <a:latin typeface="微软雅黑"/>
                <a:cs typeface="微软雅黑"/>
              </a:rPr>
              <a:t>本报告  </a:t>
            </a:r>
            <a:r>
              <a:rPr sz="1400" spc="-5" dirty="0">
                <a:solidFill>
                  <a:srgbClr val="5E666F"/>
                </a:solidFill>
                <a:latin typeface="微软雅黑"/>
                <a:cs typeface="微软雅黑"/>
              </a:rPr>
              <a:t>所载资料、意见及推测不一致的报告。亿欧智库不保证本报告所含信息保持在最新状态。同时，亿欧智库对本报告所含信息可在  </a:t>
            </a:r>
            <a:r>
              <a:rPr sz="1400" dirty="0">
                <a:solidFill>
                  <a:srgbClr val="5E666F"/>
                </a:solidFill>
                <a:latin typeface="微软雅黑"/>
                <a:cs typeface="微软雅黑"/>
              </a:rPr>
              <a:t>不发出通知的情形下做出修改，读者可自行关注相应的更新或修改。</a:t>
            </a:r>
            <a:endParaRPr sz="1400">
              <a:latin typeface="微软雅黑"/>
              <a:cs typeface="微软雅黑"/>
            </a:endParaRPr>
          </a:p>
        </p:txBody>
      </p:sp>
      <p:sp>
        <p:nvSpPr>
          <p:cNvPr id="5" name="object 5"/>
          <p:cNvSpPr txBox="1"/>
          <p:nvPr/>
        </p:nvSpPr>
        <p:spPr>
          <a:xfrm>
            <a:off x="11688318" y="443484"/>
            <a:ext cx="330200" cy="195580"/>
          </a:xfrm>
          <a:prstGeom prst="rect">
            <a:avLst/>
          </a:prstGeom>
        </p:spPr>
        <p:txBody>
          <a:bodyPr vert="horz" wrap="square" lIns="0" tIns="0" rIns="0" bIns="0" rtlCol="0">
            <a:spAutoFit/>
          </a:bodyPr>
          <a:lstStyle/>
          <a:p>
            <a:pPr marL="12700">
              <a:lnSpc>
                <a:spcPct val="100000"/>
              </a:lnSpc>
            </a:pPr>
            <a:r>
              <a:rPr sz="1200" dirty="0">
                <a:solidFill>
                  <a:srgbClr val="5E666F"/>
                </a:solidFill>
                <a:latin typeface="微软雅黑"/>
                <a:cs typeface="微软雅黑"/>
              </a:rPr>
              <a:t>后记</a:t>
            </a:r>
            <a:endParaRPr sz="1200">
              <a:latin typeface="微软雅黑"/>
              <a:cs typeface="微软雅黑"/>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799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574035" y="2322576"/>
            <a:ext cx="2311908" cy="2311908"/>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5196078" y="3137408"/>
            <a:ext cx="4651375" cy="1475740"/>
          </a:xfrm>
          <a:prstGeom prst="rect">
            <a:avLst/>
          </a:prstGeom>
        </p:spPr>
        <p:txBody>
          <a:bodyPr vert="horz" wrap="square" lIns="0" tIns="0" rIns="0" bIns="0" rtlCol="0">
            <a:spAutoFit/>
          </a:bodyPr>
          <a:lstStyle/>
          <a:p>
            <a:pPr marL="12700" marR="1360805">
              <a:lnSpc>
                <a:spcPct val="150000"/>
              </a:lnSpc>
            </a:pPr>
            <a:r>
              <a:rPr sz="1600" spc="-10" dirty="0">
                <a:solidFill>
                  <a:srgbClr val="1D9ED2"/>
                </a:solidFill>
                <a:latin typeface="微软雅黑"/>
                <a:cs typeface="微软雅黑"/>
              </a:rPr>
              <a:t>网址：</a:t>
            </a:r>
            <a:r>
              <a:rPr sz="1600" spc="-10" dirty="0">
                <a:solidFill>
                  <a:srgbClr val="1D9ED2"/>
                </a:solidFill>
                <a:latin typeface="微软雅黑"/>
                <a:cs typeface="微软雅黑"/>
                <a:hlinkClick r:id="rId4"/>
              </a:rPr>
              <a:t>www.iyiou.com/intelligence </a:t>
            </a:r>
            <a:r>
              <a:rPr sz="1600" spc="-10" dirty="0">
                <a:solidFill>
                  <a:srgbClr val="1D9ED2"/>
                </a:solidFill>
                <a:latin typeface="微软雅黑"/>
                <a:cs typeface="微软雅黑"/>
              </a:rPr>
              <a:t> 邮箱：</a:t>
            </a:r>
            <a:r>
              <a:rPr sz="1600" spc="-10" dirty="0">
                <a:solidFill>
                  <a:srgbClr val="1D9ED2"/>
                </a:solidFill>
                <a:latin typeface="微软雅黑"/>
                <a:cs typeface="微软雅黑"/>
                <a:hlinkClick r:id="rId5"/>
              </a:rPr>
              <a:t>zk@iyiou.com</a:t>
            </a:r>
            <a:endParaRPr sz="1600">
              <a:latin typeface="微软雅黑"/>
              <a:cs typeface="微软雅黑"/>
            </a:endParaRPr>
          </a:p>
          <a:p>
            <a:pPr marL="12700">
              <a:lnSpc>
                <a:spcPct val="100000"/>
              </a:lnSpc>
              <a:spcBef>
                <a:spcPts val="960"/>
              </a:spcBef>
            </a:pPr>
            <a:r>
              <a:rPr sz="1600" spc="-5" dirty="0">
                <a:solidFill>
                  <a:srgbClr val="1D9ED2"/>
                </a:solidFill>
                <a:latin typeface="微软雅黑"/>
                <a:cs typeface="微软雅黑"/>
              </a:rPr>
              <a:t>电话：010-57293241</a:t>
            </a:r>
            <a:endParaRPr sz="1600">
              <a:latin typeface="微软雅黑"/>
              <a:cs typeface="微软雅黑"/>
            </a:endParaRPr>
          </a:p>
          <a:p>
            <a:pPr marL="12700">
              <a:lnSpc>
                <a:spcPct val="100000"/>
              </a:lnSpc>
              <a:spcBef>
                <a:spcPts val="960"/>
              </a:spcBef>
            </a:pPr>
            <a:r>
              <a:rPr sz="1600" spc="-5" dirty="0">
                <a:solidFill>
                  <a:srgbClr val="1D9ED2"/>
                </a:solidFill>
                <a:latin typeface="微软雅黑"/>
                <a:cs typeface="微软雅黑"/>
              </a:rPr>
              <a:t>地址：北京市朝阳区霞光里9号中电发展大厦B座2层</a:t>
            </a:r>
            <a:endParaRPr sz="1600">
              <a:latin typeface="微软雅黑"/>
              <a:cs typeface="微软雅黑"/>
            </a:endParaRPr>
          </a:p>
        </p:txBody>
      </p:sp>
      <p:sp>
        <p:nvSpPr>
          <p:cNvPr id="5" name="object 5"/>
          <p:cNvSpPr/>
          <p:nvPr/>
        </p:nvSpPr>
        <p:spPr>
          <a:xfrm>
            <a:off x="4852415" y="2269235"/>
            <a:ext cx="2107691" cy="896112"/>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640311" y="6144767"/>
            <a:ext cx="551815" cy="462280"/>
          </a:xfrm>
          <a:custGeom>
            <a:avLst/>
            <a:gdLst/>
            <a:ahLst/>
            <a:cxnLst/>
            <a:rect l="l" t="t" r="r" b="b"/>
            <a:pathLst>
              <a:path w="551815" h="462279">
                <a:moveTo>
                  <a:pt x="320802" y="0"/>
                </a:moveTo>
                <a:lnTo>
                  <a:pt x="230886" y="0"/>
                </a:lnTo>
                <a:lnTo>
                  <a:pt x="184356" y="4690"/>
                </a:lnTo>
                <a:lnTo>
                  <a:pt x="141017" y="18143"/>
                </a:lnTo>
                <a:lnTo>
                  <a:pt x="101798" y="39430"/>
                </a:lnTo>
                <a:lnTo>
                  <a:pt x="67627" y="67622"/>
                </a:lnTo>
                <a:lnTo>
                  <a:pt x="39433" y="101792"/>
                </a:lnTo>
                <a:lnTo>
                  <a:pt x="18145" y="141012"/>
                </a:lnTo>
                <a:lnTo>
                  <a:pt x="4691" y="184352"/>
                </a:lnTo>
                <a:lnTo>
                  <a:pt x="0" y="230885"/>
                </a:lnTo>
                <a:lnTo>
                  <a:pt x="4691" y="277415"/>
                </a:lnTo>
                <a:lnTo>
                  <a:pt x="18145" y="320754"/>
                </a:lnTo>
                <a:lnTo>
                  <a:pt x="39433" y="359973"/>
                </a:lnTo>
                <a:lnTo>
                  <a:pt x="67627" y="394144"/>
                </a:lnTo>
                <a:lnTo>
                  <a:pt x="101798" y="422338"/>
                </a:lnTo>
                <a:lnTo>
                  <a:pt x="141017" y="443626"/>
                </a:lnTo>
                <a:lnTo>
                  <a:pt x="184356" y="457080"/>
                </a:lnTo>
                <a:lnTo>
                  <a:pt x="230886" y="461771"/>
                </a:lnTo>
                <a:lnTo>
                  <a:pt x="320802" y="461771"/>
                </a:lnTo>
                <a:lnTo>
                  <a:pt x="367331" y="457080"/>
                </a:lnTo>
                <a:lnTo>
                  <a:pt x="410670" y="443626"/>
                </a:lnTo>
                <a:lnTo>
                  <a:pt x="449889" y="422338"/>
                </a:lnTo>
                <a:lnTo>
                  <a:pt x="484060" y="394144"/>
                </a:lnTo>
                <a:lnTo>
                  <a:pt x="512254" y="359973"/>
                </a:lnTo>
                <a:lnTo>
                  <a:pt x="533542" y="320754"/>
                </a:lnTo>
                <a:lnTo>
                  <a:pt x="546996" y="277415"/>
                </a:lnTo>
                <a:lnTo>
                  <a:pt x="551688" y="230885"/>
                </a:lnTo>
                <a:lnTo>
                  <a:pt x="546996" y="184352"/>
                </a:lnTo>
                <a:lnTo>
                  <a:pt x="533542" y="141012"/>
                </a:lnTo>
                <a:lnTo>
                  <a:pt x="512254" y="101792"/>
                </a:lnTo>
                <a:lnTo>
                  <a:pt x="484060" y="67622"/>
                </a:lnTo>
                <a:lnTo>
                  <a:pt x="449889" y="39430"/>
                </a:lnTo>
                <a:lnTo>
                  <a:pt x="410670" y="18143"/>
                </a:lnTo>
                <a:lnTo>
                  <a:pt x="367331" y="4690"/>
                </a:lnTo>
                <a:lnTo>
                  <a:pt x="320802" y="0"/>
                </a:lnTo>
                <a:close/>
              </a:path>
            </a:pathLst>
          </a:custGeom>
          <a:solidFill>
            <a:srgbClr val="1D9ED2"/>
          </a:solidFill>
        </p:spPr>
        <p:txBody>
          <a:bodyPr wrap="square" lIns="0" tIns="0" rIns="0" bIns="0" rtlCol="0"/>
          <a:lstStyle/>
          <a:p>
            <a:endParaRPr/>
          </a:p>
        </p:txBody>
      </p:sp>
      <p:sp>
        <p:nvSpPr>
          <p:cNvPr id="3" name="object 3"/>
          <p:cNvSpPr/>
          <p:nvPr/>
        </p:nvSpPr>
        <p:spPr>
          <a:xfrm>
            <a:off x="11856719" y="6144767"/>
            <a:ext cx="334010" cy="462280"/>
          </a:xfrm>
          <a:custGeom>
            <a:avLst/>
            <a:gdLst/>
            <a:ahLst/>
            <a:cxnLst/>
            <a:rect l="l" t="t" r="r" b="b"/>
            <a:pathLst>
              <a:path w="334009" h="462279">
                <a:moveTo>
                  <a:pt x="0" y="461771"/>
                </a:moveTo>
                <a:lnTo>
                  <a:pt x="333755" y="461771"/>
                </a:lnTo>
                <a:lnTo>
                  <a:pt x="333755" y="0"/>
                </a:lnTo>
                <a:lnTo>
                  <a:pt x="0" y="0"/>
                </a:lnTo>
                <a:lnTo>
                  <a:pt x="0" y="461771"/>
                </a:lnTo>
                <a:close/>
              </a:path>
            </a:pathLst>
          </a:custGeom>
          <a:solidFill>
            <a:srgbClr val="1D9ED2"/>
          </a:solidFill>
        </p:spPr>
        <p:txBody>
          <a:bodyPr wrap="square" lIns="0" tIns="0" rIns="0" bIns="0" rtlCol="0"/>
          <a:lstStyle/>
          <a:p>
            <a:endParaRPr/>
          </a:p>
        </p:txBody>
      </p:sp>
      <p:sp>
        <p:nvSpPr>
          <p:cNvPr id="4" name="object 4"/>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基础协议</a:t>
            </a:r>
            <a:endParaRPr sz="1200">
              <a:latin typeface="微软雅黑"/>
              <a:cs typeface="微软雅黑"/>
            </a:endParaRPr>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spc="-5" dirty="0">
                <a:latin typeface="微软雅黑"/>
                <a:cs typeface="微软雅黑"/>
              </a:rPr>
              <a:t>NEO</a:t>
            </a:r>
            <a:r>
              <a:rPr spc="-5" dirty="0"/>
              <a:t>：使用</a:t>
            </a:r>
            <a:r>
              <a:rPr spc="-5" dirty="0">
                <a:latin typeface="微软雅黑"/>
                <a:cs typeface="微软雅黑"/>
              </a:rPr>
              <a:t>DBFT</a:t>
            </a:r>
            <a:r>
              <a:rPr spc="-5" dirty="0"/>
              <a:t>、</a:t>
            </a:r>
            <a:r>
              <a:rPr spc="-5" dirty="0">
                <a:latin typeface="微软雅黑"/>
                <a:cs typeface="微软雅黑"/>
              </a:rPr>
              <a:t>NeoX</a:t>
            </a:r>
            <a:r>
              <a:rPr spc="-5" dirty="0"/>
              <a:t>、</a:t>
            </a:r>
            <a:r>
              <a:rPr spc="-5" dirty="0">
                <a:latin typeface="微软雅黑"/>
                <a:cs typeface="微软雅黑"/>
              </a:rPr>
              <a:t>NeoFS</a:t>
            </a:r>
            <a:r>
              <a:rPr spc="-5" dirty="0"/>
              <a:t>、</a:t>
            </a:r>
            <a:r>
              <a:rPr spc="-5" dirty="0">
                <a:latin typeface="微软雅黑"/>
                <a:cs typeface="微软雅黑"/>
              </a:rPr>
              <a:t>NeoQS</a:t>
            </a:r>
            <a:r>
              <a:rPr spc="-5" dirty="0"/>
              <a:t>等多项原创技术，</a:t>
            </a:r>
          </a:p>
          <a:p>
            <a:pPr marL="12700">
              <a:lnSpc>
                <a:spcPts val="2735"/>
              </a:lnSpc>
            </a:pPr>
            <a:r>
              <a:rPr spc="-5" dirty="0"/>
              <a:t>服务各行各业，致力于成为未来智能经济的基础架构</a:t>
            </a:r>
          </a:p>
        </p:txBody>
      </p:sp>
      <p:sp>
        <p:nvSpPr>
          <p:cNvPr id="7" name="object 7"/>
          <p:cNvSpPr txBox="1"/>
          <p:nvPr/>
        </p:nvSpPr>
        <p:spPr>
          <a:xfrm>
            <a:off x="846836" y="1566545"/>
            <a:ext cx="3775075" cy="22606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415" dirty="0">
                <a:solidFill>
                  <a:srgbClr val="1D9ED2"/>
                </a:solidFill>
                <a:latin typeface="Arial Unicode MS"/>
                <a:cs typeface="Arial Unicode MS"/>
              </a:rPr>
              <a:t> </a:t>
            </a:r>
            <a:r>
              <a:rPr sz="1400" b="1" dirty="0">
                <a:solidFill>
                  <a:srgbClr val="585858"/>
                </a:solidFill>
                <a:latin typeface="微软雅黑"/>
                <a:cs typeface="微软雅黑"/>
              </a:rPr>
              <a:t>NEO的设计目标、技术特色和Dapps应用：</a:t>
            </a:r>
            <a:endParaRPr sz="1400">
              <a:latin typeface="微软雅黑"/>
              <a:cs typeface="微软雅黑"/>
            </a:endParaRPr>
          </a:p>
        </p:txBody>
      </p:sp>
      <p:sp>
        <p:nvSpPr>
          <p:cNvPr id="8" name="object 8"/>
          <p:cNvSpPr/>
          <p:nvPr/>
        </p:nvSpPr>
        <p:spPr>
          <a:xfrm>
            <a:off x="5465826" y="1933194"/>
            <a:ext cx="3499485" cy="4326890"/>
          </a:xfrm>
          <a:custGeom>
            <a:avLst/>
            <a:gdLst/>
            <a:ahLst/>
            <a:cxnLst/>
            <a:rect l="l" t="t" r="r" b="b"/>
            <a:pathLst>
              <a:path w="3499484" h="4326890">
                <a:moveTo>
                  <a:pt x="0" y="4326636"/>
                </a:moveTo>
                <a:lnTo>
                  <a:pt x="3499104" y="4326636"/>
                </a:lnTo>
                <a:lnTo>
                  <a:pt x="3499104" y="0"/>
                </a:lnTo>
                <a:lnTo>
                  <a:pt x="0" y="0"/>
                </a:lnTo>
                <a:lnTo>
                  <a:pt x="0" y="4326636"/>
                </a:lnTo>
                <a:close/>
              </a:path>
            </a:pathLst>
          </a:custGeom>
          <a:solidFill>
            <a:srgbClr val="F9F9F9"/>
          </a:solidFill>
        </p:spPr>
        <p:txBody>
          <a:bodyPr wrap="square" lIns="0" tIns="0" rIns="0" bIns="0" rtlCol="0"/>
          <a:lstStyle/>
          <a:p>
            <a:endParaRPr/>
          </a:p>
        </p:txBody>
      </p:sp>
      <p:sp>
        <p:nvSpPr>
          <p:cNvPr id="9" name="object 9"/>
          <p:cNvSpPr/>
          <p:nvPr/>
        </p:nvSpPr>
        <p:spPr>
          <a:xfrm>
            <a:off x="5465826" y="1933194"/>
            <a:ext cx="3499485" cy="4326890"/>
          </a:xfrm>
          <a:custGeom>
            <a:avLst/>
            <a:gdLst/>
            <a:ahLst/>
            <a:cxnLst/>
            <a:rect l="l" t="t" r="r" b="b"/>
            <a:pathLst>
              <a:path w="3499484" h="4326890">
                <a:moveTo>
                  <a:pt x="0" y="4326636"/>
                </a:moveTo>
                <a:lnTo>
                  <a:pt x="3499104" y="4326636"/>
                </a:lnTo>
                <a:lnTo>
                  <a:pt x="3499104" y="0"/>
                </a:lnTo>
                <a:lnTo>
                  <a:pt x="0" y="0"/>
                </a:lnTo>
                <a:lnTo>
                  <a:pt x="0" y="4326636"/>
                </a:lnTo>
                <a:close/>
              </a:path>
            </a:pathLst>
          </a:custGeom>
          <a:ln w="19812">
            <a:solidFill>
              <a:srgbClr val="1D9ED2"/>
            </a:solidFill>
          </a:ln>
        </p:spPr>
        <p:txBody>
          <a:bodyPr wrap="square" lIns="0" tIns="0" rIns="0" bIns="0" rtlCol="0"/>
          <a:lstStyle/>
          <a:p>
            <a:endParaRPr/>
          </a:p>
        </p:txBody>
      </p:sp>
      <p:sp>
        <p:nvSpPr>
          <p:cNvPr id="10" name="object 10"/>
          <p:cNvSpPr/>
          <p:nvPr/>
        </p:nvSpPr>
        <p:spPr>
          <a:xfrm>
            <a:off x="4654422" y="2586227"/>
            <a:ext cx="1619885" cy="3264535"/>
          </a:xfrm>
          <a:custGeom>
            <a:avLst/>
            <a:gdLst/>
            <a:ahLst/>
            <a:cxnLst/>
            <a:rect l="l" t="t" r="r" b="b"/>
            <a:pathLst>
              <a:path w="1619885" h="3264535">
                <a:moveTo>
                  <a:pt x="1613662" y="836041"/>
                </a:moveTo>
                <a:lnTo>
                  <a:pt x="6603" y="836041"/>
                </a:lnTo>
                <a:lnTo>
                  <a:pt x="6603" y="3074543"/>
                </a:lnTo>
                <a:lnTo>
                  <a:pt x="13390" y="3124911"/>
                </a:lnTo>
                <a:lnTo>
                  <a:pt x="32535" y="3170205"/>
                </a:lnTo>
                <a:lnTo>
                  <a:pt x="62214" y="3208604"/>
                </a:lnTo>
                <a:lnTo>
                  <a:pt x="100602" y="3238286"/>
                </a:lnTo>
                <a:lnTo>
                  <a:pt x="145877" y="3257431"/>
                </a:lnTo>
                <a:lnTo>
                  <a:pt x="196214" y="3264217"/>
                </a:lnTo>
                <a:lnTo>
                  <a:pt x="1424051" y="3264217"/>
                </a:lnTo>
                <a:lnTo>
                  <a:pt x="1474344" y="3257431"/>
                </a:lnTo>
                <a:lnTo>
                  <a:pt x="1519606" y="3238286"/>
                </a:lnTo>
                <a:lnTo>
                  <a:pt x="1558004" y="3208604"/>
                </a:lnTo>
                <a:lnTo>
                  <a:pt x="1587702" y="3170205"/>
                </a:lnTo>
                <a:lnTo>
                  <a:pt x="1606866" y="3124911"/>
                </a:lnTo>
                <a:lnTo>
                  <a:pt x="1613662" y="3074543"/>
                </a:lnTo>
                <a:lnTo>
                  <a:pt x="1613662" y="1100328"/>
                </a:lnTo>
                <a:lnTo>
                  <a:pt x="1617090" y="1100328"/>
                </a:lnTo>
                <a:lnTo>
                  <a:pt x="1619885" y="1097534"/>
                </a:lnTo>
                <a:lnTo>
                  <a:pt x="1619885" y="890397"/>
                </a:lnTo>
                <a:lnTo>
                  <a:pt x="1617090" y="887730"/>
                </a:lnTo>
                <a:lnTo>
                  <a:pt x="1613662" y="887730"/>
                </a:lnTo>
                <a:lnTo>
                  <a:pt x="1613662" y="836041"/>
                </a:lnTo>
                <a:close/>
              </a:path>
              <a:path w="1619885" h="3264535">
                <a:moveTo>
                  <a:pt x="1617090" y="623570"/>
                </a:moveTo>
                <a:lnTo>
                  <a:pt x="2921" y="623570"/>
                </a:lnTo>
                <a:lnTo>
                  <a:pt x="0" y="626363"/>
                </a:lnTo>
                <a:lnTo>
                  <a:pt x="0" y="833501"/>
                </a:lnTo>
                <a:lnTo>
                  <a:pt x="2921" y="836041"/>
                </a:lnTo>
                <a:lnTo>
                  <a:pt x="1617090" y="836041"/>
                </a:lnTo>
                <a:lnTo>
                  <a:pt x="1619885" y="833501"/>
                </a:lnTo>
                <a:lnTo>
                  <a:pt x="1619885" y="626363"/>
                </a:lnTo>
                <a:lnTo>
                  <a:pt x="1617090" y="623570"/>
                </a:lnTo>
                <a:close/>
              </a:path>
              <a:path w="1619885" h="3264535">
                <a:moveTo>
                  <a:pt x="1424051" y="0"/>
                </a:moveTo>
                <a:lnTo>
                  <a:pt x="196214" y="0"/>
                </a:lnTo>
                <a:lnTo>
                  <a:pt x="145877" y="6787"/>
                </a:lnTo>
                <a:lnTo>
                  <a:pt x="100602" y="25936"/>
                </a:lnTo>
                <a:lnTo>
                  <a:pt x="62214" y="55625"/>
                </a:lnTo>
                <a:lnTo>
                  <a:pt x="32535" y="94036"/>
                </a:lnTo>
                <a:lnTo>
                  <a:pt x="13390" y="139347"/>
                </a:lnTo>
                <a:lnTo>
                  <a:pt x="6603" y="189737"/>
                </a:lnTo>
                <a:lnTo>
                  <a:pt x="6603" y="623570"/>
                </a:lnTo>
                <a:lnTo>
                  <a:pt x="1613662" y="623570"/>
                </a:lnTo>
                <a:lnTo>
                  <a:pt x="1613662" y="507873"/>
                </a:lnTo>
                <a:lnTo>
                  <a:pt x="1617090" y="507873"/>
                </a:lnTo>
                <a:lnTo>
                  <a:pt x="1619885" y="505206"/>
                </a:lnTo>
                <a:lnTo>
                  <a:pt x="1619885" y="386334"/>
                </a:lnTo>
                <a:lnTo>
                  <a:pt x="1617090" y="383539"/>
                </a:lnTo>
                <a:lnTo>
                  <a:pt x="1613662" y="383539"/>
                </a:lnTo>
                <a:lnTo>
                  <a:pt x="1613662" y="189737"/>
                </a:lnTo>
                <a:lnTo>
                  <a:pt x="1606866" y="139347"/>
                </a:lnTo>
                <a:lnTo>
                  <a:pt x="1587702" y="94036"/>
                </a:lnTo>
                <a:lnTo>
                  <a:pt x="1558004" y="55625"/>
                </a:lnTo>
                <a:lnTo>
                  <a:pt x="1519606" y="25936"/>
                </a:lnTo>
                <a:lnTo>
                  <a:pt x="1474344" y="6787"/>
                </a:lnTo>
                <a:lnTo>
                  <a:pt x="1424051" y="0"/>
                </a:lnTo>
                <a:close/>
              </a:path>
            </a:pathLst>
          </a:custGeom>
          <a:solidFill>
            <a:srgbClr val="171818"/>
          </a:solidFill>
        </p:spPr>
        <p:txBody>
          <a:bodyPr wrap="square" lIns="0" tIns="0" rIns="0" bIns="0" rtlCol="0"/>
          <a:lstStyle/>
          <a:p>
            <a:endParaRPr/>
          </a:p>
        </p:txBody>
      </p:sp>
      <p:sp>
        <p:nvSpPr>
          <p:cNvPr id="11" name="object 11"/>
          <p:cNvSpPr/>
          <p:nvPr/>
        </p:nvSpPr>
        <p:spPr>
          <a:xfrm>
            <a:off x="4672710" y="2598420"/>
            <a:ext cx="1583690" cy="3240405"/>
          </a:xfrm>
          <a:custGeom>
            <a:avLst/>
            <a:gdLst/>
            <a:ahLst/>
            <a:cxnLst/>
            <a:rect l="l" t="t" r="r" b="b"/>
            <a:pathLst>
              <a:path w="1583689" h="3240404">
                <a:moveTo>
                  <a:pt x="1405509" y="0"/>
                </a:moveTo>
                <a:lnTo>
                  <a:pt x="177800" y="0"/>
                </a:lnTo>
                <a:lnTo>
                  <a:pt x="130630" y="6361"/>
                </a:lnTo>
                <a:lnTo>
                  <a:pt x="88185" y="24308"/>
                </a:lnTo>
                <a:lnTo>
                  <a:pt x="52181" y="52133"/>
                </a:lnTo>
                <a:lnTo>
                  <a:pt x="24336" y="88128"/>
                </a:lnTo>
                <a:lnTo>
                  <a:pt x="6370" y="130586"/>
                </a:lnTo>
                <a:lnTo>
                  <a:pt x="0" y="177800"/>
                </a:lnTo>
                <a:lnTo>
                  <a:pt x="0" y="3062020"/>
                </a:lnTo>
                <a:lnTo>
                  <a:pt x="6370" y="3109292"/>
                </a:lnTo>
                <a:lnTo>
                  <a:pt x="24336" y="3151768"/>
                </a:lnTo>
                <a:lnTo>
                  <a:pt x="52181" y="3187755"/>
                </a:lnTo>
                <a:lnTo>
                  <a:pt x="88185" y="3215558"/>
                </a:lnTo>
                <a:lnTo>
                  <a:pt x="130630" y="3233482"/>
                </a:lnTo>
                <a:lnTo>
                  <a:pt x="177800" y="3239833"/>
                </a:lnTo>
                <a:lnTo>
                  <a:pt x="1405509" y="3239833"/>
                </a:lnTo>
                <a:lnTo>
                  <a:pt x="1452722" y="3233482"/>
                </a:lnTo>
                <a:lnTo>
                  <a:pt x="1495180" y="3215558"/>
                </a:lnTo>
                <a:lnTo>
                  <a:pt x="1531175" y="3187755"/>
                </a:lnTo>
                <a:lnTo>
                  <a:pt x="1559000" y="3151768"/>
                </a:lnTo>
                <a:lnTo>
                  <a:pt x="1576947" y="3109292"/>
                </a:lnTo>
                <a:lnTo>
                  <a:pt x="1583309" y="3062020"/>
                </a:lnTo>
                <a:lnTo>
                  <a:pt x="1583309" y="177800"/>
                </a:lnTo>
                <a:lnTo>
                  <a:pt x="1576947" y="130586"/>
                </a:lnTo>
                <a:lnTo>
                  <a:pt x="1559000" y="88128"/>
                </a:lnTo>
                <a:lnTo>
                  <a:pt x="1531175" y="52133"/>
                </a:lnTo>
                <a:lnTo>
                  <a:pt x="1495180" y="24308"/>
                </a:lnTo>
                <a:lnTo>
                  <a:pt x="1452722" y="6361"/>
                </a:lnTo>
                <a:lnTo>
                  <a:pt x="1405509" y="0"/>
                </a:lnTo>
                <a:close/>
              </a:path>
            </a:pathLst>
          </a:custGeom>
          <a:solidFill>
            <a:srgbClr val="171818"/>
          </a:solidFill>
        </p:spPr>
        <p:txBody>
          <a:bodyPr wrap="square" lIns="0" tIns="0" rIns="0" bIns="0" rtlCol="0"/>
          <a:lstStyle/>
          <a:p>
            <a:endParaRPr/>
          </a:p>
        </p:txBody>
      </p:sp>
      <p:sp>
        <p:nvSpPr>
          <p:cNvPr id="12" name="object 12"/>
          <p:cNvSpPr/>
          <p:nvPr/>
        </p:nvSpPr>
        <p:spPr>
          <a:xfrm>
            <a:off x="5666359" y="2763011"/>
            <a:ext cx="48895" cy="48895"/>
          </a:xfrm>
          <a:custGeom>
            <a:avLst/>
            <a:gdLst/>
            <a:ahLst/>
            <a:cxnLst/>
            <a:rect l="l" t="t" r="r" b="b"/>
            <a:pathLst>
              <a:path w="48895" h="48894">
                <a:moveTo>
                  <a:pt x="24256" y="0"/>
                </a:moveTo>
                <a:lnTo>
                  <a:pt x="14841" y="1897"/>
                </a:lnTo>
                <a:lnTo>
                  <a:pt x="7127" y="7080"/>
                </a:lnTo>
                <a:lnTo>
                  <a:pt x="1914" y="14787"/>
                </a:lnTo>
                <a:lnTo>
                  <a:pt x="0" y="24257"/>
                </a:lnTo>
                <a:lnTo>
                  <a:pt x="1914" y="33746"/>
                </a:lnTo>
                <a:lnTo>
                  <a:pt x="7127" y="41497"/>
                </a:lnTo>
                <a:lnTo>
                  <a:pt x="14841" y="46724"/>
                </a:lnTo>
                <a:lnTo>
                  <a:pt x="24256" y="48640"/>
                </a:lnTo>
                <a:lnTo>
                  <a:pt x="33746" y="46724"/>
                </a:lnTo>
                <a:lnTo>
                  <a:pt x="41497" y="41497"/>
                </a:lnTo>
                <a:lnTo>
                  <a:pt x="46724" y="33746"/>
                </a:lnTo>
                <a:lnTo>
                  <a:pt x="48640" y="24257"/>
                </a:lnTo>
                <a:lnTo>
                  <a:pt x="46724" y="14787"/>
                </a:lnTo>
                <a:lnTo>
                  <a:pt x="41497" y="7080"/>
                </a:lnTo>
                <a:lnTo>
                  <a:pt x="33746" y="1897"/>
                </a:lnTo>
                <a:lnTo>
                  <a:pt x="24256" y="0"/>
                </a:lnTo>
                <a:close/>
              </a:path>
            </a:pathLst>
          </a:custGeom>
          <a:solidFill>
            <a:srgbClr val="FFFFFF"/>
          </a:solidFill>
        </p:spPr>
        <p:txBody>
          <a:bodyPr wrap="square" lIns="0" tIns="0" rIns="0" bIns="0" rtlCol="0"/>
          <a:lstStyle/>
          <a:p>
            <a:endParaRPr/>
          </a:p>
        </p:txBody>
      </p:sp>
      <p:sp>
        <p:nvSpPr>
          <p:cNvPr id="13" name="object 13"/>
          <p:cNvSpPr/>
          <p:nvPr/>
        </p:nvSpPr>
        <p:spPr>
          <a:xfrm>
            <a:off x="5448427" y="2674620"/>
            <a:ext cx="34925" cy="34925"/>
          </a:xfrm>
          <a:custGeom>
            <a:avLst/>
            <a:gdLst/>
            <a:ahLst/>
            <a:cxnLst/>
            <a:rect l="l" t="t" r="r" b="b"/>
            <a:pathLst>
              <a:path w="34925" h="34925">
                <a:moveTo>
                  <a:pt x="27177" y="0"/>
                </a:moveTo>
                <a:lnTo>
                  <a:pt x="8000" y="0"/>
                </a:lnTo>
                <a:lnTo>
                  <a:pt x="0" y="7874"/>
                </a:lnTo>
                <a:lnTo>
                  <a:pt x="0" y="26924"/>
                </a:lnTo>
                <a:lnTo>
                  <a:pt x="8000" y="34925"/>
                </a:lnTo>
                <a:lnTo>
                  <a:pt x="27177" y="34925"/>
                </a:lnTo>
                <a:lnTo>
                  <a:pt x="34925" y="26924"/>
                </a:lnTo>
                <a:lnTo>
                  <a:pt x="34925" y="7874"/>
                </a:lnTo>
                <a:lnTo>
                  <a:pt x="27177" y="0"/>
                </a:lnTo>
                <a:close/>
              </a:path>
            </a:pathLst>
          </a:custGeom>
          <a:solidFill>
            <a:srgbClr val="FFFFFF"/>
          </a:solidFill>
        </p:spPr>
        <p:txBody>
          <a:bodyPr wrap="square" lIns="0" tIns="0" rIns="0" bIns="0" rtlCol="0"/>
          <a:lstStyle/>
          <a:p>
            <a:endParaRPr/>
          </a:p>
        </p:txBody>
      </p:sp>
      <p:sp>
        <p:nvSpPr>
          <p:cNvPr id="14" name="object 14"/>
          <p:cNvSpPr/>
          <p:nvPr/>
        </p:nvSpPr>
        <p:spPr>
          <a:xfrm>
            <a:off x="5352415" y="2776727"/>
            <a:ext cx="227329" cy="24765"/>
          </a:xfrm>
          <a:custGeom>
            <a:avLst/>
            <a:gdLst/>
            <a:ahLst/>
            <a:cxnLst/>
            <a:rect l="l" t="t" r="r" b="b"/>
            <a:pathLst>
              <a:path w="227329" h="24764">
                <a:moveTo>
                  <a:pt x="221487" y="0"/>
                </a:moveTo>
                <a:lnTo>
                  <a:pt x="5461" y="0"/>
                </a:lnTo>
                <a:lnTo>
                  <a:pt x="0" y="5461"/>
                </a:lnTo>
                <a:lnTo>
                  <a:pt x="0" y="18796"/>
                </a:lnTo>
                <a:lnTo>
                  <a:pt x="5461" y="24257"/>
                </a:lnTo>
                <a:lnTo>
                  <a:pt x="221487" y="24257"/>
                </a:lnTo>
                <a:lnTo>
                  <a:pt x="226949" y="18796"/>
                </a:lnTo>
                <a:lnTo>
                  <a:pt x="226949" y="5461"/>
                </a:lnTo>
                <a:lnTo>
                  <a:pt x="221487" y="0"/>
                </a:lnTo>
                <a:close/>
              </a:path>
            </a:pathLst>
          </a:custGeom>
          <a:solidFill>
            <a:srgbClr val="FFFFFF"/>
          </a:solidFill>
        </p:spPr>
        <p:txBody>
          <a:bodyPr wrap="square" lIns="0" tIns="0" rIns="0" bIns="0" rtlCol="0"/>
          <a:lstStyle/>
          <a:p>
            <a:endParaRPr/>
          </a:p>
        </p:txBody>
      </p:sp>
      <p:sp>
        <p:nvSpPr>
          <p:cNvPr id="15" name="object 15"/>
          <p:cNvSpPr/>
          <p:nvPr/>
        </p:nvSpPr>
        <p:spPr>
          <a:xfrm>
            <a:off x="5355463" y="5545835"/>
            <a:ext cx="222885" cy="222885"/>
          </a:xfrm>
          <a:custGeom>
            <a:avLst/>
            <a:gdLst/>
            <a:ahLst/>
            <a:cxnLst/>
            <a:rect l="l" t="t" r="r" b="b"/>
            <a:pathLst>
              <a:path w="222885" h="222885">
                <a:moveTo>
                  <a:pt x="111251" y="0"/>
                </a:moveTo>
                <a:lnTo>
                  <a:pt x="67990" y="8755"/>
                </a:lnTo>
                <a:lnTo>
                  <a:pt x="32623" y="32618"/>
                </a:lnTo>
                <a:lnTo>
                  <a:pt x="8757" y="67985"/>
                </a:lnTo>
                <a:lnTo>
                  <a:pt x="0" y="111251"/>
                </a:lnTo>
                <a:lnTo>
                  <a:pt x="8757" y="154488"/>
                </a:lnTo>
                <a:lnTo>
                  <a:pt x="32623" y="189790"/>
                </a:lnTo>
                <a:lnTo>
                  <a:pt x="67990" y="213588"/>
                </a:lnTo>
                <a:lnTo>
                  <a:pt x="111251" y="222313"/>
                </a:lnTo>
                <a:lnTo>
                  <a:pt x="154439" y="213588"/>
                </a:lnTo>
                <a:lnTo>
                  <a:pt x="164601" y="206743"/>
                </a:lnTo>
                <a:lnTo>
                  <a:pt x="111251" y="206743"/>
                </a:lnTo>
                <a:lnTo>
                  <a:pt x="74094" y="199236"/>
                </a:lnTo>
                <a:lnTo>
                  <a:pt x="43735" y="178766"/>
                </a:lnTo>
                <a:lnTo>
                  <a:pt x="23258" y="148412"/>
                </a:lnTo>
                <a:lnTo>
                  <a:pt x="15748" y="111251"/>
                </a:lnTo>
                <a:lnTo>
                  <a:pt x="23258" y="74069"/>
                </a:lnTo>
                <a:lnTo>
                  <a:pt x="43735" y="43667"/>
                </a:lnTo>
                <a:lnTo>
                  <a:pt x="74094" y="23149"/>
                </a:lnTo>
                <a:lnTo>
                  <a:pt x="111251" y="15620"/>
                </a:lnTo>
                <a:lnTo>
                  <a:pt x="164604" y="15620"/>
                </a:lnTo>
                <a:lnTo>
                  <a:pt x="154439" y="8755"/>
                </a:lnTo>
                <a:lnTo>
                  <a:pt x="111251" y="0"/>
                </a:lnTo>
                <a:close/>
              </a:path>
              <a:path w="222885" h="222885">
                <a:moveTo>
                  <a:pt x="164604" y="15620"/>
                </a:moveTo>
                <a:lnTo>
                  <a:pt x="111251" y="15620"/>
                </a:lnTo>
                <a:lnTo>
                  <a:pt x="148336" y="23149"/>
                </a:lnTo>
                <a:lnTo>
                  <a:pt x="178657" y="43667"/>
                </a:lnTo>
                <a:lnTo>
                  <a:pt x="199120" y="74069"/>
                </a:lnTo>
                <a:lnTo>
                  <a:pt x="206628" y="111251"/>
                </a:lnTo>
                <a:lnTo>
                  <a:pt x="199120" y="148412"/>
                </a:lnTo>
                <a:lnTo>
                  <a:pt x="178657" y="178766"/>
                </a:lnTo>
                <a:lnTo>
                  <a:pt x="148336" y="199236"/>
                </a:lnTo>
                <a:lnTo>
                  <a:pt x="111251" y="206743"/>
                </a:lnTo>
                <a:lnTo>
                  <a:pt x="164601" y="206743"/>
                </a:lnTo>
                <a:lnTo>
                  <a:pt x="189769" y="189790"/>
                </a:lnTo>
                <a:lnTo>
                  <a:pt x="213621" y="154488"/>
                </a:lnTo>
                <a:lnTo>
                  <a:pt x="222376" y="111251"/>
                </a:lnTo>
                <a:lnTo>
                  <a:pt x="213621" y="67985"/>
                </a:lnTo>
                <a:lnTo>
                  <a:pt x="189769" y="32618"/>
                </a:lnTo>
                <a:lnTo>
                  <a:pt x="164604" y="15620"/>
                </a:lnTo>
                <a:close/>
              </a:path>
            </a:pathLst>
          </a:custGeom>
          <a:solidFill>
            <a:srgbClr val="FFFFFF"/>
          </a:solidFill>
        </p:spPr>
        <p:txBody>
          <a:bodyPr wrap="square" lIns="0" tIns="0" rIns="0" bIns="0" rtlCol="0"/>
          <a:lstStyle/>
          <a:p>
            <a:endParaRPr/>
          </a:p>
        </p:txBody>
      </p:sp>
      <p:sp>
        <p:nvSpPr>
          <p:cNvPr id="16" name="object 16"/>
          <p:cNvSpPr/>
          <p:nvPr/>
        </p:nvSpPr>
        <p:spPr>
          <a:xfrm>
            <a:off x="4732020" y="2859023"/>
            <a:ext cx="1464564" cy="2607564"/>
          </a:xfrm>
          <a:prstGeom prst="rect">
            <a:avLst/>
          </a:prstGeom>
          <a:blipFill>
            <a:blip r:embed="rId3" cstate="print"/>
            <a:stretch>
              <a:fillRect/>
            </a:stretch>
          </a:blipFill>
        </p:spPr>
        <p:txBody>
          <a:bodyPr wrap="square" lIns="0" tIns="0" rIns="0" bIns="0" rtlCol="0"/>
          <a:lstStyle/>
          <a:p>
            <a:endParaRPr/>
          </a:p>
        </p:txBody>
      </p:sp>
      <p:sp>
        <p:nvSpPr>
          <p:cNvPr id="17" name="object 17"/>
          <p:cNvSpPr txBox="1"/>
          <p:nvPr/>
        </p:nvSpPr>
        <p:spPr>
          <a:xfrm>
            <a:off x="6336029" y="2014220"/>
            <a:ext cx="2571115" cy="4042410"/>
          </a:xfrm>
          <a:prstGeom prst="rect">
            <a:avLst/>
          </a:prstGeom>
        </p:spPr>
        <p:txBody>
          <a:bodyPr vert="horz" wrap="square" lIns="0" tIns="0" rIns="0" bIns="0" rtlCol="0">
            <a:spAutoFit/>
          </a:bodyPr>
          <a:lstStyle/>
          <a:p>
            <a:pPr marL="481965">
              <a:lnSpc>
                <a:spcPct val="100000"/>
              </a:lnSpc>
            </a:pPr>
            <a:r>
              <a:rPr sz="1600" b="1" spc="-5" dirty="0">
                <a:solidFill>
                  <a:srgbClr val="585858"/>
                </a:solidFill>
                <a:latin typeface="微软雅黑"/>
                <a:cs typeface="微软雅黑"/>
              </a:rPr>
              <a:t>NEO技术特色</a:t>
            </a:r>
            <a:endParaRPr sz="1600">
              <a:latin typeface="微软雅黑"/>
              <a:cs typeface="微软雅黑"/>
            </a:endParaRPr>
          </a:p>
          <a:p>
            <a:pPr marL="184785" marR="10795" indent="-172720" algn="just">
              <a:lnSpc>
                <a:spcPct val="120100"/>
              </a:lnSpc>
              <a:spcBef>
                <a:spcPts val="425"/>
              </a:spcBef>
            </a:pPr>
            <a:r>
              <a:rPr sz="1450" spc="-195" dirty="0">
                <a:solidFill>
                  <a:srgbClr val="F68B21"/>
                </a:solidFill>
                <a:latin typeface="Arial Unicode MS"/>
                <a:cs typeface="Arial Unicode MS"/>
              </a:rPr>
              <a:t>➢ </a:t>
            </a:r>
            <a:r>
              <a:rPr sz="1200" b="1" dirty="0">
                <a:solidFill>
                  <a:srgbClr val="F68B21"/>
                </a:solidFill>
                <a:latin typeface="微软雅黑"/>
                <a:cs typeface="微软雅黑"/>
              </a:rPr>
              <a:t>共识机制：DBFT</a:t>
            </a:r>
            <a:r>
              <a:rPr sz="1200" dirty="0">
                <a:solidFill>
                  <a:srgbClr val="585858"/>
                </a:solidFill>
                <a:latin typeface="微软雅黑"/>
                <a:cs typeface="微软雅黑"/>
              </a:rPr>
              <a:t>，15-20秒生成一  </a:t>
            </a:r>
            <a:r>
              <a:rPr sz="1200" spc="35" dirty="0">
                <a:solidFill>
                  <a:srgbClr val="585858"/>
                </a:solidFill>
                <a:latin typeface="微软雅黑"/>
                <a:cs typeface="微软雅黑"/>
              </a:rPr>
              <a:t>个区块，交易吞吐量实测可达到约  </a:t>
            </a:r>
            <a:r>
              <a:rPr sz="1200" spc="-5" dirty="0">
                <a:solidFill>
                  <a:srgbClr val="585858"/>
                </a:solidFill>
                <a:latin typeface="微软雅黑"/>
                <a:cs typeface="微软雅黑"/>
              </a:rPr>
              <a:t>1000TPS。</a:t>
            </a:r>
            <a:endParaRPr sz="1200">
              <a:latin typeface="微软雅黑"/>
              <a:cs typeface="微软雅黑"/>
            </a:endParaRPr>
          </a:p>
          <a:p>
            <a:pPr marL="184785" marR="12700" indent="-172085" algn="just">
              <a:lnSpc>
                <a:spcPct val="120000"/>
              </a:lnSpc>
              <a:buSzPct val="116666"/>
              <a:buFont typeface="Arial Unicode MS"/>
              <a:buChar char="➢"/>
              <a:tabLst>
                <a:tab pos="185420" algn="l"/>
              </a:tabLst>
            </a:pPr>
            <a:r>
              <a:rPr sz="1200" b="1" dirty="0">
                <a:solidFill>
                  <a:srgbClr val="F68B21"/>
                </a:solidFill>
                <a:latin typeface="微软雅黑"/>
                <a:cs typeface="微软雅黑"/>
              </a:rPr>
              <a:t>智能合约体系：NeoContract</a:t>
            </a:r>
            <a:r>
              <a:rPr sz="1200" dirty="0">
                <a:solidFill>
                  <a:srgbClr val="585858"/>
                </a:solidFill>
                <a:latin typeface="微软雅黑"/>
                <a:cs typeface="微软雅黑"/>
              </a:rPr>
              <a:t>，节  </a:t>
            </a:r>
            <a:r>
              <a:rPr sz="1200" spc="45" dirty="0">
                <a:solidFill>
                  <a:srgbClr val="585858"/>
                </a:solidFill>
                <a:latin typeface="微软雅黑"/>
                <a:cs typeface="微软雅黑"/>
              </a:rPr>
              <a:t>点可以</a:t>
            </a:r>
            <a:r>
              <a:rPr sz="1200" spc="30" dirty="0">
                <a:solidFill>
                  <a:srgbClr val="585858"/>
                </a:solidFill>
                <a:latin typeface="微软雅黑"/>
                <a:cs typeface="微软雅黑"/>
              </a:rPr>
              <a:t>对</a:t>
            </a:r>
            <a:r>
              <a:rPr sz="1200" spc="45" dirty="0">
                <a:solidFill>
                  <a:srgbClr val="585858"/>
                </a:solidFill>
                <a:latin typeface="微软雅黑"/>
                <a:cs typeface="微软雅黑"/>
              </a:rPr>
              <a:t>智能</a:t>
            </a:r>
            <a:r>
              <a:rPr sz="1200" spc="30" dirty="0">
                <a:solidFill>
                  <a:srgbClr val="585858"/>
                </a:solidFill>
                <a:latin typeface="微软雅黑"/>
                <a:cs typeface="微软雅黑"/>
              </a:rPr>
              <a:t>合</a:t>
            </a:r>
            <a:r>
              <a:rPr sz="1200" spc="45" dirty="0">
                <a:solidFill>
                  <a:srgbClr val="585858"/>
                </a:solidFill>
                <a:latin typeface="微软雅黑"/>
                <a:cs typeface="微软雅黑"/>
              </a:rPr>
              <a:t>约</a:t>
            </a:r>
            <a:r>
              <a:rPr sz="1200" spc="30" dirty="0">
                <a:solidFill>
                  <a:srgbClr val="585858"/>
                </a:solidFill>
                <a:latin typeface="微软雅黑"/>
                <a:cs typeface="微软雅黑"/>
              </a:rPr>
              <a:t>进</a:t>
            </a:r>
            <a:r>
              <a:rPr sz="1200" spc="45" dirty="0">
                <a:solidFill>
                  <a:srgbClr val="585858"/>
                </a:solidFill>
                <a:latin typeface="微软雅黑"/>
                <a:cs typeface="微软雅黑"/>
              </a:rPr>
              <a:t>行动</a:t>
            </a:r>
            <a:r>
              <a:rPr sz="1200" spc="30" dirty="0">
                <a:solidFill>
                  <a:srgbClr val="585858"/>
                </a:solidFill>
                <a:latin typeface="微软雅黑"/>
                <a:cs typeface="微软雅黑"/>
              </a:rPr>
              <a:t>态</a:t>
            </a:r>
            <a:r>
              <a:rPr sz="1200" spc="45" dirty="0">
                <a:solidFill>
                  <a:srgbClr val="585858"/>
                </a:solidFill>
                <a:latin typeface="微软雅黑"/>
                <a:cs typeface="微软雅黑"/>
              </a:rPr>
              <a:t>分</a:t>
            </a:r>
            <a:r>
              <a:rPr sz="1200" spc="65" dirty="0">
                <a:solidFill>
                  <a:srgbClr val="585858"/>
                </a:solidFill>
                <a:latin typeface="微软雅黑"/>
                <a:cs typeface="微软雅黑"/>
              </a:rPr>
              <a:t>片</a:t>
            </a:r>
            <a:r>
              <a:rPr sz="1200" dirty="0">
                <a:solidFill>
                  <a:srgbClr val="585858"/>
                </a:solidFill>
                <a:latin typeface="微软雅黑"/>
                <a:cs typeface="微软雅黑"/>
              </a:rPr>
              <a:t>，  实现理论上无限的扩展。</a:t>
            </a:r>
            <a:endParaRPr sz="1200">
              <a:latin typeface="微软雅黑"/>
              <a:cs typeface="微软雅黑"/>
            </a:endParaRPr>
          </a:p>
          <a:p>
            <a:pPr marL="184785" indent="-172720" algn="just">
              <a:lnSpc>
                <a:spcPct val="100000"/>
              </a:lnSpc>
              <a:spcBef>
                <a:spcPts val="285"/>
              </a:spcBef>
            </a:pPr>
            <a:r>
              <a:rPr sz="1450" spc="-195" dirty="0">
                <a:solidFill>
                  <a:srgbClr val="F68B21"/>
                </a:solidFill>
                <a:latin typeface="Arial Unicode MS"/>
                <a:cs typeface="Arial Unicode MS"/>
              </a:rPr>
              <a:t>➢</a:t>
            </a:r>
            <a:r>
              <a:rPr sz="1450" spc="-225" dirty="0">
                <a:solidFill>
                  <a:srgbClr val="F68B21"/>
                </a:solidFill>
                <a:latin typeface="Arial Unicode MS"/>
                <a:cs typeface="Arial Unicode MS"/>
              </a:rPr>
              <a:t> </a:t>
            </a:r>
            <a:r>
              <a:rPr sz="1200" b="1" spc="50" dirty="0">
                <a:solidFill>
                  <a:srgbClr val="F68B21"/>
                </a:solidFill>
                <a:latin typeface="微软雅黑"/>
                <a:cs typeface="微软雅黑"/>
              </a:rPr>
              <a:t>跨链互操作协议：NeoX</a:t>
            </a:r>
            <a:r>
              <a:rPr sz="1200" spc="50" dirty="0">
                <a:solidFill>
                  <a:srgbClr val="585858"/>
                </a:solidFill>
                <a:latin typeface="微软雅黑"/>
                <a:cs typeface="微软雅黑"/>
              </a:rPr>
              <a:t>，可实现</a:t>
            </a:r>
            <a:endParaRPr sz="1200">
              <a:latin typeface="微软雅黑"/>
              <a:cs typeface="微软雅黑"/>
            </a:endParaRPr>
          </a:p>
          <a:p>
            <a:pPr marL="184785" marR="12065" algn="just">
              <a:lnSpc>
                <a:spcPct val="120000"/>
              </a:lnSpc>
            </a:pPr>
            <a:r>
              <a:rPr sz="1200" spc="45" dirty="0">
                <a:solidFill>
                  <a:srgbClr val="585858"/>
                </a:solidFill>
                <a:latin typeface="微软雅黑"/>
                <a:cs typeface="微软雅黑"/>
              </a:rPr>
              <a:t>跨链互</a:t>
            </a:r>
            <a:r>
              <a:rPr sz="1200" spc="30" dirty="0">
                <a:solidFill>
                  <a:srgbClr val="585858"/>
                </a:solidFill>
                <a:latin typeface="微软雅黑"/>
                <a:cs typeface="微软雅黑"/>
              </a:rPr>
              <a:t>操</a:t>
            </a:r>
            <a:r>
              <a:rPr sz="1200" spc="50" dirty="0">
                <a:solidFill>
                  <a:srgbClr val="585858"/>
                </a:solidFill>
                <a:latin typeface="微软雅黑"/>
                <a:cs typeface="微软雅黑"/>
              </a:rPr>
              <a:t>作</a:t>
            </a:r>
            <a:r>
              <a:rPr sz="1200" spc="45" dirty="0">
                <a:solidFill>
                  <a:srgbClr val="585858"/>
                </a:solidFill>
                <a:latin typeface="微软雅黑"/>
                <a:cs typeface="微软雅黑"/>
              </a:rPr>
              <a:t>，</a:t>
            </a:r>
            <a:r>
              <a:rPr sz="1200" spc="30" dirty="0">
                <a:solidFill>
                  <a:srgbClr val="585858"/>
                </a:solidFill>
                <a:latin typeface="微软雅黑"/>
                <a:cs typeface="微软雅黑"/>
              </a:rPr>
              <a:t>分</a:t>
            </a:r>
            <a:r>
              <a:rPr sz="1200" spc="45" dirty="0">
                <a:solidFill>
                  <a:srgbClr val="585858"/>
                </a:solidFill>
                <a:latin typeface="微软雅黑"/>
                <a:cs typeface="微软雅黑"/>
              </a:rPr>
              <a:t>为</a:t>
            </a:r>
            <a:r>
              <a:rPr sz="1200" spc="30" dirty="0">
                <a:solidFill>
                  <a:srgbClr val="585858"/>
                </a:solidFill>
                <a:latin typeface="微软雅黑"/>
                <a:cs typeface="微软雅黑"/>
              </a:rPr>
              <a:t>两</a:t>
            </a:r>
            <a:r>
              <a:rPr sz="1200" spc="45" dirty="0">
                <a:solidFill>
                  <a:srgbClr val="585858"/>
                </a:solidFill>
                <a:latin typeface="微软雅黑"/>
                <a:cs typeface="微软雅黑"/>
              </a:rPr>
              <a:t>个部</a:t>
            </a:r>
            <a:r>
              <a:rPr sz="1200" spc="30" dirty="0">
                <a:solidFill>
                  <a:srgbClr val="585858"/>
                </a:solidFill>
                <a:latin typeface="微软雅黑"/>
                <a:cs typeface="微软雅黑"/>
              </a:rPr>
              <a:t>分</a:t>
            </a:r>
            <a:r>
              <a:rPr sz="1200" spc="55" dirty="0">
                <a:solidFill>
                  <a:srgbClr val="585858"/>
                </a:solidFill>
                <a:latin typeface="微软雅黑"/>
                <a:cs typeface="微软雅黑"/>
              </a:rPr>
              <a:t>：</a:t>
            </a:r>
            <a:r>
              <a:rPr sz="1200" spc="45" dirty="0">
                <a:solidFill>
                  <a:srgbClr val="585858"/>
                </a:solidFill>
                <a:latin typeface="微软雅黑"/>
                <a:cs typeface="微软雅黑"/>
              </a:rPr>
              <a:t>“</a:t>
            </a:r>
            <a:r>
              <a:rPr sz="1200" dirty="0">
                <a:solidFill>
                  <a:srgbClr val="585858"/>
                </a:solidFill>
                <a:latin typeface="微软雅黑"/>
                <a:cs typeface="微软雅黑"/>
              </a:rPr>
              <a:t>跨  </a:t>
            </a:r>
            <a:r>
              <a:rPr sz="1200" spc="45" dirty="0">
                <a:solidFill>
                  <a:srgbClr val="585858"/>
                </a:solidFill>
                <a:latin typeface="微软雅黑"/>
                <a:cs typeface="微软雅黑"/>
              </a:rPr>
              <a:t>链资产</a:t>
            </a:r>
            <a:r>
              <a:rPr sz="1200" spc="30" dirty="0">
                <a:solidFill>
                  <a:srgbClr val="585858"/>
                </a:solidFill>
                <a:latin typeface="微软雅黑"/>
                <a:cs typeface="微软雅黑"/>
              </a:rPr>
              <a:t>交</a:t>
            </a:r>
            <a:r>
              <a:rPr sz="1200" spc="45" dirty="0">
                <a:solidFill>
                  <a:srgbClr val="585858"/>
                </a:solidFill>
                <a:latin typeface="微软雅黑"/>
                <a:cs typeface="微软雅黑"/>
              </a:rPr>
              <a:t>换协</a:t>
            </a:r>
            <a:r>
              <a:rPr sz="1200" spc="40" dirty="0">
                <a:solidFill>
                  <a:srgbClr val="585858"/>
                </a:solidFill>
                <a:latin typeface="微软雅黑"/>
                <a:cs typeface="微软雅黑"/>
              </a:rPr>
              <a:t>议</a:t>
            </a:r>
            <a:r>
              <a:rPr sz="1200" spc="45" dirty="0">
                <a:solidFill>
                  <a:srgbClr val="585858"/>
                </a:solidFill>
                <a:latin typeface="微软雅黑"/>
                <a:cs typeface="微软雅黑"/>
              </a:rPr>
              <a:t>”</a:t>
            </a:r>
            <a:r>
              <a:rPr sz="1200" spc="35" dirty="0">
                <a:solidFill>
                  <a:srgbClr val="585858"/>
                </a:solidFill>
                <a:latin typeface="微软雅黑"/>
                <a:cs typeface="微软雅黑"/>
              </a:rPr>
              <a:t>和</a:t>
            </a:r>
            <a:r>
              <a:rPr sz="1200" spc="45" dirty="0">
                <a:solidFill>
                  <a:srgbClr val="585858"/>
                </a:solidFill>
                <a:latin typeface="微软雅黑"/>
                <a:cs typeface="微软雅黑"/>
              </a:rPr>
              <a:t>“跨</a:t>
            </a:r>
            <a:r>
              <a:rPr sz="1200" spc="35" dirty="0">
                <a:solidFill>
                  <a:srgbClr val="585858"/>
                </a:solidFill>
                <a:latin typeface="微软雅黑"/>
                <a:cs typeface="微软雅黑"/>
              </a:rPr>
              <a:t>链</a:t>
            </a:r>
            <a:r>
              <a:rPr sz="1200" spc="45" dirty="0">
                <a:solidFill>
                  <a:srgbClr val="585858"/>
                </a:solidFill>
                <a:latin typeface="微软雅黑"/>
                <a:cs typeface="微软雅黑"/>
              </a:rPr>
              <a:t>分布</a:t>
            </a:r>
            <a:r>
              <a:rPr sz="1200" dirty="0">
                <a:solidFill>
                  <a:srgbClr val="585858"/>
                </a:solidFill>
                <a:latin typeface="微软雅黑"/>
                <a:cs typeface="微软雅黑"/>
              </a:rPr>
              <a:t>式  事务协议”。</a:t>
            </a:r>
            <a:endParaRPr sz="1200">
              <a:latin typeface="微软雅黑"/>
              <a:cs typeface="微软雅黑"/>
            </a:endParaRPr>
          </a:p>
          <a:p>
            <a:pPr marL="184785" marR="12700" indent="-172720" algn="just">
              <a:lnSpc>
                <a:spcPct val="120000"/>
              </a:lnSpc>
            </a:pPr>
            <a:r>
              <a:rPr sz="1450" spc="-200" dirty="0">
                <a:solidFill>
                  <a:srgbClr val="F68B21"/>
                </a:solidFill>
                <a:latin typeface="Arial Unicode MS"/>
                <a:cs typeface="Arial Unicode MS"/>
              </a:rPr>
              <a:t>➢</a:t>
            </a:r>
            <a:r>
              <a:rPr sz="1450" spc="-250" dirty="0">
                <a:solidFill>
                  <a:srgbClr val="F68B21"/>
                </a:solidFill>
                <a:latin typeface="Arial Unicode MS"/>
                <a:cs typeface="Arial Unicode MS"/>
              </a:rPr>
              <a:t> </a:t>
            </a:r>
            <a:r>
              <a:rPr sz="1200" b="1" spc="15" dirty="0">
                <a:solidFill>
                  <a:srgbClr val="F68B21"/>
                </a:solidFill>
                <a:latin typeface="微软雅黑"/>
                <a:cs typeface="微软雅黑"/>
              </a:rPr>
              <a:t>分布式存储协议：NeoFS</a:t>
            </a:r>
            <a:r>
              <a:rPr sz="1200" spc="15" dirty="0">
                <a:solidFill>
                  <a:srgbClr val="585858"/>
                </a:solidFill>
                <a:latin typeface="微软雅黑"/>
                <a:cs typeface="微软雅黑"/>
              </a:rPr>
              <a:t>，通过文  </a:t>
            </a:r>
            <a:r>
              <a:rPr sz="1200" spc="45" dirty="0">
                <a:solidFill>
                  <a:srgbClr val="585858"/>
                </a:solidFill>
                <a:latin typeface="微软雅黑"/>
                <a:cs typeface="微软雅黑"/>
              </a:rPr>
              <a:t>件内容</a:t>
            </a:r>
            <a:r>
              <a:rPr sz="1200" spc="30" dirty="0">
                <a:solidFill>
                  <a:srgbClr val="585858"/>
                </a:solidFill>
                <a:latin typeface="微软雅黑"/>
                <a:cs typeface="微软雅黑"/>
              </a:rPr>
              <a:t>而</a:t>
            </a:r>
            <a:r>
              <a:rPr sz="1200" spc="45" dirty="0">
                <a:solidFill>
                  <a:srgbClr val="585858"/>
                </a:solidFill>
                <a:latin typeface="微软雅黑"/>
                <a:cs typeface="微软雅黑"/>
              </a:rPr>
              <a:t>非文</a:t>
            </a:r>
            <a:r>
              <a:rPr sz="1200" spc="30" dirty="0">
                <a:solidFill>
                  <a:srgbClr val="585858"/>
                </a:solidFill>
                <a:latin typeface="微软雅黑"/>
                <a:cs typeface="微软雅黑"/>
              </a:rPr>
              <a:t>件</a:t>
            </a:r>
            <a:r>
              <a:rPr sz="1200" spc="45" dirty="0">
                <a:solidFill>
                  <a:srgbClr val="585858"/>
                </a:solidFill>
                <a:latin typeface="微软雅黑"/>
                <a:cs typeface="微软雅黑"/>
              </a:rPr>
              <a:t>路</a:t>
            </a:r>
            <a:r>
              <a:rPr sz="1200" spc="30" dirty="0">
                <a:solidFill>
                  <a:srgbClr val="585858"/>
                </a:solidFill>
                <a:latin typeface="微软雅黑"/>
                <a:cs typeface="微软雅黑"/>
              </a:rPr>
              <a:t>径</a:t>
            </a:r>
            <a:r>
              <a:rPr sz="1200" spc="45" dirty="0">
                <a:solidFill>
                  <a:srgbClr val="585858"/>
                </a:solidFill>
                <a:latin typeface="微软雅黑"/>
                <a:cs typeface="微软雅黑"/>
              </a:rPr>
              <a:t>来对</a:t>
            </a:r>
            <a:r>
              <a:rPr sz="1200" spc="30" dirty="0">
                <a:solidFill>
                  <a:srgbClr val="585858"/>
                </a:solidFill>
                <a:latin typeface="微软雅黑"/>
                <a:cs typeface="微软雅黑"/>
              </a:rPr>
              <a:t>数</a:t>
            </a:r>
            <a:r>
              <a:rPr sz="1200" spc="45" dirty="0">
                <a:solidFill>
                  <a:srgbClr val="585858"/>
                </a:solidFill>
                <a:latin typeface="微软雅黑"/>
                <a:cs typeface="微软雅黑"/>
              </a:rPr>
              <a:t>据进</a:t>
            </a:r>
            <a:r>
              <a:rPr sz="1200" dirty="0">
                <a:solidFill>
                  <a:srgbClr val="585858"/>
                </a:solidFill>
                <a:latin typeface="微软雅黑"/>
                <a:cs typeface="微软雅黑"/>
              </a:rPr>
              <a:t>行  </a:t>
            </a:r>
            <a:r>
              <a:rPr sz="1200" spc="30" dirty="0">
                <a:solidFill>
                  <a:srgbClr val="585858"/>
                </a:solidFill>
                <a:latin typeface="微软雅黑"/>
                <a:cs typeface="微软雅黑"/>
              </a:rPr>
              <a:t>索引。大文件将被分割为固定大小  </a:t>
            </a:r>
            <a:r>
              <a:rPr sz="1200" spc="45" dirty="0">
                <a:solidFill>
                  <a:srgbClr val="585858"/>
                </a:solidFill>
                <a:latin typeface="微软雅黑"/>
                <a:cs typeface="微软雅黑"/>
              </a:rPr>
              <a:t>的数据</a:t>
            </a:r>
            <a:r>
              <a:rPr sz="1200" spc="30" dirty="0">
                <a:solidFill>
                  <a:srgbClr val="585858"/>
                </a:solidFill>
                <a:latin typeface="微软雅黑"/>
                <a:cs typeface="微软雅黑"/>
              </a:rPr>
              <a:t>块</a:t>
            </a:r>
            <a:r>
              <a:rPr sz="1200" spc="45" dirty="0">
                <a:solidFill>
                  <a:srgbClr val="585858"/>
                </a:solidFill>
                <a:latin typeface="微软雅黑"/>
                <a:cs typeface="微软雅黑"/>
              </a:rPr>
              <a:t>分布</a:t>
            </a:r>
            <a:r>
              <a:rPr sz="1200" spc="30" dirty="0">
                <a:solidFill>
                  <a:srgbClr val="585858"/>
                </a:solidFill>
                <a:latin typeface="微软雅黑"/>
                <a:cs typeface="微软雅黑"/>
              </a:rPr>
              <a:t>式</a:t>
            </a:r>
            <a:r>
              <a:rPr sz="1200" spc="45" dirty="0">
                <a:solidFill>
                  <a:srgbClr val="585858"/>
                </a:solidFill>
                <a:latin typeface="微软雅黑"/>
                <a:cs typeface="微软雅黑"/>
              </a:rPr>
              <a:t>地</a:t>
            </a:r>
            <a:r>
              <a:rPr sz="1200" spc="30" dirty="0">
                <a:solidFill>
                  <a:srgbClr val="585858"/>
                </a:solidFill>
                <a:latin typeface="微软雅黑"/>
                <a:cs typeface="微软雅黑"/>
              </a:rPr>
              <a:t>存</a:t>
            </a:r>
            <a:r>
              <a:rPr sz="1200" spc="45" dirty="0">
                <a:solidFill>
                  <a:srgbClr val="585858"/>
                </a:solidFill>
                <a:latin typeface="微软雅黑"/>
                <a:cs typeface="微软雅黑"/>
              </a:rPr>
              <a:t>储在</a:t>
            </a:r>
            <a:r>
              <a:rPr sz="1200" spc="30" dirty="0">
                <a:solidFill>
                  <a:srgbClr val="585858"/>
                </a:solidFill>
                <a:latin typeface="微软雅黑"/>
                <a:cs typeface="微软雅黑"/>
              </a:rPr>
              <a:t>众</a:t>
            </a:r>
            <a:r>
              <a:rPr sz="1200" spc="45" dirty="0">
                <a:solidFill>
                  <a:srgbClr val="585858"/>
                </a:solidFill>
                <a:latin typeface="微软雅黑"/>
                <a:cs typeface="微软雅黑"/>
              </a:rPr>
              <a:t>多节</a:t>
            </a:r>
            <a:r>
              <a:rPr sz="1200" dirty="0">
                <a:solidFill>
                  <a:srgbClr val="585858"/>
                </a:solidFill>
                <a:latin typeface="微软雅黑"/>
                <a:cs typeface="微软雅黑"/>
              </a:rPr>
              <a:t>点  中。</a:t>
            </a:r>
            <a:endParaRPr sz="1200">
              <a:latin typeface="微软雅黑"/>
              <a:cs typeface="微软雅黑"/>
            </a:endParaRPr>
          </a:p>
          <a:p>
            <a:pPr marL="184785" marR="15240" indent="-172720" algn="just">
              <a:lnSpc>
                <a:spcPct val="120000"/>
              </a:lnSpc>
            </a:pPr>
            <a:r>
              <a:rPr sz="1400" spc="-150" dirty="0">
                <a:solidFill>
                  <a:srgbClr val="F68B21"/>
                </a:solidFill>
                <a:latin typeface="Arial Unicode MS"/>
                <a:cs typeface="Arial Unicode MS"/>
              </a:rPr>
              <a:t>➢</a:t>
            </a:r>
            <a:r>
              <a:rPr sz="1400" spc="-204" dirty="0">
                <a:solidFill>
                  <a:srgbClr val="F68B21"/>
                </a:solidFill>
                <a:latin typeface="Arial Unicode MS"/>
                <a:cs typeface="Arial Unicode MS"/>
              </a:rPr>
              <a:t> </a:t>
            </a:r>
            <a:r>
              <a:rPr sz="1200" b="1" spc="-5" dirty="0">
                <a:solidFill>
                  <a:srgbClr val="F68B21"/>
                </a:solidFill>
                <a:latin typeface="微软雅黑"/>
                <a:cs typeface="微软雅黑"/>
              </a:rPr>
              <a:t>抗量子密码学机制：NeoQS</a:t>
            </a:r>
            <a:r>
              <a:rPr sz="1200" spc="-5" dirty="0">
                <a:latin typeface="微软雅黑"/>
                <a:cs typeface="微软雅黑"/>
              </a:rPr>
              <a:t>，</a:t>
            </a:r>
            <a:r>
              <a:rPr sz="1200" spc="-5" dirty="0">
                <a:solidFill>
                  <a:srgbClr val="585858"/>
                </a:solidFill>
                <a:latin typeface="微软雅黑"/>
                <a:cs typeface="微软雅黑"/>
              </a:rPr>
              <a:t>一种  </a:t>
            </a:r>
            <a:r>
              <a:rPr sz="1200" dirty="0">
                <a:solidFill>
                  <a:srgbClr val="585858"/>
                </a:solidFill>
                <a:latin typeface="微软雅黑"/>
                <a:cs typeface="微软雅黑"/>
              </a:rPr>
              <a:t>基于格的密码学机制。</a:t>
            </a:r>
            <a:endParaRPr sz="1200">
              <a:latin typeface="微软雅黑"/>
              <a:cs typeface="微软雅黑"/>
            </a:endParaRPr>
          </a:p>
        </p:txBody>
      </p:sp>
      <p:sp>
        <p:nvSpPr>
          <p:cNvPr id="18" name="object 18"/>
          <p:cNvSpPr/>
          <p:nvPr/>
        </p:nvSpPr>
        <p:spPr>
          <a:xfrm>
            <a:off x="3735323" y="2968751"/>
            <a:ext cx="2461260" cy="631190"/>
          </a:xfrm>
          <a:custGeom>
            <a:avLst/>
            <a:gdLst/>
            <a:ahLst/>
            <a:cxnLst/>
            <a:rect l="l" t="t" r="r" b="b"/>
            <a:pathLst>
              <a:path w="2461260" h="631189">
                <a:moveTo>
                  <a:pt x="2461260" y="0"/>
                </a:moveTo>
                <a:lnTo>
                  <a:pt x="315467" y="0"/>
                </a:lnTo>
                <a:lnTo>
                  <a:pt x="0" y="315468"/>
                </a:lnTo>
                <a:lnTo>
                  <a:pt x="315467" y="630936"/>
                </a:lnTo>
                <a:lnTo>
                  <a:pt x="2461260" y="630936"/>
                </a:lnTo>
                <a:lnTo>
                  <a:pt x="2461260" y="0"/>
                </a:lnTo>
                <a:close/>
              </a:path>
            </a:pathLst>
          </a:custGeom>
          <a:solidFill>
            <a:srgbClr val="7E7E7E"/>
          </a:solidFill>
        </p:spPr>
        <p:txBody>
          <a:bodyPr wrap="square" lIns="0" tIns="0" rIns="0" bIns="0" rtlCol="0"/>
          <a:lstStyle/>
          <a:p>
            <a:endParaRPr/>
          </a:p>
        </p:txBody>
      </p:sp>
      <p:sp>
        <p:nvSpPr>
          <p:cNvPr id="19" name="object 19"/>
          <p:cNvSpPr txBox="1"/>
          <p:nvPr/>
        </p:nvSpPr>
        <p:spPr>
          <a:xfrm>
            <a:off x="4627626" y="3155441"/>
            <a:ext cx="836294" cy="256540"/>
          </a:xfrm>
          <a:prstGeom prst="rect">
            <a:avLst/>
          </a:prstGeom>
        </p:spPr>
        <p:txBody>
          <a:bodyPr vert="horz" wrap="square" lIns="0" tIns="0" rIns="0" bIns="0" rtlCol="0">
            <a:spAutoFit/>
          </a:bodyPr>
          <a:lstStyle/>
          <a:p>
            <a:pPr marL="12700">
              <a:lnSpc>
                <a:spcPct val="100000"/>
              </a:lnSpc>
            </a:pPr>
            <a:r>
              <a:rPr sz="1600" b="1" spc="-5" dirty="0">
                <a:solidFill>
                  <a:srgbClr val="F9F9F9"/>
                </a:solidFill>
                <a:latin typeface="微软雅黑"/>
                <a:cs typeface="微软雅黑"/>
              </a:rPr>
              <a:t>数字资产</a:t>
            </a:r>
            <a:endParaRPr sz="1600">
              <a:latin typeface="微软雅黑"/>
              <a:cs typeface="微软雅黑"/>
            </a:endParaRPr>
          </a:p>
        </p:txBody>
      </p:sp>
      <p:sp>
        <p:nvSpPr>
          <p:cNvPr id="20" name="object 20"/>
          <p:cNvSpPr/>
          <p:nvPr/>
        </p:nvSpPr>
        <p:spPr>
          <a:xfrm>
            <a:off x="3890771" y="3070860"/>
            <a:ext cx="394970" cy="356870"/>
          </a:xfrm>
          <a:custGeom>
            <a:avLst/>
            <a:gdLst/>
            <a:ahLst/>
            <a:cxnLst/>
            <a:rect l="l" t="t" r="r" b="b"/>
            <a:pathLst>
              <a:path w="394970" h="356870">
                <a:moveTo>
                  <a:pt x="394715" y="266573"/>
                </a:moveTo>
                <a:lnTo>
                  <a:pt x="352994" y="286638"/>
                </a:lnTo>
                <a:lnTo>
                  <a:pt x="294888" y="298783"/>
                </a:lnTo>
                <a:lnTo>
                  <a:pt x="263143" y="300354"/>
                </a:lnTo>
                <a:lnTo>
                  <a:pt x="252111" y="300354"/>
                </a:lnTo>
                <a:lnTo>
                  <a:pt x="248042" y="309699"/>
                </a:lnTo>
                <a:lnTo>
                  <a:pt x="243173" y="318881"/>
                </a:lnTo>
                <a:lnTo>
                  <a:pt x="237684" y="327658"/>
                </a:lnTo>
                <a:lnTo>
                  <a:pt x="231648" y="336041"/>
                </a:lnTo>
                <a:lnTo>
                  <a:pt x="239266" y="336855"/>
                </a:lnTo>
                <a:lnTo>
                  <a:pt x="247062" y="337407"/>
                </a:lnTo>
                <a:lnTo>
                  <a:pt x="255025" y="337720"/>
                </a:lnTo>
                <a:lnTo>
                  <a:pt x="263143" y="337819"/>
                </a:lnTo>
                <a:lnTo>
                  <a:pt x="315473" y="332761"/>
                </a:lnTo>
                <a:lnTo>
                  <a:pt x="357171" y="319643"/>
                </a:lnTo>
                <a:lnTo>
                  <a:pt x="384748" y="301547"/>
                </a:lnTo>
                <a:lnTo>
                  <a:pt x="385343" y="300354"/>
                </a:lnTo>
                <a:lnTo>
                  <a:pt x="263143" y="300354"/>
                </a:lnTo>
                <a:lnTo>
                  <a:pt x="252222" y="300100"/>
                </a:lnTo>
                <a:lnTo>
                  <a:pt x="385469" y="300100"/>
                </a:lnTo>
                <a:lnTo>
                  <a:pt x="394715" y="281559"/>
                </a:lnTo>
                <a:lnTo>
                  <a:pt x="394715" y="266573"/>
                </a:lnTo>
                <a:close/>
              </a:path>
              <a:path w="394970" h="356870">
                <a:moveTo>
                  <a:pt x="394715" y="191515"/>
                </a:moveTo>
                <a:lnTo>
                  <a:pt x="352994" y="211581"/>
                </a:lnTo>
                <a:lnTo>
                  <a:pt x="294888" y="223726"/>
                </a:lnTo>
                <a:lnTo>
                  <a:pt x="263143" y="225298"/>
                </a:lnTo>
                <a:lnTo>
                  <a:pt x="262000" y="225298"/>
                </a:lnTo>
                <a:lnTo>
                  <a:pt x="262763" y="231393"/>
                </a:lnTo>
                <a:lnTo>
                  <a:pt x="263143" y="237616"/>
                </a:lnTo>
                <a:lnTo>
                  <a:pt x="263143" y="250316"/>
                </a:lnTo>
                <a:lnTo>
                  <a:pt x="262763" y="256666"/>
                </a:lnTo>
                <a:lnTo>
                  <a:pt x="262000" y="262889"/>
                </a:lnTo>
                <a:lnTo>
                  <a:pt x="263143" y="262889"/>
                </a:lnTo>
                <a:lnTo>
                  <a:pt x="315473" y="257811"/>
                </a:lnTo>
                <a:lnTo>
                  <a:pt x="357171" y="244649"/>
                </a:lnTo>
                <a:lnTo>
                  <a:pt x="384748" y="226510"/>
                </a:lnTo>
                <a:lnTo>
                  <a:pt x="394715" y="206501"/>
                </a:lnTo>
                <a:lnTo>
                  <a:pt x="394715" y="191515"/>
                </a:lnTo>
                <a:close/>
              </a:path>
              <a:path w="394970" h="356870">
                <a:moveTo>
                  <a:pt x="119252" y="131317"/>
                </a:moveTo>
                <a:lnTo>
                  <a:pt x="112775" y="131317"/>
                </a:lnTo>
                <a:lnTo>
                  <a:pt x="68955" y="140186"/>
                </a:lnTo>
                <a:lnTo>
                  <a:pt x="33099" y="164353"/>
                </a:lnTo>
                <a:lnTo>
                  <a:pt x="8888" y="200165"/>
                </a:lnTo>
                <a:lnTo>
                  <a:pt x="0" y="243966"/>
                </a:lnTo>
                <a:lnTo>
                  <a:pt x="8894" y="287778"/>
                </a:lnTo>
                <a:lnTo>
                  <a:pt x="33099" y="323580"/>
                </a:lnTo>
                <a:lnTo>
                  <a:pt x="68955" y="347747"/>
                </a:lnTo>
                <a:lnTo>
                  <a:pt x="112775" y="356615"/>
                </a:lnTo>
                <a:lnTo>
                  <a:pt x="134199" y="354583"/>
                </a:lnTo>
                <a:lnTo>
                  <a:pt x="172569" y="339470"/>
                </a:lnTo>
                <a:lnTo>
                  <a:pt x="202120" y="312769"/>
                </a:lnTo>
                <a:lnTo>
                  <a:pt x="220090" y="278860"/>
                </a:lnTo>
                <a:lnTo>
                  <a:pt x="225551" y="249554"/>
                </a:lnTo>
                <a:lnTo>
                  <a:pt x="225551" y="236727"/>
                </a:lnTo>
                <a:lnTo>
                  <a:pt x="212411" y="191307"/>
                </a:lnTo>
                <a:lnTo>
                  <a:pt x="174609" y="149844"/>
                </a:lnTo>
                <a:lnTo>
                  <a:pt x="131699" y="132968"/>
                </a:lnTo>
                <a:lnTo>
                  <a:pt x="119252" y="131317"/>
                </a:lnTo>
                <a:close/>
              </a:path>
              <a:path w="394970" h="356870">
                <a:moveTo>
                  <a:pt x="228600" y="148336"/>
                </a:moveTo>
                <a:lnTo>
                  <a:pt x="235592" y="157323"/>
                </a:lnTo>
                <a:lnTo>
                  <a:pt x="241871" y="166893"/>
                </a:lnTo>
                <a:lnTo>
                  <a:pt x="247388" y="176964"/>
                </a:lnTo>
                <a:lnTo>
                  <a:pt x="252094" y="187451"/>
                </a:lnTo>
                <a:lnTo>
                  <a:pt x="259461" y="187705"/>
                </a:lnTo>
                <a:lnTo>
                  <a:pt x="263143" y="187705"/>
                </a:lnTo>
                <a:lnTo>
                  <a:pt x="315473" y="182647"/>
                </a:lnTo>
                <a:lnTo>
                  <a:pt x="357171" y="169529"/>
                </a:lnTo>
                <a:lnTo>
                  <a:pt x="384748" y="151433"/>
                </a:lnTo>
                <a:lnTo>
                  <a:pt x="385343" y="150240"/>
                </a:lnTo>
                <a:lnTo>
                  <a:pt x="263143" y="150240"/>
                </a:lnTo>
                <a:lnTo>
                  <a:pt x="254406" y="150104"/>
                </a:lnTo>
                <a:lnTo>
                  <a:pt x="245729" y="149717"/>
                </a:lnTo>
                <a:lnTo>
                  <a:pt x="237122" y="149115"/>
                </a:lnTo>
                <a:lnTo>
                  <a:pt x="228600" y="148336"/>
                </a:lnTo>
                <a:close/>
              </a:path>
              <a:path w="394970" h="356870">
                <a:moveTo>
                  <a:pt x="394715" y="116459"/>
                </a:moveTo>
                <a:lnTo>
                  <a:pt x="352994" y="136471"/>
                </a:lnTo>
                <a:lnTo>
                  <a:pt x="294888" y="148651"/>
                </a:lnTo>
                <a:lnTo>
                  <a:pt x="263143" y="150240"/>
                </a:lnTo>
                <a:lnTo>
                  <a:pt x="385343" y="150240"/>
                </a:lnTo>
                <a:lnTo>
                  <a:pt x="394715" y="131444"/>
                </a:lnTo>
                <a:lnTo>
                  <a:pt x="394715" y="116459"/>
                </a:lnTo>
                <a:close/>
              </a:path>
              <a:path w="394970" h="356870">
                <a:moveTo>
                  <a:pt x="263143" y="0"/>
                </a:moveTo>
                <a:lnTo>
                  <a:pt x="211939" y="4435"/>
                </a:lnTo>
                <a:lnTo>
                  <a:pt x="170116" y="16525"/>
                </a:lnTo>
                <a:lnTo>
                  <a:pt x="141914" y="34450"/>
                </a:lnTo>
                <a:lnTo>
                  <a:pt x="131572" y="56387"/>
                </a:lnTo>
                <a:lnTo>
                  <a:pt x="141914" y="78305"/>
                </a:lnTo>
                <a:lnTo>
                  <a:pt x="170116" y="96186"/>
                </a:lnTo>
                <a:lnTo>
                  <a:pt x="211939" y="108233"/>
                </a:lnTo>
                <a:lnTo>
                  <a:pt x="263143" y="112649"/>
                </a:lnTo>
                <a:lnTo>
                  <a:pt x="314348" y="108233"/>
                </a:lnTo>
                <a:lnTo>
                  <a:pt x="356171" y="96186"/>
                </a:lnTo>
                <a:lnTo>
                  <a:pt x="384373" y="78305"/>
                </a:lnTo>
                <a:lnTo>
                  <a:pt x="394715" y="56387"/>
                </a:lnTo>
                <a:lnTo>
                  <a:pt x="384373" y="34450"/>
                </a:lnTo>
                <a:lnTo>
                  <a:pt x="356171" y="16525"/>
                </a:lnTo>
                <a:lnTo>
                  <a:pt x="314348" y="4435"/>
                </a:lnTo>
                <a:lnTo>
                  <a:pt x="263143" y="0"/>
                </a:lnTo>
                <a:close/>
              </a:path>
            </a:pathLst>
          </a:custGeom>
          <a:solidFill>
            <a:srgbClr val="F9F9F9"/>
          </a:solidFill>
        </p:spPr>
        <p:txBody>
          <a:bodyPr wrap="square" lIns="0" tIns="0" rIns="0" bIns="0" rtlCol="0"/>
          <a:lstStyle/>
          <a:p>
            <a:endParaRPr/>
          </a:p>
        </p:txBody>
      </p:sp>
      <p:sp>
        <p:nvSpPr>
          <p:cNvPr id="21" name="object 21"/>
          <p:cNvSpPr txBox="1"/>
          <p:nvPr/>
        </p:nvSpPr>
        <p:spPr>
          <a:xfrm>
            <a:off x="471322" y="2837053"/>
            <a:ext cx="3258185" cy="195580"/>
          </a:xfrm>
          <a:prstGeom prst="rect">
            <a:avLst/>
          </a:prstGeom>
        </p:spPr>
        <p:txBody>
          <a:bodyPr vert="horz" wrap="square" lIns="0" tIns="0" rIns="0" bIns="0" rtlCol="0">
            <a:spAutoFit/>
          </a:bodyPr>
          <a:lstStyle/>
          <a:p>
            <a:pPr marL="12700">
              <a:lnSpc>
                <a:spcPct val="100000"/>
              </a:lnSpc>
            </a:pPr>
            <a:r>
              <a:rPr sz="1200" spc="10" dirty="0">
                <a:solidFill>
                  <a:srgbClr val="585858"/>
                </a:solidFill>
                <a:latin typeface="微软雅黑"/>
                <a:cs typeface="微软雅黑"/>
              </a:rPr>
              <a:t>数字资产是以电子数据的形式存在的可编程控制</a:t>
            </a:r>
            <a:endParaRPr sz="1200">
              <a:latin typeface="微软雅黑"/>
              <a:cs typeface="微软雅黑"/>
            </a:endParaRPr>
          </a:p>
        </p:txBody>
      </p:sp>
      <p:sp>
        <p:nvSpPr>
          <p:cNvPr id="22" name="object 22"/>
          <p:cNvSpPr txBox="1"/>
          <p:nvPr/>
        </p:nvSpPr>
        <p:spPr>
          <a:xfrm>
            <a:off x="471322" y="3019933"/>
            <a:ext cx="3257550" cy="671195"/>
          </a:xfrm>
          <a:prstGeom prst="rect">
            <a:avLst/>
          </a:prstGeom>
        </p:spPr>
        <p:txBody>
          <a:bodyPr vert="horz" wrap="square" lIns="0" tIns="0" rIns="0" bIns="0" rtlCol="0">
            <a:spAutoFit/>
          </a:bodyPr>
          <a:lstStyle/>
          <a:p>
            <a:pPr marL="12700" marR="5080" algn="just">
              <a:lnSpc>
                <a:spcPct val="120000"/>
              </a:lnSpc>
            </a:pPr>
            <a:r>
              <a:rPr sz="1200" dirty="0">
                <a:solidFill>
                  <a:srgbClr val="585858"/>
                </a:solidFill>
                <a:latin typeface="微软雅黑"/>
                <a:cs typeface="微软雅黑"/>
              </a:rPr>
              <a:t>的资产。</a:t>
            </a:r>
            <a:r>
              <a:rPr sz="1200" spc="-5" dirty="0">
                <a:solidFill>
                  <a:srgbClr val="585858"/>
                </a:solidFill>
                <a:latin typeface="微软雅黑"/>
                <a:cs typeface="微软雅黑"/>
              </a:rPr>
              <a:t>N</a:t>
            </a:r>
            <a:r>
              <a:rPr sz="1200" dirty="0">
                <a:solidFill>
                  <a:srgbClr val="585858"/>
                </a:solidFill>
                <a:latin typeface="微软雅黑"/>
                <a:cs typeface="微软雅黑"/>
              </a:rPr>
              <a:t>E</a:t>
            </a:r>
            <a:r>
              <a:rPr sz="1200" spc="-10" dirty="0">
                <a:solidFill>
                  <a:srgbClr val="585858"/>
                </a:solidFill>
                <a:latin typeface="微软雅黑"/>
                <a:cs typeface="微软雅黑"/>
              </a:rPr>
              <a:t>O</a:t>
            </a:r>
            <a:r>
              <a:rPr sz="1200" spc="10" dirty="0">
                <a:solidFill>
                  <a:srgbClr val="585858"/>
                </a:solidFill>
                <a:latin typeface="微软雅黑"/>
                <a:cs typeface="微软雅黑"/>
              </a:rPr>
              <a:t>在</a:t>
            </a:r>
            <a:r>
              <a:rPr sz="1200" dirty="0">
                <a:solidFill>
                  <a:srgbClr val="585858"/>
                </a:solidFill>
                <a:latin typeface="微软雅黑"/>
                <a:cs typeface="微软雅黑"/>
              </a:rPr>
              <a:t>底层</a:t>
            </a:r>
            <a:r>
              <a:rPr sz="1200" spc="10" dirty="0">
                <a:solidFill>
                  <a:srgbClr val="585858"/>
                </a:solidFill>
                <a:latin typeface="微软雅黑"/>
                <a:cs typeface="微软雅黑"/>
              </a:rPr>
              <a:t>支</a:t>
            </a:r>
            <a:r>
              <a:rPr sz="1200" dirty="0">
                <a:solidFill>
                  <a:srgbClr val="585858"/>
                </a:solidFill>
                <a:latin typeface="微软雅黑"/>
                <a:cs typeface="微软雅黑"/>
              </a:rPr>
              <a:t>持多数字资产，用户</a:t>
            </a:r>
            <a:r>
              <a:rPr sz="1200" spc="10" dirty="0">
                <a:solidFill>
                  <a:srgbClr val="585858"/>
                </a:solidFill>
                <a:latin typeface="微软雅黑"/>
                <a:cs typeface="微软雅黑"/>
              </a:rPr>
              <a:t>可</a:t>
            </a:r>
            <a:r>
              <a:rPr sz="1200" dirty="0">
                <a:solidFill>
                  <a:srgbClr val="585858"/>
                </a:solidFill>
                <a:latin typeface="微软雅黑"/>
                <a:cs typeface="微软雅黑"/>
              </a:rPr>
              <a:t>在  </a:t>
            </a:r>
            <a:r>
              <a:rPr sz="1200" spc="-5" dirty="0">
                <a:solidFill>
                  <a:srgbClr val="585858"/>
                </a:solidFill>
                <a:latin typeface="微软雅黑"/>
                <a:cs typeface="微软雅黑"/>
              </a:rPr>
              <a:t>N</a:t>
            </a:r>
            <a:r>
              <a:rPr sz="1200" dirty="0">
                <a:solidFill>
                  <a:srgbClr val="585858"/>
                </a:solidFill>
                <a:latin typeface="微软雅黑"/>
                <a:cs typeface="微软雅黑"/>
              </a:rPr>
              <a:t>E</a:t>
            </a:r>
            <a:r>
              <a:rPr sz="1200" spc="-10" dirty="0">
                <a:solidFill>
                  <a:srgbClr val="585858"/>
                </a:solidFill>
                <a:latin typeface="微软雅黑"/>
                <a:cs typeface="微软雅黑"/>
              </a:rPr>
              <a:t>O</a:t>
            </a:r>
            <a:r>
              <a:rPr sz="1200" dirty="0">
                <a:solidFill>
                  <a:srgbClr val="585858"/>
                </a:solidFill>
                <a:latin typeface="微软雅黑"/>
                <a:cs typeface="微软雅黑"/>
              </a:rPr>
              <a:t>上自行注</a:t>
            </a:r>
            <a:r>
              <a:rPr sz="1200" spc="10" dirty="0">
                <a:solidFill>
                  <a:srgbClr val="585858"/>
                </a:solidFill>
                <a:latin typeface="微软雅黑"/>
                <a:cs typeface="微软雅黑"/>
              </a:rPr>
              <a:t>册</a:t>
            </a:r>
            <a:r>
              <a:rPr sz="1200" dirty="0">
                <a:solidFill>
                  <a:srgbClr val="585858"/>
                </a:solidFill>
                <a:latin typeface="微软雅黑"/>
                <a:cs typeface="微软雅黑"/>
              </a:rPr>
              <a:t>登记</a:t>
            </a:r>
            <a:r>
              <a:rPr sz="1200" spc="10" dirty="0">
                <a:solidFill>
                  <a:srgbClr val="585858"/>
                </a:solidFill>
                <a:latin typeface="微软雅黑"/>
                <a:cs typeface="微软雅黑"/>
              </a:rPr>
              <a:t>资</a:t>
            </a:r>
            <a:r>
              <a:rPr sz="1200" spc="5" dirty="0">
                <a:solidFill>
                  <a:srgbClr val="585858"/>
                </a:solidFill>
                <a:latin typeface="微软雅黑"/>
                <a:cs typeface="微软雅黑"/>
              </a:rPr>
              <a:t>产</a:t>
            </a:r>
            <a:r>
              <a:rPr sz="1200" dirty="0">
                <a:solidFill>
                  <a:srgbClr val="585858"/>
                </a:solidFill>
                <a:latin typeface="微软雅黑"/>
                <a:cs typeface="微软雅黑"/>
              </a:rPr>
              <a:t>，自由交易和流转</a:t>
            </a:r>
            <a:r>
              <a:rPr sz="1200" spc="10" dirty="0">
                <a:solidFill>
                  <a:srgbClr val="585858"/>
                </a:solidFill>
                <a:latin typeface="微软雅黑"/>
                <a:cs typeface="微软雅黑"/>
              </a:rPr>
              <a:t>，</a:t>
            </a:r>
            <a:r>
              <a:rPr sz="1200" dirty="0">
                <a:solidFill>
                  <a:srgbClr val="585858"/>
                </a:solidFill>
                <a:latin typeface="微软雅黑"/>
                <a:cs typeface="微软雅黑"/>
              </a:rPr>
              <a:t>并  且通过数字身份解决与实体资产的映射关系。</a:t>
            </a:r>
            <a:endParaRPr sz="1200">
              <a:latin typeface="微软雅黑"/>
              <a:cs typeface="微软雅黑"/>
            </a:endParaRPr>
          </a:p>
        </p:txBody>
      </p:sp>
      <p:sp>
        <p:nvSpPr>
          <p:cNvPr id="23" name="object 23"/>
          <p:cNvSpPr/>
          <p:nvPr/>
        </p:nvSpPr>
        <p:spPr>
          <a:xfrm>
            <a:off x="3473196" y="3843528"/>
            <a:ext cx="2723515" cy="629920"/>
          </a:xfrm>
          <a:custGeom>
            <a:avLst/>
            <a:gdLst/>
            <a:ahLst/>
            <a:cxnLst/>
            <a:rect l="l" t="t" r="r" b="b"/>
            <a:pathLst>
              <a:path w="2723515" h="629920">
                <a:moveTo>
                  <a:pt x="2723388" y="0"/>
                </a:moveTo>
                <a:lnTo>
                  <a:pt x="314705" y="0"/>
                </a:lnTo>
                <a:lnTo>
                  <a:pt x="0" y="314706"/>
                </a:lnTo>
                <a:lnTo>
                  <a:pt x="314705" y="629412"/>
                </a:lnTo>
                <a:lnTo>
                  <a:pt x="2723388" y="629412"/>
                </a:lnTo>
                <a:lnTo>
                  <a:pt x="2723388" y="0"/>
                </a:lnTo>
                <a:close/>
              </a:path>
            </a:pathLst>
          </a:custGeom>
          <a:solidFill>
            <a:srgbClr val="1D9ED2"/>
          </a:solidFill>
        </p:spPr>
        <p:txBody>
          <a:bodyPr wrap="square" lIns="0" tIns="0" rIns="0" bIns="0" rtlCol="0"/>
          <a:lstStyle/>
          <a:p>
            <a:endParaRPr/>
          </a:p>
        </p:txBody>
      </p:sp>
      <p:sp>
        <p:nvSpPr>
          <p:cNvPr id="24" name="object 24"/>
          <p:cNvSpPr txBox="1"/>
          <p:nvPr/>
        </p:nvSpPr>
        <p:spPr>
          <a:xfrm>
            <a:off x="4616958" y="4029202"/>
            <a:ext cx="836294" cy="256540"/>
          </a:xfrm>
          <a:prstGeom prst="rect">
            <a:avLst/>
          </a:prstGeom>
        </p:spPr>
        <p:txBody>
          <a:bodyPr vert="horz" wrap="square" lIns="0" tIns="0" rIns="0" bIns="0" rtlCol="0">
            <a:spAutoFit/>
          </a:bodyPr>
          <a:lstStyle/>
          <a:p>
            <a:pPr marL="12700">
              <a:lnSpc>
                <a:spcPct val="100000"/>
              </a:lnSpc>
            </a:pPr>
            <a:r>
              <a:rPr sz="1600" b="1" spc="-5" dirty="0">
                <a:solidFill>
                  <a:srgbClr val="F9F9F9"/>
                </a:solidFill>
                <a:latin typeface="微软雅黑"/>
                <a:cs typeface="微软雅黑"/>
              </a:rPr>
              <a:t>数字身份</a:t>
            </a:r>
            <a:endParaRPr sz="1600">
              <a:latin typeface="微软雅黑"/>
              <a:cs typeface="微软雅黑"/>
            </a:endParaRPr>
          </a:p>
        </p:txBody>
      </p:sp>
      <p:sp>
        <p:nvSpPr>
          <p:cNvPr id="25" name="object 25"/>
          <p:cNvSpPr/>
          <p:nvPr/>
        </p:nvSpPr>
        <p:spPr>
          <a:xfrm>
            <a:off x="3636264" y="4030471"/>
            <a:ext cx="394970" cy="287020"/>
          </a:xfrm>
          <a:custGeom>
            <a:avLst/>
            <a:gdLst/>
            <a:ahLst/>
            <a:cxnLst/>
            <a:rect l="l" t="t" r="r" b="b"/>
            <a:pathLst>
              <a:path w="394970" h="287020">
                <a:moveTo>
                  <a:pt x="228853" y="120650"/>
                </a:moveTo>
                <a:lnTo>
                  <a:pt x="160655" y="120650"/>
                </a:lnTo>
                <a:lnTo>
                  <a:pt x="139253" y="133350"/>
                </a:lnTo>
                <a:lnTo>
                  <a:pt x="122507" y="152400"/>
                </a:lnTo>
                <a:lnTo>
                  <a:pt x="111595" y="175259"/>
                </a:lnTo>
                <a:lnTo>
                  <a:pt x="107696" y="200659"/>
                </a:lnTo>
                <a:lnTo>
                  <a:pt x="114518" y="234950"/>
                </a:lnTo>
                <a:lnTo>
                  <a:pt x="133127" y="261619"/>
                </a:lnTo>
                <a:lnTo>
                  <a:pt x="160738" y="280669"/>
                </a:lnTo>
                <a:lnTo>
                  <a:pt x="194563" y="287019"/>
                </a:lnTo>
                <a:lnTo>
                  <a:pt x="207914" y="287019"/>
                </a:lnTo>
                <a:lnTo>
                  <a:pt x="214334" y="285750"/>
                </a:lnTo>
                <a:lnTo>
                  <a:pt x="220599" y="283209"/>
                </a:lnTo>
                <a:lnTo>
                  <a:pt x="245092" y="271780"/>
                </a:lnTo>
                <a:lnTo>
                  <a:pt x="260562" y="256539"/>
                </a:lnTo>
                <a:lnTo>
                  <a:pt x="249047" y="256539"/>
                </a:lnTo>
                <a:lnTo>
                  <a:pt x="248920" y="255269"/>
                </a:lnTo>
                <a:lnTo>
                  <a:pt x="248665" y="255269"/>
                </a:lnTo>
                <a:lnTo>
                  <a:pt x="248285" y="254000"/>
                </a:lnTo>
                <a:lnTo>
                  <a:pt x="246887" y="251459"/>
                </a:lnTo>
                <a:lnTo>
                  <a:pt x="248920" y="248919"/>
                </a:lnTo>
                <a:lnTo>
                  <a:pt x="247904" y="247650"/>
                </a:lnTo>
                <a:lnTo>
                  <a:pt x="153543" y="247650"/>
                </a:lnTo>
                <a:lnTo>
                  <a:pt x="148844" y="237489"/>
                </a:lnTo>
                <a:lnTo>
                  <a:pt x="144525" y="237489"/>
                </a:lnTo>
                <a:lnTo>
                  <a:pt x="144525" y="229869"/>
                </a:lnTo>
                <a:lnTo>
                  <a:pt x="141859" y="227330"/>
                </a:lnTo>
                <a:lnTo>
                  <a:pt x="135636" y="223519"/>
                </a:lnTo>
                <a:lnTo>
                  <a:pt x="136651" y="214630"/>
                </a:lnTo>
                <a:lnTo>
                  <a:pt x="137540" y="209550"/>
                </a:lnTo>
                <a:lnTo>
                  <a:pt x="135636" y="204469"/>
                </a:lnTo>
                <a:lnTo>
                  <a:pt x="128270" y="196850"/>
                </a:lnTo>
                <a:lnTo>
                  <a:pt x="128650" y="184150"/>
                </a:lnTo>
                <a:lnTo>
                  <a:pt x="133603" y="184150"/>
                </a:lnTo>
                <a:lnTo>
                  <a:pt x="135759" y="181609"/>
                </a:lnTo>
                <a:lnTo>
                  <a:pt x="134365" y="181609"/>
                </a:lnTo>
                <a:lnTo>
                  <a:pt x="129666" y="179069"/>
                </a:lnTo>
                <a:lnTo>
                  <a:pt x="128270" y="175259"/>
                </a:lnTo>
                <a:lnTo>
                  <a:pt x="123825" y="171450"/>
                </a:lnTo>
                <a:lnTo>
                  <a:pt x="128650" y="166369"/>
                </a:lnTo>
                <a:lnTo>
                  <a:pt x="129921" y="165100"/>
                </a:lnTo>
                <a:lnTo>
                  <a:pt x="128524" y="165100"/>
                </a:lnTo>
                <a:lnTo>
                  <a:pt x="168161" y="127000"/>
                </a:lnTo>
                <a:lnTo>
                  <a:pt x="187578" y="121919"/>
                </a:lnTo>
                <a:lnTo>
                  <a:pt x="231641" y="121919"/>
                </a:lnTo>
                <a:lnTo>
                  <a:pt x="228853" y="120650"/>
                </a:lnTo>
                <a:close/>
              </a:path>
              <a:path w="394970" h="287020">
                <a:moveTo>
                  <a:pt x="280299" y="185419"/>
                </a:moveTo>
                <a:lnTo>
                  <a:pt x="271272" y="185419"/>
                </a:lnTo>
                <a:lnTo>
                  <a:pt x="272034" y="186689"/>
                </a:lnTo>
                <a:lnTo>
                  <a:pt x="272923" y="190500"/>
                </a:lnTo>
                <a:lnTo>
                  <a:pt x="273113" y="194309"/>
                </a:lnTo>
                <a:lnTo>
                  <a:pt x="273176" y="199389"/>
                </a:lnTo>
                <a:lnTo>
                  <a:pt x="271496" y="215900"/>
                </a:lnTo>
                <a:lnTo>
                  <a:pt x="266684" y="231139"/>
                </a:lnTo>
                <a:lnTo>
                  <a:pt x="259085" y="245109"/>
                </a:lnTo>
                <a:lnTo>
                  <a:pt x="249047" y="256539"/>
                </a:lnTo>
                <a:lnTo>
                  <a:pt x="260562" y="256539"/>
                </a:lnTo>
                <a:lnTo>
                  <a:pt x="264429" y="252730"/>
                </a:lnTo>
                <a:lnTo>
                  <a:pt x="277123" y="228600"/>
                </a:lnTo>
                <a:lnTo>
                  <a:pt x="281686" y="200659"/>
                </a:lnTo>
                <a:lnTo>
                  <a:pt x="281239" y="191769"/>
                </a:lnTo>
                <a:lnTo>
                  <a:pt x="280299" y="185419"/>
                </a:lnTo>
                <a:close/>
              </a:path>
              <a:path w="394970" h="287020">
                <a:moveTo>
                  <a:pt x="196341" y="194309"/>
                </a:moveTo>
                <a:lnTo>
                  <a:pt x="191515" y="195580"/>
                </a:lnTo>
                <a:lnTo>
                  <a:pt x="172847" y="195580"/>
                </a:lnTo>
                <a:lnTo>
                  <a:pt x="173609" y="199389"/>
                </a:lnTo>
                <a:lnTo>
                  <a:pt x="176530" y="204469"/>
                </a:lnTo>
                <a:lnTo>
                  <a:pt x="171323" y="208280"/>
                </a:lnTo>
                <a:lnTo>
                  <a:pt x="163575" y="217169"/>
                </a:lnTo>
                <a:lnTo>
                  <a:pt x="168656" y="219709"/>
                </a:lnTo>
                <a:lnTo>
                  <a:pt x="174116" y="224789"/>
                </a:lnTo>
                <a:lnTo>
                  <a:pt x="170561" y="229869"/>
                </a:lnTo>
                <a:lnTo>
                  <a:pt x="166624" y="238759"/>
                </a:lnTo>
                <a:lnTo>
                  <a:pt x="166624" y="245109"/>
                </a:lnTo>
                <a:lnTo>
                  <a:pt x="153543" y="247650"/>
                </a:lnTo>
                <a:lnTo>
                  <a:pt x="247904" y="247650"/>
                </a:lnTo>
                <a:lnTo>
                  <a:pt x="246887" y="246380"/>
                </a:lnTo>
                <a:lnTo>
                  <a:pt x="246887" y="242569"/>
                </a:lnTo>
                <a:lnTo>
                  <a:pt x="248920" y="236219"/>
                </a:lnTo>
                <a:lnTo>
                  <a:pt x="236727" y="236219"/>
                </a:lnTo>
                <a:lnTo>
                  <a:pt x="240284" y="223519"/>
                </a:lnTo>
                <a:lnTo>
                  <a:pt x="240664" y="219709"/>
                </a:lnTo>
                <a:lnTo>
                  <a:pt x="237871" y="215900"/>
                </a:lnTo>
                <a:lnTo>
                  <a:pt x="235203" y="209550"/>
                </a:lnTo>
                <a:lnTo>
                  <a:pt x="240284" y="209550"/>
                </a:lnTo>
                <a:lnTo>
                  <a:pt x="241300" y="205739"/>
                </a:lnTo>
                <a:lnTo>
                  <a:pt x="247269" y="205739"/>
                </a:lnTo>
                <a:lnTo>
                  <a:pt x="250698" y="201930"/>
                </a:lnTo>
                <a:lnTo>
                  <a:pt x="253873" y="201930"/>
                </a:lnTo>
                <a:lnTo>
                  <a:pt x="254301" y="198119"/>
                </a:lnTo>
                <a:lnTo>
                  <a:pt x="202057" y="198119"/>
                </a:lnTo>
                <a:lnTo>
                  <a:pt x="196341" y="194309"/>
                </a:lnTo>
                <a:close/>
              </a:path>
              <a:path w="394970" h="287020">
                <a:moveTo>
                  <a:pt x="156210" y="0"/>
                </a:moveTo>
                <a:lnTo>
                  <a:pt x="127198" y="6350"/>
                </a:lnTo>
                <a:lnTo>
                  <a:pt x="103092" y="24130"/>
                </a:lnTo>
                <a:lnTo>
                  <a:pt x="85986" y="50800"/>
                </a:lnTo>
                <a:lnTo>
                  <a:pt x="77977" y="83819"/>
                </a:lnTo>
                <a:lnTo>
                  <a:pt x="77215" y="83819"/>
                </a:lnTo>
                <a:lnTo>
                  <a:pt x="60450" y="86359"/>
                </a:lnTo>
                <a:lnTo>
                  <a:pt x="45958" y="95250"/>
                </a:lnTo>
                <a:lnTo>
                  <a:pt x="34585" y="109219"/>
                </a:lnTo>
                <a:lnTo>
                  <a:pt x="27177" y="125730"/>
                </a:lnTo>
                <a:lnTo>
                  <a:pt x="16448" y="129539"/>
                </a:lnTo>
                <a:lnTo>
                  <a:pt x="7826" y="138430"/>
                </a:lnTo>
                <a:lnTo>
                  <a:pt x="2153" y="149724"/>
                </a:lnTo>
                <a:lnTo>
                  <a:pt x="2072" y="149942"/>
                </a:lnTo>
                <a:lnTo>
                  <a:pt x="0" y="162559"/>
                </a:lnTo>
                <a:lnTo>
                  <a:pt x="2522" y="177800"/>
                </a:lnTo>
                <a:lnTo>
                  <a:pt x="9413" y="189230"/>
                </a:lnTo>
                <a:lnTo>
                  <a:pt x="19663" y="198119"/>
                </a:lnTo>
                <a:lnTo>
                  <a:pt x="32258" y="200659"/>
                </a:lnTo>
                <a:lnTo>
                  <a:pt x="94234" y="200659"/>
                </a:lnTo>
                <a:lnTo>
                  <a:pt x="102163" y="161289"/>
                </a:lnTo>
                <a:lnTo>
                  <a:pt x="123761" y="129539"/>
                </a:lnTo>
                <a:lnTo>
                  <a:pt x="155741" y="107950"/>
                </a:lnTo>
                <a:lnTo>
                  <a:pt x="194818" y="100330"/>
                </a:lnTo>
                <a:lnTo>
                  <a:pt x="356608" y="100330"/>
                </a:lnTo>
                <a:lnTo>
                  <a:pt x="349075" y="87630"/>
                </a:lnTo>
                <a:lnTo>
                  <a:pt x="334543" y="76200"/>
                </a:lnTo>
                <a:lnTo>
                  <a:pt x="328608" y="74930"/>
                </a:lnTo>
                <a:lnTo>
                  <a:pt x="300609" y="74930"/>
                </a:lnTo>
                <a:lnTo>
                  <a:pt x="296144" y="52069"/>
                </a:lnTo>
                <a:lnTo>
                  <a:pt x="284797" y="33019"/>
                </a:lnTo>
                <a:lnTo>
                  <a:pt x="281480" y="30480"/>
                </a:lnTo>
                <a:lnTo>
                  <a:pt x="214502" y="30480"/>
                </a:lnTo>
                <a:lnTo>
                  <a:pt x="202590" y="17780"/>
                </a:lnTo>
                <a:lnTo>
                  <a:pt x="188642" y="7619"/>
                </a:lnTo>
                <a:lnTo>
                  <a:pt x="173051" y="1269"/>
                </a:lnTo>
                <a:lnTo>
                  <a:pt x="156210" y="0"/>
                </a:lnTo>
                <a:close/>
              </a:path>
              <a:path w="394970" h="287020">
                <a:moveTo>
                  <a:pt x="356608" y="100330"/>
                </a:moveTo>
                <a:lnTo>
                  <a:pt x="194818" y="100330"/>
                </a:lnTo>
                <a:lnTo>
                  <a:pt x="233801" y="107950"/>
                </a:lnTo>
                <a:lnTo>
                  <a:pt x="265699" y="129539"/>
                </a:lnTo>
                <a:lnTo>
                  <a:pt x="287240" y="161289"/>
                </a:lnTo>
                <a:lnTo>
                  <a:pt x="295148" y="200659"/>
                </a:lnTo>
                <a:lnTo>
                  <a:pt x="362458" y="200659"/>
                </a:lnTo>
                <a:lnTo>
                  <a:pt x="374999" y="198119"/>
                </a:lnTo>
                <a:lnTo>
                  <a:pt x="385254" y="189230"/>
                </a:lnTo>
                <a:lnTo>
                  <a:pt x="392176" y="177800"/>
                </a:lnTo>
                <a:lnTo>
                  <a:pt x="394715" y="162559"/>
                </a:lnTo>
                <a:lnTo>
                  <a:pt x="392175" y="148589"/>
                </a:lnTo>
                <a:lnTo>
                  <a:pt x="385254" y="135889"/>
                </a:lnTo>
                <a:lnTo>
                  <a:pt x="374999" y="128269"/>
                </a:lnTo>
                <a:lnTo>
                  <a:pt x="362458" y="124459"/>
                </a:lnTo>
                <a:lnTo>
                  <a:pt x="358868" y="104139"/>
                </a:lnTo>
                <a:lnTo>
                  <a:pt x="356608" y="100330"/>
                </a:lnTo>
                <a:close/>
              </a:path>
              <a:path w="394970" h="287020">
                <a:moveTo>
                  <a:pt x="242570" y="144780"/>
                </a:moveTo>
                <a:lnTo>
                  <a:pt x="200151" y="144780"/>
                </a:lnTo>
                <a:lnTo>
                  <a:pt x="202819" y="147319"/>
                </a:lnTo>
                <a:lnTo>
                  <a:pt x="200787" y="152400"/>
                </a:lnTo>
                <a:lnTo>
                  <a:pt x="198500" y="152400"/>
                </a:lnTo>
                <a:lnTo>
                  <a:pt x="190753" y="154939"/>
                </a:lnTo>
                <a:lnTo>
                  <a:pt x="200151" y="154939"/>
                </a:lnTo>
                <a:lnTo>
                  <a:pt x="202437" y="161289"/>
                </a:lnTo>
                <a:lnTo>
                  <a:pt x="210312" y="165100"/>
                </a:lnTo>
                <a:lnTo>
                  <a:pt x="211074" y="171450"/>
                </a:lnTo>
                <a:lnTo>
                  <a:pt x="211074" y="176530"/>
                </a:lnTo>
                <a:lnTo>
                  <a:pt x="211836" y="180339"/>
                </a:lnTo>
                <a:lnTo>
                  <a:pt x="214630" y="184150"/>
                </a:lnTo>
                <a:lnTo>
                  <a:pt x="206756" y="189230"/>
                </a:lnTo>
                <a:lnTo>
                  <a:pt x="202057" y="198119"/>
                </a:lnTo>
                <a:lnTo>
                  <a:pt x="254301" y="198119"/>
                </a:lnTo>
                <a:lnTo>
                  <a:pt x="255015" y="191769"/>
                </a:lnTo>
                <a:lnTo>
                  <a:pt x="261238" y="191769"/>
                </a:lnTo>
                <a:lnTo>
                  <a:pt x="261620" y="189230"/>
                </a:lnTo>
                <a:lnTo>
                  <a:pt x="264318" y="189230"/>
                </a:lnTo>
                <a:lnTo>
                  <a:pt x="265557" y="185419"/>
                </a:lnTo>
                <a:lnTo>
                  <a:pt x="280299" y="185419"/>
                </a:lnTo>
                <a:lnTo>
                  <a:pt x="279923" y="182880"/>
                </a:lnTo>
                <a:lnTo>
                  <a:pt x="277774" y="173989"/>
                </a:lnTo>
                <a:lnTo>
                  <a:pt x="274827" y="166369"/>
                </a:lnTo>
                <a:lnTo>
                  <a:pt x="273812" y="163830"/>
                </a:lnTo>
                <a:lnTo>
                  <a:pt x="271272" y="158750"/>
                </a:lnTo>
                <a:lnTo>
                  <a:pt x="271018" y="158750"/>
                </a:lnTo>
                <a:lnTo>
                  <a:pt x="269875" y="156209"/>
                </a:lnTo>
                <a:lnTo>
                  <a:pt x="268350" y="153669"/>
                </a:lnTo>
                <a:lnTo>
                  <a:pt x="266826" y="152400"/>
                </a:lnTo>
                <a:lnTo>
                  <a:pt x="262002" y="146050"/>
                </a:lnTo>
                <a:lnTo>
                  <a:pt x="249936" y="146050"/>
                </a:lnTo>
                <a:lnTo>
                  <a:pt x="242570" y="144780"/>
                </a:lnTo>
                <a:close/>
              </a:path>
              <a:path w="394970" h="287020">
                <a:moveTo>
                  <a:pt x="181483" y="191769"/>
                </a:moveTo>
                <a:lnTo>
                  <a:pt x="180212" y="195580"/>
                </a:lnTo>
                <a:lnTo>
                  <a:pt x="191515" y="195580"/>
                </a:lnTo>
                <a:lnTo>
                  <a:pt x="181483" y="191769"/>
                </a:lnTo>
                <a:close/>
              </a:path>
              <a:path w="394970" h="287020">
                <a:moveTo>
                  <a:pt x="261238" y="191769"/>
                </a:moveTo>
                <a:lnTo>
                  <a:pt x="255015" y="191769"/>
                </a:lnTo>
                <a:lnTo>
                  <a:pt x="260858" y="194309"/>
                </a:lnTo>
                <a:lnTo>
                  <a:pt x="261238" y="191769"/>
                </a:lnTo>
                <a:close/>
              </a:path>
              <a:path w="394970" h="287020">
                <a:moveTo>
                  <a:pt x="264318" y="189230"/>
                </a:moveTo>
                <a:lnTo>
                  <a:pt x="261620" y="189230"/>
                </a:lnTo>
                <a:lnTo>
                  <a:pt x="263906" y="190500"/>
                </a:lnTo>
                <a:lnTo>
                  <a:pt x="264318" y="189230"/>
                </a:lnTo>
                <a:close/>
              </a:path>
              <a:path w="394970" h="287020">
                <a:moveTo>
                  <a:pt x="271272" y="185419"/>
                </a:moveTo>
                <a:lnTo>
                  <a:pt x="265557" y="185419"/>
                </a:lnTo>
                <a:lnTo>
                  <a:pt x="268224" y="186689"/>
                </a:lnTo>
                <a:lnTo>
                  <a:pt x="271272" y="185419"/>
                </a:lnTo>
                <a:close/>
              </a:path>
              <a:path w="394970" h="287020">
                <a:moveTo>
                  <a:pt x="133603" y="184150"/>
                </a:moveTo>
                <a:lnTo>
                  <a:pt x="128650" y="184150"/>
                </a:lnTo>
                <a:lnTo>
                  <a:pt x="131699" y="185419"/>
                </a:lnTo>
                <a:lnTo>
                  <a:pt x="133603" y="184150"/>
                </a:lnTo>
                <a:close/>
              </a:path>
              <a:path w="394970" h="287020">
                <a:moveTo>
                  <a:pt x="149225" y="162559"/>
                </a:moveTo>
                <a:lnTo>
                  <a:pt x="140970" y="166369"/>
                </a:lnTo>
                <a:lnTo>
                  <a:pt x="134365" y="181609"/>
                </a:lnTo>
                <a:lnTo>
                  <a:pt x="135759" y="181609"/>
                </a:lnTo>
                <a:lnTo>
                  <a:pt x="138991" y="177800"/>
                </a:lnTo>
                <a:lnTo>
                  <a:pt x="144033" y="170180"/>
                </a:lnTo>
                <a:lnTo>
                  <a:pt x="147766" y="165100"/>
                </a:lnTo>
                <a:lnTo>
                  <a:pt x="149225" y="162559"/>
                </a:lnTo>
                <a:close/>
              </a:path>
              <a:path w="394970" h="287020">
                <a:moveTo>
                  <a:pt x="137668" y="158750"/>
                </a:moveTo>
                <a:lnTo>
                  <a:pt x="136016" y="160019"/>
                </a:lnTo>
                <a:lnTo>
                  <a:pt x="132207" y="162559"/>
                </a:lnTo>
                <a:lnTo>
                  <a:pt x="131699" y="163830"/>
                </a:lnTo>
                <a:lnTo>
                  <a:pt x="130428" y="163830"/>
                </a:lnTo>
                <a:lnTo>
                  <a:pt x="133350" y="166369"/>
                </a:lnTo>
                <a:lnTo>
                  <a:pt x="138302" y="160019"/>
                </a:lnTo>
                <a:lnTo>
                  <a:pt x="137668" y="158750"/>
                </a:lnTo>
                <a:close/>
              </a:path>
              <a:path w="394970" h="287020">
                <a:moveTo>
                  <a:pt x="167512" y="146050"/>
                </a:moveTo>
                <a:lnTo>
                  <a:pt x="163957" y="147319"/>
                </a:lnTo>
                <a:lnTo>
                  <a:pt x="160909" y="151130"/>
                </a:lnTo>
                <a:lnTo>
                  <a:pt x="149987" y="151130"/>
                </a:lnTo>
                <a:lnTo>
                  <a:pt x="151257" y="158750"/>
                </a:lnTo>
                <a:lnTo>
                  <a:pt x="155828" y="161289"/>
                </a:lnTo>
                <a:lnTo>
                  <a:pt x="164846" y="156209"/>
                </a:lnTo>
                <a:lnTo>
                  <a:pt x="170180" y="156209"/>
                </a:lnTo>
                <a:lnTo>
                  <a:pt x="171069" y="154939"/>
                </a:lnTo>
                <a:lnTo>
                  <a:pt x="175260" y="154939"/>
                </a:lnTo>
                <a:lnTo>
                  <a:pt x="176212" y="153669"/>
                </a:lnTo>
                <a:lnTo>
                  <a:pt x="164337" y="153669"/>
                </a:lnTo>
                <a:lnTo>
                  <a:pt x="163575" y="151130"/>
                </a:lnTo>
                <a:lnTo>
                  <a:pt x="166243" y="149859"/>
                </a:lnTo>
                <a:lnTo>
                  <a:pt x="166750" y="147319"/>
                </a:lnTo>
                <a:lnTo>
                  <a:pt x="167512" y="146050"/>
                </a:lnTo>
                <a:close/>
              </a:path>
              <a:path w="394970" h="287020">
                <a:moveTo>
                  <a:pt x="170180" y="156209"/>
                </a:moveTo>
                <a:lnTo>
                  <a:pt x="164846" y="156209"/>
                </a:lnTo>
                <a:lnTo>
                  <a:pt x="163957" y="158750"/>
                </a:lnTo>
                <a:lnTo>
                  <a:pt x="167512" y="160019"/>
                </a:lnTo>
                <a:lnTo>
                  <a:pt x="170180" y="156209"/>
                </a:lnTo>
                <a:close/>
              </a:path>
              <a:path w="394970" h="287020">
                <a:moveTo>
                  <a:pt x="175260" y="154939"/>
                </a:moveTo>
                <a:lnTo>
                  <a:pt x="171069" y="154939"/>
                </a:lnTo>
                <a:lnTo>
                  <a:pt x="176530" y="157480"/>
                </a:lnTo>
                <a:lnTo>
                  <a:pt x="175260" y="154939"/>
                </a:lnTo>
                <a:close/>
              </a:path>
              <a:path w="394970" h="287020">
                <a:moveTo>
                  <a:pt x="190601" y="151130"/>
                </a:moveTo>
                <a:lnTo>
                  <a:pt x="180212" y="151130"/>
                </a:lnTo>
                <a:lnTo>
                  <a:pt x="185420" y="152400"/>
                </a:lnTo>
                <a:lnTo>
                  <a:pt x="189230" y="154939"/>
                </a:lnTo>
                <a:lnTo>
                  <a:pt x="190753" y="154939"/>
                </a:lnTo>
                <a:lnTo>
                  <a:pt x="190601" y="151130"/>
                </a:lnTo>
                <a:close/>
              </a:path>
              <a:path w="394970" h="287020">
                <a:moveTo>
                  <a:pt x="169693" y="149942"/>
                </a:moveTo>
                <a:lnTo>
                  <a:pt x="169545" y="151130"/>
                </a:lnTo>
                <a:lnTo>
                  <a:pt x="167132" y="152400"/>
                </a:lnTo>
                <a:lnTo>
                  <a:pt x="164337" y="153669"/>
                </a:lnTo>
                <a:lnTo>
                  <a:pt x="176212" y="153669"/>
                </a:lnTo>
                <a:lnTo>
                  <a:pt x="177164" y="152400"/>
                </a:lnTo>
                <a:lnTo>
                  <a:pt x="174116" y="152400"/>
                </a:lnTo>
                <a:lnTo>
                  <a:pt x="169693" y="149942"/>
                </a:lnTo>
                <a:close/>
              </a:path>
              <a:path w="394970" h="287020">
                <a:moveTo>
                  <a:pt x="181112" y="143827"/>
                </a:moveTo>
                <a:lnTo>
                  <a:pt x="180488" y="144091"/>
                </a:lnTo>
                <a:lnTo>
                  <a:pt x="180212" y="144780"/>
                </a:lnTo>
                <a:lnTo>
                  <a:pt x="177926" y="147319"/>
                </a:lnTo>
                <a:lnTo>
                  <a:pt x="174498" y="148589"/>
                </a:lnTo>
                <a:lnTo>
                  <a:pt x="173736" y="149859"/>
                </a:lnTo>
                <a:lnTo>
                  <a:pt x="177164" y="151130"/>
                </a:lnTo>
                <a:lnTo>
                  <a:pt x="174116" y="152400"/>
                </a:lnTo>
                <a:lnTo>
                  <a:pt x="177164" y="152400"/>
                </a:lnTo>
                <a:lnTo>
                  <a:pt x="180212" y="151130"/>
                </a:lnTo>
                <a:lnTo>
                  <a:pt x="190601" y="151130"/>
                </a:lnTo>
                <a:lnTo>
                  <a:pt x="190500" y="148589"/>
                </a:lnTo>
                <a:lnTo>
                  <a:pt x="188087" y="148589"/>
                </a:lnTo>
                <a:lnTo>
                  <a:pt x="187790" y="147319"/>
                </a:lnTo>
                <a:lnTo>
                  <a:pt x="185420" y="147319"/>
                </a:lnTo>
                <a:lnTo>
                  <a:pt x="181112" y="143827"/>
                </a:lnTo>
                <a:close/>
              </a:path>
              <a:path w="394970" h="287020">
                <a:moveTo>
                  <a:pt x="169720" y="149724"/>
                </a:moveTo>
                <a:lnTo>
                  <a:pt x="169545" y="149859"/>
                </a:lnTo>
                <a:lnTo>
                  <a:pt x="169693" y="149942"/>
                </a:lnTo>
                <a:lnTo>
                  <a:pt x="169720" y="149724"/>
                </a:lnTo>
                <a:close/>
              </a:path>
              <a:path w="394970" h="287020">
                <a:moveTo>
                  <a:pt x="177926" y="142239"/>
                </a:moveTo>
                <a:lnTo>
                  <a:pt x="176530" y="144780"/>
                </a:lnTo>
                <a:lnTo>
                  <a:pt x="170180" y="146050"/>
                </a:lnTo>
                <a:lnTo>
                  <a:pt x="169720" y="149724"/>
                </a:lnTo>
                <a:lnTo>
                  <a:pt x="172847" y="147319"/>
                </a:lnTo>
                <a:lnTo>
                  <a:pt x="180488" y="144091"/>
                </a:lnTo>
                <a:lnTo>
                  <a:pt x="180721" y="143509"/>
                </a:lnTo>
                <a:lnTo>
                  <a:pt x="181863" y="143509"/>
                </a:lnTo>
                <a:lnTo>
                  <a:pt x="177926" y="142239"/>
                </a:lnTo>
                <a:close/>
              </a:path>
              <a:path w="394970" h="287020">
                <a:moveTo>
                  <a:pt x="187198" y="144780"/>
                </a:moveTo>
                <a:lnTo>
                  <a:pt x="185420" y="147319"/>
                </a:lnTo>
                <a:lnTo>
                  <a:pt x="187790" y="147319"/>
                </a:lnTo>
                <a:lnTo>
                  <a:pt x="187198" y="144780"/>
                </a:lnTo>
                <a:close/>
              </a:path>
              <a:path w="394970" h="287020">
                <a:moveTo>
                  <a:pt x="235712" y="134619"/>
                </a:moveTo>
                <a:lnTo>
                  <a:pt x="195452" y="134619"/>
                </a:lnTo>
                <a:lnTo>
                  <a:pt x="197738" y="138430"/>
                </a:lnTo>
                <a:lnTo>
                  <a:pt x="199771" y="139700"/>
                </a:lnTo>
                <a:lnTo>
                  <a:pt x="195072" y="140969"/>
                </a:lnTo>
                <a:lnTo>
                  <a:pt x="192024" y="142239"/>
                </a:lnTo>
                <a:lnTo>
                  <a:pt x="192786" y="143509"/>
                </a:lnTo>
                <a:lnTo>
                  <a:pt x="193801" y="144780"/>
                </a:lnTo>
                <a:lnTo>
                  <a:pt x="195072" y="146050"/>
                </a:lnTo>
                <a:lnTo>
                  <a:pt x="200151" y="144780"/>
                </a:lnTo>
                <a:lnTo>
                  <a:pt x="242570" y="144780"/>
                </a:lnTo>
                <a:lnTo>
                  <a:pt x="244856" y="140969"/>
                </a:lnTo>
                <a:lnTo>
                  <a:pt x="236347" y="140969"/>
                </a:lnTo>
                <a:lnTo>
                  <a:pt x="235712" y="134619"/>
                </a:lnTo>
                <a:close/>
              </a:path>
              <a:path w="394970" h="287020">
                <a:moveTo>
                  <a:pt x="250126" y="133350"/>
                </a:moveTo>
                <a:lnTo>
                  <a:pt x="235585" y="133350"/>
                </a:lnTo>
                <a:lnTo>
                  <a:pt x="239013" y="134619"/>
                </a:lnTo>
                <a:lnTo>
                  <a:pt x="242443" y="137159"/>
                </a:lnTo>
                <a:lnTo>
                  <a:pt x="245490" y="139700"/>
                </a:lnTo>
                <a:lnTo>
                  <a:pt x="245618" y="139700"/>
                </a:lnTo>
                <a:lnTo>
                  <a:pt x="247903" y="142239"/>
                </a:lnTo>
                <a:lnTo>
                  <a:pt x="252222" y="146050"/>
                </a:lnTo>
                <a:lnTo>
                  <a:pt x="262002" y="146050"/>
                </a:lnTo>
                <a:lnTo>
                  <a:pt x="259107" y="142239"/>
                </a:lnTo>
                <a:lnTo>
                  <a:pt x="250126" y="133350"/>
                </a:lnTo>
                <a:close/>
              </a:path>
              <a:path w="394970" h="287020">
                <a:moveTo>
                  <a:pt x="181863" y="143509"/>
                </a:moveTo>
                <a:lnTo>
                  <a:pt x="180721" y="143509"/>
                </a:lnTo>
                <a:lnTo>
                  <a:pt x="181112" y="143827"/>
                </a:lnTo>
                <a:lnTo>
                  <a:pt x="181863" y="143509"/>
                </a:lnTo>
                <a:close/>
              </a:path>
              <a:path w="394970" h="287020">
                <a:moveTo>
                  <a:pt x="245618" y="139700"/>
                </a:moveTo>
                <a:lnTo>
                  <a:pt x="243712" y="139700"/>
                </a:lnTo>
                <a:lnTo>
                  <a:pt x="236347" y="140969"/>
                </a:lnTo>
                <a:lnTo>
                  <a:pt x="244856" y="140969"/>
                </a:lnTo>
                <a:lnTo>
                  <a:pt x="245618" y="139700"/>
                </a:lnTo>
                <a:close/>
              </a:path>
              <a:path w="394970" h="287020">
                <a:moveTo>
                  <a:pt x="177546" y="129539"/>
                </a:moveTo>
                <a:lnTo>
                  <a:pt x="175260" y="132080"/>
                </a:lnTo>
                <a:lnTo>
                  <a:pt x="184150" y="135889"/>
                </a:lnTo>
                <a:lnTo>
                  <a:pt x="189230" y="135889"/>
                </a:lnTo>
                <a:lnTo>
                  <a:pt x="193166" y="138430"/>
                </a:lnTo>
                <a:lnTo>
                  <a:pt x="195452" y="134619"/>
                </a:lnTo>
                <a:lnTo>
                  <a:pt x="235712" y="134619"/>
                </a:lnTo>
                <a:lnTo>
                  <a:pt x="235585" y="133350"/>
                </a:lnTo>
                <a:lnTo>
                  <a:pt x="250126" y="133350"/>
                </a:lnTo>
                <a:lnTo>
                  <a:pt x="248439" y="132080"/>
                </a:lnTo>
                <a:lnTo>
                  <a:pt x="183514" y="132080"/>
                </a:lnTo>
                <a:lnTo>
                  <a:pt x="177546" y="129539"/>
                </a:lnTo>
                <a:close/>
              </a:path>
              <a:path w="394970" h="287020">
                <a:moveTo>
                  <a:pt x="231641" y="121919"/>
                </a:moveTo>
                <a:lnTo>
                  <a:pt x="187578" y="121919"/>
                </a:lnTo>
                <a:lnTo>
                  <a:pt x="193801" y="128269"/>
                </a:lnTo>
                <a:lnTo>
                  <a:pt x="186182" y="130809"/>
                </a:lnTo>
                <a:lnTo>
                  <a:pt x="183514" y="132080"/>
                </a:lnTo>
                <a:lnTo>
                  <a:pt x="248439" y="132080"/>
                </a:lnTo>
                <a:lnTo>
                  <a:pt x="240002" y="125730"/>
                </a:lnTo>
                <a:lnTo>
                  <a:pt x="231641" y="121919"/>
                </a:lnTo>
                <a:close/>
              </a:path>
              <a:path w="394970" h="287020">
                <a:moveTo>
                  <a:pt x="219963" y="116839"/>
                </a:moveTo>
                <a:lnTo>
                  <a:pt x="168275" y="116839"/>
                </a:lnTo>
                <a:lnTo>
                  <a:pt x="165862" y="118109"/>
                </a:lnTo>
                <a:lnTo>
                  <a:pt x="161289" y="120650"/>
                </a:lnTo>
                <a:lnTo>
                  <a:pt x="228091" y="120650"/>
                </a:lnTo>
                <a:lnTo>
                  <a:pt x="227711" y="119380"/>
                </a:lnTo>
                <a:lnTo>
                  <a:pt x="225551" y="119380"/>
                </a:lnTo>
                <a:lnTo>
                  <a:pt x="223393" y="118109"/>
                </a:lnTo>
                <a:lnTo>
                  <a:pt x="221107" y="118109"/>
                </a:lnTo>
                <a:lnTo>
                  <a:pt x="219963" y="116839"/>
                </a:lnTo>
                <a:close/>
              </a:path>
              <a:path w="394970" h="287020">
                <a:moveTo>
                  <a:pt x="215137" y="115569"/>
                </a:moveTo>
                <a:lnTo>
                  <a:pt x="174116" y="115569"/>
                </a:lnTo>
                <a:lnTo>
                  <a:pt x="171831" y="116839"/>
                </a:lnTo>
                <a:lnTo>
                  <a:pt x="217297" y="116839"/>
                </a:lnTo>
                <a:lnTo>
                  <a:pt x="215137" y="115569"/>
                </a:lnTo>
                <a:close/>
              </a:path>
              <a:path w="394970" h="287020">
                <a:moveTo>
                  <a:pt x="200278" y="113030"/>
                </a:moveTo>
                <a:lnTo>
                  <a:pt x="188975" y="113030"/>
                </a:lnTo>
                <a:lnTo>
                  <a:pt x="177926" y="115569"/>
                </a:lnTo>
                <a:lnTo>
                  <a:pt x="211200" y="115569"/>
                </a:lnTo>
                <a:lnTo>
                  <a:pt x="205866" y="114300"/>
                </a:lnTo>
                <a:lnTo>
                  <a:pt x="200278" y="113030"/>
                </a:lnTo>
                <a:close/>
              </a:path>
              <a:path w="394970" h="287020">
                <a:moveTo>
                  <a:pt x="316738" y="72389"/>
                </a:moveTo>
                <a:lnTo>
                  <a:pt x="311023" y="72389"/>
                </a:lnTo>
                <a:lnTo>
                  <a:pt x="305688" y="73659"/>
                </a:lnTo>
                <a:lnTo>
                  <a:pt x="300609" y="74930"/>
                </a:lnTo>
                <a:lnTo>
                  <a:pt x="328608" y="74930"/>
                </a:lnTo>
                <a:lnTo>
                  <a:pt x="316738" y="72389"/>
                </a:lnTo>
                <a:close/>
              </a:path>
              <a:path w="394970" h="287020">
                <a:moveTo>
                  <a:pt x="248031" y="15239"/>
                </a:moveTo>
                <a:lnTo>
                  <a:pt x="238666" y="16509"/>
                </a:lnTo>
                <a:lnTo>
                  <a:pt x="229885" y="19050"/>
                </a:lnTo>
                <a:lnTo>
                  <a:pt x="221795" y="24130"/>
                </a:lnTo>
                <a:lnTo>
                  <a:pt x="214502" y="30480"/>
                </a:lnTo>
                <a:lnTo>
                  <a:pt x="281480" y="30480"/>
                </a:lnTo>
                <a:lnTo>
                  <a:pt x="268212" y="20319"/>
                </a:lnTo>
                <a:lnTo>
                  <a:pt x="248031" y="15239"/>
                </a:lnTo>
                <a:close/>
              </a:path>
            </a:pathLst>
          </a:custGeom>
          <a:solidFill>
            <a:srgbClr val="F9F9F9"/>
          </a:solidFill>
        </p:spPr>
        <p:txBody>
          <a:bodyPr wrap="square" lIns="0" tIns="0" rIns="0" bIns="0" rtlCol="0"/>
          <a:lstStyle/>
          <a:p>
            <a:endParaRPr/>
          </a:p>
        </p:txBody>
      </p:sp>
      <p:sp>
        <p:nvSpPr>
          <p:cNvPr id="26" name="object 26"/>
          <p:cNvSpPr/>
          <p:nvPr/>
        </p:nvSpPr>
        <p:spPr>
          <a:xfrm>
            <a:off x="3735323" y="4716779"/>
            <a:ext cx="2461260" cy="631190"/>
          </a:xfrm>
          <a:custGeom>
            <a:avLst/>
            <a:gdLst/>
            <a:ahLst/>
            <a:cxnLst/>
            <a:rect l="l" t="t" r="r" b="b"/>
            <a:pathLst>
              <a:path w="2461260" h="631189">
                <a:moveTo>
                  <a:pt x="2461260" y="0"/>
                </a:moveTo>
                <a:lnTo>
                  <a:pt x="315467" y="0"/>
                </a:lnTo>
                <a:lnTo>
                  <a:pt x="0" y="315468"/>
                </a:lnTo>
                <a:lnTo>
                  <a:pt x="315467" y="630936"/>
                </a:lnTo>
                <a:lnTo>
                  <a:pt x="2461260" y="630936"/>
                </a:lnTo>
                <a:lnTo>
                  <a:pt x="2461260" y="0"/>
                </a:lnTo>
                <a:close/>
              </a:path>
            </a:pathLst>
          </a:custGeom>
          <a:solidFill>
            <a:srgbClr val="7E7E7E"/>
          </a:solidFill>
        </p:spPr>
        <p:txBody>
          <a:bodyPr wrap="square" lIns="0" tIns="0" rIns="0" bIns="0" rtlCol="0"/>
          <a:lstStyle/>
          <a:p>
            <a:endParaRPr/>
          </a:p>
        </p:txBody>
      </p:sp>
      <p:sp>
        <p:nvSpPr>
          <p:cNvPr id="27" name="object 27"/>
          <p:cNvSpPr txBox="1"/>
          <p:nvPr/>
        </p:nvSpPr>
        <p:spPr>
          <a:xfrm>
            <a:off x="4627626" y="4902834"/>
            <a:ext cx="836294" cy="256540"/>
          </a:xfrm>
          <a:prstGeom prst="rect">
            <a:avLst/>
          </a:prstGeom>
        </p:spPr>
        <p:txBody>
          <a:bodyPr vert="horz" wrap="square" lIns="0" tIns="0" rIns="0" bIns="0" rtlCol="0">
            <a:spAutoFit/>
          </a:bodyPr>
          <a:lstStyle/>
          <a:p>
            <a:pPr marL="12700">
              <a:lnSpc>
                <a:spcPct val="100000"/>
              </a:lnSpc>
            </a:pPr>
            <a:r>
              <a:rPr sz="1600" b="1" spc="-10" dirty="0">
                <a:solidFill>
                  <a:srgbClr val="F9F9F9"/>
                </a:solidFill>
                <a:latin typeface="微软雅黑"/>
                <a:cs typeface="微软雅黑"/>
              </a:rPr>
              <a:t>智能合约</a:t>
            </a:r>
            <a:endParaRPr sz="1600">
              <a:latin typeface="微软雅黑"/>
              <a:cs typeface="微软雅黑"/>
            </a:endParaRPr>
          </a:p>
        </p:txBody>
      </p:sp>
      <p:sp>
        <p:nvSpPr>
          <p:cNvPr id="28" name="object 28"/>
          <p:cNvSpPr/>
          <p:nvPr/>
        </p:nvSpPr>
        <p:spPr>
          <a:xfrm>
            <a:off x="3926459" y="4845194"/>
            <a:ext cx="361950" cy="377190"/>
          </a:xfrm>
          <a:custGeom>
            <a:avLst/>
            <a:gdLst/>
            <a:ahLst/>
            <a:cxnLst/>
            <a:rect l="l" t="t" r="r" b="b"/>
            <a:pathLst>
              <a:path w="361950" h="377189">
                <a:moveTo>
                  <a:pt x="221741" y="194800"/>
                </a:moveTo>
                <a:lnTo>
                  <a:pt x="179958" y="240393"/>
                </a:lnTo>
                <a:lnTo>
                  <a:pt x="207899" y="270873"/>
                </a:lnTo>
                <a:lnTo>
                  <a:pt x="203685" y="292463"/>
                </a:lnTo>
                <a:lnTo>
                  <a:pt x="212042" y="335738"/>
                </a:lnTo>
                <a:lnTo>
                  <a:pt x="242939" y="368835"/>
                </a:lnTo>
                <a:lnTo>
                  <a:pt x="285206" y="376975"/>
                </a:lnTo>
                <a:lnTo>
                  <a:pt x="306196" y="370568"/>
                </a:lnTo>
                <a:lnTo>
                  <a:pt x="310514" y="368282"/>
                </a:lnTo>
                <a:lnTo>
                  <a:pt x="311657" y="361932"/>
                </a:lnTo>
                <a:lnTo>
                  <a:pt x="308228" y="358122"/>
                </a:lnTo>
                <a:lnTo>
                  <a:pt x="257682" y="303004"/>
                </a:lnTo>
                <a:lnTo>
                  <a:pt x="257682" y="293352"/>
                </a:lnTo>
                <a:lnTo>
                  <a:pt x="308228" y="238107"/>
                </a:lnTo>
                <a:lnTo>
                  <a:pt x="311657" y="234424"/>
                </a:lnTo>
                <a:lnTo>
                  <a:pt x="310641" y="228074"/>
                </a:lnTo>
                <a:lnTo>
                  <a:pt x="306196" y="225915"/>
                </a:lnTo>
                <a:lnTo>
                  <a:pt x="302406" y="224518"/>
                </a:lnTo>
                <a:lnTo>
                  <a:pt x="248919" y="224518"/>
                </a:lnTo>
                <a:lnTo>
                  <a:pt x="221741" y="194800"/>
                </a:lnTo>
                <a:close/>
              </a:path>
              <a:path w="361950" h="377189">
                <a:moveTo>
                  <a:pt x="208406" y="103868"/>
                </a:moveTo>
                <a:lnTo>
                  <a:pt x="168815" y="146921"/>
                </a:lnTo>
                <a:lnTo>
                  <a:pt x="3682" y="327261"/>
                </a:lnTo>
                <a:lnTo>
                  <a:pt x="0" y="331198"/>
                </a:lnTo>
                <a:lnTo>
                  <a:pt x="0" y="337675"/>
                </a:lnTo>
                <a:lnTo>
                  <a:pt x="3682" y="341612"/>
                </a:lnTo>
                <a:lnTo>
                  <a:pt x="32130" y="372727"/>
                </a:lnTo>
                <a:lnTo>
                  <a:pt x="34036" y="374759"/>
                </a:lnTo>
                <a:lnTo>
                  <a:pt x="36321" y="375775"/>
                </a:lnTo>
                <a:lnTo>
                  <a:pt x="41148" y="375775"/>
                </a:lnTo>
                <a:lnTo>
                  <a:pt x="43561" y="374759"/>
                </a:lnTo>
                <a:lnTo>
                  <a:pt x="45338" y="372727"/>
                </a:lnTo>
                <a:lnTo>
                  <a:pt x="161007" y="246616"/>
                </a:lnTo>
                <a:lnTo>
                  <a:pt x="250189" y="149334"/>
                </a:lnTo>
                <a:lnTo>
                  <a:pt x="208406" y="103868"/>
                </a:lnTo>
                <a:close/>
              </a:path>
              <a:path w="361950" h="377189">
                <a:moveTo>
                  <a:pt x="322325" y="246616"/>
                </a:moveTo>
                <a:lnTo>
                  <a:pt x="320166" y="247378"/>
                </a:lnTo>
                <a:lnTo>
                  <a:pt x="318515" y="249156"/>
                </a:lnTo>
                <a:lnTo>
                  <a:pt x="286765" y="283827"/>
                </a:lnTo>
                <a:lnTo>
                  <a:pt x="286765" y="289161"/>
                </a:lnTo>
                <a:lnTo>
                  <a:pt x="289803" y="292590"/>
                </a:lnTo>
                <a:lnTo>
                  <a:pt x="327151" y="333230"/>
                </a:lnTo>
                <a:lnTo>
                  <a:pt x="330962" y="337421"/>
                </a:lnTo>
                <a:lnTo>
                  <a:pt x="337438" y="336151"/>
                </a:lnTo>
                <a:lnTo>
                  <a:pt x="339598" y="330817"/>
                </a:lnTo>
                <a:lnTo>
                  <a:pt x="344858" y="310298"/>
                </a:lnTo>
                <a:lnTo>
                  <a:pt x="345011" y="289161"/>
                </a:lnTo>
                <a:lnTo>
                  <a:pt x="340044" y="268595"/>
                </a:lnTo>
                <a:lnTo>
                  <a:pt x="329945" y="249791"/>
                </a:lnTo>
                <a:lnTo>
                  <a:pt x="328549" y="247886"/>
                </a:lnTo>
                <a:lnTo>
                  <a:pt x="326516" y="246870"/>
                </a:lnTo>
                <a:lnTo>
                  <a:pt x="322325" y="246616"/>
                </a:lnTo>
                <a:close/>
              </a:path>
              <a:path w="361950" h="377189">
                <a:moveTo>
                  <a:pt x="277701" y="218834"/>
                </a:moveTo>
                <a:lnTo>
                  <a:pt x="263102" y="220092"/>
                </a:lnTo>
                <a:lnTo>
                  <a:pt x="248919" y="224518"/>
                </a:lnTo>
                <a:lnTo>
                  <a:pt x="302406" y="224518"/>
                </a:lnTo>
                <a:lnTo>
                  <a:pt x="292228" y="220767"/>
                </a:lnTo>
                <a:lnTo>
                  <a:pt x="277701" y="218834"/>
                </a:lnTo>
                <a:close/>
              </a:path>
              <a:path w="361950" h="377189">
                <a:moveTo>
                  <a:pt x="326008" y="103233"/>
                </a:moveTo>
                <a:lnTo>
                  <a:pt x="286003" y="146921"/>
                </a:lnTo>
                <a:lnTo>
                  <a:pt x="294513" y="156192"/>
                </a:lnTo>
                <a:lnTo>
                  <a:pt x="290194" y="160891"/>
                </a:lnTo>
                <a:lnTo>
                  <a:pt x="285750" y="165844"/>
                </a:lnTo>
                <a:lnTo>
                  <a:pt x="285750" y="173718"/>
                </a:lnTo>
                <a:lnTo>
                  <a:pt x="290194" y="178671"/>
                </a:lnTo>
                <a:lnTo>
                  <a:pt x="292353" y="180957"/>
                </a:lnTo>
                <a:lnTo>
                  <a:pt x="296799" y="185910"/>
                </a:lnTo>
                <a:lnTo>
                  <a:pt x="304038" y="185910"/>
                </a:lnTo>
                <a:lnTo>
                  <a:pt x="308610" y="180957"/>
                </a:lnTo>
                <a:lnTo>
                  <a:pt x="357124" y="127871"/>
                </a:lnTo>
                <a:lnTo>
                  <a:pt x="361695" y="123045"/>
                </a:lnTo>
                <a:lnTo>
                  <a:pt x="361695" y="115171"/>
                </a:lnTo>
                <a:lnTo>
                  <a:pt x="359351" y="112631"/>
                </a:lnTo>
                <a:lnTo>
                  <a:pt x="334517" y="112631"/>
                </a:lnTo>
                <a:lnTo>
                  <a:pt x="326008" y="103233"/>
                </a:lnTo>
                <a:close/>
              </a:path>
              <a:path w="361950" h="377189">
                <a:moveTo>
                  <a:pt x="150294" y="152763"/>
                </a:moveTo>
                <a:lnTo>
                  <a:pt x="99694" y="152763"/>
                </a:lnTo>
                <a:lnTo>
                  <a:pt x="124967" y="180322"/>
                </a:lnTo>
                <a:lnTo>
                  <a:pt x="150294" y="152763"/>
                </a:lnTo>
                <a:close/>
              </a:path>
              <a:path w="361950" h="377189">
                <a:moveTo>
                  <a:pt x="79932" y="0"/>
                </a:moveTo>
                <a:lnTo>
                  <a:pt x="38353" y="8872"/>
                </a:lnTo>
                <a:lnTo>
                  <a:pt x="37211" y="15222"/>
                </a:lnTo>
                <a:lnTo>
                  <a:pt x="40639" y="19032"/>
                </a:lnTo>
                <a:lnTo>
                  <a:pt x="91186" y="74150"/>
                </a:lnTo>
                <a:lnTo>
                  <a:pt x="91186" y="83802"/>
                </a:lnTo>
                <a:lnTo>
                  <a:pt x="40639" y="139047"/>
                </a:lnTo>
                <a:lnTo>
                  <a:pt x="37211" y="142730"/>
                </a:lnTo>
                <a:lnTo>
                  <a:pt x="38226" y="149080"/>
                </a:lnTo>
                <a:lnTo>
                  <a:pt x="42671" y="151239"/>
                </a:lnTo>
                <a:lnTo>
                  <a:pt x="56618" y="156335"/>
                </a:lnTo>
                <a:lnTo>
                  <a:pt x="71088" y="158287"/>
                </a:lnTo>
                <a:lnTo>
                  <a:pt x="85605" y="157097"/>
                </a:lnTo>
                <a:lnTo>
                  <a:pt x="99694" y="152763"/>
                </a:lnTo>
                <a:lnTo>
                  <a:pt x="150294" y="152763"/>
                </a:lnTo>
                <a:lnTo>
                  <a:pt x="166750" y="134856"/>
                </a:lnTo>
                <a:lnTo>
                  <a:pt x="140969" y="106662"/>
                </a:lnTo>
                <a:lnTo>
                  <a:pt x="145280" y="84849"/>
                </a:lnTo>
                <a:lnTo>
                  <a:pt x="136898" y="41511"/>
                </a:lnTo>
                <a:lnTo>
                  <a:pt x="110813" y="11291"/>
                </a:lnTo>
                <a:lnTo>
                  <a:pt x="95837" y="3681"/>
                </a:lnTo>
                <a:lnTo>
                  <a:pt x="79932" y="0"/>
                </a:lnTo>
                <a:close/>
              </a:path>
              <a:path w="361950" h="377189">
                <a:moveTo>
                  <a:pt x="269875" y="16873"/>
                </a:moveTo>
                <a:lnTo>
                  <a:pt x="264032" y="16873"/>
                </a:lnTo>
                <a:lnTo>
                  <a:pt x="260985" y="18016"/>
                </a:lnTo>
                <a:lnTo>
                  <a:pt x="258825" y="20556"/>
                </a:lnTo>
                <a:lnTo>
                  <a:pt x="254507" y="25128"/>
                </a:lnTo>
                <a:lnTo>
                  <a:pt x="214883" y="68435"/>
                </a:lnTo>
                <a:lnTo>
                  <a:pt x="210185" y="73642"/>
                </a:lnTo>
                <a:lnTo>
                  <a:pt x="206248" y="77833"/>
                </a:lnTo>
                <a:lnTo>
                  <a:pt x="205739" y="84310"/>
                </a:lnTo>
                <a:lnTo>
                  <a:pt x="208533" y="89136"/>
                </a:lnTo>
                <a:lnTo>
                  <a:pt x="209550" y="90660"/>
                </a:lnTo>
                <a:lnTo>
                  <a:pt x="210185" y="91295"/>
                </a:lnTo>
                <a:lnTo>
                  <a:pt x="211708" y="92946"/>
                </a:lnTo>
                <a:lnTo>
                  <a:pt x="215011" y="96629"/>
                </a:lnTo>
                <a:lnTo>
                  <a:pt x="256793" y="142222"/>
                </a:lnTo>
                <a:lnTo>
                  <a:pt x="258825" y="144381"/>
                </a:lnTo>
                <a:lnTo>
                  <a:pt x="259206" y="144889"/>
                </a:lnTo>
                <a:lnTo>
                  <a:pt x="260223" y="145651"/>
                </a:lnTo>
                <a:lnTo>
                  <a:pt x="261619" y="146794"/>
                </a:lnTo>
                <a:lnTo>
                  <a:pt x="263143" y="147556"/>
                </a:lnTo>
                <a:lnTo>
                  <a:pt x="264794" y="147810"/>
                </a:lnTo>
                <a:lnTo>
                  <a:pt x="265556" y="148064"/>
                </a:lnTo>
                <a:lnTo>
                  <a:pt x="269875" y="148064"/>
                </a:lnTo>
                <a:lnTo>
                  <a:pt x="272795" y="146794"/>
                </a:lnTo>
                <a:lnTo>
                  <a:pt x="275081" y="144381"/>
                </a:lnTo>
                <a:lnTo>
                  <a:pt x="328167" y="86469"/>
                </a:lnTo>
                <a:lnTo>
                  <a:pt x="328167" y="78468"/>
                </a:lnTo>
                <a:lnTo>
                  <a:pt x="275081" y="20556"/>
                </a:lnTo>
                <a:lnTo>
                  <a:pt x="272795" y="18016"/>
                </a:lnTo>
                <a:lnTo>
                  <a:pt x="269875" y="16873"/>
                </a:lnTo>
                <a:close/>
              </a:path>
              <a:path w="361950" h="377189">
                <a:moveTo>
                  <a:pt x="17271" y="41892"/>
                </a:moveTo>
                <a:lnTo>
                  <a:pt x="3934" y="89136"/>
                </a:lnTo>
                <a:lnTo>
                  <a:pt x="8824" y="109376"/>
                </a:lnTo>
                <a:lnTo>
                  <a:pt x="18923" y="128125"/>
                </a:lnTo>
                <a:lnTo>
                  <a:pt x="21716" y="132062"/>
                </a:lnTo>
                <a:lnTo>
                  <a:pt x="27050" y="132316"/>
                </a:lnTo>
                <a:lnTo>
                  <a:pt x="30352" y="128760"/>
                </a:lnTo>
                <a:lnTo>
                  <a:pt x="59181" y="97391"/>
                </a:lnTo>
                <a:lnTo>
                  <a:pt x="62102" y="94089"/>
                </a:lnTo>
                <a:lnTo>
                  <a:pt x="62102" y="88755"/>
                </a:lnTo>
                <a:lnTo>
                  <a:pt x="21597" y="44559"/>
                </a:lnTo>
                <a:lnTo>
                  <a:pt x="19812" y="42654"/>
                </a:lnTo>
                <a:lnTo>
                  <a:pt x="17271" y="41892"/>
                </a:lnTo>
                <a:close/>
              </a:path>
              <a:path w="361950" h="377189">
                <a:moveTo>
                  <a:pt x="350519" y="102979"/>
                </a:moveTo>
                <a:lnTo>
                  <a:pt x="343280" y="102979"/>
                </a:lnTo>
                <a:lnTo>
                  <a:pt x="338836" y="107932"/>
                </a:lnTo>
                <a:lnTo>
                  <a:pt x="334517" y="112631"/>
                </a:lnTo>
                <a:lnTo>
                  <a:pt x="359351" y="112631"/>
                </a:lnTo>
                <a:lnTo>
                  <a:pt x="357124" y="110218"/>
                </a:lnTo>
                <a:lnTo>
                  <a:pt x="354964" y="107932"/>
                </a:lnTo>
                <a:lnTo>
                  <a:pt x="350519" y="102979"/>
                </a:lnTo>
                <a:close/>
              </a:path>
              <a:path w="361950" h="377189">
                <a:moveTo>
                  <a:pt x="200217" y="3599"/>
                </a:moveTo>
                <a:lnTo>
                  <a:pt x="190261" y="5776"/>
                </a:lnTo>
                <a:lnTo>
                  <a:pt x="180520" y="10739"/>
                </a:lnTo>
                <a:lnTo>
                  <a:pt x="171195" y="18905"/>
                </a:lnTo>
                <a:lnTo>
                  <a:pt x="155612" y="37177"/>
                </a:lnTo>
                <a:lnTo>
                  <a:pt x="158924" y="42590"/>
                </a:lnTo>
                <a:lnTo>
                  <a:pt x="177357" y="47051"/>
                </a:lnTo>
                <a:lnTo>
                  <a:pt x="207137" y="62466"/>
                </a:lnTo>
                <a:lnTo>
                  <a:pt x="246633" y="19286"/>
                </a:lnTo>
                <a:lnTo>
                  <a:pt x="238420" y="14097"/>
                </a:lnTo>
                <a:lnTo>
                  <a:pt x="229504" y="9491"/>
                </a:lnTo>
                <a:lnTo>
                  <a:pt x="220041" y="5909"/>
                </a:lnTo>
                <a:lnTo>
                  <a:pt x="210185" y="3792"/>
                </a:lnTo>
                <a:lnTo>
                  <a:pt x="200217" y="3599"/>
                </a:lnTo>
                <a:close/>
              </a:path>
            </a:pathLst>
          </a:custGeom>
          <a:solidFill>
            <a:srgbClr val="F9F9F9"/>
          </a:solidFill>
        </p:spPr>
        <p:txBody>
          <a:bodyPr wrap="square" lIns="0" tIns="0" rIns="0" bIns="0" rtlCol="0"/>
          <a:lstStyle/>
          <a:p>
            <a:endParaRPr/>
          </a:p>
        </p:txBody>
      </p:sp>
      <p:sp>
        <p:nvSpPr>
          <p:cNvPr id="29" name="object 29"/>
          <p:cNvSpPr txBox="1"/>
          <p:nvPr/>
        </p:nvSpPr>
        <p:spPr>
          <a:xfrm>
            <a:off x="328066" y="3855791"/>
            <a:ext cx="3401695" cy="1644014"/>
          </a:xfrm>
          <a:prstGeom prst="rect">
            <a:avLst/>
          </a:prstGeom>
        </p:spPr>
        <p:txBody>
          <a:bodyPr vert="horz" wrap="square" lIns="0" tIns="0" rIns="0" bIns="0" rtlCol="0">
            <a:spAutoFit/>
          </a:bodyPr>
          <a:lstStyle/>
          <a:p>
            <a:pPr marL="12700" marR="254000" algn="just">
              <a:lnSpc>
                <a:spcPct val="120100"/>
              </a:lnSpc>
            </a:pPr>
            <a:r>
              <a:rPr sz="1200" spc="25" dirty="0">
                <a:solidFill>
                  <a:srgbClr val="585858"/>
                </a:solidFill>
                <a:latin typeface="微软雅黑"/>
                <a:cs typeface="微软雅黑"/>
              </a:rPr>
              <a:t>数字身份是指以电子数据形式存在的个人、组  </a:t>
            </a:r>
            <a:r>
              <a:rPr sz="1200" dirty="0">
                <a:solidFill>
                  <a:srgbClr val="585858"/>
                </a:solidFill>
                <a:latin typeface="微软雅黑"/>
                <a:cs typeface="微软雅黑"/>
              </a:rPr>
              <a:t>织</a:t>
            </a:r>
            <a:r>
              <a:rPr sz="1200" spc="-185" dirty="0">
                <a:solidFill>
                  <a:srgbClr val="585858"/>
                </a:solidFill>
                <a:latin typeface="微软雅黑"/>
                <a:cs typeface="微软雅黑"/>
              </a:rPr>
              <a:t> </a:t>
            </a:r>
            <a:r>
              <a:rPr sz="1200" dirty="0">
                <a:solidFill>
                  <a:srgbClr val="585858"/>
                </a:solidFill>
                <a:latin typeface="微软雅黑"/>
                <a:cs typeface="微软雅黑"/>
              </a:rPr>
              <a:t>、</a:t>
            </a:r>
            <a:r>
              <a:rPr sz="1200" spc="-185" dirty="0">
                <a:solidFill>
                  <a:srgbClr val="585858"/>
                </a:solidFill>
                <a:latin typeface="微软雅黑"/>
                <a:cs typeface="微软雅黑"/>
              </a:rPr>
              <a:t> </a:t>
            </a:r>
            <a:r>
              <a:rPr sz="1200" dirty="0">
                <a:solidFill>
                  <a:srgbClr val="585858"/>
                </a:solidFill>
                <a:latin typeface="微软雅黑"/>
                <a:cs typeface="微软雅黑"/>
              </a:rPr>
              <a:t>事</a:t>
            </a:r>
            <a:r>
              <a:rPr sz="1200" spc="-200" dirty="0">
                <a:solidFill>
                  <a:srgbClr val="585858"/>
                </a:solidFill>
                <a:latin typeface="微软雅黑"/>
                <a:cs typeface="微软雅黑"/>
              </a:rPr>
              <a:t> </a:t>
            </a:r>
            <a:r>
              <a:rPr sz="1200" dirty="0">
                <a:solidFill>
                  <a:srgbClr val="585858"/>
                </a:solidFill>
                <a:latin typeface="微软雅黑"/>
                <a:cs typeface="微软雅黑"/>
              </a:rPr>
              <a:t>物</a:t>
            </a:r>
            <a:r>
              <a:rPr sz="1200" spc="-190" dirty="0">
                <a:solidFill>
                  <a:srgbClr val="585858"/>
                </a:solidFill>
                <a:latin typeface="微软雅黑"/>
                <a:cs typeface="微软雅黑"/>
              </a:rPr>
              <a:t> </a:t>
            </a:r>
            <a:r>
              <a:rPr sz="1200" dirty="0">
                <a:solidFill>
                  <a:srgbClr val="585858"/>
                </a:solidFill>
                <a:latin typeface="微软雅黑"/>
                <a:cs typeface="微软雅黑"/>
              </a:rPr>
              <a:t>的</a:t>
            </a:r>
            <a:r>
              <a:rPr sz="1200" spc="-200" dirty="0">
                <a:solidFill>
                  <a:srgbClr val="585858"/>
                </a:solidFill>
                <a:latin typeface="微软雅黑"/>
                <a:cs typeface="微软雅黑"/>
              </a:rPr>
              <a:t> </a:t>
            </a:r>
            <a:r>
              <a:rPr sz="1200" dirty="0">
                <a:solidFill>
                  <a:srgbClr val="585858"/>
                </a:solidFill>
                <a:latin typeface="微软雅黑"/>
                <a:cs typeface="微软雅黑"/>
              </a:rPr>
              <a:t>身</a:t>
            </a:r>
            <a:r>
              <a:rPr sz="1200" spc="-190" dirty="0">
                <a:solidFill>
                  <a:srgbClr val="585858"/>
                </a:solidFill>
                <a:latin typeface="微软雅黑"/>
                <a:cs typeface="微软雅黑"/>
              </a:rPr>
              <a:t> </a:t>
            </a:r>
            <a:r>
              <a:rPr sz="1200" dirty="0">
                <a:solidFill>
                  <a:srgbClr val="585858"/>
                </a:solidFill>
                <a:latin typeface="微软雅黑"/>
                <a:cs typeface="微软雅黑"/>
              </a:rPr>
              <a:t>份</a:t>
            </a:r>
            <a:r>
              <a:rPr sz="1200" spc="-190" dirty="0">
                <a:solidFill>
                  <a:srgbClr val="585858"/>
                </a:solidFill>
                <a:latin typeface="微软雅黑"/>
                <a:cs typeface="微软雅黑"/>
              </a:rPr>
              <a:t> </a:t>
            </a:r>
            <a:r>
              <a:rPr sz="1200" dirty="0">
                <a:solidFill>
                  <a:srgbClr val="585858"/>
                </a:solidFill>
                <a:latin typeface="微软雅黑"/>
                <a:cs typeface="微软雅黑"/>
              </a:rPr>
              <a:t>信</a:t>
            </a:r>
            <a:r>
              <a:rPr sz="1200" spc="-210" dirty="0">
                <a:solidFill>
                  <a:srgbClr val="585858"/>
                </a:solidFill>
                <a:latin typeface="微软雅黑"/>
                <a:cs typeface="微软雅黑"/>
              </a:rPr>
              <a:t> </a:t>
            </a:r>
            <a:r>
              <a:rPr sz="1200" dirty="0">
                <a:solidFill>
                  <a:srgbClr val="585858"/>
                </a:solidFill>
                <a:latin typeface="微软雅黑"/>
                <a:cs typeface="微软雅黑"/>
              </a:rPr>
              <a:t>息</a:t>
            </a:r>
            <a:r>
              <a:rPr sz="1200" spc="-190" dirty="0">
                <a:solidFill>
                  <a:srgbClr val="585858"/>
                </a:solidFill>
                <a:latin typeface="微软雅黑"/>
                <a:cs typeface="微软雅黑"/>
              </a:rPr>
              <a:t> </a:t>
            </a:r>
            <a:r>
              <a:rPr sz="1200" dirty="0">
                <a:solidFill>
                  <a:srgbClr val="585858"/>
                </a:solidFill>
                <a:latin typeface="微软雅黑"/>
                <a:cs typeface="微软雅黑"/>
              </a:rPr>
              <a:t>。</a:t>
            </a:r>
            <a:r>
              <a:rPr sz="1200" spc="-200" dirty="0">
                <a:solidFill>
                  <a:srgbClr val="585858"/>
                </a:solidFill>
                <a:latin typeface="微软雅黑"/>
                <a:cs typeface="微软雅黑"/>
              </a:rPr>
              <a:t> </a:t>
            </a:r>
            <a:r>
              <a:rPr sz="1200" dirty="0">
                <a:solidFill>
                  <a:srgbClr val="585858"/>
                </a:solidFill>
                <a:latin typeface="微软雅黑"/>
                <a:cs typeface="微软雅黑"/>
              </a:rPr>
              <a:t>NEO</a:t>
            </a:r>
            <a:r>
              <a:rPr sz="1200" spc="-190" dirty="0">
                <a:solidFill>
                  <a:srgbClr val="585858"/>
                </a:solidFill>
                <a:latin typeface="微软雅黑"/>
                <a:cs typeface="微软雅黑"/>
              </a:rPr>
              <a:t> </a:t>
            </a:r>
            <a:r>
              <a:rPr sz="1200" dirty="0">
                <a:solidFill>
                  <a:srgbClr val="585858"/>
                </a:solidFill>
                <a:latin typeface="微软雅黑"/>
                <a:cs typeface="微软雅黑"/>
              </a:rPr>
              <a:t>实</a:t>
            </a:r>
            <a:r>
              <a:rPr sz="1200" spc="-200" dirty="0">
                <a:solidFill>
                  <a:srgbClr val="585858"/>
                </a:solidFill>
                <a:latin typeface="微软雅黑"/>
                <a:cs typeface="微软雅黑"/>
              </a:rPr>
              <a:t> </a:t>
            </a:r>
            <a:r>
              <a:rPr sz="1200" dirty="0">
                <a:solidFill>
                  <a:srgbClr val="585858"/>
                </a:solidFill>
                <a:latin typeface="微软雅黑"/>
                <a:cs typeface="微软雅黑"/>
              </a:rPr>
              <a:t>现</a:t>
            </a:r>
            <a:r>
              <a:rPr sz="1200" spc="-190" dirty="0">
                <a:solidFill>
                  <a:srgbClr val="585858"/>
                </a:solidFill>
                <a:latin typeface="微软雅黑"/>
                <a:cs typeface="微软雅黑"/>
              </a:rPr>
              <a:t> </a:t>
            </a:r>
            <a:r>
              <a:rPr sz="1200" dirty="0">
                <a:solidFill>
                  <a:srgbClr val="585858"/>
                </a:solidFill>
                <a:latin typeface="微软雅黑"/>
                <a:cs typeface="微软雅黑"/>
              </a:rPr>
              <a:t>一</a:t>
            </a:r>
            <a:r>
              <a:rPr sz="1200" spc="-200" dirty="0">
                <a:solidFill>
                  <a:srgbClr val="585858"/>
                </a:solidFill>
                <a:latin typeface="微软雅黑"/>
                <a:cs typeface="微软雅黑"/>
              </a:rPr>
              <a:t> </a:t>
            </a:r>
            <a:r>
              <a:rPr sz="1200" dirty="0">
                <a:solidFill>
                  <a:srgbClr val="585858"/>
                </a:solidFill>
                <a:latin typeface="微软雅黑"/>
                <a:cs typeface="微软雅黑"/>
              </a:rPr>
              <a:t>套</a:t>
            </a:r>
            <a:r>
              <a:rPr sz="1200" spc="-190" dirty="0">
                <a:solidFill>
                  <a:srgbClr val="585858"/>
                </a:solidFill>
                <a:latin typeface="微软雅黑"/>
                <a:cs typeface="微软雅黑"/>
              </a:rPr>
              <a:t> </a:t>
            </a:r>
            <a:r>
              <a:rPr sz="1200" dirty="0">
                <a:solidFill>
                  <a:srgbClr val="585858"/>
                </a:solidFill>
                <a:latin typeface="微软雅黑"/>
                <a:cs typeface="微软雅黑"/>
              </a:rPr>
              <a:t>兼</a:t>
            </a:r>
            <a:r>
              <a:rPr sz="1200" spc="-200" dirty="0">
                <a:solidFill>
                  <a:srgbClr val="585858"/>
                </a:solidFill>
                <a:latin typeface="微软雅黑"/>
                <a:cs typeface="微软雅黑"/>
              </a:rPr>
              <a:t> </a:t>
            </a:r>
            <a:r>
              <a:rPr sz="1200" dirty="0">
                <a:solidFill>
                  <a:srgbClr val="585858"/>
                </a:solidFill>
                <a:latin typeface="微软雅黑"/>
                <a:cs typeface="微软雅黑"/>
              </a:rPr>
              <a:t>容  </a:t>
            </a:r>
            <a:r>
              <a:rPr sz="1200" spc="5" dirty="0">
                <a:solidFill>
                  <a:srgbClr val="585858"/>
                </a:solidFill>
                <a:latin typeface="微软雅黑"/>
                <a:cs typeface="微软雅黑"/>
              </a:rPr>
              <a:t>X.509</a:t>
            </a:r>
            <a:r>
              <a:rPr sz="1200" spc="-190" dirty="0">
                <a:solidFill>
                  <a:srgbClr val="585858"/>
                </a:solidFill>
                <a:latin typeface="微软雅黑"/>
                <a:cs typeface="微软雅黑"/>
              </a:rPr>
              <a:t> </a:t>
            </a:r>
            <a:r>
              <a:rPr sz="1200" spc="140" dirty="0">
                <a:solidFill>
                  <a:srgbClr val="585858"/>
                </a:solidFill>
                <a:latin typeface="微软雅黑"/>
                <a:cs typeface="微软雅黑"/>
              </a:rPr>
              <a:t>的数字身份标准</a:t>
            </a:r>
            <a:r>
              <a:rPr sz="1200" spc="-200" dirty="0">
                <a:solidFill>
                  <a:srgbClr val="585858"/>
                </a:solidFill>
                <a:latin typeface="微软雅黑"/>
                <a:cs typeface="微软雅黑"/>
              </a:rPr>
              <a:t> </a:t>
            </a:r>
            <a:r>
              <a:rPr sz="1200" dirty="0">
                <a:solidFill>
                  <a:srgbClr val="585858"/>
                </a:solidFill>
                <a:latin typeface="微软雅黑"/>
                <a:cs typeface="微软雅黑"/>
              </a:rPr>
              <a:t>，</a:t>
            </a:r>
            <a:r>
              <a:rPr sz="1200" spc="-200" dirty="0">
                <a:solidFill>
                  <a:srgbClr val="585858"/>
                </a:solidFill>
                <a:latin typeface="微软雅黑"/>
                <a:cs typeface="微软雅黑"/>
              </a:rPr>
              <a:t> </a:t>
            </a:r>
            <a:r>
              <a:rPr sz="1200" spc="120" dirty="0">
                <a:solidFill>
                  <a:srgbClr val="585858"/>
                </a:solidFill>
                <a:latin typeface="微软雅黑"/>
                <a:cs typeface="微软雅黑"/>
              </a:rPr>
              <a:t>还将支持</a:t>
            </a:r>
            <a:r>
              <a:rPr sz="1200" spc="-195" dirty="0">
                <a:solidFill>
                  <a:srgbClr val="585858"/>
                </a:solidFill>
                <a:latin typeface="微软雅黑"/>
                <a:cs typeface="微软雅黑"/>
              </a:rPr>
              <a:t> </a:t>
            </a:r>
            <a:r>
              <a:rPr sz="1200" spc="-15" dirty="0">
                <a:solidFill>
                  <a:srgbClr val="585858"/>
                </a:solidFill>
                <a:latin typeface="微软雅黑"/>
                <a:cs typeface="微软雅黑"/>
              </a:rPr>
              <a:t>Web</a:t>
            </a:r>
            <a:r>
              <a:rPr sz="1200" spc="40" dirty="0">
                <a:solidFill>
                  <a:srgbClr val="585858"/>
                </a:solidFill>
                <a:latin typeface="微软雅黑"/>
                <a:cs typeface="微软雅黑"/>
              </a:rPr>
              <a:t> </a:t>
            </a:r>
            <a:r>
              <a:rPr sz="1200" spc="-10" dirty="0">
                <a:solidFill>
                  <a:srgbClr val="585858"/>
                </a:solidFill>
                <a:latin typeface="微软雅黑"/>
                <a:cs typeface="微软雅黑"/>
              </a:rPr>
              <a:t>Of  Trust式的点对点的证书签发模式。</a:t>
            </a:r>
            <a:endParaRPr sz="1200">
              <a:latin typeface="微软雅黑"/>
              <a:cs typeface="微软雅黑"/>
            </a:endParaRPr>
          </a:p>
          <a:p>
            <a:pPr marL="155575" marR="5080" algn="just">
              <a:lnSpc>
                <a:spcPct val="120000"/>
              </a:lnSpc>
              <a:spcBef>
                <a:spcPts val="745"/>
              </a:spcBef>
            </a:pPr>
            <a:r>
              <a:rPr sz="1200" spc="-5" dirty="0">
                <a:solidFill>
                  <a:srgbClr val="585858"/>
                </a:solidFill>
                <a:latin typeface="微软雅黑"/>
                <a:cs typeface="微软雅黑"/>
              </a:rPr>
              <a:t>N</a:t>
            </a:r>
            <a:r>
              <a:rPr sz="1200" dirty="0">
                <a:solidFill>
                  <a:srgbClr val="585858"/>
                </a:solidFill>
                <a:latin typeface="微软雅黑"/>
                <a:cs typeface="微软雅黑"/>
              </a:rPr>
              <a:t>eo</a:t>
            </a:r>
            <a:r>
              <a:rPr sz="1200" spc="-15" dirty="0">
                <a:solidFill>
                  <a:srgbClr val="585858"/>
                </a:solidFill>
                <a:latin typeface="微软雅黑"/>
                <a:cs typeface="微软雅黑"/>
              </a:rPr>
              <a:t>C</a:t>
            </a:r>
            <a:r>
              <a:rPr sz="1200" dirty="0">
                <a:solidFill>
                  <a:srgbClr val="585858"/>
                </a:solidFill>
                <a:latin typeface="微软雅黑"/>
                <a:cs typeface="微软雅黑"/>
              </a:rPr>
              <a:t>ont</a:t>
            </a:r>
            <a:r>
              <a:rPr sz="1200" spc="-10" dirty="0">
                <a:solidFill>
                  <a:srgbClr val="585858"/>
                </a:solidFill>
                <a:latin typeface="微软雅黑"/>
                <a:cs typeface="微软雅黑"/>
              </a:rPr>
              <a:t>r</a:t>
            </a:r>
            <a:r>
              <a:rPr sz="1200" dirty="0">
                <a:solidFill>
                  <a:srgbClr val="585858"/>
                </a:solidFill>
                <a:latin typeface="微软雅黑"/>
                <a:cs typeface="微软雅黑"/>
              </a:rPr>
              <a:t>a</a:t>
            </a:r>
            <a:r>
              <a:rPr sz="1200" spc="-10" dirty="0">
                <a:solidFill>
                  <a:srgbClr val="585858"/>
                </a:solidFill>
                <a:latin typeface="微软雅黑"/>
                <a:cs typeface="微软雅黑"/>
              </a:rPr>
              <a:t>c</a:t>
            </a:r>
            <a:r>
              <a:rPr sz="1200" spc="15" dirty="0">
                <a:solidFill>
                  <a:srgbClr val="585858"/>
                </a:solidFill>
                <a:latin typeface="微软雅黑"/>
                <a:cs typeface="微软雅黑"/>
              </a:rPr>
              <a:t>t</a:t>
            </a:r>
            <a:r>
              <a:rPr sz="1200" spc="10" dirty="0">
                <a:solidFill>
                  <a:srgbClr val="585858"/>
                </a:solidFill>
                <a:latin typeface="微软雅黑"/>
                <a:cs typeface="微软雅黑"/>
              </a:rPr>
              <a:t>智能</a:t>
            </a:r>
            <a:r>
              <a:rPr sz="1200" dirty="0">
                <a:solidFill>
                  <a:srgbClr val="585858"/>
                </a:solidFill>
                <a:latin typeface="微软雅黑"/>
                <a:cs typeface="微软雅黑"/>
              </a:rPr>
              <a:t>合约</a:t>
            </a:r>
            <a:r>
              <a:rPr sz="1200" spc="10" dirty="0">
                <a:solidFill>
                  <a:srgbClr val="585858"/>
                </a:solidFill>
                <a:latin typeface="微软雅黑"/>
                <a:cs typeface="微软雅黑"/>
              </a:rPr>
              <a:t>体系</a:t>
            </a:r>
            <a:r>
              <a:rPr sz="1200" dirty="0">
                <a:solidFill>
                  <a:srgbClr val="585858"/>
                </a:solidFill>
                <a:latin typeface="微软雅黑"/>
                <a:cs typeface="微软雅黑"/>
              </a:rPr>
              <a:t>的</a:t>
            </a:r>
            <a:r>
              <a:rPr sz="1200" spc="10" dirty="0">
                <a:solidFill>
                  <a:srgbClr val="585858"/>
                </a:solidFill>
                <a:latin typeface="微软雅黑"/>
                <a:cs typeface="微软雅黑"/>
              </a:rPr>
              <a:t>最</a:t>
            </a:r>
            <a:r>
              <a:rPr sz="1200" dirty="0">
                <a:solidFill>
                  <a:srgbClr val="585858"/>
                </a:solidFill>
                <a:latin typeface="微软雅黑"/>
                <a:cs typeface="微软雅黑"/>
              </a:rPr>
              <a:t>大</a:t>
            </a:r>
            <a:r>
              <a:rPr sz="1200" spc="10" dirty="0">
                <a:solidFill>
                  <a:srgbClr val="585858"/>
                </a:solidFill>
                <a:latin typeface="微软雅黑"/>
                <a:cs typeface="微软雅黑"/>
              </a:rPr>
              <a:t>特</a:t>
            </a:r>
            <a:r>
              <a:rPr sz="1200" dirty="0">
                <a:solidFill>
                  <a:srgbClr val="585858"/>
                </a:solidFill>
                <a:latin typeface="微软雅黑"/>
                <a:cs typeface="微软雅黑"/>
              </a:rPr>
              <a:t>点</a:t>
            </a:r>
            <a:r>
              <a:rPr sz="1200" spc="10" dirty="0">
                <a:solidFill>
                  <a:srgbClr val="585858"/>
                </a:solidFill>
                <a:latin typeface="微软雅黑"/>
                <a:cs typeface="微软雅黑"/>
              </a:rPr>
              <a:t>是</a:t>
            </a:r>
            <a:r>
              <a:rPr sz="1200" dirty="0">
                <a:solidFill>
                  <a:srgbClr val="585858"/>
                </a:solidFill>
                <a:latin typeface="微软雅黑"/>
                <a:cs typeface="微软雅黑"/>
              </a:rPr>
              <a:t>无缝对  </a:t>
            </a:r>
            <a:r>
              <a:rPr sz="1200" spc="10" dirty="0">
                <a:solidFill>
                  <a:srgbClr val="585858"/>
                </a:solidFill>
                <a:latin typeface="微软雅黑"/>
                <a:cs typeface="微软雅黑"/>
              </a:rPr>
              <a:t>接现有的开发者生态，让全球百万级的开发者能  </a:t>
            </a:r>
            <a:r>
              <a:rPr sz="1200" dirty="0">
                <a:solidFill>
                  <a:srgbClr val="585858"/>
                </a:solidFill>
                <a:latin typeface="微软雅黑"/>
                <a:cs typeface="微软雅黑"/>
              </a:rPr>
              <a:t>够快速进行智能合约的开发。</a:t>
            </a:r>
            <a:endParaRPr sz="1200">
              <a:latin typeface="微软雅黑"/>
              <a:cs typeface="微软雅黑"/>
            </a:endParaRPr>
          </a:p>
        </p:txBody>
      </p:sp>
      <p:sp>
        <p:nvSpPr>
          <p:cNvPr id="30" name="object 30"/>
          <p:cNvSpPr txBox="1"/>
          <p:nvPr/>
        </p:nvSpPr>
        <p:spPr>
          <a:xfrm>
            <a:off x="816660" y="2014220"/>
            <a:ext cx="3730625" cy="256540"/>
          </a:xfrm>
          <a:prstGeom prst="rect">
            <a:avLst/>
          </a:prstGeom>
        </p:spPr>
        <p:txBody>
          <a:bodyPr vert="horz" wrap="square" lIns="0" tIns="0" rIns="0" bIns="0" rtlCol="0">
            <a:spAutoFit/>
          </a:bodyPr>
          <a:lstStyle/>
          <a:p>
            <a:pPr marL="12700">
              <a:lnSpc>
                <a:spcPct val="100000"/>
              </a:lnSpc>
            </a:pPr>
            <a:r>
              <a:rPr sz="1600" b="1" spc="-5" dirty="0">
                <a:solidFill>
                  <a:srgbClr val="F68B21"/>
                </a:solidFill>
                <a:latin typeface="微软雅黑"/>
                <a:cs typeface="微软雅黑"/>
              </a:rPr>
              <a:t>数字资</a:t>
            </a:r>
            <a:r>
              <a:rPr sz="1600" b="1" spc="-10" dirty="0">
                <a:solidFill>
                  <a:srgbClr val="F68B21"/>
                </a:solidFill>
                <a:latin typeface="微软雅黑"/>
                <a:cs typeface="微软雅黑"/>
              </a:rPr>
              <a:t>产</a:t>
            </a:r>
            <a:r>
              <a:rPr sz="1600" b="1" spc="-5" dirty="0">
                <a:solidFill>
                  <a:srgbClr val="F68B21"/>
                </a:solidFill>
                <a:latin typeface="微软雅黑"/>
                <a:cs typeface="微软雅黑"/>
              </a:rPr>
              <a:t>+数字身份</a:t>
            </a:r>
            <a:r>
              <a:rPr sz="1600" b="1" spc="-10" dirty="0">
                <a:solidFill>
                  <a:srgbClr val="F68B21"/>
                </a:solidFill>
                <a:latin typeface="微软雅黑"/>
                <a:cs typeface="微软雅黑"/>
              </a:rPr>
              <a:t>+</a:t>
            </a:r>
            <a:r>
              <a:rPr sz="1600" b="1" spc="-5" dirty="0">
                <a:solidFill>
                  <a:srgbClr val="F68B21"/>
                </a:solidFill>
                <a:latin typeface="微软雅黑"/>
                <a:cs typeface="微软雅黑"/>
              </a:rPr>
              <a:t>智能合约</a:t>
            </a:r>
            <a:r>
              <a:rPr sz="1600" b="1" spc="-10" dirty="0">
                <a:solidFill>
                  <a:srgbClr val="F68B21"/>
                </a:solidFill>
                <a:latin typeface="微软雅黑"/>
                <a:cs typeface="微软雅黑"/>
              </a:rPr>
              <a:t>=</a:t>
            </a:r>
            <a:r>
              <a:rPr sz="1600" b="1" spc="-5" dirty="0">
                <a:solidFill>
                  <a:srgbClr val="F68B21"/>
                </a:solidFill>
                <a:latin typeface="微软雅黑"/>
                <a:cs typeface="微软雅黑"/>
              </a:rPr>
              <a:t>智能经济</a:t>
            </a:r>
            <a:endParaRPr sz="1600">
              <a:latin typeface="微软雅黑"/>
              <a:cs typeface="微软雅黑"/>
            </a:endParaRPr>
          </a:p>
        </p:txBody>
      </p:sp>
      <p:sp>
        <p:nvSpPr>
          <p:cNvPr id="31" name="object 31"/>
          <p:cNvSpPr/>
          <p:nvPr/>
        </p:nvSpPr>
        <p:spPr>
          <a:xfrm>
            <a:off x="9214929" y="2350770"/>
            <a:ext cx="329565" cy="327660"/>
          </a:xfrm>
          <a:custGeom>
            <a:avLst/>
            <a:gdLst/>
            <a:ahLst/>
            <a:cxnLst/>
            <a:rect l="l" t="t" r="r" b="b"/>
            <a:pathLst>
              <a:path w="329565" h="327660">
                <a:moveTo>
                  <a:pt x="164528" y="0"/>
                </a:moveTo>
                <a:lnTo>
                  <a:pt x="122797" y="5334"/>
                </a:lnTo>
                <a:lnTo>
                  <a:pt x="83281" y="21336"/>
                </a:lnTo>
                <a:lnTo>
                  <a:pt x="48196" y="48006"/>
                </a:lnTo>
                <a:lnTo>
                  <a:pt x="21420" y="82945"/>
                </a:lnTo>
                <a:lnTo>
                  <a:pt x="5355" y="122286"/>
                </a:lnTo>
                <a:lnTo>
                  <a:pt x="0" y="163830"/>
                </a:lnTo>
                <a:lnTo>
                  <a:pt x="5355" y="205373"/>
                </a:lnTo>
                <a:lnTo>
                  <a:pt x="21420" y="244714"/>
                </a:lnTo>
                <a:lnTo>
                  <a:pt x="48196" y="279654"/>
                </a:lnTo>
                <a:lnTo>
                  <a:pt x="83281" y="306324"/>
                </a:lnTo>
                <a:lnTo>
                  <a:pt x="122797" y="322326"/>
                </a:lnTo>
                <a:lnTo>
                  <a:pt x="164528" y="327660"/>
                </a:lnTo>
                <a:lnTo>
                  <a:pt x="206259" y="322326"/>
                </a:lnTo>
                <a:lnTo>
                  <a:pt x="245775" y="306324"/>
                </a:lnTo>
                <a:lnTo>
                  <a:pt x="280860" y="279654"/>
                </a:lnTo>
                <a:lnTo>
                  <a:pt x="307636" y="244714"/>
                </a:lnTo>
                <a:lnTo>
                  <a:pt x="312505" y="232791"/>
                </a:lnTo>
                <a:lnTo>
                  <a:pt x="142557" y="232791"/>
                </a:lnTo>
                <a:lnTo>
                  <a:pt x="76898" y="167386"/>
                </a:lnTo>
                <a:lnTo>
                  <a:pt x="105600" y="138811"/>
                </a:lnTo>
                <a:lnTo>
                  <a:pt x="179561" y="138811"/>
                </a:lnTo>
                <a:lnTo>
                  <a:pt x="223583" y="94996"/>
                </a:lnTo>
                <a:lnTo>
                  <a:pt x="312557" y="94996"/>
                </a:lnTo>
                <a:lnTo>
                  <a:pt x="307636" y="82945"/>
                </a:lnTo>
                <a:lnTo>
                  <a:pt x="280860" y="48006"/>
                </a:lnTo>
                <a:lnTo>
                  <a:pt x="245775" y="21336"/>
                </a:lnTo>
                <a:lnTo>
                  <a:pt x="206259" y="5334"/>
                </a:lnTo>
                <a:lnTo>
                  <a:pt x="164528" y="0"/>
                </a:lnTo>
                <a:close/>
              </a:path>
              <a:path w="329565" h="327660">
                <a:moveTo>
                  <a:pt x="312557" y="94996"/>
                </a:moveTo>
                <a:lnTo>
                  <a:pt x="223583" y="94996"/>
                </a:lnTo>
                <a:lnTo>
                  <a:pt x="252285" y="123571"/>
                </a:lnTo>
                <a:lnTo>
                  <a:pt x="142557" y="232791"/>
                </a:lnTo>
                <a:lnTo>
                  <a:pt x="312505" y="232791"/>
                </a:lnTo>
                <a:lnTo>
                  <a:pt x="323701" y="205373"/>
                </a:lnTo>
                <a:lnTo>
                  <a:pt x="329056" y="163830"/>
                </a:lnTo>
                <a:lnTo>
                  <a:pt x="323701" y="122286"/>
                </a:lnTo>
                <a:lnTo>
                  <a:pt x="312557" y="94996"/>
                </a:lnTo>
                <a:close/>
              </a:path>
              <a:path w="329565" h="327660">
                <a:moveTo>
                  <a:pt x="179561" y="138811"/>
                </a:moveTo>
                <a:lnTo>
                  <a:pt x="105600" y="138811"/>
                </a:lnTo>
                <a:lnTo>
                  <a:pt x="142557" y="175641"/>
                </a:lnTo>
                <a:lnTo>
                  <a:pt x="179561" y="138811"/>
                </a:lnTo>
                <a:close/>
              </a:path>
            </a:pathLst>
          </a:custGeom>
          <a:solidFill>
            <a:srgbClr val="1D9ED2"/>
          </a:solidFill>
        </p:spPr>
        <p:txBody>
          <a:bodyPr wrap="square" lIns="0" tIns="0" rIns="0" bIns="0" rtlCol="0"/>
          <a:lstStyle/>
          <a:p>
            <a:endParaRPr/>
          </a:p>
        </p:txBody>
      </p:sp>
      <p:sp>
        <p:nvSpPr>
          <p:cNvPr id="32" name="object 32"/>
          <p:cNvSpPr/>
          <p:nvPr/>
        </p:nvSpPr>
        <p:spPr>
          <a:xfrm>
            <a:off x="10586529" y="2792729"/>
            <a:ext cx="329565" cy="327660"/>
          </a:xfrm>
          <a:custGeom>
            <a:avLst/>
            <a:gdLst/>
            <a:ahLst/>
            <a:cxnLst/>
            <a:rect l="l" t="t" r="r" b="b"/>
            <a:pathLst>
              <a:path w="329565" h="327660">
                <a:moveTo>
                  <a:pt x="164528" y="0"/>
                </a:moveTo>
                <a:lnTo>
                  <a:pt x="122797" y="5334"/>
                </a:lnTo>
                <a:lnTo>
                  <a:pt x="83281" y="21336"/>
                </a:lnTo>
                <a:lnTo>
                  <a:pt x="48196" y="48006"/>
                </a:lnTo>
                <a:lnTo>
                  <a:pt x="21420" y="82945"/>
                </a:lnTo>
                <a:lnTo>
                  <a:pt x="5355" y="122286"/>
                </a:lnTo>
                <a:lnTo>
                  <a:pt x="0" y="163830"/>
                </a:lnTo>
                <a:lnTo>
                  <a:pt x="5355" y="205373"/>
                </a:lnTo>
                <a:lnTo>
                  <a:pt x="21420" y="244714"/>
                </a:lnTo>
                <a:lnTo>
                  <a:pt x="48196" y="279654"/>
                </a:lnTo>
                <a:lnTo>
                  <a:pt x="83281" y="306324"/>
                </a:lnTo>
                <a:lnTo>
                  <a:pt x="122797" y="322325"/>
                </a:lnTo>
                <a:lnTo>
                  <a:pt x="164528" y="327660"/>
                </a:lnTo>
                <a:lnTo>
                  <a:pt x="206259" y="322325"/>
                </a:lnTo>
                <a:lnTo>
                  <a:pt x="245775" y="306324"/>
                </a:lnTo>
                <a:lnTo>
                  <a:pt x="280860" y="279654"/>
                </a:lnTo>
                <a:lnTo>
                  <a:pt x="307636" y="244714"/>
                </a:lnTo>
                <a:lnTo>
                  <a:pt x="312505" y="232791"/>
                </a:lnTo>
                <a:lnTo>
                  <a:pt x="142557" y="232791"/>
                </a:lnTo>
                <a:lnTo>
                  <a:pt x="76898" y="167386"/>
                </a:lnTo>
                <a:lnTo>
                  <a:pt x="105600" y="138811"/>
                </a:lnTo>
                <a:lnTo>
                  <a:pt x="179561" y="138811"/>
                </a:lnTo>
                <a:lnTo>
                  <a:pt x="223583" y="94996"/>
                </a:lnTo>
                <a:lnTo>
                  <a:pt x="312557" y="94996"/>
                </a:lnTo>
                <a:lnTo>
                  <a:pt x="307636" y="82945"/>
                </a:lnTo>
                <a:lnTo>
                  <a:pt x="280860" y="48006"/>
                </a:lnTo>
                <a:lnTo>
                  <a:pt x="245775" y="21336"/>
                </a:lnTo>
                <a:lnTo>
                  <a:pt x="206259" y="5334"/>
                </a:lnTo>
                <a:lnTo>
                  <a:pt x="164528" y="0"/>
                </a:lnTo>
                <a:close/>
              </a:path>
              <a:path w="329565" h="327660">
                <a:moveTo>
                  <a:pt x="312557" y="94996"/>
                </a:moveTo>
                <a:lnTo>
                  <a:pt x="223583" y="94996"/>
                </a:lnTo>
                <a:lnTo>
                  <a:pt x="252285" y="123571"/>
                </a:lnTo>
                <a:lnTo>
                  <a:pt x="142557" y="232791"/>
                </a:lnTo>
                <a:lnTo>
                  <a:pt x="312505" y="232791"/>
                </a:lnTo>
                <a:lnTo>
                  <a:pt x="323701" y="205373"/>
                </a:lnTo>
                <a:lnTo>
                  <a:pt x="329056" y="163830"/>
                </a:lnTo>
                <a:lnTo>
                  <a:pt x="323701" y="122286"/>
                </a:lnTo>
                <a:lnTo>
                  <a:pt x="312557" y="94996"/>
                </a:lnTo>
                <a:close/>
              </a:path>
              <a:path w="329565" h="327660">
                <a:moveTo>
                  <a:pt x="179561" y="138811"/>
                </a:moveTo>
                <a:lnTo>
                  <a:pt x="105600" y="138811"/>
                </a:lnTo>
                <a:lnTo>
                  <a:pt x="142557" y="175641"/>
                </a:lnTo>
                <a:lnTo>
                  <a:pt x="179561" y="138811"/>
                </a:lnTo>
                <a:close/>
              </a:path>
            </a:pathLst>
          </a:custGeom>
          <a:solidFill>
            <a:srgbClr val="1D9ED2"/>
          </a:solidFill>
        </p:spPr>
        <p:txBody>
          <a:bodyPr wrap="square" lIns="0" tIns="0" rIns="0" bIns="0" rtlCol="0"/>
          <a:lstStyle/>
          <a:p>
            <a:endParaRPr/>
          </a:p>
        </p:txBody>
      </p:sp>
      <p:sp>
        <p:nvSpPr>
          <p:cNvPr id="33" name="object 33"/>
          <p:cNvSpPr/>
          <p:nvPr/>
        </p:nvSpPr>
        <p:spPr>
          <a:xfrm>
            <a:off x="9214929" y="4557521"/>
            <a:ext cx="329565" cy="327660"/>
          </a:xfrm>
          <a:custGeom>
            <a:avLst/>
            <a:gdLst/>
            <a:ahLst/>
            <a:cxnLst/>
            <a:rect l="l" t="t" r="r" b="b"/>
            <a:pathLst>
              <a:path w="329565" h="327660">
                <a:moveTo>
                  <a:pt x="164528" y="0"/>
                </a:moveTo>
                <a:lnTo>
                  <a:pt x="122797" y="5333"/>
                </a:lnTo>
                <a:lnTo>
                  <a:pt x="83281" y="21335"/>
                </a:lnTo>
                <a:lnTo>
                  <a:pt x="48196" y="48005"/>
                </a:lnTo>
                <a:lnTo>
                  <a:pt x="21420" y="82945"/>
                </a:lnTo>
                <a:lnTo>
                  <a:pt x="5355" y="122286"/>
                </a:lnTo>
                <a:lnTo>
                  <a:pt x="0" y="163830"/>
                </a:lnTo>
                <a:lnTo>
                  <a:pt x="5355" y="205373"/>
                </a:lnTo>
                <a:lnTo>
                  <a:pt x="21420" y="244714"/>
                </a:lnTo>
                <a:lnTo>
                  <a:pt x="48196" y="279653"/>
                </a:lnTo>
                <a:lnTo>
                  <a:pt x="83281" y="306323"/>
                </a:lnTo>
                <a:lnTo>
                  <a:pt x="122797" y="322325"/>
                </a:lnTo>
                <a:lnTo>
                  <a:pt x="164528" y="327659"/>
                </a:lnTo>
                <a:lnTo>
                  <a:pt x="206259" y="322325"/>
                </a:lnTo>
                <a:lnTo>
                  <a:pt x="245775" y="306323"/>
                </a:lnTo>
                <a:lnTo>
                  <a:pt x="280860" y="279653"/>
                </a:lnTo>
                <a:lnTo>
                  <a:pt x="307636" y="244714"/>
                </a:lnTo>
                <a:lnTo>
                  <a:pt x="312505" y="232790"/>
                </a:lnTo>
                <a:lnTo>
                  <a:pt x="142557" y="232790"/>
                </a:lnTo>
                <a:lnTo>
                  <a:pt x="76898" y="167385"/>
                </a:lnTo>
                <a:lnTo>
                  <a:pt x="105600" y="138810"/>
                </a:lnTo>
                <a:lnTo>
                  <a:pt x="179561" y="138810"/>
                </a:lnTo>
                <a:lnTo>
                  <a:pt x="223583" y="94995"/>
                </a:lnTo>
                <a:lnTo>
                  <a:pt x="312557" y="94995"/>
                </a:lnTo>
                <a:lnTo>
                  <a:pt x="307636" y="82945"/>
                </a:lnTo>
                <a:lnTo>
                  <a:pt x="280860" y="48005"/>
                </a:lnTo>
                <a:lnTo>
                  <a:pt x="245775" y="21335"/>
                </a:lnTo>
                <a:lnTo>
                  <a:pt x="206259" y="5333"/>
                </a:lnTo>
                <a:lnTo>
                  <a:pt x="164528" y="0"/>
                </a:lnTo>
                <a:close/>
              </a:path>
              <a:path w="329565" h="327660">
                <a:moveTo>
                  <a:pt x="312557" y="94995"/>
                </a:moveTo>
                <a:lnTo>
                  <a:pt x="223583" y="94995"/>
                </a:lnTo>
                <a:lnTo>
                  <a:pt x="252285" y="123570"/>
                </a:lnTo>
                <a:lnTo>
                  <a:pt x="142557" y="232790"/>
                </a:lnTo>
                <a:lnTo>
                  <a:pt x="312505" y="232790"/>
                </a:lnTo>
                <a:lnTo>
                  <a:pt x="323701" y="205373"/>
                </a:lnTo>
                <a:lnTo>
                  <a:pt x="329056" y="163830"/>
                </a:lnTo>
                <a:lnTo>
                  <a:pt x="323701" y="122286"/>
                </a:lnTo>
                <a:lnTo>
                  <a:pt x="312557" y="94995"/>
                </a:lnTo>
                <a:close/>
              </a:path>
              <a:path w="329565" h="327660">
                <a:moveTo>
                  <a:pt x="179561" y="138810"/>
                </a:moveTo>
                <a:lnTo>
                  <a:pt x="105600" y="138810"/>
                </a:lnTo>
                <a:lnTo>
                  <a:pt x="142557" y="175640"/>
                </a:lnTo>
                <a:lnTo>
                  <a:pt x="179561" y="138810"/>
                </a:lnTo>
                <a:close/>
              </a:path>
            </a:pathLst>
          </a:custGeom>
          <a:solidFill>
            <a:srgbClr val="1D9ED2"/>
          </a:solidFill>
        </p:spPr>
        <p:txBody>
          <a:bodyPr wrap="square" lIns="0" tIns="0" rIns="0" bIns="0" rtlCol="0"/>
          <a:lstStyle/>
          <a:p>
            <a:endParaRPr/>
          </a:p>
        </p:txBody>
      </p:sp>
      <p:sp>
        <p:nvSpPr>
          <p:cNvPr id="34" name="object 34"/>
          <p:cNvSpPr/>
          <p:nvPr/>
        </p:nvSpPr>
        <p:spPr>
          <a:xfrm>
            <a:off x="10586529" y="2350770"/>
            <a:ext cx="329565" cy="327660"/>
          </a:xfrm>
          <a:custGeom>
            <a:avLst/>
            <a:gdLst/>
            <a:ahLst/>
            <a:cxnLst/>
            <a:rect l="l" t="t" r="r" b="b"/>
            <a:pathLst>
              <a:path w="329565" h="327660">
                <a:moveTo>
                  <a:pt x="164528" y="0"/>
                </a:moveTo>
                <a:lnTo>
                  <a:pt x="122797" y="5334"/>
                </a:lnTo>
                <a:lnTo>
                  <a:pt x="83281" y="21336"/>
                </a:lnTo>
                <a:lnTo>
                  <a:pt x="48196" y="48006"/>
                </a:lnTo>
                <a:lnTo>
                  <a:pt x="21420" y="82945"/>
                </a:lnTo>
                <a:lnTo>
                  <a:pt x="5355" y="122286"/>
                </a:lnTo>
                <a:lnTo>
                  <a:pt x="0" y="163830"/>
                </a:lnTo>
                <a:lnTo>
                  <a:pt x="5355" y="205373"/>
                </a:lnTo>
                <a:lnTo>
                  <a:pt x="21420" y="244714"/>
                </a:lnTo>
                <a:lnTo>
                  <a:pt x="48196" y="279654"/>
                </a:lnTo>
                <a:lnTo>
                  <a:pt x="83281" y="306324"/>
                </a:lnTo>
                <a:lnTo>
                  <a:pt x="122797" y="322326"/>
                </a:lnTo>
                <a:lnTo>
                  <a:pt x="164528" y="327660"/>
                </a:lnTo>
                <a:lnTo>
                  <a:pt x="206259" y="322326"/>
                </a:lnTo>
                <a:lnTo>
                  <a:pt x="245775" y="306324"/>
                </a:lnTo>
                <a:lnTo>
                  <a:pt x="280860" y="279654"/>
                </a:lnTo>
                <a:lnTo>
                  <a:pt x="307636" y="244714"/>
                </a:lnTo>
                <a:lnTo>
                  <a:pt x="312505" y="232791"/>
                </a:lnTo>
                <a:lnTo>
                  <a:pt x="142557" y="232791"/>
                </a:lnTo>
                <a:lnTo>
                  <a:pt x="76898" y="167386"/>
                </a:lnTo>
                <a:lnTo>
                  <a:pt x="105600" y="138811"/>
                </a:lnTo>
                <a:lnTo>
                  <a:pt x="179561" y="138811"/>
                </a:lnTo>
                <a:lnTo>
                  <a:pt x="223583" y="94996"/>
                </a:lnTo>
                <a:lnTo>
                  <a:pt x="312557" y="94996"/>
                </a:lnTo>
                <a:lnTo>
                  <a:pt x="307636" y="82945"/>
                </a:lnTo>
                <a:lnTo>
                  <a:pt x="280860" y="48006"/>
                </a:lnTo>
                <a:lnTo>
                  <a:pt x="245775" y="21336"/>
                </a:lnTo>
                <a:lnTo>
                  <a:pt x="206259" y="5334"/>
                </a:lnTo>
                <a:lnTo>
                  <a:pt x="164528" y="0"/>
                </a:lnTo>
                <a:close/>
              </a:path>
              <a:path w="329565" h="327660">
                <a:moveTo>
                  <a:pt x="312557" y="94996"/>
                </a:moveTo>
                <a:lnTo>
                  <a:pt x="223583" y="94996"/>
                </a:lnTo>
                <a:lnTo>
                  <a:pt x="252285" y="123571"/>
                </a:lnTo>
                <a:lnTo>
                  <a:pt x="142557" y="232791"/>
                </a:lnTo>
                <a:lnTo>
                  <a:pt x="312505" y="232791"/>
                </a:lnTo>
                <a:lnTo>
                  <a:pt x="323701" y="205373"/>
                </a:lnTo>
                <a:lnTo>
                  <a:pt x="329056" y="163830"/>
                </a:lnTo>
                <a:lnTo>
                  <a:pt x="323701" y="122286"/>
                </a:lnTo>
                <a:lnTo>
                  <a:pt x="312557" y="94996"/>
                </a:lnTo>
                <a:close/>
              </a:path>
              <a:path w="329565" h="327660">
                <a:moveTo>
                  <a:pt x="179561" y="138811"/>
                </a:moveTo>
                <a:lnTo>
                  <a:pt x="105600" y="138811"/>
                </a:lnTo>
                <a:lnTo>
                  <a:pt x="142557" y="175641"/>
                </a:lnTo>
                <a:lnTo>
                  <a:pt x="179561" y="138811"/>
                </a:lnTo>
                <a:close/>
              </a:path>
            </a:pathLst>
          </a:custGeom>
          <a:solidFill>
            <a:srgbClr val="1D9ED2"/>
          </a:solidFill>
        </p:spPr>
        <p:txBody>
          <a:bodyPr wrap="square" lIns="0" tIns="0" rIns="0" bIns="0" rtlCol="0"/>
          <a:lstStyle/>
          <a:p>
            <a:endParaRPr/>
          </a:p>
        </p:txBody>
      </p:sp>
      <p:sp>
        <p:nvSpPr>
          <p:cNvPr id="35" name="object 35"/>
          <p:cNvSpPr/>
          <p:nvPr/>
        </p:nvSpPr>
        <p:spPr>
          <a:xfrm>
            <a:off x="9214929" y="2792729"/>
            <a:ext cx="329565" cy="327660"/>
          </a:xfrm>
          <a:custGeom>
            <a:avLst/>
            <a:gdLst/>
            <a:ahLst/>
            <a:cxnLst/>
            <a:rect l="l" t="t" r="r" b="b"/>
            <a:pathLst>
              <a:path w="329565" h="327660">
                <a:moveTo>
                  <a:pt x="164528" y="0"/>
                </a:moveTo>
                <a:lnTo>
                  <a:pt x="122797" y="5334"/>
                </a:lnTo>
                <a:lnTo>
                  <a:pt x="83281" y="21336"/>
                </a:lnTo>
                <a:lnTo>
                  <a:pt x="48196" y="48006"/>
                </a:lnTo>
                <a:lnTo>
                  <a:pt x="21420" y="82945"/>
                </a:lnTo>
                <a:lnTo>
                  <a:pt x="5355" y="122286"/>
                </a:lnTo>
                <a:lnTo>
                  <a:pt x="0" y="163830"/>
                </a:lnTo>
                <a:lnTo>
                  <a:pt x="5355" y="205373"/>
                </a:lnTo>
                <a:lnTo>
                  <a:pt x="21420" y="244714"/>
                </a:lnTo>
                <a:lnTo>
                  <a:pt x="48196" y="279654"/>
                </a:lnTo>
                <a:lnTo>
                  <a:pt x="83281" y="306324"/>
                </a:lnTo>
                <a:lnTo>
                  <a:pt x="122797" y="322325"/>
                </a:lnTo>
                <a:lnTo>
                  <a:pt x="164528" y="327660"/>
                </a:lnTo>
                <a:lnTo>
                  <a:pt x="206259" y="322325"/>
                </a:lnTo>
                <a:lnTo>
                  <a:pt x="245775" y="306324"/>
                </a:lnTo>
                <a:lnTo>
                  <a:pt x="280860" y="279654"/>
                </a:lnTo>
                <a:lnTo>
                  <a:pt x="307636" y="244714"/>
                </a:lnTo>
                <a:lnTo>
                  <a:pt x="312505" y="232791"/>
                </a:lnTo>
                <a:lnTo>
                  <a:pt x="142557" y="232791"/>
                </a:lnTo>
                <a:lnTo>
                  <a:pt x="76898" y="167386"/>
                </a:lnTo>
                <a:lnTo>
                  <a:pt x="105600" y="138811"/>
                </a:lnTo>
                <a:lnTo>
                  <a:pt x="179561" y="138811"/>
                </a:lnTo>
                <a:lnTo>
                  <a:pt x="223583" y="94996"/>
                </a:lnTo>
                <a:lnTo>
                  <a:pt x="312557" y="94996"/>
                </a:lnTo>
                <a:lnTo>
                  <a:pt x="307636" y="82945"/>
                </a:lnTo>
                <a:lnTo>
                  <a:pt x="280860" y="48006"/>
                </a:lnTo>
                <a:lnTo>
                  <a:pt x="245775" y="21336"/>
                </a:lnTo>
                <a:lnTo>
                  <a:pt x="206259" y="5334"/>
                </a:lnTo>
                <a:lnTo>
                  <a:pt x="164528" y="0"/>
                </a:lnTo>
                <a:close/>
              </a:path>
              <a:path w="329565" h="327660">
                <a:moveTo>
                  <a:pt x="312557" y="94996"/>
                </a:moveTo>
                <a:lnTo>
                  <a:pt x="223583" y="94996"/>
                </a:lnTo>
                <a:lnTo>
                  <a:pt x="252285" y="123571"/>
                </a:lnTo>
                <a:lnTo>
                  <a:pt x="142557" y="232791"/>
                </a:lnTo>
                <a:lnTo>
                  <a:pt x="312505" y="232791"/>
                </a:lnTo>
                <a:lnTo>
                  <a:pt x="323701" y="205373"/>
                </a:lnTo>
                <a:lnTo>
                  <a:pt x="329056" y="163830"/>
                </a:lnTo>
                <a:lnTo>
                  <a:pt x="323701" y="122286"/>
                </a:lnTo>
                <a:lnTo>
                  <a:pt x="312557" y="94996"/>
                </a:lnTo>
                <a:close/>
              </a:path>
              <a:path w="329565" h="327660">
                <a:moveTo>
                  <a:pt x="179561" y="138811"/>
                </a:moveTo>
                <a:lnTo>
                  <a:pt x="105600" y="138811"/>
                </a:lnTo>
                <a:lnTo>
                  <a:pt x="142557" y="175641"/>
                </a:lnTo>
                <a:lnTo>
                  <a:pt x="179561" y="138811"/>
                </a:lnTo>
                <a:close/>
              </a:path>
            </a:pathLst>
          </a:custGeom>
          <a:solidFill>
            <a:srgbClr val="1D9ED2"/>
          </a:solidFill>
        </p:spPr>
        <p:txBody>
          <a:bodyPr wrap="square" lIns="0" tIns="0" rIns="0" bIns="0" rtlCol="0"/>
          <a:lstStyle/>
          <a:p>
            <a:endParaRPr/>
          </a:p>
        </p:txBody>
      </p:sp>
      <p:sp>
        <p:nvSpPr>
          <p:cNvPr id="36" name="object 36"/>
          <p:cNvSpPr/>
          <p:nvPr/>
        </p:nvSpPr>
        <p:spPr>
          <a:xfrm>
            <a:off x="9214929" y="3233166"/>
            <a:ext cx="329565" cy="327660"/>
          </a:xfrm>
          <a:custGeom>
            <a:avLst/>
            <a:gdLst/>
            <a:ahLst/>
            <a:cxnLst/>
            <a:rect l="l" t="t" r="r" b="b"/>
            <a:pathLst>
              <a:path w="329565" h="327660">
                <a:moveTo>
                  <a:pt x="164528" y="0"/>
                </a:moveTo>
                <a:lnTo>
                  <a:pt x="122797" y="5334"/>
                </a:lnTo>
                <a:lnTo>
                  <a:pt x="83281" y="21336"/>
                </a:lnTo>
                <a:lnTo>
                  <a:pt x="48196" y="48006"/>
                </a:lnTo>
                <a:lnTo>
                  <a:pt x="21420" y="82945"/>
                </a:lnTo>
                <a:lnTo>
                  <a:pt x="5355" y="122286"/>
                </a:lnTo>
                <a:lnTo>
                  <a:pt x="0" y="163829"/>
                </a:lnTo>
                <a:lnTo>
                  <a:pt x="5355" y="205373"/>
                </a:lnTo>
                <a:lnTo>
                  <a:pt x="21420" y="244714"/>
                </a:lnTo>
                <a:lnTo>
                  <a:pt x="48196" y="279654"/>
                </a:lnTo>
                <a:lnTo>
                  <a:pt x="83281" y="306324"/>
                </a:lnTo>
                <a:lnTo>
                  <a:pt x="122797" y="322325"/>
                </a:lnTo>
                <a:lnTo>
                  <a:pt x="164528" y="327660"/>
                </a:lnTo>
                <a:lnTo>
                  <a:pt x="206259" y="322325"/>
                </a:lnTo>
                <a:lnTo>
                  <a:pt x="245775" y="306324"/>
                </a:lnTo>
                <a:lnTo>
                  <a:pt x="280860" y="279654"/>
                </a:lnTo>
                <a:lnTo>
                  <a:pt x="307636" y="244714"/>
                </a:lnTo>
                <a:lnTo>
                  <a:pt x="312505" y="232791"/>
                </a:lnTo>
                <a:lnTo>
                  <a:pt x="142557" y="232791"/>
                </a:lnTo>
                <a:lnTo>
                  <a:pt x="76898" y="167386"/>
                </a:lnTo>
                <a:lnTo>
                  <a:pt x="105600" y="138811"/>
                </a:lnTo>
                <a:lnTo>
                  <a:pt x="179561" y="138811"/>
                </a:lnTo>
                <a:lnTo>
                  <a:pt x="223583" y="94996"/>
                </a:lnTo>
                <a:lnTo>
                  <a:pt x="312557" y="94996"/>
                </a:lnTo>
                <a:lnTo>
                  <a:pt x="307636" y="82945"/>
                </a:lnTo>
                <a:lnTo>
                  <a:pt x="280860" y="48006"/>
                </a:lnTo>
                <a:lnTo>
                  <a:pt x="245775" y="21336"/>
                </a:lnTo>
                <a:lnTo>
                  <a:pt x="206259" y="5334"/>
                </a:lnTo>
                <a:lnTo>
                  <a:pt x="164528" y="0"/>
                </a:lnTo>
                <a:close/>
              </a:path>
              <a:path w="329565" h="327660">
                <a:moveTo>
                  <a:pt x="312557" y="94996"/>
                </a:moveTo>
                <a:lnTo>
                  <a:pt x="223583" y="94996"/>
                </a:lnTo>
                <a:lnTo>
                  <a:pt x="252285" y="123571"/>
                </a:lnTo>
                <a:lnTo>
                  <a:pt x="142557" y="232791"/>
                </a:lnTo>
                <a:lnTo>
                  <a:pt x="312505" y="232791"/>
                </a:lnTo>
                <a:lnTo>
                  <a:pt x="323701" y="205373"/>
                </a:lnTo>
                <a:lnTo>
                  <a:pt x="329056" y="163830"/>
                </a:lnTo>
                <a:lnTo>
                  <a:pt x="323701" y="122286"/>
                </a:lnTo>
                <a:lnTo>
                  <a:pt x="312557" y="94996"/>
                </a:lnTo>
                <a:close/>
              </a:path>
              <a:path w="329565" h="327660">
                <a:moveTo>
                  <a:pt x="179561" y="138811"/>
                </a:moveTo>
                <a:lnTo>
                  <a:pt x="105600" y="138811"/>
                </a:lnTo>
                <a:lnTo>
                  <a:pt x="142557" y="175641"/>
                </a:lnTo>
                <a:lnTo>
                  <a:pt x="179561" y="138811"/>
                </a:lnTo>
                <a:close/>
              </a:path>
            </a:pathLst>
          </a:custGeom>
          <a:solidFill>
            <a:srgbClr val="1D9ED2"/>
          </a:solidFill>
        </p:spPr>
        <p:txBody>
          <a:bodyPr wrap="square" lIns="0" tIns="0" rIns="0" bIns="0" rtlCol="0"/>
          <a:lstStyle/>
          <a:p>
            <a:endParaRPr/>
          </a:p>
        </p:txBody>
      </p:sp>
      <p:sp>
        <p:nvSpPr>
          <p:cNvPr id="37" name="object 37"/>
          <p:cNvSpPr/>
          <p:nvPr/>
        </p:nvSpPr>
        <p:spPr>
          <a:xfrm>
            <a:off x="9214929" y="3675126"/>
            <a:ext cx="329565" cy="327660"/>
          </a:xfrm>
          <a:custGeom>
            <a:avLst/>
            <a:gdLst/>
            <a:ahLst/>
            <a:cxnLst/>
            <a:rect l="l" t="t" r="r" b="b"/>
            <a:pathLst>
              <a:path w="329565" h="327660">
                <a:moveTo>
                  <a:pt x="164528" y="0"/>
                </a:moveTo>
                <a:lnTo>
                  <a:pt x="122797" y="5333"/>
                </a:lnTo>
                <a:lnTo>
                  <a:pt x="83281" y="21335"/>
                </a:lnTo>
                <a:lnTo>
                  <a:pt x="48196" y="48006"/>
                </a:lnTo>
                <a:lnTo>
                  <a:pt x="21420" y="82945"/>
                </a:lnTo>
                <a:lnTo>
                  <a:pt x="5355" y="122286"/>
                </a:lnTo>
                <a:lnTo>
                  <a:pt x="0" y="163830"/>
                </a:lnTo>
                <a:lnTo>
                  <a:pt x="5355" y="205373"/>
                </a:lnTo>
                <a:lnTo>
                  <a:pt x="21420" y="244714"/>
                </a:lnTo>
                <a:lnTo>
                  <a:pt x="48196" y="279654"/>
                </a:lnTo>
                <a:lnTo>
                  <a:pt x="83281" y="306324"/>
                </a:lnTo>
                <a:lnTo>
                  <a:pt x="122797" y="322325"/>
                </a:lnTo>
                <a:lnTo>
                  <a:pt x="164528" y="327659"/>
                </a:lnTo>
                <a:lnTo>
                  <a:pt x="206259" y="322325"/>
                </a:lnTo>
                <a:lnTo>
                  <a:pt x="245775" y="306324"/>
                </a:lnTo>
                <a:lnTo>
                  <a:pt x="280860" y="279654"/>
                </a:lnTo>
                <a:lnTo>
                  <a:pt x="307636" y="244714"/>
                </a:lnTo>
                <a:lnTo>
                  <a:pt x="312505" y="232791"/>
                </a:lnTo>
                <a:lnTo>
                  <a:pt x="142557" y="232791"/>
                </a:lnTo>
                <a:lnTo>
                  <a:pt x="76898" y="167386"/>
                </a:lnTo>
                <a:lnTo>
                  <a:pt x="105600" y="138811"/>
                </a:lnTo>
                <a:lnTo>
                  <a:pt x="179561" y="138811"/>
                </a:lnTo>
                <a:lnTo>
                  <a:pt x="223583" y="94996"/>
                </a:lnTo>
                <a:lnTo>
                  <a:pt x="312557" y="94996"/>
                </a:lnTo>
                <a:lnTo>
                  <a:pt x="307636" y="82945"/>
                </a:lnTo>
                <a:lnTo>
                  <a:pt x="280860" y="48006"/>
                </a:lnTo>
                <a:lnTo>
                  <a:pt x="245775" y="21336"/>
                </a:lnTo>
                <a:lnTo>
                  <a:pt x="206259" y="5333"/>
                </a:lnTo>
                <a:lnTo>
                  <a:pt x="164528" y="0"/>
                </a:lnTo>
                <a:close/>
              </a:path>
              <a:path w="329565" h="327660">
                <a:moveTo>
                  <a:pt x="312557" y="94996"/>
                </a:moveTo>
                <a:lnTo>
                  <a:pt x="223583" y="94996"/>
                </a:lnTo>
                <a:lnTo>
                  <a:pt x="252285" y="123571"/>
                </a:lnTo>
                <a:lnTo>
                  <a:pt x="142557" y="232791"/>
                </a:lnTo>
                <a:lnTo>
                  <a:pt x="312505" y="232791"/>
                </a:lnTo>
                <a:lnTo>
                  <a:pt x="323701" y="205373"/>
                </a:lnTo>
                <a:lnTo>
                  <a:pt x="329056" y="163830"/>
                </a:lnTo>
                <a:lnTo>
                  <a:pt x="323701" y="122286"/>
                </a:lnTo>
                <a:lnTo>
                  <a:pt x="312557" y="94996"/>
                </a:lnTo>
                <a:close/>
              </a:path>
              <a:path w="329565" h="327660">
                <a:moveTo>
                  <a:pt x="179561" y="138811"/>
                </a:moveTo>
                <a:lnTo>
                  <a:pt x="105600" y="138811"/>
                </a:lnTo>
                <a:lnTo>
                  <a:pt x="142557" y="175641"/>
                </a:lnTo>
                <a:lnTo>
                  <a:pt x="179561" y="138811"/>
                </a:lnTo>
                <a:close/>
              </a:path>
            </a:pathLst>
          </a:custGeom>
          <a:solidFill>
            <a:srgbClr val="1D9ED2"/>
          </a:solidFill>
        </p:spPr>
        <p:txBody>
          <a:bodyPr wrap="square" lIns="0" tIns="0" rIns="0" bIns="0" rtlCol="0"/>
          <a:lstStyle/>
          <a:p>
            <a:endParaRPr/>
          </a:p>
        </p:txBody>
      </p:sp>
      <p:sp>
        <p:nvSpPr>
          <p:cNvPr id="38" name="object 38"/>
          <p:cNvSpPr/>
          <p:nvPr/>
        </p:nvSpPr>
        <p:spPr>
          <a:xfrm>
            <a:off x="10586529" y="3233166"/>
            <a:ext cx="329565" cy="327660"/>
          </a:xfrm>
          <a:custGeom>
            <a:avLst/>
            <a:gdLst/>
            <a:ahLst/>
            <a:cxnLst/>
            <a:rect l="l" t="t" r="r" b="b"/>
            <a:pathLst>
              <a:path w="329565" h="327660">
                <a:moveTo>
                  <a:pt x="164528" y="0"/>
                </a:moveTo>
                <a:lnTo>
                  <a:pt x="122797" y="5334"/>
                </a:lnTo>
                <a:lnTo>
                  <a:pt x="83281" y="21336"/>
                </a:lnTo>
                <a:lnTo>
                  <a:pt x="48196" y="48006"/>
                </a:lnTo>
                <a:lnTo>
                  <a:pt x="21420" y="82945"/>
                </a:lnTo>
                <a:lnTo>
                  <a:pt x="5355" y="122286"/>
                </a:lnTo>
                <a:lnTo>
                  <a:pt x="0" y="163829"/>
                </a:lnTo>
                <a:lnTo>
                  <a:pt x="5355" y="205373"/>
                </a:lnTo>
                <a:lnTo>
                  <a:pt x="21420" y="244714"/>
                </a:lnTo>
                <a:lnTo>
                  <a:pt x="48196" y="279654"/>
                </a:lnTo>
                <a:lnTo>
                  <a:pt x="83281" y="306324"/>
                </a:lnTo>
                <a:lnTo>
                  <a:pt x="122797" y="322325"/>
                </a:lnTo>
                <a:lnTo>
                  <a:pt x="164528" y="327660"/>
                </a:lnTo>
                <a:lnTo>
                  <a:pt x="206259" y="322325"/>
                </a:lnTo>
                <a:lnTo>
                  <a:pt x="245775" y="306324"/>
                </a:lnTo>
                <a:lnTo>
                  <a:pt x="280860" y="279654"/>
                </a:lnTo>
                <a:lnTo>
                  <a:pt x="307636" y="244714"/>
                </a:lnTo>
                <a:lnTo>
                  <a:pt x="312505" y="232791"/>
                </a:lnTo>
                <a:lnTo>
                  <a:pt x="142557" y="232791"/>
                </a:lnTo>
                <a:lnTo>
                  <a:pt x="76898" y="167386"/>
                </a:lnTo>
                <a:lnTo>
                  <a:pt x="105600" y="138811"/>
                </a:lnTo>
                <a:lnTo>
                  <a:pt x="179561" y="138811"/>
                </a:lnTo>
                <a:lnTo>
                  <a:pt x="223583" y="94996"/>
                </a:lnTo>
                <a:lnTo>
                  <a:pt x="312557" y="94996"/>
                </a:lnTo>
                <a:lnTo>
                  <a:pt x="307636" y="82945"/>
                </a:lnTo>
                <a:lnTo>
                  <a:pt x="280860" y="48006"/>
                </a:lnTo>
                <a:lnTo>
                  <a:pt x="245775" y="21336"/>
                </a:lnTo>
                <a:lnTo>
                  <a:pt x="206259" y="5334"/>
                </a:lnTo>
                <a:lnTo>
                  <a:pt x="164528" y="0"/>
                </a:lnTo>
                <a:close/>
              </a:path>
              <a:path w="329565" h="327660">
                <a:moveTo>
                  <a:pt x="312557" y="94996"/>
                </a:moveTo>
                <a:lnTo>
                  <a:pt x="223583" y="94996"/>
                </a:lnTo>
                <a:lnTo>
                  <a:pt x="252285" y="123571"/>
                </a:lnTo>
                <a:lnTo>
                  <a:pt x="142557" y="232791"/>
                </a:lnTo>
                <a:lnTo>
                  <a:pt x="312505" y="232791"/>
                </a:lnTo>
                <a:lnTo>
                  <a:pt x="323701" y="205373"/>
                </a:lnTo>
                <a:lnTo>
                  <a:pt x="329056" y="163830"/>
                </a:lnTo>
                <a:lnTo>
                  <a:pt x="323701" y="122286"/>
                </a:lnTo>
                <a:lnTo>
                  <a:pt x="312557" y="94996"/>
                </a:lnTo>
                <a:close/>
              </a:path>
              <a:path w="329565" h="327660">
                <a:moveTo>
                  <a:pt x="179561" y="138811"/>
                </a:moveTo>
                <a:lnTo>
                  <a:pt x="105600" y="138811"/>
                </a:lnTo>
                <a:lnTo>
                  <a:pt x="142557" y="175641"/>
                </a:lnTo>
                <a:lnTo>
                  <a:pt x="179561" y="138811"/>
                </a:lnTo>
                <a:close/>
              </a:path>
            </a:pathLst>
          </a:custGeom>
          <a:solidFill>
            <a:srgbClr val="1D9ED2"/>
          </a:solidFill>
        </p:spPr>
        <p:txBody>
          <a:bodyPr wrap="square" lIns="0" tIns="0" rIns="0" bIns="0" rtlCol="0"/>
          <a:lstStyle/>
          <a:p>
            <a:endParaRPr/>
          </a:p>
        </p:txBody>
      </p:sp>
      <p:sp>
        <p:nvSpPr>
          <p:cNvPr id="39" name="object 39"/>
          <p:cNvSpPr/>
          <p:nvPr/>
        </p:nvSpPr>
        <p:spPr>
          <a:xfrm>
            <a:off x="9214929" y="4115625"/>
            <a:ext cx="329565" cy="329565"/>
          </a:xfrm>
          <a:custGeom>
            <a:avLst/>
            <a:gdLst/>
            <a:ahLst/>
            <a:cxnLst/>
            <a:rect l="l" t="t" r="r" b="b"/>
            <a:pathLst>
              <a:path w="329565" h="329564">
                <a:moveTo>
                  <a:pt x="164528" y="0"/>
                </a:moveTo>
                <a:lnTo>
                  <a:pt x="122797" y="5355"/>
                </a:lnTo>
                <a:lnTo>
                  <a:pt x="83281" y="21420"/>
                </a:lnTo>
                <a:lnTo>
                  <a:pt x="48196" y="48196"/>
                </a:lnTo>
                <a:lnTo>
                  <a:pt x="21420" y="83281"/>
                </a:lnTo>
                <a:lnTo>
                  <a:pt x="5355" y="122797"/>
                </a:lnTo>
                <a:lnTo>
                  <a:pt x="0" y="164528"/>
                </a:lnTo>
                <a:lnTo>
                  <a:pt x="5355" y="206259"/>
                </a:lnTo>
                <a:lnTo>
                  <a:pt x="21420" y="245775"/>
                </a:lnTo>
                <a:lnTo>
                  <a:pt x="48196" y="280860"/>
                </a:lnTo>
                <a:lnTo>
                  <a:pt x="83281" y="307636"/>
                </a:lnTo>
                <a:lnTo>
                  <a:pt x="122797" y="323701"/>
                </a:lnTo>
                <a:lnTo>
                  <a:pt x="164528" y="329057"/>
                </a:lnTo>
                <a:lnTo>
                  <a:pt x="206259" y="323701"/>
                </a:lnTo>
                <a:lnTo>
                  <a:pt x="245775" y="307636"/>
                </a:lnTo>
                <a:lnTo>
                  <a:pt x="280860" y="280860"/>
                </a:lnTo>
                <a:lnTo>
                  <a:pt x="307636" y="245775"/>
                </a:lnTo>
                <a:lnTo>
                  <a:pt x="312528" y="233743"/>
                </a:lnTo>
                <a:lnTo>
                  <a:pt x="142557" y="233743"/>
                </a:lnTo>
                <a:lnTo>
                  <a:pt x="76898" y="168084"/>
                </a:lnTo>
                <a:lnTo>
                  <a:pt x="105600" y="139382"/>
                </a:lnTo>
                <a:lnTo>
                  <a:pt x="179572" y="139382"/>
                </a:lnTo>
                <a:lnTo>
                  <a:pt x="223583" y="95440"/>
                </a:lnTo>
                <a:lnTo>
                  <a:pt x="312579" y="95440"/>
                </a:lnTo>
                <a:lnTo>
                  <a:pt x="307636" y="83281"/>
                </a:lnTo>
                <a:lnTo>
                  <a:pt x="280860" y="48196"/>
                </a:lnTo>
                <a:lnTo>
                  <a:pt x="245775" y="21420"/>
                </a:lnTo>
                <a:lnTo>
                  <a:pt x="206259" y="5355"/>
                </a:lnTo>
                <a:lnTo>
                  <a:pt x="164528" y="0"/>
                </a:lnTo>
                <a:close/>
              </a:path>
              <a:path w="329565" h="329564">
                <a:moveTo>
                  <a:pt x="312579" y="95440"/>
                </a:moveTo>
                <a:lnTo>
                  <a:pt x="223583" y="95440"/>
                </a:lnTo>
                <a:lnTo>
                  <a:pt x="252285" y="124142"/>
                </a:lnTo>
                <a:lnTo>
                  <a:pt x="142557" y="233743"/>
                </a:lnTo>
                <a:lnTo>
                  <a:pt x="312528" y="233743"/>
                </a:lnTo>
                <a:lnTo>
                  <a:pt x="323701" y="206259"/>
                </a:lnTo>
                <a:lnTo>
                  <a:pt x="329056" y="164528"/>
                </a:lnTo>
                <a:lnTo>
                  <a:pt x="323701" y="122797"/>
                </a:lnTo>
                <a:lnTo>
                  <a:pt x="312579" y="95440"/>
                </a:lnTo>
                <a:close/>
              </a:path>
              <a:path w="329565" h="329564">
                <a:moveTo>
                  <a:pt x="179572" y="139382"/>
                </a:moveTo>
                <a:lnTo>
                  <a:pt x="105600" y="139382"/>
                </a:lnTo>
                <a:lnTo>
                  <a:pt x="142557" y="176339"/>
                </a:lnTo>
                <a:lnTo>
                  <a:pt x="179572" y="139382"/>
                </a:lnTo>
                <a:close/>
              </a:path>
            </a:pathLst>
          </a:custGeom>
          <a:solidFill>
            <a:srgbClr val="1D9ED2"/>
          </a:solidFill>
        </p:spPr>
        <p:txBody>
          <a:bodyPr wrap="square" lIns="0" tIns="0" rIns="0" bIns="0" rtlCol="0"/>
          <a:lstStyle/>
          <a:p>
            <a:endParaRPr/>
          </a:p>
        </p:txBody>
      </p:sp>
      <p:sp>
        <p:nvSpPr>
          <p:cNvPr id="40" name="object 40"/>
          <p:cNvSpPr/>
          <p:nvPr/>
        </p:nvSpPr>
        <p:spPr>
          <a:xfrm>
            <a:off x="9214929" y="4999482"/>
            <a:ext cx="329565" cy="327660"/>
          </a:xfrm>
          <a:custGeom>
            <a:avLst/>
            <a:gdLst/>
            <a:ahLst/>
            <a:cxnLst/>
            <a:rect l="l" t="t" r="r" b="b"/>
            <a:pathLst>
              <a:path w="329565" h="327660">
                <a:moveTo>
                  <a:pt x="164528" y="0"/>
                </a:moveTo>
                <a:lnTo>
                  <a:pt x="122797" y="5333"/>
                </a:lnTo>
                <a:lnTo>
                  <a:pt x="83281" y="21335"/>
                </a:lnTo>
                <a:lnTo>
                  <a:pt x="48196" y="48005"/>
                </a:lnTo>
                <a:lnTo>
                  <a:pt x="21420" y="82945"/>
                </a:lnTo>
                <a:lnTo>
                  <a:pt x="5355" y="122286"/>
                </a:lnTo>
                <a:lnTo>
                  <a:pt x="0" y="163829"/>
                </a:lnTo>
                <a:lnTo>
                  <a:pt x="5355" y="205373"/>
                </a:lnTo>
                <a:lnTo>
                  <a:pt x="21420" y="244714"/>
                </a:lnTo>
                <a:lnTo>
                  <a:pt x="48196" y="279653"/>
                </a:lnTo>
                <a:lnTo>
                  <a:pt x="83281" y="306323"/>
                </a:lnTo>
                <a:lnTo>
                  <a:pt x="122797" y="322325"/>
                </a:lnTo>
                <a:lnTo>
                  <a:pt x="164528" y="327659"/>
                </a:lnTo>
                <a:lnTo>
                  <a:pt x="206259" y="322325"/>
                </a:lnTo>
                <a:lnTo>
                  <a:pt x="245775" y="306323"/>
                </a:lnTo>
                <a:lnTo>
                  <a:pt x="280860" y="279653"/>
                </a:lnTo>
                <a:lnTo>
                  <a:pt x="307636" y="244714"/>
                </a:lnTo>
                <a:lnTo>
                  <a:pt x="312505" y="232790"/>
                </a:lnTo>
                <a:lnTo>
                  <a:pt x="142557" y="232790"/>
                </a:lnTo>
                <a:lnTo>
                  <a:pt x="76898" y="167385"/>
                </a:lnTo>
                <a:lnTo>
                  <a:pt x="105600" y="138810"/>
                </a:lnTo>
                <a:lnTo>
                  <a:pt x="179561" y="138810"/>
                </a:lnTo>
                <a:lnTo>
                  <a:pt x="223583" y="94995"/>
                </a:lnTo>
                <a:lnTo>
                  <a:pt x="312557" y="94995"/>
                </a:lnTo>
                <a:lnTo>
                  <a:pt x="307636" y="82945"/>
                </a:lnTo>
                <a:lnTo>
                  <a:pt x="280860" y="48005"/>
                </a:lnTo>
                <a:lnTo>
                  <a:pt x="245775" y="21335"/>
                </a:lnTo>
                <a:lnTo>
                  <a:pt x="206259" y="5333"/>
                </a:lnTo>
                <a:lnTo>
                  <a:pt x="164528" y="0"/>
                </a:lnTo>
                <a:close/>
              </a:path>
              <a:path w="329565" h="327660">
                <a:moveTo>
                  <a:pt x="312557" y="94995"/>
                </a:moveTo>
                <a:lnTo>
                  <a:pt x="223583" y="94995"/>
                </a:lnTo>
                <a:lnTo>
                  <a:pt x="252285" y="123570"/>
                </a:lnTo>
                <a:lnTo>
                  <a:pt x="142557" y="232790"/>
                </a:lnTo>
                <a:lnTo>
                  <a:pt x="312505" y="232790"/>
                </a:lnTo>
                <a:lnTo>
                  <a:pt x="323701" y="205373"/>
                </a:lnTo>
                <a:lnTo>
                  <a:pt x="329056" y="163829"/>
                </a:lnTo>
                <a:lnTo>
                  <a:pt x="323701" y="122286"/>
                </a:lnTo>
                <a:lnTo>
                  <a:pt x="312557" y="94995"/>
                </a:lnTo>
                <a:close/>
              </a:path>
              <a:path w="329565" h="327660">
                <a:moveTo>
                  <a:pt x="179561" y="138810"/>
                </a:moveTo>
                <a:lnTo>
                  <a:pt x="105600" y="138810"/>
                </a:lnTo>
                <a:lnTo>
                  <a:pt x="142557" y="175640"/>
                </a:lnTo>
                <a:lnTo>
                  <a:pt x="179561" y="138810"/>
                </a:lnTo>
                <a:close/>
              </a:path>
            </a:pathLst>
          </a:custGeom>
          <a:solidFill>
            <a:srgbClr val="1D9ED2"/>
          </a:solidFill>
        </p:spPr>
        <p:txBody>
          <a:bodyPr wrap="square" lIns="0" tIns="0" rIns="0" bIns="0" rtlCol="0"/>
          <a:lstStyle/>
          <a:p>
            <a:endParaRPr/>
          </a:p>
        </p:txBody>
      </p:sp>
      <p:sp>
        <p:nvSpPr>
          <p:cNvPr id="41" name="object 41"/>
          <p:cNvSpPr/>
          <p:nvPr/>
        </p:nvSpPr>
        <p:spPr>
          <a:xfrm>
            <a:off x="9214929" y="5439981"/>
            <a:ext cx="329565" cy="329565"/>
          </a:xfrm>
          <a:custGeom>
            <a:avLst/>
            <a:gdLst/>
            <a:ahLst/>
            <a:cxnLst/>
            <a:rect l="l" t="t" r="r" b="b"/>
            <a:pathLst>
              <a:path w="329565" h="329564">
                <a:moveTo>
                  <a:pt x="164528" y="0"/>
                </a:moveTo>
                <a:lnTo>
                  <a:pt x="122797" y="5355"/>
                </a:lnTo>
                <a:lnTo>
                  <a:pt x="83281" y="21420"/>
                </a:lnTo>
                <a:lnTo>
                  <a:pt x="48196" y="48196"/>
                </a:lnTo>
                <a:lnTo>
                  <a:pt x="21420" y="83281"/>
                </a:lnTo>
                <a:lnTo>
                  <a:pt x="5355" y="122797"/>
                </a:lnTo>
                <a:lnTo>
                  <a:pt x="0" y="164528"/>
                </a:lnTo>
                <a:lnTo>
                  <a:pt x="5355" y="206259"/>
                </a:lnTo>
                <a:lnTo>
                  <a:pt x="21420" y="245775"/>
                </a:lnTo>
                <a:lnTo>
                  <a:pt x="48196" y="280860"/>
                </a:lnTo>
                <a:lnTo>
                  <a:pt x="83281" y="307636"/>
                </a:lnTo>
                <a:lnTo>
                  <a:pt x="122797" y="323701"/>
                </a:lnTo>
                <a:lnTo>
                  <a:pt x="164528" y="329056"/>
                </a:lnTo>
                <a:lnTo>
                  <a:pt x="206259" y="323701"/>
                </a:lnTo>
                <a:lnTo>
                  <a:pt x="245775" y="307636"/>
                </a:lnTo>
                <a:lnTo>
                  <a:pt x="280860" y="280860"/>
                </a:lnTo>
                <a:lnTo>
                  <a:pt x="307636" y="245775"/>
                </a:lnTo>
                <a:lnTo>
                  <a:pt x="312538" y="233718"/>
                </a:lnTo>
                <a:lnTo>
                  <a:pt x="142557" y="233718"/>
                </a:lnTo>
                <a:lnTo>
                  <a:pt x="76898" y="168059"/>
                </a:lnTo>
                <a:lnTo>
                  <a:pt x="105600" y="139382"/>
                </a:lnTo>
                <a:lnTo>
                  <a:pt x="179586" y="139382"/>
                </a:lnTo>
                <a:lnTo>
                  <a:pt x="223583" y="95440"/>
                </a:lnTo>
                <a:lnTo>
                  <a:pt x="312579" y="95440"/>
                </a:lnTo>
                <a:lnTo>
                  <a:pt x="307636" y="83281"/>
                </a:lnTo>
                <a:lnTo>
                  <a:pt x="280860" y="48196"/>
                </a:lnTo>
                <a:lnTo>
                  <a:pt x="245775" y="21420"/>
                </a:lnTo>
                <a:lnTo>
                  <a:pt x="206259" y="5355"/>
                </a:lnTo>
                <a:lnTo>
                  <a:pt x="164528" y="0"/>
                </a:lnTo>
                <a:close/>
              </a:path>
              <a:path w="329565" h="329564">
                <a:moveTo>
                  <a:pt x="312579" y="95440"/>
                </a:moveTo>
                <a:lnTo>
                  <a:pt x="223583" y="95440"/>
                </a:lnTo>
                <a:lnTo>
                  <a:pt x="252285" y="124142"/>
                </a:lnTo>
                <a:lnTo>
                  <a:pt x="142557" y="233718"/>
                </a:lnTo>
                <a:lnTo>
                  <a:pt x="312538" y="233718"/>
                </a:lnTo>
                <a:lnTo>
                  <a:pt x="323701" y="206259"/>
                </a:lnTo>
                <a:lnTo>
                  <a:pt x="329056" y="164528"/>
                </a:lnTo>
                <a:lnTo>
                  <a:pt x="323701" y="122797"/>
                </a:lnTo>
                <a:lnTo>
                  <a:pt x="312579" y="95440"/>
                </a:lnTo>
                <a:close/>
              </a:path>
              <a:path w="329565" h="329564">
                <a:moveTo>
                  <a:pt x="179586" y="139382"/>
                </a:moveTo>
                <a:lnTo>
                  <a:pt x="105600" y="139382"/>
                </a:lnTo>
                <a:lnTo>
                  <a:pt x="142557" y="176364"/>
                </a:lnTo>
                <a:lnTo>
                  <a:pt x="179586" y="139382"/>
                </a:lnTo>
                <a:close/>
              </a:path>
            </a:pathLst>
          </a:custGeom>
          <a:solidFill>
            <a:srgbClr val="1D9ED2"/>
          </a:solidFill>
        </p:spPr>
        <p:txBody>
          <a:bodyPr wrap="square" lIns="0" tIns="0" rIns="0" bIns="0" rtlCol="0"/>
          <a:lstStyle/>
          <a:p>
            <a:endParaRPr/>
          </a:p>
        </p:txBody>
      </p:sp>
      <p:sp>
        <p:nvSpPr>
          <p:cNvPr id="42" name="object 42"/>
          <p:cNvSpPr/>
          <p:nvPr/>
        </p:nvSpPr>
        <p:spPr>
          <a:xfrm>
            <a:off x="9214929" y="5881871"/>
            <a:ext cx="329565" cy="327660"/>
          </a:xfrm>
          <a:custGeom>
            <a:avLst/>
            <a:gdLst/>
            <a:ahLst/>
            <a:cxnLst/>
            <a:rect l="l" t="t" r="r" b="b"/>
            <a:pathLst>
              <a:path w="329565" h="327660">
                <a:moveTo>
                  <a:pt x="164528" y="0"/>
                </a:moveTo>
                <a:lnTo>
                  <a:pt x="122797" y="5331"/>
                </a:lnTo>
                <a:lnTo>
                  <a:pt x="83281" y="21327"/>
                </a:lnTo>
                <a:lnTo>
                  <a:pt x="48196" y="47986"/>
                </a:lnTo>
                <a:lnTo>
                  <a:pt x="21420" y="82926"/>
                </a:lnTo>
                <a:lnTo>
                  <a:pt x="5355" y="122277"/>
                </a:lnTo>
                <a:lnTo>
                  <a:pt x="0" y="163834"/>
                </a:lnTo>
                <a:lnTo>
                  <a:pt x="5355" y="205390"/>
                </a:lnTo>
                <a:lnTo>
                  <a:pt x="21420" y="244739"/>
                </a:lnTo>
                <a:lnTo>
                  <a:pt x="48196" y="279673"/>
                </a:lnTo>
                <a:lnTo>
                  <a:pt x="83281" y="306337"/>
                </a:lnTo>
                <a:lnTo>
                  <a:pt x="122797" y="322336"/>
                </a:lnTo>
                <a:lnTo>
                  <a:pt x="164528" y="327669"/>
                </a:lnTo>
                <a:lnTo>
                  <a:pt x="206259" y="322336"/>
                </a:lnTo>
                <a:lnTo>
                  <a:pt x="245775" y="306337"/>
                </a:lnTo>
                <a:lnTo>
                  <a:pt x="280860" y="279673"/>
                </a:lnTo>
                <a:lnTo>
                  <a:pt x="307636" y="244739"/>
                </a:lnTo>
                <a:lnTo>
                  <a:pt x="312537" y="232733"/>
                </a:lnTo>
                <a:lnTo>
                  <a:pt x="142557" y="232733"/>
                </a:lnTo>
                <a:lnTo>
                  <a:pt x="76898" y="167341"/>
                </a:lnTo>
                <a:lnTo>
                  <a:pt x="105600" y="138817"/>
                </a:lnTo>
                <a:lnTo>
                  <a:pt x="179535" y="138817"/>
                </a:lnTo>
                <a:lnTo>
                  <a:pt x="223583" y="94976"/>
                </a:lnTo>
                <a:lnTo>
                  <a:pt x="312556" y="94976"/>
                </a:lnTo>
                <a:lnTo>
                  <a:pt x="307636" y="82926"/>
                </a:lnTo>
                <a:lnTo>
                  <a:pt x="280860" y="47986"/>
                </a:lnTo>
                <a:lnTo>
                  <a:pt x="245775" y="21327"/>
                </a:lnTo>
                <a:lnTo>
                  <a:pt x="206259" y="5331"/>
                </a:lnTo>
                <a:lnTo>
                  <a:pt x="164528" y="0"/>
                </a:lnTo>
                <a:close/>
              </a:path>
              <a:path w="329565" h="327660">
                <a:moveTo>
                  <a:pt x="312556" y="94976"/>
                </a:moveTo>
                <a:lnTo>
                  <a:pt x="223583" y="94976"/>
                </a:lnTo>
                <a:lnTo>
                  <a:pt x="252285" y="123564"/>
                </a:lnTo>
                <a:lnTo>
                  <a:pt x="142557" y="232733"/>
                </a:lnTo>
                <a:lnTo>
                  <a:pt x="312537" y="232733"/>
                </a:lnTo>
                <a:lnTo>
                  <a:pt x="323701" y="205390"/>
                </a:lnTo>
                <a:lnTo>
                  <a:pt x="329056" y="163834"/>
                </a:lnTo>
                <a:lnTo>
                  <a:pt x="323701" y="122277"/>
                </a:lnTo>
                <a:lnTo>
                  <a:pt x="312556" y="94976"/>
                </a:lnTo>
                <a:close/>
              </a:path>
              <a:path w="329565" h="327660">
                <a:moveTo>
                  <a:pt x="179535" y="138817"/>
                </a:moveTo>
                <a:lnTo>
                  <a:pt x="105600" y="138817"/>
                </a:lnTo>
                <a:lnTo>
                  <a:pt x="142557" y="175621"/>
                </a:lnTo>
                <a:lnTo>
                  <a:pt x="179535" y="138817"/>
                </a:lnTo>
                <a:close/>
              </a:path>
            </a:pathLst>
          </a:custGeom>
          <a:solidFill>
            <a:srgbClr val="1D9ED2"/>
          </a:solidFill>
        </p:spPr>
        <p:txBody>
          <a:bodyPr wrap="square" lIns="0" tIns="0" rIns="0" bIns="0" rtlCol="0"/>
          <a:lstStyle/>
          <a:p>
            <a:endParaRPr/>
          </a:p>
        </p:txBody>
      </p:sp>
      <p:sp>
        <p:nvSpPr>
          <p:cNvPr id="43" name="object 43"/>
          <p:cNvSpPr txBox="1"/>
          <p:nvPr/>
        </p:nvSpPr>
        <p:spPr>
          <a:xfrm>
            <a:off x="9641585" y="2014220"/>
            <a:ext cx="1274445" cy="620395"/>
          </a:xfrm>
          <a:prstGeom prst="rect">
            <a:avLst/>
          </a:prstGeom>
        </p:spPr>
        <p:txBody>
          <a:bodyPr vert="horz" wrap="square" lIns="0" tIns="0" rIns="0" bIns="0" rtlCol="0">
            <a:spAutoFit/>
          </a:bodyPr>
          <a:lstStyle/>
          <a:p>
            <a:pPr marL="206375">
              <a:lnSpc>
                <a:spcPct val="100000"/>
              </a:lnSpc>
            </a:pPr>
            <a:r>
              <a:rPr sz="1600" b="1" spc="-5" dirty="0">
                <a:solidFill>
                  <a:srgbClr val="585858"/>
                </a:solidFill>
                <a:latin typeface="微软雅黑"/>
                <a:cs typeface="微软雅黑"/>
              </a:rPr>
              <a:t>Dap</a:t>
            </a:r>
            <a:r>
              <a:rPr sz="1600" b="1" dirty="0">
                <a:solidFill>
                  <a:srgbClr val="585858"/>
                </a:solidFill>
                <a:latin typeface="微软雅黑"/>
                <a:cs typeface="微软雅黑"/>
              </a:rPr>
              <a:t>ps</a:t>
            </a:r>
            <a:r>
              <a:rPr sz="1600" b="1" spc="-5" dirty="0">
                <a:solidFill>
                  <a:srgbClr val="585858"/>
                </a:solidFill>
                <a:latin typeface="微软雅黑"/>
                <a:cs typeface="微软雅黑"/>
              </a:rPr>
              <a:t>应用</a:t>
            </a:r>
            <a:endParaRPr sz="1600">
              <a:latin typeface="微软雅黑"/>
              <a:cs typeface="微软雅黑"/>
            </a:endParaRPr>
          </a:p>
          <a:p>
            <a:pPr marL="12700">
              <a:lnSpc>
                <a:spcPct val="100000"/>
              </a:lnSpc>
              <a:spcBef>
                <a:spcPts val="1180"/>
              </a:spcBef>
            </a:pPr>
            <a:r>
              <a:rPr sz="1400" dirty="0">
                <a:solidFill>
                  <a:srgbClr val="585858"/>
                </a:solidFill>
                <a:latin typeface="微软雅黑"/>
                <a:cs typeface="微软雅黑"/>
              </a:rPr>
              <a:t>智能基金</a:t>
            </a:r>
            <a:endParaRPr sz="1400">
              <a:latin typeface="微软雅黑"/>
              <a:cs typeface="微软雅黑"/>
            </a:endParaRPr>
          </a:p>
        </p:txBody>
      </p:sp>
      <p:sp>
        <p:nvSpPr>
          <p:cNvPr id="44" name="object 44"/>
          <p:cNvSpPr txBox="1"/>
          <p:nvPr/>
        </p:nvSpPr>
        <p:spPr>
          <a:xfrm>
            <a:off x="9647301" y="5954471"/>
            <a:ext cx="1990725" cy="226060"/>
          </a:xfrm>
          <a:prstGeom prst="rect">
            <a:avLst/>
          </a:prstGeom>
        </p:spPr>
        <p:txBody>
          <a:bodyPr vert="horz" wrap="square" lIns="0" tIns="0" rIns="0" bIns="0" rtlCol="0">
            <a:spAutoFit/>
          </a:bodyPr>
          <a:lstStyle/>
          <a:p>
            <a:pPr marL="12700">
              <a:lnSpc>
                <a:spcPct val="100000"/>
              </a:lnSpc>
            </a:pPr>
            <a:r>
              <a:rPr sz="1400" spc="5" dirty="0">
                <a:solidFill>
                  <a:srgbClr val="585858"/>
                </a:solidFill>
                <a:latin typeface="微软雅黑"/>
                <a:cs typeface="微软雅黑"/>
              </a:rPr>
              <a:t>自动化代币流动性提供者</a:t>
            </a:r>
            <a:endParaRPr sz="1400">
              <a:latin typeface="微软雅黑"/>
              <a:cs typeface="微软雅黑"/>
            </a:endParaRPr>
          </a:p>
        </p:txBody>
      </p:sp>
      <p:sp>
        <p:nvSpPr>
          <p:cNvPr id="45" name="object 45"/>
          <p:cNvSpPr txBox="1"/>
          <p:nvPr/>
        </p:nvSpPr>
        <p:spPr>
          <a:xfrm>
            <a:off x="9641585" y="2851277"/>
            <a:ext cx="739140" cy="226060"/>
          </a:xfrm>
          <a:prstGeom prst="rect">
            <a:avLst/>
          </a:prstGeom>
        </p:spPr>
        <p:txBody>
          <a:bodyPr vert="horz" wrap="square" lIns="0" tIns="0" rIns="0" bIns="0" rtlCol="0">
            <a:spAutoFit/>
          </a:bodyPr>
          <a:lstStyle/>
          <a:p>
            <a:pPr marL="12700">
              <a:lnSpc>
                <a:spcPct val="100000"/>
              </a:lnSpc>
            </a:pPr>
            <a:r>
              <a:rPr sz="1400" dirty="0">
                <a:solidFill>
                  <a:srgbClr val="585858"/>
                </a:solidFill>
                <a:latin typeface="微软雅黑"/>
                <a:cs typeface="微软雅黑"/>
              </a:rPr>
              <a:t>预测市场</a:t>
            </a:r>
            <a:endParaRPr sz="1400">
              <a:latin typeface="微软雅黑"/>
              <a:cs typeface="微软雅黑"/>
            </a:endParaRPr>
          </a:p>
        </p:txBody>
      </p:sp>
      <p:sp>
        <p:nvSpPr>
          <p:cNvPr id="46" name="object 46"/>
          <p:cNvSpPr txBox="1"/>
          <p:nvPr/>
        </p:nvSpPr>
        <p:spPr>
          <a:xfrm>
            <a:off x="9641585" y="3294760"/>
            <a:ext cx="739140" cy="226060"/>
          </a:xfrm>
          <a:prstGeom prst="rect">
            <a:avLst/>
          </a:prstGeom>
        </p:spPr>
        <p:txBody>
          <a:bodyPr vert="horz" wrap="square" lIns="0" tIns="0" rIns="0" bIns="0" rtlCol="0">
            <a:spAutoFit/>
          </a:bodyPr>
          <a:lstStyle/>
          <a:p>
            <a:pPr marL="12700">
              <a:lnSpc>
                <a:spcPct val="100000"/>
              </a:lnSpc>
            </a:pPr>
            <a:r>
              <a:rPr sz="1400" dirty="0">
                <a:solidFill>
                  <a:srgbClr val="585858"/>
                </a:solidFill>
                <a:latin typeface="微软雅黑"/>
                <a:cs typeface="微软雅黑"/>
              </a:rPr>
              <a:t>广告市场</a:t>
            </a:r>
            <a:endParaRPr sz="1400">
              <a:latin typeface="微软雅黑"/>
              <a:cs typeface="微软雅黑"/>
            </a:endParaRPr>
          </a:p>
        </p:txBody>
      </p:sp>
      <p:sp>
        <p:nvSpPr>
          <p:cNvPr id="47" name="object 47"/>
          <p:cNvSpPr txBox="1"/>
          <p:nvPr/>
        </p:nvSpPr>
        <p:spPr>
          <a:xfrm>
            <a:off x="9644633" y="3737991"/>
            <a:ext cx="1054735" cy="226060"/>
          </a:xfrm>
          <a:prstGeom prst="rect">
            <a:avLst/>
          </a:prstGeom>
        </p:spPr>
        <p:txBody>
          <a:bodyPr vert="horz" wrap="square" lIns="0" tIns="0" rIns="0" bIns="0" rtlCol="0">
            <a:spAutoFit/>
          </a:bodyPr>
          <a:lstStyle/>
          <a:p>
            <a:pPr marL="12700">
              <a:lnSpc>
                <a:spcPct val="100000"/>
              </a:lnSpc>
            </a:pPr>
            <a:r>
              <a:rPr sz="1400" dirty="0">
                <a:solidFill>
                  <a:srgbClr val="585858"/>
                </a:solidFill>
                <a:latin typeface="微软雅黑"/>
                <a:cs typeface="微软雅黑"/>
              </a:rPr>
              <a:t>N</a:t>
            </a:r>
            <a:r>
              <a:rPr sz="1400" spc="-10" dirty="0">
                <a:solidFill>
                  <a:srgbClr val="585858"/>
                </a:solidFill>
                <a:latin typeface="微软雅黑"/>
                <a:cs typeface="微软雅黑"/>
              </a:rPr>
              <a:t>eo</a:t>
            </a:r>
            <a:r>
              <a:rPr sz="1400" dirty="0">
                <a:solidFill>
                  <a:srgbClr val="585858"/>
                </a:solidFill>
                <a:latin typeface="微软雅黑"/>
                <a:cs typeface="微软雅黑"/>
              </a:rPr>
              <a:t>Gas市场</a:t>
            </a:r>
            <a:endParaRPr sz="1400">
              <a:latin typeface="微软雅黑"/>
              <a:cs typeface="微软雅黑"/>
            </a:endParaRPr>
          </a:p>
        </p:txBody>
      </p:sp>
      <p:sp>
        <p:nvSpPr>
          <p:cNvPr id="48" name="object 48"/>
          <p:cNvSpPr txBox="1"/>
          <p:nvPr/>
        </p:nvSpPr>
        <p:spPr>
          <a:xfrm>
            <a:off x="9643109" y="4181475"/>
            <a:ext cx="1095375" cy="226060"/>
          </a:xfrm>
          <a:prstGeom prst="rect">
            <a:avLst/>
          </a:prstGeom>
        </p:spPr>
        <p:txBody>
          <a:bodyPr vert="horz" wrap="square" lIns="0" tIns="0" rIns="0" bIns="0" rtlCol="0">
            <a:spAutoFit/>
          </a:bodyPr>
          <a:lstStyle/>
          <a:p>
            <a:pPr marL="12700">
              <a:lnSpc>
                <a:spcPct val="100000"/>
              </a:lnSpc>
            </a:pPr>
            <a:r>
              <a:rPr sz="1400" dirty="0">
                <a:solidFill>
                  <a:srgbClr val="585858"/>
                </a:solidFill>
                <a:latin typeface="微软雅黑"/>
                <a:cs typeface="微软雅黑"/>
              </a:rPr>
              <a:t>安全通讯协议</a:t>
            </a:r>
            <a:endParaRPr sz="1400">
              <a:latin typeface="微软雅黑"/>
              <a:cs typeface="微软雅黑"/>
            </a:endParaRPr>
          </a:p>
        </p:txBody>
      </p:sp>
      <p:sp>
        <p:nvSpPr>
          <p:cNvPr id="49" name="object 49"/>
          <p:cNvSpPr txBox="1"/>
          <p:nvPr/>
        </p:nvSpPr>
        <p:spPr>
          <a:xfrm>
            <a:off x="9643109" y="4624578"/>
            <a:ext cx="1095375" cy="226060"/>
          </a:xfrm>
          <a:prstGeom prst="rect">
            <a:avLst/>
          </a:prstGeom>
        </p:spPr>
        <p:txBody>
          <a:bodyPr vert="horz" wrap="square" lIns="0" tIns="0" rIns="0" bIns="0" rtlCol="0">
            <a:spAutoFit/>
          </a:bodyPr>
          <a:lstStyle/>
          <a:p>
            <a:pPr marL="12700">
              <a:lnSpc>
                <a:spcPct val="100000"/>
              </a:lnSpc>
            </a:pPr>
            <a:r>
              <a:rPr sz="1400" dirty="0">
                <a:solidFill>
                  <a:srgbClr val="585858"/>
                </a:solidFill>
                <a:latin typeface="微软雅黑"/>
                <a:cs typeface="微软雅黑"/>
              </a:rPr>
              <a:t>数据交易市场</a:t>
            </a:r>
            <a:endParaRPr sz="1400">
              <a:latin typeface="微软雅黑"/>
              <a:cs typeface="微软雅黑"/>
            </a:endParaRPr>
          </a:p>
        </p:txBody>
      </p:sp>
      <p:sp>
        <p:nvSpPr>
          <p:cNvPr id="50" name="object 50"/>
          <p:cNvSpPr txBox="1"/>
          <p:nvPr/>
        </p:nvSpPr>
        <p:spPr>
          <a:xfrm>
            <a:off x="9643364" y="5067808"/>
            <a:ext cx="1273810" cy="226060"/>
          </a:xfrm>
          <a:prstGeom prst="rect">
            <a:avLst/>
          </a:prstGeom>
        </p:spPr>
        <p:txBody>
          <a:bodyPr vert="horz" wrap="square" lIns="0" tIns="0" rIns="0" bIns="0" rtlCol="0">
            <a:spAutoFit/>
          </a:bodyPr>
          <a:lstStyle/>
          <a:p>
            <a:pPr marL="12700">
              <a:lnSpc>
                <a:spcPct val="100000"/>
              </a:lnSpc>
            </a:pPr>
            <a:r>
              <a:rPr sz="1400" dirty="0">
                <a:solidFill>
                  <a:srgbClr val="585858"/>
                </a:solidFill>
                <a:latin typeface="微软雅黑"/>
                <a:cs typeface="微软雅黑"/>
              </a:rPr>
              <a:t>去中心化交易所</a:t>
            </a:r>
            <a:endParaRPr sz="1400">
              <a:latin typeface="微软雅黑"/>
              <a:cs typeface="微软雅黑"/>
            </a:endParaRPr>
          </a:p>
        </p:txBody>
      </p:sp>
      <p:sp>
        <p:nvSpPr>
          <p:cNvPr id="51" name="object 51"/>
          <p:cNvSpPr txBox="1"/>
          <p:nvPr/>
        </p:nvSpPr>
        <p:spPr>
          <a:xfrm>
            <a:off x="9647046" y="5511291"/>
            <a:ext cx="1809750" cy="226060"/>
          </a:xfrm>
          <a:prstGeom prst="rect">
            <a:avLst/>
          </a:prstGeom>
        </p:spPr>
        <p:txBody>
          <a:bodyPr vert="horz" wrap="square" lIns="0" tIns="0" rIns="0" bIns="0" rtlCol="0">
            <a:spAutoFit/>
          </a:bodyPr>
          <a:lstStyle/>
          <a:p>
            <a:pPr marL="12700">
              <a:lnSpc>
                <a:spcPct val="100000"/>
              </a:lnSpc>
            </a:pPr>
            <a:r>
              <a:rPr sz="1400" dirty="0">
                <a:solidFill>
                  <a:srgbClr val="585858"/>
                </a:solidFill>
                <a:latin typeface="微软雅黑"/>
                <a:cs typeface="微软雅黑"/>
              </a:rPr>
              <a:t>AI辅助的法律智能合约</a:t>
            </a:r>
            <a:endParaRPr sz="1400">
              <a:latin typeface="微软雅黑"/>
              <a:cs typeface="微软雅黑"/>
            </a:endParaRPr>
          </a:p>
        </p:txBody>
      </p:sp>
      <p:sp>
        <p:nvSpPr>
          <p:cNvPr id="52" name="object 52"/>
          <p:cNvSpPr txBox="1"/>
          <p:nvPr/>
        </p:nvSpPr>
        <p:spPr>
          <a:xfrm>
            <a:off x="10981690" y="2408173"/>
            <a:ext cx="739140" cy="226060"/>
          </a:xfrm>
          <a:prstGeom prst="rect">
            <a:avLst/>
          </a:prstGeom>
        </p:spPr>
        <p:txBody>
          <a:bodyPr vert="horz" wrap="square" lIns="0" tIns="0" rIns="0" bIns="0" rtlCol="0">
            <a:spAutoFit/>
          </a:bodyPr>
          <a:lstStyle/>
          <a:p>
            <a:pPr marL="12700">
              <a:lnSpc>
                <a:spcPct val="100000"/>
              </a:lnSpc>
            </a:pPr>
            <a:r>
              <a:rPr sz="1400" dirty="0">
                <a:solidFill>
                  <a:srgbClr val="585858"/>
                </a:solidFill>
                <a:latin typeface="微软雅黑"/>
                <a:cs typeface="微软雅黑"/>
              </a:rPr>
              <a:t>网络社交</a:t>
            </a:r>
            <a:endParaRPr sz="1400">
              <a:latin typeface="微软雅黑"/>
              <a:cs typeface="微软雅黑"/>
            </a:endParaRPr>
          </a:p>
        </p:txBody>
      </p:sp>
      <p:sp>
        <p:nvSpPr>
          <p:cNvPr id="53" name="object 53"/>
          <p:cNvSpPr txBox="1"/>
          <p:nvPr/>
        </p:nvSpPr>
        <p:spPr>
          <a:xfrm>
            <a:off x="10981690" y="3294760"/>
            <a:ext cx="739140" cy="226060"/>
          </a:xfrm>
          <a:prstGeom prst="rect">
            <a:avLst/>
          </a:prstGeom>
        </p:spPr>
        <p:txBody>
          <a:bodyPr vert="horz" wrap="square" lIns="0" tIns="0" rIns="0" bIns="0" rtlCol="0">
            <a:spAutoFit/>
          </a:bodyPr>
          <a:lstStyle/>
          <a:p>
            <a:pPr marL="12700">
              <a:lnSpc>
                <a:spcPct val="100000"/>
              </a:lnSpc>
            </a:pPr>
            <a:r>
              <a:rPr sz="1400" dirty="0">
                <a:solidFill>
                  <a:srgbClr val="585858"/>
                </a:solidFill>
                <a:latin typeface="微软雅黑"/>
                <a:cs typeface="微软雅黑"/>
              </a:rPr>
              <a:t>算力市场</a:t>
            </a:r>
            <a:endParaRPr sz="1400">
              <a:latin typeface="微软雅黑"/>
              <a:cs typeface="微软雅黑"/>
            </a:endParaRPr>
          </a:p>
        </p:txBody>
      </p:sp>
      <p:sp>
        <p:nvSpPr>
          <p:cNvPr id="54" name="object 54"/>
          <p:cNvSpPr txBox="1"/>
          <p:nvPr/>
        </p:nvSpPr>
        <p:spPr>
          <a:xfrm>
            <a:off x="10990580" y="2851277"/>
            <a:ext cx="900430" cy="226060"/>
          </a:xfrm>
          <a:prstGeom prst="rect">
            <a:avLst/>
          </a:prstGeom>
        </p:spPr>
        <p:txBody>
          <a:bodyPr vert="horz" wrap="square" lIns="0" tIns="0" rIns="0" bIns="0" rtlCol="0">
            <a:spAutoFit/>
          </a:bodyPr>
          <a:lstStyle/>
          <a:p>
            <a:pPr marL="12700">
              <a:lnSpc>
                <a:spcPct val="100000"/>
              </a:lnSpc>
            </a:pPr>
            <a:r>
              <a:rPr sz="1400" spc="-5" dirty="0">
                <a:solidFill>
                  <a:srgbClr val="585858"/>
                </a:solidFill>
                <a:latin typeface="微软雅黑"/>
                <a:cs typeface="微软雅黑"/>
              </a:rPr>
              <a:t>I</a:t>
            </a:r>
            <a:r>
              <a:rPr sz="1400" spc="5" dirty="0">
                <a:solidFill>
                  <a:srgbClr val="585858"/>
                </a:solidFill>
                <a:latin typeface="微软雅黑"/>
                <a:cs typeface="微软雅黑"/>
              </a:rPr>
              <a:t>P</a:t>
            </a:r>
            <a:r>
              <a:rPr sz="1400" dirty="0">
                <a:solidFill>
                  <a:srgbClr val="585858"/>
                </a:solidFill>
                <a:latin typeface="微软雅黑"/>
                <a:cs typeface="微软雅黑"/>
              </a:rPr>
              <a:t>交易市场</a:t>
            </a:r>
            <a:endParaRPr sz="1400">
              <a:latin typeface="微软雅黑"/>
              <a:cs typeface="微软雅黑"/>
            </a:endParaRPr>
          </a:p>
        </p:txBody>
      </p:sp>
      <p:sp>
        <p:nvSpPr>
          <p:cNvPr id="55" name="object 55"/>
          <p:cNvSpPr/>
          <p:nvPr/>
        </p:nvSpPr>
        <p:spPr>
          <a:xfrm>
            <a:off x="12021311" y="457200"/>
            <a:ext cx="161544" cy="323088"/>
          </a:xfrm>
          <a:prstGeom prst="rect">
            <a:avLst/>
          </a:prstGeom>
          <a:blipFill>
            <a:blip r:embed="rId4" cstate="print"/>
            <a:stretch>
              <a:fillRect/>
            </a:stretch>
          </a:blipFill>
        </p:spPr>
        <p:txBody>
          <a:bodyPr wrap="square" lIns="0" tIns="0" rIns="0" bIns="0" rtlCol="0"/>
          <a:lstStyle/>
          <a:p>
            <a:endParaRPr/>
          </a:p>
        </p:txBody>
      </p:sp>
      <p:sp>
        <p:nvSpPr>
          <p:cNvPr id="56" name="object 56"/>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14</a:t>
            </a:fld>
            <a:endParaRPr dirty="0"/>
          </a:p>
        </p:txBody>
      </p:sp>
      <p:sp>
        <p:nvSpPr>
          <p:cNvPr id="57" name="object 57"/>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0"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基础协议</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侧链：本质上是一种跨区块链解决方案，可以将数字资产从主</a:t>
            </a:r>
          </a:p>
          <a:p>
            <a:pPr marL="12700">
              <a:lnSpc>
                <a:spcPts val="2735"/>
              </a:lnSpc>
            </a:pPr>
            <a:r>
              <a:rPr spc="-5" dirty="0"/>
              <a:t>链转移到侧链</a:t>
            </a:r>
          </a:p>
        </p:txBody>
      </p:sp>
      <p:sp>
        <p:nvSpPr>
          <p:cNvPr id="5" name="object 5"/>
          <p:cNvSpPr/>
          <p:nvPr/>
        </p:nvSpPr>
        <p:spPr>
          <a:xfrm>
            <a:off x="924305" y="3938778"/>
            <a:ext cx="1043940" cy="1043940"/>
          </a:xfrm>
          <a:custGeom>
            <a:avLst/>
            <a:gdLst/>
            <a:ahLst/>
            <a:cxnLst/>
            <a:rect l="l" t="t" r="r" b="b"/>
            <a:pathLst>
              <a:path w="1043939" h="1043939">
                <a:moveTo>
                  <a:pt x="0" y="521970"/>
                </a:moveTo>
                <a:lnTo>
                  <a:pt x="2133" y="474458"/>
                </a:lnTo>
                <a:lnTo>
                  <a:pt x="8409" y="428141"/>
                </a:lnTo>
                <a:lnTo>
                  <a:pt x="18645" y="383204"/>
                </a:lnTo>
                <a:lnTo>
                  <a:pt x="32655" y="339832"/>
                </a:lnTo>
                <a:lnTo>
                  <a:pt x="50256" y="298207"/>
                </a:lnTo>
                <a:lnTo>
                  <a:pt x="71263" y="258515"/>
                </a:lnTo>
                <a:lnTo>
                  <a:pt x="95493" y="220940"/>
                </a:lnTo>
                <a:lnTo>
                  <a:pt x="122760" y="185665"/>
                </a:lnTo>
                <a:lnTo>
                  <a:pt x="152881" y="152876"/>
                </a:lnTo>
                <a:lnTo>
                  <a:pt x="185670" y="122756"/>
                </a:lnTo>
                <a:lnTo>
                  <a:pt x="220945" y="95489"/>
                </a:lnTo>
                <a:lnTo>
                  <a:pt x="258521" y="71261"/>
                </a:lnTo>
                <a:lnTo>
                  <a:pt x="298213" y="50254"/>
                </a:lnTo>
                <a:lnTo>
                  <a:pt x="339837" y="32654"/>
                </a:lnTo>
                <a:lnTo>
                  <a:pt x="383209" y="18644"/>
                </a:lnTo>
                <a:lnTo>
                  <a:pt x="428144" y="8409"/>
                </a:lnTo>
                <a:lnTo>
                  <a:pt x="474459" y="2132"/>
                </a:lnTo>
                <a:lnTo>
                  <a:pt x="521969" y="0"/>
                </a:lnTo>
                <a:lnTo>
                  <a:pt x="569481" y="2132"/>
                </a:lnTo>
                <a:lnTo>
                  <a:pt x="615798" y="8409"/>
                </a:lnTo>
                <a:lnTo>
                  <a:pt x="660735" y="18644"/>
                </a:lnTo>
                <a:lnTo>
                  <a:pt x="704107" y="32654"/>
                </a:lnTo>
                <a:lnTo>
                  <a:pt x="745732" y="50254"/>
                </a:lnTo>
                <a:lnTo>
                  <a:pt x="785424" y="71261"/>
                </a:lnTo>
                <a:lnTo>
                  <a:pt x="822999" y="95489"/>
                </a:lnTo>
                <a:lnTo>
                  <a:pt x="858274" y="122756"/>
                </a:lnTo>
                <a:lnTo>
                  <a:pt x="891063" y="152876"/>
                </a:lnTo>
                <a:lnTo>
                  <a:pt x="921183" y="185665"/>
                </a:lnTo>
                <a:lnTo>
                  <a:pt x="948450" y="220940"/>
                </a:lnTo>
                <a:lnTo>
                  <a:pt x="972678" y="258515"/>
                </a:lnTo>
                <a:lnTo>
                  <a:pt x="993685" y="298207"/>
                </a:lnTo>
                <a:lnTo>
                  <a:pt x="1011285" y="339832"/>
                </a:lnTo>
                <a:lnTo>
                  <a:pt x="1025295" y="383204"/>
                </a:lnTo>
                <a:lnTo>
                  <a:pt x="1035530" y="428141"/>
                </a:lnTo>
                <a:lnTo>
                  <a:pt x="1041807" y="474458"/>
                </a:lnTo>
                <a:lnTo>
                  <a:pt x="1043939" y="521970"/>
                </a:lnTo>
                <a:lnTo>
                  <a:pt x="1041807" y="569481"/>
                </a:lnTo>
                <a:lnTo>
                  <a:pt x="1035530" y="615798"/>
                </a:lnTo>
                <a:lnTo>
                  <a:pt x="1025295" y="660735"/>
                </a:lnTo>
                <a:lnTo>
                  <a:pt x="1011285" y="704107"/>
                </a:lnTo>
                <a:lnTo>
                  <a:pt x="993685" y="745732"/>
                </a:lnTo>
                <a:lnTo>
                  <a:pt x="972678" y="785424"/>
                </a:lnTo>
                <a:lnTo>
                  <a:pt x="948450" y="822999"/>
                </a:lnTo>
                <a:lnTo>
                  <a:pt x="921183" y="858274"/>
                </a:lnTo>
                <a:lnTo>
                  <a:pt x="891063" y="891063"/>
                </a:lnTo>
                <a:lnTo>
                  <a:pt x="858274" y="921183"/>
                </a:lnTo>
                <a:lnTo>
                  <a:pt x="822999" y="948450"/>
                </a:lnTo>
                <a:lnTo>
                  <a:pt x="785424" y="972678"/>
                </a:lnTo>
                <a:lnTo>
                  <a:pt x="745732" y="993685"/>
                </a:lnTo>
                <a:lnTo>
                  <a:pt x="704107" y="1011285"/>
                </a:lnTo>
                <a:lnTo>
                  <a:pt x="660735" y="1025295"/>
                </a:lnTo>
                <a:lnTo>
                  <a:pt x="615798" y="1035530"/>
                </a:lnTo>
                <a:lnTo>
                  <a:pt x="569481" y="1041807"/>
                </a:lnTo>
                <a:lnTo>
                  <a:pt x="521969" y="1043940"/>
                </a:lnTo>
                <a:lnTo>
                  <a:pt x="474459" y="1041807"/>
                </a:lnTo>
                <a:lnTo>
                  <a:pt x="428144" y="1035530"/>
                </a:lnTo>
                <a:lnTo>
                  <a:pt x="383209" y="1025295"/>
                </a:lnTo>
                <a:lnTo>
                  <a:pt x="339837" y="1011285"/>
                </a:lnTo>
                <a:lnTo>
                  <a:pt x="298213" y="993685"/>
                </a:lnTo>
                <a:lnTo>
                  <a:pt x="258521" y="972678"/>
                </a:lnTo>
                <a:lnTo>
                  <a:pt x="220945" y="948450"/>
                </a:lnTo>
                <a:lnTo>
                  <a:pt x="185670" y="921183"/>
                </a:lnTo>
                <a:lnTo>
                  <a:pt x="152881" y="891063"/>
                </a:lnTo>
                <a:lnTo>
                  <a:pt x="122760" y="858274"/>
                </a:lnTo>
                <a:lnTo>
                  <a:pt x="95493" y="822999"/>
                </a:lnTo>
                <a:lnTo>
                  <a:pt x="71263" y="785424"/>
                </a:lnTo>
                <a:lnTo>
                  <a:pt x="50256" y="745732"/>
                </a:lnTo>
                <a:lnTo>
                  <a:pt x="32655" y="704107"/>
                </a:lnTo>
                <a:lnTo>
                  <a:pt x="18645" y="660735"/>
                </a:lnTo>
                <a:lnTo>
                  <a:pt x="8409" y="615798"/>
                </a:lnTo>
                <a:lnTo>
                  <a:pt x="2133" y="569481"/>
                </a:lnTo>
                <a:lnTo>
                  <a:pt x="0" y="521970"/>
                </a:lnTo>
                <a:close/>
              </a:path>
            </a:pathLst>
          </a:custGeom>
          <a:ln w="38100">
            <a:solidFill>
              <a:srgbClr val="1D9ED2"/>
            </a:solidFill>
          </a:ln>
        </p:spPr>
        <p:txBody>
          <a:bodyPr wrap="square" lIns="0" tIns="0" rIns="0" bIns="0" rtlCol="0"/>
          <a:lstStyle/>
          <a:p>
            <a:endParaRPr/>
          </a:p>
        </p:txBody>
      </p:sp>
      <p:sp>
        <p:nvSpPr>
          <p:cNvPr id="6" name="object 6"/>
          <p:cNvSpPr/>
          <p:nvPr/>
        </p:nvSpPr>
        <p:spPr>
          <a:xfrm>
            <a:off x="2010917" y="3938778"/>
            <a:ext cx="2087880" cy="2087880"/>
          </a:xfrm>
          <a:custGeom>
            <a:avLst/>
            <a:gdLst/>
            <a:ahLst/>
            <a:cxnLst/>
            <a:rect l="l" t="t" r="r" b="b"/>
            <a:pathLst>
              <a:path w="2087879" h="2087879">
                <a:moveTo>
                  <a:pt x="0" y="1043940"/>
                </a:moveTo>
                <a:lnTo>
                  <a:pt x="1074" y="996152"/>
                </a:lnTo>
                <a:lnTo>
                  <a:pt x="4265" y="948916"/>
                </a:lnTo>
                <a:lnTo>
                  <a:pt x="9529" y="902277"/>
                </a:lnTo>
                <a:lnTo>
                  <a:pt x="16818" y="856283"/>
                </a:lnTo>
                <a:lnTo>
                  <a:pt x="26086" y="810978"/>
                </a:lnTo>
                <a:lnTo>
                  <a:pt x="37288" y="766409"/>
                </a:lnTo>
                <a:lnTo>
                  <a:pt x="50377" y="722622"/>
                </a:lnTo>
                <a:lnTo>
                  <a:pt x="65308" y="679664"/>
                </a:lnTo>
                <a:lnTo>
                  <a:pt x="82034" y="637579"/>
                </a:lnTo>
                <a:lnTo>
                  <a:pt x="100509" y="596415"/>
                </a:lnTo>
                <a:lnTo>
                  <a:pt x="120687" y="556217"/>
                </a:lnTo>
                <a:lnTo>
                  <a:pt x="142522" y="517031"/>
                </a:lnTo>
                <a:lnTo>
                  <a:pt x="165968" y="478903"/>
                </a:lnTo>
                <a:lnTo>
                  <a:pt x="190979" y="441880"/>
                </a:lnTo>
                <a:lnTo>
                  <a:pt x="217509" y="406007"/>
                </a:lnTo>
                <a:lnTo>
                  <a:pt x="245512" y="371331"/>
                </a:lnTo>
                <a:lnTo>
                  <a:pt x="274942" y="337897"/>
                </a:lnTo>
                <a:lnTo>
                  <a:pt x="305752" y="305752"/>
                </a:lnTo>
                <a:lnTo>
                  <a:pt x="337897" y="274942"/>
                </a:lnTo>
                <a:lnTo>
                  <a:pt x="371331" y="245512"/>
                </a:lnTo>
                <a:lnTo>
                  <a:pt x="406007" y="217509"/>
                </a:lnTo>
                <a:lnTo>
                  <a:pt x="441880" y="190979"/>
                </a:lnTo>
                <a:lnTo>
                  <a:pt x="478903" y="165968"/>
                </a:lnTo>
                <a:lnTo>
                  <a:pt x="517031" y="142522"/>
                </a:lnTo>
                <a:lnTo>
                  <a:pt x="556217" y="120687"/>
                </a:lnTo>
                <a:lnTo>
                  <a:pt x="596415" y="100509"/>
                </a:lnTo>
                <a:lnTo>
                  <a:pt x="637579" y="82034"/>
                </a:lnTo>
                <a:lnTo>
                  <a:pt x="679664" y="65308"/>
                </a:lnTo>
                <a:lnTo>
                  <a:pt x="722622" y="50377"/>
                </a:lnTo>
                <a:lnTo>
                  <a:pt x="766409" y="37288"/>
                </a:lnTo>
                <a:lnTo>
                  <a:pt x="810978" y="26086"/>
                </a:lnTo>
                <a:lnTo>
                  <a:pt x="856283" y="16818"/>
                </a:lnTo>
                <a:lnTo>
                  <a:pt x="902277" y="9529"/>
                </a:lnTo>
                <a:lnTo>
                  <a:pt x="948916" y="4265"/>
                </a:lnTo>
                <a:lnTo>
                  <a:pt x="996152" y="1074"/>
                </a:lnTo>
                <a:lnTo>
                  <a:pt x="1043939" y="0"/>
                </a:lnTo>
                <a:lnTo>
                  <a:pt x="1091727" y="1074"/>
                </a:lnTo>
                <a:lnTo>
                  <a:pt x="1138963" y="4265"/>
                </a:lnTo>
                <a:lnTo>
                  <a:pt x="1185602" y="9529"/>
                </a:lnTo>
                <a:lnTo>
                  <a:pt x="1231596" y="16818"/>
                </a:lnTo>
                <a:lnTo>
                  <a:pt x="1276901" y="26086"/>
                </a:lnTo>
                <a:lnTo>
                  <a:pt x="1321470" y="37288"/>
                </a:lnTo>
                <a:lnTo>
                  <a:pt x="1365257" y="50377"/>
                </a:lnTo>
                <a:lnTo>
                  <a:pt x="1408215" y="65308"/>
                </a:lnTo>
                <a:lnTo>
                  <a:pt x="1450300" y="82034"/>
                </a:lnTo>
                <a:lnTo>
                  <a:pt x="1491464" y="100509"/>
                </a:lnTo>
                <a:lnTo>
                  <a:pt x="1531662" y="120687"/>
                </a:lnTo>
                <a:lnTo>
                  <a:pt x="1570848" y="142522"/>
                </a:lnTo>
                <a:lnTo>
                  <a:pt x="1608976" y="165968"/>
                </a:lnTo>
                <a:lnTo>
                  <a:pt x="1645999" y="190979"/>
                </a:lnTo>
                <a:lnTo>
                  <a:pt x="1681872" y="217509"/>
                </a:lnTo>
                <a:lnTo>
                  <a:pt x="1716548" y="245512"/>
                </a:lnTo>
                <a:lnTo>
                  <a:pt x="1749982" y="274942"/>
                </a:lnTo>
                <a:lnTo>
                  <a:pt x="1782127" y="305752"/>
                </a:lnTo>
                <a:lnTo>
                  <a:pt x="1812937" y="337897"/>
                </a:lnTo>
                <a:lnTo>
                  <a:pt x="1842367" y="371331"/>
                </a:lnTo>
                <a:lnTo>
                  <a:pt x="1870370" y="406007"/>
                </a:lnTo>
                <a:lnTo>
                  <a:pt x="1896900" y="441880"/>
                </a:lnTo>
                <a:lnTo>
                  <a:pt x="1921911" y="478903"/>
                </a:lnTo>
                <a:lnTo>
                  <a:pt x="1945357" y="517031"/>
                </a:lnTo>
                <a:lnTo>
                  <a:pt x="1967192" y="556217"/>
                </a:lnTo>
                <a:lnTo>
                  <a:pt x="1987370" y="596415"/>
                </a:lnTo>
                <a:lnTo>
                  <a:pt x="2005845" y="637579"/>
                </a:lnTo>
                <a:lnTo>
                  <a:pt x="2022571" y="679664"/>
                </a:lnTo>
                <a:lnTo>
                  <a:pt x="2037502" y="722622"/>
                </a:lnTo>
                <a:lnTo>
                  <a:pt x="2050591" y="766409"/>
                </a:lnTo>
                <a:lnTo>
                  <a:pt x="2061793" y="810978"/>
                </a:lnTo>
                <a:lnTo>
                  <a:pt x="2071061" y="856283"/>
                </a:lnTo>
                <a:lnTo>
                  <a:pt x="2078350" y="902277"/>
                </a:lnTo>
                <a:lnTo>
                  <a:pt x="2083614" y="948916"/>
                </a:lnTo>
                <a:lnTo>
                  <a:pt x="2086805" y="996152"/>
                </a:lnTo>
                <a:lnTo>
                  <a:pt x="2087880" y="1043940"/>
                </a:lnTo>
                <a:lnTo>
                  <a:pt x="2086805" y="1091727"/>
                </a:lnTo>
                <a:lnTo>
                  <a:pt x="2083614" y="1138963"/>
                </a:lnTo>
                <a:lnTo>
                  <a:pt x="2078350" y="1185602"/>
                </a:lnTo>
                <a:lnTo>
                  <a:pt x="2071061" y="1231596"/>
                </a:lnTo>
                <a:lnTo>
                  <a:pt x="2061793" y="1276901"/>
                </a:lnTo>
                <a:lnTo>
                  <a:pt x="2050591" y="1321470"/>
                </a:lnTo>
                <a:lnTo>
                  <a:pt x="2037502" y="1365257"/>
                </a:lnTo>
                <a:lnTo>
                  <a:pt x="2022571" y="1408215"/>
                </a:lnTo>
                <a:lnTo>
                  <a:pt x="2005845" y="1450300"/>
                </a:lnTo>
                <a:lnTo>
                  <a:pt x="1987370" y="1491464"/>
                </a:lnTo>
                <a:lnTo>
                  <a:pt x="1967192" y="1531662"/>
                </a:lnTo>
                <a:lnTo>
                  <a:pt x="1945357" y="1570848"/>
                </a:lnTo>
                <a:lnTo>
                  <a:pt x="1921911" y="1608976"/>
                </a:lnTo>
                <a:lnTo>
                  <a:pt x="1896900" y="1645999"/>
                </a:lnTo>
                <a:lnTo>
                  <a:pt x="1870370" y="1681872"/>
                </a:lnTo>
                <a:lnTo>
                  <a:pt x="1842367" y="1716548"/>
                </a:lnTo>
                <a:lnTo>
                  <a:pt x="1812937" y="1749982"/>
                </a:lnTo>
                <a:lnTo>
                  <a:pt x="1782127" y="1782127"/>
                </a:lnTo>
                <a:lnTo>
                  <a:pt x="1749982" y="1812937"/>
                </a:lnTo>
                <a:lnTo>
                  <a:pt x="1716548" y="1842367"/>
                </a:lnTo>
                <a:lnTo>
                  <a:pt x="1681872" y="1870370"/>
                </a:lnTo>
                <a:lnTo>
                  <a:pt x="1645999" y="1896900"/>
                </a:lnTo>
                <a:lnTo>
                  <a:pt x="1608976" y="1921911"/>
                </a:lnTo>
                <a:lnTo>
                  <a:pt x="1570848" y="1945357"/>
                </a:lnTo>
                <a:lnTo>
                  <a:pt x="1531662" y="1967192"/>
                </a:lnTo>
                <a:lnTo>
                  <a:pt x="1491464" y="1987370"/>
                </a:lnTo>
                <a:lnTo>
                  <a:pt x="1450300" y="2005845"/>
                </a:lnTo>
                <a:lnTo>
                  <a:pt x="1408215" y="2022571"/>
                </a:lnTo>
                <a:lnTo>
                  <a:pt x="1365257" y="2037502"/>
                </a:lnTo>
                <a:lnTo>
                  <a:pt x="1321470" y="2050591"/>
                </a:lnTo>
                <a:lnTo>
                  <a:pt x="1276901" y="2061793"/>
                </a:lnTo>
                <a:lnTo>
                  <a:pt x="1231596" y="2071061"/>
                </a:lnTo>
                <a:lnTo>
                  <a:pt x="1185602" y="2078350"/>
                </a:lnTo>
                <a:lnTo>
                  <a:pt x="1138963" y="2083614"/>
                </a:lnTo>
                <a:lnTo>
                  <a:pt x="1091727" y="2086805"/>
                </a:lnTo>
                <a:lnTo>
                  <a:pt x="1043939" y="2087880"/>
                </a:lnTo>
                <a:lnTo>
                  <a:pt x="996152" y="2086805"/>
                </a:lnTo>
                <a:lnTo>
                  <a:pt x="948916" y="2083614"/>
                </a:lnTo>
                <a:lnTo>
                  <a:pt x="902277" y="2078350"/>
                </a:lnTo>
                <a:lnTo>
                  <a:pt x="856283" y="2071061"/>
                </a:lnTo>
                <a:lnTo>
                  <a:pt x="810978" y="2061793"/>
                </a:lnTo>
                <a:lnTo>
                  <a:pt x="766409" y="2050591"/>
                </a:lnTo>
                <a:lnTo>
                  <a:pt x="722622" y="2037502"/>
                </a:lnTo>
                <a:lnTo>
                  <a:pt x="679664" y="2022571"/>
                </a:lnTo>
                <a:lnTo>
                  <a:pt x="637579" y="2005845"/>
                </a:lnTo>
                <a:lnTo>
                  <a:pt x="596415" y="1987370"/>
                </a:lnTo>
                <a:lnTo>
                  <a:pt x="556217" y="1967192"/>
                </a:lnTo>
                <a:lnTo>
                  <a:pt x="517031" y="1945357"/>
                </a:lnTo>
                <a:lnTo>
                  <a:pt x="478903" y="1921911"/>
                </a:lnTo>
                <a:lnTo>
                  <a:pt x="441880" y="1896900"/>
                </a:lnTo>
                <a:lnTo>
                  <a:pt x="406007" y="1870370"/>
                </a:lnTo>
                <a:lnTo>
                  <a:pt x="371331" y="1842367"/>
                </a:lnTo>
                <a:lnTo>
                  <a:pt x="337897" y="1812937"/>
                </a:lnTo>
                <a:lnTo>
                  <a:pt x="305752" y="1782127"/>
                </a:lnTo>
                <a:lnTo>
                  <a:pt x="274942" y="1749982"/>
                </a:lnTo>
                <a:lnTo>
                  <a:pt x="245512" y="1716548"/>
                </a:lnTo>
                <a:lnTo>
                  <a:pt x="217509" y="1681872"/>
                </a:lnTo>
                <a:lnTo>
                  <a:pt x="190979" y="1645999"/>
                </a:lnTo>
                <a:lnTo>
                  <a:pt x="165968" y="1608976"/>
                </a:lnTo>
                <a:lnTo>
                  <a:pt x="142522" y="1570848"/>
                </a:lnTo>
                <a:lnTo>
                  <a:pt x="120687" y="1531662"/>
                </a:lnTo>
                <a:lnTo>
                  <a:pt x="100509" y="1491464"/>
                </a:lnTo>
                <a:lnTo>
                  <a:pt x="82034" y="1450300"/>
                </a:lnTo>
                <a:lnTo>
                  <a:pt x="65308" y="1408215"/>
                </a:lnTo>
                <a:lnTo>
                  <a:pt x="50377" y="1365257"/>
                </a:lnTo>
                <a:lnTo>
                  <a:pt x="37288" y="1321470"/>
                </a:lnTo>
                <a:lnTo>
                  <a:pt x="26086" y="1276901"/>
                </a:lnTo>
                <a:lnTo>
                  <a:pt x="16818" y="1231596"/>
                </a:lnTo>
                <a:lnTo>
                  <a:pt x="9529" y="1185602"/>
                </a:lnTo>
                <a:lnTo>
                  <a:pt x="4265" y="1138963"/>
                </a:lnTo>
                <a:lnTo>
                  <a:pt x="1074" y="1091727"/>
                </a:lnTo>
                <a:lnTo>
                  <a:pt x="0" y="1043940"/>
                </a:lnTo>
                <a:close/>
              </a:path>
            </a:pathLst>
          </a:custGeom>
          <a:ln w="38100">
            <a:solidFill>
              <a:srgbClr val="F68B21"/>
            </a:solidFill>
          </a:ln>
        </p:spPr>
        <p:txBody>
          <a:bodyPr wrap="square" lIns="0" tIns="0" rIns="0" bIns="0" rtlCol="0"/>
          <a:lstStyle/>
          <a:p>
            <a:endParaRPr/>
          </a:p>
        </p:txBody>
      </p:sp>
      <p:sp>
        <p:nvSpPr>
          <p:cNvPr id="7" name="object 7"/>
          <p:cNvSpPr/>
          <p:nvPr/>
        </p:nvSpPr>
        <p:spPr>
          <a:xfrm>
            <a:off x="4178046" y="4284726"/>
            <a:ext cx="1369060" cy="1369060"/>
          </a:xfrm>
          <a:custGeom>
            <a:avLst/>
            <a:gdLst/>
            <a:ahLst/>
            <a:cxnLst/>
            <a:rect l="l" t="t" r="r" b="b"/>
            <a:pathLst>
              <a:path w="1369060" h="1369060">
                <a:moveTo>
                  <a:pt x="0" y="684276"/>
                </a:moveTo>
                <a:lnTo>
                  <a:pt x="1717" y="635403"/>
                </a:lnTo>
                <a:lnTo>
                  <a:pt x="6794" y="587458"/>
                </a:lnTo>
                <a:lnTo>
                  <a:pt x="15113" y="540558"/>
                </a:lnTo>
                <a:lnTo>
                  <a:pt x="26560" y="494817"/>
                </a:lnTo>
                <a:lnTo>
                  <a:pt x="41018" y="450351"/>
                </a:lnTo>
                <a:lnTo>
                  <a:pt x="58372" y="407277"/>
                </a:lnTo>
                <a:lnTo>
                  <a:pt x="78505" y="365709"/>
                </a:lnTo>
                <a:lnTo>
                  <a:pt x="101303" y="325764"/>
                </a:lnTo>
                <a:lnTo>
                  <a:pt x="126650" y="287558"/>
                </a:lnTo>
                <a:lnTo>
                  <a:pt x="154429" y="251205"/>
                </a:lnTo>
                <a:lnTo>
                  <a:pt x="184525" y="216822"/>
                </a:lnTo>
                <a:lnTo>
                  <a:pt x="216822" y="184525"/>
                </a:lnTo>
                <a:lnTo>
                  <a:pt x="251205" y="154429"/>
                </a:lnTo>
                <a:lnTo>
                  <a:pt x="287558" y="126650"/>
                </a:lnTo>
                <a:lnTo>
                  <a:pt x="325764" y="101303"/>
                </a:lnTo>
                <a:lnTo>
                  <a:pt x="365709" y="78505"/>
                </a:lnTo>
                <a:lnTo>
                  <a:pt x="407277" y="58372"/>
                </a:lnTo>
                <a:lnTo>
                  <a:pt x="450351" y="41018"/>
                </a:lnTo>
                <a:lnTo>
                  <a:pt x="494817" y="26560"/>
                </a:lnTo>
                <a:lnTo>
                  <a:pt x="540558" y="15113"/>
                </a:lnTo>
                <a:lnTo>
                  <a:pt x="587458" y="6794"/>
                </a:lnTo>
                <a:lnTo>
                  <a:pt x="635403" y="1717"/>
                </a:lnTo>
                <a:lnTo>
                  <a:pt x="684276" y="0"/>
                </a:lnTo>
                <a:lnTo>
                  <a:pt x="733148" y="1717"/>
                </a:lnTo>
                <a:lnTo>
                  <a:pt x="781093" y="6794"/>
                </a:lnTo>
                <a:lnTo>
                  <a:pt x="827993" y="15113"/>
                </a:lnTo>
                <a:lnTo>
                  <a:pt x="873734" y="26560"/>
                </a:lnTo>
                <a:lnTo>
                  <a:pt x="918200" y="41018"/>
                </a:lnTo>
                <a:lnTo>
                  <a:pt x="961274" y="58372"/>
                </a:lnTo>
                <a:lnTo>
                  <a:pt x="1002842" y="78505"/>
                </a:lnTo>
                <a:lnTo>
                  <a:pt x="1042787" y="101303"/>
                </a:lnTo>
                <a:lnTo>
                  <a:pt x="1080993" y="126650"/>
                </a:lnTo>
                <a:lnTo>
                  <a:pt x="1117346" y="154429"/>
                </a:lnTo>
                <a:lnTo>
                  <a:pt x="1151729" y="184525"/>
                </a:lnTo>
                <a:lnTo>
                  <a:pt x="1184026" y="216822"/>
                </a:lnTo>
                <a:lnTo>
                  <a:pt x="1214122" y="251205"/>
                </a:lnTo>
                <a:lnTo>
                  <a:pt x="1241901" y="287558"/>
                </a:lnTo>
                <a:lnTo>
                  <a:pt x="1267248" y="325764"/>
                </a:lnTo>
                <a:lnTo>
                  <a:pt x="1290046" y="365709"/>
                </a:lnTo>
                <a:lnTo>
                  <a:pt x="1310179" y="407277"/>
                </a:lnTo>
                <a:lnTo>
                  <a:pt x="1327533" y="450351"/>
                </a:lnTo>
                <a:lnTo>
                  <a:pt x="1341991" y="494817"/>
                </a:lnTo>
                <a:lnTo>
                  <a:pt x="1353438" y="540558"/>
                </a:lnTo>
                <a:lnTo>
                  <a:pt x="1361757" y="587458"/>
                </a:lnTo>
                <a:lnTo>
                  <a:pt x="1366834" y="635403"/>
                </a:lnTo>
                <a:lnTo>
                  <a:pt x="1368552" y="684276"/>
                </a:lnTo>
                <a:lnTo>
                  <a:pt x="1366834" y="733148"/>
                </a:lnTo>
                <a:lnTo>
                  <a:pt x="1361757" y="781093"/>
                </a:lnTo>
                <a:lnTo>
                  <a:pt x="1353438" y="827993"/>
                </a:lnTo>
                <a:lnTo>
                  <a:pt x="1341991" y="873734"/>
                </a:lnTo>
                <a:lnTo>
                  <a:pt x="1327533" y="918200"/>
                </a:lnTo>
                <a:lnTo>
                  <a:pt x="1310179" y="961274"/>
                </a:lnTo>
                <a:lnTo>
                  <a:pt x="1290046" y="1002842"/>
                </a:lnTo>
                <a:lnTo>
                  <a:pt x="1267248" y="1042787"/>
                </a:lnTo>
                <a:lnTo>
                  <a:pt x="1241901" y="1080993"/>
                </a:lnTo>
                <a:lnTo>
                  <a:pt x="1214122" y="1117346"/>
                </a:lnTo>
                <a:lnTo>
                  <a:pt x="1184026" y="1151729"/>
                </a:lnTo>
                <a:lnTo>
                  <a:pt x="1151729" y="1184026"/>
                </a:lnTo>
                <a:lnTo>
                  <a:pt x="1117346" y="1214122"/>
                </a:lnTo>
                <a:lnTo>
                  <a:pt x="1080993" y="1241901"/>
                </a:lnTo>
                <a:lnTo>
                  <a:pt x="1042787" y="1267248"/>
                </a:lnTo>
                <a:lnTo>
                  <a:pt x="1002842" y="1290046"/>
                </a:lnTo>
                <a:lnTo>
                  <a:pt x="961274" y="1310179"/>
                </a:lnTo>
                <a:lnTo>
                  <a:pt x="918200" y="1327533"/>
                </a:lnTo>
                <a:lnTo>
                  <a:pt x="873734" y="1341991"/>
                </a:lnTo>
                <a:lnTo>
                  <a:pt x="827993" y="1353438"/>
                </a:lnTo>
                <a:lnTo>
                  <a:pt x="781093" y="1361757"/>
                </a:lnTo>
                <a:lnTo>
                  <a:pt x="733148" y="1366834"/>
                </a:lnTo>
                <a:lnTo>
                  <a:pt x="684276" y="1368552"/>
                </a:lnTo>
                <a:lnTo>
                  <a:pt x="635403" y="1366834"/>
                </a:lnTo>
                <a:lnTo>
                  <a:pt x="587458" y="1361757"/>
                </a:lnTo>
                <a:lnTo>
                  <a:pt x="540558" y="1353438"/>
                </a:lnTo>
                <a:lnTo>
                  <a:pt x="494817" y="1341991"/>
                </a:lnTo>
                <a:lnTo>
                  <a:pt x="450351" y="1327533"/>
                </a:lnTo>
                <a:lnTo>
                  <a:pt x="407277" y="1310179"/>
                </a:lnTo>
                <a:lnTo>
                  <a:pt x="365709" y="1290046"/>
                </a:lnTo>
                <a:lnTo>
                  <a:pt x="325764" y="1267248"/>
                </a:lnTo>
                <a:lnTo>
                  <a:pt x="287558" y="1241901"/>
                </a:lnTo>
                <a:lnTo>
                  <a:pt x="251205" y="1214122"/>
                </a:lnTo>
                <a:lnTo>
                  <a:pt x="216822" y="1184026"/>
                </a:lnTo>
                <a:lnTo>
                  <a:pt x="184525" y="1151729"/>
                </a:lnTo>
                <a:lnTo>
                  <a:pt x="154429" y="1117346"/>
                </a:lnTo>
                <a:lnTo>
                  <a:pt x="126650" y="1080993"/>
                </a:lnTo>
                <a:lnTo>
                  <a:pt x="101303" y="1042787"/>
                </a:lnTo>
                <a:lnTo>
                  <a:pt x="78505" y="1002842"/>
                </a:lnTo>
                <a:lnTo>
                  <a:pt x="58372" y="961274"/>
                </a:lnTo>
                <a:lnTo>
                  <a:pt x="41018" y="918200"/>
                </a:lnTo>
                <a:lnTo>
                  <a:pt x="26560" y="873734"/>
                </a:lnTo>
                <a:lnTo>
                  <a:pt x="15113" y="827993"/>
                </a:lnTo>
                <a:lnTo>
                  <a:pt x="6794" y="781093"/>
                </a:lnTo>
                <a:lnTo>
                  <a:pt x="1717" y="733148"/>
                </a:lnTo>
                <a:lnTo>
                  <a:pt x="0" y="684276"/>
                </a:lnTo>
                <a:close/>
              </a:path>
            </a:pathLst>
          </a:custGeom>
          <a:ln w="38100">
            <a:solidFill>
              <a:srgbClr val="1D9ED2"/>
            </a:solidFill>
          </a:ln>
        </p:spPr>
        <p:txBody>
          <a:bodyPr wrap="square" lIns="0" tIns="0" rIns="0" bIns="0" rtlCol="0"/>
          <a:lstStyle/>
          <a:p>
            <a:endParaRPr/>
          </a:p>
        </p:txBody>
      </p:sp>
      <p:sp>
        <p:nvSpPr>
          <p:cNvPr id="8" name="object 8"/>
          <p:cNvSpPr/>
          <p:nvPr/>
        </p:nvSpPr>
        <p:spPr>
          <a:xfrm>
            <a:off x="4865370" y="3431285"/>
            <a:ext cx="901065" cy="901065"/>
          </a:xfrm>
          <a:custGeom>
            <a:avLst/>
            <a:gdLst/>
            <a:ahLst/>
            <a:cxnLst/>
            <a:rect l="l" t="t" r="r" b="b"/>
            <a:pathLst>
              <a:path w="901064" h="901064">
                <a:moveTo>
                  <a:pt x="0" y="450341"/>
                </a:moveTo>
                <a:lnTo>
                  <a:pt x="2643" y="401281"/>
                </a:lnTo>
                <a:lnTo>
                  <a:pt x="10389" y="353748"/>
                </a:lnTo>
                <a:lnTo>
                  <a:pt x="22963" y="308018"/>
                </a:lnTo>
                <a:lnTo>
                  <a:pt x="40090" y="264367"/>
                </a:lnTo>
                <a:lnTo>
                  <a:pt x="61496" y="223068"/>
                </a:lnTo>
                <a:lnTo>
                  <a:pt x="86904" y="184397"/>
                </a:lnTo>
                <a:lnTo>
                  <a:pt x="116040" y="148630"/>
                </a:lnTo>
                <a:lnTo>
                  <a:pt x="148630" y="116040"/>
                </a:lnTo>
                <a:lnTo>
                  <a:pt x="184397" y="86904"/>
                </a:lnTo>
                <a:lnTo>
                  <a:pt x="223068" y="61496"/>
                </a:lnTo>
                <a:lnTo>
                  <a:pt x="264367" y="40090"/>
                </a:lnTo>
                <a:lnTo>
                  <a:pt x="308018" y="22963"/>
                </a:lnTo>
                <a:lnTo>
                  <a:pt x="353748" y="10389"/>
                </a:lnTo>
                <a:lnTo>
                  <a:pt x="401281" y="2643"/>
                </a:lnTo>
                <a:lnTo>
                  <a:pt x="450341" y="0"/>
                </a:lnTo>
                <a:lnTo>
                  <a:pt x="499402" y="2643"/>
                </a:lnTo>
                <a:lnTo>
                  <a:pt x="546935" y="10389"/>
                </a:lnTo>
                <a:lnTo>
                  <a:pt x="592665" y="22963"/>
                </a:lnTo>
                <a:lnTo>
                  <a:pt x="636316" y="40090"/>
                </a:lnTo>
                <a:lnTo>
                  <a:pt x="677615" y="61496"/>
                </a:lnTo>
                <a:lnTo>
                  <a:pt x="716286" y="86904"/>
                </a:lnTo>
                <a:lnTo>
                  <a:pt x="752053" y="116040"/>
                </a:lnTo>
                <a:lnTo>
                  <a:pt x="784643" y="148630"/>
                </a:lnTo>
                <a:lnTo>
                  <a:pt x="813779" y="184397"/>
                </a:lnTo>
                <a:lnTo>
                  <a:pt x="839187" y="223068"/>
                </a:lnTo>
                <a:lnTo>
                  <a:pt x="860593" y="264367"/>
                </a:lnTo>
                <a:lnTo>
                  <a:pt x="877720" y="308018"/>
                </a:lnTo>
                <a:lnTo>
                  <a:pt x="890294" y="353748"/>
                </a:lnTo>
                <a:lnTo>
                  <a:pt x="898040" y="401281"/>
                </a:lnTo>
                <a:lnTo>
                  <a:pt x="900683" y="450341"/>
                </a:lnTo>
                <a:lnTo>
                  <a:pt x="898040" y="499402"/>
                </a:lnTo>
                <a:lnTo>
                  <a:pt x="890294" y="546935"/>
                </a:lnTo>
                <a:lnTo>
                  <a:pt x="877720" y="592665"/>
                </a:lnTo>
                <a:lnTo>
                  <a:pt x="860593" y="636316"/>
                </a:lnTo>
                <a:lnTo>
                  <a:pt x="839187" y="677615"/>
                </a:lnTo>
                <a:lnTo>
                  <a:pt x="813779" y="716286"/>
                </a:lnTo>
                <a:lnTo>
                  <a:pt x="784643" y="752053"/>
                </a:lnTo>
                <a:lnTo>
                  <a:pt x="752053" y="784643"/>
                </a:lnTo>
                <a:lnTo>
                  <a:pt x="716286" y="813779"/>
                </a:lnTo>
                <a:lnTo>
                  <a:pt x="677615" y="839187"/>
                </a:lnTo>
                <a:lnTo>
                  <a:pt x="636316" y="860593"/>
                </a:lnTo>
                <a:lnTo>
                  <a:pt x="592665" y="877720"/>
                </a:lnTo>
                <a:lnTo>
                  <a:pt x="546935" y="890294"/>
                </a:lnTo>
                <a:lnTo>
                  <a:pt x="499402" y="898040"/>
                </a:lnTo>
                <a:lnTo>
                  <a:pt x="450341" y="900683"/>
                </a:lnTo>
                <a:lnTo>
                  <a:pt x="401281" y="898040"/>
                </a:lnTo>
                <a:lnTo>
                  <a:pt x="353748" y="890294"/>
                </a:lnTo>
                <a:lnTo>
                  <a:pt x="308018" y="877720"/>
                </a:lnTo>
                <a:lnTo>
                  <a:pt x="264367" y="860593"/>
                </a:lnTo>
                <a:lnTo>
                  <a:pt x="223068" y="839187"/>
                </a:lnTo>
                <a:lnTo>
                  <a:pt x="184397" y="813779"/>
                </a:lnTo>
                <a:lnTo>
                  <a:pt x="148630" y="784643"/>
                </a:lnTo>
                <a:lnTo>
                  <a:pt x="116040" y="752053"/>
                </a:lnTo>
                <a:lnTo>
                  <a:pt x="86904" y="716286"/>
                </a:lnTo>
                <a:lnTo>
                  <a:pt x="61496" y="677615"/>
                </a:lnTo>
                <a:lnTo>
                  <a:pt x="40090" y="636316"/>
                </a:lnTo>
                <a:lnTo>
                  <a:pt x="22963" y="592665"/>
                </a:lnTo>
                <a:lnTo>
                  <a:pt x="10389" y="546935"/>
                </a:lnTo>
                <a:lnTo>
                  <a:pt x="2643" y="499402"/>
                </a:lnTo>
                <a:lnTo>
                  <a:pt x="0" y="450341"/>
                </a:lnTo>
                <a:close/>
              </a:path>
            </a:pathLst>
          </a:custGeom>
          <a:ln w="38100">
            <a:solidFill>
              <a:srgbClr val="F68B21"/>
            </a:solidFill>
          </a:ln>
        </p:spPr>
        <p:txBody>
          <a:bodyPr wrap="square" lIns="0" tIns="0" rIns="0" bIns="0" rtlCol="0"/>
          <a:lstStyle/>
          <a:p>
            <a:endParaRPr/>
          </a:p>
        </p:txBody>
      </p:sp>
      <p:sp>
        <p:nvSpPr>
          <p:cNvPr id="9" name="object 9"/>
          <p:cNvSpPr/>
          <p:nvPr/>
        </p:nvSpPr>
        <p:spPr>
          <a:xfrm>
            <a:off x="4865370" y="5694426"/>
            <a:ext cx="612775" cy="612775"/>
          </a:xfrm>
          <a:custGeom>
            <a:avLst/>
            <a:gdLst/>
            <a:ahLst/>
            <a:cxnLst/>
            <a:rect l="l" t="t" r="r" b="b"/>
            <a:pathLst>
              <a:path w="612775" h="612775">
                <a:moveTo>
                  <a:pt x="0" y="306324"/>
                </a:moveTo>
                <a:lnTo>
                  <a:pt x="4009" y="256636"/>
                </a:lnTo>
                <a:lnTo>
                  <a:pt x="15617" y="209502"/>
                </a:lnTo>
                <a:lnTo>
                  <a:pt x="34193" y="165551"/>
                </a:lnTo>
                <a:lnTo>
                  <a:pt x="59106" y="125413"/>
                </a:lnTo>
                <a:lnTo>
                  <a:pt x="89725" y="89720"/>
                </a:lnTo>
                <a:lnTo>
                  <a:pt x="125419" y="59103"/>
                </a:lnTo>
                <a:lnTo>
                  <a:pt x="165556" y="34191"/>
                </a:lnTo>
                <a:lnTo>
                  <a:pt x="209507" y="15616"/>
                </a:lnTo>
                <a:lnTo>
                  <a:pt x="256640" y="4009"/>
                </a:lnTo>
                <a:lnTo>
                  <a:pt x="306324" y="0"/>
                </a:lnTo>
                <a:lnTo>
                  <a:pt x="356007" y="4009"/>
                </a:lnTo>
                <a:lnTo>
                  <a:pt x="403140" y="15616"/>
                </a:lnTo>
                <a:lnTo>
                  <a:pt x="447091" y="34191"/>
                </a:lnTo>
                <a:lnTo>
                  <a:pt x="487228" y="59103"/>
                </a:lnTo>
                <a:lnTo>
                  <a:pt x="522922" y="89720"/>
                </a:lnTo>
                <a:lnTo>
                  <a:pt x="553541" y="125413"/>
                </a:lnTo>
                <a:lnTo>
                  <a:pt x="578454" y="165551"/>
                </a:lnTo>
                <a:lnTo>
                  <a:pt x="597030" y="209502"/>
                </a:lnTo>
                <a:lnTo>
                  <a:pt x="608638" y="256636"/>
                </a:lnTo>
                <a:lnTo>
                  <a:pt x="612647" y="306324"/>
                </a:lnTo>
                <a:lnTo>
                  <a:pt x="608638" y="356011"/>
                </a:lnTo>
                <a:lnTo>
                  <a:pt x="597030" y="403145"/>
                </a:lnTo>
                <a:lnTo>
                  <a:pt x="578454" y="447096"/>
                </a:lnTo>
                <a:lnTo>
                  <a:pt x="553541" y="487234"/>
                </a:lnTo>
                <a:lnTo>
                  <a:pt x="522922" y="522927"/>
                </a:lnTo>
                <a:lnTo>
                  <a:pt x="487228" y="553544"/>
                </a:lnTo>
                <a:lnTo>
                  <a:pt x="447091" y="578456"/>
                </a:lnTo>
                <a:lnTo>
                  <a:pt x="403140" y="597031"/>
                </a:lnTo>
                <a:lnTo>
                  <a:pt x="356007" y="608638"/>
                </a:lnTo>
                <a:lnTo>
                  <a:pt x="306324" y="612648"/>
                </a:lnTo>
                <a:lnTo>
                  <a:pt x="256640" y="608638"/>
                </a:lnTo>
                <a:lnTo>
                  <a:pt x="209507" y="597031"/>
                </a:lnTo>
                <a:lnTo>
                  <a:pt x="165556" y="578456"/>
                </a:lnTo>
                <a:lnTo>
                  <a:pt x="125419" y="553544"/>
                </a:lnTo>
                <a:lnTo>
                  <a:pt x="89725" y="522927"/>
                </a:lnTo>
                <a:lnTo>
                  <a:pt x="59106" y="487234"/>
                </a:lnTo>
                <a:lnTo>
                  <a:pt x="34193" y="447096"/>
                </a:lnTo>
                <a:lnTo>
                  <a:pt x="15617" y="403145"/>
                </a:lnTo>
                <a:lnTo>
                  <a:pt x="4009" y="356011"/>
                </a:lnTo>
                <a:lnTo>
                  <a:pt x="0" y="306324"/>
                </a:lnTo>
                <a:close/>
              </a:path>
            </a:pathLst>
          </a:custGeom>
          <a:ln w="38100">
            <a:solidFill>
              <a:srgbClr val="5FC949"/>
            </a:solidFill>
          </a:ln>
        </p:spPr>
        <p:txBody>
          <a:bodyPr wrap="square" lIns="0" tIns="0" rIns="0" bIns="0" rtlCol="0"/>
          <a:lstStyle/>
          <a:p>
            <a:endParaRPr/>
          </a:p>
        </p:txBody>
      </p:sp>
      <p:sp>
        <p:nvSpPr>
          <p:cNvPr id="10" name="object 10"/>
          <p:cNvSpPr/>
          <p:nvPr/>
        </p:nvSpPr>
        <p:spPr>
          <a:xfrm>
            <a:off x="1867661" y="4459985"/>
            <a:ext cx="360045" cy="361315"/>
          </a:xfrm>
          <a:custGeom>
            <a:avLst/>
            <a:gdLst/>
            <a:ahLst/>
            <a:cxnLst/>
            <a:rect l="l" t="t" r="r" b="b"/>
            <a:pathLst>
              <a:path w="360044" h="361314">
                <a:moveTo>
                  <a:pt x="0" y="180594"/>
                </a:moveTo>
                <a:lnTo>
                  <a:pt x="6424" y="132600"/>
                </a:lnTo>
                <a:lnTo>
                  <a:pt x="24553" y="89464"/>
                </a:lnTo>
                <a:lnTo>
                  <a:pt x="52673" y="52911"/>
                </a:lnTo>
                <a:lnTo>
                  <a:pt x="89069" y="24666"/>
                </a:lnTo>
                <a:lnTo>
                  <a:pt x="132027" y="6454"/>
                </a:lnTo>
                <a:lnTo>
                  <a:pt x="179831" y="0"/>
                </a:lnTo>
                <a:lnTo>
                  <a:pt x="227636" y="6454"/>
                </a:lnTo>
                <a:lnTo>
                  <a:pt x="270594" y="24666"/>
                </a:lnTo>
                <a:lnTo>
                  <a:pt x="306990" y="52911"/>
                </a:lnTo>
                <a:lnTo>
                  <a:pt x="335110" y="89464"/>
                </a:lnTo>
                <a:lnTo>
                  <a:pt x="353239" y="132600"/>
                </a:lnTo>
                <a:lnTo>
                  <a:pt x="359663" y="180594"/>
                </a:lnTo>
                <a:lnTo>
                  <a:pt x="353239" y="228587"/>
                </a:lnTo>
                <a:lnTo>
                  <a:pt x="335110" y="271723"/>
                </a:lnTo>
                <a:lnTo>
                  <a:pt x="306990" y="308276"/>
                </a:lnTo>
                <a:lnTo>
                  <a:pt x="270594" y="336521"/>
                </a:lnTo>
                <a:lnTo>
                  <a:pt x="227636" y="354733"/>
                </a:lnTo>
                <a:lnTo>
                  <a:pt x="179831" y="361188"/>
                </a:lnTo>
                <a:lnTo>
                  <a:pt x="132027" y="354733"/>
                </a:lnTo>
                <a:lnTo>
                  <a:pt x="89069" y="336521"/>
                </a:lnTo>
                <a:lnTo>
                  <a:pt x="52673" y="308276"/>
                </a:lnTo>
                <a:lnTo>
                  <a:pt x="24553" y="271723"/>
                </a:lnTo>
                <a:lnTo>
                  <a:pt x="6424" y="228587"/>
                </a:lnTo>
                <a:lnTo>
                  <a:pt x="0" y="180594"/>
                </a:lnTo>
                <a:close/>
              </a:path>
            </a:pathLst>
          </a:custGeom>
          <a:ln w="28956">
            <a:solidFill>
              <a:srgbClr val="7C7C7C"/>
            </a:solidFill>
          </a:ln>
        </p:spPr>
        <p:txBody>
          <a:bodyPr wrap="square" lIns="0" tIns="0" rIns="0" bIns="0" rtlCol="0"/>
          <a:lstStyle/>
          <a:p>
            <a:endParaRPr/>
          </a:p>
        </p:txBody>
      </p:sp>
      <p:sp>
        <p:nvSpPr>
          <p:cNvPr id="11" name="object 11"/>
          <p:cNvSpPr/>
          <p:nvPr/>
        </p:nvSpPr>
        <p:spPr>
          <a:xfrm>
            <a:off x="1908810" y="4555235"/>
            <a:ext cx="252095" cy="86995"/>
          </a:xfrm>
          <a:custGeom>
            <a:avLst/>
            <a:gdLst/>
            <a:ahLst/>
            <a:cxnLst/>
            <a:rect l="l" t="t" r="r" b="b"/>
            <a:pathLst>
              <a:path w="252094" h="86995">
                <a:moveTo>
                  <a:pt x="165100" y="0"/>
                </a:moveTo>
                <a:lnTo>
                  <a:pt x="165100" y="86868"/>
                </a:lnTo>
                <a:lnTo>
                  <a:pt x="223011" y="57912"/>
                </a:lnTo>
                <a:lnTo>
                  <a:pt x="179577" y="57912"/>
                </a:lnTo>
                <a:lnTo>
                  <a:pt x="179577" y="28956"/>
                </a:lnTo>
                <a:lnTo>
                  <a:pt x="223012" y="28956"/>
                </a:lnTo>
                <a:lnTo>
                  <a:pt x="165100" y="0"/>
                </a:lnTo>
                <a:close/>
              </a:path>
              <a:path w="252094" h="86995">
                <a:moveTo>
                  <a:pt x="165100" y="28956"/>
                </a:moveTo>
                <a:lnTo>
                  <a:pt x="0" y="28956"/>
                </a:lnTo>
                <a:lnTo>
                  <a:pt x="0" y="57912"/>
                </a:lnTo>
                <a:lnTo>
                  <a:pt x="165100" y="57912"/>
                </a:lnTo>
                <a:lnTo>
                  <a:pt x="165100" y="28956"/>
                </a:lnTo>
                <a:close/>
              </a:path>
              <a:path w="252094" h="86995">
                <a:moveTo>
                  <a:pt x="223012" y="28956"/>
                </a:moveTo>
                <a:lnTo>
                  <a:pt x="179577" y="28956"/>
                </a:lnTo>
                <a:lnTo>
                  <a:pt x="179577" y="57912"/>
                </a:lnTo>
                <a:lnTo>
                  <a:pt x="223011" y="57912"/>
                </a:lnTo>
                <a:lnTo>
                  <a:pt x="251967" y="43433"/>
                </a:lnTo>
                <a:lnTo>
                  <a:pt x="223012" y="28956"/>
                </a:lnTo>
                <a:close/>
              </a:path>
            </a:pathLst>
          </a:custGeom>
          <a:solidFill>
            <a:srgbClr val="7C7C7C"/>
          </a:solidFill>
        </p:spPr>
        <p:txBody>
          <a:bodyPr wrap="square" lIns="0" tIns="0" rIns="0" bIns="0" rtlCol="0"/>
          <a:lstStyle/>
          <a:p>
            <a:endParaRPr/>
          </a:p>
        </p:txBody>
      </p:sp>
      <p:sp>
        <p:nvSpPr>
          <p:cNvPr id="12" name="object 12"/>
          <p:cNvSpPr/>
          <p:nvPr/>
        </p:nvSpPr>
        <p:spPr>
          <a:xfrm>
            <a:off x="1908810" y="4648200"/>
            <a:ext cx="252095" cy="86995"/>
          </a:xfrm>
          <a:custGeom>
            <a:avLst/>
            <a:gdLst/>
            <a:ahLst/>
            <a:cxnLst/>
            <a:rect l="l" t="t" r="r" b="b"/>
            <a:pathLst>
              <a:path w="252094" h="86995">
                <a:moveTo>
                  <a:pt x="86867" y="0"/>
                </a:moveTo>
                <a:lnTo>
                  <a:pt x="0" y="43433"/>
                </a:lnTo>
                <a:lnTo>
                  <a:pt x="86867" y="86868"/>
                </a:lnTo>
                <a:lnTo>
                  <a:pt x="86867" y="57912"/>
                </a:lnTo>
                <a:lnTo>
                  <a:pt x="72389" y="57912"/>
                </a:lnTo>
                <a:lnTo>
                  <a:pt x="72389" y="28956"/>
                </a:lnTo>
                <a:lnTo>
                  <a:pt x="86867" y="28956"/>
                </a:lnTo>
                <a:lnTo>
                  <a:pt x="86867" y="0"/>
                </a:lnTo>
                <a:close/>
              </a:path>
              <a:path w="252094" h="86995">
                <a:moveTo>
                  <a:pt x="86867" y="28956"/>
                </a:moveTo>
                <a:lnTo>
                  <a:pt x="72389" y="28956"/>
                </a:lnTo>
                <a:lnTo>
                  <a:pt x="72389" y="57912"/>
                </a:lnTo>
                <a:lnTo>
                  <a:pt x="86867" y="57912"/>
                </a:lnTo>
                <a:lnTo>
                  <a:pt x="86867" y="28956"/>
                </a:lnTo>
                <a:close/>
              </a:path>
              <a:path w="252094" h="86995">
                <a:moveTo>
                  <a:pt x="251967" y="28956"/>
                </a:moveTo>
                <a:lnTo>
                  <a:pt x="86867" y="28956"/>
                </a:lnTo>
                <a:lnTo>
                  <a:pt x="86867" y="57912"/>
                </a:lnTo>
                <a:lnTo>
                  <a:pt x="251967" y="57912"/>
                </a:lnTo>
                <a:lnTo>
                  <a:pt x="251967" y="28956"/>
                </a:lnTo>
                <a:close/>
              </a:path>
            </a:pathLst>
          </a:custGeom>
          <a:solidFill>
            <a:srgbClr val="7C7C7C"/>
          </a:solidFill>
        </p:spPr>
        <p:txBody>
          <a:bodyPr wrap="square" lIns="0" tIns="0" rIns="0" bIns="0" rtlCol="0"/>
          <a:lstStyle/>
          <a:p>
            <a:endParaRPr/>
          </a:p>
        </p:txBody>
      </p:sp>
      <p:sp>
        <p:nvSpPr>
          <p:cNvPr id="13" name="object 13"/>
          <p:cNvSpPr/>
          <p:nvPr/>
        </p:nvSpPr>
        <p:spPr>
          <a:xfrm>
            <a:off x="5022341" y="4152138"/>
            <a:ext cx="360045" cy="360045"/>
          </a:xfrm>
          <a:custGeom>
            <a:avLst/>
            <a:gdLst/>
            <a:ahLst/>
            <a:cxnLst/>
            <a:rect l="l" t="t" r="r" b="b"/>
            <a:pathLst>
              <a:path w="360045" h="360045">
                <a:moveTo>
                  <a:pt x="0" y="179831"/>
                </a:moveTo>
                <a:lnTo>
                  <a:pt x="6424" y="132027"/>
                </a:lnTo>
                <a:lnTo>
                  <a:pt x="24553" y="89069"/>
                </a:lnTo>
                <a:lnTo>
                  <a:pt x="52673" y="52673"/>
                </a:lnTo>
                <a:lnTo>
                  <a:pt x="89069" y="24553"/>
                </a:lnTo>
                <a:lnTo>
                  <a:pt x="132027" y="6424"/>
                </a:lnTo>
                <a:lnTo>
                  <a:pt x="179832" y="0"/>
                </a:lnTo>
                <a:lnTo>
                  <a:pt x="227636" y="6424"/>
                </a:lnTo>
                <a:lnTo>
                  <a:pt x="270594" y="24553"/>
                </a:lnTo>
                <a:lnTo>
                  <a:pt x="306990" y="52673"/>
                </a:lnTo>
                <a:lnTo>
                  <a:pt x="335110" y="89069"/>
                </a:lnTo>
                <a:lnTo>
                  <a:pt x="353239" y="132027"/>
                </a:lnTo>
                <a:lnTo>
                  <a:pt x="359663" y="179831"/>
                </a:lnTo>
                <a:lnTo>
                  <a:pt x="353239" y="227636"/>
                </a:lnTo>
                <a:lnTo>
                  <a:pt x="335110" y="270594"/>
                </a:lnTo>
                <a:lnTo>
                  <a:pt x="306990" y="306990"/>
                </a:lnTo>
                <a:lnTo>
                  <a:pt x="270594" y="335110"/>
                </a:lnTo>
                <a:lnTo>
                  <a:pt x="227636" y="353239"/>
                </a:lnTo>
                <a:lnTo>
                  <a:pt x="179832" y="359663"/>
                </a:lnTo>
                <a:lnTo>
                  <a:pt x="132027" y="353239"/>
                </a:lnTo>
                <a:lnTo>
                  <a:pt x="89069" y="335110"/>
                </a:lnTo>
                <a:lnTo>
                  <a:pt x="52673" y="306990"/>
                </a:lnTo>
                <a:lnTo>
                  <a:pt x="24553" y="270594"/>
                </a:lnTo>
                <a:lnTo>
                  <a:pt x="6424" y="227636"/>
                </a:lnTo>
                <a:lnTo>
                  <a:pt x="0" y="179831"/>
                </a:lnTo>
                <a:close/>
              </a:path>
            </a:pathLst>
          </a:custGeom>
          <a:ln w="28956">
            <a:solidFill>
              <a:srgbClr val="7C7C7C"/>
            </a:solidFill>
          </a:ln>
        </p:spPr>
        <p:txBody>
          <a:bodyPr wrap="square" lIns="0" tIns="0" rIns="0" bIns="0" rtlCol="0"/>
          <a:lstStyle/>
          <a:p>
            <a:endParaRPr/>
          </a:p>
        </p:txBody>
      </p:sp>
      <p:sp>
        <p:nvSpPr>
          <p:cNvPr id="14" name="object 14"/>
          <p:cNvSpPr/>
          <p:nvPr/>
        </p:nvSpPr>
        <p:spPr>
          <a:xfrm>
            <a:off x="5063490" y="4245864"/>
            <a:ext cx="252095" cy="86995"/>
          </a:xfrm>
          <a:custGeom>
            <a:avLst/>
            <a:gdLst/>
            <a:ahLst/>
            <a:cxnLst/>
            <a:rect l="l" t="t" r="r" b="b"/>
            <a:pathLst>
              <a:path w="252095" h="86995">
                <a:moveTo>
                  <a:pt x="165100" y="0"/>
                </a:moveTo>
                <a:lnTo>
                  <a:pt x="165100" y="86868"/>
                </a:lnTo>
                <a:lnTo>
                  <a:pt x="223012" y="57912"/>
                </a:lnTo>
                <a:lnTo>
                  <a:pt x="179577" y="57912"/>
                </a:lnTo>
                <a:lnTo>
                  <a:pt x="179577" y="28956"/>
                </a:lnTo>
                <a:lnTo>
                  <a:pt x="223012" y="28956"/>
                </a:lnTo>
                <a:lnTo>
                  <a:pt x="165100" y="0"/>
                </a:lnTo>
                <a:close/>
              </a:path>
              <a:path w="252095" h="86995">
                <a:moveTo>
                  <a:pt x="165100" y="28956"/>
                </a:moveTo>
                <a:lnTo>
                  <a:pt x="0" y="28956"/>
                </a:lnTo>
                <a:lnTo>
                  <a:pt x="0" y="57912"/>
                </a:lnTo>
                <a:lnTo>
                  <a:pt x="165100" y="57912"/>
                </a:lnTo>
                <a:lnTo>
                  <a:pt x="165100" y="28956"/>
                </a:lnTo>
                <a:close/>
              </a:path>
              <a:path w="252095" h="86995">
                <a:moveTo>
                  <a:pt x="223012" y="28956"/>
                </a:moveTo>
                <a:lnTo>
                  <a:pt x="179577" y="28956"/>
                </a:lnTo>
                <a:lnTo>
                  <a:pt x="179577" y="57912"/>
                </a:lnTo>
                <a:lnTo>
                  <a:pt x="223012" y="57912"/>
                </a:lnTo>
                <a:lnTo>
                  <a:pt x="251968" y="43434"/>
                </a:lnTo>
                <a:lnTo>
                  <a:pt x="223012" y="28956"/>
                </a:lnTo>
                <a:close/>
              </a:path>
            </a:pathLst>
          </a:custGeom>
          <a:solidFill>
            <a:srgbClr val="7C7C7C"/>
          </a:solidFill>
        </p:spPr>
        <p:txBody>
          <a:bodyPr wrap="square" lIns="0" tIns="0" rIns="0" bIns="0" rtlCol="0"/>
          <a:lstStyle/>
          <a:p>
            <a:endParaRPr/>
          </a:p>
        </p:txBody>
      </p:sp>
      <p:sp>
        <p:nvSpPr>
          <p:cNvPr id="15" name="object 15"/>
          <p:cNvSpPr/>
          <p:nvPr/>
        </p:nvSpPr>
        <p:spPr>
          <a:xfrm>
            <a:off x="5063490" y="4340352"/>
            <a:ext cx="252095" cy="86995"/>
          </a:xfrm>
          <a:custGeom>
            <a:avLst/>
            <a:gdLst/>
            <a:ahLst/>
            <a:cxnLst/>
            <a:rect l="l" t="t" r="r" b="b"/>
            <a:pathLst>
              <a:path w="252095" h="86995">
                <a:moveTo>
                  <a:pt x="86868" y="0"/>
                </a:moveTo>
                <a:lnTo>
                  <a:pt x="0" y="43434"/>
                </a:lnTo>
                <a:lnTo>
                  <a:pt x="86868" y="86868"/>
                </a:lnTo>
                <a:lnTo>
                  <a:pt x="86868" y="57912"/>
                </a:lnTo>
                <a:lnTo>
                  <a:pt x="72389" y="57912"/>
                </a:lnTo>
                <a:lnTo>
                  <a:pt x="72389" y="28956"/>
                </a:lnTo>
                <a:lnTo>
                  <a:pt x="86868" y="28956"/>
                </a:lnTo>
                <a:lnTo>
                  <a:pt x="86868" y="0"/>
                </a:lnTo>
                <a:close/>
              </a:path>
              <a:path w="252095" h="86995">
                <a:moveTo>
                  <a:pt x="86868" y="28956"/>
                </a:moveTo>
                <a:lnTo>
                  <a:pt x="72389" y="28956"/>
                </a:lnTo>
                <a:lnTo>
                  <a:pt x="72389" y="57912"/>
                </a:lnTo>
                <a:lnTo>
                  <a:pt x="86868" y="57912"/>
                </a:lnTo>
                <a:lnTo>
                  <a:pt x="86868" y="28956"/>
                </a:lnTo>
                <a:close/>
              </a:path>
              <a:path w="252095" h="86995">
                <a:moveTo>
                  <a:pt x="251968" y="28956"/>
                </a:moveTo>
                <a:lnTo>
                  <a:pt x="86868" y="28956"/>
                </a:lnTo>
                <a:lnTo>
                  <a:pt x="86868" y="57912"/>
                </a:lnTo>
                <a:lnTo>
                  <a:pt x="251968" y="57912"/>
                </a:lnTo>
                <a:lnTo>
                  <a:pt x="251968" y="28956"/>
                </a:lnTo>
                <a:close/>
              </a:path>
            </a:pathLst>
          </a:custGeom>
          <a:solidFill>
            <a:srgbClr val="7C7C7C"/>
          </a:solidFill>
        </p:spPr>
        <p:txBody>
          <a:bodyPr wrap="square" lIns="0" tIns="0" rIns="0" bIns="0" rtlCol="0"/>
          <a:lstStyle/>
          <a:p>
            <a:endParaRPr/>
          </a:p>
        </p:txBody>
      </p:sp>
      <p:sp>
        <p:nvSpPr>
          <p:cNvPr id="16" name="object 16"/>
          <p:cNvSpPr/>
          <p:nvPr/>
        </p:nvSpPr>
        <p:spPr>
          <a:xfrm>
            <a:off x="3961638" y="4761738"/>
            <a:ext cx="360045" cy="360045"/>
          </a:xfrm>
          <a:custGeom>
            <a:avLst/>
            <a:gdLst/>
            <a:ahLst/>
            <a:cxnLst/>
            <a:rect l="l" t="t" r="r" b="b"/>
            <a:pathLst>
              <a:path w="360045" h="360045">
                <a:moveTo>
                  <a:pt x="0" y="179831"/>
                </a:moveTo>
                <a:lnTo>
                  <a:pt x="6424" y="132027"/>
                </a:lnTo>
                <a:lnTo>
                  <a:pt x="24553" y="89069"/>
                </a:lnTo>
                <a:lnTo>
                  <a:pt x="52673" y="52673"/>
                </a:lnTo>
                <a:lnTo>
                  <a:pt x="89069" y="24553"/>
                </a:lnTo>
                <a:lnTo>
                  <a:pt x="132027" y="6424"/>
                </a:lnTo>
                <a:lnTo>
                  <a:pt x="179832" y="0"/>
                </a:lnTo>
                <a:lnTo>
                  <a:pt x="227636" y="6424"/>
                </a:lnTo>
                <a:lnTo>
                  <a:pt x="270594" y="24553"/>
                </a:lnTo>
                <a:lnTo>
                  <a:pt x="306990" y="52673"/>
                </a:lnTo>
                <a:lnTo>
                  <a:pt x="335110" y="89069"/>
                </a:lnTo>
                <a:lnTo>
                  <a:pt x="353239" y="132027"/>
                </a:lnTo>
                <a:lnTo>
                  <a:pt x="359663" y="179831"/>
                </a:lnTo>
                <a:lnTo>
                  <a:pt x="353239" y="227636"/>
                </a:lnTo>
                <a:lnTo>
                  <a:pt x="335110" y="270594"/>
                </a:lnTo>
                <a:lnTo>
                  <a:pt x="306990" y="306990"/>
                </a:lnTo>
                <a:lnTo>
                  <a:pt x="270594" y="335110"/>
                </a:lnTo>
                <a:lnTo>
                  <a:pt x="227636" y="353239"/>
                </a:lnTo>
                <a:lnTo>
                  <a:pt x="179832" y="359663"/>
                </a:lnTo>
                <a:lnTo>
                  <a:pt x="132027" y="353239"/>
                </a:lnTo>
                <a:lnTo>
                  <a:pt x="89069" y="335110"/>
                </a:lnTo>
                <a:lnTo>
                  <a:pt x="52673" y="306990"/>
                </a:lnTo>
                <a:lnTo>
                  <a:pt x="24553" y="270594"/>
                </a:lnTo>
                <a:lnTo>
                  <a:pt x="6424" y="227636"/>
                </a:lnTo>
                <a:lnTo>
                  <a:pt x="0" y="179831"/>
                </a:lnTo>
                <a:close/>
              </a:path>
            </a:pathLst>
          </a:custGeom>
          <a:ln w="28956">
            <a:solidFill>
              <a:srgbClr val="7C7C7C"/>
            </a:solidFill>
          </a:ln>
        </p:spPr>
        <p:txBody>
          <a:bodyPr wrap="square" lIns="0" tIns="0" rIns="0" bIns="0" rtlCol="0"/>
          <a:lstStyle/>
          <a:p>
            <a:endParaRPr/>
          </a:p>
        </p:txBody>
      </p:sp>
      <p:sp>
        <p:nvSpPr>
          <p:cNvPr id="17" name="object 17"/>
          <p:cNvSpPr/>
          <p:nvPr/>
        </p:nvSpPr>
        <p:spPr>
          <a:xfrm>
            <a:off x="4002785" y="4856988"/>
            <a:ext cx="252095" cy="86995"/>
          </a:xfrm>
          <a:custGeom>
            <a:avLst/>
            <a:gdLst/>
            <a:ahLst/>
            <a:cxnLst/>
            <a:rect l="l" t="t" r="r" b="b"/>
            <a:pathLst>
              <a:path w="252095" h="86995">
                <a:moveTo>
                  <a:pt x="165100" y="0"/>
                </a:moveTo>
                <a:lnTo>
                  <a:pt x="165100" y="86868"/>
                </a:lnTo>
                <a:lnTo>
                  <a:pt x="223012" y="57912"/>
                </a:lnTo>
                <a:lnTo>
                  <a:pt x="179577" y="57912"/>
                </a:lnTo>
                <a:lnTo>
                  <a:pt x="179577" y="28956"/>
                </a:lnTo>
                <a:lnTo>
                  <a:pt x="223011" y="28956"/>
                </a:lnTo>
                <a:lnTo>
                  <a:pt x="165100" y="0"/>
                </a:lnTo>
                <a:close/>
              </a:path>
              <a:path w="252095" h="86995">
                <a:moveTo>
                  <a:pt x="165100" y="28956"/>
                </a:moveTo>
                <a:lnTo>
                  <a:pt x="0" y="28956"/>
                </a:lnTo>
                <a:lnTo>
                  <a:pt x="0" y="57912"/>
                </a:lnTo>
                <a:lnTo>
                  <a:pt x="165100" y="57912"/>
                </a:lnTo>
                <a:lnTo>
                  <a:pt x="165100" y="28956"/>
                </a:lnTo>
                <a:close/>
              </a:path>
              <a:path w="252095" h="86995">
                <a:moveTo>
                  <a:pt x="223011" y="28956"/>
                </a:moveTo>
                <a:lnTo>
                  <a:pt x="179577" y="28956"/>
                </a:lnTo>
                <a:lnTo>
                  <a:pt x="179577" y="57912"/>
                </a:lnTo>
                <a:lnTo>
                  <a:pt x="223012" y="57912"/>
                </a:lnTo>
                <a:lnTo>
                  <a:pt x="251967" y="43434"/>
                </a:lnTo>
                <a:lnTo>
                  <a:pt x="223011" y="28956"/>
                </a:lnTo>
                <a:close/>
              </a:path>
            </a:pathLst>
          </a:custGeom>
          <a:solidFill>
            <a:srgbClr val="7C7C7C"/>
          </a:solidFill>
        </p:spPr>
        <p:txBody>
          <a:bodyPr wrap="square" lIns="0" tIns="0" rIns="0" bIns="0" rtlCol="0"/>
          <a:lstStyle/>
          <a:p>
            <a:endParaRPr/>
          </a:p>
        </p:txBody>
      </p:sp>
      <p:sp>
        <p:nvSpPr>
          <p:cNvPr id="18" name="object 18"/>
          <p:cNvSpPr/>
          <p:nvPr/>
        </p:nvSpPr>
        <p:spPr>
          <a:xfrm>
            <a:off x="4002785" y="4949952"/>
            <a:ext cx="252095" cy="86995"/>
          </a:xfrm>
          <a:custGeom>
            <a:avLst/>
            <a:gdLst/>
            <a:ahLst/>
            <a:cxnLst/>
            <a:rect l="l" t="t" r="r" b="b"/>
            <a:pathLst>
              <a:path w="252095" h="86995">
                <a:moveTo>
                  <a:pt x="86867" y="0"/>
                </a:moveTo>
                <a:lnTo>
                  <a:pt x="0" y="43434"/>
                </a:lnTo>
                <a:lnTo>
                  <a:pt x="86867" y="86868"/>
                </a:lnTo>
                <a:lnTo>
                  <a:pt x="86867" y="57912"/>
                </a:lnTo>
                <a:lnTo>
                  <a:pt x="72389" y="57912"/>
                </a:lnTo>
                <a:lnTo>
                  <a:pt x="72389" y="28956"/>
                </a:lnTo>
                <a:lnTo>
                  <a:pt x="86867" y="28956"/>
                </a:lnTo>
                <a:lnTo>
                  <a:pt x="86867" y="0"/>
                </a:lnTo>
                <a:close/>
              </a:path>
              <a:path w="252095" h="86995">
                <a:moveTo>
                  <a:pt x="86867" y="28956"/>
                </a:moveTo>
                <a:lnTo>
                  <a:pt x="72389" y="28956"/>
                </a:lnTo>
                <a:lnTo>
                  <a:pt x="72389" y="57912"/>
                </a:lnTo>
                <a:lnTo>
                  <a:pt x="86867" y="57912"/>
                </a:lnTo>
                <a:lnTo>
                  <a:pt x="86867" y="28956"/>
                </a:lnTo>
                <a:close/>
              </a:path>
              <a:path w="252095" h="86995">
                <a:moveTo>
                  <a:pt x="251967" y="28956"/>
                </a:moveTo>
                <a:lnTo>
                  <a:pt x="86867" y="28956"/>
                </a:lnTo>
                <a:lnTo>
                  <a:pt x="86867" y="57912"/>
                </a:lnTo>
                <a:lnTo>
                  <a:pt x="251967" y="57912"/>
                </a:lnTo>
                <a:lnTo>
                  <a:pt x="251967" y="28956"/>
                </a:lnTo>
                <a:close/>
              </a:path>
            </a:pathLst>
          </a:custGeom>
          <a:solidFill>
            <a:srgbClr val="7C7C7C"/>
          </a:solidFill>
        </p:spPr>
        <p:txBody>
          <a:bodyPr wrap="square" lIns="0" tIns="0" rIns="0" bIns="0" rtlCol="0"/>
          <a:lstStyle/>
          <a:p>
            <a:endParaRPr/>
          </a:p>
        </p:txBody>
      </p:sp>
      <p:sp>
        <p:nvSpPr>
          <p:cNvPr id="19" name="object 19"/>
          <p:cNvSpPr/>
          <p:nvPr/>
        </p:nvSpPr>
        <p:spPr>
          <a:xfrm>
            <a:off x="4991861" y="5514594"/>
            <a:ext cx="360045" cy="360045"/>
          </a:xfrm>
          <a:custGeom>
            <a:avLst/>
            <a:gdLst/>
            <a:ahLst/>
            <a:cxnLst/>
            <a:rect l="l" t="t" r="r" b="b"/>
            <a:pathLst>
              <a:path w="360045" h="360045">
                <a:moveTo>
                  <a:pt x="0" y="179831"/>
                </a:moveTo>
                <a:lnTo>
                  <a:pt x="6424" y="132027"/>
                </a:lnTo>
                <a:lnTo>
                  <a:pt x="24553" y="89069"/>
                </a:lnTo>
                <a:lnTo>
                  <a:pt x="52673" y="52673"/>
                </a:lnTo>
                <a:lnTo>
                  <a:pt x="89069" y="24553"/>
                </a:lnTo>
                <a:lnTo>
                  <a:pt x="132027" y="6424"/>
                </a:lnTo>
                <a:lnTo>
                  <a:pt x="179832" y="0"/>
                </a:lnTo>
                <a:lnTo>
                  <a:pt x="227636" y="6424"/>
                </a:lnTo>
                <a:lnTo>
                  <a:pt x="270594" y="24553"/>
                </a:lnTo>
                <a:lnTo>
                  <a:pt x="306990" y="52673"/>
                </a:lnTo>
                <a:lnTo>
                  <a:pt x="335110" y="89069"/>
                </a:lnTo>
                <a:lnTo>
                  <a:pt x="353239" y="132027"/>
                </a:lnTo>
                <a:lnTo>
                  <a:pt x="359663" y="179831"/>
                </a:lnTo>
                <a:lnTo>
                  <a:pt x="353239" y="227636"/>
                </a:lnTo>
                <a:lnTo>
                  <a:pt x="335110" y="270594"/>
                </a:lnTo>
                <a:lnTo>
                  <a:pt x="306990" y="306990"/>
                </a:lnTo>
                <a:lnTo>
                  <a:pt x="270594" y="335110"/>
                </a:lnTo>
                <a:lnTo>
                  <a:pt x="227636" y="353239"/>
                </a:lnTo>
                <a:lnTo>
                  <a:pt x="179832" y="359663"/>
                </a:lnTo>
                <a:lnTo>
                  <a:pt x="132027" y="353239"/>
                </a:lnTo>
                <a:lnTo>
                  <a:pt x="89069" y="335110"/>
                </a:lnTo>
                <a:lnTo>
                  <a:pt x="52673" y="306990"/>
                </a:lnTo>
                <a:lnTo>
                  <a:pt x="24553" y="270594"/>
                </a:lnTo>
                <a:lnTo>
                  <a:pt x="6424" y="227636"/>
                </a:lnTo>
                <a:lnTo>
                  <a:pt x="0" y="179831"/>
                </a:lnTo>
                <a:close/>
              </a:path>
            </a:pathLst>
          </a:custGeom>
          <a:ln w="28956">
            <a:solidFill>
              <a:srgbClr val="7C7C7C"/>
            </a:solidFill>
          </a:ln>
        </p:spPr>
        <p:txBody>
          <a:bodyPr wrap="square" lIns="0" tIns="0" rIns="0" bIns="0" rtlCol="0"/>
          <a:lstStyle/>
          <a:p>
            <a:endParaRPr/>
          </a:p>
        </p:txBody>
      </p:sp>
      <p:sp>
        <p:nvSpPr>
          <p:cNvPr id="20" name="object 20"/>
          <p:cNvSpPr/>
          <p:nvPr/>
        </p:nvSpPr>
        <p:spPr>
          <a:xfrm>
            <a:off x="5033009" y="5609844"/>
            <a:ext cx="252095" cy="86995"/>
          </a:xfrm>
          <a:custGeom>
            <a:avLst/>
            <a:gdLst/>
            <a:ahLst/>
            <a:cxnLst/>
            <a:rect l="l" t="t" r="r" b="b"/>
            <a:pathLst>
              <a:path w="252095" h="86995">
                <a:moveTo>
                  <a:pt x="165100" y="0"/>
                </a:moveTo>
                <a:lnTo>
                  <a:pt x="165100" y="86867"/>
                </a:lnTo>
                <a:lnTo>
                  <a:pt x="223012" y="57911"/>
                </a:lnTo>
                <a:lnTo>
                  <a:pt x="179577" y="57911"/>
                </a:lnTo>
                <a:lnTo>
                  <a:pt x="179577" y="28955"/>
                </a:lnTo>
                <a:lnTo>
                  <a:pt x="223012" y="28955"/>
                </a:lnTo>
                <a:lnTo>
                  <a:pt x="165100" y="0"/>
                </a:lnTo>
                <a:close/>
              </a:path>
              <a:path w="252095" h="86995">
                <a:moveTo>
                  <a:pt x="165100" y="28955"/>
                </a:moveTo>
                <a:lnTo>
                  <a:pt x="0" y="28955"/>
                </a:lnTo>
                <a:lnTo>
                  <a:pt x="0" y="57911"/>
                </a:lnTo>
                <a:lnTo>
                  <a:pt x="165100" y="57911"/>
                </a:lnTo>
                <a:lnTo>
                  <a:pt x="165100" y="28955"/>
                </a:lnTo>
                <a:close/>
              </a:path>
              <a:path w="252095" h="86995">
                <a:moveTo>
                  <a:pt x="223012" y="28955"/>
                </a:moveTo>
                <a:lnTo>
                  <a:pt x="179577" y="28955"/>
                </a:lnTo>
                <a:lnTo>
                  <a:pt x="179577" y="57911"/>
                </a:lnTo>
                <a:lnTo>
                  <a:pt x="223012" y="57911"/>
                </a:lnTo>
                <a:lnTo>
                  <a:pt x="251967" y="43433"/>
                </a:lnTo>
                <a:lnTo>
                  <a:pt x="223012" y="28955"/>
                </a:lnTo>
                <a:close/>
              </a:path>
            </a:pathLst>
          </a:custGeom>
          <a:solidFill>
            <a:srgbClr val="7C7C7C"/>
          </a:solidFill>
        </p:spPr>
        <p:txBody>
          <a:bodyPr wrap="square" lIns="0" tIns="0" rIns="0" bIns="0" rtlCol="0"/>
          <a:lstStyle/>
          <a:p>
            <a:endParaRPr/>
          </a:p>
        </p:txBody>
      </p:sp>
      <p:sp>
        <p:nvSpPr>
          <p:cNvPr id="21" name="object 21"/>
          <p:cNvSpPr/>
          <p:nvPr/>
        </p:nvSpPr>
        <p:spPr>
          <a:xfrm>
            <a:off x="5033009" y="5702808"/>
            <a:ext cx="252095" cy="86995"/>
          </a:xfrm>
          <a:custGeom>
            <a:avLst/>
            <a:gdLst/>
            <a:ahLst/>
            <a:cxnLst/>
            <a:rect l="l" t="t" r="r" b="b"/>
            <a:pathLst>
              <a:path w="252095" h="86995">
                <a:moveTo>
                  <a:pt x="86867" y="0"/>
                </a:moveTo>
                <a:lnTo>
                  <a:pt x="0" y="43433"/>
                </a:lnTo>
                <a:lnTo>
                  <a:pt x="86867" y="86867"/>
                </a:lnTo>
                <a:lnTo>
                  <a:pt x="86867" y="57911"/>
                </a:lnTo>
                <a:lnTo>
                  <a:pt x="72389" y="57911"/>
                </a:lnTo>
                <a:lnTo>
                  <a:pt x="72389" y="28955"/>
                </a:lnTo>
                <a:lnTo>
                  <a:pt x="86867" y="28955"/>
                </a:lnTo>
                <a:lnTo>
                  <a:pt x="86867" y="0"/>
                </a:lnTo>
                <a:close/>
              </a:path>
              <a:path w="252095" h="86995">
                <a:moveTo>
                  <a:pt x="86867" y="28955"/>
                </a:moveTo>
                <a:lnTo>
                  <a:pt x="72389" y="28955"/>
                </a:lnTo>
                <a:lnTo>
                  <a:pt x="72389" y="57911"/>
                </a:lnTo>
                <a:lnTo>
                  <a:pt x="86867" y="57911"/>
                </a:lnTo>
                <a:lnTo>
                  <a:pt x="86867" y="28955"/>
                </a:lnTo>
                <a:close/>
              </a:path>
              <a:path w="252095" h="86995">
                <a:moveTo>
                  <a:pt x="251967" y="28955"/>
                </a:moveTo>
                <a:lnTo>
                  <a:pt x="86867" y="28955"/>
                </a:lnTo>
                <a:lnTo>
                  <a:pt x="86867" y="57911"/>
                </a:lnTo>
                <a:lnTo>
                  <a:pt x="251967" y="57911"/>
                </a:lnTo>
                <a:lnTo>
                  <a:pt x="251967" y="28955"/>
                </a:lnTo>
                <a:close/>
              </a:path>
            </a:pathLst>
          </a:custGeom>
          <a:solidFill>
            <a:srgbClr val="7C7C7C"/>
          </a:solidFill>
        </p:spPr>
        <p:txBody>
          <a:bodyPr wrap="square" lIns="0" tIns="0" rIns="0" bIns="0" rtlCol="0"/>
          <a:lstStyle/>
          <a:p>
            <a:endParaRPr/>
          </a:p>
        </p:txBody>
      </p:sp>
      <p:sp>
        <p:nvSpPr>
          <p:cNvPr id="22" name="object 22"/>
          <p:cNvSpPr txBox="1"/>
          <p:nvPr/>
        </p:nvSpPr>
        <p:spPr>
          <a:xfrm>
            <a:off x="2838069" y="4858639"/>
            <a:ext cx="431165" cy="256540"/>
          </a:xfrm>
          <a:prstGeom prst="rect">
            <a:avLst/>
          </a:prstGeom>
        </p:spPr>
        <p:txBody>
          <a:bodyPr vert="horz" wrap="square" lIns="0" tIns="0" rIns="0" bIns="0" rtlCol="0">
            <a:spAutoFit/>
          </a:bodyPr>
          <a:lstStyle/>
          <a:p>
            <a:pPr marL="12700">
              <a:lnSpc>
                <a:spcPct val="100000"/>
              </a:lnSpc>
            </a:pPr>
            <a:r>
              <a:rPr sz="1600" spc="-10" dirty="0">
                <a:latin typeface="微软雅黑"/>
                <a:cs typeface="微软雅黑"/>
              </a:rPr>
              <a:t>主链</a:t>
            </a:r>
            <a:endParaRPr sz="1600">
              <a:latin typeface="微软雅黑"/>
              <a:cs typeface="微软雅黑"/>
            </a:endParaRPr>
          </a:p>
        </p:txBody>
      </p:sp>
      <p:sp>
        <p:nvSpPr>
          <p:cNvPr id="23" name="object 23"/>
          <p:cNvSpPr txBox="1"/>
          <p:nvPr/>
        </p:nvSpPr>
        <p:spPr>
          <a:xfrm>
            <a:off x="4663566" y="4831460"/>
            <a:ext cx="431165" cy="256540"/>
          </a:xfrm>
          <a:prstGeom prst="rect">
            <a:avLst/>
          </a:prstGeom>
        </p:spPr>
        <p:txBody>
          <a:bodyPr vert="horz" wrap="square" lIns="0" tIns="0" rIns="0" bIns="0" rtlCol="0">
            <a:spAutoFit/>
          </a:bodyPr>
          <a:lstStyle/>
          <a:p>
            <a:pPr marL="12700">
              <a:lnSpc>
                <a:spcPct val="100000"/>
              </a:lnSpc>
            </a:pPr>
            <a:r>
              <a:rPr sz="1600" spc="-5" dirty="0">
                <a:latin typeface="微软雅黑"/>
                <a:cs typeface="微软雅黑"/>
              </a:rPr>
              <a:t>侧链</a:t>
            </a:r>
            <a:endParaRPr sz="1600">
              <a:latin typeface="微软雅黑"/>
              <a:cs typeface="微软雅黑"/>
            </a:endParaRPr>
          </a:p>
        </p:txBody>
      </p:sp>
      <p:sp>
        <p:nvSpPr>
          <p:cNvPr id="24" name="object 24"/>
          <p:cNvSpPr/>
          <p:nvPr/>
        </p:nvSpPr>
        <p:spPr>
          <a:xfrm>
            <a:off x="4097273" y="3982846"/>
            <a:ext cx="86995" cy="779780"/>
          </a:xfrm>
          <a:custGeom>
            <a:avLst/>
            <a:gdLst/>
            <a:ahLst/>
            <a:cxnLst/>
            <a:rect l="l" t="t" r="r" b="b"/>
            <a:pathLst>
              <a:path w="86995" h="779779">
                <a:moveTo>
                  <a:pt x="28970" y="692573"/>
                </a:moveTo>
                <a:lnTo>
                  <a:pt x="0" y="692784"/>
                </a:lnTo>
                <a:lnTo>
                  <a:pt x="44196" y="779398"/>
                </a:lnTo>
                <a:lnTo>
                  <a:pt x="79538" y="707135"/>
                </a:lnTo>
                <a:lnTo>
                  <a:pt x="29083" y="707135"/>
                </a:lnTo>
                <a:lnTo>
                  <a:pt x="28970" y="692573"/>
                </a:lnTo>
                <a:close/>
              </a:path>
              <a:path w="86995" h="779779">
                <a:moveTo>
                  <a:pt x="57926" y="692361"/>
                </a:moveTo>
                <a:lnTo>
                  <a:pt x="28970" y="692573"/>
                </a:lnTo>
                <a:lnTo>
                  <a:pt x="29083" y="707135"/>
                </a:lnTo>
                <a:lnTo>
                  <a:pt x="58038" y="706882"/>
                </a:lnTo>
                <a:lnTo>
                  <a:pt x="57926" y="692361"/>
                </a:lnTo>
                <a:close/>
              </a:path>
              <a:path w="86995" h="779779">
                <a:moveTo>
                  <a:pt x="86867" y="692150"/>
                </a:moveTo>
                <a:lnTo>
                  <a:pt x="57926" y="692361"/>
                </a:lnTo>
                <a:lnTo>
                  <a:pt x="58038" y="706882"/>
                </a:lnTo>
                <a:lnTo>
                  <a:pt x="29083" y="707135"/>
                </a:lnTo>
                <a:lnTo>
                  <a:pt x="79538" y="707135"/>
                </a:lnTo>
                <a:lnTo>
                  <a:pt x="86867" y="692150"/>
                </a:lnTo>
                <a:close/>
              </a:path>
              <a:path w="86995" h="779779">
                <a:moveTo>
                  <a:pt x="52577" y="0"/>
                </a:moveTo>
                <a:lnTo>
                  <a:pt x="23622" y="253"/>
                </a:lnTo>
                <a:lnTo>
                  <a:pt x="28970" y="692573"/>
                </a:lnTo>
                <a:lnTo>
                  <a:pt x="57926" y="692361"/>
                </a:lnTo>
                <a:lnTo>
                  <a:pt x="52577" y="0"/>
                </a:lnTo>
                <a:close/>
              </a:path>
            </a:pathLst>
          </a:custGeom>
          <a:solidFill>
            <a:srgbClr val="7C7C7C"/>
          </a:solidFill>
        </p:spPr>
        <p:txBody>
          <a:bodyPr wrap="square" lIns="0" tIns="0" rIns="0" bIns="0" rtlCol="0"/>
          <a:lstStyle/>
          <a:p>
            <a:endParaRPr/>
          </a:p>
        </p:txBody>
      </p:sp>
      <p:sp>
        <p:nvSpPr>
          <p:cNvPr id="25" name="object 25"/>
          <p:cNvSpPr txBox="1"/>
          <p:nvPr/>
        </p:nvSpPr>
        <p:spPr>
          <a:xfrm>
            <a:off x="3727196" y="3627882"/>
            <a:ext cx="836294" cy="256540"/>
          </a:xfrm>
          <a:prstGeom prst="rect">
            <a:avLst/>
          </a:prstGeom>
        </p:spPr>
        <p:txBody>
          <a:bodyPr vert="horz" wrap="square" lIns="0" tIns="0" rIns="0" bIns="0" rtlCol="0">
            <a:spAutoFit/>
          </a:bodyPr>
          <a:lstStyle/>
          <a:p>
            <a:pPr marL="12700">
              <a:lnSpc>
                <a:spcPct val="100000"/>
              </a:lnSpc>
            </a:pPr>
            <a:r>
              <a:rPr sz="1600" spc="-5" dirty="0">
                <a:latin typeface="微软雅黑"/>
                <a:cs typeface="微软雅黑"/>
              </a:rPr>
              <a:t>双向锚定</a:t>
            </a:r>
            <a:endParaRPr sz="1600">
              <a:latin typeface="微软雅黑"/>
              <a:cs typeface="微软雅黑"/>
            </a:endParaRPr>
          </a:p>
        </p:txBody>
      </p:sp>
      <p:sp>
        <p:nvSpPr>
          <p:cNvPr id="26" name="object 26"/>
          <p:cNvSpPr/>
          <p:nvPr/>
        </p:nvSpPr>
        <p:spPr>
          <a:xfrm>
            <a:off x="6132576" y="5620511"/>
            <a:ext cx="5542915" cy="685800"/>
          </a:xfrm>
          <a:custGeom>
            <a:avLst/>
            <a:gdLst/>
            <a:ahLst/>
            <a:cxnLst/>
            <a:rect l="l" t="t" r="r" b="b"/>
            <a:pathLst>
              <a:path w="5542915" h="685800">
                <a:moveTo>
                  <a:pt x="5473446" y="0"/>
                </a:moveTo>
                <a:lnTo>
                  <a:pt x="69341" y="0"/>
                </a:lnTo>
                <a:lnTo>
                  <a:pt x="42326" y="5448"/>
                </a:lnTo>
                <a:lnTo>
                  <a:pt x="20288" y="20305"/>
                </a:lnTo>
                <a:lnTo>
                  <a:pt x="5441" y="42342"/>
                </a:lnTo>
                <a:lnTo>
                  <a:pt x="0" y="69329"/>
                </a:lnTo>
                <a:lnTo>
                  <a:pt x="0" y="616470"/>
                </a:lnTo>
                <a:lnTo>
                  <a:pt x="5441" y="643457"/>
                </a:lnTo>
                <a:lnTo>
                  <a:pt x="20288" y="665494"/>
                </a:lnTo>
                <a:lnTo>
                  <a:pt x="42326" y="680351"/>
                </a:lnTo>
                <a:lnTo>
                  <a:pt x="69341" y="685800"/>
                </a:lnTo>
                <a:lnTo>
                  <a:pt x="5473446" y="685800"/>
                </a:lnTo>
                <a:lnTo>
                  <a:pt x="5500461" y="680351"/>
                </a:lnTo>
                <a:lnTo>
                  <a:pt x="5522499" y="665494"/>
                </a:lnTo>
                <a:lnTo>
                  <a:pt x="5537346" y="643457"/>
                </a:lnTo>
                <a:lnTo>
                  <a:pt x="5542788" y="616470"/>
                </a:lnTo>
                <a:lnTo>
                  <a:pt x="5542788" y="69329"/>
                </a:lnTo>
                <a:lnTo>
                  <a:pt x="5537346" y="42342"/>
                </a:lnTo>
                <a:lnTo>
                  <a:pt x="5522499" y="20305"/>
                </a:lnTo>
                <a:lnTo>
                  <a:pt x="5500461" y="5448"/>
                </a:lnTo>
                <a:lnTo>
                  <a:pt x="5473446" y="0"/>
                </a:lnTo>
                <a:close/>
              </a:path>
            </a:pathLst>
          </a:custGeom>
          <a:solidFill>
            <a:srgbClr val="BABABA"/>
          </a:solidFill>
        </p:spPr>
        <p:txBody>
          <a:bodyPr wrap="square" lIns="0" tIns="0" rIns="0" bIns="0" rtlCol="0"/>
          <a:lstStyle/>
          <a:p>
            <a:endParaRPr/>
          </a:p>
        </p:txBody>
      </p:sp>
      <p:sp>
        <p:nvSpPr>
          <p:cNvPr id="27" name="object 27"/>
          <p:cNvSpPr txBox="1"/>
          <p:nvPr/>
        </p:nvSpPr>
        <p:spPr>
          <a:xfrm>
            <a:off x="6311900" y="5637174"/>
            <a:ext cx="5187315" cy="652780"/>
          </a:xfrm>
          <a:prstGeom prst="rect">
            <a:avLst/>
          </a:prstGeom>
        </p:spPr>
        <p:txBody>
          <a:bodyPr vert="horz" wrap="square" lIns="0" tIns="0" rIns="0" bIns="0" rtlCol="0">
            <a:spAutoFit/>
          </a:bodyPr>
          <a:lstStyle/>
          <a:p>
            <a:pPr marL="12700" marR="5080" algn="ctr">
              <a:lnSpc>
                <a:spcPct val="100000"/>
              </a:lnSpc>
            </a:pPr>
            <a:r>
              <a:rPr sz="1400" dirty="0">
                <a:solidFill>
                  <a:srgbClr val="F9F9F9"/>
                </a:solidFill>
                <a:latin typeface="微软雅黑"/>
                <a:cs typeface="微软雅黑"/>
              </a:rPr>
              <a:t>将数字资产发送到一个</a:t>
            </a:r>
            <a:r>
              <a:rPr sz="1400" spc="-15" dirty="0">
                <a:solidFill>
                  <a:srgbClr val="F9F9F9"/>
                </a:solidFill>
                <a:latin typeface="微软雅黑"/>
                <a:cs typeface="微软雅黑"/>
              </a:rPr>
              <a:t>主</a:t>
            </a:r>
            <a:r>
              <a:rPr sz="1400" dirty="0">
                <a:solidFill>
                  <a:srgbClr val="F9F9F9"/>
                </a:solidFill>
                <a:latin typeface="微软雅黑"/>
                <a:cs typeface="微软雅黑"/>
              </a:rPr>
              <a:t>链的</a:t>
            </a:r>
            <a:r>
              <a:rPr sz="1400" spc="-15" dirty="0">
                <a:solidFill>
                  <a:srgbClr val="F9F9F9"/>
                </a:solidFill>
                <a:latin typeface="微软雅黑"/>
                <a:cs typeface="微软雅黑"/>
              </a:rPr>
              <a:t>单</a:t>
            </a:r>
            <a:r>
              <a:rPr sz="1400" dirty="0">
                <a:solidFill>
                  <a:srgbClr val="F9F9F9"/>
                </a:solidFill>
                <a:latin typeface="微软雅黑"/>
                <a:cs typeface="微软雅黑"/>
              </a:rPr>
              <a:t>一托</a:t>
            </a:r>
            <a:r>
              <a:rPr sz="1400" spc="-15" dirty="0">
                <a:solidFill>
                  <a:srgbClr val="F9F9F9"/>
                </a:solidFill>
                <a:latin typeface="微软雅黑"/>
                <a:cs typeface="微软雅黑"/>
              </a:rPr>
              <a:t>管</a:t>
            </a:r>
            <a:r>
              <a:rPr sz="1400" dirty="0">
                <a:solidFill>
                  <a:srgbClr val="F9F9F9"/>
                </a:solidFill>
                <a:latin typeface="微软雅黑"/>
                <a:cs typeface="微软雅黑"/>
              </a:rPr>
              <a:t>方，</a:t>
            </a:r>
            <a:r>
              <a:rPr sz="1400" spc="-15" dirty="0">
                <a:solidFill>
                  <a:srgbClr val="F9F9F9"/>
                </a:solidFill>
                <a:latin typeface="微软雅黑"/>
                <a:cs typeface="微软雅黑"/>
              </a:rPr>
              <a:t>当</a:t>
            </a:r>
            <a:r>
              <a:rPr sz="1400" dirty="0">
                <a:solidFill>
                  <a:srgbClr val="F9F9F9"/>
                </a:solidFill>
                <a:latin typeface="微软雅黑"/>
                <a:cs typeface="微软雅黑"/>
              </a:rPr>
              <a:t>单一</a:t>
            </a:r>
            <a:r>
              <a:rPr sz="1400" spc="-15" dirty="0">
                <a:solidFill>
                  <a:srgbClr val="F9F9F9"/>
                </a:solidFill>
                <a:latin typeface="微软雅黑"/>
                <a:cs typeface="微软雅黑"/>
              </a:rPr>
              <a:t>托</a:t>
            </a:r>
            <a:r>
              <a:rPr sz="1400" dirty="0">
                <a:solidFill>
                  <a:srgbClr val="F9F9F9"/>
                </a:solidFill>
                <a:latin typeface="微软雅黑"/>
                <a:cs typeface="微软雅黑"/>
              </a:rPr>
              <a:t>管方</a:t>
            </a:r>
            <a:r>
              <a:rPr sz="1400" spc="-15" dirty="0">
                <a:solidFill>
                  <a:srgbClr val="F9F9F9"/>
                </a:solidFill>
                <a:latin typeface="微软雅黑"/>
                <a:cs typeface="微软雅黑"/>
              </a:rPr>
              <a:t>收</a:t>
            </a:r>
            <a:r>
              <a:rPr sz="1400" dirty="0">
                <a:solidFill>
                  <a:srgbClr val="F9F9F9"/>
                </a:solidFill>
                <a:latin typeface="微软雅黑"/>
                <a:cs typeface="微软雅黑"/>
              </a:rPr>
              <a:t>到相关  信息后，就在侧链上激</a:t>
            </a:r>
            <a:r>
              <a:rPr sz="1400" spc="-15" dirty="0">
                <a:solidFill>
                  <a:srgbClr val="F9F9F9"/>
                </a:solidFill>
                <a:latin typeface="微软雅黑"/>
                <a:cs typeface="微软雅黑"/>
              </a:rPr>
              <a:t>活</a:t>
            </a:r>
            <a:r>
              <a:rPr sz="1400" dirty="0">
                <a:solidFill>
                  <a:srgbClr val="F9F9F9"/>
                </a:solidFill>
                <a:latin typeface="微软雅黑"/>
                <a:cs typeface="微软雅黑"/>
              </a:rPr>
              <a:t>相应</a:t>
            </a:r>
            <a:r>
              <a:rPr sz="1400" spc="-15" dirty="0">
                <a:solidFill>
                  <a:srgbClr val="F9F9F9"/>
                </a:solidFill>
                <a:latin typeface="微软雅黑"/>
                <a:cs typeface="微软雅黑"/>
              </a:rPr>
              <a:t>数</a:t>
            </a:r>
            <a:r>
              <a:rPr sz="1400" dirty="0">
                <a:solidFill>
                  <a:srgbClr val="F9F9F9"/>
                </a:solidFill>
                <a:latin typeface="微软雅黑"/>
                <a:cs typeface="微软雅黑"/>
              </a:rPr>
              <a:t>字资</a:t>
            </a:r>
            <a:r>
              <a:rPr sz="1400" spc="-15" dirty="0">
                <a:solidFill>
                  <a:srgbClr val="F9F9F9"/>
                </a:solidFill>
                <a:latin typeface="微软雅黑"/>
                <a:cs typeface="微软雅黑"/>
              </a:rPr>
              <a:t>产</a:t>
            </a:r>
            <a:r>
              <a:rPr sz="1400" dirty="0">
                <a:solidFill>
                  <a:srgbClr val="F9F9F9"/>
                </a:solidFill>
                <a:latin typeface="微软雅黑"/>
                <a:cs typeface="微软雅黑"/>
              </a:rPr>
              <a:t>。优</a:t>
            </a:r>
            <a:r>
              <a:rPr sz="1400" spc="-15" dirty="0">
                <a:solidFill>
                  <a:srgbClr val="F9F9F9"/>
                </a:solidFill>
                <a:latin typeface="微软雅黑"/>
                <a:cs typeface="微软雅黑"/>
              </a:rPr>
              <a:t>点</a:t>
            </a:r>
            <a:r>
              <a:rPr sz="1400" dirty="0">
                <a:solidFill>
                  <a:srgbClr val="F9F9F9"/>
                </a:solidFill>
                <a:latin typeface="微软雅黑"/>
                <a:cs typeface="微软雅黑"/>
              </a:rPr>
              <a:t>是不</a:t>
            </a:r>
            <a:r>
              <a:rPr sz="1400" spc="-15" dirty="0">
                <a:solidFill>
                  <a:srgbClr val="F9F9F9"/>
                </a:solidFill>
                <a:latin typeface="微软雅黑"/>
                <a:cs typeface="微软雅黑"/>
              </a:rPr>
              <a:t>会</a:t>
            </a:r>
            <a:r>
              <a:rPr sz="1400" dirty="0">
                <a:solidFill>
                  <a:srgbClr val="F9F9F9"/>
                </a:solidFill>
                <a:latin typeface="微软雅黑"/>
                <a:cs typeface="微软雅黑"/>
              </a:rPr>
              <a:t>对现</a:t>
            </a:r>
            <a:r>
              <a:rPr sz="1400" spc="-15" dirty="0">
                <a:solidFill>
                  <a:srgbClr val="F9F9F9"/>
                </a:solidFill>
                <a:latin typeface="微软雅黑"/>
                <a:cs typeface="微软雅黑"/>
              </a:rPr>
              <a:t>有</a:t>
            </a:r>
            <a:r>
              <a:rPr sz="1400" dirty="0">
                <a:solidFill>
                  <a:srgbClr val="F9F9F9"/>
                </a:solidFill>
                <a:latin typeface="微软雅黑"/>
                <a:cs typeface="微软雅黑"/>
              </a:rPr>
              <a:t>的主链  协议进行任何修改，缺点是过于中心化。</a:t>
            </a:r>
            <a:endParaRPr sz="1400">
              <a:latin typeface="微软雅黑"/>
              <a:cs typeface="微软雅黑"/>
            </a:endParaRPr>
          </a:p>
        </p:txBody>
      </p:sp>
      <p:sp>
        <p:nvSpPr>
          <p:cNvPr id="28" name="object 28"/>
          <p:cNvSpPr/>
          <p:nvPr/>
        </p:nvSpPr>
        <p:spPr>
          <a:xfrm>
            <a:off x="8281416" y="3758184"/>
            <a:ext cx="1306195" cy="1400810"/>
          </a:xfrm>
          <a:custGeom>
            <a:avLst/>
            <a:gdLst/>
            <a:ahLst/>
            <a:cxnLst/>
            <a:rect l="l" t="t" r="r" b="b"/>
            <a:pathLst>
              <a:path w="1306195" h="1400810">
                <a:moveTo>
                  <a:pt x="1150111" y="0"/>
                </a:moveTo>
                <a:lnTo>
                  <a:pt x="155955" y="0"/>
                </a:lnTo>
                <a:lnTo>
                  <a:pt x="106671" y="7953"/>
                </a:lnTo>
                <a:lnTo>
                  <a:pt x="63861" y="30097"/>
                </a:lnTo>
                <a:lnTo>
                  <a:pt x="30097" y="63861"/>
                </a:lnTo>
                <a:lnTo>
                  <a:pt x="7953" y="106671"/>
                </a:lnTo>
                <a:lnTo>
                  <a:pt x="0" y="155956"/>
                </a:lnTo>
                <a:lnTo>
                  <a:pt x="0" y="1244600"/>
                </a:lnTo>
                <a:lnTo>
                  <a:pt x="7953" y="1293884"/>
                </a:lnTo>
                <a:lnTo>
                  <a:pt x="30097" y="1336694"/>
                </a:lnTo>
                <a:lnTo>
                  <a:pt x="63861" y="1370458"/>
                </a:lnTo>
                <a:lnTo>
                  <a:pt x="106671" y="1392602"/>
                </a:lnTo>
                <a:lnTo>
                  <a:pt x="155955" y="1400556"/>
                </a:lnTo>
                <a:lnTo>
                  <a:pt x="1150111" y="1400556"/>
                </a:lnTo>
                <a:lnTo>
                  <a:pt x="1199396" y="1392602"/>
                </a:lnTo>
                <a:lnTo>
                  <a:pt x="1242206" y="1370458"/>
                </a:lnTo>
                <a:lnTo>
                  <a:pt x="1275970" y="1336694"/>
                </a:lnTo>
                <a:lnTo>
                  <a:pt x="1298114" y="1293884"/>
                </a:lnTo>
                <a:lnTo>
                  <a:pt x="1306067" y="1244600"/>
                </a:lnTo>
                <a:lnTo>
                  <a:pt x="1306067" y="155956"/>
                </a:lnTo>
                <a:lnTo>
                  <a:pt x="1298114" y="106671"/>
                </a:lnTo>
                <a:lnTo>
                  <a:pt x="1275970" y="63861"/>
                </a:lnTo>
                <a:lnTo>
                  <a:pt x="1242206" y="30097"/>
                </a:lnTo>
                <a:lnTo>
                  <a:pt x="1199396" y="7953"/>
                </a:lnTo>
                <a:lnTo>
                  <a:pt x="1150111" y="0"/>
                </a:lnTo>
                <a:close/>
              </a:path>
            </a:pathLst>
          </a:custGeom>
          <a:solidFill>
            <a:srgbClr val="F8EA84"/>
          </a:solidFill>
        </p:spPr>
        <p:txBody>
          <a:bodyPr wrap="square" lIns="0" tIns="0" rIns="0" bIns="0" rtlCol="0"/>
          <a:lstStyle/>
          <a:p>
            <a:endParaRPr/>
          </a:p>
        </p:txBody>
      </p:sp>
      <p:sp>
        <p:nvSpPr>
          <p:cNvPr id="29" name="object 29"/>
          <p:cNvSpPr/>
          <p:nvPr/>
        </p:nvSpPr>
        <p:spPr>
          <a:xfrm>
            <a:off x="6531864" y="3272028"/>
            <a:ext cx="2330450" cy="2304415"/>
          </a:xfrm>
          <a:custGeom>
            <a:avLst/>
            <a:gdLst/>
            <a:ahLst/>
            <a:cxnLst/>
            <a:rect l="l" t="t" r="r" b="b"/>
            <a:pathLst>
              <a:path w="2330450" h="2304415">
                <a:moveTo>
                  <a:pt x="0" y="2304034"/>
                </a:moveTo>
                <a:lnTo>
                  <a:pt x="2330069" y="2304034"/>
                </a:lnTo>
                <a:lnTo>
                  <a:pt x="2330069" y="0"/>
                </a:lnTo>
                <a:lnTo>
                  <a:pt x="0" y="0"/>
                </a:lnTo>
                <a:lnTo>
                  <a:pt x="0" y="2304034"/>
                </a:lnTo>
                <a:close/>
              </a:path>
            </a:pathLst>
          </a:custGeom>
          <a:ln w="12192">
            <a:solidFill>
              <a:srgbClr val="D0D3DF"/>
            </a:solidFill>
          </a:ln>
        </p:spPr>
        <p:txBody>
          <a:bodyPr wrap="square" lIns="0" tIns="0" rIns="0" bIns="0" rtlCol="0"/>
          <a:lstStyle/>
          <a:p>
            <a:endParaRPr/>
          </a:p>
        </p:txBody>
      </p:sp>
      <p:sp>
        <p:nvSpPr>
          <p:cNvPr id="30" name="object 30"/>
          <p:cNvSpPr/>
          <p:nvPr/>
        </p:nvSpPr>
        <p:spPr>
          <a:xfrm>
            <a:off x="9098280" y="3272028"/>
            <a:ext cx="2211705" cy="2304415"/>
          </a:xfrm>
          <a:custGeom>
            <a:avLst/>
            <a:gdLst/>
            <a:ahLst/>
            <a:cxnLst/>
            <a:rect l="l" t="t" r="r" b="b"/>
            <a:pathLst>
              <a:path w="2211704" h="2304415">
                <a:moveTo>
                  <a:pt x="0" y="2304034"/>
                </a:moveTo>
                <a:lnTo>
                  <a:pt x="2211197" y="2304034"/>
                </a:lnTo>
                <a:lnTo>
                  <a:pt x="2211197" y="0"/>
                </a:lnTo>
                <a:lnTo>
                  <a:pt x="0" y="0"/>
                </a:lnTo>
                <a:lnTo>
                  <a:pt x="0" y="2304034"/>
                </a:lnTo>
                <a:close/>
              </a:path>
            </a:pathLst>
          </a:custGeom>
          <a:ln w="12192">
            <a:solidFill>
              <a:srgbClr val="D0D3DF"/>
            </a:solidFill>
          </a:ln>
        </p:spPr>
        <p:txBody>
          <a:bodyPr wrap="square" lIns="0" tIns="0" rIns="0" bIns="0" rtlCol="0"/>
          <a:lstStyle/>
          <a:p>
            <a:endParaRPr/>
          </a:p>
        </p:txBody>
      </p:sp>
      <p:sp>
        <p:nvSpPr>
          <p:cNvPr id="31" name="object 31"/>
          <p:cNvSpPr/>
          <p:nvPr/>
        </p:nvSpPr>
        <p:spPr>
          <a:xfrm>
            <a:off x="7542276" y="3581437"/>
            <a:ext cx="480059" cy="203835"/>
          </a:xfrm>
          <a:custGeom>
            <a:avLst/>
            <a:gdLst/>
            <a:ahLst/>
            <a:cxnLst/>
            <a:rect l="l" t="t" r="r" b="b"/>
            <a:pathLst>
              <a:path w="480059" h="203835">
                <a:moveTo>
                  <a:pt x="0" y="203796"/>
                </a:moveTo>
                <a:lnTo>
                  <a:pt x="479640" y="203796"/>
                </a:lnTo>
                <a:lnTo>
                  <a:pt x="479640" y="0"/>
                </a:lnTo>
                <a:lnTo>
                  <a:pt x="0" y="0"/>
                </a:lnTo>
                <a:lnTo>
                  <a:pt x="0" y="203796"/>
                </a:lnTo>
                <a:close/>
              </a:path>
            </a:pathLst>
          </a:custGeom>
          <a:ln w="9144">
            <a:solidFill>
              <a:srgbClr val="1D9ED2"/>
            </a:solidFill>
          </a:ln>
        </p:spPr>
        <p:txBody>
          <a:bodyPr wrap="square" lIns="0" tIns="0" rIns="0" bIns="0" rtlCol="0"/>
          <a:lstStyle/>
          <a:p>
            <a:endParaRPr/>
          </a:p>
        </p:txBody>
      </p:sp>
      <p:sp>
        <p:nvSpPr>
          <p:cNvPr id="32" name="object 32"/>
          <p:cNvSpPr/>
          <p:nvPr/>
        </p:nvSpPr>
        <p:spPr>
          <a:xfrm>
            <a:off x="7542276" y="3912082"/>
            <a:ext cx="473709" cy="204470"/>
          </a:xfrm>
          <a:custGeom>
            <a:avLst/>
            <a:gdLst/>
            <a:ahLst/>
            <a:cxnLst/>
            <a:rect l="l" t="t" r="r" b="b"/>
            <a:pathLst>
              <a:path w="473709" h="204470">
                <a:moveTo>
                  <a:pt x="0" y="204114"/>
                </a:moveTo>
                <a:lnTo>
                  <a:pt x="473544" y="204114"/>
                </a:lnTo>
                <a:lnTo>
                  <a:pt x="473544" y="0"/>
                </a:lnTo>
                <a:lnTo>
                  <a:pt x="0" y="0"/>
                </a:lnTo>
                <a:lnTo>
                  <a:pt x="0" y="204114"/>
                </a:lnTo>
                <a:close/>
              </a:path>
            </a:pathLst>
          </a:custGeom>
          <a:solidFill>
            <a:srgbClr val="1D9ED2"/>
          </a:solidFill>
        </p:spPr>
        <p:txBody>
          <a:bodyPr wrap="square" lIns="0" tIns="0" rIns="0" bIns="0" rtlCol="0"/>
          <a:lstStyle/>
          <a:p>
            <a:endParaRPr/>
          </a:p>
        </p:txBody>
      </p:sp>
      <p:sp>
        <p:nvSpPr>
          <p:cNvPr id="33" name="object 33"/>
          <p:cNvSpPr/>
          <p:nvPr/>
        </p:nvSpPr>
        <p:spPr>
          <a:xfrm>
            <a:off x="7542276" y="3912082"/>
            <a:ext cx="473709" cy="204470"/>
          </a:xfrm>
          <a:custGeom>
            <a:avLst/>
            <a:gdLst/>
            <a:ahLst/>
            <a:cxnLst/>
            <a:rect l="l" t="t" r="r" b="b"/>
            <a:pathLst>
              <a:path w="473709" h="204470">
                <a:moveTo>
                  <a:pt x="0" y="204114"/>
                </a:moveTo>
                <a:lnTo>
                  <a:pt x="473544" y="204114"/>
                </a:lnTo>
                <a:lnTo>
                  <a:pt x="473544" y="0"/>
                </a:lnTo>
                <a:lnTo>
                  <a:pt x="0" y="0"/>
                </a:lnTo>
                <a:lnTo>
                  <a:pt x="0" y="204114"/>
                </a:lnTo>
                <a:close/>
              </a:path>
            </a:pathLst>
          </a:custGeom>
          <a:ln w="9144">
            <a:solidFill>
              <a:srgbClr val="1D9ED2"/>
            </a:solidFill>
          </a:ln>
        </p:spPr>
        <p:txBody>
          <a:bodyPr wrap="square" lIns="0" tIns="0" rIns="0" bIns="0" rtlCol="0"/>
          <a:lstStyle/>
          <a:p>
            <a:endParaRPr/>
          </a:p>
        </p:txBody>
      </p:sp>
      <p:sp>
        <p:nvSpPr>
          <p:cNvPr id="34" name="object 34"/>
          <p:cNvSpPr/>
          <p:nvPr/>
        </p:nvSpPr>
        <p:spPr>
          <a:xfrm>
            <a:off x="7542276" y="3912082"/>
            <a:ext cx="473709" cy="204470"/>
          </a:xfrm>
          <a:custGeom>
            <a:avLst/>
            <a:gdLst/>
            <a:ahLst/>
            <a:cxnLst/>
            <a:rect l="l" t="t" r="r" b="b"/>
            <a:pathLst>
              <a:path w="473709" h="204470">
                <a:moveTo>
                  <a:pt x="0" y="204114"/>
                </a:moveTo>
                <a:lnTo>
                  <a:pt x="473544" y="204114"/>
                </a:lnTo>
                <a:lnTo>
                  <a:pt x="473544" y="0"/>
                </a:lnTo>
                <a:lnTo>
                  <a:pt x="0" y="0"/>
                </a:lnTo>
                <a:lnTo>
                  <a:pt x="0" y="204114"/>
                </a:lnTo>
                <a:close/>
              </a:path>
            </a:pathLst>
          </a:custGeom>
          <a:ln w="9144">
            <a:solidFill>
              <a:srgbClr val="0076D0"/>
            </a:solidFill>
          </a:ln>
        </p:spPr>
        <p:txBody>
          <a:bodyPr wrap="square" lIns="0" tIns="0" rIns="0" bIns="0" rtlCol="0"/>
          <a:lstStyle/>
          <a:p>
            <a:endParaRPr/>
          </a:p>
        </p:txBody>
      </p:sp>
      <p:sp>
        <p:nvSpPr>
          <p:cNvPr id="35" name="object 35"/>
          <p:cNvSpPr/>
          <p:nvPr/>
        </p:nvSpPr>
        <p:spPr>
          <a:xfrm>
            <a:off x="7542276" y="4241330"/>
            <a:ext cx="473709" cy="203835"/>
          </a:xfrm>
          <a:custGeom>
            <a:avLst/>
            <a:gdLst/>
            <a:ahLst/>
            <a:cxnLst/>
            <a:rect l="l" t="t" r="r" b="b"/>
            <a:pathLst>
              <a:path w="473709" h="203835">
                <a:moveTo>
                  <a:pt x="0" y="203796"/>
                </a:moveTo>
                <a:lnTo>
                  <a:pt x="473544" y="203796"/>
                </a:lnTo>
                <a:lnTo>
                  <a:pt x="473544" y="0"/>
                </a:lnTo>
                <a:lnTo>
                  <a:pt x="0" y="0"/>
                </a:lnTo>
                <a:lnTo>
                  <a:pt x="0" y="203796"/>
                </a:lnTo>
                <a:close/>
              </a:path>
            </a:pathLst>
          </a:custGeom>
          <a:ln w="9144">
            <a:solidFill>
              <a:srgbClr val="1D9ED2"/>
            </a:solidFill>
          </a:ln>
        </p:spPr>
        <p:txBody>
          <a:bodyPr wrap="square" lIns="0" tIns="0" rIns="0" bIns="0" rtlCol="0"/>
          <a:lstStyle/>
          <a:p>
            <a:endParaRPr/>
          </a:p>
        </p:txBody>
      </p:sp>
      <p:sp>
        <p:nvSpPr>
          <p:cNvPr id="36" name="object 36"/>
          <p:cNvSpPr/>
          <p:nvPr/>
        </p:nvSpPr>
        <p:spPr>
          <a:xfrm>
            <a:off x="7542276" y="4591849"/>
            <a:ext cx="473709" cy="203835"/>
          </a:xfrm>
          <a:custGeom>
            <a:avLst/>
            <a:gdLst/>
            <a:ahLst/>
            <a:cxnLst/>
            <a:rect l="l" t="t" r="r" b="b"/>
            <a:pathLst>
              <a:path w="473709" h="203835">
                <a:moveTo>
                  <a:pt x="0" y="203796"/>
                </a:moveTo>
                <a:lnTo>
                  <a:pt x="473544" y="203796"/>
                </a:lnTo>
                <a:lnTo>
                  <a:pt x="473544" y="0"/>
                </a:lnTo>
                <a:lnTo>
                  <a:pt x="0" y="0"/>
                </a:lnTo>
                <a:lnTo>
                  <a:pt x="0" y="203796"/>
                </a:lnTo>
                <a:close/>
              </a:path>
            </a:pathLst>
          </a:custGeom>
          <a:ln w="9144">
            <a:solidFill>
              <a:srgbClr val="1D9ED2"/>
            </a:solidFill>
          </a:ln>
        </p:spPr>
        <p:txBody>
          <a:bodyPr wrap="square" lIns="0" tIns="0" rIns="0" bIns="0" rtlCol="0"/>
          <a:lstStyle/>
          <a:p>
            <a:endParaRPr/>
          </a:p>
        </p:txBody>
      </p:sp>
      <p:sp>
        <p:nvSpPr>
          <p:cNvPr id="37" name="object 37"/>
          <p:cNvSpPr/>
          <p:nvPr/>
        </p:nvSpPr>
        <p:spPr>
          <a:xfrm>
            <a:off x="7542276" y="4945354"/>
            <a:ext cx="473709" cy="203200"/>
          </a:xfrm>
          <a:custGeom>
            <a:avLst/>
            <a:gdLst/>
            <a:ahLst/>
            <a:cxnLst/>
            <a:rect l="l" t="t" r="r" b="b"/>
            <a:pathLst>
              <a:path w="473709" h="203200">
                <a:moveTo>
                  <a:pt x="0" y="202590"/>
                </a:moveTo>
                <a:lnTo>
                  <a:pt x="473544" y="202590"/>
                </a:lnTo>
                <a:lnTo>
                  <a:pt x="473544" y="0"/>
                </a:lnTo>
                <a:lnTo>
                  <a:pt x="0" y="0"/>
                </a:lnTo>
                <a:lnTo>
                  <a:pt x="0" y="202590"/>
                </a:lnTo>
                <a:close/>
              </a:path>
            </a:pathLst>
          </a:custGeom>
          <a:solidFill>
            <a:srgbClr val="F68B21"/>
          </a:solidFill>
        </p:spPr>
        <p:txBody>
          <a:bodyPr wrap="square" lIns="0" tIns="0" rIns="0" bIns="0" rtlCol="0"/>
          <a:lstStyle/>
          <a:p>
            <a:endParaRPr/>
          </a:p>
        </p:txBody>
      </p:sp>
      <p:sp>
        <p:nvSpPr>
          <p:cNvPr id="38" name="object 38"/>
          <p:cNvSpPr/>
          <p:nvPr/>
        </p:nvSpPr>
        <p:spPr>
          <a:xfrm>
            <a:off x="7542276" y="4945354"/>
            <a:ext cx="473709" cy="203200"/>
          </a:xfrm>
          <a:custGeom>
            <a:avLst/>
            <a:gdLst/>
            <a:ahLst/>
            <a:cxnLst/>
            <a:rect l="l" t="t" r="r" b="b"/>
            <a:pathLst>
              <a:path w="473709" h="203200">
                <a:moveTo>
                  <a:pt x="0" y="202590"/>
                </a:moveTo>
                <a:lnTo>
                  <a:pt x="473544" y="202590"/>
                </a:lnTo>
                <a:lnTo>
                  <a:pt x="473544" y="0"/>
                </a:lnTo>
                <a:lnTo>
                  <a:pt x="0" y="0"/>
                </a:lnTo>
                <a:lnTo>
                  <a:pt x="0" y="202590"/>
                </a:lnTo>
                <a:close/>
              </a:path>
            </a:pathLst>
          </a:custGeom>
          <a:ln w="9144">
            <a:solidFill>
              <a:srgbClr val="F68B21"/>
            </a:solidFill>
          </a:ln>
        </p:spPr>
        <p:txBody>
          <a:bodyPr wrap="square" lIns="0" tIns="0" rIns="0" bIns="0" rtlCol="0"/>
          <a:lstStyle/>
          <a:p>
            <a:endParaRPr/>
          </a:p>
        </p:txBody>
      </p:sp>
      <p:sp>
        <p:nvSpPr>
          <p:cNvPr id="39" name="object 39"/>
          <p:cNvSpPr/>
          <p:nvPr/>
        </p:nvSpPr>
        <p:spPr>
          <a:xfrm>
            <a:off x="7542276" y="4945354"/>
            <a:ext cx="473709" cy="203200"/>
          </a:xfrm>
          <a:custGeom>
            <a:avLst/>
            <a:gdLst/>
            <a:ahLst/>
            <a:cxnLst/>
            <a:rect l="l" t="t" r="r" b="b"/>
            <a:pathLst>
              <a:path w="473709" h="203200">
                <a:moveTo>
                  <a:pt x="0" y="202590"/>
                </a:moveTo>
                <a:lnTo>
                  <a:pt x="473544" y="202590"/>
                </a:lnTo>
                <a:lnTo>
                  <a:pt x="473544" y="0"/>
                </a:lnTo>
                <a:lnTo>
                  <a:pt x="0" y="0"/>
                </a:lnTo>
                <a:lnTo>
                  <a:pt x="0" y="202590"/>
                </a:lnTo>
                <a:close/>
              </a:path>
            </a:pathLst>
          </a:custGeom>
          <a:ln w="9144">
            <a:solidFill>
              <a:srgbClr val="20B86D"/>
            </a:solidFill>
          </a:ln>
        </p:spPr>
        <p:txBody>
          <a:bodyPr wrap="square" lIns="0" tIns="0" rIns="0" bIns="0" rtlCol="0"/>
          <a:lstStyle/>
          <a:p>
            <a:endParaRPr/>
          </a:p>
        </p:txBody>
      </p:sp>
      <p:sp>
        <p:nvSpPr>
          <p:cNvPr id="40" name="object 40"/>
          <p:cNvSpPr/>
          <p:nvPr/>
        </p:nvSpPr>
        <p:spPr>
          <a:xfrm>
            <a:off x="7542276" y="5297398"/>
            <a:ext cx="473709" cy="203200"/>
          </a:xfrm>
          <a:custGeom>
            <a:avLst/>
            <a:gdLst/>
            <a:ahLst/>
            <a:cxnLst/>
            <a:rect l="l" t="t" r="r" b="b"/>
            <a:pathLst>
              <a:path w="473709" h="203200">
                <a:moveTo>
                  <a:pt x="0" y="202590"/>
                </a:moveTo>
                <a:lnTo>
                  <a:pt x="473544" y="202590"/>
                </a:lnTo>
                <a:lnTo>
                  <a:pt x="473544" y="0"/>
                </a:lnTo>
                <a:lnTo>
                  <a:pt x="0" y="0"/>
                </a:lnTo>
                <a:lnTo>
                  <a:pt x="0" y="202590"/>
                </a:lnTo>
                <a:close/>
              </a:path>
            </a:pathLst>
          </a:custGeom>
          <a:ln w="9144">
            <a:solidFill>
              <a:srgbClr val="1D9ED2"/>
            </a:solidFill>
          </a:ln>
        </p:spPr>
        <p:txBody>
          <a:bodyPr wrap="square" lIns="0" tIns="0" rIns="0" bIns="0" rtlCol="0"/>
          <a:lstStyle/>
          <a:p>
            <a:endParaRPr/>
          </a:p>
        </p:txBody>
      </p:sp>
      <p:sp>
        <p:nvSpPr>
          <p:cNvPr id="41" name="object 41"/>
          <p:cNvSpPr/>
          <p:nvPr/>
        </p:nvSpPr>
        <p:spPr>
          <a:xfrm>
            <a:off x="7751064" y="3785615"/>
            <a:ext cx="62483" cy="126492"/>
          </a:xfrm>
          <a:prstGeom prst="rect">
            <a:avLst/>
          </a:prstGeom>
          <a:blipFill>
            <a:blip r:embed="rId3" cstate="print"/>
            <a:stretch>
              <a:fillRect/>
            </a:stretch>
          </a:blipFill>
        </p:spPr>
        <p:txBody>
          <a:bodyPr wrap="square" lIns="0" tIns="0" rIns="0" bIns="0" rtlCol="0"/>
          <a:lstStyle/>
          <a:p>
            <a:endParaRPr/>
          </a:p>
        </p:txBody>
      </p:sp>
      <p:sp>
        <p:nvSpPr>
          <p:cNvPr id="42" name="object 42"/>
          <p:cNvSpPr/>
          <p:nvPr/>
        </p:nvSpPr>
        <p:spPr>
          <a:xfrm>
            <a:off x="7748016" y="4114800"/>
            <a:ext cx="62483" cy="124968"/>
          </a:xfrm>
          <a:prstGeom prst="rect">
            <a:avLst/>
          </a:prstGeom>
          <a:blipFill>
            <a:blip r:embed="rId3" cstate="print"/>
            <a:stretch>
              <a:fillRect/>
            </a:stretch>
          </a:blipFill>
        </p:spPr>
        <p:txBody>
          <a:bodyPr wrap="square" lIns="0" tIns="0" rIns="0" bIns="0" rtlCol="0"/>
          <a:lstStyle/>
          <a:p>
            <a:endParaRPr/>
          </a:p>
        </p:txBody>
      </p:sp>
      <p:sp>
        <p:nvSpPr>
          <p:cNvPr id="43" name="object 43"/>
          <p:cNvSpPr/>
          <p:nvPr/>
        </p:nvSpPr>
        <p:spPr>
          <a:xfrm>
            <a:off x="7749540" y="4443984"/>
            <a:ext cx="62483" cy="149351"/>
          </a:xfrm>
          <a:prstGeom prst="rect">
            <a:avLst/>
          </a:prstGeom>
          <a:blipFill>
            <a:blip r:embed="rId4" cstate="print"/>
            <a:stretch>
              <a:fillRect/>
            </a:stretch>
          </a:blipFill>
        </p:spPr>
        <p:txBody>
          <a:bodyPr wrap="square" lIns="0" tIns="0" rIns="0" bIns="0" rtlCol="0"/>
          <a:lstStyle/>
          <a:p>
            <a:endParaRPr/>
          </a:p>
        </p:txBody>
      </p:sp>
      <p:sp>
        <p:nvSpPr>
          <p:cNvPr id="44" name="object 44"/>
          <p:cNvSpPr/>
          <p:nvPr/>
        </p:nvSpPr>
        <p:spPr>
          <a:xfrm>
            <a:off x="7749540" y="4796028"/>
            <a:ext cx="62483" cy="149351"/>
          </a:xfrm>
          <a:prstGeom prst="rect">
            <a:avLst/>
          </a:prstGeom>
          <a:blipFill>
            <a:blip r:embed="rId5" cstate="print"/>
            <a:stretch>
              <a:fillRect/>
            </a:stretch>
          </a:blipFill>
        </p:spPr>
        <p:txBody>
          <a:bodyPr wrap="square" lIns="0" tIns="0" rIns="0" bIns="0" rtlCol="0"/>
          <a:lstStyle/>
          <a:p>
            <a:endParaRPr/>
          </a:p>
        </p:txBody>
      </p:sp>
      <p:sp>
        <p:nvSpPr>
          <p:cNvPr id="45" name="object 45"/>
          <p:cNvSpPr/>
          <p:nvPr/>
        </p:nvSpPr>
        <p:spPr>
          <a:xfrm>
            <a:off x="7748016" y="5148071"/>
            <a:ext cx="62483" cy="147827"/>
          </a:xfrm>
          <a:prstGeom prst="rect">
            <a:avLst/>
          </a:prstGeom>
          <a:blipFill>
            <a:blip r:embed="rId6" cstate="print"/>
            <a:stretch>
              <a:fillRect/>
            </a:stretch>
          </a:blipFill>
        </p:spPr>
        <p:txBody>
          <a:bodyPr wrap="square" lIns="0" tIns="0" rIns="0" bIns="0" rtlCol="0"/>
          <a:lstStyle/>
          <a:p>
            <a:endParaRPr/>
          </a:p>
        </p:txBody>
      </p:sp>
      <p:sp>
        <p:nvSpPr>
          <p:cNvPr id="46" name="object 46"/>
          <p:cNvSpPr/>
          <p:nvPr/>
        </p:nvSpPr>
        <p:spPr>
          <a:xfrm>
            <a:off x="9825228" y="3584486"/>
            <a:ext cx="472440" cy="203835"/>
          </a:xfrm>
          <a:custGeom>
            <a:avLst/>
            <a:gdLst/>
            <a:ahLst/>
            <a:cxnLst/>
            <a:rect l="l" t="t" r="r" b="b"/>
            <a:pathLst>
              <a:path w="472440" h="203835">
                <a:moveTo>
                  <a:pt x="0" y="203796"/>
                </a:moveTo>
                <a:lnTo>
                  <a:pt x="472020" y="203796"/>
                </a:lnTo>
                <a:lnTo>
                  <a:pt x="472020" y="0"/>
                </a:lnTo>
                <a:lnTo>
                  <a:pt x="0" y="0"/>
                </a:lnTo>
                <a:lnTo>
                  <a:pt x="0" y="203796"/>
                </a:lnTo>
                <a:close/>
              </a:path>
            </a:pathLst>
          </a:custGeom>
          <a:ln w="9144">
            <a:solidFill>
              <a:srgbClr val="1D9ED2"/>
            </a:solidFill>
          </a:ln>
        </p:spPr>
        <p:txBody>
          <a:bodyPr wrap="square" lIns="0" tIns="0" rIns="0" bIns="0" rtlCol="0"/>
          <a:lstStyle/>
          <a:p>
            <a:endParaRPr/>
          </a:p>
        </p:txBody>
      </p:sp>
      <p:sp>
        <p:nvSpPr>
          <p:cNvPr id="47" name="object 47"/>
          <p:cNvSpPr/>
          <p:nvPr/>
        </p:nvSpPr>
        <p:spPr>
          <a:xfrm>
            <a:off x="9825228" y="3915130"/>
            <a:ext cx="472440" cy="203200"/>
          </a:xfrm>
          <a:custGeom>
            <a:avLst/>
            <a:gdLst/>
            <a:ahLst/>
            <a:cxnLst/>
            <a:rect l="l" t="t" r="r" b="b"/>
            <a:pathLst>
              <a:path w="472440" h="203200">
                <a:moveTo>
                  <a:pt x="0" y="202590"/>
                </a:moveTo>
                <a:lnTo>
                  <a:pt x="472020" y="202590"/>
                </a:lnTo>
                <a:lnTo>
                  <a:pt x="472020" y="0"/>
                </a:lnTo>
                <a:lnTo>
                  <a:pt x="0" y="0"/>
                </a:lnTo>
                <a:lnTo>
                  <a:pt x="0" y="202590"/>
                </a:lnTo>
                <a:close/>
              </a:path>
            </a:pathLst>
          </a:custGeom>
          <a:ln w="9144">
            <a:solidFill>
              <a:srgbClr val="1D9ED2"/>
            </a:solidFill>
          </a:ln>
        </p:spPr>
        <p:txBody>
          <a:bodyPr wrap="square" lIns="0" tIns="0" rIns="0" bIns="0" rtlCol="0"/>
          <a:lstStyle/>
          <a:p>
            <a:endParaRPr/>
          </a:p>
        </p:txBody>
      </p:sp>
      <p:sp>
        <p:nvSpPr>
          <p:cNvPr id="48" name="object 48"/>
          <p:cNvSpPr/>
          <p:nvPr/>
        </p:nvSpPr>
        <p:spPr>
          <a:xfrm>
            <a:off x="9825228" y="4242854"/>
            <a:ext cx="472440" cy="203835"/>
          </a:xfrm>
          <a:custGeom>
            <a:avLst/>
            <a:gdLst/>
            <a:ahLst/>
            <a:cxnLst/>
            <a:rect l="l" t="t" r="r" b="b"/>
            <a:pathLst>
              <a:path w="472440" h="203835">
                <a:moveTo>
                  <a:pt x="0" y="203796"/>
                </a:moveTo>
                <a:lnTo>
                  <a:pt x="472020" y="203796"/>
                </a:lnTo>
                <a:lnTo>
                  <a:pt x="472020" y="0"/>
                </a:lnTo>
                <a:lnTo>
                  <a:pt x="0" y="0"/>
                </a:lnTo>
                <a:lnTo>
                  <a:pt x="0" y="203796"/>
                </a:lnTo>
                <a:close/>
              </a:path>
            </a:pathLst>
          </a:custGeom>
          <a:solidFill>
            <a:srgbClr val="1D9ED2"/>
          </a:solidFill>
        </p:spPr>
        <p:txBody>
          <a:bodyPr wrap="square" lIns="0" tIns="0" rIns="0" bIns="0" rtlCol="0"/>
          <a:lstStyle/>
          <a:p>
            <a:endParaRPr/>
          </a:p>
        </p:txBody>
      </p:sp>
      <p:sp>
        <p:nvSpPr>
          <p:cNvPr id="49" name="object 49"/>
          <p:cNvSpPr/>
          <p:nvPr/>
        </p:nvSpPr>
        <p:spPr>
          <a:xfrm>
            <a:off x="9825228" y="4242854"/>
            <a:ext cx="472440" cy="203835"/>
          </a:xfrm>
          <a:custGeom>
            <a:avLst/>
            <a:gdLst/>
            <a:ahLst/>
            <a:cxnLst/>
            <a:rect l="l" t="t" r="r" b="b"/>
            <a:pathLst>
              <a:path w="472440" h="203835">
                <a:moveTo>
                  <a:pt x="0" y="203796"/>
                </a:moveTo>
                <a:lnTo>
                  <a:pt x="472020" y="203796"/>
                </a:lnTo>
                <a:lnTo>
                  <a:pt x="472020" y="0"/>
                </a:lnTo>
                <a:lnTo>
                  <a:pt x="0" y="0"/>
                </a:lnTo>
                <a:lnTo>
                  <a:pt x="0" y="203796"/>
                </a:lnTo>
                <a:close/>
              </a:path>
            </a:pathLst>
          </a:custGeom>
          <a:ln w="9144">
            <a:solidFill>
              <a:srgbClr val="1D9ED2"/>
            </a:solidFill>
          </a:ln>
        </p:spPr>
        <p:txBody>
          <a:bodyPr wrap="square" lIns="0" tIns="0" rIns="0" bIns="0" rtlCol="0"/>
          <a:lstStyle/>
          <a:p>
            <a:endParaRPr/>
          </a:p>
        </p:txBody>
      </p:sp>
      <p:sp>
        <p:nvSpPr>
          <p:cNvPr id="50" name="object 50"/>
          <p:cNvSpPr/>
          <p:nvPr/>
        </p:nvSpPr>
        <p:spPr>
          <a:xfrm>
            <a:off x="9825228" y="4242854"/>
            <a:ext cx="472440" cy="203835"/>
          </a:xfrm>
          <a:custGeom>
            <a:avLst/>
            <a:gdLst/>
            <a:ahLst/>
            <a:cxnLst/>
            <a:rect l="l" t="t" r="r" b="b"/>
            <a:pathLst>
              <a:path w="472440" h="203835">
                <a:moveTo>
                  <a:pt x="0" y="203796"/>
                </a:moveTo>
                <a:lnTo>
                  <a:pt x="472020" y="203796"/>
                </a:lnTo>
                <a:lnTo>
                  <a:pt x="472020" y="0"/>
                </a:lnTo>
                <a:lnTo>
                  <a:pt x="0" y="0"/>
                </a:lnTo>
                <a:lnTo>
                  <a:pt x="0" y="203796"/>
                </a:lnTo>
                <a:close/>
              </a:path>
            </a:pathLst>
          </a:custGeom>
          <a:ln w="9144">
            <a:solidFill>
              <a:srgbClr val="0076D0"/>
            </a:solidFill>
          </a:ln>
        </p:spPr>
        <p:txBody>
          <a:bodyPr wrap="square" lIns="0" tIns="0" rIns="0" bIns="0" rtlCol="0"/>
          <a:lstStyle/>
          <a:p>
            <a:endParaRPr/>
          </a:p>
        </p:txBody>
      </p:sp>
      <p:sp>
        <p:nvSpPr>
          <p:cNvPr id="51" name="object 51"/>
          <p:cNvSpPr/>
          <p:nvPr/>
        </p:nvSpPr>
        <p:spPr>
          <a:xfrm>
            <a:off x="9825228" y="4594898"/>
            <a:ext cx="472440" cy="203835"/>
          </a:xfrm>
          <a:custGeom>
            <a:avLst/>
            <a:gdLst/>
            <a:ahLst/>
            <a:cxnLst/>
            <a:rect l="l" t="t" r="r" b="b"/>
            <a:pathLst>
              <a:path w="472440" h="203835">
                <a:moveTo>
                  <a:pt x="0" y="203796"/>
                </a:moveTo>
                <a:lnTo>
                  <a:pt x="472020" y="203796"/>
                </a:lnTo>
                <a:lnTo>
                  <a:pt x="472020" y="0"/>
                </a:lnTo>
                <a:lnTo>
                  <a:pt x="0" y="0"/>
                </a:lnTo>
                <a:lnTo>
                  <a:pt x="0" y="203796"/>
                </a:lnTo>
                <a:close/>
              </a:path>
            </a:pathLst>
          </a:custGeom>
          <a:solidFill>
            <a:srgbClr val="F68B21"/>
          </a:solidFill>
        </p:spPr>
        <p:txBody>
          <a:bodyPr wrap="square" lIns="0" tIns="0" rIns="0" bIns="0" rtlCol="0"/>
          <a:lstStyle/>
          <a:p>
            <a:endParaRPr/>
          </a:p>
        </p:txBody>
      </p:sp>
      <p:sp>
        <p:nvSpPr>
          <p:cNvPr id="52" name="object 52"/>
          <p:cNvSpPr/>
          <p:nvPr/>
        </p:nvSpPr>
        <p:spPr>
          <a:xfrm>
            <a:off x="9825228" y="4594898"/>
            <a:ext cx="472440" cy="203835"/>
          </a:xfrm>
          <a:custGeom>
            <a:avLst/>
            <a:gdLst/>
            <a:ahLst/>
            <a:cxnLst/>
            <a:rect l="l" t="t" r="r" b="b"/>
            <a:pathLst>
              <a:path w="472440" h="203835">
                <a:moveTo>
                  <a:pt x="0" y="203796"/>
                </a:moveTo>
                <a:lnTo>
                  <a:pt x="472020" y="203796"/>
                </a:lnTo>
                <a:lnTo>
                  <a:pt x="472020" y="0"/>
                </a:lnTo>
                <a:lnTo>
                  <a:pt x="0" y="0"/>
                </a:lnTo>
                <a:lnTo>
                  <a:pt x="0" y="203796"/>
                </a:lnTo>
                <a:close/>
              </a:path>
            </a:pathLst>
          </a:custGeom>
          <a:ln w="9144">
            <a:solidFill>
              <a:srgbClr val="F68B21"/>
            </a:solidFill>
          </a:ln>
        </p:spPr>
        <p:txBody>
          <a:bodyPr wrap="square" lIns="0" tIns="0" rIns="0" bIns="0" rtlCol="0"/>
          <a:lstStyle/>
          <a:p>
            <a:endParaRPr/>
          </a:p>
        </p:txBody>
      </p:sp>
      <p:sp>
        <p:nvSpPr>
          <p:cNvPr id="53" name="object 53"/>
          <p:cNvSpPr/>
          <p:nvPr/>
        </p:nvSpPr>
        <p:spPr>
          <a:xfrm>
            <a:off x="9825228" y="4594898"/>
            <a:ext cx="472440" cy="203835"/>
          </a:xfrm>
          <a:custGeom>
            <a:avLst/>
            <a:gdLst/>
            <a:ahLst/>
            <a:cxnLst/>
            <a:rect l="l" t="t" r="r" b="b"/>
            <a:pathLst>
              <a:path w="472440" h="203835">
                <a:moveTo>
                  <a:pt x="0" y="203796"/>
                </a:moveTo>
                <a:lnTo>
                  <a:pt x="472020" y="203796"/>
                </a:lnTo>
                <a:lnTo>
                  <a:pt x="472020" y="0"/>
                </a:lnTo>
                <a:lnTo>
                  <a:pt x="0" y="0"/>
                </a:lnTo>
                <a:lnTo>
                  <a:pt x="0" y="203796"/>
                </a:lnTo>
                <a:close/>
              </a:path>
            </a:pathLst>
          </a:custGeom>
          <a:ln w="9144">
            <a:solidFill>
              <a:srgbClr val="20B86D"/>
            </a:solidFill>
          </a:ln>
        </p:spPr>
        <p:txBody>
          <a:bodyPr wrap="square" lIns="0" tIns="0" rIns="0" bIns="0" rtlCol="0"/>
          <a:lstStyle/>
          <a:p>
            <a:endParaRPr/>
          </a:p>
        </p:txBody>
      </p:sp>
      <p:sp>
        <p:nvSpPr>
          <p:cNvPr id="54" name="object 54"/>
          <p:cNvSpPr/>
          <p:nvPr/>
        </p:nvSpPr>
        <p:spPr>
          <a:xfrm>
            <a:off x="9825228" y="4948402"/>
            <a:ext cx="472440" cy="203200"/>
          </a:xfrm>
          <a:custGeom>
            <a:avLst/>
            <a:gdLst/>
            <a:ahLst/>
            <a:cxnLst/>
            <a:rect l="l" t="t" r="r" b="b"/>
            <a:pathLst>
              <a:path w="472440" h="203200">
                <a:moveTo>
                  <a:pt x="0" y="202590"/>
                </a:moveTo>
                <a:lnTo>
                  <a:pt x="472020" y="202590"/>
                </a:lnTo>
                <a:lnTo>
                  <a:pt x="472020" y="0"/>
                </a:lnTo>
                <a:lnTo>
                  <a:pt x="0" y="0"/>
                </a:lnTo>
                <a:lnTo>
                  <a:pt x="0" y="202590"/>
                </a:lnTo>
                <a:close/>
              </a:path>
            </a:pathLst>
          </a:custGeom>
          <a:ln w="9144">
            <a:solidFill>
              <a:srgbClr val="1D9ED2"/>
            </a:solidFill>
          </a:ln>
        </p:spPr>
        <p:txBody>
          <a:bodyPr wrap="square" lIns="0" tIns="0" rIns="0" bIns="0" rtlCol="0"/>
          <a:lstStyle/>
          <a:p>
            <a:endParaRPr/>
          </a:p>
        </p:txBody>
      </p:sp>
      <p:sp>
        <p:nvSpPr>
          <p:cNvPr id="55" name="object 55"/>
          <p:cNvSpPr/>
          <p:nvPr/>
        </p:nvSpPr>
        <p:spPr>
          <a:xfrm>
            <a:off x="9825228" y="5298922"/>
            <a:ext cx="472440" cy="203200"/>
          </a:xfrm>
          <a:custGeom>
            <a:avLst/>
            <a:gdLst/>
            <a:ahLst/>
            <a:cxnLst/>
            <a:rect l="l" t="t" r="r" b="b"/>
            <a:pathLst>
              <a:path w="472440" h="203200">
                <a:moveTo>
                  <a:pt x="0" y="202590"/>
                </a:moveTo>
                <a:lnTo>
                  <a:pt x="472020" y="202590"/>
                </a:lnTo>
                <a:lnTo>
                  <a:pt x="472020" y="0"/>
                </a:lnTo>
                <a:lnTo>
                  <a:pt x="0" y="0"/>
                </a:lnTo>
                <a:lnTo>
                  <a:pt x="0" y="202590"/>
                </a:lnTo>
                <a:close/>
              </a:path>
            </a:pathLst>
          </a:custGeom>
          <a:solidFill>
            <a:srgbClr val="FFFFFF"/>
          </a:solidFill>
        </p:spPr>
        <p:txBody>
          <a:bodyPr wrap="square" lIns="0" tIns="0" rIns="0" bIns="0" rtlCol="0"/>
          <a:lstStyle/>
          <a:p>
            <a:endParaRPr/>
          </a:p>
        </p:txBody>
      </p:sp>
      <p:sp>
        <p:nvSpPr>
          <p:cNvPr id="56" name="object 56"/>
          <p:cNvSpPr/>
          <p:nvPr/>
        </p:nvSpPr>
        <p:spPr>
          <a:xfrm>
            <a:off x="9825228" y="5298922"/>
            <a:ext cx="472440" cy="203200"/>
          </a:xfrm>
          <a:custGeom>
            <a:avLst/>
            <a:gdLst/>
            <a:ahLst/>
            <a:cxnLst/>
            <a:rect l="l" t="t" r="r" b="b"/>
            <a:pathLst>
              <a:path w="472440" h="203200">
                <a:moveTo>
                  <a:pt x="0" y="202590"/>
                </a:moveTo>
                <a:lnTo>
                  <a:pt x="472020" y="202590"/>
                </a:lnTo>
                <a:lnTo>
                  <a:pt x="472020" y="0"/>
                </a:lnTo>
                <a:lnTo>
                  <a:pt x="0" y="0"/>
                </a:lnTo>
                <a:lnTo>
                  <a:pt x="0" y="202590"/>
                </a:lnTo>
                <a:close/>
              </a:path>
            </a:pathLst>
          </a:custGeom>
          <a:ln w="9144">
            <a:solidFill>
              <a:srgbClr val="1D9ED2"/>
            </a:solidFill>
          </a:ln>
        </p:spPr>
        <p:txBody>
          <a:bodyPr wrap="square" lIns="0" tIns="0" rIns="0" bIns="0" rtlCol="0"/>
          <a:lstStyle/>
          <a:p>
            <a:endParaRPr/>
          </a:p>
        </p:txBody>
      </p:sp>
      <p:sp>
        <p:nvSpPr>
          <p:cNvPr id="57" name="object 57"/>
          <p:cNvSpPr/>
          <p:nvPr/>
        </p:nvSpPr>
        <p:spPr>
          <a:xfrm>
            <a:off x="10032492" y="3787140"/>
            <a:ext cx="62483" cy="126492"/>
          </a:xfrm>
          <a:prstGeom prst="rect">
            <a:avLst/>
          </a:prstGeom>
          <a:blipFill>
            <a:blip r:embed="rId3" cstate="print"/>
            <a:stretch>
              <a:fillRect/>
            </a:stretch>
          </a:blipFill>
        </p:spPr>
        <p:txBody>
          <a:bodyPr wrap="square" lIns="0" tIns="0" rIns="0" bIns="0" rtlCol="0"/>
          <a:lstStyle/>
          <a:p>
            <a:endParaRPr/>
          </a:p>
        </p:txBody>
      </p:sp>
      <p:sp>
        <p:nvSpPr>
          <p:cNvPr id="58" name="object 58"/>
          <p:cNvSpPr/>
          <p:nvPr/>
        </p:nvSpPr>
        <p:spPr>
          <a:xfrm>
            <a:off x="10029443" y="4116323"/>
            <a:ext cx="62483" cy="126492"/>
          </a:xfrm>
          <a:prstGeom prst="rect">
            <a:avLst/>
          </a:prstGeom>
          <a:blipFill>
            <a:blip r:embed="rId3" cstate="print"/>
            <a:stretch>
              <a:fillRect/>
            </a:stretch>
          </a:blipFill>
        </p:spPr>
        <p:txBody>
          <a:bodyPr wrap="square" lIns="0" tIns="0" rIns="0" bIns="0" rtlCol="0"/>
          <a:lstStyle/>
          <a:p>
            <a:endParaRPr/>
          </a:p>
        </p:txBody>
      </p:sp>
      <p:sp>
        <p:nvSpPr>
          <p:cNvPr id="59" name="object 59"/>
          <p:cNvSpPr/>
          <p:nvPr/>
        </p:nvSpPr>
        <p:spPr>
          <a:xfrm>
            <a:off x="10030968" y="4447032"/>
            <a:ext cx="62483" cy="149351"/>
          </a:xfrm>
          <a:prstGeom prst="rect">
            <a:avLst/>
          </a:prstGeom>
          <a:blipFill>
            <a:blip r:embed="rId4" cstate="print"/>
            <a:stretch>
              <a:fillRect/>
            </a:stretch>
          </a:blipFill>
        </p:spPr>
        <p:txBody>
          <a:bodyPr wrap="square" lIns="0" tIns="0" rIns="0" bIns="0" rtlCol="0"/>
          <a:lstStyle/>
          <a:p>
            <a:endParaRPr/>
          </a:p>
        </p:txBody>
      </p:sp>
      <p:sp>
        <p:nvSpPr>
          <p:cNvPr id="60" name="object 60"/>
          <p:cNvSpPr/>
          <p:nvPr/>
        </p:nvSpPr>
        <p:spPr>
          <a:xfrm>
            <a:off x="10030968" y="4799076"/>
            <a:ext cx="62483" cy="147828"/>
          </a:xfrm>
          <a:prstGeom prst="rect">
            <a:avLst/>
          </a:prstGeom>
          <a:blipFill>
            <a:blip r:embed="rId4" cstate="print"/>
            <a:stretch>
              <a:fillRect/>
            </a:stretch>
          </a:blipFill>
        </p:spPr>
        <p:txBody>
          <a:bodyPr wrap="square" lIns="0" tIns="0" rIns="0" bIns="0" rtlCol="0"/>
          <a:lstStyle/>
          <a:p>
            <a:endParaRPr/>
          </a:p>
        </p:txBody>
      </p:sp>
      <p:sp>
        <p:nvSpPr>
          <p:cNvPr id="61" name="object 61"/>
          <p:cNvSpPr/>
          <p:nvPr/>
        </p:nvSpPr>
        <p:spPr>
          <a:xfrm>
            <a:off x="10029443" y="5151120"/>
            <a:ext cx="62483" cy="147828"/>
          </a:xfrm>
          <a:prstGeom prst="rect">
            <a:avLst/>
          </a:prstGeom>
          <a:blipFill>
            <a:blip r:embed="rId6" cstate="print"/>
            <a:stretch>
              <a:fillRect/>
            </a:stretch>
          </a:blipFill>
        </p:spPr>
        <p:txBody>
          <a:bodyPr wrap="square" lIns="0" tIns="0" rIns="0" bIns="0" rtlCol="0"/>
          <a:lstStyle/>
          <a:p>
            <a:endParaRPr/>
          </a:p>
        </p:txBody>
      </p:sp>
      <p:sp>
        <p:nvSpPr>
          <p:cNvPr id="62" name="object 62"/>
          <p:cNvSpPr txBox="1"/>
          <p:nvPr/>
        </p:nvSpPr>
        <p:spPr>
          <a:xfrm>
            <a:off x="8054085" y="4592446"/>
            <a:ext cx="704215" cy="378460"/>
          </a:xfrm>
          <a:prstGeom prst="rect">
            <a:avLst/>
          </a:prstGeom>
        </p:spPr>
        <p:txBody>
          <a:bodyPr vert="horz" wrap="square" lIns="0" tIns="0" rIns="0" bIns="0" rtlCol="0">
            <a:spAutoFit/>
          </a:bodyPr>
          <a:lstStyle/>
          <a:p>
            <a:pPr marL="386715">
              <a:lnSpc>
                <a:spcPct val="100000"/>
              </a:lnSpc>
            </a:pPr>
            <a:r>
              <a:rPr sz="1200" dirty="0">
                <a:solidFill>
                  <a:srgbClr val="585858"/>
                </a:solidFill>
                <a:latin typeface="微软雅黑"/>
                <a:cs typeface="微软雅黑"/>
              </a:rPr>
              <a:t>主链</a:t>
            </a:r>
            <a:endParaRPr sz="1200">
              <a:latin typeface="微软雅黑"/>
              <a:cs typeface="微软雅黑"/>
            </a:endParaRPr>
          </a:p>
          <a:p>
            <a:pPr marL="12700">
              <a:lnSpc>
                <a:spcPct val="100000"/>
              </a:lnSpc>
              <a:tabLst>
                <a:tab pos="261620" algn="l"/>
              </a:tabLst>
            </a:pPr>
            <a:r>
              <a:rPr sz="1200" u="heavy" dirty="0">
                <a:solidFill>
                  <a:srgbClr val="585858"/>
                </a:solidFill>
                <a:latin typeface="Times New Roman"/>
                <a:cs typeface="Times New Roman"/>
              </a:rPr>
              <a:t> 	</a:t>
            </a:r>
            <a:r>
              <a:rPr sz="1200" dirty="0">
                <a:solidFill>
                  <a:srgbClr val="585858"/>
                </a:solidFill>
                <a:latin typeface="Times New Roman"/>
                <a:cs typeface="Times New Roman"/>
              </a:rPr>
              <a:t>  </a:t>
            </a:r>
            <a:r>
              <a:rPr sz="1200" spc="80" dirty="0">
                <a:solidFill>
                  <a:srgbClr val="585858"/>
                </a:solidFill>
                <a:latin typeface="Times New Roman"/>
                <a:cs typeface="Times New Roman"/>
              </a:rPr>
              <a:t> </a:t>
            </a:r>
            <a:r>
              <a:rPr sz="1200" dirty="0">
                <a:solidFill>
                  <a:srgbClr val="585858"/>
                </a:solidFill>
                <a:latin typeface="微软雅黑"/>
                <a:cs typeface="微软雅黑"/>
              </a:rPr>
              <a:t>钱包</a:t>
            </a:r>
            <a:endParaRPr sz="1200">
              <a:latin typeface="微软雅黑"/>
              <a:cs typeface="微软雅黑"/>
            </a:endParaRPr>
          </a:p>
        </p:txBody>
      </p:sp>
      <p:sp>
        <p:nvSpPr>
          <p:cNvPr id="63" name="object 63"/>
          <p:cNvSpPr txBox="1"/>
          <p:nvPr/>
        </p:nvSpPr>
        <p:spPr>
          <a:xfrm>
            <a:off x="9098660" y="4604004"/>
            <a:ext cx="330200" cy="378460"/>
          </a:xfrm>
          <a:prstGeom prst="rect">
            <a:avLst/>
          </a:prstGeom>
        </p:spPr>
        <p:txBody>
          <a:bodyPr vert="horz" wrap="square" lIns="0" tIns="0" rIns="0" bIns="0" rtlCol="0">
            <a:spAutoFit/>
          </a:bodyPr>
          <a:lstStyle/>
          <a:p>
            <a:pPr marL="12700" marR="5080">
              <a:lnSpc>
                <a:spcPct val="100000"/>
              </a:lnSpc>
            </a:pPr>
            <a:r>
              <a:rPr sz="1200" dirty="0">
                <a:solidFill>
                  <a:srgbClr val="585858"/>
                </a:solidFill>
                <a:latin typeface="微软雅黑"/>
                <a:cs typeface="微软雅黑"/>
              </a:rPr>
              <a:t>侧链  钱包</a:t>
            </a:r>
            <a:endParaRPr sz="1200">
              <a:latin typeface="微软雅黑"/>
              <a:cs typeface="微软雅黑"/>
            </a:endParaRPr>
          </a:p>
        </p:txBody>
      </p:sp>
      <p:sp>
        <p:nvSpPr>
          <p:cNvPr id="64" name="object 64"/>
          <p:cNvSpPr/>
          <p:nvPr/>
        </p:nvSpPr>
        <p:spPr>
          <a:xfrm>
            <a:off x="8331707" y="4078223"/>
            <a:ext cx="501650" cy="929640"/>
          </a:xfrm>
          <a:custGeom>
            <a:avLst/>
            <a:gdLst/>
            <a:ahLst/>
            <a:cxnLst/>
            <a:rect l="l" t="t" r="r" b="b"/>
            <a:pathLst>
              <a:path w="501650" h="929639">
                <a:moveTo>
                  <a:pt x="0" y="83565"/>
                </a:moveTo>
                <a:lnTo>
                  <a:pt x="6603" y="51053"/>
                </a:lnTo>
                <a:lnTo>
                  <a:pt x="24511" y="24511"/>
                </a:lnTo>
                <a:lnTo>
                  <a:pt x="51053" y="6603"/>
                </a:lnTo>
                <a:lnTo>
                  <a:pt x="83566" y="0"/>
                </a:lnTo>
                <a:lnTo>
                  <a:pt x="417575" y="0"/>
                </a:lnTo>
                <a:lnTo>
                  <a:pt x="450088" y="6603"/>
                </a:lnTo>
                <a:lnTo>
                  <a:pt x="476631" y="24511"/>
                </a:lnTo>
                <a:lnTo>
                  <a:pt x="494538" y="51053"/>
                </a:lnTo>
                <a:lnTo>
                  <a:pt x="501142" y="83565"/>
                </a:lnTo>
                <a:lnTo>
                  <a:pt x="501142" y="845693"/>
                </a:lnTo>
                <a:lnTo>
                  <a:pt x="494538" y="878205"/>
                </a:lnTo>
                <a:lnTo>
                  <a:pt x="476631" y="904748"/>
                </a:lnTo>
                <a:lnTo>
                  <a:pt x="450088" y="922655"/>
                </a:lnTo>
                <a:lnTo>
                  <a:pt x="417575" y="929258"/>
                </a:lnTo>
                <a:lnTo>
                  <a:pt x="83566" y="929258"/>
                </a:lnTo>
                <a:lnTo>
                  <a:pt x="51053" y="922655"/>
                </a:lnTo>
                <a:lnTo>
                  <a:pt x="24511" y="904748"/>
                </a:lnTo>
                <a:lnTo>
                  <a:pt x="6603" y="878205"/>
                </a:lnTo>
                <a:lnTo>
                  <a:pt x="0" y="845693"/>
                </a:lnTo>
                <a:lnTo>
                  <a:pt x="0" y="83565"/>
                </a:lnTo>
                <a:close/>
              </a:path>
            </a:pathLst>
          </a:custGeom>
          <a:ln w="15240">
            <a:solidFill>
              <a:srgbClr val="1D9ED2"/>
            </a:solidFill>
            <a:prstDash val="dash"/>
          </a:ln>
        </p:spPr>
        <p:txBody>
          <a:bodyPr wrap="square" lIns="0" tIns="0" rIns="0" bIns="0" rtlCol="0"/>
          <a:lstStyle/>
          <a:p>
            <a:endParaRPr/>
          </a:p>
        </p:txBody>
      </p:sp>
      <p:sp>
        <p:nvSpPr>
          <p:cNvPr id="65" name="object 65"/>
          <p:cNvSpPr/>
          <p:nvPr/>
        </p:nvSpPr>
        <p:spPr>
          <a:xfrm>
            <a:off x="9011411" y="4078223"/>
            <a:ext cx="501650" cy="929640"/>
          </a:xfrm>
          <a:custGeom>
            <a:avLst/>
            <a:gdLst/>
            <a:ahLst/>
            <a:cxnLst/>
            <a:rect l="l" t="t" r="r" b="b"/>
            <a:pathLst>
              <a:path w="501650" h="929639">
                <a:moveTo>
                  <a:pt x="0" y="83565"/>
                </a:moveTo>
                <a:lnTo>
                  <a:pt x="6604" y="51053"/>
                </a:lnTo>
                <a:lnTo>
                  <a:pt x="24511" y="24511"/>
                </a:lnTo>
                <a:lnTo>
                  <a:pt x="51054" y="6603"/>
                </a:lnTo>
                <a:lnTo>
                  <a:pt x="83566" y="0"/>
                </a:lnTo>
                <a:lnTo>
                  <a:pt x="417576" y="0"/>
                </a:lnTo>
                <a:lnTo>
                  <a:pt x="450088" y="6603"/>
                </a:lnTo>
                <a:lnTo>
                  <a:pt x="476631" y="24511"/>
                </a:lnTo>
                <a:lnTo>
                  <a:pt x="494538" y="51053"/>
                </a:lnTo>
                <a:lnTo>
                  <a:pt x="501142" y="83565"/>
                </a:lnTo>
                <a:lnTo>
                  <a:pt x="501142" y="845693"/>
                </a:lnTo>
                <a:lnTo>
                  <a:pt x="494538" y="878205"/>
                </a:lnTo>
                <a:lnTo>
                  <a:pt x="476631" y="904748"/>
                </a:lnTo>
                <a:lnTo>
                  <a:pt x="450088" y="922655"/>
                </a:lnTo>
                <a:lnTo>
                  <a:pt x="417576" y="929258"/>
                </a:lnTo>
                <a:lnTo>
                  <a:pt x="83566" y="929258"/>
                </a:lnTo>
                <a:lnTo>
                  <a:pt x="51054" y="922655"/>
                </a:lnTo>
                <a:lnTo>
                  <a:pt x="24511" y="904748"/>
                </a:lnTo>
                <a:lnTo>
                  <a:pt x="6604" y="878205"/>
                </a:lnTo>
                <a:lnTo>
                  <a:pt x="0" y="845693"/>
                </a:lnTo>
                <a:lnTo>
                  <a:pt x="0" y="83565"/>
                </a:lnTo>
                <a:close/>
              </a:path>
            </a:pathLst>
          </a:custGeom>
          <a:ln w="15240">
            <a:solidFill>
              <a:srgbClr val="1D9ED2"/>
            </a:solidFill>
            <a:prstDash val="dash"/>
          </a:ln>
        </p:spPr>
        <p:txBody>
          <a:bodyPr wrap="square" lIns="0" tIns="0" rIns="0" bIns="0" rtlCol="0"/>
          <a:lstStyle/>
          <a:p>
            <a:endParaRPr/>
          </a:p>
        </p:txBody>
      </p:sp>
      <p:sp>
        <p:nvSpPr>
          <p:cNvPr id="66" name="object 66"/>
          <p:cNvSpPr txBox="1"/>
          <p:nvPr/>
        </p:nvSpPr>
        <p:spPr>
          <a:xfrm>
            <a:off x="6597777" y="3861816"/>
            <a:ext cx="640715" cy="378460"/>
          </a:xfrm>
          <a:prstGeom prst="rect">
            <a:avLst/>
          </a:prstGeom>
        </p:spPr>
        <p:txBody>
          <a:bodyPr vert="horz" wrap="square" lIns="0" tIns="0" rIns="0" bIns="0" rtlCol="0">
            <a:spAutoFit/>
          </a:bodyPr>
          <a:lstStyle/>
          <a:p>
            <a:pPr marL="12700" marR="5080">
              <a:lnSpc>
                <a:spcPct val="100000"/>
              </a:lnSpc>
            </a:pPr>
            <a:r>
              <a:rPr sz="1200" spc="10" dirty="0">
                <a:solidFill>
                  <a:srgbClr val="585858"/>
                </a:solidFill>
                <a:latin typeface="微软雅黑"/>
                <a:cs typeface="微软雅黑"/>
              </a:rPr>
              <a:t>锁</a:t>
            </a:r>
            <a:r>
              <a:rPr sz="1200" spc="20" dirty="0">
                <a:solidFill>
                  <a:srgbClr val="585858"/>
                </a:solidFill>
                <a:latin typeface="微软雅黑"/>
                <a:cs typeface="微软雅黑"/>
              </a:rPr>
              <a:t>定</a:t>
            </a:r>
            <a:r>
              <a:rPr sz="1200" spc="10" dirty="0">
                <a:solidFill>
                  <a:srgbClr val="585858"/>
                </a:solidFill>
                <a:latin typeface="微软雅黑"/>
                <a:cs typeface="微软雅黑"/>
              </a:rPr>
              <a:t>主</a:t>
            </a:r>
            <a:r>
              <a:rPr sz="1200" dirty="0">
                <a:solidFill>
                  <a:srgbClr val="585858"/>
                </a:solidFill>
                <a:latin typeface="微软雅黑"/>
                <a:cs typeface="微软雅黑"/>
              </a:rPr>
              <a:t>链  资产</a:t>
            </a:r>
            <a:endParaRPr sz="1200">
              <a:latin typeface="微软雅黑"/>
              <a:cs typeface="微软雅黑"/>
            </a:endParaRPr>
          </a:p>
        </p:txBody>
      </p:sp>
      <p:sp>
        <p:nvSpPr>
          <p:cNvPr id="67" name="object 67"/>
          <p:cNvSpPr txBox="1"/>
          <p:nvPr/>
        </p:nvSpPr>
        <p:spPr>
          <a:xfrm>
            <a:off x="6597777" y="4938648"/>
            <a:ext cx="706755" cy="378460"/>
          </a:xfrm>
          <a:prstGeom prst="rect">
            <a:avLst/>
          </a:prstGeom>
        </p:spPr>
        <p:txBody>
          <a:bodyPr vert="horz" wrap="square" lIns="0" tIns="0" rIns="0" bIns="0" rtlCol="0">
            <a:spAutoFit/>
          </a:bodyPr>
          <a:lstStyle/>
          <a:p>
            <a:pPr marL="12700" marR="5080">
              <a:lnSpc>
                <a:spcPct val="100000"/>
              </a:lnSpc>
            </a:pPr>
            <a:r>
              <a:rPr sz="1200" dirty="0">
                <a:solidFill>
                  <a:srgbClr val="585858"/>
                </a:solidFill>
                <a:latin typeface="微软雅黑"/>
                <a:cs typeface="微软雅黑"/>
              </a:rPr>
              <a:t>解</a:t>
            </a:r>
            <a:r>
              <a:rPr sz="1200" spc="-200" dirty="0">
                <a:solidFill>
                  <a:srgbClr val="585858"/>
                </a:solidFill>
                <a:latin typeface="微软雅黑"/>
                <a:cs typeface="微软雅黑"/>
              </a:rPr>
              <a:t> </a:t>
            </a:r>
            <a:r>
              <a:rPr sz="1200" dirty="0">
                <a:solidFill>
                  <a:srgbClr val="585858"/>
                </a:solidFill>
                <a:latin typeface="微软雅黑"/>
                <a:cs typeface="微软雅黑"/>
              </a:rPr>
              <a:t>锁</a:t>
            </a:r>
            <a:r>
              <a:rPr sz="1200" spc="-200" dirty="0">
                <a:solidFill>
                  <a:srgbClr val="585858"/>
                </a:solidFill>
                <a:latin typeface="微软雅黑"/>
                <a:cs typeface="微软雅黑"/>
              </a:rPr>
              <a:t> </a:t>
            </a:r>
            <a:r>
              <a:rPr sz="1200" dirty="0">
                <a:solidFill>
                  <a:srgbClr val="585858"/>
                </a:solidFill>
                <a:latin typeface="微软雅黑"/>
                <a:cs typeface="微软雅黑"/>
              </a:rPr>
              <a:t>主</a:t>
            </a:r>
            <a:r>
              <a:rPr sz="1200" spc="-215" dirty="0">
                <a:solidFill>
                  <a:srgbClr val="585858"/>
                </a:solidFill>
                <a:latin typeface="微软雅黑"/>
                <a:cs typeface="微软雅黑"/>
              </a:rPr>
              <a:t> </a:t>
            </a:r>
            <a:r>
              <a:rPr sz="1200" dirty="0">
                <a:solidFill>
                  <a:srgbClr val="585858"/>
                </a:solidFill>
                <a:latin typeface="微软雅黑"/>
                <a:cs typeface="微软雅黑"/>
              </a:rPr>
              <a:t>链  </a:t>
            </a:r>
            <a:r>
              <a:rPr sz="1200" spc="-15" dirty="0">
                <a:solidFill>
                  <a:srgbClr val="585858"/>
                </a:solidFill>
                <a:latin typeface="微软雅黑"/>
                <a:cs typeface="微软雅黑"/>
              </a:rPr>
              <a:t>资产</a:t>
            </a:r>
            <a:endParaRPr sz="1200">
              <a:latin typeface="微软雅黑"/>
              <a:cs typeface="微软雅黑"/>
            </a:endParaRPr>
          </a:p>
        </p:txBody>
      </p:sp>
      <p:sp>
        <p:nvSpPr>
          <p:cNvPr id="68" name="object 68"/>
          <p:cNvSpPr txBox="1"/>
          <p:nvPr/>
        </p:nvSpPr>
        <p:spPr>
          <a:xfrm>
            <a:off x="829767" y="1510157"/>
            <a:ext cx="10806430" cy="2066289"/>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侧链是相对于主链而言的，最早是针对比特币提出的。侧链本质上是一种跨区块链解决方案，可以将数字资产从主链转移到侧链，分担</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主链的压力，扩大主链的性能。</a:t>
            </a:r>
            <a:endParaRPr sz="1400">
              <a:latin typeface="微软雅黑"/>
              <a:cs typeface="微软雅黑"/>
            </a:endParaRPr>
          </a:p>
          <a:p>
            <a:pPr marL="299085" marR="5080" indent="-287020">
              <a:lnSpc>
                <a:spcPct val="1500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dirty="0">
                <a:solidFill>
                  <a:srgbClr val="585858"/>
                </a:solidFill>
                <a:latin typeface="微软雅黑"/>
                <a:cs typeface="微软雅黑"/>
              </a:rPr>
              <a:t>侧链实现的技术有多种，但主要是通过双向锚定实现，这不仅可以将主链资产转移到侧链，也可以将侧链资产返回主链。目前，双向锚  定主要通过单一托管、联盟模式、SPV模式、驱动链模式、燃烧证明和混合模式等六种实现。</a:t>
            </a:r>
            <a:endParaRPr sz="1400">
              <a:latin typeface="微软雅黑"/>
              <a:cs typeface="微软雅黑"/>
            </a:endParaRPr>
          </a:p>
          <a:p>
            <a:pPr marL="6774180" marR="1356995" indent="-5071110">
              <a:lnSpc>
                <a:spcPct val="205100"/>
              </a:lnSpc>
              <a:spcBef>
                <a:spcPts val="35"/>
              </a:spcBef>
              <a:tabLst>
                <a:tab pos="6946265" algn="l"/>
                <a:tab pos="9066530" algn="l"/>
              </a:tabLst>
            </a:pPr>
            <a:r>
              <a:rPr sz="1400" dirty="0">
                <a:solidFill>
                  <a:srgbClr val="585858"/>
                </a:solidFill>
                <a:latin typeface="微软雅黑"/>
                <a:cs typeface="微软雅黑"/>
              </a:rPr>
              <a:t>亿欧智库：比特币侧链示意图 		 亿欧智库：单一托管模式示意图  </a:t>
            </a:r>
            <a:r>
              <a:rPr sz="1400" dirty="0">
                <a:solidFill>
                  <a:srgbClr val="575757"/>
                </a:solidFill>
                <a:latin typeface="微软雅黑"/>
                <a:cs typeface="微软雅黑"/>
              </a:rPr>
              <a:t>主链	</a:t>
            </a:r>
            <a:r>
              <a:rPr sz="2100" baseline="1984" dirty="0">
                <a:solidFill>
                  <a:srgbClr val="575757"/>
                </a:solidFill>
                <a:latin typeface="微软雅黑"/>
                <a:cs typeface="微软雅黑"/>
              </a:rPr>
              <a:t>侧链</a:t>
            </a:r>
            <a:endParaRPr sz="2100" baseline="1984">
              <a:latin typeface="微软雅黑"/>
              <a:cs typeface="微软雅黑"/>
            </a:endParaRPr>
          </a:p>
        </p:txBody>
      </p:sp>
      <p:sp>
        <p:nvSpPr>
          <p:cNvPr id="69" name="object 69"/>
          <p:cNvSpPr/>
          <p:nvPr/>
        </p:nvSpPr>
        <p:spPr>
          <a:xfrm>
            <a:off x="10296143" y="4329684"/>
            <a:ext cx="149351" cy="62483"/>
          </a:xfrm>
          <a:prstGeom prst="rect">
            <a:avLst/>
          </a:prstGeom>
          <a:blipFill>
            <a:blip r:embed="rId7" cstate="print"/>
            <a:stretch>
              <a:fillRect/>
            </a:stretch>
          </a:blipFill>
        </p:spPr>
        <p:txBody>
          <a:bodyPr wrap="square" lIns="0" tIns="0" rIns="0" bIns="0" rtlCol="0"/>
          <a:lstStyle/>
          <a:p>
            <a:endParaRPr/>
          </a:p>
        </p:txBody>
      </p:sp>
      <p:sp>
        <p:nvSpPr>
          <p:cNvPr id="70" name="object 70"/>
          <p:cNvSpPr/>
          <p:nvPr/>
        </p:nvSpPr>
        <p:spPr>
          <a:xfrm>
            <a:off x="10296143" y="4683252"/>
            <a:ext cx="149351" cy="64007"/>
          </a:xfrm>
          <a:prstGeom prst="rect">
            <a:avLst/>
          </a:prstGeom>
          <a:blipFill>
            <a:blip r:embed="rId7" cstate="print"/>
            <a:stretch>
              <a:fillRect/>
            </a:stretch>
          </a:blipFill>
        </p:spPr>
        <p:txBody>
          <a:bodyPr wrap="square" lIns="0" tIns="0" rIns="0" bIns="0" rtlCol="0"/>
          <a:lstStyle/>
          <a:p>
            <a:endParaRPr/>
          </a:p>
        </p:txBody>
      </p:sp>
      <p:sp>
        <p:nvSpPr>
          <p:cNvPr id="71" name="object 71"/>
          <p:cNvSpPr/>
          <p:nvPr/>
        </p:nvSpPr>
        <p:spPr>
          <a:xfrm>
            <a:off x="9558528" y="4660391"/>
            <a:ext cx="62865" cy="62865"/>
          </a:xfrm>
          <a:custGeom>
            <a:avLst/>
            <a:gdLst/>
            <a:ahLst/>
            <a:cxnLst/>
            <a:rect l="l" t="t" r="r" b="b"/>
            <a:pathLst>
              <a:path w="62865" h="62864">
                <a:moveTo>
                  <a:pt x="62738" y="0"/>
                </a:moveTo>
                <a:lnTo>
                  <a:pt x="0" y="30352"/>
                </a:lnTo>
                <a:lnTo>
                  <a:pt x="61849" y="62483"/>
                </a:lnTo>
                <a:lnTo>
                  <a:pt x="62229" y="36448"/>
                </a:lnTo>
                <a:lnTo>
                  <a:pt x="51816" y="36321"/>
                </a:lnTo>
                <a:lnTo>
                  <a:pt x="51943" y="25907"/>
                </a:lnTo>
                <a:lnTo>
                  <a:pt x="62356" y="25907"/>
                </a:lnTo>
                <a:lnTo>
                  <a:pt x="62738" y="0"/>
                </a:lnTo>
                <a:close/>
              </a:path>
            </a:pathLst>
          </a:custGeom>
          <a:solidFill>
            <a:srgbClr val="768393"/>
          </a:solidFill>
        </p:spPr>
        <p:txBody>
          <a:bodyPr wrap="square" lIns="0" tIns="0" rIns="0" bIns="0" rtlCol="0"/>
          <a:lstStyle/>
          <a:p>
            <a:endParaRPr/>
          </a:p>
        </p:txBody>
      </p:sp>
      <p:sp>
        <p:nvSpPr>
          <p:cNvPr id="72" name="object 72"/>
          <p:cNvSpPr/>
          <p:nvPr/>
        </p:nvSpPr>
        <p:spPr>
          <a:xfrm>
            <a:off x="9620757" y="4693030"/>
            <a:ext cx="203200" cy="0"/>
          </a:xfrm>
          <a:custGeom>
            <a:avLst/>
            <a:gdLst/>
            <a:ahLst/>
            <a:cxnLst/>
            <a:rect l="l" t="t" r="r" b="b"/>
            <a:pathLst>
              <a:path w="203200">
                <a:moveTo>
                  <a:pt x="0" y="0"/>
                </a:moveTo>
                <a:lnTo>
                  <a:pt x="202692" y="0"/>
                </a:lnTo>
              </a:path>
            </a:pathLst>
          </a:custGeom>
          <a:ln w="13208">
            <a:solidFill>
              <a:srgbClr val="768393"/>
            </a:solidFill>
          </a:ln>
        </p:spPr>
        <p:txBody>
          <a:bodyPr wrap="square" lIns="0" tIns="0" rIns="0" bIns="0" rtlCol="0"/>
          <a:lstStyle/>
          <a:p>
            <a:endParaRPr/>
          </a:p>
        </p:txBody>
      </p:sp>
      <p:sp>
        <p:nvSpPr>
          <p:cNvPr id="73" name="object 73"/>
          <p:cNvSpPr/>
          <p:nvPr/>
        </p:nvSpPr>
        <p:spPr>
          <a:xfrm>
            <a:off x="9610343" y="4691570"/>
            <a:ext cx="10795" cy="0"/>
          </a:xfrm>
          <a:custGeom>
            <a:avLst/>
            <a:gdLst/>
            <a:ahLst/>
            <a:cxnLst/>
            <a:rect l="l" t="t" r="r" b="b"/>
            <a:pathLst>
              <a:path w="10795">
                <a:moveTo>
                  <a:pt x="0" y="0"/>
                </a:moveTo>
                <a:lnTo>
                  <a:pt x="10540" y="0"/>
                </a:lnTo>
              </a:path>
            </a:pathLst>
          </a:custGeom>
          <a:ln w="10541">
            <a:solidFill>
              <a:srgbClr val="768393"/>
            </a:solidFill>
          </a:ln>
        </p:spPr>
        <p:txBody>
          <a:bodyPr wrap="square" lIns="0" tIns="0" rIns="0" bIns="0" rtlCol="0"/>
          <a:lstStyle/>
          <a:p>
            <a:endParaRPr/>
          </a:p>
        </p:txBody>
      </p:sp>
      <p:sp>
        <p:nvSpPr>
          <p:cNvPr id="74" name="object 74"/>
          <p:cNvSpPr/>
          <p:nvPr/>
        </p:nvSpPr>
        <p:spPr>
          <a:xfrm>
            <a:off x="9760711" y="4319015"/>
            <a:ext cx="62865" cy="62865"/>
          </a:xfrm>
          <a:custGeom>
            <a:avLst/>
            <a:gdLst/>
            <a:ahLst/>
            <a:cxnLst/>
            <a:rect l="l" t="t" r="r" b="b"/>
            <a:pathLst>
              <a:path w="62865" h="62864">
                <a:moveTo>
                  <a:pt x="53467" y="36575"/>
                </a:moveTo>
                <a:lnTo>
                  <a:pt x="381" y="36575"/>
                </a:lnTo>
                <a:lnTo>
                  <a:pt x="0" y="62356"/>
                </a:lnTo>
                <a:lnTo>
                  <a:pt x="53467" y="36575"/>
                </a:lnTo>
                <a:close/>
              </a:path>
              <a:path w="62865" h="62864">
                <a:moveTo>
                  <a:pt x="10796" y="36448"/>
                </a:moveTo>
                <a:lnTo>
                  <a:pt x="381" y="36448"/>
                </a:lnTo>
                <a:lnTo>
                  <a:pt x="10795" y="36575"/>
                </a:lnTo>
                <a:lnTo>
                  <a:pt x="10796" y="36448"/>
                </a:lnTo>
                <a:close/>
              </a:path>
              <a:path w="62865" h="62864">
                <a:moveTo>
                  <a:pt x="762" y="0"/>
                </a:moveTo>
                <a:lnTo>
                  <a:pt x="508" y="26034"/>
                </a:lnTo>
                <a:lnTo>
                  <a:pt x="10922" y="26161"/>
                </a:lnTo>
                <a:lnTo>
                  <a:pt x="10796" y="36448"/>
                </a:lnTo>
                <a:lnTo>
                  <a:pt x="53721" y="36448"/>
                </a:lnTo>
                <a:lnTo>
                  <a:pt x="62738" y="32130"/>
                </a:lnTo>
                <a:lnTo>
                  <a:pt x="762" y="0"/>
                </a:lnTo>
                <a:close/>
              </a:path>
            </a:pathLst>
          </a:custGeom>
          <a:solidFill>
            <a:srgbClr val="768393"/>
          </a:solidFill>
        </p:spPr>
        <p:txBody>
          <a:bodyPr wrap="square" lIns="0" tIns="0" rIns="0" bIns="0" rtlCol="0"/>
          <a:lstStyle/>
          <a:p>
            <a:endParaRPr/>
          </a:p>
        </p:txBody>
      </p:sp>
      <p:sp>
        <p:nvSpPr>
          <p:cNvPr id="75" name="object 75"/>
          <p:cNvSpPr/>
          <p:nvPr/>
        </p:nvSpPr>
        <p:spPr>
          <a:xfrm>
            <a:off x="9761093" y="4350321"/>
            <a:ext cx="10795" cy="0"/>
          </a:xfrm>
          <a:custGeom>
            <a:avLst/>
            <a:gdLst/>
            <a:ahLst/>
            <a:cxnLst/>
            <a:rect l="l" t="t" r="r" b="b"/>
            <a:pathLst>
              <a:path w="10795">
                <a:moveTo>
                  <a:pt x="0" y="0"/>
                </a:moveTo>
                <a:lnTo>
                  <a:pt x="10540" y="0"/>
                </a:lnTo>
              </a:path>
            </a:pathLst>
          </a:custGeom>
          <a:ln w="10541">
            <a:solidFill>
              <a:srgbClr val="768393"/>
            </a:solidFill>
          </a:ln>
        </p:spPr>
        <p:txBody>
          <a:bodyPr wrap="square" lIns="0" tIns="0" rIns="0" bIns="0" rtlCol="0"/>
          <a:lstStyle/>
          <a:p>
            <a:endParaRPr/>
          </a:p>
        </p:txBody>
      </p:sp>
      <p:sp>
        <p:nvSpPr>
          <p:cNvPr id="76" name="object 76"/>
          <p:cNvSpPr/>
          <p:nvPr/>
        </p:nvSpPr>
        <p:spPr>
          <a:xfrm>
            <a:off x="9558528" y="4348860"/>
            <a:ext cx="203200" cy="0"/>
          </a:xfrm>
          <a:custGeom>
            <a:avLst/>
            <a:gdLst/>
            <a:ahLst/>
            <a:cxnLst/>
            <a:rect l="l" t="t" r="r" b="b"/>
            <a:pathLst>
              <a:path w="203200">
                <a:moveTo>
                  <a:pt x="0" y="0"/>
                </a:moveTo>
                <a:lnTo>
                  <a:pt x="202692" y="0"/>
                </a:lnTo>
              </a:path>
            </a:pathLst>
          </a:custGeom>
          <a:ln w="13207">
            <a:solidFill>
              <a:srgbClr val="768393"/>
            </a:solidFill>
          </a:ln>
        </p:spPr>
        <p:txBody>
          <a:bodyPr wrap="square" lIns="0" tIns="0" rIns="0" bIns="0" rtlCol="0"/>
          <a:lstStyle/>
          <a:p>
            <a:endParaRPr/>
          </a:p>
        </p:txBody>
      </p:sp>
      <p:sp>
        <p:nvSpPr>
          <p:cNvPr id="77" name="object 77"/>
          <p:cNvSpPr/>
          <p:nvPr/>
        </p:nvSpPr>
        <p:spPr>
          <a:xfrm>
            <a:off x="8014716" y="5052059"/>
            <a:ext cx="63500" cy="62865"/>
          </a:xfrm>
          <a:custGeom>
            <a:avLst/>
            <a:gdLst/>
            <a:ahLst/>
            <a:cxnLst/>
            <a:rect l="l" t="t" r="r" b="b"/>
            <a:pathLst>
              <a:path w="63500" h="62864">
                <a:moveTo>
                  <a:pt x="62991" y="0"/>
                </a:moveTo>
                <a:lnTo>
                  <a:pt x="0" y="30352"/>
                </a:lnTo>
                <a:lnTo>
                  <a:pt x="62229" y="62483"/>
                </a:lnTo>
                <a:lnTo>
                  <a:pt x="62610" y="36448"/>
                </a:lnTo>
                <a:lnTo>
                  <a:pt x="52069" y="36321"/>
                </a:lnTo>
                <a:lnTo>
                  <a:pt x="52324" y="25907"/>
                </a:lnTo>
                <a:lnTo>
                  <a:pt x="62737" y="25907"/>
                </a:lnTo>
                <a:lnTo>
                  <a:pt x="62991" y="0"/>
                </a:lnTo>
                <a:close/>
              </a:path>
            </a:pathLst>
          </a:custGeom>
          <a:solidFill>
            <a:srgbClr val="768393"/>
          </a:solidFill>
        </p:spPr>
        <p:txBody>
          <a:bodyPr wrap="square" lIns="0" tIns="0" rIns="0" bIns="0" rtlCol="0"/>
          <a:lstStyle/>
          <a:p>
            <a:endParaRPr/>
          </a:p>
        </p:txBody>
      </p:sp>
      <p:sp>
        <p:nvSpPr>
          <p:cNvPr id="78" name="object 78"/>
          <p:cNvSpPr/>
          <p:nvPr/>
        </p:nvSpPr>
        <p:spPr>
          <a:xfrm>
            <a:off x="8207756" y="4005071"/>
            <a:ext cx="62865" cy="64135"/>
          </a:xfrm>
          <a:custGeom>
            <a:avLst/>
            <a:gdLst/>
            <a:ahLst/>
            <a:cxnLst/>
            <a:rect l="l" t="t" r="r" b="b"/>
            <a:pathLst>
              <a:path w="62865" h="64135">
                <a:moveTo>
                  <a:pt x="10796" y="37362"/>
                </a:moveTo>
                <a:lnTo>
                  <a:pt x="380" y="37464"/>
                </a:lnTo>
                <a:lnTo>
                  <a:pt x="0" y="63880"/>
                </a:lnTo>
                <a:lnTo>
                  <a:pt x="53467" y="37464"/>
                </a:lnTo>
                <a:lnTo>
                  <a:pt x="10796" y="37362"/>
                </a:lnTo>
                <a:close/>
              </a:path>
              <a:path w="62865" h="64135">
                <a:moveTo>
                  <a:pt x="10796" y="37337"/>
                </a:moveTo>
                <a:lnTo>
                  <a:pt x="380" y="37337"/>
                </a:lnTo>
                <a:lnTo>
                  <a:pt x="10796" y="37362"/>
                </a:lnTo>
                <a:close/>
              </a:path>
              <a:path w="62865" h="64135">
                <a:moveTo>
                  <a:pt x="762" y="0"/>
                </a:moveTo>
                <a:lnTo>
                  <a:pt x="508" y="26669"/>
                </a:lnTo>
                <a:lnTo>
                  <a:pt x="10922" y="26796"/>
                </a:lnTo>
                <a:lnTo>
                  <a:pt x="10796" y="37337"/>
                </a:lnTo>
                <a:lnTo>
                  <a:pt x="53721" y="37337"/>
                </a:lnTo>
                <a:lnTo>
                  <a:pt x="62738" y="32892"/>
                </a:lnTo>
                <a:lnTo>
                  <a:pt x="762" y="0"/>
                </a:lnTo>
                <a:close/>
              </a:path>
            </a:pathLst>
          </a:custGeom>
          <a:solidFill>
            <a:srgbClr val="768393"/>
          </a:solidFill>
        </p:spPr>
        <p:txBody>
          <a:bodyPr wrap="square" lIns="0" tIns="0" rIns="0" bIns="0" rtlCol="0"/>
          <a:lstStyle/>
          <a:p>
            <a:endParaRPr/>
          </a:p>
        </p:txBody>
      </p:sp>
      <p:sp>
        <p:nvSpPr>
          <p:cNvPr id="79" name="object 79"/>
          <p:cNvSpPr/>
          <p:nvPr/>
        </p:nvSpPr>
        <p:spPr>
          <a:xfrm>
            <a:off x="8208136" y="4037139"/>
            <a:ext cx="10795" cy="0"/>
          </a:xfrm>
          <a:custGeom>
            <a:avLst/>
            <a:gdLst/>
            <a:ahLst/>
            <a:cxnLst/>
            <a:rect l="l" t="t" r="r" b="b"/>
            <a:pathLst>
              <a:path w="10795">
                <a:moveTo>
                  <a:pt x="0" y="0"/>
                </a:moveTo>
                <a:lnTo>
                  <a:pt x="10541" y="0"/>
                </a:lnTo>
              </a:path>
            </a:pathLst>
          </a:custGeom>
          <a:ln w="10794">
            <a:solidFill>
              <a:srgbClr val="768393"/>
            </a:solidFill>
          </a:ln>
        </p:spPr>
        <p:txBody>
          <a:bodyPr wrap="square" lIns="0" tIns="0" rIns="0" bIns="0" rtlCol="0"/>
          <a:lstStyle/>
          <a:p>
            <a:endParaRPr/>
          </a:p>
        </p:txBody>
      </p:sp>
      <p:sp>
        <p:nvSpPr>
          <p:cNvPr id="80" name="object 80"/>
          <p:cNvSpPr/>
          <p:nvPr/>
        </p:nvSpPr>
        <p:spPr>
          <a:xfrm>
            <a:off x="8005571" y="4035615"/>
            <a:ext cx="203200" cy="0"/>
          </a:xfrm>
          <a:custGeom>
            <a:avLst/>
            <a:gdLst/>
            <a:ahLst/>
            <a:cxnLst/>
            <a:rect l="l" t="t" r="r" b="b"/>
            <a:pathLst>
              <a:path w="203200">
                <a:moveTo>
                  <a:pt x="0" y="0"/>
                </a:moveTo>
                <a:lnTo>
                  <a:pt x="202692" y="0"/>
                </a:lnTo>
              </a:path>
            </a:pathLst>
          </a:custGeom>
          <a:ln w="13589">
            <a:solidFill>
              <a:srgbClr val="768393"/>
            </a:solidFill>
          </a:ln>
        </p:spPr>
        <p:txBody>
          <a:bodyPr wrap="square" lIns="0" tIns="0" rIns="0" bIns="0" rtlCol="0"/>
          <a:lstStyle/>
          <a:p>
            <a:endParaRPr/>
          </a:p>
        </p:txBody>
      </p:sp>
      <p:sp>
        <p:nvSpPr>
          <p:cNvPr id="81" name="object 81"/>
          <p:cNvSpPr/>
          <p:nvPr/>
        </p:nvSpPr>
        <p:spPr>
          <a:xfrm>
            <a:off x="7293864" y="3980688"/>
            <a:ext cx="147827" cy="62483"/>
          </a:xfrm>
          <a:prstGeom prst="rect">
            <a:avLst/>
          </a:prstGeom>
          <a:blipFill>
            <a:blip r:embed="rId8" cstate="print"/>
            <a:stretch>
              <a:fillRect/>
            </a:stretch>
          </a:blipFill>
        </p:spPr>
        <p:txBody>
          <a:bodyPr wrap="square" lIns="0" tIns="0" rIns="0" bIns="0" rtlCol="0"/>
          <a:lstStyle/>
          <a:p>
            <a:endParaRPr/>
          </a:p>
        </p:txBody>
      </p:sp>
      <p:sp>
        <p:nvSpPr>
          <p:cNvPr id="82" name="object 82"/>
          <p:cNvSpPr/>
          <p:nvPr/>
        </p:nvSpPr>
        <p:spPr>
          <a:xfrm>
            <a:off x="7306056" y="5023103"/>
            <a:ext cx="147827" cy="62483"/>
          </a:xfrm>
          <a:prstGeom prst="rect">
            <a:avLst/>
          </a:prstGeom>
          <a:blipFill>
            <a:blip r:embed="rId9" cstate="print"/>
            <a:stretch>
              <a:fillRect/>
            </a:stretch>
          </a:blipFill>
        </p:spPr>
        <p:txBody>
          <a:bodyPr wrap="square" lIns="0" tIns="0" rIns="0" bIns="0" rtlCol="0"/>
          <a:lstStyle/>
          <a:p>
            <a:endParaRPr/>
          </a:p>
        </p:txBody>
      </p:sp>
      <p:sp>
        <p:nvSpPr>
          <p:cNvPr id="83" name="object 83"/>
          <p:cNvSpPr txBox="1"/>
          <p:nvPr/>
        </p:nvSpPr>
        <p:spPr>
          <a:xfrm>
            <a:off x="8497951" y="3800475"/>
            <a:ext cx="916940" cy="226060"/>
          </a:xfrm>
          <a:prstGeom prst="rect">
            <a:avLst/>
          </a:prstGeom>
        </p:spPr>
        <p:txBody>
          <a:bodyPr vert="horz" wrap="square" lIns="0" tIns="0" rIns="0" bIns="0" rtlCol="0">
            <a:spAutoFit/>
          </a:bodyPr>
          <a:lstStyle/>
          <a:p>
            <a:pPr marL="12700">
              <a:lnSpc>
                <a:spcPct val="100000"/>
              </a:lnSpc>
            </a:pPr>
            <a:r>
              <a:rPr sz="1400" b="1" dirty="0">
                <a:solidFill>
                  <a:srgbClr val="575757"/>
                </a:solidFill>
                <a:latin typeface="微软雅黑"/>
                <a:cs typeface="微软雅黑"/>
              </a:rPr>
              <a:t>单一托管人</a:t>
            </a:r>
            <a:endParaRPr sz="1400">
              <a:latin typeface="微软雅黑"/>
              <a:cs typeface="微软雅黑"/>
            </a:endParaRPr>
          </a:p>
        </p:txBody>
      </p:sp>
      <p:sp>
        <p:nvSpPr>
          <p:cNvPr id="84" name="object 84"/>
          <p:cNvSpPr txBox="1"/>
          <p:nvPr/>
        </p:nvSpPr>
        <p:spPr>
          <a:xfrm>
            <a:off x="10519918" y="4154434"/>
            <a:ext cx="636270" cy="775970"/>
          </a:xfrm>
          <a:prstGeom prst="rect">
            <a:avLst/>
          </a:prstGeom>
        </p:spPr>
        <p:txBody>
          <a:bodyPr vert="horz" wrap="square" lIns="0" tIns="7620" rIns="0" bIns="0" rtlCol="0">
            <a:spAutoFit/>
          </a:bodyPr>
          <a:lstStyle/>
          <a:p>
            <a:pPr marL="12700" marR="5080">
              <a:lnSpc>
                <a:spcPct val="100000"/>
              </a:lnSpc>
              <a:spcBef>
                <a:spcPts val="60"/>
              </a:spcBef>
            </a:pPr>
            <a:r>
              <a:rPr sz="1200" dirty="0">
                <a:solidFill>
                  <a:srgbClr val="575757"/>
                </a:solidFill>
                <a:latin typeface="微软雅黑"/>
                <a:cs typeface="微软雅黑"/>
              </a:rPr>
              <a:t>解锁侧链  资产</a:t>
            </a:r>
            <a:endParaRPr sz="1200">
              <a:latin typeface="微软雅黑"/>
              <a:cs typeface="微软雅黑"/>
            </a:endParaRPr>
          </a:p>
          <a:p>
            <a:pPr marL="12700">
              <a:lnSpc>
                <a:spcPct val="100000"/>
              </a:lnSpc>
              <a:spcBef>
                <a:spcPts val="185"/>
              </a:spcBef>
            </a:pPr>
            <a:r>
              <a:rPr sz="1200" dirty="0">
                <a:solidFill>
                  <a:srgbClr val="575757"/>
                </a:solidFill>
                <a:latin typeface="微软雅黑"/>
                <a:cs typeface="微软雅黑"/>
              </a:rPr>
              <a:t>锁定侧链</a:t>
            </a:r>
            <a:endParaRPr sz="1200">
              <a:latin typeface="微软雅黑"/>
              <a:cs typeface="微软雅黑"/>
            </a:endParaRPr>
          </a:p>
          <a:p>
            <a:pPr marL="12700">
              <a:lnSpc>
                <a:spcPct val="100000"/>
              </a:lnSpc>
            </a:pPr>
            <a:r>
              <a:rPr sz="1200" dirty="0">
                <a:solidFill>
                  <a:srgbClr val="575757"/>
                </a:solidFill>
                <a:latin typeface="微软雅黑"/>
                <a:cs typeface="微软雅黑"/>
              </a:rPr>
              <a:t>资产</a:t>
            </a:r>
            <a:endParaRPr sz="1200">
              <a:latin typeface="微软雅黑"/>
              <a:cs typeface="微软雅黑"/>
            </a:endParaRPr>
          </a:p>
        </p:txBody>
      </p:sp>
      <p:sp>
        <p:nvSpPr>
          <p:cNvPr id="85" name="object 85"/>
          <p:cNvSpPr/>
          <p:nvPr/>
        </p:nvSpPr>
        <p:spPr>
          <a:xfrm>
            <a:off x="8400395" y="4124452"/>
            <a:ext cx="376555" cy="359410"/>
          </a:xfrm>
          <a:custGeom>
            <a:avLst/>
            <a:gdLst/>
            <a:ahLst/>
            <a:cxnLst/>
            <a:rect l="l" t="t" r="r" b="b"/>
            <a:pathLst>
              <a:path w="376554" h="359410">
                <a:moveTo>
                  <a:pt x="161124" y="324236"/>
                </a:moveTo>
                <a:lnTo>
                  <a:pt x="112881" y="324236"/>
                </a:lnTo>
                <a:lnTo>
                  <a:pt x="124051" y="326120"/>
                </a:lnTo>
                <a:lnTo>
                  <a:pt x="135721" y="330455"/>
                </a:lnTo>
                <a:lnTo>
                  <a:pt x="164818" y="346565"/>
                </a:lnTo>
                <a:lnTo>
                  <a:pt x="183376" y="353456"/>
                </a:lnTo>
                <a:lnTo>
                  <a:pt x="203410" y="357705"/>
                </a:lnTo>
                <a:lnTo>
                  <a:pt x="224682" y="359156"/>
                </a:lnTo>
                <a:lnTo>
                  <a:pt x="245677" y="357566"/>
                </a:lnTo>
                <a:lnTo>
                  <a:pt x="265100" y="353012"/>
                </a:lnTo>
                <a:lnTo>
                  <a:pt x="283047" y="345815"/>
                </a:lnTo>
                <a:lnTo>
                  <a:pt x="288783" y="342519"/>
                </a:lnTo>
                <a:lnTo>
                  <a:pt x="224682" y="342519"/>
                </a:lnTo>
                <a:lnTo>
                  <a:pt x="206045" y="341078"/>
                </a:lnTo>
                <a:lnTo>
                  <a:pt x="188551" y="336994"/>
                </a:lnTo>
                <a:lnTo>
                  <a:pt x="172390" y="330624"/>
                </a:lnTo>
                <a:lnTo>
                  <a:pt x="161124" y="324236"/>
                </a:lnTo>
                <a:close/>
              </a:path>
              <a:path w="376554" h="359410">
                <a:moveTo>
                  <a:pt x="100349" y="190500"/>
                </a:moveTo>
                <a:lnTo>
                  <a:pt x="4337" y="190500"/>
                </a:lnTo>
                <a:lnTo>
                  <a:pt x="3612" y="197002"/>
                </a:lnTo>
                <a:lnTo>
                  <a:pt x="2129" y="213318"/>
                </a:lnTo>
                <a:lnTo>
                  <a:pt x="587" y="238345"/>
                </a:lnTo>
                <a:lnTo>
                  <a:pt x="113" y="259080"/>
                </a:lnTo>
                <a:lnTo>
                  <a:pt x="0" y="273419"/>
                </a:lnTo>
                <a:lnTo>
                  <a:pt x="566" y="298199"/>
                </a:lnTo>
                <a:lnTo>
                  <a:pt x="664" y="300355"/>
                </a:lnTo>
                <a:lnTo>
                  <a:pt x="2115" y="323929"/>
                </a:lnTo>
                <a:lnTo>
                  <a:pt x="3687" y="341078"/>
                </a:lnTo>
                <a:lnTo>
                  <a:pt x="4337" y="346837"/>
                </a:lnTo>
                <a:lnTo>
                  <a:pt x="100349" y="346837"/>
                </a:lnTo>
                <a:lnTo>
                  <a:pt x="101238" y="338074"/>
                </a:lnTo>
                <a:lnTo>
                  <a:pt x="102127" y="324866"/>
                </a:lnTo>
                <a:lnTo>
                  <a:pt x="112881" y="324236"/>
                </a:lnTo>
                <a:lnTo>
                  <a:pt x="161124" y="324236"/>
                </a:lnTo>
                <a:lnTo>
                  <a:pt x="157753" y="322325"/>
                </a:lnTo>
                <a:lnTo>
                  <a:pt x="156864" y="322325"/>
                </a:lnTo>
                <a:lnTo>
                  <a:pt x="144486" y="315747"/>
                </a:lnTo>
                <a:lnTo>
                  <a:pt x="131274" y="310943"/>
                </a:lnTo>
                <a:lnTo>
                  <a:pt x="117395" y="308306"/>
                </a:lnTo>
                <a:lnTo>
                  <a:pt x="103016" y="308229"/>
                </a:lnTo>
                <a:lnTo>
                  <a:pt x="103651" y="298473"/>
                </a:lnTo>
                <a:lnTo>
                  <a:pt x="104237" y="288127"/>
                </a:lnTo>
                <a:lnTo>
                  <a:pt x="104563" y="280114"/>
                </a:lnTo>
                <a:lnTo>
                  <a:pt x="104685" y="275500"/>
                </a:lnTo>
                <a:lnTo>
                  <a:pt x="104582" y="259080"/>
                </a:lnTo>
                <a:lnTo>
                  <a:pt x="104459" y="254635"/>
                </a:lnTo>
                <a:lnTo>
                  <a:pt x="103794" y="241554"/>
                </a:lnTo>
                <a:lnTo>
                  <a:pt x="102127" y="215137"/>
                </a:lnTo>
                <a:lnTo>
                  <a:pt x="113006" y="213318"/>
                </a:lnTo>
                <a:lnTo>
                  <a:pt x="124384" y="211915"/>
                </a:lnTo>
                <a:lnTo>
                  <a:pt x="136096" y="211012"/>
                </a:lnTo>
                <a:lnTo>
                  <a:pt x="147974" y="210693"/>
                </a:lnTo>
                <a:lnTo>
                  <a:pt x="249320" y="210693"/>
                </a:lnTo>
                <a:lnTo>
                  <a:pt x="249320" y="207137"/>
                </a:lnTo>
                <a:lnTo>
                  <a:pt x="232683" y="207137"/>
                </a:lnTo>
                <a:lnTo>
                  <a:pt x="232683" y="199262"/>
                </a:lnTo>
                <a:lnTo>
                  <a:pt x="101238" y="199262"/>
                </a:lnTo>
                <a:lnTo>
                  <a:pt x="100406" y="194387"/>
                </a:lnTo>
                <a:lnTo>
                  <a:pt x="100349" y="190500"/>
                </a:lnTo>
                <a:close/>
              </a:path>
              <a:path w="376554" h="359410">
                <a:moveTo>
                  <a:pt x="369545" y="227456"/>
                </a:moveTo>
                <a:lnTo>
                  <a:pt x="339236" y="227456"/>
                </a:lnTo>
                <a:lnTo>
                  <a:pt x="347148" y="228990"/>
                </a:lnTo>
                <a:lnTo>
                  <a:pt x="353286" y="233156"/>
                </a:lnTo>
                <a:lnTo>
                  <a:pt x="357256" y="239297"/>
                </a:lnTo>
                <a:lnTo>
                  <a:pt x="358667" y="246761"/>
                </a:lnTo>
                <a:lnTo>
                  <a:pt x="359556" y="251968"/>
                </a:lnTo>
                <a:lnTo>
                  <a:pt x="356889" y="257302"/>
                </a:lnTo>
                <a:lnTo>
                  <a:pt x="354222" y="260731"/>
                </a:lnTo>
                <a:lnTo>
                  <a:pt x="338744" y="276590"/>
                </a:lnTo>
                <a:lnTo>
                  <a:pt x="329380" y="285966"/>
                </a:lnTo>
                <a:lnTo>
                  <a:pt x="322599" y="292354"/>
                </a:lnTo>
                <a:lnTo>
                  <a:pt x="306375" y="308625"/>
                </a:lnTo>
                <a:lnTo>
                  <a:pt x="301597" y="313624"/>
                </a:lnTo>
                <a:lnTo>
                  <a:pt x="298723" y="316992"/>
                </a:lnTo>
                <a:lnTo>
                  <a:pt x="296056" y="318770"/>
                </a:lnTo>
                <a:lnTo>
                  <a:pt x="260496" y="336994"/>
                </a:lnTo>
                <a:lnTo>
                  <a:pt x="224682" y="342519"/>
                </a:lnTo>
                <a:lnTo>
                  <a:pt x="288783" y="342519"/>
                </a:lnTo>
                <a:lnTo>
                  <a:pt x="299612" y="336296"/>
                </a:lnTo>
                <a:lnTo>
                  <a:pt x="300501" y="335406"/>
                </a:lnTo>
                <a:lnTo>
                  <a:pt x="305835" y="331978"/>
                </a:lnTo>
                <a:lnTo>
                  <a:pt x="311931" y="326644"/>
                </a:lnTo>
                <a:lnTo>
                  <a:pt x="317265" y="322325"/>
                </a:lnTo>
                <a:lnTo>
                  <a:pt x="320821" y="317881"/>
                </a:lnTo>
                <a:lnTo>
                  <a:pt x="326028" y="312547"/>
                </a:lnTo>
                <a:lnTo>
                  <a:pt x="334918" y="304673"/>
                </a:lnTo>
                <a:lnTo>
                  <a:pt x="351286" y="288099"/>
                </a:lnTo>
                <a:lnTo>
                  <a:pt x="375531" y="253819"/>
                </a:lnTo>
                <a:lnTo>
                  <a:pt x="376320" y="246761"/>
                </a:lnTo>
                <a:lnTo>
                  <a:pt x="373383" y="232981"/>
                </a:lnTo>
                <a:lnTo>
                  <a:pt x="369545" y="227456"/>
                </a:lnTo>
                <a:close/>
              </a:path>
              <a:path w="376554" h="359410">
                <a:moveTo>
                  <a:pt x="197377" y="268731"/>
                </a:moveTo>
                <a:lnTo>
                  <a:pt x="226746" y="296370"/>
                </a:lnTo>
                <a:lnTo>
                  <a:pt x="251098" y="300355"/>
                </a:lnTo>
                <a:lnTo>
                  <a:pt x="262548" y="298473"/>
                </a:lnTo>
                <a:lnTo>
                  <a:pt x="272593" y="293211"/>
                </a:lnTo>
                <a:lnTo>
                  <a:pt x="280495" y="285138"/>
                </a:lnTo>
                <a:lnTo>
                  <a:pt x="281248" y="283591"/>
                </a:lnTo>
                <a:lnTo>
                  <a:pt x="249320" y="283591"/>
                </a:lnTo>
                <a:lnTo>
                  <a:pt x="240847" y="282751"/>
                </a:lnTo>
                <a:lnTo>
                  <a:pt x="229635" y="280114"/>
                </a:lnTo>
                <a:lnTo>
                  <a:pt x="215280" y="275500"/>
                </a:lnTo>
                <a:lnTo>
                  <a:pt x="197377" y="268731"/>
                </a:lnTo>
                <a:close/>
              </a:path>
              <a:path w="376554" h="359410">
                <a:moveTo>
                  <a:pt x="249320" y="210693"/>
                </a:moveTo>
                <a:lnTo>
                  <a:pt x="147974" y="210693"/>
                </a:lnTo>
                <a:lnTo>
                  <a:pt x="183042" y="213556"/>
                </a:lnTo>
                <a:lnTo>
                  <a:pt x="214872" y="221694"/>
                </a:lnTo>
                <a:lnTo>
                  <a:pt x="242576" y="234442"/>
                </a:lnTo>
                <a:lnTo>
                  <a:pt x="265195" y="251079"/>
                </a:lnTo>
                <a:lnTo>
                  <a:pt x="267862" y="254635"/>
                </a:lnTo>
                <a:lnTo>
                  <a:pt x="270529" y="259080"/>
                </a:lnTo>
                <a:lnTo>
                  <a:pt x="270529" y="264287"/>
                </a:lnTo>
                <a:lnTo>
                  <a:pt x="268980" y="271750"/>
                </a:lnTo>
                <a:lnTo>
                  <a:pt x="264703" y="277891"/>
                </a:lnTo>
                <a:lnTo>
                  <a:pt x="258260" y="282057"/>
                </a:lnTo>
                <a:lnTo>
                  <a:pt x="250209" y="283591"/>
                </a:lnTo>
                <a:lnTo>
                  <a:pt x="281248" y="283591"/>
                </a:lnTo>
                <a:lnTo>
                  <a:pt x="313751" y="244592"/>
                </a:lnTo>
                <a:lnTo>
                  <a:pt x="324250" y="235331"/>
                </a:lnTo>
                <a:lnTo>
                  <a:pt x="324271" y="234428"/>
                </a:lnTo>
                <a:lnTo>
                  <a:pt x="326917" y="232664"/>
                </a:lnTo>
                <a:lnTo>
                  <a:pt x="328695" y="230886"/>
                </a:lnTo>
                <a:lnTo>
                  <a:pt x="330473" y="229997"/>
                </a:lnTo>
                <a:lnTo>
                  <a:pt x="333140" y="228219"/>
                </a:lnTo>
                <a:lnTo>
                  <a:pt x="335807" y="227456"/>
                </a:lnTo>
                <a:lnTo>
                  <a:pt x="369545" y="227456"/>
                </a:lnTo>
                <a:lnTo>
                  <a:pt x="365398" y="221487"/>
                </a:lnTo>
                <a:lnTo>
                  <a:pt x="354554" y="214249"/>
                </a:lnTo>
                <a:lnTo>
                  <a:pt x="249320" y="214249"/>
                </a:lnTo>
                <a:lnTo>
                  <a:pt x="249320" y="210693"/>
                </a:lnTo>
                <a:close/>
              </a:path>
              <a:path w="376554" h="359410">
                <a:moveTo>
                  <a:pt x="258210" y="153670"/>
                </a:moveTo>
                <a:lnTo>
                  <a:pt x="250209" y="153670"/>
                </a:lnTo>
                <a:lnTo>
                  <a:pt x="248431" y="154431"/>
                </a:lnTo>
                <a:lnTo>
                  <a:pt x="247669" y="155321"/>
                </a:lnTo>
                <a:lnTo>
                  <a:pt x="245002" y="157987"/>
                </a:lnTo>
                <a:lnTo>
                  <a:pt x="245002" y="163322"/>
                </a:lnTo>
                <a:lnTo>
                  <a:pt x="249320" y="166750"/>
                </a:lnTo>
                <a:lnTo>
                  <a:pt x="258210" y="167640"/>
                </a:lnTo>
                <a:lnTo>
                  <a:pt x="264306" y="168529"/>
                </a:lnTo>
                <a:lnTo>
                  <a:pt x="268751" y="170306"/>
                </a:lnTo>
                <a:lnTo>
                  <a:pt x="271418" y="172085"/>
                </a:lnTo>
                <a:lnTo>
                  <a:pt x="274974" y="173862"/>
                </a:lnTo>
                <a:lnTo>
                  <a:pt x="277641" y="175514"/>
                </a:lnTo>
                <a:lnTo>
                  <a:pt x="279292" y="178181"/>
                </a:lnTo>
                <a:lnTo>
                  <a:pt x="281070" y="179959"/>
                </a:lnTo>
                <a:lnTo>
                  <a:pt x="281959" y="182625"/>
                </a:lnTo>
                <a:lnTo>
                  <a:pt x="282848" y="184404"/>
                </a:lnTo>
                <a:lnTo>
                  <a:pt x="282732" y="194387"/>
                </a:lnTo>
                <a:lnTo>
                  <a:pt x="281959" y="196596"/>
                </a:lnTo>
                <a:lnTo>
                  <a:pt x="280181" y="198374"/>
                </a:lnTo>
                <a:lnTo>
                  <a:pt x="279292" y="201041"/>
                </a:lnTo>
                <a:lnTo>
                  <a:pt x="277641" y="201930"/>
                </a:lnTo>
                <a:lnTo>
                  <a:pt x="275863" y="203708"/>
                </a:lnTo>
                <a:lnTo>
                  <a:pt x="273196" y="205486"/>
                </a:lnTo>
                <a:lnTo>
                  <a:pt x="271418" y="206375"/>
                </a:lnTo>
                <a:lnTo>
                  <a:pt x="268751" y="207137"/>
                </a:lnTo>
                <a:lnTo>
                  <a:pt x="266084" y="208025"/>
                </a:lnTo>
                <a:lnTo>
                  <a:pt x="263417" y="208025"/>
                </a:lnTo>
                <a:lnTo>
                  <a:pt x="263417" y="214249"/>
                </a:lnTo>
                <a:lnTo>
                  <a:pt x="354554" y="214249"/>
                </a:lnTo>
                <a:lnTo>
                  <a:pt x="353603" y="213613"/>
                </a:lnTo>
                <a:lnTo>
                  <a:pt x="339236" y="210693"/>
                </a:lnTo>
                <a:lnTo>
                  <a:pt x="337585" y="210693"/>
                </a:lnTo>
                <a:lnTo>
                  <a:pt x="339846" y="204468"/>
                </a:lnTo>
                <a:lnTo>
                  <a:pt x="341475" y="197659"/>
                </a:lnTo>
                <a:lnTo>
                  <a:pt x="342441" y="190500"/>
                </a:lnTo>
                <a:lnTo>
                  <a:pt x="342792" y="182625"/>
                </a:lnTo>
                <a:lnTo>
                  <a:pt x="337923" y="160655"/>
                </a:lnTo>
                <a:lnTo>
                  <a:pt x="267862" y="160655"/>
                </a:lnTo>
                <a:lnTo>
                  <a:pt x="264306" y="157099"/>
                </a:lnTo>
                <a:lnTo>
                  <a:pt x="262655" y="156210"/>
                </a:lnTo>
                <a:lnTo>
                  <a:pt x="260877" y="154431"/>
                </a:lnTo>
                <a:lnTo>
                  <a:pt x="259988" y="154431"/>
                </a:lnTo>
                <a:lnTo>
                  <a:pt x="258210" y="153670"/>
                </a:lnTo>
                <a:close/>
              </a:path>
              <a:path w="376554" h="359410">
                <a:moveTo>
                  <a:pt x="246780" y="204597"/>
                </a:moveTo>
                <a:lnTo>
                  <a:pt x="245891" y="204597"/>
                </a:lnTo>
                <a:lnTo>
                  <a:pt x="245891" y="207137"/>
                </a:lnTo>
                <a:lnTo>
                  <a:pt x="249320" y="207137"/>
                </a:lnTo>
                <a:lnTo>
                  <a:pt x="249320" y="206375"/>
                </a:lnTo>
                <a:lnTo>
                  <a:pt x="248431" y="205486"/>
                </a:lnTo>
                <a:lnTo>
                  <a:pt x="246780" y="205486"/>
                </a:lnTo>
                <a:lnTo>
                  <a:pt x="246780" y="204597"/>
                </a:lnTo>
                <a:close/>
              </a:path>
              <a:path w="376554" h="359410">
                <a:moveTo>
                  <a:pt x="160293" y="194056"/>
                </a:moveTo>
                <a:lnTo>
                  <a:pt x="147974" y="194056"/>
                </a:lnTo>
                <a:lnTo>
                  <a:pt x="135707" y="194387"/>
                </a:lnTo>
                <a:lnTo>
                  <a:pt x="123940" y="195373"/>
                </a:lnTo>
                <a:lnTo>
                  <a:pt x="112506" y="197002"/>
                </a:lnTo>
                <a:lnTo>
                  <a:pt x="101238" y="199262"/>
                </a:lnTo>
                <a:lnTo>
                  <a:pt x="232683" y="199262"/>
                </a:lnTo>
                <a:lnTo>
                  <a:pt x="232683" y="194945"/>
                </a:lnTo>
                <a:lnTo>
                  <a:pt x="166516" y="194945"/>
                </a:lnTo>
                <a:lnTo>
                  <a:pt x="160293" y="194056"/>
                </a:lnTo>
                <a:close/>
              </a:path>
              <a:path w="376554" h="359410">
                <a:moveTo>
                  <a:pt x="220237" y="84200"/>
                </a:moveTo>
                <a:lnTo>
                  <a:pt x="203047" y="103187"/>
                </a:lnTo>
                <a:lnTo>
                  <a:pt x="184915" y="130460"/>
                </a:lnTo>
                <a:lnTo>
                  <a:pt x="170570" y="159210"/>
                </a:lnTo>
                <a:lnTo>
                  <a:pt x="164738" y="182625"/>
                </a:lnTo>
                <a:lnTo>
                  <a:pt x="164738" y="186944"/>
                </a:lnTo>
                <a:lnTo>
                  <a:pt x="165627" y="190500"/>
                </a:lnTo>
                <a:lnTo>
                  <a:pt x="166516" y="194945"/>
                </a:lnTo>
                <a:lnTo>
                  <a:pt x="232683" y="194945"/>
                </a:lnTo>
                <a:lnTo>
                  <a:pt x="232683" y="187833"/>
                </a:lnTo>
                <a:lnTo>
                  <a:pt x="269640" y="187833"/>
                </a:lnTo>
                <a:lnTo>
                  <a:pt x="269640" y="186944"/>
                </a:lnTo>
                <a:lnTo>
                  <a:pt x="268751" y="186055"/>
                </a:lnTo>
                <a:lnTo>
                  <a:pt x="267862" y="185293"/>
                </a:lnTo>
                <a:lnTo>
                  <a:pt x="266973" y="184404"/>
                </a:lnTo>
                <a:lnTo>
                  <a:pt x="265195" y="183515"/>
                </a:lnTo>
                <a:lnTo>
                  <a:pt x="264306" y="182625"/>
                </a:lnTo>
                <a:lnTo>
                  <a:pt x="262655" y="182625"/>
                </a:lnTo>
                <a:lnTo>
                  <a:pt x="260877" y="181737"/>
                </a:lnTo>
                <a:lnTo>
                  <a:pt x="259099" y="181737"/>
                </a:lnTo>
                <a:lnTo>
                  <a:pt x="258210" y="180848"/>
                </a:lnTo>
                <a:lnTo>
                  <a:pt x="256432" y="180848"/>
                </a:lnTo>
                <a:lnTo>
                  <a:pt x="251098" y="179959"/>
                </a:lnTo>
                <a:lnTo>
                  <a:pt x="246780" y="179070"/>
                </a:lnTo>
                <a:lnTo>
                  <a:pt x="243224" y="177292"/>
                </a:lnTo>
                <a:lnTo>
                  <a:pt x="240557" y="175514"/>
                </a:lnTo>
                <a:lnTo>
                  <a:pt x="237890" y="173862"/>
                </a:lnTo>
                <a:lnTo>
                  <a:pt x="236112" y="171196"/>
                </a:lnTo>
                <a:lnTo>
                  <a:pt x="234334" y="169418"/>
                </a:lnTo>
                <a:lnTo>
                  <a:pt x="232683" y="167640"/>
                </a:lnTo>
                <a:lnTo>
                  <a:pt x="232683" y="164973"/>
                </a:lnTo>
                <a:lnTo>
                  <a:pt x="231794" y="163322"/>
                </a:lnTo>
                <a:lnTo>
                  <a:pt x="231794" y="154431"/>
                </a:lnTo>
                <a:lnTo>
                  <a:pt x="232683" y="152781"/>
                </a:lnTo>
                <a:lnTo>
                  <a:pt x="233445" y="150114"/>
                </a:lnTo>
                <a:lnTo>
                  <a:pt x="238779" y="144780"/>
                </a:lnTo>
                <a:lnTo>
                  <a:pt x="240557" y="143891"/>
                </a:lnTo>
                <a:lnTo>
                  <a:pt x="242335" y="143129"/>
                </a:lnTo>
                <a:lnTo>
                  <a:pt x="245002" y="141350"/>
                </a:lnTo>
                <a:lnTo>
                  <a:pt x="246780" y="141350"/>
                </a:lnTo>
                <a:lnTo>
                  <a:pt x="249320" y="140462"/>
                </a:lnTo>
                <a:lnTo>
                  <a:pt x="249320" y="134239"/>
                </a:lnTo>
                <a:lnTo>
                  <a:pt x="326265" y="134239"/>
                </a:lnTo>
                <a:lnTo>
                  <a:pt x="324838" y="131079"/>
                </a:lnTo>
                <a:lnTo>
                  <a:pt x="308234" y="103884"/>
                </a:lnTo>
                <a:lnTo>
                  <a:pt x="295464" y="88646"/>
                </a:lnTo>
                <a:lnTo>
                  <a:pt x="256432" y="88646"/>
                </a:lnTo>
                <a:lnTo>
                  <a:pt x="246830" y="88326"/>
                </a:lnTo>
                <a:lnTo>
                  <a:pt x="237716" y="87423"/>
                </a:lnTo>
                <a:lnTo>
                  <a:pt x="228911" y="86020"/>
                </a:lnTo>
                <a:lnTo>
                  <a:pt x="220237" y="84200"/>
                </a:lnTo>
                <a:close/>
              </a:path>
              <a:path w="376554" h="359410">
                <a:moveTo>
                  <a:pt x="269640" y="187833"/>
                </a:moveTo>
                <a:lnTo>
                  <a:pt x="245891" y="187833"/>
                </a:lnTo>
                <a:lnTo>
                  <a:pt x="247669" y="189611"/>
                </a:lnTo>
                <a:lnTo>
                  <a:pt x="249320" y="190500"/>
                </a:lnTo>
                <a:lnTo>
                  <a:pt x="251098" y="192278"/>
                </a:lnTo>
                <a:lnTo>
                  <a:pt x="252876" y="193167"/>
                </a:lnTo>
                <a:lnTo>
                  <a:pt x="253765" y="194056"/>
                </a:lnTo>
                <a:lnTo>
                  <a:pt x="256432" y="194056"/>
                </a:lnTo>
                <a:lnTo>
                  <a:pt x="258210" y="194945"/>
                </a:lnTo>
                <a:lnTo>
                  <a:pt x="263417" y="194945"/>
                </a:lnTo>
                <a:lnTo>
                  <a:pt x="266084" y="194056"/>
                </a:lnTo>
                <a:lnTo>
                  <a:pt x="266973" y="193167"/>
                </a:lnTo>
                <a:lnTo>
                  <a:pt x="268751" y="192278"/>
                </a:lnTo>
                <a:lnTo>
                  <a:pt x="269640" y="191389"/>
                </a:lnTo>
                <a:lnTo>
                  <a:pt x="269640" y="187833"/>
                </a:lnTo>
                <a:close/>
              </a:path>
              <a:path w="376554" h="359410">
                <a:moveTo>
                  <a:pt x="329479" y="141350"/>
                </a:moveTo>
                <a:lnTo>
                  <a:pt x="281959" y="141350"/>
                </a:lnTo>
                <a:lnTo>
                  <a:pt x="281959" y="160655"/>
                </a:lnTo>
                <a:lnTo>
                  <a:pt x="337923" y="160655"/>
                </a:lnTo>
                <a:lnTo>
                  <a:pt x="337655" y="159442"/>
                </a:lnTo>
                <a:lnTo>
                  <a:pt x="329479" y="141350"/>
                </a:lnTo>
                <a:close/>
              </a:path>
              <a:path w="376554" h="359410">
                <a:moveTo>
                  <a:pt x="326265" y="134239"/>
                </a:moveTo>
                <a:lnTo>
                  <a:pt x="263417" y="134239"/>
                </a:lnTo>
                <a:lnTo>
                  <a:pt x="263417" y="141350"/>
                </a:lnTo>
                <a:lnTo>
                  <a:pt x="266973" y="143129"/>
                </a:lnTo>
                <a:lnTo>
                  <a:pt x="268751" y="143891"/>
                </a:lnTo>
                <a:lnTo>
                  <a:pt x="268751" y="141350"/>
                </a:lnTo>
                <a:lnTo>
                  <a:pt x="329479" y="141350"/>
                </a:lnTo>
                <a:lnTo>
                  <a:pt x="326265" y="134239"/>
                </a:lnTo>
                <a:close/>
              </a:path>
              <a:path w="376554" h="359410">
                <a:moveTo>
                  <a:pt x="291738" y="84200"/>
                </a:moveTo>
                <a:lnTo>
                  <a:pt x="283078" y="86020"/>
                </a:lnTo>
                <a:lnTo>
                  <a:pt x="274371" y="87423"/>
                </a:lnTo>
                <a:lnTo>
                  <a:pt x="265521" y="88326"/>
                </a:lnTo>
                <a:lnTo>
                  <a:pt x="256432" y="88646"/>
                </a:lnTo>
                <a:lnTo>
                  <a:pt x="295464" y="88646"/>
                </a:lnTo>
                <a:lnTo>
                  <a:pt x="291738" y="84200"/>
                </a:lnTo>
                <a:close/>
              </a:path>
              <a:path w="376554" h="359410">
                <a:moveTo>
                  <a:pt x="218562" y="3569"/>
                </a:moveTo>
                <a:lnTo>
                  <a:pt x="206140" y="5206"/>
                </a:lnTo>
                <a:lnTo>
                  <a:pt x="202483" y="17978"/>
                </a:lnTo>
                <a:lnTo>
                  <a:pt x="207172" y="38988"/>
                </a:lnTo>
                <a:lnTo>
                  <a:pt x="227550" y="73326"/>
                </a:lnTo>
                <a:lnTo>
                  <a:pt x="257321" y="76327"/>
                </a:lnTo>
                <a:lnTo>
                  <a:pt x="268166" y="75910"/>
                </a:lnTo>
                <a:lnTo>
                  <a:pt x="300597" y="43942"/>
                </a:lnTo>
                <a:lnTo>
                  <a:pt x="305023" y="22733"/>
                </a:lnTo>
                <a:lnTo>
                  <a:pt x="254781" y="22733"/>
                </a:lnTo>
                <a:lnTo>
                  <a:pt x="244788" y="16869"/>
                </a:lnTo>
                <a:lnTo>
                  <a:pt x="232080" y="8969"/>
                </a:lnTo>
                <a:lnTo>
                  <a:pt x="218562" y="3569"/>
                </a:lnTo>
                <a:close/>
              </a:path>
              <a:path w="376554" h="359410">
                <a:moveTo>
                  <a:pt x="296056" y="0"/>
                </a:moveTo>
                <a:lnTo>
                  <a:pt x="285267" y="2158"/>
                </a:lnTo>
                <a:lnTo>
                  <a:pt x="273847" y="11080"/>
                </a:lnTo>
                <a:lnTo>
                  <a:pt x="263213" y="20145"/>
                </a:lnTo>
                <a:lnTo>
                  <a:pt x="254781" y="22733"/>
                </a:lnTo>
                <a:lnTo>
                  <a:pt x="305023" y="22733"/>
                </a:lnTo>
                <a:lnTo>
                  <a:pt x="305188" y="21939"/>
                </a:lnTo>
                <a:lnTo>
                  <a:pt x="301517" y="4318"/>
                </a:lnTo>
                <a:lnTo>
                  <a:pt x="299866" y="1905"/>
                </a:lnTo>
                <a:lnTo>
                  <a:pt x="298088" y="635"/>
                </a:lnTo>
                <a:lnTo>
                  <a:pt x="296056" y="0"/>
                </a:lnTo>
                <a:close/>
              </a:path>
            </a:pathLst>
          </a:custGeom>
          <a:solidFill>
            <a:srgbClr val="F9F9F9"/>
          </a:solidFill>
        </p:spPr>
        <p:txBody>
          <a:bodyPr wrap="square" lIns="0" tIns="0" rIns="0" bIns="0" rtlCol="0"/>
          <a:lstStyle/>
          <a:p>
            <a:endParaRPr/>
          </a:p>
        </p:txBody>
      </p:sp>
      <p:sp>
        <p:nvSpPr>
          <p:cNvPr id="86" name="object 86"/>
          <p:cNvSpPr/>
          <p:nvPr/>
        </p:nvSpPr>
        <p:spPr>
          <a:xfrm>
            <a:off x="9083147" y="4125976"/>
            <a:ext cx="376555" cy="359410"/>
          </a:xfrm>
          <a:custGeom>
            <a:avLst/>
            <a:gdLst/>
            <a:ahLst/>
            <a:cxnLst/>
            <a:rect l="l" t="t" r="r" b="b"/>
            <a:pathLst>
              <a:path w="376554" h="359410">
                <a:moveTo>
                  <a:pt x="161124" y="324236"/>
                </a:moveTo>
                <a:lnTo>
                  <a:pt x="112881" y="324236"/>
                </a:lnTo>
                <a:lnTo>
                  <a:pt x="124051" y="326120"/>
                </a:lnTo>
                <a:lnTo>
                  <a:pt x="135721" y="330455"/>
                </a:lnTo>
                <a:lnTo>
                  <a:pt x="164818" y="346565"/>
                </a:lnTo>
                <a:lnTo>
                  <a:pt x="183376" y="353456"/>
                </a:lnTo>
                <a:lnTo>
                  <a:pt x="203410" y="357705"/>
                </a:lnTo>
                <a:lnTo>
                  <a:pt x="224682" y="359156"/>
                </a:lnTo>
                <a:lnTo>
                  <a:pt x="245677" y="357566"/>
                </a:lnTo>
                <a:lnTo>
                  <a:pt x="265100" y="353012"/>
                </a:lnTo>
                <a:lnTo>
                  <a:pt x="283047" y="345815"/>
                </a:lnTo>
                <a:lnTo>
                  <a:pt x="288783" y="342519"/>
                </a:lnTo>
                <a:lnTo>
                  <a:pt x="224682" y="342519"/>
                </a:lnTo>
                <a:lnTo>
                  <a:pt x="206045" y="341078"/>
                </a:lnTo>
                <a:lnTo>
                  <a:pt x="188551" y="336994"/>
                </a:lnTo>
                <a:lnTo>
                  <a:pt x="172390" y="330624"/>
                </a:lnTo>
                <a:lnTo>
                  <a:pt x="161124" y="324236"/>
                </a:lnTo>
                <a:close/>
              </a:path>
              <a:path w="376554" h="359410">
                <a:moveTo>
                  <a:pt x="100349" y="190500"/>
                </a:moveTo>
                <a:lnTo>
                  <a:pt x="4337" y="190500"/>
                </a:lnTo>
                <a:lnTo>
                  <a:pt x="3612" y="197002"/>
                </a:lnTo>
                <a:lnTo>
                  <a:pt x="2129" y="213318"/>
                </a:lnTo>
                <a:lnTo>
                  <a:pt x="587" y="238345"/>
                </a:lnTo>
                <a:lnTo>
                  <a:pt x="113" y="259080"/>
                </a:lnTo>
                <a:lnTo>
                  <a:pt x="0" y="273419"/>
                </a:lnTo>
                <a:lnTo>
                  <a:pt x="566" y="298199"/>
                </a:lnTo>
                <a:lnTo>
                  <a:pt x="664" y="300355"/>
                </a:lnTo>
                <a:lnTo>
                  <a:pt x="2115" y="323929"/>
                </a:lnTo>
                <a:lnTo>
                  <a:pt x="3687" y="341078"/>
                </a:lnTo>
                <a:lnTo>
                  <a:pt x="4337" y="346837"/>
                </a:lnTo>
                <a:lnTo>
                  <a:pt x="100349" y="346837"/>
                </a:lnTo>
                <a:lnTo>
                  <a:pt x="101238" y="338074"/>
                </a:lnTo>
                <a:lnTo>
                  <a:pt x="102127" y="324866"/>
                </a:lnTo>
                <a:lnTo>
                  <a:pt x="112881" y="324236"/>
                </a:lnTo>
                <a:lnTo>
                  <a:pt x="161124" y="324236"/>
                </a:lnTo>
                <a:lnTo>
                  <a:pt x="157753" y="322325"/>
                </a:lnTo>
                <a:lnTo>
                  <a:pt x="156864" y="322325"/>
                </a:lnTo>
                <a:lnTo>
                  <a:pt x="144486" y="315747"/>
                </a:lnTo>
                <a:lnTo>
                  <a:pt x="131274" y="310943"/>
                </a:lnTo>
                <a:lnTo>
                  <a:pt x="117395" y="308306"/>
                </a:lnTo>
                <a:lnTo>
                  <a:pt x="103016" y="308229"/>
                </a:lnTo>
                <a:lnTo>
                  <a:pt x="103651" y="298473"/>
                </a:lnTo>
                <a:lnTo>
                  <a:pt x="104237" y="288127"/>
                </a:lnTo>
                <a:lnTo>
                  <a:pt x="104563" y="280114"/>
                </a:lnTo>
                <a:lnTo>
                  <a:pt x="104685" y="275500"/>
                </a:lnTo>
                <a:lnTo>
                  <a:pt x="104582" y="259080"/>
                </a:lnTo>
                <a:lnTo>
                  <a:pt x="104459" y="254635"/>
                </a:lnTo>
                <a:lnTo>
                  <a:pt x="103794" y="241554"/>
                </a:lnTo>
                <a:lnTo>
                  <a:pt x="102127" y="215137"/>
                </a:lnTo>
                <a:lnTo>
                  <a:pt x="113006" y="213318"/>
                </a:lnTo>
                <a:lnTo>
                  <a:pt x="124384" y="211915"/>
                </a:lnTo>
                <a:lnTo>
                  <a:pt x="136096" y="211012"/>
                </a:lnTo>
                <a:lnTo>
                  <a:pt x="147974" y="210693"/>
                </a:lnTo>
                <a:lnTo>
                  <a:pt x="249320" y="210693"/>
                </a:lnTo>
                <a:lnTo>
                  <a:pt x="249320" y="207137"/>
                </a:lnTo>
                <a:lnTo>
                  <a:pt x="232683" y="207137"/>
                </a:lnTo>
                <a:lnTo>
                  <a:pt x="232683" y="199262"/>
                </a:lnTo>
                <a:lnTo>
                  <a:pt x="101238" y="199262"/>
                </a:lnTo>
                <a:lnTo>
                  <a:pt x="100406" y="194387"/>
                </a:lnTo>
                <a:lnTo>
                  <a:pt x="100349" y="190500"/>
                </a:lnTo>
                <a:close/>
              </a:path>
              <a:path w="376554" h="359410">
                <a:moveTo>
                  <a:pt x="369545" y="227456"/>
                </a:moveTo>
                <a:lnTo>
                  <a:pt x="339236" y="227456"/>
                </a:lnTo>
                <a:lnTo>
                  <a:pt x="347148" y="228990"/>
                </a:lnTo>
                <a:lnTo>
                  <a:pt x="353286" y="233156"/>
                </a:lnTo>
                <a:lnTo>
                  <a:pt x="357256" y="239297"/>
                </a:lnTo>
                <a:lnTo>
                  <a:pt x="358667" y="246761"/>
                </a:lnTo>
                <a:lnTo>
                  <a:pt x="359556" y="251968"/>
                </a:lnTo>
                <a:lnTo>
                  <a:pt x="356889" y="257301"/>
                </a:lnTo>
                <a:lnTo>
                  <a:pt x="354222" y="260731"/>
                </a:lnTo>
                <a:lnTo>
                  <a:pt x="338744" y="276590"/>
                </a:lnTo>
                <a:lnTo>
                  <a:pt x="329380" y="285966"/>
                </a:lnTo>
                <a:lnTo>
                  <a:pt x="322599" y="292354"/>
                </a:lnTo>
                <a:lnTo>
                  <a:pt x="306375" y="308625"/>
                </a:lnTo>
                <a:lnTo>
                  <a:pt x="301597" y="313624"/>
                </a:lnTo>
                <a:lnTo>
                  <a:pt x="298723" y="316992"/>
                </a:lnTo>
                <a:lnTo>
                  <a:pt x="296056" y="318769"/>
                </a:lnTo>
                <a:lnTo>
                  <a:pt x="260496" y="336994"/>
                </a:lnTo>
                <a:lnTo>
                  <a:pt x="224682" y="342519"/>
                </a:lnTo>
                <a:lnTo>
                  <a:pt x="288783" y="342519"/>
                </a:lnTo>
                <a:lnTo>
                  <a:pt x="299612" y="336296"/>
                </a:lnTo>
                <a:lnTo>
                  <a:pt x="300501" y="335406"/>
                </a:lnTo>
                <a:lnTo>
                  <a:pt x="305835" y="331978"/>
                </a:lnTo>
                <a:lnTo>
                  <a:pt x="311931" y="326644"/>
                </a:lnTo>
                <a:lnTo>
                  <a:pt x="317265" y="322325"/>
                </a:lnTo>
                <a:lnTo>
                  <a:pt x="320821" y="317881"/>
                </a:lnTo>
                <a:lnTo>
                  <a:pt x="326028" y="312547"/>
                </a:lnTo>
                <a:lnTo>
                  <a:pt x="334918" y="304673"/>
                </a:lnTo>
                <a:lnTo>
                  <a:pt x="351286" y="288099"/>
                </a:lnTo>
                <a:lnTo>
                  <a:pt x="375531" y="253819"/>
                </a:lnTo>
                <a:lnTo>
                  <a:pt x="376320" y="246761"/>
                </a:lnTo>
                <a:lnTo>
                  <a:pt x="373383" y="232981"/>
                </a:lnTo>
                <a:lnTo>
                  <a:pt x="369545" y="227456"/>
                </a:lnTo>
                <a:close/>
              </a:path>
              <a:path w="376554" h="359410">
                <a:moveTo>
                  <a:pt x="197377" y="268731"/>
                </a:moveTo>
                <a:lnTo>
                  <a:pt x="226746" y="296370"/>
                </a:lnTo>
                <a:lnTo>
                  <a:pt x="251098" y="300355"/>
                </a:lnTo>
                <a:lnTo>
                  <a:pt x="262548" y="298473"/>
                </a:lnTo>
                <a:lnTo>
                  <a:pt x="272593" y="293211"/>
                </a:lnTo>
                <a:lnTo>
                  <a:pt x="280495" y="285138"/>
                </a:lnTo>
                <a:lnTo>
                  <a:pt x="281248" y="283591"/>
                </a:lnTo>
                <a:lnTo>
                  <a:pt x="249320" y="283591"/>
                </a:lnTo>
                <a:lnTo>
                  <a:pt x="240847" y="282751"/>
                </a:lnTo>
                <a:lnTo>
                  <a:pt x="229635" y="280114"/>
                </a:lnTo>
                <a:lnTo>
                  <a:pt x="215280" y="275500"/>
                </a:lnTo>
                <a:lnTo>
                  <a:pt x="197377" y="268731"/>
                </a:lnTo>
                <a:close/>
              </a:path>
              <a:path w="376554" h="359410">
                <a:moveTo>
                  <a:pt x="249320" y="210693"/>
                </a:moveTo>
                <a:lnTo>
                  <a:pt x="147974" y="210693"/>
                </a:lnTo>
                <a:lnTo>
                  <a:pt x="183042" y="213556"/>
                </a:lnTo>
                <a:lnTo>
                  <a:pt x="214872" y="221694"/>
                </a:lnTo>
                <a:lnTo>
                  <a:pt x="242576" y="234442"/>
                </a:lnTo>
                <a:lnTo>
                  <a:pt x="265195" y="251079"/>
                </a:lnTo>
                <a:lnTo>
                  <a:pt x="267862" y="254635"/>
                </a:lnTo>
                <a:lnTo>
                  <a:pt x="270529" y="259080"/>
                </a:lnTo>
                <a:lnTo>
                  <a:pt x="270529" y="264287"/>
                </a:lnTo>
                <a:lnTo>
                  <a:pt x="268980" y="271750"/>
                </a:lnTo>
                <a:lnTo>
                  <a:pt x="264703" y="277891"/>
                </a:lnTo>
                <a:lnTo>
                  <a:pt x="258260" y="282057"/>
                </a:lnTo>
                <a:lnTo>
                  <a:pt x="250209" y="283591"/>
                </a:lnTo>
                <a:lnTo>
                  <a:pt x="281248" y="283591"/>
                </a:lnTo>
                <a:lnTo>
                  <a:pt x="313751" y="244592"/>
                </a:lnTo>
                <a:lnTo>
                  <a:pt x="324250" y="235331"/>
                </a:lnTo>
                <a:lnTo>
                  <a:pt x="324271" y="234428"/>
                </a:lnTo>
                <a:lnTo>
                  <a:pt x="326917" y="232663"/>
                </a:lnTo>
                <a:lnTo>
                  <a:pt x="328695" y="230886"/>
                </a:lnTo>
                <a:lnTo>
                  <a:pt x="330473" y="229997"/>
                </a:lnTo>
                <a:lnTo>
                  <a:pt x="333140" y="228219"/>
                </a:lnTo>
                <a:lnTo>
                  <a:pt x="335807" y="227456"/>
                </a:lnTo>
                <a:lnTo>
                  <a:pt x="369545" y="227456"/>
                </a:lnTo>
                <a:lnTo>
                  <a:pt x="365398" y="221487"/>
                </a:lnTo>
                <a:lnTo>
                  <a:pt x="354554" y="214249"/>
                </a:lnTo>
                <a:lnTo>
                  <a:pt x="249320" y="214249"/>
                </a:lnTo>
                <a:lnTo>
                  <a:pt x="249320" y="210693"/>
                </a:lnTo>
                <a:close/>
              </a:path>
              <a:path w="376554" h="359410">
                <a:moveTo>
                  <a:pt x="258210" y="153669"/>
                </a:moveTo>
                <a:lnTo>
                  <a:pt x="250209" y="153669"/>
                </a:lnTo>
                <a:lnTo>
                  <a:pt x="248431" y="154431"/>
                </a:lnTo>
                <a:lnTo>
                  <a:pt x="247669" y="155321"/>
                </a:lnTo>
                <a:lnTo>
                  <a:pt x="245002" y="157987"/>
                </a:lnTo>
                <a:lnTo>
                  <a:pt x="245002" y="163322"/>
                </a:lnTo>
                <a:lnTo>
                  <a:pt x="249320" y="166750"/>
                </a:lnTo>
                <a:lnTo>
                  <a:pt x="258210" y="167640"/>
                </a:lnTo>
                <a:lnTo>
                  <a:pt x="264306" y="168529"/>
                </a:lnTo>
                <a:lnTo>
                  <a:pt x="268751" y="170306"/>
                </a:lnTo>
                <a:lnTo>
                  <a:pt x="271418" y="172085"/>
                </a:lnTo>
                <a:lnTo>
                  <a:pt x="274974" y="173862"/>
                </a:lnTo>
                <a:lnTo>
                  <a:pt x="277641" y="175513"/>
                </a:lnTo>
                <a:lnTo>
                  <a:pt x="279292" y="178181"/>
                </a:lnTo>
                <a:lnTo>
                  <a:pt x="281070" y="179959"/>
                </a:lnTo>
                <a:lnTo>
                  <a:pt x="281959" y="182625"/>
                </a:lnTo>
                <a:lnTo>
                  <a:pt x="282848" y="184404"/>
                </a:lnTo>
                <a:lnTo>
                  <a:pt x="282732" y="194387"/>
                </a:lnTo>
                <a:lnTo>
                  <a:pt x="281959" y="196596"/>
                </a:lnTo>
                <a:lnTo>
                  <a:pt x="280181" y="198374"/>
                </a:lnTo>
                <a:lnTo>
                  <a:pt x="279292" y="201041"/>
                </a:lnTo>
                <a:lnTo>
                  <a:pt x="277641" y="201930"/>
                </a:lnTo>
                <a:lnTo>
                  <a:pt x="275863" y="203707"/>
                </a:lnTo>
                <a:lnTo>
                  <a:pt x="273196" y="205486"/>
                </a:lnTo>
                <a:lnTo>
                  <a:pt x="271418" y="206375"/>
                </a:lnTo>
                <a:lnTo>
                  <a:pt x="268751" y="207137"/>
                </a:lnTo>
                <a:lnTo>
                  <a:pt x="266084" y="208025"/>
                </a:lnTo>
                <a:lnTo>
                  <a:pt x="263417" y="208025"/>
                </a:lnTo>
                <a:lnTo>
                  <a:pt x="263417" y="214249"/>
                </a:lnTo>
                <a:lnTo>
                  <a:pt x="354554" y="214249"/>
                </a:lnTo>
                <a:lnTo>
                  <a:pt x="353603" y="213613"/>
                </a:lnTo>
                <a:lnTo>
                  <a:pt x="339236" y="210693"/>
                </a:lnTo>
                <a:lnTo>
                  <a:pt x="337585" y="210693"/>
                </a:lnTo>
                <a:lnTo>
                  <a:pt x="339846" y="204468"/>
                </a:lnTo>
                <a:lnTo>
                  <a:pt x="341475" y="197659"/>
                </a:lnTo>
                <a:lnTo>
                  <a:pt x="342441" y="190500"/>
                </a:lnTo>
                <a:lnTo>
                  <a:pt x="342792" y="182625"/>
                </a:lnTo>
                <a:lnTo>
                  <a:pt x="337923" y="160655"/>
                </a:lnTo>
                <a:lnTo>
                  <a:pt x="267862" y="160655"/>
                </a:lnTo>
                <a:lnTo>
                  <a:pt x="264306" y="157099"/>
                </a:lnTo>
                <a:lnTo>
                  <a:pt x="262655" y="156210"/>
                </a:lnTo>
                <a:lnTo>
                  <a:pt x="260877" y="154431"/>
                </a:lnTo>
                <a:lnTo>
                  <a:pt x="259988" y="154431"/>
                </a:lnTo>
                <a:lnTo>
                  <a:pt x="258210" y="153669"/>
                </a:lnTo>
                <a:close/>
              </a:path>
              <a:path w="376554" h="359410">
                <a:moveTo>
                  <a:pt x="246780" y="204597"/>
                </a:moveTo>
                <a:lnTo>
                  <a:pt x="245891" y="204597"/>
                </a:lnTo>
                <a:lnTo>
                  <a:pt x="245891" y="207137"/>
                </a:lnTo>
                <a:lnTo>
                  <a:pt x="249320" y="207137"/>
                </a:lnTo>
                <a:lnTo>
                  <a:pt x="249320" y="206375"/>
                </a:lnTo>
                <a:lnTo>
                  <a:pt x="248431" y="205486"/>
                </a:lnTo>
                <a:lnTo>
                  <a:pt x="246780" y="205486"/>
                </a:lnTo>
                <a:lnTo>
                  <a:pt x="246780" y="204597"/>
                </a:lnTo>
                <a:close/>
              </a:path>
              <a:path w="376554" h="359410">
                <a:moveTo>
                  <a:pt x="160293" y="194056"/>
                </a:moveTo>
                <a:lnTo>
                  <a:pt x="147974" y="194056"/>
                </a:lnTo>
                <a:lnTo>
                  <a:pt x="135707" y="194387"/>
                </a:lnTo>
                <a:lnTo>
                  <a:pt x="123940" y="195373"/>
                </a:lnTo>
                <a:lnTo>
                  <a:pt x="112506" y="197002"/>
                </a:lnTo>
                <a:lnTo>
                  <a:pt x="101238" y="199262"/>
                </a:lnTo>
                <a:lnTo>
                  <a:pt x="232683" y="199262"/>
                </a:lnTo>
                <a:lnTo>
                  <a:pt x="232683" y="194944"/>
                </a:lnTo>
                <a:lnTo>
                  <a:pt x="166516" y="194944"/>
                </a:lnTo>
                <a:lnTo>
                  <a:pt x="160293" y="194056"/>
                </a:lnTo>
                <a:close/>
              </a:path>
              <a:path w="376554" h="359410">
                <a:moveTo>
                  <a:pt x="220237" y="84200"/>
                </a:moveTo>
                <a:lnTo>
                  <a:pt x="203047" y="103187"/>
                </a:lnTo>
                <a:lnTo>
                  <a:pt x="184915" y="130460"/>
                </a:lnTo>
                <a:lnTo>
                  <a:pt x="170570" y="159210"/>
                </a:lnTo>
                <a:lnTo>
                  <a:pt x="164738" y="182625"/>
                </a:lnTo>
                <a:lnTo>
                  <a:pt x="164738" y="186944"/>
                </a:lnTo>
                <a:lnTo>
                  <a:pt x="165627" y="190500"/>
                </a:lnTo>
                <a:lnTo>
                  <a:pt x="166516" y="194944"/>
                </a:lnTo>
                <a:lnTo>
                  <a:pt x="232683" y="194944"/>
                </a:lnTo>
                <a:lnTo>
                  <a:pt x="232683" y="187832"/>
                </a:lnTo>
                <a:lnTo>
                  <a:pt x="269640" y="187832"/>
                </a:lnTo>
                <a:lnTo>
                  <a:pt x="269640" y="186944"/>
                </a:lnTo>
                <a:lnTo>
                  <a:pt x="268751" y="186055"/>
                </a:lnTo>
                <a:lnTo>
                  <a:pt x="267862" y="185293"/>
                </a:lnTo>
                <a:lnTo>
                  <a:pt x="266973" y="184404"/>
                </a:lnTo>
                <a:lnTo>
                  <a:pt x="265195" y="183515"/>
                </a:lnTo>
                <a:lnTo>
                  <a:pt x="264306" y="182625"/>
                </a:lnTo>
                <a:lnTo>
                  <a:pt x="262655" y="182625"/>
                </a:lnTo>
                <a:lnTo>
                  <a:pt x="260877" y="181737"/>
                </a:lnTo>
                <a:lnTo>
                  <a:pt x="259099" y="181737"/>
                </a:lnTo>
                <a:lnTo>
                  <a:pt x="258210" y="180848"/>
                </a:lnTo>
                <a:lnTo>
                  <a:pt x="256432" y="180848"/>
                </a:lnTo>
                <a:lnTo>
                  <a:pt x="251098" y="179959"/>
                </a:lnTo>
                <a:lnTo>
                  <a:pt x="246780" y="179069"/>
                </a:lnTo>
                <a:lnTo>
                  <a:pt x="243224" y="177292"/>
                </a:lnTo>
                <a:lnTo>
                  <a:pt x="240557" y="175513"/>
                </a:lnTo>
                <a:lnTo>
                  <a:pt x="237890" y="173862"/>
                </a:lnTo>
                <a:lnTo>
                  <a:pt x="236112" y="171196"/>
                </a:lnTo>
                <a:lnTo>
                  <a:pt x="234334" y="169418"/>
                </a:lnTo>
                <a:lnTo>
                  <a:pt x="232683" y="167640"/>
                </a:lnTo>
                <a:lnTo>
                  <a:pt x="232683" y="164973"/>
                </a:lnTo>
                <a:lnTo>
                  <a:pt x="231794" y="163322"/>
                </a:lnTo>
                <a:lnTo>
                  <a:pt x="231794" y="154431"/>
                </a:lnTo>
                <a:lnTo>
                  <a:pt x="232683" y="152781"/>
                </a:lnTo>
                <a:lnTo>
                  <a:pt x="233445" y="150113"/>
                </a:lnTo>
                <a:lnTo>
                  <a:pt x="238779" y="144780"/>
                </a:lnTo>
                <a:lnTo>
                  <a:pt x="240557" y="143891"/>
                </a:lnTo>
                <a:lnTo>
                  <a:pt x="242335" y="143129"/>
                </a:lnTo>
                <a:lnTo>
                  <a:pt x="245002" y="141350"/>
                </a:lnTo>
                <a:lnTo>
                  <a:pt x="246780" y="141350"/>
                </a:lnTo>
                <a:lnTo>
                  <a:pt x="249320" y="140462"/>
                </a:lnTo>
                <a:lnTo>
                  <a:pt x="249320" y="134238"/>
                </a:lnTo>
                <a:lnTo>
                  <a:pt x="326265" y="134238"/>
                </a:lnTo>
                <a:lnTo>
                  <a:pt x="324838" y="131079"/>
                </a:lnTo>
                <a:lnTo>
                  <a:pt x="308234" y="103884"/>
                </a:lnTo>
                <a:lnTo>
                  <a:pt x="295464" y="88646"/>
                </a:lnTo>
                <a:lnTo>
                  <a:pt x="256432" y="88646"/>
                </a:lnTo>
                <a:lnTo>
                  <a:pt x="246830" y="88326"/>
                </a:lnTo>
                <a:lnTo>
                  <a:pt x="237716" y="87423"/>
                </a:lnTo>
                <a:lnTo>
                  <a:pt x="228911" y="86020"/>
                </a:lnTo>
                <a:lnTo>
                  <a:pt x="220237" y="84200"/>
                </a:lnTo>
                <a:close/>
              </a:path>
              <a:path w="376554" h="359410">
                <a:moveTo>
                  <a:pt x="269640" y="187832"/>
                </a:moveTo>
                <a:lnTo>
                  <a:pt x="245891" y="187832"/>
                </a:lnTo>
                <a:lnTo>
                  <a:pt x="247669" y="189611"/>
                </a:lnTo>
                <a:lnTo>
                  <a:pt x="249320" y="190500"/>
                </a:lnTo>
                <a:lnTo>
                  <a:pt x="251098" y="192278"/>
                </a:lnTo>
                <a:lnTo>
                  <a:pt x="252876" y="193167"/>
                </a:lnTo>
                <a:lnTo>
                  <a:pt x="253765" y="194056"/>
                </a:lnTo>
                <a:lnTo>
                  <a:pt x="256432" y="194056"/>
                </a:lnTo>
                <a:lnTo>
                  <a:pt x="258210" y="194944"/>
                </a:lnTo>
                <a:lnTo>
                  <a:pt x="263417" y="194944"/>
                </a:lnTo>
                <a:lnTo>
                  <a:pt x="266084" y="194056"/>
                </a:lnTo>
                <a:lnTo>
                  <a:pt x="266973" y="193167"/>
                </a:lnTo>
                <a:lnTo>
                  <a:pt x="268751" y="192278"/>
                </a:lnTo>
                <a:lnTo>
                  <a:pt x="269640" y="191388"/>
                </a:lnTo>
                <a:lnTo>
                  <a:pt x="269640" y="187832"/>
                </a:lnTo>
                <a:close/>
              </a:path>
              <a:path w="376554" h="359410">
                <a:moveTo>
                  <a:pt x="329479" y="141350"/>
                </a:moveTo>
                <a:lnTo>
                  <a:pt x="281959" y="141350"/>
                </a:lnTo>
                <a:lnTo>
                  <a:pt x="281959" y="160655"/>
                </a:lnTo>
                <a:lnTo>
                  <a:pt x="337923" y="160655"/>
                </a:lnTo>
                <a:lnTo>
                  <a:pt x="337655" y="159442"/>
                </a:lnTo>
                <a:lnTo>
                  <a:pt x="329479" y="141350"/>
                </a:lnTo>
                <a:close/>
              </a:path>
              <a:path w="376554" h="359410">
                <a:moveTo>
                  <a:pt x="326265" y="134238"/>
                </a:moveTo>
                <a:lnTo>
                  <a:pt x="263417" y="134238"/>
                </a:lnTo>
                <a:lnTo>
                  <a:pt x="263417" y="141350"/>
                </a:lnTo>
                <a:lnTo>
                  <a:pt x="266973" y="143129"/>
                </a:lnTo>
                <a:lnTo>
                  <a:pt x="268751" y="143891"/>
                </a:lnTo>
                <a:lnTo>
                  <a:pt x="268751" y="141350"/>
                </a:lnTo>
                <a:lnTo>
                  <a:pt x="329479" y="141350"/>
                </a:lnTo>
                <a:lnTo>
                  <a:pt x="326265" y="134238"/>
                </a:lnTo>
                <a:close/>
              </a:path>
              <a:path w="376554" h="359410">
                <a:moveTo>
                  <a:pt x="291738" y="84200"/>
                </a:moveTo>
                <a:lnTo>
                  <a:pt x="283078" y="86020"/>
                </a:lnTo>
                <a:lnTo>
                  <a:pt x="274371" y="87423"/>
                </a:lnTo>
                <a:lnTo>
                  <a:pt x="265521" y="88326"/>
                </a:lnTo>
                <a:lnTo>
                  <a:pt x="256432" y="88646"/>
                </a:lnTo>
                <a:lnTo>
                  <a:pt x="295464" y="88646"/>
                </a:lnTo>
                <a:lnTo>
                  <a:pt x="291738" y="84200"/>
                </a:lnTo>
                <a:close/>
              </a:path>
              <a:path w="376554" h="359410">
                <a:moveTo>
                  <a:pt x="218562" y="3569"/>
                </a:moveTo>
                <a:lnTo>
                  <a:pt x="206140" y="5206"/>
                </a:lnTo>
                <a:lnTo>
                  <a:pt x="202483" y="17978"/>
                </a:lnTo>
                <a:lnTo>
                  <a:pt x="207172" y="38988"/>
                </a:lnTo>
                <a:lnTo>
                  <a:pt x="227550" y="73326"/>
                </a:lnTo>
                <a:lnTo>
                  <a:pt x="257321" y="76326"/>
                </a:lnTo>
                <a:lnTo>
                  <a:pt x="268166" y="75910"/>
                </a:lnTo>
                <a:lnTo>
                  <a:pt x="300597" y="43942"/>
                </a:lnTo>
                <a:lnTo>
                  <a:pt x="305023" y="22732"/>
                </a:lnTo>
                <a:lnTo>
                  <a:pt x="254781" y="22732"/>
                </a:lnTo>
                <a:lnTo>
                  <a:pt x="244788" y="16869"/>
                </a:lnTo>
                <a:lnTo>
                  <a:pt x="232080" y="8969"/>
                </a:lnTo>
                <a:lnTo>
                  <a:pt x="218562" y="3569"/>
                </a:lnTo>
                <a:close/>
              </a:path>
              <a:path w="376554" h="359410">
                <a:moveTo>
                  <a:pt x="296056" y="0"/>
                </a:moveTo>
                <a:lnTo>
                  <a:pt x="285267" y="2159"/>
                </a:lnTo>
                <a:lnTo>
                  <a:pt x="273847" y="11080"/>
                </a:lnTo>
                <a:lnTo>
                  <a:pt x="263213" y="20145"/>
                </a:lnTo>
                <a:lnTo>
                  <a:pt x="254781" y="22732"/>
                </a:lnTo>
                <a:lnTo>
                  <a:pt x="305023" y="22732"/>
                </a:lnTo>
                <a:lnTo>
                  <a:pt x="305188" y="21939"/>
                </a:lnTo>
                <a:lnTo>
                  <a:pt x="301517" y="4318"/>
                </a:lnTo>
                <a:lnTo>
                  <a:pt x="299866" y="1905"/>
                </a:lnTo>
                <a:lnTo>
                  <a:pt x="298088" y="635"/>
                </a:lnTo>
                <a:lnTo>
                  <a:pt x="296056" y="0"/>
                </a:lnTo>
                <a:close/>
              </a:path>
            </a:pathLst>
          </a:custGeom>
          <a:solidFill>
            <a:srgbClr val="F9F9F9"/>
          </a:solidFill>
        </p:spPr>
        <p:txBody>
          <a:bodyPr wrap="square" lIns="0" tIns="0" rIns="0" bIns="0" rtlCol="0"/>
          <a:lstStyle/>
          <a:p>
            <a:endParaRPr/>
          </a:p>
        </p:txBody>
      </p:sp>
      <p:sp>
        <p:nvSpPr>
          <p:cNvPr id="87" name="object 87"/>
          <p:cNvSpPr/>
          <p:nvPr/>
        </p:nvSpPr>
        <p:spPr>
          <a:xfrm>
            <a:off x="12021311" y="457200"/>
            <a:ext cx="161544" cy="323088"/>
          </a:xfrm>
          <a:prstGeom prst="rect">
            <a:avLst/>
          </a:prstGeom>
          <a:blipFill>
            <a:blip r:embed="rId10" cstate="print"/>
            <a:stretch>
              <a:fillRect/>
            </a:stretch>
          </a:blipFill>
        </p:spPr>
        <p:txBody>
          <a:bodyPr wrap="square" lIns="0" tIns="0" rIns="0" bIns="0" rtlCol="0"/>
          <a:lstStyle/>
          <a:p>
            <a:endParaRPr/>
          </a:p>
        </p:txBody>
      </p:sp>
      <p:sp>
        <p:nvSpPr>
          <p:cNvPr id="88" name="object 88"/>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15</a:t>
            </a:fld>
            <a:endParaRPr dirty="0"/>
          </a:p>
        </p:txBody>
      </p:sp>
      <p:sp>
        <p:nvSpPr>
          <p:cNvPr id="89" name="object 89"/>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640311" y="6144767"/>
            <a:ext cx="551815" cy="462280"/>
          </a:xfrm>
          <a:custGeom>
            <a:avLst/>
            <a:gdLst/>
            <a:ahLst/>
            <a:cxnLst/>
            <a:rect l="l" t="t" r="r" b="b"/>
            <a:pathLst>
              <a:path w="551815" h="462279">
                <a:moveTo>
                  <a:pt x="320802" y="0"/>
                </a:moveTo>
                <a:lnTo>
                  <a:pt x="230886" y="0"/>
                </a:lnTo>
                <a:lnTo>
                  <a:pt x="184356" y="4690"/>
                </a:lnTo>
                <a:lnTo>
                  <a:pt x="141017" y="18143"/>
                </a:lnTo>
                <a:lnTo>
                  <a:pt x="101798" y="39430"/>
                </a:lnTo>
                <a:lnTo>
                  <a:pt x="67627" y="67622"/>
                </a:lnTo>
                <a:lnTo>
                  <a:pt x="39433" y="101792"/>
                </a:lnTo>
                <a:lnTo>
                  <a:pt x="18145" y="141012"/>
                </a:lnTo>
                <a:lnTo>
                  <a:pt x="4691" y="184352"/>
                </a:lnTo>
                <a:lnTo>
                  <a:pt x="0" y="230885"/>
                </a:lnTo>
                <a:lnTo>
                  <a:pt x="4691" y="277415"/>
                </a:lnTo>
                <a:lnTo>
                  <a:pt x="18145" y="320754"/>
                </a:lnTo>
                <a:lnTo>
                  <a:pt x="39433" y="359973"/>
                </a:lnTo>
                <a:lnTo>
                  <a:pt x="67627" y="394144"/>
                </a:lnTo>
                <a:lnTo>
                  <a:pt x="101798" y="422338"/>
                </a:lnTo>
                <a:lnTo>
                  <a:pt x="141017" y="443626"/>
                </a:lnTo>
                <a:lnTo>
                  <a:pt x="184356" y="457080"/>
                </a:lnTo>
                <a:lnTo>
                  <a:pt x="230886" y="461771"/>
                </a:lnTo>
                <a:lnTo>
                  <a:pt x="320802" y="461771"/>
                </a:lnTo>
                <a:lnTo>
                  <a:pt x="367331" y="457080"/>
                </a:lnTo>
                <a:lnTo>
                  <a:pt x="410670" y="443626"/>
                </a:lnTo>
                <a:lnTo>
                  <a:pt x="449889" y="422338"/>
                </a:lnTo>
                <a:lnTo>
                  <a:pt x="484060" y="394144"/>
                </a:lnTo>
                <a:lnTo>
                  <a:pt x="512254" y="359973"/>
                </a:lnTo>
                <a:lnTo>
                  <a:pt x="533542" y="320754"/>
                </a:lnTo>
                <a:lnTo>
                  <a:pt x="546996" y="277415"/>
                </a:lnTo>
                <a:lnTo>
                  <a:pt x="551688" y="230885"/>
                </a:lnTo>
                <a:lnTo>
                  <a:pt x="546996" y="184352"/>
                </a:lnTo>
                <a:lnTo>
                  <a:pt x="533542" y="141012"/>
                </a:lnTo>
                <a:lnTo>
                  <a:pt x="512254" y="101792"/>
                </a:lnTo>
                <a:lnTo>
                  <a:pt x="484060" y="67622"/>
                </a:lnTo>
                <a:lnTo>
                  <a:pt x="449889" y="39430"/>
                </a:lnTo>
                <a:lnTo>
                  <a:pt x="410670" y="18143"/>
                </a:lnTo>
                <a:lnTo>
                  <a:pt x="367331" y="4690"/>
                </a:lnTo>
                <a:lnTo>
                  <a:pt x="320802" y="0"/>
                </a:lnTo>
                <a:close/>
              </a:path>
            </a:pathLst>
          </a:custGeom>
          <a:solidFill>
            <a:srgbClr val="1D9ED2"/>
          </a:solidFill>
        </p:spPr>
        <p:txBody>
          <a:bodyPr wrap="square" lIns="0" tIns="0" rIns="0" bIns="0" rtlCol="0"/>
          <a:lstStyle/>
          <a:p>
            <a:endParaRPr/>
          </a:p>
        </p:txBody>
      </p:sp>
      <p:sp>
        <p:nvSpPr>
          <p:cNvPr id="3" name="object 3"/>
          <p:cNvSpPr/>
          <p:nvPr/>
        </p:nvSpPr>
        <p:spPr>
          <a:xfrm>
            <a:off x="11856719" y="6144767"/>
            <a:ext cx="334010" cy="462280"/>
          </a:xfrm>
          <a:custGeom>
            <a:avLst/>
            <a:gdLst/>
            <a:ahLst/>
            <a:cxnLst/>
            <a:rect l="l" t="t" r="r" b="b"/>
            <a:pathLst>
              <a:path w="334009" h="462279">
                <a:moveTo>
                  <a:pt x="0" y="461771"/>
                </a:moveTo>
                <a:lnTo>
                  <a:pt x="333755" y="461771"/>
                </a:lnTo>
                <a:lnTo>
                  <a:pt x="333755" y="0"/>
                </a:lnTo>
                <a:lnTo>
                  <a:pt x="0" y="0"/>
                </a:lnTo>
                <a:lnTo>
                  <a:pt x="0" y="461771"/>
                </a:lnTo>
                <a:close/>
              </a:path>
            </a:pathLst>
          </a:custGeom>
          <a:solidFill>
            <a:srgbClr val="1D9ED2"/>
          </a:solidFill>
        </p:spPr>
        <p:txBody>
          <a:bodyPr wrap="square" lIns="0" tIns="0" rIns="0" bIns="0" rtlCol="0"/>
          <a:lstStyle/>
          <a:p>
            <a:endParaRPr/>
          </a:p>
        </p:txBody>
      </p:sp>
      <p:sp>
        <p:nvSpPr>
          <p:cNvPr id="4" name="object 4"/>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基础协议</a:t>
            </a:r>
            <a:endParaRPr sz="1200">
              <a:latin typeface="微软雅黑"/>
              <a:cs typeface="微软雅黑"/>
            </a:endParaRPr>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spc="-5" dirty="0"/>
              <a:t>侧链：单一托管、联盟模式、</a:t>
            </a:r>
            <a:r>
              <a:rPr spc="-5" dirty="0">
                <a:latin typeface="微软雅黑"/>
                <a:cs typeface="微软雅黑"/>
              </a:rPr>
              <a:t>SPV</a:t>
            </a:r>
            <a:r>
              <a:rPr spc="-5" dirty="0"/>
              <a:t>模式、驱动链模式、燃烧证</a:t>
            </a:r>
          </a:p>
          <a:p>
            <a:pPr marL="12700">
              <a:lnSpc>
                <a:spcPts val="2735"/>
              </a:lnSpc>
            </a:pPr>
            <a:r>
              <a:rPr spc="-5" dirty="0"/>
              <a:t>明和混合模式等六种双向锚定方法实现侧链</a:t>
            </a:r>
          </a:p>
        </p:txBody>
      </p:sp>
      <p:sp>
        <p:nvSpPr>
          <p:cNvPr id="7" name="object 7"/>
          <p:cNvSpPr/>
          <p:nvPr/>
        </p:nvSpPr>
        <p:spPr>
          <a:xfrm>
            <a:off x="694944" y="5632703"/>
            <a:ext cx="4773295" cy="722630"/>
          </a:xfrm>
          <a:custGeom>
            <a:avLst/>
            <a:gdLst/>
            <a:ahLst/>
            <a:cxnLst/>
            <a:rect l="l" t="t" r="r" b="b"/>
            <a:pathLst>
              <a:path w="4773295" h="722629">
                <a:moveTo>
                  <a:pt x="4682744" y="0"/>
                </a:moveTo>
                <a:lnTo>
                  <a:pt x="90411" y="0"/>
                </a:lnTo>
                <a:lnTo>
                  <a:pt x="55217" y="7104"/>
                </a:lnTo>
                <a:lnTo>
                  <a:pt x="26479" y="26479"/>
                </a:lnTo>
                <a:lnTo>
                  <a:pt x="7104" y="55217"/>
                </a:lnTo>
                <a:lnTo>
                  <a:pt x="0" y="90411"/>
                </a:lnTo>
                <a:lnTo>
                  <a:pt x="0" y="631964"/>
                </a:lnTo>
                <a:lnTo>
                  <a:pt x="7104" y="667158"/>
                </a:lnTo>
                <a:lnTo>
                  <a:pt x="26479" y="695896"/>
                </a:lnTo>
                <a:lnTo>
                  <a:pt x="55217" y="715271"/>
                </a:lnTo>
                <a:lnTo>
                  <a:pt x="90411" y="722376"/>
                </a:lnTo>
                <a:lnTo>
                  <a:pt x="4682744" y="722376"/>
                </a:lnTo>
                <a:lnTo>
                  <a:pt x="4717928" y="715271"/>
                </a:lnTo>
                <a:lnTo>
                  <a:pt x="4746672" y="695896"/>
                </a:lnTo>
                <a:lnTo>
                  <a:pt x="4766057" y="667158"/>
                </a:lnTo>
                <a:lnTo>
                  <a:pt x="4773168" y="631964"/>
                </a:lnTo>
                <a:lnTo>
                  <a:pt x="4773168" y="90411"/>
                </a:lnTo>
                <a:lnTo>
                  <a:pt x="4766057" y="55217"/>
                </a:lnTo>
                <a:lnTo>
                  <a:pt x="4746672" y="26479"/>
                </a:lnTo>
                <a:lnTo>
                  <a:pt x="4717928" y="7104"/>
                </a:lnTo>
                <a:lnTo>
                  <a:pt x="4682744" y="0"/>
                </a:lnTo>
                <a:close/>
              </a:path>
            </a:pathLst>
          </a:custGeom>
          <a:solidFill>
            <a:srgbClr val="BABABA"/>
          </a:solidFill>
        </p:spPr>
        <p:txBody>
          <a:bodyPr wrap="square" lIns="0" tIns="0" rIns="0" bIns="0" rtlCol="0"/>
          <a:lstStyle/>
          <a:p>
            <a:endParaRPr/>
          </a:p>
        </p:txBody>
      </p:sp>
      <p:sp>
        <p:nvSpPr>
          <p:cNvPr id="8" name="object 8"/>
          <p:cNvSpPr txBox="1"/>
          <p:nvPr/>
        </p:nvSpPr>
        <p:spPr>
          <a:xfrm>
            <a:off x="843788" y="5668264"/>
            <a:ext cx="4475480" cy="652780"/>
          </a:xfrm>
          <a:prstGeom prst="rect">
            <a:avLst/>
          </a:prstGeom>
        </p:spPr>
        <p:txBody>
          <a:bodyPr vert="horz" wrap="square" lIns="0" tIns="0" rIns="0" bIns="0" rtlCol="0">
            <a:spAutoFit/>
          </a:bodyPr>
          <a:lstStyle/>
          <a:p>
            <a:pPr marL="12700" marR="5080" algn="ctr">
              <a:lnSpc>
                <a:spcPct val="100000"/>
              </a:lnSpc>
            </a:pPr>
            <a:r>
              <a:rPr sz="1400" dirty="0">
                <a:solidFill>
                  <a:srgbClr val="F9F9F9"/>
                </a:solidFill>
                <a:latin typeface="微软雅黑"/>
                <a:cs typeface="微软雅黑"/>
              </a:rPr>
              <a:t>这是一种用于证明交易</a:t>
            </a:r>
            <a:r>
              <a:rPr sz="1400" spc="-15" dirty="0">
                <a:solidFill>
                  <a:srgbClr val="F9F9F9"/>
                </a:solidFill>
                <a:latin typeface="微软雅黑"/>
                <a:cs typeface="微软雅黑"/>
              </a:rPr>
              <a:t>存</a:t>
            </a:r>
            <a:r>
              <a:rPr sz="1400" dirty="0">
                <a:solidFill>
                  <a:srgbClr val="F9F9F9"/>
                </a:solidFill>
                <a:latin typeface="微软雅黑"/>
                <a:cs typeface="微软雅黑"/>
              </a:rPr>
              <a:t>在的</a:t>
            </a:r>
            <a:r>
              <a:rPr sz="1400" spc="-15" dirty="0">
                <a:solidFill>
                  <a:srgbClr val="F9F9F9"/>
                </a:solidFill>
                <a:latin typeface="微软雅黑"/>
                <a:cs typeface="微软雅黑"/>
              </a:rPr>
              <a:t>方</a:t>
            </a:r>
            <a:r>
              <a:rPr sz="1400" dirty="0">
                <a:solidFill>
                  <a:srgbClr val="F9F9F9"/>
                </a:solidFill>
                <a:latin typeface="微软雅黑"/>
                <a:cs typeface="微软雅黑"/>
              </a:rPr>
              <a:t>法，</a:t>
            </a:r>
            <a:r>
              <a:rPr sz="1400" spc="-15" dirty="0">
                <a:solidFill>
                  <a:srgbClr val="F9F9F9"/>
                </a:solidFill>
                <a:latin typeface="微软雅黑"/>
                <a:cs typeface="微软雅黑"/>
              </a:rPr>
              <a:t>通</a:t>
            </a:r>
            <a:r>
              <a:rPr sz="1400" dirty="0">
                <a:solidFill>
                  <a:srgbClr val="F9F9F9"/>
                </a:solidFill>
                <a:latin typeface="微软雅黑"/>
                <a:cs typeface="微软雅黑"/>
              </a:rPr>
              <a:t>过少</a:t>
            </a:r>
            <a:r>
              <a:rPr sz="1400" spc="-15" dirty="0">
                <a:solidFill>
                  <a:srgbClr val="F9F9F9"/>
                </a:solidFill>
                <a:latin typeface="微软雅黑"/>
                <a:cs typeface="微软雅黑"/>
              </a:rPr>
              <a:t>量</a:t>
            </a:r>
            <a:r>
              <a:rPr sz="1400" dirty="0">
                <a:solidFill>
                  <a:srgbClr val="F9F9F9"/>
                </a:solidFill>
                <a:latin typeface="微软雅黑"/>
                <a:cs typeface="微软雅黑"/>
              </a:rPr>
              <a:t>数据</a:t>
            </a:r>
            <a:r>
              <a:rPr sz="1400" spc="-15" dirty="0">
                <a:solidFill>
                  <a:srgbClr val="F9F9F9"/>
                </a:solidFill>
                <a:latin typeface="微软雅黑"/>
                <a:cs typeface="微软雅黑"/>
              </a:rPr>
              <a:t>就</a:t>
            </a:r>
            <a:r>
              <a:rPr sz="1400" dirty="0">
                <a:solidFill>
                  <a:srgbClr val="F9F9F9"/>
                </a:solidFill>
                <a:latin typeface="微软雅黑"/>
                <a:cs typeface="微软雅黑"/>
              </a:rPr>
              <a:t>可以  验证某个特定区块中交</a:t>
            </a:r>
            <a:r>
              <a:rPr sz="1400" spc="-15" dirty="0">
                <a:solidFill>
                  <a:srgbClr val="F9F9F9"/>
                </a:solidFill>
                <a:latin typeface="微软雅黑"/>
                <a:cs typeface="微软雅黑"/>
              </a:rPr>
              <a:t>易</a:t>
            </a:r>
            <a:r>
              <a:rPr sz="1400" dirty="0">
                <a:solidFill>
                  <a:srgbClr val="F9F9F9"/>
                </a:solidFill>
                <a:latin typeface="微软雅黑"/>
                <a:cs typeface="微软雅黑"/>
              </a:rPr>
              <a:t>是否</a:t>
            </a:r>
            <a:r>
              <a:rPr sz="1400" spc="-15" dirty="0">
                <a:solidFill>
                  <a:srgbClr val="F9F9F9"/>
                </a:solidFill>
                <a:latin typeface="微软雅黑"/>
                <a:cs typeface="微软雅黑"/>
              </a:rPr>
              <a:t>存</a:t>
            </a:r>
            <a:r>
              <a:rPr sz="1400" dirty="0">
                <a:solidFill>
                  <a:srgbClr val="F9F9F9"/>
                </a:solidFill>
                <a:latin typeface="微软雅黑"/>
                <a:cs typeface="微软雅黑"/>
              </a:rPr>
              <a:t>在。</a:t>
            </a:r>
            <a:r>
              <a:rPr sz="1400" spc="-15" dirty="0">
                <a:solidFill>
                  <a:srgbClr val="F9F9F9"/>
                </a:solidFill>
                <a:latin typeface="微软雅黑"/>
                <a:cs typeface="微软雅黑"/>
              </a:rPr>
              <a:t>优</a:t>
            </a:r>
            <a:r>
              <a:rPr sz="1400" dirty="0">
                <a:solidFill>
                  <a:srgbClr val="F9F9F9"/>
                </a:solidFill>
                <a:latin typeface="微软雅黑"/>
                <a:cs typeface="微软雅黑"/>
              </a:rPr>
              <a:t>点是</a:t>
            </a:r>
            <a:r>
              <a:rPr sz="1400" spc="-15" dirty="0">
                <a:solidFill>
                  <a:srgbClr val="F9F9F9"/>
                </a:solidFill>
                <a:latin typeface="微软雅黑"/>
                <a:cs typeface="微软雅黑"/>
              </a:rPr>
              <a:t>安</a:t>
            </a:r>
            <a:r>
              <a:rPr sz="1400" dirty="0">
                <a:solidFill>
                  <a:srgbClr val="F9F9F9"/>
                </a:solidFill>
                <a:latin typeface="微软雅黑"/>
                <a:cs typeface="微软雅黑"/>
              </a:rPr>
              <a:t>全性</a:t>
            </a:r>
            <a:r>
              <a:rPr sz="1400" spc="-15" dirty="0">
                <a:solidFill>
                  <a:srgbClr val="F9F9F9"/>
                </a:solidFill>
                <a:latin typeface="微软雅黑"/>
                <a:cs typeface="微软雅黑"/>
              </a:rPr>
              <a:t>增</a:t>
            </a:r>
            <a:r>
              <a:rPr sz="1400" dirty="0">
                <a:solidFill>
                  <a:srgbClr val="F9F9F9"/>
                </a:solidFill>
                <a:latin typeface="微软雅黑"/>
                <a:cs typeface="微软雅黑"/>
              </a:rPr>
              <a:t>强、  </a:t>
            </a:r>
            <a:r>
              <a:rPr sz="1400" spc="-5" dirty="0">
                <a:solidFill>
                  <a:srgbClr val="F9F9F9"/>
                </a:solidFill>
                <a:latin typeface="微软雅黑"/>
                <a:cs typeface="微软雅黑"/>
              </a:rPr>
              <a:t>应用可扩展性提升，缺点是需要对主链进行软分叉。</a:t>
            </a:r>
            <a:endParaRPr sz="1400">
              <a:latin typeface="微软雅黑"/>
              <a:cs typeface="微软雅黑"/>
            </a:endParaRPr>
          </a:p>
        </p:txBody>
      </p:sp>
      <p:sp>
        <p:nvSpPr>
          <p:cNvPr id="9" name="object 9"/>
          <p:cNvSpPr/>
          <p:nvPr/>
        </p:nvSpPr>
        <p:spPr>
          <a:xfrm>
            <a:off x="1510283" y="1958339"/>
            <a:ext cx="431165" cy="214629"/>
          </a:xfrm>
          <a:custGeom>
            <a:avLst/>
            <a:gdLst/>
            <a:ahLst/>
            <a:cxnLst/>
            <a:rect l="l" t="t" r="r" b="b"/>
            <a:pathLst>
              <a:path w="431164" h="214630">
                <a:moveTo>
                  <a:pt x="0" y="214502"/>
                </a:moveTo>
                <a:lnTo>
                  <a:pt x="430784" y="214502"/>
                </a:lnTo>
                <a:lnTo>
                  <a:pt x="430784" y="0"/>
                </a:lnTo>
                <a:lnTo>
                  <a:pt x="0" y="0"/>
                </a:lnTo>
                <a:lnTo>
                  <a:pt x="0" y="214502"/>
                </a:lnTo>
                <a:close/>
              </a:path>
            </a:pathLst>
          </a:custGeom>
          <a:solidFill>
            <a:srgbClr val="1D9ED2"/>
          </a:solidFill>
        </p:spPr>
        <p:txBody>
          <a:bodyPr wrap="square" lIns="0" tIns="0" rIns="0" bIns="0" rtlCol="0"/>
          <a:lstStyle/>
          <a:p>
            <a:endParaRPr/>
          </a:p>
        </p:txBody>
      </p:sp>
      <p:sp>
        <p:nvSpPr>
          <p:cNvPr id="10" name="object 10"/>
          <p:cNvSpPr/>
          <p:nvPr/>
        </p:nvSpPr>
        <p:spPr>
          <a:xfrm>
            <a:off x="1510283" y="1958339"/>
            <a:ext cx="431165" cy="214629"/>
          </a:xfrm>
          <a:custGeom>
            <a:avLst/>
            <a:gdLst/>
            <a:ahLst/>
            <a:cxnLst/>
            <a:rect l="l" t="t" r="r" b="b"/>
            <a:pathLst>
              <a:path w="431164" h="214630">
                <a:moveTo>
                  <a:pt x="0" y="214502"/>
                </a:moveTo>
                <a:lnTo>
                  <a:pt x="430784" y="214502"/>
                </a:lnTo>
                <a:lnTo>
                  <a:pt x="430784" y="0"/>
                </a:lnTo>
                <a:lnTo>
                  <a:pt x="0" y="0"/>
                </a:lnTo>
                <a:lnTo>
                  <a:pt x="0" y="214502"/>
                </a:lnTo>
                <a:close/>
              </a:path>
            </a:pathLst>
          </a:custGeom>
          <a:ln w="9144">
            <a:solidFill>
              <a:srgbClr val="1D9ED2"/>
            </a:solidFill>
          </a:ln>
        </p:spPr>
        <p:txBody>
          <a:bodyPr wrap="square" lIns="0" tIns="0" rIns="0" bIns="0" rtlCol="0"/>
          <a:lstStyle/>
          <a:p>
            <a:endParaRPr/>
          </a:p>
        </p:txBody>
      </p:sp>
      <p:sp>
        <p:nvSpPr>
          <p:cNvPr id="11" name="object 11"/>
          <p:cNvSpPr/>
          <p:nvPr/>
        </p:nvSpPr>
        <p:spPr>
          <a:xfrm>
            <a:off x="1687067" y="2173223"/>
            <a:ext cx="76200" cy="89915"/>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1510283" y="2263139"/>
            <a:ext cx="431165" cy="216535"/>
          </a:xfrm>
          <a:custGeom>
            <a:avLst/>
            <a:gdLst/>
            <a:ahLst/>
            <a:cxnLst/>
            <a:rect l="l" t="t" r="r" b="b"/>
            <a:pathLst>
              <a:path w="431164" h="216535">
                <a:moveTo>
                  <a:pt x="0" y="216280"/>
                </a:moveTo>
                <a:lnTo>
                  <a:pt x="430784" y="216280"/>
                </a:lnTo>
                <a:lnTo>
                  <a:pt x="430784" y="0"/>
                </a:lnTo>
                <a:lnTo>
                  <a:pt x="0" y="0"/>
                </a:lnTo>
                <a:lnTo>
                  <a:pt x="0" y="216280"/>
                </a:lnTo>
                <a:close/>
              </a:path>
            </a:pathLst>
          </a:custGeom>
          <a:ln w="9144">
            <a:solidFill>
              <a:srgbClr val="1D9ED2"/>
            </a:solidFill>
          </a:ln>
        </p:spPr>
        <p:txBody>
          <a:bodyPr wrap="square" lIns="0" tIns="0" rIns="0" bIns="0" rtlCol="0"/>
          <a:lstStyle/>
          <a:p>
            <a:endParaRPr/>
          </a:p>
        </p:txBody>
      </p:sp>
      <p:sp>
        <p:nvSpPr>
          <p:cNvPr id="13" name="object 13"/>
          <p:cNvSpPr/>
          <p:nvPr/>
        </p:nvSpPr>
        <p:spPr>
          <a:xfrm>
            <a:off x="1687067" y="2479548"/>
            <a:ext cx="76200" cy="89915"/>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1505711" y="2567939"/>
            <a:ext cx="431165" cy="216535"/>
          </a:xfrm>
          <a:custGeom>
            <a:avLst/>
            <a:gdLst/>
            <a:ahLst/>
            <a:cxnLst/>
            <a:rect l="l" t="t" r="r" b="b"/>
            <a:pathLst>
              <a:path w="431164" h="216535">
                <a:moveTo>
                  <a:pt x="0" y="216280"/>
                </a:moveTo>
                <a:lnTo>
                  <a:pt x="430784" y="216280"/>
                </a:lnTo>
                <a:lnTo>
                  <a:pt x="430784" y="0"/>
                </a:lnTo>
                <a:lnTo>
                  <a:pt x="0" y="0"/>
                </a:lnTo>
                <a:lnTo>
                  <a:pt x="0" y="216280"/>
                </a:lnTo>
                <a:close/>
              </a:path>
            </a:pathLst>
          </a:custGeom>
          <a:ln w="9144">
            <a:solidFill>
              <a:srgbClr val="1D9ED2"/>
            </a:solidFill>
          </a:ln>
        </p:spPr>
        <p:txBody>
          <a:bodyPr wrap="square" lIns="0" tIns="0" rIns="0" bIns="0" rtlCol="0"/>
          <a:lstStyle/>
          <a:p>
            <a:endParaRPr/>
          </a:p>
        </p:txBody>
      </p:sp>
      <p:sp>
        <p:nvSpPr>
          <p:cNvPr id="15" name="object 15"/>
          <p:cNvSpPr/>
          <p:nvPr/>
        </p:nvSpPr>
        <p:spPr>
          <a:xfrm>
            <a:off x="1682495" y="2784348"/>
            <a:ext cx="76200" cy="89915"/>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1505711" y="2874264"/>
            <a:ext cx="431165" cy="216535"/>
          </a:xfrm>
          <a:custGeom>
            <a:avLst/>
            <a:gdLst/>
            <a:ahLst/>
            <a:cxnLst/>
            <a:rect l="l" t="t" r="r" b="b"/>
            <a:pathLst>
              <a:path w="431164" h="216535">
                <a:moveTo>
                  <a:pt x="0" y="216280"/>
                </a:moveTo>
                <a:lnTo>
                  <a:pt x="430784" y="216280"/>
                </a:lnTo>
                <a:lnTo>
                  <a:pt x="430784" y="0"/>
                </a:lnTo>
                <a:lnTo>
                  <a:pt x="0" y="0"/>
                </a:lnTo>
                <a:lnTo>
                  <a:pt x="0" y="216280"/>
                </a:lnTo>
                <a:close/>
              </a:path>
            </a:pathLst>
          </a:custGeom>
          <a:ln w="9144">
            <a:solidFill>
              <a:srgbClr val="1D9ED2"/>
            </a:solidFill>
          </a:ln>
        </p:spPr>
        <p:txBody>
          <a:bodyPr wrap="square" lIns="0" tIns="0" rIns="0" bIns="0" rtlCol="0"/>
          <a:lstStyle/>
          <a:p>
            <a:endParaRPr/>
          </a:p>
        </p:txBody>
      </p:sp>
      <p:sp>
        <p:nvSpPr>
          <p:cNvPr id="17" name="object 17"/>
          <p:cNvSpPr/>
          <p:nvPr/>
        </p:nvSpPr>
        <p:spPr>
          <a:xfrm>
            <a:off x="1682495" y="3090672"/>
            <a:ext cx="76200" cy="89915"/>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1505711" y="3177539"/>
            <a:ext cx="431165" cy="216535"/>
          </a:xfrm>
          <a:custGeom>
            <a:avLst/>
            <a:gdLst/>
            <a:ahLst/>
            <a:cxnLst/>
            <a:rect l="l" t="t" r="r" b="b"/>
            <a:pathLst>
              <a:path w="431164" h="216535">
                <a:moveTo>
                  <a:pt x="0" y="216280"/>
                </a:moveTo>
                <a:lnTo>
                  <a:pt x="430784" y="216280"/>
                </a:lnTo>
                <a:lnTo>
                  <a:pt x="430784" y="0"/>
                </a:lnTo>
                <a:lnTo>
                  <a:pt x="0" y="0"/>
                </a:lnTo>
                <a:lnTo>
                  <a:pt x="0" y="216280"/>
                </a:lnTo>
                <a:close/>
              </a:path>
            </a:pathLst>
          </a:custGeom>
          <a:ln w="9144">
            <a:solidFill>
              <a:srgbClr val="1D9ED2"/>
            </a:solidFill>
          </a:ln>
        </p:spPr>
        <p:txBody>
          <a:bodyPr wrap="square" lIns="0" tIns="0" rIns="0" bIns="0" rtlCol="0"/>
          <a:lstStyle/>
          <a:p>
            <a:endParaRPr/>
          </a:p>
        </p:txBody>
      </p:sp>
      <p:sp>
        <p:nvSpPr>
          <p:cNvPr id="19" name="object 19"/>
          <p:cNvSpPr/>
          <p:nvPr/>
        </p:nvSpPr>
        <p:spPr>
          <a:xfrm>
            <a:off x="1682495" y="3393947"/>
            <a:ext cx="76200" cy="89915"/>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1505711" y="3483864"/>
            <a:ext cx="431165" cy="216535"/>
          </a:xfrm>
          <a:custGeom>
            <a:avLst/>
            <a:gdLst/>
            <a:ahLst/>
            <a:cxnLst/>
            <a:rect l="l" t="t" r="r" b="b"/>
            <a:pathLst>
              <a:path w="431164" h="216535">
                <a:moveTo>
                  <a:pt x="0" y="216281"/>
                </a:moveTo>
                <a:lnTo>
                  <a:pt x="430784" y="216281"/>
                </a:lnTo>
                <a:lnTo>
                  <a:pt x="430784" y="0"/>
                </a:lnTo>
                <a:lnTo>
                  <a:pt x="0" y="0"/>
                </a:lnTo>
                <a:lnTo>
                  <a:pt x="0" y="216281"/>
                </a:lnTo>
                <a:close/>
              </a:path>
            </a:pathLst>
          </a:custGeom>
          <a:ln w="9144">
            <a:solidFill>
              <a:srgbClr val="1D9ED2"/>
            </a:solidFill>
          </a:ln>
        </p:spPr>
        <p:txBody>
          <a:bodyPr wrap="square" lIns="0" tIns="0" rIns="0" bIns="0" rtlCol="0"/>
          <a:lstStyle/>
          <a:p>
            <a:endParaRPr/>
          </a:p>
        </p:txBody>
      </p:sp>
      <p:sp>
        <p:nvSpPr>
          <p:cNvPr id="21" name="object 21"/>
          <p:cNvSpPr/>
          <p:nvPr/>
        </p:nvSpPr>
        <p:spPr>
          <a:xfrm>
            <a:off x="1682495" y="3700271"/>
            <a:ext cx="76200" cy="89916"/>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1505711" y="3790188"/>
            <a:ext cx="431165" cy="216535"/>
          </a:xfrm>
          <a:custGeom>
            <a:avLst/>
            <a:gdLst/>
            <a:ahLst/>
            <a:cxnLst/>
            <a:rect l="l" t="t" r="r" b="b"/>
            <a:pathLst>
              <a:path w="431164" h="216535">
                <a:moveTo>
                  <a:pt x="0" y="216281"/>
                </a:moveTo>
                <a:lnTo>
                  <a:pt x="430784" y="216281"/>
                </a:lnTo>
                <a:lnTo>
                  <a:pt x="430784" y="0"/>
                </a:lnTo>
                <a:lnTo>
                  <a:pt x="0" y="0"/>
                </a:lnTo>
                <a:lnTo>
                  <a:pt x="0" y="216281"/>
                </a:lnTo>
                <a:close/>
              </a:path>
            </a:pathLst>
          </a:custGeom>
          <a:ln w="9144">
            <a:solidFill>
              <a:srgbClr val="1D9ED2"/>
            </a:solidFill>
          </a:ln>
        </p:spPr>
        <p:txBody>
          <a:bodyPr wrap="square" lIns="0" tIns="0" rIns="0" bIns="0" rtlCol="0"/>
          <a:lstStyle/>
          <a:p>
            <a:endParaRPr/>
          </a:p>
        </p:txBody>
      </p:sp>
      <p:sp>
        <p:nvSpPr>
          <p:cNvPr id="23" name="object 23"/>
          <p:cNvSpPr/>
          <p:nvPr/>
        </p:nvSpPr>
        <p:spPr>
          <a:xfrm>
            <a:off x="1682495" y="4006596"/>
            <a:ext cx="76200" cy="89916"/>
          </a:xfrm>
          <a:prstGeom prst="rect">
            <a:avLst/>
          </a:prstGeom>
          <a:blipFill>
            <a:blip r:embed="rId3" cstate="print"/>
            <a:stretch>
              <a:fillRect/>
            </a:stretch>
          </a:blipFill>
        </p:spPr>
        <p:txBody>
          <a:bodyPr wrap="square" lIns="0" tIns="0" rIns="0" bIns="0" rtlCol="0"/>
          <a:lstStyle/>
          <a:p>
            <a:endParaRPr/>
          </a:p>
        </p:txBody>
      </p:sp>
      <p:sp>
        <p:nvSpPr>
          <p:cNvPr id="24" name="object 24"/>
          <p:cNvSpPr/>
          <p:nvPr/>
        </p:nvSpPr>
        <p:spPr>
          <a:xfrm>
            <a:off x="1510283" y="4094988"/>
            <a:ext cx="431165" cy="214629"/>
          </a:xfrm>
          <a:custGeom>
            <a:avLst/>
            <a:gdLst/>
            <a:ahLst/>
            <a:cxnLst/>
            <a:rect l="l" t="t" r="r" b="b"/>
            <a:pathLst>
              <a:path w="431164" h="214629">
                <a:moveTo>
                  <a:pt x="0" y="214503"/>
                </a:moveTo>
                <a:lnTo>
                  <a:pt x="430784" y="214503"/>
                </a:lnTo>
                <a:lnTo>
                  <a:pt x="430784" y="0"/>
                </a:lnTo>
                <a:lnTo>
                  <a:pt x="0" y="0"/>
                </a:lnTo>
                <a:lnTo>
                  <a:pt x="0" y="214503"/>
                </a:lnTo>
                <a:close/>
              </a:path>
            </a:pathLst>
          </a:custGeom>
          <a:ln w="9144">
            <a:solidFill>
              <a:srgbClr val="1D9ED2"/>
            </a:solidFill>
          </a:ln>
        </p:spPr>
        <p:txBody>
          <a:bodyPr wrap="square" lIns="0" tIns="0" rIns="0" bIns="0" rtlCol="0"/>
          <a:lstStyle/>
          <a:p>
            <a:endParaRPr/>
          </a:p>
        </p:txBody>
      </p:sp>
      <p:sp>
        <p:nvSpPr>
          <p:cNvPr id="25" name="object 25"/>
          <p:cNvSpPr/>
          <p:nvPr/>
        </p:nvSpPr>
        <p:spPr>
          <a:xfrm>
            <a:off x="1687067" y="4309871"/>
            <a:ext cx="76200" cy="89916"/>
          </a:xfrm>
          <a:prstGeom prst="rect">
            <a:avLst/>
          </a:prstGeom>
          <a:blipFill>
            <a:blip r:embed="rId4" cstate="print"/>
            <a:stretch>
              <a:fillRect/>
            </a:stretch>
          </a:blipFill>
        </p:spPr>
        <p:txBody>
          <a:bodyPr wrap="square" lIns="0" tIns="0" rIns="0" bIns="0" rtlCol="0"/>
          <a:lstStyle/>
          <a:p>
            <a:endParaRPr/>
          </a:p>
        </p:txBody>
      </p:sp>
      <p:sp>
        <p:nvSpPr>
          <p:cNvPr id="26" name="object 26"/>
          <p:cNvSpPr/>
          <p:nvPr/>
        </p:nvSpPr>
        <p:spPr>
          <a:xfrm>
            <a:off x="1505711" y="4398264"/>
            <a:ext cx="431165" cy="216535"/>
          </a:xfrm>
          <a:custGeom>
            <a:avLst/>
            <a:gdLst/>
            <a:ahLst/>
            <a:cxnLst/>
            <a:rect l="l" t="t" r="r" b="b"/>
            <a:pathLst>
              <a:path w="431164" h="216535">
                <a:moveTo>
                  <a:pt x="0" y="216281"/>
                </a:moveTo>
                <a:lnTo>
                  <a:pt x="430784" y="216281"/>
                </a:lnTo>
                <a:lnTo>
                  <a:pt x="430784" y="0"/>
                </a:lnTo>
                <a:lnTo>
                  <a:pt x="0" y="0"/>
                </a:lnTo>
                <a:lnTo>
                  <a:pt x="0" y="216281"/>
                </a:lnTo>
                <a:close/>
              </a:path>
            </a:pathLst>
          </a:custGeom>
          <a:ln w="9144">
            <a:solidFill>
              <a:srgbClr val="1D9ED2"/>
            </a:solidFill>
          </a:ln>
        </p:spPr>
        <p:txBody>
          <a:bodyPr wrap="square" lIns="0" tIns="0" rIns="0" bIns="0" rtlCol="0"/>
          <a:lstStyle/>
          <a:p>
            <a:endParaRPr/>
          </a:p>
        </p:txBody>
      </p:sp>
      <p:sp>
        <p:nvSpPr>
          <p:cNvPr id="27" name="object 27"/>
          <p:cNvSpPr/>
          <p:nvPr/>
        </p:nvSpPr>
        <p:spPr>
          <a:xfrm>
            <a:off x="1682495" y="4614671"/>
            <a:ext cx="76200" cy="89916"/>
          </a:xfrm>
          <a:prstGeom prst="rect">
            <a:avLst/>
          </a:prstGeom>
          <a:blipFill>
            <a:blip r:embed="rId4" cstate="print"/>
            <a:stretch>
              <a:fillRect/>
            </a:stretch>
          </a:blipFill>
        </p:spPr>
        <p:txBody>
          <a:bodyPr wrap="square" lIns="0" tIns="0" rIns="0" bIns="0" rtlCol="0"/>
          <a:lstStyle/>
          <a:p>
            <a:endParaRPr/>
          </a:p>
        </p:txBody>
      </p:sp>
      <p:sp>
        <p:nvSpPr>
          <p:cNvPr id="28" name="object 28"/>
          <p:cNvSpPr/>
          <p:nvPr/>
        </p:nvSpPr>
        <p:spPr>
          <a:xfrm>
            <a:off x="1505711" y="4701540"/>
            <a:ext cx="431165" cy="216535"/>
          </a:xfrm>
          <a:custGeom>
            <a:avLst/>
            <a:gdLst/>
            <a:ahLst/>
            <a:cxnLst/>
            <a:rect l="l" t="t" r="r" b="b"/>
            <a:pathLst>
              <a:path w="431164" h="216535">
                <a:moveTo>
                  <a:pt x="0" y="216281"/>
                </a:moveTo>
                <a:lnTo>
                  <a:pt x="430784" y="216281"/>
                </a:lnTo>
                <a:lnTo>
                  <a:pt x="430784" y="0"/>
                </a:lnTo>
                <a:lnTo>
                  <a:pt x="0" y="0"/>
                </a:lnTo>
                <a:lnTo>
                  <a:pt x="0" y="216281"/>
                </a:lnTo>
                <a:close/>
              </a:path>
            </a:pathLst>
          </a:custGeom>
          <a:solidFill>
            <a:srgbClr val="F68B21"/>
          </a:solidFill>
        </p:spPr>
        <p:txBody>
          <a:bodyPr wrap="square" lIns="0" tIns="0" rIns="0" bIns="0" rtlCol="0"/>
          <a:lstStyle/>
          <a:p>
            <a:endParaRPr/>
          </a:p>
        </p:txBody>
      </p:sp>
      <p:sp>
        <p:nvSpPr>
          <p:cNvPr id="29" name="object 29"/>
          <p:cNvSpPr/>
          <p:nvPr/>
        </p:nvSpPr>
        <p:spPr>
          <a:xfrm>
            <a:off x="1505711" y="4701540"/>
            <a:ext cx="431165" cy="216535"/>
          </a:xfrm>
          <a:custGeom>
            <a:avLst/>
            <a:gdLst/>
            <a:ahLst/>
            <a:cxnLst/>
            <a:rect l="l" t="t" r="r" b="b"/>
            <a:pathLst>
              <a:path w="431164" h="216535">
                <a:moveTo>
                  <a:pt x="0" y="216281"/>
                </a:moveTo>
                <a:lnTo>
                  <a:pt x="430784" y="216281"/>
                </a:lnTo>
                <a:lnTo>
                  <a:pt x="430784" y="0"/>
                </a:lnTo>
                <a:lnTo>
                  <a:pt x="0" y="0"/>
                </a:lnTo>
                <a:lnTo>
                  <a:pt x="0" y="216281"/>
                </a:lnTo>
                <a:close/>
              </a:path>
            </a:pathLst>
          </a:custGeom>
          <a:ln w="9144">
            <a:solidFill>
              <a:srgbClr val="F68B21"/>
            </a:solidFill>
          </a:ln>
        </p:spPr>
        <p:txBody>
          <a:bodyPr wrap="square" lIns="0" tIns="0" rIns="0" bIns="0" rtlCol="0"/>
          <a:lstStyle/>
          <a:p>
            <a:endParaRPr/>
          </a:p>
        </p:txBody>
      </p:sp>
      <p:sp>
        <p:nvSpPr>
          <p:cNvPr id="30" name="object 30"/>
          <p:cNvSpPr/>
          <p:nvPr/>
        </p:nvSpPr>
        <p:spPr>
          <a:xfrm>
            <a:off x="1682495" y="4917947"/>
            <a:ext cx="76200" cy="89916"/>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1501139" y="4995671"/>
            <a:ext cx="431165" cy="214629"/>
          </a:xfrm>
          <a:custGeom>
            <a:avLst/>
            <a:gdLst/>
            <a:ahLst/>
            <a:cxnLst/>
            <a:rect l="l" t="t" r="r" b="b"/>
            <a:pathLst>
              <a:path w="431164" h="214629">
                <a:moveTo>
                  <a:pt x="0" y="214502"/>
                </a:moveTo>
                <a:lnTo>
                  <a:pt x="430784" y="214502"/>
                </a:lnTo>
                <a:lnTo>
                  <a:pt x="430784" y="0"/>
                </a:lnTo>
                <a:lnTo>
                  <a:pt x="0" y="0"/>
                </a:lnTo>
                <a:lnTo>
                  <a:pt x="0" y="214502"/>
                </a:lnTo>
                <a:close/>
              </a:path>
            </a:pathLst>
          </a:custGeom>
          <a:ln w="9144">
            <a:solidFill>
              <a:srgbClr val="1D9ED2"/>
            </a:solidFill>
          </a:ln>
        </p:spPr>
        <p:txBody>
          <a:bodyPr wrap="square" lIns="0" tIns="0" rIns="0" bIns="0" rtlCol="0"/>
          <a:lstStyle/>
          <a:p>
            <a:endParaRPr/>
          </a:p>
        </p:txBody>
      </p:sp>
      <p:sp>
        <p:nvSpPr>
          <p:cNvPr id="32" name="object 32"/>
          <p:cNvSpPr/>
          <p:nvPr/>
        </p:nvSpPr>
        <p:spPr>
          <a:xfrm>
            <a:off x="1677923" y="5210555"/>
            <a:ext cx="76200" cy="89915"/>
          </a:xfrm>
          <a:prstGeom prst="rect">
            <a:avLst/>
          </a:prstGeom>
          <a:blipFill>
            <a:blip r:embed="rId3" cstate="print"/>
            <a:stretch>
              <a:fillRect/>
            </a:stretch>
          </a:blipFill>
        </p:spPr>
        <p:txBody>
          <a:bodyPr wrap="square" lIns="0" tIns="0" rIns="0" bIns="0" rtlCol="0"/>
          <a:lstStyle/>
          <a:p>
            <a:endParaRPr/>
          </a:p>
        </p:txBody>
      </p:sp>
      <p:sp>
        <p:nvSpPr>
          <p:cNvPr id="33" name="object 33"/>
          <p:cNvSpPr txBox="1"/>
          <p:nvPr/>
        </p:nvSpPr>
        <p:spPr>
          <a:xfrm>
            <a:off x="1525905" y="1287063"/>
            <a:ext cx="2475230" cy="641350"/>
          </a:xfrm>
          <a:prstGeom prst="rect">
            <a:avLst/>
          </a:prstGeom>
        </p:spPr>
        <p:txBody>
          <a:bodyPr vert="horz" wrap="square" lIns="0" tIns="0" rIns="0" bIns="0" rtlCol="0">
            <a:spAutoFit/>
          </a:bodyPr>
          <a:lstStyle/>
          <a:p>
            <a:pPr marL="12700" marR="5080" indent="332105">
              <a:lnSpc>
                <a:spcPct val="147300"/>
              </a:lnSpc>
            </a:pPr>
            <a:r>
              <a:rPr sz="1400" dirty="0">
                <a:solidFill>
                  <a:srgbClr val="585858"/>
                </a:solidFill>
                <a:latin typeface="微软雅黑"/>
                <a:cs typeface="微软雅黑"/>
              </a:rPr>
              <a:t>亿欧智库：SPV模式示意图  </a:t>
            </a:r>
            <a:r>
              <a:rPr sz="1400" dirty="0">
                <a:solidFill>
                  <a:srgbClr val="575757"/>
                </a:solidFill>
                <a:latin typeface="微软雅黑"/>
                <a:cs typeface="微软雅黑"/>
              </a:rPr>
              <a:t>主链</a:t>
            </a:r>
            <a:endParaRPr sz="1400">
              <a:latin typeface="微软雅黑"/>
              <a:cs typeface="微软雅黑"/>
            </a:endParaRPr>
          </a:p>
        </p:txBody>
      </p:sp>
      <p:sp>
        <p:nvSpPr>
          <p:cNvPr id="34" name="object 34"/>
          <p:cNvSpPr txBox="1"/>
          <p:nvPr/>
        </p:nvSpPr>
        <p:spPr>
          <a:xfrm>
            <a:off x="686816" y="1924177"/>
            <a:ext cx="635000" cy="378460"/>
          </a:xfrm>
          <a:prstGeom prst="rect">
            <a:avLst/>
          </a:prstGeom>
        </p:spPr>
        <p:txBody>
          <a:bodyPr vert="horz" wrap="square" lIns="0" tIns="0" rIns="0" bIns="0" rtlCol="0">
            <a:spAutoFit/>
          </a:bodyPr>
          <a:lstStyle/>
          <a:p>
            <a:pPr marL="12700" marR="5080">
              <a:lnSpc>
                <a:spcPct val="100000"/>
              </a:lnSpc>
            </a:pPr>
            <a:r>
              <a:rPr sz="1200" dirty="0">
                <a:solidFill>
                  <a:srgbClr val="575757"/>
                </a:solidFill>
                <a:latin typeface="微软雅黑"/>
                <a:cs typeface="微软雅黑"/>
              </a:rPr>
              <a:t>锁定主链  资产</a:t>
            </a:r>
            <a:endParaRPr sz="1200">
              <a:latin typeface="微软雅黑"/>
              <a:cs typeface="微软雅黑"/>
            </a:endParaRPr>
          </a:p>
        </p:txBody>
      </p:sp>
      <p:sp>
        <p:nvSpPr>
          <p:cNvPr id="35" name="object 35"/>
          <p:cNvSpPr/>
          <p:nvPr/>
        </p:nvSpPr>
        <p:spPr>
          <a:xfrm>
            <a:off x="1348739" y="2026920"/>
            <a:ext cx="152400" cy="76200"/>
          </a:xfrm>
          <a:prstGeom prst="rect">
            <a:avLst/>
          </a:prstGeom>
          <a:blipFill>
            <a:blip r:embed="rId5" cstate="print"/>
            <a:stretch>
              <a:fillRect/>
            </a:stretch>
          </a:blipFill>
        </p:spPr>
        <p:txBody>
          <a:bodyPr wrap="square" lIns="0" tIns="0" rIns="0" bIns="0" rtlCol="0"/>
          <a:lstStyle/>
          <a:p>
            <a:endParaRPr/>
          </a:p>
        </p:txBody>
      </p:sp>
      <p:sp>
        <p:nvSpPr>
          <p:cNvPr id="36" name="object 36"/>
          <p:cNvSpPr/>
          <p:nvPr/>
        </p:nvSpPr>
        <p:spPr>
          <a:xfrm>
            <a:off x="1952244" y="2353055"/>
            <a:ext cx="141605" cy="609600"/>
          </a:xfrm>
          <a:custGeom>
            <a:avLst/>
            <a:gdLst/>
            <a:ahLst/>
            <a:cxnLst/>
            <a:rect l="l" t="t" r="r" b="b"/>
            <a:pathLst>
              <a:path w="141605" h="609600">
                <a:moveTo>
                  <a:pt x="0" y="0"/>
                </a:moveTo>
                <a:lnTo>
                  <a:pt x="27431" y="889"/>
                </a:lnTo>
                <a:lnTo>
                  <a:pt x="49911" y="3429"/>
                </a:lnTo>
                <a:lnTo>
                  <a:pt x="65024" y="7239"/>
                </a:lnTo>
                <a:lnTo>
                  <a:pt x="70612" y="11811"/>
                </a:lnTo>
                <a:lnTo>
                  <a:pt x="70612" y="292989"/>
                </a:lnTo>
                <a:lnTo>
                  <a:pt x="76200" y="297561"/>
                </a:lnTo>
                <a:lnTo>
                  <a:pt x="91312" y="301371"/>
                </a:lnTo>
                <a:lnTo>
                  <a:pt x="113792" y="303911"/>
                </a:lnTo>
                <a:lnTo>
                  <a:pt x="141224" y="304800"/>
                </a:lnTo>
                <a:lnTo>
                  <a:pt x="113792" y="305689"/>
                </a:lnTo>
                <a:lnTo>
                  <a:pt x="91312" y="308229"/>
                </a:lnTo>
                <a:lnTo>
                  <a:pt x="76200" y="312039"/>
                </a:lnTo>
                <a:lnTo>
                  <a:pt x="70612" y="316611"/>
                </a:lnTo>
                <a:lnTo>
                  <a:pt x="70612" y="597789"/>
                </a:lnTo>
                <a:lnTo>
                  <a:pt x="65024" y="602361"/>
                </a:lnTo>
                <a:lnTo>
                  <a:pt x="49911" y="606171"/>
                </a:lnTo>
                <a:lnTo>
                  <a:pt x="27431" y="608711"/>
                </a:lnTo>
                <a:lnTo>
                  <a:pt x="0" y="609600"/>
                </a:lnTo>
              </a:path>
            </a:pathLst>
          </a:custGeom>
          <a:ln w="9144">
            <a:solidFill>
              <a:srgbClr val="BDBDBD"/>
            </a:solidFill>
          </a:ln>
        </p:spPr>
        <p:txBody>
          <a:bodyPr wrap="square" lIns="0" tIns="0" rIns="0" bIns="0" rtlCol="0"/>
          <a:lstStyle/>
          <a:p>
            <a:endParaRPr/>
          </a:p>
        </p:txBody>
      </p:sp>
      <p:sp>
        <p:nvSpPr>
          <p:cNvPr id="37" name="object 37"/>
          <p:cNvSpPr txBox="1"/>
          <p:nvPr/>
        </p:nvSpPr>
        <p:spPr>
          <a:xfrm>
            <a:off x="2124582" y="2579878"/>
            <a:ext cx="482600" cy="195580"/>
          </a:xfrm>
          <a:prstGeom prst="rect">
            <a:avLst/>
          </a:prstGeom>
        </p:spPr>
        <p:txBody>
          <a:bodyPr vert="horz" wrap="square" lIns="0" tIns="0" rIns="0" bIns="0" rtlCol="0">
            <a:spAutoFit/>
          </a:bodyPr>
          <a:lstStyle/>
          <a:p>
            <a:pPr marL="12700">
              <a:lnSpc>
                <a:spcPct val="100000"/>
              </a:lnSpc>
            </a:pPr>
            <a:r>
              <a:rPr sz="1200" dirty="0">
                <a:solidFill>
                  <a:srgbClr val="575757"/>
                </a:solidFill>
                <a:latin typeface="微软雅黑"/>
                <a:cs typeface="微软雅黑"/>
              </a:rPr>
              <a:t>确认期</a:t>
            </a:r>
            <a:endParaRPr sz="1200">
              <a:latin typeface="微软雅黑"/>
              <a:cs typeface="微软雅黑"/>
            </a:endParaRPr>
          </a:p>
        </p:txBody>
      </p:sp>
      <p:sp>
        <p:nvSpPr>
          <p:cNvPr id="38" name="object 38"/>
          <p:cNvSpPr/>
          <p:nvPr/>
        </p:nvSpPr>
        <p:spPr>
          <a:xfrm>
            <a:off x="1501139" y="5306567"/>
            <a:ext cx="431165" cy="216535"/>
          </a:xfrm>
          <a:custGeom>
            <a:avLst/>
            <a:gdLst/>
            <a:ahLst/>
            <a:cxnLst/>
            <a:rect l="l" t="t" r="r" b="b"/>
            <a:pathLst>
              <a:path w="431164" h="216535">
                <a:moveTo>
                  <a:pt x="0" y="216280"/>
                </a:moveTo>
                <a:lnTo>
                  <a:pt x="430784" y="216280"/>
                </a:lnTo>
                <a:lnTo>
                  <a:pt x="430784" y="0"/>
                </a:lnTo>
                <a:lnTo>
                  <a:pt x="0" y="0"/>
                </a:lnTo>
                <a:lnTo>
                  <a:pt x="0" y="216280"/>
                </a:lnTo>
                <a:close/>
              </a:path>
            </a:pathLst>
          </a:custGeom>
          <a:solidFill>
            <a:srgbClr val="F68B21"/>
          </a:solidFill>
        </p:spPr>
        <p:txBody>
          <a:bodyPr wrap="square" lIns="0" tIns="0" rIns="0" bIns="0" rtlCol="0"/>
          <a:lstStyle/>
          <a:p>
            <a:endParaRPr/>
          </a:p>
        </p:txBody>
      </p:sp>
      <p:sp>
        <p:nvSpPr>
          <p:cNvPr id="39" name="object 39"/>
          <p:cNvSpPr/>
          <p:nvPr/>
        </p:nvSpPr>
        <p:spPr>
          <a:xfrm>
            <a:off x="1501139" y="5306567"/>
            <a:ext cx="431165" cy="216535"/>
          </a:xfrm>
          <a:custGeom>
            <a:avLst/>
            <a:gdLst/>
            <a:ahLst/>
            <a:cxnLst/>
            <a:rect l="l" t="t" r="r" b="b"/>
            <a:pathLst>
              <a:path w="431164" h="216535">
                <a:moveTo>
                  <a:pt x="0" y="216280"/>
                </a:moveTo>
                <a:lnTo>
                  <a:pt x="430784" y="216280"/>
                </a:lnTo>
                <a:lnTo>
                  <a:pt x="430784" y="0"/>
                </a:lnTo>
                <a:lnTo>
                  <a:pt x="0" y="0"/>
                </a:lnTo>
                <a:lnTo>
                  <a:pt x="0" y="216280"/>
                </a:lnTo>
                <a:close/>
              </a:path>
            </a:pathLst>
          </a:custGeom>
          <a:ln w="9144">
            <a:solidFill>
              <a:srgbClr val="F68B21"/>
            </a:solidFill>
          </a:ln>
        </p:spPr>
        <p:txBody>
          <a:bodyPr wrap="square" lIns="0" tIns="0" rIns="0" bIns="0" rtlCol="0"/>
          <a:lstStyle/>
          <a:p>
            <a:endParaRPr/>
          </a:p>
        </p:txBody>
      </p:sp>
      <p:sp>
        <p:nvSpPr>
          <p:cNvPr id="40" name="object 40"/>
          <p:cNvSpPr/>
          <p:nvPr/>
        </p:nvSpPr>
        <p:spPr>
          <a:xfrm>
            <a:off x="1348739" y="5361432"/>
            <a:ext cx="152400" cy="76200"/>
          </a:xfrm>
          <a:prstGeom prst="rect">
            <a:avLst/>
          </a:prstGeom>
          <a:blipFill>
            <a:blip r:embed="rId5" cstate="print"/>
            <a:stretch>
              <a:fillRect/>
            </a:stretch>
          </a:blipFill>
        </p:spPr>
        <p:txBody>
          <a:bodyPr wrap="square" lIns="0" tIns="0" rIns="0" bIns="0" rtlCol="0"/>
          <a:lstStyle/>
          <a:p>
            <a:endParaRPr/>
          </a:p>
        </p:txBody>
      </p:sp>
      <p:sp>
        <p:nvSpPr>
          <p:cNvPr id="41" name="object 41"/>
          <p:cNvSpPr/>
          <p:nvPr/>
        </p:nvSpPr>
        <p:spPr>
          <a:xfrm>
            <a:off x="2167127" y="4544567"/>
            <a:ext cx="777240" cy="409575"/>
          </a:xfrm>
          <a:custGeom>
            <a:avLst/>
            <a:gdLst/>
            <a:ahLst/>
            <a:cxnLst/>
            <a:rect l="l" t="t" r="r" b="b"/>
            <a:pathLst>
              <a:path w="777239" h="409575">
                <a:moveTo>
                  <a:pt x="709168" y="0"/>
                </a:moveTo>
                <a:lnTo>
                  <a:pt x="68072" y="0"/>
                </a:lnTo>
                <a:lnTo>
                  <a:pt x="41529" y="5333"/>
                </a:lnTo>
                <a:lnTo>
                  <a:pt x="19939" y="19938"/>
                </a:lnTo>
                <a:lnTo>
                  <a:pt x="5334" y="41655"/>
                </a:lnTo>
                <a:lnTo>
                  <a:pt x="0" y="68198"/>
                </a:lnTo>
                <a:lnTo>
                  <a:pt x="0" y="341248"/>
                </a:lnTo>
                <a:lnTo>
                  <a:pt x="5334" y="367791"/>
                </a:lnTo>
                <a:lnTo>
                  <a:pt x="19939" y="389508"/>
                </a:lnTo>
                <a:lnTo>
                  <a:pt x="41529" y="404113"/>
                </a:lnTo>
                <a:lnTo>
                  <a:pt x="68072" y="409447"/>
                </a:lnTo>
                <a:lnTo>
                  <a:pt x="709168" y="409447"/>
                </a:lnTo>
                <a:lnTo>
                  <a:pt x="735711" y="404113"/>
                </a:lnTo>
                <a:lnTo>
                  <a:pt x="757301" y="389508"/>
                </a:lnTo>
                <a:lnTo>
                  <a:pt x="771906" y="367791"/>
                </a:lnTo>
                <a:lnTo>
                  <a:pt x="777240" y="341248"/>
                </a:lnTo>
                <a:lnTo>
                  <a:pt x="777240" y="68198"/>
                </a:lnTo>
                <a:lnTo>
                  <a:pt x="771906" y="41655"/>
                </a:lnTo>
                <a:lnTo>
                  <a:pt x="757301" y="19938"/>
                </a:lnTo>
                <a:lnTo>
                  <a:pt x="735711" y="5333"/>
                </a:lnTo>
                <a:lnTo>
                  <a:pt x="709168" y="0"/>
                </a:lnTo>
                <a:close/>
              </a:path>
            </a:pathLst>
          </a:custGeom>
          <a:solidFill>
            <a:srgbClr val="F68B21"/>
          </a:solidFill>
        </p:spPr>
        <p:txBody>
          <a:bodyPr wrap="square" lIns="0" tIns="0" rIns="0" bIns="0" rtlCol="0"/>
          <a:lstStyle/>
          <a:p>
            <a:endParaRPr/>
          </a:p>
        </p:txBody>
      </p:sp>
      <p:sp>
        <p:nvSpPr>
          <p:cNvPr id="42" name="object 42"/>
          <p:cNvSpPr/>
          <p:nvPr/>
        </p:nvSpPr>
        <p:spPr>
          <a:xfrm>
            <a:off x="2167127" y="4544567"/>
            <a:ext cx="777240" cy="409575"/>
          </a:xfrm>
          <a:custGeom>
            <a:avLst/>
            <a:gdLst/>
            <a:ahLst/>
            <a:cxnLst/>
            <a:rect l="l" t="t" r="r" b="b"/>
            <a:pathLst>
              <a:path w="777239" h="409575">
                <a:moveTo>
                  <a:pt x="709168" y="0"/>
                </a:moveTo>
                <a:lnTo>
                  <a:pt x="68072" y="0"/>
                </a:lnTo>
                <a:lnTo>
                  <a:pt x="41529" y="5333"/>
                </a:lnTo>
                <a:lnTo>
                  <a:pt x="19939" y="19938"/>
                </a:lnTo>
                <a:lnTo>
                  <a:pt x="5334" y="41655"/>
                </a:lnTo>
                <a:lnTo>
                  <a:pt x="0" y="68198"/>
                </a:lnTo>
                <a:lnTo>
                  <a:pt x="0" y="341248"/>
                </a:lnTo>
                <a:lnTo>
                  <a:pt x="5334" y="367791"/>
                </a:lnTo>
                <a:lnTo>
                  <a:pt x="19939" y="389508"/>
                </a:lnTo>
                <a:lnTo>
                  <a:pt x="41529" y="404113"/>
                </a:lnTo>
                <a:lnTo>
                  <a:pt x="68072" y="409447"/>
                </a:lnTo>
                <a:lnTo>
                  <a:pt x="709168" y="409447"/>
                </a:lnTo>
                <a:lnTo>
                  <a:pt x="735711" y="404113"/>
                </a:lnTo>
                <a:lnTo>
                  <a:pt x="757301" y="389508"/>
                </a:lnTo>
                <a:lnTo>
                  <a:pt x="771906" y="367791"/>
                </a:lnTo>
                <a:lnTo>
                  <a:pt x="777240" y="341248"/>
                </a:lnTo>
                <a:lnTo>
                  <a:pt x="777240" y="68198"/>
                </a:lnTo>
                <a:lnTo>
                  <a:pt x="771906" y="41655"/>
                </a:lnTo>
                <a:lnTo>
                  <a:pt x="757301" y="19938"/>
                </a:lnTo>
                <a:lnTo>
                  <a:pt x="735711" y="5333"/>
                </a:lnTo>
                <a:lnTo>
                  <a:pt x="709168" y="0"/>
                </a:lnTo>
                <a:close/>
              </a:path>
            </a:pathLst>
          </a:custGeom>
          <a:ln w="9143">
            <a:solidFill>
              <a:srgbClr val="F68B21"/>
            </a:solidFill>
          </a:ln>
        </p:spPr>
        <p:txBody>
          <a:bodyPr wrap="square" lIns="0" tIns="0" rIns="0" bIns="0" rtlCol="0"/>
          <a:lstStyle/>
          <a:p>
            <a:endParaRPr/>
          </a:p>
        </p:txBody>
      </p:sp>
      <p:sp>
        <p:nvSpPr>
          <p:cNvPr id="43" name="object 43"/>
          <p:cNvSpPr/>
          <p:nvPr/>
        </p:nvSpPr>
        <p:spPr>
          <a:xfrm>
            <a:off x="4171188" y="1955292"/>
            <a:ext cx="431165" cy="216535"/>
          </a:xfrm>
          <a:custGeom>
            <a:avLst/>
            <a:gdLst/>
            <a:ahLst/>
            <a:cxnLst/>
            <a:rect l="l" t="t" r="r" b="b"/>
            <a:pathLst>
              <a:path w="431164" h="216535">
                <a:moveTo>
                  <a:pt x="0" y="216280"/>
                </a:moveTo>
                <a:lnTo>
                  <a:pt x="430784" y="216280"/>
                </a:lnTo>
                <a:lnTo>
                  <a:pt x="430784" y="0"/>
                </a:lnTo>
                <a:lnTo>
                  <a:pt x="0" y="0"/>
                </a:lnTo>
                <a:lnTo>
                  <a:pt x="0" y="216280"/>
                </a:lnTo>
                <a:close/>
              </a:path>
            </a:pathLst>
          </a:custGeom>
          <a:ln w="9144">
            <a:solidFill>
              <a:srgbClr val="1D9ED2"/>
            </a:solidFill>
          </a:ln>
        </p:spPr>
        <p:txBody>
          <a:bodyPr wrap="square" lIns="0" tIns="0" rIns="0" bIns="0" rtlCol="0"/>
          <a:lstStyle/>
          <a:p>
            <a:endParaRPr/>
          </a:p>
        </p:txBody>
      </p:sp>
      <p:sp>
        <p:nvSpPr>
          <p:cNvPr id="44" name="object 44"/>
          <p:cNvSpPr/>
          <p:nvPr/>
        </p:nvSpPr>
        <p:spPr>
          <a:xfrm>
            <a:off x="4349496" y="2171700"/>
            <a:ext cx="76200" cy="89915"/>
          </a:xfrm>
          <a:prstGeom prst="rect">
            <a:avLst/>
          </a:prstGeom>
          <a:blipFill>
            <a:blip r:embed="rId3" cstate="print"/>
            <a:stretch>
              <a:fillRect/>
            </a:stretch>
          </a:blipFill>
        </p:spPr>
        <p:txBody>
          <a:bodyPr wrap="square" lIns="0" tIns="0" rIns="0" bIns="0" rtlCol="0"/>
          <a:lstStyle/>
          <a:p>
            <a:endParaRPr/>
          </a:p>
        </p:txBody>
      </p:sp>
      <p:sp>
        <p:nvSpPr>
          <p:cNvPr id="45" name="object 45"/>
          <p:cNvSpPr/>
          <p:nvPr/>
        </p:nvSpPr>
        <p:spPr>
          <a:xfrm>
            <a:off x="4171188" y="2261616"/>
            <a:ext cx="431165" cy="216535"/>
          </a:xfrm>
          <a:custGeom>
            <a:avLst/>
            <a:gdLst/>
            <a:ahLst/>
            <a:cxnLst/>
            <a:rect l="l" t="t" r="r" b="b"/>
            <a:pathLst>
              <a:path w="431164" h="216535">
                <a:moveTo>
                  <a:pt x="0" y="216280"/>
                </a:moveTo>
                <a:lnTo>
                  <a:pt x="430784" y="216280"/>
                </a:lnTo>
                <a:lnTo>
                  <a:pt x="430784" y="0"/>
                </a:lnTo>
                <a:lnTo>
                  <a:pt x="0" y="0"/>
                </a:lnTo>
                <a:lnTo>
                  <a:pt x="0" y="216280"/>
                </a:lnTo>
                <a:close/>
              </a:path>
            </a:pathLst>
          </a:custGeom>
          <a:ln w="9144">
            <a:solidFill>
              <a:srgbClr val="1D9ED2"/>
            </a:solidFill>
          </a:ln>
        </p:spPr>
        <p:txBody>
          <a:bodyPr wrap="square" lIns="0" tIns="0" rIns="0" bIns="0" rtlCol="0"/>
          <a:lstStyle/>
          <a:p>
            <a:endParaRPr/>
          </a:p>
        </p:txBody>
      </p:sp>
      <p:sp>
        <p:nvSpPr>
          <p:cNvPr id="46" name="object 46"/>
          <p:cNvSpPr/>
          <p:nvPr/>
        </p:nvSpPr>
        <p:spPr>
          <a:xfrm>
            <a:off x="4349496" y="2478023"/>
            <a:ext cx="76200" cy="89915"/>
          </a:xfrm>
          <a:prstGeom prst="rect">
            <a:avLst/>
          </a:prstGeom>
          <a:blipFill>
            <a:blip r:embed="rId3" cstate="print"/>
            <a:stretch>
              <a:fillRect/>
            </a:stretch>
          </a:blipFill>
        </p:spPr>
        <p:txBody>
          <a:bodyPr wrap="square" lIns="0" tIns="0" rIns="0" bIns="0" rtlCol="0"/>
          <a:lstStyle/>
          <a:p>
            <a:endParaRPr/>
          </a:p>
        </p:txBody>
      </p:sp>
      <p:sp>
        <p:nvSpPr>
          <p:cNvPr id="47" name="object 47"/>
          <p:cNvSpPr/>
          <p:nvPr/>
        </p:nvSpPr>
        <p:spPr>
          <a:xfrm>
            <a:off x="4166615" y="2566416"/>
            <a:ext cx="431165" cy="214629"/>
          </a:xfrm>
          <a:custGeom>
            <a:avLst/>
            <a:gdLst/>
            <a:ahLst/>
            <a:cxnLst/>
            <a:rect l="l" t="t" r="r" b="b"/>
            <a:pathLst>
              <a:path w="431164" h="214630">
                <a:moveTo>
                  <a:pt x="0" y="214502"/>
                </a:moveTo>
                <a:lnTo>
                  <a:pt x="430784" y="214502"/>
                </a:lnTo>
                <a:lnTo>
                  <a:pt x="430784" y="0"/>
                </a:lnTo>
                <a:lnTo>
                  <a:pt x="0" y="0"/>
                </a:lnTo>
                <a:lnTo>
                  <a:pt x="0" y="214502"/>
                </a:lnTo>
                <a:close/>
              </a:path>
            </a:pathLst>
          </a:custGeom>
          <a:ln w="9144">
            <a:solidFill>
              <a:srgbClr val="1D9ED2"/>
            </a:solidFill>
          </a:ln>
        </p:spPr>
        <p:txBody>
          <a:bodyPr wrap="square" lIns="0" tIns="0" rIns="0" bIns="0" rtlCol="0"/>
          <a:lstStyle/>
          <a:p>
            <a:endParaRPr/>
          </a:p>
        </p:txBody>
      </p:sp>
      <p:sp>
        <p:nvSpPr>
          <p:cNvPr id="48" name="object 48"/>
          <p:cNvSpPr/>
          <p:nvPr/>
        </p:nvSpPr>
        <p:spPr>
          <a:xfrm>
            <a:off x="4344923" y="2781300"/>
            <a:ext cx="76200" cy="89915"/>
          </a:xfrm>
          <a:prstGeom prst="rect">
            <a:avLst/>
          </a:prstGeom>
          <a:blipFill>
            <a:blip r:embed="rId3" cstate="print"/>
            <a:stretch>
              <a:fillRect/>
            </a:stretch>
          </a:blipFill>
        </p:spPr>
        <p:txBody>
          <a:bodyPr wrap="square" lIns="0" tIns="0" rIns="0" bIns="0" rtlCol="0"/>
          <a:lstStyle/>
          <a:p>
            <a:endParaRPr/>
          </a:p>
        </p:txBody>
      </p:sp>
      <p:sp>
        <p:nvSpPr>
          <p:cNvPr id="49" name="object 49"/>
          <p:cNvSpPr/>
          <p:nvPr/>
        </p:nvSpPr>
        <p:spPr>
          <a:xfrm>
            <a:off x="4166615" y="2871216"/>
            <a:ext cx="431165" cy="216535"/>
          </a:xfrm>
          <a:custGeom>
            <a:avLst/>
            <a:gdLst/>
            <a:ahLst/>
            <a:cxnLst/>
            <a:rect l="l" t="t" r="r" b="b"/>
            <a:pathLst>
              <a:path w="431164" h="216535">
                <a:moveTo>
                  <a:pt x="0" y="216280"/>
                </a:moveTo>
                <a:lnTo>
                  <a:pt x="430784" y="216280"/>
                </a:lnTo>
                <a:lnTo>
                  <a:pt x="430784" y="0"/>
                </a:lnTo>
                <a:lnTo>
                  <a:pt x="0" y="0"/>
                </a:lnTo>
                <a:lnTo>
                  <a:pt x="0" y="216280"/>
                </a:lnTo>
                <a:close/>
              </a:path>
            </a:pathLst>
          </a:custGeom>
          <a:ln w="9144">
            <a:solidFill>
              <a:srgbClr val="1D9ED2"/>
            </a:solidFill>
          </a:ln>
        </p:spPr>
        <p:txBody>
          <a:bodyPr wrap="square" lIns="0" tIns="0" rIns="0" bIns="0" rtlCol="0"/>
          <a:lstStyle/>
          <a:p>
            <a:endParaRPr/>
          </a:p>
        </p:txBody>
      </p:sp>
      <p:sp>
        <p:nvSpPr>
          <p:cNvPr id="50" name="object 50"/>
          <p:cNvSpPr/>
          <p:nvPr/>
        </p:nvSpPr>
        <p:spPr>
          <a:xfrm>
            <a:off x="4344923" y="3087623"/>
            <a:ext cx="76200" cy="89915"/>
          </a:xfrm>
          <a:prstGeom prst="rect">
            <a:avLst/>
          </a:prstGeom>
          <a:blipFill>
            <a:blip r:embed="rId3" cstate="print"/>
            <a:stretch>
              <a:fillRect/>
            </a:stretch>
          </a:blipFill>
        </p:spPr>
        <p:txBody>
          <a:bodyPr wrap="square" lIns="0" tIns="0" rIns="0" bIns="0" rtlCol="0"/>
          <a:lstStyle/>
          <a:p>
            <a:endParaRPr/>
          </a:p>
        </p:txBody>
      </p:sp>
      <p:sp>
        <p:nvSpPr>
          <p:cNvPr id="51" name="object 51"/>
          <p:cNvSpPr/>
          <p:nvPr/>
        </p:nvSpPr>
        <p:spPr>
          <a:xfrm>
            <a:off x="4166615" y="3176016"/>
            <a:ext cx="431165" cy="216535"/>
          </a:xfrm>
          <a:custGeom>
            <a:avLst/>
            <a:gdLst/>
            <a:ahLst/>
            <a:cxnLst/>
            <a:rect l="l" t="t" r="r" b="b"/>
            <a:pathLst>
              <a:path w="431164" h="216535">
                <a:moveTo>
                  <a:pt x="0" y="216280"/>
                </a:moveTo>
                <a:lnTo>
                  <a:pt x="430784" y="216280"/>
                </a:lnTo>
                <a:lnTo>
                  <a:pt x="430784" y="0"/>
                </a:lnTo>
                <a:lnTo>
                  <a:pt x="0" y="0"/>
                </a:lnTo>
                <a:lnTo>
                  <a:pt x="0" y="216280"/>
                </a:lnTo>
                <a:close/>
              </a:path>
            </a:pathLst>
          </a:custGeom>
          <a:solidFill>
            <a:srgbClr val="1D9ED2"/>
          </a:solidFill>
        </p:spPr>
        <p:txBody>
          <a:bodyPr wrap="square" lIns="0" tIns="0" rIns="0" bIns="0" rtlCol="0"/>
          <a:lstStyle/>
          <a:p>
            <a:endParaRPr/>
          </a:p>
        </p:txBody>
      </p:sp>
      <p:sp>
        <p:nvSpPr>
          <p:cNvPr id="52" name="object 52"/>
          <p:cNvSpPr/>
          <p:nvPr/>
        </p:nvSpPr>
        <p:spPr>
          <a:xfrm>
            <a:off x="4166615" y="3176016"/>
            <a:ext cx="431165" cy="216535"/>
          </a:xfrm>
          <a:custGeom>
            <a:avLst/>
            <a:gdLst/>
            <a:ahLst/>
            <a:cxnLst/>
            <a:rect l="l" t="t" r="r" b="b"/>
            <a:pathLst>
              <a:path w="431164" h="216535">
                <a:moveTo>
                  <a:pt x="0" y="216280"/>
                </a:moveTo>
                <a:lnTo>
                  <a:pt x="430784" y="216280"/>
                </a:lnTo>
                <a:lnTo>
                  <a:pt x="430784" y="0"/>
                </a:lnTo>
                <a:lnTo>
                  <a:pt x="0" y="0"/>
                </a:lnTo>
                <a:lnTo>
                  <a:pt x="0" y="216280"/>
                </a:lnTo>
                <a:close/>
              </a:path>
            </a:pathLst>
          </a:custGeom>
          <a:ln w="9144">
            <a:solidFill>
              <a:srgbClr val="1D9ED2"/>
            </a:solidFill>
          </a:ln>
        </p:spPr>
        <p:txBody>
          <a:bodyPr wrap="square" lIns="0" tIns="0" rIns="0" bIns="0" rtlCol="0"/>
          <a:lstStyle/>
          <a:p>
            <a:endParaRPr/>
          </a:p>
        </p:txBody>
      </p:sp>
      <p:sp>
        <p:nvSpPr>
          <p:cNvPr id="53" name="object 53"/>
          <p:cNvSpPr/>
          <p:nvPr/>
        </p:nvSpPr>
        <p:spPr>
          <a:xfrm>
            <a:off x="4344923" y="3392423"/>
            <a:ext cx="76200" cy="89915"/>
          </a:xfrm>
          <a:prstGeom prst="rect">
            <a:avLst/>
          </a:prstGeom>
          <a:blipFill>
            <a:blip r:embed="rId3" cstate="print"/>
            <a:stretch>
              <a:fillRect/>
            </a:stretch>
          </a:blipFill>
        </p:spPr>
        <p:txBody>
          <a:bodyPr wrap="square" lIns="0" tIns="0" rIns="0" bIns="0" rtlCol="0"/>
          <a:lstStyle/>
          <a:p>
            <a:endParaRPr/>
          </a:p>
        </p:txBody>
      </p:sp>
      <p:sp>
        <p:nvSpPr>
          <p:cNvPr id="54" name="object 54"/>
          <p:cNvSpPr/>
          <p:nvPr/>
        </p:nvSpPr>
        <p:spPr>
          <a:xfrm>
            <a:off x="4166615" y="3482340"/>
            <a:ext cx="431165" cy="216535"/>
          </a:xfrm>
          <a:custGeom>
            <a:avLst/>
            <a:gdLst/>
            <a:ahLst/>
            <a:cxnLst/>
            <a:rect l="l" t="t" r="r" b="b"/>
            <a:pathLst>
              <a:path w="431164" h="216535">
                <a:moveTo>
                  <a:pt x="0" y="216281"/>
                </a:moveTo>
                <a:lnTo>
                  <a:pt x="430784" y="216281"/>
                </a:lnTo>
                <a:lnTo>
                  <a:pt x="430784" y="0"/>
                </a:lnTo>
                <a:lnTo>
                  <a:pt x="0" y="0"/>
                </a:lnTo>
                <a:lnTo>
                  <a:pt x="0" y="216281"/>
                </a:lnTo>
                <a:close/>
              </a:path>
            </a:pathLst>
          </a:custGeom>
          <a:ln w="9144">
            <a:solidFill>
              <a:srgbClr val="1D9ED2"/>
            </a:solidFill>
          </a:ln>
        </p:spPr>
        <p:txBody>
          <a:bodyPr wrap="square" lIns="0" tIns="0" rIns="0" bIns="0" rtlCol="0"/>
          <a:lstStyle/>
          <a:p>
            <a:endParaRPr/>
          </a:p>
        </p:txBody>
      </p:sp>
      <p:sp>
        <p:nvSpPr>
          <p:cNvPr id="55" name="object 55"/>
          <p:cNvSpPr/>
          <p:nvPr/>
        </p:nvSpPr>
        <p:spPr>
          <a:xfrm>
            <a:off x="4344923" y="3698747"/>
            <a:ext cx="76200" cy="89916"/>
          </a:xfrm>
          <a:prstGeom prst="rect">
            <a:avLst/>
          </a:prstGeom>
          <a:blipFill>
            <a:blip r:embed="rId3" cstate="print"/>
            <a:stretch>
              <a:fillRect/>
            </a:stretch>
          </a:blipFill>
        </p:spPr>
        <p:txBody>
          <a:bodyPr wrap="square" lIns="0" tIns="0" rIns="0" bIns="0" rtlCol="0"/>
          <a:lstStyle/>
          <a:p>
            <a:endParaRPr/>
          </a:p>
        </p:txBody>
      </p:sp>
      <p:sp>
        <p:nvSpPr>
          <p:cNvPr id="56" name="object 56"/>
          <p:cNvSpPr/>
          <p:nvPr/>
        </p:nvSpPr>
        <p:spPr>
          <a:xfrm>
            <a:off x="4166615" y="3788664"/>
            <a:ext cx="431165" cy="214629"/>
          </a:xfrm>
          <a:custGeom>
            <a:avLst/>
            <a:gdLst/>
            <a:ahLst/>
            <a:cxnLst/>
            <a:rect l="l" t="t" r="r" b="b"/>
            <a:pathLst>
              <a:path w="431164" h="214629">
                <a:moveTo>
                  <a:pt x="0" y="214503"/>
                </a:moveTo>
                <a:lnTo>
                  <a:pt x="430784" y="214503"/>
                </a:lnTo>
                <a:lnTo>
                  <a:pt x="430784" y="0"/>
                </a:lnTo>
                <a:lnTo>
                  <a:pt x="0" y="0"/>
                </a:lnTo>
                <a:lnTo>
                  <a:pt x="0" y="214503"/>
                </a:lnTo>
                <a:close/>
              </a:path>
            </a:pathLst>
          </a:custGeom>
          <a:solidFill>
            <a:srgbClr val="1D9ED2"/>
          </a:solidFill>
        </p:spPr>
        <p:txBody>
          <a:bodyPr wrap="square" lIns="0" tIns="0" rIns="0" bIns="0" rtlCol="0"/>
          <a:lstStyle/>
          <a:p>
            <a:endParaRPr/>
          </a:p>
        </p:txBody>
      </p:sp>
      <p:sp>
        <p:nvSpPr>
          <p:cNvPr id="57" name="object 57"/>
          <p:cNvSpPr/>
          <p:nvPr/>
        </p:nvSpPr>
        <p:spPr>
          <a:xfrm>
            <a:off x="4166615" y="3788664"/>
            <a:ext cx="431165" cy="214629"/>
          </a:xfrm>
          <a:custGeom>
            <a:avLst/>
            <a:gdLst/>
            <a:ahLst/>
            <a:cxnLst/>
            <a:rect l="l" t="t" r="r" b="b"/>
            <a:pathLst>
              <a:path w="431164" h="214629">
                <a:moveTo>
                  <a:pt x="0" y="214503"/>
                </a:moveTo>
                <a:lnTo>
                  <a:pt x="430784" y="214503"/>
                </a:lnTo>
                <a:lnTo>
                  <a:pt x="430784" y="0"/>
                </a:lnTo>
                <a:lnTo>
                  <a:pt x="0" y="0"/>
                </a:lnTo>
                <a:lnTo>
                  <a:pt x="0" y="214503"/>
                </a:lnTo>
                <a:close/>
              </a:path>
            </a:pathLst>
          </a:custGeom>
          <a:ln w="9144">
            <a:solidFill>
              <a:srgbClr val="1D9ED2"/>
            </a:solidFill>
          </a:ln>
        </p:spPr>
        <p:txBody>
          <a:bodyPr wrap="square" lIns="0" tIns="0" rIns="0" bIns="0" rtlCol="0"/>
          <a:lstStyle/>
          <a:p>
            <a:endParaRPr/>
          </a:p>
        </p:txBody>
      </p:sp>
      <p:sp>
        <p:nvSpPr>
          <p:cNvPr id="58" name="object 58"/>
          <p:cNvSpPr/>
          <p:nvPr/>
        </p:nvSpPr>
        <p:spPr>
          <a:xfrm>
            <a:off x="4344923" y="4003547"/>
            <a:ext cx="76200" cy="89916"/>
          </a:xfrm>
          <a:prstGeom prst="rect">
            <a:avLst/>
          </a:prstGeom>
          <a:blipFill>
            <a:blip r:embed="rId3" cstate="print"/>
            <a:stretch>
              <a:fillRect/>
            </a:stretch>
          </a:blipFill>
        </p:spPr>
        <p:txBody>
          <a:bodyPr wrap="square" lIns="0" tIns="0" rIns="0" bIns="0" rtlCol="0"/>
          <a:lstStyle/>
          <a:p>
            <a:endParaRPr/>
          </a:p>
        </p:txBody>
      </p:sp>
      <p:sp>
        <p:nvSpPr>
          <p:cNvPr id="59" name="object 59"/>
          <p:cNvSpPr/>
          <p:nvPr/>
        </p:nvSpPr>
        <p:spPr>
          <a:xfrm>
            <a:off x="4171188" y="4091940"/>
            <a:ext cx="431165" cy="216535"/>
          </a:xfrm>
          <a:custGeom>
            <a:avLst/>
            <a:gdLst/>
            <a:ahLst/>
            <a:cxnLst/>
            <a:rect l="l" t="t" r="r" b="b"/>
            <a:pathLst>
              <a:path w="431164" h="216535">
                <a:moveTo>
                  <a:pt x="0" y="216281"/>
                </a:moveTo>
                <a:lnTo>
                  <a:pt x="430784" y="216281"/>
                </a:lnTo>
                <a:lnTo>
                  <a:pt x="430784" y="0"/>
                </a:lnTo>
                <a:lnTo>
                  <a:pt x="0" y="0"/>
                </a:lnTo>
                <a:lnTo>
                  <a:pt x="0" y="216281"/>
                </a:lnTo>
                <a:close/>
              </a:path>
            </a:pathLst>
          </a:custGeom>
          <a:solidFill>
            <a:srgbClr val="F68B21"/>
          </a:solidFill>
        </p:spPr>
        <p:txBody>
          <a:bodyPr wrap="square" lIns="0" tIns="0" rIns="0" bIns="0" rtlCol="0"/>
          <a:lstStyle/>
          <a:p>
            <a:endParaRPr/>
          </a:p>
        </p:txBody>
      </p:sp>
      <p:sp>
        <p:nvSpPr>
          <p:cNvPr id="60" name="object 60"/>
          <p:cNvSpPr/>
          <p:nvPr/>
        </p:nvSpPr>
        <p:spPr>
          <a:xfrm>
            <a:off x="4171188" y="4091940"/>
            <a:ext cx="431165" cy="216535"/>
          </a:xfrm>
          <a:custGeom>
            <a:avLst/>
            <a:gdLst/>
            <a:ahLst/>
            <a:cxnLst/>
            <a:rect l="l" t="t" r="r" b="b"/>
            <a:pathLst>
              <a:path w="431164" h="216535">
                <a:moveTo>
                  <a:pt x="0" y="216281"/>
                </a:moveTo>
                <a:lnTo>
                  <a:pt x="430784" y="216281"/>
                </a:lnTo>
                <a:lnTo>
                  <a:pt x="430784" y="0"/>
                </a:lnTo>
                <a:lnTo>
                  <a:pt x="0" y="0"/>
                </a:lnTo>
                <a:lnTo>
                  <a:pt x="0" y="216281"/>
                </a:lnTo>
                <a:close/>
              </a:path>
            </a:pathLst>
          </a:custGeom>
          <a:ln w="9144">
            <a:solidFill>
              <a:srgbClr val="F68B21"/>
            </a:solidFill>
          </a:ln>
        </p:spPr>
        <p:txBody>
          <a:bodyPr wrap="square" lIns="0" tIns="0" rIns="0" bIns="0" rtlCol="0"/>
          <a:lstStyle/>
          <a:p>
            <a:endParaRPr/>
          </a:p>
        </p:txBody>
      </p:sp>
      <p:sp>
        <p:nvSpPr>
          <p:cNvPr id="61" name="object 61"/>
          <p:cNvSpPr/>
          <p:nvPr/>
        </p:nvSpPr>
        <p:spPr>
          <a:xfrm>
            <a:off x="4349496" y="4308347"/>
            <a:ext cx="76200" cy="89916"/>
          </a:xfrm>
          <a:prstGeom prst="rect">
            <a:avLst/>
          </a:prstGeom>
          <a:blipFill>
            <a:blip r:embed="rId3" cstate="print"/>
            <a:stretch>
              <a:fillRect/>
            </a:stretch>
          </a:blipFill>
        </p:spPr>
        <p:txBody>
          <a:bodyPr wrap="square" lIns="0" tIns="0" rIns="0" bIns="0" rtlCol="0"/>
          <a:lstStyle/>
          <a:p>
            <a:endParaRPr/>
          </a:p>
        </p:txBody>
      </p:sp>
      <p:sp>
        <p:nvSpPr>
          <p:cNvPr id="62" name="object 62"/>
          <p:cNvSpPr/>
          <p:nvPr/>
        </p:nvSpPr>
        <p:spPr>
          <a:xfrm>
            <a:off x="4166615" y="4396740"/>
            <a:ext cx="431165" cy="214629"/>
          </a:xfrm>
          <a:custGeom>
            <a:avLst/>
            <a:gdLst/>
            <a:ahLst/>
            <a:cxnLst/>
            <a:rect l="l" t="t" r="r" b="b"/>
            <a:pathLst>
              <a:path w="431164" h="214629">
                <a:moveTo>
                  <a:pt x="0" y="214503"/>
                </a:moveTo>
                <a:lnTo>
                  <a:pt x="430784" y="214503"/>
                </a:lnTo>
                <a:lnTo>
                  <a:pt x="430784" y="0"/>
                </a:lnTo>
                <a:lnTo>
                  <a:pt x="0" y="0"/>
                </a:lnTo>
                <a:lnTo>
                  <a:pt x="0" y="214503"/>
                </a:lnTo>
                <a:close/>
              </a:path>
            </a:pathLst>
          </a:custGeom>
          <a:ln w="9144">
            <a:solidFill>
              <a:srgbClr val="1D9ED2"/>
            </a:solidFill>
          </a:ln>
        </p:spPr>
        <p:txBody>
          <a:bodyPr wrap="square" lIns="0" tIns="0" rIns="0" bIns="0" rtlCol="0"/>
          <a:lstStyle/>
          <a:p>
            <a:endParaRPr/>
          </a:p>
        </p:txBody>
      </p:sp>
      <p:sp>
        <p:nvSpPr>
          <p:cNvPr id="63" name="object 63"/>
          <p:cNvSpPr/>
          <p:nvPr/>
        </p:nvSpPr>
        <p:spPr>
          <a:xfrm>
            <a:off x="4344923" y="4611623"/>
            <a:ext cx="76200" cy="89916"/>
          </a:xfrm>
          <a:prstGeom prst="rect">
            <a:avLst/>
          </a:prstGeom>
          <a:blipFill>
            <a:blip r:embed="rId3" cstate="print"/>
            <a:stretch>
              <a:fillRect/>
            </a:stretch>
          </a:blipFill>
        </p:spPr>
        <p:txBody>
          <a:bodyPr wrap="square" lIns="0" tIns="0" rIns="0" bIns="0" rtlCol="0"/>
          <a:lstStyle/>
          <a:p>
            <a:endParaRPr/>
          </a:p>
        </p:txBody>
      </p:sp>
      <p:sp>
        <p:nvSpPr>
          <p:cNvPr id="64" name="object 64"/>
          <p:cNvSpPr/>
          <p:nvPr/>
        </p:nvSpPr>
        <p:spPr>
          <a:xfrm>
            <a:off x="4166615" y="4700015"/>
            <a:ext cx="431165" cy="216535"/>
          </a:xfrm>
          <a:custGeom>
            <a:avLst/>
            <a:gdLst/>
            <a:ahLst/>
            <a:cxnLst/>
            <a:rect l="l" t="t" r="r" b="b"/>
            <a:pathLst>
              <a:path w="431164" h="216535">
                <a:moveTo>
                  <a:pt x="0" y="216280"/>
                </a:moveTo>
                <a:lnTo>
                  <a:pt x="430784" y="216280"/>
                </a:lnTo>
                <a:lnTo>
                  <a:pt x="430784" y="0"/>
                </a:lnTo>
                <a:lnTo>
                  <a:pt x="0" y="0"/>
                </a:lnTo>
                <a:lnTo>
                  <a:pt x="0" y="216280"/>
                </a:lnTo>
                <a:close/>
              </a:path>
            </a:pathLst>
          </a:custGeom>
          <a:ln w="9144">
            <a:solidFill>
              <a:srgbClr val="1D9ED2"/>
            </a:solidFill>
          </a:ln>
        </p:spPr>
        <p:txBody>
          <a:bodyPr wrap="square" lIns="0" tIns="0" rIns="0" bIns="0" rtlCol="0"/>
          <a:lstStyle/>
          <a:p>
            <a:endParaRPr/>
          </a:p>
        </p:txBody>
      </p:sp>
      <p:sp>
        <p:nvSpPr>
          <p:cNvPr id="65" name="object 65"/>
          <p:cNvSpPr/>
          <p:nvPr/>
        </p:nvSpPr>
        <p:spPr>
          <a:xfrm>
            <a:off x="4344923" y="4916423"/>
            <a:ext cx="76200" cy="89916"/>
          </a:xfrm>
          <a:prstGeom prst="rect">
            <a:avLst/>
          </a:prstGeom>
          <a:blipFill>
            <a:blip r:embed="rId3" cstate="print"/>
            <a:stretch>
              <a:fillRect/>
            </a:stretch>
          </a:blipFill>
        </p:spPr>
        <p:txBody>
          <a:bodyPr wrap="square" lIns="0" tIns="0" rIns="0" bIns="0" rtlCol="0"/>
          <a:lstStyle/>
          <a:p>
            <a:endParaRPr/>
          </a:p>
        </p:txBody>
      </p:sp>
      <p:sp>
        <p:nvSpPr>
          <p:cNvPr id="66" name="object 66"/>
          <p:cNvSpPr/>
          <p:nvPr/>
        </p:nvSpPr>
        <p:spPr>
          <a:xfrm>
            <a:off x="4162044" y="4992623"/>
            <a:ext cx="431165" cy="216535"/>
          </a:xfrm>
          <a:custGeom>
            <a:avLst/>
            <a:gdLst/>
            <a:ahLst/>
            <a:cxnLst/>
            <a:rect l="l" t="t" r="r" b="b"/>
            <a:pathLst>
              <a:path w="431164" h="216535">
                <a:moveTo>
                  <a:pt x="0" y="216281"/>
                </a:moveTo>
                <a:lnTo>
                  <a:pt x="430784" y="216281"/>
                </a:lnTo>
                <a:lnTo>
                  <a:pt x="430784" y="0"/>
                </a:lnTo>
                <a:lnTo>
                  <a:pt x="0" y="0"/>
                </a:lnTo>
                <a:lnTo>
                  <a:pt x="0" y="216281"/>
                </a:lnTo>
                <a:close/>
              </a:path>
            </a:pathLst>
          </a:custGeom>
          <a:ln w="9144">
            <a:solidFill>
              <a:srgbClr val="1D9ED2"/>
            </a:solidFill>
          </a:ln>
        </p:spPr>
        <p:txBody>
          <a:bodyPr wrap="square" lIns="0" tIns="0" rIns="0" bIns="0" rtlCol="0"/>
          <a:lstStyle/>
          <a:p>
            <a:endParaRPr/>
          </a:p>
        </p:txBody>
      </p:sp>
      <p:sp>
        <p:nvSpPr>
          <p:cNvPr id="67" name="object 67"/>
          <p:cNvSpPr/>
          <p:nvPr/>
        </p:nvSpPr>
        <p:spPr>
          <a:xfrm>
            <a:off x="4340352" y="5209032"/>
            <a:ext cx="76200" cy="89915"/>
          </a:xfrm>
          <a:prstGeom prst="rect">
            <a:avLst/>
          </a:prstGeom>
          <a:blipFill>
            <a:blip r:embed="rId3" cstate="print"/>
            <a:stretch>
              <a:fillRect/>
            </a:stretch>
          </a:blipFill>
        </p:spPr>
        <p:txBody>
          <a:bodyPr wrap="square" lIns="0" tIns="0" rIns="0" bIns="0" rtlCol="0"/>
          <a:lstStyle/>
          <a:p>
            <a:endParaRPr/>
          </a:p>
        </p:txBody>
      </p:sp>
      <p:sp>
        <p:nvSpPr>
          <p:cNvPr id="68" name="object 68"/>
          <p:cNvSpPr txBox="1"/>
          <p:nvPr/>
        </p:nvSpPr>
        <p:spPr>
          <a:xfrm>
            <a:off x="4195953" y="1724786"/>
            <a:ext cx="382270" cy="226060"/>
          </a:xfrm>
          <a:prstGeom prst="rect">
            <a:avLst/>
          </a:prstGeom>
        </p:spPr>
        <p:txBody>
          <a:bodyPr vert="horz" wrap="square" lIns="0" tIns="0" rIns="0" bIns="0" rtlCol="0">
            <a:spAutoFit/>
          </a:bodyPr>
          <a:lstStyle/>
          <a:p>
            <a:pPr marL="12700">
              <a:lnSpc>
                <a:spcPct val="100000"/>
              </a:lnSpc>
            </a:pPr>
            <a:r>
              <a:rPr sz="1400" dirty="0">
                <a:solidFill>
                  <a:srgbClr val="585858"/>
                </a:solidFill>
                <a:latin typeface="微软雅黑"/>
                <a:cs typeface="微软雅黑"/>
              </a:rPr>
              <a:t>侧链</a:t>
            </a:r>
            <a:endParaRPr sz="1400">
              <a:latin typeface="微软雅黑"/>
              <a:cs typeface="微软雅黑"/>
            </a:endParaRPr>
          </a:p>
        </p:txBody>
      </p:sp>
      <p:sp>
        <p:nvSpPr>
          <p:cNvPr id="69" name="object 69"/>
          <p:cNvSpPr/>
          <p:nvPr/>
        </p:nvSpPr>
        <p:spPr>
          <a:xfrm>
            <a:off x="4162044" y="5303520"/>
            <a:ext cx="431165" cy="216535"/>
          </a:xfrm>
          <a:custGeom>
            <a:avLst/>
            <a:gdLst/>
            <a:ahLst/>
            <a:cxnLst/>
            <a:rect l="l" t="t" r="r" b="b"/>
            <a:pathLst>
              <a:path w="431164" h="216535">
                <a:moveTo>
                  <a:pt x="0" y="216280"/>
                </a:moveTo>
                <a:lnTo>
                  <a:pt x="430784" y="216280"/>
                </a:lnTo>
                <a:lnTo>
                  <a:pt x="430784" y="0"/>
                </a:lnTo>
                <a:lnTo>
                  <a:pt x="0" y="0"/>
                </a:lnTo>
                <a:lnTo>
                  <a:pt x="0" y="216280"/>
                </a:lnTo>
                <a:close/>
              </a:path>
            </a:pathLst>
          </a:custGeom>
          <a:ln w="9144">
            <a:solidFill>
              <a:srgbClr val="1D9ED2"/>
            </a:solidFill>
          </a:ln>
        </p:spPr>
        <p:txBody>
          <a:bodyPr wrap="square" lIns="0" tIns="0" rIns="0" bIns="0" rtlCol="0"/>
          <a:lstStyle/>
          <a:p>
            <a:endParaRPr/>
          </a:p>
        </p:txBody>
      </p:sp>
      <p:sp>
        <p:nvSpPr>
          <p:cNvPr id="70" name="object 70"/>
          <p:cNvSpPr/>
          <p:nvPr/>
        </p:nvSpPr>
        <p:spPr>
          <a:xfrm>
            <a:off x="3212592" y="2936748"/>
            <a:ext cx="777240" cy="407034"/>
          </a:xfrm>
          <a:custGeom>
            <a:avLst/>
            <a:gdLst/>
            <a:ahLst/>
            <a:cxnLst/>
            <a:rect l="l" t="t" r="r" b="b"/>
            <a:pathLst>
              <a:path w="777239" h="407035">
                <a:moveTo>
                  <a:pt x="709421" y="0"/>
                </a:moveTo>
                <a:lnTo>
                  <a:pt x="67818" y="0"/>
                </a:lnTo>
                <a:lnTo>
                  <a:pt x="41402" y="5334"/>
                </a:lnTo>
                <a:lnTo>
                  <a:pt x="19812" y="19812"/>
                </a:lnTo>
                <a:lnTo>
                  <a:pt x="5333" y="41401"/>
                </a:lnTo>
                <a:lnTo>
                  <a:pt x="0" y="67817"/>
                </a:lnTo>
                <a:lnTo>
                  <a:pt x="0" y="338963"/>
                </a:lnTo>
                <a:lnTo>
                  <a:pt x="5333" y="365378"/>
                </a:lnTo>
                <a:lnTo>
                  <a:pt x="19812" y="386968"/>
                </a:lnTo>
                <a:lnTo>
                  <a:pt x="41402" y="401447"/>
                </a:lnTo>
                <a:lnTo>
                  <a:pt x="67818" y="406780"/>
                </a:lnTo>
                <a:lnTo>
                  <a:pt x="709421" y="406780"/>
                </a:lnTo>
                <a:lnTo>
                  <a:pt x="735837" y="401447"/>
                </a:lnTo>
                <a:lnTo>
                  <a:pt x="757428" y="386968"/>
                </a:lnTo>
                <a:lnTo>
                  <a:pt x="771906" y="365378"/>
                </a:lnTo>
                <a:lnTo>
                  <a:pt x="777240" y="338963"/>
                </a:lnTo>
                <a:lnTo>
                  <a:pt x="777240" y="67817"/>
                </a:lnTo>
                <a:lnTo>
                  <a:pt x="771906" y="41401"/>
                </a:lnTo>
                <a:lnTo>
                  <a:pt x="757428" y="19812"/>
                </a:lnTo>
                <a:lnTo>
                  <a:pt x="735837" y="5334"/>
                </a:lnTo>
                <a:lnTo>
                  <a:pt x="709421" y="0"/>
                </a:lnTo>
                <a:close/>
              </a:path>
            </a:pathLst>
          </a:custGeom>
          <a:solidFill>
            <a:srgbClr val="F68B21"/>
          </a:solidFill>
        </p:spPr>
        <p:txBody>
          <a:bodyPr wrap="square" lIns="0" tIns="0" rIns="0" bIns="0" rtlCol="0"/>
          <a:lstStyle/>
          <a:p>
            <a:endParaRPr/>
          </a:p>
        </p:txBody>
      </p:sp>
      <p:sp>
        <p:nvSpPr>
          <p:cNvPr id="71" name="object 71"/>
          <p:cNvSpPr/>
          <p:nvPr/>
        </p:nvSpPr>
        <p:spPr>
          <a:xfrm>
            <a:off x="3212592" y="2936748"/>
            <a:ext cx="777240" cy="407034"/>
          </a:xfrm>
          <a:custGeom>
            <a:avLst/>
            <a:gdLst/>
            <a:ahLst/>
            <a:cxnLst/>
            <a:rect l="l" t="t" r="r" b="b"/>
            <a:pathLst>
              <a:path w="777239" h="407035">
                <a:moveTo>
                  <a:pt x="709421" y="0"/>
                </a:moveTo>
                <a:lnTo>
                  <a:pt x="67818" y="0"/>
                </a:lnTo>
                <a:lnTo>
                  <a:pt x="41402" y="5334"/>
                </a:lnTo>
                <a:lnTo>
                  <a:pt x="19812" y="19812"/>
                </a:lnTo>
                <a:lnTo>
                  <a:pt x="5333" y="41401"/>
                </a:lnTo>
                <a:lnTo>
                  <a:pt x="0" y="67817"/>
                </a:lnTo>
                <a:lnTo>
                  <a:pt x="0" y="338963"/>
                </a:lnTo>
                <a:lnTo>
                  <a:pt x="5333" y="365378"/>
                </a:lnTo>
                <a:lnTo>
                  <a:pt x="19812" y="386968"/>
                </a:lnTo>
                <a:lnTo>
                  <a:pt x="41402" y="401447"/>
                </a:lnTo>
                <a:lnTo>
                  <a:pt x="67818" y="406780"/>
                </a:lnTo>
                <a:lnTo>
                  <a:pt x="709421" y="406780"/>
                </a:lnTo>
                <a:lnTo>
                  <a:pt x="735837" y="401447"/>
                </a:lnTo>
                <a:lnTo>
                  <a:pt x="757428" y="386968"/>
                </a:lnTo>
                <a:lnTo>
                  <a:pt x="771906" y="365378"/>
                </a:lnTo>
                <a:lnTo>
                  <a:pt x="777240" y="338963"/>
                </a:lnTo>
                <a:lnTo>
                  <a:pt x="777240" y="67817"/>
                </a:lnTo>
                <a:lnTo>
                  <a:pt x="771906" y="41401"/>
                </a:lnTo>
                <a:lnTo>
                  <a:pt x="757428" y="19812"/>
                </a:lnTo>
                <a:lnTo>
                  <a:pt x="735837" y="5334"/>
                </a:lnTo>
                <a:lnTo>
                  <a:pt x="709421" y="0"/>
                </a:lnTo>
                <a:close/>
              </a:path>
            </a:pathLst>
          </a:custGeom>
          <a:ln w="9144">
            <a:solidFill>
              <a:srgbClr val="F68B21"/>
            </a:solidFill>
          </a:ln>
        </p:spPr>
        <p:txBody>
          <a:bodyPr wrap="square" lIns="0" tIns="0" rIns="0" bIns="0" rtlCol="0"/>
          <a:lstStyle/>
          <a:p>
            <a:endParaRPr/>
          </a:p>
        </p:txBody>
      </p:sp>
      <p:sp>
        <p:nvSpPr>
          <p:cNvPr id="72" name="object 72"/>
          <p:cNvSpPr txBox="1"/>
          <p:nvPr/>
        </p:nvSpPr>
        <p:spPr>
          <a:xfrm>
            <a:off x="3295650" y="2963926"/>
            <a:ext cx="635000" cy="378460"/>
          </a:xfrm>
          <a:prstGeom prst="rect">
            <a:avLst/>
          </a:prstGeom>
        </p:spPr>
        <p:txBody>
          <a:bodyPr vert="horz" wrap="square" lIns="0" tIns="0" rIns="0" bIns="0" rtlCol="0">
            <a:spAutoFit/>
          </a:bodyPr>
          <a:lstStyle/>
          <a:p>
            <a:pPr marL="21590">
              <a:lnSpc>
                <a:spcPct val="100000"/>
              </a:lnSpc>
            </a:pPr>
            <a:r>
              <a:rPr sz="1200" spc="-5" dirty="0">
                <a:solidFill>
                  <a:srgbClr val="FFFFFF"/>
                </a:solidFill>
                <a:latin typeface="微软雅黑"/>
                <a:cs typeface="微软雅黑"/>
              </a:rPr>
              <a:t>SPV验证</a:t>
            </a:r>
            <a:endParaRPr sz="1200">
              <a:latin typeface="微软雅黑"/>
              <a:cs typeface="微软雅黑"/>
            </a:endParaRPr>
          </a:p>
          <a:p>
            <a:pPr marL="12700">
              <a:lnSpc>
                <a:spcPct val="100000"/>
              </a:lnSpc>
            </a:pPr>
            <a:r>
              <a:rPr sz="1200" dirty="0">
                <a:solidFill>
                  <a:srgbClr val="FFFFFF"/>
                </a:solidFill>
                <a:latin typeface="微软雅黑"/>
                <a:cs typeface="微软雅黑"/>
              </a:rPr>
              <a:t>（侧链）</a:t>
            </a:r>
            <a:endParaRPr sz="1200">
              <a:latin typeface="微软雅黑"/>
              <a:cs typeface="微软雅黑"/>
            </a:endParaRPr>
          </a:p>
        </p:txBody>
      </p:sp>
      <p:sp>
        <p:nvSpPr>
          <p:cNvPr id="73" name="object 73"/>
          <p:cNvSpPr/>
          <p:nvPr/>
        </p:nvSpPr>
        <p:spPr>
          <a:xfrm>
            <a:off x="3113277" y="2951988"/>
            <a:ext cx="63500" cy="76200"/>
          </a:xfrm>
          <a:custGeom>
            <a:avLst/>
            <a:gdLst/>
            <a:ahLst/>
            <a:cxnLst/>
            <a:rect l="l" t="t" r="r" b="b"/>
            <a:pathLst>
              <a:path w="63500" h="76200">
                <a:moveTo>
                  <a:pt x="0" y="0"/>
                </a:moveTo>
                <a:lnTo>
                  <a:pt x="0" y="76200"/>
                </a:lnTo>
                <a:lnTo>
                  <a:pt x="63500" y="44450"/>
                </a:lnTo>
                <a:lnTo>
                  <a:pt x="12700" y="44450"/>
                </a:lnTo>
                <a:lnTo>
                  <a:pt x="12700" y="31750"/>
                </a:lnTo>
                <a:lnTo>
                  <a:pt x="63500" y="31750"/>
                </a:lnTo>
                <a:lnTo>
                  <a:pt x="0" y="0"/>
                </a:lnTo>
                <a:close/>
              </a:path>
            </a:pathLst>
          </a:custGeom>
          <a:solidFill>
            <a:srgbClr val="0076D0"/>
          </a:solidFill>
        </p:spPr>
        <p:txBody>
          <a:bodyPr wrap="square" lIns="0" tIns="0" rIns="0" bIns="0" rtlCol="0"/>
          <a:lstStyle/>
          <a:p>
            <a:endParaRPr/>
          </a:p>
        </p:txBody>
      </p:sp>
      <p:sp>
        <p:nvSpPr>
          <p:cNvPr id="74" name="object 74"/>
          <p:cNvSpPr/>
          <p:nvPr/>
        </p:nvSpPr>
        <p:spPr>
          <a:xfrm>
            <a:off x="1929383" y="2983738"/>
            <a:ext cx="1184275" cy="12700"/>
          </a:xfrm>
          <a:custGeom>
            <a:avLst/>
            <a:gdLst/>
            <a:ahLst/>
            <a:cxnLst/>
            <a:rect l="l" t="t" r="r" b="b"/>
            <a:pathLst>
              <a:path w="1184275" h="12700">
                <a:moveTo>
                  <a:pt x="0" y="12700"/>
                </a:moveTo>
                <a:lnTo>
                  <a:pt x="1183906" y="12700"/>
                </a:lnTo>
                <a:lnTo>
                  <a:pt x="1183906" y="0"/>
                </a:lnTo>
                <a:lnTo>
                  <a:pt x="0" y="0"/>
                </a:lnTo>
                <a:lnTo>
                  <a:pt x="0" y="12700"/>
                </a:lnTo>
                <a:close/>
              </a:path>
            </a:pathLst>
          </a:custGeom>
          <a:solidFill>
            <a:srgbClr val="0076D0"/>
          </a:solidFill>
        </p:spPr>
        <p:txBody>
          <a:bodyPr wrap="square" lIns="0" tIns="0" rIns="0" bIns="0" rtlCol="0"/>
          <a:lstStyle/>
          <a:p>
            <a:endParaRPr/>
          </a:p>
        </p:txBody>
      </p:sp>
      <p:sp>
        <p:nvSpPr>
          <p:cNvPr id="75" name="object 75"/>
          <p:cNvSpPr/>
          <p:nvPr/>
        </p:nvSpPr>
        <p:spPr>
          <a:xfrm>
            <a:off x="3125977" y="2983738"/>
            <a:ext cx="63500" cy="12700"/>
          </a:xfrm>
          <a:custGeom>
            <a:avLst/>
            <a:gdLst/>
            <a:ahLst/>
            <a:cxnLst/>
            <a:rect l="l" t="t" r="r" b="b"/>
            <a:pathLst>
              <a:path w="63500" h="12700">
                <a:moveTo>
                  <a:pt x="50800" y="0"/>
                </a:moveTo>
                <a:lnTo>
                  <a:pt x="0" y="0"/>
                </a:lnTo>
                <a:lnTo>
                  <a:pt x="0" y="12700"/>
                </a:lnTo>
                <a:lnTo>
                  <a:pt x="50800" y="12700"/>
                </a:lnTo>
                <a:lnTo>
                  <a:pt x="63500" y="6350"/>
                </a:lnTo>
                <a:lnTo>
                  <a:pt x="50800" y="0"/>
                </a:lnTo>
                <a:close/>
              </a:path>
            </a:pathLst>
          </a:custGeom>
          <a:solidFill>
            <a:srgbClr val="0076D0"/>
          </a:solidFill>
        </p:spPr>
        <p:txBody>
          <a:bodyPr wrap="square" lIns="0" tIns="0" rIns="0" bIns="0" rtlCol="0"/>
          <a:lstStyle/>
          <a:p>
            <a:endParaRPr/>
          </a:p>
        </p:txBody>
      </p:sp>
      <p:sp>
        <p:nvSpPr>
          <p:cNvPr id="76" name="object 76"/>
          <p:cNvSpPr/>
          <p:nvPr/>
        </p:nvSpPr>
        <p:spPr>
          <a:xfrm>
            <a:off x="3113277" y="2951988"/>
            <a:ext cx="63500" cy="76200"/>
          </a:xfrm>
          <a:custGeom>
            <a:avLst/>
            <a:gdLst/>
            <a:ahLst/>
            <a:cxnLst/>
            <a:rect l="l" t="t" r="r" b="b"/>
            <a:pathLst>
              <a:path w="63500" h="76200">
                <a:moveTo>
                  <a:pt x="0" y="0"/>
                </a:moveTo>
                <a:lnTo>
                  <a:pt x="0" y="76200"/>
                </a:lnTo>
                <a:lnTo>
                  <a:pt x="63500" y="44450"/>
                </a:lnTo>
                <a:lnTo>
                  <a:pt x="12700" y="44450"/>
                </a:lnTo>
                <a:lnTo>
                  <a:pt x="12700" y="31750"/>
                </a:lnTo>
                <a:lnTo>
                  <a:pt x="63500" y="31750"/>
                </a:lnTo>
                <a:lnTo>
                  <a:pt x="0" y="0"/>
                </a:lnTo>
                <a:close/>
              </a:path>
            </a:pathLst>
          </a:custGeom>
          <a:ln w="9144">
            <a:solidFill>
              <a:srgbClr val="1D9ED2"/>
            </a:solidFill>
          </a:ln>
        </p:spPr>
        <p:txBody>
          <a:bodyPr wrap="square" lIns="0" tIns="0" rIns="0" bIns="0" rtlCol="0"/>
          <a:lstStyle/>
          <a:p>
            <a:endParaRPr/>
          </a:p>
        </p:txBody>
      </p:sp>
      <p:sp>
        <p:nvSpPr>
          <p:cNvPr id="77" name="object 77"/>
          <p:cNvSpPr/>
          <p:nvPr/>
        </p:nvSpPr>
        <p:spPr>
          <a:xfrm>
            <a:off x="1924811" y="2979166"/>
            <a:ext cx="1193165" cy="22225"/>
          </a:xfrm>
          <a:custGeom>
            <a:avLst/>
            <a:gdLst/>
            <a:ahLst/>
            <a:cxnLst/>
            <a:rect l="l" t="t" r="r" b="b"/>
            <a:pathLst>
              <a:path w="1193164" h="22225">
                <a:moveTo>
                  <a:pt x="0" y="21844"/>
                </a:moveTo>
                <a:lnTo>
                  <a:pt x="1193050" y="21844"/>
                </a:lnTo>
                <a:lnTo>
                  <a:pt x="1193050" y="0"/>
                </a:lnTo>
                <a:lnTo>
                  <a:pt x="0" y="0"/>
                </a:lnTo>
                <a:lnTo>
                  <a:pt x="0" y="21844"/>
                </a:lnTo>
                <a:close/>
              </a:path>
            </a:pathLst>
          </a:custGeom>
          <a:solidFill>
            <a:srgbClr val="1D9ED2"/>
          </a:solidFill>
        </p:spPr>
        <p:txBody>
          <a:bodyPr wrap="square" lIns="0" tIns="0" rIns="0" bIns="0" rtlCol="0"/>
          <a:lstStyle/>
          <a:p>
            <a:endParaRPr/>
          </a:p>
        </p:txBody>
      </p:sp>
      <p:sp>
        <p:nvSpPr>
          <p:cNvPr id="78" name="object 78"/>
          <p:cNvSpPr/>
          <p:nvPr/>
        </p:nvSpPr>
        <p:spPr>
          <a:xfrm>
            <a:off x="3125977" y="2983738"/>
            <a:ext cx="63500" cy="12700"/>
          </a:xfrm>
          <a:custGeom>
            <a:avLst/>
            <a:gdLst/>
            <a:ahLst/>
            <a:cxnLst/>
            <a:rect l="l" t="t" r="r" b="b"/>
            <a:pathLst>
              <a:path w="63500" h="12700">
                <a:moveTo>
                  <a:pt x="50800" y="0"/>
                </a:moveTo>
                <a:lnTo>
                  <a:pt x="0" y="0"/>
                </a:lnTo>
                <a:lnTo>
                  <a:pt x="0" y="12700"/>
                </a:lnTo>
                <a:lnTo>
                  <a:pt x="50800" y="12700"/>
                </a:lnTo>
                <a:lnTo>
                  <a:pt x="63500" y="6350"/>
                </a:lnTo>
                <a:lnTo>
                  <a:pt x="50800" y="0"/>
                </a:lnTo>
                <a:close/>
              </a:path>
            </a:pathLst>
          </a:custGeom>
          <a:ln w="9144">
            <a:solidFill>
              <a:srgbClr val="1D9ED2"/>
            </a:solidFill>
          </a:ln>
        </p:spPr>
        <p:txBody>
          <a:bodyPr wrap="square" lIns="0" tIns="0" rIns="0" bIns="0" rtlCol="0"/>
          <a:lstStyle/>
          <a:p>
            <a:endParaRPr/>
          </a:p>
        </p:txBody>
      </p:sp>
      <p:sp>
        <p:nvSpPr>
          <p:cNvPr id="79" name="object 79"/>
          <p:cNvSpPr/>
          <p:nvPr/>
        </p:nvSpPr>
        <p:spPr>
          <a:xfrm>
            <a:off x="3988308" y="3243072"/>
            <a:ext cx="187451" cy="76200"/>
          </a:xfrm>
          <a:prstGeom prst="rect">
            <a:avLst/>
          </a:prstGeom>
          <a:blipFill>
            <a:blip r:embed="rId6" cstate="print"/>
            <a:stretch>
              <a:fillRect/>
            </a:stretch>
          </a:blipFill>
        </p:spPr>
        <p:txBody>
          <a:bodyPr wrap="square" lIns="0" tIns="0" rIns="0" bIns="0" rtlCol="0"/>
          <a:lstStyle/>
          <a:p>
            <a:endParaRPr/>
          </a:p>
        </p:txBody>
      </p:sp>
      <p:sp>
        <p:nvSpPr>
          <p:cNvPr id="80" name="object 80"/>
          <p:cNvSpPr/>
          <p:nvPr/>
        </p:nvSpPr>
        <p:spPr>
          <a:xfrm>
            <a:off x="3988308" y="3552444"/>
            <a:ext cx="140335" cy="396240"/>
          </a:xfrm>
          <a:custGeom>
            <a:avLst/>
            <a:gdLst/>
            <a:ahLst/>
            <a:cxnLst/>
            <a:rect l="l" t="t" r="r" b="b"/>
            <a:pathLst>
              <a:path w="140335" h="396239">
                <a:moveTo>
                  <a:pt x="140080" y="0"/>
                </a:moveTo>
                <a:lnTo>
                  <a:pt x="112775" y="888"/>
                </a:lnTo>
                <a:lnTo>
                  <a:pt x="90550" y="3428"/>
                </a:lnTo>
                <a:lnTo>
                  <a:pt x="75564" y="7111"/>
                </a:lnTo>
                <a:lnTo>
                  <a:pt x="69976" y="11683"/>
                </a:lnTo>
                <a:lnTo>
                  <a:pt x="69976" y="186435"/>
                </a:lnTo>
                <a:lnTo>
                  <a:pt x="64515" y="191007"/>
                </a:lnTo>
                <a:lnTo>
                  <a:pt x="49529" y="194690"/>
                </a:lnTo>
                <a:lnTo>
                  <a:pt x="27304" y="197230"/>
                </a:lnTo>
                <a:lnTo>
                  <a:pt x="0" y="198119"/>
                </a:lnTo>
                <a:lnTo>
                  <a:pt x="27304" y="199008"/>
                </a:lnTo>
                <a:lnTo>
                  <a:pt x="49529" y="201548"/>
                </a:lnTo>
                <a:lnTo>
                  <a:pt x="64515" y="205231"/>
                </a:lnTo>
                <a:lnTo>
                  <a:pt x="69976" y="209803"/>
                </a:lnTo>
                <a:lnTo>
                  <a:pt x="69976" y="384555"/>
                </a:lnTo>
                <a:lnTo>
                  <a:pt x="75564" y="389127"/>
                </a:lnTo>
                <a:lnTo>
                  <a:pt x="90550" y="392810"/>
                </a:lnTo>
                <a:lnTo>
                  <a:pt x="112775" y="395350"/>
                </a:lnTo>
                <a:lnTo>
                  <a:pt x="140080" y="396239"/>
                </a:lnTo>
              </a:path>
            </a:pathLst>
          </a:custGeom>
          <a:ln w="9144">
            <a:solidFill>
              <a:srgbClr val="BDBDBD"/>
            </a:solidFill>
          </a:ln>
        </p:spPr>
        <p:txBody>
          <a:bodyPr wrap="square" lIns="0" tIns="0" rIns="0" bIns="0" rtlCol="0"/>
          <a:lstStyle/>
          <a:p>
            <a:endParaRPr/>
          </a:p>
        </p:txBody>
      </p:sp>
      <p:sp>
        <p:nvSpPr>
          <p:cNvPr id="81" name="object 81"/>
          <p:cNvSpPr txBox="1"/>
          <p:nvPr/>
        </p:nvSpPr>
        <p:spPr>
          <a:xfrm>
            <a:off x="3479672" y="3648709"/>
            <a:ext cx="482600" cy="195580"/>
          </a:xfrm>
          <a:prstGeom prst="rect">
            <a:avLst/>
          </a:prstGeom>
        </p:spPr>
        <p:txBody>
          <a:bodyPr vert="horz" wrap="square" lIns="0" tIns="0" rIns="0" bIns="0" rtlCol="0">
            <a:spAutoFit/>
          </a:bodyPr>
          <a:lstStyle/>
          <a:p>
            <a:pPr marL="12700">
              <a:lnSpc>
                <a:spcPct val="100000"/>
              </a:lnSpc>
            </a:pPr>
            <a:r>
              <a:rPr sz="1200" dirty="0">
                <a:solidFill>
                  <a:srgbClr val="585858"/>
                </a:solidFill>
                <a:latin typeface="微软雅黑"/>
                <a:cs typeface="微软雅黑"/>
              </a:rPr>
              <a:t>重组期</a:t>
            </a:r>
            <a:endParaRPr sz="1200">
              <a:latin typeface="微软雅黑"/>
              <a:cs typeface="微软雅黑"/>
            </a:endParaRPr>
          </a:p>
        </p:txBody>
      </p:sp>
      <p:sp>
        <p:nvSpPr>
          <p:cNvPr id="82" name="object 82"/>
          <p:cNvSpPr txBox="1"/>
          <p:nvPr/>
        </p:nvSpPr>
        <p:spPr>
          <a:xfrm>
            <a:off x="4769611" y="3679190"/>
            <a:ext cx="637540" cy="788670"/>
          </a:xfrm>
          <a:prstGeom prst="rect">
            <a:avLst/>
          </a:prstGeom>
        </p:spPr>
        <p:txBody>
          <a:bodyPr vert="horz" wrap="square" lIns="0" tIns="0" rIns="0" bIns="0" rtlCol="0">
            <a:spAutoFit/>
          </a:bodyPr>
          <a:lstStyle/>
          <a:p>
            <a:pPr marL="12700" marR="5080">
              <a:lnSpc>
                <a:spcPct val="100000"/>
              </a:lnSpc>
            </a:pPr>
            <a:r>
              <a:rPr sz="1200" dirty="0">
                <a:solidFill>
                  <a:srgbClr val="575757"/>
                </a:solidFill>
                <a:latin typeface="微软雅黑"/>
                <a:cs typeface="微软雅黑"/>
              </a:rPr>
              <a:t>解锁侧链  资产</a:t>
            </a:r>
            <a:endParaRPr sz="1200">
              <a:latin typeface="微软雅黑"/>
              <a:cs typeface="微软雅黑"/>
            </a:endParaRPr>
          </a:p>
          <a:p>
            <a:pPr marL="14604" marR="5080">
              <a:lnSpc>
                <a:spcPct val="100000"/>
              </a:lnSpc>
              <a:spcBef>
                <a:spcPts val="350"/>
              </a:spcBef>
            </a:pPr>
            <a:r>
              <a:rPr sz="1200" dirty="0">
                <a:solidFill>
                  <a:srgbClr val="575757"/>
                </a:solidFill>
                <a:latin typeface="微软雅黑"/>
                <a:cs typeface="微软雅黑"/>
              </a:rPr>
              <a:t>锁定侧链  资产</a:t>
            </a:r>
            <a:endParaRPr sz="1200">
              <a:latin typeface="微软雅黑"/>
              <a:cs typeface="微软雅黑"/>
            </a:endParaRPr>
          </a:p>
        </p:txBody>
      </p:sp>
      <p:sp>
        <p:nvSpPr>
          <p:cNvPr id="83" name="object 83"/>
          <p:cNvSpPr/>
          <p:nvPr/>
        </p:nvSpPr>
        <p:spPr>
          <a:xfrm>
            <a:off x="4593335" y="3860291"/>
            <a:ext cx="156972" cy="76200"/>
          </a:xfrm>
          <a:prstGeom prst="rect">
            <a:avLst/>
          </a:prstGeom>
          <a:blipFill>
            <a:blip r:embed="rId7" cstate="print"/>
            <a:stretch>
              <a:fillRect/>
            </a:stretch>
          </a:blipFill>
        </p:spPr>
        <p:txBody>
          <a:bodyPr wrap="square" lIns="0" tIns="0" rIns="0" bIns="0" rtlCol="0"/>
          <a:lstStyle/>
          <a:p>
            <a:endParaRPr/>
          </a:p>
        </p:txBody>
      </p:sp>
      <p:sp>
        <p:nvSpPr>
          <p:cNvPr id="84" name="object 84"/>
          <p:cNvSpPr txBox="1"/>
          <p:nvPr/>
        </p:nvSpPr>
        <p:spPr>
          <a:xfrm>
            <a:off x="697179" y="5177282"/>
            <a:ext cx="635000" cy="378460"/>
          </a:xfrm>
          <a:prstGeom prst="rect">
            <a:avLst/>
          </a:prstGeom>
        </p:spPr>
        <p:txBody>
          <a:bodyPr vert="horz" wrap="square" lIns="0" tIns="0" rIns="0" bIns="0" rtlCol="0">
            <a:spAutoFit/>
          </a:bodyPr>
          <a:lstStyle/>
          <a:p>
            <a:pPr marL="12700" marR="5080">
              <a:lnSpc>
                <a:spcPct val="100000"/>
              </a:lnSpc>
            </a:pPr>
            <a:r>
              <a:rPr sz="1200" dirty="0">
                <a:solidFill>
                  <a:srgbClr val="575757"/>
                </a:solidFill>
                <a:latin typeface="微软雅黑"/>
                <a:cs typeface="微软雅黑"/>
              </a:rPr>
              <a:t>解锁主链  资产</a:t>
            </a:r>
            <a:endParaRPr sz="1200">
              <a:latin typeface="微软雅黑"/>
              <a:cs typeface="微软雅黑"/>
            </a:endParaRPr>
          </a:p>
        </p:txBody>
      </p:sp>
      <p:sp>
        <p:nvSpPr>
          <p:cNvPr id="85" name="object 85"/>
          <p:cNvSpPr/>
          <p:nvPr/>
        </p:nvSpPr>
        <p:spPr>
          <a:xfrm>
            <a:off x="1955419" y="4831079"/>
            <a:ext cx="140335" cy="539750"/>
          </a:xfrm>
          <a:custGeom>
            <a:avLst/>
            <a:gdLst/>
            <a:ahLst/>
            <a:cxnLst/>
            <a:rect l="l" t="t" r="r" b="b"/>
            <a:pathLst>
              <a:path w="140335" h="539750">
                <a:moveTo>
                  <a:pt x="0" y="0"/>
                </a:moveTo>
                <a:lnTo>
                  <a:pt x="27305" y="889"/>
                </a:lnTo>
                <a:lnTo>
                  <a:pt x="49530" y="3429"/>
                </a:lnTo>
                <a:lnTo>
                  <a:pt x="64516" y="7112"/>
                </a:lnTo>
                <a:lnTo>
                  <a:pt x="70104" y="11684"/>
                </a:lnTo>
                <a:lnTo>
                  <a:pt x="70104" y="257937"/>
                </a:lnTo>
                <a:lnTo>
                  <a:pt x="75564" y="262509"/>
                </a:lnTo>
                <a:lnTo>
                  <a:pt x="90550" y="266192"/>
                </a:lnTo>
                <a:lnTo>
                  <a:pt x="112775" y="268732"/>
                </a:lnTo>
                <a:lnTo>
                  <a:pt x="140081" y="269621"/>
                </a:lnTo>
                <a:lnTo>
                  <a:pt x="112775" y="270510"/>
                </a:lnTo>
                <a:lnTo>
                  <a:pt x="90550" y="273050"/>
                </a:lnTo>
                <a:lnTo>
                  <a:pt x="75564" y="276733"/>
                </a:lnTo>
                <a:lnTo>
                  <a:pt x="70104" y="281305"/>
                </a:lnTo>
                <a:lnTo>
                  <a:pt x="70104" y="527558"/>
                </a:lnTo>
                <a:lnTo>
                  <a:pt x="64516" y="532130"/>
                </a:lnTo>
                <a:lnTo>
                  <a:pt x="49530" y="535813"/>
                </a:lnTo>
                <a:lnTo>
                  <a:pt x="27305" y="538353"/>
                </a:lnTo>
                <a:lnTo>
                  <a:pt x="0" y="539242"/>
                </a:lnTo>
              </a:path>
            </a:pathLst>
          </a:custGeom>
          <a:ln w="9144">
            <a:solidFill>
              <a:srgbClr val="BDBDBD"/>
            </a:solidFill>
          </a:ln>
        </p:spPr>
        <p:txBody>
          <a:bodyPr wrap="square" lIns="0" tIns="0" rIns="0" bIns="0" rtlCol="0"/>
          <a:lstStyle/>
          <a:p>
            <a:endParaRPr/>
          </a:p>
        </p:txBody>
      </p:sp>
      <p:sp>
        <p:nvSpPr>
          <p:cNvPr id="86" name="object 86"/>
          <p:cNvSpPr txBox="1"/>
          <p:nvPr/>
        </p:nvSpPr>
        <p:spPr>
          <a:xfrm>
            <a:off x="2124582" y="4573270"/>
            <a:ext cx="748030" cy="643890"/>
          </a:xfrm>
          <a:prstGeom prst="rect">
            <a:avLst/>
          </a:prstGeom>
        </p:spPr>
        <p:txBody>
          <a:bodyPr vert="horz" wrap="square" lIns="0" tIns="0" rIns="0" bIns="0" rtlCol="0">
            <a:spAutoFit/>
          </a:bodyPr>
          <a:lstStyle/>
          <a:p>
            <a:pPr marL="134620">
              <a:lnSpc>
                <a:spcPct val="100000"/>
              </a:lnSpc>
            </a:pPr>
            <a:r>
              <a:rPr sz="1200" spc="-5" dirty="0">
                <a:solidFill>
                  <a:srgbClr val="FFFFFF"/>
                </a:solidFill>
                <a:latin typeface="微软雅黑"/>
                <a:cs typeface="微软雅黑"/>
              </a:rPr>
              <a:t>SPV验证</a:t>
            </a:r>
            <a:endParaRPr sz="1200">
              <a:latin typeface="微软雅黑"/>
              <a:cs typeface="微软雅黑"/>
            </a:endParaRPr>
          </a:p>
          <a:p>
            <a:pPr marL="125730">
              <a:lnSpc>
                <a:spcPct val="100000"/>
              </a:lnSpc>
            </a:pPr>
            <a:r>
              <a:rPr sz="1200" dirty="0">
                <a:solidFill>
                  <a:srgbClr val="FFFFFF"/>
                </a:solidFill>
                <a:latin typeface="微软雅黑"/>
                <a:cs typeface="微软雅黑"/>
              </a:rPr>
              <a:t>（侧链）</a:t>
            </a:r>
            <a:endParaRPr sz="1200">
              <a:latin typeface="微软雅黑"/>
              <a:cs typeface="微软雅黑"/>
            </a:endParaRPr>
          </a:p>
          <a:p>
            <a:pPr marL="12700">
              <a:lnSpc>
                <a:spcPct val="100000"/>
              </a:lnSpc>
              <a:spcBef>
                <a:spcPts val="645"/>
              </a:spcBef>
            </a:pPr>
            <a:r>
              <a:rPr sz="1200" dirty="0">
                <a:solidFill>
                  <a:srgbClr val="575757"/>
                </a:solidFill>
                <a:latin typeface="微软雅黑"/>
                <a:cs typeface="微软雅黑"/>
              </a:rPr>
              <a:t>重组期</a:t>
            </a:r>
            <a:endParaRPr sz="1200">
              <a:latin typeface="微软雅黑"/>
              <a:cs typeface="微软雅黑"/>
            </a:endParaRPr>
          </a:p>
        </p:txBody>
      </p:sp>
      <p:sp>
        <p:nvSpPr>
          <p:cNvPr id="87" name="object 87"/>
          <p:cNvSpPr/>
          <p:nvPr/>
        </p:nvSpPr>
        <p:spPr>
          <a:xfrm>
            <a:off x="1972817" y="4719065"/>
            <a:ext cx="180340" cy="76200"/>
          </a:xfrm>
          <a:custGeom>
            <a:avLst/>
            <a:gdLst/>
            <a:ahLst/>
            <a:cxnLst/>
            <a:rect l="l" t="t" r="r" b="b"/>
            <a:pathLst>
              <a:path w="180339" h="76200">
                <a:moveTo>
                  <a:pt x="76200" y="0"/>
                </a:moveTo>
                <a:lnTo>
                  <a:pt x="0" y="38099"/>
                </a:lnTo>
                <a:lnTo>
                  <a:pt x="76200" y="76199"/>
                </a:lnTo>
                <a:lnTo>
                  <a:pt x="76200" y="48005"/>
                </a:lnTo>
                <a:lnTo>
                  <a:pt x="63500" y="48005"/>
                </a:lnTo>
                <a:lnTo>
                  <a:pt x="63500" y="28193"/>
                </a:lnTo>
                <a:lnTo>
                  <a:pt x="76200" y="28193"/>
                </a:lnTo>
                <a:lnTo>
                  <a:pt x="76200" y="0"/>
                </a:lnTo>
                <a:close/>
              </a:path>
              <a:path w="180339" h="76200">
                <a:moveTo>
                  <a:pt x="76200" y="28193"/>
                </a:moveTo>
                <a:lnTo>
                  <a:pt x="63500" y="28193"/>
                </a:lnTo>
                <a:lnTo>
                  <a:pt x="63500" y="48005"/>
                </a:lnTo>
                <a:lnTo>
                  <a:pt x="76200" y="48005"/>
                </a:lnTo>
                <a:lnTo>
                  <a:pt x="76200" y="28193"/>
                </a:lnTo>
                <a:close/>
              </a:path>
              <a:path w="180339" h="76200">
                <a:moveTo>
                  <a:pt x="179958" y="28193"/>
                </a:moveTo>
                <a:lnTo>
                  <a:pt x="76200" y="28193"/>
                </a:lnTo>
                <a:lnTo>
                  <a:pt x="76200" y="48005"/>
                </a:lnTo>
                <a:lnTo>
                  <a:pt x="179958" y="48005"/>
                </a:lnTo>
                <a:lnTo>
                  <a:pt x="179958" y="28193"/>
                </a:lnTo>
                <a:close/>
              </a:path>
            </a:pathLst>
          </a:custGeom>
          <a:solidFill>
            <a:srgbClr val="F68B21"/>
          </a:solidFill>
        </p:spPr>
        <p:txBody>
          <a:bodyPr wrap="square" lIns="0" tIns="0" rIns="0" bIns="0" rtlCol="0"/>
          <a:lstStyle/>
          <a:p>
            <a:endParaRPr/>
          </a:p>
        </p:txBody>
      </p:sp>
      <p:sp>
        <p:nvSpPr>
          <p:cNvPr id="88" name="object 88"/>
          <p:cNvSpPr/>
          <p:nvPr/>
        </p:nvSpPr>
        <p:spPr>
          <a:xfrm>
            <a:off x="3988308" y="4491228"/>
            <a:ext cx="140335" cy="396240"/>
          </a:xfrm>
          <a:custGeom>
            <a:avLst/>
            <a:gdLst/>
            <a:ahLst/>
            <a:cxnLst/>
            <a:rect l="l" t="t" r="r" b="b"/>
            <a:pathLst>
              <a:path w="140335" h="396239">
                <a:moveTo>
                  <a:pt x="140080" y="0"/>
                </a:moveTo>
                <a:lnTo>
                  <a:pt x="112775" y="889"/>
                </a:lnTo>
                <a:lnTo>
                  <a:pt x="90550" y="3429"/>
                </a:lnTo>
                <a:lnTo>
                  <a:pt x="75564" y="7112"/>
                </a:lnTo>
                <a:lnTo>
                  <a:pt x="69976" y="11684"/>
                </a:lnTo>
                <a:lnTo>
                  <a:pt x="69976" y="186436"/>
                </a:lnTo>
                <a:lnTo>
                  <a:pt x="64515" y="191008"/>
                </a:lnTo>
                <a:lnTo>
                  <a:pt x="49529" y="194691"/>
                </a:lnTo>
                <a:lnTo>
                  <a:pt x="27304" y="197231"/>
                </a:lnTo>
                <a:lnTo>
                  <a:pt x="0" y="198120"/>
                </a:lnTo>
                <a:lnTo>
                  <a:pt x="27304" y="199009"/>
                </a:lnTo>
                <a:lnTo>
                  <a:pt x="49529" y="201549"/>
                </a:lnTo>
                <a:lnTo>
                  <a:pt x="64515" y="205232"/>
                </a:lnTo>
                <a:lnTo>
                  <a:pt x="69976" y="209804"/>
                </a:lnTo>
                <a:lnTo>
                  <a:pt x="69976" y="384556"/>
                </a:lnTo>
                <a:lnTo>
                  <a:pt x="75564" y="389128"/>
                </a:lnTo>
                <a:lnTo>
                  <a:pt x="90550" y="392811"/>
                </a:lnTo>
                <a:lnTo>
                  <a:pt x="112775" y="395351"/>
                </a:lnTo>
                <a:lnTo>
                  <a:pt x="140080" y="396240"/>
                </a:lnTo>
              </a:path>
            </a:pathLst>
          </a:custGeom>
          <a:ln w="9144">
            <a:solidFill>
              <a:srgbClr val="BDBDBD"/>
            </a:solidFill>
          </a:ln>
        </p:spPr>
        <p:txBody>
          <a:bodyPr wrap="square" lIns="0" tIns="0" rIns="0" bIns="0" rtlCol="0"/>
          <a:lstStyle/>
          <a:p>
            <a:endParaRPr/>
          </a:p>
        </p:txBody>
      </p:sp>
      <p:sp>
        <p:nvSpPr>
          <p:cNvPr id="89" name="object 89"/>
          <p:cNvSpPr txBox="1"/>
          <p:nvPr/>
        </p:nvSpPr>
        <p:spPr>
          <a:xfrm>
            <a:off x="3479672" y="4589017"/>
            <a:ext cx="482600" cy="195580"/>
          </a:xfrm>
          <a:prstGeom prst="rect">
            <a:avLst/>
          </a:prstGeom>
        </p:spPr>
        <p:txBody>
          <a:bodyPr vert="horz" wrap="square" lIns="0" tIns="0" rIns="0" bIns="0" rtlCol="0">
            <a:spAutoFit/>
          </a:bodyPr>
          <a:lstStyle/>
          <a:p>
            <a:pPr marL="12700">
              <a:lnSpc>
                <a:spcPct val="100000"/>
              </a:lnSpc>
            </a:pPr>
            <a:r>
              <a:rPr sz="1200" dirty="0">
                <a:solidFill>
                  <a:srgbClr val="585858"/>
                </a:solidFill>
                <a:latin typeface="微软雅黑"/>
                <a:cs typeface="微软雅黑"/>
              </a:rPr>
              <a:t>确认期</a:t>
            </a:r>
            <a:endParaRPr sz="1200">
              <a:latin typeface="微软雅黑"/>
              <a:cs typeface="微软雅黑"/>
            </a:endParaRPr>
          </a:p>
        </p:txBody>
      </p:sp>
      <p:sp>
        <p:nvSpPr>
          <p:cNvPr id="90" name="object 90"/>
          <p:cNvSpPr/>
          <p:nvPr/>
        </p:nvSpPr>
        <p:spPr>
          <a:xfrm>
            <a:off x="2981705" y="4742179"/>
            <a:ext cx="1184275" cy="373380"/>
          </a:xfrm>
          <a:custGeom>
            <a:avLst/>
            <a:gdLst/>
            <a:ahLst/>
            <a:cxnLst/>
            <a:rect l="l" t="t" r="r" b="b"/>
            <a:pathLst>
              <a:path w="1184275" h="373379">
                <a:moveTo>
                  <a:pt x="75876" y="27072"/>
                </a:moveTo>
                <a:lnTo>
                  <a:pt x="70311" y="46039"/>
                </a:lnTo>
                <a:lnTo>
                  <a:pt x="1178306" y="372999"/>
                </a:lnTo>
                <a:lnTo>
                  <a:pt x="1183894" y="354076"/>
                </a:lnTo>
                <a:lnTo>
                  <a:pt x="75876" y="27072"/>
                </a:lnTo>
                <a:close/>
              </a:path>
              <a:path w="1184275" h="373379">
                <a:moveTo>
                  <a:pt x="83819" y="0"/>
                </a:moveTo>
                <a:lnTo>
                  <a:pt x="0" y="14986"/>
                </a:lnTo>
                <a:lnTo>
                  <a:pt x="62356" y="73152"/>
                </a:lnTo>
                <a:lnTo>
                  <a:pt x="70311" y="46039"/>
                </a:lnTo>
                <a:lnTo>
                  <a:pt x="58038" y="42418"/>
                </a:lnTo>
                <a:lnTo>
                  <a:pt x="63754" y="23495"/>
                </a:lnTo>
                <a:lnTo>
                  <a:pt x="76926" y="23495"/>
                </a:lnTo>
                <a:lnTo>
                  <a:pt x="83819" y="0"/>
                </a:lnTo>
                <a:close/>
              </a:path>
              <a:path w="1184275" h="373379">
                <a:moveTo>
                  <a:pt x="63754" y="23495"/>
                </a:moveTo>
                <a:lnTo>
                  <a:pt x="58038" y="42418"/>
                </a:lnTo>
                <a:lnTo>
                  <a:pt x="70311" y="46039"/>
                </a:lnTo>
                <a:lnTo>
                  <a:pt x="75876" y="27072"/>
                </a:lnTo>
                <a:lnTo>
                  <a:pt x="63754" y="23495"/>
                </a:lnTo>
                <a:close/>
              </a:path>
              <a:path w="1184275" h="373379">
                <a:moveTo>
                  <a:pt x="76926" y="23495"/>
                </a:moveTo>
                <a:lnTo>
                  <a:pt x="63754" y="23495"/>
                </a:lnTo>
                <a:lnTo>
                  <a:pt x="75876" y="27072"/>
                </a:lnTo>
                <a:lnTo>
                  <a:pt x="76926" y="23495"/>
                </a:lnTo>
                <a:close/>
              </a:path>
            </a:pathLst>
          </a:custGeom>
          <a:solidFill>
            <a:srgbClr val="F68B21"/>
          </a:solidFill>
        </p:spPr>
        <p:txBody>
          <a:bodyPr wrap="square" lIns="0" tIns="0" rIns="0" bIns="0" rtlCol="0"/>
          <a:lstStyle/>
          <a:p>
            <a:endParaRPr/>
          </a:p>
        </p:txBody>
      </p:sp>
      <p:sp>
        <p:nvSpPr>
          <p:cNvPr id="91" name="object 91"/>
          <p:cNvSpPr/>
          <p:nvPr/>
        </p:nvSpPr>
        <p:spPr>
          <a:xfrm>
            <a:off x="4602479" y="4181855"/>
            <a:ext cx="156972" cy="76200"/>
          </a:xfrm>
          <a:prstGeom prst="rect">
            <a:avLst/>
          </a:prstGeom>
          <a:blipFill>
            <a:blip r:embed="rId7" cstate="print"/>
            <a:stretch>
              <a:fillRect/>
            </a:stretch>
          </a:blipFill>
        </p:spPr>
        <p:txBody>
          <a:bodyPr wrap="square" lIns="0" tIns="0" rIns="0" bIns="0" rtlCol="0"/>
          <a:lstStyle/>
          <a:p>
            <a:endParaRPr/>
          </a:p>
        </p:txBody>
      </p:sp>
      <p:sp>
        <p:nvSpPr>
          <p:cNvPr id="92" name="object 92"/>
          <p:cNvSpPr/>
          <p:nvPr/>
        </p:nvSpPr>
        <p:spPr>
          <a:xfrm>
            <a:off x="6344411" y="3168395"/>
            <a:ext cx="2356485" cy="2406015"/>
          </a:xfrm>
          <a:custGeom>
            <a:avLst/>
            <a:gdLst/>
            <a:ahLst/>
            <a:cxnLst/>
            <a:rect l="l" t="t" r="r" b="b"/>
            <a:pathLst>
              <a:path w="2356484" h="2406015">
                <a:moveTo>
                  <a:pt x="0" y="2406015"/>
                </a:moveTo>
                <a:lnTo>
                  <a:pt x="2355976" y="2406015"/>
                </a:lnTo>
                <a:lnTo>
                  <a:pt x="2355976" y="0"/>
                </a:lnTo>
                <a:lnTo>
                  <a:pt x="0" y="0"/>
                </a:lnTo>
                <a:lnTo>
                  <a:pt x="0" y="2406015"/>
                </a:lnTo>
                <a:close/>
              </a:path>
            </a:pathLst>
          </a:custGeom>
          <a:ln w="12192">
            <a:solidFill>
              <a:srgbClr val="D0D3DF"/>
            </a:solidFill>
          </a:ln>
        </p:spPr>
        <p:txBody>
          <a:bodyPr wrap="square" lIns="0" tIns="0" rIns="0" bIns="0" rtlCol="0"/>
          <a:lstStyle/>
          <a:p>
            <a:endParaRPr/>
          </a:p>
        </p:txBody>
      </p:sp>
      <p:sp>
        <p:nvSpPr>
          <p:cNvPr id="93" name="object 93"/>
          <p:cNvSpPr/>
          <p:nvPr/>
        </p:nvSpPr>
        <p:spPr>
          <a:xfrm>
            <a:off x="7354823" y="3438181"/>
            <a:ext cx="478155" cy="203835"/>
          </a:xfrm>
          <a:custGeom>
            <a:avLst/>
            <a:gdLst/>
            <a:ahLst/>
            <a:cxnLst/>
            <a:rect l="l" t="t" r="r" b="b"/>
            <a:pathLst>
              <a:path w="478154" h="203835">
                <a:moveTo>
                  <a:pt x="0" y="203796"/>
                </a:moveTo>
                <a:lnTo>
                  <a:pt x="478116" y="203796"/>
                </a:lnTo>
                <a:lnTo>
                  <a:pt x="478116" y="0"/>
                </a:lnTo>
                <a:lnTo>
                  <a:pt x="0" y="0"/>
                </a:lnTo>
                <a:lnTo>
                  <a:pt x="0" y="203796"/>
                </a:lnTo>
                <a:close/>
              </a:path>
            </a:pathLst>
          </a:custGeom>
          <a:ln w="9144">
            <a:solidFill>
              <a:srgbClr val="1D9ED2"/>
            </a:solidFill>
          </a:ln>
        </p:spPr>
        <p:txBody>
          <a:bodyPr wrap="square" lIns="0" tIns="0" rIns="0" bIns="0" rtlCol="0"/>
          <a:lstStyle/>
          <a:p>
            <a:endParaRPr/>
          </a:p>
        </p:txBody>
      </p:sp>
      <p:sp>
        <p:nvSpPr>
          <p:cNvPr id="94" name="object 94"/>
          <p:cNvSpPr/>
          <p:nvPr/>
        </p:nvSpPr>
        <p:spPr>
          <a:xfrm>
            <a:off x="7354823" y="3770350"/>
            <a:ext cx="472440" cy="203200"/>
          </a:xfrm>
          <a:custGeom>
            <a:avLst/>
            <a:gdLst/>
            <a:ahLst/>
            <a:cxnLst/>
            <a:rect l="l" t="t" r="r" b="b"/>
            <a:pathLst>
              <a:path w="472440" h="203200">
                <a:moveTo>
                  <a:pt x="0" y="202590"/>
                </a:moveTo>
                <a:lnTo>
                  <a:pt x="472020" y="202590"/>
                </a:lnTo>
                <a:lnTo>
                  <a:pt x="472020" y="0"/>
                </a:lnTo>
                <a:lnTo>
                  <a:pt x="0" y="0"/>
                </a:lnTo>
                <a:lnTo>
                  <a:pt x="0" y="202590"/>
                </a:lnTo>
                <a:close/>
              </a:path>
            </a:pathLst>
          </a:custGeom>
          <a:solidFill>
            <a:srgbClr val="1D9ED2"/>
          </a:solidFill>
        </p:spPr>
        <p:txBody>
          <a:bodyPr wrap="square" lIns="0" tIns="0" rIns="0" bIns="0" rtlCol="0"/>
          <a:lstStyle/>
          <a:p>
            <a:endParaRPr/>
          </a:p>
        </p:txBody>
      </p:sp>
      <p:sp>
        <p:nvSpPr>
          <p:cNvPr id="95" name="object 95"/>
          <p:cNvSpPr/>
          <p:nvPr/>
        </p:nvSpPr>
        <p:spPr>
          <a:xfrm>
            <a:off x="7354823" y="3770350"/>
            <a:ext cx="472440" cy="203200"/>
          </a:xfrm>
          <a:custGeom>
            <a:avLst/>
            <a:gdLst/>
            <a:ahLst/>
            <a:cxnLst/>
            <a:rect l="l" t="t" r="r" b="b"/>
            <a:pathLst>
              <a:path w="472440" h="203200">
                <a:moveTo>
                  <a:pt x="0" y="202590"/>
                </a:moveTo>
                <a:lnTo>
                  <a:pt x="472020" y="202590"/>
                </a:lnTo>
                <a:lnTo>
                  <a:pt x="472020" y="0"/>
                </a:lnTo>
                <a:lnTo>
                  <a:pt x="0" y="0"/>
                </a:lnTo>
                <a:lnTo>
                  <a:pt x="0" y="202590"/>
                </a:lnTo>
                <a:close/>
              </a:path>
            </a:pathLst>
          </a:custGeom>
          <a:ln w="9144">
            <a:solidFill>
              <a:srgbClr val="1D9ED2"/>
            </a:solidFill>
          </a:ln>
        </p:spPr>
        <p:txBody>
          <a:bodyPr wrap="square" lIns="0" tIns="0" rIns="0" bIns="0" rtlCol="0"/>
          <a:lstStyle/>
          <a:p>
            <a:endParaRPr/>
          </a:p>
        </p:txBody>
      </p:sp>
      <p:sp>
        <p:nvSpPr>
          <p:cNvPr id="96" name="object 96"/>
          <p:cNvSpPr/>
          <p:nvPr/>
        </p:nvSpPr>
        <p:spPr>
          <a:xfrm>
            <a:off x="7354823" y="3770350"/>
            <a:ext cx="472440" cy="203200"/>
          </a:xfrm>
          <a:custGeom>
            <a:avLst/>
            <a:gdLst/>
            <a:ahLst/>
            <a:cxnLst/>
            <a:rect l="l" t="t" r="r" b="b"/>
            <a:pathLst>
              <a:path w="472440" h="203200">
                <a:moveTo>
                  <a:pt x="0" y="202590"/>
                </a:moveTo>
                <a:lnTo>
                  <a:pt x="472020" y="202590"/>
                </a:lnTo>
                <a:lnTo>
                  <a:pt x="472020" y="0"/>
                </a:lnTo>
                <a:lnTo>
                  <a:pt x="0" y="0"/>
                </a:lnTo>
                <a:lnTo>
                  <a:pt x="0" y="202590"/>
                </a:lnTo>
                <a:close/>
              </a:path>
            </a:pathLst>
          </a:custGeom>
          <a:ln w="9144">
            <a:solidFill>
              <a:srgbClr val="0076D0"/>
            </a:solidFill>
          </a:ln>
        </p:spPr>
        <p:txBody>
          <a:bodyPr wrap="square" lIns="0" tIns="0" rIns="0" bIns="0" rtlCol="0"/>
          <a:lstStyle/>
          <a:p>
            <a:endParaRPr/>
          </a:p>
        </p:txBody>
      </p:sp>
      <p:sp>
        <p:nvSpPr>
          <p:cNvPr id="97" name="object 97"/>
          <p:cNvSpPr/>
          <p:nvPr/>
        </p:nvSpPr>
        <p:spPr>
          <a:xfrm>
            <a:off x="7354823" y="4098074"/>
            <a:ext cx="472440" cy="203835"/>
          </a:xfrm>
          <a:custGeom>
            <a:avLst/>
            <a:gdLst/>
            <a:ahLst/>
            <a:cxnLst/>
            <a:rect l="l" t="t" r="r" b="b"/>
            <a:pathLst>
              <a:path w="472440" h="203835">
                <a:moveTo>
                  <a:pt x="0" y="203796"/>
                </a:moveTo>
                <a:lnTo>
                  <a:pt x="472020" y="203796"/>
                </a:lnTo>
                <a:lnTo>
                  <a:pt x="472020" y="0"/>
                </a:lnTo>
                <a:lnTo>
                  <a:pt x="0" y="0"/>
                </a:lnTo>
                <a:lnTo>
                  <a:pt x="0" y="203796"/>
                </a:lnTo>
                <a:close/>
              </a:path>
            </a:pathLst>
          </a:custGeom>
          <a:ln w="9144">
            <a:solidFill>
              <a:srgbClr val="1D9ED2"/>
            </a:solidFill>
          </a:ln>
        </p:spPr>
        <p:txBody>
          <a:bodyPr wrap="square" lIns="0" tIns="0" rIns="0" bIns="0" rtlCol="0"/>
          <a:lstStyle/>
          <a:p>
            <a:endParaRPr/>
          </a:p>
        </p:txBody>
      </p:sp>
      <p:sp>
        <p:nvSpPr>
          <p:cNvPr id="98" name="object 98"/>
          <p:cNvSpPr/>
          <p:nvPr/>
        </p:nvSpPr>
        <p:spPr>
          <a:xfrm>
            <a:off x="7354823" y="4450118"/>
            <a:ext cx="472440" cy="203835"/>
          </a:xfrm>
          <a:custGeom>
            <a:avLst/>
            <a:gdLst/>
            <a:ahLst/>
            <a:cxnLst/>
            <a:rect l="l" t="t" r="r" b="b"/>
            <a:pathLst>
              <a:path w="472440" h="203835">
                <a:moveTo>
                  <a:pt x="0" y="203796"/>
                </a:moveTo>
                <a:lnTo>
                  <a:pt x="472020" y="203796"/>
                </a:lnTo>
                <a:lnTo>
                  <a:pt x="472020" y="0"/>
                </a:lnTo>
                <a:lnTo>
                  <a:pt x="0" y="0"/>
                </a:lnTo>
                <a:lnTo>
                  <a:pt x="0" y="203796"/>
                </a:lnTo>
                <a:close/>
              </a:path>
            </a:pathLst>
          </a:custGeom>
          <a:ln w="9144">
            <a:solidFill>
              <a:srgbClr val="1D9ED2"/>
            </a:solidFill>
          </a:ln>
        </p:spPr>
        <p:txBody>
          <a:bodyPr wrap="square" lIns="0" tIns="0" rIns="0" bIns="0" rtlCol="0"/>
          <a:lstStyle/>
          <a:p>
            <a:endParaRPr/>
          </a:p>
        </p:txBody>
      </p:sp>
      <p:sp>
        <p:nvSpPr>
          <p:cNvPr id="99" name="object 99"/>
          <p:cNvSpPr/>
          <p:nvPr/>
        </p:nvSpPr>
        <p:spPr>
          <a:xfrm>
            <a:off x="7354823" y="4802098"/>
            <a:ext cx="472440" cy="203200"/>
          </a:xfrm>
          <a:custGeom>
            <a:avLst/>
            <a:gdLst/>
            <a:ahLst/>
            <a:cxnLst/>
            <a:rect l="l" t="t" r="r" b="b"/>
            <a:pathLst>
              <a:path w="472440" h="203200">
                <a:moveTo>
                  <a:pt x="0" y="202590"/>
                </a:moveTo>
                <a:lnTo>
                  <a:pt x="472020" y="202590"/>
                </a:lnTo>
                <a:lnTo>
                  <a:pt x="472020" y="0"/>
                </a:lnTo>
                <a:lnTo>
                  <a:pt x="0" y="0"/>
                </a:lnTo>
                <a:lnTo>
                  <a:pt x="0" y="202590"/>
                </a:lnTo>
                <a:close/>
              </a:path>
            </a:pathLst>
          </a:custGeom>
          <a:solidFill>
            <a:srgbClr val="F68B21"/>
          </a:solidFill>
        </p:spPr>
        <p:txBody>
          <a:bodyPr wrap="square" lIns="0" tIns="0" rIns="0" bIns="0" rtlCol="0"/>
          <a:lstStyle/>
          <a:p>
            <a:endParaRPr/>
          </a:p>
        </p:txBody>
      </p:sp>
      <p:sp>
        <p:nvSpPr>
          <p:cNvPr id="100" name="object 100"/>
          <p:cNvSpPr/>
          <p:nvPr/>
        </p:nvSpPr>
        <p:spPr>
          <a:xfrm>
            <a:off x="7354823" y="4802098"/>
            <a:ext cx="472440" cy="203200"/>
          </a:xfrm>
          <a:custGeom>
            <a:avLst/>
            <a:gdLst/>
            <a:ahLst/>
            <a:cxnLst/>
            <a:rect l="l" t="t" r="r" b="b"/>
            <a:pathLst>
              <a:path w="472440" h="203200">
                <a:moveTo>
                  <a:pt x="0" y="202590"/>
                </a:moveTo>
                <a:lnTo>
                  <a:pt x="472020" y="202590"/>
                </a:lnTo>
                <a:lnTo>
                  <a:pt x="472020" y="0"/>
                </a:lnTo>
                <a:lnTo>
                  <a:pt x="0" y="0"/>
                </a:lnTo>
                <a:lnTo>
                  <a:pt x="0" y="202590"/>
                </a:lnTo>
                <a:close/>
              </a:path>
            </a:pathLst>
          </a:custGeom>
          <a:ln w="9144">
            <a:solidFill>
              <a:srgbClr val="F68B21"/>
            </a:solidFill>
          </a:ln>
        </p:spPr>
        <p:txBody>
          <a:bodyPr wrap="square" lIns="0" tIns="0" rIns="0" bIns="0" rtlCol="0"/>
          <a:lstStyle/>
          <a:p>
            <a:endParaRPr/>
          </a:p>
        </p:txBody>
      </p:sp>
      <p:sp>
        <p:nvSpPr>
          <p:cNvPr id="101" name="object 101"/>
          <p:cNvSpPr/>
          <p:nvPr/>
        </p:nvSpPr>
        <p:spPr>
          <a:xfrm>
            <a:off x="7354823" y="4802098"/>
            <a:ext cx="472440" cy="203200"/>
          </a:xfrm>
          <a:custGeom>
            <a:avLst/>
            <a:gdLst/>
            <a:ahLst/>
            <a:cxnLst/>
            <a:rect l="l" t="t" r="r" b="b"/>
            <a:pathLst>
              <a:path w="472440" h="203200">
                <a:moveTo>
                  <a:pt x="0" y="202590"/>
                </a:moveTo>
                <a:lnTo>
                  <a:pt x="472020" y="202590"/>
                </a:lnTo>
                <a:lnTo>
                  <a:pt x="472020" y="0"/>
                </a:lnTo>
                <a:lnTo>
                  <a:pt x="0" y="0"/>
                </a:lnTo>
                <a:lnTo>
                  <a:pt x="0" y="202590"/>
                </a:lnTo>
                <a:close/>
              </a:path>
            </a:pathLst>
          </a:custGeom>
          <a:ln w="9144">
            <a:solidFill>
              <a:srgbClr val="20B86D"/>
            </a:solidFill>
          </a:ln>
        </p:spPr>
        <p:txBody>
          <a:bodyPr wrap="square" lIns="0" tIns="0" rIns="0" bIns="0" rtlCol="0"/>
          <a:lstStyle/>
          <a:p>
            <a:endParaRPr/>
          </a:p>
        </p:txBody>
      </p:sp>
      <p:sp>
        <p:nvSpPr>
          <p:cNvPr id="102" name="object 102"/>
          <p:cNvSpPr/>
          <p:nvPr/>
        </p:nvSpPr>
        <p:spPr>
          <a:xfrm>
            <a:off x="7354823" y="5154142"/>
            <a:ext cx="472440" cy="203200"/>
          </a:xfrm>
          <a:custGeom>
            <a:avLst/>
            <a:gdLst/>
            <a:ahLst/>
            <a:cxnLst/>
            <a:rect l="l" t="t" r="r" b="b"/>
            <a:pathLst>
              <a:path w="472440" h="203200">
                <a:moveTo>
                  <a:pt x="0" y="202590"/>
                </a:moveTo>
                <a:lnTo>
                  <a:pt x="472020" y="202590"/>
                </a:lnTo>
                <a:lnTo>
                  <a:pt x="472020" y="0"/>
                </a:lnTo>
                <a:lnTo>
                  <a:pt x="0" y="0"/>
                </a:lnTo>
                <a:lnTo>
                  <a:pt x="0" y="202590"/>
                </a:lnTo>
                <a:close/>
              </a:path>
            </a:pathLst>
          </a:custGeom>
          <a:ln w="9144">
            <a:solidFill>
              <a:srgbClr val="1D9ED2"/>
            </a:solidFill>
          </a:ln>
        </p:spPr>
        <p:txBody>
          <a:bodyPr wrap="square" lIns="0" tIns="0" rIns="0" bIns="0" rtlCol="0"/>
          <a:lstStyle/>
          <a:p>
            <a:endParaRPr/>
          </a:p>
        </p:txBody>
      </p:sp>
      <p:sp>
        <p:nvSpPr>
          <p:cNvPr id="103" name="object 103"/>
          <p:cNvSpPr/>
          <p:nvPr/>
        </p:nvSpPr>
        <p:spPr>
          <a:xfrm>
            <a:off x="7563611" y="3642359"/>
            <a:ext cx="62483" cy="126492"/>
          </a:xfrm>
          <a:prstGeom prst="rect">
            <a:avLst/>
          </a:prstGeom>
          <a:blipFill>
            <a:blip r:embed="rId8" cstate="print"/>
            <a:stretch>
              <a:fillRect/>
            </a:stretch>
          </a:blipFill>
        </p:spPr>
        <p:txBody>
          <a:bodyPr wrap="square" lIns="0" tIns="0" rIns="0" bIns="0" rtlCol="0"/>
          <a:lstStyle/>
          <a:p>
            <a:endParaRPr/>
          </a:p>
        </p:txBody>
      </p:sp>
      <p:sp>
        <p:nvSpPr>
          <p:cNvPr id="104" name="object 104"/>
          <p:cNvSpPr/>
          <p:nvPr/>
        </p:nvSpPr>
        <p:spPr>
          <a:xfrm>
            <a:off x="7559040" y="3971544"/>
            <a:ext cx="62483" cy="126492"/>
          </a:xfrm>
          <a:prstGeom prst="rect">
            <a:avLst/>
          </a:prstGeom>
          <a:blipFill>
            <a:blip r:embed="rId8" cstate="print"/>
            <a:stretch>
              <a:fillRect/>
            </a:stretch>
          </a:blipFill>
        </p:spPr>
        <p:txBody>
          <a:bodyPr wrap="square" lIns="0" tIns="0" rIns="0" bIns="0" rtlCol="0"/>
          <a:lstStyle/>
          <a:p>
            <a:endParaRPr/>
          </a:p>
        </p:txBody>
      </p:sp>
      <p:sp>
        <p:nvSpPr>
          <p:cNvPr id="105" name="object 105"/>
          <p:cNvSpPr/>
          <p:nvPr/>
        </p:nvSpPr>
        <p:spPr>
          <a:xfrm>
            <a:off x="7560564" y="4302252"/>
            <a:ext cx="62483" cy="147828"/>
          </a:xfrm>
          <a:prstGeom prst="rect">
            <a:avLst/>
          </a:prstGeom>
          <a:blipFill>
            <a:blip r:embed="rId9" cstate="print"/>
            <a:stretch>
              <a:fillRect/>
            </a:stretch>
          </a:blipFill>
        </p:spPr>
        <p:txBody>
          <a:bodyPr wrap="square" lIns="0" tIns="0" rIns="0" bIns="0" rtlCol="0"/>
          <a:lstStyle/>
          <a:p>
            <a:endParaRPr/>
          </a:p>
        </p:txBody>
      </p:sp>
      <p:sp>
        <p:nvSpPr>
          <p:cNvPr id="106" name="object 106"/>
          <p:cNvSpPr/>
          <p:nvPr/>
        </p:nvSpPr>
        <p:spPr>
          <a:xfrm>
            <a:off x="7560564" y="4652771"/>
            <a:ext cx="62483" cy="149351"/>
          </a:xfrm>
          <a:prstGeom prst="rect">
            <a:avLst/>
          </a:prstGeom>
          <a:blipFill>
            <a:blip r:embed="rId10" cstate="print"/>
            <a:stretch>
              <a:fillRect/>
            </a:stretch>
          </a:blipFill>
        </p:spPr>
        <p:txBody>
          <a:bodyPr wrap="square" lIns="0" tIns="0" rIns="0" bIns="0" rtlCol="0"/>
          <a:lstStyle/>
          <a:p>
            <a:endParaRPr/>
          </a:p>
        </p:txBody>
      </p:sp>
      <p:sp>
        <p:nvSpPr>
          <p:cNvPr id="107" name="object 107"/>
          <p:cNvSpPr/>
          <p:nvPr/>
        </p:nvSpPr>
        <p:spPr>
          <a:xfrm>
            <a:off x="7559040" y="5004815"/>
            <a:ext cx="62483" cy="149351"/>
          </a:xfrm>
          <a:prstGeom prst="rect">
            <a:avLst/>
          </a:prstGeom>
          <a:blipFill>
            <a:blip r:embed="rId11" cstate="print"/>
            <a:stretch>
              <a:fillRect/>
            </a:stretch>
          </a:blipFill>
        </p:spPr>
        <p:txBody>
          <a:bodyPr wrap="square" lIns="0" tIns="0" rIns="0" bIns="0" rtlCol="0"/>
          <a:lstStyle/>
          <a:p>
            <a:endParaRPr/>
          </a:p>
        </p:txBody>
      </p:sp>
      <p:sp>
        <p:nvSpPr>
          <p:cNvPr id="108" name="object 108"/>
          <p:cNvSpPr txBox="1"/>
          <p:nvPr/>
        </p:nvSpPr>
        <p:spPr>
          <a:xfrm>
            <a:off x="8240014" y="4449826"/>
            <a:ext cx="330200" cy="378460"/>
          </a:xfrm>
          <a:prstGeom prst="rect">
            <a:avLst/>
          </a:prstGeom>
        </p:spPr>
        <p:txBody>
          <a:bodyPr vert="horz" wrap="square" lIns="0" tIns="0" rIns="0" bIns="0" rtlCol="0">
            <a:spAutoFit/>
          </a:bodyPr>
          <a:lstStyle/>
          <a:p>
            <a:pPr marL="12700" marR="5080">
              <a:lnSpc>
                <a:spcPct val="100000"/>
              </a:lnSpc>
            </a:pPr>
            <a:r>
              <a:rPr sz="1200" dirty="0">
                <a:solidFill>
                  <a:srgbClr val="585858"/>
                </a:solidFill>
                <a:latin typeface="微软雅黑"/>
                <a:cs typeface="微软雅黑"/>
              </a:rPr>
              <a:t>主链  钱包</a:t>
            </a:r>
            <a:endParaRPr sz="1200">
              <a:latin typeface="微软雅黑"/>
              <a:cs typeface="微软雅黑"/>
            </a:endParaRPr>
          </a:p>
        </p:txBody>
      </p:sp>
      <p:sp>
        <p:nvSpPr>
          <p:cNvPr id="109" name="object 109"/>
          <p:cNvSpPr/>
          <p:nvPr/>
        </p:nvSpPr>
        <p:spPr>
          <a:xfrm>
            <a:off x="8144256" y="3934967"/>
            <a:ext cx="501650" cy="929640"/>
          </a:xfrm>
          <a:custGeom>
            <a:avLst/>
            <a:gdLst/>
            <a:ahLst/>
            <a:cxnLst/>
            <a:rect l="l" t="t" r="r" b="b"/>
            <a:pathLst>
              <a:path w="501650" h="929639">
                <a:moveTo>
                  <a:pt x="0" y="83565"/>
                </a:moveTo>
                <a:lnTo>
                  <a:pt x="6603" y="51053"/>
                </a:lnTo>
                <a:lnTo>
                  <a:pt x="24511" y="24510"/>
                </a:lnTo>
                <a:lnTo>
                  <a:pt x="51053" y="6603"/>
                </a:lnTo>
                <a:lnTo>
                  <a:pt x="83566" y="0"/>
                </a:lnTo>
                <a:lnTo>
                  <a:pt x="417575" y="0"/>
                </a:lnTo>
                <a:lnTo>
                  <a:pt x="450088" y="6603"/>
                </a:lnTo>
                <a:lnTo>
                  <a:pt x="476630" y="24510"/>
                </a:lnTo>
                <a:lnTo>
                  <a:pt x="494538" y="51053"/>
                </a:lnTo>
                <a:lnTo>
                  <a:pt x="501142" y="83565"/>
                </a:lnTo>
                <a:lnTo>
                  <a:pt x="501142" y="845692"/>
                </a:lnTo>
                <a:lnTo>
                  <a:pt x="494538" y="878204"/>
                </a:lnTo>
                <a:lnTo>
                  <a:pt x="476630" y="904747"/>
                </a:lnTo>
                <a:lnTo>
                  <a:pt x="450088" y="922654"/>
                </a:lnTo>
                <a:lnTo>
                  <a:pt x="417575" y="929258"/>
                </a:lnTo>
                <a:lnTo>
                  <a:pt x="83566" y="929258"/>
                </a:lnTo>
                <a:lnTo>
                  <a:pt x="51053" y="922654"/>
                </a:lnTo>
                <a:lnTo>
                  <a:pt x="24511" y="904747"/>
                </a:lnTo>
                <a:lnTo>
                  <a:pt x="6603" y="878204"/>
                </a:lnTo>
                <a:lnTo>
                  <a:pt x="0" y="845692"/>
                </a:lnTo>
                <a:lnTo>
                  <a:pt x="0" y="83565"/>
                </a:lnTo>
                <a:close/>
              </a:path>
            </a:pathLst>
          </a:custGeom>
          <a:ln w="15240">
            <a:solidFill>
              <a:srgbClr val="1D9ED2"/>
            </a:solidFill>
            <a:prstDash val="dash"/>
          </a:ln>
        </p:spPr>
        <p:txBody>
          <a:bodyPr wrap="square" lIns="0" tIns="0" rIns="0" bIns="0" rtlCol="0"/>
          <a:lstStyle/>
          <a:p>
            <a:endParaRPr/>
          </a:p>
        </p:txBody>
      </p:sp>
      <p:sp>
        <p:nvSpPr>
          <p:cNvPr id="110" name="object 110"/>
          <p:cNvSpPr txBox="1"/>
          <p:nvPr/>
        </p:nvSpPr>
        <p:spPr>
          <a:xfrm>
            <a:off x="6410071" y="3718814"/>
            <a:ext cx="640715" cy="378460"/>
          </a:xfrm>
          <a:prstGeom prst="rect">
            <a:avLst/>
          </a:prstGeom>
        </p:spPr>
        <p:txBody>
          <a:bodyPr vert="horz" wrap="square" lIns="0" tIns="0" rIns="0" bIns="0" rtlCol="0">
            <a:spAutoFit/>
          </a:bodyPr>
          <a:lstStyle/>
          <a:p>
            <a:pPr marL="12700" marR="5080">
              <a:lnSpc>
                <a:spcPct val="100000"/>
              </a:lnSpc>
            </a:pPr>
            <a:r>
              <a:rPr sz="1200" spc="10" dirty="0">
                <a:solidFill>
                  <a:srgbClr val="585858"/>
                </a:solidFill>
                <a:latin typeface="微软雅黑"/>
                <a:cs typeface="微软雅黑"/>
              </a:rPr>
              <a:t>锁</a:t>
            </a:r>
            <a:r>
              <a:rPr sz="1200" spc="20" dirty="0">
                <a:solidFill>
                  <a:srgbClr val="585858"/>
                </a:solidFill>
                <a:latin typeface="微软雅黑"/>
                <a:cs typeface="微软雅黑"/>
              </a:rPr>
              <a:t>定</a:t>
            </a:r>
            <a:r>
              <a:rPr sz="1200" spc="10" dirty="0">
                <a:solidFill>
                  <a:srgbClr val="585858"/>
                </a:solidFill>
                <a:latin typeface="微软雅黑"/>
                <a:cs typeface="微软雅黑"/>
              </a:rPr>
              <a:t>主</a:t>
            </a:r>
            <a:r>
              <a:rPr sz="1200" dirty="0">
                <a:solidFill>
                  <a:srgbClr val="585858"/>
                </a:solidFill>
                <a:latin typeface="微软雅黑"/>
                <a:cs typeface="微软雅黑"/>
              </a:rPr>
              <a:t>链  资产</a:t>
            </a:r>
            <a:endParaRPr sz="1200">
              <a:latin typeface="微软雅黑"/>
              <a:cs typeface="微软雅黑"/>
            </a:endParaRPr>
          </a:p>
        </p:txBody>
      </p:sp>
      <p:sp>
        <p:nvSpPr>
          <p:cNvPr id="111" name="object 111"/>
          <p:cNvSpPr txBox="1"/>
          <p:nvPr/>
        </p:nvSpPr>
        <p:spPr>
          <a:xfrm>
            <a:off x="6410071" y="4795773"/>
            <a:ext cx="706755" cy="378460"/>
          </a:xfrm>
          <a:prstGeom prst="rect">
            <a:avLst/>
          </a:prstGeom>
        </p:spPr>
        <p:txBody>
          <a:bodyPr vert="horz" wrap="square" lIns="0" tIns="0" rIns="0" bIns="0" rtlCol="0">
            <a:spAutoFit/>
          </a:bodyPr>
          <a:lstStyle/>
          <a:p>
            <a:pPr marL="12700" marR="5080">
              <a:lnSpc>
                <a:spcPct val="100000"/>
              </a:lnSpc>
            </a:pPr>
            <a:r>
              <a:rPr sz="1200" dirty="0">
                <a:solidFill>
                  <a:srgbClr val="585858"/>
                </a:solidFill>
                <a:latin typeface="微软雅黑"/>
                <a:cs typeface="微软雅黑"/>
              </a:rPr>
              <a:t>解</a:t>
            </a:r>
            <a:r>
              <a:rPr sz="1200" spc="-200" dirty="0">
                <a:solidFill>
                  <a:srgbClr val="585858"/>
                </a:solidFill>
                <a:latin typeface="微软雅黑"/>
                <a:cs typeface="微软雅黑"/>
              </a:rPr>
              <a:t> </a:t>
            </a:r>
            <a:r>
              <a:rPr sz="1200" dirty="0">
                <a:solidFill>
                  <a:srgbClr val="585858"/>
                </a:solidFill>
                <a:latin typeface="微软雅黑"/>
                <a:cs typeface="微软雅黑"/>
              </a:rPr>
              <a:t>锁</a:t>
            </a:r>
            <a:r>
              <a:rPr sz="1200" spc="-200" dirty="0">
                <a:solidFill>
                  <a:srgbClr val="585858"/>
                </a:solidFill>
                <a:latin typeface="微软雅黑"/>
                <a:cs typeface="微软雅黑"/>
              </a:rPr>
              <a:t> </a:t>
            </a:r>
            <a:r>
              <a:rPr sz="1200" dirty="0">
                <a:solidFill>
                  <a:srgbClr val="585858"/>
                </a:solidFill>
                <a:latin typeface="微软雅黑"/>
                <a:cs typeface="微软雅黑"/>
              </a:rPr>
              <a:t>主</a:t>
            </a:r>
            <a:r>
              <a:rPr sz="1200" spc="-215" dirty="0">
                <a:solidFill>
                  <a:srgbClr val="585858"/>
                </a:solidFill>
                <a:latin typeface="微软雅黑"/>
                <a:cs typeface="微软雅黑"/>
              </a:rPr>
              <a:t> </a:t>
            </a:r>
            <a:r>
              <a:rPr sz="1200" dirty="0">
                <a:solidFill>
                  <a:srgbClr val="585858"/>
                </a:solidFill>
                <a:latin typeface="微软雅黑"/>
                <a:cs typeface="微软雅黑"/>
              </a:rPr>
              <a:t>链  </a:t>
            </a:r>
            <a:r>
              <a:rPr sz="1200" spc="-15" dirty="0">
                <a:solidFill>
                  <a:srgbClr val="585858"/>
                </a:solidFill>
                <a:latin typeface="微软雅黑"/>
                <a:cs typeface="微软雅黑"/>
              </a:rPr>
              <a:t>资产</a:t>
            </a:r>
            <a:endParaRPr sz="1200">
              <a:latin typeface="微软雅黑"/>
              <a:cs typeface="微软雅黑"/>
            </a:endParaRPr>
          </a:p>
        </p:txBody>
      </p:sp>
      <p:sp>
        <p:nvSpPr>
          <p:cNvPr id="112" name="object 112"/>
          <p:cNvSpPr txBox="1"/>
          <p:nvPr/>
        </p:nvSpPr>
        <p:spPr>
          <a:xfrm>
            <a:off x="7866633" y="4795773"/>
            <a:ext cx="274955" cy="194945"/>
          </a:xfrm>
          <a:prstGeom prst="rect">
            <a:avLst/>
          </a:prstGeom>
        </p:spPr>
        <p:txBody>
          <a:bodyPr vert="horz" wrap="square" lIns="0" tIns="0" rIns="0" bIns="0" rtlCol="0">
            <a:spAutoFit/>
          </a:bodyPr>
          <a:lstStyle/>
          <a:p>
            <a:pPr marL="12700">
              <a:lnSpc>
                <a:spcPct val="100000"/>
              </a:lnSpc>
              <a:tabLst>
                <a:tab pos="261620" algn="l"/>
              </a:tabLst>
            </a:pPr>
            <a:r>
              <a:rPr sz="1200" u="heavy" dirty="0">
                <a:solidFill>
                  <a:srgbClr val="585858"/>
                </a:solidFill>
                <a:latin typeface="Times New Roman"/>
                <a:cs typeface="Times New Roman"/>
              </a:rPr>
              <a:t> 	</a:t>
            </a:r>
            <a:endParaRPr sz="1200">
              <a:latin typeface="Times New Roman"/>
              <a:cs typeface="Times New Roman"/>
            </a:endParaRPr>
          </a:p>
        </p:txBody>
      </p:sp>
      <p:sp>
        <p:nvSpPr>
          <p:cNvPr id="113" name="object 113"/>
          <p:cNvSpPr/>
          <p:nvPr/>
        </p:nvSpPr>
        <p:spPr>
          <a:xfrm>
            <a:off x="7827264" y="4908803"/>
            <a:ext cx="63500" cy="64135"/>
          </a:xfrm>
          <a:custGeom>
            <a:avLst/>
            <a:gdLst/>
            <a:ahLst/>
            <a:cxnLst/>
            <a:rect l="l" t="t" r="r" b="b"/>
            <a:pathLst>
              <a:path w="63500" h="64135">
                <a:moveTo>
                  <a:pt x="62991" y="0"/>
                </a:moveTo>
                <a:lnTo>
                  <a:pt x="0" y="31115"/>
                </a:lnTo>
                <a:lnTo>
                  <a:pt x="62229" y="64008"/>
                </a:lnTo>
                <a:lnTo>
                  <a:pt x="62610" y="37338"/>
                </a:lnTo>
                <a:lnTo>
                  <a:pt x="52069" y="37211"/>
                </a:lnTo>
                <a:lnTo>
                  <a:pt x="52324" y="26543"/>
                </a:lnTo>
                <a:lnTo>
                  <a:pt x="62737" y="26543"/>
                </a:lnTo>
                <a:lnTo>
                  <a:pt x="62991" y="0"/>
                </a:lnTo>
                <a:close/>
              </a:path>
            </a:pathLst>
          </a:custGeom>
          <a:solidFill>
            <a:srgbClr val="768393"/>
          </a:solidFill>
        </p:spPr>
        <p:txBody>
          <a:bodyPr wrap="square" lIns="0" tIns="0" rIns="0" bIns="0" rtlCol="0"/>
          <a:lstStyle/>
          <a:p>
            <a:endParaRPr/>
          </a:p>
        </p:txBody>
      </p:sp>
      <p:sp>
        <p:nvSpPr>
          <p:cNvPr id="114" name="object 114"/>
          <p:cNvSpPr/>
          <p:nvPr/>
        </p:nvSpPr>
        <p:spPr>
          <a:xfrm>
            <a:off x="8019922" y="3863340"/>
            <a:ext cx="63500" cy="62865"/>
          </a:xfrm>
          <a:custGeom>
            <a:avLst/>
            <a:gdLst/>
            <a:ahLst/>
            <a:cxnLst/>
            <a:rect l="l" t="t" r="r" b="b"/>
            <a:pathLst>
              <a:path w="63500" h="62864">
                <a:moveTo>
                  <a:pt x="53721" y="36576"/>
                </a:moveTo>
                <a:lnTo>
                  <a:pt x="380" y="36576"/>
                </a:lnTo>
                <a:lnTo>
                  <a:pt x="0" y="62357"/>
                </a:lnTo>
                <a:lnTo>
                  <a:pt x="53721" y="36576"/>
                </a:lnTo>
                <a:close/>
              </a:path>
              <a:path w="63500" h="62864">
                <a:moveTo>
                  <a:pt x="10922" y="36449"/>
                </a:moveTo>
                <a:lnTo>
                  <a:pt x="380" y="36449"/>
                </a:lnTo>
                <a:lnTo>
                  <a:pt x="10922" y="36576"/>
                </a:lnTo>
                <a:lnTo>
                  <a:pt x="10922" y="36449"/>
                </a:lnTo>
                <a:close/>
              </a:path>
              <a:path w="63500" h="62864">
                <a:moveTo>
                  <a:pt x="888" y="0"/>
                </a:moveTo>
                <a:lnTo>
                  <a:pt x="507" y="26035"/>
                </a:lnTo>
                <a:lnTo>
                  <a:pt x="10922" y="26162"/>
                </a:lnTo>
                <a:lnTo>
                  <a:pt x="10922" y="36449"/>
                </a:lnTo>
                <a:lnTo>
                  <a:pt x="54101" y="36449"/>
                </a:lnTo>
                <a:lnTo>
                  <a:pt x="63119" y="32131"/>
                </a:lnTo>
                <a:lnTo>
                  <a:pt x="888" y="0"/>
                </a:lnTo>
                <a:close/>
              </a:path>
            </a:pathLst>
          </a:custGeom>
          <a:solidFill>
            <a:srgbClr val="768393"/>
          </a:solidFill>
        </p:spPr>
        <p:txBody>
          <a:bodyPr wrap="square" lIns="0" tIns="0" rIns="0" bIns="0" rtlCol="0"/>
          <a:lstStyle/>
          <a:p>
            <a:endParaRPr/>
          </a:p>
        </p:txBody>
      </p:sp>
      <p:sp>
        <p:nvSpPr>
          <p:cNvPr id="115" name="object 115"/>
          <p:cNvSpPr/>
          <p:nvPr/>
        </p:nvSpPr>
        <p:spPr>
          <a:xfrm>
            <a:off x="8020304" y="3894645"/>
            <a:ext cx="10795" cy="0"/>
          </a:xfrm>
          <a:custGeom>
            <a:avLst/>
            <a:gdLst/>
            <a:ahLst/>
            <a:cxnLst/>
            <a:rect l="l" t="t" r="r" b="b"/>
            <a:pathLst>
              <a:path w="10795">
                <a:moveTo>
                  <a:pt x="0" y="0"/>
                </a:moveTo>
                <a:lnTo>
                  <a:pt x="10541" y="0"/>
                </a:lnTo>
              </a:path>
            </a:pathLst>
          </a:custGeom>
          <a:ln w="10541">
            <a:solidFill>
              <a:srgbClr val="768393"/>
            </a:solidFill>
          </a:ln>
        </p:spPr>
        <p:txBody>
          <a:bodyPr wrap="square" lIns="0" tIns="0" rIns="0" bIns="0" rtlCol="0"/>
          <a:lstStyle/>
          <a:p>
            <a:endParaRPr/>
          </a:p>
        </p:txBody>
      </p:sp>
      <p:sp>
        <p:nvSpPr>
          <p:cNvPr id="116" name="object 116"/>
          <p:cNvSpPr/>
          <p:nvPr/>
        </p:nvSpPr>
        <p:spPr>
          <a:xfrm>
            <a:off x="7816595" y="3893184"/>
            <a:ext cx="203835" cy="0"/>
          </a:xfrm>
          <a:custGeom>
            <a:avLst/>
            <a:gdLst/>
            <a:ahLst/>
            <a:cxnLst/>
            <a:rect l="l" t="t" r="r" b="b"/>
            <a:pathLst>
              <a:path w="203834">
                <a:moveTo>
                  <a:pt x="0" y="0"/>
                </a:moveTo>
                <a:lnTo>
                  <a:pt x="203834" y="0"/>
                </a:lnTo>
              </a:path>
            </a:pathLst>
          </a:custGeom>
          <a:ln w="13207">
            <a:solidFill>
              <a:srgbClr val="768393"/>
            </a:solidFill>
          </a:ln>
        </p:spPr>
        <p:txBody>
          <a:bodyPr wrap="square" lIns="0" tIns="0" rIns="0" bIns="0" rtlCol="0"/>
          <a:lstStyle/>
          <a:p>
            <a:endParaRPr/>
          </a:p>
        </p:txBody>
      </p:sp>
      <p:sp>
        <p:nvSpPr>
          <p:cNvPr id="117" name="object 117"/>
          <p:cNvSpPr/>
          <p:nvPr/>
        </p:nvSpPr>
        <p:spPr>
          <a:xfrm>
            <a:off x="7106411" y="3838955"/>
            <a:ext cx="147827" cy="62483"/>
          </a:xfrm>
          <a:prstGeom prst="rect">
            <a:avLst/>
          </a:prstGeom>
          <a:blipFill>
            <a:blip r:embed="rId12" cstate="print"/>
            <a:stretch>
              <a:fillRect/>
            </a:stretch>
          </a:blipFill>
        </p:spPr>
        <p:txBody>
          <a:bodyPr wrap="square" lIns="0" tIns="0" rIns="0" bIns="0" rtlCol="0"/>
          <a:lstStyle/>
          <a:p>
            <a:endParaRPr/>
          </a:p>
        </p:txBody>
      </p:sp>
      <p:sp>
        <p:nvSpPr>
          <p:cNvPr id="118" name="object 118"/>
          <p:cNvSpPr/>
          <p:nvPr/>
        </p:nvSpPr>
        <p:spPr>
          <a:xfrm>
            <a:off x="7117080" y="4881371"/>
            <a:ext cx="147827" cy="62483"/>
          </a:xfrm>
          <a:prstGeom prst="rect">
            <a:avLst/>
          </a:prstGeom>
          <a:blipFill>
            <a:blip r:embed="rId13" cstate="print"/>
            <a:stretch>
              <a:fillRect/>
            </a:stretch>
          </a:blipFill>
        </p:spPr>
        <p:txBody>
          <a:bodyPr wrap="square" lIns="0" tIns="0" rIns="0" bIns="0" rtlCol="0"/>
          <a:lstStyle/>
          <a:p>
            <a:endParaRPr/>
          </a:p>
        </p:txBody>
      </p:sp>
      <p:sp>
        <p:nvSpPr>
          <p:cNvPr id="119" name="object 119"/>
          <p:cNvSpPr/>
          <p:nvPr/>
        </p:nvSpPr>
        <p:spPr>
          <a:xfrm>
            <a:off x="8212942" y="3981196"/>
            <a:ext cx="376555" cy="359410"/>
          </a:xfrm>
          <a:custGeom>
            <a:avLst/>
            <a:gdLst/>
            <a:ahLst/>
            <a:cxnLst/>
            <a:rect l="l" t="t" r="r" b="b"/>
            <a:pathLst>
              <a:path w="376554" h="359410">
                <a:moveTo>
                  <a:pt x="161124" y="324236"/>
                </a:moveTo>
                <a:lnTo>
                  <a:pt x="112881" y="324236"/>
                </a:lnTo>
                <a:lnTo>
                  <a:pt x="124051" y="326120"/>
                </a:lnTo>
                <a:lnTo>
                  <a:pt x="135721" y="330455"/>
                </a:lnTo>
                <a:lnTo>
                  <a:pt x="164818" y="346565"/>
                </a:lnTo>
                <a:lnTo>
                  <a:pt x="183376" y="353456"/>
                </a:lnTo>
                <a:lnTo>
                  <a:pt x="203410" y="357705"/>
                </a:lnTo>
                <a:lnTo>
                  <a:pt x="224682" y="359155"/>
                </a:lnTo>
                <a:lnTo>
                  <a:pt x="245677" y="357566"/>
                </a:lnTo>
                <a:lnTo>
                  <a:pt x="265100" y="353012"/>
                </a:lnTo>
                <a:lnTo>
                  <a:pt x="283047" y="345815"/>
                </a:lnTo>
                <a:lnTo>
                  <a:pt x="288783" y="342518"/>
                </a:lnTo>
                <a:lnTo>
                  <a:pt x="224682" y="342518"/>
                </a:lnTo>
                <a:lnTo>
                  <a:pt x="206045" y="341078"/>
                </a:lnTo>
                <a:lnTo>
                  <a:pt x="188551" y="336994"/>
                </a:lnTo>
                <a:lnTo>
                  <a:pt x="172390" y="330624"/>
                </a:lnTo>
                <a:lnTo>
                  <a:pt x="161124" y="324236"/>
                </a:lnTo>
                <a:close/>
              </a:path>
              <a:path w="376554" h="359410">
                <a:moveTo>
                  <a:pt x="100349" y="190499"/>
                </a:moveTo>
                <a:lnTo>
                  <a:pt x="4337" y="190499"/>
                </a:lnTo>
                <a:lnTo>
                  <a:pt x="3612" y="197002"/>
                </a:lnTo>
                <a:lnTo>
                  <a:pt x="2129" y="213318"/>
                </a:lnTo>
                <a:lnTo>
                  <a:pt x="587" y="238345"/>
                </a:lnTo>
                <a:lnTo>
                  <a:pt x="113" y="259079"/>
                </a:lnTo>
                <a:lnTo>
                  <a:pt x="0" y="273419"/>
                </a:lnTo>
                <a:lnTo>
                  <a:pt x="566" y="298199"/>
                </a:lnTo>
                <a:lnTo>
                  <a:pt x="664" y="300354"/>
                </a:lnTo>
                <a:lnTo>
                  <a:pt x="2115" y="323929"/>
                </a:lnTo>
                <a:lnTo>
                  <a:pt x="3687" y="341078"/>
                </a:lnTo>
                <a:lnTo>
                  <a:pt x="4337" y="346836"/>
                </a:lnTo>
                <a:lnTo>
                  <a:pt x="100349" y="346836"/>
                </a:lnTo>
                <a:lnTo>
                  <a:pt x="101238" y="338073"/>
                </a:lnTo>
                <a:lnTo>
                  <a:pt x="102127" y="324865"/>
                </a:lnTo>
                <a:lnTo>
                  <a:pt x="112881" y="324236"/>
                </a:lnTo>
                <a:lnTo>
                  <a:pt x="161124" y="324236"/>
                </a:lnTo>
                <a:lnTo>
                  <a:pt x="157753" y="322325"/>
                </a:lnTo>
                <a:lnTo>
                  <a:pt x="156864" y="322325"/>
                </a:lnTo>
                <a:lnTo>
                  <a:pt x="144486" y="315747"/>
                </a:lnTo>
                <a:lnTo>
                  <a:pt x="131274" y="310943"/>
                </a:lnTo>
                <a:lnTo>
                  <a:pt x="117395" y="308306"/>
                </a:lnTo>
                <a:lnTo>
                  <a:pt x="103016" y="308228"/>
                </a:lnTo>
                <a:lnTo>
                  <a:pt x="103651" y="298473"/>
                </a:lnTo>
                <a:lnTo>
                  <a:pt x="104237" y="288127"/>
                </a:lnTo>
                <a:lnTo>
                  <a:pt x="104563" y="280114"/>
                </a:lnTo>
                <a:lnTo>
                  <a:pt x="104685" y="275500"/>
                </a:lnTo>
                <a:lnTo>
                  <a:pt x="104582" y="259079"/>
                </a:lnTo>
                <a:lnTo>
                  <a:pt x="104459" y="254634"/>
                </a:lnTo>
                <a:lnTo>
                  <a:pt x="103794" y="241553"/>
                </a:lnTo>
                <a:lnTo>
                  <a:pt x="102127" y="215137"/>
                </a:lnTo>
                <a:lnTo>
                  <a:pt x="113006" y="213318"/>
                </a:lnTo>
                <a:lnTo>
                  <a:pt x="124384" y="211915"/>
                </a:lnTo>
                <a:lnTo>
                  <a:pt x="136096" y="211012"/>
                </a:lnTo>
                <a:lnTo>
                  <a:pt x="147974" y="210692"/>
                </a:lnTo>
                <a:lnTo>
                  <a:pt x="249320" y="210692"/>
                </a:lnTo>
                <a:lnTo>
                  <a:pt x="249320" y="207136"/>
                </a:lnTo>
                <a:lnTo>
                  <a:pt x="232683" y="207136"/>
                </a:lnTo>
                <a:lnTo>
                  <a:pt x="232683" y="199262"/>
                </a:lnTo>
                <a:lnTo>
                  <a:pt x="101238" y="199262"/>
                </a:lnTo>
                <a:lnTo>
                  <a:pt x="100406" y="194387"/>
                </a:lnTo>
                <a:lnTo>
                  <a:pt x="100349" y="190499"/>
                </a:lnTo>
                <a:close/>
              </a:path>
              <a:path w="376554" h="359410">
                <a:moveTo>
                  <a:pt x="369545" y="227456"/>
                </a:moveTo>
                <a:lnTo>
                  <a:pt x="339236" y="227456"/>
                </a:lnTo>
                <a:lnTo>
                  <a:pt x="347148" y="228990"/>
                </a:lnTo>
                <a:lnTo>
                  <a:pt x="353286" y="233156"/>
                </a:lnTo>
                <a:lnTo>
                  <a:pt x="357256" y="239297"/>
                </a:lnTo>
                <a:lnTo>
                  <a:pt x="358667" y="246760"/>
                </a:lnTo>
                <a:lnTo>
                  <a:pt x="359556" y="251967"/>
                </a:lnTo>
                <a:lnTo>
                  <a:pt x="356889" y="257301"/>
                </a:lnTo>
                <a:lnTo>
                  <a:pt x="354222" y="260730"/>
                </a:lnTo>
                <a:lnTo>
                  <a:pt x="338744" y="276590"/>
                </a:lnTo>
                <a:lnTo>
                  <a:pt x="329380" y="285966"/>
                </a:lnTo>
                <a:lnTo>
                  <a:pt x="322599" y="292353"/>
                </a:lnTo>
                <a:lnTo>
                  <a:pt x="306375" y="308625"/>
                </a:lnTo>
                <a:lnTo>
                  <a:pt x="301597" y="313624"/>
                </a:lnTo>
                <a:lnTo>
                  <a:pt x="298723" y="316991"/>
                </a:lnTo>
                <a:lnTo>
                  <a:pt x="296056" y="318769"/>
                </a:lnTo>
                <a:lnTo>
                  <a:pt x="260496" y="336994"/>
                </a:lnTo>
                <a:lnTo>
                  <a:pt x="224682" y="342518"/>
                </a:lnTo>
                <a:lnTo>
                  <a:pt x="288783" y="342518"/>
                </a:lnTo>
                <a:lnTo>
                  <a:pt x="299612" y="336295"/>
                </a:lnTo>
                <a:lnTo>
                  <a:pt x="300501" y="335406"/>
                </a:lnTo>
                <a:lnTo>
                  <a:pt x="305835" y="331977"/>
                </a:lnTo>
                <a:lnTo>
                  <a:pt x="311931" y="326643"/>
                </a:lnTo>
                <a:lnTo>
                  <a:pt x="317265" y="322325"/>
                </a:lnTo>
                <a:lnTo>
                  <a:pt x="320821" y="317880"/>
                </a:lnTo>
                <a:lnTo>
                  <a:pt x="326028" y="312546"/>
                </a:lnTo>
                <a:lnTo>
                  <a:pt x="334918" y="304672"/>
                </a:lnTo>
                <a:lnTo>
                  <a:pt x="351286" y="288099"/>
                </a:lnTo>
                <a:lnTo>
                  <a:pt x="375531" y="253819"/>
                </a:lnTo>
                <a:lnTo>
                  <a:pt x="376320" y="246760"/>
                </a:lnTo>
                <a:lnTo>
                  <a:pt x="373383" y="232981"/>
                </a:lnTo>
                <a:lnTo>
                  <a:pt x="369545" y="227456"/>
                </a:lnTo>
                <a:close/>
              </a:path>
              <a:path w="376554" h="359410">
                <a:moveTo>
                  <a:pt x="197377" y="268731"/>
                </a:moveTo>
                <a:lnTo>
                  <a:pt x="226746" y="296370"/>
                </a:lnTo>
                <a:lnTo>
                  <a:pt x="251098" y="300354"/>
                </a:lnTo>
                <a:lnTo>
                  <a:pt x="262548" y="298473"/>
                </a:lnTo>
                <a:lnTo>
                  <a:pt x="272593" y="293211"/>
                </a:lnTo>
                <a:lnTo>
                  <a:pt x="280495" y="285138"/>
                </a:lnTo>
                <a:lnTo>
                  <a:pt x="281248" y="283590"/>
                </a:lnTo>
                <a:lnTo>
                  <a:pt x="249320" y="283590"/>
                </a:lnTo>
                <a:lnTo>
                  <a:pt x="240847" y="282751"/>
                </a:lnTo>
                <a:lnTo>
                  <a:pt x="229635" y="280114"/>
                </a:lnTo>
                <a:lnTo>
                  <a:pt x="215280" y="275500"/>
                </a:lnTo>
                <a:lnTo>
                  <a:pt x="197377" y="268731"/>
                </a:lnTo>
                <a:close/>
              </a:path>
              <a:path w="376554" h="359410">
                <a:moveTo>
                  <a:pt x="249320" y="210692"/>
                </a:moveTo>
                <a:lnTo>
                  <a:pt x="147974" y="210692"/>
                </a:lnTo>
                <a:lnTo>
                  <a:pt x="183042" y="213556"/>
                </a:lnTo>
                <a:lnTo>
                  <a:pt x="214872" y="221694"/>
                </a:lnTo>
                <a:lnTo>
                  <a:pt x="242576" y="234441"/>
                </a:lnTo>
                <a:lnTo>
                  <a:pt x="265195" y="251078"/>
                </a:lnTo>
                <a:lnTo>
                  <a:pt x="267862" y="254634"/>
                </a:lnTo>
                <a:lnTo>
                  <a:pt x="270529" y="259079"/>
                </a:lnTo>
                <a:lnTo>
                  <a:pt x="270529" y="264286"/>
                </a:lnTo>
                <a:lnTo>
                  <a:pt x="268980" y="271750"/>
                </a:lnTo>
                <a:lnTo>
                  <a:pt x="264703" y="277891"/>
                </a:lnTo>
                <a:lnTo>
                  <a:pt x="258260" y="282057"/>
                </a:lnTo>
                <a:lnTo>
                  <a:pt x="250209" y="283590"/>
                </a:lnTo>
                <a:lnTo>
                  <a:pt x="281248" y="283590"/>
                </a:lnTo>
                <a:lnTo>
                  <a:pt x="313751" y="244592"/>
                </a:lnTo>
                <a:lnTo>
                  <a:pt x="324250" y="235330"/>
                </a:lnTo>
                <a:lnTo>
                  <a:pt x="324271" y="234428"/>
                </a:lnTo>
                <a:lnTo>
                  <a:pt x="326917" y="232663"/>
                </a:lnTo>
                <a:lnTo>
                  <a:pt x="328695" y="230885"/>
                </a:lnTo>
                <a:lnTo>
                  <a:pt x="330473" y="229996"/>
                </a:lnTo>
                <a:lnTo>
                  <a:pt x="333140" y="228218"/>
                </a:lnTo>
                <a:lnTo>
                  <a:pt x="335807" y="227456"/>
                </a:lnTo>
                <a:lnTo>
                  <a:pt x="369545" y="227456"/>
                </a:lnTo>
                <a:lnTo>
                  <a:pt x="365398" y="221487"/>
                </a:lnTo>
                <a:lnTo>
                  <a:pt x="354554" y="214248"/>
                </a:lnTo>
                <a:lnTo>
                  <a:pt x="249320" y="214248"/>
                </a:lnTo>
                <a:lnTo>
                  <a:pt x="249320" y="210692"/>
                </a:lnTo>
                <a:close/>
              </a:path>
              <a:path w="376554" h="359410">
                <a:moveTo>
                  <a:pt x="258210" y="153669"/>
                </a:moveTo>
                <a:lnTo>
                  <a:pt x="250209" y="153669"/>
                </a:lnTo>
                <a:lnTo>
                  <a:pt x="248431" y="154431"/>
                </a:lnTo>
                <a:lnTo>
                  <a:pt x="247669" y="155320"/>
                </a:lnTo>
                <a:lnTo>
                  <a:pt x="245002" y="157987"/>
                </a:lnTo>
                <a:lnTo>
                  <a:pt x="245002" y="163321"/>
                </a:lnTo>
                <a:lnTo>
                  <a:pt x="249320" y="166750"/>
                </a:lnTo>
                <a:lnTo>
                  <a:pt x="258210" y="167639"/>
                </a:lnTo>
                <a:lnTo>
                  <a:pt x="264306" y="168528"/>
                </a:lnTo>
                <a:lnTo>
                  <a:pt x="268751" y="170306"/>
                </a:lnTo>
                <a:lnTo>
                  <a:pt x="271418" y="172084"/>
                </a:lnTo>
                <a:lnTo>
                  <a:pt x="274974" y="173862"/>
                </a:lnTo>
                <a:lnTo>
                  <a:pt x="277641" y="175513"/>
                </a:lnTo>
                <a:lnTo>
                  <a:pt x="279292" y="178180"/>
                </a:lnTo>
                <a:lnTo>
                  <a:pt x="281070" y="179958"/>
                </a:lnTo>
                <a:lnTo>
                  <a:pt x="281959" y="182625"/>
                </a:lnTo>
                <a:lnTo>
                  <a:pt x="282848" y="184403"/>
                </a:lnTo>
                <a:lnTo>
                  <a:pt x="282732" y="194387"/>
                </a:lnTo>
                <a:lnTo>
                  <a:pt x="281959" y="196595"/>
                </a:lnTo>
                <a:lnTo>
                  <a:pt x="280181" y="198373"/>
                </a:lnTo>
                <a:lnTo>
                  <a:pt x="279292" y="201040"/>
                </a:lnTo>
                <a:lnTo>
                  <a:pt x="277641" y="201929"/>
                </a:lnTo>
                <a:lnTo>
                  <a:pt x="275863" y="203707"/>
                </a:lnTo>
                <a:lnTo>
                  <a:pt x="273196" y="205485"/>
                </a:lnTo>
                <a:lnTo>
                  <a:pt x="271418" y="206374"/>
                </a:lnTo>
                <a:lnTo>
                  <a:pt x="268751" y="207136"/>
                </a:lnTo>
                <a:lnTo>
                  <a:pt x="266084" y="208025"/>
                </a:lnTo>
                <a:lnTo>
                  <a:pt x="263417" y="208025"/>
                </a:lnTo>
                <a:lnTo>
                  <a:pt x="263417" y="214248"/>
                </a:lnTo>
                <a:lnTo>
                  <a:pt x="354554" y="214248"/>
                </a:lnTo>
                <a:lnTo>
                  <a:pt x="353603" y="213613"/>
                </a:lnTo>
                <a:lnTo>
                  <a:pt x="339236" y="210692"/>
                </a:lnTo>
                <a:lnTo>
                  <a:pt x="337585" y="210692"/>
                </a:lnTo>
                <a:lnTo>
                  <a:pt x="339846" y="204468"/>
                </a:lnTo>
                <a:lnTo>
                  <a:pt x="341475" y="197659"/>
                </a:lnTo>
                <a:lnTo>
                  <a:pt x="342441" y="190499"/>
                </a:lnTo>
                <a:lnTo>
                  <a:pt x="342792" y="182625"/>
                </a:lnTo>
                <a:lnTo>
                  <a:pt x="337923" y="160654"/>
                </a:lnTo>
                <a:lnTo>
                  <a:pt x="267862" y="160654"/>
                </a:lnTo>
                <a:lnTo>
                  <a:pt x="264306" y="157098"/>
                </a:lnTo>
                <a:lnTo>
                  <a:pt x="262655" y="156209"/>
                </a:lnTo>
                <a:lnTo>
                  <a:pt x="260877" y="154431"/>
                </a:lnTo>
                <a:lnTo>
                  <a:pt x="259988" y="154431"/>
                </a:lnTo>
                <a:lnTo>
                  <a:pt x="258210" y="153669"/>
                </a:lnTo>
                <a:close/>
              </a:path>
              <a:path w="376554" h="359410">
                <a:moveTo>
                  <a:pt x="246780" y="204596"/>
                </a:moveTo>
                <a:lnTo>
                  <a:pt x="245891" y="204596"/>
                </a:lnTo>
                <a:lnTo>
                  <a:pt x="245891" y="207136"/>
                </a:lnTo>
                <a:lnTo>
                  <a:pt x="249320" y="207136"/>
                </a:lnTo>
                <a:lnTo>
                  <a:pt x="249320" y="206374"/>
                </a:lnTo>
                <a:lnTo>
                  <a:pt x="248431" y="205485"/>
                </a:lnTo>
                <a:lnTo>
                  <a:pt x="246780" y="205485"/>
                </a:lnTo>
                <a:lnTo>
                  <a:pt x="246780" y="204596"/>
                </a:lnTo>
                <a:close/>
              </a:path>
              <a:path w="376554" h="359410">
                <a:moveTo>
                  <a:pt x="160293" y="194055"/>
                </a:moveTo>
                <a:lnTo>
                  <a:pt x="147974" y="194055"/>
                </a:lnTo>
                <a:lnTo>
                  <a:pt x="135707" y="194387"/>
                </a:lnTo>
                <a:lnTo>
                  <a:pt x="123940" y="195373"/>
                </a:lnTo>
                <a:lnTo>
                  <a:pt x="112506" y="197002"/>
                </a:lnTo>
                <a:lnTo>
                  <a:pt x="101238" y="199262"/>
                </a:lnTo>
                <a:lnTo>
                  <a:pt x="232683" y="199262"/>
                </a:lnTo>
                <a:lnTo>
                  <a:pt x="232683" y="194944"/>
                </a:lnTo>
                <a:lnTo>
                  <a:pt x="166516" y="194944"/>
                </a:lnTo>
                <a:lnTo>
                  <a:pt x="160293" y="194055"/>
                </a:lnTo>
                <a:close/>
              </a:path>
              <a:path w="376554" h="359410">
                <a:moveTo>
                  <a:pt x="220237" y="84200"/>
                </a:moveTo>
                <a:lnTo>
                  <a:pt x="203047" y="103187"/>
                </a:lnTo>
                <a:lnTo>
                  <a:pt x="184915" y="130460"/>
                </a:lnTo>
                <a:lnTo>
                  <a:pt x="170570" y="159210"/>
                </a:lnTo>
                <a:lnTo>
                  <a:pt x="164738" y="182625"/>
                </a:lnTo>
                <a:lnTo>
                  <a:pt x="164738" y="186943"/>
                </a:lnTo>
                <a:lnTo>
                  <a:pt x="165627" y="190499"/>
                </a:lnTo>
                <a:lnTo>
                  <a:pt x="166516" y="194944"/>
                </a:lnTo>
                <a:lnTo>
                  <a:pt x="232683" y="194944"/>
                </a:lnTo>
                <a:lnTo>
                  <a:pt x="232683" y="187832"/>
                </a:lnTo>
                <a:lnTo>
                  <a:pt x="269640" y="187832"/>
                </a:lnTo>
                <a:lnTo>
                  <a:pt x="269640" y="186943"/>
                </a:lnTo>
                <a:lnTo>
                  <a:pt x="268751" y="186054"/>
                </a:lnTo>
                <a:lnTo>
                  <a:pt x="267862" y="185292"/>
                </a:lnTo>
                <a:lnTo>
                  <a:pt x="266973" y="184403"/>
                </a:lnTo>
                <a:lnTo>
                  <a:pt x="265195" y="183514"/>
                </a:lnTo>
                <a:lnTo>
                  <a:pt x="264306" y="182625"/>
                </a:lnTo>
                <a:lnTo>
                  <a:pt x="262655" y="182625"/>
                </a:lnTo>
                <a:lnTo>
                  <a:pt x="260877" y="181736"/>
                </a:lnTo>
                <a:lnTo>
                  <a:pt x="259099" y="181736"/>
                </a:lnTo>
                <a:lnTo>
                  <a:pt x="258210" y="180847"/>
                </a:lnTo>
                <a:lnTo>
                  <a:pt x="256432" y="180847"/>
                </a:lnTo>
                <a:lnTo>
                  <a:pt x="251098" y="179958"/>
                </a:lnTo>
                <a:lnTo>
                  <a:pt x="246780" y="179069"/>
                </a:lnTo>
                <a:lnTo>
                  <a:pt x="243224" y="177291"/>
                </a:lnTo>
                <a:lnTo>
                  <a:pt x="240557" y="175513"/>
                </a:lnTo>
                <a:lnTo>
                  <a:pt x="237890" y="173862"/>
                </a:lnTo>
                <a:lnTo>
                  <a:pt x="236112" y="171195"/>
                </a:lnTo>
                <a:lnTo>
                  <a:pt x="234334" y="169417"/>
                </a:lnTo>
                <a:lnTo>
                  <a:pt x="232683" y="167639"/>
                </a:lnTo>
                <a:lnTo>
                  <a:pt x="232683" y="164972"/>
                </a:lnTo>
                <a:lnTo>
                  <a:pt x="231794" y="163321"/>
                </a:lnTo>
                <a:lnTo>
                  <a:pt x="231794" y="154431"/>
                </a:lnTo>
                <a:lnTo>
                  <a:pt x="232683" y="152780"/>
                </a:lnTo>
                <a:lnTo>
                  <a:pt x="233445" y="150113"/>
                </a:lnTo>
                <a:lnTo>
                  <a:pt x="238779" y="144779"/>
                </a:lnTo>
                <a:lnTo>
                  <a:pt x="240557" y="143890"/>
                </a:lnTo>
                <a:lnTo>
                  <a:pt x="242335" y="143128"/>
                </a:lnTo>
                <a:lnTo>
                  <a:pt x="245002" y="141350"/>
                </a:lnTo>
                <a:lnTo>
                  <a:pt x="246780" y="141350"/>
                </a:lnTo>
                <a:lnTo>
                  <a:pt x="249320" y="140461"/>
                </a:lnTo>
                <a:lnTo>
                  <a:pt x="249320" y="134238"/>
                </a:lnTo>
                <a:lnTo>
                  <a:pt x="326265" y="134238"/>
                </a:lnTo>
                <a:lnTo>
                  <a:pt x="324838" y="131079"/>
                </a:lnTo>
                <a:lnTo>
                  <a:pt x="308234" y="103884"/>
                </a:lnTo>
                <a:lnTo>
                  <a:pt x="295464" y="88645"/>
                </a:lnTo>
                <a:lnTo>
                  <a:pt x="256432" y="88645"/>
                </a:lnTo>
                <a:lnTo>
                  <a:pt x="246830" y="88326"/>
                </a:lnTo>
                <a:lnTo>
                  <a:pt x="237716" y="87423"/>
                </a:lnTo>
                <a:lnTo>
                  <a:pt x="228911" y="86020"/>
                </a:lnTo>
                <a:lnTo>
                  <a:pt x="220237" y="84200"/>
                </a:lnTo>
                <a:close/>
              </a:path>
              <a:path w="376554" h="359410">
                <a:moveTo>
                  <a:pt x="269640" y="187832"/>
                </a:moveTo>
                <a:lnTo>
                  <a:pt x="245891" y="187832"/>
                </a:lnTo>
                <a:lnTo>
                  <a:pt x="247669" y="189610"/>
                </a:lnTo>
                <a:lnTo>
                  <a:pt x="249320" y="190499"/>
                </a:lnTo>
                <a:lnTo>
                  <a:pt x="251098" y="192277"/>
                </a:lnTo>
                <a:lnTo>
                  <a:pt x="252876" y="193166"/>
                </a:lnTo>
                <a:lnTo>
                  <a:pt x="253765" y="194055"/>
                </a:lnTo>
                <a:lnTo>
                  <a:pt x="256432" y="194055"/>
                </a:lnTo>
                <a:lnTo>
                  <a:pt x="258210" y="194944"/>
                </a:lnTo>
                <a:lnTo>
                  <a:pt x="263417" y="194944"/>
                </a:lnTo>
                <a:lnTo>
                  <a:pt x="266084" y="194055"/>
                </a:lnTo>
                <a:lnTo>
                  <a:pt x="266973" y="193166"/>
                </a:lnTo>
                <a:lnTo>
                  <a:pt x="268751" y="192277"/>
                </a:lnTo>
                <a:lnTo>
                  <a:pt x="269640" y="191388"/>
                </a:lnTo>
                <a:lnTo>
                  <a:pt x="269640" y="187832"/>
                </a:lnTo>
                <a:close/>
              </a:path>
              <a:path w="376554" h="359410">
                <a:moveTo>
                  <a:pt x="329479" y="141350"/>
                </a:moveTo>
                <a:lnTo>
                  <a:pt x="281959" y="141350"/>
                </a:lnTo>
                <a:lnTo>
                  <a:pt x="281959" y="160654"/>
                </a:lnTo>
                <a:lnTo>
                  <a:pt x="337923" y="160654"/>
                </a:lnTo>
                <a:lnTo>
                  <a:pt x="337655" y="159442"/>
                </a:lnTo>
                <a:lnTo>
                  <a:pt x="329479" y="141350"/>
                </a:lnTo>
                <a:close/>
              </a:path>
              <a:path w="376554" h="359410">
                <a:moveTo>
                  <a:pt x="326265" y="134238"/>
                </a:moveTo>
                <a:lnTo>
                  <a:pt x="263417" y="134238"/>
                </a:lnTo>
                <a:lnTo>
                  <a:pt x="263417" y="141350"/>
                </a:lnTo>
                <a:lnTo>
                  <a:pt x="266973" y="143128"/>
                </a:lnTo>
                <a:lnTo>
                  <a:pt x="268751" y="143890"/>
                </a:lnTo>
                <a:lnTo>
                  <a:pt x="268751" y="141350"/>
                </a:lnTo>
                <a:lnTo>
                  <a:pt x="329479" y="141350"/>
                </a:lnTo>
                <a:lnTo>
                  <a:pt x="326265" y="134238"/>
                </a:lnTo>
                <a:close/>
              </a:path>
              <a:path w="376554" h="359410">
                <a:moveTo>
                  <a:pt x="291738" y="84200"/>
                </a:moveTo>
                <a:lnTo>
                  <a:pt x="283078" y="86020"/>
                </a:lnTo>
                <a:lnTo>
                  <a:pt x="274371" y="87423"/>
                </a:lnTo>
                <a:lnTo>
                  <a:pt x="265521" y="88326"/>
                </a:lnTo>
                <a:lnTo>
                  <a:pt x="256432" y="88645"/>
                </a:lnTo>
                <a:lnTo>
                  <a:pt x="295464" y="88645"/>
                </a:lnTo>
                <a:lnTo>
                  <a:pt x="291738" y="84200"/>
                </a:lnTo>
                <a:close/>
              </a:path>
              <a:path w="376554" h="359410">
                <a:moveTo>
                  <a:pt x="218562" y="3569"/>
                </a:moveTo>
                <a:lnTo>
                  <a:pt x="206140" y="5206"/>
                </a:lnTo>
                <a:lnTo>
                  <a:pt x="202483" y="17978"/>
                </a:lnTo>
                <a:lnTo>
                  <a:pt x="207172" y="38988"/>
                </a:lnTo>
                <a:lnTo>
                  <a:pt x="227550" y="73326"/>
                </a:lnTo>
                <a:lnTo>
                  <a:pt x="257321" y="76326"/>
                </a:lnTo>
                <a:lnTo>
                  <a:pt x="268166" y="75910"/>
                </a:lnTo>
                <a:lnTo>
                  <a:pt x="300597" y="43941"/>
                </a:lnTo>
                <a:lnTo>
                  <a:pt x="305023" y="22732"/>
                </a:lnTo>
                <a:lnTo>
                  <a:pt x="254781" y="22732"/>
                </a:lnTo>
                <a:lnTo>
                  <a:pt x="244788" y="16869"/>
                </a:lnTo>
                <a:lnTo>
                  <a:pt x="232080" y="8969"/>
                </a:lnTo>
                <a:lnTo>
                  <a:pt x="218562" y="3569"/>
                </a:lnTo>
                <a:close/>
              </a:path>
              <a:path w="376554" h="359410">
                <a:moveTo>
                  <a:pt x="296056" y="0"/>
                </a:moveTo>
                <a:lnTo>
                  <a:pt x="285267" y="2158"/>
                </a:lnTo>
                <a:lnTo>
                  <a:pt x="273847" y="11080"/>
                </a:lnTo>
                <a:lnTo>
                  <a:pt x="263213" y="20145"/>
                </a:lnTo>
                <a:lnTo>
                  <a:pt x="254781" y="22732"/>
                </a:lnTo>
                <a:lnTo>
                  <a:pt x="305023" y="22732"/>
                </a:lnTo>
                <a:lnTo>
                  <a:pt x="305188" y="21939"/>
                </a:lnTo>
                <a:lnTo>
                  <a:pt x="301517" y="4317"/>
                </a:lnTo>
                <a:lnTo>
                  <a:pt x="299866" y="1904"/>
                </a:lnTo>
                <a:lnTo>
                  <a:pt x="298088" y="634"/>
                </a:lnTo>
                <a:lnTo>
                  <a:pt x="296056" y="0"/>
                </a:lnTo>
                <a:close/>
              </a:path>
            </a:pathLst>
          </a:custGeom>
          <a:solidFill>
            <a:srgbClr val="1D9ED2"/>
          </a:solidFill>
        </p:spPr>
        <p:txBody>
          <a:bodyPr wrap="square" lIns="0" tIns="0" rIns="0" bIns="0" rtlCol="0"/>
          <a:lstStyle/>
          <a:p>
            <a:endParaRPr/>
          </a:p>
        </p:txBody>
      </p:sp>
      <p:sp>
        <p:nvSpPr>
          <p:cNvPr id="120" name="object 120"/>
          <p:cNvSpPr/>
          <p:nvPr/>
        </p:nvSpPr>
        <p:spPr>
          <a:xfrm>
            <a:off x="8947404" y="3168395"/>
            <a:ext cx="2348865" cy="2406015"/>
          </a:xfrm>
          <a:custGeom>
            <a:avLst/>
            <a:gdLst/>
            <a:ahLst/>
            <a:cxnLst/>
            <a:rect l="l" t="t" r="r" b="b"/>
            <a:pathLst>
              <a:path w="2348865" h="2406015">
                <a:moveTo>
                  <a:pt x="0" y="2406015"/>
                </a:moveTo>
                <a:lnTo>
                  <a:pt x="2348356" y="2406015"/>
                </a:lnTo>
                <a:lnTo>
                  <a:pt x="2348356" y="0"/>
                </a:lnTo>
                <a:lnTo>
                  <a:pt x="0" y="0"/>
                </a:lnTo>
                <a:lnTo>
                  <a:pt x="0" y="2406015"/>
                </a:lnTo>
                <a:close/>
              </a:path>
            </a:pathLst>
          </a:custGeom>
          <a:ln w="12192">
            <a:solidFill>
              <a:srgbClr val="D0D3DF"/>
            </a:solidFill>
          </a:ln>
        </p:spPr>
        <p:txBody>
          <a:bodyPr wrap="square" lIns="0" tIns="0" rIns="0" bIns="0" rtlCol="0"/>
          <a:lstStyle/>
          <a:p>
            <a:endParaRPr/>
          </a:p>
        </p:txBody>
      </p:sp>
      <p:sp>
        <p:nvSpPr>
          <p:cNvPr id="121" name="object 121"/>
          <p:cNvSpPr/>
          <p:nvPr/>
        </p:nvSpPr>
        <p:spPr>
          <a:xfrm>
            <a:off x="9809988" y="3441230"/>
            <a:ext cx="472440" cy="203835"/>
          </a:xfrm>
          <a:custGeom>
            <a:avLst/>
            <a:gdLst/>
            <a:ahLst/>
            <a:cxnLst/>
            <a:rect l="l" t="t" r="r" b="b"/>
            <a:pathLst>
              <a:path w="472440" h="203835">
                <a:moveTo>
                  <a:pt x="0" y="203796"/>
                </a:moveTo>
                <a:lnTo>
                  <a:pt x="472020" y="203796"/>
                </a:lnTo>
                <a:lnTo>
                  <a:pt x="472020" y="0"/>
                </a:lnTo>
                <a:lnTo>
                  <a:pt x="0" y="0"/>
                </a:lnTo>
                <a:lnTo>
                  <a:pt x="0" y="203796"/>
                </a:lnTo>
                <a:close/>
              </a:path>
            </a:pathLst>
          </a:custGeom>
          <a:ln w="9144">
            <a:solidFill>
              <a:srgbClr val="1D9ED2"/>
            </a:solidFill>
          </a:ln>
        </p:spPr>
        <p:txBody>
          <a:bodyPr wrap="square" lIns="0" tIns="0" rIns="0" bIns="0" rtlCol="0"/>
          <a:lstStyle/>
          <a:p>
            <a:endParaRPr/>
          </a:p>
        </p:txBody>
      </p:sp>
      <p:sp>
        <p:nvSpPr>
          <p:cNvPr id="122" name="object 122"/>
          <p:cNvSpPr/>
          <p:nvPr/>
        </p:nvSpPr>
        <p:spPr>
          <a:xfrm>
            <a:off x="9809988" y="3771874"/>
            <a:ext cx="472440" cy="203200"/>
          </a:xfrm>
          <a:custGeom>
            <a:avLst/>
            <a:gdLst/>
            <a:ahLst/>
            <a:cxnLst/>
            <a:rect l="l" t="t" r="r" b="b"/>
            <a:pathLst>
              <a:path w="472440" h="203200">
                <a:moveTo>
                  <a:pt x="0" y="202590"/>
                </a:moveTo>
                <a:lnTo>
                  <a:pt x="472020" y="202590"/>
                </a:lnTo>
                <a:lnTo>
                  <a:pt x="472020" y="0"/>
                </a:lnTo>
                <a:lnTo>
                  <a:pt x="0" y="0"/>
                </a:lnTo>
                <a:lnTo>
                  <a:pt x="0" y="202590"/>
                </a:lnTo>
                <a:close/>
              </a:path>
            </a:pathLst>
          </a:custGeom>
          <a:ln w="9144">
            <a:solidFill>
              <a:srgbClr val="1D9ED2"/>
            </a:solidFill>
          </a:ln>
        </p:spPr>
        <p:txBody>
          <a:bodyPr wrap="square" lIns="0" tIns="0" rIns="0" bIns="0" rtlCol="0"/>
          <a:lstStyle/>
          <a:p>
            <a:endParaRPr/>
          </a:p>
        </p:txBody>
      </p:sp>
      <p:sp>
        <p:nvSpPr>
          <p:cNvPr id="123" name="object 123"/>
          <p:cNvSpPr/>
          <p:nvPr/>
        </p:nvSpPr>
        <p:spPr>
          <a:xfrm>
            <a:off x="9809988" y="4101122"/>
            <a:ext cx="472440" cy="203835"/>
          </a:xfrm>
          <a:custGeom>
            <a:avLst/>
            <a:gdLst/>
            <a:ahLst/>
            <a:cxnLst/>
            <a:rect l="l" t="t" r="r" b="b"/>
            <a:pathLst>
              <a:path w="472440" h="203835">
                <a:moveTo>
                  <a:pt x="0" y="203796"/>
                </a:moveTo>
                <a:lnTo>
                  <a:pt x="472020" y="203796"/>
                </a:lnTo>
                <a:lnTo>
                  <a:pt x="472020" y="0"/>
                </a:lnTo>
                <a:lnTo>
                  <a:pt x="0" y="0"/>
                </a:lnTo>
                <a:lnTo>
                  <a:pt x="0" y="203796"/>
                </a:lnTo>
                <a:close/>
              </a:path>
            </a:pathLst>
          </a:custGeom>
          <a:solidFill>
            <a:srgbClr val="1D9ED2"/>
          </a:solidFill>
        </p:spPr>
        <p:txBody>
          <a:bodyPr wrap="square" lIns="0" tIns="0" rIns="0" bIns="0" rtlCol="0"/>
          <a:lstStyle/>
          <a:p>
            <a:endParaRPr/>
          </a:p>
        </p:txBody>
      </p:sp>
      <p:sp>
        <p:nvSpPr>
          <p:cNvPr id="124" name="object 124"/>
          <p:cNvSpPr/>
          <p:nvPr/>
        </p:nvSpPr>
        <p:spPr>
          <a:xfrm>
            <a:off x="9809988" y="4101122"/>
            <a:ext cx="472440" cy="203835"/>
          </a:xfrm>
          <a:custGeom>
            <a:avLst/>
            <a:gdLst/>
            <a:ahLst/>
            <a:cxnLst/>
            <a:rect l="l" t="t" r="r" b="b"/>
            <a:pathLst>
              <a:path w="472440" h="203835">
                <a:moveTo>
                  <a:pt x="0" y="203796"/>
                </a:moveTo>
                <a:lnTo>
                  <a:pt x="472020" y="203796"/>
                </a:lnTo>
                <a:lnTo>
                  <a:pt x="472020" y="0"/>
                </a:lnTo>
                <a:lnTo>
                  <a:pt x="0" y="0"/>
                </a:lnTo>
                <a:lnTo>
                  <a:pt x="0" y="203796"/>
                </a:lnTo>
                <a:close/>
              </a:path>
            </a:pathLst>
          </a:custGeom>
          <a:ln w="9144">
            <a:solidFill>
              <a:srgbClr val="1D9ED2"/>
            </a:solidFill>
          </a:ln>
        </p:spPr>
        <p:txBody>
          <a:bodyPr wrap="square" lIns="0" tIns="0" rIns="0" bIns="0" rtlCol="0"/>
          <a:lstStyle/>
          <a:p>
            <a:endParaRPr/>
          </a:p>
        </p:txBody>
      </p:sp>
      <p:sp>
        <p:nvSpPr>
          <p:cNvPr id="125" name="object 125"/>
          <p:cNvSpPr/>
          <p:nvPr/>
        </p:nvSpPr>
        <p:spPr>
          <a:xfrm>
            <a:off x="9809988" y="4101122"/>
            <a:ext cx="472440" cy="203835"/>
          </a:xfrm>
          <a:custGeom>
            <a:avLst/>
            <a:gdLst/>
            <a:ahLst/>
            <a:cxnLst/>
            <a:rect l="l" t="t" r="r" b="b"/>
            <a:pathLst>
              <a:path w="472440" h="203835">
                <a:moveTo>
                  <a:pt x="0" y="203796"/>
                </a:moveTo>
                <a:lnTo>
                  <a:pt x="472020" y="203796"/>
                </a:lnTo>
                <a:lnTo>
                  <a:pt x="472020" y="0"/>
                </a:lnTo>
                <a:lnTo>
                  <a:pt x="0" y="0"/>
                </a:lnTo>
                <a:lnTo>
                  <a:pt x="0" y="203796"/>
                </a:lnTo>
                <a:close/>
              </a:path>
            </a:pathLst>
          </a:custGeom>
          <a:ln w="9144">
            <a:solidFill>
              <a:srgbClr val="0076D0"/>
            </a:solidFill>
          </a:ln>
        </p:spPr>
        <p:txBody>
          <a:bodyPr wrap="square" lIns="0" tIns="0" rIns="0" bIns="0" rtlCol="0"/>
          <a:lstStyle/>
          <a:p>
            <a:endParaRPr/>
          </a:p>
        </p:txBody>
      </p:sp>
      <p:sp>
        <p:nvSpPr>
          <p:cNvPr id="126" name="object 126"/>
          <p:cNvSpPr/>
          <p:nvPr/>
        </p:nvSpPr>
        <p:spPr>
          <a:xfrm>
            <a:off x="9809988" y="4451642"/>
            <a:ext cx="472440" cy="203835"/>
          </a:xfrm>
          <a:custGeom>
            <a:avLst/>
            <a:gdLst/>
            <a:ahLst/>
            <a:cxnLst/>
            <a:rect l="l" t="t" r="r" b="b"/>
            <a:pathLst>
              <a:path w="472440" h="203835">
                <a:moveTo>
                  <a:pt x="0" y="203796"/>
                </a:moveTo>
                <a:lnTo>
                  <a:pt x="472020" y="203796"/>
                </a:lnTo>
                <a:lnTo>
                  <a:pt x="472020" y="0"/>
                </a:lnTo>
                <a:lnTo>
                  <a:pt x="0" y="0"/>
                </a:lnTo>
                <a:lnTo>
                  <a:pt x="0" y="203796"/>
                </a:lnTo>
                <a:close/>
              </a:path>
            </a:pathLst>
          </a:custGeom>
          <a:solidFill>
            <a:srgbClr val="F68B21"/>
          </a:solidFill>
        </p:spPr>
        <p:txBody>
          <a:bodyPr wrap="square" lIns="0" tIns="0" rIns="0" bIns="0" rtlCol="0"/>
          <a:lstStyle/>
          <a:p>
            <a:endParaRPr/>
          </a:p>
        </p:txBody>
      </p:sp>
      <p:sp>
        <p:nvSpPr>
          <p:cNvPr id="127" name="object 127"/>
          <p:cNvSpPr/>
          <p:nvPr/>
        </p:nvSpPr>
        <p:spPr>
          <a:xfrm>
            <a:off x="9809988" y="4451642"/>
            <a:ext cx="472440" cy="203835"/>
          </a:xfrm>
          <a:custGeom>
            <a:avLst/>
            <a:gdLst/>
            <a:ahLst/>
            <a:cxnLst/>
            <a:rect l="l" t="t" r="r" b="b"/>
            <a:pathLst>
              <a:path w="472440" h="203835">
                <a:moveTo>
                  <a:pt x="0" y="203796"/>
                </a:moveTo>
                <a:lnTo>
                  <a:pt x="472020" y="203796"/>
                </a:lnTo>
                <a:lnTo>
                  <a:pt x="472020" y="0"/>
                </a:lnTo>
                <a:lnTo>
                  <a:pt x="0" y="0"/>
                </a:lnTo>
                <a:lnTo>
                  <a:pt x="0" y="203796"/>
                </a:lnTo>
                <a:close/>
              </a:path>
            </a:pathLst>
          </a:custGeom>
          <a:ln w="9144">
            <a:solidFill>
              <a:srgbClr val="F68B21"/>
            </a:solidFill>
          </a:ln>
        </p:spPr>
        <p:txBody>
          <a:bodyPr wrap="square" lIns="0" tIns="0" rIns="0" bIns="0" rtlCol="0"/>
          <a:lstStyle/>
          <a:p>
            <a:endParaRPr/>
          </a:p>
        </p:txBody>
      </p:sp>
      <p:sp>
        <p:nvSpPr>
          <p:cNvPr id="128" name="object 128"/>
          <p:cNvSpPr/>
          <p:nvPr/>
        </p:nvSpPr>
        <p:spPr>
          <a:xfrm>
            <a:off x="9809988" y="4451642"/>
            <a:ext cx="472440" cy="203835"/>
          </a:xfrm>
          <a:custGeom>
            <a:avLst/>
            <a:gdLst/>
            <a:ahLst/>
            <a:cxnLst/>
            <a:rect l="l" t="t" r="r" b="b"/>
            <a:pathLst>
              <a:path w="472440" h="203835">
                <a:moveTo>
                  <a:pt x="0" y="203796"/>
                </a:moveTo>
                <a:lnTo>
                  <a:pt x="472020" y="203796"/>
                </a:lnTo>
                <a:lnTo>
                  <a:pt x="472020" y="0"/>
                </a:lnTo>
                <a:lnTo>
                  <a:pt x="0" y="0"/>
                </a:lnTo>
                <a:lnTo>
                  <a:pt x="0" y="203796"/>
                </a:lnTo>
                <a:close/>
              </a:path>
            </a:pathLst>
          </a:custGeom>
          <a:ln w="9144">
            <a:solidFill>
              <a:srgbClr val="20B86D"/>
            </a:solidFill>
          </a:ln>
        </p:spPr>
        <p:txBody>
          <a:bodyPr wrap="square" lIns="0" tIns="0" rIns="0" bIns="0" rtlCol="0"/>
          <a:lstStyle/>
          <a:p>
            <a:endParaRPr/>
          </a:p>
        </p:txBody>
      </p:sp>
      <p:sp>
        <p:nvSpPr>
          <p:cNvPr id="129" name="object 129"/>
          <p:cNvSpPr/>
          <p:nvPr/>
        </p:nvSpPr>
        <p:spPr>
          <a:xfrm>
            <a:off x="9809988" y="4805146"/>
            <a:ext cx="472440" cy="203200"/>
          </a:xfrm>
          <a:custGeom>
            <a:avLst/>
            <a:gdLst/>
            <a:ahLst/>
            <a:cxnLst/>
            <a:rect l="l" t="t" r="r" b="b"/>
            <a:pathLst>
              <a:path w="472440" h="203200">
                <a:moveTo>
                  <a:pt x="0" y="202590"/>
                </a:moveTo>
                <a:lnTo>
                  <a:pt x="472020" y="202590"/>
                </a:lnTo>
                <a:lnTo>
                  <a:pt x="472020" y="0"/>
                </a:lnTo>
                <a:lnTo>
                  <a:pt x="0" y="0"/>
                </a:lnTo>
                <a:lnTo>
                  <a:pt x="0" y="202590"/>
                </a:lnTo>
                <a:close/>
              </a:path>
            </a:pathLst>
          </a:custGeom>
          <a:ln w="9144">
            <a:solidFill>
              <a:srgbClr val="1D9ED2"/>
            </a:solidFill>
          </a:ln>
        </p:spPr>
        <p:txBody>
          <a:bodyPr wrap="square" lIns="0" tIns="0" rIns="0" bIns="0" rtlCol="0"/>
          <a:lstStyle/>
          <a:p>
            <a:endParaRPr/>
          </a:p>
        </p:txBody>
      </p:sp>
      <p:sp>
        <p:nvSpPr>
          <p:cNvPr id="130" name="object 130"/>
          <p:cNvSpPr/>
          <p:nvPr/>
        </p:nvSpPr>
        <p:spPr>
          <a:xfrm>
            <a:off x="9809988" y="5157190"/>
            <a:ext cx="472440" cy="203200"/>
          </a:xfrm>
          <a:custGeom>
            <a:avLst/>
            <a:gdLst/>
            <a:ahLst/>
            <a:cxnLst/>
            <a:rect l="l" t="t" r="r" b="b"/>
            <a:pathLst>
              <a:path w="472440" h="203200">
                <a:moveTo>
                  <a:pt x="0" y="202590"/>
                </a:moveTo>
                <a:lnTo>
                  <a:pt x="472020" y="202590"/>
                </a:lnTo>
                <a:lnTo>
                  <a:pt x="472020" y="0"/>
                </a:lnTo>
                <a:lnTo>
                  <a:pt x="0" y="0"/>
                </a:lnTo>
                <a:lnTo>
                  <a:pt x="0" y="202590"/>
                </a:lnTo>
                <a:close/>
              </a:path>
            </a:pathLst>
          </a:custGeom>
          <a:solidFill>
            <a:srgbClr val="FFFFFF"/>
          </a:solidFill>
        </p:spPr>
        <p:txBody>
          <a:bodyPr wrap="square" lIns="0" tIns="0" rIns="0" bIns="0" rtlCol="0"/>
          <a:lstStyle/>
          <a:p>
            <a:endParaRPr/>
          </a:p>
        </p:txBody>
      </p:sp>
      <p:sp>
        <p:nvSpPr>
          <p:cNvPr id="131" name="object 131"/>
          <p:cNvSpPr/>
          <p:nvPr/>
        </p:nvSpPr>
        <p:spPr>
          <a:xfrm>
            <a:off x="9809988" y="5157190"/>
            <a:ext cx="472440" cy="203200"/>
          </a:xfrm>
          <a:custGeom>
            <a:avLst/>
            <a:gdLst/>
            <a:ahLst/>
            <a:cxnLst/>
            <a:rect l="l" t="t" r="r" b="b"/>
            <a:pathLst>
              <a:path w="472440" h="203200">
                <a:moveTo>
                  <a:pt x="0" y="202590"/>
                </a:moveTo>
                <a:lnTo>
                  <a:pt x="472020" y="202590"/>
                </a:lnTo>
                <a:lnTo>
                  <a:pt x="472020" y="0"/>
                </a:lnTo>
                <a:lnTo>
                  <a:pt x="0" y="0"/>
                </a:lnTo>
                <a:lnTo>
                  <a:pt x="0" y="202590"/>
                </a:lnTo>
                <a:close/>
              </a:path>
            </a:pathLst>
          </a:custGeom>
          <a:ln w="9144">
            <a:solidFill>
              <a:srgbClr val="1D9ED2"/>
            </a:solidFill>
          </a:ln>
        </p:spPr>
        <p:txBody>
          <a:bodyPr wrap="square" lIns="0" tIns="0" rIns="0" bIns="0" rtlCol="0"/>
          <a:lstStyle/>
          <a:p>
            <a:endParaRPr/>
          </a:p>
        </p:txBody>
      </p:sp>
      <p:sp>
        <p:nvSpPr>
          <p:cNvPr id="132" name="object 132"/>
          <p:cNvSpPr/>
          <p:nvPr/>
        </p:nvSpPr>
        <p:spPr>
          <a:xfrm>
            <a:off x="10017252" y="3645408"/>
            <a:ext cx="62483" cy="124968"/>
          </a:xfrm>
          <a:prstGeom prst="rect">
            <a:avLst/>
          </a:prstGeom>
          <a:blipFill>
            <a:blip r:embed="rId8" cstate="print"/>
            <a:stretch>
              <a:fillRect/>
            </a:stretch>
          </a:blipFill>
        </p:spPr>
        <p:txBody>
          <a:bodyPr wrap="square" lIns="0" tIns="0" rIns="0" bIns="0" rtlCol="0"/>
          <a:lstStyle/>
          <a:p>
            <a:endParaRPr/>
          </a:p>
        </p:txBody>
      </p:sp>
      <p:sp>
        <p:nvSpPr>
          <p:cNvPr id="133" name="object 133"/>
          <p:cNvSpPr/>
          <p:nvPr/>
        </p:nvSpPr>
        <p:spPr>
          <a:xfrm>
            <a:off x="10014204" y="3974591"/>
            <a:ext cx="64007" cy="124968"/>
          </a:xfrm>
          <a:prstGeom prst="rect">
            <a:avLst/>
          </a:prstGeom>
          <a:blipFill>
            <a:blip r:embed="rId8" cstate="print"/>
            <a:stretch>
              <a:fillRect/>
            </a:stretch>
          </a:blipFill>
        </p:spPr>
        <p:txBody>
          <a:bodyPr wrap="square" lIns="0" tIns="0" rIns="0" bIns="0" rtlCol="0"/>
          <a:lstStyle/>
          <a:p>
            <a:endParaRPr/>
          </a:p>
        </p:txBody>
      </p:sp>
      <p:sp>
        <p:nvSpPr>
          <p:cNvPr id="134" name="object 134"/>
          <p:cNvSpPr/>
          <p:nvPr/>
        </p:nvSpPr>
        <p:spPr>
          <a:xfrm>
            <a:off x="10017252" y="4303776"/>
            <a:ext cx="62483" cy="149351"/>
          </a:xfrm>
          <a:prstGeom prst="rect">
            <a:avLst/>
          </a:prstGeom>
          <a:blipFill>
            <a:blip r:embed="rId9" cstate="print"/>
            <a:stretch>
              <a:fillRect/>
            </a:stretch>
          </a:blipFill>
        </p:spPr>
        <p:txBody>
          <a:bodyPr wrap="square" lIns="0" tIns="0" rIns="0" bIns="0" rtlCol="0"/>
          <a:lstStyle/>
          <a:p>
            <a:endParaRPr/>
          </a:p>
        </p:txBody>
      </p:sp>
      <p:sp>
        <p:nvSpPr>
          <p:cNvPr id="135" name="object 135"/>
          <p:cNvSpPr/>
          <p:nvPr/>
        </p:nvSpPr>
        <p:spPr>
          <a:xfrm>
            <a:off x="10017252" y="4655820"/>
            <a:ext cx="62483" cy="149351"/>
          </a:xfrm>
          <a:prstGeom prst="rect">
            <a:avLst/>
          </a:prstGeom>
          <a:blipFill>
            <a:blip r:embed="rId9" cstate="print"/>
            <a:stretch>
              <a:fillRect/>
            </a:stretch>
          </a:blipFill>
        </p:spPr>
        <p:txBody>
          <a:bodyPr wrap="square" lIns="0" tIns="0" rIns="0" bIns="0" rtlCol="0"/>
          <a:lstStyle/>
          <a:p>
            <a:endParaRPr/>
          </a:p>
        </p:txBody>
      </p:sp>
      <p:sp>
        <p:nvSpPr>
          <p:cNvPr id="136" name="object 136"/>
          <p:cNvSpPr/>
          <p:nvPr/>
        </p:nvSpPr>
        <p:spPr>
          <a:xfrm>
            <a:off x="10014204" y="5007864"/>
            <a:ext cx="64007" cy="147828"/>
          </a:xfrm>
          <a:prstGeom prst="rect">
            <a:avLst/>
          </a:prstGeom>
          <a:blipFill>
            <a:blip r:embed="rId11" cstate="print"/>
            <a:stretch>
              <a:fillRect/>
            </a:stretch>
          </a:blipFill>
        </p:spPr>
        <p:txBody>
          <a:bodyPr wrap="square" lIns="0" tIns="0" rIns="0" bIns="0" rtlCol="0"/>
          <a:lstStyle/>
          <a:p>
            <a:endParaRPr/>
          </a:p>
        </p:txBody>
      </p:sp>
      <p:sp>
        <p:nvSpPr>
          <p:cNvPr id="137" name="object 137"/>
          <p:cNvSpPr txBox="1"/>
          <p:nvPr/>
        </p:nvSpPr>
        <p:spPr>
          <a:xfrm>
            <a:off x="9083802" y="4461002"/>
            <a:ext cx="330200" cy="379095"/>
          </a:xfrm>
          <a:prstGeom prst="rect">
            <a:avLst/>
          </a:prstGeom>
        </p:spPr>
        <p:txBody>
          <a:bodyPr vert="horz" wrap="square" lIns="0" tIns="0" rIns="0" bIns="0" rtlCol="0">
            <a:spAutoFit/>
          </a:bodyPr>
          <a:lstStyle/>
          <a:p>
            <a:pPr marL="12700">
              <a:lnSpc>
                <a:spcPct val="100000"/>
              </a:lnSpc>
            </a:pPr>
            <a:r>
              <a:rPr sz="1200" spc="-5" dirty="0">
                <a:solidFill>
                  <a:srgbClr val="585858"/>
                </a:solidFill>
                <a:latin typeface="微软雅黑"/>
                <a:cs typeface="微软雅黑"/>
              </a:rPr>
              <a:t>侧链</a:t>
            </a:r>
            <a:endParaRPr sz="1200">
              <a:latin typeface="微软雅黑"/>
              <a:cs typeface="微软雅黑"/>
            </a:endParaRPr>
          </a:p>
          <a:p>
            <a:pPr marL="12700">
              <a:lnSpc>
                <a:spcPct val="100000"/>
              </a:lnSpc>
            </a:pPr>
            <a:r>
              <a:rPr sz="1200" dirty="0">
                <a:solidFill>
                  <a:srgbClr val="585858"/>
                </a:solidFill>
                <a:latin typeface="微软雅黑"/>
                <a:cs typeface="微软雅黑"/>
              </a:rPr>
              <a:t>钱包</a:t>
            </a:r>
            <a:endParaRPr sz="1200">
              <a:latin typeface="微软雅黑"/>
              <a:cs typeface="微软雅黑"/>
            </a:endParaRPr>
          </a:p>
        </p:txBody>
      </p:sp>
      <p:sp>
        <p:nvSpPr>
          <p:cNvPr id="138" name="object 138"/>
          <p:cNvSpPr/>
          <p:nvPr/>
        </p:nvSpPr>
        <p:spPr>
          <a:xfrm>
            <a:off x="8996171" y="3934967"/>
            <a:ext cx="502920" cy="929640"/>
          </a:xfrm>
          <a:custGeom>
            <a:avLst/>
            <a:gdLst/>
            <a:ahLst/>
            <a:cxnLst/>
            <a:rect l="l" t="t" r="r" b="b"/>
            <a:pathLst>
              <a:path w="502920" h="929639">
                <a:moveTo>
                  <a:pt x="0" y="83565"/>
                </a:moveTo>
                <a:lnTo>
                  <a:pt x="6603" y="51053"/>
                </a:lnTo>
                <a:lnTo>
                  <a:pt x="24510" y="24510"/>
                </a:lnTo>
                <a:lnTo>
                  <a:pt x="51180" y="6603"/>
                </a:lnTo>
                <a:lnTo>
                  <a:pt x="83820" y="0"/>
                </a:lnTo>
                <a:lnTo>
                  <a:pt x="418846" y="0"/>
                </a:lnTo>
                <a:lnTo>
                  <a:pt x="451484" y="6603"/>
                </a:lnTo>
                <a:lnTo>
                  <a:pt x="478027" y="24510"/>
                </a:lnTo>
                <a:lnTo>
                  <a:pt x="496061" y="51053"/>
                </a:lnTo>
                <a:lnTo>
                  <a:pt x="502666" y="83565"/>
                </a:lnTo>
                <a:lnTo>
                  <a:pt x="502666" y="845692"/>
                </a:lnTo>
                <a:lnTo>
                  <a:pt x="496061" y="878204"/>
                </a:lnTo>
                <a:lnTo>
                  <a:pt x="478027" y="904747"/>
                </a:lnTo>
                <a:lnTo>
                  <a:pt x="451484" y="922654"/>
                </a:lnTo>
                <a:lnTo>
                  <a:pt x="418846" y="929258"/>
                </a:lnTo>
                <a:lnTo>
                  <a:pt x="83820" y="929258"/>
                </a:lnTo>
                <a:lnTo>
                  <a:pt x="51180" y="922654"/>
                </a:lnTo>
                <a:lnTo>
                  <a:pt x="24510" y="904747"/>
                </a:lnTo>
                <a:lnTo>
                  <a:pt x="6603" y="878204"/>
                </a:lnTo>
                <a:lnTo>
                  <a:pt x="0" y="845692"/>
                </a:lnTo>
                <a:lnTo>
                  <a:pt x="0" y="83565"/>
                </a:lnTo>
                <a:close/>
              </a:path>
            </a:pathLst>
          </a:custGeom>
          <a:ln w="15239">
            <a:solidFill>
              <a:srgbClr val="1D9ED2"/>
            </a:solidFill>
            <a:prstDash val="dash"/>
          </a:ln>
        </p:spPr>
        <p:txBody>
          <a:bodyPr wrap="square" lIns="0" tIns="0" rIns="0" bIns="0" rtlCol="0"/>
          <a:lstStyle/>
          <a:p>
            <a:endParaRPr/>
          </a:p>
        </p:txBody>
      </p:sp>
      <p:sp>
        <p:nvSpPr>
          <p:cNvPr id="139" name="object 139"/>
          <p:cNvSpPr txBox="1"/>
          <p:nvPr/>
        </p:nvSpPr>
        <p:spPr>
          <a:xfrm>
            <a:off x="7403718" y="3207639"/>
            <a:ext cx="2847975" cy="226060"/>
          </a:xfrm>
          <a:prstGeom prst="rect">
            <a:avLst/>
          </a:prstGeom>
        </p:spPr>
        <p:txBody>
          <a:bodyPr vert="horz" wrap="square" lIns="0" tIns="0" rIns="0" bIns="0" rtlCol="0">
            <a:spAutoFit/>
          </a:bodyPr>
          <a:lstStyle/>
          <a:p>
            <a:pPr marL="12700">
              <a:lnSpc>
                <a:spcPct val="100000"/>
              </a:lnSpc>
              <a:tabLst>
                <a:tab pos="2477770" algn="l"/>
              </a:tabLst>
            </a:pPr>
            <a:r>
              <a:rPr sz="1400" dirty="0">
                <a:solidFill>
                  <a:srgbClr val="575757"/>
                </a:solidFill>
                <a:latin typeface="微软雅黑"/>
                <a:cs typeface="微软雅黑"/>
              </a:rPr>
              <a:t>主链	</a:t>
            </a:r>
            <a:r>
              <a:rPr sz="2100" baseline="1984" dirty="0">
                <a:solidFill>
                  <a:srgbClr val="575757"/>
                </a:solidFill>
                <a:latin typeface="微软雅黑"/>
                <a:cs typeface="微软雅黑"/>
              </a:rPr>
              <a:t>侧链</a:t>
            </a:r>
            <a:endParaRPr sz="2100" baseline="1984">
              <a:latin typeface="微软雅黑"/>
              <a:cs typeface="微软雅黑"/>
            </a:endParaRPr>
          </a:p>
        </p:txBody>
      </p:sp>
      <p:sp>
        <p:nvSpPr>
          <p:cNvPr id="140" name="object 140"/>
          <p:cNvSpPr/>
          <p:nvPr/>
        </p:nvSpPr>
        <p:spPr>
          <a:xfrm>
            <a:off x="10280904" y="4186428"/>
            <a:ext cx="149351" cy="62483"/>
          </a:xfrm>
          <a:prstGeom prst="rect">
            <a:avLst/>
          </a:prstGeom>
          <a:blipFill>
            <a:blip r:embed="rId14" cstate="print"/>
            <a:stretch>
              <a:fillRect/>
            </a:stretch>
          </a:blipFill>
        </p:spPr>
        <p:txBody>
          <a:bodyPr wrap="square" lIns="0" tIns="0" rIns="0" bIns="0" rtlCol="0"/>
          <a:lstStyle/>
          <a:p>
            <a:endParaRPr/>
          </a:p>
        </p:txBody>
      </p:sp>
      <p:sp>
        <p:nvSpPr>
          <p:cNvPr id="141" name="object 141"/>
          <p:cNvSpPr/>
          <p:nvPr/>
        </p:nvSpPr>
        <p:spPr>
          <a:xfrm>
            <a:off x="10280904" y="4541520"/>
            <a:ext cx="149351" cy="62483"/>
          </a:xfrm>
          <a:prstGeom prst="rect">
            <a:avLst/>
          </a:prstGeom>
          <a:blipFill>
            <a:blip r:embed="rId14" cstate="print"/>
            <a:stretch>
              <a:fillRect/>
            </a:stretch>
          </a:blipFill>
        </p:spPr>
        <p:txBody>
          <a:bodyPr wrap="square" lIns="0" tIns="0" rIns="0" bIns="0" rtlCol="0"/>
          <a:lstStyle/>
          <a:p>
            <a:endParaRPr/>
          </a:p>
        </p:txBody>
      </p:sp>
      <p:sp>
        <p:nvSpPr>
          <p:cNvPr id="142" name="object 142"/>
          <p:cNvSpPr/>
          <p:nvPr/>
        </p:nvSpPr>
        <p:spPr>
          <a:xfrm>
            <a:off x="9543288" y="4517135"/>
            <a:ext cx="63500" cy="64135"/>
          </a:xfrm>
          <a:custGeom>
            <a:avLst/>
            <a:gdLst/>
            <a:ahLst/>
            <a:cxnLst/>
            <a:rect l="l" t="t" r="r" b="b"/>
            <a:pathLst>
              <a:path w="63500" h="64135">
                <a:moveTo>
                  <a:pt x="62991" y="0"/>
                </a:moveTo>
                <a:lnTo>
                  <a:pt x="0" y="31114"/>
                </a:lnTo>
                <a:lnTo>
                  <a:pt x="62229" y="64007"/>
                </a:lnTo>
                <a:lnTo>
                  <a:pt x="62610" y="37337"/>
                </a:lnTo>
                <a:lnTo>
                  <a:pt x="52069" y="37211"/>
                </a:lnTo>
                <a:lnTo>
                  <a:pt x="52323" y="26543"/>
                </a:lnTo>
                <a:lnTo>
                  <a:pt x="62737" y="26543"/>
                </a:lnTo>
                <a:lnTo>
                  <a:pt x="62991" y="0"/>
                </a:lnTo>
                <a:close/>
              </a:path>
            </a:pathLst>
          </a:custGeom>
          <a:solidFill>
            <a:srgbClr val="768393"/>
          </a:solidFill>
        </p:spPr>
        <p:txBody>
          <a:bodyPr wrap="square" lIns="0" tIns="0" rIns="0" bIns="0" rtlCol="0"/>
          <a:lstStyle/>
          <a:p>
            <a:endParaRPr/>
          </a:p>
        </p:txBody>
      </p:sp>
      <p:sp>
        <p:nvSpPr>
          <p:cNvPr id="143" name="object 143"/>
          <p:cNvSpPr/>
          <p:nvPr/>
        </p:nvSpPr>
        <p:spPr>
          <a:xfrm>
            <a:off x="9605898" y="4550600"/>
            <a:ext cx="203835" cy="0"/>
          </a:xfrm>
          <a:custGeom>
            <a:avLst/>
            <a:gdLst/>
            <a:ahLst/>
            <a:cxnLst/>
            <a:rect l="l" t="t" r="r" b="b"/>
            <a:pathLst>
              <a:path w="203834">
                <a:moveTo>
                  <a:pt x="0" y="0"/>
                </a:moveTo>
                <a:lnTo>
                  <a:pt x="203834" y="0"/>
                </a:lnTo>
              </a:path>
            </a:pathLst>
          </a:custGeom>
          <a:ln w="13588">
            <a:solidFill>
              <a:srgbClr val="768393"/>
            </a:solidFill>
          </a:ln>
        </p:spPr>
        <p:txBody>
          <a:bodyPr wrap="square" lIns="0" tIns="0" rIns="0" bIns="0" rtlCol="0"/>
          <a:lstStyle/>
          <a:p>
            <a:endParaRPr/>
          </a:p>
        </p:txBody>
      </p:sp>
      <p:sp>
        <p:nvSpPr>
          <p:cNvPr id="144" name="object 144"/>
          <p:cNvSpPr/>
          <p:nvPr/>
        </p:nvSpPr>
        <p:spPr>
          <a:xfrm>
            <a:off x="9595357" y="4549076"/>
            <a:ext cx="10795" cy="0"/>
          </a:xfrm>
          <a:custGeom>
            <a:avLst/>
            <a:gdLst/>
            <a:ahLst/>
            <a:cxnLst/>
            <a:rect l="l" t="t" r="r" b="b"/>
            <a:pathLst>
              <a:path w="10795">
                <a:moveTo>
                  <a:pt x="0" y="0"/>
                </a:moveTo>
                <a:lnTo>
                  <a:pt x="10668" y="0"/>
                </a:lnTo>
              </a:path>
            </a:pathLst>
          </a:custGeom>
          <a:ln w="10794">
            <a:solidFill>
              <a:srgbClr val="768393"/>
            </a:solidFill>
          </a:ln>
        </p:spPr>
        <p:txBody>
          <a:bodyPr wrap="square" lIns="0" tIns="0" rIns="0" bIns="0" rtlCol="0"/>
          <a:lstStyle/>
          <a:p>
            <a:endParaRPr/>
          </a:p>
        </p:txBody>
      </p:sp>
      <p:sp>
        <p:nvSpPr>
          <p:cNvPr id="145" name="object 145"/>
          <p:cNvSpPr/>
          <p:nvPr/>
        </p:nvSpPr>
        <p:spPr>
          <a:xfrm>
            <a:off x="9746615" y="4175759"/>
            <a:ext cx="63500" cy="62865"/>
          </a:xfrm>
          <a:custGeom>
            <a:avLst/>
            <a:gdLst/>
            <a:ahLst/>
            <a:cxnLst/>
            <a:rect l="l" t="t" r="r" b="b"/>
            <a:pathLst>
              <a:path w="63500" h="62864">
                <a:moveTo>
                  <a:pt x="53720" y="36575"/>
                </a:moveTo>
                <a:lnTo>
                  <a:pt x="380" y="36575"/>
                </a:lnTo>
                <a:lnTo>
                  <a:pt x="0" y="62356"/>
                </a:lnTo>
                <a:lnTo>
                  <a:pt x="53720" y="36575"/>
                </a:lnTo>
                <a:close/>
              </a:path>
              <a:path w="63500" h="62864">
                <a:moveTo>
                  <a:pt x="10921" y="36448"/>
                </a:moveTo>
                <a:lnTo>
                  <a:pt x="380" y="36448"/>
                </a:lnTo>
                <a:lnTo>
                  <a:pt x="10921" y="36575"/>
                </a:lnTo>
                <a:lnTo>
                  <a:pt x="10921" y="36448"/>
                </a:lnTo>
                <a:close/>
              </a:path>
              <a:path w="63500" h="62864">
                <a:moveTo>
                  <a:pt x="888" y="0"/>
                </a:moveTo>
                <a:lnTo>
                  <a:pt x="507" y="26034"/>
                </a:lnTo>
                <a:lnTo>
                  <a:pt x="10921" y="26162"/>
                </a:lnTo>
                <a:lnTo>
                  <a:pt x="10921" y="36448"/>
                </a:lnTo>
                <a:lnTo>
                  <a:pt x="54101" y="36448"/>
                </a:lnTo>
                <a:lnTo>
                  <a:pt x="63118" y="32131"/>
                </a:lnTo>
                <a:lnTo>
                  <a:pt x="888" y="0"/>
                </a:lnTo>
                <a:close/>
              </a:path>
            </a:pathLst>
          </a:custGeom>
          <a:solidFill>
            <a:srgbClr val="768393"/>
          </a:solidFill>
        </p:spPr>
        <p:txBody>
          <a:bodyPr wrap="square" lIns="0" tIns="0" rIns="0" bIns="0" rtlCol="0"/>
          <a:lstStyle/>
          <a:p>
            <a:endParaRPr/>
          </a:p>
        </p:txBody>
      </p:sp>
      <p:sp>
        <p:nvSpPr>
          <p:cNvPr id="146" name="object 146"/>
          <p:cNvSpPr/>
          <p:nvPr/>
        </p:nvSpPr>
        <p:spPr>
          <a:xfrm>
            <a:off x="9746995" y="4207065"/>
            <a:ext cx="10795" cy="0"/>
          </a:xfrm>
          <a:custGeom>
            <a:avLst/>
            <a:gdLst/>
            <a:ahLst/>
            <a:cxnLst/>
            <a:rect l="l" t="t" r="r" b="b"/>
            <a:pathLst>
              <a:path w="10795">
                <a:moveTo>
                  <a:pt x="0" y="0"/>
                </a:moveTo>
                <a:lnTo>
                  <a:pt x="10540" y="0"/>
                </a:lnTo>
              </a:path>
            </a:pathLst>
          </a:custGeom>
          <a:ln w="10541">
            <a:solidFill>
              <a:srgbClr val="768393"/>
            </a:solidFill>
          </a:ln>
        </p:spPr>
        <p:txBody>
          <a:bodyPr wrap="square" lIns="0" tIns="0" rIns="0" bIns="0" rtlCol="0"/>
          <a:lstStyle/>
          <a:p>
            <a:endParaRPr/>
          </a:p>
        </p:txBody>
      </p:sp>
      <p:sp>
        <p:nvSpPr>
          <p:cNvPr id="147" name="object 147"/>
          <p:cNvSpPr/>
          <p:nvPr/>
        </p:nvSpPr>
        <p:spPr>
          <a:xfrm>
            <a:off x="9543288" y="4205604"/>
            <a:ext cx="203835" cy="0"/>
          </a:xfrm>
          <a:custGeom>
            <a:avLst/>
            <a:gdLst/>
            <a:ahLst/>
            <a:cxnLst/>
            <a:rect l="l" t="t" r="r" b="b"/>
            <a:pathLst>
              <a:path w="203834">
                <a:moveTo>
                  <a:pt x="0" y="0"/>
                </a:moveTo>
                <a:lnTo>
                  <a:pt x="203834" y="0"/>
                </a:lnTo>
              </a:path>
            </a:pathLst>
          </a:custGeom>
          <a:ln w="13207">
            <a:solidFill>
              <a:srgbClr val="768393"/>
            </a:solidFill>
          </a:ln>
        </p:spPr>
        <p:txBody>
          <a:bodyPr wrap="square" lIns="0" tIns="0" rIns="0" bIns="0" rtlCol="0"/>
          <a:lstStyle/>
          <a:p>
            <a:endParaRPr/>
          </a:p>
        </p:txBody>
      </p:sp>
      <p:sp>
        <p:nvSpPr>
          <p:cNvPr id="148" name="object 148"/>
          <p:cNvSpPr txBox="1"/>
          <p:nvPr/>
        </p:nvSpPr>
        <p:spPr>
          <a:xfrm>
            <a:off x="10505313" y="4011559"/>
            <a:ext cx="635000" cy="775970"/>
          </a:xfrm>
          <a:prstGeom prst="rect">
            <a:avLst/>
          </a:prstGeom>
        </p:spPr>
        <p:txBody>
          <a:bodyPr vert="horz" wrap="square" lIns="0" tIns="7620" rIns="0" bIns="0" rtlCol="0">
            <a:spAutoFit/>
          </a:bodyPr>
          <a:lstStyle/>
          <a:p>
            <a:pPr marL="12700">
              <a:lnSpc>
                <a:spcPct val="100000"/>
              </a:lnSpc>
              <a:spcBef>
                <a:spcPts val="60"/>
              </a:spcBef>
            </a:pPr>
            <a:r>
              <a:rPr sz="1200" dirty="0">
                <a:solidFill>
                  <a:srgbClr val="575757"/>
                </a:solidFill>
                <a:latin typeface="微软雅黑"/>
                <a:cs typeface="微软雅黑"/>
              </a:rPr>
              <a:t>解锁侧链</a:t>
            </a:r>
            <a:endParaRPr sz="1200">
              <a:latin typeface="微软雅黑"/>
              <a:cs typeface="微软雅黑"/>
            </a:endParaRPr>
          </a:p>
          <a:p>
            <a:pPr marL="12700">
              <a:lnSpc>
                <a:spcPct val="100000"/>
              </a:lnSpc>
            </a:pPr>
            <a:r>
              <a:rPr sz="1200" spc="-5" dirty="0">
                <a:solidFill>
                  <a:srgbClr val="575757"/>
                </a:solidFill>
                <a:latin typeface="微软雅黑"/>
                <a:cs typeface="微软雅黑"/>
              </a:rPr>
              <a:t>资产</a:t>
            </a:r>
            <a:endParaRPr sz="1200">
              <a:latin typeface="微软雅黑"/>
              <a:cs typeface="微软雅黑"/>
            </a:endParaRPr>
          </a:p>
          <a:p>
            <a:pPr marL="12700" marR="5080">
              <a:lnSpc>
                <a:spcPct val="100000"/>
              </a:lnSpc>
              <a:spcBef>
                <a:spcPts val="185"/>
              </a:spcBef>
            </a:pPr>
            <a:r>
              <a:rPr sz="1200" dirty="0">
                <a:solidFill>
                  <a:srgbClr val="575757"/>
                </a:solidFill>
                <a:latin typeface="微软雅黑"/>
                <a:cs typeface="微软雅黑"/>
              </a:rPr>
              <a:t>锁定侧链  资产</a:t>
            </a:r>
            <a:endParaRPr sz="1200">
              <a:latin typeface="微软雅黑"/>
              <a:cs typeface="微软雅黑"/>
            </a:endParaRPr>
          </a:p>
        </p:txBody>
      </p:sp>
      <p:sp>
        <p:nvSpPr>
          <p:cNvPr id="149" name="object 149"/>
          <p:cNvSpPr/>
          <p:nvPr/>
        </p:nvSpPr>
        <p:spPr>
          <a:xfrm>
            <a:off x="9069430" y="3982720"/>
            <a:ext cx="375285" cy="360680"/>
          </a:xfrm>
          <a:custGeom>
            <a:avLst/>
            <a:gdLst/>
            <a:ahLst/>
            <a:cxnLst/>
            <a:rect l="l" t="t" r="r" b="b"/>
            <a:pathLst>
              <a:path w="375284" h="360679">
                <a:moveTo>
                  <a:pt x="160447" y="325580"/>
                </a:moveTo>
                <a:lnTo>
                  <a:pt x="112478" y="325580"/>
                </a:lnTo>
                <a:lnTo>
                  <a:pt x="123591" y="327469"/>
                </a:lnTo>
                <a:lnTo>
                  <a:pt x="135179" y="331835"/>
                </a:lnTo>
                <a:lnTo>
                  <a:pt x="164108" y="347981"/>
                </a:lnTo>
                <a:lnTo>
                  <a:pt x="182614" y="354917"/>
                </a:lnTo>
                <a:lnTo>
                  <a:pt x="202597" y="359209"/>
                </a:lnTo>
                <a:lnTo>
                  <a:pt x="223794" y="360679"/>
                </a:lnTo>
                <a:lnTo>
                  <a:pt x="244713" y="359088"/>
                </a:lnTo>
                <a:lnTo>
                  <a:pt x="264084" y="354520"/>
                </a:lnTo>
                <a:lnTo>
                  <a:pt x="281979" y="347285"/>
                </a:lnTo>
                <a:lnTo>
                  <a:pt x="287772" y="343915"/>
                </a:lnTo>
                <a:lnTo>
                  <a:pt x="223794" y="343915"/>
                </a:lnTo>
                <a:lnTo>
                  <a:pt x="205194" y="342491"/>
                </a:lnTo>
                <a:lnTo>
                  <a:pt x="187773" y="338423"/>
                </a:lnTo>
                <a:lnTo>
                  <a:pt x="171662" y="332021"/>
                </a:lnTo>
                <a:lnTo>
                  <a:pt x="160447" y="325580"/>
                </a:lnTo>
                <a:close/>
              </a:path>
              <a:path w="375284" h="360679">
                <a:moveTo>
                  <a:pt x="99969" y="191261"/>
                </a:moveTo>
                <a:lnTo>
                  <a:pt x="4338" y="191261"/>
                </a:lnTo>
                <a:lnTo>
                  <a:pt x="3643" y="197455"/>
                </a:lnTo>
                <a:lnTo>
                  <a:pt x="2126" y="214207"/>
                </a:lnTo>
                <a:lnTo>
                  <a:pt x="587" y="239321"/>
                </a:lnTo>
                <a:lnTo>
                  <a:pt x="115" y="260095"/>
                </a:lnTo>
                <a:lnTo>
                  <a:pt x="0" y="274564"/>
                </a:lnTo>
                <a:lnTo>
                  <a:pt x="567" y="299467"/>
                </a:lnTo>
                <a:lnTo>
                  <a:pt x="665" y="301624"/>
                </a:lnTo>
                <a:lnTo>
                  <a:pt x="2115" y="325310"/>
                </a:lnTo>
                <a:lnTo>
                  <a:pt x="3679" y="342491"/>
                </a:lnTo>
                <a:lnTo>
                  <a:pt x="4338" y="348360"/>
                </a:lnTo>
                <a:lnTo>
                  <a:pt x="99969" y="348360"/>
                </a:lnTo>
                <a:lnTo>
                  <a:pt x="100858" y="339470"/>
                </a:lnTo>
                <a:lnTo>
                  <a:pt x="101747" y="326262"/>
                </a:lnTo>
                <a:lnTo>
                  <a:pt x="112478" y="325580"/>
                </a:lnTo>
                <a:lnTo>
                  <a:pt x="160447" y="325580"/>
                </a:lnTo>
                <a:lnTo>
                  <a:pt x="156992" y="323595"/>
                </a:lnTo>
                <a:lnTo>
                  <a:pt x="156230" y="323595"/>
                </a:lnTo>
                <a:lnTo>
                  <a:pt x="143873" y="317071"/>
                </a:lnTo>
                <a:lnTo>
                  <a:pt x="130719" y="312261"/>
                </a:lnTo>
                <a:lnTo>
                  <a:pt x="116921" y="309594"/>
                </a:lnTo>
                <a:lnTo>
                  <a:pt x="102636" y="309498"/>
                </a:lnTo>
                <a:lnTo>
                  <a:pt x="103272" y="299723"/>
                </a:lnTo>
                <a:lnTo>
                  <a:pt x="103858" y="289353"/>
                </a:lnTo>
                <a:lnTo>
                  <a:pt x="104183" y="281320"/>
                </a:lnTo>
                <a:lnTo>
                  <a:pt x="104305" y="276663"/>
                </a:lnTo>
                <a:lnTo>
                  <a:pt x="104198" y="260095"/>
                </a:lnTo>
                <a:lnTo>
                  <a:pt x="104073" y="255650"/>
                </a:lnTo>
                <a:lnTo>
                  <a:pt x="103414" y="242617"/>
                </a:lnTo>
                <a:lnTo>
                  <a:pt x="101747" y="216026"/>
                </a:lnTo>
                <a:lnTo>
                  <a:pt x="112603" y="214207"/>
                </a:lnTo>
                <a:lnTo>
                  <a:pt x="123924" y="212804"/>
                </a:lnTo>
                <a:lnTo>
                  <a:pt x="135554" y="211901"/>
                </a:lnTo>
                <a:lnTo>
                  <a:pt x="147340" y="211581"/>
                </a:lnTo>
                <a:lnTo>
                  <a:pt x="248305" y="211581"/>
                </a:lnTo>
                <a:lnTo>
                  <a:pt x="248305" y="208025"/>
                </a:lnTo>
                <a:lnTo>
                  <a:pt x="231668" y="208025"/>
                </a:lnTo>
                <a:lnTo>
                  <a:pt x="231668" y="200151"/>
                </a:lnTo>
                <a:lnTo>
                  <a:pt x="100858" y="200151"/>
                </a:lnTo>
                <a:lnTo>
                  <a:pt x="100024" y="195151"/>
                </a:lnTo>
                <a:lnTo>
                  <a:pt x="99969" y="191261"/>
                </a:lnTo>
                <a:close/>
              </a:path>
              <a:path w="375284" h="360679">
                <a:moveTo>
                  <a:pt x="368047" y="228345"/>
                </a:moveTo>
                <a:lnTo>
                  <a:pt x="337967" y="228345"/>
                </a:lnTo>
                <a:lnTo>
                  <a:pt x="345805" y="229899"/>
                </a:lnTo>
                <a:lnTo>
                  <a:pt x="351905" y="234108"/>
                </a:lnTo>
                <a:lnTo>
                  <a:pt x="355862" y="240293"/>
                </a:lnTo>
                <a:lnTo>
                  <a:pt x="357271" y="247776"/>
                </a:lnTo>
                <a:lnTo>
                  <a:pt x="358160" y="253110"/>
                </a:lnTo>
                <a:lnTo>
                  <a:pt x="355493" y="258317"/>
                </a:lnTo>
                <a:lnTo>
                  <a:pt x="352826" y="261873"/>
                </a:lnTo>
                <a:lnTo>
                  <a:pt x="337395" y="277748"/>
                </a:lnTo>
                <a:lnTo>
                  <a:pt x="328037" y="287162"/>
                </a:lnTo>
                <a:lnTo>
                  <a:pt x="321203" y="293623"/>
                </a:lnTo>
                <a:lnTo>
                  <a:pt x="311975" y="302940"/>
                </a:lnTo>
                <a:lnTo>
                  <a:pt x="305105" y="309959"/>
                </a:lnTo>
                <a:lnTo>
                  <a:pt x="300379" y="315001"/>
                </a:lnTo>
                <a:lnTo>
                  <a:pt x="297581" y="318388"/>
                </a:lnTo>
                <a:lnTo>
                  <a:pt x="294914" y="320039"/>
                </a:lnTo>
                <a:lnTo>
                  <a:pt x="259417" y="338423"/>
                </a:lnTo>
                <a:lnTo>
                  <a:pt x="223794" y="343915"/>
                </a:lnTo>
                <a:lnTo>
                  <a:pt x="287772" y="343915"/>
                </a:lnTo>
                <a:lnTo>
                  <a:pt x="298470" y="337692"/>
                </a:lnTo>
                <a:lnTo>
                  <a:pt x="299232" y="336803"/>
                </a:lnTo>
                <a:lnTo>
                  <a:pt x="304566" y="333374"/>
                </a:lnTo>
                <a:lnTo>
                  <a:pt x="310662" y="328040"/>
                </a:lnTo>
                <a:lnTo>
                  <a:pt x="315996" y="323595"/>
                </a:lnTo>
                <a:lnTo>
                  <a:pt x="319425" y="319277"/>
                </a:lnTo>
                <a:lnTo>
                  <a:pt x="324759" y="313943"/>
                </a:lnTo>
                <a:lnTo>
                  <a:pt x="333522" y="305942"/>
                </a:lnTo>
                <a:lnTo>
                  <a:pt x="349790" y="289323"/>
                </a:lnTo>
                <a:lnTo>
                  <a:pt x="374007" y="254855"/>
                </a:lnTo>
                <a:lnTo>
                  <a:pt x="374797" y="247776"/>
                </a:lnTo>
                <a:lnTo>
                  <a:pt x="371882" y="233924"/>
                </a:lnTo>
                <a:lnTo>
                  <a:pt x="368047" y="228345"/>
                </a:lnTo>
                <a:close/>
              </a:path>
              <a:path w="375284" h="360679">
                <a:moveTo>
                  <a:pt x="196616" y="269874"/>
                </a:moveTo>
                <a:lnTo>
                  <a:pt x="225857" y="297640"/>
                </a:lnTo>
                <a:lnTo>
                  <a:pt x="250083" y="301624"/>
                </a:lnTo>
                <a:lnTo>
                  <a:pt x="261513" y="299723"/>
                </a:lnTo>
                <a:lnTo>
                  <a:pt x="271514" y="294417"/>
                </a:lnTo>
                <a:lnTo>
                  <a:pt x="279372" y="286301"/>
                </a:lnTo>
                <a:lnTo>
                  <a:pt x="280069" y="284860"/>
                </a:lnTo>
                <a:lnTo>
                  <a:pt x="248305" y="284860"/>
                </a:lnTo>
                <a:lnTo>
                  <a:pt x="239853" y="284001"/>
                </a:lnTo>
                <a:lnTo>
                  <a:pt x="228699" y="281320"/>
                </a:lnTo>
                <a:lnTo>
                  <a:pt x="214425" y="276663"/>
                </a:lnTo>
                <a:lnTo>
                  <a:pt x="196616" y="269874"/>
                </a:lnTo>
                <a:close/>
              </a:path>
              <a:path w="375284" h="360679">
                <a:moveTo>
                  <a:pt x="248305" y="211581"/>
                </a:moveTo>
                <a:lnTo>
                  <a:pt x="147340" y="211581"/>
                </a:lnTo>
                <a:lnTo>
                  <a:pt x="182312" y="214449"/>
                </a:lnTo>
                <a:lnTo>
                  <a:pt x="214046" y="222615"/>
                </a:lnTo>
                <a:lnTo>
                  <a:pt x="241682" y="235457"/>
                </a:lnTo>
                <a:lnTo>
                  <a:pt x="264180" y="252221"/>
                </a:lnTo>
                <a:lnTo>
                  <a:pt x="266847" y="255650"/>
                </a:lnTo>
                <a:lnTo>
                  <a:pt x="269387" y="260095"/>
                </a:lnTo>
                <a:lnTo>
                  <a:pt x="269387" y="265429"/>
                </a:lnTo>
                <a:lnTo>
                  <a:pt x="267839" y="272913"/>
                </a:lnTo>
                <a:lnTo>
                  <a:pt x="263576" y="279098"/>
                </a:lnTo>
                <a:lnTo>
                  <a:pt x="257171" y="283307"/>
                </a:lnTo>
                <a:lnTo>
                  <a:pt x="249194" y="284860"/>
                </a:lnTo>
                <a:lnTo>
                  <a:pt x="280069" y="284860"/>
                </a:lnTo>
                <a:lnTo>
                  <a:pt x="312483" y="245627"/>
                </a:lnTo>
                <a:lnTo>
                  <a:pt x="322981" y="236346"/>
                </a:lnTo>
                <a:lnTo>
                  <a:pt x="323031" y="235424"/>
                </a:lnTo>
                <a:lnTo>
                  <a:pt x="325648" y="233679"/>
                </a:lnTo>
                <a:lnTo>
                  <a:pt x="327426" y="231901"/>
                </a:lnTo>
                <a:lnTo>
                  <a:pt x="329204" y="231012"/>
                </a:lnTo>
                <a:lnTo>
                  <a:pt x="331744" y="229234"/>
                </a:lnTo>
                <a:lnTo>
                  <a:pt x="334411" y="228345"/>
                </a:lnTo>
                <a:lnTo>
                  <a:pt x="368047" y="228345"/>
                </a:lnTo>
                <a:lnTo>
                  <a:pt x="363954" y="222392"/>
                </a:lnTo>
                <a:lnTo>
                  <a:pt x="353180" y="215137"/>
                </a:lnTo>
                <a:lnTo>
                  <a:pt x="248305" y="215137"/>
                </a:lnTo>
                <a:lnTo>
                  <a:pt x="248305" y="211581"/>
                </a:lnTo>
                <a:close/>
              </a:path>
              <a:path w="375284" h="360679">
                <a:moveTo>
                  <a:pt x="257195" y="154304"/>
                </a:moveTo>
                <a:lnTo>
                  <a:pt x="249194" y="154304"/>
                </a:lnTo>
                <a:lnTo>
                  <a:pt x="247543" y="155193"/>
                </a:lnTo>
                <a:lnTo>
                  <a:pt x="246654" y="156082"/>
                </a:lnTo>
                <a:lnTo>
                  <a:pt x="244876" y="157733"/>
                </a:lnTo>
                <a:lnTo>
                  <a:pt x="243987" y="158622"/>
                </a:lnTo>
                <a:lnTo>
                  <a:pt x="243987" y="163956"/>
                </a:lnTo>
                <a:lnTo>
                  <a:pt x="248305" y="167512"/>
                </a:lnTo>
                <a:lnTo>
                  <a:pt x="257195" y="168401"/>
                </a:lnTo>
                <a:lnTo>
                  <a:pt x="263291" y="169290"/>
                </a:lnTo>
                <a:lnTo>
                  <a:pt x="267736" y="171068"/>
                </a:lnTo>
                <a:lnTo>
                  <a:pt x="270276" y="172846"/>
                </a:lnTo>
                <a:lnTo>
                  <a:pt x="273832" y="174497"/>
                </a:lnTo>
                <a:lnTo>
                  <a:pt x="276499" y="176275"/>
                </a:lnTo>
                <a:lnTo>
                  <a:pt x="278277" y="178942"/>
                </a:lnTo>
                <a:lnTo>
                  <a:pt x="279928" y="180720"/>
                </a:lnTo>
                <a:lnTo>
                  <a:pt x="280817" y="183387"/>
                </a:lnTo>
                <a:lnTo>
                  <a:pt x="281706" y="185165"/>
                </a:lnTo>
                <a:lnTo>
                  <a:pt x="281595" y="195151"/>
                </a:lnTo>
                <a:lnTo>
                  <a:pt x="280817" y="197484"/>
                </a:lnTo>
                <a:lnTo>
                  <a:pt x="279039" y="199262"/>
                </a:lnTo>
                <a:lnTo>
                  <a:pt x="278277" y="201929"/>
                </a:lnTo>
                <a:lnTo>
                  <a:pt x="276499" y="202818"/>
                </a:lnTo>
                <a:lnTo>
                  <a:pt x="274721" y="204596"/>
                </a:lnTo>
                <a:lnTo>
                  <a:pt x="272054" y="206374"/>
                </a:lnTo>
                <a:lnTo>
                  <a:pt x="270276" y="207136"/>
                </a:lnTo>
                <a:lnTo>
                  <a:pt x="267736" y="208025"/>
                </a:lnTo>
                <a:lnTo>
                  <a:pt x="265069" y="208914"/>
                </a:lnTo>
                <a:lnTo>
                  <a:pt x="262402" y="208914"/>
                </a:lnTo>
                <a:lnTo>
                  <a:pt x="262402" y="215137"/>
                </a:lnTo>
                <a:lnTo>
                  <a:pt x="353180" y="215137"/>
                </a:lnTo>
                <a:lnTo>
                  <a:pt x="352240" y="214504"/>
                </a:lnTo>
                <a:lnTo>
                  <a:pt x="337967" y="211581"/>
                </a:lnTo>
                <a:lnTo>
                  <a:pt x="336189" y="211581"/>
                </a:lnTo>
                <a:lnTo>
                  <a:pt x="338449" y="205337"/>
                </a:lnTo>
                <a:lnTo>
                  <a:pt x="340078" y="198485"/>
                </a:lnTo>
                <a:lnTo>
                  <a:pt x="341047" y="191261"/>
                </a:lnTo>
                <a:lnTo>
                  <a:pt x="341396" y="183387"/>
                </a:lnTo>
                <a:lnTo>
                  <a:pt x="336538" y="161289"/>
                </a:lnTo>
                <a:lnTo>
                  <a:pt x="266847" y="161289"/>
                </a:lnTo>
                <a:lnTo>
                  <a:pt x="263291" y="157733"/>
                </a:lnTo>
                <a:lnTo>
                  <a:pt x="261513" y="156971"/>
                </a:lnTo>
                <a:lnTo>
                  <a:pt x="259735" y="155193"/>
                </a:lnTo>
                <a:lnTo>
                  <a:pt x="258846" y="155193"/>
                </a:lnTo>
                <a:lnTo>
                  <a:pt x="257195" y="154304"/>
                </a:lnTo>
                <a:close/>
              </a:path>
              <a:path w="375284" h="360679">
                <a:moveTo>
                  <a:pt x="245765" y="205485"/>
                </a:moveTo>
                <a:lnTo>
                  <a:pt x="244876" y="205485"/>
                </a:lnTo>
                <a:lnTo>
                  <a:pt x="244876" y="208025"/>
                </a:lnTo>
                <a:lnTo>
                  <a:pt x="248305" y="208025"/>
                </a:lnTo>
                <a:lnTo>
                  <a:pt x="248305" y="207136"/>
                </a:lnTo>
                <a:lnTo>
                  <a:pt x="247543" y="206374"/>
                </a:lnTo>
                <a:lnTo>
                  <a:pt x="245765" y="206374"/>
                </a:lnTo>
                <a:lnTo>
                  <a:pt x="245765" y="205485"/>
                </a:lnTo>
                <a:close/>
              </a:path>
              <a:path w="375284" h="360679">
                <a:moveTo>
                  <a:pt x="159659" y="194817"/>
                </a:moveTo>
                <a:lnTo>
                  <a:pt x="147340" y="194817"/>
                </a:lnTo>
                <a:lnTo>
                  <a:pt x="135166" y="195151"/>
                </a:lnTo>
                <a:lnTo>
                  <a:pt x="123480" y="196151"/>
                </a:lnTo>
                <a:lnTo>
                  <a:pt x="112103" y="197818"/>
                </a:lnTo>
                <a:lnTo>
                  <a:pt x="100858" y="200151"/>
                </a:lnTo>
                <a:lnTo>
                  <a:pt x="231668" y="200151"/>
                </a:lnTo>
                <a:lnTo>
                  <a:pt x="231668" y="195706"/>
                </a:lnTo>
                <a:lnTo>
                  <a:pt x="165882" y="195706"/>
                </a:lnTo>
                <a:lnTo>
                  <a:pt x="159659" y="194817"/>
                </a:lnTo>
                <a:close/>
              </a:path>
              <a:path w="375284" h="360679">
                <a:moveTo>
                  <a:pt x="219349" y="84581"/>
                </a:moveTo>
                <a:lnTo>
                  <a:pt x="202198" y="103610"/>
                </a:lnTo>
                <a:lnTo>
                  <a:pt x="184154" y="130984"/>
                </a:lnTo>
                <a:lnTo>
                  <a:pt x="169896" y="159859"/>
                </a:lnTo>
                <a:lnTo>
                  <a:pt x="164104" y="183387"/>
                </a:lnTo>
                <a:lnTo>
                  <a:pt x="164104" y="187832"/>
                </a:lnTo>
                <a:lnTo>
                  <a:pt x="164993" y="191261"/>
                </a:lnTo>
                <a:lnTo>
                  <a:pt x="165882" y="195706"/>
                </a:lnTo>
                <a:lnTo>
                  <a:pt x="231668" y="195706"/>
                </a:lnTo>
                <a:lnTo>
                  <a:pt x="231668" y="188721"/>
                </a:lnTo>
                <a:lnTo>
                  <a:pt x="268498" y="188721"/>
                </a:lnTo>
                <a:lnTo>
                  <a:pt x="268498" y="187832"/>
                </a:lnTo>
                <a:lnTo>
                  <a:pt x="267736" y="186943"/>
                </a:lnTo>
                <a:lnTo>
                  <a:pt x="265958" y="185165"/>
                </a:lnTo>
                <a:lnTo>
                  <a:pt x="264180" y="184276"/>
                </a:lnTo>
                <a:lnTo>
                  <a:pt x="263291" y="183387"/>
                </a:lnTo>
                <a:lnTo>
                  <a:pt x="261513" y="183387"/>
                </a:lnTo>
                <a:lnTo>
                  <a:pt x="259735" y="182498"/>
                </a:lnTo>
                <a:lnTo>
                  <a:pt x="258084" y="182498"/>
                </a:lnTo>
                <a:lnTo>
                  <a:pt x="257195" y="181609"/>
                </a:lnTo>
                <a:lnTo>
                  <a:pt x="255417" y="181609"/>
                </a:lnTo>
                <a:lnTo>
                  <a:pt x="250083" y="180720"/>
                </a:lnTo>
                <a:lnTo>
                  <a:pt x="235224" y="171957"/>
                </a:lnTo>
                <a:lnTo>
                  <a:pt x="231668" y="168401"/>
                </a:lnTo>
                <a:lnTo>
                  <a:pt x="231668" y="165734"/>
                </a:lnTo>
                <a:lnTo>
                  <a:pt x="230779" y="163956"/>
                </a:lnTo>
                <a:lnTo>
                  <a:pt x="230779" y="155193"/>
                </a:lnTo>
                <a:lnTo>
                  <a:pt x="231668" y="153415"/>
                </a:lnTo>
                <a:lnTo>
                  <a:pt x="232557" y="150748"/>
                </a:lnTo>
                <a:lnTo>
                  <a:pt x="237891" y="145414"/>
                </a:lnTo>
                <a:lnTo>
                  <a:pt x="239542" y="144525"/>
                </a:lnTo>
                <a:lnTo>
                  <a:pt x="241320" y="143636"/>
                </a:lnTo>
                <a:lnTo>
                  <a:pt x="243987" y="141858"/>
                </a:lnTo>
                <a:lnTo>
                  <a:pt x="245765" y="141858"/>
                </a:lnTo>
                <a:lnTo>
                  <a:pt x="248305" y="141096"/>
                </a:lnTo>
                <a:lnTo>
                  <a:pt x="248305" y="134873"/>
                </a:lnTo>
                <a:lnTo>
                  <a:pt x="324951" y="134873"/>
                </a:lnTo>
                <a:lnTo>
                  <a:pt x="323505" y="131651"/>
                </a:lnTo>
                <a:lnTo>
                  <a:pt x="306945" y="104360"/>
                </a:lnTo>
                <a:lnTo>
                  <a:pt x="294172" y="89026"/>
                </a:lnTo>
                <a:lnTo>
                  <a:pt x="255417" y="89026"/>
                </a:lnTo>
                <a:lnTo>
                  <a:pt x="245816" y="88707"/>
                </a:lnTo>
                <a:lnTo>
                  <a:pt x="236716" y="87804"/>
                </a:lnTo>
                <a:lnTo>
                  <a:pt x="227949" y="86401"/>
                </a:lnTo>
                <a:lnTo>
                  <a:pt x="219349" y="84581"/>
                </a:lnTo>
                <a:close/>
              </a:path>
              <a:path w="375284" h="360679">
                <a:moveTo>
                  <a:pt x="268498" y="188721"/>
                </a:moveTo>
                <a:lnTo>
                  <a:pt x="244876" y="188721"/>
                </a:lnTo>
                <a:lnTo>
                  <a:pt x="245765" y="189610"/>
                </a:lnTo>
                <a:lnTo>
                  <a:pt x="246654" y="190372"/>
                </a:lnTo>
                <a:lnTo>
                  <a:pt x="248305" y="191261"/>
                </a:lnTo>
                <a:lnTo>
                  <a:pt x="250083" y="193039"/>
                </a:lnTo>
                <a:lnTo>
                  <a:pt x="251861" y="193928"/>
                </a:lnTo>
                <a:lnTo>
                  <a:pt x="252750" y="194817"/>
                </a:lnTo>
                <a:lnTo>
                  <a:pt x="255417" y="194817"/>
                </a:lnTo>
                <a:lnTo>
                  <a:pt x="257195" y="195706"/>
                </a:lnTo>
                <a:lnTo>
                  <a:pt x="262402" y="195706"/>
                </a:lnTo>
                <a:lnTo>
                  <a:pt x="265069" y="194817"/>
                </a:lnTo>
                <a:lnTo>
                  <a:pt x="265958" y="193928"/>
                </a:lnTo>
                <a:lnTo>
                  <a:pt x="267736" y="193039"/>
                </a:lnTo>
                <a:lnTo>
                  <a:pt x="268498" y="192150"/>
                </a:lnTo>
                <a:lnTo>
                  <a:pt x="268498" y="188721"/>
                </a:lnTo>
                <a:close/>
              </a:path>
              <a:path w="375284" h="360679">
                <a:moveTo>
                  <a:pt x="328086" y="141858"/>
                </a:moveTo>
                <a:lnTo>
                  <a:pt x="280817" y="141858"/>
                </a:lnTo>
                <a:lnTo>
                  <a:pt x="280817" y="161289"/>
                </a:lnTo>
                <a:lnTo>
                  <a:pt x="336538" y="161289"/>
                </a:lnTo>
                <a:lnTo>
                  <a:pt x="336278" y="160109"/>
                </a:lnTo>
                <a:lnTo>
                  <a:pt x="328086" y="141858"/>
                </a:lnTo>
                <a:close/>
              </a:path>
              <a:path w="375284" h="360679">
                <a:moveTo>
                  <a:pt x="324951" y="134873"/>
                </a:moveTo>
                <a:lnTo>
                  <a:pt x="262402" y="134873"/>
                </a:lnTo>
                <a:lnTo>
                  <a:pt x="262402" y="141858"/>
                </a:lnTo>
                <a:lnTo>
                  <a:pt x="267736" y="144525"/>
                </a:lnTo>
                <a:lnTo>
                  <a:pt x="267736" y="141858"/>
                </a:lnTo>
                <a:lnTo>
                  <a:pt x="328086" y="141858"/>
                </a:lnTo>
                <a:lnTo>
                  <a:pt x="324951" y="134873"/>
                </a:lnTo>
                <a:close/>
              </a:path>
              <a:path w="375284" h="360679">
                <a:moveTo>
                  <a:pt x="290469" y="84581"/>
                </a:moveTo>
                <a:lnTo>
                  <a:pt x="281902" y="86401"/>
                </a:lnTo>
                <a:lnTo>
                  <a:pt x="273276" y="87804"/>
                </a:lnTo>
                <a:lnTo>
                  <a:pt x="264483" y="88707"/>
                </a:lnTo>
                <a:lnTo>
                  <a:pt x="255417" y="89026"/>
                </a:lnTo>
                <a:lnTo>
                  <a:pt x="294172" y="89026"/>
                </a:lnTo>
                <a:lnTo>
                  <a:pt x="290469" y="84581"/>
                </a:lnTo>
                <a:close/>
              </a:path>
              <a:path w="375284" h="360679">
                <a:moveTo>
                  <a:pt x="217706" y="3589"/>
                </a:moveTo>
                <a:lnTo>
                  <a:pt x="205379" y="5206"/>
                </a:lnTo>
                <a:lnTo>
                  <a:pt x="201702" y="18020"/>
                </a:lnTo>
                <a:lnTo>
                  <a:pt x="206347" y="39131"/>
                </a:lnTo>
                <a:lnTo>
                  <a:pt x="223794" y="73151"/>
                </a:lnTo>
                <a:lnTo>
                  <a:pt x="256306" y="76707"/>
                </a:lnTo>
                <a:lnTo>
                  <a:pt x="267130" y="76291"/>
                </a:lnTo>
                <a:lnTo>
                  <a:pt x="299390" y="44132"/>
                </a:lnTo>
                <a:lnTo>
                  <a:pt x="303769" y="22859"/>
                </a:lnTo>
                <a:lnTo>
                  <a:pt x="253639" y="22859"/>
                </a:lnTo>
                <a:lnTo>
                  <a:pt x="243741" y="16976"/>
                </a:lnTo>
                <a:lnTo>
                  <a:pt x="231128" y="9032"/>
                </a:lnTo>
                <a:lnTo>
                  <a:pt x="217706" y="3589"/>
                </a:lnTo>
                <a:close/>
              </a:path>
              <a:path w="375284" h="360679">
                <a:moveTo>
                  <a:pt x="294914" y="0"/>
                </a:moveTo>
                <a:lnTo>
                  <a:pt x="284142" y="2178"/>
                </a:lnTo>
                <a:lnTo>
                  <a:pt x="272752" y="11144"/>
                </a:lnTo>
                <a:lnTo>
                  <a:pt x="262124" y="20252"/>
                </a:lnTo>
                <a:lnTo>
                  <a:pt x="253639" y="22859"/>
                </a:lnTo>
                <a:lnTo>
                  <a:pt x="303769" y="22859"/>
                </a:lnTo>
                <a:lnTo>
                  <a:pt x="303939" y="22034"/>
                </a:lnTo>
                <a:lnTo>
                  <a:pt x="300248" y="4317"/>
                </a:lnTo>
                <a:lnTo>
                  <a:pt x="298597" y="2031"/>
                </a:lnTo>
                <a:lnTo>
                  <a:pt x="296819" y="634"/>
                </a:lnTo>
                <a:lnTo>
                  <a:pt x="294914" y="0"/>
                </a:lnTo>
                <a:close/>
              </a:path>
            </a:pathLst>
          </a:custGeom>
          <a:solidFill>
            <a:srgbClr val="1D9ED2"/>
          </a:solidFill>
        </p:spPr>
        <p:txBody>
          <a:bodyPr wrap="square" lIns="0" tIns="0" rIns="0" bIns="0" rtlCol="0"/>
          <a:lstStyle/>
          <a:p>
            <a:endParaRPr/>
          </a:p>
        </p:txBody>
      </p:sp>
      <p:sp>
        <p:nvSpPr>
          <p:cNvPr id="150" name="object 150"/>
          <p:cNvSpPr txBox="1"/>
          <p:nvPr/>
        </p:nvSpPr>
        <p:spPr>
          <a:xfrm>
            <a:off x="7920228" y="3265932"/>
            <a:ext cx="719455" cy="462280"/>
          </a:xfrm>
          <a:prstGeom prst="rect">
            <a:avLst/>
          </a:prstGeom>
          <a:ln w="9143">
            <a:solidFill>
              <a:srgbClr val="F68B21"/>
            </a:solidFill>
          </a:ln>
        </p:spPr>
        <p:txBody>
          <a:bodyPr vert="horz" wrap="square" lIns="0" tIns="35560" rIns="0" bIns="0" rtlCol="0">
            <a:spAutoFit/>
          </a:bodyPr>
          <a:lstStyle/>
          <a:p>
            <a:pPr marL="127635">
              <a:lnSpc>
                <a:spcPct val="100000"/>
              </a:lnSpc>
              <a:spcBef>
                <a:spcPts val="280"/>
              </a:spcBef>
            </a:pPr>
            <a:r>
              <a:rPr sz="1200" dirty="0">
                <a:solidFill>
                  <a:srgbClr val="585858"/>
                </a:solidFill>
                <a:latin typeface="微软雅黑"/>
                <a:cs typeface="微软雅黑"/>
              </a:rPr>
              <a:t>公证人</a:t>
            </a:r>
            <a:endParaRPr sz="1200">
              <a:latin typeface="微软雅黑"/>
              <a:cs typeface="微软雅黑"/>
            </a:endParaRPr>
          </a:p>
          <a:p>
            <a:pPr marL="158115">
              <a:lnSpc>
                <a:spcPct val="100000"/>
              </a:lnSpc>
            </a:pPr>
            <a:r>
              <a:rPr sz="1200" dirty="0">
                <a:solidFill>
                  <a:srgbClr val="585858"/>
                </a:solidFill>
                <a:latin typeface="微软雅黑"/>
                <a:cs typeface="微软雅黑"/>
              </a:rPr>
              <a:t>1签名</a:t>
            </a:r>
            <a:endParaRPr sz="1200">
              <a:latin typeface="微软雅黑"/>
              <a:cs typeface="微软雅黑"/>
            </a:endParaRPr>
          </a:p>
        </p:txBody>
      </p:sp>
      <p:sp>
        <p:nvSpPr>
          <p:cNvPr id="151" name="object 151"/>
          <p:cNvSpPr txBox="1"/>
          <p:nvPr/>
        </p:nvSpPr>
        <p:spPr>
          <a:xfrm>
            <a:off x="9038843" y="3265932"/>
            <a:ext cx="719455" cy="462280"/>
          </a:xfrm>
          <a:prstGeom prst="rect">
            <a:avLst/>
          </a:prstGeom>
          <a:ln w="9143">
            <a:solidFill>
              <a:srgbClr val="F68B21"/>
            </a:solidFill>
          </a:ln>
        </p:spPr>
        <p:txBody>
          <a:bodyPr vert="horz" wrap="square" lIns="0" tIns="36195" rIns="0" bIns="0" rtlCol="0">
            <a:spAutoFit/>
          </a:bodyPr>
          <a:lstStyle/>
          <a:p>
            <a:pPr marL="127635">
              <a:lnSpc>
                <a:spcPct val="100000"/>
              </a:lnSpc>
              <a:spcBef>
                <a:spcPts val="285"/>
              </a:spcBef>
            </a:pPr>
            <a:r>
              <a:rPr sz="1200" dirty="0">
                <a:solidFill>
                  <a:srgbClr val="585858"/>
                </a:solidFill>
                <a:latin typeface="微软雅黑"/>
                <a:cs typeface="微软雅黑"/>
              </a:rPr>
              <a:t>公证人</a:t>
            </a:r>
            <a:endParaRPr sz="1200">
              <a:latin typeface="微软雅黑"/>
              <a:cs typeface="微软雅黑"/>
            </a:endParaRPr>
          </a:p>
          <a:p>
            <a:pPr marL="158115">
              <a:lnSpc>
                <a:spcPct val="100000"/>
              </a:lnSpc>
            </a:pPr>
            <a:r>
              <a:rPr sz="1200" dirty="0">
                <a:solidFill>
                  <a:srgbClr val="585858"/>
                </a:solidFill>
                <a:latin typeface="微软雅黑"/>
                <a:cs typeface="微软雅黑"/>
              </a:rPr>
              <a:t>2签名</a:t>
            </a:r>
            <a:endParaRPr sz="1200">
              <a:latin typeface="微软雅黑"/>
              <a:cs typeface="微软雅黑"/>
            </a:endParaRPr>
          </a:p>
        </p:txBody>
      </p:sp>
      <p:sp>
        <p:nvSpPr>
          <p:cNvPr id="152" name="object 152"/>
          <p:cNvSpPr txBox="1"/>
          <p:nvPr/>
        </p:nvSpPr>
        <p:spPr>
          <a:xfrm>
            <a:off x="7915656" y="5061203"/>
            <a:ext cx="719455" cy="462280"/>
          </a:xfrm>
          <a:prstGeom prst="rect">
            <a:avLst/>
          </a:prstGeom>
          <a:ln w="9143">
            <a:solidFill>
              <a:srgbClr val="F68B21"/>
            </a:solidFill>
          </a:ln>
        </p:spPr>
        <p:txBody>
          <a:bodyPr vert="horz" wrap="square" lIns="0" tIns="36195" rIns="0" bIns="0" rtlCol="0">
            <a:spAutoFit/>
          </a:bodyPr>
          <a:lstStyle/>
          <a:p>
            <a:pPr marL="127635">
              <a:lnSpc>
                <a:spcPct val="100000"/>
              </a:lnSpc>
              <a:spcBef>
                <a:spcPts val="285"/>
              </a:spcBef>
            </a:pPr>
            <a:r>
              <a:rPr sz="1200" dirty="0">
                <a:solidFill>
                  <a:srgbClr val="585858"/>
                </a:solidFill>
                <a:latin typeface="微软雅黑"/>
                <a:cs typeface="微软雅黑"/>
              </a:rPr>
              <a:t>公证人</a:t>
            </a:r>
            <a:endParaRPr sz="1200">
              <a:latin typeface="微软雅黑"/>
              <a:cs typeface="微软雅黑"/>
            </a:endParaRPr>
          </a:p>
          <a:p>
            <a:pPr marL="158115">
              <a:lnSpc>
                <a:spcPct val="100000"/>
              </a:lnSpc>
            </a:pPr>
            <a:r>
              <a:rPr sz="1200" dirty="0">
                <a:solidFill>
                  <a:srgbClr val="585858"/>
                </a:solidFill>
                <a:latin typeface="微软雅黑"/>
                <a:cs typeface="微软雅黑"/>
              </a:rPr>
              <a:t>1签名</a:t>
            </a:r>
            <a:endParaRPr sz="1200">
              <a:latin typeface="微软雅黑"/>
              <a:cs typeface="微软雅黑"/>
            </a:endParaRPr>
          </a:p>
        </p:txBody>
      </p:sp>
      <p:sp>
        <p:nvSpPr>
          <p:cNvPr id="153" name="object 153"/>
          <p:cNvSpPr txBox="1"/>
          <p:nvPr/>
        </p:nvSpPr>
        <p:spPr>
          <a:xfrm>
            <a:off x="9034271" y="5061203"/>
            <a:ext cx="719455" cy="462280"/>
          </a:xfrm>
          <a:prstGeom prst="rect">
            <a:avLst/>
          </a:prstGeom>
          <a:ln w="9143">
            <a:solidFill>
              <a:srgbClr val="F68B21"/>
            </a:solidFill>
          </a:ln>
        </p:spPr>
        <p:txBody>
          <a:bodyPr vert="horz" wrap="square" lIns="0" tIns="36195" rIns="0" bIns="0" rtlCol="0">
            <a:spAutoFit/>
          </a:bodyPr>
          <a:lstStyle/>
          <a:p>
            <a:pPr marL="127635">
              <a:lnSpc>
                <a:spcPct val="100000"/>
              </a:lnSpc>
              <a:spcBef>
                <a:spcPts val="285"/>
              </a:spcBef>
            </a:pPr>
            <a:r>
              <a:rPr sz="1200" dirty="0">
                <a:solidFill>
                  <a:srgbClr val="585858"/>
                </a:solidFill>
                <a:latin typeface="微软雅黑"/>
                <a:cs typeface="微软雅黑"/>
              </a:rPr>
              <a:t>公证人</a:t>
            </a:r>
            <a:endParaRPr sz="1200">
              <a:latin typeface="微软雅黑"/>
              <a:cs typeface="微软雅黑"/>
            </a:endParaRPr>
          </a:p>
          <a:p>
            <a:pPr marL="158115">
              <a:lnSpc>
                <a:spcPct val="100000"/>
              </a:lnSpc>
            </a:pPr>
            <a:r>
              <a:rPr sz="1200" dirty="0">
                <a:solidFill>
                  <a:srgbClr val="585858"/>
                </a:solidFill>
                <a:latin typeface="微软雅黑"/>
                <a:cs typeface="微软雅黑"/>
              </a:rPr>
              <a:t>2签名</a:t>
            </a:r>
            <a:endParaRPr sz="1200">
              <a:latin typeface="微软雅黑"/>
              <a:cs typeface="微软雅黑"/>
            </a:endParaRPr>
          </a:p>
        </p:txBody>
      </p:sp>
      <p:sp>
        <p:nvSpPr>
          <p:cNvPr id="154" name="object 154"/>
          <p:cNvSpPr/>
          <p:nvPr/>
        </p:nvSpPr>
        <p:spPr>
          <a:xfrm>
            <a:off x="8356854" y="3740658"/>
            <a:ext cx="76200" cy="144145"/>
          </a:xfrm>
          <a:custGeom>
            <a:avLst/>
            <a:gdLst/>
            <a:ahLst/>
            <a:cxnLst/>
            <a:rect l="l" t="t" r="r" b="b"/>
            <a:pathLst>
              <a:path w="76200" h="144145">
                <a:moveTo>
                  <a:pt x="28194" y="67818"/>
                </a:moveTo>
                <a:lnTo>
                  <a:pt x="0" y="67818"/>
                </a:lnTo>
                <a:lnTo>
                  <a:pt x="38100" y="144018"/>
                </a:lnTo>
                <a:lnTo>
                  <a:pt x="69850" y="80518"/>
                </a:lnTo>
                <a:lnTo>
                  <a:pt x="28194" y="80518"/>
                </a:lnTo>
                <a:lnTo>
                  <a:pt x="28194" y="67818"/>
                </a:lnTo>
                <a:close/>
              </a:path>
              <a:path w="76200" h="144145">
                <a:moveTo>
                  <a:pt x="48005" y="0"/>
                </a:moveTo>
                <a:lnTo>
                  <a:pt x="28194" y="0"/>
                </a:lnTo>
                <a:lnTo>
                  <a:pt x="28194" y="80518"/>
                </a:lnTo>
                <a:lnTo>
                  <a:pt x="48005" y="80518"/>
                </a:lnTo>
                <a:lnTo>
                  <a:pt x="48005" y="0"/>
                </a:lnTo>
                <a:close/>
              </a:path>
              <a:path w="76200" h="144145">
                <a:moveTo>
                  <a:pt x="76200" y="67818"/>
                </a:moveTo>
                <a:lnTo>
                  <a:pt x="48005" y="67818"/>
                </a:lnTo>
                <a:lnTo>
                  <a:pt x="48005" y="80518"/>
                </a:lnTo>
                <a:lnTo>
                  <a:pt x="69850" y="80518"/>
                </a:lnTo>
                <a:lnTo>
                  <a:pt x="76200" y="67818"/>
                </a:lnTo>
                <a:close/>
              </a:path>
            </a:pathLst>
          </a:custGeom>
          <a:solidFill>
            <a:srgbClr val="F68B21"/>
          </a:solidFill>
        </p:spPr>
        <p:txBody>
          <a:bodyPr wrap="square" lIns="0" tIns="0" rIns="0" bIns="0" rtlCol="0"/>
          <a:lstStyle/>
          <a:p>
            <a:endParaRPr/>
          </a:p>
        </p:txBody>
      </p:sp>
      <p:sp>
        <p:nvSpPr>
          <p:cNvPr id="155" name="object 155"/>
          <p:cNvSpPr/>
          <p:nvPr/>
        </p:nvSpPr>
        <p:spPr>
          <a:xfrm>
            <a:off x="8401050" y="3718686"/>
            <a:ext cx="999490" cy="172720"/>
          </a:xfrm>
          <a:custGeom>
            <a:avLst/>
            <a:gdLst/>
            <a:ahLst/>
            <a:cxnLst/>
            <a:rect l="l" t="t" r="r" b="b"/>
            <a:pathLst>
              <a:path w="999490" h="172720">
                <a:moveTo>
                  <a:pt x="70357" y="96646"/>
                </a:moveTo>
                <a:lnTo>
                  <a:pt x="0" y="144652"/>
                </a:lnTo>
                <a:lnTo>
                  <a:pt x="80645" y="172212"/>
                </a:lnTo>
                <a:lnTo>
                  <a:pt x="77066" y="145923"/>
                </a:lnTo>
                <a:lnTo>
                  <a:pt x="64261" y="145923"/>
                </a:lnTo>
                <a:lnTo>
                  <a:pt x="61595" y="126364"/>
                </a:lnTo>
                <a:lnTo>
                  <a:pt x="74172" y="124664"/>
                </a:lnTo>
                <a:lnTo>
                  <a:pt x="70357" y="96646"/>
                </a:lnTo>
                <a:close/>
              </a:path>
              <a:path w="999490" h="172720">
                <a:moveTo>
                  <a:pt x="74172" y="124664"/>
                </a:moveTo>
                <a:lnTo>
                  <a:pt x="61595" y="126364"/>
                </a:lnTo>
                <a:lnTo>
                  <a:pt x="64261" y="145923"/>
                </a:lnTo>
                <a:lnTo>
                  <a:pt x="76834" y="144223"/>
                </a:lnTo>
                <a:lnTo>
                  <a:pt x="74172" y="124664"/>
                </a:lnTo>
                <a:close/>
              </a:path>
              <a:path w="999490" h="172720">
                <a:moveTo>
                  <a:pt x="76834" y="144223"/>
                </a:moveTo>
                <a:lnTo>
                  <a:pt x="64261" y="145923"/>
                </a:lnTo>
                <a:lnTo>
                  <a:pt x="77066" y="145923"/>
                </a:lnTo>
                <a:lnTo>
                  <a:pt x="76834" y="144223"/>
                </a:lnTo>
                <a:close/>
              </a:path>
              <a:path w="999490" h="172720">
                <a:moveTo>
                  <a:pt x="996315" y="0"/>
                </a:moveTo>
                <a:lnTo>
                  <a:pt x="74172" y="124664"/>
                </a:lnTo>
                <a:lnTo>
                  <a:pt x="76834" y="144223"/>
                </a:lnTo>
                <a:lnTo>
                  <a:pt x="998981" y="19557"/>
                </a:lnTo>
                <a:lnTo>
                  <a:pt x="996315" y="0"/>
                </a:lnTo>
                <a:close/>
              </a:path>
            </a:pathLst>
          </a:custGeom>
          <a:solidFill>
            <a:srgbClr val="F68B21"/>
          </a:solidFill>
        </p:spPr>
        <p:txBody>
          <a:bodyPr wrap="square" lIns="0" tIns="0" rIns="0" bIns="0" rtlCol="0"/>
          <a:lstStyle/>
          <a:p>
            <a:endParaRPr/>
          </a:p>
        </p:txBody>
      </p:sp>
      <p:sp>
        <p:nvSpPr>
          <p:cNvPr id="156" name="object 156"/>
          <p:cNvSpPr/>
          <p:nvPr/>
        </p:nvSpPr>
        <p:spPr>
          <a:xfrm>
            <a:off x="8373618" y="4868417"/>
            <a:ext cx="76200" cy="144145"/>
          </a:xfrm>
          <a:custGeom>
            <a:avLst/>
            <a:gdLst/>
            <a:ahLst/>
            <a:cxnLst/>
            <a:rect l="l" t="t" r="r" b="b"/>
            <a:pathLst>
              <a:path w="76200" h="144145">
                <a:moveTo>
                  <a:pt x="48005" y="63499"/>
                </a:moveTo>
                <a:lnTo>
                  <a:pt x="28193" y="63499"/>
                </a:lnTo>
                <a:lnTo>
                  <a:pt x="28193" y="144017"/>
                </a:lnTo>
                <a:lnTo>
                  <a:pt x="48005" y="144017"/>
                </a:lnTo>
                <a:lnTo>
                  <a:pt x="48005" y="63499"/>
                </a:lnTo>
                <a:close/>
              </a:path>
              <a:path w="76200" h="144145">
                <a:moveTo>
                  <a:pt x="38100" y="0"/>
                </a:moveTo>
                <a:lnTo>
                  <a:pt x="0" y="76199"/>
                </a:lnTo>
                <a:lnTo>
                  <a:pt x="28193" y="76199"/>
                </a:lnTo>
                <a:lnTo>
                  <a:pt x="28193" y="63499"/>
                </a:lnTo>
                <a:lnTo>
                  <a:pt x="69850" y="63499"/>
                </a:lnTo>
                <a:lnTo>
                  <a:pt x="38100" y="0"/>
                </a:lnTo>
                <a:close/>
              </a:path>
              <a:path w="76200" h="144145">
                <a:moveTo>
                  <a:pt x="69850" y="63499"/>
                </a:moveTo>
                <a:lnTo>
                  <a:pt x="48005" y="63499"/>
                </a:lnTo>
                <a:lnTo>
                  <a:pt x="48005" y="76199"/>
                </a:lnTo>
                <a:lnTo>
                  <a:pt x="76200" y="76199"/>
                </a:lnTo>
                <a:lnTo>
                  <a:pt x="69850" y="63499"/>
                </a:lnTo>
                <a:close/>
              </a:path>
            </a:pathLst>
          </a:custGeom>
          <a:solidFill>
            <a:srgbClr val="F68B21"/>
          </a:solidFill>
        </p:spPr>
        <p:txBody>
          <a:bodyPr wrap="square" lIns="0" tIns="0" rIns="0" bIns="0" rtlCol="0"/>
          <a:lstStyle/>
          <a:p>
            <a:endParaRPr/>
          </a:p>
        </p:txBody>
      </p:sp>
      <p:sp>
        <p:nvSpPr>
          <p:cNvPr id="157" name="object 157"/>
          <p:cNvSpPr/>
          <p:nvPr/>
        </p:nvSpPr>
        <p:spPr>
          <a:xfrm>
            <a:off x="8411718" y="4883530"/>
            <a:ext cx="985519" cy="187960"/>
          </a:xfrm>
          <a:custGeom>
            <a:avLst/>
            <a:gdLst/>
            <a:ahLst/>
            <a:cxnLst/>
            <a:rect l="l" t="t" r="r" b="b"/>
            <a:pathLst>
              <a:path w="985520" h="187960">
                <a:moveTo>
                  <a:pt x="76832" y="27847"/>
                </a:moveTo>
                <a:lnTo>
                  <a:pt x="73798" y="47407"/>
                </a:lnTo>
                <a:lnTo>
                  <a:pt x="982217" y="187579"/>
                </a:lnTo>
                <a:lnTo>
                  <a:pt x="985265" y="168021"/>
                </a:lnTo>
                <a:lnTo>
                  <a:pt x="76832" y="27847"/>
                </a:lnTo>
                <a:close/>
              </a:path>
              <a:path w="985520" h="187960">
                <a:moveTo>
                  <a:pt x="81152" y="0"/>
                </a:moveTo>
                <a:lnTo>
                  <a:pt x="0" y="26035"/>
                </a:lnTo>
                <a:lnTo>
                  <a:pt x="69468" y="75311"/>
                </a:lnTo>
                <a:lnTo>
                  <a:pt x="73798" y="47407"/>
                </a:lnTo>
                <a:lnTo>
                  <a:pt x="61213" y="45466"/>
                </a:lnTo>
                <a:lnTo>
                  <a:pt x="64261" y="25908"/>
                </a:lnTo>
                <a:lnTo>
                  <a:pt x="77133" y="25908"/>
                </a:lnTo>
                <a:lnTo>
                  <a:pt x="81152" y="0"/>
                </a:lnTo>
                <a:close/>
              </a:path>
              <a:path w="985520" h="187960">
                <a:moveTo>
                  <a:pt x="64261" y="25908"/>
                </a:moveTo>
                <a:lnTo>
                  <a:pt x="61213" y="45466"/>
                </a:lnTo>
                <a:lnTo>
                  <a:pt x="73798" y="47407"/>
                </a:lnTo>
                <a:lnTo>
                  <a:pt x="76832" y="27847"/>
                </a:lnTo>
                <a:lnTo>
                  <a:pt x="64261" y="25908"/>
                </a:lnTo>
                <a:close/>
              </a:path>
              <a:path w="985520" h="187960">
                <a:moveTo>
                  <a:pt x="77133" y="25908"/>
                </a:moveTo>
                <a:lnTo>
                  <a:pt x="64261" y="25908"/>
                </a:lnTo>
                <a:lnTo>
                  <a:pt x="76832" y="27847"/>
                </a:lnTo>
                <a:lnTo>
                  <a:pt x="77133" y="25908"/>
                </a:lnTo>
                <a:close/>
              </a:path>
            </a:pathLst>
          </a:custGeom>
          <a:solidFill>
            <a:srgbClr val="F68B21"/>
          </a:solidFill>
        </p:spPr>
        <p:txBody>
          <a:bodyPr wrap="square" lIns="0" tIns="0" rIns="0" bIns="0" rtlCol="0"/>
          <a:lstStyle/>
          <a:p>
            <a:endParaRPr/>
          </a:p>
        </p:txBody>
      </p:sp>
      <p:sp>
        <p:nvSpPr>
          <p:cNvPr id="158" name="object 158"/>
          <p:cNvSpPr/>
          <p:nvPr/>
        </p:nvSpPr>
        <p:spPr>
          <a:xfrm>
            <a:off x="6094476" y="5669279"/>
            <a:ext cx="5402580" cy="685800"/>
          </a:xfrm>
          <a:custGeom>
            <a:avLst/>
            <a:gdLst/>
            <a:ahLst/>
            <a:cxnLst/>
            <a:rect l="l" t="t" r="r" b="b"/>
            <a:pathLst>
              <a:path w="5402580" h="685800">
                <a:moveTo>
                  <a:pt x="5303266" y="0"/>
                </a:moveTo>
                <a:lnTo>
                  <a:pt x="99313" y="0"/>
                </a:lnTo>
                <a:lnTo>
                  <a:pt x="60650" y="7804"/>
                </a:lnTo>
                <a:lnTo>
                  <a:pt x="29083" y="29087"/>
                </a:lnTo>
                <a:lnTo>
                  <a:pt x="7802" y="60655"/>
                </a:lnTo>
                <a:lnTo>
                  <a:pt x="0" y="99314"/>
                </a:lnTo>
                <a:lnTo>
                  <a:pt x="0" y="586486"/>
                </a:lnTo>
                <a:lnTo>
                  <a:pt x="7802" y="625144"/>
                </a:lnTo>
                <a:lnTo>
                  <a:pt x="29083" y="656712"/>
                </a:lnTo>
                <a:lnTo>
                  <a:pt x="60650" y="677995"/>
                </a:lnTo>
                <a:lnTo>
                  <a:pt x="99313" y="685800"/>
                </a:lnTo>
                <a:lnTo>
                  <a:pt x="5303266" y="685800"/>
                </a:lnTo>
                <a:lnTo>
                  <a:pt x="5341929" y="677995"/>
                </a:lnTo>
                <a:lnTo>
                  <a:pt x="5373497" y="656712"/>
                </a:lnTo>
                <a:lnTo>
                  <a:pt x="5394777" y="625144"/>
                </a:lnTo>
                <a:lnTo>
                  <a:pt x="5402580" y="586486"/>
                </a:lnTo>
                <a:lnTo>
                  <a:pt x="5402580" y="99314"/>
                </a:lnTo>
                <a:lnTo>
                  <a:pt x="5394777" y="60655"/>
                </a:lnTo>
                <a:lnTo>
                  <a:pt x="5373497" y="29087"/>
                </a:lnTo>
                <a:lnTo>
                  <a:pt x="5341929" y="7804"/>
                </a:lnTo>
                <a:lnTo>
                  <a:pt x="5303266" y="0"/>
                </a:lnTo>
                <a:close/>
              </a:path>
            </a:pathLst>
          </a:custGeom>
          <a:solidFill>
            <a:srgbClr val="BABABA"/>
          </a:solidFill>
        </p:spPr>
        <p:txBody>
          <a:bodyPr wrap="square" lIns="0" tIns="0" rIns="0" bIns="0" rtlCol="0"/>
          <a:lstStyle/>
          <a:p>
            <a:endParaRPr/>
          </a:p>
        </p:txBody>
      </p:sp>
      <p:sp>
        <p:nvSpPr>
          <p:cNvPr id="159" name="object 159"/>
          <p:cNvSpPr txBox="1"/>
          <p:nvPr/>
        </p:nvSpPr>
        <p:spPr>
          <a:xfrm>
            <a:off x="6204330" y="5686552"/>
            <a:ext cx="5185410" cy="652780"/>
          </a:xfrm>
          <a:prstGeom prst="rect">
            <a:avLst/>
          </a:prstGeom>
        </p:spPr>
        <p:txBody>
          <a:bodyPr vert="horz" wrap="square" lIns="0" tIns="0" rIns="0" bIns="0" rtlCol="0">
            <a:spAutoFit/>
          </a:bodyPr>
          <a:lstStyle/>
          <a:p>
            <a:pPr marL="12700" marR="5080" algn="ctr">
              <a:lnSpc>
                <a:spcPct val="100000"/>
              </a:lnSpc>
            </a:pPr>
            <a:r>
              <a:rPr sz="1400" dirty="0">
                <a:solidFill>
                  <a:srgbClr val="F9F9F9"/>
                </a:solidFill>
                <a:latin typeface="微软雅黑"/>
                <a:cs typeface="微软雅黑"/>
              </a:rPr>
              <a:t>使用公证人联盟来取代</a:t>
            </a:r>
            <a:r>
              <a:rPr sz="1400" spc="-15" dirty="0">
                <a:solidFill>
                  <a:srgbClr val="F9F9F9"/>
                </a:solidFill>
                <a:latin typeface="微软雅黑"/>
                <a:cs typeface="微软雅黑"/>
              </a:rPr>
              <a:t>单</a:t>
            </a:r>
            <a:r>
              <a:rPr sz="1400" dirty="0">
                <a:solidFill>
                  <a:srgbClr val="F9F9F9"/>
                </a:solidFill>
                <a:latin typeface="微软雅黑"/>
                <a:cs typeface="微软雅黑"/>
              </a:rPr>
              <a:t>一的</a:t>
            </a:r>
            <a:r>
              <a:rPr sz="1400" spc="-15" dirty="0">
                <a:solidFill>
                  <a:srgbClr val="F9F9F9"/>
                </a:solidFill>
                <a:latin typeface="微软雅黑"/>
                <a:cs typeface="微软雅黑"/>
              </a:rPr>
              <a:t>保</a:t>
            </a:r>
            <a:r>
              <a:rPr sz="1400" dirty="0">
                <a:solidFill>
                  <a:srgbClr val="F9F9F9"/>
                </a:solidFill>
                <a:latin typeface="微软雅黑"/>
                <a:cs typeface="微软雅黑"/>
              </a:rPr>
              <a:t>管方</a:t>
            </a:r>
            <a:r>
              <a:rPr sz="1400" spc="-15" dirty="0">
                <a:solidFill>
                  <a:srgbClr val="F9F9F9"/>
                </a:solidFill>
                <a:latin typeface="微软雅黑"/>
                <a:cs typeface="微软雅黑"/>
              </a:rPr>
              <a:t>，</a:t>
            </a:r>
            <a:r>
              <a:rPr sz="1400" dirty="0">
                <a:solidFill>
                  <a:srgbClr val="F9F9F9"/>
                </a:solidFill>
                <a:latin typeface="微软雅黑"/>
                <a:cs typeface="微软雅黑"/>
              </a:rPr>
              <a:t>利用</a:t>
            </a:r>
            <a:r>
              <a:rPr sz="1400" spc="-15" dirty="0">
                <a:solidFill>
                  <a:srgbClr val="F9F9F9"/>
                </a:solidFill>
                <a:latin typeface="微软雅黑"/>
                <a:cs typeface="微软雅黑"/>
              </a:rPr>
              <a:t>公</a:t>
            </a:r>
            <a:r>
              <a:rPr sz="1400" dirty="0">
                <a:solidFill>
                  <a:srgbClr val="F9F9F9"/>
                </a:solidFill>
                <a:latin typeface="微软雅黑"/>
                <a:cs typeface="微软雅黑"/>
              </a:rPr>
              <a:t>证人</a:t>
            </a:r>
            <a:r>
              <a:rPr sz="1400" spc="-15" dirty="0">
                <a:solidFill>
                  <a:srgbClr val="F9F9F9"/>
                </a:solidFill>
                <a:latin typeface="微软雅黑"/>
                <a:cs typeface="微软雅黑"/>
              </a:rPr>
              <a:t>联</a:t>
            </a:r>
            <a:r>
              <a:rPr sz="1400" dirty="0">
                <a:solidFill>
                  <a:srgbClr val="F9F9F9"/>
                </a:solidFill>
                <a:latin typeface="微软雅黑"/>
                <a:cs typeface="微软雅黑"/>
              </a:rPr>
              <a:t>盟的</a:t>
            </a:r>
            <a:r>
              <a:rPr sz="1400" spc="-15" dirty="0">
                <a:solidFill>
                  <a:srgbClr val="F9F9F9"/>
                </a:solidFill>
                <a:latin typeface="微软雅黑"/>
                <a:cs typeface="微软雅黑"/>
              </a:rPr>
              <a:t>多</a:t>
            </a:r>
            <a:r>
              <a:rPr sz="1400" dirty="0">
                <a:solidFill>
                  <a:srgbClr val="F9F9F9"/>
                </a:solidFill>
                <a:latin typeface="微软雅黑"/>
                <a:cs typeface="微软雅黑"/>
              </a:rPr>
              <a:t>重</a:t>
            </a:r>
            <a:r>
              <a:rPr sz="1400" spc="-15" dirty="0">
                <a:solidFill>
                  <a:srgbClr val="F9F9F9"/>
                </a:solidFill>
                <a:latin typeface="微软雅黑"/>
                <a:cs typeface="微软雅黑"/>
              </a:rPr>
              <a:t>签</a:t>
            </a:r>
            <a:r>
              <a:rPr sz="1400" dirty="0">
                <a:solidFill>
                  <a:srgbClr val="F9F9F9"/>
                </a:solidFill>
                <a:latin typeface="微软雅黑"/>
                <a:cs typeface="微软雅黑"/>
              </a:rPr>
              <a:t>名  对侧链数字资产流动进</a:t>
            </a:r>
            <a:r>
              <a:rPr sz="1400" spc="-15" dirty="0">
                <a:solidFill>
                  <a:srgbClr val="F9F9F9"/>
                </a:solidFill>
                <a:latin typeface="微软雅黑"/>
                <a:cs typeface="微软雅黑"/>
              </a:rPr>
              <a:t>行</a:t>
            </a:r>
            <a:r>
              <a:rPr sz="1400" dirty="0">
                <a:solidFill>
                  <a:srgbClr val="F9F9F9"/>
                </a:solidFill>
                <a:latin typeface="微软雅黑"/>
                <a:cs typeface="微软雅黑"/>
              </a:rPr>
              <a:t>确认</a:t>
            </a:r>
            <a:r>
              <a:rPr sz="1400" spc="-15" dirty="0">
                <a:solidFill>
                  <a:srgbClr val="F9F9F9"/>
                </a:solidFill>
                <a:latin typeface="微软雅黑"/>
                <a:cs typeface="微软雅黑"/>
              </a:rPr>
              <a:t>。</a:t>
            </a:r>
            <a:r>
              <a:rPr sz="1400" dirty="0">
                <a:solidFill>
                  <a:srgbClr val="F9F9F9"/>
                </a:solidFill>
                <a:latin typeface="微软雅黑"/>
                <a:cs typeface="微软雅黑"/>
              </a:rPr>
              <a:t>优点</a:t>
            </a:r>
            <a:r>
              <a:rPr sz="1400" spc="-15" dirty="0">
                <a:solidFill>
                  <a:srgbClr val="F9F9F9"/>
                </a:solidFill>
                <a:latin typeface="微软雅黑"/>
                <a:cs typeface="微软雅黑"/>
              </a:rPr>
              <a:t>是</a:t>
            </a:r>
            <a:r>
              <a:rPr sz="1400" dirty="0">
                <a:solidFill>
                  <a:srgbClr val="F9F9F9"/>
                </a:solidFill>
                <a:latin typeface="微软雅黑"/>
                <a:cs typeface="微软雅黑"/>
              </a:rPr>
              <a:t>不会</a:t>
            </a:r>
            <a:r>
              <a:rPr sz="1400" spc="-15" dirty="0">
                <a:solidFill>
                  <a:srgbClr val="F9F9F9"/>
                </a:solidFill>
                <a:latin typeface="微软雅黑"/>
                <a:cs typeface="微软雅黑"/>
              </a:rPr>
              <a:t>对</a:t>
            </a:r>
            <a:r>
              <a:rPr sz="1400" dirty="0">
                <a:solidFill>
                  <a:srgbClr val="F9F9F9"/>
                </a:solidFill>
                <a:latin typeface="微软雅黑"/>
                <a:cs typeface="微软雅黑"/>
              </a:rPr>
              <a:t>主链</a:t>
            </a:r>
            <a:r>
              <a:rPr sz="1400" spc="-15" dirty="0">
                <a:solidFill>
                  <a:srgbClr val="F9F9F9"/>
                </a:solidFill>
                <a:latin typeface="微软雅黑"/>
                <a:cs typeface="微软雅黑"/>
              </a:rPr>
              <a:t>协</a:t>
            </a:r>
            <a:r>
              <a:rPr sz="1400" dirty="0">
                <a:solidFill>
                  <a:srgbClr val="F9F9F9"/>
                </a:solidFill>
                <a:latin typeface="微软雅黑"/>
                <a:cs typeface="微软雅黑"/>
              </a:rPr>
              <a:t>议进</a:t>
            </a:r>
            <a:r>
              <a:rPr sz="1400" spc="-15" dirty="0">
                <a:solidFill>
                  <a:srgbClr val="F9F9F9"/>
                </a:solidFill>
                <a:latin typeface="微软雅黑"/>
                <a:cs typeface="微软雅黑"/>
              </a:rPr>
              <a:t>行</a:t>
            </a:r>
            <a:r>
              <a:rPr sz="1400" dirty="0">
                <a:solidFill>
                  <a:srgbClr val="F9F9F9"/>
                </a:solidFill>
                <a:latin typeface="微软雅黑"/>
                <a:cs typeface="微软雅黑"/>
              </a:rPr>
              <a:t>修</a:t>
            </a:r>
            <a:r>
              <a:rPr sz="1400" spc="-15" dirty="0">
                <a:solidFill>
                  <a:srgbClr val="F9F9F9"/>
                </a:solidFill>
                <a:latin typeface="微软雅黑"/>
                <a:cs typeface="微软雅黑"/>
              </a:rPr>
              <a:t>改</a:t>
            </a:r>
            <a:r>
              <a:rPr sz="1400" dirty="0">
                <a:solidFill>
                  <a:srgbClr val="F9F9F9"/>
                </a:solidFill>
                <a:latin typeface="微软雅黑"/>
                <a:cs typeface="微软雅黑"/>
              </a:rPr>
              <a:t>、  主链资产更安全，缺点是侧链安全取决于公证人联盟诚实度。</a:t>
            </a:r>
            <a:endParaRPr sz="1400">
              <a:latin typeface="微软雅黑"/>
              <a:cs typeface="微软雅黑"/>
            </a:endParaRPr>
          </a:p>
        </p:txBody>
      </p:sp>
      <p:sp>
        <p:nvSpPr>
          <p:cNvPr id="160" name="object 160"/>
          <p:cNvSpPr txBox="1"/>
          <p:nvPr/>
        </p:nvSpPr>
        <p:spPr>
          <a:xfrm>
            <a:off x="5566028" y="1263268"/>
            <a:ext cx="6177280" cy="1863089"/>
          </a:xfrm>
          <a:prstGeom prst="rect">
            <a:avLst/>
          </a:prstGeom>
        </p:spPr>
        <p:txBody>
          <a:bodyPr vert="horz" wrap="square" lIns="0" tIns="0" rIns="0" bIns="0" rtlCol="0">
            <a:spAutoFit/>
          </a:bodyPr>
          <a:lstStyle/>
          <a:p>
            <a:pPr marL="299085" marR="5080" indent="-287020">
              <a:lnSpc>
                <a:spcPct val="150000"/>
              </a:lnSpc>
            </a:pPr>
            <a:r>
              <a:rPr sz="1400" spc="540" dirty="0">
                <a:solidFill>
                  <a:srgbClr val="1D9ED2"/>
                </a:solidFill>
                <a:latin typeface="Arial Unicode MS"/>
                <a:cs typeface="Arial Unicode MS"/>
              </a:rPr>
              <a:t>◆ </a:t>
            </a:r>
            <a:r>
              <a:rPr sz="1400" spc="-5" dirty="0">
                <a:solidFill>
                  <a:srgbClr val="585858"/>
                </a:solidFill>
                <a:latin typeface="微软雅黑"/>
                <a:cs typeface="微软雅黑"/>
              </a:rPr>
              <a:t>驱动链模式：矿工作为“算法代理监护人”，对侧链当前的状态进行检测。  </a:t>
            </a:r>
            <a:r>
              <a:rPr sz="1400" dirty="0">
                <a:solidFill>
                  <a:srgbClr val="585858"/>
                </a:solidFill>
                <a:latin typeface="微软雅黑"/>
                <a:cs typeface="微软雅黑"/>
              </a:rPr>
              <a:t>受矿工参与度影响较大，并且需要对主链进行软分叉。</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09" dirty="0">
                <a:solidFill>
                  <a:srgbClr val="1D9ED2"/>
                </a:solidFill>
                <a:latin typeface="Arial Unicode MS"/>
                <a:cs typeface="Arial Unicode MS"/>
              </a:rPr>
              <a:t> </a:t>
            </a:r>
            <a:r>
              <a:rPr sz="1400" dirty="0">
                <a:solidFill>
                  <a:srgbClr val="585858"/>
                </a:solidFill>
                <a:latin typeface="微软雅黑"/>
                <a:cs typeface="微软雅黑"/>
              </a:rPr>
              <a:t>燃烧证明：主要应用于单向锚定的区块链中，即持有比特币的用户可以发</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送到一个专门的没有私钥的地址中，那么会在侧链生成相应数量的新币。</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00" dirty="0">
                <a:solidFill>
                  <a:srgbClr val="1D9ED2"/>
                </a:solidFill>
                <a:latin typeface="Arial Unicode MS"/>
                <a:cs typeface="Arial Unicode MS"/>
              </a:rPr>
              <a:t> </a:t>
            </a:r>
            <a:r>
              <a:rPr sz="1400" dirty="0">
                <a:solidFill>
                  <a:srgbClr val="585858"/>
                </a:solidFill>
                <a:latin typeface="微软雅黑"/>
                <a:cs typeface="微软雅黑"/>
              </a:rPr>
              <a:t>混合模式：在主链和侧链中使用不同的解锁方法，提高了处理效率。</a:t>
            </a:r>
            <a:endParaRPr sz="1400">
              <a:latin typeface="微软雅黑"/>
              <a:cs typeface="微软雅黑"/>
            </a:endParaRPr>
          </a:p>
          <a:p>
            <a:pPr marL="2404745">
              <a:lnSpc>
                <a:spcPct val="100000"/>
              </a:lnSpc>
              <a:spcBef>
                <a:spcPts val="285"/>
              </a:spcBef>
            </a:pPr>
            <a:r>
              <a:rPr sz="1400" dirty="0">
                <a:solidFill>
                  <a:srgbClr val="585858"/>
                </a:solidFill>
                <a:latin typeface="微软雅黑"/>
                <a:cs typeface="微软雅黑"/>
              </a:rPr>
              <a:t>亿欧智库：联盟模式示意图</a:t>
            </a:r>
            <a:endParaRPr sz="1400">
              <a:latin typeface="微软雅黑"/>
              <a:cs typeface="微软雅黑"/>
            </a:endParaRPr>
          </a:p>
        </p:txBody>
      </p:sp>
      <p:sp>
        <p:nvSpPr>
          <p:cNvPr id="161" name="object 161"/>
          <p:cNvSpPr/>
          <p:nvPr/>
        </p:nvSpPr>
        <p:spPr>
          <a:xfrm>
            <a:off x="12021311" y="457200"/>
            <a:ext cx="161544" cy="323088"/>
          </a:xfrm>
          <a:prstGeom prst="rect">
            <a:avLst/>
          </a:prstGeom>
          <a:blipFill>
            <a:blip r:embed="rId15" cstate="print"/>
            <a:stretch>
              <a:fillRect/>
            </a:stretch>
          </a:blipFill>
        </p:spPr>
        <p:txBody>
          <a:bodyPr wrap="square" lIns="0" tIns="0" rIns="0" bIns="0" rtlCol="0"/>
          <a:lstStyle/>
          <a:p>
            <a:endParaRPr/>
          </a:p>
        </p:txBody>
      </p:sp>
      <p:sp>
        <p:nvSpPr>
          <p:cNvPr id="162" name="object 162"/>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16</a:t>
            </a:fld>
            <a:endParaRPr dirty="0"/>
          </a:p>
        </p:txBody>
      </p:sp>
      <p:sp>
        <p:nvSpPr>
          <p:cNvPr id="163" name="object 163"/>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spc="-10" dirty="0">
                <a:latin typeface="微软雅黑"/>
                <a:cs typeface="微软雅黑"/>
              </a:rPr>
              <a:t>RootStock</a:t>
            </a:r>
            <a:r>
              <a:rPr spc="-10" dirty="0"/>
              <a:t>：比特币的侧链，通过实现智能合约、即时支付和</a:t>
            </a:r>
          </a:p>
          <a:p>
            <a:pPr marL="12700">
              <a:lnSpc>
                <a:spcPts val="2735"/>
              </a:lnSpc>
            </a:pPr>
            <a:r>
              <a:rPr spc="-5" dirty="0"/>
              <a:t>更高的可扩展性等问题，实现比特币的智能合约功能</a:t>
            </a:r>
          </a:p>
        </p:txBody>
      </p:sp>
      <p:sp>
        <p:nvSpPr>
          <p:cNvPr id="4" name="object 4"/>
          <p:cNvSpPr/>
          <p:nvPr/>
        </p:nvSpPr>
        <p:spPr>
          <a:xfrm>
            <a:off x="467868" y="1371587"/>
            <a:ext cx="3724655" cy="495147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67690" y="1471422"/>
            <a:ext cx="3427476" cy="465429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56272" y="1459991"/>
            <a:ext cx="3450323" cy="4677156"/>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49223" y="1522501"/>
            <a:ext cx="3376422" cy="4505706"/>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766572" y="1639823"/>
            <a:ext cx="3028188" cy="4157472"/>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826008" y="1699272"/>
            <a:ext cx="221741" cy="241541"/>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832103" y="1705355"/>
            <a:ext cx="193548" cy="213360"/>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1124711" y="1699272"/>
            <a:ext cx="221742" cy="241541"/>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130808" y="1705355"/>
            <a:ext cx="193547" cy="213360"/>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1423416" y="1699272"/>
            <a:ext cx="221741" cy="241541"/>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1429511" y="1705355"/>
            <a:ext cx="193547" cy="213360"/>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1722120" y="1699272"/>
            <a:ext cx="221742" cy="241541"/>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1728216" y="1705355"/>
            <a:ext cx="193547" cy="213360"/>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2020823" y="1699272"/>
            <a:ext cx="221742" cy="241541"/>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2026920" y="1705355"/>
            <a:ext cx="193548" cy="213360"/>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2319527" y="1699272"/>
            <a:ext cx="221742" cy="241541"/>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2325623" y="1705355"/>
            <a:ext cx="193548" cy="213360"/>
          </a:xfrm>
          <a:prstGeom prst="rect">
            <a:avLst/>
          </a:prstGeom>
          <a:blipFill>
            <a:blip r:embed="rId14" cstate="print"/>
            <a:stretch>
              <a:fillRect/>
            </a:stretch>
          </a:blipFill>
        </p:spPr>
        <p:txBody>
          <a:bodyPr wrap="square" lIns="0" tIns="0" rIns="0" bIns="0" rtlCol="0"/>
          <a:lstStyle/>
          <a:p>
            <a:endParaRPr/>
          </a:p>
        </p:txBody>
      </p:sp>
      <p:sp>
        <p:nvSpPr>
          <p:cNvPr id="21" name="object 21"/>
          <p:cNvSpPr/>
          <p:nvPr/>
        </p:nvSpPr>
        <p:spPr>
          <a:xfrm>
            <a:off x="2618232" y="1699272"/>
            <a:ext cx="221742" cy="241541"/>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2624327" y="1705355"/>
            <a:ext cx="193548" cy="213360"/>
          </a:xfrm>
          <a:prstGeom prst="rect">
            <a:avLst/>
          </a:prstGeom>
          <a:blipFill>
            <a:blip r:embed="rId14" cstate="print"/>
            <a:stretch>
              <a:fillRect/>
            </a:stretch>
          </a:blipFill>
        </p:spPr>
        <p:txBody>
          <a:bodyPr wrap="square" lIns="0" tIns="0" rIns="0" bIns="0" rtlCol="0"/>
          <a:lstStyle/>
          <a:p>
            <a:endParaRPr/>
          </a:p>
        </p:txBody>
      </p:sp>
      <p:sp>
        <p:nvSpPr>
          <p:cNvPr id="23" name="object 23"/>
          <p:cNvSpPr/>
          <p:nvPr/>
        </p:nvSpPr>
        <p:spPr>
          <a:xfrm>
            <a:off x="2915411" y="1699272"/>
            <a:ext cx="223253" cy="241541"/>
          </a:xfrm>
          <a:prstGeom prst="rect">
            <a:avLst/>
          </a:prstGeom>
          <a:blipFill>
            <a:blip r:embed="rId15" cstate="print"/>
            <a:stretch>
              <a:fillRect/>
            </a:stretch>
          </a:blipFill>
        </p:spPr>
        <p:txBody>
          <a:bodyPr wrap="square" lIns="0" tIns="0" rIns="0" bIns="0" rtlCol="0"/>
          <a:lstStyle/>
          <a:p>
            <a:endParaRPr/>
          </a:p>
        </p:txBody>
      </p:sp>
      <p:sp>
        <p:nvSpPr>
          <p:cNvPr id="24" name="object 24"/>
          <p:cNvSpPr/>
          <p:nvPr/>
        </p:nvSpPr>
        <p:spPr>
          <a:xfrm>
            <a:off x="2921507" y="1705355"/>
            <a:ext cx="195072" cy="213360"/>
          </a:xfrm>
          <a:prstGeom prst="rect">
            <a:avLst/>
          </a:prstGeom>
          <a:blipFill>
            <a:blip r:embed="rId16" cstate="print"/>
            <a:stretch>
              <a:fillRect/>
            </a:stretch>
          </a:blipFill>
        </p:spPr>
        <p:txBody>
          <a:bodyPr wrap="square" lIns="0" tIns="0" rIns="0" bIns="0" rtlCol="0"/>
          <a:lstStyle/>
          <a:p>
            <a:endParaRPr/>
          </a:p>
        </p:txBody>
      </p:sp>
      <p:sp>
        <p:nvSpPr>
          <p:cNvPr id="25" name="object 25"/>
          <p:cNvSpPr/>
          <p:nvPr/>
        </p:nvSpPr>
        <p:spPr>
          <a:xfrm>
            <a:off x="3214116" y="1699272"/>
            <a:ext cx="223253" cy="241541"/>
          </a:xfrm>
          <a:prstGeom prst="rect">
            <a:avLst/>
          </a:prstGeom>
          <a:blipFill>
            <a:blip r:embed="rId15" cstate="print"/>
            <a:stretch>
              <a:fillRect/>
            </a:stretch>
          </a:blipFill>
        </p:spPr>
        <p:txBody>
          <a:bodyPr wrap="square" lIns="0" tIns="0" rIns="0" bIns="0" rtlCol="0"/>
          <a:lstStyle/>
          <a:p>
            <a:endParaRPr/>
          </a:p>
        </p:txBody>
      </p:sp>
      <p:sp>
        <p:nvSpPr>
          <p:cNvPr id="26" name="object 26"/>
          <p:cNvSpPr/>
          <p:nvPr/>
        </p:nvSpPr>
        <p:spPr>
          <a:xfrm>
            <a:off x="3220211" y="1705355"/>
            <a:ext cx="195072" cy="213360"/>
          </a:xfrm>
          <a:prstGeom prst="rect">
            <a:avLst/>
          </a:prstGeom>
          <a:blipFill>
            <a:blip r:embed="rId16" cstate="print"/>
            <a:stretch>
              <a:fillRect/>
            </a:stretch>
          </a:blipFill>
        </p:spPr>
        <p:txBody>
          <a:bodyPr wrap="square" lIns="0" tIns="0" rIns="0" bIns="0" rtlCol="0"/>
          <a:lstStyle/>
          <a:p>
            <a:endParaRPr/>
          </a:p>
        </p:txBody>
      </p:sp>
      <p:sp>
        <p:nvSpPr>
          <p:cNvPr id="27" name="object 27"/>
          <p:cNvSpPr/>
          <p:nvPr/>
        </p:nvSpPr>
        <p:spPr>
          <a:xfrm>
            <a:off x="3512820" y="1699272"/>
            <a:ext cx="221741" cy="241541"/>
          </a:xfrm>
          <a:prstGeom prst="rect">
            <a:avLst/>
          </a:prstGeom>
          <a:blipFill>
            <a:blip r:embed="rId8" cstate="print"/>
            <a:stretch>
              <a:fillRect/>
            </a:stretch>
          </a:blipFill>
        </p:spPr>
        <p:txBody>
          <a:bodyPr wrap="square" lIns="0" tIns="0" rIns="0" bIns="0" rtlCol="0"/>
          <a:lstStyle/>
          <a:p>
            <a:endParaRPr/>
          </a:p>
        </p:txBody>
      </p:sp>
      <p:sp>
        <p:nvSpPr>
          <p:cNvPr id="28" name="object 28"/>
          <p:cNvSpPr/>
          <p:nvPr/>
        </p:nvSpPr>
        <p:spPr>
          <a:xfrm>
            <a:off x="3518915" y="1705355"/>
            <a:ext cx="193548" cy="213360"/>
          </a:xfrm>
          <a:prstGeom prst="rect">
            <a:avLst/>
          </a:prstGeom>
          <a:blipFill>
            <a:blip r:embed="rId11" cstate="print"/>
            <a:stretch>
              <a:fillRect/>
            </a:stretch>
          </a:blipFill>
        </p:spPr>
        <p:txBody>
          <a:bodyPr wrap="square" lIns="0" tIns="0" rIns="0" bIns="0" rtlCol="0"/>
          <a:lstStyle/>
          <a:p>
            <a:endParaRPr/>
          </a:p>
        </p:txBody>
      </p:sp>
      <p:sp>
        <p:nvSpPr>
          <p:cNvPr id="29" name="object 29"/>
          <p:cNvSpPr/>
          <p:nvPr/>
        </p:nvSpPr>
        <p:spPr>
          <a:xfrm>
            <a:off x="853439" y="1353311"/>
            <a:ext cx="93725" cy="523494"/>
          </a:xfrm>
          <a:prstGeom prst="rect">
            <a:avLst/>
          </a:prstGeom>
          <a:blipFill>
            <a:blip r:embed="rId17" cstate="print"/>
            <a:stretch>
              <a:fillRect/>
            </a:stretch>
          </a:blipFill>
        </p:spPr>
        <p:txBody>
          <a:bodyPr wrap="square" lIns="0" tIns="0" rIns="0" bIns="0" rtlCol="0"/>
          <a:lstStyle/>
          <a:p>
            <a:endParaRPr/>
          </a:p>
        </p:txBody>
      </p:sp>
      <p:sp>
        <p:nvSpPr>
          <p:cNvPr id="30" name="object 30"/>
          <p:cNvSpPr/>
          <p:nvPr/>
        </p:nvSpPr>
        <p:spPr>
          <a:xfrm>
            <a:off x="890777" y="1395222"/>
            <a:ext cx="21335" cy="441960"/>
          </a:xfrm>
          <a:prstGeom prst="rect">
            <a:avLst/>
          </a:prstGeom>
          <a:blipFill>
            <a:blip r:embed="rId18" cstate="print"/>
            <a:stretch>
              <a:fillRect/>
            </a:stretch>
          </a:blipFill>
        </p:spPr>
        <p:txBody>
          <a:bodyPr wrap="square" lIns="0" tIns="0" rIns="0" bIns="0" rtlCol="0"/>
          <a:lstStyle/>
          <a:p>
            <a:endParaRPr/>
          </a:p>
        </p:txBody>
      </p:sp>
      <p:sp>
        <p:nvSpPr>
          <p:cNvPr id="31" name="object 31"/>
          <p:cNvSpPr/>
          <p:nvPr/>
        </p:nvSpPr>
        <p:spPr>
          <a:xfrm>
            <a:off x="880977" y="1353311"/>
            <a:ext cx="124100" cy="523494"/>
          </a:xfrm>
          <a:prstGeom prst="rect">
            <a:avLst/>
          </a:prstGeom>
          <a:blipFill>
            <a:blip r:embed="rId19" cstate="print"/>
            <a:stretch>
              <a:fillRect/>
            </a:stretch>
          </a:blipFill>
        </p:spPr>
        <p:txBody>
          <a:bodyPr wrap="square" lIns="0" tIns="0" rIns="0" bIns="0" rtlCol="0"/>
          <a:lstStyle/>
          <a:p>
            <a:endParaRPr/>
          </a:p>
        </p:txBody>
      </p:sp>
      <p:sp>
        <p:nvSpPr>
          <p:cNvPr id="32" name="object 32"/>
          <p:cNvSpPr/>
          <p:nvPr/>
        </p:nvSpPr>
        <p:spPr>
          <a:xfrm>
            <a:off x="948689" y="1395222"/>
            <a:ext cx="21335" cy="441960"/>
          </a:xfrm>
          <a:prstGeom prst="rect">
            <a:avLst/>
          </a:prstGeom>
          <a:blipFill>
            <a:blip r:embed="rId18" cstate="print"/>
            <a:stretch>
              <a:fillRect/>
            </a:stretch>
          </a:blipFill>
        </p:spPr>
        <p:txBody>
          <a:bodyPr wrap="square" lIns="0" tIns="0" rIns="0" bIns="0" rtlCol="0"/>
          <a:lstStyle/>
          <a:p>
            <a:endParaRPr/>
          </a:p>
        </p:txBody>
      </p:sp>
      <p:sp>
        <p:nvSpPr>
          <p:cNvPr id="33" name="object 33"/>
          <p:cNvSpPr/>
          <p:nvPr/>
        </p:nvSpPr>
        <p:spPr>
          <a:xfrm>
            <a:off x="938889" y="1385188"/>
            <a:ext cx="40979" cy="462025"/>
          </a:xfrm>
          <a:prstGeom prst="rect">
            <a:avLst/>
          </a:prstGeom>
          <a:blipFill>
            <a:blip r:embed="rId20" cstate="print"/>
            <a:stretch>
              <a:fillRect/>
            </a:stretch>
          </a:blipFill>
        </p:spPr>
        <p:txBody>
          <a:bodyPr wrap="square" lIns="0" tIns="0" rIns="0" bIns="0" rtlCol="0"/>
          <a:lstStyle/>
          <a:p>
            <a:endParaRPr/>
          </a:p>
        </p:txBody>
      </p:sp>
      <p:sp>
        <p:nvSpPr>
          <p:cNvPr id="34" name="object 34"/>
          <p:cNvSpPr/>
          <p:nvPr/>
        </p:nvSpPr>
        <p:spPr>
          <a:xfrm>
            <a:off x="1153667" y="1353311"/>
            <a:ext cx="93725" cy="523494"/>
          </a:xfrm>
          <a:prstGeom prst="rect">
            <a:avLst/>
          </a:prstGeom>
          <a:blipFill>
            <a:blip r:embed="rId17" cstate="print"/>
            <a:stretch>
              <a:fillRect/>
            </a:stretch>
          </a:blipFill>
        </p:spPr>
        <p:txBody>
          <a:bodyPr wrap="square" lIns="0" tIns="0" rIns="0" bIns="0" rtlCol="0"/>
          <a:lstStyle/>
          <a:p>
            <a:endParaRPr/>
          </a:p>
        </p:txBody>
      </p:sp>
      <p:sp>
        <p:nvSpPr>
          <p:cNvPr id="35" name="object 35"/>
          <p:cNvSpPr/>
          <p:nvPr/>
        </p:nvSpPr>
        <p:spPr>
          <a:xfrm>
            <a:off x="1191005" y="1395222"/>
            <a:ext cx="21335" cy="441960"/>
          </a:xfrm>
          <a:prstGeom prst="rect">
            <a:avLst/>
          </a:prstGeom>
          <a:blipFill>
            <a:blip r:embed="rId21" cstate="print"/>
            <a:stretch>
              <a:fillRect/>
            </a:stretch>
          </a:blipFill>
        </p:spPr>
        <p:txBody>
          <a:bodyPr wrap="square" lIns="0" tIns="0" rIns="0" bIns="0" rtlCol="0"/>
          <a:lstStyle/>
          <a:p>
            <a:endParaRPr/>
          </a:p>
        </p:txBody>
      </p:sp>
      <p:sp>
        <p:nvSpPr>
          <p:cNvPr id="36" name="object 36"/>
          <p:cNvSpPr/>
          <p:nvPr/>
        </p:nvSpPr>
        <p:spPr>
          <a:xfrm>
            <a:off x="1181205" y="1353311"/>
            <a:ext cx="122576" cy="523494"/>
          </a:xfrm>
          <a:prstGeom prst="rect">
            <a:avLst/>
          </a:prstGeom>
          <a:blipFill>
            <a:blip r:embed="rId22" cstate="print"/>
            <a:stretch>
              <a:fillRect/>
            </a:stretch>
          </a:blipFill>
        </p:spPr>
        <p:txBody>
          <a:bodyPr wrap="square" lIns="0" tIns="0" rIns="0" bIns="0" rtlCol="0"/>
          <a:lstStyle/>
          <a:p>
            <a:endParaRPr/>
          </a:p>
        </p:txBody>
      </p:sp>
      <p:sp>
        <p:nvSpPr>
          <p:cNvPr id="37" name="object 37"/>
          <p:cNvSpPr/>
          <p:nvPr/>
        </p:nvSpPr>
        <p:spPr>
          <a:xfrm>
            <a:off x="1247394" y="1395222"/>
            <a:ext cx="21336" cy="441960"/>
          </a:xfrm>
          <a:prstGeom prst="rect">
            <a:avLst/>
          </a:prstGeom>
          <a:blipFill>
            <a:blip r:embed="rId18" cstate="print"/>
            <a:stretch>
              <a:fillRect/>
            </a:stretch>
          </a:blipFill>
        </p:spPr>
        <p:txBody>
          <a:bodyPr wrap="square" lIns="0" tIns="0" rIns="0" bIns="0" rtlCol="0"/>
          <a:lstStyle/>
          <a:p>
            <a:endParaRPr/>
          </a:p>
        </p:txBody>
      </p:sp>
      <p:sp>
        <p:nvSpPr>
          <p:cNvPr id="38" name="object 38"/>
          <p:cNvSpPr/>
          <p:nvPr/>
        </p:nvSpPr>
        <p:spPr>
          <a:xfrm>
            <a:off x="1237593" y="1385188"/>
            <a:ext cx="41042" cy="462025"/>
          </a:xfrm>
          <a:prstGeom prst="rect">
            <a:avLst/>
          </a:prstGeom>
          <a:blipFill>
            <a:blip r:embed="rId20" cstate="print"/>
            <a:stretch>
              <a:fillRect/>
            </a:stretch>
          </a:blipFill>
        </p:spPr>
        <p:txBody>
          <a:bodyPr wrap="square" lIns="0" tIns="0" rIns="0" bIns="0" rtlCol="0"/>
          <a:lstStyle/>
          <a:p>
            <a:endParaRPr/>
          </a:p>
        </p:txBody>
      </p:sp>
      <p:sp>
        <p:nvSpPr>
          <p:cNvPr id="39" name="object 39"/>
          <p:cNvSpPr/>
          <p:nvPr/>
        </p:nvSpPr>
        <p:spPr>
          <a:xfrm>
            <a:off x="1452372" y="1353311"/>
            <a:ext cx="93725" cy="523494"/>
          </a:xfrm>
          <a:prstGeom prst="rect">
            <a:avLst/>
          </a:prstGeom>
          <a:blipFill>
            <a:blip r:embed="rId17" cstate="print"/>
            <a:stretch>
              <a:fillRect/>
            </a:stretch>
          </a:blipFill>
        </p:spPr>
        <p:txBody>
          <a:bodyPr wrap="square" lIns="0" tIns="0" rIns="0" bIns="0" rtlCol="0"/>
          <a:lstStyle/>
          <a:p>
            <a:endParaRPr/>
          </a:p>
        </p:txBody>
      </p:sp>
      <p:sp>
        <p:nvSpPr>
          <p:cNvPr id="40" name="object 40"/>
          <p:cNvSpPr/>
          <p:nvPr/>
        </p:nvSpPr>
        <p:spPr>
          <a:xfrm>
            <a:off x="1489710" y="1395222"/>
            <a:ext cx="21336" cy="441960"/>
          </a:xfrm>
          <a:prstGeom prst="rect">
            <a:avLst/>
          </a:prstGeom>
          <a:blipFill>
            <a:blip r:embed="rId21" cstate="print"/>
            <a:stretch>
              <a:fillRect/>
            </a:stretch>
          </a:blipFill>
        </p:spPr>
        <p:txBody>
          <a:bodyPr wrap="square" lIns="0" tIns="0" rIns="0" bIns="0" rtlCol="0"/>
          <a:lstStyle/>
          <a:p>
            <a:endParaRPr/>
          </a:p>
        </p:txBody>
      </p:sp>
      <p:sp>
        <p:nvSpPr>
          <p:cNvPr id="41" name="object 41"/>
          <p:cNvSpPr/>
          <p:nvPr/>
        </p:nvSpPr>
        <p:spPr>
          <a:xfrm>
            <a:off x="1479843" y="1353311"/>
            <a:ext cx="124166" cy="523494"/>
          </a:xfrm>
          <a:prstGeom prst="rect">
            <a:avLst/>
          </a:prstGeom>
          <a:blipFill>
            <a:blip r:embed="rId23" cstate="print"/>
            <a:stretch>
              <a:fillRect/>
            </a:stretch>
          </a:blipFill>
        </p:spPr>
        <p:txBody>
          <a:bodyPr wrap="square" lIns="0" tIns="0" rIns="0" bIns="0" rtlCol="0"/>
          <a:lstStyle/>
          <a:p>
            <a:endParaRPr/>
          </a:p>
        </p:txBody>
      </p:sp>
      <p:sp>
        <p:nvSpPr>
          <p:cNvPr id="42" name="object 42"/>
          <p:cNvSpPr/>
          <p:nvPr/>
        </p:nvSpPr>
        <p:spPr>
          <a:xfrm>
            <a:off x="1547622" y="1395222"/>
            <a:ext cx="21336" cy="441960"/>
          </a:xfrm>
          <a:prstGeom prst="rect">
            <a:avLst/>
          </a:prstGeom>
          <a:blipFill>
            <a:blip r:embed="rId21" cstate="print"/>
            <a:stretch>
              <a:fillRect/>
            </a:stretch>
          </a:blipFill>
        </p:spPr>
        <p:txBody>
          <a:bodyPr wrap="square" lIns="0" tIns="0" rIns="0" bIns="0" rtlCol="0"/>
          <a:lstStyle/>
          <a:p>
            <a:endParaRPr/>
          </a:p>
        </p:txBody>
      </p:sp>
      <p:sp>
        <p:nvSpPr>
          <p:cNvPr id="43" name="object 43"/>
          <p:cNvSpPr/>
          <p:nvPr/>
        </p:nvSpPr>
        <p:spPr>
          <a:xfrm>
            <a:off x="1537755" y="1385188"/>
            <a:ext cx="40981" cy="462025"/>
          </a:xfrm>
          <a:prstGeom prst="rect">
            <a:avLst/>
          </a:prstGeom>
          <a:blipFill>
            <a:blip r:embed="rId24" cstate="print"/>
            <a:stretch>
              <a:fillRect/>
            </a:stretch>
          </a:blipFill>
        </p:spPr>
        <p:txBody>
          <a:bodyPr wrap="square" lIns="0" tIns="0" rIns="0" bIns="0" rtlCol="0"/>
          <a:lstStyle/>
          <a:p>
            <a:endParaRPr/>
          </a:p>
        </p:txBody>
      </p:sp>
      <p:sp>
        <p:nvSpPr>
          <p:cNvPr id="44" name="object 44"/>
          <p:cNvSpPr/>
          <p:nvPr/>
        </p:nvSpPr>
        <p:spPr>
          <a:xfrm>
            <a:off x="1752600" y="1353311"/>
            <a:ext cx="93725" cy="523494"/>
          </a:xfrm>
          <a:prstGeom prst="rect">
            <a:avLst/>
          </a:prstGeom>
          <a:blipFill>
            <a:blip r:embed="rId25" cstate="print"/>
            <a:stretch>
              <a:fillRect/>
            </a:stretch>
          </a:blipFill>
        </p:spPr>
        <p:txBody>
          <a:bodyPr wrap="square" lIns="0" tIns="0" rIns="0" bIns="0" rtlCol="0"/>
          <a:lstStyle/>
          <a:p>
            <a:endParaRPr/>
          </a:p>
        </p:txBody>
      </p:sp>
      <p:sp>
        <p:nvSpPr>
          <p:cNvPr id="45" name="object 45"/>
          <p:cNvSpPr/>
          <p:nvPr/>
        </p:nvSpPr>
        <p:spPr>
          <a:xfrm>
            <a:off x="1789938" y="1395222"/>
            <a:ext cx="21336" cy="441960"/>
          </a:xfrm>
          <a:prstGeom prst="rect">
            <a:avLst/>
          </a:prstGeom>
          <a:blipFill>
            <a:blip r:embed="rId21" cstate="print"/>
            <a:stretch>
              <a:fillRect/>
            </a:stretch>
          </a:blipFill>
        </p:spPr>
        <p:txBody>
          <a:bodyPr wrap="square" lIns="0" tIns="0" rIns="0" bIns="0" rtlCol="0"/>
          <a:lstStyle/>
          <a:p>
            <a:endParaRPr/>
          </a:p>
        </p:txBody>
      </p:sp>
      <p:sp>
        <p:nvSpPr>
          <p:cNvPr id="46" name="object 46"/>
          <p:cNvSpPr/>
          <p:nvPr/>
        </p:nvSpPr>
        <p:spPr>
          <a:xfrm>
            <a:off x="1780158" y="1353311"/>
            <a:ext cx="122591" cy="523494"/>
          </a:xfrm>
          <a:prstGeom prst="rect">
            <a:avLst/>
          </a:prstGeom>
          <a:blipFill>
            <a:blip r:embed="rId26" cstate="print"/>
            <a:stretch>
              <a:fillRect/>
            </a:stretch>
          </a:blipFill>
        </p:spPr>
        <p:txBody>
          <a:bodyPr wrap="square" lIns="0" tIns="0" rIns="0" bIns="0" rtlCol="0"/>
          <a:lstStyle/>
          <a:p>
            <a:endParaRPr/>
          </a:p>
        </p:txBody>
      </p:sp>
      <p:sp>
        <p:nvSpPr>
          <p:cNvPr id="47" name="object 47"/>
          <p:cNvSpPr/>
          <p:nvPr/>
        </p:nvSpPr>
        <p:spPr>
          <a:xfrm>
            <a:off x="1847850" y="1395222"/>
            <a:ext cx="19812" cy="441960"/>
          </a:xfrm>
          <a:prstGeom prst="rect">
            <a:avLst/>
          </a:prstGeom>
          <a:blipFill>
            <a:blip r:embed="rId21" cstate="print"/>
            <a:stretch>
              <a:fillRect/>
            </a:stretch>
          </a:blipFill>
        </p:spPr>
        <p:txBody>
          <a:bodyPr wrap="square" lIns="0" tIns="0" rIns="0" bIns="0" rtlCol="0"/>
          <a:lstStyle/>
          <a:p>
            <a:endParaRPr/>
          </a:p>
        </p:txBody>
      </p:sp>
      <p:sp>
        <p:nvSpPr>
          <p:cNvPr id="48" name="object 48"/>
          <p:cNvSpPr/>
          <p:nvPr/>
        </p:nvSpPr>
        <p:spPr>
          <a:xfrm>
            <a:off x="1838069" y="1385188"/>
            <a:ext cx="39371" cy="462025"/>
          </a:xfrm>
          <a:prstGeom prst="rect">
            <a:avLst/>
          </a:prstGeom>
          <a:blipFill>
            <a:blip r:embed="rId27" cstate="print"/>
            <a:stretch>
              <a:fillRect/>
            </a:stretch>
          </a:blipFill>
        </p:spPr>
        <p:txBody>
          <a:bodyPr wrap="square" lIns="0" tIns="0" rIns="0" bIns="0" rtlCol="0"/>
          <a:lstStyle/>
          <a:p>
            <a:endParaRPr/>
          </a:p>
        </p:txBody>
      </p:sp>
      <p:sp>
        <p:nvSpPr>
          <p:cNvPr id="49" name="object 49"/>
          <p:cNvSpPr/>
          <p:nvPr/>
        </p:nvSpPr>
        <p:spPr>
          <a:xfrm>
            <a:off x="2052827" y="1353311"/>
            <a:ext cx="93725" cy="523494"/>
          </a:xfrm>
          <a:prstGeom prst="rect">
            <a:avLst/>
          </a:prstGeom>
          <a:blipFill>
            <a:blip r:embed="rId25" cstate="print"/>
            <a:stretch>
              <a:fillRect/>
            </a:stretch>
          </a:blipFill>
        </p:spPr>
        <p:txBody>
          <a:bodyPr wrap="square" lIns="0" tIns="0" rIns="0" bIns="0" rtlCol="0"/>
          <a:lstStyle/>
          <a:p>
            <a:endParaRPr/>
          </a:p>
        </p:txBody>
      </p:sp>
      <p:sp>
        <p:nvSpPr>
          <p:cNvPr id="50" name="object 50"/>
          <p:cNvSpPr/>
          <p:nvPr/>
        </p:nvSpPr>
        <p:spPr>
          <a:xfrm>
            <a:off x="2090166" y="1395222"/>
            <a:ext cx="21335" cy="441960"/>
          </a:xfrm>
          <a:prstGeom prst="rect">
            <a:avLst/>
          </a:prstGeom>
          <a:blipFill>
            <a:blip r:embed="rId18" cstate="print"/>
            <a:stretch>
              <a:fillRect/>
            </a:stretch>
          </a:blipFill>
        </p:spPr>
        <p:txBody>
          <a:bodyPr wrap="square" lIns="0" tIns="0" rIns="0" bIns="0" rtlCol="0"/>
          <a:lstStyle/>
          <a:p>
            <a:endParaRPr/>
          </a:p>
        </p:txBody>
      </p:sp>
      <p:sp>
        <p:nvSpPr>
          <p:cNvPr id="51" name="object 51"/>
          <p:cNvSpPr/>
          <p:nvPr/>
        </p:nvSpPr>
        <p:spPr>
          <a:xfrm>
            <a:off x="2080299" y="1353311"/>
            <a:ext cx="122642" cy="523494"/>
          </a:xfrm>
          <a:prstGeom prst="rect">
            <a:avLst/>
          </a:prstGeom>
          <a:blipFill>
            <a:blip r:embed="rId28" cstate="print"/>
            <a:stretch>
              <a:fillRect/>
            </a:stretch>
          </a:blipFill>
        </p:spPr>
        <p:txBody>
          <a:bodyPr wrap="square" lIns="0" tIns="0" rIns="0" bIns="0" rtlCol="0"/>
          <a:lstStyle/>
          <a:p>
            <a:endParaRPr/>
          </a:p>
        </p:txBody>
      </p:sp>
      <p:sp>
        <p:nvSpPr>
          <p:cNvPr id="52" name="object 52"/>
          <p:cNvSpPr/>
          <p:nvPr/>
        </p:nvSpPr>
        <p:spPr>
          <a:xfrm>
            <a:off x="2146554" y="1395222"/>
            <a:ext cx="21335" cy="441960"/>
          </a:xfrm>
          <a:prstGeom prst="rect">
            <a:avLst/>
          </a:prstGeom>
          <a:blipFill>
            <a:blip r:embed="rId21" cstate="print"/>
            <a:stretch>
              <a:fillRect/>
            </a:stretch>
          </a:blipFill>
        </p:spPr>
        <p:txBody>
          <a:bodyPr wrap="square" lIns="0" tIns="0" rIns="0" bIns="0" rtlCol="0"/>
          <a:lstStyle/>
          <a:p>
            <a:endParaRPr/>
          </a:p>
        </p:txBody>
      </p:sp>
      <p:sp>
        <p:nvSpPr>
          <p:cNvPr id="53" name="object 53"/>
          <p:cNvSpPr/>
          <p:nvPr/>
        </p:nvSpPr>
        <p:spPr>
          <a:xfrm>
            <a:off x="2136687" y="1385188"/>
            <a:ext cx="41107" cy="462025"/>
          </a:xfrm>
          <a:prstGeom prst="rect">
            <a:avLst/>
          </a:prstGeom>
          <a:blipFill>
            <a:blip r:embed="rId29" cstate="print"/>
            <a:stretch>
              <a:fillRect/>
            </a:stretch>
          </a:blipFill>
        </p:spPr>
        <p:txBody>
          <a:bodyPr wrap="square" lIns="0" tIns="0" rIns="0" bIns="0" rtlCol="0"/>
          <a:lstStyle/>
          <a:p>
            <a:endParaRPr/>
          </a:p>
        </p:txBody>
      </p:sp>
      <p:sp>
        <p:nvSpPr>
          <p:cNvPr id="54" name="object 54"/>
          <p:cNvSpPr/>
          <p:nvPr/>
        </p:nvSpPr>
        <p:spPr>
          <a:xfrm>
            <a:off x="2351532" y="1353311"/>
            <a:ext cx="93725" cy="523494"/>
          </a:xfrm>
          <a:prstGeom prst="rect">
            <a:avLst/>
          </a:prstGeom>
          <a:blipFill>
            <a:blip r:embed="rId25" cstate="print"/>
            <a:stretch>
              <a:fillRect/>
            </a:stretch>
          </a:blipFill>
        </p:spPr>
        <p:txBody>
          <a:bodyPr wrap="square" lIns="0" tIns="0" rIns="0" bIns="0" rtlCol="0"/>
          <a:lstStyle/>
          <a:p>
            <a:endParaRPr/>
          </a:p>
        </p:txBody>
      </p:sp>
      <p:sp>
        <p:nvSpPr>
          <p:cNvPr id="55" name="object 55"/>
          <p:cNvSpPr/>
          <p:nvPr/>
        </p:nvSpPr>
        <p:spPr>
          <a:xfrm>
            <a:off x="2388870" y="1395222"/>
            <a:ext cx="21336" cy="441960"/>
          </a:xfrm>
          <a:prstGeom prst="rect">
            <a:avLst/>
          </a:prstGeom>
          <a:blipFill>
            <a:blip r:embed="rId18" cstate="print"/>
            <a:stretch>
              <a:fillRect/>
            </a:stretch>
          </a:blipFill>
        </p:spPr>
        <p:txBody>
          <a:bodyPr wrap="square" lIns="0" tIns="0" rIns="0" bIns="0" rtlCol="0"/>
          <a:lstStyle/>
          <a:p>
            <a:endParaRPr/>
          </a:p>
        </p:txBody>
      </p:sp>
      <p:sp>
        <p:nvSpPr>
          <p:cNvPr id="56" name="object 56"/>
          <p:cNvSpPr/>
          <p:nvPr/>
        </p:nvSpPr>
        <p:spPr>
          <a:xfrm>
            <a:off x="2379003" y="1353311"/>
            <a:ext cx="124166" cy="523494"/>
          </a:xfrm>
          <a:prstGeom prst="rect">
            <a:avLst/>
          </a:prstGeom>
          <a:blipFill>
            <a:blip r:embed="rId30" cstate="print"/>
            <a:stretch>
              <a:fillRect/>
            </a:stretch>
          </a:blipFill>
        </p:spPr>
        <p:txBody>
          <a:bodyPr wrap="square" lIns="0" tIns="0" rIns="0" bIns="0" rtlCol="0"/>
          <a:lstStyle/>
          <a:p>
            <a:endParaRPr/>
          </a:p>
        </p:txBody>
      </p:sp>
      <p:sp>
        <p:nvSpPr>
          <p:cNvPr id="57" name="object 57"/>
          <p:cNvSpPr/>
          <p:nvPr/>
        </p:nvSpPr>
        <p:spPr>
          <a:xfrm>
            <a:off x="2446782" y="1395222"/>
            <a:ext cx="21336" cy="441960"/>
          </a:xfrm>
          <a:prstGeom prst="rect">
            <a:avLst/>
          </a:prstGeom>
          <a:blipFill>
            <a:blip r:embed="rId18" cstate="print"/>
            <a:stretch>
              <a:fillRect/>
            </a:stretch>
          </a:blipFill>
        </p:spPr>
        <p:txBody>
          <a:bodyPr wrap="square" lIns="0" tIns="0" rIns="0" bIns="0" rtlCol="0"/>
          <a:lstStyle/>
          <a:p>
            <a:endParaRPr/>
          </a:p>
        </p:txBody>
      </p:sp>
      <p:sp>
        <p:nvSpPr>
          <p:cNvPr id="58" name="object 58"/>
          <p:cNvSpPr/>
          <p:nvPr/>
        </p:nvSpPr>
        <p:spPr>
          <a:xfrm>
            <a:off x="2437002" y="1385188"/>
            <a:ext cx="40894" cy="462025"/>
          </a:xfrm>
          <a:prstGeom prst="rect">
            <a:avLst/>
          </a:prstGeom>
          <a:blipFill>
            <a:blip r:embed="rId20" cstate="print"/>
            <a:stretch>
              <a:fillRect/>
            </a:stretch>
          </a:blipFill>
        </p:spPr>
        <p:txBody>
          <a:bodyPr wrap="square" lIns="0" tIns="0" rIns="0" bIns="0" rtlCol="0"/>
          <a:lstStyle/>
          <a:p>
            <a:endParaRPr/>
          </a:p>
        </p:txBody>
      </p:sp>
      <p:sp>
        <p:nvSpPr>
          <p:cNvPr id="59" name="object 59"/>
          <p:cNvSpPr/>
          <p:nvPr/>
        </p:nvSpPr>
        <p:spPr>
          <a:xfrm>
            <a:off x="2651760" y="1353311"/>
            <a:ext cx="93725" cy="523494"/>
          </a:xfrm>
          <a:prstGeom prst="rect">
            <a:avLst/>
          </a:prstGeom>
          <a:blipFill>
            <a:blip r:embed="rId25" cstate="print"/>
            <a:stretch>
              <a:fillRect/>
            </a:stretch>
          </a:blipFill>
        </p:spPr>
        <p:txBody>
          <a:bodyPr wrap="square" lIns="0" tIns="0" rIns="0" bIns="0" rtlCol="0"/>
          <a:lstStyle/>
          <a:p>
            <a:endParaRPr/>
          </a:p>
        </p:txBody>
      </p:sp>
      <p:sp>
        <p:nvSpPr>
          <p:cNvPr id="60" name="object 60"/>
          <p:cNvSpPr/>
          <p:nvPr/>
        </p:nvSpPr>
        <p:spPr>
          <a:xfrm>
            <a:off x="2689098" y="1395222"/>
            <a:ext cx="21335" cy="441960"/>
          </a:xfrm>
          <a:prstGeom prst="rect">
            <a:avLst/>
          </a:prstGeom>
          <a:blipFill>
            <a:blip r:embed="rId18" cstate="print"/>
            <a:stretch>
              <a:fillRect/>
            </a:stretch>
          </a:blipFill>
        </p:spPr>
        <p:txBody>
          <a:bodyPr wrap="square" lIns="0" tIns="0" rIns="0" bIns="0" rtlCol="0"/>
          <a:lstStyle/>
          <a:p>
            <a:endParaRPr/>
          </a:p>
        </p:txBody>
      </p:sp>
      <p:sp>
        <p:nvSpPr>
          <p:cNvPr id="61" name="object 61"/>
          <p:cNvSpPr/>
          <p:nvPr/>
        </p:nvSpPr>
        <p:spPr>
          <a:xfrm>
            <a:off x="2679231" y="1353311"/>
            <a:ext cx="122642" cy="523494"/>
          </a:xfrm>
          <a:prstGeom prst="rect">
            <a:avLst/>
          </a:prstGeom>
          <a:blipFill>
            <a:blip r:embed="rId31" cstate="print"/>
            <a:stretch>
              <a:fillRect/>
            </a:stretch>
          </a:blipFill>
        </p:spPr>
        <p:txBody>
          <a:bodyPr wrap="square" lIns="0" tIns="0" rIns="0" bIns="0" rtlCol="0"/>
          <a:lstStyle/>
          <a:p>
            <a:endParaRPr/>
          </a:p>
        </p:txBody>
      </p:sp>
      <p:sp>
        <p:nvSpPr>
          <p:cNvPr id="62" name="object 62"/>
          <p:cNvSpPr/>
          <p:nvPr/>
        </p:nvSpPr>
        <p:spPr>
          <a:xfrm>
            <a:off x="2745485" y="1395222"/>
            <a:ext cx="21336" cy="441960"/>
          </a:xfrm>
          <a:prstGeom prst="rect">
            <a:avLst/>
          </a:prstGeom>
          <a:blipFill>
            <a:blip r:embed="rId18" cstate="print"/>
            <a:stretch>
              <a:fillRect/>
            </a:stretch>
          </a:blipFill>
        </p:spPr>
        <p:txBody>
          <a:bodyPr wrap="square" lIns="0" tIns="0" rIns="0" bIns="0" rtlCol="0"/>
          <a:lstStyle/>
          <a:p>
            <a:endParaRPr/>
          </a:p>
        </p:txBody>
      </p:sp>
      <p:sp>
        <p:nvSpPr>
          <p:cNvPr id="63" name="object 63"/>
          <p:cNvSpPr/>
          <p:nvPr/>
        </p:nvSpPr>
        <p:spPr>
          <a:xfrm>
            <a:off x="2735619" y="1385188"/>
            <a:ext cx="41107" cy="462025"/>
          </a:xfrm>
          <a:prstGeom prst="rect">
            <a:avLst/>
          </a:prstGeom>
          <a:blipFill>
            <a:blip r:embed="rId20" cstate="print"/>
            <a:stretch>
              <a:fillRect/>
            </a:stretch>
          </a:blipFill>
        </p:spPr>
        <p:txBody>
          <a:bodyPr wrap="square" lIns="0" tIns="0" rIns="0" bIns="0" rtlCol="0"/>
          <a:lstStyle/>
          <a:p>
            <a:endParaRPr/>
          </a:p>
        </p:txBody>
      </p:sp>
      <p:sp>
        <p:nvSpPr>
          <p:cNvPr id="64" name="object 64"/>
          <p:cNvSpPr/>
          <p:nvPr/>
        </p:nvSpPr>
        <p:spPr>
          <a:xfrm>
            <a:off x="2951988" y="1353311"/>
            <a:ext cx="93725" cy="523494"/>
          </a:xfrm>
          <a:prstGeom prst="rect">
            <a:avLst/>
          </a:prstGeom>
          <a:blipFill>
            <a:blip r:embed="rId25" cstate="print"/>
            <a:stretch>
              <a:fillRect/>
            </a:stretch>
          </a:blipFill>
        </p:spPr>
        <p:txBody>
          <a:bodyPr wrap="square" lIns="0" tIns="0" rIns="0" bIns="0" rtlCol="0"/>
          <a:lstStyle/>
          <a:p>
            <a:endParaRPr/>
          </a:p>
        </p:txBody>
      </p:sp>
      <p:sp>
        <p:nvSpPr>
          <p:cNvPr id="65" name="object 65"/>
          <p:cNvSpPr/>
          <p:nvPr/>
        </p:nvSpPr>
        <p:spPr>
          <a:xfrm>
            <a:off x="2989326" y="1395222"/>
            <a:ext cx="21336" cy="441960"/>
          </a:xfrm>
          <a:prstGeom prst="rect">
            <a:avLst/>
          </a:prstGeom>
          <a:blipFill>
            <a:blip r:embed="rId21" cstate="print"/>
            <a:stretch>
              <a:fillRect/>
            </a:stretch>
          </a:blipFill>
        </p:spPr>
        <p:txBody>
          <a:bodyPr wrap="square" lIns="0" tIns="0" rIns="0" bIns="0" rtlCol="0"/>
          <a:lstStyle/>
          <a:p>
            <a:endParaRPr/>
          </a:p>
        </p:txBody>
      </p:sp>
      <p:sp>
        <p:nvSpPr>
          <p:cNvPr id="66" name="object 66"/>
          <p:cNvSpPr/>
          <p:nvPr/>
        </p:nvSpPr>
        <p:spPr>
          <a:xfrm>
            <a:off x="2979459" y="1353311"/>
            <a:ext cx="122642" cy="523494"/>
          </a:xfrm>
          <a:prstGeom prst="rect">
            <a:avLst/>
          </a:prstGeom>
          <a:blipFill>
            <a:blip r:embed="rId32" cstate="print"/>
            <a:stretch>
              <a:fillRect/>
            </a:stretch>
          </a:blipFill>
        </p:spPr>
        <p:txBody>
          <a:bodyPr wrap="square" lIns="0" tIns="0" rIns="0" bIns="0" rtlCol="0"/>
          <a:lstStyle/>
          <a:p>
            <a:endParaRPr/>
          </a:p>
        </p:txBody>
      </p:sp>
      <p:sp>
        <p:nvSpPr>
          <p:cNvPr id="67" name="object 67"/>
          <p:cNvSpPr/>
          <p:nvPr/>
        </p:nvSpPr>
        <p:spPr>
          <a:xfrm>
            <a:off x="3045714" y="1395222"/>
            <a:ext cx="21336" cy="441960"/>
          </a:xfrm>
          <a:prstGeom prst="rect">
            <a:avLst/>
          </a:prstGeom>
          <a:blipFill>
            <a:blip r:embed="rId21" cstate="print"/>
            <a:stretch>
              <a:fillRect/>
            </a:stretch>
          </a:blipFill>
        </p:spPr>
        <p:txBody>
          <a:bodyPr wrap="square" lIns="0" tIns="0" rIns="0" bIns="0" rtlCol="0"/>
          <a:lstStyle/>
          <a:p>
            <a:endParaRPr/>
          </a:p>
        </p:txBody>
      </p:sp>
      <p:sp>
        <p:nvSpPr>
          <p:cNvPr id="68" name="object 68"/>
          <p:cNvSpPr/>
          <p:nvPr/>
        </p:nvSpPr>
        <p:spPr>
          <a:xfrm>
            <a:off x="3035847" y="1385188"/>
            <a:ext cx="40981" cy="462025"/>
          </a:xfrm>
          <a:prstGeom prst="rect">
            <a:avLst/>
          </a:prstGeom>
          <a:blipFill>
            <a:blip r:embed="rId24" cstate="print"/>
            <a:stretch>
              <a:fillRect/>
            </a:stretch>
          </a:blipFill>
        </p:spPr>
        <p:txBody>
          <a:bodyPr wrap="square" lIns="0" tIns="0" rIns="0" bIns="0" rtlCol="0"/>
          <a:lstStyle/>
          <a:p>
            <a:endParaRPr/>
          </a:p>
        </p:txBody>
      </p:sp>
      <p:sp>
        <p:nvSpPr>
          <p:cNvPr id="69" name="object 69"/>
          <p:cNvSpPr/>
          <p:nvPr/>
        </p:nvSpPr>
        <p:spPr>
          <a:xfrm>
            <a:off x="3250692" y="1353311"/>
            <a:ext cx="93726" cy="523494"/>
          </a:xfrm>
          <a:prstGeom prst="rect">
            <a:avLst/>
          </a:prstGeom>
          <a:blipFill>
            <a:blip r:embed="rId25" cstate="print"/>
            <a:stretch>
              <a:fillRect/>
            </a:stretch>
          </a:blipFill>
        </p:spPr>
        <p:txBody>
          <a:bodyPr wrap="square" lIns="0" tIns="0" rIns="0" bIns="0" rtlCol="0"/>
          <a:lstStyle/>
          <a:p>
            <a:endParaRPr/>
          </a:p>
        </p:txBody>
      </p:sp>
      <p:sp>
        <p:nvSpPr>
          <p:cNvPr id="70" name="object 70"/>
          <p:cNvSpPr/>
          <p:nvPr/>
        </p:nvSpPr>
        <p:spPr>
          <a:xfrm>
            <a:off x="3288029" y="1395222"/>
            <a:ext cx="21336" cy="441960"/>
          </a:xfrm>
          <a:prstGeom prst="rect">
            <a:avLst/>
          </a:prstGeom>
          <a:blipFill>
            <a:blip r:embed="rId21" cstate="print"/>
            <a:stretch>
              <a:fillRect/>
            </a:stretch>
          </a:blipFill>
        </p:spPr>
        <p:txBody>
          <a:bodyPr wrap="square" lIns="0" tIns="0" rIns="0" bIns="0" rtlCol="0"/>
          <a:lstStyle/>
          <a:p>
            <a:endParaRPr/>
          </a:p>
        </p:txBody>
      </p:sp>
      <p:sp>
        <p:nvSpPr>
          <p:cNvPr id="71" name="object 71"/>
          <p:cNvSpPr/>
          <p:nvPr/>
        </p:nvSpPr>
        <p:spPr>
          <a:xfrm>
            <a:off x="3278163" y="1353311"/>
            <a:ext cx="124166" cy="523494"/>
          </a:xfrm>
          <a:prstGeom prst="rect">
            <a:avLst/>
          </a:prstGeom>
          <a:blipFill>
            <a:blip r:embed="rId33" cstate="print"/>
            <a:stretch>
              <a:fillRect/>
            </a:stretch>
          </a:blipFill>
        </p:spPr>
        <p:txBody>
          <a:bodyPr wrap="square" lIns="0" tIns="0" rIns="0" bIns="0" rtlCol="0"/>
          <a:lstStyle/>
          <a:p>
            <a:endParaRPr/>
          </a:p>
        </p:txBody>
      </p:sp>
      <p:sp>
        <p:nvSpPr>
          <p:cNvPr id="72" name="object 72"/>
          <p:cNvSpPr/>
          <p:nvPr/>
        </p:nvSpPr>
        <p:spPr>
          <a:xfrm>
            <a:off x="3345941" y="1395222"/>
            <a:ext cx="21336" cy="441960"/>
          </a:xfrm>
          <a:prstGeom prst="rect">
            <a:avLst/>
          </a:prstGeom>
          <a:blipFill>
            <a:blip r:embed="rId21" cstate="print"/>
            <a:stretch>
              <a:fillRect/>
            </a:stretch>
          </a:blipFill>
        </p:spPr>
        <p:txBody>
          <a:bodyPr wrap="square" lIns="0" tIns="0" rIns="0" bIns="0" rtlCol="0"/>
          <a:lstStyle/>
          <a:p>
            <a:endParaRPr/>
          </a:p>
        </p:txBody>
      </p:sp>
      <p:sp>
        <p:nvSpPr>
          <p:cNvPr id="73" name="object 73"/>
          <p:cNvSpPr/>
          <p:nvPr/>
        </p:nvSpPr>
        <p:spPr>
          <a:xfrm>
            <a:off x="3336075" y="1385188"/>
            <a:ext cx="40981" cy="462025"/>
          </a:xfrm>
          <a:prstGeom prst="rect">
            <a:avLst/>
          </a:prstGeom>
          <a:blipFill>
            <a:blip r:embed="rId24" cstate="print"/>
            <a:stretch>
              <a:fillRect/>
            </a:stretch>
          </a:blipFill>
        </p:spPr>
        <p:txBody>
          <a:bodyPr wrap="square" lIns="0" tIns="0" rIns="0" bIns="0" rtlCol="0"/>
          <a:lstStyle/>
          <a:p>
            <a:endParaRPr/>
          </a:p>
        </p:txBody>
      </p:sp>
      <p:sp>
        <p:nvSpPr>
          <p:cNvPr id="74" name="object 74"/>
          <p:cNvSpPr/>
          <p:nvPr/>
        </p:nvSpPr>
        <p:spPr>
          <a:xfrm>
            <a:off x="3550920" y="1353311"/>
            <a:ext cx="93725" cy="523494"/>
          </a:xfrm>
          <a:prstGeom prst="rect">
            <a:avLst/>
          </a:prstGeom>
          <a:blipFill>
            <a:blip r:embed="rId17" cstate="print"/>
            <a:stretch>
              <a:fillRect/>
            </a:stretch>
          </a:blipFill>
        </p:spPr>
        <p:txBody>
          <a:bodyPr wrap="square" lIns="0" tIns="0" rIns="0" bIns="0" rtlCol="0"/>
          <a:lstStyle/>
          <a:p>
            <a:endParaRPr/>
          </a:p>
        </p:txBody>
      </p:sp>
      <p:sp>
        <p:nvSpPr>
          <p:cNvPr id="75" name="object 75"/>
          <p:cNvSpPr/>
          <p:nvPr/>
        </p:nvSpPr>
        <p:spPr>
          <a:xfrm>
            <a:off x="3588258" y="1395222"/>
            <a:ext cx="21336" cy="441960"/>
          </a:xfrm>
          <a:prstGeom prst="rect">
            <a:avLst/>
          </a:prstGeom>
          <a:blipFill>
            <a:blip r:embed="rId21" cstate="print"/>
            <a:stretch>
              <a:fillRect/>
            </a:stretch>
          </a:blipFill>
        </p:spPr>
        <p:txBody>
          <a:bodyPr wrap="square" lIns="0" tIns="0" rIns="0" bIns="0" rtlCol="0"/>
          <a:lstStyle/>
          <a:p>
            <a:endParaRPr/>
          </a:p>
        </p:txBody>
      </p:sp>
      <p:sp>
        <p:nvSpPr>
          <p:cNvPr id="76" name="object 76"/>
          <p:cNvSpPr/>
          <p:nvPr/>
        </p:nvSpPr>
        <p:spPr>
          <a:xfrm>
            <a:off x="3578392" y="1353311"/>
            <a:ext cx="122642" cy="523494"/>
          </a:xfrm>
          <a:prstGeom prst="rect">
            <a:avLst/>
          </a:prstGeom>
          <a:blipFill>
            <a:blip r:embed="rId34" cstate="print"/>
            <a:stretch>
              <a:fillRect/>
            </a:stretch>
          </a:blipFill>
        </p:spPr>
        <p:txBody>
          <a:bodyPr wrap="square" lIns="0" tIns="0" rIns="0" bIns="0" rtlCol="0"/>
          <a:lstStyle/>
          <a:p>
            <a:endParaRPr/>
          </a:p>
        </p:txBody>
      </p:sp>
      <p:sp>
        <p:nvSpPr>
          <p:cNvPr id="77" name="object 77"/>
          <p:cNvSpPr/>
          <p:nvPr/>
        </p:nvSpPr>
        <p:spPr>
          <a:xfrm>
            <a:off x="3644646" y="1395222"/>
            <a:ext cx="21336" cy="441960"/>
          </a:xfrm>
          <a:prstGeom prst="rect">
            <a:avLst/>
          </a:prstGeom>
          <a:blipFill>
            <a:blip r:embed="rId21" cstate="print"/>
            <a:stretch>
              <a:fillRect/>
            </a:stretch>
          </a:blipFill>
        </p:spPr>
        <p:txBody>
          <a:bodyPr wrap="square" lIns="0" tIns="0" rIns="0" bIns="0" rtlCol="0"/>
          <a:lstStyle/>
          <a:p>
            <a:endParaRPr/>
          </a:p>
        </p:txBody>
      </p:sp>
      <p:sp>
        <p:nvSpPr>
          <p:cNvPr id="78" name="object 78"/>
          <p:cNvSpPr/>
          <p:nvPr/>
        </p:nvSpPr>
        <p:spPr>
          <a:xfrm>
            <a:off x="3634866" y="1385188"/>
            <a:ext cx="41021" cy="462025"/>
          </a:xfrm>
          <a:prstGeom prst="rect">
            <a:avLst/>
          </a:prstGeom>
          <a:blipFill>
            <a:blip r:embed="rId29" cstate="print"/>
            <a:stretch>
              <a:fillRect/>
            </a:stretch>
          </a:blipFill>
        </p:spPr>
        <p:txBody>
          <a:bodyPr wrap="square" lIns="0" tIns="0" rIns="0" bIns="0" rtlCol="0"/>
          <a:lstStyle/>
          <a:p>
            <a:endParaRPr/>
          </a:p>
        </p:txBody>
      </p:sp>
      <p:sp>
        <p:nvSpPr>
          <p:cNvPr id="79" name="object 79"/>
          <p:cNvSpPr txBox="1"/>
          <p:nvPr/>
        </p:nvSpPr>
        <p:spPr>
          <a:xfrm>
            <a:off x="829767" y="2530983"/>
            <a:ext cx="2889885" cy="2893695"/>
          </a:xfrm>
          <a:prstGeom prst="rect">
            <a:avLst/>
          </a:prstGeom>
        </p:spPr>
        <p:txBody>
          <a:bodyPr vert="horz" wrap="square" lIns="0" tIns="0" rIns="0" bIns="0" rtlCol="0">
            <a:spAutoFit/>
          </a:bodyPr>
          <a:lstStyle/>
          <a:p>
            <a:pPr marL="12700" marR="5080">
              <a:lnSpc>
                <a:spcPct val="150000"/>
              </a:lnSpc>
            </a:pPr>
            <a:r>
              <a:rPr sz="1400" b="1" spc="5" dirty="0">
                <a:solidFill>
                  <a:srgbClr val="585858"/>
                </a:solidFill>
                <a:latin typeface="微软雅黑"/>
                <a:cs typeface="微软雅黑"/>
              </a:rPr>
              <a:t>公司介绍：</a:t>
            </a:r>
            <a:r>
              <a:rPr sz="1400" spc="5" dirty="0">
                <a:solidFill>
                  <a:srgbClr val="585858"/>
                </a:solidFill>
                <a:latin typeface="微软雅黑"/>
                <a:cs typeface="微软雅黑"/>
              </a:rPr>
              <a:t>RootStock是比特币的侧  </a:t>
            </a:r>
            <a:r>
              <a:rPr sz="1400" spc="10" dirty="0">
                <a:solidFill>
                  <a:srgbClr val="585858"/>
                </a:solidFill>
                <a:latin typeface="微软雅黑"/>
                <a:cs typeface="微软雅黑"/>
              </a:rPr>
              <a:t>链</a:t>
            </a:r>
            <a:r>
              <a:rPr sz="1400" dirty="0">
                <a:solidFill>
                  <a:srgbClr val="585858"/>
                </a:solidFill>
                <a:latin typeface="微软雅黑"/>
                <a:cs typeface="微软雅黑"/>
              </a:rPr>
              <a:t>，其</a:t>
            </a:r>
            <a:r>
              <a:rPr sz="1400" spc="10" dirty="0">
                <a:solidFill>
                  <a:srgbClr val="585858"/>
                </a:solidFill>
                <a:latin typeface="微软雅黑"/>
                <a:cs typeface="微软雅黑"/>
              </a:rPr>
              <a:t>目</a:t>
            </a:r>
            <a:r>
              <a:rPr sz="1400" dirty="0">
                <a:solidFill>
                  <a:srgbClr val="585858"/>
                </a:solidFill>
                <a:latin typeface="微软雅黑"/>
                <a:cs typeface="微软雅黑"/>
              </a:rPr>
              <a:t>标</a:t>
            </a:r>
            <a:r>
              <a:rPr sz="1400" spc="10" dirty="0">
                <a:solidFill>
                  <a:srgbClr val="585858"/>
                </a:solidFill>
                <a:latin typeface="微软雅黑"/>
                <a:cs typeface="微软雅黑"/>
              </a:rPr>
              <a:t>是</a:t>
            </a:r>
            <a:r>
              <a:rPr sz="1400" dirty="0">
                <a:solidFill>
                  <a:srgbClr val="585858"/>
                </a:solidFill>
                <a:latin typeface="微软雅黑"/>
                <a:cs typeface="微软雅黑"/>
              </a:rPr>
              <a:t>通过</a:t>
            </a:r>
            <a:r>
              <a:rPr sz="1400" spc="10" dirty="0">
                <a:solidFill>
                  <a:srgbClr val="585858"/>
                </a:solidFill>
                <a:latin typeface="微软雅黑"/>
                <a:cs typeface="微软雅黑"/>
              </a:rPr>
              <a:t>实</a:t>
            </a:r>
            <a:r>
              <a:rPr sz="1400" dirty="0">
                <a:solidFill>
                  <a:srgbClr val="585858"/>
                </a:solidFill>
                <a:latin typeface="微软雅黑"/>
                <a:cs typeface="微软雅黑"/>
              </a:rPr>
              <a:t>现智</a:t>
            </a:r>
            <a:r>
              <a:rPr sz="1400" spc="10" dirty="0">
                <a:solidFill>
                  <a:srgbClr val="585858"/>
                </a:solidFill>
                <a:latin typeface="微软雅黑"/>
                <a:cs typeface="微软雅黑"/>
              </a:rPr>
              <a:t>能</a:t>
            </a:r>
            <a:r>
              <a:rPr sz="1400" dirty="0">
                <a:solidFill>
                  <a:srgbClr val="585858"/>
                </a:solidFill>
                <a:latin typeface="微软雅黑"/>
                <a:cs typeface="微软雅黑"/>
              </a:rPr>
              <a:t>合</a:t>
            </a:r>
            <a:r>
              <a:rPr sz="1400" spc="5" dirty="0">
                <a:solidFill>
                  <a:srgbClr val="585858"/>
                </a:solidFill>
                <a:latin typeface="微软雅黑"/>
                <a:cs typeface="微软雅黑"/>
              </a:rPr>
              <a:t>约</a:t>
            </a:r>
            <a:r>
              <a:rPr sz="1400" spc="10" dirty="0">
                <a:solidFill>
                  <a:srgbClr val="585858"/>
                </a:solidFill>
                <a:latin typeface="微软雅黑"/>
                <a:cs typeface="微软雅黑"/>
              </a:rPr>
              <a:t>、</a:t>
            </a:r>
            <a:r>
              <a:rPr sz="1400" dirty="0">
                <a:solidFill>
                  <a:srgbClr val="585858"/>
                </a:solidFill>
                <a:latin typeface="微软雅黑"/>
                <a:cs typeface="微软雅黑"/>
              </a:rPr>
              <a:t>即  </a:t>
            </a:r>
            <a:r>
              <a:rPr sz="1400" spc="10" dirty="0">
                <a:solidFill>
                  <a:srgbClr val="585858"/>
                </a:solidFill>
                <a:latin typeface="微软雅黑"/>
                <a:cs typeface="微软雅黑"/>
              </a:rPr>
              <a:t>时</a:t>
            </a:r>
            <a:r>
              <a:rPr sz="1400" dirty="0">
                <a:solidFill>
                  <a:srgbClr val="585858"/>
                </a:solidFill>
                <a:latin typeface="微软雅黑"/>
                <a:cs typeface="微软雅黑"/>
              </a:rPr>
              <a:t>支付</a:t>
            </a:r>
            <a:r>
              <a:rPr sz="1400" spc="10" dirty="0">
                <a:solidFill>
                  <a:srgbClr val="585858"/>
                </a:solidFill>
                <a:latin typeface="微软雅黑"/>
                <a:cs typeface="微软雅黑"/>
              </a:rPr>
              <a:t>和</a:t>
            </a:r>
            <a:r>
              <a:rPr sz="1400" dirty="0">
                <a:solidFill>
                  <a:srgbClr val="585858"/>
                </a:solidFill>
                <a:latin typeface="微软雅黑"/>
                <a:cs typeface="微软雅黑"/>
              </a:rPr>
              <a:t>更</a:t>
            </a:r>
            <a:r>
              <a:rPr sz="1400" spc="10" dirty="0">
                <a:solidFill>
                  <a:srgbClr val="585858"/>
                </a:solidFill>
                <a:latin typeface="微软雅黑"/>
                <a:cs typeface="微软雅黑"/>
              </a:rPr>
              <a:t>高</a:t>
            </a:r>
            <a:r>
              <a:rPr sz="1400" dirty="0">
                <a:solidFill>
                  <a:srgbClr val="585858"/>
                </a:solidFill>
                <a:latin typeface="微软雅黑"/>
                <a:cs typeface="微软雅黑"/>
              </a:rPr>
              <a:t>的可</a:t>
            </a:r>
            <a:r>
              <a:rPr sz="1400" spc="10" dirty="0">
                <a:solidFill>
                  <a:srgbClr val="585858"/>
                </a:solidFill>
                <a:latin typeface="微软雅黑"/>
                <a:cs typeface="微软雅黑"/>
              </a:rPr>
              <a:t>扩</a:t>
            </a:r>
            <a:r>
              <a:rPr sz="1400" dirty="0">
                <a:solidFill>
                  <a:srgbClr val="585858"/>
                </a:solidFill>
                <a:latin typeface="微软雅黑"/>
                <a:cs typeface="微软雅黑"/>
              </a:rPr>
              <a:t>展</a:t>
            </a:r>
            <a:r>
              <a:rPr sz="1400" spc="5" dirty="0">
                <a:solidFill>
                  <a:srgbClr val="585858"/>
                </a:solidFill>
                <a:latin typeface="微软雅黑"/>
                <a:cs typeface="微软雅黑"/>
              </a:rPr>
              <a:t>性</a:t>
            </a:r>
            <a:r>
              <a:rPr sz="1400" spc="10" dirty="0">
                <a:solidFill>
                  <a:srgbClr val="585858"/>
                </a:solidFill>
                <a:latin typeface="微软雅黑"/>
                <a:cs typeface="微软雅黑"/>
              </a:rPr>
              <a:t>，</a:t>
            </a:r>
            <a:r>
              <a:rPr sz="1400" dirty="0">
                <a:solidFill>
                  <a:srgbClr val="585858"/>
                </a:solidFill>
                <a:latin typeface="微软雅黑"/>
                <a:cs typeface="微软雅黑"/>
              </a:rPr>
              <a:t>实现</a:t>
            </a:r>
            <a:r>
              <a:rPr sz="1400" spc="10" dirty="0">
                <a:solidFill>
                  <a:srgbClr val="585858"/>
                </a:solidFill>
                <a:latin typeface="微软雅黑"/>
                <a:cs typeface="微软雅黑"/>
              </a:rPr>
              <a:t>比</a:t>
            </a:r>
            <a:r>
              <a:rPr sz="1400" dirty="0">
                <a:solidFill>
                  <a:srgbClr val="585858"/>
                </a:solidFill>
                <a:latin typeface="微软雅黑"/>
                <a:cs typeface="微软雅黑"/>
              </a:rPr>
              <a:t>特  </a:t>
            </a:r>
            <a:r>
              <a:rPr sz="1400" spc="10" dirty="0">
                <a:solidFill>
                  <a:srgbClr val="585858"/>
                </a:solidFill>
                <a:latin typeface="微软雅黑"/>
                <a:cs typeface="微软雅黑"/>
              </a:rPr>
              <a:t>币</a:t>
            </a:r>
            <a:r>
              <a:rPr sz="1400" dirty="0">
                <a:solidFill>
                  <a:srgbClr val="585858"/>
                </a:solidFill>
                <a:latin typeface="微软雅黑"/>
                <a:cs typeface="微软雅黑"/>
              </a:rPr>
              <a:t>的智</a:t>
            </a:r>
            <a:r>
              <a:rPr sz="1400" spc="10" dirty="0">
                <a:solidFill>
                  <a:srgbClr val="585858"/>
                </a:solidFill>
                <a:latin typeface="微软雅黑"/>
                <a:cs typeface="微软雅黑"/>
              </a:rPr>
              <a:t>能</a:t>
            </a:r>
            <a:r>
              <a:rPr sz="1400" dirty="0">
                <a:solidFill>
                  <a:srgbClr val="585858"/>
                </a:solidFill>
                <a:latin typeface="微软雅黑"/>
                <a:cs typeface="微软雅黑"/>
              </a:rPr>
              <a:t>合</a:t>
            </a:r>
            <a:r>
              <a:rPr sz="1400" spc="10" dirty="0">
                <a:solidFill>
                  <a:srgbClr val="585858"/>
                </a:solidFill>
                <a:latin typeface="微软雅黑"/>
                <a:cs typeface="微软雅黑"/>
              </a:rPr>
              <a:t>约</a:t>
            </a:r>
            <a:r>
              <a:rPr sz="1400" dirty="0">
                <a:solidFill>
                  <a:srgbClr val="585858"/>
                </a:solidFill>
                <a:latin typeface="微软雅黑"/>
                <a:cs typeface="微软雅黑"/>
              </a:rPr>
              <a:t>功能</a:t>
            </a:r>
            <a:r>
              <a:rPr sz="1400" spc="10" dirty="0">
                <a:solidFill>
                  <a:srgbClr val="585858"/>
                </a:solidFill>
                <a:latin typeface="微软雅黑"/>
                <a:cs typeface="微软雅黑"/>
              </a:rPr>
              <a:t>，</a:t>
            </a:r>
            <a:r>
              <a:rPr sz="1400" dirty="0">
                <a:solidFill>
                  <a:srgbClr val="585858"/>
                </a:solidFill>
                <a:latin typeface="微软雅黑"/>
                <a:cs typeface="微软雅黑"/>
              </a:rPr>
              <a:t>为比</a:t>
            </a:r>
            <a:r>
              <a:rPr sz="1400" spc="10" dirty="0">
                <a:solidFill>
                  <a:srgbClr val="585858"/>
                </a:solidFill>
                <a:latin typeface="微软雅黑"/>
                <a:cs typeface="微软雅黑"/>
              </a:rPr>
              <a:t>特</a:t>
            </a:r>
            <a:r>
              <a:rPr sz="1400" dirty="0">
                <a:solidFill>
                  <a:srgbClr val="585858"/>
                </a:solidFill>
                <a:latin typeface="微软雅黑"/>
                <a:cs typeface="微软雅黑"/>
              </a:rPr>
              <a:t>币生</a:t>
            </a:r>
            <a:r>
              <a:rPr sz="1400" spc="10" dirty="0">
                <a:solidFill>
                  <a:srgbClr val="585858"/>
                </a:solidFill>
                <a:latin typeface="微软雅黑"/>
                <a:cs typeface="微软雅黑"/>
              </a:rPr>
              <a:t>态</a:t>
            </a:r>
            <a:r>
              <a:rPr sz="1400" dirty="0">
                <a:solidFill>
                  <a:srgbClr val="585858"/>
                </a:solidFill>
                <a:latin typeface="微软雅黑"/>
                <a:cs typeface="微软雅黑"/>
              </a:rPr>
              <a:t>系  统增加价值和实用性。  </a:t>
            </a:r>
            <a:r>
              <a:rPr sz="1400" b="1" spc="10" dirty="0">
                <a:solidFill>
                  <a:srgbClr val="585858"/>
                </a:solidFill>
                <a:latin typeface="微软雅黑"/>
                <a:cs typeface="微软雅黑"/>
              </a:rPr>
              <a:t>应</a:t>
            </a:r>
            <a:r>
              <a:rPr sz="1400" b="1" dirty="0">
                <a:solidFill>
                  <a:srgbClr val="585858"/>
                </a:solidFill>
                <a:latin typeface="微软雅黑"/>
                <a:cs typeface="微软雅黑"/>
              </a:rPr>
              <a:t>用场</a:t>
            </a:r>
            <a:r>
              <a:rPr sz="1400" b="1" spc="15" dirty="0">
                <a:solidFill>
                  <a:srgbClr val="585858"/>
                </a:solidFill>
                <a:latin typeface="微软雅黑"/>
                <a:cs typeface="微软雅黑"/>
              </a:rPr>
              <a:t>景</a:t>
            </a:r>
            <a:r>
              <a:rPr sz="1400" dirty="0">
                <a:solidFill>
                  <a:srgbClr val="585858"/>
                </a:solidFill>
                <a:latin typeface="微软雅黑"/>
                <a:cs typeface="微软雅黑"/>
              </a:rPr>
              <a:t>：</a:t>
            </a:r>
            <a:r>
              <a:rPr sz="1400" spc="10" dirty="0">
                <a:solidFill>
                  <a:srgbClr val="585858"/>
                </a:solidFill>
                <a:latin typeface="微软雅黑"/>
                <a:cs typeface="微软雅黑"/>
              </a:rPr>
              <a:t>基</a:t>
            </a:r>
            <a:r>
              <a:rPr sz="1400" dirty="0">
                <a:solidFill>
                  <a:srgbClr val="585858"/>
                </a:solidFill>
                <a:latin typeface="微软雅黑"/>
                <a:cs typeface="微软雅黑"/>
              </a:rPr>
              <a:t>于智</a:t>
            </a:r>
            <a:r>
              <a:rPr sz="1400" spc="10" dirty="0">
                <a:solidFill>
                  <a:srgbClr val="585858"/>
                </a:solidFill>
                <a:latin typeface="微软雅黑"/>
                <a:cs typeface="微软雅黑"/>
              </a:rPr>
              <a:t>能</a:t>
            </a:r>
            <a:r>
              <a:rPr sz="1400" dirty="0">
                <a:solidFill>
                  <a:srgbClr val="585858"/>
                </a:solidFill>
                <a:latin typeface="微软雅黑"/>
                <a:cs typeface="微软雅黑"/>
              </a:rPr>
              <a:t>合约</a:t>
            </a:r>
            <a:r>
              <a:rPr sz="1400" spc="10" dirty="0">
                <a:solidFill>
                  <a:srgbClr val="585858"/>
                </a:solidFill>
                <a:latin typeface="微软雅黑"/>
                <a:cs typeface="微软雅黑"/>
              </a:rPr>
              <a:t>平</a:t>
            </a:r>
            <a:r>
              <a:rPr sz="1400" dirty="0">
                <a:solidFill>
                  <a:srgbClr val="585858"/>
                </a:solidFill>
                <a:latin typeface="微软雅黑"/>
                <a:cs typeface="微软雅黑"/>
              </a:rPr>
              <a:t>台实</a:t>
            </a:r>
            <a:r>
              <a:rPr sz="1400" spc="10" dirty="0">
                <a:solidFill>
                  <a:srgbClr val="585858"/>
                </a:solidFill>
                <a:latin typeface="微软雅黑"/>
                <a:cs typeface="微软雅黑"/>
              </a:rPr>
              <a:t>现</a:t>
            </a:r>
            <a:r>
              <a:rPr sz="1400" dirty="0">
                <a:solidFill>
                  <a:srgbClr val="585858"/>
                </a:solidFill>
                <a:latin typeface="微软雅黑"/>
                <a:cs typeface="微软雅黑"/>
              </a:rPr>
              <a:t>担  </a:t>
            </a:r>
            <a:r>
              <a:rPr sz="1400" spc="10" dirty="0">
                <a:solidFill>
                  <a:srgbClr val="585858"/>
                </a:solidFill>
                <a:latin typeface="微软雅黑"/>
                <a:cs typeface="微软雅黑"/>
              </a:rPr>
              <a:t>保交易、</a:t>
            </a:r>
            <a:r>
              <a:rPr sz="1400" spc="-80" dirty="0">
                <a:solidFill>
                  <a:srgbClr val="585858"/>
                </a:solidFill>
                <a:latin typeface="微软雅黑"/>
                <a:cs typeface="微软雅黑"/>
              </a:rPr>
              <a:t>O</a:t>
            </a:r>
            <a:r>
              <a:rPr sz="1400" spc="-75" dirty="0">
                <a:solidFill>
                  <a:srgbClr val="585858"/>
                </a:solidFill>
                <a:latin typeface="微软雅黑"/>
                <a:cs typeface="微软雅黑"/>
              </a:rPr>
              <a:t>T</a:t>
            </a:r>
            <a:r>
              <a:rPr sz="1400" spc="5" dirty="0">
                <a:solidFill>
                  <a:srgbClr val="585858"/>
                </a:solidFill>
                <a:latin typeface="微软雅黑"/>
                <a:cs typeface="微软雅黑"/>
              </a:rPr>
              <a:t>C</a:t>
            </a:r>
            <a:r>
              <a:rPr sz="1400" spc="10" dirty="0">
                <a:solidFill>
                  <a:srgbClr val="585858"/>
                </a:solidFill>
                <a:latin typeface="微软雅黑"/>
                <a:cs typeface="微软雅黑"/>
              </a:rPr>
              <a:t>交</a:t>
            </a:r>
            <a:r>
              <a:rPr sz="1400" dirty="0">
                <a:solidFill>
                  <a:srgbClr val="585858"/>
                </a:solidFill>
                <a:latin typeface="微软雅黑"/>
                <a:cs typeface="微软雅黑"/>
              </a:rPr>
              <a:t>易</a:t>
            </a:r>
            <a:r>
              <a:rPr sz="1400" spc="10" dirty="0">
                <a:solidFill>
                  <a:srgbClr val="585858"/>
                </a:solidFill>
                <a:latin typeface="微软雅黑"/>
                <a:cs typeface="微软雅黑"/>
              </a:rPr>
              <a:t>、市场预</a:t>
            </a:r>
            <a:r>
              <a:rPr sz="1400" dirty="0">
                <a:solidFill>
                  <a:srgbClr val="585858"/>
                </a:solidFill>
                <a:latin typeface="微软雅黑"/>
                <a:cs typeface="微软雅黑"/>
              </a:rPr>
              <a:t>测</a:t>
            </a:r>
            <a:r>
              <a:rPr sz="1400" spc="10" dirty="0">
                <a:solidFill>
                  <a:srgbClr val="585858"/>
                </a:solidFill>
                <a:latin typeface="微软雅黑"/>
                <a:cs typeface="微软雅黑"/>
              </a:rPr>
              <a:t>、小额  借</a:t>
            </a:r>
            <a:r>
              <a:rPr sz="1400" dirty="0">
                <a:solidFill>
                  <a:srgbClr val="585858"/>
                </a:solidFill>
                <a:latin typeface="微软雅黑"/>
                <a:cs typeface="微软雅黑"/>
              </a:rPr>
              <a:t>贷、</a:t>
            </a:r>
            <a:r>
              <a:rPr sz="1400" spc="10" dirty="0">
                <a:solidFill>
                  <a:srgbClr val="585858"/>
                </a:solidFill>
                <a:latin typeface="微软雅黑"/>
                <a:cs typeface="微软雅黑"/>
              </a:rPr>
              <a:t>替</a:t>
            </a:r>
            <a:r>
              <a:rPr sz="1400" dirty="0">
                <a:solidFill>
                  <a:srgbClr val="585858"/>
                </a:solidFill>
                <a:latin typeface="微软雅黑"/>
                <a:cs typeface="微软雅黑"/>
              </a:rPr>
              <a:t>代</a:t>
            </a:r>
            <a:r>
              <a:rPr sz="1400" spc="15" dirty="0">
                <a:solidFill>
                  <a:srgbClr val="585858"/>
                </a:solidFill>
                <a:latin typeface="微软雅黑"/>
                <a:cs typeface="微软雅黑"/>
              </a:rPr>
              <a:t>币</a:t>
            </a:r>
            <a:r>
              <a:rPr sz="1400" dirty="0">
                <a:solidFill>
                  <a:srgbClr val="585858"/>
                </a:solidFill>
                <a:latin typeface="微软雅黑"/>
                <a:cs typeface="微软雅黑"/>
              </a:rPr>
              <a:t>发</a:t>
            </a:r>
            <a:r>
              <a:rPr sz="1400" spc="-5" dirty="0">
                <a:solidFill>
                  <a:srgbClr val="585858"/>
                </a:solidFill>
                <a:latin typeface="微软雅黑"/>
                <a:cs typeface="微软雅黑"/>
              </a:rPr>
              <a:t>行</a:t>
            </a:r>
            <a:r>
              <a:rPr sz="1400" spc="10" dirty="0">
                <a:solidFill>
                  <a:srgbClr val="585858"/>
                </a:solidFill>
                <a:latin typeface="微软雅黑"/>
                <a:cs typeface="微软雅黑"/>
              </a:rPr>
              <a:t>、</a:t>
            </a:r>
            <a:r>
              <a:rPr sz="1400" dirty="0">
                <a:solidFill>
                  <a:srgbClr val="585858"/>
                </a:solidFill>
                <a:latin typeface="微软雅黑"/>
                <a:cs typeface="微软雅黑"/>
              </a:rPr>
              <a:t>资产</a:t>
            </a:r>
            <a:r>
              <a:rPr sz="1400" spc="10" dirty="0">
                <a:solidFill>
                  <a:srgbClr val="585858"/>
                </a:solidFill>
                <a:latin typeface="微软雅黑"/>
                <a:cs typeface="微软雅黑"/>
              </a:rPr>
              <a:t>代</a:t>
            </a:r>
            <a:r>
              <a:rPr sz="1400" dirty="0">
                <a:solidFill>
                  <a:srgbClr val="585858"/>
                </a:solidFill>
                <a:latin typeface="微软雅黑"/>
                <a:cs typeface="微软雅黑"/>
              </a:rPr>
              <a:t>币化</a:t>
            </a:r>
            <a:r>
              <a:rPr sz="1400" spc="10" dirty="0">
                <a:solidFill>
                  <a:srgbClr val="585858"/>
                </a:solidFill>
                <a:latin typeface="微软雅黑"/>
                <a:cs typeface="微软雅黑"/>
              </a:rPr>
              <a:t>、</a:t>
            </a:r>
            <a:r>
              <a:rPr sz="1400" dirty="0">
                <a:solidFill>
                  <a:srgbClr val="585858"/>
                </a:solidFill>
                <a:latin typeface="微软雅黑"/>
                <a:cs typeface="微软雅黑"/>
              </a:rPr>
              <a:t>供  应链溯源等</a:t>
            </a:r>
            <a:endParaRPr sz="1400">
              <a:latin typeface="微软雅黑"/>
              <a:cs typeface="微软雅黑"/>
            </a:endParaRPr>
          </a:p>
        </p:txBody>
      </p:sp>
      <p:sp>
        <p:nvSpPr>
          <p:cNvPr id="80" name="object 80"/>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基础协议</a:t>
            </a:r>
            <a:endParaRPr sz="1200">
              <a:latin typeface="微软雅黑"/>
              <a:cs typeface="微软雅黑"/>
            </a:endParaRPr>
          </a:p>
        </p:txBody>
      </p:sp>
      <p:sp>
        <p:nvSpPr>
          <p:cNvPr id="81" name="object 81"/>
          <p:cNvSpPr/>
          <p:nvPr/>
        </p:nvSpPr>
        <p:spPr>
          <a:xfrm>
            <a:off x="1583436" y="1778507"/>
            <a:ext cx="1408176" cy="935736"/>
          </a:xfrm>
          <a:prstGeom prst="rect">
            <a:avLst/>
          </a:prstGeom>
          <a:blipFill>
            <a:blip r:embed="rId35" cstate="print"/>
            <a:stretch>
              <a:fillRect/>
            </a:stretch>
          </a:blipFill>
        </p:spPr>
        <p:txBody>
          <a:bodyPr wrap="square" lIns="0" tIns="0" rIns="0" bIns="0" rtlCol="0"/>
          <a:lstStyle/>
          <a:p>
            <a:endParaRPr/>
          </a:p>
        </p:txBody>
      </p:sp>
      <p:sp>
        <p:nvSpPr>
          <p:cNvPr id="82" name="object 82"/>
          <p:cNvSpPr/>
          <p:nvPr/>
        </p:nvSpPr>
        <p:spPr>
          <a:xfrm>
            <a:off x="4619244" y="1696211"/>
            <a:ext cx="1274445" cy="523240"/>
          </a:xfrm>
          <a:custGeom>
            <a:avLst/>
            <a:gdLst/>
            <a:ahLst/>
            <a:cxnLst/>
            <a:rect l="l" t="t" r="r" b="b"/>
            <a:pathLst>
              <a:path w="1274445" h="523239">
                <a:moveTo>
                  <a:pt x="1186941" y="0"/>
                </a:moveTo>
                <a:lnTo>
                  <a:pt x="87121" y="0"/>
                </a:lnTo>
                <a:lnTo>
                  <a:pt x="53203" y="6844"/>
                </a:lnTo>
                <a:lnTo>
                  <a:pt x="25511" y="25511"/>
                </a:lnTo>
                <a:lnTo>
                  <a:pt x="6844" y="53203"/>
                </a:lnTo>
                <a:lnTo>
                  <a:pt x="0" y="87122"/>
                </a:lnTo>
                <a:lnTo>
                  <a:pt x="0" y="435610"/>
                </a:lnTo>
                <a:lnTo>
                  <a:pt x="6844" y="469528"/>
                </a:lnTo>
                <a:lnTo>
                  <a:pt x="25511" y="497220"/>
                </a:lnTo>
                <a:lnTo>
                  <a:pt x="53203" y="515887"/>
                </a:lnTo>
                <a:lnTo>
                  <a:pt x="87121" y="522732"/>
                </a:lnTo>
                <a:lnTo>
                  <a:pt x="1186941" y="522732"/>
                </a:lnTo>
                <a:lnTo>
                  <a:pt x="1220860" y="515887"/>
                </a:lnTo>
                <a:lnTo>
                  <a:pt x="1248552" y="497220"/>
                </a:lnTo>
                <a:lnTo>
                  <a:pt x="1267219" y="469528"/>
                </a:lnTo>
                <a:lnTo>
                  <a:pt x="1274064" y="435610"/>
                </a:lnTo>
                <a:lnTo>
                  <a:pt x="1274064" y="87122"/>
                </a:lnTo>
                <a:lnTo>
                  <a:pt x="1267219" y="53203"/>
                </a:lnTo>
                <a:lnTo>
                  <a:pt x="1248552" y="25511"/>
                </a:lnTo>
                <a:lnTo>
                  <a:pt x="1220860" y="6844"/>
                </a:lnTo>
                <a:lnTo>
                  <a:pt x="1186941" y="0"/>
                </a:lnTo>
                <a:close/>
              </a:path>
            </a:pathLst>
          </a:custGeom>
          <a:solidFill>
            <a:srgbClr val="1D9ED2"/>
          </a:solidFill>
        </p:spPr>
        <p:txBody>
          <a:bodyPr wrap="square" lIns="0" tIns="0" rIns="0" bIns="0" rtlCol="0"/>
          <a:lstStyle/>
          <a:p>
            <a:endParaRPr/>
          </a:p>
        </p:txBody>
      </p:sp>
      <p:sp>
        <p:nvSpPr>
          <p:cNvPr id="83" name="object 83"/>
          <p:cNvSpPr txBox="1"/>
          <p:nvPr/>
        </p:nvSpPr>
        <p:spPr>
          <a:xfrm>
            <a:off x="4797933" y="1737867"/>
            <a:ext cx="916940" cy="439420"/>
          </a:xfrm>
          <a:prstGeom prst="rect">
            <a:avLst/>
          </a:prstGeom>
        </p:spPr>
        <p:txBody>
          <a:bodyPr vert="horz" wrap="square" lIns="0" tIns="0" rIns="0" bIns="0" rtlCol="0">
            <a:spAutoFit/>
          </a:bodyPr>
          <a:lstStyle/>
          <a:p>
            <a:pPr marL="12700" marR="5080">
              <a:lnSpc>
                <a:spcPct val="100000"/>
              </a:lnSpc>
            </a:pPr>
            <a:r>
              <a:rPr sz="1400" dirty="0">
                <a:solidFill>
                  <a:srgbClr val="F9F9F9"/>
                </a:solidFill>
                <a:latin typeface="微软雅黑"/>
                <a:cs typeface="微软雅黑"/>
              </a:rPr>
              <a:t>比特币无智  能合约功能</a:t>
            </a:r>
            <a:endParaRPr sz="1400">
              <a:latin typeface="微软雅黑"/>
              <a:cs typeface="微软雅黑"/>
            </a:endParaRPr>
          </a:p>
        </p:txBody>
      </p:sp>
      <p:sp>
        <p:nvSpPr>
          <p:cNvPr id="84" name="object 84"/>
          <p:cNvSpPr txBox="1"/>
          <p:nvPr/>
        </p:nvSpPr>
        <p:spPr>
          <a:xfrm>
            <a:off x="6760844" y="1427607"/>
            <a:ext cx="2341880" cy="226060"/>
          </a:xfrm>
          <a:prstGeom prst="rect">
            <a:avLst/>
          </a:prstGeom>
        </p:spPr>
        <p:txBody>
          <a:bodyPr vert="horz" wrap="square" lIns="0" tIns="0" rIns="0" bIns="0" rtlCol="0">
            <a:spAutoFit/>
          </a:bodyPr>
          <a:lstStyle/>
          <a:p>
            <a:pPr marL="12700">
              <a:lnSpc>
                <a:spcPct val="100000"/>
              </a:lnSpc>
            </a:pPr>
            <a:r>
              <a:rPr sz="1400" dirty="0">
                <a:solidFill>
                  <a:srgbClr val="585858"/>
                </a:solidFill>
                <a:latin typeface="微软雅黑"/>
                <a:cs typeface="微软雅黑"/>
              </a:rPr>
              <a:t>亿欧智库：比特币存在的特点</a:t>
            </a:r>
            <a:endParaRPr sz="1400">
              <a:latin typeface="微软雅黑"/>
              <a:cs typeface="微软雅黑"/>
            </a:endParaRPr>
          </a:p>
        </p:txBody>
      </p:sp>
      <p:sp>
        <p:nvSpPr>
          <p:cNvPr id="85" name="object 85"/>
          <p:cNvSpPr/>
          <p:nvPr/>
        </p:nvSpPr>
        <p:spPr>
          <a:xfrm>
            <a:off x="8846819" y="1696211"/>
            <a:ext cx="1274445" cy="523240"/>
          </a:xfrm>
          <a:custGeom>
            <a:avLst/>
            <a:gdLst/>
            <a:ahLst/>
            <a:cxnLst/>
            <a:rect l="l" t="t" r="r" b="b"/>
            <a:pathLst>
              <a:path w="1274445" h="523239">
                <a:moveTo>
                  <a:pt x="1186941" y="0"/>
                </a:moveTo>
                <a:lnTo>
                  <a:pt x="87122" y="0"/>
                </a:lnTo>
                <a:lnTo>
                  <a:pt x="53203" y="6844"/>
                </a:lnTo>
                <a:lnTo>
                  <a:pt x="25511" y="25511"/>
                </a:lnTo>
                <a:lnTo>
                  <a:pt x="6844" y="53203"/>
                </a:lnTo>
                <a:lnTo>
                  <a:pt x="0" y="87122"/>
                </a:lnTo>
                <a:lnTo>
                  <a:pt x="0" y="435610"/>
                </a:lnTo>
                <a:lnTo>
                  <a:pt x="6844" y="469528"/>
                </a:lnTo>
                <a:lnTo>
                  <a:pt x="25511" y="497220"/>
                </a:lnTo>
                <a:lnTo>
                  <a:pt x="53203" y="515887"/>
                </a:lnTo>
                <a:lnTo>
                  <a:pt x="87122" y="522732"/>
                </a:lnTo>
                <a:lnTo>
                  <a:pt x="1186941" y="522732"/>
                </a:lnTo>
                <a:lnTo>
                  <a:pt x="1220860" y="515887"/>
                </a:lnTo>
                <a:lnTo>
                  <a:pt x="1248552" y="497220"/>
                </a:lnTo>
                <a:lnTo>
                  <a:pt x="1267219" y="469528"/>
                </a:lnTo>
                <a:lnTo>
                  <a:pt x="1274063" y="435610"/>
                </a:lnTo>
                <a:lnTo>
                  <a:pt x="1274063" y="87122"/>
                </a:lnTo>
                <a:lnTo>
                  <a:pt x="1267219" y="53203"/>
                </a:lnTo>
                <a:lnTo>
                  <a:pt x="1248552" y="25511"/>
                </a:lnTo>
                <a:lnTo>
                  <a:pt x="1220860" y="6844"/>
                </a:lnTo>
                <a:lnTo>
                  <a:pt x="1186941" y="0"/>
                </a:lnTo>
                <a:close/>
              </a:path>
            </a:pathLst>
          </a:custGeom>
          <a:solidFill>
            <a:srgbClr val="1D9ED2"/>
          </a:solidFill>
        </p:spPr>
        <p:txBody>
          <a:bodyPr wrap="square" lIns="0" tIns="0" rIns="0" bIns="0" rtlCol="0"/>
          <a:lstStyle/>
          <a:p>
            <a:endParaRPr/>
          </a:p>
        </p:txBody>
      </p:sp>
      <p:sp>
        <p:nvSpPr>
          <p:cNvPr id="86" name="object 86"/>
          <p:cNvSpPr txBox="1"/>
          <p:nvPr/>
        </p:nvSpPr>
        <p:spPr>
          <a:xfrm>
            <a:off x="9115170" y="1844547"/>
            <a:ext cx="7391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网络拥堵</a:t>
            </a:r>
            <a:endParaRPr sz="1400">
              <a:latin typeface="微软雅黑"/>
              <a:cs typeface="微软雅黑"/>
            </a:endParaRPr>
          </a:p>
        </p:txBody>
      </p:sp>
      <p:sp>
        <p:nvSpPr>
          <p:cNvPr id="87" name="object 87"/>
          <p:cNvSpPr/>
          <p:nvPr/>
        </p:nvSpPr>
        <p:spPr>
          <a:xfrm>
            <a:off x="10254995" y="1696211"/>
            <a:ext cx="1274445" cy="523240"/>
          </a:xfrm>
          <a:custGeom>
            <a:avLst/>
            <a:gdLst/>
            <a:ahLst/>
            <a:cxnLst/>
            <a:rect l="l" t="t" r="r" b="b"/>
            <a:pathLst>
              <a:path w="1274445" h="523239">
                <a:moveTo>
                  <a:pt x="1186942" y="0"/>
                </a:moveTo>
                <a:lnTo>
                  <a:pt x="87122" y="0"/>
                </a:lnTo>
                <a:lnTo>
                  <a:pt x="53203" y="6844"/>
                </a:lnTo>
                <a:lnTo>
                  <a:pt x="25511" y="25511"/>
                </a:lnTo>
                <a:lnTo>
                  <a:pt x="6844" y="53203"/>
                </a:lnTo>
                <a:lnTo>
                  <a:pt x="0" y="87122"/>
                </a:lnTo>
                <a:lnTo>
                  <a:pt x="0" y="435610"/>
                </a:lnTo>
                <a:lnTo>
                  <a:pt x="6844" y="469528"/>
                </a:lnTo>
                <a:lnTo>
                  <a:pt x="25511" y="497220"/>
                </a:lnTo>
                <a:lnTo>
                  <a:pt x="53203" y="515887"/>
                </a:lnTo>
                <a:lnTo>
                  <a:pt x="87122" y="522732"/>
                </a:lnTo>
                <a:lnTo>
                  <a:pt x="1186942" y="522732"/>
                </a:lnTo>
                <a:lnTo>
                  <a:pt x="1220860" y="515887"/>
                </a:lnTo>
                <a:lnTo>
                  <a:pt x="1248552" y="497220"/>
                </a:lnTo>
                <a:lnTo>
                  <a:pt x="1267219" y="469528"/>
                </a:lnTo>
                <a:lnTo>
                  <a:pt x="1274063" y="435610"/>
                </a:lnTo>
                <a:lnTo>
                  <a:pt x="1274063" y="87122"/>
                </a:lnTo>
                <a:lnTo>
                  <a:pt x="1267219" y="53203"/>
                </a:lnTo>
                <a:lnTo>
                  <a:pt x="1248552" y="25511"/>
                </a:lnTo>
                <a:lnTo>
                  <a:pt x="1220860" y="6844"/>
                </a:lnTo>
                <a:lnTo>
                  <a:pt x="1186942" y="0"/>
                </a:lnTo>
                <a:close/>
              </a:path>
            </a:pathLst>
          </a:custGeom>
          <a:solidFill>
            <a:srgbClr val="1D9ED2"/>
          </a:solidFill>
        </p:spPr>
        <p:txBody>
          <a:bodyPr wrap="square" lIns="0" tIns="0" rIns="0" bIns="0" rtlCol="0"/>
          <a:lstStyle/>
          <a:p>
            <a:endParaRPr/>
          </a:p>
        </p:txBody>
      </p:sp>
      <p:sp>
        <p:nvSpPr>
          <p:cNvPr id="88" name="object 88"/>
          <p:cNvSpPr txBox="1"/>
          <p:nvPr/>
        </p:nvSpPr>
        <p:spPr>
          <a:xfrm>
            <a:off x="10434319" y="1737867"/>
            <a:ext cx="916940" cy="439420"/>
          </a:xfrm>
          <a:prstGeom prst="rect">
            <a:avLst/>
          </a:prstGeom>
        </p:spPr>
        <p:txBody>
          <a:bodyPr vert="horz" wrap="square" lIns="0" tIns="0" rIns="0" bIns="0" rtlCol="0">
            <a:spAutoFit/>
          </a:bodyPr>
          <a:lstStyle/>
          <a:p>
            <a:pPr marL="368935" marR="5080" indent="-356870">
              <a:lnSpc>
                <a:spcPct val="100000"/>
              </a:lnSpc>
            </a:pPr>
            <a:r>
              <a:rPr sz="1400" dirty="0">
                <a:solidFill>
                  <a:srgbClr val="F9F9F9"/>
                </a:solidFill>
                <a:latin typeface="微软雅黑"/>
                <a:cs typeface="微软雅黑"/>
              </a:rPr>
              <a:t>交易手续费  高</a:t>
            </a:r>
            <a:endParaRPr sz="1400">
              <a:latin typeface="微软雅黑"/>
              <a:cs typeface="微软雅黑"/>
            </a:endParaRPr>
          </a:p>
        </p:txBody>
      </p:sp>
      <p:sp>
        <p:nvSpPr>
          <p:cNvPr id="89" name="object 89"/>
          <p:cNvSpPr/>
          <p:nvPr/>
        </p:nvSpPr>
        <p:spPr>
          <a:xfrm>
            <a:off x="6028944" y="1696211"/>
            <a:ext cx="1274445" cy="523240"/>
          </a:xfrm>
          <a:custGeom>
            <a:avLst/>
            <a:gdLst/>
            <a:ahLst/>
            <a:cxnLst/>
            <a:rect l="l" t="t" r="r" b="b"/>
            <a:pathLst>
              <a:path w="1274445" h="523239">
                <a:moveTo>
                  <a:pt x="1186941" y="0"/>
                </a:moveTo>
                <a:lnTo>
                  <a:pt x="87121" y="0"/>
                </a:lnTo>
                <a:lnTo>
                  <a:pt x="53203" y="6844"/>
                </a:lnTo>
                <a:lnTo>
                  <a:pt x="25511" y="25511"/>
                </a:lnTo>
                <a:lnTo>
                  <a:pt x="6844" y="53203"/>
                </a:lnTo>
                <a:lnTo>
                  <a:pt x="0" y="87122"/>
                </a:lnTo>
                <a:lnTo>
                  <a:pt x="0" y="435610"/>
                </a:lnTo>
                <a:lnTo>
                  <a:pt x="6844" y="469528"/>
                </a:lnTo>
                <a:lnTo>
                  <a:pt x="25511" y="497220"/>
                </a:lnTo>
                <a:lnTo>
                  <a:pt x="53203" y="515887"/>
                </a:lnTo>
                <a:lnTo>
                  <a:pt x="87121" y="522732"/>
                </a:lnTo>
                <a:lnTo>
                  <a:pt x="1186941" y="522732"/>
                </a:lnTo>
                <a:lnTo>
                  <a:pt x="1220860" y="515887"/>
                </a:lnTo>
                <a:lnTo>
                  <a:pt x="1248552" y="497220"/>
                </a:lnTo>
                <a:lnTo>
                  <a:pt x="1267219" y="469528"/>
                </a:lnTo>
                <a:lnTo>
                  <a:pt x="1274063" y="435610"/>
                </a:lnTo>
                <a:lnTo>
                  <a:pt x="1274063" y="87122"/>
                </a:lnTo>
                <a:lnTo>
                  <a:pt x="1267219" y="53203"/>
                </a:lnTo>
                <a:lnTo>
                  <a:pt x="1248552" y="25511"/>
                </a:lnTo>
                <a:lnTo>
                  <a:pt x="1220860" y="6844"/>
                </a:lnTo>
                <a:lnTo>
                  <a:pt x="1186941" y="0"/>
                </a:lnTo>
                <a:close/>
              </a:path>
            </a:pathLst>
          </a:custGeom>
          <a:solidFill>
            <a:srgbClr val="1D9ED2"/>
          </a:solidFill>
        </p:spPr>
        <p:txBody>
          <a:bodyPr wrap="square" lIns="0" tIns="0" rIns="0" bIns="0" rtlCol="0"/>
          <a:lstStyle/>
          <a:p>
            <a:endParaRPr/>
          </a:p>
        </p:txBody>
      </p:sp>
      <p:sp>
        <p:nvSpPr>
          <p:cNvPr id="90" name="object 90"/>
          <p:cNvSpPr txBox="1"/>
          <p:nvPr/>
        </p:nvSpPr>
        <p:spPr>
          <a:xfrm>
            <a:off x="6206997" y="1737867"/>
            <a:ext cx="916940" cy="439420"/>
          </a:xfrm>
          <a:prstGeom prst="rect">
            <a:avLst/>
          </a:prstGeom>
        </p:spPr>
        <p:txBody>
          <a:bodyPr vert="horz" wrap="square" lIns="0" tIns="0" rIns="0" bIns="0" rtlCol="0">
            <a:spAutoFit/>
          </a:bodyPr>
          <a:lstStyle/>
          <a:p>
            <a:pPr marL="102235" marR="5080" indent="-90170">
              <a:lnSpc>
                <a:spcPct val="100000"/>
              </a:lnSpc>
            </a:pPr>
            <a:r>
              <a:rPr sz="1400" dirty="0">
                <a:solidFill>
                  <a:srgbClr val="F9F9F9"/>
                </a:solidFill>
                <a:latin typeface="微软雅黑"/>
                <a:cs typeface="微软雅黑"/>
              </a:rPr>
              <a:t>比特币确认  速度过慢</a:t>
            </a:r>
            <a:endParaRPr sz="1400">
              <a:latin typeface="微软雅黑"/>
              <a:cs typeface="微软雅黑"/>
            </a:endParaRPr>
          </a:p>
        </p:txBody>
      </p:sp>
      <p:sp>
        <p:nvSpPr>
          <p:cNvPr id="91" name="object 91"/>
          <p:cNvSpPr/>
          <p:nvPr/>
        </p:nvSpPr>
        <p:spPr>
          <a:xfrm>
            <a:off x="7437119" y="1696211"/>
            <a:ext cx="1274445" cy="523240"/>
          </a:xfrm>
          <a:custGeom>
            <a:avLst/>
            <a:gdLst/>
            <a:ahLst/>
            <a:cxnLst/>
            <a:rect l="l" t="t" r="r" b="b"/>
            <a:pathLst>
              <a:path w="1274445" h="523239">
                <a:moveTo>
                  <a:pt x="1186941" y="0"/>
                </a:moveTo>
                <a:lnTo>
                  <a:pt x="87122" y="0"/>
                </a:lnTo>
                <a:lnTo>
                  <a:pt x="53203" y="6844"/>
                </a:lnTo>
                <a:lnTo>
                  <a:pt x="25511" y="25511"/>
                </a:lnTo>
                <a:lnTo>
                  <a:pt x="6844" y="53203"/>
                </a:lnTo>
                <a:lnTo>
                  <a:pt x="0" y="87122"/>
                </a:lnTo>
                <a:lnTo>
                  <a:pt x="0" y="435610"/>
                </a:lnTo>
                <a:lnTo>
                  <a:pt x="6844" y="469528"/>
                </a:lnTo>
                <a:lnTo>
                  <a:pt x="25511" y="497220"/>
                </a:lnTo>
                <a:lnTo>
                  <a:pt x="53203" y="515887"/>
                </a:lnTo>
                <a:lnTo>
                  <a:pt x="87122" y="522732"/>
                </a:lnTo>
                <a:lnTo>
                  <a:pt x="1186941" y="522732"/>
                </a:lnTo>
                <a:lnTo>
                  <a:pt x="1220860" y="515887"/>
                </a:lnTo>
                <a:lnTo>
                  <a:pt x="1248552" y="497220"/>
                </a:lnTo>
                <a:lnTo>
                  <a:pt x="1267219" y="469528"/>
                </a:lnTo>
                <a:lnTo>
                  <a:pt x="1274063" y="435610"/>
                </a:lnTo>
                <a:lnTo>
                  <a:pt x="1274063" y="87122"/>
                </a:lnTo>
                <a:lnTo>
                  <a:pt x="1267219" y="53203"/>
                </a:lnTo>
                <a:lnTo>
                  <a:pt x="1248552" y="25511"/>
                </a:lnTo>
                <a:lnTo>
                  <a:pt x="1220860" y="6844"/>
                </a:lnTo>
                <a:lnTo>
                  <a:pt x="1186941" y="0"/>
                </a:lnTo>
                <a:close/>
              </a:path>
            </a:pathLst>
          </a:custGeom>
          <a:solidFill>
            <a:srgbClr val="1D9ED2"/>
          </a:solidFill>
        </p:spPr>
        <p:txBody>
          <a:bodyPr wrap="square" lIns="0" tIns="0" rIns="0" bIns="0" rtlCol="0"/>
          <a:lstStyle/>
          <a:p>
            <a:endParaRPr/>
          </a:p>
        </p:txBody>
      </p:sp>
      <p:sp>
        <p:nvSpPr>
          <p:cNvPr id="92" name="object 92"/>
          <p:cNvSpPr txBox="1"/>
          <p:nvPr/>
        </p:nvSpPr>
        <p:spPr>
          <a:xfrm>
            <a:off x="7616190" y="1737867"/>
            <a:ext cx="916940" cy="439420"/>
          </a:xfrm>
          <a:prstGeom prst="rect">
            <a:avLst/>
          </a:prstGeom>
        </p:spPr>
        <p:txBody>
          <a:bodyPr vert="horz" wrap="square" lIns="0" tIns="0" rIns="0" bIns="0" rtlCol="0">
            <a:spAutoFit/>
          </a:bodyPr>
          <a:lstStyle/>
          <a:p>
            <a:pPr marL="190500" marR="5080" indent="-178435">
              <a:lnSpc>
                <a:spcPct val="100000"/>
              </a:lnSpc>
            </a:pPr>
            <a:r>
              <a:rPr sz="1400" dirty="0">
                <a:solidFill>
                  <a:srgbClr val="F9F9F9"/>
                </a:solidFill>
                <a:latin typeface="微软雅黑"/>
                <a:cs typeface="微软雅黑"/>
              </a:rPr>
              <a:t>对等网络速  度过慢</a:t>
            </a:r>
            <a:endParaRPr sz="1400">
              <a:latin typeface="微软雅黑"/>
              <a:cs typeface="微软雅黑"/>
            </a:endParaRPr>
          </a:p>
        </p:txBody>
      </p:sp>
      <p:sp>
        <p:nvSpPr>
          <p:cNvPr id="93" name="object 93"/>
          <p:cNvSpPr/>
          <p:nvPr/>
        </p:nvSpPr>
        <p:spPr>
          <a:xfrm>
            <a:off x="5175503" y="2272283"/>
            <a:ext cx="5760720" cy="307975"/>
          </a:xfrm>
          <a:custGeom>
            <a:avLst/>
            <a:gdLst/>
            <a:ahLst/>
            <a:cxnLst/>
            <a:rect l="l" t="t" r="r" b="b"/>
            <a:pathLst>
              <a:path w="5760720" h="307975">
                <a:moveTo>
                  <a:pt x="5760720" y="0"/>
                </a:moveTo>
                <a:lnTo>
                  <a:pt x="5758711" y="59894"/>
                </a:lnTo>
                <a:lnTo>
                  <a:pt x="5753227" y="108823"/>
                </a:lnTo>
                <a:lnTo>
                  <a:pt x="5745075" y="141821"/>
                </a:lnTo>
                <a:lnTo>
                  <a:pt x="5735066" y="153924"/>
                </a:lnTo>
                <a:lnTo>
                  <a:pt x="2906014" y="153924"/>
                </a:lnTo>
                <a:lnTo>
                  <a:pt x="2896004" y="166026"/>
                </a:lnTo>
                <a:lnTo>
                  <a:pt x="2887853" y="199024"/>
                </a:lnTo>
                <a:lnTo>
                  <a:pt x="2882368" y="247953"/>
                </a:lnTo>
                <a:lnTo>
                  <a:pt x="2880360" y="307848"/>
                </a:lnTo>
                <a:lnTo>
                  <a:pt x="2878351" y="247953"/>
                </a:lnTo>
                <a:lnTo>
                  <a:pt x="2872867" y="199024"/>
                </a:lnTo>
                <a:lnTo>
                  <a:pt x="2864715" y="166026"/>
                </a:lnTo>
                <a:lnTo>
                  <a:pt x="2854705" y="153924"/>
                </a:lnTo>
                <a:lnTo>
                  <a:pt x="25654" y="153924"/>
                </a:lnTo>
                <a:lnTo>
                  <a:pt x="15644" y="141821"/>
                </a:lnTo>
                <a:lnTo>
                  <a:pt x="7493" y="108823"/>
                </a:lnTo>
                <a:lnTo>
                  <a:pt x="2008" y="59894"/>
                </a:lnTo>
                <a:lnTo>
                  <a:pt x="0" y="0"/>
                </a:lnTo>
              </a:path>
            </a:pathLst>
          </a:custGeom>
          <a:ln w="6096">
            <a:solidFill>
              <a:srgbClr val="7C7C7C"/>
            </a:solidFill>
          </a:ln>
        </p:spPr>
        <p:txBody>
          <a:bodyPr wrap="square" lIns="0" tIns="0" rIns="0" bIns="0" rtlCol="0"/>
          <a:lstStyle/>
          <a:p>
            <a:endParaRPr/>
          </a:p>
        </p:txBody>
      </p:sp>
      <p:sp>
        <p:nvSpPr>
          <p:cNvPr id="94" name="object 94"/>
          <p:cNvSpPr/>
          <p:nvPr/>
        </p:nvSpPr>
        <p:spPr>
          <a:xfrm>
            <a:off x="4695049" y="2822054"/>
            <a:ext cx="397510" cy="397510"/>
          </a:xfrm>
          <a:custGeom>
            <a:avLst/>
            <a:gdLst/>
            <a:ahLst/>
            <a:cxnLst/>
            <a:rect l="l" t="t" r="r" b="b"/>
            <a:pathLst>
              <a:path w="397510" h="397510">
                <a:moveTo>
                  <a:pt x="220362" y="0"/>
                </a:moveTo>
                <a:lnTo>
                  <a:pt x="176631" y="0"/>
                </a:lnTo>
                <a:lnTo>
                  <a:pt x="133743" y="9548"/>
                </a:lnTo>
                <a:lnTo>
                  <a:pt x="93396" y="28644"/>
                </a:lnTo>
                <a:lnTo>
                  <a:pt x="57289" y="57289"/>
                </a:lnTo>
                <a:lnTo>
                  <a:pt x="28644" y="93396"/>
                </a:lnTo>
                <a:lnTo>
                  <a:pt x="9548" y="133743"/>
                </a:lnTo>
                <a:lnTo>
                  <a:pt x="0" y="176631"/>
                </a:lnTo>
                <a:lnTo>
                  <a:pt x="0" y="220362"/>
                </a:lnTo>
                <a:lnTo>
                  <a:pt x="9548" y="263235"/>
                </a:lnTo>
                <a:lnTo>
                  <a:pt x="28644" y="303551"/>
                </a:lnTo>
                <a:lnTo>
                  <a:pt x="57289" y="339610"/>
                </a:lnTo>
                <a:lnTo>
                  <a:pt x="93396" y="368255"/>
                </a:lnTo>
                <a:lnTo>
                  <a:pt x="133743" y="387352"/>
                </a:lnTo>
                <a:lnTo>
                  <a:pt x="176631" y="396900"/>
                </a:lnTo>
                <a:lnTo>
                  <a:pt x="220362" y="396900"/>
                </a:lnTo>
                <a:lnTo>
                  <a:pt x="263235" y="387352"/>
                </a:lnTo>
                <a:lnTo>
                  <a:pt x="303551" y="368255"/>
                </a:lnTo>
                <a:lnTo>
                  <a:pt x="339610" y="339610"/>
                </a:lnTo>
                <a:lnTo>
                  <a:pt x="368255" y="303551"/>
                </a:lnTo>
                <a:lnTo>
                  <a:pt x="387352" y="263235"/>
                </a:lnTo>
                <a:lnTo>
                  <a:pt x="396900" y="220362"/>
                </a:lnTo>
                <a:lnTo>
                  <a:pt x="396900" y="176631"/>
                </a:lnTo>
                <a:lnTo>
                  <a:pt x="387352" y="133743"/>
                </a:lnTo>
                <a:lnTo>
                  <a:pt x="368255" y="93396"/>
                </a:lnTo>
                <a:lnTo>
                  <a:pt x="339610" y="57289"/>
                </a:lnTo>
                <a:lnTo>
                  <a:pt x="303551" y="28644"/>
                </a:lnTo>
                <a:lnTo>
                  <a:pt x="263235" y="9548"/>
                </a:lnTo>
                <a:lnTo>
                  <a:pt x="220362" y="0"/>
                </a:lnTo>
                <a:close/>
              </a:path>
            </a:pathLst>
          </a:custGeom>
          <a:solidFill>
            <a:srgbClr val="1D9ED2"/>
          </a:solidFill>
        </p:spPr>
        <p:txBody>
          <a:bodyPr wrap="square" lIns="0" tIns="0" rIns="0" bIns="0" rtlCol="0"/>
          <a:lstStyle/>
          <a:p>
            <a:endParaRPr/>
          </a:p>
        </p:txBody>
      </p:sp>
      <p:sp>
        <p:nvSpPr>
          <p:cNvPr id="95" name="object 95"/>
          <p:cNvSpPr/>
          <p:nvPr/>
        </p:nvSpPr>
        <p:spPr>
          <a:xfrm>
            <a:off x="4815966" y="2939968"/>
            <a:ext cx="155575" cy="163195"/>
          </a:xfrm>
          <a:custGeom>
            <a:avLst/>
            <a:gdLst/>
            <a:ahLst/>
            <a:cxnLst/>
            <a:rect l="l" t="t" r="r" b="b"/>
            <a:pathLst>
              <a:path w="155575" h="163194">
                <a:moveTo>
                  <a:pt x="18335" y="75566"/>
                </a:moveTo>
                <a:lnTo>
                  <a:pt x="12134" y="75886"/>
                </a:lnTo>
                <a:lnTo>
                  <a:pt x="6350" y="78694"/>
                </a:lnTo>
                <a:lnTo>
                  <a:pt x="2032" y="83550"/>
                </a:lnTo>
                <a:lnTo>
                  <a:pt x="0" y="89441"/>
                </a:lnTo>
                <a:lnTo>
                  <a:pt x="349" y="95642"/>
                </a:lnTo>
                <a:lnTo>
                  <a:pt x="3175" y="101427"/>
                </a:lnTo>
                <a:lnTo>
                  <a:pt x="44831" y="156418"/>
                </a:lnTo>
                <a:lnTo>
                  <a:pt x="47879" y="160482"/>
                </a:lnTo>
                <a:lnTo>
                  <a:pt x="52705" y="162895"/>
                </a:lnTo>
                <a:lnTo>
                  <a:pt x="58420" y="162895"/>
                </a:lnTo>
                <a:lnTo>
                  <a:pt x="63754" y="162641"/>
                </a:lnTo>
                <a:lnTo>
                  <a:pt x="68707" y="159847"/>
                </a:lnTo>
                <a:lnTo>
                  <a:pt x="71500" y="155275"/>
                </a:lnTo>
                <a:lnTo>
                  <a:pt x="94681" y="118064"/>
                </a:lnTo>
                <a:lnTo>
                  <a:pt x="56387" y="118064"/>
                </a:lnTo>
                <a:lnTo>
                  <a:pt x="29083" y="81869"/>
                </a:lnTo>
                <a:lnTo>
                  <a:pt x="24227" y="77604"/>
                </a:lnTo>
                <a:lnTo>
                  <a:pt x="18335" y="75566"/>
                </a:lnTo>
                <a:close/>
              </a:path>
              <a:path w="155575" h="163194">
                <a:moveTo>
                  <a:pt x="141654" y="0"/>
                </a:moveTo>
                <a:lnTo>
                  <a:pt x="135429" y="224"/>
                </a:lnTo>
                <a:lnTo>
                  <a:pt x="129752" y="2758"/>
                </a:lnTo>
                <a:lnTo>
                  <a:pt x="125349" y="7447"/>
                </a:lnTo>
                <a:lnTo>
                  <a:pt x="56387" y="118064"/>
                </a:lnTo>
                <a:lnTo>
                  <a:pt x="94681" y="118064"/>
                </a:lnTo>
                <a:lnTo>
                  <a:pt x="152908" y="24592"/>
                </a:lnTo>
                <a:lnTo>
                  <a:pt x="155148" y="18563"/>
                </a:lnTo>
                <a:lnTo>
                  <a:pt x="154924" y="12368"/>
                </a:lnTo>
                <a:lnTo>
                  <a:pt x="152390" y="6697"/>
                </a:lnTo>
                <a:lnTo>
                  <a:pt x="147700" y="2240"/>
                </a:lnTo>
                <a:lnTo>
                  <a:pt x="141654" y="0"/>
                </a:lnTo>
                <a:close/>
              </a:path>
            </a:pathLst>
          </a:custGeom>
          <a:solidFill>
            <a:srgbClr val="FFFFFF"/>
          </a:solidFill>
        </p:spPr>
        <p:txBody>
          <a:bodyPr wrap="square" lIns="0" tIns="0" rIns="0" bIns="0" rtlCol="0"/>
          <a:lstStyle/>
          <a:p>
            <a:endParaRPr/>
          </a:p>
        </p:txBody>
      </p:sp>
      <p:sp>
        <p:nvSpPr>
          <p:cNvPr id="96" name="object 96"/>
          <p:cNvSpPr/>
          <p:nvPr/>
        </p:nvSpPr>
        <p:spPr>
          <a:xfrm>
            <a:off x="4695049" y="3311257"/>
            <a:ext cx="397510" cy="397510"/>
          </a:xfrm>
          <a:custGeom>
            <a:avLst/>
            <a:gdLst/>
            <a:ahLst/>
            <a:cxnLst/>
            <a:rect l="l" t="t" r="r" b="b"/>
            <a:pathLst>
              <a:path w="397510" h="397510">
                <a:moveTo>
                  <a:pt x="220362" y="0"/>
                </a:moveTo>
                <a:lnTo>
                  <a:pt x="176631" y="0"/>
                </a:lnTo>
                <a:lnTo>
                  <a:pt x="133743" y="9548"/>
                </a:lnTo>
                <a:lnTo>
                  <a:pt x="93396" y="28644"/>
                </a:lnTo>
                <a:lnTo>
                  <a:pt x="57289" y="57289"/>
                </a:lnTo>
                <a:lnTo>
                  <a:pt x="28644" y="93396"/>
                </a:lnTo>
                <a:lnTo>
                  <a:pt x="9548" y="133743"/>
                </a:lnTo>
                <a:lnTo>
                  <a:pt x="0" y="176631"/>
                </a:lnTo>
                <a:lnTo>
                  <a:pt x="0" y="220362"/>
                </a:lnTo>
                <a:lnTo>
                  <a:pt x="9548" y="263235"/>
                </a:lnTo>
                <a:lnTo>
                  <a:pt x="28644" y="303551"/>
                </a:lnTo>
                <a:lnTo>
                  <a:pt x="57289" y="339610"/>
                </a:lnTo>
                <a:lnTo>
                  <a:pt x="93396" y="368255"/>
                </a:lnTo>
                <a:lnTo>
                  <a:pt x="133743" y="387352"/>
                </a:lnTo>
                <a:lnTo>
                  <a:pt x="176631" y="396900"/>
                </a:lnTo>
                <a:lnTo>
                  <a:pt x="220362" y="396900"/>
                </a:lnTo>
                <a:lnTo>
                  <a:pt x="263235" y="387352"/>
                </a:lnTo>
                <a:lnTo>
                  <a:pt x="303551" y="368255"/>
                </a:lnTo>
                <a:lnTo>
                  <a:pt x="339610" y="339610"/>
                </a:lnTo>
                <a:lnTo>
                  <a:pt x="368255" y="303551"/>
                </a:lnTo>
                <a:lnTo>
                  <a:pt x="387352" y="263235"/>
                </a:lnTo>
                <a:lnTo>
                  <a:pt x="396900" y="220362"/>
                </a:lnTo>
                <a:lnTo>
                  <a:pt x="396900" y="176631"/>
                </a:lnTo>
                <a:lnTo>
                  <a:pt x="387352" y="133743"/>
                </a:lnTo>
                <a:lnTo>
                  <a:pt x="368255" y="93396"/>
                </a:lnTo>
                <a:lnTo>
                  <a:pt x="339610" y="57289"/>
                </a:lnTo>
                <a:lnTo>
                  <a:pt x="303551" y="28644"/>
                </a:lnTo>
                <a:lnTo>
                  <a:pt x="263235" y="9548"/>
                </a:lnTo>
                <a:lnTo>
                  <a:pt x="220362" y="0"/>
                </a:lnTo>
                <a:close/>
              </a:path>
            </a:pathLst>
          </a:custGeom>
          <a:solidFill>
            <a:srgbClr val="9DD2E7"/>
          </a:solidFill>
        </p:spPr>
        <p:txBody>
          <a:bodyPr wrap="square" lIns="0" tIns="0" rIns="0" bIns="0" rtlCol="0"/>
          <a:lstStyle/>
          <a:p>
            <a:endParaRPr/>
          </a:p>
        </p:txBody>
      </p:sp>
      <p:sp>
        <p:nvSpPr>
          <p:cNvPr id="97" name="object 97"/>
          <p:cNvSpPr/>
          <p:nvPr/>
        </p:nvSpPr>
        <p:spPr>
          <a:xfrm>
            <a:off x="4815966" y="3427648"/>
            <a:ext cx="155575" cy="163195"/>
          </a:xfrm>
          <a:custGeom>
            <a:avLst/>
            <a:gdLst/>
            <a:ahLst/>
            <a:cxnLst/>
            <a:rect l="l" t="t" r="r" b="b"/>
            <a:pathLst>
              <a:path w="155575" h="163195">
                <a:moveTo>
                  <a:pt x="18335" y="75566"/>
                </a:moveTo>
                <a:lnTo>
                  <a:pt x="12134" y="75886"/>
                </a:lnTo>
                <a:lnTo>
                  <a:pt x="6350" y="78694"/>
                </a:lnTo>
                <a:lnTo>
                  <a:pt x="2032" y="83550"/>
                </a:lnTo>
                <a:lnTo>
                  <a:pt x="0" y="89441"/>
                </a:lnTo>
                <a:lnTo>
                  <a:pt x="349" y="95642"/>
                </a:lnTo>
                <a:lnTo>
                  <a:pt x="3175" y="101427"/>
                </a:lnTo>
                <a:lnTo>
                  <a:pt x="44831" y="156418"/>
                </a:lnTo>
                <a:lnTo>
                  <a:pt x="47879" y="160482"/>
                </a:lnTo>
                <a:lnTo>
                  <a:pt x="52705" y="162895"/>
                </a:lnTo>
                <a:lnTo>
                  <a:pt x="58420" y="162895"/>
                </a:lnTo>
                <a:lnTo>
                  <a:pt x="63754" y="162641"/>
                </a:lnTo>
                <a:lnTo>
                  <a:pt x="68707" y="159847"/>
                </a:lnTo>
                <a:lnTo>
                  <a:pt x="71500" y="155275"/>
                </a:lnTo>
                <a:lnTo>
                  <a:pt x="94681" y="118064"/>
                </a:lnTo>
                <a:lnTo>
                  <a:pt x="56387" y="118064"/>
                </a:lnTo>
                <a:lnTo>
                  <a:pt x="29083" y="81869"/>
                </a:lnTo>
                <a:lnTo>
                  <a:pt x="24227" y="77604"/>
                </a:lnTo>
                <a:lnTo>
                  <a:pt x="18335" y="75566"/>
                </a:lnTo>
                <a:close/>
              </a:path>
              <a:path w="155575" h="163195">
                <a:moveTo>
                  <a:pt x="141654" y="0"/>
                </a:moveTo>
                <a:lnTo>
                  <a:pt x="135429" y="224"/>
                </a:lnTo>
                <a:lnTo>
                  <a:pt x="129752" y="2758"/>
                </a:lnTo>
                <a:lnTo>
                  <a:pt x="125349" y="7447"/>
                </a:lnTo>
                <a:lnTo>
                  <a:pt x="56387" y="118064"/>
                </a:lnTo>
                <a:lnTo>
                  <a:pt x="94681" y="118064"/>
                </a:lnTo>
                <a:lnTo>
                  <a:pt x="152908" y="24592"/>
                </a:lnTo>
                <a:lnTo>
                  <a:pt x="155148" y="18563"/>
                </a:lnTo>
                <a:lnTo>
                  <a:pt x="154924" y="12368"/>
                </a:lnTo>
                <a:lnTo>
                  <a:pt x="152390" y="6697"/>
                </a:lnTo>
                <a:lnTo>
                  <a:pt x="147700" y="2240"/>
                </a:lnTo>
                <a:lnTo>
                  <a:pt x="141654" y="0"/>
                </a:lnTo>
                <a:close/>
              </a:path>
            </a:pathLst>
          </a:custGeom>
          <a:solidFill>
            <a:srgbClr val="FFFFFF"/>
          </a:solidFill>
        </p:spPr>
        <p:txBody>
          <a:bodyPr wrap="square" lIns="0" tIns="0" rIns="0" bIns="0" rtlCol="0"/>
          <a:lstStyle/>
          <a:p>
            <a:endParaRPr/>
          </a:p>
        </p:txBody>
      </p:sp>
      <p:sp>
        <p:nvSpPr>
          <p:cNvPr id="98" name="object 98"/>
          <p:cNvSpPr txBox="1"/>
          <p:nvPr/>
        </p:nvSpPr>
        <p:spPr>
          <a:xfrm>
            <a:off x="5172836" y="3420617"/>
            <a:ext cx="2729865" cy="226060"/>
          </a:xfrm>
          <a:prstGeom prst="rect">
            <a:avLst/>
          </a:prstGeom>
        </p:spPr>
        <p:txBody>
          <a:bodyPr vert="horz" wrap="square" lIns="0" tIns="0" rIns="0" bIns="0" rtlCol="0">
            <a:spAutoFit/>
          </a:bodyPr>
          <a:lstStyle/>
          <a:p>
            <a:pPr marL="12700">
              <a:lnSpc>
                <a:spcPct val="100000"/>
              </a:lnSpc>
            </a:pPr>
            <a:r>
              <a:rPr sz="1400" dirty="0">
                <a:solidFill>
                  <a:srgbClr val="585858"/>
                </a:solidFill>
                <a:latin typeface="微软雅黑"/>
                <a:cs typeface="微软雅黑"/>
              </a:rPr>
              <a:t>第一个交易确认时间降至平均10秒</a:t>
            </a:r>
            <a:endParaRPr sz="1400">
              <a:latin typeface="微软雅黑"/>
              <a:cs typeface="微软雅黑"/>
            </a:endParaRPr>
          </a:p>
        </p:txBody>
      </p:sp>
      <p:sp>
        <p:nvSpPr>
          <p:cNvPr id="99" name="object 99"/>
          <p:cNvSpPr/>
          <p:nvPr/>
        </p:nvSpPr>
        <p:spPr>
          <a:xfrm>
            <a:off x="4695049" y="3800462"/>
            <a:ext cx="397510" cy="397510"/>
          </a:xfrm>
          <a:custGeom>
            <a:avLst/>
            <a:gdLst/>
            <a:ahLst/>
            <a:cxnLst/>
            <a:rect l="l" t="t" r="r" b="b"/>
            <a:pathLst>
              <a:path w="397510" h="397510">
                <a:moveTo>
                  <a:pt x="220362" y="0"/>
                </a:moveTo>
                <a:lnTo>
                  <a:pt x="176631" y="0"/>
                </a:lnTo>
                <a:lnTo>
                  <a:pt x="133743" y="9548"/>
                </a:lnTo>
                <a:lnTo>
                  <a:pt x="93396" y="28644"/>
                </a:lnTo>
                <a:lnTo>
                  <a:pt x="57289" y="57289"/>
                </a:lnTo>
                <a:lnTo>
                  <a:pt x="28644" y="93396"/>
                </a:lnTo>
                <a:lnTo>
                  <a:pt x="9548" y="133743"/>
                </a:lnTo>
                <a:lnTo>
                  <a:pt x="0" y="176631"/>
                </a:lnTo>
                <a:lnTo>
                  <a:pt x="0" y="220362"/>
                </a:lnTo>
                <a:lnTo>
                  <a:pt x="9548" y="263235"/>
                </a:lnTo>
                <a:lnTo>
                  <a:pt x="28644" y="303551"/>
                </a:lnTo>
                <a:lnTo>
                  <a:pt x="57289" y="339610"/>
                </a:lnTo>
                <a:lnTo>
                  <a:pt x="93396" y="368255"/>
                </a:lnTo>
                <a:lnTo>
                  <a:pt x="133743" y="387352"/>
                </a:lnTo>
                <a:lnTo>
                  <a:pt x="176631" y="396900"/>
                </a:lnTo>
                <a:lnTo>
                  <a:pt x="220362" y="396900"/>
                </a:lnTo>
                <a:lnTo>
                  <a:pt x="263235" y="387352"/>
                </a:lnTo>
                <a:lnTo>
                  <a:pt x="303551" y="368255"/>
                </a:lnTo>
                <a:lnTo>
                  <a:pt x="339610" y="339610"/>
                </a:lnTo>
                <a:lnTo>
                  <a:pt x="368255" y="303551"/>
                </a:lnTo>
                <a:lnTo>
                  <a:pt x="387352" y="263235"/>
                </a:lnTo>
                <a:lnTo>
                  <a:pt x="396900" y="220362"/>
                </a:lnTo>
                <a:lnTo>
                  <a:pt x="396900" y="176631"/>
                </a:lnTo>
                <a:lnTo>
                  <a:pt x="387352" y="133743"/>
                </a:lnTo>
                <a:lnTo>
                  <a:pt x="368255" y="93396"/>
                </a:lnTo>
                <a:lnTo>
                  <a:pt x="339610" y="57289"/>
                </a:lnTo>
                <a:lnTo>
                  <a:pt x="303551" y="28644"/>
                </a:lnTo>
                <a:lnTo>
                  <a:pt x="263235" y="9548"/>
                </a:lnTo>
                <a:lnTo>
                  <a:pt x="220362" y="0"/>
                </a:lnTo>
                <a:close/>
              </a:path>
            </a:pathLst>
          </a:custGeom>
          <a:solidFill>
            <a:srgbClr val="F68B21"/>
          </a:solidFill>
        </p:spPr>
        <p:txBody>
          <a:bodyPr wrap="square" lIns="0" tIns="0" rIns="0" bIns="0" rtlCol="0"/>
          <a:lstStyle/>
          <a:p>
            <a:endParaRPr/>
          </a:p>
        </p:txBody>
      </p:sp>
      <p:sp>
        <p:nvSpPr>
          <p:cNvPr id="100" name="object 100"/>
          <p:cNvSpPr/>
          <p:nvPr/>
        </p:nvSpPr>
        <p:spPr>
          <a:xfrm>
            <a:off x="4815966" y="3916852"/>
            <a:ext cx="155575" cy="163195"/>
          </a:xfrm>
          <a:custGeom>
            <a:avLst/>
            <a:gdLst/>
            <a:ahLst/>
            <a:cxnLst/>
            <a:rect l="l" t="t" r="r" b="b"/>
            <a:pathLst>
              <a:path w="155575" h="163195">
                <a:moveTo>
                  <a:pt x="18335" y="75566"/>
                </a:moveTo>
                <a:lnTo>
                  <a:pt x="12134" y="75886"/>
                </a:lnTo>
                <a:lnTo>
                  <a:pt x="6350" y="78694"/>
                </a:lnTo>
                <a:lnTo>
                  <a:pt x="2032" y="83550"/>
                </a:lnTo>
                <a:lnTo>
                  <a:pt x="0" y="89441"/>
                </a:lnTo>
                <a:lnTo>
                  <a:pt x="349" y="95642"/>
                </a:lnTo>
                <a:lnTo>
                  <a:pt x="3175" y="101427"/>
                </a:lnTo>
                <a:lnTo>
                  <a:pt x="44831" y="156418"/>
                </a:lnTo>
                <a:lnTo>
                  <a:pt x="47879" y="160482"/>
                </a:lnTo>
                <a:lnTo>
                  <a:pt x="52705" y="162895"/>
                </a:lnTo>
                <a:lnTo>
                  <a:pt x="58420" y="162895"/>
                </a:lnTo>
                <a:lnTo>
                  <a:pt x="63754" y="162641"/>
                </a:lnTo>
                <a:lnTo>
                  <a:pt x="68707" y="159847"/>
                </a:lnTo>
                <a:lnTo>
                  <a:pt x="71500" y="155275"/>
                </a:lnTo>
                <a:lnTo>
                  <a:pt x="94681" y="118064"/>
                </a:lnTo>
                <a:lnTo>
                  <a:pt x="56387" y="118064"/>
                </a:lnTo>
                <a:lnTo>
                  <a:pt x="29083" y="81869"/>
                </a:lnTo>
                <a:lnTo>
                  <a:pt x="24227" y="77604"/>
                </a:lnTo>
                <a:lnTo>
                  <a:pt x="18335" y="75566"/>
                </a:lnTo>
                <a:close/>
              </a:path>
              <a:path w="155575" h="163195">
                <a:moveTo>
                  <a:pt x="141654" y="0"/>
                </a:moveTo>
                <a:lnTo>
                  <a:pt x="135429" y="224"/>
                </a:lnTo>
                <a:lnTo>
                  <a:pt x="129752" y="2758"/>
                </a:lnTo>
                <a:lnTo>
                  <a:pt x="125349" y="7447"/>
                </a:lnTo>
                <a:lnTo>
                  <a:pt x="56387" y="118064"/>
                </a:lnTo>
                <a:lnTo>
                  <a:pt x="94681" y="118064"/>
                </a:lnTo>
                <a:lnTo>
                  <a:pt x="152908" y="24592"/>
                </a:lnTo>
                <a:lnTo>
                  <a:pt x="155148" y="18563"/>
                </a:lnTo>
                <a:lnTo>
                  <a:pt x="154924" y="12368"/>
                </a:lnTo>
                <a:lnTo>
                  <a:pt x="152390" y="6697"/>
                </a:lnTo>
                <a:lnTo>
                  <a:pt x="147700" y="2240"/>
                </a:lnTo>
                <a:lnTo>
                  <a:pt x="141654" y="0"/>
                </a:lnTo>
                <a:close/>
              </a:path>
            </a:pathLst>
          </a:custGeom>
          <a:solidFill>
            <a:srgbClr val="FFFFFF"/>
          </a:solidFill>
        </p:spPr>
        <p:txBody>
          <a:bodyPr wrap="square" lIns="0" tIns="0" rIns="0" bIns="0" rtlCol="0"/>
          <a:lstStyle/>
          <a:p>
            <a:endParaRPr/>
          </a:p>
        </p:txBody>
      </p:sp>
      <p:sp>
        <p:nvSpPr>
          <p:cNvPr id="101" name="object 101"/>
          <p:cNvSpPr txBox="1"/>
          <p:nvPr/>
        </p:nvSpPr>
        <p:spPr>
          <a:xfrm>
            <a:off x="5172836" y="3909567"/>
            <a:ext cx="4830445" cy="226060"/>
          </a:xfrm>
          <a:prstGeom prst="rect">
            <a:avLst/>
          </a:prstGeom>
        </p:spPr>
        <p:txBody>
          <a:bodyPr vert="horz" wrap="square" lIns="0" tIns="0" rIns="0" bIns="0" rtlCol="0">
            <a:spAutoFit/>
          </a:bodyPr>
          <a:lstStyle/>
          <a:p>
            <a:pPr marL="12700">
              <a:lnSpc>
                <a:spcPct val="100000"/>
              </a:lnSpc>
            </a:pPr>
            <a:r>
              <a:rPr sz="1400" dirty="0">
                <a:solidFill>
                  <a:srgbClr val="585858"/>
                </a:solidFill>
                <a:latin typeface="微软雅黑"/>
                <a:cs typeface="微软雅黑"/>
              </a:rPr>
              <a:t>基于联合的门限签名方</a:t>
            </a:r>
            <a:r>
              <a:rPr sz="1400" spc="-15" dirty="0">
                <a:solidFill>
                  <a:srgbClr val="585858"/>
                </a:solidFill>
                <a:latin typeface="微软雅黑"/>
                <a:cs typeface="微软雅黑"/>
              </a:rPr>
              <a:t>案</a:t>
            </a:r>
            <a:r>
              <a:rPr sz="1400" dirty="0">
                <a:solidFill>
                  <a:srgbClr val="585858"/>
                </a:solidFill>
                <a:latin typeface="微软雅黑"/>
                <a:cs typeface="微软雅黑"/>
              </a:rPr>
              <a:t>实现</a:t>
            </a:r>
            <a:r>
              <a:rPr sz="1400" spc="-15" dirty="0">
                <a:solidFill>
                  <a:srgbClr val="585858"/>
                </a:solidFill>
                <a:latin typeface="微软雅黑"/>
                <a:cs typeface="微软雅黑"/>
              </a:rPr>
              <a:t>的</a:t>
            </a:r>
            <a:r>
              <a:rPr sz="1400" dirty="0">
                <a:solidFill>
                  <a:srgbClr val="585858"/>
                </a:solidFill>
                <a:latin typeface="微软雅黑"/>
                <a:cs typeface="微软雅黑"/>
              </a:rPr>
              <a:t>安全</a:t>
            </a:r>
            <a:r>
              <a:rPr sz="1400" spc="-15" dirty="0">
                <a:solidFill>
                  <a:srgbClr val="585858"/>
                </a:solidFill>
                <a:latin typeface="微软雅黑"/>
                <a:cs typeface="微软雅黑"/>
              </a:rPr>
              <a:t>联</a:t>
            </a:r>
            <a:r>
              <a:rPr sz="1400" dirty="0">
                <a:solidFill>
                  <a:srgbClr val="585858"/>
                </a:solidFill>
                <a:latin typeface="微软雅黑"/>
                <a:cs typeface="微软雅黑"/>
              </a:rPr>
              <a:t>合工</a:t>
            </a:r>
            <a:r>
              <a:rPr sz="1400" spc="-15" dirty="0">
                <a:solidFill>
                  <a:srgbClr val="585858"/>
                </a:solidFill>
                <a:latin typeface="微软雅黑"/>
                <a:cs typeface="微软雅黑"/>
              </a:rPr>
              <a:t>作</a:t>
            </a:r>
            <a:r>
              <a:rPr sz="1400" dirty="0">
                <a:solidFill>
                  <a:srgbClr val="585858"/>
                </a:solidFill>
                <a:latin typeface="微软雅黑"/>
                <a:cs typeface="微软雅黑"/>
              </a:rPr>
              <a:t>量证</a:t>
            </a:r>
            <a:r>
              <a:rPr sz="1400" spc="-15" dirty="0">
                <a:solidFill>
                  <a:srgbClr val="585858"/>
                </a:solidFill>
                <a:latin typeface="微软雅黑"/>
                <a:cs typeface="微软雅黑"/>
              </a:rPr>
              <a:t>明</a:t>
            </a:r>
            <a:r>
              <a:rPr sz="1400" dirty="0">
                <a:solidFill>
                  <a:srgbClr val="585858"/>
                </a:solidFill>
                <a:latin typeface="微软雅黑"/>
                <a:cs typeface="微软雅黑"/>
              </a:rPr>
              <a:t>挖矿</a:t>
            </a:r>
            <a:r>
              <a:rPr sz="1400" spc="-15" dirty="0">
                <a:solidFill>
                  <a:srgbClr val="585858"/>
                </a:solidFill>
                <a:latin typeface="微软雅黑"/>
                <a:cs typeface="微软雅黑"/>
              </a:rPr>
              <a:t>机</a:t>
            </a:r>
            <a:r>
              <a:rPr sz="1400" dirty="0">
                <a:solidFill>
                  <a:srgbClr val="585858"/>
                </a:solidFill>
                <a:latin typeface="微软雅黑"/>
                <a:cs typeface="微软雅黑"/>
              </a:rPr>
              <a:t>制</a:t>
            </a:r>
            <a:endParaRPr sz="1400">
              <a:latin typeface="微软雅黑"/>
              <a:cs typeface="微软雅黑"/>
            </a:endParaRPr>
          </a:p>
        </p:txBody>
      </p:sp>
      <p:sp>
        <p:nvSpPr>
          <p:cNvPr id="102" name="object 102"/>
          <p:cNvSpPr/>
          <p:nvPr/>
        </p:nvSpPr>
        <p:spPr>
          <a:xfrm>
            <a:off x="4695049" y="4288142"/>
            <a:ext cx="397510" cy="397510"/>
          </a:xfrm>
          <a:custGeom>
            <a:avLst/>
            <a:gdLst/>
            <a:ahLst/>
            <a:cxnLst/>
            <a:rect l="l" t="t" r="r" b="b"/>
            <a:pathLst>
              <a:path w="397510" h="397510">
                <a:moveTo>
                  <a:pt x="220362" y="0"/>
                </a:moveTo>
                <a:lnTo>
                  <a:pt x="176631" y="0"/>
                </a:lnTo>
                <a:lnTo>
                  <a:pt x="133743" y="9548"/>
                </a:lnTo>
                <a:lnTo>
                  <a:pt x="93396" y="28644"/>
                </a:lnTo>
                <a:lnTo>
                  <a:pt x="57289" y="57289"/>
                </a:lnTo>
                <a:lnTo>
                  <a:pt x="28644" y="93396"/>
                </a:lnTo>
                <a:lnTo>
                  <a:pt x="9548" y="133743"/>
                </a:lnTo>
                <a:lnTo>
                  <a:pt x="0" y="176631"/>
                </a:lnTo>
                <a:lnTo>
                  <a:pt x="0" y="220362"/>
                </a:lnTo>
                <a:lnTo>
                  <a:pt x="9548" y="263235"/>
                </a:lnTo>
                <a:lnTo>
                  <a:pt x="28644" y="303551"/>
                </a:lnTo>
                <a:lnTo>
                  <a:pt x="57289" y="339610"/>
                </a:lnTo>
                <a:lnTo>
                  <a:pt x="93396" y="368255"/>
                </a:lnTo>
                <a:lnTo>
                  <a:pt x="133743" y="387352"/>
                </a:lnTo>
                <a:lnTo>
                  <a:pt x="176631" y="396900"/>
                </a:lnTo>
                <a:lnTo>
                  <a:pt x="220362" y="396900"/>
                </a:lnTo>
                <a:lnTo>
                  <a:pt x="263235" y="387352"/>
                </a:lnTo>
                <a:lnTo>
                  <a:pt x="303551" y="368255"/>
                </a:lnTo>
                <a:lnTo>
                  <a:pt x="339610" y="339610"/>
                </a:lnTo>
                <a:lnTo>
                  <a:pt x="368255" y="303551"/>
                </a:lnTo>
                <a:lnTo>
                  <a:pt x="387352" y="263235"/>
                </a:lnTo>
                <a:lnTo>
                  <a:pt x="396900" y="220362"/>
                </a:lnTo>
                <a:lnTo>
                  <a:pt x="396900" y="176631"/>
                </a:lnTo>
                <a:lnTo>
                  <a:pt x="387352" y="133743"/>
                </a:lnTo>
                <a:lnTo>
                  <a:pt x="368255" y="93396"/>
                </a:lnTo>
                <a:lnTo>
                  <a:pt x="339610" y="57289"/>
                </a:lnTo>
                <a:lnTo>
                  <a:pt x="303551" y="28644"/>
                </a:lnTo>
                <a:lnTo>
                  <a:pt x="263235" y="9548"/>
                </a:lnTo>
                <a:lnTo>
                  <a:pt x="220362" y="0"/>
                </a:lnTo>
                <a:close/>
              </a:path>
            </a:pathLst>
          </a:custGeom>
          <a:solidFill>
            <a:srgbClr val="F6C000"/>
          </a:solidFill>
        </p:spPr>
        <p:txBody>
          <a:bodyPr wrap="square" lIns="0" tIns="0" rIns="0" bIns="0" rtlCol="0"/>
          <a:lstStyle/>
          <a:p>
            <a:endParaRPr/>
          </a:p>
        </p:txBody>
      </p:sp>
      <p:sp>
        <p:nvSpPr>
          <p:cNvPr id="103" name="object 103"/>
          <p:cNvSpPr/>
          <p:nvPr/>
        </p:nvSpPr>
        <p:spPr>
          <a:xfrm>
            <a:off x="4815966" y="4406056"/>
            <a:ext cx="155575" cy="163195"/>
          </a:xfrm>
          <a:custGeom>
            <a:avLst/>
            <a:gdLst/>
            <a:ahLst/>
            <a:cxnLst/>
            <a:rect l="l" t="t" r="r" b="b"/>
            <a:pathLst>
              <a:path w="155575" h="163195">
                <a:moveTo>
                  <a:pt x="18335" y="75566"/>
                </a:moveTo>
                <a:lnTo>
                  <a:pt x="12134" y="75886"/>
                </a:lnTo>
                <a:lnTo>
                  <a:pt x="6350" y="78694"/>
                </a:lnTo>
                <a:lnTo>
                  <a:pt x="2032" y="83550"/>
                </a:lnTo>
                <a:lnTo>
                  <a:pt x="0" y="89441"/>
                </a:lnTo>
                <a:lnTo>
                  <a:pt x="349" y="95642"/>
                </a:lnTo>
                <a:lnTo>
                  <a:pt x="3175" y="101427"/>
                </a:lnTo>
                <a:lnTo>
                  <a:pt x="44831" y="156418"/>
                </a:lnTo>
                <a:lnTo>
                  <a:pt x="47879" y="160482"/>
                </a:lnTo>
                <a:lnTo>
                  <a:pt x="52705" y="162895"/>
                </a:lnTo>
                <a:lnTo>
                  <a:pt x="58420" y="162895"/>
                </a:lnTo>
                <a:lnTo>
                  <a:pt x="63754" y="162641"/>
                </a:lnTo>
                <a:lnTo>
                  <a:pt x="68707" y="159847"/>
                </a:lnTo>
                <a:lnTo>
                  <a:pt x="71500" y="155275"/>
                </a:lnTo>
                <a:lnTo>
                  <a:pt x="94681" y="118064"/>
                </a:lnTo>
                <a:lnTo>
                  <a:pt x="56387" y="118064"/>
                </a:lnTo>
                <a:lnTo>
                  <a:pt x="29083" y="81869"/>
                </a:lnTo>
                <a:lnTo>
                  <a:pt x="24227" y="77604"/>
                </a:lnTo>
                <a:lnTo>
                  <a:pt x="18335" y="75566"/>
                </a:lnTo>
                <a:close/>
              </a:path>
              <a:path w="155575" h="163195">
                <a:moveTo>
                  <a:pt x="141654" y="0"/>
                </a:moveTo>
                <a:lnTo>
                  <a:pt x="135429" y="224"/>
                </a:lnTo>
                <a:lnTo>
                  <a:pt x="129752" y="2758"/>
                </a:lnTo>
                <a:lnTo>
                  <a:pt x="125349" y="7447"/>
                </a:lnTo>
                <a:lnTo>
                  <a:pt x="56387" y="118064"/>
                </a:lnTo>
                <a:lnTo>
                  <a:pt x="94681" y="118064"/>
                </a:lnTo>
                <a:lnTo>
                  <a:pt x="152908" y="24592"/>
                </a:lnTo>
                <a:lnTo>
                  <a:pt x="155148" y="18563"/>
                </a:lnTo>
                <a:lnTo>
                  <a:pt x="154924" y="12368"/>
                </a:lnTo>
                <a:lnTo>
                  <a:pt x="152390" y="6697"/>
                </a:lnTo>
                <a:lnTo>
                  <a:pt x="147700" y="2240"/>
                </a:lnTo>
                <a:lnTo>
                  <a:pt x="141654" y="0"/>
                </a:lnTo>
                <a:close/>
              </a:path>
            </a:pathLst>
          </a:custGeom>
          <a:solidFill>
            <a:srgbClr val="FFFFFF"/>
          </a:solidFill>
        </p:spPr>
        <p:txBody>
          <a:bodyPr wrap="square" lIns="0" tIns="0" rIns="0" bIns="0" rtlCol="0"/>
          <a:lstStyle/>
          <a:p>
            <a:endParaRPr/>
          </a:p>
        </p:txBody>
      </p:sp>
      <p:sp>
        <p:nvSpPr>
          <p:cNvPr id="104" name="object 104"/>
          <p:cNvSpPr txBox="1"/>
          <p:nvPr/>
        </p:nvSpPr>
        <p:spPr>
          <a:xfrm>
            <a:off x="5172836" y="4398517"/>
            <a:ext cx="4120515" cy="226060"/>
          </a:xfrm>
          <a:prstGeom prst="rect">
            <a:avLst/>
          </a:prstGeom>
        </p:spPr>
        <p:txBody>
          <a:bodyPr vert="horz" wrap="square" lIns="0" tIns="0" rIns="0" bIns="0" rtlCol="0">
            <a:spAutoFit/>
          </a:bodyPr>
          <a:lstStyle/>
          <a:p>
            <a:pPr marL="12700">
              <a:lnSpc>
                <a:spcPct val="100000"/>
              </a:lnSpc>
            </a:pPr>
            <a:r>
              <a:rPr sz="1400" dirty="0">
                <a:solidFill>
                  <a:srgbClr val="585858"/>
                </a:solidFill>
                <a:latin typeface="微软雅黑"/>
                <a:cs typeface="微软雅黑"/>
              </a:rPr>
              <a:t>嵌入式低延迟快速中继骨干网络到点对点的八卦网络</a:t>
            </a:r>
            <a:endParaRPr sz="1400">
              <a:latin typeface="微软雅黑"/>
              <a:cs typeface="微软雅黑"/>
            </a:endParaRPr>
          </a:p>
        </p:txBody>
      </p:sp>
      <p:sp>
        <p:nvSpPr>
          <p:cNvPr id="105" name="object 105"/>
          <p:cNvSpPr/>
          <p:nvPr/>
        </p:nvSpPr>
        <p:spPr>
          <a:xfrm>
            <a:off x="4695049" y="4777345"/>
            <a:ext cx="397510" cy="397510"/>
          </a:xfrm>
          <a:custGeom>
            <a:avLst/>
            <a:gdLst/>
            <a:ahLst/>
            <a:cxnLst/>
            <a:rect l="l" t="t" r="r" b="b"/>
            <a:pathLst>
              <a:path w="397510" h="397510">
                <a:moveTo>
                  <a:pt x="220362" y="0"/>
                </a:moveTo>
                <a:lnTo>
                  <a:pt x="176631" y="0"/>
                </a:lnTo>
                <a:lnTo>
                  <a:pt x="133743" y="9548"/>
                </a:lnTo>
                <a:lnTo>
                  <a:pt x="93396" y="28644"/>
                </a:lnTo>
                <a:lnTo>
                  <a:pt x="57289" y="57289"/>
                </a:lnTo>
                <a:lnTo>
                  <a:pt x="28644" y="93396"/>
                </a:lnTo>
                <a:lnTo>
                  <a:pt x="9548" y="133743"/>
                </a:lnTo>
                <a:lnTo>
                  <a:pt x="0" y="176631"/>
                </a:lnTo>
                <a:lnTo>
                  <a:pt x="0" y="220362"/>
                </a:lnTo>
                <a:lnTo>
                  <a:pt x="9548" y="263235"/>
                </a:lnTo>
                <a:lnTo>
                  <a:pt x="28644" y="303551"/>
                </a:lnTo>
                <a:lnTo>
                  <a:pt x="57289" y="339610"/>
                </a:lnTo>
                <a:lnTo>
                  <a:pt x="93396" y="368255"/>
                </a:lnTo>
                <a:lnTo>
                  <a:pt x="133743" y="387352"/>
                </a:lnTo>
                <a:lnTo>
                  <a:pt x="176631" y="396900"/>
                </a:lnTo>
                <a:lnTo>
                  <a:pt x="220362" y="396900"/>
                </a:lnTo>
                <a:lnTo>
                  <a:pt x="263235" y="387352"/>
                </a:lnTo>
                <a:lnTo>
                  <a:pt x="303551" y="368255"/>
                </a:lnTo>
                <a:lnTo>
                  <a:pt x="339610" y="339610"/>
                </a:lnTo>
                <a:lnTo>
                  <a:pt x="368255" y="303551"/>
                </a:lnTo>
                <a:lnTo>
                  <a:pt x="387352" y="263235"/>
                </a:lnTo>
                <a:lnTo>
                  <a:pt x="396900" y="220362"/>
                </a:lnTo>
                <a:lnTo>
                  <a:pt x="396900" y="176631"/>
                </a:lnTo>
                <a:lnTo>
                  <a:pt x="387352" y="133743"/>
                </a:lnTo>
                <a:lnTo>
                  <a:pt x="368255" y="93396"/>
                </a:lnTo>
                <a:lnTo>
                  <a:pt x="339610" y="57289"/>
                </a:lnTo>
                <a:lnTo>
                  <a:pt x="303551" y="28644"/>
                </a:lnTo>
                <a:lnTo>
                  <a:pt x="263235" y="9548"/>
                </a:lnTo>
                <a:lnTo>
                  <a:pt x="220362" y="0"/>
                </a:lnTo>
                <a:close/>
              </a:path>
            </a:pathLst>
          </a:custGeom>
          <a:solidFill>
            <a:srgbClr val="5FC949"/>
          </a:solidFill>
        </p:spPr>
        <p:txBody>
          <a:bodyPr wrap="square" lIns="0" tIns="0" rIns="0" bIns="0" rtlCol="0"/>
          <a:lstStyle/>
          <a:p>
            <a:endParaRPr/>
          </a:p>
        </p:txBody>
      </p:sp>
      <p:sp>
        <p:nvSpPr>
          <p:cNvPr id="106" name="object 106"/>
          <p:cNvSpPr/>
          <p:nvPr/>
        </p:nvSpPr>
        <p:spPr>
          <a:xfrm>
            <a:off x="4815966" y="4895260"/>
            <a:ext cx="155575" cy="161925"/>
          </a:xfrm>
          <a:custGeom>
            <a:avLst/>
            <a:gdLst/>
            <a:ahLst/>
            <a:cxnLst/>
            <a:rect l="l" t="t" r="r" b="b"/>
            <a:pathLst>
              <a:path w="155575" h="161925">
                <a:moveTo>
                  <a:pt x="18335" y="74868"/>
                </a:moveTo>
                <a:lnTo>
                  <a:pt x="12134" y="75231"/>
                </a:lnTo>
                <a:lnTo>
                  <a:pt x="6350" y="78059"/>
                </a:lnTo>
                <a:lnTo>
                  <a:pt x="2032" y="82821"/>
                </a:lnTo>
                <a:lnTo>
                  <a:pt x="0" y="88632"/>
                </a:lnTo>
                <a:lnTo>
                  <a:pt x="349" y="94775"/>
                </a:lnTo>
                <a:lnTo>
                  <a:pt x="3175" y="100538"/>
                </a:lnTo>
                <a:lnTo>
                  <a:pt x="44831" y="155021"/>
                </a:lnTo>
                <a:lnTo>
                  <a:pt x="47879" y="159085"/>
                </a:lnTo>
                <a:lnTo>
                  <a:pt x="52705" y="161371"/>
                </a:lnTo>
                <a:lnTo>
                  <a:pt x="58420" y="161371"/>
                </a:lnTo>
                <a:lnTo>
                  <a:pt x="63754" y="161117"/>
                </a:lnTo>
                <a:lnTo>
                  <a:pt x="68707" y="158323"/>
                </a:lnTo>
                <a:lnTo>
                  <a:pt x="71500" y="153751"/>
                </a:lnTo>
                <a:lnTo>
                  <a:pt x="94691" y="116921"/>
                </a:lnTo>
                <a:lnTo>
                  <a:pt x="56387" y="116921"/>
                </a:lnTo>
                <a:lnTo>
                  <a:pt x="29083" y="81107"/>
                </a:lnTo>
                <a:lnTo>
                  <a:pt x="24227" y="76862"/>
                </a:lnTo>
                <a:lnTo>
                  <a:pt x="18335" y="74868"/>
                </a:lnTo>
                <a:close/>
              </a:path>
              <a:path w="155575" h="161925">
                <a:moveTo>
                  <a:pt x="141654" y="0"/>
                </a:moveTo>
                <a:lnTo>
                  <a:pt x="135429" y="224"/>
                </a:lnTo>
                <a:lnTo>
                  <a:pt x="129752" y="2758"/>
                </a:lnTo>
                <a:lnTo>
                  <a:pt x="125349" y="7447"/>
                </a:lnTo>
                <a:lnTo>
                  <a:pt x="56387" y="116921"/>
                </a:lnTo>
                <a:lnTo>
                  <a:pt x="94691" y="116921"/>
                </a:lnTo>
                <a:lnTo>
                  <a:pt x="152908" y="24465"/>
                </a:lnTo>
                <a:lnTo>
                  <a:pt x="155148" y="18438"/>
                </a:lnTo>
                <a:lnTo>
                  <a:pt x="154924" y="12257"/>
                </a:lnTo>
                <a:lnTo>
                  <a:pt x="152390" y="6623"/>
                </a:lnTo>
                <a:lnTo>
                  <a:pt x="147700" y="2240"/>
                </a:lnTo>
                <a:lnTo>
                  <a:pt x="141654" y="0"/>
                </a:lnTo>
                <a:close/>
              </a:path>
            </a:pathLst>
          </a:custGeom>
          <a:solidFill>
            <a:srgbClr val="FFFFFF"/>
          </a:solidFill>
        </p:spPr>
        <p:txBody>
          <a:bodyPr wrap="square" lIns="0" tIns="0" rIns="0" bIns="0" rtlCol="0"/>
          <a:lstStyle/>
          <a:p>
            <a:endParaRPr/>
          </a:p>
        </p:txBody>
      </p:sp>
      <p:sp>
        <p:nvSpPr>
          <p:cNvPr id="107" name="object 107"/>
          <p:cNvSpPr txBox="1"/>
          <p:nvPr/>
        </p:nvSpPr>
        <p:spPr>
          <a:xfrm>
            <a:off x="5172836" y="2573842"/>
            <a:ext cx="4352925" cy="584200"/>
          </a:xfrm>
          <a:prstGeom prst="rect">
            <a:avLst/>
          </a:prstGeom>
        </p:spPr>
        <p:txBody>
          <a:bodyPr vert="horz" wrap="square" lIns="0" tIns="0" rIns="0" bIns="0" rtlCol="0">
            <a:spAutoFit/>
          </a:bodyPr>
          <a:lstStyle/>
          <a:p>
            <a:pPr marL="12700" marR="5080" indent="1511300">
              <a:lnSpc>
                <a:spcPct val="133900"/>
              </a:lnSpc>
            </a:pPr>
            <a:r>
              <a:rPr sz="1400" dirty="0">
                <a:solidFill>
                  <a:srgbClr val="585858"/>
                </a:solidFill>
                <a:latin typeface="微软雅黑"/>
                <a:cs typeface="微软雅黑"/>
              </a:rPr>
              <a:t>亿欧智库：RSK对比特币的强化  允许参建智能合约的图</a:t>
            </a:r>
            <a:r>
              <a:rPr sz="1400" spc="-15" dirty="0">
                <a:solidFill>
                  <a:srgbClr val="585858"/>
                </a:solidFill>
                <a:latin typeface="微软雅黑"/>
                <a:cs typeface="微软雅黑"/>
              </a:rPr>
              <a:t>灵</a:t>
            </a:r>
            <a:r>
              <a:rPr sz="1400" dirty="0">
                <a:solidFill>
                  <a:srgbClr val="585858"/>
                </a:solidFill>
                <a:latin typeface="微软雅黑"/>
                <a:cs typeface="微软雅黑"/>
              </a:rPr>
              <a:t>完备</a:t>
            </a:r>
            <a:r>
              <a:rPr sz="1400" spc="-15" dirty="0">
                <a:solidFill>
                  <a:srgbClr val="585858"/>
                </a:solidFill>
                <a:latin typeface="微软雅黑"/>
                <a:cs typeface="微软雅黑"/>
              </a:rPr>
              <a:t>性</a:t>
            </a:r>
            <a:r>
              <a:rPr sz="1400" dirty="0">
                <a:solidFill>
                  <a:srgbClr val="585858"/>
                </a:solidFill>
                <a:latin typeface="微软雅黑"/>
                <a:cs typeface="微软雅黑"/>
              </a:rPr>
              <a:t>的根</a:t>
            </a:r>
            <a:r>
              <a:rPr sz="1400" spc="-15" dirty="0">
                <a:solidFill>
                  <a:srgbClr val="585858"/>
                </a:solidFill>
                <a:latin typeface="微软雅黑"/>
                <a:cs typeface="微软雅黑"/>
              </a:rPr>
              <a:t>链</a:t>
            </a:r>
            <a:r>
              <a:rPr sz="1400" dirty="0">
                <a:solidFill>
                  <a:srgbClr val="585858"/>
                </a:solidFill>
                <a:latin typeface="微软雅黑"/>
                <a:cs typeface="微软雅黑"/>
              </a:rPr>
              <a:t>虚拟</a:t>
            </a:r>
            <a:r>
              <a:rPr sz="1400" spc="-15" dirty="0">
                <a:solidFill>
                  <a:srgbClr val="585858"/>
                </a:solidFill>
                <a:latin typeface="微软雅黑"/>
                <a:cs typeface="微软雅黑"/>
              </a:rPr>
              <a:t>机</a:t>
            </a:r>
            <a:r>
              <a:rPr sz="1400" spc="5" dirty="0">
                <a:solidFill>
                  <a:srgbClr val="585858"/>
                </a:solidFill>
                <a:latin typeface="微软雅黑"/>
                <a:cs typeface="微软雅黑"/>
              </a:rPr>
              <a:t>（</a:t>
            </a:r>
            <a:r>
              <a:rPr sz="1400" spc="-5" dirty="0">
                <a:solidFill>
                  <a:srgbClr val="585858"/>
                </a:solidFill>
                <a:latin typeface="微软雅黑"/>
                <a:cs typeface="微软雅黑"/>
              </a:rPr>
              <a:t>RV</a:t>
            </a:r>
            <a:r>
              <a:rPr sz="1400" spc="-10" dirty="0">
                <a:solidFill>
                  <a:srgbClr val="585858"/>
                </a:solidFill>
                <a:latin typeface="微软雅黑"/>
                <a:cs typeface="微软雅黑"/>
              </a:rPr>
              <a:t>M</a:t>
            </a:r>
            <a:r>
              <a:rPr sz="1400" dirty="0">
                <a:solidFill>
                  <a:srgbClr val="585858"/>
                </a:solidFill>
                <a:latin typeface="微软雅黑"/>
                <a:cs typeface="微软雅黑"/>
              </a:rPr>
              <a:t>）</a:t>
            </a:r>
            <a:endParaRPr sz="1400">
              <a:latin typeface="微软雅黑"/>
              <a:cs typeface="微软雅黑"/>
            </a:endParaRPr>
          </a:p>
        </p:txBody>
      </p:sp>
      <p:sp>
        <p:nvSpPr>
          <p:cNvPr id="108" name="object 108"/>
          <p:cNvSpPr/>
          <p:nvPr/>
        </p:nvSpPr>
        <p:spPr>
          <a:xfrm>
            <a:off x="4678679" y="5516879"/>
            <a:ext cx="704088" cy="647699"/>
          </a:xfrm>
          <a:prstGeom prst="rect">
            <a:avLst/>
          </a:prstGeom>
          <a:blipFill>
            <a:blip r:embed="rId36" cstate="print"/>
            <a:stretch>
              <a:fillRect/>
            </a:stretch>
          </a:blipFill>
        </p:spPr>
        <p:txBody>
          <a:bodyPr wrap="square" lIns="0" tIns="0" rIns="0" bIns="0" rtlCol="0"/>
          <a:lstStyle/>
          <a:p>
            <a:endParaRPr/>
          </a:p>
        </p:txBody>
      </p:sp>
      <p:sp>
        <p:nvSpPr>
          <p:cNvPr id="109" name="object 109"/>
          <p:cNvSpPr/>
          <p:nvPr/>
        </p:nvSpPr>
        <p:spPr>
          <a:xfrm>
            <a:off x="6557771" y="5516879"/>
            <a:ext cx="577596" cy="647699"/>
          </a:xfrm>
          <a:prstGeom prst="rect">
            <a:avLst/>
          </a:prstGeom>
          <a:blipFill>
            <a:blip r:embed="rId37" cstate="print"/>
            <a:stretch>
              <a:fillRect/>
            </a:stretch>
          </a:blipFill>
        </p:spPr>
        <p:txBody>
          <a:bodyPr wrap="square" lIns="0" tIns="0" rIns="0" bIns="0" rtlCol="0"/>
          <a:lstStyle/>
          <a:p>
            <a:endParaRPr/>
          </a:p>
        </p:txBody>
      </p:sp>
      <p:sp>
        <p:nvSpPr>
          <p:cNvPr id="110" name="object 110"/>
          <p:cNvSpPr/>
          <p:nvPr/>
        </p:nvSpPr>
        <p:spPr>
          <a:xfrm>
            <a:off x="8310371" y="5516879"/>
            <a:ext cx="512064" cy="647699"/>
          </a:xfrm>
          <a:prstGeom prst="rect">
            <a:avLst/>
          </a:prstGeom>
          <a:blipFill>
            <a:blip r:embed="rId38" cstate="print"/>
            <a:stretch>
              <a:fillRect/>
            </a:stretch>
          </a:blipFill>
        </p:spPr>
        <p:txBody>
          <a:bodyPr wrap="square" lIns="0" tIns="0" rIns="0" bIns="0" rtlCol="0"/>
          <a:lstStyle/>
          <a:p>
            <a:endParaRPr/>
          </a:p>
        </p:txBody>
      </p:sp>
      <p:sp>
        <p:nvSpPr>
          <p:cNvPr id="111" name="object 111"/>
          <p:cNvSpPr/>
          <p:nvPr/>
        </p:nvSpPr>
        <p:spPr>
          <a:xfrm>
            <a:off x="9995916" y="5516879"/>
            <a:ext cx="647700" cy="647699"/>
          </a:xfrm>
          <a:prstGeom prst="rect">
            <a:avLst/>
          </a:prstGeom>
          <a:blipFill>
            <a:blip r:embed="rId39" cstate="print"/>
            <a:stretch>
              <a:fillRect/>
            </a:stretch>
          </a:blipFill>
        </p:spPr>
        <p:txBody>
          <a:bodyPr wrap="square" lIns="0" tIns="0" rIns="0" bIns="0" rtlCol="0"/>
          <a:lstStyle/>
          <a:p>
            <a:endParaRPr/>
          </a:p>
        </p:txBody>
      </p:sp>
      <p:sp>
        <p:nvSpPr>
          <p:cNvPr id="112" name="object 112"/>
          <p:cNvSpPr txBox="1"/>
          <p:nvPr/>
        </p:nvSpPr>
        <p:spPr>
          <a:xfrm>
            <a:off x="5172836" y="4887086"/>
            <a:ext cx="6276975" cy="1080770"/>
          </a:xfrm>
          <a:prstGeom prst="rect">
            <a:avLst/>
          </a:prstGeom>
        </p:spPr>
        <p:txBody>
          <a:bodyPr vert="horz" wrap="square" lIns="0" tIns="0" rIns="0" bIns="0" rtlCol="0">
            <a:spAutoFit/>
          </a:bodyPr>
          <a:lstStyle/>
          <a:p>
            <a:pPr marL="12700">
              <a:lnSpc>
                <a:spcPct val="100000"/>
              </a:lnSpc>
            </a:pPr>
            <a:r>
              <a:rPr sz="1400" spc="-5" dirty="0">
                <a:solidFill>
                  <a:srgbClr val="585858"/>
                </a:solidFill>
                <a:latin typeface="微软雅黑"/>
                <a:cs typeface="微软雅黑"/>
              </a:rPr>
              <a:t>双向锚定使用侧链（目前是一个联合锚定，全自动的比特币协议的锚定）</a:t>
            </a:r>
            <a:endParaRPr sz="1400">
              <a:latin typeface="微软雅黑"/>
              <a:cs typeface="微软雅黑"/>
            </a:endParaRPr>
          </a:p>
          <a:p>
            <a:pPr marL="1790700">
              <a:lnSpc>
                <a:spcPct val="100000"/>
              </a:lnSpc>
              <a:spcBef>
                <a:spcPts val="1165"/>
              </a:spcBef>
            </a:pPr>
            <a:r>
              <a:rPr sz="1400" dirty="0">
                <a:solidFill>
                  <a:srgbClr val="585858"/>
                </a:solidFill>
                <a:latin typeface="微软雅黑"/>
                <a:cs typeface="微软雅黑"/>
              </a:rPr>
              <a:t>亿欧智库：RSK项目原则</a:t>
            </a:r>
            <a:endParaRPr sz="1400">
              <a:latin typeface="微软雅黑"/>
              <a:cs typeface="微软雅黑"/>
            </a:endParaRPr>
          </a:p>
          <a:p>
            <a:pPr>
              <a:lnSpc>
                <a:spcPct val="100000"/>
              </a:lnSpc>
              <a:spcBef>
                <a:spcPts val="18"/>
              </a:spcBef>
            </a:pPr>
            <a:endParaRPr sz="1900">
              <a:latin typeface="Times New Roman"/>
              <a:cs typeface="Times New Roman"/>
            </a:endParaRPr>
          </a:p>
          <a:p>
            <a:pPr marL="207010">
              <a:lnSpc>
                <a:spcPct val="100000"/>
              </a:lnSpc>
              <a:tabLst>
                <a:tab pos="2063114" algn="l"/>
                <a:tab pos="3723004" algn="l"/>
                <a:tab pos="5550535" algn="l"/>
              </a:tabLst>
            </a:pPr>
            <a:r>
              <a:rPr sz="1400" dirty="0">
                <a:latin typeface="微软雅黑"/>
                <a:cs typeface="微软雅黑"/>
              </a:rPr>
              <a:t>比特币友好	安全性	扩展性	即时支付</a:t>
            </a:r>
            <a:endParaRPr sz="1400">
              <a:latin typeface="微软雅黑"/>
              <a:cs typeface="微软雅黑"/>
            </a:endParaRPr>
          </a:p>
        </p:txBody>
      </p:sp>
      <p:sp>
        <p:nvSpPr>
          <p:cNvPr id="113" name="object 113"/>
          <p:cNvSpPr/>
          <p:nvPr/>
        </p:nvSpPr>
        <p:spPr>
          <a:xfrm>
            <a:off x="12021311" y="457200"/>
            <a:ext cx="161544" cy="323088"/>
          </a:xfrm>
          <a:prstGeom prst="rect">
            <a:avLst/>
          </a:prstGeom>
          <a:blipFill>
            <a:blip r:embed="rId40" cstate="print"/>
            <a:stretch>
              <a:fillRect/>
            </a:stretch>
          </a:blipFill>
        </p:spPr>
        <p:txBody>
          <a:bodyPr wrap="square" lIns="0" tIns="0" rIns="0" bIns="0" rtlCol="0"/>
          <a:lstStyle/>
          <a:p>
            <a:endParaRPr/>
          </a:p>
        </p:txBody>
      </p:sp>
      <p:sp>
        <p:nvSpPr>
          <p:cNvPr id="114" name="object 114"/>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549275" cy="226060"/>
          </a:xfrm>
          <a:prstGeom prst="rect">
            <a:avLst/>
          </a:prstGeom>
        </p:spPr>
        <p:txBody>
          <a:bodyPr vert="horz" wrap="square" lIns="0" tIns="0" rIns="0" bIns="0" rtlCol="0">
            <a:spAutoFit/>
          </a:bodyPr>
          <a:lstStyle/>
          <a:p>
            <a:pPr marL="12700">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a:t>
            </a:r>
            <a:endParaRPr sz="1400">
              <a:latin typeface="微软雅黑"/>
              <a:cs typeface="微软雅黑"/>
            </a:endParaRPr>
          </a:p>
        </p:txBody>
      </p:sp>
      <p:sp>
        <p:nvSpPr>
          <p:cNvPr id="3" name="object 3"/>
          <p:cNvSpPr txBox="1"/>
          <p:nvPr/>
        </p:nvSpPr>
        <p:spPr>
          <a:xfrm>
            <a:off x="695325" y="5761494"/>
            <a:ext cx="1104900" cy="790575"/>
          </a:xfrm>
          <a:prstGeom prst="rect">
            <a:avLst/>
          </a:prstGeom>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3"/>
              </a:spcBef>
            </a:pPr>
            <a:endParaRPr sz="1150">
              <a:latin typeface="Times New Roman"/>
              <a:cs typeface="Times New Roman"/>
            </a:endParaRPr>
          </a:p>
          <a:p>
            <a:pPr marL="3175">
              <a:lnSpc>
                <a:spcPts val="1680"/>
              </a:lnSpc>
            </a:pPr>
            <a:r>
              <a:rPr sz="1400" spc="-5" dirty="0">
                <a:solidFill>
                  <a:srgbClr val="ACB6C5"/>
                </a:solidFill>
                <a:latin typeface="微软雅黑"/>
                <a:cs typeface="微软雅黑"/>
              </a:rPr>
              <a:t>elligence</a:t>
            </a:r>
            <a:endParaRPr sz="1400">
              <a:latin typeface="微软雅黑"/>
              <a:cs typeface="微软雅黑"/>
            </a:endParaRPr>
          </a:p>
        </p:txBody>
      </p:sp>
      <p:sp>
        <p:nvSpPr>
          <p:cNvPr id="4" name="object 4"/>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基础协议</a:t>
            </a:r>
            <a:endParaRPr sz="1200">
              <a:latin typeface="微软雅黑"/>
              <a:cs typeface="微软雅黑"/>
            </a:endParaRPr>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spc="-5" dirty="0"/>
              <a:t>跨链：侧链的延伸，能让价值跨过链和链之间的障碍，进行直</a:t>
            </a:r>
          </a:p>
          <a:p>
            <a:pPr marL="12700">
              <a:lnSpc>
                <a:spcPts val="2735"/>
              </a:lnSpc>
            </a:pPr>
            <a:r>
              <a:rPr spc="-5" dirty="0"/>
              <a:t>接的流通</a:t>
            </a:r>
          </a:p>
        </p:txBody>
      </p:sp>
      <p:sp>
        <p:nvSpPr>
          <p:cNvPr id="7" name="object 7"/>
          <p:cNvSpPr txBox="1"/>
          <p:nvPr/>
        </p:nvSpPr>
        <p:spPr>
          <a:xfrm>
            <a:off x="11838558" y="6279489"/>
            <a:ext cx="20574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18</a:t>
            </a:r>
            <a:endParaRPr sz="1200">
              <a:latin typeface="微软雅黑"/>
              <a:cs typeface="微软雅黑"/>
            </a:endParaRPr>
          </a:p>
        </p:txBody>
      </p:sp>
      <p:sp>
        <p:nvSpPr>
          <p:cNvPr id="8" name="object 8"/>
          <p:cNvSpPr txBox="1">
            <a:spLocks noGrp="1"/>
          </p:cNvSpPr>
          <p:nvPr>
            <p:ph type="body" idx="1"/>
          </p:nvPr>
        </p:nvSpPr>
        <p:spPr>
          <a:prstGeom prst="rect">
            <a:avLst/>
          </a:prstGeom>
        </p:spPr>
        <p:txBody>
          <a:bodyPr vert="horz" wrap="square" lIns="0" tIns="0" rIns="0" bIns="0" rtlCol="0">
            <a:spAutoFit/>
          </a:bodyPr>
          <a:lstStyle/>
          <a:p>
            <a:pPr marL="457200">
              <a:lnSpc>
                <a:spcPct val="100000"/>
              </a:lnSpc>
            </a:pPr>
            <a:r>
              <a:rPr spc="540" dirty="0">
                <a:solidFill>
                  <a:srgbClr val="1D9ED2"/>
                </a:solidFill>
                <a:latin typeface="Arial Unicode MS"/>
                <a:cs typeface="Arial Unicode MS"/>
              </a:rPr>
              <a:t>◆</a:t>
            </a:r>
            <a:r>
              <a:rPr spc="375" dirty="0">
                <a:solidFill>
                  <a:srgbClr val="1D9ED2"/>
                </a:solidFill>
                <a:latin typeface="Arial Unicode MS"/>
                <a:cs typeface="Arial Unicode MS"/>
              </a:rPr>
              <a:t> </a:t>
            </a:r>
            <a:r>
              <a:rPr dirty="0"/>
              <a:t>跨链，相对于侧链，是一个更广泛的概念，就是通过一个技术，能让价值跨过链和链之间的障碍，进行直接的流通。跨链如同不同国家</a:t>
            </a:r>
          </a:p>
          <a:p>
            <a:pPr marL="743585">
              <a:lnSpc>
                <a:spcPct val="100000"/>
              </a:lnSpc>
              <a:spcBef>
                <a:spcPts val="840"/>
              </a:spcBef>
            </a:pPr>
            <a:r>
              <a:rPr spc="-5" dirty="0"/>
              <a:t>的货币兑换一样，不会改变资产的总额，只是资产所有者的兑换。</a:t>
            </a:r>
          </a:p>
          <a:p>
            <a:pPr marL="743585" marR="5080" indent="-287020">
              <a:lnSpc>
                <a:spcPct val="150000"/>
              </a:lnSpc>
            </a:pPr>
            <a:r>
              <a:rPr spc="540" dirty="0">
                <a:solidFill>
                  <a:srgbClr val="1D9ED2"/>
                </a:solidFill>
                <a:latin typeface="Arial Unicode MS"/>
                <a:cs typeface="Arial Unicode MS"/>
              </a:rPr>
              <a:t>◆</a:t>
            </a:r>
            <a:r>
              <a:rPr spc="385" dirty="0">
                <a:solidFill>
                  <a:srgbClr val="1D9ED2"/>
                </a:solidFill>
                <a:latin typeface="Arial Unicode MS"/>
                <a:cs typeface="Arial Unicode MS"/>
              </a:rPr>
              <a:t> </a:t>
            </a:r>
            <a:r>
              <a:rPr dirty="0"/>
              <a:t>跨链的出现是区块链技术发展的必然结果，可以将不同的链孤岛相连，主要应用于水平扩容和去中心化交易所。目前，主流的跨链技术  包括：公证人机制、侧链</a:t>
            </a:r>
            <a:r>
              <a:rPr dirty="0">
                <a:latin typeface="微软雅黑"/>
                <a:cs typeface="微软雅黑"/>
              </a:rPr>
              <a:t>/</a:t>
            </a:r>
            <a:r>
              <a:rPr dirty="0"/>
              <a:t>中继、哈希锁定及分布式私钥机制。</a:t>
            </a:r>
          </a:p>
          <a:p>
            <a:pPr marL="273685" marR="228600" algn="ctr">
              <a:lnSpc>
                <a:spcPct val="100000"/>
              </a:lnSpc>
              <a:spcBef>
                <a:spcPts val="745"/>
              </a:spcBef>
            </a:pPr>
            <a:r>
              <a:rPr dirty="0"/>
              <a:t>亿欧智库：块链技术对比</a:t>
            </a:r>
          </a:p>
        </p:txBody>
      </p:sp>
      <p:graphicFrame>
        <p:nvGraphicFramePr>
          <p:cNvPr id="9" name="object 9"/>
          <p:cNvGraphicFramePr>
            <a:graphicFrameLocks noGrp="1"/>
          </p:cNvGraphicFramePr>
          <p:nvPr/>
        </p:nvGraphicFramePr>
        <p:xfrm>
          <a:off x="695325" y="3088004"/>
          <a:ext cx="10838180" cy="3405504"/>
        </p:xfrm>
        <a:graphic>
          <a:graphicData uri="http://schemas.openxmlformats.org/drawingml/2006/table">
            <a:tbl>
              <a:tblPr firstRow="1" bandRow="1">
                <a:tableStyleId>{2D5ABB26-0587-4C30-8999-92F81FD0307C}</a:tableStyleId>
              </a:tblPr>
              <a:tblGrid>
                <a:gridCol w="1104392">
                  <a:extLst>
                    <a:ext uri="{9D8B030D-6E8A-4147-A177-3AD203B41FA5}">
                      <a16:colId xmlns:a16="http://schemas.microsoft.com/office/drawing/2014/main" val="20000"/>
                    </a:ext>
                  </a:extLst>
                </a:gridCol>
                <a:gridCol w="2367534">
                  <a:extLst>
                    <a:ext uri="{9D8B030D-6E8A-4147-A177-3AD203B41FA5}">
                      <a16:colId xmlns:a16="http://schemas.microsoft.com/office/drawing/2014/main" val="20001"/>
                    </a:ext>
                  </a:extLst>
                </a:gridCol>
                <a:gridCol w="702690">
                  <a:extLst>
                    <a:ext uri="{9D8B030D-6E8A-4147-A177-3AD203B41FA5}">
                      <a16:colId xmlns:a16="http://schemas.microsoft.com/office/drawing/2014/main" val="20002"/>
                    </a:ext>
                  </a:extLst>
                </a:gridCol>
                <a:gridCol w="832866">
                  <a:extLst>
                    <a:ext uri="{9D8B030D-6E8A-4147-A177-3AD203B41FA5}">
                      <a16:colId xmlns:a16="http://schemas.microsoft.com/office/drawing/2014/main" val="20003"/>
                    </a:ext>
                  </a:extLst>
                </a:gridCol>
                <a:gridCol w="832992">
                  <a:extLst>
                    <a:ext uri="{9D8B030D-6E8A-4147-A177-3AD203B41FA5}">
                      <a16:colId xmlns:a16="http://schemas.microsoft.com/office/drawing/2014/main" val="20004"/>
                    </a:ext>
                  </a:extLst>
                </a:gridCol>
                <a:gridCol w="832866">
                  <a:extLst>
                    <a:ext uri="{9D8B030D-6E8A-4147-A177-3AD203B41FA5}">
                      <a16:colId xmlns:a16="http://schemas.microsoft.com/office/drawing/2014/main" val="20005"/>
                    </a:ext>
                  </a:extLst>
                </a:gridCol>
                <a:gridCol w="834263">
                  <a:extLst>
                    <a:ext uri="{9D8B030D-6E8A-4147-A177-3AD203B41FA5}">
                      <a16:colId xmlns:a16="http://schemas.microsoft.com/office/drawing/2014/main" val="20006"/>
                    </a:ext>
                  </a:extLst>
                </a:gridCol>
                <a:gridCol w="871156">
                  <a:extLst>
                    <a:ext uri="{9D8B030D-6E8A-4147-A177-3AD203B41FA5}">
                      <a16:colId xmlns:a16="http://schemas.microsoft.com/office/drawing/2014/main" val="20007"/>
                    </a:ext>
                  </a:extLst>
                </a:gridCol>
                <a:gridCol w="756792">
                  <a:extLst>
                    <a:ext uri="{9D8B030D-6E8A-4147-A177-3AD203B41FA5}">
                      <a16:colId xmlns:a16="http://schemas.microsoft.com/office/drawing/2014/main" val="20008"/>
                    </a:ext>
                  </a:extLst>
                </a:gridCol>
                <a:gridCol w="947293">
                  <a:extLst>
                    <a:ext uri="{9D8B030D-6E8A-4147-A177-3AD203B41FA5}">
                      <a16:colId xmlns:a16="http://schemas.microsoft.com/office/drawing/2014/main" val="20009"/>
                    </a:ext>
                  </a:extLst>
                </a:gridCol>
                <a:gridCol w="754989">
                  <a:extLst>
                    <a:ext uri="{9D8B030D-6E8A-4147-A177-3AD203B41FA5}">
                      <a16:colId xmlns:a16="http://schemas.microsoft.com/office/drawing/2014/main" val="20010"/>
                    </a:ext>
                  </a:extLst>
                </a:gridCol>
              </a:tblGrid>
              <a:tr h="479678">
                <a:tc>
                  <a:txBody>
                    <a:bodyPr/>
                    <a:lstStyle/>
                    <a:p>
                      <a:endParaRPr/>
                    </a:p>
                  </a:txBody>
                  <a:tcPr marL="0" marR="0" marT="0" marB="0">
                    <a:lnR w="6350">
                      <a:solidFill>
                        <a:srgbClr val="FFFFFF"/>
                      </a:solidFill>
                      <a:prstDash val="solid"/>
                    </a:lnR>
                    <a:lnB w="19050">
                      <a:solidFill>
                        <a:srgbClr val="FFFFFF"/>
                      </a:solidFill>
                      <a:prstDash val="solid"/>
                    </a:lnB>
                    <a:solidFill>
                      <a:srgbClr val="1D9ED2"/>
                    </a:solidFill>
                  </a:tcPr>
                </a:tc>
                <a:tc>
                  <a:txBody>
                    <a:bodyPr/>
                    <a:lstStyle/>
                    <a:p>
                      <a:pPr>
                        <a:lnSpc>
                          <a:spcPct val="100000"/>
                        </a:lnSpc>
                        <a:spcBef>
                          <a:spcPts val="25"/>
                        </a:spcBef>
                      </a:pPr>
                      <a:endParaRPr sz="1000">
                        <a:latin typeface="Times New Roman"/>
                        <a:cs typeface="Times New Roman"/>
                      </a:endParaRPr>
                    </a:p>
                    <a:p>
                      <a:pPr algn="ctr">
                        <a:lnSpc>
                          <a:spcPct val="100000"/>
                        </a:lnSpc>
                      </a:pPr>
                      <a:r>
                        <a:rPr sz="1200" dirty="0">
                          <a:solidFill>
                            <a:srgbClr val="FFFFFF"/>
                          </a:solidFill>
                          <a:latin typeface="微软雅黑"/>
                          <a:cs typeface="微软雅黑"/>
                        </a:rPr>
                        <a:t>技术介绍</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a:lnSpc>
                          <a:spcPct val="100000"/>
                        </a:lnSpc>
                        <a:spcBef>
                          <a:spcPts val="25"/>
                        </a:spcBef>
                      </a:pPr>
                      <a:endParaRPr sz="1000">
                        <a:latin typeface="Times New Roman"/>
                        <a:cs typeface="Times New Roman"/>
                      </a:endParaRPr>
                    </a:p>
                    <a:p>
                      <a:pPr marL="635" algn="ctr">
                        <a:lnSpc>
                          <a:spcPct val="100000"/>
                        </a:lnSpc>
                      </a:pPr>
                      <a:r>
                        <a:rPr sz="1200" dirty="0">
                          <a:solidFill>
                            <a:srgbClr val="FFFFFF"/>
                          </a:solidFill>
                          <a:latin typeface="微软雅黑"/>
                          <a:cs typeface="微软雅黑"/>
                        </a:rPr>
                        <a:t>互操作性</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a:lnSpc>
                          <a:spcPct val="100000"/>
                        </a:lnSpc>
                        <a:spcBef>
                          <a:spcPts val="25"/>
                        </a:spcBef>
                      </a:pPr>
                      <a:endParaRPr sz="1000">
                        <a:latin typeface="Times New Roman"/>
                        <a:cs typeface="Times New Roman"/>
                      </a:endParaRPr>
                    </a:p>
                    <a:p>
                      <a:pPr marL="109220">
                        <a:lnSpc>
                          <a:spcPct val="100000"/>
                        </a:lnSpc>
                      </a:pPr>
                      <a:r>
                        <a:rPr sz="1200" dirty="0">
                          <a:solidFill>
                            <a:srgbClr val="FFFFFF"/>
                          </a:solidFill>
                          <a:latin typeface="微软雅黑"/>
                          <a:cs typeface="微软雅黑"/>
                        </a:rPr>
                        <a:t>信任模型</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marL="337820" marR="23495" indent="-304800">
                        <a:lnSpc>
                          <a:spcPct val="100000"/>
                        </a:lnSpc>
                        <a:spcBef>
                          <a:spcPts val="455"/>
                        </a:spcBef>
                      </a:pPr>
                      <a:r>
                        <a:rPr sz="1200" dirty="0">
                          <a:solidFill>
                            <a:srgbClr val="FFFFFF"/>
                          </a:solidFill>
                          <a:latin typeface="微软雅黑"/>
                          <a:cs typeface="微软雅黑"/>
                        </a:rPr>
                        <a:t>适用跨链交  换</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marL="185420" marR="24130" indent="-152400">
                        <a:lnSpc>
                          <a:spcPct val="100000"/>
                        </a:lnSpc>
                        <a:spcBef>
                          <a:spcPts val="455"/>
                        </a:spcBef>
                      </a:pPr>
                      <a:r>
                        <a:rPr sz="1200" dirty="0">
                          <a:solidFill>
                            <a:srgbClr val="FFFFFF"/>
                          </a:solidFill>
                          <a:latin typeface="微软雅黑"/>
                          <a:cs typeface="微软雅黑"/>
                        </a:rPr>
                        <a:t>适用跨链资  产转移</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marL="109220">
                        <a:lnSpc>
                          <a:spcPct val="100000"/>
                        </a:lnSpc>
                        <a:spcBef>
                          <a:spcPts val="455"/>
                        </a:spcBef>
                      </a:pPr>
                      <a:r>
                        <a:rPr sz="1200" dirty="0">
                          <a:solidFill>
                            <a:srgbClr val="FFFFFF"/>
                          </a:solidFill>
                          <a:latin typeface="微软雅黑"/>
                          <a:cs typeface="微软雅黑"/>
                        </a:rPr>
                        <a:t>适用跨链</a:t>
                      </a:r>
                      <a:endParaRPr sz="1200">
                        <a:latin typeface="微软雅黑"/>
                        <a:cs typeface="微软雅黑"/>
                      </a:endParaRPr>
                    </a:p>
                    <a:p>
                      <a:pPr marL="144145">
                        <a:lnSpc>
                          <a:spcPct val="100000"/>
                        </a:lnSpc>
                      </a:pPr>
                      <a:r>
                        <a:rPr sz="1200" spc="-5" dirty="0">
                          <a:solidFill>
                            <a:srgbClr val="FFFFFF"/>
                          </a:solidFill>
                          <a:latin typeface="微软雅黑"/>
                          <a:cs typeface="微软雅黑"/>
                        </a:rPr>
                        <a:t>Oracles</a:t>
                      </a:r>
                      <a:endParaRPr sz="1200">
                        <a:latin typeface="微软雅黑"/>
                        <a:cs typeface="微软雅黑"/>
                      </a:endParaRPr>
                    </a:p>
                  </a:txBody>
                  <a:tcPr marL="0" marR="0" marT="0" marB="0">
                    <a:lnL w="6350">
                      <a:solidFill>
                        <a:srgbClr val="FFFFFF"/>
                      </a:solidFill>
                      <a:prstDash val="solid"/>
                    </a:lnL>
                    <a:lnB w="19050">
                      <a:solidFill>
                        <a:srgbClr val="FFFFFF"/>
                      </a:solidFill>
                      <a:prstDash val="solid"/>
                    </a:lnB>
                    <a:solidFill>
                      <a:srgbClr val="1D9ED2"/>
                    </a:solidFill>
                  </a:tcPr>
                </a:tc>
                <a:tc>
                  <a:txBody>
                    <a:bodyPr/>
                    <a:lstStyle/>
                    <a:p>
                      <a:pPr marL="187325" marR="65405" indent="-152400">
                        <a:lnSpc>
                          <a:spcPct val="100000"/>
                        </a:lnSpc>
                        <a:spcBef>
                          <a:spcPts val="455"/>
                        </a:spcBef>
                      </a:pPr>
                      <a:r>
                        <a:rPr sz="1200" dirty="0">
                          <a:solidFill>
                            <a:srgbClr val="FFFFFF"/>
                          </a:solidFill>
                          <a:latin typeface="微软雅黑"/>
                          <a:cs typeface="微软雅黑"/>
                        </a:rPr>
                        <a:t>适用跨链资  产抵押</a:t>
                      </a:r>
                      <a:endParaRPr sz="1200">
                        <a:latin typeface="微软雅黑"/>
                        <a:cs typeface="微软雅黑"/>
                      </a:endParaRPr>
                    </a:p>
                  </a:txBody>
                  <a:tcPr marL="0" marR="0" marT="0" marB="0">
                    <a:lnB w="19050">
                      <a:solidFill>
                        <a:srgbClr val="FFFFFF"/>
                      </a:solidFill>
                      <a:prstDash val="solid"/>
                    </a:lnB>
                    <a:solidFill>
                      <a:srgbClr val="1D9ED2"/>
                    </a:solidFill>
                  </a:tcPr>
                </a:tc>
                <a:tc>
                  <a:txBody>
                    <a:bodyPr/>
                    <a:lstStyle/>
                    <a:p>
                      <a:pPr>
                        <a:lnSpc>
                          <a:spcPct val="100000"/>
                        </a:lnSpc>
                        <a:spcBef>
                          <a:spcPts val="25"/>
                        </a:spcBef>
                      </a:pPr>
                      <a:endParaRPr sz="1000">
                        <a:latin typeface="Times New Roman"/>
                        <a:cs typeface="Times New Roman"/>
                      </a:endParaRPr>
                    </a:p>
                    <a:p>
                      <a:pPr algn="ctr">
                        <a:lnSpc>
                          <a:spcPct val="100000"/>
                        </a:lnSpc>
                      </a:pPr>
                      <a:r>
                        <a:rPr sz="1200" dirty="0">
                          <a:solidFill>
                            <a:srgbClr val="FFFFFF"/>
                          </a:solidFill>
                          <a:latin typeface="微软雅黑"/>
                          <a:cs typeface="微软雅黑"/>
                        </a:rPr>
                        <a:t>实现难度</a:t>
                      </a:r>
                      <a:endParaRPr sz="1200">
                        <a:latin typeface="微软雅黑"/>
                        <a:cs typeface="微软雅黑"/>
                      </a:endParaRPr>
                    </a:p>
                  </a:txBody>
                  <a:tcPr marL="0" marR="0" marT="0" marB="0">
                    <a:lnB w="19050">
                      <a:solidFill>
                        <a:srgbClr val="FFFFFF"/>
                      </a:solidFill>
                      <a:prstDash val="solid"/>
                    </a:lnB>
                    <a:solidFill>
                      <a:srgbClr val="1D9ED2"/>
                    </a:solidFill>
                  </a:tcPr>
                </a:tc>
                <a:tc>
                  <a:txBody>
                    <a:bodyPr/>
                    <a:lstStyle/>
                    <a:p>
                      <a:pPr marL="301625" marR="103505" indent="-228600">
                        <a:lnSpc>
                          <a:spcPct val="100000"/>
                        </a:lnSpc>
                        <a:spcBef>
                          <a:spcPts val="455"/>
                        </a:spcBef>
                      </a:pPr>
                      <a:r>
                        <a:rPr sz="1200" dirty="0">
                          <a:solidFill>
                            <a:srgbClr val="FFFFFF"/>
                          </a:solidFill>
                          <a:latin typeface="微软雅黑"/>
                          <a:cs typeface="微软雅黑"/>
                        </a:rPr>
                        <a:t>多币种智能  合约</a:t>
                      </a:r>
                      <a:endParaRPr sz="1200">
                        <a:latin typeface="微软雅黑"/>
                        <a:cs typeface="微软雅黑"/>
                      </a:endParaRPr>
                    </a:p>
                  </a:txBody>
                  <a:tcPr marL="0" marR="0" marT="0" marB="0">
                    <a:lnB w="19050">
                      <a:solidFill>
                        <a:srgbClr val="FFFFFF"/>
                      </a:solidFill>
                      <a:prstDash val="solid"/>
                    </a:lnB>
                    <a:solidFill>
                      <a:srgbClr val="1D9ED2"/>
                    </a:solidFill>
                  </a:tcPr>
                </a:tc>
                <a:tc>
                  <a:txBody>
                    <a:bodyPr/>
                    <a:lstStyle/>
                    <a:p>
                      <a:pPr>
                        <a:lnSpc>
                          <a:spcPct val="100000"/>
                        </a:lnSpc>
                        <a:spcBef>
                          <a:spcPts val="25"/>
                        </a:spcBef>
                      </a:pPr>
                      <a:endParaRPr sz="1000">
                        <a:latin typeface="Times New Roman"/>
                        <a:cs typeface="Times New Roman"/>
                      </a:endParaRPr>
                    </a:p>
                    <a:p>
                      <a:pPr marR="66675" algn="ctr">
                        <a:lnSpc>
                          <a:spcPct val="100000"/>
                        </a:lnSpc>
                      </a:pPr>
                      <a:r>
                        <a:rPr sz="1200" dirty="0">
                          <a:solidFill>
                            <a:srgbClr val="FFFFFF"/>
                          </a:solidFill>
                          <a:latin typeface="微软雅黑"/>
                          <a:cs typeface="微软雅黑"/>
                        </a:rPr>
                        <a:t>安全性</a:t>
                      </a:r>
                      <a:endParaRPr sz="1200">
                        <a:latin typeface="微软雅黑"/>
                        <a:cs typeface="微软雅黑"/>
                      </a:endParaRPr>
                    </a:p>
                  </a:txBody>
                  <a:tcPr marL="0" marR="0" marT="0" marB="0">
                    <a:lnB w="19050">
                      <a:solidFill>
                        <a:srgbClr val="FFFFFF"/>
                      </a:solidFill>
                      <a:prstDash val="solid"/>
                    </a:lnB>
                    <a:solidFill>
                      <a:srgbClr val="1D9ED2"/>
                    </a:solidFill>
                  </a:tcPr>
                </a:tc>
                <a:extLst>
                  <a:ext uri="{0D108BD9-81ED-4DB2-BD59-A6C34878D82A}">
                    <a16:rowId xmlns:a16="http://schemas.microsoft.com/office/drawing/2014/main" val="10000"/>
                  </a:ext>
                </a:extLst>
              </a:tr>
              <a:tr h="731519">
                <a:tc>
                  <a:txBody>
                    <a:bodyPr/>
                    <a:lstStyle/>
                    <a:p>
                      <a:pPr>
                        <a:lnSpc>
                          <a:spcPct val="100000"/>
                        </a:lnSpc>
                      </a:pPr>
                      <a:endParaRPr sz="1200">
                        <a:latin typeface="Times New Roman"/>
                        <a:cs typeface="Times New Roman"/>
                      </a:endParaRPr>
                    </a:p>
                    <a:p>
                      <a:pPr marL="3810" algn="ctr">
                        <a:lnSpc>
                          <a:spcPct val="100000"/>
                        </a:lnSpc>
                        <a:spcBef>
                          <a:spcPts val="710"/>
                        </a:spcBef>
                      </a:pPr>
                      <a:r>
                        <a:rPr sz="1200" dirty="0">
                          <a:latin typeface="微软雅黑"/>
                          <a:cs typeface="微软雅黑"/>
                        </a:rPr>
                        <a:t>公证人机制</a:t>
                      </a:r>
                      <a:endParaRPr sz="1200">
                        <a:latin typeface="微软雅黑"/>
                        <a:cs typeface="微软雅黑"/>
                      </a:endParaRPr>
                    </a:p>
                  </a:txBody>
                  <a:tcPr marL="0" marR="0" marT="0" marB="0">
                    <a:lnR w="6350">
                      <a:solidFill>
                        <a:srgbClr val="FFFFFF"/>
                      </a:solidFill>
                      <a:prstDash val="solid"/>
                    </a:lnR>
                    <a:lnT w="19050">
                      <a:solidFill>
                        <a:srgbClr val="FFFFFF"/>
                      </a:solidFill>
                      <a:prstDash val="solid"/>
                    </a:lnT>
                    <a:solidFill>
                      <a:srgbClr val="E4F4FA"/>
                    </a:solidFill>
                  </a:tcPr>
                </a:tc>
                <a:tc>
                  <a:txBody>
                    <a:bodyPr/>
                    <a:lstStyle/>
                    <a:p>
                      <a:pPr algn="ctr">
                        <a:lnSpc>
                          <a:spcPts val="1370"/>
                        </a:lnSpc>
                      </a:pPr>
                      <a:r>
                        <a:rPr sz="1200" spc="-5" dirty="0">
                          <a:latin typeface="微软雅黑"/>
                          <a:cs typeface="微软雅黑"/>
                        </a:rPr>
                        <a:t>Interledger协议采用密码算法，用</a:t>
                      </a:r>
                      <a:endParaRPr sz="1200">
                        <a:latin typeface="微软雅黑"/>
                        <a:cs typeface="微软雅黑"/>
                      </a:endParaRPr>
                    </a:p>
                    <a:p>
                      <a:pPr marL="36830" marR="29845" algn="ctr">
                        <a:lnSpc>
                          <a:spcPct val="100000"/>
                        </a:lnSpc>
                      </a:pPr>
                      <a:r>
                        <a:rPr sz="1200" dirty="0">
                          <a:latin typeface="微软雅黑"/>
                          <a:cs typeface="微软雅黑"/>
                        </a:rPr>
                        <a:t>连接器为不同的链创建资金托管，  当所有参与方对交易达成共识时，  便可相互交易</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a:lnSpc>
                          <a:spcPct val="100000"/>
                        </a:lnSpc>
                      </a:pPr>
                      <a:endParaRPr sz="1200">
                        <a:latin typeface="Times New Roman"/>
                        <a:cs typeface="Times New Roman"/>
                      </a:endParaRPr>
                    </a:p>
                    <a:p>
                      <a:pPr marL="635" algn="ctr">
                        <a:lnSpc>
                          <a:spcPct val="100000"/>
                        </a:lnSpc>
                        <a:spcBef>
                          <a:spcPts val="710"/>
                        </a:spcBef>
                      </a:pPr>
                      <a:r>
                        <a:rPr sz="1200" dirty="0">
                          <a:latin typeface="微软雅黑"/>
                          <a:cs typeface="微软雅黑"/>
                        </a:rPr>
                        <a:t>所有</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a:lnSpc>
                          <a:spcPct val="100000"/>
                        </a:lnSpc>
                        <a:spcBef>
                          <a:spcPts val="49"/>
                        </a:spcBef>
                      </a:pPr>
                      <a:endParaRPr sz="1150">
                        <a:latin typeface="Times New Roman"/>
                        <a:cs typeface="Times New Roman"/>
                      </a:endParaRPr>
                    </a:p>
                    <a:p>
                      <a:pPr marL="261620" marR="23495" indent="-228600">
                        <a:lnSpc>
                          <a:spcPct val="100000"/>
                        </a:lnSpc>
                      </a:pPr>
                      <a:r>
                        <a:rPr sz="1200" dirty="0">
                          <a:latin typeface="微软雅黑"/>
                          <a:cs typeface="微软雅黑"/>
                        </a:rPr>
                        <a:t>多数公证人  诚实</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a:lnSpc>
                          <a:spcPct val="100000"/>
                        </a:lnSpc>
                      </a:pPr>
                      <a:endParaRPr sz="1200">
                        <a:latin typeface="Times New Roman"/>
                        <a:cs typeface="Times New Roman"/>
                      </a:endParaRPr>
                    </a:p>
                    <a:p>
                      <a:pPr marL="261620">
                        <a:lnSpc>
                          <a:spcPct val="100000"/>
                        </a:lnSpc>
                        <a:spcBef>
                          <a:spcPts val="710"/>
                        </a:spcBef>
                      </a:pPr>
                      <a:r>
                        <a:rPr sz="1200" dirty="0">
                          <a:latin typeface="微软雅黑"/>
                          <a:cs typeface="微软雅黑"/>
                        </a:rPr>
                        <a:t>支持</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a:lnSpc>
                          <a:spcPct val="100000"/>
                        </a:lnSpc>
                      </a:pPr>
                      <a:endParaRPr sz="1200">
                        <a:latin typeface="Times New Roman"/>
                        <a:cs typeface="Times New Roman"/>
                      </a:endParaRPr>
                    </a:p>
                    <a:p>
                      <a:pPr marL="1905" algn="ctr">
                        <a:lnSpc>
                          <a:spcPct val="100000"/>
                        </a:lnSpc>
                        <a:spcBef>
                          <a:spcPts val="710"/>
                        </a:spcBef>
                      </a:pPr>
                      <a:r>
                        <a:rPr sz="1200" dirty="0">
                          <a:latin typeface="微软雅黑"/>
                          <a:cs typeface="微软雅黑"/>
                        </a:rPr>
                        <a:t>支持</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a:lnSpc>
                          <a:spcPct val="100000"/>
                        </a:lnSpc>
                      </a:pPr>
                      <a:endParaRPr sz="1200">
                        <a:latin typeface="Times New Roman"/>
                        <a:cs typeface="Times New Roman"/>
                      </a:endParaRPr>
                    </a:p>
                    <a:p>
                      <a:pPr algn="ctr">
                        <a:lnSpc>
                          <a:spcPct val="100000"/>
                        </a:lnSpc>
                        <a:spcBef>
                          <a:spcPts val="710"/>
                        </a:spcBef>
                      </a:pPr>
                      <a:r>
                        <a:rPr sz="1200" dirty="0">
                          <a:latin typeface="微软雅黑"/>
                          <a:cs typeface="微软雅黑"/>
                        </a:rPr>
                        <a:t>支持</a:t>
                      </a:r>
                      <a:endParaRPr sz="1200">
                        <a:latin typeface="微软雅黑"/>
                        <a:cs typeface="微软雅黑"/>
                      </a:endParaRPr>
                    </a:p>
                  </a:txBody>
                  <a:tcPr marL="0" marR="0" marT="0" marB="0">
                    <a:lnL w="6350">
                      <a:solidFill>
                        <a:srgbClr val="FFFFFF"/>
                      </a:solidFill>
                      <a:prstDash val="solid"/>
                    </a:lnL>
                    <a:lnT w="19050">
                      <a:solidFill>
                        <a:srgbClr val="FFFFFF"/>
                      </a:solidFill>
                      <a:prstDash val="solid"/>
                    </a:lnT>
                    <a:solidFill>
                      <a:srgbClr val="E4F4FA"/>
                    </a:solidFill>
                  </a:tcPr>
                </a:tc>
                <a:tc>
                  <a:txBody>
                    <a:bodyPr/>
                    <a:lstStyle/>
                    <a:p>
                      <a:pPr>
                        <a:lnSpc>
                          <a:spcPct val="100000"/>
                        </a:lnSpc>
                      </a:pPr>
                      <a:endParaRPr sz="1200">
                        <a:latin typeface="Times New Roman"/>
                        <a:cs typeface="Times New Roman"/>
                      </a:endParaRPr>
                    </a:p>
                    <a:p>
                      <a:pPr marR="29845" algn="ctr">
                        <a:lnSpc>
                          <a:spcPct val="100000"/>
                        </a:lnSpc>
                        <a:spcBef>
                          <a:spcPts val="710"/>
                        </a:spcBef>
                      </a:pPr>
                      <a:r>
                        <a:rPr sz="1200" dirty="0">
                          <a:latin typeface="微软雅黑"/>
                          <a:cs typeface="微软雅黑"/>
                        </a:rPr>
                        <a:t>支持</a:t>
                      </a:r>
                      <a:endParaRPr sz="1200">
                        <a:latin typeface="微软雅黑"/>
                        <a:cs typeface="微软雅黑"/>
                      </a:endParaRPr>
                    </a:p>
                  </a:txBody>
                  <a:tcPr marL="0" marR="0" marT="0" marB="0">
                    <a:lnT w="19050">
                      <a:solidFill>
                        <a:srgbClr val="FFFFFF"/>
                      </a:solidFill>
                      <a:prstDash val="solid"/>
                    </a:lnT>
                    <a:solidFill>
                      <a:srgbClr val="E4F4FA"/>
                    </a:solidFill>
                  </a:tcPr>
                </a:tc>
                <a:tc>
                  <a:txBody>
                    <a:bodyPr/>
                    <a:lstStyle/>
                    <a:p>
                      <a:pPr>
                        <a:lnSpc>
                          <a:spcPct val="100000"/>
                        </a:lnSpc>
                      </a:pPr>
                      <a:endParaRPr sz="1200">
                        <a:latin typeface="Times New Roman"/>
                        <a:cs typeface="Times New Roman"/>
                      </a:endParaRPr>
                    </a:p>
                    <a:p>
                      <a:pPr algn="ctr">
                        <a:lnSpc>
                          <a:spcPct val="100000"/>
                        </a:lnSpc>
                        <a:spcBef>
                          <a:spcPts val="710"/>
                        </a:spcBef>
                      </a:pPr>
                      <a:r>
                        <a:rPr sz="1200" dirty="0">
                          <a:latin typeface="微软雅黑"/>
                          <a:cs typeface="微软雅黑"/>
                        </a:rPr>
                        <a:t>中等</a:t>
                      </a:r>
                      <a:endParaRPr sz="1200">
                        <a:latin typeface="微软雅黑"/>
                        <a:cs typeface="微软雅黑"/>
                      </a:endParaRPr>
                    </a:p>
                  </a:txBody>
                  <a:tcPr marL="0" marR="0" marT="0" marB="0">
                    <a:lnT w="19050">
                      <a:solidFill>
                        <a:srgbClr val="FFFFFF"/>
                      </a:solidFill>
                      <a:prstDash val="solid"/>
                    </a:lnT>
                    <a:solidFill>
                      <a:srgbClr val="E4F4FA"/>
                    </a:solidFill>
                  </a:tcPr>
                </a:tc>
                <a:tc>
                  <a:txBody>
                    <a:bodyPr/>
                    <a:lstStyle/>
                    <a:p>
                      <a:pPr>
                        <a:lnSpc>
                          <a:spcPct val="100000"/>
                        </a:lnSpc>
                      </a:pPr>
                      <a:endParaRPr sz="1200">
                        <a:latin typeface="Times New Roman"/>
                        <a:cs typeface="Times New Roman"/>
                      </a:endParaRPr>
                    </a:p>
                    <a:p>
                      <a:pPr marR="30480" algn="ctr">
                        <a:lnSpc>
                          <a:spcPct val="100000"/>
                        </a:lnSpc>
                        <a:spcBef>
                          <a:spcPts val="710"/>
                        </a:spcBef>
                      </a:pPr>
                      <a:r>
                        <a:rPr sz="1200" dirty="0">
                          <a:latin typeface="微软雅黑"/>
                          <a:cs typeface="微软雅黑"/>
                        </a:rPr>
                        <a:t>困难</a:t>
                      </a:r>
                      <a:endParaRPr sz="1200">
                        <a:latin typeface="微软雅黑"/>
                        <a:cs typeface="微软雅黑"/>
                      </a:endParaRPr>
                    </a:p>
                  </a:txBody>
                  <a:tcPr marL="0" marR="0" marT="0" marB="0">
                    <a:lnT w="19050">
                      <a:solidFill>
                        <a:srgbClr val="FFFFFF"/>
                      </a:solidFill>
                      <a:prstDash val="solid"/>
                    </a:lnT>
                    <a:solidFill>
                      <a:srgbClr val="E4F4FA"/>
                    </a:solidFill>
                  </a:tcPr>
                </a:tc>
                <a:tc>
                  <a:txBody>
                    <a:bodyPr/>
                    <a:lstStyle/>
                    <a:p>
                      <a:pPr>
                        <a:lnSpc>
                          <a:spcPct val="100000"/>
                        </a:lnSpc>
                      </a:pPr>
                      <a:endParaRPr sz="1200">
                        <a:latin typeface="Times New Roman"/>
                        <a:cs typeface="Times New Roman"/>
                      </a:endParaRPr>
                    </a:p>
                    <a:p>
                      <a:pPr marR="66675" algn="ctr">
                        <a:lnSpc>
                          <a:spcPct val="100000"/>
                        </a:lnSpc>
                        <a:spcBef>
                          <a:spcPts val="710"/>
                        </a:spcBef>
                      </a:pPr>
                      <a:r>
                        <a:rPr sz="1200" dirty="0">
                          <a:latin typeface="微软雅黑"/>
                          <a:cs typeface="微软雅黑"/>
                        </a:rPr>
                        <a:t>低</a:t>
                      </a:r>
                      <a:endParaRPr sz="1200">
                        <a:latin typeface="微软雅黑"/>
                        <a:cs typeface="微软雅黑"/>
                      </a:endParaRPr>
                    </a:p>
                  </a:txBody>
                  <a:tcPr marL="0" marR="0" marT="0" marB="0">
                    <a:lnT w="19050">
                      <a:solidFill>
                        <a:srgbClr val="FFFFFF"/>
                      </a:solidFill>
                      <a:prstDash val="solid"/>
                    </a:lnT>
                    <a:solidFill>
                      <a:srgbClr val="E4F4FA"/>
                    </a:solidFill>
                  </a:tcPr>
                </a:tc>
                <a:extLst>
                  <a:ext uri="{0D108BD9-81ED-4DB2-BD59-A6C34878D82A}">
                    <a16:rowId xmlns:a16="http://schemas.microsoft.com/office/drawing/2014/main" val="10001"/>
                  </a:ext>
                </a:extLst>
              </a:tr>
              <a:tr h="731507">
                <a:tc>
                  <a:txBody>
                    <a:bodyPr/>
                    <a:lstStyle/>
                    <a:p>
                      <a:pPr>
                        <a:lnSpc>
                          <a:spcPct val="100000"/>
                        </a:lnSpc>
                      </a:pPr>
                      <a:endParaRPr sz="1200">
                        <a:latin typeface="Times New Roman"/>
                        <a:cs typeface="Times New Roman"/>
                      </a:endParaRPr>
                    </a:p>
                    <a:p>
                      <a:pPr marL="1905" algn="ctr">
                        <a:lnSpc>
                          <a:spcPct val="100000"/>
                        </a:lnSpc>
                        <a:spcBef>
                          <a:spcPts val="785"/>
                        </a:spcBef>
                      </a:pPr>
                      <a:r>
                        <a:rPr sz="1200" spc="-5" dirty="0">
                          <a:latin typeface="微软雅黑"/>
                          <a:cs typeface="微软雅黑"/>
                        </a:rPr>
                        <a:t>侧链/中继</a:t>
                      </a:r>
                      <a:endParaRPr sz="1200">
                        <a:latin typeface="微软雅黑"/>
                        <a:cs typeface="微软雅黑"/>
                      </a:endParaRPr>
                    </a:p>
                  </a:txBody>
                  <a:tcPr marL="0" marR="0" marT="0" marB="0">
                    <a:lnR w="6350">
                      <a:solidFill>
                        <a:srgbClr val="FFFFFF"/>
                      </a:solidFill>
                      <a:prstDash val="solid"/>
                    </a:lnR>
                    <a:solidFill>
                      <a:srgbClr val="F7F7F7"/>
                    </a:solidFill>
                  </a:tcPr>
                </a:tc>
                <a:tc>
                  <a:txBody>
                    <a:bodyPr/>
                    <a:lstStyle/>
                    <a:p>
                      <a:pPr marL="36830" marR="29845" algn="ctr">
                        <a:lnSpc>
                          <a:spcPct val="100000"/>
                        </a:lnSpc>
                        <a:spcBef>
                          <a:spcPts val="5"/>
                        </a:spcBef>
                      </a:pPr>
                      <a:r>
                        <a:rPr sz="1200" dirty="0">
                          <a:latin typeface="微软雅黑"/>
                          <a:cs typeface="微软雅黑"/>
                        </a:rPr>
                        <a:t>侧链是连接各种链，其它区块链则  可以独立存在。主链不知道侧链的  存在，而侧链必须要知道主链的存  在</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nSpc>
                          <a:spcPct val="100000"/>
                        </a:lnSpc>
                      </a:pPr>
                      <a:endParaRPr sz="1200">
                        <a:latin typeface="Times New Roman"/>
                        <a:cs typeface="Times New Roman"/>
                      </a:endParaRPr>
                    </a:p>
                    <a:p>
                      <a:pPr marL="635" algn="ctr">
                        <a:lnSpc>
                          <a:spcPct val="100000"/>
                        </a:lnSpc>
                        <a:spcBef>
                          <a:spcPts val="785"/>
                        </a:spcBef>
                      </a:pPr>
                      <a:r>
                        <a:rPr sz="1200" spc="-5" dirty="0">
                          <a:latin typeface="微软雅黑"/>
                          <a:cs typeface="微软雅黑"/>
                        </a:rPr>
                        <a:t>所有</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102870" marR="23495" indent="-70485">
                        <a:lnSpc>
                          <a:spcPct val="100000"/>
                        </a:lnSpc>
                        <a:spcBef>
                          <a:spcPts val="725"/>
                        </a:spcBef>
                      </a:pPr>
                      <a:r>
                        <a:rPr sz="1200" dirty="0">
                          <a:latin typeface="微软雅黑"/>
                          <a:cs typeface="微软雅黑"/>
                        </a:rPr>
                        <a:t>链不会失败  </a:t>
                      </a:r>
                      <a:r>
                        <a:rPr sz="1200" spc="-5" dirty="0">
                          <a:latin typeface="微软雅黑"/>
                          <a:cs typeface="微软雅黑"/>
                        </a:rPr>
                        <a:t>或者受到  </a:t>
                      </a:r>
                      <a:r>
                        <a:rPr sz="1200" dirty="0">
                          <a:latin typeface="微软雅黑"/>
                          <a:cs typeface="微软雅黑"/>
                        </a:rPr>
                        <a:t>51%攻击</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nSpc>
                          <a:spcPct val="100000"/>
                        </a:lnSpc>
                        <a:spcBef>
                          <a:spcPts val="9"/>
                        </a:spcBef>
                      </a:pPr>
                      <a:endParaRPr sz="1250">
                        <a:latin typeface="Times New Roman"/>
                        <a:cs typeface="Times New Roman"/>
                      </a:endParaRPr>
                    </a:p>
                    <a:p>
                      <a:pPr marL="261620">
                        <a:lnSpc>
                          <a:spcPct val="100000"/>
                        </a:lnSpc>
                      </a:pPr>
                      <a:r>
                        <a:rPr sz="1200" dirty="0">
                          <a:latin typeface="微软雅黑"/>
                          <a:cs typeface="微软雅黑"/>
                        </a:rPr>
                        <a:t>支持</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nSpc>
                          <a:spcPct val="100000"/>
                        </a:lnSpc>
                      </a:pPr>
                      <a:endParaRPr sz="1200">
                        <a:latin typeface="Times New Roman"/>
                        <a:cs typeface="Times New Roman"/>
                      </a:endParaRPr>
                    </a:p>
                    <a:p>
                      <a:pPr marL="1905" algn="ctr">
                        <a:lnSpc>
                          <a:spcPct val="100000"/>
                        </a:lnSpc>
                        <a:spcBef>
                          <a:spcPts val="785"/>
                        </a:spcBef>
                      </a:pPr>
                      <a:r>
                        <a:rPr sz="1200" spc="-5" dirty="0">
                          <a:latin typeface="微软雅黑"/>
                          <a:cs typeface="微软雅黑"/>
                        </a:rPr>
                        <a:t>支持</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nSpc>
                          <a:spcPct val="100000"/>
                        </a:lnSpc>
                      </a:pPr>
                      <a:endParaRPr sz="1200">
                        <a:latin typeface="Times New Roman"/>
                        <a:cs typeface="Times New Roman"/>
                      </a:endParaRPr>
                    </a:p>
                    <a:p>
                      <a:pPr algn="ctr">
                        <a:lnSpc>
                          <a:spcPct val="100000"/>
                        </a:lnSpc>
                        <a:spcBef>
                          <a:spcPts val="785"/>
                        </a:spcBef>
                      </a:pPr>
                      <a:r>
                        <a:rPr sz="1200" spc="-5" dirty="0">
                          <a:latin typeface="微软雅黑"/>
                          <a:cs typeface="微软雅黑"/>
                        </a:rPr>
                        <a:t>支持</a:t>
                      </a:r>
                      <a:endParaRPr sz="1200">
                        <a:latin typeface="微软雅黑"/>
                        <a:cs typeface="微软雅黑"/>
                      </a:endParaRPr>
                    </a:p>
                  </a:txBody>
                  <a:tcPr marL="0" marR="0" marT="0" marB="0">
                    <a:lnL w="6350">
                      <a:solidFill>
                        <a:srgbClr val="FFFFFF"/>
                      </a:solidFill>
                      <a:prstDash val="solid"/>
                    </a:lnL>
                    <a:solidFill>
                      <a:srgbClr val="F7F7F7"/>
                    </a:solidFill>
                  </a:tcPr>
                </a:tc>
                <a:tc>
                  <a:txBody>
                    <a:bodyPr/>
                    <a:lstStyle/>
                    <a:p>
                      <a:pPr>
                        <a:lnSpc>
                          <a:spcPct val="100000"/>
                        </a:lnSpc>
                      </a:pPr>
                      <a:endParaRPr sz="1200">
                        <a:latin typeface="Times New Roman"/>
                        <a:cs typeface="Times New Roman"/>
                      </a:endParaRPr>
                    </a:p>
                    <a:p>
                      <a:pPr marR="29845" algn="ctr">
                        <a:lnSpc>
                          <a:spcPct val="100000"/>
                        </a:lnSpc>
                        <a:spcBef>
                          <a:spcPts val="785"/>
                        </a:spcBef>
                      </a:pPr>
                      <a:r>
                        <a:rPr sz="1200" spc="-5" dirty="0">
                          <a:latin typeface="微软雅黑"/>
                          <a:cs typeface="微软雅黑"/>
                        </a:rPr>
                        <a:t>支持</a:t>
                      </a:r>
                      <a:endParaRPr sz="1200">
                        <a:latin typeface="微软雅黑"/>
                        <a:cs typeface="微软雅黑"/>
                      </a:endParaRPr>
                    </a:p>
                  </a:txBody>
                  <a:tcPr marL="0" marR="0" marT="0" marB="0">
                    <a:solidFill>
                      <a:srgbClr val="F7F7F7"/>
                    </a:solidFill>
                  </a:tcPr>
                </a:tc>
                <a:tc>
                  <a:txBody>
                    <a:bodyPr/>
                    <a:lstStyle/>
                    <a:p>
                      <a:pPr>
                        <a:lnSpc>
                          <a:spcPct val="100000"/>
                        </a:lnSpc>
                      </a:pPr>
                      <a:endParaRPr sz="1200">
                        <a:latin typeface="Times New Roman"/>
                        <a:cs typeface="Times New Roman"/>
                      </a:endParaRPr>
                    </a:p>
                    <a:p>
                      <a:pPr algn="ctr">
                        <a:lnSpc>
                          <a:spcPct val="100000"/>
                        </a:lnSpc>
                        <a:spcBef>
                          <a:spcPts val="785"/>
                        </a:spcBef>
                      </a:pPr>
                      <a:r>
                        <a:rPr sz="1200" spc="-5" dirty="0">
                          <a:latin typeface="微软雅黑"/>
                          <a:cs typeface="微软雅黑"/>
                        </a:rPr>
                        <a:t>困难</a:t>
                      </a:r>
                      <a:endParaRPr sz="1200">
                        <a:latin typeface="微软雅黑"/>
                        <a:cs typeface="微软雅黑"/>
                      </a:endParaRPr>
                    </a:p>
                  </a:txBody>
                  <a:tcPr marL="0" marR="0" marT="0" marB="0">
                    <a:solidFill>
                      <a:srgbClr val="F7F7F7"/>
                    </a:solidFill>
                  </a:tcPr>
                </a:tc>
                <a:tc>
                  <a:txBody>
                    <a:bodyPr/>
                    <a:lstStyle/>
                    <a:p>
                      <a:pPr>
                        <a:lnSpc>
                          <a:spcPct val="100000"/>
                        </a:lnSpc>
                      </a:pPr>
                      <a:endParaRPr sz="1200">
                        <a:latin typeface="Times New Roman"/>
                        <a:cs typeface="Times New Roman"/>
                      </a:endParaRPr>
                    </a:p>
                    <a:p>
                      <a:pPr marR="30480" algn="ctr">
                        <a:lnSpc>
                          <a:spcPct val="100000"/>
                        </a:lnSpc>
                        <a:spcBef>
                          <a:spcPts val="785"/>
                        </a:spcBef>
                      </a:pPr>
                      <a:r>
                        <a:rPr sz="1200" spc="-5" dirty="0">
                          <a:latin typeface="微软雅黑"/>
                          <a:cs typeface="微软雅黑"/>
                        </a:rPr>
                        <a:t>困难</a:t>
                      </a:r>
                      <a:endParaRPr sz="1200">
                        <a:latin typeface="微软雅黑"/>
                        <a:cs typeface="微软雅黑"/>
                      </a:endParaRPr>
                    </a:p>
                  </a:txBody>
                  <a:tcPr marL="0" marR="0" marT="0" marB="0">
                    <a:solidFill>
                      <a:srgbClr val="F7F7F7"/>
                    </a:solidFill>
                  </a:tcPr>
                </a:tc>
                <a:tc>
                  <a:txBody>
                    <a:bodyPr/>
                    <a:lstStyle/>
                    <a:p>
                      <a:pPr>
                        <a:lnSpc>
                          <a:spcPct val="100000"/>
                        </a:lnSpc>
                      </a:pPr>
                      <a:endParaRPr sz="1200">
                        <a:latin typeface="Times New Roman"/>
                        <a:cs typeface="Times New Roman"/>
                      </a:endParaRPr>
                    </a:p>
                    <a:p>
                      <a:pPr marR="66040" algn="ctr">
                        <a:lnSpc>
                          <a:spcPct val="100000"/>
                        </a:lnSpc>
                        <a:spcBef>
                          <a:spcPts val="785"/>
                        </a:spcBef>
                      </a:pPr>
                      <a:r>
                        <a:rPr sz="1200" dirty="0">
                          <a:latin typeface="微软雅黑"/>
                          <a:cs typeface="微软雅黑"/>
                        </a:rPr>
                        <a:t>低</a:t>
                      </a:r>
                      <a:endParaRPr sz="1200">
                        <a:latin typeface="微软雅黑"/>
                        <a:cs typeface="微软雅黑"/>
                      </a:endParaRPr>
                    </a:p>
                  </a:txBody>
                  <a:tcPr marL="0" marR="0" marT="0" marB="0">
                    <a:solidFill>
                      <a:srgbClr val="F7F7F7"/>
                    </a:solidFill>
                  </a:tcPr>
                </a:tc>
                <a:extLst>
                  <a:ext uri="{0D108BD9-81ED-4DB2-BD59-A6C34878D82A}">
                    <a16:rowId xmlns:a16="http://schemas.microsoft.com/office/drawing/2014/main" val="10002"/>
                  </a:ext>
                </a:extLst>
              </a:tr>
              <a:tr h="730783">
                <a:tc>
                  <a:txBody>
                    <a:bodyPr/>
                    <a:lstStyle/>
                    <a:p>
                      <a:pPr>
                        <a:lnSpc>
                          <a:spcPct val="100000"/>
                        </a:lnSpc>
                      </a:pPr>
                      <a:endParaRPr sz="1200">
                        <a:latin typeface="Times New Roman"/>
                        <a:cs typeface="Times New Roman"/>
                      </a:endParaRPr>
                    </a:p>
                    <a:p>
                      <a:pPr marL="3810" algn="ctr">
                        <a:lnSpc>
                          <a:spcPct val="100000"/>
                        </a:lnSpc>
                        <a:spcBef>
                          <a:spcPts val="785"/>
                        </a:spcBef>
                      </a:pPr>
                      <a:r>
                        <a:rPr sz="1200" dirty="0">
                          <a:latin typeface="微软雅黑"/>
                          <a:cs typeface="微软雅黑"/>
                        </a:rPr>
                        <a:t>哈希锁定</a:t>
                      </a:r>
                      <a:endParaRPr sz="1200">
                        <a:latin typeface="微软雅黑"/>
                        <a:cs typeface="微软雅黑"/>
                      </a:endParaRPr>
                    </a:p>
                  </a:txBody>
                  <a:tcPr marL="0" marR="0" marT="0" marB="0">
                    <a:lnR w="6350">
                      <a:solidFill>
                        <a:srgbClr val="FFFFFF"/>
                      </a:solidFill>
                      <a:prstDash val="solid"/>
                    </a:lnR>
                    <a:solidFill>
                      <a:srgbClr val="E4F4FA"/>
                    </a:solidFill>
                  </a:tcPr>
                </a:tc>
                <a:tc>
                  <a:txBody>
                    <a:bodyPr/>
                    <a:lstStyle/>
                    <a:p>
                      <a:pPr marL="36830" marR="29845" algn="ctr">
                        <a:lnSpc>
                          <a:spcPct val="100000"/>
                        </a:lnSpc>
                        <a:spcBef>
                          <a:spcPts val="725"/>
                        </a:spcBef>
                      </a:pPr>
                      <a:r>
                        <a:rPr sz="1200" dirty="0">
                          <a:latin typeface="微软雅黑"/>
                          <a:cs typeface="微软雅黑"/>
                        </a:rPr>
                        <a:t>起源于比特币闪电网络，基于哈希  时间锁定合约，只能实现跨链资产  的交换，不能实现转移</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a:lnSpc>
                          <a:spcPct val="100000"/>
                        </a:lnSpc>
                        <a:spcBef>
                          <a:spcPts val="9"/>
                        </a:spcBef>
                      </a:pPr>
                      <a:endParaRPr sz="1250">
                        <a:latin typeface="Times New Roman"/>
                        <a:cs typeface="Times New Roman"/>
                      </a:endParaRPr>
                    </a:p>
                    <a:p>
                      <a:pPr marL="195580" marR="34925" indent="-152400">
                        <a:lnSpc>
                          <a:spcPct val="100000"/>
                        </a:lnSpc>
                      </a:pPr>
                      <a:r>
                        <a:rPr sz="1200" dirty="0">
                          <a:latin typeface="微软雅黑"/>
                          <a:cs typeface="微软雅黑"/>
                        </a:rPr>
                        <a:t>只有交叉  依赖</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102870" marR="23495" indent="-70485">
                        <a:lnSpc>
                          <a:spcPct val="100000"/>
                        </a:lnSpc>
                        <a:spcBef>
                          <a:spcPts val="725"/>
                        </a:spcBef>
                      </a:pPr>
                      <a:r>
                        <a:rPr sz="1200" dirty="0">
                          <a:latin typeface="微软雅黑"/>
                          <a:cs typeface="微软雅黑"/>
                        </a:rPr>
                        <a:t>链不会失败  或者受到  51%攻击</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a:lnSpc>
                          <a:spcPct val="100000"/>
                        </a:lnSpc>
                        <a:spcBef>
                          <a:spcPts val="9"/>
                        </a:spcBef>
                      </a:pPr>
                      <a:endParaRPr sz="1250">
                        <a:latin typeface="Times New Roman"/>
                        <a:cs typeface="Times New Roman"/>
                      </a:endParaRPr>
                    </a:p>
                    <a:p>
                      <a:pPr marL="261620">
                        <a:lnSpc>
                          <a:spcPct val="100000"/>
                        </a:lnSpc>
                      </a:pPr>
                      <a:r>
                        <a:rPr sz="1200" dirty="0">
                          <a:latin typeface="微软雅黑"/>
                          <a:cs typeface="微软雅黑"/>
                        </a:rPr>
                        <a:t>支持</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a:lnSpc>
                          <a:spcPct val="100000"/>
                        </a:lnSpc>
                      </a:pPr>
                      <a:endParaRPr sz="1200">
                        <a:latin typeface="Times New Roman"/>
                        <a:cs typeface="Times New Roman"/>
                      </a:endParaRPr>
                    </a:p>
                    <a:p>
                      <a:pPr marL="1905" algn="ctr">
                        <a:lnSpc>
                          <a:spcPct val="100000"/>
                        </a:lnSpc>
                        <a:spcBef>
                          <a:spcPts val="785"/>
                        </a:spcBef>
                      </a:pPr>
                      <a:r>
                        <a:rPr sz="1200" dirty="0">
                          <a:latin typeface="微软雅黑"/>
                          <a:cs typeface="微软雅黑"/>
                        </a:rPr>
                        <a:t>不支持</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a:lnSpc>
                          <a:spcPct val="100000"/>
                        </a:lnSpc>
                      </a:pPr>
                      <a:endParaRPr sz="1200">
                        <a:latin typeface="Times New Roman"/>
                        <a:cs typeface="Times New Roman"/>
                      </a:endParaRPr>
                    </a:p>
                    <a:p>
                      <a:pPr algn="ctr">
                        <a:lnSpc>
                          <a:spcPct val="100000"/>
                        </a:lnSpc>
                        <a:spcBef>
                          <a:spcPts val="785"/>
                        </a:spcBef>
                      </a:pPr>
                      <a:r>
                        <a:rPr sz="1200" dirty="0">
                          <a:latin typeface="微软雅黑"/>
                          <a:cs typeface="微软雅黑"/>
                        </a:rPr>
                        <a:t>不直接支持</a:t>
                      </a:r>
                      <a:endParaRPr sz="1200">
                        <a:latin typeface="微软雅黑"/>
                        <a:cs typeface="微软雅黑"/>
                      </a:endParaRPr>
                    </a:p>
                  </a:txBody>
                  <a:tcPr marL="0" marR="0" marT="0" marB="0">
                    <a:lnL w="6350">
                      <a:solidFill>
                        <a:srgbClr val="FFFFFF"/>
                      </a:solidFill>
                      <a:prstDash val="solid"/>
                    </a:lnL>
                    <a:solidFill>
                      <a:srgbClr val="E4F4FA"/>
                    </a:solidFill>
                  </a:tcPr>
                </a:tc>
                <a:tc>
                  <a:txBody>
                    <a:bodyPr/>
                    <a:lstStyle/>
                    <a:p>
                      <a:pPr>
                        <a:lnSpc>
                          <a:spcPct val="100000"/>
                        </a:lnSpc>
                        <a:spcBef>
                          <a:spcPts val="9"/>
                        </a:spcBef>
                      </a:pPr>
                      <a:endParaRPr sz="1250">
                        <a:latin typeface="Times New Roman"/>
                        <a:cs typeface="Times New Roman"/>
                      </a:endParaRPr>
                    </a:p>
                    <a:p>
                      <a:pPr marL="111125" marR="65405" indent="-76200">
                        <a:lnSpc>
                          <a:spcPct val="100000"/>
                        </a:lnSpc>
                      </a:pPr>
                      <a:r>
                        <a:rPr sz="1200" dirty="0">
                          <a:latin typeface="微软雅黑"/>
                          <a:cs typeface="微软雅黑"/>
                        </a:rPr>
                        <a:t>大多数支持  但有难度</a:t>
                      </a:r>
                      <a:endParaRPr sz="1200">
                        <a:latin typeface="微软雅黑"/>
                        <a:cs typeface="微软雅黑"/>
                      </a:endParaRPr>
                    </a:p>
                  </a:txBody>
                  <a:tcPr marL="0" marR="0" marT="0" marB="0">
                    <a:solidFill>
                      <a:srgbClr val="E4F4FA"/>
                    </a:solidFill>
                  </a:tcPr>
                </a:tc>
                <a:tc>
                  <a:txBody>
                    <a:bodyPr/>
                    <a:lstStyle/>
                    <a:p>
                      <a:pPr>
                        <a:lnSpc>
                          <a:spcPct val="100000"/>
                        </a:lnSpc>
                      </a:pPr>
                      <a:endParaRPr sz="1200">
                        <a:latin typeface="Times New Roman"/>
                        <a:cs typeface="Times New Roman"/>
                      </a:endParaRPr>
                    </a:p>
                    <a:p>
                      <a:pPr algn="ctr">
                        <a:lnSpc>
                          <a:spcPct val="100000"/>
                        </a:lnSpc>
                        <a:spcBef>
                          <a:spcPts val="785"/>
                        </a:spcBef>
                      </a:pPr>
                      <a:r>
                        <a:rPr sz="1200" dirty="0">
                          <a:latin typeface="微软雅黑"/>
                          <a:cs typeface="微软雅黑"/>
                        </a:rPr>
                        <a:t>容易</a:t>
                      </a:r>
                      <a:endParaRPr sz="1200">
                        <a:latin typeface="微软雅黑"/>
                        <a:cs typeface="微软雅黑"/>
                      </a:endParaRPr>
                    </a:p>
                  </a:txBody>
                  <a:tcPr marL="0" marR="0" marT="0" marB="0">
                    <a:solidFill>
                      <a:srgbClr val="E4F4FA"/>
                    </a:solidFill>
                  </a:tcPr>
                </a:tc>
                <a:tc>
                  <a:txBody>
                    <a:bodyPr/>
                    <a:lstStyle/>
                    <a:p>
                      <a:pPr>
                        <a:lnSpc>
                          <a:spcPct val="100000"/>
                        </a:lnSpc>
                      </a:pPr>
                      <a:endParaRPr sz="1200">
                        <a:latin typeface="Times New Roman"/>
                        <a:cs typeface="Times New Roman"/>
                      </a:endParaRPr>
                    </a:p>
                    <a:p>
                      <a:pPr marR="30480" algn="ctr">
                        <a:lnSpc>
                          <a:spcPct val="100000"/>
                        </a:lnSpc>
                        <a:spcBef>
                          <a:spcPts val="785"/>
                        </a:spcBef>
                      </a:pPr>
                      <a:r>
                        <a:rPr sz="1200" dirty="0">
                          <a:latin typeface="微软雅黑"/>
                          <a:cs typeface="微软雅黑"/>
                        </a:rPr>
                        <a:t>不支持</a:t>
                      </a:r>
                      <a:endParaRPr sz="1200">
                        <a:latin typeface="微软雅黑"/>
                        <a:cs typeface="微软雅黑"/>
                      </a:endParaRPr>
                    </a:p>
                  </a:txBody>
                  <a:tcPr marL="0" marR="0" marT="0" marB="0">
                    <a:solidFill>
                      <a:srgbClr val="E4F4FA"/>
                    </a:solidFill>
                  </a:tcPr>
                </a:tc>
                <a:tc>
                  <a:txBody>
                    <a:bodyPr/>
                    <a:lstStyle/>
                    <a:p>
                      <a:pPr>
                        <a:lnSpc>
                          <a:spcPct val="100000"/>
                        </a:lnSpc>
                      </a:pPr>
                      <a:endParaRPr sz="1200">
                        <a:latin typeface="Times New Roman"/>
                        <a:cs typeface="Times New Roman"/>
                      </a:endParaRPr>
                    </a:p>
                    <a:p>
                      <a:pPr marR="66675" algn="ctr">
                        <a:lnSpc>
                          <a:spcPct val="100000"/>
                        </a:lnSpc>
                        <a:spcBef>
                          <a:spcPts val="785"/>
                        </a:spcBef>
                      </a:pPr>
                      <a:r>
                        <a:rPr sz="1200" dirty="0">
                          <a:latin typeface="微软雅黑"/>
                          <a:cs typeface="微软雅黑"/>
                        </a:rPr>
                        <a:t>中</a:t>
                      </a:r>
                      <a:endParaRPr sz="1200">
                        <a:latin typeface="微软雅黑"/>
                        <a:cs typeface="微软雅黑"/>
                      </a:endParaRPr>
                    </a:p>
                  </a:txBody>
                  <a:tcPr marL="0" marR="0" marT="0" marB="0">
                    <a:solidFill>
                      <a:srgbClr val="E4F4FA"/>
                    </a:solidFill>
                  </a:tcPr>
                </a:tc>
                <a:extLst>
                  <a:ext uri="{0D108BD9-81ED-4DB2-BD59-A6C34878D82A}">
                    <a16:rowId xmlns:a16="http://schemas.microsoft.com/office/drawing/2014/main" val="10003"/>
                  </a:ext>
                </a:extLst>
              </a:tr>
              <a:tr h="731519">
                <a:tc>
                  <a:txBody>
                    <a:bodyPr/>
                    <a:lstStyle/>
                    <a:p>
                      <a:pPr marL="1068705" algn="r">
                        <a:lnSpc>
                          <a:spcPct val="100000"/>
                        </a:lnSpc>
                        <a:spcBef>
                          <a:spcPts val="10"/>
                        </a:spcBef>
                      </a:pPr>
                      <a:r>
                        <a:rPr sz="1200" dirty="0">
                          <a:latin typeface="微软雅黑"/>
                          <a:cs typeface="微软雅黑"/>
                        </a:rPr>
                        <a:t>利  使</a:t>
                      </a:r>
                      <a:endParaRPr sz="1200">
                        <a:latin typeface="微软雅黑"/>
                        <a:cs typeface="微软雅黑"/>
                      </a:endParaRPr>
                    </a:p>
                    <a:p>
                      <a:pPr marL="19050">
                        <a:lnSpc>
                          <a:spcPts val="720"/>
                        </a:lnSpc>
                      </a:pPr>
                      <a:r>
                        <a:rPr sz="1200" dirty="0">
                          <a:latin typeface="微软雅黑"/>
                          <a:cs typeface="微软雅黑"/>
                        </a:rPr>
                        <a:t>分布式私钥机制</a:t>
                      </a:r>
                      <a:endParaRPr sz="1200">
                        <a:latin typeface="微软雅黑"/>
                        <a:cs typeface="微软雅黑"/>
                      </a:endParaRPr>
                    </a:p>
                  </a:txBody>
                  <a:tcPr marL="0" marR="0" marT="0" marB="0">
                    <a:lnR w="6350">
                      <a:solidFill>
                        <a:srgbClr val="FFFFFF"/>
                      </a:solidFill>
                      <a:prstDash val="solid"/>
                    </a:lnR>
                    <a:solidFill>
                      <a:srgbClr val="F7F7F7"/>
                    </a:solidFill>
                  </a:tcPr>
                </a:tc>
                <a:tc>
                  <a:txBody>
                    <a:bodyPr/>
                    <a:lstStyle/>
                    <a:p>
                      <a:pPr marL="635" marR="66040" indent="73025" algn="ctr">
                        <a:lnSpc>
                          <a:spcPct val="100000"/>
                        </a:lnSpc>
                        <a:spcBef>
                          <a:spcPts val="10"/>
                        </a:spcBef>
                      </a:pPr>
                      <a:r>
                        <a:rPr sz="1200" dirty="0">
                          <a:latin typeface="微软雅黑"/>
                          <a:cs typeface="微软雅黑"/>
                        </a:rPr>
                        <a:t>用多方计算和门限密钥共享方案  用一个基于协议的内置资产模板  根据跨链交易信息部署新的智能合  约，创建新资产</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nSpc>
                          <a:spcPct val="100000"/>
                        </a:lnSpc>
                        <a:spcBef>
                          <a:spcPts val="10"/>
                        </a:spcBef>
                      </a:pPr>
                      <a:r>
                        <a:rPr sz="1200" dirty="0">
                          <a:latin typeface="微软雅黑"/>
                          <a:cs typeface="微软雅黑"/>
                        </a:rPr>
                        <a:t>，</a:t>
                      </a:r>
                      <a:endParaRPr sz="1200">
                        <a:latin typeface="微软雅黑"/>
                        <a:cs typeface="微软雅黑"/>
                      </a:endParaRPr>
                    </a:p>
                    <a:p>
                      <a:pPr>
                        <a:lnSpc>
                          <a:spcPct val="100000"/>
                        </a:lnSpc>
                        <a:spcBef>
                          <a:spcPts val="720"/>
                        </a:spcBef>
                        <a:tabLst>
                          <a:tab pos="195580" algn="l"/>
                        </a:tabLst>
                      </a:pPr>
                      <a:r>
                        <a:rPr sz="1800" baseline="32407" dirty="0">
                          <a:latin typeface="微软雅黑"/>
                          <a:cs typeface="微软雅黑"/>
                        </a:rPr>
                        <a:t>，	</a:t>
                      </a:r>
                      <a:r>
                        <a:rPr sz="1200" dirty="0">
                          <a:latin typeface="微软雅黑"/>
                          <a:cs typeface="微软雅黑"/>
                        </a:rPr>
                        <a:t>所有</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102870" marR="23495" indent="-70485">
                        <a:lnSpc>
                          <a:spcPct val="100000"/>
                        </a:lnSpc>
                        <a:spcBef>
                          <a:spcPts val="730"/>
                        </a:spcBef>
                      </a:pPr>
                      <a:r>
                        <a:rPr sz="1200" dirty="0">
                          <a:latin typeface="微软雅黑"/>
                          <a:cs typeface="微软雅黑"/>
                        </a:rPr>
                        <a:t>链不会失败  或者受到  51%攻击</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nSpc>
                          <a:spcPct val="100000"/>
                        </a:lnSpc>
                        <a:spcBef>
                          <a:spcPts val="13"/>
                        </a:spcBef>
                      </a:pPr>
                      <a:endParaRPr sz="1250">
                        <a:latin typeface="Times New Roman"/>
                        <a:cs typeface="Times New Roman"/>
                      </a:endParaRPr>
                    </a:p>
                    <a:p>
                      <a:pPr marL="261620">
                        <a:lnSpc>
                          <a:spcPct val="100000"/>
                        </a:lnSpc>
                      </a:pPr>
                      <a:r>
                        <a:rPr sz="1200" dirty="0">
                          <a:latin typeface="微软雅黑"/>
                          <a:cs typeface="微软雅黑"/>
                        </a:rPr>
                        <a:t>支持</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nSpc>
                          <a:spcPct val="100000"/>
                        </a:lnSpc>
                      </a:pPr>
                      <a:endParaRPr sz="1200">
                        <a:latin typeface="Times New Roman"/>
                        <a:cs typeface="Times New Roman"/>
                      </a:endParaRPr>
                    </a:p>
                    <a:p>
                      <a:pPr marL="1905" algn="ctr">
                        <a:lnSpc>
                          <a:spcPct val="100000"/>
                        </a:lnSpc>
                        <a:spcBef>
                          <a:spcPts val="790"/>
                        </a:spcBef>
                      </a:pPr>
                      <a:r>
                        <a:rPr sz="1200" dirty="0">
                          <a:latin typeface="微软雅黑"/>
                          <a:cs typeface="微软雅黑"/>
                        </a:rPr>
                        <a:t>支持</a:t>
                      </a:r>
                      <a:endParaRPr sz="12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nSpc>
                          <a:spcPct val="100000"/>
                        </a:lnSpc>
                      </a:pPr>
                      <a:endParaRPr sz="1200">
                        <a:latin typeface="Times New Roman"/>
                        <a:cs typeface="Times New Roman"/>
                      </a:endParaRPr>
                    </a:p>
                    <a:p>
                      <a:pPr algn="ctr">
                        <a:lnSpc>
                          <a:spcPct val="100000"/>
                        </a:lnSpc>
                        <a:spcBef>
                          <a:spcPts val="790"/>
                        </a:spcBef>
                      </a:pPr>
                      <a:r>
                        <a:rPr sz="1200" dirty="0">
                          <a:latin typeface="微软雅黑"/>
                          <a:cs typeface="微软雅黑"/>
                        </a:rPr>
                        <a:t>支持</a:t>
                      </a:r>
                      <a:endParaRPr sz="1200">
                        <a:latin typeface="微软雅黑"/>
                        <a:cs typeface="微软雅黑"/>
                      </a:endParaRPr>
                    </a:p>
                  </a:txBody>
                  <a:tcPr marL="0" marR="0" marT="0" marB="0">
                    <a:lnL w="6350">
                      <a:solidFill>
                        <a:srgbClr val="FFFFFF"/>
                      </a:solidFill>
                      <a:prstDash val="solid"/>
                    </a:lnL>
                    <a:solidFill>
                      <a:srgbClr val="F7F7F7"/>
                    </a:solidFill>
                  </a:tcPr>
                </a:tc>
                <a:tc>
                  <a:txBody>
                    <a:bodyPr/>
                    <a:lstStyle/>
                    <a:p>
                      <a:pPr>
                        <a:lnSpc>
                          <a:spcPct val="100000"/>
                        </a:lnSpc>
                      </a:pPr>
                      <a:endParaRPr sz="1200">
                        <a:latin typeface="Times New Roman"/>
                        <a:cs typeface="Times New Roman"/>
                      </a:endParaRPr>
                    </a:p>
                    <a:p>
                      <a:pPr marR="29845" algn="ctr">
                        <a:lnSpc>
                          <a:spcPct val="100000"/>
                        </a:lnSpc>
                        <a:spcBef>
                          <a:spcPts val="790"/>
                        </a:spcBef>
                      </a:pPr>
                      <a:r>
                        <a:rPr sz="1200" dirty="0">
                          <a:latin typeface="微软雅黑"/>
                          <a:cs typeface="微软雅黑"/>
                        </a:rPr>
                        <a:t>支持</a:t>
                      </a:r>
                      <a:endParaRPr sz="1200">
                        <a:latin typeface="微软雅黑"/>
                        <a:cs typeface="微软雅黑"/>
                      </a:endParaRPr>
                    </a:p>
                  </a:txBody>
                  <a:tcPr marL="0" marR="0" marT="0" marB="0">
                    <a:solidFill>
                      <a:srgbClr val="F7F7F7"/>
                    </a:solidFill>
                  </a:tcPr>
                </a:tc>
                <a:tc>
                  <a:txBody>
                    <a:bodyPr/>
                    <a:lstStyle/>
                    <a:p>
                      <a:pPr>
                        <a:lnSpc>
                          <a:spcPct val="100000"/>
                        </a:lnSpc>
                      </a:pPr>
                      <a:endParaRPr sz="1200">
                        <a:latin typeface="Times New Roman"/>
                        <a:cs typeface="Times New Roman"/>
                      </a:endParaRPr>
                    </a:p>
                    <a:p>
                      <a:pPr algn="ctr">
                        <a:lnSpc>
                          <a:spcPct val="100000"/>
                        </a:lnSpc>
                        <a:spcBef>
                          <a:spcPts val="790"/>
                        </a:spcBef>
                      </a:pPr>
                      <a:r>
                        <a:rPr sz="1200" dirty="0">
                          <a:latin typeface="微软雅黑"/>
                          <a:cs typeface="微软雅黑"/>
                        </a:rPr>
                        <a:t>中等</a:t>
                      </a:r>
                      <a:endParaRPr sz="1200">
                        <a:latin typeface="微软雅黑"/>
                        <a:cs typeface="微软雅黑"/>
                      </a:endParaRPr>
                    </a:p>
                  </a:txBody>
                  <a:tcPr marL="0" marR="0" marT="0" marB="0">
                    <a:solidFill>
                      <a:srgbClr val="F7F7F7"/>
                    </a:solidFill>
                  </a:tcPr>
                </a:tc>
                <a:tc>
                  <a:txBody>
                    <a:bodyPr/>
                    <a:lstStyle/>
                    <a:p>
                      <a:pPr>
                        <a:lnSpc>
                          <a:spcPct val="100000"/>
                        </a:lnSpc>
                      </a:pPr>
                      <a:endParaRPr sz="1200">
                        <a:latin typeface="Times New Roman"/>
                        <a:cs typeface="Times New Roman"/>
                      </a:endParaRPr>
                    </a:p>
                    <a:p>
                      <a:pPr marR="30480" algn="ctr">
                        <a:lnSpc>
                          <a:spcPct val="100000"/>
                        </a:lnSpc>
                        <a:spcBef>
                          <a:spcPts val="790"/>
                        </a:spcBef>
                      </a:pPr>
                      <a:r>
                        <a:rPr sz="1200" dirty="0">
                          <a:latin typeface="微软雅黑"/>
                          <a:cs typeface="微软雅黑"/>
                        </a:rPr>
                        <a:t>支持</a:t>
                      </a:r>
                      <a:endParaRPr sz="1200">
                        <a:latin typeface="微软雅黑"/>
                        <a:cs typeface="微软雅黑"/>
                      </a:endParaRPr>
                    </a:p>
                  </a:txBody>
                  <a:tcPr marL="0" marR="0" marT="0" marB="0">
                    <a:solidFill>
                      <a:srgbClr val="F7F7F7"/>
                    </a:solidFill>
                  </a:tcPr>
                </a:tc>
                <a:tc>
                  <a:txBody>
                    <a:bodyPr/>
                    <a:lstStyle/>
                    <a:p>
                      <a:pPr>
                        <a:lnSpc>
                          <a:spcPct val="100000"/>
                        </a:lnSpc>
                      </a:pPr>
                      <a:endParaRPr sz="1200">
                        <a:latin typeface="Times New Roman"/>
                        <a:cs typeface="Times New Roman"/>
                      </a:endParaRPr>
                    </a:p>
                    <a:p>
                      <a:pPr marR="66675" algn="ctr">
                        <a:lnSpc>
                          <a:spcPct val="100000"/>
                        </a:lnSpc>
                        <a:spcBef>
                          <a:spcPts val="790"/>
                        </a:spcBef>
                      </a:pPr>
                      <a:r>
                        <a:rPr sz="1200" dirty="0">
                          <a:latin typeface="微软雅黑"/>
                          <a:cs typeface="微软雅黑"/>
                        </a:rPr>
                        <a:t>高</a:t>
                      </a:r>
                      <a:endParaRPr sz="1200">
                        <a:latin typeface="微软雅黑"/>
                        <a:cs typeface="微软雅黑"/>
                      </a:endParaRPr>
                    </a:p>
                  </a:txBody>
                  <a:tcPr marL="0" marR="0" marT="0" marB="0">
                    <a:solidFill>
                      <a:srgbClr val="F7F7F7"/>
                    </a:solidFill>
                  </a:tcPr>
                </a:tc>
                <a:extLst>
                  <a:ext uri="{0D108BD9-81ED-4DB2-BD59-A6C34878D82A}">
                    <a16:rowId xmlns:a16="http://schemas.microsoft.com/office/drawing/2014/main" val="10004"/>
                  </a:ext>
                </a:extLst>
              </a:tr>
            </a:tbl>
          </a:graphicData>
        </a:graphic>
      </p:graphicFrame>
      <p:sp>
        <p:nvSpPr>
          <p:cNvPr id="10" name="object 10"/>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11" name="object 11"/>
          <p:cNvSpPr txBox="1"/>
          <p:nvPr/>
        </p:nvSpPr>
        <p:spPr>
          <a:xfrm>
            <a:off x="78739" y="6633514"/>
            <a:ext cx="1417320" cy="172720"/>
          </a:xfrm>
          <a:prstGeom prst="rect">
            <a:avLst/>
          </a:prstGeom>
        </p:spPr>
        <p:txBody>
          <a:bodyPr vert="horz" wrap="square" lIns="0" tIns="0" rIns="0" bIns="0" rtlCol="0">
            <a:spAutoFit/>
          </a:bodyPr>
          <a:lstStyle/>
          <a:p>
            <a:pPr marL="12700">
              <a:lnSpc>
                <a:spcPct val="100000"/>
              </a:lnSpc>
            </a:pPr>
            <a:r>
              <a:rPr sz="1050" i="1" spc="-55" dirty="0">
                <a:latin typeface="微软雅黑"/>
                <a:cs typeface="微软雅黑"/>
              </a:rPr>
              <a:t>来源：根据公开资料查询</a:t>
            </a:r>
            <a:endParaRPr sz="1050">
              <a:latin typeface="微软雅黑"/>
              <a:cs typeface="微软雅黑"/>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spc="-5" dirty="0">
                <a:latin typeface="微软雅黑"/>
                <a:cs typeface="微软雅黑"/>
              </a:rPr>
              <a:t>PalletOne</a:t>
            </a:r>
            <a:r>
              <a:rPr spc="-5" dirty="0"/>
              <a:t>：一个分布式跨链协议，提出一种有效的方式来同</a:t>
            </a:r>
          </a:p>
          <a:p>
            <a:pPr marL="12700">
              <a:lnSpc>
                <a:spcPts val="2735"/>
              </a:lnSpc>
            </a:pPr>
            <a:r>
              <a:rPr spc="-5" dirty="0"/>
              <a:t>时解决可扩展性、互操作性、用户友好性以及平台锁定的问题</a:t>
            </a:r>
          </a:p>
        </p:txBody>
      </p:sp>
      <p:sp>
        <p:nvSpPr>
          <p:cNvPr id="4" name="object 4"/>
          <p:cNvSpPr/>
          <p:nvPr/>
        </p:nvSpPr>
        <p:spPr>
          <a:xfrm>
            <a:off x="467868" y="1371587"/>
            <a:ext cx="3724655" cy="495147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67690" y="1471422"/>
            <a:ext cx="3427476" cy="465429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56272" y="1459991"/>
            <a:ext cx="3450323" cy="4677156"/>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49223" y="1522501"/>
            <a:ext cx="3376422" cy="4505706"/>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766572" y="1639823"/>
            <a:ext cx="3028188" cy="4157472"/>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826008" y="1699272"/>
            <a:ext cx="221741" cy="241541"/>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832103" y="1705355"/>
            <a:ext cx="193548" cy="213360"/>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1124711" y="1699272"/>
            <a:ext cx="221742" cy="241541"/>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130808" y="1705355"/>
            <a:ext cx="193547" cy="213360"/>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1423416" y="1699272"/>
            <a:ext cx="221741" cy="241541"/>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1429511" y="1705355"/>
            <a:ext cx="193547" cy="213360"/>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1722120" y="1699272"/>
            <a:ext cx="221742" cy="241541"/>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1728216" y="1705355"/>
            <a:ext cx="193547" cy="213360"/>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2020823" y="1699272"/>
            <a:ext cx="221742" cy="241541"/>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2026920" y="1705355"/>
            <a:ext cx="193548" cy="213360"/>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2319527" y="1699272"/>
            <a:ext cx="221742" cy="241541"/>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2325623" y="1705355"/>
            <a:ext cx="193548" cy="213360"/>
          </a:xfrm>
          <a:prstGeom prst="rect">
            <a:avLst/>
          </a:prstGeom>
          <a:blipFill>
            <a:blip r:embed="rId14" cstate="print"/>
            <a:stretch>
              <a:fillRect/>
            </a:stretch>
          </a:blipFill>
        </p:spPr>
        <p:txBody>
          <a:bodyPr wrap="square" lIns="0" tIns="0" rIns="0" bIns="0" rtlCol="0"/>
          <a:lstStyle/>
          <a:p>
            <a:endParaRPr/>
          </a:p>
        </p:txBody>
      </p:sp>
      <p:sp>
        <p:nvSpPr>
          <p:cNvPr id="21" name="object 21"/>
          <p:cNvSpPr/>
          <p:nvPr/>
        </p:nvSpPr>
        <p:spPr>
          <a:xfrm>
            <a:off x="2618232" y="1699272"/>
            <a:ext cx="221742" cy="241541"/>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2624327" y="1705355"/>
            <a:ext cx="193548" cy="213360"/>
          </a:xfrm>
          <a:prstGeom prst="rect">
            <a:avLst/>
          </a:prstGeom>
          <a:blipFill>
            <a:blip r:embed="rId14" cstate="print"/>
            <a:stretch>
              <a:fillRect/>
            </a:stretch>
          </a:blipFill>
        </p:spPr>
        <p:txBody>
          <a:bodyPr wrap="square" lIns="0" tIns="0" rIns="0" bIns="0" rtlCol="0"/>
          <a:lstStyle/>
          <a:p>
            <a:endParaRPr/>
          </a:p>
        </p:txBody>
      </p:sp>
      <p:sp>
        <p:nvSpPr>
          <p:cNvPr id="23" name="object 23"/>
          <p:cNvSpPr/>
          <p:nvPr/>
        </p:nvSpPr>
        <p:spPr>
          <a:xfrm>
            <a:off x="2915411" y="1699272"/>
            <a:ext cx="223253" cy="241541"/>
          </a:xfrm>
          <a:prstGeom prst="rect">
            <a:avLst/>
          </a:prstGeom>
          <a:blipFill>
            <a:blip r:embed="rId15" cstate="print"/>
            <a:stretch>
              <a:fillRect/>
            </a:stretch>
          </a:blipFill>
        </p:spPr>
        <p:txBody>
          <a:bodyPr wrap="square" lIns="0" tIns="0" rIns="0" bIns="0" rtlCol="0"/>
          <a:lstStyle/>
          <a:p>
            <a:endParaRPr/>
          </a:p>
        </p:txBody>
      </p:sp>
      <p:sp>
        <p:nvSpPr>
          <p:cNvPr id="24" name="object 24"/>
          <p:cNvSpPr/>
          <p:nvPr/>
        </p:nvSpPr>
        <p:spPr>
          <a:xfrm>
            <a:off x="2921507" y="1705355"/>
            <a:ext cx="195072" cy="213360"/>
          </a:xfrm>
          <a:prstGeom prst="rect">
            <a:avLst/>
          </a:prstGeom>
          <a:blipFill>
            <a:blip r:embed="rId16" cstate="print"/>
            <a:stretch>
              <a:fillRect/>
            </a:stretch>
          </a:blipFill>
        </p:spPr>
        <p:txBody>
          <a:bodyPr wrap="square" lIns="0" tIns="0" rIns="0" bIns="0" rtlCol="0"/>
          <a:lstStyle/>
          <a:p>
            <a:endParaRPr/>
          </a:p>
        </p:txBody>
      </p:sp>
      <p:sp>
        <p:nvSpPr>
          <p:cNvPr id="25" name="object 25"/>
          <p:cNvSpPr/>
          <p:nvPr/>
        </p:nvSpPr>
        <p:spPr>
          <a:xfrm>
            <a:off x="3214116" y="1699272"/>
            <a:ext cx="223253" cy="241541"/>
          </a:xfrm>
          <a:prstGeom prst="rect">
            <a:avLst/>
          </a:prstGeom>
          <a:blipFill>
            <a:blip r:embed="rId15" cstate="print"/>
            <a:stretch>
              <a:fillRect/>
            </a:stretch>
          </a:blipFill>
        </p:spPr>
        <p:txBody>
          <a:bodyPr wrap="square" lIns="0" tIns="0" rIns="0" bIns="0" rtlCol="0"/>
          <a:lstStyle/>
          <a:p>
            <a:endParaRPr/>
          </a:p>
        </p:txBody>
      </p:sp>
      <p:sp>
        <p:nvSpPr>
          <p:cNvPr id="26" name="object 26"/>
          <p:cNvSpPr/>
          <p:nvPr/>
        </p:nvSpPr>
        <p:spPr>
          <a:xfrm>
            <a:off x="3220211" y="1705355"/>
            <a:ext cx="195072" cy="213360"/>
          </a:xfrm>
          <a:prstGeom prst="rect">
            <a:avLst/>
          </a:prstGeom>
          <a:blipFill>
            <a:blip r:embed="rId16" cstate="print"/>
            <a:stretch>
              <a:fillRect/>
            </a:stretch>
          </a:blipFill>
        </p:spPr>
        <p:txBody>
          <a:bodyPr wrap="square" lIns="0" tIns="0" rIns="0" bIns="0" rtlCol="0"/>
          <a:lstStyle/>
          <a:p>
            <a:endParaRPr/>
          </a:p>
        </p:txBody>
      </p:sp>
      <p:sp>
        <p:nvSpPr>
          <p:cNvPr id="27" name="object 27"/>
          <p:cNvSpPr/>
          <p:nvPr/>
        </p:nvSpPr>
        <p:spPr>
          <a:xfrm>
            <a:off x="3512820" y="1699272"/>
            <a:ext cx="221741" cy="241541"/>
          </a:xfrm>
          <a:prstGeom prst="rect">
            <a:avLst/>
          </a:prstGeom>
          <a:blipFill>
            <a:blip r:embed="rId8" cstate="print"/>
            <a:stretch>
              <a:fillRect/>
            </a:stretch>
          </a:blipFill>
        </p:spPr>
        <p:txBody>
          <a:bodyPr wrap="square" lIns="0" tIns="0" rIns="0" bIns="0" rtlCol="0"/>
          <a:lstStyle/>
          <a:p>
            <a:endParaRPr/>
          </a:p>
        </p:txBody>
      </p:sp>
      <p:sp>
        <p:nvSpPr>
          <p:cNvPr id="28" name="object 28"/>
          <p:cNvSpPr/>
          <p:nvPr/>
        </p:nvSpPr>
        <p:spPr>
          <a:xfrm>
            <a:off x="3518915" y="1705355"/>
            <a:ext cx="193548" cy="213360"/>
          </a:xfrm>
          <a:prstGeom prst="rect">
            <a:avLst/>
          </a:prstGeom>
          <a:blipFill>
            <a:blip r:embed="rId11" cstate="print"/>
            <a:stretch>
              <a:fillRect/>
            </a:stretch>
          </a:blipFill>
        </p:spPr>
        <p:txBody>
          <a:bodyPr wrap="square" lIns="0" tIns="0" rIns="0" bIns="0" rtlCol="0"/>
          <a:lstStyle/>
          <a:p>
            <a:endParaRPr/>
          </a:p>
        </p:txBody>
      </p:sp>
      <p:sp>
        <p:nvSpPr>
          <p:cNvPr id="29" name="object 29"/>
          <p:cNvSpPr/>
          <p:nvPr/>
        </p:nvSpPr>
        <p:spPr>
          <a:xfrm>
            <a:off x="853439" y="1353311"/>
            <a:ext cx="93725" cy="523494"/>
          </a:xfrm>
          <a:prstGeom prst="rect">
            <a:avLst/>
          </a:prstGeom>
          <a:blipFill>
            <a:blip r:embed="rId17" cstate="print"/>
            <a:stretch>
              <a:fillRect/>
            </a:stretch>
          </a:blipFill>
        </p:spPr>
        <p:txBody>
          <a:bodyPr wrap="square" lIns="0" tIns="0" rIns="0" bIns="0" rtlCol="0"/>
          <a:lstStyle/>
          <a:p>
            <a:endParaRPr/>
          </a:p>
        </p:txBody>
      </p:sp>
      <p:sp>
        <p:nvSpPr>
          <p:cNvPr id="30" name="object 30"/>
          <p:cNvSpPr/>
          <p:nvPr/>
        </p:nvSpPr>
        <p:spPr>
          <a:xfrm>
            <a:off x="890777" y="1395222"/>
            <a:ext cx="21335" cy="441960"/>
          </a:xfrm>
          <a:prstGeom prst="rect">
            <a:avLst/>
          </a:prstGeom>
          <a:blipFill>
            <a:blip r:embed="rId18" cstate="print"/>
            <a:stretch>
              <a:fillRect/>
            </a:stretch>
          </a:blipFill>
        </p:spPr>
        <p:txBody>
          <a:bodyPr wrap="square" lIns="0" tIns="0" rIns="0" bIns="0" rtlCol="0"/>
          <a:lstStyle/>
          <a:p>
            <a:endParaRPr/>
          </a:p>
        </p:txBody>
      </p:sp>
      <p:sp>
        <p:nvSpPr>
          <p:cNvPr id="31" name="object 31"/>
          <p:cNvSpPr/>
          <p:nvPr/>
        </p:nvSpPr>
        <p:spPr>
          <a:xfrm>
            <a:off x="880977" y="1353311"/>
            <a:ext cx="124100" cy="523494"/>
          </a:xfrm>
          <a:prstGeom prst="rect">
            <a:avLst/>
          </a:prstGeom>
          <a:blipFill>
            <a:blip r:embed="rId19" cstate="print"/>
            <a:stretch>
              <a:fillRect/>
            </a:stretch>
          </a:blipFill>
        </p:spPr>
        <p:txBody>
          <a:bodyPr wrap="square" lIns="0" tIns="0" rIns="0" bIns="0" rtlCol="0"/>
          <a:lstStyle/>
          <a:p>
            <a:endParaRPr/>
          </a:p>
        </p:txBody>
      </p:sp>
      <p:sp>
        <p:nvSpPr>
          <p:cNvPr id="32" name="object 32"/>
          <p:cNvSpPr/>
          <p:nvPr/>
        </p:nvSpPr>
        <p:spPr>
          <a:xfrm>
            <a:off x="948689" y="1395222"/>
            <a:ext cx="21335" cy="441960"/>
          </a:xfrm>
          <a:prstGeom prst="rect">
            <a:avLst/>
          </a:prstGeom>
          <a:blipFill>
            <a:blip r:embed="rId18" cstate="print"/>
            <a:stretch>
              <a:fillRect/>
            </a:stretch>
          </a:blipFill>
        </p:spPr>
        <p:txBody>
          <a:bodyPr wrap="square" lIns="0" tIns="0" rIns="0" bIns="0" rtlCol="0"/>
          <a:lstStyle/>
          <a:p>
            <a:endParaRPr/>
          </a:p>
        </p:txBody>
      </p:sp>
      <p:sp>
        <p:nvSpPr>
          <p:cNvPr id="33" name="object 33"/>
          <p:cNvSpPr/>
          <p:nvPr/>
        </p:nvSpPr>
        <p:spPr>
          <a:xfrm>
            <a:off x="938889" y="1385188"/>
            <a:ext cx="40979" cy="462025"/>
          </a:xfrm>
          <a:prstGeom prst="rect">
            <a:avLst/>
          </a:prstGeom>
          <a:blipFill>
            <a:blip r:embed="rId20" cstate="print"/>
            <a:stretch>
              <a:fillRect/>
            </a:stretch>
          </a:blipFill>
        </p:spPr>
        <p:txBody>
          <a:bodyPr wrap="square" lIns="0" tIns="0" rIns="0" bIns="0" rtlCol="0"/>
          <a:lstStyle/>
          <a:p>
            <a:endParaRPr/>
          </a:p>
        </p:txBody>
      </p:sp>
      <p:sp>
        <p:nvSpPr>
          <p:cNvPr id="34" name="object 34"/>
          <p:cNvSpPr/>
          <p:nvPr/>
        </p:nvSpPr>
        <p:spPr>
          <a:xfrm>
            <a:off x="1153667" y="1353311"/>
            <a:ext cx="93725" cy="523494"/>
          </a:xfrm>
          <a:prstGeom prst="rect">
            <a:avLst/>
          </a:prstGeom>
          <a:blipFill>
            <a:blip r:embed="rId17" cstate="print"/>
            <a:stretch>
              <a:fillRect/>
            </a:stretch>
          </a:blipFill>
        </p:spPr>
        <p:txBody>
          <a:bodyPr wrap="square" lIns="0" tIns="0" rIns="0" bIns="0" rtlCol="0"/>
          <a:lstStyle/>
          <a:p>
            <a:endParaRPr/>
          </a:p>
        </p:txBody>
      </p:sp>
      <p:sp>
        <p:nvSpPr>
          <p:cNvPr id="35" name="object 35"/>
          <p:cNvSpPr/>
          <p:nvPr/>
        </p:nvSpPr>
        <p:spPr>
          <a:xfrm>
            <a:off x="1191005" y="1395222"/>
            <a:ext cx="21335" cy="441960"/>
          </a:xfrm>
          <a:prstGeom prst="rect">
            <a:avLst/>
          </a:prstGeom>
          <a:blipFill>
            <a:blip r:embed="rId21" cstate="print"/>
            <a:stretch>
              <a:fillRect/>
            </a:stretch>
          </a:blipFill>
        </p:spPr>
        <p:txBody>
          <a:bodyPr wrap="square" lIns="0" tIns="0" rIns="0" bIns="0" rtlCol="0"/>
          <a:lstStyle/>
          <a:p>
            <a:endParaRPr/>
          </a:p>
        </p:txBody>
      </p:sp>
      <p:sp>
        <p:nvSpPr>
          <p:cNvPr id="36" name="object 36"/>
          <p:cNvSpPr/>
          <p:nvPr/>
        </p:nvSpPr>
        <p:spPr>
          <a:xfrm>
            <a:off x="1181205" y="1353311"/>
            <a:ext cx="122576" cy="523494"/>
          </a:xfrm>
          <a:prstGeom prst="rect">
            <a:avLst/>
          </a:prstGeom>
          <a:blipFill>
            <a:blip r:embed="rId22" cstate="print"/>
            <a:stretch>
              <a:fillRect/>
            </a:stretch>
          </a:blipFill>
        </p:spPr>
        <p:txBody>
          <a:bodyPr wrap="square" lIns="0" tIns="0" rIns="0" bIns="0" rtlCol="0"/>
          <a:lstStyle/>
          <a:p>
            <a:endParaRPr/>
          </a:p>
        </p:txBody>
      </p:sp>
      <p:sp>
        <p:nvSpPr>
          <p:cNvPr id="37" name="object 37"/>
          <p:cNvSpPr/>
          <p:nvPr/>
        </p:nvSpPr>
        <p:spPr>
          <a:xfrm>
            <a:off x="1247394" y="1395222"/>
            <a:ext cx="21336" cy="441960"/>
          </a:xfrm>
          <a:prstGeom prst="rect">
            <a:avLst/>
          </a:prstGeom>
          <a:blipFill>
            <a:blip r:embed="rId18" cstate="print"/>
            <a:stretch>
              <a:fillRect/>
            </a:stretch>
          </a:blipFill>
        </p:spPr>
        <p:txBody>
          <a:bodyPr wrap="square" lIns="0" tIns="0" rIns="0" bIns="0" rtlCol="0"/>
          <a:lstStyle/>
          <a:p>
            <a:endParaRPr/>
          </a:p>
        </p:txBody>
      </p:sp>
      <p:sp>
        <p:nvSpPr>
          <p:cNvPr id="38" name="object 38"/>
          <p:cNvSpPr/>
          <p:nvPr/>
        </p:nvSpPr>
        <p:spPr>
          <a:xfrm>
            <a:off x="1237593" y="1385188"/>
            <a:ext cx="41042" cy="462025"/>
          </a:xfrm>
          <a:prstGeom prst="rect">
            <a:avLst/>
          </a:prstGeom>
          <a:blipFill>
            <a:blip r:embed="rId20" cstate="print"/>
            <a:stretch>
              <a:fillRect/>
            </a:stretch>
          </a:blipFill>
        </p:spPr>
        <p:txBody>
          <a:bodyPr wrap="square" lIns="0" tIns="0" rIns="0" bIns="0" rtlCol="0"/>
          <a:lstStyle/>
          <a:p>
            <a:endParaRPr/>
          </a:p>
        </p:txBody>
      </p:sp>
      <p:sp>
        <p:nvSpPr>
          <p:cNvPr id="39" name="object 39"/>
          <p:cNvSpPr/>
          <p:nvPr/>
        </p:nvSpPr>
        <p:spPr>
          <a:xfrm>
            <a:off x="1452372" y="1353311"/>
            <a:ext cx="93725" cy="523494"/>
          </a:xfrm>
          <a:prstGeom prst="rect">
            <a:avLst/>
          </a:prstGeom>
          <a:blipFill>
            <a:blip r:embed="rId17" cstate="print"/>
            <a:stretch>
              <a:fillRect/>
            </a:stretch>
          </a:blipFill>
        </p:spPr>
        <p:txBody>
          <a:bodyPr wrap="square" lIns="0" tIns="0" rIns="0" bIns="0" rtlCol="0"/>
          <a:lstStyle/>
          <a:p>
            <a:endParaRPr/>
          </a:p>
        </p:txBody>
      </p:sp>
      <p:sp>
        <p:nvSpPr>
          <p:cNvPr id="40" name="object 40"/>
          <p:cNvSpPr/>
          <p:nvPr/>
        </p:nvSpPr>
        <p:spPr>
          <a:xfrm>
            <a:off x="1489710" y="1395222"/>
            <a:ext cx="21336" cy="441960"/>
          </a:xfrm>
          <a:prstGeom prst="rect">
            <a:avLst/>
          </a:prstGeom>
          <a:blipFill>
            <a:blip r:embed="rId21" cstate="print"/>
            <a:stretch>
              <a:fillRect/>
            </a:stretch>
          </a:blipFill>
        </p:spPr>
        <p:txBody>
          <a:bodyPr wrap="square" lIns="0" tIns="0" rIns="0" bIns="0" rtlCol="0"/>
          <a:lstStyle/>
          <a:p>
            <a:endParaRPr/>
          </a:p>
        </p:txBody>
      </p:sp>
      <p:sp>
        <p:nvSpPr>
          <p:cNvPr id="41" name="object 41"/>
          <p:cNvSpPr/>
          <p:nvPr/>
        </p:nvSpPr>
        <p:spPr>
          <a:xfrm>
            <a:off x="1479843" y="1353311"/>
            <a:ext cx="124166" cy="523494"/>
          </a:xfrm>
          <a:prstGeom prst="rect">
            <a:avLst/>
          </a:prstGeom>
          <a:blipFill>
            <a:blip r:embed="rId23" cstate="print"/>
            <a:stretch>
              <a:fillRect/>
            </a:stretch>
          </a:blipFill>
        </p:spPr>
        <p:txBody>
          <a:bodyPr wrap="square" lIns="0" tIns="0" rIns="0" bIns="0" rtlCol="0"/>
          <a:lstStyle/>
          <a:p>
            <a:endParaRPr/>
          </a:p>
        </p:txBody>
      </p:sp>
      <p:sp>
        <p:nvSpPr>
          <p:cNvPr id="42" name="object 42"/>
          <p:cNvSpPr/>
          <p:nvPr/>
        </p:nvSpPr>
        <p:spPr>
          <a:xfrm>
            <a:off x="1547622" y="1395222"/>
            <a:ext cx="21336" cy="441960"/>
          </a:xfrm>
          <a:prstGeom prst="rect">
            <a:avLst/>
          </a:prstGeom>
          <a:blipFill>
            <a:blip r:embed="rId21" cstate="print"/>
            <a:stretch>
              <a:fillRect/>
            </a:stretch>
          </a:blipFill>
        </p:spPr>
        <p:txBody>
          <a:bodyPr wrap="square" lIns="0" tIns="0" rIns="0" bIns="0" rtlCol="0"/>
          <a:lstStyle/>
          <a:p>
            <a:endParaRPr/>
          </a:p>
        </p:txBody>
      </p:sp>
      <p:sp>
        <p:nvSpPr>
          <p:cNvPr id="43" name="object 43"/>
          <p:cNvSpPr/>
          <p:nvPr/>
        </p:nvSpPr>
        <p:spPr>
          <a:xfrm>
            <a:off x="1537755" y="1385188"/>
            <a:ext cx="40981" cy="462025"/>
          </a:xfrm>
          <a:prstGeom prst="rect">
            <a:avLst/>
          </a:prstGeom>
          <a:blipFill>
            <a:blip r:embed="rId24" cstate="print"/>
            <a:stretch>
              <a:fillRect/>
            </a:stretch>
          </a:blipFill>
        </p:spPr>
        <p:txBody>
          <a:bodyPr wrap="square" lIns="0" tIns="0" rIns="0" bIns="0" rtlCol="0"/>
          <a:lstStyle/>
          <a:p>
            <a:endParaRPr/>
          </a:p>
        </p:txBody>
      </p:sp>
      <p:sp>
        <p:nvSpPr>
          <p:cNvPr id="44" name="object 44"/>
          <p:cNvSpPr/>
          <p:nvPr/>
        </p:nvSpPr>
        <p:spPr>
          <a:xfrm>
            <a:off x="1752600" y="1353311"/>
            <a:ext cx="93725" cy="523494"/>
          </a:xfrm>
          <a:prstGeom prst="rect">
            <a:avLst/>
          </a:prstGeom>
          <a:blipFill>
            <a:blip r:embed="rId25" cstate="print"/>
            <a:stretch>
              <a:fillRect/>
            </a:stretch>
          </a:blipFill>
        </p:spPr>
        <p:txBody>
          <a:bodyPr wrap="square" lIns="0" tIns="0" rIns="0" bIns="0" rtlCol="0"/>
          <a:lstStyle/>
          <a:p>
            <a:endParaRPr/>
          </a:p>
        </p:txBody>
      </p:sp>
      <p:sp>
        <p:nvSpPr>
          <p:cNvPr id="45" name="object 45"/>
          <p:cNvSpPr/>
          <p:nvPr/>
        </p:nvSpPr>
        <p:spPr>
          <a:xfrm>
            <a:off x="1789938" y="1395222"/>
            <a:ext cx="21336" cy="441960"/>
          </a:xfrm>
          <a:prstGeom prst="rect">
            <a:avLst/>
          </a:prstGeom>
          <a:blipFill>
            <a:blip r:embed="rId21" cstate="print"/>
            <a:stretch>
              <a:fillRect/>
            </a:stretch>
          </a:blipFill>
        </p:spPr>
        <p:txBody>
          <a:bodyPr wrap="square" lIns="0" tIns="0" rIns="0" bIns="0" rtlCol="0"/>
          <a:lstStyle/>
          <a:p>
            <a:endParaRPr/>
          </a:p>
        </p:txBody>
      </p:sp>
      <p:sp>
        <p:nvSpPr>
          <p:cNvPr id="46" name="object 46"/>
          <p:cNvSpPr/>
          <p:nvPr/>
        </p:nvSpPr>
        <p:spPr>
          <a:xfrm>
            <a:off x="1780158" y="1353311"/>
            <a:ext cx="122591" cy="523494"/>
          </a:xfrm>
          <a:prstGeom prst="rect">
            <a:avLst/>
          </a:prstGeom>
          <a:blipFill>
            <a:blip r:embed="rId26" cstate="print"/>
            <a:stretch>
              <a:fillRect/>
            </a:stretch>
          </a:blipFill>
        </p:spPr>
        <p:txBody>
          <a:bodyPr wrap="square" lIns="0" tIns="0" rIns="0" bIns="0" rtlCol="0"/>
          <a:lstStyle/>
          <a:p>
            <a:endParaRPr/>
          </a:p>
        </p:txBody>
      </p:sp>
      <p:sp>
        <p:nvSpPr>
          <p:cNvPr id="47" name="object 47"/>
          <p:cNvSpPr/>
          <p:nvPr/>
        </p:nvSpPr>
        <p:spPr>
          <a:xfrm>
            <a:off x="1847850" y="1395222"/>
            <a:ext cx="19812" cy="441960"/>
          </a:xfrm>
          <a:prstGeom prst="rect">
            <a:avLst/>
          </a:prstGeom>
          <a:blipFill>
            <a:blip r:embed="rId21" cstate="print"/>
            <a:stretch>
              <a:fillRect/>
            </a:stretch>
          </a:blipFill>
        </p:spPr>
        <p:txBody>
          <a:bodyPr wrap="square" lIns="0" tIns="0" rIns="0" bIns="0" rtlCol="0"/>
          <a:lstStyle/>
          <a:p>
            <a:endParaRPr/>
          </a:p>
        </p:txBody>
      </p:sp>
      <p:sp>
        <p:nvSpPr>
          <p:cNvPr id="48" name="object 48"/>
          <p:cNvSpPr/>
          <p:nvPr/>
        </p:nvSpPr>
        <p:spPr>
          <a:xfrm>
            <a:off x="1838069" y="1385188"/>
            <a:ext cx="39371" cy="462025"/>
          </a:xfrm>
          <a:prstGeom prst="rect">
            <a:avLst/>
          </a:prstGeom>
          <a:blipFill>
            <a:blip r:embed="rId27" cstate="print"/>
            <a:stretch>
              <a:fillRect/>
            </a:stretch>
          </a:blipFill>
        </p:spPr>
        <p:txBody>
          <a:bodyPr wrap="square" lIns="0" tIns="0" rIns="0" bIns="0" rtlCol="0"/>
          <a:lstStyle/>
          <a:p>
            <a:endParaRPr/>
          </a:p>
        </p:txBody>
      </p:sp>
      <p:sp>
        <p:nvSpPr>
          <p:cNvPr id="49" name="object 49"/>
          <p:cNvSpPr/>
          <p:nvPr/>
        </p:nvSpPr>
        <p:spPr>
          <a:xfrm>
            <a:off x="2052827" y="1353311"/>
            <a:ext cx="93725" cy="523494"/>
          </a:xfrm>
          <a:prstGeom prst="rect">
            <a:avLst/>
          </a:prstGeom>
          <a:blipFill>
            <a:blip r:embed="rId25" cstate="print"/>
            <a:stretch>
              <a:fillRect/>
            </a:stretch>
          </a:blipFill>
        </p:spPr>
        <p:txBody>
          <a:bodyPr wrap="square" lIns="0" tIns="0" rIns="0" bIns="0" rtlCol="0"/>
          <a:lstStyle/>
          <a:p>
            <a:endParaRPr/>
          </a:p>
        </p:txBody>
      </p:sp>
      <p:sp>
        <p:nvSpPr>
          <p:cNvPr id="50" name="object 50"/>
          <p:cNvSpPr/>
          <p:nvPr/>
        </p:nvSpPr>
        <p:spPr>
          <a:xfrm>
            <a:off x="2090166" y="1395222"/>
            <a:ext cx="21335" cy="441960"/>
          </a:xfrm>
          <a:prstGeom prst="rect">
            <a:avLst/>
          </a:prstGeom>
          <a:blipFill>
            <a:blip r:embed="rId18" cstate="print"/>
            <a:stretch>
              <a:fillRect/>
            </a:stretch>
          </a:blipFill>
        </p:spPr>
        <p:txBody>
          <a:bodyPr wrap="square" lIns="0" tIns="0" rIns="0" bIns="0" rtlCol="0"/>
          <a:lstStyle/>
          <a:p>
            <a:endParaRPr/>
          </a:p>
        </p:txBody>
      </p:sp>
      <p:sp>
        <p:nvSpPr>
          <p:cNvPr id="51" name="object 51"/>
          <p:cNvSpPr/>
          <p:nvPr/>
        </p:nvSpPr>
        <p:spPr>
          <a:xfrm>
            <a:off x="2080299" y="1353311"/>
            <a:ext cx="122642" cy="523494"/>
          </a:xfrm>
          <a:prstGeom prst="rect">
            <a:avLst/>
          </a:prstGeom>
          <a:blipFill>
            <a:blip r:embed="rId28" cstate="print"/>
            <a:stretch>
              <a:fillRect/>
            </a:stretch>
          </a:blipFill>
        </p:spPr>
        <p:txBody>
          <a:bodyPr wrap="square" lIns="0" tIns="0" rIns="0" bIns="0" rtlCol="0"/>
          <a:lstStyle/>
          <a:p>
            <a:endParaRPr/>
          </a:p>
        </p:txBody>
      </p:sp>
      <p:sp>
        <p:nvSpPr>
          <p:cNvPr id="52" name="object 52"/>
          <p:cNvSpPr/>
          <p:nvPr/>
        </p:nvSpPr>
        <p:spPr>
          <a:xfrm>
            <a:off x="2146554" y="1395222"/>
            <a:ext cx="21335" cy="441960"/>
          </a:xfrm>
          <a:prstGeom prst="rect">
            <a:avLst/>
          </a:prstGeom>
          <a:blipFill>
            <a:blip r:embed="rId21" cstate="print"/>
            <a:stretch>
              <a:fillRect/>
            </a:stretch>
          </a:blipFill>
        </p:spPr>
        <p:txBody>
          <a:bodyPr wrap="square" lIns="0" tIns="0" rIns="0" bIns="0" rtlCol="0"/>
          <a:lstStyle/>
          <a:p>
            <a:endParaRPr/>
          </a:p>
        </p:txBody>
      </p:sp>
      <p:sp>
        <p:nvSpPr>
          <p:cNvPr id="53" name="object 53"/>
          <p:cNvSpPr/>
          <p:nvPr/>
        </p:nvSpPr>
        <p:spPr>
          <a:xfrm>
            <a:off x="2136687" y="1385188"/>
            <a:ext cx="41107" cy="462025"/>
          </a:xfrm>
          <a:prstGeom prst="rect">
            <a:avLst/>
          </a:prstGeom>
          <a:blipFill>
            <a:blip r:embed="rId29" cstate="print"/>
            <a:stretch>
              <a:fillRect/>
            </a:stretch>
          </a:blipFill>
        </p:spPr>
        <p:txBody>
          <a:bodyPr wrap="square" lIns="0" tIns="0" rIns="0" bIns="0" rtlCol="0"/>
          <a:lstStyle/>
          <a:p>
            <a:endParaRPr/>
          </a:p>
        </p:txBody>
      </p:sp>
      <p:sp>
        <p:nvSpPr>
          <p:cNvPr id="54" name="object 54"/>
          <p:cNvSpPr/>
          <p:nvPr/>
        </p:nvSpPr>
        <p:spPr>
          <a:xfrm>
            <a:off x="2351532" y="1353311"/>
            <a:ext cx="93725" cy="523494"/>
          </a:xfrm>
          <a:prstGeom prst="rect">
            <a:avLst/>
          </a:prstGeom>
          <a:blipFill>
            <a:blip r:embed="rId25" cstate="print"/>
            <a:stretch>
              <a:fillRect/>
            </a:stretch>
          </a:blipFill>
        </p:spPr>
        <p:txBody>
          <a:bodyPr wrap="square" lIns="0" tIns="0" rIns="0" bIns="0" rtlCol="0"/>
          <a:lstStyle/>
          <a:p>
            <a:endParaRPr/>
          </a:p>
        </p:txBody>
      </p:sp>
      <p:sp>
        <p:nvSpPr>
          <p:cNvPr id="55" name="object 55"/>
          <p:cNvSpPr/>
          <p:nvPr/>
        </p:nvSpPr>
        <p:spPr>
          <a:xfrm>
            <a:off x="2388870" y="1395222"/>
            <a:ext cx="21336" cy="441960"/>
          </a:xfrm>
          <a:prstGeom prst="rect">
            <a:avLst/>
          </a:prstGeom>
          <a:blipFill>
            <a:blip r:embed="rId18" cstate="print"/>
            <a:stretch>
              <a:fillRect/>
            </a:stretch>
          </a:blipFill>
        </p:spPr>
        <p:txBody>
          <a:bodyPr wrap="square" lIns="0" tIns="0" rIns="0" bIns="0" rtlCol="0"/>
          <a:lstStyle/>
          <a:p>
            <a:endParaRPr/>
          </a:p>
        </p:txBody>
      </p:sp>
      <p:sp>
        <p:nvSpPr>
          <p:cNvPr id="56" name="object 56"/>
          <p:cNvSpPr/>
          <p:nvPr/>
        </p:nvSpPr>
        <p:spPr>
          <a:xfrm>
            <a:off x="2379003" y="1353311"/>
            <a:ext cx="124166" cy="523494"/>
          </a:xfrm>
          <a:prstGeom prst="rect">
            <a:avLst/>
          </a:prstGeom>
          <a:blipFill>
            <a:blip r:embed="rId30" cstate="print"/>
            <a:stretch>
              <a:fillRect/>
            </a:stretch>
          </a:blipFill>
        </p:spPr>
        <p:txBody>
          <a:bodyPr wrap="square" lIns="0" tIns="0" rIns="0" bIns="0" rtlCol="0"/>
          <a:lstStyle/>
          <a:p>
            <a:endParaRPr/>
          </a:p>
        </p:txBody>
      </p:sp>
      <p:sp>
        <p:nvSpPr>
          <p:cNvPr id="57" name="object 57"/>
          <p:cNvSpPr/>
          <p:nvPr/>
        </p:nvSpPr>
        <p:spPr>
          <a:xfrm>
            <a:off x="2446782" y="1395222"/>
            <a:ext cx="21336" cy="441960"/>
          </a:xfrm>
          <a:prstGeom prst="rect">
            <a:avLst/>
          </a:prstGeom>
          <a:blipFill>
            <a:blip r:embed="rId18" cstate="print"/>
            <a:stretch>
              <a:fillRect/>
            </a:stretch>
          </a:blipFill>
        </p:spPr>
        <p:txBody>
          <a:bodyPr wrap="square" lIns="0" tIns="0" rIns="0" bIns="0" rtlCol="0"/>
          <a:lstStyle/>
          <a:p>
            <a:endParaRPr/>
          </a:p>
        </p:txBody>
      </p:sp>
      <p:sp>
        <p:nvSpPr>
          <p:cNvPr id="58" name="object 58"/>
          <p:cNvSpPr/>
          <p:nvPr/>
        </p:nvSpPr>
        <p:spPr>
          <a:xfrm>
            <a:off x="2437002" y="1385188"/>
            <a:ext cx="40894" cy="462025"/>
          </a:xfrm>
          <a:prstGeom prst="rect">
            <a:avLst/>
          </a:prstGeom>
          <a:blipFill>
            <a:blip r:embed="rId20" cstate="print"/>
            <a:stretch>
              <a:fillRect/>
            </a:stretch>
          </a:blipFill>
        </p:spPr>
        <p:txBody>
          <a:bodyPr wrap="square" lIns="0" tIns="0" rIns="0" bIns="0" rtlCol="0"/>
          <a:lstStyle/>
          <a:p>
            <a:endParaRPr/>
          </a:p>
        </p:txBody>
      </p:sp>
      <p:sp>
        <p:nvSpPr>
          <p:cNvPr id="59" name="object 59"/>
          <p:cNvSpPr/>
          <p:nvPr/>
        </p:nvSpPr>
        <p:spPr>
          <a:xfrm>
            <a:off x="2651760" y="1353311"/>
            <a:ext cx="93725" cy="523494"/>
          </a:xfrm>
          <a:prstGeom prst="rect">
            <a:avLst/>
          </a:prstGeom>
          <a:blipFill>
            <a:blip r:embed="rId25" cstate="print"/>
            <a:stretch>
              <a:fillRect/>
            </a:stretch>
          </a:blipFill>
        </p:spPr>
        <p:txBody>
          <a:bodyPr wrap="square" lIns="0" tIns="0" rIns="0" bIns="0" rtlCol="0"/>
          <a:lstStyle/>
          <a:p>
            <a:endParaRPr/>
          </a:p>
        </p:txBody>
      </p:sp>
      <p:sp>
        <p:nvSpPr>
          <p:cNvPr id="60" name="object 60"/>
          <p:cNvSpPr/>
          <p:nvPr/>
        </p:nvSpPr>
        <p:spPr>
          <a:xfrm>
            <a:off x="2689098" y="1395222"/>
            <a:ext cx="21335" cy="441960"/>
          </a:xfrm>
          <a:prstGeom prst="rect">
            <a:avLst/>
          </a:prstGeom>
          <a:blipFill>
            <a:blip r:embed="rId18" cstate="print"/>
            <a:stretch>
              <a:fillRect/>
            </a:stretch>
          </a:blipFill>
        </p:spPr>
        <p:txBody>
          <a:bodyPr wrap="square" lIns="0" tIns="0" rIns="0" bIns="0" rtlCol="0"/>
          <a:lstStyle/>
          <a:p>
            <a:endParaRPr/>
          </a:p>
        </p:txBody>
      </p:sp>
      <p:sp>
        <p:nvSpPr>
          <p:cNvPr id="61" name="object 61"/>
          <p:cNvSpPr/>
          <p:nvPr/>
        </p:nvSpPr>
        <p:spPr>
          <a:xfrm>
            <a:off x="2679231" y="1353311"/>
            <a:ext cx="122642" cy="523494"/>
          </a:xfrm>
          <a:prstGeom prst="rect">
            <a:avLst/>
          </a:prstGeom>
          <a:blipFill>
            <a:blip r:embed="rId31" cstate="print"/>
            <a:stretch>
              <a:fillRect/>
            </a:stretch>
          </a:blipFill>
        </p:spPr>
        <p:txBody>
          <a:bodyPr wrap="square" lIns="0" tIns="0" rIns="0" bIns="0" rtlCol="0"/>
          <a:lstStyle/>
          <a:p>
            <a:endParaRPr/>
          </a:p>
        </p:txBody>
      </p:sp>
      <p:sp>
        <p:nvSpPr>
          <p:cNvPr id="62" name="object 62"/>
          <p:cNvSpPr/>
          <p:nvPr/>
        </p:nvSpPr>
        <p:spPr>
          <a:xfrm>
            <a:off x="2745485" y="1395222"/>
            <a:ext cx="21336" cy="441960"/>
          </a:xfrm>
          <a:prstGeom prst="rect">
            <a:avLst/>
          </a:prstGeom>
          <a:blipFill>
            <a:blip r:embed="rId18" cstate="print"/>
            <a:stretch>
              <a:fillRect/>
            </a:stretch>
          </a:blipFill>
        </p:spPr>
        <p:txBody>
          <a:bodyPr wrap="square" lIns="0" tIns="0" rIns="0" bIns="0" rtlCol="0"/>
          <a:lstStyle/>
          <a:p>
            <a:endParaRPr/>
          </a:p>
        </p:txBody>
      </p:sp>
      <p:sp>
        <p:nvSpPr>
          <p:cNvPr id="63" name="object 63"/>
          <p:cNvSpPr/>
          <p:nvPr/>
        </p:nvSpPr>
        <p:spPr>
          <a:xfrm>
            <a:off x="2735619" y="1385188"/>
            <a:ext cx="41107" cy="462025"/>
          </a:xfrm>
          <a:prstGeom prst="rect">
            <a:avLst/>
          </a:prstGeom>
          <a:blipFill>
            <a:blip r:embed="rId20" cstate="print"/>
            <a:stretch>
              <a:fillRect/>
            </a:stretch>
          </a:blipFill>
        </p:spPr>
        <p:txBody>
          <a:bodyPr wrap="square" lIns="0" tIns="0" rIns="0" bIns="0" rtlCol="0"/>
          <a:lstStyle/>
          <a:p>
            <a:endParaRPr/>
          </a:p>
        </p:txBody>
      </p:sp>
      <p:sp>
        <p:nvSpPr>
          <p:cNvPr id="64" name="object 64"/>
          <p:cNvSpPr/>
          <p:nvPr/>
        </p:nvSpPr>
        <p:spPr>
          <a:xfrm>
            <a:off x="2951988" y="1353311"/>
            <a:ext cx="93725" cy="523494"/>
          </a:xfrm>
          <a:prstGeom prst="rect">
            <a:avLst/>
          </a:prstGeom>
          <a:blipFill>
            <a:blip r:embed="rId25" cstate="print"/>
            <a:stretch>
              <a:fillRect/>
            </a:stretch>
          </a:blipFill>
        </p:spPr>
        <p:txBody>
          <a:bodyPr wrap="square" lIns="0" tIns="0" rIns="0" bIns="0" rtlCol="0"/>
          <a:lstStyle/>
          <a:p>
            <a:endParaRPr/>
          </a:p>
        </p:txBody>
      </p:sp>
      <p:sp>
        <p:nvSpPr>
          <p:cNvPr id="65" name="object 65"/>
          <p:cNvSpPr/>
          <p:nvPr/>
        </p:nvSpPr>
        <p:spPr>
          <a:xfrm>
            <a:off x="2989326" y="1395222"/>
            <a:ext cx="21336" cy="441960"/>
          </a:xfrm>
          <a:prstGeom prst="rect">
            <a:avLst/>
          </a:prstGeom>
          <a:blipFill>
            <a:blip r:embed="rId21" cstate="print"/>
            <a:stretch>
              <a:fillRect/>
            </a:stretch>
          </a:blipFill>
        </p:spPr>
        <p:txBody>
          <a:bodyPr wrap="square" lIns="0" tIns="0" rIns="0" bIns="0" rtlCol="0"/>
          <a:lstStyle/>
          <a:p>
            <a:endParaRPr/>
          </a:p>
        </p:txBody>
      </p:sp>
      <p:sp>
        <p:nvSpPr>
          <p:cNvPr id="66" name="object 66"/>
          <p:cNvSpPr/>
          <p:nvPr/>
        </p:nvSpPr>
        <p:spPr>
          <a:xfrm>
            <a:off x="2979459" y="1353311"/>
            <a:ext cx="122642" cy="523494"/>
          </a:xfrm>
          <a:prstGeom prst="rect">
            <a:avLst/>
          </a:prstGeom>
          <a:blipFill>
            <a:blip r:embed="rId32" cstate="print"/>
            <a:stretch>
              <a:fillRect/>
            </a:stretch>
          </a:blipFill>
        </p:spPr>
        <p:txBody>
          <a:bodyPr wrap="square" lIns="0" tIns="0" rIns="0" bIns="0" rtlCol="0"/>
          <a:lstStyle/>
          <a:p>
            <a:endParaRPr/>
          </a:p>
        </p:txBody>
      </p:sp>
      <p:sp>
        <p:nvSpPr>
          <p:cNvPr id="67" name="object 67"/>
          <p:cNvSpPr/>
          <p:nvPr/>
        </p:nvSpPr>
        <p:spPr>
          <a:xfrm>
            <a:off x="3045714" y="1395222"/>
            <a:ext cx="21336" cy="441960"/>
          </a:xfrm>
          <a:prstGeom prst="rect">
            <a:avLst/>
          </a:prstGeom>
          <a:blipFill>
            <a:blip r:embed="rId21" cstate="print"/>
            <a:stretch>
              <a:fillRect/>
            </a:stretch>
          </a:blipFill>
        </p:spPr>
        <p:txBody>
          <a:bodyPr wrap="square" lIns="0" tIns="0" rIns="0" bIns="0" rtlCol="0"/>
          <a:lstStyle/>
          <a:p>
            <a:endParaRPr/>
          </a:p>
        </p:txBody>
      </p:sp>
      <p:sp>
        <p:nvSpPr>
          <p:cNvPr id="68" name="object 68"/>
          <p:cNvSpPr/>
          <p:nvPr/>
        </p:nvSpPr>
        <p:spPr>
          <a:xfrm>
            <a:off x="3035847" y="1385188"/>
            <a:ext cx="40981" cy="462025"/>
          </a:xfrm>
          <a:prstGeom prst="rect">
            <a:avLst/>
          </a:prstGeom>
          <a:blipFill>
            <a:blip r:embed="rId24" cstate="print"/>
            <a:stretch>
              <a:fillRect/>
            </a:stretch>
          </a:blipFill>
        </p:spPr>
        <p:txBody>
          <a:bodyPr wrap="square" lIns="0" tIns="0" rIns="0" bIns="0" rtlCol="0"/>
          <a:lstStyle/>
          <a:p>
            <a:endParaRPr/>
          </a:p>
        </p:txBody>
      </p:sp>
      <p:sp>
        <p:nvSpPr>
          <p:cNvPr id="69" name="object 69"/>
          <p:cNvSpPr/>
          <p:nvPr/>
        </p:nvSpPr>
        <p:spPr>
          <a:xfrm>
            <a:off x="3250692" y="1353311"/>
            <a:ext cx="93726" cy="523494"/>
          </a:xfrm>
          <a:prstGeom prst="rect">
            <a:avLst/>
          </a:prstGeom>
          <a:blipFill>
            <a:blip r:embed="rId25" cstate="print"/>
            <a:stretch>
              <a:fillRect/>
            </a:stretch>
          </a:blipFill>
        </p:spPr>
        <p:txBody>
          <a:bodyPr wrap="square" lIns="0" tIns="0" rIns="0" bIns="0" rtlCol="0"/>
          <a:lstStyle/>
          <a:p>
            <a:endParaRPr/>
          </a:p>
        </p:txBody>
      </p:sp>
      <p:sp>
        <p:nvSpPr>
          <p:cNvPr id="70" name="object 70"/>
          <p:cNvSpPr/>
          <p:nvPr/>
        </p:nvSpPr>
        <p:spPr>
          <a:xfrm>
            <a:off x="3288029" y="1395222"/>
            <a:ext cx="21336" cy="441960"/>
          </a:xfrm>
          <a:prstGeom prst="rect">
            <a:avLst/>
          </a:prstGeom>
          <a:blipFill>
            <a:blip r:embed="rId21" cstate="print"/>
            <a:stretch>
              <a:fillRect/>
            </a:stretch>
          </a:blipFill>
        </p:spPr>
        <p:txBody>
          <a:bodyPr wrap="square" lIns="0" tIns="0" rIns="0" bIns="0" rtlCol="0"/>
          <a:lstStyle/>
          <a:p>
            <a:endParaRPr/>
          </a:p>
        </p:txBody>
      </p:sp>
      <p:sp>
        <p:nvSpPr>
          <p:cNvPr id="71" name="object 71"/>
          <p:cNvSpPr/>
          <p:nvPr/>
        </p:nvSpPr>
        <p:spPr>
          <a:xfrm>
            <a:off x="3278163" y="1353311"/>
            <a:ext cx="124166" cy="523494"/>
          </a:xfrm>
          <a:prstGeom prst="rect">
            <a:avLst/>
          </a:prstGeom>
          <a:blipFill>
            <a:blip r:embed="rId33" cstate="print"/>
            <a:stretch>
              <a:fillRect/>
            </a:stretch>
          </a:blipFill>
        </p:spPr>
        <p:txBody>
          <a:bodyPr wrap="square" lIns="0" tIns="0" rIns="0" bIns="0" rtlCol="0"/>
          <a:lstStyle/>
          <a:p>
            <a:endParaRPr/>
          </a:p>
        </p:txBody>
      </p:sp>
      <p:sp>
        <p:nvSpPr>
          <p:cNvPr id="72" name="object 72"/>
          <p:cNvSpPr/>
          <p:nvPr/>
        </p:nvSpPr>
        <p:spPr>
          <a:xfrm>
            <a:off x="3345941" y="1395222"/>
            <a:ext cx="21336" cy="441960"/>
          </a:xfrm>
          <a:prstGeom prst="rect">
            <a:avLst/>
          </a:prstGeom>
          <a:blipFill>
            <a:blip r:embed="rId21" cstate="print"/>
            <a:stretch>
              <a:fillRect/>
            </a:stretch>
          </a:blipFill>
        </p:spPr>
        <p:txBody>
          <a:bodyPr wrap="square" lIns="0" tIns="0" rIns="0" bIns="0" rtlCol="0"/>
          <a:lstStyle/>
          <a:p>
            <a:endParaRPr/>
          </a:p>
        </p:txBody>
      </p:sp>
      <p:sp>
        <p:nvSpPr>
          <p:cNvPr id="73" name="object 73"/>
          <p:cNvSpPr/>
          <p:nvPr/>
        </p:nvSpPr>
        <p:spPr>
          <a:xfrm>
            <a:off x="3336075" y="1385188"/>
            <a:ext cx="40981" cy="462025"/>
          </a:xfrm>
          <a:prstGeom prst="rect">
            <a:avLst/>
          </a:prstGeom>
          <a:blipFill>
            <a:blip r:embed="rId24" cstate="print"/>
            <a:stretch>
              <a:fillRect/>
            </a:stretch>
          </a:blipFill>
        </p:spPr>
        <p:txBody>
          <a:bodyPr wrap="square" lIns="0" tIns="0" rIns="0" bIns="0" rtlCol="0"/>
          <a:lstStyle/>
          <a:p>
            <a:endParaRPr/>
          </a:p>
        </p:txBody>
      </p:sp>
      <p:sp>
        <p:nvSpPr>
          <p:cNvPr id="74" name="object 74"/>
          <p:cNvSpPr/>
          <p:nvPr/>
        </p:nvSpPr>
        <p:spPr>
          <a:xfrm>
            <a:off x="3550920" y="1353311"/>
            <a:ext cx="93725" cy="523494"/>
          </a:xfrm>
          <a:prstGeom prst="rect">
            <a:avLst/>
          </a:prstGeom>
          <a:blipFill>
            <a:blip r:embed="rId17" cstate="print"/>
            <a:stretch>
              <a:fillRect/>
            </a:stretch>
          </a:blipFill>
        </p:spPr>
        <p:txBody>
          <a:bodyPr wrap="square" lIns="0" tIns="0" rIns="0" bIns="0" rtlCol="0"/>
          <a:lstStyle/>
          <a:p>
            <a:endParaRPr/>
          </a:p>
        </p:txBody>
      </p:sp>
      <p:sp>
        <p:nvSpPr>
          <p:cNvPr id="75" name="object 75"/>
          <p:cNvSpPr/>
          <p:nvPr/>
        </p:nvSpPr>
        <p:spPr>
          <a:xfrm>
            <a:off x="3588258" y="1395222"/>
            <a:ext cx="21336" cy="441960"/>
          </a:xfrm>
          <a:prstGeom prst="rect">
            <a:avLst/>
          </a:prstGeom>
          <a:blipFill>
            <a:blip r:embed="rId21" cstate="print"/>
            <a:stretch>
              <a:fillRect/>
            </a:stretch>
          </a:blipFill>
        </p:spPr>
        <p:txBody>
          <a:bodyPr wrap="square" lIns="0" tIns="0" rIns="0" bIns="0" rtlCol="0"/>
          <a:lstStyle/>
          <a:p>
            <a:endParaRPr/>
          </a:p>
        </p:txBody>
      </p:sp>
      <p:sp>
        <p:nvSpPr>
          <p:cNvPr id="76" name="object 76"/>
          <p:cNvSpPr/>
          <p:nvPr/>
        </p:nvSpPr>
        <p:spPr>
          <a:xfrm>
            <a:off x="3578392" y="1353311"/>
            <a:ext cx="122642" cy="523494"/>
          </a:xfrm>
          <a:prstGeom prst="rect">
            <a:avLst/>
          </a:prstGeom>
          <a:blipFill>
            <a:blip r:embed="rId34" cstate="print"/>
            <a:stretch>
              <a:fillRect/>
            </a:stretch>
          </a:blipFill>
        </p:spPr>
        <p:txBody>
          <a:bodyPr wrap="square" lIns="0" tIns="0" rIns="0" bIns="0" rtlCol="0"/>
          <a:lstStyle/>
          <a:p>
            <a:endParaRPr/>
          </a:p>
        </p:txBody>
      </p:sp>
      <p:sp>
        <p:nvSpPr>
          <p:cNvPr id="77" name="object 77"/>
          <p:cNvSpPr/>
          <p:nvPr/>
        </p:nvSpPr>
        <p:spPr>
          <a:xfrm>
            <a:off x="3644646" y="1395222"/>
            <a:ext cx="21336" cy="441960"/>
          </a:xfrm>
          <a:prstGeom prst="rect">
            <a:avLst/>
          </a:prstGeom>
          <a:blipFill>
            <a:blip r:embed="rId21" cstate="print"/>
            <a:stretch>
              <a:fillRect/>
            </a:stretch>
          </a:blipFill>
        </p:spPr>
        <p:txBody>
          <a:bodyPr wrap="square" lIns="0" tIns="0" rIns="0" bIns="0" rtlCol="0"/>
          <a:lstStyle/>
          <a:p>
            <a:endParaRPr/>
          </a:p>
        </p:txBody>
      </p:sp>
      <p:sp>
        <p:nvSpPr>
          <p:cNvPr id="78" name="object 78"/>
          <p:cNvSpPr/>
          <p:nvPr/>
        </p:nvSpPr>
        <p:spPr>
          <a:xfrm>
            <a:off x="3634866" y="1385188"/>
            <a:ext cx="41021" cy="462025"/>
          </a:xfrm>
          <a:prstGeom prst="rect">
            <a:avLst/>
          </a:prstGeom>
          <a:blipFill>
            <a:blip r:embed="rId29" cstate="print"/>
            <a:stretch>
              <a:fillRect/>
            </a:stretch>
          </a:blipFill>
        </p:spPr>
        <p:txBody>
          <a:bodyPr wrap="square" lIns="0" tIns="0" rIns="0" bIns="0" rtlCol="0"/>
          <a:lstStyle/>
          <a:p>
            <a:endParaRPr/>
          </a:p>
        </p:txBody>
      </p:sp>
      <p:sp>
        <p:nvSpPr>
          <p:cNvPr id="79" name="object 79"/>
          <p:cNvSpPr txBox="1"/>
          <p:nvPr/>
        </p:nvSpPr>
        <p:spPr>
          <a:xfrm>
            <a:off x="829767" y="2530983"/>
            <a:ext cx="2897505" cy="1933575"/>
          </a:xfrm>
          <a:prstGeom prst="rect">
            <a:avLst/>
          </a:prstGeom>
        </p:spPr>
        <p:txBody>
          <a:bodyPr vert="horz" wrap="square" lIns="0" tIns="0" rIns="0" bIns="0" rtlCol="0">
            <a:spAutoFit/>
          </a:bodyPr>
          <a:lstStyle/>
          <a:p>
            <a:pPr marL="12700" marR="5080" algn="just">
              <a:lnSpc>
                <a:spcPct val="150000"/>
              </a:lnSpc>
            </a:pPr>
            <a:r>
              <a:rPr sz="1400" b="1" spc="30" dirty="0">
                <a:solidFill>
                  <a:srgbClr val="585858"/>
                </a:solidFill>
                <a:latin typeface="微软雅黑"/>
                <a:cs typeface="微软雅黑"/>
              </a:rPr>
              <a:t>公司介绍：</a:t>
            </a:r>
            <a:r>
              <a:rPr sz="1400" spc="30" dirty="0">
                <a:solidFill>
                  <a:srgbClr val="585858"/>
                </a:solidFill>
                <a:latin typeface="微软雅黑"/>
                <a:cs typeface="微软雅黑"/>
              </a:rPr>
              <a:t>PalletOne是一个分布式  </a:t>
            </a:r>
            <a:r>
              <a:rPr sz="1400" spc="5" dirty="0">
                <a:solidFill>
                  <a:srgbClr val="585858"/>
                </a:solidFill>
                <a:latin typeface="微软雅黑"/>
                <a:cs typeface="微软雅黑"/>
              </a:rPr>
              <a:t>跨链协议，致力于解决可扩展性的问  题、用户友好度问题以及应用在不同  链中的迁移问题，为用户提供不同链  之间的应用可以实现价值互通、信息  互通、功能互通，提出了一种有效的</a:t>
            </a:r>
            <a:endParaRPr sz="1400">
              <a:latin typeface="微软雅黑"/>
              <a:cs typeface="微软雅黑"/>
            </a:endParaRPr>
          </a:p>
        </p:txBody>
      </p:sp>
      <p:sp>
        <p:nvSpPr>
          <p:cNvPr id="80" name="object 80"/>
          <p:cNvSpPr txBox="1"/>
          <p:nvPr/>
        </p:nvSpPr>
        <p:spPr>
          <a:xfrm>
            <a:off x="829767" y="4558538"/>
            <a:ext cx="3065145" cy="1186180"/>
          </a:xfrm>
          <a:prstGeom prst="rect">
            <a:avLst/>
          </a:prstGeom>
        </p:spPr>
        <p:txBody>
          <a:bodyPr vert="horz" wrap="square" lIns="0" tIns="0" rIns="0" bIns="0" rtlCol="0">
            <a:spAutoFit/>
          </a:bodyPr>
          <a:lstStyle/>
          <a:p>
            <a:pPr marL="12700">
              <a:lnSpc>
                <a:spcPct val="100000"/>
              </a:lnSpc>
            </a:pPr>
            <a:r>
              <a:rPr sz="1400" spc="5" dirty="0">
                <a:solidFill>
                  <a:srgbClr val="585858"/>
                </a:solidFill>
                <a:latin typeface="微软雅黑"/>
                <a:cs typeface="微软雅黑"/>
              </a:rPr>
              <a:t>方式来同时解决可扩展性、互操作性、</a:t>
            </a:r>
            <a:endParaRPr sz="1400">
              <a:latin typeface="微软雅黑"/>
              <a:cs typeface="微软雅黑"/>
            </a:endParaRPr>
          </a:p>
          <a:p>
            <a:pPr marL="12700" marR="181610">
              <a:lnSpc>
                <a:spcPct val="150000"/>
              </a:lnSpc>
            </a:pPr>
            <a:r>
              <a:rPr sz="1400" dirty="0">
                <a:solidFill>
                  <a:srgbClr val="585858"/>
                </a:solidFill>
                <a:latin typeface="微软雅黑"/>
                <a:cs typeface="微软雅黑"/>
              </a:rPr>
              <a:t>用户友好性以及平台锁定的问题。  </a:t>
            </a:r>
            <a:r>
              <a:rPr sz="1400" b="1" spc="10" dirty="0">
                <a:solidFill>
                  <a:srgbClr val="585858"/>
                </a:solidFill>
                <a:latin typeface="微软雅黑"/>
                <a:cs typeface="微软雅黑"/>
              </a:rPr>
              <a:t>应</a:t>
            </a:r>
            <a:r>
              <a:rPr sz="1400" b="1" dirty="0">
                <a:solidFill>
                  <a:srgbClr val="585858"/>
                </a:solidFill>
                <a:latin typeface="微软雅黑"/>
                <a:cs typeface="微软雅黑"/>
              </a:rPr>
              <a:t>用场</a:t>
            </a:r>
            <a:r>
              <a:rPr sz="1400" b="1" spc="15" dirty="0">
                <a:solidFill>
                  <a:srgbClr val="585858"/>
                </a:solidFill>
                <a:latin typeface="微软雅黑"/>
                <a:cs typeface="微软雅黑"/>
              </a:rPr>
              <a:t>景</a:t>
            </a:r>
            <a:r>
              <a:rPr sz="1400" dirty="0">
                <a:solidFill>
                  <a:srgbClr val="585858"/>
                </a:solidFill>
                <a:latin typeface="微软雅黑"/>
                <a:cs typeface="微软雅黑"/>
              </a:rPr>
              <a:t>：</a:t>
            </a:r>
            <a:r>
              <a:rPr sz="1400" spc="10" dirty="0">
                <a:solidFill>
                  <a:srgbClr val="585858"/>
                </a:solidFill>
                <a:latin typeface="微软雅黑"/>
                <a:cs typeface="微软雅黑"/>
              </a:rPr>
              <a:t>跨</a:t>
            </a:r>
            <a:r>
              <a:rPr sz="1400" dirty="0">
                <a:solidFill>
                  <a:srgbClr val="585858"/>
                </a:solidFill>
                <a:latin typeface="微软雅黑"/>
                <a:cs typeface="微软雅黑"/>
              </a:rPr>
              <a:t>链支</a:t>
            </a:r>
            <a:r>
              <a:rPr sz="1400" spc="10" dirty="0">
                <a:solidFill>
                  <a:srgbClr val="585858"/>
                </a:solidFill>
                <a:latin typeface="微软雅黑"/>
                <a:cs typeface="微软雅黑"/>
              </a:rPr>
              <a:t>付</a:t>
            </a:r>
            <a:r>
              <a:rPr sz="1400" dirty="0">
                <a:solidFill>
                  <a:srgbClr val="585858"/>
                </a:solidFill>
                <a:latin typeface="微软雅黑"/>
                <a:cs typeface="微软雅黑"/>
              </a:rPr>
              <a:t>、金</a:t>
            </a:r>
            <a:r>
              <a:rPr sz="1400" spc="10" dirty="0">
                <a:solidFill>
                  <a:srgbClr val="585858"/>
                </a:solidFill>
                <a:latin typeface="微软雅黑"/>
                <a:cs typeface="微软雅黑"/>
              </a:rPr>
              <a:t>融</a:t>
            </a:r>
            <a:r>
              <a:rPr sz="1400" dirty="0">
                <a:solidFill>
                  <a:srgbClr val="585858"/>
                </a:solidFill>
                <a:latin typeface="微软雅黑"/>
                <a:cs typeface="微软雅黑"/>
              </a:rPr>
              <a:t>工具</a:t>
            </a:r>
            <a:r>
              <a:rPr sz="1400" spc="10" dirty="0">
                <a:solidFill>
                  <a:srgbClr val="585858"/>
                </a:solidFill>
                <a:latin typeface="微软雅黑"/>
                <a:cs typeface="微软雅黑"/>
              </a:rPr>
              <a:t>、</a:t>
            </a:r>
            <a:r>
              <a:rPr sz="1400" dirty="0">
                <a:solidFill>
                  <a:srgbClr val="585858"/>
                </a:solidFill>
                <a:latin typeface="微软雅黑"/>
                <a:cs typeface="微软雅黑"/>
              </a:rPr>
              <a:t>支  付类型的Dapp等应用场景</a:t>
            </a:r>
            <a:endParaRPr sz="1400">
              <a:latin typeface="微软雅黑"/>
              <a:cs typeface="微软雅黑"/>
            </a:endParaRPr>
          </a:p>
        </p:txBody>
      </p:sp>
      <p:sp>
        <p:nvSpPr>
          <p:cNvPr id="81" name="object 81"/>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基础协议</a:t>
            </a:r>
            <a:endParaRPr sz="1200">
              <a:latin typeface="微软雅黑"/>
              <a:cs typeface="微软雅黑"/>
            </a:endParaRPr>
          </a:p>
        </p:txBody>
      </p:sp>
      <p:sp>
        <p:nvSpPr>
          <p:cNvPr id="82" name="object 82"/>
          <p:cNvSpPr/>
          <p:nvPr/>
        </p:nvSpPr>
        <p:spPr>
          <a:xfrm>
            <a:off x="1092708" y="1950720"/>
            <a:ext cx="2424683" cy="541020"/>
          </a:xfrm>
          <a:prstGeom prst="rect">
            <a:avLst/>
          </a:prstGeom>
          <a:blipFill>
            <a:blip r:embed="rId35" cstate="print"/>
            <a:stretch>
              <a:fillRect/>
            </a:stretch>
          </a:blipFill>
        </p:spPr>
        <p:txBody>
          <a:bodyPr wrap="square" lIns="0" tIns="0" rIns="0" bIns="0" rtlCol="0"/>
          <a:lstStyle/>
          <a:p>
            <a:endParaRPr/>
          </a:p>
        </p:txBody>
      </p:sp>
      <p:sp>
        <p:nvSpPr>
          <p:cNvPr id="83" name="object 83"/>
          <p:cNvSpPr/>
          <p:nvPr/>
        </p:nvSpPr>
        <p:spPr>
          <a:xfrm>
            <a:off x="5085588" y="3869435"/>
            <a:ext cx="730250" cy="373380"/>
          </a:xfrm>
          <a:custGeom>
            <a:avLst/>
            <a:gdLst/>
            <a:ahLst/>
            <a:cxnLst/>
            <a:rect l="l" t="t" r="r" b="b"/>
            <a:pathLst>
              <a:path w="730250" h="373379">
                <a:moveTo>
                  <a:pt x="0" y="373380"/>
                </a:moveTo>
                <a:lnTo>
                  <a:pt x="729996" y="373380"/>
                </a:lnTo>
                <a:lnTo>
                  <a:pt x="729996" y="0"/>
                </a:lnTo>
                <a:lnTo>
                  <a:pt x="0" y="0"/>
                </a:lnTo>
                <a:lnTo>
                  <a:pt x="0" y="373380"/>
                </a:lnTo>
                <a:close/>
              </a:path>
            </a:pathLst>
          </a:custGeom>
          <a:solidFill>
            <a:srgbClr val="5FC949"/>
          </a:solidFill>
        </p:spPr>
        <p:txBody>
          <a:bodyPr wrap="square" lIns="0" tIns="0" rIns="0" bIns="0" rtlCol="0"/>
          <a:lstStyle/>
          <a:p>
            <a:endParaRPr/>
          </a:p>
        </p:txBody>
      </p:sp>
      <p:sp>
        <p:nvSpPr>
          <p:cNvPr id="84" name="object 84"/>
          <p:cNvSpPr/>
          <p:nvPr/>
        </p:nvSpPr>
        <p:spPr>
          <a:xfrm>
            <a:off x="7702295" y="3869435"/>
            <a:ext cx="730250" cy="373380"/>
          </a:xfrm>
          <a:custGeom>
            <a:avLst/>
            <a:gdLst/>
            <a:ahLst/>
            <a:cxnLst/>
            <a:rect l="l" t="t" r="r" b="b"/>
            <a:pathLst>
              <a:path w="730250" h="373379">
                <a:moveTo>
                  <a:pt x="0" y="373380"/>
                </a:moveTo>
                <a:lnTo>
                  <a:pt x="729996" y="373380"/>
                </a:lnTo>
                <a:lnTo>
                  <a:pt x="729996" y="0"/>
                </a:lnTo>
                <a:lnTo>
                  <a:pt x="0" y="0"/>
                </a:lnTo>
                <a:lnTo>
                  <a:pt x="0" y="373380"/>
                </a:lnTo>
                <a:close/>
              </a:path>
            </a:pathLst>
          </a:custGeom>
          <a:solidFill>
            <a:srgbClr val="5FC949"/>
          </a:solidFill>
        </p:spPr>
        <p:txBody>
          <a:bodyPr wrap="square" lIns="0" tIns="0" rIns="0" bIns="0" rtlCol="0"/>
          <a:lstStyle/>
          <a:p>
            <a:endParaRPr/>
          </a:p>
        </p:txBody>
      </p:sp>
      <p:sp>
        <p:nvSpPr>
          <p:cNvPr id="85" name="object 85"/>
          <p:cNvSpPr/>
          <p:nvPr/>
        </p:nvSpPr>
        <p:spPr>
          <a:xfrm>
            <a:off x="10319004" y="3869435"/>
            <a:ext cx="730250" cy="373380"/>
          </a:xfrm>
          <a:custGeom>
            <a:avLst/>
            <a:gdLst/>
            <a:ahLst/>
            <a:cxnLst/>
            <a:rect l="l" t="t" r="r" b="b"/>
            <a:pathLst>
              <a:path w="730250" h="373379">
                <a:moveTo>
                  <a:pt x="0" y="373380"/>
                </a:moveTo>
                <a:lnTo>
                  <a:pt x="729996" y="373380"/>
                </a:lnTo>
                <a:lnTo>
                  <a:pt x="729996" y="0"/>
                </a:lnTo>
                <a:lnTo>
                  <a:pt x="0" y="0"/>
                </a:lnTo>
                <a:lnTo>
                  <a:pt x="0" y="373380"/>
                </a:lnTo>
                <a:close/>
              </a:path>
            </a:pathLst>
          </a:custGeom>
          <a:solidFill>
            <a:srgbClr val="5FC949"/>
          </a:solidFill>
        </p:spPr>
        <p:txBody>
          <a:bodyPr wrap="square" lIns="0" tIns="0" rIns="0" bIns="0" rtlCol="0"/>
          <a:lstStyle/>
          <a:p>
            <a:endParaRPr/>
          </a:p>
        </p:txBody>
      </p:sp>
      <p:graphicFrame>
        <p:nvGraphicFramePr>
          <p:cNvPr id="86" name="object 86"/>
          <p:cNvGraphicFramePr>
            <a:graphicFrameLocks noGrp="1"/>
          </p:cNvGraphicFramePr>
          <p:nvPr/>
        </p:nvGraphicFramePr>
        <p:xfrm>
          <a:off x="4620767" y="3410711"/>
          <a:ext cx="6924675" cy="3210560"/>
        </p:xfrm>
        <a:graphic>
          <a:graphicData uri="http://schemas.openxmlformats.org/drawingml/2006/table">
            <a:tbl>
              <a:tblPr firstRow="1" bandRow="1">
                <a:tableStyleId>{2D5ABB26-0587-4C30-8999-92F81FD0307C}</a:tableStyleId>
              </a:tblPr>
              <a:tblGrid>
                <a:gridCol w="214121">
                  <a:extLst>
                    <a:ext uri="{9D8B030D-6E8A-4147-A177-3AD203B41FA5}">
                      <a16:colId xmlns:a16="http://schemas.microsoft.com/office/drawing/2014/main" val="20000"/>
                    </a:ext>
                  </a:extLst>
                </a:gridCol>
                <a:gridCol w="1439037">
                  <a:extLst>
                    <a:ext uri="{9D8B030D-6E8A-4147-A177-3AD203B41FA5}">
                      <a16:colId xmlns:a16="http://schemas.microsoft.com/office/drawing/2014/main" val="20001"/>
                    </a:ext>
                  </a:extLst>
                </a:gridCol>
                <a:gridCol w="187070">
                  <a:extLst>
                    <a:ext uri="{9D8B030D-6E8A-4147-A177-3AD203B41FA5}">
                      <a16:colId xmlns:a16="http://schemas.microsoft.com/office/drawing/2014/main" val="20002"/>
                    </a:ext>
                  </a:extLst>
                </a:gridCol>
                <a:gridCol w="761238">
                  <a:extLst>
                    <a:ext uri="{9D8B030D-6E8A-4147-A177-3AD203B41FA5}">
                      <a16:colId xmlns:a16="http://schemas.microsoft.com/office/drawing/2014/main" val="20003"/>
                    </a:ext>
                  </a:extLst>
                </a:gridCol>
                <a:gridCol w="724661">
                  <a:extLst>
                    <a:ext uri="{9D8B030D-6E8A-4147-A177-3AD203B41FA5}">
                      <a16:colId xmlns:a16="http://schemas.microsoft.com/office/drawing/2014/main" val="20004"/>
                    </a:ext>
                  </a:extLst>
                </a:gridCol>
                <a:gridCol w="216407">
                  <a:extLst>
                    <a:ext uri="{9D8B030D-6E8A-4147-A177-3AD203B41FA5}">
                      <a16:colId xmlns:a16="http://schemas.microsoft.com/office/drawing/2014/main" val="20005"/>
                    </a:ext>
                  </a:extLst>
                </a:gridCol>
                <a:gridCol w="720090">
                  <a:extLst>
                    <a:ext uri="{9D8B030D-6E8A-4147-A177-3AD203B41FA5}">
                      <a16:colId xmlns:a16="http://schemas.microsoft.com/office/drawing/2014/main" val="20006"/>
                    </a:ext>
                  </a:extLst>
                </a:gridCol>
                <a:gridCol w="864869">
                  <a:extLst>
                    <a:ext uri="{9D8B030D-6E8A-4147-A177-3AD203B41FA5}">
                      <a16:colId xmlns:a16="http://schemas.microsoft.com/office/drawing/2014/main" val="20007"/>
                    </a:ext>
                  </a:extLst>
                </a:gridCol>
                <a:gridCol w="92202">
                  <a:extLst>
                    <a:ext uri="{9D8B030D-6E8A-4147-A177-3AD203B41FA5}">
                      <a16:colId xmlns:a16="http://schemas.microsoft.com/office/drawing/2014/main" val="20008"/>
                    </a:ext>
                  </a:extLst>
                </a:gridCol>
                <a:gridCol w="93725">
                  <a:extLst>
                    <a:ext uri="{9D8B030D-6E8A-4147-A177-3AD203B41FA5}">
                      <a16:colId xmlns:a16="http://schemas.microsoft.com/office/drawing/2014/main" val="20009"/>
                    </a:ext>
                  </a:extLst>
                </a:gridCol>
                <a:gridCol w="1360931">
                  <a:extLst>
                    <a:ext uri="{9D8B030D-6E8A-4147-A177-3AD203B41FA5}">
                      <a16:colId xmlns:a16="http://schemas.microsoft.com/office/drawing/2014/main" val="20010"/>
                    </a:ext>
                  </a:extLst>
                </a:gridCol>
                <a:gridCol w="206501">
                  <a:extLst>
                    <a:ext uri="{9D8B030D-6E8A-4147-A177-3AD203B41FA5}">
                      <a16:colId xmlns:a16="http://schemas.microsoft.com/office/drawing/2014/main" val="20011"/>
                    </a:ext>
                  </a:extLst>
                </a:gridCol>
              </a:tblGrid>
              <a:tr h="817626">
                <a:tc gridSpan="2">
                  <a:txBody>
                    <a:bodyPr/>
                    <a:lstStyle/>
                    <a:p>
                      <a:pPr marL="5715" algn="ctr">
                        <a:lnSpc>
                          <a:spcPts val="1635"/>
                        </a:lnSpc>
                      </a:pPr>
                      <a:r>
                        <a:rPr sz="1600" spc="-20" dirty="0">
                          <a:solidFill>
                            <a:srgbClr val="585858"/>
                          </a:solidFill>
                          <a:latin typeface="微软雅黑"/>
                          <a:cs typeface="微软雅黑"/>
                        </a:rPr>
                        <a:t>Java</a:t>
                      </a:r>
                      <a:endParaRPr sz="1600">
                        <a:latin typeface="微软雅黑"/>
                        <a:cs typeface="微软雅黑"/>
                      </a:endParaRPr>
                    </a:p>
                    <a:p>
                      <a:pPr marL="6985" algn="ctr">
                        <a:lnSpc>
                          <a:spcPts val="1825"/>
                        </a:lnSpc>
                      </a:pPr>
                      <a:r>
                        <a:rPr sz="1600" spc="-10" dirty="0">
                          <a:solidFill>
                            <a:srgbClr val="585858"/>
                          </a:solidFill>
                          <a:latin typeface="微软雅黑"/>
                          <a:cs typeface="微软雅黑"/>
                        </a:rPr>
                        <a:t>智能合约</a:t>
                      </a:r>
                      <a:endParaRPr sz="1600">
                        <a:latin typeface="微软雅黑"/>
                        <a:cs typeface="微软雅黑"/>
                      </a:endParaRPr>
                    </a:p>
                    <a:p>
                      <a:pPr marR="13335" algn="ctr">
                        <a:lnSpc>
                          <a:spcPct val="100000"/>
                        </a:lnSpc>
                        <a:spcBef>
                          <a:spcPts val="375"/>
                        </a:spcBef>
                      </a:pPr>
                      <a:r>
                        <a:rPr sz="1600" spc="-10" dirty="0">
                          <a:solidFill>
                            <a:srgbClr val="F9F9F9"/>
                          </a:solidFill>
                          <a:latin typeface="微软雅黑"/>
                          <a:cs typeface="微软雅黑"/>
                        </a:rPr>
                        <a:t>SDK</a:t>
                      </a:r>
                      <a:endParaRPr sz="1600">
                        <a:latin typeface="微软雅黑"/>
                        <a:cs typeface="微软雅黑"/>
                      </a:endParaRPr>
                    </a:p>
                  </a:txBody>
                  <a:tcPr marL="0" marR="0" marT="0" marB="0">
                    <a:lnL w="28956">
                      <a:solidFill>
                        <a:srgbClr val="5FC949"/>
                      </a:solidFill>
                      <a:prstDash val="solid"/>
                    </a:lnL>
                    <a:lnR w="28956">
                      <a:solidFill>
                        <a:srgbClr val="5FC949"/>
                      </a:solidFill>
                      <a:prstDash val="solid"/>
                    </a:lnR>
                    <a:lnT w="28956">
                      <a:solidFill>
                        <a:srgbClr val="5FC949"/>
                      </a:solidFill>
                      <a:prstDash val="solid"/>
                    </a:lnT>
                    <a:lnB w="28956">
                      <a:solidFill>
                        <a:srgbClr val="5FC949"/>
                      </a:solidFill>
                      <a:prstDash val="solid"/>
                    </a:lnB>
                  </a:tcPr>
                </a:tc>
                <a:tc hMerge="1">
                  <a:txBody>
                    <a:bodyPr/>
                    <a:lstStyle/>
                    <a:p>
                      <a:endParaRPr/>
                    </a:p>
                  </a:txBody>
                  <a:tcPr marL="0" marR="0" marT="0" marB="0"/>
                </a:tc>
                <a:tc gridSpan="2">
                  <a:txBody>
                    <a:bodyPr/>
                    <a:lstStyle/>
                    <a:p>
                      <a:endParaRPr sz="1600">
                        <a:latin typeface="微软雅黑"/>
                        <a:cs typeface="微软雅黑"/>
                      </a:endParaRPr>
                    </a:p>
                  </a:txBody>
                  <a:tcPr marL="0" marR="0" marT="0" marB="0">
                    <a:lnL w="28956">
                      <a:solidFill>
                        <a:srgbClr val="5FC949"/>
                      </a:solidFill>
                      <a:prstDash val="solid"/>
                    </a:lnL>
                    <a:lnR w="28956">
                      <a:solidFill>
                        <a:srgbClr val="5FC949"/>
                      </a:solidFill>
                      <a:prstDash val="solid"/>
                    </a:lnR>
                  </a:tcPr>
                </a:tc>
                <a:tc hMerge="1">
                  <a:txBody>
                    <a:bodyPr/>
                    <a:lstStyle/>
                    <a:p>
                      <a:endParaRPr/>
                    </a:p>
                  </a:txBody>
                  <a:tcPr marL="0" marR="0" marT="0" marB="0"/>
                </a:tc>
                <a:tc gridSpan="3">
                  <a:txBody>
                    <a:bodyPr/>
                    <a:lstStyle/>
                    <a:p>
                      <a:pPr marL="19685" algn="ctr">
                        <a:lnSpc>
                          <a:spcPts val="1635"/>
                        </a:lnSpc>
                      </a:pPr>
                      <a:r>
                        <a:rPr sz="1600" spc="-5" dirty="0">
                          <a:solidFill>
                            <a:srgbClr val="585858"/>
                          </a:solidFill>
                          <a:latin typeface="微软雅黑"/>
                          <a:cs typeface="微软雅黑"/>
                        </a:rPr>
                        <a:t>C/C++</a:t>
                      </a:r>
                      <a:endParaRPr sz="1600">
                        <a:latin typeface="微软雅黑"/>
                        <a:cs typeface="微软雅黑"/>
                      </a:endParaRPr>
                    </a:p>
                    <a:p>
                      <a:pPr marL="19050" algn="ctr">
                        <a:lnSpc>
                          <a:spcPts val="1825"/>
                        </a:lnSpc>
                      </a:pPr>
                      <a:r>
                        <a:rPr sz="1600" spc="-10" dirty="0">
                          <a:solidFill>
                            <a:srgbClr val="585858"/>
                          </a:solidFill>
                          <a:latin typeface="微软雅黑"/>
                          <a:cs typeface="微软雅黑"/>
                        </a:rPr>
                        <a:t>智能合约</a:t>
                      </a:r>
                      <a:endParaRPr sz="1600">
                        <a:latin typeface="微软雅黑"/>
                        <a:cs typeface="微软雅黑"/>
                      </a:endParaRPr>
                    </a:p>
                    <a:p>
                      <a:pPr marL="1905" algn="ctr">
                        <a:lnSpc>
                          <a:spcPct val="100000"/>
                        </a:lnSpc>
                        <a:spcBef>
                          <a:spcPts val="375"/>
                        </a:spcBef>
                      </a:pPr>
                      <a:r>
                        <a:rPr sz="1600" spc="-10" dirty="0">
                          <a:solidFill>
                            <a:srgbClr val="F9F9F9"/>
                          </a:solidFill>
                          <a:latin typeface="微软雅黑"/>
                          <a:cs typeface="微软雅黑"/>
                        </a:rPr>
                        <a:t>SDK</a:t>
                      </a:r>
                      <a:endParaRPr sz="1600">
                        <a:latin typeface="微软雅黑"/>
                        <a:cs typeface="微软雅黑"/>
                      </a:endParaRPr>
                    </a:p>
                  </a:txBody>
                  <a:tcPr marL="0" marR="0" marT="0" marB="0">
                    <a:lnL w="28956">
                      <a:solidFill>
                        <a:srgbClr val="5FC949"/>
                      </a:solidFill>
                      <a:prstDash val="solid"/>
                    </a:lnL>
                    <a:lnR w="28956">
                      <a:solidFill>
                        <a:srgbClr val="5FC949"/>
                      </a:solidFill>
                      <a:prstDash val="solid"/>
                    </a:lnR>
                    <a:lnT w="28956">
                      <a:solidFill>
                        <a:srgbClr val="5FC949"/>
                      </a:solidFill>
                      <a:prstDash val="solid"/>
                    </a:lnT>
                    <a:lnB w="28956">
                      <a:solidFill>
                        <a:srgbClr val="5FC949"/>
                      </a:solidFill>
                      <a:prstDash val="solid"/>
                    </a:lnB>
                  </a:tcPr>
                </a:tc>
                <a:tc hMerge="1">
                  <a:txBody>
                    <a:bodyPr/>
                    <a:lstStyle/>
                    <a:p>
                      <a:endParaRPr/>
                    </a:p>
                  </a:txBody>
                  <a:tcPr marL="0" marR="0" marT="0" marB="0"/>
                </a:tc>
                <a:tc hMerge="1">
                  <a:txBody>
                    <a:bodyPr/>
                    <a:lstStyle/>
                    <a:p>
                      <a:endParaRPr/>
                    </a:p>
                  </a:txBody>
                  <a:tcPr marL="0" marR="0" marT="0" marB="0"/>
                </a:tc>
                <a:tc gridSpan="2">
                  <a:txBody>
                    <a:bodyPr/>
                    <a:lstStyle/>
                    <a:p>
                      <a:endParaRPr sz="1600">
                        <a:latin typeface="微软雅黑"/>
                        <a:cs typeface="微软雅黑"/>
                      </a:endParaRPr>
                    </a:p>
                  </a:txBody>
                  <a:tcPr marL="0" marR="0" marT="0" marB="0">
                    <a:lnL w="28956">
                      <a:solidFill>
                        <a:srgbClr val="5FC949"/>
                      </a:solidFill>
                      <a:prstDash val="solid"/>
                    </a:lnL>
                    <a:lnR w="28956">
                      <a:solidFill>
                        <a:srgbClr val="5FC949"/>
                      </a:solidFill>
                      <a:prstDash val="solid"/>
                    </a:lnR>
                  </a:tcPr>
                </a:tc>
                <a:tc hMerge="1">
                  <a:txBody>
                    <a:bodyPr/>
                    <a:lstStyle/>
                    <a:p>
                      <a:endParaRPr/>
                    </a:p>
                  </a:txBody>
                  <a:tcPr marL="0" marR="0" marT="0" marB="0"/>
                </a:tc>
                <a:tc gridSpan="3">
                  <a:txBody>
                    <a:bodyPr/>
                    <a:lstStyle/>
                    <a:p>
                      <a:pPr marR="3810" algn="ctr">
                        <a:lnSpc>
                          <a:spcPts val="1635"/>
                        </a:lnSpc>
                      </a:pPr>
                      <a:r>
                        <a:rPr sz="1600" spc="-5" dirty="0">
                          <a:solidFill>
                            <a:srgbClr val="585858"/>
                          </a:solidFill>
                          <a:latin typeface="微软雅黑"/>
                          <a:cs typeface="微软雅黑"/>
                        </a:rPr>
                        <a:t>其他语言</a:t>
                      </a:r>
                      <a:endParaRPr sz="1600">
                        <a:latin typeface="微软雅黑"/>
                        <a:cs typeface="微软雅黑"/>
                      </a:endParaRPr>
                    </a:p>
                    <a:p>
                      <a:pPr marR="3810" algn="ctr">
                        <a:lnSpc>
                          <a:spcPts val="1825"/>
                        </a:lnSpc>
                      </a:pPr>
                      <a:r>
                        <a:rPr sz="1600" spc="-5" dirty="0">
                          <a:solidFill>
                            <a:srgbClr val="585858"/>
                          </a:solidFill>
                          <a:latin typeface="微软雅黑"/>
                          <a:cs typeface="微软雅黑"/>
                        </a:rPr>
                        <a:t>智能合约</a:t>
                      </a:r>
                      <a:endParaRPr sz="1600">
                        <a:latin typeface="微软雅黑"/>
                        <a:cs typeface="微软雅黑"/>
                      </a:endParaRPr>
                    </a:p>
                    <a:p>
                      <a:pPr algn="ctr">
                        <a:lnSpc>
                          <a:spcPct val="100000"/>
                        </a:lnSpc>
                        <a:spcBef>
                          <a:spcPts val="375"/>
                        </a:spcBef>
                      </a:pPr>
                      <a:r>
                        <a:rPr sz="1600" spc="-10" dirty="0">
                          <a:solidFill>
                            <a:srgbClr val="F9F9F9"/>
                          </a:solidFill>
                          <a:latin typeface="微软雅黑"/>
                          <a:cs typeface="微软雅黑"/>
                        </a:rPr>
                        <a:t>SDK</a:t>
                      </a:r>
                      <a:endParaRPr sz="1600">
                        <a:latin typeface="微软雅黑"/>
                        <a:cs typeface="微软雅黑"/>
                      </a:endParaRPr>
                    </a:p>
                  </a:txBody>
                  <a:tcPr marL="0" marR="0" marT="0" marB="0">
                    <a:lnL w="28956">
                      <a:solidFill>
                        <a:srgbClr val="5FC949"/>
                      </a:solidFill>
                      <a:prstDash val="solid"/>
                    </a:lnL>
                    <a:lnR w="28956">
                      <a:solidFill>
                        <a:srgbClr val="5FC949"/>
                      </a:solidFill>
                      <a:prstDash val="solid"/>
                    </a:lnR>
                    <a:lnT w="28956">
                      <a:solidFill>
                        <a:srgbClr val="5FC949"/>
                      </a:solidFill>
                      <a:prstDash val="solid"/>
                    </a:lnT>
                    <a:lnB w="28956">
                      <a:solidFill>
                        <a:srgbClr val="5FC949"/>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35864">
                <a:tc gridSpan="12">
                  <a:txBody>
                    <a:bodyPr/>
                    <a:lstStyle/>
                    <a:p>
                      <a:pPr marL="2540" algn="ctr">
                        <a:lnSpc>
                          <a:spcPct val="100000"/>
                        </a:lnSpc>
                        <a:spcBef>
                          <a:spcPts val="680"/>
                        </a:spcBef>
                      </a:pPr>
                      <a:r>
                        <a:rPr sz="1600" spc="-15" dirty="0">
                          <a:solidFill>
                            <a:srgbClr val="F9F9F9"/>
                          </a:solidFill>
                          <a:latin typeface="微软雅黑"/>
                          <a:cs typeface="微软雅黑"/>
                        </a:rPr>
                        <a:t>PalletOne</a:t>
                      </a:r>
                      <a:r>
                        <a:rPr sz="1600" spc="-25" dirty="0">
                          <a:solidFill>
                            <a:srgbClr val="F9F9F9"/>
                          </a:solidFill>
                          <a:latin typeface="微软雅黑"/>
                          <a:cs typeface="微软雅黑"/>
                        </a:rPr>
                        <a:t> </a:t>
                      </a:r>
                      <a:r>
                        <a:rPr sz="1600" spc="-5" dirty="0">
                          <a:solidFill>
                            <a:srgbClr val="F9F9F9"/>
                          </a:solidFill>
                          <a:latin typeface="微软雅黑"/>
                          <a:cs typeface="微软雅黑"/>
                        </a:rPr>
                        <a:t>VM虚拟机</a:t>
                      </a:r>
                      <a:endParaRPr sz="1600">
                        <a:latin typeface="微软雅黑"/>
                        <a:cs typeface="微软雅黑"/>
                      </a:endParaRPr>
                    </a:p>
                  </a:txBody>
                  <a:tcPr marL="0" marR="0" marT="0" marB="0">
                    <a:lnT w="28956" cap="flat" cmpd="sng" algn="ctr">
                      <a:solidFill>
                        <a:srgbClr val="5FC949"/>
                      </a:solidFill>
                      <a:prstDash val="solid"/>
                      <a:round/>
                      <a:headEnd type="none" w="med" len="med"/>
                      <a:tailEnd type="none" w="med" len="med"/>
                    </a:lnT>
                    <a:lnB w="9143">
                      <a:solidFill>
                        <a:srgbClr val="FFFFFF"/>
                      </a:solidFill>
                      <a:prstDash val="solid"/>
                    </a:lnB>
                    <a:solidFill>
                      <a:srgbClr val="5FC949"/>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427481">
                <a:tc gridSpan="12">
                  <a:txBody>
                    <a:bodyPr/>
                    <a:lstStyle/>
                    <a:p>
                      <a:pPr marL="2130425">
                        <a:lnSpc>
                          <a:spcPct val="100000"/>
                        </a:lnSpc>
                        <a:spcBef>
                          <a:spcPts val="680"/>
                        </a:spcBef>
                      </a:pPr>
                      <a:r>
                        <a:rPr sz="1600" spc="-55" dirty="0">
                          <a:solidFill>
                            <a:srgbClr val="F9F9F9"/>
                          </a:solidFill>
                          <a:latin typeface="微软雅黑"/>
                          <a:cs typeface="微软雅黑"/>
                        </a:rPr>
                        <a:t>Token </a:t>
                      </a:r>
                      <a:r>
                        <a:rPr sz="1600" spc="-5" dirty="0">
                          <a:solidFill>
                            <a:srgbClr val="F9F9F9"/>
                          </a:solidFill>
                          <a:latin typeface="微软雅黑"/>
                          <a:cs typeface="微软雅黑"/>
                        </a:rPr>
                        <a:t>Abstract</a:t>
                      </a:r>
                      <a:r>
                        <a:rPr sz="1600" spc="55" dirty="0">
                          <a:solidFill>
                            <a:srgbClr val="F9F9F9"/>
                          </a:solidFill>
                          <a:latin typeface="微软雅黑"/>
                          <a:cs typeface="微软雅黑"/>
                        </a:rPr>
                        <a:t> </a:t>
                      </a:r>
                      <a:r>
                        <a:rPr sz="1600" spc="-10" dirty="0">
                          <a:solidFill>
                            <a:srgbClr val="F9F9F9"/>
                          </a:solidFill>
                          <a:latin typeface="微软雅黑"/>
                          <a:cs typeface="微软雅黑"/>
                        </a:rPr>
                        <a:t>Layer通证层</a:t>
                      </a:r>
                      <a:endParaRPr sz="1600">
                        <a:latin typeface="微软雅黑"/>
                        <a:cs typeface="微软雅黑"/>
                      </a:endParaRPr>
                    </a:p>
                  </a:txBody>
                  <a:tcPr marL="0" marR="0" marT="0" marB="0">
                    <a:lnT w="9143">
                      <a:solidFill>
                        <a:srgbClr val="FFFFFF"/>
                      </a:solidFill>
                      <a:prstDash val="solid"/>
                    </a:lnT>
                    <a:solidFill>
                      <a:srgbClr val="F68B21"/>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61722">
                <a:tc gridSpan="12">
                  <a:txBody>
                    <a:bodyPr/>
                    <a:lstStyle/>
                    <a:p>
                      <a:endParaRPr sz="1600">
                        <a:latin typeface="微软雅黑"/>
                        <a:cs typeface="微软雅黑"/>
                      </a:endParaRPr>
                    </a:p>
                  </a:txBody>
                  <a:tcPr marL="0" marR="0" marT="0" marB="0">
                    <a:lnL w="28956">
                      <a:solidFill>
                        <a:srgbClr val="F68B21"/>
                      </a:solidFill>
                      <a:prstDash val="solid"/>
                    </a:lnL>
                    <a:lnR w="28956">
                      <a:solidFill>
                        <a:srgbClr val="F68B21"/>
                      </a:solidFill>
                      <a:prstDash val="solid"/>
                    </a:lnR>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369569">
                <a:tc>
                  <a:txBody>
                    <a:bodyPr/>
                    <a:lstStyle/>
                    <a:p>
                      <a:endParaRPr sz="1600">
                        <a:latin typeface="微软雅黑"/>
                        <a:cs typeface="微软雅黑"/>
                      </a:endParaRPr>
                    </a:p>
                  </a:txBody>
                  <a:tcPr marL="0" marR="0" marT="0" marB="0">
                    <a:lnL w="28956">
                      <a:solidFill>
                        <a:srgbClr val="F68B21"/>
                      </a:solidFill>
                      <a:prstDash val="solid"/>
                    </a:lnL>
                    <a:lnB w="28956">
                      <a:solidFill>
                        <a:srgbClr val="F68B21"/>
                      </a:solidFill>
                      <a:prstDash val="solid"/>
                    </a:lnB>
                  </a:tcPr>
                </a:tc>
                <a:tc gridSpan="4">
                  <a:txBody>
                    <a:bodyPr/>
                    <a:lstStyle/>
                    <a:p>
                      <a:pPr marL="279400">
                        <a:lnSpc>
                          <a:spcPct val="100000"/>
                        </a:lnSpc>
                        <a:spcBef>
                          <a:spcPts val="260"/>
                        </a:spcBef>
                      </a:pPr>
                      <a:r>
                        <a:rPr sz="1600" spc="15" dirty="0">
                          <a:solidFill>
                            <a:srgbClr val="F9F9F9"/>
                          </a:solidFill>
                          <a:latin typeface="微软雅黑"/>
                          <a:cs typeface="微软雅黑"/>
                        </a:rPr>
                        <a:t>Jury </a:t>
                      </a:r>
                      <a:r>
                        <a:rPr sz="1600" spc="-5" dirty="0">
                          <a:solidFill>
                            <a:srgbClr val="F9F9F9"/>
                          </a:solidFill>
                          <a:latin typeface="微软雅黑"/>
                          <a:cs typeface="微软雅黑"/>
                        </a:rPr>
                        <a:t>Consensus</a:t>
                      </a:r>
                      <a:r>
                        <a:rPr sz="1600" spc="-80" dirty="0">
                          <a:solidFill>
                            <a:srgbClr val="F9F9F9"/>
                          </a:solidFill>
                          <a:latin typeface="微软雅黑"/>
                          <a:cs typeface="微软雅黑"/>
                        </a:rPr>
                        <a:t> </a:t>
                      </a:r>
                      <a:r>
                        <a:rPr sz="1600" spc="-5" dirty="0">
                          <a:solidFill>
                            <a:srgbClr val="F9F9F9"/>
                          </a:solidFill>
                          <a:latin typeface="微软雅黑"/>
                          <a:cs typeface="微软雅黑"/>
                        </a:rPr>
                        <a:t>陪审团共识</a:t>
                      </a:r>
                      <a:endParaRPr sz="1600">
                        <a:latin typeface="微软雅黑"/>
                        <a:cs typeface="微软雅黑"/>
                      </a:endParaRPr>
                    </a:p>
                  </a:txBody>
                  <a:tcPr marL="0" marR="0" marT="0" marB="0">
                    <a:lnB w="28956">
                      <a:solidFill>
                        <a:srgbClr val="F68B21"/>
                      </a:solidFill>
                      <a:prstDash val="solid"/>
                    </a:lnB>
                    <a:solidFill>
                      <a:srgbClr val="F6C000"/>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endParaRPr sz="1600">
                        <a:latin typeface="微软雅黑"/>
                        <a:cs typeface="微软雅黑"/>
                      </a:endParaRPr>
                    </a:p>
                  </a:txBody>
                  <a:tcPr marL="0" marR="0" marT="0" marB="0">
                    <a:lnB w="28956">
                      <a:solidFill>
                        <a:srgbClr val="F68B21"/>
                      </a:solidFill>
                      <a:prstDash val="solid"/>
                    </a:lnB>
                  </a:tcPr>
                </a:tc>
                <a:tc gridSpan="5">
                  <a:txBody>
                    <a:bodyPr/>
                    <a:lstStyle/>
                    <a:p>
                      <a:pPr marL="684530">
                        <a:lnSpc>
                          <a:spcPct val="100000"/>
                        </a:lnSpc>
                        <a:spcBef>
                          <a:spcPts val="260"/>
                        </a:spcBef>
                      </a:pPr>
                      <a:r>
                        <a:rPr sz="1600" spc="-10" dirty="0">
                          <a:solidFill>
                            <a:srgbClr val="F9F9F9"/>
                          </a:solidFill>
                          <a:latin typeface="微软雅黑"/>
                          <a:cs typeface="微软雅黑"/>
                        </a:rPr>
                        <a:t>Mediator</a:t>
                      </a:r>
                      <a:r>
                        <a:rPr sz="1600" spc="-40" dirty="0">
                          <a:solidFill>
                            <a:srgbClr val="F9F9F9"/>
                          </a:solidFill>
                          <a:latin typeface="微软雅黑"/>
                          <a:cs typeface="微软雅黑"/>
                        </a:rPr>
                        <a:t> </a:t>
                      </a:r>
                      <a:r>
                        <a:rPr sz="1600" spc="-5" dirty="0">
                          <a:solidFill>
                            <a:srgbClr val="F9F9F9"/>
                          </a:solidFill>
                          <a:latin typeface="微软雅黑"/>
                          <a:cs typeface="微软雅黑"/>
                        </a:rPr>
                        <a:t>调停中介</a:t>
                      </a:r>
                      <a:endParaRPr sz="1600">
                        <a:latin typeface="微软雅黑"/>
                        <a:cs typeface="微软雅黑"/>
                      </a:endParaRPr>
                    </a:p>
                  </a:txBody>
                  <a:tcPr marL="0" marR="0" marT="0" marB="0">
                    <a:lnB w="28956">
                      <a:solidFill>
                        <a:srgbClr val="F68B21"/>
                      </a:solidFill>
                      <a:prstDash val="solid"/>
                    </a:lnB>
                    <a:solidFill>
                      <a:srgbClr val="F6C000"/>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endParaRPr sz="1600">
                        <a:latin typeface="微软雅黑"/>
                        <a:cs typeface="微软雅黑"/>
                      </a:endParaRPr>
                    </a:p>
                  </a:txBody>
                  <a:tcPr marL="0" marR="0" marT="0" marB="0">
                    <a:lnR w="28956">
                      <a:solidFill>
                        <a:srgbClr val="F68B21"/>
                      </a:solidFill>
                      <a:prstDash val="solid"/>
                    </a:lnR>
                    <a:lnB w="28956">
                      <a:solidFill>
                        <a:srgbClr val="F68B21"/>
                      </a:solidFill>
                      <a:prstDash val="solid"/>
                    </a:lnB>
                  </a:tcPr>
                </a:tc>
                <a:extLst>
                  <a:ext uri="{0D108BD9-81ED-4DB2-BD59-A6C34878D82A}">
                    <a16:rowId xmlns:a16="http://schemas.microsoft.com/office/drawing/2014/main" val="10004"/>
                  </a:ext>
                </a:extLst>
              </a:tr>
              <a:tr h="532638">
                <a:tc rowSpan="2" gridSpan="2">
                  <a:txBody>
                    <a:bodyPr/>
                    <a:lstStyle/>
                    <a:p>
                      <a:pPr marL="274320" marR="288925" algn="ctr">
                        <a:lnSpc>
                          <a:spcPct val="100000"/>
                        </a:lnSpc>
                        <a:spcBef>
                          <a:spcPts val="1060"/>
                        </a:spcBef>
                      </a:pPr>
                      <a:r>
                        <a:rPr sz="1600" dirty="0">
                          <a:solidFill>
                            <a:srgbClr val="F9F9F9"/>
                          </a:solidFill>
                          <a:latin typeface="微软雅黑"/>
                          <a:cs typeface="微软雅黑"/>
                        </a:rPr>
                        <a:t>D</a:t>
                      </a:r>
                      <a:r>
                        <a:rPr sz="1600" spc="-10" dirty="0">
                          <a:solidFill>
                            <a:srgbClr val="F9F9F9"/>
                          </a:solidFill>
                          <a:latin typeface="微软雅黑"/>
                          <a:cs typeface="微软雅黑"/>
                        </a:rPr>
                        <a:t>i</a:t>
                      </a:r>
                      <a:r>
                        <a:rPr sz="1600" dirty="0">
                          <a:solidFill>
                            <a:srgbClr val="F9F9F9"/>
                          </a:solidFill>
                          <a:latin typeface="微软雅黑"/>
                          <a:cs typeface="微软雅黑"/>
                        </a:rPr>
                        <a:t>st</a:t>
                      </a:r>
                      <a:r>
                        <a:rPr sz="1600" spc="5" dirty="0">
                          <a:solidFill>
                            <a:srgbClr val="F9F9F9"/>
                          </a:solidFill>
                          <a:latin typeface="微软雅黑"/>
                          <a:cs typeface="微软雅黑"/>
                        </a:rPr>
                        <a:t>r</a:t>
                      </a:r>
                      <a:r>
                        <a:rPr sz="1600" spc="-5" dirty="0">
                          <a:solidFill>
                            <a:srgbClr val="F9F9F9"/>
                          </a:solidFill>
                          <a:latin typeface="微软雅黑"/>
                          <a:cs typeface="微软雅黑"/>
                        </a:rPr>
                        <a:t>ibu</a:t>
                      </a:r>
                      <a:r>
                        <a:rPr sz="1600" spc="-10" dirty="0">
                          <a:solidFill>
                            <a:srgbClr val="F9F9F9"/>
                          </a:solidFill>
                          <a:latin typeface="微软雅黑"/>
                          <a:cs typeface="微软雅黑"/>
                        </a:rPr>
                        <a:t>te</a:t>
                      </a:r>
                      <a:r>
                        <a:rPr sz="1600" dirty="0">
                          <a:solidFill>
                            <a:srgbClr val="F9F9F9"/>
                          </a:solidFill>
                          <a:latin typeface="微软雅黑"/>
                          <a:cs typeface="微软雅黑"/>
                        </a:rPr>
                        <a:t>d  </a:t>
                      </a:r>
                      <a:r>
                        <a:rPr sz="1600" spc="-15" dirty="0">
                          <a:solidFill>
                            <a:srgbClr val="F9F9F9"/>
                          </a:solidFill>
                          <a:latin typeface="微软雅黑"/>
                          <a:cs typeface="微软雅黑"/>
                        </a:rPr>
                        <a:t>Storage  </a:t>
                      </a:r>
                      <a:r>
                        <a:rPr sz="1600" spc="-5" dirty="0">
                          <a:solidFill>
                            <a:srgbClr val="F9F9F9"/>
                          </a:solidFill>
                          <a:latin typeface="微软雅黑"/>
                          <a:cs typeface="微软雅黑"/>
                        </a:rPr>
                        <a:t>分布式存储</a:t>
                      </a:r>
                      <a:endParaRPr sz="1600">
                        <a:latin typeface="微软雅黑"/>
                        <a:cs typeface="微软雅黑"/>
                      </a:endParaRPr>
                    </a:p>
                  </a:txBody>
                  <a:tcPr marL="0" marR="0" marT="0" marB="0">
                    <a:lnT w="28956">
                      <a:solidFill>
                        <a:srgbClr val="F68B21"/>
                      </a:solidFill>
                      <a:prstDash val="solid"/>
                    </a:lnT>
                    <a:solidFill>
                      <a:srgbClr val="1D9ED2"/>
                    </a:solidFill>
                  </a:tcPr>
                </a:tc>
                <a:tc rowSpan="2" hMerge="1">
                  <a:txBody>
                    <a:bodyPr/>
                    <a:lstStyle/>
                    <a:p>
                      <a:endParaRPr/>
                    </a:p>
                  </a:txBody>
                  <a:tcPr marL="0" marR="0" marT="0" marB="0"/>
                </a:tc>
                <a:tc rowSpan="2">
                  <a:txBody>
                    <a:bodyPr/>
                    <a:lstStyle/>
                    <a:p>
                      <a:endParaRPr sz="1600">
                        <a:latin typeface="微软雅黑"/>
                        <a:cs typeface="微软雅黑"/>
                      </a:endParaRPr>
                    </a:p>
                  </a:txBody>
                  <a:tcPr marL="0" marR="0" marT="0" marB="0">
                    <a:lnT w="28956">
                      <a:solidFill>
                        <a:srgbClr val="F68B21"/>
                      </a:solidFill>
                      <a:prstDash val="solid"/>
                    </a:lnT>
                  </a:tcPr>
                </a:tc>
                <a:tc gridSpan="2">
                  <a:txBody>
                    <a:bodyPr/>
                    <a:lstStyle/>
                    <a:p>
                      <a:pPr marL="135890">
                        <a:lnSpc>
                          <a:spcPct val="100000"/>
                        </a:lnSpc>
                        <a:spcBef>
                          <a:spcPts val="925"/>
                        </a:spcBef>
                      </a:pPr>
                      <a:r>
                        <a:rPr sz="1600" spc="-5" dirty="0">
                          <a:solidFill>
                            <a:srgbClr val="F9F9F9"/>
                          </a:solidFill>
                          <a:latin typeface="微软雅黑"/>
                          <a:cs typeface="微软雅黑"/>
                        </a:rPr>
                        <a:t>比特币适配器</a:t>
                      </a:r>
                      <a:endParaRPr sz="1600">
                        <a:latin typeface="微软雅黑"/>
                        <a:cs typeface="微软雅黑"/>
                      </a:endParaRPr>
                    </a:p>
                  </a:txBody>
                  <a:tcPr marL="0" marR="0" marT="0" marB="0">
                    <a:lnT w="28956">
                      <a:solidFill>
                        <a:srgbClr val="F68B21"/>
                      </a:solidFill>
                      <a:prstDash val="solid"/>
                    </a:lnT>
                    <a:solidFill>
                      <a:srgbClr val="1D9ED2"/>
                    </a:solidFill>
                  </a:tcPr>
                </a:tc>
                <a:tc hMerge="1">
                  <a:txBody>
                    <a:bodyPr/>
                    <a:lstStyle/>
                    <a:p>
                      <a:endParaRPr/>
                    </a:p>
                  </a:txBody>
                  <a:tcPr marL="0" marR="0" marT="0" marB="0"/>
                </a:tc>
                <a:tc rowSpan="2">
                  <a:txBody>
                    <a:bodyPr/>
                    <a:lstStyle/>
                    <a:p>
                      <a:endParaRPr sz="1600">
                        <a:latin typeface="微软雅黑"/>
                        <a:cs typeface="微软雅黑"/>
                      </a:endParaRPr>
                    </a:p>
                  </a:txBody>
                  <a:tcPr marL="0" marR="0" marT="0" marB="0">
                    <a:lnT w="28956">
                      <a:solidFill>
                        <a:srgbClr val="F68B21"/>
                      </a:solidFill>
                      <a:prstDash val="solid"/>
                    </a:lnT>
                  </a:tcPr>
                </a:tc>
                <a:tc gridSpan="2">
                  <a:txBody>
                    <a:bodyPr/>
                    <a:lstStyle/>
                    <a:p>
                      <a:pPr marL="184150">
                        <a:lnSpc>
                          <a:spcPct val="100000"/>
                        </a:lnSpc>
                        <a:spcBef>
                          <a:spcPts val="925"/>
                        </a:spcBef>
                      </a:pPr>
                      <a:r>
                        <a:rPr sz="1600" spc="-5" dirty="0">
                          <a:solidFill>
                            <a:srgbClr val="F9F9F9"/>
                          </a:solidFill>
                          <a:latin typeface="微软雅黑"/>
                          <a:cs typeface="微软雅黑"/>
                        </a:rPr>
                        <a:t>以太坊适配器</a:t>
                      </a:r>
                      <a:endParaRPr sz="1600">
                        <a:latin typeface="微软雅黑"/>
                        <a:cs typeface="微软雅黑"/>
                      </a:endParaRPr>
                    </a:p>
                  </a:txBody>
                  <a:tcPr marL="0" marR="0" marT="0" marB="0">
                    <a:lnT w="28956">
                      <a:solidFill>
                        <a:srgbClr val="F68B21"/>
                      </a:solidFill>
                      <a:prstDash val="solid"/>
                    </a:lnT>
                    <a:solidFill>
                      <a:srgbClr val="1D9ED2"/>
                    </a:solidFill>
                  </a:tcPr>
                </a:tc>
                <a:tc hMerge="1">
                  <a:txBody>
                    <a:bodyPr/>
                    <a:lstStyle/>
                    <a:p>
                      <a:endParaRPr/>
                    </a:p>
                  </a:txBody>
                  <a:tcPr marL="0" marR="0" marT="0" marB="0"/>
                </a:tc>
                <a:tc rowSpan="2" gridSpan="2">
                  <a:txBody>
                    <a:bodyPr/>
                    <a:lstStyle/>
                    <a:p>
                      <a:endParaRPr sz="1600">
                        <a:latin typeface="微软雅黑"/>
                        <a:cs typeface="微软雅黑"/>
                      </a:endParaRPr>
                    </a:p>
                  </a:txBody>
                  <a:tcPr marL="0" marR="0" marT="0" marB="0">
                    <a:lnT w="28956">
                      <a:solidFill>
                        <a:srgbClr val="F68B21"/>
                      </a:solidFill>
                      <a:prstDash val="solid"/>
                    </a:lnT>
                  </a:tcPr>
                </a:tc>
                <a:tc rowSpan="2" hMerge="1">
                  <a:txBody>
                    <a:bodyPr/>
                    <a:lstStyle/>
                    <a:p>
                      <a:endParaRPr/>
                    </a:p>
                  </a:txBody>
                  <a:tcPr marL="0" marR="0" marT="0" marB="0"/>
                </a:tc>
                <a:tc gridSpan="2">
                  <a:txBody>
                    <a:bodyPr/>
                    <a:lstStyle/>
                    <a:p>
                      <a:pPr marL="184785">
                        <a:lnSpc>
                          <a:spcPct val="100000"/>
                        </a:lnSpc>
                        <a:spcBef>
                          <a:spcPts val="925"/>
                        </a:spcBef>
                      </a:pPr>
                      <a:r>
                        <a:rPr sz="1600" spc="-5" dirty="0">
                          <a:solidFill>
                            <a:srgbClr val="F9F9F9"/>
                          </a:solidFill>
                          <a:latin typeface="微软雅黑"/>
                          <a:cs typeface="微软雅黑"/>
                        </a:rPr>
                        <a:t>其他链适配器</a:t>
                      </a:r>
                      <a:endParaRPr sz="1600">
                        <a:latin typeface="微软雅黑"/>
                        <a:cs typeface="微软雅黑"/>
                      </a:endParaRPr>
                    </a:p>
                  </a:txBody>
                  <a:tcPr marL="0" marR="0" marT="0" marB="0">
                    <a:lnT w="28956">
                      <a:solidFill>
                        <a:srgbClr val="F68B21"/>
                      </a:solidFill>
                      <a:prstDash val="solid"/>
                    </a:lnT>
                    <a:solidFill>
                      <a:srgbClr val="1D9ED2"/>
                    </a:solidFill>
                  </a:tcPr>
                </a:tc>
                <a:tc hMerge="1">
                  <a:txBody>
                    <a:bodyPr/>
                    <a:lstStyle/>
                    <a:p>
                      <a:endParaRPr/>
                    </a:p>
                  </a:txBody>
                  <a:tcPr marL="0" marR="0" marT="0" marB="0"/>
                </a:tc>
                <a:extLst>
                  <a:ext uri="{0D108BD9-81ED-4DB2-BD59-A6C34878D82A}">
                    <a16:rowId xmlns:a16="http://schemas.microsoft.com/office/drawing/2014/main" val="10005"/>
                  </a:ext>
                </a:extLst>
              </a:tr>
              <a:tr h="534924">
                <a:tc gridSpan="2" vMerge="1">
                  <a:txBody>
                    <a:bodyPr/>
                    <a:lstStyle/>
                    <a:p>
                      <a:endParaRPr/>
                    </a:p>
                  </a:txBody>
                  <a:tcPr marL="0" marR="0" marT="0" marB="0">
                    <a:lnT w="28956">
                      <a:solidFill>
                        <a:srgbClr val="F68B21"/>
                      </a:solidFill>
                      <a:prstDash val="solid"/>
                    </a:lnT>
                    <a:solidFill>
                      <a:srgbClr val="1D9ED2"/>
                    </a:solidFill>
                  </a:tcPr>
                </a:tc>
                <a:tc hMerge="1" vMerge="1">
                  <a:txBody>
                    <a:bodyPr/>
                    <a:lstStyle/>
                    <a:p>
                      <a:endParaRPr/>
                    </a:p>
                  </a:txBody>
                  <a:tcPr marL="0" marR="0" marT="0" marB="0"/>
                </a:tc>
                <a:tc vMerge="1">
                  <a:txBody>
                    <a:bodyPr/>
                    <a:lstStyle/>
                    <a:p>
                      <a:endParaRPr/>
                    </a:p>
                  </a:txBody>
                  <a:tcPr marL="0" marR="0" marT="0" marB="0">
                    <a:lnT w="28956">
                      <a:solidFill>
                        <a:srgbClr val="F68B21"/>
                      </a:solidFill>
                      <a:prstDash val="solid"/>
                    </a:lnT>
                  </a:tcPr>
                </a:tc>
                <a:tc gridSpan="2">
                  <a:txBody>
                    <a:bodyPr/>
                    <a:lstStyle/>
                    <a:p>
                      <a:pPr marL="438784">
                        <a:lnSpc>
                          <a:spcPct val="100000"/>
                        </a:lnSpc>
                        <a:spcBef>
                          <a:spcPts val="1100"/>
                        </a:spcBef>
                      </a:pPr>
                      <a:r>
                        <a:rPr sz="1600" spc="-5" dirty="0">
                          <a:solidFill>
                            <a:srgbClr val="F9F9F9"/>
                          </a:solidFill>
                          <a:latin typeface="微软雅黑"/>
                          <a:cs typeface="微软雅黑"/>
                        </a:rPr>
                        <a:t>比特币</a:t>
                      </a:r>
                      <a:endParaRPr sz="1600">
                        <a:latin typeface="微软雅黑"/>
                        <a:cs typeface="微软雅黑"/>
                      </a:endParaRPr>
                    </a:p>
                  </a:txBody>
                  <a:tcPr marL="0" marR="0" marT="0" marB="0">
                    <a:solidFill>
                      <a:srgbClr val="9DD2E7"/>
                    </a:solidFill>
                  </a:tcPr>
                </a:tc>
                <a:tc hMerge="1">
                  <a:txBody>
                    <a:bodyPr/>
                    <a:lstStyle/>
                    <a:p>
                      <a:endParaRPr/>
                    </a:p>
                  </a:txBody>
                  <a:tcPr marL="0" marR="0" marT="0" marB="0"/>
                </a:tc>
                <a:tc vMerge="1">
                  <a:txBody>
                    <a:bodyPr/>
                    <a:lstStyle/>
                    <a:p>
                      <a:endParaRPr/>
                    </a:p>
                  </a:txBody>
                  <a:tcPr marL="0" marR="0" marT="0" marB="0">
                    <a:lnT w="28956">
                      <a:solidFill>
                        <a:srgbClr val="F68B21"/>
                      </a:solidFill>
                      <a:prstDash val="solid"/>
                    </a:lnT>
                  </a:tcPr>
                </a:tc>
                <a:tc gridSpan="2">
                  <a:txBody>
                    <a:bodyPr/>
                    <a:lstStyle/>
                    <a:p>
                      <a:pPr marL="489584">
                        <a:lnSpc>
                          <a:spcPct val="100000"/>
                        </a:lnSpc>
                        <a:spcBef>
                          <a:spcPts val="1100"/>
                        </a:spcBef>
                      </a:pPr>
                      <a:r>
                        <a:rPr sz="1600" spc="-5" dirty="0">
                          <a:solidFill>
                            <a:srgbClr val="F9F9F9"/>
                          </a:solidFill>
                          <a:latin typeface="微软雅黑"/>
                          <a:cs typeface="微软雅黑"/>
                        </a:rPr>
                        <a:t>以太坊</a:t>
                      </a:r>
                      <a:endParaRPr sz="1600">
                        <a:latin typeface="微软雅黑"/>
                        <a:cs typeface="微软雅黑"/>
                      </a:endParaRPr>
                    </a:p>
                  </a:txBody>
                  <a:tcPr marL="0" marR="0" marT="0" marB="0">
                    <a:solidFill>
                      <a:srgbClr val="9DD2E7"/>
                    </a:solidFill>
                  </a:tcPr>
                </a:tc>
                <a:tc hMerge="1">
                  <a:txBody>
                    <a:bodyPr/>
                    <a:lstStyle/>
                    <a:p>
                      <a:endParaRPr/>
                    </a:p>
                  </a:txBody>
                  <a:tcPr marL="0" marR="0" marT="0" marB="0"/>
                </a:tc>
                <a:tc gridSpan="2" vMerge="1">
                  <a:txBody>
                    <a:bodyPr/>
                    <a:lstStyle/>
                    <a:p>
                      <a:endParaRPr/>
                    </a:p>
                  </a:txBody>
                  <a:tcPr marL="0" marR="0" marT="0" marB="0">
                    <a:lnT w="28956">
                      <a:solidFill>
                        <a:srgbClr val="F68B21"/>
                      </a:solidFill>
                      <a:prstDash val="solid"/>
                    </a:lnT>
                  </a:tcPr>
                </a:tc>
                <a:tc hMerge="1" vMerge="1">
                  <a:txBody>
                    <a:bodyPr/>
                    <a:lstStyle/>
                    <a:p>
                      <a:endParaRPr/>
                    </a:p>
                  </a:txBody>
                  <a:tcPr marL="0" marR="0" marT="0" marB="0"/>
                </a:tc>
                <a:tc gridSpan="2">
                  <a:txBody>
                    <a:bodyPr/>
                    <a:lstStyle/>
                    <a:p>
                      <a:pPr marL="287020">
                        <a:lnSpc>
                          <a:spcPct val="100000"/>
                        </a:lnSpc>
                        <a:spcBef>
                          <a:spcPts val="1100"/>
                        </a:spcBef>
                      </a:pPr>
                      <a:r>
                        <a:rPr sz="1600" spc="-5" dirty="0">
                          <a:solidFill>
                            <a:srgbClr val="F9F9F9"/>
                          </a:solidFill>
                          <a:latin typeface="微软雅黑"/>
                          <a:cs typeface="微软雅黑"/>
                        </a:rPr>
                        <a:t>其他区块链</a:t>
                      </a:r>
                      <a:endParaRPr sz="1600">
                        <a:latin typeface="微软雅黑"/>
                        <a:cs typeface="微软雅黑"/>
                      </a:endParaRPr>
                    </a:p>
                  </a:txBody>
                  <a:tcPr marL="0" marR="0" marT="0" marB="0">
                    <a:solidFill>
                      <a:srgbClr val="9DD2E7"/>
                    </a:solidFill>
                  </a:tcPr>
                </a:tc>
                <a:tc hMerge="1">
                  <a:txBody>
                    <a:bodyPr/>
                    <a:lstStyle/>
                    <a:p>
                      <a:endParaRPr/>
                    </a:p>
                  </a:txBody>
                  <a:tcPr marL="0" marR="0" marT="0" marB="0"/>
                </a:tc>
                <a:extLst>
                  <a:ext uri="{0D108BD9-81ED-4DB2-BD59-A6C34878D82A}">
                    <a16:rowId xmlns:a16="http://schemas.microsoft.com/office/drawing/2014/main" val="10006"/>
                  </a:ext>
                </a:extLst>
              </a:tr>
            </a:tbl>
          </a:graphicData>
        </a:graphic>
      </p:graphicFrame>
      <p:sp>
        <p:nvSpPr>
          <p:cNvPr id="87" name="object 87"/>
          <p:cNvSpPr txBox="1"/>
          <p:nvPr/>
        </p:nvSpPr>
        <p:spPr>
          <a:xfrm>
            <a:off x="4333113" y="1403477"/>
            <a:ext cx="7216775" cy="1948180"/>
          </a:xfrm>
          <a:prstGeom prst="rect">
            <a:avLst/>
          </a:prstGeom>
        </p:spPr>
        <p:txBody>
          <a:bodyPr vert="horz" wrap="square" lIns="0" tIns="106680" rIns="0" bIns="0" rtlCol="0">
            <a:spAutoFit/>
          </a:bodyPr>
          <a:lstStyle/>
          <a:p>
            <a:pPr marL="12700">
              <a:lnSpc>
                <a:spcPct val="100000"/>
              </a:lnSpc>
              <a:spcBef>
                <a:spcPts val="840"/>
              </a:spcBef>
            </a:pPr>
            <a:r>
              <a:rPr sz="1400" spc="540" dirty="0">
                <a:solidFill>
                  <a:srgbClr val="1D9ED2"/>
                </a:solidFill>
                <a:latin typeface="Arial Unicode MS"/>
                <a:cs typeface="Arial Unicode MS"/>
              </a:rPr>
              <a:t>◆</a:t>
            </a:r>
            <a:r>
              <a:rPr sz="1400" spc="395" dirty="0">
                <a:solidFill>
                  <a:srgbClr val="1D9ED2"/>
                </a:solidFill>
                <a:latin typeface="Arial Unicode MS"/>
                <a:cs typeface="Arial Unicode MS"/>
              </a:rPr>
              <a:t> </a:t>
            </a:r>
            <a:r>
              <a:rPr sz="1400" b="1" dirty="0">
                <a:solidFill>
                  <a:srgbClr val="585858"/>
                </a:solidFill>
                <a:latin typeface="微软雅黑"/>
                <a:cs typeface="微软雅黑"/>
              </a:rPr>
              <a:t>PalletOne跨链介绍</a:t>
            </a:r>
            <a:r>
              <a:rPr sz="1400" dirty="0">
                <a:solidFill>
                  <a:srgbClr val="585858"/>
                </a:solidFill>
                <a:latin typeface="微软雅黑"/>
                <a:cs typeface="微软雅黑"/>
              </a:rPr>
              <a:t>：旨在建立区块链界IP协议，共识机制采用了陪审团共识机制，智能</a:t>
            </a:r>
            <a:endParaRPr sz="1400">
              <a:latin typeface="微软雅黑"/>
              <a:cs typeface="微软雅黑"/>
            </a:endParaRPr>
          </a:p>
          <a:p>
            <a:pPr marL="299085" algn="just">
              <a:lnSpc>
                <a:spcPct val="100000"/>
              </a:lnSpc>
              <a:spcBef>
                <a:spcPts val="840"/>
              </a:spcBef>
            </a:pPr>
            <a:r>
              <a:rPr sz="1400" spc="20" dirty="0">
                <a:solidFill>
                  <a:srgbClr val="585858"/>
                </a:solidFill>
                <a:latin typeface="微软雅黑"/>
                <a:cs typeface="微软雅黑"/>
              </a:rPr>
              <a:t>合约只需要一组验证人进行验证和执行，这些验证人被称为陪审员，并由他们组成陪审</a:t>
            </a:r>
            <a:endParaRPr sz="1400">
              <a:latin typeface="微软雅黑"/>
              <a:cs typeface="微软雅黑"/>
            </a:endParaRPr>
          </a:p>
          <a:p>
            <a:pPr marL="299085" marR="5080" algn="just">
              <a:lnSpc>
                <a:spcPct val="150000"/>
              </a:lnSpc>
            </a:pPr>
            <a:r>
              <a:rPr sz="1400" spc="10" dirty="0">
                <a:solidFill>
                  <a:srgbClr val="585858"/>
                </a:solidFill>
                <a:latin typeface="微软雅黑"/>
                <a:cs typeface="微软雅黑"/>
              </a:rPr>
              <a:t>团。通过陪审团共识协议，PalletOne </a:t>
            </a:r>
            <a:r>
              <a:rPr sz="1400" spc="20" dirty="0">
                <a:solidFill>
                  <a:srgbClr val="585858"/>
                </a:solidFill>
                <a:latin typeface="微软雅黑"/>
                <a:cs typeface="微软雅黑"/>
              </a:rPr>
              <a:t>将智能合约同底层区块链完全解耦，实现跨链价  </a:t>
            </a:r>
            <a:r>
              <a:rPr sz="1400" spc="-5" dirty="0">
                <a:solidFill>
                  <a:srgbClr val="585858"/>
                </a:solidFill>
                <a:latin typeface="微软雅黑"/>
                <a:cs typeface="微软雅黑"/>
              </a:rPr>
              <a:t>值交换。Mediator（调停中介）负责 PalletOne 网络的安全性，PalletOne </a:t>
            </a:r>
            <a:r>
              <a:rPr sz="1400" dirty="0">
                <a:solidFill>
                  <a:srgbClr val="585858"/>
                </a:solidFill>
                <a:latin typeface="微软雅黑"/>
                <a:cs typeface="微软雅黑"/>
              </a:rPr>
              <a:t>VM </a:t>
            </a:r>
            <a:r>
              <a:rPr sz="1400" spc="-5" dirty="0">
                <a:solidFill>
                  <a:srgbClr val="585858"/>
                </a:solidFill>
                <a:latin typeface="微软雅黑"/>
                <a:cs typeface="微软雅黑"/>
              </a:rPr>
              <a:t>是智能  </a:t>
            </a:r>
            <a:r>
              <a:rPr sz="1400" dirty="0">
                <a:solidFill>
                  <a:srgbClr val="585858"/>
                </a:solidFill>
                <a:latin typeface="微软雅黑"/>
                <a:cs typeface="微软雅黑"/>
              </a:rPr>
              <a:t>合约编译和执行的核心工具，是 </a:t>
            </a:r>
            <a:r>
              <a:rPr sz="1400" spc="-5" dirty="0">
                <a:solidFill>
                  <a:srgbClr val="585858"/>
                </a:solidFill>
                <a:latin typeface="微软雅黑"/>
                <a:cs typeface="微软雅黑"/>
              </a:rPr>
              <a:t>PalletOne</a:t>
            </a:r>
            <a:r>
              <a:rPr sz="1400" spc="-65" dirty="0">
                <a:solidFill>
                  <a:srgbClr val="585858"/>
                </a:solidFill>
                <a:latin typeface="微软雅黑"/>
                <a:cs typeface="微软雅黑"/>
              </a:rPr>
              <a:t> </a:t>
            </a:r>
            <a:r>
              <a:rPr sz="1400" dirty="0">
                <a:solidFill>
                  <a:srgbClr val="585858"/>
                </a:solidFill>
                <a:latin typeface="微软雅黑"/>
                <a:cs typeface="微软雅黑"/>
              </a:rPr>
              <a:t>支持多平台和多语言的关键部分。</a:t>
            </a:r>
            <a:endParaRPr sz="1400">
              <a:latin typeface="微软雅黑"/>
              <a:cs typeface="微软雅黑"/>
            </a:endParaRPr>
          </a:p>
          <a:p>
            <a:pPr marL="272415" algn="ctr">
              <a:lnSpc>
                <a:spcPct val="100000"/>
              </a:lnSpc>
              <a:spcBef>
                <a:spcPts val="955"/>
              </a:spcBef>
            </a:pPr>
            <a:r>
              <a:rPr sz="1400" spc="-5" dirty="0">
                <a:solidFill>
                  <a:srgbClr val="585858"/>
                </a:solidFill>
                <a:latin typeface="微软雅黑"/>
                <a:cs typeface="微软雅黑"/>
              </a:rPr>
              <a:t>亿欧智库：PalletOne架构</a:t>
            </a:r>
            <a:endParaRPr sz="1400">
              <a:latin typeface="微软雅黑"/>
              <a:cs typeface="微软雅黑"/>
            </a:endParaRPr>
          </a:p>
        </p:txBody>
      </p:sp>
      <p:sp>
        <p:nvSpPr>
          <p:cNvPr id="88" name="object 88"/>
          <p:cNvSpPr/>
          <p:nvPr/>
        </p:nvSpPr>
        <p:spPr>
          <a:xfrm>
            <a:off x="12021311" y="457200"/>
            <a:ext cx="161544" cy="323088"/>
          </a:xfrm>
          <a:prstGeom prst="rect">
            <a:avLst/>
          </a:prstGeom>
          <a:blipFill>
            <a:blip r:embed="rId36" cstate="print"/>
            <a:stretch>
              <a:fillRect/>
            </a:stretch>
          </a:blipFill>
        </p:spPr>
        <p:txBody>
          <a:bodyPr wrap="square" lIns="0" tIns="0" rIns="0" bIns="0" rtlCol="0"/>
          <a:lstStyle/>
          <a:p>
            <a:endParaRPr/>
          </a:p>
        </p:txBody>
      </p:sp>
      <p:sp>
        <p:nvSpPr>
          <p:cNvPr id="89" name="object 89"/>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19</a:t>
            </a:fld>
            <a:endParaRPr dirty="0"/>
          </a:p>
        </p:txBody>
      </p:sp>
      <p:sp>
        <p:nvSpPr>
          <p:cNvPr id="90" name="object 90"/>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829767" y="400811"/>
            <a:ext cx="635000" cy="378460"/>
          </a:xfrm>
          <a:prstGeom prst="rect">
            <a:avLst/>
          </a:prstGeom>
        </p:spPr>
        <p:txBody>
          <a:bodyPr vert="horz" wrap="square" lIns="0" tIns="0" rIns="0" bIns="0" rtlCol="0">
            <a:spAutoFit/>
          </a:bodyPr>
          <a:lstStyle/>
          <a:p>
            <a:pPr marL="12700">
              <a:lnSpc>
                <a:spcPct val="100000"/>
              </a:lnSpc>
            </a:pPr>
            <a:r>
              <a:rPr sz="2400" dirty="0">
                <a:solidFill>
                  <a:srgbClr val="1D9ED2"/>
                </a:solidFill>
                <a:latin typeface="微软雅黑"/>
                <a:cs typeface="微软雅黑"/>
              </a:rPr>
              <a:t>前言</a:t>
            </a:r>
            <a:endParaRPr sz="2400">
              <a:latin typeface="微软雅黑"/>
              <a:cs typeface="微软雅黑"/>
            </a:endParaRPr>
          </a:p>
        </p:txBody>
      </p:sp>
      <p:sp>
        <p:nvSpPr>
          <p:cNvPr id="5" name="object 5"/>
          <p:cNvSpPr txBox="1"/>
          <p:nvPr/>
        </p:nvSpPr>
        <p:spPr>
          <a:xfrm>
            <a:off x="829767" y="5885181"/>
            <a:ext cx="9630410" cy="203835"/>
          </a:xfrm>
          <a:prstGeom prst="rect">
            <a:avLst/>
          </a:prstGeom>
        </p:spPr>
        <p:txBody>
          <a:bodyPr vert="horz" wrap="square" lIns="0" tIns="0" rIns="0" bIns="0" rtlCol="0">
            <a:spAutoFit/>
          </a:bodyPr>
          <a:lstStyle/>
          <a:p>
            <a:pPr marL="12700">
              <a:lnSpc>
                <a:spcPts val="1505"/>
              </a:lnSpc>
            </a:pPr>
            <a:r>
              <a:rPr sz="1400" b="1" spc="-5" dirty="0">
                <a:solidFill>
                  <a:srgbClr val="1D9ED2"/>
                </a:solidFill>
                <a:latin typeface="微软雅黑"/>
                <a:cs typeface="微软雅黑"/>
              </a:rPr>
              <a:t>这可能是区块链美好时代的开始。当资本回归理性，区块链走下神坛，那些真正关注技术和应用的公司才会走入大众视野。</a:t>
            </a:r>
            <a:endParaRPr sz="1400">
              <a:latin typeface="微软雅黑"/>
              <a:cs typeface="微软雅黑"/>
            </a:endParaRPr>
          </a:p>
        </p:txBody>
      </p:sp>
      <p:sp>
        <p:nvSpPr>
          <p:cNvPr id="6" name="object 6"/>
          <p:cNvSpPr txBox="1"/>
          <p:nvPr/>
        </p:nvSpPr>
        <p:spPr>
          <a:xfrm>
            <a:off x="11928475" y="6297010"/>
            <a:ext cx="114935" cy="177800"/>
          </a:xfrm>
          <a:prstGeom prst="rect">
            <a:avLst/>
          </a:prstGeom>
        </p:spPr>
        <p:txBody>
          <a:bodyPr vert="horz" wrap="square" lIns="0" tIns="0" rIns="0" bIns="0" rtlCol="0">
            <a:spAutoFit/>
          </a:bodyPr>
          <a:lstStyle/>
          <a:p>
            <a:pPr marL="12700">
              <a:lnSpc>
                <a:spcPts val="1300"/>
              </a:lnSpc>
            </a:pPr>
            <a:r>
              <a:rPr sz="1200" dirty="0">
                <a:solidFill>
                  <a:srgbClr val="F9F9F9"/>
                </a:solidFill>
                <a:latin typeface="微软雅黑"/>
                <a:cs typeface="微软雅黑"/>
              </a:rPr>
              <a:t>2</a:t>
            </a:r>
            <a:endParaRPr sz="1200">
              <a:latin typeface="微软雅黑"/>
              <a:cs typeface="微软雅黑"/>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4" name="object 4"/>
          <p:cNvSpPr txBox="1"/>
          <p:nvPr/>
        </p:nvSpPr>
        <p:spPr>
          <a:xfrm>
            <a:off x="829767" y="1146810"/>
            <a:ext cx="10868025" cy="4622165"/>
          </a:xfrm>
          <a:prstGeom prst="rect">
            <a:avLst/>
          </a:prstGeom>
        </p:spPr>
        <p:txBody>
          <a:bodyPr vert="horz" wrap="square" lIns="0" tIns="0" rIns="0" bIns="0" rtlCol="0">
            <a:spAutoFit/>
          </a:bodyPr>
          <a:lstStyle/>
          <a:p>
            <a:pPr marL="12700" marR="140335">
              <a:lnSpc>
                <a:spcPct val="150000"/>
              </a:lnSpc>
            </a:pPr>
            <a:r>
              <a:rPr sz="1400" spc="-5" dirty="0">
                <a:solidFill>
                  <a:srgbClr val="585858"/>
                </a:solidFill>
                <a:latin typeface="微软雅黑"/>
                <a:cs typeface="微软雅黑"/>
              </a:rPr>
              <a:t>“三体人之间的交流是镜面映射，所有信息都是公开透明的，他们可以互相读取对方的思维，所以无法隐瞒任何事情。”这是科幻作家刘  </a:t>
            </a:r>
            <a:r>
              <a:rPr sz="1400" dirty="0">
                <a:solidFill>
                  <a:srgbClr val="585858"/>
                </a:solidFill>
                <a:latin typeface="微软雅黑"/>
                <a:cs typeface="微软雅黑"/>
              </a:rPr>
              <a:t>慈欣在《三体》中的描绘。这种公开透明的思维方式跟区块链的去中心化思想是非常相似的。</a:t>
            </a:r>
            <a:endParaRPr sz="1400">
              <a:latin typeface="微软雅黑"/>
              <a:cs typeface="微软雅黑"/>
            </a:endParaRPr>
          </a:p>
          <a:p>
            <a:pPr marL="12700" marR="140335">
              <a:lnSpc>
                <a:spcPct val="150100"/>
              </a:lnSpc>
              <a:spcBef>
                <a:spcPts val="1175"/>
              </a:spcBef>
            </a:pPr>
            <a:r>
              <a:rPr sz="1400" spc="-5" dirty="0">
                <a:solidFill>
                  <a:srgbClr val="585858"/>
                </a:solidFill>
                <a:latin typeface="微软雅黑"/>
                <a:cs typeface="微软雅黑"/>
              </a:rPr>
              <a:t>自比特币白皮书诞生以来，区块链技术的发展已有10年的历史。资本已经把区块链作为风口大力投入，创业公司如雨后春笋般涌现，巨头  企业抢滩布局开发前沿技术。然而，除了“千帆竞技、百家争鸣”这样美好的场景，也存在一些暴富、神话、炒币、割韭菜、骗局等不和  谐之声。在“区块链+”、“+区块链”的时代趋势下，有人怀疑泡沫即将破裂，有人坚信这场变革会带来巨大的机会，有人抛出威胁  论……</a:t>
            </a:r>
            <a:r>
              <a:rPr sz="1400" b="1" spc="-5" dirty="0">
                <a:solidFill>
                  <a:srgbClr val="1D9ED2"/>
                </a:solidFill>
                <a:latin typeface="微软雅黑"/>
                <a:cs typeface="微软雅黑"/>
              </a:rPr>
              <a:t>然而大多数人对区块链的理解还处于概念阶段，可能只知道一些技术术语，但并不真正知道它究竟是什么。</a:t>
            </a:r>
            <a:endParaRPr sz="1400">
              <a:latin typeface="微软雅黑"/>
              <a:cs typeface="微软雅黑"/>
            </a:endParaRPr>
          </a:p>
          <a:p>
            <a:pPr marL="12700" marR="5080">
              <a:lnSpc>
                <a:spcPct val="150000"/>
              </a:lnSpc>
              <a:spcBef>
                <a:spcPts val="1175"/>
              </a:spcBef>
            </a:pPr>
            <a:r>
              <a:rPr sz="1400" dirty="0">
                <a:solidFill>
                  <a:srgbClr val="585858"/>
                </a:solidFill>
                <a:latin typeface="微软雅黑"/>
                <a:cs typeface="微软雅黑"/>
              </a:rPr>
              <a:t>目前，市场上也出现了许多区块链相关报告与书籍，大致分为三类：一类是以“数字经济之父”唐塔普斯科特的《区块链革命》为代表的  描述区块链对社会阐述革命性影响的偏宏观书籍，一类是以安德鲁·安东普洛斯的《精通比特币》为代表的专注比特币研究的书籍，最后一  </a:t>
            </a:r>
            <a:r>
              <a:rPr sz="1400" spc="-5" dirty="0">
                <a:solidFill>
                  <a:srgbClr val="585858"/>
                </a:solidFill>
                <a:latin typeface="微软雅黑"/>
                <a:cs typeface="微软雅黑"/>
              </a:rPr>
              <a:t>类是以纳拉扬·普鲁斯蒂的《区块链项目开发指南》为代表的偏技术性书籍。这些书籍满足了目前市场上想对区块链有宏观认知的人士、对  比特币技术有兴趣的人士，以及想了解区块链开发的技术人士的需求。但是，还有许多需求未被满足，如对区块链的架构进行系统的论述，  对区块链不同应用场景的详细介绍。</a:t>
            </a:r>
            <a:r>
              <a:rPr sz="1400" b="1" spc="-5" dirty="0">
                <a:solidFill>
                  <a:srgbClr val="1D9ED2"/>
                </a:solidFill>
                <a:latin typeface="微软雅黑"/>
                <a:cs typeface="微软雅黑"/>
              </a:rPr>
              <a:t>我们认为业内需要有一份站在第三方视角、全面、易读的反映当前区块链技术现状的研究报告。因此，  </a:t>
            </a:r>
            <a:r>
              <a:rPr sz="1400" b="1" dirty="0">
                <a:solidFill>
                  <a:srgbClr val="1D9ED2"/>
                </a:solidFill>
                <a:latin typeface="微软雅黑"/>
                <a:cs typeface="微软雅黑"/>
              </a:rPr>
              <a:t>亿欧智库撰写了《2018年区块链行业应用研究报告》。</a:t>
            </a:r>
            <a:endParaRPr sz="1400">
              <a:latin typeface="微软雅黑"/>
              <a:cs typeface="微软雅黑"/>
            </a:endParaRPr>
          </a:p>
          <a:p>
            <a:pPr>
              <a:lnSpc>
                <a:spcPct val="100000"/>
              </a:lnSpc>
              <a:spcBef>
                <a:spcPts val="3"/>
              </a:spcBef>
            </a:pPr>
            <a:endParaRPr sz="1750">
              <a:latin typeface="Times New Roman"/>
              <a:cs typeface="Times New Roman"/>
            </a:endParaRPr>
          </a:p>
          <a:p>
            <a:pPr marL="12700">
              <a:lnSpc>
                <a:spcPct val="100000"/>
              </a:lnSpc>
            </a:pPr>
            <a:r>
              <a:rPr sz="1400" dirty="0">
                <a:solidFill>
                  <a:srgbClr val="585858"/>
                </a:solidFill>
                <a:latin typeface="微软雅黑"/>
                <a:cs typeface="微软雅黑"/>
              </a:rPr>
              <a:t>大家会比较奇怪，我们为什么要在区块链浪潮逐渐退却的时候选择发布这样一份报告。</a:t>
            </a:r>
            <a:r>
              <a:rPr sz="1400" b="1" dirty="0">
                <a:solidFill>
                  <a:srgbClr val="1D9ED2"/>
                </a:solidFill>
                <a:latin typeface="微软雅黑"/>
                <a:cs typeface="微软雅黑"/>
              </a:rPr>
              <a:t>许多人认为这是区块链的再一次破灭，而我们认为</a:t>
            </a:r>
            <a:endParaRPr sz="1400">
              <a:latin typeface="微软雅黑"/>
              <a:cs typeface="微软雅黑"/>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基础协议</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基础协议发展呈现四大趋势：百家争鸣、国际化、跨链爆发及</a:t>
            </a:r>
          </a:p>
          <a:p>
            <a:pPr marL="12700">
              <a:lnSpc>
                <a:spcPts val="2735"/>
              </a:lnSpc>
            </a:pPr>
            <a:r>
              <a:rPr spc="-5" dirty="0"/>
              <a:t>用户增长</a:t>
            </a:r>
          </a:p>
        </p:txBody>
      </p:sp>
      <p:sp>
        <p:nvSpPr>
          <p:cNvPr id="5" name="object 5"/>
          <p:cNvSpPr/>
          <p:nvPr/>
        </p:nvSpPr>
        <p:spPr>
          <a:xfrm>
            <a:off x="1161288" y="3102864"/>
            <a:ext cx="1664208" cy="166268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89609" y="4639817"/>
            <a:ext cx="2611120" cy="433070"/>
          </a:xfrm>
          <a:custGeom>
            <a:avLst/>
            <a:gdLst/>
            <a:ahLst/>
            <a:cxnLst/>
            <a:rect l="l" t="t" r="r" b="b"/>
            <a:pathLst>
              <a:path w="2611120" h="433070">
                <a:moveTo>
                  <a:pt x="2545079" y="0"/>
                </a:moveTo>
                <a:lnTo>
                  <a:pt x="65557" y="0"/>
                </a:lnTo>
                <a:lnTo>
                  <a:pt x="40038" y="5149"/>
                </a:lnTo>
                <a:lnTo>
                  <a:pt x="19200" y="19192"/>
                </a:lnTo>
                <a:lnTo>
                  <a:pt x="5151" y="40022"/>
                </a:lnTo>
                <a:lnTo>
                  <a:pt x="0" y="65531"/>
                </a:lnTo>
                <a:lnTo>
                  <a:pt x="0" y="367283"/>
                </a:lnTo>
                <a:lnTo>
                  <a:pt x="5151" y="392793"/>
                </a:lnTo>
                <a:lnTo>
                  <a:pt x="19200" y="413623"/>
                </a:lnTo>
                <a:lnTo>
                  <a:pt x="40038" y="427666"/>
                </a:lnTo>
                <a:lnTo>
                  <a:pt x="65557" y="432815"/>
                </a:lnTo>
                <a:lnTo>
                  <a:pt x="2545079" y="432815"/>
                </a:lnTo>
                <a:lnTo>
                  <a:pt x="2570589" y="427666"/>
                </a:lnTo>
                <a:lnTo>
                  <a:pt x="2591419" y="413623"/>
                </a:lnTo>
                <a:lnTo>
                  <a:pt x="2605462" y="392793"/>
                </a:lnTo>
                <a:lnTo>
                  <a:pt x="2610612" y="367283"/>
                </a:lnTo>
                <a:lnTo>
                  <a:pt x="2610612" y="65531"/>
                </a:lnTo>
                <a:lnTo>
                  <a:pt x="2605462" y="40022"/>
                </a:lnTo>
                <a:lnTo>
                  <a:pt x="2591419" y="19192"/>
                </a:lnTo>
                <a:lnTo>
                  <a:pt x="2570589" y="5149"/>
                </a:lnTo>
                <a:lnTo>
                  <a:pt x="2545079" y="0"/>
                </a:lnTo>
                <a:close/>
              </a:path>
            </a:pathLst>
          </a:custGeom>
          <a:solidFill>
            <a:srgbClr val="1D9ED2"/>
          </a:solidFill>
        </p:spPr>
        <p:txBody>
          <a:bodyPr wrap="square" lIns="0" tIns="0" rIns="0" bIns="0" rtlCol="0"/>
          <a:lstStyle/>
          <a:p>
            <a:endParaRPr/>
          </a:p>
        </p:txBody>
      </p:sp>
      <p:sp>
        <p:nvSpPr>
          <p:cNvPr id="7" name="object 7"/>
          <p:cNvSpPr/>
          <p:nvPr/>
        </p:nvSpPr>
        <p:spPr>
          <a:xfrm>
            <a:off x="689609" y="4639817"/>
            <a:ext cx="2611120" cy="433070"/>
          </a:xfrm>
          <a:custGeom>
            <a:avLst/>
            <a:gdLst/>
            <a:ahLst/>
            <a:cxnLst/>
            <a:rect l="l" t="t" r="r" b="b"/>
            <a:pathLst>
              <a:path w="2611120" h="433070">
                <a:moveTo>
                  <a:pt x="0" y="65531"/>
                </a:moveTo>
                <a:lnTo>
                  <a:pt x="5151" y="40022"/>
                </a:lnTo>
                <a:lnTo>
                  <a:pt x="19200" y="19192"/>
                </a:lnTo>
                <a:lnTo>
                  <a:pt x="40038" y="5149"/>
                </a:lnTo>
                <a:lnTo>
                  <a:pt x="65557" y="0"/>
                </a:lnTo>
                <a:lnTo>
                  <a:pt x="2545079" y="0"/>
                </a:lnTo>
                <a:lnTo>
                  <a:pt x="2570589" y="5149"/>
                </a:lnTo>
                <a:lnTo>
                  <a:pt x="2591419" y="19192"/>
                </a:lnTo>
                <a:lnTo>
                  <a:pt x="2605462" y="40022"/>
                </a:lnTo>
                <a:lnTo>
                  <a:pt x="2610612" y="65531"/>
                </a:lnTo>
                <a:lnTo>
                  <a:pt x="2610612" y="367283"/>
                </a:lnTo>
                <a:lnTo>
                  <a:pt x="2605462" y="392793"/>
                </a:lnTo>
                <a:lnTo>
                  <a:pt x="2591419" y="413623"/>
                </a:lnTo>
                <a:lnTo>
                  <a:pt x="2570589" y="427666"/>
                </a:lnTo>
                <a:lnTo>
                  <a:pt x="2545079" y="432815"/>
                </a:lnTo>
                <a:lnTo>
                  <a:pt x="65557" y="432815"/>
                </a:lnTo>
                <a:lnTo>
                  <a:pt x="40038" y="427666"/>
                </a:lnTo>
                <a:lnTo>
                  <a:pt x="19200" y="413623"/>
                </a:lnTo>
                <a:lnTo>
                  <a:pt x="5151" y="392793"/>
                </a:lnTo>
                <a:lnTo>
                  <a:pt x="0" y="367283"/>
                </a:lnTo>
                <a:lnTo>
                  <a:pt x="0" y="65531"/>
                </a:lnTo>
                <a:close/>
              </a:path>
            </a:pathLst>
          </a:custGeom>
          <a:ln w="19812">
            <a:solidFill>
              <a:srgbClr val="F9F9F9"/>
            </a:solidFill>
          </a:ln>
        </p:spPr>
        <p:txBody>
          <a:bodyPr wrap="square" lIns="0" tIns="0" rIns="0" bIns="0" rtlCol="0"/>
          <a:lstStyle/>
          <a:p>
            <a:endParaRPr/>
          </a:p>
        </p:txBody>
      </p:sp>
      <p:sp>
        <p:nvSpPr>
          <p:cNvPr id="8" name="object 8"/>
          <p:cNvSpPr txBox="1"/>
          <p:nvPr/>
        </p:nvSpPr>
        <p:spPr>
          <a:xfrm>
            <a:off x="737108" y="4736592"/>
            <a:ext cx="2486660" cy="1442085"/>
          </a:xfrm>
          <a:prstGeom prst="rect">
            <a:avLst/>
          </a:prstGeom>
        </p:spPr>
        <p:txBody>
          <a:bodyPr vert="horz" wrap="square" lIns="0" tIns="0" rIns="0" bIns="0" rtlCol="0">
            <a:spAutoFit/>
          </a:bodyPr>
          <a:lstStyle/>
          <a:p>
            <a:pPr marL="12700" indent="264160">
              <a:lnSpc>
                <a:spcPct val="100000"/>
              </a:lnSpc>
            </a:pPr>
            <a:r>
              <a:rPr sz="1450" b="1" i="1" spc="-50" dirty="0">
                <a:solidFill>
                  <a:srgbClr val="F9F9F9"/>
                </a:solidFill>
                <a:latin typeface="微软雅黑"/>
                <a:cs typeface="微软雅黑"/>
              </a:rPr>
              <a:t>王岳华，德鼎创新合伙人</a:t>
            </a:r>
            <a:endParaRPr sz="1450">
              <a:latin typeface="微软雅黑"/>
              <a:cs typeface="微软雅黑"/>
            </a:endParaRPr>
          </a:p>
          <a:p>
            <a:pPr marL="12700" marR="5080" algn="just">
              <a:lnSpc>
                <a:spcPct val="120000"/>
              </a:lnSpc>
              <a:spcBef>
                <a:spcPts val="869"/>
              </a:spcBef>
            </a:pPr>
            <a:r>
              <a:rPr sz="1200" spc="10" dirty="0">
                <a:solidFill>
                  <a:srgbClr val="585858"/>
                </a:solidFill>
                <a:latin typeface="微软雅黑"/>
                <a:cs typeface="微软雅黑"/>
              </a:rPr>
              <a:t>公有链市场前景</a:t>
            </a:r>
            <a:r>
              <a:rPr sz="1200" dirty="0">
                <a:solidFill>
                  <a:srgbClr val="585858"/>
                </a:solidFill>
                <a:latin typeface="微软雅黑"/>
                <a:cs typeface="微软雅黑"/>
              </a:rPr>
              <a:t>很</a:t>
            </a:r>
            <a:r>
              <a:rPr sz="1200" spc="10" dirty="0">
                <a:solidFill>
                  <a:srgbClr val="585858"/>
                </a:solidFill>
                <a:latin typeface="微软雅黑"/>
                <a:cs typeface="微软雅黑"/>
              </a:rPr>
              <a:t>大</a:t>
            </a:r>
            <a:r>
              <a:rPr sz="1200" dirty="0">
                <a:solidFill>
                  <a:srgbClr val="585858"/>
                </a:solidFill>
                <a:latin typeface="微软雅黑"/>
                <a:cs typeface="微软雅黑"/>
              </a:rPr>
              <a:t>，</a:t>
            </a:r>
            <a:r>
              <a:rPr sz="1200" spc="10" dirty="0">
                <a:solidFill>
                  <a:srgbClr val="585858"/>
                </a:solidFill>
                <a:latin typeface="微软雅黑"/>
                <a:cs typeface="微软雅黑"/>
              </a:rPr>
              <a:t>并非只有一两  家，未来应该是</a:t>
            </a:r>
            <a:r>
              <a:rPr sz="1200" dirty="0">
                <a:solidFill>
                  <a:srgbClr val="585858"/>
                </a:solidFill>
                <a:latin typeface="微软雅黑"/>
                <a:cs typeface="微软雅黑"/>
              </a:rPr>
              <a:t>多</a:t>
            </a:r>
            <a:r>
              <a:rPr sz="1200" spc="10" dirty="0">
                <a:solidFill>
                  <a:srgbClr val="585858"/>
                </a:solidFill>
                <a:latin typeface="微软雅黑"/>
                <a:cs typeface="微软雅黑"/>
              </a:rPr>
              <a:t>链</a:t>
            </a:r>
            <a:r>
              <a:rPr sz="1200" dirty="0">
                <a:solidFill>
                  <a:srgbClr val="585858"/>
                </a:solidFill>
                <a:latin typeface="微软雅黑"/>
                <a:cs typeface="微软雅黑"/>
              </a:rPr>
              <a:t>并</a:t>
            </a:r>
            <a:r>
              <a:rPr sz="1200" spc="10" dirty="0">
                <a:solidFill>
                  <a:srgbClr val="585858"/>
                </a:solidFill>
                <a:latin typeface="微软雅黑"/>
                <a:cs typeface="微软雅黑"/>
              </a:rPr>
              <a:t>存</a:t>
            </a:r>
            <a:r>
              <a:rPr sz="1200" spc="20" dirty="0">
                <a:solidFill>
                  <a:srgbClr val="585858"/>
                </a:solidFill>
                <a:latin typeface="微软雅黑"/>
                <a:cs typeface="微软雅黑"/>
              </a:rPr>
              <a:t>的</a:t>
            </a:r>
            <a:r>
              <a:rPr sz="1200" spc="10" dirty="0">
                <a:solidFill>
                  <a:srgbClr val="585858"/>
                </a:solidFill>
                <a:latin typeface="微软雅黑"/>
                <a:cs typeface="微软雅黑"/>
              </a:rPr>
              <a:t>，这也会  是个优胜劣汰的</a:t>
            </a:r>
            <a:r>
              <a:rPr sz="1200" dirty="0">
                <a:solidFill>
                  <a:srgbClr val="585858"/>
                </a:solidFill>
                <a:latin typeface="微软雅黑"/>
                <a:cs typeface="微软雅黑"/>
              </a:rPr>
              <a:t>过</a:t>
            </a:r>
            <a:r>
              <a:rPr sz="1200" spc="10" dirty="0">
                <a:solidFill>
                  <a:srgbClr val="585858"/>
                </a:solidFill>
                <a:latin typeface="微软雅黑"/>
                <a:cs typeface="微软雅黑"/>
              </a:rPr>
              <a:t>程</a:t>
            </a:r>
            <a:r>
              <a:rPr sz="1200" dirty="0">
                <a:solidFill>
                  <a:srgbClr val="585858"/>
                </a:solidFill>
                <a:latin typeface="微软雅黑"/>
                <a:cs typeface="微软雅黑"/>
              </a:rPr>
              <a:t>，</a:t>
            </a:r>
            <a:r>
              <a:rPr sz="1200" spc="10" dirty="0">
                <a:solidFill>
                  <a:srgbClr val="585858"/>
                </a:solidFill>
                <a:latin typeface="微软雅黑"/>
                <a:cs typeface="微软雅黑"/>
              </a:rPr>
              <a:t>目前不能一下  子判定谁好谁坏</a:t>
            </a:r>
            <a:r>
              <a:rPr sz="1200" dirty="0">
                <a:solidFill>
                  <a:srgbClr val="585858"/>
                </a:solidFill>
                <a:latin typeface="微软雅黑"/>
                <a:cs typeface="微软雅黑"/>
              </a:rPr>
              <a:t>，</a:t>
            </a:r>
            <a:r>
              <a:rPr sz="1200" spc="10" dirty="0">
                <a:solidFill>
                  <a:srgbClr val="585858"/>
                </a:solidFill>
                <a:latin typeface="微软雅黑"/>
                <a:cs typeface="微软雅黑"/>
              </a:rPr>
              <a:t>经</a:t>
            </a:r>
            <a:r>
              <a:rPr sz="1200" dirty="0">
                <a:solidFill>
                  <a:srgbClr val="585858"/>
                </a:solidFill>
                <a:latin typeface="微软雅黑"/>
                <a:cs typeface="微软雅黑"/>
              </a:rPr>
              <a:t>过</a:t>
            </a:r>
            <a:r>
              <a:rPr sz="1200" spc="10" dirty="0">
                <a:solidFill>
                  <a:srgbClr val="585858"/>
                </a:solidFill>
                <a:latin typeface="微软雅黑"/>
                <a:cs typeface="微软雅黑"/>
              </a:rPr>
              <a:t>几年的竞争</a:t>
            </a:r>
            <a:r>
              <a:rPr sz="1200" dirty="0">
                <a:solidFill>
                  <a:srgbClr val="585858"/>
                </a:solidFill>
                <a:latin typeface="微软雅黑"/>
                <a:cs typeface="微软雅黑"/>
              </a:rPr>
              <a:t>才  </a:t>
            </a:r>
            <a:r>
              <a:rPr sz="1200" spc="-5" dirty="0">
                <a:solidFill>
                  <a:srgbClr val="585858"/>
                </a:solidFill>
                <a:latin typeface="微软雅黑"/>
                <a:cs typeface="微软雅黑"/>
              </a:rPr>
              <a:t>可以看出谁发展的更好，走的更远。</a:t>
            </a:r>
            <a:endParaRPr sz="1200">
              <a:latin typeface="微软雅黑"/>
              <a:cs typeface="微软雅黑"/>
            </a:endParaRPr>
          </a:p>
        </p:txBody>
      </p:sp>
      <p:sp>
        <p:nvSpPr>
          <p:cNvPr id="9" name="object 9"/>
          <p:cNvSpPr/>
          <p:nvPr/>
        </p:nvSpPr>
        <p:spPr>
          <a:xfrm>
            <a:off x="3907535" y="3102864"/>
            <a:ext cx="1662684" cy="1662684"/>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434334" y="4639817"/>
            <a:ext cx="2611120" cy="433070"/>
          </a:xfrm>
          <a:custGeom>
            <a:avLst/>
            <a:gdLst/>
            <a:ahLst/>
            <a:cxnLst/>
            <a:rect l="l" t="t" r="r" b="b"/>
            <a:pathLst>
              <a:path w="2611120" h="433070">
                <a:moveTo>
                  <a:pt x="2545079" y="0"/>
                </a:moveTo>
                <a:lnTo>
                  <a:pt x="65531" y="0"/>
                </a:lnTo>
                <a:lnTo>
                  <a:pt x="40022" y="5149"/>
                </a:lnTo>
                <a:lnTo>
                  <a:pt x="19192" y="19192"/>
                </a:lnTo>
                <a:lnTo>
                  <a:pt x="5149" y="40022"/>
                </a:lnTo>
                <a:lnTo>
                  <a:pt x="0" y="65531"/>
                </a:lnTo>
                <a:lnTo>
                  <a:pt x="0" y="367283"/>
                </a:lnTo>
                <a:lnTo>
                  <a:pt x="5149" y="392793"/>
                </a:lnTo>
                <a:lnTo>
                  <a:pt x="19192" y="413623"/>
                </a:lnTo>
                <a:lnTo>
                  <a:pt x="40022" y="427666"/>
                </a:lnTo>
                <a:lnTo>
                  <a:pt x="65531" y="432815"/>
                </a:lnTo>
                <a:lnTo>
                  <a:pt x="2545079" y="432815"/>
                </a:lnTo>
                <a:lnTo>
                  <a:pt x="2570589" y="427666"/>
                </a:lnTo>
                <a:lnTo>
                  <a:pt x="2591419" y="413623"/>
                </a:lnTo>
                <a:lnTo>
                  <a:pt x="2605462" y="392793"/>
                </a:lnTo>
                <a:lnTo>
                  <a:pt x="2610612" y="367283"/>
                </a:lnTo>
                <a:lnTo>
                  <a:pt x="2610612" y="65531"/>
                </a:lnTo>
                <a:lnTo>
                  <a:pt x="2605462" y="40022"/>
                </a:lnTo>
                <a:lnTo>
                  <a:pt x="2591419" y="19192"/>
                </a:lnTo>
                <a:lnTo>
                  <a:pt x="2570589" y="5149"/>
                </a:lnTo>
                <a:lnTo>
                  <a:pt x="2545079" y="0"/>
                </a:lnTo>
                <a:close/>
              </a:path>
            </a:pathLst>
          </a:custGeom>
          <a:solidFill>
            <a:srgbClr val="9DD2E7"/>
          </a:solidFill>
        </p:spPr>
        <p:txBody>
          <a:bodyPr wrap="square" lIns="0" tIns="0" rIns="0" bIns="0" rtlCol="0"/>
          <a:lstStyle/>
          <a:p>
            <a:endParaRPr/>
          </a:p>
        </p:txBody>
      </p:sp>
      <p:sp>
        <p:nvSpPr>
          <p:cNvPr id="11" name="object 11"/>
          <p:cNvSpPr/>
          <p:nvPr/>
        </p:nvSpPr>
        <p:spPr>
          <a:xfrm>
            <a:off x="3434334" y="4639817"/>
            <a:ext cx="2611120" cy="433070"/>
          </a:xfrm>
          <a:custGeom>
            <a:avLst/>
            <a:gdLst/>
            <a:ahLst/>
            <a:cxnLst/>
            <a:rect l="l" t="t" r="r" b="b"/>
            <a:pathLst>
              <a:path w="2611120" h="433070">
                <a:moveTo>
                  <a:pt x="0" y="65531"/>
                </a:moveTo>
                <a:lnTo>
                  <a:pt x="5149" y="40022"/>
                </a:lnTo>
                <a:lnTo>
                  <a:pt x="19192" y="19192"/>
                </a:lnTo>
                <a:lnTo>
                  <a:pt x="40022" y="5149"/>
                </a:lnTo>
                <a:lnTo>
                  <a:pt x="65531" y="0"/>
                </a:lnTo>
                <a:lnTo>
                  <a:pt x="2545079" y="0"/>
                </a:lnTo>
                <a:lnTo>
                  <a:pt x="2570589" y="5149"/>
                </a:lnTo>
                <a:lnTo>
                  <a:pt x="2591419" y="19192"/>
                </a:lnTo>
                <a:lnTo>
                  <a:pt x="2605462" y="40022"/>
                </a:lnTo>
                <a:lnTo>
                  <a:pt x="2610612" y="65531"/>
                </a:lnTo>
                <a:lnTo>
                  <a:pt x="2610612" y="367283"/>
                </a:lnTo>
                <a:lnTo>
                  <a:pt x="2605462" y="392793"/>
                </a:lnTo>
                <a:lnTo>
                  <a:pt x="2591419" y="413623"/>
                </a:lnTo>
                <a:lnTo>
                  <a:pt x="2570589" y="427666"/>
                </a:lnTo>
                <a:lnTo>
                  <a:pt x="2545079" y="432815"/>
                </a:lnTo>
                <a:lnTo>
                  <a:pt x="65531" y="432815"/>
                </a:lnTo>
                <a:lnTo>
                  <a:pt x="40022" y="427666"/>
                </a:lnTo>
                <a:lnTo>
                  <a:pt x="19192" y="413623"/>
                </a:lnTo>
                <a:lnTo>
                  <a:pt x="5149" y="392793"/>
                </a:lnTo>
                <a:lnTo>
                  <a:pt x="0" y="367283"/>
                </a:lnTo>
                <a:lnTo>
                  <a:pt x="0" y="65531"/>
                </a:lnTo>
                <a:close/>
              </a:path>
            </a:pathLst>
          </a:custGeom>
          <a:ln w="19812">
            <a:solidFill>
              <a:srgbClr val="F9F9F9"/>
            </a:solidFill>
          </a:ln>
        </p:spPr>
        <p:txBody>
          <a:bodyPr wrap="square" lIns="0" tIns="0" rIns="0" bIns="0" rtlCol="0"/>
          <a:lstStyle/>
          <a:p>
            <a:endParaRPr/>
          </a:p>
        </p:txBody>
      </p:sp>
      <p:sp>
        <p:nvSpPr>
          <p:cNvPr id="12" name="object 12"/>
          <p:cNvSpPr txBox="1"/>
          <p:nvPr/>
        </p:nvSpPr>
        <p:spPr>
          <a:xfrm>
            <a:off x="3408426" y="4736592"/>
            <a:ext cx="2665730" cy="1661795"/>
          </a:xfrm>
          <a:prstGeom prst="rect">
            <a:avLst/>
          </a:prstGeom>
        </p:spPr>
        <p:txBody>
          <a:bodyPr vert="horz" wrap="square" lIns="0" tIns="0" rIns="0" bIns="0" rtlCol="0">
            <a:spAutoFit/>
          </a:bodyPr>
          <a:lstStyle/>
          <a:p>
            <a:pPr marL="12700" indent="493395">
              <a:lnSpc>
                <a:spcPct val="100000"/>
              </a:lnSpc>
            </a:pPr>
            <a:r>
              <a:rPr sz="1450" b="1" i="1" spc="-45" dirty="0">
                <a:solidFill>
                  <a:srgbClr val="F9F9F9"/>
                </a:solidFill>
                <a:latin typeface="微软雅黑"/>
                <a:cs typeface="微软雅黑"/>
              </a:rPr>
              <a:t>达鸿飞，NEO创始人</a:t>
            </a:r>
            <a:endParaRPr sz="1450">
              <a:latin typeface="微软雅黑"/>
              <a:cs typeface="微软雅黑"/>
            </a:endParaRPr>
          </a:p>
          <a:p>
            <a:pPr marL="12700" marR="5080" algn="just">
              <a:lnSpc>
                <a:spcPct val="120000"/>
              </a:lnSpc>
              <a:spcBef>
                <a:spcPts val="869"/>
              </a:spcBef>
            </a:pPr>
            <a:r>
              <a:rPr sz="1200" spc="15" dirty="0">
                <a:solidFill>
                  <a:srgbClr val="585858"/>
                </a:solidFill>
                <a:latin typeface="微软雅黑"/>
                <a:cs typeface="微软雅黑"/>
              </a:rPr>
              <a:t>公有链需要有原创性，近两年公有链发  生的变化：第一是数量变多，因为相对  来说，公有链的估值市场比较追捧，所  以大家都愿意去做公有链；第二个变化  就是大家都是奔着全球市场去的，从第  </a:t>
            </a:r>
            <a:r>
              <a:rPr sz="1200" dirty="0">
                <a:solidFill>
                  <a:srgbClr val="585858"/>
                </a:solidFill>
                <a:latin typeface="微软雅黑"/>
                <a:cs typeface="微软雅黑"/>
              </a:rPr>
              <a:t>一天开始就很国际化。</a:t>
            </a:r>
            <a:endParaRPr sz="1200">
              <a:latin typeface="微软雅黑"/>
              <a:cs typeface="微软雅黑"/>
            </a:endParaRPr>
          </a:p>
        </p:txBody>
      </p:sp>
      <p:sp>
        <p:nvSpPr>
          <p:cNvPr id="13" name="object 13"/>
          <p:cNvSpPr/>
          <p:nvPr/>
        </p:nvSpPr>
        <p:spPr>
          <a:xfrm>
            <a:off x="6652259" y="3102864"/>
            <a:ext cx="1662684" cy="1662684"/>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6179058" y="4639817"/>
            <a:ext cx="2611120" cy="433070"/>
          </a:xfrm>
          <a:custGeom>
            <a:avLst/>
            <a:gdLst/>
            <a:ahLst/>
            <a:cxnLst/>
            <a:rect l="l" t="t" r="r" b="b"/>
            <a:pathLst>
              <a:path w="2611120" h="433070">
                <a:moveTo>
                  <a:pt x="2545080" y="0"/>
                </a:moveTo>
                <a:lnTo>
                  <a:pt x="65531" y="0"/>
                </a:lnTo>
                <a:lnTo>
                  <a:pt x="40022" y="5149"/>
                </a:lnTo>
                <a:lnTo>
                  <a:pt x="19192" y="19192"/>
                </a:lnTo>
                <a:lnTo>
                  <a:pt x="5149" y="40022"/>
                </a:lnTo>
                <a:lnTo>
                  <a:pt x="0" y="65531"/>
                </a:lnTo>
                <a:lnTo>
                  <a:pt x="0" y="367283"/>
                </a:lnTo>
                <a:lnTo>
                  <a:pt x="5149" y="392793"/>
                </a:lnTo>
                <a:lnTo>
                  <a:pt x="19192" y="413623"/>
                </a:lnTo>
                <a:lnTo>
                  <a:pt x="40022" y="427666"/>
                </a:lnTo>
                <a:lnTo>
                  <a:pt x="65531" y="432815"/>
                </a:lnTo>
                <a:lnTo>
                  <a:pt x="2545080" y="432815"/>
                </a:lnTo>
                <a:lnTo>
                  <a:pt x="2570589" y="427666"/>
                </a:lnTo>
                <a:lnTo>
                  <a:pt x="2591419" y="413623"/>
                </a:lnTo>
                <a:lnTo>
                  <a:pt x="2605462" y="392793"/>
                </a:lnTo>
                <a:lnTo>
                  <a:pt x="2610612" y="367283"/>
                </a:lnTo>
                <a:lnTo>
                  <a:pt x="2610612" y="65531"/>
                </a:lnTo>
                <a:lnTo>
                  <a:pt x="2605462" y="40022"/>
                </a:lnTo>
                <a:lnTo>
                  <a:pt x="2591419" y="19192"/>
                </a:lnTo>
                <a:lnTo>
                  <a:pt x="2570589" y="5149"/>
                </a:lnTo>
                <a:lnTo>
                  <a:pt x="2545080" y="0"/>
                </a:lnTo>
                <a:close/>
              </a:path>
            </a:pathLst>
          </a:custGeom>
          <a:solidFill>
            <a:srgbClr val="F68B21"/>
          </a:solidFill>
        </p:spPr>
        <p:txBody>
          <a:bodyPr wrap="square" lIns="0" tIns="0" rIns="0" bIns="0" rtlCol="0"/>
          <a:lstStyle/>
          <a:p>
            <a:endParaRPr/>
          </a:p>
        </p:txBody>
      </p:sp>
      <p:sp>
        <p:nvSpPr>
          <p:cNvPr id="15" name="object 15"/>
          <p:cNvSpPr/>
          <p:nvPr/>
        </p:nvSpPr>
        <p:spPr>
          <a:xfrm>
            <a:off x="6179058" y="4639817"/>
            <a:ext cx="2611120" cy="433070"/>
          </a:xfrm>
          <a:custGeom>
            <a:avLst/>
            <a:gdLst/>
            <a:ahLst/>
            <a:cxnLst/>
            <a:rect l="l" t="t" r="r" b="b"/>
            <a:pathLst>
              <a:path w="2611120" h="433070">
                <a:moveTo>
                  <a:pt x="0" y="65531"/>
                </a:moveTo>
                <a:lnTo>
                  <a:pt x="5149" y="40022"/>
                </a:lnTo>
                <a:lnTo>
                  <a:pt x="19192" y="19192"/>
                </a:lnTo>
                <a:lnTo>
                  <a:pt x="40022" y="5149"/>
                </a:lnTo>
                <a:lnTo>
                  <a:pt x="65531" y="0"/>
                </a:lnTo>
                <a:lnTo>
                  <a:pt x="2545080" y="0"/>
                </a:lnTo>
                <a:lnTo>
                  <a:pt x="2570589" y="5149"/>
                </a:lnTo>
                <a:lnTo>
                  <a:pt x="2591419" y="19192"/>
                </a:lnTo>
                <a:lnTo>
                  <a:pt x="2605462" y="40022"/>
                </a:lnTo>
                <a:lnTo>
                  <a:pt x="2610612" y="65531"/>
                </a:lnTo>
                <a:lnTo>
                  <a:pt x="2610612" y="367283"/>
                </a:lnTo>
                <a:lnTo>
                  <a:pt x="2605462" y="392793"/>
                </a:lnTo>
                <a:lnTo>
                  <a:pt x="2591419" y="413623"/>
                </a:lnTo>
                <a:lnTo>
                  <a:pt x="2570589" y="427666"/>
                </a:lnTo>
                <a:lnTo>
                  <a:pt x="2545080" y="432815"/>
                </a:lnTo>
                <a:lnTo>
                  <a:pt x="65531" y="432815"/>
                </a:lnTo>
                <a:lnTo>
                  <a:pt x="40022" y="427666"/>
                </a:lnTo>
                <a:lnTo>
                  <a:pt x="19192" y="413623"/>
                </a:lnTo>
                <a:lnTo>
                  <a:pt x="5149" y="392793"/>
                </a:lnTo>
                <a:lnTo>
                  <a:pt x="0" y="367283"/>
                </a:lnTo>
                <a:lnTo>
                  <a:pt x="0" y="65531"/>
                </a:lnTo>
                <a:close/>
              </a:path>
            </a:pathLst>
          </a:custGeom>
          <a:ln w="19812">
            <a:solidFill>
              <a:srgbClr val="F9F9F9"/>
            </a:solidFill>
          </a:ln>
        </p:spPr>
        <p:txBody>
          <a:bodyPr wrap="square" lIns="0" tIns="0" rIns="0" bIns="0" rtlCol="0"/>
          <a:lstStyle/>
          <a:p>
            <a:endParaRPr/>
          </a:p>
        </p:txBody>
      </p:sp>
      <p:sp>
        <p:nvSpPr>
          <p:cNvPr id="16" name="object 16"/>
          <p:cNvSpPr txBox="1"/>
          <p:nvPr/>
        </p:nvSpPr>
        <p:spPr>
          <a:xfrm>
            <a:off x="6257290" y="4736592"/>
            <a:ext cx="2604770" cy="1661795"/>
          </a:xfrm>
          <a:prstGeom prst="rect">
            <a:avLst/>
          </a:prstGeom>
        </p:spPr>
        <p:txBody>
          <a:bodyPr vert="horz" wrap="square" lIns="0" tIns="0" rIns="0" bIns="0" rtlCol="0">
            <a:spAutoFit/>
          </a:bodyPr>
          <a:lstStyle/>
          <a:p>
            <a:pPr marL="165100">
              <a:lnSpc>
                <a:spcPct val="100000"/>
              </a:lnSpc>
            </a:pPr>
            <a:r>
              <a:rPr sz="1450" b="1" i="1" spc="-40" dirty="0">
                <a:solidFill>
                  <a:srgbClr val="F9F9F9"/>
                </a:solidFill>
                <a:latin typeface="微软雅黑"/>
                <a:cs typeface="微软雅黑"/>
              </a:rPr>
              <a:t>周期，QuarkChain创始人</a:t>
            </a:r>
            <a:endParaRPr sz="1450">
              <a:latin typeface="微软雅黑"/>
              <a:cs typeface="微软雅黑"/>
            </a:endParaRPr>
          </a:p>
          <a:p>
            <a:pPr marL="12700" marR="5080">
              <a:lnSpc>
                <a:spcPct val="120000"/>
              </a:lnSpc>
              <a:spcBef>
                <a:spcPts val="869"/>
              </a:spcBef>
            </a:pPr>
            <a:r>
              <a:rPr sz="1200" spc="70" dirty="0">
                <a:solidFill>
                  <a:srgbClr val="585858"/>
                </a:solidFill>
                <a:latin typeface="微软雅黑"/>
                <a:cs typeface="微软雅黑"/>
              </a:rPr>
              <a:t>第三代公链要解决扩容的问题，其  </a:t>
            </a:r>
            <a:r>
              <a:rPr sz="1200" spc="75" dirty="0">
                <a:solidFill>
                  <a:srgbClr val="585858"/>
                </a:solidFill>
                <a:latin typeface="微软雅黑"/>
                <a:cs typeface="微软雅黑"/>
              </a:rPr>
              <a:t>次要解决隐私保护的问题，再次是  </a:t>
            </a:r>
            <a:r>
              <a:rPr sz="1200" spc="70" dirty="0">
                <a:solidFill>
                  <a:srgbClr val="585858"/>
                </a:solidFill>
                <a:latin typeface="微软雅黑"/>
                <a:cs typeface="微软雅黑"/>
              </a:rPr>
              <a:t>如何才能更好</a:t>
            </a:r>
            <a:r>
              <a:rPr sz="1200" spc="80" dirty="0">
                <a:solidFill>
                  <a:srgbClr val="585858"/>
                </a:solidFill>
                <a:latin typeface="微软雅黑"/>
                <a:cs typeface="微软雅黑"/>
              </a:rPr>
              <a:t>支</a:t>
            </a:r>
            <a:r>
              <a:rPr sz="1200" spc="70" dirty="0">
                <a:solidFill>
                  <a:srgbClr val="585858"/>
                </a:solidFill>
                <a:latin typeface="微软雅黑"/>
                <a:cs typeface="微软雅黑"/>
              </a:rPr>
              <a:t>持</a:t>
            </a:r>
            <a:r>
              <a:rPr sz="1200" spc="80" dirty="0">
                <a:solidFill>
                  <a:srgbClr val="585858"/>
                </a:solidFill>
                <a:latin typeface="微软雅黑"/>
                <a:cs typeface="微软雅黑"/>
              </a:rPr>
              <a:t>跨</a:t>
            </a:r>
            <a:r>
              <a:rPr sz="1200" spc="70" dirty="0">
                <a:solidFill>
                  <a:srgbClr val="585858"/>
                </a:solidFill>
                <a:latin typeface="微软雅黑"/>
                <a:cs typeface="微软雅黑"/>
              </a:rPr>
              <a:t>链交易的问</a:t>
            </a:r>
            <a:r>
              <a:rPr sz="1200" spc="90" dirty="0">
                <a:solidFill>
                  <a:srgbClr val="585858"/>
                </a:solidFill>
                <a:latin typeface="微软雅黑"/>
                <a:cs typeface="微软雅黑"/>
              </a:rPr>
              <a:t>题</a:t>
            </a:r>
            <a:r>
              <a:rPr sz="1200" dirty="0">
                <a:solidFill>
                  <a:srgbClr val="585858"/>
                </a:solidFill>
                <a:latin typeface="微软雅黑"/>
                <a:cs typeface="微软雅黑"/>
              </a:rPr>
              <a:t>，  </a:t>
            </a:r>
            <a:r>
              <a:rPr sz="1200" spc="70" dirty="0">
                <a:solidFill>
                  <a:srgbClr val="585858"/>
                </a:solidFill>
                <a:latin typeface="微软雅黑"/>
                <a:cs typeface="微软雅黑"/>
              </a:rPr>
              <a:t>最后是升级过程中面临的问题。在  </a:t>
            </a:r>
            <a:r>
              <a:rPr sz="1200" spc="65" dirty="0">
                <a:solidFill>
                  <a:srgbClr val="585858"/>
                </a:solidFill>
                <a:latin typeface="微软雅黑"/>
                <a:cs typeface="微软雅黑"/>
              </a:rPr>
              <a:t>这些问题没有被顺利解决之前，区  </a:t>
            </a:r>
            <a:r>
              <a:rPr sz="1200" spc="-5" dirty="0">
                <a:solidFill>
                  <a:srgbClr val="585858"/>
                </a:solidFill>
                <a:latin typeface="微软雅黑"/>
                <a:cs typeface="微软雅黑"/>
              </a:rPr>
              <a:t>块链3.0时代还是较为初始的阶段。</a:t>
            </a:r>
            <a:endParaRPr sz="1200">
              <a:latin typeface="微软雅黑"/>
              <a:cs typeface="微软雅黑"/>
            </a:endParaRPr>
          </a:p>
        </p:txBody>
      </p:sp>
      <p:sp>
        <p:nvSpPr>
          <p:cNvPr id="17" name="object 17"/>
          <p:cNvSpPr/>
          <p:nvPr/>
        </p:nvSpPr>
        <p:spPr>
          <a:xfrm>
            <a:off x="9396983" y="3102864"/>
            <a:ext cx="1662684" cy="1662684"/>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8923781" y="4639817"/>
            <a:ext cx="2611120" cy="433070"/>
          </a:xfrm>
          <a:custGeom>
            <a:avLst/>
            <a:gdLst/>
            <a:ahLst/>
            <a:cxnLst/>
            <a:rect l="l" t="t" r="r" b="b"/>
            <a:pathLst>
              <a:path w="2611120" h="433070">
                <a:moveTo>
                  <a:pt x="2545079" y="0"/>
                </a:moveTo>
                <a:lnTo>
                  <a:pt x="65532" y="0"/>
                </a:lnTo>
                <a:lnTo>
                  <a:pt x="40022" y="5149"/>
                </a:lnTo>
                <a:lnTo>
                  <a:pt x="19192" y="19192"/>
                </a:lnTo>
                <a:lnTo>
                  <a:pt x="5149" y="40022"/>
                </a:lnTo>
                <a:lnTo>
                  <a:pt x="0" y="65531"/>
                </a:lnTo>
                <a:lnTo>
                  <a:pt x="0" y="367283"/>
                </a:lnTo>
                <a:lnTo>
                  <a:pt x="5149" y="392793"/>
                </a:lnTo>
                <a:lnTo>
                  <a:pt x="19192" y="413623"/>
                </a:lnTo>
                <a:lnTo>
                  <a:pt x="40022" y="427666"/>
                </a:lnTo>
                <a:lnTo>
                  <a:pt x="65532" y="432815"/>
                </a:lnTo>
                <a:lnTo>
                  <a:pt x="2545079" y="432815"/>
                </a:lnTo>
                <a:lnTo>
                  <a:pt x="2570589" y="427666"/>
                </a:lnTo>
                <a:lnTo>
                  <a:pt x="2591419" y="413623"/>
                </a:lnTo>
                <a:lnTo>
                  <a:pt x="2605462" y="392793"/>
                </a:lnTo>
                <a:lnTo>
                  <a:pt x="2610612" y="367283"/>
                </a:lnTo>
                <a:lnTo>
                  <a:pt x="2610612" y="65531"/>
                </a:lnTo>
                <a:lnTo>
                  <a:pt x="2605462" y="40022"/>
                </a:lnTo>
                <a:lnTo>
                  <a:pt x="2591419" y="19192"/>
                </a:lnTo>
                <a:lnTo>
                  <a:pt x="2570589" y="5149"/>
                </a:lnTo>
                <a:lnTo>
                  <a:pt x="2545079" y="0"/>
                </a:lnTo>
                <a:close/>
              </a:path>
            </a:pathLst>
          </a:custGeom>
          <a:solidFill>
            <a:srgbClr val="F6C000"/>
          </a:solidFill>
        </p:spPr>
        <p:txBody>
          <a:bodyPr wrap="square" lIns="0" tIns="0" rIns="0" bIns="0" rtlCol="0"/>
          <a:lstStyle/>
          <a:p>
            <a:endParaRPr/>
          </a:p>
        </p:txBody>
      </p:sp>
      <p:sp>
        <p:nvSpPr>
          <p:cNvPr id="19" name="object 19"/>
          <p:cNvSpPr/>
          <p:nvPr/>
        </p:nvSpPr>
        <p:spPr>
          <a:xfrm>
            <a:off x="8923781" y="4639817"/>
            <a:ext cx="2611120" cy="433070"/>
          </a:xfrm>
          <a:custGeom>
            <a:avLst/>
            <a:gdLst/>
            <a:ahLst/>
            <a:cxnLst/>
            <a:rect l="l" t="t" r="r" b="b"/>
            <a:pathLst>
              <a:path w="2611120" h="433070">
                <a:moveTo>
                  <a:pt x="0" y="65531"/>
                </a:moveTo>
                <a:lnTo>
                  <a:pt x="5149" y="40022"/>
                </a:lnTo>
                <a:lnTo>
                  <a:pt x="19192" y="19192"/>
                </a:lnTo>
                <a:lnTo>
                  <a:pt x="40022" y="5149"/>
                </a:lnTo>
                <a:lnTo>
                  <a:pt x="65532" y="0"/>
                </a:lnTo>
                <a:lnTo>
                  <a:pt x="2545079" y="0"/>
                </a:lnTo>
                <a:lnTo>
                  <a:pt x="2570589" y="5149"/>
                </a:lnTo>
                <a:lnTo>
                  <a:pt x="2591419" y="19192"/>
                </a:lnTo>
                <a:lnTo>
                  <a:pt x="2605462" y="40022"/>
                </a:lnTo>
                <a:lnTo>
                  <a:pt x="2610612" y="65531"/>
                </a:lnTo>
                <a:lnTo>
                  <a:pt x="2610612" y="367283"/>
                </a:lnTo>
                <a:lnTo>
                  <a:pt x="2605462" y="392793"/>
                </a:lnTo>
                <a:lnTo>
                  <a:pt x="2591419" y="413623"/>
                </a:lnTo>
                <a:lnTo>
                  <a:pt x="2570589" y="427666"/>
                </a:lnTo>
                <a:lnTo>
                  <a:pt x="2545079" y="432815"/>
                </a:lnTo>
                <a:lnTo>
                  <a:pt x="65532" y="432815"/>
                </a:lnTo>
                <a:lnTo>
                  <a:pt x="40022" y="427666"/>
                </a:lnTo>
                <a:lnTo>
                  <a:pt x="19192" y="413623"/>
                </a:lnTo>
                <a:lnTo>
                  <a:pt x="5149" y="392793"/>
                </a:lnTo>
                <a:lnTo>
                  <a:pt x="0" y="367283"/>
                </a:lnTo>
                <a:lnTo>
                  <a:pt x="0" y="65531"/>
                </a:lnTo>
                <a:close/>
              </a:path>
            </a:pathLst>
          </a:custGeom>
          <a:ln w="19811">
            <a:solidFill>
              <a:srgbClr val="F9F9F9"/>
            </a:solidFill>
          </a:ln>
        </p:spPr>
        <p:txBody>
          <a:bodyPr wrap="square" lIns="0" tIns="0" rIns="0" bIns="0" rtlCol="0"/>
          <a:lstStyle/>
          <a:p>
            <a:endParaRPr/>
          </a:p>
        </p:txBody>
      </p:sp>
      <p:sp>
        <p:nvSpPr>
          <p:cNvPr id="20" name="object 20"/>
          <p:cNvSpPr txBox="1"/>
          <p:nvPr/>
        </p:nvSpPr>
        <p:spPr>
          <a:xfrm>
            <a:off x="8943847" y="4736592"/>
            <a:ext cx="2738755" cy="1661795"/>
          </a:xfrm>
          <a:prstGeom prst="rect">
            <a:avLst/>
          </a:prstGeom>
        </p:spPr>
        <p:txBody>
          <a:bodyPr vert="horz" wrap="square" lIns="0" tIns="0" rIns="0" bIns="0" rtlCol="0">
            <a:spAutoFit/>
          </a:bodyPr>
          <a:lstStyle/>
          <a:p>
            <a:pPr marL="12700" indent="381635">
              <a:lnSpc>
                <a:spcPct val="100000"/>
              </a:lnSpc>
            </a:pPr>
            <a:r>
              <a:rPr sz="1450" b="1" i="1" spc="-50" dirty="0">
                <a:solidFill>
                  <a:srgbClr val="F9F9F9"/>
                </a:solidFill>
                <a:latin typeface="微软雅黑"/>
                <a:cs typeface="微软雅黑"/>
              </a:rPr>
              <a:t>徐义吉，星云链创始人</a:t>
            </a:r>
            <a:endParaRPr sz="1450">
              <a:latin typeface="微软雅黑"/>
              <a:cs typeface="微软雅黑"/>
            </a:endParaRPr>
          </a:p>
          <a:p>
            <a:pPr marL="12700" marR="5080">
              <a:lnSpc>
                <a:spcPct val="120000"/>
              </a:lnSpc>
              <a:spcBef>
                <a:spcPts val="869"/>
              </a:spcBef>
            </a:pPr>
            <a:r>
              <a:rPr sz="1200" spc="55" dirty="0">
                <a:solidFill>
                  <a:srgbClr val="585858"/>
                </a:solidFill>
                <a:latin typeface="微软雅黑"/>
                <a:cs typeface="微软雅黑"/>
              </a:rPr>
              <a:t>对于现在的公链之争，其实本质上是  用户之争，在用户之争上面其实有角  度，你是争取短期用户还是争取中期  用户还是争取长期用户，我认为现在  </a:t>
            </a:r>
            <a:r>
              <a:rPr sz="1200" spc="50" dirty="0">
                <a:solidFill>
                  <a:srgbClr val="585858"/>
                </a:solidFill>
                <a:latin typeface="微软雅黑"/>
                <a:cs typeface="微软雅黑"/>
              </a:rPr>
              <a:t>市面上大部分区块链公链营销做的非  </a:t>
            </a:r>
            <a:r>
              <a:rPr sz="1200" spc="60" dirty="0">
                <a:solidFill>
                  <a:srgbClr val="585858"/>
                </a:solidFill>
                <a:latin typeface="微软雅黑"/>
                <a:cs typeface="微软雅黑"/>
              </a:rPr>
              <a:t>常好的公链，他其实在争取短期用户</a:t>
            </a:r>
            <a:r>
              <a:rPr sz="1200" dirty="0">
                <a:solidFill>
                  <a:srgbClr val="585858"/>
                </a:solidFill>
                <a:latin typeface="微软雅黑"/>
                <a:cs typeface="微软雅黑"/>
              </a:rPr>
              <a:t>。</a:t>
            </a:r>
            <a:endParaRPr sz="1200">
              <a:latin typeface="微软雅黑"/>
              <a:cs typeface="微软雅黑"/>
            </a:endParaRPr>
          </a:p>
        </p:txBody>
      </p:sp>
      <p:sp>
        <p:nvSpPr>
          <p:cNvPr id="21" name="object 21"/>
          <p:cNvSpPr txBox="1">
            <a:spLocks noGrp="1"/>
          </p:cNvSpPr>
          <p:nvPr>
            <p:ph type="body" idx="1"/>
          </p:nvPr>
        </p:nvSpPr>
        <p:spPr>
          <a:prstGeom prst="rect">
            <a:avLst/>
          </a:prstGeom>
        </p:spPr>
        <p:txBody>
          <a:bodyPr vert="horz" wrap="square" lIns="0" tIns="0" rIns="0" bIns="0" rtlCol="0">
            <a:spAutoFit/>
          </a:bodyPr>
          <a:lstStyle/>
          <a:p>
            <a:pPr marL="457200">
              <a:lnSpc>
                <a:spcPct val="100000"/>
              </a:lnSpc>
            </a:pPr>
            <a:r>
              <a:rPr spc="540" dirty="0">
                <a:solidFill>
                  <a:srgbClr val="1D9ED2"/>
                </a:solidFill>
                <a:latin typeface="Arial Unicode MS"/>
                <a:cs typeface="Arial Unicode MS"/>
              </a:rPr>
              <a:t>◆</a:t>
            </a:r>
            <a:r>
              <a:rPr spc="409" dirty="0">
                <a:solidFill>
                  <a:srgbClr val="1D9ED2"/>
                </a:solidFill>
                <a:latin typeface="Arial Unicode MS"/>
                <a:cs typeface="Arial Unicode MS"/>
              </a:rPr>
              <a:t> </a:t>
            </a:r>
            <a:r>
              <a:rPr dirty="0"/>
              <a:t>对于基础协议发展趋势主要有四个关键词：</a:t>
            </a:r>
          </a:p>
          <a:p>
            <a:pPr marL="718185">
              <a:lnSpc>
                <a:spcPct val="100000"/>
              </a:lnSpc>
              <a:spcBef>
                <a:spcPts val="770"/>
              </a:spcBef>
              <a:tabLst>
                <a:tab pos="1061085" algn="l"/>
              </a:tabLst>
            </a:pPr>
            <a:r>
              <a:rPr dirty="0">
                <a:solidFill>
                  <a:srgbClr val="1D9ED2"/>
                </a:solidFill>
                <a:latin typeface="微软雅黑"/>
                <a:cs typeface="微软雅黑"/>
              </a:rPr>
              <a:t>1.	</a:t>
            </a:r>
            <a:r>
              <a:rPr spc="-5" dirty="0"/>
              <a:t>百家争鸣：</a:t>
            </a:r>
            <a:r>
              <a:rPr spc="-5" dirty="0">
                <a:latin typeface="微软雅黑"/>
                <a:cs typeface="微软雅黑"/>
              </a:rPr>
              <a:t>2018</a:t>
            </a:r>
            <a:r>
              <a:rPr spc="-5" dirty="0"/>
              <a:t>年被称为公链的元年，公链数量越来越多，但从市场容量来看并没有饱和，未来将会出现百家争鸣的景象。</a:t>
            </a:r>
          </a:p>
          <a:p>
            <a:pPr marL="718185">
              <a:lnSpc>
                <a:spcPct val="100000"/>
              </a:lnSpc>
              <a:spcBef>
                <a:spcPts val="840"/>
              </a:spcBef>
              <a:tabLst>
                <a:tab pos="1061085" algn="l"/>
              </a:tabLst>
            </a:pPr>
            <a:r>
              <a:rPr dirty="0">
                <a:solidFill>
                  <a:srgbClr val="1D9ED2"/>
                </a:solidFill>
                <a:latin typeface="微软雅黑"/>
                <a:cs typeface="微软雅黑"/>
              </a:rPr>
              <a:t>2.	</a:t>
            </a:r>
            <a:r>
              <a:rPr dirty="0"/>
              <a:t>国际化：基础协议企业的竞争不只是国内市场的竞争，而是全球市场的竞争，因此公链从创立之初就需要立足国际化。</a:t>
            </a:r>
          </a:p>
          <a:p>
            <a:pPr marL="718185">
              <a:lnSpc>
                <a:spcPct val="100000"/>
              </a:lnSpc>
              <a:spcBef>
                <a:spcPts val="840"/>
              </a:spcBef>
              <a:tabLst>
                <a:tab pos="1061085" algn="l"/>
              </a:tabLst>
            </a:pPr>
            <a:r>
              <a:rPr dirty="0">
                <a:solidFill>
                  <a:srgbClr val="1D9ED2"/>
                </a:solidFill>
                <a:latin typeface="微软雅黑"/>
                <a:cs typeface="微软雅黑"/>
              </a:rPr>
              <a:t>3.	</a:t>
            </a:r>
            <a:r>
              <a:rPr dirty="0"/>
              <a:t>跨链爆发：未来不同的区块链之间将会更加开放、互通，跨链将在其中发挥重要的作用。</a:t>
            </a:r>
          </a:p>
          <a:p>
            <a:pPr marL="718185">
              <a:lnSpc>
                <a:spcPct val="100000"/>
              </a:lnSpc>
              <a:spcBef>
                <a:spcPts val="840"/>
              </a:spcBef>
              <a:tabLst>
                <a:tab pos="1061085" algn="l"/>
              </a:tabLst>
            </a:pPr>
            <a:r>
              <a:rPr dirty="0">
                <a:solidFill>
                  <a:srgbClr val="1D9ED2"/>
                </a:solidFill>
                <a:latin typeface="微软雅黑"/>
                <a:cs typeface="微软雅黑"/>
              </a:rPr>
              <a:t>4.	</a:t>
            </a:r>
            <a:r>
              <a:rPr dirty="0"/>
              <a:t>用户增长：基础协议的核心是用户，因此各企业在提高技术的同时，更要以客户为中心，提高用户体验。</a:t>
            </a:r>
          </a:p>
        </p:txBody>
      </p:sp>
      <p:sp>
        <p:nvSpPr>
          <p:cNvPr id="22" name="object 22"/>
          <p:cNvSpPr/>
          <p:nvPr/>
        </p:nvSpPr>
        <p:spPr>
          <a:xfrm>
            <a:off x="12021311" y="457200"/>
            <a:ext cx="161544" cy="323088"/>
          </a:xfrm>
          <a:prstGeom prst="rect">
            <a:avLst/>
          </a:prstGeom>
          <a:blipFill>
            <a:blip r:embed="rId7" cstate="print"/>
            <a:stretch>
              <a:fillRect/>
            </a:stretch>
          </a:blipFill>
        </p:spPr>
        <p:txBody>
          <a:bodyPr wrap="square" lIns="0" tIns="0" rIns="0" bIns="0" rtlCol="0"/>
          <a:lstStyle/>
          <a:p>
            <a:endParaRPr/>
          </a:p>
        </p:txBody>
      </p:sp>
      <p:sp>
        <p:nvSpPr>
          <p:cNvPr id="23" name="object 23"/>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20</a:t>
            </a:fld>
            <a:endParaRPr dirty="0"/>
          </a:p>
        </p:txBody>
      </p:sp>
      <p:sp>
        <p:nvSpPr>
          <p:cNvPr id="24" name="object 24"/>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25566" y="2937764"/>
            <a:ext cx="1342390" cy="438784"/>
          </a:xfrm>
          <a:prstGeom prst="rect">
            <a:avLst/>
          </a:prstGeom>
        </p:spPr>
        <p:txBody>
          <a:bodyPr vert="horz" wrap="square" lIns="0" tIns="0" rIns="0" bIns="0" rtlCol="0">
            <a:spAutoFit/>
          </a:bodyPr>
          <a:lstStyle/>
          <a:p>
            <a:pPr marL="12700">
              <a:lnSpc>
                <a:spcPct val="100000"/>
              </a:lnSpc>
            </a:pPr>
            <a:r>
              <a:rPr sz="2800" dirty="0">
                <a:latin typeface="微软雅黑"/>
                <a:cs typeface="微软雅黑"/>
              </a:rPr>
              <a:t>1.2</a:t>
            </a:r>
            <a:r>
              <a:rPr sz="2800" spc="-110" dirty="0">
                <a:latin typeface="微软雅黑"/>
                <a:cs typeface="微软雅黑"/>
              </a:rPr>
              <a:t> </a:t>
            </a:r>
            <a:r>
              <a:rPr sz="2800" spc="-10" dirty="0"/>
              <a:t>硬件</a:t>
            </a:r>
            <a:endParaRPr sz="2800">
              <a:latin typeface="微软雅黑"/>
              <a:cs typeface="微软雅黑"/>
            </a:endParaRPr>
          </a:p>
        </p:txBody>
      </p:sp>
      <p:sp>
        <p:nvSpPr>
          <p:cNvPr id="3" name="object 3"/>
          <p:cNvSpPr txBox="1"/>
          <p:nvPr/>
        </p:nvSpPr>
        <p:spPr>
          <a:xfrm>
            <a:off x="11064367" y="518159"/>
            <a:ext cx="953769"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p:txBody>
      </p:sp>
      <p:sp>
        <p:nvSpPr>
          <p:cNvPr id="4" name="object 4"/>
          <p:cNvSpPr/>
          <p:nvPr/>
        </p:nvSpPr>
        <p:spPr>
          <a:xfrm>
            <a:off x="12021311" y="457200"/>
            <a:ext cx="161544" cy="32308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21</a:t>
            </a:fld>
            <a:endParaRPr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R="5080" algn="r">
              <a:lnSpc>
                <a:spcPct val="100000"/>
              </a:lnSpc>
            </a:pPr>
            <a:r>
              <a:rPr sz="1200" dirty="0">
                <a:solidFill>
                  <a:srgbClr val="5E666F"/>
                </a:solidFill>
                <a:latin typeface="微软雅黑"/>
                <a:cs typeface="微软雅黑"/>
              </a:rPr>
              <a:t>硬件</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硬件：主要包括比特币矿机以及挖矿路由、挖矿硬盘等新兴挖</a:t>
            </a:r>
          </a:p>
          <a:p>
            <a:pPr marL="12700">
              <a:lnSpc>
                <a:spcPts val="2735"/>
              </a:lnSpc>
            </a:pPr>
            <a:r>
              <a:rPr spc="-5" dirty="0"/>
              <a:t>矿硬件</a:t>
            </a:r>
          </a:p>
        </p:txBody>
      </p:sp>
      <p:sp>
        <p:nvSpPr>
          <p:cNvPr id="5" name="object 5"/>
          <p:cNvSpPr txBox="1"/>
          <p:nvPr/>
        </p:nvSpPr>
        <p:spPr>
          <a:xfrm>
            <a:off x="11838558" y="6279489"/>
            <a:ext cx="20574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22</a:t>
            </a:r>
            <a:endParaRPr sz="1200">
              <a:latin typeface="微软雅黑"/>
              <a:cs typeface="微软雅黑"/>
            </a:endParaRPr>
          </a:p>
        </p:txBody>
      </p:sp>
      <p:sp>
        <p:nvSpPr>
          <p:cNvPr id="6" name="object 6"/>
          <p:cNvSpPr/>
          <p:nvPr/>
        </p:nvSpPr>
        <p:spPr>
          <a:xfrm>
            <a:off x="1780032" y="5705094"/>
            <a:ext cx="349250" cy="0"/>
          </a:xfrm>
          <a:custGeom>
            <a:avLst/>
            <a:gdLst/>
            <a:ahLst/>
            <a:cxnLst/>
            <a:rect l="l" t="t" r="r" b="b"/>
            <a:pathLst>
              <a:path w="349250">
                <a:moveTo>
                  <a:pt x="0" y="0"/>
                </a:moveTo>
                <a:lnTo>
                  <a:pt x="348995" y="0"/>
                </a:lnTo>
              </a:path>
            </a:pathLst>
          </a:custGeom>
          <a:ln w="4571">
            <a:solidFill>
              <a:srgbClr val="1D9ED2"/>
            </a:solidFill>
          </a:ln>
        </p:spPr>
        <p:txBody>
          <a:bodyPr wrap="square" lIns="0" tIns="0" rIns="0" bIns="0" rtlCol="0"/>
          <a:lstStyle/>
          <a:p>
            <a:endParaRPr/>
          </a:p>
        </p:txBody>
      </p:sp>
      <p:sp>
        <p:nvSpPr>
          <p:cNvPr id="7" name="object 7"/>
          <p:cNvSpPr/>
          <p:nvPr/>
        </p:nvSpPr>
        <p:spPr>
          <a:xfrm>
            <a:off x="3002279" y="5697473"/>
            <a:ext cx="350520" cy="0"/>
          </a:xfrm>
          <a:custGeom>
            <a:avLst/>
            <a:gdLst/>
            <a:ahLst/>
            <a:cxnLst/>
            <a:rect l="l" t="t" r="r" b="b"/>
            <a:pathLst>
              <a:path w="350520">
                <a:moveTo>
                  <a:pt x="0" y="0"/>
                </a:moveTo>
                <a:lnTo>
                  <a:pt x="350519" y="0"/>
                </a:lnTo>
              </a:path>
            </a:pathLst>
          </a:custGeom>
          <a:ln w="19812">
            <a:solidFill>
              <a:srgbClr val="1D9ED2"/>
            </a:solidFill>
          </a:ln>
        </p:spPr>
        <p:txBody>
          <a:bodyPr wrap="square" lIns="0" tIns="0" rIns="0" bIns="0" rtlCol="0"/>
          <a:lstStyle/>
          <a:p>
            <a:endParaRPr/>
          </a:p>
        </p:txBody>
      </p:sp>
      <p:sp>
        <p:nvSpPr>
          <p:cNvPr id="8" name="object 8"/>
          <p:cNvSpPr/>
          <p:nvPr/>
        </p:nvSpPr>
        <p:spPr>
          <a:xfrm>
            <a:off x="4226052" y="5688329"/>
            <a:ext cx="349250" cy="0"/>
          </a:xfrm>
          <a:custGeom>
            <a:avLst/>
            <a:gdLst/>
            <a:ahLst/>
            <a:cxnLst/>
            <a:rect l="l" t="t" r="r" b="b"/>
            <a:pathLst>
              <a:path w="349250">
                <a:moveTo>
                  <a:pt x="0" y="0"/>
                </a:moveTo>
                <a:lnTo>
                  <a:pt x="348996" y="0"/>
                </a:lnTo>
              </a:path>
            </a:pathLst>
          </a:custGeom>
          <a:ln w="38100">
            <a:solidFill>
              <a:srgbClr val="1D9ED2"/>
            </a:solidFill>
          </a:ln>
        </p:spPr>
        <p:txBody>
          <a:bodyPr wrap="square" lIns="0" tIns="0" rIns="0" bIns="0" rtlCol="0"/>
          <a:lstStyle/>
          <a:p>
            <a:endParaRPr/>
          </a:p>
        </p:txBody>
      </p:sp>
      <p:sp>
        <p:nvSpPr>
          <p:cNvPr id="9" name="object 9"/>
          <p:cNvSpPr/>
          <p:nvPr/>
        </p:nvSpPr>
        <p:spPr>
          <a:xfrm>
            <a:off x="5448300" y="5617464"/>
            <a:ext cx="350520" cy="90170"/>
          </a:xfrm>
          <a:custGeom>
            <a:avLst/>
            <a:gdLst/>
            <a:ahLst/>
            <a:cxnLst/>
            <a:rect l="l" t="t" r="r" b="b"/>
            <a:pathLst>
              <a:path w="350520" h="90170">
                <a:moveTo>
                  <a:pt x="350520" y="0"/>
                </a:moveTo>
                <a:lnTo>
                  <a:pt x="0" y="0"/>
                </a:lnTo>
                <a:lnTo>
                  <a:pt x="0" y="89916"/>
                </a:lnTo>
                <a:lnTo>
                  <a:pt x="350520" y="89916"/>
                </a:lnTo>
                <a:lnTo>
                  <a:pt x="350520" y="0"/>
                </a:lnTo>
                <a:close/>
              </a:path>
            </a:pathLst>
          </a:custGeom>
          <a:solidFill>
            <a:srgbClr val="1D9ED2"/>
          </a:solidFill>
        </p:spPr>
        <p:txBody>
          <a:bodyPr wrap="square" lIns="0" tIns="0" rIns="0" bIns="0" rtlCol="0"/>
          <a:lstStyle/>
          <a:p>
            <a:endParaRPr/>
          </a:p>
        </p:txBody>
      </p:sp>
      <p:sp>
        <p:nvSpPr>
          <p:cNvPr id="10" name="object 10"/>
          <p:cNvSpPr/>
          <p:nvPr/>
        </p:nvSpPr>
        <p:spPr>
          <a:xfrm>
            <a:off x="6672071" y="5401055"/>
            <a:ext cx="349250" cy="306705"/>
          </a:xfrm>
          <a:custGeom>
            <a:avLst/>
            <a:gdLst/>
            <a:ahLst/>
            <a:cxnLst/>
            <a:rect l="l" t="t" r="r" b="b"/>
            <a:pathLst>
              <a:path w="349250" h="306704">
                <a:moveTo>
                  <a:pt x="348996" y="0"/>
                </a:moveTo>
                <a:lnTo>
                  <a:pt x="0" y="0"/>
                </a:lnTo>
                <a:lnTo>
                  <a:pt x="0" y="306324"/>
                </a:lnTo>
                <a:lnTo>
                  <a:pt x="348996" y="306324"/>
                </a:lnTo>
                <a:lnTo>
                  <a:pt x="348996" y="0"/>
                </a:lnTo>
                <a:close/>
              </a:path>
            </a:pathLst>
          </a:custGeom>
          <a:solidFill>
            <a:srgbClr val="1D9ED2"/>
          </a:solidFill>
        </p:spPr>
        <p:txBody>
          <a:bodyPr wrap="square" lIns="0" tIns="0" rIns="0" bIns="0" rtlCol="0"/>
          <a:lstStyle/>
          <a:p>
            <a:endParaRPr/>
          </a:p>
        </p:txBody>
      </p:sp>
      <p:sp>
        <p:nvSpPr>
          <p:cNvPr id="11" name="object 11"/>
          <p:cNvSpPr/>
          <p:nvPr/>
        </p:nvSpPr>
        <p:spPr>
          <a:xfrm>
            <a:off x="7894319" y="4983479"/>
            <a:ext cx="350520" cy="723900"/>
          </a:xfrm>
          <a:custGeom>
            <a:avLst/>
            <a:gdLst/>
            <a:ahLst/>
            <a:cxnLst/>
            <a:rect l="l" t="t" r="r" b="b"/>
            <a:pathLst>
              <a:path w="350520" h="723900">
                <a:moveTo>
                  <a:pt x="350520" y="0"/>
                </a:moveTo>
                <a:lnTo>
                  <a:pt x="0" y="0"/>
                </a:lnTo>
                <a:lnTo>
                  <a:pt x="0" y="723900"/>
                </a:lnTo>
                <a:lnTo>
                  <a:pt x="350520" y="723900"/>
                </a:lnTo>
                <a:lnTo>
                  <a:pt x="350520" y="0"/>
                </a:lnTo>
                <a:close/>
              </a:path>
            </a:pathLst>
          </a:custGeom>
          <a:solidFill>
            <a:srgbClr val="1D9ED2"/>
          </a:solidFill>
        </p:spPr>
        <p:txBody>
          <a:bodyPr wrap="square" lIns="0" tIns="0" rIns="0" bIns="0" rtlCol="0"/>
          <a:lstStyle/>
          <a:p>
            <a:endParaRPr/>
          </a:p>
        </p:txBody>
      </p:sp>
      <p:sp>
        <p:nvSpPr>
          <p:cNvPr id="12" name="object 12"/>
          <p:cNvSpPr/>
          <p:nvPr/>
        </p:nvSpPr>
        <p:spPr>
          <a:xfrm>
            <a:off x="9118092" y="4445508"/>
            <a:ext cx="349250" cy="1262380"/>
          </a:xfrm>
          <a:custGeom>
            <a:avLst/>
            <a:gdLst/>
            <a:ahLst/>
            <a:cxnLst/>
            <a:rect l="l" t="t" r="r" b="b"/>
            <a:pathLst>
              <a:path w="349250" h="1262379">
                <a:moveTo>
                  <a:pt x="348996" y="0"/>
                </a:moveTo>
                <a:lnTo>
                  <a:pt x="0" y="0"/>
                </a:lnTo>
                <a:lnTo>
                  <a:pt x="0" y="1261872"/>
                </a:lnTo>
                <a:lnTo>
                  <a:pt x="348996" y="1261872"/>
                </a:lnTo>
                <a:lnTo>
                  <a:pt x="348996" y="0"/>
                </a:lnTo>
                <a:close/>
              </a:path>
            </a:pathLst>
          </a:custGeom>
          <a:solidFill>
            <a:srgbClr val="1D9ED2"/>
          </a:solidFill>
        </p:spPr>
        <p:txBody>
          <a:bodyPr wrap="square" lIns="0" tIns="0" rIns="0" bIns="0" rtlCol="0"/>
          <a:lstStyle/>
          <a:p>
            <a:endParaRPr/>
          </a:p>
        </p:txBody>
      </p:sp>
      <p:sp>
        <p:nvSpPr>
          <p:cNvPr id="13" name="object 13"/>
          <p:cNvSpPr/>
          <p:nvPr/>
        </p:nvSpPr>
        <p:spPr>
          <a:xfrm>
            <a:off x="10340340" y="4142232"/>
            <a:ext cx="350520" cy="1565275"/>
          </a:xfrm>
          <a:custGeom>
            <a:avLst/>
            <a:gdLst/>
            <a:ahLst/>
            <a:cxnLst/>
            <a:rect l="l" t="t" r="r" b="b"/>
            <a:pathLst>
              <a:path w="350520" h="1565275">
                <a:moveTo>
                  <a:pt x="350519" y="0"/>
                </a:moveTo>
                <a:lnTo>
                  <a:pt x="0" y="0"/>
                </a:lnTo>
                <a:lnTo>
                  <a:pt x="0" y="1565148"/>
                </a:lnTo>
                <a:lnTo>
                  <a:pt x="350519" y="1565148"/>
                </a:lnTo>
                <a:lnTo>
                  <a:pt x="350519" y="0"/>
                </a:lnTo>
                <a:close/>
              </a:path>
            </a:pathLst>
          </a:custGeom>
          <a:solidFill>
            <a:srgbClr val="1D9ED2"/>
          </a:solidFill>
        </p:spPr>
        <p:txBody>
          <a:bodyPr wrap="square" lIns="0" tIns="0" rIns="0" bIns="0" rtlCol="0"/>
          <a:lstStyle/>
          <a:p>
            <a:endParaRPr/>
          </a:p>
        </p:txBody>
      </p:sp>
      <p:sp>
        <p:nvSpPr>
          <p:cNvPr id="14" name="object 14"/>
          <p:cNvSpPr/>
          <p:nvPr/>
        </p:nvSpPr>
        <p:spPr>
          <a:xfrm>
            <a:off x="2129027" y="5706617"/>
            <a:ext cx="350520" cy="0"/>
          </a:xfrm>
          <a:custGeom>
            <a:avLst/>
            <a:gdLst/>
            <a:ahLst/>
            <a:cxnLst/>
            <a:rect l="l" t="t" r="r" b="b"/>
            <a:pathLst>
              <a:path w="350519">
                <a:moveTo>
                  <a:pt x="0" y="0"/>
                </a:moveTo>
                <a:lnTo>
                  <a:pt x="350520" y="0"/>
                </a:lnTo>
              </a:path>
            </a:pathLst>
          </a:custGeom>
          <a:ln w="3175">
            <a:solidFill>
              <a:srgbClr val="F68B21"/>
            </a:solidFill>
          </a:ln>
        </p:spPr>
        <p:txBody>
          <a:bodyPr wrap="square" lIns="0" tIns="0" rIns="0" bIns="0" rtlCol="0"/>
          <a:lstStyle/>
          <a:p>
            <a:endParaRPr/>
          </a:p>
        </p:txBody>
      </p:sp>
      <p:sp>
        <p:nvSpPr>
          <p:cNvPr id="15" name="object 15"/>
          <p:cNvSpPr/>
          <p:nvPr/>
        </p:nvSpPr>
        <p:spPr>
          <a:xfrm>
            <a:off x="3352800" y="5702808"/>
            <a:ext cx="349250" cy="0"/>
          </a:xfrm>
          <a:custGeom>
            <a:avLst/>
            <a:gdLst/>
            <a:ahLst/>
            <a:cxnLst/>
            <a:rect l="l" t="t" r="r" b="b"/>
            <a:pathLst>
              <a:path w="349250">
                <a:moveTo>
                  <a:pt x="0" y="0"/>
                </a:moveTo>
                <a:lnTo>
                  <a:pt x="348996" y="0"/>
                </a:lnTo>
              </a:path>
            </a:pathLst>
          </a:custGeom>
          <a:ln w="9143">
            <a:solidFill>
              <a:srgbClr val="F68B21"/>
            </a:solidFill>
          </a:ln>
        </p:spPr>
        <p:txBody>
          <a:bodyPr wrap="square" lIns="0" tIns="0" rIns="0" bIns="0" rtlCol="0"/>
          <a:lstStyle/>
          <a:p>
            <a:endParaRPr/>
          </a:p>
        </p:txBody>
      </p:sp>
      <p:sp>
        <p:nvSpPr>
          <p:cNvPr id="16" name="object 16"/>
          <p:cNvSpPr/>
          <p:nvPr/>
        </p:nvSpPr>
        <p:spPr>
          <a:xfrm>
            <a:off x="4575047" y="5697473"/>
            <a:ext cx="350520" cy="0"/>
          </a:xfrm>
          <a:custGeom>
            <a:avLst/>
            <a:gdLst/>
            <a:ahLst/>
            <a:cxnLst/>
            <a:rect l="l" t="t" r="r" b="b"/>
            <a:pathLst>
              <a:path w="350520">
                <a:moveTo>
                  <a:pt x="0" y="0"/>
                </a:moveTo>
                <a:lnTo>
                  <a:pt x="350519" y="0"/>
                </a:lnTo>
              </a:path>
            </a:pathLst>
          </a:custGeom>
          <a:ln w="19812">
            <a:solidFill>
              <a:srgbClr val="F68B21"/>
            </a:solidFill>
          </a:ln>
        </p:spPr>
        <p:txBody>
          <a:bodyPr wrap="square" lIns="0" tIns="0" rIns="0" bIns="0" rtlCol="0"/>
          <a:lstStyle/>
          <a:p>
            <a:endParaRPr/>
          </a:p>
        </p:txBody>
      </p:sp>
      <p:sp>
        <p:nvSpPr>
          <p:cNvPr id="17" name="object 17"/>
          <p:cNvSpPr/>
          <p:nvPr/>
        </p:nvSpPr>
        <p:spPr>
          <a:xfrm>
            <a:off x="5798820" y="5680709"/>
            <a:ext cx="349250" cy="0"/>
          </a:xfrm>
          <a:custGeom>
            <a:avLst/>
            <a:gdLst/>
            <a:ahLst/>
            <a:cxnLst/>
            <a:rect l="l" t="t" r="r" b="b"/>
            <a:pathLst>
              <a:path w="349250">
                <a:moveTo>
                  <a:pt x="0" y="0"/>
                </a:moveTo>
                <a:lnTo>
                  <a:pt x="348995" y="0"/>
                </a:lnTo>
              </a:path>
            </a:pathLst>
          </a:custGeom>
          <a:ln w="53340">
            <a:solidFill>
              <a:srgbClr val="F68B21"/>
            </a:solidFill>
          </a:ln>
        </p:spPr>
        <p:txBody>
          <a:bodyPr wrap="square" lIns="0" tIns="0" rIns="0" bIns="0" rtlCol="0"/>
          <a:lstStyle/>
          <a:p>
            <a:endParaRPr/>
          </a:p>
        </p:txBody>
      </p:sp>
      <p:sp>
        <p:nvSpPr>
          <p:cNvPr id="18" name="object 18"/>
          <p:cNvSpPr/>
          <p:nvPr/>
        </p:nvSpPr>
        <p:spPr>
          <a:xfrm>
            <a:off x="7021068" y="5570220"/>
            <a:ext cx="350520" cy="137160"/>
          </a:xfrm>
          <a:custGeom>
            <a:avLst/>
            <a:gdLst/>
            <a:ahLst/>
            <a:cxnLst/>
            <a:rect l="l" t="t" r="r" b="b"/>
            <a:pathLst>
              <a:path w="350520" h="137160">
                <a:moveTo>
                  <a:pt x="350520" y="0"/>
                </a:moveTo>
                <a:lnTo>
                  <a:pt x="0" y="0"/>
                </a:lnTo>
                <a:lnTo>
                  <a:pt x="0" y="137159"/>
                </a:lnTo>
                <a:lnTo>
                  <a:pt x="350520" y="137159"/>
                </a:lnTo>
                <a:lnTo>
                  <a:pt x="350520" y="0"/>
                </a:lnTo>
                <a:close/>
              </a:path>
            </a:pathLst>
          </a:custGeom>
          <a:solidFill>
            <a:srgbClr val="F68B21"/>
          </a:solidFill>
        </p:spPr>
        <p:txBody>
          <a:bodyPr wrap="square" lIns="0" tIns="0" rIns="0" bIns="0" rtlCol="0"/>
          <a:lstStyle/>
          <a:p>
            <a:endParaRPr/>
          </a:p>
        </p:txBody>
      </p:sp>
      <p:sp>
        <p:nvSpPr>
          <p:cNvPr id="19" name="object 19"/>
          <p:cNvSpPr/>
          <p:nvPr/>
        </p:nvSpPr>
        <p:spPr>
          <a:xfrm>
            <a:off x="8244840" y="5431535"/>
            <a:ext cx="349250" cy="276225"/>
          </a:xfrm>
          <a:custGeom>
            <a:avLst/>
            <a:gdLst/>
            <a:ahLst/>
            <a:cxnLst/>
            <a:rect l="l" t="t" r="r" b="b"/>
            <a:pathLst>
              <a:path w="349250" h="276225">
                <a:moveTo>
                  <a:pt x="348995" y="0"/>
                </a:moveTo>
                <a:lnTo>
                  <a:pt x="0" y="0"/>
                </a:lnTo>
                <a:lnTo>
                  <a:pt x="0" y="275844"/>
                </a:lnTo>
                <a:lnTo>
                  <a:pt x="348995" y="275844"/>
                </a:lnTo>
                <a:lnTo>
                  <a:pt x="348995" y="0"/>
                </a:lnTo>
                <a:close/>
              </a:path>
            </a:pathLst>
          </a:custGeom>
          <a:solidFill>
            <a:srgbClr val="F68B21"/>
          </a:solidFill>
        </p:spPr>
        <p:txBody>
          <a:bodyPr wrap="square" lIns="0" tIns="0" rIns="0" bIns="0" rtlCol="0"/>
          <a:lstStyle/>
          <a:p>
            <a:endParaRPr/>
          </a:p>
        </p:txBody>
      </p:sp>
      <p:sp>
        <p:nvSpPr>
          <p:cNvPr id="20" name="object 20"/>
          <p:cNvSpPr/>
          <p:nvPr/>
        </p:nvSpPr>
        <p:spPr>
          <a:xfrm>
            <a:off x="9467088" y="5237988"/>
            <a:ext cx="349250" cy="469900"/>
          </a:xfrm>
          <a:custGeom>
            <a:avLst/>
            <a:gdLst/>
            <a:ahLst/>
            <a:cxnLst/>
            <a:rect l="l" t="t" r="r" b="b"/>
            <a:pathLst>
              <a:path w="349250" h="469900">
                <a:moveTo>
                  <a:pt x="348995" y="0"/>
                </a:moveTo>
                <a:lnTo>
                  <a:pt x="0" y="0"/>
                </a:lnTo>
                <a:lnTo>
                  <a:pt x="0" y="469392"/>
                </a:lnTo>
                <a:lnTo>
                  <a:pt x="348995" y="469392"/>
                </a:lnTo>
                <a:lnTo>
                  <a:pt x="348995" y="0"/>
                </a:lnTo>
                <a:close/>
              </a:path>
            </a:pathLst>
          </a:custGeom>
          <a:solidFill>
            <a:srgbClr val="F68B21"/>
          </a:solidFill>
        </p:spPr>
        <p:txBody>
          <a:bodyPr wrap="square" lIns="0" tIns="0" rIns="0" bIns="0" rtlCol="0"/>
          <a:lstStyle/>
          <a:p>
            <a:endParaRPr/>
          </a:p>
        </p:txBody>
      </p:sp>
      <p:sp>
        <p:nvSpPr>
          <p:cNvPr id="21" name="object 21"/>
          <p:cNvSpPr/>
          <p:nvPr/>
        </p:nvSpPr>
        <p:spPr>
          <a:xfrm>
            <a:off x="10690859" y="5141976"/>
            <a:ext cx="349250" cy="565785"/>
          </a:xfrm>
          <a:custGeom>
            <a:avLst/>
            <a:gdLst/>
            <a:ahLst/>
            <a:cxnLst/>
            <a:rect l="l" t="t" r="r" b="b"/>
            <a:pathLst>
              <a:path w="349250" h="565785">
                <a:moveTo>
                  <a:pt x="348996" y="0"/>
                </a:moveTo>
                <a:lnTo>
                  <a:pt x="0" y="0"/>
                </a:lnTo>
                <a:lnTo>
                  <a:pt x="0" y="565404"/>
                </a:lnTo>
                <a:lnTo>
                  <a:pt x="348996" y="565404"/>
                </a:lnTo>
                <a:lnTo>
                  <a:pt x="348996" y="0"/>
                </a:lnTo>
                <a:close/>
              </a:path>
            </a:pathLst>
          </a:custGeom>
          <a:solidFill>
            <a:srgbClr val="F68B21"/>
          </a:solidFill>
        </p:spPr>
        <p:txBody>
          <a:bodyPr wrap="square" lIns="0" tIns="0" rIns="0" bIns="0" rtlCol="0"/>
          <a:lstStyle/>
          <a:p>
            <a:endParaRPr/>
          </a:p>
        </p:txBody>
      </p:sp>
      <p:sp>
        <p:nvSpPr>
          <p:cNvPr id="22" name="object 22"/>
          <p:cNvSpPr/>
          <p:nvPr/>
        </p:nvSpPr>
        <p:spPr>
          <a:xfrm>
            <a:off x="1517903" y="3163823"/>
            <a:ext cx="0" cy="2543810"/>
          </a:xfrm>
          <a:custGeom>
            <a:avLst/>
            <a:gdLst/>
            <a:ahLst/>
            <a:cxnLst/>
            <a:rect l="l" t="t" r="r" b="b"/>
            <a:pathLst>
              <a:path h="2543810">
                <a:moveTo>
                  <a:pt x="0" y="2543556"/>
                </a:moveTo>
                <a:lnTo>
                  <a:pt x="0" y="0"/>
                </a:lnTo>
              </a:path>
            </a:pathLst>
          </a:custGeom>
          <a:ln w="3175">
            <a:solidFill>
              <a:srgbClr val="BEBEBE"/>
            </a:solidFill>
          </a:ln>
        </p:spPr>
        <p:txBody>
          <a:bodyPr wrap="square" lIns="0" tIns="0" rIns="0" bIns="0" rtlCol="0"/>
          <a:lstStyle/>
          <a:p>
            <a:endParaRPr/>
          </a:p>
        </p:txBody>
      </p:sp>
      <p:sp>
        <p:nvSpPr>
          <p:cNvPr id="23" name="object 23"/>
          <p:cNvSpPr/>
          <p:nvPr/>
        </p:nvSpPr>
        <p:spPr>
          <a:xfrm>
            <a:off x="1517903" y="5707379"/>
            <a:ext cx="9784080" cy="0"/>
          </a:xfrm>
          <a:custGeom>
            <a:avLst/>
            <a:gdLst/>
            <a:ahLst/>
            <a:cxnLst/>
            <a:rect l="l" t="t" r="r" b="b"/>
            <a:pathLst>
              <a:path w="9784080">
                <a:moveTo>
                  <a:pt x="0" y="0"/>
                </a:moveTo>
                <a:lnTo>
                  <a:pt x="9784080" y="0"/>
                </a:lnTo>
              </a:path>
            </a:pathLst>
          </a:custGeom>
          <a:ln w="3175">
            <a:solidFill>
              <a:srgbClr val="BEBEBE"/>
            </a:solidFill>
          </a:ln>
        </p:spPr>
        <p:txBody>
          <a:bodyPr wrap="square" lIns="0" tIns="0" rIns="0" bIns="0" rtlCol="0"/>
          <a:lstStyle/>
          <a:p>
            <a:endParaRPr/>
          </a:p>
        </p:txBody>
      </p:sp>
      <p:sp>
        <p:nvSpPr>
          <p:cNvPr id="24" name="object 24"/>
          <p:cNvSpPr/>
          <p:nvPr/>
        </p:nvSpPr>
        <p:spPr>
          <a:xfrm>
            <a:off x="3352038" y="3547109"/>
            <a:ext cx="7338059" cy="501650"/>
          </a:xfrm>
          <a:custGeom>
            <a:avLst/>
            <a:gdLst/>
            <a:ahLst/>
            <a:cxnLst/>
            <a:rect l="l" t="t" r="r" b="b"/>
            <a:pathLst>
              <a:path w="7338059" h="501650">
                <a:moveTo>
                  <a:pt x="0" y="0"/>
                </a:moveTo>
                <a:lnTo>
                  <a:pt x="53997" y="19133"/>
                </a:lnTo>
                <a:lnTo>
                  <a:pt x="120797" y="44713"/>
                </a:lnTo>
                <a:lnTo>
                  <a:pt x="158477" y="59540"/>
                </a:lnTo>
                <a:lnTo>
                  <a:pt x="198732" y="75522"/>
                </a:lnTo>
                <a:lnTo>
                  <a:pt x="241352" y="92507"/>
                </a:lnTo>
                <a:lnTo>
                  <a:pt x="286129" y="110342"/>
                </a:lnTo>
                <a:lnTo>
                  <a:pt x="332855" y="128876"/>
                </a:lnTo>
                <a:lnTo>
                  <a:pt x="381320" y="147955"/>
                </a:lnTo>
                <a:lnTo>
                  <a:pt x="431316" y="167428"/>
                </a:lnTo>
                <a:lnTo>
                  <a:pt x="482635" y="187142"/>
                </a:lnTo>
                <a:lnTo>
                  <a:pt x="535066" y="206946"/>
                </a:lnTo>
                <a:lnTo>
                  <a:pt x="588403" y="226686"/>
                </a:lnTo>
                <a:lnTo>
                  <a:pt x="642435" y="246211"/>
                </a:lnTo>
                <a:lnTo>
                  <a:pt x="696954" y="265369"/>
                </a:lnTo>
                <a:lnTo>
                  <a:pt x="751751" y="284006"/>
                </a:lnTo>
                <a:lnTo>
                  <a:pt x="806618" y="301972"/>
                </a:lnTo>
                <a:lnTo>
                  <a:pt x="861346" y="319112"/>
                </a:lnTo>
                <a:lnTo>
                  <a:pt x="915726" y="335277"/>
                </a:lnTo>
                <a:lnTo>
                  <a:pt x="969549" y="350312"/>
                </a:lnTo>
                <a:lnTo>
                  <a:pt x="1022607" y="364066"/>
                </a:lnTo>
                <a:lnTo>
                  <a:pt x="1074691" y="376386"/>
                </a:lnTo>
                <a:lnTo>
                  <a:pt x="1125592" y="387121"/>
                </a:lnTo>
                <a:lnTo>
                  <a:pt x="1175101" y="396118"/>
                </a:lnTo>
                <a:lnTo>
                  <a:pt x="1223010" y="403225"/>
                </a:lnTo>
                <a:lnTo>
                  <a:pt x="1273968" y="409077"/>
                </a:lnTo>
                <a:lnTo>
                  <a:pt x="1324927" y="413456"/>
                </a:lnTo>
                <a:lnTo>
                  <a:pt x="1375886" y="416449"/>
                </a:lnTo>
                <a:lnTo>
                  <a:pt x="1426844" y="418147"/>
                </a:lnTo>
                <a:lnTo>
                  <a:pt x="1477803" y="418638"/>
                </a:lnTo>
                <a:lnTo>
                  <a:pt x="1528762" y="418012"/>
                </a:lnTo>
                <a:lnTo>
                  <a:pt x="1579721" y="416358"/>
                </a:lnTo>
                <a:lnTo>
                  <a:pt x="1630679" y="413765"/>
                </a:lnTo>
                <a:lnTo>
                  <a:pt x="1681638" y="410324"/>
                </a:lnTo>
                <a:lnTo>
                  <a:pt x="1732597" y="406122"/>
                </a:lnTo>
                <a:lnTo>
                  <a:pt x="1783556" y="401249"/>
                </a:lnTo>
                <a:lnTo>
                  <a:pt x="1834514" y="395795"/>
                </a:lnTo>
                <a:lnTo>
                  <a:pt x="1885473" y="389849"/>
                </a:lnTo>
                <a:lnTo>
                  <a:pt x="1936432" y="383500"/>
                </a:lnTo>
                <a:lnTo>
                  <a:pt x="1987391" y="376837"/>
                </a:lnTo>
                <a:lnTo>
                  <a:pt x="2038349" y="369950"/>
                </a:lnTo>
                <a:lnTo>
                  <a:pt x="2089308" y="362929"/>
                </a:lnTo>
                <a:lnTo>
                  <a:pt x="2140267" y="355861"/>
                </a:lnTo>
                <a:lnTo>
                  <a:pt x="2191226" y="348838"/>
                </a:lnTo>
                <a:lnTo>
                  <a:pt x="2242184" y="341947"/>
                </a:lnTo>
                <a:lnTo>
                  <a:pt x="2293143" y="335279"/>
                </a:lnTo>
                <a:lnTo>
                  <a:pt x="2344102" y="328922"/>
                </a:lnTo>
                <a:lnTo>
                  <a:pt x="2395061" y="322965"/>
                </a:lnTo>
                <a:lnTo>
                  <a:pt x="2446020" y="317500"/>
                </a:lnTo>
                <a:lnTo>
                  <a:pt x="2496978" y="311886"/>
                </a:lnTo>
                <a:lnTo>
                  <a:pt x="2547937" y="305518"/>
                </a:lnTo>
                <a:lnTo>
                  <a:pt x="2598896" y="298484"/>
                </a:lnTo>
                <a:lnTo>
                  <a:pt x="2649854" y="290873"/>
                </a:lnTo>
                <a:lnTo>
                  <a:pt x="2700813" y="282773"/>
                </a:lnTo>
                <a:lnTo>
                  <a:pt x="2751772" y="274272"/>
                </a:lnTo>
                <a:lnTo>
                  <a:pt x="2802731" y="265459"/>
                </a:lnTo>
                <a:lnTo>
                  <a:pt x="2853689" y="256422"/>
                </a:lnTo>
                <a:lnTo>
                  <a:pt x="2904648" y="247250"/>
                </a:lnTo>
                <a:lnTo>
                  <a:pt x="2955607" y="238030"/>
                </a:lnTo>
                <a:lnTo>
                  <a:pt x="3006566" y="228853"/>
                </a:lnTo>
                <a:lnTo>
                  <a:pt x="3057524" y="219805"/>
                </a:lnTo>
                <a:lnTo>
                  <a:pt x="3108483" y="210975"/>
                </a:lnTo>
                <a:lnTo>
                  <a:pt x="3159442" y="202452"/>
                </a:lnTo>
                <a:lnTo>
                  <a:pt x="3210401" y="194324"/>
                </a:lnTo>
                <a:lnTo>
                  <a:pt x="3261360" y="186680"/>
                </a:lnTo>
                <a:lnTo>
                  <a:pt x="3312318" y="179608"/>
                </a:lnTo>
                <a:lnTo>
                  <a:pt x="3363277" y="173196"/>
                </a:lnTo>
                <a:lnTo>
                  <a:pt x="3414236" y="167533"/>
                </a:lnTo>
                <a:lnTo>
                  <a:pt x="3465194" y="162706"/>
                </a:lnTo>
                <a:lnTo>
                  <a:pt x="3516153" y="158806"/>
                </a:lnTo>
                <a:lnTo>
                  <a:pt x="3567112" y="155920"/>
                </a:lnTo>
                <a:lnTo>
                  <a:pt x="3618071" y="154136"/>
                </a:lnTo>
                <a:lnTo>
                  <a:pt x="3669030" y="153542"/>
                </a:lnTo>
                <a:lnTo>
                  <a:pt x="3719988" y="154205"/>
                </a:lnTo>
                <a:lnTo>
                  <a:pt x="3770947" y="156040"/>
                </a:lnTo>
                <a:lnTo>
                  <a:pt x="3821906" y="158961"/>
                </a:lnTo>
                <a:lnTo>
                  <a:pt x="3872865" y="162883"/>
                </a:lnTo>
                <a:lnTo>
                  <a:pt x="3923823" y="167721"/>
                </a:lnTo>
                <a:lnTo>
                  <a:pt x="3974782" y="173388"/>
                </a:lnTo>
                <a:lnTo>
                  <a:pt x="4025741" y="179799"/>
                </a:lnTo>
                <a:lnTo>
                  <a:pt x="4076700" y="186868"/>
                </a:lnTo>
                <a:lnTo>
                  <a:pt x="4127658" y="194510"/>
                </a:lnTo>
                <a:lnTo>
                  <a:pt x="4178617" y="202638"/>
                </a:lnTo>
                <a:lnTo>
                  <a:pt x="4229576" y="211167"/>
                </a:lnTo>
                <a:lnTo>
                  <a:pt x="4280535" y="220011"/>
                </a:lnTo>
                <a:lnTo>
                  <a:pt x="4331493" y="229085"/>
                </a:lnTo>
                <a:lnTo>
                  <a:pt x="4382452" y="238303"/>
                </a:lnTo>
                <a:lnTo>
                  <a:pt x="4433411" y="247578"/>
                </a:lnTo>
                <a:lnTo>
                  <a:pt x="4484370" y="256826"/>
                </a:lnTo>
                <a:lnTo>
                  <a:pt x="4535328" y="265961"/>
                </a:lnTo>
                <a:lnTo>
                  <a:pt x="4586287" y="274897"/>
                </a:lnTo>
                <a:lnTo>
                  <a:pt x="4637246" y="283548"/>
                </a:lnTo>
                <a:lnTo>
                  <a:pt x="4688205" y="291828"/>
                </a:lnTo>
                <a:lnTo>
                  <a:pt x="4739163" y="299653"/>
                </a:lnTo>
                <a:lnTo>
                  <a:pt x="4790122" y="306935"/>
                </a:lnTo>
                <a:lnTo>
                  <a:pt x="4841081" y="313590"/>
                </a:lnTo>
                <a:lnTo>
                  <a:pt x="4892040" y="319531"/>
                </a:lnTo>
                <a:lnTo>
                  <a:pt x="4942998" y="324978"/>
                </a:lnTo>
                <a:lnTo>
                  <a:pt x="4993957" y="330244"/>
                </a:lnTo>
                <a:lnTo>
                  <a:pt x="5044916" y="335340"/>
                </a:lnTo>
                <a:lnTo>
                  <a:pt x="5095875" y="340274"/>
                </a:lnTo>
                <a:lnTo>
                  <a:pt x="5146833" y="345057"/>
                </a:lnTo>
                <a:lnTo>
                  <a:pt x="5197792" y="349698"/>
                </a:lnTo>
                <a:lnTo>
                  <a:pt x="5248751" y="354208"/>
                </a:lnTo>
                <a:lnTo>
                  <a:pt x="5299710" y="358596"/>
                </a:lnTo>
                <a:lnTo>
                  <a:pt x="5350668" y="362872"/>
                </a:lnTo>
                <a:lnTo>
                  <a:pt x="5401627" y="367046"/>
                </a:lnTo>
                <a:lnTo>
                  <a:pt x="5452586" y="371127"/>
                </a:lnTo>
                <a:lnTo>
                  <a:pt x="5503545" y="375126"/>
                </a:lnTo>
                <a:lnTo>
                  <a:pt x="5554503" y="379052"/>
                </a:lnTo>
                <a:lnTo>
                  <a:pt x="5605462" y="382915"/>
                </a:lnTo>
                <a:lnTo>
                  <a:pt x="5656421" y="386725"/>
                </a:lnTo>
                <a:lnTo>
                  <a:pt x="5707380" y="390492"/>
                </a:lnTo>
                <a:lnTo>
                  <a:pt x="5758338" y="394225"/>
                </a:lnTo>
                <a:lnTo>
                  <a:pt x="5809297" y="397934"/>
                </a:lnTo>
                <a:lnTo>
                  <a:pt x="5860256" y="401630"/>
                </a:lnTo>
                <a:lnTo>
                  <a:pt x="5911215" y="405321"/>
                </a:lnTo>
                <a:lnTo>
                  <a:pt x="5962173" y="409018"/>
                </a:lnTo>
                <a:lnTo>
                  <a:pt x="6013132" y="412731"/>
                </a:lnTo>
                <a:lnTo>
                  <a:pt x="6064091" y="416469"/>
                </a:lnTo>
                <a:lnTo>
                  <a:pt x="6115050" y="420242"/>
                </a:lnTo>
                <a:lnTo>
                  <a:pt x="6166008" y="424003"/>
                </a:lnTo>
                <a:lnTo>
                  <a:pt x="6216967" y="427699"/>
                </a:lnTo>
                <a:lnTo>
                  <a:pt x="6267926" y="431335"/>
                </a:lnTo>
                <a:lnTo>
                  <a:pt x="6318885" y="434915"/>
                </a:lnTo>
                <a:lnTo>
                  <a:pt x="6369843" y="438443"/>
                </a:lnTo>
                <a:lnTo>
                  <a:pt x="6420802" y="441924"/>
                </a:lnTo>
                <a:lnTo>
                  <a:pt x="6471761" y="445362"/>
                </a:lnTo>
                <a:lnTo>
                  <a:pt x="6522720" y="448761"/>
                </a:lnTo>
                <a:lnTo>
                  <a:pt x="6573678" y="452126"/>
                </a:lnTo>
                <a:lnTo>
                  <a:pt x="6624637" y="455461"/>
                </a:lnTo>
                <a:lnTo>
                  <a:pt x="6675596" y="458770"/>
                </a:lnTo>
                <a:lnTo>
                  <a:pt x="6726555" y="462057"/>
                </a:lnTo>
                <a:lnTo>
                  <a:pt x="6777513" y="465328"/>
                </a:lnTo>
                <a:lnTo>
                  <a:pt x="6828472" y="468585"/>
                </a:lnTo>
                <a:lnTo>
                  <a:pt x="6879431" y="471834"/>
                </a:lnTo>
                <a:lnTo>
                  <a:pt x="6930390" y="475078"/>
                </a:lnTo>
                <a:lnTo>
                  <a:pt x="6981348" y="478323"/>
                </a:lnTo>
                <a:lnTo>
                  <a:pt x="7032307" y="481572"/>
                </a:lnTo>
                <a:lnTo>
                  <a:pt x="7083266" y="484829"/>
                </a:lnTo>
                <a:lnTo>
                  <a:pt x="7134225" y="488099"/>
                </a:lnTo>
                <a:lnTo>
                  <a:pt x="7185183" y="491387"/>
                </a:lnTo>
                <a:lnTo>
                  <a:pt x="7236142" y="494696"/>
                </a:lnTo>
                <a:lnTo>
                  <a:pt x="7287101" y="498031"/>
                </a:lnTo>
                <a:lnTo>
                  <a:pt x="7338059" y="501395"/>
                </a:lnTo>
              </a:path>
            </a:pathLst>
          </a:custGeom>
          <a:ln w="28956">
            <a:solidFill>
              <a:srgbClr val="1D9ED2"/>
            </a:solidFill>
          </a:ln>
        </p:spPr>
        <p:txBody>
          <a:bodyPr wrap="square" lIns="0" tIns="0" rIns="0" bIns="0" rtlCol="0"/>
          <a:lstStyle/>
          <a:p>
            <a:endParaRPr/>
          </a:p>
        </p:txBody>
      </p:sp>
      <p:sp>
        <p:nvSpPr>
          <p:cNvPr id="25" name="object 25"/>
          <p:cNvSpPr/>
          <p:nvPr/>
        </p:nvSpPr>
        <p:spPr>
          <a:xfrm>
            <a:off x="3308984" y="3503295"/>
            <a:ext cx="88900" cy="88900"/>
          </a:xfrm>
          <a:custGeom>
            <a:avLst/>
            <a:gdLst/>
            <a:ahLst/>
            <a:cxnLst/>
            <a:rect l="l" t="t" r="r" b="b"/>
            <a:pathLst>
              <a:path w="88900" h="88900">
                <a:moveTo>
                  <a:pt x="0" y="88391"/>
                </a:moveTo>
                <a:lnTo>
                  <a:pt x="88391" y="88391"/>
                </a:lnTo>
                <a:lnTo>
                  <a:pt x="88391" y="0"/>
                </a:lnTo>
                <a:lnTo>
                  <a:pt x="0" y="0"/>
                </a:lnTo>
                <a:lnTo>
                  <a:pt x="0" y="88391"/>
                </a:lnTo>
                <a:close/>
              </a:path>
            </a:pathLst>
          </a:custGeom>
          <a:solidFill>
            <a:srgbClr val="1D9ED2"/>
          </a:solidFill>
        </p:spPr>
        <p:txBody>
          <a:bodyPr wrap="square" lIns="0" tIns="0" rIns="0" bIns="0" rtlCol="0"/>
          <a:lstStyle/>
          <a:p>
            <a:endParaRPr/>
          </a:p>
        </p:txBody>
      </p:sp>
      <p:sp>
        <p:nvSpPr>
          <p:cNvPr id="26" name="object 26"/>
          <p:cNvSpPr/>
          <p:nvPr/>
        </p:nvSpPr>
        <p:spPr>
          <a:xfrm>
            <a:off x="3308984" y="3503295"/>
            <a:ext cx="88900" cy="88900"/>
          </a:xfrm>
          <a:custGeom>
            <a:avLst/>
            <a:gdLst/>
            <a:ahLst/>
            <a:cxnLst/>
            <a:rect l="l" t="t" r="r" b="b"/>
            <a:pathLst>
              <a:path w="88900" h="88900">
                <a:moveTo>
                  <a:pt x="0" y="88391"/>
                </a:moveTo>
                <a:lnTo>
                  <a:pt x="88391" y="88391"/>
                </a:lnTo>
                <a:lnTo>
                  <a:pt x="88391" y="0"/>
                </a:lnTo>
                <a:lnTo>
                  <a:pt x="0" y="0"/>
                </a:lnTo>
                <a:lnTo>
                  <a:pt x="0" y="88391"/>
                </a:lnTo>
                <a:close/>
              </a:path>
            </a:pathLst>
          </a:custGeom>
          <a:ln w="9144">
            <a:solidFill>
              <a:srgbClr val="1D9ED2"/>
            </a:solidFill>
          </a:ln>
        </p:spPr>
        <p:txBody>
          <a:bodyPr wrap="square" lIns="0" tIns="0" rIns="0" bIns="0" rtlCol="0"/>
          <a:lstStyle/>
          <a:p>
            <a:endParaRPr/>
          </a:p>
        </p:txBody>
      </p:sp>
      <p:sp>
        <p:nvSpPr>
          <p:cNvPr id="27" name="object 27"/>
          <p:cNvSpPr/>
          <p:nvPr/>
        </p:nvSpPr>
        <p:spPr>
          <a:xfrm>
            <a:off x="4531233" y="3942207"/>
            <a:ext cx="88900" cy="52069"/>
          </a:xfrm>
          <a:custGeom>
            <a:avLst/>
            <a:gdLst/>
            <a:ahLst/>
            <a:cxnLst/>
            <a:rect l="l" t="t" r="r" b="b"/>
            <a:pathLst>
              <a:path w="88900" h="52070">
                <a:moveTo>
                  <a:pt x="0" y="51816"/>
                </a:moveTo>
                <a:lnTo>
                  <a:pt x="88391" y="51816"/>
                </a:lnTo>
                <a:lnTo>
                  <a:pt x="88391" y="0"/>
                </a:lnTo>
                <a:lnTo>
                  <a:pt x="0" y="0"/>
                </a:lnTo>
                <a:lnTo>
                  <a:pt x="0" y="51816"/>
                </a:lnTo>
                <a:close/>
              </a:path>
            </a:pathLst>
          </a:custGeom>
          <a:solidFill>
            <a:srgbClr val="1D9ED2"/>
          </a:solidFill>
        </p:spPr>
        <p:txBody>
          <a:bodyPr wrap="square" lIns="0" tIns="0" rIns="0" bIns="0" rtlCol="0"/>
          <a:lstStyle/>
          <a:p>
            <a:endParaRPr/>
          </a:p>
        </p:txBody>
      </p:sp>
      <p:sp>
        <p:nvSpPr>
          <p:cNvPr id="28" name="object 28"/>
          <p:cNvSpPr/>
          <p:nvPr/>
        </p:nvSpPr>
        <p:spPr>
          <a:xfrm>
            <a:off x="4531233" y="3905630"/>
            <a:ext cx="88900" cy="88900"/>
          </a:xfrm>
          <a:custGeom>
            <a:avLst/>
            <a:gdLst/>
            <a:ahLst/>
            <a:cxnLst/>
            <a:rect l="l" t="t" r="r" b="b"/>
            <a:pathLst>
              <a:path w="88900" h="88900">
                <a:moveTo>
                  <a:pt x="0" y="88392"/>
                </a:moveTo>
                <a:lnTo>
                  <a:pt x="88391" y="88392"/>
                </a:lnTo>
                <a:lnTo>
                  <a:pt x="88391" y="0"/>
                </a:lnTo>
                <a:lnTo>
                  <a:pt x="0" y="0"/>
                </a:lnTo>
                <a:lnTo>
                  <a:pt x="0" y="88392"/>
                </a:lnTo>
                <a:close/>
              </a:path>
            </a:pathLst>
          </a:custGeom>
          <a:ln w="9144">
            <a:solidFill>
              <a:srgbClr val="1D9ED2"/>
            </a:solidFill>
          </a:ln>
        </p:spPr>
        <p:txBody>
          <a:bodyPr wrap="square" lIns="0" tIns="0" rIns="0" bIns="0" rtlCol="0"/>
          <a:lstStyle/>
          <a:p>
            <a:endParaRPr/>
          </a:p>
        </p:txBody>
      </p:sp>
      <p:sp>
        <p:nvSpPr>
          <p:cNvPr id="29" name="object 29"/>
          <p:cNvSpPr/>
          <p:nvPr/>
        </p:nvSpPr>
        <p:spPr>
          <a:xfrm>
            <a:off x="5755004" y="3869054"/>
            <a:ext cx="88900" cy="40005"/>
          </a:xfrm>
          <a:custGeom>
            <a:avLst/>
            <a:gdLst/>
            <a:ahLst/>
            <a:cxnLst/>
            <a:rect l="l" t="t" r="r" b="b"/>
            <a:pathLst>
              <a:path w="88900" h="40004">
                <a:moveTo>
                  <a:pt x="0" y="39624"/>
                </a:moveTo>
                <a:lnTo>
                  <a:pt x="88391" y="39624"/>
                </a:lnTo>
                <a:lnTo>
                  <a:pt x="88391" y="0"/>
                </a:lnTo>
                <a:lnTo>
                  <a:pt x="0" y="0"/>
                </a:lnTo>
                <a:lnTo>
                  <a:pt x="0" y="39624"/>
                </a:lnTo>
                <a:close/>
              </a:path>
            </a:pathLst>
          </a:custGeom>
          <a:solidFill>
            <a:srgbClr val="1D9ED2"/>
          </a:solidFill>
        </p:spPr>
        <p:txBody>
          <a:bodyPr wrap="square" lIns="0" tIns="0" rIns="0" bIns="0" rtlCol="0"/>
          <a:lstStyle/>
          <a:p>
            <a:endParaRPr/>
          </a:p>
        </p:txBody>
      </p:sp>
      <p:sp>
        <p:nvSpPr>
          <p:cNvPr id="30" name="object 30"/>
          <p:cNvSpPr/>
          <p:nvPr/>
        </p:nvSpPr>
        <p:spPr>
          <a:xfrm>
            <a:off x="5755004" y="3820286"/>
            <a:ext cx="88900" cy="88900"/>
          </a:xfrm>
          <a:custGeom>
            <a:avLst/>
            <a:gdLst/>
            <a:ahLst/>
            <a:cxnLst/>
            <a:rect l="l" t="t" r="r" b="b"/>
            <a:pathLst>
              <a:path w="88900" h="88900">
                <a:moveTo>
                  <a:pt x="0" y="88392"/>
                </a:moveTo>
                <a:lnTo>
                  <a:pt x="88391" y="88392"/>
                </a:lnTo>
                <a:lnTo>
                  <a:pt x="88391" y="0"/>
                </a:lnTo>
                <a:lnTo>
                  <a:pt x="0" y="0"/>
                </a:lnTo>
                <a:lnTo>
                  <a:pt x="0" y="88392"/>
                </a:lnTo>
                <a:close/>
              </a:path>
            </a:pathLst>
          </a:custGeom>
          <a:ln w="9144">
            <a:solidFill>
              <a:srgbClr val="1D9ED2"/>
            </a:solidFill>
          </a:ln>
        </p:spPr>
        <p:txBody>
          <a:bodyPr wrap="square" lIns="0" tIns="0" rIns="0" bIns="0" rtlCol="0"/>
          <a:lstStyle/>
          <a:p>
            <a:endParaRPr/>
          </a:p>
        </p:txBody>
      </p:sp>
      <p:sp>
        <p:nvSpPr>
          <p:cNvPr id="31" name="object 31"/>
          <p:cNvSpPr/>
          <p:nvPr/>
        </p:nvSpPr>
        <p:spPr>
          <a:xfrm>
            <a:off x="6977253" y="3657219"/>
            <a:ext cx="88900" cy="88900"/>
          </a:xfrm>
          <a:custGeom>
            <a:avLst/>
            <a:gdLst/>
            <a:ahLst/>
            <a:cxnLst/>
            <a:rect l="l" t="t" r="r" b="b"/>
            <a:pathLst>
              <a:path w="88900" h="88900">
                <a:moveTo>
                  <a:pt x="0" y="88391"/>
                </a:moveTo>
                <a:lnTo>
                  <a:pt x="88392" y="88391"/>
                </a:lnTo>
                <a:lnTo>
                  <a:pt x="88392" y="0"/>
                </a:lnTo>
                <a:lnTo>
                  <a:pt x="0" y="0"/>
                </a:lnTo>
                <a:lnTo>
                  <a:pt x="0" y="88391"/>
                </a:lnTo>
                <a:close/>
              </a:path>
            </a:pathLst>
          </a:custGeom>
          <a:solidFill>
            <a:srgbClr val="1D9ED2"/>
          </a:solidFill>
        </p:spPr>
        <p:txBody>
          <a:bodyPr wrap="square" lIns="0" tIns="0" rIns="0" bIns="0" rtlCol="0"/>
          <a:lstStyle/>
          <a:p>
            <a:endParaRPr/>
          </a:p>
        </p:txBody>
      </p:sp>
      <p:sp>
        <p:nvSpPr>
          <p:cNvPr id="32" name="object 32"/>
          <p:cNvSpPr/>
          <p:nvPr/>
        </p:nvSpPr>
        <p:spPr>
          <a:xfrm>
            <a:off x="6977253" y="3657219"/>
            <a:ext cx="88900" cy="88900"/>
          </a:xfrm>
          <a:custGeom>
            <a:avLst/>
            <a:gdLst/>
            <a:ahLst/>
            <a:cxnLst/>
            <a:rect l="l" t="t" r="r" b="b"/>
            <a:pathLst>
              <a:path w="88900" h="88900">
                <a:moveTo>
                  <a:pt x="0" y="88391"/>
                </a:moveTo>
                <a:lnTo>
                  <a:pt x="88392" y="88391"/>
                </a:lnTo>
                <a:lnTo>
                  <a:pt x="88392" y="0"/>
                </a:lnTo>
                <a:lnTo>
                  <a:pt x="0" y="0"/>
                </a:lnTo>
                <a:lnTo>
                  <a:pt x="0" y="88391"/>
                </a:lnTo>
                <a:close/>
              </a:path>
            </a:pathLst>
          </a:custGeom>
          <a:ln w="9144">
            <a:solidFill>
              <a:srgbClr val="1D9ED2"/>
            </a:solidFill>
          </a:ln>
        </p:spPr>
        <p:txBody>
          <a:bodyPr wrap="square" lIns="0" tIns="0" rIns="0" bIns="0" rtlCol="0"/>
          <a:lstStyle/>
          <a:p>
            <a:endParaRPr/>
          </a:p>
        </p:txBody>
      </p:sp>
      <p:sp>
        <p:nvSpPr>
          <p:cNvPr id="33" name="object 33"/>
          <p:cNvSpPr/>
          <p:nvPr/>
        </p:nvSpPr>
        <p:spPr>
          <a:xfrm>
            <a:off x="8201025" y="3821810"/>
            <a:ext cx="88900" cy="59690"/>
          </a:xfrm>
          <a:custGeom>
            <a:avLst/>
            <a:gdLst/>
            <a:ahLst/>
            <a:cxnLst/>
            <a:rect l="l" t="t" r="r" b="b"/>
            <a:pathLst>
              <a:path w="88900" h="59689">
                <a:moveTo>
                  <a:pt x="0" y="59436"/>
                </a:moveTo>
                <a:lnTo>
                  <a:pt x="88392" y="59436"/>
                </a:lnTo>
                <a:lnTo>
                  <a:pt x="88392" y="0"/>
                </a:lnTo>
                <a:lnTo>
                  <a:pt x="0" y="0"/>
                </a:lnTo>
                <a:lnTo>
                  <a:pt x="0" y="59436"/>
                </a:lnTo>
                <a:close/>
              </a:path>
            </a:pathLst>
          </a:custGeom>
          <a:solidFill>
            <a:srgbClr val="1D9ED2"/>
          </a:solidFill>
        </p:spPr>
        <p:txBody>
          <a:bodyPr wrap="square" lIns="0" tIns="0" rIns="0" bIns="0" rtlCol="0"/>
          <a:lstStyle/>
          <a:p>
            <a:endParaRPr/>
          </a:p>
        </p:txBody>
      </p:sp>
      <p:sp>
        <p:nvSpPr>
          <p:cNvPr id="34" name="object 34"/>
          <p:cNvSpPr/>
          <p:nvPr/>
        </p:nvSpPr>
        <p:spPr>
          <a:xfrm>
            <a:off x="8201025" y="3821810"/>
            <a:ext cx="88900" cy="88900"/>
          </a:xfrm>
          <a:custGeom>
            <a:avLst/>
            <a:gdLst/>
            <a:ahLst/>
            <a:cxnLst/>
            <a:rect l="l" t="t" r="r" b="b"/>
            <a:pathLst>
              <a:path w="88900" h="88900">
                <a:moveTo>
                  <a:pt x="0" y="88392"/>
                </a:moveTo>
                <a:lnTo>
                  <a:pt x="88392" y="88392"/>
                </a:lnTo>
                <a:lnTo>
                  <a:pt x="88392" y="0"/>
                </a:lnTo>
                <a:lnTo>
                  <a:pt x="0" y="0"/>
                </a:lnTo>
                <a:lnTo>
                  <a:pt x="0" y="88392"/>
                </a:lnTo>
                <a:close/>
              </a:path>
            </a:pathLst>
          </a:custGeom>
          <a:ln w="9144">
            <a:solidFill>
              <a:srgbClr val="1D9ED2"/>
            </a:solidFill>
          </a:ln>
        </p:spPr>
        <p:txBody>
          <a:bodyPr wrap="square" lIns="0" tIns="0" rIns="0" bIns="0" rtlCol="0"/>
          <a:lstStyle/>
          <a:p>
            <a:endParaRPr/>
          </a:p>
        </p:txBody>
      </p:sp>
      <p:sp>
        <p:nvSpPr>
          <p:cNvPr id="35" name="object 35"/>
          <p:cNvSpPr/>
          <p:nvPr/>
        </p:nvSpPr>
        <p:spPr>
          <a:xfrm>
            <a:off x="9423272" y="3922395"/>
            <a:ext cx="88900" cy="7620"/>
          </a:xfrm>
          <a:custGeom>
            <a:avLst/>
            <a:gdLst/>
            <a:ahLst/>
            <a:cxnLst/>
            <a:rect l="l" t="t" r="r" b="b"/>
            <a:pathLst>
              <a:path w="88900" h="7620">
                <a:moveTo>
                  <a:pt x="0" y="7620"/>
                </a:moveTo>
                <a:lnTo>
                  <a:pt x="88392" y="7620"/>
                </a:lnTo>
                <a:lnTo>
                  <a:pt x="88392" y="0"/>
                </a:lnTo>
                <a:lnTo>
                  <a:pt x="0" y="0"/>
                </a:lnTo>
                <a:lnTo>
                  <a:pt x="0" y="7620"/>
                </a:lnTo>
                <a:close/>
              </a:path>
            </a:pathLst>
          </a:custGeom>
          <a:solidFill>
            <a:srgbClr val="1D9ED2"/>
          </a:solidFill>
        </p:spPr>
        <p:txBody>
          <a:bodyPr wrap="square" lIns="0" tIns="0" rIns="0" bIns="0" rtlCol="0"/>
          <a:lstStyle/>
          <a:p>
            <a:endParaRPr/>
          </a:p>
        </p:txBody>
      </p:sp>
      <p:sp>
        <p:nvSpPr>
          <p:cNvPr id="36" name="object 36"/>
          <p:cNvSpPr/>
          <p:nvPr/>
        </p:nvSpPr>
        <p:spPr>
          <a:xfrm>
            <a:off x="9423272" y="3922395"/>
            <a:ext cx="88900" cy="88900"/>
          </a:xfrm>
          <a:custGeom>
            <a:avLst/>
            <a:gdLst/>
            <a:ahLst/>
            <a:cxnLst/>
            <a:rect l="l" t="t" r="r" b="b"/>
            <a:pathLst>
              <a:path w="88900" h="88900">
                <a:moveTo>
                  <a:pt x="0" y="88391"/>
                </a:moveTo>
                <a:lnTo>
                  <a:pt x="88392" y="88391"/>
                </a:lnTo>
                <a:lnTo>
                  <a:pt x="88392" y="0"/>
                </a:lnTo>
                <a:lnTo>
                  <a:pt x="0" y="0"/>
                </a:lnTo>
                <a:lnTo>
                  <a:pt x="0" y="88391"/>
                </a:lnTo>
                <a:close/>
              </a:path>
            </a:pathLst>
          </a:custGeom>
          <a:ln w="9144">
            <a:solidFill>
              <a:srgbClr val="1D9ED2"/>
            </a:solidFill>
          </a:ln>
        </p:spPr>
        <p:txBody>
          <a:bodyPr wrap="square" lIns="0" tIns="0" rIns="0" bIns="0" rtlCol="0"/>
          <a:lstStyle/>
          <a:p>
            <a:endParaRPr/>
          </a:p>
        </p:txBody>
      </p:sp>
      <p:sp>
        <p:nvSpPr>
          <p:cNvPr id="37" name="object 37"/>
          <p:cNvSpPr/>
          <p:nvPr/>
        </p:nvSpPr>
        <p:spPr>
          <a:xfrm>
            <a:off x="10647044" y="4004690"/>
            <a:ext cx="88900" cy="6350"/>
          </a:xfrm>
          <a:custGeom>
            <a:avLst/>
            <a:gdLst/>
            <a:ahLst/>
            <a:cxnLst/>
            <a:rect l="l" t="t" r="r" b="b"/>
            <a:pathLst>
              <a:path w="88900" h="6350">
                <a:moveTo>
                  <a:pt x="0" y="6096"/>
                </a:moveTo>
                <a:lnTo>
                  <a:pt x="88392" y="6096"/>
                </a:lnTo>
                <a:lnTo>
                  <a:pt x="88392" y="0"/>
                </a:lnTo>
                <a:lnTo>
                  <a:pt x="0" y="0"/>
                </a:lnTo>
                <a:lnTo>
                  <a:pt x="0" y="6096"/>
                </a:lnTo>
                <a:close/>
              </a:path>
            </a:pathLst>
          </a:custGeom>
          <a:solidFill>
            <a:srgbClr val="1D9ED2"/>
          </a:solidFill>
        </p:spPr>
        <p:txBody>
          <a:bodyPr wrap="square" lIns="0" tIns="0" rIns="0" bIns="0" rtlCol="0"/>
          <a:lstStyle/>
          <a:p>
            <a:endParaRPr/>
          </a:p>
        </p:txBody>
      </p:sp>
      <p:sp>
        <p:nvSpPr>
          <p:cNvPr id="38" name="object 38"/>
          <p:cNvSpPr/>
          <p:nvPr/>
        </p:nvSpPr>
        <p:spPr>
          <a:xfrm>
            <a:off x="10647044" y="4004690"/>
            <a:ext cx="88900" cy="88900"/>
          </a:xfrm>
          <a:custGeom>
            <a:avLst/>
            <a:gdLst/>
            <a:ahLst/>
            <a:cxnLst/>
            <a:rect l="l" t="t" r="r" b="b"/>
            <a:pathLst>
              <a:path w="88900" h="88900">
                <a:moveTo>
                  <a:pt x="0" y="88392"/>
                </a:moveTo>
                <a:lnTo>
                  <a:pt x="88392" y="88392"/>
                </a:lnTo>
                <a:lnTo>
                  <a:pt x="88392" y="0"/>
                </a:lnTo>
                <a:lnTo>
                  <a:pt x="0" y="0"/>
                </a:lnTo>
                <a:lnTo>
                  <a:pt x="0" y="88392"/>
                </a:lnTo>
                <a:close/>
              </a:path>
            </a:pathLst>
          </a:custGeom>
          <a:ln w="9144">
            <a:solidFill>
              <a:srgbClr val="1D9ED2"/>
            </a:solidFill>
          </a:ln>
        </p:spPr>
        <p:txBody>
          <a:bodyPr wrap="square" lIns="0" tIns="0" rIns="0" bIns="0" rtlCol="0"/>
          <a:lstStyle/>
          <a:p>
            <a:endParaRPr/>
          </a:p>
        </p:txBody>
      </p:sp>
      <p:sp>
        <p:nvSpPr>
          <p:cNvPr id="39" name="object 39"/>
          <p:cNvSpPr/>
          <p:nvPr/>
        </p:nvSpPr>
        <p:spPr>
          <a:xfrm>
            <a:off x="3352038" y="3277361"/>
            <a:ext cx="7338059" cy="777240"/>
          </a:xfrm>
          <a:custGeom>
            <a:avLst/>
            <a:gdLst/>
            <a:ahLst/>
            <a:cxnLst/>
            <a:rect l="l" t="t" r="r" b="b"/>
            <a:pathLst>
              <a:path w="7338059" h="777239">
                <a:moveTo>
                  <a:pt x="0" y="0"/>
                </a:moveTo>
                <a:lnTo>
                  <a:pt x="51758" y="28045"/>
                </a:lnTo>
                <a:lnTo>
                  <a:pt x="115447" y="65112"/>
                </a:lnTo>
                <a:lnTo>
                  <a:pt x="151299" y="86526"/>
                </a:lnTo>
                <a:lnTo>
                  <a:pt x="189574" y="109595"/>
                </a:lnTo>
                <a:lnTo>
                  <a:pt x="230087" y="134116"/>
                </a:lnTo>
                <a:lnTo>
                  <a:pt x="272649" y="159891"/>
                </a:lnTo>
                <a:lnTo>
                  <a:pt x="317076" y="186718"/>
                </a:lnTo>
                <a:lnTo>
                  <a:pt x="363181" y="214396"/>
                </a:lnTo>
                <a:lnTo>
                  <a:pt x="410776" y="242727"/>
                </a:lnTo>
                <a:lnTo>
                  <a:pt x="459677" y="271508"/>
                </a:lnTo>
                <a:lnTo>
                  <a:pt x="509696" y="300539"/>
                </a:lnTo>
                <a:lnTo>
                  <a:pt x="560647" y="329621"/>
                </a:lnTo>
                <a:lnTo>
                  <a:pt x="612343" y="358552"/>
                </a:lnTo>
                <a:lnTo>
                  <a:pt x="664599" y="387133"/>
                </a:lnTo>
                <a:lnTo>
                  <a:pt x="717228" y="415162"/>
                </a:lnTo>
                <a:lnTo>
                  <a:pt x="770043" y="442439"/>
                </a:lnTo>
                <a:lnTo>
                  <a:pt x="822858" y="468764"/>
                </a:lnTo>
                <a:lnTo>
                  <a:pt x="875487" y="493937"/>
                </a:lnTo>
                <a:lnTo>
                  <a:pt x="927742" y="517756"/>
                </a:lnTo>
                <a:lnTo>
                  <a:pt x="979439" y="540022"/>
                </a:lnTo>
                <a:lnTo>
                  <a:pt x="1030390" y="560533"/>
                </a:lnTo>
                <a:lnTo>
                  <a:pt x="1080409" y="579090"/>
                </a:lnTo>
                <a:lnTo>
                  <a:pt x="1129309" y="595492"/>
                </a:lnTo>
                <a:lnTo>
                  <a:pt x="1176905" y="609539"/>
                </a:lnTo>
                <a:lnTo>
                  <a:pt x="1223010" y="621030"/>
                </a:lnTo>
                <a:lnTo>
                  <a:pt x="1271930" y="630851"/>
                </a:lnTo>
                <a:lnTo>
                  <a:pt x="1320850" y="638470"/>
                </a:lnTo>
                <a:lnTo>
                  <a:pt x="1369771" y="644035"/>
                </a:lnTo>
                <a:lnTo>
                  <a:pt x="1418691" y="647695"/>
                </a:lnTo>
                <a:lnTo>
                  <a:pt x="1467611" y="649599"/>
                </a:lnTo>
                <a:lnTo>
                  <a:pt x="1516532" y="649897"/>
                </a:lnTo>
                <a:lnTo>
                  <a:pt x="1565452" y="648736"/>
                </a:lnTo>
                <a:lnTo>
                  <a:pt x="1614373" y="646267"/>
                </a:lnTo>
                <a:lnTo>
                  <a:pt x="1663293" y="642637"/>
                </a:lnTo>
                <a:lnTo>
                  <a:pt x="1712213" y="637997"/>
                </a:lnTo>
                <a:lnTo>
                  <a:pt x="1761134" y="632494"/>
                </a:lnTo>
                <a:lnTo>
                  <a:pt x="1810054" y="626279"/>
                </a:lnTo>
                <a:lnTo>
                  <a:pt x="1858975" y="619499"/>
                </a:lnTo>
                <a:lnTo>
                  <a:pt x="1907895" y="612305"/>
                </a:lnTo>
                <a:lnTo>
                  <a:pt x="1956815" y="604845"/>
                </a:lnTo>
                <a:lnTo>
                  <a:pt x="2005736" y="597267"/>
                </a:lnTo>
                <a:lnTo>
                  <a:pt x="2054656" y="589722"/>
                </a:lnTo>
                <a:lnTo>
                  <a:pt x="2103577" y="582357"/>
                </a:lnTo>
                <a:lnTo>
                  <a:pt x="2152497" y="575322"/>
                </a:lnTo>
                <a:lnTo>
                  <a:pt x="2201417" y="568766"/>
                </a:lnTo>
                <a:lnTo>
                  <a:pt x="2250338" y="562839"/>
                </a:lnTo>
                <a:lnTo>
                  <a:pt x="2299258" y="557688"/>
                </a:lnTo>
                <a:lnTo>
                  <a:pt x="2348179" y="553462"/>
                </a:lnTo>
                <a:lnTo>
                  <a:pt x="2397099" y="550312"/>
                </a:lnTo>
                <a:lnTo>
                  <a:pt x="2446020" y="548386"/>
                </a:lnTo>
                <a:lnTo>
                  <a:pt x="2496978" y="547124"/>
                </a:lnTo>
                <a:lnTo>
                  <a:pt x="2547937" y="546007"/>
                </a:lnTo>
                <a:lnTo>
                  <a:pt x="2598896" y="545033"/>
                </a:lnTo>
                <a:lnTo>
                  <a:pt x="2649854" y="544203"/>
                </a:lnTo>
                <a:lnTo>
                  <a:pt x="2700813" y="543517"/>
                </a:lnTo>
                <a:lnTo>
                  <a:pt x="2751772" y="542974"/>
                </a:lnTo>
                <a:lnTo>
                  <a:pt x="2802731" y="542574"/>
                </a:lnTo>
                <a:lnTo>
                  <a:pt x="2853689" y="542318"/>
                </a:lnTo>
                <a:lnTo>
                  <a:pt x="2904648" y="542204"/>
                </a:lnTo>
                <a:lnTo>
                  <a:pt x="2955607" y="542233"/>
                </a:lnTo>
                <a:lnTo>
                  <a:pt x="3006566" y="542404"/>
                </a:lnTo>
                <a:lnTo>
                  <a:pt x="3057524" y="542718"/>
                </a:lnTo>
                <a:lnTo>
                  <a:pt x="3108483" y="543174"/>
                </a:lnTo>
                <a:lnTo>
                  <a:pt x="3159442" y="543772"/>
                </a:lnTo>
                <a:lnTo>
                  <a:pt x="3210401" y="544512"/>
                </a:lnTo>
                <a:lnTo>
                  <a:pt x="3261360" y="545394"/>
                </a:lnTo>
                <a:lnTo>
                  <a:pt x="3312318" y="546417"/>
                </a:lnTo>
                <a:lnTo>
                  <a:pt x="3363277" y="547582"/>
                </a:lnTo>
                <a:lnTo>
                  <a:pt x="3414236" y="548888"/>
                </a:lnTo>
                <a:lnTo>
                  <a:pt x="3465194" y="550335"/>
                </a:lnTo>
                <a:lnTo>
                  <a:pt x="3516153" y="551922"/>
                </a:lnTo>
                <a:lnTo>
                  <a:pt x="3567112" y="553651"/>
                </a:lnTo>
                <a:lnTo>
                  <a:pt x="3618071" y="555520"/>
                </a:lnTo>
                <a:lnTo>
                  <a:pt x="3669030" y="557530"/>
                </a:lnTo>
                <a:lnTo>
                  <a:pt x="3719988" y="559783"/>
                </a:lnTo>
                <a:lnTo>
                  <a:pt x="3770947" y="562365"/>
                </a:lnTo>
                <a:lnTo>
                  <a:pt x="3821906" y="565249"/>
                </a:lnTo>
                <a:lnTo>
                  <a:pt x="3872865" y="568409"/>
                </a:lnTo>
                <a:lnTo>
                  <a:pt x="3923823" y="571817"/>
                </a:lnTo>
                <a:lnTo>
                  <a:pt x="3974782" y="575446"/>
                </a:lnTo>
                <a:lnTo>
                  <a:pt x="4025741" y="579271"/>
                </a:lnTo>
                <a:lnTo>
                  <a:pt x="4076700" y="583263"/>
                </a:lnTo>
                <a:lnTo>
                  <a:pt x="4127658" y="587397"/>
                </a:lnTo>
                <a:lnTo>
                  <a:pt x="4178617" y="591645"/>
                </a:lnTo>
                <a:lnTo>
                  <a:pt x="4229576" y="595980"/>
                </a:lnTo>
                <a:lnTo>
                  <a:pt x="4280535" y="600376"/>
                </a:lnTo>
                <a:lnTo>
                  <a:pt x="4331493" y="604806"/>
                </a:lnTo>
                <a:lnTo>
                  <a:pt x="4382452" y="609242"/>
                </a:lnTo>
                <a:lnTo>
                  <a:pt x="4433411" y="613659"/>
                </a:lnTo>
                <a:lnTo>
                  <a:pt x="4484370" y="618029"/>
                </a:lnTo>
                <a:lnTo>
                  <a:pt x="4535328" y="622325"/>
                </a:lnTo>
                <a:lnTo>
                  <a:pt x="4586287" y="626520"/>
                </a:lnTo>
                <a:lnTo>
                  <a:pt x="4637246" y="630589"/>
                </a:lnTo>
                <a:lnTo>
                  <a:pt x="4688205" y="634503"/>
                </a:lnTo>
                <a:lnTo>
                  <a:pt x="4739163" y="638236"/>
                </a:lnTo>
                <a:lnTo>
                  <a:pt x="4790122" y="641761"/>
                </a:lnTo>
                <a:lnTo>
                  <a:pt x="4841081" y="645052"/>
                </a:lnTo>
                <a:lnTo>
                  <a:pt x="4892040" y="648081"/>
                </a:lnTo>
                <a:lnTo>
                  <a:pt x="4942998" y="650872"/>
                </a:lnTo>
                <a:lnTo>
                  <a:pt x="4993957" y="653478"/>
                </a:lnTo>
                <a:lnTo>
                  <a:pt x="5044916" y="655916"/>
                </a:lnTo>
                <a:lnTo>
                  <a:pt x="5095875" y="658200"/>
                </a:lnTo>
                <a:lnTo>
                  <a:pt x="5146833" y="660347"/>
                </a:lnTo>
                <a:lnTo>
                  <a:pt x="5197792" y="662374"/>
                </a:lnTo>
                <a:lnTo>
                  <a:pt x="5248751" y="664296"/>
                </a:lnTo>
                <a:lnTo>
                  <a:pt x="5299710" y="666129"/>
                </a:lnTo>
                <a:lnTo>
                  <a:pt x="5350668" y="667889"/>
                </a:lnTo>
                <a:lnTo>
                  <a:pt x="5401627" y="669592"/>
                </a:lnTo>
                <a:lnTo>
                  <a:pt x="5452586" y="671255"/>
                </a:lnTo>
                <a:lnTo>
                  <a:pt x="5503545" y="672893"/>
                </a:lnTo>
                <a:lnTo>
                  <a:pt x="5554503" y="674523"/>
                </a:lnTo>
                <a:lnTo>
                  <a:pt x="5605462" y="676160"/>
                </a:lnTo>
                <a:lnTo>
                  <a:pt x="5656421" y="677820"/>
                </a:lnTo>
                <a:lnTo>
                  <a:pt x="5707380" y="679520"/>
                </a:lnTo>
                <a:lnTo>
                  <a:pt x="5758338" y="681276"/>
                </a:lnTo>
                <a:lnTo>
                  <a:pt x="5809297" y="683103"/>
                </a:lnTo>
                <a:lnTo>
                  <a:pt x="5860256" y="685018"/>
                </a:lnTo>
                <a:lnTo>
                  <a:pt x="5911215" y="687036"/>
                </a:lnTo>
                <a:lnTo>
                  <a:pt x="5962173" y="689174"/>
                </a:lnTo>
                <a:lnTo>
                  <a:pt x="6013132" y="691448"/>
                </a:lnTo>
                <a:lnTo>
                  <a:pt x="6064091" y="693874"/>
                </a:lnTo>
                <a:lnTo>
                  <a:pt x="6115050" y="696468"/>
                </a:lnTo>
                <a:lnTo>
                  <a:pt x="6166008" y="699221"/>
                </a:lnTo>
                <a:lnTo>
                  <a:pt x="6216967" y="702078"/>
                </a:lnTo>
                <a:lnTo>
                  <a:pt x="6267926" y="705033"/>
                </a:lnTo>
                <a:lnTo>
                  <a:pt x="6318885" y="708077"/>
                </a:lnTo>
                <a:lnTo>
                  <a:pt x="6369843" y="711206"/>
                </a:lnTo>
                <a:lnTo>
                  <a:pt x="6420802" y="714410"/>
                </a:lnTo>
                <a:lnTo>
                  <a:pt x="6471761" y="717684"/>
                </a:lnTo>
                <a:lnTo>
                  <a:pt x="6522720" y="721021"/>
                </a:lnTo>
                <a:lnTo>
                  <a:pt x="6573678" y="724413"/>
                </a:lnTo>
                <a:lnTo>
                  <a:pt x="6624637" y="727854"/>
                </a:lnTo>
                <a:lnTo>
                  <a:pt x="6675596" y="731336"/>
                </a:lnTo>
                <a:lnTo>
                  <a:pt x="6726555" y="734853"/>
                </a:lnTo>
                <a:lnTo>
                  <a:pt x="6777513" y="738398"/>
                </a:lnTo>
                <a:lnTo>
                  <a:pt x="6828472" y="741964"/>
                </a:lnTo>
                <a:lnTo>
                  <a:pt x="6879431" y="745544"/>
                </a:lnTo>
                <a:lnTo>
                  <a:pt x="6930390" y="749130"/>
                </a:lnTo>
                <a:lnTo>
                  <a:pt x="6981348" y="752717"/>
                </a:lnTo>
                <a:lnTo>
                  <a:pt x="7032307" y="756296"/>
                </a:lnTo>
                <a:lnTo>
                  <a:pt x="7083266" y="759862"/>
                </a:lnTo>
                <a:lnTo>
                  <a:pt x="7134225" y="763407"/>
                </a:lnTo>
                <a:lnTo>
                  <a:pt x="7185183" y="766924"/>
                </a:lnTo>
                <a:lnTo>
                  <a:pt x="7236142" y="770407"/>
                </a:lnTo>
                <a:lnTo>
                  <a:pt x="7287101" y="773847"/>
                </a:lnTo>
                <a:lnTo>
                  <a:pt x="7338059" y="777239"/>
                </a:lnTo>
              </a:path>
            </a:pathLst>
          </a:custGeom>
          <a:ln w="28956">
            <a:solidFill>
              <a:srgbClr val="F68B21"/>
            </a:solidFill>
          </a:ln>
        </p:spPr>
        <p:txBody>
          <a:bodyPr wrap="square" lIns="0" tIns="0" rIns="0" bIns="0" rtlCol="0"/>
          <a:lstStyle/>
          <a:p>
            <a:endParaRPr/>
          </a:p>
        </p:txBody>
      </p:sp>
      <p:sp>
        <p:nvSpPr>
          <p:cNvPr id="40" name="object 40"/>
          <p:cNvSpPr/>
          <p:nvPr/>
        </p:nvSpPr>
        <p:spPr>
          <a:xfrm>
            <a:off x="3308984" y="3233547"/>
            <a:ext cx="88900" cy="88900"/>
          </a:xfrm>
          <a:custGeom>
            <a:avLst/>
            <a:gdLst/>
            <a:ahLst/>
            <a:cxnLst/>
            <a:rect l="l" t="t" r="r" b="b"/>
            <a:pathLst>
              <a:path w="88900" h="88900">
                <a:moveTo>
                  <a:pt x="0" y="88391"/>
                </a:moveTo>
                <a:lnTo>
                  <a:pt x="88391" y="88391"/>
                </a:lnTo>
                <a:lnTo>
                  <a:pt x="88391" y="0"/>
                </a:lnTo>
                <a:lnTo>
                  <a:pt x="0" y="0"/>
                </a:lnTo>
                <a:lnTo>
                  <a:pt x="0" y="88391"/>
                </a:lnTo>
                <a:close/>
              </a:path>
            </a:pathLst>
          </a:custGeom>
          <a:solidFill>
            <a:srgbClr val="F68B21"/>
          </a:solidFill>
        </p:spPr>
        <p:txBody>
          <a:bodyPr wrap="square" lIns="0" tIns="0" rIns="0" bIns="0" rtlCol="0"/>
          <a:lstStyle/>
          <a:p>
            <a:endParaRPr/>
          </a:p>
        </p:txBody>
      </p:sp>
      <p:sp>
        <p:nvSpPr>
          <p:cNvPr id="41" name="object 41"/>
          <p:cNvSpPr/>
          <p:nvPr/>
        </p:nvSpPr>
        <p:spPr>
          <a:xfrm>
            <a:off x="3308984" y="3233547"/>
            <a:ext cx="88900" cy="88900"/>
          </a:xfrm>
          <a:custGeom>
            <a:avLst/>
            <a:gdLst/>
            <a:ahLst/>
            <a:cxnLst/>
            <a:rect l="l" t="t" r="r" b="b"/>
            <a:pathLst>
              <a:path w="88900" h="88900">
                <a:moveTo>
                  <a:pt x="0" y="88391"/>
                </a:moveTo>
                <a:lnTo>
                  <a:pt x="88391" y="88391"/>
                </a:lnTo>
                <a:lnTo>
                  <a:pt x="88391" y="0"/>
                </a:lnTo>
                <a:lnTo>
                  <a:pt x="0" y="0"/>
                </a:lnTo>
                <a:lnTo>
                  <a:pt x="0" y="88391"/>
                </a:lnTo>
                <a:close/>
              </a:path>
            </a:pathLst>
          </a:custGeom>
          <a:ln w="9144">
            <a:solidFill>
              <a:srgbClr val="F68B21"/>
            </a:solidFill>
          </a:ln>
        </p:spPr>
        <p:txBody>
          <a:bodyPr wrap="square" lIns="0" tIns="0" rIns="0" bIns="0" rtlCol="0"/>
          <a:lstStyle/>
          <a:p>
            <a:endParaRPr/>
          </a:p>
        </p:txBody>
      </p:sp>
      <p:sp>
        <p:nvSpPr>
          <p:cNvPr id="42" name="object 42"/>
          <p:cNvSpPr/>
          <p:nvPr/>
        </p:nvSpPr>
        <p:spPr>
          <a:xfrm>
            <a:off x="4531233" y="3853815"/>
            <a:ext cx="88900" cy="88900"/>
          </a:xfrm>
          <a:custGeom>
            <a:avLst/>
            <a:gdLst/>
            <a:ahLst/>
            <a:cxnLst/>
            <a:rect l="l" t="t" r="r" b="b"/>
            <a:pathLst>
              <a:path w="88900" h="88900">
                <a:moveTo>
                  <a:pt x="0" y="88392"/>
                </a:moveTo>
                <a:lnTo>
                  <a:pt x="88391" y="88392"/>
                </a:lnTo>
                <a:lnTo>
                  <a:pt x="88391" y="0"/>
                </a:lnTo>
                <a:lnTo>
                  <a:pt x="0" y="0"/>
                </a:lnTo>
                <a:lnTo>
                  <a:pt x="0" y="88392"/>
                </a:lnTo>
                <a:close/>
              </a:path>
            </a:pathLst>
          </a:custGeom>
          <a:solidFill>
            <a:srgbClr val="F68B21"/>
          </a:solidFill>
        </p:spPr>
        <p:txBody>
          <a:bodyPr wrap="square" lIns="0" tIns="0" rIns="0" bIns="0" rtlCol="0"/>
          <a:lstStyle/>
          <a:p>
            <a:endParaRPr/>
          </a:p>
        </p:txBody>
      </p:sp>
      <p:sp>
        <p:nvSpPr>
          <p:cNvPr id="43" name="object 43"/>
          <p:cNvSpPr/>
          <p:nvPr/>
        </p:nvSpPr>
        <p:spPr>
          <a:xfrm>
            <a:off x="4531233" y="3853815"/>
            <a:ext cx="88900" cy="88900"/>
          </a:xfrm>
          <a:custGeom>
            <a:avLst/>
            <a:gdLst/>
            <a:ahLst/>
            <a:cxnLst/>
            <a:rect l="l" t="t" r="r" b="b"/>
            <a:pathLst>
              <a:path w="88900" h="88900">
                <a:moveTo>
                  <a:pt x="0" y="88392"/>
                </a:moveTo>
                <a:lnTo>
                  <a:pt x="88391" y="88392"/>
                </a:lnTo>
                <a:lnTo>
                  <a:pt x="88391" y="0"/>
                </a:lnTo>
                <a:lnTo>
                  <a:pt x="0" y="0"/>
                </a:lnTo>
                <a:lnTo>
                  <a:pt x="0" y="88392"/>
                </a:lnTo>
                <a:close/>
              </a:path>
            </a:pathLst>
          </a:custGeom>
          <a:ln w="9144">
            <a:solidFill>
              <a:srgbClr val="F68B21"/>
            </a:solidFill>
          </a:ln>
        </p:spPr>
        <p:txBody>
          <a:bodyPr wrap="square" lIns="0" tIns="0" rIns="0" bIns="0" rtlCol="0"/>
          <a:lstStyle/>
          <a:p>
            <a:endParaRPr/>
          </a:p>
        </p:txBody>
      </p:sp>
      <p:sp>
        <p:nvSpPr>
          <p:cNvPr id="44" name="object 44"/>
          <p:cNvSpPr/>
          <p:nvPr/>
        </p:nvSpPr>
        <p:spPr>
          <a:xfrm>
            <a:off x="5755004" y="3780663"/>
            <a:ext cx="88900" cy="88900"/>
          </a:xfrm>
          <a:custGeom>
            <a:avLst/>
            <a:gdLst/>
            <a:ahLst/>
            <a:cxnLst/>
            <a:rect l="l" t="t" r="r" b="b"/>
            <a:pathLst>
              <a:path w="88900" h="88900">
                <a:moveTo>
                  <a:pt x="0" y="88392"/>
                </a:moveTo>
                <a:lnTo>
                  <a:pt x="88391" y="88392"/>
                </a:lnTo>
                <a:lnTo>
                  <a:pt x="88391" y="0"/>
                </a:lnTo>
                <a:lnTo>
                  <a:pt x="0" y="0"/>
                </a:lnTo>
                <a:lnTo>
                  <a:pt x="0" y="88392"/>
                </a:lnTo>
                <a:close/>
              </a:path>
            </a:pathLst>
          </a:custGeom>
          <a:solidFill>
            <a:srgbClr val="F68B21"/>
          </a:solidFill>
        </p:spPr>
        <p:txBody>
          <a:bodyPr wrap="square" lIns="0" tIns="0" rIns="0" bIns="0" rtlCol="0"/>
          <a:lstStyle/>
          <a:p>
            <a:endParaRPr/>
          </a:p>
        </p:txBody>
      </p:sp>
      <p:sp>
        <p:nvSpPr>
          <p:cNvPr id="45" name="object 45"/>
          <p:cNvSpPr/>
          <p:nvPr/>
        </p:nvSpPr>
        <p:spPr>
          <a:xfrm>
            <a:off x="5755004" y="3780663"/>
            <a:ext cx="88900" cy="88900"/>
          </a:xfrm>
          <a:custGeom>
            <a:avLst/>
            <a:gdLst/>
            <a:ahLst/>
            <a:cxnLst/>
            <a:rect l="l" t="t" r="r" b="b"/>
            <a:pathLst>
              <a:path w="88900" h="88900">
                <a:moveTo>
                  <a:pt x="0" y="88392"/>
                </a:moveTo>
                <a:lnTo>
                  <a:pt x="88391" y="88392"/>
                </a:lnTo>
                <a:lnTo>
                  <a:pt x="88391" y="0"/>
                </a:lnTo>
                <a:lnTo>
                  <a:pt x="0" y="0"/>
                </a:lnTo>
                <a:lnTo>
                  <a:pt x="0" y="88392"/>
                </a:lnTo>
                <a:close/>
              </a:path>
            </a:pathLst>
          </a:custGeom>
          <a:ln w="9144">
            <a:solidFill>
              <a:srgbClr val="F68B21"/>
            </a:solidFill>
          </a:ln>
        </p:spPr>
        <p:txBody>
          <a:bodyPr wrap="square" lIns="0" tIns="0" rIns="0" bIns="0" rtlCol="0"/>
          <a:lstStyle/>
          <a:p>
            <a:endParaRPr/>
          </a:p>
        </p:txBody>
      </p:sp>
      <p:sp>
        <p:nvSpPr>
          <p:cNvPr id="46" name="object 46"/>
          <p:cNvSpPr/>
          <p:nvPr/>
        </p:nvSpPr>
        <p:spPr>
          <a:xfrm>
            <a:off x="6977253" y="3789807"/>
            <a:ext cx="88900" cy="88900"/>
          </a:xfrm>
          <a:custGeom>
            <a:avLst/>
            <a:gdLst/>
            <a:ahLst/>
            <a:cxnLst/>
            <a:rect l="l" t="t" r="r" b="b"/>
            <a:pathLst>
              <a:path w="88900" h="88900">
                <a:moveTo>
                  <a:pt x="0" y="88392"/>
                </a:moveTo>
                <a:lnTo>
                  <a:pt x="88392" y="88392"/>
                </a:lnTo>
                <a:lnTo>
                  <a:pt x="88392" y="0"/>
                </a:lnTo>
                <a:lnTo>
                  <a:pt x="0" y="0"/>
                </a:lnTo>
                <a:lnTo>
                  <a:pt x="0" y="88392"/>
                </a:lnTo>
                <a:close/>
              </a:path>
            </a:pathLst>
          </a:custGeom>
          <a:solidFill>
            <a:srgbClr val="F68B21"/>
          </a:solidFill>
        </p:spPr>
        <p:txBody>
          <a:bodyPr wrap="square" lIns="0" tIns="0" rIns="0" bIns="0" rtlCol="0"/>
          <a:lstStyle/>
          <a:p>
            <a:endParaRPr/>
          </a:p>
        </p:txBody>
      </p:sp>
      <p:sp>
        <p:nvSpPr>
          <p:cNvPr id="47" name="object 47"/>
          <p:cNvSpPr/>
          <p:nvPr/>
        </p:nvSpPr>
        <p:spPr>
          <a:xfrm>
            <a:off x="6977253" y="3789807"/>
            <a:ext cx="88900" cy="88900"/>
          </a:xfrm>
          <a:custGeom>
            <a:avLst/>
            <a:gdLst/>
            <a:ahLst/>
            <a:cxnLst/>
            <a:rect l="l" t="t" r="r" b="b"/>
            <a:pathLst>
              <a:path w="88900" h="88900">
                <a:moveTo>
                  <a:pt x="0" y="88392"/>
                </a:moveTo>
                <a:lnTo>
                  <a:pt x="88392" y="88392"/>
                </a:lnTo>
                <a:lnTo>
                  <a:pt x="88392" y="0"/>
                </a:lnTo>
                <a:lnTo>
                  <a:pt x="0" y="0"/>
                </a:lnTo>
                <a:lnTo>
                  <a:pt x="0" y="88392"/>
                </a:lnTo>
                <a:close/>
              </a:path>
            </a:pathLst>
          </a:custGeom>
          <a:ln w="9144">
            <a:solidFill>
              <a:srgbClr val="F68B21"/>
            </a:solidFill>
          </a:ln>
        </p:spPr>
        <p:txBody>
          <a:bodyPr wrap="square" lIns="0" tIns="0" rIns="0" bIns="0" rtlCol="0"/>
          <a:lstStyle/>
          <a:p>
            <a:endParaRPr/>
          </a:p>
        </p:txBody>
      </p:sp>
      <p:sp>
        <p:nvSpPr>
          <p:cNvPr id="48" name="object 48"/>
          <p:cNvSpPr/>
          <p:nvPr/>
        </p:nvSpPr>
        <p:spPr>
          <a:xfrm>
            <a:off x="8201025" y="3881246"/>
            <a:ext cx="88900" cy="88900"/>
          </a:xfrm>
          <a:custGeom>
            <a:avLst/>
            <a:gdLst/>
            <a:ahLst/>
            <a:cxnLst/>
            <a:rect l="l" t="t" r="r" b="b"/>
            <a:pathLst>
              <a:path w="88900" h="88900">
                <a:moveTo>
                  <a:pt x="0" y="88391"/>
                </a:moveTo>
                <a:lnTo>
                  <a:pt x="88392" y="88391"/>
                </a:lnTo>
                <a:lnTo>
                  <a:pt x="88392" y="0"/>
                </a:lnTo>
                <a:lnTo>
                  <a:pt x="0" y="0"/>
                </a:lnTo>
                <a:lnTo>
                  <a:pt x="0" y="88391"/>
                </a:lnTo>
                <a:close/>
              </a:path>
            </a:pathLst>
          </a:custGeom>
          <a:solidFill>
            <a:srgbClr val="F68B21"/>
          </a:solidFill>
        </p:spPr>
        <p:txBody>
          <a:bodyPr wrap="square" lIns="0" tIns="0" rIns="0" bIns="0" rtlCol="0"/>
          <a:lstStyle/>
          <a:p>
            <a:endParaRPr/>
          </a:p>
        </p:txBody>
      </p:sp>
      <p:sp>
        <p:nvSpPr>
          <p:cNvPr id="49" name="object 49"/>
          <p:cNvSpPr/>
          <p:nvPr/>
        </p:nvSpPr>
        <p:spPr>
          <a:xfrm>
            <a:off x="8201025" y="3881246"/>
            <a:ext cx="88900" cy="88900"/>
          </a:xfrm>
          <a:custGeom>
            <a:avLst/>
            <a:gdLst/>
            <a:ahLst/>
            <a:cxnLst/>
            <a:rect l="l" t="t" r="r" b="b"/>
            <a:pathLst>
              <a:path w="88900" h="88900">
                <a:moveTo>
                  <a:pt x="0" y="88391"/>
                </a:moveTo>
                <a:lnTo>
                  <a:pt x="88392" y="88391"/>
                </a:lnTo>
                <a:lnTo>
                  <a:pt x="88392" y="0"/>
                </a:lnTo>
                <a:lnTo>
                  <a:pt x="0" y="0"/>
                </a:lnTo>
                <a:lnTo>
                  <a:pt x="0" y="88391"/>
                </a:lnTo>
                <a:close/>
              </a:path>
            </a:pathLst>
          </a:custGeom>
          <a:ln w="9144">
            <a:solidFill>
              <a:srgbClr val="F68B21"/>
            </a:solidFill>
          </a:ln>
        </p:spPr>
        <p:txBody>
          <a:bodyPr wrap="square" lIns="0" tIns="0" rIns="0" bIns="0" rtlCol="0"/>
          <a:lstStyle/>
          <a:p>
            <a:endParaRPr/>
          </a:p>
        </p:txBody>
      </p:sp>
      <p:sp>
        <p:nvSpPr>
          <p:cNvPr id="50" name="object 50"/>
          <p:cNvSpPr/>
          <p:nvPr/>
        </p:nvSpPr>
        <p:spPr>
          <a:xfrm>
            <a:off x="9423272" y="3930015"/>
            <a:ext cx="88900" cy="88900"/>
          </a:xfrm>
          <a:custGeom>
            <a:avLst/>
            <a:gdLst/>
            <a:ahLst/>
            <a:cxnLst/>
            <a:rect l="l" t="t" r="r" b="b"/>
            <a:pathLst>
              <a:path w="88900" h="88900">
                <a:moveTo>
                  <a:pt x="0" y="88392"/>
                </a:moveTo>
                <a:lnTo>
                  <a:pt x="88392" y="88392"/>
                </a:lnTo>
                <a:lnTo>
                  <a:pt x="88392" y="0"/>
                </a:lnTo>
                <a:lnTo>
                  <a:pt x="0" y="0"/>
                </a:lnTo>
                <a:lnTo>
                  <a:pt x="0" y="88392"/>
                </a:lnTo>
                <a:close/>
              </a:path>
            </a:pathLst>
          </a:custGeom>
          <a:solidFill>
            <a:srgbClr val="F68B21"/>
          </a:solidFill>
        </p:spPr>
        <p:txBody>
          <a:bodyPr wrap="square" lIns="0" tIns="0" rIns="0" bIns="0" rtlCol="0"/>
          <a:lstStyle/>
          <a:p>
            <a:endParaRPr/>
          </a:p>
        </p:txBody>
      </p:sp>
      <p:sp>
        <p:nvSpPr>
          <p:cNvPr id="51" name="object 51"/>
          <p:cNvSpPr/>
          <p:nvPr/>
        </p:nvSpPr>
        <p:spPr>
          <a:xfrm>
            <a:off x="9423272" y="3930015"/>
            <a:ext cx="88900" cy="88900"/>
          </a:xfrm>
          <a:custGeom>
            <a:avLst/>
            <a:gdLst/>
            <a:ahLst/>
            <a:cxnLst/>
            <a:rect l="l" t="t" r="r" b="b"/>
            <a:pathLst>
              <a:path w="88900" h="88900">
                <a:moveTo>
                  <a:pt x="0" y="88392"/>
                </a:moveTo>
                <a:lnTo>
                  <a:pt x="88392" y="88392"/>
                </a:lnTo>
                <a:lnTo>
                  <a:pt x="88392" y="0"/>
                </a:lnTo>
                <a:lnTo>
                  <a:pt x="0" y="0"/>
                </a:lnTo>
                <a:lnTo>
                  <a:pt x="0" y="88392"/>
                </a:lnTo>
                <a:close/>
              </a:path>
            </a:pathLst>
          </a:custGeom>
          <a:ln w="9144">
            <a:solidFill>
              <a:srgbClr val="F68B21"/>
            </a:solidFill>
          </a:ln>
        </p:spPr>
        <p:txBody>
          <a:bodyPr wrap="square" lIns="0" tIns="0" rIns="0" bIns="0" rtlCol="0"/>
          <a:lstStyle/>
          <a:p>
            <a:endParaRPr/>
          </a:p>
        </p:txBody>
      </p:sp>
      <p:sp>
        <p:nvSpPr>
          <p:cNvPr id="52" name="object 52"/>
          <p:cNvSpPr/>
          <p:nvPr/>
        </p:nvSpPr>
        <p:spPr>
          <a:xfrm>
            <a:off x="10647044" y="4010786"/>
            <a:ext cx="88900" cy="88900"/>
          </a:xfrm>
          <a:custGeom>
            <a:avLst/>
            <a:gdLst/>
            <a:ahLst/>
            <a:cxnLst/>
            <a:rect l="l" t="t" r="r" b="b"/>
            <a:pathLst>
              <a:path w="88900" h="88900">
                <a:moveTo>
                  <a:pt x="0" y="88392"/>
                </a:moveTo>
                <a:lnTo>
                  <a:pt x="88392" y="88392"/>
                </a:lnTo>
                <a:lnTo>
                  <a:pt x="88392" y="0"/>
                </a:lnTo>
                <a:lnTo>
                  <a:pt x="0" y="0"/>
                </a:lnTo>
                <a:lnTo>
                  <a:pt x="0" y="88392"/>
                </a:lnTo>
                <a:close/>
              </a:path>
            </a:pathLst>
          </a:custGeom>
          <a:solidFill>
            <a:srgbClr val="F68B21"/>
          </a:solidFill>
        </p:spPr>
        <p:txBody>
          <a:bodyPr wrap="square" lIns="0" tIns="0" rIns="0" bIns="0" rtlCol="0"/>
          <a:lstStyle/>
          <a:p>
            <a:endParaRPr/>
          </a:p>
        </p:txBody>
      </p:sp>
      <p:sp>
        <p:nvSpPr>
          <p:cNvPr id="53" name="object 53"/>
          <p:cNvSpPr/>
          <p:nvPr/>
        </p:nvSpPr>
        <p:spPr>
          <a:xfrm>
            <a:off x="10647044" y="4010786"/>
            <a:ext cx="88900" cy="88900"/>
          </a:xfrm>
          <a:custGeom>
            <a:avLst/>
            <a:gdLst/>
            <a:ahLst/>
            <a:cxnLst/>
            <a:rect l="l" t="t" r="r" b="b"/>
            <a:pathLst>
              <a:path w="88900" h="88900">
                <a:moveTo>
                  <a:pt x="0" y="88392"/>
                </a:moveTo>
                <a:lnTo>
                  <a:pt x="88392" y="88392"/>
                </a:lnTo>
                <a:lnTo>
                  <a:pt x="88392" y="0"/>
                </a:lnTo>
                <a:lnTo>
                  <a:pt x="0" y="0"/>
                </a:lnTo>
                <a:lnTo>
                  <a:pt x="0" y="88392"/>
                </a:lnTo>
                <a:close/>
              </a:path>
            </a:pathLst>
          </a:custGeom>
          <a:ln w="9144">
            <a:solidFill>
              <a:srgbClr val="F68B21"/>
            </a:solidFill>
          </a:ln>
        </p:spPr>
        <p:txBody>
          <a:bodyPr wrap="square" lIns="0" tIns="0" rIns="0" bIns="0" rtlCol="0"/>
          <a:lstStyle/>
          <a:p>
            <a:endParaRPr/>
          </a:p>
        </p:txBody>
      </p:sp>
      <p:sp>
        <p:nvSpPr>
          <p:cNvPr id="54" name="object 54"/>
          <p:cNvSpPr txBox="1"/>
          <p:nvPr/>
        </p:nvSpPr>
        <p:spPr>
          <a:xfrm>
            <a:off x="1903857" y="5555691"/>
            <a:ext cx="9969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3</a:t>
            </a:r>
            <a:endParaRPr sz="1000">
              <a:latin typeface="微软雅黑"/>
              <a:cs typeface="微软雅黑"/>
            </a:endParaRPr>
          </a:p>
        </p:txBody>
      </p:sp>
      <p:sp>
        <p:nvSpPr>
          <p:cNvPr id="55" name="object 55"/>
          <p:cNvSpPr txBox="1"/>
          <p:nvPr/>
        </p:nvSpPr>
        <p:spPr>
          <a:xfrm>
            <a:off x="3090417" y="5539536"/>
            <a:ext cx="17526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13</a:t>
            </a:r>
            <a:endParaRPr sz="1000">
              <a:latin typeface="微软雅黑"/>
              <a:cs typeface="微软雅黑"/>
            </a:endParaRPr>
          </a:p>
        </p:txBody>
      </p:sp>
      <p:sp>
        <p:nvSpPr>
          <p:cNvPr id="56" name="object 56"/>
          <p:cNvSpPr txBox="1"/>
          <p:nvPr/>
        </p:nvSpPr>
        <p:spPr>
          <a:xfrm>
            <a:off x="4313682" y="5522163"/>
            <a:ext cx="17526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24</a:t>
            </a:r>
            <a:endParaRPr sz="1000">
              <a:latin typeface="微软雅黑"/>
              <a:cs typeface="微软雅黑"/>
            </a:endParaRPr>
          </a:p>
        </p:txBody>
      </p:sp>
      <p:sp>
        <p:nvSpPr>
          <p:cNvPr id="57" name="object 57"/>
          <p:cNvSpPr txBox="1"/>
          <p:nvPr/>
        </p:nvSpPr>
        <p:spPr>
          <a:xfrm>
            <a:off x="5536819" y="5469737"/>
            <a:ext cx="17526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57</a:t>
            </a:r>
            <a:endParaRPr sz="1000">
              <a:latin typeface="微软雅黑"/>
              <a:cs typeface="微软雅黑"/>
            </a:endParaRPr>
          </a:p>
        </p:txBody>
      </p:sp>
      <p:sp>
        <p:nvSpPr>
          <p:cNvPr id="58" name="object 58"/>
          <p:cNvSpPr txBox="1"/>
          <p:nvPr/>
        </p:nvSpPr>
        <p:spPr>
          <a:xfrm>
            <a:off x="6721856" y="5253354"/>
            <a:ext cx="249554"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193</a:t>
            </a:r>
            <a:endParaRPr sz="1000">
              <a:latin typeface="微软雅黑"/>
              <a:cs typeface="微软雅黑"/>
            </a:endParaRPr>
          </a:p>
        </p:txBody>
      </p:sp>
      <p:sp>
        <p:nvSpPr>
          <p:cNvPr id="59" name="object 59"/>
          <p:cNvSpPr txBox="1"/>
          <p:nvPr/>
        </p:nvSpPr>
        <p:spPr>
          <a:xfrm>
            <a:off x="7944993" y="4835144"/>
            <a:ext cx="249554"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456</a:t>
            </a:r>
            <a:endParaRPr sz="1000">
              <a:latin typeface="微软雅黑"/>
              <a:cs typeface="微软雅黑"/>
            </a:endParaRPr>
          </a:p>
        </p:txBody>
      </p:sp>
      <p:sp>
        <p:nvSpPr>
          <p:cNvPr id="60" name="object 60"/>
          <p:cNvSpPr txBox="1"/>
          <p:nvPr/>
        </p:nvSpPr>
        <p:spPr>
          <a:xfrm>
            <a:off x="9168130" y="4297807"/>
            <a:ext cx="249554"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794</a:t>
            </a:r>
            <a:endParaRPr sz="1000">
              <a:latin typeface="微软雅黑"/>
              <a:cs typeface="微软雅黑"/>
            </a:endParaRPr>
          </a:p>
        </p:txBody>
      </p:sp>
      <p:sp>
        <p:nvSpPr>
          <p:cNvPr id="61" name="object 61"/>
          <p:cNvSpPr txBox="1"/>
          <p:nvPr/>
        </p:nvSpPr>
        <p:spPr>
          <a:xfrm>
            <a:off x="10404093" y="4032250"/>
            <a:ext cx="249554"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985</a:t>
            </a:r>
            <a:endParaRPr sz="1000">
              <a:latin typeface="微软雅黑"/>
              <a:cs typeface="微软雅黑"/>
            </a:endParaRPr>
          </a:p>
        </p:txBody>
      </p:sp>
      <p:sp>
        <p:nvSpPr>
          <p:cNvPr id="62" name="object 62"/>
          <p:cNvSpPr txBox="1"/>
          <p:nvPr/>
        </p:nvSpPr>
        <p:spPr>
          <a:xfrm>
            <a:off x="2259838" y="5555691"/>
            <a:ext cx="9969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a:t>
            </a:r>
            <a:endParaRPr sz="1000">
              <a:latin typeface="微软雅黑"/>
              <a:cs typeface="微软雅黑"/>
            </a:endParaRPr>
          </a:p>
        </p:txBody>
      </p:sp>
      <p:sp>
        <p:nvSpPr>
          <p:cNvPr id="63" name="object 63"/>
          <p:cNvSpPr txBox="1"/>
          <p:nvPr/>
        </p:nvSpPr>
        <p:spPr>
          <a:xfrm>
            <a:off x="3483102" y="5547766"/>
            <a:ext cx="9969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6</a:t>
            </a:r>
            <a:endParaRPr sz="1000">
              <a:latin typeface="微软雅黑"/>
              <a:cs typeface="微软雅黑"/>
            </a:endParaRPr>
          </a:p>
        </p:txBody>
      </p:sp>
      <p:sp>
        <p:nvSpPr>
          <p:cNvPr id="64" name="object 64"/>
          <p:cNvSpPr txBox="1"/>
          <p:nvPr/>
        </p:nvSpPr>
        <p:spPr>
          <a:xfrm>
            <a:off x="4669663" y="5536793"/>
            <a:ext cx="17526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13</a:t>
            </a:r>
            <a:endParaRPr sz="1000">
              <a:latin typeface="微软雅黑"/>
              <a:cs typeface="微软雅黑"/>
            </a:endParaRPr>
          </a:p>
        </p:txBody>
      </p:sp>
      <p:sp>
        <p:nvSpPr>
          <p:cNvPr id="65" name="object 65"/>
          <p:cNvSpPr txBox="1"/>
          <p:nvPr/>
        </p:nvSpPr>
        <p:spPr>
          <a:xfrm>
            <a:off x="5892800" y="5503265"/>
            <a:ext cx="17526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34</a:t>
            </a:r>
            <a:endParaRPr sz="1000">
              <a:latin typeface="微软雅黑"/>
              <a:cs typeface="微软雅黑"/>
            </a:endParaRPr>
          </a:p>
        </p:txBody>
      </p:sp>
      <p:sp>
        <p:nvSpPr>
          <p:cNvPr id="66" name="object 66"/>
          <p:cNvSpPr txBox="1"/>
          <p:nvPr/>
        </p:nvSpPr>
        <p:spPr>
          <a:xfrm>
            <a:off x="7115936" y="5419090"/>
            <a:ext cx="17526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87</a:t>
            </a:r>
            <a:endParaRPr sz="1000">
              <a:latin typeface="微软雅黑"/>
              <a:cs typeface="微软雅黑"/>
            </a:endParaRPr>
          </a:p>
        </p:txBody>
      </p:sp>
      <p:sp>
        <p:nvSpPr>
          <p:cNvPr id="67" name="object 67"/>
          <p:cNvSpPr txBox="1"/>
          <p:nvPr/>
        </p:nvSpPr>
        <p:spPr>
          <a:xfrm>
            <a:off x="8300973" y="5280786"/>
            <a:ext cx="249554"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174</a:t>
            </a:r>
            <a:endParaRPr sz="1000">
              <a:latin typeface="微软雅黑"/>
              <a:cs typeface="微软雅黑"/>
            </a:endParaRPr>
          </a:p>
        </p:txBody>
      </p:sp>
      <p:sp>
        <p:nvSpPr>
          <p:cNvPr id="68" name="object 68"/>
          <p:cNvSpPr txBox="1"/>
          <p:nvPr/>
        </p:nvSpPr>
        <p:spPr>
          <a:xfrm>
            <a:off x="9524238" y="5086604"/>
            <a:ext cx="249554"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296</a:t>
            </a:r>
            <a:endParaRPr sz="1000">
              <a:latin typeface="微软雅黑"/>
              <a:cs typeface="微软雅黑"/>
            </a:endParaRPr>
          </a:p>
        </p:txBody>
      </p:sp>
      <p:sp>
        <p:nvSpPr>
          <p:cNvPr id="69" name="object 69"/>
          <p:cNvSpPr txBox="1"/>
          <p:nvPr/>
        </p:nvSpPr>
        <p:spPr>
          <a:xfrm>
            <a:off x="10747375" y="4991227"/>
            <a:ext cx="249554"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356</a:t>
            </a:r>
            <a:endParaRPr sz="1000">
              <a:latin typeface="微软雅黑"/>
              <a:cs typeface="微软雅黑"/>
            </a:endParaRPr>
          </a:p>
        </p:txBody>
      </p:sp>
      <p:sp>
        <p:nvSpPr>
          <p:cNvPr id="70" name="object 70"/>
          <p:cNvSpPr txBox="1"/>
          <p:nvPr/>
        </p:nvSpPr>
        <p:spPr>
          <a:xfrm>
            <a:off x="2995929" y="3579114"/>
            <a:ext cx="46672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333.3%</a:t>
            </a:r>
            <a:endParaRPr sz="1000">
              <a:latin typeface="微软雅黑"/>
              <a:cs typeface="微软雅黑"/>
            </a:endParaRPr>
          </a:p>
        </p:txBody>
      </p:sp>
      <p:sp>
        <p:nvSpPr>
          <p:cNvPr id="71" name="object 71"/>
          <p:cNvSpPr txBox="1"/>
          <p:nvPr/>
        </p:nvSpPr>
        <p:spPr>
          <a:xfrm>
            <a:off x="4410836" y="4005833"/>
            <a:ext cx="39243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84.6%</a:t>
            </a:r>
            <a:endParaRPr sz="1000">
              <a:latin typeface="微软雅黑"/>
              <a:cs typeface="微软雅黑"/>
            </a:endParaRPr>
          </a:p>
        </p:txBody>
      </p:sp>
      <p:sp>
        <p:nvSpPr>
          <p:cNvPr id="72" name="object 72"/>
          <p:cNvSpPr txBox="1"/>
          <p:nvPr/>
        </p:nvSpPr>
        <p:spPr>
          <a:xfrm>
            <a:off x="5450840" y="3934205"/>
            <a:ext cx="46672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137.5%</a:t>
            </a:r>
            <a:endParaRPr sz="1000">
              <a:latin typeface="微软雅黑"/>
              <a:cs typeface="微软雅黑"/>
            </a:endParaRPr>
          </a:p>
        </p:txBody>
      </p:sp>
      <p:sp>
        <p:nvSpPr>
          <p:cNvPr id="73" name="object 73"/>
          <p:cNvSpPr txBox="1"/>
          <p:nvPr/>
        </p:nvSpPr>
        <p:spPr>
          <a:xfrm>
            <a:off x="6665468" y="3491229"/>
            <a:ext cx="46672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238.6%</a:t>
            </a:r>
            <a:endParaRPr sz="1000">
              <a:latin typeface="微软雅黑"/>
              <a:cs typeface="微软雅黑"/>
            </a:endParaRPr>
          </a:p>
        </p:txBody>
      </p:sp>
      <p:sp>
        <p:nvSpPr>
          <p:cNvPr id="74" name="object 74"/>
          <p:cNvSpPr txBox="1"/>
          <p:nvPr/>
        </p:nvSpPr>
        <p:spPr>
          <a:xfrm>
            <a:off x="7892033" y="3630929"/>
            <a:ext cx="46672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136.3%</a:t>
            </a:r>
            <a:endParaRPr sz="1000">
              <a:latin typeface="微软雅黑"/>
              <a:cs typeface="微软雅黑"/>
            </a:endParaRPr>
          </a:p>
        </p:txBody>
      </p:sp>
      <p:sp>
        <p:nvSpPr>
          <p:cNvPr id="75" name="object 75"/>
          <p:cNvSpPr txBox="1"/>
          <p:nvPr/>
        </p:nvSpPr>
        <p:spPr>
          <a:xfrm>
            <a:off x="9174606" y="3706748"/>
            <a:ext cx="39243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74.1%</a:t>
            </a:r>
            <a:endParaRPr sz="1000">
              <a:latin typeface="微软雅黑"/>
              <a:cs typeface="微软雅黑"/>
            </a:endParaRPr>
          </a:p>
        </p:txBody>
      </p:sp>
      <p:sp>
        <p:nvSpPr>
          <p:cNvPr id="76" name="object 76"/>
          <p:cNvSpPr txBox="1"/>
          <p:nvPr/>
        </p:nvSpPr>
        <p:spPr>
          <a:xfrm>
            <a:off x="10715625" y="3878071"/>
            <a:ext cx="39243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24.</a:t>
            </a:r>
            <a:r>
              <a:rPr sz="1000" dirty="0">
                <a:solidFill>
                  <a:srgbClr val="404040"/>
                </a:solidFill>
                <a:latin typeface="微软雅黑"/>
                <a:cs typeface="微软雅黑"/>
              </a:rPr>
              <a:t>1</a:t>
            </a:r>
            <a:r>
              <a:rPr sz="1000" spc="-5" dirty="0">
                <a:solidFill>
                  <a:srgbClr val="404040"/>
                </a:solidFill>
                <a:latin typeface="微软雅黑"/>
                <a:cs typeface="微软雅黑"/>
              </a:rPr>
              <a:t>%</a:t>
            </a:r>
            <a:endParaRPr sz="1000">
              <a:latin typeface="微软雅黑"/>
              <a:cs typeface="微软雅黑"/>
            </a:endParaRPr>
          </a:p>
        </p:txBody>
      </p:sp>
      <p:sp>
        <p:nvSpPr>
          <p:cNvPr id="77" name="object 77"/>
          <p:cNvSpPr txBox="1"/>
          <p:nvPr/>
        </p:nvSpPr>
        <p:spPr>
          <a:xfrm>
            <a:off x="3036823" y="3094735"/>
            <a:ext cx="46672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500.0%</a:t>
            </a:r>
            <a:endParaRPr sz="1000">
              <a:latin typeface="微软雅黑"/>
              <a:cs typeface="微软雅黑"/>
            </a:endParaRPr>
          </a:p>
        </p:txBody>
      </p:sp>
      <p:sp>
        <p:nvSpPr>
          <p:cNvPr id="78" name="object 78"/>
          <p:cNvSpPr txBox="1"/>
          <p:nvPr/>
        </p:nvSpPr>
        <p:spPr>
          <a:xfrm>
            <a:off x="4377690" y="3677792"/>
            <a:ext cx="46672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116.7%</a:t>
            </a:r>
            <a:endParaRPr sz="1000">
              <a:latin typeface="微软雅黑"/>
              <a:cs typeface="微软雅黑"/>
            </a:endParaRPr>
          </a:p>
        </p:txBody>
      </p:sp>
      <p:sp>
        <p:nvSpPr>
          <p:cNvPr id="79" name="object 79"/>
          <p:cNvSpPr txBox="1"/>
          <p:nvPr/>
        </p:nvSpPr>
        <p:spPr>
          <a:xfrm>
            <a:off x="5444997" y="3592195"/>
            <a:ext cx="46672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161.5%</a:t>
            </a:r>
            <a:endParaRPr sz="1000">
              <a:latin typeface="微软雅黑"/>
              <a:cs typeface="微软雅黑"/>
            </a:endParaRPr>
          </a:p>
        </p:txBody>
      </p:sp>
      <p:sp>
        <p:nvSpPr>
          <p:cNvPr id="80" name="object 80"/>
          <p:cNvSpPr txBox="1"/>
          <p:nvPr/>
        </p:nvSpPr>
        <p:spPr>
          <a:xfrm>
            <a:off x="6706361" y="3904615"/>
            <a:ext cx="46672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155.9%</a:t>
            </a:r>
            <a:endParaRPr sz="1000">
              <a:latin typeface="微软雅黑"/>
              <a:cs typeface="微软雅黑"/>
            </a:endParaRPr>
          </a:p>
        </p:txBody>
      </p:sp>
      <p:sp>
        <p:nvSpPr>
          <p:cNvPr id="81" name="object 81"/>
          <p:cNvSpPr txBox="1"/>
          <p:nvPr/>
        </p:nvSpPr>
        <p:spPr>
          <a:xfrm>
            <a:off x="8004429" y="3969257"/>
            <a:ext cx="46672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100.0%</a:t>
            </a:r>
            <a:endParaRPr sz="1000">
              <a:latin typeface="微软雅黑"/>
              <a:cs typeface="微软雅黑"/>
            </a:endParaRPr>
          </a:p>
        </p:txBody>
      </p:sp>
      <p:sp>
        <p:nvSpPr>
          <p:cNvPr id="82" name="object 82"/>
          <p:cNvSpPr txBox="1"/>
          <p:nvPr/>
        </p:nvSpPr>
        <p:spPr>
          <a:xfrm>
            <a:off x="9190101" y="4030471"/>
            <a:ext cx="39243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70.1%</a:t>
            </a:r>
            <a:endParaRPr sz="1000">
              <a:latin typeface="微软雅黑"/>
              <a:cs typeface="微软雅黑"/>
            </a:endParaRPr>
          </a:p>
        </p:txBody>
      </p:sp>
      <p:sp>
        <p:nvSpPr>
          <p:cNvPr id="83" name="object 83"/>
          <p:cNvSpPr txBox="1"/>
          <p:nvPr/>
        </p:nvSpPr>
        <p:spPr>
          <a:xfrm>
            <a:off x="10749788" y="4005198"/>
            <a:ext cx="39243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20.3%</a:t>
            </a:r>
            <a:endParaRPr sz="1000">
              <a:latin typeface="微软雅黑"/>
              <a:cs typeface="微软雅黑"/>
            </a:endParaRPr>
          </a:p>
        </p:txBody>
      </p:sp>
      <p:sp>
        <p:nvSpPr>
          <p:cNvPr id="84" name="object 84"/>
          <p:cNvSpPr txBox="1"/>
          <p:nvPr/>
        </p:nvSpPr>
        <p:spPr>
          <a:xfrm>
            <a:off x="1264666" y="5622442"/>
            <a:ext cx="9969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0</a:t>
            </a:r>
            <a:endParaRPr sz="1000">
              <a:latin typeface="微软雅黑"/>
              <a:cs typeface="微软雅黑"/>
            </a:endParaRPr>
          </a:p>
        </p:txBody>
      </p:sp>
      <p:sp>
        <p:nvSpPr>
          <p:cNvPr id="85" name="object 85"/>
          <p:cNvSpPr txBox="1"/>
          <p:nvPr/>
        </p:nvSpPr>
        <p:spPr>
          <a:xfrm>
            <a:off x="1115669" y="4986273"/>
            <a:ext cx="249554"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400</a:t>
            </a:r>
            <a:endParaRPr sz="1000">
              <a:latin typeface="微软雅黑"/>
              <a:cs typeface="微软雅黑"/>
            </a:endParaRPr>
          </a:p>
        </p:txBody>
      </p:sp>
      <p:sp>
        <p:nvSpPr>
          <p:cNvPr id="86" name="object 86"/>
          <p:cNvSpPr txBox="1"/>
          <p:nvPr/>
        </p:nvSpPr>
        <p:spPr>
          <a:xfrm>
            <a:off x="1115669" y="4350257"/>
            <a:ext cx="249554"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800</a:t>
            </a:r>
            <a:endParaRPr sz="1000">
              <a:latin typeface="微软雅黑"/>
              <a:cs typeface="微软雅黑"/>
            </a:endParaRPr>
          </a:p>
        </p:txBody>
      </p:sp>
      <p:sp>
        <p:nvSpPr>
          <p:cNvPr id="87" name="object 87"/>
          <p:cNvSpPr txBox="1"/>
          <p:nvPr/>
        </p:nvSpPr>
        <p:spPr>
          <a:xfrm>
            <a:off x="1041298" y="3714115"/>
            <a:ext cx="32448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1200</a:t>
            </a:r>
            <a:endParaRPr sz="1000">
              <a:latin typeface="微软雅黑"/>
              <a:cs typeface="微软雅黑"/>
            </a:endParaRPr>
          </a:p>
        </p:txBody>
      </p:sp>
      <p:sp>
        <p:nvSpPr>
          <p:cNvPr id="88" name="object 88"/>
          <p:cNvSpPr txBox="1"/>
          <p:nvPr/>
        </p:nvSpPr>
        <p:spPr>
          <a:xfrm>
            <a:off x="1041298" y="3077971"/>
            <a:ext cx="32448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1600</a:t>
            </a:r>
            <a:endParaRPr sz="1000">
              <a:latin typeface="微软雅黑"/>
              <a:cs typeface="微软雅黑"/>
            </a:endParaRPr>
          </a:p>
        </p:txBody>
      </p:sp>
      <p:sp>
        <p:nvSpPr>
          <p:cNvPr id="89" name="object 89"/>
          <p:cNvSpPr txBox="1"/>
          <p:nvPr/>
        </p:nvSpPr>
        <p:spPr>
          <a:xfrm>
            <a:off x="1967864" y="5839459"/>
            <a:ext cx="32448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2013</a:t>
            </a:r>
            <a:endParaRPr sz="1000">
              <a:latin typeface="微软雅黑"/>
              <a:cs typeface="微软雅黑"/>
            </a:endParaRPr>
          </a:p>
        </p:txBody>
      </p:sp>
      <p:sp>
        <p:nvSpPr>
          <p:cNvPr id="90" name="object 90"/>
          <p:cNvSpPr txBox="1"/>
          <p:nvPr/>
        </p:nvSpPr>
        <p:spPr>
          <a:xfrm>
            <a:off x="5637657" y="5839459"/>
            <a:ext cx="32448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2016</a:t>
            </a:r>
            <a:endParaRPr sz="1000">
              <a:latin typeface="微软雅黑"/>
              <a:cs typeface="微软雅黑"/>
            </a:endParaRPr>
          </a:p>
        </p:txBody>
      </p:sp>
      <p:sp>
        <p:nvSpPr>
          <p:cNvPr id="91" name="object 91"/>
          <p:cNvSpPr txBox="1"/>
          <p:nvPr/>
        </p:nvSpPr>
        <p:spPr>
          <a:xfrm>
            <a:off x="6860793" y="5839459"/>
            <a:ext cx="32448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2017</a:t>
            </a:r>
            <a:endParaRPr sz="1000">
              <a:latin typeface="微软雅黑"/>
              <a:cs typeface="微软雅黑"/>
            </a:endParaRPr>
          </a:p>
        </p:txBody>
      </p:sp>
      <p:sp>
        <p:nvSpPr>
          <p:cNvPr id="92" name="object 92"/>
          <p:cNvSpPr txBox="1"/>
          <p:nvPr/>
        </p:nvSpPr>
        <p:spPr>
          <a:xfrm>
            <a:off x="10495280" y="5839459"/>
            <a:ext cx="39433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2020E</a:t>
            </a:r>
            <a:endParaRPr sz="1000">
              <a:latin typeface="微软雅黑"/>
              <a:cs typeface="微软雅黑"/>
            </a:endParaRPr>
          </a:p>
        </p:txBody>
      </p:sp>
      <p:sp>
        <p:nvSpPr>
          <p:cNvPr id="93" name="object 93"/>
          <p:cNvSpPr txBox="1">
            <a:spLocks noGrp="1"/>
          </p:cNvSpPr>
          <p:nvPr>
            <p:ph type="body" idx="1"/>
          </p:nvPr>
        </p:nvSpPr>
        <p:spPr>
          <a:prstGeom prst="rect">
            <a:avLst/>
          </a:prstGeom>
        </p:spPr>
        <p:txBody>
          <a:bodyPr vert="horz" wrap="square" lIns="0" tIns="0" rIns="0" bIns="0" rtlCol="0">
            <a:spAutoFit/>
          </a:bodyPr>
          <a:lstStyle/>
          <a:p>
            <a:pPr marL="457200">
              <a:lnSpc>
                <a:spcPct val="100000"/>
              </a:lnSpc>
            </a:pPr>
            <a:r>
              <a:rPr spc="540" dirty="0">
                <a:solidFill>
                  <a:srgbClr val="1D9ED2"/>
                </a:solidFill>
                <a:latin typeface="Arial Unicode MS"/>
                <a:cs typeface="Arial Unicode MS"/>
              </a:rPr>
              <a:t>◆</a:t>
            </a:r>
            <a:r>
              <a:rPr spc="385" dirty="0">
                <a:solidFill>
                  <a:srgbClr val="1D9ED2"/>
                </a:solidFill>
                <a:latin typeface="Arial Unicode MS"/>
                <a:cs typeface="Arial Unicode MS"/>
              </a:rPr>
              <a:t> </a:t>
            </a:r>
            <a:r>
              <a:rPr dirty="0"/>
              <a:t>区块链硬件主要包括比特币矿机以及挖矿路由、挖矿硬盘、电视盒等新兴挖矿硬件。矿机专门为区块链挖矿提供算力，而挖矿路由、挖</a:t>
            </a:r>
          </a:p>
          <a:p>
            <a:pPr marL="743585">
              <a:lnSpc>
                <a:spcPct val="100000"/>
              </a:lnSpc>
              <a:spcBef>
                <a:spcPts val="840"/>
              </a:spcBef>
            </a:pPr>
            <a:r>
              <a:rPr dirty="0"/>
              <a:t>矿硬盘、电视盒等新兴区块链硬件利用用户闲置的网络带宽与存储的方式进行挖矿服务。</a:t>
            </a:r>
          </a:p>
          <a:p>
            <a:pPr marL="743585" marR="5080" indent="-287020">
              <a:lnSpc>
                <a:spcPct val="150000"/>
              </a:lnSpc>
            </a:pPr>
            <a:r>
              <a:rPr spc="540" dirty="0">
                <a:solidFill>
                  <a:srgbClr val="1D9ED2"/>
                </a:solidFill>
                <a:latin typeface="Arial Unicode MS"/>
                <a:cs typeface="Arial Unicode MS"/>
              </a:rPr>
              <a:t>◆</a:t>
            </a:r>
            <a:r>
              <a:rPr spc="400" dirty="0">
                <a:solidFill>
                  <a:srgbClr val="1D9ED2"/>
                </a:solidFill>
                <a:latin typeface="Arial Unicode MS"/>
                <a:cs typeface="Arial Unicode MS"/>
              </a:rPr>
              <a:t> </a:t>
            </a:r>
            <a:r>
              <a:rPr dirty="0">
                <a:latin typeface="微软雅黑"/>
                <a:cs typeface="微软雅黑"/>
              </a:rPr>
              <a:t>2017</a:t>
            </a:r>
            <a:r>
              <a:rPr dirty="0"/>
              <a:t>年全球区块链硬件市场规模为</a:t>
            </a:r>
            <a:r>
              <a:rPr dirty="0">
                <a:latin typeface="微软雅黑"/>
                <a:cs typeface="微软雅黑"/>
              </a:rPr>
              <a:t>193</a:t>
            </a:r>
            <a:r>
              <a:rPr dirty="0"/>
              <a:t>亿元，其中矿机市场规模占比</a:t>
            </a:r>
            <a:r>
              <a:rPr dirty="0">
                <a:latin typeface="微软雅黑"/>
                <a:cs typeface="微软雅黑"/>
              </a:rPr>
              <a:t>70%</a:t>
            </a:r>
            <a:r>
              <a:rPr dirty="0"/>
              <a:t>；中国区块链硬件</a:t>
            </a:r>
            <a:r>
              <a:rPr dirty="0">
                <a:latin typeface="微软雅黑"/>
                <a:cs typeface="微软雅黑"/>
              </a:rPr>
              <a:t>2017</a:t>
            </a:r>
            <a:r>
              <a:rPr dirty="0"/>
              <a:t>年市场规模为</a:t>
            </a:r>
            <a:r>
              <a:rPr dirty="0">
                <a:latin typeface="微软雅黑"/>
                <a:cs typeface="微软雅黑"/>
              </a:rPr>
              <a:t>87</a:t>
            </a:r>
            <a:r>
              <a:rPr dirty="0"/>
              <a:t>亿元，预计到</a:t>
            </a:r>
            <a:r>
              <a:rPr dirty="0">
                <a:latin typeface="微软雅黑"/>
                <a:cs typeface="微软雅黑"/>
              </a:rPr>
              <a:t>2020</a:t>
            </a:r>
            <a:r>
              <a:rPr dirty="0"/>
              <a:t>年  达到</a:t>
            </a:r>
            <a:r>
              <a:rPr dirty="0">
                <a:latin typeface="微软雅黑"/>
                <a:cs typeface="微软雅黑"/>
              </a:rPr>
              <a:t>356</a:t>
            </a:r>
            <a:r>
              <a:rPr dirty="0"/>
              <a:t>亿元，市场增速略低于全球市场。</a:t>
            </a:r>
          </a:p>
          <a:p>
            <a:pPr marL="3721100">
              <a:lnSpc>
                <a:spcPct val="100000"/>
              </a:lnSpc>
              <a:spcBef>
                <a:spcPts val="990"/>
              </a:spcBef>
            </a:pPr>
            <a:r>
              <a:rPr dirty="0"/>
              <a:t>亿欧智库：全球以及中国区块链硬件市场规模及增长率</a:t>
            </a:r>
          </a:p>
        </p:txBody>
      </p:sp>
      <p:sp>
        <p:nvSpPr>
          <p:cNvPr id="94" name="object 94"/>
          <p:cNvSpPr/>
          <p:nvPr/>
        </p:nvSpPr>
        <p:spPr>
          <a:xfrm>
            <a:off x="2830067" y="6089903"/>
            <a:ext cx="243840" cy="74930"/>
          </a:xfrm>
          <a:custGeom>
            <a:avLst/>
            <a:gdLst/>
            <a:ahLst/>
            <a:cxnLst/>
            <a:rect l="l" t="t" r="r" b="b"/>
            <a:pathLst>
              <a:path w="243839" h="74929">
                <a:moveTo>
                  <a:pt x="0" y="74676"/>
                </a:moveTo>
                <a:lnTo>
                  <a:pt x="243839" y="74676"/>
                </a:lnTo>
                <a:lnTo>
                  <a:pt x="243839" y="0"/>
                </a:lnTo>
                <a:lnTo>
                  <a:pt x="0" y="0"/>
                </a:lnTo>
                <a:lnTo>
                  <a:pt x="0" y="74676"/>
                </a:lnTo>
                <a:close/>
              </a:path>
            </a:pathLst>
          </a:custGeom>
          <a:solidFill>
            <a:srgbClr val="1D9ED2"/>
          </a:solidFill>
        </p:spPr>
        <p:txBody>
          <a:bodyPr wrap="square" lIns="0" tIns="0" rIns="0" bIns="0" rtlCol="0"/>
          <a:lstStyle/>
          <a:p>
            <a:endParaRPr/>
          </a:p>
        </p:txBody>
      </p:sp>
      <p:sp>
        <p:nvSpPr>
          <p:cNvPr id="95" name="object 95"/>
          <p:cNvSpPr/>
          <p:nvPr/>
        </p:nvSpPr>
        <p:spPr>
          <a:xfrm>
            <a:off x="7176516" y="6089903"/>
            <a:ext cx="243840" cy="74930"/>
          </a:xfrm>
          <a:custGeom>
            <a:avLst/>
            <a:gdLst/>
            <a:ahLst/>
            <a:cxnLst/>
            <a:rect l="l" t="t" r="r" b="b"/>
            <a:pathLst>
              <a:path w="243840" h="74929">
                <a:moveTo>
                  <a:pt x="0" y="74676"/>
                </a:moveTo>
                <a:lnTo>
                  <a:pt x="243840" y="74676"/>
                </a:lnTo>
                <a:lnTo>
                  <a:pt x="243840" y="0"/>
                </a:lnTo>
                <a:lnTo>
                  <a:pt x="0" y="0"/>
                </a:lnTo>
                <a:lnTo>
                  <a:pt x="0" y="74676"/>
                </a:lnTo>
                <a:close/>
              </a:path>
            </a:pathLst>
          </a:custGeom>
          <a:solidFill>
            <a:srgbClr val="F68B21"/>
          </a:solidFill>
        </p:spPr>
        <p:txBody>
          <a:bodyPr wrap="square" lIns="0" tIns="0" rIns="0" bIns="0" rtlCol="0"/>
          <a:lstStyle/>
          <a:p>
            <a:endParaRPr/>
          </a:p>
        </p:txBody>
      </p:sp>
      <p:sp>
        <p:nvSpPr>
          <p:cNvPr id="96" name="object 96"/>
          <p:cNvSpPr/>
          <p:nvPr/>
        </p:nvSpPr>
        <p:spPr>
          <a:xfrm>
            <a:off x="2990088" y="6291834"/>
            <a:ext cx="85090" cy="0"/>
          </a:xfrm>
          <a:custGeom>
            <a:avLst/>
            <a:gdLst/>
            <a:ahLst/>
            <a:cxnLst/>
            <a:rect l="l" t="t" r="r" b="b"/>
            <a:pathLst>
              <a:path w="85089">
                <a:moveTo>
                  <a:pt x="0" y="0"/>
                </a:moveTo>
                <a:lnTo>
                  <a:pt x="84581" y="0"/>
                </a:lnTo>
              </a:path>
            </a:pathLst>
          </a:custGeom>
          <a:ln w="28956">
            <a:solidFill>
              <a:srgbClr val="1D9ED2"/>
            </a:solidFill>
          </a:ln>
        </p:spPr>
        <p:txBody>
          <a:bodyPr wrap="square" lIns="0" tIns="0" rIns="0" bIns="0" rtlCol="0"/>
          <a:lstStyle/>
          <a:p>
            <a:endParaRPr/>
          </a:p>
        </p:txBody>
      </p:sp>
      <p:sp>
        <p:nvSpPr>
          <p:cNvPr id="97" name="object 97"/>
          <p:cNvSpPr/>
          <p:nvPr/>
        </p:nvSpPr>
        <p:spPr>
          <a:xfrm>
            <a:off x="2830829" y="6291834"/>
            <a:ext cx="83185" cy="0"/>
          </a:xfrm>
          <a:custGeom>
            <a:avLst/>
            <a:gdLst/>
            <a:ahLst/>
            <a:cxnLst/>
            <a:rect l="l" t="t" r="r" b="b"/>
            <a:pathLst>
              <a:path w="83185">
                <a:moveTo>
                  <a:pt x="0" y="0"/>
                </a:moveTo>
                <a:lnTo>
                  <a:pt x="83057" y="0"/>
                </a:lnTo>
              </a:path>
            </a:pathLst>
          </a:custGeom>
          <a:ln w="28956">
            <a:solidFill>
              <a:srgbClr val="1D9ED2"/>
            </a:solidFill>
          </a:ln>
        </p:spPr>
        <p:txBody>
          <a:bodyPr wrap="square" lIns="0" tIns="0" rIns="0" bIns="0" rtlCol="0"/>
          <a:lstStyle/>
          <a:p>
            <a:endParaRPr/>
          </a:p>
        </p:txBody>
      </p:sp>
      <p:sp>
        <p:nvSpPr>
          <p:cNvPr id="98" name="object 98"/>
          <p:cNvSpPr/>
          <p:nvPr/>
        </p:nvSpPr>
        <p:spPr>
          <a:xfrm>
            <a:off x="2913888" y="6252971"/>
            <a:ext cx="76200" cy="76200"/>
          </a:xfrm>
          <a:custGeom>
            <a:avLst/>
            <a:gdLst/>
            <a:ahLst/>
            <a:cxnLst/>
            <a:rect l="l" t="t" r="r" b="b"/>
            <a:pathLst>
              <a:path w="76200" h="76200">
                <a:moveTo>
                  <a:pt x="0" y="76199"/>
                </a:moveTo>
                <a:lnTo>
                  <a:pt x="76200" y="76199"/>
                </a:lnTo>
                <a:lnTo>
                  <a:pt x="76200" y="0"/>
                </a:lnTo>
                <a:lnTo>
                  <a:pt x="0" y="0"/>
                </a:lnTo>
                <a:lnTo>
                  <a:pt x="0" y="76199"/>
                </a:lnTo>
                <a:close/>
              </a:path>
            </a:pathLst>
          </a:custGeom>
          <a:solidFill>
            <a:srgbClr val="1D9ED2"/>
          </a:solidFill>
        </p:spPr>
        <p:txBody>
          <a:bodyPr wrap="square" lIns="0" tIns="0" rIns="0" bIns="0" rtlCol="0"/>
          <a:lstStyle/>
          <a:p>
            <a:endParaRPr/>
          </a:p>
        </p:txBody>
      </p:sp>
      <p:sp>
        <p:nvSpPr>
          <p:cNvPr id="99" name="object 99"/>
          <p:cNvSpPr/>
          <p:nvPr/>
        </p:nvSpPr>
        <p:spPr>
          <a:xfrm>
            <a:off x="2913888" y="6252971"/>
            <a:ext cx="76200" cy="76200"/>
          </a:xfrm>
          <a:custGeom>
            <a:avLst/>
            <a:gdLst/>
            <a:ahLst/>
            <a:cxnLst/>
            <a:rect l="l" t="t" r="r" b="b"/>
            <a:pathLst>
              <a:path w="76200" h="76200">
                <a:moveTo>
                  <a:pt x="0" y="76199"/>
                </a:moveTo>
                <a:lnTo>
                  <a:pt x="76200" y="76199"/>
                </a:lnTo>
                <a:lnTo>
                  <a:pt x="76200" y="0"/>
                </a:lnTo>
                <a:lnTo>
                  <a:pt x="0" y="0"/>
                </a:lnTo>
                <a:lnTo>
                  <a:pt x="0" y="76199"/>
                </a:lnTo>
                <a:close/>
              </a:path>
            </a:pathLst>
          </a:custGeom>
          <a:ln w="9144">
            <a:solidFill>
              <a:srgbClr val="1D9ED2"/>
            </a:solidFill>
          </a:ln>
        </p:spPr>
        <p:txBody>
          <a:bodyPr wrap="square" lIns="0" tIns="0" rIns="0" bIns="0" rtlCol="0"/>
          <a:lstStyle/>
          <a:p>
            <a:endParaRPr/>
          </a:p>
        </p:txBody>
      </p:sp>
      <p:sp>
        <p:nvSpPr>
          <p:cNvPr id="100" name="object 100"/>
          <p:cNvSpPr txBox="1"/>
          <p:nvPr/>
        </p:nvSpPr>
        <p:spPr>
          <a:xfrm>
            <a:off x="3087751" y="5839459"/>
            <a:ext cx="2162810" cy="533400"/>
          </a:xfrm>
          <a:prstGeom prst="rect">
            <a:avLst/>
          </a:prstGeom>
        </p:spPr>
        <p:txBody>
          <a:bodyPr vert="horz" wrap="square" lIns="0" tIns="0" rIns="0" bIns="0" rtlCol="0">
            <a:spAutoFit/>
          </a:bodyPr>
          <a:lstStyle/>
          <a:p>
            <a:pPr marL="115570">
              <a:lnSpc>
                <a:spcPct val="100000"/>
              </a:lnSpc>
              <a:tabLst>
                <a:tab pos="1338580" algn="l"/>
              </a:tabLst>
            </a:pPr>
            <a:r>
              <a:rPr sz="1000" spc="-5" dirty="0">
                <a:solidFill>
                  <a:srgbClr val="404040"/>
                </a:solidFill>
                <a:latin typeface="微软雅黑"/>
                <a:cs typeface="微软雅黑"/>
              </a:rPr>
              <a:t>2014	2015</a:t>
            </a:r>
            <a:endParaRPr sz="1000">
              <a:latin typeface="微软雅黑"/>
              <a:cs typeface="微软雅黑"/>
            </a:endParaRPr>
          </a:p>
          <a:p>
            <a:pPr marL="12700" marR="5080">
              <a:lnSpc>
                <a:spcPct val="108200"/>
              </a:lnSpc>
              <a:spcBef>
                <a:spcPts val="300"/>
              </a:spcBef>
            </a:pPr>
            <a:r>
              <a:rPr sz="1000" spc="-5" dirty="0">
                <a:solidFill>
                  <a:srgbClr val="404040"/>
                </a:solidFill>
                <a:latin typeface="微软雅黑"/>
                <a:cs typeface="微软雅黑"/>
              </a:rPr>
              <a:t>全球区块链硬件市场规模（亿元）  中国区块链硬件市场规模增长率（%）</a:t>
            </a:r>
            <a:endParaRPr sz="1000">
              <a:latin typeface="微软雅黑"/>
              <a:cs typeface="微软雅黑"/>
            </a:endParaRPr>
          </a:p>
        </p:txBody>
      </p:sp>
      <p:sp>
        <p:nvSpPr>
          <p:cNvPr id="101" name="object 101"/>
          <p:cNvSpPr/>
          <p:nvPr/>
        </p:nvSpPr>
        <p:spPr>
          <a:xfrm>
            <a:off x="7335011" y="6291834"/>
            <a:ext cx="85090" cy="0"/>
          </a:xfrm>
          <a:custGeom>
            <a:avLst/>
            <a:gdLst/>
            <a:ahLst/>
            <a:cxnLst/>
            <a:rect l="l" t="t" r="r" b="b"/>
            <a:pathLst>
              <a:path w="85090">
                <a:moveTo>
                  <a:pt x="0" y="0"/>
                </a:moveTo>
                <a:lnTo>
                  <a:pt x="84582" y="0"/>
                </a:lnTo>
              </a:path>
            </a:pathLst>
          </a:custGeom>
          <a:ln w="28956">
            <a:solidFill>
              <a:srgbClr val="F68B21"/>
            </a:solidFill>
          </a:ln>
        </p:spPr>
        <p:txBody>
          <a:bodyPr wrap="square" lIns="0" tIns="0" rIns="0" bIns="0" rtlCol="0"/>
          <a:lstStyle/>
          <a:p>
            <a:endParaRPr/>
          </a:p>
        </p:txBody>
      </p:sp>
      <p:sp>
        <p:nvSpPr>
          <p:cNvPr id="102" name="object 102"/>
          <p:cNvSpPr/>
          <p:nvPr/>
        </p:nvSpPr>
        <p:spPr>
          <a:xfrm>
            <a:off x="7175754" y="6291834"/>
            <a:ext cx="83185" cy="0"/>
          </a:xfrm>
          <a:custGeom>
            <a:avLst/>
            <a:gdLst/>
            <a:ahLst/>
            <a:cxnLst/>
            <a:rect l="l" t="t" r="r" b="b"/>
            <a:pathLst>
              <a:path w="83184">
                <a:moveTo>
                  <a:pt x="0" y="0"/>
                </a:moveTo>
                <a:lnTo>
                  <a:pt x="83057" y="0"/>
                </a:lnTo>
              </a:path>
            </a:pathLst>
          </a:custGeom>
          <a:ln w="28956">
            <a:solidFill>
              <a:srgbClr val="F68B21"/>
            </a:solidFill>
          </a:ln>
        </p:spPr>
        <p:txBody>
          <a:bodyPr wrap="square" lIns="0" tIns="0" rIns="0" bIns="0" rtlCol="0"/>
          <a:lstStyle/>
          <a:p>
            <a:endParaRPr/>
          </a:p>
        </p:txBody>
      </p:sp>
      <p:sp>
        <p:nvSpPr>
          <p:cNvPr id="103" name="object 103"/>
          <p:cNvSpPr/>
          <p:nvPr/>
        </p:nvSpPr>
        <p:spPr>
          <a:xfrm>
            <a:off x="7258811" y="6252971"/>
            <a:ext cx="76200" cy="76200"/>
          </a:xfrm>
          <a:custGeom>
            <a:avLst/>
            <a:gdLst/>
            <a:ahLst/>
            <a:cxnLst/>
            <a:rect l="l" t="t" r="r" b="b"/>
            <a:pathLst>
              <a:path w="76200" h="76200">
                <a:moveTo>
                  <a:pt x="0" y="76199"/>
                </a:moveTo>
                <a:lnTo>
                  <a:pt x="76200" y="76199"/>
                </a:lnTo>
                <a:lnTo>
                  <a:pt x="76200" y="0"/>
                </a:lnTo>
                <a:lnTo>
                  <a:pt x="0" y="0"/>
                </a:lnTo>
                <a:lnTo>
                  <a:pt x="0" y="76199"/>
                </a:lnTo>
                <a:close/>
              </a:path>
            </a:pathLst>
          </a:custGeom>
          <a:solidFill>
            <a:srgbClr val="F68B21"/>
          </a:solidFill>
        </p:spPr>
        <p:txBody>
          <a:bodyPr wrap="square" lIns="0" tIns="0" rIns="0" bIns="0" rtlCol="0"/>
          <a:lstStyle/>
          <a:p>
            <a:endParaRPr/>
          </a:p>
        </p:txBody>
      </p:sp>
      <p:sp>
        <p:nvSpPr>
          <p:cNvPr id="104" name="object 104"/>
          <p:cNvSpPr/>
          <p:nvPr/>
        </p:nvSpPr>
        <p:spPr>
          <a:xfrm>
            <a:off x="7258811" y="6252971"/>
            <a:ext cx="76200" cy="76200"/>
          </a:xfrm>
          <a:custGeom>
            <a:avLst/>
            <a:gdLst/>
            <a:ahLst/>
            <a:cxnLst/>
            <a:rect l="l" t="t" r="r" b="b"/>
            <a:pathLst>
              <a:path w="76200" h="76200">
                <a:moveTo>
                  <a:pt x="0" y="76199"/>
                </a:moveTo>
                <a:lnTo>
                  <a:pt x="76200" y="76199"/>
                </a:lnTo>
                <a:lnTo>
                  <a:pt x="76200" y="0"/>
                </a:lnTo>
                <a:lnTo>
                  <a:pt x="0" y="0"/>
                </a:lnTo>
                <a:lnTo>
                  <a:pt x="0" y="76199"/>
                </a:lnTo>
                <a:close/>
              </a:path>
            </a:pathLst>
          </a:custGeom>
          <a:ln w="9144">
            <a:solidFill>
              <a:srgbClr val="F68B21"/>
            </a:solidFill>
          </a:ln>
        </p:spPr>
        <p:txBody>
          <a:bodyPr wrap="square" lIns="0" tIns="0" rIns="0" bIns="0" rtlCol="0"/>
          <a:lstStyle/>
          <a:p>
            <a:endParaRPr/>
          </a:p>
        </p:txBody>
      </p:sp>
      <p:sp>
        <p:nvSpPr>
          <p:cNvPr id="105" name="object 105"/>
          <p:cNvSpPr txBox="1"/>
          <p:nvPr/>
        </p:nvSpPr>
        <p:spPr>
          <a:xfrm>
            <a:off x="7433564" y="5839459"/>
            <a:ext cx="2233295" cy="533400"/>
          </a:xfrm>
          <a:prstGeom prst="rect">
            <a:avLst/>
          </a:prstGeom>
        </p:spPr>
        <p:txBody>
          <a:bodyPr vert="horz" wrap="square" lIns="0" tIns="0" rIns="0" bIns="0" rtlCol="0">
            <a:spAutoFit/>
          </a:bodyPr>
          <a:lstStyle/>
          <a:p>
            <a:pPr marL="628015">
              <a:lnSpc>
                <a:spcPct val="100000"/>
              </a:lnSpc>
              <a:tabLst>
                <a:tab pos="1851025" algn="l"/>
              </a:tabLst>
            </a:pPr>
            <a:r>
              <a:rPr sz="1000" spc="-5" dirty="0">
                <a:solidFill>
                  <a:srgbClr val="404040"/>
                </a:solidFill>
                <a:latin typeface="微软雅黑"/>
                <a:cs typeface="微软雅黑"/>
              </a:rPr>
              <a:t>2018E	2019E</a:t>
            </a:r>
            <a:endParaRPr sz="1000">
              <a:latin typeface="微软雅黑"/>
              <a:cs typeface="微软雅黑"/>
            </a:endParaRPr>
          </a:p>
          <a:p>
            <a:pPr marL="12700" marR="74930">
              <a:lnSpc>
                <a:spcPct val="108200"/>
              </a:lnSpc>
              <a:spcBef>
                <a:spcPts val="300"/>
              </a:spcBef>
            </a:pPr>
            <a:r>
              <a:rPr sz="1000" spc="-5" dirty="0">
                <a:solidFill>
                  <a:srgbClr val="404040"/>
                </a:solidFill>
                <a:latin typeface="微软雅黑"/>
                <a:cs typeface="微软雅黑"/>
              </a:rPr>
              <a:t>中国区块链硬件市场规模（亿元）  全球区块链硬件市场规模增长率（%）</a:t>
            </a:r>
            <a:endParaRPr sz="1000">
              <a:latin typeface="微软雅黑"/>
              <a:cs typeface="微软雅黑"/>
            </a:endParaRPr>
          </a:p>
        </p:txBody>
      </p:sp>
      <p:sp>
        <p:nvSpPr>
          <p:cNvPr id="106" name="object 10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107" name="object 107"/>
          <p:cNvSpPr txBox="1"/>
          <p:nvPr/>
        </p:nvSpPr>
        <p:spPr>
          <a:xfrm>
            <a:off x="78739" y="6338823"/>
            <a:ext cx="1543685" cy="467359"/>
          </a:xfrm>
          <a:prstGeom prst="rect">
            <a:avLst/>
          </a:prstGeom>
        </p:spPr>
        <p:txBody>
          <a:bodyPr vert="horz" wrap="square" lIns="0" tIns="0" rIns="0" bIns="0" rtlCol="0">
            <a:spAutoFit/>
          </a:bodyPr>
          <a:lstStyle/>
          <a:p>
            <a:pPr marR="60325" algn="ctr">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a:p>
            <a:pPr algn="ctr">
              <a:lnSpc>
                <a:spcPct val="100000"/>
              </a:lnSpc>
              <a:spcBef>
                <a:spcPts val="640"/>
              </a:spcBef>
            </a:pPr>
            <a:r>
              <a:rPr sz="1050" i="1" spc="-55" dirty="0">
                <a:latin typeface="微软雅黑"/>
                <a:cs typeface="微软雅黑"/>
              </a:rPr>
              <a:t>来源：嘉楠耘智招股说明书</a:t>
            </a:r>
            <a:endParaRPr sz="1050">
              <a:latin typeface="微软雅黑"/>
              <a:cs typeface="微软雅黑"/>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R="5080" algn="r">
              <a:lnSpc>
                <a:spcPct val="100000"/>
              </a:lnSpc>
            </a:pPr>
            <a:r>
              <a:rPr sz="1200" dirty="0">
                <a:solidFill>
                  <a:srgbClr val="5E666F"/>
                </a:solidFill>
                <a:latin typeface="微软雅黑"/>
                <a:cs typeface="微软雅黑"/>
              </a:rPr>
              <a:t>硬件</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矿机：具有功能单一、专注于计算的核心计算设备，经历了</a:t>
            </a:r>
          </a:p>
          <a:p>
            <a:pPr marL="12700">
              <a:lnSpc>
                <a:spcPts val="2735"/>
              </a:lnSpc>
            </a:pPr>
            <a:r>
              <a:rPr spc="-5" dirty="0">
                <a:latin typeface="微软雅黑"/>
                <a:cs typeface="微软雅黑"/>
              </a:rPr>
              <a:t>CPU</a:t>
            </a:r>
            <a:r>
              <a:rPr spc="-5" dirty="0"/>
              <a:t>、</a:t>
            </a:r>
            <a:r>
              <a:rPr spc="-5" dirty="0">
                <a:latin typeface="微软雅黑"/>
                <a:cs typeface="微软雅黑"/>
              </a:rPr>
              <a:t>GPU</a:t>
            </a:r>
            <a:r>
              <a:rPr spc="-5" dirty="0"/>
              <a:t>、</a:t>
            </a:r>
            <a:r>
              <a:rPr spc="-5" dirty="0">
                <a:latin typeface="微软雅黑"/>
                <a:cs typeface="微软雅黑"/>
              </a:rPr>
              <a:t>FPGA</a:t>
            </a:r>
            <a:r>
              <a:rPr spc="-5" dirty="0"/>
              <a:t>、</a:t>
            </a:r>
            <a:r>
              <a:rPr spc="-5" dirty="0">
                <a:latin typeface="微软雅黑"/>
                <a:cs typeface="微软雅黑"/>
              </a:rPr>
              <a:t>AISC</a:t>
            </a:r>
            <a:r>
              <a:rPr spc="-5" dirty="0"/>
              <a:t>等四个阶段</a:t>
            </a:r>
          </a:p>
        </p:txBody>
      </p:sp>
      <p:sp>
        <p:nvSpPr>
          <p:cNvPr id="5" name="object 5"/>
          <p:cNvSpPr txBox="1"/>
          <p:nvPr/>
        </p:nvSpPr>
        <p:spPr>
          <a:xfrm>
            <a:off x="829767" y="1510157"/>
            <a:ext cx="10806430" cy="1186815"/>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在比特币世界中，矿工需要通过高度专业化的硬件去运行计算程序，从而获得比特币奖励。随着挖矿难度增加，突破计算机算力的矿机</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应运而生。矿机是具有功能单一、专注于计算的核心计算设备，其核心是芯片。</a:t>
            </a:r>
            <a:endParaRPr sz="1400">
              <a:latin typeface="微软雅黑"/>
              <a:cs typeface="微软雅黑"/>
            </a:endParaRPr>
          </a:p>
          <a:p>
            <a:pPr marL="299085" marR="6350" indent="-287020">
              <a:lnSpc>
                <a:spcPct val="150000"/>
              </a:lnSpc>
            </a:pPr>
            <a:r>
              <a:rPr sz="1400" spc="540" dirty="0">
                <a:solidFill>
                  <a:srgbClr val="1D9ED2"/>
                </a:solidFill>
                <a:latin typeface="Arial Unicode MS"/>
                <a:cs typeface="Arial Unicode MS"/>
              </a:rPr>
              <a:t>◆</a:t>
            </a:r>
            <a:r>
              <a:rPr sz="1400" spc="405" dirty="0">
                <a:solidFill>
                  <a:srgbClr val="1D9ED2"/>
                </a:solidFill>
                <a:latin typeface="Arial Unicode MS"/>
                <a:cs typeface="Arial Unicode MS"/>
              </a:rPr>
              <a:t> </a:t>
            </a:r>
            <a:r>
              <a:rPr sz="1400" dirty="0">
                <a:solidFill>
                  <a:srgbClr val="585858"/>
                </a:solidFill>
                <a:latin typeface="微软雅黑"/>
                <a:cs typeface="微软雅黑"/>
              </a:rPr>
              <a:t>矿机芯片的发展大致经历了四个阶段：CPU、GPU、FPGA、AISC。目前，中国矿机三巨头比特大陆、嘉楠耘智、亿邦国际生产的矿机  都是采用AISC芯片。</a:t>
            </a:r>
            <a:endParaRPr sz="1400">
              <a:latin typeface="微软雅黑"/>
              <a:cs typeface="微软雅黑"/>
            </a:endParaRPr>
          </a:p>
        </p:txBody>
      </p:sp>
      <p:sp>
        <p:nvSpPr>
          <p:cNvPr id="6" name="object 6"/>
          <p:cNvSpPr/>
          <p:nvPr/>
        </p:nvSpPr>
        <p:spPr>
          <a:xfrm>
            <a:off x="694944" y="3412235"/>
            <a:ext cx="2235835" cy="2856230"/>
          </a:xfrm>
          <a:custGeom>
            <a:avLst/>
            <a:gdLst/>
            <a:ahLst/>
            <a:cxnLst/>
            <a:rect l="l" t="t" r="r" b="b"/>
            <a:pathLst>
              <a:path w="2235835" h="2856229">
                <a:moveTo>
                  <a:pt x="0" y="2855976"/>
                </a:moveTo>
                <a:lnTo>
                  <a:pt x="2235708" y="2855976"/>
                </a:lnTo>
                <a:lnTo>
                  <a:pt x="2235708" y="0"/>
                </a:lnTo>
                <a:lnTo>
                  <a:pt x="0" y="0"/>
                </a:lnTo>
                <a:lnTo>
                  <a:pt x="0" y="2855976"/>
                </a:lnTo>
                <a:close/>
              </a:path>
            </a:pathLst>
          </a:custGeom>
          <a:solidFill>
            <a:srgbClr val="ECECEC"/>
          </a:solidFill>
        </p:spPr>
        <p:txBody>
          <a:bodyPr wrap="square" lIns="0" tIns="0" rIns="0" bIns="0" rtlCol="0"/>
          <a:lstStyle/>
          <a:p>
            <a:endParaRPr/>
          </a:p>
        </p:txBody>
      </p:sp>
      <p:sp>
        <p:nvSpPr>
          <p:cNvPr id="7" name="object 7"/>
          <p:cNvSpPr/>
          <p:nvPr/>
        </p:nvSpPr>
        <p:spPr>
          <a:xfrm>
            <a:off x="694944" y="2836164"/>
            <a:ext cx="2235708" cy="440436"/>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694944" y="3412235"/>
            <a:ext cx="2235835" cy="2856230"/>
          </a:xfrm>
          <a:prstGeom prst="rect">
            <a:avLst/>
          </a:prstGeom>
        </p:spPr>
        <p:txBody>
          <a:bodyPr vert="horz" wrap="square" lIns="0" tIns="4337" rIns="0" bIns="0" rtlCol="0">
            <a:spAutoFit/>
          </a:bodyPr>
          <a:lstStyle/>
          <a:p>
            <a:pPr>
              <a:lnSpc>
                <a:spcPct val="100000"/>
              </a:lnSpc>
              <a:spcBef>
                <a:spcPts val="34"/>
              </a:spcBef>
            </a:pPr>
            <a:endParaRPr sz="1600">
              <a:latin typeface="Times New Roman"/>
              <a:cs typeface="Times New Roman"/>
            </a:endParaRPr>
          </a:p>
          <a:p>
            <a:pPr marR="17145" algn="ctr">
              <a:lnSpc>
                <a:spcPct val="100000"/>
              </a:lnSpc>
            </a:pPr>
            <a:r>
              <a:rPr sz="1400" b="1" spc="-5" dirty="0">
                <a:solidFill>
                  <a:srgbClr val="585858"/>
                </a:solidFill>
                <a:latin typeface="微软雅黑"/>
                <a:cs typeface="微软雅黑"/>
              </a:rPr>
              <a:t>2009.1——2010.9</a:t>
            </a:r>
            <a:endParaRPr sz="1400">
              <a:latin typeface="微软雅黑"/>
              <a:cs typeface="微软雅黑"/>
            </a:endParaRPr>
          </a:p>
          <a:p>
            <a:pPr marR="19050" algn="ctr">
              <a:lnSpc>
                <a:spcPct val="100000"/>
              </a:lnSpc>
              <a:spcBef>
                <a:spcPts val="840"/>
              </a:spcBef>
            </a:pPr>
            <a:r>
              <a:rPr sz="1400" dirty="0">
                <a:solidFill>
                  <a:srgbClr val="585858"/>
                </a:solidFill>
                <a:latin typeface="微软雅黑"/>
                <a:cs typeface="微软雅黑"/>
              </a:rPr>
              <a:t>挖矿初期，难度较低，</a:t>
            </a:r>
            <a:endParaRPr sz="1400">
              <a:latin typeface="微软雅黑"/>
              <a:cs typeface="微软雅黑"/>
            </a:endParaRPr>
          </a:p>
          <a:p>
            <a:pPr marL="139700" marR="131445" indent="73025" algn="just">
              <a:lnSpc>
                <a:spcPct val="150000"/>
              </a:lnSpc>
            </a:pPr>
            <a:r>
              <a:rPr sz="1400" dirty="0">
                <a:solidFill>
                  <a:srgbClr val="585858"/>
                </a:solidFill>
                <a:latin typeface="微软雅黑"/>
                <a:cs typeface="微软雅黑"/>
              </a:rPr>
              <a:t>用处理器就能简单的开  始工作。但是CPU算力  较低，</a:t>
            </a:r>
            <a:r>
              <a:rPr sz="1400" spc="-15" dirty="0">
                <a:solidFill>
                  <a:srgbClr val="585858"/>
                </a:solidFill>
                <a:latin typeface="微软雅黑"/>
                <a:cs typeface="微软雅黑"/>
              </a:rPr>
              <a:t>基</a:t>
            </a:r>
            <a:r>
              <a:rPr sz="1400" dirty="0">
                <a:solidFill>
                  <a:srgbClr val="585858"/>
                </a:solidFill>
                <a:latin typeface="微软雅黑"/>
                <a:cs typeface="微软雅黑"/>
              </a:rPr>
              <a:t>本挖</a:t>
            </a:r>
            <a:r>
              <a:rPr sz="1400" spc="-15" dirty="0">
                <a:solidFill>
                  <a:srgbClr val="585858"/>
                </a:solidFill>
                <a:latin typeface="微软雅黑"/>
                <a:cs typeface="微软雅黑"/>
              </a:rPr>
              <a:t>不出</a:t>
            </a:r>
            <a:r>
              <a:rPr sz="1400" dirty="0">
                <a:solidFill>
                  <a:srgbClr val="585858"/>
                </a:solidFill>
                <a:latin typeface="微软雅黑"/>
                <a:cs typeface="微软雅黑"/>
              </a:rPr>
              <a:t>矿来。</a:t>
            </a:r>
            <a:endParaRPr sz="1400">
              <a:latin typeface="微软雅黑"/>
              <a:cs typeface="微软雅黑"/>
            </a:endParaRPr>
          </a:p>
        </p:txBody>
      </p:sp>
      <p:sp>
        <p:nvSpPr>
          <p:cNvPr id="9" name="object 9"/>
          <p:cNvSpPr/>
          <p:nvPr/>
        </p:nvSpPr>
        <p:spPr>
          <a:xfrm>
            <a:off x="1547241" y="5754987"/>
            <a:ext cx="361950" cy="360680"/>
          </a:xfrm>
          <a:custGeom>
            <a:avLst/>
            <a:gdLst/>
            <a:ahLst/>
            <a:cxnLst/>
            <a:rect l="l" t="t" r="r" b="b"/>
            <a:pathLst>
              <a:path w="361950" h="360679">
                <a:moveTo>
                  <a:pt x="83994" y="209142"/>
                </a:moveTo>
                <a:lnTo>
                  <a:pt x="69467" y="210989"/>
                </a:lnTo>
                <a:lnTo>
                  <a:pt x="55499" y="215879"/>
                </a:lnTo>
                <a:lnTo>
                  <a:pt x="51053" y="217987"/>
                </a:lnTo>
                <a:lnTo>
                  <a:pt x="50037" y="224032"/>
                </a:lnTo>
                <a:lnTo>
                  <a:pt x="104013" y="280332"/>
                </a:lnTo>
                <a:lnTo>
                  <a:pt x="104013" y="289590"/>
                </a:lnTo>
                <a:lnTo>
                  <a:pt x="50037" y="345902"/>
                </a:lnTo>
                <a:lnTo>
                  <a:pt x="51181" y="351998"/>
                </a:lnTo>
                <a:lnTo>
                  <a:pt x="55499" y="354106"/>
                </a:lnTo>
                <a:lnTo>
                  <a:pt x="76489" y="360239"/>
                </a:lnTo>
                <a:lnTo>
                  <a:pt x="98075" y="359702"/>
                </a:lnTo>
                <a:lnTo>
                  <a:pt x="137033" y="338599"/>
                </a:lnTo>
                <a:lnTo>
                  <a:pt x="156654" y="300753"/>
                </a:lnTo>
                <a:lnTo>
                  <a:pt x="158006" y="279481"/>
                </a:lnTo>
                <a:lnTo>
                  <a:pt x="153797" y="258830"/>
                </a:lnTo>
                <a:lnTo>
                  <a:pt x="181736" y="229735"/>
                </a:lnTo>
                <a:lnTo>
                  <a:pt x="167203" y="214596"/>
                </a:lnTo>
                <a:lnTo>
                  <a:pt x="112776" y="214596"/>
                </a:lnTo>
                <a:lnTo>
                  <a:pt x="98593" y="210343"/>
                </a:lnTo>
                <a:lnTo>
                  <a:pt x="83994" y="209142"/>
                </a:lnTo>
                <a:close/>
              </a:path>
              <a:path w="361950" h="360679">
                <a:moveTo>
                  <a:pt x="153289" y="99255"/>
                </a:moveTo>
                <a:lnTo>
                  <a:pt x="111506" y="142791"/>
                </a:lnTo>
                <a:lnTo>
                  <a:pt x="316357" y="356252"/>
                </a:lnTo>
                <a:lnTo>
                  <a:pt x="318134" y="358157"/>
                </a:lnTo>
                <a:lnTo>
                  <a:pt x="320547" y="359122"/>
                </a:lnTo>
                <a:lnTo>
                  <a:pt x="325373" y="359122"/>
                </a:lnTo>
                <a:lnTo>
                  <a:pt x="327659" y="358157"/>
                </a:lnTo>
                <a:lnTo>
                  <a:pt x="329565" y="356252"/>
                </a:lnTo>
                <a:lnTo>
                  <a:pt x="358013" y="326509"/>
                </a:lnTo>
                <a:lnTo>
                  <a:pt x="361696" y="322699"/>
                </a:lnTo>
                <a:lnTo>
                  <a:pt x="361696" y="316527"/>
                </a:lnTo>
                <a:lnTo>
                  <a:pt x="192738" y="140314"/>
                </a:lnTo>
                <a:lnTo>
                  <a:pt x="153289" y="99255"/>
                </a:lnTo>
                <a:close/>
              </a:path>
              <a:path w="361950" h="360679">
                <a:moveTo>
                  <a:pt x="39370" y="235678"/>
                </a:moveTo>
                <a:lnTo>
                  <a:pt x="16684" y="276353"/>
                </a:lnTo>
                <a:lnTo>
                  <a:pt x="16837" y="296538"/>
                </a:lnTo>
                <a:lnTo>
                  <a:pt x="22097" y="316107"/>
                </a:lnTo>
                <a:lnTo>
                  <a:pt x="24256" y="321264"/>
                </a:lnTo>
                <a:lnTo>
                  <a:pt x="30734" y="322470"/>
                </a:lnTo>
                <a:lnTo>
                  <a:pt x="72009" y="279481"/>
                </a:lnTo>
                <a:lnTo>
                  <a:pt x="74930" y="276382"/>
                </a:lnTo>
                <a:lnTo>
                  <a:pt x="74930" y="271315"/>
                </a:lnTo>
                <a:lnTo>
                  <a:pt x="72009" y="268203"/>
                </a:lnTo>
                <a:lnTo>
                  <a:pt x="43180" y="238142"/>
                </a:lnTo>
                <a:lnTo>
                  <a:pt x="41528" y="236453"/>
                </a:lnTo>
                <a:lnTo>
                  <a:pt x="39370" y="235678"/>
                </a:lnTo>
                <a:close/>
              </a:path>
              <a:path w="361950" h="360679">
                <a:moveTo>
                  <a:pt x="139953" y="186212"/>
                </a:moveTo>
                <a:lnTo>
                  <a:pt x="112776" y="214596"/>
                </a:lnTo>
                <a:lnTo>
                  <a:pt x="167203" y="214596"/>
                </a:lnTo>
                <a:lnTo>
                  <a:pt x="139953" y="186212"/>
                </a:lnTo>
                <a:close/>
              </a:path>
              <a:path w="361950" h="360679">
                <a:moveTo>
                  <a:pt x="18415" y="98429"/>
                </a:moveTo>
                <a:lnTo>
                  <a:pt x="11175" y="98429"/>
                </a:lnTo>
                <a:lnTo>
                  <a:pt x="6731" y="103116"/>
                </a:lnTo>
                <a:lnTo>
                  <a:pt x="4571" y="105364"/>
                </a:lnTo>
                <a:lnTo>
                  <a:pt x="0" y="110025"/>
                </a:lnTo>
                <a:lnTo>
                  <a:pt x="0" y="117581"/>
                </a:lnTo>
                <a:lnTo>
                  <a:pt x="4571" y="122267"/>
                </a:lnTo>
                <a:lnTo>
                  <a:pt x="53086" y="172991"/>
                </a:lnTo>
                <a:lnTo>
                  <a:pt x="57658" y="177639"/>
                </a:lnTo>
                <a:lnTo>
                  <a:pt x="64896" y="177639"/>
                </a:lnTo>
                <a:lnTo>
                  <a:pt x="75946" y="166044"/>
                </a:lnTo>
                <a:lnTo>
                  <a:pt x="75946" y="158488"/>
                </a:lnTo>
                <a:lnTo>
                  <a:pt x="71500" y="153801"/>
                </a:lnTo>
                <a:lnTo>
                  <a:pt x="67183" y="149293"/>
                </a:lnTo>
                <a:lnTo>
                  <a:pt x="75692" y="140416"/>
                </a:lnTo>
                <a:lnTo>
                  <a:pt x="44229" y="107624"/>
                </a:lnTo>
                <a:lnTo>
                  <a:pt x="27178" y="107624"/>
                </a:lnTo>
                <a:lnTo>
                  <a:pt x="22859" y="103116"/>
                </a:lnTo>
                <a:lnTo>
                  <a:pt x="18415" y="98429"/>
                </a:lnTo>
                <a:close/>
              </a:path>
              <a:path w="361950" h="360679">
                <a:moveTo>
                  <a:pt x="281763" y="0"/>
                </a:moveTo>
                <a:lnTo>
                  <a:pt x="237490" y="21861"/>
                </a:lnTo>
                <a:lnTo>
                  <a:pt x="217773" y="59867"/>
                </a:lnTo>
                <a:lnTo>
                  <a:pt x="216415" y="81074"/>
                </a:lnTo>
                <a:lnTo>
                  <a:pt x="220726" y="101922"/>
                </a:lnTo>
                <a:lnTo>
                  <a:pt x="194945" y="128846"/>
                </a:lnTo>
                <a:lnTo>
                  <a:pt x="236728" y="172382"/>
                </a:lnTo>
                <a:lnTo>
                  <a:pt x="262001" y="145991"/>
                </a:lnTo>
                <a:lnTo>
                  <a:pt x="314987" y="145991"/>
                </a:lnTo>
                <a:lnTo>
                  <a:pt x="319023" y="144581"/>
                </a:lnTo>
                <a:lnTo>
                  <a:pt x="323469" y="142473"/>
                </a:lnTo>
                <a:lnTo>
                  <a:pt x="324484" y="136441"/>
                </a:lnTo>
                <a:lnTo>
                  <a:pt x="270509" y="80129"/>
                </a:lnTo>
                <a:lnTo>
                  <a:pt x="270509" y="70870"/>
                </a:lnTo>
                <a:lnTo>
                  <a:pt x="321152" y="18064"/>
                </a:lnTo>
                <a:lnTo>
                  <a:pt x="324484" y="14559"/>
                </a:lnTo>
                <a:lnTo>
                  <a:pt x="323341" y="8463"/>
                </a:lnTo>
                <a:lnTo>
                  <a:pt x="312166" y="3205"/>
                </a:lnTo>
                <a:lnTo>
                  <a:pt x="305181" y="1160"/>
                </a:lnTo>
                <a:lnTo>
                  <a:pt x="297941" y="220"/>
                </a:lnTo>
                <a:lnTo>
                  <a:pt x="281763" y="0"/>
                </a:lnTo>
                <a:close/>
              </a:path>
              <a:path w="361950" h="360679">
                <a:moveTo>
                  <a:pt x="314987" y="145991"/>
                </a:moveTo>
                <a:lnTo>
                  <a:pt x="262001" y="145991"/>
                </a:lnTo>
                <a:lnTo>
                  <a:pt x="276090" y="150164"/>
                </a:lnTo>
                <a:lnTo>
                  <a:pt x="290607" y="151315"/>
                </a:lnTo>
                <a:lnTo>
                  <a:pt x="305077" y="149452"/>
                </a:lnTo>
                <a:lnTo>
                  <a:pt x="314987" y="145991"/>
                </a:lnTo>
                <a:close/>
              </a:path>
              <a:path w="361950" h="360679">
                <a:moveTo>
                  <a:pt x="97663" y="16121"/>
                </a:moveTo>
                <a:lnTo>
                  <a:pt x="91821" y="16121"/>
                </a:lnTo>
                <a:lnTo>
                  <a:pt x="88900" y="17289"/>
                </a:lnTo>
                <a:lnTo>
                  <a:pt x="86614" y="19639"/>
                </a:lnTo>
                <a:lnTo>
                  <a:pt x="33528" y="75036"/>
                </a:lnTo>
                <a:lnTo>
                  <a:pt x="33528" y="82593"/>
                </a:lnTo>
                <a:lnTo>
                  <a:pt x="37972" y="87279"/>
                </a:lnTo>
                <a:lnTo>
                  <a:pt x="86614" y="138028"/>
                </a:lnTo>
                <a:lnTo>
                  <a:pt x="88900" y="140339"/>
                </a:lnTo>
                <a:lnTo>
                  <a:pt x="91821" y="141508"/>
                </a:lnTo>
                <a:lnTo>
                  <a:pt x="96139" y="141457"/>
                </a:lnTo>
                <a:lnTo>
                  <a:pt x="98552" y="140987"/>
                </a:lnTo>
                <a:lnTo>
                  <a:pt x="100076" y="140314"/>
                </a:lnTo>
                <a:lnTo>
                  <a:pt x="101472" y="139222"/>
                </a:lnTo>
                <a:lnTo>
                  <a:pt x="101981" y="138879"/>
                </a:lnTo>
                <a:lnTo>
                  <a:pt x="102489" y="138460"/>
                </a:lnTo>
                <a:lnTo>
                  <a:pt x="102870" y="138028"/>
                </a:lnTo>
                <a:lnTo>
                  <a:pt x="104902" y="135882"/>
                </a:lnTo>
                <a:lnTo>
                  <a:pt x="151510" y="87279"/>
                </a:lnTo>
                <a:lnTo>
                  <a:pt x="152146" y="86644"/>
                </a:lnTo>
                <a:lnTo>
                  <a:pt x="153161" y="85209"/>
                </a:lnTo>
                <a:lnTo>
                  <a:pt x="155956" y="80599"/>
                </a:lnTo>
                <a:lnTo>
                  <a:pt x="155447" y="74388"/>
                </a:lnTo>
                <a:lnTo>
                  <a:pt x="151510" y="70375"/>
                </a:lnTo>
                <a:lnTo>
                  <a:pt x="107188" y="24096"/>
                </a:lnTo>
                <a:lnTo>
                  <a:pt x="102870" y="19639"/>
                </a:lnTo>
                <a:lnTo>
                  <a:pt x="100710" y="17289"/>
                </a:lnTo>
                <a:lnTo>
                  <a:pt x="97663" y="16121"/>
                </a:lnTo>
                <a:close/>
              </a:path>
              <a:path w="361950" h="360679">
                <a:moveTo>
                  <a:pt x="344423" y="40073"/>
                </a:moveTo>
                <a:lnTo>
                  <a:pt x="341884" y="40771"/>
                </a:lnTo>
                <a:lnTo>
                  <a:pt x="302514" y="81742"/>
                </a:lnTo>
                <a:lnTo>
                  <a:pt x="299592" y="84879"/>
                </a:lnTo>
                <a:lnTo>
                  <a:pt x="299592" y="89920"/>
                </a:lnTo>
                <a:lnTo>
                  <a:pt x="302514" y="93045"/>
                </a:lnTo>
                <a:lnTo>
                  <a:pt x="331342" y="123106"/>
                </a:lnTo>
                <a:lnTo>
                  <a:pt x="334645" y="126471"/>
                </a:lnTo>
                <a:lnTo>
                  <a:pt x="339978" y="126179"/>
                </a:lnTo>
                <a:lnTo>
                  <a:pt x="342772" y="122458"/>
                </a:lnTo>
                <a:lnTo>
                  <a:pt x="352871" y="104521"/>
                </a:lnTo>
                <a:lnTo>
                  <a:pt x="357754" y="85209"/>
                </a:lnTo>
                <a:lnTo>
                  <a:pt x="357685" y="64693"/>
                </a:lnTo>
                <a:lnTo>
                  <a:pt x="352425" y="45128"/>
                </a:lnTo>
                <a:lnTo>
                  <a:pt x="351282" y="42562"/>
                </a:lnTo>
                <a:lnTo>
                  <a:pt x="349122" y="40975"/>
                </a:lnTo>
                <a:lnTo>
                  <a:pt x="344423" y="40073"/>
                </a:lnTo>
                <a:close/>
              </a:path>
              <a:path w="361950" h="360679">
                <a:moveTo>
                  <a:pt x="35687" y="98722"/>
                </a:moveTo>
                <a:lnTo>
                  <a:pt x="27178" y="107624"/>
                </a:lnTo>
                <a:lnTo>
                  <a:pt x="44229" y="107624"/>
                </a:lnTo>
                <a:lnTo>
                  <a:pt x="35687" y="98722"/>
                </a:lnTo>
                <a:close/>
              </a:path>
              <a:path w="361950" h="360679">
                <a:moveTo>
                  <a:pt x="161478" y="3483"/>
                </a:moveTo>
                <a:lnTo>
                  <a:pt x="123275" y="13508"/>
                </a:lnTo>
                <a:lnTo>
                  <a:pt x="115061" y="18508"/>
                </a:lnTo>
                <a:lnTo>
                  <a:pt x="154559" y="59682"/>
                </a:lnTo>
                <a:lnTo>
                  <a:pt x="184338" y="44974"/>
                </a:lnTo>
                <a:lnTo>
                  <a:pt x="202771" y="40711"/>
                </a:lnTo>
                <a:lnTo>
                  <a:pt x="206083" y="35529"/>
                </a:lnTo>
                <a:lnTo>
                  <a:pt x="190500" y="18064"/>
                </a:lnTo>
                <a:lnTo>
                  <a:pt x="181175" y="10270"/>
                </a:lnTo>
                <a:lnTo>
                  <a:pt x="171434" y="5548"/>
                </a:lnTo>
                <a:lnTo>
                  <a:pt x="161478" y="3483"/>
                </a:lnTo>
                <a:close/>
              </a:path>
            </a:pathLst>
          </a:custGeom>
          <a:solidFill>
            <a:srgbClr val="7E7E7E"/>
          </a:solidFill>
        </p:spPr>
        <p:txBody>
          <a:bodyPr wrap="square" lIns="0" tIns="0" rIns="0" bIns="0" rtlCol="0"/>
          <a:lstStyle/>
          <a:p>
            <a:endParaRPr/>
          </a:p>
        </p:txBody>
      </p:sp>
      <p:sp>
        <p:nvSpPr>
          <p:cNvPr id="10" name="object 10"/>
          <p:cNvSpPr/>
          <p:nvPr/>
        </p:nvSpPr>
        <p:spPr>
          <a:xfrm>
            <a:off x="9307068" y="3412235"/>
            <a:ext cx="2234565" cy="2856230"/>
          </a:xfrm>
          <a:custGeom>
            <a:avLst/>
            <a:gdLst/>
            <a:ahLst/>
            <a:cxnLst/>
            <a:rect l="l" t="t" r="r" b="b"/>
            <a:pathLst>
              <a:path w="2234565" h="2856229">
                <a:moveTo>
                  <a:pt x="0" y="2855976"/>
                </a:moveTo>
                <a:lnTo>
                  <a:pt x="2234183" y="2855976"/>
                </a:lnTo>
                <a:lnTo>
                  <a:pt x="2234183" y="0"/>
                </a:lnTo>
                <a:lnTo>
                  <a:pt x="0" y="0"/>
                </a:lnTo>
                <a:lnTo>
                  <a:pt x="0" y="2855976"/>
                </a:lnTo>
                <a:close/>
              </a:path>
            </a:pathLst>
          </a:custGeom>
          <a:solidFill>
            <a:srgbClr val="1D9ED2"/>
          </a:solidFill>
        </p:spPr>
        <p:txBody>
          <a:bodyPr wrap="square" lIns="0" tIns="0" rIns="0" bIns="0" rtlCol="0"/>
          <a:lstStyle/>
          <a:p>
            <a:endParaRPr/>
          </a:p>
        </p:txBody>
      </p:sp>
      <p:sp>
        <p:nvSpPr>
          <p:cNvPr id="11" name="object 11"/>
          <p:cNvSpPr/>
          <p:nvPr/>
        </p:nvSpPr>
        <p:spPr>
          <a:xfrm>
            <a:off x="9307068" y="2836164"/>
            <a:ext cx="2234183" cy="440436"/>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9307068" y="3412235"/>
            <a:ext cx="2234565" cy="2856230"/>
          </a:xfrm>
          <a:prstGeom prst="rect">
            <a:avLst/>
          </a:prstGeom>
        </p:spPr>
        <p:txBody>
          <a:bodyPr vert="horz" wrap="square" lIns="0" tIns="130810" rIns="0" bIns="0" rtlCol="0">
            <a:spAutoFit/>
          </a:bodyPr>
          <a:lstStyle/>
          <a:p>
            <a:pPr marL="140335" marR="130175" indent="-27305" algn="ctr">
              <a:lnSpc>
                <a:spcPct val="150000"/>
              </a:lnSpc>
              <a:spcBef>
                <a:spcPts val="1030"/>
              </a:spcBef>
            </a:pPr>
            <a:r>
              <a:rPr sz="1400" b="1" dirty="0">
                <a:solidFill>
                  <a:srgbClr val="F9F9F9"/>
                </a:solidFill>
                <a:latin typeface="微软雅黑"/>
                <a:cs typeface="微软雅黑"/>
              </a:rPr>
              <a:t>2013年初至今  </a:t>
            </a:r>
            <a:r>
              <a:rPr sz="1400" dirty="0">
                <a:solidFill>
                  <a:srgbClr val="F9F9F9"/>
                </a:solidFill>
                <a:latin typeface="微软雅黑"/>
                <a:cs typeface="微软雅黑"/>
              </a:rPr>
              <a:t>AISC是专门为特定目的  设计的芯片，具有体积  小、功</a:t>
            </a:r>
            <a:r>
              <a:rPr sz="1400" spc="-15" dirty="0">
                <a:solidFill>
                  <a:srgbClr val="F9F9F9"/>
                </a:solidFill>
                <a:latin typeface="微软雅黑"/>
                <a:cs typeface="微软雅黑"/>
              </a:rPr>
              <a:t>耗</a:t>
            </a:r>
            <a:r>
              <a:rPr sz="1400" dirty="0">
                <a:solidFill>
                  <a:srgbClr val="F9F9F9"/>
                </a:solidFill>
                <a:latin typeface="微软雅黑"/>
                <a:cs typeface="微软雅黑"/>
              </a:rPr>
              <a:t>低、</a:t>
            </a:r>
            <a:r>
              <a:rPr sz="1400" spc="-15" dirty="0">
                <a:solidFill>
                  <a:srgbClr val="F9F9F9"/>
                </a:solidFill>
                <a:latin typeface="微软雅黑"/>
                <a:cs typeface="微软雅黑"/>
              </a:rPr>
              <a:t>可靠</a:t>
            </a:r>
            <a:r>
              <a:rPr sz="1400" dirty="0">
                <a:solidFill>
                  <a:srgbClr val="F9F9F9"/>
                </a:solidFill>
                <a:latin typeface="微软雅黑"/>
                <a:cs typeface="微软雅黑"/>
              </a:rPr>
              <a:t>性高、  性能高、保密性强等优  势，是</a:t>
            </a:r>
            <a:r>
              <a:rPr sz="1400" spc="-15" dirty="0">
                <a:solidFill>
                  <a:srgbClr val="F9F9F9"/>
                </a:solidFill>
                <a:latin typeface="微软雅黑"/>
                <a:cs typeface="微软雅黑"/>
              </a:rPr>
              <a:t>市</a:t>
            </a:r>
            <a:r>
              <a:rPr sz="1400" dirty="0">
                <a:solidFill>
                  <a:srgbClr val="F9F9F9"/>
                </a:solidFill>
                <a:latin typeface="微软雅黑"/>
                <a:cs typeface="微软雅黑"/>
              </a:rPr>
              <a:t>场上</a:t>
            </a:r>
            <a:r>
              <a:rPr sz="1400" spc="-15" dirty="0">
                <a:solidFill>
                  <a:srgbClr val="F9F9F9"/>
                </a:solidFill>
                <a:latin typeface="微软雅黑"/>
                <a:cs typeface="微软雅黑"/>
              </a:rPr>
              <a:t>主流</a:t>
            </a:r>
            <a:r>
              <a:rPr sz="1400" dirty="0">
                <a:solidFill>
                  <a:srgbClr val="F9F9F9"/>
                </a:solidFill>
                <a:latin typeface="微软雅黑"/>
                <a:cs typeface="微软雅黑"/>
              </a:rPr>
              <a:t>矿机。</a:t>
            </a:r>
            <a:endParaRPr sz="1400">
              <a:latin typeface="微软雅黑"/>
              <a:cs typeface="微软雅黑"/>
            </a:endParaRPr>
          </a:p>
        </p:txBody>
      </p:sp>
      <p:sp>
        <p:nvSpPr>
          <p:cNvPr id="13" name="object 13"/>
          <p:cNvSpPr/>
          <p:nvPr/>
        </p:nvSpPr>
        <p:spPr>
          <a:xfrm>
            <a:off x="10163429" y="5754623"/>
            <a:ext cx="361315" cy="361315"/>
          </a:xfrm>
          <a:custGeom>
            <a:avLst/>
            <a:gdLst/>
            <a:ahLst/>
            <a:cxnLst/>
            <a:rect l="l" t="t" r="r" b="b"/>
            <a:pathLst>
              <a:path w="361315" h="361314">
                <a:moveTo>
                  <a:pt x="162305" y="216839"/>
                </a:moveTo>
                <a:lnTo>
                  <a:pt x="108966" y="216839"/>
                </a:lnTo>
                <a:lnTo>
                  <a:pt x="102489" y="223596"/>
                </a:lnTo>
                <a:lnTo>
                  <a:pt x="102489" y="354431"/>
                </a:lnTo>
                <a:lnTo>
                  <a:pt x="108966" y="361188"/>
                </a:lnTo>
                <a:lnTo>
                  <a:pt x="162305" y="361188"/>
                </a:lnTo>
                <a:lnTo>
                  <a:pt x="168655" y="354431"/>
                </a:lnTo>
                <a:lnTo>
                  <a:pt x="168655" y="223596"/>
                </a:lnTo>
                <a:lnTo>
                  <a:pt x="162305" y="216839"/>
                </a:lnTo>
                <a:close/>
              </a:path>
              <a:path w="361315" h="361314">
                <a:moveTo>
                  <a:pt x="84454" y="225793"/>
                </a:moveTo>
                <a:lnTo>
                  <a:pt x="44069" y="225793"/>
                </a:lnTo>
                <a:lnTo>
                  <a:pt x="48641" y="229374"/>
                </a:lnTo>
                <a:lnTo>
                  <a:pt x="53340" y="232498"/>
                </a:lnTo>
                <a:lnTo>
                  <a:pt x="58547" y="234822"/>
                </a:lnTo>
                <a:lnTo>
                  <a:pt x="58547" y="254126"/>
                </a:lnTo>
                <a:lnTo>
                  <a:pt x="63880" y="259575"/>
                </a:lnTo>
                <a:lnTo>
                  <a:pt x="84454" y="259575"/>
                </a:lnTo>
                <a:lnTo>
                  <a:pt x="84454" y="225793"/>
                </a:lnTo>
                <a:close/>
              </a:path>
              <a:path w="361315" h="361314">
                <a:moveTo>
                  <a:pt x="27559" y="106298"/>
                </a:moveTo>
                <a:lnTo>
                  <a:pt x="24511" y="107149"/>
                </a:lnTo>
                <a:lnTo>
                  <a:pt x="21590" y="108000"/>
                </a:lnTo>
                <a:lnTo>
                  <a:pt x="18923" y="109994"/>
                </a:lnTo>
                <a:lnTo>
                  <a:pt x="17399" y="112826"/>
                </a:lnTo>
                <a:lnTo>
                  <a:pt x="1650" y="141274"/>
                </a:lnTo>
                <a:lnTo>
                  <a:pt x="0" y="144284"/>
                </a:lnTo>
                <a:lnTo>
                  <a:pt x="1904" y="151777"/>
                </a:lnTo>
                <a:lnTo>
                  <a:pt x="18288" y="161594"/>
                </a:lnTo>
                <a:lnTo>
                  <a:pt x="17906" y="164490"/>
                </a:lnTo>
                <a:lnTo>
                  <a:pt x="17399" y="167322"/>
                </a:lnTo>
                <a:lnTo>
                  <a:pt x="17399" y="173291"/>
                </a:lnTo>
                <a:lnTo>
                  <a:pt x="17906" y="176123"/>
                </a:lnTo>
                <a:lnTo>
                  <a:pt x="18288" y="178968"/>
                </a:lnTo>
                <a:lnTo>
                  <a:pt x="1904" y="188785"/>
                </a:lnTo>
                <a:lnTo>
                  <a:pt x="0" y="196278"/>
                </a:lnTo>
                <a:lnTo>
                  <a:pt x="3175" y="202120"/>
                </a:lnTo>
                <a:lnTo>
                  <a:pt x="17399" y="227787"/>
                </a:lnTo>
                <a:lnTo>
                  <a:pt x="18923" y="230568"/>
                </a:lnTo>
                <a:lnTo>
                  <a:pt x="21590" y="232613"/>
                </a:lnTo>
                <a:lnTo>
                  <a:pt x="24511" y="233464"/>
                </a:lnTo>
                <a:lnTo>
                  <a:pt x="27559" y="234251"/>
                </a:lnTo>
                <a:lnTo>
                  <a:pt x="30734" y="233857"/>
                </a:lnTo>
                <a:lnTo>
                  <a:pt x="33400" y="232219"/>
                </a:lnTo>
                <a:lnTo>
                  <a:pt x="44069" y="225793"/>
                </a:lnTo>
                <a:lnTo>
                  <a:pt x="84454" y="225793"/>
                </a:lnTo>
                <a:lnTo>
                  <a:pt x="84454" y="225348"/>
                </a:lnTo>
                <a:lnTo>
                  <a:pt x="86232" y="219265"/>
                </a:lnTo>
                <a:lnTo>
                  <a:pt x="89060" y="214617"/>
                </a:lnTo>
                <a:lnTo>
                  <a:pt x="84454" y="214617"/>
                </a:lnTo>
                <a:lnTo>
                  <a:pt x="67968" y="211129"/>
                </a:lnTo>
                <a:lnTo>
                  <a:pt x="54482" y="201622"/>
                </a:lnTo>
                <a:lnTo>
                  <a:pt x="45378" y="187528"/>
                </a:lnTo>
                <a:lnTo>
                  <a:pt x="42037" y="170281"/>
                </a:lnTo>
                <a:lnTo>
                  <a:pt x="45378" y="153064"/>
                </a:lnTo>
                <a:lnTo>
                  <a:pt x="54483" y="138985"/>
                </a:lnTo>
                <a:lnTo>
                  <a:pt x="67968" y="129483"/>
                </a:lnTo>
                <a:lnTo>
                  <a:pt x="84454" y="125996"/>
                </a:lnTo>
                <a:lnTo>
                  <a:pt x="158809" y="125996"/>
                </a:lnTo>
                <a:lnTo>
                  <a:pt x="152580" y="114757"/>
                </a:lnTo>
                <a:lnTo>
                  <a:pt x="44069" y="114757"/>
                </a:lnTo>
                <a:lnTo>
                  <a:pt x="30734" y="106756"/>
                </a:lnTo>
                <a:lnTo>
                  <a:pt x="27559" y="106298"/>
                </a:lnTo>
                <a:close/>
              </a:path>
              <a:path w="361315" h="361314">
                <a:moveTo>
                  <a:pt x="89407" y="214045"/>
                </a:moveTo>
                <a:lnTo>
                  <a:pt x="87756" y="214274"/>
                </a:lnTo>
                <a:lnTo>
                  <a:pt x="86105" y="214617"/>
                </a:lnTo>
                <a:lnTo>
                  <a:pt x="89060" y="214617"/>
                </a:lnTo>
                <a:lnTo>
                  <a:pt x="89407" y="214045"/>
                </a:lnTo>
                <a:close/>
              </a:path>
              <a:path w="361315" h="361314">
                <a:moveTo>
                  <a:pt x="84454" y="138556"/>
                </a:moveTo>
                <a:lnTo>
                  <a:pt x="72620" y="141049"/>
                </a:lnTo>
                <a:lnTo>
                  <a:pt x="62928" y="147847"/>
                </a:lnTo>
                <a:lnTo>
                  <a:pt x="56380" y="157930"/>
                </a:lnTo>
                <a:lnTo>
                  <a:pt x="53975" y="170281"/>
                </a:lnTo>
                <a:lnTo>
                  <a:pt x="56380" y="182626"/>
                </a:lnTo>
                <a:lnTo>
                  <a:pt x="62928" y="192711"/>
                </a:lnTo>
                <a:lnTo>
                  <a:pt x="72620" y="199512"/>
                </a:lnTo>
                <a:lnTo>
                  <a:pt x="84454" y="202006"/>
                </a:lnTo>
                <a:lnTo>
                  <a:pt x="96343" y="199512"/>
                </a:lnTo>
                <a:lnTo>
                  <a:pt x="106029" y="192711"/>
                </a:lnTo>
                <a:lnTo>
                  <a:pt x="112547" y="182626"/>
                </a:lnTo>
                <a:lnTo>
                  <a:pt x="114935" y="170281"/>
                </a:lnTo>
                <a:lnTo>
                  <a:pt x="112547" y="157930"/>
                </a:lnTo>
                <a:lnTo>
                  <a:pt x="106029" y="147847"/>
                </a:lnTo>
                <a:lnTo>
                  <a:pt x="96343" y="141049"/>
                </a:lnTo>
                <a:lnTo>
                  <a:pt x="84454" y="138556"/>
                </a:lnTo>
                <a:close/>
              </a:path>
              <a:path w="361315" h="361314">
                <a:moveTo>
                  <a:pt x="158809" y="125996"/>
                </a:moveTo>
                <a:lnTo>
                  <a:pt x="84454" y="125996"/>
                </a:lnTo>
                <a:lnTo>
                  <a:pt x="101014" y="129483"/>
                </a:lnTo>
                <a:lnTo>
                  <a:pt x="114538" y="138985"/>
                </a:lnTo>
                <a:lnTo>
                  <a:pt x="123656" y="153064"/>
                </a:lnTo>
                <a:lnTo>
                  <a:pt x="127000" y="170281"/>
                </a:lnTo>
                <a:lnTo>
                  <a:pt x="126331" y="177993"/>
                </a:lnTo>
                <a:lnTo>
                  <a:pt x="124412" y="185243"/>
                </a:lnTo>
                <a:lnTo>
                  <a:pt x="121374" y="191953"/>
                </a:lnTo>
                <a:lnTo>
                  <a:pt x="117348" y="198043"/>
                </a:lnTo>
                <a:lnTo>
                  <a:pt x="158496" y="198043"/>
                </a:lnTo>
                <a:lnTo>
                  <a:pt x="162560" y="198945"/>
                </a:lnTo>
                <a:lnTo>
                  <a:pt x="166243" y="200482"/>
                </a:lnTo>
                <a:lnTo>
                  <a:pt x="168401" y="194970"/>
                </a:lnTo>
                <a:lnTo>
                  <a:pt x="166624" y="188506"/>
                </a:lnTo>
                <a:lnTo>
                  <a:pt x="161417" y="185432"/>
                </a:lnTo>
                <a:lnTo>
                  <a:pt x="150749" y="178968"/>
                </a:lnTo>
                <a:lnTo>
                  <a:pt x="151129" y="176123"/>
                </a:lnTo>
                <a:lnTo>
                  <a:pt x="151638" y="173291"/>
                </a:lnTo>
                <a:lnTo>
                  <a:pt x="151638" y="167322"/>
                </a:lnTo>
                <a:lnTo>
                  <a:pt x="151129" y="164490"/>
                </a:lnTo>
                <a:lnTo>
                  <a:pt x="150749" y="161594"/>
                </a:lnTo>
                <a:lnTo>
                  <a:pt x="161417" y="155117"/>
                </a:lnTo>
                <a:lnTo>
                  <a:pt x="164211" y="153530"/>
                </a:lnTo>
                <a:lnTo>
                  <a:pt x="166116" y="150863"/>
                </a:lnTo>
                <a:lnTo>
                  <a:pt x="166877" y="147739"/>
                </a:lnTo>
                <a:lnTo>
                  <a:pt x="167767" y="144614"/>
                </a:lnTo>
                <a:lnTo>
                  <a:pt x="167386" y="141274"/>
                </a:lnTo>
                <a:lnTo>
                  <a:pt x="165735" y="138493"/>
                </a:lnTo>
                <a:lnTo>
                  <a:pt x="158809" y="125996"/>
                </a:lnTo>
                <a:close/>
              </a:path>
              <a:path w="361315" h="361314">
                <a:moveTo>
                  <a:pt x="105155" y="80987"/>
                </a:moveTo>
                <a:lnTo>
                  <a:pt x="63880" y="80987"/>
                </a:lnTo>
                <a:lnTo>
                  <a:pt x="58547" y="86436"/>
                </a:lnTo>
                <a:lnTo>
                  <a:pt x="58547" y="105740"/>
                </a:lnTo>
                <a:lnTo>
                  <a:pt x="53340" y="108064"/>
                </a:lnTo>
                <a:lnTo>
                  <a:pt x="48641" y="111239"/>
                </a:lnTo>
                <a:lnTo>
                  <a:pt x="44069" y="114757"/>
                </a:lnTo>
                <a:lnTo>
                  <a:pt x="124968" y="114757"/>
                </a:lnTo>
                <a:lnTo>
                  <a:pt x="120396" y="111239"/>
                </a:lnTo>
                <a:lnTo>
                  <a:pt x="115697" y="108064"/>
                </a:lnTo>
                <a:lnTo>
                  <a:pt x="110363" y="105740"/>
                </a:lnTo>
                <a:lnTo>
                  <a:pt x="110363" y="86436"/>
                </a:lnTo>
                <a:lnTo>
                  <a:pt x="105155" y="80987"/>
                </a:lnTo>
                <a:close/>
              </a:path>
              <a:path w="361315" h="361314">
                <a:moveTo>
                  <a:pt x="141097" y="104990"/>
                </a:moveTo>
                <a:lnTo>
                  <a:pt x="135974" y="108064"/>
                </a:lnTo>
                <a:lnTo>
                  <a:pt x="124968" y="114757"/>
                </a:lnTo>
                <a:lnTo>
                  <a:pt x="152580" y="114757"/>
                </a:lnTo>
                <a:lnTo>
                  <a:pt x="151511" y="112826"/>
                </a:lnTo>
                <a:lnTo>
                  <a:pt x="148336" y="106984"/>
                </a:lnTo>
                <a:lnTo>
                  <a:pt x="141097" y="104990"/>
                </a:lnTo>
                <a:close/>
              </a:path>
              <a:path w="361315" h="361314">
                <a:moveTo>
                  <a:pt x="258445" y="154089"/>
                </a:moveTo>
                <a:lnTo>
                  <a:pt x="205231" y="154089"/>
                </a:lnTo>
                <a:lnTo>
                  <a:pt x="198754" y="160794"/>
                </a:lnTo>
                <a:lnTo>
                  <a:pt x="198754" y="354431"/>
                </a:lnTo>
                <a:lnTo>
                  <a:pt x="205231" y="361188"/>
                </a:lnTo>
                <a:lnTo>
                  <a:pt x="258445" y="361188"/>
                </a:lnTo>
                <a:lnTo>
                  <a:pt x="264922" y="354431"/>
                </a:lnTo>
                <a:lnTo>
                  <a:pt x="264922" y="160794"/>
                </a:lnTo>
                <a:lnTo>
                  <a:pt x="258445" y="154089"/>
                </a:lnTo>
                <a:close/>
              </a:path>
              <a:path w="361315" h="361314">
                <a:moveTo>
                  <a:pt x="354838" y="91338"/>
                </a:moveTo>
                <a:lnTo>
                  <a:pt x="301625" y="91338"/>
                </a:lnTo>
                <a:lnTo>
                  <a:pt x="295148" y="98094"/>
                </a:lnTo>
                <a:lnTo>
                  <a:pt x="295148" y="354431"/>
                </a:lnTo>
                <a:lnTo>
                  <a:pt x="301625" y="361188"/>
                </a:lnTo>
                <a:lnTo>
                  <a:pt x="354838" y="361188"/>
                </a:lnTo>
                <a:lnTo>
                  <a:pt x="361315" y="354431"/>
                </a:lnTo>
                <a:lnTo>
                  <a:pt x="361315" y="98094"/>
                </a:lnTo>
                <a:lnTo>
                  <a:pt x="354838" y="91338"/>
                </a:lnTo>
                <a:close/>
              </a:path>
              <a:path w="361315" h="361314">
                <a:moveTo>
                  <a:pt x="276987" y="114985"/>
                </a:moveTo>
                <a:lnTo>
                  <a:pt x="232918" y="114985"/>
                </a:lnTo>
                <a:lnTo>
                  <a:pt x="236474" y="117830"/>
                </a:lnTo>
                <a:lnTo>
                  <a:pt x="240156" y="120319"/>
                </a:lnTo>
                <a:lnTo>
                  <a:pt x="244348" y="122135"/>
                </a:lnTo>
                <a:lnTo>
                  <a:pt x="244348" y="133261"/>
                </a:lnTo>
                <a:lnTo>
                  <a:pt x="244728" y="134289"/>
                </a:lnTo>
                <a:lnTo>
                  <a:pt x="244982" y="135254"/>
                </a:lnTo>
                <a:lnTo>
                  <a:pt x="257682" y="135254"/>
                </a:lnTo>
                <a:lnTo>
                  <a:pt x="264287" y="137744"/>
                </a:lnTo>
                <a:lnTo>
                  <a:pt x="272415" y="143992"/>
                </a:lnTo>
                <a:lnTo>
                  <a:pt x="274954" y="146596"/>
                </a:lnTo>
                <a:lnTo>
                  <a:pt x="276987" y="149606"/>
                </a:lnTo>
                <a:lnTo>
                  <a:pt x="276987" y="114985"/>
                </a:lnTo>
                <a:close/>
              </a:path>
              <a:path w="361315" h="361314">
                <a:moveTo>
                  <a:pt x="219710" y="20091"/>
                </a:moveTo>
                <a:lnTo>
                  <a:pt x="197866" y="50291"/>
                </a:lnTo>
                <a:lnTo>
                  <a:pt x="199390" y="56184"/>
                </a:lnTo>
                <a:lnTo>
                  <a:pt x="212344" y="64020"/>
                </a:lnTo>
                <a:lnTo>
                  <a:pt x="212090" y="66293"/>
                </a:lnTo>
                <a:lnTo>
                  <a:pt x="211709" y="68567"/>
                </a:lnTo>
                <a:lnTo>
                  <a:pt x="211709" y="73266"/>
                </a:lnTo>
                <a:lnTo>
                  <a:pt x="212090" y="75539"/>
                </a:lnTo>
                <a:lnTo>
                  <a:pt x="212344" y="77812"/>
                </a:lnTo>
                <a:lnTo>
                  <a:pt x="203835" y="82918"/>
                </a:lnTo>
                <a:lnTo>
                  <a:pt x="199390" y="85648"/>
                </a:lnTo>
                <a:lnTo>
                  <a:pt x="197866" y="91541"/>
                </a:lnTo>
                <a:lnTo>
                  <a:pt x="200405" y="96202"/>
                </a:lnTo>
                <a:lnTo>
                  <a:pt x="211709" y="116573"/>
                </a:lnTo>
                <a:lnTo>
                  <a:pt x="212978" y="118795"/>
                </a:lnTo>
                <a:lnTo>
                  <a:pt x="215011" y="120383"/>
                </a:lnTo>
                <a:lnTo>
                  <a:pt x="219710" y="121742"/>
                </a:lnTo>
                <a:lnTo>
                  <a:pt x="222250" y="121399"/>
                </a:lnTo>
                <a:lnTo>
                  <a:pt x="232918" y="114985"/>
                </a:lnTo>
                <a:lnTo>
                  <a:pt x="276987" y="114985"/>
                </a:lnTo>
                <a:lnTo>
                  <a:pt x="276987" y="106413"/>
                </a:lnTo>
                <a:lnTo>
                  <a:pt x="279548" y="93243"/>
                </a:lnTo>
                <a:lnTo>
                  <a:pt x="281416" y="90360"/>
                </a:lnTo>
                <a:lnTo>
                  <a:pt x="265049" y="90360"/>
                </a:lnTo>
                <a:lnTo>
                  <a:pt x="257718" y="88835"/>
                </a:lnTo>
                <a:lnTo>
                  <a:pt x="251745" y="84675"/>
                </a:lnTo>
                <a:lnTo>
                  <a:pt x="247725" y="78503"/>
                </a:lnTo>
                <a:lnTo>
                  <a:pt x="246252" y="70942"/>
                </a:lnTo>
                <a:lnTo>
                  <a:pt x="247725" y="63351"/>
                </a:lnTo>
                <a:lnTo>
                  <a:pt x="251745" y="57164"/>
                </a:lnTo>
                <a:lnTo>
                  <a:pt x="257718" y="52998"/>
                </a:lnTo>
                <a:lnTo>
                  <a:pt x="265049" y="51473"/>
                </a:lnTo>
                <a:lnTo>
                  <a:pt x="330840" y="51473"/>
                </a:lnTo>
                <a:lnTo>
                  <a:pt x="331089" y="50507"/>
                </a:lnTo>
                <a:lnTo>
                  <a:pt x="330707" y="47840"/>
                </a:lnTo>
                <a:lnTo>
                  <a:pt x="329565" y="45631"/>
                </a:lnTo>
                <a:lnTo>
                  <a:pt x="319151" y="26847"/>
                </a:lnTo>
                <a:lnTo>
                  <a:pt x="232918" y="26847"/>
                </a:lnTo>
                <a:lnTo>
                  <a:pt x="222250" y="20434"/>
                </a:lnTo>
                <a:lnTo>
                  <a:pt x="219710" y="20091"/>
                </a:lnTo>
                <a:close/>
              </a:path>
              <a:path w="361315" h="361314">
                <a:moveTo>
                  <a:pt x="330840" y="51473"/>
                </a:moveTo>
                <a:lnTo>
                  <a:pt x="265049" y="51473"/>
                </a:lnTo>
                <a:lnTo>
                  <a:pt x="272305" y="52998"/>
                </a:lnTo>
                <a:lnTo>
                  <a:pt x="278241" y="57164"/>
                </a:lnTo>
                <a:lnTo>
                  <a:pt x="282247" y="63351"/>
                </a:lnTo>
                <a:lnTo>
                  <a:pt x="283718" y="70942"/>
                </a:lnTo>
                <a:lnTo>
                  <a:pt x="282247" y="78503"/>
                </a:lnTo>
                <a:lnTo>
                  <a:pt x="278241" y="84675"/>
                </a:lnTo>
                <a:lnTo>
                  <a:pt x="272305" y="88835"/>
                </a:lnTo>
                <a:lnTo>
                  <a:pt x="265049" y="90360"/>
                </a:lnTo>
                <a:lnTo>
                  <a:pt x="281416" y="90360"/>
                </a:lnTo>
                <a:lnTo>
                  <a:pt x="286527" y="82470"/>
                </a:lnTo>
                <a:lnTo>
                  <a:pt x="296864" y="75198"/>
                </a:lnTo>
                <a:lnTo>
                  <a:pt x="309499" y="72529"/>
                </a:lnTo>
                <a:lnTo>
                  <a:pt x="318135" y="72529"/>
                </a:lnTo>
                <a:lnTo>
                  <a:pt x="318262" y="68567"/>
                </a:lnTo>
                <a:lnTo>
                  <a:pt x="317880" y="66293"/>
                </a:lnTo>
                <a:lnTo>
                  <a:pt x="317626" y="64020"/>
                </a:lnTo>
                <a:lnTo>
                  <a:pt x="326136" y="58851"/>
                </a:lnTo>
                <a:lnTo>
                  <a:pt x="328295" y="57607"/>
                </a:lnTo>
                <a:lnTo>
                  <a:pt x="329819" y="55448"/>
                </a:lnTo>
                <a:lnTo>
                  <a:pt x="330840" y="51473"/>
                </a:lnTo>
                <a:close/>
              </a:path>
              <a:path w="361315" h="361314">
                <a:moveTo>
                  <a:pt x="281431" y="0"/>
                </a:moveTo>
                <a:lnTo>
                  <a:pt x="248539" y="0"/>
                </a:lnTo>
                <a:lnTo>
                  <a:pt x="244348" y="4368"/>
                </a:lnTo>
                <a:lnTo>
                  <a:pt x="244348" y="19697"/>
                </a:lnTo>
                <a:lnTo>
                  <a:pt x="240156" y="21513"/>
                </a:lnTo>
                <a:lnTo>
                  <a:pt x="236474" y="24003"/>
                </a:lnTo>
                <a:lnTo>
                  <a:pt x="232918" y="26847"/>
                </a:lnTo>
                <a:lnTo>
                  <a:pt x="297052" y="26847"/>
                </a:lnTo>
                <a:lnTo>
                  <a:pt x="293497" y="24003"/>
                </a:lnTo>
                <a:lnTo>
                  <a:pt x="289814" y="21513"/>
                </a:lnTo>
                <a:lnTo>
                  <a:pt x="285623" y="19697"/>
                </a:lnTo>
                <a:lnTo>
                  <a:pt x="285623" y="4368"/>
                </a:lnTo>
                <a:lnTo>
                  <a:pt x="281431" y="0"/>
                </a:lnTo>
                <a:close/>
              </a:path>
              <a:path w="361315" h="361314">
                <a:moveTo>
                  <a:pt x="310006" y="19075"/>
                </a:moveTo>
                <a:lnTo>
                  <a:pt x="297052" y="26847"/>
                </a:lnTo>
                <a:lnTo>
                  <a:pt x="319151" y="26847"/>
                </a:lnTo>
                <a:lnTo>
                  <a:pt x="315722" y="20662"/>
                </a:lnTo>
                <a:lnTo>
                  <a:pt x="310006" y="19075"/>
                </a:lnTo>
                <a:close/>
              </a:path>
            </a:pathLst>
          </a:custGeom>
          <a:solidFill>
            <a:srgbClr val="F9F9F9"/>
          </a:solidFill>
        </p:spPr>
        <p:txBody>
          <a:bodyPr wrap="square" lIns="0" tIns="0" rIns="0" bIns="0" rtlCol="0"/>
          <a:lstStyle/>
          <a:p>
            <a:endParaRPr/>
          </a:p>
        </p:txBody>
      </p:sp>
      <p:sp>
        <p:nvSpPr>
          <p:cNvPr id="14" name="object 14"/>
          <p:cNvSpPr/>
          <p:nvPr/>
        </p:nvSpPr>
        <p:spPr>
          <a:xfrm>
            <a:off x="3130295" y="3412235"/>
            <a:ext cx="2234565" cy="2856230"/>
          </a:xfrm>
          <a:custGeom>
            <a:avLst/>
            <a:gdLst/>
            <a:ahLst/>
            <a:cxnLst/>
            <a:rect l="l" t="t" r="r" b="b"/>
            <a:pathLst>
              <a:path w="2234565" h="2856229">
                <a:moveTo>
                  <a:pt x="0" y="2855976"/>
                </a:moveTo>
                <a:lnTo>
                  <a:pt x="2234184" y="2855976"/>
                </a:lnTo>
                <a:lnTo>
                  <a:pt x="2234184" y="0"/>
                </a:lnTo>
                <a:lnTo>
                  <a:pt x="0" y="0"/>
                </a:lnTo>
                <a:lnTo>
                  <a:pt x="0" y="2855976"/>
                </a:lnTo>
                <a:close/>
              </a:path>
            </a:pathLst>
          </a:custGeom>
          <a:solidFill>
            <a:srgbClr val="ECECEC"/>
          </a:solidFill>
        </p:spPr>
        <p:txBody>
          <a:bodyPr wrap="square" lIns="0" tIns="0" rIns="0" bIns="0" rtlCol="0"/>
          <a:lstStyle/>
          <a:p>
            <a:endParaRPr/>
          </a:p>
        </p:txBody>
      </p:sp>
      <p:sp>
        <p:nvSpPr>
          <p:cNvPr id="15" name="object 15"/>
          <p:cNvSpPr/>
          <p:nvPr/>
        </p:nvSpPr>
        <p:spPr>
          <a:xfrm>
            <a:off x="3130295" y="2836164"/>
            <a:ext cx="2234184" cy="440436"/>
          </a:xfrm>
          <a:prstGeom prst="rect">
            <a:avLst/>
          </a:prstGeom>
          <a:blipFill>
            <a:blip r:embed="rId5" cstate="print"/>
            <a:stretch>
              <a:fillRect/>
            </a:stretch>
          </a:blipFill>
        </p:spPr>
        <p:txBody>
          <a:bodyPr wrap="square" lIns="0" tIns="0" rIns="0" bIns="0" rtlCol="0"/>
          <a:lstStyle/>
          <a:p>
            <a:endParaRPr/>
          </a:p>
        </p:txBody>
      </p:sp>
      <p:sp>
        <p:nvSpPr>
          <p:cNvPr id="16" name="object 16"/>
          <p:cNvSpPr txBox="1"/>
          <p:nvPr/>
        </p:nvSpPr>
        <p:spPr>
          <a:xfrm>
            <a:off x="3130295" y="3412235"/>
            <a:ext cx="2234565" cy="2856230"/>
          </a:xfrm>
          <a:prstGeom prst="rect">
            <a:avLst/>
          </a:prstGeom>
        </p:spPr>
        <p:txBody>
          <a:bodyPr vert="horz" wrap="square" lIns="0" tIns="4337" rIns="0" bIns="0" rtlCol="0">
            <a:spAutoFit/>
          </a:bodyPr>
          <a:lstStyle/>
          <a:p>
            <a:pPr>
              <a:lnSpc>
                <a:spcPct val="100000"/>
              </a:lnSpc>
              <a:spcBef>
                <a:spcPts val="34"/>
              </a:spcBef>
            </a:pPr>
            <a:endParaRPr sz="1600">
              <a:latin typeface="Times New Roman"/>
              <a:cs typeface="Times New Roman"/>
            </a:endParaRPr>
          </a:p>
          <a:p>
            <a:pPr marL="635" algn="ctr">
              <a:lnSpc>
                <a:spcPct val="100000"/>
              </a:lnSpc>
            </a:pPr>
            <a:r>
              <a:rPr sz="1400" b="1" spc="-5" dirty="0">
                <a:solidFill>
                  <a:srgbClr val="585858"/>
                </a:solidFill>
                <a:latin typeface="微软雅黑"/>
                <a:cs typeface="微软雅黑"/>
              </a:rPr>
              <a:t>2010.10-2011.11</a:t>
            </a:r>
            <a:endParaRPr sz="1400">
              <a:latin typeface="微软雅黑"/>
              <a:cs typeface="微软雅黑"/>
            </a:endParaRPr>
          </a:p>
          <a:p>
            <a:pPr marL="217170" algn="just">
              <a:lnSpc>
                <a:spcPct val="100000"/>
              </a:lnSpc>
              <a:spcBef>
                <a:spcPts val="840"/>
              </a:spcBef>
            </a:pPr>
            <a:r>
              <a:rPr sz="1400" dirty="0">
                <a:solidFill>
                  <a:srgbClr val="585858"/>
                </a:solidFill>
                <a:latin typeface="微软雅黑"/>
                <a:cs typeface="微软雅黑"/>
              </a:rPr>
              <a:t>GPU挖矿主要采用显卡</a:t>
            </a:r>
            <a:endParaRPr sz="1400">
              <a:latin typeface="微软雅黑"/>
              <a:cs typeface="微软雅黑"/>
            </a:endParaRPr>
          </a:p>
          <a:p>
            <a:pPr marL="207645" marR="200025" algn="just">
              <a:lnSpc>
                <a:spcPct val="150000"/>
              </a:lnSpc>
            </a:pPr>
            <a:r>
              <a:rPr sz="1400" dirty="0">
                <a:solidFill>
                  <a:srgbClr val="585858"/>
                </a:solidFill>
                <a:latin typeface="微软雅黑"/>
                <a:cs typeface="微软雅黑"/>
              </a:rPr>
              <a:t>中的</a:t>
            </a:r>
            <a:r>
              <a:rPr sz="1400" spc="5" dirty="0">
                <a:solidFill>
                  <a:srgbClr val="585858"/>
                </a:solidFill>
                <a:latin typeface="微软雅黑"/>
                <a:cs typeface="微软雅黑"/>
              </a:rPr>
              <a:t>SP</a:t>
            </a:r>
            <a:r>
              <a:rPr sz="1400" dirty="0">
                <a:solidFill>
                  <a:srgbClr val="585858"/>
                </a:solidFill>
                <a:latin typeface="微软雅黑"/>
                <a:cs typeface="微软雅黑"/>
              </a:rPr>
              <a:t>单元进行操作，  </a:t>
            </a:r>
            <a:r>
              <a:rPr sz="1400" spc="5" dirty="0">
                <a:solidFill>
                  <a:srgbClr val="585858"/>
                </a:solidFill>
                <a:latin typeface="微软雅黑"/>
                <a:cs typeface="微软雅黑"/>
              </a:rPr>
              <a:t>SP</a:t>
            </a:r>
            <a:r>
              <a:rPr sz="1400" dirty="0">
                <a:solidFill>
                  <a:srgbClr val="585858"/>
                </a:solidFill>
                <a:latin typeface="微软雅黑"/>
                <a:cs typeface="微软雅黑"/>
              </a:rPr>
              <a:t>单元是显卡的核心，  </a:t>
            </a:r>
            <a:r>
              <a:rPr sz="1400" spc="5" dirty="0">
                <a:solidFill>
                  <a:srgbClr val="585858"/>
                </a:solidFill>
                <a:latin typeface="微软雅黑"/>
                <a:cs typeface="微软雅黑"/>
              </a:rPr>
              <a:t>SP</a:t>
            </a:r>
            <a:r>
              <a:rPr sz="1400" dirty="0">
                <a:solidFill>
                  <a:srgbClr val="585858"/>
                </a:solidFill>
                <a:latin typeface="微软雅黑"/>
                <a:cs typeface="微软雅黑"/>
              </a:rPr>
              <a:t>单元的数量直接决定  了处理能力的大小。</a:t>
            </a:r>
            <a:endParaRPr sz="1400">
              <a:latin typeface="微软雅黑"/>
              <a:cs typeface="微软雅黑"/>
            </a:endParaRPr>
          </a:p>
        </p:txBody>
      </p:sp>
      <p:sp>
        <p:nvSpPr>
          <p:cNvPr id="17" name="object 17"/>
          <p:cNvSpPr/>
          <p:nvPr/>
        </p:nvSpPr>
        <p:spPr>
          <a:xfrm>
            <a:off x="3926585" y="5755132"/>
            <a:ext cx="433070" cy="360680"/>
          </a:xfrm>
          <a:custGeom>
            <a:avLst/>
            <a:gdLst/>
            <a:ahLst/>
            <a:cxnLst/>
            <a:rect l="l" t="t" r="r" b="b"/>
            <a:pathLst>
              <a:path w="433070" h="360679">
                <a:moveTo>
                  <a:pt x="186309" y="171450"/>
                </a:moveTo>
                <a:lnTo>
                  <a:pt x="181737" y="171450"/>
                </a:lnTo>
                <a:lnTo>
                  <a:pt x="178942" y="172720"/>
                </a:lnTo>
                <a:lnTo>
                  <a:pt x="176656" y="173990"/>
                </a:lnTo>
                <a:lnTo>
                  <a:pt x="166624" y="181610"/>
                </a:lnTo>
                <a:lnTo>
                  <a:pt x="163322" y="182880"/>
                </a:lnTo>
                <a:lnTo>
                  <a:pt x="156535" y="189230"/>
                </a:lnTo>
                <a:lnTo>
                  <a:pt x="153511" y="195580"/>
                </a:lnTo>
                <a:lnTo>
                  <a:pt x="152820" y="200660"/>
                </a:lnTo>
                <a:lnTo>
                  <a:pt x="153035" y="205740"/>
                </a:lnTo>
                <a:lnTo>
                  <a:pt x="145161" y="205740"/>
                </a:lnTo>
                <a:lnTo>
                  <a:pt x="137540" y="208280"/>
                </a:lnTo>
                <a:lnTo>
                  <a:pt x="122047" y="220980"/>
                </a:lnTo>
                <a:lnTo>
                  <a:pt x="119252" y="229870"/>
                </a:lnTo>
                <a:lnTo>
                  <a:pt x="118617" y="232410"/>
                </a:lnTo>
                <a:lnTo>
                  <a:pt x="94996" y="312420"/>
                </a:lnTo>
                <a:lnTo>
                  <a:pt x="93440" y="321310"/>
                </a:lnTo>
                <a:lnTo>
                  <a:pt x="93884" y="328930"/>
                </a:lnTo>
                <a:lnTo>
                  <a:pt x="96281" y="337820"/>
                </a:lnTo>
                <a:lnTo>
                  <a:pt x="121792" y="360680"/>
                </a:lnTo>
                <a:lnTo>
                  <a:pt x="205739" y="360680"/>
                </a:lnTo>
                <a:lnTo>
                  <a:pt x="197358" y="304800"/>
                </a:lnTo>
                <a:lnTo>
                  <a:pt x="196468" y="298450"/>
                </a:lnTo>
                <a:lnTo>
                  <a:pt x="197103" y="292100"/>
                </a:lnTo>
                <a:lnTo>
                  <a:pt x="199262" y="285750"/>
                </a:lnTo>
                <a:lnTo>
                  <a:pt x="206883" y="265430"/>
                </a:lnTo>
                <a:lnTo>
                  <a:pt x="197358" y="255270"/>
                </a:lnTo>
                <a:lnTo>
                  <a:pt x="203670" y="248920"/>
                </a:lnTo>
                <a:lnTo>
                  <a:pt x="171196" y="248920"/>
                </a:lnTo>
                <a:lnTo>
                  <a:pt x="170561" y="247650"/>
                </a:lnTo>
                <a:lnTo>
                  <a:pt x="164591" y="205740"/>
                </a:lnTo>
                <a:lnTo>
                  <a:pt x="163829" y="200660"/>
                </a:lnTo>
                <a:lnTo>
                  <a:pt x="165862" y="195580"/>
                </a:lnTo>
                <a:lnTo>
                  <a:pt x="183514" y="184150"/>
                </a:lnTo>
                <a:lnTo>
                  <a:pt x="275409" y="184150"/>
                </a:lnTo>
                <a:lnTo>
                  <a:pt x="274319" y="182880"/>
                </a:lnTo>
                <a:lnTo>
                  <a:pt x="271017" y="181610"/>
                </a:lnTo>
                <a:lnTo>
                  <a:pt x="260985" y="173990"/>
                </a:lnTo>
                <a:lnTo>
                  <a:pt x="190118" y="173990"/>
                </a:lnTo>
                <a:lnTo>
                  <a:pt x="189356" y="172720"/>
                </a:lnTo>
                <a:lnTo>
                  <a:pt x="186309" y="171450"/>
                </a:lnTo>
                <a:close/>
              </a:path>
              <a:path w="433070" h="360679">
                <a:moveTo>
                  <a:pt x="246811" y="233680"/>
                </a:moveTo>
                <a:lnTo>
                  <a:pt x="218821" y="233680"/>
                </a:lnTo>
                <a:lnTo>
                  <a:pt x="240284" y="255270"/>
                </a:lnTo>
                <a:lnTo>
                  <a:pt x="230759" y="265430"/>
                </a:lnTo>
                <a:lnTo>
                  <a:pt x="238251" y="285750"/>
                </a:lnTo>
                <a:lnTo>
                  <a:pt x="240537" y="292100"/>
                </a:lnTo>
                <a:lnTo>
                  <a:pt x="241173" y="298450"/>
                </a:lnTo>
                <a:lnTo>
                  <a:pt x="240284" y="304800"/>
                </a:lnTo>
                <a:lnTo>
                  <a:pt x="231775" y="360680"/>
                </a:lnTo>
                <a:lnTo>
                  <a:pt x="315849" y="360680"/>
                </a:lnTo>
                <a:lnTo>
                  <a:pt x="344112" y="327660"/>
                </a:lnTo>
                <a:lnTo>
                  <a:pt x="344297" y="321310"/>
                </a:lnTo>
                <a:lnTo>
                  <a:pt x="344042" y="317500"/>
                </a:lnTo>
                <a:lnTo>
                  <a:pt x="343535" y="314960"/>
                </a:lnTo>
                <a:lnTo>
                  <a:pt x="342646" y="312420"/>
                </a:lnTo>
                <a:lnTo>
                  <a:pt x="323898" y="248920"/>
                </a:lnTo>
                <a:lnTo>
                  <a:pt x="263271" y="248920"/>
                </a:lnTo>
                <a:lnTo>
                  <a:pt x="246811" y="233680"/>
                </a:lnTo>
                <a:close/>
              </a:path>
              <a:path w="433070" h="360679">
                <a:moveTo>
                  <a:pt x="76835" y="48260"/>
                </a:moveTo>
                <a:lnTo>
                  <a:pt x="55858" y="52070"/>
                </a:lnTo>
                <a:lnTo>
                  <a:pt x="42084" y="62230"/>
                </a:lnTo>
                <a:lnTo>
                  <a:pt x="34097" y="77470"/>
                </a:lnTo>
                <a:lnTo>
                  <a:pt x="30479" y="96520"/>
                </a:lnTo>
                <a:lnTo>
                  <a:pt x="30225" y="96520"/>
                </a:lnTo>
                <a:lnTo>
                  <a:pt x="25015" y="99060"/>
                </a:lnTo>
                <a:lnTo>
                  <a:pt x="21399" y="104140"/>
                </a:lnTo>
                <a:lnTo>
                  <a:pt x="19688" y="110490"/>
                </a:lnTo>
                <a:lnTo>
                  <a:pt x="20192" y="118110"/>
                </a:lnTo>
                <a:lnTo>
                  <a:pt x="21971" y="127000"/>
                </a:lnTo>
                <a:lnTo>
                  <a:pt x="27686" y="133350"/>
                </a:lnTo>
                <a:lnTo>
                  <a:pt x="33909" y="134620"/>
                </a:lnTo>
                <a:lnTo>
                  <a:pt x="37802" y="143510"/>
                </a:lnTo>
                <a:lnTo>
                  <a:pt x="42672" y="151130"/>
                </a:lnTo>
                <a:lnTo>
                  <a:pt x="48303" y="158750"/>
                </a:lnTo>
                <a:lnTo>
                  <a:pt x="54483" y="165100"/>
                </a:lnTo>
                <a:lnTo>
                  <a:pt x="56641" y="166370"/>
                </a:lnTo>
                <a:lnTo>
                  <a:pt x="57658" y="168910"/>
                </a:lnTo>
                <a:lnTo>
                  <a:pt x="57023" y="172720"/>
                </a:lnTo>
                <a:lnTo>
                  <a:pt x="54228" y="186690"/>
                </a:lnTo>
                <a:lnTo>
                  <a:pt x="50037" y="190500"/>
                </a:lnTo>
                <a:lnTo>
                  <a:pt x="25592" y="196850"/>
                </a:lnTo>
                <a:lnTo>
                  <a:pt x="17510" y="203200"/>
                </a:lnTo>
                <a:lnTo>
                  <a:pt x="11499" y="212090"/>
                </a:lnTo>
                <a:lnTo>
                  <a:pt x="8000" y="222250"/>
                </a:lnTo>
                <a:lnTo>
                  <a:pt x="0" y="264160"/>
                </a:lnTo>
                <a:lnTo>
                  <a:pt x="1524" y="270510"/>
                </a:lnTo>
                <a:lnTo>
                  <a:pt x="5206" y="274320"/>
                </a:lnTo>
                <a:lnTo>
                  <a:pt x="9016" y="279400"/>
                </a:lnTo>
                <a:lnTo>
                  <a:pt x="14604" y="281940"/>
                </a:lnTo>
                <a:lnTo>
                  <a:pt x="88646" y="281940"/>
                </a:lnTo>
                <a:lnTo>
                  <a:pt x="104901" y="227330"/>
                </a:lnTo>
                <a:lnTo>
                  <a:pt x="108604" y="218440"/>
                </a:lnTo>
                <a:lnTo>
                  <a:pt x="113855" y="210820"/>
                </a:lnTo>
                <a:lnTo>
                  <a:pt x="120439" y="203200"/>
                </a:lnTo>
                <a:lnTo>
                  <a:pt x="128142" y="198120"/>
                </a:lnTo>
                <a:lnTo>
                  <a:pt x="125094" y="195580"/>
                </a:lnTo>
                <a:lnTo>
                  <a:pt x="121792" y="194310"/>
                </a:lnTo>
                <a:lnTo>
                  <a:pt x="118363" y="194310"/>
                </a:lnTo>
                <a:lnTo>
                  <a:pt x="108965" y="191770"/>
                </a:lnTo>
                <a:lnTo>
                  <a:pt x="95885" y="168910"/>
                </a:lnTo>
                <a:lnTo>
                  <a:pt x="96900" y="166370"/>
                </a:lnTo>
                <a:lnTo>
                  <a:pt x="99060" y="165100"/>
                </a:lnTo>
                <a:lnTo>
                  <a:pt x="105187" y="158750"/>
                </a:lnTo>
                <a:lnTo>
                  <a:pt x="110839" y="151130"/>
                </a:lnTo>
                <a:lnTo>
                  <a:pt x="115776" y="143510"/>
                </a:lnTo>
                <a:lnTo>
                  <a:pt x="119761" y="134620"/>
                </a:lnTo>
                <a:lnTo>
                  <a:pt x="124587" y="133350"/>
                </a:lnTo>
                <a:lnTo>
                  <a:pt x="128904" y="129540"/>
                </a:lnTo>
                <a:lnTo>
                  <a:pt x="131572" y="123190"/>
                </a:lnTo>
                <a:lnTo>
                  <a:pt x="127762" y="118110"/>
                </a:lnTo>
                <a:lnTo>
                  <a:pt x="124967" y="111760"/>
                </a:lnTo>
                <a:lnTo>
                  <a:pt x="123443" y="105410"/>
                </a:lnTo>
                <a:lnTo>
                  <a:pt x="122427" y="100330"/>
                </a:lnTo>
                <a:lnTo>
                  <a:pt x="122174" y="95250"/>
                </a:lnTo>
                <a:lnTo>
                  <a:pt x="122427" y="91440"/>
                </a:lnTo>
                <a:lnTo>
                  <a:pt x="118340" y="73660"/>
                </a:lnTo>
                <a:lnTo>
                  <a:pt x="110204" y="60960"/>
                </a:lnTo>
                <a:lnTo>
                  <a:pt x="96781" y="52070"/>
                </a:lnTo>
                <a:lnTo>
                  <a:pt x="76835" y="48260"/>
                </a:lnTo>
                <a:close/>
              </a:path>
              <a:path w="433070" h="360679">
                <a:moveTo>
                  <a:pt x="355980" y="48260"/>
                </a:moveTo>
                <a:lnTo>
                  <a:pt x="339181" y="50800"/>
                </a:lnTo>
                <a:lnTo>
                  <a:pt x="326834" y="57150"/>
                </a:lnTo>
                <a:lnTo>
                  <a:pt x="318297" y="66040"/>
                </a:lnTo>
                <a:lnTo>
                  <a:pt x="312927" y="78740"/>
                </a:lnTo>
                <a:lnTo>
                  <a:pt x="314535" y="85090"/>
                </a:lnTo>
                <a:lnTo>
                  <a:pt x="315309" y="91440"/>
                </a:lnTo>
                <a:lnTo>
                  <a:pt x="303275" y="127000"/>
                </a:lnTo>
                <a:lnTo>
                  <a:pt x="305815" y="130810"/>
                </a:lnTo>
                <a:lnTo>
                  <a:pt x="309372" y="133350"/>
                </a:lnTo>
                <a:lnTo>
                  <a:pt x="313054" y="134620"/>
                </a:lnTo>
                <a:lnTo>
                  <a:pt x="317039" y="143510"/>
                </a:lnTo>
                <a:lnTo>
                  <a:pt x="321976" y="151130"/>
                </a:lnTo>
                <a:lnTo>
                  <a:pt x="327628" y="158750"/>
                </a:lnTo>
                <a:lnTo>
                  <a:pt x="333755" y="165100"/>
                </a:lnTo>
                <a:lnTo>
                  <a:pt x="335914" y="166370"/>
                </a:lnTo>
                <a:lnTo>
                  <a:pt x="336930" y="168910"/>
                </a:lnTo>
                <a:lnTo>
                  <a:pt x="323850" y="191770"/>
                </a:lnTo>
                <a:lnTo>
                  <a:pt x="314451" y="194310"/>
                </a:lnTo>
                <a:lnTo>
                  <a:pt x="311912" y="194310"/>
                </a:lnTo>
                <a:lnTo>
                  <a:pt x="309499" y="195580"/>
                </a:lnTo>
                <a:lnTo>
                  <a:pt x="307213" y="196850"/>
                </a:lnTo>
                <a:lnTo>
                  <a:pt x="315648" y="201930"/>
                </a:lnTo>
                <a:lnTo>
                  <a:pt x="322881" y="209550"/>
                </a:lnTo>
                <a:lnTo>
                  <a:pt x="328662" y="218440"/>
                </a:lnTo>
                <a:lnTo>
                  <a:pt x="332739" y="227330"/>
                </a:lnTo>
                <a:lnTo>
                  <a:pt x="348868" y="281940"/>
                </a:lnTo>
                <a:lnTo>
                  <a:pt x="418211" y="281940"/>
                </a:lnTo>
                <a:lnTo>
                  <a:pt x="423799" y="279400"/>
                </a:lnTo>
                <a:lnTo>
                  <a:pt x="427609" y="274320"/>
                </a:lnTo>
                <a:lnTo>
                  <a:pt x="431291" y="270510"/>
                </a:lnTo>
                <a:lnTo>
                  <a:pt x="424814" y="222250"/>
                </a:lnTo>
                <a:lnTo>
                  <a:pt x="397510" y="194310"/>
                </a:lnTo>
                <a:lnTo>
                  <a:pt x="388238" y="191770"/>
                </a:lnTo>
                <a:lnTo>
                  <a:pt x="382777" y="190500"/>
                </a:lnTo>
                <a:lnTo>
                  <a:pt x="378587" y="186690"/>
                </a:lnTo>
                <a:lnTo>
                  <a:pt x="375792" y="172720"/>
                </a:lnTo>
                <a:lnTo>
                  <a:pt x="375158" y="168910"/>
                </a:lnTo>
                <a:lnTo>
                  <a:pt x="376174" y="166370"/>
                </a:lnTo>
                <a:lnTo>
                  <a:pt x="378333" y="165100"/>
                </a:lnTo>
                <a:lnTo>
                  <a:pt x="384512" y="158750"/>
                </a:lnTo>
                <a:lnTo>
                  <a:pt x="390143" y="151130"/>
                </a:lnTo>
                <a:lnTo>
                  <a:pt x="395013" y="143510"/>
                </a:lnTo>
                <a:lnTo>
                  <a:pt x="398906" y="134620"/>
                </a:lnTo>
                <a:lnTo>
                  <a:pt x="405129" y="133350"/>
                </a:lnTo>
                <a:lnTo>
                  <a:pt x="410844" y="127000"/>
                </a:lnTo>
                <a:lnTo>
                  <a:pt x="412623" y="118110"/>
                </a:lnTo>
                <a:lnTo>
                  <a:pt x="413127" y="110490"/>
                </a:lnTo>
                <a:lnTo>
                  <a:pt x="411416" y="104140"/>
                </a:lnTo>
                <a:lnTo>
                  <a:pt x="407800" y="99060"/>
                </a:lnTo>
                <a:lnTo>
                  <a:pt x="402589" y="96520"/>
                </a:lnTo>
                <a:lnTo>
                  <a:pt x="402336" y="96520"/>
                </a:lnTo>
                <a:lnTo>
                  <a:pt x="398897" y="77470"/>
                </a:lnTo>
                <a:lnTo>
                  <a:pt x="391017" y="62230"/>
                </a:lnTo>
                <a:lnTo>
                  <a:pt x="377207" y="52070"/>
                </a:lnTo>
                <a:lnTo>
                  <a:pt x="355980" y="48260"/>
                </a:lnTo>
                <a:close/>
              </a:path>
              <a:path w="433070" h="360679">
                <a:moveTo>
                  <a:pt x="251460" y="184150"/>
                </a:moveTo>
                <a:lnTo>
                  <a:pt x="186181" y="184150"/>
                </a:lnTo>
                <a:lnTo>
                  <a:pt x="186689" y="185420"/>
                </a:lnTo>
                <a:lnTo>
                  <a:pt x="209041" y="213360"/>
                </a:lnTo>
                <a:lnTo>
                  <a:pt x="209930" y="214630"/>
                </a:lnTo>
                <a:lnTo>
                  <a:pt x="209803" y="215900"/>
                </a:lnTo>
                <a:lnTo>
                  <a:pt x="208661" y="217170"/>
                </a:lnTo>
                <a:lnTo>
                  <a:pt x="174498" y="248920"/>
                </a:lnTo>
                <a:lnTo>
                  <a:pt x="203670" y="248920"/>
                </a:lnTo>
                <a:lnTo>
                  <a:pt x="218821" y="233680"/>
                </a:lnTo>
                <a:lnTo>
                  <a:pt x="246811" y="233680"/>
                </a:lnTo>
                <a:lnTo>
                  <a:pt x="228980" y="217170"/>
                </a:lnTo>
                <a:lnTo>
                  <a:pt x="227837" y="215900"/>
                </a:lnTo>
                <a:lnTo>
                  <a:pt x="227711" y="214630"/>
                </a:lnTo>
                <a:lnTo>
                  <a:pt x="228600" y="213360"/>
                </a:lnTo>
                <a:lnTo>
                  <a:pt x="250825" y="185420"/>
                </a:lnTo>
                <a:lnTo>
                  <a:pt x="251460" y="184150"/>
                </a:lnTo>
                <a:close/>
              </a:path>
              <a:path w="433070" h="360679">
                <a:moveTo>
                  <a:pt x="275409" y="184150"/>
                </a:moveTo>
                <a:lnTo>
                  <a:pt x="254635" y="184150"/>
                </a:lnTo>
                <a:lnTo>
                  <a:pt x="271779" y="195580"/>
                </a:lnTo>
                <a:lnTo>
                  <a:pt x="273812" y="200660"/>
                </a:lnTo>
                <a:lnTo>
                  <a:pt x="273176" y="205740"/>
                </a:lnTo>
                <a:lnTo>
                  <a:pt x="267080" y="247650"/>
                </a:lnTo>
                <a:lnTo>
                  <a:pt x="266446" y="248920"/>
                </a:lnTo>
                <a:lnTo>
                  <a:pt x="323898" y="248920"/>
                </a:lnTo>
                <a:lnTo>
                  <a:pt x="319024" y="232410"/>
                </a:lnTo>
                <a:lnTo>
                  <a:pt x="318388" y="229870"/>
                </a:lnTo>
                <a:lnTo>
                  <a:pt x="316738" y="222250"/>
                </a:lnTo>
                <a:lnTo>
                  <a:pt x="306069" y="213360"/>
                </a:lnTo>
                <a:lnTo>
                  <a:pt x="300227" y="208280"/>
                </a:lnTo>
                <a:lnTo>
                  <a:pt x="292480" y="205740"/>
                </a:lnTo>
                <a:lnTo>
                  <a:pt x="284606" y="205740"/>
                </a:lnTo>
                <a:lnTo>
                  <a:pt x="284642" y="203200"/>
                </a:lnTo>
                <a:lnTo>
                  <a:pt x="283844" y="198120"/>
                </a:lnTo>
                <a:lnTo>
                  <a:pt x="280856" y="190500"/>
                </a:lnTo>
                <a:lnTo>
                  <a:pt x="275409" y="184150"/>
                </a:lnTo>
                <a:close/>
              </a:path>
              <a:path w="433070" h="360679">
                <a:moveTo>
                  <a:pt x="255777" y="163830"/>
                </a:moveTo>
                <a:lnTo>
                  <a:pt x="181863" y="163830"/>
                </a:lnTo>
                <a:lnTo>
                  <a:pt x="185165" y="167640"/>
                </a:lnTo>
                <a:lnTo>
                  <a:pt x="188467" y="170180"/>
                </a:lnTo>
                <a:lnTo>
                  <a:pt x="191897" y="172720"/>
                </a:lnTo>
                <a:lnTo>
                  <a:pt x="191515" y="173990"/>
                </a:lnTo>
                <a:lnTo>
                  <a:pt x="246125" y="173990"/>
                </a:lnTo>
                <a:lnTo>
                  <a:pt x="245744" y="172720"/>
                </a:lnTo>
                <a:lnTo>
                  <a:pt x="249174" y="170180"/>
                </a:lnTo>
                <a:lnTo>
                  <a:pt x="252475" y="167640"/>
                </a:lnTo>
                <a:lnTo>
                  <a:pt x="255777" y="163830"/>
                </a:lnTo>
                <a:close/>
              </a:path>
              <a:path w="433070" h="360679">
                <a:moveTo>
                  <a:pt x="255904" y="171450"/>
                </a:moveTo>
                <a:lnTo>
                  <a:pt x="251333" y="171450"/>
                </a:lnTo>
                <a:lnTo>
                  <a:pt x="247523" y="173990"/>
                </a:lnTo>
                <a:lnTo>
                  <a:pt x="260985" y="173990"/>
                </a:lnTo>
                <a:lnTo>
                  <a:pt x="258572" y="172720"/>
                </a:lnTo>
                <a:lnTo>
                  <a:pt x="255904" y="171450"/>
                </a:lnTo>
                <a:close/>
              </a:path>
              <a:path w="433070" h="360679">
                <a:moveTo>
                  <a:pt x="265302" y="152400"/>
                </a:moveTo>
                <a:lnTo>
                  <a:pt x="172212" y="152400"/>
                </a:lnTo>
                <a:lnTo>
                  <a:pt x="175133" y="156210"/>
                </a:lnTo>
                <a:lnTo>
                  <a:pt x="178308" y="160020"/>
                </a:lnTo>
                <a:lnTo>
                  <a:pt x="181610" y="163830"/>
                </a:lnTo>
                <a:lnTo>
                  <a:pt x="256031" y="163830"/>
                </a:lnTo>
                <a:lnTo>
                  <a:pt x="259461" y="160020"/>
                </a:lnTo>
                <a:lnTo>
                  <a:pt x="262509" y="156210"/>
                </a:lnTo>
                <a:lnTo>
                  <a:pt x="265302" y="152400"/>
                </a:lnTo>
                <a:close/>
              </a:path>
              <a:path w="433070" h="360679">
                <a:moveTo>
                  <a:pt x="280415" y="124460"/>
                </a:moveTo>
                <a:lnTo>
                  <a:pt x="157225" y="124460"/>
                </a:lnTo>
                <a:lnTo>
                  <a:pt x="159003" y="129540"/>
                </a:lnTo>
                <a:lnTo>
                  <a:pt x="161162" y="134620"/>
                </a:lnTo>
                <a:lnTo>
                  <a:pt x="163702" y="139700"/>
                </a:lnTo>
                <a:lnTo>
                  <a:pt x="166242" y="143510"/>
                </a:lnTo>
                <a:lnTo>
                  <a:pt x="168910" y="148590"/>
                </a:lnTo>
                <a:lnTo>
                  <a:pt x="171958" y="152400"/>
                </a:lnTo>
                <a:lnTo>
                  <a:pt x="265811" y="152400"/>
                </a:lnTo>
                <a:lnTo>
                  <a:pt x="268731" y="148590"/>
                </a:lnTo>
                <a:lnTo>
                  <a:pt x="271399" y="143510"/>
                </a:lnTo>
                <a:lnTo>
                  <a:pt x="273812" y="139700"/>
                </a:lnTo>
                <a:lnTo>
                  <a:pt x="276478" y="134620"/>
                </a:lnTo>
                <a:lnTo>
                  <a:pt x="278638" y="129540"/>
                </a:lnTo>
                <a:lnTo>
                  <a:pt x="280415" y="124460"/>
                </a:lnTo>
                <a:close/>
              </a:path>
              <a:path w="433070" h="360679">
                <a:moveTo>
                  <a:pt x="296799" y="110490"/>
                </a:moveTo>
                <a:lnTo>
                  <a:pt x="140842" y="110490"/>
                </a:lnTo>
                <a:lnTo>
                  <a:pt x="141986" y="113030"/>
                </a:lnTo>
                <a:lnTo>
                  <a:pt x="143383" y="115570"/>
                </a:lnTo>
                <a:lnTo>
                  <a:pt x="144906" y="116840"/>
                </a:lnTo>
                <a:lnTo>
                  <a:pt x="145034" y="116840"/>
                </a:lnTo>
                <a:lnTo>
                  <a:pt x="145161" y="118110"/>
                </a:lnTo>
                <a:lnTo>
                  <a:pt x="148589" y="121920"/>
                </a:lnTo>
                <a:lnTo>
                  <a:pt x="152780" y="124460"/>
                </a:lnTo>
                <a:lnTo>
                  <a:pt x="284861" y="124460"/>
                </a:lnTo>
                <a:lnTo>
                  <a:pt x="289051" y="121920"/>
                </a:lnTo>
                <a:lnTo>
                  <a:pt x="292480" y="118110"/>
                </a:lnTo>
                <a:lnTo>
                  <a:pt x="292735" y="116840"/>
                </a:lnTo>
                <a:lnTo>
                  <a:pt x="294259" y="115570"/>
                </a:lnTo>
                <a:lnTo>
                  <a:pt x="295655" y="113030"/>
                </a:lnTo>
                <a:lnTo>
                  <a:pt x="296799" y="110490"/>
                </a:lnTo>
                <a:close/>
              </a:path>
              <a:path w="433070" h="360679">
                <a:moveTo>
                  <a:pt x="225043" y="0"/>
                </a:moveTo>
                <a:lnTo>
                  <a:pt x="212725" y="0"/>
                </a:lnTo>
                <a:lnTo>
                  <a:pt x="189001" y="5080"/>
                </a:lnTo>
                <a:lnTo>
                  <a:pt x="169624" y="19050"/>
                </a:lnTo>
                <a:lnTo>
                  <a:pt x="156557" y="38100"/>
                </a:lnTo>
                <a:lnTo>
                  <a:pt x="151764" y="63500"/>
                </a:lnTo>
                <a:lnTo>
                  <a:pt x="151764" y="69850"/>
                </a:lnTo>
                <a:lnTo>
                  <a:pt x="144434" y="73660"/>
                </a:lnTo>
                <a:lnTo>
                  <a:pt x="139318" y="81280"/>
                </a:lnTo>
                <a:lnTo>
                  <a:pt x="136870" y="91440"/>
                </a:lnTo>
                <a:lnTo>
                  <a:pt x="137540" y="101600"/>
                </a:lnTo>
                <a:lnTo>
                  <a:pt x="138175" y="105410"/>
                </a:lnTo>
                <a:lnTo>
                  <a:pt x="139064" y="107950"/>
                </a:lnTo>
                <a:lnTo>
                  <a:pt x="140208" y="109220"/>
                </a:lnTo>
                <a:lnTo>
                  <a:pt x="140462" y="110490"/>
                </a:lnTo>
                <a:lnTo>
                  <a:pt x="297306" y="110490"/>
                </a:lnTo>
                <a:lnTo>
                  <a:pt x="297434" y="109220"/>
                </a:lnTo>
                <a:lnTo>
                  <a:pt x="298576" y="107950"/>
                </a:lnTo>
                <a:lnTo>
                  <a:pt x="299592" y="105410"/>
                </a:lnTo>
                <a:lnTo>
                  <a:pt x="300100" y="101600"/>
                </a:lnTo>
                <a:lnTo>
                  <a:pt x="300791" y="91440"/>
                </a:lnTo>
                <a:lnTo>
                  <a:pt x="298386" y="81280"/>
                </a:lnTo>
                <a:lnTo>
                  <a:pt x="293314" y="74930"/>
                </a:lnTo>
                <a:lnTo>
                  <a:pt x="286003" y="69850"/>
                </a:lnTo>
                <a:lnTo>
                  <a:pt x="286003" y="63500"/>
                </a:lnTo>
                <a:lnTo>
                  <a:pt x="281211" y="38100"/>
                </a:lnTo>
                <a:lnTo>
                  <a:pt x="268144" y="19050"/>
                </a:lnTo>
                <a:lnTo>
                  <a:pt x="248767" y="5080"/>
                </a:lnTo>
                <a:lnTo>
                  <a:pt x="225043" y="0"/>
                </a:lnTo>
                <a:close/>
              </a:path>
            </a:pathLst>
          </a:custGeom>
          <a:solidFill>
            <a:srgbClr val="7E7E7E"/>
          </a:solidFill>
        </p:spPr>
        <p:txBody>
          <a:bodyPr wrap="square" lIns="0" tIns="0" rIns="0" bIns="0" rtlCol="0"/>
          <a:lstStyle/>
          <a:p>
            <a:endParaRPr/>
          </a:p>
        </p:txBody>
      </p:sp>
      <p:sp>
        <p:nvSpPr>
          <p:cNvPr id="18" name="object 18"/>
          <p:cNvSpPr/>
          <p:nvPr/>
        </p:nvSpPr>
        <p:spPr>
          <a:xfrm>
            <a:off x="8106156" y="4209288"/>
            <a:ext cx="852169" cy="687705"/>
          </a:xfrm>
          <a:custGeom>
            <a:avLst/>
            <a:gdLst/>
            <a:ahLst/>
            <a:cxnLst/>
            <a:rect l="l" t="t" r="r" b="b"/>
            <a:pathLst>
              <a:path w="852170" h="687704">
                <a:moveTo>
                  <a:pt x="508253" y="0"/>
                </a:moveTo>
                <a:lnTo>
                  <a:pt x="0" y="0"/>
                </a:lnTo>
                <a:lnTo>
                  <a:pt x="343662" y="343662"/>
                </a:lnTo>
                <a:lnTo>
                  <a:pt x="0" y="687324"/>
                </a:lnTo>
                <a:lnTo>
                  <a:pt x="508253" y="687324"/>
                </a:lnTo>
                <a:lnTo>
                  <a:pt x="851916" y="343662"/>
                </a:lnTo>
                <a:lnTo>
                  <a:pt x="508253" y="0"/>
                </a:lnTo>
                <a:close/>
              </a:path>
            </a:pathLst>
          </a:custGeom>
          <a:solidFill>
            <a:srgbClr val="1D9ED2"/>
          </a:solidFill>
        </p:spPr>
        <p:txBody>
          <a:bodyPr wrap="square" lIns="0" tIns="0" rIns="0" bIns="0" rtlCol="0"/>
          <a:lstStyle/>
          <a:p>
            <a:endParaRPr/>
          </a:p>
        </p:txBody>
      </p:sp>
      <p:sp>
        <p:nvSpPr>
          <p:cNvPr id="19" name="object 19"/>
          <p:cNvSpPr/>
          <p:nvPr/>
        </p:nvSpPr>
        <p:spPr>
          <a:xfrm>
            <a:off x="5564123" y="3412235"/>
            <a:ext cx="2235835" cy="2856230"/>
          </a:xfrm>
          <a:custGeom>
            <a:avLst/>
            <a:gdLst/>
            <a:ahLst/>
            <a:cxnLst/>
            <a:rect l="l" t="t" r="r" b="b"/>
            <a:pathLst>
              <a:path w="2235834" h="2856229">
                <a:moveTo>
                  <a:pt x="0" y="2855976"/>
                </a:moveTo>
                <a:lnTo>
                  <a:pt x="2235707" y="2855976"/>
                </a:lnTo>
                <a:lnTo>
                  <a:pt x="2235707" y="0"/>
                </a:lnTo>
                <a:lnTo>
                  <a:pt x="0" y="0"/>
                </a:lnTo>
                <a:lnTo>
                  <a:pt x="0" y="2855976"/>
                </a:lnTo>
                <a:close/>
              </a:path>
            </a:pathLst>
          </a:custGeom>
          <a:solidFill>
            <a:srgbClr val="ECECEC"/>
          </a:solidFill>
        </p:spPr>
        <p:txBody>
          <a:bodyPr wrap="square" lIns="0" tIns="0" rIns="0" bIns="0" rtlCol="0"/>
          <a:lstStyle/>
          <a:p>
            <a:endParaRPr/>
          </a:p>
        </p:txBody>
      </p:sp>
      <p:sp>
        <p:nvSpPr>
          <p:cNvPr id="20" name="object 20"/>
          <p:cNvSpPr/>
          <p:nvPr/>
        </p:nvSpPr>
        <p:spPr>
          <a:xfrm>
            <a:off x="5564123" y="2836164"/>
            <a:ext cx="2235707" cy="440436"/>
          </a:xfrm>
          <a:prstGeom prst="rect">
            <a:avLst/>
          </a:prstGeom>
          <a:blipFill>
            <a:blip r:embed="rId6" cstate="print"/>
            <a:stretch>
              <a:fillRect/>
            </a:stretch>
          </a:blipFill>
        </p:spPr>
        <p:txBody>
          <a:bodyPr wrap="square" lIns="0" tIns="0" rIns="0" bIns="0" rtlCol="0"/>
          <a:lstStyle/>
          <a:p>
            <a:endParaRPr/>
          </a:p>
        </p:txBody>
      </p:sp>
      <p:sp>
        <p:nvSpPr>
          <p:cNvPr id="21" name="object 21"/>
          <p:cNvSpPr txBox="1"/>
          <p:nvPr/>
        </p:nvSpPr>
        <p:spPr>
          <a:xfrm>
            <a:off x="5564123" y="3412235"/>
            <a:ext cx="2235835" cy="2856230"/>
          </a:xfrm>
          <a:prstGeom prst="rect">
            <a:avLst/>
          </a:prstGeom>
        </p:spPr>
        <p:txBody>
          <a:bodyPr vert="horz" wrap="square" lIns="0" tIns="4337" rIns="0" bIns="0" rtlCol="0">
            <a:spAutoFit/>
          </a:bodyPr>
          <a:lstStyle/>
          <a:p>
            <a:pPr>
              <a:lnSpc>
                <a:spcPct val="100000"/>
              </a:lnSpc>
              <a:spcBef>
                <a:spcPts val="34"/>
              </a:spcBef>
            </a:pPr>
            <a:endParaRPr sz="1600">
              <a:latin typeface="Times New Roman"/>
              <a:cs typeface="Times New Roman"/>
            </a:endParaRPr>
          </a:p>
          <a:p>
            <a:pPr marL="1270" algn="ctr">
              <a:lnSpc>
                <a:spcPct val="100000"/>
              </a:lnSpc>
            </a:pPr>
            <a:r>
              <a:rPr sz="1400" b="1" spc="-5" dirty="0">
                <a:solidFill>
                  <a:srgbClr val="585858"/>
                </a:solidFill>
                <a:latin typeface="微软雅黑"/>
                <a:cs typeface="微软雅黑"/>
              </a:rPr>
              <a:t>2011.12-2012.12</a:t>
            </a:r>
            <a:endParaRPr sz="1400">
              <a:latin typeface="微软雅黑"/>
              <a:cs typeface="微软雅黑"/>
            </a:endParaRPr>
          </a:p>
          <a:p>
            <a:pPr marL="4445" algn="ctr">
              <a:lnSpc>
                <a:spcPct val="100000"/>
              </a:lnSpc>
              <a:spcBef>
                <a:spcPts val="840"/>
              </a:spcBef>
            </a:pPr>
            <a:r>
              <a:rPr sz="1400" dirty="0">
                <a:solidFill>
                  <a:srgbClr val="585858"/>
                </a:solidFill>
                <a:latin typeface="微软雅黑"/>
                <a:cs typeface="微软雅黑"/>
              </a:rPr>
              <a:t>FPGA是第一次针对挖矿</a:t>
            </a:r>
            <a:endParaRPr sz="1400">
              <a:latin typeface="微软雅黑"/>
              <a:cs typeface="微软雅黑"/>
            </a:endParaRPr>
          </a:p>
          <a:p>
            <a:pPr marL="226695" marR="217170" algn="ctr">
              <a:lnSpc>
                <a:spcPct val="150000"/>
              </a:lnSpc>
            </a:pPr>
            <a:r>
              <a:rPr sz="1400" dirty="0">
                <a:solidFill>
                  <a:srgbClr val="585858"/>
                </a:solidFill>
                <a:latin typeface="微软雅黑"/>
                <a:cs typeface="微软雅黑"/>
              </a:rPr>
              <a:t>的专业芯片设计，但属  于低算力的矿机，目前  只适用于小币种矿机，  易被AISC取代。</a:t>
            </a:r>
            <a:endParaRPr sz="1400">
              <a:latin typeface="微软雅黑"/>
              <a:cs typeface="微软雅黑"/>
            </a:endParaRPr>
          </a:p>
        </p:txBody>
      </p:sp>
      <p:sp>
        <p:nvSpPr>
          <p:cNvPr id="22" name="object 22"/>
          <p:cNvSpPr/>
          <p:nvPr/>
        </p:nvSpPr>
        <p:spPr>
          <a:xfrm>
            <a:off x="6420581" y="5754623"/>
            <a:ext cx="360045" cy="361315"/>
          </a:xfrm>
          <a:custGeom>
            <a:avLst/>
            <a:gdLst/>
            <a:ahLst/>
            <a:cxnLst/>
            <a:rect l="l" t="t" r="r" b="b"/>
            <a:pathLst>
              <a:path w="360045" h="361314">
                <a:moveTo>
                  <a:pt x="173254" y="24925"/>
                </a:moveTo>
                <a:lnTo>
                  <a:pt x="120097" y="31678"/>
                </a:lnTo>
                <a:lnTo>
                  <a:pt x="70845" y="55629"/>
                </a:lnTo>
                <a:lnTo>
                  <a:pt x="21800" y="109941"/>
                </a:lnTo>
                <a:lnTo>
                  <a:pt x="5449" y="150348"/>
                </a:lnTo>
                <a:lnTo>
                  <a:pt x="0" y="193020"/>
                </a:lnTo>
                <a:lnTo>
                  <a:pt x="5449" y="235672"/>
                </a:lnTo>
                <a:lnTo>
                  <a:pt x="21800" y="276063"/>
                </a:lnTo>
                <a:lnTo>
                  <a:pt x="49052" y="311924"/>
                </a:lnTo>
                <a:lnTo>
                  <a:pt x="84809" y="339293"/>
                </a:lnTo>
                <a:lnTo>
                  <a:pt x="125050" y="355714"/>
                </a:lnTo>
                <a:lnTo>
                  <a:pt x="167527" y="361187"/>
                </a:lnTo>
                <a:lnTo>
                  <a:pt x="209994" y="355714"/>
                </a:lnTo>
                <a:lnTo>
                  <a:pt x="250203" y="339293"/>
                </a:lnTo>
                <a:lnTo>
                  <a:pt x="269364" y="324605"/>
                </a:lnTo>
                <a:lnTo>
                  <a:pt x="167496" y="324605"/>
                </a:lnTo>
                <a:lnTo>
                  <a:pt x="118234" y="314971"/>
                </a:lnTo>
                <a:lnTo>
                  <a:pt x="74960" y="286067"/>
                </a:lnTo>
                <a:lnTo>
                  <a:pt x="46171" y="242535"/>
                </a:lnTo>
                <a:lnTo>
                  <a:pt x="36574" y="193020"/>
                </a:lnTo>
                <a:lnTo>
                  <a:pt x="46171" y="143506"/>
                </a:lnTo>
                <a:lnTo>
                  <a:pt x="74960" y="99974"/>
                </a:lnTo>
                <a:lnTo>
                  <a:pt x="108343" y="75597"/>
                </a:lnTo>
                <a:lnTo>
                  <a:pt x="146191" y="63180"/>
                </a:lnTo>
                <a:lnTo>
                  <a:pt x="185635" y="62696"/>
                </a:lnTo>
                <a:lnTo>
                  <a:pt x="235155" y="62696"/>
                </a:lnTo>
                <a:lnTo>
                  <a:pt x="250728" y="47028"/>
                </a:lnTo>
                <a:lnTo>
                  <a:pt x="225935" y="35364"/>
                </a:lnTo>
                <a:lnTo>
                  <a:pt x="199928" y="27997"/>
                </a:lnTo>
                <a:lnTo>
                  <a:pt x="173254" y="24925"/>
                </a:lnTo>
                <a:close/>
              </a:path>
              <a:path w="360045" h="361314">
                <a:moveTo>
                  <a:pt x="312831" y="109334"/>
                </a:moveTo>
                <a:lnTo>
                  <a:pt x="285907" y="136525"/>
                </a:lnTo>
                <a:lnTo>
                  <a:pt x="297309" y="174830"/>
                </a:lnTo>
                <a:lnTo>
                  <a:pt x="296829" y="214453"/>
                </a:lnTo>
                <a:lnTo>
                  <a:pt x="284443" y="252498"/>
                </a:lnTo>
                <a:lnTo>
                  <a:pt x="260126" y="286067"/>
                </a:lnTo>
                <a:lnTo>
                  <a:pt x="216782" y="314971"/>
                </a:lnTo>
                <a:lnTo>
                  <a:pt x="167496" y="324605"/>
                </a:lnTo>
                <a:lnTo>
                  <a:pt x="269364" y="324605"/>
                </a:lnTo>
                <a:lnTo>
                  <a:pt x="285907" y="311924"/>
                </a:lnTo>
                <a:lnTo>
                  <a:pt x="313189" y="275945"/>
                </a:lnTo>
                <a:lnTo>
                  <a:pt x="329510" y="235404"/>
                </a:lnTo>
                <a:lnTo>
                  <a:pt x="334882" y="192593"/>
                </a:lnTo>
                <a:lnTo>
                  <a:pt x="329319" y="149806"/>
                </a:lnTo>
                <a:lnTo>
                  <a:pt x="312831" y="109334"/>
                </a:lnTo>
                <a:close/>
              </a:path>
              <a:path w="360045" h="361314">
                <a:moveTo>
                  <a:pt x="172750" y="93395"/>
                </a:moveTo>
                <a:lnTo>
                  <a:pt x="132650" y="99585"/>
                </a:lnTo>
                <a:lnTo>
                  <a:pt x="97312" y="122491"/>
                </a:lnTo>
                <a:lnTo>
                  <a:pt x="75524" y="155462"/>
                </a:lnTo>
                <a:lnTo>
                  <a:pt x="68265" y="193020"/>
                </a:lnTo>
                <a:lnTo>
                  <a:pt x="75524" y="230535"/>
                </a:lnTo>
                <a:lnTo>
                  <a:pt x="97312" y="263499"/>
                </a:lnTo>
                <a:lnTo>
                  <a:pt x="130154" y="285402"/>
                </a:lnTo>
                <a:lnTo>
                  <a:pt x="167543" y="292703"/>
                </a:lnTo>
                <a:lnTo>
                  <a:pt x="204933" y="285402"/>
                </a:lnTo>
                <a:lnTo>
                  <a:pt x="237774" y="263499"/>
                </a:lnTo>
                <a:lnTo>
                  <a:pt x="240972" y="259203"/>
                </a:lnTo>
                <a:lnTo>
                  <a:pt x="167496" y="259203"/>
                </a:lnTo>
                <a:lnTo>
                  <a:pt x="142697" y="254353"/>
                </a:lnTo>
                <a:lnTo>
                  <a:pt x="120934" y="239801"/>
                </a:lnTo>
                <a:lnTo>
                  <a:pt x="106432" y="217918"/>
                </a:lnTo>
                <a:lnTo>
                  <a:pt x="101602" y="193020"/>
                </a:lnTo>
                <a:lnTo>
                  <a:pt x="106432" y="168085"/>
                </a:lnTo>
                <a:lnTo>
                  <a:pt x="132096" y="137175"/>
                </a:lnTo>
                <a:lnTo>
                  <a:pt x="171226" y="126923"/>
                </a:lnTo>
                <a:lnTo>
                  <a:pt x="199420" y="98564"/>
                </a:lnTo>
                <a:lnTo>
                  <a:pt x="192878" y="96576"/>
                </a:lnTo>
                <a:lnTo>
                  <a:pt x="186228" y="95051"/>
                </a:lnTo>
                <a:lnTo>
                  <a:pt x="179507" y="93990"/>
                </a:lnTo>
                <a:lnTo>
                  <a:pt x="172750" y="93395"/>
                </a:lnTo>
                <a:close/>
              </a:path>
              <a:path w="360045" h="361314">
                <a:moveTo>
                  <a:pt x="261523" y="160883"/>
                </a:moveTo>
                <a:lnTo>
                  <a:pt x="233329" y="189229"/>
                </a:lnTo>
                <a:lnTo>
                  <a:pt x="232708" y="202852"/>
                </a:lnTo>
                <a:lnTo>
                  <a:pt x="229313" y="216139"/>
                </a:lnTo>
                <a:lnTo>
                  <a:pt x="223132" y="228615"/>
                </a:lnTo>
                <a:lnTo>
                  <a:pt x="214152" y="239801"/>
                </a:lnTo>
                <a:lnTo>
                  <a:pt x="192318" y="254353"/>
                </a:lnTo>
                <a:lnTo>
                  <a:pt x="167496" y="259203"/>
                </a:lnTo>
                <a:lnTo>
                  <a:pt x="240972" y="259203"/>
                </a:lnTo>
                <a:lnTo>
                  <a:pt x="254772" y="240663"/>
                </a:lnTo>
                <a:lnTo>
                  <a:pt x="264412" y="214853"/>
                </a:lnTo>
                <a:lnTo>
                  <a:pt x="266671" y="187713"/>
                </a:lnTo>
                <a:lnTo>
                  <a:pt x="261523" y="160883"/>
                </a:lnTo>
                <a:close/>
              </a:path>
              <a:path w="360045" h="361314">
                <a:moveTo>
                  <a:pt x="170718" y="158610"/>
                </a:moveTo>
                <a:lnTo>
                  <a:pt x="167543" y="158610"/>
                </a:lnTo>
                <a:lnTo>
                  <a:pt x="154202" y="161314"/>
                </a:lnTo>
                <a:lnTo>
                  <a:pt x="143302" y="168686"/>
                </a:lnTo>
                <a:lnTo>
                  <a:pt x="135950" y="179618"/>
                </a:lnTo>
                <a:lnTo>
                  <a:pt x="133257" y="193020"/>
                </a:lnTo>
                <a:lnTo>
                  <a:pt x="135950" y="206392"/>
                </a:lnTo>
                <a:lnTo>
                  <a:pt x="143302" y="217328"/>
                </a:lnTo>
                <a:lnTo>
                  <a:pt x="154202" y="224702"/>
                </a:lnTo>
                <a:lnTo>
                  <a:pt x="167543" y="227406"/>
                </a:lnTo>
                <a:lnTo>
                  <a:pt x="180884" y="224702"/>
                </a:lnTo>
                <a:lnTo>
                  <a:pt x="191784" y="217328"/>
                </a:lnTo>
                <a:lnTo>
                  <a:pt x="199136" y="206392"/>
                </a:lnTo>
                <a:lnTo>
                  <a:pt x="201829" y="193020"/>
                </a:lnTo>
                <a:lnTo>
                  <a:pt x="201731" y="189229"/>
                </a:lnTo>
                <a:lnTo>
                  <a:pt x="201325" y="186753"/>
                </a:lnTo>
                <a:lnTo>
                  <a:pt x="200563" y="183870"/>
                </a:lnTo>
                <a:lnTo>
                  <a:pt x="224480" y="159829"/>
                </a:lnTo>
                <a:lnTo>
                  <a:pt x="176687" y="159829"/>
                </a:lnTo>
                <a:lnTo>
                  <a:pt x="173766" y="159054"/>
                </a:lnTo>
                <a:lnTo>
                  <a:pt x="170718" y="158610"/>
                </a:lnTo>
                <a:close/>
              </a:path>
              <a:path w="360045" h="361314">
                <a:moveTo>
                  <a:pt x="318292" y="0"/>
                </a:moveTo>
                <a:lnTo>
                  <a:pt x="270032" y="48513"/>
                </a:lnTo>
                <a:lnTo>
                  <a:pt x="272064" y="64020"/>
                </a:lnTo>
                <a:lnTo>
                  <a:pt x="176687" y="159829"/>
                </a:lnTo>
                <a:lnTo>
                  <a:pt x="224480" y="159829"/>
                </a:lnTo>
                <a:lnTo>
                  <a:pt x="295940" y="87998"/>
                </a:lnTo>
                <a:lnTo>
                  <a:pt x="313481" y="87998"/>
                </a:lnTo>
                <a:lnTo>
                  <a:pt x="359694" y="41541"/>
                </a:lnTo>
                <a:lnTo>
                  <a:pt x="323245" y="36664"/>
                </a:lnTo>
                <a:lnTo>
                  <a:pt x="318292" y="0"/>
                </a:lnTo>
                <a:close/>
              </a:path>
              <a:path w="360045" h="361314">
                <a:moveTo>
                  <a:pt x="313481" y="87998"/>
                </a:moveTo>
                <a:lnTo>
                  <a:pt x="295940" y="87998"/>
                </a:lnTo>
                <a:lnTo>
                  <a:pt x="311434" y="90055"/>
                </a:lnTo>
                <a:lnTo>
                  <a:pt x="313481" y="87998"/>
                </a:lnTo>
                <a:close/>
              </a:path>
              <a:path w="360045" h="361314">
                <a:moveTo>
                  <a:pt x="235155" y="62696"/>
                </a:moveTo>
                <a:lnTo>
                  <a:pt x="185635" y="62696"/>
                </a:lnTo>
                <a:lnTo>
                  <a:pt x="223804" y="74117"/>
                </a:lnTo>
                <a:lnTo>
                  <a:pt x="235155" y="62696"/>
                </a:lnTo>
                <a:close/>
              </a:path>
            </a:pathLst>
          </a:custGeom>
          <a:solidFill>
            <a:srgbClr val="7E7E7E"/>
          </a:solidFill>
        </p:spPr>
        <p:txBody>
          <a:bodyPr wrap="square" lIns="0" tIns="0" rIns="0" bIns="0" rtlCol="0"/>
          <a:lstStyle/>
          <a:p>
            <a:endParaRPr/>
          </a:p>
        </p:txBody>
      </p:sp>
      <p:sp>
        <p:nvSpPr>
          <p:cNvPr id="23" name="object 23"/>
          <p:cNvSpPr txBox="1"/>
          <p:nvPr/>
        </p:nvSpPr>
        <p:spPr>
          <a:xfrm>
            <a:off x="694944" y="2836164"/>
            <a:ext cx="2235835" cy="439420"/>
          </a:xfrm>
          <a:prstGeom prst="rect">
            <a:avLst/>
          </a:prstGeom>
          <a:solidFill>
            <a:srgbClr val="000000"/>
          </a:solidFill>
        </p:spPr>
        <p:txBody>
          <a:bodyPr vert="horz" wrap="square" lIns="0" tIns="74295" rIns="0" bIns="0" rtlCol="0">
            <a:spAutoFit/>
          </a:bodyPr>
          <a:lstStyle/>
          <a:p>
            <a:pPr algn="ctr">
              <a:lnSpc>
                <a:spcPct val="100000"/>
              </a:lnSpc>
              <a:spcBef>
                <a:spcPts val="585"/>
              </a:spcBef>
            </a:pPr>
            <a:r>
              <a:rPr sz="1800" b="1" spc="-5" dirty="0">
                <a:solidFill>
                  <a:srgbClr val="F9F9F9"/>
                </a:solidFill>
                <a:latin typeface="微软雅黑"/>
                <a:cs typeface="微软雅黑"/>
              </a:rPr>
              <a:t>CPU</a:t>
            </a:r>
            <a:endParaRPr sz="1800">
              <a:latin typeface="微软雅黑"/>
              <a:cs typeface="微软雅黑"/>
            </a:endParaRPr>
          </a:p>
        </p:txBody>
      </p:sp>
      <p:sp>
        <p:nvSpPr>
          <p:cNvPr id="24" name="object 24"/>
          <p:cNvSpPr txBox="1"/>
          <p:nvPr/>
        </p:nvSpPr>
        <p:spPr>
          <a:xfrm>
            <a:off x="9305543" y="2836164"/>
            <a:ext cx="2235835" cy="440690"/>
          </a:xfrm>
          <a:prstGeom prst="rect">
            <a:avLst/>
          </a:prstGeom>
          <a:solidFill>
            <a:srgbClr val="000000"/>
          </a:solidFill>
        </p:spPr>
        <p:txBody>
          <a:bodyPr vert="horz" wrap="square" lIns="0" tIns="74295" rIns="0" bIns="0" rtlCol="0">
            <a:spAutoFit/>
          </a:bodyPr>
          <a:lstStyle/>
          <a:p>
            <a:pPr marL="3175" algn="ctr">
              <a:lnSpc>
                <a:spcPct val="100000"/>
              </a:lnSpc>
              <a:spcBef>
                <a:spcPts val="585"/>
              </a:spcBef>
            </a:pPr>
            <a:r>
              <a:rPr sz="1800" b="1" dirty="0">
                <a:solidFill>
                  <a:srgbClr val="F9F9F9"/>
                </a:solidFill>
                <a:latin typeface="微软雅黑"/>
                <a:cs typeface="微软雅黑"/>
              </a:rPr>
              <a:t>AISC</a:t>
            </a:r>
            <a:endParaRPr sz="1800">
              <a:latin typeface="微软雅黑"/>
              <a:cs typeface="微软雅黑"/>
            </a:endParaRPr>
          </a:p>
        </p:txBody>
      </p:sp>
      <p:sp>
        <p:nvSpPr>
          <p:cNvPr id="25" name="object 25"/>
          <p:cNvSpPr txBox="1"/>
          <p:nvPr/>
        </p:nvSpPr>
        <p:spPr>
          <a:xfrm>
            <a:off x="5564123" y="2836164"/>
            <a:ext cx="2235835" cy="440690"/>
          </a:xfrm>
          <a:prstGeom prst="rect">
            <a:avLst/>
          </a:prstGeom>
          <a:solidFill>
            <a:srgbClr val="000000"/>
          </a:solidFill>
        </p:spPr>
        <p:txBody>
          <a:bodyPr vert="horz" wrap="square" lIns="0" tIns="74295" rIns="0" bIns="0" rtlCol="0">
            <a:spAutoFit/>
          </a:bodyPr>
          <a:lstStyle/>
          <a:p>
            <a:pPr algn="ctr">
              <a:lnSpc>
                <a:spcPct val="100000"/>
              </a:lnSpc>
              <a:spcBef>
                <a:spcPts val="585"/>
              </a:spcBef>
            </a:pPr>
            <a:r>
              <a:rPr sz="1800" b="1" dirty="0">
                <a:solidFill>
                  <a:srgbClr val="F9F9F9"/>
                </a:solidFill>
                <a:latin typeface="微软雅黑"/>
                <a:cs typeface="微软雅黑"/>
              </a:rPr>
              <a:t>FPGA</a:t>
            </a:r>
            <a:endParaRPr sz="1800">
              <a:latin typeface="微软雅黑"/>
              <a:cs typeface="微软雅黑"/>
            </a:endParaRPr>
          </a:p>
        </p:txBody>
      </p:sp>
      <p:sp>
        <p:nvSpPr>
          <p:cNvPr id="26" name="object 26"/>
          <p:cNvSpPr txBox="1"/>
          <p:nvPr/>
        </p:nvSpPr>
        <p:spPr>
          <a:xfrm>
            <a:off x="3130295" y="2836164"/>
            <a:ext cx="2234565" cy="439420"/>
          </a:xfrm>
          <a:prstGeom prst="rect">
            <a:avLst/>
          </a:prstGeom>
          <a:solidFill>
            <a:srgbClr val="000000"/>
          </a:solidFill>
        </p:spPr>
        <p:txBody>
          <a:bodyPr vert="horz" wrap="square" lIns="0" tIns="74295" rIns="0" bIns="0" rtlCol="0">
            <a:spAutoFit/>
          </a:bodyPr>
          <a:lstStyle/>
          <a:p>
            <a:pPr algn="ctr">
              <a:lnSpc>
                <a:spcPct val="100000"/>
              </a:lnSpc>
              <a:spcBef>
                <a:spcPts val="585"/>
              </a:spcBef>
            </a:pPr>
            <a:r>
              <a:rPr sz="1800" b="1" dirty="0">
                <a:solidFill>
                  <a:srgbClr val="F9F9F9"/>
                </a:solidFill>
                <a:latin typeface="微软雅黑"/>
                <a:cs typeface="微软雅黑"/>
              </a:rPr>
              <a:t>GPU</a:t>
            </a:r>
            <a:endParaRPr sz="1800">
              <a:latin typeface="微软雅黑"/>
              <a:cs typeface="微软雅黑"/>
            </a:endParaRPr>
          </a:p>
        </p:txBody>
      </p:sp>
      <p:sp>
        <p:nvSpPr>
          <p:cNvPr id="27" name="object 27"/>
          <p:cNvSpPr/>
          <p:nvPr/>
        </p:nvSpPr>
        <p:spPr>
          <a:xfrm>
            <a:off x="12021311" y="457200"/>
            <a:ext cx="161544" cy="323088"/>
          </a:xfrm>
          <a:prstGeom prst="rect">
            <a:avLst/>
          </a:prstGeom>
          <a:blipFill>
            <a:blip r:embed="rId7" cstate="print"/>
            <a:stretch>
              <a:fillRect/>
            </a:stretch>
          </a:blipFill>
        </p:spPr>
        <p:txBody>
          <a:bodyPr wrap="square" lIns="0" tIns="0" rIns="0" bIns="0" rtlCol="0"/>
          <a:lstStyle/>
          <a:p>
            <a:endParaRPr/>
          </a:p>
        </p:txBody>
      </p:sp>
      <p:sp>
        <p:nvSpPr>
          <p:cNvPr id="28" name="object 28"/>
          <p:cNvSpPr txBox="1"/>
          <p:nvPr/>
        </p:nvSpPr>
        <p:spPr>
          <a:xfrm>
            <a:off x="11838558" y="6297010"/>
            <a:ext cx="205740" cy="177800"/>
          </a:xfrm>
          <a:prstGeom prst="rect">
            <a:avLst/>
          </a:prstGeom>
        </p:spPr>
        <p:txBody>
          <a:bodyPr vert="horz" wrap="square" lIns="0" tIns="0" rIns="0" bIns="0" rtlCol="0">
            <a:spAutoFit/>
          </a:bodyPr>
          <a:lstStyle/>
          <a:p>
            <a:pPr marL="12700">
              <a:lnSpc>
                <a:spcPts val="1300"/>
              </a:lnSpc>
            </a:pPr>
            <a:r>
              <a:rPr sz="1200" dirty="0">
                <a:solidFill>
                  <a:srgbClr val="F9F9F9"/>
                </a:solidFill>
                <a:latin typeface="微软雅黑"/>
                <a:cs typeface="微软雅黑"/>
              </a:rPr>
              <a:t>23</a:t>
            </a:r>
            <a:endParaRPr sz="1200">
              <a:latin typeface="微软雅黑"/>
              <a:cs typeface="微软雅黑"/>
            </a:endParaRPr>
          </a:p>
        </p:txBody>
      </p:sp>
      <p:sp>
        <p:nvSpPr>
          <p:cNvPr id="29" name="object 29"/>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比特大陆：专注于高速、低功耗定制芯片，成功设计量产了多</a:t>
            </a:r>
          </a:p>
          <a:p>
            <a:pPr marL="12700">
              <a:lnSpc>
                <a:spcPts val="2735"/>
              </a:lnSpc>
            </a:pPr>
            <a:r>
              <a:rPr spc="-5" dirty="0"/>
              <a:t>款</a:t>
            </a:r>
            <a:r>
              <a:rPr spc="-5" dirty="0">
                <a:latin typeface="微软雅黑"/>
                <a:cs typeface="微软雅黑"/>
              </a:rPr>
              <a:t>ASIC</a:t>
            </a:r>
            <a:r>
              <a:rPr spc="-5" dirty="0"/>
              <a:t>定制芯片和集成系统</a:t>
            </a:r>
          </a:p>
        </p:txBody>
      </p:sp>
      <p:sp>
        <p:nvSpPr>
          <p:cNvPr id="4" name="object 4"/>
          <p:cNvSpPr/>
          <p:nvPr/>
        </p:nvSpPr>
        <p:spPr>
          <a:xfrm>
            <a:off x="467868" y="1371587"/>
            <a:ext cx="3724655" cy="495147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67690" y="1471422"/>
            <a:ext cx="3427476" cy="465429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56272" y="1459991"/>
            <a:ext cx="3450323" cy="4677156"/>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49223" y="1522501"/>
            <a:ext cx="3376422" cy="4505706"/>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766572" y="1639823"/>
            <a:ext cx="3028188" cy="4157472"/>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826008" y="1699272"/>
            <a:ext cx="221741" cy="241541"/>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832103" y="1705355"/>
            <a:ext cx="193548" cy="213360"/>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1124711" y="1699272"/>
            <a:ext cx="221742" cy="241541"/>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130808" y="1705355"/>
            <a:ext cx="193547" cy="213360"/>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1423416" y="1699272"/>
            <a:ext cx="221741" cy="241541"/>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1429511" y="1705355"/>
            <a:ext cx="193547" cy="213360"/>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1722120" y="1699272"/>
            <a:ext cx="221742" cy="241541"/>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1728216" y="1705355"/>
            <a:ext cx="193547" cy="213360"/>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2020823" y="1699272"/>
            <a:ext cx="221742" cy="241541"/>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2026920" y="1705355"/>
            <a:ext cx="193548" cy="213360"/>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2319527" y="1699272"/>
            <a:ext cx="221742" cy="241541"/>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2325623" y="1705355"/>
            <a:ext cx="193548" cy="213360"/>
          </a:xfrm>
          <a:prstGeom prst="rect">
            <a:avLst/>
          </a:prstGeom>
          <a:blipFill>
            <a:blip r:embed="rId14" cstate="print"/>
            <a:stretch>
              <a:fillRect/>
            </a:stretch>
          </a:blipFill>
        </p:spPr>
        <p:txBody>
          <a:bodyPr wrap="square" lIns="0" tIns="0" rIns="0" bIns="0" rtlCol="0"/>
          <a:lstStyle/>
          <a:p>
            <a:endParaRPr/>
          </a:p>
        </p:txBody>
      </p:sp>
      <p:sp>
        <p:nvSpPr>
          <p:cNvPr id="21" name="object 21"/>
          <p:cNvSpPr/>
          <p:nvPr/>
        </p:nvSpPr>
        <p:spPr>
          <a:xfrm>
            <a:off x="2618232" y="1699272"/>
            <a:ext cx="221742" cy="241541"/>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2624327" y="1705355"/>
            <a:ext cx="193548" cy="213360"/>
          </a:xfrm>
          <a:prstGeom prst="rect">
            <a:avLst/>
          </a:prstGeom>
          <a:blipFill>
            <a:blip r:embed="rId14" cstate="print"/>
            <a:stretch>
              <a:fillRect/>
            </a:stretch>
          </a:blipFill>
        </p:spPr>
        <p:txBody>
          <a:bodyPr wrap="square" lIns="0" tIns="0" rIns="0" bIns="0" rtlCol="0"/>
          <a:lstStyle/>
          <a:p>
            <a:endParaRPr/>
          </a:p>
        </p:txBody>
      </p:sp>
      <p:sp>
        <p:nvSpPr>
          <p:cNvPr id="23" name="object 23"/>
          <p:cNvSpPr/>
          <p:nvPr/>
        </p:nvSpPr>
        <p:spPr>
          <a:xfrm>
            <a:off x="2915411" y="1699272"/>
            <a:ext cx="223253" cy="241541"/>
          </a:xfrm>
          <a:prstGeom prst="rect">
            <a:avLst/>
          </a:prstGeom>
          <a:blipFill>
            <a:blip r:embed="rId15" cstate="print"/>
            <a:stretch>
              <a:fillRect/>
            </a:stretch>
          </a:blipFill>
        </p:spPr>
        <p:txBody>
          <a:bodyPr wrap="square" lIns="0" tIns="0" rIns="0" bIns="0" rtlCol="0"/>
          <a:lstStyle/>
          <a:p>
            <a:endParaRPr/>
          </a:p>
        </p:txBody>
      </p:sp>
      <p:sp>
        <p:nvSpPr>
          <p:cNvPr id="24" name="object 24"/>
          <p:cNvSpPr/>
          <p:nvPr/>
        </p:nvSpPr>
        <p:spPr>
          <a:xfrm>
            <a:off x="2921507" y="1705355"/>
            <a:ext cx="195072" cy="213360"/>
          </a:xfrm>
          <a:prstGeom prst="rect">
            <a:avLst/>
          </a:prstGeom>
          <a:blipFill>
            <a:blip r:embed="rId16" cstate="print"/>
            <a:stretch>
              <a:fillRect/>
            </a:stretch>
          </a:blipFill>
        </p:spPr>
        <p:txBody>
          <a:bodyPr wrap="square" lIns="0" tIns="0" rIns="0" bIns="0" rtlCol="0"/>
          <a:lstStyle/>
          <a:p>
            <a:endParaRPr/>
          </a:p>
        </p:txBody>
      </p:sp>
      <p:sp>
        <p:nvSpPr>
          <p:cNvPr id="25" name="object 25"/>
          <p:cNvSpPr/>
          <p:nvPr/>
        </p:nvSpPr>
        <p:spPr>
          <a:xfrm>
            <a:off x="3214116" y="1699272"/>
            <a:ext cx="223253" cy="241541"/>
          </a:xfrm>
          <a:prstGeom prst="rect">
            <a:avLst/>
          </a:prstGeom>
          <a:blipFill>
            <a:blip r:embed="rId15" cstate="print"/>
            <a:stretch>
              <a:fillRect/>
            </a:stretch>
          </a:blipFill>
        </p:spPr>
        <p:txBody>
          <a:bodyPr wrap="square" lIns="0" tIns="0" rIns="0" bIns="0" rtlCol="0"/>
          <a:lstStyle/>
          <a:p>
            <a:endParaRPr/>
          </a:p>
        </p:txBody>
      </p:sp>
      <p:sp>
        <p:nvSpPr>
          <p:cNvPr id="26" name="object 26"/>
          <p:cNvSpPr/>
          <p:nvPr/>
        </p:nvSpPr>
        <p:spPr>
          <a:xfrm>
            <a:off x="3220211" y="1705355"/>
            <a:ext cx="195072" cy="213360"/>
          </a:xfrm>
          <a:prstGeom prst="rect">
            <a:avLst/>
          </a:prstGeom>
          <a:blipFill>
            <a:blip r:embed="rId16" cstate="print"/>
            <a:stretch>
              <a:fillRect/>
            </a:stretch>
          </a:blipFill>
        </p:spPr>
        <p:txBody>
          <a:bodyPr wrap="square" lIns="0" tIns="0" rIns="0" bIns="0" rtlCol="0"/>
          <a:lstStyle/>
          <a:p>
            <a:endParaRPr/>
          </a:p>
        </p:txBody>
      </p:sp>
      <p:sp>
        <p:nvSpPr>
          <p:cNvPr id="27" name="object 27"/>
          <p:cNvSpPr/>
          <p:nvPr/>
        </p:nvSpPr>
        <p:spPr>
          <a:xfrm>
            <a:off x="3512820" y="1699272"/>
            <a:ext cx="221741" cy="241541"/>
          </a:xfrm>
          <a:prstGeom prst="rect">
            <a:avLst/>
          </a:prstGeom>
          <a:blipFill>
            <a:blip r:embed="rId8" cstate="print"/>
            <a:stretch>
              <a:fillRect/>
            </a:stretch>
          </a:blipFill>
        </p:spPr>
        <p:txBody>
          <a:bodyPr wrap="square" lIns="0" tIns="0" rIns="0" bIns="0" rtlCol="0"/>
          <a:lstStyle/>
          <a:p>
            <a:endParaRPr/>
          </a:p>
        </p:txBody>
      </p:sp>
      <p:sp>
        <p:nvSpPr>
          <p:cNvPr id="28" name="object 28"/>
          <p:cNvSpPr/>
          <p:nvPr/>
        </p:nvSpPr>
        <p:spPr>
          <a:xfrm>
            <a:off x="3518915" y="1705355"/>
            <a:ext cx="193548" cy="213360"/>
          </a:xfrm>
          <a:prstGeom prst="rect">
            <a:avLst/>
          </a:prstGeom>
          <a:blipFill>
            <a:blip r:embed="rId11" cstate="print"/>
            <a:stretch>
              <a:fillRect/>
            </a:stretch>
          </a:blipFill>
        </p:spPr>
        <p:txBody>
          <a:bodyPr wrap="square" lIns="0" tIns="0" rIns="0" bIns="0" rtlCol="0"/>
          <a:lstStyle/>
          <a:p>
            <a:endParaRPr/>
          </a:p>
        </p:txBody>
      </p:sp>
      <p:sp>
        <p:nvSpPr>
          <p:cNvPr id="29" name="object 29"/>
          <p:cNvSpPr/>
          <p:nvPr/>
        </p:nvSpPr>
        <p:spPr>
          <a:xfrm>
            <a:off x="853439" y="1353311"/>
            <a:ext cx="93725" cy="523494"/>
          </a:xfrm>
          <a:prstGeom prst="rect">
            <a:avLst/>
          </a:prstGeom>
          <a:blipFill>
            <a:blip r:embed="rId17" cstate="print"/>
            <a:stretch>
              <a:fillRect/>
            </a:stretch>
          </a:blipFill>
        </p:spPr>
        <p:txBody>
          <a:bodyPr wrap="square" lIns="0" tIns="0" rIns="0" bIns="0" rtlCol="0"/>
          <a:lstStyle/>
          <a:p>
            <a:endParaRPr/>
          </a:p>
        </p:txBody>
      </p:sp>
      <p:sp>
        <p:nvSpPr>
          <p:cNvPr id="30" name="object 30"/>
          <p:cNvSpPr/>
          <p:nvPr/>
        </p:nvSpPr>
        <p:spPr>
          <a:xfrm>
            <a:off x="890777" y="1395222"/>
            <a:ext cx="21335" cy="441960"/>
          </a:xfrm>
          <a:prstGeom prst="rect">
            <a:avLst/>
          </a:prstGeom>
          <a:blipFill>
            <a:blip r:embed="rId18" cstate="print"/>
            <a:stretch>
              <a:fillRect/>
            </a:stretch>
          </a:blipFill>
        </p:spPr>
        <p:txBody>
          <a:bodyPr wrap="square" lIns="0" tIns="0" rIns="0" bIns="0" rtlCol="0"/>
          <a:lstStyle/>
          <a:p>
            <a:endParaRPr/>
          </a:p>
        </p:txBody>
      </p:sp>
      <p:sp>
        <p:nvSpPr>
          <p:cNvPr id="31" name="object 31"/>
          <p:cNvSpPr/>
          <p:nvPr/>
        </p:nvSpPr>
        <p:spPr>
          <a:xfrm>
            <a:off x="880977" y="1353311"/>
            <a:ext cx="124100" cy="523494"/>
          </a:xfrm>
          <a:prstGeom prst="rect">
            <a:avLst/>
          </a:prstGeom>
          <a:blipFill>
            <a:blip r:embed="rId19" cstate="print"/>
            <a:stretch>
              <a:fillRect/>
            </a:stretch>
          </a:blipFill>
        </p:spPr>
        <p:txBody>
          <a:bodyPr wrap="square" lIns="0" tIns="0" rIns="0" bIns="0" rtlCol="0"/>
          <a:lstStyle/>
          <a:p>
            <a:endParaRPr/>
          </a:p>
        </p:txBody>
      </p:sp>
      <p:sp>
        <p:nvSpPr>
          <p:cNvPr id="32" name="object 32"/>
          <p:cNvSpPr/>
          <p:nvPr/>
        </p:nvSpPr>
        <p:spPr>
          <a:xfrm>
            <a:off x="948689" y="1395222"/>
            <a:ext cx="21335" cy="441960"/>
          </a:xfrm>
          <a:prstGeom prst="rect">
            <a:avLst/>
          </a:prstGeom>
          <a:blipFill>
            <a:blip r:embed="rId18" cstate="print"/>
            <a:stretch>
              <a:fillRect/>
            </a:stretch>
          </a:blipFill>
        </p:spPr>
        <p:txBody>
          <a:bodyPr wrap="square" lIns="0" tIns="0" rIns="0" bIns="0" rtlCol="0"/>
          <a:lstStyle/>
          <a:p>
            <a:endParaRPr/>
          </a:p>
        </p:txBody>
      </p:sp>
      <p:sp>
        <p:nvSpPr>
          <p:cNvPr id="33" name="object 33"/>
          <p:cNvSpPr/>
          <p:nvPr/>
        </p:nvSpPr>
        <p:spPr>
          <a:xfrm>
            <a:off x="938889" y="1385188"/>
            <a:ext cx="40979" cy="462025"/>
          </a:xfrm>
          <a:prstGeom prst="rect">
            <a:avLst/>
          </a:prstGeom>
          <a:blipFill>
            <a:blip r:embed="rId20" cstate="print"/>
            <a:stretch>
              <a:fillRect/>
            </a:stretch>
          </a:blipFill>
        </p:spPr>
        <p:txBody>
          <a:bodyPr wrap="square" lIns="0" tIns="0" rIns="0" bIns="0" rtlCol="0"/>
          <a:lstStyle/>
          <a:p>
            <a:endParaRPr/>
          </a:p>
        </p:txBody>
      </p:sp>
      <p:sp>
        <p:nvSpPr>
          <p:cNvPr id="34" name="object 34"/>
          <p:cNvSpPr/>
          <p:nvPr/>
        </p:nvSpPr>
        <p:spPr>
          <a:xfrm>
            <a:off x="1153667" y="1353311"/>
            <a:ext cx="93725" cy="523494"/>
          </a:xfrm>
          <a:prstGeom prst="rect">
            <a:avLst/>
          </a:prstGeom>
          <a:blipFill>
            <a:blip r:embed="rId17" cstate="print"/>
            <a:stretch>
              <a:fillRect/>
            </a:stretch>
          </a:blipFill>
        </p:spPr>
        <p:txBody>
          <a:bodyPr wrap="square" lIns="0" tIns="0" rIns="0" bIns="0" rtlCol="0"/>
          <a:lstStyle/>
          <a:p>
            <a:endParaRPr/>
          </a:p>
        </p:txBody>
      </p:sp>
      <p:sp>
        <p:nvSpPr>
          <p:cNvPr id="35" name="object 35"/>
          <p:cNvSpPr/>
          <p:nvPr/>
        </p:nvSpPr>
        <p:spPr>
          <a:xfrm>
            <a:off x="1191005" y="1395222"/>
            <a:ext cx="21335" cy="441960"/>
          </a:xfrm>
          <a:prstGeom prst="rect">
            <a:avLst/>
          </a:prstGeom>
          <a:blipFill>
            <a:blip r:embed="rId21" cstate="print"/>
            <a:stretch>
              <a:fillRect/>
            </a:stretch>
          </a:blipFill>
        </p:spPr>
        <p:txBody>
          <a:bodyPr wrap="square" lIns="0" tIns="0" rIns="0" bIns="0" rtlCol="0"/>
          <a:lstStyle/>
          <a:p>
            <a:endParaRPr/>
          </a:p>
        </p:txBody>
      </p:sp>
      <p:sp>
        <p:nvSpPr>
          <p:cNvPr id="36" name="object 36"/>
          <p:cNvSpPr/>
          <p:nvPr/>
        </p:nvSpPr>
        <p:spPr>
          <a:xfrm>
            <a:off x="1181205" y="1353311"/>
            <a:ext cx="122576" cy="523494"/>
          </a:xfrm>
          <a:prstGeom prst="rect">
            <a:avLst/>
          </a:prstGeom>
          <a:blipFill>
            <a:blip r:embed="rId22" cstate="print"/>
            <a:stretch>
              <a:fillRect/>
            </a:stretch>
          </a:blipFill>
        </p:spPr>
        <p:txBody>
          <a:bodyPr wrap="square" lIns="0" tIns="0" rIns="0" bIns="0" rtlCol="0"/>
          <a:lstStyle/>
          <a:p>
            <a:endParaRPr/>
          </a:p>
        </p:txBody>
      </p:sp>
      <p:sp>
        <p:nvSpPr>
          <p:cNvPr id="37" name="object 37"/>
          <p:cNvSpPr/>
          <p:nvPr/>
        </p:nvSpPr>
        <p:spPr>
          <a:xfrm>
            <a:off x="1247394" y="1395222"/>
            <a:ext cx="21336" cy="441960"/>
          </a:xfrm>
          <a:prstGeom prst="rect">
            <a:avLst/>
          </a:prstGeom>
          <a:blipFill>
            <a:blip r:embed="rId18" cstate="print"/>
            <a:stretch>
              <a:fillRect/>
            </a:stretch>
          </a:blipFill>
        </p:spPr>
        <p:txBody>
          <a:bodyPr wrap="square" lIns="0" tIns="0" rIns="0" bIns="0" rtlCol="0"/>
          <a:lstStyle/>
          <a:p>
            <a:endParaRPr/>
          </a:p>
        </p:txBody>
      </p:sp>
      <p:sp>
        <p:nvSpPr>
          <p:cNvPr id="38" name="object 38"/>
          <p:cNvSpPr/>
          <p:nvPr/>
        </p:nvSpPr>
        <p:spPr>
          <a:xfrm>
            <a:off x="1237593" y="1385188"/>
            <a:ext cx="41042" cy="462025"/>
          </a:xfrm>
          <a:prstGeom prst="rect">
            <a:avLst/>
          </a:prstGeom>
          <a:blipFill>
            <a:blip r:embed="rId20" cstate="print"/>
            <a:stretch>
              <a:fillRect/>
            </a:stretch>
          </a:blipFill>
        </p:spPr>
        <p:txBody>
          <a:bodyPr wrap="square" lIns="0" tIns="0" rIns="0" bIns="0" rtlCol="0"/>
          <a:lstStyle/>
          <a:p>
            <a:endParaRPr/>
          </a:p>
        </p:txBody>
      </p:sp>
      <p:sp>
        <p:nvSpPr>
          <p:cNvPr id="39" name="object 39"/>
          <p:cNvSpPr/>
          <p:nvPr/>
        </p:nvSpPr>
        <p:spPr>
          <a:xfrm>
            <a:off x="1452372" y="1353311"/>
            <a:ext cx="93725" cy="523494"/>
          </a:xfrm>
          <a:prstGeom prst="rect">
            <a:avLst/>
          </a:prstGeom>
          <a:blipFill>
            <a:blip r:embed="rId17" cstate="print"/>
            <a:stretch>
              <a:fillRect/>
            </a:stretch>
          </a:blipFill>
        </p:spPr>
        <p:txBody>
          <a:bodyPr wrap="square" lIns="0" tIns="0" rIns="0" bIns="0" rtlCol="0"/>
          <a:lstStyle/>
          <a:p>
            <a:endParaRPr/>
          </a:p>
        </p:txBody>
      </p:sp>
      <p:sp>
        <p:nvSpPr>
          <p:cNvPr id="40" name="object 40"/>
          <p:cNvSpPr/>
          <p:nvPr/>
        </p:nvSpPr>
        <p:spPr>
          <a:xfrm>
            <a:off x="1489710" y="1395222"/>
            <a:ext cx="21336" cy="441960"/>
          </a:xfrm>
          <a:prstGeom prst="rect">
            <a:avLst/>
          </a:prstGeom>
          <a:blipFill>
            <a:blip r:embed="rId21" cstate="print"/>
            <a:stretch>
              <a:fillRect/>
            </a:stretch>
          </a:blipFill>
        </p:spPr>
        <p:txBody>
          <a:bodyPr wrap="square" lIns="0" tIns="0" rIns="0" bIns="0" rtlCol="0"/>
          <a:lstStyle/>
          <a:p>
            <a:endParaRPr/>
          </a:p>
        </p:txBody>
      </p:sp>
      <p:sp>
        <p:nvSpPr>
          <p:cNvPr id="41" name="object 41"/>
          <p:cNvSpPr/>
          <p:nvPr/>
        </p:nvSpPr>
        <p:spPr>
          <a:xfrm>
            <a:off x="1479843" y="1353311"/>
            <a:ext cx="124166" cy="523494"/>
          </a:xfrm>
          <a:prstGeom prst="rect">
            <a:avLst/>
          </a:prstGeom>
          <a:blipFill>
            <a:blip r:embed="rId23" cstate="print"/>
            <a:stretch>
              <a:fillRect/>
            </a:stretch>
          </a:blipFill>
        </p:spPr>
        <p:txBody>
          <a:bodyPr wrap="square" lIns="0" tIns="0" rIns="0" bIns="0" rtlCol="0"/>
          <a:lstStyle/>
          <a:p>
            <a:endParaRPr/>
          </a:p>
        </p:txBody>
      </p:sp>
      <p:sp>
        <p:nvSpPr>
          <p:cNvPr id="42" name="object 42"/>
          <p:cNvSpPr/>
          <p:nvPr/>
        </p:nvSpPr>
        <p:spPr>
          <a:xfrm>
            <a:off x="1547622" y="1395222"/>
            <a:ext cx="21336" cy="441960"/>
          </a:xfrm>
          <a:prstGeom prst="rect">
            <a:avLst/>
          </a:prstGeom>
          <a:blipFill>
            <a:blip r:embed="rId21" cstate="print"/>
            <a:stretch>
              <a:fillRect/>
            </a:stretch>
          </a:blipFill>
        </p:spPr>
        <p:txBody>
          <a:bodyPr wrap="square" lIns="0" tIns="0" rIns="0" bIns="0" rtlCol="0"/>
          <a:lstStyle/>
          <a:p>
            <a:endParaRPr/>
          </a:p>
        </p:txBody>
      </p:sp>
      <p:sp>
        <p:nvSpPr>
          <p:cNvPr id="43" name="object 43"/>
          <p:cNvSpPr/>
          <p:nvPr/>
        </p:nvSpPr>
        <p:spPr>
          <a:xfrm>
            <a:off x="1537755" y="1385188"/>
            <a:ext cx="40981" cy="462025"/>
          </a:xfrm>
          <a:prstGeom prst="rect">
            <a:avLst/>
          </a:prstGeom>
          <a:blipFill>
            <a:blip r:embed="rId24" cstate="print"/>
            <a:stretch>
              <a:fillRect/>
            </a:stretch>
          </a:blipFill>
        </p:spPr>
        <p:txBody>
          <a:bodyPr wrap="square" lIns="0" tIns="0" rIns="0" bIns="0" rtlCol="0"/>
          <a:lstStyle/>
          <a:p>
            <a:endParaRPr/>
          </a:p>
        </p:txBody>
      </p:sp>
      <p:sp>
        <p:nvSpPr>
          <p:cNvPr id="44" name="object 44"/>
          <p:cNvSpPr/>
          <p:nvPr/>
        </p:nvSpPr>
        <p:spPr>
          <a:xfrm>
            <a:off x="1752600" y="1353311"/>
            <a:ext cx="93725" cy="523494"/>
          </a:xfrm>
          <a:prstGeom prst="rect">
            <a:avLst/>
          </a:prstGeom>
          <a:blipFill>
            <a:blip r:embed="rId25" cstate="print"/>
            <a:stretch>
              <a:fillRect/>
            </a:stretch>
          </a:blipFill>
        </p:spPr>
        <p:txBody>
          <a:bodyPr wrap="square" lIns="0" tIns="0" rIns="0" bIns="0" rtlCol="0"/>
          <a:lstStyle/>
          <a:p>
            <a:endParaRPr/>
          </a:p>
        </p:txBody>
      </p:sp>
      <p:sp>
        <p:nvSpPr>
          <p:cNvPr id="45" name="object 45"/>
          <p:cNvSpPr/>
          <p:nvPr/>
        </p:nvSpPr>
        <p:spPr>
          <a:xfrm>
            <a:off x="1789938" y="1395222"/>
            <a:ext cx="21336" cy="441960"/>
          </a:xfrm>
          <a:prstGeom prst="rect">
            <a:avLst/>
          </a:prstGeom>
          <a:blipFill>
            <a:blip r:embed="rId21" cstate="print"/>
            <a:stretch>
              <a:fillRect/>
            </a:stretch>
          </a:blipFill>
        </p:spPr>
        <p:txBody>
          <a:bodyPr wrap="square" lIns="0" tIns="0" rIns="0" bIns="0" rtlCol="0"/>
          <a:lstStyle/>
          <a:p>
            <a:endParaRPr/>
          </a:p>
        </p:txBody>
      </p:sp>
      <p:sp>
        <p:nvSpPr>
          <p:cNvPr id="46" name="object 46"/>
          <p:cNvSpPr/>
          <p:nvPr/>
        </p:nvSpPr>
        <p:spPr>
          <a:xfrm>
            <a:off x="1780158" y="1353311"/>
            <a:ext cx="122591" cy="523494"/>
          </a:xfrm>
          <a:prstGeom prst="rect">
            <a:avLst/>
          </a:prstGeom>
          <a:blipFill>
            <a:blip r:embed="rId26" cstate="print"/>
            <a:stretch>
              <a:fillRect/>
            </a:stretch>
          </a:blipFill>
        </p:spPr>
        <p:txBody>
          <a:bodyPr wrap="square" lIns="0" tIns="0" rIns="0" bIns="0" rtlCol="0"/>
          <a:lstStyle/>
          <a:p>
            <a:endParaRPr/>
          </a:p>
        </p:txBody>
      </p:sp>
      <p:sp>
        <p:nvSpPr>
          <p:cNvPr id="47" name="object 47"/>
          <p:cNvSpPr/>
          <p:nvPr/>
        </p:nvSpPr>
        <p:spPr>
          <a:xfrm>
            <a:off x="1847850" y="1395222"/>
            <a:ext cx="19812" cy="441960"/>
          </a:xfrm>
          <a:prstGeom prst="rect">
            <a:avLst/>
          </a:prstGeom>
          <a:blipFill>
            <a:blip r:embed="rId21" cstate="print"/>
            <a:stretch>
              <a:fillRect/>
            </a:stretch>
          </a:blipFill>
        </p:spPr>
        <p:txBody>
          <a:bodyPr wrap="square" lIns="0" tIns="0" rIns="0" bIns="0" rtlCol="0"/>
          <a:lstStyle/>
          <a:p>
            <a:endParaRPr/>
          </a:p>
        </p:txBody>
      </p:sp>
      <p:sp>
        <p:nvSpPr>
          <p:cNvPr id="48" name="object 48"/>
          <p:cNvSpPr/>
          <p:nvPr/>
        </p:nvSpPr>
        <p:spPr>
          <a:xfrm>
            <a:off x="1838069" y="1385188"/>
            <a:ext cx="39371" cy="462025"/>
          </a:xfrm>
          <a:prstGeom prst="rect">
            <a:avLst/>
          </a:prstGeom>
          <a:blipFill>
            <a:blip r:embed="rId27" cstate="print"/>
            <a:stretch>
              <a:fillRect/>
            </a:stretch>
          </a:blipFill>
        </p:spPr>
        <p:txBody>
          <a:bodyPr wrap="square" lIns="0" tIns="0" rIns="0" bIns="0" rtlCol="0"/>
          <a:lstStyle/>
          <a:p>
            <a:endParaRPr/>
          </a:p>
        </p:txBody>
      </p:sp>
      <p:sp>
        <p:nvSpPr>
          <p:cNvPr id="49" name="object 49"/>
          <p:cNvSpPr/>
          <p:nvPr/>
        </p:nvSpPr>
        <p:spPr>
          <a:xfrm>
            <a:off x="2052827" y="1353311"/>
            <a:ext cx="93725" cy="523494"/>
          </a:xfrm>
          <a:prstGeom prst="rect">
            <a:avLst/>
          </a:prstGeom>
          <a:blipFill>
            <a:blip r:embed="rId25" cstate="print"/>
            <a:stretch>
              <a:fillRect/>
            </a:stretch>
          </a:blipFill>
        </p:spPr>
        <p:txBody>
          <a:bodyPr wrap="square" lIns="0" tIns="0" rIns="0" bIns="0" rtlCol="0"/>
          <a:lstStyle/>
          <a:p>
            <a:endParaRPr/>
          </a:p>
        </p:txBody>
      </p:sp>
      <p:sp>
        <p:nvSpPr>
          <p:cNvPr id="50" name="object 50"/>
          <p:cNvSpPr/>
          <p:nvPr/>
        </p:nvSpPr>
        <p:spPr>
          <a:xfrm>
            <a:off x="2090166" y="1395222"/>
            <a:ext cx="21335" cy="441960"/>
          </a:xfrm>
          <a:prstGeom prst="rect">
            <a:avLst/>
          </a:prstGeom>
          <a:blipFill>
            <a:blip r:embed="rId18" cstate="print"/>
            <a:stretch>
              <a:fillRect/>
            </a:stretch>
          </a:blipFill>
        </p:spPr>
        <p:txBody>
          <a:bodyPr wrap="square" lIns="0" tIns="0" rIns="0" bIns="0" rtlCol="0"/>
          <a:lstStyle/>
          <a:p>
            <a:endParaRPr/>
          </a:p>
        </p:txBody>
      </p:sp>
      <p:sp>
        <p:nvSpPr>
          <p:cNvPr id="51" name="object 51"/>
          <p:cNvSpPr/>
          <p:nvPr/>
        </p:nvSpPr>
        <p:spPr>
          <a:xfrm>
            <a:off x="2080299" y="1353311"/>
            <a:ext cx="122642" cy="523494"/>
          </a:xfrm>
          <a:prstGeom prst="rect">
            <a:avLst/>
          </a:prstGeom>
          <a:blipFill>
            <a:blip r:embed="rId28" cstate="print"/>
            <a:stretch>
              <a:fillRect/>
            </a:stretch>
          </a:blipFill>
        </p:spPr>
        <p:txBody>
          <a:bodyPr wrap="square" lIns="0" tIns="0" rIns="0" bIns="0" rtlCol="0"/>
          <a:lstStyle/>
          <a:p>
            <a:endParaRPr/>
          </a:p>
        </p:txBody>
      </p:sp>
      <p:sp>
        <p:nvSpPr>
          <p:cNvPr id="52" name="object 52"/>
          <p:cNvSpPr/>
          <p:nvPr/>
        </p:nvSpPr>
        <p:spPr>
          <a:xfrm>
            <a:off x="2146554" y="1395222"/>
            <a:ext cx="21335" cy="441960"/>
          </a:xfrm>
          <a:prstGeom prst="rect">
            <a:avLst/>
          </a:prstGeom>
          <a:blipFill>
            <a:blip r:embed="rId21" cstate="print"/>
            <a:stretch>
              <a:fillRect/>
            </a:stretch>
          </a:blipFill>
        </p:spPr>
        <p:txBody>
          <a:bodyPr wrap="square" lIns="0" tIns="0" rIns="0" bIns="0" rtlCol="0"/>
          <a:lstStyle/>
          <a:p>
            <a:endParaRPr/>
          </a:p>
        </p:txBody>
      </p:sp>
      <p:sp>
        <p:nvSpPr>
          <p:cNvPr id="53" name="object 53"/>
          <p:cNvSpPr/>
          <p:nvPr/>
        </p:nvSpPr>
        <p:spPr>
          <a:xfrm>
            <a:off x="2136687" y="1385188"/>
            <a:ext cx="41107" cy="462025"/>
          </a:xfrm>
          <a:prstGeom prst="rect">
            <a:avLst/>
          </a:prstGeom>
          <a:blipFill>
            <a:blip r:embed="rId29" cstate="print"/>
            <a:stretch>
              <a:fillRect/>
            </a:stretch>
          </a:blipFill>
        </p:spPr>
        <p:txBody>
          <a:bodyPr wrap="square" lIns="0" tIns="0" rIns="0" bIns="0" rtlCol="0"/>
          <a:lstStyle/>
          <a:p>
            <a:endParaRPr/>
          </a:p>
        </p:txBody>
      </p:sp>
      <p:sp>
        <p:nvSpPr>
          <p:cNvPr id="54" name="object 54"/>
          <p:cNvSpPr/>
          <p:nvPr/>
        </p:nvSpPr>
        <p:spPr>
          <a:xfrm>
            <a:off x="2351532" y="1353311"/>
            <a:ext cx="93725" cy="523494"/>
          </a:xfrm>
          <a:prstGeom prst="rect">
            <a:avLst/>
          </a:prstGeom>
          <a:blipFill>
            <a:blip r:embed="rId25" cstate="print"/>
            <a:stretch>
              <a:fillRect/>
            </a:stretch>
          </a:blipFill>
        </p:spPr>
        <p:txBody>
          <a:bodyPr wrap="square" lIns="0" tIns="0" rIns="0" bIns="0" rtlCol="0"/>
          <a:lstStyle/>
          <a:p>
            <a:endParaRPr/>
          </a:p>
        </p:txBody>
      </p:sp>
      <p:sp>
        <p:nvSpPr>
          <p:cNvPr id="55" name="object 55"/>
          <p:cNvSpPr/>
          <p:nvPr/>
        </p:nvSpPr>
        <p:spPr>
          <a:xfrm>
            <a:off x="2388870" y="1395222"/>
            <a:ext cx="21336" cy="441960"/>
          </a:xfrm>
          <a:prstGeom prst="rect">
            <a:avLst/>
          </a:prstGeom>
          <a:blipFill>
            <a:blip r:embed="rId18" cstate="print"/>
            <a:stretch>
              <a:fillRect/>
            </a:stretch>
          </a:blipFill>
        </p:spPr>
        <p:txBody>
          <a:bodyPr wrap="square" lIns="0" tIns="0" rIns="0" bIns="0" rtlCol="0"/>
          <a:lstStyle/>
          <a:p>
            <a:endParaRPr/>
          </a:p>
        </p:txBody>
      </p:sp>
      <p:sp>
        <p:nvSpPr>
          <p:cNvPr id="56" name="object 56"/>
          <p:cNvSpPr/>
          <p:nvPr/>
        </p:nvSpPr>
        <p:spPr>
          <a:xfrm>
            <a:off x="2379003" y="1353311"/>
            <a:ext cx="124166" cy="523494"/>
          </a:xfrm>
          <a:prstGeom prst="rect">
            <a:avLst/>
          </a:prstGeom>
          <a:blipFill>
            <a:blip r:embed="rId30" cstate="print"/>
            <a:stretch>
              <a:fillRect/>
            </a:stretch>
          </a:blipFill>
        </p:spPr>
        <p:txBody>
          <a:bodyPr wrap="square" lIns="0" tIns="0" rIns="0" bIns="0" rtlCol="0"/>
          <a:lstStyle/>
          <a:p>
            <a:endParaRPr/>
          </a:p>
        </p:txBody>
      </p:sp>
      <p:sp>
        <p:nvSpPr>
          <p:cNvPr id="57" name="object 57"/>
          <p:cNvSpPr/>
          <p:nvPr/>
        </p:nvSpPr>
        <p:spPr>
          <a:xfrm>
            <a:off x="2446782" y="1395222"/>
            <a:ext cx="21336" cy="441960"/>
          </a:xfrm>
          <a:prstGeom prst="rect">
            <a:avLst/>
          </a:prstGeom>
          <a:blipFill>
            <a:blip r:embed="rId18" cstate="print"/>
            <a:stretch>
              <a:fillRect/>
            </a:stretch>
          </a:blipFill>
        </p:spPr>
        <p:txBody>
          <a:bodyPr wrap="square" lIns="0" tIns="0" rIns="0" bIns="0" rtlCol="0"/>
          <a:lstStyle/>
          <a:p>
            <a:endParaRPr/>
          </a:p>
        </p:txBody>
      </p:sp>
      <p:sp>
        <p:nvSpPr>
          <p:cNvPr id="58" name="object 58"/>
          <p:cNvSpPr/>
          <p:nvPr/>
        </p:nvSpPr>
        <p:spPr>
          <a:xfrm>
            <a:off x="2437002" y="1385188"/>
            <a:ext cx="40894" cy="462025"/>
          </a:xfrm>
          <a:prstGeom prst="rect">
            <a:avLst/>
          </a:prstGeom>
          <a:blipFill>
            <a:blip r:embed="rId20" cstate="print"/>
            <a:stretch>
              <a:fillRect/>
            </a:stretch>
          </a:blipFill>
        </p:spPr>
        <p:txBody>
          <a:bodyPr wrap="square" lIns="0" tIns="0" rIns="0" bIns="0" rtlCol="0"/>
          <a:lstStyle/>
          <a:p>
            <a:endParaRPr/>
          </a:p>
        </p:txBody>
      </p:sp>
      <p:sp>
        <p:nvSpPr>
          <p:cNvPr id="59" name="object 59"/>
          <p:cNvSpPr/>
          <p:nvPr/>
        </p:nvSpPr>
        <p:spPr>
          <a:xfrm>
            <a:off x="2651760" y="1353311"/>
            <a:ext cx="93725" cy="523494"/>
          </a:xfrm>
          <a:prstGeom prst="rect">
            <a:avLst/>
          </a:prstGeom>
          <a:blipFill>
            <a:blip r:embed="rId25" cstate="print"/>
            <a:stretch>
              <a:fillRect/>
            </a:stretch>
          </a:blipFill>
        </p:spPr>
        <p:txBody>
          <a:bodyPr wrap="square" lIns="0" tIns="0" rIns="0" bIns="0" rtlCol="0"/>
          <a:lstStyle/>
          <a:p>
            <a:endParaRPr/>
          </a:p>
        </p:txBody>
      </p:sp>
      <p:sp>
        <p:nvSpPr>
          <p:cNvPr id="60" name="object 60"/>
          <p:cNvSpPr/>
          <p:nvPr/>
        </p:nvSpPr>
        <p:spPr>
          <a:xfrm>
            <a:off x="2689098" y="1395222"/>
            <a:ext cx="21335" cy="441960"/>
          </a:xfrm>
          <a:prstGeom prst="rect">
            <a:avLst/>
          </a:prstGeom>
          <a:blipFill>
            <a:blip r:embed="rId18" cstate="print"/>
            <a:stretch>
              <a:fillRect/>
            </a:stretch>
          </a:blipFill>
        </p:spPr>
        <p:txBody>
          <a:bodyPr wrap="square" lIns="0" tIns="0" rIns="0" bIns="0" rtlCol="0"/>
          <a:lstStyle/>
          <a:p>
            <a:endParaRPr/>
          </a:p>
        </p:txBody>
      </p:sp>
      <p:sp>
        <p:nvSpPr>
          <p:cNvPr id="61" name="object 61"/>
          <p:cNvSpPr/>
          <p:nvPr/>
        </p:nvSpPr>
        <p:spPr>
          <a:xfrm>
            <a:off x="2679231" y="1353311"/>
            <a:ext cx="122642" cy="523494"/>
          </a:xfrm>
          <a:prstGeom prst="rect">
            <a:avLst/>
          </a:prstGeom>
          <a:blipFill>
            <a:blip r:embed="rId31" cstate="print"/>
            <a:stretch>
              <a:fillRect/>
            </a:stretch>
          </a:blipFill>
        </p:spPr>
        <p:txBody>
          <a:bodyPr wrap="square" lIns="0" tIns="0" rIns="0" bIns="0" rtlCol="0"/>
          <a:lstStyle/>
          <a:p>
            <a:endParaRPr/>
          </a:p>
        </p:txBody>
      </p:sp>
      <p:sp>
        <p:nvSpPr>
          <p:cNvPr id="62" name="object 62"/>
          <p:cNvSpPr/>
          <p:nvPr/>
        </p:nvSpPr>
        <p:spPr>
          <a:xfrm>
            <a:off x="2745485" y="1395222"/>
            <a:ext cx="21336" cy="441960"/>
          </a:xfrm>
          <a:prstGeom prst="rect">
            <a:avLst/>
          </a:prstGeom>
          <a:blipFill>
            <a:blip r:embed="rId18" cstate="print"/>
            <a:stretch>
              <a:fillRect/>
            </a:stretch>
          </a:blipFill>
        </p:spPr>
        <p:txBody>
          <a:bodyPr wrap="square" lIns="0" tIns="0" rIns="0" bIns="0" rtlCol="0"/>
          <a:lstStyle/>
          <a:p>
            <a:endParaRPr/>
          </a:p>
        </p:txBody>
      </p:sp>
      <p:sp>
        <p:nvSpPr>
          <p:cNvPr id="63" name="object 63"/>
          <p:cNvSpPr/>
          <p:nvPr/>
        </p:nvSpPr>
        <p:spPr>
          <a:xfrm>
            <a:off x="2735619" y="1385188"/>
            <a:ext cx="41107" cy="462025"/>
          </a:xfrm>
          <a:prstGeom prst="rect">
            <a:avLst/>
          </a:prstGeom>
          <a:blipFill>
            <a:blip r:embed="rId20" cstate="print"/>
            <a:stretch>
              <a:fillRect/>
            </a:stretch>
          </a:blipFill>
        </p:spPr>
        <p:txBody>
          <a:bodyPr wrap="square" lIns="0" tIns="0" rIns="0" bIns="0" rtlCol="0"/>
          <a:lstStyle/>
          <a:p>
            <a:endParaRPr/>
          </a:p>
        </p:txBody>
      </p:sp>
      <p:sp>
        <p:nvSpPr>
          <p:cNvPr id="64" name="object 64"/>
          <p:cNvSpPr/>
          <p:nvPr/>
        </p:nvSpPr>
        <p:spPr>
          <a:xfrm>
            <a:off x="2951988" y="1353311"/>
            <a:ext cx="93725" cy="523494"/>
          </a:xfrm>
          <a:prstGeom prst="rect">
            <a:avLst/>
          </a:prstGeom>
          <a:blipFill>
            <a:blip r:embed="rId25" cstate="print"/>
            <a:stretch>
              <a:fillRect/>
            </a:stretch>
          </a:blipFill>
        </p:spPr>
        <p:txBody>
          <a:bodyPr wrap="square" lIns="0" tIns="0" rIns="0" bIns="0" rtlCol="0"/>
          <a:lstStyle/>
          <a:p>
            <a:endParaRPr/>
          </a:p>
        </p:txBody>
      </p:sp>
      <p:sp>
        <p:nvSpPr>
          <p:cNvPr id="65" name="object 65"/>
          <p:cNvSpPr/>
          <p:nvPr/>
        </p:nvSpPr>
        <p:spPr>
          <a:xfrm>
            <a:off x="2989326" y="1395222"/>
            <a:ext cx="21336" cy="441960"/>
          </a:xfrm>
          <a:prstGeom prst="rect">
            <a:avLst/>
          </a:prstGeom>
          <a:blipFill>
            <a:blip r:embed="rId21" cstate="print"/>
            <a:stretch>
              <a:fillRect/>
            </a:stretch>
          </a:blipFill>
        </p:spPr>
        <p:txBody>
          <a:bodyPr wrap="square" lIns="0" tIns="0" rIns="0" bIns="0" rtlCol="0"/>
          <a:lstStyle/>
          <a:p>
            <a:endParaRPr/>
          </a:p>
        </p:txBody>
      </p:sp>
      <p:sp>
        <p:nvSpPr>
          <p:cNvPr id="66" name="object 66"/>
          <p:cNvSpPr/>
          <p:nvPr/>
        </p:nvSpPr>
        <p:spPr>
          <a:xfrm>
            <a:off x="2979459" y="1353311"/>
            <a:ext cx="122642" cy="523494"/>
          </a:xfrm>
          <a:prstGeom prst="rect">
            <a:avLst/>
          </a:prstGeom>
          <a:blipFill>
            <a:blip r:embed="rId32" cstate="print"/>
            <a:stretch>
              <a:fillRect/>
            </a:stretch>
          </a:blipFill>
        </p:spPr>
        <p:txBody>
          <a:bodyPr wrap="square" lIns="0" tIns="0" rIns="0" bIns="0" rtlCol="0"/>
          <a:lstStyle/>
          <a:p>
            <a:endParaRPr/>
          </a:p>
        </p:txBody>
      </p:sp>
      <p:sp>
        <p:nvSpPr>
          <p:cNvPr id="67" name="object 67"/>
          <p:cNvSpPr/>
          <p:nvPr/>
        </p:nvSpPr>
        <p:spPr>
          <a:xfrm>
            <a:off x="3045714" y="1395222"/>
            <a:ext cx="21336" cy="441960"/>
          </a:xfrm>
          <a:prstGeom prst="rect">
            <a:avLst/>
          </a:prstGeom>
          <a:blipFill>
            <a:blip r:embed="rId21" cstate="print"/>
            <a:stretch>
              <a:fillRect/>
            </a:stretch>
          </a:blipFill>
        </p:spPr>
        <p:txBody>
          <a:bodyPr wrap="square" lIns="0" tIns="0" rIns="0" bIns="0" rtlCol="0"/>
          <a:lstStyle/>
          <a:p>
            <a:endParaRPr/>
          </a:p>
        </p:txBody>
      </p:sp>
      <p:sp>
        <p:nvSpPr>
          <p:cNvPr id="68" name="object 68"/>
          <p:cNvSpPr/>
          <p:nvPr/>
        </p:nvSpPr>
        <p:spPr>
          <a:xfrm>
            <a:off x="3035847" y="1385188"/>
            <a:ext cx="40981" cy="462025"/>
          </a:xfrm>
          <a:prstGeom prst="rect">
            <a:avLst/>
          </a:prstGeom>
          <a:blipFill>
            <a:blip r:embed="rId24" cstate="print"/>
            <a:stretch>
              <a:fillRect/>
            </a:stretch>
          </a:blipFill>
        </p:spPr>
        <p:txBody>
          <a:bodyPr wrap="square" lIns="0" tIns="0" rIns="0" bIns="0" rtlCol="0"/>
          <a:lstStyle/>
          <a:p>
            <a:endParaRPr/>
          </a:p>
        </p:txBody>
      </p:sp>
      <p:sp>
        <p:nvSpPr>
          <p:cNvPr id="69" name="object 69"/>
          <p:cNvSpPr/>
          <p:nvPr/>
        </p:nvSpPr>
        <p:spPr>
          <a:xfrm>
            <a:off x="3250692" y="1353311"/>
            <a:ext cx="93726" cy="523494"/>
          </a:xfrm>
          <a:prstGeom prst="rect">
            <a:avLst/>
          </a:prstGeom>
          <a:blipFill>
            <a:blip r:embed="rId25" cstate="print"/>
            <a:stretch>
              <a:fillRect/>
            </a:stretch>
          </a:blipFill>
        </p:spPr>
        <p:txBody>
          <a:bodyPr wrap="square" lIns="0" tIns="0" rIns="0" bIns="0" rtlCol="0"/>
          <a:lstStyle/>
          <a:p>
            <a:endParaRPr/>
          </a:p>
        </p:txBody>
      </p:sp>
      <p:sp>
        <p:nvSpPr>
          <p:cNvPr id="70" name="object 70"/>
          <p:cNvSpPr/>
          <p:nvPr/>
        </p:nvSpPr>
        <p:spPr>
          <a:xfrm>
            <a:off x="3288029" y="1395222"/>
            <a:ext cx="21336" cy="441960"/>
          </a:xfrm>
          <a:prstGeom prst="rect">
            <a:avLst/>
          </a:prstGeom>
          <a:blipFill>
            <a:blip r:embed="rId21" cstate="print"/>
            <a:stretch>
              <a:fillRect/>
            </a:stretch>
          </a:blipFill>
        </p:spPr>
        <p:txBody>
          <a:bodyPr wrap="square" lIns="0" tIns="0" rIns="0" bIns="0" rtlCol="0"/>
          <a:lstStyle/>
          <a:p>
            <a:endParaRPr/>
          </a:p>
        </p:txBody>
      </p:sp>
      <p:sp>
        <p:nvSpPr>
          <p:cNvPr id="71" name="object 71"/>
          <p:cNvSpPr/>
          <p:nvPr/>
        </p:nvSpPr>
        <p:spPr>
          <a:xfrm>
            <a:off x="3278163" y="1353311"/>
            <a:ext cx="124166" cy="523494"/>
          </a:xfrm>
          <a:prstGeom prst="rect">
            <a:avLst/>
          </a:prstGeom>
          <a:blipFill>
            <a:blip r:embed="rId33" cstate="print"/>
            <a:stretch>
              <a:fillRect/>
            </a:stretch>
          </a:blipFill>
        </p:spPr>
        <p:txBody>
          <a:bodyPr wrap="square" lIns="0" tIns="0" rIns="0" bIns="0" rtlCol="0"/>
          <a:lstStyle/>
          <a:p>
            <a:endParaRPr/>
          </a:p>
        </p:txBody>
      </p:sp>
      <p:sp>
        <p:nvSpPr>
          <p:cNvPr id="72" name="object 72"/>
          <p:cNvSpPr/>
          <p:nvPr/>
        </p:nvSpPr>
        <p:spPr>
          <a:xfrm>
            <a:off x="3345941" y="1395222"/>
            <a:ext cx="21336" cy="441960"/>
          </a:xfrm>
          <a:prstGeom prst="rect">
            <a:avLst/>
          </a:prstGeom>
          <a:blipFill>
            <a:blip r:embed="rId21" cstate="print"/>
            <a:stretch>
              <a:fillRect/>
            </a:stretch>
          </a:blipFill>
        </p:spPr>
        <p:txBody>
          <a:bodyPr wrap="square" lIns="0" tIns="0" rIns="0" bIns="0" rtlCol="0"/>
          <a:lstStyle/>
          <a:p>
            <a:endParaRPr/>
          </a:p>
        </p:txBody>
      </p:sp>
      <p:sp>
        <p:nvSpPr>
          <p:cNvPr id="73" name="object 73"/>
          <p:cNvSpPr/>
          <p:nvPr/>
        </p:nvSpPr>
        <p:spPr>
          <a:xfrm>
            <a:off x="3336075" y="1385188"/>
            <a:ext cx="40981" cy="462025"/>
          </a:xfrm>
          <a:prstGeom prst="rect">
            <a:avLst/>
          </a:prstGeom>
          <a:blipFill>
            <a:blip r:embed="rId24" cstate="print"/>
            <a:stretch>
              <a:fillRect/>
            </a:stretch>
          </a:blipFill>
        </p:spPr>
        <p:txBody>
          <a:bodyPr wrap="square" lIns="0" tIns="0" rIns="0" bIns="0" rtlCol="0"/>
          <a:lstStyle/>
          <a:p>
            <a:endParaRPr/>
          </a:p>
        </p:txBody>
      </p:sp>
      <p:sp>
        <p:nvSpPr>
          <p:cNvPr id="74" name="object 74"/>
          <p:cNvSpPr/>
          <p:nvPr/>
        </p:nvSpPr>
        <p:spPr>
          <a:xfrm>
            <a:off x="3550920" y="1353311"/>
            <a:ext cx="93725" cy="523494"/>
          </a:xfrm>
          <a:prstGeom prst="rect">
            <a:avLst/>
          </a:prstGeom>
          <a:blipFill>
            <a:blip r:embed="rId17" cstate="print"/>
            <a:stretch>
              <a:fillRect/>
            </a:stretch>
          </a:blipFill>
        </p:spPr>
        <p:txBody>
          <a:bodyPr wrap="square" lIns="0" tIns="0" rIns="0" bIns="0" rtlCol="0"/>
          <a:lstStyle/>
          <a:p>
            <a:endParaRPr/>
          </a:p>
        </p:txBody>
      </p:sp>
      <p:sp>
        <p:nvSpPr>
          <p:cNvPr id="75" name="object 75"/>
          <p:cNvSpPr/>
          <p:nvPr/>
        </p:nvSpPr>
        <p:spPr>
          <a:xfrm>
            <a:off x="3588258" y="1395222"/>
            <a:ext cx="21336" cy="441960"/>
          </a:xfrm>
          <a:prstGeom prst="rect">
            <a:avLst/>
          </a:prstGeom>
          <a:blipFill>
            <a:blip r:embed="rId21" cstate="print"/>
            <a:stretch>
              <a:fillRect/>
            </a:stretch>
          </a:blipFill>
        </p:spPr>
        <p:txBody>
          <a:bodyPr wrap="square" lIns="0" tIns="0" rIns="0" bIns="0" rtlCol="0"/>
          <a:lstStyle/>
          <a:p>
            <a:endParaRPr/>
          </a:p>
        </p:txBody>
      </p:sp>
      <p:sp>
        <p:nvSpPr>
          <p:cNvPr id="76" name="object 76"/>
          <p:cNvSpPr/>
          <p:nvPr/>
        </p:nvSpPr>
        <p:spPr>
          <a:xfrm>
            <a:off x="3578392" y="1353311"/>
            <a:ext cx="122642" cy="523494"/>
          </a:xfrm>
          <a:prstGeom prst="rect">
            <a:avLst/>
          </a:prstGeom>
          <a:blipFill>
            <a:blip r:embed="rId34" cstate="print"/>
            <a:stretch>
              <a:fillRect/>
            </a:stretch>
          </a:blipFill>
        </p:spPr>
        <p:txBody>
          <a:bodyPr wrap="square" lIns="0" tIns="0" rIns="0" bIns="0" rtlCol="0"/>
          <a:lstStyle/>
          <a:p>
            <a:endParaRPr/>
          </a:p>
        </p:txBody>
      </p:sp>
      <p:sp>
        <p:nvSpPr>
          <p:cNvPr id="77" name="object 77"/>
          <p:cNvSpPr/>
          <p:nvPr/>
        </p:nvSpPr>
        <p:spPr>
          <a:xfrm>
            <a:off x="3644646" y="1395222"/>
            <a:ext cx="21336" cy="441960"/>
          </a:xfrm>
          <a:prstGeom prst="rect">
            <a:avLst/>
          </a:prstGeom>
          <a:blipFill>
            <a:blip r:embed="rId21" cstate="print"/>
            <a:stretch>
              <a:fillRect/>
            </a:stretch>
          </a:blipFill>
        </p:spPr>
        <p:txBody>
          <a:bodyPr wrap="square" lIns="0" tIns="0" rIns="0" bIns="0" rtlCol="0"/>
          <a:lstStyle/>
          <a:p>
            <a:endParaRPr/>
          </a:p>
        </p:txBody>
      </p:sp>
      <p:sp>
        <p:nvSpPr>
          <p:cNvPr id="78" name="object 78"/>
          <p:cNvSpPr/>
          <p:nvPr/>
        </p:nvSpPr>
        <p:spPr>
          <a:xfrm>
            <a:off x="3634866" y="1385188"/>
            <a:ext cx="41021" cy="462025"/>
          </a:xfrm>
          <a:prstGeom prst="rect">
            <a:avLst/>
          </a:prstGeom>
          <a:blipFill>
            <a:blip r:embed="rId29" cstate="print"/>
            <a:stretch>
              <a:fillRect/>
            </a:stretch>
          </a:blipFill>
        </p:spPr>
        <p:txBody>
          <a:bodyPr wrap="square" lIns="0" tIns="0" rIns="0" bIns="0" rtlCol="0"/>
          <a:lstStyle/>
          <a:p>
            <a:endParaRPr/>
          </a:p>
        </p:txBody>
      </p:sp>
      <p:sp>
        <p:nvSpPr>
          <p:cNvPr id="79" name="object 79"/>
          <p:cNvSpPr txBox="1"/>
          <p:nvPr/>
        </p:nvSpPr>
        <p:spPr>
          <a:xfrm>
            <a:off x="829767" y="2637663"/>
            <a:ext cx="3065145" cy="226060"/>
          </a:xfrm>
          <a:prstGeom prst="rect">
            <a:avLst/>
          </a:prstGeom>
        </p:spPr>
        <p:txBody>
          <a:bodyPr vert="horz" wrap="square" lIns="0" tIns="0" rIns="0" bIns="0" rtlCol="0">
            <a:spAutoFit/>
          </a:bodyPr>
          <a:lstStyle/>
          <a:p>
            <a:pPr marL="12700">
              <a:lnSpc>
                <a:spcPct val="100000"/>
              </a:lnSpc>
            </a:pPr>
            <a:r>
              <a:rPr sz="1400" b="1" spc="50" dirty="0">
                <a:solidFill>
                  <a:srgbClr val="585858"/>
                </a:solidFill>
                <a:latin typeface="微软雅黑"/>
                <a:cs typeface="微软雅黑"/>
              </a:rPr>
              <a:t>公司介绍：</a:t>
            </a:r>
            <a:r>
              <a:rPr sz="1400" spc="50" dirty="0">
                <a:solidFill>
                  <a:srgbClr val="585858"/>
                </a:solidFill>
                <a:latin typeface="微软雅黑"/>
                <a:cs typeface="微软雅黑"/>
              </a:rPr>
              <a:t>比特大陆成立于2013年，</a:t>
            </a:r>
            <a:endParaRPr sz="1400">
              <a:latin typeface="微软雅黑"/>
              <a:cs typeface="微软雅黑"/>
            </a:endParaRPr>
          </a:p>
        </p:txBody>
      </p:sp>
      <p:sp>
        <p:nvSpPr>
          <p:cNvPr id="80" name="object 80"/>
          <p:cNvSpPr txBox="1"/>
          <p:nvPr/>
        </p:nvSpPr>
        <p:spPr>
          <a:xfrm>
            <a:off x="829767" y="2851023"/>
            <a:ext cx="2897505" cy="2893695"/>
          </a:xfrm>
          <a:prstGeom prst="rect">
            <a:avLst/>
          </a:prstGeom>
        </p:spPr>
        <p:txBody>
          <a:bodyPr vert="horz" wrap="square" lIns="0" tIns="0" rIns="0" bIns="0" rtlCol="0">
            <a:spAutoFit/>
          </a:bodyPr>
          <a:lstStyle/>
          <a:p>
            <a:pPr marL="12700" marR="5080" algn="just">
              <a:lnSpc>
                <a:spcPct val="150000"/>
              </a:lnSpc>
            </a:pPr>
            <a:r>
              <a:rPr sz="1400" spc="5" dirty="0">
                <a:solidFill>
                  <a:srgbClr val="585858"/>
                </a:solidFill>
                <a:latin typeface="微软雅黑"/>
                <a:cs typeface="微软雅黑"/>
              </a:rPr>
              <a:t>是一家专注于高速、低功耗定制芯片  设计研发的科技公司，拥有低功耗高  </a:t>
            </a:r>
            <a:r>
              <a:rPr sz="1400" spc="25" dirty="0">
                <a:solidFill>
                  <a:srgbClr val="585858"/>
                </a:solidFill>
                <a:latin typeface="微软雅黑"/>
                <a:cs typeface="微软雅黑"/>
              </a:rPr>
              <a:t>性能的16nm工艺集成电路的量产经  </a:t>
            </a:r>
            <a:r>
              <a:rPr sz="1400" spc="65" dirty="0">
                <a:solidFill>
                  <a:srgbClr val="585858"/>
                </a:solidFill>
                <a:latin typeface="微软雅黑"/>
                <a:cs typeface="微软雅黑"/>
              </a:rPr>
              <a:t>验，成功设计量产了多款ASIC定制  </a:t>
            </a:r>
            <a:r>
              <a:rPr sz="1400" spc="5" dirty="0">
                <a:solidFill>
                  <a:srgbClr val="585858"/>
                </a:solidFill>
                <a:latin typeface="微软雅黑"/>
                <a:cs typeface="微软雅黑"/>
              </a:rPr>
              <a:t>芯片和集成系统。比特大陆已完成三</a:t>
            </a:r>
            <a:endParaRPr sz="1400">
              <a:latin typeface="微软雅黑"/>
              <a:cs typeface="微软雅黑"/>
            </a:endParaRPr>
          </a:p>
          <a:p>
            <a:pPr marL="12700" marR="13970">
              <a:lnSpc>
                <a:spcPct val="150000"/>
              </a:lnSpc>
            </a:pPr>
            <a:r>
              <a:rPr sz="1400" spc="30" dirty="0">
                <a:solidFill>
                  <a:srgbClr val="585858"/>
                </a:solidFill>
                <a:latin typeface="微软雅黑"/>
                <a:cs typeface="微软雅黑"/>
              </a:rPr>
              <a:t>轮融资，融资总额7.847亿美元，并  </a:t>
            </a:r>
            <a:r>
              <a:rPr sz="1400" dirty="0">
                <a:solidFill>
                  <a:srgbClr val="585858"/>
                </a:solidFill>
                <a:latin typeface="微软雅黑"/>
                <a:cs typeface="微软雅黑"/>
              </a:rPr>
              <a:t>于9月递交了招股说明书。  </a:t>
            </a:r>
            <a:r>
              <a:rPr sz="1400" b="1" spc="10" dirty="0">
                <a:solidFill>
                  <a:srgbClr val="585858"/>
                </a:solidFill>
                <a:latin typeface="微软雅黑"/>
                <a:cs typeface="微软雅黑"/>
              </a:rPr>
              <a:t>应</a:t>
            </a:r>
            <a:r>
              <a:rPr sz="1400" b="1" dirty="0">
                <a:solidFill>
                  <a:srgbClr val="585858"/>
                </a:solidFill>
                <a:latin typeface="微软雅黑"/>
                <a:cs typeface="微软雅黑"/>
              </a:rPr>
              <a:t>用场</a:t>
            </a:r>
            <a:r>
              <a:rPr sz="1400" b="1" spc="15" dirty="0">
                <a:solidFill>
                  <a:srgbClr val="585858"/>
                </a:solidFill>
                <a:latin typeface="微软雅黑"/>
                <a:cs typeface="微软雅黑"/>
              </a:rPr>
              <a:t>景</a:t>
            </a:r>
            <a:r>
              <a:rPr sz="1400" dirty="0">
                <a:solidFill>
                  <a:srgbClr val="585858"/>
                </a:solidFill>
                <a:latin typeface="微软雅黑"/>
                <a:cs typeface="微软雅黑"/>
              </a:rPr>
              <a:t>：</a:t>
            </a:r>
            <a:r>
              <a:rPr sz="1400" spc="10" dirty="0">
                <a:solidFill>
                  <a:srgbClr val="585858"/>
                </a:solidFill>
                <a:latin typeface="微软雅黑"/>
                <a:cs typeface="微软雅黑"/>
              </a:rPr>
              <a:t>蚂</a:t>
            </a:r>
            <a:r>
              <a:rPr sz="1400" dirty="0">
                <a:solidFill>
                  <a:srgbClr val="585858"/>
                </a:solidFill>
                <a:latin typeface="微软雅黑"/>
                <a:cs typeface="微软雅黑"/>
              </a:rPr>
              <a:t>蚁矿</a:t>
            </a:r>
            <a:r>
              <a:rPr sz="1400" spc="10" dirty="0">
                <a:solidFill>
                  <a:srgbClr val="585858"/>
                </a:solidFill>
                <a:latin typeface="微软雅黑"/>
                <a:cs typeface="微软雅黑"/>
              </a:rPr>
              <a:t>机</a:t>
            </a:r>
            <a:r>
              <a:rPr sz="1400" dirty="0">
                <a:solidFill>
                  <a:srgbClr val="585858"/>
                </a:solidFill>
                <a:latin typeface="微软雅黑"/>
                <a:cs typeface="微软雅黑"/>
              </a:rPr>
              <a:t>、蚂</a:t>
            </a:r>
            <a:r>
              <a:rPr sz="1400" spc="10" dirty="0">
                <a:solidFill>
                  <a:srgbClr val="585858"/>
                </a:solidFill>
                <a:latin typeface="微软雅黑"/>
                <a:cs typeface="微软雅黑"/>
              </a:rPr>
              <a:t>蚁</a:t>
            </a:r>
            <a:r>
              <a:rPr sz="1400" dirty="0">
                <a:solidFill>
                  <a:srgbClr val="585858"/>
                </a:solidFill>
                <a:latin typeface="微软雅黑"/>
                <a:cs typeface="微软雅黑"/>
              </a:rPr>
              <a:t>矿池</a:t>
            </a:r>
            <a:r>
              <a:rPr sz="1400" spc="10" dirty="0">
                <a:solidFill>
                  <a:srgbClr val="585858"/>
                </a:solidFill>
                <a:latin typeface="微软雅黑"/>
                <a:cs typeface="微软雅黑"/>
              </a:rPr>
              <a:t>、</a:t>
            </a:r>
            <a:r>
              <a:rPr sz="1400" dirty="0">
                <a:solidFill>
                  <a:srgbClr val="585858"/>
                </a:solidFill>
                <a:latin typeface="微软雅黑"/>
                <a:cs typeface="微软雅黑"/>
              </a:rPr>
              <a:t>云  端挖矿、区块链浏览器等</a:t>
            </a:r>
            <a:endParaRPr sz="1400">
              <a:latin typeface="微软雅黑"/>
              <a:cs typeface="微软雅黑"/>
            </a:endParaRPr>
          </a:p>
        </p:txBody>
      </p:sp>
      <p:sp>
        <p:nvSpPr>
          <p:cNvPr id="81" name="object 81"/>
          <p:cNvSpPr txBox="1"/>
          <p:nvPr/>
        </p:nvSpPr>
        <p:spPr>
          <a:xfrm>
            <a:off x="11065002" y="443484"/>
            <a:ext cx="953769"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R="5080" algn="r">
              <a:lnSpc>
                <a:spcPct val="100000"/>
              </a:lnSpc>
            </a:pPr>
            <a:r>
              <a:rPr sz="1200" dirty="0">
                <a:solidFill>
                  <a:srgbClr val="5E666F"/>
                </a:solidFill>
                <a:latin typeface="微软雅黑"/>
                <a:cs typeface="微软雅黑"/>
              </a:rPr>
              <a:t>硬件</a:t>
            </a:r>
            <a:endParaRPr sz="1200">
              <a:latin typeface="微软雅黑"/>
              <a:cs typeface="微软雅黑"/>
            </a:endParaRPr>
          </a:p>
        </p:txBody>
      </p:sp>
      <p:sp>
        <p:nvSpPr>
          <p:cNvPr id="82" name="object 82"/>
          <p:cNvSpPr txBox="1"/>
          <p:nvPr/>
        </p:nvSpPr>
        <p:spPr>
          <a:xfrm>
            <a:off x="4333113" y="1403477"/>
            <a:ext cx="7223125" cy="1888489"/>
          </a:xfrm>
          <a:prstGeom prst="rect">
            <a:avLst/>
          </a:prstGeom>
        </p:spPr>
        <p:txBody>
          <a:bodyPr vert="horz" wrap="square" lIns="0" tIns="106680" rIns="0" bIns="0" rtlCol="0">
            <a:spAutoFit/>
          </a:bodyPr>
          <a:lstStyle/>
          <a:p>
            <a:pPr marL="12700">
              <a:lnSpc>
                <a:spcPct val="100000"/>
              </a:lnSpc>
              <a:spcBef>
                <a:spcPts val="840"/>
              </a:spcBef>
            </a:pPr>
            <a:r>
              <a:rPr sz="1400" spc="540" dirty="0">
                <a:solidFill>
                  <a:srgbClr val="1D9ED2"/>
                </a:solidFill>
                <a:latin typeface="Arial Unicode MS"/>
                <a:cs typeface="Arial Unicode MS"/>
              </a:rPr>
              <a:t>◆</a:t>
            </a:r>
            <a:r>
              <a:rPr sz="1400" spc="695" dirty="0">
                <a:solidFill>
                  <a:srgbClr val="1D9ED2"/>
                </a:solidFill>
                <a:latin typeface="Arial Unicode MS"/>
                <a:cs typeface="Arial Unicode MS"/>
              </a:rPr>
              <a:t> </a:t>
            </a:r>
            <a:r>
              <a:rPr sz="1400" spc="60" dirty="0">
                <a:solidFill>
                  <a:srgbClr val="585858"/>
                </a:solidFill>
                <a:latin typeface="微软雅黑"/>
                <a:cs typeface="微软雅黑"/>
              </a:rPr>
              <a:t>比特大陆营业收入主要来自四块：矿机销售、自营挖矿、矿池运营和矿池服务，其中</a:t>
            </a:r>
            <a:endParaRPr sz="1400">
              <a:latin typeface="微软雅黑"/>
              <a:cs typeface="微软雅黑"/>
            </a:endParaRPr>
          </a:p>
          <a:p>
            <a:pPr marL="299085" algn="just">
              <a:lnSpc>
                <a:spcPct val="100000"/>
              </a:lnSpc>
              <a:spcBef>
                <a:spcPts val="840"/>
              </a:spcBef>
            </a:pPr>
            <a:r>
              <a:rPr sz="1400" spc="-5" dirty="0">
                <a:solidFill>
                  <a:srgbClr val="585858"/>
                </a:solidFill>
                <a:latin typeface="微软雅黑"/>
                <a:cs typeface="微软雅黑"/>
              </a:rPr>
              <a:t>2017年矿机销售收入22.63亿美元，营收占比89.9%。2017年比特大陆营业收入为25.18</a:t>
            </a:r>
            <a:endParaRPr sz="1400">
              <a:latin typeface="微软雅黑"/>
              <a:cs typeface="微软雅黑"/>
            </a:endParaRPr>
          </a:p>
          <a:p>
            <a:pPr marL="299085" marR="10795" algn="just">
              <a:lnSpc>
                <a:spcPct val="150000"/>
              </a:lnSpc>
            </a:pPr>
            <a:r>
              <a:rPr sz="1400" spc="15" dirty="0">
                <a:solidFill>
                  <a:srgbClr val="585858"/>
                </a:solidFill>
                <a:latin typeface="微软雅黑"/>
                <a:cs typeface="微软雅黑"/>
              </a:rPr>
              <a:t>亿美元，增长率高达808.72%；净利润7.01亿美元，净利率为27%。除此之外，比特大  </a:t>
            </a:r>
            <a:r>
              <a:rPr sz="1400" spc="5" dirty="0">
                <a:solidFill>
                  <a:srgbClr val="585858"/>
                </a:solidFill>
                <a:latin typeface="微软雅黑"/>
                <a:cs typeface="微软雅黑"/>
              </a:rPr>
              <a:t>陆拥有加密货币资产，截止2018年6月30日，比特大陆加密货币结余为8.8亿美元，占资  </a:t>
            </a:r>
            <a:r>
              <a:rPr sz="1400" dirty="0">
                <a:solidFill>
                  <a:srgbClr val="585858"/>
                </a:solidFill>
                <a:latin typeface="微软雅黑"/>
                <a:cs typeface="微软雅黑"/>
              </a:rPr>
              <a:t>产总值28.0%。</a:t>
            </a:r>
            <a:endParaRPr sz="1400">
              <a:latin typeface="微软雅黑"/>
              <a:cs typeface="微软雅黑"/>
            </a:endParaRPr>
          </a:p>
          <a:p>
            <a:pPr marR="205104" algn="ctr">
              <a:lnSpc>
                <a:spcPct val="100000"/>
              </a:lnSpc>
              <a:spcBef>
                <a:spcPts val="484"/>
              </a:spcBef>
            </a:pPr>
            <a:r>
              <a:rPr sz="1400" dirty="0">
                <a:solidFill>
                  <a:srgbClr val="585858"/>
                </a:solidFill>
                <a:latin typeface="微软雅黑"/>
                <a:cs typeface="微软雅黑"/>
              </a:rPr>
              <a:t>亿欧智库：比特大陆时间轴</a:t>
            </a:r>
            <a:endParaRPr sz="1400">
              <a:latin typeface="微软雅黑"/>
              <a:cs typeface="微软雅黑"/>
            </a:endParaRPr>
          </a:p>
        </p:txBody>
      </p:sp>
      <p:sp>
        <p:nvSpPr>
          <p:cNvPr id="83" name="object 83"/>
          <p:cNvSpPr/>
          <p:nvPr/>
        </p:nvSpPr>
        <p:spPr>
          <a:xfrm>
            <a:off x="1129283" y="1959864"/>
            <a:ext cx="2302764" cy="647700"/>
          </a:xfrm>
          <a:prstGeom prst="rect">
            <a:avLst/>
          </a:prstGeom>
          <a:blipFill>
            <a:blip r:embed="rId35" cstate="print"/>
            <a:stretch>
              <a:fillRect/>
            </a:stretch>
          </a:blipFill>
        </p:spPr>
        <p:txBody>
          <a:bodyPr wrap="square" lIns="0" tIns="0" rIns="0" bIns="0" rtlCol="0"/>
          <a:lstStyle/>
          <a:p>
            <a:endParaRPr/>
          </a:p>
        </p:txBody>
      </p:sp>
      <p:sp>
        <p:nvSpPr>
          <p:cNvPr id="84" name="object 84"/>
          <p:cNvSpPr/>
          <p:nvPr/>
        </p:nvSpPr>
        <p:spPr>
          <a:xfrm>
            <a:off x="5870463" y="3908139"/>
            <a:ext cx="4197762" cy="2039208"/>
          </a:xfrm>
          <a:prstGeom prst="rect">
            <a:avLst/>
          </a:prstGeom>
          <a:blipFill>
            <a:blip r:embed="rId36" cstate="print"/>
            <a:stretch>
              <a:fillRect/>
            </a:stretch>
          </a:blipFill>
        </p:spPr>
        <p:txBody>
          <a:bodyPr wrap="square" lIns="0" tIns="0" rIns="0" bIns="0" rtlCol="0"/>
          <a:lstStyle/>
          <a:p>
            <a:endParaRPr/>
          </a:p>
        </p:txBody>
      </p:sp>
      <p:sp>
        <p:nvSpPr>
          <p:cNvPr id="85" name="object 85"/>
          <p:cNvSpPr txBox="1"/>
          <p:nvPr/>
        </p:nvSpPr>
        <p:spPr>
          <a:xfrm>
            <a:off x="4494021" y="4477892"/>
            <a:ext cx="1397000" cy="755650"/>
          </a:xfrm>
          <a:prstGeom prst="rect">
            <a:avLst/>
          </a:prstGeom>
        </p:spPr>
        <p:txBody>
          <a:bodyPr vert="horz" wrap="square" lIns="0" tIns="0" rIns="0" bIns="0" rtlCol="0">
            <a:spAutoFit/>
          </a:bodyPr>
          <a:lstStyle/>
          <a:p>
            <a:pPr marR="104139" algn="ctr">
              <a:lnSpc>
                <a:spcPct val="100000"/>
              </a:lnSpc>
            </a:pPr>
            <a:r>
              <a:rPr sz="1600" b="1" spc="-10" dirty="0">
                <a:solidFill>
                  <a:srgbClr val="585858"/>
                </a:solidFill>
                <a:latin typeface="微软雅黑"/>
                <a:cs typeface="微软雅黑"/>
              </a:rPr>
              <a:t>2013</a:t>
            </a:r>
            <a:endParaRPr sz="1600">
              <a:latin typeface="微软雅黑"/>
              <a:cs typeface="微软雅黑"/>
            </a:endParaRPr>
          </a:p>
          <a:p>
            <a:pPr algn="ctr">
              <a:lnSpc>
                <a:spcPct val="100000"/>
              </a:lnSpc>
              <a:spcBef>
                <a:spcPts val="325"/>
              </a:spcBef>
            </a:pPr>
            <a:r>
              <a:rPr sz="1200" dirty="0">
                <a:solidFill>
                  <a:srgbClr val="585858"/>
                </a:solidFill>
                <a:latin typeface="微软雅黑"/>
                <a:cs typeface="微软雅黑"/>
              </a:rPr>
              <a:t>公司成立，第一代矿</a:t>
            </a:r>
            <a:endParaRPr sz="1200">
              <a:latin typeface="微软雅黑"/>
              <a:cs typeface="微软雅黑"/>
            </a:endParaRPr>
          </a:p>
          <a:p>
            <a:pPr marL="1270" algn="ctr">
              <a:lnSpc>
                <a:spcPct val="100000"/>
              </a:lnSpc>
              <a:spcBef>
                <a:spcPts val="720"/>
              </a:spcBef>
            </a:pPr>
            <a:r>
              <a:rPr sz="1200" dirty="0">
                <a:solidFill>
                  <a:srgbClr val="585858"/>
                </a:solidFill>
                <a:latin typeface="微软雅黑"/>
                <a:cs typeface="微软雅黑"/>
              </a:rPr>
              <a:t>机蚂蚁矿机S1推出</a:t>
            </a:r>
            <a:endParaRPr sz="1200">
              <a:latin typeface="微软雅黑"/>
              <a:cs typeface="微软雅黑"/>
            </a:endParaRPr>
          </a:p>
        </p:txBody>
      </p:sp>
      <p:sp>
        <p:nvSpPr>
          <p:cNvPr id="86" name="object 86"/>
          <p:cNvSpPr txBox="1"/>
          <p:nvPr/>
        </p:nvSpPr>
        <p:spPr>
          <a:xfrm>
            <a:off x="10012806" y="4452366"/>
            <a:ext cx="1625600" cy="755650"/>
          </a:xfrm>
          <a:prstGeom prst="rect">
            <a:avLst/>
          </a:prstGeom>
        </p:spPr>
        <p:txBody>
          <a:bodyPr vert="horz" wrap="square" lIns="0" tIns="0" rIns="0" bIns="0" rtlCol="0">
            <a:spAutoFit/>
          </a:bodyPr>
          <a:lstStyle/>
          <a:p>
            <a:pPr marR="15240" algn="ctr">
              <a:lnSpc>
                <a:spcPct val="100000"/>
              </a:lnSpc>
            </a:pPr>
            <a:r>
              <a:rPr sz="1600" b="1" spc="-10" dirty="0">
                <a:solidFill>
                  <a:srgbClr val="585858"/>
                </a:solidFill>
                <a:latin typeface="微软雅黑"/>
                <a:cs typeface="微软雅黑"/>
              </a:rPr>
              <a:t>2018</a:t>
            </a:r>
            <a:endParaRPr sz="1600">
              <a:latin typeface="微软雅黑"/>
              <a:cs typeface="微软雅黑"/>
            </a:endParaRPr>
          </a:p>
          <a:p>
            <a:pPr algn="ctr">
              <a:lnSpc>
                <a:spcPct val="100000"/>
              </a:lnSpc>
              <a:spcBef>
                <a:spcPts val="325"/>
              </a:spcBef>
            </a:pPr>
            <a:r>
              <a:rPr sz="1200" dirty="0">
                <a:solidFill>
                  <a:srgbClr val="585858"/>
                </a:solidFill>
                <a:latin typeface="微软雅黑"/>
                <a:cs typeface="微软雅黑"/>
              </a:rPr>
              <a:t>于算丰品牌下推出第二</a:t>
            </a:r>
            <a:endParaRPr sz="1200">
              <a:latin typeface="微软雅黑"/>
              <a:cs typeface="微软雅黑"/>
            </a:endParaRPr>
          </a:p>
          <a:p>
            <a:pPr algn="ctr">
              <a:lnSpc>
                <a:spcPct val="100000"/>
              </a:lnSpc>
              <a:spcBef>
                <a:spcPts val="720"/>
              </a:spcBef>
            </a:pPr>
            <a:r>
              <a:rPr sz="1200" spc="-5" dirty="0">
                <a:solidFill>
                  <a:srgbClr val="585858"/>
                </a:solidFill>
                <a:latin typeface="微软雅黑"/>
                <a:cs typeface="微软雅黑"/>
              </a:rPr>
              <a:t>代AI</a:t>
            </a:r>
            <a:r>
              <a:rPr sz="1200" spc="-65" dirty="0">
                <a:solidFill>
                  <a:srgbClr val="585858"/>
                </a:solidFill>
                <a:latin typeface="微软雅黑"/>
                <a:cs typeface="微软雅黑"/>
              </a:rPr>
              <a:t> </a:t>
            </a:r>
            <a:r>
              <a:rPr sz="1200" spc="-5" dirty="0">
                <a:solidFill>
                  <a:srgbClr val="585858"/>
                </a:solidFill>
                <a:latin typeface="微软雅黑"/>
                <a:cs typeface="微软雅黑"/>
              </a:rPr>
              <a:t>AISC芯片BM1682</a:t>
            </a:r>
            <a:endParaRPr sz="1200">
              <a:latin typeface="微软雅黑"/>
              <a:cs typeface="微软雅黑"/>
            </a:endParaRPr>
          </a:p>
        </p:txBody>
      </p:sp>
      <p:sp>
        <p:nvSpPr>
          <p:cNvPr id="87" name="object 87"/>
          <p:cNvSpPr txBox="1"/>
          <p:nvPr/>
        </p:nvSpPr>
        <p:spPr>
          <a:xfrm>
            <a:off x="8771635" y="5695899"/>
            <a:ext cx="2616200" cy="434340"/>
          </a:xfrm>
          <a:prstGeom prst="rect">
            <a:avLst/>
          </a:prstGeom>
        </p:spPr>
        <p:txBody>
          <a:bodyPr vert="horz" wrap="square" lIns="0" tIns="0" rIns="0" bIns="0" rtlCol="0">
            <a:spAutoFit/>
          </a:bodyPr>
          <a:lstStyle/>
          <a:p>
            <a:pPr marR="25400" algn="ctr">
              <a:lnSpc>
                <a:spcPts val="1900"/>
              </a:lnSpc>
            </a:pPr>
            <a:r>
              <a:rPr sz="1600" b="1" spc="-10" dirty="0">
                <a:solidFill>
                  <a:srgbClr val="585858"/>
                </a:solidFill>
                <a:latin typeface="微软雅黑"/>
                <a:cs typeface="微软雅黑"/>
              </a:rPr>
              <a:t>2017</a:t>
            </a:r>
            <a:endParaRPr sz="1600">
              <a:latin typeface="微软雅黑"/>
              <a:cs typeface="微软雅黑"/>
            </a:endParaRPr>
          </a:p>
          <a:p>
            <a:pPr algn="ctr">
              <a:lnSpc>
                <a:spcPts val="1420"/>
              </a:lnSpc>
            </a:pPr>
            <a:r>
              <a:rPr sz="1200" dirty="0">
                <a:solidFill>
                  <a:srgbClr val="585858"/>
                </a:solidFill>
                <a:latin typeface="微软雅黑"/>
                <a:cs typeface="微软雅黑"/>
              </a:rPr>
              <a:t>推出非比特币加密货币的矿机，于算丰</a:t>
            </a:r>
            <a:endParaRPr sz="1200">
              <a:latin typeface="微软雅黑"/>
              <a:cs typeface="微软雅黑"/>
            </a:endParaRPr>
          </a:p>
        </p:txBody>
      </p:sp>
      <p:sp>
        <p:nvSpPr>
          <p:cNvPr id="88" name="object 88"/>
          <p:cNvSpPr txBox="1"/>
          <p:nvPr/>
        </p:nvSpPr>
        <p:spPr>
          <a:xfrm>
            <a:off x="6987285" y="5695899"/>
            <a:ext cx="1461770" cy="434340"/>
          </a:xfrm>
          <a:prstGeom prst="rect">
            <a:avLst/>
          </a:prstGeom>
        </p:spPr>
        <p:txBody>
          <a:bodyPr vert="horz" wrap="square" lIns="0" tIns="0" rIns="0" bIns="0" rtlCol="0">
            <a:spAutoFit/>
          </a:bodyPr>
          <a:lstStyle/>
          <a:p>
            <a:pPr marR="15240" algn="ctr">
              <a:lnSpc>
                <a:spcPts val="1900"/>
              </a:lnSpc>
            </a:pPr>
            <a:r>
              <a:rPr sz="1600" b="1" spc="-10" dirty="0">
                <a:solidFill>
                  <a:srgbClr val="585858"/>
                </a:solidFill>
                <a:latin typeface="微软雅黑"/>
                <a:cs typeface="微软雅黑"/>
              </a:rPr>
              <a:t>2015</a:t>
            </a:r>
            <a:endParaRPr sz="1600">
              <a:latin typeface="微软雅黑"/>
              <a:cs typeface="微软雅黑"/>
            </a:endParaRPr>
          </a:p>
          <a:p>
            <a:pPr algn="ctr">
              <a:lnSpc>
                <a:spcPts val="1420"/>
              </a:lnSpc>
            </a:pPr>
            <a:r>
              <a:rPr sz="1200" spc="-5" dirty="0">
                <a:solidFill>
                  <a:srgbClr val="585858"/>
                </a:solidFill>
                <a:latin typeface="微软雅黑"/>
                <a:cs typeface="微软雅黑"/>
              </a:rPr>
              <a:t>配备28纳米AISC芯片</a:t>
            </a:r>
            <a:endParaRPr sz="1200">
              <a:latin typeface="微软雅黑"/>
              <a:cs typeface="微软雅黑"/>
            </a:endParaRPr>
          </a:p>
        </p:txBody>
      </p:sp>
      <p:sp>
        <p:nvSpPr>
          <p:cNvPr id="89" name="object 89"/>
          <p:cNvSpPr txBox="1"/>
          <p:nvPr/>
        </p:nvSpPr>
        <p:spPr>
          <a:xfrm>
            <a:off x="7709154" y="3434588"/>
            <a:ext cx="1613535" cy="755650"/>
          </a:xfrm>
          <a:prstGeom prst="rect">
            <a:avLst/>
          </a:prstGeom>
        </p:spPr>
        <p:txBody>
          <a:bodyPr vert="horz" wrap="square" lIns="0" tIns="0" rIns="0" bIns="0" rtlCol="0">
            <a:spAutoFit/>
          </a:bodyPr>
          <a:lstStyle/>
          <a:p>
            <a:pPr marR="41275" algn="ctr">
              <a:lnSpc>
                <a:spcPct val="100000"/>
              </a:lnSpc>
            </a:pPr>
            <a:r>
              <a:rPr sz="1600" b="1" spc="-10" dirty="0">
                <a:solidFill>
                  <a:srgbClr val="585858"/>
                </a:solidFill>
                <a:latin typeface="微软雅黑"/>
                <a:cs typeface="微软雅黑"/>
              </a:rPr>
              <a:t>2016</a:t>
            </a:r>
            <a:endParaRPr sz="1600">
              <a:latin typeface="微软雅黑"/>
              <a:cs typeface="微软雅黑"/>
            </a:endParaRPr>
          </a:p>
          <a:p>
            <a:pPr algn="ctr">
              <a:lnSpc>
                <a:spcPct val="100000"/>
              </a:lnSpc>
              <a:spcBef>
                <a:spcPts val="325"/>
              </a:spcBef>
            </a:pPr>
            <a:r>
              <a:rPr sz="1200" spc="-5" dirty="0">
                <a:solidFill>
                  <a:srgbClr val="585858"/>
                </a:solidFill>
                <a:latin typeface="微软雅黑"/>
                <a:cs typeface="微软雅黑"/>
              </a:rPr>
              <a:t>配备16纳米的AISC芯片</a:t>
            </a:r>
            <a:endParaRPr sz="1200">
              <a:latin typeface="微软雅黑"/>
              <a:cs typeface="微软雅黑"/>
            </a:endParaRPr>
          </a:p>
          <a:p>
            <a:pPr algn="ctr">
              <a:lnSpc>
                <a:spcPct val="100000"/>
              </a:lnSpc>
              <a:spcBef>
                <a:spcPts val="720"/>
              </a:spcBef>
            </a:pPr>
            <a:r>
              <a:rPr sz="1200" dirty="0">
                <a:solidFill>
                  <a:srgbClr val="585858"/>
                </a:solidFill>
                <a:latin typeface="微软雅黑"/>
                <a:cs typeface="微软雅黑"/>
              </a:rPr>
              <a:t>的矿机蚂蚁矿机S9推出</a:t>
            </a:r>
            <a:endParaRPr sz="1200">
              <a:latin typeface="微软雅黑"/>
              <a:cs typeface="微软雅黑"/>
            </a:endParaRPr>
          </a:p>
        </p:txBody>
      </p:sp>
      <p:sp>
        <p:nvSpPr>
          <p:cNvPr id="90" name="object 90"/>
          <p:cNvSpPr txBox="1"/>
          <p:nvPr/>
        </p:nvSpPr>
        <p:spPr>
          <a:xfrm>
            <a:off x="5669407" y="3460750"/>
            <a:ext cx="1244600" cy="755650"/>
          </a:xfrm>
          <a:prstGeom prst="rect">
            <a:avLst/>
          </a:prstGeom>
        </p:spPr>
        <p:txBody>
          <a:bodyPr vert="horz" wrap="square" lIns="0" tIns="0" rIns="0" bIns="0" rtlCol="0">
            <a:spAutoFit/>
          </a:bodyPr>
          <a:lstStyle/>
          <a:p>
            <a:pPr algn="ctr">
              <a:lnSpc>
                <a:spcPct val="100000"/>
              </a:lnSpc>
            </a:pPr>
            <a:r>
              <a:rPr sz="1600" b="1" spc="-10" dirty="0">
                <a:solidFill>
                  <a:srgbClr val="585858"/>
                </a:solidFill>
                <a:latin typeface="微软雅黑"/>
                <a:cs typeface="微软雅黑"/>
              </a:rPr>
              <a:t>2014</a:t>
            </a:r>
            <a:endParaRPr sz="1600">
              <a:latin typeface="微软雅黑"/>
              <a:cs typeface="微软雅黑"/>
            </a:endParaRPr>
          </a:p>
          <a:p>
            <a:pPr algn="ctr">
              <a:lnSpc>
                <a:spcPct val="100000"/>
              </a:lnSpc>
              <a:spcBef>
                <a:spcPts val="325"/>
              </a:spcBef>
            </a:pPr>
            <a:r>
              <a:rPr sz="1200" dirty="0">
                <a:solidFill>
                  <a:srgbClr val="585858"/>
                </a:solidFill>
                <a:latin typeface="微软雅黑"/>
                <a:cs typeface="微软雅黑"/>
              </a:rPr>
              <a:t>第一个矿池蚂蚁矿</a:t>
            </a:r>
            <a:endParaRPr sz="1200">
              <a:latin typeface="微软雅黑"/>
              <a:cs typeface="微软雅黑"/>
            </a:endParaRPr>
          </a:p>
          <a:p>
            <a:pPr algn="ctr">
              <a:lnSpc>
                <a:spcPct val="100000"/>
              </a:lnSpc>
              <a:spcBef>
                <a:spcPts val="720"/>
              </a:spcBef>
            </a:pPr>
            <a:r>
              <a:rPr sz="1200" dirty="0">
                <a:solidFill>
                  <a:srgbClr val="585858"/>
                </a:solidFill>
                <a:latin typeface="微软雅黑"/>
                <a:cs typeface="微软雅黑"/>
              </a:rPr>
              <a:t>池推出</a:t>
            </a:r>
            <a:endParaRPr sz="1200">
              <a:latin typeface="微软雅黑"/>
              <a:cs typeface="微软雅黑"/>
            </a:endParaRPr>
          </a:p>
        </p:txBody>
      </p:sp>
      <p:sp>
        <p:nvSpPr>
          <p:cNvPr id="91" name="object 91"/>
          <p:cNvSpPr/>
          <p:nvPr/>
        </p:nvSpPr>
        <p:spPr>
          <a:xfrm>
            <a:off x="12021311" y="457200"/>
            <a:ext cx="161544" cy="323088"/>
          </a:xfrm>
          <a:prstGeom prst="rect">
            <a:avLst/>
          </a:prstGeom>
          <a:blipFill>
            <a:blip r:embed="rId37" cstate="print"/>
            <a:stretch>
              <a:fillRect/>
            </a:stretch>
          </a:blipFill>
        </p:spPr>
        <p:txBody>
          <a:bodyPr wrap="square" lIns="0" tIns="0" rIns="0" bIns="0" rtlCol="0"/>
          <a:lstStyle/>
          <a:p>
            <a:endParaRPr/>
          </a:p>
        </p:txBody>
      </p:sp>
      <p:sp>
        <p:nvSpPr>
          <p:cNvPr id="92" name="object 92"/>
          <p:cNvSpPr txBox="1"/>
          <p:nvPr/>
        </p:nvSpPr>
        <p:spPr>
          <a:xfrm>
            <a:off x="6930897" y="6226601"/>
            <a:ext cx="1576070" cy="177800"/>
          </a:xfrm>
          <a:prstGeom prst="rect">
            <a:avLst/>
          </a:prstGeom>
        </p:spPr>
        <p:txBody>
          <a:bodyPr vert="horz" wrap="square" lIns="0" tIns="0" rIns="0" bIns="0" rtlCol="0">
            <a:spAutoFit/>
          </a:bodyPr>
          <a:lstStyle/>
          <a:p>
            <a:pPr marL="12700">
              <a:lnSpc>
                <a:spcPts val="1300"/>
              </a:lnSpc>
            </a:pPr>
            <a:r>
              <a:rPr sz="1200" dirty="0">
                <a:solidFill>
                  <a:srgbClr val="585858"/>
                </a:solidFill>
                <a:latin typeface="微软雅黑"/>
                <a:cs typeface="微软雅黑"/>
              </a:rPr>
              <a:t>的矿机蚂蚁矿机S</a:t>
            </a:r>
            <a:r>
              <a:rPr sz="1200" spc="5" dirty="0">
                <a:solidFill>
                  <a:srgbClr val="585858"/>
                </a:solidFill>
                <a:latin typeface="微软雅黑"/>
                <a:cs typeface="微软雅黑"/>
              </a:rPr>
              <a:t>7</a:t>
            </a:r>
            <a:r>
              <a:rPr sz="1200" dirty="0">
                <a:solidFill>
                  <a:srgbClr val="585858"/>
                </a:solidFill>
                <a:latin typeface="微软雅黑"/>
                <a:cs typeface="微软雅黑"/>
              </a:rPr>
              <a:t>推出</a:t>
            </a:r>
            <a:endParaRPr sz="1200">
              <a:latin typeface="微软雅黑"/>
              <a:cs typeface="微软雅黑"/>
            </a:endParaRPr>
          </a:p>
        </p:txBody>
      </p:sp>
      <p:sp>
        <p:nvSpPr>
          <p:cNvPr id="93" name="object 93"/>
          <p:cNvSpPr txBox="1"/>
          <p:nvPr/>
        </p:nvSpPr>
        <p:spPr>
          <a:xfrm>
            <a:off x="8735059" y="6226601"/>
            <a:ext cx="2690495" cy="177800"/>
          </a:xfrm>
          <a:prstGeom prst="rect">
            <a:avLst/>
          </a:prstGeom>
        </p:spPr>
        <p:txBody>
          <a:bodyPr vert="horz" wrap="square" lIns="0" tIns="0" rIns="0" bIns="0" rtlCol="0">
            <a:spAutoFit/>
          </a:bodyPr>
          <a:lstStyle/>
          <a:p>
            <a:pPr marL="12700">
              <a:lnSpc>
                <a:spcPts val="1300"/>
              </a:lnSpc>
            </a:pPr>
            <a:r>
              <a:rPr sz="1200" spc="-5" dirty="0">
                <a:solidFill>
                  <a:srgbClr val="585858"/>
                </a:solidFill>
                <a:latin typeface="微软雅黑"/>
                <a:cs typeface="微软雅黑"/>
              </a:rPr>
              <a:t>品牌下推出第一代AI</a:t>
            </a:r>
            <a:r>
              <a:rPr sz="1200" spc="-15" dirty="0">
                <a:solidFill>
                  <a:srgbClr val="585858"/>
                </a:solidFill>
                <a:latin typeface="微软雅黑"/>
                <a:cs typeface="微软雅黑"/>
              </a:rPr>
              <a:t> </a:t>
            </a:r>
            <a:r>
              <a:rPr sz="1200" spc="-5" dirty="0">
                <a:solidFill>
                  <a:srgbClr val="585858"/>
                </a:solidFill>
                <a:latin typeface="微软雅黑"/>
                <a:cs typeface="微软雅黑"/>
              </a:rPr>
              <a:t>AISC芯片BM1680</a:t>
            </a:r>
            <a:endParaRPr sz="1200">
              <a:latin typeface="微软雅黑"/>
              <a:cs typeface="微软雅黑"/>
            </a:endParaRPr>
          </a:p>
        </p:txBody>
      </p:sp>
      <p:sp>
        <p:nvSpPr>
          <p:cNvPr id="94" name="object 94"/>
          <p:cNvSpPr txBox="1"/>
          <p:nvPr/>
        </p:nvSpPr>
        <p:spPr>
          <a:xfrm>
            <a:off x="11838558" y="6297010"/>
            <a:ext cx="205740" cy="177800"/>
          </a:xfrm>
          <a:prstGeom prst="rect">
            <a:avLst/>
          </a:prstGeom>
        </p:spPr>
        <p:txBody>
          <a:bodyPr vert="horz" wrap="square" lIns="0" tIns="0" rIns="0" bIns="0" rtlCol="0">
            <a:spAutoFit/>
          </a:bodyPr>
          <a:lstStyle/>
          <a:p>
            <a:pPr marL="12700">
              <a:lnSpc>
                <a:spcPts val="1300"/>
              </a:lnSpc>
            </a:pPr>
            <a:r>
              <a:rPr sz="1200" dirty="0">
                <a:solidFill>
                  <a:srgbClr val="F9F9F9"/>
                </a:solidFill>
                <a:latin typeface="微软雅黑"/>
                <a:cs typeface="微软雅黑"/>
              </a:rPr>
              <a:t>24</a:t>
            </a:r>
            <a:endParaRPr sz="1200">
              <a:latin typeface="微软雅黑"/>
              <a:cs typeface="微软雅黑"/>
            </a:endParaRPr>
          </a:p>
        </p:txBody>
      </p:sp>
      <p:sp>
        <p:nvSpPr>
          <p:cNvPr id="95" name="object 95"/>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640311" y="6144767"/>
            <a:ext cx="551815" cy="462280"/>
          </a:xfrm>
          <a:custGeom>
            <a:avLst/>
            <a:gdLst/>
            <a:ahLst/>
            <a:cxnLst/>
            <a:rect l="l" t="t" r="r" b="b"/>
            <a:pathLst>
              <a:path w="551815" h="462279">
                <a:moveTo>
                  <a:pt x="320802" y="0"/>
                </a:moveTo>
                <a:lnTo>
                  <a:pt x="230886" y="0"/>
                </a:lnTo>
                <a:lnTo>
                  <a:pt x="184356" y="4690"/>
                </a:lnTo>
                <a:lnTo>
                  <a:pt x="141017" y="18143"/>
                </a:lnTo>
                <a:lnTo>
                  <a:pt x="101798" y="39430"/>
                </a:lnTo>
                <a:lnTo>
                  <a:pt x="67627" y="67622"/>
                </a:lnTo>
                <a:lnTo>
                  <a:pt x="39433" y="101792"/>
                </a:lnTo>
                <a:lnTo>
                  <a:pt x="18145" y="141012"/>
                </a:lnTo>
                <a:lnTo>
                  <a:pt x="4691" y="184352"/>
                </a:lnTo>
                <a:lnTo>
                  <a:pt x="0" y="230885"/>
                </a:lnTo>
                <a:lnTo>
                  <a:pt x="4691" y="277415"/>
                </a:lnTo>
                <a:lnTo>
                  <a:pt x="18145" y="320754"/>
                </a:lnTo>
                <a:lnTo>
                  <a:pt x="39433" y="359973"/>
                </a:lnTo>
                <a:lnTo>
                  <a:pt x="67627" y="394144"/>
                </a:lnTo>
                <a:lnTo>
                  <a:pt x="101798" y="422338"/>
                </a:lnTo>
                <a:lnTo>
                  <a:pt x="141017" y="443626"/>
                </a:lnTo>
                <a:lnTo>
                  <a:pt x="184356" y="457080"/>
                </a:lnTo>
                <a:lnTo>
                  <a:pt x="230886" y="461771"/>
                </a:lnTo>
                <a:lnTo>
                  <a:pt x="320802" y="461771"/>
                </a:lnTo>
                <a:lnTo>
                  <a:pt x="367331" y="457080"/>
                </a:lnTo>
                <a:lnTo>
                  <a:pt x="410670" y="443626"/>
                </a:lnTo>
                <a:lnTo>
                  <a:pt x="449889" y="422338"/>
                </a:lnTo>
                <a:lnTo>
                  <a:pt x="484060" y="394144"/>
                </a:lnTo>
                <a:lnTo>
                  <a:pt x="512254" y="359973"/>
                </a:lnTo>
                <a:lnTo>
                  <a:pt x="533542" y="320754"/>
                </a:lnTo>
                <a:lnTo>
                  <a:pt x="546996" y="277415"/>
                </a:lnTo>
                <a:lnTo>
                  <a:pt x="551688" y="230885"/>
                </a:lnTo>
                <a:lnTo>
                  <a:pt x="546996" y="184352"/>
                </a:lnTo>
                <a:lnTo>
                  <a:pt x="533542" y="141012"/>
                </a:lnTo>
                <a:lnTo>
                  <a:pt x="512254" y="101792"/>
                </a:lnTo>
                <a:lnTo>
                  <a:pt x="484060" y="67622"/>
                </a:lnTo>
                <a:lnTo>
                  <a:pt x="449889" y="39430"/>
                </a:lnTo>
                <a:lnTo>
                  <a:pt x="410670" y="18143"/>
                </a:lnTo>
                <a:lnTo>
                  <a:pt x="367331" y="4690"/>
                </a:lnTo>
                <a:lnTo>
                  <a:pt x="320802" y="0"/>
                </a:lnTo>
                <a:close/>
              </a:path>
            </a:pathLst>
          </a:custGeom>
          <a:solidFill>
            <a:srgbClr val="1D9ED2"/>
          </a:solidFill>
        </p:spPr>
        <p:txBody>
          <a:bodyPr wrap="square" lIns="0" tIns="0" rIns="0" bIns="0" rtlCol="0"/>
          <a:lstStyle/>
          <a:p>
            <a:endParaRPr/>
          </a:p>
        </p:txBody>
      </p:sp>
      <p:sp>
        <p:nvSpPr>
          <p:cNvPr id="3" name="object 3"/>
          <p:cNvSpPr/>
          <p:nvPr/>
        </p:nvSpPr>
        <p:spPr>
          <a:xfrm>
            <a:off x="11856719" y="6144767"/>
            <a:ext cx="334010" cy="462280"/>
          </a:xfrm>
          <a:custGeom>
            <a:avLst/>
            <a:gdLst/>
            <a:ahLst/>
            <a:cxnLst/>
            <a:rect l="l" t="t" r="r" b="b"/>
            <a:pathLst>
              <a:path w="334009" h="462279">
                <a:moveTo>
                  <a:pt x="0" y="461771"/>
                </a:moveTo>
                <a:lnTo>
                  <a:pt x="333755" y="461771"/>
                </a:lnTo>
                <a:lnTo>
                  <a:pt x="333755" y="0"/>
                </a:lnTo>
                <a:lnTo>
                  <a:pt x="0" y="0"/>
                </a:lnTo>
                <a:lnTo>
                  <a:pt x="0" y="461771"/>
                </a:lnTo>
                <a:close/>
              </a:path>
            </a:pathLst>
          </a:custGeom>
          <a:solidFill>
            <a:srgbClr val="1D9ED2"/>
          </a:solidFill>
        </p:spPr>
        <p:txBody>
          <a:bodyPr wrap="square" lIns="0" tIns="0" rIns="0" bIns="0" rtlCol="0"/>
          <a:lstStyle/>
          <a:p>
            <a:endParaRPr/>
          </a:p>
        </p:txBody>
      </p:sp>
      <p:sp>
        <p:nvSpPr>
          <p:cNvPr id="4" name="object 4"/>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比特大陆：核心产品包括蚂蚁矿机、蚂蚁矿池、云端挖矿、区</a:t>
            </a:r>
          </a:p>
          <a:p>
            <a:pPr marL="12700">
              <a:lnSpc>
                <a:spcPts val="2735"/>
              </a:lnSpc>
            </a:pPr>
            <a:r>
              <a:rPr spc="-5" dirty="0"/>
              <a:t>块链浏览器、人工智能等</a:t>
            </a:r>
          </a:p>
        </p:txBody>
      </p:sp>
      <p:sp>
        <p:nvSpPr>
          <p:cNvPr id="6" name="object 6"/>
          <p:cNvSpPr txBox="1"/>
          <p:nvPr/>
        </p:nvSpPr>
        <p:spPr>
          <a:xfrm>
            <a:off x="11065002" y="443484"/>
            <a:ext cx="953769"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R="5080" algn="r">
              <a:lnSpc>
                <a:spcPct val="100000"/>
              </a:lnSpc>
            </a:pPr>
            <a:r>
              <a:rPr sz="1200" dirty="0">
                <a:solidFill>
                  <a:srgbClr val="5E666F"/>
                </a:solidFill>
                <a:latin typeface="微软雅黑"/>
                <a:cs typeface="微软雅黑"/>
              </a:rPr>
              <a:t>硬件</a:t>
            </a:r>
            <a:endParaRPr sz="1200">
              <a:latin typeface="微软雅黑"/>
              <a:cs typeface="微软雅黑"/>
            </a:endParaRPr>
          </a:p>
        </p:txBody>
      </p:sp>
      <p:sp>
        <p:nvSpPr>
          <p:cNvPr id="7" name="object 7"/>
          <p:cNvSpPr/>
          <p:nvPr/>
        </p:nvSpPr>
        <p:spPr>
          <a:xfrm>
            <a:off x="694944" y="5664708"/>
            <a:ext cx="624840" cy="624840"/>
          </a:xfrm>
          <a:custGeom>
            <a:avLst/>
            <a:gdLst/>
            <a:ahLst/>
            <a:cxnLst/>
            <a:rect l="l" t="t" r="r" b="b"/>
            <a:pathLst>
              <a:path w="624840" h="624839">
                <a:moveTo>
                  <a:pt x="312419" y="0"/>
                </a:moveTo>
                <a:lnTo>
                  <a:pt x="0" y="312419"/>
                </a:lnTo>
                <a:lnTo>
                  <a:pt x="312419" y="624839"/>
                </a:lnTo>
                <a:lnTo>
                  <a:pt x="624840" y="312419"/>
                </a:lnTo>
                <a:lnTo>
                  <a:pt x="312419" y="0"/>
                </a:lnTo>
                <a:close/>
              </a:path>
            </a:pathLst>
          </a:custGeom>
          <a:solidFill>
            <a:srgbClr val="5FC949"/>
          </a:solidFill>
        </p:spPr>
        <p:txBody>
          <a:bodyPr wrap="square" lIns="0" tIns="0" rIns="0" bIns="0" rtlCol="0"/>
          <a:lstStyle/>
          <a:p>
            <a:endParaRPr/>
          </a:p>
        </p:txBody>
      </p:sp>
      <p:sp>
        <p:nvSpPr>
          <p:cNvPr id="8" name="object 8"/>
          <p:cNvSpPr txBox="1"/>
          <p:nvPr/>
        </p:nvSpPr>
        <p:spPr>
          <a:xfrm>
            <a:off x="872744" y="5839358"/>
            <a:ext cx="269875" cy="281305"/>
          </a:xfrm>
          <a:prstGeom prst="rect">
            <a:avLst/>
          </a:prstGeom>
        </p:spPr>
        <p:txBody>
          <a:bodyPr vert="horz" wrap="square" lIns="0" tIns="0" rIns="0" bIns="0" rtlCol="0">
            <a:spAutoFit/>
          </a:bodyPr>
          <a:lstStyle/>
          <a:p>
            <a:pPr marL="12700">
              <a:lnSpc>
                <a:spcPct val="100000"/>
              </a:lnSpc>
            </a:pPr>
            <a:r>
              <a:rPr sz="1800" spc="-10" dirty="0">
                <a:solidFill>
                  <a:srgbClr val="F9F9F9"/>
                </a:solidFill>
                <a:latin typeface="Impact"/>
                <a:cs typeface="Impact"/>
              </a:rPr>
              <a:t>05</a:t>
            </a:r>
            <a:endParaRPr sz="1800">
              <a:latin typeface="Impact"/>
              <a:cs typeface="Impact"/>
            </a:endParaRPr>
          </a:p>
        </p:txBody>
      </p:sp>
      <p:sp>
        <p:nvSpPr>
          <p:cNvPr id="9" name="object 9"/>
          <p:cNvSpPr txBox="1"/>
          <p:nvPr/>
        </p:nvSpPr>
        <p:spPr>
          <a:xfrm>
            <a:off x="1398524" y="5641644"/>
            <a:ext cx="4333240" cy="565150"/>
          </a:xfrm>
          <a:prstGeom prst="rect">
            <a:avLst/>
          </a:prstGeom>
        </p:spPr>
        <p:txBody>
          <a:bodyPr vert="horz" wrap="square" lIns="0" tIns="0" rIns="0" bIns="0" rtlCol="0">
            <a:spAutoFit/>
          </a:bodyPr>
          <a:lstStyle/>
          <a:p>
            <a:pPr marL="12700">
              <a:lnSpc>
                <a:spcPct val="100000"/>
              </a:lnSpc>
            </a:pPr>
            <a:r>
              <a:rPr sz="1600" b="1" spc="-10" dirty="0">
                <a:solidFill>
                  <a:srgbClr val="585858"/>
                </a:solidFill>
                <a:latin typeface="微软雅黑"/>
                <a:cs typeface="微软雅黑"/>
              </a:rPr>
              <a:t>人工智能-SOPHON</a:t>
            </a:r>
            <a:endParaRPr sz="1600">
              <a:latin typeface="微软雅黑"/>
              <a:cs typeface="微软雅黑"/>
            </a:endParaRPr>
          </a:p>
          <a:p>
            <a:pPr marL="12700">
              <a:lnSpc>
                <a:spcPct val="100000"/>
              </a:lnSpc>
              <a:spcBef>
                <a:spcPts val="990"/>
              </a:spcBef>
            </a:pPr>
            <a:r>
              <a:rPr sz="1200" spc="-5" dirty="0">
                <a:solidFill>
                  <a:srgbClr val="585858"/>
                </a:solidFill>
                <a:latin typeface="微软雅黑"/>
                <a:cs typeface="微软雅黑"/>
              </a:rPr>
              <a:t>人工智能品牌算丰，基于丰富的AISC定制芯片经验助力人工智能</a:t>
            </a:r>
            <a:endParaRPr sz="1200">
              <a:latin typeface="微软雅黑"/>
              <a:cs typeface="微软雅黑"/>
            </a:endParaRPr>
          </a:p>
        </p:txBody>
      </p:sp>
      <p:sp>
        <p:nvSpPr>
          <p:cNvPr id="10" name="object 10"/>
          <p:cNvSpPr/>
          <p:nvPr/>
        </p:nvSpPr>
        <p:spPr>
          <a:xfrm>
            <a:off x="701040" y="4696967"/>
            <a:ext cx="623570" cy="624840"/>
          </a:xfrm>
          <a:custGeom>
            <a:avLst/>
            <a:gdLst/>
            <a:ahLst/>
            <a:cxnLst/>
            <a:rect l="l" t="t" r="r" b="b"/>
            <a:pathLst>
              <a:path w="623569" h="624839">
                <a:moveTo>
                  <a:pt x="311657" y="0"/>
                </a:moveTo>
                <a:lnTo>
                  <a:pt x="0" y="312419"/>
                </a:lnTo>
                <a:lnTo>
                  <a:pt x="311657" y="624839"/>
                </a:lnTo>
                <a:lnTo>
                  <a:pt x="623316" y="312419"/>
                </a:lnTo>
                <a:lnTo>
                  <a:pt x="311657" y="0"/>
                </a:lnTo>
                <a:close/>
              </a:path>
            </a:pathLst>
          </a:custGeom>
          <a:solidFill>
            <a:srgbClr val="F68B21"/>
          </a:solidFill>
        </p:spPr>
        <p:txBody>
          <a:bodyPr wrap="square" lIns="0" tIns="0" rIns="0" bIns="0" rtlCol="0"/>
          <a:lstStyle/>
          <a:p>
            <a:endParaRPr/>
          </a:p>
        </p:txBody>
      </p:sp>
      <p:sp>
        <p:nvSpPr>
          <p:cNvPr id="11" name="object 11"/>
          <p:cNvSpPr txBox="1"/>
          <p:nvPr/>
        </p:nvSpPr>
        <p:spPr>
          <a:xfrm>
            <a:off x="881278" y="4872228"/>
            <a:ext cx="260985" cy="281305"/>
          </a:xfrm>
          <a:prstGeom prst="rect">
            <a:avLst/>
          </a:prstGeom>
        </p:spPr>
        <p:txBody>
          <a:bodyPr vert="horz" wrap="square" lIns="0" tIns="0" rIns="0" bIns="0" rtlCol="0">
            <a:spAutoFit/>
          </a:bodyPr>
          <a:lstStyle/>
          <a:p>
            <a:pPr marL="12700">
              <a:lnSpc>
                <a:spcPct val="100000"/>
              </a:lnSpc>
            </a:pPr>
            <a:r>
              <a:rPr sz="1800" spc="-5" dirty="0">
                <a:solidFill>
                  <a:srgbClr val="F9F9F9"/>
                </a:solidFill>
                <a:latin typeface="Impact"/>
                <a:cs typeface="Impact"/>
              </a:rPr>
              <a:t>04</a:t>
            </a:r>
            <a:endParaRPr sz="1800">
              <a:latin typeface="Impact"/>
              <a:cs typeface="Impact"/>
            </a:endParaRPr>
          </a:p>
        </p:txBody>
      </p:sp>
      <p:sp>
        <p:nvSpPr>
          <p:cNvPr id="12" name="object 12"/>
          <p:cNvSpPr txBox="1"/>
          <p:nvPr/>
        </p:nvSpPr>
        <p:spPr>
          <a:xfrm>
            <a:off x="1398524" y="4674489"/>
            <a:ext cx="3987800" cy="565150"/>
          </a:xfrm>
          <a:prstGeom prst="rect">
            <a:avLst/>
          </a:prstGeom>
        </p:spPr>
        <p:txBody>
          <a:bodyPr vert="horz" wrap="square" lIns="0" tIns="0" rIns="0" bIns="0" rtlCol="0">
            <a:spAutoFit/>
          </a:bodyPr>
          <a:lstStyle/>
          <a:p>
            <a:pPr marL="12700">
              <a:lnSpc>
                <a:spcPct val="100000"/>
              </a:lnSpc>
            </a:pPr>
            <a:r>
              <a:rPr sz="1600" b="1" spc="-15" dirty="0">
                <a:solidFill>
                  <a:srgbClr val="585858"/>
                </a:solidFill>
                <a:latin typeface="微软雅黑"/>
                <a:cs typeface="微软雅黑"/>
              </a:rPr>
              <a:t>区块链浏览器-BTC.com</a:t>
            </a:r>
            <a:endParaRPr sz="1600">
              <a:latin typeface="微软雅黑"/>
              <a:cs typeface="微软雅黑"/>
            </a:endParaRPr>
          </a:p>
          <a:p>
            <a:pPr marL="12700">
              <a:lnSpc>
                <a:spcPct val="100000"/>
              </a:lnSpc>
              <a:spcBef>
                <a:spcPts val="990"/>
              </a:spcBef>
            </a:pPr>
            <a:r>
              <a:rPr sz="1200" dirty="0">
                <a:solidFill>
                  <a:srgbClr val="585858"/>
                </a:solidFill>
                <a:latin typeface="微软雅黑"/>
                <a:cs typeface="微软雅黑"/>
              </a:rPr>
              <a:t>提供底层协议支持，是比特币数据服务商及解决方案提供商</a:t>
            </a:r>
            <a:endParaRPr sz="1200">
              <a:latin typeface="微软雅黑"/>
              <a:cs typeface="微软雅黑"/>
            </a:endParaRPr>
          </a:p>
        </p:txBody>
      </p:sp>
      <p:sp>
        <p:nvSpPr>
          <p:cNvPr id="13" name="object 13"/>
          <p:cNvSpPr/>
          <p:nvPr/>
        </p:nvSpPr>
        <p:spPr>
          <a:xfrm>
            <a:off x="701040" y="3730752"/>
            <a:ext cx="623570" cy="624840"/>
          </a:xfrm>
          <a:custGeom>
            <a:avLst/>
            <a:gdLst/>
            <a:ahLst/>
            <a:cxnLst/>
            <a:rect l="l" t="t" r="r" b="b"/>
            <a:pathLst>
              <a:path w="623569" h="624839">
                <a:moveTo>
                  <a:pt x="311657" y="0"/>
                </a:moveTo>
                <a:lnTo>
                  <a:pt x="0" y="312420"/>
                </a:lnTo>
                <a:lnTo>
                  <a:pt x="311657" y="624840"/>
                </a:lnTo>
                <a:lnTo>
                  <a:pt x="623316" y="312420"/>
                </a:lnTo>
                <a:lnTo>
                  <a:pt x="311657" y="0"/>
                </a:lnTo>
                <a:close/>
              </a:path>
            </a:pathLst>
          </a:custGeom>
          <a:solidFill>
            <a:srgbClr val="F6C000"/>
          </a:solidFill>
        </p:spPr>
        <p:txBody>
          <a:bodyPr wrap="square" lIns="0" tIns="0" rIns="0" bIns="0" rtlCol="0"/>
          <a:lstStyle/>
          <a:p>
            <a:endParaRPr/>
          </a:p>
        </p:txBody>
      </p:sp>
      <p:sp>
        <p:nvSpPr>
          <p:cNvPr id="14" name="object 14"/>
          <p:cNvSpPr txBox="1"/>
          <p:nvPr/>
        </p:nvSpPr>
        <p:spPr>
          <a:xfrm>
            <a:off x="878230" y="3905122"/>
            <a:ext cx="267970" cy="281305"/>
          </a:xfrm>
          <a:prstGeom prst="rect">
            <a:avLst/>
          </a:prstGeom>
        </p:spPr>
        <p:txBody>
          <a:bodyPr vert="horz" wrap="square" lIns="0" tIns="0" rIns="0" bIns="0" rtlCol="0">
            <a:spAutoFit/>
          </a:bodyPr>
          <a:lstStyle/>
          <a:p>
            <a:pPr marL="12700">
              <a:lnSpc>
                <a:spcPct val="100000"/>
              </a:lnSpc>
            </a:pPr>
            <a:r>
              <a:rPr sz="1800" spc="-5" dirty="0">
                <a:solidFill>
                  <a:srgbClr val="F9F9F9"/>
                </a:solidFill>
                <a:latin typeface="Impact"/>
                <a:cs typeface="Impact"/>
              </a:rPr>
              <a:t>03</a:t>
            </a:r>
            <a:endParaRPr sz="1800">
              <a:latin typeface="Impact"/>
              <a:cs typeface="Impact"/>
            </a:endParaRPr>
          </a:p>
        </p:txBody>
      </p:sp>
      <p:sp>
        <p:nvSpPr>
          <p:cNvPr id="15" name="object 15"/>
          <p:cNvSpPr txBox="1"/>
          <p:nvPr/>
        </p:nvSpPr>
        <p:spPr>
          <a:xfrm>
            <a:off x="1398524" y="3707129"/>
            <a:ext cx="3530600" cy="565150"/>
          </a:xfrm>
          <a:prstGeom prst="rect">
            <a:avLst/>
          </a:prstGeom>
        </p:spPr>
        <p:txBody>
          <a:bodyPr vert="horz" wrap="square" lIns="0" tIns="0" rIns="0" bIns="0" rtlCol="0">
            <a:spAutoFit/>
          </a:bodyPr>
          <a:lstStyle/>
          <a:p>
            <a:pPr marL="12700">
              <a:lnSpc>
                <a:spcPct val="100000"/>
              </a:lnSpc>
            </a:pPr>
            <a:r>
              <a:rPr sz="1600" b="1" spc="-5" dirty="0">
                <a:solidFill>
                  <a:srgbClr val="585858"/>
                </a:solidFill>
                <a:latin typeface="微软雅黑"/>
                <a:cs typeface="微软雅黑"/>
              </a:rPr>
              <a:t>云端挖矿-HashNest</a:t>
            </a:r>
            <a:endParaRPr sz="1600">
              <a:latin typeface="微软雅黑"/>
              <a:cs typeface="微软雅黑"/>
            </a:endParaRPr>
          </a:p>
          <a:p>
            <a:pPr marL="12700">
              <a:lnSpc>
                <a:spcPct val="100000"/>
              </a:lnSpc>
              <a:spcBef>
                <a:spcPts val="990"/>
              </a:spcBef>
            </a:pPr>
            <a:r>
              <a:rPr sz="1200" dirty="0">
                <a:solidFill>
                  <a:srgbClr val="585858"/>
                </a:solidFill>
                <a:latin typeface="微软雅黑"/>
                <a:cs typeface="微软雅黑"/>
              </a:rPr>
              <a:t>云挖矿平台，不需要矿机，通过购买算力来进行挖矿</a:t>
            </a:r>
            <a:endParaRPr sz="1200">
              <a:latin typeface="微软雅黑"/>
              <a:cs typeface="微软雅黑"/>
            </a:endParaRPr>
          </a:p>
        </p:txBody>
      </p:sp>
      <p:sp>
        <p:nvSpPr>
          <p:cNvPr id="16" name="object 16"/>
          <p:cNvSpPr/>
          <p:nvPr/>
        </p:nvSpPr>
        <p:spPr>
          <a:xfrm>
            <a:off x="701040" y="2763011"/>
            <a:ext cx="623570" cy="624840"/>
          </a:xfrm>
          <a:custGeom>
            <a:avLst/>
            <a:gdLst/>
            <a:ahLst/>
            <a:cxnLst/>
            <a:rect l="l" t="t" r="r" b="b"/>
            <a:pathLst>
              <a:path w="623569" h="624839">
                <a:moveTo>
                  <a:pt x="311657" y="0"/>
                </a:moveTo>
                <a:lnTo>
                  <a:pt x="0" y="312420"/>
                </a:lnTo>
                <a:lnTo>
                  <a:pt x="311657" y="624839"/>
                </a:lnTo>
                <a:lnTo>
                  <a:pt x="623316" y="312420"/>
                </a:lnTo>
                <a:lnTo>
                  <a:pt x="311657" y="0"/>
                </a:lnTo>
                <a:close/>
              </a:path>
            </a:pathLst>
          </a:custGeom>
          <a:solidFill>
            <a:srgbClr val="1D9ED2"/>
          </a:solidFill>
        </p:spPr>
        <p:txBody>
          <a:bodyPr wrap="square" lIns="0" tIns="0" rIns="0" bIns="0" rtlCol="0"/>
          <a:lstStyle/>
          <a:p>
            <a:endParaRPr/>
          </a:p>
        </p:txBody>
      </p:sp>
      <p:sp>
        <p:nvSpPr>
          <p:cNvPr id="17" name="object 17"/>
          <p:cNvSpPr txBox="1"/>
          <p:nvPr/>
        </p:nvSpPr>
        <p:spPr>
          <a:xfrm>
            <a:off x="881278" y="2937636"/>
            <a:ext cx="261620" cy="281305"/>
          </a:xfrm>
          <a:prstGeom prst="rect">
            <a:avLst/>
          </a:prstGeom>
        </p:spPr>
        <p:txBody>
          <a:bodyPr vert="horz" wrap="square" lIns="0" tIns="0" rIns="0" bIns="0" rtlCol="0">
            <a:spAutoFit/>
          </a:bodyPr>
          <a:lstStyle/>
          <a:p>
            <a:pPr marL="12700">
              <a:lnSpc>
                <a:spcPct val="100000"/>
              </a:lnSpc>
            </a:pPr>
            <a:r>
              <a:rPr sz="1800" spc="-5" dirty="0">
                <a:solidFill>
                  <a:srgbClr val="F9F9F9"/>
                </a:solidFill>
                <a:latin typeface="Impact"/>
                <a:cs typeface="Impact"/>
              </a:rPr>
              <a:t>02</a:t>
            </a:r>
            <a:endParaRPr sz="1800">
              <a:latin typeface="Impact"/>
              <a:cs typeface="Impact"/>
            </a:endParaRPr>
          </a:p>
        </p:txBody>
      </p:sp>
      <p:sp>
        <p:nvSpPr>
          <p:cNvPr id="18" name="object 18"/>
          <p:cNvSpPr txBox="1"/>
          <p:nvPr/>
        </p:nvSpPr>
        <p:spPr>
          <a:xfrm>
            <a:off x="1398524" y="2739897"/>
            <a:ext cx="4113529" cy="565150"/>
          </a:xfrm>
          <a:prstGeom prst="rect">
            <a:avLst/>
          </a:prstGeom>
        </p:spPr>
        <p:txBody>
          <a:bodyPr vert="horz" wrap="square" lIns="0" tIns="0" rIns="0" bIns="0" rtlCol="0">
            <a:spAutoFit/>
          </a:bodyPr>
          <a:lstStyle/>
          <a:p>
            <a:pPr marL="12700">
              <a:lnSpc>
                <a:spcPct val="100000"/>
              </a:lnSpc>
            </a:pPr>
            <a:r>
              <a:rPr sz="1600" b="1" spc="-5" dirty="0">
                <a:solidFill>
                  <a:srgbClr val="585858"/>
                </a:solidFill>
                <a:latin typeface="微软雅黑"/>
                <a:cs typeface="微软雅黑"/>
              </a:rPr>
              <a:t>蚂蚁矿池-Antpool</a:t>
            </a:r>
            <a:endParaRPr sz="1600">
              <a:latin typeface="微软雅黑"/>
              <a:cs typeface="微软雅黑"/>
            </a:endParaRPr>
          </a:p>
          <a:p>
            <a:pPr marL="12700">
              <a:lnSpc>
                <a:spcPct val="100000"/>
              </a:lnSpc>
              <a:spcBef>
                <a:spcPts val="990"/>
              </a:spcBef>
            </a:pPr>
            <a:r>
              <a:rPr sz="1200" spc="-5" dirty="0">
                <a:solidFill>
                  <a:srgbClr val="585858"/>
                </a:solidFill>
                <a:latin typeface="微软雅黑"/>
                <a:cs typeface="微软雅黑"/>
              </a:rPr>
              <a:t>数字货币矿池，提供SHA256高速集成运算的定制化解决方案</a:t>
            </a:r>
            <a:endParaRPr sz="1200">
              <a:latin typeface="微软雅黑"/>
              <a:cs typeface="微软雅黑"/>
            </a:endParaRPr>
          </a:p>
        </p:txBody>
      </p:sp>
      <p:sp>
        <p:nvSpPr>
          <p:cNvPr id="19" name="object 19"/>
          <p:cNvSpPr/>
          <p:nvPr/>
        </p:nvSpPr>
        <p:spPr>
          <a:xfrm>
            <a:off x="701040" y="1796795"/>
            <a:ext cx="623570" cy="623570"/>
          </a:xfrm>
          <a:custGeom>
            <a:avLst/>
            <a:gdLst/>
            <a:ahLst/>
            <a:cxnLst/>
            <a:rect l="l" t="t" r="r" b="b"/>
            <a:pathLst>
              <a:path w="623569" h="623569">
                <a:moveTo>
                  <a:pt x="311657" y="0"/>
                </a:moveTo>
                <a:lnTo>
                  <a:pt x="0" y="311657"/>
                </a:lnTo>
                <a:lnTo>
                  <a:pt x="311657" y="623315"/>
                </a:lnTo>
                <a:lnTo>
                  <a:pt x="623316" y="311657"/>
                </a:lnTo>
                <a:lnTo>
                  <a:pt x="311657" y="0"/>
                </a:lnTo>
                <a:close/>
              </a:path>
            </a:pathLst>
          </a:custGeom>
          <a:solidFill>
            <a:srgbClr val="9DD2E7"/>
          </a:solidFill>
        </p:spPr>
        <p:txBody>
          <a:bodyPr wrap="square" lIns="0" tIns="0" rIns="0" bIns="0" rtlCol="0"/>
          <a:lstStyle/>
          <a:p>
            <a:endParaRPr/>
          </a:p>
        </p:txBody>
      </p:sp>
      <p:sp>
        <p:nvSpPr>
          <p:cNvPr id="20" name="object 20"/>
          <p:cNvSpPr txBox="1"/>
          <p:nvPr/>
        </p:nvSpPr>
        <p:spPr>
          <a:xfrm>
            <a:off x="894994" y="1970532"/>
            <a:ext cx="234315" cy="281305"/>
          </a:xfrm>
          <a:prstGeom prst="rect">
            <a:avLst/>
          </a:prstGeom>
        </p:spPr>
        <p:txBody>
          <a:bodyPr vert="horz" wrap="square" lIns="0" tIns="0" rIns="0" bIns="0" rtlCol="0">
            <a:spAutoFit/>
          </a:bodyPr>
          <a:lstStyle/>
          <a:p>
            <a:pPr marL="12700">
              <a:lnSpc>
                <a:spcPct val="100000"/>
              </a:lnSpc>
            </a:pPr>
            <a:r>
              <a:rPr sz="1800" spc="-5" dirty="0">
                <a:solidFill>
                  <a:srgbClr val="F9F9F9"/>
                </a:solidFill>
                <a:latin typeface="Impact"/>
                <a:cs typeface="Impact"/>
              </a:rPr>
              <a:t>01</a:t>
            </a:r>
            <a:endParaRPr sz="1800">
              <a:latin typeface="Impact"/>
              <a:cs typeface="Impact"/>
            </a:endParaRPr>
          </a:p>
        </p:txBody>
      </p:sp>
      <p:sp>
        <p:nvSpPr>
          <p:cNvPr id="21" name="object 21"/>
          <p:cNvSpPr txBox="1"/>
          <p:nvPr/>
        </p:nvSpPr>
        <p:spPr>
          <a:xfrm>
            <a:off x="706323" y="1462913"/>
            <a:ext cx="3162935" cy="566420"/>
          </a:xfrm>
          <a:prstGeom prst="rect">
            <a:avLst/>
          </a:prstGeom>
        </p:spPr>
        <p:txBody>
          <a:bodyPr vert="horz" wrap="square" lIns="0" tIns="0" rIns="0" bIns="0" rtlCol="0">
            <a:spAutoFit/>
          </a:bodyPr>
          <a:lstStyle/>
          <a:p>
            <a:pPr algn="ctr">
              <a:lnSpc>
                <a:spcPct val="100000"/>
              </a:lnSpc>
            </a:pPr>
            <a:r>
              <a:rPr sz="1400" spc="540" dirty="0">
                <a:solidFill>
                  <a:srgbClr val="1D9ED2"/>
                </a:solidFill>
                <a:latin typeface="Arial Unicode MS"/>
                <a:cs typeface="Arial Unicode MS"/>
              </a:rPr>
              <a:t>◆</a:t>
            </a:r>
            <a:r>
              <a:rPr sz="1400" spc="420" dirty="0">
                <a:solidFill>
                  <a:srgbClr val="1D9ED2"/>
                </a:solidFill>
                <a:latin typeface="Arial Unicode MS"/>
                <a:cs typeface="Arial Unicode MS"/>
              </a:rPr>
              <a:t> </a:t>
            </a:r>
            <a:r>
              <a:rPr sz="1400" b="1" dirty="0">
                <a:solidFill>
                  <a:srgbClr val="5E666F"/>
                </a:solidFill>
                <a:latin typeface="微软雅黑"/>
                <a:cs typeface="微软雅黑"/>
              </a:rPr>
              <a:t>比特大陆核心产品及目前主售矿机：</a:t>
            </a:r>
            <a:endParaRPr sz="1400">
              <a:latin typeface="微软雅黑"/>
              <a:cs typeface="微软雅黑"/>
            </a:endParaRPr>
          </a:p>
          <a:p>
            <a:pPr marL="107314" algn="ctr">
              <a:lnSpc>
                <a:spcPct val="100000"/>
              </a:lnSpc>
              <a:spcBef>
                <a:spcPts val="760"/>
              </a:spcBef>
            </a:pPr>
            <a:r>
              <a:rPr sz="1600" b="1" spc="-5" dirty="0">
                <a:solidFill>
                  <a:srgbClr val="585858"/>
                </a:solidFill>
                <a:latin typeface="微软雅黑"/>
                <a:cs typeface="微软雅黑"/>
              </a:rPr>
              <a:t>蚂蚁矿机-Antminer</a:t>
            </a:r>
            <a:endParaRPr sz="1600">
              <a:latin typeface="微软雅黑"/>
              <a:cs typeface="微软雅黑"/>
            </a:endParaRPr>
          </a:p>
        </p:txBody>
      </p:sp>
      <p:sp>
        <p:nvSpPr>
          <p:cNvPr id="22" name="object 22"/>
          <p:cNvSpPr txBox="1"/>
          <p:nvPr/>
        </p:nvSpPr>
        <p:spPr>
          <a:xfrm>
            <a:off x="1398524" y="2142490"/>
            <a:ext cx="3378835" cy="195580"/>
          </a:xfrm>
          <a:prstGeom prst="rect">
            <a:avLst/>
          </a:prstGeom>
        </p:spPr>
        <p:txBody>
          <a:bodyPr vert="horz" wrap="square" lIns="0" tIns="0" rIns="0" bIns="0" rtlCol="0">
            <a:spAutoFit/>
          </a:bodyPr>
          <a:lstStyle/>
          <a:p>
            <a:pPr marL="12700">
              <a:lnSpc>
                <a:spcPct val="100000"/>
              </a:lnSpc>
            </a:pPr>
            <a:r>
              <a:rPr sz="1200" dirty="0">
                <a:solidFill>
                  <a:srgbClr val="585858"/>
                </a:solidFill>
                <a:latin typeface="微软雅黑"/>
                <a:cs typeface="微软雅黑"/>
              </a:rPr>
              <a:t>提供比特币矿机、莱特币矿机以及配套电源等产品</a:t>
            </a:r>
            <a:endParaRPr sz="1200">
              <a:latin typeface="微软雅黑"/>
              <a:cs typeface="微软雅黑"/>
            </a:endParaRPr>
          </a:p>
        </p:txBody>
      </p:sp>
      <p:sp>
        <p:nvSpPr>
          <p:cNvPr id="23" name="object 23"/>
          <p:cNvSpPr/>
          <p:nvPr/>
        </p:nvSpPr>
        <p:spPr>
          <a:xfrm>
            <a:off x="1438655" y="2548127"/>
            <a:ext cx="3524250" cy="0"/>
          </a:xfrm>
          <a:custGeom>
            <a:avLst/>
            <a:gdLst/>
            <a:ahLst/>
            <a:cxnLst/>
            <a:rect l="l" t="t" r="r" b="b"/>
            <a:pathLst>
              <a:path w="3524250">
                <a:moveTo>
                  <a:pt x="0" y="0"/>
                </a:moveTo>
                <a:lnTo>
                  <a:pt x="3524250" y="0"/>
                </a:lnTo>
              </a:path>
            </a:pathLst>
          </a:custGeom>
          <a:ln w="3175">
            <a:solidFill>
              <a:srgbClr val="BABABA"/>
            </a:solidFill>
          </a:ln>
        </p:spPr>
        <p:txBody>
          <a:bodyPr wrap="square" lIns="0" tIns="0" rIns="0" bIns="0" rtlCol="0"/>
          <a:lstStyle/>
          <a:p>
            <a:endParaRPr/>
          </a:p>
        </p:txBody>
      </p:sp>
      <p:sp>
        <p:nvSpPr>
          <p:cNvPr id="24" name="object 24"/>
          <p:cNvSpPr/>
          <p:nvPr/>
        </p:nvSpPr>
        <p:spPr>
          <a:xfrm>
            <a:off x="1438655" y="3538728"/>
            <a:ext cx="3524250" cy="0"/>
          </a:xfrm>
          <a:custGeom>
            <a:avLst/>
            <a:gdLst/>
            <a:ahLst/>
            <a:cxnLst/>
            <a:rect l="l" t="t" r="r" b="b"/>
            <a:pathLst>
              <a:path w="3524250">
                <a:moveTo>
                  <a:pt x="0" y="0"/>
                </a:moveTo>
                <a:lnTo>
                  <a:pt x="3524250" y="0"/>
                </a:lnTo>
              </a:path>
            </a:pathLst>
          </a:custGeom>
          <a:ln w="3175">
            <a:solidFill>
              <a:srgbClr val="BABABA"/>
            </a:solidFill>
          </a:ln>
        </p:spPr>
        <p:txBody>
          <a:bodyPr wrap="square" lIns="0" tIns="0" rIns="0" bIns="0" rtlCol="0"/>
          <a:lstStyle/>
          <a:p>
            <a:endParaRPr/>
          </a:p>
        </p:txBody>
      </p:sp>
      <p:sp>
        <p:nvSpPr>
          <p:cNvPr id="25" name="object 25"/>
          <p:cNvSpPr/>
          <p:nvPr/>
        </p:nvSpPr>
        <p:spPr>
          <a:xfrm>
            <a:off x="1438655" y="4529328"/>
            <a:ext cx="3524250" cy="0"/>
          </a:xfrm>
          <a:custGeom>
            <a:avLst/>
            <a:gdLst/>
            <a:ahLst/>
            <a:cxnLst/>
            <a:rect l="l" t="t" r="r" b="b"/>
            <a:pathLst>
              <a:path w="3524250">
                <a:moveTo>
                  <a:pt x="0" y="0"/>
                </a:moveTo>
                <a:lnTo>
                  <a:pt x="3524250" y="0"/>
                </a:lnTo>
              </a:path>
            </a:pathLst>
          </a:custGeom>
          <a:ln w="3175">
            <a:solidFill>
              <a:srgbClr val="BABABA"/>
            </a:solidFill>
          </a:ln>
        </p:spPr>
        <p:txBody>
          <a:bodyPr wrap="square" lIns="0" tIns="0" rIns="0" bIns="0" rtlCol="0"/>
          <a:lstStyle/>
          <a:p>
            <a:endParaRPr/>
          </a:p>
        </p:txBody>
      </p:sp>
      <p:sp>
        <p:nvSpPr>
          <p:cNvPr id="26" name="object 26"/>
          <p:cNvSpPr/>
          <p:nvPr/>
        </p:nvSpPr>
        <p:spPr>
          <a:xfrm>
            <a:off x="1438655" y="5519928"/>
            <a:ext cx="3524250" cy="0"/>
          </a:xfrm>
          <a:custGeom>
            <a:avLst/>
            <a:gdLst/>
            <a:ahLst/>
            <a:cxnLst/>
            <a:rect l="l" t="t" r="r" b="b"/>
            <a:pathLst>
              <a:path w="3524250">
                <a:moveTo>
                  <a:pt x="0" y="0"/>
                </a:moveTo>
                <a:lnTo>
                  <a:pt x="3524250" y="0"/>
                </a:lnTo>
              </a:path>
            </a:pathLst>
          </a:custGeom>
          <a:ln w="3175">
            <a:solidFill>
              <a:srgbClr val="BABABA"/>
            </a:solidFill>
          </a:ln>
        </p:spPr>
        <p:txBody>
          <a:bodyPr wrap="square" lIns="0" tIns="0" rIns="0" bIns="0" rtlCol="0"/>
          <a:lstStyle/>
          <a:p>
            <a:endParaRPr/>
          </a:p>
        </p:txBody>
      </p:sp>
      <p:sp>
        <p:nvSpPr>
          <p:cNvPr id="27" name="object 27"/>
          <p:cNvSpPr/>
          <p:nvPr/>
        </p:nvSpPr>
        <p:spPr>
          <a:xfrm>
            <a:off x="6156959" y="1635251"/>
            <a:ext cx="1656588" cy="1926336"/>
          </a:xfrm>
          <a:prstGeom prst="rect">
            <a:avLst/>
          </a:prstGeom>
          <a:blipFill>
            <a:blip r:embed="rId3" cstate="print"/>
            <a:stretch>
              <a:fillRect/>
            </a:stretch>
          </a:blipFill>
        </p:spPr>
        <p:txBody>
          <a:bodyPr wrap="square" lIns="0" tIns="0" rIns="0" bIns="0" rtlCol="0"/>
          <a:lstStyle/>
          <a:p>
            <a:endParaRPr/>
          </a:p>
        </p:txBody>
      </p:sp>
      <p:sp>
        <p:nvSpPr>
          <p:cNvPr id="28" name="object 28"/>
          <p:cNvSpPr/>
          <p:nvPr/>
        </p:nvSpPr>
        <p:spPr>
          <a:xfrm>
            <a:off x="6156959" y="4003547"/>
            <a:ext cx="1656588" cy="2013203"/>
          </a:xfrm>
          <a:prstGeom prst="rect">
            <a:avLst/>
          </a:prstGeom>
          <a:blipFill>
            <a:blip r:embed="rId4" cstate="print"/>
            <a:stretch>
              <a:fillRect/>
            </a:stretch>
          </a:blipFill>
        </p:spPr>
        <p:txBody>
          <a:bodyPr wrap="square" lIns="0" tIns="0" rIns="0" bIns="0" rtlCol="0"/>
          <a:lstStyle/>
          <a:p>
            <a:endParaRPr/>
          </a:p>
        </p:txBody>
      </p:sp>
      <p:sp>
        <p:nvSpPr>
          <p:cNvPr id="29" name="object 29"/>
          <p:cNvSpPr txBox="1"/>
          <p:nvPr/>
        </p:nvSpPr>
        <p:spPr>
          <a:xfrm>
            <a:off x="7965440" y="1591817"/>
            <a:ext cx="3195955" cy="4327525"/>
          </a:xfrm>
          <a:prstGeom prst="rect">
            <a:avLst/>
          </a:prstGeom>
        </p:spPr>
        <p:txBody>
          <a:bodyPr vert="horz" wrap="square" lIns="0" tIns="0" rIns="0" bIns="0" rtlCol="0">
            <a:spAutoFit/>
          </a:bodyPr>
          <a:lstStyle/>
          <a:p>
            <a:pPr marL="12700" marR="6350">
              <a:lnSpc>
                <a:spcPct val="150000"/>
              </a:lnSpc>
            </a:pPr>
            <a:r>
              <a:rPr sz="1400" dirty="0">
                <a:solidFill>
                  <a:srgbClr val="585858"/>
                </a:solidFill>
                <a:latin typeface="微软雅黑"/>
                <a:cs typeface="微软雅黑"/>
              </a:rPr>
              <a:t>产品名称：蚂蚁矿机T15</a:t>
            </a:r>
            <a:r>
              <a:rPr sz="1400" spc="-75" dirty="0">
                <a:solidFill>
                  <a:srgbClr val="585858"/>
                </a:solidFill>
                <a:latin typeface="微软雅黑"/>
                <a:cs typeface="微软雅黑"/>
              </a:rPr>
              <a:t> </a:t>
            </a:r>
            <a:r>
              <a:rPr sz="1400" dirty="0">
                <a:solidFill>
                  <a:srgbClr val="585858"/>
                </a:solidFill>
                <a:latin typeface="微软雅黑"/>
                <a:cs typeface="微软雅黑"/>
              </a:rPr>
              <a:t>23T（含电源）  售价：7200元  芯片：比特大陆首款7nm芯片</a:t>
            </a:r>
            <a:endParaRPr sz="1400">
              <a:latin typeface="微软雅黑"/>
              <a:cs typeface="微软雅黑"/>
            </a:endParaRPr>
          </a:p>
          <a:p>
            <a:pPr marL="12700" marR="1256665">
              <a:lnSpc>
                <a:spcPct val="150000"/>
              </a:lnSpc>
            </a:pPr>
            <a:r>
              <a:rPr sz="1400" dirty="0">
                <a:solidFill>
                  <a:srgbClr val="585858"/>
                </a:solidFill>
                <a:latin typeface="微软雅黑"/>
                <a:cs typeface="微软雅黑"/>
              </a:rPr>
              <a:t>额定算力：23</a:t>
            </a:r>
            <a:r>
              <a:rPr sz="1400" spc="-5" dirty="0">
                <a:solidFill>
                  <a:srgbClr val="585858"/>
                </a:solidFill>
                <a:latin typeface="微软雅黑"/>
                <a:cs typeface="微软雅黑"/>
              </a:rPr>
              <a:t>TH/</a:t>
            </a:r>
            <a:r>
              <a:rPr sz="1400" dirty="0">
                <a:solidFill>
                  <a:srgbClr val="585858"/>
                </a:solidFill>
                <a:latin typeface="微软雅黑"/>
                <a:cs typeface="微软雅黑"/>
              </a:rPr>
              <a:t>S±2%  能效比：67J/TH  机器重量：约6.6kg</a:t>
            </a:r>
            <a:endParaRPr sz="1400">
              <a:latin typeface="微软雅黑"/>
              <a:cs typeface="微软雅黑"/>
            </a:endParaRPr>
          </a:p>
          <a:p>
            <a:pPr>
              <a:lnSpc>
                <a:spcPct val="100000"/>
              </a:lnSpc>
            </a:pPr>
            <a:endParaRPr sz="1400">
              <a:latin typeface="Times New Roman"/>
              <a:cs typeface="Times New Roman"/>
            </a:endParaRPr>
          </a:p>
          <a:p>
            <a:pPr>
              <a:lnSpc>
                <a:spcPct val="100000"/>
              </a:lnSpc>
              <a:spcBef>
                <a:spcPts val="47"/>
              </a:spcBef>
            </a:pPr>
            <a:endParaRPr sz="1800">
              <a:latin typeface="Times New Roman"/>
              <a:cs typeface="Times New Roman"/>
            </a:endParaRPr>
          </a:p>
          <a:p>
            <a:pPr marL="12700" marR="5080">
              <a:lnSpc>
                <a:spcPct val="150000"/>
              </a:lnSpc>
            </a:pPr>
            <a:r>
              <a:rPr sz="1400" dirty="0">
                <a:solidFill>
                  <a:srgbClr val="585858"/>
                </a:solidFill>
                <a:latin typeface="微软雅黑"/>
                <a:cs typeface="微软雅黑"/>
              </a:rPr>
              <a:t>产品名称：蚂蚁矿机S15</a:t>
            </a:r>
            <a:r>
              <a:rPr sz="1400" spc="-70" dirty="0">
                <a:solidFill>
                  <a:srgbClr val="585858"/>
                </a:solidFill>
                <a:latin typeface="微软雅黑"/>
                <a:cs typeface="微软雅黑"/>
              </a:rPr>
              <a:t> </a:t>
            </a:r>
            <a:r>
              <a:rPr sz="1400" dirty="0">
                <a:solidFill>
                  <a:srgbClr val="585858"/>
                </a:solidFill>
                <a:latin typeface="微软雅黑"/>
                <a:cs typeface="微软雅黑"/>
              </a:rPr>
              <a:t>28T（含电源）  售价：11600元</a:t>
            </a:r>
            <a:endParaRPr sz="1400">
              <a:latin typeface="微软雅黑"/>
              <a:cs typeface="微软雅黑"/>
            </a:endParaRPr>
          </a:p>
          <a:p>
            <a:pPr marL="12700">
              <a:lnSpc>
                <a:spcPct val="100000"/>
              </a:lnSpc>
              <a:spcBef>
                <a:spcPts val="840"/>
              </a:spcBef>
            </a:pPr>
            <a:r>
              <a:rPr sz="1400" spc="-5" dirty="0">
                <a:solidFill>
                  <a:srgbClr val="585858"/>
                </a:solidFill>
                <a:latin typeface="微软雅黑"/>
                <a:cs typeface="微软雅黑"/>
              </a:rPr>
              <a:t>芯片：Exposed </a:t>
            </a:r>
            <a:r>
              <a:rPr sz="1400" dirty="0">
                <a:solidFill>
                  <a:srgbClr val="585858"/>
                </a:solidFill>
                <a:latin typeface="微软雅黑"/>
                <a:cs typeface="微软雅黑"/>
              </a:rPr>
              <a:t>Die</a:t>
            </a:r>
            <a:r>
              <a:rPr sz="1400" spc="-40" dirty="0">
                <a:solidFill>
                  <a:srgbClr val="585858"/>
                </a:solidFill>
                <a:latin typeface="微软雅黑"/>
                <a:cs typeface="微软雅黑"/>
              </a:rPr>
              <a:t> </a:t>
            </a:r>
            <a:r>
              <a:rPr sz="1400" dirty="0">
                <a:solidFill>
                  <a:srgbClr val="585858"/>
                </a:solidFill>
                <a:latin typeface="微软雅黑"/>
                <a:cs typeface="微软雅黑"/>
              </a:rPr>
              <a:t>7nm芯片</a:t>
            </a:r>
            <a:endParaRPr sz="1400">
              <a:latin typeface="微软雅黑"/>
              <a:cs typeface="微软雅黑"/>
            </a:endParaRPr>
          </a:p>
          <a:p>
            <a:pPr marL="12700" marR="1256665">
              <a:lnSpc>
                <a:spcPct val="150000"/>
              </a:lnSpc>
            </a:pPr>
            <a:r>
              <a:rPr sz="1400" dirty="0">
                <a:solidFill>
                  <a:srgbClr val="585858"/>
                </a:solidFill>
                <a:latin typeface="微软雅黑"/>
                <a:cs typeface="微软雅黑"/>
              </a:rPr>
              <a:t>额定算力：28</a:t>
            </a:r>
            <a:r>
              <a:rPr sz="1400" spc="-5" dirty="0">
                <a:solidFill>
                  <a:srgbClr val="585858"/>
                </a:solidFill>
                <a:latin typeface="微软雅黑"/>
                <a:cs typeface="微软雅黑"/>
              </a:rPr>
              <a:t>TH/</a:t>
            </a:r>
            <a:r>
              <a:rPr sz="1400" dirty="0">
                <a:solidFill>
                  <a:srgbClr val="585858"/>
                </a:solidFill>
                <a:latin typeface="微软雅黑"/>
                <a:cs typeface="微软雅黑"/>
              </a:rPr>
              <a:t>S±2%  能效比：57J/TH  机器重量：约7kg</a:t>
            </a:r>
            <a:endParaRPr sz="1400">
              <a:latin typeface="微软雅黑"/>
              <a:cs typeface="微软雅黑"/>
            </a:endParaRPr>
          </a:p>
        </p:txBody>
      </p:sp>
      <p:sp>
        <p:nvSpPr>
          <p:cNvPr id="30" name="object 30"/>
          <p:cNvSpPr/>
          <p:nvPr/>
        </p:nvSpPr>
        <p:spPr>
          <a:xfrm>
            <a:off x="12021311" y="457200"/>
            <a:ext cx="161544" cy="323088"/>
          </a:xfrm>
          <a:prstGeom prst="rect">
            <a:avLst/>
          </a:prstGeom>
          <a:blipFill>
            <a:blip r:embed="rId5" cstate="print"/>
            <a:stretch>
              <a:fillRect/>
            </a:stretch>
          </a:blipFill>
        </p:spPr>
        <p:txBody>
          <a:bodyPr wrap="square" lIns="0" tIns="0" rIns="0" bIns="0" rtlCol="0"/>
          <a:lstStyle/>
          <a:p>
            <a:endParaRPr/>
          </a:p>
        </p:txBody>
      </p:sp>
      <p:sp>
        <p:nvSpPr>
          <p:cNvPr id="31" name="object 31"/>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25</a:t>
            </a:fld>
            <a:endParaRPr dirty="0"/>
          </a:p>
        </p:txBody>
      </p:sp>
      <p:sp>
        <p:nvSpPr>
          <p:cNvPr id="32" name="object 32"/>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R="5080" algn="r">
              <a:lnSpc>
                <a:spcPct val="100000"/>
              </a:lnSpc>
            </a:pPr>
            <a:r>
              <a:rPr sz="1200" dirty="0">
                <a:solidFill>
                  <a:srgbClr val="5E666F"/>
                </a:solidFill>
                <a:latin typeface="微软雅黑"/>
                <a:cs typeface="微软雅黑"/>
              </a:rPr>
              <a:t>硬件</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新兴挖矿硬件：一种云算力挖矿方式，主要有移动硬盘挖矿、</a:t>
            </a:r>
          </a:p>
          <a:p>
            <a:pPr marL="12700">
              <a:lnSpc>
                <a:spcPts val="2735"/>
              </a:lnSpc>
            </a:pPr>
            <a:r>
              <a:rPr spc="-5" dirty="0"/>
              <a:t>路由器挖矿、手机挖矿和电视盒挖矿</a:t>
            </a:r>
          </a:p>
        </p:txBody>
      </p:sp>
      <p:sp>
        <p:nvSpPr>
          <p:cNvPr id="5" name="object 5"/>
          <p:cNvSpPr txBox="1"/>
          <p:nvPr/>
        </p:nvSpPr>
        <p:spPr>
          <a:xfrm>
            <a:off x="829767" y="1403477"/>
            <a:ext cx="3881754" cy="4174490"/>
          </a:xfrm>
          <a:prstGeom prst="rect">
            <a:avLst/>
          </a:prstGeom>
        </p:spPr>
        <p:txBody>
          <a:bodyPr vert="horz" wrap="square" lIns="0" tIns="106680" rIns="0" bIns="0" rtlCol="0">
            <a:spAutoFit/>
          </a:bodyPr>
          <a:lstStyle/>
          <a:p>
            <a:pPr marL="12700">
              <a:lnSpc>
                <a:spcPct val="100000"/>
              </a:lnSpc>
              <a:spcBef>
                <a:spcPts val="840"/>
              </a:spcBef>
            </a:pPr>
            <a:r>
              <a:rPr sz="1400" spc="540" dirty="0">
                <a:solidFill>
                  <a:srgbClr val="1D9ED2"/>
                </a:solidFill>
                <a:latin typeface="Arial Unicode MS"/>
                <a:cs typeface="Arial Unicode MS"/>
              </a:rPr>
              <a:t>◆</a:t>
            </a:r>
            <a:r>
              <a:rPr sz="1400" spc="409" dirty="0">
                <a:solidFill>
                  <a:srgbClr val="1D9ED2"/>
                </a:solidFill>
                <a:latin typeface="Arial Unicode MS"/>
                <a:cs typeface="Arial Unicode MS"/>
              </a:rPr>
              <a:t> </a:t>
            </a:r>
            <a:r>
              <a:rPr sz="1400" dirty="0">
                <a:solidFill>
                  <a:srgbClr val="585858"/>
                </a:solidFill>
                <a:latin typeface="微软雅黑"/>
                <a:cs typeface="微软雅黑"/>
              </a:rPr>
              <a:t>新兴挖矿硬件是一种云算力挖矿方式，即利</a:t>
            </a:r>
            <a:endParaRPr sz="1400">
              <a:latin typeface="微软雅黑"/>
              <a:cs typeface="微软雅黑"/>
            </a:endParaRPr>
          </a:p>
          <a:p>
            <a:pPr marL="299085" algn="just">
              <a:lnSpc>
                <a:spcPct val="100000"/>
              </a:lnSpc>
              <a:spcBef>
                <a:spcPts val="840"/>
              </a:spcBef>
            </a:pPr>
            <a:r>
              <a:rPr sz="1400" dirty="0">
                <a:solidFill>
                  <a:srgbClr val="585858"/>
                </a:solidFill>
                <a:latin typeface="微软雅黑"/>
                <a:cs typeface="微软雅黑"/>
              </a:rPr>
              <a:t>用CDN、P2P技术，将挖矿设备转化为共享</a:t>
            </a:r>
            <a:endParaRPr sz="1400">
              <a:latin typeface="微软雅黑"/>
              <a:cs typeface="微软雅黑"/>
            </a:endParaRPr>
          </a:p>
          <a:p>
            <a:pPr marL="299085" marR="191770" algn="just">
              <a:lnSpc>
                <a:spcPct val="150000"/>
              </a:lnSpc>
            </a:pPr>
            <a:r>
              <a:rPr sz="1400" dirty="0">
                <a:solidFill>
                  <a:srgbClr val="585858"/>
                </a:solidFill>
                <a:latin typeface="微软雅黑"/>
                <a:cs typeface="微软雅黑"/>
              </a:rPr>
              <a:t>节点，采集用户闲置的</a:t>
            </a:r>
            <a:r>
              <a:rPr sz="1400" spc="-15" dirty="0">
                <a:solidFill>
                  <a:srgbClr val="585858"/>
                </a:solidFill>
                <a:latin typeface="微软雅黑"/>
                <a:cs typeface="微软雅黑"/>
              </a:rPr>
              <a:t>网</a:t>
            </a:r>
            <a:r>
              <a:rPr sz="1400" dirty="0">
                <a:solidFill>
                  <a:srgbClr val="585858"/>
                </a:solidFill>
                <a:latin typeface="微软雅黑"/>
                <a:cs typeface="微软雅黑"/>
              </a:rPr>
              <a:t>络带</a:t>
            </a:r>
            <a:r>
              <a:rPr sz="1400" spc="-15" dirty="0">
                <a:solidFill>
                  <a:srgbClr val="585858"/>
                </a:solidFill>
                <a:latin typeface="微软雅黑"/>
                <a:cs typeface="微软雅黑"/>
              </a:rPr>
              <a:t>宽</a:t>
            </a:r>
            <a:r>
              <a:rPr sz="1400" dirty="0">
                <a:solidFill>
                  <a:srgbClr val="585858"/>
                </a:solidFill>
                <a:latin typeface="微软雅黑"/>
                <a:cs typeface="微软雅黑"/>
              </a:rPr>
              <a:t>和存</a:t>
            </a:r>
            <a:r>
              <a:rPr sz="1400" spc="-15" dirty="0">
                <a:solidFill>
                  <a:srgbClr val="585858"/>
                </a:solidFill>
                <a:latin typeface="微软雅黑"/>
                <a:cs typeface="微软雅黑"/>
              </a:rPr>
              <a:t>储</a:t>
            </a:r>
            <a:r>
              <a:rPr sz="1400" dirty="0">
                <a:solidFill>
                  <a:srgbClr val="585858"/>
                </a:solidFill>
                <a:latin typeface="微软雅黑"/>
                <a:cs typeface="微软雅黑"/>
              </a:rPr>
              <a:t>方式  进行挖矿。当前，除了</a:t>
            </a:r>
            <a:r>
              <a:rPr sz="1400" spc="-15" dirty="0">
                <a:solidFill>
                  <a:srgbClr val="585858"/>
                </a:solidFill>
                <a:latin typeface="微软雅黑"/>
                <a:cs typeface="微软雅黑"/>
              </a:rPr>
              <a:t>极</a:t>
            </a:r>
            <a:r>
              <a:rPr sz="1400" dirty="0">
                <a:solidFill>
                  <a:srgbClr val="585858"/>
                </a:solidFill>
                <a:latin typeface="微软雅黑"/>
                <a:cs typeface="微软雅黑"/>
              </a:rPr>
              <a:t>路由</a:t>
            </a:r>
            <a:r>
              <a:rPr sz="1400" spc="-15" dirty="0">
                <a:solidFill>
                  <a:srgbClr val="585858"/>
                </a:solidFill>
                <a:latin typeface="微软雅黑"/>
                <a:cs typeface="微软雅黑"/>
              </a:rPr>
              <a:t>、</a:t>
            </a:r>
            <a:r>
              <a:rPr sz="1400" dirty="0">
                <a:solidFill>
                  <a:srgbClr val="585858"/>
                </a:solidFill>
                <a:latin typeface="微软雅黑"/>
                <a:cs typeface="微软雅黑"/>
              </a:rPr>
              <a:t>谛听</a:t>
            </a:r>
            <a:r>
              <a:rPr sz="1400" spc="-15" dirty="0">
                <a:solidFill>
                  <a:srgbClr val="585858"/>
                </a:solidFill>
                <a:latin typeface="微软雅黑"/>
                <a:cs typeface="微软雅黑"/>
              </a:rPr>
              <a:t>科</a:t>
            </a:r>
            <a:r>
              <a:rPr sz="1400" dirty="0">
                <a:solidFill>
                  <a:srgbClr val="585858"/>
                </a:solidFill>
                <a:latin typeface="微软雅黑"/>
                <a:cs typeface="微软雅黑"/>
              </a:rPr>
              <a:t>技等  硬件公司外，迅雷、小米、360、联想等互  联网公司也开始进军新兴挖矿硬件市场。</a:t>
            </a:r>
            <a:endParaRPr sz="1400">
              <a:latin typeface="微软雅黑"/>
              <a:cs typeface="微软雅黑"/>
            </a:endParaRPr>
          </a:p>
          <a:p>
            <a:pPr marL="299085" marR="5080" indent="-287020">
              <a:lnSpc>
                <a:spcPct val="150000"/>
              </a:lnSpc>
            </a:pPr>
            <a:r>
              <a:rPr sz="1400" spc="540" dirty="0">
                <a:solidFill>
                  <a:srgbClr val="1D9ED2"/>
                </a:solidFill>
                <a:latin typeface="Arial Unicode MS"/>
                <a:cs typeface="Arial Unicode MS"/>
              </a:rPr>
              <a:t>◆ </a:t>
            </a:r>
            <a:r>
              <a:rPr sz="1400" dirty="0">
                <a:solidFill>
                  <a:srgbClr val="585858"/>
                </a:solidFill>
                <a:latin typeface="微软雅黑"/>
                <a:cs typeface="微软雅黑"/>
              </a:rPr>
              <a:t>新兴挖矿硬件主要有四种挖矿方式；移动硬  盘挖矿、路由器挖矿、手机挖矿和电视盒挖  矿。其中移动硬盘挖矿和路由器挖矿被接受  程度更高。据链塔智库统计，在新兴挖矿硬  </a:t>
            </a:r>
            <a:r>
              <a:rPr sz="1400" spc="-5" dirty="0">
                <a:solidFill>
                  <a:srgbClr val="585858"/>
                </a:solidFill>
                <a:latin typeface="微软雅黑"/>
                <a:cs typeface="微软雅黑"/>
              </a:rPr>
              <a:t>件中，路由器挖矿与移动硬盘挖矿占比33%，  </a:t>
            </a:r>
            <a:r>
              <a:rPr sz="1400" dirty="0">
                <a:solidFill>
                  <a:srgbClr val="585858"/>
                </a:solidFill>
                <a:latin typeface="微软雅黑"/>
                <a:cs typeface="微软雅黑"/>
              </a:rPr>
              <a:t>手机挖矿为17%，电视盒子等新兴挖矿硬件  占比17%。</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858511" y="1549908"/>
            <a:ext cx="3418332" cy="1110996"/>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4858511" y="2660904"/>
            <a:ext cx="3418840" cy="504825"/>
          </a:xfrm>
          <a:prstGeom prst="rect">
            <a:avLst/>
          </a:prstGeom>
          <a:solidFill>
            <a:srgbClr val="1D9ED2"/>
          </a:solidFill>
        </p:spPr>
        <p:txBody>
          <a:bodyPr vert="horz" wrap="square" lIns="0" tIns="106045" rIns="0" bIns="0" rtlCol="0">
            <a:spAutoFit/>
          </a:bodyPr>
          <a:lstStyle/>
          <a:p>
            <a:pPr marL="1024255">
              <a:lnSpc>
                <a:spcPct val="100000"/>
              </a:lnSpc>
              <a:spcBef>
                <a:spcPts val="835"/>
              </a:spcBef>
            </a:pPr>
            <a:r>
              <a:rPr sz="1800" b="1" dirty="0">
                <a:solidFill>
                  <a:srgbClr val="F9F9F9"/>
                </a:solidFill>
                <a:latin typeface="微软雅黑"/>
                <a:cs typeface="微软雅黑"/>
              </a:rPr>
              <a:t>移动硬盘挖矿</a:t>
            </a:r>
            <a:endParaRPr sz="1800">
              <a:latin typeface="微软雅黑"/>
              <a:cs typeface="微软雅黑"/>
            </a:endParaRPr>
          </a:p>
        </p:txBody>
      </p:sp>
      <p:sp>
        <p:nvSpPr>
          <p:cNvPr id="9" name="object 9"/>
          <p:cNvSpPr txBox="1"/>
          <p:nvPr/>
        </p:nvSpPr>
        <p:spPr>
          <a:xfrm>
            <a:off x="4953380" y="3190493"/>
            <a:ext cx="3230245" cy="525145"/>
          </a:xfrm>
          <a:prstGeom prst="rect">
            <a:avLst/>
          </a:prstGeom>
        </p:spPr>
        <p:txBody>
          <a:bodyPr vert="horz" wrap="square" lIns="0" tIns="0" rIns="0" bIns="0" rtlCol="0">
            <a:spAutoFit/>
          </a:bodyPr>
          <a:lstStyle/>
          <a:p>
            <a:pPr marL="634365" marR="5080" indent="-622300">
              <a:lnSpc>
                <a:spcPct val="120000"/>
              </a:lnSpc>
            </a:pPr>
            <a:r>
              <a:rPr sz="1400" dirty="0">
                <a:solidFill>
                  <a:srgbClr val="585858"/>
                </a:solidFill>
                <a:latin typeface="微软雅黑"/>
                <a:cs typeface="微软雅黑"/>
              </a:rPr>
              <a:t>基于“私人云盘”与“</a:t>
            </a:r>
            <a:r>
              <a:rPr sz="1400" spc="-15" dirty="0">
                <a:solidFill>
                  <a:srgbClr val="585858"/>
                </a:solidFill>
                <a:latin typeface="微软雅黑"/>
                <a:cs typeface="微软雅黑"/>
              </a:rPr>
              <a:t>移</a:t>
            </a:r>
            <a:r>
              <a:rPr sz="1400" dirty="0">
                <a:solidFill>
                  <a:srgbClr val="585858"/>
                </a:solidFill>
                <a:latin typeface="微软雅黑"/>
                <a:cs typeface="微软雅黑"/>
              </a:rPr>
              <a:t>动硬</a:t>
            </a:r>
            <a:r>
              <a:rPr sz="1400" spc="-15" dirty="0">
                <a:solidFill>
                  <a:srgbClr val="585858"/>
                </a:solidFill>
                <a:latin typeface="微软雅黑"/>
                <a:cs typeface="微软雅黑"/>
              </a:rPr>
              <a:t>盘</a:t>
            </a:r>
            <a:r>
              <a:rPr sz="1400" dirty="0">
                <a:solidFill>
                  <a:srgbClr val="585858"/>
                </a:solidFill>
                <a:latin typeface="微软雅黑"/>
                <a:cs typeface="微软雅黑"/>
              </a:rPr>
              <a:t>”的</a:t>
            </a:r>
            <a:r>
              <a:rPr sz="1400" spc="-15" dirty="0">
                <a:solidFill>
                  <a:srgbClr val="585858"/>
                </a:solidFill>
                <a:latin typeface="微软雅黑"/>
                <a:cs typeface="微软雅黑"/>
              </a:rPr>
              <a:t>挖</a:t>
            </a:r>
            <a:r>
              <a:rPr sz="1400" dirty="0">
                <a:solidFill>
                  <a:srgbClr val="585858"/>
                </a:solidFill>
                <a:latin typeface="微软雅黑"/>
                <a:cs typeface="微软雅黑"/>
              </a:rPr>
              <a:t>矿  方式，如迅雷、斐讯等。</a:t>
            </a:r>
            <a:endParaRPr sz="1400">
              <a:latin typeface="微软雅黑"/>
              <a:cs typeface="微软雅黑"/>
            </a:endParaRPr>
          </a:p>
        </p:txBody>
      </p:sp>
      <p:sp>
        <p:nvSpPr>
          <p:cNvPr id="10" name="object 10"/>
          <p:cNvSpPr/>
          <p:nvPr/>
        </p:nvSpPr>
        <p:spPr>
          <a:xfrm>
            <a:off x="8371331" y="1549908"/>
            <a:ext cx="3416808" cy="1110996"/>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8371331" y="2660904"/>
            <a:ext cx="3416935" cy="504825"/>
          </a:xfrm>
          <a:prstGeom prst="rect">
            <a:avLst/>
          </a:prstGeom>
          <a:solidFill>
            <a:srgbClr val="9DD2E7"/>
          </a:solidFill>
        </p:spPr>
        <p:txBody>
          <a:bodyPr vert="horz" wrap="square" lIns="0" tIns="106045" rIns="0" bIns="0" rtlCol="0">
            <a:spAutoFit/>
          </a:bodyPr>
          <a:lstStyle/>
          <a:p>
            <a:pPr marL="1138555">
              <a:lnSpc>
                <a:spcPct val="100000"/>
              </a:lnSpc>
              <a:spcBef>
                <a:spcPts val="835"/>
              </a:spcBef>
            </a:pPr>
            <a:r>
              <a:rPr sz="1800" b="1" dirty="0">
                <a:solidFill>
                  <a:srgbClr val="F9F9F9"/>
                </a:solidFill>
                <a:latin typeface="微软雅黑"/>
                <a:cs typeface="微软雅黑"/>
              </a:rPr>
              <a:t>路由器挖矿</a:t>
            </a:r>
            <a:endParaRPr sz="1800">
              <a:latin typeface="微软雅黑"/>
              <a:cs typeface="微软雅黑"/>
            </a:endParaRPr>
          </a:p>
        </p:txBody>
      </p:sp>
      <p:sp>
        <p:nvSpPr>
          <p:cNvPr id="12" name="object 12"/>
          <p:cNvSpPr txBox="1"/>
          <p:nvPr/>
        </p:nvSpPr>
        <p:spPr>
          <a:xfrm>
            <a:off x="8466581" y="3190493"/>
            <a:ext cx="3230245" cy="525145"/>
          </a:xfrm>
          <a:prstGeom prst="rect">
            <a:avLst/>
          </a:prstGeom>
        </p:spPr>
        <p:txBody>
          <a:bodyPr vert="horz" wrap="square" lIns="0" tIns="0" rIns="0" bIns="0" rtlCol="0">
            <a:spAutoFit/>
          </a:bodyPr>
          <a:lstStyle/>
          <a:p>
            <a:pPr marL="655320" marR="5080" indent="-643255">
              <a:lnSpc>
                <a:spcPct val="120000"/>
              </a:lnSpc>
            </a:pPr>
            <a:r>
              <a:rPr sz="1400" dirty="0">
                <a:solidFill>
                  <a:srgbClr val="585858"/>
                </a:solidFill>
                <a:latin typeface="微软雅黑"/>
                <a:cs typeface="微软雅黑"/>
              </a:rPr>
              <a:t>基于“路由器”与“外</a:t>
            </a:r>
            <a:r>
              <a:rPr sz="1400" spc="-15" dirty="0">
                <a:solidFill>
                  <a:srgbClr val="585858"/>
                </a:solidFill>
                <a:latin typeface="微软雅黑"/>
                <a:cs typeface="微软雅黑"/>
              </a:rPr>
              <a:t>接</a:t>
            </a:r>
            <a:r>
              <a:rPr sz="1400" dirty="0">
                <a:solidFill>
                  <a:srgbClr val="585858"/>
                </a:solidFill>
                <a:latin typeface="微软雅黑"/>
                <a:cs typeface="微软雅黑"/>
              </a:rPr>
              <a:t>硬盘</a:t>
            </a:r>
            <a:r>
              <a:rPr sz="1400" spc="-15" dirty="0">
                <a:solidFill>
                  <a:srgbClr val="585858"/>
                </a:solidFill>
                <a:latin typeface="微软雅黑"/>
                <a:cs typeface="微软雅黑"/>
              </a:rPr>
              <a:t>”</a:t>
            </a:r>
            <a:r>
              <a:rPr sz="1400" dirty="0">
                <a:solidFill>
                  <a:srgbClr val="585858"/>
                </a:solidFill>
                <a:latin typeface="微软雅黑"/>
                <a:cs typeface="微软雅黑"/>
              </a:rPr>
              <a:t>的挖</a:t>
            </a:r>
            <a:r>
              <a:rPr sz="1400" spc="-15" dirty="0">
                <a:solidFill>
                  <a:srgbClr val="585858"/>
                </a:solidFill>
                <a:latin typeface="微软雅黑"/>
                <a:cs typeface="微软雅黑"/>
              </a:rPr>
              <a:t>矿</a:t>
            </a:r>
            <a:r>
              <a:rPr sz="1400" dirty="0">
                <a:solidFill>
                  <a:srgbClr val="585858"/>
                </a:solidFill>
                <a:latin typeface="微软雅黑"/>
                <a:cs typeface="微软雅黑"/>
              </a:rPr>
              <a:t>方  式，如极路由、360等。</a:t>
            </a:r>
            <a:endParaRPr sz="1400">
              <a:latin typeface="微软雅黑"/>
              <a:cs typeface="微软雅黑"/>
            </a:endParaRPr>
          </a:p>
        </p:txBody>
      </p:sp>
      <p:sp>
        <p:nvSpPr>
          <p:cNvPr id="13" name="object 13"/>
          <p:cNvSpPr/>
          <p:nvPr/>
        </p:nvSpPr>
        <p:spPr>
          <a:xfrm>
            <a:off x="4858511" y="3947159"/>
            <a:ext cx="3418332" cy="1616964"/>
          </a:xfrm>
          <a:prstGeom prst="rect">
            <a:avLst/>
          </a:prstGeom>
          <a:blipFill>
            <a:blip r:embed="rId6" cstate="print"/>
            <a:stretch>
              <a:fillRect/>
            </a:stretch>
          </a:blipFill>
        </p:spPr>
        <p:txBody>
          <a:bodyPr wrap="square" lIns="0" tIns="0" rIns="0" bIns="0" rtlCol="0"/>
          <a:lstStyle/>
          <a:p>
            <a:endParaRPr/>
          </a:p>
        </p:txBody>
      </p:sp>
      <p:sp>
        <p:nvSpPr>
          <p:cNvPr id="14" name="object 14"/>
          <p:cNvSpPr txBox="1"/>
          <p:nvPr/>
        </p:nvSpPr>
        <p:spPr>
          <a:xfrm>
            <a:off x="4858511" y="5058155"/>
            <a:ext cx="3418840" cy="506095"/>
          </a:xfrm>
          <a:prstGeom prst="rect">
            <a:avLst/>
          </a:prstGeom>
          <a:solidFill>
            <a:srgbClr val="F68B21"/>
          </a:solidFill>
        </p:spPr>
        <p:txBody>
          <a:bodyPr vert="horz" wrap="square" lIns="0" tIns="107314" rIns="0" bIns="0" rtlCol="0">
            <a:spAutoFit/>
          </a:bodyPr>
          <a:lstStyle/>
          <a:p>
            <a:pPr marL="1905" algn="ctr">
              <a:lnSpc>
                <a:spcPct val="100000"/>
              </a:lnSpc>
              <a:spcBef>
                <a:spcPts val="844"/>
              </a:spcBef>
            </a:pPr>
            <a:r>
              <a:rPr sz="1800" b="1" dirty="0">
                <a:solidFill>
                  <a:srgbClr val="F9F9F9"/>
                </a:solidFill>
                <a:latin typeface="微软雅黑"/>
                <a:cs typeface="微软雅黑"/>
              </a:rPr>
              <a:t>手机挖矿</a:t>
            </a:r>
            <a:endParaRPr sz="1800">
              <a:latin typeface="微软雅黑"/>
              <a:cs typeface="微软雅黑"/>
            </a:endParaRPr>
          </a:p>
        </p:txBody>
      </p:sp>
      <p:sp>
        <p:nvSpPr>
          <p:cNvPr id="15" name="object 15"/>
          <p:cNvSpPr txBox="1"/>
          <p:nvPr/>
        </p:nvSpPr>
        <p:spPr>
          <a:xfrm>
            <a:off x="4866894" y="5631688"/>
            <a:ext cx="3404235" cy="481965"/>
          </a:xfrm>
          <a:prstGeom prst="rect">
            <a:avLst/>
          </a:prstGeom>
        </p:spPr>
        <p:txBody>
          <a:bodyPr vert="horz" wrap="square" lIns="0" tIns="0" rIns="0" bIns="0" rtlCol="0">
            <a:spAutoFit/>
          </a:bodyPr>
          <a:lstStyle/>
          <a:p>
            <a:pPr marL="12700">
              <a:lnSpc>
                <a:spcPct val="100000"/>
              </a:lnSpc>
            </a:pPr>
            <a:r>
              <a:rPr sz="1400" spc="-5" dirty="0">
                <a:solidFill>
                  <a:srgbClr val="585858"/>
                </a:solidFill>
                <a:latin typeface="微软雅黑"/>
                <a:cs typeface="微软雅黑"/>
              </a:rPr>
              <a:t>通过手机的硬件性能与存储能力进行挖矿，</a:t>
            </a:r>
            <a:endParaRPr sz="1400">
              <a:latin typeface="微软雅黑"/>
              <a:cs typeface="微软雅黑"/>
            </a:endParaRPr>
          </a:p>
          <a:p>
            <a:pPr marL="564515">
              <a:lnSpc>
                <a:spcPct val="100000"/>
              </a:lnSpc>
              <a:spcBef>
                <a:spcPts val="335"/>
              </a:spcBef>
            </a:pPr>
            <a:r>
              <a:rPr sz="1400" dirty="0">
                <a:solidFill>
                  <a:srgbClr val="585858"/>
                </a:solidFill>
                <a:latin typeface="微软雅黑"/>
                <a:cs typeface="微软雅黑"/>
              </a:rPr>
              <a:t>如糖果手机、长虹手机等。</a:t>
            </a:r>
            <a:endParaRPr sz="1400">
              <a:latin typeface="微软雅黑"/>
              <a:cs typeface="微软雅黑"/>
            </a:endParaRPr>
          </a:p>
        </p:txBody>
      </p:sp>
      <p:sp>
        <p:nvSpPr>
          <p:cNvPr id="16" name="object 16"/>
          <p:cNvSpPr/>
          <p:nvPr/>
        </p:nvSpPr>
        <p:spPr>
          <a:xfrm>
            <a:off x="8371331" y="3947159"/>
            <a:ext cx="3416808" cy="1616964"/>
          </a:xfrm>
          <a:prstGeom prst="rect">
            <a:avLst/>
          </a:prstGeom>
          <a:blipFill>
            <a:blip r:embed="rId7" cstate="print"/>
            <a:stretch>
              <a:fillRect/>
            </a:stretch>
          </a:blipFill>
        </p:spPr>
        <p:txBody>
          <a:bodyPr wrap="square" lIns="0" tIns="0" rIns="0" bIns="0" rtlCol="0"/>
          <a:lstStyle/>
          <a:p>
            <a:endParaRPr/>
          </a:p>
        </p:txBody>
      </p:sp>
      <p:sp>
        <p:nvSpPr>
          <p:cNvPr id="17" name="object 17"/>
          <p:cNvSpPr txBox="1"/>
          <p:nvPr/>
        </p:nvSpPr>
        <p:spPr>
          <a:xfrm>
            <a:off x="8371331" y="5058155"/>
            <a:ext cx="3416935" cy="506095"/>
          </a:xfrm>
          <a:prstGeom prst="rect">
            <a:avLst/>
          </a:prstGeom>
          <a:solidFill>
            <a:srgbClr val="F6C000"/>
          </a:solidFill>
        </p:spPr>
        <p:txBody>
          <a:bodyPr vert="horz" wrap="square" lIns="0" tIns="107314" rIns="0" bIns="0" rtlCol="0">
            <a:spAutoFit/>
          </a:bodyPr>
          <a:lstStyle/>
          <a:p>
            <a:pPr marL="1024255">
              <a:lnSpc>
                <a:spcPct val="100000"/>
              </a:lnSpc>
              <a:spcBef>
                <a:spcPts val="844"/>
              </a:spcBef>
            </a:pPr>
            <a:r>
              <a:rPr sz="1800" b="1" dirty="0">
                <a:solidFill>
                  <a:srgbClr val="F9F9F9"/>
                </a:solidFill>
                <a:latin typeface="微软雅黑"/>
                <a:cs typeface="微软雅黑"/>
              </a:rPr>
              <a:t>电视盒子挖矿</a:t>
            </a:r>
            <a:endParaRPr sz="1800">
              <a:latin typeface="微软雅黑"/>
              <a:cs typeface="微软雅黑"/>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26</a:t>
            </a:fld>
            <a:endParaRPr dirty="0"/>
          </a:p>
        </p:txBody>
      </p:sp>
      <p:sp>
        <p:nvSpPr>
          <p:cNvPr id="20" name="object 20"/>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18" name="object 18"/>
          <p:cNvSpPr txBox="1"/>
          <p:nvPr/>
        </p:nvSpPr>
        <p:spPr>
          <a:xfrm>
            <a:off x="8466581" y="5631688"/>
            <a:ext cx="3230880" cy="481965"/>
          </a:xfrm>
          <a:prstGeom prst="rect">
            <a:avLst/>
          </a:prstGeom>
        </p:spPr>
        <p:txBody>
          <a:bodyPr vert="horz" wrap="square" lIns="0" tIns="0" rIns="0" bIns="0" rtlCol="0">
            <a:spAutoFit/>
          </a:bodyPr>
          <a:lstStyle/>
          <a:p>
            <a:pPr algn="ctr">
              <a:lnSpc>
                <a:spcPct val="100000"/>
              </a:lnSpc>
            </a:pPr>
            <a:r>
              <a:rPr sz="1400" dirty="0">
                <a:solidFill>
                  <a:srgbClr val="585858"/>
                </a:solidFill>
                <a:latin typeface="微软雅黑"/>
                <a:cs typeface="微软雅黑"/>
              </a:rPr>
              <a:t>基于“电视盒”的挖矿</a:t>
            </a:r>
            <a:r>
              <a:rPr sz="1400" spc="-15" dirty="0">
                <a:solidFill>
                  <a:srgbClr val="585858"/>
                </a:solidFill>
                <a:latin typeface="微软雅黑"/>
                <a:cs typeface="微软雅黑"/>
              </a:rPr>
              <a:t>方</a:t>
            </a:r>
            <a:r>
              <a:rPr sz="1400" dirty="0">
                <a:solidFill>
                  <a:srgbClr val="585858"/>
                </a:solidFill>
                <a:latin typeface="微软雅黑"/>
                <a:cs typeface="微软雅黑"/>
              </a:rPr>
              <a:t>式，</a:t>
            </a:r>
            <a:r>
              <a:rPr sz="1400" spc="-15" dirty="0">
                <a:solidFill>
                  <a:srgbClr val="585858"/>
                </a:solidFill>
                <a:latin typeface="微软雅黑"/>
                <a:cs typeface="微软雅黑"/>
              </a:rPr>
              <a:t>如</a:t>
            </a:r>
            <a:r>
              <a:rPr sz="1400" dirty="0">
                <a:solidFill>
                  <a:srgbClr val="585858"/>
                </a:solidFill>
                <a:latin typeface="微软雅黑"/>
                <a:cs typeface="微软雅黑"/>
              </a:rPr>
              <a:t>乐视</a:t>
            </a:r>
            <a:r>
              <a:rPr sz="1400" spc="-15" dirty="0">
                <a:solidFill>
                  <a:srgbClr val="585858"/>
                </a:solidFill>
                <a:latin typeface="微软雅黑"/>
                <a:cs typeface="微软雅黑"/>
              </a:rPr>
              <a:t>、</a:t>
            </a:r>
            <a:r>
              <a:rPr sz="1400" dirty="0">
                <a:solidFill>
                  <a:srgbClr val="585858"/>
                </a:solidFill>
                <a:latin typeface="微软雅黑"/>
                <a:cs typeface="微软雅黑"/>
              </a:rPr>
              <a:t>流</a:t>
            </a:r>
            <a:endParaRPr sz="1400">
              <a:latin typeface="微软雅黑"/>
              <a:cs typeface="微软雅黑"/>
            </a:endParaRPr>
          </a:p>
          <a:p>
            <a:pPr algn="ctr">
              <a:lnSpc>
                <a:spcPct val="100000"/>
              </a:lnSpc>
              <a:spcBef>
                <a:spcPts val="335"/>
              </a:spcBef>
            </a:pPr>
            <a:r>
              <a:rPr sz="1400" dirty="0">
                <a:solidFill>
                  <a:srgbClr val="585858"/>
                </a:solidFill>
                <a:latin typeface="微软雅黑"/>
                <a:cs typeface="微软雅黑"/>
              </a:rPr>
              <a:t>量矿石等。</a:t>
            </a:r>
            <a:endParaRPr sz="1400">
              <a:latin typeface="微软雅黑"/>
              <a:cs typeface="微软雅黑"/>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R="5080" algn="r">
              <a:lnSpc>
                <a:spcPct val="100000"/>
              </a:lnSpc>
            </a:pPr>
            <a:r>
              <a:rPr sz="1200" dirty="0">
                <a:solidFill>
                  <a:srgbClr val="5E666F"/>
                </a:solidFill>
                <a:latin typeface="微软雅黑"/>
                <a:cs typeface="微软雅黑"/>
              </a:rPr>
              <a:t>硬件</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spc="-5" dirty="0"/>
              <a:t>新兴挖矿硬件：主要有硬件销售</a:t>
            </a:r>
            <a:r>
              <a:rPr spc="-5" dirty="0">
                <a:latin typeface="微软雅黑"/>
                <a:cs typeface="微软雅黑"/>
              </a:rPr>
              <a:t>+</a:t>
            </a:r>
            <a:r>
              <a:rPr spc="-5" dirty="0"/>
              <a:t>共享</a:t>
            </a:r>
            <a:r>
              <a:rPr spc="-5" dirty="0">
                <a:latin typeface="微软雅黑"/>
                <a:cs typeface="微软雅黑"/>
              </a:rPr>
              <a:t>CDN</a:t>
            </a:r>
            <a:r>
              <a:rPr spc="-5" dirty="0"/>
              <a:t>、硬件销售</a:t>
            </a:r>
            <a:r>
              <a:rPr spc="-5" dirty="0">
                <a:latin typeface="微软雅黑"/>
                <a:cs typeface="微软雅黑"/>
              </a:rPr>
              <a:t>+</a:t>
            </a:r>
            <a:r>
              <a:rPr spc="-5" dirty="0"/>
              <a:t>炒币、</a:t>
            </a:r>
          </a:p>
          <a:p>
            <a:pPr marL="12700">
              <a:lnSpc>
                <a:spcPts val="2735"/>
              </a:lnSpc>
            </a:pPr>
            <a:r>
              <a:rPr spc="-5" dirty="0">
                <a:latin typeface="微软雅黑"/>
                <a:cs typeface="微软雅黑"/>
              </a:rPr>
              <a:t>0</a:t>
            </a:r>
            <a:r>
              <a:rPr spc="-5" dirty="0"/>
              <a:t>元购、硬件销售</a:t>
            </a:r>
            <a:r>
              <a:rPr spc="-5" dirty="0">
                <a:latin typeface="微软雅黑"/>
                <a:cs typeface="微软雅黑"/>
              </a:rPr>
              <a:t>+</a:t>
            </a:r>
            <a:r>
              <a:rPr spc="-5" dirty="0"/>
              <a:t>共享</a:t>
            </a:r>
            <a:r>
              <a:rPr spc="-5" dirty="0">
                <a:latin typeface="微软雅黑"/>
                <a:cs typeface="微软雅黑"/>
              </a:rPr>
              <a:t>CDN+</a:t>
            </a:r>
            <a:r>
              <a:rPr spc="-5" dirty="0"/>
              <a:t>收益分配四种商业模式</a:t>
            </a:r>
          </a:p>
        </p:txBody>
      </p:sp>
      <p:sp>
        <p:nvSpPr>
          <p:cNvPr id="5" name="object 5"/>
          <p:cNvSpPr txBox="1"/>
          <p:nvPr/>
        </p:nvSpPr>
        <p:spPr>
          <a:xfrm>
            <a:off x="829767" y="1510157"/>
            <a:ext cx="10815320" cy="546100"/>
          </a:xfrm>
          <a:prstGeom prst="rect">
            <a:avLst/>
          </a:prstGeom>
        </p:spPr>
        <p:txBody>
          <a:bodyPr vert="horz" wrap="square" lIns="0" tIns="0" rIns="0" bIns="0" rtlCol="0">
            <a:spAutoFit/>
          </a:bodyPr>
          <a:lstStyle/>
          <a:p>
            <a:pPr marL="299085" indent="-287020">
              <a:lnSpc>
                <a:spcPct val="100000"/>
              </a:lnSpc>
            </a:pPr>
            <a:r>
              <a:rPr sz="1400" spc="540" dirty="0">
                <a:solidFill>
                  <a:srgbClr val="1D9ED2"/>
                </a:solidFill>
                <a:latin typeface="Arial Unicode MS"/>
                <a:cs typeface="Arial Unicode MS"/>
              </a:rPr>
              <a:t>◆</a:t>
            </a:r>
            <a:r>
              <a:rPr sz="1400" spc="680" dirty="0">
                <a:solidFill>
                  <a:srgbClr val="1D9ED2"/>
                </a:solidFill>
                <a:latin typeface="Arial Unicode MS"/>
                <a:cs typeface="Arial Unicode MS"/>
              </a:rPr>
              <a:t> </a:t>
            </a:r>
            <a:r>
              <a:rPr sz="1400" spc="-5" dirty="0">
                <a:solidFill>
                  <a:srgbClr val="585858"/>
                </a:solidFill>
                <a:latin typeface="微软雅黑"/>
                <a:cs typeface="微软雅黑"/>
              </a:rPr>
              <a:t>当前，新兴区块链硬件厂商主要有四种商业模式：硬件销售+共享CDN、硬件销售+炒币、0元购、硬件销售+共享CDN+收益分配。理</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论上，新兴区块链硬件厂商应在B端、C端双重获利，但在商业模式落地过程中，厂商的赢利点主要在C端，B端共享CDN几乎未获利。</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97051" y="2833116"/>
            <a:ext cx="11395075" cy="828040"/>
          </a:xfrm>
          <a:custGeom>
            <a:avLst/>
            <a:gdLst/>
            <a:ahLst/>
            <a:cxnLst/>
            <a:rect l="l" t="t" r="r" b="b"/>
            <a:pathLst>
              <a:path w="11395075" h="828039">
                <a:moveTo>
                  <a:pt x="11093577" y="0"/>
                </a:moveTo>
                <a:lnTo>
                  <a:pt x="0" y="0"/>
                </a:lnTo>
                <a:lnTo>
                  <a:pt x="0" y="827532"/>
                </a:lnTo>
                <a:lnTo>
                  <a:pt x="11093577" y="827532"/>
                </a:lnTo>
                <a:lnTo>
                  <a:pt x="11394948" y="425950"/>
                </a:lnTo>
                <a:lnTo>
                  <a:pt x="11394948" y="401581"/>
                </a:lnTo>
                <a:lnTo>
                  <a:pt x="11093577" y="0"/>
                </a:lnTo>
                <a:close/>
              </a:path>
            </a:pathLst>
          </a:custGeom>
          <a:solidFill>
            <a:srgbClr val="ECECEC"/>
          </a:solidFill>
        </p:spPr>
        <p:txBody>
          <a:bodyPr wrap="square" lIns="0" tIns="0" rIns="0" bIns="0" rtlCol="0"/>
          <a:lstStyle/>
          <a:p>
            <a:endParaRPr/>
          </a:p>
        </p:txBody>
      </p:sp>
      <p:sp>
        <p:nvSpPr>
          <p:cNvPr id="8" name="object 8"/>
          <p:cNvSpPr/>
          <p:nvPr/>
        </p:nvSpPr>
        <p:spPr>
          <a:xfrm>
            <a:off x="1069847" y="2403348"/>
            <a:ext cx="1838325" cy="1546860"/>
          </a:xfrm>
          <a:custGeom>
            <a:avLst/>
            <a:gdLst/>
            <a:ahLst/>
            <a:cxnLst/>
            <a:rect l="l" t="t" r="r" b="b"/>
            <a:pathLst>
              <a:path w="1838325" h="1546860">
                <a:moveTo>
                  <a:pt x="1171575" y="0"/>
                </a:moveTo>
                <a:lnTo>
                  <a:pt x="0" y="0"/>
                </a:lnTo>
                <a:lnTo>
                  <a:pt x="42059" y="22191"/>
                </a:lnTo>
                <a:lnTo>
                  <a:pt x="82804" y="47695"/>
                </a:lnTo>
                <a:lnTo>
                  <a:pt x="121970" y="76438"/>
                </a:lnTo>
                <a:lnTo>
                  <a:pt x="159290" y="108345"/>
                </a:lnTo>
                <a:lnTo>
                  <a:pt x="194499" y="143342"/>
                </a:lnTo>
                <a:lnTo>
                  <a:pt x="227330" y="181355"/>
                </a:lnTo>
                <a:lnTo>
                  <a:pt x="256884" y="218080"/>
                </a:lnTo>
                <a:lnTo>
                  <a:pt x="284271" y="256667"/>
                </a:lnTo>
                <a:lnTo>
                  <a:pt x="309457" y="297005"/>
                </a:lnTo>
                <a:lnTo>
                  <a:pt x="332408" y="338981"/>
                </a:lnTo>
                <a:lnTo>
                  <a:pt x="353088" y="382485"/>
                </a:lnTo>
                <a:lnTo>
                  <a:pt x="371464" y="427403"/>
                </a:lnTo>
                <a:lnTo>
                  <a:pt x="387501" y="473624"/>
                </a:lnTo>
                <a:lnTo>
                  <a:pt x="401165" y="521035"/>
                </a:lnTo>
                <a:lnTo>
                  <a:pt x="412422" y="569525"/>
                </a:lnTo>
                <a:lnTo>
                  <a:pt x="421237" y="618982"/>
                </a:lnTo>
                <a:lnTo>
                  <a:pt x="427576" y="669294"/>
                </a:lnTo>
                <a:lnTo>
                  <a:pt x="431405" y="720348"/>
                </a:lnTo>
                <a:lnTo>
                  <a:pt x="432689" y="772032"/>
                </a:lnTo>
                <a:lnTo>
                  <a:pt x="431405" y="824314"/>
                </a:lnTo>
                <a:lnTo>
                  <a:pt x="427576" y="875872"/>
                </a:lnTo>
                <a:lnTo>
                  <a:pt x="421237" y="926605"/>
                </a:lnTo>
                <a:lnTo>
                  <a:pt x="412422" y="976406"/>
                </a:lnTo>
                <a:lnTo>
                  <a:pt x="401165" y="1025173"/>
                </a:lnTo>
                <a:lnTo>
                  <a:pt x="387501" y="1072799"/>
                </a:lnTo>
                <a:lnTo>
                  <a:pt x="371464" y="1119182"/>
                </a:lnTo>
                <a:lnTo>
                  <a:pt x="353088" y="1164215"/>
                </a:lnTo>
                <a:lnTo>
                  <a:pt x="332408" y="1207796"/>
                </a:lnTo>
                <a:lnTo>
                  <a:pt x="309457" y="1249820"/>
                </a:lnTo>
                <a:lnTo>
                  <a:pt x="284271" y="1290182"/>
                </a:lnTo>
                <a:lnTo>
                  <a:pt x="256884" y="1328778"/>
                </a:lnTo>
                <a:lnTo>
                  <a:pt x="227330" y="1365503"/>
                </a:lnTo>
                <a:lnTo>
                  <a:pt x="194499" y="1403517"/>
                </a:lnTo>
                <a:lnTo>
                  <a:pt x="159290" y="1438514"/>
                </a:lnTo>
                <a:lnTo>
                  <a:pt x="121970" y="1470421"/>
                </a:lnTo>
                <a:lnTo>
                  <a:pt x="82804" y="1499164"/>
                </a:lnTo>
                <a:lnTo>
                  <a:pt x="42059" y="1524668"/>
                </a:lnTo>
                <a:lnTo>
                  <a:pt x="0" y="1546859"/>
                </a:lnTo>
                <a:lnTo>
                  <a:pt x="1171575" y="1546859"/>
                </a:lnTo>
                <a:lnTo>
                  <a:pt x="1217301" y="1545220"/>
                </a:lnTo>
                <a:lnTo>
                  <a:pt x="1261958" y="1540368"/>
                </a:lnTo>
                <a:lnTo>
                  <a:pt x="1305479" y="1532403"/>
                </a:lnTo>
                <a:lnTo>
                  <a:pt x="1347795" y="1521425"/>
                </a:lnTo>
                <a:lnTo>
                  <a:pt x="1388839" y="1507535"/>
                </a:lnTo>
                <a:lnTo>
                  <a:pt x="1428542" y="1490832"/>
                </a:lnTo>
                <a:lnTo>
                  <a:pt x="1466837" y="1471417"/>
                </a:lnTo>
                <a:lnTo>
                  <a:pt x="1503656" y="1449389"/>
                </a:lnTo>
                <a:lnTo>
                  <a:pt x="1538931" y="1424847"/>
                </a:lnTo>
                <a:lnTo>
                  <a:pt x="1572594" y="1397894"/>
                </a:lnTo>
                <a:lnTo>
                  <a:pt x="1604577" y="1368627"/>
                </a:lnTo>
                <a:lnTo>
                  <a:pt x="1634812" y="1337147"/>
                </a:lnTo>
                <a:lnTo>
                  <a:pt x="1663232" y="1303555"/>
                </a:lnTo>
                <a:lnTo>
                  <a:pt x="1689768" y="1267950"/>
                </a:lnTo>
                <a:lnTo>
                  <a:pt x="1714353" y="1230431"/>
                </a:lnTo>
                <a:lnTo>
                  <a:pt x="1736919" y="1191100"/>
                </a:lnTo>
                <a:lnTo>
                  <a:pt x="1757397" y="1150056"/>
                </a:lnTo>
                <a:lnTo>
                  <a:pt x="1775721" y="1107399"/>
                </a:lnTo>
                <a:lnTo>
                  <a:pt x="1791822" y="1063229"/>
                </a:lnTo>
                <a:lnTo>
                  <a:pt x="1805632" y="1017645"/>
                </a:lnTo>
                <a:lnTo>
                  <a:pt x="1817083" y="970749"/>
                </a:lnTo>
                <a:lnTo>
                  <a:pt x="1826108" y="922640"/>
                </a:lnTo>
                <a:lnTo>
                  <a:pt x="1832638" y="873417"/>
                </a:lnTo>
                <a:lnTo>
                  <a:pt x="1836606" y="823181"/>
                </a:lnTo>
                <a:lnTo>
                  <a:pt x="1837944" y="772032"/>
                </a:lnTo>
                <a:lnTo>
                  <a:pt x="1836606" y="721206"/>
                </a:lnTo>
                <a:lnTo>
                  <a:pt x="1832638" y="671266"/>
                </a:lnTo>
                <a:lnTo>
                  <a:pt x="1826108" y="622315"/>
                </a:lnTo>
                <a:lnTo>
                  <a:pt x="1817083" y="574454"/>
                </a:lnTo>
                <a:lnTo>
                  <a:pt x="1805632" y="527783"/>
                </a:lnTo>
                <a:lnTo>
                  <a:pt x="1791822" y="482404"/>
                </a:lnTo>
                <a:lnTo>
                  <a:pt x="1775721" y="438417"/>
                </a:lnTo>
                <a:lnTo>
                  <a:pt x="1757397" y="395924"/>
                </a:lnTo>
                <a:lnTo>
                  <a:pt x="1736919" y="355026"/>
                </a:lnTo>
                <a:lnTo>
                  <a:pt x="1714353" y="315824"/>
                </a:lnTo>
                <a:lnTo>
                  <a:pt x="1689768" y="278419"/>
                </a:lnTo>
                <a:lnTo>
                  <a:pt x="1663232" y="242911"/>
                </a:lnTo>
                <a:lnTo>
                  <a:pt x="1634812" y="209403"/>
                </a:lnTo>
                <a:lnTo>
                  <a:pt x="1604577" y="177994"/>
                </a:lnTo>
                <a:lnTo>
                  <a:pt x="1572594" y="148787"/>
                </a:lnTo>
                <a:lnTo>
                  <a:pt x="1538931" y="121881"/>
                </a:lnTo>
                <a:lnTo>
                  <a:pt x="1503656" y="97379"/>
                </a:lnTo>
                <a:lnTo>
                  <a:pt x="1466837" y="75381"/>
                </a:lnTo>
                <a:lnTo>
                  <a:pt x="1428542" y="55988"/>
                </a:lnTo>
                <a:lnTo>
                  <a:pt x="1388839" y="39301"/>
                </a:lnTo>
                <a:lnTo>
                  <a:pt x="1347795" y="25422"/>
                </a:lnTo>
                <a:lnTo>
                  <a:pt x="1305479" y="14451"/>
                </a:lnTo>
                <a:lnTo>
                  <a:pt x="1261958" y="6490"/>
                </a:lnTo>
                <a:lnTo>
                  <a:pt x="1217301" y="1639"/>
                </a:lnTo>
                <a:lnTo>
                  <a:pt x="1171575" y="0"/>
                </a:lnTo>
                <a:close/>
              </a:path>
            </a:pathLst>
          </a:custGeom>
          <a:solidFill>
            <a:srgbClr val="9DD2E7"/>
          </a:solidFill>
        </p:spPr>
        <p:txBody>
          <a:bodyPr wrap="square" lIns="0" tIns="0" rIns="0" bIns="0" rtlCol="0"/>
          <a:lstStyle/>
          <a:p>
            <a:endParaRPr/>
          </a:p>
        </p:txBody>
      </p:sp>
      <p:sp>
        <p:nvSpPr>
          <p:cNvPr id="9" name="object 9"/>
          <p:cNvSpPr txBox="1"/>
          <p:nvPr/>
        </p:nvSpPr>
        <p:spPr>
          <a:xfrm>
            <a:off x="1558544" y="3249929"/>
            <a:ext cx="1231265" cy="439420"/>
          </a:xfrm>
          <a:prstGeom prst="rect">
            <a:avLst/>
          </a:prstGeom>
        </p:spPr>
        <p:txBody>
          <a:bodyPr vert="horz" wrap="square" lIns="0" tIns="0" rIns="0" bIns="0" rtlCol="0">
            <a:spAutoFit/>
          </a:bodyPr>
          <a:lstStyle/>
          <a:p>
            <a:pPr algn="ctr">
              <a:lnSpc>
                <a:spcPct val="100000"/>
              </a:lnSpc>
            </a:pPr>
            <a:r>
              <a:rPr sz="1400" b="1" dirty="0">
                <a:solidFill>
                  <a:srgbClr val="F9F9F9"/>
                </a:solidFill>
                <a:latin typeface="微软雅黑"/>
                <a:cs typeface="微软雅黑"/>
              </a:rPr>
              <a:t>硬件销售</a:t>
            </a:r>
            <a:r>
              <a:rPr sz="1400" b="1" spc="-5" dirty="0">
                <a:solidFill>
                  <a:srgbClr val="F9F9F9"/>
                </a:solidFill>
                <a:latin typeface="微软雅黑"/>
                <a:cs typeface="微软雅黑"/>
              </a:rPr>
              <a:t>+</a:t>
            </a:r>
            <a:r>
              <a:rPr sz="1400" b="1" dirty="0">
                <a:solidFill>
                  <a:srgbClr val="F9F9F9"/>
                </a:solidFill>
                <a:latin typeface="微软雅黑"/>
                <a:cs typeface="微软雅黑"/>
              </a:rPr>
              <a:t>共享</a:t>
            </a:r>
            <a:endParaRPr sz="1400">
              <a:latin typeface="微软雅黑"/>
              <a:cs typeface="微软雅黑"/>
            </a:endParaRPr>
          </a:p>
          <a:p>
            <a:pPr algn="ctr">
              <a:lnSpc>
                <a:spcPct val="100000"/>
              </a:lnSpc>
            </a:pPr>
            <a:r>
              <a:rPr sz="1400" b="1" dirty="0">
                <a:solidFill>
                  <a:srgbClr val="F9F9F9"/>
                </a:solidFill>
                <a:latin typeface="微软雅黑"/>
                <a:cs typeface="微软雅黑"/>
              </a:rPr>
              <a:t>CDN</a:t>
            </a:r>
            <a:endParaRPr sz="1400">
              <a:latin typeface="微软雅黑"/>
              <a:cs typeface="微软雅黑"/>
            </a:endParaRPr>
          </a:p>
        </p:txBody>
      </p:sp>
      <p:sp>
        <p:nvSpPr>
          <p:cNvPr id="10" name="object 10"/>
          <p:cNvSpPr/>
          <p:nvPr/>
        </p:nvSpPr>
        <p:spPr>
          <a:xfrm>
            <a:off x="1888235" y="2658123"/>
            <a:ext cx="571500" cy="460375"/>
          </a:xfrm>
          <a:custGeom>
            <a:avLst/>
            <a:gdLst/>
            <a:ahLst/>
            <a:cxnLst/>
            <a:rect l="l" t="t" r="r" b="b"/>
            <a:pathLst>
              <a:path w="571500" h="460375">
                <a:moveTo>
                  <a:pt x="452755" y="248271"/>
                </a:moveTo>
                <a:lnTo>
                  <a:pt x="406554" y="256585"/>
                </a:lnTo>
                <a:lnTo>
                  <a:pt x="368807" y="279259"/>
                </a:lnTo>
                <a:lnTo>
                  <a:pt x="343348" y="312886"/>
                </a:lnTo>
                <a:lnTo>
                  <a:pt x="334009" y="354062"/>
                </a:lnTo>
                <a:lnTo>
                  <a:pt x="343348" y="395311"/>
                </a:lnTo>
                <a:lnTo>
                  <a:pt x="368807" y="428976"/>
                </a:lnTo>
                <a:lnTo>
                  <a:pt x="406554" y="451663"/>
                </a:lnTo>
                <a:lnTo>
                  <a:pt x="452755" y="459980"/>
                </a:lnTo>
                <a:lnTo>
                  <a:pt x="499008" y="451663"/>
                </a:lnTo>
                <a:lnTo>
                  <a:pt x="536749" y="428976"/>
                </a:lnTo>
                <a:lnTo>
                  <a:pt x="560433" y="397623"/>
                </a:lnTo>
                <a:lnTo>
                  <a:pt x="437388" y="397623"/>
                </a:lnTo>
                <a:lnTo>
                  <a:pt x="392811" y="357618"/>
                </a:lnTo>
                <a:lnTo>
                  <a:pt x="415670" y="337425"/>
                </a:lnTo>
                <a:lnTo>
                  <a:pt x="459531" y="337425"/>
                </a:lnTo>
                <a:lnTo>
                  <a:pt x="489838" y="310501"/>
                </a:lnTo>
                <a:lnTo>
                  <a:pt x="560375" y="310501"/>
                </a:lnTo>
                <a:lnTo>
                  <a:pt x="536749" y="279259"/>
                </a:lnTo>
                <a:lnTo>
                  <a:pt x="499008" y="256585"/>
                </a:lnTo>
                <a:lnTo>
                  <a:pt x="452755" y="248271"/>
                </a:lnTo>
                <a:close/>
              </a:path>
              <a:path w="571500" h="460375">
                <a:moveTo>
                  <a:pt x="258179" y="0"/>
                </a:moveTo>
                <a:lnTo>
                  <a:pt x="217169" y="4050"/>
                </a:lnTo>
                <a:lnTo>
                  <a:pt x="177863" y="24576"/>
                </a:lnTo>
                <a:lnTo>
                  <a:pt x="148224" y="54691"/>
                </a:lnTo>
                <a:lnTo>
                  <a:pt x="134318" y="100570"/>
                </a:lnTo>
                <a:lnTo>
                  <a:pt x="135173" y="111527"/>
                </a:lnTo>
                <a:lnTo>
                  <a:pt x="137190" y="122922"/>
                </a:lnTo>
                <a:lnTo>
                  <a:pt x="138430" y="128129"/>
                </a:lnTo>
                <a:lnTo>
                  <a:pt x="139319" y="130796"/>
                </a:lnTo>
                <a:lnTo>
                  <a:pt x="133016" y="132429"/>
                </a:lnTo>
                <a:lnTo>
                  <a:pt x="128428" y="138050"/>
                </a:lnTo>
                <a:lnTo>
                  <a:pt x="127317" y="149316"/>
                </a:lnTo>
                <a:lnTo>
                  <a:pt x="131444" y="167880"/>
                </a:lnTo>
                <a:lnTo>
                  <a:pt x="137044" y="182834"/>
                </a:lnTo>
                <a:lnTo>
                  <a:pt x="142335" y="192359"/>
                </a:lnTo>
                <a:lnTo>
                  <a:pt x="147196" y="197455"/>
                </a:lnTo>
                <a:lnTo>
                  <a:pt x="151511" y="199122"/>
                </a:lnTo>
                <a:lnTo>
                  <a:pt x="153483" y="207500"/>
                </a:lnTo>
                <a:lnTo>
                  <a:pt x="156527" y="216140"/>
                </a:lnTo>
                <a:lnTo>
                  <a:pt x="160619" y="224875"/>
                </a:lnTo>
                <a:lnTo>
                  <a:pt x="165734" y="233539"/>
                </a:lnTo>
                <a:lnTo>
                  <a:pt x="165734" y="278116"/>
                </a:lnTo>
                <a:lnTo>
                  <a:pt x="164719" y="279513"/>
                </a:lnTo>
                <a:lnTo>
                  <a:pt x="163194" y="280148"/>
                </a:lnTo>
                <a:lnTo>
                  <a:pt x="143589" y="289175"/>
                </a:lnTo>
                <a:lnTo>
                  <a:pt x="109219" y="306548"/>
                </a:lnTo>
                <a:lnTo>
                  <a:pt x="65611" y="331422"/>
                </a:lnTo>
                <a:lnTo>
                  <a:pt x="18287" y="362952"/>
                </a:lnTo>
                <a:lnTo>
                  <a:pt x="0" y="397242"/>
                </a:lnTo>
                <a:lnTo>
                  <a:pt x="0" y="437120"/>
                </a:lnTo>
                <a:lnTo>
                  <a:pt x="1984" y="445829"/>
                </a:lnTo>
                <a:lnTo>
                  <a:pt x="7397" y="452979"/>
                </a:lnTo>
                <a:lnTo>
                  <a:pt x="15430" y="457819"/>
                </a:lnTo>
                <a:lnTo>
                  <a:pt x="25272" y="459599"/>
                </a:lnTo>
                <a:lnTo>
                  <a:pt x="353821" y="459599"/>
                </a:lnTo>
                <a:lnTo>
                  <a:pt x="330844" y="438394"/>
                </a:lnTo>
                <a:lnTo>
                  <a:pt x="313356" y="413212"/>
                </a:lnTo>
                <a:lnTo>
                  <a:pt x="302226" y="384839"/>
                </a:lnTo>
                <a:lnTo>
                  <a:pt x="298322" y="354062"/>
                </a:lnTo>
                <a:lnTo>
                  <a:pt x="300468" y="331422"/>
                </a:lnTo>
                <a:lnTo>
                  <a:pt x="300581" y="330821"/>
                </a:lnTo>
                <a:lnTo>
                  <a:pt x="306768" y="309342"/>
                </a:lnTo>
                <a:lnTo>
                  <a:pt x="316753" y="289071"/>
                </a:lnTo>
                <a:lnTo>
                  <a:pt x="330072" y="270623"/>
                </a:lnTo>
                <a:lnTo>
                  <a:pt x="330072" y="233539"/>
                </a:lnTo>
                <a:lnTo>
                  <a:pt x="335115" y="224875"/>
                </a:lnTo>
                <a:lnTo>
                  <a:pt x="339169" y="216140"/>
                </a:lnTo>
                <a:lnTo>
                  <a:pt x="342199" y="207500"/>
                </a:lnTo>
                <a:lnTo>
                  <a:pt x="344169" y="199122"/>
                </a:lnTo>
                <a:lnTo>
                  <a:pt x="348486" y="197490"/>
                </a:lnTo>
                <a:lnTo>
                  <a:pt x="353361" y="192454"/>
                </a:lnTo>
                <a:lnTo>
                  <a:pt x="358689" y="182941"/>
                </a:lnTo>
                <a:lnTo>
                  <a:pt x="364363" y="167880"/>
                </a:lnTo>
                <a:lnTo>
                  <a:pt x="368446" y="149012"/>
                </a:lnTo>
                <a:lnTo>
                  <a:pt x="367220" y="137717"/>
                </a:lnTo>
                <a:lnTo>
                  <a:pt x="362469" y="132232"/>
                </a:lnTo>
                <a:lnTo>
                  <a:pt x="355981" y="130796"/>
                </a:lnTo>
                <a:lnTo>
                  <a:pt x="356869" y="128129"/>
                </a:lnTo>
                <a:lnTo>
                  <a:pt x="357631" y="125462"/>
                </a:lnTo>
                <a:lnTo>
                  <a:pt x="358139" y="122922"/>
                </a:lnTo>
                <a:lnTo>
                  <a:pt x="359975" y="73126"/>
                </a:lnTo>
                <a:lnTo>
                  <a:pt x="348535" y="46785"/>
                </a:lnTo>
                <a:lnTo>
                  <a:pt x="334119" y="36447"/>
                </a:lnTo>
                <a:lnTo>
                  <a:pt x="327025" y="34657"/>
                </a:lnTo>
                <a:lnTo>
                  <a:pt x="325473" y="32414"/>
                </a:lnTo>
                <a:lnTo>
                  <a:pt x="287254" y="6060"/>
                </a:lnTo>
                <a:lnTo>
                  <a:pt x="273812" y="2160"/>
                </a:lnTo>
                <a:lnTo>
                  <a:pt x="258179" y="0"/>
                </a:lnTo>
                <a:close/>
              </a:path>
              <a:path w="571500" h="460375">
                <a:moveTo>
                  <a:pt x="560375" y="310501"/>
                </a:moveTo>
                <a:lnTo>
                  <a:pt x="489838" y="310501"/>
                </a:lnTo>
                <a:lnTo>
                  <a:pt x="512444" y="330821"/>
                </a:lnTo>
                <a:lnTo>
                  <a:pt x="437388" y="397623"/>
                </a:lnTo>
                <a:lnTo>
                  <a:pt x="560433" y="397623"/>
                </a:lnTo>
                <a:lnTo>
                  <a:pt x="562179" y="395311"/>
                </a:lnTo>
                <a:lnTo>
                  <a:pt x="571500" y="354062"/>
                </a:lnTo>
                <a:lnTo>
                  <a:pt x="562179" y="312886"/>
                </a:lnTo>
                <a:lnTo>
                  <a:pt x="560375" y="310501"/>
                </a:lnTo>
                <a:close/>
              </a:path>
              <a:path w="571500" h="460375">
                <a:moveTo>
                  <a:pt x="459531" y="337425"/>
                </a:moveTo>
                <a:lnTo>
                  <a:pt x="415670" y="337425"/>
                </a:lnTo>
                <a:lnTo>
                  <a:pt x="437514" y="356983"/>
                </a:lnTo>
                <a:lnTo>
                  <a:pt x="459531" y="337425"/>
                </a:lnTo>
                <a:close/>
              </a:path>
            </a:pathLst>
          </a:custGeom>
          <a:solidFill>
            <a:srgbClr val="F9F9F9"/>
          </a:solidFill>
        </p:spPr>
        <p:txBody>
          <a:bodyPr wrap="square" lIns="0" tIns="0" rIns="0" bIns="0" rtlCol="0"/>
          <a:lstStyle/>
          <a:p>
            <a:endParaRPr/>
          </a:p>
        </p:txBody>
      </p:sp>
      <p:sp>
        <p:nvSpPr>
          <p:cNvPr id="11" name="object 11"/>
          <p:cNvSpPr txBox="1"/>
          <p:nvPr/>
        </p:nvSpPr>
        <p:spPr>
          <a:xfrm>
            <a:off x="627075" y="3979164"/>
            <a:ext cx="2636520" cy="2207895"/>
          </a:xfrm>
          <a:prstGeom prst="rect">
            <a:avLst/>
          </a:prstGeom>
        </p:spPr>
        <p:txBody>
          <a:bodyPr vert="horz" wrap="square" lIns="0" tIns="0" rIns="0" bIns="0" rtlCol="0">
            <a:spAutoFit/>
          </a:bodyPr>
          <a:lstStyle/>
          <a:p>
            <a:pPr marL="184785" marR="5080" indent="-172720">
              <a:lnSpc>
                <a:spcPct val="150000"/>
              </a:lnSpc>
            </a:pPr>
            <a:r>
              <a:rPr sz="1200" spc="-5" dirty="0">
                <a:solidFill>
                  <a:srgbClr val="585858"/>
                </a:solidFill>
                <a:latin typeface="Arial"/>
                <a:cs typeface="Arial"/>
              </a:rPr>
              <a:t>• </a:t>
            </a:r>
            <a:r>
              <a:rPr sz="1200" b="1" dirty="0">
                <a:solidFill>
                  <a:srgbClr val="585858"/>
                </a:solidFill>
                <a:latin typeface="微软雅黑"/>
                <a:cs typeface="微软雅黑"/>
              </a:rPr>
              <a:t>模式介绍</a:t>
            </a:r>
            <a:r>
              <a:rPr sz="1200" dirty="0">
                <a:solidFill>
                  <a:srgbClr val="585858"/>
                </a:solidFill>
                <a:latin typeface="微软雅黑"/>
                <a:cs typeface="微软雅黑"/>
              </a:rPr>
              <a:t>：向C端用户售卖移动硬  盘或极路由等硬件，收集用户分散、  </a:t>
            </a:r>
            <a:r>
              <a:rPr sz="1200" spc="-5" dirty="0">
                <a:solidFill>
                  <a:srgbClr val="585858"/>
                </a:solidFill>
                <a:latin typeface="微软雅黑"/>
                <a:cs typeface="微软雅黑"/>
              </a:rPr>
              <a:t>闲置的带宽和存储，将其卖给B端  </a:t>
            </a:r>
            <a:r>
              <a:rPr sz="1200" dirty="0">
                <a:solidFill>
                  <a:srgbClr val="585858"/>
                </a:solidFill>
                <a:latin typeface="微软雅黑"/>
                <a:cs typeface="微软雅黑"/>
              </a:rPr>
              <a:t>需求企业。</a:t>
            </a:r>
            <a:endParaRPr sz="1200">
              <a:latin typeface="微软雅黑"/>
              <a:cs typeface="微软雅黑"/>
            </a:endParaRPr>
          </a:p>
          <a:p>
            <a:pPr marL="184785" marR="158115" indent="-172720">
              <a:lnSpc>
                <a:spcPct val="150000"/>
              </a:lnSpc>
            </a:pPr>
            <a:r>
              <a:rPr sz="1200" spc="-5" dirty="0">
                <a:solidFill>
                  <a:srgbClr val="585858"/>
                </a:solidFill>
                <a:latin typeface="Arial"/>
                <a:cs typeface="Arial"/>
              </a:rPr>
              <a:t>• </a:t>
            </a:r>
            <a:r>
              <a:rPr sz="1200" b="1" dirty="0">
                <a:solidFill>
                  <a:srgbClr val="585858"/>
                </a:solidFill>
                <a:latin typeface="微软雅黑"/>
                <a:cs typeface="微软雅黑"/>
              </a:rPr>
              <a:t>案例</a:t>
            </a:r>
            <a:r>
              <a:rPr sz="1200" dirty="0">
                <a:solidFill>
                  <a:srgbClr val="585858"/>
                </a:solidFill>
                <a:latin typeface="微软雅黑"/>
                <a:cs typeface="微软雅黑"/>
              </a:rPr>
              <a:t>：迅雷玩客云向C端用户提供  私人云盘服务，通过挖矿激励用户  参与带宽、存储的共享，形成了共  </a:t>
            </a:r>
            <a:r>
              <a:rPr sz="1200" spc="-5" dirty="0">
                <a:solidFill>
                  <a:srgbClr val="585858"/>
                </a:solidFill>
                <a:latin typeface="微软雅黑"/>
                <a:cs typeface="微软雅黑"/>
              </a:rPr>
              <a:t>享计算+区块链的商业体系。</a:t>
            </a:r>
            <a:endParaRPr sz="1200">
              <a:latin typeface="微软雅黑"/>
              <a:cs typeface="微软雅黑"/>
            </a:endParaRPr>
          </a:p>
        </p:txBody>
      </p:sp>
      <p:sp>
        <p:nvSpPr>
          <p:cNvPr id="12" name="object 12"/>
          <p:cNvSpPr txBox="1"/>
          <p:nvPr/>
        </p:nvSpPr>
        <p:spPr>
          <a:xfrm>
            <a:off x="3516884" y="3983735"/>
            <a:ext cx="2331720" cy="2207895"/>
          </a:xfrm>
          <a:prstGeom prst="rect">
            <a:avLst/>
          </a:prstGeom>
        </p:spPr>
        <p:txBody>
          <a:bodyPr vert="horz" wrap="square" lIns="0" tIns="0" rIns="0" bIns="0" rtlCol="0">
            <a:spAutoFit/>
          </a:bodyPr>
          <a:lstStyle/>
          <a:p>
            <a:pPr marL="184785" marR="5080" indent="-172720" algn="just">
              <a:lnSpc>
                <a:spcPct val="150000"/>
              </a:lnSpc>
            </a:pPr>
            <a:r>
              <a:rPr sz="1200" spc="-5" dirty="0">
                <a:solidFill>
                  <a:srgbClr val="585858"/>
                </a:solidFill>
                <a:latin typeface="Arial"/>
                <a:cs typeface="Arial"/>
              </a:rPr>
              <a:t>• </a:t>
            </a:r>
            <a:r>
              <a:rPr sz="1200" b="1" dirty="0">
                <a:solidFill>
                  <a:srgbClr val="585858"/>
                </a:solidFill>
                <a:latin typeface="微软雅黑"/>
                <a:cs typeface="微软雅黑"/>
              </a:rPr>
              <a:t>模式介绍</a:t>
            </a:r>
            <a:r>
              <a:rPr sz="1200" dirty="0">
                <a:solidFill>
                  <a:srgbClr val="585858"/>
                </a:solidFill>
                <a:latin typeface="微软雅黑"/>
                <a:cs typeface="微软雅黑"/>
              </a:rPr>
              <a:t>：类似于“硬件销售+  </a:t>
            </a:r>
            <a:r>
              <a:rPr sz="1200" spc="-5" dirty="0">
                <a:solidFill>
                  <a:srgbClr val="585858"/>
                </a:solidFill>
                <a:latin typeface="微软雅黑"/>
                <a:cs typeface="微软雅黑"/>
              </a:rPr>
              <a:t>共享CDN”，但这种模式给予C  </a:t>
            </a:r>
            <a:r>
              <a:rPr sz="1200" dirty="0">
                <a:solidFill>
                  <a:srgbClr val="585858"/>
                </a:solidFill>
                <a:latin typeface="微软雅黑"/>
                <a:cs typeface="微软雅黑"/>
              </a:rPr>
              <a:t>端用户的挖矿激励可以用于与其  他数字货币交易。</a:t>
            </a:r>
            <a:endParaRPr sz="1200">
              <a:latin typeface="微软雅黑"/>
              <a:cs typeface="微软雅黑"/>
            </a:endParaRPr>
          </a:p>
          <a:p>
            <a:pPr marL="184785" marR="5080" indent="-172720">
              <a:lnSpc>
                <a:spcPct val="150000"/>
              </a:lnSpc>
            </a:pPr>
            <a:r>
              <a:rPr sz="1200" spc="-5" dirty="0">
                <a:solidFill>
                  <a:srgbClr val="585858"/>
                </a:solidFill>
                <a:latin typeface="Arial"/>
                <a:cs typeface="Arial"/>
              </a:rPr>
              <a:t>• </a:t>
            </a:r>
            <a:r>
              <a:rPr sz="1200" b="1" dirty="0">
                <a:solidFill>
                  <a:srgbClr val="585858"/>
                </a:solidFill>
                <a:latin typeface="微软雅黑"/>
                <a:cs typeface="微软雅黑"/>
              </a:rPr>
              <a:t>案例</a:t>
            </a:r>
            <a:r>
              <a:rPr sz="1200" dirty="0">
                <a:solidFill>
                  <a:srgbClr val="585858"/>
                </a:solidFill>
                <a:latin typeface="微软雅黑"/>
                <a:cs typeface="微软雅黑"/>
              </a:rPr>
              <a:t>：谛听科技给予分享带宽和  存储的用户“数字黄金”，在  </a:t>
            </a:r>
            <a:r>
              <a:rPr sz="1200" spc="-5" dirty="0">
                <a:solidFill>
                  <a:srgbClr val="585858"/>
                </a:solidFill>
                <a:latin typeface="微软雅黑"/>
                <a:cs typeface="微软雅黑"/>
              </a:rPr>
              <a:t>APP中内置了交易所功能，提供  数字黄金与比特币交易服务。</a:t>
            </a:r>
            <a:endParaRPr sz="1200">
              <a:latin typeface="微软雅黑"/>
              <a:cs typeface="微软雅黑"/>
            </a:endParaRPr>
          </a:p>
        </p:txBody>
      </p:sp>
      <p:sp>
        <p:nvSpPr>
          <p:cNvPr id="13" name="object 13"/>
          <p:cNvSpPr txBox="1"/>
          <p:nvPr/>
        </p:nvSpPr>
        <p:spPr>
          <a:xfrm>
            <a:off x="6255258" y="3983735"/>
            <a:ext cx="2454910" cy="2207895"/>
          </a:xfrm>
          <a:prstGeom prst="rect">
            <a:avLst/>
          </a:prstGeom>
        </p:spPr>
        <p:txBody>
          <a:bodyPr vert="horz" wrap="square" lIns="0" tIns="0" rIns="0" bIns="0" rtlCol="0">
            <a:spAutoFit/>
          </a:bodyPr>
          <a:lstStyle/>
          <a:p>
            <a:pPr marL="184785" marR="5080" indent="-172720">
              <a:lnSpc>
                <a:spcPct val="150000"/>
              </a:lnSpc>
            </a:pPr>
            <a:r>
              <a:rPr sz="1200" spc="-5" dirty="0">
                <a:solidFill>
                  <a:srgbClr val="585858"/>
                </a:solidFill>
                <a:latin typeface="Arial"/>
                <a:cs typeface="Arial"/>
              </a:rPr>
              <a:t>• </a:t>
            </a:r>
            <a:r>
              <a:rPr sz="1200" b="1" dirty="0">
                <a:solidFill>
                  <a:srgbClr val="585858"/>
                </a:solidFill>
                <a:latin typeface="微软雅黑"/>
                <a:cs typeface="微软雅黑"/>
              </a:rPr>
              <a:t>模式介绍</a:t>
            </a:r>
            <a:r>
              <a:rPr sz="1200" dirty="0">
                <a:solidFill>
                  <a:srgbClr val="585858"/>
                </a:solidFill>
                <a:latin typeface="微软雅黑"/>
                <a:cs typeface="微软雅黑"/>
              </a:rPr>
              <a:t>：通过“0元购”方式快  速销售商品，通过投资返还，进  而注册引诱更多的投资，形成一  个集成商、用户和P2</a:t>
            </a:r>
            <a:r>
              <a:rPr sz="1200" spc="-5" dirty="0">
                <a:solidFill>
                  <a:srgbClr val="585858"/>
                </a:solidFill>
                <a:latin typeface="微软雅黑"/>
                <a:cs typeface="微软雅黑"/>
              </a:rPr>
              <a:t>P</a:t>
            </a:r>
            <a:r>
              <a:rPr sz="1200" dirty="0">
                <a:solidFill>
                  <a:srgbClr val="585858"/>
                </a:solidFill>
                <a:latin typeface="微软雅黑"/>
                <a:cs typeface="微软雅黑"/>
              </a:rPr>
              <a:t>平台闭环。</a:t>
            </a:r>
            <a:endParaRPr sz="1200">
              <a:latin typeface="微软雅黑"/>
              <a:cs typeface="微软雅黑"/>
            </a:endParaRPr>
          </a:p>
          <a:p>
            <a:pPr marL="184785" marR="128270" indent="-172720" algn="just">
              <a:lnSpc>
                <a:spcPct val="150000"/>
              </a:lnSpc>
            </a:pPr>
            <a:r>
              <a:rPr sz="1200" spc="-5" dirty="0">
                <a:solidFill>
                  <a:srgbClr val="585858"/>
                </a:solidFill>
                <a:latin typeface="Arial"/>
                <a:cs typeface="Arial"/>
              </a:rPr>
              <a:t>• </a:t>
            </a:r>
            <a:r>
              <a:rPr sz="1200" b="1" dirty="0">
                <a:solidFill>
                  <a:srgbClr val="585858"/>
                </a:solidFill>
                <a:latin typeface="微软雅黑"/>
                <a:cs typeface="微软雅黑"/>
              </a:rPr>
              <a:t>案例</a:t>
            </a:r>
            <a:r>
              <a:rPr sz="1200" dirty="0">
                <a:solidFill>
                  <a:srgbClr val="585858"/>
                </a:solidFill>
                <a:latin typeface="微软雅黑"/>
                <a:cs typeface="微软雅黑"/>
              </a:rPr>
              <a:t>：斐讯与联璧金融、华夏万  家等互联网金融公司合作，采用  先支付再返还的机制，但最终因  </a:t>
            </a:r>
            <a:r>
              <a:rPr sz="1200" spc="-5" dirty="0">
                <a:solidFill>
                  <a:srgbClr val="585858"/>
                </a:solidFill>
                <a:latin typeface="微软雅黑"/>
                <a:cs typeface="微软雅黑"/>
              </a:rPr>
              <a:t>为联璧金融爆雷以失败告终。</a:t>
            </a:r>
            <a:endParaRPr sz="1200">
              <a:latin typeface="微软雅黑"/>
              <a:cs typeface="微软雅黑"/>
            </a:endParaRPr>
          </a:p>
        </p:txBody>
      </p:sp>
      <p:sp>
        <p:nvSpPr>
          <p:cNvPr id="14" name="object 14"/>
          <p:cNvSpPr txBox="1"/>
          <p:nvPr/>
        </p:nvSpPr>
        <p:spPr>
          <a:xfrm>
            <a:off x="8993505" y="3983735"/>
            <a:ext cx="2386965" cy="2207895"/>
          </a:xfrm>
          <a:prstGeom prst="rect">
            <a:avLst/>
          </a:prstGeom>
        </p:spPr>
        <p:txBody>
          <a:bodyPr vert="horz" wrap="square" lIns="0" tIns="0" rIns="0" bIns="0" rtlCol="0">
            <a:spAutoFit/>
          </a:bodyPr>
          <a:lstStyle/>
          <a:p>
            <a:pPr marL="184785" marR="59690" indent="-172720" algn="just">
              <a:lnSpc>
                <a:spcPct val="150000"/>
              </a:lnSpc>
            </a:pPr>
            <a:r>
              <a:rPr sz="1200" spc="-5" dirty="0">
                <a:solidFill>
                  <a:srgbClr val="585858"/>
                </a:solidFill>
                <a:latin typeface="Arial"/>
                <a:cs typeface="Arial"/>
              </a:rPr>
              <a:t>• </a:t>
            </a:r>
            <a:r>
              <a:rPr sz="1200" b="1" dirty="0">
                <a:solidFill>
                  <a:srgbClr val="585858"/>
                </a:solidFill>
                <a:latin typeface="微软雅黑"/>
                <a:cs typeface="微软雅黑"/>
              </a:rPr>
              <a:t>模式介绍</a:t>
            </a:r>
            <a:r>
              <a:rPr sz="1200" dirty="0">
                <a:solidFill>
                  <a:srgbClr val="585858"/>
                </a:solidFill>
                <a:latin typeface="微软雅黑"/>
                <a:cs typeface="微软雅黑"/>
              </a:rPr>
              <a:t>：这一模式除了之前提  到的硬件销售</a:t>
            </a:r>
            <a:r>
              <a:rPr sz="1200" spc="-5" dirty="0">
                <a:solidFill>
                  <a:srgbClr val="585858"/>
                </a:solidFill>
                <a:latin typeface="微软雅黑"/>
                <a:cs typeface="微软雅黑"/>
              </a:rPr>
              <a:t>+</a:t>
            </a:r>
            <a:r>
              <a:rPr sz="1200" dirty="0">
                <a:solidFill>
                  <a:srgbClr val="585858"/>
                </a:solidFill>
                <a:latin typeface="微软雅黑"/>
                <a:cs typeface="微软雅黑"/>
              </a:rPr>
              <a:t>共享CD</a:t>
            </a:r>
            <a:r>
              <a:rPr sz="1200" spc="-5" dirty="0">
                <a:solidFill>
                  <a:srgbClr val="585858"/>
                </a:solidFill>
                <a:latin typeface="微软雅黑"/>
                <a:cs typeface="微软雅黑"/>
              </a:rPr>
              <a:t>N</a:t>
            </a:r>
            <a:r>
              <a:rPr sz="1200" dirty="0">
                <a:solidFill>
                  <a:srgbClr val="585858"/>
                </a:solidFill>
                <a:latin typeface="微软雅黑"/>
                <a:cs typeface="微软雅黑"/>
              </a:rPr>
              <a:t>之外，  </a:t>
            </a:r>
            <a:r>
              <a:rPr sz="1200" spc="-15" dirty="0">
                <a:solidFill>
                  <a:srgbClr val="585858"/>
                </a:solidFill>
                <a:latin typeface="微软雅黑"/>
                <a:cs typeface="微软雅黑"/>
              </a:rPr>
              <a:t>用户可通过共享获得的Token参  </a:t>
            </a:r>
            <a:r>
              <a:rPr sz="1200" dirty="0">
                <a:solidFill>
                  <a:srgbClr val="585858"/>
                </a:solidFill>
                <a:latin typeface="微软雅黑"/>
                <a:cs typeface="微软雅黑"/>
              </a:rPr>
              <a:t>与联盟的收益分配。</a:t>
            </a:r>
            <a:endParaRPr sz="1200">
              <a:latin typeface="微软雅黑"/>
              <a:cs typeface="微软雅黑"/>
            </a:endParaRPr>
          </a:p>
          <a:p>
            <a:pPr marL="184785" marR="5080" indent="-172720">
              <a:lnSpc>
                <a:spcPct val="150000"/>
              </a:lnSpc>
            </a:pPr>
            <a:r>
              <a:rPr sz="1200" spc="-5" dirty="0">
                <a:solidFill>
                  <a:srgbClr val="585858"/>
                </a:solidFill>
                <a:latin typeface="Arial"/>
                <a:cs typeface="Arial"/>
              </a:rPr>
              <a:t>• </a:t>
            </a:r>
            <a:r>
              <a:rPr sz="1200" b="1" dirty="0">
                <a:solidFill>
                  <a:srgbClr val="585858"/>
                </a:solidFill>
                <a:latin typeface="微软雅黑"/>
                <a:cs typeface="微软雅黑"/>
              </a:rPr>
              <a:t>案例</a:t>
            </a:r>
            <a:r>
              <a:rPr sz="1200" dirty="0">
                <a:solidFill>
                  <a:srgbClr val="585858"/>
                </a:solidFill>
                <a:latin typeface="微软雅黑"/>
                <a:cs typeface="微软雅黑"/>
              </a:rPr>
              <a:t>：2345的章鱼星球除了硬件  </a:t>
            </a:r>
            <a:r>
              <a:rPr sz="1200" spc="-5" dirty="0">
                <a:solidFill>
                  <a:srgbClr val="585858"/>
                </a:solidFill>
                <a:latin typeface="微软雅黑"/>
                <a:cs typeface="微软雅黑"/>
              </a:rPr>
              <a:t>销售和共享CDN外，共享获得的  </a:t>
            </a:r>
            <a:r>
              <a:rPr sz="1200" dirty="0">
                <a:solidFill>
                  <a:srgbClr val="585858"/>
                </a:solidFill>
                <a:latin typeface="微软雅黑"/>
                <a:cs typeface="微软雅黑"/>
              </a:rPr>
              <a:t>积分星可参与到收益分配，目前  </a:t>
            </a:r>
            <a:r>
              <a:rPr sz="1200" spc="-5" dirty="0">
                <a:solidFill>
                  <a:srgbClr val="585858"/>
                </a:solidFill>
                <a:latin typeface="微软雅黑"/>
                <a:cs typeface="微软雅黑"/>
              </a:rPr>
              <a:t>收益分配的细节并未公布。</a:t>
            </a:r>
            <a:endParaRPr sz="1200">
              <a:latin typeface="微软雅黑"/>
              <a:cs typeface="微软雅黑"/>
            </a:endParaRPr>
          </a:p>
        </p:txBody>
      </p:sp>
      <p:sp>
        <p:nvSpPr>
          <p:cNvPr id="15" name="object 15"/>
          <p:cNvSpPr/>
          <p:nvPr/>
        </p:nvSpPr>
        <p:spPr>
          <a:xfrm>
            <a:off x="3808476" y="2403348"/>
            <a:ext cx="1838325" cy="1546860"/>
          </a:xfrm>
          <a:custGeom>
            <a:avLst/>
            <a:gdLst/>
            <a:ahLst/>
            <a:cxnLst/>
            <a:rect l="l" t="t" r="r" b="b"/>
            <a:pathLst>
              <a:path w="1838325" h="1546860">
                <a:moveTo>
                  <a:pt x="1171575" y="0"/>
                </a:moveTo>
                <a:lnTo>
                  <a:pt x="0" y="0"/>
                </a:lnTo>
                <a:lnTo>
                  <a:pt x="42045" y="22191"/>
                </a:lnTo>
                <a:lnTo>
                  <a:pt x="82785" y="47695"/>
                </a:lnTo>
                <a:lnTo>
                  <a:pt x="121951" y="76438"/>
                </a:lnTo>
                <a:lnTo>
                  <a:pt x="159276" y="108345"/>
                </a:lnTo>
                <a:lnTo>
                  <a:pt x="194492" y="143342"/>
                </a:lnTo>
                <a:lnTo>
                  <a:pt x="227329" y="181355"/>
                </a:lnTo>
                <a:lnTo>
                  <a:pt x="256884" y="218080"/>
                </a:lnTo>
                <a:lnTo>
                  <a:pt x="284271" y="256667"/>
                </a:lnTo>
                <a:lnTo>
                  <a:pt x="309457" y="297005"/>
                </a:lnTo>
                <a:lnTo>
                  <a:pt x="332408" y="338981"/>
                </a:lnTo>
                <a:lnTo>
                  <a:pt x="353088" y="382485"/>
                </a:lnTo>
                <a:lnTo>
                  <a:pt x="371464" y="427403"/>
                </a:lnTo>
                <a:lnTo>
                  <a:pt x="387501" y="473624"/>
                </a:lnTo>
                <a:lnTo>
                  <a:pt x="401165" y="521035"/>
                </a:lnTo>
                <a:lnTo>
                  <a:pt x="412422" y="569525"/>
                </a:lnTo>
                <a:lnTo>
                  <a:pt x="421237" y="618982"/>
                </a:lnTo>
                <a:lnTo>
                  <a:pt x="427576" y="669294"/>
                </a:lnTo>
                <a:lnTo>
                  <a:pt x="431405" y="720348"/>
                </a:lnTo>
                <a:lnTo>
                  <a:pt x="432688" y="772032"/>
                </a:lnTo>
                <a:lnTo>
                  <a:pt x="431405" y="824314"/>
                </a:lnTo>
                <a:lnTo>
                  <a:pt x="427576" y="875872"/>
                </a:lnTo>
                <a:lnTo>
                  <a:pt x="421237" y="926605"/>
                </a:lnTo>
                <a:lnTo>
                  <a:pt x="412422" y="976406"/>
                </a:lnTo>
                <a:lnTo>
                  <a:pt x="401165" y="1025173"/>
                </a:lnTo>
                <a:lnTo>
                  <a:pt x="387501" y="1072799"/>
                </a:lnTo>
                <a:lnTo>
                  <a:pt x="371464" y="1119182"/>
                </a:lnTo>
                <a:lnTo>
                  <a:pt x="353088" y="1164215"/>
                </a:lnTo>
                <a:lnTo>
                  <a:pt x="332408" y="1207796"/>
                </a:lnTo>
                <a:lnTo>
                  <a:pt x="309457" y="1249820"/>
                </a:lnTo>
                <a:lnTo>
                  <a:pt x="284271" y="1290182"/>
                </a:lnTo>
                <a:lnTo>
                  <a:pt x="256884" y="1328778"/>
                </a:lnTo>
                <a:lnTo>
                  <a:pt x="227329" y="1365503"/>
                </a:lnTo>
                <a:lnTo>
                  <a:pt x="194492" y="1403517"/>
                </a:lnTo>
                <a:lnTo>
                  <a:pt x="159276" y="1438514"/>
                </a:lnTo>
                <a:lnTo>
                  <a:pt x="121951" y="1470421"/>
                </a:lnTo>
                <a:lnTo>
                  <a:pt x="82785" y="1499164"/>
                </a:lnTo>
                <a:lnTo>
                  <a:pt x="42045" y="1524668"/>
                </a:lnTo>
                <a:lnTo>
                  <a:pt x="0" y="1546859"/>
                </a:lnTo>
                <a:lnTo>
                  <a:pt x="1171575" y="1546859"/>
                </a:lnTo>
                <a:lnTo>
                  <a:pt x="1217301" y="1545220"/>
                </a:lnTo>
                <a:lnTo>
                  <a:pt x="1261958" y="1540368"/>
                </a:lnTo>
                <a:lnTo>
                  <a:pt x="1305479" y="1532403"/>
                </a:lnTo>
                <a:lnTo>
                  <a:pt x="1347795" y="1521425"/>
                </a:lnTo>
                <a:lnTo>
                  <a:pt x="1388839" y="1507535"/>
                </a:lnTo>
                <a:lnTo>
                  <a:pt x="1428542" y="1490832"/>
                </a:lnTo>
                <a:lnTo>
                  <a:pt x="1466837" y="1471417"/>
                </a:lnTo>
                <a:lnTo>
                  <a:pt x="1503656" y="1449389"/>
                </a:lnTo>
                <a:lnTo>
                  <a:pt x="1538931" y="1424847"/>
                </a:lnTo>
                <a:lnTo>
                  <a:pt x="1572594" y="1397894"/>
                </a:lnTo>
                <a:lnTo>
                  <a:pt x="1604577" y="1368627"/>
                </a:lnTo>
                <a:lnTo>
                  <a:pt x="1634812" y="1337147"/>
                </a:lnTo>
                <a:lnTo>
                  <a:pt x="1663232" y="1303555"/>
                </a:lnTo>
                <a:lnTo>
                  <a:pt x="1689768" y="1267950"/>
                </a:lnTo>
                <a:lnTo>
                  <a:pt x="1714353" y="1230431"/>
                </a:lnTo>
                <a:lnTo>
                  <a:pt x="1736919" y="1191100"/>
                </a:lnTo>
                <a:lnTo>
                  <a:pt x="1757397" y="1150056"/>
                </a:lnTo>
                <a:lnTo>
                  <a:pt x="1775721" y="1107399"/>
                </a:lnTo>
                <a:lnTo>
                  <a:pt x="1791822" y="1063229"/>
                </a:lnTo>
                <a:lnTo>
                  <a:pt x="1805632" y="1017645"/>
                </a:lnTo>
                <a:lnTo>
                  <a:pt x="1817083" y="970749"/>
                </a:lnTo>
                <a:lnTo>
                  <a:pt x="1826108" y="922640"/>
                </a:lnTo>
                <a:lnTo>
                  <a:pt x="1832638" y="873417"/>
                </a:lnTo>
                <a:lnTo>
                  <a:pt x="1836606" y="823181"/>
                </a:lnTo>
                <a:lnTo>
                  <a:pt x="1837944" y="772032"/>
                </a:lnTo>
                <a:lnTo>
                  <a:pt x="1836606" y="721206"/>
                </a:lnTo>
                <a:lnTo>
                  <a:pt x="1832638" y="671266"/>
                </a:lnTo>
                <a:lnTo>
                  <a:pt x="1826108" y="622315"/>
                </a:lnTo>
                <a:lnTo>
                  <a:pt x="1817083" y="574454"/>
                </a:lnTo>
                <a:lnTo>
                  <a:pt x="1805632" y="527783"/>
                </a:lnTo>
                <a:lnTo>
                  <a:pt x="1791822" y="482404"/>
                </a:lnTo>
                <a:lnTo>
                  <a:pt x="1775721" y="438417"/>
                </a:lnTo>
                <a:lnTo>
                  <a:pt x="1757397" y="395924"/>
                </a:lnTo>
                <a:lnTo>
                  <a:pt x="1736919" y="355026"/>
                </a:lnTo>
                <a:lnTo>
                  <a:pt x="1714353" y="315824"/>
                </a:lnTo>
                <a:lnTo>
                  <a:pt x="1689768" y="278419"/>
                </a:lnTo>
                <a:lnTo>
                  <a:pt x="1663232" y="242911"/>
                </a:lnTo>
                <a:lnTo>
                  <a:pt x="1634812" y="209403"/>
                </a:lnTo>
                <a:lnTo>
                  <a:pt x="1604577" y="177994"/>
                </a:lnTo>
                <a:lnTo>
                  <a:pt x="1572594" y="148787"/>
                </a:lnTo>
                <a:lnTo>
                  <a:pt x="1538931" y="121881"/>
                </a:lnTo>
                <a:lnTo>
                  <a:pt x="1503656" y="97379"/>
                </a:lnTo>
                <a:lnTo>
                  <a:pt x="1466837" y="75381"/>
                </a:lnTo>
                <a:lnTo>
                  <a:pt x="1428542" y="55988"/>
                </a:lnTo>
                <a:lnTo>
                  <a:pt x="1388839" y="39301"/>
                </a:lnTo>
                <a:lnTo>
                  <a:pt x="1347795" y="25422"/>
                </a:lnTo>
                <a:lnTo>
                  <a:pt x="1305479" y="14451"/>
                </a:lnTo>
                <a:lnTo>
                  <a:pt x="1261958" y="6490"/>
                </a:lnTo>
                <a:lnTo>
                  <a:pt x="1217301" y="1639"/>
                </a:lnTo>
                <a:lnTo>
                  <a:pt x="1171575" y="0"/>
                </a:lnTo>
                <a:close/>
              </a:path>
            </a:pathLst>
          </a:custGeom>
          <a:solidFill>
            <a:srgbClr val="1D9ED2"/>
          </a:solidFill>
        </p:spPr>
        <p:txBody>
          <a:bodyPr wrap="square" lIns="0" tIns="0" rIns="0" bIns="0" rtlCol="0"/>
          <a:lstStyle/>
          <a:p>
            <a:endParaRPr/>
          </a:p>
        </p:txBody>
      </p:sp>
      <p:sp>
        <p:nvSpPr>
          <p:cNvPr id="16" name="object 16"/>
          <p:cNvSpPr txBox="1"/>
          <p:nvPr/>
        </p:nvSpPr>
        <p:spPr>
          <a:xfrm>
            <a:off x="4296917" y="3247897"/>
            <a:ext cx="1231265" cy="226060"/>
          </a:xfrm>
          <a:prstGeom prst="rect">
            <a:avLst/>
          </a:prstGeom>
        </p:spPr>
        <p:txBody>
          <a:bodyPr vert="horz" wrap="square" lIns="0" tIns="0" rIns="0" bIns="0" rtlCol="0">
            <a:spAutoFit/>
          </a:bodyPr>
          <a:lstStyle/>
          <a:p>
            <a:pPr marL="12700">
              <a:lnSpc>
                <a:spcPct val="100000"/>
              </a:lnSpc>
            </a:pPr>
            <a:r>
              <a:rPr sz="1400" b="1" dirty="0">
                <a:solidFill>
                  <a:srgbClr val="F9F9F9"/>
                </a:solidFill>
                <a:latin typeface="微软雅黑"/>
                <a:cs typeface="微软雅黑"/>
              </a:rPr>
              <a:t>硬件销售</a:t>
            </a:r>
            <a:r>
              <a:rPr sz="1400" b="1" spc="-5" dirty="0">
                <a:solidFill>
                  <a:srgbClr val="F9F9F9"/>
                </a:solidFill>
                <a:latin typeface="微软雅黑"/>
                <a:cs typeface="微软雅黑"/>
              </a:rPr>
              <a:t>+</a:t>
            </a:r>
            <a:r>
              <a:rPr sz="1400" b="1" dirty="0">
                <a:solidFill>
                  <a:srgbClr val="F9F9F9"/>
                </a:solidFill>
                <a:latin typeface="微软雅黑"/>
                <a:cs typeface="微软雅黑"/>
              </a:rPr>
              <a:t>炒币</a:t>
            </a:r>
            <a:endParaRPr sz="1400">
              <a:latin typeface="微软雅黑"/>
              <a:cs typeface="微软雅黑"/>
            </a:endParaRPr>
          </a:p>
        </p:txBody>
      </p:sp>
      <p:sp>
        <p:nvSpPr>
          <p:cNvPr id="17" name="object 17"/>
          <p:cNvSpPr/>
          <p:nvPr/>
        </p:nvSpPr>
        <p:spPr>
          <a:xfrm>
            <a:off x="4606797" y="2674620"/>
            <a:ext cx="560070" cy="427355"/>
          </a:xfrm>
          <a:custGeom>
            <a:avLst/>
            <a:gdLst/>
            <a:ahLst/>
            <a:cxnLst/>
            <a:rect l="l" t="t" r="r" b="b"/>
            <a:pathLst>
              <a:path w="560070" h="427355">
                <a:moveTo>
                  <a:pt x="350256" y="407924"/>
                </a:moveTo>
                <a:lnTo>
                  <a:pt x="123698" y="407924"/>
                </a:lnTo>
                <a:lnTo>
                  <a:pt x="142007" y="411792"/>
                </a:lnTo>
                <a:lnTo>
                  <a:pt x="185011" y="420191"/>
                </a:lnTo>
                <a:lnTo>
                  <a:pt x="240768" y="427162"/>
                </a:lnTo>
                <a:lnTo>
                  <a:pt x="297336" y="426752"/>
                </a:lnTo>
                <a:lnTo>
                  <a:pt x="342773" y="413003"/>
                </a:lnTo>
                <a:lnTo>
                  <a:pt x="350256" y="407924"/>
                </a:lnTo>
                <a:close/>
              </a:path>
              <a:path w="560070" h="427355">
                <a:moveTo>
                  <a:pt x="269442" y="272555"/>
                </a:moveTo>
                <a:lnTo>
                  <a:pt x="245872" y="272668"/>
                </a:lnTo>
                <a:lnTo>
                  <a:pt x="185330" y="275820"/>
                </a:lnTo>
                <a:lnTo>
                  <a:pt x="149018" y="285114"/>
                </a:lnTo>
                <a:lnTo>
                  <a:pt x="121731" y="297743"/>
                </a:lnTo>
                <a:lnTo>
                  <a:pt x="88264" y="310895"/>
                </a:lnTo>
                <a:lnTo>
                  <a:pt x="4063" y="339978"/>
                </a:lnTo>
                <a:lnTo>
                  <a:pt x="1777" y="340740"/>
                </a:lnTo>
                <a:lnTo>
                  <a:pt x="888" y="342518"/>
                </a:lnTo>
                <a:lnTo>
                  <a:pt x="380" y="344296"/>
                </a:lnTo>
                <a:lnTo>
                  <a:pt x="0" y="346075"/>
                </a:lnTo>
                <a:lnTo>
                  <a:pt x="380" y="348106"/>
                </a:lnTo>
                <a:lnTo>
                  <a:pt x="1524" y="349630"/>
                </a:lnTo>
                <a:lnTo>
                  <a:pt x="7112" y="356742"/>
                </a:lnTo>
                <a:lnTo>
                  <a:pt x="17879" y="371379"/>
                </a:lnTo>
                <a:lnTo>
                  <a:pt x="40509" y="404320"/>
                </a:lnTo>
                <a:lnTo>
                  <a:pt x="55244" y="421513"/>
                </a:lnTo>
                <a:lnTo>
                  <a:pt x="55625" y="421639"/>
                </a:lnTo>
                <a:lnTo>
                  <a:pt x="56641" y="421893"/>
                </a:lnTo>
                <a:lnTo>
                  <a:pt x="58547" y="422147"/>
                </a:lnTo>
                <a:lnTo>
                  <a:pt x="60578" y="422275"/>
                </a:lnTo>
                <a:lnTo>
                  <a:pt x="123698" y="407924"/>
                </a:lnTo>
                <a:lnTo>
                  <a:pt x="350256" y="407924"/>
                </a:lnTo>
                <a:lnTo>
                  <a:pt x="432526" y="352075"/>
                </a:lnTo>
                <a:lnTo>
                  <a:pt x="262302" y="352075"/>
                </a:lnTo>
                <a:lnTo>
                  <a:pt x="229304" y="349305"/>
                </a:lnTo>
                <a:lnTo>
                  <a:pt x="215391" y="345058"/>
                </a:lnTo>
                <a:lnTo>
                  <a:pt x="246314" y="342332"/>
                </a:lnTo>
                <a:lnTo>
                  <a:pt x="271605" y="333438"/>
                </a:lnTo>
                <a:lnTo>
                  <a:pt x="290347" y="321020"/>
                </a:lnTo>
                <a:lnTo>
                  <a:pt x="301625" y="307720"/>
                </a:lnTo>
                <a:lnTo>
                  <a:pt x="306343" y="285331"/>
                </a:lnTo>
                <a:lnTo>
                  <a:pt x="292607" y="275193"/>
                </a:lnTo>
                <a:lnTo>
                  <a:pt x="269442" y="272555"/>
                </a:lnTo>
                <a:close/>
              </a:path>
              <a:path w="560070" h="427355">
                <a:moveTo>
                  <a:pt x="525272" y="229869"/>
                </a:moveTo>
                <a:lnTo>
                  <a:pt x="483488" y="240664"/>
                </a:lnTo>
                <a:lnTo>
                  <a:pt x="333248" y="298068"/>
                </a:lnTo>
                <a:lnTo>
                  <a:pt x="331977" y="302513"/>
                </a:lnTo>
                <a:lnTo>
                  <a:pt x="300991" y="340701"/>
                </a:lnTo>
                <a:lnTo>
                  <a:pt x="262302" y="352075"/>
                </a:lnTo>
                <a:lnTo>
                  <a:pt x="432526" y="352075"/>
                </a:lnTo>
                <a:lnTo>
                  <a:pt x="527050" y="287908"/>
                </a:lnTo>
                <a:lnTo>
                  <a:pt x="558069" y="261143"/>
                </a:lnTo>
                <a:lnTo>
                  <a:pt x="559510" y="254587"/>
                </a:lnTo>
                <a:lnTo>
                  <a:pt x="558926" y="248030"/>
                </a:lnTo>
                <a:lnTo>
                  <a:pt x="532002" y="230377"/>
                </a:lnTo>
                <a:lnTo>
                  <a:pt x="525272" y="229869"/>
                </a:lnTo>
                <a:close/>
              </a:path>
              <a:path w="560070" h="427355">
                <a:moveTo>
                  <a:pt x="212851" y="62737"/>
                </a:moveTo>
                <a:lnTo>
                  <a:pt x="176960" y="69224"/>
                </a:lnTo>
                <a:lnTo>
                  <a:pt x="147653" y="86915"/>
                </a:lnTo>
                <a:lnTo>
                  <a:pt x="127894" y="113155"/>
                </a:lnTo>
                <a:lnTo>
                  <a:pt x="120650" y="145287"/>
                </a:lnTo>
                <a:lnTo>
                  <a:pt x="127894" y="177347"/>
                </a:lnTo>
                <a:lnTo>
                  <a:pt x="147653" y="203549"/>
                </a:lnTo>
                <a:lnTo>
                  <a:pt x="176960" y="221226"/>
                </a:lnTo>
                <a:lnTo>
                  <a:pt x="212851" y="227710"/>
                </a:lnTo>
                <a:lnTo>
                  <a:pt x="248743" y="221226"/>
                </a:lnTo>
                <a:lnTo>
                  <a:pt x="278050" y="203549"/>
                </a:lnTo>
                <a:lnTo>
                  <a:pt x="283677" y="196087"/>
                </a:lnTo>
                <a:lnTo>
                  <a:pt x="208152" y="196087"/>
                </a:lnTo>
                <a:lnTo>
                  <a:pt x="205104" y="193293"/>
                </a:lnTo>
                <a:lnTo>
                  <a:pt x="205104" y="126110"/>
                </a:lnTo>
                <a:lnTo>
                  <a:pt x="193293" y="126110"/>
                </a:lnTo>
                <a:lnTo>
                  <a:pt x="189484" y="124587"/>
                </a:lnTo>
                <a:lnTo>
                  <a:pt x="188087" y="123062"/>
                </a:lnTo>
                <a:lnTo>
                  <a:pt x="184276" y="109854"/>
                </a:lnTo>
                <a:lnTo>
                  <a:pt x="185674" y="106933"/>
                </a:lnTo>
                <a:lnTo>
                  <a:pt x="188467" y="105537"/>
                </a:lnTo>
                <a:lnTo>
                  <a:pt x="210057" y="95250"/>
                </a:lnTo>
                <a:lnTo>
                  <a:pt x="211074" y="94741"/>
                </a:lnTo>
                <a:lnTo>
                  <a:pt x="212216" y="94487"/>
                </a:lnTo>
                <a:lnTo>
                  <a:pt x="283752" y="94487"/>
                </a:lnTo>
                <a:lnTo>
                  <a:pt x="278050" y="86915"/>
                </a:lnTo>
                <a:lnTo>
                  <a:pt x="248743" y="69224"/>
                </a:lnTo>
                <a:lnTo>
                  <a:pt x="212851" y="62737"/>
                </a:lnTo>
                <a:close/>
              </a:path>
              <a:path w="560070" h="427355">
                <a:moveTo>
                  <a:pt x="283752" y="94487"/>
                </a:moveTo>
                <a:lnTo>
                  <a:pt x="228218" y="94487"/>
                </a:lnTo>
                <a:lnTo>
                  <a:pt x="231393" y="97281"/>
                </a:lnTo>
                <a:lnTo>
                  <a:pt x="231393" y="193293"/>
                </a:lnTo>
                <a:lnTo>
                  <a:pt x="228218" y="196087"/>
                </a:lnTo>
                <a:lnTo>
                  <a:pt x="283677" y="196087"/>
                </a:lnTo>
                <a:lnTo>
                  <a:pt x="297809" y="177347"/>
                </a:lnTo>
                <a:lnTo>
                  <a:pt x="305053" y="145287"/>
                </a:lnTo>
                <a:lnTo>
                  <a:pt x="297809" y="113155"/>
                </a:lnTo>
                <a:lnTo>
                  <a:pt x="283752" y="94487"/>
                </a:lnTo>
                <a:close/>
              </a:path>
              <a:path w="560070" h="427355">
                <a:moveTo>
                  <a:pt x="342391" y="0"/>
                </a:moveTo>
                <a:lnTo>
                  <a:pt x="312759" y="4248"/>
                </a:lnTo>
                <a:lnTo>
                  <a:pt x="286972" y="16081"/>
                </a:lnTo>
                <a:lnTo>
                  <a:pt x="266543" y="34129"/>
                </a:lnTo>
                <a:lnTo>
                  <a:pt x="252984" y="57022"/>
                </a:lnTo>
                <a:lnTo>
                  <a:pt x="280209" y="68649"/>
                </a:lnTo>
                <a:lnTo>
                  <a:pt x="301720" y="87074"/>
                </a:lnTo>
                <a:lnTo>
                  <a:pt x="315849" y="110761"/>
                </a:lnTo>
                <a:lnTo>
                  <a:pt x="320928" y="138175"/>
                </a:lnTo>
                <a:lnTo>
                  <a:pt x="320599" y="145339"/>
                </a:lnTo>
                <a:lnTo>
                  <a:pt x="319627" y="152336"/>
                </a:lnTo>
                <a:lnTo>
                  <a:pt x="318035" y="159142"/>
                </a:lnTo>
                <a:lnTo>
                  <a:pt x="315849" y="165734"/>
                </a:lnTo>
                <a:lnTo>
                  <a:pt x="322228" y="167181"/>
                </a:lnTo>
                <a:lnTo>
                  <a:pt x="328787" y="168259"/>
                </a:lnTo>
                <a:lnTo>
                  <a:pt x="335512" y="168931"/>
                </a:lnTo>
                <a:lnTo>
                  <a:pt x="342391" y="169163"/>
                </a:lnTo>
                <a:lnTo>
                  <a:pt x="379176" y="162502"/>
                </a:lnTo>
                <a:lnTo>
                  <a:pt x="409209" y="144351"/>
                </a:lnTo>
                <a:lnTo>
                  <a:pt x="415006" y="136651"/>
                </a:lnTo>
                <a:lnTo>
                  <a:pt x="337692" y="136651"/>
                </a:lnTo>
                <a:lnTo>
                  <a:pt x="334390" y="133730"/>
                </a:lnTo>
                <a:lnTo>
                  <a:pt x="334390" y="64896"/>
                </a:lnTo>
                <a:lnTo>
                  <a:pt x="322325" y="64896"/>
                </a:lnTo>
                <a:lnTo>
                  <a:pt x="320293" y="64134"/>
                </a:lnTo>
                <a:lnTo>
                  <a:pt x="318388" y="63372"/>
                </a:lnTo>
                <a:lnTo>
                  <a:pt x="316864" y="61849"/>
                </a:lnTo>
                <a:lnTo>
                  <a:pt x="316356" y="59943"/>
                </a:lnTo>
                <a:lnTo>
                  <a:pt x="313816" y="50926"/>
                </a:lnTo>
                <a:lnTo>
                  <a:pt x="313054" y="48132"/>
                </a:lnTo>
                <a:lnTo>
                  <a:pt x="314451" y="45212"/>
                </a:lnTo>
                <a:lnTo>
                  <a:pt x="317373" y="43941"/>
                </a:lnTo>
                <a:lnTo>
                  <a:pt x="339471" y="33274"/>
                </a:lnTo>
                <a:lnTo>
                  <a:pt x="340613" y="32765"/>
                </a:lnTo>
                <a:lnTo>
                  <a:pt x="341756" y="32512"/>
                </a:lnTo>
                <a:lnTo>
                  <a:pt x="415044" y="32512"/>
                </a:lnTo>
                <a:lnTo>
                  <a:pt x="409209" y="24764"/>
                </a:lnTo>
                <a:lnTo>
                  <a:pt x="379176" y="6643"/>
                </a:lnTo>
                <a:lnTo>
                  <a:pt x="342391" y="0"/>
                </a:lnTo>
                <a:close/>
              </a:path>
              <a:path w="560070" h="427355">
                <a:moveTo>
                  <a:pt x="415044" y="32512"/>
                </a:moveTo>
                <a:lnTo>
                  <a:pt x="358266" y="32512"/>
                </a:lnTo>
                <a:lnTo>
                  <a:pt x="361314" y="35305"/>
                </a:lnTo>
                <a:lnTo>
                  <a:pt x="361314" y="133730"/>
                </a:lnTo>
                <a:lnTo>
                  <a:pt x="358266" y="136651"/>
                </a:lnTo>
                <a:lnTo>
                  <a:pt x="415006" y="136651"/>
                </a:lnTo>
                <a:lnTo>
                  <a:pt x="429456" y="117461"/>
                </a:lnTo>
                <a:lnTo>
                  <a:pt x="436879" y="84581"/>
                </a:lnTo>
                <a:lnTo>
                  <a:pt x="429456" y="51649"/>
                </a:lnTo>
                <a:lnTo>
                  <a:pt x="415044" y="32512"/>
                </a:lnTo>
                <a:close/>
              </a:path>
              <a:path w="560070" h="427355">
                <a:moveTo>
                  <a:pt x="205104" y="121412"/>
                </a:moveTo>
                <a:lnTo>
                  <a:pt x="195452" y="125983"/>
                </a:lnTo>
                <a:lnTo>
                  <a:pt x="193293" y="126110"/>
                </a:lnTo>
                <a:lnTo>
                  <a:pt x="205104" y="126110"/>
                </a:lnTo>
                <a:lnTo>
                  <a:pt x="205104" y="121412"/>
                </a:lnTo>
                <a:close/>
              </a:path>
              <a:path w="560070" h="427355">
                <a:moveTo>
                  <a:pt x="334390" y="60070"/>
                </a:moveTo>
                <a:lnTo>
                  <a:pt x="326516" y="63880"/>
                </a:lnTo>
                <a:lnTo>
                  <a:pt x="324612" y="64896"/>
                </a:lnTo>
                <a:lnTo>
                  <a:pt x="334390" y="64896"/>
                </a:lnTo>
                <a:lnTo>
                  <a:pt x="334390" y="60070"/>
                </a:lnTo>
                <a:close/>
              </a:path>
            </a:pathLst>
          </a:custGeom>
          <a:solidFill>
            <a:srgbClr val="F9F9F9"/>
          </a:solidFill>
        </p:spPr>
        <p:txBody>
          <a:bodyPr wrap="square" lIns="0" tIns="0" rIns="0" bIns="0" rtlCol="0"/>
          <a:lstStyle/>
          <a:p>
            <a:endParaRPr/>
          </a:p>
        </p:txBody>
      </p:sp>
      <p:sp>
        <p:nvSpPr>
          <p:cNvPr id="18" name="object 18"/>
          <p:cNvSpPr/>
          <p:nvPr/>
        </p:nvSpPr>
        <p:spPr>
          <a:xfrm>
            <a:off x="6545580" y="2403348"/>
            <a:ext cx="1838325" cy="1546860"/>
          </a:xfrm>
          <a:custGeom>
            <a:avLst/>
            <a:gdLst/>
            <a:ahLst/>
            <a:cxnLst/>
            <a:rect l="l" t="t" r="r" b="b"/>
            <a:pathLst>
              <a:path w="1838325" h="1546860">
                <a:moveTo>
                  <a:pt x="1171575" y="0"/>
                </a:moveTo>
                <a:lnTo>
                  <a:pt x="0" y="0"/>
                </a:lnTo>
                <a:lnTo>
                  <a:pt x="42045" y="22191"/>
                </a:lnTo>
                <a:lnTo>
                  <a:pt x="82785" y="47695"/>
                </a:lnTo>
                <a:lnTo>
                  <a:pt x="121951" y="76438"/>
                </a:lnTo>
                <a:lnTo>
                  <a:pt x="159276" y="108345"/>
                </a:lnTo>
                <a:lnTo>
                  <a:pt x="194492" y="143342"/>
                </a:lnTo>
                <a:lnTo>
                  <a:pt x="227329" y="181355"/>
                </a:lnTo>
                <a:lnTo>
                  <a:pt x="256884" y="218080"/>
                </a:lnTo>
                <a:lnTo>
                  <a:pt x="284271" y="256667"/>
                </a:lnTo>
                <a:lnTo>
                  <a:pt x="309457" y="297005"/>
                </a:lnTo>
                <a:lnTo>
                  <a:pt x="332408" y="338981"/>
                </a:lnTo>
                <a:lnTo>
                  <a:pt x="353088" y="382485"/>
                </a:lnTo>
                <a:lnTo>
                  <a:pt x="371464" y="427403"/>
                </a:lnTo>
                <a:lnTo>
                  <a:pt x="387501" y="473624"/>
                </a:lnTo>
                <a:lnTo>
                  <a:pt x="401165" y="521035"/>
                </a:lnTo>
                <a:lnTo>
                  <a:pt x="412422" y="569525"/>
                </a:lnTo>
                <a:lnTo>
                  <a:pt x="421237" y="618982"/>
                </a:lnTo>
                <a:lnTo>
                  <a:pt x="427576" y="669294"/>
                </a:lnTo>
                <a:lnTo>
                  <a:pt x="431405" y="720348"/>
                </a:lnTo>
                <a:lnTo>
                  <a:pt x="432689" y="772032"/>
                </a:lnTo>
                <a:lnTo>
                  <a:pt x="431405" y="824314"/>
                </a:lnTo>
                <a:lnTo>
                  <a:pt x="427576" y="875872"/>
                </a:lnTo>
                <a:lnTo>
                  <a:pt x="421237" y="926605"/>
                </a:lnTo>
                <a:lnTo>
                  <a:pt x="412422" y="976406"/>
                </a:lnTo>
                <a:lnTo>
                  <a:pt x="401165" y="1025173"/>
                </a:lnTo>
                <a:lnTo>
                  <a:pt x="387501" y="1072799"/>
                </a:lnTo>
                <a:lnTo>
                  <a:pt x="371464" y="1119182"/>
                </a:lnTo>
                <a:lnTo>
                  <a:pt x="353088" y="1164215"/>
                </a:lnTo>
                <a:lnTo>
                  <a:pt x="332408" y="1207796"/>
                </a:lnTo>
                <a:lnTo>
                  <a:pt x="309457" y="1249820"/>
                </a:lnTo>
                <a:lnTo>
                  <a:pt x="284271" y="1290182"/>
                </a:lnTo>
                <a:lnTo>
                  <a:pt x="256884" y="1328778"/>
                </a:lnTo>
                <a:lnTo>
                  <a:pt x="227329" y="1365503"/>
                </a:lnTo>
                <a:lnTo>
                  <a:pt x="194492" y="1403517"/>
                </a:lnTo>
                <a:lnTo>
                  <a:pt x="159276" y="1438514"/>
                </a:lnTo>
                <a:lnTo>
                  <a:pt x="121951" y="1470421"/>
                </a:lnTo>
                <a:lnTo>
                  <a:pt x="82785" y="1499164"/>
                </a:lnTo>
                <a:lnTo>
                  <a:pt x="42045" y="1524668"/>
                </a:lnTo>
                <a:lnTo>
                  <a:pt x="0" y="1546859"/>
                </a:lnTo>
                <a:lnTo>
                  <a:pt x="1171575" y="1546859"/>
                </a:lnTo>
                <a:lnTo>
                  <a:pt x="1217301" y="1545220"/>
                </a:lnTo>
                <a:lnTo>
                  <a:pt x="1261958" y="1540368"/>
                </a:lnTo>
                <a:lnTo>
                  <a:pt x="1305479" y="1532403"/>
                </a:lnTo>
                <a:lnTo>
                  <a:pt x="1347795" y="1521425"/>
                </a:lnTo>
                <a:lnTo>
                  <a:pt x="1388839" y="1507535"/>
                </a:lnTo>
                <a:lnTo>
                  <a:pt x="1428542" y="1490832"/>
                </a:lnTo>
                <a:lnTo>
                  <a:pt x="1466837" y="1471417"/>
                </a:lnTo>
                <a:lnTo>
                  <a:pt x="1503656" y="1449389"/>
                </a:lnTo>
                <a:lnTo>
                  <a:pt x="1538931" y="1424847"/>
                </a:lnTo>
                <a:lnTo>
                  <a:pt x="1572594" y="1397894"/>
                </a:lnTo>
                <a:lnTo>
                  <a:pt x="1604577" y="1368627"/>
                </a:lnTo>
                <a:lnTo>
                  <a:pt x="1634812" y="1337147"/>
                </a:lnTo>
                <a:lnTo>
                  <a:pt x="1663232" y="1303555"/>
                </a:lnTo>
                <a:lnTo>
                  <a:pt x="1689768" y="1267950"/>
                </a:lnTo>
                <a:lnTo>
                  <a:pt x="1714353" y="1230431"/>
                </a:lnTo>
                <a:lnTo>
                  <a:pt x="1736919" y="1191100"/>
                </a:lnTo>
                <a:lnTo>
                  <a:pt x="1757397" y="1150056"/>
                </a:lnTo>
                <a:lnTo>
                  <a:pt x="1775721" y="1107399"/>
                </a:lnTo>
                <a:lnTo>
                  <a:pt x="1791822" y="1063229"/>
                </a:lnTo>
                <a:lnTo>
                  <a:pt x="1805632" y="1017645"/>
                </a:lnTo>
                <a:lnTo>
                  <a:pt x="1817083" y="970749"/>
                </a:lnTo>
                <a:lnTo>
                  <a:pt x="1826108" y="922640"/>
                </a:lnTo>
                <a:lnTo>
                  <a:pt x="1832638" y="873417"/>
                </a:lnTo>
                <a:lnTo>
                  <a:pt x="1836606" y="823181"/>
                </a:lnTo>
                <a:lnTo>
                  <a:pt x="1837944" y="772032"/>
                </a:lnTo>
                <a:lnTo>
                  <a:pt x="1836606" y="721206"/>
                </a:lnTo>
                <a:lnTo>
                  <a:pt x="1832638" y="671266"/>
                </a:lnTo>
                <a:lnTo>
                  <a:pt x="1826108" y="622315"/>
                </a:lnTo>
                <a:lnTo>
                  <a:pt x="1817083" y="574454"/>
                </a:lnTo>
                <a:lnTo>
                  <a:pt x="1805632" y="527783"/>
                </a:lnTo>
                <a:lnTo>
                  <a:pt x="1791822" y="482404"/>
                </a:lnTo>
                <a:lnTo>
                  <a:pt x="1775721" y="438417"/>
                </a:lnTo>
                <a:lnTo>
                  <a:pt x="1757397" y="395924"/>
                </a:lnTo>
                <a:lnTo>
                  <a:pt x="1736919" y="355026"/>
                </a:lnTo>
                <a:lnTo>
                  <a:pt x="1714353" y="315824"/>
                </a:lnTo>
                <a:lnTo>
                  <a:pt x="1689768" y="278419"/>
                </a:lnTo>
                <a:lnTo>
                  <a:pt x="1663232" y="242911"/>
                </a:lnTo>
                <a:lnTo>
                  <a:pt x="1634812" y="209403"/>
                </a:lnTo>
                <a:lnTo>
                  <a:pt x="1604577" y="177994"/>
                </a:lnTo>
                <a:lnTo>
                  <a:pt x="1572594" y="148787"/>
                </a:lnTo>
                <a:lnTo>
                  <a:pt x="1538931" y="121881"/>
                </a:lnTo>
                <a:lnTo>
                  <a:pt x="1503656" y="97379"/>
                </a:lnTo>
                <a:lnTo>
                  <a:pt x="1466837" y="75381"/>
                </a:lnTo>
                <a:lnTo>
                  <a:pt x="1428542" y="55988"/>
                </a:lnTo>
                <a:lnTo>
                  <a:pt x="1388839" y="39301"/>
                </a:lnTo>
                <a:lnTo>
                  <a:pt x="1347795" y="25422"/>
                </a:lnTo>
                <a:lnTo>
                  <a:pt x="1305479" y="14451"/>
                </a:lnTo>
                <a:lnTo>
                  <a:pt x="1261958" y="6490"/>
                </a:lnTo>
                <a:lnTo>
                  <a:pt x="1217301" y="1639"/>
                </a:lnTo>
                <a:lnTo>
                  <a:pt x="1171575" y="0"/>
                </a:lnTo>
                <a:close/>
              </a:path>
            </a:pathLst>
          </a:custGeom>
          <a:solidFill>
            <a:srgbClr val="F6C000"/>
          </a:solidFill>
        </p:spPr>
        <p:txBody>
          <a:bodyPr wrap="square" lIns="0" tIns="0" rIns="0" bIns="0" rtlCol="0"/>
          <a:lstStyle/>
          <a:p>
            <a:endParaRPr/>
          </a:p>
        </p:txBody>
      </p:sp>
      <p:sp>
        <p:nvSpPr>
          <p:cNvPr id="19" name="object 19"/>
          <p:cNvSpPr txBox="1"/>
          <p:nvPr/>
        </p:nvSpPr>
        <p:spPr>
          <a:xfrm>
            <a:off x="7405878" y="3269234"/>
            <a:ext cx="492125" cy="226060"/>
          </a:xfrm>
          <a:prstGeom prst="rect">
            <a:avLst/>
          </a:prstGeom>
        </p:spPr>
        <p:txBody>
          <a:bodyPr vert="horz" wrap="square" lIns="0" tIns="0" rIns="0" bIns="0" rtlCol="0">
            <a:spAutoFit/>
          </a:bodyPr>
          <a:lstStyle/>
          <a:p>
            <a:pPr marL="12700">
              <a:lnSpc>
                <a:spcPct val="100000"/>
              </a:lnSpc>
            </a:pPr>
            <a:r>
              <a:rPr sz="1400" b="1" spc="-5" dirty="0">
                <a:solidFill>
                  <a:srgbClr val="F9F9F9"/>
                </a:solidFill>
                <a:latin typeface="微软雅黑"/>
                <a:cs typeface="微软雅黑"/>
              </a:rPr>
              <a:t>0</a:t>
            </a:r>
            <a:r>
              <a:rPr sz="1400" b="1" dirty="0">
                <a:solidFill>
                  <a:srgbClr val="F9F9F9"/>
                </a:solidFill>
                <a:latin typeface="微软雅黑"/>
                <a:cs typeface="微软雅黑"/>
              </a:rPr>
              <a:t>元购</a:t>
            </a:r>
            <a:endParaRPr sz="1400">
              <a:latin typeface="微软雅黑"/>
              <a:cs typeface="微软雅黑"/>
            </a:endParaRPr>
          </a:p>
        </p:txBody>
      </p:sp>
      <p:sp>
        <p:nvSpPr>
          <p:cNvPr id="20" name="object 20"/>
          <p:cNvSpPr/>
          <p:nvPr/>
        </p:nvSpPr>
        <p:spPr>
          <a:xfrm>
            <a:off x="7353300" y="2656332"/>
            <a:ext cx="521334" cy="464820"/>
          </a:xfrm>
          <a:custGeom>
            <a:avLst/>
            <a:gdLst/>
            <a:ahLst/>
            <a:cxnLst/>
            <a:rect l="l" t="t" r="r" b="b"/>
            <a:pathLst>
              <a:path w="521334" h="464819">
                <a:moveTo>
                  <a:pt x="13207" y="237108"/>
                </a:moveTo>
                <a:lnTo>
                  <a:pt x="5842" y="237108"/>
                </a:lnTo>
                <a:lnTo>
                  <a:pt x="106" y="242966"/>
                </a:lnTo>
                <a:lnTo>
                  <a:pt x="0" y="249808"/>
                </a:lnTo>
                <a:lnTo>
                  <a:pt x="2174" y="271918"/>
                </a:lnTo>
                <a:lnTo>
                  <a:pt x="17002" y="335426"/>
                </a:lnTo>
                <a:lnTo>
                  <a:pt x="53510" y="380833"/>
                </a:lnTo>
                <a:lnTo>
                  <a:pt x="89153" y="401415"/>
                </a:lnTo>
                <a:lnTo>
                  <a:pt x="123940" y="419473"/>
                </a:lnTo>
                <a:lnTo>
                  <a:pt x="145415" y="432053"/>
                </a:lnTo>
                <a:lnTo>
                  <a:pt x="150467" y="436923"/>
                </a:lnTo>
                <a:lnTo>
                  <a:pt x="155257" y="443674"/>
                </a:lnTo>
                <a:lnTo>
                  <a:pt x="159095" y="452806"/>
                </a:lnTo>
                <a:lnTo>
                  <a:pt x="161290" y="464819"/>
                </a:lnTo>
                <a:lnTo>
                  <a:pt x="245999" y="464819"/>
                </a:lnTo>
                <a:lnTo>
                  <a:pt x="236710" y="422336"/>
                </a:lnTo>
                <a:lnTo>
                  <a:pt x="208512" y="368754"/>
                </a:lnTo>
                <a:lnTo>
                  <a:pt x="180203" y="339851"/>
                </a:lnTo>
                <a:lnTo>
                  <a:pt x="118109" y="339851"/>
                </a:lnTo>
                <a:lnTo>
                  <a:pt x="115443" y="339725"/>
                </a:lnTo>
                <a:lnTo>
                  <a:pt x="66484" y="313832"/>
                </a:lnTo>
                <a:lnTo>
                  <a:pt x="35432" y="263778"/>
                </a:lnTo>
                <a:lnTo>
                  <a:pt x="30924" y="251200"/>
                </a:lnTo>
                <a:lnTo>
                  <a:pt x="25368" y="242966"/>
                </a:lnTo>
                <a:lnTo>
                  <a:pt x="19288" y="238472"/>
                </a:lnTo>
                <a:lnTo>
                  <a:pt x="13207" y="237108"/>
                </a:lnTo>
                <a:close/>
              </a:path>
              <a:path w="521334" h="464819">
                <a:moveTo>
                  <a:pt x="436752" y="297433"/>
                </a:moveTo>
                <a:lnTo>
                  <a:pt x="431419" y="297433"/>
                </a:lnTo>
                <a:lnTo>
                  <a:pt x="423594" y="298428"/>
                </a:lnTo>
                <a:lnTo>
                  <a:pt x="375562" y="316251"/>
                </a:lnTo>
                <a:lnTo>
                  <a:pt x="342209" y="338790"/>
                </a:lnTo>
                <a:lnTo>
                  <a:pt x="312697" y="368754"/>
                </a:lnTo>
                <a:lnTo>
                  <a:pt x="284551" y="422336"/>
                </a:lnTo>
                <a:lnTo>
                  <a:pt x="275335" y="464819"/>
                </a:lnTo>
                <a:lnTo>
                  <a:pt x="360045" y="464819"/>
                </a:lnTo>
                <a:lnTo>
                  <a:pt x="362184" y="452806"/>
                </a:lnTo>
                <a:lnTo>
                  <a:pt x="366014" y="443674"/>
                </a:lnTo>
                <a:lnTo>
                  <a:pt x="370796" y="436923"/>
                </a:lnTo>
                <a:lnTo>
                  <a:pt x="375793" y="432053"/>
                </a:lnTo>
                <a:lnTo>
                  <a:pt x="397285" y="419473"/>
                </a:lnTo>
                <a:lnTo>
                  <a:pt x="432101" y="401415"/>
                </a:lnTo>
                <a:lnTo>
                  <a:pt x="467750" y="380833"/>
                </a:lnTo>
                <a:lnTo>
                  <a:pt x="491744" y="360679"/>
                </a:lnTo>
                <a:lnTo>
                  <a:pt x="502022" y="339851"/>
                </a:lnTo>
                <a:lnTo>
                  <a:pt x="403225" y="339851"/>
                </a:lnTo>
                <a:lnTo>
                  <a:pt x="405423" y="335867"/>
                </a:lnTo>
                <a:lnTo>
                  <a:pt x="421004" y="326262"/>
                </a:lnTo>
                <a:lnTo>
                  <a:pt x="437729" y="314563"/>
                </a:lnTo>
                <a:lnTo>
                  <a:pt x="443356" y="304291"/>
                </a:lnTo>
                <a:lnTo>
                  <a:pt x="440817" y="299338"/>
                </a:lnTo>
                <a:lnTo>
                  <a:pt x="436752" y="297433"/>
                </a:lnTo>
                <a:close/>
              </a:path>
              <a:path w="521334" h="464819">
                <a:moveTo>
                  <a:pt x="89789" y="297433"/>
                </a:moveTo>
                <a:lnTo>
                  <a:pt x="84454" y="297433"/>
                </a:lnTo>
                <a:lnTo>
                  <a:pt x="80391" y="299338"/>
                </a:lnTo>
                <a:lnTo>
                  <a:pt x="77977" y="304291"/>
                </a:lnTo>
                <a:lnTo>
                  <a:pt x="83552" y="314563"/>
                </a:lnTo>
                <a:lnTo>
                  <a:pt x="100282" y="326262"/>
                </a:lnTo>
                <a:lnTo>
                  <a:pt x="115893" y="335867"/>
                </a:lnTo>
                <a:lnTo>
                  <a:pt x="118109" y="339851"/>
                </a:lnTo>
                <a:lnTo>
                  <a:pt x="180203" y="339851"/>
                </a:lnTo>
                <a:lnTo>
                  <a:pt x="179052" y="338790"/>
                </a:lnTo>
                <a:lnTo>
                  <a:pt x="145663" y="316251"/>
                </a:lnTo>
                <a:lnTo>
                  <a:pt x="106711" y="301005"/>
                </a:lnTo>
                <a:lnTo>
                  <a:pt x="97631" y="298428"/>
                </a:lnTo>
                <a:lnTo>
                  <a:pt x="89789" y="297433"/>
                </a:lnTo>
                <a:close/>
              </a:path>
              <a:path w="521334" h="464819">
                <a:moveTo>
                  <a:pt x="515366" y="237108"/>
                </a:moveTo>
                <a:lnTo>
                  <a:pt x="508000" y="237108"/>
                </a:lnTo>
                <a:lnTo>
                  <a:pt x="501921" y="238472"/>
                </a:lnTo>
                <a:lnTo>
                  <a:pt x="495855" y="242966"/>
                </a:lnTo>
                <a:lnTo>
                  <a:pt x="490337" y="251200"/>
                </a:lnTo>
                <a:lnTo>
                  <a:pt x="485901" y="263778"/>
                </a:lnTo>
                <a:lnTo>
                  <a:pt x="473952" y="291050"/>
                </a:lnTo>
                <a:lnTo>
                  <a:pt x="431716" y="330448"/>
                </a:lnTo>
                <a:lnTo>
                  <a:pt x="403225" y="339851"/>
                </a:lnTo>
                <a:lnTo>
                  <a:pt x="502022" y="339851"/>
                </a:lnTo>
                <a:lnTo>
                  <a:pt x="513333" y="303149"/>
                </a:lnTo>
                <a:lnTo>
                  <a:pt x="521207" y="249808"/>
                </a:lnTo>
                <a:lnTo>
                  <a:pt x="521334" y="243204"/>
                </a:lnTo>
                <a:lnTo>
                  <a:pt x="515366" y="237108"/>
                </a:lnTo>
                <a:close/>
              </a:path>
              <a:path w="521334" h="464819">
                <a:moveTo>
                  <a:pt x="402454" y="231139"/>
                </a:moveTo>
                <a:lnTo>
                  <a:pt x="258191" y="231139"/>
                </a:lnTo>
                <a:lnTo>
                  <a:pt x="275296" y="234195"/>
                </a:lnTo>
                <a:lnTo>
                  <a:pt x="289401" y="242538"/>
                </a:lnTo>
                <a:lnTo>
                  <a:pt x="298981" y="254928"/>
                </a:lnTo>
                <a:lnTo>
                  <a:pt x="302514" y="270128"/>
                </a:lnTo>
                <a:lnTo>
                  <a:pt x="302514" y="339597"/>
                </a:lnTo>
                <a:lnTo>
                  <a:pt x="304292" y="338073"/>
                </a:lnTo>
                <a:lnTo>
                  <a:pt x="343868" y="304736"/>
                </a:lnTo>
                <a:lnTo>
                  <a:pt x="383413" y="284860"/>
                </a:lnTo>
                <a:lnTo>
                  <a:pt x="386715" y="283844"/>
                </a:lnTo>
                <a:lnTo>
                  <a:pt x="389763" y="282575"/>
                </a:lnTo>
                <a:lnTo>
                  <a:pt x="405002" y="277113"/>
                </a:lnTo>
                <a:lnTo>
                  <a:pt x="405002" y="233679"/>
                </a:lnTo>
                <a:lnTo>
                  <a:pt x="402454" y="231139"/>
                </a:lnTo>
                <a:close/>
              </a:path>
              <a:path w="521334" h="464819">
                <a:moveTo>
                  <a:pt x="259333" y="88518"/>
                </a:moveTo>
                <a:lnTo>
                  <a:pt x="109727" y="235965"/>
                </a:lnTo>
                <a:lnTo>
                  <a:pt x="109727" y="275463"/>
                </a:lnTo>
                <a:lnTo>
                  <a:pt x="116967" y="277113"/>
                </a:lnTo>
                <a:lnTo>
                  <a:pt x="121666" y="279145"/>
                </a:lnTo>
                <a:lnTo>
                  <a:pt x="127634" y="281431"/>
                </a:lnTo>
                <a:lnTo>
                  <a:pt x="130936" y="282575"/>
                </a:lnTo>
                <a:lnTo>
                  <a:pt x="134366" y="283844"/>
                </a:lnTo>
                <a:lnTo>
                  <a:pt x="176942" y="304736"/>
                </a:lnTo>
                <a:lnTo>
                  <a:pt x="213868" y="335279"/>
                </a:lnTo>
                <a:lnTo>
                  <a:pt x="214122" y="335406"/>
                </a:lnTo>
                <a:lnTo>
                  <a:pt x="214122" y="270128"/>
                </a:lnTo>
                <a:lnTo>
                  <a:pt x="217614" y="254928"/>
                </a:lnTo>
                <a:lnTo>
                  <a:pt x="227107" y="242538"/>
                </a:lnTo>
                <a:lnTo>
                  <a:pt x="241125" y="234195"/>
                </a:lnTo>
                <a:lnTo>
                  <a:pt x="258191" y="231139"/>
                </a:lnTo>
                <a:lnTo>
                  <a:pt x="402454" y="231139"/>
                </a:lnTo>
                <a:lnTo>
                  <a:pt x="259333" y="88518"/>
                </a:lnTo>
                <a:close/>
              </a:path>
              <a:path w="521334" h="464819">
                <a:moveTo>
                  <a:pt x="259969" y="0"/>
                </a:moveTo>
                <a:lnTo>
                  <a:pt x="55372" y="201548"/>
                </a:lnTo>
                <a:lnTo>
                  <a:pt x="107060" y="201548"/>
                </a:lnTo>
                <a:lnTo>
                  <a:pt x="260096" y="50926"/>
                </a:lnTo>
                <a:lnTo>
                  <a:pt x="311088" y="50926"/>
                </a:lnTo>
                <a:lnTo>
                  <a:pt x="259969" y="0"/>
                </a:lnTo>
                <a:close/>
              </a:path>
              <a:path w="521334" h="464819">
                <a:moveTo>
                  <a:pt x="311088" y="50926"/>
                </a:moveTo>
                <a:lnTo>
                  <a:pt x="260096" y="50926"/>
                </a:lnTo>
                <a:lnTo>
                  <a:pt x="411225" y="201548"/>
                </a:lnTo>
                <a:lnTo>
                  <a:pt x="462279" y="201548"/>
                </a:lnTo>
                <a:lnTo>
                  <a:pt x="311088" y="50926"/>
                </a:lnTo>
                <a:close/>
              </a:path>
            </a:pathLst>
          </a:custGeom>
          <a:solidFill>
            <a:srgbClr val="F9F9F9"/>
          </a:solidFill>
        </p:spPr>
        <p:txBody>
          <a:bodyPr wrap="square" lIns="0" tIns="0" rIns="0" bIns="0" rtlCol="0"/>
          <a:lstStyle/>
          <a:p>
            <a:endParaRPr/>
          </a:p>
        </p:txBody>
      </p:sp>
      <p:sp>
        <p:nvSpPr>
          <p:cNvPr id="21" name="object 21"/>
          <p:cNvSpPr/>
          <p:nvPr/>
        </p:nvSpPr>
        <p:spPr>
          <a:xfrm>
            <a:off x="9284207" y="2403348"/>
            <a:ext cx="1838325" cy="1546860"/>
          </a:xfrm>
          <a:custGeom>
            <a:avLst/>
            <a:gdLst/>
            <a:ahLst/>
            <a:cxnLst/>
            <a:rect l="l" t="t" r="r" b="b"/>
            <a:pathLst>
              <a:path w="1838325" h="1546860">
                <a:moveTo>
                  <a:pt x="1171575" y="0"/>
                </a:moveTo>
                <a:lnTo>
                  <a:pt x="0" y="0"/>
                </a:lnTo>
                <a:lnTo>
                  <a:pt x="42045" y="22191"/>
                </a:lnTo>
                <a:lnTo>
                  <a:pt x="82785" y="47695"/>
                </a:lnTo>
                <a:lnTo>
                  <a:pt x="121951" y="76438"/>
                </a:lnTo>
                <a:lnTo>
                  <a:pt x="159276" y="108345"/>
                </a:lnTo>
                <a:lnTo>
                  <a:pt x="194492" y="143342"/>
                </a:lnTo>
                <a:lnTo>
                  <a:pt x="227330" y="181355"/>
                </a:lnTo>
                <a:lnTo>
                  <a:pt x="256884" y="218080"/>
                </a:lnTo>
                <a:lnTo>
                  <a:pt x="284271" y="256667"/>
                </a:lnTo>
                <a:lnTo>
                  <a:pt x="309457" y="297005"/>
                </a:lnTo>
                <a:lnTo>
                  <a:pt x="332408" y="338981"/>
                </a:lnTo>
                <a:lnTo>
                  <a:pt x="353088" y="382485"/>
                </a:lnTo>
                <a:lnTo>
                  <a:pt x="371464" y="427403"/>
                </a:lnTo>
                <a:lnTo>
                  <a:pt x="387501" y="473624"/>
                </a:lnTo>
                <a:lnTo>
                  <a:pt x="401165" y="521035"/>
                </a:lnTo>
                <a:lnTo>
                  <a:pt x="412422" y="569525"/>
                </a:lnTo>
                <a:lnTo>
                  <a:pt x="421237" y="618982"/>
                </a:lnTo>
                <a:lnTo>
                  <a:pt x="427576" y="669294"/>
                </a:lnTo>
                <a:lnTo>
                  <a:pt x="431405" y="720348"/>
                </a:lnTo>
                <a:lnTo>
                  <a:pt x="432689" y="772032"/>
                </a:lnTo>
                <a:lnTo>
                  <a:pt x="431405" y="824314"/>
                </a:lnTo>
                <a:lnTo>
                  <a:pt x="427576" y="875872"/>
                </a:lnTo>
                <a:lnTo>
                  <a:pt x="421237" y="926605"/>
                </a:lnTo>
                <a:lnTo>
                  <a:pt x="412422" y="976406"/>
                </a:lnTo>
                <a:lnTo>
                  <a:pt x="401165" y="1025173"/>
                </a:lnTo>
                <a:lnTo>
                  <a:pt x="387501" y="1072799"/>
                </a:lnTo>
                <a:lnTo>
                  <a:pt x="371464" y="1119182"/>
                </a:lnTo>
                <a:lnTo>
                  <a:pt x="353088" y="1164215"/>
                </a:lnTo>
                <a:lnTo>
                  <a:pt x="332408" y="1207796"/>
                </a:lnTo>
                <a:lnTo>
                  <a:pt x="309457" y="1249820"/>
                </a:lnTo>
                <a:lnTo>
                  <a:pt x="284271" y="1290182"/>
                </a:lnTo>
                <a:lnTo>
                  <a:pt x="256884" y="1328778"/>
                </a:lnTo>
                <a:lnTo>
                  <a:pt x="227330" y="1365503"/>
                </a:lnTo>
                <a:lnTo>
                  <a:pt x="194492" y="1403517"/>
                </a:lnTo>
                <a:lnTo>
                  <a:pt x="159276" y="1438514"/>
                </a:lnTo>
                <a:lnTo>
                  <a:pt x="121951" y="1470421"/>
                </a:lnTo>
                <a:lnTo>
                  <a:pt x="82785" y="1499164"/>
                </a:lnTo>
                <a:lnTo>
                  <a:pt x="42045" y="1524668"/>
                </a:lnTo>
                <a:lnTo>
                  <a:pt x="0" y="1546859"/>
                </a:lnTo>
                <a:lnTo>
                  <a:pt x="1171575" y="1546859"/>
                </a:lnTo>
                <a:lnTo>
                  <a:pt x="1217301" y="1545220"/>
                </a:lnTo>
                <a:lnTo>
                  <a:pt x="1261958" y="1540368"/>
                </a:lnTo>
                <a:lnTo>
                  <a:pt x="1305479" y="1532403"/>
                </a:lnTo>
                <a:lnTo>
                  <a:pt x="1347795" y="1521425"/>
                </a:lnTo>
                <a:lnTo>
                  <a:pt x="1388839" y="1507535"/>
                </a:lnTo>
                <a:lnTo>
                  <a:pt x="1428542" y="1490832"/>
                </a:lnTo>
                <a:lnTo>
                  <a:pt x="1466837" y="1471417"/>
                </a:lnTo>
                <a:lnTo>
                  <a:pt x="1503656" y="1449389"/>
                </a:lnTo>
                <a:lnTo>
                  <a:pt x="1538931" y="1424847"/>
                </a:lnTo>
                <a:lnTo>
                  <a:pt x="1572594" y="1397894"/>
                </a:lnTo>
                <a:lnTo>
                  <a:pt x="1604577" y="1368627"/>
                </a:lnTo>
                <a:lnTo>
                  <a:pt x="1634812" y="1337147"/>
                </a:lnTo>
                <a:lnTo>
                  <a:pt x="1663232" y="1303555"/>
                </a:lnTo>
                <a:lnTo>
                  <a:pt x="1689768" y="1267950"/>
                </a:lnTo>
                <a:lnTo>
                  <a:pt x="1714353" y="1230431"/>
                </a:lnTo>
                <a:lnTo>
                  <a:pt x="1736919" y="1191100"/>
                </a:lnTo>
                <a:lnTo>
                  <a:pt x="1757397" y="1150056"/>
                </a:lnTo>
                <a:lnTo>
                  <a:pt x="1775721" y="1107399"/>
                </a:lnTo>
                <a:lnTo>
                  <a:pt x="1791822" y="1063229"/>
                </a:lnTo>
                <a:lnTo>
                  <a:pt x="1805632" y="1017645"/>
                </a:lnTo>
                <a:lnTo>
                  <a:pt x="1817083" y="970749"/>
                </a:lnTo>
                <a:lnTo>
                  <a:pt x="1826108" y="922640"/>
                </a:lnTo>
                <a:lnTo>
                  <a:pt x="1832638" y="873417"/>
                </a:lnTo>
                <a:lnTo>
                  <a:pt x="1836606" y="823181"/>
                </a:lnTo>
                <a:lnTo>
                  <a:pt x="1837944" y="772032"/>
                </a:lnTo>
                <a:lnTo>
                  <a:pt x="1836606" y="721206"/>
                </a:lnTo>
                <a:lnTo>
                  <a:pt x="1832638" y="671266"/>
                </a:lnTo>
                <a:lnTo>
                  <a:pt x="1826108" y="622315"/>
                </a:lnTo>
                <a:lnTo>
                  <a:pt x="1817083" y="574454"/>
                </a:lnTo>
                <a:lnTo>
                  <a:pt x="1805632" y="527783"/>
                </a:lnTo>
                <a:lnTo>
                  <a:pt x="1791822" y="482404"/>
                </a:lnTo>
                <a:lnTo>
                  <a:pt x="1775721" y="438417"/>
                </a:lnTo>
                <a:lnTo>
                  <a:pt x="1757397" y="395924"/>
                </a:lnTo>
                <a:lnTo>
                  <a:pt x="1736919" y="355026"/>
                </a:lnTo>
                <a:lnTo>
                  <a:pt x="1714353" y="315824"/>
                </a:lnTo>
                <a:lnTo>
                  <a:pt x="1689768" y="278419"/>
                </a:lnTo>
                <a:lnTo>
                  <a:pt x="1663232" y="242911"/>
                </a:lnTo>
                <a:lnTo>
                  <a:pt x="1634812" y="209403"/>
                </a:lnTo>
                <a:lnTo>
                  <a:pt x="1604577" y="177994"/>
                </a:lnTo>
                <a:lnTo>
                  <a:pt x="1572594" y="148787"/>
                </a:lnTo>
                <a:lnTo>
                  <a:pt x="1538931" y="121881"/>
                </a:lnTo>
                <a:lnTo>
                  <a:pt x="1503656" y="97379"/>
                </a:lnTo>
                <a:lnTo>
                  <a:pt x="1466837" y="75381"/>
                </a:lnTo>
                <a:lnTo>
                  <a:pt x="1428542" y="55988"/>
                </a:lnTo>
                <a:lnTo>
                  <a:pt x="1388839" y="39301"/>
                </a:lnTo>
                <a:lnTo>
                  <a:pt x="1347795" y="25422"/>
                </a:lnTo>
                <a:lnTo>
                  <a:pt x="1305479" y="14451"/>
                </a:lnTo>
                <a:lnTo>
                  <a:pt x="1261958" y="6490"/>
                </a:lnTo>
                <a:lnTo>
                  <a:pt x="1217301" y="1639"/>
                </a:lnTo>
                <a:lnTo>
                  <a:pt x="1171575" y="0"/>
                </a:lnTo>
                <a:close/>
              </a:path>
            </a:pathLst>
          </a:custGeom>
          <a:solidFill>
            <a:srgbClr val="F68B21"/>
          </a:solidFill>
        </p:spPr>
        <p:txBody>
          <a:bodyPr wrap="square" lIns="0" tIns="0" rIns="0" bIns="0" rtlCol="0"/>
          <a:lstStyle/>
          <a:p>
            <a:endParaRPr/>
          </a:p>
        </p:txBody>
      </p:sp>
      <p:sp>
        <p:nvSpPr>
          <p:cNvPr id="22" name="object 22"/>
          <p:cNvSpPr txBox="1"/>
          <p:nvPr/>
        </p:nvSpPr>
        <p:spPr>
          <a:xfrm>
            <a:off x="9732009" y="3249929"/>
            <a:ext cx="1287780" cy="439420"/>
          </a:xfrm>
          <a:prstGeom prst="rect">
            <a:avLst/>
          </a:prstGeom>
        </p:spPr>
        <p:txBody>
          <a:bodyPr vert="horz" wrap="square" lIns="0" tIns="0" rIns="0" bIns="0" rtlCol="0">
            <a:spAutoFit/>
          </a:bodyPr>
          <a:lstStyle/>
          <a:p>
            <a:pPr marL="40005">
              <a:lnSpc>
                <a:spcPct val="100000"/>
              </a:lnSpc>
            </a:pPr>
            <a:r>
              <a:rPr sz="1400" b="1" dirty="0">
                <a:solidFill>
                  <a:srgbClr val="F9F9F9"/>
                </a:solidFill>
                <a:latin typeface="微软雅黑"/>
                <a:cs typeface="微软雅黑"/>
              </a:rPr>
              <a:t>硬件销售+共享</a:t>
            </a:r>
            <a:endParaRPr sz="1400">
              <a:latin typeface="微软雅黑"/>
              <a:cs typeface="微软雅黑"/>
            </a:endParaRPr>
          </a:p>
          <a:p>
            <a:pPr marL="12700">
              <a:lnSpc>
                <a:spcPct val="100000"/>
              </a:lnSpc>
            </a:pPr>
            <a:r>
              <a:rPr sz="1400" b="1" spc="-5" dirty="0">
                <a:solidFill>
                  <a:srgbClr val="F9F9F9"/>
                </a:solidFill>
                <a:latin typeface="微软雅黑"/>
                <a:cs typeface="微软雅黑"/>
              </a:rPr>
              <a:t>C</a:t>
            </a:r>
            <a:r>
              <a:rPr sz="1400" b="1" spc="5" dirty="0">
                <a:solidFill>
                  <a:srgbClr val="F9F9F9"/>
                </a:solidFill>
                <a:latin typeface="微软雅黑"/>
                <a:cs typeface="微软雅黑"/>
              </a:rPr>
              <a:t>D</a:t>
            </a:r>
            <a:r>
              <a:rPr sz="1400" b="1" spc="-5" dirty="0">
                <a:solidFill>
                  <a:srgbClr val="F9F9F9"/>
                </a:solidFill>
                <a:latin typeface="微软雅黑"/>
                <a:cs typeface="微软雅黑"/>
              </a:rPr>
              <a:t>N+</a:t>
            </a:r>
            <a:r>
              <a:rPr sz="1400" b="1" dirty="0">
                <a:solidFill>
                  <a:srgbClr val="F9F9F9"/>
                </a:solidFill>
                <a:latin typeface="微软雅黑"/>
                <a:cs typeface="微软雅黑"/>
              </a:rPr>
              <a:t>利益分配</a:t>
            </a:r>
            <a:endParaRPr sz="1400">
              <a:latin typeface="微软雅黑"/>
              <a:cs typeface="微软雅黑"/>
            </a:endParaRPr>
          </a:p>
        </p:txBody>
      </p:sp>
      <p:sp>
        <p:nvSpPr>
          <p:cNvPr id="23" name="object 23"/>
          <p:cNvSpPr/>
          <p:nvPr/>
        </p:nvSpPr>
        <p:spPr>
          <a:xfrm>
            <a:off x="10143743" y="2671572"/>
            <a:ext cx="440690" cy="433070"/>
          </a:xfrm>
          <a:custGeom>
            <a:avLst/>
            <a:gdLst/>
            <a:ahLst/>
            <a:cxnLst/>
            <a:rect l="l" t="t" r="r" b="b"/>
            <a:pathLst>
              <a:path w="440690" h="433069">
                <a:moveTo>
                  <a:pt x="156082" y="308101"/>
                </a:moveTo>
                <a:lnTo>
                  <a:pt x="112902" y="308101"/>
                </a:lnTo>
                <a:lnTo>
                  <a:pt x="0" y="432815"/>
                </a:lnTo>
                <a:lnTo>
                  <a:pt x="440435" y="432815"/>
                </a:lnTo>
                <a:lnTo>
                  <a:pt x="423744" y="414147"/>
                </a:lnTo>
                <a:lnTo>
                  <a:pt x="41782" y="414147"/>
                </a:lnTo>
                <a:lnTo>
                  <a:pt x="121284" y="325627"/>
                </a:lnTo>
                <a:lnTo>
                  <a:pt x="168655" y="325627"/>
                </a:lnTo>
                <a:lnTo>
                  <a:pt x="164464" y="319404"/>
                </a:lnTo>
                <a:lnTo>
                  <a:pt x="160274" y="313054"/>
                </a:lnTo>
                <a:lnTo>
                  <a:pt x="156082" y="308101"/>
                </a:lnTo>
                <a:close/>
              </a:path>
              <a:path w="440690" h="433069">
                <a:moveTo>
                  <a:pt x="328929" y="308101"/>
                </a:moveTo>
                <a:lnTo>
                  <a:pt x="284352" y="308101"/>
                </a:lnTo>
                <a:lnTo>
                  <a:pt x="280161" y="313054"/>
                </a:lnTo>
                <a:lnTo>
                  <a:pt x="275971" y="319404"/>
                </a:lnTo>
                <a:lnTo>
                  <a:pt x="273176" y="325627"/>
                </a:lnTo>
                <a:lnTo>
                  <a:pt x="319150" y="325627"/>
                </a:lnTo>
                <a:lnTo>
                  <a:pt x="398652" y="414147"/>
                </a:lnTo>
                <a:lnTo>
                  <a:pt x="423744" y="414147"/>
                </a:lnTo>
                <a:lnTo>
                  <a:pt x="328929" y="308101"/>
                </a:lnTo>
                <a:close/>
              </a:path>
              <a:path w="440690" h="433069">
                <a:moveTo>
                  <a:pt x="220090" y="0"/>
                </a:moveTo>
                <a:lnTo>
                  <a:pt x="166749" y="9644"/>
                </a:lnTo>
                <a:lnTo>
                  <a:pt x="122824" y="36004"/>
                </a:lnTo>
                <a:lnTo>
                  <a:pt x="93021" y="75223"/>
                </a:lnTo>
                <a:lnTo>
                  <a:pt x="82041" y="123443"/>
                </a:lnTo>
                <a:lnTo>
                  <a:pt x="92267" y="165157"/>
                </a:lnTo>
                <a:lnTo>
                  <a:pt x="117832" y="217456"/>
                </a:lnTo>
                <a:lnTo>
                  <a:pt x="151066" y="272240"/>
                </a:lnTo>
                <a:lnTo>
                  <a:pt x="184300" y="321404"/>
                </a:lnTo>
                <a:lnTo>
                  <a:pt x="209865" y="356844"/>
                </a:lnTo>
                <a:lnTo>
                  <a:pt x="220090" y="370458"/>
                </a:lnTo>
                <a:lnTo>
                  <a:pt x="230316" y="356844"/>
                </a:lnTo>
                <a:lnTo>
                  <a:pt x="255881" y="321404"/>
                </a:lnTo>
                <a:lnTo>
                  <a:pt x="289115" y="272240"/>
                </a:lnTo>
                <a:lnTo>
                  <a:pt x="322349" y="217456"/>
                </a:lnTo>
                <a:lnTo>
                  <a:pt x="338381" y="184657"/>
                </a:lnTo>
                <a:lnTo>
                  <a:pt x="220090" y="184657"/>
                </a:lnTo>
                <a:lnTo>
                  <a:pt x="193555" y="179843"/>
                </a:lnTo>
                <a:lnTo>
                  <a:pt x="171830" y="166719"/>
                </a:lnTo>
                <a:lnTo>
                  <a:pt x="157154" y="147260"/>
                </a:lnTo>
                <a:lnTo>
                  <a:pt x="151764" y="123443"/>
                </a:lnTo>
                <a:lnTo>
                  <a:pt x="157154" y="99502"/>
                </a:lnTo>
                <a:lnTo>
                  <a:pt x="171830" y="79644"/>
                </a:lnTo>
                <a:lnTo>
                  <a:pt x="193555" y="66097"/>
                </a:lnTo>
                <a:lnTo>
                  <a:pt x="220090" y="61087"/>
                </a:lnTo>
                <a:lnTo>
                  <a:pt x="336732" y="61087"/>
                </a:lnTo>
                <a:lnTo>
                  <a:pt x="317880" y="36004"/>
                </a:lnTo>
                <a:lnTo>
                  <a:pt x="274022" y="9644"/>
                </a:lnTo>
                <a:lnTo>
                  <a:pt x="220090" y="0"/>
                </a:lnTo>
                <a:close/>
              </a:path>
              <a:path w="440690" h="433069">
                <a:moveTo>
                  <a:pt x="336732" y="61087"/>
                </a:moveTo>
                <a:lnTo>
                  <a:pt x="220090" y="61087"/>
                </a:lnTo>
                <a:lnTo>
                  <a:pt x="247433" y="66097"/>
                </a:lnTo>
                <a:lnTo>
                  <a:pt x="269573" y="79644"/>
                </a:lnTo>
                <a:lnTo>
                  <a:pt x="284402" y="99502"/>
                </a:lnTo>
                <a:lnTo>
                  <a:pt x="289813" y="123443"/>
                </a:lnTo>
                <a:lnTo>
                  <a:pt x="284402" y="147260"/>
                </a:lnTo>
                <a:lnTo>
                  <a:pt x="269573" y="166719"/>
                </a:lnTo>
                <a:lnTo>
                  <a:pt x="247433" y="179843"/>
                </a:lnTo>
                <a:lnTo>
                  <a:pt x="220090" y="184657"/>
                </a:lnTo>
                <a:lnTo>
                  <a:pt x="338381" y="184657"/>
                </a:lnTo>
                <a:lnTo>
                  <a:pt x="347914" y="165157"/>
                </a:lnTo>
                <a:lnTo>
                  <a:pt x="358139" y="123443"/>
                </a:lnTo>
                <a:lnTo>
                  <a:pt x="347356" y="75223"/>
                </a:lnTo>
                <a:lnTo>
                  <a:pt x="336732" y="61087"/>
                </a:lnTo>
                <a:close/>
              </a:path>
            </a:pathLst>
          </a:custGeom>
          <a:solidFill>
            <a:srgbClr val="F9F9F9"/>
          </a:solidFill>
        </p:spPr>
        <p:txBody>
          <a:bodyPr wrap="square" lIns="0" tIns="0" rIns="0" bIns="0" rtlCol="0"/>
          <a:lstStyle/>
          <a:p>
            <a:endParaRPr/>
          </a:p>
        </p:txBody>
      </p:sp>
      <p:sp>
        <p:nvSpPr>
          <p:cNvPr id="24" name="object 24"/>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27</a:t>
            </a:fld>
            <a:endParaRPr dirty="0"/>
          </a:p>
        </p:txBody>
      </p:sp>
      <p:sp>
        <p:nvSpPr>
          <p:cNvPr id="25" name="object 25"/>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R="5080" algn="r">
              <a:lnSpc>
                <a:spcPct val="100000"/>
              </a:lnSpc>
            </a:pPr>
            <a:r>
              <a:rPr sz="1200" dirty="0">
                <a:solidFill>
                  <a:srgbClr val="5E666F"/>
                </a:solidFill>
                <a:latin typeface="微软雅黑"/>
                <a:cs typeface="微软雅黑"/>
              </a:rPr>
              <a:t>硬件</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移动硬盘挖矿：基于“私人云盘”与“移动硬盘”的挖矿方式，</a:t>
            </a:r>
          </a:p>
          <a:p>
            <a:pPr marL="12700">
              <a:lnSpc>
                <a:spcPts val="2735"/>
              </a:lnSpc>
            </a:pPr>
            <a:r>
              <a:rPr spc="-5" dirty="0"/>
              <a:t>稳定性强，安全性高</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829767" y="1510157"/>
            <a:ext cx="10807065" cy="1755139"/>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移动硬盘是以硬盘为存储介质，计算机之间交换大容量数据，强调便携性的存储产品，具有容量大、体积小、速度快、使用方便、可靠</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性提升等特点。</a:t>
            </a:r>
            <a:endParaRPr sz="1400">
              <a:latin typeface="微软雅黑"/>
              <a:cs typeface="微软雅黑"/>
            </a:endParaRPr>
          </a:p>
          <a:p>
            <a:pPr marL="299085" marR="5080" indent="-287020" algn="just">
              <a:lnSpc>
                <a:spcPct val="1500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b="1" dirty="0">
                <a:solidFill>
                  <a:srgbClr val="585858"/>
                </a:solidFill>
                <a:latin typeface="微软雅黑"/>
                <a:cs typeface="微软雅黑"/>
              </a:rPr>
              <a:t>产品性能</a:t>
            </a:r>
            <a:r>
              <a:rPr sz="1400" dirty="0">
                <a:solidFill>
                  <a:srgbClr val="585858"/>
                </a:solidFill>
                <a:latin typeface="微软雅黑"/>
                <a:cs typeface="微软雅黑"/>
              </a:rPr>
              <a:t>：稳定性方面，移动硬盘“专职专责”，与家庭其他设备并行连接网络，挖矿不会影响其他设备工作，稳定性较强；安全性方  面，移动硬盘通过路由</a:t>
            </a:r>
            <a:r>
              <a:rPr sz="1400" spc="-15" dirty="0">
                <a:solidFill>
                  <a:srgbClr val="585858"/>
                </a:solidFill>
                <a:latin typeface="微软雅黑"/>
                <a:cs typeface="微软雅黑"/>
              </a:rPr>
              <a:t>器</a:t>
            </a:r>
            <a:r>
              <a:rPr sz="1400" dirty="0">
                <a:solidFill>
                  <a:srgbClr val="585858"/>
                </a:solidFill>
                <a:latin typeface="微软雅黑"/>
                <a:cs typeface="微软雅黑"/>
              </a:rPr>
              <a:t>这种</a:t>
            </a:r>
            <a:r>
              <a:rPr sz="1400" spc="-15" dirty="0">
                <a:solidFill>
                  <a:srgbClr val="585858"/>
                </a:solidFill>
                <a:latin typeface="微软雅黑"/>
                <a:cs typeface="微软雅黑"/>
              </a:rPr>
              <a:t>媒</a:t>
            </a:r>
            <a:r>
              <a:rPr sz="1400" dirty="0">
                <a:solidFill>
                  <a:srgbClr val="585858"/>
                </a:solidFill>
                <a:latin typeface="微软雅黑"/>
                <a:cs typeface="微软雅黑"/>
              </a:rPr>
              <a:t>介连</a:t>
            </a:r>
            <a:r>
              <a:rPr sz="1400" spc="-15" dirty="0">
                <a:solidFill>
                  <a:srgbClr val="585858"/>
                </a:solidFill>
                <a:latin typeface="微软雅黑"/>
                <a:cs typeface="微软雅黑"/>
              </a:rPr>
              <a:t>接</a:t>
            </a:r>
            <a:r>
              <a:rPr sz="1400" dirty="0">
                <a:solidFill>
                  <a:srgbClr val="585858"/>
                </a:solidFill>
                <a:latin typeface="微软雅黑"/>
                <a:cs typeface="微软雅黑"/>
              </a:rPr>
              <a:t>网络</a:t>
            </a:r>
            <a:r>
              <a:rPr sz="1400" spc="-15" dirty="0">
                <a:solidFill>
                  <a:srgbClr val="585858"/>
                </a:solidFill>
                <a:latin typeface="微软雅黑"/>
                <a:cs typeface="微软雅黑"/>
              </a:rPr>
              <a:t>，</a:t>
            </a:r>
            <a:r>
              <a:rPr sz="1400" dirty="0">
                <a:solidFill>
                  <a:srgbClr val="585858"/>
                </a:solidFill>
                <a:latin typeface="微软雅黑"/>
                <a:cs typeface="微软雅黑"/>
              </a:rPr>
              <a:t>当遇</a:t>
            </a:r>
            <a:r>
              <a:rPr sz="1400" spc="-15" dirty="0">
                <a:solidFill>
                  <a:srgbClr val="585858"/>
                </a:solidFill>
                <a:latin typeface="微软雅黑"/>
                <a:cs typeface="微软雅黑"/>
              </a:rPr>
              <a:t>到</a:t>
            </a:r>
            <a:r>
              <a:rPr sz="1400" dirty="0">
                <a:solidFill>
                  <a:srgbClr val="585858"/>
                </a:solidFill>
                <a:latin typeface="微软雅黑"/>
                <a:cs typeface="微软雅黑"/>
              </a:rPr>
              <a:t>黑客</a:t>
            </a:r>
            <a:r>
              <a:rPr sz="1400" spc="-15" dirty="0">
                <a:solidFill>
                  <a:srgbClr val="585858"/>
                </a:solidFill>
                <a:latin typeface="微软雅黑"/>
                <a:cs typeface="微软雅黑"/>
              </a:rPr>
              <a:t>攻</a:t>
            </a:r>
            <a:r>
              <a:rPr sz="1400" dirty="0">
                <a:solidFill>
                  <a:srgbClr val="585858"/>
                </a:solidFill>
                <a:latin typeface="微软雅黑"/>
                <a:cs typeface="微软雅黑"/>
              </a:rPr>
              <a:t>击时</a:t>
            </a:r>
            <a:r>
              <a:rPr sz="1400" spc="-15" dirty="0">
                <a:solidFill>
                  <a:srgbClr val="585858"/>
                </a:solidFill>
                <a:latin typeface="微软雅黑"/>
                <a:cs typeface="微软雅黑"/>
              </a:rPr>
              <a:t>，</a:t>
            </a:r>
            <a:r>
              <a:rPr sz="1400" dirty="0">
                <a:solidFill>
                  <a:srgbClr val="585858"/>
                </a:solidFill>
                <a:latin typeface="微软雅黑"/>
                <a:cs typeface="微软雅黑"/>
              </a:rPr>
              <a:t>会多</a:t>
            </a:r>
            <a:r>
              <a:rPr sz="1400" spc="-15" dirty="0">
                <a:solidFill>
                  <a:srgbClr val="585858"/>
                </a:solidFill>
                <a:latin typeface="微软雅黑"/>
                <a:cs typeface="微软雅黑"/>
              </a:rPr>
              <a:t>一</a:t>
            </a:r>
            <a:r>
              <a:rPr sz="1400" dirty="0">
                <a:solidFill>
                  <a:srgbClr val="585858"/>
                </a:solidFill>
                <a:latin typeface="微软雅黑"/>
                <a:cs typeface="微软雅黑"/>
              </a:rPr>
              <a:t>层保</a:t>
            </a:r>
            <a:r>
              <a:rPr sz="1400" spc="-15" dirty="0">
                <a:solidFill>
                  <a:srgbClr val="585858"/>
                </a:solidFill>
                <a:latin typeface="微软雅黑"/>
                <a:cs typeface="微软雅黑"/>
              </a:rPr>
              <a:t>证</a:t>
            </a:r>
            <a:r>
              <a:rPr sz="1400" dirty="0">
                <a:solidFill>
                  <a:srgbClr val="585858"/>
                </a:solidFill>
                <a:latin typeface="微软雅黑"/>
                <a:cs typeface="微软雅黑"/>
              </a:rPr>
              <a:t>，安</a:t>
            </a:r>
            <a:r>
              <a:rPr sz="1400" spc="-15" dirty="0">
                <a:solidFill>
                  <a:srgbClr val="585858"/>
                </a:solidFill>
                <a:latin typeface="微软雅黑"/>
                <a:cs typeface="微软雅黑"/>
              </a:rPr>
              <a:t>全</a:t>
            </a:r>
            <a:r>
              <a:rPr sz="1400" dirty="0">
                <a:solidFill>
                  <a:srgbClr val="585858"/>
                </a:solidFill>
                <a:latin typeface="微软雅黑"/>
                <a:cs typeface="微软雅黑"/>
              </a:rPr>
              <a:t>性较</a:t>
            </a:r>
            <a:r>
              <a:rPr sz="1400" spc="-15" dirty="0">
                <a:solidFill>
                  <a:srgbClr val="585858"/>
                </a:solidFill>
                <a:latin typeface="微软雅黑"/>
                <a:cs typeface="微软雅黑"/>
              </a:rPr>
              <a:t>高</a:t>
            </a:r>
            <a:r>
              <a:rPr sz="1400" dirty="0">
                <a:solidFill>
                  <a:srgbClr val="585858"/>
                </a:solidFill>
                <a:latin typeface="微软雅黑"/>
                <a:cs typeface="微软雅黑"/>
              </a:rPr>
              <a:t>；硬</a:t>
            </a:r>
            <a:r>
              <a:rPr sz="1400" spc="-15" dirty="0">
                <a:solidFill>
                  <a:srgbClr val="585858"/>
                </a:solidFill>
                <a:latin typeface="微软雅黑"/>
                <a:cs typeface="微软雅黑"/>
              </a:rPr>
              <a:t>件</a:t>
            </a:r>
            <a:r>
              <a:rPr sz="1400" dirty="0">
                <a:solidFill>
                  <a:srgbClr val="585858"/>
                </a:solidFill>
                <a:latin typeface="微软雅黑"/>
                <a:cs typeface="微软雅黑"/>
              </a:rPr>
              <a:t>配置</a:t>
            </a:r>
            <a:r>
              <a:rPr sz="1400" spc="-15" dirty="0">
                <a:solidFill>
                  <a:srgbClr val="585858"/>
                </a:solidFill>
                <a:latin typeface="微软雅黑"/>
                <a:cs typeface="微软雅黑"/>
              </a:rPr>
              <a:t>方</a:t>
            </a:r>
            <a:r>
              <a:rPr sz="1400" dirty="0">
                <a:solidFill>
                  <a:srgbClr val="585858"/>
                </a:solidFill>
                <a:latin typeface="微软雅黑"/>
                <a:cs typeface="微软雅黑"/>
              </a:rPr>
              <a:t>面，</a:t>
            </a:r>
            <a:r>
              <a:rPr sz="1400" spc="-15" dirty="0">
                <a:solidFill>
                  <a:srgbClr val="585858"/>
                </a:solidFill>
                <a:latin typeface="微软雅黑"/>
                <a:cs typeface="微软雅黑"/>
              </a:rPr>
              <a:t>移</a:t>
            </a:r>
            <a:r>
              <a:rPr sz="1400" dirty="0">
                <a:solidFill>
                  <a:srgbClr val="585858"/>
                </a:solidFill>
                <a:latin typeface="微软雅黑"/>
                <a:cs typeface="微软雅黑"/>
              </a:rPr>
              <a:t>动硬</a:t>
            </a:r>
            <a:r>
              <a:rPr sz="1400" spc="-15" dirty="0">
                <a:solidFill>
                  <a:srgbClr val="585858"/>
                </a:solidFill>
                <a:latin typeface="微软雅黑"/>
                <a:cs typeface="微软雅黑"/>
              </a:rPr>
              <a:t>盘</a:t>
            </a:r>
            <a:r>
              <a:rPr sz="1400" dirty="0">
                <a:solidFill>
                  <a:srgbClr val="585858"/>
                </a:solidFill>
                <a:latin typeface="微软雅黑"/>
                <a:cs typeface="微软雅黑"/>
              </a:rPr>
              <a:t>的存</a:t>
            </a:r>
            <a:r>
              <a:rPr sz="1400" spc="-15" dirty="0">
                <a:solidFill>
                  <a:srgbClr val="585858"/>
                </a:solidFill>
                <a:latin typeface="微软雅黑"/>
                <a:cs typeface="微软雅黑"/>
              </a:rPr>
              <a:t>储</a:t>
            </a:r>
            <a:r>
              <a:rPr sz="1400" dirty="0">
                <a:solidFill>
                  <a:srgbClr val="585858"/>
                </a:solidFill>
                <a:latin typeface="微软雅黑"/>
                <a:cs typeface="微软雅黑"/>
              </a:rPr>
              <a:t>、处理  器等能力更高。</a:t>
            </a:r>
            <a:endParaRPr sz="1400">
              <a:latin typeface="微软雅黑"/>
              <a:cs typeface="微软雅黑"/>
            </a:endParaRPr>
          </a:p>
          <a:p>
            <a:pPr marL="3412490">
              <a:lnSpc>
                <a:spcPct val="100000"/>
              </a:lnSpc>
              <a:spcBef>
                <a:spcPts val="275"/>
              </a:spcBef>
            </a:pPr>
            <a:r>
              <a:rPr sz="1400" dirty="0">
                <a:solidFill>
                  <a:srgbClr val="585858"/>
                </a:solidFill>
                <a:latin typeface="微软雅黑"/>
                <a:cs typeface="微软雅黑"/>
              </a:rPr>
              <a:t>亿欧智库：市场上主要的移动硬盘挖矿产品介绍</a:t>
            </a:r>
            <a:endParaRPr sz="1400">
              <a:latin typeface="微软雅黑"/>
              <a:cs typeface="微软雅黑"/>
            </a:endParaRPr>
          </a:p>
        </p:txBody>
      </p:sp>
      <p:sp>
        <p:nvSpPr>
          <p:cNvPr id="7" name="object 7"/>
          <p:cNvSpPr/>
          <p:nvPr/>
        </p:nvSpPr>
        <p:spPr>
          <a:xfrm>
            <a:off x="140207" y="3979164"/>
            <a:ext cx="1620012" cy="1620012"/>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1428114" y="3264108"/>
            <a:ext cx="2697480" cy="2942590"/>
          </a:xfrm>
          <a:prstGeom prst="rect">
            <a:avLst/>
          </a:prstGeom>
        </p:spPr>
        <p:txBody>
          <a:bodyPr vert="horz" wrap="square" lIns="0" tIns="0" rIns="0" bIns="0" rtlCol="0">
            <a:spAutoFit/>
          </a:bodyPr>
          <a:lstStyle/>
          <a:p>
            <a:pPr marL="12700" marR="620395" indent="636905">
              <a:lnSpc>
                <a:spcPct val="148300"/>
              </a:lnSpc>
            </a:pPr>
            <a:r>
              <a:rPr sz="1600" b="1" spc="-5" dirty="0">
                <a:solidFill>
                  <a:srgbClr val="585858"/>
                </a:solidFill>
                <a:latin typeface="微软雅黑"/>
                <a:cs typeface="微软雅黑"/>
              </a:rPr>
              <a:t>玩客云（迅雷）  </a:t>
            </a:r>
            <a:r>
              <a:rPr sz="1400" spc="-5" dirty="0">
                <a:solidFill>
                  <a:srgbClr val="404040"/>
                </a:solidFill>
                <a:latin typeface="微软雅黑"/>
                <a:cs typeface="微软雅黑"/>
              </a:rPr>
              <a:t>价格：599元  CPU：ARM四核1.5GHz</a:t>
            </a:r>
            <a:endParaRPr sz="1400">
              <a:latin typeface="微软雅黑"/>
              <a:cs typeface="微软雅黑"/>
            </a:endParaRPr>
          </a:p>
          <a:p>
            <a:pPr marL="12700">
              <a:lnSpc>
                <a:spcPct val="100000"/>
              </a:lnSpc>
              <a:spcBef>
                <a:spcPts val="840"/>
              </a:spcBef>
            </a:pPr>
            <a:r>
              <a:rPr sz="1400" dirty="0">
                <a:solidFill>
                  <a:srgbClr val="404040"/>
                </a:solidFill>
                <a:latin typeface="微软雅黑"/>
                <a:cs typeface="微软雅黑"/>
              </a:rPr>
              <a:t>内存：1GB</a:t>
            </a:r>
            <a:endParaRPr sz="1400">
              <a:latin typeface="微软雅黑"/>
              <a:cs typeface="微软雅黑"/>
            </a:endParaRPr>
          </a:p>
          <a:p>
            <a:pPr marL="12700">
              <a:lnSpc>
                <a:spcPct val="100000"/>
              </a:lnSpc>
              <a:spcBef>
                <a:spcPts val="840"/>
              </a:spcBef>
            </a:pPr>
            <a:r>
              <a:rPr sz="1400" spc="-5" dirty="0">
                <a:solidFill>
                  <a:srgbClr val="404040"/>
                </a:solidFill>
                <a:latin typeface="微软雅黑"/>
                <a:cs typeface="微软雅黑"/>
              </a:rPr>
              <a:t>ROM：8GB</a:t>
            </a:r>
            <a:endParaRPr sz="1400">
              <a:latin typeface="微软雅黑"/>
              <a:cs typeface="微软雅黑"/>
            </a:endParaRPr>
          </a:p>
          <a:p>
            <a:pPr marL="12700" marR="1336040">
              <a:lnSpc>
                <a:spcPct val="150000"/>
              </a:lnSpc>
            </a:pPr>
            <a:r>
              <a:rPr sz="1400" dirty="0">
                <a:solidFill>
                  <a:srgbClr val="404040"/>
                </a:solidFill>
                <a:latin typeface="微软雅黑"/>
                <a:cs typeface="微软雅黑"/>
              </a:rPr>
              <a:t>硬盘：外接  操作系统：</a:t>
            </a:r>
            <a:r>
              <a:rPr sz="1400" spc="-5" dirty="0">
                <a:solidFill>
                  <a:srgbClr val="404040"/>
                </a:solidFill>
                <a:latin typeface="微软雅黑"/>
                <a:cs typeface="微软雅黑"/>
              </a:rPr>
              <a:t>Linux</a:t>
            </a:r>
            <a:endParaRPr sz="1400">
              <a:latin typeface="微软雅黑"/>
              <a:cs typeface="微软雅黑"/>
            </a:endParaRPr>
          </a:p>
          <a:p>
            <a:pPr marL="12700">
              <a:lnSpc>
                <a:spcPct val="100000"/>
              </a:lnSpc>
              <a:spcBef>
                <a:spcPts val="840"/>
              </a:spcBef>
            </a:pPr>
            <a:r>
              <a:rPr sz="1400" dirty="0">
                <a:solidFill>
                  <a:srgbClr val="404040"/>
                </a:solidFill>
                <a:latin typeface="微软雅黑"/>
                <a:cs typeface="微软雅黑"/>
              </a:rPr>
              <a:t>增值服务：远程下载、</a:t>
            </a:r>
            <a:r>
              <a:rPr sz="1400" spc="-10" dirty="0">
                <a:solidFill>
                  <a:srgbClr val="404040"/>
                </a:solidFill>
                <a:latin typeface="微软雅黑"/>
                <a:cs typeface="微软雅黑"/>
              </a:rPr>
              <a:t>高</a:t>
            </a:r>
            <a:r>
              <a:rPr sz="1400" dirty="0">
                <a:solidFill>
                  <a:srgbClr val="404040"/>
                </a:solidFill>
                <a:latin typeface="微软雅黑"/>
                <a:cs typeface="微软雅黑"/>
              </a:rPr>
              <a:t>速下</a:t>
            </a:r>
            <a:r>
              <a:rPr sz="1400" spc="-10" dirty="0">
                <a:solidFill>
                  <a:srgbClr val="404040"/>
                </a:solidFill>
                <a:latin typeface="微软雅黑"/>
                <a:cs typeface="微软雅黑"/>
              </a:rPr>
              <a:t>载</a:t>
            </a:r>
            <a:r>
              <a:rPr sz="1400" spc="5" dirty="0">
                <a:solidFill>
                  <a:srgbClr val="404040"/>
                </a:solidFill>
                <a:latin typeface="微软雅黑"/>
                <a:cs typeface="微软雅黑"/>
              </a:rPr>
              <a:t>、</a:t>
            </a:r>
            <a:endParaRPr sz="1400">
              <a:latin typeface="微软雅黑"/>
              <a:cs typeface="微软雅黑"/>
            </a:endParaRPr>
          </a:p>
          <a:p>
            <a:pPr marL="12700">
              <a:lnSpc>
                <a:spcPct val="100000"/>
              </a:lnSpc>
              <a:spcBef>
                <a:spcPts val="840"/>
              </a:spcBef>
            </a:pPr>
            <a:r>
              <a:rPr sz="1400" dirty="0">
                <a:solidFill>
                  <a:srgbClr val="404040"/>
                </a:solidFill>
                <a:latin typeface="微软雅黑"/>
                <a:cs typeface="微软雅黑"/>
              </a:rPr>
              <a:t>多屏互动、手机扩容、隐私加密等</a:t>
            </a:r>
            <a:endParaRPr sz="1400">
              <a:latin typeface="微软雅黑"/>
              <a:cs typeface="微软雅黑"/>
            </a:endParaRPr>
          </a:p>
        </p:txBody>
      </p:sp>
      <p:sp>
        <p:nvSpPr>
          <p:cNvPr id="9" name="object 9"/>
          <p:cNvSpPr/>
          <p:nvPr/>
        </p:nvSpPr>
        <p:spPr>
          <a:xfrm>
            <a:off x="3259835" y="3989832"/>
            <a:ext cx="2124456" cy="1594103"/>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5071364" y="3381883"/>
            <a:ext cx="2901315" cy="2824480"/>
          </a:xfrm>
          <a:prstGeom prst="rect">
            <a:avLst/>
          </a:prstGeom>
        </p:spPr>
        <p:txBody>
          <a:bodyPr vert="horz" wrap="square" lIns="0" tIns="0" rIns="0" bIns="0" rtlCol="0">
            <a:spAutoFit/>
          </a:bodyPr>
          <a:lstStyle/>
          <a:p>
            <a:pPr marL="622300">
              <a:lnSpc>
                <a:spcPct val="100000"/>
              </a:lnSpc>
            </a:pPr>
            <a:r>
              <a:rPr sz="1600" b="1" spc="-5" dirty="0">
                <a:solidFill>
                  <a:srgbClr val="585858"/>
                </a:solidFill>
                <a:latin typeface="微软雅黑"/>
                <a:cs typeface="微软雅黑"/>
              </a:rPr>
              <a:t>天天链N1（斐讯）</a:t>
            </a:r>
            <a:endParaRPr sz="1600">
              <a:latin typeface="微软雅黑"/>
              <a:cs typeface="微软雅黑"/>
            </a:endParaRPr>
          </a:p>
          <a:p>
            <a:pPr marL="12700">
              <a:lnSpc>
                <a:spcPct val="100000"/>
              </a:lnSpc>
              <a:spcBef>
                <a:spcPts val="894"/>
              </a:spcBef>
            </a:pPr>
            <a:r>
              <a:rPr sz="1400" dirty="0">
                <a:solidFill>
                  <a:srgbClr val="404040"/>
                </a:solidFill>
                <a:latin typeface="微软雅黑"/>
                <a:cs typeface="微软雅黑"/>
              </a:rPr>
              <a:t>价格：1099元</a:t>
            </a:r>
            <a:endParaRPr sz="1400">
              <a:latin typeface="微软雅黑"/>
              <a:cs typeface="微软雅黑"/>
            </a:endParaRPr>
          </a:p>
          <a:p>
            <a:pPr marL="12700">
              <a:lnSpc>
                <a:spcPct val="100000"/>
              </a:lnSpc>
              <a:spcBef>
                <a:spcPts val="840"/>
              </a:spcBef>
            </a:pPr>
            <a:r>
              <a:rPr sz="1400" dirty="0">
                <a:solidFill>
                  <a:srgbClr val="404040"/>
                </a:solidFill>
                <a:latin typeface="微软雅黑"/>
                <a:cs typeface="微软雅黑"/>
              </a:rPr>
              <a:t>CPU：Amlogic S905D</a:t>
            </a:r>
            <a:r>
              <a:rPr sz="1400" spc="-75" dirty="0">
                <a:solidFill>
                  <a:srgbClr val="404040"/>
                </a:solidFill>
                <a:latin typeface="微软雅黑"/>
                <a:cs typeface="微软雅黑"/>
              </a:rPr>
              <a:t> </a:t>
            </a:r>
            <a:r>
              <a:rPr sz="1400" dirty="0">
                <a:solidFill>
                  <a:srgbClr val="404040"/>
                </a:solidFill>
                <a:latin typeface="微软雅黑"/>
                <a:cs typeface="微软雅黑"/>
              </a:rPr>
              <a:t>Cortex-A53</a:t>
            </a:r>
            <a:endParaRPr sz="1400">
              <a:latin typeface="微软雅黑"/>
              <a:cs typeface="微软雅黑"/>
            </a:endParaRPr>
          </a:p>
          <a:p>
            <a:pPr marL="12700">
              <a:lnSpc>
                <a:spcPct val="100000"/>
              </a:lnSpc>
              <a:spcBef>
                <a:spcPts val="840"/>
              </a:spcBef>
            </a:pPr>
            <a:r>
              <a:rPr sz="1400" dirty="0">
                <a:solidFill>
                  <a:srgbClr val="404040"/>
                </a:solidFill>
                <a:latin typeface="微软雅黑"/>
                <a:cs typeface="微软雅黑"/>
              </a:rPr>
              <a:t>内存：2GB</a:t>
            </a:r>
            <a:endParaRPr sz="1400">
              <a:latin typeface="微软雅黑"/>
              <a:cs typeface="微软雅黑"/>
            </a:endParaRPr>
          </a:p>
          <a:p>
            <a:pPr marL="12700">
              <a:lnSpc>
                <a:spcPct val="100000"/>
              </a:lnSpc>
              <a:spcBef>
                <a:spcPts val="840"/>
              </a:spcBef>
            </a:pPr>
            <a:r>
              <a:rPr sz="1400" spc="-5" dirty="0">
                <a:solidFill>
                  <a:srgbClr val="404040"/>
                </a:solidFill>
                <a:latin typeface="微软雅黑"/>
                <a:cs typeface="微软雅黑"/>
              </a:rPr>
              <a:t>ROM：8GB</a:t>
            </a:r>
            <a:endParaRPr sz="1400">
              <a:latin typeface="微软雅黑"/>
              <a:cs typeface="微软雅黑"/>
            </a:endParaRPr>
          </a:p>
          <a:p>
            <a:pPr marL="12700" marR="30480">
              <a:lnSpc>
                <a:spcPct val="150000"/>
              </a:lnSpc>
            </a:pPr>
            <a:r>
              <a:rPr sz="1400" dirty="0">
                <a:solidFill>
                  <a:srgbClr val="404040"/>
                </a:solidFill>
                <a:latin typeface="微软雅黑"/>
                <a:cs typeface="微软雅黑"/>
              </a:rPr>
              <a:t>硬盘：500G云存储  操作系统：Linux  增值服务：远程下载、</a:t>
            </a:r>
            <a:r>
              <a:rPr sz="1400" spc="-10" dirty="0">
                <a:solidFill>
                  <a:srgbClr val="404040"/>
                </a:solidFill>
                <a:latin typeface="微软雅黑"/>
                <a:cs typeface="微软雅黑"/>
              </a:rPr>
              <a:t>云</a:t>
            </a:r>
            <a:r>
              <a:rPr sz="1400" dirty="0">
                <a:solidFill>
                  <a:srgbClr val="404040"/>
                </a:solidFill>
                <a:latin typeface="微软雅黑"/>
                <a:cs typeface="微软雅黑"/>
              </a:rPr>
              <a:t>端存</a:t>
            </a:r>
            <a:r>
              <a:rPr sz="1400" spc="-10" dirty="0">
                <a:solidFill>
                  <a:srgbClr val="404040"/>
                </a:solidFill>
                <a:latin typeface="微软雅黑"/>
                <a:cs typeface="微软雅黑"/>
              </a:rPr>
              <a:t>储</a:t>
            </a:r>
            <a:r>
              <a:rPr sz="1400" dirty="0">
                <a:solidFill>
                  <a:srgbClr val="404040"/>
                </a:solidFill>
                <a:latin typeface="微软雅黑"/>
                <a:cs typeface="微软雅黑"/>
              </a:rPr>
              <a:t>、本</a:t>
            </a:r>
            <a:endParaRPr sz="1400">
              <a:latin typeface="微软雅黑"/>
              <a:cs typeface="微软雅黑"/>
            </a:endParaRPr>
          </a:p>
          <a:p>
            <a:pPr marL="12700">
              <a:lnSpc>
                <a:spcPct val="100000"/>
              </a:lnSpc>
              <a:spcBef>
                <a:spcPts val="840"/>
              </a:spcBef>
            </a:pPr>
            <a:r>
              <a:rPr sz="1400" dirty="0">
                <a:solidFill>
                  <a:srgbClr val="404040"/>
                </a:solidFill>
                <a:latin typeface="微软雅黑"/>
                <a:cs typeface="微软雅黑"/>
              </a:rPr>
              <a:t>地投影、电视截屏、白金奖励等</a:t>
            </a:r>
            <a:endParaRPr sz="1400">
              <a:latin typeface="微软雅黑"/>
              <a:cs typeface="微软雅黑"/>
            </a:endParaRPr>
          </a:p>
        </p:txBody>
      </p:sp>
      <p:sp>
        <p:nvSpPr>
          <p:cNvPr id="11" name="object 11"/>
          <p:cNvSpPr/>
          <p:nvPr/>
        </p:nvSpPr>
        <p:spPr>
          <a:xfrm>
            <a:off x="7528559" y="3963923"/>
            <a:ext cx="1620011" cy="1620012"/>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8950832" y="3292490"/>
            <a:ext cx="2698115" cy="2943860"/>
          </a:xfrm>
          <a:prstGeom prst="rect">
            <a:avLst/>
          </a:prstGeom>
        </p:spPr>
        <p:txBody>
          <a:bodyPr vert="horz" wrap="square" lIns="0" tIns="0" rIns="0" bIns="0" rtlCol="0">
            <a:spAutoFit/>
          </a:bodyPr>
          <a:lstStyle/>
          <a:p>
            <a:pPr marL="12700" marR="448309" indent="489584">
              <a:lnSpc>
                <a:spcPct val="148900"/>
              </a:lnSpc>
            </a:pPr>
            <a:r>
              <a:rPr sz="1600" b="1" spc="-10" dirty="0">
                <a:solidFill>
                  <a:srgbClr val="585858"/>
                </a:solidFill>
                <a:latin typeface="微软雅黑"/>
                <a:cs typeface="微软雅黑"/>
              </a:rPr>
              <a:t>章鱼星球（2345）  </a:t>
            </a:r>
            <a:r>
              <a:rPr sz="1400" dirty="0">
                <a:solidFill>
                  <a:srgbClr val="404040"/>
                </a:solidFill>
                <a:latin typeface="微软雅黑"/>
                <a:cs typeface="微软雅黑"/>
              </a:rPr>
              <a:t>价格：1699元  CPU：8</a:t>
            </a:r>
            <a:r>
              <a:rPr sz="1400" spc="-5" dirty="0">
                <a:solidFill>
                  <a:srgbClr val="404040"/>
                </a:solidFill>
                <a:latin typeface="微软雅黑"/>
                <a:cs typeface="微软雅黑"/>
              </a:rPr>
              <a:t>*</a:t>
            </a:r>
            <a:r>
              <a:rPr sz="1400" dirty="0">
                <a:solidFill>
                  <a:srgbClr val="404040"/>
                </a:solidFill>
                <a:latin typeface="微软雅黑"/>
                <a:cs typeface="微软雅黑"/>
              </a:rPr>
              <a:t>1.5G</a:t>
            </a:r>
            <a:r>
              <a:rPr sz="1400" spc="-10" dirty="0">
                <a:solidFill>
                  <a:srgbClr val="404040"/>
                </a:solidFill>
                <a:latin typeface="微软雅黑"/>
                <a:cs typeface="微软雅黑"/>
              </a:rPr>
              <a:t>H</a:t>
            </a:r>
            <a:r>
              <a:rPr sz="1400" spc="5" dirty="0">
                <a:solidFill>
                  <a:srgbClr val="404040"/>
                </a:solidFill>
                <a:latin typeface="微软雅黑"/>
                <a:cs typeface="微软雅黑"/>
              </a:rPr>
              <a:t>z</a:t>
            </a:r>
            <a:r>
              <a:rPr sz="1400" dirty="0">
                <a:solidFill>
                  <a:srgbClr val="404040"/>
                </a:solidFill>
                <a:latin typeface="微软雅黑"/>
                <a:cs typeface="微软雅黑"/>
              </a:rPr>
              <a:t>八核处理器  内存：2GB</a:t>
            </a:r>
            <a:endParaRPr sz="1400">
              <a:latin typeface="微软雅黑"/>
              <a:cs typeface="微软雅黑"/>
            </a:endParaRPr>
          </a:p>
          <a:p>
            <a:pPr marL="12700">
              <a:lnSpc>
                <a:spcPct val="100000"/>
              </a:lnSpc>
              <a:spcBef>
                <a:spcPts val="840"/>
              </a:spcBef>
            </a:pPr>
            <a:r>
              <a:rPr sz="1400" spc="-5" dirty="0">
                <a:solidFill>
                  <a:srgbClr val="404040"/>
                </a:solidFill>
                <a:latin typeface="微软雅黑"/>
                <a:cs typeface="微软雅黑"/>
              </a:rPr>
              <a:t>ROM：8GB</a:t>
            </a:r>
            <a:endParaRPr sz="1400">
              <a:latin typeface="微软雅黑"/>
              <a:cs typeface="微软雅黑"/>
            </a:endParaRPr>
          </a:p>
          <a:p>
            <a:pPr marL="12700" marR="1336040">
              <a:lnSpc>
                <a:spcPts val="2520"/>
              </a:lnSpc>
              <a:spcBef>
                <a:spcPts val="220"/>
              </a:spcBef>
            </a:pPr>
            <a:r>
              <a:rPr sz="1400" dirty="0">
                <a:solidFill>
                  <a:srgbClr val="404040"/>
                </a:solidFill>
                <a:latin typeface="微软雅黑"/>
                <a:cs typeface="微软雅黑"/>
              </a:rPr>
              <a:t>硬盘：外接  操作系统：</a:t>
            </a:r>
            <a:r>
              <a:rPr sz="1400" spc="-5" dirty="0">
                <a:solidFill>
                  <a:srgbClr val="404040"/>
                </a:solidFill>
                <a:latin typeface="微软雅黑"/>
                <a:cs typeface="微软雅黑"/>
              </a:rPr>
              <a:t>Linux</a:t>
            </a:r>
            <a:endParaRPr sz="1400">
              <a:latin typeface="微软雅黑"/>
              <a:cs typeface="微软雅黑"/>
            </a:endParaRPr>
          </a:p>
          <a:p>
            <a:pPr marL="12700" marR="5080">
              <a:lnSpc>
                <a:spcPts val="2520"/>
              </a:lnSpc>
            </a:pPr>
            <a:r>
              <a:rPr sz="1400" dirty="0">
                <a:solidFill>
                  <a:srgbClr val="404040"/>
                </a:solidFill>
                <a:latin typeface="微软雅黑"/>
                <a:cs typeface="微软雅黑"/>
              </a:rPr>
              <a:t>增值服务：云端存储、</a:t>
            </a:r>
            <a:r>
              <a:rPr sz="1400" spc="-15" dirty="0">
                <a:solidFill>
                  <a:srgbClr val="404040"/>
                </a:solidFill>
                <a:latin typeface="微软雅黑"/>
                <a:cs typeface="微软雅黑"/>
              </a:rPr>
              <a:t>隐</a:t>
            </a:r>
            <a:r>
              <a:rPr sz="1400" dirty="0">
                <a:solidFill>
                  <a:srgbClr val="404040"/>
                </a:solidFill>
                <a:latin typeface="微软雅黑"/>
                <a:cs typeface="微软雅黑"/>
              </a:rPr>
              <a:t>私加</a:t>
            </a:r>
            <a:r>
              <a:rPr sz="1400" spc="-10" dirty="0">
                <a:solidFill>
                  <a:srgbClr val="404040"/>
                </a:solidFill>
                <a:latin typeface="微软雅黑"/>
                <a:cs typeface="微软雅黑"/>
              </a:rPr>
              <a:t>密</a:t>
            </a:r>
            <a:r>
              <a:rPr sz="1400" dirty="0">
                <a:solidFill>
                  <a:srgbClr val="404040"/>
                </a:solidFill>
                <a:latin typeface="微软雅黑"/>
                <a:cs typeface="微软雅黑"/>
              </a:rPr>
              <a:t>、  联盟奖励、离线下载、</a:t>
            </a:r>
            <a:r>
              <a:rPr sz="1400" spc="-15" dirty="0">
                <a:solidFill>
                  <a:srgbClr val="404040"/>
                </a:solidFill>
                <a:latin typeface="微软雅黑"/>
                <a:cs typeface="微软雅黑"/>
              </a:rPr>
              <a:t>自</a:t>
            </a:r>
            <a:r>
              <a:rPr sz="1400" dirty="0">
                <a:solidFill>
                  <a:srgbClr val="404040"/>
                </a:solidFill>
                <a:latin typeface="微软雅黑"/>
                <a:cs typeface="微软雅黑"/>
              </a:rPr>
              <a:t>动备</a:t>
            </a:r>
            <a:r>
              <a:rPr sz="1400" spc="-15" dirty="0">
                <a:solidFill>
                  <a:srgbClr val="404040"/>
                </a:solidFill>
                <a:latin typeface="微软雅黑"/>
                <a:cs typeface="微软雅黑"/>
              </a:rPr>
              <a:t>份</a:t>
            </a:r>
            <a:r>
              <a:rPr sz="1400" dirty="0">
                <a:solidFill>
                  <a:srgbClr val="404040"/>
                </a:solidFill>
                <a:latin typeface="微软雅黑"/>
                <a:cs typeface="微软雅黑"/>
              </a:rPr>
              <a:t>等</a:t>
            </a:r>
            <a:endParaRPr sz="1400">
              <a:latin typeface="微软雅黑"/>
              <a:cs typeface="微软雅黑"/>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28</a:t>
            </a:fld>
            <a:endParaRPr dirty="0"/>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R="5080" algn="r">
              <a:lnSpc>
                <a:spcPct val="100000"/>
              </a:lnSpc>
            </a:pPr>
            <a:r>
              <a:rPr sz="1200" dirty="0">
                <a:solidFill>
                  <a:srgbClr val="5E666F"/>
                </a:solidFill>
                <a:latin typeface="微软雅黑"/>
                <a:cs typeface="微软雅黑"/>
              </a:rPr>
              <a:t>硬件</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路由器挖矿：基于“路由器”与“外接硬盘”的挖矿方式，性</a:t>
            </a:r>
          </a:p>
          <a:p>
            <a:pPr marL="12700">
              <a:lnSpc>
                <a:spcPts val="2735"/>
              </a:lnSpc>
            </a:pPr>
            <a:r>
              <a:rPr spc="-5" dirty="0"/>
              <a:t>价比高但稳定性与安全性低</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body" idx="1"/>
          </p:nvPr>
        </p:nvSpPr>
        <p:spPr>
          <a:prstGeom prst="rect">
            <a:avLst/>
          </a:prstGeom>
        </p:spPr>
        <p:txBody>
          <a:bodyPr vert="horz" wrap="square" lIns="0" tIns="0" rIns="0" bIns="0" rtlCol="0">
            <a:spAutoFit/>
          </a:bodyPr>
          <a:lstStyle/>
          <a:p>
            <a:pPr marL="457200">
              <a:lnSpc>
                <a:spcPct val="100000"/>
              </a:lnSpc>
            </a:pPr>
            <a:r>
              <a:rPr spc="540" dirty="0">
                <a:solidFill>
                  <a:srgbClr val="1D9ED2"/>
                </a:solidFill>
                <a:latin typeface="Arial Unicode MS"/>
                <a:cs typeface="Arial Unicode MS"/>
              </a:rPr>
              <a:t>◆</a:t>
            </a:r>
            <a:r>
              <a:rPr spc="375" dirty="0">
                <a:solidFill>
                  <a:srgbClr val="1D9ED2"/>
                </a:solidFill>
                <a:latin typeface="Arial Unicode MS"/>
                <a:cs typeface="Arial Unicode MS"/>
              </a:rPr>
              <a:t> </a:t>
            </a:r>
            <a:r>
              <a:rPr dirty="0"/>
              <a:t>路由器是连接因特网中各局域网、广域网的设备，它会根据信道的情况自动选择和设定路由，以最佳路径，按前后顺序发送信号。区块</a:t>
            </a:r>
          </a:p>
          <a:p>
            <a:pPr marL="743585">
              <a:lnSpc>
                <a:spcPct val="100000"/>
              </a:lnSpc>
              <a:spcBef>
                <a:spcPts val="840"/>
              </a:spcBef>
            </a:pPr>
            <a:r>
              <a:rPr spc="-5" dirty="0"/>
              <a:t>链路由器可以分享带宽资源、分享存储空间、分享运算能力、贡献区块链节点。</a:t>
            </a:r>
          </a:p>
          <a:p>
            <a:pPr marL="743585" marR="5080" indent="-287020">
              <a:lnSpc>
                <a:spcPct val="150000"/>
              </a:lnSpc>
            </a:pPr>
            <a:r>
              <a:rPr spc="540" dirty="0">
                <a:solidFill>
                  <a:srgbClr val="1D9ED2"/>
                </a:solidFill>
                <a:latin typeface="Arial Unicode MS"/>
                <a:cs typeface="Arial Unicode MS"/>
              </a:rPr>
              <a:t>◆ </a:t>
            </a:r>
            <a:r>
              <a:rPr b="1" dirty="0">
                <a:latin typeface="微软雅黑"/>
                <a:cs typeface="微软雅黑"/>
              </a:rPr>
              <a:t>产品性能</a:t>
            </a:r>
            <a:r>
              <a:rPr dirty="0"/>
              <a:t>：稳定性方面，路由器的主要功能是疏通家庭网络，挖矿会影响家庭网络质量，稳定性较差；安全性方面，路由器作为家庭网  </a:t>
            </a:r>
            <a:r>
              <a:rPr spc="-5" dirty="0"/>
              <a:t>关的入口，一旦被攻击，硬盘文件和隐私泄露威胁大；硬件配置方面，路由器虽然价格低但硬件配置明显低于移动硬盘，挖矿效果一般，  </a:t>
            </a:r>
            <a:r>
              <a:rPr dirty="0"/>
              <a:t>收益较低。</a:t>
            </a:r>
          </a:p>
          <a:p>
            <a:pPr marL="457200">
              <a:lnSpc>
                <a:spcPct val="100000"/>
              </a:lnSpc>
              <a:spcBef>
                <a:spcPts val="840"/>
              </a:spcBef>
            </a:pPr>
            <a:r>
              <a:rPr spc="545" dirty="0">
                <a:solidFill>
                  <a:srgbClr val="1D9ED2"/>
                </a:solidFill>
                <a:latin typeface="Arial Unicode MS"/>
                <a:cs typeface="Arial Unicode MS"/>
              </a:rPr>
              <a:t>◆</a:t>
            </a:r>
            <a:r>
              <a:rPr spc="620" dirty="0">
                <a:solidFill>
                  <a:srgbClr val="1D9ED2"/>
                </a:solidFill>
                <a:latin typeface="Arial Unicode MS"/>
                <a:cs typeface="Arial Unicode MS"/>
              </a:rPr>
              <a:t> </a:t>
            </a:r>
            <a:r>
              <a:rPr spc="-5" dirty="0"/>
              <a:t>算法共识：对于路由器挖矿来说，每个节点的能力计算公式一般为——</a:t>
            </a:r>
            <a:r>
              <a:rPr b="1" spc="-5" dirty="0">
                <a:latin typeface="微软雅黑"/>
                <a:cs typeface="微软雅黑"/>
              </a:rPr>
              <a:t>节点能力p=硬件配置*硬件配置权重+可共享存储*储存权重+小</a:t>
            </a:r>
          </a:p>
          <a:p>
            <a:pPr marL="743585">
              <a:lnSpc>
                <a:spcPct val="100000"/>
              </a:lnSpc>
              <a:spcBef>
                <a:spcPts val="840"/>
              </a:spcBef>
            </a:pPr>
            <a:r>
              <a:rPr b="1" dirty="0">
                <a:latin typeface="微软雅黑"/>
                <a:cs typeface="微软雅黑"/>
              </a:rPr>
              <a:t>区带宽*小区带宽权重+共享数据量*共享数据量权重</a:t>
            </a:r>
            <a:r>
              <a:rPr dirty="0"/>
              <a:t>。</a:t>
            </a:r>
          </a:p>
          <a:p>
            <a:pPr marL="3945254">
              <a:lnSpc>
                <a:spcPct val="100000"/>
              </a:lnSpc>
              <a:spcBef>
                <a:spcPts val="465"/>
              </a:spcBef>
            </a:pPr>
            <a:r>
              <a:rPr dirty="0"/>
              <a:t>亿欧智库：市场上主要的路由器挖矿产品介绍</a:t>
            </a:r>
          </a:p>
        </p:txBody>
      </p:sp>
      <p:sp>
        <p:nvSpPr>
          <p:cNvPr id="7" name="object 7"/>
          <p:cNvSpPr txBox="1"/>
          <p:nvPr/>
        </p:nvSpPr>
        <p:spPr>
          <a:xfrm>
            <a:off x="2680842" y="4045077"/>
            <a:ext cx="2930525" cy="1864360"/>
          </a:xfrm>
          <a:prstGeom prst="rect">
            <a:avLst/>
          </a:prstGeom>
        </p:spPr>
        <p:txBody>
          <a:bodyPr vert="horz" wrap="square" lIns="0" tIns="0" rIns="0" bIns="0" rtlCol="0">
            <a:spAutoFit/>
          </a:bodyPr>
          <a:lstStyle/>
          <a:p>
            <a:pPr marL="562610">
              <a:lnSpc>
                <a:spcPct val="100000"/>
              </a:lnSpc>
            </a:pPr>
            <a:r>
              <a:rPr sz="1600" b="1" spc="-5" dirty="0">
                <a:solidFill>
                  <a:srgbClr val="585858"/>
                </a:solidFill>
                <a:latin typeface="微软雅黑"/>
                <a:cs typeface="微软雅黑"/>
              </a:rPr>
              <a:t>极路由</a:t>
            </a:r>
            <a:r>
              <a:rPr sz="1600" b="1" spc="-10" dirty="0">
                <a:solidFill>
                  <a:srgbClr val="585858"/>
                </a:solidFill>
                <a:latin typeface="微软雅黑"/>
                <a:cs typeface="微软雅黑"/>
              </a:rPr>
              <a:t>4</a:t>
            </a:r>
            <a:r>
              <a:rPr sz="1600" b="1" spc="-5" dirty="0">
                <a:solidFill>
                  <a:srgbClr val="585858"/>
                </a:solidFill>
                <a:latin typeface="微软雅黑"/>
                <a:cs typeface="微软雅黑"/>
              </a:rPr>
              <a:t>增强版（极路由）</a:t>
            </a:r>
            <a:endParaRPr sz="1600">
              <a:latin typeface="微软雅黑"/>
              <a:cs typeface="微软雅黑"/>
            </a:endParaRPr>
          </a:p>
          <a:p>
            <a:pPr marL="12700" marR="1341120">
              <a:lnSpc>
                <a:spcPct val="150100"/>
              </a:lnSpc>
              <a:spcBef>
                <a:spcPts val="55"/>
              </a:spcBef>
            </a:pPr>
            <a:r>
              <a:rPr sz="1400" dirty="0">
                <a:solidFill>
                  <a:srgbClr val="404040"/>
                </a:solidFill>
                <a:latin typeface="微软雅黑"/>
                <a:cs typeface="微软雅黑"/>
              </a:rPr>
              <a:t>价格：599元  CPU：双核CPU  内存：256MB  </a:t>
            </a:r>
            <a:r>
              <a:rPr sz="1400" spc="-20" dirty="0">
                <a:solidFill>
                  <a:srgbClr val="404040"/>
                </a:solidFill>
                <a:latin typeface="微软雅黑"/>
                <a:cs typeface="微软雅黑"/>
              </a:rPr>
              <a:t>R</a:t>
            </a:r>
            <a:r>
              <a:rPr sz="1400" spc="-5" dirty="0">
                <a:solidFill>
                  <a:srgbClr val="404040"/>
                </a:solidFill>
                <a:latin typeface="微软雅黑"/>
                <a:cs typeface="微软雅黑"/>
              </a:rPr>
              <a:t>OM</a:t>
            </a:r>
            <a:r>
              <a:rPr sz="1400" dirty="0">
                <a:solidFill>
                  <a:srgbClr val="404040"/>
                </a:solidFill>
                <a:latin typeface="微软雅黑"/>
                <a:cs typeface="微软雅黑"/>
              </a:rPr>
              <a:t>：12</a:t>
            </a:r>
            <a:r>
              <a:rPr sz="1400" spc="5" dirty="0">
                <a:solidFill>
                  <a:srgbClr val="404040"/>
                </a:solidFill>
                <a:latin typeface="微软雅黑"/>
                <a:cs typeface="微软雅黑"/>
              </a:rPr>
              <a:t>8</a:t>
            </a:r>
            <a:r>
              <a:rPr sz="1400" spc="-5" dirty="0">
                <a:solidFill>
                  <a:srgbClr val="404040"/>
                </a:solidFill>
                <a:latin typeface="微软雅黑"/>
                <a:cs typeface="微软雅黑"/>
              </a:rPr>
              <a:t>MB</a:t>
            </a:r>
            <a:r>
              <a:rPr sz="1400" dirty="0">
                <a:solidFill>
                  <a:srgbClr val="404040"/>
                </a:solidFill>
                <a:latin typeface="微软雅黑"/>
                <a:cs typeface="微软雅黑"/>
              </a:rPr>
              <a:t>闪存</a:t>
            </a:r>
            <a:endParaRPr sz="1400">
              <a:latin typeface="微软雅黑"/>
              <a:cs typeface="微软雅黑"/>
            </a:endParaRPr>
          </a:p>
          <a:p>
            <a:pPr marL="12700">
              <a:lnSpc>
                <a:spcPct val="100000"/>
              </a:lnSpc>
              <a:spcBef>
                <a:spcPts val="840"/>
              </a:spcBef>
            </a:pPr>
            <a:r>
              <a:rPr sz="1400" dirty="0">
                <a:solidFill>
                  <a:srgbClr val="404040"/>
                </a:solidFill>
                <a:latin typeface="微软雅黑"/>
                <a:cs typeface="微软雅黑"/>
              </a:rPr>
              <a:t>硬盘：外接</a:t>
            </a:r>
            <a:endParaRPr sz="1400">
              <a:latin typeface="微软雅黑"/>
              <a:cs typeface="微软雅黑"/>
            </a:endParaRPr>
          </a:p>
        </p:txBody>
      </p:sp>
      <p:sp>
        <p:nvSpPr>
          <p:cNvPr id="8" name="object 8"/>
          <p:cNvSpPr/>
          <p:nvPr/>
        </p:nvSpPr>
        <p:spPr>
          <a:xfrm>
            <a:off x="879347" y="4137659"/>
            <a:ext cx="1620012" cy="1620011"/>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8216645" y="4045077"/>
            <a:ext cx="3078480" cy="1864360"/>
          </a:xfrm>
          <a:prstGeom prst="rect">
            <a:avLst/>
          </a:prstGeom>
        </p:spPr>
        <p:txBody>
          <a:bodyPr vert="horz" wrap="square" lIns="0" tIns="0" rIns="0" bIns="0" rtlCol="0">
            <a:spAutoFit/>
          </a:bodyPr>
          <a:lstStyle/>
          <a:p>
            <a:pPr marL="413384">
              <a:lnSpc>
                <a:spcPct val="100000"/>
              </a:lnSpc>
            </a:pPr>
            <a:r>
              <a:rPr sz="1600" b="1" spc="-10" dirty="0">
                <a:solidFill>
                  <a:srgbClr val="585858"/>
                </a:solidFill>
                <a:latin typeface="微软雅黑"/>
                <a:cs typeface="微软雅黑"/>
              </a:rPr>
              <a:t>NewWifi3plus（谛听科技）</a:t>
            </a:r>
            <a:endParaRPr sz="1600">
              <a:latin typeface="微软雅黑"/>
              <a:cs typeface="微软雅黑"/>
            </a:endParaRPr>
          </a:p>
          <a:p>
            <a:pPr marL="12700" marR="1593850">
              <a:lnSpc>
                <a:spcPct val="150000"/>
              </a:lnSpc>
              <a:spcBef>
                <a:spcPts val="55"/>
              </a:spcBef>
            </a:pPr>
            <a:r>
              <a:rPr sz="1400" dirty="0">
                <a:solidFill>
                  <a:srgbClr val="404040"/>
                </a:solidFill>
                <a:latin typeface="微软雅黑"/>
                <a:cs typeface="微软雅黑"/>
              </a:rPr>
              <a:t>价格：999元  CPU：双核CPU  内存：512MB  </a:t>
            </a:r>
            <a:r>
              <a:rPr sz="1400" spc="-20" dirty="0">
                <a:solidFill>
                  <a:srgbClr val="404040"/>
                </a:solidFill>
                <a:latin typeface="微软雅黑"/>
                <a:cs typeface="微软雅黑"/>
              </a:rPr>
              <a:t>R</a:t>
            </a:r>
            <a:r>
              <a:rPr sz="1400" spc="-5" dirty="0">
                <a:solidFill>
                  <a:srgbClr val="404040"/>
                </a:solidFill>
                <a:latin typeface="微软雅黑"/>
                <a:cs typeface="微软雅黑"/>
              </a:rPr>
              <a:t>OM</a:t>
            </a:r>
            <a:r>
              <a:rPr sz="1400" dirty="0">
                <a:solidFill>
                  <a:srgbClr val="404040"/>
                </a:solidFill>
                <a:latin typeface="微软雅黑"/>
                <a:cs typeface="微软雅黑"/>
              </a:rPr>
              <a:t>：32M</a:t>
            </a:r>
            <a:r>
              <a:rPr sz="1400" spc="-5" dirty="0">
                <a:solidFill>
                  <a:srgbClr val="404040"/>
                </a:solidFill>
                <a:latin typeface="微软雅黑"/>
                <a:cs typeface="微软雅黑"/>
              </a:rPr>
              <a:t>B</a:t>
            </a:r>
            <a:r>
              <a:rPr sz="1400" dirty="0">
                <a:solidFill>
                  <a:srgbClr val="404040"/>
                </a:solidFill>
                <a:latin typeface="微软雅黑"/>
                <a:cs typeface="微软雅黑"/>
              </a:rPr>
              <a:t>闪存  硬盘：外接</a:t>
            </a:r>
            <a:endParaRPr sz="1400">
              <a:latin typeface="微软雅黑"/>
              <a:cs typeface="微软雅黑"/>
            </a:endParaRPr>
          </a:p>
        </p:txBody>
      </p:sp>
      <p:sp>
        <p:nvSpPr>
          <p:cNvPr id="10" name="object 10"/>
          <p:cNvSpPr/>
          <p:nvPr/>
        </p:nvSpPr>
        <p:spPr>
          <a:xfrm>
            <a:off x="6414515" y="4137659"/>
            <a:ext cx="1620012" cy="1620011"/>
          </a:xfrm>
          <a:prstGeom prst="rect">
            <a:avLst/>
          </a:prstGeom>
          <a:blipFill>
            <a:blip r:embed="rId5" cstate="print"/>
            <a:stretch>
              <a:fillRect/>
            </a:stretch>
          </a:blip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29</a:t>
            </a:fld>
            <a:endParaRPr dirty="0"/>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829767" y="400811"/>
            <a:ext cx="635000" cy="378460"/>
          </a:xfrm>
          <a:prstGeom prst="rect">
            <a:avLst/>
          </a:prstGeom>
        </p:spPr>
        <p:txBody>
          <a:bodyPr vert="horz" wrap="square" lIns="0" tIns="0" rIns="0" bIns="0" rtlCol="0">
            <a:spAutoFit/>
          </a:bodyPr>
          <a:lstStyle/>
          <a:p>
            <a:pPr marL="12700">
              <a:lnSpc>
                <a:spcPct val="100000"/>
              </a:lnSpc>
            </a:pPr>
            <a:r>
              <a:rPr sz="2400" dirty="0">
                <a:solidFill>
                  <a:srgbClr val="1D9ED2"/>
                </a:solidFill>
                <a:latin typeface="微软雅黑"/>
                <a:cs typeface="微软雅黑"/>
              </a:rPr>
              <a:t>前言</a:t>
            </a:r>
            <a:endParaRPr sz="2400">
              <a:latin typeface="微软雅黑"/>
              <a:cs typeface="微软雅黑"/>
            </a:endParaRPr>
          </a:p>
        </p:txBody>
      </p:sp>
      <p:sp>
        <p:nvSpPr>
          <p:cNvPr id="5" name="object 5"/>
          <p:cNvSpPr txBox="1"/>
          <p:nvPr/>
        </p:nvSpPr>
        <p:spPr>
          <a:xfrm>
            <a:off x="829767" y="5848605"/>
            <a:ext cx="2164080" cy="203835"/>
          </a:xfrm>
          <a:prstGeom prst="rect">
            <a:avLst/>
          </a:prstGeom>
        </p:spPr>
        <p:txBody>
          <a:bodyPr vert="horz" wrap="square" lIns="0" tIns="0" rIns="0" bIns="0" rtlCol="0">
            <a:spAutoFit/>
          </a:bodyPr>
          <a:lstStyle/>
          <a:p>
            <a:pPr marL="12700">
              <a:lnSpc>
                <a:spcPts val="1505"/>
              </a:lnSpc>
            </a:pPr>
            <a:r>
              <a:rPr sz="1400" dirty="0">
                <a:solidFill>
                  <a:srgbClr val="585858"/>
                </a:solidFill>
                <a:latin typeface="微软雅黑"/>
                <a:cs typeface="微软雅黑"/>
              </a:rPr>
              <a:t>期待读者朋友的真挚反馈。</a:t>
            </a:r>
            <a:endParaRPr sz="1400">
              <a:latin typeface="微软雅黑"/>
              <a:cs typeface="微软雅黑"/>
            </a:endParaRPr>
          </a:p>
        </p:txBody>
      </p:sp>
      <p:sp>
        <p:nvSpPr>
          <p:cNvPr id="6" name="object 6"/>
          <p:cNvSpPr txBox="1"/>
          <p:nvPr/>
        </p:nvSpPr>
        <p:spPr>
          <a:xfrm>
            <a:off x="11928475" y="6297010"/>
            <a:ext cx="114935" cy="177800"/>
          </a:xfrm>
          <a:prstGeom prst="rect">
            <a:avLst/>
          </a:prstGeom>
        </p:spPr>
        <p:txBody>
          <a:bodyPr vert="horz" wrap="square" lIns="0" tIns="0" rIns="0" bIns="0" rtlCol="0">
            <a:spAutoFit/>
          </a:bodyPr>
          <a:lstStyle/>
          <a:p>
            <a:pPr marL="12700">
              <a:lnSpc>
                <a:spcPts val="1300"/>
              </a:lnSpc>
            </a:pPr>
            <a:r>
              <a:rPr sz="1200" dirty="0">
                <a:solidFill>
                  <a:srgbClr val="F9F9F9"/>
                </a:solidFill>
                <a:latin typeface="微软雅黑"/>
                <a:cs typeface="微软雅黑"/>
              </a:rPr>
              <a:t>3</a:t>
            </a:r>
            <a:endParaRPr sz="1200">
              <a:latin typeface="微软雅黑"/>
              <a:cs typeface="微软雅黑"/>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4" name="object 4"/>
          <p:cNvSpPr txBox="1"/>
          <p:nvPr/>
        </p:nvSpPr>
        <p:spPr>
          <a:xfrm>
            <a:off x="829767" y="1140673"/>
            <a:ext cx="10867390" cy="4591685"/>
          </a:xfrm>
          <a:prstGeom prst="rect">
            <a:avLst/>
          </a:prstGeom>
        </p:spPr>
        <p:txBody>
          <a:bodyPr vert="horz" wrap="square" lIns="0" tIns="0" rIns="0" bIns="0" rtlCol="0">
            <a:spAutoFit/>
          </a:bodyPr>
          <a:lstStyle/>
          <a:p>
            <a:pPr marL="12700" marR="173355">
              <a:lnSpc>
                <a:spcPct val="149600"/>
              </a:lnSpc>
            </a:pPr>
            <a:r>
              <a:rPr sz="1600" b="1" spc="-5" dirty="0">
                <a:solidFill>
                  <a:srgbClr val="585858"/>
                </a:solidFill>
                <a:latin typeface="微软雅黑"/>
                <a:cs typeface="微软雅黑"/>
              </a:rPr>
              <a:t>本报告有哪些内容？  </a:t>
            </a:r>
            <a:r>
              <a:rPr sz="1400" spc="-5" dirty="0">
                <a:solidFill>
                  <a:srgbClr val="585858"/>
                </a:solidFill>
                <a:latin typeface="微软雅黑"/>
                <a:cs typeface="微软雅黑"/>
              </a:rPr>
              <a:t>本报告将呈现给读者一个全方位的视角，从技术到现状，再到应用以及未来展望，以朴实的语言阐述区块链的各项技术及应用。报告分为  </a:t>
            </a:r>
            <a:r>
              <a:rPr sz="1400" dirty="0">
                <a:solidFill>
                  <a:srgbClr val="585858"/>
                </a:solidFill>
                <a:latin typeface="微软雅黑"/>
                <a:cs typeface="微软雅黑"/>
              </a:rPr>
              <a:t>上下篇，主要内容如下：  </a:t>
            </a:r>
            <a:r>
              <a:rPr sz="1400" b="1" spc="-5" dirty="0">
                <a:solidFill>
                  <a:srgbClr val="1D9ED2"/>
                </a:solidFill>
                <a:latin typeface="微软雅黑"/>
                <a:cs typeface="微软雅黑"/>
              </a:rPr>
              <a:t>上篇主要描述区块链的技术历程、产业现状、战略设计</a:t>
            </a:r>
            <a:r>
              <a:rPr sz="1400" spc="-5" dirty="0">
                <a:solidFill>
                  <a:srgbClr val="585858"/>
                </a:solidFill>
                <a:latin typeface="微软雅黑"/>
                <a:cs typeface="微软雅黑"/>
              </a:rPr>
              <a:t>，共分为三部分：第一部分，技术篇，详细讲述区块链的诞生背景、内涵与特点、  分类以及基础架构；第二部分，产业篇，通过量化研究分析中国区块链产业现状，发布中国区块链产业发展城市排行榜，编制中国区块链  </a:t>
            </a:r>
            <a:r>
              <a:rPr sz="1400" dirty="0">
                <a:solidFill>
                  <a:srgbClr val="585858"/>
                </a:solidFill>
                <a:latin typeface="微软雅黑"/>
                <a:cs typeface="微软雅黑"/>
              </a:rPr>
              <a:t>产业发展指数；第三部分，生态篇，系统分析了区块链产业生态、市场竞争格局与技术发展路线。  </a:t>
            </a:r>
            <a:r>
              <a:rPr sz="1400" b="1" dirty="0">
                <a:solidFill>
                  <a:srgbClr val="1D9ED2"/>
                </a:solidFill>
                <a:latin typeface="微软雅黑"/>
                <a:cs typeface="微软雅黑"/>
              </a:rPr>
              <a:t>下篇主要描述区块链的</a:t>
            </a:r>
            <a:r>
              <a:rPr sz="1400" b="1" spc="-15" dirty="0">
                <a:solidFill>
                  <a:srgbClr val="1D9ED2"/>
                </a:solidFill>
                <a:latin typeface="微软雅黑"/>
                <a:cs typeface="微软雅黑"/>
              </a:rPr>
              <a:t>基</a:t>
            </a:r>
            <a:r>
              <a:rPr sz="1400" b="1" dirty="0">
                <a:solidFill>
                  <a:srgbClr val="1D9ED2"/>
                </a:solidFill>
                <a:latin typeface="微软雅黑"/>
                <a:cs typeface="微软雅黑"/>
              </a:rPr>
              <a:t>础设</a:t>
            </a:r>
            <a:r>
              <a:rPr sz="1400" b="1" spc="-15" dirty="0">
                <a:solidFill>
                  <a:srgbClr val="1D9ED2"/>
                </a:solidFill>
                <a:latin typeface="微软雅黑"/>
                <a:cs typeface="微软雅黑"/>
              </a:rPr>
              <a:t>施</a:t>
            </a:r>
            <a:r>
              <a:rPr sz="1400" b="1" dirty="0">
                <a:solidFill>
                  <a:srgbClr val="1D9ED2"/>
                </a:solidFill>
                <a:latin typeface="微软雅黑"/>
                <a:cs typeface="微软雅黑"/>
              </a:rPr>
              <a:t>、技</a:t>
            </a:r>
            <a:r>
              <a:rPr sz="1400" b="1" spc="-15" dirty="0">
                <a:solidFill>
                  <a:srgbClr val="1D9ED2"/>
                </a:solidFill>
                <a:latin typeface="微软雅黑"/>
                <a:cs typeface="微软雅黑"/>
              </a:rPr>
              <a:t>术</a:t>
            </a:r>
            <a:r>
              <a:rPr sz="1400" b="1" dirty="0">
                <a:solidFill>
                  <a:srgbClr val="1D9ED2"/>
                </a:solidFill>
                <a:latin typeface="微软雅黑"/>
                <a:cs typeface="微软雅黑"/>
              </a:rPr>
              <a:t>等服</a:t>
            </a:r>
            <a:r>
              <a:rPr sz="1400" b="1" spc="-15" dirty="0">
                <a:solidFill>
                  <a:srgbClr val="1D9ED2"/>
                </a:solidFill>
                <a:latin typeface="微软雅黑"/>
                <a:cs typeface="微软雅黑"/>
              </a:rPr>
              <a:t>务</a:t>
            </a:r>
            <a:r>
              <a:rPr sz="1400" b="1" dirty="0">
                <a:solidFill>
                  <a:srgbClr val="1D9ED2"/>
                </a:solidFill>
                <a:latin typeface="微软雅黑"/>
                <a:cs typeface="微软雅黑"/>
              </a:rPr>
              <a:t>、行</a:t>
            </a:r>
            <a:r>
              <a:rPr sz="1400" b="1" spc="-15" dirty="0">
                <a:solidFill>
                  <a:srgbClr val="1D9ED2"/>
                </a:solidFill>
                <a:latin typeface="微软雅黑"/>
                <a:cs typeface="微软雅黑"/>
              </a:rPr>
              <a:t>业</a:t>
            </a:r>
            <a:r>
              <a:rPr sz="1400" b="1" dirty="0">
                <a:solidFill>
                  <a:srgbClr val="1D9ED2"/>
                </a:solidFill>
                <a:latin typeface="微软雅黑"/>
                <a:cs typeface="微软雅黑"/>
              </a:rPr>
              <a:t>应用</a:t>
            </a:r>
            <a:r>
              <a:rPr sz="1400" b="1" spc="-15" dirty="0">
                <a:solidFill>
                  <a:srgbClr val="1D9ED2"/>
                </a:solidFill>
                <a:latin typeface="微软雅黑"/>
                <a:cs typeface="微软雅黑"/>
              </a:rPr>
              <a:t>和</a:t>
            </a:r>
            <a:r>
              <a:rPr sz="1400" b="1" dirty="0">
                <a:solidFill>
                  <a:srgbClr val="1D9ED2"/>
                </a:solidFill>
                <a:latin typeface="微软雅黑"/>
                <a:cs typeface="微软雅黑"/>
              </a:rPr>
              <a:t>未来</a:t>
            </a:r>
            <a:r>
              <a:rPr sz="1400" b="1" spc="-15" dirty="0">
                <a:solidFill>
                  <a:srgbClr val="1D9ED2"/>
                </a:solidFill>
                <a:latin typeface="微软雅黑"/>
                <a:cs typeface="微软雅黑"/>
              </a:rPr>
              <a:t>展</a:t>
            </a:r>
            <a:r>
              <a:rPr sz="1400" b="1" dirty="0">
                <a:solidFill>
                  <a:srgbClr val="1D9ED2"/>
                </a:solidFill>
                <a:latin typeface="微软雅黑"/>
                <a:cs typeface="微软雅黑"/>
              </a:rPr>
              <a:t>望</a:t>
            </a:r>
            <a:r>
              <a:rPr sz="1400" b="1" spc="10" dirty="0">
                <a:solidFill>
                  <a:srgbClr val="1D9ED2"/>
                </a:solidFill>
                <a:latin typeface="微软雅黑"/>
                <a:cs typeface="微软雅黑"/>
              </a:rPr>
              <a:t>等</a:t>
            </a:r>
            <a:r>
              <a:rPr sz="1400" spc="-15" dirty="0">
                <a:solidFill>
                  <a:srgbClr val="585858"/>
                </a:solidFill>
                <a:latin typeface="微软雅黑"/>
                <a:cs typeface="微软雅黑"/>
              </a:rPr>
              <a:t>，</a:t>
            </a:r>
            <a:r>
              <a:rPr sz="1400" dirty="0">
                <a:solidFill>
                  <a:srgbClr val="585858"/>
                </a:solidFill>
                <a:latin typeface="微软雅黑"/>
                <a:cs typeface="微软雅黑"/>
              </a:rPr>
              <a:t>共分</a:t>
            </a:r>
            <a:r>
              <a:rPr sz="1400" spc="-15" dirty="0">
                <a:solidFill>
                  <a:srgbClr val="585858"/>
                </a:solidFill>
                <a:latin typeface="微软雅黑"/>
                <a:cs typeface="微软雅黑"/>
              </a:rPr>
              <a:t>为</a:t>
            </a:r>
            <a:r>
              <a:rPr sz="1400" dirty="0">
                <a:solidFill>
                  <a:srgbClr val="585858"/>
                </a:solidFill>
                <a:latin typeface="微软雅黑"/>
                <a:cs typeface="微软雅黑"/>
              </a:rPr>
              <a:t>三部</a:t>
            </a:r>
            <a:r>
              <a:rPr sz="1400" spc="-15" dirty="0">
                <a:solidFill>
                  <a:srgbClr val="585858"/>
                </a:solidFill>
                <a:latin typeface="微软雅黑"/>
                <a:cs typeface="微软雅黑"/>
              </a:rPr>
              <a:t>分</a:t>
            </a:r>
            <a:r>
              <a:rPr sz="1400" dirty="0">
                <a:solidFill>
                  <a:srgbClr val="585858"/>
                </a:solidFill>
                <a:latin typeface="微软雅黑"/>
                <a:cs typeface="微软雅黑"/>
              </a:rPr>
              <a:t>：第</a:t>
            </a:r>
            <a:r>
              <a:rPr sz="1400" spc="-15" dirty="0">
                <a:solidFill>
                  <a:srgbClr val="585858"/>
                </a:solidFill>
                <a:latin typeface="微软雅黑"/>
                <a:cs typeface="微软雅黑"/>
              </a:rPr>
              <a:t>一</a:t>
            </a:r>
            <a:r>
              <a:rPr sz="1400" dirty="0">
                <a:solidFill>
                  <a:srgbClr val="585858"/>
                </a:solidFill>
                <a:latin typeface="微软雅黑"/>
                <a:cs typeface="微软雅黑"/>
              </a:rPr>
              <a:t>部分</a:t>
            </a:r>
            <a:r>
              <a:rPr sz="1400" spc="-15" dirty="0">
                <a:solidFill>
                  <a:srgbClr val="585858"/>
                </a:solidFill>
                <a:latin typeface="微软雅黑"/>
                <a:cs typeface="微软雅黑"/>
              </a:rPr>
              <a:t>，</a:t>
            </a:r>
            <a:r>
              <a:rPr sz="1400" dirty="0">
                <a:solidFill>
                  <a:srgbClr val="585858"/>
                </a:solidFill>
                <a:latin typeface="微软雅黑"/>
                <a:cs typeface="微软雅黑"/>
              </a:rPr>
              <a:t>服务</a:t>
            </a:r>
            <a:r>
              <a:rPr sz="1400" spc="-15" dirty="0">
                <a:solidFill>
                  <a:srgbClr val="585858"/>
                </a:solidFill>
                <a:latin typeface="微软雅黑"/>
                <a:cs typeface="微软雅黑"/>
              </a:rPr>
              <a:t>篇</a:t>
            </a:r>
            <a:r>
              <a:rPr sz="1400" dirty="0">
                <a:solidFill>
                  <a:srgbClr val="585858"/>
                </a:solidFill>
                <a:latin typeface="微软雅黑"/>
                <a:cs typeface="微软雅黑"/>
              </a:rPr>
              <a:t>，讲</a:t>
            </a:r>
            <a:r>
              <a:rPr sz="1400" spc="-15" dirty="0">
                <a:solidFill>
                  <a:srgbClr val="585858"/>
                </a:solidFill>
                <a:latin typeface="微软雅黑"/>
                <a:cs typeface="微软雅黑"/>
              </a:rPr>
              <a:t>述</a:t>
            </a:r>
            <a:r>
              <a:rPr sz="1400" dirty="0">
                <a:solidFill>
                  <a:srgbClr val="585858"/>
                </a:solidFill>
                <a:latin typeface="微软雅黑"/>
                <a:cs typeface="微软雅黑"/>
              </a:rPr>
              <a:t>区块</a:t>
            </a:r>
            <a:r>
              <a:rPr sz="1400" spc="-15" dirty="0">
                <a:solidFill>
                  <a:srgbClr val="585858"/>
                </a:solidFill>
                <a:latin typeface="微软雅黑"/>
                <a:cs typeface="微软雅黑"/>
              </a:rPr>
              <a:t>链</a:t>
            </a:r>
            <a:r>
              <a:rPr sz="1400" dirty="0">
                <a:solidFill>
                  <a:srgbClr val="585858"/>
                </a:solidFill>
                <a:latin typeface="微软雅黑"/>
                <a:cs typeface="微软雅黑"/>
              </a:rPr>
              <a:t>的基</a:t>
            </a:r>
            <a:r>
              <a:rPr sz="1400" spc="-15" dirty="0">
                <a:solidFill>
                  <a:srgbClr val="585858"/>
                </a:solidFill>
                <a:latin typeface="微软雅黑"/>
                <a:cs typeface="微软雅黑"/>
              </a:rPr>
              <a:t>础</a:t>
            </a:r>
            <a:r>
              <a:rPr sz="1400" dirty="0">
                <a:solidFill>
                  <a:srgbClr val="585858"/>
                </a:solidFill>
                <a:latin typeface="微软雅黑"/>
                <a:cs typeface="微软雅黑"/>
              </a:rPr>
              <a:t>设施</a:t>
            </a:r>
            <a:r>
              <a:rPr sz="1400" spc="-15" dirty="0">
                <a:solidFill>
                  <a:srgbClr val="585858"/>
                </a:solidFill>
                <a:latin typeface="微软雅黑"/>
                <a:cs typeface="微软雅黑"/>
              </a:rPr>
              <a:t>及</a:t>
            </a:r>
            <a:r>
              <a:rPr sz="1400" dirty="0">
                <a:solidFill>
                  <a:srgbClr val="585858"/>
                </a:solidFill>
                <a:latin typeface="微软雅黑"/>
                <a:cs typeface="微软雅黑"/>
              </a:rPr>
              <a:t>硬  </a:t>
            </a:r>
            <a:r>
              <a:rPr sz="1400" spc="-5" dirty="0">
                <a:solidFill>
                  <a:srgbClr val="585858"/>
                </a:solidFill>
                <a:latin typeface="微软雅黑"/>
                <a:cs typeface="微软雅黑"/>
              </a:rPr>
              <a:t>件、技术拓展、媒体及社区；第二部分，应用篇，阐述区块链在金融、娱乐、法律、溯源、公益、物联网等行业的应用；第三部分，未来  </a:t>
            </a:r>
            <a:r>
              <a:rPr sz="1400" dirty="0">
                <a:solidFill>
                  <a:srgbClr val="585858"/>
                </a:solidFill>
                <a:latin typeface="微软雅黑"/>
                <a:cs typeface="微软雅黑"/>
              </a:rPr>
              <a:t>篇，分析区块链产业发展的挑战与趋势。</a:t>
            </a:r>
            <a:endParaRPr sz="1400">
              <a:latin typeface="微软雅黑"/>
              <a:cs typeface="微软雅黑"/>
            </a:endParaRPr>
          </a:p>
          <a:p>
            <a:pPr marL="12700">
              <a:lnSpc>
                <a:spcPct val="100000"/>
              </a:lnSpc>
              <a:spcBef>
                <a:spcPts val="900"/>
              </a:spcBef>
            </a:pPr>
            <a:r>
              <a:rPr sz="1600" b="1" spc="-5" dirty="0">
                <a:solidFill>
                  <a:srgbClr val="585858"/>
                </a:solidFill>
                <a:latin typeface="微软雅黑"/>
                <a:cs typeface="微软雅黑"/>
              </a:rPr>
              <a:t>本报告有什么特色？</a:t>
            </a:r>
            <a:endParaRPr sz="1600">
              <a:latin typeface="微软雅黑"/>
              <a:cs typeface="微软雅黑"/>
            </a:endParaRPr>
          </a:p>
          <a:p>
            <a:pPr marL="12700" marR="5080">
              <a:lnSpc>
                <a:spcPct val="150100"/>
              </a:lnSpc>
              <a:spcBef>
                <a:spcPts val="55"/>
              </a:spcBef>
            </a:pPr>
            <a:r>
              <a:rPr sz="1400" spc="-5" dirty="0">
                <a:solidFill>
                  <a:srgbClr val="585858"/>
                </a:solidFill>
                <a:latin typeface="微软雅黑"/>
                <a:cs typeface="微软雅黑"/>
              </a:rPr>
              <a:t>和目前市场上的报告和书籍相比，</a:t>
            </a:r>
            <a:r>
              <a:rPr sz="1400" b="1" spc="-5" dirty="0">
                <a:solidFill>
                  <a:srgbClr val="1D9ED2"/>
                </a:solidFill>
                <a:latin typeface="微软雅黑"/>
                <a:cs typeface="微软雅黑"/>
              </a:rPr>
              <a:t>采用了大量计量研究的方法</a:t>
            </a:r>
            <a:r>
              <a:rPr sz="1400" spc="-5" dirty="0">
                <a:solidFill>
                  <a:srgbClr val="585858"/>
                </a:solidFill>
                <a:latin typeface="微软雅黑"/>
                <a:cs typeface="微软雅黑"/>
              </a:rPr>
              <a:t>反映区块链产业发展现状；其次，本报告</a:t>
            </a:r>
            <a:r>
              <a:rPr sz="1400" b="1" spc="-5" dirty="0">
                <a:solidFill>
                  <a:srgbClr val="1D9ED2"/>
                </a:solidFill>
                <a:latin typeface="微软雅黑"/>
                <a:cs typeface="微软雅黑"/>
              </a:rPr>
              <a:t>所涉及的内容相对具有层次性</a:t>
            </a:r>
            <a:r>
              <a:rPr sz="1400" spc="-5" dirty="0">
                <a:solidFill>
                  <a:srgbClr val="585858"/>
                </a:solidFill>
                <a:latin typeface="微软雅黑"/>
                <a:cs typeface="微软雅黑"/>
              </a:rPr>
              <a:t>，满  足不同知识水平读者的需求，既包括初学者所需的基本概念，也有区块链从业者、布道者所需的行业宏观分析及前瞻应用介绍；最后，本  </a:t>
            </a:r>
            <a:r>
              <a:rPr sz="1400" dirty="0">
                <a:solidFill>
                  <a:srgbClr val="585858"/>
                </a:solidFill>
                <a:latin typeface="微软雅黑"/>
                <a:cs typeface="微软雅黑"/>
              </a:rPr>
              <a:t>报告力求通过朴实简洁的文字</a:t>
            </a:r>
            <a:r>
              <a:rPr sz="1400" b="1" dirty="0">
                <a:solidFill>
                  <a:srgbClr val="1D9ED2"/>
                </a:solidFill>
                <a:latin typeface="微软雅黑"/>
                <a:cs typeface="微软雅黑"/>
              </a:rPr>
              <a:t>讲解细致，通俗易懂，可读性较强</a:t>
            </a:r>
            <a:r>
              <a:rPr sz="1400" dirty="0">
                <a:solidFill>
                  <a:srgbClr val="585858"/>
                </a:solidFill>
                <a:latin typeface="微软雅黑"/>
                <a:cs typeface="微软雅黑"/>
              </a:rPr>
              <a:t>。  </a:t>
            </a:r>
            <a:r>
              <a:rPr sz="1400" spc="-5" dirty="0">
                <a:solidFill>
                  <a:srgbClr val="585858"/>
                </a:solidFill>
                <a:latin typeface="微软雅黑"/>
                <a:cs typeface="微软雅黑"/>
              </a:rPr>
              <a:t>由于专业领域和视野有限，本报告难免有错漏或不当之处，敬请读者批评指正。如果读者有更多的宝贵意见，欢迎联系亿欧智库研究团队，</a:t>
            </a:r>
            <a:endParaRPr sz="1400">
              <a:latin typeface="微软雅黑"/>
              <a:cs typeface="微软雅黑"/>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R="5080" algn="r">
              <a:lnSpc>
                <a:spcPct val="100000"/>
              </a:lnSpc>
            </a:pPr>
            <a:r>
              <a:rPr sz="1200" dirty="0">
                <a:solidFill>
                  <a:srgbClr val="5E666F"/>
                </a:solidFill>
                <a:latin typeface="微软雅黑"/>
                <a:cs typeface="微软雅黑"/>
              </a:rPr>
              <a:t>硬件</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区块链硬件发展前景：矿机降能提效</a:t>
            </a:r>
            <a:r>
              <a:rPr spc="5" dirty="0"/>
              <a:t>，</a:t>
            </a:r>
            <a:r>
              <a:rPr dirty="0">
                <a:latin typeface="微软雅黑"/>
                <a:cs typeface="微软雅黑"/>
              </a:rPr>
              <a:t>AI</a:t>
            </a:r>
            <a:r>
              <a:rPr dirty="0"/>
              <a:t>转型，智能硬件噱头</a:t>
            </a:r>
          </a:p>
          <a:p>
            <a:pPr marL="12700">
              <a:lnSpc>
                <a:spcPts val="2735"/>
              </a:lnSpc>
            </a:pPr>
            <a:r>
              <a:rPr spc="-5" dirty="0"/>
              <a:t>大于实质，寻找新的商业模式</a:t>
            </a:r>
          </a:p>
        </p:txBody>
      </p:sp>
      <p:sp>
        <p:nvSpPr>
          <p:cNvPr id="5" name="object 5"/>
          <p:cNvSpPr txBox="1"/>
          <p:nvPr/>
        </p:nvSpPr>
        <p:spPr>
          <a:xfrm>
            <a:off x="829767" y="1510157"/>
            <a:ext cx="6539865" cy="22606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400" dirty="0">
                <a:solidFill>
                  <a:srgbClr val="1D9ED2"/>
                </a:solidFill>
                <a:latin typeface="Arial Unicode MS"/>
                <a:cs typeface="Arial Unicode MS"/>
              </a:rPr>
              <a:t> </a:t>
            </a:r>
            <a:r>
              <a:rPr sz="1400" dirty="0">
                <a:solidFill>
                  <a:srgbClr val="585858"/>
                </a:solidFill>
                <a:latin typeface="微软雅黑"/>
                <a:cs typeface="微软雅黑"/>
              </a:rPr>
              <a:t>综合上市分析及专家调研，我们对区块链硬件发展前景进行了分析，具体如下：</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804672" y="2659379"/>
            <a:ext cx="2528316" cy="106527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805433" y="2486405"/>
            <a:ext cx="2528570" cy="349250"/>
          </a:xfrm>
          <a:custGeom>
            <a:avLst/>
            <a:gdLst/>
            <a:ahLst/>
            <a:cxnLst/>
            <a:rect l="l" t="t" r="r" b="b"/>
            <a:pathLst>
              <a:path w="2528570" h="349250">
                <a:moveTo>
                  <a:pt x="2353817" y="0"/>
                </a:moveTo>
                <a:lnTo>
                  <a:pt x="0" y="0"/>
                </a:lnTo>
                <a:lnTo>
                  <a:pt x="0" y="348996"/>
                </a:lnTo>
                <a:lnTo>
                  <a:pt x="2353817" y="348996"/>
                </a:lnTo>
                <a:lnTo>
                  <a:pt x="2528316" y="174498"/>
                </a:lnTo>
                <a:lnTo>
                  <a:pt x="2353817" y="0"/>
                </a:lnTo>
                <a:close/>
              </a:path>
            </a:pathLst>
          </a:custGeom>
          <a:solidFill>
            <a:srgbClr val="A1A1A1"/>
          </a:solidFill>
        </p:spPr>
        <p:txBody>
          <a:bodyPr wrap="square" lIns="0" tIns="0" rIns="0" bIns="0" rtlCol="0"/>
          <a:lstStyle/>
          <a:p>
            <a:endParaRPr/>
          </a:p>
        </p:txBody>
      </p:sp>
      <p:sp>
        <p:nvSpPr>
          <p:cNvPr id="9" name="object 9"/>
          <p:cNvSpPr/>
          <p:nvPr/>
        </p:nvSpPr>
        <p:spPr>
          <a:xfrm>
            <a:off x="805433" y="2486405"/>
            <a:ext cx="2528570" cy="349250"/>
          </a:xfrm>
          <a:custGeom>
            <a:avLst/>
            <a:gdLst/>
            <a:ahLst/>
            <a:cxnLst/>
            <a:rect l="l" t="t" r="r" b="b"/>
            <a:pathLst>
              <a:path w="2528570" h="349250">
                <a:moveTo>
                  <a:pt x="0" y="0"/>
                </a:moveTo>
                <a:lnTo>
                  <a:pt x="2353817" y="0"/>
                </a:lnTo>
                <a:lnTo>
                  <a:pt x="2528316" y="174498"/>
                </a:lnTo>
                <a:lnTo>
                  <a:pt x="2353817" y="348996"/>
                </a:lnTo>
                <a:lnTo>
                  <a:pt x="0" y="348996"/>
                </a:lnTo>
                <a:lnTo>
                  <a:pt x="0" y="0"/>
                </a:lnTo>
                <a:close/>
              </a:path>
            </a:pathLst>
          </a:custGeom>
          <a:ln w="28956">
            <a:solidFill>
              <a:srgbClr val="A1A1A1"/>
            </a:solidFill>
          </a:ln>
        </p:spPr>
        <p:txBody>
          <a:bodyPr wrap="square" lIns="0" tIns="0" rIns="0" bIns="0" rtlCol="0"/>
          <a:lstStyle/>
          <a:p>
            <a:endParaRPr/>
          </a:p>
        </p:txBody>
      </p:sp>
      <p:sp>
        <p:nvSpPr>
          <p:cNvPr id="10" name="object 10"/>
          <p:cNvSpPr txBox="1"/>
          <p:nvPr/>
        </p:nvSpPr>
        <p:spPr>
          <a:xfrm>
            <a:off x="1404366" y="2530602"/>
            <a:ext cx="1242060" cy="256540"/>
          </a:xfrm>
          <a:prstGeom prst="rect">
            <a:avLst/>
          </a:prstGeom>
        </p:spPr>
        <p:txBody>
          <a:bodyPr vert="horz" wrap="square" lIns="0" tIns="0" rIns="0" bIns="0" rtlCol="0">
            <a:spAutoFit/>
          </a:bodyPr>
          <a:lstStyle/>
          <a:p>
            <a:pPr marL="12700">
              <a:lnSpc>
                <a:spcPct val="100000"/>
              </a:lnSpc>
            </a:pPr>
            <a:r>
              <a:rPr sz="1600" b="1" spc="-5" dirty="0">
                <a:solidFill>
                  <a:srgbClr val="F9F9F9"/>
                </a:solidFill>
                <a:latin typeface="微软雅黑"/>
                <a:cs typeface="微软雅黑"/>
              </a:rPr>
              <a:t>矿机降能提效</a:t>
            </a:r>
            <a:endParaRPr sz="1600">
              <a:latin typeface="微软雅黑"/>
              <a:cs typeface="微软雅黑"/>
            </a:endParaRPr>
          </a:p>
        </p:txBody>
      </p:sp>
      <p:sp>
        <p:nvSpPr>
          <p:cNvPr id="11" name="object 11"/>
          <p:cNvSpPr/>
          <p:nvPr/>
        </p:nvSpPr>
        <p:spPr>
          <a:xfrm>
            <a:off x="3502152" y="2659379"/>
            <a:ext cx="2528316" cy="1065276"/>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502914" y="2486405"/>
            <a:ext cx="2528570" cy="349250"/>
          </a:xfrm>
          <a:custGeom>
            <a:avLst/>
            <a:gdLst/>
            <a:ahLst/>
            <a:cxnLst/>
            <a:rect l="l" t="t" r="r" b="b"/>
            <a:pathLst>
              <a:path w="2528570" h="349250">
                <a:moveTo>
                  <a:pt x="2353818" y="0"/>
                </a:moveTo>
                <a:lnTo>
                  <a:pt x="0" y="0"/>
                </a:lnTo>
                <a:lnTo>
                  <a:pt x="0" y="348996"/>
                </a:lnTo>
                <a:lnTo>
                  <a:pt x="2353818" y="348996"/>
                </a:lnTo>
                <a:lnTo>
                  <a:pt x="2528316" y="174498"/>
                </a:lnTo>
                <a:lnTo>
                  <a:pt x="2353818" y="0"/>
                </a:lnTo>
                <a:close/>
              </a:path>
            </a:pathLst>
          </a:custGeom>
          <a:solidFill>
            <a:srgbClr val="1D9ED2"/>
          </a:solidFill>
        </p:spPr>
        <p:txBody>
          <a:bodyPr wrap="square" lIns="0" tIns="0" rIns="0" bIns="0" rtlCol="0"/>
          <a:lstStyle/>
          <a:p>
            <a:endParaRPr/>
          </a:p>
        </p:txBody>
      </p:sp>
      <p:sp>
        <p:nvSpPr>
          <p:cNvPr id="13" name="object 13"/>
          <p:cNvSpPr/>
          <p:nvPr/>
        </p:nvSpPr>
        <p:spPr>
          <a:xfrm>
            <a:off x="3502914" y="2486405"/>
            <a:ext cx="2528570" cy="349250"/>
          </a:xfrm>
          <a:custGeom>
            <a:avLst/>
            <a:gdLst/>
            <a:ahLst/>
            <a:cxnLst/>
            <a:rect l="l" t="t" r="r" b="b"/>
            <a:pathLst>
              <a:path w="2528570" h="349250">
                <a:moveTo>
                  <a:pt x="0" y="0"/>
                </a:moveTo>
                <a:lnTo>
                  <a:pt x="2353818" y="0"/>
                </a:lnTo>
                <a:lnTo>
                  <a:pt x="2528316" y="174498"/>
                </a:lnTo>
                <a:lnTo>
                  <a:pt x="2353818" y="348996"/>
                </a:lnTo>
                <a:lnTo>
                  <a:pt x="0" y="348996"/>
                </a:lnTo>
                <a:lnTo>
                  <a:pt x="0" y="0"/>
                </a:lnTo>
                <a:close/>
              </a:path>
            </a:pathLst>
          </a:custGeom>
          <a:ln w="28956">
            <a:solidFill>
              <a:srgbClr val="1D9ED2"/>
            </a:solidFill>
          </a:ln>
        </p:spPr>
        <p:txBody>
          <a:bodyPr wrap="square" lIns="0" tIns="0" rIns="0" bIns="0" rtlCol="0"/>
          <a:lstStyle/>
          <a:p>
            <a:endParaRPr/>
          </a:p>
        </p:txBody>
      </p:sp>
      <p:sp>
        <p:nvSpPr>
          <p:cNvPr id="14" name="object 14"/>
          <p:cNvSpPr txBox="1"/>
          <p:nvPr/>
        </p:nvSpPr>
        <p:spPr>
          <a:xfrm>
            <a:off x="4396232" y="2530602"/>
            <a:ext cx="652145" cy="256540"/>
          </a:xfrm>
          <a:prstGeom prst="rect">
            <a:avLst/>
          </a:prstGeom>
        </p:spPr>
        <p:txBody>
          <a:bodyPr vert="horz" wrap="square" lIns="0" tIns="0" rIns="0" bIns="0" rtlCol="0">
            <a:spAutoFit/>
          </a:bodyPr>
          <a:lstStyle/>
          <a:p>
            <a:pPr marL="12700">
              <a:lnSpc>
                <a:spcPct val="100000"/>
              </a:lnSpc>
            </a:pPr>
            <a:r>
              <a:rPr sz="1600" b="1" spc="-10" dirty="0">
                <a:solidFill>
                  <a:srgbClr val="F9F9F9"/>
                </a:solidFill>
                <a:latin typeface="微软雅黑"/>
                <a:cs typeface="微软雅黑"/>
              </a:rPr>
              <a:t>A</a:t>
            </a:r>
            <a:r>
              <a:rPr sz="1600" b="1" spc="-5" dirty="0">
                <a:solidFill>
                  <a:srgbClr val="F9F9F9"/>
                </a:solidFill>
                <a:latin typeface="微软雅黑"/>
                <a:cs typeface="微软雅黑"/>
              </a:rPr>
              <a:t>I转型</a:t>
            </a:r>
            <a:endParaRPr sz="1600">
              <a:latin typeface="微软雅黑"/>
              <a:cs typeface="微软雅黑"/>
            </a:endParaRPr>
          </a:p>
        </p:txBody>
      </p:sp>
      <p:sp>
        <p:nvSpPr>
          <p:cNvPr id="15" name="object 15"/>
          <p:cNvSpPr/>
          <p:nvPr/>
        </p:nvSpPr>
        <p:spPr>
          <a:xfrm>
            <a:off x="6199632" y="2659379"/>
            <a:ext cx="2528316" cy="1065276"/>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6200394" y="2486405"/>
            <a:ext cx="2528570" cy="349250"/>
          </a:xfrm>
          <a:custGeom>
            <a:avLst/>
            <a:gdLst/>
            <a:ahLst/>
            <a:cxnLst/>
            <a:rect l="l" t="t" r="r" b="b"/>
            <a:pathLst>
              <a:path w="2528570" h="349250">
                <a:moveTo>
                  <a:pt x="2353817" y="0"/>
                </a:moveTo>
                <a:lnTo>
                  <a:pt x="0" y="0"/>
                </a:lnTo>
                <a:lnTo>
                  <a:pt x="0" y="348996"/>
                </a:lnTo>
                <a:lnTo>
                  <a:pt x="2353817" y="348996"/>
                </a:lnTo>
                <a:lnTo>
                  <a:pt x="2528315" y="174498"/>
                </a:lnTo>
                <a:lnTo>
                  <a:pt x="2353817" y="0"/>
                </a:lnTo>
                <a:close/>
              </a:path>
            </a:pathLst>
          </a:custGeom>
          <a:solidFill>
            <a:srgbClr val="A1A1A1"/>
          </a:solidFill>
        </p:spPr>
        <p:txBody>
          <a:bodyPr wrap="square" lIns="0" tIns="0" rIns="0" bIns="0" rtlCol="0"/>
          <a:lstStyle/>
          <a:p>
            <a:endParaRPr/>
          </a:p>
        </p:txBody>
      </p:sp>
      <p:sp>
        <p:nvSpPr>
          <p:cNvPr id="17" name="object 17"/>
          <p:cNvSpPr/>
          <p:nvPr/>
        </p:nvSpPr>
        <p:spPr>
          <a:xfrm>
            <a:off x="6200394" y="2486405"/>
            <a:ext cx="2528570" cy="349250"/>
          </a:xfrm>
          <a:custGeom>
            <a:avLst/>
            <a:gdLst/>
            <a:ahLst/>
            <a:cxnLst/>
            <a:rect l="l" t="t" r="r" b="b"/>
            <a:pathLst>
              <a:path w="2528570" h="349250">
                <a:moveTo>
                  <a:pt x="0" y="0"/>
                </a:moveTo>
                <a:lnTo>
                  <a:pt x="2353817" y="0"/>
                </a:lnTo>
                <a:lnTo>
                  <a:pt x="2528315" y="174498"/>
                </a:lnTo>
                <a:lnTo>
                  <a:pt x="2353817" y="348996"/>
                </a:lnTo>
                <a:lnTo>
                  <a:pt x="0" y="348996"/>
                </a:lnTo>
                <a:lnTo>
                  <a:pt x="0" y="0"/>
                </a:lnTo>
                <a:close/>
              </a:path>
            </a:pathLst>
          </a:custGeom>
          <a:ln w="28956">
            <a:solidFill>
              <a:srgbClr val="A1A1A1"/>
            </a:solidFill>
          </a:ln>
        </p:spPr>
        <p:txBody>
          <a:bodyPr wrap="square" lIns="0" tIns="0" rIns="0" bIns="0" rtlCol="0"/>
          <a:lstStyle/>
          <a:p>
            <a:endParaRPr/>
          </a:p>
        </p:txBody>
      </p:sp>
      <p:sp>
        <p:nvSpPr>
          <p:cNvPr id="18" name="object 18"/>
          <p:cNvSpPr txBox="1"/>
          <p:nvPr/>
        </p:nvSpPr>
        <p:spPr>
          <a:xfrm>
            <a:off x="6394830" y="2530602"/>
            <a:ext cx="2052320" cy="256540"/>
          </a:xfrm>
          <a:prstGeom prst="rect">
            <a:avLst/>
          </a:prstGeom>
        </p:spPr>
        <p:txBody>
          <a:bodyPr vert="horz" wrap="square" lIns="0" tIns="0" rIns="0" bIns="0" rtlCol="0">
            <a:spAutoFit/>
          </a:bodyPr>
          <a:lstStyle/>
          <a:p>
            <a:pPr marL="12700">
              <a:lnSpc>
                <a:spcPct val="100000"/>
              </a:lnSpc>
            </a:pPr>
            <a:r>
              <a:rPr sz="1600" b="1" spc="-5" dirty="0">
                <a:solidFill>
                  <a:srgbClr val="F9F9F9"/>
                </a:solidFill>
                <a:latin typeface="微软雅黑"/>
                <a:cs typeface="微软雅黑"/>
              </a:rPr>
              <a:t>智能硬件噱头大于实质</a:t>
            </a:r>
            <a:endParaRPr sz="1600">
              <a:latin typeface="微软雅黑"/>
              <a:cs typeface="微软雅黑"/>
            </a:endParaRPr>
          </a:p>
        </p:txBody>
      </p:sp>
      <p:sp>
        <p:nvSpPr>
          <p:cNvPr id="19" name="object 19"/>
          <p:cNvSpPr/>
          <p:nvPr/>
        </p:nvSpPr>
        <p:spPr>
          <a:xfrm>
            <a:off x="8897111" y="2659379"/>
            <a:ext cx="2528316" cy="1065276"/>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8897873" y="2486405"/>
            <a:ext cx="2528570" cy="349250"/>
          </a:xfrm>
          <a:custGeom>
            <a:avLst/>
            <a:gdLst/>
            <a:ahLst/>
            <a:cxnLst/>
            <a:rect l="l" t="t" r="r" b="b"/>
            <a:pathLst>
              <a:path w="2528570" h="349250">
                <a:moveTo>
                  <a:pt x="2353818" y="0"/>
                </a:moveTo>
                <a:lnTo>
                  <a:pt x="0" y="0"/>
                </a:lnTo>
                <a:lnTo>
                  <a:pt x="0" y="348996"/>
                </a:lnTo>
                <a:lnTo>
                  <a:pt x="2353818" y="348996"/>
                </a:lnTo>
                <a:lnTo>
                  <a:pt x="2528316" y="174498"/>
                </a:lnTo>
                <a:lnTo>
                  <a:pt x="2353818" y="0"/>
                </a:lnTo>
                <a:close/>
              </a:path>
            </a:pathLst>
          </a:custGeom>
          <a:solidFill>
            <a:srgbClr val="1D9ED2"/>
          </a:solidFill>
        </p:spPr>
        <p:txBody>
          <a:bodyPr wrap="square" lIns="0" tIns="0" rIns="0" bIns="0" rtlCol="0"/>
          <a:lstStyle/>
          <a:p>
            <a:endParaRPr/>
          </a:p>
        </p:txBody>
      </p:sp>
      <p:sp>
        <p:nvSpPr>
          <p:cNvPr id="21" name="object 21"/>
          <p:cNvSpPr/>
          <p:nvPr/>
        </p:nvSpPr>
        <p:spPr>
          <a:xfrm>
            <a:off x="8897873" y="2486405"/>
            <a:ext cx="2528570" cy="349250"/>
          </a:xfrm>
          <a:custGeom>
            <a:avLst/>
            <a:gdLst/>
            <a:ahLst/>
            <a:cxnLst/>
            <a:rect l="l" t="t" r="r" b="b"/>
            <a:pathLst>
              <a:path w="2528570" h="349250">
                <a:moveTo>
                  <a:pt x="0" y="0"/>
                </a:moveTo>
                <a:lnTo>
                  <a:pt x="2353818" y="0"/>
                </a:lnTo>
                <a:lnTo>
                  <a:pt x="2528316" y="174498"/>
                </a:lnTo>
                <a:lnTo>
                  <a:pt x="2353818" y="348996"/>
                </a:lnTo>
                <a:lnTo>
                  <a:pt x="0" y="348996"/>
                </a:lnTo>
                <a:lnTo>
                  <a:pt x="0" y="0"/>
                </a:lnTo>
                <a:close/>
              </a:path>
            </a:pathLst>
          </a:custGeom>
          <a:ln w="28956">
            <a:solidFill>
              <a:srgbClr val="1D9ED2"/>
            </a:solidFill>
          </a:ln>
        </p:spPr>
        <p:txBody>
          <a:bodyPr wrap="square" lIns="0" tIns="0" rIns="0" bIns="0" rtlCol="0"/>
          <a:lstStyle/>
          <a:p>
            <a:endParaRPr/>
          </a:p>
        </p:txBody>
      </p:sp>
      <p:sp>
        <p:nvSpPr>
          <p:cNvPr id="22" name="object 22"/>
          <p:cNvSpPr txBox="1"/>
          <p:nvPr/>
        </p:nvSpPr>
        <p:spPr>
          <a:xfrm>
            <a:off x="9295256" y="2530602"/>
            <a:ext cx="1647189" cy="256540"/>
          </a:xfrm>
          <a:prstGeom prst="rect">
            <a:avLst/>
          </a:prstGeom>
        </p:spPr>
        <p:txBody>
          <a:bodyPr vert="horz" wrap="square" lIns="0" tIns="0" rIns="0" bIns="0" rtlCol="0">
            <a:spAutoFit/>
          </a:bodyPr>
          <a:lstStyle/>
          <a:p>
            <a:pPr marL="12700">
              <a:lnSpc>
                <a:spcPct val="100000"/>
              </a:lnSpc>
            </a:pPr>
            <a:r>
              <a:rPr sz="1600" b="1" spc="-5" dirty="0">
                <a:solidFill>
                  <a:srgbClr val="F9F9F9"/>
                </a:solidFill>
                <a:latin typeface="微软雅黑"/>
                <a:cs typeface="微软雅黑"/>
              </a:rPr>
              <a:t>寻找新的商业模式</a:t>
            </a:r>
            <a:endParaRPr sz="1600">
              <a:latin typeface="微软雅黑"/>
              <a:cs typeface="微软雅黑"/>
            </a:endParaRPr>
          </a:p>
        </p:txBody>
      </p:sp>
      <p:sp>
        <p:nvSpPr>
          <p:cNvPr id="23" name="object 23"/>
          <p:cNvSpPr/>
          <p:nvPr/>
        </p:nvSpPr>
        <p:spPr>
          <a:xfrm>
            <a:off x="1868423" y="1973579"/>
            <a:ext cx="401320" cy="425450"/>
          </a:xfrm>
          <a:custGeom>
            <a:avLst/>
            <a:gdLst/>
            <a:ahLst/>
            <a:cxnLst/>
            <a:rect l="l" t="t" r="r" b="b"/>
            <a:pathLst>
              <a:path w="401319" h="425450">
                <a:moveTo>
                  <a:pt x="43306" y="112268"/>
                </a:moveTo>
                <a:lnTo>
                  <a:pt x="31750" y="112268"/>
                </a:lnTo>
                <a:lnTo>
                  <a:pt x="19395" y="114764"/>
                </a:lnTo>
                <a:lnTo>
                  <a:pt x="9302" y="121570"/>
                </a:lnTo>
                <a:lnTo>
                  <a:pt x="2496" y="131663"/>
                </a:lnTo>
                <a:lnTo>
                  <a:pt x="0" y="144018"/>
                </a:lnTo>
                <a:lnTo>
                  <a:pt x="0" y="236600"/>
                </a:lnTo>
                <a:lnTo>
                  <a:pt x="2496" y="248955"/>
                </a:lnTo>
                <a:lnTo>
                  <a:pt x="9302" y="259048"/>
                </a:lnTo>
                <a:lnTo>
                  <a:pt x="19395" y="265854"/>
                </a:lnTo>
                <a:lnTo>
                  <a:pt x="31750" y="268350"/>
                </a:lnTo>
                <a:lnTo>
                  <a:pt x="35813" y="268350"/>
                </a:lnTo>
                <a:lnTo>
                  <a:pt x="35813" y="402844"/>
                </a:lnTo>
                <a:lnTo>
                  <a:pt x="37574" y="411533"/>
                </a:lnTo>
                <a:lnTo>
                  <a:pt x="42370" y="418639"/>
                </a:lnTo>
                <a:lnTo>
                  <a:pt x="49476" y="423435"/>
                </a:lnTo>
                <a:lnTo>
                  <a:pt x="58165" y="425196"/>
                </a:lnTo>
                <a:lnTo>
                  <a:pt x="66384" y="423652"/>
                </a:lnTo>
                <a:lnTo>
                  <a:pt x="73199" y="419465"/>
                </a:lnTo>
                <a:lnTo>
                  <a:pt x="78114" y="413140"/>
                </a:lnTo>
                <a:lnTo>
                  <a:pt x="80518" y="405257"/>
                </a:lnTo>
                <a:lnTo>
                  <a:pt x="124606" y="405257"/>
                </a:lnTo>
                <a:lnTo>
                  <a:pt x="125094" y="402844"/>
                </a:lnTo>
                <a:lnTo>
                  <a:pt x="125094" y="275082"/>
                </a:lnTo>
                <a:lnTo>
                  <a:pt x="116776" y="267783"/>
                </a:lnTo>
                <a:lnTo>
                  <a:pt x="110362" y="258699"/>
                </a:lnTo>
                <a:lnTo>
                  <a:pt x="106235" y="248185"/>
                </a:lnTo>
                <a:lnTo>
                  <a:pt x="104775" y="236600"/>
                </a:lnTo>
                <a:lnTo>
                  <a:pt x="104775" y="170053"/>
                </a:lnTo>
                <a:lnTo>
                  <a:pt x="54863" y="170053"/>
                </a:lnTo>
                <a:lnTo>
                  <a:pt x="43306" y="112268"/>
                </a:lnTo>
                <a:close/>
              </a:path>
              <a:path w="401319" h="425450">
                <a:moveTo>
                  <a:pt x="124606" y="405257"/>
                </a:moveTo>
                <a:lnTo>
                  <a:pt x="80518" y="405257"/>
                </a:lnTo>
                <a:lnTo>
                  <a:pt x="82847" y="413087"/>
                </a:lnTo>
                <a:lnTo>
                  <a:pt x="87725" y="419417"/>
                </a:lnTo>
                <a:lnTo>
                  <a:pt x="94555" y="423652"/>
                </a:lnTo>
                <a:lnTo>
                  <a:pt x="102743" y="425196"/>
                </a:lnTo>
                <a:lnTo>
                  <a:pt x="111432" y="423435"/>
                </a:lnTo>
                <a:lnTo>
                  <a:pt x="118538" y="418639"/>
                </a:lnTo>
                <a:lnTo>
                  <a:pt x="123334" y="411533"/>
                </a:lnTo>
                <a:lnTo>
                  <a:pt x="124606" y="405257"/>
                </a:lnTo>
                <a:close/>
              </a:path>
              <a:path w="401319" h="425450">
                <a:moveTo>
                  <a:pt x="163321" y="112268"/>
                </a:moveTo>
                <a:lnTo>
                  <a:pt x="151764" y="112268"/>
                </a:lnTo>
                <a:lnTo>
                  <a:pt x="139356" y="114764"/>
                </a:lnTo>
                <a:lnTo>
                  <a:pt x="129270" y="121570"/>
                </a:lnTo>
                <a:lnTo>
                  <a:pt x="122493" y="131663"/>
                </a:lnTo>
                <a:lnTo>
                  <a:pt x="120014" y="144018"/>
                </a:lnTo>
                <a:lnTo>
                  <a:pt x="120014" y="236600"/>
                </a:lnTo>
                <a:lnTo>
                  <a:pt x="122493" y="248955"/>
                </a:lnTo>
                <a:lnTo>
                  <a:pt x="129270" y="259048"/>
                </a:lnTo>
                <a:lnTo>
                  <a:pt x="139356" y="265854"/>
                </a:lnTo>
                <a:lnTo>
                  <a:pt x="151764" y="268350"/>
                </a:lnTo>
                <a:lnTo>
                  <a:pt x="155828" y="268350"/>
                </a:lnTo>
                <a:lnTo>
                  <a:pt x="155828" y="402844"/>
                </a:lnTo>
                <a:lnTo>
                  <a:pt x="157589" y="411533"/>
                </a:lnTo>
                <a:lnTo>
                  <a:pt x="162385" y="418639"/>
                </a:lnTo>
                <a:lnTo>
                  <a:pt x="169491" y="423435"/>
                </a:lnTo>
                <a:lnTo>
                  <a:pt x="178181" y="425196"/>
                </a:lnTo>
                <a:lnTo>
                  <a:pt x="186379" y="423652"/>
                </a:lnTo>
                <a:lnTo>
                  <a:pt x="193151" y="419465"/>
                </a:lnTo>
                <a:lnTo>
                  <a:pt x="198022" y="413140"/>
                </a:lnTo>
                <a:lnTo>
                  <a:pt x="200406" y="405257"/>
                </a:lnTo>
                <a:lnTo>
                  <a:pt x="244620" y="405257"/>
                </a:lnTo>
                <a:lnTo>
                  <a:pt x="245109" y="402844"/>
                </a:lnTo>
                <a:lnTo>
                  <a:pt x="245109" y="268224"/>
                </a:lnTo>
                <a:lnTo>
                  <a:pt x="249174" y="268224"/>
                </a:lnTo>
                <a:lnTo>
                  <a:pt x="280898" y="236600"/>
                </a:lnTo>
                <a:lnTo>
                  <a:pt x="280924" y="170053"/>
                </a:lnTo>
                <a:lnTo>
                  <a:pt x="174878" y="170053"/>
                </a:lnTo>
                <a:lnTo>
                  <a:pt x="163321" y="112268"/>
                </a:lnTo>
                <a:close/>
              </a:path>
              <a:path w="401319" h="425450">
                <a:moveTo>
                  <a:pt x="244620" y="405257"/>
                </a:moveTo>
                <a:lnTo>
                  <a:pt x="200406" y="405257"/>
                </a:lnTo>
                <a:lnTo>
                  <a:pt x="202807" y="413087"/>
                </a:lnTo>
                <a:lnTo>
                  <a:pt x="207708" y="419417"/>
                </a:lnTo>
                <a:lnTo>
                  <a:pt x="214514" y="423652"/>
                </a:lnTo>
                <a:lnTo>
                  <a:pt x="222631" y="425196"/>
                </a:lnTo>
                <a:lnTo>
                  <a:pt x="231394" y="423435"/>
                </a:lnTo>
                <a:lnTo>
                  <a:pt x="238537" y="418639"/>
                </a:lnTo>
                <a:lnTo>
                  <a:pt x="243347" y="411533"/>
                </a:lnTo>
                <a:lnTo>
                  <a:pt x="244620" y="405257"/>
                </a:lnTo>
                <a:close/>
              </a:path>
              <a:path w="401319" h="425450">
                <a:moveTo>
                  <a:pt x="304926" y="112268"/>
                </a:moveTo>
                <a:lnTo>
                  <a:pt x="304926" y="112522"/>
                </a:lnTo>
                <a:lnTo>
                  <a:pt x="305688" y="114046"/>
                </a:lnTo>
                <a:lnTo>
                  <a:pt x="308101" y="119125"/>
                </a:lnTo>
                <a:lnTo>
                  <a:pt x="310261" y="123952"/>
                </a:lnTo>
                <a:lnTo>
                  <a:pt x="311531" y="129032"/>
                </a:lnTo>
                <a:lnTo>
                  <a:pt x="311657" y="129667"/>
                </a:lnTo>
                <a:lnTo>
                  <a:pt x="311912" y="130429"/>
                </a:lnTo>
                <a:lnTo>
                  <a:pt x="311982" y="131663"/>
                </a:lnTo>
                <a:lnTo>
                  <a:pt x="308356" y="170053"/>
                </a:lnTo>
                <a:lnTo>
                  <a:pt x="296037" y="170053"/>
                </a:lnTo>
                <a:lnTo>
                  <a:pt x="296037" y="236600"/>
                </a:lnTo>
                <a:lnTo>
                  <a:pt x="294576" y="248187"/>
                </a:lnTo>
                <a:lnTo>
                  <a:pt x="290449" y="258714"/>
                </a:lnTo>
                <a:lnTo>
                  <a:pt x="284035" y="267837"/>
                </a:lnTo>
                <a:lnTo>
                  <a:pt x="275717" y="275209"/>
                </a:lnTo>
                <a:lnTo>
                  <a:pt x="275717" y="402844"/>
                </a:lnTo>
                <a:lnTo>
                  <a:pt x="277477" y="411533"/>
                </a:lnTo>
                <a:lnTo>
                  <a:pt x="282273" y="418639"/>
                </a:lnTo>
                <a:lnTo>
                  <a:pt x="289379" y="423435"/>
                </a:lnTo>
                <a:lnTo>
                  <a:pt x="298069" y="425196"/>
                </a:lnTo>
                <a:lnTo>
                  <a:pt x="306287" y="423652"/>
                </a:lnTo>
                <a:lnTo>
                  <a:pt x="313102" y="419465"/>
                </a:lnTo>
                <a:lnTo>
                  <a:pt x="318017" y="413140"/>
                </a:lnTo>
                <a:lnTo>
                  <a:pt x="320420" y="405257"/>
                </a:lnTo>
                <a:lnTo>
                  <a:pt x="364509" y="405257"/>
                </a:lnTo>
                <a:lnTo>
                  <a:pt x="364998" y="402844"/>
                </a:lnTo>
                <a:lnTo>
                  <a:pt x="364998" y="268224"/>
                </a:lnTo>
                <a:lnTo>
                  <a:pt x="369062" y="268224"/>
                </a:lnTo>
                <a:lnTo>
                  <a:pt x="400786" y="236600"/>
                </a:lnTo>
                <a:lnTo>
                  <a:pt x="400812" y="169925"/>
                </a:lnTo>
                <a:lnTo>
                  <a:pt x="332231" y="169925"/>
                </a:lnTo>
                <a:lnTo>
                  <a:pt x="328719" y="131663"/>
                </a:lnTo>
                <a:lnTo>
                  <a:pt x="335788" y="112522"/>
                </a:lnTo>
                <a:lnTo>
                  <a:pt x="335533" y="112522"/>
                </a:lnTo>
                <a:lnTo>
                  <a:pt x="335661" y="112395"/>
                </a:lnTo>
                <a:lnTo>
                  <a:pt x="304926" y="112268"/>
                </a:lnTo>
                <a:close/>
              </a:path>
              <a:path w="401319" h="425450">
                <a:moveTo>
                  <a:pt x="364509" y="405257"/>
                </a:moveTo>
                <a:lnTo>
                  <a:pt x="320420" y="405257"/>
                </a:lnTo>
                <a:lnTo>
                  <a:pt x="322750" y="413087"/>
                </a:lnTo>
                <a:lnTo>
                  <a:pt x="327628" y="419417"/>
                </a:lnTo>
                <a:lnTo>
                  <a:pt x="334458" y="423652"/>
                </a:lnTo>
                <a:lnTo>
                  <a:pt x="342645" y="425196"/>
                </a:lnTo>
                <a:lnTo>
                  <a:pt x="351335" y="423435"/>
                </a:lnTo>
                <a:lnTo>
                  <a:pt x="358441" y="418639"/>
                </a:lnTo>
                <a:lnTo>
                  <a:pt x="363237" y="411533"/>
                </a:lnTo>
                <a:lnTo>
                  <a:pt x="364509" y="405257"/>
                </a:lnTo>
                <a:close/>
              </a:path>
              <a:path w="401319" h="425450">
                <a:moveTo>
                  <a:pt x="65024" y="112268"/>
                </a:moveTo>
                <a:lnTo>
                  <a:pt x="65912" y="114046"/>
                </a:lnTo>
                <a:lnTo>
                  <a:pt x="68199" y="119125"/>
                </a:lnTo>
                <a:lnTo>
                  <a:pt x="70484" y="123952"/>
                </a:lnTo>
                <a:lnTo>
                  <a:pt x="71755" y="129032"/>
                </a:lnTo>
                <a:lnTo>
                  <a:pt x="72016" y="130429"/>
                </a:lnTo>
                <a:lnTo>
                  <a:pt x="72081" y="131663"/>
                </a:lnTo>
                <a:lnTo>
                  <a:pt x="68580" y="170053"/>
                </a:lnTo>
                <a:lnTo>
                  <a:pt x="104775" y="170053"/>
                </a:lnTo>
                <a:lnTo>
                  <a:pt x="104775" y="169925"/>
                </a:lnTo>
                <a:lnTo>
                  <a:pt x="92328" y="169925"/>
                </a:lnTo>
                <a:lnTo>
                  <a:pt x="88816" y="131663"/>
                </a:lnTo>
                <a:lnTo>
                  <a:pt x="88922" y="130429"/>
                </a:lnTo>
                <a:lnTo>
                  <a:pt x="89915" y="125349"/>
                </a:lnTo>
                <a:lnTo>
                  <a:pt x="92456" y="119887"/>
                </a:lnTo>
                <a:lnTo>
                  <a:pt x="95123" y="114046"/>
                </a:lnTo>
                <a:lnTo>
                  <a:pt x="95884" y="112522"/>
                </a:lnTo>
                <a:lnTo>
                  <a:pt x="65024" y="112268"/>
                </a:lnTo>
                <a:close/>
              </a:path>
              <a:path w="401319" h="425450">
                <a:moveTo>
                  <a:pt x="185038" y="112268"/>
                </a:moveTo>
                <a:lnTo>
                  <a:pt x="185038" y="112522"/>
                </a:lnTo>
                <a:lnTo>
                  <a:pt x="185800" y="114046"/>
                </a:lnTo>
                <a:lnTo>
                  <a:pt x="188213" y="119125"/>
                </a:lnTo>
                <a:lnTo>
                  <a:pt x="190373" y="123952"/>
                </a:lnTo>
                <a:lnTo>
                  <a:pt x="191643" y="129032"/>
                </a:lnTo>
                <a:lnTo>
                  <a:pt x="191904" y="130429"/>
                </a:lnTo>
                <a:lnTo>
                  <a:pt x="191969" y="131663"/>
                </a:lnTo>
                <a:lnTo>
                  <a:pt x="188468" y="170053"/>
                </a:lnTo>
                <a:lnTo>
                  <a:pt x="280924" y="170053"/>
                </a:lnTo>
                <a:lnTo>
                  <a:pt x="280924" y="169925"/>
                </a:lnTo>
                <a:lnTo>
                  <a:pt x="212344" y="169925"/>
                </a:lnTo>
                <a:lnTo>
                  <a:pt x="208831" y="131663"/>
                </a:lnTo>
                <a:lnTo>
                  <a:pt x="208920" y="130429"/>
                </a:lnTo>
                <a:lnTo>
                  <a:pt x="209803" y="125349"/>
                </a:lnTo>
                <a:lnTo>
                  <a:pt x="212344" y="119887"/>
                </a:lnTo>
                <a:lnTo>
                  <a:pt x="215011" y="114046"/>
                </a:lnTo>
                <a:lnTo>
                  <a:pt x="215773" y="112522"/>
                </a:lnTo>
                <a:lnTo>
                  <a:pt x="215645" y="112522"/>
                </a:lnTo>
                <a:lnTo>
                  <a:pt x="215773" y="112395"/>
                </a:lnTo>
                <a:lnTo>
                  <a:pt x="185038" y="112268"/>
                </a:lnTo>
                <a:close/>
              </a:path>
              <a:path w="401319" h="425450">
                <a:moveTo>
                  <a:pt x="249046" y="112268"/>
                </a:moveTo>
                <a:lnTo>
                  <a:pt x="237489" y="112268"/>
                </a:lnTo>
                <a:lnTo>
                  <a:pt x="225932" y="169925"/>
                </a:lnTo>
                <a:lnTo>
                  <a:pt x="280924" y="169925"/>
                </a:lnTo>
                <a:lnTo>
                  <a:pt x="280924" y="144018"/>
                </a:lnTo>
                <a:lnTo>
                  <a:pt x="278354" y="131663"/>
                </a:lnTo>
                <a:lnTo>
                  <a:pt x="271510" y="121570"/>
                </a:lnTo>
                <a:lnTo>
                  <a:pt x="261403" y="114764"/>
                </a:lnTo>
                <a:lnTo>
                  <a:pt x="249046" y="112268"/>
                </a:lnTo>
                <a:close/>
              </a:path>
              <a:path w="401319" h="425450">
                <a:moveTo>
                  <a:pt x="369062" y="112268"/>
                </a:moveTo>
                <a:lnTo>
                  <a:pt x="357505" y="112268"/>
                </a:lnTo>
                <a:lnTo>
                  <a:pt x="345820" y="169925"/>
                </a:lnTo>
                <a:lnTo>
                  <a:pt x="400812" y="169925"/>
                </a:lnTo>
                <a:lnTo>
                  <a:pt x="400812" y="144018"/>
                </a:lnTo>
                <a:lnTo>
                  <a:pt x="398244" y="131663"/>
                </a:lnTo>
                <a:lnTo>
                  <a:pt x="391413" y="121570"/>
                </a:lnTo>
                <a:lnTo>
                  <a:pt x="381345" y="114764"/>
                </a:lnTo>
                <a:lnTo>
                  <a:pt x="369062" y="112268"/>
                </a:lnTo>
                <a:close/>
              </a:path>
              <a:path w="401319" h="425450">
                <a:moveTo>
                  <a:pt x="320548" y="0"/>
                </a:moveTo>
                <a:lnTo>
                  <a:pt x="320039" y="0"/>
                </a:lnTo>
                <a:lnTo>
                  <a:pt x="302007" y="3655"/>
                </a:lnTo>
                <a:lnTo>
                  <a:pt x="287226" y="13620"/>
                </a:lnTo>
                <a:lnTo>
                  <a:pt x="277231" y="28396"/>
                </a:lnTo>
                <a:lnTo>
                  <a:pt x="273557" y="46482"/>
                </a:lnTo>
                <a:lnTo>
                  <a:pt x="273577" y="50546"/>
                </a:lnTo>
                <a:lnTo>
                  <a:pt x="304926" y="90547"/>
                </a:lnTo>
                <a:lnTo>
                  <a:pt x="320167" y="93091"/>
                </a:lnTo>
                <a:lnTo>
                  <a:pt x="320548" y="93091"/>
                </a:lnTo>
                <a:lnTo>
                  <a:pt x="321804" y="92837"/>
                </a:lnTo>
                <a:lnTo>
                  <a:pt x="320167" y="92837"/>
                </a:lnTo>
                <a:lnTo>
                  <a:pt x="304786" y="90223"/>
                </a:lnTo>
                <a:lnTo>
                  <a:pt x="275336" y="58166"/>
                </a:lnTo>
                <a:lnTo>
                  <a:pt x="273812" y="50546"/>
                </a:lnTo>
                <a:lnTo>
                  <a:pt x="273812" y="46482"/>
                </a:lnTo>
                <a:lnTo>
                  <a:pt x="302047" y="3887"/>
                </a:lnTo>
                <a:lnTo>
                  <a:pt x="320039" y="254"/>
                </a:lnTo>
                <a:lnTo>
                  <a:pt x="322057" y="254"/>
                </a:lnTo>
                <a:lnTo>
                  <a:pt x="320548" y="0"/>
                </a:lnTo>
                <a:close/>
              </a:path>
              <a:path w="401319" h="425450">
                <a:moveTo>
                  <a:pt x="322057" y="254"/>
                </a:moveTo>
                <a:lnTo>
                  <a:pt x="320548" y="254"/>
                </a:lnTo>
                <a:lnTo>
                  <a:pt x="335926" y="2867"/>
                </a:lnTo>
                <a:lnTo>
                  <a:pt x="349091" y="10112"/>
                </a:lnTo>
                <a:lnTo>
                  <a:pt x="359159" y="21095"/>
                </a:lnTo>
                <a:lnTo>
                  <a:pt x="365251" y="34925"/>
                </a:lnTo>
                <a:lnTo>
                  <a:pt x="366268" y="38735"/>
                </a:lnTo>
                <a:lnTo>
                  <a:pt x="366775" y="42672"/>
                </a:lnTo>
                <a:lnTo>
                  <a:pt x="366775" y="46736"/>
                </a:lnTo>
                <a:lnTo>
                  <a:pt x="363142" y="64708"/>
                </a:lnTo>
                <a:lnTo>
                  <a:pt x="353234" y="79359"/>
                </a:lnTo>
                <a:lnTo>
                  <a:pt x="338540" y="89223"/>
                </a:lnTo>
                <a:lnTo>
                  <a:pt x="320548" y="92837"/>
                </a:lnTo>
                <a:lnTo>
                  <a:pt x="321804" y="92837"/>
                </a:lnTo>
                <a:lnTo>
                  <a:pt x="363365" y="64708"/>
                </a:lnTo>
                <a:lnTo>
                  <a:pt x="367030" y="42672"/>
                </a:lnTo>
                <a:lnTo>
                  <a:pt x="366521" y="38735"/>
                </a:lnTo>
                <a:lnTo>
                  <a:pt x="365506" y="34925"/>
                </a:lnTo>
                <a:lnTo>
                  <a:pt x="359267" y="20788"/>
                </a:lnTo>
                <a:lnTo>
                  <a:pt x="349027" y="9747"/>
                </a:lnTo>
                <a:lnTo>
                  <a:pt x="335788" y="2563"/>
                </a:lnTo>
                <a:lnTo>
                  <a:pt x="322057" y="254"/>
                </a:lnTo>
                <a:close/>
              </a:path>
              <a:path w="401319" h="425450">
                <a:moveTo>
                  <a:pt x="320548" y="508"/>
                </a:moveTo>
                <a:lnTo>
                  <a:pt x="320039" y="508"/>
                </a:lnTo>
                <a:lnTo>
                  <a:pt x="302214" y="4119"/>
                </a:lnTo>
                <a:lnTo>
                  <a:pt x="287639" y="13970"/>
                </a:lnTo>
                <a:lnTo>
                  <a:pt x="277802" y="28582"/>
                </a:lnTo>
                <a:lnTo>
                  <a:pt x="274193" y="46482"/>
                </a:lnTo>
                <a:lnTo>
                  <a:pt x="274209" y="50546"/>
                </a:lnTo>
                <a:lnTo>
                  <a:pt x="305093" y="90062"/>
                </a:lnTo>
                <a:lnTo>
                  <a:pt x="320167" y="92583"/>
                </a:lnTo>
                <a:lnTo>
                  <a:pt x="320548" y="92583"/>
                </a:lnTo>
                <a:lnTo>
                  <a:pt x="362910" y="64508"/>
                </a:lnTo>
                <a:lnTo>
                  <a:pt x="366505" y="42672"/>
                </a:lnTo>
                <a:lnTo>
                  <a:pt x="366013" y="38862"/>
                </a:lnTo>
                <a:lnTo>
                  <a:pt x="335601" y="3048"/>
                </a:lnTo>
                <a:lnTo>
                  <a:pt x="320548" y="508"/>
                </a:lnTo>
                <a:close/>
              </a:path>
              <a:path w="401319" h="425450">
                <a:moveTo>
                  <a:pt x="200532" y="0"/>
                </a:moveTo>
                <a:lnTo>
                  <a:pt x="200025" y="0"/>
                </a:lnTo>
                <a:lnTo>
                  <a:pt x="182012" y="3655"/>
                </a:lnTo>
                <a:lnTo>
                  <a:pt x="167274" y="13620"/>
                </a:lnTo>
                <a:lnTo>
                  <a:pt x="157323" y="28396"/>
                </a:lnTo>
                <a:lnTo>
                  <a:pt x="153669" y="46482"/>
                </a:lnTo>
                <a:lnTo>
                  <a:pt x="153686" y="50546"/>
                </a:lnTo>
                <a:lnTo>
                  <a:pt x="184929" y="90529"/>
                </a:lnTo>
                <a:lnTo>
                  <a:pt x="200151" y="93091"/>
                </a:lnTo>
                <a:lnTo>
                  <a:pt x="200659" y="93091"/>
                </a:lnTo>
                <a:lnTo>
                  <a:pt x="201916" y="92837"/>
                </a:lnTo>
                <a:lnTo>
                  <a:pt x="200151" y="92837"/>
                </a:lnTo>
                <a:lnTo>
                  <a:pt x="184826" y="90223"/>
                </a:lnTo>
                <a:lnTo>
                  <a:pt x="155504" y="58293"/>
                </a:lnTo>
                <a:lnTo>
                  <a:pt x="153924" y="50546"/>
                </a:lnTo>
                <a:lnTo>
                  <a:pt x="153924" y="46482"/>
                </a:lnTo>
                <a:lnTo>
                  <a:pt x="182159" y="3887"/>
                </a:lnTo>
                <a:lnTo>
                  <a:pt x="200151" y="254"/>
                </a:lnTo>
                <a:lnTo>
                  <a:pt x="202043" y="254"/>
                </a:lnTo>
                <a:lnTo>
                  <a:pt x="200532" y="0"/>
                </a:lnTo>
                <a:close/>
              </a:path>
              <a:path w="401319" h="425450">
                <a:moveTo>
                  <a:pt x="202043" y="254"/>
                </a:moveTo>
                <a:lnTo>
                  <a:pt x="200532" y="254"/>
                </a:lnTo>
                <a:lnTo>
                  <a:pt x="215913" y="2867"/>
                </a:lnTo>
                <a:lnTo>
                  <a:pt x="229092" y="10112"/>
                </a:lnTo>
                <a:lnTo>
                  <a:pt x="239198" y="21095"/>
                </a:lnTo>
                <a:lnTo>
                  <a:pt x="245363" y="34925"/>
                </a:lnTo>
                <a:lnTo>
                  <a:pt x="246380" y="38735"/>
                </a:lnTo>
                <a:lnTo>
                  <a:pt x="246887" y="42672"/>
                </a:lnTo>
                <a:lnTo>
                  <a:pt x="246887" y="46609"/>
                </a:lnTo>
                <a:lnTo>
                  <a:pt x="218652" y="89221"/>
                </a:lnTo>
                <a:lnTo>
                  <a:pt x="200659" y="92837"/>
                </a:lnTo>
                <a:lnTo>
                  <a:pt x="201916" y="92837"/>
                </a:lnTo>
                <a:lnTo>
                  <a:pt x="218745" y="89435"/>
                </a:lnTo>
                <a:lnTo>
                  <a:pt x="233521" y="79470"/>
                </a:lnTo>
                <a:lnTo>
                  <a:pt x="243486" y="64694"/>
                </a:lnTo>
                <a:lnTo>
                  <a:pt x="247142" y="46609"/>
                </a:lnTo>
                <a:lnTo>
                  <a:pt x="247142" y="42672"/>
                </a:lnTo>
                <a:lnTo>
                  <a:pt x="215774" y="2563"/>
                </a:lnTo>
                <a:lnTo>
                  <a:pt x="202043" y="254"/>
                </a:lnTo>
                <a:close/>
              </a:path>
              <a:path w="401319" h="425450">
                <a:moveTo>
                  <a:pt x="200532" y="508"/>
                </a:moveTo>
                <a:lnTo>
                  <a:pt x="200025" y="508"/>
                </a:lnTo>
                <a:lnTo>
                  <a:pt x="182199" y="4119"/>
                </a:lnTo>
                <a:lnTo>
                  <a:pt x="167624" y="13970"/>
                </a:lnTo>
                <a:lnTo>
                  <a:pt x="157787" y="28582"/>
                </a:lnTo>
                <a:lnTo>
                  <a:pt x="154177" y="46482"/>
                </a:lnTo>
                <a:lnTo>
                  <a:pt x="154210" y="50546"/>
                </a:lnTo>
                <a:lnTo>
                  <a:pt x="185098" y="90043"/>
                </a:lnTo>
                <a:lnTo>
                  <a:pt x="200151" y="92583"/>
                </a:lnTo>
                <a:lnTo>
                  <a:pt x="200659" y="92583"/>
                </a:lnTo>
                <a:lnTo>
                  <a:pt x="218505" y="88971"/>
                </a:lnTo>
                <a:lnTo>
                  <a:pt x="233124" y="79121"/>
                </a:lnTo>
                <a:lnTo>
                  <a:pt x="243004" y="64508"/>
                </a:lnTo>
                <a:lnTo>
                  <a:pt x="246633" y="46609"/>
                </a:lnTo>
                <a:lnTo>
                  <a:pt x="246617" y="42672"/>
                </a:lnTo>
                <a:lnTo>
                  <a:pt x="215606" y="3048"/>
                </a:lnTo>
                <a:lnTo>
                  <a:pt x="200532" y="508"/>
                </a:lnTo>
                <a:close/>
              </a:path>
              <a:path w="401319" h="425450">
                <a:moveTo>
                  <a:pt x="80644" y="0"/>
                </a:moveTo>
                <a:lnTo>
                  <a:pt x="80263" y="0"/>
                </a:lnTo>
                <a:lnTo>
                  <a:pt x="62178" y="3655"/>
                </a:lnTo>
                <a:lnTo>
                  <a:pt x="47402" y="13620"/>
                </a:lnTo>
                <a:lnTo>
                  <a:pt x="37437" y="28396"/>
                </a:lnTo>
                <a:lnTo>
                  <a:pt x="33781" y="46482"/>
                </a:lnTo>
                <a:lnTo>
                  <a:pt x="33797" y="50546"/>
                </a:lnTo>
                <a:lnTo>
                  <a:pt x="65024" y="90547"/>
                </a:lnTo>
                <a:lnTo>
                  <a:pt x="80263" y="93091"/>
                </a:lnTo>
                <a:lnTo>
                  <a:pt x="80644" y="93091"/>
                </a:lnTo>
                <a:lnTo>
                  <a:pt x="81903" y="92837"/>
                </a:lnTo>
                <a:lnTo>
                  <a:pt x="80263" y="92837"/>
                </a:lnTo>
                <a:lnTo>
                  <a:pt x="64938" y="90223"/>
                </a:lnTo>
                <a:lnTo>
                  <a:pt x="35559" y="58166"/>
                </a:lnTo>
                <a:lnTo>
                  <a:pt x="34036" y="50546"/>
                </a:lnTo>
                <a:lnTo>
                  <a:pt x="34036" y="46482"/>
                </a:lnTo>
                <a:lnTo>
                  <a:pt x="62271" y="3887"/>
                </a:lnTo>
                <a:lnTo>
                  <a:pt x="80263" y="254"/>
                </a:lnTo>
                <a:lnTo>
                  <a:pt x="82155" y="254"/>
                </a:lnTo>
                <a:lnTo>
                  <a:pt x="80644" y="0"/>
                </a:lnTo>
                <a:close/>
              </a:path>
              <a:path w="401319" h="425450">
                <a:moveTo>
                  <a:pt x="82155" y="254"/>
                </a:moveTo>
                <a:lnTo>
                  <a:pt x="80644" y="254"/>
                </a:lnTo>
                <a:lnTo>
                  <a:pt x="96025" y="2867"/>
                </a:lnTo>
                <a:lnTo>
                  <a:pt x="109204" y="10112"/>
                </a:lnTo>
                <a:lnTo>
                  <a:pt x="119310" y="21095"/>
                </a:lnTo>
                <a:lnTo>
                  <a:pt x="125475" y="34925"/>
                </a:lnTo>
                <a:lnTo>
                  <a:pt x="126385" y="38862"/>
                </a:lnTo>
                <a:lnTo>
                  <a:pt x="127000" y="42672"/>
                </a:lnTo>
                <a:lnTo>
                  <a:pt x="127000" y="46736"/>
                </a:lnTo>
                <a:lnTo>
                  <a:pt x="123366" y="64708"/>
                </a:lnTo>
                <a:lnTo>
                  <a:pt x="113458" y="79359"/>
                </a:lnTo>
                <a:lnTo>
                  <a:pt x="98764" y="89223"/>
                </a:lnTo>
                <a:lnTo>
                  <a:pt x="80771" y="92837"/>
                </a:lnTo>
                <a:lnTo>
                  <a:pt x="81903" y="92837"/>
                </a:lnTo>
                <a:lnTo>
                  <a:pt x="123569" y="64708"/>
                </a:lnTo>
                <a:lnTo>
                  <a:pt x="127253" y="42672"/>
                </a:lnTo>
                <a:lnTo>
                  <a:pt x="126745" y="38735"/>
                </a:lnTo>
                <a:lnTo>
                  <a:pt x="125730" y="34925"/>
                </a:lnTo>
                <a:lnTo>
                  <a:pt x="119417" y="20788"/>
                </a:lnTo>
                <a:lnTo>
                  <a:pt x="109140" y="9747"/>
                </a:lnTo>
                <a:lnTo>
                  <a:pt x="95886" y="2563"/>
                </a:lnTo>
                <a:lnTo>
                  <a:pt x="82155" y="254"/>
                </a:lnTo>
                <a:close/>
              </a:path>
              <a:path w="401319" h="425450">
                <a:moveTo>
                  <a:pt x="80644" y="508"/>
                </a:moveTo>
                <a:lnTo>
                  <a:pt x="80263" y="508"/>
                </a:lnTo>
                <a:lnTo>
                  <a:pt x="62364" y="4119"/>
                </a:lnTo>
                <a:lnTo>
                  <a:pt x="47751" y="13970"/>
                </a:lnTo>
                <a:lnTo>
                  <a:pt x="37901" y="28582"/>
                </a:lnTo>
                <a:lnTo>
                  <a:pt x="34289" y="46482"/>
                </a:lnTo>
                <a:lnTo>
                  <a:pt x="34306" y="50546"/>
                </a:lnTo>
                <a:lnTo>
                  <a:pt x="65210" y="90062"/>
                </a:lnTo>
                <a:lnTo>
                  <a:pt x="80263" y="92583"/>
                </a:lnTo>
                <a:lnTo>
                  <a:pt x="80644" y="92583"/>
                </a:lnTo>
                <a:lnTo>
                  <a:pt x="123007" y="64508"/>
                </a:lnTo>
                <a:lnTo>
                  <a:pt x="126606" y="42672"/>
                </a:lnTo>
                <a:lnTo>
                  <a:pt x="126237" y="38862"/>
                </a:lnTo>
                <a:lnTo>
                  <a:pt x="95700" y="3048"/>
                </a:lnTo>
                <a:lnTo>
                  <a:pt x="80644" y="508"/>
                </a:lnTo>
                <a:close/>
              </a:path>
            </a:pathLst>
          </a:custGeom>
          <a:solidFill>
            <a:srgbClr val="A1A1A1"/>
          </a:solidFill>
        </p:spPr>
        <p:txBody>
          <a:bodyPr wrap="square" lIns="0" tIns="0" rIns="0" bIns="0" rtlCol="0"/>
          <a:lstStyle/>
          <a:p>
            <a:endParaRPr/>
          </a:p>
        </p:txBody>
      </p:sp>
      <p:sp>
        <p:nvSpPr>
          <p:cNvPr id="24" name="object 24"/>
          <p:cNvSpPr/>
          <p:nvPr/>
        </p:nvSpPr>
        <p:spPr>
          <a:xfrm>
            <a:off x="4565903" y="1973579"/>
            <a:ext cx="401320" cy="425450"/>
          </a:xfrm>
          <a:custGeom>
            <a:avLst/>
            <a:gdLst/>
            <a:ahLst/>
            <a:cxnLst/>
            <a:rect l="l" t="t" r="r" b="b"/>
            <a:pathLst>
              <a:path w="401320" h="425450">
                <a:moveTo>
                  <a:pt x="43307" y="112268"/>
                </a:moveTo>
                <a:lnTo>
                  <a:pt x="31750" y="112268"/>
                </a:lnTo>
                <a:lnTo>
                  <a:pt x="19395" y="114764"/>
                </a:lnTo>
                <a:lnTo>
                  <a:pt x="9302" y="121570"/>
                </a:lnTo>
                <a:lnTo>
                  <a:pt x="2496" y="131663"/>
                </a:lnTo>
                <a:lnTo>
                  <a:pt x="0" y="144018"/>
                </a:lnTo>
                <a:lnTo>
                  <a:pt x="0" y="236600"/>
                </a:lnTo>
                <a:lnTo>
                  <a:pt x="2496" y="248955"/>
                </a:lnTo>
                <a:lnTo>
                  <a:pt x="9302" y="259048"/>
                </a:lnTo>
                <a:lnTo>
                  <a:pt x="19395" y="265854"/>
                </a:lnTo>
                <a:lnTo>
                  <a:pt x="31750" y="268350"/>
                </a:lnTo>
                <a:lnTo>
                  <a:pt x="35813" y="268350"/>
                </a:lnTo>
                <a:lnTo>
                  <a:pt x="35813" y="402844"/>
                </a:lnTo>
                <a:lnTo>
                  <a:pt x="37574" y="411533"/>
                </a:lnTo>
                <a:lnTo>
                  <a:pt x="42370" y="418639"/>
                </a:lnTo>
                <a:lnTo>
                  <a:pt x="49476" y="423435"/>
                </a:lnTo>
                <a:lnTo>
                  <a:pt x="58166" y="425196"/>
                </a:lnTo>
                <a:lnTo>
                  <a:pt x="66384" y="423652"/>
                </a:lnTo>
                <a:lnTo>
                  <a:pt x="73199" y="419465"/>
                </a:lnTo>
                <a:lnTo>
                  <a:pt x="78114" y="413140"/>
                </a:lnTo>
                <a:lnTo>
                  <a:pt x="80518" y="405257"/>
                </a:lnTo>
                <a:lnTo>
                  <a:pt x="124606" y="405257"/>
                </a:lnTo>
                <a:lnTo>
                  <a:pt x="125095" y="402844"/>
                </a:lnTo>
                <a:lnTo>
                  <a:pt x="125095" y="275082"/>
                </a:lnTo>
                <a:lnTo>
                  <a:pt x="116776" y="267783"/>
                </a:lnTo>
                <a:lnTo>
                  <a:pt x="110362" y="258699"/>
                </a:lnTo>
                <a:lnTo>
                  <a:pt x="106235" y="248185"/>
                </a:lnTo>
                <a:lnTo>
                  <a:pt x="104775" y="236600"/>
                </a:lnTo>
                <a:lnTo>
                  <a:pt x="104775" y="170053"/>
                </a:lnTo>
                <a:lnTo>
                  <a:pt x="54863" y="170053"/>
                </a:lnTo>
                <a:lnTo>
                  <a:pt x="43307" y="112268"/>
                </a:lnTo>
                <a:close/>
              </a:path>
              <a:path w="401320" h="425450">
                <a:moveTo>
                  <a:pt x="124606" y="405257"/>
                </a:moveTo>
                <a:lnTo>
                  <a:pt x="80518" y="405257"/>
                </a:lnTo>
                <a:lnTo>
                  <a:pt x="82847" y="413087"/>
                </a:lnTo>
                <a:lnTo>
                  <a:pt x="87725" y="419417"/>
                </a:lnTo>
                <a:lnTo>
                  <a:pt x="94555" y="423652"/>
                </a:lnTo>
                <a:lnTo>
                  <a:pt x="102743" y="425196"/>
                </a:lnTo>
                <a:lnTo>
                  <a:pt x="111432" y="423435"/>
                </a:lnTo>
                <a:lnTo>
                  <a:pt x="118538" y="418639"/>
                </a:lnTo>
                <a:lnTo>
                  <a:pt x="123334" y="411533"/>
                </a:lnTo>
                <a:lnTo>
                  <a:pt x="124606" y="405257"/>
                </a:lnTo>
                <a:close/>
              </a:path>
              <a:path w="401320" h="425450">
                <a:moveTo>
                  <a:pt x="163322" y="112268"/>
                </a:moveTo>
                <a:lnTo>
                  <a:pt x="151765" y="112268"/>
                </a:lnTo>
                <a:lnTo>
                  <a:pt x="139356" y="114764"/>
                </a:lnTo>
                <a:lnTo>
                  <a:pt x="129270" y="121570"/>
                </a:lnTo>
                <a:lnTo>
                  <a:pt x="122493" y="131663"/>
                </a:lnTo>
                <a:lnTo>
                  <a:pt x="120015" y="144018"/>
                </a:lnTo>
                <a:lnTo>
                  <a:pt x="120015" y="236600"/>
                </a:lnTo>
                <a:lnTo>
                  <a:pt x="122493" y="248955"/>
                </a:lnTo>
                <a:lnTo>
                  <a:pt x="129270" y="259048"/>
                </a:lnTo>
                <a:lnTo>
                  <a:pt x="139356" y="265854"/>
                </a:lnTo>
                <a:lnTo>
                  <a:pt x="151765" y="268350"/>
                </a:lnTo>
                <a:lnTo>
                  <a:pt x="155829" y="268350"/>
                </a:lnTo>
                <a:lnTo>
                  <a:pt x="155829" y="402844"/>
                </a:lnTo>
                <a:lnTo>
                  <a:pt x="157589" y="411533"/>
                </a:lnTo>
                <a:lnTo>
                  <a:pt x="162385" y="418639"/>
                </a:lnTo>
                <a:lnTo>
                  <a:pt x="169491" y="423435"/>
                </a:lnTo>
                <a:lnTo>
                  <a:pt x="178181" y="425196"/>
                </a:lnTo>
                <a:lnTo>
                  <a:pt x="186379" y="423652"/>
                </a:lnTo>
                <a:lnTo>
                  <a:pt x="193151" y="419465"/>
                </a:lnTo>
                <a:lnTo>
                  <a:pt x="198022" y="413140"/>
                </a:lnTo>
                <a:lnTo>
                  <a:pt x="200406" y="405257"/>
                </a:lnTo>
                <a:lnTo>
                  <a:pt x="244620" y="405257"/>
                </a:lnTo>
                <a:lnTo>
                  <a:pt x="245110" y="402844"/>
                </a:lnTo>
                <a:lnTo>
                  <a:pt x="245110" y="268224"/>
                </a:lnTo>
                <a:lnTo>
                  <a:pt x="249174" y="268224"/>
                </a:lnTo>
                <a:lnTo>
                  <a:pt x="280898" y="236600"/>
                </a:lnTo>
                <a:lnTo>
                  <a:pt x="280924" y="170053"/>
                </a:lnTo>
                <a:lnTo>
                  <a:pt x="174879" y="170053"/>
                </a:lnTo>
                <a:lnTo>
                  <a:pt x="163322" y="112268"/>
                </a:lnTo>
                <a:close/>
              </a:path>
              <a:path w="401320" h="425450">
                <a:moveTo>
                  <a:pt x="244620" y="405257"/>
                </a:moveTo>
                <a:lnTo>
                  <a:pt x="200406" y="405257"/>
                </a:lnTo>
                <a:lnTo>
                  <a:pt x="202807" y="413087"/>
                </a:lnTo>
                <a:lnTo>
                  <a:pt x="207708" y="419417"/>
                </a:lnTo>
                <a:lnTo>
                  <a:pt x="214514" y="423652"/>
                </a:lnTo>
                <a:lnTo>
                  <a:pt x="222631" y="425196"/>
                </a:lnTo>
                <a:lnTo>
                  <a:pt x="231393" y="423435"/>
                </a:lnTo>
                <a:lnTo>
                  <a:pt x="238537" y="418639"/>
                </a:lnTo>
                <a:lnTo>
                  <a:pt x="243347" y="411533"/>
                </a:lnTo>
                <a:lnTo>
                  <a:pt x="244620" y="405257"/>
                </a:lnTo>
                <a:close/>
              </a:path>
              <a:path w="401320" h="425450">
                <a:moveTo>
                  <a:pt x="335788" y="112522"/>
                </a:moveTo>
                <a:lnTo>
                  <a:pt x="304926" y="112522"/>
                </a:lnTo>
                <a:lnTo>
                  <a:pt x="305688" y="114046"/>
                </a:lnTo>
                <a:lnTo>
                  <a:pt x="308101" y="119125"/>
                </a:lnTo>
                <a:lnTo>
                  <a:pt x="310261" y="123952"/>
                </a:lnTo>
                <a:lnTo>
                  <a:pt x="311531" y="129032"/>
                </a:lnTo>
                <a:lnTo>
                  <a:pt x="311658" y="129667"/>
                </a:lnTo>
                <a:lnTo>
                  <a:pt x="311912" y="130429"/>
                </a:lnTo>
                <a:lnTo>
                  <a:pt x="311982" y="131663"/>
                </a:lnTo>
                <a:lnTo>
                  <a:pt x="308356" y="170053"/>
                </a:lnTo>
                <a:lnTo>
                  <a:pt x="296037" y="170053"/>
                </a:lnTo>
                <a:lnTo>
                  <a:pt x="296037" y="236600"/>
                </a:lnTo>
                <a:lnTo>
                  <a:pt x="294576" y="248187"/>
                </a:lnTo>
                <a:lnTo>
                  <a:pt x="290449" y="258714"/>
                </a:lnTo>
                <a:lnTo>
                  <a:pt x="284035" y="267837"/>
                </a:lnTo>
                <a:lnTo>
                  <a:pt x="275717" y="275209"/>
                </a:lnTo>
                <a:lnTo>
                  <a:pt x="275717" y="402844"/>
                </a:lnTo>
                <a:lnTo>
                  <a:pt x="277477" y="411533"/>
                </a:lnTo>
                <a:lnTo>
                  <a:pt x="282273" y="418639"/>
                </a:lnTo>
                <a:lnTo>
                  <a:pt x="289379" y="423435"/>
                </a:lnTo>
                <a:lnTo>
                  <a:pt x="298069" y="425196"/>
                </a:lnTo>
                <a:lnTo>
                  <a:pt x="306287" y="423652"/>
                </a:lnTo>
                <a:lnTo>
                  <a:pt x="313102" y="419465"/>
                </a:lnTo>
                <a:lnTo>
                  <a:pt x="318017" y="413140"/>
                </a:lnTo>
                <a:lnTo>
                  <a:pt x="320421" y="405257"/>
                </a:lnTo>
                <a:lnTo>
                  <a:pt x="364509" y="405257"/>
                </a:lnTo>
                <a:lnTo>
                  <a:pt x="364998" y="402844"/>
                </a:lnTo>
                <a:lnTo>
                  <a:pt x="364998" y="268224"/>
                </a:lnTo>
                <a:lnTo>
                  <a:pt x="369062" y="268224"/>
                </a:lnTo>
                <a:lnTo>
                  <a:pt x="400786" y="236600"/>
                </a:lnTo>
                <a:lnTo>
                  <a:pt x="400812" y="169925"/>
                </a:lnTo>
                <a:lnTo>
                  <a:pt x="332232" y="169925"/>
                </a:lnTo>
                <a:lnTo>
                  <a:pt x="328719" y="131663"/>
                </a:lnTo>
                <a:lnTo>
                  <a:pt x="328825" y="130429"/>
                </a:lnTo>
                <a:lnTo>
                  <a:pt x="329819" y="125349"/>
                </a:lnTo>
                <a:lnTo>
                  <a:pt x="332232" y="119887"/>
                </a:lnTo>
                <a:lnTo>
                  <a:pt x="335025" y="114046"/>
                </a:lnTo>
                <a:lnTo>
                  <a:pt x="335788" y="112522"/>
                </a:lnTo>
                <a:close/>
              </a:path>
              <a:path w="401320" h="425450">
                <a:moveTo>
                  <a:pt x="364509" y="405257"/>
                </a:moveTo>
                <a:lnTo>
                  <a:pt x="320421" y="405257"/>
                </a:lnTo>
                <a:lnTo>
                  <a:pt x="322750" y="413087"/>
                </a:lnTo>
                <a:lnTo>
                  <a:pt x="327628" y="419417"/>
                </a:lnTo>
                <a:lnTo>
                  <a:pt x="334458" y="423652"/>
                </a:lnTo>
                <a:lnTo>
                  <a:pt x="342646" y="425196"/>
                </a:lnTo>
                <a:lnTo>
                  <a:pt x="351335" y="423435"/>
                </a:lnTo>
                <a:lnTo>
                  <a:pt x="358441" y="418639"/>
                </a:lnTo>
                <a:lnTo>
                  <a:pt x="363237" y="411533"/>
                </a:lnTo>
                <a:lnTo>
                  <a:pt x="364509" y="405257"/>
                </a:lnTo>
                <a:close/>
              </a:path>
              <a:path w="401320" h="425450">
                <a:moveTo>
                  <a:pt x="65024" y="112268"/>
                </a:moveTo>
                <a:lnTo>
                  <a:pt x="65912" y="114046"/>
                </a:lnTo>
                <a:lnTo>
                  <a:pt x="68199" y="119125"/>
                </a:lnTo>
                <a:lnTo>
                  <a:pt x="70485" y="123952"/>
                </a:lnTo>
                <a:lnTo>
                  <a:pt x="71755" y="129032"/>
                </a:lnTo>
                <a:lnTo>
                  <a:pt x="72016" y="130429"/>
                </a:lnTo>
                <a:lnTo>
                  <a:pt x="72081" y="131663"/>
                </a:lnTo>
                <a:lnTo>
                  <a:pt x="68580" y="170053"/>
                </a:lnTo>
                <a:lnTo>
                  <a:pt x="104775" y="170053"/>
                </a:lnTo>
                <a:lnTo>
                  <a:pt x="104775" y="169925"/>
                </a:lnTo>
                <a:lnTo>
                  <a:pt x="92329" y="169925"/>
                </a:lnTo>
                <a:lnTo>
                  <a:pt x="88816" y="131663"/>
                </a:lnTo>
                <a:lnTo>
                  <a:pt x="88922" y="130429"/>
                </a:lnTo>
                <a:lnTo>
                  <a:pt x="89916" y="125349"/>
                </a:lnTo>
                <a:lnTo>
                  <a:pt x="92456" y="119887"/>
                </a:lnTo>
                <a:lnTo>
                  <a:pt x="95123" y="114046"/>
                </a:lnTo>
                <a:lnTo>
                  <a:pt x="95885" y="112522"/>
                </a:lnTo>
                <a:lnTo>
                  <a:pt x="65024" y="112268"/>
                </a:lnTo>
                <a:close/>
              </a:path>
              <a:path w="401320" h="425450">
                <a:moveTo>
                  <a:pt x="215773" y="112522"/>
                </a:moveTo>
                <a:lnTo>
                  <a:pt x="185038" y="112522"/>
                </a:lnTo>
                <a:lnTo>
                  <a:pt x="185800" y="114046"/>
                </a:lnTo>
                <a:lnTo>
                  <a:pt x="188213" y="119125"/>
                </a:lnTo>
                <a:lnTo>
                  <a:pt x="190373" y="123952"/>
                </a:lnTo>
                <a:lnTo>
                  <a:pt x="191643" y="129032"/>
                </a:lnTo>
                <a:lnTo>
                  <a:pt x="191904" y="130429"/>
                </a:lnTo>
                <a:lnTo>
                  <a:pt x="191969" y="131663"/>
                </a:lnTo>
                <a:lnTo>
                  <a:pt x="188468" y="170053"/>
                </a:lnTo>
                <a:lnTo>
                  <a:pt x="280924" y="170053"/>
                </a:lnTo>
                <a:lnTo>
                  <a:pt x="280924" y="169925"/>
                </a:lnTo>
                <a:lnTo>
                  <a:pt x="212344" y="169925"/>
                </a:lnTo>
                <a:lnTo>
                  <a:pt x="208831" y="131663"/>
                </a:lnTo>
                <a:lnTo>
                  <a:pt x="208920" y="130429"/>
                </a:lnTo>
                <a:lnTo>
                  <a:pt x="209804" y="125349"/>
                </a:lnTo>
                <a:lnTo>
                  <a:pt x="212344" y="119887"/>
                </a:lnTo>
                <a:lnTo>
                  <a:pt x="215011" y="114046"/>
                </a:lnTo>
                <a:lnTo>
                  <a:pt x="215773" y="112522"/>
                </a:lnTo>
                <a:close/>
              </a:path>
              <a:path w="401320" h="425450">
                <a:moveTo>
                  <a:pt x="249047" y="112268"/>
                </a:moveTo>
                <a:lnTo>
                  <a:pt x="237490" y="112268"/>
                </a:lnTo>
                <a:lnTo>
                  <a:pt x="225933" y="169925"/>
                </a:lnTo>
                <a:lnTo>
                  <a:pt x="280924" y="169925"/>
                </a:lnTo>
                <a:lnTo>
                  <a:pt x="280924" y="144018"/>
                </a:lnTo>
                <a:lnTo>
                  <a:pt x="278354" y="131663"/>
                </a:lnTo>
                <a:lnTo>
                  <a:pt x="271510" y="121570"/>
                </a:lnTo>
                <a:lnTo>
                  <a:pt x="261403" y="114764"/>
                </a:lnTo>
                <a:lnTo>
                  <a:pt x="249047" y="112268"/>
                </a:lnTo>
                <a:close/>
              </a:path>
              <a:path w="401320" h="425450">
                <a:moveTo>
                  <a:pt x="369062" y="112268"/>
                </a:moveTo>
                <a:lnTo>
                  <a:pt x="357505" y="112268"/>
                </a:lnTo>
                <a:lnTo>
                  <a:pt x="345821" y="169925"/>
                </a:lnTo>
                <a:lnTo>
                  <a:pt x="400812" y="169925"/>
                </a:lnTo>
                <a:lnTo>
                  <a:pt x="400812" y="144018"/>
                </a:lnTo>
                <a:lnTo>
                  <a:pt x="398244" y="131663"/>
                </a:lnTo>
                <a:lnTo>
                  <a:pt x="391414" y="121570"/>
                </a:lnTo>
                <a:lnTo>
                  <a:pt x="381345" y="114764"/>
                </a:lnTo>
                <a:lnTo>
                  <a:pt x="369062" y="112268"/>
                </a:lnTo>
                <a:close/>
              </a:path>
              <a:path w="401320" h="425450">
                <a:moveTo>
                  <a:pt x="185038" y="112268"/>
                </a:moveTo>
                <a:lnTo>
                  <a:pt x="185166" y="112522"/>
                </a:lnTo>
                <a:lnTo>
                  <a:pt x="215646" y="112522"/>
                </a:lnTo>
                <a:lnTo>
                  <a:pt x="185038" y="112268"/>
                </a:lnTo>
                <a:close/>
              </a:path>
              <a:path w="401320" h="425450">
                <a:moveTo>
                  <a:pt x="304926" y="112268"/>
                </a:moveTo>
                <a:lnTo>
                  <a:pt x="305054" y="112522"/>
                </a:lnTo>
                <a:lnTo>
                  <a:pt x="335534" y="112522"/>
                </a:lnTo>
                <a:lnTo>
                  <a:pt x="304926" y="112268"/>
                </a:lnTo>
                <a:close/>
              </a:path>
              <a:path w="401320" h="425450">
                <a:moveTo>
                  <a:pt x="320548" y="0"/>
                </a:moveTo>
                <a:lnTo>
                  <a:pt x="320040" y="0"/>
                </a:lnTo>
                <a:lnTo>
                  <a:pt x="302007" y="3655"/>
                </a:lnTo>
                <a:lnTo>
                  <a:pt x="287226" y="13620"/>
                </a:lnTo>
                <a:lnTo>
                  <a:pt x="277231" y="28396"/>
                </a:lnTo>
                <a:lnTo>
                  <a:pt x="273558" y="46482"/>
                </a:lnTo>
                <a:lnTo>
                  <a:pt x="273577" y="50546"/>
                </a:lnTo>
                <a:lnTo>
                  <a:pt x="304927" y="90547"/>
                </a:lnTo>
                <a:lnTo>
                  <a:pt x="320167" y="93091"/>
                </a:lnTo>
                <a:lnTo>
                  <a:pt x="320548" y="93091"/>
                </a:lnTo>
                <a:lnTo>
                  <a:pt x="321804" y="92837"/>
                </a:lnTo>
                <a:lnTo>
                  <a:pt x="320167" y="92837"/>
                </a:lnTo>
                <a:lnTo>
                  <a:pt x="304786" y="90223"/>
                </a:lnTo>
                <a:lnTo>
                  <a:pt x="275336" y="58166"/>
                </a:lnTo>
                <a:lnTo>
                  <a:pt x="273812" y="50546"/>
                </a:lnTo>
                <a:lnTo>
                  <a:pt x="273812" y="46482"/>
                </a:lnTo>
                <a:lnTo>
                  <a:pt x="302047" y="3887"/>
                </a:lnTo>
                <a:lnTo>
                  <a:pt x="320040" y="254"/>
                </a:lnTo>
                <a:lnTo>
                  <a:pt x="322057" y="254"/>
                </a:lnTo>
                <a:lnTo>
                  <a:pt x="320548" y="0"/>
                </a:lnTo>
                <a:close/>
              </a:path>
              <a:path w="401320" h="425450">
                <a:moveTo>
                  <a:pt x="322057" y="254"/>
                </a:moveTo>
                <a:lnTo>
                  <a:pt x="320548" y="254"/>
                </a:lnTo>
                <a:lnTo>
                  <a:pt x="335926" y="2867"/>
                </a:lnTo>
                <a:lnTo>
                  <a:pt x="349091" y="10112"/>
                </a:lnTo>
                <a:lnTo>
                  <a:pt x="359159" y="21095"/>
                </a:lnTo>
                <a:lnTo>
                  <a:pt x="365251" y="34925"/>
                </a:lnTo>
                <a:lnTo>
                  <a:pt x="366268" y="38735"/>
                </a:lnTo>
                <a:lnTo>
                  <a:pt x="366775" y="42672"/>
                </a:lnTo>
                <a:lnTo>
                  <a:pt x="366775" y="46736"/>
                </a:lnTo>
                <a:lnTo>
                  <a:pt x="363142" y="64708"/>
                </a:lnTo>
                <a:lnTo>
                  <a:pt x="353234" y="79359"/>
                </a:lnTo>
                <a:lnTo>
                  <a:pt x="338540" y="89223"/>
                </a:lnTo>
                <a:lnTo>
                  <a:pt x="320548" y="92837"/>
                </a:lnTo>
                <a:lnTo>
                  <a:pt x="321804" y="92837"/>
                </a:lnTo>
                <a:lnTo>
                  <a:pt x="363365" y="64708"/>
                </a:lnTo>
                <a:lnTo>
                  <a:pt x="367030" y="42672"/>
                </a:lnTo>
                <a:lnTo>
                  <a:pt x="366522" y="38735"/>
                </a:lnTo>
                <a:lnTo>
                  <a:pt x="365506" y="34925"/>
                </a:lnTo>
                <a:lnTo>
                  <a:pt x="359267" y="20788"/>
                </a:lnTo>
                <a:lnTo>
                  <a:pt x="349027" y="9747"/>
                </a:lnTo>
                <a:lnTo>
                  <a:pt x="335788" y="2563"/>
                </a:lnTo>
                <a:lnTo>
                  <a:pt x="322057" y="254"/>
                </a:lnTo>
                <a:close/>
              </a:path>
              <a:path w="401320" h="425450">
                <a:moveTo>
                  <a:pt x="320548" y="508"/>
                </a:moveTo>
                <a:lnTo>
                  <a:pt x="320040" y="508"/>
                </a:lnTo>
                <a:lnTo>
                  <a:pt x="302214" y="4119"/>
                </a:lnTo>
                <a:lnTo>
                  <a:pt x="287639" y="13970"/>
                </a:lnTo>
                <a:lnTo>
                  <a:pt x="277802" y="28582"/>
                </a:lnTo>
                <a:lnTo>
                  <a:pt x="274193" y="46482"/>
                </a:lnTo>
                <a:lnTo>
                  <a:pt x="274209" y="50546"/>
                </a:lnTo>
                <a:lnTo>
                  <a:pt x="305093" y="90062"/>
                </a:lnTo>
                <a:lnTo>
                  <a:pt x="320167" y="92583"/>
                </a:lnTo>
                <a:lnTo>
                  <a:pt x="320548" y="92583"/>
                </a:lnTo>
                <a:lnTo>
                  <a:pt x="362910" y="64508"/>
                </a:lnTo>
                <a:lnTo>
                  <a:pt x="366505" y="42672"/>
                </a:lnTo>
                <a:lnTo>
                  <a:pt x="366013" y="38862"/>
                </a:lnTo>
                <a:lnTo>
                  <a:pt x="335601" y="3048"/>
                </a:lnTo>
                <a:lnTo>
                  <a:pt x="320548" y="508"/>
                </a:lnTo>
                <a:close/>
              </a:path>
              <a:path w="401320" h="425450">
                <a:moveTo>
                  <a:pt x="200533" y="0"/>
                </a:moveTo>
                <a:lnTo>
                  <a:pt x="200025" y="0"/>
                </a:lnTo>
                <a:lnTo>
                  <a:pt x="182012" y="3655"/>
                </a:lnTo>
                <a:lnTo>
                  <a:pt x="167274" y="13620"/>
                </a:lnTo>
                <a:lnTo>
                  <a:pt x="157323" y="28396"/>
                </a:lnTo>
                <a:lnTo>
                  <a:pt x="153670" y="46482"/>
                </a:lnTo>
                <a:lnTo>
                  <a:pt x="153686" y="50546"/>
                </a:lnTo>
                <a:lnTo>
                  <a:pt x="184929" y="90529"/>
                </a:lnTo>
                <a:lnTo>
                  <a:pt x="200151" y="93091"/>
                </a:lnTo>
                <a:lnTo>
                  <a:pt x="200660" y="93091"/>
                </a:lnTo>
                <a:lnTo>
                  <a:pt x="201916" y="92837"/>
                </a:lnTo>
                <a:lnTo>
                  <a:pt x="200151" y="92837"/>
                </a:lnTo>
                <a:lnTo>
                  <a:pt x="184826" y="90223"/>
                </a:lnTo>
                <a:lnTo>
                  <a:pt x="155504" y="58293"/>
                </a:lnTo>
                <a:lnTo>
                  <a:pt x="153924" y="50546"/>
                </a:lnTo>
                <a:lnTo>
                  <a:pt x="153924" y="46482"/>
                </a:lnTo>
                <a:lnTo>
                  <a:pt x="182159" y="3887"/>
                </a:lnTo>
                <a:lnTo>
                  <a:pt x="200151" y="254"/>
                </a:lnTo>
                <a:lnTo>
                  <a:pt x="202043" y="254"/>
                </a:lnTo>
                <a:lnTo>
                  <a:pt x="200533" y="0"/>
                </a:lnTo>
                <a:close/>
              </a:path>
              <a:path w="401320" h="425450">
                <a:moveTo>
                  <a:pt x="202043" y="254"/>
                </a:moveTo>
                <a:lnTo>
                  <a:pt x="200533" y="254"/>
                </a:lnTo>
                <a:lnTo>
                  <a:pt x="215913" y="2867"/>
                </a:lnTo>
                <a:lnTo>
                  <a:pt x="229092" y="10112"/>
                </a:lnTo>
                <a:lnTo>
                  <a:pt x="239198" y="21095"/>
                </a:lnTo>
                <a:lnTo>
                  <a:pt x="245363" y="34925"/>
                </a:lnTo>
                <a:lnTo>
                  <a:pt x="246380" y="38735"/>
                </a:lnTo>
                <a:lnTo>
                  <a:pt x="246887" y="42672"/>
                </a:lnTo>
                <a:lnTo>
                  <a:pt x="246887" y="46609"/>
                </a:lnTo>
                <a:lnTo>
                  <a:pt x="218652" y="89221"/>
                </a:lnTo>
                <a:lnTo>
                  <a:pt x="200660" y="92837"/>
                </a:lnTo>
                <a:lnTo>
                  <a:pt x="201916" y="92837"/>
                </a:lnTo>
                <a:lnTo>
                  <a:pt x="218745" y="89435"/>
                </a:lnTo>
                <a:lnTo>
                  <a:pt x="233521" y="79470"/>
                </a:lnTo>
                <a:lnTo>
                  <a:pt x="243486" y="64694"/>
                </a:lnTo>
                <a:lnTo>
                  <a:pt x="247142" y="46609"/>
                </a:lnTo>
                <a:lnTo>
                  <a:pt x="247142" y="42672"/>
                </a:lnTo>
                <a:lnTo>
                  <a:pt x="215774" y="2563"/>
                </a:lnTo>
                <a:lnTo>
                  <a:pt x="202043" y="254"/>
                </a:lnTo>
                <a:close/>
              </a:path>
              <a:path w="401320" h="425450">
                <a:moveTo>
                  <a:pt x="200533" y="508"/>
                </a:moveTo>
                <a:lnTo>
                  <a:pt x="200025" y="508"/>
                </a:lnTo>
                <a:lnTo>
                  <a:pt x="182199" y="4119"/>
                </a:lnTo>
                <a:lnTo>
                  <a:pt x="167624" y="13970"/>
                </a:lnTo>
                <a:lnTo>
                  <a:pt x="157787" y="28582"/>
                </a:lnTo>
                <a:lnTo>
                  <a:pt x="154178" y="46482"/>
                </a:lnTo>
                <a:lnTo>
                  <a:pt x="154210" y="50546"/>
                </a:lnTo>
                <a:lnTo>
                  <a:pt x="185098" y="90043"/>
                </a:lnTo>
                <a:lnTo>
                  <a:pt x="200151" y="92583"/>
                </a:lnTo>
                <a:lnTo>
                  <a:pt x="200660" y="92583"/>
                </a:lnTo>
                <a:lnTo>
                  <a:pt x="218505" y="88971"/>
                </a:lnTo>
                <a:lnTo>
                  <a:pt x="233124" y="79121"/>
                </a:lnTo>
                <a:lnTo>
                  <a:pt x="243004" y="64508"/>
                </a:lnTo>
                <a:lnTo>
                  <a:pt x="246634" y="46609"/>
                </a:lnTo>
                <a:lnTo>
                  <a:pt x="246617" y="42672"/>
                </a:lnTo>
                <a:lnTo>
                  <a:pt x="215606" y="3048"/>
                </a:lnTo>
                <a:lnTo>
                  <a:pt x="200533" y="508"/>
                </a:lnTo>
                <a:close/>
              </a:path>
              <a:path w="401320" h="425450">
                <a:moveTo>
                  <a:pt x="80645" y="0"/>
                </a:moveTo>
                <a:lnTo>
                  <a:pt x="80263" y="0"/>
                </a:lnTo>
                <a:lnTo>
                  <a:pt x="62178" y="3655"/>
                </a:lnTo>
                <a:lnTo>
                  <a:pt x="47402" y="13620"/>
                </a:lnTo>
                <a:lnTo>
                  <a:pt x="37437" y="28396"/>
                </a:lnTo>
                <a:lnTo>
                  <a:pt x="33782" y="46482"/>
                </a:lnTo>
                <a:lnTo>
                  <a:pt x="33797" y="50546"/>
                </a:lnTo>
                <a:lnTo>
                  <a:pt x="65024" y="90547"/>
                </a:lnTo>
                <a:lnTo>
                  <a:pt x="80263" y="93091"/>
                </a:lnTo>
                <a:lnTo>
                  <a:pt x="80645" y="93091"/>
                </a:lnTo>
                <a:lnTo>
                  <a:pt x="81903" y="92837"/>
                </a:lnTo>
                <a:lnTo>
                  <a:pt x="80263" y="92837"/>
                </a:lnTo>
                <a:lnTo>
                  <a:pt x="64938" y="90223"/>
                </a:lnTo>
                <a:lnTo>
                  <a:pt x="35560" y="58166"/>
                </a:lnTo>
                <a:lnTo>
                  <a:pt x="34036" y="50546"/>
                </a:lnTo>
                <a:lnTo>
                  <a:pt x="34036" y="46482"/>
                </a:lnTo>
                <a:lnTo>
                  <a:pt x="62271" y="3887"/>
                </a:lnTo>
                <a:lnTo>
                  <a:pt x="80263" y="254"/>
                </a:lnTo>
                <a:lnTo>
                  <a:pt x="82155" y="254"/>
                </a:lnTo>
                <a:lnTo>
                  <a:pt x="80645" y="0"/>
                </a:lnTo>
                <a:close/>
              </a:path>
              <a:path w="401320" h="425450">
                <a:moveTo>
                  <a:pt x="82155" y="254"/>
                </a:moveTo>
                <a:lnTo>
                  <a:pt x="80645" y="254"/>
                </a:lnTo>
                <a:lnTo>
                  <a:pt x="96025" y="2867"/>
                </a:lnTo>
                <a:lnTo>
                  <a:pt x="109204" y="10112"/>
                </a:lnTo>
                <a:lnTo>
                  <a:pt x="119310" y="21095"/>
                </a:lnTo>
                <a:lnTo>
                  <a:pt x="125475" y="34925"/>
                </a:lnTo>
                <a:lnTo>
                  <a:pt x="126385" y="38862"/>
                </a:lnTo>
                <a:lnTo>
                  <a:pt x="127000" y="42672"/>
                </a:lnTo>
                <a:lnTo>
                  <a:pt x="127000" y="46736"/>
                </a:lnTo>
                <a:lnTo>
                  <a:pt x="123366" y="64708"/>
                </a:lnTo>
                <a:lnTo>
                  <a:pt x="113458" y="79359"/>
                </a:lnTo>
                <a:lnTo>
                  <a:pt x="98764" y="89223"/>
                </a:lnTo>
                <a:lnTo>
                  <a:pt x="80772" y="92837"/>
                </a:lnTo>
                <a:lnTo>
                  <a:pt x="81903" y="92837"/>
                </a:lnTo>
                <a:lnTo>
                  <a:pt x="123569" y="64708"/>
                </a:lnTo>
                <a:lnTo>
                  <a:pt x="127254" y="42672"/>
                </a:lnTo>
                <a:lnTo>
                  <a:pt x="126746" y="38735"/>
                </a:lnTo>
                <a:lnTo>
                  <a:pt x="125730" y="34925"/>
                </a:lnTo>
                <a:lnTo>
                  <a:pt x="119417" y="20788"/>
                </a:lnTo>
                <a:lnTo>
                  <a:pt x="109140" y="9747"/>
                </a:lnTo>
                <a:lnTo>
                  <a:pt x="95886" y="2563"/>
                </a:lnTo>
                <a:lnTo>
                  <a:pt x="82155" y="254"/>
                </a:lnTo>
                <a:close/>
              </a:path>
              <a:path w="401320" h="425450">
                <a:moveTo>
                  <a:pt x="80645" y="508"/>
                </a:moveTo>
                <a:lnTo>
                  <a:pt x="80263" y="508"/>
                </a:lnTo>
                <a:lnTo>
                  <a:pt x="62364" y="4119"/>
                </a:lnTo>
                <a:lnTo>
                  <a:pt x="47752" y="13970"/>
                </a:lnTo>
                <a:lnTo>
                  <a:pt x="37901" y="28582"/>
                </a:lnTo>
                <a:lnTo>
                  <a:pt x="34290" y="46482"/>
                </a:lnTo>
                <a:lnTo>
                  <a:pt x="34306" y="50546"/>
                </a:lnTo>
                <a:lnTo>
                  <a:pt x="65210" y="90062"/>
                </a:lnTo>
                <a:lnTo>
                  <a:pt x="80263" y="92583"/>
                </a:lnTo>
                <a:lnTo>
                  <a:pt x="80645" y="92583"/>
                </a:lnTo>
                <a:lnTo>
                  <a:pt x="123007" y="64508"/>
                </a:lnTo>
                <a:lnTo>
                  <a:pt x="126606" y="42672"/>
                </a:lnTo>
                <a:lnTo>
                  <a:pt x="126237" y="38862"/>
                </a:lnTo>
                <a:lnTo>
                  <a:pt x="95700" y="3048"/>
                </a:lnTo>
                <a:lnTo>
                  <a:pt x="80645" y="508"/>
                </a:lnTo>
                <a:close/>
              </a:path>
            </a:pathLst>
          </a:custGeom>
          <a:solidFill>
            <a:srgbClr val="1D9ED2"/>
          </a:solidFill>
        </p:spPr>
        <p:txBody>
          <a:bodyPr wrap="square" lIns="0" tIns="0" rIns="0" bIns="0" rtlCol="0"/>
          <a:lstStyle/>
          <a:p>
            <a:endParaRPr/>
          </a:p>
        </p:txBody>
      </p:sp>
      <p:sp>
        <p:nvSpPr>
          <p:cNvPr id="25" name="object 25"/>
          <p:cNvSpPr/>
          <p:nvPr/>
        </p:nvSpPr>
        <p:spPr>
          <a:xfrm>
            <a:off x="7263383" y="1973579"/>
            <a:ext cx="401320" cy="425450"/>
          </a:xfrm>
          <a:custGeom>
            <a:avLst/>
            <a:gdLst/>
            <a:ahLst/>
            <a:cxnLst/>
            <a:rect l="l" t="t" r="r" b="b"/>
            <a:pathLst>
              <a:path w="401320" h="425450">
                <a:moveTo>
                  <a:pt x="43307" y="112268"/>
                </a:moveTo>
                <a:lnTo>
                  <a:pt x="31750" y="112268"/>
                </a:lnTo>
                <a:lnTo>
                  <a:pt x="19395" y="114764"/>
                </a:lnTo>
                <a:lnTo>
                  <a:pt x="9302" y="121570"/>
                </a:lnTo>
                <a:lnTo>
                  <a:pt x="2496" y="131663"/>
                </a:lnTo>
                <a:lnTo>
                  <a:pt x="0" y="144018"/>
                </a:lnTo>
                <a:lnTo>
                  <a:pt x="0" y="236600"/>
                </a:lnTo>
                <a:lnTo>
                  <a:pt x="2496" y="248955"/>
                </a:lnTo>
                <a:lnTo>
                  <a:pt x="9302" y="259048"/>
                </a:lnTo>
                <a:lnTo>
                  <a:pt x="19395" y="265854"/>
                </a:lnTo>
                <a:lnTo>
                  <a:pt x="31750" y="268350"/>
                </a:lnTo>
                <a:lnTo>
                  <a:pt x="35814" y="268350"/>
                </a:lnTo>
                <a:lnTo>
                  <a:pt x="35814" y="402844"/>
                </a:lnTo>
                <a:lnTo>
                  <a:pt x="37574" y="411533"/>
                </a:lnTo>
                <a:lnTo>
                  <a:pt x="42370" y="418639"/>
                </a:lnTo>
                <a:lnTo>
                  <a:pt x="49476" y="423435"/>
                </a:lnTo>
                <a:lnTo>
                  <a:pt x="58166" y="425196"/>
                </a:lnTo>
                <a:lnTo>
                  <a:pt x="66384" y="423652"/>
                </a:lnTo>
                <a:lnTo>
                  <a:pt x="73199" y="419465"/>
                </a:lnTo>
                <a:lnTo>
                  <a:pt x="78114" y="413140"/>
                </a:lnTo>
                <a:lnTo>
                  <a:pt x="80518" y="405257"/>
                </a:lnTo>
                <a:lnTo>
                  <a:pt x="124606" y="405257"/>
                </a:lnTo>
                <a:lnTo>
                  <a:pt x="125095" y="402844"/>
                </a:lnTo>
                <a:lnTo>
                  <a:pt x="125095" y="275082"/>
                </a:lnTo>
                <a:lnTo>
                  <a:pt x="116776" y="267783"/>
                </a:lnTo>
                <a:lnTo>
                  <a:pt x="110363" y="258699"/>
                </a:lnTo>
                <a:lnTo>
                  <a:pt x="106235" y="248185"/>
                </a:lnTo>
                <a:lnTo>
                  <a:pt x="104775" y="236600"/>
                </a:lnTo>
                <a:lnTo>
                  <a:pt x="104775" y="170053"/>
                </a:lnTo>
                <a:lnTo>
                  <a:pt x="54864" y="170053"/>
                </a:lnTo>
                <a:lnTo>
                  <a:pt x="43307" y="112268"/>
                </a:lnTo>
                <a:close/>
              </a:path>
              <a:path w="401320" h="425450">
                <a:moveTo>
                  <a:pt x="124606" y="405257"/>
                </a:moveTo>
                <a:lnTo>
                  <a:pt x="80518" y="405257"/>
                </a:lnTo>
                <a:lnTo>
                  <a:pt x="82847" y="413087"/>
                </a:lnTo>
                <a:lnTo>
                  <a:pt x="87725" y="419417"/>
                </a:lnTo>
                <a:lnTo>
                  <a:pt x="94555" y="423652"/>
                </a:lnTo>
                <a:lnTo>
                  <a:pt x="102743" y="425196"/>
                </a:lnTo>
                <a:lnTo>
                  <a:pt x="111432" y="423435"/>
                </a:lnTo>
                <a:lnTo>
                  <a:pt x="118538" y="418639"/>
                </a:lnTo>
                <a:lnTo>
                  <a:pt x="123334" y="411533"/>
                </a:lnTo>
                <a:lnTo>
                  <a:pt x="124606" y="405257"/>
                </a:lnTo>
                <a:close/>
              </a:path>
              <a:path w="401320" h="425450">
                <a:moveTo>
                  <a:pt x="163322" y="112268"/>
                </a:moveTo>
                <a:lnTo>
                  <a:pt x="151765" y="112268"/>
                </a:lnTo>
                <a:lnTo>
                  <a:pt x="139356" y="114764"/>
                </a:lnTo>
                <a:lnTo>
                  <a:pt x="129270" y="121570"/>
                </a:lnTo>
                <a:lnTo>
                  <a:pt x="122493" y="131663"/>
                </a:lnTo>
                <a:lnTo>
                  <a:pt x="120015" y="144018"/>
                </a:lnTo>
                <a:lnTo>
                  <a:pt x="120015" y="236600"/>
                </a:lnTo>
                <a:lnTo>
                  <a:pt x="122493" y="248955"/>
                </a:lnTo>
                <a:lnTo>
                  <a:pt x="129270" y="259048"/>
                </a:lnTo>
                <a:lnTo>
                  <a:pt x="139356" y="265854"/>
                </a:lnTo>
                <a:lnTo>
                  <a:pt x="151765" y="268350"/>
                </a:lnTo>
                <a:lnTo>
                  <a:pt x="155829" y="268350"/>
                </a:lnTo>
                <a:lnTo>
                  <a:pt x="155829" y="402844"/>
                </a:lnTo>
                <a:lnTo>
                  <a:pt x="157589" y="411533"/>
                </a:lnTo>
                <a:lnTo>
                  <a:pt x="162385" y="418639"/>
                </a:lnTo>
                <a:lnTo>
                  <a:pt x="169491" y="423435"/>
                </a:lnTo>
                <a:lnTo>
                  <a:pt x="178181" y="425196"/>
                </a:lnTo>
                <a:lnTo>
                  <a:pt x="186379" y="423652"/>
                </a:lnTo>
                <a:lnTo>
                  <a:pt x="193151" y="419465"/>
                </a:lnTo>
                <a:lnTo>
                  <a:pt x="198022" y="413140"/>
                </a:lnTo>
                <a:lnTo>
                  <a:pt x="200406" y="405257"/>
                </a:lnTo>
                <a:lnTo>
                  <a:pt x="244620" y="405257"/>
                </a:lnTo>
                <a:lnTo>
                  <a:pt x="245110" y="402844"/>
                </a:lnTo>
                <a:lnTo>
                  <a:pt x="245110" y="268224"/>
                </a:lnTo>
                <a:lnTo>
                  <a:pt x="249174" y="268224"/>
                </a:lnTo>
                <a:lnTo>
                  <a:pt x="280898" y="236600"/>
                </a:lnTo>
                <a:lnTo>
                  <a:pt x="280924" y="170053"/>
                </a:lnTo>
                <a:lnTo>
                  <a:pt x="174879" y="170053"/>
                </a:lnTo>
                <a:lnTo>
                  <a:pt x="163322" y="112268"/>
                </a:lnTo>
                <a:close/>
              </a:path>
              <a:path w="401320" h="425450">
                <a:moveTo>
                  <a:pt x="244620" y="405257"/>
                </a:moveTo>
                <a:lnTo>
                  <a:pt x="200406" y="405257"/>
                </a:lnTo>
                <a:lnTo>
                  <a:pt x="202807" y="413087"/>
                </a:lnTo>
                <a:lnTo>
                  <a:pt x="207708" y="419417"/>
                </a:lnTo>
                <a:lnTo>
                  <a:pt x="214514" y="423652"/>
                </a:lnTo>
                <a:lnTo>
                  <a:pt x="222631" y="425196"/>
                </a:lnTo>
                <a:lnTo>
                  <a:pt x="231394" y="423435"/>
                </a:lnTo>
                <a:lnTo>
                  <a:pt x="238537" y="418639"/>
                </a:lnTo>
                <a:lnTo>
                  <a:pt x="243347" y="411533"/>
                </a:lnTo>
                <a:lnTo>
                  <a:pt x="244620" y="405257"/>
                </a:lnTo>
                <a:close/>
              </a:path>
              <a:path w="401320" h="425450">
                <a:moveTo>
                  <a:pt x="335788" y="112522"/>
                </a:moveTo>
                <a:lnTo>
                  <a:pt x="304926" y="112522"/>
                </a:lnTo>
                <a:lnTo>
                  <a:pt x="305689" y="114046"/>
                </a:lnTo>
                <a:lnTo>
                  <a:pt x="308101" y="119125"/>
                </a:lnTo>
                <a:lnTo>
                  <a:pt x="310261" y="123952"/>
                </a:lnTo>
                <a:lnTo>
                  <a:pt x="311531" y="129032"/>
                </a:lnTo>
                <a:lnTo>
                  <a:pt x="311658" y="129667"/>
                </a:lnTo>
                <a:lnTo>
                  <a:pt x="311912" y="130429"/>
                </a:lnTo>
                <a:lnTo>
                  <a:pt x="311982" y="131663"/>
                </a:lnTo>
                <a:lnTo>
                  <a:pt x="308356" y="170053"/>
                </a:lnTo>
                <a:lnTo>
                  <a:pt x="296037" y="170053"/>
                </a:lnTo>
                <a:lnTo>
                  <a:pt x="296037" y="236600"/>
                </a:lnTo>
                <a:lnTo>
                  <a:pt x="294576" y="248187"/>
                </a:lnTo>
                <a:lnTo>
                  <a:pt x="290449" y="258714"/>
                </a:lnTo>
                <a:lnTo>
                  <a:pt x="284035" y="267837"/>
                </a:lnTo>
                <a:lnTo>
                  <a:pt x="275717" y="275209"/>
                </a:lnTo>
                <a:lnTo>
                  <a:pt x="275717" y="402844"/>
                </a:lnTo>
                <a:lnTo>
                  <a:pt x="277477" y="411533"/>
                </a:lnTo>
                <a:lnTo>
                  <a:pt x="282273" y="418639"/>
                </a:lnTo>
                <a:lnTo>
                  <a:pt x="289379" y="423435"/>
                </a:lnTo>
                <a:lnTo>
                  <a:pt x="298069" y="425196"/>
                </a:lnTo>
                <a:lnTo>
                  <a:pt x="306287" y="423652"/>
                </a:lnTo>
                <a:lnTo>
                  <a:pt x="313102" y="419465"/>
                </a:lnTo>
                <a:lnTo>
                  <a:pt x="318017" y="413140"/>
                </a:lnTo>
                <a:lnTo>
                  <a:pt x="320421" y="405257"/>
                </a:lnTo>
                <a:lnTo>
                  <a:pt x="364509" y="405257"/>
                </a:lnTo>
                <a:lnTo>
                  <a:pt x="364998" y="402844"/>
                </a:lnTo>
                <a:lnTo>
                  <a:pt x="364998" y="268224"/>
                </a:lnTo>
                <a:lnTo>
                  <a:pt x="369062" y="268224"/>
                </a:lnTo>
                <a:lnTo>
                  <a:pt x="400786" y="236600"/>
                </a:lnTo>
                <a:lnTo>
                  <a:pt x="400812" y="169925"/>
                </a:lnTo>
                <a:lnTo>
                  <a:pt x="332232" y="169925"/>
                </a:lnTo>
                <a:lnTo>
                  <a:pt x="328719" y="131663"/>
                </a:lnTo>
                <a:lnTo>
                  <a:pt x="328825" y="130429"/>
                </a:lnTo>
                <a:lnTo>
                  <a:pt x="329819" y="125349"/>
                </a:lnTo>
                <a:lnTo>
                  <a:pt x="332232" y="119887"/>
                </a:lnTo>
                <a:lnTo>
                  <a:pt x="335025" y="114046"/>
                </a:lnTo>
                <a:lnTo>
                  <a:pt x="335788" y="112522"/>
                </a:lnTo>
                <a:close/>
              </a:path>
              <a:path w="401320" h="425450">
                <a:moveTo>
                  <a:pt x="364509" y="405257"/>
                </a:moveTo>
                <a:lnTo>
                  <a:pt x="320421" y="405257"/>
                </a:lnTo>
                <a:lnTo>
                  <a:pt x="322750" y="413087"/>
                </a:lnTo>
                <a:lnTo>
                  <a:pt x="327628" y="419417"/>
                </a:lnTo>
                <a:lnTo>
                  <a:pt x="334458" y="423652"/>
                </a:lnTo>
                <a:lnTo>
                  <a:pt x="342646" y="425196"/>
                </a:lnTo>
                <a:lnTo>
                  <a:pt x="351335" y="423435"/>
                </a:lnTo>
                <a:lnTo>
                  <a:pt x="358441" y="418639"/>
                </a:lnTo>
                <a:lnTo>
                  <a:pt x="363237" y="411533"/>
                </a:lnTo>
                <a:lnTo>
                  <a:pt x="364509" y="405257"/>
                </a:lnTo>
                <a:close/>
              </a:path>
              <a:path w="401320" h="425450">
                <a:moveTo>
                  <a:pt x="65024" y="112268"/>
                </a:moveTo>
                <a:lnTo>
                  <a:pt x="65913" y="114046"/>
                </a:lnTo>
                <a:lnTo>
                  <a:pt x="68199" y="119125"/>
                </a:lnTo>
                <a:lnTo>
                  <a:pt x="70485" y="123952"/>
                </a:lnTo>
                <a:lnTo>
                  <a:pt x="71755" y="129032"/>
                </a:lnTo>
                <a:lnTo>
                  <a:pt x="72016" y="130429"/>
                </a:lnTo>
                <a:lnTo>
                  <a:pt x="72081" y="131663"/>
                </a:lnTo>
                <a:lnTo>
                  <a:pt x="68580" y="170053"/>
                </a:lnTo>
                <a:lnTo>
                  <a:pt x="104775" y="170053"/>
                </a:lnTo>
                <a:lnTo>
                  <a:pt x="104775" y="169925"/>
                </a:lnTo>
                <a:lnTo>
                  <a:pt x="92329" y="169925"/>
                </a:lnTo>
                <a:lnTo>
                  <a:pt x="88816" y="131663"/>
                </a:lnTo>
                <a:lnTo>
                  <a:pt x="88922" y="130429"/>
                </a:lnTo>
                <a:lnTo>
                  <a:pt x="89916" y="125349"/>
                </a:lnTo>
                <a:lnTo>
                  <a:pt x="92456" y="119887"/>
                </a:lnTo>
                <a:lnTo>
                  <a:pt x="95123" y="114046"/>
                </a:lnTo>
                <a:lnTo>
                  <a:pt x="95885" y="112522"/>
                </a:lnTo>
                <a:lnTo>
                  <a:pt x="65024" y="112268"/>
                </a:lnTo>
                <a:close/>
              </a:path>
              <a:path w="401320" h="425450">
                <a:moveTo>
                  <a:pt x="185039" y="112268"/>
                </a:moveTo>
                <a:lnTo>
                  <a:pt x="185039" y="112522"/>
                </a:lnTo>
                <a:lnTo>
                  <a:pt x="185800" y="114046"/>
                </a:lnTo>
                <a:lnTo>
                  <a:pt x="188214" y="119125"/>
                </a:lnTo>
                <a:lnTo>
                  <a:pt x="190373" y="123952"/>
                </a:lnTo>
                <a:lnTo>
                  <a:pt x="191643" y="129032"/>
                </a:lnTo>
                <a:lnTo>
                  <a:pt x="191904" y="130429"/>
                </a:lnTo>
                <a:lnTo>
                  <a:pt x="191969" y="131663"/>
                </a:lnTo>
                <a:lnTo>
                  <a:pt x="188468" y="170053"/>
                </a:lnTo>
                <a:lnTo>
                  <a:pt x="280924" y="170053"/>
                </a:lnTo>
                <a:lnTo>
                  <a:pt x="280924" y="169925"/>
                </a:lnTo>
                <a:lnTo>
                  <a:pt x="212344" y="169925"/>
                </a:lnTo>
                <a:lnTo>
                  <a:pt x="208831" y="131663"/>
                </a:lnTo>
                <a:lnTo>
                  <a:pt x="208920" y="130429"/>
                </a:lnTo>
                <a:lnTo>
                  <a:pt x="209804" y="125349"/>
                </a:lnTo>
                <a:lnTo>
                  <a:pt x="212344" y="119887"/>
                </a:lnTo>
                <a:lnTo>
                  <a:pt x="215011" y="114046"/>
                </a:lnTo>
                <a:lnTo>
                  <a:pt x="215773" y="112522"/>
                </a:lnTo>
                <a:lnTo>
                  <a:pt x="185039" y="112268"/>
                </a:lnTo>
                <a:close/>
              </a:path>
              <a:path w="401320" h="425450">
                <a:moveTo>
                  <a:pt x="249047" y="112268"/>
                </a:moveTo>
                <a:lnTo>
                  <a:pt x="237490" y="112268"/>
                </a:lnTo>
                <a:lnTo>
                  <a:pt x="225933" y="169925"/>
                </a:lnTo>
                <a:lnTo>
                  <a:pt x="280924" y="169925"/>
                </a:lnTo>
                <a:lnTo>
                  <a:pt x="280924" y="144018"/>
                </a:lnTo>
                <a:lnTo>
                  <a:pt x="278354" y="131663"/>
                </a:lnTo>
                <a:lnTo>
                  <a:pt x="271510" y="121570"/>
                </a:lnTo>
                <a:lnTo>
                  <a:pt x="261403" y="114764"/>
                </a:lnTo>
                <a:lnTo>
                  <a:pt x="249047" y="112268"/>
                </a:lnTo>
                <a:close/>
              </a:path>
              <a:path w="401320" h="425450">
                <a:moveTo>
                  <a:pt x="369062" y="112268"/>
                </a:moveTo>
                <a:lnTo>
                  <a:pt x="357505" y="112268"/>
                </a:lnTo>
                <a:lnTo>
                  <a:pt x="345821" y="169925"/>
                </a:lnTo>
                <a:lnTo>
                  <a:pt x="400812" y="169925"/>
                </a:lnTo>
                <a:lnTo>
                  <a:pt x="400812" y="144018"/>
                </a:lnTo>
                <a:lnTo>
                  <a:pt x="398244" y="131663"/>
                </a:lnTo>
                <a:lnTo>
                  <a:pt x="391414" y="121570"/>
                </a:lnTo>
                <a:lnTo>
                  <a:pt x="381345" y="114764"/>
                </a:lnTo>
                <a:lnTo>
                  <a:pt x="369062" y="112268"/>
                </a:lnTo>
                <a:close/>
              </a:path>
              <a:path w="401320" h="425450">
                <a:moveTo>
                  <a:pt x="304926" y="112268"/>
                </a:moveTo>
                <a:lnTo>
                  <a:pt x="305054" y="112522"/>
                </a:lnTo>
                <a:lnTo>
                  <a:pt x="335534" y="112522"/>
                </a:lnTo>
                <a:lnTo>
                  <a:pt x="304926" y="112268"/>
                </a:lnTo>
                <a:close/>
              </a:path>
              <a:path w="401320" h="425450">
                <a:moveTo>
                  <a:pt x="320548" y="0"/>
                </a:moveTo>
                <a:lnTo>
                  <a:pt x="320040" y="0"/>
                </a:lnTo>
                <a:lnTo>
                  <a:pt x="302007" y="3655"/>
                </a:lnTo>
                <a:lnTo>
                  <a:pt x="287226" y="13620"/>
                </a:lnTo>
                <a:lnTo>
                  <a:pt x="277231" y="28396"/>
                </a:lnTo>
                <a:lnTo>
                  <a:pt x="273558" y="46482"/>
                </a:lnTo>
                <a:lnTo>
                  <a:pt x="273577" y="50546"/>
                </a:lnTo>
                <a:lnTo>
                  <a:pt x="304927" y="90547"/>
                </a:lnTo>
                <a:lnTo>
                  <a:pt x="320167" y="93091"/>
                </a:lnTo>
                <a:lnTo>
                  <a:pt x="320548" y="93091"/>
                </a:lnTo>
                <a:lnTo>
                  <a:pt x="321804" y="92837"/>
                </a:lnTo>
                <a:lnTo>
                  <a:pt x="320167" y="92837"/>
                </a:lnTo>
                <a:lnTo>
                  <a:pt x="304786" y="90223"/>
                </a:lnTo>
                <a:lnTo>
                  <a:pt x="275336" y="58166"/>
                </a:lnTo>
                <a:lnTo>
                  <a:pt x="273812" y="50546"/>
                </a:lnTo>
                <a:lnTo>
                  <a:pt x="273812" y="46482"/>
                </a:lnTo>
                <a:lnTo>
                  <a:pt x="302047" y="3887"/>
                </a:lnTo>
                <a:lnTo>
                  <a:pt x="320040" y="254"/>
                </a:lnTo>
                <a:lnTo>
                  <a:pt x="322057" y="254"/>
                </a:lnTo>
                <a:lnTo>
                  <a:pt x="320548" y="0"/>
                </a:lnTo>
                <a:close/>
              </a:path>
              <a:path w="401320" h="425450">
                <a:moveTo>
                  <a:pt x="322057" y="254"/>
                </a:moveTo>
                <a:lnTo>
                  <a:pt x="320548" y="254"/>
                </a:lnTo>
                <a:lnTo>
                  <a:pt x="335926" y="2867"/>
                </a:lnTo>
                <a:lnTo>
                  <a:pt x="349091" y="10112"/>
                </a:lnTo>
                <a:lnTo>
                  <a:pt x="359159" y="21095"/>
                </a:lnTo>
                <a:lnTo>
                  <a:pt x="365251" y="34925"/>
                </a:lnTo>
                <a:lnTo>
                  <a:pt x="366268" y="38735"/>
                </a:lnTo>
                <a:lnTo>
                  <a:pt x="366775" y="42672"/>
                </a:lnTo>
                <a:lnTo>
                  <a:pt x="366775" y="46736"/>
                </a:lnTo>
                <a:lnTo>
                  <a:pt x="363142" y="64708"/>
                </a:lnTo>
                <a:lnTo>
                  <a:pt x="353234" y="79359"/>
                </a:lnTo>
                <a:lnTo>
                  <a:pt x="338540" y="89223"/>
                </a:lnTo>
                <a:lnTo>
                  <a:pt x="320548" y="92837"/>
                </a:lnTo>
                <a:lnTo>
                  <a:pt x="321804" y="92837"/>
                </a:lnTo>
                <a:lnTo>
                  <a:pt x="363365" y="64708"/>
                </a:lnTo>
                <a:lnTo>
                  <a:pt x="367030" y="42672"/>
                </a:lnTo>
                <a:lnTo>
                  <a:pt x="366522" y="38735"/>
                </a:lnTo>
                <a:lnTo>
                  <a:pt x="365506" y="34925"/>
                </a:lnTo>
                <a:lnTo>
                  <a:pt x="359267" y="20788"/>
                </a:lnTo>
                <a:lnTo>
                  <a:pt x="349027" y="9747"/>
                </a:lnTo>
                <a:lnTo>
                  <a:pt x="335788" y="2563"/>
                </a:lnTo>
                <a:lnTo>
                  <a:pt x="322057" y="254"/>
                </a:lnTo>
                <a:close/>
              </a:path>
              <a:path w="401320" h="425450">
                <a:moveTo>
                  <a:pt x="320548" y="508"/>
                </a:moveTo>
                <a:lnTo>
                  <a:pt x="320040" y="508"/>
                </a:lnTo>
                <a:lnTo>
                  <a:pt x="302214" y="4119"/>
                </a:lnTo>
                <a:lnTo>
                  <a:pt x="287639" y="13970"/>
                </a:lnTo>
                <a:lnTo>
                  <a:pt x="277802" y="28582"/>
                </a:lnTo>
                <a:lnTo>
                  <a:pt x="274193" y="46482"/>
                </a:lnTo>
                <a:lnTo>
                  <a:pt x="274209" y="50546"/>
                </a:lnTo>
                <a:lnTo>
                  <a:pt x="305093" y="90062"/>
                </a:lnTo>
                <a:lnTo>
                  <a:pt x="320167" y="92583"/>
                </a:lnTo>
                <a:lnTo>
                  <a:pt x="320548" y="92583"/>
                </a:lnTo>
                <a:lnTo>
                  <a:pt x="362910" y="64508"/>
                </a:lnTo>
                <a:lnTo>
                  <a:pt x="366505" y="42672"/>
                </a:lnTo>
                <a:lnTo>
                  <a:pt x="366014" y="38862"/>
                </a:lnTo>
                <a:lnTo>
                  <a:pt x="335601" y="3048"/>
                </a:lnTo>
                <a:lnTo>
                  <a:pt x="320548" y="508"/>
                </a:lnTo>
                <a:close/>
              </a:path>
              <a:path w="401320" h="425450">
                <a:moveTo>
                  <a:pt x="200533" y="0"/>
                </a:moveTo>
                <a:lnTo>
                  <a:pt x="200025" y="0"/>
                </a:lnTo>
                <a:lnTo>
                  <a:pt x="182012" y="3655"/>
                </a:lnTo>
                <a:lnTo>
                  <a:pt x="167274" y="13620"/>
                </a:lnTo>
                <a:lnTo>
                  <a:pt x="157323" y="28396"/>
                </a:lnTo>
                <a:lnTo>
                  <a:pt x="153670" y="46482"/>
                </a:lnTo>
                <a:lnTo>
                  <a:pt x="153686" y="50546"/>
                </a:lnTo>
                <a:lnTo>
                  <a:pt x="184929" y="90529"/>
                </a:lnTo>
                <a:lnTo>
                  <a:pt x="200151" y="93091"/>
                </a:lnTo>
                <a:lnTo>
                  <a:pt x="200660" y="93091"/>
                </a:lnTo>
                <a:lnTo>
                  <a:pt x="201916" y="92837"/>
                </a:lnTo>
                <a:lnTo>
                  <a:pt x="200151" y="92837"/>
                </a:lnTo>
                <a:lnTo>
                  <a:pt x="184826" y="90223"/>
                </a:lnTo>
                <a:lnTo>
                  <a:pt x="155504" y="58293"/>
                </a:lnTo>
                <a:lnTo>
                  <a:pt x="153924" y="50546"/>
                </a:lnTo>
                <a:lnTo>
                  <a:pt x="153924" y="46482"/>
                </a:lnTo>
                <a:lnTo>
                  <a:pt x="182159" y="3887"/>
                </a:lnTo>
                <a:lnTo>
                  <a:pt x="200151" y="254"/>
                </a:lnTo>
                <a:lnTo>
                  <a:pt x="202043" y="254"/>
                </a:lnTo>
                <a:lnTo>
                  <a:pt x="200533" y="0"/>
                </a:lnTo>
                <a:close/>
              </a:path>
              <a:path w="401320" h="425450">
                <a:moveTo>
                  <a:pt x="202043" y="254"/>
                </a:moveTo>
                <a:lnTo>
                  <a:pt x="200533" y="254"/>
                </a:lnTo>
                <a:lnTo>
                  <a:pt x="215913" y="2867"/>
                </a:lnTo>
                <a:lnTo>
                  <a:pt x="229092" y="10112"/>
                </a:lnTo>
                <a:lnTo>
                  <a:pt x="239198" y="21095"/>
                </a:lnTo>
                <a:lnTo>
                  <a:pt x="245364" y="34925"/>
                </a:lnTo>
                <a:lnTo>
                  <a:pt x="246380" y="38735"/>
                </a:lnTo>
                <a:lnTo>
                  <a:pt x="246888" y="42672"/>
                </a:lnTo>
                <a:lnTo>
                  <a:pt x="246888" y="46609"/>
                </a:lnTo>
                <a:lnTo>
                  <a:pt x="218652" y="89221"/>
                </a:lnTo>
                <a:lnTo>
                  <a:pt x="200660" y="92837"/>
                </a:lnTo>
                <a:lnTo>
                  <a:pt x="201916" y="92837"/>
                </a:lnTo>
                <a:lnTo>
                  <a:pt x="218745" y="89435"/>
                </a:lnTo>
                <a:lnTo>
                  <a:pt x="233521" y="79470"/>
                </a:lnTo>
                <a:lnTo>
                  <a:pt x="243486" y="64694"/>
                </a:lnTo>
                <a:lnTo>
                  <a:pt x="247142" y="46609"/>
                </a:lnTo>
                <a:lnTo>
                  <a:pt x="247142" y="42672"/>
                </a:lnTo>
                <a:lnTo>
                  <a:pt x="215774" y="2563"/>
                </a:lnTo>
                <a:lnTo>
                  <a:pt x="202043" y="254"/>
                </a:lnTo>
                <a:close/>
              </a:path>
              <a:path w="401320" h="425450">
                <a:moveTo>
                  <a:pt x="200533" y="508"/>
                </a:moveTo>
                <a:lnTo>
                  <a:pt x="200025" y="508"/>
                </a:lnTo>
                <a:lnTo>
                  <a:pt x="182199" y="4119"/>
                </a:lnTo>
                <a:lnTo>
                  <a:pt x="167624" y="13970"/>
                </a:lnTo>
                <a:lnTo>
                  <a:pt x="157787" y="28582"/>
                </a:lnTo>
                <a:lnTo>
                  <a:pt x="154177" y="46482"/>
                </a:lnTo>
                <a:lnTo>
                  <a:pt x="154210" y="50546"/>
                </a:lnTo>
                <a:lnTo>
                  <a:pt x="185098" y="90043"/>
                </a:lnTo>
                <a:lnTo>
                  <a:pt x="200151" y="92583"/>
                </a:lnTo>
                <a:lnTo>
                  <a:pt x="200660" y="92583"/>
                </a:lnTo>
                <a:lnTo>
                  <a:pt x="218505" y="88971"/>
                </a:lnTo>
                <a:lnTo>
                  <a:pt x="233124" y="79121"/>
                </a:lnTo>
                <a:lnTo>
                  <a:pt x="243004" y="64508"/>
                </a:lnTo>
                <a:lnTo>
                  <a:pt x="246634" y="46609"/>
                </a:lnTo>
                <a:lnTo>
                  <a:pt x="246617" y="42672"/>
                </a:lnTo>
                <a:lnTo>
                  <a:pt x="215606" y="3048"/>
                </a:lnTo>
                <a:lnTo>
                  <a:pt x="200533" y="508"/>
                </a:lnTo>
                <a:close/>
              </a:path>
              <a:path w="401320" h="425450">
                <a:moveTo>
                  <a:pt x="80645" y="0"/>
                </a:moveTo>
                <a:lnTo>
                  <a:pt x="80264" y="0"/>
                </a:lnTo>
                <a:lnTo>
                  <a:pt x="62178" y="3655"/>
                </a:lnTo>
                <a:lnTo>
                  <a:pt x="47402" y="13620"/>
                </a:lnTo>
                <a:lnTo>
                  <a:pt x="37437" y="28396"/>
                </a:lnTo>
                <a:lnTo>
                  <a:pt x="33782" y="46482"/>
                </a:lnTo>
                <a:lnTo>
                  <a:pt x="33797" y="50546"/>
                </a:lnTo>
                <a:lnTo>
                  <a:pt x="65024" y="90547"/>
                </a:lnTo>
                <a:lnTo>
                  <a:pt x="80264" y="93091"/>
                </a:lnTo>
                <a:lnTo>
                  <a:pt x="80645" y="93091"/>
                </a:lnTo>
                <a:lnTo>
                  <a:pt x="81903" y="92837"/>
                </a:lnTo>
                <a:lnTo>
                  <a:pt x="80264" y="92837"/>
                </a:lnTo>
                <a:lnTo>
                  <a:pt x="64938" y="90223"/>
                </a:lnTo>
                <a:lnTo>
                  <a:pt x="35560" y="58166"/>
                </a:lnTo>
                <a:lnTo>
                  <a:pt x="34036" y="50546"/>
                </a:lnTo>
                <a:lnTo>
                  <a:pt x="34036" y="46482"/>
                </a:lnTo>
                <a:lnTo>
                  <a:pt x="62271" y="3887"/>
                </a:lnTo>
                <a:lnTo>
                  <a:pt x="80264" y="254"/>
                </a:lnTo>
                <a:lnTo>
                  <a:pt x="82155" y="254"/>
                </a:lnTo>
                <a:lnTo>
                  <a:pt x="80645" y="0"/>
                </a:lnTo>
                <a:close/>
              </a:path>
              <a:path w="401320" h="425450">
                <a:moveTo>
                  <a:pt x="82155" y="254"/>
                </a:moveTo>
                <a:lnTo>
                  <a:pt x="80645" y="254"/>
                </a:lnTo>
                <a:lnTo>
                  <a:pt x="96025" y="2867"/>
                </a:lnTo>
                <a:lnTo>
                  <a:pt x="109204" y="10112"/>
                </a:lnTo>
                <a:lnTo>
                  <a:pt x="119310" y="21095"/>
                </a:lnTo>
                <a:lnTo>
                  <a:pt x="125475" y="34925"/>
                </a:lnTo>
                <a:lnTo>
                  <a:pt x="126385" y="38862"/>
                </a:lnTo>
                <a:lnTo>
                  <a:pt x="127000" y="42672"/>
                </a:lnTo>
                <a:lnTo>
                  <a:pt x="127000" y="46736"/>
                </a:lnTo>
                <a:lnTo>
                  <a:pt x="123366" y="64708"/>
                </a:lnTo>
                <a:lnTo>
                  <a:pt x="113458" y="79359"/>
                </a:lnTo>
                <a:lnTo>
                  <a:pt x="98764" y="89223"/>
                </a:lnTo>
                <a:lnTo>
                  <a:pt x="80772" y="92837"/>
                </a:lnTo>
                <a:lnTo>
                  <a:pt x="81903" y="92837"/>
                </a:lnTo>
                <a:lnTo>
                  <a:pt x="123569" y="64708"/>
                </a:lnTo>
                <a:lnTo>
                  <a:pt x="127254" y="42672"/>
                </a:lnTo>
                <a:lnTo>
                  <a:pt x="126746" y="38735"/>
                </a:lnTo>
                <a:lnTo>
                  <a:pt x="125730" y="34925"/>
                </a:lnTo>
                <a:lnTo>
                  <a:pt x="119417" y="20788"/>
                </a:lnTo>
                <a:lnTo>
                  <a:pt x="109140" y="9747"/>
                </a:lnTo>
                <a:lnTo>
                  <a:pt x="95886" y="2563"/>
                </a:lnTo>
                <a:lnTo>
                  <a:pt x="82155" y="254"/>
                </a:lnTo>
                <a:close/>
              </a:path>
              <a:path w="401320" h="425450">
                <a:moveTo>
                  <a:pt x="80645" y="508"/>
                </a:moveTo>
                <a:lnTo>
                  <a:pt x="80264" y="508"/>
                </a:lnTo>
                <a:lnTo>
                  <a:pt x="62364" y="4119"/>
                </a:lnTo>
                <a:lnTo>
                  <a:pt x="47751" y="13970"/>
                </a:lnTo>
                <a:lnTo>
                  <a:pt x="37901" y="28582"/>
                </a:lnTo>
                <a:lnTo>
                  <a:pt x="34290" y="46482"/>
                </a:lnTo>
                <a:lnTo>
                  <a:pt x="34306" y="50546"/>
                </a:lnTo>
                <a:lnTo>
                  <a:pt x="65210" y="90062"/>
                </a:lnTo>
                <a:lnTo>
                  <a:pt x="80264" y="92583"/>
                </a:lnTo>
                <a:lnTo>
                  <a:pt x="80645" y="92583"/>
                </a:lnTo>
                <a:lnTo>
                  <a:pt x="123007" y="64508"/>
                </a:lnTo>
                <a:lnTo>
                  <a:pt x="126606" y="42672"/>
                </a:lnTo>
                <a:lnTo>
                  <a:pt x="126238" y="38862"/>
                </a:lnTo>
                <a:lnTo>
                  <a:pt x="95700" y="3048"/>
                </a:lnTo>
                <a:lnTo>
                  <a:pt x="80645" y="508"/>
                </a:lnTo>
                <a:close/>
              </a:path>
            </a:pathLst>
          </a:custGeom>
          <a:solidFill>
            <a:srgbClr val="A1A1A1"/>
          </a:solidFill>
        </p:spPr>
        <p:txBody>
          <a:bodyPr wrap="square" lIns="0" tIns="0" rIns="0" bIns="0" rtlCol="0"/>
          <a:lstStyle/>
          <a:p>
            <a:endParaRPr/>
          </a:p>
        </p:txBody>
      </p:sp>
      <p:sp>
        <p:nvSpPr>
          <p:cNvPr id="26" name="object 26"/>
          <p:cNvSpPr/>
          <p:nvPr/>
        </p:nvSpPr>
        <p:spPr>
          <a:xfrm>
            <a:off x="9960864" y="1973579"/>
            <a:ext cx="401320" cy="425450"/>
          </a:xfrm>
          <a:custGeom>
            <a:avLst/>
            <a:gdLst/>
            <a:ahLst/>
            <a:cxnLst/>
            <a:rect l="l" t="t" r="r" b="b"/>
            <a:pathLst>
              <a:path w="401320" h="425450">
                <a:moveTo>
                  <a:pt x="43306" y="112268"/>
                </a:moveTo>
                <a:lnTo>
                  <a:pt x="31750" y="112268"/>
                </a:lnTo>
                <a:lnTo>
                  <a:pt x="19395" y="114764"/>
                </a:lnTo>
                <a:lnTo>
                  <a:pt x="9302" y="121570"/>
                </a:lnTo>
                <a:lnTo>
                  <a:pt x="2496" y="131663"/>
                </a:lnTo>
                <a:lnTo>
                  <a:pt x="0" y="144018"/>
                </a:lnTo>
                <a:lnTo>
                  <a:pt x="0" y="236600"/>
                </a:lnTo>
                <a:lnTo>
                  <a:pt x="2496" y="248955"/>
                </a:lnTo>
                <a:lnTo>
                  <a:pt x="9302" y="259048"/>
                </a:lnTo>
                <a:lnTo>
                  <a:pt x="19395" y="265854"/>
                </a:lnTo>
                <a:lnTo>
                  <a:pt x="31750" y="268350"/>
                </a:lnTo>
                <a:lnTo>
                  <a:pt x="35813" y="268350"/>
                </a:lnTo>
                <a:lnTo>
                  <a:pt x="35813" y="402844"/>
                </a:lnTo>
                <a:lnTo>
                  <a:pt x="37574" y="411533"/>
                </a:lnTo>
                <a:lnTo>
                  <a:pt x="42370" y="418639"/>
                </a:lnTo>
                <a:lnTo>
                  <a:pt x="49476" y="423435"/>
                </a:lnTo>
                <a:lnTo>
                  <a:pt x="58165" y="425196"/>
                </a:lnTo>
                <a:lnTo>
                  <a:pt x="66384" y="423652"/>
                </a:lnTo>
                <a:lnTo>
                  <a:pt x="73199" y="419465"/>
                </a:lnTo>
                <a:lnTo>
                  <a:pt x="78114" y="413140"/>
                </a:lnTo>
                <a:lnTo>
                  <a:pt x="80517" y="405257"/>
                </a:lnTo>
                <a:lnTo>
                  <a:pt x="124606" y="405257"/>
                </a:lnTo>
                <a:lnTo>
                  <a:pt x="125094" y="402844"/>
                </a:lnTo>
                <a:lnTo>
                  <a:pt x="125094" y="275082"/>
                </a:lnTo>
                <a:lnTo>
                  <a:pt x="116776" y="267783"/>
                </a:lnTo>
                <a:lnTo>
                  <a:pt x="110362" y="258699"/>
                </a:lnTo>
                <a:lnTo>
                  <a:pt x="106235" y="248185"/>
                </a:lnTo>
                <a:lnTo>
                  <a:pt x="104775" y="236600"/>
                </a:lnTo>
                <a:lnTo>
                  <a:pt x="104775" y="170053"/>
                </a:lnTo>
                <a:lnTo>
                  <a:pt x="54863" y="170053"/>
                </a:lnTo>
                <a:lnTo>
                  <a:pt x="43306" y="112268"/>
                </a:lnTo>
                <a:close/>
              </a:path>
              <a:path w="401320" h="425450">
                <a:moveTo>
                  <a:pt x="124606" y="405257"/>
                </a:moveTo>
                <a:lnTo>
                  <a:pt x="80517" y="405257"/>
                </a:lnTo>
                <a:lnTo>
                  <a:pt x="82847" y="413087"/>
                </a:lnTo>
                <a:lnTo>
                  <a:pt x="87725" y="419417"/>
                </a:lnTo>
                <a:lnTo>
                  <a:pt x="94555" y="423652"/>
                </a:lnTo>
                <a:lnTo>
                  <a:pt x="102742" y="425196"/>
                </a:lnTo>
                <a:lnTo>
                  <a:pt x="111432" y="423435"/>
                </a:lnTo>
                <a:lnTo>
                  <a:pt x="118538" y="418639"/>
                </a:lnTo>
                <a:lnTo>
                  <a:pt x="123334" y="411533"/>
                </a:lnTo>
                <a:lnTo>
                  <a:pt x="124606" y="405257"/>
                </a:lnTo>
                <a:close/>
              </a:path>
              <a:path w="401320" h="425450">
                <a:moveTo>
                  <a:pt x="163321" y="112268"/>
                </a:moveTo>
                <a:lnTo>
                  <a:pt x="151764" y="112268"/>
                </a:lnTo>
                <a:lnTo>
                  <a:pt x="139356" y="114764"/>
                </a:lnTo>
                <a:lnTo>
                  <a:pt x="129270" y="121570"/>
                </a:lnTo>
                <a:lnTo>
                  <a:pt x="122493" y="131663"/>
                </a:lnTo>
                <a:lnTo>
                  <a:pt x="120014" y="144018"/>
                </a:lnTo>
                <a:lnTo>
                  <a:pt x="120014" y="236600"/>
                </a:lnTo>
                <a:lnTo>
                  <a:pt x="122493" y="248955"/>
                </a:lnTo>
                <a:lnTo>
                  <a:pt x="129270" y="259048"/>
                </a:lnTo>
                <a:lnTo>
                  <a:pt x="139356" y="265854"/>
                </a:lnTo>
                <a:lnTo>
                  <a:pt x="151764" y="268350"/>
                </a:lnTo>
                <a:lnTo>
                  <a:pt x="155828" y="268350"/>
                </a:lnTo>
                <a:lnTo>
                  <a:pt x="155828" y="402844"/>
                </a:lnTo>
                <a:lnTo>
                  <a:pt x="157589" y="411533"/>
                </a:lnTo>
                <a:lnTo>
                  <a:pt x="162385" y="418639"/>
                </a:lnTo>
                <a:lnTo>
                  <a:pt x="169491" y="423435"/>
                </a:lnTo>
                <a:lnTo>
                  <a:pt x="178180" y="425196"/>
                </a:lnTo>
                <a:lnTo>
                  <a:pt x="186379" y="423652"/>
                </a:lnTo>
                <a:lnTo>
                  <a:pt x="193151" y="419465"/>
                </a:lnTo>
                <a:lnTo>
                  <a:pt x="198022" y="413140"/>
                </a:lnTo>
                <a:lnTo>
                  <a:pt x="200405" y="405257"/>
                </a:lnTo>
                <a:lnTo>
                  <a:pt x="244620" y="405257"/>
                </a:lnTo>
                <a:lnTo>
                  <a:pt x="245109" y="402844"/>
                </a:lnTo>
                <a:lnTo>
                  <a:pt x="245109" y="268224"/>
                </a:lnTo>
                <a:lnTo>
                  <a:pt x="249174" y="268224"/>
                </a:lnTo>
                <a:lnTo>
                  <a:pt x="280898" y="236600"/>
                </a:lnTo>
                <a:lnTo>
                  <a:pt x="280924" y="170053"/>
                </a:lnTo>
                <a:lnTo>
                  <a:pt x="174878" y="170053"/>
                </a:lnTo>
                <a:lnTo>
                  <a:pt x="163321" y="112268"/>
                </a:lnTo>
                <a:close/>
              </a:path>
              <a:path w="401320" h="425450">
                <a:moveTo>
                  <a:pt x="244620" y="405257"/>
                </a:moveTo>
                <a:lnTo>
                  <a:pt x="200405" y="405257"/>
                </a:lnTo>
                <a:lnTo>
                  <a:pt x="202807" y="413087"/>
                </a:lnTo>
                <a:lnTo>
                  <a:pt x="207708" y="419417"/>
                </a:lnTo>
                <a:lnTo>
                  <a:pt x="214514" y="423652"/>
                </a:lnTo>
                <a:lnTo>
                  <a:pt x="222630" y="425196"/>
                </a:lnTo>
                <a:lnTo>
                  <a:pt x="231394" y="423435"/>
                </a:lnTo>
                <a:lnTo>
                  <a:pt x="238537" y="418639"/>
                </a:lnTo>
                <a:lnTo>
                  <a:pt x="243347" y="411533"/>
                </a:lnTo>
                <a:lnTo>
                  <a:pt x="244620" y="405257"/>
                </a:lnTo>
                <a:close/>
              </a:path>
              <a:path w="401320" h="425450">
                <a:moveTo>
                  <a:pt x="304926" y="112268"/>
                </a:moveTo>
                <a:lnTo>
                  <a:pt x="304926" y="112522"/>
                </a:lnTo>
                <a:lnTo>
                  <a:pt x="305688" y="114046"/>
                </a:lnTo>
                <a:lnTo>
                  <a:pt x="308101" y="119125"/>
                </a:lnTo>
                <a:lnTo>
                  <a:pt x="310260" y="123952"/>
                </a:lnTo>
                <a:lnTo>
                  <a:pt x="311530" y="129032"/>
                </a:lnTo>
                <a:lnTo>
                  <a:pt x="311657" y="129667"/>
                </a:lnTo>
                <a:lnTo>
                  <a:pt x="311911" y="130429"/>
                </a:lnTo>
                <a:lnTo>
                  <a:pt x="311982" y="131663"/>
                </a:lnTo>
                <a:lnTo>
                  <a:pt x="308355" y="170053"/>
                </a:lnTo>
                <a:lnTo>
                  <a:pt x="296036" y="170053"/>
                </a:lnTo>
                <a:lnTo>
                  <a:pt x="296036" y="236600"/>
                </a:lnTo>
                <a:lnTo>
                  <a:pt x="294576" y="248187"/>
                </a:lnTo>
                <a:lnTo>
                  <a:pt x="290448" y="258714"/>
                </a:lnTo>
                <a:lnTo>
                  <a:pt x="284035" y="267837"/>
                </a:lnTo>
                <a:lnTo>
                  <a:pt x="275716" y="275209"/>
                </a:lnTo>
                <a:lnTo>
                  <a:pt x="275716" y="402844"/>
                </a:lnTo>
                <a:lnTo>
                  <a:pt x="277477" y="411533"/>
                </a:lnTo>
                <a:lnTo>
                  <a:pt x="282273" y="418639"/>
                </a:lnTo>
                <a:lnTo>
                  <a:pt x="289379" y="423435"/>
                </a:lnTo>
                <a:lnTo>
                  <a:pt x="298068" y="425196"/>
                </a:lnTo>
                <a:lnTo>
                  <a:pt x="306287" y="423652"/>
                </a:lnTo>
                <a:lnTo>
                  <a:pt x="313102" y="419465"/>
                </a:lnTo>
                <a:lnTo>
                  <a:pt x="318017" y="413140"/>
                </a:lnTo>
                <a:lnTo>
                  <a:pt x="320420" y="405257"/>
                </a:lnTo>
                <a:lnTo>
                  <a:pt x="364509" y="405257"/>
                </a:lnTo>
                <a:lnTo>
                  <a:pt x="364997" y="402844"/>
                </a:lnTo>
                <a:lnTo>
                  <a:pt x="364997" y="268224"/>
                </a:lnTo>
                <a:lnTo>
                  <a:pt x="369061" y="268224"/>
                </a:lnTo>
                <a:lnTo>
                  <a:pt x="400786" y="236600"/>
                </a:lnTo>
                <a:lnTo>
                  <a:pt x="400811" y="169925"/>
                </a:lnTo>
                <a:lnTo>
                  <a:pt x="332231" y="169925"/>
                </a:lnTo>
                <a:lnTo>
                  <a:pt x="328719" y="131663"/>
                </a:lnTo>
                <a:lnTo>
                  <a:pt x="335787" y="112522"/>
                </a:lnTo>
                <a:lnTo>
                  <a:pt x="304926" y="112268"/>
                </a:lnTo>
                <a:close/>
              </a:path>
              <a:path w="401320" h="425450">
                <a:moveTo>
                  <a:pt x="364509" y="405257"/>
                </a:moveTo>
                <a:lnTo>
                  <a:pt x="320420" y="405257"/>
                </a:lnTo>
                <a:lnTo>
                  <a:pt x="322750" y="413087"/>
                </a:lnTo>
                <a:lnTo>
                  <a:pt x="327628" y="419417"/>
                </a:lnTo>
                <a:lnTo>
                  <a:pt x="334458" y="423652"/>
                </a:lnTo>
                <a:lnTo>
                  <a:pt x="342645" y="425196"/>
                </a:lnTo>
                <a:lnTo>
                  <a:pt x="351335" y="423435"/>
                </a:lnTo>
                <a:lnTo>
                  <a:pt x="358441" y="418639"/>
                </a:lnTo>
                <a:lnTo>
                  <a:pt x="363237" y="411533"/>
                </a:lnTo>
                <a:lnTo>
                  <a:pt x="364509" y="405257"/>
                </a:lnTo>
                <a:close/>
              </a:path>
              <a:path w="401320" h="425450">
                <a:moveTo>
                  <a:pt x="65024" y="112268"/>
                </a:moveTo>
                <a:lnTo>
                  <a:pt x="65912" y="114046"/>
                </a:lnTo>
                <a:lnTo>
                  <a:pt x="68199" y="119125"/>
                </a:lnTo>
                <a:lnTo>
                  <a:pt x="70484" y="123952"/>
                </a:lnTo>
                <a:lnTo>
                  <a:pt x="71754" y="129032"/>
                </a:lnTo>
                <a:lnTo>
                  <a:pt x="72016" y="130429"/>
                </a:lnTo>
                <a:lnTo>
                  <a:pt x="72081" y="131663"/>
                </a:lnTo>
                <a:lnTo>
                  <a:pt x="68579" y="170053"/>
                </a:lnTo>
                <a:lnTo>
                  <a:pt x="104775" y="170053"/>
                </a:lnTo>
                <a:lnTo>
                  <a:pt x="104775" y="169925"/>
                </a:lnTo>
                <a:lnTo>
                  <a:pt x="92328" y="169925"/>
                </a:lnTo>
                <a:lnTo>
                  <a:pt x="88816" y="131663"/>
                </a:lnTo>
                <a:lnTo>
                  <a:pt x="88922" y="130429"/>
                </a:lnTo>
                <a:lnTo>
                  <a:pt x="89915" y="125349"/>
                </a:lnTo>
                <a:lnTo>
                  <a:pt x="92455" y="119887"/>
                </a:lnTo>
                <a:lnTo>
                  <a:pt x="95122" y="114046"/>
                </a:lnTo>
                <a:lnTo>
                  <a:pt x="95884" y="112522"/>
                </a:lnTo>
                <a:lnTo>
                  <a:pt x="65024" y="112268"/>
                </a:lnTo>
                <a:close/>
              </a:path>
              <a:path w="401320" h="425450">
                <a:moveTo>
                  <a:pt x="185038" y="112268"/>
                </a:moveTo>
                <a:lnTo>
                  <a:pt x="185038" y="112522"/>
                </a:lnTo>
                <a:lnTo>
                  <a:pt x="185800" y="114046"/>
                </a:lnTo>
                <a:lnTo>
                  <a:pt x="188213" y="119125"/>
                </a:lnTo>
                <a:lnTo>
                  <a:pt x="190372" y="123952"/>
                </a:lnTo>
                <a:lnTo>
                  <a:pt x="191642" y="129032"/>
                </a:lnTo>
                <a:lnTo>
                  <a:pt x="191904" y="130429"/>
                </a:lnTo>
                <a:lnTo>
                  <a:pt x="191969" y="131663"/>
                </a:lnTo>
                <a:lnTo>
                  <a:pt x="188467" y="170053"/>
                </a:lnTo>
                <a:lnTo>
                  <a:pt x="280924" y="170053"/>
                </a:lnTo>
                <a:lnTo>
                  <a:pt x="280924" y="169925"/>
                </a:lnTo>
                <a:lnTo>
                  <a:pt x="212343" y="169925"/>
                </a:lnTo>
                <a:lnTo>
                  <a:pt x="208831" y="131663"/>
                </a:lnTo>
                <a:lnTo>
                  <a:pt x="208920" y="130429"/>
                </a:lnTo>
                <a:lnTo>
                  <a:pt x="209803" y="125349"/>
                </a:lnTo>
                <a:lnTo>
                  <a:pt x="212343" y="119887"/>
                </a:lnTo>
                <a:lnTo>
                  <a:pt x="215010" y="114046"/>
                </a:lnTo>
                <a:lnTo>
                  <a:pt x="215772" y="112522"/>
                </a:lnTo>
                <a:lnTo>
                  <a:pt x="185038" y="112268"/>
                </a:lnTo>
                <a:close/>
              </a:path>
              <a:path w="401320" h="425450">
                <a:moveTo>
                  <a:pt x="249046" y="112268"/>
                </a:moveTo>
                <a:lnTo>
                  <a:pt x="237489" y="112268"/>
                </a:lnTo>
                <a:lnTo>
                  <a:pt x="225932" y="169925"/>
                </a:lnTo>
                <a:lnTo>
                  <a:pt x="280924" y="169925"/>
                </a:lnTo>
                <a:lnTo>
                  <a:pt x="280924" y="144018"/>
                </a:lnTo>
                <a:lnTo>
                  <a:pt x="278354" y="131663"/>
                </a:lnTo>
                <a:lnTo>
                  <a:pt x="271510" y="121570"/>
                </a:lnTo>
                <a:lnTo>
                  <a:pt x="261403" y="114764"/>
                </a:lnTo>
                <a:lnTo>
                  <a:pt x="249046" y="112268"/>
                </a:lnTo>
                <a:close/>
              </a:path>
              <a:path w="401320" h="425450">
                <a:moveTo>
                  <a:pt x="369061" y="112268"/>
                </a:moveTo>
                <a:lnTo>
                  <a:pt x="357504" y="112268"/>
                </a:lnTo>
                <a:lnTo>
                  <a:pt x="345820" y="169925"/>
                </a:lnTo>
                <a:lnTo>
                  <a:pt x="400811" y="169925"/>
                </a:lnTo>
                <a:lnTo>
                  <a:pt x="400811" y="144018"/>
                </a:lnTo>
                <a:lnTo>
                  <a:pt x="398244" y="131663"/>
                </a:lnTo>
                <a:lnTo>
                  <a:pt x="391413" y="121570"/>
                </a:lnTo>
                <a:lnTo>
                  <a:pt x="381345" y="114764"/>
                </a:lnTo>
                <a:lnTo>
                  <a:pt x="369061" y="112268"/>
                </a:lnTo>
                <a:close/>
              </a:path>
              <a:path w="401320" h="425450">
                <a:moveTo>
                  <a:pt x="320547" y="0"/>
                </a:moveTo>
                <a:lnTo>
                  <a:pt x="320039" y="0"/>
                </a:lnTo>
                <a:lnTo>
                  <a:pt x="302007" y="3655"/>
                </a:lnTo>
                <a:lnTo>
                  <a:pt x="287226" y="13620"/>
                </a:lnTo>
                <a:lnTo>
                  <a:pt x="277231" y="28396"/>
                </a:lnTo>
                <a:lnTo>
                  <a:pt x="273557" y="46482"/>
                </a:lnTo>
                <a:lnTo>
                  <a:pt x="273577" y="50546"/>
                </a:lnTo>
                <a:lnTo>
                  <a:pt x="304926" y="90547"/>
                </a:lnTo>
                <a:lnTo>
                  <a:pt x="320166" y="93091"/>
                </a:lnTo>
                <a:lnTo>
                  <a:pt x="320547" y="93091"/>
                </a:lnTo>
                <a:lnTo>
                  <a:pt x="321804" y="92837"/>
                </a:lnTo>
                <a:lnTo>
                  <a:pt x="320166" y="92837"/>
                </a:lnTo>
                <a:lnTo>
                  <a:pt x="304786" y="90223"/>
                </a:lnTo>
                <a:lnTo>
                  <a:pt x="275335" y="58166"/>
                </a:lnTo>
                <a:lnTo>
                  <a:pt x="273811" y="50546"/>
                </a:lnTo>
                <a:lnTo>
                  <a:pt x="273811" y="46482"/>
                </a:lnTo>
                <a:lnTo>
                  <a:pt x="302047" y="3887"/>
                </a:lnTo>
                <a:lnTo>
                  <a:pt x="320039" y="254"/>
                </a:lnTo>
                <a:lnTo>
                  <a:pt x="322057" y="254"/>
                </a:lnTo>
                <a:lnTo>
                  <a:pt x="320547" y="0"/>
                </a:lnTo>
                <a:close/>
              </a:path>
              <a:path w="401320" h="425450">
                <a:moveTo>
                  <a:pt x="322057" y="254"/>
                </a:moveTo>
                <a:lnTo>
                  <a:pt x="320547" y="254"/>
                </a:lnTo>
                <a:lnTo>
                  <a:pt x="335926" y="2867"/>
                </a:lnTo>
                <a:lnTo>
                  <a:pt x="349091" y="10112"/>
                </a:lnTo>
                <a:lnTo>
                  <a:pt x="359159" y="21095"/>
                </a:lnTo>
                <a:lnTo>
                  <a:pt x="365251" y="34925"/>
                </a:lnTo>
                <a:lnTo>
                  <a:pt x="366267" y="38735"/>
                </a:lnTo>
                <a:lnTo>
                  <a:pt x="366775" y="42672"/>
                </a:lnTo>
                <a:lnTo>
                  <a:pt x="366775" y="46736"/>
                </a:lnTo>
                <a:lnTo>
                  <a:pt x="363142" y="64708"/>
                </a:lnTo>
                <a:lnTo>
                  <a:pt x="353234" y="79359"/>
                </a:lnTo>
                <a:lnTo>
                  <a:pt x="338540" y="89223"/>
                </a:lnTo>
                <a:lnTo>
                  <a:pt x="320547" y="92837"/>
                </a:lnTo>
                <a:lnTo>
                  <a:pt x="321804" y="92837"/>
                </a:lnTo>
                <a:lnTo>
                  <a:pt x="363365" y="64708"/>
                </a:lnTo>
                <a:lnTo>
                  <a:pt x="367029" y="42672"/>
                </a:lnTo>
                <a:lnTo>
                  <a:pt x="366521" y="38735"/>
                </a:lnTo>
                <a:lnTo>
                  <a:pt x="365505" y="34925"/>
                </a:lnTo>
                <a:lnTo>
                  <a:pt x="359267" y="20788"/>
                </a:lnTo>
                <a:lnTo>
                  <a:pt x="349027" y="9747"/>
                </a:lnTo>
                <a:lnTo>
                  <a:pt x="335787" y="2563"/>
                </a:lnTo>
                <a:lnTo>
                  <a:pt x="322057" y="254"/>
                </a:lnTo>
                <a:close/>
              </a:path>
              <a:path w="401320" h="425450">
                <a:moveTo>
                  <a:pt x="320547" y="508"/>
                </a:moveTo>
                <a:lnTo>
                  <a:pt x="320039" y="508"/>
                </a:lnTo>
                <a:lnTo>
                  <a:pt x="302214" y="4119"/>
                </a:lnTo>
                <a:lnTo>
                  <a:pt x="287639" y="13970"/>
                </a:lnTo>
                <a:lnTo>
                  <a:pt x="277802" y="28582"/>
                </a:lnTo>
                <a:lnTo>
                  <a:pt x="274192" y="46482"/>
                </a:lnTo>
                <a:lnTo>
                  <a:pt x="274209" y="50546"/>
                </a:lnTo>
                <a:lnTo>
                  <a:pt x="305093" y="90062"/>
                </a:lnTo>
                <a:lnTo>
                  <a:pt x="320166" y="92583"/>
                </a:lnTo>
                <a:lnTo>
                  <a:pt x="320547" y="92583"/>
                </a:lnTo>
                <a:lnTo>
                  <a:pt x="362910" y="64508"/>
                </a:lnTo>
                <a:lnTo>
                  <a:pt x="366505" y="42672"/>
                </a:lnTo>
                <a:lnTo>
                  <a:pt x="366013" y="38862"/>
                </a:lnTo>
                <a:lnTo>
                  <a:pt x="335601" y="3048"/>
                </a:lnTo>
                <a:lnTo>
                  <a:pt x="320547" y="508"/>
                </a:lnTo>
                <a:close/>
              </a:path>
              <a:path w="401320" h="425450">
                <a:moveTo>
                  <a:pt x="200532" y="0"/>
                </a:moveTo>
                <a:lnTo>
                  <a:pt x="200025" y="0"/>
                </a:lnTo>
                <a:lnTo>
                  <a:pt x="182012" y="3655"/>
                </a:lnTo>
                <a:lnTo>
                  <a:pt x="167274" y="13620"/>
                </a:lnTo>
                <a:lnTo>
                  <a:pt x="157323" y="28396"/>
                </a:lnTo>
                <a:lnTo>
                  <a:pt x="153669" y="46482"/>
                </a:lnTo>
                <a:lnTo>
                  <a:pt x="153686" y="50546"/>
                </a:lnTo>
                <a:lnTo>
                  <a:pt x="184929" y="90529"/>
                </a:lnTo>
                <a:lnTo>
                  <a:pt x="200151" y="93091"/>
                </a:lnTo>
                <a:lnTo>
                  <a:pt x="200659" y="93091"/>
                </a:lnTo>
                <a:lnTo>
                  <a:pt x="201916" y="92837"/>
                </a:lnTo>
                <a:lnTo>
                  <a:pt x="200151" y="92837"/>
                </a:lnTo>
                <a:lnTo>
                  <a:pt x="184826" y="90223"/>
                </a:lnTo>
                <a:lnTo>
                  <a:pt x="155504" y="58293"/>
                </a:lnTo>
                <a:lnTo>
                  <a:pt x="153924" y="50546"/>
                </a:lnTo>
                <a:lnTo>
                  <a:pt x="153924" y="46482"/>
                </a:lnTo>
                <a:lnTo>
                  <a:pt x="182159" y="3887"/>
                </a:lnTo>
                <a:lnTo>
                  <a:pt x="200151" y="254"/>
                </a:lnTo>
                <a:lnTo>
                  <a:pt x="202043" y="254"/>
                </a:lnTo>
                <a:lnTo>
                  <a:pt x="200532" y="0"/>
                </a:lnTo>
                <a:close/>
              </a:path>
              <a:path w="401320" h="425450">
                <a:moveTo>
                  <a:pt x="202043" y="254"/>
                </a:moveTo>
                <a:lnTo>
                  <a:pt x="200532" y="254"/>
                </a:lnTo>
                <a:lnTo>
                  <a:pt x="215913" y="2867"/>
                </a:lnTo>
                <a:lnTo>
                  <a:pt x="229092" y="10112"/>
                </a:lnTo>
                <a:lnTo>
                  <a:pt x="239198" y="21095"/>
                </a:lnTo>
                <a:lnTo>
                  <a:pt x="245363" y="34925"/>
                </a:lnTo>
                <a:lnTo>
                  <a:pt x="246379" y="38735"/>
                </a:lnTo>
                <a:lnTo>
                  <a:pt x="246887" y="42672"/>
                </a:lnTo>
                <a:lnTo>
                  <a:pt x="246887" y="46609"/>
                </a:lnTo>
                <a:lnTo>
                  <a:pt x="218652" y="89221"/>
                </a:lnTo>
                <a:lnTo>
                  <a:pt x="200659" y="92837"/>
                </a:lnTo>
                <a:lnTo>
                  <a:pt x="201916" y="92837"/>
                </a:lnTo>
                <a:lnTo>
                  <a:pt x="218745" y="89435"/>
                </a:lnTo>
                <a:lnTo>
                  <a:pt x="233521" y="79470"/>
                </a:lnTo>
                <a:lnTo>
                  <a:pt x="243486" y="64694"/>
                </a:lnTo>
                <a:lnTo>
                  <a:pt x="247141" y="46609"/>
                </a:lnTo>
                <a:lnTo>
                  <a:pt x="247141" y="42672"/>
                </a:lnTo>
                <a:lnTo>
                  <a:pt x="215774" y="2563"/>
                </a:lnTo>
                <a:lnTo>
                  <a:pt x="202043" y="254"/>
                </a:lnTo>
                <a:close/>
              </a:path>
              <a:path w="401320" h="425450">
                <a:moveTo>
                  <a:pt x="200532" y="508"/>
                </a:moveTo>
                <a:lnTo>
                  <a:pt x="200025" y="508"/>
                </a:lnTo>
                <a:lnTo>
                  <a:pt x="182199" y="4119"/>
                </a:lnTo>
                <a:lnTo>
                  <a:pt x="167624" y="13970"/>
                </a:lnTo>
                <a:lnTo>
                  <a:pt x="157787" y="28582"/>
                </a:lnTo>
                <a:lnTo>
                  <a:pt x="154177" y="46482"/>
                </a:lnTo>
                <a:lnTo>
                  <a:pt x="154210" y="50546"/>
                </a:lnTo>
                <a:lnTo>
                  <a:pt x="185098" y="90043"/>
                </a:lnTo>
                <a:lnTo>
                  <a:pt x="200151" y="92583"/>
                </a:lnTo>
                <a:lnTo>
                  <a:pt x="200659" y="92583"/>
                </a:lnTo>
                <a:lnTo>
                  <a:pt x="218505" y="88971"/>
                </a:lnTo>
                <a:lnTo>
                  <a:pt x="233124" y="79121"/>
                </a:lnTo>
                <a:lnTo>
                  <a:pt x="243004" y="64508"/>
                </a:lnTo>
                <a:lnTo>
                  <a:pt x="246633" y="46609"/>
                </a:lnTo>
                <a:lnTo>
                  <a:pt x="246617" y="42672"/>
                </a:lnTo>
                <a:lnTo>
                  <a:pt x="215606" y="3048"/>
                </a:lnTo>
                <a:lnTo>
                  <a:pt x="200532" y="508"/>
                </a:lnTo>
                <a:close/>
              </a:path>
              <a:path w="401320" h="425450">
                <a:moveTo>
                  <a:pt x="80644" y="0"/>
                </a:moveTo>
                <a:lnTo>
                  <a:pt x="80263" y="0"/>
                </a:lnTo>
                <a:lnTo>
                  <a:pt x="62178" y="3655"/>
                </a:lnTo>
                <a:lnTo>
                  <a:pt x="47402" y="13620"/>
                </a:lnTo>
                <a:lnTo>
                  <a:pt x="37437" y="28396"/>
                </a:lnTo>
                <a:lnTo>
                  <a:pt x="33781" y="46482"/>
                </a:lnTo>
                <a:lnTo>
                  <a:pt x="33797" y="50546"/>
                </a:lnTo>
                <a:lnTo>
                  <a:pt x="65024" y="90547"/>
                </a:lnTo>
                <a:lnTo>
                  <a:pt x="80263" y="93091"/>
                </a:lnTo>
                <a:lnTo>
                  <a:pt x="80644" y="93091"/>
                </a:lnTo>
                <a:lnTo>
                  <a:pt x="81903" y="92837"/>
                </a:lnTo>
                <a:lnTo>
                  <a:pt x="80263" y="92837"/>
                </a:lnTo>
                <a:lnTo>
                  <a:pt x="64938" y="90223"/>
                </a:lnTo>
                <a:lnTo>
                  <a:pt x="35559" y="58166"/>
                </a:lnTo>
                <a:lnTo>
                  <a:pt x="34035" y="50546"/>
                </a:lnTo>
                <a:lnTo>
                  <a:pt x="34035" y="46482"/>
                </a:lnTo>
                <a:lnTo>
                  <a:pt x="62271" y="3887"/>
                </a:lnTo>
                <a:lnTo>
                  <a:pt x="80263" y="254"/>
                </a:lnTo>
                <a:lnTo>
                  <a:pt x="82155" y="254"/>
                </a:lnTo>
                <a:lnTo>
                  <a:pt x="80644" y="0"/>
                </a:lnTo>
                <a:close/>
              </a:path>
              <a:path w="401320" h="425450">
                <a:moveTo>
                  <a:pt x="82155" y="254"/>
                </a:moveTo>
                <a:lnTo>
                  <a:pt x="80644" y="254"/>
                </a:lnTo>
                <a:lnTo>
                  <a:pt x="96025" y="2867"/>
                </a:lnTo>
                <a:lnTo>
                  <a:pt x="109204" y="10112"/>
                </a:lnTo>
                <a:lnTo>
                  <a:pt x="119310" y="21095"/>
                </a:lnTo>
                <a:lnTo>
                  <a:pt x="125475" y="34925"/>
                </a:lnTo>
                <a:lnTo>
                  <a:pt x="126385" y="38862"/>
                </a:lnTo>
                <a:lnTo>
                  <a:pt x="127000" y="42672"/>
                </a:lnTo>
                <a:lnTo>
                  <a:pt x="127000" y="46736"/>
                </a:lnTo>
                <a:lnTo>
                  <a:pt x="123366" y="64708"/>
                </a:lnTo>
                <a:lnTo>
                  <a:pt x="113458" y="79359"/>
                </a:lnTo>
                <a:lnTo>
                  <a:pt x="98764" y="89223"/>
                </a:lnTo>
                <a:lnTo>
                  <a:pt x="80771" y="92837"/>
                </a:lnTo>
                <a:lnTo>
                  <a:pt x="81903" y="92837"/>
                </a:lnTo>
                <a:lnTo>
                  <a:pt x="123569" y="64708"/>
                </a:lnTo>
                <a:lnTo>
                  <a:pt x="127253" y="42672"/>
                </a:lnTo>
                <a:lnTo>
                  <a:pt x="126745" y="38735"/>
                </a:lnTo>
                <a:lnTo>
                  <a:pt x="125729" y="34925"/>
                </a:lnTo>
                <a:lnTo>
                  <a:pt x="119417" y="20788"/>
                </a:lnTo>
                <a:lnTo>
                  <a:pt x="109140" y="9747"/>
                </a:lnTo>
                <a:lnTo>
                  <a:pt x="95886" y="2563"/>
                </a:lnTo>
                <a:lnTo>
                  <a:pt x="82155" y="254"/>
                </a:lnTo>
                <a:close/>
              </a:path>
              <a:path w="401320" h="425450">
                <a:moveTo>
                  <a:pt x="80644" y="508"/>
                </a:moveTo>
                <a:lnTo>
                  <a:pt x="80263" y="508"/>
                </a:lnTo>
                <a:lnTo>
                  <a:pt x="62364" y="4119"/>
                </a:lnTo>
                <a:lnTo>
                  <a:pt x="47751" y="13970"/>
                </a:lnTo>
                <a:lnTo>
                  <a:pt x="37901" y="28582"/>
                </a:lnTo>
                <a:lnTo>
                  <a:pt x="34289" y="46482"/>
                </a:lnTo>
                <a:lnTo>
                  <a:pt x="34306" y="50546"/>
                </a:lnTo>
                <a:lnTo>
                  <a:pt x="65210" y="90062"/>
                </a:lnTo>
                <a:lnTo>
                  <a:pt x="80263" y="92583"/>
                </a:lnTo>
                <a:lnTo>
                  <a:pt x="80644" y="92583"/>
                </a:lnTo>
                <a:lnTo>
                  <a:pt x="123007" y="64508"/>
                </a:lnTo>
                <a:lnTo>
                  <a:pt x="126606" y="42672"/>
                </a:lnTo>
                <a:lnTo>
                  <a:pt x="126237" y="38862"/>
                </a:lnTo>
                <a:lnTo>
                  <a:pt x="95700" y="3048"/>
                </a:lnTo>
                <a:lnTo>
                  <a:pt x="80644" y="508"/>
                </a:lnTo>
                <a:close/>
              </a:path>
            </a:pathLst>
          </a:custGeom>
          <a:solidFill>
            <a:srgbClr val="1D9ED2"/>
          </a:solidFill>
        </p:spPr>
        <p:txBody>
          <a:bodyPr wrap="square" lIns="0" tIns="0" rIns="0" bIns="0" rtlCol="0"/>
          <a:lstStyle/>
          <a:p>
            <a:endParaRPr/>
          </a:p>
        </p:txBody>
      </p:sp>
      <p:sp>
        <p:nvSpPr>
          <p:cNvPr id="27" name="object 27"/>
          <p:cNvSpPr/>
          <p:nvPr/>
        </p:nvSpPr>
        <p:spPr>
          <a:xfrm>
            <a:off x="810768" y="3823715"/>
            <a:ext cx="2522220" cy="2382012"/>
          </a:xfrm>
          <a:prstGeom prst="rect">
            <a:avLst/>
          </a:prstGeom>
          <a:blipFill>
            <a:blip r:embed="rId8" cstate="print"/>
            <a:stretch>
              <a:fillRect/>
            </a:stretch>
          </a:blipFill>
        </p:spPr>
        <p:txBody>
          <a:bodyPr wrap="square" lIns="0" tIns="0" rIns="0" bIns="0" rtlCol="0"/>
          <a:lstStyle/>
          <a:p>
            <a:endParaRPr/>
          </a:p>
        </p:txBody>
      </p:sp>
      <p:sp>
        <p:nvSpPr>
          <p:cNvPr id="28" name="object 28"/>
          <p:cNvSpPr/>
          <p:nvPr/>
        </p:nvSpPr>
        <p:spPr>
          <a:xfrm>
            <a:off x="806195" y="3819144"/>
            <a:ext cx="2531364" cy="2391156"/>
          </a:xfrm>
          <a:prstGeom prst="rect">
            <a:avLst/>
          </a:prstGeom>
          <a:blipFill>
            <a:blip r:embed="rId9" cstate="print"/>
            <a:stretch>
              <a:fillRect/>
            </a:stretch>
          </a:blipFill>
        </p:spPr>
        <p:txBody>
          <a:bodyPr wrap="square" lIns="0" tIns="0" rIns="0" bIns="0" rtlCol="0"/>
          <a:lstStyle/>
          <a:p>
            <a:endParaRPr/>
          </a:p>
        </p:txBody>
      </p:sp>
      <p:sp>
        <p:nvSpPr>
          <p:cNvPr id="29" name="object 29"/>
          <p:cNvSpPr txBox="1"/>
          <p:nvPr/>
        </p:nvSpPr>
        <p:spPr>
          <a:xfrm>
            <a:off x="889203" y="3826169"/>
            <a:ext cx="2365375" cy="973455"/>
          </a:xfrm>
          <a:prstGeom prst="rect">
            <a:avLst/>
          </a:prstGeom>
        </p:spPr>
        <p:txBody>
          <a:bodyPr vert="horz" wrap="square" lIns="0" tIns="0" rIns="0" bIns="0" rtlCol="0">
            <a:spAutoFit/>
          </a:bodyPr>
          <a:lstStyle/>
          <a:p>
            <a:pPr marL="12700" marR="5715" algn="just">
              <a:lnSpc>
                <a:spcPct val="150100"/>
              </a:lnSpc>
            </a:pPr>
            <a:r>
              <a:rPr sz="1400" spc="10" dirty="0">
                <a:solidFill>
                  <a:srgbClr val="585858"/>
                </a:solidFill>
                <a:latin typeface="微软雅黑"/>
                <a:cs typeface="微软雅黑"/>
              </a:rPr>
              <a:t>目前矿机芯片还</a:t>
            </a:r>
            <a:r>
              <a:rPr sz="1400" spc="25" dirty="0">
                <a:solidFill>
                  <a:srgbClr val="585858"/>
                </a:solidFill>
                <a:latin typeface="微软雅黑"/>
                <a:cs typeface="微软雅黑"/>
              </a:rPr>
              <a:t>存</a:t>
            </a:r>
            <a:r>
              <a:rPr sz="1400" spc="10" dirty="0">
                <a:solidFill>
                  <a:srgbClr val="585858"/>
                </a:solidFill>
                <a:latin typeface="微软雅黑"/>
                <a:cs typeface="微软雅黑"/>
              </a:rPr>
              <a:t>在能耗</a:t>
            </a:r>
            <a:r>
              <a:rPr sz="1400" spc="-15" dirty="0">
                <a:solidFill>
                  <a:srgbClr val="585858"/>
                </a:solidFill>
                <a:latin typeface="微软雅黑"/>
                <a:cs typeface="微软雅黑"/>
              </a:rPr>
              <a:t>高</a:t>
            </a:r>
            <a:r>
              <a:rPr sz="1400" dirty="0">
                <a:solidFill>
                  <a:srgbClr val="585858"/>
                </a:solidFill>
                <a:latin typeface="微软雅黑"/>
                <a:cs typeface="微软雅黑"/>
              </a:rPr>
              <a:t>、  </a:t>
            </a:r>
            <a:r>
              <a:rPr sz="1400" spc="10" dirty="0">
                <a:solidFill>
                  <a:srgbClr val="585858"/>
                </a:solidFill>
                <a:latin typeface="微软雅黑"/>
                <a:cs typeface="微软雅黑"/>
              </a:rPr>
              <a:t>算力不足等问</a:t>
            </a:r>
            <a:r>
              <a:rPr sz="1400" dirty="0">
                <a:solidFill>
                  <a:srgbClr val="585858"/>
                </a:solidFill>
                <a:latin typeface="微软雅黑"/>
                <a:cs typeface="微软雅黑"/>
              </a:rPr>
              <a:t>题</a:t>
            </a:r>
            <a:r>
              <a:rPr sz="1400" spc="20" dirty="0">
                <a:solidFill>
                  <a:srgbClr val="585858"/>
                </a:solidFill>
                <a:latin typeface="微软雅黑"/>
                <a:cs typeface="微软雅黑"/>
              </a:rPr>
              <a:t>，</a:t>
            </a:r>
            <a:r>
              <a:rPr sz="1400" spc="10" dirty="0">
                <a:solidFill>
                  <a:srgbClr val="585858"/>
                </a:solidFill>
                <a:latin typeface="微软雅黑"/>
                <a:cs typeface="微软雅黑"/>
              </a:rPr>
              <a:t>矿机厂商需  要继续升级迭代</a:t>
            </a:r>
            <a:r>
              <a:rPr sz="1400" spc="25" dirty="0">
                <a:solidFill>
                  <a:srgbClr val="585858"/>
                </a:solidFill>
                <a:latin typeface="微软雅黑"/>
                <a:cs typeface="微软雅黑"/>
              </a:rPr>
              <a:t>产</a:t>
            </a:r>
            <a:r>
              <a:rPr sz="1400" spc="-5" dirty="0">
                <a:solidFill>
                  <a:srgbClr val="585858"/>
                </a:solidFill>
                <a:latin typeface="微软雅黑"/>
                <a:cs typeface="微软雅黑"/>
              </a:rPr>
              <a:t>品</a:t>
            </a:r>
            <a:r>
              <a:rPr sz="1400" spc="10" dirty="0">
                <a:solidFill>
                  <a:srgbClr val="585858"/>
                </a:solidFill>
                <a:latin typeface="微软雅黑"/>
                <a:cs typeface="微软雅黑"/>
              </a:rPr>
              <a:t>，提升算</a:t>
            </a:r>
            <a:endParaRPr sz="1400">
              <a:latin typeface="微软雅黑"/>
              <a:cs typeface="微软雅黑"/>
            </a:endParaRPr>
          </a:p>
        </p:txBody>
      </p:sp>
      <p:sp>
        <p:nvSpPr>
          <p:cNvPr id="30" name="object 30"/>
          <p:cNvSpPr txBox="1"/>
          <p:nvPr/>
        </p:nvSpPr>
        <p:spPr>
          <a:xfrm>
            <a:off x="889203" y="4893436"/>
            <a:ext cx="2542540" cy="226060"/>
          </a:xfrm>
          <a:prstGeom prst="rect">
            <a:avLst/>
          </a:prstGeom>
        </p:spPr>
        <p:txBody>
          <a:bodyPr vert="horz" wrap="square" lIns="0" tIns="0" rIns="0" bIns="0" rtlCol="0">
            <a:spAutoFit/>
          </a:bodyPr>
          <a:lstStyle/>
          <a:p>
            <a:pPr marL="12700">
              <a:lnSpc>
                <a:spcPct val="100000"/>
              </a:lnSpc>
            </a:pPr>
            <a:r>
              <a:rPr sz="1400" spc="10" dirty="0">
                <a:solidFill>
                  <a:srgbClr val="585858"/>
                </a:solidFill>
                <a:latin typeface="微软雅黑"/>
                <a:cs typeface="微软雅黑"/>
              </a:rPr>
              <a:t>力，降低能耗，不断改良工艺，</a:t>
            </a:r>
            <a:endParaRPr sz="1400">
              <a:latin typeface="微软雅黑"/>
              <a:cs typeface="微软雅黑"/>
            </a:endParaRPr>
          </a:p>
        </p:txBody>
      </p:sp>
      <p:sp>
        <p:nvSpPr>
          <p:cNvPr id="31" name="object 31"/>
          <p:cNvSpPr txBox="1"/>
          <p:nvPr/>
        </p:nvSpPr>
        <p:spPr>
          <a:xfrm>
            <a:off x="889203" y="5106583"/>
            <a:ext cx="2369185" cy="973455"/>
          </a:xfrm>
          <a:prstGeom prst="rect">
            <a:avLst/>
          </a:prstGeom>
        </p:spPr>
        <p:txBody>
          <a:bodyPr vert="horz" wrap="square" lIns="0" tIns="0" rIns="0" bIns="0" rtlCol="0">
            <a:spAutoFit/>
          </a:bodyPr>
          <a:lstStyle/>
          <a:p>
            <a:pPr marL="12700" marR="5715" algn="just">
              <a:lnSpc>
                <a:spcPct val="150100"/>
              </a:lnSpc>
            </a:pPr>
            <a:r>
              <a:rPr sz="1400" spc="10" dirty="0">
                <a:solidFill>
                  <a:srgbClr val="585858"/>
                </a:solidFill>
                <a:latin typeface="微软雅黑"/>
                <a:cs typeface="微软雅黑"/>
              </a:rPr>
              <a:t>推出更为精细的</a:t>
            </a:r>
            <a:r>
              <a:rPr sz="1400" spc="25" dirty="0">
                <a:solidFill>
                  <a:srgbClr val="585858"/>
                </a:solidFill>
                <a:latin typeface="微软雅黑"/>
                <a:cs typeface="微软雅黑"/>
              </a:rPr>
              <a:t>芯</a:t>
            </a:r>
            <a:r>
              <a:rPr sz="1400" spc="10" dirty="0">
                <a:solidFill>
                  <a:srgbClr val="585858"/>
                </a:solidFill>
                <a:latin typeface="微软雅黑"/>
                <a:cs typeface="微软雅黑"/>
              </a:rPr>
              <a:t>片和性价比  </a:t>
            </a:r>
            <a:r>
              <a:rPr sz="1400" spc="15" dirty="0">
                <a:solidFill>
                  <a:srgbClr val="585858"/>
                </a:solidFill>
                <a:latin typeface="微软雅黑"/>
                <a:cs typeface="微软雅黑"/>
              </a:rPr>
              <a:t>更高的矿</a:t>
            </a:r>
            <a:r>
              <a:rPr sz="1400" spc="5" dirty="0">
                <a:solidFill>
                  <a:srgbClr val="585858"/>
                </a:solidFill>
                <a:latin typeface="微软雅黑"/>
                <a:cs typeface="微软雅黑"/>
              </a:rPr>
              <a:t>机</a:t>
            </a:r>
            <a:r>
              <a:rPr sz="1400" spc="10" dirty="0">
                <a:solidFill>
                  <a:srgbClr val="585858"/>
                </a:solidFill>
                <a:latin typeface="微软雅黑"/>
                <a:cs typeface="微软雅黑"/>
              </a:rPr>
              <a:t>。同</a:t>
            </a:r>
            <a:r>
              <a:rPr sz="1400" spc="25" dirty="0">
                <a:solidFill>
                  <a:srgbClr val="585858"/>
                </a:solidFill>
                <a:latin typeface="微软雅黑"/>
                <a:cs typeface="微软雅黑"/>
              </a:rPr>
              <a:t>时</a:t>
            </a:r>
            <a:r>
              <a:rPr sz="1400" spc="10" dirty="0">
                <a:solidFill>
                  <a:srgbClr val="585858"/>
                </a:solidFill>
                <a:latin typeface="微软雅黑"/>
                <a:cs typeface="微软雅黑"/>
              </a:rPr>
              <a:t>，提高</a:t>
            </a:r>
            <a:r>
              <a:rPr sz="1400" spc="-10" dirty="0">
                <a:solidFill>
                  <a:srgbClr val="585858"/>
                </a:solidFill>
                <a:latin typeface="微软雅黑"/>
                <a:cs typeface="微软雅黑"/>
              </a:rPr>
              <a:t>A</a:t>
            </a:r>
            <a:r>
              <a:rPr sz="1400" spc="5" dirty="0">
                <a:solidFill>
                  <a:srgbClr val="585858"/>
                </a:solidFill>
                <a:latin typeface="微软雅黑"/>
                <a:cs typeface="微软雅黑"/>
              </a:rPr>
              <a:t>I</a:t>
            </a:r>
            <a:r>
              <a:rPr sz="1400" dirty="0">
                <a:solidFill>
                  <a:srgbClr val="585858"/>
                </a:solidFill>
                <a:latin typeface="微软雅黑"/>
                <a:cs typeface="微软雅黑"/>
              </a:rPr>
              <a:t>能  力，积极推进实现AI+挖矿。</a:t>
            </a:r>
            <a:endParaRPr sz="1400">
              <a:latin typeface="微软雅黑"/>
              <a:cs typeface="微软雅黑"/>
            </a:endParaRPr>
          </a:p>
        </p:txBody>
      </p:sp>
      <p:sp>
        <p:nvSpPr>
          <p:cNvPr id="32" name="object 32"/>
          <p:cNvSpPr/>
          <p:nvPr/>
        </p:nvSpPr>
        <p:spPr>
          <a:xfrm>
            <a:off x="3502152" y="3823715"/>
            <a:ext cx="2522220" cy="2382012"/>
          </a:xfrm>
          <a:prstGeom prst="rect">
            <a:avLst/>
          </a:prstGeom>
          <a:blipFill>
            <a:blip r:embed="rId8" cstate="print"/>
            <a:stretch>
              <a:fillRect/>
            </a:stretch>
          </a:blipFill>
        </p:spPr>
        <p:txBody>
          <a:bodyPr wrap="square" lIns="0" tIns="0" rIns="0" bIns="0" rtlCol="0"/>
          <a:lstStyle/>
          <a:p>
            <a:endParaRPr/>
          </a:p>
        </p:txBody>
      </p:sp>
      <p:sp>
        <p:nvSpPr>
          <p:cNvPr id="33" name="object 33"/>
          <p:cNvSpPr/>
          <p:nvPr/>
        </p:nvSpPr>
        <p:spPr>
          <a:xfrm>
            <a:off x="3497579" y="3819144"/>
            <a:ext cx="2531364" cy="2391156"/>
          </a:xfrm>
          <a:prstGeom prst="rect">
            <a:avLst/>
          </a:prstGeom>
          <a:blipFill>
            <a:blip r:embed="rId10" cstate="print"/>
            <a:stretch>
              <a:fillRect/>
            </a:stretch>
          </a:blipFill>
        </p:spPr>
        <p:txBody>
          <a:bodyPr wrap="square" lIns="0" tIns="0" rIns="0" bIns="0" rtlCol="0"/>
          <a:lstStyle/>
          <a:p>
            <a:endParaRPr/>
          </a:p>
        </p:txBody>
      </p:sp>
      <p:sp>
        <p:nvSpPr>
          <p:cNvPr id="34" name="object 34"/>
          <p:cNvSpPr txBox="1"/>
          <p:nvPr/>
        </p:nvSpPr>
        <p:spPr>
          <a:xfrm>
            <a:off x="3580891" y="3826169"/>
            <a:ext cx="2376170" cy="653415"/>
          </a:xfrm>
          <a:prstGeom prst="rect">
            <a:avLst/>
          </a:prstGeom>
        </p:spPr>
        <p:txBody>
          <a:bodyPr vert="horz" wrap="square" lIns="0" tIns="0" rIns="0" bIns="0" rtlCol="0">
            <a:spAutoFit/>
          </a:bodyPr>
          <a:lstStyle/>
          <a:p>
            <a:pPr marL="12700" marR="5080">
              <a:lnSpc>
                <a:spcPct val="150100"/>
              </a:lnSpc>
            </a:pPr>
            <a:r>
              <a:rPr sz="1400" spc="10" dirty="0">
                <a:solidFill>
                  <a:srgbClr val="585858"/>
                </a:solidFill>
                <a:latin typeface="微软雅黑"/>
                <a:cs typeface="微软雅黑"/>
              </a:rPr>
              <a:t>矿机难卖，矿机厂商将基于技  </a:t>
            </a:r>
            <a:r>
              <a:rPr sz="1400" spc="55" dirty="0">
                <a:solidFill>
                  <a:srgbClr val="585858"/>
                </a:solidFill>
                <a:latin typeface="微软雅黑"/>
                <a:cs typeface="微软雅黑"/>
              </a:rPr>
              <a:t>术优势转型AI</a:t>
            </a:r>
            <a:r>
              <a:rPr sz="1400" spc="350" dirty="0">
                <a:solidFill>
                  <a:srgbClr val="585858"/>
                </a:solidFill>
                <a:latin typeface="微软雅黑"/>
                <a:cs typeface="微软雅黑"/>
              </a:rPr>
              <a:t> </a:t>
            </a:r>
            <a:r>
              <a:rPr sz="1400" spc="60" dirty="0">
                <a:solidFill>
                  <a:srgbClr val="585858"/>
                </a:solidFill>
                <a:latin typeface="微软雅黑"/>
                <a:cs typeface="微软雅黑"/>
              </a:rPr>
              <a:t>，基于AI芯片</a:t>
            </a:r>
            <a:endParaRPr sz="1400">
              <a:latin typeface="微软雅黑"/>
              <a:cs typeface="微软雅黑"/>
            </a:endParaRPr>
          </a:p>
        </p:txBody>
      </p:sp>
      <p:sp>
        <p:nvSpPr>
          <p:cNvPr id="35" name="object 35"/>
          <p:cNvSpPr txBox="1"/>
          <p:nvPr/>
        </p:nvSpPr>
        <p:spPr>
          <a:xfrm>
            <a:off x="3580891" y="4573396"/>
            <a:ext cx="2541905" cy="226060"/>
          </a:xfrm>
          <a:prstGeom prst="rect">
            <a:avLst/>
          </a:prstGeom>
        </p:spPr>
        <p:txBody>
          <a:bodyPr vert="horz" wrap="square" lIns="0" tIns="0" rIns="0" bIns="0" rtlCol="0">
            <a:spAutoFit/>
          </a:bodyPr>
          <a:lstStyle/>
          <a:p>
            <a:pPr marL="12700">
              <a:lnSpc>
                <a:spcPct val="100000"/>
              </a:lnSpc>
            </a:pPr>
            <a:r>
              <a:rPr sz="1400" spc="10" dirty="0">
                <a:solidFill>
                  <a:srgbClr val="585858"/>
                </a:solidFill>
                <a:latin typeface="微软雅黑"/>
                <a:cs typeface="微软雅黑"/>
              </a:rPr>
              <a:t>设计，关注AI芯片应用。例如，</a:t>
            </a:r>
            <a:endParaRPr sz="1400">
              <a:latin typeface="微软雅黑"/>
              <a:cs typeface="微软雅黑"/>
            </a:endParaRPr>
          </a:p>
        </p:txBody>
      </p:sp>
      <p:sp>
        <p:nvSpPr>
          <p:cNvPr id="36" name="object 36"/>
          <p:cNvSpPr txBox="1"/>
          <p:nvPr/>
        </p:nvSpPr>
        <p:spPr>
          <a:xfrm>
            <a:off x="3580891" y="4786543"/>
            <a:ext cx="2365375" cy="1293495"/>
          </a:xfrm>
          <a:prstGeom prst="rect">
            <a:avLst/>
          </a:prstGeom>
        </p:spPr>
        <p:txBody>
          <a:bodyPr vert="horz" wrap="square" lIns="0" tIns="0" rIns="0" bIns="0" rtlCol="0">
            <a:spAutoFit/>
          </a:bodyPr>
          <a:lstStyle/>
          <a:p>
            <a:pPr marL="12700" marR="5080" algn="just">
              <a:lnSpc>
                <a:spcPct val="150100"/>
              </a:lnSpc>
            </a:pPr>
            <a:r>
              <a:rPr sz="1400" spc="10" dirty="0">
                <a:solidFill>
                  <a:srgbClr val="585858"/>
                </a:solidFill>
                <a:latin typeface="微软雅黑"/>
                <a:cs typeface="微软雅黑"/>
              </a:rPr>
              <a:t>比特大陆在</a:t>
            </a:r>
            <a:r>
              <a:rPr sz="1400" spc="5" dirty="0">
                <a:solidFill>
                  <a:srgbClr val="585858"/>
                </a:solidFill>
                <a:latin typeface="微软雅黑"/>
                <a:cs typeface="微软雅黑"/>
              </a:rPr>
              <a:t>AI</a:t>
            </a:r>
            <a:r>
              <a:rPr sz="1400" spc="10" dirty="0">
                <a:solidFill>
                  <a:srgbClr val="585858"/>
                </a:solidFill>
                <a:latin typeface="微软雅黑"/>
                <a:cs typeface="微软雅黑"/>
              </a:rPr>
              <a:t>芯</a:t>
            </a:r>
            <a:r>
              <a:rPr sz="1400" spc="20" dirty="0">
                <a:solidFill>
                  <a:srgbClr val="585858"/>
                </a:solidFill>
                <a:latin typeface="微软雅黑"/>
                <a:cs typeface="微软雅黑"/>
              </a:rPr>
              <a:t>片</a:t>
            </a:r>
            <a:r>
              <a:rPr sz="1400" spc="10" dirty="0">
                <a:solidFill>
                  <a:srgbClr val="585858"/>
                </a:solidFill>
                <a:latin typeface="微软雅黑"/>
                <a:cs typeface="微软雅黑"/>
              </a:rPr>
              <a:t>领域树立</a:t>
            </a:r>
            <a:r>
              <a:rPr sz="1400" dirty="0">
                <a:solidFill>
                  <a:srgbClr val="585858"/>
                </a:solidFill>
                <a:latin typeface="微软雅黑"/>
                <a:cs typeface="微软雅黑"/>
              </a:rPr>
              <a:t>品  </a:t>
            </a:r>
            <a:r>
              <a:rPr sz="1400" spc="10" dirty="0">
                <a:solidFill>
                  <a:srgbClr val="585858"/>
                </a:solidFill>
                <a:latin typeface="微软雅黑"/>
                <a:cs typeface="微软雅黑"/>
              </a:rPr>
              <a:t>牌“算丰”，其</a:t>
            </a:r>
            <a:r>
              <a:rPr sz="1400" spc="5" dirty="0">
                <a:solidFill>
                  <a:srgbClr val="585858"/>
                </a:solidFill>
                <a:latin typeface="微软雅黑"/>
                <a:cs typeface="微软雅黑"/>
              </a:rPr>
              <a:t>A</a:t>
            </a:r>
            <a:r>
              <a:rPr sz="1400" spc="20" dirty="0">
                <a:solidFill>
                  <a:srgbClr val="585858"/>
                </a:solidFill>
                <a:latin typeface="微软雅黑"/>
                <a:cs typeface="微软雅黑"/>
              </a:rPr>
              <a:t>I</a:t>
            </a:r>
            <a:r>
              <a:rPr sz="1400" spc="10" dirty="0">
                <a:solidFill>
                  <a:srgbClr val="585858"/>
                </a:solidFill>
                <a:latin typeface="微软雅黑"/>
                <a:cs typeface="微软雅黑"/>
              </a:rPr>
              <a:t>产品可以应  用于安防监控、</a:t>
            </a:r>
            <a:r>
              <a:rPr sz="1400" spc="25" dirty="0">
                <a:solidFill>
                  <a:srgbClr val="585858"/>
                </a:solidFill>
                <a:latin typeface="微软雅黑"/>
                <a:cs typeface="微软雅黑"/>
              </a:rPr>
              <a:t>语</a:t>
            </a:r>
            <a:r>
              <a:rPr sz="1400" spc="15" dirty="0">
                <a:solidFill>
                  <a:srgbClr val="585858"/>
                </a:solidFill>
                <a:latin typeface="微软雅黑"/>
                <a:cs typeface="微软雅黑"/>
              </a:rPr>
              <a:t>音处</a:t>
            </a:r>
            <a:r>
              <a:rPr sz="1400" spc="10" dirty="0">
                <a:solidFill>
                  <a:srgbClr val="585858"/>
                </a:solidFill>
                <a:latin typeface="微软雅黑"/>
                <a:cs typeface="微软雅黑"/>
              </a:rPr>
              <a:t>理、</a:t>
            </a:r>
            <a:r>
              <a:rPr sz="1400" dirty="0">
                <a:solidFill>
                  <a:srgbClr val="585858"/>
                </a:solidFill>
                <a:latin typeface="微软雅黑"/>
                <a:cs typeface="微软雅黑"/>
              </a:rPr>
              <a:t>图  像识别和机器人等领域。</a:t>
            </a:r>
            <a:endParaRPr sz="1400">
              <a:latin typeface="微软雅黑"/>
              <a:cs typeface="微软雅黑"/>
            </a:endParaRPr>
          </a:p>
        </p:txBody>
      </p:sp>
      <p:sp>
        <p:nvSpPr>
          <p:cNvPr id="37" name="object 37"/>
          <p:cNvSpPr/>
          <p:nvPr/>
        </p:nvSpPr>
        <p:spPr>
          <a:xfrm>
            <a:off x="6192011" y="3823715"/>
            <a:ext cx="2523743" cy="2382012"/>
          </a:xfrm>
          <a:prstGeom prst="rect">
            <a:avLst/>
          </a:prstGeom>
          <a:blipFill>
            <a:blip r:embed="rId11" cstate="print"/>
            <a:stretch>
              <a:fillRect/>
            </a:stretch>
          </a:blipFill>
        </p:spPr>
        <p:txBody>
          <a:bodyPr wrap="square" lIns="0" tIns="0" rIns="0" bIns="0" rtlCol="0"/>
          <a:lstStyle/>
          <a:p>
            <a:endParaRPr/>
          </a:p>
        </p:txBody>
      </p:sp>
      <p:sp>
        <p:nvSpPr>
          <p:cNvPr id="38" name="object 38"/>
          <p:cNvSpPr/>
          <p:nvPr/>
        </p:nvSpPr>
        <p:spPr>
          <a:xfrm>
            <a:off x="6187440" y="3819144"/>
            <a:ext cx="2532888" cy="2391156"/>
          </a:xfrm>
          <a:prstGeom prst="rect">
            <a:avLst/>
          </a:prstGeom>
          <a:blipFill>
            <a:blip r:embed="rId9" cstate="print"/>
            <a:stretch>
              <a:fillRect/>
            </a:stretch>
          </a:blipFill>
        </p:spPr>
        <p:txBody>
          <a:bodyPr wrap="square" lIns="0" tIns="0" rIns="0" bIns="0" rtlCol="0"/>
          <a:lstStyle/>
          <a:p>
            <a:endParaRPr/>
          </a:p>
        </p:txBody>
      </p:sp>
      <p:sp>
        <p:nvSpPr>
          <p:cNvPr id="39" name="object 39"/>
          <p:cNvSpPr txBox="1"/>
          <p:nvPr/>
        </p:nvSpPr>
        <p:spPr>
          <a:xfrm>
            <a:off x="6272276" y="3933063"/>
            <a:ext cx="2541905" cy="226060"/>
          </a:xfrm>
          <a:prstGeom prst="rect">
            <a:avLst/>
          </a:prstGeom>
        </p:spPr>
        <p:txBody>
          <a:bodyPr vert="horz" wrap="square" lIns="0" tIns="0" rIns="0" bIns="0" rtlCol="0">
            <a:spAutoFit/>
          </a:bodyPr>
          <a:lstStyle/>
          <a:p>
            <a:pPr marL="12700">
              <a:lnSpc>
                <a:spcPct val="100000"/>
              </a:lnSpc>
            </a:pPr>
            <a:r>
              <a:rPr sz="1400" spc="10" dirty="0">
                <a:solidFill>
                  <a:srgbClr val="585858"/>
                </a:solidFill>
                <a:latin typeface="微软雅黑"/>
                <a:cs typeface="微软雅黑"/>
              </a:rPr>
              <a:t>新兴挖矿硬件还处于新兴阶段，</a:t>
            </a:r>
            <a:endParaRPr sz="1400">
              <a:latin typeface="微软雅黑"/>
              <a:cs typeface="微软雅黑"/>
            </a:endParaRPr>
          </a:p>
        </p:txBody>
      </p:sp>
      <p:sp>
        <p:nvSpPr>
          <p:cNvPr id="40" name="object 40"/>
          <p:cNvSpPr txBox="1"/>
          <p:nvPr/>
        </p:nvSpPr>
        <p:spPr>
          <a:xfrm>
            <a:off x="6272276" y="4146677"/>
            <a:ext cx="2371090" cy="1933575"/>
          </a:xfrm>
          <a:prstGeom prst="rect">
            <a:avLst/>
          </a:prstGeom>
        </p:spPr>
        <p:txBody>
          <a:bodyPr vert="horz" wrap="square" lIns="0" tIns="0" rIns="0" bIns="0" rtlCol="0">
            <a:spAutoFit/>
          </a:bodyPr>
          <a:lstStyle/>
          <a:p>
            <a:pPr marL="12700" marR="5080" algn="just">
              <a:lnSpc>
                <a:spcPct val="150000"/>
              </a:lnSpc>
            </a:pPr>
            <a:r>
              <a:rPr sz="1400" spc="10" dirty="0">
                <a:solidFill>
                  <a:srgbClr val="585858"/>
                </a:solidFill>
                <a:latin typeface="微软雅黑"/>
                <a:cs typeface="微软雅黑"/>
              </a:rPr>
              <a:t>用户通过分享带宽与存储空间  获得挖矿奖励，企业通过硬件  销售来获得利润。但是，硬件  价格高，企业存在许多恶意营  </a:t>
            </a:r>
            <a:r>
              <a:rPr sz="1400" spc="55" dirty="0">
                <a:solidFill>
                  <a:srgbClr val="585858"/>
                </a:solidFill>
                <a:latin typeface="微软雅黑"/>
                <a:cs typeface="微软雅黑"/>
              </a:rPr>
              <a:t>销，如“0元购”等，且挖矿  </a:t>
            </a:r>
            <a:r>
              <a:rPr sz="1400" dirty="0">
                <a:solidFill>
                  <a:srgbClr val="585858"/>
                </a:solidFill>
                <a:latin typeface="微软雅黑"/>
                <a:cs typeface="微软雅黑"/>
              </a:rPr>
              <a:t>效果与收益还有待考证。</a:t>
            </a:r>
            <a:endParaRPr sz="1400">
              <a:latin typeface="微软雅黑"/>
              <a:cs typeface="微软雅黑"/>
            </a:endParaRPr>
          </a:p>
        </p:txBody>
      </p:sp>
      <p:sp>
        <p:nvSpPr>
          <p:cNvPr id="41" name="object 41"/>
          <p:cNvSpPr/>
          <p:nvPr/>
        </p:nvSpPr>
        <p:spPr>
          <a:xfrm>
            <a:off x="8883395" y="3823715"/>
            <a:ext cx="2523744" cy="2382012"/>
          </a:xfrm>
          <a:prstGeom prst="rect">
            <a:avLst/>
          </a:prstGeom>
          <a:blipFill>
            <a:blip r:embed="rId8" cstate="print"/>
            <a:stretch>
              <a:fillRect/>
            </a:stretch>
          </a:blipFill>
        </p:spPr>
        <p:txBody>
          <a:bodyPr wrap="square" lIns="0" tIns="0" rIns="0" bIns="0" rtlCol="0"/>
          <a:lstStyle/>
          <a:p>
            <a:endParaRPr/>
          </a:p>
        </p:txBody>
      </p:sp>
      <p:sp>
        <p:nvSpPr>
          <p:cNvPr id="42" name="object 42"/>
          <p:cNvSpPr/>
          <p:nvPr/>
        </p:nvSpPr>
        <p:spPr>
          <a:xfrm>
            <a:off x="8878823" y="3819144"/>
            <a:ext cx="2532887" cy="2391156"/>
          </a:xfrm>
          <a:prstGeom prst="rect">
            <a:avLst/>
          </a:prstGeom>
          <a:blipFill>
            <a:blip r:embed="rId9" cstate="print"/>
            <a:stretch>
              <a:fillRect/>
            </a:stretch>
          </a:blipFill>
        </p:spPr>
        <p:txBody>
          <a:bodyPr wrap="square" lIns="0" tIns="0" rIns="0" bIns="0" rtlCol="0"/>
          <a:lstStyle/>
          <a:p>
            <a:endParaRPr/>
          </a:p>
        </p:txBody>
      </p:sp>
      <p:sp>
        <p:nvSpPr>
          <p:cNvPr id="43" name="object 43"/>
          <p:cNvSpPr txBox="1"/>
          <p:nvPr/>
        </p:nvSpPr>
        <p:spPr>
          <a:xfrm>
            <a:off x="8975217" y="3826383"/>
            <a:ext cx="2341880" cy="2253615"/>
          </a:xfrm>
          <a:prstGeom prst="rect">
            <a:avLst/>
          </a:prstGeom>
        </p:spPr>
        <p:txBody>
          <a:bodyPr vert="horz" wrap="square" lIns="0" tIns="106680" rIns="0" bIns="0" rtlCol="0">
            <a:spAutoFit/>
          </a:bodyPr>
          <a:lstStyle/>
          <a:p>
            <a:pPr marL="12700" algn="just">
              <a:lnSpc>
                <a:spcPct val="100000"/>
              </a:lnSpc>
              <a:spcBef>
                <a:spcPts val="840"/>
              </a:spcBef>
            </a:pPr>
            <a:r>
              <a:rPr sz="1400" dirty="0">
                <a:solidFill>
                  <a:srgbClr val="585858"/>
                </a:solidFill>
                <a:latin typeface="微软雅黑"/>
                <a:cs typeface="微软雅黑"/>
              </a:rPr>
              <a:t>新兴挖矿硬件厂商拥有大量的</a:t>
            </a:r>
            <a:endParaRPr sz="1400">
              <a:latin typeface="微软雅黑"/>
              <a:cs typeface="微软雅黑"/>
            </a:endParaRPr>
          </a:p>
          <a:p>
            <a:pPr marL="12700" marR="5080" algn="just">
              <a:lnSpc>
                <a:spcPct val="150000"/>
              </a:lnSpc>
            </a:pPr>
            <a:r>
              <a:rPr sz="1400" dirty="0">
                <a:solidFill>
                  <a:srgbClr val="585858"/>
                </a:solidFill>
                <a:latin typeface="微软雅黑"/>
                <a:cs typeface="微软雅黑"/>
              </a:rPr>
              <a:t>共享节点才能更好的发</a:t>
            </a:r>
            <a:r>
              <a:rPr sz="1400" spc="-15" dirty="0">
                <a:solidFill>
                  <a:srgbClr val="585858"/>
                </a:solidFill>
                <a:latin typeface="微软雅黑"/>
                <a:cs typeface="微软雅黑"/>
              </a:rPr>
              <a:t>挥</a:t>
            </a:r>
            <a:r>
              <a:rPr sz="1400" dirty="0">
                <a:solidFill>
                  <a:srgbClr val="585858"/>
                </a:solidFill>
                <a:latin typeface="微软雅黑"/>
                <a:cs typeface="微软雅黑"/>
              </a:rPr>
              <a:t>集聚  效应，而节点的布置需</a:t>
            </a:r>
            <a:r>
              <a:rPr sz="1400" spc="-15" dirty="0">
                <a:solidFill>
                  <a:srgbClr val="585858"/>
                </a:solidFill>
                <a:latin typeface="微软雅黑"/>
                <a:cs typeface="微软雅黑"/>
              </a:rPr>
              <a:t>要</a:t>
            </a:r>
            <a:r>
              <a:rPr sz="1400" dirty="0">
                <a:solidFill>
                  <a:srgbClr val="585858"/>
                </a:solidFill>
                <a:latin typeface="微软雅黑"/>
                <a:cs typeface="微软雅黑"/>
              </a:rPr>
              <a:t>销售  额支撑。一种好的商业</a:t>
            </a:r>
            <a:r>
              <a:rPr sz="1400" spc="-15" dirty="0">
                <a:solidFill>
                  <a:srgbClr val="585858"/>
                </a:solidFill>
                <a:latin typeface="微软雅黑"/>
                <a:cs typeface="微软雅黑"/>
              </a:rPr>
              <a:t>模</a:t>
            </a:r>
            <a:r>
              <a:rPr sz="1400" dirty="0">
                <a:solidFill>
                  <a:srgbClr val="585858"/>
                </a:solidFill>
                <a:latin typeface="微软雅黑"/>
                <a:cs typeface="微软雅黑"/>
              </a:rPr>
              <a:t>式设  计会使其脱颖而出，如</a:t>
            </a:r>
            <a:r>
              <a:rPr sz="1400" spc="-15" dirty="0">
                <a:solidFill>
                  <a:srgbClr val="585858"/>
                </a:solidFill>
                <a:latin typeface="微软雅黑"/>
                <a:cs typeface="微软雅黑"/>
              </a:rPr>
              <a:t>何</a:t>
            </a:r>
            <a:r>
              <a:rPr sz="1400" dirty="0">
                <a:solidFill>
                  <a:srgbClr val="585858"/>
                </a:solidFill>
                <a:latin typeface="微软雅黑"/>
                <a:cs typeface="微软雅黑"/>
              </a:rPr>
              <a:t>刺激  消费者，如何给于用户</a:t>
            </a:r>
            <a:r>
              <a:rPr sz="1400" spc="-10" dirty="0">
                <a:solidFill>
                  <a:srgbClr val="585858"/>
                </a:solidFill>
                <a:latin typeface="微软雅黑"/>
                <a:cs typeface="微软雅黑"/>
              </a:rPr>
              <a:t>足</a:t>
            </a:r>
            <a:r>
              <a:rPr sz="1400" spc="-5" dirty="0">
                <a:solidFill>
                  <a:srgbClr val="585858"/>
                </a:solidFill>
                <a:latin typeface="微软雅黑"/>
                <a:cs typeface="微软雅黑"/>
              </a:rPr>
              <a:t>够的  </a:t>
            </a:r>
            <a:r>
              <a:rPr sz="1400" dirty="0">
                <a:solidFill>
                  <a:srgbClr val="585858"/>
                </a:solidFill>
                <a:latin typeface="微软雅黑"/>
                <a:cs typeface="微软雅黑"/>
              </a:rPr>
              <a:t>激励保障稳定性是其关</a:t>
            </a:r>
            <a:r>
              <a:rPr sz="1400" spc="-15" dirty="0">
                <a:solidFill>
                  <a:srgbClr val="585858"/>
                </a:solidFill>
                <a:latin typeface="微软雅黑"/>
                <a:cs typeface="微软雅黑"/>
              </a:rPr>
              <a:t>注</a:t>
            </a:r>
            <a:r>
              <a:rPr sz="1400" dirty="0">
                <a:solidFill>
                  <a:srgbClr val="585858"/>
                </a:solidFill>
                <a:latin typeface="微软雅黑"/>
                <a:cs typeface="微软雅黑"/>
              </a:rPr>
              <a:t>点。</a:t>
            </a:r>
            <a:endParaRPr sz="1400">
              <a:latin typeface="微软雅黑"/>
              <a:cs typeface="微软雅黑"/>
            </a:endParaRPr>
          </a:p>
        </p:txBody>
      </p:sp>
      <p:sp>
        <p:nvSpPr>
          <p:cNvPr id="44" name="object 44"/>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30</a:t>
            </a:fld>
            <a:endParaRPr dirty="0"/>
          </a:p>
        </p:txBody>
      </p:sp>
      <p:sp>
        <p:nvSpPr>
          <p:cNvPr id="45" name="object 45"/>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70703" y="2937764"/>
            <a:ext cx="1452880" cy="438784"/>
          </a:xfrm>
          <a:prstGeom prst="rect">
            <a:avLst/>
          </a:prstGeom>
        </p:spPr>
        <p:txBody>
          <a:bodyPr vert="horz" wrap="square" lIns="0" tIns="0" rIns="0" bIns="0" rtlCol="0">
            <a:spAutoFit/>
          </a:bodyPr>
          <a:lstStyle/>
          <a:p>
            <a:pPr marL="12700">
              <a:lnSpc>
                <a:spcPct val="100000"/>
              </a:lnSpc>
            </a:pPr>
            <a:r>
              <a:rPr sz="2800" dirty="0">
                <a:latin typeface="微软雅黑"/>
                <a:cs typeface="微软雅黑"/>
              </a:rPr>
              <a:t>1.3</a:t>
            </a:r>
            <a:r>
              <a:rPr sz="2800" spc="-100" dirty="0">
                <a:latin typeface="微软雅黑"/>
                <a:cs typeface="微软雅黑"/>
              </a:rPr>
              <a:t> </a:t>
            </a:r>
            <a:r>
              <a:rPr sz="2800" spc="-10" dirty="0">
                <a:latin typeface="微软雅黑"/>
                <a:cs typeface="微软雅黑"/>
              </a:rPr>
              <a:t>BaaS</a:t>
            </a:r>
            <a:endParaRPr sz="2800">
              <a:latin typeface="微软雅黑"/>
              <a:cs typeface="微软雅黑"/>
            </a:endParaRPr>
          </a:p>
        </p:txBody>
      </p:sp>
      <p:sp>
        <p:nvSpPr>
          <p:cNvPr id="3" name="object 3"/>
          <p:cNvSpPr txBox="1"/>
          <p:nvPr/>
        </p:nvSpPr>
        <p:spPr>
          <a:xfrm>
            <a:off x="11064367" y="518159"/>
            <a:ext cx="953769"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p:txBody>
      </p:sp>
      <p:sp>
        <p:nvSpPr>
          <p:cNvPr id="4" name="object 4"/>
          <p:cNvSpPr/>
          <p:nvPr/>
        </p:nvSpPr>
        <p:spPr>
          <a:xfrm>
            <a:off x="12021311" y="457200"/>
            <a:ext cx="161544" cy="32308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31</a:t>
            </a:fld>
            <a:endParaRPr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588645">
              <a:lnSpc>
                <a:spcPct val="100000"/>
              </a:lnSpc>
            </a:pPr>
            <a:r>
              <a:rPr sz="1200" dirty="0">
                <a:solidFill>
                  <a:srgbClr val="5E666F"/>
                </a:solidFill>
                <a:latin typeface="微软雅黑"/>
                <a:cs typeface="微软雅黑"/>
              </a:rPr>
              <a:t>Ba</a:t>
            </a:r>
            <a:r>
              <a:rPr sz="1200" spc="-10" dirty="0">
                <a:solidFill>
                  <a:srgbClr val="5E666F"/>
                </a:solidFill>
                <a:latin typeface="微软雅黑"/>
                <a:cs typeface="微软雅黑"/>
              </a:rPr>
              <a:t>a</a:t>
            </a:r>
            <a:r>
              <a:rPr sz="1200" dirty="0">
                <a:solidFill>
                  <a:srgbClr val="5E666F"/>
                </a:solidFill>
                <a:latin typeface="微软雅黑"/>
                <a:cs typeface="微软雅黑"/>
              </a:rPr>
              <a:t>S</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spc="-5" dirty="0">
                <a:latin typeface="微软雅黑"/>
                <a:cs typeface="微软雅黑"/>
              </a:rPr>
              <a:t>BaaS</a:t>
            </a:r>
            <a:r>
              <a:rPr spc="-5" dirty="0"/>
              <a:t>：区块链即服务，一种将区块链和云计算深度结合的新型</a:t>
            </a:r>
          </a:p>
          <a:p>
            <a:pPr marL="12700">
              <a:lnSpc>
                <a:spcPts val="2735"/>
              </a:lnSpc>
            </a:pPr>
            <a:r>
              <a:rPr spc="-5" dirty="0"/>
              <a:t>云服务</a:t>
            </a:r>
          </a:p>
        </p:txBody>
      </p:sp>
      <p:sp>
        <p:nvSpPr>
          <p:cNvPr id="5" name="object 5"/>
          <p:cNvSpPr txBox="1"/>
          <p:nvPr/>
        </p:nvSpPr>
        <p:spPr>
          <a:xfrm>
            <a:off x="11838558" y="6279489"/>
            <a:ext cx="20574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32</a:t>
            </a:r>
            <a:endParaRPr sz="12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78739" y="6338823"/>
            <a:ext cx="1543685" cy="467359"/>
          </a:xfrm>
          <a:prstGeom prst="rect">
            <a:avLst/>
          </a:prstGeom>
        </p:spPr>
        <p:txBody>
          <a:bodyPr vert="horz" wrap="square" lIns="0" tIns="0" rIns="0" bIns="0" rtlCol="0">
            <a:spAutoFit/>
          </a:bodyPr>
          <a:lstStyle/>
          <a:p>
            <a:pPr marR="60325" algn="ctr">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a:p>
            <a:pPr algn="ctr">
              <a:lnSpc>
                <a:spcPct val="100000"/>
              </a:lnSpc>
              <a:spcBef>
                <a:spcPts val="640"/>
              </a:spcBef>
            </a:pPr>
            <a:r>
              <a:rPr sz="1050" i="1" spc="-55" dirty="0">
                <a:latin typeface="微软雅黑"/>
                <a:cs typeface="微软雅黑"/>
              </a:rPr>
              <a:t>来源：《区块链技术指南》</a:t>
            </a:r>
            <a:endParaRPr sz="1050">
              <a:latin typeface="微软雅黑"/>
              <a:cs typeface="微软雅黑"/>
            </a:endParaRPr>
          </a:p>
        </p:txBody>
      </p:sp>
      <p:sp>
        <p:nvSpPr>
          <p:cNvPr id="8" name="object 8"/>
          <p:cNvSpPr txBox="1"/>
          <p:nvPr/>
        </p:nvSpPr>
        <p:spPr>
          <a:xfrm>
            <a:off x="829767" y="1403263"/>
            <a:ext cx="10718165" cy="1925955"/>
          </a:xfrm>
          <a:prstGeom prst="rect">
            <a:avLst/>
          </a:prstGeom>
        </p:spPr>
        <p:txBody>
          <a:bodyPr vert="horz" wrap="square" lIns="0" tIns="0" rIns="0" bIns="0" rtlCol="0">
            <a:spAutoFit/>
          </a:bodyPr>
          <a:lstStyle/>
          <a:p>
            <a:pPr marL="299085" marR="5080" indent="-287020">
              <a:lnSpc>
                <a:spcPct val="150100"/>
              </a:lnSpc>
            </a:pPr>
            <a:r>
              <a:rPr sz="1400" spc="540" dirty="0">
                <a:solidFill>
                  <a:srgbClr val="1D9ED2"/>
                </a:solidFill>
                <a:latin typeface="Arial Unicode MS"/>
                <a:cs typeface="Arial Unicode MS"/>
              </a:rPr>
              <a:t>◆ </a:t>
            </a:r>
            <a:r>
              <a:rPr sz="1400" spc="-5" dirty="0">
                <a:solidFill>
                  <a:srgbClr val="585858"/>
                </a:solidFill>
                <a:latin typeface="微软雅黑"/>
                <a:cs typeface="微软雅黑"/>
              </a:rPr>
              <a:t>BaaS是Blockchain </a:t>
            </a:r>
            <a:r>
              <a:rPr sz="1400" dirty="0">
                <a:solidFill>
                  <a:srgbClr val="585858"/>
                </a:solidFill>
                <a:latin typeface="微软雅黑"/>
                <a:cs typeface="微软雅黑"/>
              </a:rPr>
              <a:t>as a </a:t>
            </a:r>
            <a:r>
              <a:rPr sz="1400" spc="-5" dirty="0">
                <a:solidFill>
                  <a:srgbClr val="585858"/>
                </a:solidFill>
                <a:latin typeface="微软雅黑"/>
                <a:cs typeface="微软雅黑"/>
              </a:rPr>
              <a:t>Service的缩写，中文译为“区块链即服务”，最开始是由微软与IBM提出。微软2015年11月宣布在Azure云  </a:t>
            </a:r>
            <a:r>
              <a:rPr sz="1400" dirty="0">
                <a:solidFill>
                  <a:srgbClr val="585858"/>
                </a:solidFill>
                <a:latin typeface="微软雅黑"/>
                <a:cs typeface="微软雅黑"/>
              </a:rPr>
              <a:t>平台中提供BaaS服务，IBM在2016年2月宣布推出区块链服务平台。之后，越来越多的互联网巨头公司以及区块链垂直领域公司加入  BaaS研发中。</a:t>
            </a:r>
            <a:endParaRPr sz="1400">
              <a:latin typeface="微软雅黑"/>
              <a:cs typeface="微软雅黑"/>
            </a:endParaRPr>
          </a:p>
          <a:p>
            <a:pPr marL="299085" marR="39370" indent="-287020">
              <a:lnSpc>
                <a:spcPct val="150000"/>
              </a:lnSpc>
            </a:pPr>
            <a:r>
              <a:rPr sz="1400" spc="540" dirty="0">
                <a:solidFill>
                  <a:srgbClr val="1D9ED2"/>
                </a:solidFill>
                <a:latin typeface="Arial Unicode MS"/>
                <a:cs typeface="Arial Unicode MS"/>
              </a:rPr>
              <a:t>◆ </a:t>
            </a:r>
            <a:r>
              <a:rPr sz="1400" spc="-5" dirty="0">
                <a:solidFill>
                  <a:srgbClr val="585858"/>
                </a:solidFill>
                <a:latin typeface="微软雅黑"/>
                <a:cs typeface="微软雅黑"/>
              </a:rPr>
              <a:t>BaaS是一种将区块链和云计算深度结合的新型云服务，通常是一个基于云服务的企业级的区块链开放平台，可一键式快速部署接入、  </a:t>
            </a:r>
            <a:r>
              <a:rPr sz="1400" dirty="0">
                <a:solidFill>
                  <a:srgbClr val="585858"/>
                </a:solidFill>
                <a:latin typeface="微软雅黑"/>
                <a:cs typeface="微软雅黑"/>
              </a:rPr>
              <a:t>拥有去中心化信任机制，支持私有链、联盟链或多链，拥有私有化部署与丰富的运维管理等特色能力。</a:t>
            </a:r>
            <a:endParaRPr sz="1400">
              <a:latin typeface="微软雅黑"/>
              <a:cs typeface="微软雅黑"/>
            </a:endParaRPr>
          </a:p>
          <a:p>
            <a:pPr marL="3385185">
              <a:lnSpc>
                <a:spcPct val="100000"/>
              </a:lnSpc>
              <a:spcBef>
                <a:spcPts val="780"/>
              </a:spcBef>
            </a:pPr>
            <a:r>
              <a:rPr sz="1400" dirty="0">
                <a:solidFill>
                  <a:srgbClr val="585858"/>
                </a:solidFill>
                <a:latin typeface="微软雅黑"/>
                <a:cs typeface="微软雅黑"/>
              </a:rPr>
              <a:t>亿欧智库：BaaS平台参考架构及提供的业务能力</a:t>
            </a:r>
            <a:endParaRPr sz="1400">
              <a:latin typeface="微软雅黑"/>
              <a:cs typeface="微软雅黑"/>
            </a:endParaRPr>
          </a:p>
        </p:txBody>
      </p:sp>
      <p:sp>
        <p:nvSpPr>
          <p:cNvPr id="9" name="object 9"/>
          <p:cNvSpPr/>
          <p:nvPr/>
        </p:nvSpPr>
        <p:spPr>
          <a:xfrm>
            <a:off x="3483864" y="3601211"/>
            <a:ext cx="2482850" cy="1247140"/>
          </a:xfrm>
          <a:custGeom>
            <a:avLst/>
            <a:gdLst/>
            <a:ahLst/>
            <a:cxnLst/>
            <a:rect l="l" t="t" r="r" b="b"/>
            <a:pathLst>
              <a:path w="2482850" h="1247139">
                <a:moveTo>
                  <a:pt x="0" y="78739"/>
                </a:moveTo>
                <a:lnTo>
                  <a:pt x="6195" y="48113"/>
                </a:lnTo>
                <a:lnTo>
                  <a:pt x="23082" y="23082"/>
                </a:lnTo>
                <a:lnTo>
                  <a:pt x="48113" y="6195"/>
                </a:lnTo>
                <a:lnTo>
                  <a:pt x="78739" y="0"/>
                </a:lnTo>
                <a:lnTo>
                  <a:pt x="2403856" y="0"/>
                </a:lnTo>
                <a:lnTo>
                  <a:pt x="2434482" y="6195"/>
                </a:lnTo>
                <a:lnTo>
                  <a:pt x="2459513" y="23082"/>
                </a:lnTo>
                <a:lnTo>
                  <a:pt x="2476400" y="48113"/>
                </a:lnTo>
                <a:lnTo>
                  <a:pt x="2482596" y="78739"/>
                </a:lnTo>
                <a:lnTo>
                  <a:pt x="2482596" y="1167892"/>
                </a:lnTo>
                <a:lnTo>
                  <a:pt x="2476400" y="1198518"/>
                </a:lnTo>
                <a:lnTo>
                  <a:pt x="2459513" y="1223549"/>
                </a:lnTo>
                <a:lnTo>
                  <a:pt x="2434482" y="1240436"/>
                </a:lnTo>
                <a:lnTo>
                  <a:pt x="2403856" y="1246632"/>
                </a:lnTo>
                <a:lnTo>
                  <a:pt x="78739" y="1246632"/>
                </a:lnTo>
                <a:lnTo>
                  <a:pt x="48113" y="1240436"/>
                </a:lnTo>
                <a:lnTo>
                  <a:pt x="23082" y="1223549"/>
                </a:lnTo>
                <a:lnTo>
                  <a:pt x="6195" y="1198518"/>
                </a:lnTo>
                <a:lnTo>
                  <a:pt x="0" y="1167892"/>
                </a:lnTo>
                <a:lnTo>
                  <a:pt x="0" y="78739"/>
                </a:lnTo>
                <a:close/>
              </a:path>
            </a:pathLst>
          </a:custGeom>
          <a:ln w="12192">
            <a:solidFill>
              <a:srgbClr val="52B5DD"/>
            </a:solidFill>
          </a:ln>
        </p:spPr>
        <p:txBody>
          <a:bodyPr wrap="square" lIns="0" tIns="0" rIns="0" bIns="0" rtlCol="0"/>
          <a:lstStyle/>
          <a:p>
            <a:endParaRPr/>
          </a:p>
        </p:txBody>
      </p:sp>
      <p:sp>
        <p:nvSpPr>
          <p:cNvPr id="10" name="object 10"/>
          <p:cNvSpPr/>
          <p:nvPr/>
        </p:nvSpPr>
        <p:spPr>
          <a:xfrm>
            <a:off x="707136" y="3601211"/>
            <a:ext cx="2484120" cy="1247140"/>
          </a:xfrm>
          <a:custGeom>
            <a:avLst/>
            <a:gdLst/>
            <a:ahLst/>
            <a:cxnLst/>
            <a:rect l="l" t="t" r="r" b="b"/>
            <a:pathLst>
              <a:path w="2484120" h="1247139">
                <a:moveTo>
                  <a:pt x="0" y="78739"/>
                </a:moveTo>
                <a:lnTo>
                  <a:pt x="6190" y="48113"/>
                </a:lnTo>
                <a:lnTo>
                  <a:pt x="23072" y="23082"/>
                </a:lnTo>
                <a:lnTo>
                  <a:pt x="48113" y="6195"/>
                </a:lnTo>
                <a:lnTo>
                  <a:pt x="78778" y="0"/>
                </a:lnTo>
                <a:lnTo>
                  <a:pt x="2405380" y="0"/>
                </a:lnTo>
                <a:lnTo>
                  <a:pt x="2436006" y="6195"/>
                </a:lnTo>
                <a:lnTo>
                  <a:pt x="2461037" y="23082"/>
                </a:lnTo>
                <a:lnTo>
                  <a:pt x="2477924" y="48113"/>
                </a:lnTo>
                <a:lnTo>
                  <a:pt x="2484120" y="78739"/>
                </a:lnTo>
                <a:lnTo>
                  <a:pt x="2484120" y="1167892"/>
                </a:lnTo>
                <a:lnTo>
                  <a:pt x="2477924" y="1198518"/>
                </a:lnTo>
                <a:lnTo>
                  <a:pt x="2461037" y="1223549"/>
                </a:lnTo>
                <a:lnTo>
                  <a:pt x="2436006" y="1240436"/>
                </a:lnTo>
                <a:lnTo>
                  <a:pt x="2405380" y="1246632"/>
                </a:lnTo>
                <a:lnTo>
                  <a:pt x="78778" y="1246632"/>
                </a:lnTo>
                <a:lnTo>
                  <a:pt x="48113" y="1240436"/>
                </a:lnTo>
                <a:lnTo>
                  <a:pt x="23072" y="1223549"/>
                </a:lnTo>
                <a:lnTo>
                  <a:pt x="6190" y="1198518"/>
                </a:lnTo>
                <a:lnTo>
                  <a:pt x="0" y="1167892"/>
                </a:lnTo>
                <a:lnTo>
                  <a:pt x="0" y="78739"/>
                </a:lnTo>
                <a:close/>
              </a:path>
            </a:pathLst>
          </a:custGeom>
          <a:ln w="12192">
            <a:solidFill>
              <a:srgbClr val="1D9ED2"/>
            </a:solidFill>
          </a:ln>
        </p:spPr>
        <p:txBody>
          <a:bodyPr wrap="square" lIns="0" tIns="0" rIns="0" bIns="0" rtlCol="0"/>
          <a:lstStyle/>
          <a:p>
            <a:endParaRPr/>
          </a:p>
        </p:txBody>
      </p:sp>
      <p:sp>
        <p:nvSpPr>
          <p:cNvPr id="11" name="object 11"/>
          <p:cNvSpPr/>
          <p:nvPr/>
        </p:nvSpPr>
        <p:spPr>
          <a:xfrm>
            <a:off x="691895" y="3456432"/>
            <a:ext cx="2520950" cy="379730"/>
          </a:xfrm>
          <a:custGeom>
            <a:avLst/>
            <a:gdLst/>
            <a:ahLst/>
            <a:cxnLst/>
            <a:rect l="l" t="t" r="r" b="b"/>
            <a:pathLst>
              <a:path w="2520950" h="379729">
                <a:moveTo>
                  <a:pt x="2457450" y="0"/>
                </a:moveTo>
                <a:lnTo>
                  <a:pt x="63246" y="0"/>
                </a:lnTo>
                <a:lnTo>
                  <a:pt x="38629" y="4970"/>
                </a:lnTo>
                <a:lnTo>
                  <a:pt x="18526" y="18526"/>
                </a:lnTo>
                <a:lnTo>
                  <a:pt x="4970" y="38629"/>
                </a:lnTo>
                <a:lnTo>
                  <a:pt x="0" y="63245"/>
                </a:lnTo>
                <a:lnTo>
                  <a:pt x="0" y="316229"/>
                </a:lnTo>
                <a:lnTo>
                  <a:pt x="4970" y="340846"/>
                </a:lnTo>
                <a:lnTo>
                  <a:pt x="18526" y="360949"/>
                </a:lnTo>
                <a:lnTo>
                  <a:pt x="38629" y="374505"/>
                </a:lnTo>
                <a:lnTo>
                  <a:pt x="63246" y="379475"/>
                </a:lnTo>
                <a:lnTo>
                  <a:pt x="2457450" y="379475"/>
                </a:lnTo>
                <a:lnTo>
                  <a:pt x="2482066" y="374505"/>
                </a:lnTo>
                <a:lnTo>
                  <a:pt x="2502169" y="360949"/>
                </a:lnTo>
                <a:lnTo>
                  <a:pt x="2515725" y="340846"/>
                </a:lnTo>
                <a:lnTo>
                  <a:pt x="2520696" y="316229"/>
                </a:lnTo>
                <a:lnTo>
                  <a:pt x="2520696" y="63245"/>
                </a:lnTo>
                <a:lnTo>
                  <a:pt x="2515725" y="38629"/>
                </a:lnTo>
                <a:lnTo>
                  <a:pt x="2502169" y="18526"/>
                </a:lnTo>
                <a:lnTo>
                  <a:pt x="2482066" y="4970"/>
                </a:lnTo>
                <a:lnTo>
                  <a:pt x="2457450" y="0"/>
                </a:lnTo>
                <a:close/>
              </a:path>
            </a:pathLst>
          </a:custGeom>
          <a:solidFill>
            <a:srgbClr val="1D9ED2"/>
          </a:solidFill>
        </p:spPr>
        <p:txBody>
          <a:bodyPr wrap="square" lIns="0" tIns="0" rIns="0" bIns="0" rtlCol="0"/>
          <a:lstStyle/>
          <a:p>
            <a:endParaRPr/>
          </a:p>
        </p:txBody>
      </p:sp>
      <p:sp>
        <p:nvSpPr>
          <p:cNvPr id="12" name="object 12"/>
          <p:cNvSpPr/>
          <p:nvPr/>
        </p:nvSpPr>
        <p:spPr>
          <a:xfrm>
            <a:off x="3465576" y="3456432"/>
            <a:ext cx="2519680" cy="379730"/>
          </a:xfrm>
          <a:custGeom>
            <a:avLst/>
            <a:gdLst/>
            <a:ahLst/>
            <a:cxnLst/>
            <a:rect l="l" t="t" r="r" b="b"/>
            <a:pathLst>
              <a:path w="2519679" h="379729">
                <a:moveTo>
                  <a:pt x="2455926" y="0"/>
                </a:moveTo>
                <a:lnTo>
                  <a:pt x="63246" y="0"/>
                </a:lnTo>
                <a:lnTo>
                  <a:pt x="38629" y="4970"/>
                </a:lnTo>
                <a:lnTo>
                  <a:pt x="18526" y="18526"/>
                </a:lnTo>
                <a:lnTo>
                  <a:pt x="4970" y="38629"/>
                </a:lnTo>
                <a:lnTo>
                  <a:pt x="0" y="63245"/>
                </a:lnTo>
                <a:lnTo>
                  <a:pt x="0" y="316229"/>
                </a:lnTo>
                <a:lnTo>
                  <a:pt x="4970" y="340846"/>
                </a:lnTo>
                <a:lnTo>
                  <a:pt x="18526" y="360949"/>
                </a:lnTo>
                <a:lnTo>
                  <a:pt x="38629" y="374505"/>
                </a:lnTo>
                <a:lnTo>
                  <a:pt x="63246" y="379475"/>
                </a:lnTo>
                <a:lnTo>
                  <a:pt x="2455926" y="379475"/>
                </a:lnTo>
                <a:lnTo>
                  <a:pt x="2480542" y="374505"/>
                </a:lnTo>
                <a:lnTo>
                  <a:pt x="2500645" y="360949"/>
                </a:lnTo>
                <a:lnTo>
                  <a:pt x="2514201" y="340846"/>
                </a:lnTo>
                <a:lnTo>
                  <a:pt x="2519172" y="316229"/>
                </a:lnTo>
                <a:lnTo>
                  <a:pt x="2519172" y="63245"/>
                </a:lnTo>
                <a:lnTo>
                  <a:pt x="2514201" y="38629"/>
                </a:lnTo>
                <a:lnTo>
                  <a:pt x="2500645" y="18526"/>
                </a:lnTo>
                <a:lnTo>
                  <a:pt x="2480542" y="4970"/>
                </a:lnTo>
                <a:lnTo>
                  <a:pt x="2455926" y="0"/>
                </a:lnTo>
                <a:close/>
              </a:path>
            </a:pathLst>
          </a:custGeom>
          <a:solidFill>
            <a:srgbClr val="52B5DD"/>
          </a:solidFill>
        </p:spPr>
        <p:txBody>
          <a:bodyPr wrap="square" lIns="0" tIns="0" rIns="0" bIns="0" rtlCol="0"/>
          <a:lstStyle/>
          <a:p>
            <a:endParaRPr/>
          </a:p>
        </p:txBody>
      </p:sp>
      <p:sp>
        <p:nvSpPr>
          <p:cNvPr id="13" name="object 13"/>
          <p:cNvSpPr txBox="1"/>
          <p:nvPr/>
        </p:nvSpPr>
        <p:spPr>
          <a:xfrm>
            <a:off x="1432052" y="3516883"/>
            <a:ext cx="3609975" cy="256540"/>
          </a:xfrm>
          <a:prstGeom prst="rect">
            <a:avLst/>
          </a:prstGeom>
        </p:spPr>
        <p:txBody>
          <a:bodyPr vert="horz" wrap="square" lIns="0" tIns="0" rIns="0" bIns="0" rtlCol="0">
            <a:spAutoFit/>
          </a:bodyPr>
          <a:lstStyle/>
          <a:p>
            <a:pPr marL="12700">
              <a:lnSpc>
                <a:spcPct val="100000"/>
              </a:lnSpc>
              <a:tabLst>
                <a:tab pos="2988310" algn="l"/>
              </a:tabLst>
            </a:pPr>
            <a:r>
              <a:rPr sz="1600" spc="-5" dirty="0">
                <a:solidFill>
                  <a:srgbClr val="F9F9F9"/>
                </a:solidFill>
                <a:latin typeface="微软雅黑"/>
                <a:cs typeface="微软雅黑"/>
              </a:rPr>
              <a:t>应用开发者	管理员</a:t>
            </a:r>
            <a:endParaRPr sz="1600">
              <a:latin typeface="微软雅黑"/>
              <a:cs typeface="微软雅黑"/>
            </a:endParaRPr>
          </a:p>
        </p:txBody>
      </p:sp>
      <p:sp>
        <p:nvSpPr>
          <p:cNvPr id="14" name="object 14"/>
          <p:cNvSpPr/>
          <p:nvPr/>
        </p:nvSpPr>
        <p:spPr>
          <a:xfrm>
            <a:off x="710183" y="4953000"/>
            <a:ext cx="5256530" cy="396240"/>
          </a:xfrm>
          <a:custGeom>
            <a:avLst/>
            <a:gdLst/>
            <a:ahLst/>
            <a:cxnLst/>
            <a:rect l="l" t="t" r="r" b="b"/>
            <a:pathLst>
              <a:path w="5256530" h="396239">
                <a:moveTo>
                  <a:pt x="0" y="25018"/>
                </a:moveTo>
                <a:lnTo>
                  <a:pt x="1968" y="15269"/>
                </a:lnTo>
                <a:lnTo>
                  <a:pt x="7335" y="7318"/>
                </a:lnTo>
                <a:lnTo>
                  <a:pt x="15296" y="1962"/>
                </a:lnTo>
                <a:lnTo>
                  <a:pt x="25044" y="0"/>
                </a:lnTo>
                <a:lnTo>
                  <a:pt x="5231257" y="0"/>
                </a:lnTo>
                <a:lnTo>
                  <a:pt x="5241006" y="1962"/>
                </a:lnTo>
                <a:lnTo>
                  <a:pt x="5248957" y="7318"/>
                </a:lnTo>
                <a:lnTo>
                  <a:pt x="5254313" y="15269"/>
                </a:lnTo>
                <a:lnTo>
                  <a:pt x="5256276" y="25018"/>
                </a:lnTo>
                <a:lnTo>
                  <a:pt x="5256276" y="371221"/>
                </a:lnTo>
                <a:lnTo>
                  <a:pt x="5254313" y="380970"/>
                </a:lnTo>
                <a:lnTo>
                  <a:pt x="5248957" y="388921"/>
                </a:lnTo>
                <a:lnTo>
                  <a:pt x="5241006" y="394277"/>
                </a:lnTo>
                <a:lnTo>
                  <a:pt x="5231257" y="396240"/>
                </a:lnTo>
                <a:lnTo>
                  <a:pt x="25044" y="396240"/>
                </a:lnTo>
                <a:lnTo>
                  <a:pt x="15296" y="394277"/>
                </a:lnTo>
                <a:lnTo>
                  <a:pt x="7335" y="388921"/>
                </a:lnTo>
                <a:lnTo>
                  <a:pt x="1968" y="380970"/>
                </a:lnTo>
                <a:lnTo>
                  <a:pt x="0" y="371221"/>
                </a:lnTo>
                <a:lnTo>
                  <a:pt x="0" y="25018"/>
                </a:lnTo>
                <a:close/>
              </a:path>
            </a:pathLst>
          </a:custGeom>
          <a:ln w="12192">
            <a:solidFill>
              <a:srgbClr val="F68B21"/>
            </a:solidFill>
          </a:ln>
        </p:spPr>
        <p:txBody>
          <a:bodyPr wrap="square" lIns="0" tIns="0" rIns="0" bIns="0" rtlCol="0"/>
          <a:lstStyle/>
          <a:p>
            <a:endParaRPr/>
          </a:p>
        </p:txBody>
      </p:sp>
      <p:sp>
        <p:nvSpPr>
          <p:cNvPr id="15" name="object 15"/>
          <p:cNvSpPr/>
          <p:nvPr/>
        </p:nvSpPr>
        <p:spPr>
          <a:xfrm>
            <a:off x="691895" y="5420867"/>
            <a:ext cx="5257800" cy="396240"/>
          </a:xfrm>
          <a:custGeom>
            <a:avLst/>
            <a:gdLst/>
            <a:ahLst/>
            <a:cxnLst/>
            <a:rect l="l" t="t" r="r" b="b"/>
            <a:pathLst>
              <a:path w="5257800" h="396239">
                <a:moveTo>
                  <a:pt x="0" y="25018"/>
                </a:moveTo>
                <a:lnTo>
                  <a:pt x="1968" y="15269"/>
                </a:lnTo>
                <a:lnTo>
                  <a:pt x="7334" y="7318"/>
                </a:lnTo>
                <a:lnTo>
                  <a:pt x="15291" y="1962"/>
                </a:lnTo>
                <a:lnTo>
                  <a:pt x="25031" y="0"/>
                </a:lnTo>
                <a:lnTo>
                  <a:pt x="5232781" y="0"/>
                </a:lnTo>
                <a:lnTo>
                  <a:pt x="5242530" y="1962"/>
                </a:lnTo>
                <a:lnTo>
                  <a:pt x="5250481" y="7318"/>
                </a:lnTo>
                <a:lnTo>
                  <a:pt x="5255837" y="15269"/>
                </a:lnTo>
                <a:lnTo>
                  <a:pt x="5257800" y="25018"/>
                </a:lnTo>
                <a:lnTo>
                  <a:pt x="5257800" y="371208"/>
                </a:lnTo>
                <a:lnTo>
                  <a:pt x="5255837" y="380948"/>
                </a:lnTo>
                <a:lnTo>
                  <a:pt x="5250481" y="388905"/>
                </a:lnTo>
                <a:lnTo>
                  <a:pt x="5242530" y="394271"/>
                </a:lnTo>
                <a:lnTo>
                  <a:pt x="5232781" y="396239"/>
                </a:lnTo>
                <a:lnTo>
                  <a:pt x="25031" y="396239"/>
                </a:lnTo>
                <a:lnTo>
                  <a:pt x="15291" y="394271"/>
                </a:lnTo>
                <a:lnTo>
                  <a:pt x="7334" y="388905"/>
                </a:lnTo>
                <a:lnTo>
                  <a:pt x="1968" y="380948"/>
                </a:lnTo>
                <a:lnTo>
                  <a:pt x="0" y="371208"/>
                </a:lnTo>
                <a:lnTo>
                  <a:pt x="0" y="25018"/>
                </a:lnTo>
                <a:close/>
              </a:path>
            </a:pathLst>
          </a:custGeom>
          <a:ln w="12191">
            <a:solidFill>
              <a:srgbClr val="F6A321"/>
            </a:solidFill>
          </a:ln>
        </p:spPr>
        <p:txBody>
          <a:bodyPr wrap="square" lIns="0" tIns="0" rIns="0" bIns="0" rtlCol="0"/>
          <a:lstStyle/>
          <a:p>
            <a:endParaRPr/>
          </a:p>
        </p:txBody>
      </p:sp>
      <p:sp>
        <p:nvSpPr>
          <p:cNvPr id="16" name="object 16"/>
          <p:cNvSpPr/>
          <p:nvPr/>
        </p:nvSpPr>
        <p:spPr>
          <a:xfrm>
            <a:off x="691895" y="5890259"/>
            <a:ext cx="5293360" cy="396240"/>
          </a:xfrm>
          <a:custGeom>
            <a:avLst/>
            <a:gdLst/>
            <a:ahLst/>
            <a:cxnLst/>
            <a:rect l="l" t="t" r="r" b="b"/>
            <a:pathLst>
              <a:path w="5293360" h="396239">
                <a:moveTo>
                  <a:pt x="5267833" y="0"/>
                </a:moveTo>
                <a:lnTo>
                  <a:pt x="25044" y="0"/>
                </a:lnTo>
                <a:lnTo>
                  <a:pt x="15296" y="1968"/>
                </a:lnTo>
                <a:lnTo>
                  <a:pt x="7335" y="7335"/>
                </a:lnTo>
                <a:lnTo>
                  <a:pt x="1968" y="15296"/>
                </a:lnTo>
                <a:lnTo>
                  <a:pt x="0" y="25044"/>
                </a:lnTo>
                <a:lnTo>
                  <a:pt x="0" y="371195"/>
                </a:lnTo>
                <a:lnTo>
                  <a:pt x="1968" y="380943"/>
                </a:lnTo>
                <a:lnTo>
                  <a:pt x="7335" y="388904"/>
                </a:lnTo>
                <a:lnTo>
                  <a:pt x="15296" y="394271"/>
                </a:lnTo>
                <a:lnTo>
                  <a:pt x="25044" y="396239"/>
                </a:lnTo>
                <a:lnTo>
                  <a:pt x="5267833" y="396239"/>
                </a:lnTo>
                <a:lnTo>
                  <a:pt x="5277582" y="394271"/>
                </a:lnTo>
                <a:lnTo>
                  <a:pt x="5285533" y="388904"/>
                </a:lnTo>
                <a:lnTo>
                  <a:pt x="5290889" y="380943"/>
                </a:lnTo>
                <a:lnTo>
                  <a:pt x="5292852" y="371195"/>
                </a:lnTo>
                <a:lnTo>
                  <a:pt x="5292852" y="25044"/>
                </a:lnTo>
                <a:lnTo>
                  <a:pt x="5290889" y="15296"/>
                </a:lnTo>
                <a:lnTo>
                  <a:pt x="5285533" y="7335"/>
                </a:lnTo>
                <a:lnTo>
                  <a:pt x="5277582" y="1968"/>
                </a:lnTo>
                <a:lnTo>
                  <a:pt x="5267833" y="0"/>
                </a:lnTo>
                <a:close/>
              </a:path>
            </a:pathLst>
          </a:custGeom>
          <a:solidFill>
            <a:srgbClr val="F6C000"/>
          </a:solidFill>
        </p:spPr>
        <p:txBody>
          <a:bodyPr wrap="square" lIns="0" tIns="0" rIns="0" bIns="0" rtlCol="0"/>
          <a:lstStyle/>
          <a:p>
            <a:endParaRPr/>
          </a:p>
        </p:txBody>
      </p:sp>
      <p:sp>
        <p:nvSpPr>
          <p:cNvPr id="17" name="object 17"/>
          <p:cNvSpPr txBox="1"/>
          <p:nvPr/>
        </p:nvSpPr>
        <p:spPr>
          <a:xfrm>
            <a:off x="2211704" y="5959855"/>
            <a:ext cx="2258695" cy="256540"/>
          </a:xfrm>
          <a:prstGeom prst="rect">
            <a:avLst/>
          </a:prstGeom>
        </p:spPr>
        <p:txBody>
          <a:bodyPr vert="horz" wrap="square" lIns="0" tIns="0" rIns="0" bIns="0" rtlCol="0">
            <a:spAutoFit/>
          </a:bodyPr>
          <a:lstStyle/>
          <a:p>
            <a:pPr marL="12700">
              <a:lnSpc>
                <a:spcPct val="100000"/>
              </a:lnSpc>
            </a:pPr>
            <a:r>
              <a:rPr sz="1600" spc="-5" dirty="0">
                <a:solidFill>
                  <a:srgbClr val="F9F9F9"/>
                </a:solidFill>
                <a:latin typeface="微软雅黑"/>
                <a:cs typeface="微软雅黑"/>
              </a:rPr>
              <a:t>物理机、虚拟机、容器云</a:t>
            </a:r>
            <a:endParaRPr sz="1600">
              <a:latin typeface="微软雅黑"/>
              <a:cs typeface="微软雅黑"/>
            </a:endParaRPr>
          </a:p>
        </p:txBody>
      </p:sp>
      <p:sp>
        <p:nvSpPr>
          <p:cNvPr id="18" name="object 18"/>
          <p:cNvSpPr/>
          <p:nvPr/>
        </p:nvSpPr>
        <p:spPr>
          <a:xfrm>
            <a:off x="786383" y="3921252"/>
            <a:ext cx="1115695" cy="360045"/>
          </a:xfrm>
          <a:custGeom>
            <a:avLst/>
            <a:gdLst/>
            <a:ahLst/>
            <a:cxnLst/>
            <a:rect l="l" t="t" r="r" b="b"/>
            <a:pathLst>
              <a:path w="1115695" h="360045">
                <a:moveTo>
                  <a:pt x="1055623" y="0"/>
                </a:moveTo>
                <a:lnTo>
                  <a:pt x="59943" y="0"/>
                </a:lnTo>
                <a:lnTo>
                  <a:pt x="36609" y="4704"/>
                </a:lnTo>
                <a:lnTo>
                  <a:pt x="17556" y="17541"/>
                </a:lnTo>
                <a:lnTo>
                  <a:pt x="4710" y="36593"/>
                </a:lnTo>
                <a:lnTo>
                  <a:pt x="0" y="59943"/>
                </a:lnTo>
                <a:lnTo>
                  <a:pt x="0" y="299720"/>
                </a:lnTo>
                <a:lnTo>
                  <a:pt x="4710" y="323070"/>
                </a:lnTo>
                <a:lnTo>
                  <a:pt x="17556" y="342122"/>
                </a:lnTo>
                <a:lnTo>
                  <a:pt x="36609" y="354959"/>
                </a:lnTo>
                <a:lnTo>
                  <a:pt x="59943" y="359664"/>
                </a:lnTo>
                <a:lnTo>
                  <a:pt x="1055623" y="359664"/>
                </a:lnTo>
                <a:lnTo>
                  <a:pt x="1078974" y="354959"/>
                </a:lnTo>
                <a:lnTo>
                  <a:pt x="1098026" y="342122"/>
                </a:lnTo>
                <a:lnTo>
                  <a:pt x="1110863" y="323070"/>
                </a:lnTo>
                <a:lnTo>
                  <a:pt x="1115567" y="299720"/>
                </a:lnTo>
                <a:lnTo>
                  <a:pt x="1115567" y="59943"/>
                </a:lnTo>
                <a:lnTo>
                  <a:pt x="1110863" y="36593"/>
                </a:lnTo>
                <a:lnTo>
                  <a:pt x="1098026" y="17541"/>
                </a:lnTo>
                <a:lnTo>
                  <a:pt x="1078974" y="4704"/>
                </a:lnTo>
                <a:lnTo>
                  <a:pt x="1055623" y="0"/>
                </a:lnTo>
                <a:close/>
              </a:path>
            </a:pathLst>
          </a:custGeom>
          <a:solidFill>
            <a:srgbClr val="1D9ED2"/>
          </a:solidFill>
        </p:spPr>
        <p:txBody>
          <a:bodyPr wrap="square" lIns="0" tIns="0" rIns="0" bIns="0" rtlCol="0"/>
          <a:lstStyle/>
          <a:p>
            <a:endParaRPr/>
          </a:p>
        </p:txBody>
      </p:sp>
      <p:sp>
        <p:nvSpPr>
          <p:cNvPr id="19" name="object 19"/>
          <p:cNvSpPr/>
          <p:nvPr/>
        </p:nvSpPr>
        <p:spPr>
          <a:xfrm>
            <a:off x="2014727" y="3921252"/>
            <a:ext cx="1115695" cy="360045"/>
          </a:xfrm>
          <a:custGeom>
            <a:avLst/>
            <a:gdLst/>
            <a:ahLst/>
            <a:cxnLst/>
            <a:rect l="l" t="t" r="r" b="b"/>
            <a:pathLst>
              <a:path w="1115695" h="360045">
                <a:moveTo>
                  <a:pt x="1055624" y="0"/>
                </a:moveTo>
                <a:lnTo>
                  <a:pt x="59944" y="0"/>
                </a:lnTo>
                <a:lnTo>
                  <a:pt x="36593" y="4704"/>
                </a:lnTo>
                <a:lnTo>
                  <a:pt x="17541" y="17541"/>
                </a:lnTo>
                <a:lnTo>
                  <a:pt x="4704" y="36593"/>
                </a:lnTo>
                <a:lnTo>
                  <a:pt x="0" y="59943"/>
                </a:lnTo>
                <a:lnTo>
                  <a:pt x="0" y="299720"/>
                </a:lnTo>
                <a:lnTo>
                  <a:pt x="4704" y="323070"/>
                </a:lnTo>
                <a:lnTo>
                  <a:pt x="17541" y="342122"/>
                </a:lnTo>
                <a:lnTo>
                  <a:pt x="36593" y="354959"/>
                </a:lnTo>
                <a:lnTo>
                  <a:pt x="59944" y="359664"/>
                </a:lnTo>
                <a:lnTo>
                  <a:pt x="1055624" y="359664"/>
                </a:lnTo>
                <a:lnTo>
                  <a:pt x="1078974" y="354959"/>
                </a:lnTo>
                <a:lnTo>
                  <a:pt x="1098026" y="342122"/>
                </a:lnTo>
                <a:lnTo>
                  <a:pt x="1110863" y="323070"/>
                </a:lnTo>
                <a:lnTo>
                  <a:pt x="1115568" y="299720"/>
                </a:lnTo>
                <a:lnTo>
                  <a:pt x="1115568" y="59943"/>
                </a:lnTo>
                <a:lnTo>
                  <a:pt x="1110863" y="36593"/>
                </a:lnTo>
                <a:lnTo>
                  <a:pt x="1098026" y="17541"/>
                </a:lnTo>
                <a:lnTo>
                  <a:pt x="1078974" y="4704"/>
                </a:lnTo>
                <a:lnTo>
                  <a:pt x="1055624" y="0"/>
                </a:lnTo>
                <a:close/>
              </a:path>
            </a:pathLst>
          </a:custGeom>
          <a:solidFill>
            <a:srgbClr val="1D9ED2"/>
          </a:solidFill>
        </p:spPr>
        <p:txBody>
          <a:bodyPr wrap="square" lIns="0" tIns="0" rIns="0" bIns="0" rtlCol="0"/>
          <a:lstStyle/>
          <a:p>
            <a:endParaRPr/>
          </a:p>
        </p:txBody>
      </p:sp>
      <p:sp>
        <p:nvSpPr>
          <p:cNvPr id="20" name="object 20"/>
          <p:cNvSpPr/>
          <p:nvPr/>
        </p:nvSpPr>
        <p:spPr>
          <a:xfrm>
            <a:off x="786383" y="4360164"/>
            <a:ext cx="1115695" cy="360045"/>
          </a:xfrm>
          <a:custGeom>
            <a:avLst/>
            <a:gdLst/>
            <a:ahLst/>
            <a:cxnLst/>
            <a:rect l="l" t="t" r="r" b="b"/>
            <a:pathLst>
              <a:path w="1115695" h="360045">
                <a:moveTo>
                  <a:pt x="1055623" y="0"/>
                </a:moveTo>
                <a:lnTo>
                  <a:pt x="59943" y="0"/>
                </a:lnTo>
                <a:lnTo>
                  <a:pt x="36609" y="4704"/>
                </a:lnTo>
                <a:lnTo>
                  <a:pt x="17556" y="17541"/>
                </a:lnTo>
                <a:lnTo>
                  <a:pt x="4710" y="36593"/>
                </a:lnTo>
                <a:lnTo>
                  <a:pt x="0" y="59943"/>
                </a:lnTo>
                <a:lnTo>
                  <a:pt x="0" y="299719"/>
                </a:lnTo>
                <a:lnTo>
                  <a:pt x="4710" y="323070"/>
                </a:lnTo>
                <a:lnTo>
                  <a:pt x="17556" y="342122"/>
                </a:lnTo>
                <a:lnTo>
                  <a:pt x="36609" y="354959"/>
                </a:lnTo>
                <a:lnTo>
                  <a:pt x="59943" y="359663"/>
                </a:lnTo>
                <a:lnTo>
                  <a:pt x="1055623" y="359663"/>
                </a:lnTo>
                <a:lnTo>
                  <a:pt x="1078974" y="354959"/>
                </a:lnTo>
                <a:lnTo>
                  <a:pt x="1098026" y="342122"/>
                </a:lnTo>
                <a:lnTo>
                  <a:pt x="1110863" y="323070"/>
                </a:lnTo>
                <a:lnTo>
                  <a:pt x="1115567" y="299719"/>
                </a:lnTo>
                <a:lnTo>
                  <a:pt x="1115567" y="59943"/>
                </a:lnTo>
                <a:lnTo>
                  <a:pt x="1110863" y="36593"/>
                </a:lnTo>
                <a:lnTo>
                  <a:pt x="1098026" y="17541"/>
                </a:lnTo>
                <a:lnTo>
                  <a:pt x="1078974" y="4704"/>
                </a:lnTo>
                <a:lnTo>
                  <a:pt x="1055623" y="0"/>
                </a:lnTo>
                <a:close/>
              </a:path>
            </a:pathLst>
          </a:custGeom>
          <a:solidFill>
            <a:srgbClr val="1D9ED2"/>
          </a:solidFill>
        </p:spPr>
        <p:txBody>
          <a:bodyPr wrap="square" lIns="0" tIns="0" rIns="0" bIns="0" rtlCol="0"/>
          <a:lstStyle/>
          <a:p>
            <a:endParaRPr/>
          </a:p>
        </p:txBody>
      </p:sp>
      <p:sp>
        <p:nvSpPr>
          <p:cNvPr id="21" name="object 21"/>
          <p:cNvSpPr/>
          <p:nvPr/>
        </p:nvSpPr>
        <p:spPr>
          <a:xfrm>
            <a:off x="2014727" y="4360164"/>
            <a:ext cx="1115695" cy="360045"/>
          </a:xfrm>
          <a:custGeom>
            <a:avLst/>
            <a:gdLst/>
            <a:ahLst/>
            <a:cxnLst/>
            <a:rect l="l" t="t" r="r" b="b"/>
            <a:pathLst>
              <a:path w="1115695" h="360045">
                <a:moveTo>
                  <a:pt x="1055624" y="0"/>
                </a:moveTo>
                <a:lnTo>
                  <a:pt x="59944" y="0"/>
                </a:lnTo>
                <a:lnTo>
                  <a:pt x="36593" y="4704"/>
                </a:lnTo>
                <a:lnTo>
                  <a:pt x="17541" y="17541"/>
                </a:lnTo>
                <a:lnTo>
                  <a:pt x="4704" y="36593"/>
                </a:lnTo>
                <a:lnTo>
                  <a:pt x="0" y="59943"/>
                </a:lnTo>
                <a:lnTo>
                  <a:pt x="0" y="299719"/>
                </a:lnTo>
                <a:lnTo>
                  <a:pt x="4704" y="323070"/>
                </a:lnTo>
                <a:lnTo>
                  <a:pt x="17541" y="342122"/>
                </a:lnTo>
                <a:lnTo>
                  <a:pt x="36593" y="354959"/>
                </a:lnTo>
                <a:lnTo>
                  <a:pt x="59944" y="359663"/>
                </a:lnTo>
                <a:lnTo>
                  <a:pt x="1055624" y="359663"/>
                </a:lnTo>
                <a:lnTo>
                  <a:pt x="1078974" y="354959"/>
                </a:lnTo>
                <a:lnTo>
                  <a:pt x="1098026" y="342122"/>
                </a:lnTo>
                <a:lnTo>
                  <a:pt x="1110863" y="323070"/>
                </a:lnTo>
                <a:lnTo>
                  <a:pt x="1115568" y="299719"/>
                </a:lnTo>
                <a:lnTo>
                  <a:pt x="1115568" y="59943"/>
                </a:lnTo>
                <a:lnTo>
                  <a:pt x="1110863" y="36593"/>
                </a:lnTo>
                <a:lnTo>
                  <a:pt x="1098026" y="17541"/>
                </a:lnTo>
                <a:lnTo>
                  <a:pt x="1078974" y="4704"/>
                </a:lnTo>
                <a:lnTo>
                  <a:pt x="1055624" y="0"/>
                </a:lnTo>
                <a:close/>
              </a:path>
            </a:pathLst>
          </a:custGeom>
          <a:solidFill>
            <a:srgbClr val="1D9ED2"/>
          </a:solidFill>
        </p:spPr>
        <p:txBody>
          <a:bodyPr wrap="square" lIns="0" tIns="0" rIns="0" bIns="0" rtlCol="0"/>
          <a:lstStyle/>
          <a:p>
            <a:endParaRPr/>
          </a:p>
        </p:txBody>
      </p:sp>
      <p:sp>
        <p:nvSpPr>
          <p:cNvPr id="22" name="object 22"/>
          <p:cNvSpPr/>
          <p:nvPr/>
        </p:nvSpPr>
        <p:spPr>
          <a:xfrm>
            <a:off x="3560064" y="3921252"/>
            <a:ext cx="1115695" cy="360045"/>
          </a:xfrm>
          <a:custGeom>
            <a:avLst/>
            <a:gdLst/>
            <a:ahLst/>
            <a:cxnLst/>
            <a:rect l="l" t="t" r="r" b="b"/>
            <a:pathLst>
              <a:path w="1115695" h="360045">
                <a:moveTo>
                  <a:pt x="1055624" y="0"/>
                </a:moveTo>
                <a:lnTo>
                  <a:pt x="59944" y="0"/>
                </a:lnTo>
                <a:lnTo>
                  <a:pt x="36593" y="4704"/>
                </a:lnTo>
                <a:lnTo>
                  <a:pt x="17541" y="17541"/>
                </a:lnTo>
                <a:lnTo>
                  <a:pt x="4704" y="36593"/>
                </a:lnTo>
                <a:lnTo>
                  <a:pt x="0" y="59943"/>
                </a:lnTo>
                <a:lnTo>
                  <a:pt x="0" y="299720"/>
                </a:lnTo>
                <a:lnTo>
                  <a:pt x="4704" y="323070"/>
                </a:lnTo>
                <a:lnTo>
                  <a:pt x="17541" y="342122"/>
                </a:lnTo>
                <a:lnTo>
                  <a:pt x="36593" y="354959"/>
                </a:lnTo>
                <a:lnTo>
                  <a:pt x="59944" y="359664"/>
                </a:lnTo>
                <a:lnTo>
                  <a:pt x="1055624" y="359664"/>
                </a:lnTo>
                <a:lnTo>
                  <a:pt x="1078974" y="354959"/>
                </a:lnTo>
                <a:lnTo>
                  <a:pt x="1098026" y="342122"/>
                </a:lnTo>
                <a:lnTo>
                  <a:pt x="1110863" y="323070"/>
                </a:lnTo>
                <a:lnTo>
                  <a:pt x="1115568" y="299720"/>
                </a:lnTo>
                <a:lnTo>
                  <a:pt x="1115568" y="59943"/>
                </a:lnTo>
                <a:lnTo>
                  <a:pt x="1110863" y="36593"/>
                </a:lnTo>
                <a:lnTo>
                  <a:pt x="1098026" y="17541"/>
                </a:lnTo>
                <a:lnTo>
                  <a:pt x="1078974" y="4704"/>
                </a:lnTo>
                <a:lnTo>
                  <a:pt x="1055624" y="0"/>
                </a:lnTo>
                <a:close/>
              </a:path>
            </a:pathLst>
          </a:custGeom>
          <a:solidFill>
            <a:srgbClr val="52B5DD"/>
          </a:solidFill>
        </p:spPr>
        <p:txBody>
          <a:bodyPr wrap="square" lIns="0" tIns="0" rIns="0" bIns="0" rtlCol="0"/>
          <a:lstStyle/>
          <a:p>
            <a:endParaRPr/>
          </a:p>
        </p:txBody>
      </p:sp>
      <p:sp>
        <p:nvSpPr>
          <p:cNvPr id="23" name="object 23"/>
          <p:cNvSpPr/>
          <p:nvPr/>
        </p:nvSpPr>
        <p:spPr>
          <a:xfrm>
            <a:off x="4788408" y="3921252"/>
            <a:ext cx="1117600" cy="360045"/>
          </a:xfrm>
          <a:custGeom>
            <a:avLst/>
            <a:gdLst/>
            <a:ahLst/>
            <a:cxnLst/>
            <a:rect l="l" t="t" r="r" b="b"/>
            <a:pathLst>
              <a:path w="1117600" h="360045">
                <a:moveTo>
                  <a:pt x="1057147" y="0"/>
                </a:moveTo>
                <a:lnTo>
                  <a:pt x="59943" y="0"/>
                </a:lnTo>
                <a:lnTo>
                  <a:pt x="36593" y="4704"/>
                </a:lnTo>
                <a:lnTo>
                  <a:pt x="17541" y="17541"/>
                </a:lnTo>
                <a:lnTo>
                  <a:pt x="4704" y="36593"/>
                </a:lnTo>
                <a:lnTo>
                  <a:pt x="0" y="59943"/>
                </a:lnTo>
                <a:lnTo>
                  <a:pt x="0" y="299720"/>
                </a:lnTo>
                <a:lnTo>
                  <a:pt x="4704" y="323070"/>
                </a:lnTo>
                <a:lnTo>
                  <a:pt x="17541" y="342122"/>
                </a:lnTo>
                <a:lnTo>
                  <a:pt x="36593" y="354959"/>
                </a:lnTo>
                <a:lnTo>
                  <a:pt x="59943" y="359664"/>
                </a:lnTo>
                <a:lnTo>
                  <a:pt x="1057147" y="359664"/>
                </a:lnTo>
                <a:lnTo>
                  <a:pt x="1080498" y="354959"/>
                </a:lnTo>
                <a:lnTo>
                  <a:pt x="1099550" y="342122"/>
                </a:lnTo>
                <a:lnTo>
                  <a:pt x="1112387" y="323070"/>
                </a:lnTo>
                <a:lnTo>
                  <a:pt x="1117091" y="299720"/>
                </a:lnTo>
                <a:lnTo>
                  <a:pt x="1117091" y="59943"/>
                </a:lnTo>
                <a:lnTo>
                  <a:pt x="1112387" y="36593"/>
                </a:lnTo>
                <a:lnTo>
                  <a:pt x="1099550" y="17541"/>
                </a:lnTo>
                <a:lnTo>
                  <a:pt x="1080498" y="4704"/>
                </a:lnTo>
                <a:lnTo>
                  <a:pt x="1057147" y="0"/>
                </a:lnTo>
                <a:close/>
              </a:path>
            </a:pathLst>
          </a:custGeom>
          <a:solidFill>
            <a:srgbClr val="52B5DD"/>
          </a:solidFill>
        </p:spPr>
        <p:txBody>
          <a:bodyPr wrap="square" lIns="0" tIns="0" rIns="0" bIns="0" rtlCol="0"/>
          <a:lstStyle/>
          <a:p>
            <a:endParaRPr/>
          </a:p>
        </p:txBody>
      </p:sp>
      <p:sp>
        <p:nvSpPr>
          <p:cNvPr id="24" name="object 24"/>
          <p:cNvSpPr/>
          <p:nvPr/>
        </p:nvSpPr>
        <p:spPr>
          <a:xfrm>
            <a:off x="3560064" y="4360164"/>
            <a:ext cx="1115695" cy="360045"/>
          </a:xfrm>
          <a:custGeom>
            <a:avLst/>
            <a:gdLst/>
            <a:ahLst/>
            <a:cxnLst/>
            <a:rect l="l" t="t" r="r" b="b"/>
            <a:pathLst>
              <a:path w="1115695" h="360045">
                <a:moveTo>
                  <a:pt x="1055624" y="0"/>
                </a:moveTo>
                <a:lnTo>
                  <a:pt x="59944" y="0"/>
                </a:lnTo>
                <a:lnTo>
                  <a:pt x="36593" y="4704"/>
                </a:lnTo>
                <a:lnTo>
                  <a:pt x="17541" y="17541"/>
                </a:lnTo>
                <a:lnTo>
                  <a:pt x="4704" y="36593"/>
                </a:lnTo>
                <a:lnTo>
                  <a:pt x="0" y="59943"/>
                </a:lnTo>
                <a:lnTo>
                  <a:pt x="0" y="299719"/>
                </a:lnTo>
                <a:lnTo>
                  <a:pt x="4704" y="323070"/>
                </a:lnTo>
                <a:lnTo>
                  <a:pt x="17541" y="342122"/>
                </a:lnTo>
                <a:lnTo>
                  <a:pt x="36593" y="354959"/>
                </a:lnTo>
                <a:lnTo>
                  <a:pt x="59944" y="359663"/>
                </a:lnTo>
                <a:lnTo>
                  <a:pt x="1055624" y="359663"/>
                </a:lnTo>
                <a:lnTo>
                  <a:pt x="1078974" y="354959"/>
                </a:lnTo>
                <a:lnTo>
                  <a:pt x="1098026" y="342122"/>
                </a:lnTo>
                <a:lnTo>
                  <a:pt x="1110863" y="323070"/>
                </a:lnTo>
                <a:lnTo>
                  <a:pt x="1115568" y="299719"/>
                </a:lnTo>
                <a:lnTo>
                  <a:pt x="1115568" y="59943"/>
                </a:lnTo>
                <a:lnTo>
                  <a:pt x="1110863" y="36593"/>
                </a:lnTo>
                <a:lnTo>
                  <a:pt x="1098026" y="17541"/>
                </a:lnTo>
                <a:lnTo>
                  <a:pt x="1078974" y="4704"/>
                </a:lnTo>
                <a:lnTo>
                  <a:pt x="1055624" y="0"/>
                </a:lnTo>
                <a:close/>
              </a:path>
            </a:pathLst>
          </a:custGeom>
          <a:solidFill>
            <a:srgbClr val="52B5DD"/>
          </a:solidFill>
        </p:spPr>
        <p:txBody>
          <a:bodyPr wrap="square" lIns="0" tIns="0" rIns="0" bIns="0" rtlCol="0"/>
          <a:lstStyle/>
          <a:p>
            <a:endParaRPr/>
          </a:p>
        </p:txBody>
      </p:sp>
      <p:sp>
        <p:nvSpPr>
          <p:cNvPr id="25" name="object 25"/>
          <p:cNvSpPr/>
          <p:nvPr/>
        </p:nvSpPr>
        <p:spPr>
          <a:xfrm>
            <a:off x="4788408" y="4360164"/>
            <a:ext cx="1117600" cy="360045"/>
          </a:xfrm>
          <a:custGeom>
            <a:avLst/>
            <a:gdLst/>
            <a:ahLst/>
            <a:cxnLst/>
            <a:rect l="l" t="t" r="r" b="b"/>
            <a:pathLst>
              <a:path w="1117600" h="360045">
                <a:moveTo>
                  <a:pt x="1057147" y="0"/>
                </a:moveTo>
                <a:lnTo>
                  <a:pt x="59943" y="0"/>
                </a:lnTo>
                <a:lnTo>
                  <a:pt x="36593" y="4704"/>
                </a:lnTo>
                <a:lnTo>
                  <a:pt x="17541" y="17541"/>
                </a:lnTo>
                <a:lnTo>
                  <a:pt x="4704" y="36593"/>
                </a:lnTo>
                <a:lnTo>
                  <a:pt x="0" y="59943"/>
                </a:lnTo>
                <a:lnTo>
                  <a:pt x="0" y="299719"/>
                </a:lnTo>
                <a:lnTo>
                  <a:pt x="4704" y="323070"/>
                </a:lnTo>
                <a:lnTo>
                  <a:pt x="17541" y="342122"/>
                </a:lnTo>
                <a:lnTo>
                  <a:pt x="36593" y="354959"/>
                </a:lnTo>
                <a:lnTo>
                  <a:pt x="59943" y="359663"/>
                </a:lnTo>
                <a:lnTo>
                  <a:pt x="1057147" y="359663"/>
                </a:lnTo>
                <a:lnTo>
                  <a:pt x="1080498" y="354959"/>
                </a:lnTo>
                <a:lnTo>
                  <a:pt x="1099550" y="342122"/>
                </a:lnTo>
                <a:lnTo>
                  <a:pt x="1112387" y="323070"/>
                </a:lnTo>
                <a:lnTo>
                  <a:pt x="1117091" y="299719"/>
                </a:lnTo>
                <a:lnTo>
                  <a:pt x="1117091" y="59943"/>
                </a:lnTo>
                <a:lnTo>
                  <a:pt x="1112387" y="36593"/>
                </a:lnTo>
                <a:lnTo>
                  <a:pt x="1099550" y="17541"/>
                </a:lnTo>
                <a:lnTo>
                  <a:pt x="1080498" y="4704"/>
                </a:lnTo>
                <a:lnTo>
                  <a:pt x="1057147" y="0"/>
                </a:lnTo>
                <a:close/>
              </a:path>
            </a:pathLst>
          </a:custGeom>
          <a:solidFill>
            <a:srgbClr val="52B5DD"/>
          </a:solidFill>
        </p:spPr>
        <p:txBody>
          <a:bodyPr wrap="square" lIns="0" tIns="0" rIns="0" bIns="0" rtlCol="0"/>
          <a:lstStyle/>
          <a:p>
            <a:endParaRPr/>
          </a:p>
        </p:txBody>
      </p:sp>
      <p:sp>
        <p:nvSpPr>
          <p:cNvPr id="26" name="object 26"/>
          <p:cNvSpPr/>
          <p:nvPr/>
        </p:nvSpPr>
        <p:spPr>
          <a:xfrm>
            <a:off x="786383" y="4998720"/>
            <a:ext cx="1224280" cy="325120"/>
          </a:xfrm>
          <a:custGeom>
            <a:avLst/>
            <a:gdLst/>
            <a:ahLst/>
            <a:cxnLst/>
            <a:rect l="l" t="t" r="r" b="b"/>
            <a:pathLst>
              <a:path w="1224280" h="325120">
                <a:moveTo>
                  <a:pt x="1169670" y="0"/>
                </a:moveTo>
                <a:lnTo>
                  <a:pt x="54102" y="0"/>
                </a:lnTo>
                <a:lnTo>
                  <a:pt x="33041" y="4256"/>
                </a:lnTo>
                <a:lnTo>
                  <a:pt x="15844" y="15859"/>
                </a:lnTo>
                <a:lnTo>
                  <a:pt x="4251" y="33057"/>
                </a:lnTo>
                <a:lnTo>
                  <a:pt x="0" y="54101"/>
                </a:lnTo>
                <a:lnTo>
                  <a:pt x="0" y="270509"/>
                </a:lnTo>
                <a:lnTo>
                  <a:pt x="4251" y="291554"/>
                </a:lnTo>
                <a:lnTo>
                  <a:pt x="15844" y="308752"/>
                </a:lnTo>
                <a:lnTo>
                  <a:pt x="33041" y="320355"/>
                </a:lnTo>
                <a:lnTo>
                  <a:pt x="54102" y="324611"/>
                </a:lnTo>
                <a:lnTo>
                  <a:pt x="1169670" y="324611"/>
                </a:lnTo>
                <a:lnTo>
                  <a:pt x="1190714" y="320355"/>
                </a:lnTo>
                <a:lnTo>
                  <a:pt x="1207912" y="308752"/>
                </a:lnTo>
                <a:lnTo>
                  <a:pt x="1219515" y="291554"/>
                </a:lnTo>
                <a:lnTo>
                  <a:pt x="1223772" y="270509"/>
                </a:lnTo>
                <a:lnTo>
                  <a:pt x="1223772" y="54101"/>
                </a:lnTo>
                <a:lnTo>
                  <a:pt x="1219515" y="33057"/>
                </a:lnTo>
                <a:lnTo>
                  <a:pt x="1207912" y="15859"/>
                </a:lnTo>
                <a:lnTo>
                  <a:pt x="1190714" y="4256"/>
                </a:lnTo>
                <a:lnTo>
                  <a:pt x="1169670" y="0"/>
                </a:lnTo>
                <a:close/>
              </a:path>
            </a:pathLst>
          </a:custGeom>
          <a:solidFill>
            <a:srgbClr val="F68B21"/>
          </a:solidFill>
        </p:spPr>
        <p:txBody>
          <a:bodyPr wrap="square" lIns="0" tIns="0" rIns="0" bIns="0" rtlCol="0"/>
          <a:lstStyle/>
          <a:p>
            <a:endParaRPr/>
          </a:p>
        </p:txBody>
      </p:sp>
      <p:sp>
        <p:nvSpPr>
          <p:cNvPr id="27" name="object 27"/>
          <p:cNvSpPr/>
          <p:nvPr/>
        </p:nvSpPr>
        <p:spPr>
          <a:xfrm>
            <a:off x="2084832" y="4998720"/>
            <a:ext cx="1224280" cy="325120"/>
          </a:xfrm>
          <a:custGeom>
            <a:avLst/>
            <a:gdLst/>
            <a:ahLst/>
            <a:cxnLst/>
            <a:rect l="l" t="t" r="r" b="b"/>
            <a:pathLst>
              <a:path w="1224279" h="325120">
                <a:moveTo>
                  <a:pt x="1169670" y="0"/>
                </a:moveTo>
                <a:lnTo>
                  <a:pt x="54101" y="0"/>
                </a:lnTo>
                <a:lnTo>
                  <a:pt x="33057" y="4256"/>
                </a:lnTo>
                <a:lnTo>
                  <a:pt x="15859" y="15859"/>
                </a:lnTo>
                <a:lnTo>
                  <a:pt x="4256" y="33057"/>
                </a:lnTo>
                <a:lnTo>
                  <a:pt x="0" y="54101"/>
                </a:lnTo>
                <a:lnTo>
                  <a:pt x="0" y="270509"/>
                </a:lnTo>
                <a:lnTo>
                  <a:pt x="4256" y="291554"/>
                </a:lnTo>
                <a:lnTo>
                  <a:pt x="15859" y="308752"/>
                </a:lnTo>
                <a:lnTo>
                  <a:pt x="33057" y="320355"/>
                </a:lnTo>
                <a:lnTo>
                  <a:pt x="54101" y="324611"/>
                </a:lnTo>
                <a:lnTo>
                  <a:pt x="1169670" y="324611"/>
                </a:lnTo>
                <a:lnTo>
                  <a:pt x="1190714" y="320355"/>
                </a:lnTo>
                <a:lnTo>
                  <a:pt x="1207912" y="308752"/>
                </a:lnTo>
                <a:lnTo>
                  <a:pt x="1219515" y="291554"/>
                </a:lnTo>
                <a:lnTo>
                  <a:pt x="1223771" y="270509"/>
                </a:lnTo>
                <a:lnTo>
                  <a:pt x="1223771" y="54101"/>
                </a:lnTo>
                <a:lnTo>
                  <a:pt x="1219515" y="33057"/>
                </a:lnTo>
                <a:lnTo>
                  <a:pt x="1207912" y="15859"/>
                </a:lnTo>
                <a:lnTo>
                  <a:pt x="1190714" y="4256"/>
                </a:lnTo>
                <a:lnTo>
                  <a:pt x="1169670" y="0"/>
                </a:lnTo>
                <a:close/>
              </a:path>
            </a:pathLst>
          </a:custGeom>
          <a:solidFill>
            <a:srgbClr val="F68B21"/>
          </a:solidFill>
        </p:spPr>
        <p:txBody>
          <a:bodyPr wrap="square" lIns="0" tIns="0" rIns="0" bIns="0" rtlCol="0"/>
          <a:lstStyle/>
          <a:p>
            <a:endParaRPr/>
          </a:p>
        </p:txBody>
      </p:sp>
      <p:sp>
        <p:nvSpPr>
          <p:cNvPr id="28" name="object 28"/>
          <p:cNvSpPr/>
          <p:nvPr/>
        </p:nvSpPr>
        <p:spPr>
          <a:xfrm>
            <a:off x="3381755" y="4998720"/>
            <a:ext cx="1225550" cy="325120"/>
          </a:xfrm>
          <a:custGeom>
            <a:avLst/>
            <a:gdLst/>
            <a:ahLst/>
            <a:cxnLst/>
            <a:rect l="l" t="t" r="r" b="b"/>
            <a:pathLst>
              <a:path w="1225550" h="325120">
                <a:moveTo>
                  <a:pt x="1171194" y="0"/>
                </a:moveTo>
                <a:lnTo>
                  <a:pt x="54102" y="0"/>
                </a:lnTo>
                <a:lnTo>
                  <a:pt x="33057" y="4256"/>
                </a:lnTo>
                <a:lnTo>
                  <a:pt x="15859" y="15859"/>
                </a:lnTo>
                <a:lnTo>
                  <a:pt x="4256" y="33057"/>
                </a:lnTo>
                <a:lnTo>
                  <a:pt x="0" y="54101"/>
                </a:lnTo>
                <a:lnTo>
                  <a:pt x="0" y="270509"/>
                </a:lnTo>
                <a:lnTo>
                  <a:pt x="4256" y="291554"/>
                </a:lnTo>
                <a:lnTo>
                  <a:pt x="15859" y="308752"/>
                </a:lnTo>
                <a:lnTo>
                  <a:pt x="33057" y="320355"/>
                </a:lnTo>
                <a:lnTo>
                  <a:pt x="54102" y="324611"/>
                </a:lnTo>
                <a:lnTo>
                  <a:pt x="1171194" y="324611"/>
                </a:lnTo>
                <a:lnTo>
                  <a:pt x="1192238" y="320355"/>
                </a:lnTo>
                <a:lnTo>
                  <a:pt x="1209436" y="308752"/>
                </a:lnTo>
                <a:lnTo>
                  <a:pt x="1221039" y="291554"/>
                </a:lnTo>
                <a:lnTo>
                  <a:pt x="1225296" y="270509"/>
                </a:lnTo>
                <a:lnTo>
                  <a:pt x="1225296" y="54101"/>
                </a:lnTo>
                <a:lnTo>
                  <a:pt x="1221039" y="33057"/>
                </a:lnTo>
                <a:lnTo>
                  <a:pt x="1209436" y="15859"/>
                </a:lnTo>
                <a:lnTo>
                  <a:pt x="1192238" y="4256"/>
                </a:lnTo>
                <a:lnTo>
                  <a:pt x="1171194" y="0"/>
                </a:lnTo>
                <a:close/>
              </a:path>
            </a:pathLst>
          </a:custGeom>
          <a:solidFill>
            <a:srgbClr val="F68B21"/>
          </a:solidFill>
        </p:spPr>
        <p:txBody>
          <a:bodyPr wrap="square" lIns="0" tIns="0" rIns="0" bIns="0" rtlCol="0"/>
          <a:lstStyle/>
          <a:p>
            <a:endParaRPr/>
          </a:p>
        </p:txBody>
      </p:sp>
      <p:sp>
        <p:nvSpPr>
          <p:cNvPr id="29" name="object 29"/>
          <p:cNvSpPr/>
          <p:nvPr/>
        </p:nvSpPr>
        <p:spPr>
          <a:xfrm>
            <a:off x="4680203" y="4998720"/>
            <a:ext cx="1225550" cy="325120"/>
          </a:xfrm>
          <a:custGeom>
            <a:avLst/>
            <a:gdLst/>
            <a:ahLst/>
            <a:cxnLst/>
            <a:rect l="l" t="t" r="r" b="b"/>
            <a:pathLst>
              <a:path w="1225550" h="325120">
                <a:moveTo>
                  <a:pt x="1171194" y="0"/>
                </a:moveTo>
                <a:lnTo>
                  <a:pt x="54101" y="0"/>
                </a:lnTo>
                <a:lnTo>
                  <a:pt x="33057" y="4256"/>
                </a:lnTo>
                <a:lnTo>
                  <a:pt x="15859" y="15859"/>
                </a:lnTo>
                <a:lnTo>
                  <a:pt x="4256" y="33057"/>
                </a:lnTo>
                <a:lnTo>
                  <a:pt x="0" y="54101"/>
                </a:lnTo>
                <a:lnTo>
                  <a:pt x="0" y="270509"/>
                </a:lnTo>
                <a:lnTo>
                  <a:pt x="4256" y="291554"/>
                </a:lnTo>
                <a:lnTo>
                  <a:pt x="15859" y="308752"/>
                </a:lnTo>
                <a:lnTo>
                  <a:pt x="33057" y="320355"/>
                </a:lnTo>
                <a:lnTo>
                  <a:pt x="54101" y="324611"/>
                </a:lnTo>
                <a:lnTo>
                  <a:pt x="1171194" y="324611"/>
                </a:lnTo>
                <a:lnTo>
                  <a:pt x="1192238" y="320355"/>
                </a:lnTo>
                <a:lnTo>
                  <a:pt x="1209436" y="308752"/>
                </a:lnTo>
                <a:lnTo>
                  <a:pt x="1221039" y="291554"/>
                </a:lnTo>
                <a:lnTo>
                  <a:pt x="1225296" y="270509"/>
                </a:lnTo>
                <a:lnTo>
                  <a:pt x="1225296" y="54101"/>
                </a:lnTo>
                <a:lnTo>
                  <a:pt x="1221039" y="33057"/>
                </a:lnTo>
                <a:lnTo>
                  <a:pt x="1209436" y="15859"/>
                </a:lnTo>
                <a:lnTo>
                  <a:pt x="1192238" y="4256"/>
                </a:lnTo>
                <a:lnTo>
                  <a:pt x="1171194" y="0"/>
                </a:lnTo>
                <a:close/>
              </a:path>
            </a:pathLst>
          </a:custGeom>
          <a:solidFill>
            <a:srgbClr val="F68B21"/>
          </a:solidFill>
        </p:spPr>
        <p:txBody>
          <a:bodyPr wrap="square" lIns="0" tIns="0" rIns="0" bIns="0" rtlCol="0"/>
          <a:lstStyle/>
          <a:p>
            <a:endParaRPr/>
          </a:p>
        </p:txBody>
      </p:sp>
      <p:sp>
        <p:nvSpPr>
          <p:cNvPr id="30" name="object 30"/>
          <p:cNvSpPr txBox="1"/>
          <p:nvPr/>
        </p:nvSpPr>
        <p:spPr>
          <a:xfrm>
            <a:off x="710183" y="3988180"/>
            <a:ext cx="5256530" cy="1361440"/>
          </a:xfrm>
          <a:prstGeom prst="rect">
            <a:avLst/>
          </a:prstGeom>
        </p:spPr>
        <p:txBody>
          <a:bodyPr vert="horz" wrap="square" lIns="0" tIns="0" rIns="0" bIns="0" rtlCol="0">
            <a:spAutoFit/>
          </a:bodyPr>
          <a:lstStyle/>
          <a:p>
            <a:pPr marL="109220" indent="167005">
              <a:lnSpc>
                <a:spcPct val="100000"/>
              </a:lnSpc>
              <a:tabLst>
                <a:tab pos="1416685" algn="l"/>
                <a:tab pos="3051175" algn="l"/>
                <a:tab pos="4279900" algn="l"/>
              </a:tabLst>
            </a:pPr>
            <a:r>
              <a:rPr sz="1400" dirty="0">
                <a:solidFill>
                  <a:srgbClr val="F9F9F9"/>
                </a:solidFill>
                <a:latin typeface="微软雅黑"/>
                <a:cs typeface="微软雅黑"/>
              </a:rPr>
              <a:t>自愿申请	区块链调用	用户管理	资源管理</a:t>
            </a:r>
            <a:endParaRPr sz="1400">
              <a:latin typeface="微软雅黑"/>
              <a:cs typeface="微软雅黑"/>
            </a:endParaRPr>
          </a:p>
          <a:p>
            <a:pPr>
              <a:lnSpc>
                <a:spcPct val="100000"/>
              </a:lnSpc>
              <a:spcBef>
                <a:spcPts val="34"/>
              </a:spcBef>
            </a:pPr>
            <a:endParaRPr sz="1550">
              <a:latin typeface="Times New Roman"/>
              <a:cs typeface="Times New Roman"/>
            </a:endParaRPr>
          </a:p>
          <a:p>
            <a:pPr marL="152400" indent="-43815">
              <a:lnSpc>
                <a:spcPct val="100000"/>
              </a:lnSpc>
              <a:tabLst>
                <a:tab pos="1505585" algn="l"/>
                <a:tab pos="3051175" algn="l"/>
                <a:tab pos="4279900" algn="l"/>
              </a:tabLst>
            </a:pPr>
            <a:r>
              <a:rPr sz="1400" dirty="0">
                <a:solidFill>
                  <a:srgbClr val="F9F9F9"/>
                </a:solidFill>
                <a:latin typeface="微软雅黑"/>
                <a:cs typeface="微软雅黑"/>
              </a:rPr>
              <a:t>可视化&amp;监控	</a:t>
            </a:r>
            <a:r>
              <a:rPr sz="2100" baseline="1984" dirty="0">
                <a:solidFill>
                  <a:srgbClr val="F9F9F9"/>
                </a:solidFill>
                <a:latin typeface="微软雅黑"/>
                <a:cs typeface="微软雅黑"/>
              </a:rPr>
              <a:t>应用管理	系统监控	分析响应</a:t>
            </a:r>
            <a:endParaRPr sz="2100" baseline="1984">
              <a:latin typeface="微软雅黑"/>
              <a:cs typeface="微软雅黑"/>
            </a:endParaRPr>
          </a:p>
          <a:p>
            <a:pPr>
              <a:lnSpc>
                <a:spcPct val="100000"/>
              </a:lnSpc>
            </a:pPr>
            <a:endParaRPr sz="1400">
              <a:latin typeface="Times New Roman"/>
              <a:cs typeface="Times New Roman"/>
            </a:endParaRPr>
          </a:p>
          <a:p>
            <a:pPr>
              <a:lnSpc>
                <a:spcPct val="100000"/>
              </a:lnSpc>
              <a:spcBef>
                <a:spcPts val="7"/>
              </a:spcBef>
            </a:pPr>
            <a:endParaRPr sz="1350">
              <a:latin typeface="Times New Roman"/>
              <a:cs typeface="Times New Roman"/>
            </a:endParaRPr>
          </a:p>
          <a:p>
            <a:pPr marL="152400">
              <a:lnSpc>
                <a:spcPct val="100000"/>
              </a:lnSpc>
              <a:tabLst>
                <a:tab pos="1628139" algn="l"/>
                <a:tab pos="2926715" algn="l"/>
                <a:tab pos="4225290" algn="l"/>
              </a:tabLst>
            </a:pPr>
            <a:r>
              <a:rPr sz="1400" dirty="0">
                <a:solidFill>
                  <a:srgbClr val="F9F9F9"/>
                </a:solidFill>
                <a:latin typeface="微软雅黑"/>
                <a:cs typeface="微软雅黑"/>
              </a:rPr>
              <a:t>资源编排引擎	监控组件	数据分析	权限管理</a:t>
            </a:r>
            <a:endParaRPr sz="1400">
              <a:latin typeface="微软雅黑"/>
              <a:cs typeface="微软雅黑"/>
            </a:endParaRPr>
          </a:p>
        </p:txBody>
      </p:sp>
      <p:sp>
        <p:nvSpPr>
          <p:cNvPr id="31" name="object 31"/>
          <p:cNvSpPr/>
          <p:nvPr/>
        </p:nvSpPr>
        <p:spPr>
          <a:xfrm>
            <a:off x="786383" y="5469635"/>
            <a:ext cx="1438910" cy="323215"/>
          </a:xfrm>
          <a:custGeom>
            <a:avLst/>
            <a:gdLst/>
            <a:ahLst/>
            <a:cxnLst/>
            <a:rect l="l" t="t" r="r" b="b"/>
            <a:pathLst>
              <a:path w="1438910" h="323214">
                <a:moveTo>
                  <a:pt x="1384808" y="0"/>
                </a:moveTo>
                <a:lnTo>
                  <a:pt x="53847" y="0"/>
                </a:lnTo>
                <a:lnTo>
                  <a:pt x="32886" y="4234"/>
                </a:lnTo>
                <a:lnTo>
                  <a:pt x="15770" y="15779"/>
                </a:lnTo>
                <a:lnTo>
                  <a:pt x="4231" y="32896"/>
                </a:lnTo>
                <a:lnTo>
                  <a:pt x="0" y="53847"/>
                </a:lnTo>
                <a:lnTo>
                  <a:pt x="0" y="269239"/>
                </a:lnTo>
                <a:lnTo>
                  <a:pt x="4231" y="290201"/>
                </a:lnTo>
                <a:lnTo>
                  <a:pt x="15770" y="307317"/>
                </a:lnTo>
                <a:lnTo>
                  <a:pt x="32886" y="318856"/>
                </a:lnTo>
                <a:lnTo>
                  <a:pt x="53847" y="323088"/>
                </a:lnTo>
                <a:lnTo>
                  <a:pt x="1384808" y="323088"/>
                </a:lnTo>
                <a:lnTo>
                  <a:pt x="1405759" y="318856"/>
                </a:lnTo>
                <a:lnTo>
                  <a:pt x="1422876" y="307317"/>
                </a:lnTo>
                <a:lnTo>
                  <a:pt x="1434421" y="290201"/>
                </a:lnTo>
                <a:lnTo>
                  <a:pt x="1438655" y="269239"/>
                </a:lnTo>
                <a:lnTo>
                  <a:pt x="1438655" y="53847"/>
                </a:lnTo>
                <a:lnTo>
                  <a:pt x="1434421" y="32896"/>
                </a:lnTo>
                <a:lnTo>
                  <a:pt x="1422876" y="15779"/>
                </a:lnTo>
                <a:lnTo>
                  <a:pt x="1405759" y="4234"/>
                </a:lnTo>
                <a:lnTo>
                  <a:pt x="1384808" y="0"/>
                </a:lnTo>
                <a:close/>
              </a:path>
            </a:pathLst>
          </a:custGeom>
          <a:solidFill>
            <a:srgbClr val="F68B21"/>
          </a:solidFill>
        </p:spPr>
        <p:txBody>
          <a:bodyPr wrap="square" lIns="0" tIns="0" rIns="0" bIns="0" rtlCol="0"/>
          <a:lstStyle/>
          <a:p>
            <a:endParaRPr/>
          </a:p>
        </p:txBody>
      </p:sp>
      <p:sp>
        <p:nvSpPr>
          <p:cNvPr id="32" name="object 32"/>
          <p:cNvSpPr/>
          <p:nvPr/>
        </p:nvSpPr>
        <p:spPr>
          <a:xfrm>
            <a:off x="2622804" y="5469635"/>
            <a:ext cx="1440180" cy="323215"/>
          </a:xfrm>
          <a:custGeom>
            <a:avLst/>
            <a:gdLst/>
            <a:ahLst/>
            <a:cxnLst/>
            <a:rect l="l" t="t" r="r" b="b"/>
            <a:pathLst>
              <a:path w="1440179" h="323214">
                <a:moveTo>
                  <a:pt x="1386332" y="0"/>
                </a:moveTo>
                <a:lnTo>
                  <a:pt x="53847" y="0"/>
                </a:lnTo>
                <a:lnTo>
                  <a:pt x="32896" y="4234"/>
                </a:lnTo>
                <a:lnTo>
                  <a:pt x="15779" y="15779"/>
                </a:lnTo>
                <a:lnTo>
                  <a:pt x="4234" y="32896"/>
                </a:lnTo>
                <a:lnTo>
                  <a:pt x="0" y="53847"/>
                </a:lnTo>
                <a:lnTo>
                  <a:pt x="0" y="269239"/>
                </a:lnTo>
                <a:lnTo>
                  <a:pt x="4234" y="290201"/>
                </a:lnTo>
                <a:lnTo>
                  <a:pt x="15779" y="307317"/>
                </a:lnTo>
                <a:lnTo>
                  <a:pt x="32896" y="318856"/>
                </a:lnTo>
                <a:lnTo>
                  <a:pt x="53847" y="323088"/>
                </a:lnTo>
                <a:lnTo>
                  <a:pt x="1386332" y="323088"/>
                </a:lnTo>
                <a:lnTo>
                  <a:pt x="1407283" y="318856"/>
                </a:lnTo>
                <a:lnTo>
                  <a:pt x="1424400" y="307317"/>
                </a:lnTo>
                <a:lnTo>
                  <a:pt x="1435945" y="290201"/>
                </a:lnTo>
                <a:lnTo>
                  <a:pt x="1440180" y="269239"/>
                </a:lnTo>
                <a:lnTo>
                  <a:pt x="1440180" y="53847"/>
                </a:lnTo>
                <a:lnTo>
                  <a:pt x="1435945" y="32896"/>
                </a:lnTo>
                <a:lnTo>
                  <a:pt x="1424400" y="15779"/>
                </a:lnTo>
                <a:lnTo>
                  <a:pt x="1407283" y="4234"/>
                </a:lnTo>
                <a:lnTo>
                  <a:pt x="1386332" y="0"/>
                </a:lnTo>
                <a:close/>
              </a:path>
            </a:pathLst>
          </a:custGeom>
          <a:solidFill>
            <a:srgbClr val="F68B21"/>
          </a:solidFill>
        </p:spPr>
        <p:txBody>
          <a:bodyPr wrap="square" lIns="0" tIns="0" rIns="0" bIns="0" rtlCol="0"/>
          <a:lstStyle/>
          <a:p>
            <a:endParaRPr/>
          </a:p>
        </p:txBody>
      </p:sp>
      <p:sp>
        <p:nvSpPr>
          <p:cNvPr id="33" name="object 33"/>
          <p:cNvSpPr/>
          <p:nvPr/>
        </p:nvSpPr>
        <p:spPr>
          <a:xfrm>
            <a:off x="4460747" y="5469635"/>
            <a:ext cx="1438910" cy="323215"/>
          </a:xfrm>
          <a:custGeom>
            <a:avLst/>
            <a:gdLst/>
            <a:ahLst/>
            <a:cxnLst/>
            <a:rect l="l" t="t" r="r" b="b"/>
            <a:pathLst>
              <a:path w="1438910" h="323214">
                <a:moveTo>
                  <a:pt x="1384807" y="0"/>
                </a:moveTo>
                <a:lnTo>
                  <a:pt x="53848" y="0"/>
                </a:lnTo>
                <a:lnTo>
                  <a:pt x="32896" y="4234"/>
                </a:lnTo>
                <a:lnTo>
                  <a:pt x="15779" y="15779"/>
                </a:lnTo>
                <a:lnTo>
                  <a:pt x="4234" y="32896"/>
                </a:lnTo>
                <a:lnTo>
                  <a:pt x="0" y="53847"/>
                </a:lnTo>
                <a:lnTo>
                  <a:pt x="0" y="269239"/>
                </a:lnTo>
                <a:lnTo>
                  <a:pt x="4234" y="290201"/>
                </a:lnTo>
                <a:lnTo>
                  <a:pt x="15779" y="307317"/>
                </a:lnTo>
                <a:lnTo>
                  <a:pt x="32896" y="318856"/>
                </a:lnTo>
                <a:lnTo>
                  <a:pt x="53848" y="323088"/>
                </a:lnTo>
                <a:lnTo>
                  <a:pt x="1384807" y="323088"/>
                </a:lnTo>
                <a:lnTo>
                  <a:pt x="1405759" y="318856"/>
                </a:lnTo>
                <a:lnTo>
                  <a:pt x="1422876" y="307317"/>
                </a:lnTo>
                <a:lnTo>
                  <a:pt x="1434421" y="290201"/>
                </a:lnTo>
                <a:lnTo>
                  <a:pt x="1438655" y="269239"/>
                </a:lnTo>
                <a:lnTo>
                  <a:pt x="1438655" y="53847"/>
                </a:lnTo>
                <a:lnTo>
                  <a:pt x="1434421" y="32896"/>
                </a:lnTo>
                <a:lnTo>
                  <a:pt x="1422876" y="15779"/>
                </a:lnTo>
                <a:lnTo>
                  <a:pt x="1405759" y="4234"/>
                </a:lnTo>
                <a:lnTo>
                  <a:pt x="1384807" y="0"/>
                </a:lnTo>
                <a:close/>
              </a:path>
            </a:pathLst>
          </a:custGeom>
          <a:solidFill>
            <a:srgbClr val="F68B21"/>
          </a:solidFill>
        </p:spPr>
        <p:txBody>
          <a:bodyPr wrap="square" lIns="0" tIns="0" rIns="0" bIns="0" rtlCol="0"/>
          <a:lstStyle/>
          <a:p>
            <a:endParaRPr/>
          </a:p>
        </p:txBody>
      </p:sp>
      <p:sp>
        <p:nvSpPr>
          <p:cNvPr id="34" name="object 34"/>
          <p:cNvSpPr txBox="1"/>
          <p:nvPr/>
        </p:nvSpPr>
        <p:spPr>
          <a:xfrm>
            <a:off x="691895" y="5518607"/>
            <a:ext cx="5257800" cy="299085"/>
          </a:xfrm>
          <a:prstGeom prst="rect">
            <a:avLst/>
          </a:prstGeom>
        </p:spPr>
        <p:txBody>
          <a:bodyPr vert="horz" wrap="square" lIns="0" tIns="0" rIns="0" bIns="0" rtlCol="0">
            <a:spAutoFit/>
          </a:bodyPr>
          <a:lstStyle/>
          <a:p>
            <a:pPr marL="456565">
              <a:lnSpc>
                <a:spcPct val="100000"/>
              </a:lnSpc>
              <a:tabLst>
                <a:tab pos="2205355" algn="l"/>
                <a:tab pos="4220845" algn="l"/>
              </a:tabLst>
            </a:pPr>
            <a:r>
              <a:rPr sz="1400" dirty="0">
                <a:solidFill>
                  <a:srgbClr val="F9F9F9"/>
                </a:solidFill>
                <a:latin typeface="微软雅黑"/>
                <a:cs typeface="微软雅黑"/>
              </a:rPr>
              <a:t>编排驱动	数据采集器	监控器</a:t>
            </a:r>
            <a:endParaRPr sz="1400">
              <a:latin typeface="微软雅黑"/>
              <a:cs typeface="微软雅黑"/>
            </a:endParaRPr>
          </a:p>
        </p:txBody>
      </p:sp>
      <p:sp>
        <p:nvSpPr>
          <p:cNvPr id="35" name="object 35"/>
          <p:cNvSpPr/>
          <p:nvPr/>
        </p:nvSpPr>
        <p:spPr>
          <a:xfrm>
            <a:off x="6220967" y="3456432"/>
            <a:ext cx="324612" cy="2857499"/>
          </a:xfrm>
          <a:prstGeom prst="rect">
            <a:avLst/>
          </a:prstGeom>
          <a:blipFill>
            <a:blip r:embed="rId4" cstate="print"/>
            <a:stretch>
              <a:fillRect/>
            </a:stretch>
          </a:blipFill>
        </p:spPr>
        <p:txBody>
          <a:bodyPr wrap="square" lIns="0" tIns="0" rIns="0" bIns="0" rtlCol="0"/>
          <a:lstStyle/>
          <a:p>
            <a:endParaRPr/>
          </a:p>
        </p:txBody>
      </p:sp>
      <p:sp>
        <p:nvSpPr>
          <p:cNvPr id="36" name="object 36"/>
          <p:cNvSpPr txBox="1"/>
          <p:nvPr/>
        </p:nvSpPr>
        <p:spPr>
          <a:xfrm>
            <a:off x="6582918" y="3493896"/>
            <a:ext cx="4445000" cy="195580"/>
          </a:xfrm>
          <a:prstGeom prst="rect">
            <a:avLst/>
          </a:prstGeom>
        </p:spPr>
        <p:txBody>
          <a:bodyPr vert="horz" wrap="square" lIns="0" tIns="0" rIns="0" bIns="0" rtlCol="0">
            <a:spAutoFit/>
          </a:bodyPr>
          <a:lstStyle/>
          <a:p>
            <a:pPr marL="12700">
              <a:lnSpc>
                <a:spcPct val="100000"/>
              </a:lnSpc>
            </a:pPr>
            <a:r>
              <a:rPr sz="1200" dirty="0">
                <a:solidFill>
                  <a:srgbClr val="333333"/>
                </a:solidFill>
                <a:latin typeface="微软雅黑"/>
                <a:cs typeface="微软雅黑"/>
              </a:rPr>
              <a:t>用户按需申请区块链网络，以及所需的计算、存储与网络连接资源</a:t>
            </a:r>
            <a:endParaRPr sz="1200">
              <a:latin typeface="微软雅黑"/>
              <a:cs typeface="微软雅黑"/>
            </a:endParaRPr>
          </a:p>
        </p:txBody>
      </p:sp>
      <p:sp>
        <p:nvSpPr>
          <p:cNvPr id="37" name="object 37"/>
          <p:cNvSpPr txBox="1"/>
          <p:nvPr/>
        </p:nvSpPr>
        <p:spPr>
          <a:xfrm>
            <a:off x="6582918" y="3882517"/>
            <a:ext cx="5207635" cy="195580"/>
          </a:xfrm>
          <a:prstGeom prst="rect">
            <a:avLst/>
          </a:prstGeom>
        </p:spPr>
        <p:txBody>
          <a:bodyPr vert="horz" wrap="square" lIns="0" tIns="0" rIns="0" bIns="0" rtlCol="0">
            <a:spAutoFit/>
          </a:bodyPr>
          <a:lstStyle/>
          <a:p>
            <a:pPr marL="12700">
              <a:lnSpc>
                <a:spcPct val="100000"/>
              </a:lnSpc>
            </a:pPr>
            <a:r>
              <a:rPr sz="1200" dirty="0">
                <a:solidFill>
                  <a:srgbClr val="333333"/>
                </a:solidFill>
                <a:latin typeface="微软雅黑"/>
                <a:cs typeface="微软雅黑"/>
              </a:rPr>
              <a:t>用户对申请到的区块链进行生命周期管理，甚至支持灵活、弹性的区块链配置</a:t>
            </a:r>
            <a:endParaRPr sz="1200">
              <a:latin typeface="微软雅黑"/>
              <a:cs typeface="微软雅黑"/>
            </a:endParaRPr>
          </a:p>
        </p:txBody>
      </p:sp>
      <p:sp>
        <p:nvSpPr>
          <p:cNvPr id="38" name="object 38"/>
          <p:cNvSpPr txBox="1"/>
          <p:nvPr/>
        </p:nvSpPr>
        <p:spPr>
          <a:xfrm>
            <a:off x="6582918" y="4244594"/>
            <a:ext cx="4445000" cy="195580"/>
          </a:xfrm>
          <a:prstGeom prst="rect">
            <a:avLst/>
          </a:prstGeom>
        </p:spPr>
        <p:txBody>
          <a:bodyPr vert="horz" wrap="square" lIns="0" tIns="0" rIns="0" bIns="0" rtlCol="0">
            <a:spAutoFit/>
          </a:bodyPr>
          <a:lstStyle/>
          <a:p>
            <a:pPr marL="12700">
              <a:lnSpc>
                <a:spcPct val="100000"/>
              </a:lnSpc>
            </a:pPr>
            <a:r>
              <a:rPr sz="1200" dirty="0">
                <a:solidFill>
                  <a:srgbClr val="333333"/>
                </a:solidFill>
                <a:latin typeface="微软雅黑"/>
                <a:cs typeface="微软雅黑"/>
              </a:rPr>
              <a:t>通过提供接口，让用户自由访问所申请到的区块链网络并进行调用</a:t>
            </a:r>
            <a:endParaRPr sz="1200">
              <a:latin typeface="微软雅黑"/>
              <a:cs typeface="微软雅黑"/>
            </a:endParaRPr>
          </a:p>
        </p:txBody>
      </p:sp>
      <p:sp>
        <p:nvSpPr>
          <p:cNvPr id="39" name="object 39"/>
          <p:cNvSpPr txBox="1"/>
          <p:nvPr/>
        </p:nvSpPr>
        <p:spPr>
          <a:xfrm>
            <a:off x="6582918" y="4602479"/>
            <a:ext cx="5207000" cy="195580"/>
          </a:xfrm>
          <a:prstGeom prst="rect">
            <a:avLst/>
          </a:prstGeom>
        </p:spPr>
        <p:txBody>
          <a:bodyPr vert="horz" wrap="square" lIns="0" tIns="0" rIns="0" bIns="0" rtlCol="0">
            <a:spAutoFit/>
          </a:bodyPr>
          <a:lstStyle/>
          <a:p>
            <a:pPr marL="12700">
              <a:lnSpc>
                <a:spcPct val="100000"/>
              </a:lnSpc>
            </a:pPr>
            <a:r>
              <a:rPr sz="1200" dirty="0">
                <a:solidFill>
                  <a:srgbClr val="333333"/>
                </a:solidFill>
                <a:latin typeface="微软雅黑"/>
                <a:cs typeface="微软雅黑"/>
              </a:rPr>
              <a:t>提供直观的区块链可视化监控与操作界面，将区块链应用与底层平台无缝对接</a:t>
            </a:r>
            <a:endParaRPr sz="1200">
              <a:latin typeface="微软雅黑"/>
              <a:cs typeface="微软雅黑"/>
            </a:endParaRPr>
          </a:p>
        </p:txBody>
      </p:sp>
      <p:sp>
        <p:nvSpPr>
          <p:cNvPr id="40" name="object 40"/>
          <p:cNvSpPr txBox="1"/>
          <p:nvPr/>
        </p:nvSpPr>
        <p:spPr>
          <a:xfrm>
            <a:off x="6582282" y="4977383"/>
            <a:ext cx="4902200" cy="195580"/>
          </a:xfrm>
          <a:prstGeom prst="rect">
            <a:avLst/>
          </a:prstGeom>
        </p:spPr>
        <p:txBody>
          <a:bodyPr vert="horz" wrap="square" lIns="0" tIns="0" rIns="0" bIns="0" rtlCol="0">
            <a:spAutoFit/>
          </a:bodyPr>
          <a:lstStyle/>
          <a:p>
            <a:pPr marL="12700">
              <a:lnSpc>
                <a:spcPct val="100000"/>
              </a:lnSpc>
            </a:pPr>
            <a:r>
              <a:rPr sz="1200" dirty="0">
                <a:solidFill>
                  <a:srgbClr val="333333"/>
                </a:solidFill>
                <a:latin typeface="微软雅黑"/>
                <a:cs typeface="微软雅黑"/>
              </a:rPr>
              <a:t>提供简单易用的智能合约开发与测试环境，方便用户对应用代码进行管理</a:t>
            </a:r>
            <a:endParaRPr sz="1200">
              <a:latin typeface="微软雅黑"/>
              <a:cs typeface="微软雅黑"/>
            </a:endParaRPr>
          </a:p>
        </p:txBody>
      </p:sp>
      <p:sp>
        <p:nvSpPr>
          <p:cNvPr id="41" name="object 41"/>
          <p:cNvSpPr txBox="1"/>
          <p:nvPr/>
        </p:nvSpPr>
        <p:spPr>
          <a:xfrm>
            <a:off x="6582282" y="5323966"/>
            <a:ext cx="2616200" cy="195580"/>
          </a:xfrm>
          <a:prstGeom prst="rect">
            <a:avLst/>
          </a:prstGeom>
        </p:spPr>
        <p:txBody>
          <a:bodyPr vert="horz" wrap="square" lIns="0" tIns="0" rIns="0" bIns="0" rtlCol="0">
            <a:spAutoFit/>
          </a:bodyPr>
          <a:lstStyle/>
          <a:p>
            <a:pPr marL="12700">
              <a:lnSpc>
                <a:spcPct val="100000"/>
              </a:lnSpc>
            </a:pPr>
            <a:r>
              <a:rPr sz="1200" dirty="0">
                <a:solidFill>
                  <a:srgbClr val="333333"/>
                </a:solidFill>
                <a:latin typeface="微软雅黑"/>
                <a:cs typeface="微软雅黑"/>
              </a:rPr>
              <a:t>为管理员提供用户管理和资源管理操作</a:t>
            </a:r>
            <a:endParaRPr sz="1200">
              <a:latin typeface="微软雅黑"/>
              <a:cs typeface="微软雅黑"/>
            </a:endParaRPr>
          </a:p>
        </p:txBody>
      </p:sp>
      <p:sp>
        <p:nvSpPr>
          <p:cNvPr id="42" name="object 42"/>
          <p:cNvSpPr txBox="1"/>
          <p:nvPr/>
        </p:nvSpPr>
        <p:spPr>
          <a:xfrm>
            <a:off x="6583426" y="5695492"/>
            <a:ext cx="3073400" cy="195580"/>
          </a:xfrm>
          <a:prstGeom prst="rect">
            <a:avLst/>
          </a:prstGeom>
        </p:spPr>
        <p:txBody>
          <a:bodyPr vert="horz" wrap="square" lIns="0" tIns="0" rIns="0" bIns="0" rtlCol="0">
            <a:spAutoFit/>
          </a:bodyPr>
          <a:lstStyle/>
          <a:p>
            <a:pPr marL="12700">
              <a:lnSpc>
                <a:spcPct val="100000"/>
              </a:lnSpc>
            </a:pPr>
            <a:r>
              <a:rPr sz="1200" dirty="0">
                <a:solidFill>
                  <a:srgbClr val="333333"/>
                </a:solidFill>
                <a:latin typeface="微软雅黑"/>
                <a:cs typeface="微软雅黑"/>
              </a:rPr>
              <a:t>为管理员提供对系统各项健康状态的实时监控</a:t>
            </a:r>
            <a:endParaRPr sz="1200">
              <a:latin typeface="微软雅黑"/>
              <a:cs typeface="微软雅黑"/>
            </a:endParaRPr>
          </a:p>
        </p:txBody>
      </p:sp>
      <p:sp>
        <p:nvSpPr>
          <p:cNvPr id="43" name="object 43"/>
          <p:cNvSpPr txBox="1"/>
          <p:nvPr/>
        </p:nvSpPr>
        <p:spPr>
          <a:xfrm>
            <a:off x="6583426" y="6054852"/>
            <a:ext cx="3683000" cy="195580"/>
          </a:xfrm>
          <a:prstGeom prst="rect">
            <a:avLst/>
          </a:prstGeom>
        </p:spPr>
        <p:txBody>
          <a:bodyPr vert="horz" wrap="square" lIns="0" tIns="0" rIns="0" bIns="0" rtlCol="0">
            <a:spAutoFit/>
          </a:bodyPr>
          <a:lstStyle/>
          <a:p>
            <a:pPr marL="12700">
              <a:lnSpc>
                <a:spcPct val="100000"/>
              </a:lnSpc>
            </a:pPr>
            <a:r>
              <a:rPr sz="1200" dirty="0">
                <a:solidFill>
                  <a:srgbClr val="333333"/>
                </a:solidFill>
                <a:latin typeface="微软雅黑"/>
                <a:cs typeface="微软雅黑"/>
              </a:rPr>
              <a:t>提供对平台内各项资源和应用层的数据分析和响应能力</a:t>
            </a:r>
            <a:endParaRPr sz="1200">
              <a:latin typeface="微软雅黑"/>
              <a:cs typeface="微软雅黑"/>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588645">
              <a:lnSpc>
                <a:spcPct val="100000"/>
              </a:lnSpc>
            </a:pPr>
            <a:r>
              <a:rPr sz="1200" dirty="0">
                <a:solidFill>
                  <a:srgbClr val="5E666F"/>
                </a:solidFill>
                <a:latin typeface="微软雅黑"/>
                <a:cs typeface="微软雅黑"/>
              </a:rPr>
              <a:t>Ba</a:t>
            </a:r>
            <a:r>
              <a:rPr sz="1200" spc="-10" dirty="0">
                <a:solidFill>
                  <a:srgbClr val="5E666F"/>
                </a:solidFill>
                <a:latin typeface="微软雅黑"/>
                <a:cs typeface="微软雅黑"/>
              </a:rPr>
              <a:t>a</a:t>
            </a:r>
            <a:r>
              <a:rPr sz="1200" dirty="0">
                <a:solidFill>
                  <a:srgbClr val="5E666F"/>
                </a:solidFill>
                <a:latin typeface="微软雅黑"/>
                <a:cs typeface="微软雅黑"/>
              </a:rPr>
              <a:t>S</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spc="-15" dirty="0">
                <a:latin typeface="微软雅黑"/>
                <a:cs typeface="微软雅黑"/>
              </a:rPr>
              <a:t>BaaS</a:t>
            </a:r>
            <a:r>
              <a:rPr spc="-15" dirty="0"/>
              <a:t>：不同于</a:t>
            </a:r>
            <a:r>
              <a:rPr spc="-15" dirty="0">
                <a:latin typeface="微软雅黑"/>
                <a:cs typeface="微软雅黑"/>
              </a:rPr>
              <a:t>BTaaS</a:t>
            </a:r>
            <a:r>
              <a:rPr spc="-15" dirty="0"/>
              <a:t>，</a:t>
            </a:r>
            <a:r>
              <a:rPr spc="-15" dirty="0">
                <a:latin typeface="微软雅黑"/>
                <a:cs typeface="微软雅黑"/>
              </a:rPr>
              <a:t>BaaS</a:t>
            </a:r>
            <a:r>
              <a:rPr spc="-15" dirty="0"/>
              <a:t>是面向开发者，基于现有的区块链</a:t>
            </a:r>
          </a:p>
          <a:p>
            <a:pPr marL="12700">
              <a:lnSpc>
                <a:spcPts val="2735"/>
              </a:lnSpc>
            </a:pPr>
            <a:r>
              <a:rPr spc="-5" dirty="0"/>
              <a:t>对业务进行重塑，通用、开放的服务</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829767" y="1403263"/>
            <a:ext cx="10815955" cy="2553335"/>
          </a:xfrm>
          <a:prstGeom prst="rect">
            <a:avLst/>
          </a:prstGeom>
        </p:spPr>
        <p:txBody>
          <a:bodyPr vert="horz" wrap="square" lIns="0" tIns="0" rIns="0" bIns="0" rtlCol="0">
            <a:spAutoFit/>
          </a:bodyPr>
          <a:lstStyle/>
          <a:p>
            <a:pPr marL="299085" marR="83820" indent="-286385">
              <a:lnSpc>
                <a:spcPct val="150100"/>
              </a:lnSpc>
              <a:buClr>
                <a:srgbClr val="1D9ED2"/>
              </a:buClr>
              <a:buFont typeface="Arial Unicode MS"/>
              <a:buChar char="◆"/>
              <a:tabLst>
                <a:tab pos="299720" algn="l"/>
              </a:tabLst>
            </a:pPr>
            <a:r>
              <a:rPr sz="1400" spc="-15" dirty="0">
                <a:solidFill>
                  <a:srgbClr val="585858"/>
                </a:solidFill>
                <a:latin typeface="微软雅黑"/>
                <a:cs typeface="微软雅黑"/>
              </a:rPr>
              <a:t>BaaS之外还有一个概念BTaaS，我们可以从其源头Iaas、PaaS、SaaS来理解BaaS与BTaaS的区别。BTaaS是Blockchain </a:t>
            </a:r>
            <a:r>
              <a:rPr sz="1400" spc="-20" dirty="0">
                <a:solidFill>
                  <a:srgbClr val="585858"/>
                </a:solidFill>
                <a:latin typeface="微软雅黑"/>
                <a:cs typeface="微软雅黑"/>
              </a:rPr>
              <a:t>Technology  </a:t>
            </a:r>
            <a:r>
              <a:rPr sz="1400" dirty="0">
                <a:solidFill>
                  <a:srgbClr val="585858"/>
                </a:solidFill>
                <a:latin typeface="微软雅黑"/>
                <a:cs typeface="微软雅黑"/>
              </a:rPr>
              <a:t>as a </a:t>
            </a:r>
            <a:r>
              <a:rPr sz="1400" spc="-5" dirty="0">
                <a:solidFill>
                  <a:srgbClr val="585858"/>
                </a:solidFill>
                <a:latin typeface="微软雅黑"/>
                <a:cs typeface="微软雅黑"/>
              </a:rPr>
              <a:t>Service，区块链技术即服务，专注于技术过程，具体指开发者利用区块链技术构建自己私有分布式系统。根据面向的用户，我们  可以将BTaaS与PaaS置于同一级别，面向对象为开发者；BaaS应与SaaS置于统一级别，面向对象为企业或个人。</a:t>
            </a:r>
            <a:endParaRPr sz="1400">
              <a:latin typeface="微软雅黑"/>
              <a:cs typeface="微软雅黑"/>
            </a:endParaRPr>
          </a:p>
          <a:p>
            <a:pPr marL="299085" marR="5715" indent="-287020">
              <a:lnSpc>
                <a:spcPct val="150000"/>
              </a:lnSpc>
            </a:pPr>
            <a:r>
              <a:rPr sz="1400" spc="540" dirty="0">
                <a:solidFill>
                  <a:srgbClr val="1D9ED2"/>
                </a:solidFill>
                <a:latin typeface="Arial Unicode MS"/>
                <a:cs typeface="Arial Unicode MS"/>
              </a:rPr>
              <a:t>◆</a:t>
            </a:r>
            <a:r>
              <a:rPr sz="1400" spc="470" dirty="0">
                <a:solidFill>
                  <a:srgbClr val="1D9ED2"/>
                </a:solidFill>
                <a:latin typeface="Arial Unicode MS"/>
                <a:cs typeface="Arial Unicode MS"/>
              </a:rPr>
              <a:t> </a:t>
            </a:r>
            <a:r>
              <a:rPr sz="1400" spc="-5" dirty="0">
                <a:solidFill>
                  <a:srgbClr val="585858"/>
                </a:solidFill>
                <a:latin typeface="微软雅黑"/>
                <a:cs typeface="微软雅黑"/>
              </a:rPr>
              <a:t>功能上，BaaS是通用的，基于现有的区块链对业务进行重塑，是一项开放的服务；BTaaS是专用的，注重技术过程构建自己的新区块链  </a:t>
            </a:r>
            <a:r>
              <a:rPr sz="1400" dirty="0">
                <a:solidFill>
                  <a:srgbClr val="585858"/>
                </a:solidFill>
                <a:latin typeface="微软雅黑"/>
                <a:cs typeface="微软雅黑"/>
              </a:rPr>
              <a:t>实例，是一项封闭的服务。</a:t>
            </a:r>
            <a:endParaRPr sz="1400">
              <a:latin typeface="微软雅黑"/>
              <a:cs typeface="微软雅黑"/>
            </a:endParaRPr>
          </a:p>
          <a:p>
            <a:pPr marL="12700">
              <a:lnSpc>
                <a:spcPct val="100000"/>
              </a:lnSpc>
              <a:spcBef>
                <a:spcPts val="840"/>
              </a:spcBef>
            </a:pPr>
            <a:r>
              <a:rPr sz="1400" spc="545" dirty="0">
                <a:solidFill>
                  <a:srgbClr val="1D9ED2"/>
                </a:solidFill>
                <a:latin typeface="Arial Unicode MS"/>
                <a:cs typeface="Arial Unicode MS"/>
              </a:rPr>
              <a:t>◆</a:t>
            </a:r>
            <a:r>
              <a:rPr sz="1400" spc="475" dirty="0">
                <a:solidFill>
                  <a:srgbClr val="1D9ED2"/>
                </a:solidFill>
                <a:latin typeface="Arial Unicode MS"/>
                <a:cs typeface="Arial Unicode MS"/>
              </a:rPr>
              <a:t> </a:t>
            </a:r>
            <a:r>
              <a:rPr sz="1400" spc="-5" dirty="0">
                <a:solidFill>
                  <a:srgbClr val="585858"/>
                </a:solidFill>
                <a:latin typeface="微软雅黑"/>
                <a:cs typeface="微软雅黑"/>
              </a:rPr>
              <a:t>产品上，BaaS用于提供新模式以及不可篡改、公开透明的服务，例如区块链浏览器、数字货币交易平台等；BTaaS用于提升企业内部运</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作效率，例如各种私有区块链应用、Hyperledger</a:t>
            </a:r>
            <a:r>
              <a:rPr sz="1400" spc="-100" dirty="0">
                <a:solidFill>
                  <a:srgbClr val="585858"/>
                </a:solidFill>
                <a:latin typeface="微软雅黑"/>
                <a:cs typeface="微软雅黑"/>
              </a:rPr>
              <a:t> </a:t>
            </a:r>
            <a:r>
              <a:rPr sz="1400" spc="-5" dirty="0">
                <a:solidFill>
                  <a:srgbClr val="585858"/>
                </a:solidFill>
                <a:latin typeface="微软雅黑"/>
                <a:cs typeface="微软雅黑"/>
              </a:rPr>
              <a:t>Fabric等。</a:t>
            </a:r>
            <a:endParaRPr sz="1400">
              <a:latin typeface="微软雅黑"/>
              <a:cs typeface="微软雅黑"/>
            </a:endParaRPr>
          </a:p>
          <a:p>
            <a:pPr marL="1562735">
              <a:lnSpc>
                <a:spcPct val="100000"/>
              </a:lnSpc>
              <a:spcBef>
                <a:spcPts val="675"/>
              </a:spcBef>
              <a:tabLst>
                <a:tab pos="6709409" algn="l"/>
              </a:tabLst>
            </a:pPr>
            <a:r>
              <a:rPr sz="1400" dirty="0">
                <a:solidFill>
                  <a:srgbClr val="585858"/>
                </a:solidFill>
                <a:latin typeface="微软雅黑"/>
                <a:cs typeface="微软雅黑"/>
              </a:rPr>
              <a:t>亿欧智库：云服务分层	</a:t>
            </a:r>
            <a:r>
              <a:rPr sz="1400" spc="-10" dirty="0">
                <a:solidFill>
                  <a:srgbClr val="585858"/>
                </a:solidFill>
                <a:latin typeface="微软雅黑"/>
                <a:cs typeface="微软雅黑"/>
              </a:rPr>
              <a:t>亿欧智库：BaaS与BTaaS功能、产品对比</a:t>
            </a:r>
            <a:endParaRPr sz="1400">
              <a:latin typeface="微软雅黑"/>
              <a:cs typeface="微软雅黑"/>
            </a:endParaRPr>
          </a:p>
        </p:txBody>
      </p:sp>
      <p:sp>
        <p:nvSpPr>
          <p:cNvPr id="7" name="object 7"/>
          <p:cNvSpPr/>
          <p:nvPr/>
        </p:nvSpPr>
        <p:spPr>
          <a:xfrm>
            <a:off x="1726692" y="4003547"/>
            <a:ext cx="360045" cy="2164080"/>
          </a:xfrm>
          <a:custGeom>
            <a:avLst/>
            <a:gdLst/>
            <a:ahLst/>
            <a:cxnLst/>
            <a:rect l="l" t="t" r="r" b="b"/>
            <a:pathLst>
              <a:path w="360044" h="2164079">
                <a:moveTo>
                  <a:pt x="269747" y="179831"/>
                </a:moveTo>
                <a:lnTo>
                  <a:pt x="89915" y="179831"/>
                </a:lnTo>
                <a:lnTo>
                  <a:pt x="89915" y="2164079"/>
                </a:lnTo>
                <a:lnTo>
                  <a:pt x="269747" y="2164079"/>
                </a:lnTo>
                <a:lnTo>
                  <a:pt x="269747" y="179831"/>
                </a:lnTo>
                <a:close/>
              </a:path>
              <a:path w="360044" h="2164079">
                <a:moveTo>
                  <a:pt x="179831" y="0"/>
                </a:moveTo>
                <a:lnTo>
                  <a:pt x="0" y="179831"/>
                </a:lnTo>
                <a:lnTo>
                  <a:pt x="359663" y="179831"/>
                </a:lnTo>
                <a:lnTo>
                  <a:pt x="179831" y="0"/>
                </a:lnTo>
                <a:close/>
              </a:path>
            </a:pathLst>
          </a:custGeom>
          <a:solidFill>
            <a:srgbClr val="F6C000"/>
          </a:solidFill>
        </p:spPr>
        <p:txBody>
          <a:bodyPr wrap="square" lIns="0" tIns="0" rIns="0" bIns="0" rtlCol="0"/>
          <a:lstStyle/>
          <a:p>
            <a:endParaRPr/>
          </a:p>
        </p:txBody>
      </p:sp>
      <p:sp>
        <p:nvSpPr>
          <p:cNvPr id="8" name="object 8"/>
          <p:cNvSpPr/>
          <p:nvPr/>
        </p:nvSpPr>
        <p:spPr>
          <a:xfrm>
            <a:off x="1441703" y="5658611"/>
            <a:ext cx="929640" cy="346075"/>
          </a:xfrm>
          <a:custGeom>
            <a:avLst/>
            <a:gdLst/>
            <a:ahLst/>
            <a:cxnLst/>
            <a:rect l="l" t="t" r="r" b="b"/>
            <a:pathLst>
              <a:path w="929639" h="346075">
                <a:moveTo>
                  <a:pt x="871982" y="0"/>
                </a:moveTo>
                <a:lnTo>
                  <a:pt x="57658" y="0"/>
                </a:lnTo>
                <a:lnTo>
                  <a:pt x="35200" y="4531"/>
                </a:lnTo>
                <a:lnTo>
                  <a:pt x="16875" y="16889"/>
                </a:lnTo>
                <a:lnTo>
                  <a:pt x="4526" y="35216"/>
                </a:lnTo>
                <a:lnTo>
                  <a:pt x="0" y="57657"/>
                </a:lnTo>
                <a:lnTo>
                  <a:pt x="0" y="288290"/>
                </a:lnTo>
                <a:lnTo>
                  <a:pt x="4526" y="310731"/>
                </a:lnTo>
                <a:lnTo>
                  <a:pt x="16875" y="329058"/>
                </a:lnTo>
                <a:lnTo>
                  <a:pt x="35200" y="341416"/>
                </a:lnTo>
                <a:lnTo>
                  <a:pt x="57658" y="345947"/>
                </a:lnTo>
                <a:lnTo>
                  <a:pt x="871982" y="345947"/>
                </a:lnTo>
                <a:lnTo>
                  <a:pt x="894439" y="341416"/>
                </a:lnTo>
                <a:lnTo>
                  <a:pt x="912764" y="329058"/>
                </a:lnTo>
                <a:lnTo>
                  <a:pt x="925113" y="310731"/>
                </a:lnTo>
                <a:lnTo>
                  <a:pt x="929640" y="288290"/>
                </a:lnTo>
                <a:lnTo>
                  <a:pt x="929640" y="57657"/>
                </a:lnTo>
                <a:lnTo>
                  <a:pt x="925113" y="35216"/>
                </a:lnTo>
                <a:lnTo>
                  <a:pt x="912764" y="16889"/>
                </a:lnTo>
                <a:lnTo>
                  <a:pt x="894439" y="4531"/>
                </a:lnTo>
                <a:lnTo>
                  <a:pt x="871982" y="0"/>
                </a:lnTo>
                <a:close/>
              </a:path>
            </a:pathLst>
          </a:custGeom>
          <a:solidFill>
            <a:srgbClr val="9DD2E7"/>
          </a:solidFill>
        </p:spPr>
        <p:txBody>
          <a:bodyPr wrap="square" lIns="0" tIns="0" rIns="0" bIns="0" rtlCol="0"/>
          <a:lstStyle/>
          <a:p>
            <a:endParaRPr/>
          </a:p>
        </p:txBody>
      </p:sp>
      <p:sp>
        <p:nvSpPr>
          <p:cNvPr id="9" name="object 9"/>
          <p:cNvSpPr txBox="1"/>
          <p:nvPr/>
        </p:nvSpPr>
        <p:spPr>
          <a:xfrm>
            <a:off x="1692910" y="5702909"/>
            <a:ext cx="427355" cy="256540"/>
          </a:xfrm>
          <a:prstGeom prst="rect">
            <a:avLst/>
          </a:prstGeom>
        </p:spPr>
        <p:txBody>
          <a:bodyPr vert="horz" wrap="square" lIns="0" tIns="0" rIns="0" bIns="0" rtlCol="0">
            <a:spAutoFit/>
          </a:bodyPr>
          <a:lstStyle/>
          <a:p>
            <a:pPr marL="12700">
              <a:lnSpc>
                <a:spcPct val="100000"/>
              </a:lnSpc>
            </a:pPr>
            <a:r>
              <a:rPr sz="1600" spc="-5" dirty="0">
                <a:solidFill>
                  <a:srgbClr val="F9F9F9"/>
                </a:solidFill>
                <a:latin typeface="微软雅黑"/>
                <a:cs typeface="微软雅黑"/>
              </a:rPr>
              <a:t>Ia</a:t>
            </a:r>
            <a:r>
              <a:rPr sz="1600" dirty="0">
                <a:solidFill>
                  <a:srgbClr val="F9F9F9"/>
                </a:solidFill>
                <a:latin typeface="微软雅黑"/>
                <a:cs typeface="微软雅黑"/>
              </a:rPr>
              <a:t>a</a:t>
            </a:r>
            <a:r>
              <a:rPr sz="1600" spc="-5" dirty="0">
                <a:solidFill>
                  <a:srgbClr val="F9F9F9"/>
                </a:solidFill>
                <a:latin typeface="微软雅黑"/>
                <a:cs typeface="微软雅黑"/>
              </a:rPr>
              <a:t>S</a:t>
            </a:r>
            <a:endParaRPr sz="1600">
              <a:latin typeface="微软雅黑"/>
              <a:cs typeface="微软雅黑"/>
            </a:endParaRPr>
          </a:p>
        </p:txBody>
      </p:sp>
      <p:sp>
        <p:nvSpPr>
          <p:cNvPr id="10" name="object 10"/>
          <p:cNvSpPr/>
          <p:nvPr/>
        </p:nvSpPr>
        <p:spPr>
          <a:xfrm>
            <a:off x="1441703" y="5052059"/>
            <a:ext cx="929640" cy="346075"/>
          </a:xfrm>
          <a:custGeom>
            <a:avLst/>
            <a:gdLst/>
            <a:ahLst/>
            <a:cxnLst/>
            <a:rect l="l" t="t" r="r" b="b"/>
            <a:pathLst>
              <a:path w="929639" h="346075">
                <a:moveTo>
                  <a:pt x="871982" y="0"/>
                </a:moveTo>
                <a:lnTo>
                  <a:pt x="57658" y="0"/>
                </a:lnTo>
                <a:lnTo>
                  <a:pt x="35200" y="4526"/>
                </a:lnTo>
                <a:lnTo>
                  <a:pt x="16875" y="16875"/>
                </a:lnTo>
                <a:lnTo>
                  <a:pt x="4526" y="35200"/>
                </a:lnTo>
                <a:lnTo>
                  <a:pt x="0" y="57657"/>
                </a:lnTo>
                <a:lnTo>
                  <a:pt x="0" y="288289"/>
                </a:lnTo>
                <a:lnTo>
                  <a:pt x="4526" y="310747"/>
                </a:lnTo>
                <a:lnTo>
                  <a:pt x="16875" y="329072"/>
                </a:lnTo>
                <a:lnTo>
                  <a:pt x="35200" y="341421"/>
                </a:lnTo>
                <a:lnTo>
                  <a:pt x="57658" y="345947"/>
                </a:lnTo>
                <a:lnTo>
                  <a:pt x="871982" y="345947"/>
                </a:lnTo>
                <a:lnTo>
                  <a:pt x="894439" y="341421"/>
                </a:lnTo>
                <a:lnTo>
                  <a:pt x="912764" y="329072"/>
                </a:lnTo>
                <a:lnTo>
                  <a:pt x="925113" y="310747"/>
                </a:lnTo>
                <a:lnTo>
                  <a:pt x="929640" y="288289"/>
                </a:lnTo>
                <a:lnTo>
                  <a:pt x="929640" y="57657"/>
                </a:lnTo>
                <a:lnTo>
                  <a:pt x="925113" y="35200"/>
                </a:lnTo>
                <a:lnTo>
                  <a:pt x="912764" y="16875"/>
                </a:lnTo>
                <a:lnTo>
                  <a:pt x="894439" y="4526"/>
                </a:lnTo>
                <a:lnTo>
                  <a:pt x="871982" y="0"/>
                </a:lnTo>
                <a:close/>
              </a:path>
            </a:pathLst>
          </a:custGeom>
          <a:solidFill>
            <a:srgbClr val="52B5DD"/>
          </a:solidFill>
        </p:spPr>
        <p:txBody>
          <a:bodyPr wrap="square" lIns="0" tIns="0" rIns="0" bIns="0" rtlCol="0"/>
          <a:lstStyle/>
          <a:p>
            <a:endParaRPr/>
          </a:p>
        </p:txBody>
      </p:sp>
      <p:sp>
        <p:nvSpPr>
          <p:cNvPr id="11" name="object 11"/>
          <p:cNvSpPr txBox="1"/>
          <p:nvPr/>
        </p:nvSpPr>
        <p:spPr>
          <a:xfrm>
            <a:off x="1663954" y="5096636"/>
            <a:ext cx="483234" cy="256540"/>
          </a:xfrm>
          <a:prstGeom prst="rect">
            <a:avLst/>
          </a:prstGeom>
        </p:spPr>
        <p:txBody>
          <a:bodyPr vert="horz" wrap="square" lIns="0" tIns="0" rIns="0" bIns="0" rtlCol="0">
            <a:spAutoFit/>
          </a:bodyPr>
          <a:lstStyle/>
          <a:p>
            <a:pPr marL="12700">
              <a:lnSpc>
                <a:spcPct val="100000"/>
              </a:lnSpc>
            </a:pPr>
            <a:r>
              <a:rPr sz="1600" spc="-75" dirty="0">
                <a:solidFill>
                  <a:srgbClr val="F9F9F9"/>
                </a:solidFill>
                <a:latin typeface="微软雅黑"/>
                <a:cs typeface="微软雅黑"/>
              </a:rPr>
              <a:t>P</a:t>
            </a:r>
            <a:r>
              <a:rPr sz="1600" spc="-5" dirty="0">
                <a:solidFill>
                  <a:srgbClr val="F9F9F9"/>
                </a:solidFill>
                <a:latin typeface="微软雅黑"/>
                <a:cs typeface="微软雅黑"/>
              </a:rPr>
              <a:t>aaS</a:t>
            </a:r>
            <a:endParaRPr sz="1600">
              <a:latin typeface="微软雅黑"/>
              <a:cs typeface="微软雅黑"/>
            </a:endParaRPr>
          </a:p>
        </p:txBody>
      </p:sp>
      <p:sp>
        <p:nvSpPr>
          <p:cNvPr id="12" name="object 12"/>
          <p:cNvSpPr/>
          <p:nvPr/>
        </p:nvSpPr>
        <p:spPr>
          <a:xfrm>
            <a:off x="1441703" y="4445508"/>
            <a:ext cx="929640" cy="347980"/>
          </a:xfrm>
          <a:custGeom>
            <a:avLst/>
            <a:gdLst/>
            <a:ahLst/>
            <a:cxnLst/>
            <a:rect l="l" t="t" r="r" b="b"/>
            <a:pathLst>
              <a:path w="929639" h="347979">
                <a:moveTo>
                  <a:pt x="871728" y="0"/>
                </a:moveTo>
                <a:lnTo>
                  <a:pt x="57912" y="0"/>
                </a:lnTo>
                <a:lnTo>
                  <a:pt x="35361" y="4548"/>
                </a:lnTo>
                <a:lnTo>
                  <a:pt x="16954" y="16954"/>
                </a:lnTo>
                <a:lnTo>
                  <a:pt x="4548" y="35361"/>
                </a:lnTo>
                <a:lnTo>
                  <a:pt x="0" y="57912"/>
                </a:lnTo>
                <a:lnTo>
                  <a:pt x="0" y="289560"/>
                </a:lnTo>
                <a:lnTo>
                  <a:pt x="4548" y="312110"/>
                </a:lnTo>
                <a:lnTo>
                  <a:pt x="16954" y="330517"/>
                </a:lnTo>
                <a:lnTo>
                  <a:pt x="35361" y="342923"/>
                </a:lnTo>
                <a:lnTo>
                  <a:pt x="57912" y="347472"/>
                </a:lnTo>
                <a:lnTo>
                  <a:pt x="871728" y="347472"/>
                </a:lnTo>
                <a:lnTo>
                  <a:pt x="894278" y="342923"/>
                </a:lnTo>
                <a:lnTo>
                  <a:pt x="912685" y="330517"/>
                </a:lnTo>
                <a:lnTo>
                  <a:pt x="925091" y="312110"/>
                </a:lnTo>
                <a:lnTo>
                  <a:pt x="929640" y="289560"/>
                </a:lnTo>
                <a:lnTo>
                  <a:pt x="929640" y="57912"/>
                </a:lnTo>
                <a:lnTo>
                  <a:pt x="925091" y="35361"/>
                </a:lnTo>
                <a:lnTo>
                  <a:pt x="912685" y="16954"/>
                </a:lnTo>
                <a:lnTo>
                  <a:pt x="894278" y="4548"/>
                </a:lnTo>
                <a:lnTo>
                  <a:pt x="871728" y="0"/>
                </a:lnTo>
                <a:close/>
              </a:path>
            </a:pathLst>
          </a:custGeom>
          <a:solidFill>
            <a:srgbClr val="1D9ED2"/>
          </a:solidFill>
        </p:spPr>
        <p:txBody>
          <a:bodyPr wrap="square" lIns="0" tIns="0" rIns="0" bIns="0" rtlCol="0"/>
          <a:lstStyle/>
          <a:p>
            <a:endParaRPr/>
          </a:p>
        </p:txBody>
      </p:sp>
      <p:sp>
        <p:nvSpPr>
          <p:cNvPr id="13" name="object 13"/>
          <p:cNvSpPr txBox="1"/>
          <p:nvPr/>
        </p:nvSpPr>
        <p:spPr>
          <a:xfrm>
            <a:off x="1663954" y="4490084"/>
            <a:ext cx="485140" cy="256540"/>
          </a:xfrm>
          <a:prstGeom prst="rect">
            <a:avLst/>
          </a:prstGeom>
        </p:spPr>
        <p:txBody>
          <a:bodyPr vert="horz" wrap="square" lIns="0" tIns="0" rIns="0" bIns="0" rtlCol="0">
            <a:spAutoFit/>
          </a:bodyPr>
          <a:lstStyle/>
          <a:p>
            <a:pPr marL="12700">
              <a:lnSpc>
                <a:spcPct val="100000"/>
              </a:lnSpc>
            </a:pPr>
            <a:r>
              <a:rPr sz="1600" spc="-10" dirty="0">
                <a:solidFill>
                  <a:srgbClr val="F9F9F9"/>
                </a:solidFill>
                <a:latin typeface="微软雅黑"/>
                <a:cs typeface="微软雅黑"/>
              </a:rPr>
              <a:t>S</a:t>
            </a:r>
            <a:r>
              <a:rPr sz="1600" dirty="0">
                <a:solidFill>
                  <a:srgbClr val="F9F9F9"/>
                </a:solidFill>
                <a:latin typeface="微软雅黑"/>
                <a:cs typeface="微软雅黑"/>
              </a:rPr>
              <a:t>a</a:t>
            </a:r>
            <a:r>
              <a:rPr sz="1600" spc="-5" dirty="0">
                <a:solidFill>
                  <a:srgbClr val="F9F9F9"/>
                </a:solidFill>
                <a:latin typeface="微软雅黑"/>
                <a:cs typeface="微软雅黑"/>
              </a:rPr>
              <a:t>aS</a:t>
            </a:r>
            <a:endParaRPr sz="1600">
              <a:latin typeface="微软雅黑"/>
              <a:cs typeface="微软雅黑"/>
            </a:endParaRPr>
          </a:p>
        </p:txBody>
      </p:sp>
      <p:sp>
        <p:nvSpPr>
          <p:cNvPr id="14" name="object 14"/>
          <p:cNvSpPr/>
          <p:nvPr/>
        </p:nvSpPr>
        <p:spPr>
          <a:xfrm>
            <a:off x="2372105" y="5789676"/>
            <a:ext cx="252095" cy="86995"/>
          </a:xfrm>
          <a:custGeom>
            <a:avLst/>
            <a:gdLst/>
            <a:ahLst/>
            <a:cxnLst/>
            <a:rect l="l" t="t" r="r" b="b"/>
            <a:pathLst>
              <a:path w="252094" h="86995">
                <a:moveTo>
                  <a:pt x="165100" y="0"/>
                </a:moveTo>
                <a:lnTo>
                  <a:pt x="165100" y="86868"/>
                </a:lnTo>
                <a:lnTo>
                  <a:pt x="223012" y="57912"/>
                </a:lnTo>
                <a:lnTo>
                  <a:pt x="179577" y="57912"/>
                </a:lnTo>
                <a:lnTo>
                  <a:pt x="179577" y="28956"/>
                </a:lnTo>
                <a:lnTo>
                  <a:pt x="223012" y="28956"/>
                </a:lnTo>
                <a:lnTo>
                  <a:pt x="165100" y="0"/>
                </a:lnTo>
                <a:close/>
              </a:path>
              <a:path w="252094" h="86995">
                <a:moveTo>
                  <a:pt x="165100" y="28956"/>
                </a:moveTo>
                <a:lnTo>
                  <a:pt x="0" y="28956"/>
                </a:lnTo>
                <a:lnTo>
                  <a:pt x="0" y="57912"/>
                </a:lnTo>
                <a:lnTo>
                  <a:pt x="165100" y="57912"/>
                </a:lnTo>
                <a:lnTo>
                  <a:pt x="165100" y="28956"/>
                </a:lnTo>
                <a:close/>
              </a:path>
              <a:path w="252094" h="86995">
                <a:moveTo>
                  <a:pt x="223012" y="28956"/>
                </a:moveTo>
                <a:lnTo>
                  <a:pt x="179577" y="28956"/>
                </a:lnTo>
                <a:lnTo>
                  <a:pt x="179577" y="57912"/>
                </a:lnTo>
                <a:lnTo>
                  <a:pt x="223012" y="57912"/>
                </a:lnTo>
                <a:lnTo>
                  <a:pt x="251968" y="43434"/>
                </a:lnTo>
                <a:lnTo>
                  <a:pt x="223012" y="28956"/>
                </a:lnTo>
                <a:close/>
              </a:path>
            </a:pathLst>
          </a:custGeom>
          <a:solidFill>
            <a:srgbClr val="9DD2E7"/>
          </a:solidFill>
        </p:spPr>
        <p:txBody>
          <a:bodyPr wrap="square" lIns="0" tIns="0" rIns="0" bIns="0" rtlCol="0"/>
          <a:lstStyle/>
          <a:p>
            <a:endParaRPr/>
          </a:p>
        </p:txBody>
      </p:sp>
      <p:sp>
        <p:nvSpPr>
          <p:cNvPr id="15" name="object 15"/>
          <p:cNvSpPr/>
          <p:nvPr/>
        </p:nvSpPr>
        <p:spPr>
          <a:xfrm>
            <a:off x="2372105" y="5183123"/>
            <a:ext cx="252095" cy="86995"/>
          </a:xfrm>
          <a:custGeom>
            <a:avLst/>
            <a:gdLst/>
            <a:ahLst/>
            <a:cxnLst/>
            <a:rect l="l" t="t" r="r" b="b"/>
            <a:pathLst>
              <a:path w="252094" h="86995">
                <a:moveTo>
                  <a:pt x="165100" y="0"/>
                </a:moveTo>
                <a:lnTo>
                  <a:pt x="165100" y="86867"/>
                </a:lnTo>
                <a:lnTo>
                  <a:pt x="223011" y="57912"/>
                </a:lnTo>
                <a:lnTo>
                  <a:pt x="179577" y="57912"/>
                </a:lnTo>
                <a:lnTo>
                  <a:pt x="179577" y="28956"/>
                </a:lnTo>
                <a:lnTo>
                  <a:pt x="223012" y="28956"/>
                </a:lnTo>
                <a:lnTo>
                  <a:pt x="165100" y="0"/>
                </a:lnTo>
                <a:close/>
              </a:path>
              <a:path w="252094" h="86995">
                <a:moveTo>
                  <a:pt x="165100" y="28956"/>
                </a:moveTo>
                <a:lnTo>
                  <a:pt x="0" y="28956"/>
                </a:lnTo>
                <a:lnTo>
                  <a:pt x="0" y="57912"/>
                </a:lnTo>
                <a:lnTo>
                  <a:pt x="165100" y="57912"/>
                </a:lnTo>
                <a:lnTo>
                  <a:pt x="165100" y="28956"/>
                </a:lnTo>
                <a:close/>
              </a:path>
              <a:path w="252094" h="86995">
                <a:moveTo>
                  <a:pt x="223012" y="28956"/>
                </a:moveTo>
                <a:lnTo>
                  <a:pt x="179577" y="28956"/>
                </a:lnTo>
                <a:lnTo>
                  <a:pt x="179577" y="57912"/>
                </a:lnTo>
                <a:lnTo>
                  <a:pt x="223011" y="57912"/>
                </a:lnTo>
                <a:lnTo>
                  <a:pt x="251968" y="43433"/>
                </a:lnTo>
                <a:lnTo>
                  <a:pt x="223012" y="28956"/>
                </a:lnTo>
                <a:close/>
              </a:path>
            </a:pathLst>
          </a:custGeom>
          <a:solidFill>
            <a:srgbClr val="52B5DD"/>
          </a:solidFill>
        </p:spPr>
        <p:txBody>
          <a:bodyPr wrap="square" lIns="0" tIns="0" rIns="0" bIns="0" rtlCol="0"/>
          <a:lstStyle/>
          <a:p>
            <a:endParaRPr/>
          </a:p>
        </p:txBody>
      </p:sp>
      <p:sp>
        <p:nvSpPr>
          <p:cNvPr id="16" name="object 16"/>
          <p:cNvSpPr/>
          <p:nvPr/>
        </p:nvSpPr>
        <p:spPr>
          <a:xfrm>
            <a:off x="2372105" y="4578096"/>
            <a:ext cx="252095" cy="86995"/>
          </a:xfrm>
          <a:custGeom>
            <a:avLst/>
            <a:gdLst/>
            <a:ahLst/>
            <a:cxnLst/>
            <a:rect l="l" t="t" r="r" b="b"/>
            <a:pathLst>
              <a:path w="252094" h="86995">
                <a:moveTo>
                  <a:pt x="165100" y="0"/>
                </a:moveTo>
                <a:lnTo>
                  <a:pt x="165100" y="86867"/>
                </a:lnTo>
                <a:lnTo>
                  <a:pt x="223012" y="57911"/>
                </a:lnTo>
                <a:lnTo>
                  <a:pt x="179577" y="57911"/>
                </a:lnTo>
                <a:lnTo>
                  <a:pt x="179577" y="28955"/>
                </a:lnTo>
                <a:lnTo>
                  <a:pt x="223011" y="28955"/>
                </a:lnTo>
                <a:lnTo>
                  <a:pt x="165100" y="0"/>
                </a:lnTo>
                <a:close/>
              </a:path>
              <a:path w="252094" h="86995">
                <a:moveTo>
                  <a:pt x="165100" y="28955"/>
                </a:moveTo>
                <a:lnTo>
                  <a:pt x="0" y="28955"/>
                </a:lnTo>
                <a:lnTo>
                  <a:pt x="0" y="57911"/>
                </a:lnTo>
                <a:lnTo>
                  <a:pt x="165100" y="57911"/>
                </a:lnTo>
                <a:lnTo>
                  <a:pt x="165100" y="28955"/>
                </a:lnTo>
                <a:close/>
              </a:path>
              <a:path w="252094" h="86995">
                <a:moveTo>
                  <a:pt x="223011" y="28955"/>
                </a:moveTo>
                <a:lnTo>
                  <a:pt x="179577" y="28955"/>
                </a:lnTo>
                <a:lnTo>
                  <a:pt x="179577" y="57911"/>
                </a:lnTo>
                <a:lnTo>
                  <a:pt x="223012" y="57911"/>
                </a:lnTo>
                <a:lnTo>
                  <a:pt x="251968" y="43433"/>
                </a:lnTo>
                <a:lnTo>
                  <a:pt x="223011" y="28955"/>
                </a:lnTo>
                <a:close/>
              </a:path>
            </a:pathLst>
          </a:custGeom>
          <a:solidFill>
            <a:srgbClr val="1D9ED2"/>
          </a:solidFill>
        </p:spPr>
        <p:txBody>
          <a:bodyPr wrap="square" lIns="0" tIns="0" rIns="0" bIns="0" rtlCol="0"/>
          <a:lstStyle/>
          <a:p>
            <a:endParaRPr/>
          </a:p>
        </p:txBody>
      </p:sp>
      <p:sp>
        <p:nvSpPr>
          <p:cNvPr id="17" name="object 17"/>
          <p:cNvSpPr/>
          <p:nvPr/>
        </p:nvSpPr>
        <p:spPr>
          <a:xfrm>
            <a:off x="2648711" y="5658611"/>
            <a:ext cx="1114425" cy="346075"/>
          </a:xfrm>
          <a:custGeom>
            <a:avLst/>
            <a:gdLst/>
            <a:ahLst/>
            <a:cxnLst/>
            <a:rect l="l" t="t" r="r" b="b"/>
            <a:pathLst>
              <a:path w="1114425" h="346075">
                <a:moveTo>
                  <a:pt x="1056386" y="0"/>
                </a:moveTo>
                <a:lnTo>
                  <a:pt x="57657" y="0"/>
                </a:lnTo>
                <a:lnTo>
                  <a:pt x="35200" y="4531"/>
                </a:lnTo>
                <a:lnTo>
                  <a:pt x="16875" y="16889"/>
                </a:lnTo>
                <a:lnTo>
                  <a:pt x="4526" y="35216"/>
                </a:lnTo>
                <a:lnTo>
                  <a:pt x="0" y="57657"/>
                </a:lnTo>
                <a:lnTo>
                  <a:pt x="0" y="288290"/>
                </a:lnTo>
                <a:lnTo>
                  <a:pt x="4526" y="310731"/>
                </a:lnTo>
                <a:lnTo>
                  <a:pt x="16875" y="329058"/>
                </a:lnTo>
                <a:lnTo>
                  <a:pt x="35200" y="341416"/>
                </a:lnTo>
                <a:lnTo>
                  <a:pt x="57657" y="345947"/>
                </a:lnTo>
                <a:lnTo>
                  <a:pt x="1056386" y="345947"/>
                </a:lnTo>
                <a:lnTo>
                  <a:pt x="1078843" y="341416"/>
                </a:lnTo>
                <a:lnTo>
                  <a:pt x="1097168" y="329058"/>
                </a:lnTo>
                <a:lnTo>
                  <a:pt x="1109517" y="310731"/>
                </a:lnTo>
                <a:lnTo>
                  <a:pt x="1114043" y="288290"/>
                </a:lnTo>
                <a:lnTo>
                  <a:pt x="1114043" y="57657"/>
                </a:lnTo>
                <a:lnTo>
                  <a:pt x="1109517" y="35216"/>
                </a:lnTo>
                <a:lnTo>
                  <a:pt x="1097168" y="16889"/>
                </a:lnTo>
                <a:lnTo>
                  <a:pt x="1078843" y="4531"/>
                </a:lnTo>
                <a:lnTo>
                  <a:pt x="1056386" y="0"/>
                </a:lnTo>
                <a:close/>
              </a:path>
            </a:pathLst>
          </a:custGeom>
          <a:solidFill>
            <a:srgbClr val="9DD2E7"/>
          </a:solidFill>
        </p:spPr>
        <p:txBody>
          <a:bodyPr wrap="square" lIns="0" tIns="0" rIns="0" bIns="0" rtlCol="0"/>
          <a:lstStyle/>
          <a:p>
            <a:endParaRPr/>
          </a:p>
        </p:txBody>
      </p:sp>
      <p:sp>
        <p:nvSpPr>
          <p:cNvPr id="18" name="object 18"/>
          <p:cNvSpPr/>
          <p:nvPr/>
        </p:nvSpPr>
        <p:spPr>
          <a:xfrm>
            <a:off x="2648711" y="5052059"/>
            <a:ext cx="1114425" cy="346075"/>
          </a:xfrm>
          <a:custGeom>
            <a:avLst/>
            <a:gdLst/>
            <a:ahLst/>
            <a:cxnLst/>
            <a:rect l="l" t="t" r="r" b="b"/>
            <a:pathLst>
              <a:path w="1114425" h="346075">
                <a:moveTo>
                  <a:pt x="1056386" y="0"/>
                </a:moveTo>
                <a:lnTo>
                  <a:pt x="57657" y="0"/>
                </a:lnTo>
                <a:lnTo>
                  <a:pt x="35200" y="4526"/>
                </a:lnTo>
                <a:lnTo>
                  <a:pt x="16875" y="16875"/>
                </a:lnTo>
                <a:lnTo>
                  <a:pt x="4526" y="35200"/>
                </a:lnTo>
                <a:lnTo>
                  <a:pt x="0" y="57657"/>
                </a:lnTo>
                <a:lnTo>
                  <a:pt x="0" y="288289"/>
                </a:lnTo>
                <a:lnTo>
                  <a:pt x="4526" y="310747"/>
                </a:lnTo>
                <a:lnTo>
                  <a:pt x="16875" y="329072"/>
                </a:lnTo>
                <a:lnTo>
                  <a:pt x="35200" y="341421"/>
                </a:lnTo>
                <a:lnTo>
                  <a:pt x="57657" y="345947"/>
                </a:lnTo>
                <a:lnTo>
                  <a:pt x="1056386" y="345947"/>
                </a:lnTo>
                <a:lnTo>
                  <a:pt x="1078843" y="341421"/>
                </a:lnTo>
                <a:lnTo>
                  <a:pt x="1097168" y="329072"/>
                </a:lnTo>
                <a:lnTo>
                  <a:pt x="1109517" y="310747"/>
                </a:lnTo>
                <a:lnTo>
                  <a:pt x="1114043" y="288289"/>
                </a:lnTo>
                <a:lnTo>
                  <a:pt x="1114043" y="57657"/>
                </a:lnTo>
                <a:lnTo>
                  <a:pt x="1109517" y="35200"/>
                </a:lnTo>
                <a:lnTo>
                  <a:pt x="1097168" y="16875"/>
                </a:lnTo>
                <a:lnTo>
                  <a:pt x="1078843" y="4526"/>
                </a:lnTo>
                <a:lnTo>
                  <a:pt x="1056386" y="0"/>
                </a:lnTo>
                <a:close/>
              </a:path>
            </a:pathLst>
          </a:custGeom>
          <a:solidFill>
            <a:srgbClr val="52B5DD"/>
          </a:solidFill>
        </p:spPr>
        <p:txBody>
          <a:bodyPr wrap="square" lIns="0" tIns="0" rIns="0" bIns="0" rtlCol="0"/>
          <a:lstStyle/>
          <a:p>
            <a:endParaRPr/>
          </a:p>
        </p:txBody>
      </p:sp>
      <p:sp>
        <p:nvSpPr>
          <p:cNvPr id="19" name="object 19"/>
          <p:cNvSpPr txBox="1"/>
          <p:nvPr/>
        </p:nvSpPr>
        <p:spPr>
          <a:xfrm>
            <a:off x="2917063" y="5096636"/>
            <a:ext cx="577850" cy="256540"/>
          </a:xfrm>
          <a:prstGeom prst="rect">
            <a:avLst/>
          </a:prstGeom>
        </p:spPr>
        <p:txBody>
          <a:bodyPr vert="horz" wrap="square" lIns="0" tIns="0" rIns="0" bIns="0" rtlCol="0">
            <a:spAutoFit/>
          </a:bodyPr>
          <a:lstStyle/>
          <a:p>
            <a:pPr marL="12700">
              <a:lnSpc>
                <a:spcPct val="100000"/>
              </a:lnSpc>
            </a:pPr>
            <a:r>
              <a:rPr sz="1600" spc="-85" dirty="0">
                <a:solidFill>
                  <a:srgbClr val="F9F9F9"/>
                </a:solidFill>
                <a:latin typeface="微软雅黑"/>
                <a:cs typeface="微软雅黑"/>
              </a:rPr>
              <a:t>B</a:t>
            </a:r>
            <a:r>
              <a:rPr sz="1600" spc="-190" dirty="0">
                <a:solidFill>
                  <a:srgbClr val="F9F9F9"/>
                </a:solidFill>
                <a:latin typeface="微软雅黑"/>
                <a:cs typeface="微软雅黑"/>
              </a:rPr>
              <a:t>T</a:t>
            </a:r>
            <a:r>
              <a:rPr sz="1600" spc="-5" dirty="0">
                <a:solidFill>
                  <a:srgbClr val="F9F9F9"/>
                </a:solidFill>
                <a:latin typeface="微软雅黑"/>
                <a:cs typeface="微软雅黑"/>
              </a:rPr>
              <a:t>aaS</a:t>
            </a:r>
            <a:endParaRPr sz="1600">
              <a:latin typeface="微软雅黑"/>
              <a:cs typeface="微软雅黑"/>
            </a:endParaRPr>
          </a:p>
        </p:txBody>
      </p:sp>
      <p:sp>
        <p:nvSpPr>
          <p:cNvPr id="20" name="object 20"/>
          <p:cNvSpPr/>
          <p:nvPr/>
        </p:nvSpPr>
        <p:spPr>
          <a:xfrm>
            <a:off x="2648711" y="4445508"/>
            <a:ext cx="1114425" cy="347980"/>
          </a:xfrm>
          <a:custGeom>
            <a:avLst/>
            <a:gdLst/>
            <a:ahLst/>
            <a:cxnLst/>
            <a:rect l="l" t="t" r="r" b="b"/>
            <a:pathLst>
              <a:path w="1114425" h="347979">
                <a:moveTo>
                  <a:pt x="1056132" y="0"/>
                </a:moveTo>
                <a:lnTo>
                  <a:pt x="57912" y="0"/>
                </a:lnTo>
                <a:lnTo>
                  <a:pt x="35361" y="4548"/>
                </a:lnTo>
                <a:lnTo>
                  <a:pt x="16954" y="16954"/>
                </a:lnTo>
                <a:lnTo>
                  <a:pt x="4548" y="35361"/>
                </a:lnTo>
                <a:lnTo>
                  <a:pt x="0" y="57912"/>
                </a:lnTo>
                <a:lnTo>
                  <a:pt x="0" y="289560"/>
                </a:lnTo>
                <a:lnTo>
                  <a:pt x="4548" y="312110"/>
                </a:lnTo>
                <a:lnTo>
                  <a:pt x="16954" y="330517"/>
                </a:lnTo>
                <a:lnTo>
                  <a:pt x="35361" y="342923"/>
                </a:lnTo>
                <a:lnTo>
                  <a:pt x="57912" y="347472"/>
                </a:lnTo>
                <a:lnTo>
                  <a:pt x="1056132" y="347472"/>
                </a:lnTo>
                <a:lnTo>
                  <a:pt x="1078682" y="342923"/>
                </a:lnTo>
                <a:lnTo>
                  <a:pt x="1097089" y="330517"/>
                </a:lnTo>
                <a:lnTo>
                  <a:pt x="1109495" y="312110"/>
                </a:lnTo>
                <a:lnTo>
                  <a:pt x="1114043" y="289560"/>
                </a:lnTo>
                <a:lnTo>
                  <a:pt x="1114043" y="57912"/>
                </a:lnTo>
                <a:lnTo>
                  <a:pt x="1109495" y="35361"/>
                </a:lnTo>
                <a:lnTo>
                  <a:pt x="1097089" y="16954"/>
                </a:lnTo>
                <a:lnTo>
                  <a:pt x="1078682" y="4548"/>
                </a:lnTo>
                <a:lnTo>
                  <a:pt x="1056132" y="0"/>
                </a:lnTo>
                <a:close/>
              </a:path>
            </a:pathLst>
          </a:custGeom>
          <a:solidFill>
            <a:srgbClr val="1D9ED2"/>
          </a:solidFill>
        </p:spPr>
        <p:txBody>
          <a:bodyPr wrap="square" lIns="0" tIns="0" rIns="0" bIns="0" rtlCol="0"/>
          <a:lstStyle/>
          <a:p>
            <a:endParaRPr/>
          </a:p>
        </p:txBody>
      </p:sp>
      <p:sp>
        <p:nvSpPr>
          <p:cNvPr id="21" name="object 21"/>
          <p:cNvSpPr txBox="1"/>
          <p:nvPr/>
        </p:nvSpPr>
        <p:spPr>
          <a:xfrm>
            <a:off x="2958210" y="4490084"/>
            <a:ext cx="494665" cy="256540"/>
          </a:xfrm>
          <a:prstGeom prst="rect">
            <a:avLst/>
          </a:prstGeom>
        </p:spPr>
        <p:txBody>
          <a:bodyPr vert="horz" wrap="square" lIns="0" tIns="0" rIns="0" bIns="0" rtlCol="0">
            <a:spAutoFit/>
          </a:bodyPr>
          <a:lstStyle/>
          <a:p>
            <a:pPr marL="12700">
              <a:lnSpc>
                <a:spcPct val="100000"/>
              </a:lnSpc>
            </a:pPr>
            <a:r>
              <a:rPr sz="1600" spc="-10" dirty="0">
                <a:solidFill>
                  <a:srgbClr val="F9F9F9"/>
                </a:solidFill>
                <a:latin typeface="微软雅黑"/>
                <a:cs typeface="微软雅黑"/>
              </a:rPr>
              <a:t>Ba</a:t>
            </a:r>
            <a:r>
              <a:rPr sz="1600" dirty="0">
                <a:solidFill>
                  <a:srgbClr val="F9F9F9"/>
                </a:solidFill>
                <a:latin typeface="微软雅黑"/>
                <a:cs typeface="微软雅黑"/>
              </a:rPr>
              <a:t>a</a:t>
            </a:r>
            <a:r>
              <a:rPr sz="1600" spc="-5" dirty="0">
                <a:solidFill>
                  <a:srgbClr val="F9F9F9"/>
                </a:solidFill>
                <a:latin typeface="微软雅黑"/>
                <a:cs typeface="微软雅黑"/>
              </a:rPr>
              <a:t>S</a:t>
            </a:r>
            <a:endParaRPr sz="1600">
              <a:latin typeface="微软雅黑"/>
              <a:cs typeface="微软雅黑"/>
            </a:endParaRPr>
          </a:p>
        </p:txBody>
      </p:sp>
      <p:sp>
        <p:nvSpPr>
          <p:cNvPr id="22" name="object 22"/>
          <p:cNvSpPr txBox="1"/>
          <p:nvPr/>
        </p:nvSpPr>
        <p:spPr>
          <a:xfrm>
            <a:off x="2708529" y="5716727"/>
            <a:ext cx="993775"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企业/开发者</a:t>
            </a:r>
            <a:endParaRPr sz="1400">
              <a:latin typeface="微软雅黑"/>
              <a:cs typeface="微软雅黑"/>
            </a:endParaRPr>
          </a:p>
        </p:txBody>
      </p:sp>
      <p:sp>
        <p:nvSpPr>
          <p:cNvPr id="23" name="object 23"/>
          <p:cNvSpPr/>
          <p:nvPr/>
        </p:nvSpPr>
        <p:spPr>
          <a:xfrm>
            <a:off x="3771138" y="5183123"/>
            <a:ext cx="252095" cy="86995"/>
          </a:xfrm>
          <a:custGeom>
            <a:avLst/>
            <a:gdLst/>
            <a:ahLst/>
            <a:cxnLst/>
            <a:rect l="l" t="t" r="r" b="b"/>
            <a:pathLst>
              <a:path w="252095" h="86995">
                <a:moveTo>
                  <a:pt x="165100" y="0"/>
                </a:moveTo>
                <a:lnTo>
                  <a:pt x="165100" y="86867"/>
                </a:lnTo>
                <a:lnTo>
                  <a:pt x="223011" y="57912"/>
                </a:lnTo>
                <a:lnTo>
                  <a:pt x="179577" y="57912"/>
                </a:lnTo>
                <a:lnTo>
                  <a:pt x="179577" y="28956"/>
                </a:lnTo>
                <a:lnTo>
                  <a:pt x="223012" y="28956"/>
                </a:lnTo>
                <a:lnTo>
                  <a:pt x="165100" y="0"/>
                </a:lnTo>
                <a:close/>
              </a:path>
              <a:path w="252095" h="86995">
                <a:moveTo>
                  <a:pt x="165100" y="28956"/>
                </a:moveTo>
                <a:lnTo>
                  <a:pt x="0" y="28956"/>
                </a:lnTo>
                <a:lnTo>
                  <a:pt x="0" y="57912"/>
                </a:lnTo>
                <a:lnTo>
                  <a:pt x="165100" y="57912"/>
                </a:lnTo>
                <a:lnTo>
                  <a:pt x="165100" y="28956"/>
                </a:lnTo>
                <a:close/>
              </a:path>
              <a:path w="252095" h="86995">
                <a:moveTo>
                  <a:pt x="223012" y="28956"/>
                </a:moveTo>
                <a:lnTo>
                  <a:pt x="179577" y="28956"/>
                </a:lnTo>
                <a:lnTo>
                  <a:pt x="179577" y="57912"/>
                </a:lnTo>
                <a:lnTo>
                  <a:pt x="223011" y="57912"/>
                </a:lnTo>
                <a:lnTo>
                  <a:pt x="251967" y="43433"/>
                </a:lnTo>
                <a:lnTo>
                  <a:pt x="223012" y="28956"/>
                </a:lnTo>
                <a:close/>
              </a:path>
            </a:pathLst>
          </a:custGeom>
          <a:solidFill>
            <a:srgbClr val="52B5DD"/>
          </a:solidFill>
        </p:spPr>
        <p:txBody>
          <a:bodyPr wrap="square" lIns="0" tIns="0" rIns="0" bIns="0" rtlCol="0"/>
          <a:lstStyle/>
          <a:p>
            <a:endParaRPr/>
          </a:p>
        </p:txBody>
      </p:sp>
      <p:sp>
        <p:nvSpPr>
          <p:cNvPr id="24" name="object 24"/>
          <p:cNvSpPr/>
          <p:nvPr/>
        </p:nvSpPr>
        <p:spPr>
          <a:xfrm>
            <a:off x="3771138" y="4578096"/>
            <a:ext cx="252095" cy="86995"/>
          </a:xfrm>
          <a:custGeom>
            <a:avLst/>
            <a:gdLst/>
            <a:ahLst/>
            <a:cxnLst/>
            <a:rect l="l" t="t" r="r" b="b"/>
            <a:pathLst>
              <a:path w="252095" h="86995">
                <a:moveTo>
                  <a:pt x="165100" y="0"/>
                </a:moveTo>
                <a:lnTo>
                  <a:pt x="165100" y="86867"/>
                </a:lnTo>
                <a:lnTo>
                  <a:pt x="223012" y="57911"/>
                </a:lnTo>
                <a:lnTo>
                  <a:pt x="179577" y="57911"/>
                </a:lnTo>
                <a:lnTo>
                  <a:pt x="179577" y="28955"/>
                </a:lnTo>
                <a:lnTo>
                  <a:pt x="223011" y="28955"/>
                </a:lnTo>
                <a:lnTo>
                  <a:pt x="165100" y="0"/>
                </a:lnTo>
                <a:close/>
              </a:path>
              <a:path w="252095" h="86995">
                <a:moveTo>
                  <a:pt x="165100" y="28955"/>
                </a:moveTo>
                <a:lnTo>
                  <a:pt x="0" y="28955"/>
                </a:lnTo>
                <a:lnTo>
                  <a:pt x="0" y="57911"/>
                </a:lnTo>
                <a:lnTo>
                  <a:pt x="165100" y="57911"/>
                </a:lnTo>
                <a:lnTo>
                  <a:pt x="165100" y="28955"/>
                </a:lnTo>
                <a:close/>
              </a:path>
              <a:path w="252095" h="86995">
                <a:moveTo>
                  <a:pt x="223011" y="28955"/>
                </a:moveTo>
                <a:lnTo>
                  <a:pt x="179577" y="28955"/>
                </a:lnTo>
                <a:lnTo>
                  <a:pt x="179577" y="57911"/>
                </a:lnTo>
                <a:lnTo>
                  <a:pt x="223012" y="57911"/>
                </a:lnTo>
                <a:lnTo>
                  <a:pt x="251967" y="43433"/>
                </a:lnTo>
                <a:lnTo>
                  <a:pt x="223011" y="28955"/>
                </a:lnTo>
                <a:close/>
              </a:path>
            </a:pathLst>
          </a:custGeom>
          <a:solidFill>
            <a:srgbClr val="1D9ED2"/>
          </a:solidFill>
        </p:spPr>
        <p:txBody>
          <a:bodyPr wrap="square" lIns="0" tIns="0" rIns="0" bIns="0" rtlCol="0"/>
          <a:lstStyle/>
          <a:p>
            <a:endParaRPr/>
          </a:p>
        </p:txBody>
      </p:sp>
      <p:sp>
        <p:nvSpPr>
          <p:cNvPr id="25" name="object 25"/>
          <p:cNvSpPr/>
          <p:nvPr/>
        </p:nvSpPr>
        <p:spPr>
          <a:xfrm>
            <a:off x="4047744" y="5052059"/>
            <a:ext cx="1114425" cy="346075"/>
          </a:xfrm>
          <a:custGeom>
            <a:avLst/>
            <a:gdLst/>
            <a:ahLst/>
            <a:cxnLst/>
            <a:rect l="l" t="t" r="r" b="b"/>
            <a:pathLst>
              <a:path w="1114425" h="346075">
                <a:moveTo>
                  <a:pt x="1056385" y="0"/>
                </a:moveTo>
                <a:lnTo>
                  <a:pt x="57657" y="0"/>
                </a:lnTo>
                <a:lnTo>
                  <a:pt x="35200" y="4526"/>
                </a:lnTo>
                <a:lnTo>
                  <a:pt x="16875" y="16875"/>
                </a:lnTo>
                <a:lnTo>
                  <a:pt x="4526" y="35200"/>
                </a:lnTo>
                <a:lnTo>
                  <a:pt x="0" y="57657"/>
                </a:lnTo>
                <a:lnTo>
                  <a:pt x="0" y="288289"/>
                </a:lnTo>
                <a:lnTo>
                  <a:pt x="4526" y="310747"/>
                </a:lnTo>
                <a:lnTo>
                  <a:pt x="16875" y="329072"/>
                </a:lnTo>
                <a:lnTo>
                  <a:pt x="35200" y="341421"/>
                </a:lnTo>
                <a:lnTo>
                  <a:pt x="57657" y="345947"/>
                </a:lnTo>
                <a:lnTo>
                  <a:pt x="1056385" y="345947"/>
                </a:lnTo>
                <a:lnTo>
                  <a:pt x="1078843" y="341421"/>
                </a:lnTo>
                <a:lnTo>
                  <a:pt x="1097168" y="329072"/>
                </a:lnTo>
                <a:lnTo>
                  <a:pt x="1109517" y="310747"/>
                </a:lnTo>
                <a:lnTo>
                  <a:pt x="1114043" y="288289"/>
                </a:lnTo>
                <a:lnTo>
                  <a:pt x="1114043" y="57657"/>
                </a:lnTo>
                <a:lnTo>
                  <a:pt x="1109517" y="35200"/>
                </a:lnTo>
                <a:lnTo>
                  <a:pt x="1097168" y="16875"/>
                </a:lnTo>
                <a:lnTo>
                  <a:pt x="1078843" y="4526"/>
                </a:lnTo>
                <a:lnTo>
                  <a:pt x="1056385" y="0"/>
                </a:lnTo>
                <a:close/>
              </a:path>
            </a:pathLst>
          </a:custGeom>
          <a:solidFill>
            <a:srgbClr val="52B5DD"/>
          </a:solidFill>
        </p:spPr>
        <p:txBody>
          <a:bodyPr wrap="square" lIns="0" tIns="0" rIns="0" bIns="0" rtlCol="0"/>
          <a:lstStyle/>
          <a:p>
            <a:endParaRPr/>
          </a:p>
        </p:txBody>
      </p:sp>
      <p:sp>
        <p:nvSpPr>
          <p:cNvPr id="26" name="object 26"/>
          <p:cNvSpPr txBox="1"/>
          <p:nvPr/>
        </p:nvSpPr>
        <p:spPr>
          <a:xfrm>
            <a:off x="4325873" y="5112892"/>
            <a:ext cx="560705"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开发者</a:t>
            </a:r>
            <a:endParaRPr sz="1400">
              <a:latin typeface="微软雅黑"/>
              <a:cs typeface="微软雅黑"/>
            </a:endParaRPr>
          </a:p>
        </p:txBody>
      </p:sp>
      <p:sp>
        <p:nvSpPr>
          <p:cNvPr id="27" name="object 27"/>
          <p:cNvSpPr/>
          <p:nvPr/>
        </p:nvSpPr>
        <p:spPr>
          <a:xfrm>
            <a:off x="4047744" y="4445508"/>
            <a:ext cx="1114425" cy="347980"/>
          </a:xfrm>
          <a:custGeom>
            <a:avLst/>
            <a:gdLst/>
            <a:ahLst/>
            <a:cxnLst/>
            <a:rect l="l" t="t" r="r" b="b"/>
            <a:pathLst>
              <a:path w="1114425" h="347979">
                <a:moveTo>
                  <a:pt x="1056131" y="0"/>
                </a:moveTo>
                <a:lnTo>
                  <a:pt x="57911" y="0"/>
                </a:lnTo>
                <a:lnTo>
                  <a:pt x="35361" y="4548"/>
                </a:lnTo>
                <a:lnTo>
                  <a:pt x="16954" y="16954"/>
                </a:lnTo>
                <a:lnTo>
                  <a:pt x="4548" y="35361"/>
                </a:lnTo>
                <a:lnTo>
                  <a:pt x="0" y="57912"/>
                </a:lnTo>
                <a:lnTo>
                  <a:pt x="0" y="289560"/>
                </a:lnTo>
                <a:lnTo>
                  <a:pt x="4548" y="312110"/>
                </a:lnTo>
                <a:lnTo>
                  <a:pt x="16954" y="330517"/>
                </a:lnTo>
                <a:lnTo>
                  <a:pt x="35361" y="342923"/>
                </a:lnTo>
                <a:lnTo>
                  <a:pt x="57911" y="347472"/>
                </a:lnTo>
                <a:lnTo>
                  <a:pt x="1056131" y="347472"/>
                </a:lnTo>
                <a:lnTo>
                  <a:pt x="1078682" y="342923"/>
                </a:lnTo>
                <a:lnTo>
                  <a:pt x="1097089" y="330517"/>
                </a:lnTo>
                <a:lnTo>
                  <a:pt x="1109495" y="312110"/>
                </a:lnTo>
                <a:lnTo>
                  <a:pt x="1114043" y="289560"/>
                </a:lnTo>
                <a:lnTo>
                  <a:pt x="1114043" y="57912"/>
                </a:lnTo>
                <a:lnTo>
                  <a:pt x="1109495" y="35361"/>
                </a:lnTo>
                <a:lnTo>
                  <a:pt x="1097089" y="16954"/>
                </a:lnTo>
                <a:lnTo>
                  <a:pt x="1078682" y="4548"/>
                </a:lnTo>
                <a:lnTo>
                  <a:pt x="1056131" y="0"/>
                </a:lnTo>
                <a:close/>
              </a:path>
            </a:pathLst>
          </a:custGeom>
          <a:solidFill>
            <a:srgbClr val="1D9ED2"/>
          </a:solidFill>
        </p:spPr>
        <p:txBody>
          <a:bodyPr wrap="square" lIns="0" tIns="0" rIns="0" bIns="0" rtlCol="0"/>
          <a:lstStyle/>
          <a:p>
            <a:endParaRPr/>
          </a:p>
        </p:txBody>
      </p:sp>
      <p:sp>
        <p:nvSpPr>
          <p:cNvPr id="28" name="object 28"/>
          <p:cNvSpPr txBox="1"/>
          <p:nvPr/>
        </p:nvSpPr>
        <p:spPr>
          <a:xfrm>
            <a:off x="4197858" y="4506341"/>
            <a:ext cx="8153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企业/个人</a:t>
            </a:r>
            <a:endParaRPr sz="1400">
              <a:latin typeface="微软雅黑"/>
              <a:cs typeface="微软雅黑"/>
            </a:endParaRPr>
          </a:p>
        </p:txBody>
      </p:sp>
      <p:sp>
        <p:nvSpPr>
          <p:cNvPr id="29" name="object 29"/>
          <p:cNvSpPr/>
          <p:nvPr/>
        </p:nvSpPr>
        <p:spPr>
          <a:xfrm>
            <a:off x="5847588" y="4564379"/>
            <a:ext cx="1114425" cy="650875"/>
          </a:xfrm>
          <a:custGeom>
            <a:avLst/>
            <a:gdLst/>
            <a:ahLst/>
            <a:cxnLst/>
            <a:rect l="l" t="t" r="r" b="b"/>
            <a:pathLst>
              <a:path w="1114425" h="650875">
                <a:moveTo>
                  <a:pt x="1005586" y="0"/>
                </a:moveTo>
                <a:lnTo>
                  <a:pt x="108458" y="0"/>
                </a:lnTo>
                <a:lnTo>
                  <a:pt x="66222" y="8516"/>
                </a:lnTo>
                <a:lnTo>
                  <a:pt x="31750" y="31750"/>
                </a:lnTo>
                <a:lnTo>
                  <a:pt x="8516" y="66222"/>
                </a:lnTo>
                <a:lnTo>
                  <a:pt x="0" y="108458"/>
                </a:lnTo>
                <a:lnTo>
                  <a:pt x="0" y="542290"/>
                </a:lnTo>
                <a:lnTo>
                  <a:pt x="8516" y="584525"/>
                </a:lnTo>
                <a:lnTo>
                  <a:pt x="31750" y="618998"/>
                </a:lnTo>
                <a:lnTo>
                  <a:pt x="66222" y="642231"/>
                </a:lnTo>
                <a:lnTo>
                  <a:pt x="108458" y="650748"/>
                </a:lnTo>
                <a:lnTo>
                  <a:pt x="1005586" y="650748"/>
                </a:lnTo>
                <a:lnTo>
                  <a:pt x="1047821" y="642231"/>
                </a:lnTo>
                <a:lnTo>
                  <a:pt x="1082293" y="618998"/>
                </a:lnTo>
                <a:lnTo>
                  <a:pt x="1105527" y="584525"/>
                </a:lnTo>
                <a:lnTo>
                  <a:pt x="1114043" y="542290"/>
                </a:lnTo>
                <a:lnTo>
                  <a:pt x="1114043" y="108458"/>
                </a:lnTo>
                <a:lnTo>
                  <a:pt x="1105527" y="66222"/>
                </a:lnTo>
                <a:lnTo>
                  <a:pt x="1082294" y="31750"/>
                </a:lnTo>
                <a:lnTo>
                  <a:pt x="1047821" y="8516"/>
                </a:lnTo>
                <a:lnTo>
                  <a:pt x="1005586" y="0"/>
                </a:lnTo>
                <a:close/>
              </a:path>
            </a:pathLst>
          </a:custGeom>
          <a:solidFill>
            <a:srgbClr val="1D9ED2"/>
          </a:solidFill>
        </p:spPr>
        <p:txBody>
          <a:bodyPr wrap="square" lIns="0" tIns="0" rIns="0" bIns="0" rtlCol="0"/>
          <a:lstStyle/>
          <a:p>
            <a:endParaRPr/>
          </a:p>
        </p:txBody>
      </p:sp>
      <p:sp>
        <p:nvSpPr>
          <p:cNvPr id="30" name="object 30"/>
          <p:cNvSpPr txBox="1"/>
          <p:nvPr/>
        </p:nvSpPr>
        <p:spPr>
          <a:xfrm>
            <a:off x="6157340" y="4761103"/>
            <a:ext cx="494665" cy="256540"/>
          </a:xfrm>
          <a:prstGeom prst="rect">
            <a:avLst/>
          </a:prstGeom>
        </p:spPr>
        <p:txBody>
          <a:bodyPr vert="horz" wrap="square" lIns="0" tIns="0" rIns="0" bIns="0" rtlCol="0">
            <a:spAutoFit/>
          </a:bodyPr>
          <a:lstStyle/>
          <a:p>
            <a:pPr marL="12700">
              <a:lnSpc>
                <a:spcPct val="100000"/>
              </a:lnSpc>
            </a:pPr>
            <a:r>
              <a:rPr sz="1600" spc="-10" dirty="0">
                <a:solidFill>
                  <a:srgbClr val="F9F9F9"/>
                </a:solidFill>
                <a:latin typeface="微软雅黑"/>
                <a:cs typeface="微软雅黑"/>
              </a:rPr>
              <a:t>Ba</a:t>
            </a:r>
            <a:r>
              <a:rPr sz="1600" dirty="0">
                <a:solidFill>
                  <a:srgbClr val="F9F9F9"/>
                </a:solidFill>
                <a:latin typeface="微软雅黑"/>
                <a:cs typeface="微软雅黑"/>
              </a:rPr>
              <a:t>a</a:t>
            </a:r>
            <a:r>
              <a:rPr sz="1600" spc="-5" dirty="0">
                <a:solidFill>
                  <a:srgbClr val="F9F9F9"/>
                </a:solidFill>
                <a:latin typeface="微软雅黑"/>
                <a:cs typeface="微软雅黑"/>
              </a:rPr>
              <a:t>S</a:t>
            </a:r>
            <a:endParaRPr sz="1600">
              <a:latin typeface="微软雅黑"/>
              <a:cs typeface="微软雅黑"/>
            </a:endParaRPr>
          </a:p>
        </p:txBody>
      </p:sp>
      <p:sp>
        <p:nvSpPr>
          <p:cNvPr id="31" name="object 31"/>
          <p:cNvSpPr/>
          <p:nvPr/>
        </p:nvSpPr>
        <p:spPr>
          <a:xfrm>
            <a:off x="5847588" y="5515355"/>
            <a:ext cx="1114425" cy="652780"/>
          </a:xfrm>
          <a:custGeom>
            <a:avLst/>
            <a:gdLst/>
            <a:ahLst/>
            <a:cxnLst/>
            <a:rect l="l" t="t" r="r" b="b"/>
            <a:pathLst>
              <a:path w="1114425" h="652779">
                <a:moveTo>
                  <a:pt x="1005332" y="0"/>
                </a:moveTo>
                <a:lnTo>
                  <a:pt x="108712" y="0"/>
                </a:lnTo>
                <a:lnTo>
                  <a:pt x="66383" y="8538"/>
                </a:lnTo>
                <a:lnTo>
                  <a:pt x="31829" y="31829"/>
                </a:lnTo>
                <a:lnTo>
                  <a:pt x="8538" y="66383"/>
                </a:lnTo>
                <a:lnTo>
                  <a:pt x="0" y="108712"/>
                </a:lnTo>
                <a:lnTo>
                  <a:pt x="0" y="543560"/>
                </a:lnTo>
                <a:lnTo>
                  <a:pt x="8538" y="585872"/>
                </a:lnTo>
                <a:lnTo>
                  <a:pt x="31829" y="620428"/>
                </a:lnTo>
                <a:lnTo>
                  <a:pt x="66383" y="643727"/>
                </a:lnTo>
                <a:lnTo>
                  <a:pt x="108712" y="652272"/>
                </a:lnTo>
                <a:lnTo>
                  <a:pt x="1005332" y="652272"/>
                </a:lnTo>
                <a:lnTo>
                  <a:pt x="1047660" y="643727"/>
                </a:lnTo>
                <a:lnTo>
                  <a:pt x="1082214" y="620428"/>
                </a:lnTo>
                <a:lnTo>
                  <a:pt x="1105505" y="585872"/>
                </a:lnTo>
                <a:lnTo>
                  <a:pt x="1114043" y="543560"/>
                </a:lnTo>
                <a:lnTo>
                  <a:pt x="1114043" y="108712"/>
                </a:lnTo>
                <a:lnTo>
                  <a:pt x="1105505" y="66383"/>
                </a:lnTo>
                <a:lnTo>
                  <a:pt x="1082214" y="31829"/>
                </a:lnTo>
                <a:lnTo>
                  <a:pt x="1047660" y="8538"/>
                </a:lnTo>
                <a:lnTo>
                  <a:pt x="1005332" y="0"/>
                </a:lnTo>
                <a:close/>
              </a:path>
            </a:pathLst>
          </a:custGeom>
          <a:solidFill>
            <a:srgbClr val="F68B21"/>
          </a:solidFill>
        </p:spPr>
        <p:txBody>
          <a:bodyPr wrap="square" lIns="0" tIns="0" rIns="0" bIns="0" rtlCol="0"/>
          <a:lstStyle/>
          <a:p>
            <a:endParaRPr/>
          </a:p>
        </p:txBody>
      </p:sp>
      <p:sp>
        <p:nvSpPr>
          <p:cNvPr id="32" name="object 32"/>
          <p:cNvSpPr txBox="1"/>
          <p:nvPr/>
        </p:nvSpPr>
        <p:spPr>
          <a:xfrm>
            <a:off x="6116192" y="5712663"/>
            <a:ext cx="577850" cy="256540"/>
          </a:xfrm>
          <a:prstGeom prst="rect">
            <a:avLst/>
          </a:prstGeom>
        </p:spPr>
        <p:txBody>
          <a:bodyPr vert="horz" wrap="square" lIns="0" tIns="0" rIns="0" bIns="0" rtlCol="0">
            <a:spAutoFit/>
          </a:bodyPr>
          <a:lstStyle/>
          <a:p>
            <a:pPr marL="12700">
              <a:lnSpc>
                <a:spcPct val="100000"/>
              </a:lnSpc>
            </a:pPr>
            <a:r>
              <a:rPr sz="1600" spc="-85" dirty="0">
                <a:solidFill>
                  <a:srgbClr val="F9F9F9"/>
                </a:solidFill>
                <a:latin typeface="微软雅黑"/>
                <a:cs typeface="微软雅黑"/>
              </a:rPr>
              <a:t>B</a:t>
            </a:r>
            <a:r>
              <a:rPr sz="1600" spc="-190" dirty="0">
                <a:solidFill>
                  <a:srgbClr val="F9F9F9"/>
                </a:solidFill>
                <a:latin typeface="微软雅黑"/>
                <a:cs typeface="微软雅黑"/>
              </a:rPr>
              <a:t>T</a:t>
            </a:r>
            <a:r>
              <a:rPr sz="1600" spc="-5" dirty="0">
                <a:solidFill>
                  <a:srgbClr val="F9F9F9"/>
                </a:solidFill>
                <a:latin typeface="微软雅黑"/>
                <a:cs typeface="微软雅黑"/>
              </a:rPr>
              <a:t>aaS</a:t>
            </a:r>
            <a:endParaRPr sz="1600">
              <a:latin typeface="微软雅黑"/>
              <a:cs typeface="微软雅黑"/>
            </a:endParaRPr>
          </a:p>
        </p:txBody>
      </p:sp>
      <p:sp>
        <p:nvSpPr>
          <p:cNvPr id="33" name="object 33"/>
          <p:cNvSpPr/>
          <p:nvPr/>
        </p:nvSpPr>
        <p:spPr>
          <a:xfrm>
            <a:off x="7315200" y="4152900"/>
            <a:ext cx="1828800" cy="346075"/>
          </a:xfrm>
          <a:custGeom>
            <a:avLst/>
            <a:gdLst/>
            <a:ahLst/>
            <a:cxnLst/>
            <a:rect l="l" t="t" r="r" b="b"/>
            <a:pathLst>
              <a:path w="1828800" h="346075">
                <a:moveTo>
                  <a:pt x="1771142" y="0"/>
                </a:moveTo>
                <a:lnTo>
                  <a:pt x="57657" y="0"/>
                </a:lnTo>
                <a:lnTo>
                  <a:pt x="35200" y="4526"/>
                </a:lnTo>
                <a:lnTo>
                  <a:pt x="16875" y="16875"/>
                </a:lnTo>
                <a:lnTo>
                  <a:pt x="4526" y="35200"/>
                </a:lnTo>
                <a:lnTo>
                  <a:pt x="0" y="57657"/>
                </a:lnTo>
                <a:lnTo>
                  <a:pt x="0" y="288289"/>
                </a:lnTo>
                <a:lnTo>
                  <a:pt x="4526" y="310747"/>
                </a:lnTo>
                <a:lnTo>
                  <a:pt x="16875" y="329072"/>
                </a:lnTo>
                <a:lnTo>
                  <a:pt x="35200" y="341421"/>
                </a:lnTo>
                <a:lnTo>
                  <a:pt x="57657" y="345948"/>
                </a:lnTo>
                <a:lnTo>
                  <a:pt x="1771142" y="345948"/>
                </a:lnTo>
                <a:lnTo>
                  <a:pt x="1793599" y="341421"/>
                </a:lnTo>
                <a:lnTo>
                  <a:pt x="1811924" y="329072"/>
                </a:lnTo>
                <a:lnTo>
                  <a:pt x="1824273" y="310747"/>
                </a:lnTo>
                <a:lnTo>
                  <a:pt x="1828800" y="288289"/>
                </a:lnTo>
                <a:lnTo>
                  <a:pt x="1828800" y="57657"/>
                </a:lnTo>
                <a:lnTo>
                  <a:pt x="1824273" y="35200"/>
                </a:lnTo>
                <a:lnTo>
                  <a:pt x="1811924" y="16875"/>
                </a:lnTo>
                <a:lnTo>
                  <a:pt x="1793599" y="4526"/>
                </a:lnTo>
                <a:lnTo>
                  <a:pt x="1771142" y="0"/>
                </a:lnTo>
                <a:close/>
              </a:path>
            </a:pathLst>
          </a:custGeom>
          <a:solidFill>
            <a:srgbClr val="1D9ED2"/>
          </a:solidFill>
        </p:spPr>
        <p:txBody>
          <a:bodyPr wrap="square" lIns="0" tIns="0" rIns="0" bIns="0" rtlCol="0"/>
          <a:lstStyle/>
          <a:p>
            <a:endParaRPr/>
          </a:p>
        </p:txBody>
      </p:sp>
      <p:sp>
        <p:nvSpPr>
          <p:cNvPr id="34" name="object 34"/>
          <p:cNvSpPr txBox="1"/>
          <p:nvPr/>
        </p:nvSpPr>
        <p:spPr>
          <a:xfrm>
            <a:off x="8038845" y="4212590"/>
            <a:ext cx="38227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功能</a:t>
            </a:r>
            <a:endParaRPr sz="1400">
              <a:latin typeface="微软雅黑"/>
              <a:cs typeface="微软雅黑"/>
            </a:endParaRPr>
          </a:p>
        </p:txBody>
      </p:sp>
      <p:sp>
        <p:nvSpPr>
          <p:cNvPr id="35" name="object 35"/>
          <p:cNvSpPr/>
          <p:nvPr/>
        </p:nvSpPr>
        <p:spPr>
          <a:xfrm>
            <a:off x="9555480" y="4152900"/>
            <a:ext cx="1827530" cy="346075"/>
          </a:xfrm>
          <a:custGeom>
            <a:avLst/>
            <a:gdLst/>
            <a:ahLst/>
            <a:cxnLst/>
            <a:rect l="l" t="t" r="r" b="b"/>
            <a:pathLst>
              <a:path w="1827529" h="346075">
                <a:moveTo>
                  <a:pt x="1769618" y="0"/>
                </a:moveTo>
                <a:lnTo>
                  <a:pt x="57658" y="0"/>
                </a:lnTo>
                <a:lnTo>
                  <a:pt x="35200" y="4526"/>
                </a:lnTo>
                <a:lnTo>
                  <a:pt x="16875" y="16875"/>
                </a:lnTo>
                <a:lnTo>
                  <a:pt x="4526" y="35200"/>
                </a:lnTo>
                <a:lnTo>
                  <a:pt x="0" y="57657"/>
                </a:lnTo>
                <a:lnTo>
                  <a:pt x="0" y="288289"/>
                </a:lnTo>
                <a:lnTo>
                  <a:pt x="4526" y="310747"/>
                </a:lnTo>
                <a:lnTo>
                  <a:pt x="16875" y="329072"/>
                </a:lnTo>
                <a:lnTo>
                  <a:pt x="35200" y="341421"/>
                </a:lnTo>
                <a:lnTo>
                  <a:pt x="57658" y="345948"/>
                </a:lnTo>
                <a:lnTo>
                  <a:pt x="1769618" y="345948"/>
                </a:lnTo>
                <a:lnTo>
                  <a:pt x="1792075" y="341421"/>
                </a:lnTo>
                <a:lnTo>
                  <a:pt x="1810400" y="329072"/>
                </a:lnTo>
                <a:lnTo>
                  <a:pt x="1822749" y="310747"/>
                </a:lnTo>
                <a:lnTo>
                  <a:pt x="1827276" y="288289"/>
                </a:lnTo>
                <a:lnTo>
                  <a:pt x="1827276" y="57657"/>
                </a:lnTo>
                <a:lnTo>
                  <a:pt x="1822749" y="35200"/>
                </a:lnTo>
                <a:lnTo>
                  <a:pt x="1810400" y="16875"/>
                </a:lnTo>
                <a:lnTo>
                  <a:pt x="1792075" y="4526"/>
                </a:lnTo>
                <a:lnTo>
                  <a:pt x="1769618" y="0"/>
                </a:lnTo>
                <a:close/>
              </a:path>
            </a:pathLst>
          </a:custGeom>
          <a:solidFill>
            <a:srgbClr val="1D9ED2"/>
          </a:solidFill>
        </p:spPr>
        <p:txBody>
          <a:bodyPr wrap="square" lIns="0" tIns="0" rIns="0" bIns="0" rtlCol="0"/>
          <a:lstStyle/>
          <a:p>
            <a:endParaRPr/>
          </a:p>
        </p:txBody>
      </p:sp>
      <p:sp>
        <p:nvSpPr>
          <p:cNvPr id="36" name="object 36"/>
          <p:cNvSpPr txBox="1"/>
          <p:nvPr/>
        </p:nvSpPr>
        <p:spPr>
          <a:xfrm>
            <a:off x="7395209" y="4539360"/>
            <a:ext cx="1417320" cy="744220"/>
          </a:xfrm>
          <a:prstGeom prst="rect">
            <a:avLst/>
          </a:prstGeom>
        </p:spPr>
        <p:txBody>
          <a:bodyPr vert="horz" wrap="square" lIns="0" tIns="0" rIns="0" bIns="0" rtlCol="0">
            <a:spAutoFit/>
          </a:bodyPr>
          <a:lstStyle/>
          <a:p>
            <a:pPr marL="12700">
              <a:lnSpc>
                <a:spcPct val="100000"/>
              </a:lnSpc>
            </a:pPr>
            <a:r>
              <a:rPr sz="1200" spc="35" dirty="0">
                <a:solidFill>
                  <a:srgbClr val="585858"/>
                </a:solidFill>
                <a:latin typeface="Arial Unicode MS"/>
                <a:cs typeface="Arial Unicode MS"/>
              </a:rPr>
              <a:t>✓</a:t>
            </a:r>
            <a:r>
              <a:rPr sz="1200" spc="-25" dirty="0">
                <a:solidFill>
                  <a:srgbClr val="585858"/>
                </a:solidFill>
                <a:latin typeface="Arial Unicode MS"/>
                <a:cs typeface="Arial Unicode MS"/>
              </a:rPr>
              <a:t> </a:t>
            </a:r>
            <a:r>
              <a:rPr sz="1200" dirty="0">
                <a:solidFill>
                  <a:srgbClr val="585858"/>
                </a:solidFill>
                <a:latin typeface="微软雅黑"/>
                <a:cs typeface="微软雅黑"/>
              </a:rPr>
              <a:t>通用型</a:t>
            </a:r>
            <a:endParaRPr sz="1200">
              <a:latin typeface="微软雅黑"/>
              <a:cs typeface="微软雅黑"/>
            </a:endParaRPr>
          </a:p>
          <a:p>
            <a:pPr marL="12700">
              <a:lnSpc>
                <a:spcPct val="100000"/>
              </a:lnSpc>
            </a:pPr>
            <a:r>
              <a:rPr sz="1200" spc="35" dirty="0">
                <a:solidFill>
                  <a:srgbClr val="585858"/>
                </a:solidFill>
                <a:latin typeface="Arial Unicode MS"/>
                <a:cs typeface="Arial Unicode MS"/>
              </a:rPr>
              <a:t>✓</a:t>
            </a:r>
            <a:r>
              <a:rPr sz="1200" spc="-25" dirty="0">
                <a:solidFill>
                  <a:srgbClr val="585858"/>
                </a:solidFill>
                <a:latin typeface="Arial Unicode MS"/>
                <a:cs typeface="Arial Unicode MS"/>
              </a:rPr>
              <a:t> </a:t>
            </a:r>
            <a:r>
              <a:rPr sz="1200" dirty="0">
                <a:solidFill>
                  <a:srgbClr val="585858"/>
                </a:solidFill>
                <a:latin typeface="微软雅黑"/>
                <a:cs typeface="微软雅黑"/>
              </a:rPr>
              <a:t>注重业务重塑</a:t>
            </a:r>
            <a:endParaRPr sz="1200">
              <a:latin typeface="微软雅黑"/>
              <a:cs typeface="微软雅黑"/>
            </a:endParaRPr>
          </a:p>
          <a:p>
            <a:pPr marL="12700">
              <a:lnSpc>
                <a:spcPct val="100000"/>
              </a:lnSpc>
            </a:pPr>
            <a:r>
              <a:rPr sz="1200" spc="35" dirty="0">
                <a:solidFill>
                  <a:srgbClr val="585858"/>
                </a:solidFill>
                <a:latin typeface="Arial Unicode MS"/>
                <a:cs typeface="Arial Unicode MS"/>
              </a:rPr>
              <a:t>✓</a:t>
            </a:r>
            <a:r>
              <a:rPr sz="1200" spc="-25" dirty="0">
                <a:solidFill>
                  <a:srgbClr val="585858"/>
                </a:solidFill>
                <a:latin typeface="Arial Unicode MS"/>
                <a:cs typeface="Arial Unicode MS"/>
              </a:rPr>
              <a:t> </a:t>
            </a:r>
            <a:r>
              <a:rPr sz="1200" dirty="0">
                <a:solidFill>
                  <a:srgbClr val="585858"/>
                </a:solidFill>
                <a:latin typeface="微软雅黑"/>
                <a:cs typeface="微软雅黑"/>
              </a:rPr>
              <a:t>基于现有的区块链</a:t>
            </a:r>
            <a:endParaRPr sz="1200">
              <a:latin typeface="微软雅黑"/>
              <a:cs typeface="微软雅黑"/>
            </a:endParaRPr>
          </a:p>
          <a:p>
            <a:pPr marL="12700">
              <a:lnSpc>
                <a:spcPct val="100000"/>
              </a:lnSpc>
            </a:pPr>
            <a:r>
              <a:rPr sz="1200" spc="35" dirty="0">
                <a:solidFill>
                  <a:srgbClr val="585858"/>
                </a:solidFill>
                <a:latin typeface="Arial Unicode MS"/>
                <a:cs typeface="Arial Unicode MS"/>
              </a:rPr>
              <a:t>✓</a:t>
            </a:r>
            <a:r>
              <a:rPr sz="1200" spc="-25" dirty="0">
                <a:solidFill>
                  <a:srgbClr val="585858"/>
                </a:solidFill>
                <a:latin typeface="Arial Unicode MS"/>
                <a:cs typeface="Arial Unicode MS"/>
              </a:rPr>
              <a:t> </a:t>
            </a:r>
            <a:r>
              <a:rPr sz="1200" dirty="0">
                <a:solidFill>
                  <a:srgbClr val="585858"/>
                </a:solidFill>
                <a:latin typeface="微软雅黑"/>
                <a:cs typeface="微软雅黑"/>
              </a:rPr>
              <a:t>开放的服务</a:t>
            </a:r>
            <a:endParaRPr sz="1200">
              <a:latin typeface="微软雅黑"/>
              <a:cs typeface="微软雅黑"/>
            </a:endParaRPr>
          </a:p>
        </p:txBody>
      </p:sp>
      <p:sp>
        <p:nvSpPr>
          <p:cNvPr id="40" name="object 40"/>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33</a:t>
            </a:fld>
            <a:endParaRPr dirty="0"/>
          </a:p>
        </p:txBody>
      </p:sp>
      <p:sp>
        <p:nvSpPr>
          <p:cNvPr id="41" name="object 41"/>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37" name="object 37"/>
          <p:cNvSpPr txBox="1"/>
          <p:nvPr/>
        </p:nvSpPr>
        <p:spPr>
          <a:xfrm>
            <a:off x="7395209" y="5432425"/>
            <a:ext cx="1569720" cy="744220"/>
          </a:xfrm>
          <a:prstGeom prst="rect">
            <a:avLst/>
          </a:prstGeom>
        </p:spPr>
        <p:txBody>
          <a:bodyPr vert="horz" wrap="square" lIns="0" tIns="0" rIns="0" bIns="0" rtlCol="0">
            <a:spAutoFit/>
          </a:bodyPr>
          <a:lstStyle/>
          <a:p>
            <a:pPr marL="12700">
              <a:lnSpc>
                <a:spcPct val="100000"/>
              </a:lnSpc>
            </a:pPr>
            <a:r>
              <a:rPr sz="1200" spc="35" dirty="0">
                <a:solidFill>
                  <a:srgbClr val="585858"/>
                </a:solidFill>
                <a:latin typeface="Arial Unicode MS"/>
                <a:cs typeface="Arial Unicode MS"/>
              </a:rPr>
              <a:t>✓</a:t>
            </a:r>
            <a:r>
              <a:rPr sz="1200" spc="-25" dirty="0">
                <a:solidFill>
                  <a:srgbClr val="585858"/>
                </a:solidFill>
                <a:latin typeface="Arial Unicode MS"/>
                <a:cs typeface="Arial Unicode MS"/>
              </a:rPr>
              <a:t> </a:t>
            </a:r>
            <a:r>
              <a:rPr sz="1200" dirty="0">
                <a:solidFill>
                  <a:srgbClr val="585858"/>
                </a:solidFill>
                <a:latin typeface="微软雅黑"/>
                <a:cs typeface="微软雅黑"/>
              </a:rPr>
              <a:t>专用型</a:t>
            </a:r>
            <a:endParaRPr sz="1200">
              <a:latin typeface="微软雅黑"/>
              <a:cs typeface="微软雅黑"/>
            </a:endParaRPr>
          </a:p>
          <a:p>
            <a:pPr marL="12700">
              <a:lnSpc>
                <a:spcPct val="100000"/>
              </a:lnSpc>
            </a:pPr>
            <a:r>
              <a:rPr sz="1200" spc="35" dirty="0">
                <a:solidFill>
                  <a:srgbClr val="585858"/>
                </a:solidFill>
                <a:latin typeface="Arial Unicode MS"/>
                <a:cs typeface="Arial Unicode MS"/>
              </a:rPr>
              <a:t>✓</a:t>
            </a:r>
            <a:r>
              <a:rPr sz="1200" spc="-25" dirty="0">
                <a:solidFill>
                  <a:srgbClr val="585858"/>
                </a:solidFill>
                <a:latin typeface="Arial Unicode MS"/>
                <a:cs typeface="Arial Unicode MS"/>
              </a:rPr>
              <a:t> </a:t>
            </a:r>
            <a:r>
              <a:rPr sz="1200" dirty="0">
                <a:solidFill>
                  <a:srgbClr val="585858"/>
                </a:solidFill>
                <a:latin typeface="微软雅黑"/>
                <a:cs typeface="微软雅黑"/>
              </a:rPr>
              <a:t>注重技术过程</a:t>
            </a:r>
            <a:endParaRPr sz="1200">
              <a:latin typeface="微软雅黑"/>
              <a:cs typeface="微软雅黑"/>
            </a:endParaRPr>
          </a:p>
          <a:p>
            <a:pPr marL="12700">
              <a:lnSpc>
                <a:spcPct val="100000"/>
              </a:lnSpc>
            </a:pPr>
            <a:r>
              <a:rPr sz="1200" spc="35" dirty="0">
                <a:solidFill>
                  <a:srgbClr val="585858"/>
                </a:solidFill>
                <a:latin typeface="Arial Unicode MS"/>
                <a:cs typeface="Arial Unicode MS"/>
              </a:rPr>
              <a:t>✓</a:t>
            </a:r>
            <a:r>
              <a:rPr sz="1200" spc="-25" dirty="0">
                <a:solidFill>
                  <a:srgbClr val="585858"/>
                </a:solidFill>
                <a:latin typeface="Arial Unicode MS"/>
                <a:cs typeface="Arial Unicode MS"/>
              </a:rPr>
              <a:t> </a:t>
            </a:r>
            <a:r>
              <a:rPr sz="1200" dirty="0">
                <a:solidFill>
                  <a:srgbClr val="585858"/>
                </a:solidFill>
                <a:latin typeface="微软雅黑"/>
                <a:cs typeface="微软雅黑"/>
              </a:rPr>
              <a:t>构建自己新的区块链</a:t>
            </a:r>
            <a:endParaRPr sz="1200">
              <a:latin typeface="微软雅黑"/>
              <a:cs typeface="微软雅黑"/>
            </a:endParaRPr>
          </a:p>
          <a:p>
            <a:pPr marL="12700">
              <a:lnSpc>
                <a:spcPct val="100000"/>
              </a:lnSpc>
            </a:pPr>
            <a:r>
              <a:rPr sz="1200" spc="35" dirty="0">
                <a:solidFill>
                  <a:srgbClr val="585858"/>
                </a:solidFill>
                <a:latin typeface="Arial Unicode MS"/>
                <a:cs typeface="Arial Unicode MS"/>
              </a:rPr>
              <a:t>✓</a:t>
            </a:r>
            <a:r>
              <a:rPr sz="1200" spc="-25" dirty="0">
                <a:solidFill>
                  <a:srgbClr val="585858"/>
                </a:solidFill>
                <a:latin typeface="Arial Unicode MS"/>
                <a:cs typeface="Arial Unicode MS"/>
              </a:rPr>
              <a:t> </a:t>
            </a:r>
            <a:r>
              <a:rPr sz="1200" dirty="0">
                <a:solidFill>
                  <a:srgbClr val="585858"/>
                </a:solidFill>
                <a:latin typeface="微软雅黑"/>
                <a:cs typeface="微软雅黑"/>
              </a:rPr>
              <a:t>封闭的服务</a:t>
            </a:r>
            <a:endParaRPr sz="1200">
              <a:latin typeface="微软雅黑"/>
              <a:cs typeface="微软雅黑"/>
            </a:endParaRPr>
          </a:p>
        </p:txBody>
      </p:sp>
      <p:sp>
        <p:nvSpPr>
          <p:cNvPr id="38" name="object 38"/>
          <p:cNvSpPr txBox="1"/>
          <p:nvPr/>
        </p:nvSpPr>
        <p:spPr>
          <a:xfrm>
            <a:off x="9634855" y="4212590"/>
            <a:ext cx="1555750" cy="1071245"/>
          </a:xfrm>
          <a:prstGeom prst="rect">
            <a:avLst/>
          </a:prstGeom>
        </p:spPr>
        <p:txBody>
          <a:bodyPr vert="horz" wrap="square" lIns="0" tIns="0" rIns="0" bIns="0" rtlCol="0">
            <a:spAutoFit/>
          </a:bodyPr>
          <a:lstStyle/>
          <a:p>
            <a:pPr marL="114300" algn="ctr">
              <a:lnSpc>
                <a:spcPct val="100000"/>
              </a:lnSpc>
            </a:pPr>
            <a:r>
              <a:rPr sz="1400" dirty="0">
                <a:solidFill>
                  <a:srgbClr val="F9F9F9"/>
                </a:solidFill>
                <a:latin typeface="微软雅黑"/>
                <a:cs typeface="微软雅黑"/>
              </a:rPr>
              <a:t>产品</a:t>
            </a:r>
            <a:endParaRPr sz="1400">
              <a:latin typeface="微软雅黑"/>
              <a:cs typeface="微软雅黑"/>
            </a:endParaRPr>
          </a:p>
          <a:p>
            <a:pPr marL="12700">
              <a:lnSpc>
                <a:spcPct val="100000"/>
              </a:lnSpc>
              <a:spcBef>
                <a:spcPts val="890"/>
              </a:spcBef>
            </a:pPr>
            <a:r>
              <a:rPr sz="1200" spc="35" dirty="0">
                <a:solidFill>
                  <a:srgbClr val="585858"/>
                </a:solidFill>
                <a:latin typeface="Arial Unicode MS"/>
                <a:cs typeface="Arial Unicode MS"/>
              </a:rPr>
              <a:t>✓</a:t>
            </a:r>
            <a:r>
              <a:rPr sz="1200" spc="-25" dirty="0">
                <a:solidFill>
                  <a:srgbClr val="585858"/>
                </a:solidFill>
                <a:latin typeface="Arial Unicode MS"/>
                <a:cs typeface="Arial Unicode MS"/>
              </a:rPr>
              <a:t> </a:t>
            </a:r>
            <a:r>
              <a:rPr sz="1200" dirty="0">
                <a:solidFill>
                  <a:srgbClr val="585858"/>
                </a:solidFill>
                <a:latin typeface="微软雅黑"/>
                <a:cs typeface="微软雅黑"/>
              </a:rPr>
              <a:t>区块链浏览器</a:t>
            </a:r>
            <a:endParaRPr sz="1200">
              <a:latin typeface="微软雅黑"/>
              <a:cs typeface="微软雅黑"/>
            </a:endParaRPr>
          </a:p>
          <a:p>
            <a:pPr marL="12700">
              <a:lnSpc>
                <a:spcPct val="100000"/>
              </a:lnSpc>
            </a:pPr>
            <a:r>
              <a:rPr sz="1200" spc="35" dirty="0">
                <a:solidFill>
                  <a:srgbClr val="585858"/>
                </a:solidFill>
                <a:latin typeface="Arial Unicode MS"/>
                <a:cs typeface="Arial Unicode MS"/>
              </a:rPr>
              <a:t>✓</a:t>
            </a:r>
            <a:r>
              <a:rPr sz="1200" spc="-25" dirty="0">
                <a:solidFill>
                  <a:srgbClr val="585858"/>
                </a:solidFill>
                <a:latin typeface="Arial Unicode MS"/>
                <a:cs typeface="Arial Unicode MS"/>
              </a:rPr>
              <a:t> </a:t>
            </a:r>
            <a:r>
              <a:rPr sz="1200" dirty="0">
                <a:solidFill>
                  <a:srgbClr val="585858"/>
                </a:solidFill>
                <a:latin typeface="微软雅黑"/>
                <a:cs typeface="微软雅黑"/>
              </a:rPr>
              <a:t>数字货币交易平台</a:t>
            </a:r>
            <a:endParaRPr sz="1200">
              <a:latin typeface="微软雅黑"/>
              <a:cs typeface="微软雅黑"/>
            </a:endParaRPr>
          </a:p>
          <a:p>
            <a:pPr marL="184785" indent="-172085">
              <a:lnSpc>
                <a:spcPct val="100000"/>
              </a:lnSpc>
              <a:buFont typeface="Arial Unicode MS"/>
              <a:buChar char="✓"/>
              <a:tabLst>
                <a:tab pos="185420" algn="l"/>
              </a:tabLst>
            </a:pPr>
            <a:r>
              <a:rPr sz="1200" spc="-10" dirty="0">
                <a:solidFill>
                  <a:srgbClr val="585858"/>
                </a:solidFill>
                <a:latin typeface="微软雅黑"/>
                <a:cs typeface="微软雅黑"/>
              </a:rPr>
              <a:t>存证型应用-Factom</a:t>
            </a:r>
            <a:endParaRPr sz="1200">
              <a:latin typeface="微软雅黑"/>
              <a:cs typeface="微软雅黑"/>
            </a:endParaRPr>
          </a:p>
          <a:p>
            <a:pPr marL="12700">
              <a:lnSpc>
                <a:spcPct val="100000"/>
              </a:lnSpc>
            </a:pPr>
            <a:r>
              <a:rPr sz="1200" spc="35" dirty="0">
                <a:solidFill>
                  <a:srgbClr val="585858"/>
                </a:solidFill>
                <a:latin typeface="Arial Unicode MS"/>
                <a:cs typeface="Arial Unicode MS"/>
              </a:rPr>
              <a:t>✓</a:t>
            </a:r>
            <a:r>
              <a:rPr sz="1200" spc="-25" dirty="0">
                <a:solidFill>
                  <a:srgbClr val="585858"/>
                </a:solidFill>
                <a:latin typeface="Arial Unicode MS"/>
                <a:cs typeface="Arial Unicode MS"/>
              </a:rPr>
              <a:t> </a:t>
            </a:r>
            <a:r>
              <a:rPr sz="1200" dirty="0">
                <a:solidFill>
                  <a:srgbClr val="585858"/>
                </a:solidFill>
                <a:latin typeface="微软雅黑"/>
                <a:cs typeface="微软雅黑"/>
              </a:rPr>
              <a:t>数字身份型应用</a:t>
            </a:r>
            <a:endParaRPr sz="1200">
              <a:latin typeface="微软雅黑"/>
              <a:cs typeface="微软雅黑"/>
            </a:endParaRPr>
          </a:p>
        </p:txBody>
      </p:sp>
      <p:sp>
        <p:nvSpPr>
          <p:cNvPr id="39" name="object 39"/>
          <p:cNvSpPr txBox="1"/>
          <p:nvPr/>
        </p:nvSpPr>
        <p:spPr>
          <a:xfrm>
            <a:off x="9637521" y="5432425"/>
            <a:ext cx="1874520" cy="561340"/>
          </a:xfrm>
          <a:prstGeom prst="rect">
            <a:avLst/>
          </a:prstGeom>
        </p:spPr>
        <p:txBody>
          <a:bodyPr vert="horz" wrap="square" lIns="0" tIns="0" rIns="0" bIns="0" rtlCol="0">
            <a:spAutoFit/>
          </a:bodyPr>
          <a:lstStyle/>
          <a:p>
            <a:pPr marL="12700">
              <a:lnSpc>
                <a:spcPct val="100000"/>
              </a:lnSpc>
            </a:pPr>
            <a:r>
              <a:rPr sz="1200" spc="35" dirty="0">
                <a:solidFill>
                  <a:srgbClr val="585858"/>
                </a:solidFill>
                <a:latin typeface="Arial Unicode MS"/>
                <a:cs typeface="Arial Unicode MS"/>
              </a:rPr>
              <a:t>✓</a:t>
            </a:r>
            <a:r>
              <a:rPr sz="1200" spc="-25" dirty="0">
                <a:solidFill>
                  <a:srgbClr val="585858"/>
                </a:solidFill>
                <a:latin typeface="Arial Unicode MS"/>
                <a:cs typeface="Arial Unicode MS"/>
              </a:rPr>
              <a:t> </a:t>
            </a:r>
            <a:r>
              <a:rPr sz="1200" dirty="0">
                <a:solidFill>
                  <a:srgbClr val="585858"/>
                </a:solidFill>
                <a:latin typeface="微软雅黑"/>
                <a:cs typeface="微软雅黑"/>
              </a:rPr>
              <a:t>各种私有区块链具体应用</a:t>
            </a:r>
            <a:endParaRPr sz="1200">
              <a:latin typeface="微软雅黑"/>
              <a:cs typeface="微软雅黑"/>
            </a:endParaRPr>
          </a:p>
          <a:p>
            <a:pPr marL="184785" indent="-172085">
              <a:lnSpc>
                <a:spcPct val="100000"/>
              </a:lnSpc>
              <a:buFont typeface="Arial Unicode MS"/>
              <a:buChar char="✓"/>
              <a:tabLst>
                <a:tab pos="185420" algn="l"/>
              </a:tabLst>
            </a:pPr>
            <a:r>
              <a:rPr sz="1200" spc="-5" dirty="0">
                <a:solidFill>
                  <a:srgbClr val="585858"/>
                </a:solidFill>
                <a:latin typeface="微软雅黑"/>
                <a:cs typeface="微软雅黑"/>
              </a:rPr>
              <a:t>Hyperledger</a:t>
            </a:r>
            <a:r>
              <a:rPr sz="1200" spc="-85" dirty="0">
                <a:solidFill>
                  <a:srgbClr val="585858"/>
                </a:solidFill>
                <a:latin typeface="微软雅黑"/>
                <a:cs typeface="微软雅黑"/>
              </a:rPr>
              <a:t> </a:t>
            </a:r>
            <a:r>
              <a:rPr sz="1200" spc="-10" dirty="0">
                <a:solidFill>
                  <a:srgbClr val="585858"/>
                </a:solidFill>
                <a:latin typeface="微软雅黑"/>
                <a:cs typeface="微软雅黑"/>
              </a:rPr>
              <a:t>Fabric</a:t>
            </a:r>
            <a:endParaRPr sz="1200">
              <a:latin typeface="微软雅黑"/>
              <a:cs typeface="微软雅黑"/>
            </a:endParaRPr>
          </a:p>
          <a:p>
            <a:pPr marL="184785" indent="-172085">
              <a:lnSpc>
                <a:spcPct val="100000"/>
              </a:lnSpc>
              <a:buFont typeface="Arial Unicode MS"/>
              <a:buChar char="✓"/>
              <a:tabLst>
                <a:tab pos="185420" algn="l"/>
              </a:tabLst>
            </a:pPr>
            <a:r>
              <a:rPr sz="1200" dirty="0">
                <a:solidFill>
                  <a:srgbClr val="585858"/>
                </a:solidFill>
                <a:latin typeface="微软雅黑"/>
                <a:cs typeface="微软雅黑"/>
              </a:rPr>
              <a:t>Multichain</a:t>
            </a:r>
            <a:endParaRPr sz="1200">
              <a:latin typeface="微软雅黑"/>
              <a:cs typeface="微软雅黑"/>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588645">
              <a:lnSpc>
                <a:spcPct val="100000"/>
              </a:lnSpc>
            </a:pPr>
            <a:r>
              <a:rPr sz="1200" dirty="0">
                <a:solidFill>
                  <a:srgbClr val="5E666F"/>
                </a:solidFill>
                <a:latin typeface="微软雅黑"/>
                <a:cs typeface="微软雅黑"/>
              </a:rPr>
              <a:t>Ba</a:t>
            </a:r>
            <a:r>
              <a:rPr sz="1200" spc="-10" dirty="0">
                <a:solidFill>
                  <a:srgbClr val="5E666F"/>
                </a:solidFill>
                <a:latin typeface="微软雅黑"/>
                <a:cs typeface="微软雅黑"/>
              </a:rPr>
              <a:t>a</a:t>
            </a:r>
            <a:r>
              <a:rPr sz="1200" dirty="0">
                <a:solidFill>
                  <a:srgbClr val="5E666F"/>
                </a:solidFill>
                <a:latin typeface="微软雅黑"/>
                <a:cs typeface="微软雅黑"/>
              </a:rPr>
              <a:t>S</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spc="-5" dirty="0">
                <a:latin typeface="微软雅黑"/>
                <a:cs typeface="微软雅黑"/>
              </a:rPr>
              <a:t>BaaS</a:t>
            </a:r>
            <a:r>
              <a:rPr spc="-5" dirty="0"/>
              <a:t>：互联网巨头与垂直领域区块链公司积极发布</a:t>
            </a:r>
            <a:r>
              <a:rPr spc="-5" dirty="0">
                <a:latin typeface="微软雅黑"/>
                <a:cs typeface="微软雅黑"/>
              </a:rPr>
              <a:t>BaaS</a:t>
            </a:r>
            <a:r>
              <a:rPr spc="-5" dirty="0"/>
              <a:t>平台</a:t>
            </a:r>
          </a:p>
          <a:p>
            <a:pPr marL="12700">
              <a:lnSpc>
                <a:spcPts val="2735"/>
              </a:lnSpc>
            </a:pPr>
            <a:r>
              <a:rPr spc="-5" dirty="0"/>
              <a:t>为企业提供区块链底层服务</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076693" y="2740914"/>
            <a:ext cx="3038475" cy="3389629"/>
          </a:xfrm>
          <a:custGeom>
            <a:avLst/>
            <a:gdLst/>
            <a:ahLst/>
            <a:cxnLst/>
            <a:rect l="l" t="t" r="r" b="b"/>
            <a:pathLst>
              <a:path w="3038475" h="3389629">
                <a:moveTo>
                  <a:pt x="3038348" y="0"/>
                </a:moveTo>
                <a:lnTo>
                  <a:pt x="0" y="3389160"/>
                </a:lnTo>
              </a:path>
            </a:pathLst>
          </a:custGeom>
          <a:ln w="28956">
            <a:solidFill>
              <a:srgbClr val="F68B21"/>
            </a:solidFill>
            <a:prstDash val="lgDash"/>
          </a:ln>
        </p:spPr>
        <p:txBody>
          <a:bodyPr wrap="square" lIns="0" tIns="0" rIns="0" bIns="0" rtlCol="0"/>
          <a:lstStyle/>
          <a:p>
            <a:endParaRPr/>
          </a:p>
        </p:txBody>
      </p:sp>
      <p:sp>
        <p:nvSpPr>
          <p:cNvPr id="7" name="object 7"/>
          <p:cNvSpPr txBox="1"/>
          <p:nvPr/>
        </p:nvSpPr>
        <p:spPr>
          <a:xfrm>
            <a:off x="829767" y="1510157"/>
            <a:ext cx="10946765" cy="99949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660" dirty="0">
                <a:solidFill>
                  <a:srgbClr val="1D9ED2"/>
                </a:solidFill>
                <a:latin typeface="Arial Unicode MS"/>
                <a:cs typeface="Arial Unicode MS"/>
              </a:rPr>
              <a:t> </a:t>
            </a:r>
            <a:r>
              <a:rPr sz="1400" spc="-5" dirty="0">
                <a:solidFill>
                  <a:srgbClr val="585858"/>
                </a:solidFill>
                <a:latin typeface="微软雅黑"/>
                <a:cs typeface="微软雅黑"/>
              </a:rPr>
              <a:t>据亿欧智库统计，当前全球BaaS的应用接近40余项，主要是以互联网巨头公司为主，基于已有的云服务资源发布BaaS平台。除此之外，</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一些垂直领域的公司如云象、微众银行等也开始涉足。</a:t>
            </a:r>
            <a:endParaRPr sz="1400">
              <a:latin typeface="微软雅黑"/>
              <a:cs typeface="微软雅黑"/>
            </a:endParaRPr>
          </a:p>
          <a:p>
            <a:pPr>
              <a:lnSpc>
                <a:spcPct val="100000"/>
              </a:lnSpc>
              <a:spcBef>
                <a:spcPts val="51"/>
              </a:spcBef>
            </a:pPr>
            <a:endParaRPr sz="1600">
              <a:latin typeface="Times New Roman"/>
              <a:cs typeface="Times New Roman"/>
            </a:endParaRPr>
          </a:p>
          <a:p>
            <a:pPr marR="405765" algn="ctr">
              <a:lnSpc>
                <a:spcPct val="100000"/>
              </a:lnSpc>
            </a:pPr>
            <a:r>
              <a:rPr sz="1400" dirty="0">
                <a:solidFill>
                  <a:srgbClr val="585858"/>
                </a:solidFill>
                <a:latin typeface="微软雅黑"/>
                <a:cs typeface="微软雅黑"/>
              </a:rPr>
              <a:t>亿欧智库：全球BaaS生态图谱</a:t>
            </a:r>
            <a:endParaRPr sz="1400">
              <a:latin typeface="微软雅黑"/>
              <a:cs typeface="微软雅黑"/>
            </a:endParaRPr>
          </a:p>
        </p:txBody>
      </p:sp>
      <p:sp>
        <p:nvSpPr>
          <p:cNvPr id="8" name="object 8"/>
          <p:cNvSpPr/>
          <p:nvPr/>
        </p:nvSpPr>
        <p:spPr>
          <a:xfrm>
            <a:off x="9889235" y="2676144"/>
            <a:ext cx="1012190" cy="360045"/>
          </a:xfrm>
          <a:custGeom>
            <a:avLst/>
            <a:gdLst/>
            <a:ahLst/>
            <a:cxnLst/>
            <a:rect l="l" t="t" r="r" b="b"/>
            <a:pathLst>
              <a:path w="1012190" h="360044">
                <a:moveTo>
                  <a:pt x="818007" y="0"/>
                </a:moveTo>
                <a:lnTo>
                  <a:pt x="0" y="0"/>
                </a:lnTo>
                <a:lnTo>
                  <a:pt x="0" y="359663"/>
                </a:lnTo>
                <a:lnTo>
                  <a:pt x="818007" y="359663"/>
                </a:lnTo>
                <a:lnTo>
                  <a:pt x="818007" y="358266"/>
                </a:lnTo>
                <a:lnTo>
                  <a:pt x="842259" y="358266"/>
                </a:lnTo>
                <a:lnTo>
                  <a:pt x="922734" y="335110"/>
                </a:lnTo>
                <a:lnTo>
                  <a:pt x="959183" y="306990"/>
                </a:lnTo>
                <a:lnTo>
                  <a:pt x="987345" y="270594"/>
                </a:lnTo>
                <a:lnTo>
                  <a:pt x="1005501" y="227636"/>
                </a:lnTo>
                <a:lnTo>
                  <a:pt x="1011936" y="179831"/>
                </a:lnTo>
                <a:lnTo>
                  <a:pt x="1005501" y="132027"/>
                </a:lnTo>
                <a:lnTo>
                  <a:pt x="987345" y="89069"/>
                </a:lnTo>
                <a:lnTo>
                  <a:pt x="959183" y="52673"/>
                </a:lnTo>
                <a:lnTo>
                  <a:pt x="922734" y="24553"/>
                </a:lnTo>
                <a:lnTo>
                  <a:pt x="879717" y="6424"/>
                </a:lnTo>
                <a:lnTo>
                  <a:pt x="842259" y="1396"/>
                </a:lnTo>
                <a:lnTo>
                  <a:pt x="818007" y="1396"/>
                </a:lnTo>
                <a:lnTo>
                  <a:pt x="818007" y="0"/>
                </a:lnTo>
                <a:close/>
              </a:path>
              <a:path w="1012190" h="360044">
                <a:moveTo>
                  <a:pt x="842259" y="358266"/>
                </a:moveTo>
                <a:lnTo>
                  <a:pt x="818007" y="358266"/>
                </a:lnTo>
                <a:lnTo>
                  <a:pt x="831850" y="359663"/>
                </a:lnTo>
                <a:lnTo>
                  <a:pt x="842259" y="358266"/>
                </a:lnTo>
                <a:close/>
              </a:path>
              <a:path w="1012190" h="360044">
                <a:moveTo>
                  <a:pt x="831850" y="0"/>
                </a:moveTo>
                <a:lnTo>
                  <a:pt x="818007" y="1396"/>
                </a:lnTo>
                <a:lnTo>
                  <a:pt x="842259" y="1396"/>
                </a:lnTo>
                <a:lnTo>
                  <a:pt x="831850" y="0"/>
                </a:lnTo>
                <a:close/>
              </a:path>
            </a:pathLst>
          </a:custGeom>
          <a:solidFill>
            <a:srgbClr val="F68B21"/>
          </a:solidFill>
        </p:spPr>
        <p:txBody>
          <a:bodyPr wrap="square" lIns="0" tIns="0" rIns="0" bIns="0" rtlCol="0"/>
          <a:lstStyle/>
          <a:p>
            <a:endParaRPr/>
          </a:p>
        </p:txBody>
      </p:sp>
      <p:sp>
        <p:nvSpPr>
          <p:cNvPr id="9" name="object 9"/>
          <p:cNvSpPr txBox="1"/>
          <p:nvPr/>
        </p:nvSpPr>
        <p:spPr>
          <a:xfrm>
            <a:off x="10155173" y="2710941"/>
            <a:ext cx="482600" cy="287020"/>
          </a:xfrm>
          <a:prstGeom prst="rect">
            <a:avLst/>
          </a:prstGeom>
        </p:spPr>
        <p:txBody>
          <a:bodyPr vert="horz" wrap="square" lIns="0" tIns="0" rIns="0" bIns="0" rtlCol="0">
            <a:spAutoFit/>
          </a:bodyPr>
          <a:lstStyle/>
          <a:p>
            <a:pPr marL="12700">
              <a:lnSpc>
                <a:spcPct val="100000"/>
              </a:lnSpc>
            </a:pPr>
            <a:r>
              <a:rPr sz="1800" dirty="0">
                <a:solidFill>
                  <a:srgbClr val="F9F9F9"/>
                </a:solidFill>
                <a:latin typeface="微软雅黑"/>
                <a:cs typeface="微软雅黑"/>
              </a:rPr>
              <a:t>国外</a:t>
            </a:r>
            <a:endParaRPr sz="1800">
              <a:latin typeface="微软雅黑"/>
              <a:cs typeface="微软雅黑"/>
            </a:endParaRPr>
          </a:p>
        </p:txBody>
      </p:sp>
      <p:sp>
        <p:nvSpPr>
          <p:cNvPr id="10" name="object 10"/>
          <p:cNvSpPr/>
          <p:nvPr/>
        </p:nvSpPr>
        <p:spPr>
          <a:xfrm>
            <a:off x="8878823" y="2676144"/>
            <a:ext cx="1010919" cy="360045"/>
          </a:xfrm>
          <a:custGeom>
            <a:avLst/>
            <a:gdLst/>
            <a:ahLst/>
            <a:cxnLst/>
            <a:rect l="l" t="t" r="r" b="b"/>
            <a:pathLst>
              <a:path w="1010920" h="360044">
                <a:moveTo>
                  <a:pt x="179831" y="0"/>
                </a:moveTo>
                <a:lnTo>
                  <a:pt x="132027" y="6424"/>
                </a:lnTo>
                <a:lnTo>
                  <a:pt x="89069" y="24553"/>
                </a:lnTo>
                <a:lnTo>
                  <a:pt x="52673" y="52673"/>
                </a:lnTo>
                <a:lnTo>
                  <a:pt x="24553" y="89069"/>
                </a:lnTo>
                <a:lnTo>
                  <a:pt x="6424" y="132027"/>
                </a:lnTo>
                <a:lnTo>
                  <a:pt x="0" y="179831"/>
                </a:lnTo>
                <a:lnTo>
                  <a:pt x="6424" y="227636"/>
                </a:lnTo>
                <a:lnTo>
                  <a:pt x="24553" y="270594"/>
                </a:lnTo>
                <a:lnTo>
                  <a:pt x="52673" y="306990"/>
                </a:lnTo>
                <a:lnTo>
                  <a:pt x="89069" y="335110"/>
                </a:lnTo>
                <a:lnTo>
                  <a:pt x="132027" y="353239"/>
                </a:lnTo>
                <a:lnTo>
                  <a:pt x="179831" y="359663"/>
                </a:lnTo>
                <a:lnTo>
                  <a:pt x="193548" y="358266"/>
                </a:lnTo>
                <a:lnTo>
                  <a:pt x="1010411" y="358266"/>
                </a:lnTo>
                <a:lnTo>
                  <a:pt x="1010411" y="1396"/>
                </a:lnTo>
                <a:lnTo>
                  <a:pt x="193548" y="1396"/>
                </a:lnTo>
                <a:lnTo>
                  <a:pt x="179831" y="0"/>
                </a:lnTo>
                <a:close/>
              </a:path>
              <a:path w="1010920" h="360044">
                <a:moveTo>
                  <a:pt x="1010411" y="358266"/>
                </a:moveTo>
                <a:lnTo>
                  <a:pt x="193548" y="358266"/>
                </a:lnTo>
                <a:lnTo>
                  <a:pt x="193548" y="359663"/>
                </a:lnTo>
                <a:lnTo>
                  <a:pt x="1010411" y="359663"/>
                </a:lnTo>
                <a:lnTo>
                  <a:pt x="1010411" y="358266"/>
                </a:lnTo>
                <a:close/>
              </a:path>
              <a:path w="1010920" h="360044">
                <a:moveTo>
                  <a:pt x="1010411" y="0"/>
                </a:moveTo>
                <a:lnTo>
                  <a:pt x="193548" y="0"/>
                </a:lnTo>
                <a:lnTo>
                  <a:pt x="193548" y="1396"/>
                </a:lnTo>
                <a:lnTo>
                  <a:pt x="1010411" y="1396"/>
                </a:lnTo>
                <a:lnTo>
                  <a:pt x="1010411" y="0"/>
                </a:lnTo>
                <a:close/>
              </a:path>
            </a:pathLst>
          </a:custGeom>
          <a:solidFill>
            <a:srgbClr val="1D9ED2"/>
          </a:solidFill>
        </p:spPr>
        <p:txBody>
          <a:bodyPr wrap="square" lIns="0" tIns="0" rIns="0" bIns="0" rtlCol="0"/>
          <a:lstStyle/>
          <a:p>
            <a:endParaRPr/>
          </a:p>
        </p:txBody>
      </p:sp>
      <p:sp>
        <p:nvSpPr>
          <p:cNvPr id="11" name="object 11"/>
          <p:cNvSpPr txBox="1"/>
          <p:nvPr/>
        </p:nvSpPr>
        <p:spPr>
          <a:xfrm>
            <a:off x="9143745" y="2710941"/>
            <a:ext cx="482600" cy="287020"/>
          </a:xfrm>
          <a:prstGeom prst="rect">
            <a:avLst/>
          </a:prstGeom>
        </p:spPr>
        <p:txBody>
          <a:bodyPr vert="horz" wrap="square" lIns="0" tIns="0" rIns="0" bIns="0" rtlCol="0">
            <a:spAutoFit/>
          </a:bodyPr>
          <a:lstStyle/>
          <a:p>
            <a:pPr marL="12700">
              <a:lnSpc>
                <a:spcPct val="100000"/>
              </a:lnSpc>
            </a:pPr>
            <a:r>
              <a:rPr sz="1800" dirty="0">
                <a:solidFill>
                  <a:srgbClr val="F9F9F9"/>
                </a:solidFill>
                <a:latin typeface="微软雅黑"/>
                <a:cs typeface="微软雅黑"/>
              </a:rPr>
              <a:t>国内</a:t>
            </a:r>
            <a:endParaRPr sz="1800">
              <a:latin typeface="微软雅黑"/>
              <a:cs typeface="微软雅黑"/>
            </a:endParaRPr>
          </a:p>
        </p:txBody>
      </p:sp>
      <p:sp>
        <p:nvSpPr>
          <p:cNvPr id="12" name="object 12"/>
          <p:cNvSpPr/>
          <p:nvPr/>
        </p:nvSpPr>
        <p:spPr>
          <a:xfrm>
            <a:off x="10588752" y="3846576"/>
            <a:ext cx="1146048" cy="467868"/>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9800843" y="3268979"/>
            <a:ext cx="1981200" cy="467868"/>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9192768" y="3922776"/>
            <a:ext cx="990600" cy="396239"/>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9963911" y="5358384"/>
            <a:ext cx="1219200" cy="541020"/>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8189976" y="5228844"/>
            <a:ext cx="1022603" cy="541019"/>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8732519" y="4503420"/>
            <a:ext cx="1293876" cy="541019"/>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10728959" y="4608576"/>
            <a:ext cx="1057655" cy="539495"/>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903732" y="2560320"/>
            <a:ext cx="1367028" cy="467867"/>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2616707" y="2813304"/>
            <a:ext cx="3012947" cy="431291"/>
          </a:xfrm>
          <a:prstGeom prst="rect">
            <a:avLst/>
          </a:prstGeom>
          <a:blipFill>
            <a:blip r:embed="rId12" cstate="print"/>
            <a:stretch>
              <a:fillRect/>
            </a:stretch>
          </a:blipFill>
        </p:spPr>
        <p:txBody>
          <a:bodyPr wrap="square" lIns="0" tIns="0" rIns="0" bIns="0" rtlCol="0"/>
          <a:lstStyle/>
          <a:p>
            <a:endParaRPr/>
          </a:p>
        </p:txBody>
      </p:sp>
      <p:sp>
        <p:nvSpPr>
          <p:cNvPr id="21" name="object 21"/>
          <p:cNvSpPr/>
          <p:nvPr/>
        </p:nvSpPr>
        <p:spPr>
          <a:xfrm>
            <a:off x="5786628" y="2795016"/>
            <a:ext cx="1432559" cy="576072"/>
          </a:xfrm>
          <a:prstGeom prst="rect">
            <a:avLst/>
          </a:prstGeom>
          <a:blipFill>
            <a:blip r:embed="rId13" cstate="print"/>
            <a:stretch>
              <a:fillRect/>
            </a:stretch>
          </a:blipFill>
        </p:spPr>
        <p:txBody>
          <a:bodyPr wrap="square" lIns="0" tIns="0" rIns="0" bIns="0" rtlCol="0"/>
          <a:lstStyle/>
          <a:p>
            <a:endParaRPr/>
          </a:p>
        </p:txBody>
      </p:sp>
      <p:sp>
        <p:nvSpPr>
          <p:cNvPr id="22" name="object 22"/>
          <p:cNvSpPr/>
          <p:nvPr/>
        </p:nvSpPr>
        <p:spPr>
          <a:xfrm>
            <a:off x="7261859" y="3028188"/>
            <a:ext cx="1918716" cy="541020"/>
          </a:xfrm>
          <a:prstGeom prst="rect">
            <a:avLst/>
          </a:prstGeom>
          <a:blipFill>
            <a:blip r:embed="rId14" cstate="print"/>
            <a:stretch>
              <a:fillRect/>
            </a:stretch>
          </a:blipFill>
        </p:spPr>
        <p:txBody>
          <a:bodyPr wrap="square" lIns="0" tIns="0" rIns="0" bIns="0" rtlCol="0"/>
          <a:lstStyle/>
          <a:p>
            <a:endParaRPr/>
          </a:p>
        </p:txBody>
      </p:sp>
      <p:sp>
        <p:nvSpPr>
          <p:cNvPr id="23" name="object 23"/>
          <p:cNvSpPr/>
          <p:nvPr/>
        </p:nvSpPr>
        <p:spPr>
          <a:xfrm>
            <a:off x="4719828" y="4067555"/>
            <a:ext cx="2231135" cy="541019"/>
          </a:xfrm>
          <a:prstGeom prst="rect">
            <a:avLst/>
          </a:prstGeom>
          <a:blipFill>
            <a:blip r:embed="rId15" cstate="print"/>
            <a:stretch>
              <a:fillRect/>
            </a:stretch>
          </a:blipFill>
        </p:spPr>
        <p:txBody>
          <a:bodyPr wrap="square" lIns="0" tIns="0" rIns="0" bIns="0" rtlCol="0"/>
          <a:lstStyle/>
          <a:p>
            <a:endParaRPr/>
          </a:p>
        </p:txBody>
      </p:sp>
      <p:sp>
        <p:nvSpPr>
          <p:cNvPr id="24" name="object 24"/>
          <p:cNvSpPr/>
          <p:nvPr/>
        </p:nvSpPr>
        <p:spPr>
          <a:xfrm>
            <a:off x="1042416" y="4725923"/>
            <a:ext cx="1537716" cy="539495"/>
          </a:xfrm>
          <a:prstGeom prst="rect">
            <a:avLst/>
          </a:prstGeom>
          <a:blipFill>
            <a:blip r:embed="rId16" cstate="print"/>
            <a:stretch>
              <a:fillRect/>
            </a:stretch>
          </a:blipFill>
        </p:spPr>
        <p:txBody>
          <a:bodyPr wrap="square" lIns="0" tIns="0" rIns="0" bIns="0" rtlCol="0"/>
          <a:lstStyle/>
          <a:p>
            <a:endParaRPr/>
          </a:p>
        </p:txBody>
      </p:sp>
      <p:sp>
        <p:nvSpPr>
          <p:cNvPr id="25" name="object 25"/>
          <p:cNvSpPr/>
          <p:nvPr/>
        </p:nvSpPr>
        <p:spPr>
          <a:xfrm>
            <a:off x="7353300" y="3982211"/>
            <a:ext cx="807720" cy="719327"/>
          </a:xfrm>
          <a:prstGeom prst="rect">
            <a:avLst/>
          </a:prstGeom>
          <a:blipFill>
            <a:blip r:embed="rId17" cstate="print"/>
            <a:stretch>
              <a:fillRect/>
            </a:stretch>
          </a:blipFill>
        </p:spPr>
        <p:txBody>
          <a:bodyPr wrap="square" lIns="0" tIns="0" rIns="0" bIns="0" rtlCol="0"/>
          <a:lstStyle/>
          <a:p>
            <a:endParaRPr/>
          </a:p>
        </p:txBody>
      </p:sp>
      <p:sp>
        <p:nvSpPr>
          <p:cNvPr id="26" name="object 26"/>
          <p:cNvSpPr/>
          <p:nvPr/>
        </p:nvSpPr>
        <p:spPr>
          <a:xfrm>
            <a:off x="3226307" y="4764023"/>
            <a:ext cx="1938527" cy="504444"/>
          </a:xfrm>
          <a:prstGeom prst="rect">
            <a:avLst/>
          </a:prstGeom>
          <a:blipFill>
            <a:blip r:embed="rId18" cstate="print"/>
            <a:stretch>
              <a:fillRect/>
            </a:stretch>
          </a:blipFill>
        </p:spPr>
        <p:txBody>
          <a:bodyPr wrap="square" lIns="0" tIns="0" rIns="0" bIns="0" rtlCol="0"/>
          <a:lstStyle/>
          <a:p>
            <a:endParaRPr/>
          </a:p>
        </p:txBody>
      </p:sp>
      <p:sp>
        <p:nvSpPr>
          <p:cNvPr id="27" name="object 27"/>
          <p:cNvSpPr/>
          <p:nvPr/>
        </p:nvSpPr>
        <p:spPr>
          <a:xfrm>
            <a:off x="798576" y="4056888"/>
            <a:ext cx="1752600" cy="467868"/>
          </a:xfrm>
          <a:prstGeom prst="rect">
            <a:avLst/>
          </a:prstGeom>
          <a:blipFill>
            <a:blip r:embed="rId19" cstate="print"/>
            <a:stretch>
              <a:fillRect/>
            </a:stretch>
          </a:blipFill>
        </p:spPr>
        <p:txBody>
          <a:bodyPr wrap="square" lIns="0" tIns="0" rIns="0" bIns="0" rtlCol="0"/>
          <a:lstStyle/>
          <a:p>
            <a:endParaRPr/>
          </a:p>
        </p:txBody>
      </p:sp>
      <p:sp>
        <p:nvSpPr>
          <p:cNvPr id="28" name="object 28"/>
          <p:cNvSpPr/>
          <p:nvPr/>
        </p:nvSpPr>
        <p:spPr>
          <a:xfrm>
            <a:off x="1014983" y="3294888"/>
            <a:ext cx="2065019" cy="541019"/>
          </a:xfrm>
          <a:prstGeom prst="rect">
            <a:avLst/>
          </a:prstGeom>
          <a:blipFill>
            <a:blip r:embed="rId20" cstate="print"/>
            <a:stretch>
              <a:fillRect/>
            </a:stretch>
          </a:blipFill>
        </p:spPr>
        <p:txBody>
          <a:bodyPr wrap="square" lIns="0" tIns="0" rIns="0" bIns="0" rtlCol="0"/>
          <a:lstStyle/>
          <a:p>
            <a:endParaRPr/>
          </a:p>
        </p:txBody>
      </p:sp>
      <p:sp>
        <p:nvSpPr>
          <p:cNvPr id="29" name="object 29"/>
          <p:cNvSpPr/>
          <p:nvPr/>
        </p:nvSpPr>
        <p:spPr>
          <a:xfrm>
            <a:off x="4872228" y="3595115"/>
            <a:ext cx="3364991" cy="396240"/>
          </a:xfrm>
          <a:prstGeom prst="rect">
            <a:avLst/>
          </a:prstGeom>
          <a:blipFill>
            <a:blip r:embed="rId21" cstate="print"/>
            <a:stretch>
              <a:fillRect/>
            </a:stretch>
          </a:blipFill>
        </p:spPr>
        <p:txBody>
          <a:bodyPr wrap="square" lIns="0" tIns="0" rIns="0" bIns="0" rtlCol="0"/>
          <a:lstStyle/>
          <a:p>
            <a:endParaRPr/>
          </a:p>
        </p:txBody>
      </p:sp>
      <p:sp>
        <p:nvSpPr>
          <p:cNvPr id="30" name="object 30"/>
          <p:cNvSpPr/>
          <p:nvPr/>
        </p:nvSpPr>
        <p:spPr>
          <a:xfrm>
            <a:off x="6332220" y="5300471"/>
            <a:ext cx="931164" cy="431292"/>
          </a:xfrm>
          <a:prstGeom prst="rect">
            <a:avLst/>
          </a:prstGeom>
          <a:blipFill>
            <a:blip r:embed="rId22" cstate="print"/>
            <a:stretch>
              <a:fillRect/>
            </a:stretch>
          </a:blipFill>
        </p:spPr>
        <p:txBody>
          <a:bodyPr wrap="square" lIns="0" tIns="0" rIns="0" bIns="0" rtlCol="0"/>
          <a:lstStyle/>
          <a:p>
            <a:endParaRPr/>
          </a:p>
        </p:txBody>
      </p:sp>
      <p:sp>
        <p:nvSpPr>
          <p:cNvPr id="31" name="object 31"/>
          <p:cNvSpPr/>
          <p:nvPr/>
        </p:nvSpPr>
        <p:spPr>
          <a:xfrm>
            <a:off x="6197848" y="4795790"/>
            <a:ext cx="118745" cy="180975"/>
          </a:xfrm>
          <a:custGeom>
            <a:avLst/>
            <a:gdLst/>
            <a:ahLst/>
            <a:cxnLst/>
            <a:rect l="l" t="t" r="r" b="b"/>
            <a:pathLst>
              <a:path w="118745" h="180975">
                <a:moveTo>
                  <a:pt x="85876" y="108183"/>
                </a:moveTo>
                <a:lnTo>
                  <a:pt x="54738" y="108183"/>
                </a:lnTo>
                <a:lnTo>
                  <a:pt x="6673" y="175848"/>
                </a:lnTo>
                <a:lnTo>
                  <a:pt x="6673" y="177570"/>
                </a:lnTo>
                <a:lnTo>
                  <a:pt x="8485" y="179968"/>
                </a:lnTo>
                <a:lnTo>
                  <a:pt x="9858" y="180644"/>
                </a:lnTo>
                <a:lnTo>
                  <a:pt x="11883" y="180599"/>
                </a:lnTo>
                <a:lnTo>
                  <a:pt x="108396" y="156539"/>
                </a:lnTo>
                <a:lnTo>
                  <a:pt x="110489" y="156359"/>
                </a:lnTo>
                <a:lnTo>
                  <a:pt x="112143" y="154681"/>
                </a:lnTo>
                <a:lnTo>
                  <a:pt x="112263" y="144222"/>
                </a:lnTo>
                <a:lnTo>
                  <a:pt x="64495" y="144222"/>
                </a:lnTo>
                <a:lnTo>
                  <a:pt x="63617" y="143873"/>
                </a:lnTo>
                <a:lnTo>
                  <a:pt x="62548" y="141644"/>
                </a:lnTo>
                <a:lnTo>
                  <a:pt x="85876" y="108183"/>
                </a:lnTo>
                <a:close/>
              </a:path>
              <a:path w="118745" h="180975">
                <a:moveTo>
                  <a:pt x="108475" y="132074"/>
                </a:moveTo>
                <a:lnTo>
                  <a:pt x="106682" y="132412"/>
                </a:lnTo>
                <a:lnTo>
                  <a:pt x="65395" y="144143"/>
                </a:lnTo>
                <a:lnTo>
                  <a:pt x="64495" y="144222"/>
                </a:lnTo>
                <a:lnTo>
                  <a:pt x="112263" y="144222"/>
                </a:lnTo>
                <a:lnTo>
                  <a:pt x="111660" y="133842"/>
                </a:lnTo>
                <a:lnTo>
                  <a:pt x="109724" y="132412"/>
                </a:lnTo>
                <a:lnTo>
                  <a:pt x="108475" y="132074"/>
                </a:lnTo>
                <a:close/>
              </a:path>
              <a:path w="118745" h="180975">
                <a:moveTo>
                  <a:pt x="44936" y="0"/>
                </a:moveTo>
                <a:lnTo>
                  <a:pt x="43585" y="686"/>
                </a:lnTo>
                <a:lnTo>
                  <a:pt x="42708" y="1835"/>
                </a:lnTo>
                <a:lnTo>
                  <a:pt x="866" y="103140"/>
                </a:lnTo>
                <a:lnTo>
                  <a:pt x="0" y="105977"/>
                </a:lnTo>
                <a:lnTo>
                  <a:pt x="1721" y="108431"/>
                </a:lnTo>
                <a:lnTo>
                  <a:pt x="3162" y="109163"/>
                </a:lnTo>
                <a:lnTo>
                  <a:pt x="54738" y="108183"/>
                </a:lnTo>
                <a:lnTo>
                  <a:pt x="85876" y="108183"/>
                </a:lnTo>
                <a:lnTo>
                  <a:pt x="100836" y="86724"/>
                </a:lnTo>
                <a:lnTo>
                  <a:pt x="36923" y="86724"/>
                </a:lnTo>
                <a:lnTo>
                  <a:pt x="36147" y="86353"/>
                </a:lnTo>
                <a:lnTo>
                  <a:pt x="35651" y="83538"/>
                </a:lnTo>
                <a:lnTo>
                  <a:pt x="69931" y="6439"/>
                </a:lnTo>
                <a:lnTo>
                  <a:pt x="70797" y="3614"/>
                </a:lnTo>
                <a:lnTo>
                  <a:pt x="69041" y="1114"/>
                </a:lnTo>
                <a:lnTo>
                  <a:pt x="67545" y="360"/>
                </a:lnTo>
                <a:lnTo>
                  <a:pt x="44936" y="0"/>
                </a:lnTo>
                <a:close/>
              </a:path>
              <a:path w="118745" h="180975">
                <a:moveTo>
                  <a:pt x="90311" y="56574"/>
                </a:moveTo>
                <a:lnTo>
                  <a:pt x="88882" y="57306"/>
                </a:lnTo>
                <a:lnTo>
                  <a:pt x="68490" y="86713"/>
                </a:lnTo>
                <a:lnTo>
                  <a:pt x="36923" y="86724"/>
                </a:lnTo>
                <a:lnTo>
                  <a:pt x="100836" y="86724"/>
                </a:lnTo>
                <a:lnTo>
                  <a:pt x="118614" y="61224"/>
                </a:lnTo>
                <a:lnTo>
                  <a:pt x="118614" y="59670"/>
                </a:lnTo>
                <a:lnTo>
                  <a:pt x="116836" y="57058"/>
                </a:lnTo>
                <a:lnTo>
                  <a:pt x="115748" y="56596"/>
                </a:lnTo>
                <a:lnTo>
                  <a:pt x="90311" y="56574"/>
                </a:lnTo>
                <a:close/>
              </a:path>
              <a:path w="118745" h="180975">
                <a:moveTo>
                  <a:pt x="115137" y="56338"/>
                </a:moveTo>
                <a:lnTo>
                  <a:pt x="113438" y="56596"/>
                </a:lnTo>
                <a:lnTo>
                  <a:pt x="115748" y="56596"/>
                </a:lnTo>
                <a:lnTo>
                  <a:pt x="115137" y="56338"/>
                </a:lnTo>
                <a:close/>
              </a:path>
            </a:pathLst>
          </a:custGeom>
          <a:solidFill>
            <a:srgbClr val="EA4335"/>
          </a:solidFill>
        </p:spPr>
        <p:txBody>
          <a:bodyPr wrap="square" lIns="0" tIns="0" rIns="0" bIns="0" rtlCol="0"/>
          <a:lstStyle/>
          <a:p>
            <a:endParaRPr/>
          </a:p>
        </p:txBody>
      </p:sp>
      <p:sp>
        <p:nvSpPr>
          <p:cNvPr id="32" name="object 32"/>
          <p:cNvSpPr/>
          <p:nvPr/>
        </p:nvSpPr>
        <p:spPr>
          <a:xfrm>
            <a:off x="6205692" y="4986083"/>
            <a:ext cx="106045" cy="70485"/>
          </a:xfrm>
          <a:custGeom>
            <a:avLst/>
            <a:gdLst/>
            <a:ahLst/>
            <a:cxnLst/>
            <a:rect l="l" t="t" r="r" b="b"/>
            <a:pathLst>
              <a:path w="106045" h="70485">
                <a:moveTo>
                  <a:pt x="102443" y="0"/>
                </a:moveTo>
                <a:lnTo>
                  <a:pt x="100890" y="0"/>
                </a:lnTo>
                <a:lnTo>
                  <a:pt x="1800" y="45721"/>
                </a:lnTo>
                <a:lnTo>
                  <a:pt x="270" y="46261"/>
                </a:lnTo>
                <a:lnTo>
                  <a:pt x="0" y="68842"/>
                </a:lnTo>
                <a:lnTo>
                  <a:pt x="1991" y="69876"/>
                </a:lnTo>
                <a:lnTo>
                  <a:pt x="4265" y="70209"/>
                </a:lnTo>
                <a:lnTo>
                  <a:pt x="5901" y="69876"/>
                </a:lnTo>
                <a:lnTo>
                  <a:pt x="104750" y="23384"/>
                </a:lnTo>
                <a:lnTo>
                  <a:pt x="105808" y="4357"/>
                </a:lnTo>
                <a:lnTo>
                  <a:pt x="105144" y="1351"/>
                </a:lnTo>
                <a:lnTo>
                  <a:pt x="102443" y="0"/>
                </a:lnTo>
                <a:close/>
              </a:path>
            </a:pathLst>
          </a:custGeom>
          <a:solidFill>
            <a:srgbClr val="EA4335"/>
          </a:solidFill>
        </p:spPr>
        <p:txBody>
          <a:bodyPr wrap="square" lIns="0" tIns="0" rIns="0" bIns="0" rtlCol="0"/>
          <a:lstStyle/>
          <a:p>
            <a:endParaRPr/>
          </a:p>
        </p:txBody>
      </p:sp>
      <p:sp>
        <p:nvSpPr>
          <p:cNvPr id="33" name="object 33"/>
          <p:cNvSpPr/>
          <p:nvPr/>
        </p:nvSpPr>
        <p:spPr>
          <a:xfrm>
            <a:off x="6321280" y="4798976"/>
            <a:ext cx="212725" cy="257810"/>
          </a:xfrm>
          <a:custGeom>
            <a:avLst/>
            <a:gdLst/>
            <a:ahLst/>
            <a:cxnLst/>
            <a:rect l="l" t="t" r="r" b="b"/>
            <a:pathLst>
              <a:path w="212725" h="257810">
                <a:moveTo>
                  <a:pt x="201904" y="0"/>
                </a:moveTo>
                <a:lnTo>
                  <a:pt x="26018" y="11112"/>
                </a:lnTo>
                <a:lnTo>
                  <a:pt x="23813" y="11112"/>
                </a:lnTo>
                <a:lnTo>
                  <a:pt x="21989" y="12812"/>
                </a:lnTo>
                <a:lnTo>
                  <a:pt x="21843" y="224473"/>
                </a:lnTo>
                <a:lnTo>
                  <a:pt x="270" y="232929"/>
                </a:lnTo>
                <a:lnTo>
                  <a:pt x="0" y="256100"/>
                </a:lnTo>
                <a:lnTo>
                  <a:pt x="1969" y="257158"/>
                </a:lnTo>
                <a:lnTo>
                  <a:pt x="4231" y="257467"/>
                </a:lnTo>
                <a:lnTo>
                  <a:pt x="5876" y="257158"/>
                </a:lnTo>
                <a:lnTo>
                  <a:pt x="104420" y="214453"/>
                </a:lnTo>
                <a:lnTo>
                  <a:pt x="48346" y="214453"/>
                </a:lnTo>
                <a:lnTo>
                  <a:pt x="48346" y="121502"/>
                </a:lnTo>
                <a:lnTo>
                  <a:pt x="210618" y="121502"/>
                </a:lnTo>
                <a:lnTo>
                  <a:pt x="212066" y="120219"/>
                </a:lnTo>
                <a:lnTo>
                  <a:pt x="212336" y="103286"/>
                </a:lnTo>
                <a:lnTo>
                  <a:pt x="210805" y="102115"/>
                </a:lnTo>
                <a:lnTo>
                  <a:pt x="48413" y="101980"/>
                </a:lnTo>
                <a:lnTo>
                  <a:pt x="49505" y="29846"/>
                </a:lnTo>
                <a:lnTo>
                  <a:pt x="112729" y="26750"/>
                </a:lnTo>
                <a:lnTo>
                  <a:pt x="135062" y="26750"/>
                </a:lnTo>
                <a:lnTo>
                  <a:pt x="134921" y="25376"/>
                </a:lnTo>
                <a:lnTo>
                  <a:pt x="201251" y="22066"/>
                </a:lnTo>
                <a:lnTo>
                  <a:pt x="203479" y="22066"/>
                </a:lnTo>
                <a:lnTo>
                  <a:pt x="205314" y="20321"/>
                </a:lnTo>
                <a:lnTo>
                  <a:pt x="204920" y="1880"/>
                </a:lnTo>
                <a:lnTo>
                  <a:pt x="203108" y="394"/>
                </a:lnTo>
                <a:lnTo>
                  <a:pt x="201904" y="0"/>
                </a:lnTo>
                <a:close/>
              </a:path>
              <a:path w="212725" h="257810">
                <a:moveTo>
                  <a:pt x="210618" y="121502"/>
                </a:moveTo>
                <a:lnTo>
                  <a:pt x="125558" y="121502"/>
                </a:lnTo>
                <a:lnTo>
                  <a:pt x="188084" y="253525"/>
                </a:lnTo>
                <a:lnTo>
                  <a:pt x="189772" y="254581"/>
                </a:lnTo>
                <a:lnTo>
                  <a:pt x="210114" y="254581"/>
                </a:lnTo>
                <a:lnTo>
                  <a:pt x="211484" y="253525"/>
                </a:lnTo>
                <a:lnTo>
                  <a:pt x="212347" y="215680"/>
                </a:lnTo>
                <a:lnTo>
                  <a:pt x="191168" y="215680"/>
                </a:lnTo>
                <a:lnTo>
                  <a:pt x="149101" y="122009"/>
                </a:lnTo>
                <a:lnTo>
                  <a:pt x="209513" y="122009"/>
                </a:lnTo>
                <a:lnTo>
                  <a:pt x="210618" y="121502"/>
                </a:lnTo>
                <a:close/>
              </a:path>
              <a:path w="212725" h="257810">
                <a:moveTo>
                  <a:pt x="193430" y="176771"/>
                </a:moveTo>
                <a:lnTo>
                  <a:pt x="191561" y="178268"/>
                </a:lnTo>
                <a:lnTo>
                  <a:pt x="191168" y="215680"/>
                </a:lnTo>
                <a:lnTo>
                  <a:pt x="212347" y="215680"/>
                </a:lnTo>
                <a:lnTo>
                  <a:pt x="211438" y="178268"/>
                </a:lnTo>
                <a:lnTo>
                  <a:pt x="210389" y="177266"/>
                </a:lnTo>
                <a:lnTo>
                  <a:pt x="209185" y="176793"/>
                </a:lnTo>
                <a:lnTo>
                  <a:pt x="193430" y="176771"/>
                </a:lnTo>
                <a:close/>
              </a:path>
              <a:path w="212725" h="257810">
                <a:moveTo>
                  <a:pt x="104210" y="189054"/>
                </a:moveTo>
                <a:lnTo>
                  <a:pt x="102679" y="189054"/>
                </a:lnTo>
                <a:lnTo>
                  <a:pt x="48346" y="214453"/>
                </a:lnTo>
                <a:lnTo>
                  <a:pt x="104420" y="214453"/>
                </a:lnTo>
                <a:lnTo>
                  <a:pt x="106550" y="213530"/>
                </a:lnTo>
                <a:lnTo>
                  <a:pt x="106787" y="190304"/>
                </a:lnTo>
                <a:lnTo>
                  <a:pt x="104210" y="189054"/>
                </a:lnTo>
                <a:close/>
              </a:path>
              <a:path w="212725" h="257810">
                <a:moveTo>
                  <a:pt x="135062" y="26750"/>
                </a:moveTo>
                <a:lnTo>
                  <a:pt x="112729" y="26750"/>
                </a:lnTo>
                <a:lnTo>
                  <a:pt x="120438" y="102115"/>
                </a:lnTo>
                <a:lnTo>
                  <a:pt x="210805" y="102115"/>
                </a:lnTo>
                <a:lnTo>
                  <a:pt x="210629" y="101980"/>
                </a:lnTo>
                <a:lnTo>
                  <a:pt x="142765" y="101980"/>
                </a:lnTo>
                <a:lnTo>
                  <a:pt x="135062" y="26750"/>
                </a:lnTo>
                <a:close/>
              </a:path>
              <a:path w="212725" h="257810">
                <a:moveTo>
                  <a:pt x="210231" y="101676"/>
                </a:moveTo>
                <a:lnTo>
                  <a:pt x="207947" y="101980"/>
                </a:lnTo>
                <a:lnTo>
                  <a:pt x="210629" y="101980"/>
                </a:lnTo>
                <a:lnTo>
                  <a:pt x="210231" y="101676"/>
                </a:lnTo>
                <a:close/>
              </a:path>
            </a:pathLst>
          </a:custGeom>
          <a:solidFill>
            <a:srgbClr val="EA4335"/>
          </a:solidFill>
        </p:spPr>
        <p:txBody>
          <a:bodyPr wrap="square" lIns="0" tIns="0" rIns="0" bIns="0" rtlCol="0"/>
          <a:lstStyle/>
          <a:p>
            <a:endParaRPr/>
          </a:p>
        </p:txBody>
      </p:sp>
      <p:sp>
        <p:nvSpPr>
          <p:cNvPr id="34" name="object 34"/>
          <p:cNvSpPr/>
          <p:nvPr/>
        </p:nvSpPr>
        <p:spPr>
          <a:xfrm>
            <a:off x="6623230" y="4793583"/>
            <a:ext cx="340995" cy="117475"/>
          </a:xfrm>
          <a:custGeom>
            <a:avLst/>
            <a:gdLst/>
            <a:ahLst/>
            <a:cxnLst/>
            <a:rect l="l" t="t" r="r" b="b"/>
            <a:pathLst>
              <a:path w="340995" h="117475">
                <a:moveTo>
                  <a:pt x="1721" y="97758"/>
                </a:moveTo>
                <a:lnTo>
                  <a:pt x="0" y="99165"/>
                </a:lnTo>
                <a:lnTo>
                  <a:pt x="0" y="115490"/>
                </a:lnTo>
                <a:lnTo>
                  <a:pt x="1733" y="116875"/>
                </a:lnTo>
                <a:lnTo>
                  <a:pt x="3668" y="116661"/>
                </a:lnTo>
                <a:lnTo>
                  <a:pt x="339218" y="116661"/>
                </a:lnTo>
                <a:lnTo>
                  <a:pt x="340669" y="115490"/>
                </a:lnTo>
                <a:lnTo>
                  <a:pt x="340606" y="99165"/>
                </a:lnTo>
                <a:lnTo>
                  <a:pt x="339186" y="97927"/>
                </a:lnTo>
                <a:lnTo>
                  <a:pt x="1721" y="97758"/>
                </a:lnTo>
                <a:close/>
              </a:path>
              <a:path w="340995" h="117475">
                <a:moveTo>
                  <a:pt x="339218" y="116661"/>
                </a:moveTo>
                <a:lnTo>
                  <a:pt x="337095" y="116661"/>
                </a:lnTo>
                <a:lnTo>
                  <a:pt x="339009" y="116830"/>
                </a:lnTo>
                <a:lnTo>
                  <a:pt x="339218" y="116661"/>
                </a:lnTo>
                <a:close/>
              </a:path>
              <a:path w="340995" h="117475">
                <a:moveTo>
                  <a:pt x="185057" y="70186"/>
                </a:moveTo>
                <a:lnTo>
                  <a:pt x="154897" y="70186"/>
                </a:lnTo>
                <a:lnTo>
                  <a:pt x="154897" y="97927"/>
                </a:lnTo>
                <a:lnTo>
                  <a:pt x="185057" y="97927"/>
                </a:lnTo>
                <a:lnTo>
                  <a:pt x="185057" y="70186"/>
                </a:lnTo>
                <a:close/>
              </a:path>
              <a:path w="340995" h="117475">
                <a:moveTo>
                  <a:pt x="339121" y="97870"/>
                </a:moveTo>
                <a:lnTo>
                  <a:pt x="337208" y="97927"/>
                </a:lnTo>
                <a:lnTo>
                  <a:pt x="339186" y="97927"/>
                </a:lnTo>
                <a:close/>
              </a:path>
              <a:path w="340995" h="117475">
                <a:moveTo>
                  <a:pt x="36214" y="12587"/>
                </a:moveTo>
                <a:lnTo>
                  <a:pt x="35280" y="12868"/>
                </a:lnTo>
                <a:lnTo>
                  <a:pt x="33817" y="14050"/>
                </a:lnTo>
                <a:lnTo>
                  <a:pt x="33491" y="69015"/>
                </a:lnTo>
                <a:lnTo>
                  <a:pt x="35224" y="70400"/>
                </a:lnTo>
                <a:lnTo>
                  <a:pt x="37159" y="70186"/>
                </a:lnTo>
                <a:lnTo>
                  <a:pt x="307083" y="70186"/>
                </a:lnTo>
                <a:lnTo>
                  <a:pt x="308511" y="69015"/>
                </a:lnTo>
                <a:lnTo>
                  <a:pt x="308706" y="53084"/>
                </a:lnTo>
                <a:lnTo>
                  <a:pt x="56415" y="52949"/>
                </a:lnTo>
                <a:lnTo>
                  <a:pt x="56403" y="29103"/>
                </a:lnTo>
                <a:lnTo>
                  <a:pt x="308654" y="29103"/>
                </a:lnTo>
                <a:lnTo>
                  <a:pt x="308173" y="14050"/>
                </a:lnTo>
                <a:lnTo>
                  <a:pt x="306710" y="12868"/>
                </a:lnTo>
                <a:lnTo>
                  <a:pt x="306134" y="12688"/>
                </a:lnTo>
                <a:lnTo>
                  <a:pt x="36214" y="12587"/>
                </a:lnTo>
                <a:close/>
              </a:path>
              <a:path w="340995" h="117475">
                <a:moveTo>
                  <a:pt x="307083" y="70186"/>
                </a:moveTo>
                <a:lnTo>
                  <a:pt x="304910" y="70186"/>
                </a:lnTo>
                <a:lnTo>
                  <a:pt x="306823" y="70400"/>
                </a:lnTo>
                <a:lnTo>
                  <a:pt x="307083" y="70186"/>
                </a:lnTo>
                <a:close/>
              </a:path>
              <a:path w="340995" h="117475">
                <a:moveTo>
                  <a:pt x="308654" y="29182"/>
                </a:moveTo>
                <a:lnTo>
                  <a:pt x="185057" y="29182"/>
                </a:lnTo>
                <a:lnTo>
                  <a:pt x="285553" y="29272"/>
                </a:lnTo>
                <a:lnTo>
                  <a:pt x="285553" y="53084"/>
                </a:lnTo>
                <a:lnTo>
                  <a:pt x="308706" y="53084"/>
                </a:lnTo>
                <a:lnTo>
                  <a:pt x="308654" y="29182"/>
                </a:lnTo>
                <a:close/>
              </a:path>
              <a:path w="340995" h="117475">
                <a:moveTo>
                  <a:pt x="308654" y="29103"/>
                </a:moveTo>
                <a:lnTo>
                  <a:pt x="56403" y="29103"/>
                </a:lnTo>
                <a:lnTo>
                  <a:pt x="154897" y="29182"/>
                </a:lnTo>
                <a:lnTo>
                  <a:pt x="155009" y="53039"/>
                </a:lnTo>
                <a:lnTo>
                  <a:pt x="185057" y="53039"/>
                </a:lnTo>
                <a:lnTo>
                  <a:pt x="185057" y="29182"/>
                </a:lnTo>
                <a:lnTo>
                  <a:pt x="308654" y="29182"/>
                </a:lnTo>
                <a:close/>
              </a:path>
              <a:path w="340995" h="117475">
                <a:moveTo>
                  <a:pt x="155009" y="0"/>
                </a:moveTo>
                <a:lnTo>
                  <a:pt x="155009" y="12688"/>
                </a:lnTo>
                <a:lnTo>
                  <a:pt x="185057" y="12688"/>
                </a:lnTo>
                <a:lnTo>
                  <a:pt x="185057" y="78"/>
                </a:lnTo>
                <a:lnTo>
                  <a:pt x="155009" y="0"/>
                </a:lnTo>
                <a:close/>
              </a:path>
              <a:path w="340995" h="117475">
                <a:moveTo>
                  <a:pt x="305810" y="12587"/>
                </a:moveTo>
                <a:lnTo>
                  <a:pt x="185057" y="12688"/>
                </a:lnTo>
                <a:lnTo>
                  <a:pt x="306134" y="12688"/>
                </a:lnTo>
                <a:lnTo>
                  <a:pt x="305810" y="12587"/>
                </a:lnTo>
                <a:close/>
              </a:path>
            </a:pathLst>
          </a:custGeom>
          <a:solidFill>
            <a:srgbClr val="EA4335"/>
          </a:solidFill>
        </p:spPr>
        <p:txBody>
          <a:bodyPr wrap="square" lIns="0" tIns="0" rIns="0" bIns="0" rtlCol="0"/>
          <a:lstStyle/>
          <a:p>
            <a:endParaRPr/>
          </a:p>
        </p:txBody>
      </p:sp>
      <p:sp>
        <p:nvSpPr>
          <p:cNvPr id="35" name="object 35"/>
          <p:cNvSpPr/>
          <p:nvPr/>
        </p:nvSpPr>
        <p:spPr>
          <a:xfrm>
            <a:off x="6654640" y="4924701"/>
            <a:ext cx="279400" cy="80645"/>
          </a:xfrm>
          <a:custGeom>
            <a:avLst/>
            <a:gdLst/>
            <a:ahLst/>
            <a:cxnLst/>
            <a:rect l="l" t="t" r="r" b="b"/>
            <a:pathLst>
              <a:path w="279400" h="80645">
                <a:moveTo>
                  <a:pt x="277101" y="0"/>
                </a:moveTo>
                <a:lnTo>
                  <a:pt x="275188" y="168"/>
                </a:lnTo>
                <a:lnTo>
                  <a:pt x="1515" y="168"/>
                </a:lnTo>
                <a:lnTo>
                  <a:pt x="0" y="1407"/>
                </a:lnTo>
                <a:lnTo>
                  <a:pt x="0" y="79057"/>
                </a:lnTo>
                <a:lnTo>
                  <a:pt x="1721" y="80465"/>
                </a:lnTo>
                <a:lnTo>
                  <a:pt x="3657" y="80296"/>
                </a:lnTo>
                <a:lnTo>
                  <a:pt x="22230" y="80296"/>
                </a:lnTo>
                <a:lnTo>
                  <a:pt x="23745" y="79057"/>
                </a:lnTo>
                <a:lnTo>
                  <a:pt x="24848" y="17664"/>
                </a:lnTo>
                <a:lnTo>
                  <a:pt x="279127" y="17664"/>
                </a:lnTo>
                <a:lnTo>
                  <a:pt x="278902" y="1407"/>
                </a:lnTo>
                <a:lnTo>
                  <a:pt x="277318" y="168"/>
                </a:lnTo>
                <a:lnTo>
                  <a:pt x="3657" y="168"/>
                </a:lnTo>
                <a:lnTo>
                  <a:pt x="1721" y="0"/>
                </a:lnTo>
                <a:lnTo>
                  <a:pt x="277101" y="0"/>
                </a:lnTo>
                <a:close/>
              </a:path>
              <a:path w="279400" h="80645">
                <a:moveTo>
                  <a:pt x="22230" y="80296"/>
                </a:moveTo>
                <a:lnTo>
                  <a:pt x="20076" y="80296"/>
                </a:lnTo>
                <a:lnTo>
                  <a:pt x="22023" y="80465"/>
                </a:lnTo>
                <a:lnTo>
                  <a:pt x="22230" y="80296"/>
                </a:lnTo>
                <a:close/>
              </a:path>
              <a:path w="279400" h="80645">
                <a:moveTo>
                  <a:pt x="279127" y="17664"/>
                </a:moveTo>
                <a:lnTo>
                  <a:pt x="24848" y="17664"/>
                </a:lnTo>
                <a:lnTo>
                  <a:pt x="254031" y="17833"/>
                </a:lnTo>
                <a:lnTo>
                  <a:pt x="254420" y="18272"/>
                </a:lnTo>
                <a:lnTo>
                  <a:pt x="255228" y="79057"/>
                </a:lnTo>
                <a:lnTo>
                  <a:pt x="256845" y="80330"/>
                </a:lnTo>
                <a:lnTo>
                  <a:pt x="258758" y="80149"/>
                </a:lnTo>
                <a:lnTo>
                  <a:pt x="277319" y="80149"/>
                </a:lnTo>
                <a:lnTo>
                  <a:pt x="278728" y="79057"/>
                </a:lnTo>
                <a:lnTo>
                  <a:pt x="279127" y="17664"/>
                </a:lnTo>
                <a:close/>
              </a:path>
              <a:path w="279400" h="80645">
                <a:moveTo>
                  <a:pt x="277319" y="80149"/>
                </a:moveTo>
                <a:lnTo>
                  <a:pt x="275188" y="80149"/>
                </a:lnTo>
                <a:lnTo>
                  <a:pt x="277101" y="80318"/>
                </a:lnTo>
                <a:lnTo>
                  <a:pt x="277319" y="80149"/>
                </a:lnTo>
                <a:close/>
              </a:path>
            </a:pathLst>
          </a:custGeom>
          <a:solidFill>
            <a:srgbClr val="EA4335"/>
          </a:solidFill>
        </p:spPr>
        <p:txBody>
          <a:bodyPr wrap="square" lIns="0" tIns="0" rIns="0" bIns="0" rtlCol="0"/>
          <a:lstStyle/>
          <a:p>
            <a:endParaRPr/>
          </a:p>
        </p:txBody>
      </p:sp>
      <p:sp>
        <p:nvSpPr>
          <p:cNvPr id="36" name="object 36"/>
          <p:cNvSpPr/>
          <p:nvPr/>
        </p:nvSpPr>
        <p:spPr>
          <a:xfrm>
            <a:off x="6638048" y="4953129"/>
            <a:ext cx="311150" cy="103505"/>
          </a:xfrm>
          <a:custGeom>
            <a:avLst/>
            <a:gdLst/>
            <a:ahLst/>
            <a:cxnLst/>
            <a:rect l="l" t="t" r="r" b="b"/>
            <a:pathLst>
              <a:path w="311150" h="103504">
                <a:moveTo>
                  <a:pt x="210018" y="48704"/>
                </a:moveTo>
                <a:lnTo>
                  <a:pt x="165288" y="48704"/>
                </a:lnTo>
                <a:lnTo>
                  <a:pt x="166413" y="59816"/>
                </a:lnTo>
                <a:lnTo>
                  <a:pt x="167876" y="60087"/>
                </a:lnTo>
                <a:lnTo>
                  <a:pt x="306298" y="103316"/>
                </a:lnTo>
                <a:lnTo>
                  <a:pt x="308436" y="103338"/>
                </a:lnTo>
                <a:lnTo>
                  <a:pt x="310799" y="102247"/>
                </a:lnTo>
                <a:lnTo>
                  <a:pt x="310574" y="79260"/>
                </a:lnTo>
                <a:lnTo>
                  <a:pt x="210018" y="48704"/>
                </a:lnTo>
                <a:close/>
              </a:path>
              <a:path w="311150" h="103504">
                <a:moveTo>
                  <a:pt x="143005" y="123"/>
                </a:moveTo>
                <a:lnTo>
                  <a:pt x="141993" y="450"/>
                </a:lnTo>
                <a:lnTo>
                  <a:pt x="140530" y="1609"/>
                </a:lnTo>
                <a:lnTo>
                  <a:pt x="139629" y="33336"/>
                </a:lnTo>
                <a:lnTo>
                  <a:pt x="803" y="78438"/>
                </a:lnTo>
                <a:lnTo>
                  <a:pt x="0" y="101283"/>
                </a:lnTo>
                <a:lnTo>
                  <a:pt x="1019" y="102247"/>
                </a:lnTo>
                <a:lnTo>
                  <a:pt x="2862" y="102980"/>
                </a:lnTo>
                <a:lnTo>
                  <a:pt x="5056" y="102956"/>
                </a:lnTo>
                <a:lnTo>
                  <a:pt x="165288" y="48704"/>
                </a:lnTo>
                <a:lnTo>
                  <a:pt x="210018" y="48704"/>
                </a:lnTo>
                <a:lnTo>
                  <a:pt x="173228" y="37536"/>
                </a:lnTo>
                <a:lnTo>
                  <a:pt x="170127" y="37536"/>
                </a:lnTo>
                <a:lnTo>
                  <a:pt x="169902" y="1384"/>
                </a:lnTo>
                <a:lnTo>
                  <a:pt x="168379" y="135"/>
                </a:lnTo>
                <a:lnTo>
                  <a:pt x="143005" y="123"/>
                </a:lnTo>
                <a:close/>
              </a:path>
              <a:path w="311150" h="103504">
                <a:moveTo>
                  <a:pt x="172153" y="37209"/>
                </a:moveTo>
                <a:lnTo>
                  <a:pt x="171140" y="37209"/>
                </a:lnTo>
                <a:lnTo>
                  <a:pt x="170127" y="37536"/>
                </a:lnTo>
                <a:lnTo>
                  <a:pt x="173228" y="37536"/>
                </a:lnTo>
                <a:lnTo>
                  <a:pt x="172153" y="37209"/>
                </a:lnTo>
                <a:close/>
              </a:path>
              <a:path w="311150" h="103504">
                <a:moveTo>
                  <a:pt x="168214" y="0"/>
                </a:moveTo>
                <a:lnTo>
                  <a:pt x="166188" y="135"/>
                </a:lnTo>
                <a:lnTo>
                  <a:pt x="168379" y="135"/>
                </a:lnTo>
                <a:lnTo>
                  <a:pt x="168214" y="0"/>
                </a:lnTo>
                <a:close/>
              </a:path>
            </a:pathLst>
          </a:custGeom>
          <a:solidFill>
            <a:srgbClr val="EA4335"/>
          </a:solidFill>
        </p:spPr>
        <p:txBody>
          <a:bodyPr wrap="square" lIns="0" tIns="0" rIns="0" bIns="0" rtlCol="0"/>
          <a:lstStyle/>
          <a:p>
            <a:endParaRPr/>
          </a:p>
        </p:txBody>
      </p:sp>
      <p:sp>
        <p:nvSpPr>
          <p:cNvPr id="37" name="object 37"/>
          <p:cNvSpPr/>
          <p:nvPr/>
        </p:nvSpPr>
        <p:spPr>
          <a:xfrm>
            <a:off x="7053170" y="4799595"/>
            <a:ext cx="116839" cy="257810"/>
          </a:xfrm>
          <a:custGeom>
            <a:avLst/>
            <a:gdLst/>
            <a:ahLst/>
            <a:cxnLst/>
            <a:rect l="l" t="t" r="r" b="b"/>
            <a:pathLst>
              <a:path w="116840" h="257810">
                <a:moveTo>
                  <a:pt x="98346" y="122392"/>
                </a:moveTo>
                <a:lnTo>
                  <a:pt x="50079" y="122392"/>
                </a:lnTo>
                <a:lnTo>
                  <a:pt x="50304" y="255609"/>
                </a:lnTo>
                <a:lnTo>
                  <a:pt x="52330" y="257377"/>
                </a:lnTo>
                <a:lnTo>
                  <a:pt x="54693" y="257210"/>
                </a:lnTo>
                <a:lnTo>
                  <a:pt x="76829" y="257210"/>
                </a:lnTo>
                <a:lnTo>
                  <a:pt x="78663" y="255609"/>
                </a:lnTo>
                <a:lnTo>
                  <a:pt x="78776" y="133414"/>
                </a:lnTo>
                <a:lnTo>
                  <a:pt x="104440" y="133414"/>
                </a:lnTo>
                <a:lnTo>
                  <a:pt x="98346" y="122392"/>
                </a:lnTo>
                <a:close/>
              </a:path>
              <a:path w="116840" h="257810">
                <a:moveTo>
                  <a:pt x="76829" y="257210"/>
                </a:moveTo>
                <a:lnTo>
                  <a:pt x="74274" y="257210"/>
                </a:lnTo>
                <a:lnTo>
                  <a:pt x="76638" y="257377"/>
                </a:lnTo>
                <a:lnTo>
                  <a:pt x="76829" y="257210"/>
                </a:lnTo>
                <a:close/>
              </a:path>
              <a:path w="116840" h="257810">
                <a:moveTo>
                  <a:pt x="79226" y="88098"/>
                </a:moveTo>
                <a:lnTo>
                  <a:pt x="40963" y="88098"/>
                </a:lnTo>
                <a:lnTo>
                  <a:pt x="2700" y="180160"/>
                </a:lnTo>
                <a:lnTo>
                  <a:pt x="2925" y="181544"/>
                </a:lnTo>
                <a:lnTo>
                  <a:pt x="4726" y="183548"/>
                </a:lnTo>
                <a:lnTo>
                  <a:pt x="6077" y="184145"/>
                </a:lnTo>
                <a:lnTo>
                  <a:pt x="24420" y="184201"/>
                </a:lnTo>
                <a:lnTo>
                  <a:pt x="26108" y="183154"/>
                </a:lnTo>
                <a:lnTo>
                  <a:pt x="50079" y="122392"/>
                </a:lnTo>
                <a:lnTo>
                  <a:pt x="98346" y="122392"/>
                </a:lnTo>
                <a:lnTo>
                  <a:pt x="86654" y="101428"/>
                </a:lnTo>
                <a:lnTo>
                  <a:pt x="85202" y="100640"/>
                </a:lnTo>
                <a:lnTo>
                  <a:pt x="79226" y="100640"/>
                </a:lnTo>
                <a:lnTo>
                  <a:pt x="79226" y="88098"/>
                </a:lnTo>
                <a:close/>
              </a:path>
              <a:path w="116840" h="257810">
                <a:moveTo>
                  <a:pt x="104440" y="133414"/>
                </a:moveTo>
                <a:lnTo>
                  <a:pt x="78776" y="133414"/>
                </a:lnTo>
                <a:lnTo>
                  <a:pt x="93406" y="159286"/>
                </a:lnTo>
                <a:lnTo>
                  <a:pt x="94981" y="160131"/>
                </a:lnTo>
                <a:lnTo>
                  <a:pt x="113663" y="160108"/>
                </a:lnTo>
                <a:lnTo>
                  <a:pt x="115209" y="159286"/>
                </a:lnTo>
                <a:lnTo>
                  <a:pt x="116701" y="157068"/>
                </a:lnTo>
                <a:lnTo>
                  <a:pt x="116701" y="155593"/>
                </a:lnTo>
                <a:lnTo>
                  <a:pt x="104440" y="133414"/>
                </a:lnTo>
                <a:close/>
              </a:path>
              <a:path w="116840" h="257810">
                <a:moveTo>
                  <a:pt x="85078" y="100573"/>
                </a:moveTo>
                <a:lnTo>
                  <a:pt x="79226" y="100640"/>
                </a:lnTo>
                <a:lnTo>
                  <a:pt x="85202" y="100640"/>
                </a:lnTo>
                <a:close/>
              </a:path>
              <a:path w="116840" h="257810">
                <a:moveTo>
                  <a:pt x="114000" y="68913"/>
                </a:moveTo>
                <a:lnTo>
                  <a:pt x="111637" y="69071"/>
                </a:lnTo>
                <a:lnTo>
                  <a:pt x="1882" y="69071"/>
                </a:lnTo>
                <a:lnTo>
                  <a:pt x="25" y="70681"/>
                </a:lnTo>
                <a:lnTo>
                  <a:pt x="0" y="86533"/>
                </a:lnTo>
                <a:lnTo>
                  <a:pt x="2025" y="88267"/>
                </a:lnTo>
                <a:lnTo>
                  <a:pt x="4388" y="88098"/>
                </a:lnTo>
                <a:lnTo>
                  <a:pt x="114096" y="88098"/>
                </a:lnTo>
                <a:lnTo>
                  <a:pt x="116026" y="86533"/>
                </a:lnTo>
                <a:lnTo>
                  <a:pt x="116026" y="70681"/>
                </a:lnTo>
                <a:lnTo>
                  <a:pt x="114181" y="69071"/>
                </a:lnTo>
                <a:lnTo>
                  <a:pt x="50079" y="69071"/>
                </a:lnTo>
                <a:lnTo>
                  <a:pt x="114039" y="68947"/>
                </a:lnTo>
                <a:close/>
              </a:path>
              <a:path w="116840" h="257810">
                <a:moveTo>
                  <a:pt x="114096" y="88098"/>
                </a:moveTo>
                <a:lnTo>
                  <a:pt x="111637" y="88098"/>
                </a:lnTo>
                <a:lnTo>
                  <a:pt x="113888" y="88267"/>
                </a:lnTo>
                <a:lnTo>
                  <a:pt x="114096" y="88098"/>
                </a:lnTo>
                <a:close/>
              </a:path>
              <a:path w="116840" h="257810">
                <a:moveTo>
                  <a:pt x="79226" y="22528"/>
                </a:moveTo>
                <a:lnTo>
                  <a:pt x="50079" y="22528"/>
                </a:lnTo>
                <a:lnTo>
                  <a:pt x="50079" y="69071"/>
                </a:lnTo>
                <a:lnTo>
                  <a:pt x="79226" y="69071"/>
                </a:lnTo>
                <a:lnTo>
                  <a:pt x="79226" y="22528"/>
                </a:lnTo>
                <a:close/>
              </a:path>
              <a:path w="116840" h="257810">
                <a:moveTo>
                  <a:pt x="110624" y="0"/>
                </a:moveTo>
                <a:lnTo>
                  <a:pt x="10466" y="4796"/>
                </a:lnTo>
                <a:lnTo>
                  <a:pt x="8164" y="4796"/>
                </a:lnTo>
                <a:lnTo>
                  <a:pt x="6302" y="6462"/>
                </a:lnTo>
                <a:lnTo>
                  <a:pt x="6639" y="22888"/>
                </a:lnTo>
                <a:lnTo>
                  <a:pt x="8440" y="24273"/>
                </a:lnTo>
                <a:lnTo>
                  <a:pt x="9565" y="24622"/>
                </a:lnTo>
                <a:lnTo>
                  <a:pt x="50079" y="22528"/>
                </a:lnTo>
                <a:lnTo>
                  <a:pt x="79226" y="22528"/>
                </a:lnTo>
                <a:lnTo>
                  <a:pt x="79226" y="20940"/>
                </a:lnTo>
                <a:lnTo>
                  <a:pt x="110062" y="19285"/>
                </a:lnTo>
                <a:lnTo>
                  <a:pt x="112212" y="19285"/>
                </a:lnTo>
                <a:lnTo>
                  <a:pt x="114113" y="17597"/>
                </a:lnTo>
                <a:lnTo>
                  <a:pt x="114211" y="4796"/>
                </a:lnTo>
                <a:lnTo>
                  <a:pt x="8215" y="4751"/>
                </a:lnTo>
                <a:lnTo>
                  <a:pt x="114211" y="4751"/>
                </a:lnTo>
                <a:lnTo>
                  <a:pt x="113775" y="1812"/>
                </a:lnTo>
                <a:lnTo>
                  <a:pt x="111862" y="382"/>
                </a:lnTo>
                <a:lnTo>
                  <a:pt x="110624" y="0"/>
                </a:lnTo>
                <a:close/>
              </a:path>
            </a:pathLst>
          </a:custGeom>
          <a:solidFill>
            <a:srgbClr val="EA4335"/>
          </a:solidFill>
        </p:spPr>
        <p:txBody>
          <a:bodyPr wrap="square" lIns="0" tIns="0" rIns="0" bIns="0" rtlCol="0"/>
          <a:lstStyle/>
          <a:p>
            <a:endParaRPr/>
          </a:p>
        </p:txBody>
      </p:sp>
      <p:sp>
        <p:nvSpPr>
          <p:cNvPr id="38" name="object 38"/>
          <p:cNvSpPr/>
          <p:nvPr/>
        </p:nvSpPr>
        <p:spPr>
          <a:xfrm>
            <a:off x="7194630" y="4800913"/>
            <a:ext cx="184785" cy="256540"/>
          </a:xfrm>
          <a:custGeom>
            <a:avLst/>
            <a:gdLst/>
            <a:ahLst/>
            <a:cxnLst/>
            <a:rect l="l" t="t" r="r" b="b"/>
            <a:pathLst>
              <a:path w="184784" h="256539">
                <a:moveTo>
                  <a:pt x="146411" y="162146"/>
                </a:moveTo>
                <a:lnTo>
                  <a:pt x="117827" y="162146"/>
                </a:lnTo>
                <a:lnTo>
                  <a:pt x="117939" y="254189"/>
                </a:lnTo>
                <a:lnTo>
                  <a:pt x="119965" y="255946"/>
                </a:lnTo>
                <a:lnTo>
                  <a:pt x="144273" y="255946"/>
                </a:lnTo>
                <a:lnTo>
                  <a:pt x="146299" y="254189"/>
                </a:lnTo>
                <a:lnTo>
                  <a:pt x="146411" y="162146"/>
                </a:lnTo>
                <a:close/>
              </a:path>
              <a:path w="184784" h="256539">
                <a:moveTo>
                  <a:pt x="182617" y="162146"/>
                </a:moveTo>
                <a:lnTo>
                  <a:pt x="180060" y="162146"/>
                </a:lnTo>
                <a:lnTo>
                  <a:pt x="182423" y="162315"/>
                </a:lnTo>
                <a:lnTo>
                  <a:pt x="182617" y="162146"/>
                </a:lnTo>
                <a:close/>
              </a:path>
              <a:path w="184784" h="256539">
                <a:moveTo>
                  <a:pt x="2025" y="142713"/>
                </a:moveTo>
                <a:lnTo>
                  <a:pt x="0" y="144470"/>
                </a:lnTo>
                <a:lnTo>
                  <a:pt x="38" y="160547"/>
                </a:lnTo>
                <a:lnTo>
                  <a:pt x="2025" y="162270"/>
                </a:lnTo>
                <a:lnTo>
                  <a:pt x="182617" y="162146"/>
                </a:lnTo>
                <a:lnTo>
                  <a:pt x="184449" y="160547"/>
                </a:lnTo>
                <a:lnTo>
                  <a:pt x="183942" y="144470"/>
                </a:lnTo>
                <a:lnTo>
                  <a:pt x="182086" y="143006"/>
                </a:lnTo>
                <a:lnTo>
                  <a:pt x="181504" y="142837"/>
                </a:lnTo>
                <a:lnTo>
                  <a:pt x="2025" y="142713"/>
                </a:lnTo>
                <a:close/>
              </a:path>
              <a:path w="184784" h="256539">
                <a:moveTo>
                  <a:pt x="143935" y="0"/>
                </a:moveTo>
                <a:lnTo>
                  <a:pt x="141685" y="168"/>
                </a:lnTo>
                <a:lnTo>
                  <a:pt x="119542" y="168"/>
                </a:lnTo>
                <a:lnTo>
                  <a:pt x="117714" y="1733"/>
                </a:lnTo>
                <a:lnTo>
                  <a:pt x="117489" y="142837"/>
                </a:lnTo>
                <a:lnTo>
                  <a:pt x="146186" y="142837"/>
                </a:lnTo>
                <a:lnTo>
                  <a:pt x="145961" y="1733"/>
                </a:lnTo>
                <a:lnTo>
                  <a:pt x="144133" y="168"/>
                </a:lnTo>
                <a:lnTo>
                  <a:pt x="121991" y="168"/>
                </a:lnTo>
                <a:lnTo>
                  <a:pt x="119740" y="0"/>
                </a:lnTo>
                <a:lnTo>
                  <a:pt x="143935" y="0"/>
                </a:lnTo>
                <a:close/>
              </a:path>
              <a:path w="184784" h="256539">
                <a:moveTo>
                  <a:pt x="180960" y="142680"/>
                </a:moveTo>
                <a:lnTo>
                  <a:pt x="179722" y="142837"/>
                </a:lnTo>
                <a:lnTo>
                  <a:pt x="181504" y="142837"/>
                </a:lnTo>
                <a:lnTo>
                  <a:pt x="180960" y="142680"/>
                </a:lnTo>
                <a:close/>
              </a:path>
            </a:pathLst>
          </a:custGeom>
          <a:solidFill>
            <a:srgbClr val="EA4335"/>
          </a:solidFill>
        </p:spPr>
        <p:txBody>
          <a:bodyPr wrap="square" lIns="0" tIns="0" rIns="0" bIns="0" rtlCol="0"/>
          <a:lstStyle/>
          <a:p>
            <a:endParaRPr/>
          </a:p>
        </p:txBody>
      </p:sp>
      <p:sp>
        <p:nvSpPr>
          <p:cNvPr id="39" name="object 39"/>
          <p:cNvSpPr/>
          <p:nvPr/>
        </p:nvSpPr>
        <p:spPr>
          <a:xfrm>
            <a:off x="7216575" y="4811586"/>
            <a:ext cx="58419" cy="59055"/>
          </a:xfrm>
          <a:custGeom>
            <a:avLst/>
            <a:gdLst/>
            <a:ahLst/>
            <a:cxnLst/>
            <a:rect l="l" t="t" r="r" b="b"/>
            <a:pathLst>
              <a:path w="58420" h="59054">
                <a:moveTo>
                  <a:pt x="3713" y="0"/>
                </a:moveTo>
                <a:lnTo>
                  <a:pt x="562" y="1170"/>
                </a:lnTo>
                <a:lnTo>
                  <a:pt x="0" y="19601"/>
                </a:lnTo>
                <a:lnTo>
                  <a:pt x="52217" y="58240"/>
                </a:lnTo>
                <a:lnTo>
                  <a:pt x="53342" y="58589"/>
                </a:lnTo>
                <a:lnTo>
                  <a:pt x="55706" y="58443"/>
                </a:lnTo>
                <a:lnTo>
                  <a:pt x="57844" y="57689"/>
                </a:lnTo>
                <a:lnTo>
                  <a:pt x="58407" y="38797"/>
                </a:lnTo>
                <a:lnTo>
                  <a:pt x="5514" y="225"/>
                </a:lnTo>
                <a:lnTo>
                  <a:pt x="3713" y="0"/>
                </a:lnTo>
                <a:close/>
              </a:path>
            </a:pathLst>
          </a:custGeom>
          <a:solidFill>
            <a:srgbClr val="EA4335"/>
          </a:solidFill>
        </p:spPr>
        <p:txBody>
          <a:bodyPr wrap="square" lIns="0" tIns="0" rIns="0" bIns="0" rtlCol="0"/>
          <a:lstStyle/>
          <a:p>
            <a:endParaRPr/>
          </a:p>
        </p:txBody>
      </p:sp>
      <p:sp>
        <p:nvSpPr>
          <p:cNvPr id="40" name="object 40"/>
          <p:cNvSpPr/>
          <p:nvPr/>
        </p:nvSpPr>
        <p:spPr>
          <a:xfrm>
            <a:off x="7216575" y="4865346"/>
            <a:ext cx="58419" cy="59055"/>
          </a:xfrm>
          <a:custGeom>
            <a:avLst/>
            <a:gdLst/>
            <a:ahLst/>
            <a:cxnLst/>
            <a:rect l="l" t="t" r="r" b="b"/>
            <a:pathLst>
              <a:path w="58420" h="59054">
                <a:moveTo>
                  <a:pt x="3713" y="0"/>
                </a:moveTo>
                <a:lnTo>
                  <a:pt x="562" y="1170"/>
                </a:lnTo>
                <a:lnTo>
                  <a:pt x="0" y="19837"/>
                </a:lnTo>
                <a:lnTo>
                  <a:pt x="52217" y="58229"/>
                </a:lnTo>
                <a:lnTo>
                  <a:pt x="53342" y="58589"/>
                </a:lnTo>
                <a:lnTo>
                  <a:pt x="55706" y="58454"/>
                </a:lnTo>
                <a:lnTo>
                  <a:pt x="57844" y="57711"/>
                </a:lnTo>
                <a:lnTo>
                  <a:pt x="58407" y="38785"/>
                </a:lnTo>
                <a:lnTo>
                  <a:pt x="5514" y="213"/>
                </a:lnTo>
                <a:lnTo>
                  <a:pt x="3713" y="0"/>
                </a:lnTo>
                <a:close/>
              </a:path>
            </a:pathLst>
          </a:custGeom>
          <a:solidFill>
            <a:srgbClr val="EA4335"/>
          </a:solidFill>
        </p:spPr>
        <p:txBody>
          <a:bodyPr wrap="square" lIns="0" tIns="0" rIns="0" bIns="0" rtlCol="0"/>
          <a:lstStyle/>
          <a:p>
            <a:endParaRPr/>
          </a:p>
        </p:txBody>
      </p:sp>
      <p:sp>
        <p:nvSpPr>
          <p:cNvPr id="41" name="object 41"/>
          <p:cNvSpPr/>
          <p:nvPr/>
        </p:nvSpPr>
        <p:spPr>
          <a:xfrm>
            <a:off x="7466955" y="4799832"/>
            <a:ext cx="116205" cy="257175"/>
          </a:xfrm>
          <a:custGeom>
            <a:avLst/>
            <a:gdLst/>
            <a:ahLst/>
            <a:cxnLst/>
            <a:rect l="l" t="t" r="r" b="b"/>
            <a:pathLst>
              <a:path w="116204" h="257175">
                <a:moveTo>
                  <a:pt x="4179" y="207135"/>
                </a:moveTo>
                <a:lnTo>
                  <a:pt x="2829" y="207912"/>
                </a:lnTo>
                <a:lnTo>
                  <a:pt x="1929" y="209207"/>
                </a:lnTo>
                <a:lnTo>
                  <a:pt x="1704" y="211999"/>
                </a:lnTo>
                <a:lnTo>
                  <a:pt x="54596" y="256601"/>
                </a:lnTo>
                <a:lnTo>
                  <a:pt x="56510" y="257143"/>
                </a:lnTo>
                <a:lnTo>
                  <a:pt x="58310" y="256974"/>
                </a:lnTo>
                <a:lnTo>
                  <a:pt x="80816" y="256974"/>
                </a:lnTo>
                <a:lnTo>
                  <a:pt x="81690" y="256601"/>
                </a:lnTo>
                <a:lnTo>
                  <a:pt x="82956" y="255501"/>
                </a:lnTo>
                <a:lnTo>
                  <a:pt x="83519" y="230531"/>
                </a:lnTo>
                <a:lnTo>
                  <a:pt x="53921" y="230531"/>
                </a:lnTo>
                <a:lnTo>
                  <a:pt x="26462" y="207574"/>
                </a:lnTo>
                <a:lnTo>
                  <a:pt x="25337" y="207191"/>
                </a:lnTo>
                <a:lnTo>
                  <a:pt x="4179" y="207135"/>
                </a:lnTo>
                <a:close/>
              </a:path>
              <a:path w="116204" h="257175">
                <a:moveTo>
                  <a:pt x="83519" y="151270"/>
                </a:moveTo>
                <a:lnTo>
                  <a:pt x="53921" y="151270"/>
                </a:lnTo>
                <a:lnTo>
                  <a:pt x="53921" y="230531"/>
                </a:lnTo>
                <a:lnTo>
                  <a:pt x="83519" y="230531"/>
                </a:lnTo>
                <a:lnTo>
                  <a:pt x="83519" y="151270"/>
                </a:lnTo>
                <a:close/>
              </a:path>
              <a:path w="116204" h="257175">
                <a:moveTo>
                  <a:pt x="115004" y="74464"/>
                </a:moveTo>
                <a:lnTo>
                  <a:pt x="53809" y="74464"/>
                </a:lnTo>
                <a:lnTo>
                  <a:pt x="53809" y="129507"/>
                </a:lnTo>
                <a:lnTo>
                  <a:pt x="353" y="154456"/>
                </a:lnTo>
                <a:lnTo>
                  <a:pt x="466" y="173033"/>
                </a:lnTo>
                <a:lnTo>
                  <a:pt x="2942" y="173967"/>
                </a:lnTo>
                <a:lnTo>
                  <a:pt x="4405" y="173956"/>
                </a:lnTo>
                <a:lnTo>
                  <a:pt x="53921" y="151270"/>
                </a:lnTo>
                <a:lnTo>
                  <a:pt x="83519" y="151270"/>
                </a:lnTo>
                <a:lnTo>
                  <a:pt x="83519" y="140169"/>
                </a:lnTo>
                <a:lnTo>
                  <a:pt x="114804" y="125645"/>
                </a:lnTo>
                <a:lnTo>
                  <a:pt x="115479" y="118339"/>
                </a:lnTo>
                <a:lnTo>
                  <a:pt x="83519" y="118339"/>
                </a:lnTo>
                <a:lnTo>
                  <a:pt x="83519" y="74745"/>
                </a:lnTo>
                <a:lnTo>
                  <a:pt x="114668" y="74745"/>
                </a:lnTo>
                <a:lnTo>
                  <a:pt x="115004" y="74464"/>
                </a:lnTo>
                <a:close/>
              </a:path>
              <a:path w="116204" h="257175">
                <a:moveTo>
                  <a:pt x="112103" y="106168"/>
                </a:moveTo>
                <a:lnTo>
                  <a:pt x="110528" y="106168"/>
                </a:lnTo>
                <a:lnTo>
                  <a:pt x="83519" y="118339"/>
                </a:lnTo>
                <a:lnTo>
                  <a:pt x="115479" y="118339"/>
                </a:lnTo>
                <a:lnTo>
                  <a:pt x="114692" y="107260"/>
                </a:lnTo>
                <a:lnTo>
                  <a:pt x="112103" y="106168"/>
                </a:lnTo>
                <a:close/>
              </a:path>
              <a:path w="116204" h="257175">
                <a:moveTo>
                  <a:pt x="1816" y="55775"/>
                </a:moveTo>
                <a:lnTo>
                  <a:pt x="16" y="57283"/>
                </a:lnTo>
                <a:lnTo>
                  <a:pt x="0" y="73406"/>
                </a:lnTo>
                <a:lnTo>
                  <a:pt x="1816" y="75061"/>
                </a:lnTo>
                <a:lnTo>
                  <a:pt x="3842" y="74892"/>
                </a:lnTo>
                <a:lnTo>
                  <a:pt x="115004" y="74464"/>
                </a:lnTo>
                <a:lnTo>
                  <a:pt x="116092" y="73552"/>
                </a:lnTo>
                <a:lnTo>
                  <a:pt x="115662" y="57283"/>
                </a:lnTo>
                <a:lnTo>
                  <a:pt x="114241" y="56146"/>
                </a:lnTo>
                <a:lnTo>
                  <a:pt x="113641" y="55943"/>
                </a:lnTo>
                <a:lnTo>
                  <a:pt x="1816" y="55775"/>
                </a:lnTo>
                <a:close/>
              </a:path>
              <a:path w="116204" h="257175">
                <a:moveTo>
                  <a:pt x="114668" y="74745"/>
                </a:moveTo>
                <a:lnTo>
                  <a:pt x="112441" y="74745"/>
                </a:lnTo>
                <a:lnTo>
                  <a:pt x="114467" y="74914"/>
                </a:lnTo>
                <a:lnTo>
                  <a:pt x="114668" y="74745"/>
                </a:lnTo>
                <a:close/>
              </a:path>
              <a:path w="116204" h="257175">
                <a:moveTo>
                  <a:pt x="81493" y="0"/>
                </a:moveTo>
                <a:lnTo>
                  <a:pt x="79467" y="168"/>
                </a:lnTo>
                <a:lnTo>
                  <a:pt x="55633" y="168"/>
                </a:lnTo>
                <a:lnTo>
                  <a:pt x="54034" y="1508"/>
                </a:lnTo>
                <a:lnTo>
                  <a:pt x="53809" y="55504"/>
                </a:lnTo>
                <a:lnTo>
                  <a:pt x="3842" y="55943"/>
                </a:lnTo>
                <a:lnTo>
                  <a:pt x="83519" y="55943"/>
                </a:lnTo>
                <a:lnTo>
                  <a:pt x="83294" y="1508"/>
                </a:lnTo>
                <a:lnTo>
                  <a:pt x="81695" y="168"/>
                </a:lnTo>
                <a:lnTo>
                  <a:pt x="57860" y="168"/>
                </a:lnTo>
                <a:lnTo>
                  <a:pt x="55834" y="0"/>
                </a:lnTo>
                <a:lnTo>
                  <a:pt x="81493" y="0"/>
                </a:lnTo>
                <a:close/>
              </a:path>
              <a:path w="116204" h="257175">
                <a:moveTo>
                  <a:pt x="113341" y="55842"/>
                </a:moveTo>
                <a:lnTo>
                  <a:pt x="112328" y="55943"/>
                </a:lnTo>
                <a:lnTo>
                  <a:pt x="113641" y="55943"/>
                </a:lnTo>
                <a:lnTo>
                  <a:pt x="113341" y="55842"/>
                </a:lnTo>
                <a:close/>
              </a:path>
            </a:pathLst>
          </a:custGeom>
          <a:solidFill>
            <a:srgbClr val="EA4335"/>
          </a:solidFill>
        </p:spPr>
        <p:txBody>
          <a:bodyPr wrap="square" lIns="0" tIns="0" rIns="0" bIns="0" rtlCol="0"/>
          <a:lstStyle/>
          <a:p>
            <a:endParaRPr/>
          </a:p>
        </p:txBody>
      </p:sp>
      <p:sp>
        <p:nvSpPr>
          <p:cNvPr id="42" name="object 42"/>
          <p:cNvSpPr/>
          <p:nvPr/>
        </p:nvSpPr>
        <p:spPr>
          <a:xfrm>
            <a:off x="7600216" y="4799911"/>
            <a:ext cx="203835" cy="262255"/>
          </a:xfrm>
          <a:custGeom>
            <a:avLst/>
            <a:gdLst/>
            <a:ahLst/>
            <a:cxnLst/>
            <a:rect l="l" t="t" r="r" b="b"/>
            <a:pathLst>
              <a:path w="203834" h="262254">
                <a:moveTo>
                  <a:pt x="142697" y="203791"/>
                </a:moveTo>
                <a:lnTo>
                  <a:pt x="97795" y="203791"/>
                </a:lnTo>
                <a:lnTo>
                  <a:pt x="200317" y="261974"/>
                </a:lnTo>
                <a:lnTo>
                  <a:pt x="201555" y="261903"/>
                </a:lnTo>
                <a:lnTo>
                  <a:pt x="203693" y="260592"/>
                </a:lnTo>
                <a:lnTo>
                  <a:pt x="202793" y="238449"/>
                </a:lnTo>
                <a:lnTo>
                  <a:pt x="142697" y="203791"/>
                </a:lnTo>
                <a:close/>
              </a:path>
              <a:path w="203834" h="262254">
                <a:moveTo>
                  <a:pt x="8777" y="126400"/>
                </a:moveTo>
                <a:lnTo>
                  <a:pt x="7427" y="126456"/>
                </a:lnTo>
                <a:lnTo>
                  <a:pt x="5289" y="127818"/>
                </a:lnTo>
                <a:lnTo>
                  <a:pt x="5401" y="151326"/>
                </a:lnTo>
                <a:lnTo>
                  <a:pt x="73149" y="189808"/>
                </a:lnTo>
                <a:lnTo>
                  <a:pt x="4951" y="226635"/>
                </a:lnTo>
                <a:lnTo>
                  <a:pt x="3151" y="227389"/>
                </a:lnTo>
                <a:lnTo>
                  <a:pt x="2700" y="251195"/>
                </a:lnTo>
                <a:lnTo>
                  <a:pt x="5401" y="252870"/>
                </a:lnTo>
                <a:lnTo>
                  <a:pt x="7326" y="252870"/>
                </a:lnTo>
                <a:lnTo>
                  <a:pt x="97795" y="203791"/>
                </a:lnTo>
                <a:lnTo>
                  <a:pt x="142697" y="203791"/>
                </a:lnTo>
                <a:lnTo>
                  <a:pt x="121203" y="191396"/>
                </a:lnTo>
                <a:lnTo>
                  <a:pt x="146945" y="177412"/>
                </a:lnTo>
                <a:lnTo>
                  <a:pt x="96782" y="177412"/>
                </a:lnTo>
                <a:lnTo>
                  <a:pt x="8777" y="126400"/>
                </a:lnTo>
                <a:close/>
              </a:path>
              <a:path w="203834" h="262254">
                <a:moveTo>
                  <a:pt x="200458" y="51181"/>
                </a:moveTo>
                <a:lnTo>
                  <a:pt x="3938" y="51181"/>
                </a:lnTo>
                <a:lnTo>
                  <a:pt x="81252" y="51192"/>
                </a:lnTo>
                <a:lnTo>
                  <a:pt x="82081" y="92872"/>
                </a:lnTo>
                <a:lnTo>
                  <a:pt x="81252" y="93603"/>
                </a:lnTo>
                <a:lnTo>
                  <a:pt x="6864" y="93739"/>
                </a:lnTo>
                <a:lnTo>
                  <a:pt x="4501" y="96182"/>
                </a:lnTo>
                <a:lnTo>
                  <a:pt x="4501" y="110086"/>
                </a:lnTo>
                <a:lnTo>
                  <a:pt x="6864" y="112529"/>
                </a:lnTo>
                <a:lnTo>
                  <a:pt x="165543" y="112721"/>
                </a:lnTo>
                <a:lnTo>
                  <a:pt x="167568" y="113655"/>
                </a:lnTo>
                <a:lnTo>
                  <a:pt x="170607" y="116841"/>
                </a:lnTo>
                <a:lnTo>
                  <a:pt x="171282" y="134292"/>
                </a:lnTo>
                <a:lnTo>
                  <a:pt x="169482" y="137703"/>
                </a:lnTo>
                <a:lnTo>
                  <a:pt x="166556" y="139809"/>
                </a:lnTo>
                <a:lnTo>
                  <a:pt x="96782" y="177412"/>
                </a:lnTo>
                <a:lnTo>
                  <a:pt x="146945" y="177412"/>
                </a:lnTo>
                <a:lnTo>
                  <a:pt x="193227" y="152272"/>
                </a:lnTo>
                <a:lnTo>
                  <a:pt x="198516" y="148962"/>
                </a:lnTo>
                <a:lnTo>
                  <a:pt x="198516" y="99109"/>
                </a:lnTo>
                <a:lnTo>
                  <a:pt x="193677" y="94099"/>
                </a:lnTo>
                <a:lnTo>
                  <a:pt x="187600" y="93840"/>
                </a:lnTo>
                <a:lnTo>
                  <a:pt x="113438" y="93817"/>
                </a:lnTo>
                <a:lnTo>
                  <a:pt x="112667" y="93378"/>
                </a:lnTo>
                <a:lnTo>
                  <a:pt x="112875" y="51429"/>
                </a:lnTo>
                <a:lnTo>
                  <a:pt x="200204" y="51395"/>
                </a:lnTo>
                <a:lnTo>
                  <a:pt x="200458" y="51181"/>
                </a:lnTo>
                <a:close/>
              </a:path>
              <a:path w="203834" h="262254">
                <a:moveTo>
                  <a:pt x="1800" y="31771"/>
                </a:moveTo>
                <a:lnTo>
                  <a:pt x="0" y="33269"/>
                </a:lnTo>
                <a:lnTo>
                  <a:pt x="40" y="49875"/>
                </a:lnTo>
                <a:lnTo>
                  <a:pt x="1800" y="51350"/>
                </a:lnTo>
                <a:lnTo>
                  <a:pt x="3938" y="51181"/>
                </a:lnTo>
                <a:lnTo>
                  <a:pt x="200458" y="51181"/>
                </a:lnTo>
                <a:lnTo>
                  <a:pt x="202005" y="49875"/>
                </a:lnTo>
                <a:lnTo>
                  <a:pt x="201080" y="33269"/>
                </a:lnTo>
                <a:lnTo>
                  <a:pt x="199867" y="32289"/>
                </a:lnTo>
                <a:lnTo>
                  <a:pt x="199116" y="32064"/>
                </a:lnTo>
                <a:lnTo>
                  <a:pt x="113438" y="32064"/>
                </a:lnTo>
                <a:lnTo>
                  <a:pt x="113112" y="31940"/>
                </a:lnTo>
                <a:lnTo>
                  <a:pt x="1800" y="31771"/>
                </a:lnTo>
                <a:close/>
              </a:path>
              <a:path w="203834" h="262254">
                <a:moveTo>
                  <a:pt x="198854" y="31985"/>
                </a:moveTo>
                <a:lnTo>
                  <a:pt x="113438" y="32064"/>
                </a:lnTo>
                <a:lnTo>
                  <a:pt x="199116" y="32064"/>
                </a:lnTo>
                <a:lnTo>
                  <a:pt x="198854" y="31985"/>
                </a:lnTo>
                <a:close/>
              </a:path>
              <a:path w="203834" h="262254">
                <a:moveTo>
                  <a:pt x="84628" y="0"/>
                </a:moveTo>
                <a:lnTo>
                  <a:pt x="82827" y="1497"/>
                </a:lnTo>
                <a:lnTo>
                  <a:pt x="82355" y="31118"/>
                </a:lnTo>
                <a:lnTo>
                  <a:pt x="81364" y="31918"/>
                </a:lnTo>
                <a:lnTo>
                  <a:pt x="3938" y="31940"/>
                </a:lnTo>
                <a:lnTo>
                  <a:pt x="113112" y="31940"/>
                </a:lnTo>
                <a:lnTo>
                  <a:pt x="111989" y="3546"/>
                </a:lnTo>
                <a:lnTo>
                  <a:pt x="111726" y="1497"/>
                </a:lnTo>
                <a:lnTo>
                  <a:pt x="110287" y="191"/>
                </a:lnTo>
                <a:lnTo>
                  <a:pt x="86766" y="157"/>
                </a:lnTo>
                <a:lnTo>
                  <a:pt x="84628" y="0"/>
                </a:lnTo>
                <a:close/>
              </a:path>
            </a:pathLst>
          </a:custGeom>
          <a:solidFill>
            <a:srgbClr val="EA4335"/>
          </a:solidFill>
        </p:spPr>
        <p:txBody>
          <a:bodyPr wrap="square" lIns="0" tIns="0" rIns="0" bIns="0" rtlCol="0"/>
          <a:lstStyle/>
          <a:p>
            <a:endParaRPr/>
          </a:p>
        </p:txBody>
      </p:sp>
      <p:sp>
        <p:nvSpPr>
          <p:cNvPr id="43" name="object 43"/>
          <p:cNvSpPr/>
          <p:nvPr/>
        </p:nvSpPr>
        <p:spPr>
          <a:xfrm>
            <a:off x="5618771" y="4716631"/>
            <a:ext cx="399415" cy="426720"/>
          </a:xfrm>
          <a:custGeom>
            <a:avLst/>
            <a:gdLst/>
            <a:ahLst/>
            <a:cxnLst/>
            <a:rect l="l" t="t" r="r" b="b"/>
            <a:pathLst>
              <a:path w="399414" h="426720">
                <a:moveTo>
                  <a:pt x="201186" y="0"/>
                </a:moveTo>
                <a:lnTo>
                  <a:pt x="198980" y="0"/>
                </a:lnTo>
                <a:lnTo>
                  <a:pt x="1451" y="62485"/>
                </a:lnTo>
                <a:lnTo>
                  <a:pt x="0" y="64872"/>
                </a:lnTo>
                <a:lnTo>
                  <a:pt x="11884" y="172357"/>
                </a:lnTo>
                <a:lnTo>
                  <a:pt x="78412" y="340917"/>
                </a:lnTo>
                <a:lnTo>
                  <a:pt x="79586" y="342048"/>
                </a:lnTo>
                <a:lnTo>
                  <a:pt x="197213" y="426144"/>
                </a:lnTo>
                <a:lnTo>
                  <a:pt x="202525" y="426144"/>
                </a:lnTo>
                <a:lnTo>
                  <a:pt x="248199" y="393905"/>
                </a:lnTo>
                <a:lnTo>
                  <a:pt x="188638" y="393905"/>
                </a:lnTo>
                <a:lnTo>
                  <a:pt x="186243" y="392487"/>
                </a:lnTo>
                <a:lnTo>
                  <a:pt x="96244" y="328092"/>
                </a:lnTo>
                <a:lnTo>
                  <a:pt x="95112" y="325865"/>
                </a:lnTo>
                <a:lnTo>
                  <a:pt x="44543" y="199378"/>
                </a:lnTo>
                <a:lnTo>
                  <a:pt x="44691" y="195843"/>
                </a:lnTo>
                <a:lnTo>
                  <a:pt x="46090" y="194706"/>
                </a:lnTo>
                <a:lnTo>
                  <a:pt x="47448" y="194649"/>
                </a:lnTo>
                <a:lnTo>
                  <a:pt x="83919" y="194649"/>
                </a:lnTo>
                <a:lnTo>
                  <a:pt x="57599" y="180610"/>
                </a:lnTo>
                <a:lnTo>
                  <a:pt x="58249" y="175690"/>
                </a:lnTo>
                <a:lnTo>
                  <a:pt x="95621" y="163823"/>
                </a:lnTo>
                <a:lnTo>
                  <a:pt x="35040" y="163711"/>
                </a:lnTo>
                <a:lnTo>
                  <a:pt x="33283" y="162619"/>
                </a:lnTo>
                <a:lnTo>
                  <a:pt x="32554" y="160502"/>
                </a:lnTo>
                <a:lnTo>
                  <a:pt x="23126" y="79046"/>
                </a:lnTo>
                <a:lnTo>
                  <a:pt x="24579" y="76806"/>
                </a:lnTo>
                <a:lnTo>
                  <a:pt x="185892" y="25658"/>
                </a:lnTo>
                <a:lnTo>
                  <a:pt x="186984" y="25433"/>
                </a:lnTo>
                <a:lnTo>
                  <a:pt x="281833" y="25433"/>
                </a:lnTo>
                <a:lnTo>
                  <a:pt x="201186" y="0"/>
                </a:lnTo>
                <a:close/>
              </a:path>
              <a:path w="399414" h="426720">
                <a:moveTo>
                  <a:pt x="83919" y="194649"/>
                </a:moveTo>
                <a:lnTo>
                  <a:pt x="47448" y="194649"/>
                </a:lnTo>
                <a:lnTo>
                  <a:pt x="188784" y="274867"/>
                </a:lnTo>
                <a:lnTo>
                  <a:pt x="188638" y="393905"/>
                </a:lnTo>
                <a:lnTo>
                  <a:pt x="248199" y="393905"/>
                </a:lnTo>
                <a:lnTo>
                  <a:pt x="248597" y="393624"/>
                </a:lnTo>
                <a:lnTo>
                  <a:pt x="211936" y="393513"/>
                </a:lnTo>
                <a:lnTo>
                  <a:pt x="210813" y="325865"/>
                </a:lnTo>
                <a:lnTo>
                  <a:pt x="211157" y="274867"/>
                </a:lnTo>
                <a:lnTo>
                  <a:pt x="244485" y="256234"/>
                </a:lnTo>
                <a:lnTo>
                  <a:pt x="199374" y="256234"/>
                </a:lnTo>
                <a:lnTo>
                  <a:pt x="83919" y="194649"/>
                </a:lnTo>
                <a:close/>
              </a:path>
              <a:path w="399414" h="426720">
                <a:moveTo>
                  <a:pt x="380727" y="195843"/>
                </a:moveTo>
                <a:lnTo>
                  <a:pt x="352504" y="195843"/>
                </a:lnTo>
                <a:lnTo>
                  <a:pt x="354114" y="195944"/>
                </a:lnTo>
                <a:lnTo>
                  <a:pt x="356091" y="197588"/>
                </a:lnTo>
                <a:lnTo>
                  <a:pt x="356781" y="199378"/>
                </a:lnTo>
                <a:lnTo>
                  <a:pt x="307544" y="326124"/>
                </a:lnTo>
                <a:lnTo>
                  <a:pt x="306425" y="327166"/>
                </a:lnTo>
                <a:lnTo>
                  <a:pt x="212271" y="393624"/>
                </a:lnTo>
                <a:lnTo>
                  <a:pt x="248597" y="393624"/>
                </a:lnTo>
                <a:lnTo>
                  <a:pt x="324302" y="340188"/>
                </a:lnTo>
                <a:lnTo>
                  <a:pt x="324786" y="339582"/>
                </a:lnTo>
                <a:lnTo>
                  <a:pt x="380727" y="195843"/>
                </a:lnTo>
                <a:close/>
              </a:path>
              <a:path w="399414" h="426720">
                <a:moveTo>
                  <a:pt x="283903" y="26086"/>
                </a:moveTo>
                <a:lnTo>
                  <a:pt x="214600" y="26086"/>
                </a:lnTo>
                <a:lnTo>
                  <a:pt x="377139" y="77166"/>
                </a:lnTo>
                <a:lnTo>
                  <a:pt x="378624" y="79440"/>
                </a:lnTo>
                <a:lnTo>
                  <a:pt x="370533" y="160502"/>
                </a:lnTo>
                <a:lnTo>
                  <a:pt x="369801" y="161459"/>
                </a:lnTo>
                <a:lnTo>
                  <a:pt x="365279" y="163823"/>
                </a:lnTo>
                <a:lnTo>
                  <a:pt x="200724" y="256234"/>
                </a:lnTo>
                <a:lnTo>
                  <a:pt x="244485" y="256234"/>
                </a:lnTo>
                <a:lnTo>
                  <a:pt x="352504" y="195843"/>
                </a:lnTo>
                <a:lnTo>
                  <a:pt x="380727" y="195843"/>
                </a:lnTo>
                <a:lnTo>
                  <a:pt x="389867" y="172357"/>
                </a:lnTo>
                <a:lnTo>
                  <a:pt x="399301" y="76806"/>
                </a:lnTo>
                <a:lnTo>
                  <a:pt x="398754" y="62485"/>
                </a:lnTo>
                <a:lnTo>
                  <a:pt x="397216" y="61820"/>
                </a:lnTo>
                <a:lnTo>
                  <a:pt x="283903" y="26086"/>
                </a:lnTo>
                <a:close/>
              </a:path>
              <a:path w="399414" h="426720">
                <a:moveTo>
                  <a:pt x="267165" y="130926"/>
                </a:moveTo>
                <a:lnTo>
                  <a:pt x="200938" y="130926"/>
                </a:lnTo>
                <a:lnTo>
                  <a:pt x="310573" y="167460"/>
                </a:lnTo>
                <a:lnTo>
                  <a:pt x="313656" y="168214"/>
                </a:lnTo>
                <a:lnTo>
                  <a:pt x="316807" y="166458"/>
                </a:lnTo>
                <a:lnTo>
                  <a:pt x="321129" y="151754"/>
                </a:lnTo>
                <a:lnTo>
                  <a:pt x="319339" y="148545"/>
                </a:lnTo>
                <a:lnTo>
                  <a:pt x="316256" y="147645"/>
                </a:lnTo>
                <a:lnTo>
                  <a:pt x="267165" y="130926"/>
                </a:lnTo>
                <a:close/>
              </a:path>
              <a:path w="399414" h="426720">
                <a:moveTo>
                  <a:pt x="281833" y="25433"/>
                </a:moveTo>
                <a:lnTo>
                  <a:pt x="186984" y="25433"/>
                </a:lnTo>
                <a:lnTo>
                  <a:pt x="187779" y="25658"/>
                </a:lnTo>
                <a:lnTo>
                  <a:pt x="189707" y="27268"/>
                </a:lnTo>
                <a:lnTo>
                  <a:pt x="189932" y="29475"/>
                </a:lnTo>
                <a:lnTo>
                  <a:pt x="189853" y="109726"/>
                </a:lnTo>
                <a:lnTo>
                  <a:pt x="187569" y="112923"/>
                </a:lnTo>
                <a:lnTo>
                  <a:pt x="36114" y="163823"/>
                </a:lnTo>
                <a:lnTo>
                  <a:pt x="95976" y="163711"/>
                </a:lnTo>
                <a:lnTo>
                  <a:pt x="199228" y="130926"/>
                </a:lnTo>
                <a:lnTo>
                  <a:pt x="267165" y="130926"/>
                </a:lnTo>
                <a:lnTo>
                  <a:pt x="213644" y="112698"/>
                </a:lnTo>
                <a:lnTo>
                  <a:pt x="211447" y="109726"/>
                </a:lnTo>
                <a:lnTo>
                  <a:pt x="212195" y="27268"/>
                </a:lnTo>
                <a:lnTo>
                  <a:pt x="213486" y="26288"/>
                </a:lnTo>
                <a:lnTo>
                  <a:pt x="214600" y="26086"/>
                </a:lnTo>
                <a:lnTo>
                  <a:pt x="283903" y="26086"/>
                </a:lnTo>
                <a:lnTo>
                  <a:pt x="281833" y="25433"/>
                </a:lnTo>
                <a:close/>
              </a:path>
            </a:pathLst>
          </a:custGeom>
          <a:solidFill>
            <a:srgbClr val="EA4335"/>
          </a:solidFill>
        </p:spPr>
        <p:txBody>
          <a:bodyPr wrap="square" lIns="0" tIns="0" rIns="0" bIns="0" rtlCol="0"/>
          <a:lstStyle/>
          <a:p>
            <a:endParaRPr/>
          </a:p>
        </p:txBody>
      </p:sp>
      <p:sp>
        <p:nvSpPr>
          <p:cNvPr id="44" name="object 44"/>
          <p:cNvSpPr/>
          <p:nvPr/>
        </p:nvSpPr>
        <p:spPr>
          <a:xfrm>
            <a:off x="2875788" y="5358384"/>
            <a:ext cx="1022603" cy="684276"/>
          </a:xfrm>
          <a:prstGeom prst="rect">
            <a:avLst/>
          </a:prstGeom>
          <a:blipFill>
            <a:blip r:embed="rId23" cstate="print"/>
            <a:stretch>
              <a:fillRect/>
            </a:stretch>
          </a:blipFill>
        </p:spPr>
        <p:txBody>
          <a:bodyPr wrap="square" lIns="0" tIns="0" rIns="0" bIns="0" rtlCol="0"/>
          <a:lstStyle/>
          <a:p>
            <a:endParaRPr/>
          </a:p>
        </p:txBody>
      </p:sp>
      <p:sp>
        <p:nvSpPr>
          <p:cNvPr id="45" name="object 45"/>
          <p:cNvSpPr/>
          <p:nvPr/>
        </p:nvSpPr>
        <p:spPr>
          <a:xfrm>
            <a:off x="967739" y="5535167"/>
            <a:ext cx="1293875" cy="394716"/>
          </a:xfrm>
          <a:prstGeom prst="rect">
            <a:avLst/>
          </a:prstGeom>
          <a:blipFill>
            <a:blip r:embed="rId24" cstate="print"/>
            <a:stretch>
              <a:fillRect/>
            </a:stretch>
          </a:blipFill>
        </p:spPr>
        <p:txBody>
          <a:bodyPr wrap="square" lIns="0" tIns="0" rIns="0" bIns="0" rtlCol="0"/>
          <a:lstStyle/>
          <a:p>
            <a:endParaRPr/>
          </a:p>
        </p:txBody>
      </p:sp>
      <p:sp>
        <p:nvSpPr>
          <p:cNvPr id="46" name="object 46"/>
          <p:cNvSpPr/>
          <p:nvPr/>
        </p:nvSpPr>
        <p:spPr>
          <a:xfrm>
            <a:off x="3061716" y="4091940"/>
            <a:ext cx="1350263" cy="576072"/>
          </a:xfrm>
          <a:prstGeom prst="rect">
            <a:avLst/>
          </a:prstGeom>
          <a:blipFill>
            <a:blip r:embed="rId25" cstate="print"/>
            <a:stretch>
              <a:fillRect/>
            </a:stretch>
          </a:blipFill>
        </p:spPr>
        <p:txBody>
          <a:bodyPr wrap="square" lIns="0" tIns="0" rIns="0" bIns="0" rtlCol="0"/>
          <a:lstStyle/>
          <a:p>
            <a:endParaRPr/>
          </a:p>
        </p:txBody>
      </p:sp>
      <p:sp>
        <p:nvSpPr>
          <p:cNvPr id="47" name="object 47"/>
          <p:cNvSpPr/>
          <p:nvPr/>
        </p:nvSpPr>
        <p:spPr>
          <a:xfrm>
            <a:off x="3387852" y="3439667"/>
            <a:ext cx="1149096" cy="467867"/>
          </a:xfrm>
          <a:prstGeom prst="rect">
            <a:avLst/>
          </a:prstGeom>
          <a:blipFill>
            <a:blip r:embed="rId26" cstate="print"/>
            <a:stretch>
              <a:fillRect/>
            </a:stretch>
          </a:blipFill>
        </p:spPr>
        <p:txBody>
          <a:bodyPr wrap="square" lIns="0" tIns="0" rIns="0" bIns="0" rtlCol="0"/>
          <a:lstStyle/>
          <a:p>
            <a:endParaRPr/>
          </a:p>
        </p:txBody>
      </p:sp>
      <p:sp>
        <p:nvSpPr>
          <p:cNvPr id="48" name="object 48"/>
          <p:cNvSpPr/>
          <p:nvPr/>
        </p:nvSpPr>
        <p:spPr>
          <a:xfrm>
            <a:off x="4448555" y="5358384"/>
            <a:ext cx="1478279" cy="576072"/>
          </a:xfrm>
          <a:prstGeom prst="rect">
            <a:avLst/>
          </a:prstGeom>
          <a:blipFill>
            <a:blip r:embed="rId27" cstate="print"/>
            <a:stretch>
              <a:fillRect/>
            </a:stretch>
          </a:blipFill>
        </p:spPr>
        <p:txBody>
          <a:bodyPr wrap="square" lIns="0" tIns="0" rIns="0" bIns="0" rtlCol="0"/>
          <a:lstStyle/>
          <a:p>
            <a:endParaRPr/>
          </a:p>
        </p:txBody>
      </p:sp>
      <p:sp>
        <p:nvSpPr>
          <p:cNvPr id="49" name="object 49"/>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34</a:t>
            </a:fld>
            <a:endParaRPr dirty="0"/>
          </a:p>
        </p:txBody>
      </p:sp>
      <p:sp>
        <p:nvSpPr>
          <p:cNvPr id="50" name="object 50"/>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588645">
              <a:lnSpc>
                <a:spcPct val="100000"/>
              </a:lnSpc>
            </a:pPr>
            <a:r>
              <a:rPr sz="1200" dirty="0">
                <a:solidFill>
                  <a:srgbClr val="5E666F"/>
                </a:solidFill>
                <a:latin typeface="微软雅黑"/>
                <a:cs typeface="微软雅黑"/>
              </a:rPr>
              <a:t>Ba</a:t>
            </a:r>
            <a:r>
              <a:rPr sz="1200" spc="-10" dirty="0">
                <a:solidFill>
                  <a:srgbClr val="5E666F"/>
                </a:solidFill>
                <a:latin typeface="微软雅黑"/>
                <a:cs typeface="微软雅黑"/>
              </a:rPr>
              <a:t>a</a:t>
            </a:r>
            <a:r>
              <a:rPr sz="1200" dirty="0">
                <a:solidFill>
                  <a:srgbClr val="5E666F"/>
                </a:solidFill>
                <a:latin typeface="微软雅黑"/>
                <a:cs typeface="微软雅黑"/>
              </a:rPr>
              <a:t>S</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spc="-5" dirty="0">
                <a:latin typeface="微软雅黑"/>
                <a:cs typeface="微软雅黑"/>
              </a:rPr>
              <a:t>BaaS</a:t>
            </a:r>
            <a:r>
              <a:rPr spc="-5" dirty="0"/>
              <a:t>：百度和腾讯主攻面向金融业的</a:t>
            </a:r>
            <a:r>
              <a:rPr spc="-5" dirty="0">
                <a:latin typeface="微软雅黑"/>
                <a:cs typeface="微软雅黑"/>
              </a:rPr>
              <a:t>BaaS</a:t>
            </a:r>
            <a:r>
              <a:rPr spc="-5" dirty="0"/>
              <a:t>，阿里巴巴和京东</a:t>
            </a:r>
          </a:p>
          <a:p>
            <a:pPr marL="12700">
              <a:lnSpc>
                <a:spcPts val="2735"/>
              </a:lnSpc>
            </a:pPr>
            <a:r>
              <a:rPr spc="-5" dirty="0"/>
              <a:t>专注于面向商品防伪溯源的</a:t>
            </a:r>
            <a:r>
              <a:rPr spc="-5" dirty="0">
                <a:latin typeface="微软雅黑"/>
                <a:cs typeface="微软雅黑"/>
              </a:rPr>
              <a:t>BaaS</a:t>
            </a:r>
          </a:p>
        </p:txBody>
      </p:sp>
      <p:sp>
        <p:nvSpPr>
          <p:cNvPr id="5" name="object 5"/>
          <p:cNvSpPr txBox="1"/>
          <p:nvPr/>
        </p:nvSpPr>
        <p:spPr>
          <a:xfrm>
            <a:off x="11838558" y="6279489"/>
            <a:ext cx="20574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35</a:t>
            </a:r>
            <a:endParaRPr sz="12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829767" y="1403263"/>
            <a:ext cx="10743565" cy="1312545"/>
          </a:xfrm>
          <a:prstGeom prst="rect">
            <a:avLst/>
          </a:prstGeom>
        </p:spPr>
        <p:txBody>
          <a:bodyPr vert="horz" wrap="square" lIns="0" tIns="0" rIns="0" bIns="0" rtlCol="0">
            <a:spAutoFit/>
          </a:bodyPr>
          <a:lstStyle/>
          <a:p>
            <a:pPr marL="299085" marR="5080" indent="-287020" algn="just">
              <a:lnSpc>
                <a:spcPct val="150100"/>
              </a:lnSpc>
            </a:pPr>
            <a:r>
              <a:rPr sz="1400" spc="540" dirty="0">
                <a:solidFill>
                  <a:srgbClr val="1D9ED2"/>
                </a:solidFill>
                <a:latin typeface="Arial Unicode MS"/>
                <a:cs typeface="Arial Unicode MS"/>
              </a:rPr>
              <a:t>◆ </a:t>
            </a:r>
            <a:r>
              <a:rPr sz="1400" spc="-5" dirty="0">
                <a:solidFill>
                  <a:srgbClr val="585858"/>
                </a:solidFill>
                <a:latin typeface="微软雅黑"/>
                <a:cs typeface="微软雅黑"/>
              </a:rPr>
              <a:t>国内BATJ四大互联网巨头争先布局BaaS平台的建设，主要是云计算业务的扩展。百度布局时间最早，2017年7月正式发布度小满金融  </a:t>
            </a:r>
            <a:r>
              <a:rPr sz="1400" dirty="0">
                <a:solidFill>
                  <a:srgbClr val="585858"/>
                </a:solidFill>
                <a:latin typeface="微软雅黑"/>
                <a:cs typeface="微软雅黑"/>
              </a:rPr>
              <a:t>区块</a:t>
            </a:r>
            <a:r>
              <a:rPr sz="1400" spc="5" dirty="0">
                <a:solidFill>
                  <a:srgbClr val="585858"/>
                </a:solidFill>
                <a:latin typeface="微软雅黑"/>
                <a:cs typeface="微软雅黑"/>
              </a:rPr>
              <a:t>链</a:t>
            </a:r>
            <a:r>
              <a:rPr sz="1400" spc="-10" dirty="0">
                <a:solidFill>
                  <a:srgbClr val="585858"/>
                </a:solidFill>
                <a:latin typeface="微软雅黑"/>
                <a:cs typeface="微软雅黑"/>
              </a:rPr>
              <a:t>B</a:t>
            </a:r>
            <a:r>
              <a:rPr sz="1400" dirty="0">
                <a:solidFill>
                  <a:srgbClr val="585858"/>
                </a:solidFill>
                <a:latin typeface="微软雅黑"/>
                <a:cs typeface="微软雅黑"/>
              </a:rPr>
              <a:t>aa</a:t>
            </a:r>
            <a:r>
              <a:rPr sz="1400" spc="5" dirty="0">
                <a:solidFill>
                  <a:srgbClr val="585858"/>
                </a:solidFill>
                <a:latin typeface="微软雅黑"/>
                <a:cs typeface="微软雅黑"/>
              </a:rPr>
              <a:t>S。</a:t>
            </a:r>
            <a:r>
              <a:rPr sz="1400" dirty="0">
                <a:solidFill>
                  <a:srgbClr val="585858"/>
                </a:solidFill>
                <a:latin typeface="微软雅黑"/>
                <a:cs typeface="微软雅黑"/>
              </a:rPr>
              <a:t>从</a:t>
            </a:r>
            <a:r>
              <a:rPr sz="1400" spc="5" dirty="0">
                <a:solidFill>
                  <a:srgbClr val="585858"/>
                </a:solidFill>
                <a:latin typeface="微软雅黑"/>
                <a:cs typeface="微软雅黑"/>
              </a:rPr>
              <a:t>切</a:t>
            </a:r>
            <a:r>
              <a:rPr sz="1400" spc="-15" dirty="0">
                <a:solidFill>
                  <a:srgbClr val="585858"/>
                </a:solidFill>
                <a:latin typeface="微软雅黑"/>
                <a:cs typeface="微软雅黑"/>
              </a:rPr>
              <a:t>入</a:t>
            </a:r>
            <a:r>
              <a:rPr sz="1400" spc="5" dirty="0">
                <a:solidFill>
                  <a:srgbClr val="585858"/>
                </a:solidFill>
                <a:latin typeface="微软雅黑"/>
                <a:cs typeface="微软雅黑"/>
              </a:rPr>
              <a:t>场</a:t>
            </a:r>
            <a:r>
              <a:rPr sz="1400" dirty="0">
                <a:solidFill>
                  <a:srgbClr val="585858"/>
                </a:solidFill>
                <a:latin typeface="微软雅黑"/>
                <a:cs typeface="微软雅黑"/>
              </a:rPr>
              <a:t>景</a:t>
            </a:r>
            <a:r>
              <a:rPr sz="1400" spc="-10" dirty="0">
                <a:solidFill>
                  <a:srgbClr val="585858"/>
                </a:solidFill>
                <a:latin typeface="微软雅黑"/>
                <a:cs typeface="微软雅黑"/>
              </a:rPr>
              <a:t>来</a:t>
            </a:r>
            <a:r>
              <a:rPr sz="1400" spc="5" dirty="0">
                <a:solidFill>
                  <a:srgbClr val="585858"/>
                </a:solidFill>
                <a:latin typeface="微软雅黑"/>
                <a:cs typeface="微软雅黑"/>
              </a:rPr>
              <a:t>看</a:t>
            </a:r>
            <a:r>
              <a:rPr sz="1400" dirty="0">
                <a:solidFill>
                  <a:srgbClr val="585858"/>
                </a:solidFill>
                <a:latin typeface="微软雅黑"/>
                <a:cs typeface="微软雅黑"/>
              </a:rPr>
              <a:t>，</a:t>
            </a:r>
            <a:r>
              <a:rPr sz="1400" spc="-10" dirty="0">
                <a:solidFill>
                  <a:srgbClr val="585858"/>
                </a:solidFill>
                <a:latin typeface="微软雅黑"/>
                <a:cs typeface="微软雅黑"/>
              </a:rPr>
              <a:t>百</a:t>
            </a:r>
            <a:r>
              <a:rPr sz="1400" spc="5" dirty="0">
                <a:solidFill>
                  <a:srgbClr val="585858"/>
                </a:solidFill>
                <a:latin typeface="微软雅黑"/>
                <a:cs typeface="微软雅黑"/>
              </a:rPr>
              <a:t>度</a:t>
            </a:r>
            <a:r>
              <a:rPr sz="1400" dirty="0">
                <a:solidFill>
                  <a:srgbClr val="585858"/>
                </a:solidFill>
                <a:latin typeface="微软雅黑"/>
                <a:cs typeface="微软雅黑"/>
              </a:rPr>
              <a:t>和</a:t>
            </a:r>
            <a:r>
              <a:rPr sz="1400" spc="-10" dirty="0">
                <a:solidFill>
                  <a:srgbClr val="585858"/>
                </a:solidFill>
                <a:latin typeface="微软雅黑"/>
                <a:cs typeface="微软雅黑"/>
              </a:rPr>
              <a:t>腾</a:t>
            </a:r>
            <a:r>
              <a:rPr sz="1400" spc="5" dirty="0">
                <a:solidFill>
                  <a:srgbClr val="585858"/>
                </a:solidFill>
                <a:latin typeface="微软雅黑"/>
                <a:cs typeface="微软雅黑"/>
              </a:rPr>
              <a:t>讯</a:t>
            </a:r>
            <a:r>
              <a:rPr sz="1400" dirty="0">
                <a:solidFill>
                  <a:srgbClr val="585858"/>
                </a:solidFill>
                <a:latin typeface="微软雅黑"/>
                <a:cs typeface="微软雅黑"/>
              </a:rPr>
              <a:t>主</a:t>
            </a:r>
            <a:r>
              <a:rPr sz="1400" spc="-10" dirty="0">
                <a:solidFill>
                  <a:srgbClr val="585858"/>
                </a:solidFill>
                <a:latin typeface="微软雅黑"/>
                <a:cs typeface="微软雅黑"/>
              </a:rPr>
              <a:t>攻</a:t>
            </a:r>
            <a:r>
              <a:rPr sz="1400" spc="5" dirty="0">
                <a:solidFill>
                  <a:srgbClr val="585858"/>
                </a:solidFill>
                <a:latin typeface="微软雅黑"/>
                <a:cs typeface="微软雅黑"/>
              </a:rPr>
              <a:t>的</a:t>
            </a:r>
            <a:r>
              <a:rPr sz="1400" dirty="0">
                <a:solidFill>
                  <a:srgbClr val="585858"/>
                </a:solidFill>
                <a:latin typeface="微软雅黑"/>
                <a:cs typeface="微软雅黑"/>
              </a:rPr>
              <a:t>是</a:t>
            </a:r>
            <a:r>
              <a:rPr sz="1400" spc="-10" dirty="0">
                <a:solidFill>
                  <a:srgbClr val="585858"/>
                </a:solidFill>
                <a:latin typeface="微软雅黑"/>
                <a:cs typeface="微软雅黑"/>
              </a:rPr>
              <a:t>面</a:t>
            </a:r>
            <a:r>
              <a:rPr sz="1400" spc="5" dirty="0">
                <a:solidFill>
                  <a:srgbClr val="585858"/>
                </a:solidFill>
                <a:latin typeface="微软雅黑"/>
                <a:cs typeface="微软雅黑"/>
              </a:rPr>
              <a:t>向</a:t>
            </a:r>
            <a:r>
              <a:rPr sz="1400" dirty="0">
                <a:solidFill>
                  <a:srgbClr val="585858"/>
                </a:solidFill>
                <a:latin typeface="微软雅黑"/>
                <a:cs typeface="微软雅黑"/>
              </a:rPr>
              <a:t>金</a:t>
            </a:r>
            <a:r>
              <a:rPr sz="1400" spc="-10" dirty="0">
                <a:solidFill>
                  <a:srgbClr val="585858"/>
                </a:solidFill>
                <a:latin typeface="微软雅黑"/>
                <a:cs typeface="微软雅黑"/>
              </a:rPr>
              <a:t>融</a:t>
            </a:r>
            <a:r>
              <a:rPr sz="1400" spc="5" dirty="0">
                <a:solidFill>
                  <a:srgbClr val="585858"/>
                </a:solidFill>
                <a:latin typeface="微软雅黑"/>
                <a:cs typeface="微软雅黑"/>
              </a:rPr>
              <a:t>业</a:t>
            </a:r>
            <a:r>
              <a:rPr sz="1400" dirty="0">
                <a:solidFill>
                  <a:srgbClr val="585858"/>
                </a:solidFill>
                <a:latin typeface="微软雅黑"/>
                <a:cs typeface="微软雅黑"/>
              </a:rPr>
              <a:t>的</a:t>
            </a:r>
            <a:r>
              <a:rPr sz="1400" spc="-10" dirty="0">
                <a:solidFill>
                  <a:srgbClr val="585858"/>
                </a:solidFill>
                <a:latin typeface="微软雅黑"/>
                <a:cs typeface="微软雅黑"/>
              </a:rPr>
              <a:t>区</a:t>
            </a:r>
            <a:r>
              <a:rPr sz="1400" spc="5" dirty="0">
                <a:solidFill>
                  <a:srgbClr val="585858"/>
                </a:solidFill>
                <a:latin typeface="微软雅黑"/>
                <a:cs typeface="微软雅黑"/>
              </a:rPr>
              <a:t>块</a:t>
            </a:r>
            <a:r>
              <a:rPr sz="1400" dirty="0">
                <a:solidFill>
                  <a:srgbClr val="585858"/>
                </a:solidFill>
                <a:latin typeface="微软雅黑"/>
                <a:cs typeface="微软雅黑"/>
              </a:rPr>
              <a:t>链</a:t>
            </a:r>
            <a:r>
              <a:rPr sz="1400" spc="-10" dirty="0">
                <a:solidFill>
                  <a:srgbClr val="585858"/>
                </a:solidFill>
                <a:latin typeface="微软雅黑"/>
                <a:cs typeface="微软雅黑"/>
              </a:rPr>
              <a:t>即</a:t>
            </a:r>
            <a:r>
              <a:rPr sz="1400" spc="5" dirty="0">
                <a:solidFill>
                  <a:srgbClr val="585858"/>
                </a:solidFill>
                <a:latin typeface="微软雅黑"/>
                <a:cs typeface="微软雅黑"/>
              </a:rPr>
              <a:t>服</a:t>
            </a:r>
            <a:r>
              <a:rPr sz="1400" dirty="0">
                <a:solidFill>
                  <a:srgbClr val="585858"/>
                </a:solidFill>
                <a:latin typeface="微软雅黑"/>
                <a:cs typeface="微软雅黑"/>
              </a:rPr>
              <a:t>务</a:t>
            </a:r>
            <a:r>
              <a:rPr sz="1400" spc="-10" dirty="0">
                <a:solidFill>
                  <a:srgbClr val="585858"/>
                </a:solidFill>
                <a:latin typeface="微软雅黑"/>
                <a:cs typeface="微软雅黑"/>
              </a:rPr>
              <a:t>平</a:t>
            </a:r>
            <a:r>
              <a:rPr sz="1400" spc="-5" dirty="0">
                <a:solidFill>
                  <a:srgbClr val="585858"/>
                </a:solidFill>
                <a:latin typeface="微软雅黑"/>
                <a:cs typeface="微软雅黑"/>
              </a:rPr>
              <a:t>台</a:t>
            </a:r>
            <a:r>
              <a:rPr sz="1400" spc="-10" dirty="0">
                <a:solidFill>
                  <a:srgbClr val="585858"/>
                </a:solidFill>
                <a:latin typeface="微软雅黑"/>
                <a:cs typeface="微软雅黑"/>
              </a:rPr>
              <a:t>B</a:t>
            </a:r>
            <a:r>
              <a:rPr sz="1400" dirty="0">
                <a:solidFill>
                  <a:srgbClr val="585858"/>
                </a:solidFill>
                <a:latin typeface="微软雅黑"/>
                <a:cs typeface="微软雅黑"/>
              </a:rPr>
              <a:t>a</a:t>
            </a:r>
            <a:r>
              <a:rPr sz="1400" spc="-10" dirty="0">
                <a:solidFill>
                  <a:srgbClr val="585858"/>
                </a:solidFill>
                <a:latin typeface="微软雅黑"/>
                <a:cs typeface="微软雅黑"/>
              </a:rPr>
              <a:t>a</a:t>
            </a:r>
            <a:r>
              <a:rPr sz="1400" spc="5" dirty="0">
                <a:solidFill>
                  <a:srgbClr val="585858"/>
                </a:solidFill>
                <a:latin typeface="微软雅黑"/>
                <a:cs typeface="微软雅黑"/>
              </a:rPr>
              <a:t>S，</a:t>
            </a:r>
            <a:r>
              <a:rPr sz="1400" spc="-15" dirty="0">
                <a:solidFill>
                  <a:srgbClr val="585858"/>
                </a:solidFill>
                <a:latin typeface="微软雅黑"/>
                <a:cs typeface="微软雅黑"/>
              </a:rPr>
              <a:t>阿</a:t>
            </a:r>
            <a:r>
              <a:rPr sz="1400" spc="5" dirty="0">
                <a:solidFill>
                  <a:srgbClr val="585858"/>
                </a:solidFill>
                <a:latin typeface="微软雅黑"/>
                <a:cs typeface="微软雅黑"/>
              </a:rPr>
              <a:t>里</a:t>
            </a:r>
            <a:r>
              <a:rPr sz="1400" dirty="0">
                <a:solidFill>
                  <a:srgbClr val="585858"/>
                </a:solidFill>
                <a:latin typeface="微软雅黑"/>
                <a:cs typeface="微软雅黑"/>
              </a:rPr>
              <a:t>巴</a:t>
            </a:r>
            <a:r>
              <a:rPr sz="1400" spc="-10" dirty="0">
                <a:solidFill>
                  <a:srgbClr val="585858"/>
                </a:solidFill>
                <a:latin typeface="微软雅黑"/>
                <a:cs typeface="微软雅黑"/>
              </a:rPr>
              <a:t>巴</a:t>
            </a:r>
            <a:r>
              <a:rPr sz="1400" spc="5" dirty="0">
                <a:solidFill>
                  <a:srgbClr val="585858"/>
                </a:solidFill>
                <a:latin typeface="微软雅黑"/>
                <a:cs typeface="微软雅黑"/>
              </a:rPr>
              <a:t>和</a:t>
            </a:r>
            <a:r>
              <a:rPr sz="1400" dirty="0">
                <a:solidFill>
                  <a:srgbClr val="585858"/>
                </a:solidFill>
                <a:latin typeface="微软雅黑"/>
                <a:cs typeface="微软雅黑"/>
              </a:rPr>
              <a:t>京</a:t>
            </a:r>
            <a:r>
              <a:rPr sz="1400" spc="-10" dirty="0">
                <a:solidFill>
                  <a:srgbClr val="585858"/>
                </a:solidFill>
                <a:latin typeface="微软雅黑"/>
                <a:cs typeface="微软雅黑"/>
              </a:rPr>
              <a:t>东</a:t>
            </a:r>
            <a:r>
              <a:rPr sz="1400" spc="5" dirty="0">
                <a:solidFill>
                  <a:srgbClr val="585858"/>
                </a:solidFill>
                <a:latin typeface="微软雅黑"/>
                <a:cs typeface="微软雅黑"/>
              </a:rPr>
              <a:t>专</a:t>
            </a:r>
            <a:r>
              <a:rPr sz="1400" dirty="0">
                <a:solidFill>
                  <a:srgbClr val="585858"/>
                </a:solidFill>
                <a:latin typeface="微软雅黑"/>
                <a:cs typeface="微软雅黑"/>
              </a:rPr>
              <a:t>注</a:t>
            </a:r>
            <a:r>
              <a:rPr sz="1400" spc="-10" dirty="0">
                <a:solidFill>
                  <a:srgbClr val="585858"/>
                </a:solidFill>
                <a:latin typeface="微软雅黑"/>
                <a:cs typeface="微软雅黑"/>
              </a:rPr>
              <a:t>于</a:t>
            </a:r>
            <a:r>
              <a:rPr sz="1400" spc="5" dirty="0">
                <a:solidFill>
                  <a:srgbClr val="585858"/>
                </a:solidFill>
                <a:latin typeface="微软雅黑"/>
                <a:cs typeface="微软雅黑"/>
              </a:rPr>
              <a:t>面</a:t>
            </a:r>
            <a:r>
              <a:rPr sz="1400" dirty="0">
                <a:solidFill>
                  <a:srgbClr val="585858"/>
                </a:solidFill>
                <a:latin typeface="微软雅黑"/>
                <a:cs typeface="微软雅黑"/>
              </a:rPr>
              <a:t>向</a:t>
            </a:r>
            <a:r>
              <a:rPr sz="1400" spc="-10" dirty="0">
                <a:solidFill>
                  <a:srgbClr val="585858"/>
                </a:solidFill>
                <a:latin typeface="微软雅黑"/>
                <a:cs typeface="微软雅黑"/>
              </a:rPr>
              <a:t>商</a:t>
            </a:r>
            <a:r>
              <a:rPr sz="1400" spc="5" dirty="0">
                <a:solidFill>
                  <a:srgbClr val="585858"/>
                </a:solidFill>
                <a:latin typeface="微软雅黑"/>
                <a:cs typeface="微软雅黑"/>
              </a:rPr>
              <a:t>品</a:t>
            </a:r>
            <a:r>
              <a:rPr sz="1400" dirty="0">
                <a:solidFill>
                  <a:srgbClr val="585858"/>
                </a:solidFill>
                <a:latin typeface="微软雅黑"/>
                <a:cs typeface="微软雅黑"/>
              </a:rPr>
              <a:t>防</a:t>
            </a:r>
            <a:r>
              <a:rPr sz="1400" spc="-10" dirty="0">
                <a:solidFill>
                  <a:srgbClr val="585858"/>
                </a:solidFill>
                <a:latin typeface="微软雅黑"/>
                <a:cs typeface="微软雅黑"/>
              </a:rPr>
              <a:t>伪</a:t>
            </a:r>
            <a:r>
              <a:rPr sz="1400" dirty="0">
                <a:solidFill>
                  <a:srgbClr val="585858"/>
                </a:solidFill>
                <a:latin typeface="微软雅黑"/>
                <a:cs typeface="微软雅黑"/>
              </a:rPr>
              <a:t>溯源  的区块链即服务平台BaaS。</a:t>
            </a:r>
            <a:endParaRPr sz="1400">
              <a:latin typeface="微软雅黑"/>
              <a:cs typeface="微软雅黑"/>
            </a:endParaRPr>
          </a:p>
          <a:p>
            <a:pPr marL="152400" algn="ctr">
              <a:lnSpc>
                <a:spcPct val="100000"/>
              </a:lnSpc>
              <a:spcBef>
                <a:spcPts val="990"/>
              </a:spcBef>
            </a:pPr>
            <a:r>
              <a:rPr sz="1400" spc="-10" dirty="0">
                <a:solidFill>
                  <a:srgbClr val="585858"/>
                </a:solidFill>
                <a:latin typeface="微软雅黑"/>
                <a:cs typeface="微软雅黑"/>
              </a:rPr>
              <a:t>亿欧智库：BATJ的BaaS平台对比</a:t>
            </a:r>
            <a:endParaRPr sz="1400">
              <a:latin typeface="微软雅黑"/>
              <a:cs typeface="微软雅黑"/>
            </a:endParaRPr>
          </a:p>
        </p:txBody>
      </p:sp>
      <p:graphicFrame>
        <p:nvGraphicFramePr>
          <p:cNvPr id="8" name="object 8"/>
          <p:cNvGraphicFramePr>
            <a:graphicFrameLocks noGrp="1"/>
          </p:cNvGraphicFramePr>
          <p:nvPr/>
        </p:nvGraphicFramePr>
        <p:xfrm>
          <a:off x="801916" y="2891040"/>
          <a:ext cx="10953750" cy="3277870"/>
        </p:xfrm>
        <a:graphic>
          <a:graphicData uri="http://schemas.openxmlformats.org/drawingml/2006/table">
            <a:tbl>
              <a:tblPr firstRow="1" bandRow="1">
                <a:tableStyleId>{2D5ABB26-0587-4C30-8999-92F81FD0307C}</a:tableStyleId>
              </a:tblPr>
              <a:tblGrid>
                <a:gridCol w="935951">
                  <a:extLst>
                    <a:ext uri="{9D8B030D-6E8A-4147-A177-3AD203B41FA5}">
                      <a16:colId xmlns:a16="http://schemas.microsoft.com/office/drawing/2014/main" val="20000"/>
                    </a:ext>
                  </a:extLst>
                </a:gridCol>
                <a:gridCol w="935989">
                  <a:extLst>
                    <a:ext uri="{9D8B030D-6E8A-4147-A177-3AD203B41FA5}">
                      <a16:colId xmlns:a16="http://schemas.microsoft.com/office/drawing/2014/main" val="20001"/>
                    </a:ext>
                  </a:extLst>
                </a:gridCol>
                <a:gridCol w="936117">
                  <a:extLst>
                    <a:ext uri="{9D8B030D-6E8A-4147-A177-3AD203B41FA5}">
                      <a16:colId xmlns:a16="http://schemas.microsoft.com/office/drawing/2014/main" val="20002"/>
                    </a:ext>
                  </a:extLst>
                </a:gridCol>
                <a:gridCol w="935990">
                  <a:extLst>
                    <a:ext uri="{9D8B030D-6E8A-4147-A177-3AD203B41FA5}">
                      <a16:colId xmlns:a16="http://schemas.microsoft.com/office/drawing/2014/main" val="20003"/>
                    </a:ext>
                  </a:extLst>
                </a:gridCol>
                <a:gridCol w="1080008">
                  <a:extLst>
                    <a:ext uri="{9D8B030D-6E8A-4147-A177-3AD203B41FA5}">
                      <a16:colId xmlns:a16="http://schemas.microsoft.com/office/drawing/2014/main" val="20004"/>
                    </a:ext>
                  </a:extLst>
                </a:gridCol>
                <a:gridCol w="935990">
                  <a:extLst>
                    <a:ext uri="{9D8B030D-6E8A-4147-A177-3AD203B41FA5}">
                      <a16:colId xmlns:a16="http://schemas.microsoft.com/office/drawing/2014/main" val="20005"/>
                    </a:ext>
                  </a:extLst>
                </a:gridCol>
                <a:gridCol w="935989">
                  <a:extLst>
                    <a:ext uri="{9D8B030D-6E8A-4147-A177-3AD203B41FA5}">
                      <a16:colId xmlns:a16="http://schemas.microsoft.com/office/drawing/2014/main" val="20006"/>
                    </a:ext>
                  </a:extLst>
                </a:gridCol>
                <a:gridCol w="935990">
                  <a:extLst>
                    <a:ext uri="{9D8B030D-6E8A-4147-A177-3AD203B41FA5}">
                      <a16:colId xmlns:a16="http://schemas.microsoft.com/office/drawing/2014/main" val="20007"/>
                    </a:ext>
                  </a:extLst>
                </a:gridCol>
                <a:gridCol w="1759838">
                  <a:extLst>
                    <a:ext uri="{9D8B030D-6E8A-4147-A177-3AD203B41FA5}">
                      <a16:colId xmlns:a16="http://schemas.microsoft.com/office/drawing/2014/main" val="20008"/>
                    </a:ext>
                  </a:extLst>
                </a:gridCol>
                <a:gridCol w="1552067">
                  <a:extLst>
                    <a:ext uri="{9D8B030D-6E8A-4147-A177-3AD203B41FA5}">
                      <a16:colId xmlns:a16="http://schemas.microsoft.com/office/drawing/2014/main" val="20009"/>
                    </a:ext>
                  </a:extLst>
                </a:gridCol>
              </a:tblGrid>
              <a:tr h="394322">
                <a:tc>
                  <a:txBody>
                    <a:bodyPr/>
                    <a:lstStyle/>
                    <a:p>
                      <a:pPr marL="4445" algn="ctr">
                        <a:lnSpc>
                          <a:spcPct val="100000"/>
                        </a:lnSpc>
                        <a:spcBef>
                          <a:spcPts val="710"/>
                        </a:spcBef>
                      </a:pPr>
                      <a:r>
                        <a:rPr sz="1400" dirty="0">
                          <a:solidFill>
                            <a:srgbClr val="FFFFFF"/>
                          </a:solidFill>
                          <a:latin typeface="微软雅黑"/>
                          <a:cs typeface="微软雅黑"/>
                        </a:rPr>
                        <a:t>公司</a:t>
                      </a:r>
                      <a:endParaRPr sz="1400">
                        <a:latin typeface="微软雅黑"/>
                        <a:cs typeface="微软雅黑"/>
                      </a:endParaRPr>
                    </a:p>
                  </a:txBody>
                  <a:tcPr marL="0" marR="0" marT="0" marB="0">
                    <a:lnR w="6350">
                      <a:solidFill>
                        <a:srgbClr val="FFFFFF"/>
                      </a:solidFill>
                      <a:prstDash val="solid"/>
                    </a:lnR>
                    <a:lnB w="19050">
                      <a:solidFill>
                        <a:srgbClr val="FFFFFF"/>
                      </a:solidFill>
                      <a:prstDash val="solid"/>
                    </a:lnB>
                    <a:solidFill>
                      <a:srgbClr val="1D9ED2"/>
                    </a:solidFill>
                  </a:tcPr>
                </a:tc>
                <a:tc>
                  <a:txBody>
                    <a:bodyPr/>
                    <a:lstStyle/>
                    <a:p>
                      <a:pPr marL="1270" algn="ctr">
                        <a:lnSpc>
                          <a:spcPct val="100000"/>
                        </a:lnSpc>
                        <a:spcBef>
                          <a:spcPts val="710"/>
                        </a:spcBef>
                      </a:pPr>
                      <a:r>
                        <a:rPr sz="1400" dirty="0">
                          <a:solidFill>
                            <a:srgbClr val="FFFFFF"/>
                          </a:solidFill>
                          <a:latin typeface="微软雅黑"/>
                          <a:cs typeface="微软雅黑"/>
                        </a:rPr>
                        <a:t>产品名称</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marL="1270" algn="ctr">
                        <a:lnSpc>
                          <a:spcPct val="100000"/>
                        </a:lnSpc>
                        <a:spcBef>
                          <a:spcPts val="710"/>
                        </a:spcBef>
                      </a:pPr>
                      <a:r>
                        <a:rPr sz="1400" dirty="0">
                          <a:solidFill>
                            <a:srgbClr val="FFFFFF"/>
                          </a:solidFill>
                          <a:latin typeface="微软雅黑"/>
                          <a:cs typeface="微软雅黑"/>
                        </a:rPr>
                        <a:t>时间</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marL="1905" algn="ctr">
                        <a:lnSpc>
                          <a:spcPct val="100000"/>
                        </a:lnSpc>
                        <a:spcBef>
                          <a:spcPts val="710"/>
                        </a:spcBef>
                      </a:pPr>
                      <a:r>
                        <a:rPr sz="1400" dirty="0">
                          <a:solidFill>
                            <a:srgbClr val="FFFFFF"/>
                          </a:solidFill>
                          <a:latin typeface="微软雅黑"/>
                          <a:cs typeface="微软雅黑"/>
                        </a:rPr>
                        <a:t>用户</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marL="635" algn="ctr">
                        <a:lnSpc>
                          <a:spcPct val="100000"/>
                        </a:lnSpc>
                        <a:spcBef>
                          <a:spcPts val="710"/>
                        </a:spcBef>
                      </a:pPr>
                      <a:r>
                        <a:rPr sz="1400" dirty="0">
                          <a:solidFill>
                            <a:srgbClr val="FFFFFF"/>
                          </a:solidFill>
                          <a:latin typeface="微软雅黑"/>
                          <a:cs typeface="微软雅黑"/>
                        </a:rPr>
                        <a:t>切入场景</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marL="3175" algn="ctr">
                        <a:lnSpc>
                          <a:spcPct val="100000"/>
                        </a:lnSpc>
                        <a:spcBef>
                          <a:spcPts val="710"/>
                        </a:spcBef>
                      </a:pPr>
                      <a:r>
                        <a:rPr sz="1400" dirty="0">
                          <a:solidFill>
                            <a:srgbClr val="FFFFFF"/>
                          </a:solidFill>
                          <a:latin typeface="微软雅黑"/>
                          <a:cs typeface="微软雅黑"/>
                        </a:rPr>
                        <a:t>交易并发</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marL="2540" algn="ctr">
                        <a:lnSpc>
                          <a:spcPct val="100000"/>
                        </a:lnSpc>
                        <a:spcBef>
                          <a:spcPts val="710"/>
                        </a:spcBef>
                      </a:pPr>
                      <a:r>
                        <a:rPr sz="1400" dirty="0">
                          <a:solidFill>
                            <a:srgbClr val="FFFFFF"/>
                          </a:solidFill>
                          <a:latin typeface="微软雅黑"/>
                          <a:cs typeface="微软雅黑"/>
                        </a:rPr>
                        <a:t>交易速度</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marL="2540" algn="ctr">
                        <a:lnSpc>
                          <a:spcPct val="100000"/>
                        </a:lnSpc>
                        <a:spcBef>
                          <a:spcPts val="710"/>
                        </a:spcBef>
                      </a:pPr>
                      <a:r>
                        <a:rPr sz="1400" dirty="0">
                          <a:solidFill>
                            <a:srgbClr val="FFFFFF"/>
                          </a:solidFill>
                          <a:latin typeface="微软雅黑"/>
                          <a:cs typeface="微软雅黑"/>
                        </a:rPr>
                        <a:t>共识算法</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marL="1905" algn="ctr">
                        <a:lnSpc>
                          <a:spcPct val="100000"/>
                        </a:lnSpc>
                        <a:spcBef>
                          <a:spcPts val="710"/>
                        </a:spcBef>
                      </a:pPr>
                      <a:r>
                        <a:rPr sz="1400" dirty="0">
                          <a:solidFill>
                            <a:srgbClr val="FFFFFF"/>
                          </a:solidFill>
                          <a:latin typeface="微软雅黑"/>
                          <a:cs typeface="微软雅黑"/>
                        </a:rPr>
                        <a:t>支持系统</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marL="3175" algn="ctr">
                        <a:lnSpc>
                          <a:spcPct val="100000"/>
                        </a:lnSpc>
                        <a:spcBef>
                          <a:spcPts val="710"/>
                        </a:spcBef>
                      </a:pPr>
                      <a:r>
                        <a:rPr sz="1400" dirty="0">
                          <a:solidFill>
                            <a:srgbClr val="FFFFFF"/>
                          </a:solidFill>
                          <a:latin typeface="微软雅黑"/>
                          <a:cs typeface="微软雅黑"/>
                        </a:rPr>
                        <a:t>数据存储</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extLst>
                  <a:ext uri="{0D108BD9-81ED-4DB2-BD59-A6C34878D82A}">
                    <a16:rowId xmlns:a16="http://schemas.microsoft.com/office/drawing/2014/main" val="10000"/>
                  </a:ext>
                </a:extLst>
              </a:tr>
              <a:tr h="720070">
                <a:tc>
                  <a:txBody>
                    <a:bodyPr/>
                    <a:lstStyle/>
                    <a:p>
                      <a:pPr>
                        <a:lnSpc>
                          <a:spcPct val="100000"/>
                        </a:lnSpc>
                        <a:spcBef>
                          <a:spcPts val="21"/>
                        </a:spcBef>
                      </a:pPr>
                      <a:endParaRPr sz="1650">
                        <a:latin typeface="Times New Roman"/>
                        <a:cs typeface="Times New Roman"/>
                      </a:endParaRPr>
                    </a:p>
                    <a:p>
                      <a:pPr marL="4445" algn="ctr">
                        <a:lnSpc>
                          <a:spcPct val="100000"/>
                        </a:lnSpc>
                      </a:pPr>
                      <a:r>
                        <a:rPr sz="1400" dirty="0">
                          <a:latin typeface="微软雅黑"/>
                          <a:cs typeface="微软雅黑"/>
                        </a:rPr>
                        <a:t>百度</a:t>
                      </a:r>
                      <a:endParaRPr sz="1400">
                        <a:latin typeface="微软雅黑"/>
                        <a:cs typeface="微软雅黑"/>
                      </a:endParaRPr>
                    </a:p>
                  </a:txBody>
                  <a:tcPr marL="0" marR="0" marT="0" marB="0">
                    <a:lnR w="6350">
                      <a:solidFill>
                        <a:srgbClr val="FFFFFF"/>
                      </a:solidFill>
                      <a:prstDash val="solid"/>
                    </a:lnR>
                    <a:lnT w="19050">
                      <a:solidFill>
                        <a:srgbClr val="FFFFFF"/>
                      </a:solidFill>
                      <a:prstDash val="solid"/>
                    </a:lnT>
                    <a:solidFill>
                      <a:srgbClr val="E4F4FA"/>
                    </a:solidFill>
                  </a:tcPr>
                </a:tc>
                <a:tc>
                  <a:txBody>
                    <a:bodyPr/>
                    <a:lstStyle/>
                    <a:p>
                      <a:pPr algn="ctr">
                        <a:lnSpc>
                          <a:spcPct val="100000"/>
                        </a:lnSpc>
                        <a:spcBef>
                          <a:spcPts val="1075"/>
                        </a:spcBef>
                      </a:pPr>
                      <a:r>
                        <a:rPr sz="1400" dirty="0">
                          <a:latin typeface="微软雅黑"/>
                          <a:cs typeface="微软雅黑"/>
                        </a:rPr>
                        <a:t>度小满金融</a:t>
                      </a:r>
                      <a:endParaRPr sz="1400">
                        <a:latin typeface="微软雅黑"/>
                        <a:cs typeface="微软雅黑"/>
                      </a:endParaRPr>
                    </a:p>
                    <a:p>
                      <a:pPr algn="ctr">
                        <a:lnSpc>
                          <a:spcPct val="100000"/>
                        </a:lnSpc>
                      </a:pPr>
                      <a:r>
                        <a:rPr sz="1400" dirty="0">
                          <a:latin typeface="微软雅黑"/>
                          <a:cs typeface="微软雅黑"/>
                        </a:rPr>
                        <a:t>BaaS</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a:lnSpc>
                          <a:spcPct val="100000"/>
                        </a:lnSpc>
                        <a:spcBef>
                          <a:spcPts val="21"/>
                        </a:spcBef>
                      </a:pPr>
                      <a:endParaRPr sz="1650">
                        <a:latin typeface="Times New Roman"/>
                        <a:cs typeface="Times New Roman"/>
                      </a:endParaRPr>
                    </a:p>
                    <a:p>
                      <a:pPr algn="ctr">
                        <a:lnSpc>
                          <a:spcPct val="100000"/>
                        </a:lnSpc>
                      </a:pPr>
                      <a:r>
                        <a:rPr sz="1400" dirty="0">
                          <a:latin typeface="微软雅黑"/>
                          <a:cs typeface="微软雅黑"/>
                        </a:rPr>
                        <a:t>2017年7月</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a:lnSpc>
                          <a:spcPct val="100000"/>
                        </a:lnSpc>
                        <a:spcBef>
                          <a:spcPts val="21"/>
                        </a:spcBef>
                      </a:pPr>
                      <a:endParaRPr sz="1650">
                        <a:latin typeface="Times New Roman"/>
                        <a:cs typeface="Times New Roman"/>
                      </a:endParaRPr>
                    </a:p>
                    <a:p>
                      <a:pPr algn="ctr">
                        <a:lnSpc>
                          <a:spcPct val="100000"/>
                        </a:lnSpc>
                      </a:pPr>
                      <a:r>
                        <a:rPr sz="1400" spc="-30" dirty="0">
                          <a:latin typeface="微软雅黑"/>
                          <a:cs typeface="微软雅黑"/>
                        </a:rPr>
                        <a:t>ToB/自用</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marL="447040" indent="-445134">
                        <a:lnSpc>
                          <a:spcPct val="100000"/>
                        </a:lnSpc>
                        <a:spcBef>
                          <a:spcPts val="1075"/>
                        </a:spcBef>
                      </a:pPr>
                      <a:r>
                        <a:rPr sz="1400" dirty="0">
                          <a:latin typeface="微软雅黑"/>
                          <a:cs typeface="微软雅黑"/>
                        </a:rPr>
                        <a:t>金融、数字资  产</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a:lnSpc>
                          <a:spcPct val="100000"/>
                        </a:lnSpc>
                        <a:spcBef>
                          <a:spcPts val="21"/>
                        </a:spcBef>
                      </a:pPr>
                      <a:endParaRPr sz="1650">
                        <a:latin typeface="Times New Roman"/>
                        <a:cs typeface="Times New Roman"/>
                      </a:endParaRPr>
                    </a:p>
                    <a:p>
                      <a:pPr algn="ctr">
                        <a:lnSpc>
                          <a:spcPct val="100000"/>
                        </a:lnSpc>
                      </a:pPr>
                      <a:r>
                        <a:rPr sz="1400" dirty="0">
                          <a:latin typeface="微软雅黑"/>
                          <a:cs typeface="微软雅黑"/>
                        </a:rPr>
                        <a:t>万级TPS</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a:lnSpc>
                          <a:spcPct val="100000"/>
                        </a:lnSpc>
                        <a:spcBef>
                          <a:spcPts val="21"/>
                        </a:spcBef>
                      </a:pPr>
                      <a:endParaRPr sz="1650">
                        <a:latin typeface="Times New Roman"/>
                        <a:cs typeface="Times New Roman"/>
                      </a:endParaRPr>
                    </a:p>
                    <a:p>
                      <a:pPr marL="2540" algn="ctr">
                        <a:lnSpc>
                          <a:spcPct val="100000"/>
                        </a:lnSpc>
                      </a:pPr>
                      <a:r>
                        <a:rPr sz="1400" dirty="0">
                          <a:latin typeface="微软雅黑"/>
                          <a:cs typeface="微软雅黑"/>
                        </a:rPr>
                        <a:t>秒级</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a:lnSpc>
                          <a:spcPct val="100000"/>
                        </a:lnSpc>
                        <a:spcBef>
                          <a:spcPts val="21"/>
                        </a:spcBef>
                      </a:pPr>
                      <a:endParaRPr sz="1650">
                        <a:latin typeface="Times New Roman"/>
                        <a:cs typeface="Times New Roman"/>
                      </a:endParaRPr>
                    </a:p>
                    <a:p>
                      <a:pPr marL="3175" algn="ctr">
                        <a:lnSpc>
                          <a:spcPct val="100000"/>
                        </a:lnSpc>
                      </a:pPr>
                      <a:r>
                        <a:rPr sz="1400" spc="-15" dirty="0">
                          <a:latin typeface="微软雅黑"/>
                          <a:cs typeface="微软雅黑"/>
                        </a:rPr>
                        <a:t>SOLO</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indent="-43180" algn="ctr">
                        <a:lnSpc>
                          <a:spcPct val="100000"/>
                        </a:lnSpc>
                        <a:spcBef>
                          <a:spcPts val="235"/>
                        </a:spcBef>
                      </a:pPr>
                      <a:r>
                        <a:rPr sz="1400" dirty="0">
                          <a:latin typeface="微软雅黑"/>
                          <a:cs typeface="微软雅黑"/>
                        </a:rPr>
                        <a:t>百度超级链、  </a:t>
                      </a:r>
                      <a:r>
                        <a:rPr sz="1400" spc="-5" dirty="0">
                          <a:latin typeface="微软雅黑"/>
                          <a:cs typeface="微软雅黑"/>
                        </a:rPr>
                        <a:t>Hyperledger</a:t>
                      </a:r>
                      <a:r>
                        <a:rPr sz="1400" spc="-50" dirty="0">
                          <a:latin typeface="微软雅黑"/>
                          <a:cs typeface="微软雅黑"/>
                        </a:rPr>
                        <a:t> </a:t>
                      </a:r>
                      <a:r>
                        <a:rPr sz="1400" spc="-5" dirty="0">
                          <a:latin typeface="微软雅黑"/>
                          <a:cs typeface="微软雅黑"/>
                        </a:rPr>
                        <a:t>Fabric、  </a:t>
                      </a:r>
                      <a:r>
                        <a:rPr sz="1400" dirty="0">
                          <a:latin typeface="微软雅黑"/>
                          <a:cs typeface="微软雅黑"/>
                        </a:rPr>
                        <a:t>以太坊</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marL="239395" marR="50165" indent="-178435">
                        <a:lnSpc>
                          <a:spcPct val="100000"/>
                        </a:lnSpc>
                        <a:spcBef>
                          <a:spcPts val="1075"/>
                        </a:spcBef>
                      </a:pPr>
                      <a:r>
                        <a:rPr sz="1400" dirty="0">
                          <a:latin typeface="微软雅黑"/>
                          <a:cs typeface="微软雅黑"/>
                        </a:rPr>
                        <a:t>本地数据库、文件  系统、云存储</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extLst>
                  <a:ext uri="{0D108BD9-81ED-4DB2-BD59-A6C34878D82A}">
                    <a16:rowId xmlns:a16="http://schemas.microsoft.com/office/drawing/2014/main" val="10001"/>
                  </a:ext>
                </a:extLst>
              </a:tr>
              <a:tr h="719963">
                <a:tc>
                  <a:txBody>
                    <a:bodyPr/>
                    <a:lstStyle/>
                    <a:p>
                      <a:pPr>
                        <a:lnSpc>
                          <a:spcPct val="100000"/>
                        </a:lnSpc>
                        <a:spcBef>
                          <a:spcPts val="38"/>
                        </a:spcBef>
                      </a:pPr>
                      <a:endParaRPr sz="1700">
                        <a:latin typeface="Times New Roman"/>
                        <a:cs typeface="Times New Roman"/>
                      </a:endParaRPr>
                    </a:p>
                    <a:p>
                      <a:pPr marL="4445" algn="ctr">
                        <a:lnSpc>
                          <a:spcPct val="100000"/>
                        </a:lnSpc>
                      </a:pPr>
                      <a:r>
                        <a:rPr sz="1400" dirty="0">
                          <a:latin typeface="微软雅黑"/>
                          <a:cs typeface="微软雅黑"/>
                        </a:rPr>
                        <a:t>腾讯</a:t>
                      </a:r>
                      <a:endParaRPr sz="1400">
                        <a:latin typeface="微软雅黑"/>
                        <a:cs typeface="微软雅黑"/>
                      </a:endParaRPr>
                    </a:p>
                  </a:txBody>
                  <a:tcPr marL="0" marR="0" marT="0" marB="0">
                    <a:lnR w="6350">
                      <a:solidFill>
                        <a:srgbClr val="FFFFFF"/>
                      </a:solidFill>
                      <a:prstDash val="solid"/>
                    </a:lnR>
                    <a:solidFill>
                      <a:srgbClr val="F7F7F7"/>
                    </a:solidFill>
                  </a:tcPr>
                </a:tc>
                <a:tc>
                  <a:txBody>
                    <a:bodyPr/>
                    <a:lstStyle/>
                    <a:p>
                      <a:pPr>
                        <a:lnSpc>
                          <a:spcPct val="100000"/>
                        </a:lnSpc>
                        <a:spcBef>
                          <a:spcPts val="38"/>
                        </a:spcBef>
                      </a:pPr>
                      <a:endParaRPr sz="1700">
                        <a:latin typeface="Times New Roman"/>
                        <a:cs typeface="Times New Roman"/>
                      </a:endParaRPr>
                    </a:p>
                    <a:p>
                      <a:pPr marL="635" algn="ctr">
                        <a:lnSpc>
                          <a:spcPct val="100000"/>
                        </a:lnSpc>
                      </a:pPr>
                      <a:r>
                        <a:rPr sz="1400" dirty="0">
                          <a:latin typeface="微软雅黑"/>
                          <a:cs typeface="微软雅黑"/>
                        </a:rPr>
                        <a:t>TBaaS</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gn="ctr">
                        <a:lnSpc>
                          <a:spcPct val="100000"/>
                        </a:lnSpc>
                        <a:spcBef>
                          <a:spcPts val="1150"/>
                        </a:spcBef>
                      </a:pPr>
                      <a:r>
                        <a:rPr sz="1400" dirty="0">
                          <a:latin typeface="微软雅黑"/>
                          <a:cs typeface="微软雅黑"/>
                        </a:rPr>
                        <a:t>2017年11</a:t>
                      </a:r>
                      <a:endParaRPr sz="1400">
                        <a:latin typeface="微软雅黑"/>
                        <a:cs typeface="微软雅黑"/>
                      </a:endParaRPr>
                    </a:p>
                    <a:p>
                      <a:pPr algn="ctr">
                        <a:lnSpc>
                          <a:spcPct val="100000"/>
                        </a:lnSpc>
                      </a:pPr>
                      <a:r>
                        <a:rPr sz="1400" dirty="0">
                          <a:latin typeface="微软雅黑"/>
                          <a:cs typeface="微软雅黑"/>
                        </a:rPr>
                        <a:t>月</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nSpc>
                          <a:spcPct val="100000"/>
                        </a:lnSpc>
                        <a:spcBef>
                          <a:spcPts val="38"/>
                        </a:spcBef>
                      </a:pPr>
                      <a:endParaRPr sz="1700">
                        <a:latin typeface="Times New Roman"/>
                        <a:cs typeface="Times New Roman"/>
                      </a:endParaRPr>
                    </a:p>
                    <a:p>
                      <a:pPr algn="ctr">
                        <a:lnSpc>
                          <a:spcPct val="100000"/>
                        </a:lnSpc>
                      </a:pPr>
                      <a:r>
                        <a:rPr sz="1400" spc="-30" dirty="0">
                          <a:latin typeface="微软雅黑"/>
                          <a:cs typeface="微软雅黑"/>
                        </a:rPr>
                        <a:t>ToB/自用</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nSpc>
                          <a:spcPct val="100000"/>
                        </a:lnSpc>
                        <a:spcBef>
                          <a:spcPts val="38"/>
                        </a:spcBef>
                      </a:pPr>
                      <a:endParaRPr sz="1700">
                        <a:latin typeface="Times New Roman"/>
                        <a:cs typeface="Times New Roman"/>
                      </a:endParaRPr>
                    </a:p>
                    <a:p>
                      <a:pPr algn="ctr">
                        <a:lnSpc>
                          <a:spcPct val="100000"/>
                        </a:lnSpc>
                      </a:pPr>
                      <a:r>
                        <a:rPr sz="1400" dirty="0">
                          <a:latin typeface="微软雅黑"/>
                          <a:cs typeface="微软雅黑"/>
                        </a:rPr>
                        <a:t>金融、保险</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nSpc>
                          <a:spcPct val="100000"/>
                        </a:lnSpc>
                        <a:spcBef>
                          <a:spcPts val="38"/>
                        </a:spcBef>
                      </a:pPr>
                      <a:endParaRPr sz="1700">
                        <a:latin typeface="Times New Roman"/>
                        <a:cs typeface="Times New Roman"/>
                      </a:endParaRPr>
                    </a:p>
                    <a:p>
                      <a:pPr algn="ctr">
                        <a:lnSpc>
                          <a:spcPct val="100000"/>
                        </a:lnSpc>
                      </a:pPr>
                      <a:r>
                        <a:rPr sz="1400" dirty="0">
                          <a:latin typeface="微软雅黑"/>
                          <a:cs typeface="微软雅黑"/>
                        </a:rPr>
                        <a:t>万级TPS</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nSpc>
                          <a:spcPct val="100000"/>
                        </a:lnSpc>
                        <a:spcBef>
                          <a:spcPts val="38"/>
                        </a:spcBef>
                      </a:pPr>
                      <a:endParaRPr sz="1700">
                        <a:latin typeface="Times New Roman"/>
                        <a:cs typeface="Times New Roman"/>
                      </a:endParaRPr>
                    </a:p>
                    <a:p>
                      <a:pPr marL="2540" algn="ctr">
                        <a:lnSpc>
                          <a:spcPct val="100000"/>
                        </a:lnSpc>
                      </a:pPr>
                      <a:r>
                        <a:rPr sz="1400" dirty="0">
                          <a:latin typeface="微软雅黑"/>
                          <a:cs typeface="微软雅黑"/>
                        </a:rPr>
                        <a:t>秒级</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197485">
                        <a:lnSpc>
                          <a:spcPct val="100000"/>
                        </a:lnSpc>
                        <a:spcBef>
                          <a:spcPts val="1150"/>
                        </a:spcBef>
                      </a:pPr>
                      <a:r>
                        <a:rPr sz="1400" dirty="0">
                          <a:latin typeface="微软雅黑"/>
                          <a:cs typeface="微软雅黑"/>
                        </a:rPr>
                        <a:t>改进的</a:t>
                      </a:r>
                      <a:endParaRPr sz="1400">
                        <a:latin typeface="微软雅黑"/>
                        <a:cs typeface="微软雅黑"/>
                      </a:endParaRPr>
                    </a:p>
                    <a:p>
                      <a:pPr marL="255270">
                        <a:lnSpc>
                          <a:spcPct val="100000"/>
                        </a:lnSpc>
                      </a:pPr>
                      <a:r>
                        <a:rPr sz="1400" dirty="0">
                          <a:latin typeface="微软雅黑"/>
                          <a:cs typeface="微软雅黑"/>
                        </a:rPr>
                        <a:t>PBFT</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1270" algn="ctr">
                        <a:lnSpc>
                          <a:spcPct val="100000"/>
                        </a:lnSpc>
                        <a:spcBef>
                          <a:spcPts val="1150"/>
                        </a:spcBef>
                      </a:pPr>
                      <a:r>
                        <a:rPr sz="1400" spc="-5" dirty="0">
                          <a:latin typeface="微软雅黑"/>
                          <a:cs typeface="微软雅黑"/>
                        </a:rPr>
                        <a:t>Hyperledger</a:t>
                      </a:r>
                      <a:r>
                        <a:rPr sz="1400" spc="-45" dirty="0">
                          <a:latin typeface="微软雅黑"/>
                          <a:cs typeface="微软雅黑"/>
                        </a:rPr>
                        <a:t> </a:t>
                      </a:r>
                      <a:r>
                        <a:rPr sz="1400" spc="-10" dirty="0">
                          <a:latin typeface="微软雅黑"/>
                          <a:cs typeface="微软雅黑"/>
                        </a:rPr>
                        <a:t>Fabric</a:t>
                      </a:r>
                      <a:endParaRPr sz="1400">
                        <a:latin typeface="微软雅黑"/>
                        <a:cs typeface="微软雅黑"/>
                      </a:endParaRPr>
                    </a:p>
                    <a:p>
                      <a:pPr algn="ctr">
                        <a:lnSpc>
                          <a:spcPct val="100000"/>
                        </a:lnSpc>
                      </a:pPr>
                      <a:r>
                        <a:rPr sz="1400" spc="-10" dirty="0">
                          <a:latin typeface="微软雅黑"/>
                          <a:cs typeface="微软雅黑"/>
                        </a:rPr>
                        <a:t>与FISCO-BCOS</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3175" algn="ctr">
                        <a:lnSpc>
                          <a:spcPct val="100000"/>
                        </a:lnSpc>
                        <a:spcBef>
                          <a:spcPts val="1150"/>
                        </a:spcBef>
                      </a:pPr>
                      <a:r>
                        <a:rPr sz="1400" dirty="0">
                          <a:latin typeface="微软雅黑"/>
                          <a:cs typeface="微软雅黑"/>
                        </a:rPr>
                        <a:t>本地数据库、文件</a:t>
                      </a:r>
                      <a:endParaRPr sz="1400">
                        <a:latin typeface="微软雅黑"/>
                        <a:cs typeface="微软雅黑"/>
                      </a:endParaRPr>
                    </a:p>
                    <a:p>
                      <a:pPr marL="3175" algn="ctr">
                        <a:lnSpc>
                          <a:spcPct val="100000"/>
                        </a:lnSpc>
                      </a:pPr>
                      <a:r>
                        <a:rPr sz="1400" dirty="0">
                          <a:latin typeface="微软雅黑"/>
                          <a:cs typeface="微软雅黑"/>
                        </a:rPr>
                        <a:t>系统、云存储</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extLst>
                  <a:ext uri="{0D108BD9-81ED-4DB2-BD59-A6C34878D82A}">
                    <a16:rowId xmlns:a16="http://schemas.microsoft.com/office/drawing/2014/main" val="10002"/>
                  </a:ext>
                </a:extLst>
              </a:tr>
              <a:tr h="719988">
                <a:tc>
                  <a:txBody>
                    <a:bodyPr/>
                    <a:lstStyle/>
                    <a:p>
                      <a:pPr>
                        <a:lnSpc>
                          <a:spcPct val="100000"/>
                        </a:lnSpc>
                        <a:spcBef>
                          <a:spcPts val="40"/>
                        </a:spcBef>
                      </a:pPr>
                      <a:endParaRPr sz="1700">
                        <a:latin typeface="Times New Roman"/>
                        <a:cs typeface="Times New Roman"/>
                      </a:endParaRPr>
                    </a:p>
                    <a:p>
                      <a:pPr marL="5080" algn="ctr">
                        <a:lnSpc>
                          <a:spcPct val="100000"/>
                        </a:lnSpc>
                      </a:pPr>
                      <a:r>
                        <a:rPr sz="1400" dirty="0">
                          <a:latin typeface="微软雅黑"/>
                          <a:cs typeface="微软雅黑"/>
                        </a:rPr>
                        <a:t>阿里巴巴</a:t>
                      </a:r>
                      <a:endParaRPr sz="1400">
                        <a:latin typeface="微软雅黑"/>
                        <a:cs typeface="微软雅黑"/>
                      </a:endParaRPr>
                    </a:p>
                  </a:txBody>
                  <a:tcPr marL="0" marR="0" marT="0" marB="0">
                    <a:lnR w="6350">
                      <a:solidFill>
                        <a:srgbClr val="FFFFFF"/>
                      </a:solidFill>
                      <a:prstDash val="solid"/>
                    </a:lnR>
                    <a:solidFill>
                      <a:srgbClr val="E4F4FA"/>
                    </a:solidFill>
                  </a:tcPr>
                </a:tc>
                <a:tc>
                  <a:txBody>
                    <a:bodyPr/>
                    <a:lstStyle/>
                    <a:p>
                      <a:pPr marL="196850">
                        <a:lnSpc>
                          <a:spcPct val="100000"/>
                        </a:lnSpc>
                        <a:spcBef>
                          <a:spcPts val="1155"/>
                        </a:spcBef>
                      </a:pPr>
                      <a:r>
                        <a:rPr sz="1400" dirty="0">
                          <a:latin typeface="微软雅黑"/>
                          <a:cs typeface="微软雅黑"/>
                        </a:rPr>
                        <a:t>阿里云</a:t>
                      </a:r>
                      <a:endParaRPr sz="1400">
                        <a:latin typeface="微软雅黑"/>
                        <a:cs typeface="微软雅黑"/>
                      </a:endParaRPr>
                    </a:p>
                    <a:p>
                      <a:pPr marL="257810">
                        <a:lnSpc>
                          <a:spcPct val="100000"/>
                        </a:lnSpc>
                      </a:pPr>
                      <a:r>
                        <a:rPr sz="1400" dirty="0">
                          <a:latin typeface="微软雅黑"/>
                          <a:cs typeface="微软雅黑"/>
                        </a:rPr>
                        <a:t>BaaS</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a:lnSpc>
                          <a:spcPct val="100000"/>
                        </a:lnSpc>
                        <a:spcBef>
                          <a:spcPts val="40"/>
                        </a:spcBef>
                      </a:pPr>
                      <a:endParaRPr sz="1700">
                        <a:latin typeface="Times New Roman"/>
                        <a:cs typeface="Times New Roman"/>
                      </a:endParaRPr>
                    </a:p>
                    <a:p>
                      <a:pPr algn="ctr">
                        <a:lnSpc>
                          <a:spcPct val="100000"/>
                        </a:lnSpc>
                      </a:pPr>
                      <a:r>
                        <a:rPr sz="1400" dirty="0">
                          <a:latin typeface="微软雅黑"/>
                          <a:cs typeface="微软雅黑"/>
                        </a:rPr>
                        <a:t>2018年8月</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algn="ctr">
                        <a:lnSpc>
                          <a:spcPct val="100000"/>
                        </a:lnSpc>
                        <a:spcBef>
                          <a:spcPts val="1155"/>
                        </a:spcBef>
                      </a:pPr>
                      <a:r>
                        <a:rPr sz="1400" spc="-45" dirty="0">
                          <a:latin typeface="微软雅黑"/>
                          <a:cs typeface="微软雅黑"/>
                        </a:rPr>
                        <a:t>ToB/ToC/</a:t>
                      </a:r>
                      <a:endParaRPr sz="1400">
                        <a:latin typeface="微软雅黑"/>
                        <a:cs typeface="微软雅黑"/>
                      </a:endParaRPr>
                    </a:p>
                    <a:p>
                      <a:pPr marL="1270" algn="ctr">
                        <a:lnSpc>
                          <a:spcPct val="100000"/>
                        </a:lnSpc>
                      </a:pPr>
                      <a:r>
                        <a:rPr sz="1400" dirty="0">
                          <a:latin typeface="微软雅黑"/>
                          <a:cs typeface="微软雅黑"/>
                        </a:rPr>
                        <a:t>自用</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90170" indent="-88900">
                        <a:lnSpc>
                          <a:spcPct val="100000"/>
                        </a:lnSpc>
                        <a:spcBef>
                          <a:spcPts val="1155"/>
                        </a:spcBef>
                      </a:pPr>
                      <a:r>
                        <a:rPr sz="1400" dirty="0">
                          <a:latin typeface="微软雅黑"/>
                          <a:cs typeface="微软雅黑"/>
                        </a:rPr>
                        <a:t>商品溯源、供  应链金融等</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a:lnSpc>
                          <a:spcPct val="100000"/>
                        </a:lnSpc>
                        <a:spcBef>
                          <a:spcPts val="40"/>
                        </a:spcBef>
                      </a:pPr>
                      <a:endParaRPr sz="1700">
                        <a:latin typeface="Times New Roman"/>
                        <a:cs typeface="Times New Roman"/>
                      </a:endParaRPr>
                    </a:p>
                    <a:p>
                      <a:pPr algn="ctr">
                        <a:lnSpc>
                          <a:spcPct val="100000"/>
                        </a:lnSpc>
                      </a:pPr>
                      <a:r>
                        <a:rPr sz="1400" dirty="0">
                          <a:latin typeface="微软雅黑"/>
                          <a:cs typeface="微软雅黑"/>
                        </a:rPr>
                        <a:t>-</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a:lnSpc>
                          <a:spcPct val="100000"/>
                        </a:lnSpc>
                        <a:spcBef>
                          <a:spcPts val="40"/>
                        </a:spcBef>
                      </a:pPr>
                      <a:endParaRPr sz="1700">
                        <a:latin typeface="Times New Roman"/>
                        <a:cs typeface="Times New Roman"/>
                      </a:endParaRPr>
                    </a:p>
                    <a:p>
                      <a:pPr marL="2540" algn="ctr">
                        <a:lnSpc>
                          <a:spcPct val="100000"/>
                        </a:lnSpc>
                      </a:pPr>
                      <a:r>
                        <a:rPr sz="1400" dirty="0">
                          <a:latin typeface="微软雅黑"/>
                          <a:cs typeface="微软雅黑"/>
                        </a:rPr>
                        <a:t>秒级</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a:lnSpc>
                          <a:spcPct val="100000"/>
                        </a:lnSpc>
                        <a:spcBef>
                          <a:spcPts val="40"/>
                        </a:spcBef>
                      </a:pPr>
                      <a:endParaRPr sz="1700">
                        <a:latin typeface="Times New Roman"/>
                        <a:cs typeface="Times New Roman"/>
                      </a:endParaRPr>
                    </a:p>
                    <a:p>
                      <a:pPr marL="635" algn="ctr">
                        <a:lnSpc>
                          <a:spcPct val="100000"/>
                        </a:lnSpc>
                      </a:pPr>
                      <a:r>
                        <a:rPr sz="1400" dirty="0">
                          <a:latin typeface="微软雅黑"/>
                          <a:cs typeface="微软雅黑"/>
                        </a:rPr>
                        <a:t>-</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410845" indent="-433070">
                        <a:lnSpc>
                          <a:spcPct val="100000"/>
                        </a:lnSpc>
                        <a:spcBef>
                          <a:spcPts val="1155"/>
                        </a:spcBef>
                      </a:pPr>
                      <a:r>
                        <a:rPr sz="1400" spc="-5" dirty="0">
                          <a:latin typeface="微软雅黑"/>
                          <a:cs typeface="微软雅黑"/>
                        </a:rPr>
                        <a:t>Hyperledger Fabric、  </a:t>
                      </a:r>
                      <a:r>
                        <a:rPr sz="1400" dirty="0">
                          <a:latin typeface="微软雅黑"/>
                          <a:cs typeface="微软雅黑"/>
                        </a:rPr>
                        <a:t>蚂蚁区块链</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239395" marR="50165" indent="-178435">
                        <a:lnSpc>
                          <a:spcPct val="100000"/>
                        </a:lnSpc>
                        <a:spcBef>
                          <a:spcPts val="1155"/>
                        </a:spcBef>
                      </a:pPr>
                      <a:r>
                        <a:rPr sz="1400" dirty="0">
                          <a:latin typeface="微软雅黑"/>
                          <a:cs typeface="微软雅黑"/>
                        </a:rPr>
                        <a:t>本地数据库、文件  系统、云存储</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extLst>
                  <a:ext uri="{0D108BD9-81ED-4DB2-BD59-A6C34878D82A}">
                    <a16:rowId xmlns:a16="http://schemas.microsoft.com/office/drawing/2014/main" val="10003"/>
                  </a:ext>
                </a:extLst>
              </a:tr>
              <a:tr h="720007">
                <a:tc>
                  <a:txBody>
                    <a:bodyPr/>
                    <a:lstStyle/>
                    <a:p>
                      <a:pPr>
                        <a:lnSpc>
                          <a:spcPct val="100000"/>
                        </a:lnSpc>
                        <a:spcBef>
                          <a:spcPts val="42"/>
                        </a:spcBef>
                      </a:pPr>
                      <a:endParaRPr sz="1700">
                        <a:latin typeface="Times New Roman"/>
                        <a:cs typeface="Times New Roman"/>
                      </a:endParaRPr>
                    </a:p>
                    <a:p>
                      <a:pPr marL="4445" algn="ctr">
                        <a:lnSpc>
                          <a:spcPct val="100000"/>
                        </a:lnSpc>
                      </a:pPr>
                      <a:r>
                        <a:rPr sz="1400" dirty="0">
                          <a:latin typeface="微软雅黑"/>
                          <a:cs typeface="微软雅黑"/>
                        </a:rPr>
                        <a:t>京东</a:t>
                      </a:r>
                      <a:endParaRPr sz="1400">
                        <a:latin typeface="微软雅黑"/>
                        <a:cs typeface="微软雅黑"/>
                      </a:endParaRPr>
                    </a:p>
                  </a:txBody>
                  <a:tcPr marL="0" marR="0" marT="0" marB="0">
                    <a:lnR w="6350">
                      <a:solidFill>
                        <a:srgbClr val="FFFFFF"/>
                      </a:solidFill>
                      <a:prstDash val="solid"/>
                    </a:lnR>
                    <a:solidFill>
                      <a:srgbClr val="F7F7F7"/>
                    </a:solidFill>
                  </a:tcPr>
                </a:tc>
                <a:tc>
                  <a:txBody>
                    <a:bodyPr/>
                    <a:lstStyle/>
                    <a:p>
                      <a:pPr>
                        <a:lnSpc>
                          <a:spcPct val="100000"/>
                        </a:lnSpc>
                        <a:spcBef>
                          <a:spcPts val="42"/>
                        </a:spcBef>
                      </a:pPr>
                      <a:endParaRPr sz="1700">
                        <a:latin typeface="Times New Roman"/>
                        <a:cs typeface="Times New Roman"/>
                      </a:endParaRPr>
                    </a:p>
                    <a:p>
                      <a:pPr algn="ctr">
                        <a:lnSpc>
                          <a:spcPct val="100000"/>
                        </a:lnSpc>
                      </a:pPr>
                      <a:r>
                        <a:rPr sz="1400" dirty="0">
                          <a:latin typeface="微软雅黑"/>
                          <a:cs typeface="微软雅黑"/>
                        </a:rPr>
                        <a:t>智臻链</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nSpc>
                          <a:spcPct val="100000"/>
                        </a:lnSpc>
                        <a:spcBef>
                          <a:spcPts val="42"/>
                        </a:spcBef>
                      </a:pPr>
                      <a:endParaRPr sz="1700">
                        <a:latin typeface="Times New Roman"/>
                        <a:cs typeface="Times New Roman"/>
                      </a:endParaRPr>
                    </a:p>
                    <a:p>
                      <a:pPr algn="ctr">
                        <a:lnSpc>
                          <a:spcPct val="100000"/>
                        </a:lnSpc>
                      </a:pPr>
                      <a:r>
                        <a:rPr sz="1400" dirty="0">
                          <a:latin typeface="微软雅黑"/>
                          <a:cs typeface="微软雅黑"/>
                        </a:rPr>
                        <a:t>2018年8月</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nSpc>
                          <a:spcPct val="100000"/>
                        </a:lnSpc>
                        <a:spcBef>
                          <a:spcPts val="42"/>
                        </a:spcBef>
                      </a:pPr>
                      <a:endParaRPr sz="1700">
                        <a:latin typeface="Times New Roman"/>
                        <a:cs typeface="Times New Roman"/>
                      </a:endParaRPr>
                    </a:p>
                    <a:p>
                      <a:pPr algn="ctr">
                        <a:lnSpc>
                          <a:spcPct val="100000"/>
                        </a:lnSpc>
                      </a:pPr>
                      <a:r>
                        <a:rPr sz="1400" spc="-30" dirty="0">
                          <a:latin typeface="微软雅黑"/>
                          <a:cs typeface="微软雅黑"/>
                        </a:rPr>
                        <a:t>ToB/自用</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nSpc>
                          <a:spcPct val="100000"/>
                        </a:lnSpc>
                        <a:spcBef>
                          <a:spcPts val="42"/>
                        </a:spcBef>
                      </a:pPr>
                      <a:endParaRPr sz="1700">
                        <a:latin typeface="Times New Roman"/>
                        <a:cs typeface="Times New Roman"/>
                      </a:endParaRPr>
                    </a:p>
                    <a:p>
                      <a:pPr marL="635" algn="ctr">
                        <a:lnSpc>
                          <a:spcPct val="100000"/>
                        </a:lnSpc>
                      </a:pPr>
                      <a:r>
                        <a:rPr sz="1400" dirty="0">
                          <a:latin typeface="微软雅黑"/>
                          <a:cs typeface="微软雅黑"/>
                        </a:rPr>
                        <a:t>溯源</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nSpc>
                          <a:spcPct val="100000"/>
                        </a:lnSpc>
                        <a:spcBef>
                          <a:spcPts val="42"/>
                        </a:spcBef>
                      </a:pPr>
                      <a:endParaRPr sz="1700">
                        <a:latin typeface="Times New Roman"/>
                        <a:cs typeface="Times New Roman"/>
                      </a:endParaRPr>
                    </a:p>
                    <a:p>
                      <a:pPr algn="ctr">
                        <a:lnSpc>
                          <a:spcPct val="100000"/>
                        </a:lnSpc>
                      </a:pPr>
                      <a:r>
                        <a:rPr sz="1400" dirty="0">
                          <a:latin typeface="微软雅黑"/>
                          <a:cs typeface="微软雅黑"/>
                        </a:rPr>
                        <a:t>-</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nSpc>
                          <a:spcPct val="100000"/>
                        </a:lnSpc>
                        <a:spcBef>
                          <a:spcPts val="42"/>
                        </a:spcBef>
                      </a:pPr>
                      <a:endParaRPr sz="1700">
                        <a:latin typeface="Times New Roman"/>
                        <a:cs typeface="Times New Roman"/>
                      </a:endParaRPr>
                    </a:p>
                    <a:p>
                      <a:pPr marL="635" algn="ctr">
                        <a:lnSpc>
                          <a:spcPct val="100000"/>
                        </a:lnSpc>
                      </a:pPr>
                      <a:r>
                        <a:rPr sz="1400" dirty="0">
                          <a:latin typeface="微软雅黑"/>
                          <a:cs typeface="微软雅黑"/>
                        </a:rPr>
                        <a:t>-</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nSpc>
                          <a:spcPct val="100000"/>
                        </a:lnSpc>
                        <a:spcBef>
                          <a:spcPts val="42"/>
                        </a:spcBef>
                      </a:pPr>
                      <a:endParaRPr sz="1700">
                        <a:latin typeface="Times New Roman"/>
                        <a:cs typeface="Times New Roman"/>
                      </a:endParaRPr>
                    </a:p>
                    <a:p>
                      <a:pPr marL="2540" algn="ctr">
                        <a:lnSpc>
                          <a:spcPct val="100000"/>
                        </a:lnSpc>
                      </a:pPr>
                      <a:r>
                        <a:rPr sz="1400" dirty="0">
                          <a:latin typeface="微软雅黑"/>
                          <a:cs typeface="微软雅黑"/>
                        </a:rPr>
                        <a:t>优化的BFT</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nSpc>
                          <a:spcPct val="100000"/>
                        </a:lnSpc>
                        <a:spcBef>
                          <a:spcPts val="42"/>
                        </a:spcBef>
                      </a:pPr>
                      <a:endParaRPr sz="1700">
                        <a:latin typeface="Times New Roman"/>
                        <a:cs typeface="Times New Roman"/>
                      </a:endParaRPr>
                    </a:p>
                    <a:p>
                      <a:pPr algn="ctr">
                        <a:lnSpc>
                          <a:spcPct val="100000"/>
                        </a:lnSpc>
                      </a:pPr>
                      <a:r>
                        <a:rPr sz="1400" dirty="0">
                          <a:latin typeface="微软雅黑"/>
                          <a:cs typeface="微软雅黑"/>
                        </a:rPr>
                        <a:t>-</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a:lnSpc>
                          <a:spcPct val="100000"/>
                        </a:lnSpc>
                        <a:spcBef>
                          <a:spcPts val="42"/>
                        </a:spcBef>
                      </a:pPr>
                      <a:endParaRPr sz="1700">
                        <a:latin typeface="Times New Roman"/>
                        <a:cs typeface="Times New Roman"/>
                      </a:endParaRPr>
                    </a:p>
                    <a:p>
                      <a:pPr marL="1905" algn="ctr">
                        <a:lnSpc>
                          <a:spcPct val="100000"/>
                        </a:lnSpc>
                      </a:pPr>
                      <a:r>
                        <a:rPr sz="1400" dirty="0">
                          <a:latin typeface="微软雅黑"/>
                          <a:cs typeface="微软雅黑"/>
                        </a:rPr>
                        <a:t>NoSQL数据库</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extLst>
                  <a:ext uri="{0D108BD9-81ED-4DB2-BD59-A6C34878D82A}">
                    <a16:rowId xmlns:a16="http://schemas.microsoft.com/office/drawing/2014/main" val="10004"/>
                  </a:ext>
                </a:extLst>
              </a:tr>
            </a:tbl>
          </a:graphicData>
        </a:graphic>
      </p:graphicFrame>
      <p:sp>
        <p:nvSpPr>
          <p:cNvPr id="9" name="object 9"/>
          <p:cNvSpPr txBox="1"/>
          <p:nvPr/>
        </p:nvSpPr>
        <p:spPr>
          <a:xfrm>
            <a:off x="78739" y="6338823"/>
            <a:ext cx="1417320" cy="467359"/>
          </a:xfrm>
          <a:prstGeom prst="rect">
            <a:avLst/>
          </a:prstGeom>
        </p:spPr>
        <p:txBody>
          <a:bodyPr vert="horz" wrap="square" lIns="0" tIns="0" rIns="0" bIns="0" rtlCol="0">
            <a:spAutoFit/>
          </a:bodyPr>
          <a:lstStyle/>
          <a:p>
            <a:pPr marL="57785" algn="ctr">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a:p>
            <a:pPr algn="ctr">
              <a:lnSpc>
                <a:spcPct val="100000"/>
              </a:lnSpc>
              <a:spcBef>
                <a:spcPts val="640"/>
              </a:spcBef>
            </a:pPr>
            <a:r>
              <a:rPr sz="1050" i="1" spc="-55" dirty="0">
                <a:latin typeface="微软雅黑"/>
                <a:cs typeface="微软雅黑"/>
              </a:rPr>
              <a:t>来源：根据公开资料整理</a:t>
            </a:r>
            <a:endParaRPr sz="1050">
              <a:latin typeface="微软雅黑"/>
              <a:cs typeface="微软雅黑"/>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腾讯：致力于提供企业级区块链基础设施、行业解决方案以及</a:t>
            </a:r>
          </a:p>
          <a:p>
            <a:pPr marL="12700">
              <a:lnSpc>
                <a:spcPts val="2735"/>
              </a:lnSpc>
            </a:pPr>
            <a:r>
              <a:rPr spc="-5" dirty="0"/>
              <a:t>安全、可靠、灵活的区块链云服务</a:t>
            </a:r>
          </a:p>
        </p:txBody>
      </p:sp>
      <p:sp>
        <p:nvSpPr>
          <p:cNvPr id="4" name="object 4"/>
          <p:cNvSpPr/>
          <p:nvPr/>
        </p:nvSpPr>
        <p:spPr>
          <a:xfrm>
            <a:off x="467868" y="1371587"/>
            <a:ext cx="3724655" cy="495147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67690" y="1471422"/>
            <a:ext cx="3427476" cy="465429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56272" y="1459991"/>
            <a:ext cx="3450323" cy="4677156"/>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49223" y="1522501"/>
            <a:ext cx="3376422" cy="4505706"/>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766572" y="1639823"/>
            <a:ext cx="3028188" cy="4157472"/>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826008" y="1699272"/>
            <a:ext cx="221741" cy="241541"/>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832103" y="1705355"/>
            <a:ext cx="193548" cy="213360"/>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1124711" y="1699272"/>
            <a:ext cx="221742" cy="241541"/>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130808" y="1705355"/>
            <a:ext cx="193547" cy="213360"/>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1423416" y="1699272"/>
            <a:ext cx="221741" cy="241541"/>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1429511" y="1705355"/>
            <a:ext cx="193547" cy="213360"/>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1722120" y="1699272"/>
            <a:ext cx="221742" cy="241541"/>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1728216" y="1705355"/>
            <a:ext cx="193547" cy="213360"/>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2020823" y="1699272"/>
            <a:ext cx="221742" cy="241541"/>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2026920" y="1705355"/>
            <a:ext cx="193548" cy="213360"/>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2319527" y="1699272"/>
            <a:ext cx="221742" cy="241541"/>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2325623" y="1705355"/>
            <a:ext cx="193548" cy="213360"/>
          </a:xfrm>
          <a:prstGeom prst="rect">
            <a:avLst/>
          </a:prstGeom>
          <a:blipFill>
            <a:blip r:embed="rId14" cstate="print"/>
            <a:stretch>
              <a:fillRect/>
            </a:stretch>
          </a:blipFill>
        </p:spPr>
        <p:txBody>
          <a:bodyPr wrap="square" lIns="0" tIns="0" rIns="0" bIns="0" rtlCol="0"/>
          <a:lstStyle/>
          <a:p>
            <a:endParaRPr/>
          </a:p>
        </p:txBody>
      </p:sp>
      <p:sp>
        <p:nvSpPr>
          <p:cNvPr id="21" name="object 21"/>
          <p:cNvSpPr/>
          <p:nvPr/>
        </p:nvSpPr>
        <p:spPr>
          <a:xfrm>
            <a:off x="2618232" y="1699272"/>
            <a:ext cx="221742" cy="241541"/>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2624327" y="1705355"/>
            <a:ext cx="193548" cy="213360"/>
          </a:xfrm>
          <a:prstGeom prst="rect">
            <a:avLst/>
          </a:prstGeom>
          <a:blipFill>
            <a:blip r:embed="rId14" cstate="print"/>
            <a:stretch>
              <a:fillRect/>
            </a:stretch>
          </a:blipFill>
        </p:spPr>
        <p:txBody>
          <a:bodyPr wrap="square" lIns="0" tIns="0" rIns="0" bIns="0" rtlCol="0"/>
          <a:lstStyle/>
          <a:p>
            <a:endParaRPr/>
          </a:p>
        </p:txBody>
      </p:sp>
      <p:sp>
        <p:nvSpPr>
          <p:cNvPr id="23" name="object 23"/>
          <p:cNvSpPr/>
          <p:nvPr/>
        </p:nvSpPr>
        <p:spPr>
          <a:xfrm>
            <a:off x="2915411" y="1699272"/>
            <a:ext cx="223253" cy="241541"/>
          </a:xfrm>
          <a:prstGeom prst="rect">
            <a:avLst/>
          </a:prstGeom>
          <a:blipFill>
            <a:blip r:embed="rId15" cstate="print"/>
            <a:stretch>
              <a:fillRect/>
            </a:stretch>
          </a:blipFill>
        </p:spPr>
        <p:txBody>
          <a:bodyPr wrap="square" lIns="0" tIns="0" rIns="0" bIns="0" rtlCol="0"/>
          <a:lstStyle/>
          <a:p>
            <a:endParaRPr/>
          </a:p>
        </p:txBody>
      </p:sp>
      <p:sp>
        <p:nvSpPr>
          <p:cNvPr id="24" name="object 24"/>
          <p:cNvSpPr/>
          <p:nvPr/>
        </p:nvSpPr>
        <p:spPr>
          <a:xfrm>
            <a:off x="2921507" y="1705355"/>
            <a:ext cx="195072" cy="213360"/>
          </a:xfrm>
          <a:prstGeom prst="rect">
            <a:avLst/>
          </a:prstGeom>
          <a:blipFill>
            <a:blip r:embed="rId16" cstate="print"/>
            <a:stretch>
              <a:fillRect/>
            </a:stretch>
          </a:blipFill>
        </p:spPr>
        <p:txBody>
          <a:bodyPr wrap="square" lIns="0" tIns="0" rIns="0" bIns="0" rtlCol="0"/>
          <a:lstStyle/>
          <a:p>
            <a:endParaRPr/>
          </a:p>
        </p:txBody>
      </p:sp>
      <p:sp>
        <p:nvSpPr>
          <p:cNvPr id="25" name="object 25"/>
          <p:cNvSpPr/>
          <p:nvPr/>
        </p:nvSpPr>
        <p:spPr>
          <a:xfrm>
            <a:off x="3214116" y="1699272"/>
            <a:ext cx="223253" cy="241541"/>
          </a:xfrm>
          <a:prstGeom prst="rect">
            <a:avLst/>
          </a:prstGeom>
          <a:blipFill>
            <a:blip r:embed="rId15" cstate="print"/>
            <a:stretch>
              <a:fillRect/>
            </a:stretch>
          </a:blipFill>
        </p:spPr>
        <p:txBody>
          <a:bodyPr wrap="square" lIns="0" tIns="0" rIns="0" bIns="0" rtlCol="0"/>
          <a:lstStyle/>
          <a:p>
            <a:endParaRPr/>
          </a:p>
        </p:txBody>
      </p:sp>
      <p:sp>
        <p:nvSpPr>
          <p:cNvPr id="26" name="object 26"/>
          <p:cNvSpPr/>
          <p:nvPr/>
        </p:nvSpPr>
        <p:spPr>
          <a:xfrm>
            <a:off x="3220211" y="1705355"/>
            <a:ext cx="195072" cy="213360"/>
          </a:xfrm>
          <a:prstGeom prst="rect">
            <a:avLst/>
          </a:prstGeom>
          <a:blipFill>
            <a:blip r:embed="rId16" cstate="print"/>
            <a:stretch>
              <a:fillRect/>
            </a:stretch>
          </a:blipFill>
        </p:spPr>
        <p:txBody>
          <a:bodyPr wrap="square" lIns="0" tIns="0" rIns="0" bIns="0" rtlCol="0"/>
          <a:lstStyle/>
          <a:p>
            <a:endParaRPr/>
          </a:p>
        </p:txBody>
      </p:sp>
      <p:sp>
        <p:nvSpPr>
          <p:cNvPr id="27" name="object 27"/>
          <p:cNvSpPr/>
          <p:nvPr/>
        </p:nvSpPr>
        <p:spPr>
          <a:xfrm>
            <a:off x="3512820" y="1699272"/>
            <a:ext cx="221741" cy="241541"/>
          </a:xfrm>
          <a:prstGeom prst="rect">
            <a:avLst/>
          </a:prstGeom>
          <a:blipFill>
            <a:blip r:embed="rId8" cstate="print"/>
            <a:stretch>
              <a:fillRect/>
            </a:stretch>
          </a:blipFill>
        </p:spPr>
        <p:txBody>
          <a:bodyPr wrap="square" lIns="0" tIns="0" rIns="0" bIns="0" rtlCol="0"/>
          <a:lstStyle/>
          <a:p>
            <a:endParaRPr/>
          </a:p>
        </p:txBody>
      </p:sp>
      <p:sp>
        <p:nvSpPr>
          <p:cNvPr id="28" name="object 28"/>
          <p:cNvSpPr/>
          <p:nvPr/>
        </p:nvSpPr>
        <p:spPr>
          <a:xfrm>
            <a:off x="3518915" y="1705355"/>
            <a:ext cx="193548" cy="213360"/>
          </a:xfrm>
          <a:prstGeom prst="rect">
            <a:avLst/>
          </a:prstGeom>
          <a:blipFill>
            <a:blip r:embed="rId11" cstate="print"/>
            <a:stretch>
              <a:fillRect/>
            </a:stretch>
          </a:blipFill>
        </p:spPr>
        <p:txBody>
          <a:bodyPr wrap="square" lIns="0" tIns="0" rIns="0" bIns="0" rtlCol="0"/>
          <a:lstStyle/>
          <a:p>
            <a:endParaRPr/>
          </a:p>
        </p:txBody>
      </p:sp>
      <p:sp>
        <p:nvSpPr>
          <p:cNvPr id="29" name="object 29"/>
          <p:cNvSpPr/>
          <p:nvPr/>
        </p:nvSpPr>
        <p:spPr>
          <a:xfrm>
            <a:off x="853439" y="1353311"/>
            <a:ext cx="93725" cy="523494"/>
          </a:xfrm>
          <a:prstGeom prst="rect">
            <a:avLst/>
          </a:prstGeom>
          <a:blipFill>
            <a:blip r:embed="rId17" cstate="print"/>
            <a:stretch>
              <a:fillRect/>
            </a:stretch>
          </a:blipFill>
        </p:spPr>
        <p:txBody>
          <a:bodyPr wrap="square" lIns="0" tIns="0" rIns="0" bIns="0" rtlCol="0"/>
          <a:lstStyle/>
          <a:p>
            <a:endParaRPr/>
          </a:p>
        </p:txBody>
      </p:sp>
      <p:sp>
        <p:nvSpPr>
          <p:cNvPr id="30" name="object 30"/>
          <p:cNvSpPr/>
          <p:nvPr/>
        </p:nvSpPr>
        <p:spPr>
          <a:xfrm>
            <a:off x="890777" y="1395222"/>
            <a:ext cx="21335" cy="441960"/>
          </a:xfrm>
          <a:prstGeom prst="rect">
            <a:avLst/>
          </a:prstGeom>
          <a:blipFill>
            <a:blip r:embed="rId18" cstate="print"/>
            <a:stretch>
              <a:fillRect/>
            </a:stretch>
          </a:blipFill>
        </p:spPr>
        <p:txBody>
          <a:bodyPr wrap="square" lIns="0" tIns="0" rIns="0" bIns="0" rtlCol="0"/>
          <a:lstStyle/>
          <a:p>
            <a:endParaRPr/>
          </a:p>
        </p:txBody>
      </p:sp>
      <p:sp>
        <p:nvSpPr>
          <p:cNvPr id="31" name="object 31"/>
          <p:cNvSpPr/>
          <p:nvPr/>
        </p:nvSpPr>
        <p:spPr>
          <a:xfrm>
            <a:off x="880977" y="1353311"/>
            <a:ext cx="124100" cy="523494"/>
          </a:xfrm>
          <a:prstGeom prst="rect">
            <a:avLst/>
          </a:prstGeom>
          <a:blipFill>
            <a:blip r:embed="rId19" cstate="print"/>
            <a:stretch>
              <a:fillRect/>
            </a:stretch>
          </a:blipFill>
        </p:spPr>
        <p:txBody>
          <a:bodyPr wrap="square" lIns="0" tIns="0" rIns="0" bIns="0" rtlCol="0"/>
          <a:lstStyle/>
          <a:p>
            <a:endParaRPr/>
          </a:p>
        </p:txBody>
      </p:sp>
      <p:sp>
        <p:nvSpPr>
          <p:cNvPr id="32" name="object 32"/>
          <p:cNvSpPr/>
          <p:nvPr/>
        </p:nvSpPr>
        <p:spPr>
          <a:xfrm>
            <a:off x="948689" y="1395222"/>
            <a:ext cx="21335" cy="441960"/>
          </a:xfrm>
          <a:prstGeom prst="rect">
            <a:avLst/>
          </a:prstGeom>
          <a:blipFill>
            <a:blip r:embed="rId18" cstate="print"/>
            <a:stretch>
              <a:fillRect/>
            </a:stretch>
          </a:blipFill>
        </p:spPr>
        <p:txBody>
          <a:bodyPr wrap="square" lIns="0" tIns="0" rIns="0" bIns="0" rtlCol="0"/>
          <a:lstStyle/>
          <a:p>
            <a:endParaRPr/>
          </a:p>
        </p:txBody>
      </p:sp>
      <p:sp>
        <p:nvSpPr>
          <p:cNvPr id="33" name="object 33"/>
          <p:cNvSpPr/>
          <p:nvPr/>
        </p:nvSpPr>
        <p:spPr>
          <a:xfrm>
            <a:off x="938889" y="1385188"/>
            <a:ext cx="40979" cy="462025"/>
          </a:xfrm>
          <a:prstGeom prst="rect">
            <a:avLst/>
          </a:prstGeom>
          <a:blipFill>
            <a:blip r:embed="rId20" cstate="print"/>
            <a:stretch>
              <a:fillRect/>
            </a:stretch>
          </a:blipFill>
        </p:spPr>
        <p:txBody>
          <a:bodyPr wrap="square" lIns="0" tIns="0" rIns="0" bIns="0" rtlCol="0"/>
          <a:lstStyle/>
          <a:p>
            <a:endParaRPr/>
          </a:p>
        </p:txBody>
      </p:sp>
      <p:sp>
        <p:nvSpPr>
          <p:cNvPr id="34" name="object 34"/>
          <p:cNvSpPr/>
          <p:nvPr/>
        </p:nvSpPr>
        <p:spPr>
          <a:xfrm>
            <a:off x="1153667" y="1353311"/>
            <a:ext cx="93725" cy="523494"/>
          </a:xfrm>
          <a:prstGeom prst="rect">
            <a:avLst/>
          </a:prstGeom>
          <a:blipFill>
            <a:blip r:embed="rId17" cstate="print"/>
            <a:stretch>
              <a:fillRect/>
            </a:stretch>
          </a:blipFill>
        </p:spPr>
        <p:txBody>
          <a:bodyPr wrap="square" lIns="0" tIns="0" rIns="0" bIns="0" rtlCol="0"/>
          <a:lstStyle/>
          <a:p>
            <a:endParaRPr/>
          </a:p>
        </p:txBody>
      </p:sp>
      <p:sp>
        <p:nvSpPr>
          <p:cNvPr id="35" name="object 35"/>
          <p:cNvSpPr/>
          <p:nvPr/>
        </p:nvSpPr>
        <p:spPr>
          <a:xfrm>
            <a:off x="1191005" y="1395222"/>
            <a:ext cx="21335" cy="441960"/>
          </a:xfrm>
          <a:prstGeom prst="rect">
            <a:avLst/>
          </a:prstGeom>
          <a:blipFill>
            <a:blip r:embed="rId21" cstate="print"/>
            <a:stretch>
              <a:fillRect/>
            </a:stretch>
          </a:blipFill>
        </p:spPr>
        <p:txBody>
          <a:bodyPr wrap="square" lIns="0" tIns="0" rIns="0" bIns="0" rtlCol="0"/>
          <a:lstStyle/>
          <a:p>
            <a:endParaRPr/>
          </a:p>
        </p:txBody>
      </p:sp>
      <p:sp>
        <p:nvSpPr>
          <p:cNvPr id="36" name="object 36"/>
          <p:cNvSpPr/>
          <p:nvPr/>
        </p:nvSpPr>
        <p:spPr>
          <a:xfrm>
            <a:off x="1181205" y="1353311"/>
            <a:ext cx="122576" cy="523494"/>
          </a:xfrm>
          <a:prstGeom prst="rect">
            <a:avLst/>
          </a:prstGeom>
          <a:blipFill>
            <a:blip r:embed="rId22" cstate="print"/>
            <a:stretch>
              <a:fillRect/>
            </a:stretch>
          </a:blipFill>
        </p:spPr>
        <p:txBody>
          <a:bodyPr wrap="square" lIns="0" tIns="0" rIns="0" bIns="0" rtlCol="0"/>
          <a:lstStyle/>
          <a:p>
            <a:endParaRPr/>
          </a:p>
        </p:txBody>
      </p:sp>
      <p:sp>
        <p:nvSpPr>
          <p:cNvPr id="37" name="object 37"/>
          <p:cNvSpPr/>
          <p:nvPr/>
        </p:nvSpPr>
        <p:spPr>
          <a:xfrm>
            <a:off x="1247394" y="1395222"/>
            <a:ext cx="21336" cy="441960"/>
          </a:xfrm>
          <a:prstGeom prst="rect">
            <a:avLst/>
          </a:prstGeom>
          <a:blipFill>
            <a:blip r:embed="rId18" cstate="print"/>
            <a:stretch>
              <a:fillRect/>
            </a:stretch>
          </a:blipFill>
        </p:spPr>
        <p:txBody>
          <a:bodyPr wrap="square" lIns="0" tIns="0" rIns="0" bIns="0" rtlCol="0"/>
          <a:lstStyle/>
          <a:p>
            <a:endParaRPr/>
          </a:p>
        </p:txBody>
      </p:sp>
      <p:sp>
        <p:nvSpPr>
          <p:cNvPr id="38" name="object 38"/>
          <p:cNvSpPr/>
          <p:nvPr/>
        </p:nvSpPr>
        <p:spPr>
          <a:xfrm>
            <a:off x="1237593" y="1385188"/>
            <a:ext cx="41042" cy="462025"/>
          </a:xfrm>
          <a:prstGeom prst="rect">
            <a:avLst/>
          </a:prstGeom>
          <a:blipFill>
            <a:blip r:embed="rId20" cstate="print"/>
            <a:stretch>
              <a:fillRect/>
            </a:stretch>
          </a:blipFill>
        </p:spPr>
        <p:txBody>
          <a:bodyPr wrap="square" lIns="0" tIns="0" rIns="0" bIns="0" rtlCol="0"/>
          <a:lstStyle/>
          <a:p>
            <a:endParaRPr/>
          </a:p>
        </p:txBody>
      </p:sp>
      <p:sp>
        <p:nvSpPr>
          <p:cNvPr id="39" name="object 39"/>
          <p:cNvSpPr/>
          <p:nvPr/>
        </p:nvSpPr>
        <p:spPr>
          <a:xfrm>
            <a:off x="1452372" y="1353311"/>
            <a:ext cx="93725" cy="523494"/>
          </a:xfrm>
          <a:prstGeom prst="rect">
            <a:avLst/>
          </a:prstGeom>
          <a:blipFill>
            <a:blip r:embed="rId17" cstate="print"/>
            <a:stretch>
              <a:fillRect/>
            </a:stretch>
          </a:blipFill>
        </p:spPr>
        <p:txBody>
          <a:bodyPr wrap="square" lIns="0" tIns="0" rIns="0" bIns="0" rtlCol="0"/>
          <a:lstStyle/>
          <a:p>
            <a:endParaRPr/>
          </a:p>
        </p:txBody>
      </p:sp>
      <p:sp>
        <p:nvSpPr>
          <p:cNvPr id="40" name="object 40"/>
          <p:cNvSpPr/>
          <p:nvPr/>
        </p:nvSpPr>
        <p:spPr>
          <a:xfrm>
            <a:off x="1489710" y="1395222"/>
            <a:ext cx="21336" cy="441960"/>
          </a:xfrm>
          <a:prstGeom prst="rect">
            <a:avLst/>
          </a:prstGeom>
          <a:blipFill>
            <a:blip r:embed="rId21" cstate="print"/>
            <a:stretch>
              <a:fillRect/>
            </a:stretch>
          </a:blipFill>
        </p:spPr>
        <p:txBody>
          <a:bodyPr wrap="square" lIns="0" tIns="0" rIns="0" bIns="0" rtlCol="0"/>
          <a:lstStyle/>
          <a:p>
            <a:endParaRPr/>
          </a:p>
        </p:txBody>
      </p:sp>
      <p:sp>
        <p:nvSpPr>
          <p:cNvPr id="41" name="object 41"/>
          <p:cNvSpPr/>
          <p:nvPr/>
        </p:nvSpPr>
        <p:spPr>
          <a:xfrm>
            <a:off x="1479843" y="1353311"/>
            <a:ext cx="124166" cy="523494"/>
          </a:xfrm>
          <a:prstGeom prst="rect">
            <a:avLst/>
          </a:prstGeom>
          <a:blipFill>
            <a:blip r:embed="rId23" cstate="print"/>
            <a:stretch>
              <a:fillRect/>
            </a:stretch>
          </a:blipFill>
        </p:spPr>
        <p:txBody>
          <a:bodyPr wrap="square" lIns="0" tIns="0" rIns="0" bIns="0" rtlCol="0"/>
          <a:lstStyle/>
          <a:p>
            <a:endParaRPr/>
          </a:p>
        </p:txBody>
      </p:sp>
      <p:sp>
        <p:nvSpPr>
          <p:cNvPr id="42" name="object 42"/>
          <p:cNvSpPr/>
          <p:nvPr/>
        </p:nvSpPr>
        <p:spPr>
          <a:xfrm>
            <a:off x="1547622" y="1395222"/>
            <a:ext cx="21336" cy="441960"/>
          </a:xfrm>
          <a:prstGeom prst="rect">
            <a:avLst/>
          </a:prstGeom>
          <a:blipFill>
            <a:blip r:embed="rId21" cstate="print"/>
            <a:stretch>
              <a:fillRect/>
            </a:stretch>
          </a:blipFill>
        </p:spPr>
        <p:txBody>
          <a:bodyPr wrap="square" lIns="0" tIns="0" rIns="0" bIns="0" rtlCol="0"/>
          <a:lstStyle/>
          <a:p>
            <a:endParaRPr/>
          </a:p>
        </p:txBody>
      </p:sp>
      <p:sp>
        <p:nvSpPr>
          <p:cNvPr id="43" name="object 43"/>
          <p:cNvSpPr/>
          <p:nvPr/>
        </p:nvSpPr>
        <p:spPr>
          <a:xfrm>
            <a:off x="1537755" y="1385188"/>
            <a:ext cx="40981" cy="462025"/>
          </a:xfrm>
          <a:prstGeom prst="rect">
            <a:avLst/>
          </a:prstGeom>
          <a:blipFill>
            <a:blip r:embed="rId24" cstate="print"/>
            <a:stretch>
              <a:fillRect/>
            </a:stretch>
          </a:blipFill>
        </p:spPr>
        <p:txBody>
          <a:bodyPr wrap="square" lIns="0" tIns="0" rIns="0" bIns="0" rtlCol="0"/>
          <a:lstStyle/>
          <a:p>
            <a:endParaRPr/>
          </a:p>
        </p:txBody>
      </p:sp>
      <p:sp>
        <p:nvSpPr>
          <p:cNvPr id="44" name="object 44"/>
          <p:cNvSpPr/>
          <p:nvPr/>
        </p:nvSpPr>
        <p:spPr>
          <a:xfrm>
            <a:off x="1752600" y="1353311"/>
            <a:ext cx="93725" cy="523494"/>
          </a:xfrm>
          <a:prstGeom prst="rect">
            <a:avLst/>
          </a:prstGeom>
          <a:blipFill>
            <a:blip r:embed="rId25" cstate="print"/>
            <a:stretch>
              <a:fillRect/>
            </a:stretch>
          </a:blipFill>
        </p:spPr>
        <p:txBody>
          <a:bodyPr wrap="square" lIns="0" tIns="0" rIns="0" bIns="0" rtlCol="0"/>
          <a:lstStyle/>
          <a:p>
            <a:endParaRPr/>
          </a:p>
        </p:txBody>
      </p:sp>
      <p:sp>
        <p:nvSpPr>
          <p:cNvPr id="45" name="object 45"/>
          <p:cNvSpPr/>
          <p:nvPr/>
        </p:nvSpPr>
        <p:spPr>
          <a:xfrm>
            <a:off x="1789938" y="1395222"/>
            <a:ext cx="21336" cy="441960"/>
          </a:xfrm>
          <a:prstGeom prst="rect">
            <a:avLst/>
          </a:prstGeom>
          <a:blipFill>
            <a:blip r:embed="rId21" cstate="print"/>
            <a:stretch>
              <a:fillRect/>
            </a:stretch>
          </a:blipFill>
        </p:spPr>
        <p:txBody>
          <a:bodyPr wrap="square" lIns="0" tIns="0" rIns="0" bIns="0" rtlCol="0"/>
          <a:lstStyle/>
          <a:p>
            <a:endParaRPr/>
          </a:p>
        </p:txBody>
      </p:sp>
      <p:sp>
        <p:nvSpPr>
          <p:cNvPr id="46" name="object 46"/>
          <p:cNvSpPr/>
          <p:nvPr/>
        </p:nvSpPr>
        <p:spPr>
          <a:xfrm>
            <a:off x="1780158" y="1353311"/>
            <a:ext cx="122591" cy="523494"/>
          </a:xfrm>
          <a:prstGeom prst="rect">
            <a:avLst/>
          </a:prstGeom>
          <a:blipFill>
            <a:blip r:embed="rId26" cstate="print"/>
            <a:stretch>
              <a:fillRect/>
            </a:stretch>
          </a:blipFill>
        </p:spPr>
        <p:txBody>
          <a:bodyPr wrap="square" lIns="0" tIns="0" rIns="0" bIns="0" rtlCol="0"/>
          <a:lstStyle/>
          <a:p>
            <a:endParaRPr/>
          </a:p>
        </p:txBody>
      </p:sp>
      <p:sp>
        <p:nvSpPr>
          <p:cNvPr id="47" name="object 47"/>
          <p:cNvSpPr/>
          <p:nvPr/>
        </p:nvSpPr>
        <p:spPr>
          <a:xfrm>
            <a:off x="1847850" y="1395222"/>
            <a:ext cx="19812" cy="441960"/>
          </a:xfrm>
          <a:prstGeom prst="rect">
            <a:avLst/>
          </a:prstGeom>
          <a:blipFill>
            <a:blip r:embed="rId21" cstate="print"/>
            <a:stretch>
              <a:fillRect/>
            </a:stretch>
          </a:blipFill>
        </p:spPr>
        <p:txBody>
          <a:bodyPr wrap="square" lIns="0" tIns="0" rIns="0" bIns="0" rtlCol="0"/>
          <a:lstStyle/>
          <a:p>
            <a:endParaRPr/>
          </a:p>
        </p:txBody>
      </p:sp>
      <p:sp>
        <p:nvSpPr>
          <p:cNvPr id="48" name="object 48"/>
          <p:cNvSpPr/>
          <p:nvPr/>
        </p:nvSpPr>
        <p:spPr>
          <a:xfrm>
            <a:off x="1838069" y="1385188"/>
            <a:ext cx="39371" cy="462025"/>
          </a:xfrm>
          <a:prstGeom prst="rect">
            <a:avLst/>
          </a:prstGeom>
          <a:blipFill>
            <a:blip r:embed="rId27" cstate="print"/>
            <a:stretch>
              <a:fillRect/>
            </a:stretch>
          </a:blipFill>
        </p:spPr>
        <p:txBody>
          <a:bodyPr wrap="square" lIns="0" tIns="0" rIns="0" bIns="0" rtlCol="0"/>
          <a:lstStyle/>
          <a:p>
            <a:endParaRPr/>
          </a:p>
        </p:txBody>
      </p:sp>
      <p:sp>
        <p:nvSpPr>
          <p:cNvPr id="49" name="object 49"/>
          <p:cNvSpPr/>
          <p:nvPr/>
        </p:nvSpPr>
        <p:spPr>
          <a:xfrm>
            <a:off x="2052827" y="1353311"/>
            <a:ext cx="93725" cy="523494"/>
          </a:xfrm>
          <a:prstGeom prst="rect">
            <a:avLst/>
          </a:prstGeom>
          <a:blipFill>
            <a:blip r:embed="rId25" cstate="print"/>
            <a:stretch>
              <a:fillRect/>
            </a:stretch>
          </a:blipFill>
        </p:spPr>
        <p:txBody>
          <a:bodyPr wrap="square" lIns="0" tIns="0" rIns="0" bIns="0" rtlCol="0"/>
          <a:lstStyle/>
          <a:p>
            <a:endParaRPr/>
          </a:p>
        </p:txBody>
      </p:sp>
      <p:sp>
        <p:nvSpPr>
          <p:cNvPr id="50" name="object 50"/>
          <p:cNvSpPr/>
          <p:nvPr/>
        </p:nvSpPr>
        <p:spPr>
          <a:xfrm>
            <a:off x="2090166" y="1395222"/>
            <a:ext cx="21335" cy="441960"/>
          </a:xfrm>
          <a:prstGeom prst="rect">
            <a:avLst/>
          </a:prstGeom>
          <a:blipFill>
            <a:blip r:embed="rId18" cstate="print"/>
            <a:stretch>
              <a:fillRect/>
            </a:stretch>
          </a:blipFill>
        </p:spPr>
        <p:txBody>
          <a:bodyPr wrap="square" lIns="0" tIns="0" rIns="0" bIns="0" rtlCol="0"/>
          <a:lstStyle/>
          <a:p>
            <a:endParaRPr/>
          </a:p>
        </p:txBody>
      </p:sp>
      <p:sp>
        <p:nvSpPr>
          <p:cNvPr id="51" name="object 51"/>
          <p:cNvSpPr/>
          <p:nvPr/>
        </p:nvSpPr>
        <p:spPr>
          <a:xfrm>
            <a:off x="2080299" y="1353311"/>
            <a:ext cx="122642" cy="523494"/>
          </a:xfrm>
          <a:prstGeom prst="rect">
            <a:avLst/>
          </a:prstGeom>
          <a:blipFill>
            <a:blip r:embed="rId28" cstate="print"/>
            <a:stretch>
              <a:fillRect/>
            </a:stretch>
          </a:blipFill>
        </p:spPr>
        <p:txBody>
          <a:bodyPr wrap="square" lIns="0" tIns="0" rIns="0" bIns="0" rtlCol="0"/>
          <a:lstStyle/>
          <a:p>
            <a:endParaRPr/>
          </a:p>
        </p:txBody>
      </p:sp>
      <p:sp>
        <p:nvSpPr>
          <p:cNvPr id="52" name="object 52"/>
          <p:cNvSpPr/>
          <p:nvPr/>
        </p:nvSpPr>
        <p:spPr>
          <a:xfrm>
            <a:off x="2146554" y="1395222"/>
            <a:ext cx="21335" cy="441960"/>
          </a:xfrm>
          <a:prstGeom prst="rect">
            <a:avLst/>
          </a:prstGeom>
          <a:blipFill>
            <a:blip r:embed="rId21" cstate="print"/>
            <a:stretch>
              <a:fillRect/>
            </a:stretch>
          </a:blipFill>
        </p:spPr>
        <p:txBody>
          <a:bodyPr wrap="square" lIns="0" tIns="0" rIns="0" bIns="0" rtlCol="0"/>
          <a:lstStyle/>
          <a:p>
            <a:endParaRPr/>
          </a:p>
        </p:txBody>
      </p:sp>
      <p:sp>
        <p:nvSpPr>
          <p:cNvPr id="53" name="object 53"/>
          <p:cNvSpPr/>
          <p:nvPr/>
        </p:nvSpPr>
        <p:spPr>
          <a:xfrm>
            <a:off x="2136687" y="1385188"/>
            <a:ext cx="41107" cy="462025"/>
          </a:xfrm>
          <a:prstGeom prst="rect">
            <a:avLst/>
          </a:prstGeom>
          <a:blipFill>
            <a:blip r:embed="rId29" cstate="print"/>
            <a:stretch>
              <a:fillRect/>
            </a:stretch>
          </a:blipFill>
        </p:spPr>
        <p:txBody>
          <a:bodyPr wrap="square" lIns="0" tIns="0" rIns="0" bIns="0" rtlCol="0"/>
          <a:lstStyle/>
          <a:p>
            <a:endParaRPr/>
          </a:p>
        </p:txBody>
      </p:sp>
      <p:sp>
        <p:nvSpPr>
          <p:cNvPr id="54" name="object 54"/>
          <p:cNvSpPr/>
          <p:nvPr/>
        </p:nvSpPr>
        <p:spPr>
          <a:xfrm>
            <a:off x="2351532" y="1353311"/>
            <a:ext cx="93725" cy="523494"/>
          </a:xfrm>
          <a:prstGeom prst="rect">
            <a:avLst/>
          </a:prstGeom>
          <a:blipFill>
            <a:blip r:embed="rId25" cstate="print"/>
            <a:stretch>
              <a:fillRect/>
            </a:stretch>
          </a:blipFill>
        </p:spPr>
        <p:txBody>
          <a:bodyPr wrap="square" lIns="0" tIns="0" rIns="0" bIns="0" rtlCol="0"/>
          <a:lstStyle/>
          <a:p>
            <a:endParaRPr/>
          </a:p>
        </p:txBody>
      </p:sp>
      <p:sp>
        <p:nvSpPr>
          <p:cNvPr id="55" name="object 55"/>
          <p:cNvSpPr/>
          <p:nvPr/>
        </p:nvSpPr>
        <p:spPr>
          <a:xfrm>
            <a:off x="2388870" y="1395222"/>
            <a:ext cx="21336" cy="441960"/>
          </a:xfrm>
          <a:prstGeom prst="rect">
            <a:avLst/>
          </a:prstGeom>
          <a:blipFill>
            <a:blip r:embed="rId18" cstate="print"/>
            <a:stretch>
              <a:fillRect/>
            </a:stretch>
          </a:blipFill>
        </p:spPr>
        <p:txBody>
          <a:bodyPr wrap="square" lIns="0" tIns="0" rIns="0" bIns="0" rtlCol="0"/>
          <a:lstStyle/>
          <a:p>
            <a:endParaRPr/>
          </a:p>
        </p:txBody>
      </p:sp>
      <p:sp>
        <p:nvSpPr>
          <p:cNvPr id="56" name="object 56"/>
          <p:cNvSpPr/>
          <p:nvPr/>
        </p:nvSpPr>
        <p:spPr>
          <a:xfrm>
            <a:off x="2379003" y="1353311"/>
            <a:ext cx="124166" cy="523494"/>
          </a:xfrm>
          <a:prstGeom prst="rect">
            <a:avLst/>
          </a:prstGeom>
          <a:blipFill>
            <a:blip r:embed="rId30" cstate="print"/>
            <a:stretch>
              <a:fillRect/>
            </a:stretch>
          </a:blipFill>
        </p:spPr>
        <p:txBody>
          <a:bodyPr wrap="square" lIns="0" tIns="0" rIns="0" bIns="0" rtlCol="0"/>
          <a:lstStyle/>
          <a:p>
            <a:endParaRPr/>
          </a:p>
        </p:txBody>
      </p:sp>
      <p:sp>
        <p:nvSpPr>
          <p:cNvPr id="57" name="object 57"/>
          <p:cNvSpPr/>
          <p:nvPr/>
        </p:nvSpPr>
        <p:spPr>
          <a:xfrm>
            <a:off x="2446782" y="1395222"/>
            <a:ext cx="21336" cy="441960"/>
          </a:xfrm>
          <a:prstGeom prst="rect">
            <a:avLst/>
          </a:prstGeom>
          <a:blipFill>
            <a:blip r:embed="rId18" cstate="print"/>
            <a:stretch>
              <a:fillRect/>
            </a:stretch>
          </a:blipFill>
        </p:spPr>
        <p:txBody>
          <a:bodyPr wrap="square" lIns="0" tIns="0" rIns="0" bIns="0" rtlCol="0"/>
          <a:lstStyle/>
          <a:p>
            <a:endParaRPr/>
          </a:p>
        </p:txBody>
      </p:sp>
      <p:sp>
        <p:nvSpPr>
          <p:cNvPr id="58" name="object 58"/>
          <p:cNvSpPr/>
          <p:nvPr/>
        </p:nvSpPr>
        <p:spPr>
          <a:xfrm>
            <a:off x="2437002" y="1385188"/>
            <a:ext cx="40894" cy="462025"/>
          </a:xfrm>
          <a:prstGeom prst="rect">
            <a:avLst/>
          </a:prstGeom>
          <a:blipFill>
            <a:blip r:embed="rId20" cstate="print"/>
            <a:stretch>
              <a:fillRect/>
            </a:stretch>
          </a:blipFill>
        </p:spPr>
        <p:txBody>
          <a:bodyPr wrap="square" lIns="0" tIns="0" rIns="0" bIns="0" rtlCol="0"/>
          <a:lstStyle/>
          <a:p>
            <a:endParaRPr/>
          </a:p>
        </p:txBody>
      </p:sp>
      <p:sp>
        <p:nvSpPr>
          <p:cNvPr id="59" name="object 59"/>
          <p:cNvSpPr/>
          <p:nvPr/>
        </p:nvSpPr>
        <p:spPr>
          <a:xfrm>
            <a:off x="2651760" y="1353311"/>
            <a:ext cx="93725" cy="523494"/>
          </a:xfrm>
          <a:prstGeom prst="rect">
            <a:avLst/>
          </a:prstGeom>
          <a:blipFill>
            <a:blip r:embed="rId25" cstate="print"/>
            <a:stretch>
              <a:fillRect/>
            </a:stretch>
          </a:blipFill>
        </p:spPr>
        <p:txBody>
          <a:bodyPr wrap="square" lIns="0" tIns="0" rIns="0" bIns="0" rtlCol="0"/>
          <a:lstStyle/>
          <a:p>
            <a:endParaRPr/>
          </a:p>
        </p:txBody>
      </p:sp>
      <p:sp>
        <p:nvSpPr>
          <p:cNvPr id="60" name="object 60"/>
          <p:cNvSpPr/>
          <p:nvPr/>
        </p:nvSpPr>
        <p:spPr>
          <a:xfrm>
            <a:off x="2689098" y="1395222"/>
            <a:ext cx="21335" cy="441960"/>
          </a:xfrm>
          <a:prstGeom prst="rect">
            <a:avLst/>
          </a:prstGeom>
          <a:blipFill>
            <a:blip r:embed="rId18" cstate="print"/>
            <a:stretch>
              <a:fillRect/>
            </a:stretch>
          </a:blipFill>
        </p:spPr>
        <p:txBody>
          <a:bodyPr wrap="square" lIns="0" tIns="0" rIns="0" bIns="0" rtlCol="0"/>
          <a:lstStyle/>
          <a:p>
            <a:endParaRPr/>
          </a:p>
        </p:txBody>
      </p:sp>
      <p:sp>
        <p:nvSpPr>
          <p:cNvPr id="61" name="object 61"/>
          <p:cNvSpPr/>
          <p:nvPr/>
        </p:nvSpPr>
        <p:spPr>
          <a:xfrm>
            <a:off x="2679231" y="1353311"/>
            <a:ext cx="122642" cy="523494"/>
          </a:xfrm>
          <a:prstGeom prst="rect">
            <a:avLst/>
          </a:prstGeom>
          <a:blipFill>
            <a:blip r:embed="rId31" cstate="print"/>
            <a:stretch>
              <a:fillRect/>
            </a:stretch>
          </a:blipFill>
        </p:spPr>
        <p:txBody>
          <a:bodyPr wrap="square" lIns="0" tIns="0" rIns="0" bIns="0" rtlCol="0"/>
          <a:lstStyle/>
          <a:p>
            <a:endParaRPr/>
          </a:p>
        </p:txBody>
      </p:sp>
      <p:sp>
        <p:nvSpPr>
          <p:cNvPr id="62" name="object 62"/>
          <p:cNvSpPr/>
          <p:nvPr/>
        </p:nvSpPr>
        <p:spPr>
          <a:xfrm>
            <a:off x="2745485" y="1395222"/>
            <a:ext cx="21336" cy="441960"/>
          </a:xfrm>
          <a:prstGeom prst="rect">
            <a:avLst/>
          </a:prstGeom>
          <a:blipFill>
            <a:blip r:embed="rId18" cstate="print"/>
            <a:stretch>
              <a:fillRect/>
            </a:stretch>
          </a:blipFill>
        </p:spPr>
        <p:txBody>
          <a:bodyPr wrap="square" lIns="0" tIns="0" rIns="0" bIns="0" rtlCol="0"/>
          <a:lstStyle/>
          <a:p>
            <a:endParaRPr/>
          </a:p>
        </p:txBody>
      </p:sp>
      <p:sp>
        <p:nvSpPr>
          <p:cNvPr id="63" name="object 63"/>
          <p:cNvSpPr/>
          <p:nvPr/>
        </p:nvSpPr>
        <p:spPr>
          <a:xfrm>
            <a:off x="2735619" y="1385188"/>
            <a:ext cx="41107" cy="462025"/>
          </a:xfrm>
          <a:prstGeom prst="rect">
            <a:avLst/>
          </a:prstGeom>
          <a:blipFill>
            <a:blip r:embed="rId20" cstate="print"/>
            <a:stretch>
              <a:fillRect/>
            </a:stretch>
          </a:blipFill>
        </p:spPr>
        <p:txBody>
          <a:bodyPr wrap="square" lIns="0" tIns="0" rIns="0" bIns="0" rtlCol="0"/>
          <a:lstStyle/>
          <a:p>
            <a:endParaRPr/>
          </a:p>
        </p:txBody>
      </p:sp>
      <p:sp>
        <p:nvSpPr>
          <p:cNvPr id="64" name="object 64"/>
          <p:cNvSpPr/>
          <p:nvPr/>
        </p:nvSpPr>
        <p:spPr>
          <a:xfrm>
            <a:off x="2951988" y="1353311"/>
            <a:ext cx="93725" cy="523494"/>
          </a:xfrm>
          <a:prstGeom prst="rect">
            <a:avLst/>
          </a:prstGeom>
          <a:blipFill>
            <a:blip r:embed="rId25" cstate="print"/>
            <a:stretch>
              <a:fillRect/>
            </a:stretch>
          </a:blipFill>
        </p:spPr>
        <p:txBody>
          <a:bodyPr wrap="square" lIns="0" tIns="0" rIns="0" bIns="0" rtlCol="0"/>
          <a:lstStyle/>
          <a:p>
            <a:endParaRPr/>
          </a:p>
        </p:txBody>
      </p:sp>
      <p:sp>
        <p:nvSpPr>
          <p:cNvPr id="65" name="object 65"/>
          <p:cNvSpPr/>
          <p:nvPr/>
        </p:nvSpPr>
        <p:spPr>
          <a:xfrm>
            <a:off x="2989326" y="1395222"/>
            <a:ext cx="21336" cy="441960"/>
          </a:xfrm>
          <a:prstGeom prst="rect">
            <a:avLst/>
          </a:prstGeom>
          <a:blipFill>
            <a:blip r:embed="rId21" cstate="print"/>
            <a:stretch>
              <a:fillRect/>
            </a:stretch>
          </a:blipFill>
        </p:spPr>
        <p:txBody>
          <a:bodyPr wrap="square" lIns="0" tIns="0" rIns="0" bIns="0" rtlCol="0"/>
          <a:lstStyle/>
          <a:p>
            <a:endParaRPr/>
          </a:p>
        </p:txBody>
      </p:sp>
      <p:sp>
        <p:nvSpPr>
          <p:cNvPr id="66" name="object 66"/>
          <p:cNvSpPr/>
          <p:nvPr/>
        </p:nvSpPr>
        <p:spPr>
          <a:xfrm>
            <a:off x="2979459" y="1353311"/>
            <a:ext cx="122642" cy="523494"/>
          </a:xfrm>
          <a:prstGeom prst="rect">
            <a:avLst/>
          </a:prstGeom>
          <a:blipFill>
            <a:blip r:embed="rId32" cstate="print"/>
            <a:stretch>
              <a:fillRect/>
            </a:stretch>
          </a:blipFill>
        </p:spPr>
        <p:txBody>
          <a:bodyPr wrap="square" lIns="0" tIns="0" rIns="0" bIns="0" rtlCol="0"/>
          <a:lstStyle/>
          <a:p>
            <a:endParaRPr/>
          </a:p>
        </p:txBody>
      </p:sp>
      <p:sp>
        <p:nvSpPr>
          <p:cNvPr id="67" name="object 67"/>
          <p:cNvSpPr/>
          <p:nvPr/>
        </p:nvSpPr>
        <p:spPr>
          <a:xfrm>
            <a:off x="3045714" y="1395222"/>
            <a:ext cx="21336" cy="441960"/>
          </a:xfrm>
          <a:prstGeom prst="rect">
            <a:avLst/>
          </a:prstGeom>
          <a:blipFill>
            <a:blip r:embed="rId21" cstate="print"/>
            <a:stretch>
              <a:fillRect/>
            </a:stretch>
          </a:blipFill>
        </p:spPr>
        <p:txBody>
          <a:bodyPr wrap="square" lIns="0" tIns="0" rIns="0" bIns="0" rtlCol="0"/>
          <a:lstStyle/>
          <a:p>
            <a:endParaRPr/>
          </a:p>
        </p:txBody>
      </p:sp>
      <p:sp>
        <p:nvSpPr>
          <p:cNvPr id="68" name="object 68"/>
          <p:cNvSpPr/>
          <p:nvPr/>
        </p:nvSpPr>
        <p:spPr>
          <a:xfrm>
            <a:off x="3035847" y="1385188"/>
            <a:ext cx="40981" cy="462025"/>
          </a:xfrm>
          <a:prstGeom prst="rect">
            <a:avLst/>
          </a:prstGeom>
          <a:blipFill>
            <a:blip r:embed="rId24" cstate="print"/>
            <a:stretch>
              <a:fillRect/>
            </a:stretch>
          </a:blipFill>
        </p:spPr>
        <p:txBody>
          <a:bodyPr wrap="square" lIns="0" tIns="0" rIns="0" bIns="0" rtlCol="0"/>
          <a:lstStyle/>
          <a:p>
            <a:endParaRPr/>
          </a:p>
        </p:txBody>
      </p:sp>
      <p:sp>
        <p:nvSpPr>
          <p:cNvPr id="69" name="object 69"/>
          <p:cNvSpPr/>
          <p:nvPr/>
        </p:nvSpPr>
        <p:spPr>
          <a:xfrm>
            <a:off x="3250692" y="1353311"/>
            <a:ext cx="93726" cy="523494"/>
          </a:xfrm>
          <a:prstGeom prst="rect">
            <a:avLst/>
          </a:prstGeom>
          <a:blipFill>
            <a:blip r:embed="rId25" cstate="print"/>
            <a:stretch>
              <a:fillRect/>
            </a:stretch>
          </a:blipFill>
        </p:spPr>
        <p:txBody>
          <a:bodyPr wrap="square" lIns="0" tIns="0" rIns="0" bIns="0" rtlCol="0"/>
          <a:lstStyle/>
          <a:p>
            <a:endParaRPr/>
          </a:p>
        </p:txBody>
      </p:sp>
      <p:sp>
        <p:nvSpPr>
          <p:cNvPr id="70" name="object 70"/>
          <p:cNvSpPr/>
          <p:nvPr/>
        </p:nvSpPr>
        <p:spPr>
          <a:xfrm>
            <a:off x="3288029" y="1395222"/>
            <a:ext cx="21336" cy="441960"/>
          </a:xfrm>
          <a:prstGeom prst="rect">
            <a:avLst/>
          </a:prstGeom>
          <a:blipFill>
            <a:blip r:embed="rId21" cstate="print"/>
            <a:stretch>
              <a:fillRect/>
            </a:stretch>
          </a:blipFill>
        </p:spPr>
        <p:txBody>
          <a:bodyPr wrap="square" lIns="0" tIns="0" rIns="0" bIns="0" rtlCol="0"/>
          <a:lstStyle/>
          <a:p>
            <a:endParaRPr/>
          </a:p>
        </p:txBody>
      </p:sp>
      <p:sp>
        <p:nvSpPr>
          <p:cNvPr id="71" name="object 71"/>
          <p:cNvSpPr/>
          <p:nvPr/>
        </p:nvSpPr>
        <p:spPr>
          <a:xfrm>
            <a:off x="3278163" y="1353311"/>
            <a:ext cx="124166" cy="523494"/>
          </a:xfrm>
          <a:prstGeom prst="rect">
            <a:avLst/>
          </a:prstGeom>
          <a:blipFill>
            <a:blip r:embed="rId33" cstate="print"/>
            <a:stretch>
              <a:fillRect/>
            </a:stretch>
          </a:blipFill>
        </p:spPr>
        <p:txBody>
          <a:bodyPr wrap="square" lIns="0" tIns="0" rIns="0" bIns="0" rtlCol="0"/>
          <a:lstStyle/>
          <a:p>
            <a:endParaRPr/>
          </a:p>
        </p:txBody>
      </p:sp>
      <p:sp>
        <p:nvSpPr>
          <p:cNvPr id="72" name="object 72"/>
          <p:cNvSpPr/>
          <p:nvPr/>
        </p:nvSpPr>
        <p:spPr>
          <a:xfrm>
            <a:off x="3345941" y="1395222"/>
            <a:ext cx="21336" cy="441960"/>
          </a:xfrm>
          <a:prstGeom prst="rect">
            <a:avLst/>
          </a:prstGeom>
          <a:blipFill>
            <a:blip r:embed="rId21" cstate="print"/>
            <a:stretch>
              <a:fillRect/>
            </a:stretch>
          </a:blipFill>
        </p:spPr>
        <p:txBody>
          <a:bodyPr wrap="square" lIns="0" tIns="0" rIns="0" bIns="0" rtlCol="0"/>
          <a:lstStyle/>
          <a:p>
            <a:endParaRPr/>
          </a:p>
        </p:txBody>
      </p:sp>
      <p:sp>
        <p:nvSpPr>
          <p:cNvPr id="73" name="object 73"/>
          <p:cNvSpPr/>
          <p:nvPr/>
        </p:nvSpPr>
        <p:spPr>
          <a:xfrm>
            <a:off x="3336075" y="1385188"/>
            <a:ext cx="40981" cy="462025"/>
          </a:xfrm>
          <a:prstGeom prst="rect">
            <a:avLst/>
          </a:prstGeom>
          <a:blipFill>
            <a:blip r:embed="rId24" cstate="print"/>
            <a:stretch>
              <a:fillRect/>
            </a:stretch>
          </a:blipFill>
        </p:spPr>
        <p:txBody>
          <a:bodyPr wrap="square" lIns="0" tIns="0" rIns="0" bIns="0" rtlCol="0"/>
          <a:lstStyle/>
          <a:p>
            <a:endParaRPr/>
          </a:p>
        </p:txBody>
      </p:sp>
      <p:sp>
        <p:nvSpPr>
          <p:cNvPr id="74" name="object 74"/>
          <p:cNvSpPr/>
          <p:nvPr/>
        </p:nvSpPr>
        <p:spPr>
          <a:xfrm>
            <a:off x="3550920" y="1353311"/>
            <a:ext cx="93725" cy="523494"/>
          </a:xfrm>
          <a:prstGeom prst="rect">
            <a:avLst/>
          </a:prstGeom>
          <a:blipFill>
            <a:blip r:embed="rId17" cstate="print"/>
            <a:stretch>
              <a:fillRect/>
            </a:stretch>
          </a:blipFill>
        </p:spPr>
        <p:txBody>
          <a:bodyPr wrap="square" lIns="0" tIns="0" rIns="0" bIns="0" rtlCol="0"/>
          <a:lstStyle/>
          <a:p>
            <a:endParaRPr/>
          </a:p>
        </p:txBody>
      </p:sp>
      <p:sp>
        <p:nvSpPr>
          <p:cNvPr id="75" name="object 75"/>
          <p:cNvSpPr/>
          <p:nvPr/>
        </p:nvSpPr>
        <p:spPr>
          <a:xfrm>
            <a:off x="3588258" y="1395222"/>
            <a:ext cx="21336" cy="441960"/>
          </a:xfrm>
          <a:prstGeom prst="rect">
            <a:avLst/>
          </a:prstGeom>
          <a:blipFill>
            <a:blip r:embed="rId21" cstate="print"/>
            <a:stretch>
              <a:fillRect/>
            </a:stretch>
          </a:blipFill>
        </p:spPr>
        <p:txBody>
          <a:bodyPr wrap="square" lIns="0" tIns="0" rIns="0" bIns="0" rtlCol="0"/>
          <a:lstStyle/>
          <a:p>
            <a:endParaRPr/>
          </a:p>
        </p:txBody>
      </p:sp>
      <p:sp>
        <p:nvSpPr>
          <p:cNvPr id="76" name="object 76"/>
          <p:cNvSpPr/>
          <p:nvPr/>
        </p:nvSpPr>
        <p:spPr>
          <a:xfrm>
            <a:off x="3578392" y="1353311"/>
            <a:ext cx="122642" cy="523494"/>
          </a:xfrm>
          <a:prstGeom prst="rect">
            <a:avLst/>
          </a:prstGeom>
          <a:blipFill>
            <a:blip r:embed="rId34" cstate="print"/>
            <a:stretch>
              <a:fillRect/>
            </a:stretch>
          </a:blipFill>
        </p:spPr>
        <p:txBody>
          <a:bodyPr wrap="square" lIns="0" tIns="0" rIns="0" bIns="0" rtlCol="0"/>
          <a:lstStyle/>
          <a:p>
            <a:endParaRPr/>
          </a:p>
        </p:txBody>
      </p:sp>
      <p:sp>
        <p:nvSpPr>
          <p:cNvPr id="77" name="object 77"/>
          <p:cNvSpPr/>
          <p:nvPr/>
        </p:nvSpPr>
        <p:spPr>
          <a:xfrm>
            <a:off x="3644646" y="1395222"/>
            <a:ext cx="21336" cy="441960"/>
          </a:xfrm>
          <a:prstGeom prst="rect">
            <a:avLst/>
          </a:prstGeom>
          <a:blipFill>
            <a:blip r:embed="rId21" cstate="print"/>
            <a:stretch>
              <a:fillRect/>
            </a:stretch>
          </a:blipFill>
        </p:spPr>
        <p:txBody>
          <a:bodyPr wrap="square" lIns="0" tIns="0" rIns="0" bIns="0" rtlCol="0"/>
          <a:lstStyle/>
          <a:p>
            <a:endParaRPr/>
          </a:p>
        </p:txBody>
      </p:sp>
      <p:sp>
        <p:nvSpPr>
          <p:cNvPr id="78" name="object 78"/>
          <p:cNvSpPr/>
          <p:nvPr/>
        </p:nvSpPr>
        <p:spPr>
          <a:xfrm>
            <a:off x="3634866" y="1385188"/>
            <a:ext cx="41021" cy="462025"/>
          </a:xfrm>
          <a:prstGeom prst="rect">
            <a:avLst/>
          </a:prstGeom>
          <a:blipFill>
            <a:blip r:embed="rId29" cstate="print"/>
            <a:stretch>
              <a:fillRect/>
            </a:stretch>
          </a:blipFill>
        </p:spPr>
        <p:txBody>
          <a:bodyPr wrap="square" lIns="0" tIns="0" rIns="0" bIns="0" rtlCol="0"/>
          <a:lstStyle/>
          <a:p>
            <a:endParaRPr/>
          </a:p>
        </p:txBody>
      </p:sp>
      <p:sp>
        <p:nvSpPr>
          <p:cNvPr id="79" name="object 79"/>
          <p:cNvSpPr txBox="1"/>
          <p:nvPr/>
        </p:nvSpPr>
        <p:spPr>
          <a:xfrm>
            <a:off x="829767" y="2637663"/>
            <a:ext cx="3065145" cy="226060"/>
          </a:xfrm>
          <a:prstGeom prst="rect">
            <a:avLst/>
          </a:prstGeom>
        </p:spPr>
        <p:txBody>
          <a:bodyPr vert="horz" wrap="square" lIns="0" tIns="0" rIns="0" bIns="0" rtlCol="0">
            <a:spAutoFit/>
          </a:bodyPr>
          <a:lstStyle/>
          <a:p>
            <a:pPr marL="12700">
              <a:lnSpc>
                <a:spcPct val="100000"/>
              </a:lnSpc>
            </a:pPr>
            <a:r>
              <a:rPr sz="1400" b="1" spc="5" dirty="0">
                <a:solidFill>
                  <a:srgbClr val="585858"/>
                </a:solidFill>
                <a:latin typeface="微软雅黑"/>
                <a:cs typeface="微软雅黑"/>
              </a:rPr>
              <a:t>公司介绍：</a:t>
            </a:r>
            <a:r>
              <a:rPr sz="1400" spc="5" dirty="0">
                <a:solidFill>
                  <a:srgbClr val="585858"/>
                </a:solidFill>
                <a:latin typeface="微软雅黑"/>
                <a:cs typeface="微软雅黑"/>
              </a:rPr>
              <a:t>腾讯在自主创新的基础上，</a:t>
            </a:r>
            <a:endParaRPr sz="1400">
              <a:latin typeface="微软雅黑"/>
              <a:cs typeface="微软雅黑"/>
            </a:endParaRPr>
          </a:p>
        </p:txBody>
      </p:sp>
      <p:sp>
        <p:nvSpPr>
          <p:cNvPr id="80" name="object 80"/>
          <p:cNvSpPr txBox="1"/>
          <p:nvPr/>
        </p:nvSpPr>
        <p:spPr>
          <a:xfrm>
            <a:off x="829767" y="2851023"/>
            <a:ext cx="2889885" cy="2253615"/>
          </a:xfrm>
          <a:prstGeom prst="rect">
            <a:avLst/>
          </a:prstGeom>
        </p:spPr>
        <p:txBody>
          <a:bodyPr vert="horz" wrap="square" lIns="0" tIns="0" rIns="0" bIns="0" rtlCol="0">
            <a:spAutoFit/>
          </a:bodyPr>
          <a:lstStyle/>
          <a:p>
            <a:pPr marL="12700" marR="5080" algn="just">
              <a:lnSpc>
                <a:spcPct val="150000"/>
              </a:lnSpc>
            </a:pPr>
            <a:r>
              <a:rPr sz="1400" spc="10" dirty="0">
                <a:solidFill>
                  <a:srgbClr val="585858"/>
                </a:solidFill>
                <a:latin typeface="微软雅黑"/>
                <a:cs typeface="微软雅黑"/>
              </a:rPr>
              <a:t>致</a:t>
            </a:r>
            <a:r>
              <a:rPr sz="1400" dirty="0">
                <a:solidFill>
                  <a:srgbClr val="585858"/>
                </a:solidFill>
                <a:latin typeface="微软雅黑"/>
                <a:cs typeface="微软雅黑"/>
              </a:rPr>
              <a:t>力于</a:t>
            </a:r>
            <a:r>
              <a:rPr sz="1400" spc="10" dirty="0">
                <a:solidFill>
                  <a:srgbClr val="585858"/>
                </a:solidFill>
                <a:latin typeface="微软雅黑"/>
                <a:cs typeface="微软雅黑"/>
              </a:rPr>
              <a:t>提</a:t>
            </a:r>
            <a:r>
              <a:rPr sz="1400" dirty="0">
                <a:solidFill>
                  <a:srgbClr val="585858"/>
                </a:solidFill>
                <a:latin typeface="微软雅黑"/>
                <a:cs typeface="微软雅黑"/>
              </a:rPr>
              <a:t>供</a:t>
            </a:r>
            <a:r>
              <a:rPr sz="1400" spc="10" dirty="0">
                <a:solidFill>
                  <a:srgbClr val="585858"/>
                </a:solidFill>
                <a:latin typeface="微软雅黑"/>
                <a:cs typeface="微软雅黑"/>
              </a:rPr>
              <a:t>企</a:t>
            </a:r>
            <a:r>
              <a:rPr sz="1400" dirty="0">
                <a:solidFill>
                  <a:srgbClr val="585858"/>
                </a:solidFill>
                <a:latin typeface="微软雅黑"/>
                <a:cs typeface="微软雅黑"/>
              </a:rPr>
              <a:t>业级</a:t>
            </a:r>
            <a:r>
              <a:rPr sz="1400" spc="10" dirty="0">
                <a:solidFill>
                  <a:srgbClr val="585858"/>
                </a:solidFill>
                <a:latin typeface="微软雅黑"/>
                <a:cs typeface="微软雅黑"/>
              </a:rPr>
              <a:t>区</a:t>
            </a:r>
            <a:r>
              <a:rPr sz="1400" dirty="0">
                <a:solidFill>
                  <a:srgbClr val="585858"/>
                </a:solidFill>
                <a:latin typeface="微软雅黑"/>
                <a:cs typeface="微软雅黑"/>
              </a:rPr>
              <a:t>块链</a:t>
            </a:r>
            <a:r>
              <a:rPr sz="1400" spc="10" dirty="0">
                <a:solidFill>
                  <a:srgbClr val="585858"/>
                </a:solidFill>
                <a:latin typeface="微软雅黑"/>
                <a:cs typeface="微软雅黑"/>
              </a:rPr>
              <a:t>基</a:t>
            </a:r>
            <a:r>
              <a:rPr sz="1400" dirty="0">
                <a:solidFill>
                  <a:srgbClr val="585858"/>
                </a:solidFill>
                <a:latin typeface="微软雅黑"/>
                <a:cs typeface="微软雅黑"/>
              </a:rPr>
              <a:t>础设</a:t>
            </a:r>
            <a:r>
              <a:rPr sz="1400" spc="15" dirty="0">
                <a:solidFill>
                  <a:srgbClr val="585858"/>
                </a:solidFill>
                <a:latin typeface="微软雅黑"/>
                <a:cs typeface="微软雅黑"/>
              </a:rPr>
              <a:t>施</a:t>
            </a:r>
            <a:r>
              <a:rPr sz="1400" dirty="0">
                <a:solidFill>
                  <a:srgbClr val="585858"/>
                </a:solidFill>
                <a:latin typeface="微软雅黑"/>
                <a:cs typeface="微软雅黑"/>
              </a:rPr>
              <a:t>、  </a:t>
            </a:r>
            <a:r>
              <a:rPr sz="1400" spc="10" dirty="0">
                <a:solidFill>
                  <a:srgbClr val="585858"/>
                </a:solidFill>
                <a:latin typeface="微软雅黑"/>
                <a:cs typeface="微软雅黑"/>
              </a:rPr>
              <a:t>行</a:t>
            </a:r>
            <a:r>
              <a:rPr sz="1400" dirty="0">
                <a:solidFill>
                  <a:srgbClr val="585858"/>
                </a:solidFill>
                <a:latin typeface="微软雅黑"/>
                <a:cs typeface="微软雅黑"/>
              </a:rPr>
              <a:t>业解</a:t>
            </a:r>
            <a:r>
              <a:rPr sz="1400" spc="10" dirty="0">
                <a:solidFill>
                  <a:srgbClr val="585858"/>
                </a:solidFill>
                <a:latin typeface="微软雅黑"/>
                <a:cs typeface="微软雅黑"/>
              </a:rPr>
              <a:t>决</a:t>
            </a:r>
            <a:r>
              <a:rPr sz="1400" dirty="0">
                <a:solidFill>
                  <a:srgbClr val="585858"/>
                </a:solidFill>
                <a:latin typeface="微软雅黑"/>
                <a:cs typeface="微软雅黑"/>
              </a:rPr>
              <a:t>方</a:t>
            </a:r>
            <a:r>
              <a:rPr sz="1400" spc="10" dirty="0">
                <a:solidFill>
                  <a:srgbClr val="585858"/>
                </a:solidFill>
                <a:latin typeface="微软雅黑"/>
                <a:cs typeface="微软雅黑"/>
              </a:rPr>
              <a:t>案</a:t>
            </a:r>
            <a:r>
              <a:rPr sz="1400" dirty="0">
                <a:solidFill>
                  <a:srgbClr val="585858"/>
                </a:solidFill>
                <a:latin typeface="微软雅黑"/>
                <a:cs typeface="微软雅黑"/>
              </a:rPr>
              <a:t>以及</a:t>
            </a:r>
            <a:r>
              <a:rPr sz="1400" spc="10" dirty="0">
                <a:solidFill>
                  <a:srgbClr val="585858"/>
                </a:solidFill>
                <a:latin typeface="微软雅黑"/>
                <a:cs typeface="微软雅黑"/>
              </a:rPr>
              <a:t>安</a:t>
            </a:r>
            <a:r>
              <a:rPr sz="1400" spc="5" dirty="0">
                <a:solidFill>
                  <a:srgbClr val="585858"/>
                </a:solidFill>
                <a:latin typeface="微软雅黑"/>
                <a:cs typeface="微软雅黑"/>
              </a:rPr>
              <a:t>全</a:t>
            </a:r>
            <a:r>
              <a:rPr sz="1400" dirty="0">
                <a:solidFill>
                  <a:srgbClr val="585858"/>
                </a:solidFill>
                <a:latin typeface="微软雅黑"/>
                <a:cs typeface="微软雅黑"/>
              </a:rPr>
              <a:t>、</a:t>
            </a:r>
            <a:r>
              <a:rPr sz="1400" spc="10" dirty="0">
                <a:solidFill>
                  <a:srgbClr val="585858"/>
                </a:solidFill>
                <a:latin typeface="微软雅黑"/>
                <a:cs typeface="微软雅黑"/>
              </a:rPr>
              <a:t>可</a:t>
            </a:r>
            <a:r>
              <a:rPr sz="1400" dirty="0">
                <a:solidFill>
                  <a:srgbClr val="585858"/>
                </a:solidFill>
                <a:latin typeface="微软雅黑"/>
                <a:cs typeface="微软雅黑"/>
              </a:rPr>
              <a:t>靠、</a:t>
            </a:r>
            <a:r>
              <a:rPr sz="1400" spc="10" dirty="0">
                <a:solidFill>
                  <a:srgbClr val="585858"/>
                </a:solidFill>
                <a:latin typeface="微软雅黑"/>
                <a:cs typeface="微软雅黑"/>
              </a:rPr>
              <a:t>灵活  的</a:t>
            </a:r>
            <a:r>
              <a:rPr sz="1400" dirty="0">
                <a:solidFill>
                  <a:srgbClr val="585858"/>
                </a:solidFill>
                <a:latin typeface="微软雅黑"/>
                <a:cs typeface="微软雅黑"/>
              </a:rPr>
              <a:t>区块</a:t>
            </a:r>
            <a:r>
              <a:rPr sz="1400" spc="10" dirty="0">
                <a:solidFill>
                  <a:srgbClr val="585858"/>
                </a:solidFill>
                <a:latin typeface="微软雅黑"/>
                <a:cs typeface="微软雅黑"/>
              </a:rPr>
              <a:t>链</a:t>
            </a:r>
            <a:r>
              <a:rPr sz="1400" dirty="0">
                <a:solidFill>
                  <a:srgbClr val="585858"/>
                </a:solidFill>
                <a:latin typeface="微软雅黑"/>
                <a:cs typeface="微软雅黑"/>
              </a:rPr>
              <a:t>云</a:t>
            </a:r>
            <a:r>
              <a:rPr sz="1400" spc="10" dirty="0">
                <a:solidFill>
                  <a:srgbClr val="585858"/>
                </a:solidFill>
                <a:latin typeface="微软雅黑"/>
                <a:cs typeface="微软雅黑"/>
              </a:rPr>
              <a:t>服</a:t>
            </a:r>
            <a:r>
              <a:rPr sz="1400" dirty="0">
                <a:solidFill>
                  <a:srgbClr val="585858"/>
                </a:solidFill>
                <a:latin typeface="微软雅黑"/>
                <a:cs typeface="微软雅黑"/>
              </a:rPr>
              <a:t>务。</a:t>
            </a:r>
            <a:r>
              <a:rPr sz="1400" spc="10" dirty="0">
                <a:solidFill>
                  <a:srgbClr val="585858"/>
                </a:solidFill>
                <a:latin typeface="微软雅黑"/>
                <a:cs typeface="微软雅黑"/>
              </a:rPr>
              <a:t>自</a:t>
            </a:r>
            <a:r>
              <a:rPr sz="1400" dirty="0">
                <a:solidFill>
                  <a:srgbClr val="585858"/>
                </a:solidFill>
                <a:latin typeface="微软雅黑"/>
                <a:cs typeface="微软雅黑"/>
              </a:rPr>
              <a:t>主研</a:t>
            </a:r>
            <a:r>
              <a:rPr sz="1400" spc="10" dirty="0">
                <a:solidFill>
                  <a:srgbClr val="585858"/>
                </a:solidFill>
                <a:latin typeface="微软雅黑"/>
                <a:cs typeface="微软雅黑"/>
              </a:rPr>
              <a:t>发</a:t>
            </a:r>
            <a:r>
              <a:rPr sz="1400" dirty="0">
                <a:solidFill>
                  <a:srgbClr val="585858"/>
                </a:solidFill>
                <a:latin typeface="微软雅黑"/>
                <a:cs typeface="微软雅黑"/>
              </a:rPr>
              <a:t>腾讯</a:t>
            </a:r>
            <a:r>
              <a:rPr sz="1400" spc="10" dirty="0">
                <a:solidFill>
                  <a:srgbClr val="585858"/>
                </a:solidFill>
                <a:latin typeface="微软雅黑"/>
                <a:cs typeface="微软雅黑"/>
              </a:rPr>
              <a:t>云</a:t>
            </a:r>
            <a:r>
              <a:rPr sz="1400" dirty="0">
                <a:solidFill>
                  <a:srgbClr val="585858"/>
                </a:solidFill>
                <a:latin typeface="微软雅黑"/>
                <a:cs typeface="微软雅黑"/>
              </a:rPr>
              <a:t>区  </a:t>
            </a:r>
            <a:r>
              <a:rPr sz="1400" spc="10" dirty="0">
                <a:solidFill>
                  <a:srgbClr val="585858"/>
                </a:solidFill>
                <a:latin typeface="微软雅黑"/>
                <a:cs typeface="微软雅黑"/>
              </a:rPr>
              <a:t>块链（TBaaS），以云计算为依托，  利</a:t>
            </a:r>
            <a:r>
              <a:rPr sz="1400" dirty="0">
                <a:solidFill>
                  <a:srgbClr val="585858"/>
                </a:solidFill>
                <a:latin typeface="微软雅黑"/>
                <a:cs typeface="微软雅黑"/>
              </a:rPr>
              <a:t>用区</a:t>
            </a:r>
            <a:r>
              <a:rPr sz="1400" spc="10" dirty="0">
                <a:solidFill>
                  <a:srgbClr val="585858"/>
                </a:solidFill>
                <a:latin typeface="微软雅黑"/>
                <a:cs typeface="微软雅黑"/>
              </a:rPr>
              <a:t>块</a:t>
            </a:r>
            <a:r>
              <a:rPr sz="1400" dirty="0">
                <a:solidFill>
                  <a:srgbClr val="585858"/>
                </a:solidFill>
                <a:latin typeface="微软雅黑"/>
                <a:cs typeface="微软雅黑"/>
              </a:rPr>
              <a:t>链</a:t>
            </a:r>
            <a:r>
              <a:rPr sz="1400" spc="10" dirty="0">
                <a:solidFill>
                  <a:srgbClr val="585858"/>
                </a:solidFill>
                <a:latin typeface="微软雅黑"/>
                <a:cs typeface="微软雅黑"/>
              </a:rPr>
              <a:t>技</a:t>
            </a:r>
            <a:r>
              <a:rPr sz="1400" dirty="0">
                <a:solidFill>
                  <a:srgbClr val="585858"/>
                </a:solidFill>
                <a:latin typeface="微软雅黑"/>
                <a:cs typeface="微软雅黑"/>
              </a:rPr>
              <a:t>术与</a:t>
            </a:r>
            <a:r>
              <a:rPr sz="1400" spc="10" dirty="0">
                <a:solidFill>
                  <a:srgbClr val="585858"/>
                </a:solidFill>
                <a:latin typeface="微软雅黑"/>
                <a:cs typeface="微软雅黑"/>
              </a:rPr>
              <a:t>各</a:t>
            </a:r>
            <a:r>
              <a:rPr sz="1400" dirty="0">
                <a:solidFill>
                  <a:srgbClr val="585858"/>
                </a:solidFill>
                <a:latin typeface="微软雅黑"/>
                <a:cs typeface="微软雅黑"/>
              </a:rPr>
              <a:t>行业</a:t>
            </a:r>
            <a:r>
              <a:rPr sz="1400" spc="10" dirty="0">
                <a:solidFill>
                  <a:srgbClr val="585858"/>
                </a:solidFill>
                <a:latin typeface="微软雅黑"/>
                <a:cs typeface="微软雅黑"/>
              </a:rPr>
              <a:t>应</a:t>
            </a:r>
            <a:r>
              <a:rPr sz="1400" dirty="0">
                <a:solidFill>
                  <a:srgbClr val="585858"/>
                </a:solidFill>
                <a:latin typeface="微软雅黑"/>
                <a:cs typeface="微软雅黑"/>
              </a:rPr>
              <a:t>用相</a:t>
            </a:r>
            <a:r>
              <a:rPr sz="1400" spc="10" dirty="0">
                <a:solidFill>
                  <a:srgbClr val="585858"/>
                </a:solidFill>
                <a:latin typeface="微软雅黑"/>
                <a:cs typeface="微软雅黑"/>
              </a:rPr>
              <a:t>互</a:t>
            </a:r>
            <a:r>
              <a:rPr sz="1400" dirty="0">
                <a:solidFill>
                  <a:srgbClr val="585858"/>
                </a:solidFill>
                <a:latin typeface="微软雅黑"/>
                <a:cs typeface="微软雅黑"/>
              </a:rPr>
              <a:t>融</a:t>
            </a:r>
            <a:endParaRPr sz="1400">
              <a:latin typeface="微软雅黑"/>
              <a:cs typeface="微软雅黑"/>
            </a:endParaRPr>
          </a:p>
          <a:p>
            <a:pPr marL="12700" algn="just">
              <a:lnSpc>
                <a:spcPct val="100000"/>
              </a:lnSpc>
              <a:spcBef>
                <a:spcPts val="840"/>
              </a:spcBef>
            </a:pPr>
            <a:r>
              <a:rPr sz="1400" dirty="0">
                <a:solidFill>
                  <a:srgbClr val="585858"/>
                </a:solidFill>
                <a:latin typeface="微软雅黑"/>
                <a:cs typeface="微软雅黑"/>
              </a:rPr>
              <a:t>合，推动自有产业转型升级。</a:t>
            </a:r>
            <a:endParaRPr sz="1400">
              <a:latin typeface="微软雅黑"/>
              <a:cs typeface="微软雅黑"/>
            </a:endParaRPr>
          </a:p>
          <a:p>
            <a:pPr marL="12700" algn="just">
              <a:lnSpc>
                <a:spcPct val="100000"/>
              </a:lnSpc>
              <a:spcBef>
                <a:spcPts val="840"/>
              </a:spcBef>
            </a:pPr>
            <a:r>
              <a:rPr sz="1400" b="1" spc="5" dirty="0">
                <a:solidFill>
                  <a:srgbClr val="585858"/>
                </a:solidFill>
                <a:latin typeface="微软雅黑"/>
                <a:cs typeface="微软雅黑"/>
              </a:rPr>
              <a:t>应用场景</a:t>
            </a:r>
            <a:r>
              <a:rPr sz="1400" spc="5" dirty="0">
                <a:solidFill>
                  <a:srgbClr val="585858"/>
                </a:solidFill>
                <a:latin typeface="微软雅黑"/>
                <a:cs typeface="微软雅黑"/>
              </a:rPr>
              <a:t>：共享账本、公证与记录、</a:t>
            </a:r>
            <a:endParaRPr sz="1400">
              <a:latin typeface="微软雅黑"/>
              <a:cs typeface="微软雅黑"/>
            </a:endParaRPr>
          </a:p>
        </p:txBody>
      </p:sp>
      <p:sp>
        <p:nvSpPr>
          <p:cNvPr id="81" name="object 81"/>
          <p:cNvSpPr txBox="1"/>
          <p:nvPr/>
        </p:nvSpPr>
        <p:spPr>
          <a:xfrm>
            <a:off x="829767" y="5198617"/>
            <a:ext cx="3065145" cy="546100"/>
          </a:xfrm>
          <a:prstGeom prst="rect">
            <a:avLst/>
          </a:prstGeom>
        </p:spPr>
        <p:txBody>
          <a:bodyPr vert="horz" wrap="square" lIns="0" tIns="0" rIns="0" bIns="0" rtlCol="0">
            <a:spAutoFit/>
          </a:bodyPr>
          <a:lstStyle/>
          <a:p>
            <a:pPr marL="12700">
              <a:lnSpc>
                <a:spcPct val="100000"/>
              </a:lnSpc>
            </a:pPr>
            <a:r>
              <a:rPr sz="1400" spc="5" dirty="0">
                <a:solidFill>
                  <a:srgbClr val="585858"/>
                </a:solidFill>
                <a:latin typeface="微软雅黑"/>
                <a:cs typeface="微软雅黑"/>
              </a:rPr>
              <a:t>众筹、数字资产、防伪溯源、物联网、</a:t>
            </a:r>
            <a:endParaRPr sz="1400">
              <a:latin typeface="微软雅黑"/>
              <a:cs typeface="微软雅黑"/>
            </a:endParaRPr>
          </a:p>
          <a:p>
            <a:pPr marL="12700">
              <a:lnSpc>
                <a:spcPct val="100000"/>
              </a:lnSpc>
              <a:spcBef>
                <a:spcPts val="840"/>
              </a:spcBef>
            </a:pPr>
            <a:r>
              <a:rPr sz="1400" dirty="0">
                <a:solidFill>
                  <a:srgbClr val="585858"/>
                </a:solidFill>
                <a:latin typeface="微软雅黑"/>
                <a:cs typeface="微软雅黑"/>
              </a:rPr>
              <a:t>共享经济等</a:t>
            </a:r>
            <a:endParaRPr sz="1400">
              <a:latin typeface="微软雅黑"/>
              <a:cs typeface="微软雅黑"/>
            </a:endParaRPr>
          </a:p>
        </p:txBody>
      </p:sp>
      <p:sp>
        <p:nvSpPr>
          <p:cNvPr id="82" name="object 82"/>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588645">
              <a:lnSpc>
                <a:spcPct val="100000"/>
              </a:lnSpc>
            </a:pPr>
            <a:r>
              <a:rPr sz="1200" dirty="0">
                <a:solidFill>
                  <a:srgbClr val="5E666F"/>
                </a:solidFill>
                <a:latin typeface="微软雅黑"/>
                <a:cs typeface="微软雅黑"/>
              </a:rPr>
              <a:t>Ba</a:t>
            </a:r>
            <a:r>
              <a:rPr sz="1200" spc="-10" dirty="0">
                <a:solidFill>
                  <a:srgbClr val="5E666F"/>
                </a:solidFill>
                <a:latin typeface="微软雅黑"/>
                <a:cs typeface="微软雅黑"/>
              </a:rPr>
              <a:t>a</a:t>
            </a:r>
            <a:r>
              <a:rPr sz="1200" dirty="0">
                <a:solidFill>
                  <a:srgbClr val="5E666F"/>
                </a:solidFill>
                <a:latin typeface="微软雅黑"/>
                <a:cs typeface="微软雅黑"/>
              </a:rPr>
              <a:t>S</a:t>
            </a:r>
            <a:endParaRPr sz="1200">
              <a:latin typeface="微软雅黑"/>
              <a:cs typeface="微软雅黑"/>
            </a:endParaRPr>
          </a:p>
        </p:txBody>
      </p:sp>
      <p:sp>
        <p:nvSpPr>
          <p:cNvPr id="83" name="object 83"/>
          <p:cNvSpPr/>
          <p:nvPr/>
        </p:nvSpPr>
        <p:spPr>
          <a:xfrm>
            <a:off x="12021311" y="457200"/>
            <a:ext cx="161544" cy="323088"/>
          </a:xfrm>
          <a:prstGeom prst="rect">
            <a:avLst/>
          </a:prstGeom>
          <a:blipFill>
            <a:blip r:embed="rId35" cstate="print"/>
            <a:stretch>
              <a:fillRect/>
            </a:stretch>
          </a:blipFill>
        </p:spPr>
        <p:txBody>
          <a:bodyPr wrap="square" lIns="0" tIns="0" rIns="0" bIns="0" rtlCol="0"/>
          <a:lstStyle/>
          <a:p>
            <a:endParaRPr/>
          </a:p>
        </p:txBody>
      </p:sp>
      <p:sp>
        <p:nvSpPr>
          <p:cNvPr id="84" name="object 84"/>
          <p:cNvSpPr/>
          <p:nvPr/>
        </p:nvSpPr>
        <p:spPr>
          <a:xfrm>
            <a:off x="1025652" y="1943100"/>
            <a:ext cx="2513076" cy="720851"/>
          </a:xfrm>
          <a:prstGeom prst="rect">
            <a:avLst/>
          </a:prstGeom>
          <a:blipFill>
            <a:blip r:embed="rId36" cstate="print"/>
            <a:stretch>
              <a:fillRect/>
            </a:stretch>
          </a:blipFill>
        </p:spPr>
        <p:txBody>
          <a:bodyPr wrap="square" lIns="0" tIns="0" rIns="0" bIns="0" rtlCol="0"/>
          <a:lstStyle/>
          <a:p>
            <a:endParaRPr/>
          </a:p>
        </p:txBody>
      </p:sp>
      <p:sp>
        <p:nvSpPr>
          <p:cNvPr id="85" name="object 85"/>
          <p:cNvSpPr/>
          <p:nvPr/>
        </p:nvSpPr>
        <p:spPr>
          <a:xfrm>
            <a:off x="4838700" y="6041135"/>
            <a:ext cx="1117600" cy="288290"/>
          </a:xfrm>
          <a:custGeom>
            <a:avLst/>
            <a:gdLst/>
            <a:ahLst/>
            <a:cxnLst/>
            <a:rect l="l" t="t" r="r" b="b"/>
            <a:pathLst>
              <a:path w="1117600" h="288289">
                <a:moveTo>
                  <a:pt x="1069086" y="0"/>
                </a:moveTo>
                <a:lnTo>
                  <a:pt x="48005" y="0"/>
                </a:lnTo>
                <a:lnTo>
                  <a:pt x="29307" y="3771"/>
                </a:lnTo>
                <a:lnTo>
                  <a:pt x="14049" y="14058"/>
                </a:lnTo>
                <a:lnTo>
                  <a:pt x="3768" y="29317"/>
                </a:lnTo>
                <a:lnTo>
                  <a:pt x="0" y="48005"/>
                </a:lnTo>
                <a:lnTo>
                  <a:pt x="0" y="240029"/>
                </a:lnTo>
                <a:lnTo>
                  <a:pt x="3768" y="258718"/>
                </a:lnTo>
                <a:lnTo>
                  <a:pt x="14049" y="273977"/>
                </a:lnTo>
                <a:lnTo>
                  <a:pt x="29307" y="284264"/>
                </a:lnTo>
                <a:lnTo>
                  <a:pt x="48005" y="288035"/>
                </a:lnTo>
                <a:lnTo>
                  <a:pt x="1069086" y="288035"/>
                </a:lnTo>
                <a:lnTo>
                  <a:pt x="1087784" y="284264"/>
                </a:lnTo>
                <a:lnTo>
                  <a:pt x="1103042" y="273977"/>
                </a:lnTo>
                <a:lnTo>
                  <a:pt x="1113323" y="258718"/>
                </a:lnTo>
                <a:lnTo>
                  <a:pt x="1117091" y="240029"/>
                </a:lnTo>
                <a:lnTo>
                  <a:pt x="1117091" y="48005"/>
                </a:lnTo>
                <a:lnTo>
                  <a:pt x="1113323" y="29317"/>
                </a:lnTo>
                <a:lnTo>
                  <a:pt x="1103042" y="14058"/>
                </a:lnTo>
                <a:lnTo>
                  <a:pt x="1087784" y="3771"/>
                </a:lnTo>
                <a:lnTo>
                  <a:pt x="1069086" y="0"/>
                </a:lnTo>
                <a:close/>
              </a:path>
            </a:pathLst>
          </a:custGeom>
          <a:solidFill>
            <a:srgbClr val="9DD2E7"/>
          </a:solidFill>
        </p:spPr>
        <p:txBody>
          <a:bodyPr wrap="square" lIns="0" tIns="0" rIns="0" bIns="0" rtlCol="0"/>
          <a:lstStyle/>
          <a:p>
            <a:endParaRPr/>
          </a:p>
        </p:txBody>
      </p:sp>
      <p:sp>
        <p:nvSpPr>
          <p:cNvPr id="86" name="object 86"/>
          <p:cNvSpPr/>
          <p:nvPr/>
        </p:nvSpPr>
        <p:spPr>
          <a:xfrm>
            <a:off x="4838700" y="5713476"/>
            <a:ext cx="1117600" cy="288290"/>
          </a:xfrm>
          <a:custGeom>
            <a:avLst/>
            <a:gdLst/>
            <a:ahLst/>
            <a:cxnLst/>
            <a:rect l="l" t="t" r="r" b="b"/>
            <a:pathLst>
              <a:path w="1117600" h="288289">
                <a:moveTo>
                  <a:pt x="1069086" y="0"/>
                </a:moveTo>
                <a:lnTo>
                  <a:pt x="48005" y="0"/>
                </a:lnTo>
                <a:lnTo>
                  <a:pt x="29307" y="3771"/>
                </a:lnTo>
                <a:lnTo>
                  <a:pt x="14049" y="14058"/>
                </a:lnTo>
                <a:lnTo>
                  <a:pt x="3768" y="29317"/>
                </a:lnTo>
                <a:lnTo>
                  <a:pt x="0" y="48006"/>
                </a:lnTo>
                <a:lnTo>
                  <a:pt x="0" y="240030"/>
                </a:lnTo>
                <a:lnTo>
                  <a:pt x="3768" y="258718"/>
                </a:lnTo>
                <a:lnTo>
                  <a:pt x="14049" y="273977"/>
                </a:lnTo>
                <a:lnTo>
                  <a:pt x="29307" y="284264"/>
                </a:lnTo>
                <a:lnTo>
                  <a:pt x="48005" y="288036"/>
                </a:lnTo>
                <a:lnTo>
                  <a:pt x="1069086" y="288036"/>
                </a:lnTo>
                <a:lnTo>
                  <a:pt x="1087784" y="284264"/>
                </a:lnTo>
                <a:lnTo>
                  <a:pt x="1103042" y="273977"/>
                </a:lnTo>
                <a:lnTo>
                  <a:pt x="1113323" y="258718"/>
                </a:lnTo>
                <a:lnTo>
                  <a:pt x="1117091" y="240030"/>
                </a:lnTo>
                <a:lnTo>
                  <a:pt x="1117091" y="48006"/>
                </a:lnTo>
                <a:lnTo>
                  <a:pt x="1113323" y="29317"/>
                </a:lnTo>
                <a:lnTo>
                  <a:pt x="1103042" y="14058"/>
                </a:lnTo>
                <a:lnTo>
                  <a:pt x="1087784" y="3771"/>
                </a:lnTo>
                <a:lnTo>
                  <a:pt x="1069086" y="0"/>
                </a:lnTo>
                <a:close/>
              </a:path>
            </a:pathLst>
          </a:custGeom>
          <a:solidFill>
            <a:srgbClr val="9DD2E7"/>
          </a:solidFill>
        </p:spPr>
        <p:txBody>
          <a:bodyPr wrap="square" lIns="0" tIns="0" rIns="0" bIns="0" rtlCol="0"/>
          <a:lstStyle/>
          <a:p>
            <a:endParaRPr/>
          </a:p>
        </p:txBody>
      </p:sp>
      <p:sp>
        <p:nvSpPr>
          <p:cNvPr id="87" name="object 87"/>
          <p:cNvSpPr/>
          <p:nvPr/>
        </p:nvSpPr>
        <p:spPr>
          <a:xfrm>
            <a:off x="4838700" y="5385815"/>
            <a:ext cx="1117600" cy="288290"/>
          </a:xfrm>
          <a:custGeom>
            <a:avLst/>
            <a:gdLst/>
            <a:ahLst/>
            <a:cxnLst/>
            <a:rect l="l" t="t" r="r" b="b"/>
            <a:pathLst>
              <a:path w="1117600" h="288289">
                <a:moveTo>
                  <a:pt x="1069086" y="0"/>
                </a:moveTo>
                <a:lnTo>
                  <a:pt x="48005" y="0"/>
                </a:lnTo>
                <a:lnTo>
                  <a:pt x="29307" y="3768"/>
                </a:lnTo>
                <a:lnTo>
                  <a:pt x="14049" y="14049"/>
                </a:lnTo>
                <a:lnTo>
                  <a:pt x="3768" y="29307"/>
                </a:lnTo>
                <a:lnTo>
                  <a:pt x="0" y="48006"/>
                </a:lnTo>
                <a:lnTo>
                  <a:pt x="0" y="240030"/>
                </a:lnTo>
                <a:lnTo>
                  <a:pt x="3768" y="258718"/>
                </a:lnTo>
                <a:lnTo>
                  <a:pt x="14049" y="273977"/>
                </a:lnTo>
                <a:lnTo>
                  <a:pt x="29307" y="284264"/>
                </a:lnTo>
                <a:lnTo>
                  <a:pt x="48005" y="288036"/>
                </a:lnTo>
                <a:lnTo>
                  <a:pt x="1069086" y="288036"/>
                </a:lnTo>
                <a:lnTo>
                  <a:pt x="1087784" y="284264"/>
                </a:lnTo>
                <a:lnTo>
                  <a:pt x="1103042" y="273977"/>
                </a:lnTo>
                <a:lnTo>
                  <a:pt x="1113323" y="258718"/>
                </a:lnTo>
                <a:lnTo>
                  <a:pt x="1117091" y="240030"/>
                </a:lnTo>
                <a:lnTo>
                  <a:pt x="1117091" y="48006"/>
                </a:lnTo>
                <a:lnTo>
                  <a:pt x="1113323" y="29307"/>
                </a:lnTo>
                <a:lnTo>
                  <a:pt x="1103042" y="14049"/>
                </a:lnTo>
                <a:lnTo>
                  <a:pt x="1087784" y="3768"/>
                </a:lnTo>
                <a:lnTo>
                  <a:pt x="1069086" y="0"/>
                </a:lnTo>
                <a:close/>
              </a:path>
            </a:pathLst>
          </a:custGeom>
          <a:solidFill>
            <a:srgbClr val="9DD2E7"/>
          </a:solidFill>
        </p:spPr>
        <p:txBody>
          <a:bodyPr wrap="square" lIns="0" tIns="0" rIns="0" bIns="0" rtlCol="0"/>
          <a:lstStyle/>
          <a:p>
            <a:endParaRPr/>
          </a:p>
        </p:txBody>
      </p:sp>
      <p:sp>
        <p:nvSpPr>
          <p:cNvPr id="88" name="object 88"/>
          <p:cNvSpPr/>
          <p:nvPr/>
        </p:nvSpPr>
        <p:spPr>
          <a:xfrm>
            <a:off x="4838700" y="5058155"/>
            <a:ext cx="1117600" cy="288290"/>
          </a:xfrm>
          <a:custGeom>
            <a:avLst/>
            <a:gdLst/>
            <a:ahLst/>
            <a:cxnLst/>
            <a:rect l="l" t="t" r="r" b="b"/>
            <a:pathLst>
              <a:path w="1117600" h="288289">
                <a:moveTo>
                  <a:pt x="1069086" y="0"/>
                </a:moveTo>
                <a:lnTo>
                  <a:pt x="48005" y="0"/>
                </a:lnTo>
                <a:lnTo>
                  <a:pt x="29307" y="3768"/>
                </a:lnTo>
                <a:lnTo>
                  <a:pt x="14049" y="14049"/>
                </a:lnTo>
                <a:lnTo>
                  <a:pt x="3768" y="29307"/>
                </a:lnTo>
                <a:lnTo>
                  <a:pt x="0" y="48006"/>
                </a:lnTo>
                <a:lnTo>
                  <a:pt x="0" y="240030"/>
                </a:lnTo>
                <a:lnTo>
                  <a:pt x="3768" y="258728"/>
                </a:lnTo>
                <a:lnTo>
                  <a:pt x="14049" y="273986"/>
                </a:lnTo>
                <a:lnTo>
                  <a:pt x="29307" y="284267"/>
                </a:lnTo>
                <a:lnTo>
                  <a:pt x="48005" y="288036"/>
                </a:lnTo>
                <a:lnTo>
                  <a:pt x="1069086" y="288036"/>
                </a:lnTo>
                <a:lnTo>
                  <a:pt x="1087784" y="284267"/>
                </a:lnTo>
                <a:lnTo>
                  <a:pt x="1103042" y="273986"/>
                </a:lnTo>
                <a:lnTo>
                  <a:pt x="1113323" y="258728"/>
                </a:lnTo>
                <a:lnTo>
                  <a:pt x="1117091" y="240030"/>
                </a:lnTo>
                <a:lnTo>
                  <a:pt x="1117091" y="48006"/>
                </a:lnTo>
                <a:lnTo>
                  <a:pt x="1113323" y="29307"/>
                </a:lnTo>
                <a:lnTo>
                  <a:pt x="1103042" y="14049"/>
                </a:lnTo>
                <a:lnTo>
                  <a:pt x="1087784" y="3768"/>
                </a:lnTo>
                <a:lnTo>
                  <a:pt x="1069086" y="0"/>
                </a:lnTo>
                <a:close/>
              </a:path>
            </a:pathLst>
          </a:custGeom>
          <a:solidFill>
            <a:srgbClr val="9DD2E7"/>
          </a:solidFill>
        </p:spPr>
        <p:txBody>
          <a:bodyPr wrap="square" lIns="0" tIns="0" rIns="0" bIns="0" rtlCol="0"/>
          <a:lstStyle/>
          <a:p>
            <a:endParaRPr/>
          </a:p>
        </p:txBody>
      </p:sp>
      <p:sp>
        <p:nvSpPr>
          <p:cNvPr id="89" name="object 89"/>
          <p:cNvSpPr/>
          <p:nvPr/>
        </p:nvSpPr>
        <p:spPr>
          <a:xfrm>
            <a:off x="6266688" y="6041135"/>
            <a:ext cx="1115695" cy="288290"/>
          </a:xfrm>
          <a:custGeom>
            <a:avLst/>
            <a:gdLst/>
            <a:ahLst/>
            <a:cxnLst/>
            <a:rect l="l" t="t" r="r" b="b"/>
            <a:pathLst>
              <a:path w="1115695" h="288289">
                <a:moveTo>
                  <a:pt x="1067562" y="0"/>
                </a:moveTo>
                <a:lnTo>
                  <a:pt x="48006" y="0"/>
                </a:lnTo>
                <a:lnTo>
                  <a:pt x="29307" y="3771"/>
                </a:lnTo>
                <a:lnTo>
                  <a:pt x="14049" y="14058"/>
                </a:lnTo>
                <a:lnTo>
                  <a:pt x="3768" y="29317"/>
                </a:lnTo>
                <a:lnTo>
                  <a:pt x="0" y="48005"/>
                </a:lnTo>
                <a:lnTo>
                  <a:pt x="0" y="240029"/>
                </a:lnTo>
                <a:lnTo>
                  <a:pt x="3768" y="258718"/>
                </a:lnTo>
                <a:lnTo>
                  <a:pt x="14049" y="273977"/>
                </a:lnTo>
                <a:lnTo>
                  <a:pt x="29307" y="284264"/>
                </a:lnTo>
                <a:lnTo>
                  <a:pt x="48006" y="288035"/>
                </a:lnTo>
                <a:lnTo>
                  <a:pt x="1067562" y="288035"/>
                </a:lnTo>
                <a:lnTo>
                  <a:pt x="1086260" y="284264"/>
                </a:lnTo>
                <a:lnTo>
                  <a:pt x="1101518" y="273977"/>
                </a:lnTo>
                <a:lnTo>
                  <a:pt x="1111799" y="258718"/>
                </a:lnTo>
                <a:lnTo>
                  <a:pt x="1115567" y="240029"/>
                </a:lnTo>
                <a:lnTo>
                  <a:pt x="1115567" y="48005"/>
                </a:lnTo>
                <a:lnTo>
                  <a:pt x="1111799" y="29317"/>
                </a:lnTo>
                <a:lnTo>
                  <a:pt x="1101518" y="14058"/>
                </a:lnTo>
                <a:lnTo>
                  <a:pt x="1086260" y="3771"/>
                </a:lnTo>
                <a:lnTo>
                  <a:pt x="1067562" y="0"/>
                </a:lnTo>
                <a:close/>
              </a:path>
            </a:pathLst>
          </a:custGeom>
          <a:solidFill>
            <a:srgbClr val="9DD2E7"/>
          </a:solidFill>
        </p:spPr>
        <p:txBody>
          <a:bodyPr wrap="square" lIns="0" tIns="0" rIns="0" bIns="0" rtlCol="0"/>
          <a:lstStyle/>
          <a:p>
            <a:endParaRPr/>
          </a:p>
        </p:txBody>
      </p:sp>
      <p:sp>
        <p:nvSpPr>
          <p:cNvPr id="90" name="object 90"/>
          <p:cNvSpPr/>
          <p:nvPr/>
        </p:nvSpPr>
        <p:spPr>
          <a:xfrm>
            <a:off x="6266688" y="5713476"/>
            <a:ext cx="1115695" cy="288290"/>
          </a:xfrm>
          <a:custGeom>
            <a:avLst/>
            <a:gdLst/>
            <a:ahLst/>
            <a:cxnLst/>
            <a:rect l="l" t="t" r="r" b="b"/>
            <a:pathLst>
              <a:path w="1115695" h="288289">
                <a:moveTo>
                  <a:pt x="1067562" y="0"/>
                </a:moveTo>
                <a:lnTo>
                  <a:pt x="48006" y="0"/>
                </a:lnTo>
                <a:lnTo>
                  <a:pt x="29307" y="3771"/>
                </a:lnTo>
                <a:lnTo>
                  <a:pt x="14049" y="14058"/>
                </a:lnTo>
                <a:lnTo>
                  <a:pt x="3768" y="29317"/>
                </a:lnTo>
                <a:lnTo>
                  <a:pt x="0" y="48006"/>
                </a:lnTo>
                <a:lnTo>
                  <a:pt x="0" y="240030"/>
                </a:lnTo>
                <a:lnTo>
                  <a:pt x="3768" y="258718"/>
                </a:lnTo>
                <a:lnTo>
                  <a:pt x="14049" y="273977"/>
                </a:lnTo>
                <a:lnTo>
                  <a:pt x="29307" y="284264"/>
                </a:lnTo>
                <a:lnTo>
                  <a:pt x="48006" y="288036"/>
                </a:lnTo>
                <a:lnTo>
                  <a:pt x="1067562" y="288036"/>
                </a:lnTo>
                <a:lnTo>
                  <a:pt x="1086260" y="284264"/>
                </a:lnTo>
                <a:lnTo>
                  <a:pt x="1101518" y="273977"/>
                </a:lnTo>
                <a:lnTo>
                  <a:pt x="1111799" y="258718"/>
                </a:lnTo>
                <a:lnTo>
                  <a:pt x="1115567" y="240030"/>
                </a:lnTo>
                <a:lnTo>
                  <a:pt x="1115567" y="48006"/>
                </a:lnTo>
                <a:lnTo>
                  <a:pt x="1111799" y="29317"/>
                </a:lnTo>
                <a:lnTo>
                  <a:pt x="1101518" y="14058"/>
                </a:lnTo>
                <a:lnTo>
                  <a:pt x="1086260" y="3771"/>
                </a:lnTo>
                <a:lnTo>
                  <a:pt x="1067562" y="0"/>
                </a:lnTo>
                <a:close/>
              </a:path>
            </a:pathLst>
          </a:custGeom>
          <a:solidFill>
            <a:srgbClr val="9DD2E7"/>
          </a:solidFill>
        </p:spPr>
        <p:txBody>
          <a:bodyPr wrap="square" lIns="0" tIns="0" rIns="0" bIns="0" rtlCol="0"/>
          <a:lstStyle/>
          <a:p>
            <a:endParaRPr/>
          </a:p>
        </p:txBody>
      </p:sp>
      <p:sp>
        <p:nvSpPr>
          <p:cNvPr id="91" name="object 91"/>
          <p:cNvSpPr/>
          <p:nvPr/>
        </p:nvSpPr>
        <p:spPr>
          <a:xfrm>
            <a:off x="6266688" y="5385815"/>
            <a:ext cx="1115695" cy="288290"/>
          </a:xfrm>
          <a:custGeom>
            <a:avLst/>
            <a:gdLst/>
            <a:ahLst/>
            <a:cxnLst/>
            <a:rect l="l" t="t" r="r" b="b"/>
            <a:pathLst>
              <a:path w="1115695" h="288289">
                <a:moveTo>
                  <a:pt x="1067562" y="0"/>
                </a:moveTo>
                <a:lnTo>
                  <a:pt x="48006" y="0"/>
                </a:lnTo>
                <a:lnTo>
                  <a:pt x="29307" y="3768"/>
                </a:lnTo>
                <a:lnTo>
                  <a:pt x="14049" y="14049"/>
                </a:lnTo>
                <a:lnTo>
                  <a:pt x="3768" y="29307"/>
                </a:lnTo>
                <a:lnTo>
                  <a:pt x="0" y="48006"/>
                </a:lnTo>
                <a:lnTo>
                  <a:pt x="0" y="240030"/>
                </a:lnTo>
                <a:lnTo>
                  <a:pt x="3768" y="258718"/>
                </a:lnTo>
                <a:lnTo>
                  <a:pt x="14049" y="273977"/>
                </a:lnTo>
                <a:lnTo>
                  <a:pt x="29307" y="284264"/>
                </a:lnTo>
                <a:lnTo>
                  <a:pt x="48006" y="288036"/>
                </a:lnTo>
                <a:lnTo>
                  <a:pt x="1067562" y="288036"/>
                </a:lnTo>
                <a:lnTo>
                  <a:pt x="1086260" y="284264"/>
                </a:lnTo>
                <a:lnTo>
                  <a:pt x="1101518" y="273977"/>
                </a:lnTo>
                <a:lnTo>
                  <a:pt x="1111799" y="258718"/>
                </a:lnTo>
                <a:lnTo>
                  <a:pt x="1115567" y="240030"/>
                </a:lnTo>
                <a:lnTo>
                  <a:pt x="1115567" y="48006"/>
                </a:lnTo>
                <a:lnTo>
                  <a:pt x="1111799" y="29307"/>
                </a:lnTo>
                <a:lnTo>
                  <a:pt x="1101518" y="14049"/>
                </a:lnTo>
                <a:lnTo>
                  <a:pt x="1086260" y="3768"/>
                </a:lnTo>
                <a:lnTo>
                  <a:pt x="1067562" y="0"/>
                </a:lnTo>
                <a:close/>
              </a:path>
            </a:pathLst>
          </a:custGeom>
          <a:solidFill>
            <a:srgbClr val="9DD2E7"/>
          </a:solidFill>
        </p:spPr>
        <p:txBody>
          <a:bodyPr wrap="square" lIns="0" tIns="0" rIns="0" bIns="0" rtlCol="0"/>
          <a:lstStyle/>
          <a:p>
            <a:endParaRPr/>
          </a:p>
        </p:txBody>
      </p:sp>
      <p:sp>
        <p:nvSpPr>
          <p:cNvPr id="92" name="object 92"/>
          <p:cNvSpPr/>
          <p:nvPr/>
        </p:nvSpPr>
        <p:spPr>
          <a:xfrm>
            <a:off x="6266688" y="5058155"/>
            <a:ext cx="1115695" cy="288290"/>
          </a:xfrm>
          <a:custGeom>
            <a:avLst/>
            <a:gdLst/>
            <a:ahLst/>
            <a:cxnLst/>
            <a:rect l="l" t="t" r="r" b="b"/>
            <a:pathLst>
              <a:path w="1115695" h="288289">
                <a:moveTo>
                  <a:pt x="1067562" y="0"/>
                </a:moveTo>
                <a:lnTo>
                  <a:pt x="48006" y="0"/>
                </a:lnTo>
                <a:lnTo>
                  <a:pt x="29307" y="3768"/>
                </a:lnTo>
                <a:lnTo>
                  <a:pt x="14049" y="14049"/>
                </a:lnTo>
                <a:lnTo>
                  <a:pt x="3768" y="29307"/>
                </a:lnTo>
                <a:lnTo>
                  <a:pt x="0" y="48006"/>
                </a:lnTo>
                <a:lnTo>
                  <a:pt x="0" y="240030"/>
                </a:lnTo>
                <a:lnTo>
                  <a:pt x="3768" y="258728"/>
                </a:lnTo>
                <a:lnTo>
                  <a:pt x="14049" y="273986"/>
                </a:lnTo>
                <a:lnTo>
                  <a:pt x="29307" y="284267"/>
                </a:lnTo>
                <a:lnTo>
                  <a:pt x="48006" y="288036"/>
                </a:lnTo>
                <a:lnTo>
                  <a:pt x="1067562" y="288036"/>
                </a:lnTo>
                <a:lnTo>
                  <a:pt x="1086260" y="284267"/>
                </a:lnTo>
                <a:lnTo>
                  <a:pt x="1101518" y="273986"/>
                </a:lnTo>
                <a:lnTo>
                  <a:pt x="1111799" y="258728"/>
                </a:lnTo>
                <a:lnTo>
                  <a:pt x="1115567" y="240030"/>
                </a:lnTo>
                <a:lnTo>
                  <a:pt x="1115567" y="48006"/>
                </a:lnTo>
                <a:lnTo>
                  <a:pt x="1111799" y="29307"/>
                </a:lnTo>
                <a:lnTo>
                  <a:pt x="1101518" y="14049"/>
                </a:lnTo>
                <a:lnTo>
                  <a:pt x="1086260" y="3768"/>
                </a:lnTo>
                <a:lnTo>
                  <a:pt x="1067562" y="0"/>
                </a:lnTo>
                <a:close/>
              </a:path>
            </a:pathLst>
          </a:custGeom>
          <a:solidFill>
            <a:srgbClr val="9DD2E7"/>
          </a:solidFill>
        </p:spPr>
        <p:txBody>
          <a:bodyPr wrap="square" lIns="0" tIns="0" rIns="0" bIns="0" rtlCol="0"/>
          <a:lstStyle/>
          <a:p>
            <a:endParaRPr/>
          </a:p>
        </p:txBody>
      </p:sp>
      <p:sp>
        <p:nvSpPr>
          <p:cNvPr id="93" name="object 93"/>
          <p:cNvSpPr/>
          <p:nvPr/>
        </p:nvSpPr>
        <p:spPr>
          <a:xfrm>
            <a:off x="7693152" y="6045708"/>
            <a:ext cx="1115695" cy="288290"/>
          </a:xfrm>
          <a:custGeom>
            <a:avLst/>
            <a:gdLst/>
            <a:ahLst/>
            <a:cxnLst/>
            <a:rect l="l" t="t" r="r" b="b"/>
            <a:pathLst>
              <a:path w="1115695" h="288289">
                <a:moveTo>
                  <a:pt x="1067562" y="0"/>
                </a:moveTo>
                <a:lnTo>
                  <a:pt x="48005" y="0"/>
                </a:lnTo>
                <a:lnTo>
                  <a:pt x="29307" y="3771"/>
                </a:lnTo>
                <a:lnTo>
                  <a:pt x="14049" y="14058"/>
                </a:lnTo>
                <a:lnTo>
                  <a:pt x="3768" y="29317"/>
                </a:lnTo>
                <a:lnTo>
                  <a:pt x="0" y="48005"/>
                </a:lnTo>
                <a:lnTo>
                  <a:pt x="0" y="240029"/>
                </a:lnTo>
                <a:lnTo>
                  <a:pt x="3768" y="258718"/>
                </a:lnTo>
                <a:lnTo>
                  <a:pt x="14049" y="273977"/>
                </a:lnTo>
                <a:lnTo>
                  <a:pt x="29307" y="284264"/>
                </a:lnTo>
                <a:lnTo>
                  <a:pt x="48005" y="288035"/>
                </a:lnTo>
                <a:lnTo>
                  <a:pt x="1067562" y="288035"/>
                </a:lnTo>
                <a:lnTo>
                  <a:pt x="1086260" y="284264"/>
                </a:lnTo>
                <a:lnTo>
                  <a:pt x="1101518" y="273977"/>
                </a:lnTo>
                <a:lnTo>
                  <a:pt x="1111799" y="258718"/>
                </a:lnTo>
                <a:lnTo>
                  <a:pt x="1115568" y="240029"/>
                </a:lnTo>
                <a:lnTo>
                  <a:pt x="1115568" y="48005"/>
                </a:lnTo>
                <a:lnTo>
                  <a:pt x="1111799" y="29317"/>
                </a:lnTo>
                <a:lnTo>
                  <a:pt x="1101518" y="14058"/>
                </a:lnTo>
                <a:lnTo>
                  <a:pt x="1086260" y="3771"/>
                </a:lnTo>
                <a:lnTo>
                  <a:pt x="1067562" y="0"/>
                </a:lnTo>
                <a:close/>
              </a:path>
            </a:pathLst>
          </a:custGeom>
          <a:solidFill>
            <a:srgbClr val="9DD2E7"/>
          </a:solidFill>
        </p:spPr>
        <p:txBody>
          <a:bodyPr wrap="square" lIns="0" tIns="0" rIns="0" bIns="0" rtlCol="0"/>
          <a:lstStyle/>
          <a:p>
            <a:endParaRPr/>
          </a:p>
        </p:txBody>
      </p:sp>
      <p:sp>
        <p:nvSpPr>
          <p:cNvPr id="94" name="object 94"/>
          <p:cNvSpPr/>
          <p:nvPr/>
        </p:nvSpPr>
        <p:spPr>
          <a:xfrm>
            <a:off x="7693152" y="5718047"/>
            <a:ext cx="1115695" cy="288290"/>
          </a:xfrm>
          <a:custGeom>
            <a:avLst/>
            <a:gdLst/>
            <a:ahLst/>
            <a:cxnLst/>
            <a:rect l="l" t="t" r="r" b="b"/>
            <a:pathLst>
              <a:path w="1115695" h="288289">
                <a:moveTo>
                  <a:pt x="1067562" y="0"/>
                </a:moveTo>
                <a:lnTo>
                  <a:pt x="48005" y="0"/>
                </a:lnTo>
                <a:lnTo>
                  <a:pt x="29307" y="3771"/>
                </a:lnTo>
                <a:lnTo>
                  <a:pt x="14049" y="14058"/>
                </a:lnTo>
                <a:lnTo>
                  <a:pt x="3768" y="29317"/>
                </a:lnTo>
                <a:lnTo>
                  <a:pt x="0" y="48005"/>
                </a:lnTo>
                <a:lnTo>
                  <a:pt x="0" y="240029"/>
                </a:lnTo>
                <a:lnTo>
                  <a:pt x="3768" y="258718"/>
                </a:lnTo>
                <a:lnTo>
                  <a:pt x="14049" y="273977"/>
                </a:lnTo>
                <a:lnTo>
                  <a:pt x="29307" y="284264"/>
                </a:lnTo>
                <a:lnTo>
                  <a:pt x="48005" y="288035"/>
                </a:lnTo>
                <a:lnTo>
                  <a:pt x="1067562" y="288035"/>
                </a:lnTo>
                <a:lnTo>
                  <a:pt x="1086260" y="284264"/>
                </a:lnTo>
                <a:lnTo>
                  <a:pt x="1101518" y="273977"/>
                </a:lnTo>
                <a:lnTo>
                  <a:pt x="1111799" y="258718"/>
                </a:lnTo>
                <a:lnTo>
                  <a:pt x="1115568" y="240029"/>
                </a:lnTo>
                <a:lnTo>
                  <a:pt x="1115568" y="48005"/>
                </a:lnTo>
                <a:lnTo>
                  <a:pt x="1111799" y="29317"/>
                </a:lnTo>
                <a:lnTo>
                  <a:pt x="1101518" y="14058"/>
                </a:lnTo>
                <a:lnTo>
                  <a:pt x="1086260" y="3771"/>
                </a:lnTo>
                <a:lnTo>
                  <a:pt x="1067562" y="0"/>
                </a:lnTo>
                <a:close/>
              </a:path>
            </a:pathLst>
          </a:custGeom>
          <a:solidFill>
            <a:srgbClr val="9DD2E7"/>
          </a:solidFill>
        </p:spPr>
        <p:txBody>
          <a:bodyPr wrap="square" lIns="0" tIns="0" rIns="0" bIns="0" rtlCol="0"/>
          <a:lstStyle/>
          <a:p>
            <a:endParaRPr/>
          </a:p>
        </p:txBody>
      </p:sp>
      <p:sp>
        <p:nvSpPr>
          <p:cNvPr id="95" name="object 95"/>
          <p:cNvSpPr/>
          <p:nvPr/>
        </p:nvSpPr>
        <p:spPr>
          <a:xfrm>
            <a:off x="7693152" y="5390388"/>
            <a:ext cx="1115695" cy="288290"/>
          </a:xfrm>
          <a:custGeom>
            <a:avLst/>
            <a:gdLst/>
            <a:ahLst/>
            <a:cxnLst/>
            <a:rect l="l" t="t" r="r" b="b"/>
            <a:pathLst>
              <a:path w="1115695" h="288289">
                <a:moveTo>
                  <a:pt x="1067562" y="0"/>
                </a:moveTo>
                <a:lnTo>
                  <a:pt x="48005" y="0"/>
                </a:lnTo>
                <a:lnTo>
                  <a:pt x="29307" y="3768"/>
                </a:lnTo>
                <a:lnTo>
                  <a:pt x="14049" y="14049"/>
                </a:lnTo>
                <a:lnTo>
                  <a:pt x="3768" y="29307"/>
                </a:lnTo>
                <a:lnTo>
                  <a:pt x="0" y="48006"/>
                </a:lnTo>
                <a:lnTo>
                  <a:pt x="0" y="240030"/>
                </a:lnTo>
                <a:lnTo>
                  <a:pt x="3768" y="258718"/>
                </a:lnTo>
                <a:lnTo>
                  <a:pt x="14049" y="273977"/>
                </a:lnTo>
                <a:lnTo>
                  <a:pt x="29307" y="284264"/>
                </a:lnTo>
                <a:lnTo>
                  <a:pt x="48005" y="288036"/>
                </a:lnTo>
                <a:lnTo>
                  <a:pt x="1067562" y="288036"/>
                </a:lnTo>
                <a:lnTo>
                  <a:pt x="1086260" y="284264"/>
                </a:lnTo>
                <a:lnTo>
                  <a:pt x="1101518" y="273977"/>
                </a:lnTo>
                <a:lnTo>
                  <a:pt x="1111799" y="258718"/>
                </a:lnTo>
                <a:lnTo>
                  <a:pt x="1115568" y="240030"/>
                </a:lnTo>
                <a:lnTo>
                  <a:pt x="1115568" y="48006"/>
                </a:lnTo>
                <a:lnTo>
                  <a:pt x="1111799" y="29307"/>
                </a:lnTo>
                <a:lnTo>
                  <a:pt x="1101518" y="14049"/>
                </a:lnTo>
                <a:lnTo>
                  <a:pt x="1086260" y="3768"/>
                </a:lnTo>
                <a:lnTo>
                  <a:pt x="1067562" y="0"/>
                </a:lnTo>
                <a:close/>
              </a:path>
            </a:pathLst>
          </a:custGeom>
          <a:solidFill>
            <a:srgbClr val="9DD2E7"/>
          </a:solidFill>
        </p:spPr>
        <p:txBody>
          <a:bodyPr wrap="square" lIns="0" tIns="0" rIns="0" bIns="0" rtlCol="0"/>
          <a:lstStyle/>
          <a:p>
            <a:endParaRPr/>
          </a:p>
        </p:txBody>
      </p:sp>
      <p:sp>
        <p:nvSpPr>
          <p:cNvPr id="96" name="object 96"/>
          <p:cNvSpPr/>
          <p:nvPr/>
        </p:nvSpPr>
        <p:spPr>
          <a:xfrm>
            <a:off x="7693152" y="5062728"/>
            <a:ext cx="1115695" cy="288290"/>
          </a:xfrm>
          <a:custGeom>
            <a:avLst/>
            <a:gdLst/>
            <a:ahLst/>
            <a:cxnLst/>
            <a:rect l="l" t="t" r="r" b="b"/>
            <a:pathLst>
              <a:path w="1115695" h="288289">
                <a:moveTo>
                  <a:pt x="1067562" y="0"/>
                </a:moveTo>
                <a:lnTo>
                  <a:pt x="48005" y="0"/>
                </a:lnTo>
                <a:lnTo>
                  <a:pt x="29307" y="3768"/>
                </a:lnTo>
                <a:lnTo>
                  <a:pt x="14049" y="14049"/>
                </a:lnTo>
                <a:lnTo>
                  <a:pt x="3768" y="29307"/>
                </a:lnTo>
                <a:lnTo>
                  <a:pt x="0" y="48006"/>
                </a:lnTo>
                <a:lnTo>
                  <a:pt x="0" y="240030"/>
                </a:lnTo>
                <a:lnTo>
                  <a:pt x="3768" y="258728"/>
                </a:lnTo>
                <a:lnTo>
                  <a:pt x="14049" y="273986"/>
                </a:lnTo>
                <a:lnTo>
                  <a:pt x="29307" y="284267"/>
                </a:lnTo>
                <a:lnTo>
                  <a:pt x="48005" y="288036"/>
                </a:lnTo>
                <a:lnTo>
                  <a:pt x="1067562" y="288036"/>
                </a:lnTo>
                <a:lnTo>
                  <a:pt x="1086260" y="284267"/>
                </a:lnTo>
                <a:lnTo>
                  <a:pt x="1101518" y="273986"/>
                </a:lnTo>
                <a:lnTo>
                  <a:pt x="1111799" y="258728"/>
                </a:lnTo>
                <a:lnTo>
                  <a:pt x="1115568" y="240030"/>
                </a:lnTo>
                <a:lnTo>
                  <a:pt x="1115568" y="48006"/>
                </a:lnTo>
                <a:lnTo>
                  <a:pt x="1111799" y="29307"/>
                </a:lnTo>
                <a:lnTo>
                  <a:pt x="1101518" y="14049"/>
                </a:lnTo>
                <a:lnTo>
                  <a:pt x="1086260" y="3768"/>
                </a:lnTo>
                <a:lnTo>
                  <a:pt x="1067562" y="0"/>
                </a:lnTo>
                <a:close/>
              </a:path>
            </a:pathLst>
          </a:custGeom>
          <a:solidFill>
            <a:srgbClr val="9DD2E7"/>
          </a:solidFill>
        </p:spPr>
        <p:txBody>
          <a:bodyPr wrap="square" lIns="0" tIns="0" rIns="0" bIns="0" rtlCol="0"/>
          <a:lstStyle/>
          <a:p>
            <a:endParaRPr/>
          </a:p>
        </p:txBody>
      </p:sp>
      <p:sp>
        <p:nvSpPr>
          <p:cNvPr id="97" name="object 97"/>
          <p:cNvSpPr/>
          <p:nvPr/>
        </p:nvSpPr>
        <p:spPr>
          <a:xfrm>
            <a:off x="9040368" y="5718047"/>
            <a:ext cx="1115695" cy="288290"/>
          </a:xfrm>
          <a:custGeom>
            <a:avLst/>
            <a:gdLst/>
            <a:ahLst/>
            <a:cxnLst/>
            <a:rect l="l" t="t" r="r" b="b"/>
            <a:pathLst>
              <a:path w="1115695" h="288289">
                <a:moveTo>
                  <a:pt x="1067561" y="0"/>
                </a:moveTo>
                <a:lnTo>
                  <a:pt x="48005" y="0"/>
                </a:lnTo>
                <a:lnTo>
                  <a:pt x="29307" y="3771"/>
                </a:lnTo>
                <a:lnTo>
                  <a:pt x="14049" y="14058"/>
                </a:lnTo>
                <a:lnTo>
                  <a:pt x="3768" y="29317"/>
                </a:lnTo>
                <a:lnTo>
                  <a:pt x="0" y="48005"/>
                </a:lnTo>
                <a:lnTo>
                  <a:pt x="0" y="240029"/>
                </a:lnTo>
                <a:lnTo>
                  <a:pt x="3768" y="258718"/>
                </a:lnTo>
                <a:lnTo>
                  <a:pt x="14049" y="273977"/>
                </a:lnTo>
                <a:lnTo>
                  <a:pt x="29307" y="284264"/>
                </a:lnTo>
                <a:lnTo>
                  <a:pt x="48005" y="288035"/>
                </a:lnTo>
                <a:lnTo>
                  <a:pt x="1067561" y="288035"/>
                </a:lnTo>
                <a:lnTo>
                  <a:pt x="1086260" y="284264"/>
                </a:lnTo>
                <a:lnTo>
                  <a:pt x="1101518" y="273977"/>
                </a:lnTo>
                <a:lnTo>
                  <a:pt x="1111799" y="258718"/>
                </a:lnTo>
                <a:lnTo>
                  <a:pt x="1115567" y="240029"/>
                </a:lnTo>
                <a:lnTo>
                  <a:pt x="1115567" y="48005"/>
                </a:lnTo>
                <a:lnTo>
                  <a:pt x="1111799" y="29317"/>
                </a:lnTo>
                <a:lnTo>
                  <a:pt x="1101518" y="14058"/>
                </a:lnTo>
                <a:lnTo>
                  <a:pt x="1086260" y="3771"/>
                </a:lnTo>
                <a:lnTo>
                  <a:pt x="1067561" y="0"/>
                </a:lnTo>
                <a:close/>
              </a:path>
            </a:pathLst>
          </a:custGeom>
          <a:solidFill>
            <a:srgbClr val="9DD2E7"/>
          </a:solidFill>
        </p:spPr>
        <p:txBody>
          <a:bodyPr wrap="square" lIns="0" tIns="0" rIns="0" bIns="0" rtlCol="0"/>
          <a:lstStyle/>
          <a:p>
            <a:endParaRPr/>
          </a:p>
        </p:txBody>
      </p:sp>
      <p:sp>
        <p:nvSpPr>
          <p:cNvPr id="98" name="object 98"/>
          <p:cNvSpPr/>
          <p:nvPr/>
        </p:nvSpPr>
        <p:spPr>
          <a:xfrm>
            <a:off x="9040368" y="5390388"/>
            <a:ext cx="1115695" cy="288290"/>
          </a:xfrm>
          <a:custGeom>
            <a:avLst/>
            <a:gdLst/>
            <a:ahLst/>
            <a:cxnLst/>
            <a:rect l="l" t="t" r="r" b="b"/>
            <a:pathLst>
              <a:path w="1115695" h="288289">
                <a:moveTo>
                  <a:pt x="1067561" y="0"/>
                </a:moveTo>
                <a:lnTo>
                  <a:pt x="48005" y="0"/>
                </a:lnTo>
                <a:lnTo>
                  <a:pt x="29307" y="3768"/>
                </a:lnTo>
                <a:lnTo>
                  <a:pt x="14049" y="14049"/>
                </a:lnTo>
                <a:lnTo>
                  <a:pt x="3768" y="29307"/>
                </a:lnTo>
                <a:lnTo>
                  <a:pt x="0" y="48006"/>
                </a:lnTo>
                <a:lnTo>
                  <a:pt x="0" y="240030"/>
                </a:lnTo>
                <a:lnTo>
                  <a:pt x="3768" y="258718"/>
                </a:lnTo>
                <a:lnTo>
                  <a:pt x="14049" y="273977"/>
                </a:lnTo>
                <a:lnTo>
                  <a:pt x="29307" y="284264"/>
                </a:lnTo>
                <a:lnTo>
                  <a:pt x="48005" y="288036"/>
                </a:lnTo>
                <a:lnTo>
                  <a:pt x="1067561" y="288036"/>
                </a:lnTo>
                <a:lnTo>
                  <a:pt x="1086260" y="284264"/>
                </a:lnTo>
                <a:lnTo>
                  <a:pt x="1101518" y="273977"/>
                </a:lnTo>
                <a:lnTo>
                  <a:pt x="1111799" y="258718"/>
                </a:lnTo>
                <a:lnTo>
                  <a:pt x="1115567" y="240030"/>
                </a:lnTo>
                <a:lnTo>
                  <a:pt x="1115567" y="48006"/>
                </a:lnTo>
                <a:lnTo>
                  <a:pt x="1111799" y="29307"/>
                </a:lnTo>
                <a:lnTo>
                  <a:pt x="1101518" y="14049"/>
                </a:lnTo>
                <a:lnTo>
                  <a:pt x="1086260" y="3768"/>
                </a:lnTo>
                <a:lnTo>
                  <a:pt x="1067561" y="0"/>
                </a:lnTo>
                <a:close/>
              </a:path>
            </a:pathLst>
          </a:custGeom>
          <a:solidFill>
            <a:srgbClr val="9DD2E7"/>
          </a:solidFill>
        </p:spPr>
        <p:txBody>
          <a:bodyPr wrap="square" lIns="0" tIns="0" rIns="0" bIns="0" rtlCol="0"/>
          <a:lstStyle/>
          <a:p>
            <a:endParaRPr/>
          </a:p>
        </p:txBody>
      </p:sp>
      <p:sp>
        <p:nvSpPr>
          <p:cNvPr id="99" name="object 99"/>
          <p:cNvSpPr/>
          <p:nvPr/>
        </p:nvSpPr>
        <p:spPr>
          <a:xfrm>
            <a:off x="9040368" y="5062728"/>
            <a:ext cx="1115695" cy="288290"/>
          </a:xfrm>
          <a:custGeom>
            <a:avLst/>
            <a:gdLst/>
            <a:ahLst/>
            <a:cxnLst/>
            <a:rect l="l" t="t" r="r" b="b"/>
            <a:pathLst>
              <a:path w="1115695" h="288289">
                <a:moveTo>
                  <a:pt x="1067561" y="0"/>
                </a:moveTo>
                <a:lnTo>
                  <a:pt x="48005" y="0"/>
                </a:lnTo>
                <a:lnTo>
                  <a:pt x="29307" y="3768"/>
                </a:lnTo>
                <a:lnTo>
                  <a:pt x="14049" y="14049"/>
                </a:lnTo>
                <a:lnTo>
                  <a:pt x="3768" y="29307"/>
                </a:lnTo>
                <a:lnTo>
                  <a:pt x="0" y="48006"/>
                </a:lnTo>
                <a:lnTo>
                  <a:pt x="0" y="240030"/>
                </a:lnTo>
                <a:lnTo>
                  <a:pt x="3768" y="258728"/>
                </a:lnTo>
                <a:lnTo>
                  <a:pt x="14049" y="273986"/>
                </a:lnTo>
                <a:lnTo>
                  <a:pt x="29307" y="284267"/>
                </a:lnTo>
                <a:lnTo>
                  <a:pt x="48005" y="288036"/>
                </a:lnTo>
                <a:lnTo>
                  <a:pt x="1067561" y="288036"/>
                </a:lnTo>
                <a:lnTo>
                  <a:pt x="1086260" y="284267"/>
                </a:lnTo>
                <a:lnTo>
                  <a:pt x="1101518" y="273986"/>
                </a:lnTo>
                <a:lnTo>
                  <a:pt x="1111799" y="258728"/>
                </a:lnTo>
                <a:lnTo>
                  <a:pt x="1115567" y="240030"/>
                </a:lnTo>
                <a:lnTo>
                  <a:pt x="1115567" y="48006"/>
                </a:lnTo>
                <a:lnTo>
                  <a:pt x="1111799" y="29307"/>
                </a:lnTo>
                <a:lnTo>
                  <a:pt x="1101518" y="14049"/>
                </a:lnTo>
                <a:lnTo>
                  <a:pt x="1086260" y="3768"/>
                </a:lnTo>
                <a:lnTo>
                  <a:pt x="1067561" y="0"/>
                </a:lnTo>
                <a:close/>
              </a:path>
            </a:pathLst>
          </a:custGeom>
          <a:solidFill>
            <a:srgbClr val="9DD2E7"/>
          </a:solidFill>
        </p:spPr>
        <p:txBody>
          <a:bodyPr wrap="square" lIns="0" tIns="0" rIns="0" bIns="0" rtlCol="0"/>
          <a:lstStyle/>
          <a:p>
            <a:endParaRPr/>
          </a:p>
        </p:txBody>
      </p:sp>
      <p:sp>
        <p:nvSpPr>
          <p:cNvPr id="100" name="object 100"/>
          <p:cNvSpPr/>
          <p:nvPr/>
        </p:nvSpPr>
        <p:spPr>
          <a:xfrm>
            <a:off x="10308335" y="5713476"/>
            <a:ext cx="1115695" cy="288290"/>
          </a:xfrm>
          <a:custGeom>
            <a:avLst/>
            <a:gdLst/>
            <a:ahLst/>
            <a:cxnLst/>
            <a:rect l="l" t="t" r="r" b="b"/>
            <a:pathLst>
              <a:path w="1115695" h="288289">
                <a:moveTo>
                  <a:pt x="1067562" y="0"/>
                </a:moveTo>
                <a:lnTo>
                  <a:pt x="48006" y="0"/>
                </a:lnTo>
                <a:lnTo>
                  <a:pt x="29307" y="3771"/>
                </a:lnTo>
                <a:lnTo>
                  <a:pt x="14049" y="14058"/>
                </a:lnTo>
                <a:lnTo>
                  <a:pt x="3768" y="29317"/>
                </a:lnTo>
                <a:lnTo>
                  <a:pt x="0" y="48006"/>
                </a:lnTo>
                <a:lnTo>
                  <a:pt x="0" y="240030"/>
                </a:lnTo>
                <a:lnTo>
                  <a:pt x="3768" y="258718"/>
                </a:lnTo>
                <a:lnTo>
                  <a:pt x="14049" y="273977"/>
                </a:lnTo>
                <a:lnTo>
                  <a:pt x="29307" y="284264"/>
                </a:lnTo>
                <a:lnTo>
                  <a:pt x="48006" y="288036"/>
                </a:lnTo>
                <a:lnTo>
                  <a:pt x="1067562" y="288036"/>
                </a:lnTo>
                <a:lnTo>
                  <a:pt x="1086260" y="284264"/>
                </a:lnTo>
                <a:lnTo>
                  <a:pt x="1101518" y="273977"/>
                </a:lnTo>
                <a:lnTo>
                  <a:pt x="1111799" y="258718"/>
                </a:lnTo>
                <a:lnTo>
                  <a:pt x="1115568" y="240030"/>
                </a:lnTo>
                <a:lnTo>
                  <a:pt x="1115568" y="48006"/>
                </a:lnTo>
                <a:lnTo>
                  <a:pt x="1111799" y="29317"/>
                </a:lnTo>
                <a:lnTo>
                  <a:pt x="1101518" y="14058"/>
                </a:lnTo>
                <a:lnTo>
                  <a:pt x="1086260" y="3771"/>
                </a:lnTo>
                <a:lnTo>
                  <a:pt x="1067562" y="0"/>
                </a:lnTo>
                <a:close/>
              </a:path>
            </a:pathLst>
          </a:custGeom>
          <a:solidFill>
            <a:srgbClr val="9DD2E7"/>
          </a:solidFill>
        </p:spPr>
        <p:txBody>
          <a:bodyPr wrap="square" lIns="0" tIns="0" rIns="0" bIns="0" rtlCol="0"/>
          <a:lstStyle/>
          <a:p>
            <a:endParaRPr/>
          </a:p>
        </p:txBody>
      </p:sp>
      <p:sp>
        <p:nvSpPr>
          <p:cNvPr id="101" name="object 101"/>
          <p:cNvSpPr/>
          <p:nvPr/>
        </p:nvSpPr>
        <p:spPr>
          <a:xfrm>
            <a:off x="10308335" y="5385815"/>
            <a:ext cx="1115695" cy="288290"/>
          </a:xfrm>
          <a:custGeom>
            <a:avLst/>
            <a:gdLst/>
            <a:ahLst/>
            <a:cxnLst/>
            <a:rect l="l" t="t" r="r" b="b"/>
            <a:pathLst>
              <a:path w="1115695" h="288289">
                <a:moveTo>
                  <a:pt x="1067562" y="0"/>
                </a:moveTo>
                <a:lnTo>
                  <a:pt x="48006" y="0"/>
                </a:lnTo>
                <a:lnTo>
                  <a:pt x="29307" y="3768"/>
                </a:lnTo>
                <a:lnTo>
                  <a:pt x="14049" y="14049"/>
                </a:lnTo>
                <a:lnTo>
                  <a:pt x="3768" y="29307"/>
                </a:lnTo>
                <a:lnTo>
                  <a:pt x="0" y="48006"/>
                </a:lnTo>
                <a:lnTo>
                  <a:pt x="0" y="240030"/>
                </a:lnTo>
                <a:lnTo>
                  <a:pt x="3768" y="258718"/>
                </a:lnTo>
                <a:lnTo>
                  <a:pt x="14049" y="273977"/>
                </a:lnTo>
                <a:lnTo>
                  <a:pt x="29307" y="284264"/>
                </a:lnTo>
                <a:lnTo>
                  <a:pt x="48006" y="288036"/>
                </a:lnTo>
                <a:lnTo>
                  <a:pt x="1067562" y="288036"/>
                </a:lnTo>
                <a:lnTo>
                  <a:pt x="1086260" y="284264"/>
                </a:lnTo>
                <a:lnTo>
                  <a:pt x="1101518" y="273977"/>
                </a:lnTo>
                <a:lnTo>
                  <a:pt x="1111799" y="258718"/>
                </a:lnTo>
                <a:lnTo>
                  <a:pt x="1115568" y="240030"/>
                </a:lnTo>
                <a:lnTo>
                  <a:pt x="1115568" y="48006"/>
                </a:lnTo>
                <a:lnTo>
                  <a:pt x="1111799" y="29307"/>
                </a:lnTo>
                <a:lnTo>
                  <a:pt x="1101518" y="14049"/>
                </a:lnTo>
                <a:lnTo>
                  <a:pt x="1086260" y="3768"/>
                </a:lnTo>
                <a:lnTo>
                  <a:pt x="1067562" y="0"/>
                </a:lnTo>
                <a:close/>
              </a:path>
            </a:pathLst>
          </a:custGeom>
          <a:solidFill>
            <a:srgbClr val="9DD2E7"/>
          </a:solidFill>
        </p:spPr>
        <p:txBody>
          <a:bodyPr wrap="square" lIns="0" tIns="0" rIns="0" bIns="0" rtlCol="0"/>
          <a:lstStyle/>
          <a:p>
            <a:endParaRPr/>
          </a:p>
        </p:txBody>
      </p:sp>
      <p:sp>
        <p:nvSpPr>
          <p:cNvPr id="102" name="object 102"/>
          <p:cNvSpPr/>
          <p:nvPr/>
        </p:nvSpPr>
        <p:spPr>
          <a:xfrm>
            <a:off x="10308335" y="5058155"/>
            <a:ext cx="1115695" cy="288290"/>
          </a:xfrm>
          <a:custGeom>
            <a:avLst/>
            <a:gdLst/>
            <a:ahLst/>
            <a:cxnLst/>
            <a:rect l="l" t="t" r="r" b="b"/>
            <a:pathLst>
              <a:path w="1115695" h="288289">
                <a:moveTo>
                  <a:pt x="1067562" y="0"/>
                </a:moveTo>
                <a:lnTo>
                  <a:pt x="48006" y="0"/>
                </a:lnTo>
                <a:lnTo>
                  <a:pt x="29307" y="3768"/>
                </a:lnTo>
                <a:lnTo>
                  <a:pt x="14049" y="14049"/>
                </a:lnTo>
                <a:lnTo>
                  <a:pt x="3768" y="29307"/>
                </a:lnTo>
                <a:lnTo>
                  <a:pt x="0" y="48006"/>
                </a:lnTo>
                <a:lnTo>
                  <a:pt x="0" y="240030"/>
                </a:lnTo>
                <a:lnTo>
                  <a:pt x="3768" y="258728"/>
                </a:lnTo>
                <a:lnTo>
                  <a:pt x="14049" y="273986"/>
                </a:lnTo>
                <a:lnTo>
                  <a:pt x="29307" y="284267"/>
                </a:lnTo>
                <a:lnTo>
                  <a:pt x="48006" y="288036"/>
                </a:lnTo>
                <a:lnTo>
                  <a:pt x="1067562" y="288036"/>
                </a:lnTo>
                <a:lnTo>
                  <a:pt x="1086260" y="284267"/>
                </a:lnTo>
                <a:lnTo>
                  <a:pt x="1101518" y="273986"/>
                </a:lnTo>
                <a:lnTo>
                  <a:pt x="1111799" y="258728"/>
                </a:lnTo>
                <a:lnTo>
                  <a:pt x="1115568" y="240030"/>
                </a:lnTo>
                <a:lnTo>
                  <a:pt x="1115568" y="48006"/>
                </a:lnTo>
                <a:lnTo>
                  <a:pt x="1111799" y="29307"/>
                </a:lnTo>
                <a:lnTo>
                  <a:pt x="1101518" y="14049"/>
                </a:lnTo>
                <a:lnTo>
                  <a:pt x="1086260" y="3768"/>
                </a:lnTo>
                <a:lnTo>
                  <a:pt x="1067562" y="0"/>
                </a:lnTo>
                <a:close/>
              </a:path>
            </a:pathLst>
          </a:custGeom>
          <a:solidFill>
            <a:srgbClr val="9DD2E7"/>
          </a:solidFill>
        </p:spPr>
        <p:txBody>
          <a:bodyPr wrap="square" lIns="0" tIns="0" rIns="0" bIns="0" rtlCol="0"/>
          <a:lstStyle/>
          <a:p>
            <a:endParaRPr/>
          </a:p>
        </p:txBody>
      </p:sp>
      <p:graphicFrame>
        <p:nvGraphicFramePr>
          <p:cNvPr id="103" name="object 103"/>
          <p:cNvGraphicFramePr>
            <a:graphicFrameLocks noGrp="1"/>
          </p:cNvGraphicFramePr>
          <p:nvPr/>
        </p:nvGraphicFramePr>
        <p:xfrm>
          <a:off x="4754879" y="4762500"/>
          <a:ext cx="6731634" cy="1623060"/>
        </p:xfrm>
        <a:graphic>
          <a:graphicData uri="http://schemas.openxmlformats.org/drawingml/2006/table">
            <a:tbl>
              <a:tblPr firstRow="1" bandRow="1">
                <a:tableStyleId>{2D5ABB26-0587-4C30-8999-92F81FD0307C}</a:tableStyleId>
              </a:tblPr>
              <a:tblGrid>
                <a:gridCol w="1274064">
                  <a:extLst>
                    <a:ext uri="{9D8B030D-6E8A-4147-A177-3AD203B41FA5}">
                      <a16:colId xmlns:a16="http://schemas.microsoft.com/office/drawing/2014/main" val="20000"/>
                    </a:ext>
                  </a:extLst>
                </a:gridCol>
                <a:gridCol w="152400">
                  <a:extLst>
                    <a:ext uri="{9D8B030D-6E8A-4147-A177-3AD203B41FA5}">
                      <a16:colId xmlns:a16="http://schemas.microsoft.com/office/drawing/2014/main" val="20001"/>
                    </a:ext>
                  </a:extLst>
                </a:gridCol>
                <a:gridCol w="1274064">
                  <a:extLst>
                    <a:ext uri="{9D8B030D-6E8A-4147-A177-3AD203B41FA5}">
                      <a16:colId xmlns:a16="http://schemas.microsoft.com/office/drawing/2014/main" val="20002"/>
                    </a:ext>
                  </a:extLst>
                </a:gridCol>
                <a:gridCol w="152400">
                  <a:extLst>
                    <a:ext uri="{9D8B030D-6E8A-4147-A177-3AD203B41FA5}">
                      <a16:colId xmlns:a16="http://schemas.microsoft.com/office/drawing/2014/main" val="20003"/>
                    </a:ext>
                  </a:extLst>
                </a:gridCol>
                <a:gridCol w="1274064">
                  <a:extLst>
                    <a:ext uri="{9D8B030D-6E8A-4147-A177-3AD203B41FA5}">
                      <a16:colId xmlns:a16="http://schemas.microsoft.com/office/drawing/2014/main" val="20004"/>
                    </a:ext>
                  </a:extLst>
                </a:gridCol>
                <a:gridCol w="73151">
                  <a:extLst>
                    <a:ext uri="{9D8B030D-6E8A-4147-A177-3AD203B41FA5}">
                      <a16:colId xmlns:a16="http://schemas.microsoft.com/office/drawing/2014/main" val="20005"/>
                    </a:ext>
                  </a:extLst>
                </a:gridCol>
                <a:gridCol w="1227886">
                  <a:extLst>
                    <a:ext uri="{9D8B030D-6E8A-4147-A177-3AD203B41FA5}">
                      <a16:colId xmlns:a16="http://schemas.microsoft.com/office/drawing/2014/main" val="20006"/>
                    </a:ext>
                  </a:extLst>
                </a:gridCol>
                <a:gridCol w="1291285">
                  <a:extLst>
                    <a:ext uri="{9D8B030D-6E8A-4147-A177-3AD203B41FA5}">
                      <a16:colId xmlns:a16="http://schemas.microsoft.com/office/drawing/2014/main" val="20007"/>
                    </a:ext>
                  </a:extLst>
                </a:gridCol>
              </a:tblGrid>
              <a:tr h="617378">
                <a:tc>
                  <a:txBody>
                    <a:bodyPr/>
                    <a:lstStyle/>
                    <a:p>
                      <a:pPr marL="274320">
                        <a:lnSpc>
                          <a:spcPct val="100000"/>
                        </a:lnSpc>
                        <a:spcBef>
                          <a:spcPts val="310"/>
                        </a:spcBef>
                      </a:pPr>
                      <a:r>
                        <a:rPr sz="1400" dirty="0">
                          <a:latin typeface="微软雅黑"/>
                          <a:cs typeface="微软雅黑"/>
                        </a:rPr>
                        <a:t>用户管理</a:t>
                      </a:r>
                      <a:endParaRPr sz="1400">
                        <a:latin typeface="微软雅黑"/>
                        <a:cs typeface="微软雅黑"/>
                      </a:endParaRPr>
                    </a:p>
                    <a:p>
                      <a:pPr marL="274320">
                        <a:lnSpc>
                          <a:spcPct val="100000"/>
                        </a:lnSpc>
                        <a:spcBef>
                          <a:spcPts val="620"/>
                        </a:spcBef>
                      </a:pPr>
                      <a:r>
                        <a:rPr sz="1400" dirty="0">
                          <a:solidFill>
                            <a:srgbClr val="F9F9F9"/>
                          </a:solidFill>
                          <a:latin typeface="微软雅黑"/>
                          <a:cs typeface="微软雅黑"/>
                        </a:rPr>
                        <a:t>账户管理</a:t>
                      </a:r>
                      <a:endParaRPr sz="1400">
                        <a:latin typeface="微软雅黑"/>
                        <a:cs typeface="微软雅黑"/>
                      </a:endParaRPr>
                    </a:p>
                  </a:txBody>
                  <a:tcPr marL="0" marR="0" marT="0" marB="0">
                    <a:lnL w="12192">
                      <a:solidFill>
                        <a:srgbClr val="9DD2E7"/>
                      </a:solidFill>
                      <a:prstDash val="solid"/>
                    </a:lnL>
                  </a:tcPr>
                </a:tc>
                <a:tc>
                  <a:txBody>
                    <a:bodyPr/>
                    <a:lstStyle/>
                    <a:p>
                      <a:endParaRPr sz="1400">
                        <a:latin typeface="微软雅黑"/>
                        <a:cs typeface="微软雅黑"/>
                      </a:endParaRPr>
                    </a:p>
                  </a:txBody>
                  <a:tcPr marL="0" marR="0" marT="0" marB="0">
                    <a:lnR w="12192">
                      <a:solidFill>
                        <a:srgbClr val="9DD2E7"/>
                      </a:solidFill>
                      <a:prstDash val="solid"/>
                    </a:lnR>
                  </a:tcPr>
                </a:tc>
                <a:tc>
                  <a:txBody>
                    <a:bodyPr/>
                    <a:lstStyle/>
                    <a:p>
                      <a:pPr marL="274320">
                        <a:lnSpc>
                          <a:spcPct val="100000"/>
                        </a:lnSpc>
                        <a:spcBef>
                          <a:spcPts val="310"/>
                        </a:spcBef>
                      </a:pPr>
                      <a:r>
                        <a:rPr sz="1400" dirty="0">
                          <a:latin typeface="微软雅黑"/>
                          <a:cs typeface="微软雅黑"/>
                        </a:rPr>
                        <a:t>基础服务</a:t>
                      </a:r>
                      <a:endParaRPr sz="1400">
                        <a:latin typeface="微软雅黑"/>
                        <a:cs typeface="微软雅黑"/>
                      </a:endParaRPr>
                    </a:p>
                    <a:p>
                      <a:pPr marL="274320">
                        <a:lnSpc>
                          <a:spcPct val="100000"/>
                        </a:lnSpc>
                        <a:spcBef>
                          <a:spcPts val="620"/>
                        </a:spcBef>
                      </a:pPr>
                      <a:r>
                        <a:rPr sz="1400" dirty="0">
                          <a:solidFill>
                            <a:srgbClr val="F9F9F9"/>
                          </a:solidFill>
                          <a:latin typeface="微软雅黑"/>
                          <a:cs typeface="微软雅黑"/>
                        </a:rPr>
                        <a:t>接口适配</a:t>
                      </a:r>
                      <a:endParaRPr sz="1400">
                        <a:latin typeface="微软雅黑"/>
                        <a:cs typeface="微软雅黑"/>
                      </a:endParaRPr>
                    </a:p>
                  </a:txBody>
                  <a:tcPr marL="0" marR="0" marT="0" marB="0">
                    <a:lnL w="12192">
                      <a:solidFill>
                        <a:srgbClr val="9DD2E7"/>
                      </a:solidFill>
                      <a:prstDash val="solid"/>
                    </a:lnL>
                  </a:tcPr>
                </a:tc>
                <a:tc>
                  <a:txBody>
                    <a:bodyPr/>
                    <a:lstStyle/>
                    <a:p>
                      <a:endParaRPr sz="1400">
                        <a:latin typeface="微软雅黑"/>
                        <a:cs typeface="微软雅黑"/>
                      </a:endParaRPr>
                    </a:p>
                  </a:txBody>
                  <a:tcPr marL="0" marR="0" marT="0" marB="0">
                    <a:lnR w="12192">
                      <a:solidFill>
                        <a:srgbClr val="9DD2E7"/>
                      </a:solidFill>
                      <a:prstDash val="solid"/>
                    </a:lnR>
                  </a:tcPr>
                </a:tc>
                <a:tc>
                  <a:txBody>
                    <a:bodyPr/>
                    <a:lstStyle/>
                    <a:p>
                      <a:pPr marL="274955">
                        <a:lnSpc>
                          <a:spcPct val="100000"/>
                        </a:lnSpc>
                        <a:spcBef>
                          <a:spcPts val="310"/>
                        </a:spcBef>
                      </a:pPr>
                      <a:r>
                        <a:rPr sz="1400" dirty="0">
                          <a:latin typeface="微软雅黑"/>
                          <a:cs typeface="微软雅黑"/>
                        </a:rPr>
                        <a:t>智能合约</a:t>
                      </a:r>
                      <a:endParaRPr sz="1400">
                        <a:latin typeface="微软雅黑"/>
                        <a:cs typeface="微软雅黑"/>
                      </a:endParaRPr>
                    </a:p>
                    <a:p>
                      <a:pPr marL="274955">
                        <a:lnSpc>
                          <a:spcPct val="100000"/>
                        </a:lnSpc>
                        <a:spcBef>
                          <a:spcPts val="615"/>
                        </a:spcBef>
                      </a:pPr>
                      <a:r>
                        <a:rPr sz="1400" dirty="0">
                          <a:solidFill>
                            <a:srgbClr val="F9F9F9"/>
                          </a:solidFill>
                          <a:latin typeface="微软雅黑"/>
                          <a:cs typeface="微软雅黑"/>
                        </a:rPr>
                        <a:t>合约注册</a:t>
                      </a:r>
                      <a:endParaRPr sz="1400">
                        <a:latin typeface="微软雅黑"/>
                        <a:cs typeface="微软雅黑"/>
                      </a:endParaRPr>
                    </a:p>
                  </a:txBody>
                  <a:tcPr marL="0" marR="0" marT="0" marB="0">
                    <a:lnL w="12192">
                      <a:solidFill>
                        <a:srgbClr val="9DD2E7"/>
                      </a:solidFill>
                      <a:prstDash val="solid"/>
                    </a:lnL>
                  </a:tcPr>
                </a:tc>
                <a:tc>
                  <a:txBody>
                    <a:bodyPr/>
                    <a:lstStyle/>
                    <a:p>
                      <a:endParaRPr sz="1400">
                        <a:latin typeface="微软雅黑"/>
                        <a:cs typeface="微软雅黑"/>
                      </a:endParaRPr>
                    </a:p>
                  </a:txBody>
                  <a:tcPr marL="0" marR="0" marT="0" marB="0">
                    <a:lnR w="12192">
                      <a:solidFill>
                        <a:srgbClr val="9DD2E7"/>
                      </a:solidFill>
                      <a:prstDash val="solid"/>
                    </a:lnR>
                  </a:tcPr>
                </a:tc>
                <a:tc gridSpan="2">
                  <a:txBody>
                    <a:bodyPr/>
                    <a:lstStyle/>
                    <a:p>
                      <a:pPr marL="5080" algn="ctr">
                        <a:lnSpc>
                          <a:spcPct val="100000"/>
                        </a:lnSpc>
                        <a:spcBef>
                          <a:spcPts val="310"/>
                        </a:spcBef>
                      </a:pPr>
                      <a:r>
                        <a:rPr sz="1400" dirty="0">
                          <a:latin typeface="微软雅黑"/>
                          <a:cs typeface="微软雅黑"/>
                        </a:rPr>
                        <a:t>运营监控</a:t>
                      </a:r>
                      <a:endParaRPr sz="1400">
                        <a:latin typeface="微软雅黑"/>
                        <a:cs typeface="微软雅黑"/>
                      </a:endParaRPr>
                    </a:p>
                    <a:p>
                      <a:pPr marL="108585" algn="ctr">
                        <a:lnSpc>
                          <a:spcPct val="100000"/>
                        </a:lnSpc>
                        <a:spcBef>
                          <a:spcPts val="615"/>
                        </a:spcBef>
                        <a:tabLst>
                          <a:tab pos="1287145" algn="l"/>
                        </a:tabLst>
                      </a:pPr>
                      <a:r>
                        <a:rPr sz="1400" spc="5" dirty="0">
                          <a:solidFill>
                            <a:srgbClr val="F9F9F9"/>
                          </a:solidFill>
                          <a:latin typeface="微软雅黑"/>
                          <a:cs typeface="微软雅黑"/>
                        </a:rPr>
                        <a:t>配置	</a:t>
                      </a:r>
                      <a:r>
                        <a:rPr sz="2100" baseline="1984" dirty="0">
                          <a:solidFill>
                            <a:srgbClr val="F9F9F9"/>
                          </a:solidFill>
                          <a:latin typeface="微软雅黑"/>
                          <a:cs typeface="微软雅黑"/>
                        </a:rPr>
                        <a:t>可视化</a:t>
                      </a:r>
                      <a:endParaRPr sz="2100" baseline="1984">
                        <a:latin typeface="微软雅黑"/>
                        <a:cs typeface="微软雅黑"/>
                      </a:endParaRPr>
                    </a:p>
                  </a:txBody>
                  <a:tcPr marL="0" marR="0" marT="0" marB="0">
                    <a:lnL w="12192">
                      <a:solidFill>
                        <a:srgbClr val="9DD2E7"/>
                      </a:solidFill>
                      <a:prstDash val="solid"/>
                    </a:lnL>
                  </a:tcPr>
                </a:tc>
                <a:tc hMerge="1">
                  <a:txBody>
                    <a:bodyPr/>
                    <a:lstStyle/>
                    <a:p>
                      <a:endParaRPr/>
                    </a:p>
                  </a:txBody>
                  <a:tcPr marL="0" marR="0" marT="0" marB="0"/>
                </a:tc>
                <a:extLst>
                  <a:ext uri="{0D108BD9-81ED-4DB2-BD59-A6C34878D82A}">
                    <a16:rowId xmlns:a16="http://schemas.microsoft.com/office/drawing/2014/main" val="10000"/>
                  </a:ext>
                </a:extLst>
              </a:tr>
              <a:tr h="327380">
                <a:tc>
                  <a:txBody>
                    <a:bodyPr/>
                    <a:lstStyle/>
                    <a:p>
                      <a:pPr marL="280670">
                        <a:lnSpc>
                          <a:spcPct val="100000"/>
                        </a:lnSpc>
                        <a:spcBef>
                          <a:spcPts val="295"/>
                        </a:spcBef>
                      </a:pPr>
                      <a:r>
                        <a:rPr sz="1400" dirty="0">
                          <a:solidFill>
                            <a:srgbClr val="F9F9F9"/>
                          </a:solidFill>
                          <a:latin typeface="微软雅黑"/>
                          <a:cs typeface="微软雅黑"/>
                        </a:rPr>
                        <a:t>权限管理</a:t>
                      </a:r>
                      <a:endParaRPr sz="1400">
                        <a:latin typeface="微软雅黑"/>
                        <a:cs typeface="微软雅黑"/>
                      </a:endParaRPr>
                    </a:p>
                  </a:txBody>
                  <a:tcPr marL="0" marR="0" marT="0" marB="0">
                    <a:solidFill>
                      <a:srgbClr val="9DD2E7"/>
                    </a:solidFill>
                  </a:tcPr>
                </a:tc>
                <a:tc>
                  <a:txBody>
                    <a:bodyPr/>
                    <a:lstStyle/>
                    <a:p>
                      <a:endParaRPr sz="1400">
                        <a:latin typeface="微软雅黑"/>
                        <a:cs typeface="微软雅黑"/>
                      </a:endParaRPr>
                    </a:p>
                  </a:txBody>
                  <a:tcPr marL="0" marR="0" marT="0" marB="0">
                    <a:lnR w="12192">
                      <a:solidFill>
                        <a:srgbClr val="9DD2E7"/>
                      </a:solidFill>
                      <a:prstDash val="solid"/>
                    </a:lnR>
                  </a:tcPr>
                </a:tc>
                <a:tc>
                  <a:txBody>
                    <a:bodyPr/>
                    <a:lstStyle/>
                    <a:p>
                      <a:pPr marL="280670">
                        <a:lnSpc>
                          <a:spcPct val="100000"/>
                        </a:lnSpc>
                        <a:spcBef>
                          <a:spcPts val="295"/>
                        </a:spcBef>
                      </a:pPr>
                      <a:r>
                        <a:rPr sz="1400" dirty="0">
                          <a:solidFill>
                            <a:srgbClr val="F9F9F9"/>
                          </a:solidFill>
                          <a:latin typeface="微软雅黑"/>
                          <a:cs typeface="微软雅黑"/>
                        </a:rPr>
                        <a:t>共识管理</a:t>
                      </a:r>
                      <a:endParaRPr sz="1400">
                        <a:latin typeface="微软雅黑"/>
                        <a:cs typeface="微软雅黑"/>
                      </a:endParaRPr>
                    </a:p>
                  </a:txBody>
                  <a:tcPr marL="0" marR="0" marT="0" marB="0">
                    <a:lnL w="12192" cap="flat" cmpd="sng" algn="ctr">
                      <a:solidFill>
                        <a:srgbClr val="9DD2E7"/>
                      </a:solidFill>
                      <a:prstDash val="solid"/>
                      <a:round/>
                      <a:headEnd type="none" w="med" len="med"/>
                      <a:tailEnd type="none" w="med" len="med"/>
                    </a:lnL>
                    <a:solidFill>
                      <a:srgbClr val="9DD2E7"/>
                    </a:solidFill>
                  </a:tcPr>
                </a:tc>
                <a:tc>
                  <a:txBody>
                    <a:bodyPr/>
                    <a:lstStyle/>
                    <a:p>
                      <a:endParaRPr sz="1400">
                        <a:latin typeface="微软雅黑"/>
                        <a:cs typeface="微软雅黑"/>
                      </a:endParaRPr>
                    </a:p>
                  </a:txBody>
                  <a:tcPr marL="0" marR="0" marT="0" marB="0">
                    <a:lnR w="12192">
                      <a:solidFill>
                        <a:srgbClr val="9DD2E7"/>
                      </a:solidFill>
                      <a:prstDash val="solid"/>
                    </a:lnR>
                  </a:tcPr>
                </a:tc>
                <a:tc>
                  <a:txBody>
                    <a:bodyPr/>
                    <a:lstStyle/>
                    <a:p>
                      <a:pPr marL="280670">
                        <a:lnSpc>
                          <a:spcPct val="100000"/>
                        </a:lnSpc>
                        <a:spcBef>
                          <a:spcPts val="330"/>
                        </a:spcBef>
                      </a:pPr>
                      <a:r>
                        <a:rPr sz="1400" dirty="0">
                          <a:solidFill>
                            <a:srgbClr val="F9F9F9"/>
                          </a:solidFill>
                          <a:latin typeface="微软雅黑"/>
                          <a:cs typeface="微软雅黑"/>
                        </a:rPr>
                        <a:t>合约执行</a:t>
                      </a:r>
                      <a:endParaRPr sz="1400">
                        <a:latin typeface="微软雅黑"/>
                        <a:cs typeface="微软雅黑"/>
                      </a:endParaRPr>
                    </a:p>
                  </a:txBody>
                  <a:tcPr marL="0" marR="0" marT="0" marB="0">
                    <a:lnL w="12192" cap="flat" cmpd="sng" algn="ctr">
                      <a:solidFill>
                        <a:srgbClr val="9DD2E7"/>
                      </a:solidFill>
                      <a:prstDash val="solid"/>
                      <a:round/>
                      <a:headEnd type="none" w="med" len="med"/>
                      <a:tailEnd type="none" w="med" len="med"/>
                    </a:lnL>
                    <a:solidFill>
                      <a:srgbClr val="9DD2E7"/>
                    </a:solidFill>
                  </a:tcPr>
                </a:tc>
                <a:tc>
                  <a:txBody>
                    <a:bodyPr/>
                    <a:lstStyle/>
                    <a:p>
                      <a:endParaRPr sz="1400">
                        <a:latin typeface="微软雅黑"/>
                        <a:cs typeface="微软雅黑"/>
                      </a:endParaRPr>
                    </a:p>
                  </a:txBody>
                  <a:tcPr marL="0" marR="0" marT="0" marB="0">
                    <a:lnR w="12192">
                      <a:solidFill>
                        <a:srgbClr val="9DD2E7"/>
                      </a:solidFill>
                      <a:prstDash val="solid"/>
                    </a:lnR>
                  </a:tcPr>
                </a:tc>
                <a:tc>
                  <a:txBody>
                    <a:bodyPr/>
                    <a:lstStyle/>
                    <a:p>
                      <a:pPr marL="48895" algn="ctr">
                        <a:lnSpc>
                          <a:spcPct val="100000"/>
                        </a:lnSpc>
                        <a:spcBef>
                          <a:spcPts val="330"/>
                        </a:spcBef>
                      </a:pPr>
                      <a:r>
                        <a:rPr sz="1400" dirty="0">
                          <a:solidFill>
                            <a:srgbClr val="F9F9F9"/>
                          </a:solidFill>
                          <a:latin typeface="微软雅黑"/>
                          <a:cs typeface="微软雅黑"/>
                        </a:rPr>
                        <a:t>告警</a:t>
                      </a:r>
                      <a:endParaRPr sz="1400">
                        <a:latin typeface="微软雅黑"/>
                        <a:cs typeface="微软雅黑"/>
                      </a:endParaRPr>
                    </a:p>
                  </a:txBody>
                  <a:tcPr marL="0" marR="0" marT="0" marB="0">
                    <a:lnL w="12192" cap="flat" cmpd="sng" algn="ctr">
                      <a:solidFill>
                        <a:srgbClr val="9DD2E7"/>
                      </a:solidFill>
                      <a:prstDash val="solid"/>
                      <a:round/>
                      <a:headEnd type="none" w="med" len="med"/>
                      <a:tailEnd type="none" w="med" len="med"/>
                    </a:lnL>
                    <a:solidFill>
                      <a:srgbClr val="9DD2E7"/>
                    </a:solidFill>
                  </a:tcPr>
                </a:tc>
                <a:tc>
                  <a:txBody>
                    <a:bodyPr/>
                    <a:lstStyle/>
                    <a:p>
                      <a:pPr marL="66675" algn="ctr">
                        <a:lnSpc>
                          <a:spcPct val="100000"/>
                        </a:lnSpc>
                        <a:spcBef>
                          <a:spcPts val="295"/>
                        </a:spcBef>
                      </a:pPr>
                      <a:r>
                        <a:rPr sz="1400" dirty="0">
                          <a:solidFill>
                            <a:srgbClr val="F9F9F9"/>
                          </a:solidFill>
                          <a:latin typeface="微软雅黑"/>
                          <a:cs typeface="微软雅黑"/>
                        </a:rPr>
                        <a:t>监控</a:t>
                      </a:r>
                      <a:endParaRPr sz="1400">
                        <a:latin typeface="微软雅黑"/>
                        <a:cs typeface="微软雅黑"/>
                      </a:endParaRPr>
                    </a:p>
                  </a:txBody>
                  <a:tcPr marL="0" marR="0" marT="0" marB="0">
                    <a:solidFill>
                      <a:srgbClr val="9DD2E7"/>
                    </a:solidFill>
                  </a:tcPr>
                </a:tc>
                <a:extLst>
                  <a:ext uri="{0D108BD9-81ED-4DB2-BD59-A6C34878D82A}">
                    <a16:rowId xmlns:a16="http://schemas.microsoft.com/office/drawing/2014/main" val="10001"/>
                  </a:ext>
                </a:extLst>
              </a:tr>
              <a:tr h="327782">
                <a:tc>
                  <a:txBody>
                    <a:bodyPr/>
                    <a:lstStyle/>
                    <a:p>
                      <a:pPr marL="280670">
                        <a:lnSpc>
                          <a:spcPct val="100000"/>
                        </a:lnSpc>
                        <a:spcBef>
                          <a:spcPts val="295"/>
                        </a:spcBef>
                      </a:pPr>
                      <a:r>
                        <a:rPr sz="1400" dirty="0">
                          <a:solidFill>
                            <a:srgbClr val="F9F9F9"/>
                          </a:solidFill>
                          <a:latin typeface="微软雅黑"/>
                          <a:cs typeface="微软雅黑"/>
                        </a:rPr>
                        <a:t>密匙管理</a:t>
                      </a:r>
                      <a:endParaRPr sz="1400">
                        <a:latin typeface="微软雅黑"/>
                        <a:cs typeface="微软雅黑"/>
                      </a:endParaRPr>
                    </a:p>
                  </a:txBody>
                  <a:tcPr marL="0" marR="0" marT="0" marB="0">
                    <a:solidFill>
                      <a:srgbClr val="9DD2E7"/>
                    </a:solidFill>
                  </a:tcPr>
                </a:tc>
                <a:tc>
                  <a:txBody>
                    <a:bodyPr/>
                    <a:lstStyle/>
                    <a:p>
                      <a:endParaRPr sz="1400">
                        <a:latin typeface="微软雅黑"/>
                        <a:cs typeface="微软雅黑"/>
                      </a:endParaRPr>
                    </a:p>
                  </a:txBody>
                  <a:tcPr marL="0" marR="0" marT="0" marB="0">
                    <a:lnR w="12192">
                      <a:solidFill>
                        <a:srgbClr val="9DD2E7"/>
                      </a:solidFill>
                      <a:prstDash val="solid"/>
                    </a:lnR>
                  </a:tcPr>
                </a:tc>
                <a:tc>
                  <a:txBody>
                    <a:bodyPr/>
                    <a:lstStyle/>
                    <a:p>
                      <a:pPr marL="280670">
                        <a:lnSpc>
                          <a:spcPct val="100000"/>
                        </a:lnSpc>
                        <a:spcBef>
                          <a:spcPts val="295"/>
                        </a:spcBef>
                      </a:pPr>
                      <a:r>
                        <a:rPr sz="1400" dirty="0">
                          <a:solidFill>
                            <a:srgbClr val="F9F9F9"/>
                          </a:solidFill>
                          <a:latin typeface="微软雅黑"/>
                          <a:cs typeface="微软雅黑"/>
                        </a:rPr>
                        <a:t>网络通信</a:t>
                      </a:r>
                      <a:endParaRPr sz="1400">
                        <a:latin typeface="微软雅黑"/>
                        <a:cs typeface="微软雅黑"/>
                      </a:endParaRPr>
                    </a:p>
                  </a:txBody>
                  <a:tcPr marL="0" marR="0" marT="0" marB="0">
                    <a:lnL w="12192" cap="flat" cmpd="sng" algn="ctr">
                      <a:solidFill>
                        <a:srgbClr val="9DD2E7"/>
                      </a:solidFill>
                      <a:prstDash val="solid"/>
                      <a:round/>
                      <a:headEnd type="none" w="med" len="med"/>
                      <a:tailEnd type="none" w="med" len="med"/>
                    </a:lnL>
                    <a:solidFill>
                      <a:srgbClr val="9DD2E7"/>
                    </a:solidFill>
                  </a:tcPr>
                </a:tc>
                <a:tc>
                  <a:txBody>
                    <a:bodyPr/>
                    <a:lstStyle/>
                    <a:p>
                      <a:endParaRPr sz="1400">
                        <a:latin typeface="微软雅黑"/>
                        <a:cs typeface="微软雅黑"/>
                      </a:endParaRPr>
                    </a:p>
                  </a:txBody>
                  <a:tcPr marL="0" marR="0" marT="0" marB="0">
                    <a:lnR w="12192">
                      <a:solidFill>
                        <a:srgbClr val="9DD2E7"/>
                      </a:solidFill>
                      <a:prstDash val="solid"/>
                    </a:lnR>
                  </a:tcPr>
                </a:tc>
                <a:tc>
                  <a:txBody>
                    <a:bodyPr/>
                    <a:lstStyle/>
                    <a:p>
                      <a:pPr marL="280670">
                        <a:lnSpc>
                          <a:spcPct val="100000"/>
                        </a:lnSpc>
                        <a:spcBef>
                          <a:spcPts val="330"/>
                        </a:spcBef>
                      </a:pPr>
                      <a:r>
                        <a:rPr sz="1400" dirty="0">
                          <a:solidFill>
                            <a:srgbClr val="F9F9F9"/>
                          </a:solidFill>
                          <a:latin typeface="微软雅黑"/>
                          <a:cs typeface="微软雅黑"/>
                        </a:rPr>
                        <a:t>合约触发</a:t>
                      </a:r>
                      <a:endParaRPr sz="1400">
                        <a:latin typeface="微软雅黑"/>
                        <a:cs typeface="微软雅黑"/>
                      </a:endParaRPr>
                    </a:p>
                  </a:txBody>
                  <a:tcPr marL="0" marR="0" marT="0" marB="0">
                    <a:lnL w="12192" cap="flat" cmpd="sng" algn="ctr">
                      <a:solidFill>
                        <a:srgbClr val="9DD2E7"/>
                      </a:solidFill>
                      <a:prstDash val="solid"/>
                      <a:round/>
                      <a:headEnd type="none" w="med" len="med"/>
                      <a:tailEnd type="none" w="med" len="med"/>
                    </a:lnL>
                    <a:solidFill>
                      <a:srgbClr val="9DD2E7"/>
                    </a:solidFill>
                  </a:tcPr>
                </a:tc>
                <a:tc>
                  <a:txBody>
                    <a:bodyPr/>
                    <a:lstStyle/>
                    <a:p>
                      <a:endParaRPr sz="1400">
                        <a:latin typeface="微软雅黑"/>
                        <a:cs typeface="微软雅黑"/>
                      </a:endParaRPr>
                    </a:p>
                  </a:txBody>
                  <a:tcPr marL="0" marR="0" marT="0" marB="0">
                    <a:lnR w="12192">
                      <a:solidFill>
                        <a:srgbClr val="9DD2E7"/>
                      </a:solidFill>
                      <a:prstDash val="solid"/>
                    </a:lnR>
                  </a:tcPr>
                </a:tc>
                <a:tc>
                  <a:txBody>
                    <a:bodyPr/>
                    <a:lstStyle/>
                    <a:p>
                      <a:pPr marL="48895" algn="ctr">
                        <a:lnSpc>
                          <a:spcPct val="100000"/>
                        </a:lnSpc>
                        <a:spcBef>
                          <a:spcPts val="330"/>
                        </a:spcBef>
                      </a:pPr>
                      <a:r>
                        <a:rPr sz="1400" dirty="0">
                          <a:solidFill>
                            <a:srgbClr val="F9F9F9"/>
                          </a:solidFill>
                          <a:latin typeface="微软雅黑"/>
                          <a:cs typeface="微软雅黑"/>
                        </a:rPr>
                        <a:t>发布</a:t>
                      </a:r>
                      <a:endParaRPr sz="1400">
                        <a:latin typeface="微软雅黑"/>
                        <a:cs typeface="微软雅黑"/>
                      </a:endParaRPr>
                    </a:p>
                  </a:txBody>
                  <a:tcPr marL="0" marR="0" marT="0" marB="0">
                    <a:lnL w="12192" cap="flat" cmpd="sng" algn="ctr">
                      <a:solidFill>
                        <a:srgbClr val="9DD2E7"/>
                      </a:solidFill>
                      <a:prstDash val="solid"/>
                      <a:round/>
                      <a:headEnd type="none" w="med" len="med"/>
                      <a:tailEnd type="none" w="med" len="med"/>
                    </a:lnL>
                    <a:solidFill>
                      <a:srgbClr val="9DD2E7"/>
                    </a:solidFill>
                  </a:tcPr>
                </a:tc>
                <a:tc>
                  <a:txBody>
                    <a:bodyPr/>
                    <a:lstStyle/>
                    <a:p>
                      <a:pPr marL="65405" algn="ctr">
                        <a:lnSpc>
                          <a:spcPct val="100000"/>
                        </a:lnSpc>
                        <a:spcBef>
                          <a:spcPts val="295"/>
                        </a:spcBef>
                      </a:pPr>
                      <a:r>
                        <a:rPr sz="1400" spc="5" dirty="0">
                          <a:solidFill>
                            <a:srgbClr val="F9F9F9"/>
                          </a:solidFill>
                          <a:latin typeface="微软雅黑"/>
                          <a:cs typeface="微软雅黑"/>
                        </a:rPr>
                        <a:t>云适配</a:t>
                      </a:r>
                      <a:endParaRPr sz="1400">
                        <a:latin typeface="微软雅黑"/>
                        <a:cs typeface="微软雅黑"/>
                      </a:endParaRPr>
                    </a:p>
                  </a:txBody>
                  <a:tcPr marL="0" marR="0" marT="0" marB="0">
                    <a:solidFill>
                      <a:srgbClr val="9DD2E7"/>
                    </a:solidFill>
                  </a:tcPr>
                </a:tc>
                <a:extLst>
                  <a:ext uri="{0D108BD9-81ED-4DB2-BD59-A6C34878D82A}">
                    <a16:rowId xmlns:a16="http://schemas.microsoft.com/office/drawing/2014/main" val="10002"/>
                  </a:ext>
                </a:extLst>
              </a:tr>
              <a:tr h="338326">
                <a:tc>
                  <a:txBody>
                    <a:bodyPr/>
                    <a:lstStyle/>
                    <a:p>
                      <a:pPr marL="280670">
                        <a:lnSpc>
                          <a:spcPct val="100000"/>
                        </a:lnSpc>
                        <a:spcBef>
                          <a:spcPts val="295"/>
                        </a:spcBef>
                      </a:pPr>
                      <a:r>
                        <a:rPr sz="1400" dirty="0">
                          <a:solidFill>
                            <a:srgbClr val="F9F9F9"/>
                          </a:solidFill>
                          <a:latin typeface="微软雅黑"/>
                          <a:cs typeface="微软雅黑"/>
                        </a:rPr>
                        <a:t>风控审计</a:t>
                      </a:r>
                      <a:endParaRPr sz="1400">
                        <a:latin typeface="微软雅黑"/>
                        <a:cs typeface="微软雅黑"/>
                      </a:endParaRPr>
                    </a:p>
                  </a:txBody>
                  <a:tcPr marL="0" marR="0" marT="0" marB="0">
                    <a:solidFill>
                      <a:srgbClr val="9DD2E7"/>
                    </a:solidFill>
                  </a:tcPr>
                </a:tc>
                <a:tc>
                  <a:txBody>
                    <a:bodyPr/>
                    <a:lstStyle/>
                    <a:p>
                      <a:endParaRPr sz="1400">
                        <a:latin typeface="微软雅黑"/>
                        <a:cs typeface="微软雅黑"/>
                      </a:endParaRPr>
                    </a:p>
                  </a:txBody>
                  <a:tcPr marL="0" marR="0" marT="0" marB="0">
                    <a:lnR w="12192">
                      <a:solidFill>
                        <a:srgbClr val="9DD2E7"/>
                      </a:solidFill>
                      <a:prstDash val="solid"/>
                    </a:lnR>
                  </a:tcPr>
                </a:tc>
                <a:tc>
                  <a:txBody>
                    <a:bodyPr/>
                    <a:lstStyle/>
                    <a:p>
                      <a:pPr marL="280670">
                        <a:lnSpc>
                          <a:spcPct val="100000"/>
                        </a:lnSpc>
                        <a:spcBef>
                          <a:spcPts val="295"/>
                        </a:spcBef>
                      </a:pPr>
                      <a:r>
                        <a:rPr sz="1400" dirty="0">
                          <a:solidFill>
                            <a:srgbClr val="F9F9F9"/>
                          </a:solidFill>
                          <a:latin typeface="微软雅黑"/>
                          <a:cs typeface="微软雅黑"/>
                        </a:rPr>
                        <a:t>记录存储</a:t>
                      </a:r>
                      <a:endParaRPr sz="1400">
                        <a:latin typeface="微软雅黑"/>
                        <a:cs typeface="微软雅黑"/>
                      </a:endParaRPr>
                    </a:p>
                  </a:txBody>
                  <a:tcPr marL="0" marR="0" marT="0" marB="0">
                    <a:lnL w="12192" cap="flat" cmpd="sng" algn="ctr">
                      <a:solidFill>
                        <a:srgbClr val="9DD2E7"/>
                      </a:solidFill>
                      <a:prstDash val="solid"/>
                      <a:round/>
                      <a:headEnd type="none" w="med" len="med"/>
                      <a:tailEnd type="none" w="med" len="med"/>
                    </a:lnL>
                    <a:solidFill>
                      <a:srgbClr val="9DD2E7"/>
                    </a:solidFill>
                  </a:tcPr>
                </a:tc>
                <a:tc>
                  <a:txBody>
                    <a:bodyPr/>
                    <a:lstStyle/>
                    <a:p>
                      <a:endParaRPr sz="1400">
                        <a:latin typeface="微软雅黑"/>
                        <a:cs typeface="微软雅黑"/>
                      </a:endParaRPr>
                    </a:p>
                  </a:txBody>
                  <a:tcPr marL="0" marR="0" marT="0" marB="0">
                    <a:lnR w="12192">
                      <a:solidFill>
                        <a:srgbClr val="9DD2E7"/>
                      </a:solidFill>
                      <a:prstDash val="solid"/>
                    </a:lnR>
                  </a:tcPr>
                </a:tc>
                <a:tc>
                  <a:txBody>
                    <a:bodyPr/>
                    <a:lstStyle/>
                    <a:p>
                      <a:pPr marL="280670">
                        <a:lnSpc>
                          <a:spcPct val="100000"/>
                        </a:lnSpc>
                        <a:spcBef>
                          <a:spcPts val="330"/>
                        </a:spcBef>
                      </a:pPr>
                      <a:r>
                        <a:rPr sz="1400" dirty="0">
                          <a:solidFill>
                            <a:srgbClr val="F9F9F9"/>
                          </a:solidFill>
                          <a:latin typeface="微软雅黑"/>
                          <a:cs typeface="微软雅黑"/>
                        </a:rPr>
                        <a:t>升级注销</a:t>
                      </a:r>
                      <a:endParaRPr sz="1400">
                        <a:latin typeface="微软雅黑"/>
                        <a:cs typeface="微软雅黑"/>
                      </a:endParaRPr>
                    </a:p>
                  </a:txBody>
                  <a:tcPr marL="0" marR="0" marT="0" marB="0">
                    <a:lnL w="12192" cap="flat" cmpd="sng" algn="ctr">
                      <a:solidFill>
                        <a:srgbClr val="9DD2E7"/>
                      </a:solidFill>
                      <a:prstDash val="solid"/>
                      <a:round/>
                      <a:headEnd type="none" w="med" len="med"/>
                      <a:tailEnd type="none" w="med" len="med"/>
                    </a:lnL>
                    <a:solidFill>
                      <a:srgbClr val="9DD2E7"/>
                    </a:solidFill>
                  </a:tcPr>
                </a:tc>
                <a:tc>
                  <a:txBody>
                    <a:bodyPr/>
                    <a:lstStyle/>
                    <a:p>
                      <a:endParaRPr sz="1400">
                        <a:latin typeface="微软雅黑"/>
                        <a:cs typeface="微软雅黑"/>
                      </a:endParaRPr>
                    </a:p>
                  </a:txBody>
                  <a:tcPr marL="0" marR="0" marT="0" marB="0">
                    <a:lnR w="12192">
                      <a:solidFill>
                        <a:srgbClr val="9DD2E7"/>
                      </a:solidFill>
                      <a:prstDash val="solid"/>
                    </a:lnR>
                  </a:tcPr>
                </a:tc>
                <a:tc>
                  <a:txBody>
                    <a:bodyPr/>
                    <a:lstStyle/>
                    <a:p>
                      <a:endParaRPr sz="1400">
                        <a:latin typeface="微软雅黑"/>
                        <a:cs typeface="微软雅黑"/>
                      </a:endParaRPr>
                    </a:p>
                  </a:txBody>
                  <a:tcPr marL="0" marR="0" marT="0" marB="0">
                    <a:lnL w="12192">
                      <a:solidFill>
                        <a:srgbClr val="9DD2E7"/>
                      </a:solidFill>
                      <a:prstDash val="solid"/>
                    </a:lnL>
                  </a:tcPr>
                </a:tc>
                <a:tc>
                  <a:txBody>
                    <a:bodyPr/>
                    <a:lstStyle/>
                    <a:p>
                      <a:endParaRPr sz="1400">
                        <a:latin typeface="微软雅黑"/>
                        <a:cs typeface="微软雅黑"/>
                      </a:endParaRPr>
                    </a:p>
                  </a:txBody>
                  <a:tcPr marL="0" marR="0" marT="0" marB="0"/>
                </a:tc>
                <a:extLst>
                  <a:ext uri="{0D108BD9-81ED-4DB2-BD59-A6C34878D82A}">
                    <a16:rowId xmlns:a16="http://schemas.microsoft.com/office/drawing/2014/main" val="10003"/>
                  </a:ext>
                </a:extLst>
              </a:tr>
            </a:tbl>
          </a:graphicData>
        </a:graphic>
      </p:graphicFrame>
      <p:sp>
        <p:nvSpPr>
          <p:cNvPr id="104" name="object 104"/>
          <p:cNvSpPr/>
          <p:nvPr/>
        </p:nvSpPr>
        <p:spPr>
          <a:xfrm>
            <a:off x="4760976" y="4439411"/>
            <a:ext cx="6719570" cy="277495"/>
          </a:xfrm>
          <a:custGeom>
            <a:avLst/>
            <a:gdLst/>
            <a:ahLst/>
            <a:cxnLst/>
            <a:rect l="l" t="t" r="r" b="b"/>
            <a:pathLst>
              <a:path w="6719570" h="277495">
                <a:moveTo>
                  <a:pt x="6673088" y="0"/>
                </a:moveTo>
                <a:lnTo>
                  <a:pt x="46227" y="0"/>
                </a:lnTo>
                <a:lnTo>
                  <a:pt x="28235" y="3633"/>
                </a:lnTo>
                <a:lnTo>
                  <a:pt x="13541" y="13541"/>
                </a:lnTo>
                <a:lnTo>
                  <a:pt x="3633" y="28235"/>
                </a:lnTo>
                <a:lnTo>
                  <a:pt x="0" y="46227"/>
                </a:lnTo>
                <a:lnTo>
                  <a:pt x="0" y="231139"/>
                </a:lnTo>
                <a:lnTo>
                  <a:pt x="3633" y="249132"/>
                </a:lnTo>
                <a:lnTo>
                  <a:pt x="13541" y="263826"/>
                </a:lnTo>
                <a:lnTo>
                  <a:pt x="28235" y="273734"/>
                </a:lnTo>
                <a:lnTo>
                  <a:pt x="46227" y="277368"/>
                </a:lnTo>
                <a:lnTo>
                  <a:pt x="6673088" y="277368"/>
                </a:lnTo>
                <a:lnTo>
                  <a:pt x="6691080" y="273734"/>
                </a:lnTo>
                <a:lnTo>
                  <a:pt x="6705774" y="263826"/>
                </a:lnTo>
                <a:lnTo>
                  <a:pt x="6715682" y="249132"/>
                </a:lnTo>
                <a:lnTo>
                  <a:pt x="6719316" y="231139"/>
                </a:lnTo>
                <a:lnTo>
                  <a:pt x="6719316" y="46227"/>
                </a:lnTo>
                <a:lnTo>
                  <a:pt x="6715682" y="28235"/>
                </a:lnTo>
                <a:lnTo>
                  <a:pt x="6705774" y="13541"/>
                </a:lnTo>
                <a:lnTo>
                  <a:pt x="6691080" y="3633"/>
                </a:lnTo>
                <a:lnTo>
                  <a:pt x="6673088" y="0"/>
                </a:lnTo>
                <a:close/>
              </a:path>
            </a:pathLst>
          </a:custGeom>
          <a:solidFill>
            <a:srgbClr val="1D9ED2"/>
          </a:solidFill>
        </p:spPr>
        <p:txBody>
          <a:bodyPr wrap="square" lIns="0" tIns="0" rIns="0" bIns="0" rtlCol="0"/>
          <a:lstStyle/>
          <a:p>
            <a:endParaRPr/>
          </a:p>
        </p:txBody>
      </p:sp>
      <p:sp>
        <p:nvSpPr>
          <p:cNvPr id="105" name="object 105"/>
          <p:cNvSpPr/>
          <p:nvPr/>
        </p:nvSpPr>
        <p:spPr>
          <a:xfrm>
            <a:off x="4768596" y="4066032"/>
            <a:ext cx="1295400" cy="288290"/>
          </a:xfrm>
          <a:custGeom>
            <a:avLst/>
            <a:gdLst/>
            <a:ahLst/>
            <a:cxnLst/>
            <a:rect l="l" t="t" r="r" b="b"/>
            <a:pathLst>
              <a:path w="1295400" h="288289">
                <a:moveTo>
                  <a:pt x="1247393" y="0"/>
                </a:moveTo>
                <a:lnTo>
                  <a:pt x="48005" y="0"/>
                </a:lnTo>
                <a:lnTo>
                  <a:pt x="29307" y="3768"/>
                </a:lnTo>
                <a:lnTo>
                  <a:pt x="14049" y="14049"/>
                </a:lnTo>
                <a:lnTo>
                  <a:pt x="3768" y="29307"/>
                </a:lnTo>
                <a:lnTo>
                  <a:pt x="0" y="48006"/>
                </a:lnTo>
                <a:lnTo>
                  <a:pt x="0" y="240030"/>
                </a:lnTo>
                <a:lnTo>
                  <a:pt x="3768" y="258728"/>
                </a:lnTo>
                <a:lnTo>
                  <a:pt x="14049" y="273986"/>
                </a:lnTo>
                <a:lnTo>
                  <a:pt x="29307" y="284267"/>
                </a:lnTo>
                <a:lnTo>
                  <a:pt x="48005" y="288036"/>
                </a:lnTo>
                <a:lnTo>
                  <a:pt x="1247393" y="288036"/>
                </a:lnTo>
                <a:lnTo>
                  <a:pt x="1266092" y="284267"/>
                </a:lnTo>
                <a:lnTo>
                  <a:pt x="1281350" y="273986"/>
                </a:lnTo>
                <a:lnTo>
                  <a:pt x="1291631" y="258728"/>
                </a:lnTo>
                <a:lnTo>
                  <a:pt x="1295400" y="240030"/>
                </a:lnTo>
                <a:lnTo>
                  <a:pt x="1295400" y="48006"/>
                </a:lnTo>
                <a:lnTo>
                  <a:pt x="1291631" y="29307"/>
                </a:lnTo>
                <a:lnTo>
                  <a:pt x="1281350" y="14049"/>
                </a:lnTo>
                <a:lnTo>
                  <a:pt x="1266092" y="3768"/>
                </a:lnTo>
                <a:lnTo>
                  <a:pt x="1247393" y="0"/>
                </a:lnTo>
                <a:close/>
              </a:path>
            </a:pathLst>
          </a:custGeom>
          <a:solidFill>
            <a:srgbClr val="F6C000"/>
          </a:solidFill>
        </p:spPr>
        <p:txBody>
          <a:bodyPr wrap="square" lIns="0" tIns="0" rIns="0" bIns="0" rtlCol="0"/>
          <a:lstStyle/>
          <a:p>
            <a:endParaRPr/>
          </a:p>
        </p:txBody>
      </p:sp>
      <p:sp>
        <p:nvSpPr>
          <p:cNvPr id="106" name="object 106"/>
          <p:cNvSpPr/>
          <p:nvPr/>
        </p:nvSpPr>
        <p:spPr>
          <a:xfrm>
            <a:off x="8836152" y="4066032"/>
            <a:ext cx="1297305" cy="288290"/>
          </a:xfrm>
          <a:custGeom>
            <a:avLst/>
            <a:gdLst/>
            <a:ahLst/>
            <a:cxnLst/>
            <a:rect l="l" t="t" r="r" b="b"/>
            <a:pathLst>
              <a:path w="1297304" h="288289">
                <a:moveTo>
                  <a:pt x="1248918" y="0"/>
                </a:moveTo>
                <a:lnTo>
                  <a:pt x="48005" y="0"/>
                </a:lnTo>
                <a:lnTo>
                  <a:pt x="29307" y="3768"/>
                </a:lnTo>
                <a:lnTo>
                  <a:pt x="14049" y="14049"/>
                </a:lnTo>
                <a:lnTo>
                  <a:pt x="3768" y="29307"/>
                </a:lnTo>
                <a:lnTo>
                  <a:pt x="0" y="48006"/>
                </a:lnTo>
                <a:lnTo>
                  <a:pt x="0" y="240030"/>
                </a:lnTo>
                <a:lnTo>
                  <a:pt x="3768" y="258728"/>
                </a:lnTo>
                <a:lnTo>
                  <a:pt x="14049" y="273986"/>
                </a:lnTo>
                <a:lnTo>
                  <a:pt x="29307" y="284267"/>
                </a:lnTo>
                <a:lnTo>
                  <a:pt x="48005" y="288036"/>
                </a:lnTo>
                <a:lnTo>
                  <a:pt x="1248918" y="288036"/>
                </a:lnTo>
                <a:lnTo>
                  <a:pt x="1267616" y="284267"/>
                </a:lnTo>
                <a:lnTo>
                  <a:pt x="1282874" y="273986"/>
                </a:lnTo>
                <a:lnTo>
                  <a:pt x="1293155" y="258728"/>
                </a:lnTo>
                <a:lnTo>
                  <a:pt x="1296924" y="240030"/>
                </a:lnTo>
                <a:lnTo>
                  <a:pt x="1296924" y="48006"/>
                </a:lnTo>
                <a:lnTo>
                  <a:pt x="1293155" y="29307"/>
                </a:lnTo>
                <a:lnTo>
                  <a:pt x="1282874" y="14049"/>
                </a:lnTo>
                <a:lnTo>
                  <a:pt x="1267616" y="3768"/>
                </a:lnTo>
                <a:lnTo>
                  <a:pt x="1248918" y="0"/>
                </a:lnTo>
                <a:close/>
              </a:path>
            </a:pathLst>
          </a:custGeom>
          <a:solidFill>
            <a:srgbClr val="F6C000"/>
          </a:solidFill>
        </p:spPr>
        <p:txBody>
          <a:bodyPr wrap="square" lIns="0" tIns="0" rIns="0" bIns="0" rtlCol="0"/>
          <a:lstStyle/>
          <a:p>
            <a:endParaRPr/>
          </a:p>
        </p:txBody>
      </p:sp>
      <p:sp>
        <p:nvSpPr>
          <p:cNvPr id="107" name="object 107"/>
          <p:cNvSpPr/>
          <p:nvPr/>
        </p:nvSpPr>
        <p:spPr>
          <a:xfrm>
            <a:off x="6123432" y="4066032"/>
            <a:ext cx="1297305" cy="288290"/>
          </a:xfrm>
          <a:custGeom>
            <a:avLst/>
            <a:gdLst/>
            <a:ahLst/>
            <a:cxnLst/>
            <a:rect l="l" t="t" r="r" b="b"/>
            <a:pathLst>
              <a:path w="1297304" h="288289">
                <a:moveTo>
                  <a:pt x="1248917" y="0"/>
                </a:moveTo>
                <a:lnTo>
                  <a:pt x="48005" y="0"/>
                </a:lnTo>
                <a:lnTo>
                  <a:pt x="29307" y="3768"/>
                </a:lnTo>
                <a:lnTo>
                  <a:pt x="14049" y="14049"/>
                </a:lnTo>
                <a:lnTo>
                  <a:pt x="3768" y="29307"/>
                </a:lnTo>
                <a:lnTo>
                  <a:pt x="0" y="48006"/>
                </a:lnTo>
                <a:lnTo>
                  <a:pt x="0" y="240030"/>
                </a:lnTo>
                <a:lnTo>
                  <a:pt x="3768" y="258728"/>
                </a:lnTo>
                <a:lnTo>
                  <a:pt x="14049" y="273986"/>
                </a:lnTo>
                <a:lnTo>
                  <a:pt x="29307" y="284267"/>
                </a:lnTo>
                <a:lnTo>
                  <a:pt x="48005" y="288036"/>
                </a:lnTo>
                <a:lnTo>
                  <a:pt x="1248917" y="288036"/>
                </a:lnTo>
                <a:lnTo>
                  <a:pt x="1267616" y="284267"/>
                </a:lnTo>
                <a:lnTo>
                  <a:pt x="1282874" y="273986"/>
                </a:lnTo>
                <a:lnTo>
                  <a:pt x="1293155" y="258728"/>
                </a:lnTo>
                <a:lnTo>
                  <a:pt x="1296923" y="240030"/>
                </a:lnTo>
                <a:lnTo>
                  <a:pt x="1296923" y="48006"/>
                </a:lnTo>
                <a:lnTo>
                  <a:pt x="1293155" y="29307"/>
                </a:lnTo>
                <a:lnTo>
                  <a:pt x="1282874" y="14049"/>
                </a:lnTo>
                <a:lnTo>
                  <a:pt x="1267616" y="3768"/>
                </a:lnTo>
                <a:lnTo>
                  <a:pt x="1248917" y="0"/>
                </a:lnTo>
                <a:close/>
              </a:path>
            </a:pathLst>
          </a:custGeom>
          <a:solidFill>
            <a:srgbClr val="F6C000"/>
          </a:solidFill>
        </p:spPr>
        <p:txBody>
          <a:bodyPr wrap="square" lIns="0" tIns="0" rIns="0" bIns="0" rtlCol="0"/>
          <a:lstStyle/>
          <a:p>
            <a:endParaRPr/>
          </a:p>
        </p:txBody>
      </p:sp>
      <p:sp>
        <p:nvSpPr>
          <p:cNvPr id="108" name="object 108"/>
          <p:cNvSpPr/>
          <p:nvPr/>
        </p:nvSpPr>
        <p:spPr>
          <a:xfrm>
            <a:off x="7479792" y="4066032"/>
            <a:ext cx="1297305" cy="288290"/>
          </a:xfrm>
          <a:custGeom>
            <a:avLst/>
            <a:gdLst/>
            <a:ahLst/>
            <a:cxnLst/>
            <a:rect l="l" t="t" r="r" b="b"/>
            <a:pathLst>
              <a:path w="1297304" h="288289">
                <a:moveTo>
                  <a:pt x="1248917" y="0"/>
                </a:moveTo>
                <a:lnTo>
                  <a:pt x="48005" y="0"/>
                </a:lnTo>
                <a:lnTo>
                  <a:pt x="29307" y="3768"/>
                </a:lnTo>
                <a:lnTo>
                  <a:pt x="14049" y="14049"/>
                </a:lnTo>
                <a:lnTo>
                  <a:pt x="3768" y="29307"/>
                </a:lnTo>
                <a:lnTo>
                  <a:pt x="0" y="48006"/>
                </a:lnTo>
                <a:lnTo>
                  <a:pt x="0" y="240030"/>
                </a:lnTo>
                <a:lnTo>
                  <a:pt x="3768" y="258728"/>
                </a:lnTo>
                <a:lnTo>
                  <a:pt x="14049" y="273986"/>
                </a:lnTo>
                <a:lnTo>
                  <a:pt x="29307" y="284267"/>
                </a:lnTo>
                <a:lnTo>
                  <a:pt x="48005" y="288036"/>
                </a:lnTo>
                <a:lnTo>
                  <a:pt x="1248917" y="288036"/>
                </a:lnTo>
                <a:lnTo>
                  <a:pt x="1267616" y="284267"/>
                </a:lnTo>
                <a:lnTo>
                  <a:pt x="1282874" y="273986"/>
                </a:lnTo>
                <a:lnTo>
                  <a:pt x="1293155" y="258728"/>
                </a:lnTo>
                <a:lnTo>
                  <a:pt x="1296924" y="240030"/>
                </a:lnTo>
                <a:lnTo>
                  <a:pt x="1296924" y="48006"/>
                </a:lnTo>
                <a:lnTo>
                  <a:pt x="1293155" y="29307"/>
                </a:lnTo>
                <a:lnTo>
                  <a:pt x="1282874" y="14049"/>
                </a:lnTo>
                <a:lnTo>
                  <a:pt x="1267616" y="3768"/>
                </a:lnTo>
                <a:lnTo>
                  <a:pt x="1248917" y="0"/>
                </a:lnTo>
                <a:close/>
              </a:path>
            </a:pathLst>
          </a:custGeom>
          <a:solidFill>
            <a:srgbClr val="F6C000"/>
          </a:solidFill>
        </p:spPr>
        <p:txBody>
          <a:bodyPr wrap="square" lIns="0" tIns="0" rIns="0" bIns="0" rtlCol="0"/>
          <a:lstStyle/>
          <a:p>
            <a:endParaRPr/>
          </a:p>
        </p:txBody>
      </p:sp>
      <p:sp>
        <p:nvSpPr>
          <p:cNvPr id="109" name="object 109"/>
          <p:cNvSpPr/>
          <p:nvPr/>
        </p:nvSpPr>
        <p:spPr>
          <a:xfrm>
            <a:off x="10192511" y="4066032"/>
            <a:ext cx="1295400" cy="288290"/>
          </a:xfrm>
          <a:custGeom>
            <a:avLst/>
            <a:gdLst/>
            <a:ahLst/>
            <a:cxnLst/>
            <a:rect l="l" t="t" r="r" b="b"/>
            <a:pathLst>
              <a:path w="1295400" h="288289">
                <a:moveTo>
                  <a:pt x="1247394" y="0"/>
                </a:moveTo>
                <a:lnTo>
                  <a:pt x="48006" y="0"/>
                </a:lnTo>
                <a:lnTo>
                  <a:pt x="29307" y="3768"/>
                </a:lnTo>
                <a:lnTo>
                  <a:pt x="14049" y="14049"/>
                </a:lnTo>
                <a:lnTo>
                  <a:pt x="3768" y="29307"/>
                </a:lnTo>
                <a:lnTo>
                  <a:pt x="0" y="48006"/>
                </a:lnTo>
                <a:lnTo>
                  <a:pt x="0" y="240030"/>
                </a:lnTo>
                <a:lnTo>
                  <a:pt x="3768" y="258728"/>
                </a:lnTo>
                <a:lnTo>
                  <a:pt x="14049" y="273986"/>
                </a:lnTo>
                <a:lnTo>
                  <a:pt x="29307" y="284267"/>
                </a:lnTo>
                <a:lnTo>
                  <a:pt x="48006" y="288036"/>
                </a:lnTo>
                <a:lnTo>
                  <a:pt x="1247394" y="288036"/>
                </a:lnTo>
                <a:lnTo>
                  <a:pt x="1266092" y="284267"/>
                </a:lnTo>
                <a:lnTo>
                  <a:pt x="1281350" y="273986"/>
                </a:lnTo>
                <a:lnTo>
                  <a:pt x="1291631" y="258728"/>
                </a:lnTo>
                <a:lnTo>
                  <a:pt x="1295400" y="240030"/>
                </a:lnTo>
                <a:lnTo>
                  <a:pt x="1295400" y="48006"/>
                </a:lnTo>
                <a:lnTo>
                  <a:pt x="1291631" y="29307"/>
                </a:lnTo>
                <a:lnTo>
                  <a:pt x="1281350" y="14049"/>
                </a:lnTo>
                <a:lnTo>
                  <a:pt x="1266092" y="3768"/>
                </a:lnTo>
                <a:lnTo>
                  <a:pt x="1247394" y="0"/>
                </a:lnTo>
                <a:close/>
              </a:path>
            </a:pathLst>
          </a:custGeom>
          <a:solidFill>
            <a:srgbClr val="F6C000"/>
          </a:solidFill>
        </p:spPr>
        <p:txBody>
          <a:bodyPr wrap="square" lIns="0" tIns="0" rIns="0" bIns="0" rtlCol="0"/>
          <a:lstStyle/>
          <a:p>
            <a:endParaRPr/>
          </a:p>
        </p:txBody>
      </p:sp>
      <p:sp>
        <p:nvSpPr>
          <p:cNvPr id="110" name="object 110"/>
          <p:cNvSpPr txBox="1"/>
          <p:nvPr/>
        </p:nvSpPr>
        <p:spPr>
          <a:xfrm>
            <a:off x="10706481" y="3980942"/>
            <a:ext cx="270510" cy="317500"/>
          </a:xfrm>
          <a:prstGeom prst="rect">
            <a:avLst/>
          </a:prstGeom>
        </p:spPr>
        <p:txBody>
          <a:bodyPr vert="horz" wrap="square" lIns="0" tIns="0" rIns="0" bIns="0" rtlCol="0">
            <a:spAutoFit/>
          </a:bodyPr>
          <a:lstStyle/>
          <a:p>
            <a:pPr marL="12700">
              <a:lnSpc>
                <a:spcPct val="100000"/>
              </a:lnSpc>
            </a:pPr>
            <a:r>
              <a:rPr sz="2000" b="1" dirty="0">
                <a:solidFill>
                  <a:srgbClr val="F9F9F9"/>
                </a:solidFill>
                <a:latin typeface="微软雅黑"/>
                <a:cs typeface="微软雅黑"/>
              </a:rPr>
              <a:t>…</a:t>
            </a:r>
            <a:endParaRPr sz="2000">
              <a:latin typeface="微软雅黑"/>
              <a:cs typeface="微软雅黑"/>
            </a:endParaRPr>
          </a:p>
        </p:txBody>
      </p:sp>
      <p:sp>
        <p:nvSpPr>
          <p:cNvPr id="111" name="object 111"/>
          <p:cNvSpPr/>
          <p:nvPr/>
        </p:nvSpPr>
        <p:spPr>
          <a:xfrm>
            <a:off x="4760976" y="3742944"/>
            <a:ext cx="6719570" cy="279400"/>
          </a:xfrm>
          <a:custGeom>
            <a:avLst/>
            <a:gdLst/>
            <a:ahLst/>
            <a:cxnLst/>
            <a:rect l="l" t="t" r="r" b="b"/>
            <a:pathLst>
              <a:path w="6719570" h="279400">
                <a:moveTo>
                  <a:pt x="6672833" y="0"/>
                </a:moveTo>
                <a:lnTo>
                  <a:pt x="46482" y="0"/>
                </a:lnTo>
                <a:lnTo>
                  <a:pt x="28396" y="3655"/>
                </a:lnTo>
                <a:lnTo>
                  <a:pt x="13620" y="13620"/>
                </a:lnTo>
                <a:lnTo>
                  <a:pt x="3655" y="28396"/>
                </a:lnTo>
                <a:lnTo>
                  <a:pt x="0" y="46481"/>
                </a:lnTo>
                <a:lnTo>
                  <a:pt x="0" y="232409"/>
                </a:lnTo>
                <a:lnTo>
                  <a:pt x="3655" y="250495"/>
                </a:lnTo>
                <a:lnTo>
                  <a:pt x="13620" y="265271"/>
                </a:lnTo>
                <a:lnTo>
                  <a:pt x="28396" y="275236"/>
                </a:lnTo>
                <a:lnTo>
                  <a:pt x="46482" y="278891"/>
                </a:lnTo>
                <a:lnTo>
                  <a:pt x="6672833" y="278891"/>
                </a:lnTo>
                <a:lnTo>
                  <a:pt x="6690919" y="275236"/>
                </a:lnTo>
                <a:lnTo>
                  <a:pt x="6705695" y="265271"/>
                </a:lnTo>
                <a:lnTo>
                  <a:pt x="6715660" y="250495"/>
                </a:lnTo>
                <a:lnTo>
                  <a:pt x="6719316" y="232409"/>
                </a:lnTo>
                <a:lnTo>
                  <a:pt x="6719316" y="46481"/>
                </a:lnTo>
                <a:lnTo>
                  <a:pt x="6715660" y="28396"/>
                </a:lnTo>
                <a:lnTo>
                  <a:pt x="6705695" y="13620"/>
                </a:lnTo>
                <a:lnTo>
                  <a:pt x="6690919" y="3655"/>
                </a:lnTo>
                <a:lnTo>
                  <a:pt x="6672833" y="0"/>
                </a:lnTo>
                <a:close/>
              </a:path>
            </a:pathLst>
          </a:custGeom>
          <a:solidFill>
            <a:srgbClr val="F68B21"/>
          </a:solidFill>
        </p:spPr>
        <p:txBody>
          <a:bodyPr wrap="square" lIns="0" tIns="0" rIns="0" bIns="0" rtlCol="0"/>
          <a:lstStyle/>
          <a:p>
            <a:endParaRPr/>
          </a:p>
        </p:txBody>
      </p:sp>
      <p:sp>
        <p:nvSpPr>
          <p:cNvPr id="112" name="object 112"/>
          <p:cNvSpPr/>
          <p:nvPr/>
        </p:nvSpPr>
        <p:spPr>
          <a:xfrm>
            <a:off x="4764023" y="3377184"/>
            <a:ext cx="1295400" cy="288290"/>
          </a:xfrm>
          <a:custGeom>
            <a:avLst/>
            <a:gdLst/>
            <a:ahLst/>
            <a:cxnLst/>
            <a:rect l="l" t="t" r="r" b="b"/>
            <a:pathLst>
              <a:path w="1295400" h="288289">
                <a:moveTo>
                  <a:pt x="1247393" y="0"/>
                </a:moveTo>
                <a:lnTo>
                  <a:pt x="48005" y="0"/>
                </a:lnTo>
                <a:lnTo>
                  <a:pt x="29307" y="3768"/>
                </a:lnTo>
                <a:lnTo>
                  <a:pt x="14049" y="14049"/>
                </a:lnTo>
                <a:lnTo>
                  <a:pt x="3768" y="29307"/>
                </a:lnTo>
                <a:lnTo>
                  <a:pt x="0" y="48005"/>
                </a:lnTo>
                <a:lnTo>
                  <a:pt x="0" y="240029"/>
                </a:lnTo>
                <a:lnTo>
                  <a:pt x="3768" y="258728"/>
                </a:lnTo>
                <a:lnTo>
                  <a:pt x="14049" y="273986"/>
                </a:lnTo>
                <a:lnTo>
                  <a:pt x="29307" y="284267"/>
                </a:lnTo>
                <a:lnTo>
                  <a:pt x="48005" y="288035"/>
                </a:lnTo>
                <a:lnTo>
                  <a:pt x="1247393" y="288035"/>
                </a:lnTo>
                <a:lnTo>
                  <a:pt x="1266092" y="284267"/>
                </a:lnTo>
                <a:lnTo>
                  <a:pt x="1281350" y="273986"/>
                </a:lnTo>
                <a:lnTo>
                  <a:pt x="1291631" y="258728"/>
                </a:lnTo>
                <a:lnTo>
                  <a:pt x="1295400" y="240029"/>
                </a:lnTo>
                <a:lnTo>
                  <a:pt x="1295400" y="48005"/>
                </a:lnTo>
                <a:lnTo>
                  <a:pt x="1291631" y="29307"/>
                </a:lnTo>
                <a:lnTo>
                  <a:pt x="1281350" y="14049"/>
                </a:lnTo>
                <a:lnTo>
                  <a:pt x="1266092" y="3768"/>
                </a:lnTo>
                <a:lnTo>
                  <a:pt x="1247393" y="0"/>
                </a:lnTo>
                <a:close/>
              </a:path>
            </a:pathLst>
          </a:custGeom>
          <a:solidFill>
            <a:srgbClr val="5FC949"/>
          </a:solidFill>
        </p:spPr>
        <p:txBody>
          <a:bodyPr wrap="square" lIns="0" tIns="0" rIns="0" bIns="0" rtlCol="0"/>
          <a:lstStyle/>
          <a:p>
            <a:endParaRPr/>
          </a:p>
        </p:txBody>
      </p:sp>
      <p:sp>
        <p:nvSpPr>
          <p:cNvPr id="113" name="object 113"/>
          <p:cNvSpPr/>
          <p:nvPr/>
        </p:nvSpPr>
        <p:spPr>
          <a:xfrm>
            <a:off x="8833104" y="3377184"/>
            <a:ext cx="1295400" cy="288290"/>
          </a:xfrm>
          <a:custGeom>
            <a:avLst/>
            <a:gdLst/>
            <a:ahLst/>
            <a:cxnLst/>
            <a:rect l="l" t="t" r="r" b="b"/>
            <a:pathLst>
              <a:path w="1295400" h="288289">
                <a:moveTo>
                  <a:pt x="1247394" y="0"/>
                </a:moveTo>
                <a:lnTo>
                  <a:pt x="48005" y="0"/>
                </a:lnTo>
                <a:lnTo>
                  <a:pt x="29307" y="3768"/>
                </a:lnTo>
                <a:lnTo>
                  <a:pt x="14049" y="14049"/>
                </a:lnTo>
                <a:lnTo>
                  <a:pt x="3768" y="29307"/>
                </a:lnTo>
                <a:lnTo>
                  <a:pt x="0" y="48005"/>
                </a:lnTo>
                <a:lnTo>
                  <a:pt x="0" y="240029"/>
                </a:lnTo>
                <a:lnTo>
                  <a:pt x="3768" y="258728"/>
                </a:lnTo>
                <a:lnTo>
                  <a:pt x="14049" y="273986"/>
                </a:lnTo>
                <a:lnTo>
                  <a:pt x="29307" y="284267"/>
                </a:lnTo>
                <a:lnTo>
                  <a:pt x="48005" y="288035"/>
                </a:lnTo>
                <a:lnTo>
                  <a:pt x="1247394" y="288035"/>
                </a:lnTo>
                <a:lnTo>
                  <a:pt x="1266092" y="284267"/>
                </a:lnTo>
                <a:lnTo>
                  <a:pt x="1281350" y="273986"/>
                </a:lnTo>
                <a:lnTo>
                  <a:pt x="1291631" y="258728"/>
                </a:lnTo>
                <a:lnTo>
                  <a:pt x="1295400" y="240029"/>
                </a:lnTo>
                <a:lnTo>
                  <a:pt x="1295400" y="48005"/>
                </a:lnTo>
                <a:lnTo>
                  <a:pt x="1291631" y="29307"/>
                </a:lnTo>
                <a:lnTo>
                  <a:pt x="1281350" y="14049"/>
                </a:lnTo>
                <a:lnTo>
                  <a:pt x="1266092" y="3768"/>
                </a:lnTo>
                <a:lnTo>
                  <a:pt x="1247394" y="0"/>
                </a:lnTo>
                <a:close/>
              </a:path>
            </a:pathLst>
          </a:custGeom>
          <a:solidFill>
            <a:srgbClr val="5FC949"/>
          </a:solidFill>
        </p:spPr>
        <p:txBody>
          <a:bodyPr wrap="square" lIns="0" tIns="0" rIns="0" bIns="0" rtlCol="0"/>
          <a:lstStyle/>
          <a:p>
            <a:endParaRPr/>
          </a:p>
        </p:txBody>
      </p:sp>
      <p:sp>
        <p:nvSpPr>
          <p:cNvPr id="114" name="object 114"/>
          <p:cNvSpPr/>
          <p:nvPr/>
        </p:nvSpPr>
        <p:spPr>
          <a:xfrm>
            <a:off x="6120384" y="3377184"/>
            <a:ext cx="1295400" cy="288290"/>
          </a:xfrm>
          <a:custGeom>
            <a:avLst/>
            <a:gdLst/>
            <a:ahLst/>
            <a:cxnLst/>
            <a:rect l="l" t="t" r="r" b="b"/>
            <a:pathLst>
              <a:path w="1295400" h="288289">
                <a:moveTo>
                  <a:pt x="1247393" y="0"/>
                </a:moveTo>
                <a:lnTo>
                  <a:pt x="48005" y="0"/>
                </a:lnTo>
                <a:lnTo>
                  <a:pt x="29307" y="3768"/>
                </a:lnTo>
                <a:lnTo>
                  <a:pt x="14049" y="14049"/>
                </a:lnTo>
                <a:lnTo>
                  <a:pt x="3768" y="29307"/>
                </a:lnTo>
                <a:lnTo>
                  <a:pt x="0" y="48005"/>
                </a:lnTo>
                <a:lnTo>
                  <a:pt x="0" y="240029"/>
                </a:lnTo>
                <a:lnTo>
                  <a:pt x="3768" y="258728"/>
                </a:lnTo>
                <a:lnTo>
                  <a:pt x="14049" y="273986"/>
                </a:lnTo>
                <a:lnTo>
                  <a:pt x="29307" y="284267"/>
                </a:lnTo>
                <a:lnTo>
                  <a:pt x="48005" y="288035"/>
                </a:lnTo>
                <a:lnTo>
                  <a:pt x="1247393" y="288035"/>
                </a:lnTo>
                <a:lnTo>
                  <a:pt x="1266092" y="284267"/>
                </a:lnTo>
                <a:lnTo>
                  <a:pt x="1281350" y="273986"/>
                </a:lnTo>
                <a:lnTo>
                  <a:pt x="1291631" y="258728"/>
                </a:lnTo>
                <a:lnTo>
                  <a:pt x="1295399" y="240029"/>
                </a:lnTo>
                <a:lnTo>
                  <a:pt x="1295399" y="48005"/>
                </a:lnTo>
                <a:lnTo>
                  <a:pt x="1291631" y="29307"/>
                </a:lnTo>
                <a:lnTo>
                  <a:pt x="1281350" y="14049"/>
                </a:lnTo>
                <a:lnTo>
                  <a:pt x="1266092" y="3768"/>
                </a:lnTo>
                <a:lnTo>
                  <a:pt x="1247393" y="0"/>
                </a:lnTo>
                <a:close/>
              </a:path>
            </a:pathLst>
          </a:custGeom>
          <a:solidFill>
            <a:srgbClr val="5FC949"/>
          </a:solidFill>
        </p:spPr>
        <p:txBody>
          <a:bodyPr wrap="square" lIns="0" tIns="0" rIns="0" bIns="0" rtlCol="0"/>
          <a:lstStyle/>
          <a:p>
            <a:endParaRPr/>
          </a:p>
        </p:txBody>
      </p:sp>
      <p:sp>
        <p:nvSpPr>
          <p:cNvPr id="115" name="object 115"/>
          <p:cNvSpPr/>
          <p:nvPr/>
        </p:nvSpPr>
        <p:spPr>
          <a:xfrm>
            <a:off x="7476743" y="3377184"/>
            <a:ext cx="1295400" cy="288290"/>
          </a:xfrm>
          <a:custGeom>
            <a:avLst/>
            <a:gdLst/>
            <a:ahLst/>
            <a:cxnLst/>
            <a:rect l="l" t="t" r="r" b="b"/>
            <a:pathLst>
              <a:path w="1295400" h="288289">
                <a:moveTo>
                  <a:pt x="1247394" y="0"/>
                </a:moveTo>
                <a:lnTo>
                  <a:pt x="48005" y="0"/>
                </a:lnTo>
                <a:lnTo>
                  <a:pt x="29307" y="3768"/>
                </a:lnTo>
                <a:lnTo>
                  <a:pt x="14049" y="14049"/>
                </a:lnTo>
                <a:lnTo>
                  <a:pt x="3768" y="29307"/>
                </a:lnTo>
                <a:lnTo>
                  <a:pt x="0" y="48005"/>
                </a:lnTo>
                <a:lnTo>
                  <a:pt x="0" y="240029"/>
                </a:lnTo>
                <a:lnTo>
                  <a:pt x="3768" y="258728"/>
                </a:lnTo>
                <a:lnTo>
                  <a:pt x="14049" y="273986"/>
                </a:lnTo>
                <a:lnTo>
                  <a:pt x="29307" y="284267"/>
                </a:lnTo>
                <a:lnTo>
                  <a:pt x="48005" y="288035"/>
                </a:lnTo>
                <a:lnTo>
                  <a:pt x="1247394" y="288035"/>
                </a:lnTo>
                <a:lnTo>
                  <a:pt x="1266092" y="284267"/>
                </a:lnTo>
                <a:lnTo>
                  <a:pt x="1281350" y="273986"/>
                </a:lnTo>
                <a:lnTo>
                  <a:pt x="1291631" y="258728"/>
                </a:lnTo>
                <a:lnTo>
                  <a:pt x="1295400" y="240029"/>
                </a:lnTo>
                <a:lnTo>
                  <a:pt x="1295400" y="48005"/>
                </a:lnTo>
                <a:lnTo>
                  <a:pt x="1291631" y="29307"/>
                </a:lnTo>
                <a:lnTo>
                  <a:pt x="1281350" y="14049"/>
                </a:lnTo>
                <a:lnTo>
                  <a:pt x="1266092" y="3768"/>
                </a:lnTo>
                <a:lnTo>
                  <a:pt x="1247394" y="0"/>
                </a:lnTo>
                <a:close/>
              </a:path>
            </a:pathLst>
          </a:custGeom>
          <a:solidFill>
            <a:srgbClr val="5FC949"/>
          </a:solidFill>
        </p:spPr>
        <p:txBody>
          <a:bodyPr wrap="square" lIns="0" tIns="0" rIns="0" bIns="0" rtlCol="0"/>
          <a:lstStyle/>
          <a:p>
            <a:endParaRPr/>
          </a:p>
        </p:txBody>
      </p:sp>
      <p:sp>
        <p:nvSpPr>
          <p:cNvPr id="116" name="object 116"/>
          <p:cNvSpPr txBox="1"/>
          <p:nvPr/>
        </p:nvSpPr>
        <p:spPr>
          <a:xfrm>
            <a:off x="5042408" y="3407536"/>
            <a:ext cx="4986020" cy="1297940"/>
          </a:xfrm>
          <a:prstGeom prst="rect">
            <a:avLst/>
          </a:prstGeom>
        </p:spPr>
        <p:txBody>
          <a:bodyPr vert="horz" wrap="square" lIns="0" tIns="0" rIns="0" bIns="0" rtlCol="0">
            <a:spAutoFit/>
          </a:bodyPr>
          <a:lstStyle/>
          <a:p>
            <a:pPr marL="12700">
              <a:lnSpc>
                <a:spcPct val="100000"/>
              </a:lnSpc>
              <a:tabLst>
                <a:tab pos="1368425" algn="l"/>
                <a:tab pos="2636520" algn="l"/>
                <a:tab pos="3903345" algn="l"/>
              </a:tabLst>
            </a:pPr>
            <a:r>
              <a:rPr sz="1400" dirty="0">
                <a:solidFill>
                  <a:srgbClr val="F9F9F9"/>
                </a:solidFill>
                <a:latin typeface="微软雅黑"/>
                <a:cs typeface="微软雅黑"/>
              </a:rPr>
              <a:t>数字票据	数字黄金	机构清结算	知识产权保护</a:t>
            </a:r>
            <a:endParaRPr sz="1400">
              <a:latin typeface="微软雅黑"/>
              <a:cs typeface="微软雅黑"/>
            </a:endParaRPr>
          </a:p>
          <a:p>
            <a:pPr marL="1481455">
              <a:lnSpc>
                <a:spcPct val="100000"/>
              </a:lnSpc>
              <a:spcBef>
                <a:spcPts val="1040"/>
              </a:spcBef>
            </a:pPr>
            <a:r>
              <a:rPr sz="1600" spc="-15" dirty="0">
                <a:solidFill>
                  <a:srgbClr val="F9F9F9"/>
                </a:solidFill>
                <a:latin typeface="微软雅黑"/>
                <a:cs typeface="微软雅黑"/>
              </a:rPr>
              <a:t>平台产品服务层（Trust</a:t>
            </a:r>
            <a:r>
              <a:rPr sz="1600" spc="-35" dirty="0">
                <a:solidFill>
                  <a:srgbClr val="F9F9F9"/>
                </a:solidFill>
                <a:latin typeface="微软雅黑"/>
                <a:cs typeface="微软雅黑"/>
              </a:rPr>
              <a:t> </a:t>
            </a:r>
            <a:r>
              <a:rPr sz="1600" spc="-5" dirty="0">
                <a:solidFill>
                  <a:srgbClr val="F9F9F9"/>
                </a:solidFill>
                <a:latin typeface="微软雅黑"/>
                <a:cs typeface="微软雅黑"/>
              </a:rPr>
              <a:t>Platform）</a:t>
            </a:r>
            <a:endParaRPr sz="1600">
              <a:latin typeface="微软雅黑"/>
              <a:cs typeface="微软雅黑"/>
            </a:endParaRPr>
          </a:p>
          <a:p>
            <a:pPr marL="16510">
              <a:lnSpc>
                <a:spcPct val="100000"/>
              </a:lnSpc>
              <a:spcBef>
                <a:spcPts val="795"/>
              </a:spcBef>
              <a:tabLst>
                <a:tab pos="1372870" algn="l"/>
                <a:tab pos="2729230" algn="l"/>
                <a:tab pos="4084954" algn="l"/>
              </a:tabLst>
            </a:pPr>
            <a:r>
              <a:rPr sz="1400" dirty="0">
                <a:solidFill>
                  <a:srgbClr val="F9F9F9"/>
                </a:solidFill>
                <a:latin typeface="微软雅黑"/>
                <a:cs typeface="微软雅黑"/>
              </a:rPr>
              <a:t>数字资产	鉴证服务	共享账本	分享经济</a:t>
            </a:r>
            <a:endParaRPr sz="1400">
              <a:latin typeface="微软雅黑"/>
              <a:cs typeface="微软雅黑"/>
            </a:endParaRPr>
          </a:p>
          <a:p>
            <a:pPr marL="1503045">
              <a:lnSpc>
                <a:spcPct val="100000"/>
              </a:lnSpc>
              <a:spcBef>
                <a:spcPts val="1085"/>
              </a:spcBef>
            </a:pPr>
            <a:r>
              <a:rPr sz="1600" spc="-15" dirty="0">
                <a:solidFill>
                  <a:srgbClr val="F9F9F9"/>
                </a:solidFill>
                <a:latin typeface="微软雅黑"/>
                <a:cs typeface="微软雅黑"/>
              </a:rPr>
              <a:t>腾讯区块链底层平台（Trust</a:t>
            </a:r>
            <a:r>
              <a:rPr sz="1600" spc="-30" dirty="0">
                <a:solidFill>
                  <a:srgbClr val="F9F9F9"/>
                </a:solidFill>
                <a:latin typeface="微软雅黑"/>
                <a:cs typeface="微软雅黑"/>
              </a:rPr>
              <a:t> </a:t>
            </a:r>
            <a:r>
              <a:rPr sz="1600" spc="-10" dirty="0">
                <a:solidFill>
                  <a:srgbClr val="F9F9F9"/>
                </a:solidFill>
                <a:latin typeface="微软雅黑"/>
                <a:cs typeface="微软雅黑"/>
              </a:rPr>
              <a:t>SQL）</a:t>
            </a:r>
            <a:endParaRPr sz="1600">
              <a:latin typeface="微软雅黑"/>
              <a:cs typeface="微软雅黑"/>
            </a:endParaRPr>
          </a:p>
        </p:txBody>
      </p:sp>
      <p:sp>
        <p:nvSpPr>
          <p:cNvPr id="117" name="object 117"/>
          <p:cNvSpPr/>
          <p:nvPr/>
        </p:nvSpPr>
        <p:spPr>
          <a:xfrm>
            <a:off x="10189464" y="3377184"/>
            <a:ext cx="1295400" cy="288290"/>
          </a:xfrm>
          <a:custGeom>
            <a:avLst/>
            <a:gdLst/>
            <a:ahLst/>
            <a:cxnLst/>
            <a:rect l="l" t="t" r="r" b="b"/>
            <a:pathLst>
              <a:path w="1295400" h="288289">
                <a:moveTo>
                  <a:pt x="1247393" y="0"/>
                </a:moveTo>
                <a:lnTo>
                  <a:pt x="48005" y="0"/>
                </a:lnTo>
                <a:lnTo>
                  <a:pt x="29307" y="3768"/>
                </a:lnTo>
                <a:lnTo>
                  <a:pt x="14049" y="14049"/>
                </a:lnTo>
                <a:lnTo>
                  <a:pt x="3768" y="29307"/>
                </a:lnTo>
                <a:lnTo>
                  <a:pt x="0" y="48005"/>
                </a:lnTo>
                <a:lnTo>
                  <a:pt x="0" y="240029"/>
                </a:lnTo>
                <a:lnTo>
                  <a:pt x="3768" y="258728"/>
                </a:lnTo>
                <a:lnTo>
                  <a:pt x="14049" y="273986"/>
                </a:lnTo>
                <a:lnTo>
                  <a:pt x="29307" y="284267"/>
                </a:lnTo>
                <a:lnTo>
                  <a:pt x="48005" y="288035"/>
                </a:lnTo>
                <a:lnTo>
                  <a:pt x="1247393" y="288035"/>
                </a:lnTo>
                <a:lnTo>
                  <a:pt x="1266092" y="284267"/>
                </a:lnTo>
                <a:lnTo>
                  <a:pt x="1281350" y="273986"/>
                </a:lnTo>
                <a:lnTo>
                  <a:pt x="1291631" y="258728"/>
                </a:lnTo>
                <a:lnTo>
                  <a:pt x="1295400" y="240029"/>
                </a:lnTo>
                <a:lnTo>
                  <a:pt x="1295400" y="48005"/>
                </a:lnTo>
                <a:lnTo>
                  <a:pt x="1291631" y="29307"/>
                </a:lnTo>
                <a:lnTo>
                  <a:pt x="1281350" y="14049"/>
                </a:lnTo>
                <a:lnTo>
                  <a:pt x="1266092" y="3768"/>
                </a:lnTo>
                <a:lnTo>
                  <a:pt x="1247393" y="0"/>
                </a:lnTo>
                <a:close/>
              </a:path>
            </a:pathLst>
          </a:custGeom>
          <a:solidFill>
            <a:srgbClr val="5FC949"/>
          </a:solidFill>
        </p:spPr>
        <p:txBody>
          <a:bodyPr wrap="square" lIns="0" tIns="0" rIns="0" bIns="0" rtlCol="0"/>
          <a:lstStyle/>
          <a:p>
            <a:endParaRPr/>
          </a:p>
        </p:txBody>
      </p:sp>
      <p:sp>
        <p:nvSpPr>
          <p:cNvPr id="118" name="object 118"/>
          <p:cNvSpPr txBox="1"/>
          <p:nvPr/>
        </p:nvSpPr>
        <p:spPr>
          <a:xfrm>
            <a:off x="10714735" y="3322065"/>
            <a:ext cx="246379" cy="287020"/>
          </a:xfrm>
          <a:prstGeom prst="rect">
            <a:avLst/>
          </a:prstGeom>
        </p:spPr>
        <p:txBody>
          <a:bodyPr vert="horz" wrap="square" lIns="0" tIns="0" rIns="0" bIns="0" rtlCol="0">
            <a:spAutoFit/>
          </a:bodyPr>
          <a:lstStyle/>
          <a:p>
            <a:pPr marL="12700">
              <a:lnSpc>
                <a:spcPct val="100000"/>
              </a:lnSpc>
            </a:pPr>
            <a:r>
              <a:rPr sz="1800" b="1" dirty="0">
                <a:solidFill>
                  <a:srgbClr val="F9F9F9"/>
                </a:solidFill>
                <a:latin typeface="微软雅黑"/>
                <a:cs typeface="微软雅黑"/>
              </a:rPr>
              <a:t>…</a:t>
            </a:r>
            <a:endParaRPr sz="1800">
              <a:latin typeface="微软雅黑"/>
              <a:cs typeface="微软雅黑"/>
            </a:endParaRPr>
          </a:p>
        </p:txBody>
      </p:sp>
      <p:sp>
        <p:nvSpPr>
          <p:cNvPr id="119" name="object 119"/>
          <p:cNvSpPr/>
          <p:nvPr/>
        </p:nvSpPr>
        <p:spPr>
          <a:xfrm>
            <a:off x="4756403" y="3052572"/>
            <a:ext cx="6720840" cy="279400"/>
          </a:xfrm>
          <a:custGeom>
            <a:avLst/>
            <a:gdLst/>
            <a:ahLst/>
            <a:cxnLst/>
            <a:rect l="l" t="t" r="r" b="b"/>
            <a:pathLst>
              <a:path w="6720840" h="279400">
                <a:moveTo>
                  <a:pt x="6674358" y="0"/>
                </a:moveTo>
                <a:lnTo>
                  <a:pt x="46482" y="0"/>
                </a:lnTo>
                <a:lnTo>
                  <a:pt x="28396" y="3655"/>
                </a:lnTo>
                <a:lnTo>
                  <a:pt x="13620" y="13620"/>
                </a:lnTo>
                <a:lnTo>
                  <a:pt x="3655" y="28396"/>
                </a:lnTo>
                <a:lnTo>
                  <a:pt x="0" y="46481"/>
                </a:lnTo>
                <a:lnTo>
                  <a:pt x="0" y="232410"/>
                </a:lnTo>
                <a:lnTo>
                  <a:pt x="3655" y="250495"/>
                </a:lnTo>
                <a:lnTo>
                  <a:pt x="13620" y="265271"/>
                </a:lnTo>
                <a:lnTo>
                  <a:pt x="28396" y="275236"/>
                </a:lnTo>
                <a:lnTo>
                  <a:pt x="46482" y="278891"/>
                </a:lnTo>
                <a:lnTo>
                  <a:pt x="6674358" y="278891"/>
                </a:lnTo>
                <a:lnTo>
                  <a:pt x="6692443" y="275236"/>
                </a:lnTo>
                <a:lnTo>
                  <a:pt x="6707219" y="265271"/>
                </a:lnTo>
                <a:lnTo>
                  <a:pt x="6717184" y="250495"/>
                </a:lnTo>
                <a:lnTo>
                  <a:pt x="6720840" y="232410"/>
                </a:lnTo>
                <a:lnTo>
                  <a:pt x="6720840" y="46481"/>
                </a:lnTo>
                <a:lnTo>
                  <a:pt x="6717184" y="28396"/>
                </a:lnTo>
                <a:lnTo>
                  <a:pt x="6707219" y="13620"/>
                </a:lnTo>
                <a:lnTo>
                  <a:pt x="6692443" y="3655"/>
                </a:lnTo>
                <a:lnTo>
                  <a:pt x="6674358" y="0"/>
                </a:lnTo>
                <a:close/>
              </a:path>
            </a:pathLst>
          </a:custGeom>
          <a:solidFill>
            <a:srgbClr val="92B83A"/>
          </a:solidFill>
        </p:spPr>
        <p:txBody>
          <a:bodyPr wrap="square" lIns="0" tIns="0" rIns="0" bIns="0" rtlCol="0"/>
          <a:lstStyle/>
          <a:p>
            <a:endParaRPr/>
          </a:p>
        </p:txBody>
      </p:sp>
      <p:sp>
        <p:nvSpPr>
          <p:cNvPr id="120" name="object 120"/>
          <p:cNvSpPr txBox="1"/>
          <p:nvPr/>
        </p:nvSpPr>
        <p:spPr>
          <a:xfrm>
            <a:off x="4333113" y="1403263"/>
            <a:ext cx="7260590" cy="1915795"/>
          </a:xfrm>
          <a:prstGeom prst="rect">
            <a:avLst/>
          </a:prstGeom>
        </p:spPr>
        <p:txBody>
          <a:bodyPr vert="horz" wrap="square" lIns="0" tIns="0" rIns="0" bIns="0" rtlCol="0">
            <a:spAutoFit/>
          </a:bodyPr>
          <a:lstStyle/>
          <a:p>
            <a:pPr marL="299085" marR="5080" indent="-287020" algn="just">
              <a:lnSpc>
                <a:spcPct val="150100"/>
              </a:lnSpc>
            </a:pPr>
            <a:r>
              <a:rPr sz="1400" spc="540" dirty="0">
                <a:solidFill>
                  <a:srgbClr val="1D9ED2"/>
                </a:solidFill>
                <a:latin typeface="Arial Unicode MS"/>
                <a:cs typeface="Arial Unicode MS"/>
              </a:rPr>
              <a:t>◆</a:t>
            </a:r>
            <a:r>
              <a:rPr sz="1400" spc="400" dirty="0">
                <a:solidFill>
                  <a:srgbClr val="1D9ED2"/>
                </a:solidFill>
                <a:latin typeface="Arial Unicode MS"/>
                <a:cs typeface="Arial Unicode MS"/>
              </a:rPr>
              <a:t> </a:t>
            </a:r>
            <a:r>
              <a:rPr sz="1400" dirty="0">
                <a:solidFill>
                  <a:srgbClr val="585858"/>
                </a:solidFill>
                <a:latin typeface="微软雅黑"/>
                <a:cs typeface="微软雅黑"/>
              </a:rPr>
              <a:t>在“自主创新、安全高效、开放共享”设计原则的指导下，腾讯可信区块链方案的整体架  </a:t>
            </a:r>
            <a:r>
              <a:rPr sz="1400" spc="-5" dirty="0">
                <a:solidFill>
                  <a:srgbClr val="585858"/>
                </a:solidFill>
                <a:latin typeface="微软雅黑"/>
                <a:cs typeface="微软雅黑"/>
              </a:rPr>
              <a:t>构分成三个层次：</a:t>
            </a:r>
            <a:r>
              <a:rPr sz="1400" b="1" spc="-5" dirty="0">
                <a:solidFill>
                  <a:srgbClr val="1D9ED2"/>
                </a:solidFill>
                <a:latin typeface="微软雅黑"/>
                <a:cs typeface="微软雅黑"/>
              </a:rPr>
              <a:t>底层是腾讯自主研发的Trust </a:t>
            </a:r>
            <a:r>
              <a:rPr sz="1400" b="1" spc="-10" dirty="0">
                <a:solidFill>
                  <a:srgbClr val="1D9ED2"/>
                </a:solidFill>
                <a:latin typeface="微软雅黑"/>
                <a:cs typeface="微软雅黑"/>
              </a:rPr>
              <a:t>SQl平台，中间是平台产品服务层为Trust  Platform，应用服务层（Trust </a:t>
            </a:r>
            <a:r>
              <a:rPr sz="1400" b="1" dirty="0">
                <a:solidFill>
                  <a:srgbClr val="1D9ED2"/>
                </a:solidFill>
                <a:latin typeface="微软雅黑"/>
                <a:cs typeface="微软雅黑"/>
              </a:rPr>
              <a:t>Application）向最终用户的提供可信、安全、快捷的区  块链应用</a:t>
            </a:r>
            <a:r>
              <a:rPr sz="1400" dirty="0">
                <a:solidFill>
                  <a:srgbClr val="585858"/>
                </a:solidFill>
                <a:latin typeface="微软雅黑"/>
                <a:cs typeface="微软雅黑"/>
              </a:rPr>
              <a:t>。</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20" dirty="0">
                <a:solidFill>
                  <a:srgbClr val="1D9ED2"/>
                </a:solidFill>
                <a:latin typeface="Arial Unicode MS"/>
                <a:cs typeface="Arial Unicode MS"/>
              </a:rPr>
              <a:t> </a:t>
            </a:r>
            <a:r>
              <a:rPr sz="1400" b="1" dirty="0">
                <a:solidFill>
                  <a:srgbClr val="585858"/>
                </a:solidFill>
                <a:latin typeface="微软雅黑"/>
                <a:cs typeface="微软雅黑"/>
              </a:rPr>
              <a:t>腾讯区块链基础框架：</a:t>
            </a:r>
            <a:endParaRPr sz="1400">
              <a:latin typeface="微软雅黑"/>
              <a:cs typeface="微软雅黑"/>
            </a:endParaRPr>
          </a:p>
          <a:p>
            <a:pPr marL="2254250">
              <a:lnSpc>
                <a:spcPct val="100000"/>
              </a:lnSpc>
              <a:spcBef>
                <a:spcPts val="459"/>
              </a:spcBef>
            </a:pPr>
            <a:r>
              <a:rPr sz="1600" spc="-20" dirty="0">
                <a:solidFill>
                  <a:srgbClr val="F9F9F9"/>
                </a:solidFill>
                <a:latin typeface="微软雅黑"/>
                <a:cs typeface="微软雅黑"/>
              </a:rPr>
              <a:t>应用服务层（Trust</a:t>
            </a:r>
            <a:r>
              <a:rPr sz="1600" spc="5" dirty="0">
                <a:solidFill>
                  <a:srgbClr val="F9F9F9"/>
                </a:solidFill>
                <a:latin typeface="微软雅黑"/>
                <a:cs typeface="微软雅黑"/>
              </a:rPr>
              <a:t> </a:t>
            </a:r>
            <a:r>
              <a:rPr sz="1600" spc="-5" dirty="0">
                <a:solidFill>
                  <a:srgbClr val="F9F9F9"/>
                </a:solidFill>
                <a:latin typeface="微软雅黑"/>
                <a:cs typeface="微软雅黑"/>
              </a:rPr>
              <a:t>Application）</a:t>
            </a:r>
            <a:endParaRPr sz="1600">
              <a:latin typeface="微软雅黑"/>
              <a:cs typeface="微软雅黑"/>
            </a:endParaRPr>
          </a:p>
        </p:txBody>
      </p:sp>
      <p:sp>
        <p:nvSpPr>
          <p:cNvPr id="121" name="object 121"/>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36</a:t>
            </a:fld>
            <a:endParaRPr dirty="0"/>
          </a:p>
        </p:txBody>
      </p:sp>
      <p:sp>
        <p:nvSpPr>
          <p:cNvPr id="122" name="object 122"/>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588645">
              <a:lnSpc>
                <a:spcPct val="100000"/>
              </a:lnSpc>
            </a:pPr>
            <a:r>
              <a:rPr sz="1200" dirty="0">
                <a:solidFill>
                  <a:srgbClr val="5E666F"/>
                </a:solidFill>
                <a:latin typeface="微软雅黑"/>
                <a:cs typeface="微软雅黑"/>
              </a:rPr>
              <a:t>Ba</a:t>
            </a:r>
            <a:r>
              <a:rPr sz="1200" spc="-10" dirty="0">
                <a:solidFill>
                  <a:srgbClr val="5E666F"/>
                </a:solidFill>
                <a:latin typeface="微软雅黑"/>
                <a:cs typeface="微软雅黑"/>
              </a:rPr>
              <a:t>a</a:t>
            </a:r>
            <a:r>
              <a:rPr sz="1200" dirty="0">
                <a:solidFill>
                  <a:srgbClr val="5E666F"/>
                </a:solidFill>
                <a:latin typeface="微软雅黑"/>
                <a:cs typeface="微软雅黑"/>
              </a:rPr>
              <a:t>S</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spc="-5" dirty="0"/>
              <a:t>腾讯：企业级的区块链开放平台腾讯云区块链服务</a:t>
            </a:r>
            <a:r>
              <a:rPr spc="-5" dirty="0">
                <a:latin typeface="微软雅黑"/>
                <a:cs typeface="微软雅黑"/>
              </a:rPr>
              <a:t>TBaaS</a:t>
            </a:r>
            <a:r>
              <a:rPr spc="-5" dirty="0"/>
              <a:t>，为</a:t>
            </a:r>
          </a:p>
          <a:p>
            <a:pPr marL="12700">
              <a:lnSpc>
                <a:spcPts val="2735"/>
              </a:lnSpc>
            </a:pPr>
            <a:r>
              <a:rPr spc="-5" dirty="0"/>
              <a:t>企业及开发者提供一站式、高安全、简单易用的区块链服务</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829767" y="1510157"/>
            <a:ext cx="10785475" cy="54610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665" dirty="0">
                <a:solidFill>
                  <a:srgbClr val="1D9ED2"/>
                </a:solidFill>
                <a:latin typeface="Arial Unicode MS"/>
                <a:cs typeface="Arial Unicode MS"/>
              </a:rPr>
              <a:t> </a:t>
            </a:r>
            <a:r>
              <a:rPr sz="1400" spc="-5" dirty="0">
                <a:solidFill>
                  <a:srgbClr val="585858"/>
                </a:solidFill>
                <a:latin typeface="微软雅黑"/>
                <a:cs typeface="微软雅黑"/>
              </a:rPr>
              <a:t>腾讯云区块链服务TBaaS，是一个企业级的区块链开放平台，采用联盟链的方式，依托腾讯金融云基础设施，为企业及开发者提供一站</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式、高安全、简单易用的区块链服务，在供应链金融、资金结算</a:t>
            </a:r>
            <a:r>
              <a:rPr sz="1400" spc="95" dirty="0">
                <a:solidFill>
                  <a:srgbClr val="585858"/>
                </a:solidFill>
                <a:latin typeface="微软雅黑"/>
                <a:cs typeface="微软雅黑"/>
              </a:rPr>
              <a:t> </a:t>
            </a:r>
            <a:r>
              <a:rPr sz="1400" spc="-5" dirty="0">
                <a:solidFill>
                  <a:srgbClr val="585858"/>
                </a:solidFill>
                <a:latin typeface="微软雅黑"/>
                <a:cs typeface="微软雅黑"/>
              </a:rPr>
              <a:t>、电子票据、公益慈善等领域都已经有解决方案落地。</a:t>
            </a:r>
            <a:endParaRPr sz="1400">
              <a:latin typeface="微软雅黑"/>
              <a:cs typeface="微软雅黑"/>
            </a:endParaRPr>
          </a:p>
        </p:txBody>
      </p:sp>
      <p:sp>
        <p:nvSpPr>
          <p:cNvPr id="7" name="object 7"/>
          <p:cNvSpPr/>
          <p:nvPr/>
        </p:nvSpPr>
        <p:spPr>
          <a:xfrm>
            <a:off x="839724" y="2173223"/>
            <a:ext cx="417830" cy="3965575"/>
          </a:xfrm>
          <a:custGeom>
            <a:avLst/>
            <a:gdLst/>
            <a:ahLst/>
            <a:cxnLst/>
            <a:rect l="l" t="t" r="r" b="b"/>
            <a:pathLst>
              <a:path w="417830" h="3965575">
                <a:moveTo>
                  <a:pt x="359054" y="0"/>
                </a:moveTo>
                <a:lnTo>
                  <a:pt x="58521" y="0"/>
                </a:lnTo>
                <a:lnTo>
                  <a:pt x="35741" y="4593"/>
                </a:lnTo>
                <a:lnTo>
                  <a:pt x="17140" y="17129"/>
                </a:lnTo>
                <a:lnTo>
                  <a:pt x="4598" y="35736"/>
                </a:lnTo>
                <a:lnTo>
                  <a:pt x="0" y="58547"/>
                </a:lnTo>
                <a:lnTo>
                  <a:pt x="0" y="3906926"/>
                </a:lnTo>
                <a:lnTo>
                  <a:pt x="4598" y="3929706"/>
                </a:lnTo>
                <a:lnTo>
                  <a:pt x="17140" y="3948307"/>
                </a:lnTo>
                <a:lnTo>
                  <a:pt x="35741" y="3960849"/>
                </a:lnTo>
                <a:lnTo>
                  <a:pt x="58521" y="3965448"/>
                </a:lnTo>
                <a:lnTo>
                  <a:pt x="359054" y="3965448"/>
                </a:lnTo>
                <a:lnTo>
                  <a:pt x="381834" y="3960849"/>
                </a:lnTo>
                <a:lnTo>
                  <a:pt x="400435" y="3948307"/>
                </a:lnTo>
                <a:lnTo>
                  <a:pt x="412977" y="3929706"/>
                </a:lnTo>
                <a:lnTo>
                  <a:pt x="417575" y="3906926"/>
                </a:lnTo>
                <a:lnTo>
                  <a:pt x="417575" y="58547"/>
                </a:lnTo>
                <a:lnTo>
                  <a:pt x="412977" y="35736"/>
                </a:lnTo>
                <a:lnTo>
                  <a:pt x="400435" y="17129"/>
                </a:lnTo>
                <a:lnTo>
                  <a:pt x="381834" y="4593"/>
                </a:lnTo>
                <a:lnTo>
                  <a:pt x="359054" y="0"/>
                </a:lnTo>
                <a:close/>
              </a:path>
            </a:pathLst>
          </a:custGeom>
          <a:solidFill>
            <a:srgbClr val="1D9ED2"/>
          </a:solidFill>
        </p:spPr>
        <p:txBody>
          <a:bodyPr wrap="square" lIns="0" tIns="0" rIns="0" bIns="0" rtlCol="0"/>
          <a:lstStyle/>
          <a:p>
            <a:endParaRPr/>
          </a:p>
        </p:txBody>
      </p:sp>
      <p:sp>
        <p:nvSpPr>
          <p:cNvPr id="8" name="object 8"/>
          <p:cNvSpPr/>
          <p:nvPr/>
        </p:nvSpPr>
        <p:spPr>
          <a:xfrm>
            <a:off x="839724" y="2173223"/>
            <a:ext cx="417830" cy="3965575"/>
          </a:xfrm>
          <a:custGeom>
            <a:avLst/>
            <a:gdLst/>
            <a:ahLst/>
            <a:cxnLst/>
            <a:rect l="l" t="t" r="r" b="b"/>
            <a:pathLst>
              <a:path w="417830" h="3965575">
                <a:moveTo>
                  <a:pt x="0" y="58547"/>
                </a:moveTo>
                <a:lnTo>
                  <a:pt x="4598" y="35736"/>
                </a:lnTo>
                <a:lnTo>
                  <a:pt x="17140" y="17129"/>
                </a:lnTo>
                <a:lnTo>
                  <a:pt x="35741" y="4593"/>
                </a:lnTo>
                <a:lnTo>
                  <a:pt x="58521" y="0"/>
                </a:lnTo>
                <a:lnTo>
                  <a:pt x="359054" y="0"/>
                </a:lnTo>
                <a:lnTo>
                  <a:pt x="381834" y="4593"/>
                </a:lnTo>
                <a:lnTo>
                  <a:pt x="400435" y="17129"/>
                </a:lnTo>
                <a:lnTo>
                  <a:pt x="412977" y="35736"/>
                </a:lnTo>
                <a:lnTo>
                  <a:pt x="417575" y="58547"/>
                </a:lnTo>
                <a:lnTo>
                  <a:pt x="417575" y="3906926"/>
                </a:lnTo>
                <a:lnTo>
                  <a:pt x="412977" y="3929706"/>
                </a:lnTo>
                <a:lnTo>
                  <a:pt x="400435" y="3948307"/>
                </a:lnTo>
                <a:lnTo>
                  <a:pt x="381834" y="3960849"/>
                </a:lnTo>
                <a:lnTo>
                  <a:pt x="359054" y="3965448"/>
                </a:lnTo>
                <a:lnTo>
                  <a:pt x="58521" y="3965448"/>
                </a:lnTo>
                <a:lnTo>
                  <a:pt x="35741" y="3960849"/>
                </a:lnTo>
                <a:lnTo>
                  <a:pt x="17140" y="3948307"/>
                </a:lnTo>
                <a:lnTo>
                  <a:pt x="4598" y="3929706"/>
                </a:lnTo>
                <a:lnTo>
                  <a:pt x="0" y="3906926"/>
                </a:lnTo>
                <a:lnTo>
                  <a:pt x="0" y="58547"/>
                </a:lnTo>
                <a:close/>
              </a:path>
            </a:pathLst>
          </a:custGeom>
          <a:ln w="12192">
            <a:solidFill>
              <a:srgbClr val="1D9ED2"/>
            </a:solidFill>
          </a:ln>
        </p:spPr>
        <p:txBody>
          <a:bodyPr wrap="square" lIns="0" tIns="0" rIns="0" bIns="0" rtlCol="0"/>
          <a:lstStyle/>
          <a:p>
            <a:endParaRPr/>
          </a:p>
        </p:txBody>
      </p:sp>
      <p:sp>
        <p:nvSpPr>
          <p:cNvPr id="9" name="object 9"/>
          <p:cNvSpPr/>
          <p:nvPr/>
        </p:nvSpPr>
        <p:spPr>
          <a:xfrm>
            <a:off x="1432560" y="4855464"/>
            <a:ext cx="6053455" cy="548640"/>
          </a:xfrm>
          <a:custGeom>
            <a:avLst/>
            <a:gdLst/>
            <a:ahLst/>
            <a:cxnLst/>
            <a:rect l="l" t="t" r="r" b="b"/>
            <a:pathLst>
              <a:path w="6053455" h="548639">
                <a:moveTo>
                  <a:pt x="0" y="91440"/>
                </a:moveTo>
                <a:lnTo>
                  <a:pt x="7179" y="55828"/>
                </a:lnTo>
                <a:lnTo>
                  <a:pt x="26765" y="26765"/>
                </a:lnTo>
                <a:lnTo>
                  <a:pt x="55828" y="7179"/>
                </a:lnTo>
                <a:lnTo>
                  <a:pt x="91440" y="0"/>
                </a:lnTo>
                <a:lnTo>
                  <a:pt x="5961888" y="0"/>
                </a:lnTo>
                <a:lnTo>
                  <a:pt x="5997499" y="7179"/>
                </a:lnTo>
                <a:lnTo>
                  <a:pt x="6026562" y="26765"/>
                </a:lnTo>
                <a:lnTo>
                  <a:pt x="6046148" y="55828"/>
                </a:lnTo>
                <a:lnTo>
                  <a:pt x="6053328" y="91440"/>
                </a:lnTo>
                <a:lnTo>
                  <a:pt x="6053328" y="457200"/>
                </a:lnTo>
                <a:lnTo>
                  <a:pt x="6046148" y="492811"/>
                </a:lnTo>
                <a:lnTo>
                  <a:pt x="6026562" y="521874"/>
                </a:lnTo>
                <a:lnTo>
                  <a:pt x="5997499" y="541460"/>
                </a:lnTo>
                <a:lnTo>
                  <a:pt x="5961888" y="548640"/>
                </a:lnTo>
                <a:lnTo>
                  <a:pt x="91440" y="548640"/>
                </a:lnTo>
                <a:lnTo>
                  <a:pt x="55828" y="541460"/>
                </a:lnTo>
                <a:lnTo>
                  <a:pt x="26765" y="521874"/>
                </a:lnTo>
                <a:lnTo>
                  <a:pt x="7179" y="492811"/>
                </a:lnTo>
                <a:lnTo>
                  <a:pt x="0" y="457200"/>
                </a:lnTo>
                <a:lnTo>
                  <a:pt x="0" y="91440"/>
                </a:lnTo>
                <a:close/>
              </a:path>
            </a:pathLst>
          </a:custGeom>
          <a:ln w="12192">
            <a:solidFill>
              <a:srgbClr val="F7D256"/>
            </a:solidFill>
          </a:ln>
        </p:spPr>
        <p:txBody>
          <a:bodyPr wrap="square" lIns="0" tIns="0" rIns="0" bIns="0" rtlCol="0"/>
          <a:lstStyle/>
          <a:p>
            <a:endParaRPr/>
          </a:p>
        </p:txBody>
      </p:sp>
      <p:sp>
        <p:nvSpPr>
          <p:cNvPr id="10" name="object 10"/>
          <p:cNvSpPr txBox="1"/>
          <p:nvPr/>
        </p:nvSpPr>
        <p:spPr>
          <a:xfrm>
            <a:off x="1515617" y="5019929"/>
            <a:ext cx="73914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链条管理</a:t>
            </a:r>
            <a:endParaRPr sz="1400">
              <a:latin typeface="微软雅黑"/>
              <a:cs typeface="微软雅黑"/>
            </a:endParaRPr>
          </a:p>
        </p:txBody>
      </p:sp>
      <p:sp>
        <p:nvSpPr>
          <p:cNvPr id="11" name="object 11"/>
          <p:cNvSpPr/>
          <p:nvPr/>
        </p:nvSpPr>
        <p:spPr>
          <a:xfrm>
            <a:off x="2340864" y="4949952"/>
            <a:ext cx="1117600" cy="360045"/>
          </a:xfrm>
          <a:custGeom>
            <a:avLst/>
            <a:gdLst/>
            <a:ahLst/>
            <a:cxnLst/>
            <a:rect l="l" t="t" r="r" b="b"/>
            <a:pathLst>
              <a:path w="1117600" h="360045">
                <a:moveTo>
                  <a:pt x="1057148" y="0"/>
                </a:moveTo>
                <a:lnTo>
                  <a:pt x="59943" y="0"/>
                </a:lnTo>
                <a:lnTo>
                  <a:pt x="36593" y="4704"/>
                </a:lnTo>
                <a:lnTo>
                  <a:pt x="17541" y="17541"/>
                </a:lnTo>
                <a:lnTo>
                  <a:pt x="4704" y="36593"/>
                </a:lnTo>
                <a:lnTo>
                  <a:pt x="0" y="59943"/>
                </a:lnTo>
                <a:lnTo>
                  <a:pt x="0" y="299720"/>
                </a:lnTo>
                <a:lnTo>
                  <a:pt x="4704" y="323070"/>
                </a:lnTo>
                <a:lnTo>
                  <a:pt x="17541" y="342122"/>
                </a:lnTo>
                <a:lnTo>
                  <a:pt x="36593" y="354959"/>
                </a:lnTo>
                <a:lnTo>
                  <a:pt x="59943" y="359664"/>
                </a:lnTo>
                <a:lnTo>
                  <a:pt x="1057148" y="359664"/>
                </a:lnTo>
                <a:lnTo>
                  <a:pt x="1080498" y="354959"/>
                </a:lnTo>
                <a:lnTo>
                  <a:pt x="1099550" y="342122"/>
                </a:lnTo>
                <a:lnTo>
                  <a:pt x="1112387" y="323070"/>
                </a:lnTo>
                <a:lnTo>
                  <a:pt x="1117091" y="299720"/>
                </a:lnTo>
                <a:lnTo>
                  <a:pt x="1117091" y="59943"/>
                </a:lnTo>
                <a:lnTo>
                  <a:pt x="1112387" y="36593"/>
                </a:lnTo>
                <a:lnTo>
                  <a:pt x="1099550" y="17541"/>
                </a:lnTo>
                <a:lnTo>
                  <a:pt x="1080498" y="4704"/>
                </a:lnTo>
                <a:lnTo>
                  <a:pt x="1057148" y="0"/>
                </a:lnTo>
                <a:close/>
              </a:path>
            </a:pathLst>
          </a:custGeom>
          <a:solidFill>
            <a:srgbClr val="F7D256"/>
          </a:solidFill>
        </p:spPr>
        <p:txBody>
          <a:bodyPr wrap="square" lIns="0" tIns="0" rIns="0" bIns="0" rtlCol="0"/>
          <a:lstStyle/>
          <a:p>
            <a:endParaRPr/>
          </a:p>
        </p:txBody>
      </p:sp>
      <p:sp>
        <p:nvSpPr>
          <p:cNvPr id="12" name="object 12"/>
          <p:cNvSpPr txBox="1"/>
          <p:nvPr/>
        </p:nvSpPr>
        <p:spPr>
          <a:xfrm>
            <a:off x="2530220" y="5017516"/>
            <a:ext cx="7391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通道管理</a:t>
            </a:r>
            <a:endParaRPr sz="1400">
              <a:latin typeface="微软雅黑"/>
              <a:cs typeface="微软雅黑"/>
            </a:endParaRPr>
          </a:p>
        </p:txBody>
      </p:sp>
      <p:sp>
        <p:nvSpPr>
          <p:cNvPr id="13" name="object 13"/>
          <p:cNvSpPr/>
          <p:nvPr/>
        </p:nvSpPr>
        <p:spPr>
          <a:xfrm>
            <a:off x="3654552" y="4949952"/>
            <a:ext cx="1115695" cy="360045"/>
          </a:xfrm>
          <a:custGeom>
            <a:avLst/>
            <a:gdLst/>
            <a:ahLst/>
            <a:cxnLst/>
            <a:rect l="l" t="t" r="r" b="b"/>
            <a:pathLst>
              <a:path w="1115695" h="360045">
                <a:moveTo>
                  <a:pt x="1055624" y="0"/>
                </a:moveTo>
                <a:lnTo>
                  <a:pt x="59944" y="0"/>
                </a:lnTo>
                <a:lnTo>
                  <a:pt x="36593" y="4704"/>
                </a:lnTo>
                <a:lnTo>
                  <a:pt x="17541" y="17541"/>
                </a:lnTo>
                <a:lnTo>
                  <a:pt x="4704" y="36593"/>
                </a:lnTo>
                <a:lnTo>
                  <a:pt x="0" y="59943"/>
                </a:lnTo>
                <a:lnTo>
                  <a:pt x="0" y="299720"/>
                </a:lnTo>
                <a:lnTo>
                  <a:pt x="4704" y="323070"/>
                </a:lnTo>
                <a:lnTo>
                  <a:pt x="17541" y="342122"/>
                </a:lnTo>
                <a:lnTo>
                  <a:pt x="36593" y="354959"/>
                </a:lnTo>
                <a:lnTo>
                  <a:pt x="59944" y="359664"/>
                </a:lnTo>
                <a:lnTo>
                  <a:pt x="1055624" y="359664"/>
                </a:lnTo>
                <a:lnTo>
                  <a:pt x="1078974" y="354959"/>
                </a:lnTo>
                <a:lnTo>
                  <a:pt x="1098026" y="342122"/>
                </a:lnTo>
                <a:lnTo>
                  <a:pt x="1110863" y="323070"/>
                </a:lnTo>
                <a:lnTo>
                  <a:pt x="1115568" y="299720"/>
                </a:lnTo>
                <a:lnTo>
                  <a:pt x="1115568" y="59943"/>
                </a:lnTo>
                <a:lnTo>
                  <a:pt x="1110863" y="36593"/>
                </a:lnTo>
                <a:lnTo>
                  <a:pt x="1098026" y="17541"/>
                </a:lnTo>
                <a:lnTo>
                  <a:pt x="1078974" y="4704"/>
                </a:lnTo>
                <a:lnTo>
                  <a:pt x="1055624" y="0"/>
                </a:lnTo>
                <a:close/>
              </a:path>
            </a:pathLst>
          </a:custGeom>
          <a:solidFill>
            <a:srgbClr val="F7D256"/>
          </a:solidFill>
        </p:spPr>
        <p:txBody>
          <a:bodyPr wrap="square" lIns="0" tIns="0" rIns="0" bIns="0" rtlCol="0"/>
          <a:lstStyle/>
          <a:p>
            <a:endParaRPr/>
          </a:p>
        </p:txBody>
      </p:sp>
      <p:sp>
        <p:nvSpPr>
          <p:cNvPr id="14" name="object 14"/>
          <p:cNvSpPr txBox="1"/>
          <p:nvPr/>
        </p:nvSpPr>
        <p:spPr>
          <a:xfrm>
            <a:off x="3843273" y="5017516"/>
            <a:ext cx="7391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合约管理</a:t>
            </a:r>
            <a:endParaRPr sz="1400">
              <a:latin typeface="微软雅黑"/>
              <a:cs typeface="微软雅黑"/>
            </a:endParaRPr>
          </a:p>
        </p:txBody>
      </p:sp>
      <p:sp>
        <p:nvSpPr>
          <p:cNvPr id="15" name="object 15"/>
          <p:cNvSpPr/>
          <p:nvPr/>
        </p:nvSpPr>
        <p:spPr>
          <a:xfrm>
            <a:off x="4966715" y="4949952"/>
            <a:ext cx="1117600" cy="360045"/>
          </a:xfrm>
          <a:custGeom>
            <a:avLst/>
            <a:gdLst/>
            <a:ahLst/>
            <a:cxnLst/>
            <a:rect l="l" t="t" r="r" b="b"/>
            <a:pathLst>
              <a:path w="1117600" h="360045">
                <a:moveTo>
                  <a:pt x="1057148" y="0"/>
                </a:moveTo>
                <a:lnTo>
                  <a:pt x="59944" y="0"/>
                </a:lnTo>
                <a:lnTo>
                  <a:pt x="36593" y="4704"/>
                </a:lnTo>
                <a:lnTo>
                  <a:pt x="17541" y="17541"/>
                </a:lnTo>
                <a:lnTo>
                  <a:pt x="4704" y="36593"/>
                </a:lnTo>
                <a:lnTo>
                  <a:pt x="0" y="59943"/>
                </a:lnTo>
                <a:lnTo>
                  <a:pt x="0" y="299720"/>
                </a:lnTo>
                <a:lnTo>
                  <a:pt x="4704" y="323070"/>
                </a:lnTo>
                <a:lnTo>
                  <a:pt x="17541" y="342122"/>
                </a:lnTo>
                <a:lnTo>
                  <a:pt x="36593" y="354959"/>
                </a:lnTo>
                <a:lnTo>
                  <a:pt x="59944" y="359664"/>
                </a:lnTo>
                <a:lnTo>
                  <a:pt x="1057148" y="359664"/>
                </a:lnTo>
                <a:lnTo>
                  <a:pt x="1080498" y="354959"/>
                </a:lnTo>
                <a:lnTo>
                  <a:pt x="1099550" y="342122"/>
                </a:lnTo>
                <a:lnTo>
                  <a:pt x="1112387" y="323070"/>
                </a:lnTo>
                <a:lnTo>
                  <a:pt x="1117092" y="299720"/>
                </a:lnTo>
                <a:lnTo>
                  <a:pt x="1117092" y="59943"/>
                </a:lnTo>
                <a:lnTo>
                  <a:pt x="1112387" y="36593"/>
                </a:lnTo>
                <a:lnTo>
                  <a:pt x="1099550" y="17541"/>
                </a:lnTo>
                <a:lnTo>
                  <a:pt x="1080498" y="4704"/>
                </a:lnTo>
                <a:lnTo>
                  <a:pt x="1057148" y="0"/>
                </a:lnTo>
                <a:close/>
              </a:path>
            </a:pathLst>
          </a:custGeom>
          <a:solidFill>
            <a:srgbClr val="F7D256"/>
          </a:solidFill>
        </p:spPr>
        <p:txBody>
          <a:bodyPr wrap="square" lIns="0" tIns="0" rIns="0" bIns="0" rtlCol="0"/>
          <a:lstStyle/>
          <a:p>
            <a:endParaRPr/>
          </a:p>
        </p:txBody>
      </p:sp>
      <p:sp>
        <p:nvSpPr>
          <p:cNvPr id="16" name="object 16"/>
          <p:cNvSpPr txBox="1"/>
          <p:nvPr/>
        </p:nvSpPr>
        <p:spPr>
          <a:xfrm>
            <a:off x="5156453" y="5017516"/>
            <a:ext cx="7391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策略管理</a:t>
            </a:r>
            <a:endParaRPr sz="1400">
              <a:latin typeface="微软雅黑"/>
              <a:cs typeface="微软雅黑"/>
            </a:endParaRPr>
          </a:p>
        </p:txBody>
      </p:sp>
      <p:sp>
        <p:nvSpPr>
          <p:cNvPr id="17" name="object 17"/>
          <p:cNvSpPr txBox="1"/>
          <p:nvPr/>
        </p:nvSpPr>
        <p:spPr>
          <a:xfrm>
            <a:off x="1517650" y="4290821"/>
            <a:ext cx="739140" cy="439420"/>
          </a:xfrm>
          <a:prstGeom prst="rect">
            <a:avLst/>
          </a:prstGeom>
        </p:spPr>
        <p:txBody>
          <a:bodyPr vert="horz" wrap="square" lIns="0" tIns="0" rIns="0" bIns="0" rtlCol="0">
            <a:spAutoFit/>
          </a:bodyPr>
          <a:lstStyle/>
          <a:p>
            <a:pPr marL="100965" marR="5080" indent="-88900">
              <a:lnSpc>
                <a:spcPct val="100000"/>
              </a:lnSpc>
            </a:pPr>
            <a:r>
              <a:rPr sz="1400" dirty="0">
                <a:latin typeface="微软雅黑"/>
                <a:cs typeface="微软雅黑"/>
              </a:rPr>
              <a:t>区块链网  络管理</a:t>
            </a:r>
            <a:endParaRPr sz="1400">
              <a:latin typeface="微软雅黑"/>
              <a:cs typeface="微软雅黑"/>
            </a:endParaRPr>
          </a:p>
        </p:txBody>
      </p:sp>
      <p:sp>
        <p:nvSpPr>
          <p:cNvPr id="18" name="object 18"/>
          <p:cNvSpPr/>
          <p:nvPr/>
        </p:nvSpPr>
        <p:spPr>
          <a:xfrm>
            <a:off x="2340864" y="4332732"/>
            <a:ext cx="1117600" cy="360045"/>
          </a:xfrm>
          <a:custGeom>
            <a:avLst/>
            <a:gdLst/>
            <a:ahLst/>
            <a:cxnLst/>
            <a:rect l="l" t="t" r="r" b="b"/>
            <a:pathLst>
              <a:path w="1117600" h="360045">
                <a:moveTo>
                  <a:pt x="1057148" y="0"/>
                </a:moveTo>
                <a:lnTo>
                  <a:pt x="59943" y="0"/>
                </a:lnTo>
                <a:lnTo>
                  <a:pt x="36593" y="4704"/>
                </a:lnTo>
                <a:lnTo>
                  <a:pt x="17541" y="17541"/>
                </a:lnTo>
                <a:lnTo>
                  <a:pt x="4704" y="36593"/>
                </a:lnTo>
                <a:lnTo>
                  <a:pt x="0" y="59944"/>
                </a:lnTo>
                <a:lnTo>
                  <a:pt x="0" y="299720"/>
                </a:lnTo>
                <a:lnTo>
                  <a:pt x="4704" y="323070"/>
                </a:lnTo>
                <a:lnTo>
                  <a:pt x="17541" y="342122"/>
                </a:lnTo>
                <a:lnTo>
                  <a:pt x="36593" y="354959"/>
                </a:lnTo>
                <a:lnTo>
                  <a:pt x="59943" y="359664"/>
                </a:lnTo>
                <a:lnTo>
                  <a:pt x="1057148" y="359664"/>
                </a:lnTo>
                <a:lnTo>
                  <a:pt x="1080498" y="354959"/>
                </a:lnTo>
                <a:lnTo>
                  <a:pt x="1099550" y="342122"/>
                </a:lnTo>
                <a:lnTo>
                  <a:pt x="1112387" y="323070"/>
                </a:lnTo>
                <a:lnTo>
                  <a:pt x="1117091" y="299720"/>
                </a:lnTo>
                <a:lnTo>
                  <a:pt x="1117091" y="59944"/>
                </a:lnTo>
                <a:lnTo>
                  <a:pt x="1112387" y="36593"/>
                </a:lnTo>
                <a:lnTo>
                  <a:pt x="1099550" y="17541"/>
                </a:lnTo>
                <a:lnTo>
                  <a:pt x="1080498" y="4704"/>
                </a:lnTo>
                <a:lnTo>
                  <a:pt x="1057148" y="0"/>
                </a:lnTo>
                <a:close/>
              </a:path>
            </a:pathLst>
          </a:custGeom>
          <a:solidFill>
            <a:srgbClr val="F7D256"/>
          </a:solidFill>
        </p:spPr>
        <p:txBody>
          <a:bodyPr wrap="square" lIns="0" tIns="0" rIns="0" bIns="0" rtlCol="0"/>
          <a:lstStyle/>
          <a:p>
            <a:endParaRPr/>
          </a:p>
        </p:txBody>
      </p:sp>
      <p:sp>
        <p:nvSpPr>
          <p:cNvPr id="19" name="object 19"/>
          <p:cNvSpPr/>
          <p:nvPr/>
        </p:nvSpPr>
        <p:spPr>
          <a:xfrm>
            <a:off x="6280403" y="4332732"/>
            <a:ext cx="1115695" cy="360045"/>
          </a:xfrm>
          <a:custGeom>
            <a:avLst/>
            <a:gdLst/>
            <a:ahLst/>
            <a:cxnLst/>
            <a:rect l="l" t="t" r="r" b="b"/>
            <a:pathLst>
              <a:path w="1115695" h="360045">
                <a:moveTo>
                  <a:pt x="1055624"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1055624" y="359664"/>
                </a:lnTo>
                <a:lnTo>
                  <a:pt x="1078974" y="354959"/>
                </a:lnTo>
                <a:lnTo>
                  <a:pt x="1098026" y="342122"/>
                </a:lnTo>
                <a:lnTo>
                  <a:pt x="1110863" y="323070"/>
                </a:lnTo>
                <a:lnTo>
                  <a:pt x="1115568" y="299720"/>
                </a:lnTo>
                <a:lnTo>
                  <a:pt x="1115568" y="59944"/>
                </a:lnTo>
                <a:lnTo>
                  <a:pt x="1110863" y="36593"/>
                </a:lnTo>
                <a:lnTo>
                  <a:pt x="1098026" y="17541"/>
                </a:lnTo>
                <a:lnTo>
                  <a:pt x="1078974" y="4704"/>
                </a:lnTo>
                <a:lnTo>
                  <a:pt x="1055624" y="0"/>
                </a:lnTo>
                <a:close/>
              </a:path>
            </a:pathLst>
          </a:custGeom>
          <a:solidFill>
            <a:srgbClr val="F7D256"/>
          </a:solidFill>
        </p:spPr>
        <p:txBody>
          <a:bodyPr wrap="square" lIns="0" tIns="0" rIns="0" bIns="0" rtlCol="0"/>
          <a:lstStyle/>
          <a:p>
            <a:endParaRPr/>
          </a:p>
        </p:txBody>
      </p:sp>
      <p:sp>
        <p:nvSpPr>
          <p:cNvPr id="20" name="object 20"/>
          <p:cNvSpPr/>
          <p:nvPr/>
        </p:nvSpPr>
        <p:spPr>
          <a:xfrm>
            <a:off x="3654552" y="4332732"/>
            <a:ext cx="1115695" cy="360045"/>
          </a:xfrm>
          <a:custGeom>
            <a:avLst/>
            <a:gdLst/>
            <a:ahLst/>
            <a:cxnLst/>
            <a:rect l="l" t="t" r="r" b="b"/>
            <a:pathLst>
              <a:path w="1115695" h="360045">
                <a:moveTo>
                  <a:pt x="1055624"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1055624" y="359664"/>
                </a:lnTo>
                <a:lnTo>
                  <a:pt x="1078974" y="354959"/>
                </a:lnTo>
                <a:lnTo>
                  <a:pt x="1098026" y="342122"/>
                </a:lnTo>
                <a:lnTo>
                  <a:pt x="1110863" y="323070"/>
                </a:lnTo>
                <a:lnTo>
                  <a:pt x="1115568" y="299720"/>
                </a:lnTo>
                <a:lnTo>
                  <a:pt x="1115568" y="59944"/>
                </a:lnTo>
                <a:lnTo>
                  <a:pt x="1110863" y="36593"/>
                </a:lnTo>
                <a:lnTo>
                  <a:pt x="1098026" y="17541"/>
                </a:lnTo>
                <a:lnTo>
                  <a:pt x="1078974" y="4704"/>
                </a:lnTo>
                <a:lnTo>
                  <a:pt x="1055624" y="0"/>
                </a:lnTo>
                <a:close/>
              </a:path>
            </a:pathLst>
          </a:custGeom>
          <a:solidFill>
            <a:srgbClr val="F7D256"/>
          </a:solidFill>
        </p:spPr>
        <p:txBody>
          <a:bodyPr wrap="square" lIns="0" tIns="0" rIns="0" bIns="0" rtlCol="0"/>
          <a:lstStyle/>
          <a:p>
            <a:endParaRPr/>
          </a:p>
        </p:txBody>
      </p:sp>
      <p:sp>
        <p:nvSpPr>
          <p:cNvPr id="21" name="object 21"/>
          <p:cNvSpPr/>
          <p:nvPr/>
        </p:nvSpPr>
        <p:spPr>
          <a:xfrm>
            <a:off x="4966715" y="4332732"/>
            <a:ext cx="1117600" cy="360045"/>
          </a:xfrm>
          <a:custGeom>
            <a:avLst/>
            <a:gdLst/>
            <a:ahLst/>
            <a:cxnLst/>
            <a:rect l="l" t="t" r="r" b="b"/>
            <a:pathLst>
              <a:path w="1117600" h="360045">
                <a:moveTo>
                  <a:pt x="1057148"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1057148" y="359664"/>
                </a:lnTo>
                <a:lnTo>
                  <a:pt x="1080498" y="354959"/>
                </a:lnTo>
                <a:lnTo>
                  <a:pt x="1099550" y="342122"/>
                </a:lnTo>
                <a:lnTo>
                  <a:pt x="1112387" y="323070"/>
                </a:lnTo>
                <a:lnTo>
                  <a:pt x="1117092" y="299720"/>
                </a:lnTo>
                <a:lnTo>
                  <a:pt x="1117092" y="59944"/>
                </a:lnTo>
                <a:lnTo>
                  <a:pt x="1112387" y="36593"/>
                </a:lnTo>
                <a:lnTo>
                  <a:pt x="1099550" y="17541"/>
                </a:lnTo>
                <a:lnTo>
                  <a:pt x="1080498" y="4704"/>
                </a:lnTo>
                <a:lnTo>
                  <a:pt x="1057148" y="0"/>
                </a:lnTo>
                <a:close/>
              </a:path>
            </a:pathLst>
          </a:custGeom>
          <a:solidFill>
            <a:srgbClr val="F7D256"/>
          </a:solidFill>
        </p:spPr>
        <p:txBody>
          <a:bodyPr wrap="square" lIns="0" tIns="0" rIns="0" bIns="0" rtlCol="0"/>
          <a:lstStyle/>
          <a:p>
            <a:endParaRPr/>
          </a:p>
        </p:txBody>
      </p:sp>
      <p:sp>
        <p:nvSpPr>
          <p:cNvPr id="22" name="object 22"/>
          <p:cNvSpPr txBox="1"/>
          <p:nvPr/>
        </p:nvSpPr>
        <p:spPr>
          <a:xfrm>
            <a:off x="2530220" y="4400042"/>
            <a:ext cx="4678045" cy="226060"/>
          </a:xfrm>
          <a:prstGeom prst="rect">
            <a:avLst/>
          </a:prstGeom>
        </p:spPr>
        <p:txBody>
          <a:bodyPr vert="horz" wrap="square" lIns="0" tIns="0" rIns="0" bIns="0" rtlCol="0">
            <a:spAutoFit/>
          </a:bodyPr>
          <a:lstStyle/>
          <a:p>
            <a:pPr marL="12700">
              <a:lnSpc>
                <a:spcPct val="100000"/>
              </a:lnSpc>
              <a:tabLst>
                <a:tab pos="1325245" algn="l"/>
                <a:tab pos="2638425" algn="l"/>
                <a:tab pos="3950970" algn="l"/>
              </a:tabLst>
            </a:pPr>
            <a:r>
              <a:rPr sz="1400" dirty="0">
                <a:solidFill>
                  <a:srgbClr val="F9F9F9"/>
                </a:solidFill>
                <a:latin typeface="微软雅黑"/>
                <a:cs typeface="微软雅黑"/>
              </a:rPr>
              <a:t>网络管理	节点管理	组织管理	证书管理</a:t>
            </a:r>
            <a:endParaRPr sz="1400">
              <a:latin typeface="微软雅黑"/>
              <a:cs typeface="微软雅黑"/>
            </a:endParaRPr>
          </a:p>
        </p:txBody>
      </p:sp>
      <p:sp>
        <p:nvSpPr>
          <p:cNvPr id="23" name="object 23"/>
          <p:cNvSpPr/>
          <p:nvPr/>
        </p:nvSpPr>
        <p:spPr>
          <a:xfrm>
            <a:off x="1432560" y="3596640"/>
            <a:ext cx="6053455" cy="548640"/>
          </a:xfrm>
          <a:custGeom>
            <a:avLst/>
            <a:gdLst/>
            <a:ahLst/>
            <a:cxnLst/>
            <a:rect l="l" t="t" r="r" b="b"/>
            <a:pathLst>
              <a:path w="6053455" h="548639">
                <a:moveTo>
                  <a:pt x="0" y="91440"/>
                </a:moveTo>
                <a:lnTo>
                  <a:pt x="7179" y="55828"/>
                </a:lnTo>
                <a:lnTo>
                  <a:pt x="26765" y="26765"/>
                </a:lnTo>
                <a:lnTo>
                  <a:pt x="55828" y="7179"/>
                </a:lnTo>
                <a:lnTo>
                  <a:pt x="91440" y="0"/>
                </a:lnTo>
                <a:lnTo>
                  <a:pt x="5961888" y="0"/>
                </a:lnTo>
                <a:lnTo>
                  <a:pt x="5997499" y="7179"/>
                </a:lnTo>
                <a:lnTo>
                  <a:pt x="6026562" y="26765"/>
                </a:lnTo>
                <a:lnTo>
                  <a:pt x="6046148" y="55828"/>
                </a:lnTo>
                <a:lnTo>
                  <a:pt x="6053328" y="91440"/>
                </a:lnTo>
                <a:lnTo>
                  <a:pt x="6053328" y="457200"/>
                </a:lnTo>
                <a:lnTo>
                  <a:pt x="6046148" y="492811"/>
                </a:lnTo>
                <a:lnTo>
                  <a:pt x="6026562" y="521874"/>
                </a:lnTo>
                <a:lnTo>
                  <a:pt x="5997499" y="541460"/>
                </a:lnTo>
                <a:lnTo>
                  <a:pt x="5961888" y="548640"/>
                </a:lnTo>
                <a:lnTo>
                  <a:pt x="91440" y="548640"/>
                </a:lnTo>
                <a:lnTo>
                  <a:pt x="55828" y="541460"/>
                </a:lnTo>
                <a:lnTo>
                  <a:pt x="26765" y="521874"/>
                </a:lnTo>
                <a:lnTo>
                  <a:pt x="7179" y="492811"/>
                </a:lnTo>
                <a:lnTo>
                  <a:pt x="0" y="457200"/>
                </a:lnTo>
                <a:lnTo>
                  <a:pt x="0" y="91440"/>
                </a:lnTo>
                <a:close/>
              </a:path>
            </a:pathLst>
          </a:custGeom>
          <a:ln w="12192">
            <a:solidFill>
              <a:srgbClr val="F7D256"/>
            </a:solidFill>
          </a:ln>
        </p:spPr>
        <p:txBody>
          <a:bodyPr wrap="square" lIns="0" tIns="0" rIns="0" bIns="0" rtlCol="0"/>
          <a:lstStyle/>
          <a:p>
            <a:endParaRPr/>
          </a:p>
        </p:txBody>
      </p:sp>
      <p:sp>
        <p:nvSpPr>
          <p:cNvPr id="24" name="object 24"/>
          <p:cNvSpPr/>
          <p:nvPr/>
        </p:nvSpPr>
        <p:spPr>
          <a:xfrm>
            <a:off x="2340864" y="3691128"/>
            <a:ext cx="1117600" cy="360045"/>
          </a:xfrm>
          <a:custGeom>
            <a:avLst/>
            <a:gdLst/>
            <a:ahLst/>
            <a:cxnLst/>
            <a:rect l="l" t="t" r="r" b="b"/>
            <a:pathLst>
              <a:path w="1117600" h="360045">
                <a:moveTo>
                  <a:pt x="1057148" y="0"/>
                </a:moveTo>
                <a:lnTo>
                  <a:pt x="59943" y="0"/>
                </a:lnTo>
                <a:lnTo>
                  <a:pt x="36593" y="4704"/>
                </a:lnTo>
                <a:lnTo>
                  <a:pt x="17541" y="17541"/>
                </a:lnTo>
                <a:lnTo>
                  <a:pt x="4704" y="36593"/>
                </a:lnTo>
                <a:lnTo>
                  <a:pt x="0" y="59944"/>
                </a:lnTo>
                <a:lnTo>
                  <a:pt x="0" y="299720"/>
                </a:lnTo>
                <a:lnTo>
                  <a:pt x="4704" y="323070"/>
                </a:lnTo>
                <a:lnTo>
                  <a:pt x="17541" y="342122"/>
                </a:lnTo>
                <a:lnTo>
                  <a:pt x="36593" y="354959"/>
                </a:lnTo>
                <a:lnTo>
                  <a:pt x="59943" y="359664"/>
                </a:lnTo>
                <a:lnTo>
                  <a:pt x="1057148" y="359664"/>
                </a:lnTo>
                <a:lnTo>
                  <a:pt x="1080498" y="354959"/>
                </a:lnTo>
                <a:lnTo>
                  <a:pt x="1099550" y="342122"/>
                </a:lnTo>
                <a:lnTo>
                  <a:pt x="1112387" y="323070"/>
                </a:lnTo>
                <a:lnTo>
                  <a:pt x="1117091" y="299720"/>
                </a:lnTo>
                <a:lnTo>
                  <a:pt x="1117091" y="59944"/>
                </a:lnTo>
                <a:lnTo>
                  <a:pt x="1112387" y="36593"/>
                </a:lnTo>
                <a:lnTo>
                  <a:pt x="1099550" y="17541"/>
                </a:lnTo>
                <a:lnTo>
                  <a:pt x="1080498" y="4704"/>
                </a:lnTo>
                <a:lnTo>
                  <a:pt x="1057148" y="0"/>
                </a:lnTo>
                <a:close/>
              </a:path>
            </a:pathLst>
          </a:custGeom>
          <a:solidFill>
            <a:srgbClr val="F7D256"/>
          </a:solidFill>
        </p:spPr>
        <p:txBody>
          <a:bodyPr wrap="square" lIns="0" tIns="0" rIns="0" bIns="0" rtlCol="0"/>
          <a:lstStyle/>
          <a:p>
            <a:endParaRPr/>
          </a:p>
        </p:txBody>
      </p:sp>
      <p:sp>
        <p:nvSpPr>
          <p:cNvPr id="25" name="object 25"/>
          <p:cNvSpPr/>
          <p:nvPr/>
        </p:nvSpPr>
        <p:spPr>
          <a:xfrm>
            <a:off x="3654552" y="3691128"/>
            <a:ext cx="1115695" cy="360045"/>
          </a:xfrm>
          <a:custGeom>
            <a:avLst/>
            <a:gdLst/>
            <a:ahLst/>
            <a:cxnLst/>
            <a:rect l="l" t="t" r="r" b="b"/>
            <a:pathLst>
              <a:path w="1115695" h="360045">
                <a:moveTo>
                  <a:pt x="1055624"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1055624" y="359664"/>
                </a:lnTo>
                <a:lnTo>
                  <a:pt x="1078974" y="354959"/>
                </a:lnTo>
                <a:lnTo>
                  <a:pt x="1098026" y="342122"/>
                </a:lnTo>
                <a:lnTo>
                  <a:pt x="1110863" y="323070"/>
                </a:lnTo>
                <a:lnTo>
                  <a:pt x="1115568" y="299720"/>
                </a:lnTo>
                <a:lnTo>
                  <a:pt x="1115568" y="59944"/>
                </a:lnTo>
                <a:lnTo>
                  <a:pt x="1110863" y="36593"/>
                </a:lnTo>
                <a:lnTo>
                  <a:pt x="1098026" y="17541"/>
                </a:lnTo>
                <a:lnTo>
                  <a:pt x="1078974" y="4704"/>
                </a:lnTo>
                <a:lnTo>
                  <a:pt x="1055624" y="0"/>
                </a:lnTo>
                <a:close/>
              </a:path>
            </a:pathLst>
          </a:custGeom>
          <a:solidFill>
            <a:srgbClr val="F7D256"/>
          </a:solidFill>
        </p:spPr>
        <p:txBody>
          <a:bodyPr wrap="square" lIns="0" tIns="0" rIns="0" bIns="0" rtlCol="0"/>
          <a:lstStyle/>
          <a:p>
            <a:endParaRPr/>
          </a:p>
        </p:txBody>
      </p:sp>
      <p:sp>
        <p:nvSpPr>
          <p:cNvPr id="26" name="object 26"/>
          <p:cNvSpPr txBox="1"/>
          <p:nvPr/>
        </p:nvSpPr>
        <p:spPr>
          <a:xfrm>
            <a:off x="839724" y="3188208"/>
            <a:ext cx="6657340" cy="2950845"/>
          </a:xfrm>
          <a:prstGeom prst="rect">
            <a:avLst/>
          </a:prstGeom>
        </p:spPr>
        <p:txBody>
          <a:bodyPr vert="horz" wrap="square" lIns="0" tIns="0" rIns="0" bIns="0" rtlCol="0">
            <a:spAutoFit/>
          </a:bodyPr>
          <a:lstStyle/>
          <a:p>
            <a:pPr marL="94615" marR="6325870" algn="just">
              <a:lnSpc>
                <a:spcPct val="100000"/>
              </a:lnSpc>
            </a:pPr>
            <a:r>
              <a:rPr sz="1800" dirty="0">
                <a:solidFill>
                  <a:srgbClr val="F9F9F9"/>
                </a:solidFill>
                <a:latin typeface="微软雅黑"/>
                <a:cs typeface="微软雅黑"/>
              </a:rPr>
              <a:t>腾  讯</a:t>
            </a:r>
            <a:endParaRPr sz="1800">
              <a:latin typeface="微软雅黑"/>
              <a:cs typeface="微软雅黑"/>
            </a:endParaRPr>
          </a:p>
          <a:p>
            <a:pPr marL="94615" algn="just">
              <a:lnSpc>
                <a:spcPts val="1939"/>
              </a:lnSpc>
              <a:tabLst>
                <a:tab pos="3015615" algn="l"/>
              </a:tabLst>
            </a:pPr>
            <a:r>
              <a:rPr sz="2700" baseline="-6172" dirty="0">
                <a:solidFill>
                  <a:srgbClr val="F9F9F9"/>
                </a:solidFill>
                <a:latin typeface="微软雅黑"/>
                <a:cs typeface="微软雅黑"/>
              </a:rPr>
              <a:t>云    </a:t>
            </a:r>
            <a:r>
              <a:rPr sz="2700" spc="359" baseline="-6172" dirty="0">
                <a:solidFill>
                  <a:srgbClr val="F9F9F9"/>
                </a:solidFill>
                <a:latin typeface="微软雅黑"/>
                <a:cs typeface="微软雅黑"/>
              </a:rPr>
              <a:t> </a:t>
            </a:r>
            <a:r>
              <a:rPr sz="1400" dirty="0">
                <a:latin typeface="微软雅黑"/>
                <a:cs typeface="微软雅黑"/>
              </a:rPr>
              <a:t>联盟管理    </a:t>
            </a:r>
            <a:r>
              <a:rPr sz="1400" spc="295" dirty="0">
                <a:latin typeface="微软雅黑"/>
                <a:cs typeface="微软雅黑"/>
              </a:rPr>
              <a:t> </a:t>
            </a:r>
            <a:r>
              <a:rPr sz="1400" dirty="0">
                <a:solidFill>
                  <a:srgbClr val="F9F9F9"/>
                </a:solidFill>
                <a:latin typeface="微软雅黑"/>
                <a:cs typeface="微软雅黑"/>
              </a:rPr>
              <a:t>联盟治理	成员管理</a:t>
            </a:r>
            <a:endParaRPr sz="1400">
              <a:latin typeface="微软雅黑"/>
              <a:cs typeface="微软雅黑"/>
            </a:endParaRPr>
          </a:p>
          <a:p>
            <a:pPr marL="94615" algn="just">
              <a:lnSpc>
                <a:spcPct val="100000"/>
              </a:lnSpc>
              <a:spcBef>
                <a:spcPts val="220"/>
              </a:spcBef>
              <a:tabLst>
                <a:tab pos="6644005" algn="l"/>
              </a:tabLst>
            </a:pPr>
            <a:r>
              <a:rPr sz="1800" dirty="0">
                <a:solidFill>
                  <a:srgbClr val="F9F9F9"/>
                </a:solidFill>
                <a:latin typeface="微软雅黑"/>
                <a:cs typeface="微软雅黑"/>
              </a:rPr>
              <a:t>基    </a:t>
            </a:r>
            <a:r>
              <a:rPr sz="1800" spc="-105" dirty="0">
                <a:solidFill>
                  <a:srgbClr val="F9F9F9"/>
                </a:solidFill>
                <a:latin typeface="微软雅黑"/>
                <a:cs typeface="微软雅黑"/>
              </a:rPr>
              <a:t> </a:t>
            </a:r>
            <a:r>
              <a:rPr sz="1800" u="sng" dirty="0">
                <a:solidFill>
                  <a:srgbClr val="F9F9F9"/>
                </a:solidFill>
                <a:latin typeface="Times New Roman"/>
                <a:cs typeface="Times New Roman"/>
              </a:rPr>
              <a:t> 	</a:t>
            </a:r>
            <a:endParaRPr sz="1800">
              <a:latin typeface="Times New Roman"/>
              <a:cs typeface="Times New Roman"/>
            </a:endParaRPr>
          </a:p>
          <a:p>
            <a:pPr marL="94615" marR="6325870" algn="just">
              <a:lnSpc>
                <a:spcPct val="100000"/>
              </a:lnSpc>
            </a:pPr>
            <a:r>
              <a:rPr sz="1800" dirty="0">
                <a:solidFill>
                  <a:srgbClr val="F9F9F9"/>
                </a:solidFill>
                <a:latin typeface="微软雅黑"/>
                <a:cs typeface="微软雅黑"/>
              </a:rPr>
              <a:t>础  设  施</a:t>
            </a:r>
            <a:endParaRPr sz="1800">
              <a:latin typeface="微软雅黑"/>
              <a:cs typeface="微软雅黑"/>
            </a:endParaRPr>
          </a:p>
        </p:txBody>
      </p:sp>
      <p:sp>
        <p:nvSpPr>
          <p:cNvPr id="27" name="object 27"/>
          <p:cNvSpPr/>
          <p:nvPr/>
        </p:nvSpPr>
        <p:spPr>
          <a:xfrm>
            <a:off x="1373124" y="3250692"/>
            <a:ext cx="6177280" cy="2261870"/>
          </a:xfrm>
          <a:custGeom>
            <a:avLst/>
            <a:gdLst/>
            <a:ahLst/>
            <a:cxnLst/>
            <a:rect l="l" t="t" r="r" b="b"/>
            <a:pathLst>
              <a:path w="6177280" h="2261870">
                <a:moveTo>
                  <a:pt x="0" y="136398"/>
                </a:moveTo>
                <a:lnTo>
                  <a:pt x="6955" y="93293"/>
                </a:lnTo>
                <a:lnTo>
                  <a:pt x="26322" y="55851"/>
                </a:lnTo>
                <a:lnTo>
                  <a:pt x="55851" y="26322"/>
                </a:lnTo>
                <a:lnTo>
                  <a:pt x="93293" y="6955"/>
                </a:lnTo>
                <a:lnTo>
                  <a:pt x="136397" y="0"/>
                </a:lnTo>
                <a:lnTo>
                  <a:pt x="6040374" y="0"/>
                </a:lnTo>
                <a:lnTo>
                  <a:pt x="6083478" y="6955"/>
                </a:lnTo>
                <a:lnTo>
                  <a:pt x="6120920" y="26322"/>
                </a:lnTo>
                <a:lnTo>
                  <a:pt x="6150449" y="55851"/>
                </a:lnTo>
                <a:lnTo>
                  <a:pt x="6169816" y="93293"/>
                </a:lnTo>
                <a:lnTo>
                  <a:pt x="6176772" y="136398"/>
                </a:lnTo>
                <a:lnTo>
                  <a:pt x="6176772" y="2125218"/>
                </a:lnTo>
                <a:lnTo>
                  <a:pt x="6169816" y="2168322"/>
                </a:lnTo>
                <a:lnTo>
                  <a:pt x="6150449" y="2205764"/>
                </a:lnTo>
                <a:lnTo>
                  <a:pt x="6120920" y="2235293"/>
                </a:lnTo>
                <a:lnTo>
                  <a:pt x="6083478" y="2254660"/>
                </a:lnTo>
                <a:lnTo>
                  <a:pt x="6040374" y="2261616"/>
                </a:lnTo>
                <a:lnTo>
                  <a:pt x="136397" y="2261616"/>
                </a:lnTo>
                <a:lnTo>
                  <a:pt x="93293" y="2254660"/>
                </a:lnTo>
                <a:lnTo>
                  <a:pt x="55851" y="2235293"/>
                </a:lnTo>
                <a:lnTo>
                  <a:pt x="26322" y="2205764"/>
                </a:lnTo>
                <a:lnTo>
                  <a:pt x="6955" y="2168322"/>
                </a:lnTo>
                <a:lnTo>
                  <a:pt x="0" y="2125218"/>
                </a:lnTo>
                <a:lnTo>
                  <a:pt x="0" y="136398"/>
                </a:lnTo>
                <a:close/>
              </a:path>
            </a:pathLst>
          </a:custGeom>
          <a:ln w="12192">
            <a:solidFill>
              <a:srgbClr val="F6B821"/>
            </a:solidFill>
          </a:ln>
        </p:spPr>
        <p:txBody>
          <a:bodyPr wrap="square" lIns="0" tIns="0" rIns="0" bIns="0" rtlCol="0"/>
          <a:lstStyle/>
          <a:p>
            <a:endParaRPr/>
          </a:p>
        </p:txBody>
      </p:sp>
      <p:sp>
        <p:nvSpPr>
          <p:cNvPr id="28" name="object 28"/>
          <p:cNvSpPr txBox="1"/>
          <p:nvPr/>
        </p:nvSpPr>
        <p:spPr>
          <a:xfrm>
            <a:off x="3377946" y="3340480"/>
            <a:ext cx="216408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区块链网络全生命周期管理</a:t>
            </a:r>
            <a:endParaRPr sz="1400">
              <a:latin typeface="微软雅黑"/>
              <a:cs typeface="微软雅黑"/>
            </a:endParaRPr>
          </a:p>
        </p:txBody>
      </p:sp>
      <p:sp>
        <p:nvSpPr>
          <p:cNvPr id="29" name="object 29"/>
          <p:cNvSpPr/>
          <p:nvPr/>
        </p:nvSpPr>
        <p:spPr>
          <a:xfrm>
            <a:off x="7682483" y="3240023"/>
            <a:ext cx="1225550" cy="2261870"/>
          </a:xfrm>
          <a:custGeom>
            <a:avLst/>
            <a:gdLst/>
            <a:ahLst/>
            <a:cxnLst/>
            <a:rect l="l" t="t" r="r" b="b"/>
            <a:pathLst>
              <a:path w="1225550" h="2261870">
                <a:moveTo>
                  <a:pt x="0" y="73913"/>
                </a:moveTo>
                <a:lnTo>
                  <a:pt x="5798" y="45112"/>
                </a:lnTo>
                <a:lnTo>
                  <a:pt x="21621" y="21621"/>
                </a:lnTo>
                <a:lnTo>
                  <a:pt x="45112" y="5798"/>
                </a:lnTo>
                <a:lnTo>
                  <a:pt x="73914" y="0"/>
                </a:lnTo>
                <a:lnTo>
                  <a:pt x="1151382" y="0"/>
                </a:lnTo>
                <a:lnTo>
                  <a:pt x="1180183" y="5798"/>
                </a:lnTo>
                <a:lnTo>
                  <a:pt x="1203674" y="21621"/>
                </a:lnTo>
                <a:lnTo>
                  <a:pt x="1219497" y="45112"/>
                </a:lnTo>
                <a:lnTo>
                  <a:pt x="1225296" y="73913"/>
                </a:lnTo>
                <a:lnTo>
                  <a:pt x="1225296" y="2187702"/>
                </a:lnTo>
                <a:lnTo>
                  <a:pt x="1219497" y="2216503"/>
                </a:lnTo>
                <a:lnTo>
                  <a:pt x="1203674" y="2239994"/>
                </a:lnTo>
                <a:lnTo>
                  <a:pt x="1180183" y="2255817"/>
                </a:lnTo>
                <a:lnTo>
                  <a:pt x="1151382" y="2261616"/>
                </a:lnTo>
                <a:lnTo>
                  <a:pt x="73914" y="2261616"/>
                </a:lnTo>
                <a:lnTo>
                  <a:pt x="45112" y="2255817"/>
                </a:lnTo>
                <a:lnTo>
                  <a:pt x="21621" y="2239994"/>
                </a:lnTo>
                <a:lnTo>
                  <a:pt x="5798" y="2216503"/>
                </a:lnTo>
                <a:lnTo>
                  <a:pt x="0" y="2187702"/>
                </a:lnTo>
                <a:lnTo>
                  <a:pt x="0" y="73913"/>
                </a:lnTo>
                <a:close/>
              </a:path>
            </a:pathLst>
          </a:custGeom>
          <a:ln w="12192">
            <a:solidFill>
              <a:srgbClr val="F6B71E"/>
            </a:solidFill>
          </a:ln>
        </p:spPr>
        <p:txBody>
          <a:bodyPr wrap="square" lIns="0" tIns="0" rIns="0" bIns="0" rtlCol="0"/>
          <a:lstStyle/>
          <a:p>
            <a:endParaRPr/>
          </a:p>
        </p:txBody>
      </p:sp>
      <p:sp>
        <p:nvSpPr>
          <p:cNvPr id="30" name="object 30"/>
          <p:cNvSpPr txBox="1"/>
          <p:nvPr/>
        </p:nvSpPr>
        <p:spPr>
          <a:xfrm>
            <a:off x="7937118" y="3340480"/>
            <a:ext cx="74041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配套服务</a:t>
            </a:r>
            <a:endParaRPr sz="1400">
              <a:latin typeface="微软雅黑"/>
              <a:cs typeface="微软雅黑"/>
            </a:endParaRPr>
          </a:p>
        </p:txBody>
      </p:sp>
      <p:sp>
        <p:nvSpPr>
          <p:cNvPr id="31" name="object 31"/>
          <p:cNvSpPr/>
          <p:nvPr/>
        </p:nvSpPr>
        <p:spPr>
          <a:xfrm>
            <a:off x="7746492" y="3691128"/>
            <a:ext cx="1117600" cy="360045"/>
          </a:xfrm>
          <a:custGeom>
            <a:avLst/>
            <a:gdLst/>
            <a:ahLst/>
            <a:cxnLst/>
            <a:rect l="l" t="t" r="r" b="b"/>
            <a:pathLst>
              <a:path w="1117600" h="360045">
                <a:moveTo>
                  <a:pt x="1057148" y="0"/>
                </a:moveTo>
                <a:lnTo>
                  <a:pt x="59943" y="0"/>
                </a:lnTo>
                <a:lnTo>
                  <a:pt x="36593" y="4704"/>
                </a:lnTo>
                <a:lnTo>
                  <a:pt x="17541" y="17541"/>
                </a:lnTo>
                <a:lnTo>
                  <a:pt x="4704" y="36593"/>
                </a:lnTo>
                <a:lnTo>
                  <a:pt x="0" y="59944"/>
                </a:lnTo>
                <a:lnTo>
                  <a:pt x="0" y="299720"/>
                </a:lnTo>
                <a:lnTo>
                  <a:pt x="4704" y="323070"/>
                </a:lnTo>
                <a:lnTo>
                  <a:pt x="17541" y="342122"/>
                </a:lnTo>
                <a:lnTo>
                  <a:pt x="36593" y="354959"/>
                </a:lnTo>
                <a:lnTo>
                  <a:pt x="59943" y="359664"/>
                </a:lnTo>
                <a:lnTo>
                  <a:pt x="1057148" y="359664"/>
                </a:lnTo>
                <a:lnTo>
                  <a:pt x="1080498" y="354959"/>
                </a:lnTo>
                <a:lnTo>
                  <a:pt x="1099550" y="342122"/>
                </a:lnTo>
                <a:lnTo>
                  <a:pt x="1112387" y="323070"/>
                </a:lnTo>
                <a:lnTo>
                  <a:pt x="1117091" y="299720"/>
                </a:lnTo>
                <a:lnTo>
                  <a:pt x="1117091" y="59944"/>
                </a:lnTo>
                <a:lnTo>
                  <a:pt x="1112387" y="36593"/>
                </a:lnTo>
                <a:lnTo>
                  <a:pt x="1099550" y="17541"/>
                </a:lnTo>
                <a:lnTo>
                  <a:pt x="1080498" y="4704"/>
                </a:lnTo>
                <a:lnTo>
                  <a:pt x="1057148" y="0"/>
                </a:lnTo>
                <a:close/>
              </a:path>
            </a:pathLst>
          </a:custGeom>
          <a:solidFill>
            <a:srgbClr val="F6B71E"/>
          </a:solidFill>
        </p:spPr>
        <p:txBody>
          <a:bodyPr wrap="square" lIns="0" tIns="0" rIns="0" bIns="0" rtlCol="0"/>
          <a:lstStyle/>
          <a:p>
            <a:endParaRPr/>
          </a:p>
        </p:txBody>
      </p:sp>
      <p:sp>
        <p:nvSpPr>
          <p:cNvPr id="32" name="object 32"/>
          <p:cNvSpPr txBox="1"/>
          <p:nvPr/>
        </p:nvSpPr>
        <p:spPr>
          <a:xfrm>
            <a:off x="7936738" y="3757803"/>
            <a:ext cx="7391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密钥安全</a:t>
            </a:r>
            <a:endParaRPr sz="1400">
              <a:latin typeface="微软雅黑"/>
              <a:cs typeface="微软雅黑"/>
            </a:endParaRPr>
          </a:p>
        </p:txBody>
      </p:sp>
      <p:sp>
        <p:nvSpPr>
          <p:cNvPr id="33" name="object 33"/>
          <p:cNvSpPr/>
          <p:nvPr/>
        </p:nvSpPr>
        <p:spPr>
          <a:xfrm>
            <a:off x="7746492" y="4332732"/>
            <a:ext cx="1117600" cy="360045"/>
          </a:xfrm>
          <a:custGeom>
            <a:avLst/>
            <a:gdLst/>
            <a:ahLst/>
            <a:cxnLst/>
            <a:rect l="l" t="t" r="r" b="b"/>
            <a:pathLst>
              <a:path w="1117600" h="360045">
                <a:moveTo>
                  <a:pt x="1057148" y="0"/>
                </a:moveTo>
                <a:lnTo>
                  <a:pt x="59943" y="0"/>
                </a:lnTo>
                <a:lnTo>
                  <a:pt x="36593" y="4704"/>
                </a:lnTo>
                <a:lnTo>
                  <a:pt x="17541" y="17541"/>
                </a:lnTo>
                <a:lnTo>
                  <a:pt x="4704" y="36593"/>
                </a:lnTo>
                <a:lnTo>
                  <a:pt x="0" y="59944"/>
                </a:lnTo>
                <a:lnTo>
                  <a:pt x="0" y="299720"/>
                </a:lnTo>
                <a:lnTo>
                  <a:pt x="4704" y="323070"/>
                </a:lnTo>
                <a:lnTo>
                  <a:pt x="17541" y="342122"/>
                </a:lnTo>
                <a:lnTo>
                  <a:pt x="36593" y="354959"/>
                </a:lnTo>
                <a:lnTo>
                  <a:pt x="59943" y="359664"/>
                </a:lnTo>
                <a:lnTo>
                  <a:pt x="1057148" y="359664"/>
                </a:lnTo>
                <a:lnTo>
                  <a:pt x="1080498" y="354959"/>
                </a:lnTo>
                <a:lnTo>
                  <a:pt x="1099550" y="342122"/>
                </a:lnTo>
                <a:lnTo>
                  <a:pt x="1112387" y="323070"/>
                </a:lnTo>
                <a:lnTo>
                  <a:pt x="1117091" y="299720"/>
                </a:lnTo>
                <a:lnTo>
                  <a:pt x="1117091" y="59944"/>
                </a:lnTo>
                <a:lnTo>
                  <a:pt x="1112387" y="36593"/>
                </a:lnTo>
                <a:lnTo>
                  <a:pt x="1099550" y="17541"/>
                </a:lnTo>
                <a:lnTo>
                  <a:pt x="1080498" y="4704"/>
                </a:lnTo>
                <a:lnTo>
                  <a:pt x="1057148" y="0"/>
                </a:lnTo>
                <a:close/>
              </a:path>
            </a:pathLst>
          </a:custGeom>
          <a:solidFill>
            <a:srgbClr val="F6B71E"/>
          </a:solidFill>
        </p:spPr>
        <p:txBody>
          <a:bodyPr wrap="square" lIns="0" tIns="0" rIns="0" bIns="0" rtlCol="0"/>
          <a:lstStyle/>
          <a:p>
            <a:endParaRPr/>
          </a:p>
        </p:txBody>
      </p:sp>
      <p:sp>
        <p:nvSpPr>
          <p:cNvPr id="34" name="object 34"/>
          <p:cNvSpPr txBox="1"/>
          <p:nvPr/>
        </p:nvSpPr>
        <p:spPr>
          <a:xfrm>
            <a:off x="7936738" y="4400042"/>
            <a:ext cx="7391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隐私保护</a:t>
            </a:r>
            <a:endParaRPr sz="1400">
              <a:latin typeface="微软雅黑"/>
              <a:cs typeface="微软雅黑"/>
            </a:endParaRPr>
          </a:p>
        </p:txBody>
      </p:sp>
      <p:sp>
        <p:nvSpPr>
          <p:cNvPr id="35" name="object 35"/>
          <p:cNvSpPr/>
          <p:nvPr/>
        </p:nvSpPr>
        <p:spPr>
          <a:xfrm>
            <a:off x="7746492" y="4949952"/>
            <a:ext cx="1117600" cy="360045"/>
          </a:xfrm>
          <a:custGeom>
            <a:avLst/>
            <a:gdLst/>
            <a:ahLst/>
            <a:cxnLst/>
            <a:rect l="l" t="t" r="r" b="b"/>
            <a:pathLst>
              <a:path w="1117600" h="360045">
                <a:moveTo>
                  <a:pt x="1057148" y="0"/>
                </a:moveTo>
                <a:lnTo>
                  <a:pt x="59943" y="0"/>
                </a:lnTo>
                <a:lnTo>
                  <a:pt x="36593" y="4704"/>
                </a:lnTo>
                <a:lnTo>
                  <a:pt x="17541" y="17541"/>
                </a:lnTo>
                <a:lnTo>
                  <a:pt x="4704" y="36593"/>
                </a:lnTo>
                <a:lnTo>
                  <a:pt x="0" y="59943"/>
                </a:lnTo>
                <a:lnTo>
                  <a:pt x="0" y="299720"/>
                </a:lnTo>
                <a:lnTo>
                  <a:pt x="4704" y="323070"/>
                </a:lnTo>
                <a:lnTo>
                  <a:pt x="17541" y="342122"/>
                </a:lnTo>
                <a:lnTo>
                  <a:pt x="36593" y="354959"/>
                </a:lnTo>
                <a:lnTo>
                  <a:pt x="59943" y="359664"/>
                </a:lnTo>
                <a:lnTo>
                  <a:pt x="1057148" y="359664"/>
                </a:lnTo>
                <a:lnTo>
                  <a:pt x="1080498" y="354959"/>
                </a:lnTo>
                <a:lnTo>
                  <a:pt x="1099550" y="342122"/>
                </a:lnTo>
                <a:lnTo>
                  <a:pt x="1112387" y="323070"/>
                </a:lnTo>
                <a:lnTo>
                  <a:pt x="1117091" y="299720"/>
                </a:lnTo>
                <a:lnTo>
                  <a:pt x="1117091" y="59943"/>
                </a:lnTo>
                <a:lnTo>
                  <a:pt x="1112387" y="36593"/>
                </a:lnTo>
                <a:lnTo>
                  <a:pt x="1099550" y="17541"/>
                </a:lnTo>
                <a:lnTo>
                  <a:pt x="1080498" y="4704"/>
                </a:lnTo>
                <a:lnTo>
                  <a:pt x="1057148" y="0"/>
                </a:lnTo>
                <a:close/>
              </a:path>
            </a:pathLst>
          </a:custGeom>
          <a:solidFill>
            <a:srgbClr val="F6B71E"/>
          </a:solidFill>
        </p:spPr>
        <p:txBody>
          <a:bodyPr wrap="square" lIns="0" tIns="0" rIns="0" bIns="0" rtlCol="0"/>
          <a:lstStyle/>
          <a:p>
            <a:endParaRPr/>
          </a:p>
        </p:txBody>
      </p:sp>
      <p:sp>
        <p:nvSpPr>
          <p:cNvPr id="36" name="object 36"/>
          <p:cNvSpPr txBox="1"/>
          <p:nvPr/>
        </p:nvSpPr>
        <p:spPr>
          <a:xfrm>
            <a:off x="7993126" y="5017516"/>
            <a:ext cx="626110" cy="226060"/>
          </a:xfrm>
          <a:prstGeom prst="rect">
            <a:avLst/>
          </a:prstGeom>
        </p:spPr>
        <p:txBody>
          <a:bodyPr vert="horz" wrap="square" lIns="0" tIns="0" rIns="0" bIns="0" rtlCol="0">
            <a:spAutoFit/>
          </a:bodyPr>
          <a:lstStyle/>
          <a:p>
            <a:pPr marL="12700">
              <a:lnSpc>
                <a:spcPct val="100000"/>
              </a:lnSpc>
            </a:pPr>
            <a:r>
              <a:rPr sz="1400" spc="-5" dirty="0">
                <a:solidFill>
                  <a:srgbClr val="F9F9F9"/>
                </a:solidFill>
                <a:latin typeface="微软雅黑"/>
                <a:cs typeface="微软雅黑"/>
              </a:rPr>
              <a:t>CA</a:t>
            </a:r>
            <a:r>
              <a:rPr sz="1400" dirty="0">
                <a:solidFill>
                  <a:srgbClr val="F9F9F9"/>
                </a:solidFill>
                <a:latin typeface="微软雅黑"/>
                <a:cs typeface="微软雅黑"/>
              </a:rPr>
              <a:t>服务</a:t>
            </a:r>
            <a:endParaRPr sz="1400">
              <a:latin typeface="微软雅黑"/>
              <a:cs typeface="微软雅黑"/>
            </a:endParaRPr>
          </a:p>
        </p:txBody>
      </p:sp>
      <p:sp>
        <p:nvSpPr>
          <p:cNvPr id="37" name="object 37"/>
          <p:cNvSpPr/>
          <p:nvPr/>
        </p:nvSpPr>
        <p:spPr>
          <a:xfrm>
            <a:off x="1376172" y="5591555"/>
            <a:ext cx="8888095" cy="547370"/>
          </a:xfrm>
          <a:custGeom>
            <a:avLst/>
            <a:gdLst/>
            <a:ahLst/>
            <a:cxnLst/>
            <a:rect l="l" t="t" r="r" b="b"/>
            <a:pathLst>
              <a:path w="8888095" h="547370">
                <a:moveTo>
                  <a:pt x="0" y="91186"/>
                </a:moveTo>
                <a:lnTo>
                  <a:pt x="7157" y="55694"/>
                </a:lnTo>
                <a:lnTo>
                  <a:pt x="26685" y="26709"/>
                </a:lnTo>
                <a:lnTo>
                  <a:pt x="55667" y="7166"/>
                </a:lnTo>
                <a:lnTo>
                  <a:pt x="91186" y="0"/>
                </a:lnTo>
                <a:lnTo>
                  <a:pt x="8796782" y="0"/>
                </a:lnTo>
                <a:lnTo>
                  <a:pt x="8832300" y="7166"/>
                </a:lnTo>
                <a:lnTo>
                  <a:pt x="8861282" y="26709"/>
                </a:lnTo>
                <a:lnTo>
                  <a:pt x="8880810" y="55694"/>
                </a:lnTo>
                <a:lnTo>
                  <a:pt x="8887968" y="91186"/>
                </a:lnTo>
                <a:lnTo>
                  <a:pt x="8887968" y="455930"/>
                </a:lnTo>
                <a:lnTo>
                  <a:pt x="8880810" y="491421"/>
                </a:lnTo>
                <a:lnTo>
                  <a:pt x="8861282" y="520406"/>
                </a:lnTo>
                <a:lnTo>
                  <a:pt x="8832300" y="539949"/>
                </a:lnTo>
                <a:lnTo>
                  <a:pt x="8796782" y="547116"/>
                </a:lnTo>
                <a:lnTo>
                  <a:pt x="91186" y="547116"/>
                </a:lnTo>
                <a:lnTo>
                  <a:pt x="55667" y="539949"/>
                </a:lnTo>
                <a:lnTo>
                  <a:pt x="26685" y="520406"/>
                </a:lnTo>
                <a:lnTo>
                  <a:pt x="7157" y="491421"/>
                </a:lnTo>
                <a:lnTo>
                  <a:pt x="0" y="455930"/>
                </a:lnTo>
                <a:lnTo>
                  <a:pt x="0" y="91186"/>
                </a:lnTo>
                <a:close/>
              </a:path>
            </a:pathLst>
          </a:custGeom>
          <a:ln w="12191">
            <a:solidFill>
              <a:srgbClr val="F8EA84"/>
            </a:solidFill>
          </a:ln>
        </p:spPr>
        <p:txBody>
          <a:bodyPr wrap="square" lIns="0" tIns="0" rIns="0" bIns="0" rtlCol="0"/>
          <a:lstStyle/>
          <a:p>
            <a:endParaRPr/>
          </a:p>
        </p:txBody>
      </p:sp>
      <p:sp>
        <p:nvSpPr>
          <p:cNvPr id="38" name="object 38"/>
          <p:cNvSpPr txBox="1"/>
          <p:nvPr/>
        </p:nvSpPr>
        <p:spPr>
          <a:xfrm>
            <a:off x="1517650" y="5643575"/>
            <a:ext cx="739140" cy="439420"/>
          </a:xfrm>
          <a:prstGeom prst="rect">
            <a:avLst/>
          </a:prstGeom>
        </p:spPr>
        <p:txBody>
          <a:bodyPr vert="horz" wrap="square" lIns="0" tIns="0" rIns="0" bIns="0" rtlCol="0">
            <a:spAutoFit/>
          </a:bodyPr>
          <a:lstStyle/>
          <a:p>
            <a:pPr marL="100965" marR="5080" indent="-88900">
              <a:lnSpc>
                <a:spcPct val="100000"/>
              </a:lnSpc>
            </a:pPr>
            <a:r>
              <a:rPr sz="1400" dirty="0">
                <a:latin typeface="微软雅黑"/>
                <a:cs typeface="微软雅黑"/>
              </a:rPr>
              <a:t>区块链底  层平台</a:t>
            </a:r>
            <a:endParaRPr sz="1400">
              <a:latin typeface="微软雅黑"/>
              <a:cs typeface="微软雅黑"/>
            </a:endParaRPr>
          </a:p>
        </p:txBody>
      </p:sp>
      <p:sp>
        <p:nvSpPr>
          <p:cNvPr id="39" name="object 39"/>
          <p:cNvSpPr/>
          <p:nvPr/>
        </p:nvSpPr>
        <p:spPr>
          <a:xfrm>
            <a:off x="2340864" y="5689091"/>
            <a:ext cx="2772410" cy="360045"/>
          </a:xfrm>
          <a:custGeom>
            <a:avLst/>
            <a:gdLst/>
            <a:ahLst/>
            <a:cxnLst/>
            <a:rect l="l" t="t" r="r" b="b"/>
            <a:pathLst>
              <a:path w="2772410" h="360045">
                <a:moveTo>
                  <a:pt x="2712212" y="0"/>
                </a:moveTo>
                <a:lnTo>
                  <a:pt x="59943" y="0"/>
                </a:lnTo>
                <a:lnTo>
                  <a:pt x="36593" y="4710"/>
                </a:lnTo>
                <a:lnTo>
                  <a:pt x="17541" y="17556"/>
                </a:lnTo>
                <a:lnTo>
                  <a:pt x="4704" y="36609"/>
                </a:lnTo>
                <a:lnTo>
                  <a:pt x="0" y="59944"/>
                </a:lnTo>
                <a:lnTo>
                  <a:pt x="0" y="299720"/>
                </a:lnTo>
                <a:lnTo>
                  <a:pt x="4704" y="323054"/>
                </a:lnTo>
                <a:lnTo>
                  <a:pt x="17541" y="342107"/>
                </a:lnTo>
                <a:lnTo>
                  <a:pt x="36593" y="354953"/>
                </a:lnTo>
                <a:lnTo>
                  <a:pt x="59943" y="359664"/>
                </a:lnTo>
                <a:lnTo>
                  <a:pt x="2712212" y="359664"/>
                </a:lnTo>
                <a:lnTo>
                  <a:pt x="2735562" y="354953"/>
                </a:lnTo>
                <a:lnTo>
                  <a:pt x="2754614" y="342107"/>
                </a:lnTo>
                <a:lnTo>
                  <a:pt x="2767451" y="323054"/>
                </a:lnTo>
                <a:lnTo>
                  <a:pt x="2772156" y="299720"/>
                </a:lnTo>
                <a:lnTo>
                  <a:pt x="2772156" y="59944"/>
                </a:lnTo>
                <a:lnTo>
                  <a:pt x="2767451" y="36609"/>
                </a:lnTo>
                <a:lnTo>
                  <a:pt x="2754614" y="17556"/>
                </a:lnTo>
                <a:lnTo>
                  <a:pt x="2735562" y="4710"/>
                </a:lnTo>
                <a:lnTo>
                  <a:pt x="2712212" y="0"/>
                </a:lnTo>
                <a:close/>
              </a:path>
            </a:pathLst>
          </a:custGeom>
          <a:solidFill>
            <a:srgbClr val="F8EA84"/>
          </a:solidFill>
        </p:spPr>
        <p:txBody>
          <a:bodyPr wrap="square" lIns="0" tIns="0" rIns="0" bIns="0" rtlCol="0"/>
          <a:lstStyle/>
          <a:p>
            <a:endParaRPr/>
          </a:p>
        </p:txBody>
      </p:sp>
      <p:sp>
        <p:nvSpPr>
          <p:cNvPr id="40" name="object 40"/>
          <p:cNvSpPr txBox="1"/>
          <p:nvPr/>
        </p:nvSpPr>
        <p:spPr>
          <a:xfrm>
            <a:off x="2903601" y="5756350"/>
            <a:ext cx="1645920" cy="226060"/>
          </a:xfrm>
          <a:prstGeom prst="rect">
            <a:avLst/>
          </a:prstGeom>
        </p:spPr>
        <p:txBody>
          <a:bodyPr vert="horz" wrap="square" lIns="0" tIns="0" rIns="0" bIns="0" rtlCol="0">
            <a:spAutoFit/>
          </a:bodyPr>
          <a:lstStyle/>
          <a:p>
            <a:pPr marL="12700">
              <a:lnSpc>
                <a:spcPct val="100000"/>
              </a:lnSpc>
            </a:pPr>
            <a:r>
              <a:rPr sz="1400" spc="-5" dirty="0">
                <a:solidFill>
                  <a:srgbClr val="F9F9F9"/>
                </a:solidFill>
                <a:latin typeface="微软雅黑"/>
                <a:cs typeface="微软雅黑"/>
              </a:rPr>
              <a:t>Hyperledger</a:t>
            </a:r>
            <a:r>
              <a:rPr sz="1400" spc="-45" dirty="0">
                <a:solidFill>
                  <a:srgbClr val="F9F9F9"/>
                </a:solidFill>
                <a:latin typeface="微软雅黑"/>
                <a:cs typeface="微软雅黑"/>
              </a:rPr>
              <a:t> </a:t>
            </a:r>
            <a:r>
              <a:rPr sz="1400" spc="-10" dirty="0">
                <a:solidFill>
                  <a:srgbClr val="F9F9F9"/>
                </a:solidFill>
                <a:latin typeface="微软雅黑"/>
                <a:cs typeface="微软雅黑"/>
              </a:rPr>
              <a:t>Fabric</a:t>
            </a:r>
            <a:endParaRPr sz="1400">
              <a:latin typeface="微软雅黑"/>
              <a:cs typeface="微软雅黑"/>
            </a:endParaRPr>
          </a:p>
        </p:txBody>
      </p:sp>
      <p:sp>
        <p:nvSpPr>
          <p:cNvPr id="41" name="object 41"/>
          <p:cNvSpPr/>
          <p:nvPr/>
        </p:nvSpPr>
        <p:spPr>
          <a:xfrm>
            <a:off x="7452359" y="5684520"/>
            <a:ext cx="2771140" cy="361315"/>
          </a:xfrm>
          <a:custGeom>
            <a:avLst/>
            <a:gdLst/>
            <a:ahLst/>
            <a:cxnLst/>
            <a:rect l="l" t="t" r="r" b="b"/>
            <a:pathLst>
              <a:path w="2771140" h="361314">
                <a:moveTo>
                  <a:pt x="2710434" y="0"/>
                </a:moveTo>
                <a:lnTo>
                  <a:pt x="60198" y="0"/>
                </a:lnTo>
                <a:lnTo>
                  <a:pt x="36754" y="4730"/>
                </a:lnTo>
                <a:lnTo>
                  <a:pt x="17621" y="17630"/>
                </a:lnTo>
                <a:lnTo>
                  <a:pt x="4726" y="36765"/>
                </a:lnTo>
                <a:lnTo>
                  <a:pt x="0" y="60197"/>
                </a:lnTo>
                <a:lnTo>
                  <a:pt x="0" y="300989"/>
                </a:lnTo>
                <a:lnTo>
                  <a:pt x="4726" y="324422"/>
                </a:lnTo>
                <a:lnTo>
                  <a:pt x="17621" y="343557"/>
                </a:lnTo>
                <a:lnTo>
                  <a:pt x="36754" y="356457"/>
                </a:lnTo>
                <a:lnTo>
                  <a:pt x="60198" y="361187"/>
                </a:lnTo>
                <a:lnTo>
                  <a:pt x="2710434" y="361187"/>
                </a:lnTo>
                <a:lnTo>
                  <a:pt x="2733877" y="356457"/>
                </a:lnTo>
                <a:lnTo>
                  <a:pt x="2753010" y="343557"/>
                </a:lnTo>
                <a:lnTo>
                  <a:pt x="2765905" y="324422"/>
                </a:lnTo>
                <a:lnTo>
                  <a:pt x="2770632" y="300989"/>
                </a:lnTo>
                <a:lnTo>
                  <a:pt x="2770632" y="60197"/>
                </a:lnTo>
                <a:lnTo>
                  <a:pt x="2765905" y="36765"/>
                </a:lnTo>
                <a:lnTo>
                  <a:pt x="2753010" y="17630"/>
                </a:lnTo>
                <a:lnTo>
                  <a:pt x="2733877" y="4730"/>
                </a:lnTo>
                <a:lnTo>
                  <a:pt x="2710434" y="0"/>
                </a:lnTo>
                <a:close/>
              </a:path>
            </a:pathLst>
          </a:custGeom>
          <a:solidFill>
            <a:srgbClr val="F8EA84"/>
          </a:solidFill>
        </p:spPr>
        <p:txBody>
          <a:bodyPr wrap="square" lIns="0" tIns="0" rIns="0" bIns="0" rtlCol="0"/>
          <a:lstStyle/>
          <a:p>
            <a:endParaRPr/>
          </a:p>
        </p:txBody>
      </p:sp>
      <p:sp>
        <p:nvSpPr>
          <p:cNvPr id="42" name="object 42"/>
          <p:cNvSpPr txBox="1"/>
          <p:nvPr/>
        </p:nvSpPr>
        <p:spPr>
          <a:xfrm>
            <a:off x="8587485" y="5752693"/>
            <a:ext cx="500380" cy="226060"/>
          </a:xfrm>
          <a:prstGeom prst="rect">
            <a:avLst/>
          </a:prstGeom>
        </p:spPr>
        <p:txBody>
          <a:bodyPr vert="horz" wrap="square" lIns="0" tIns="0" rIns="0" bIns="0" rtlCol="0">
            <a:spAutoFit/>
          </a:bodyPr>
          <a:lstStyle/>
          <a:p>
            <a:pPr marL="12700">
              <a:lnSpc>
                <a:spcPct val="100000"/>
              </a:lnSpc>
            </a:pPr>
            <a:r>
              <a:rPr sz="1400" spc="-5" dirty="0">
                <a:solidFill>
                  <a:srgbClr val="F9F9F9"/>
                </a:solidFill>
                <a:latin typeface="微软雅黑"/>
                <a:cs typeface="微软雅黑"/>
              </a:rPr>
              <a:t>B</a:t>
            </a:r>
            <a:r>
              <a:rPr sz="1400" spc="-30" dirty="0">
                <a:solidFill>
                  <a:srgbClr val="F9F9F9"/>
                </a:solidFill>
                <a:latin typeface="微软雅黑"/>
                <a:cs typeface="微软雅黑"/>
              </a:rPr>
              <a:t>C</a:t>
            </a:r>
            <a:r>
              <a:rPr sz="1400" spc="-5" dirty="0">
                <a:solidFill>
                  <a:srgbClr val="F9F9F9"/>
                </a:solidFill>
                <a:latin typeface="微软雅黑"/>
                <a:cs typeface="微软雅黑"/>
              </a:rPr>
              <a:t>O</a:t>
            </a:r>
            <a:r>
              <a:rPr sz="1400" dirty="0">
                <a:solidFill>
                  <a:srgbClr val="F9F9F9"/>
                </a:solidFill>
                <a:latin typeface="微软雅黑"/>
                <a:cs typeface="微软雅黑"/>
              </a:rPr>
              <a:t>S</a:t>
            </a:r>
            <a:endParaRPr sz="1400">
              <a:latin typeface="微软雅黑"/>
              <a:cs typeface="微软雅黑"/>
            </a:endParaRPr>
          </a:p>
        </p:txBody>
      </p:sp>
      <p:sp>
        <p:nvSpPr>
          <p:cNvPr id="43" name="object 43"/>
          <p:cNvSpPr/>
          <p:nvPr/>
        </p:nvSpPr>
        <p:spPr>
          <a:xfrm>
            <a:off x="1376172" y="2621279"/>
            <a:ext cx="7531734" cy="547370"/>
          </a:xfrm>
          <a:custGeom>
            <a:avLst/>
            <a:gdLst/>
            <a:ahLst/>
            <a:cxnLst/>
            <a:rect l="l" t="t" r="r" b="b"/>
            <a:pathLst>
              <a:path w="7531734" h="547369">
                <a:moveTo>
                  <a:pt x="0" y="91186"/>
                </a:moveTo>
                <a:lnTo>
                  <a:pt x="7157" y="55667"/>
                </a:lnTo>
                <a:lnTo>
                  <a:pt x="26685" y="26685"/>
                </a:lnTo>
                <a:lnTo>
                  <a:pt x="55667" y="7157"/>
                </a:lnTo>
                <a:lnTo>
                  <a:pt x="91186" y="0"/>
                </a:lnTo>
                <a:lnTo>
                  <a:pt x="7440422" y="0"/>
                </a:lnTo>
                <a:lnTo>
                  <a:pt x="7475940" y="7157"/>
                </a:lnTo>
                <a:lnTo>
                  <a:pt x="7504922" y="26685"/>
                </a:lnTo>
                <a:lnTo>
                  <a:pt x="7524450" y="55667"/>
                </a:lnTo>
                <a:lnTo>
                  <a:pt x="7531608" y="91186"/>
                </a:lnTo>
                <a:lnTo>
                  <a:pt x="7531608" y="455930"/>
                </a:lnTo>
                <a:lnTo>
                  <a:pt x="7524450" y="491448"/>
                </a:lnTo>
                <a:lnTo>
                  <a:pt x="7504922" y="520430"/>
                </a:lnTo>
                <a:lnTo>
                  <a:pt x="7475940" y="539958"/>
                </a:lnTo>
                <a:lnTo>
                  <a:pt x="7440422" y="547116"/>
                </a:lnTo>
                <a:lnTo>
                  <a:pt x="91186" y="547116"/>
                </a:lnTo>
                <a:lnTo>
                  <a:pt x="55667" y="539958"/>
                </a:lnTo>
                <a:lnTo>
                  <a:pt x="26685" y="520430"/>
                </a:lnTo>
                <a:lnTo>
                  <a:pt x="7157" y="491448"/>
                </a:lnTo>
                <a:lnTo>
                  <a:pt x="0" y="455930"/>
                </a:lnTo>
                <a:lnTo>
                  <a:pt x="0" y="91186"/>
                </a:lnTo>
                <a:close/>
              </a:path>
            </a:pathLst>
          </a:custGeom>
          <a:ln w="12191">
            <a:solidFill>
              <a:srgbClr val="F6A321"/>
            </a:solidFill>
          </a:ln>
        </p:spPr>
        <p:txBody>
          <a:bodyPr wrap="square" lIns="0" tIns="0" rIns="0" bIns="0" rtlCol="0"/>
          <a:lstStyle/>
          <a:p>
            <a:endParaRPr/>
          </a:p>
        </p:txBody>
      </p:sp>
      <p:sp>
        <p:nvSpPr>
          <p:cNvPr id="44" name="object 44"/>
          <p:cNvSpPr txBox="1"/>
          <p:nvPr/>
        </p:nvSpPr>
        <p:spPr>
          <a:xfrm>
            <a:off x="1476247" y="2785109"/>
            <a:ext cx="73914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运营监控</a:t>
            </a:r>
            <a:endParaRPr sz="1400">
              <a:latin typeface="微软雅黑"/>
              <a:cs typeface="微软雅黑"/>
            </a:endParaRPr>
          </a:p>
        </p:txBody>
      </p:sp>
      <p:sp>
        <p:nvSpPr>
          <p:cNvPr id="45" name="object 45"/>
          <p:cNvSpPr/>
          <p:nvPr/>
        </p:nvSpPr>
        <p:spPr>
          <a:xfrm>
            <a:off x="2286000" y="2715767"/>
            <a:ext cx="1115695" cy="360045"/>
          </a:xfrm>
          <a:custGeom>
            <a:avLst/>
            <a:gdLst/>
            <a:ahLst/>
            <a:cxnLst/>
            <a:rect l="l" t="t" r="r" b="b"/>
            <a:pathLst>
              <a:path w="1115695" h="360044">
                <a:moveTo>
                  <a:pt x="1055624" y="0"/>
                </a:moveTo>
                <a:lnTo>
                  <a:pt x="59943" y="0"/>
                </a:lnTo>
                <a:lnTo>
                  <a:pt x="36593" y="4704"/>
                </a:lnTo>
                <a:lnTo>
                  <a:pt x="17541" y="17541"/>
                </a:lnTo>
                <a:lnTo>
                  <a:pt x="4704" y="36593"/>
                </a:lnTo>
                <a:lnTo>
                  <a:pt x="0" y="59944"/>
                </a:lnTo>
                <a:lnTo>
                  <a:pt x="0" y="299720"/>
                </a:lnTo>
                <a:lnTo>
                  <a:pt x="4704" y="323070"/>
                </a:lnTo>
                <a:lnTo>
                  <a:pt x="17541" y="342122"/>
                </a:lnTo>
                <a:lnTo>
                  <a:pt x="36593" y="354959"/>
                </a:lnTo>
                <a:lnTo>
                  <a:pt x="59943" y="359664"/>
                </a:lnTo>
                <a:lnTo>
                  <a:pt x="1055624" y="359664"/>
                </a:lnTo>
                <a:lnTo>
                  <a:pt x="1078974" y="354959"/>
                </a:lnTo>
                <a:lnTo>
                  <a:pt x="1098026" y="342122"/>
                </a:lnTo>
                <a:lnTo>
                  <a:pt x="1110863" y="323070"/>
                </a:lnTo>
                <a:lnTo>
                  <a:pt x="1115567" y="299720"/>
                </a:lnTo>
                <a:lnTo>
                  <a:pt x="1115567" y="59944"/>
                </a:lnTo>
                <a:lnTo>
                  <a:pt x="1110863" y="36593"/>
                </a:lnTo>
                <a:lnTo>
                  <a:pt x="1098026" y="17541"/>
                </a:lnTo>
                <a:lnTo>
                  <a:pt x="1078974" y="4704"/>
                </a:lnTo>
                <a:lnTo>
                  <a:pt x="1055624" y="0"/>
                </a:lnTo>
                <a:close/>
              </a:path>
            </a:pathLst>
          </a:custGeom>
          <a:solidFill>
            <a:srgbClr val="F6A321"/>
          </a:solidFill>
        </p:spPr>
        <p:txBody>
          <a:bodyPr wrap="square" lIns="0" tIns="0" rIns="0" bIns="0" rtlCol="0"/>
          <a:lstStyle/>
          <a:p>
            <a:endParaRPr/>
          </a:p>
        </p:txBody>
      </p:sp>
      <p:sp>
        <p:nvSpPr>
          <p:cNvPr id="46" name="object 46"/>
          <p:cNvSpPr txBox="1"/>
          <p:nvPr/>
        </p:nvSpPr>
        <p:spPr>
          <a:xfrm>
            <a:off x="2386329" y="2782061"/>
            <a:ext cx="9169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可视化监控</a:t>
            </a:r>
            <a:endParaRPr sz="1400">
              <a:latin typeface="微软雅黑"/>
              <a:cs typeface="微软雅黑"/>
            </a:endParaRPr>
          </a:p>
        </p:txBody>
      </p:sp>
      <p:sp>
        <p:nvSpPr>
          <p:cNvPr id="47" name="object 47"/>
          <p:cNvSpPr/>
          <p:nvPr/>
        </p:nvSpPr>
        <p:spPr>
          <a:xfrm>
            <a:off x="6224015" y="2715767"/>
            <a:ext cx="1117600" cy="360045"/>
          </a:xfrm>
          <a:custGeom>
            <a:avLst/>
            <a:gdLst/>
            <a:ahLst/>
            <a:cxnLst/>
            <a:rect l="l" t="t" r="r" b="b"/>
            <a:pathLst>
              <a:path w="1117600" h="360044">
                <a:moveTo>
                  <a:pt x="1057148"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1057148" y="359664"/>
                </a:lnTo>
                <a:lnTo>
                  <a:pt x="1080498" y="354959"/>
                </a:lnTo>
                <a:lnTo>
                  <a:pt x="1099550" y="342122"/>
                </a:lnTo>
                <a:lnTo>
                  <a:pt x="1112387" y="323070"/>
                </a:lnTo>
                <a:lnTo>
                  <a:pt x="1117091" y="299720"/>
                </a:lnTo>
                <a:lnTo>
                  <a:pt x="1117091" y="59944"/>
                </a:lnTo>
                <a:lnTo>
                  <a:pt x="1112387" y="36593"/>
                </a:lnTo>
                <a:lnTo>
                  <a:pt x="1099550" y="17541"/>
                </a:lnTo>
                <a:lnTo>
                  <a:pt x="1080498" y="4704"/>
                </a:lnTo>
                <a:lnTo>
                  <a:pt x="1057148" y="0"/>
                </a:lnTo>
                <a:close/>
              </a:path>
            </a:pathLst>
          </a:custGeom>
          <a:solidFill>
            <a:srgbClr val="F6A321"/>
          </a:solidFill>
        </p:spPr>
        <p:txBody>
          <a:bodyPr wrap="square" lIns="0" tIns="0" rIns="0" bIns="0" rtlCol="0"/>
          <a:lstStyle/>
          <a:p>
            <a:endParaRPr/>
          </a:p>
        </p:txBody>
      </p:sp>
      <p:sp>
        <p:nvSpPr>
          <p:cNvPr id="48" name="object 48"/>
          <p:cNvSpPr/>
          <p:nvPr/>
        </p:nvSpPr>
        <p:spPr>
          <a:xfrm>
            <a:off x="3599688" y="2715767"/>
            <a:ext cx="1115695" cy="360045"/>
          </a:xfrm>
          <a:custGeom>
            <a:avLst/>
            <a:gdLst/>
            <a:ahLst/>
            <a:cxnLst/>
            <a:rect l="l" t="t" r="r" b="b"/>
            <a:pathLst>
              <a:path w="1115695" h="360044">
                <a:moveTo>
                  <a:pt x="1055624"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1055624" y="359664"/>
                </a:lnTo>
                <a:lnTo>
                  <a:pt x="1078974" y="354959"/>
                </a:lnTo>
                <a:lnTo>
                  <a:pt x="1098026" y="342122"/>
                </a:lnTo>
                <a:lnTo>
                  <a:pt x="1110863" y="323070"/>
                </a:lnTo>
                <a:lnTo>
                  <a:pt x="1115567" y="299720"/>
                </a:lnTo>
                <a:lnTo>
                  <a:pt x="1115567" y="59944"/>
                </a:lnTo>
                <a:lnTo>
                  <a:pt x="1110863" y="36593"/>
                </a:lnTo>
                <a:lnTo>
                  <a:pt x="1098026" y="17541"/>
                </a:lnTo>
                <a:lnTo>
                  <a:pt x="1078974" y="4704"/>
                </a:lnTo>
                <a:lnTo>
                  <a:pt x="1055624" y="0"/>
                </a:lnTo>
                <a:close/>
              </a:path>
            </a:pathLst>
          </a:custGeom>
          <a:solidFill>
            <a:srgbClr val="F6A321"/>
          </a:solidFill>
        </p:spPr>
        <p:txBody>
          <a:bodyPr wrap="square" lIns="0" tIns="0" rIns="0" bIns="0" rtlCol="0"/>
          <a:lstStyle/>
          <a:p>
            <a:endParaRPr/>
          </a:p>
        </p:txBody>
      </p:sp>
      <p:sp>
        <p:nvSpPr>
          <p:cNvPr id="49" name="object 49"/>
          <p:cNvSpPr/>
          <p:nvPr/>
        </p:nvSpPr>
        <p:spPr>
          <a:xfrm>
            <a:off x="4911852" y="2715767"/>
            <a:ext cx="1115695" cy="360045"/>
          </a:xfrm>
          <a:custGeom>
            <a:avLst/>
            <a:gdLst/>
            <a:ahLst/>
            <a:cxnLst/>
            <a:rect l="l" t="t" r="r" b="b"/>
            <a:pathLst>
              <a:path w="1115695" h="360044">
                <a:moveTo>
                  <a:pt x="1055624"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1055624" y="359664"/>
                </a:lnTo>
                <a:lnTo>
                  <a:pt x="1078974" y="354959"/>
                </a:lnTo>
                <a:lnTo>
                  <a:pt x="1098026" y="342122"/>
                </a:lnTo>
                <a:lnTo>
                  <a:pt x="1110863" y="323070"/>
                </a:lnTo>
                <a:lnTo>
                  <a:pt x="1115568" y="299720"/>
                </a:lnTo>
                <a:lnTo>
                  <a:pt x="1115568" y="59944"/>
                </a:lnTo>
                <a:lnTo>
                  <a:pt x="1110863" y="36593"/>
                </a:lnTo>
                <a:lnTo>
                  <a:pt x="1098026" y="17541"/>
                </a:lnTo>
                <a:lnTo>
                  <a:pt x="1078974" y="4704"/>
                </a:lnTo>
                <a:lnTo>
                  <a:pt x="1055624" y="0"/>
                </a:lnTo>
                <a:close/>
              </a:path>
            </a:pathLst>
          </a:custGeom>
          <a:solidFill>
            <a:srgbClr val="F6A321"/>
          </a:solidFill>
        </p:spPr>
        <p:txBody>
          <a:bodyPr wrap="square" lIns="0" tIns="0" rIns="0" bIns="0" rtlCol="0"/>
          <a:lstStyle/>
          <a:p>
            <a:endParaRPr/>
          </a:p>
        </p:txBody>
      </p:sp>
      <p:sp>
        <p:nvSpPr>
          <p:cNvPr id="50" name="object 50"/>
          <p:cNvSpPr/>
          <p:nvPr/>
        </p:nvSpPr>
        <p:spPr>
          <a:xfrm>
            <a:off x="7537704" y="2718816"/>
            <a:ext cx="1115695" cy="361315"/>
          </a:xfrm>
          <a:custGeom>
            <a:avLst/>
            <a:gdLst/>
            <a:ahLst/>
            <a:cxnLst/>
            <a:rect l="l" t="t" r="r" b="b"/>
            <a:pathLst>
              <a:path w="1115695" h="361314">
                <a:moveTo>
                  <a:pt x="1055370" y="0"/>
                </a:moveTo>
                <a:lnTo>
                  <a:pt x="60198" y="0"/>
                </a:lnTo>
                <a:lnTo>
                  <a:pt x="36754" y="4726"/>
                </a:lnTo>
                <a:lnTo>
                  <a:pt x="17621" y="17621"/>
                </a:lnTo>
                <a:lnTo>
                  <a:pt x="4726" y="36754"/>
                </a:lnTo>
                <a:lnTo>
                  <a:pt x="0" y="60198"/>
                </a:lnTo>
                <a:lnTo>
                  <a:pt x="0" y="300989"/>
                </a:lnTo>
                <a:lnTo>
                  <a:pt x="4726" y="324433"/>
                </a:lnTo>
                <a:lnTo>
                  <a:pt x="17621" y="343566"/>
                </a:lnTo>
                <a:lnTo>
                  <a:pt x="36754" y="356461"/>
                </a:lnTo>
                <a:lnTo>
                  <a:pt x="60198" y="361188"/>
                </a:lnTo>
                <a:lnTo>
                  <a:pt x="1055370" y="361188"/>
                </a:lnTo>
                <a:lnTo>
                  <a:pt x="1078813" y="356461"/>
                </a:lnTo>
                <a:lnTo>
                  <a:pt x="1097946" y="343566"/>
                </a:lnTo>
                <a:lnTo>
                  <a:pt x="1110841" y="324433"/>
                </a:lnTo>
                <a:lnTo>
                  <a:pt x="1115568" y="300989"/>
                </a:lnTo>
                <a:lnTo>
                  <a:pt x="1115568" y="60198"/>
                </a:lnTo>
                <a:lnTo>
                  <a:pt x="1110841" y="36754"/>
                </a:lnTo>
                <a:lnTo>
                  <a:pt x="1097946" y="17621"/>
                </a:lnTo>
                <a:lnTo>
                  <a:pt x="1078813" y="4726"/>
                </a:lnTo>
                <a:lnTo>
                  <a:pt x="1055370" y="0"/>
                </a:lnTo>
                <a:close/>
              </a:path>
            </a:pathLst>
          </a:custGeom>
          <a:solidFill>
            <a:srgbClr val="F6A321"/>
          </a:solidFill>
        </p:spPr>
        <p:txBody>
          <a:bodyPr wrap="square" lIns="0" tIns="0" rIns="0" bIns="0" rtlCol="0"/>
          <a:lstStyle/>
          <a:p>
            <a:endParaRPr/>
          </a:p>
        </p:txBody>
      </p:sp>
      <p:sp>
        <p:nvSpPr>
          <p:cNvPr id="51" name="object 51"/>
          <p:cNvSpPr txBox="1"/>
          <p:nvPr/>
        </p:nvSpPr>
        <p:spPr>
          <a:xfrm>
            <a:off x="7727060" y="2786379"/>
            <a:ext cx="7391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用户管理</a:t>
            </a:r>
            <a:endParaRPr sz="1400">
              <a:latin typeface="微软雅黑"/>
              <a:cs typeface="微软雅黑"/>
            </a:endParaRPr>
          </a:p>
        </p:txBody>
      </p:sp>
      <p:sp>
        <p:nvSpPr>
          <p:cNvPr id="52" name="object 52"/>
          <p:cNvSpPr/>
          <p:nvPr/>
        </p:nvSpPr>
        <p:spPr>
          <a:xfrm>
            <a:off x="9040368" y="2633472"/>
            <a:ext cx="1224280" cy="2879090"/>
          </a:xfrm>
          <a:custGeom>
            <a:avLst/>
            <a:gdLst/>
            <a:ahLst/>
            <a:cxnLst/>
            <a:rect l="l" t="t" r="r" b="b"/>
            <a:pathLst>
              <a:path w="1224279" h="2879090">
                <a:moveTo>
                  <a:pt x="0" y="73787"/>
                </a:moveTo>
                <a:lnTo>
                  <a:pt x="5796" y="45059"/>
                </a:lnTo>
                <a:lnTo>
                  <a:pt x="21605" y="21605"/>
                </a:lnTo>
                <a:lnTo>
                  <a:pt x="45059" y="5796"/>
                </a:lnTo>
                <a:lnTo>
                  <a:pt x="73786" y="0"/>
                </a:lnTo>
                <a:lnTo>
                  <a:pt x="1149984" y="0"/>
                </a:lnTo>
                <a:lnTo>
                  <a:pt x="1178712" y="5796"/>
                </a:lnTo>
                <a:lnTo>
                  <a:pt x="1202166" y="21605"/>
                </a:lnTo>
                <a:lnTo>
                  <a:pt x="1217975" y="45059"/>
                </a:lnTo>
                <a:lnTo>
                  <a:pt x="1223772" y="73787"/>
                </a:lnTo>
                <a:lnTo>
                  <a:pt x="1223772" y="2805049"/>
                </a:lnTo>
                <a:lnTo>
                  <a:pt x="1217975" y="2833776"/>
                </a:lnTo>
                <a:lnTo>
                  <a:pt x="1202166" y="2857230"/>
                </a:lnTo>
                <a:lnTo>
                  <a:pt x="1178712" y="2873039"/>
                </a:lnTo>
                <a:lnTo>
                  <a:pt x="1149984" y="2878836"/>
                </a:lnTo>
                <a:lnTo>
                  <a:pt x="73786" y="2878836"/>
                </a:lnTo>
                <a:lnTo>
                  <a:pt x="45059" y="2873039"/>
                </a:lnTo>
                <a:lnTo>
                  <a:pt x="21605" y="2857230"/>
                </a:lnTo>
                <a:lnTo>
                  <a:pt x="5796" y="2833776"/>
                </a:lnTo>
                <a:lnTo>
                  <a:pt x="0" y="2805049"/>
                </a:lnTo>
                <a:lnTo>
                  <a:pt x="0" y="73787"/>
                </a:lnTo>
                <a:close/>
              </a:path>
            </a:pathLst>
          </a:custGeom>
          <a:ln w="12192">
            <a:solidFill>
              <a:srgbClr val="F6A321"/>
            </a:solidFill>
          </a:ln>
        </p:spPr>
        <p:txBody>
          <a:bodyPr wrap="square" lIns="0" tIns="0" rIns="0" bIns="0" rtlCol="0"/>
          <a:lstStyle/>
          <a:p>
            <a:endParaRPr/>
          </a:p>
        </p:txBody>
      </p:sp>
      <p:sp>
        <p:nvSpPr>
          <p:cNvPr id="53" name="object 53"/>
          <p:cNvSpPr txBox="1"/>
          <p:nvPr/>
        </p:nvSpPr>
        <p:spPr>
          <a:xfrm>
            <a:off x="9322434" y="2748915"/>
            <a:ext cx="73914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开发支持</a:t>
            </a:r>
            <a:endParaRPr sz="1400">
              <a:latin typeface="微软雅黑"/>
              <a:cs typeface="微软雅黑"/>
            </a:endParaRPr>
          </a:p>
        </p:txBody>
      </p:sp>
      <p:sp>
        <p:nvSpPr>
          <p:cNvPr id="54" name="object 54"/>
          <p:cNvSpPr/>
          <p:nvPr/>
        </p:nvSpPr>
        <p:spPr>
          <a:xfrm>
            <a:off x="9102852" y="3125723"/>
            <a:ext cx="1115695" cy="360045"/>
          </a:xfrm>
          <a:custGeom>
            <a:avLst/>
            <a:gdLst/>
            <a:ahLst/>
            <a:cxnLst/>
            <a:rect l="l" t="t" r="r" b="b"/>
            <a:pathLst>
              <a:path w="1115695" h="360045">
                <a:moveTo>
                  <a:pt x="1055624" y="0"/>
                </a:moveTo>
                <a:lnTo>
                  <a:pt x="59944" y="0"/>
                </a:lnTo>
                <a:lnTo>
                  <a:pt x="36593" y="4704"/>
                </a:lnTo>
                <a:lnTo>
                  <a:pt x="17541" y="17541"/>
                </a:lnTo>
                <a:lnTo>
                  <a:pt x="4704" y="36593"/>
                </a:lnTo>
                <a:lnTo>
                  <a:pt x="0" y="59943"/>
                </a:lnTo>
                <a:lnTo>
                  <a:pt x="0" y="299720"/>
                </a:lnTo>
                <a:lnTo>
                  <a:pt x="4704" y="323070"/>
                </a:lnTo>
                <a:lnTo>
                  <a:pt x="17541" y="342122"/>
                </a:lnTo>
                <a:lnTo>
                  <a:pt x="36593" y="354959"/>
                </a:lnTo>
                <a:lnTo>
                  <a:pt x="59944" y="359663"/>
                </a:lnTo>
                <a:lnTo>
                  <a:pt x="1055624" y="359663"/>
                </a:lnTo>
                <a:lnTo>
                  <a:pt x="1078974" y="354959"/>
                </a:lnTo>
                <a:lnTo>
                  <a:pt x="1098026" y="342122"/>
                </a:lnTo>
                <a:lnTo>
                  <a:pt x="1110863" y="323070"/>
                </a:lnTo>
                <a:lnTo>
                  <a:pt x="1115568" y="299720"/>
                </a:lnTo>
                <a:lnTo>
                  <a:pt x="1115568" y="59943"/>
                </a:lnTo>
                <a:lnTo>
                  <a:pt x="1110863" y="36593"/>
                </a:lnTo>
                <a:lnTo>
                  <a:pt x="1098026" y="17541"/>
                </a:lnTo>
                <a:lnTo>
                  <a:pt x="1078974" y="4704"/>
                </a:lnTo>
                <a:lnTo>
                  <a:pt x="1055624" y="0"/>
                </a:lnTo>
                <a:close/>
              </a:path>
            </a:pathLst>
          </a:custGeom>
          <a:solidFill>
            <a:srgbClr val="F6A321"/>
          </a:solidFill>
        </p:spPr>
        <p:txBody>
          <a:bodyPr wrap="square" lIns="0" tIns="0" rIns="0" bIns="0" rtlCol="0"/>
          <a:lstStyle/>
          <a:p>
            <a:endParaRPr/>
          </a:p>
        </p:txBody>
      </p:sp>
      <p:sp>
        <p:nvSpPr>
          <p:cNvPr id="55" name="object 55"/>
          <p:cNvSpPr txBox="1"/>
          <p:nvPr/>
        </p:nvSpPr>
        <p:spPr>
          <a:xfrm>
            <a:off x="9327895" y="3193034"/>
            <a:ext cx="66929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统一</a:t>
            </a:r>
            <a:r>
              <a:rPr sz="1400" spc="-5" dirty="0">
                <a:solidFill>
                  <a:srgbClr val="F9F9F9"/>
                </a:solidFill>
                <a:latin typeface="微软雅黑"/>
                <a:cs typeface="微软雅黑"/>
              </a:rPr>
              <a:t>A</a:t>
            </a:r>
            <a:r>
              <a:rPr sz="1400" dirty="0">
                <a:solidFill>
                  <a:srgbClr val="F9F9F9"/>
                </a:solidFill>
                <a:latin typeface="微软雅黑"/>
                <a:cs typeface="微软雅黑"/>
              </a:rPr>
              <a:t>PI</a:t>
            </a:r>
            <a:endParaRPr sz="1400">
              <a:latin typeface="微软雅黑"/>
              <a:cs typeface="微软雅黑"/>
            </a:endParaRPr>
          </a:p>
        </p:txBody>
      </p:sp>
      <p:sp>
        <p:nvSpPr>
          <p:cNvPr id="56" name="object 56"/>
          <p:cNvSpPr/>
          <p:nvPr/>
        </p:nvSpPr>
        <p:spPr>
          <a:xfrm>
            <a:off x="9102852" y="3627120"/>
            <a:ext cx="1115695" cy="360045"/>
          </a:xfrm>
          <a:custGeom>
            <a:avLst/>
            <a:gdLst/>
            <a:ahLst/>
            <a:cxnLst/>
            <a:rect l="l" t="t" r="r" b="b"/>
            <a:pathLst>
              <a:path w="1115695" h="360045">
                <a:moveTo>
                  <a:pt x="1055624" y="0"/>
                </a:moveTo>
                <a:lnTo>
                  <a:pt x="59944" y="0"/>
                </a:lnTo>
                <a:lnTo>
                  <a:pt x="36593" y="4704"/>
                </a:lnTo>
                <a:lnTo>
                  <a:pt x="17541" y="17541"/>
                </a:lnTo>
                <a:lnTo>
                  <a:pt x="4704" y="36593"/>
                </a:lnTo>
                <a:lnTo>
                  <a:pt x="0" y="59943"/>
                </a:lnTo>
                <a:lnTo>
                  <a:pt x="0" y="299719"/>
                </a:lnTo>
                <a:lnTo>
                  <a:pt x="4704" y="323070"/>
                </a:lnTo>
                <a:lnTo>
                  <a:pt x="17541" y="342122"/>
                </a:lnTo>
                <a:lnTo>
                  <a:pt x="36593" y="354959"/>
                </a:lnTo>
                <a:lnTo>
                  <a:pt x="59944" y="359663"/>
                </a:lnTo>
                <a:lnTo>
                  <a:pt x="1055624" y="359663"/>
                </a:lnTo>
                <a:lnTo>
                  <a:pt x="1078974" y="354959"/>
                </a:lnTo>
                <a:lnTo>
                  <a:pt x="1098026" y="342122"/>
                </a:lnTo>
                <a:lnTo>
                  <a:pt x="1110863" y="323070"/>
                </a:lnTo>
                <a:lnTo>
                  <a:pt x="1115568" y="299719"/>
                </a:lnTo>
                <a:lnTo>
                  <a:pt x="1115568" y="59943"/>
                </a:lnTo>
                <a:lnTo>
                  <a:pt x="1110863" y="36593"/>
                </a:lnTo>
                <a:lnTo>
                  <a:pt x="1098026" y="17541"/>
                </a:lnTo>
                <a:lnTo>
                  <a:pt x="1078974" y="4704"/>
                </a:lnTo>
                <a:lnTo>
                  <a:pt x="1055624" y="0"/>
                </a:lnTo>
                <a:close/>
              </a:path>
            </a:pathLst>
          </a:custGeom>
          <a:solidFill>
            <a:srgbClr val="F6A321"/>
          </a:solidFill>
        </p:spPr>
        <p:txBody>
          <a:bodyPr wrap="square" lIns="0" tIns="0" rIns="0" bIns="0" rtlCol="0"/>
          <a:lstStyle/>
          <a:p>
            <a:endParaRPr/>
          </a:p>
        </p:txBody>
      </p:sp>
      <p:sp>
        <p:nvSpPr>
          <p:cNvPr id="57" name="object 57"/>
          <p:cNvSpPr txBox="1"/>
          <p:nvPr/>
        </p:nvSpPr>
        <p:spPr>
          <a:xfrm>
            <a:off x="9205976" y="3694429"/>
            <a:ext cx="913765"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多语言SDK</a:t>
            </a:r>
            <a:endParaRPr sz="1400">
              <a:latin typeface="微软雅黑"/>
              <a:cs typeface="微软雅黑"/>
            </a:endParaRPr>
          </a:p>
        </p:txBody>
      </p:sp>
      <p:sp>
        <p:nvSpPr>
          <p:cNvPr id="58" name="object 58"/>
          <p:cNvSpPr/>
          <p:nvPr/>
        </p:nvSpPr>
        <p:spPr>
          <a:xfrm>
            <a:off x="9102852" y="5004815"/>
            <a:ext cx="1115695" cy="360045"/>
          </a:xfrm>
          <a:custGeom>
            <a:avLst/>
            <a:gdLst/>
            <a:ahLst/>
            <a:cxnLst/>
            <a:rect l="l" t="t" r="r" b="b"/>
            <a:pathLst>
              <a:path w="1115695" h="360045">
                <a:moveTo>
                  <a:pt x="1055624" y="0"/>
                </a:moveTo>
                <a:lnTo>
                  <a:pt x="59944" y="0"/>
                </a:lnTo>
                <a:lnTo>
                  <a:pt x="36593" y="4704"/>
                </a:lnTo>
                <a:lnTo>
                  <a:pt x="17541" y="17541"/>
                </a:lnTo>
                <a:lnTo>
                  <a:pt x="4704" y="36593"/>
                </a:lnTo>
                <a:lnTo>
                  <a:pt x="0" y="59943"/>
                </a:lnTo>
                <a:lnTo>
                  <a:pt x="0" y="299719"/>
                </a:lnTo>
                <a:lnTo>
                  <a:pt x="4704" y="323070"/>
                </a:lnTo>
                <a:lnTo>
                  <a:pt x="17541" y="342122"/>
                </a:lnTo>
                <a:lnTo>
                  <a:pt x="36593" y="354959"/>
                </a:lnTo>
                <a:lnTo>
                  <a:pt x="59944" y="359663"/>
                </a:lnTo>
                <a:lnTo>
                  <a:pt x="1055624" y="359663"/>
                </a:lnTo>
                <a:lnTo>
                  <a:pt x="1078974" y="354959"/>
                </a:lnTo>
                <a:lnTo>
                  <a:pt x="1098026" y="342122"/>
                </a:lnTo>
                <a:lnTo>
                  <a:pt x="1110863" y="323070"/>
                </a:lnTo>
                <a:lnTo>
                  <a:pt x="1115568" y="299719"/>
                </a:lnTo>
                <a:lnTo>
                  <a:pt x="1115568" y="59943"/>
                </a:lnTo>
                <a:lnTo>
                  <a:pt x="1110863" y="36593"/>
                </a:lnTo>
                <a:lnTo>
                  <a:pt x="1098026" y="17541"/>
                </a:lnTo>
                <a:lnTo>
                  <a:pt x="1078974" y="4704"/>
                </a:lnTo>
                <a:lnTo>
                  <a:pt x="1055624" y="0"/>
                </a:lnTo>
                <a:close/>
              </a:path>
            </a:pathLst>
          </a:custGeom>
          <a:solidFill>
            <a:srgbClr val="F6A321"/>
          </a:solidFill>
        </p:spPr>
        <p:txBody>
          <a:bodyPr wrap="square" lIns="0" tIns="0" rIns="0" bIns="0" rtlCol="0"/>
          <a:lstStyle/>
          <a:p>
            <a:endParaRPr/>
          </a:p>
        </p:txBody>
      </p:sp>
      <p:sp>
        <p:nvSpPr>
          <p:cNvPr id="59" name="object 59"/>
          <p:cNvSpPr/>
          <p:nvPr/>
        </p:nvSpPr>
        <p:spPr>
          <a:xfrm>
            <a:off x="9102852" y="4512564"/>
            <a:ext cx="1115695" cy="360045"/>
          </a:xfrm>
          <a:custGeom>
            <a:avLst/>
            <a:gdLst/>
            <a:ahLst/>
            <a:cxnLst/>
            <a:rect l="l" t="t" r="r" b="b"/>
            <a:pathLst>
              <a:path w="1115695" h="360045">
                <a:moveTo>
                  <a:pt x="1055624" y="0"/>
                </a:moveTo>
                <a:lnTo>
                  <a:pt x="59944" y="0"/>
                </a:lnTo>
                <a:lnTo>
                  <a:pt x="36593" y="4704"/>
                </a:lnTo>
                <a:lnTo>
                  <a:pt x="17541" y="17541"/>
                </a:lnTo>
                <a:lnTo>
                  <a:pt x="4704" y="36593"/>
                </a:lnTo>
                <a:lnTo>
                  <a:pt x="0" y="59943"/>
                </a:lnTo>
                <a:lnTo>
                  <a:pt x="0" y="299719"/>
                </a:lnTo>
                <a:lnTo>
                  <a:pt x="4704" y="323070"/>
                </a:lnTo>
                <a:lnTo>
                  <a:pt x="17541" y="342122"/>
                </a:lnTo>
                <a:lnTo>
                  <a:pt x="36593" y="354959"/>
                </a:lnTo>
                <a:lnTo>
                  <a:pt x="59944" y="359663"/>
                </a:lnTo>
                <a:lnTo>
                  <a:pt x="1055624" y="359663"/>
                </a:lnTo>
                <a:lnTo>
                  <a:pt x="1078974" y="354959"/>
                </a:lnTo>
                <a:lnTo>
                  <a:pt x="1098026" y="342122"/>
                </a:lnTo>
                <a:lnTo>
                  <a:pt x="1110863" y="323070"/>
                </a:lnTo>
                <a:lnTo>
                  <a:pt x="1115568" y="299719"/>
                </a:lnTo>
                <a:lnTo>
                  <a:pt x="1115568" y="59943"/>
                </a:lnTo>
                <a:lnTo>
                  <a:pt x="1110863" y="36593"/>
                </a:lnTo>
                <a:lnTo>
                  <a:pt x="1098026" y="17541"/>
                </a:lnTo>
                <a:lnTo>
                  <a:pt x="1078974" y="4704"/>
                </a:lnTo>
                <a:lnTo>
                  <a:pt x="1055624" y="0"/>
                </a:lnTo>
                <a:close/>
              </a:path>
            </a:pathLst>
          </a:custGeom>
          <a:solidFill>
            <a:srgbClr val="F6A321"/>
          </a:solidFill>
        </p:spPr>
        <p:txBody>
          <a:bodyPr wrap="square" lIns="0" tIns="0" rIns="0" bIns="0" rtlCol="0"/>
          <a:lstStyle/>
          <a:p>
            <a:endParaRPr/>
          </a:p>
        </p:txBody>
      </p:sp>
      <p:sp>
        <p:nvSpPr>
          <p:cNvPr id="60" name="object 60"/>
          <p:cNvSpPr/>
          <p:nvPr/>
        </p:nvSpPr>
        <p:spPr>
          <a:xfrm>
            <a:off x="1373124" y="2173223"/>
            <a:ext cx="8886825" cy="394970"/>
          </a:xfrm>
          <a:custGeom>
            <a:avLst/>
            <a:gdLst/>
            <a:ahLst/>
            <a:cxnLst/>
            <a:rect l="l" t="t" r="r" b="b"/>
            <a:pathLst>
              <a:path w="8886825" h="394969">
                <a:moveTo>
                  <a:pt x="8820658" y="0"/>
                </a:moveTo>
                <a:lnTo>
                  <a:pt x="65785" y="0"/>
                </a:lnTo>
                <a:lnTo>
                  <a:pt x="40183" y="5171"/>
                </a:lnTo>
                <a:lnTo>
                  <a:pt x="19272" y="19272"/>
                </a:lnTo>
                <a:lnTo>
                  <a:pt x="5171" y="40183"/>
                </a:lnTo>
                <a:lnTo>
                  <a:pt x="0" y="65786"/>
                </a:lnTo>
                <a:lnTo>
                  <a:pt x="0" y="328929"/>
                </a:lnTo>
                <a:lnTo>
                  <a:pt x="5171" y="354532"/>
                </a:lnTo>
                <a:lnTo>
                  <a:pt x="19272" y="375443"/>
                </a:lnTo>
                <a:lnTo>
                  <a:pt x="40183" y="389544"/>
                </a:lnTo>
                <a:lnTo>
                  <a:pt x="65785" y="394715"/>
                </a:lnTo>
                <a:lnTo>
                  <a:pt x="8820658" y="394715"/>
                </a:lnTo>
                <a:lnTo>
                  <a:pt x="8846260" y="389544"/>
                </a:lnTo>
                <a:lnTo>
                  <a:pt x="8867171" y="375443"/>
                </a:lnTo>
                <a:lnTo>
                  <a:pt x="8881272" y="354532"/>
                </a:lnTo>
                <a:lnTo>
                  <a:pt x="8886444" y="328929"/>
                </a:lnTo>
                <a:lnTo>
                  <a:pt x="8886444" y="65786"/>
                </a:lnTo>
                <a:lnTo>
                  <a:pt x="8881272" y="40183"/>
                </a:lnTo>
                <a:lnTo>
                  <a:pt x="8867171" y="19272"/>
                </a:lnTo>
                <a:lnTo>
                  <a:pt x="8846260" y="5171"/>
                </a:lnTo>
                <a:lnTo>
                  <a:pt x="8820658" y="0"/>
                </a:lnTo>
                <a:close/>
              </a:path>
            </a:pathLst>
          </a:custGeom>
          <a:solidFill>
            <a:srgbClr val="F68B21"/>
          </a:solidFill>
        </p:spPr>
        <p:txBody>
          <a:bodyPr wrap="square" lIns="0" tIns="0" rIns="0" bIns="0" rtlCol="0"/>
          <a:lstStyle/>
          <a:p>
            <a:endParaRPr/>
          </a:p>
        </p:txBody>
      </p:sp>
      <p:sp>
        <p:nvSpPr>
          <p:cNvPr id="61" name="object 61"/>
          <p:cNvSpPr/>
          <p:nvPr/>
        </p:nvSpPr>
        <p:spPr>
          <a:xfrm>
            <a:off x="1373124" y="2173223"/>
            <a:ext cx="8886825" cy="394970"/>
          </a:xfrm>
          <a:custGeom>
            <a:avLst/>
            <a:gdLst/>
            <a:ahLst/>
            <a:cxnLst/>
            <a:rect l="l" t="t" r="r" b="b"/>
            <a:pathLst>
              <a:path w="8886825" h="394969">
                <a:moveTo>
                  <a:pt x="0" y="65786"/>
                </a:moveTo>
                <a:lnTo>
                  <a:pt x="5171" y="40183"/>
                </a:lnTo>
                <a:lnTo>
                  <a:pt x="19272" y="19272"/>
                </a:lnTo>
                <a:lnTo>
                  <a:pt x="40183" y="5171"/>
                </a:lnTo>
                <a:lnTo>
                  <a:pt x="65785" y="0"/>
                </a:lnTo>
                <a:lnTo>
                  <a:pt x="8820658" y="0"/>
                </a:lnTo>
                <a:lnTo>
                  <a:pt x="8846260" y="5171"/>
                </a:lnTo>
                <a:lnTo>
                  <a:pt x="8867171" y="19272"/>
                </a:lnTo>
                <a:lnTo>
                  <a:pt x="8881272" y="40183"/>
                </a:lnTo>
                <a:lnTo>
                  <a:pt x="8886444" y="65786"/>
                </a:lnTo>
                <a:lnTo>
                  <a:pt x="8886444" y="328929"/>
                </a:lnTo>
                <a:lnTo>
                  <a:pt x="8881272" y="354532"/>
                </a:lnTo>
                <a:lnTo>
                  <a:pt x="8867171" y="375443"/>
                </a:lnTo>
                <a:lnTo>
                  <a:pt x="8846260" y="389544"/>
                </a:lnTo>
                <a:lnTo>
                  <a:pt x="8820658" y="394715"/>
                </a:lnTo>
                <a:lnTo>
                  <a:pt x="65785" y="394715"/>
                </a:lnTo>
                <a:lnTo>
                  <a:pt x="40183" y="389544"/>
                </a:lnTo>
                <a:lnTo>
                  <a:pt x="19272" y="375443"/>
                </a:lnTo>
                <a:lnTo>
                  <a:pt x="5171" y="354532"/>
                </a:lnTo>
                <a:lnTo>
                  <a:pt x="0" y="328929"/>
                </a:lnTo>
                <a:lnTo>
                  <a:pt x="0" y="65786"/>
                </a:lnTo>
                <a:close/>
              </a:path>
            </a:pathLst>
          </a:custGeom>
          <a:ln w="12192">
            <a:solidFill>
              <a:srgbClr val="F68B21"/>
            </a:solidFill>
          </a:ln>
        </p:spPr>
        <p:txBody>
          <a:bodyPr wrap="square" lIns="0" tIns="0" rIns="0" bIns="0" rtlCol="0"/>
          <a:lstStyle/>
          <a:p>
            <a:endParaRPr/>
          </a:p>
        </p:txBody>
      </p:sp>
      <p:sp>
        <p:nvSpPr>
          <p:cNvPr id="62" name="object 62"/>
          <p:cNvSpPr txBox="1"/>
          <p:nvPr/>
        </p:nvSpPr>
        <p:spPr>
          <a:xfrm>
            <a:off x="3787902" y="2225294"/>
            <a:ext cx="3399790" cy="782955"/>
          </a:xfrm>
          <a:prstGeom prst="rect">
            <a:avLst/>
          </a:prstGeom>
        </p:spPr>
        <p:txBody>
          <a:bodyPr vert="horz" wrap="square" lIns="0" tIns="0" rIns="0" bIns="0" rtlCol="0">
            <a:spAutoFit/>
          </a:bodyPr>
          <a:lstStyle/>
          <a:p>
            <a:pPr marL="669290">
              <a:lnSpc>
                <a:spcPct val="100000"/>
              </a:lnSpc>
            </a:pPr>
            <a:r>
              <a:rPr sz="1800" spc="-5" dirty="0">
                <a:solidFill>
                  <a:srgbClr val="F9F9F9"/>
                </a:solidFill>
                <a:latin typeface="微软雅黑"/>
                <a:cs typeface="微软雅黑"/>
              </a:rPr>
              <a:t>腾讯TBaaS区块链服务平台</a:t>
            </a:r>
            <a:endParaRPr sz="1800">
              <a:latin typeface="微软雅黑"/>
              <a:cs typeface="微软雅黑"/>
            </a:endParaRPr>
          </a:p>
          <a:p>
            <a:pPr>
              <a:lnSpc>
                <a:spcPct val="100000"/>
              </a:lnSpc>
              <a:spcBef>
                <a:spcPts val="39"/>
              </a:spcBef>
            </a:pPr>
            <a:endParaRPr sz="1900">
              <a:latin typeface="Times New Roman"/>
              <a:cs typeface="Times New Roman"/>
            </a:endParaRPr>
          </a:p>
          <a:p>
            <a:pPr marL="12700">
              <a:lnSpc>
                <a:spcPct val="100000"/>
              </a:lnSpc>
              <a:tabLst>
                <a:tab pos="1236980" algn="l"/>
                <a:tab pos="2638425" algn="l"/>
              </a:tabLst>
            </a:pPr>
            <a:r>
              <a:rPr sz="1400" dirty="0">
                <a:solidFill>
                  <a:srgbClr val="F9F9F9"/>
                </a:solidFill>
                <a:latin typeface="微软雅黑"/>
                <a:cs typeface="微软雅黑"/>
              </a:rPr>
              <a:t>配置管理	自定义告警	日志管理</a:t>
            </a:r>
            <a:endParaRPr sz="1400">
              <a:latin typeface="微软雅黑"/>
              <a:cs typeface="微软雅黑"/>
            </a:endParaRPr>
          </a:p>
        </p:txBody>
      </p:sp>
      <p:sp>
        <p:nvSpPr>
          <p:cNvPr id="63" name="object 63"/>
          <p:cNvSpPr/>
          <p:nvPr/>
        </p:nvSpPr>
        <p:spPr>
          <a:xfrm>
            <a:off x="10379964" y="2173223"/>
            <a:ext cx="1295400" cy="3965575"/>
          </a:xfrm>
          <a:custGeom>
            <a:avLst/>
            <a:gdLst/>
            <a:ahLst/>
            <a:cxnLst/>
            <a:rect l="l" t="t" r="r" b="b"/>
            <a:pathLst>
              <a:path w="1295400" h="3965575">
                <a:moveTo>
                  <a:pt x="0" y="80390"/>
                </a:moveTo>
                <a:lnTo>
                  <a:pt x="6310" y="49077"/>
                </a:lnTo>
                <a:lnTo>
                  <a:pt x="23526" y="23526"/>
                </a:lnTo>
                <a:lnTo>
                  <a:pt x="49077" y="6310"/>
                </a:lnTo>
                <a:lnTo>
                  <a:pt x="80390" y="0"/>
                </a:lnTo>
                <a:lnTo>
                  <a:pt x="1215008" y="0"/>
                </a:lnTo>
                <a:lnTo>
                  <a:pt x="1246322" y="6310"/>
                </a:lnTo>
                <a:lnTo>
                  <a:pt x="1271873" y="23526"/>
                </a:lnTo>
                <a:lnTo>
                  <a:pt x="1289089" y="49077"/>
                </a:lnTo>
                <a:lnTo>
                  <a:pt x="1295400" y="80390"/>
                </a:lnTo>
                <a:lnTo>
                  <a:pt x="1295400" y="3885082"/>
                </a:lnTo>
                <a:lnTo>
                  <a:pt x="1289089" y="3916365"/>
                </a:lnTo>
                <a:lnTo>
                  <a:pt x="1271873" y="3941910"/>
                </a:lnTo>
                <a:lnTo>
                  <a:pt x="1246322" y="3959132"/>
                </a:lnTo>
                <a:lnTo>
                  <a:pt x="1215008" y="3965448"/>
                </a:lnTo>
                <a:lnTo>
                  <a:pt x="80390" y="3965448"/>
                </a:lnTo>
                <a:lnTo>
                  <a:pt x="49077" y="3959132"/>
                </a:lnTo>
                <a:lnTo>
                  <a:pt x="23526" y="3941910"/>
                </a:lnTo>
                <a:lnTo>
                  <a:pt x="6310" y="3916365"/>
                </a:lnTo>
                <a:lnTo>
                  <a:pt x="0" y="3885082"/>
                </a:lnTo>
                <a:lnTo>
                  <a:pt x="0" y="80390"/>
                </a:lnTo>
                <a:close/>
              </a:path>
            </a:pathLst>
          </a:custGeom>
          <a:ln w="12192">
            <a:solidFill>
              <a:srgbClr val="5FC949"/>
            </a:solidFill>
          </a:ln>
        </p:spPr>
        <p:txBody>
          <a:bodyPr wrap="square" lIns="0" tIns="0" rIns="0" bIns="0" rtlCol="0"/>
          <a:lstStyle/>
          <a:p>
            <a:endParaRPr/>
          </a:p>
        </p:txBody>
      </p:sp>
      <p:sp>
        <p:nvSpPr>
          <p:cNvPr id="64" name="object 64"/>
          <p:cNvSpPr txBox="1"/>
          <p:nvPr/>
        </p:nvSpPr>
        <p:spPr>
          <a:xfrm>
            <a:off x="10654665" y="2299970"/>
            <a:ext cx="73914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行业应用</a:t>
            </a:r>
            <a:endParaRPr sz="1400">
              <a:latin typeface="微软雅黑"/>
              <a:cs typeface="微软雅黑"/>
            </a:endParaRPr>
          </a:p>
        </p:txBody>
      </p:sp>
      <p:sp>
        <p:nvSpPr>
          <p:cNvPr id="65" name="object 65"/>
          <p:cNvSpPr/>
          <p:nvPr/>
        </p:nvSpPr>
        <p:spPr>
          <a:xfrm>
            <a:off x="10463783" y="2692907"/>
            <a:ext cx="1117600" cy="360045"/>
          </a:xfrm>
          <a:custGeom>
            <a:avLst/>
            <a:gdLst/>
            <a:ahLst/>
            <a:cxnLst/>
            <a:rect l="l" t="t" r="r" b="b"/>
            <a:pathLst>
              <a:path w="1117600" h="360044">
                <a:moveTo>
                  <a:pt x="1057148" y="0"/>
                </a:moveTo>
                <a:lnTo>
                  <a:pt x="59944" y="0"/>
                </a:lnTo>
                <a:lnTo>
                  <a:pt x="36593" y="4704"/>
                </a:lnTo>
                <a:lnTo>
                  <a:pt x="17541" y="17541"/>
                </a:lnTo>
                <a:lnTo>
                  <a:pt x="4704" y="36593"/>
                </a:lnTo>
                <a:lnTo>
                  <a:pt x="0" y="59943"/>
                </a:lnTo>
                <a:lnTo>
                  <a:pt x="0" y="299719"/>
                </a:lnTo>
                <a:lnTo>
                  <a:pt x="4704" y="323070"/>
                </a:lnTo>
                <a:lnTo>
                  <a:pt x="17541" y="342122"/>
                </a:lnTo>
                <a:lnTo>
                  <a:pt x="36593" y="354959"/>
                </a:lnTo>
                <a:lnTo>
                  <a:pt x="59944" y="359663"/>
                </a:lnTo>
                <a:lnTo>
                  <a:pt x="1057148" y="359663"/>
                </a:lnTo>
                <a:lnTo>
                  <a:pt x="1080498" y="354959"/>
                </a:lnTo>
                <a:lnTo>
                  <a:pt x="1099550" y="342122"/>
                </a:lnTo>
                <a:lnTo>
                  <a:pt x="1112387" y="323070"/>
                </a:lnTo>
                <a:lnTo>
                  <a:pt x="1117092" y="299719"/>
                </a:lnTo>
                <a:lnTo>
                  <a:pt x="1117092" y="59943"/>
                </a:lnTo>
                <a:lnTo>
                  <a:pt x="1112387" y="36593"/>
                </a:lnTo>
                <a:lnTo>
                  <a:pt x="1099550" y="17541"/>
                </a:lnTo>
                <a:lnTo>
                  <a:pt x="1080498" y="4704"/>
                </a:lnTo>
                <a:lnTo>
                  <a:pt x="1057148" y="0"/>
                </a:lnTo>
                <a:close/>
              </a:path>
            </a:pathLst>
          </a:custGeom>
          <a:solidFill>
            <a:srgbClr val="5FC949"/>
          </a:solidFill>
        </p:spPr>
        <p:txBody>
          <a:bodyPr wrap="square" lIns="0" tIns="0" rIns="0" bIns="0" rtlCol="0"/>
          <a:lstStyle/>
          <a:p>
            <a:endParaRPr/>
          </a:p>
        </p:txBody>
      </p:sp>
      <p:sp>
        <p:nvSpPr>
          <p:cNvPr id="66" name="object 66"/>
          <p:cNvSpPr txBox="1"/>
          <p:nvPr/>
        </p:nvSpPr>
        <p:spPr>
          <a:xfrm>
            <a:off x="10743945" y="2759836"/>
            <a:ext cx="560705"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清结算</a:t>
            </a:r>
            <a:endParaRPr sz="1400">
              <a:latin typeface="微软雅黑"/>
              <a:cs typeface="微软雅黑"/>
            </a:endParaRPr>
          </a:p>
        </p:txBody>
      </p:sp>
      <p:sp>
        <p:nvSpPr>
          <p:cNvPr id="67" name="object 67"/>
          <p:cNvSpPr/>
          <p:nvPr/>
        </p:nvSpPr>
        <p:spPr>
          <a:xfrm>
            <a:off x="10463783" y="3290315"/>
            <a:ext cx="1117600" cy="361315"/>
          </a:xfrm>
          <a:custGeom>
            <a:avLst/>
            <a:gdLst/>
            <a:ahLst/>
            <a:cxnLst/>
            <a:rect l="l" t="t" r="r" b="b"/>
            <a:pathLst>
              <a:path w="1117600" h="361314">
                <a:moveTo>
                  <a:pt x="1056894" y="0"/>
                </a:moveTo>
                <a:lnTo>
                  <a:pt x="60198" y="0"/>
                </a:lnTo>
                <a:lnTo>
                  <a:pt x="36754" y="4726"/>
                </a:lnTo>
                <a:lnTo>
                  <a:pt x="17621" y="17621"/>
                </a:lnTo>
                <a:lnTo>
                  <a:pt x="4726" y="36754"/>
                </a:lnTo>
                <a:lnTo>
                  <a:pt x="0" y="60198"/>
                </a:lnTo>
                <a:lnTo>
                  <a:pt x="0" y="300989"/>
                </a:lnTo>
                <a:lnTo>
                  <a:pt x="4726" y="324433"/>
                </a:lnTo>
                <a:lnTo>
                  <a:pt x="17621" y="343566"/>
                </a:lnTo>
                <a:lnTo>
                  <a:pt x="36754" y="356461"/>
                </a:lnTo>
                <a:lnTo>
                  <a:pt x="60198" y="361188"/>
                </a:lnTo>
                <a:lnTo>
                  <a:pt x="1056894" y="361188"/>
                </a:lnTo>
                <a:lnTo>
                  <a:pt x="1080337" y="356461"/>
                </a:lnTo>
                <a:lnTo>
                  <a:pt x="1099470" y="343566"/>
                </a:lnTo>
                <a:lnTo>
                  <a:pt x="1112365" y="324433"/>
                </a:lnTo>
                <a:lnTo>
                  <a:pt x="1117092" y="300989"/>
                </a:lnTo>
                <a:lnTo>
                  <a:pt x="1117092" y="60198"/>
                </a:lnTo>
                <a:lnTo>
                  <a:pt x="1112365" y="36754"/>
                </a:lnTo>
                <a:lnTo>
                  <a:pt x="1099470" y="17621"/>
                </a:lnTo>
                <a:lnTo>
                  <a:pt x="1080337" y="4726"/>
                </a:lnTo>
                <a:lnTo>
                  <a:pt x="1056894" y="0"/>
                </a:lnTo>
                <a:close/>
              </a:path>
            </a:pathLst>
          </a:custGeom>
          <a:solidFill>
            <a:srgbClr val="5FC949"/>
          </a:solidFill>
        </p:spPr>
        <p:txBody>
          <a:bodyPr wrap="square" lIns="0" tIns="0" rIns="0" bIns="0" rtlCol="0"/>
          <a:lstStyle/>
          <a:p>
            <a:endParaRPr/>
          </a:p>
        </p:txBody>
      </p:sp>
      <p:sp>
        <p:nvSpPr>
          <p:cNvPr id="68" name="object 68"/>
          <p:cNvSpPr txBox="1"/>
          <p:nvPr/>
        </p:nvSpPr>
        <p:spPr>
          <a:xfrm>
            <a:off x="10654030" y="3358134"/>
            <a:ext cx="7391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电子票据</a:t>
            </a:r>
            <a:endParaRPr sz="1400">
              <a:latin typeface="微软雅黑"/>
              <a:cs typeface="微软雅黑"/>
            </a:endParaRPr>
          </a:p>
        </p:txBody>
      </p:sp>
      <p:sp>
        <p:nvSpPr>
          <p:cNvPr id="69" name="object 69"/>
          <p:cNvSpPr/>
          <p:nvPr/>
        </p:nvSpPr>
        <p:spPr>
          <a:xfrm>
            <a:off x="10463783" y="3889247"/>
            <a:ext cx="1117600" cy="360045"/>
          </a:xfrm>
          <a:custGeom>
            <a:avLst/>
            <a:gdLst/>
            <a:ahLst/>
            <a:cxnLst/>
            <a:rect l="l" t="t" r="r" b="b"/>
            <a:pathLst>
              <a:path w="1117600" h="360045">
                <a:moveTo>
                  <a:pt x="1057148" y="0"/>
                </a:moveTo>
                <a:lnTo>
                  <a:pt x="59944" y="0"/>
                </a:lnTo>
                <a:lnTo>
                  <a:pt x="36593" y="4704"/>
                </a:lnTo>
                <a:lnTo>
                  <a:pt x="17541" y="17541"/>
                </a:lnTo>
                <a:lnTo>
                  <a:pt x="4704" y="36593"/>
                </a:lnTo>
                <a:lnTo>
                  <a:pt x="0" y="59943"/>
                </a:lnTo>
                <a:lnTo>
                  <a:pt x="0" y="299719"/>
                </a:lnTo>
                <a:lnTo>
                  <a:pt x="4704" y="323070"/>
                </a:lnTo>
                <a:lnTo>
                  <a:pt x="17541" y="342122"/>
                </a:lnTo>
                <a:lnTo>
                  <a:pt x="36593" y="354959"/>
                </a:lnTo>
                <a:lnTo>
                  <a:pt x="59944" y="359663"/>
                </a:lnTo>
                <a:lnTo>
                  <a:pt x="1057148" y="359663"/>
                </a:lnTo>
                <a:lnTo>
                  <a:pt x="1080498" y="354959"/>
                </a:lnTo>
                <a:lnTo>
                  <a:pt x="1099550" y="342122"/>
                </a:lnTo>
                <a:lnTo>
                  <a:pt x="1112387" y="323070"/>
                </a:lnTo>
                <a:lnTo>
                  <a:pt x="1117092" y="299719"/>
                </a:lnTo>
                <a:lnTo>
                  <a:pt x="1117092" y="59943"/>
                </a:lnTo>
                <a:lnTo>
                  <a:pt x="1112387" y="36593"/>
                </a:lnTo>
                <a:lnTo>
                  <a:pt x="1099550" y="17541"/>
                </a:lnTo>
                <a:lnTo>
                  <a:pt x="1080498" y="4704"/>
                </a:lnTo>
                <a:lnTo>
                  <a:pt x="1057148" y="0"/>
                </a:lnTo>
                <a:close/>
              </a:path>
            </a:pathLst>
          </a:custGeom>
          <a:solidFill>
            <a:srgbClr val="5FC949"/>
          </a:solidFill>
        </p:spPr>
        <p:txBody>
          <a:bodyPr wrap="square" lIns="0" tIns="0" rIns="0" bIns="0" rtlCol="0"/>
          <a:lstStyle/>
          <a:p>
            <a:endParaRPr/>
          </a:p>
        </p:txBody>
      </p:sp>
      <p:sp>
        <p:nvSpPr>
          <p:cNvPr id="70" name="object 70"/>
          <p:cNvSpPr txBox="1"/>
          <p:nvPr/>
        </p:nvSpPr>
        <p:spPr>
          <a:xfrm>
            <a:off x="10565638" y="3956177"/>
            <a:ext cx="9169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供应链金融</a:t>
            </a:r>
            <a:endParaRPr sz="1400">
              <a:latin typeface="微软雅黑"/>
              <a:cs typeface="微软雅黑"/>
            </a:endParaRPr>
          </a:p>
        </p:txBody>
      </p:sp>
      <p:sp>
        <p:nvSpPr>
          <p:cNvPr id="71" name="object 71"/>
          <p:cNvSpPr/>
          <p:nvPr/>
        </p:nvSpPr>
        <p:spPr>
          <a:xfrm>
            <a:off x="10463783" y="4486655"/>
            <a:ext cx="1117600" cy="361315"/>
          </a:xfrm>
          <a:custGeom>
            <a:avLst/>
            <a:gdLst/>
            <a:ahLst/>
            <a:cxnLst/>
            <a:rect l="l" t="t" r="r" b="b"/>
            <a:pathLst>
              <a:path w="1117600" h="361314">
                <a:moveTo>
                  <a:pt x="1056894" y="0"/>
                </a:moveTo>
                <a:lnTo>
                  <a:pt x="60198" y="0"/>
                </a:lnTo>
                <a:lnTo>
                  <a:pt x="36754" y="4726"/>
                </a:lnTo>
                <a:lnTo>
                  <a:pt x="17621" y="17621"/>
                </a:lnTo>
                <a:lnTo>
                  <a:pt x="4726" y="36754"/>
                </a:lnTo>
                <a:lnTo>
                  <a:pt x="0" y="60198"/>
                </a:lnTo>
                <a:lnTo>
                  <a:pt x="0" y="300990"/>
                </a:lnTo>
                <a:lnTo>
                  <a:pt x="4726" y="324433"/>
                </a:lnTo>
                <a:lnTo>
                  <a:pt x="17621" y="343566"/>
                </a:lnTo>
                <a:lnTo>
                  <a:pt x="36754" y="356461"/>
                </a:lnTo>
                <a:lnTo>
                  <a:pt x="60198" y="361188"/>
                </a:lnTo>
                <a:lnTo>
                  <a:pt x="1056894" y="361188"/>
                </a:lnTo>
                <a:lnTo>
                  <a:pt x="1080337" y="356461"/>
                </a:lnTo>
                <a:lnTo>
                  <a:pt x="1099470" y="343566"/>
                </a:lnTo>
                <a:lnTo>
                  <a:pt x="1112365" y="324433"/>
                </a:lnTo>
                <a:lnTo>
                  <a:pt x="1117092" y="300990"/>
                </a:lnTo>
                <a:lnTo>
                  <a:pt x="1117092" y="60198"/>
                </a:lnTo>
                <a:lnTo>
                  <a:pt x="1112365" y="36754"/>
                </a:lnTo>
                <a:lnTo>
                  <a:pt x="1099470" y="17621"/>
                </a:lnTo>
                <a:lnTo>
                  <a:pt x="1080337" y="4726"/>
                </a:lnTo>
                <a:lnTo>
                  <a:pt x="1056894" y="0"/>
                </a:lnTo>
                <a:close/>
              </a:path>
            </a:pathLst>
          </a:custGeom>
          <a:solidFill>
            <a:srgbClr val="5FC949"/>
          </a:solidFill>
        </p:spPr>
        <p:txBody>
          <a:bodyPr wrap="square" lIns="0" tIns="0" rIns="0" bIns="0" rtlCol="0"/>
          <a:lstStyle/>
          <a:p>
            <a:endParaRPr/>
          </a:p>
        </p:txBody>
      </p:sp>
      <p:sp>
        <p:nvSpPr>
          <p:cNvPr id="72" name="object 72"/>
          <p:cNvSpPr txBox="1"/>
          <p:nvPr/>
        </p:nvSpPr>
        <p:spPr>
          <a:xfrm>
            <a:off x="10654030" y="4554473"/>
            <a:ext cx="7391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公益慈善</a:t>
            </a:r>
            <a:endParaRPr sz="1400">
              <a:latin typeface="微软雅黑"/>
              <a:cs typeface="微软雅黑"/>
            </a:endParaRPr>
          </a:p>
        </p:txBody>
      </p:sp>
      <p:sp>
        <p:nvSpPr>
          <p:cNvPr id="73" name="object 73"/>
          <p:cNvSpPr/>
          <p:nvPr/>
        </p:nvSpPr>
        <p:spPr>
          <a:xfrm>
            <a:off x="10463783" y="5085588"/>
            <a:ext cx="1117600" cy="360045"/>
          </a:xfrm>
          <a:custGeom>
            <a:avLst/>
            <a:gdLst/>
            <a:ahLst/>
            <a:cxnLst/>
            <a:rect l="l" t="t" r="r" b="b"/>
            <a:pathLst>
              <a:path w="1117600" h="360045">
                <a:moveTo>
                  <a:pt x="1057148" y="0"/>
                </a:moveTo>
                <a:lnTo>
                  <a:pt x="59944" y="0"/>
                </a:lnTo>
                <a:lnTo>
                  <a:pt x="36593" y="4704"/>
                </a:lnTo>
                <a:lnTo>
                  <a:pt x="17541" y="17541"/>
                </a:lnTo>
                <a:lnTo>
                  <a:pt x="4704" y="36593"/>
                </a:lnTo>
                <a:lnTo>
                  <a:pt x="0" y="59943"/>
                </a:lnTo>
                <a:lnTo>
                  <a:pt x="0" y="299720"/>
                </a:lnTo>
                <a:lnTo>
                  <a:pt x="4704" y="323070"/>
                </a:lnTo>
                <a:lnTo>
                  <a:pt x="17541" y="342122"/>
                </a:lnTo>
                <a:lnTo>
                  <a:pt x="36593" y="354959"/>
                </a:lnTo>
                <a:lnTo>
                  <a:pt x="59944" y="359664"/>
                </a:lnTo>
                <a:lnTo>
                  <a:pt x="1057148" y="359664"/>
                </a:lnTo>
                <a:lnTo>
                  <a:pt x="1080498" y="354959"/>
                </a:lnTo>
                <a:lnTo>
                  <a:pt x="1099550" y="342122"/>
                </a:lnTo>
                <a:lnTo>
                  <a:pt x="1112387" y="323070"/>
                </a:lnTo>
                <a:lnTo>
                  <a:pt x="1117092" y="299720"/>
                </a:lnTo>
                <a:lnTo>
                  <a:pt x="1117092" y="59943"/>
                </a:lnTo>
                <a:lnTo>
                  <a:pt x="1112387" y="36593"/>
                </a:lnTo>
                <a:lnTo>
                  <a:pt x="1099550" y="17541"/>
                </a:lnTo>
                <a:lnTo>
                  <a:pt x="1080498" y="4704"/>
                </a:lnTo>
                <a:lnTo>
                  <a:pt x="1057148" y="0"/>
                </a:lnTo>
                <a:close/>
              </a:path>
            </a:pathLst>
          </a:custGeom>
          <a:solidFill>
            <a:srgbClr val="5FC949"/>
          </a:solidFill>
        </p:spPr>
        <p:txBody>
          <a:bodyPr wrap="square" lIns="0" tIns="0" rIns="0" bIns="0" rtlCol="0"/>
          <a:lstStyle/>
          <a:p>
            <a:endParaRPr/>
          </a:p>
        </p:txBody>
      </p:sp>
      <p:sp>
        <p:nvSpPr>
          <p:cNvPr id="74" name="object 74"/>
          <p:cNvSpPr txBox="1"/>
          <p:nvPr/>
        </p:nvSpPr>
        <p:spPr>
          <a:xfrm>
            <a:off x="10654030" y="5152516"/>
            <a:ext cx="7391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积分兑换</a:t>
            </a:r>
            <a:endParaRPr sz="1400">
              <a:latin typeface="微软雅黑"/>
              <a:cs typeface="微软雅黑"/>
            </a:endParaRPr>
          </a:p>
        </p:txBody>
      </p:sp>
      <p:sp>
        <p:nvSpPr>
          <p:cNvPr id="75" name="object 75"/>
          <p:cNvSpPr/>
          <p:nvPr/>
        </p:nvSpPr>
        <p:spPr>
          <a:xfrm>
            <a:off x="10463783" y="5682996"/>
            <a:ext cx="1117600" cy="360045"/>
          </a:xfrm>
          <a:custGeom>
            <a:avLst/>
            <a:gdLst/>
            <a:ahLst/>
            <a:cxnLst/>
            <a:rect l="l" t="t" r="r" b="b"/>
            <a:pathLst>
              <a:path w="1117600" h="360045">
                <a:moveTo>
                  <a:pt x="1057148" y="0"/>
                </a:moveTo>
                <a:lnTo>
                  <a:pt x="59944" y="0"/>
                </a:lnTo>
                <a:lnTo>
                  <a:pt x="36593" y="4710"/>
                </a:lnTo>
                <a:lnTo>
                  <a:pt x="17541" y="17556"/>
                </a:lnTo>
                <a:lnTo>
                  <a:pt x="4704" y="36609"/>
                </a:lnTo>
                <a:lnTo>
                  <a:pt x="0" y="59943"/>
                </a:lnTo>
                <a:lnTo>
                  <a:pt x="0" y="299719"/>
                </a:lnTo>
                <a:lnTo>
                  <a:pt x="4704" y="323054"/>
                </a:lnTo>
                <a:lnTo>
                  <a:pt x="17541" y="342107"/>
                </a:lnTo>
                <a:lnTo>
                  <a:pt x="36593" y="354953"/>
                </a:lnTo>
                <a:lnTo>
                  <a:pt x="59944" y="359663"/>
                </a:lnTo>
                <a:lnTo>
                  <a:pt x="1057148" y="359663"/>
                </a:lnTo>
                <a:lnTo>
                  <a:pt x="1080498" y="354953"/>
                </a:lnTo>
                <a:lnTo>
                  <a:pt x="1099550" y="342107"/>
                </a:lnTo>
                <a:lnTo>
                  <a:pt x="1112387" y="323054"/>
                </a:lnTo>
                <a:lnTo>
                  <a:pt x="1117092" y="299719"/>
                </a:lnTo>
                <a:lnTo>
                  <a:pt x="1117092" y="59943"/>
                </a:lnTo>
                <a:lnTo>
                  <a:pt x="1112387" y="36609"/>
                </a:lnTo>
                <a:lnTo>
                  <a:pt x="1099550" y="17556"/>
                </a:lnTo>
                <a:lnTo>
                  <a:pt x="1080498" y="4710"/>
                </a:lnTo>
                <a:lnTo>
                  <a:pt x="1057148" y="0"/>
                </a:lnTo>
                <a:close/>
              </a:path>
            </a:pathLst>
          </a:custGeom>
          <a:solidFill>
            <a:srgbClr val="5FC949"/>
          </a:solidFill>
        </p:spPr>
        <p:txBody>
          <a:bodyPr wrap="square" lIns="0" tIns="0" rIns="0" bIns="0" rtlCol="0"/>
          <a:lstStyle/>
          <a:p>
            <a:endParaRPr/>
          </a:p>
        </p:txBody>
      </p:sp>
      <p:sp>
        <p:nvSpPr>
          <p:cNvPr id="76" name="object 76"/>
          <p:cNvSpPr txBox="1"/>
          <p:nvPr/>
        </p:nvSpPr>
        <p:spPr>
          <a:xfrm>
            <a:off x="10654030" y="5750864"/>
            <a:ext cx="7391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防伪溯源</a:t>
            </a:r>
            <a:endParaRPr sz="1400">
              <a:latin typeface="微软雅黑"/>
              <a:cs typeface="微软雅黑"/>
            </a:endParaRPr>
          </a:p>
        </p:txBody>
      </p:sp>
      <p:sp>
        <p:nvSpPr>
          <p:cNvPr id="79" name="object 79"/>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37</a:t>
            </a:fld>
            <a:endParaRPr dirty="0"/>
          </a:p>
        </p:txBody>
      </p:sp>
      <p:sp>
        <p:nvSpPr>
          <p:cNvPr id="80" name="object 80"/>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77" name="object 77"/>
          <p:cNvSpPr txBox="1"/>
          <p:nvPr/>
        </p:nvSpPr>
        <p:spPr>
          <a:xfrm>
            <a:off x="9122409" y="4589526"/>
            <a:ext cx="1095375"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区块链浏览器</a:t>
            </a:r>
            <a:endParaRPr sz="1400">
              <a:latin typeface="微软雅黑"/>
              <a:cs typeface="微软雅黑"/>
            </a:endParaRPr>
          </a:p>
        </p:txBody>
      </p:sp>
      <p:sp>
        <p:nvSpPr>
          <p:cNvPr id="78" name="object 78"/>
          <p:cNvSpPr txBox="1"/>
          <p:nvPr/>
        </p:nvSpPr>
        <p:spPr>
          <a:xfrm>
            <a:off x="9109075" y="5075682"/>
            <a:ext cx="1095375"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在线合约编辑</a:t>
            </a:r>
            <a:endParaRPr sz="1400">
              <a:latin typeface="微软雅黑"/>
              <a:cs typeface="微软雅黑"/>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588645">
              <a:lnSpc>
                <a:spcPct val="100000"/>
              </a:lnSpc>
            </a:pPr>
            <a:r>
              <a:rPr sz="1200" dirty="0">
                <a:solidFill>
                  <a:srgbClr val="5E666F"/>
                </a:solidFill>
                <a:latin typeface="微软雅黑"/>
                <a:cs typeface="微软雅黑"/>
              </a:rPr>
              <a:t>Ba</a:t>
            </a:r>
            <a:r>
              <a:rPr sz="1200" spc="-10" dirty="0">
                <a:solidFill>
                  <a:srgbClr val="5E666F"/>
                </a:solidFill>
                <a:latin typeface="微软雅黑"/>
                <a:cs typeface="微软雅黑"/>
              </a:rPr>
              <a:t>a</a:t>
            </a:r>
            <a:r>
              <a:rPr sz="1200" dirty="0">
                <a:solidFill>
                  <a:srgbClr val="5E666F"/>
                </a:solidFill>
                <a:latin typeface="微软雅黑"/>
                <a:cs typeface="微软雅黑"/>
              </a:rPr>
              <a:t>S</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spc="-5" dirty="0">
                <a:latin typeface="微软雅黑"/>
                <a:cs typeface="微软雅黑"/>
              </a:rPr>
              <a:t>BaaS</a:t>
            </a:r>
            <a:r>
              <a:rPr spc="-5" dirty="0"/>
              <a:t>发展前景：理想美好但挑战并存，市场前景广阔，云巨头</a:t>
            </a:r>
          </a:p>
          <a:p>
            <a:pPr marL="12700">
              <a:lnSpc>
                <a:spcPts val="2735"/>
              </a:lnSpc>
            </a:pPr>
            <a:r>
              <a:rPr spc="-5" dirty="0"/>
              <a:t>和垂直</a:t>
            </a:r>
            <a:r>
              <a:rPr spc="-5" dirty="0">
                <a:latin typeface="微软雅黑"/>
                <a:cs typeface="微软雅黑"/>
              </a:rPr>
              <a:t>BaaS</a:t>
            </a:r>
            <a:r>
              <a:rPr spc="-5" dirty="0"/>
              <a:t>并存，注重产品和服务</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87323" y="1918716"/>
            <a:ext cx="2663952" cy="188061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415284" y="1918716"/>
            <a:ext cx="2663952" cy="188061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143244" y="1918716"/>
            <a:ext cx="2663952" cy="188061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8871204" y="1918716"/>
            <a:ext cx="2663952" cy="1880616"/>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688848" y="3249167"/>
            <a:ext cx="2664460" cy="550545"/>
          </a:xfrm>
          <a:prstGeom prst="rect">
            <a:avLst/>
          </a:prstGeom>
          <a:solidFill>
            <a:srgbClr val="1D9ED2"/>
          </a:solidFill>
        </p:spPr>
        <p:txBody>
          <a:bodyPr vert="horz" wrap="square" lIns="0" tIns="116840" rIns="0" bIns="0" rtlCol="0">
            <a:spAutoFit/>
          </a:bodyPr>
          <a:lstStyle/>
          <a:p>
            <a:pPr marL="301625">
              <a:lnSpc>
                <a:spcPct val="100000"/>
              </a:lnSpc>
              <a:spcBef>
                <a:spcPts val="920"/>
              </a:spcBef>
            </a:pPr>
            <a:r>
              <a:rPr sz="1900" b="1" i="1" spc="-100" dirty="0">
                <a:solidFill>
                  <a:srgbClr val="F9F9F9"/>
                </a:solidFill>
                <a:latin typeface="微软雅黑"/>
                <a:cs typeface="微软雅黑"/>
              </a:rPr>
              <a:t>理想美好但挑战并存</a:t>
            </a:r>
            <a:endParaRPr sz="1900">
              <a:latin typeface="微软雅黑"/>
              <a:cs typeface="微软雅黑"/>
            </a:endParaRPr>
          </a:p>
        </p:txBody>
      </p:sp>
      <p:sp>
        <p:nvSpPr>
          <p:cNvPr id="11" name="object 11"/>
          <p:cNvSpPr txBox="1"/>
          <p:nvPr/>
        </p:nvSpPr>
        <p:spPr>
          <a:xfrm>
            <a:off x="3415284" y="3249167"/>
            <a:ext cx="2664460" cy="550545"/>
          </a:xfrm>
          <a:prstGeom prst="rect">
            <a:avLst/>
          </a:prstGeom>
          <a:solidFill>
            <a:srgbClr val="9DD2E7"/>
          </a:solidFill>
        </p:spPr>
        <p:txBody>
          <a:bodyPr vert="horz" wrap="square" lIns="0" tIns="116840" rIns="0" bIns="0" rtlCol="0">
            <a:spAutoFit/>
          </a:bodyPr>
          <a:lstStyle/>
          <a:p>
            <a:pPr marL="645795">
              <a:lnSpc>
                <a:spcPct val="100000"/>
              </a:lnSpc>
              <a:spcBef>
                <a:spcPts val="920"/>
              </a:spcBef>
            </a:pPr>
            <a:r>
              <a:rPr sz="1900" b="1" i="1" spc="-100" dirty="0">
                <a:solidFill>
                  <a:srgbClr val="F9F9F9"/>
                </a:solidFill>
                <a:latin typeface="微软雅黑"/>
                <a:cs typeface="微软雅黑"/>
              </a:rPr>
              <a:t>市场前景广阔</a:t>
            </a:r>
            <a:endParaRPr sz="1900">
              <a:latin typeface="微软雅黑"/>
              <a:cs typeface="微软雅黑"/>
            </a:endParaRPr>
          </a:p>
        </p:txBody>
      </p:sp>
      <p:sp>
        <p:nvSpPr>
          <p:cNvPr id="12" name="object 12"/>
          <p:cNvSpPr txBox="1"/>
          <p:nvPr/>
        </p:nvSpPr>
        <p:spPr>
          <a:xfrm>
            <a:off x="6143244" y="3249167"/>
            <a:ext cx="2664460" cy="550545"/>
          </a:xfrm>
          <a:prstGeom prst="rect">
            <a:avLst/>
          </a:prstGeom>
          <a:solidFill>
            <a:srgbClr val="F68B21"/>
          </a:solidFill>
        </p:spPr>
        <p:txBody>
          <a:bodyPr vert="horz" wrap="square" lIns="0" tIns="116840" rIns="0" bIns="0" rtlCol="0">
            <a:spAutoFit/>
          </a:bodyPr>
          <a:lstStyle/>
          <a:p>
            <a:pPr marL="137795">
              <a:lnSpc>
                <a:spcPct val="100000"/>
              </a:lnSpc>
              <a:spcBef>
                <a:spcPts val="920"/>
              </a:spcBef>
            </a:pPr>
            <a:r>
              <a:rPr sz="1900" b="1" i="1" spc="-90" dirty="0">
                <a:solidFill>
                  <a:srgbClr val="F9F9F9"/>
                </a:solidFill>
                <a:latin typeface="微软雅黑"/>
                <a:cs typeface="微软雅黑"/>
              </a:rPr>
              <a:t>云巨头和垂直BaaS并存</a:t>
            </a:r>
            <a:endParaRPr sz="1900">
              <a:latin typeface="微软雅黑"/>
              <a:cs typeface="微软雅黑"/>
            </a:endParaRPr>
          </a:p>
        </p:txBody>
      </p:sp>
      <p:sp>
        <p:nvSpPr>
          <p:cNvPr id="13" name="object 13"/>
          <p:cNvSpPr txBox="1"/>
          <p:nvPr/>
        </p:nvSpPr>
        <p:spPr>
          <a:xfrm>
            <a:off x="8869680" y="3249167"/>
            <a:ext cx="2664460" cy="550545"/>
          </a:xfrm>
          <a:prstGeom prst="rect">
            <a:avLst/>
          </a:prstGeom>
          <a:solidFill>
            <a:srgbClr val="F6C000"/>
          </a:solidFill>
        </p:spPr>
        <p:txBody>
          <a:bodyPr vert="horz" wrap="square" lIns="0" tIns="116840" rIns="0" bIns="0" rtlCol="0">
            <a:spAutoFit/>
          </a:bodyPr>
          <a:lstStyle/>
          <a:p>
            <a:pPr marL="532765">
              <a:lnSpc>
                <a:spcPct val="100000"/>
              </a:lnSpc>
              <a:spcBef>
                <a:spcPts val="920"/>
              </a:spcBef>
            </a:pPr>
            <a:r>
              <a:rPr sz="1900" b="1" i="1" spc="-100" dirty="0">
                <a:solidFill>
                  <a:srgbClr val="F9F9F9"/>
                </a:solidFill>
                <a:latin typeface="微软雅黑"/>
                <a:cs typeface="微软雅黑"/>
              </a:rPr>
              <a:t>注重产品和服务</a:t>
            </a:r>
            <a:endParaRPr sz="1900">
              <a:latin typeface="微软雅黑"/>
              <a:cs typeface="微软雅黑"/>
            </a:endParaRPr>
          </a:p>
        </p:txBody>
      </p:sp>
      <p:sp>
        <p:nvSpPr>
          <p:cNvPr id="14" name="object 14"/>
          <p:cNvSpPr txBox="1"/>
          <p:nvPr/>
        </p:nvSpPr>
        <p:spPr>
          <a:xfrm>
            <a:off x="767283" y="3811777"/>
            <a:ext cx="2520315" cy="1613535"/>
          </a:xfrm>
          <a:prstGeom prst="rect">
            <a:avLst/>
          </a:prstGeom>
        </p:spPr>
        <p:txBody>
          <a:bodyPr vert="horz" wrap="square" lIns="0" tIns="0" rIns="0" bIns="0" rtlCol="0">
            <a:spAutoFit/>
          </a:bodyPr>
          <a:lstStyle/>
          <a:p>
            <a:pPr marL="12700" marR="5080" algn="just">
              <a:lnSpc>
                <a:spcPct val="150000"/>
              </a:lnSpc>
            </a:pPr>
            <a:r>
              <a:rPr sz="1400" spc="55" dirty="0">
                <a:latin typeface="微软雅黑"/>
                <a:cs typeface="微软雅黑"/>
              </a:rPr>
              <a:t>BaaS目前还处于研究阶段，真  </a:t>
            </a:r>
            <a:r>
              <a:rPr sz="1400" spc="100" dirty="0">
                <a:latin typeface="微软雅黑"/>
                <a:cs typeface="微软雅黑"/>
              </a:rPr>
              <a:t>正实现区块链提升和改善的商  业营利屈指可数，同时面临性  </a:t>
            </a:r>
            <a:r>
              <a:rPr sz="1400" spc="95" dirty="0">
                <a:latin typeface="微软雅黑"/>
                <a:cs typeface="微软雅黑"/>
              </a:rPr>
              <a:t>能保障、可扩展性、安全性、  可感知性等诸多技术难点，性</a:t>
            </a:r>
            <a:endParaRPr sz="1400">
              <a:latin typeface="微软雅黑"/>
              <a:cs typeface="微软雅黑"/>
            </a:endParaRPr>
          </a:p>
        </p:txBody>
      </p:sp>
      <p:sp>
        <p:nvSpPr>
          <p:cNvPr id="15" name="object 15"/>
          <p:cNvSpPr txBox="1"/>
          <p:nvPr/>
        </p:nvSpPr>
        <p:spPr>
          <a:xfrm>
            <a:off x="3494913" y="3811777"/>
            <a:ext cx="2520950" cy="1613535"/>
          </a:xfrm>
          <a:prstGeom prst="rect">
            <a:avLst/>
          </a:prstGeom>
        </p:spPr>
        <p:txBody>
          <a:bodyPr vert="horz" wrap="square" lIns="0" tIns="0" rIns="0" bIns="0" rtlCol="0">
            <a:spAutoFit/>
          </a:bodyPr>
          <a:lstStyle/>
          <a:p>
            <a:pPr marL="12700" marR="5080" algn="just">
              <a:lnSpc>
                <a:spcPct val="150000"/>
              </a:lnSpc>
            </a:pPr>
            <a:r>
              <a:rPr sz="1400" spc="100" dirty="0">
                <a:latin typeface="微软雅黑"/>
                <a:cs typeface="微软雅黑"/>
              </a:rPr>
              <a:t>云计算市场规模的快速扩大一  </a:t>
            </a:r>
            <a:r>
              <a:rPr sz="1400" spc="50" dirty="0">
                <a:latin typeface="微软雅黑"/>
                <a:cs typeface="微软雅黑"/>
              </a:rPr>
              <a:t>定程度上带动了BaaS市场的增  </a:t>
            </a:r>
            <a:r>
              <a:rPr sz="1400" spc="100" dirty="0">
                <a:latin typeface="微软雅黑"/>
                <a:cs typeface="微软雅黑"/>
              </a:rPr>
              <a:t>长，市场前景广阔。据美国银  </a:t>
            </a:r>
            <a:r>
              <a:rPr sz="1400" spc="45" dirty="0">
                <a:latin typeface="微软雅黑"/>
                <a:cs typeface="微软雅黑"/>
              </a:rPr>
              <a:t>行研究分析师卡什•兰根表示，  </a:t>
            </a:r>
            <a:r>
              <a:rPr sz="1400" spc="50" dirty="0">
                <a:latin typeface="微软雅黑"/>
                <a:cs typeface="微软雅黑"/>
              </a:rPr>
              <a:t>目前BaaS市场预计在未来将飙</a:t>
            </a:r>
            <a:endParaRPr sz="1400">
              <a:latin typeface="微软雅黑"/>
              <a:cs typeface="微软雅黑"/>
            </a:endParaRPr>
          </a:p>
        </p:txBody>
      </p:sp>
      <p:sp>
        <p:nvSpPr>
          <p:cNvPr id="16" name="object 16"/>
          <p:cNvSpPr txBox="1"/>
          <p:nvPr/>
        </p:nvSpPr>
        <p:spPr>
          <a:xfrm>
            <a:off x="767283" y="5412018"/>
            <a:ext cx="4033520" cy="653415"/>
          </a:xfrm>
          <a:prstGeom prst="rect">
            <a:avLst/>
          </a:prstGeom>
        </p:spPr>
        <p:txBody>
          <a:bodyPr vert="horz" wrap="square" lIns="0" tIns="0" rIns="0" bIns="0" rtlCol="0">
            <a:spAutoFit/>
          </a:bodyPr>
          <a:lstStyle/>
          <a:p>
            <a:pPr marL="12700" marR="5080">
              <a:lnSpc>
                <a:spcPct val="150100"/>
              </a:lnSpc>
              <a:tabLst>
                <a:tab pos="2740025" algn="l"/>
              </a:tabLst>
            </a:pPr>
            <a:r>
              <a:rPr sz="1400" spc="80" dirty="0">
                <a:latin typeface="微软雅黑"/>
                <a:cs typeface="微软雅黑"/>
              </a:rPr>
              <a:t>能</a:t>
            </a:r>
            <a:r>
              <a:rPr sz="1400" spc="70" dirty="0">
                <a:latin typeface="微软雅黑"/>
                <a:cs typeface="微软雅黑"/>
              </a:rPr>
              <a:t>还</a:t>
            </a:r>
            <a:r>
              <a:rPr sz="1400" spc="80" dirty="0">
                <a:latin typeface="微软雅黑"/>
                <a:cs typeface="微软雅黑"/>
              </a:rPr>
              <a:t>需</a:t>
            </a:r>
            <a:r>
              <a:rPr sz="1400" spc="70" dirty="0">
                <a:latin typeface="微软雅黑"/>
                <a:cs typeface="微软雅黑"/>
              </a:rPr>
              <a:t>提</a:t>
            </a:r>
            <a:r>
              <a:rPr sz="1400" spc="75" dirty="0">
                <a:latin typeface="微软雅黑"/>
                <a:cs typeface="微软雅黑"/>
              </a:rPr>
              <a:t>升</a:t>
            </a:r>
            <a:r>
              <a:rPr sz="1400" spc="80" dirty="0">
                <a:latin typeface="微软雅黑"/>
                <a:cs typeface="微软雅黑"/>
              </a:rPr>
              <a:t>。</a:t>
            </a:r>
            <a:r>
              <a:rPr sz="1400" spc="70" dirty="0">
                <a:latin typeface="微软雅黑"/>
                <a:cs typeface="微软雅黑"/>
              </a:rPr>
              <a:t>除此</a:t>
            </a:r>
            <a:r>
              <a:rPr sz="1400" spc="80" dirty="0">
                <a:latin typeface="微软雅黑"/>
                <a:cs typeface="微软雅黑"/>
              </a:rPr>
              <a:t>之</a:t>
            </a:r>
            <a:r>
              <a:rPr sz="1400" spc="75" dirty="0">
                <a:latin typeface="微软雅黑"/>
                <a:cs typeface="微软雅黑"/>
              </a:rPr>
              <a:t>外</a:t>
            </a:r>
            <a:r>
              <a:rPr sz="1400" spc="80" dirty="0">
                <a:latin typeface="微软雅黑"/>
                <a:cs typeface="微软雅黑"/>
              </a:rPr>
              <a:t>，</a:t>
            </a:r>
            <a:r>
              <a:rPr sz="1400" spc="-5" dirty="0">
                <a:latin typeface="微软雅黑"/>
                <a:cs typeface="微软雅黑"/>
              </a:rPr>
              <a:t>B</a:t>
            </a:r>
            <a:r>
              <a:rPr sz="1400" spc="-10" dirty="0">
                <a:latin typeface="微软雅黑"/>
                <a:cs typeface="微软雅黑"/>
              </a:rPr>
              <a:t>a</a:t>
            </a:r>
            <a:r>
              <a:rPr sz="1400" dirty="0">
                <a:latin typeface="微软雅黑"/>
                <a:cs typeface="微软雅黑"/>
              </a:rPr>
              <a:t>aS	升至70亿美元。  同质化严重。</a:t>
            </a:r>
            <a:endParaRPr sz="1400">
              <a:latin typeface="微软雅黑"/>
              <a:cs typeface="微软雅黑"/>
            </a:endParaRPr>
          </a:p>
        </p:txBody>
      </p:sp>
      <p:sp>
        <p:nvSpPr>
          <p:cNvPr id="17" name="object 17"/>
          <p:cNvSpPr txBox="1"/>
          <p:nvPr/>
        </p:nvSpPr>
        <p:spPr>
          <a:xfrm>
            <a:off x="6222619" y="3811777"/>
            <a:ext cx="2520315" cy="2253615"/>
          </a:xfrm>
          <a:prstGeom prst="rect">
            <a:avLst/>
          </a:prstGeom>
        </p:spPr>
        <p:txBody>
          <a:bodyPr vert="horz" wrap="square" lIns="0" tIns="0" rIns="0" bIns="0" rtlCol="0">
            <a:spAutoFit/>
          </a:bodyPr>
          <a:lstStyle/>
          <a:p>
            <a:pPr marL="12700" marR="5080" algn="just">
              <a:lnSpc>
                <a:spcPct val="150000"/>
              </a:lnSpc>
            </a:pPr>
            <a:r>
              <a:rPr sz="1400" dirty="0">
                <a:latin typeface="微软雅黑"/>
                <a:cs typeface="微软雅黑"/>
              </a:rPr>
              <a:t>当前，IBM、微软、亚马逊、华  </a:t>
            </a:r>
            <a:r>
              <a:rPr sz="1400" spc="95" dirty="0">
                <a:latin typeface="微软雅黑"/>
                <a:cs typeface="微软雅黑"/>
              </a:rPr>
              <a:t>为、腾讯、阿里巴巴等云巨头  </a:t>
            </a:r>
            <a:r>
              <a:rPr sz="1400" spc="55" dirty="0">
                <a:latin typeface="微软雅黑"/>
                <a:cs typeface="微软雅黑"/>
              </a:rPr>
              <a:t>率先推出通用BaaS平台，随后  </a:t>
            </a:r>
            <a:r>
              <a:rPr sz="1400" spc="100" dirty="0">
                <a:latin typeface="微软雅黑"/>
                <a:cs typeface="微软雅黑"/>
              </a:rPr>
              <a:t>许多区块链公司也推出垂直行  </a:t>
            </a:r>
            <a:r>
              <a:rPr sz="1400" spc="50" dirty="0">
                <a:latin typeface="微软雅黑"/>
                <a:cs typeface="微软雅黑"/>
              </a:rPr>
              <a:t>业的BaaS，未来市场参与者将  保持云巨头和垂直BaaS并存的  </a:t>
            </a:r>
            <a:r>
              <a:rPr sz="1400" dirty="0">
                <a:latin typeface="微软雅黑"/>
                <a:cs typeface="微软雅黑"/>
              </a:rPr>
              <a:t>趋势。</a:t>
            </a:r>
            <a:endParaRPr sz="1400">
              <a:latin typeface="微软雅黑"/>
              <a:cs typeface="微软雅黑"/>
            </a:endParaRPr>
          </a:p>
        </p:txBody>
      </p:sp>
      <p:sp>
        <p:nvSpPr>
          <p:cNvPr id="18" name="object 18"/>
          <p:cNvSpPr txBox="1"/>
          <p:nvPr/>
        </p:nvSpPr>
        <p:spPr>
          <a:xfrm>
            <a:off x="8950197" y="3811777"/>
            <a:ext cx="2520950" cy="2253615"/>
          </a:xfrm>
          <a:prstGeom prst="rect">
            <a:avLst/>
          </a:prstGeom>
        </p:spPr>
        <p:txBody>
          <a:bodyPr vert="horz" wrap="square" lIns="0" tIns="0" rIns="0" bIns="0" rtlCol="0">
            <a:spAutoFit/>
          </a:bodyPr>
          <a:lstStyle/>
          <a:p>
            <a:pPr marL="12700" marR="5080" algn="just">
              <a:lnSpc>
                <a:spcPct val="150000"/>
              </a:lnSpc>
            </a:pPr>
            <a:r>
              <a:rPr sz="1400" spc="50" dirty="0">
                <a:latin typeface="微软雅黑"/>
                <a:cs typeface="微软雅黑"/>
              </a:rPr>
              <a:t>大多数BaaS平台都采用的是开  </a:t>
            </a:r>
            <a:r>
              <a:rPr sz="1400" spc="95" dirty="0">
                <a:latin typeface="微软雅黑"/>
                <a:cs typeface="微软雅黑"/>
              </a:rPr>
              <a:t>源的技术或者其技术已开源，  技术方面差异较小。因此，企  </a:t>
            </a:r>
            <a:r>
              <a:rPr sz="1400" spc="100" dirty="0">
                <a:latin typeface="微软雅黑"/>
                <a:cs typeface="微软雅黑"/>
              </a:rPr>
              <a:t>业的核心竞争力将主要体现在  产品和服务，拥有创新、灵活  的产品和服务的公司更可能成  </a:t>
            </a:r>
            <a:r>
              <a:rPr sz="1400" dirty="0">
                <a:latin typeface="微软雅黑"/>
                <a:cs typeface="微软雅黑"/>
              </a:rPr>
              <a:t>为赢家。</a:t>
            </a:r>
            <a:endParaRPr sz="1400">
              <a:latin typeface="微软雅黑"/>
              <a:cs typeface="微软雅黑"/>
            </a:endParaRPr>
          </a:p>
        </p:txBody>
      </p:sp>
      <p:sp>
        <p:nvSpPr>
          <p:cNvPr id="19" name="object 19"/>
          <p:cNvSpPr/>
          <p:nvPr/>
        </p:nvSpPr>
        <p:spPr>
          <a:xfrm>
            <a:off x="3383279" y="3933444"/>
            <a:ext cx="0" cy="1728470"/>
          </a:xfrm>
          <a:custGeom>
            <a:avLst/>
            <a:gdLst/>
            <a:ahLst/>
            <a:cxnLst/>
            <a:rect l="l" t="t" r="r" b="b"/>
            <a:pathLst>
              <a:path h="1728470">
                <a:moveTo>
                  <a:pt x="0" y="0"/>
                </a:moveTo>
                <a:lnTo>
                  <a:pt x="0" y="1728000"/>
                </a:lnTo>
              </a:path>
            </a:pathLst>
          </a:custGeom>
          <a:ln w="3175">
            <a:solidFill>
              <a:srgbClr val="BABABA"/>
            </a:solidFill>
          </a:ln>
        </p:spPr>
        <p:txBody>
          <a:bodyPr wrap="square" lIns="0" tIns="0" rIns="0" bIns="0" rtlCol="0"/>
          <a:lstStyle/>
          <a:p>
            <a:endParaRPr/>
          </a:p>
        </p:txBody>
      </p:sp>
      <p:sp>
        <p:nvSpPr>
          <p:cNvPr id="20" name="object 20"/>
          <p:cNvSpPr/>
          <p:nvPr/>
        </p:nvSpPr>
        <p:spPr>
          <a:xfrm>
            <a:off x="6111240" y="3933444"/>
            <a:ext cx="0" cy="1728470"/>
          </a:xfrm>
          <a:custGeom>
            <a:avLst/>
            <a:gdLst/>
            <a:ahLst/>
            <a:cxnLst/>
            <a:rect l="l" t="t" r="r" b="b"/>
            <a:pathLst>
              <a:path h="1728470">
                <a:moveTo>
                  <a:pt x="0" y="0"/>
                </a:moveTo>
                <a:lnTo>
                  <a:pt x="0" y="1728000"/>
                </a:lnTo>
              </a:path>
            </a:pathLst>
          </a:custGeom>
          <a:ln w="3175">
            <a:solidFill>
              <a:srgbClr val="BABABA"/>
            </a:solidFill>
          </a:ln>
        </p:spPr>
        <p:txBody>
          <a:bodyPr wrap="square" lIns="0" tIns="0" rIns="0" bIns="0" rtlCol="0"/>
          <a:lstStyle/>
          <a:p>
            <a:endParaRPr/>
          </a:p>
        </p:txBody>
      </p:sp>
      <p:sp>
        <p:nvSpPr>
          <p:cNvPr id="21" name="object 21"/>
          <p:cNvSpPr/>
          <p:nvPr/>
        </p:nvSpPr>
        <p:spPr>
          <a:xfrm>
            <a:off x="8839200" y="3933444"/>
            <a:ext cx="0" cy="1728470"/>
          </a:xfrm>
          <a:custGeom>
            <a:avLst/>
            <a:gdLst/>
            <a:ahLst/>
            <a:cxnLst/>
            <a:rect l="l" t="t" r="r" b="b"/>
            <a:pathLst>
              <a:path h="1728470">
                <a:moveTo>
                  <a:pt x="0" y="0"/>
                </a:moveTo>
                <a:lnTo>
                  <a:pt x="0" y="1728000"/>
                </a:lnTo>
              </a:path>
            </a:pathLst>
          </a:custGeom>
          <a:ln w="3175">
            <a:solidFill>
              <a:srgbClr val="BABABA"/>
            </a:solidFill>
          </a:ln>
        </p:spPr>
        <p:txBody>
          <a:bodyPr wrap="square" lIns="0" tIns="0" rIns="0" bIns="0" rtlCol="0"/>
          <a:lstStyle/>
          <a:p>
            <a:endParaRPr/>
          </a:p>
        </p:txBody>
      </p:sp>
      <p:sp>
        <p:nvSpPr>
          <p:cNvPr id="22" name="object 22"/>
          <p:cNvSpPr txBox="1"/>
          <p:nvPr/>
        </p:nvSpPr>
        <p:spPr>
          <a:xfrm>
            <a:off x="829767" y="1510157"/>
            <a:ext cx="6183630" cy="22606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95" dirty="0">
                <a:solidFill>
                  <a:srgbClr val="1D9ED2"/>
                </a:solidFill>
                <a:latin typeface="Arial Unicode MS"/>
                <a:cs typeface="Arial Unicode MS"/>
              </a:rPr>
              <a:t> </a:t>
            </a:r>
            <a:r>
              <a:rPr sz="1400" dirty="0">
                <a:solidFill>
                  <a:srgbClr val="585858"/>
                </a:solidFill>
                <a:latin typeface="微软雅黑"/>
                <a:cs typeface="微软雅黑"/>
              </a:rPr>
              <a:t>综合上市分析及专家调研，我们对区块链发展前景进行了分析，具体如下：</a:t>
            </a:r>
            <a:endParaRPr sz="1400">
              <a:latin typeface="微软雅黑"/>
              <a:cs typeface="微软雅黑"/>
            </a:endParaRPr>
          </a:p>
        </p:txBody>
      </p:sp>
      <p:sp>
        <p:nvSpPr>
          <p:cNvPr id="23" name="object 23"/>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38</a:t>
            </a:fld>
            <a:endParaRPr dirty="0"/>
          </a:p>
        </p:txBody>
      </p:sp>
      <p:sp>
        <p:nvSpPr>
          <p:cNvPr id="24" name="object 24"/>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70475" y="2937764"/>
            <a:ext cx="2052955" cy="438784"/>
          </a:xfrm>
          <a:prstGeom prst="rect">
            <a:avLst/>
          </a:prstGeom>
        </p:spPr>
        <p:txBody>
          <a:bodyPr vert="horz" wrap="square" lIns="0" tIns="0" rIns="0" bIns="0" rtlCol="0">
            <a:spAutoFit/>
          </a:bodyPr>
          <a:lstStyle/>
          <a:p>
            <a:pPr marL="12700">
              <a:lnSpc>
                <a:spcPct val="100000"/>
              </a:lnSpc>
            </a:pPr>
            <a:r>
              <a:rPr sz="2800" spc="-5" dirty="0">
                <a:latin typeface="微软雅黑"/>
                <a:cs typeface="微软雅黑"/>
              </a:rPr>
              <a:t>1.4</a:t>
            </a:r>
            <a:r>
              <a:rPr sz="2800" spc="-90" dirty="0">
                <a:latin typeface="微软雅黑"/>
                <a:cs typeface="微软雅黑"/>
              </a:rPr>
              <a:t> </a:t>
            </a:r>
            <a:r>
              <a:rPr sz="2800" spc="-10" dirty="0"/>
              <a:t>智能合约</a:t>
            </a:r>
            <a:endParaRPr sz="2800">
              <a:latin typeface="微软雅黑"/>
              <a:cs typeface="微软雅黑"/>
            </a:endParaRPr>
          </a:p>
        </p:txBody>
      </p:sp>
      <p:sp>
        <p:nvSpPr>
          <p:cNvPr id="3" name="object 3"/>
          <p:cNvSpPr txBox="1"/>
          <p:nvPr/>
        </p:nvSpPr>
        <p:spPr>
          <a:xfrm>
            <a:off x="11064367" y="518159"/>
            <a:ext cx="953769"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p:txBody>
      </p:sp>
      <p:sp>
        <p:nvSpPr>
          <p:cNvPr id="4" name="object 4"/>
          <p:cNvSpPr/>
          <p:nvPr/>
        </p:nvSpPr>
        <p:spPr>
          <a:xfrm>
            <a:off x="12021311" y="457200"/>
            <a:ext cx="161544" cy="32308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39</a:t>
            </a:fld>
            <a:endParaRPr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97735" y="1202436"/>
            <a:ext cx="0" cy="5436235"/>
          </a:xfrm>
          <a:custGeom>
            <a:avLst/>
            <a:gdLst/>
            <a:ahLst/>
            <a:cxnLst/>
            <a:rect l="l" t="t" r="r" b="b"/>
            <a:pathLst>
              <a:path h="5436234">
                <a:moveTo>
                  <a:pt x="0" y="0"/>
                </a:moveTo>
                <a:lnTo>
                  <a:pt x="0" y="5435993"/>
                </a:lnTo>
              </a:path>
            </a:pathLst>
          </a:custGeom>
          <a:ln w="6096">
            <a:solidFill>
              <a:srgbClr val="BABABA"/>
            </a:solidFill>
          </a:ln>
        </p:spPr>
        <p:txBody>
          <a:bodyPr wrap="square" lIns="0" tIns="0" rIns="0" bIns="0" rtlCol="0"/>
          <a:lstStyle/>
          <a:p>
            <a:endParaRPr/>
          </a:p>
        </p:txBody>
      </p:sp>
      <p:sp>
        <p:nvSpPr>
          <p:cNvPr id="4" name="object 4"/>
          <p:cNvSpPr txBox="1">
            <a:spLocks noGrp="1"/>
          </p:cNvSpPr>
          <p:nvPr>
            <p:ph type="title"/>
          </p:nvPr>
        </p:nvSpPr>
        <p:spPr>
          <a:xfrm>
            <a:off x="819099" y="1192021"/>
            <a:ext cx="747395" cy="378460"/>
          </a:xfrm>
          <a:prstGeom prst="rect">
            <a:avLst/>
          </a:prstGeom>
        </p:spPr>
        <p:txBody>
          <a:bodyPr vert="horz" wrap="square" lIns="0" tIns="0" rIns="0" bIns="0" rtlCol="0">
            <a:spAutoFit/>
          </a:bodyPr>
          <a:lstStyle/>
          <a:p>
            <a:pPr marL="12700">
              <a:lnSpc>
                <a:spcPct val="100000"/>
              </a:lnSpc>
            </a:pPr>
            <a:r>
              <a:rPr dirty="0">
                <a:latin typeface="微软雅黑"/>
                <a:cs typeface="微软雅黑"/>
              </a:rPr>
              <a:t>P</a:t>
            </a:r>
            <a:r>
              <a:rPr spc="-10" dirty="0">
                <a:latin typeface="微软雅黑"/>
                <a:cs typeface="微软雅黑"/>
              </a:rPr>
              <a:t>0</a:t>
            </a:r>
            <a:r>
              <a:rPr spc="-5" dirty="0">
                <a:latin typeface="微软雅黑"/>
                <a:cs typeface="微软雅黑"/>
              </a:rPr>
              <a:t>05</a:t>
            </a:r>
          </a:p>
        </p:txBody>
      </p:sp>
      <p:sp>
        <p:nvSpPr>
          <p:cNvPr id="5" name="object 5"/>
          <p:cNvSpPr/>
          <p:nvPr/>
        </p:nvSpPr>
        <p:spPr>
          <a:xfrm>
            <a:off x="1644395" y="1321308"/>
            <a:ext cx="108585" cy="108585"/>
          </a:xfrm>
          <a:custGeom>
            <a:avLst/>
            <a:gdLst/>
            <a:ahLst/>
            <a:cxnLst/>
            <a:rect l="l" t="t" r="r" b="b"/>
            <a:pathLst>
              <a:path w="108585" h="108584">
                <a:moveTo>
                  <a:pt x="54102" y="0"/>
                </a:moveTo>
                <a:lnTo>
                  <a:pt x="33057" y="4256"/>
                </a:lnTo>
                <a:lnTo>
                  <a:pt x="15859" y="15859"/>
                </a:lnTo>
                <a:lnTo>
                  <a:pt x="4256" y="33057"/>
                </a:lnTo>
                <a:lnTo>
                  <a:pt x="0" y="54101"/>
                </a:lnTo>
                <a:lnTo>
                  <a:pt x="4256" y="75146"/>
                </a:lnTo>
                <a:lnTo>
                  <a:pt x="15859" y="92344"/>
                </a:lnTo>
                <a:lnTo>
                  <a:pt x="33057" y="103947"/>
                </a:lnTo>
                <a:lnTo>
                  <a:pt x="54102" y="108203"/>
                </a:lnTo>
                <a:lnTo>
                  <a:pt x="75146" y="103947"/>
                </a:lnTo>
                <a:lnTo>
                  <a:pt x="92344" y="92344"/>
                </a:lnTo>
                <a:lnTo>
                  <a:pt x="103947" y="75146"/>
                </a:lnTo>
                <a:lnTo>
                  <a:pt x="108204" y="54101"/>
                </a:lnTo>
                <a:lnTo>
                  <a:pt x="103947" y="33057"/>
                </a:lnTo>
                <a:lnTo>
                  <a:pt x="92344" y="15859"/>
                </a:lnTo>
                <a:lnTo>
                  <a:pt x="75146" y="4256"/>
                </a:lnTo>
                <a:lnTo>
                  <a:pt x="54102" y="0"/>
                </a:lnTo>
                <a:close/>
              </a:path>
            </a:pathLst>
          </a:custGeom>
          <a:solidFill>
            <a:srgbClr val="1D9ED2"/>
          </a:solidFill>
        </p:spPr>
        <p:txBody>
          <a:bodyPr wrap="square" lIns="0" tIns="0" rIns="0" bIns="0" rtlCol="0"/>
          <a:lstStyle/>
          <a:p>
            <a:endParaRPr/>
          </a:p>
        </p:txBody>
      </p:sp>
      <p:sp>
        <p:nvSpPr>
          <p:cNvPr id="6" name="object 6"/>
          <p:cNvSpPr txBox="1"/>
          <p:nvPr/>
        </p:nvSpPr>
        <p:spPr>
          <a:xfrm>
            <a:off x="819099" y="6210604"/>
            <a:ext cx="746760" cy="378460"/>
          </a:xfrm>
          <a:prstGeom prst="rect">
            <a:avLst/>
          </a:prstGeom>
        </p:spPr>
        <p:txBody>
          <a:bodyPr vert="horz" wrap="square" lIns="0" tIns="0" rIns="0" bIns="0" rtlCol="0">
            <a:spAutoFit/>
          </a:bodyPr>
          <a:lstStyle/>
          <a:p>
            <a:pPr marL="12700">
              <a:lnSpc>
                <a:spcPct val="100000"/>
              </a:lnSpc>
            </a:pPr>
            <a:r>
              <a:rPr sz="2400" spc="-5" dirty="0">
                <a:solidFill>
                  <a:srgbClr val="1D9ED2"/>
                </a:solidFill>
                <a:latin typeface="微软雅黑"/>
                <a:cs typeface="微软雅黑"/>
              </a:rPr>
              <a:t>P103</a:t>
            </a:r>
            <a:endParaRPr sz="2400">
              <a:latin typeface="微软雅黑"/>
              <a:cs typeface="微软雅黑"/>
            </a:endParaRPr>
          </a:p>
        </p:txBody>
      </p:sp>
      <p:sp>
        <p:nvSpPr>
          <p:cNvPr id="7" name="object 7"/>
          <p:cNvSpPr/>
          <p:nvPr/>
        </p:nvSpPr>
        <p:spPr>
          <a:xfrm>
            <a:off x="1644395" y="6377940"/>
            <a:ext cx="108585" cy="108585"/>
          </a:xfrm>
          <a:custGeom>
            <a:avLst/>
            <a:gdLst/>
            <a:ahLst/>
            <a:cxnLst/>
            <a:rect l="l" t="t" r="r" b="b"/>
            <a:pathLst>
              <a:path w="108585" h="108585">
                <a:moveTo>
                  <a:pt x="54102" y="0"/>
                </a:moveTo>
                <a:lnTo>
                  <a:pt x="33057" y="4251"/>
                </a:lnTo>
                <a:lnTo>
                  <a:pt x="15859" y="15844"/>
                </a:lnTo>
                <a:lnTo>
                  <a:pt x="4256" y="33041"/>
                </a:lnTo>
                <a:lnTo>
                  <a:pt x="0" y="54102"/>
                </a:lnTo>
                <a:lnTo>
                  <a:pt x="4256" y="75162"/>
                </a:lnTo>
                <a:lnTo>
                  <a:pt x="15859" y="92359"/>
                </a:lnTo>
                <a:lnTo>
                  <a:pt x="33057" y="103952"/>
                </a:lnTo>
                <a:lnTo>
                  <a:pt x="54102" y="108204"/>
                </a:lnTo>
                <a:lnTo>
                  <a:pt x="75146" y="103952"/>
                </a:lnTo>
                <a:lnTo>
                  <a:pt x="92344" y="92359"/>
                </a:lnTo>
                <a:lnTo>
                  <a:pt x="103947" y="75162"/>
                </a:lnTo>
                <a:lnTo>
                  <a:pt x="108204" y="54102"/>
                </a:lnTo>
                <a:lnTo>
                  <a:pt x="103947" y="33041"/>
                </a:lnTo>
                <a:lnTo>
                  <a:pt x="92344" y="15844"/>
                </a:lnTo>
                <a:lnTo>
                  <a:pt x="75146" y="4251"/>
                </a:lnTo>
                <a:lnTo>
                  <a:pt x="54102" y="0"/>
                </a:lnTo>
                <a:close/>
              </a:path>
            </a:pathLst>
          </a:custGeom>
          <a:solidFill>
            <a:srgbClr val="1D9ED2"/>
          </a:solidFill>
        </p:spPr>
        <p:txBody>
          <a:bodyPr wrap="square" lIns="0" tIns="0" rIns="0" bIns="0" rtlCol="0"/>
          <a:lstStyle/>
          <a:p>
            <a:endParaRPr/>
          </a:p>
        </p:txBody>
      </p:sp>
      <p:sp>
        <p:nvSpPr>
          <p:cNvPr id="8" name="object 8"/>
          <p:cNvSpPr txBox="1"/>
          <p:nvPr/>
        </p:nvSpPr>
        <p:spPr>
          <a:xfrm>
            <a:off x="819099" y="5042280"/>
            <a:ext cx="747395" cy="378460"/>
          </a:xfrm>
          <a:prstGeom prst="rect">
            <a:avLst/>
          </a:prstGeom>
        </p:spPr>
        <p:txBody>
          <a:bodyPr vert="horz" wrap="square" lIns="0" tIns="0" rIns="0" bIns="0" rtlCol="0">
            <a:spAutoFit/>
          </a:bodyPr>
          <a:lstStyle/>
          <a:p>
            <a:pPr marL="12700">
              <a:lnSpc>
                <a:spcPct val="100000"/>
              </a:lnSpc>
            </a:pPr>
            <a:r>
              <a:rPr sz="2400" dirty="0">
                <a:solidFill>
                  <a:srgbClr val="1D9ED2"/>
                </a:solidFill>
                <a:latin typeface="微软雅黑"/>
                <a:cs typeface="微软雅黑"/>
              </a:rPr>
              <a:t>P</a:t>
            </a:r>
            <a:r>
              <a:rPr sz="2400" spc="-10" dirty="0">
                <a:solidFill>
                  <a:srgbClr val="1D9ED2"/>
                </a:solidFill>
                <a:latin typeface="微软雅黑"/>
                <a:cs typeface="微软雅黑"/>
              </a:rPr>
              <a:t>0</a:t>
            </a:r>
            <a:r>
              <a:rPr sz="2400" spc="-5" dirty="0">
                <a:solidFill>
                  <a:srgbClr val="1D9ED2"/>
                </a:solidFill>
                <a:latin typeface="微软雅黑"/>
                <a:cs typeface="微软雅黑"/>
              </a:rPr>
              <a:t>88</a:t>
            </a:r>
            <a:endParaRPr sz="2400">
              <a:latin typeface="微软雅黑"/>
              <a:cs typeface="微软雅黑"/>
            </a:endParaRPr>
          </a:p>
        </p:txBody>
      </p:sp>
      <p:sp>
        <p:nvSpPr>
          <p:cNvPr id="9" name="object 9"/>
          <p:cNvSpPr/>
          <p:nvPr/>
        </p:nvSpPr>
        <p:spPr>
          <a:xfrm>
            <a:off x="1644395" y="5196840"/>
            <a:ext cx="108585" cy="108585"/>
          </a:xfrm>
          <a:custGeom>
            <a:avLst/>
            <a:gdLst/>
            <a:ahLst/>
            <a:cxnLst/>
            <a:rect l="l" t="t" r="r" b="b"/>
            <a:pathLst>
              <a:path w="108585" h="108585">
                <a:moveTo>
                  <a:pt x="54102" y="0"/>
                </a:moveTo>
                <a:lnTo>
                  <a:pt x="33057" y="4256"/>
                </a:lnTo>
                <a:lnTo>
                  <a:pt x="15859" y="15859"/>
                </a:lnTo>
                <a:lnTo>
                  <a:pt x="4256" y="33057"/>
                </a:lnTo>
                <a:lnTo>
                  <a:pt x="0" y="54102"/>
                </a:lnTo>
                <a:lnTo>
                  <a:pt x="4256" y="75146"/>
                </a:lnTo>
                <a:lnTo>
                  <a:pt x="15859" y="92344"/>
                </a:lnTo>
                <a:lnTo>
                  <a:pt x="33057" y="103947"/>
                </a:lnTo>
                <a:lnTo>
                  <a:pt x="54102" y="108204"/>
                </a:lnTo>
                <a:lnTo>
                  <a:pt x="75146" y="103947"/>
                </a:lnTo>
                <a:lnTo>
                  <a:pt x="92344" y="92344"/>
                </a:lnTo>
                <a:lnTo>
                  <a:pt x="103947" y="75146"/>
                </a:lnTo>
                <a:lnTo>
                  <a:pt x="108204" y="54102"/>
                </a:lnTo>
                <a:lnTo>
                  <a:pt x="103947" y="33057"/>
                </a:lnTo>
                <a:lnTo>
                  <a:pt x="92344" y="15859"/>
                </a:lnTo>
                <a:lnTo>
                  <a:pt x="75146" y="4256"/>
                </a:lnTo>
                <a:lnTo>
                  <a:pt x="54102" y="0"/>
                </a:lnTo>
                <a:close/>
              </a:path>
            </a:pathLst>
          </a:custGeom>
          <a:solidFill>
            <a:srgbClr val="1D9ED2"/>
          </a:solidFill>
        </p:spPr>
        <p:txBody>
          <a:bodyPr wrap="square" lIns="0" tIns="0" rIns="0" bIns="0" rtlCol="0"/>
          <a:lstStyle/>
          <a:p>
            <a:endParaRPr/>
          </a:p>
        </p:txBody>
      </p:sp>
      <p:sp>
        <p:nvSpPr>
          <p:cNvPr id="10" name="object 10"/>
          <p:cNvSpPr txBox="1"/>
          <p:nvPr/>
        </p:nvSpPr>
        <p:spPr>
          <a:xfrm>
            <a:off x="819099" y="2581021"/>
            <a:ext cx="747395" cy="378460"/>
          </a:xfrm>
          <a:prstGeom prst="rect">
            <a:avLst/>
          </a:prstGeom>
        </p:spPr>
        <p:txBody>
          <a:bodyPr vert="horz" wrap="square" lIns="0" tIns="0" rIns="0" bIns="0" rtlCol="0">
            <a:spAutoFit/>
          </a:bodyPr>
          <a:lstStyle/>
          <a:p>
            <a:pPr marL="12700">
              <a:lnSpc>
                <a:spcPct val="100000"/>
              </a:lnSpc>
            </a:pPr>
            <a:r>
              <a:rPr sz="2400" dirty="0">
                <a:solidFill>
                  <a:srgbClr val="1D9ED2"/>
                </a:solidFill>
                <a:latin typeface="微软雅黑"/>
                <a:cs typeface="微软雅黑"/>
              </a:rPr>
              <a:t>P</a:t>
            </a:r>
            <a:r>
              <a:rPr sz="2400" spc="-10" dirty="0">
                <a:solidFill>
                  <a:srgbClr val="1D9ED2"/>
                </a:solidFill>
                <a:latin typeface="微软雅黑"/>
                <a:cs typeface="微软雅黑"/>
              </a:rPr>
              <a:t>0</a:t>
            </a:r>
            <a:r>
              <a:rPr sz="2400" spc="-5" dirty="0">
                <a:solidFill>
                  <a:srgbClr val="1D9ED2"/>
                </a:solidFill>
                <a:latin typeface="微软雅黑"/>
                <a:cs typeface="微软雅黑"/>
              </a:rPr>
              <a:t>39</a:t>
            </a:r>
            <a:endParaRPr sz="2400">
              <a:latin typeface="微软雅黑"/>
              <a:cs typeface="微软雅黑"/>
            </a:endParaRPr>
          </a:p>
        </p:txBody>
      </p:sp>
      <p:sp>
        <p:nvSpPr>
          <p:cNvPr id="11" name="object 11"/>
          <p:cNvSpPr/>
          <p:nvPr/>
        </p:nvSpPr>
        <p:spPr>
          <a:xfrm>
            <a:off x="1644395" y="2735579"/>
            <a:ext cx="108585" cy="108585"/>
          </a:xfrm>
          <a:custGeom>
            <a:avLst/>
            <a:gdLst/>
            <a:ahLst/>
            <a:cxnLst/>
            <a:rect l="l" t="t" r="r" b="b"/>
            <a:pathLst>
              <a:path w="108585" h="108585">
                <a:moveTo>
                  <a:pt x="54102" y="0"/>
                </a:moveTo>
                <a:lnTo>
                  <a:pt x="33057" y="4256"/>
                </a:lnTo>
                <a:lnTo>
                  <a:pt x="15859" y="15859"/>
                </a:lnTo>
                <a:lnTo>
                  <a:pt x="4256" y="33057"/>
                </a:lnTo>
                <a:lnTo>
                  <a:pt x="0" y="54102"/>
                </a:lnTo>
                <a:lnTo>
                  <a:pt x="4256" y="75146"/>
                </a:lnTo>
                <a:lnTo>
                  <a:pt x="15859" y="92344"/>
                </a:lnTo>
                <a:lnTo>
                  <a:pt x="33057" y="103947"/>
                </a:lnTo>
                <a:lnTo>
                  <a:pt x="54102" y="108204"/>
                </a:lnTo>
                <a:lnTo>
                  <a:pt x="75146" y="103947"/>
                </a:lnTo>
                <a:lnTo>
                  <a:pt x="92344" y="92344"/>
                </a:lnTo>
                <a:lnTo>
                  <a:pt x="103947" y="75146"/>
                </a:lnTo>
                <a:lnTo>
                  <a:pt x="108204" y="54102"/>
                </a:lnTo>
                <a:lnTo>
                  <a:pt x="103947" y="33057"/>
                </a:lnTo>
                <a:lnTo>
                  <a:pt x="92344" y="15859"/>
                </a:lnTo>
                <a:lnTo>
                  <a:pt x="75146" y="4256"/>
                </a:lnTo>
                <a:lnTo>
                  <a:pt x="54102" y="0"/>
                </a:lnTo>
                <a:close/>
              </a:path>
            </a:pathLst>
          </a:custGeom>
          <a:solidFill>
            <a:srgbClr val="1D9ED2"/>
          </a:solidFill>
        </p:spPr>
        <p:txBody>
          <a:bodyPr wrap="square" lIns="0" tIns="0" rIns="0" bIns="0" rtlCol="0"/>
          <a:lstStyle/>
          <a:p>
            <a:endParaRPr/>
          </a:p>
        </p:txBody>
      </p:sp>
      <p:sp>
        <p:nvSpPr>
          <p:cNvPr id="12" name="object 12"/>
          <p:cNvSpPr txBox="1"/>
          <p:nvPr/>
        </p:nvSpPr>
        <p:spPr>
          <a:xfrm>
            <a:off x="1870710" y="1219453"/>
            <a:ext cx="2997200" cy="287020"/>
          </a:xfrm>
          <a:prstGeom prst="rect">
            <a:avLst/>
          </a:prstGeom>
        </p:spPr>
        <p:txBody>
          <a:bodyPr vert="horz" wrap="square" lIns="0" tIns="0" rIns="0" bIns="0" rtlCol="0">
            <a:spAutoFit/>
          </a:bodyPr>
          <a:lstStyle/>
          <a:p>
            <a:pPr marL="12700">
              <a:lnSpc>
                <a:spcPct val="100000"/>
              </a:lnSpc>
            </a:pPr>
            <a:r>
              <a:rPr sz="1800" b="1" dirty="0">
                <a:solidFill>
                  <a:srgbClr val="1D9ED2"/>
                </a:solidFill>
                <a:latin typeface="微软雅黑"/>
                <a:cs typeface="微软雅黑"/>
              </a:rPr>
              <a:t>技术篇：激荡十年，技术革新</a:t>
            </a:r>
            <a:endParaRPr sz="1800" dirty="0">
              <a:latin typeface="微软雅黑"/>
              <a:cs typeface="微软雅黑"/>
            </a:endParaRPr>
          </a:p>
        </p:txBody>
      </p:sp>
      <p:sp>
        <p:nvSpPr>
          <p:cNvPr id="13" name="object 13"/>
          <p:cNvSpPr txBox="1"/>
          <p:nvPr/>
        </p:nvSpPr>
        <p:spPr>
          <a:xfrm>
            <a:off x="1870710" y="1521500"/>
            <a:ext cx="2802255" cy="1037590"/>
          </a:xfrm>
          <a:prstGeom prst="rect">
            <a:avLst/>
          </a:prstGeom>
        </p:spPr>
        <p:txBody>
          <a:bodyPr vert="horz" wrap="square" lIns="0" tIns="0" rIns="0" bIns="0" rtlCol="0">
            <a:spAutoFit/>
          </a:bodyPr>
          <a:lstStyle/>
          <a:p>
            <a:pPr marL="12700" marR="537845">
              <a:lnSpc>
                <a:spcPct val="120100"/>
              </a:lnSpc>
            </a:pPr>
            <a:r>
              <a:rPr sz="1400" dirty="0">
                <a:solidFill>
                  <a:srgbClr val="404040"/>
                </a:solidFill>
                <a:latin typeface="微软雅黑"/>
                <a:cs typeface="微软雅黑"/>
              </a:rPr>
              <a:t>第一节 区块链诞生背景  第二节 区块链的内涵与特点  第三节</a:t>
            </a:r>
            <a:r>
              <a:rPr sz="1400" spc="330" dirty="0">
                <a:solidFill>
                  <a:srgbClr val="404040"/>
                </a:solidFill>
                <a:latin typeface="微软雅黑"/>
                <a:cs typeface="微软雅黑"/>
              </a:rPr>
              <a:t> </a:t>
            </a:r>
            <a:r>
              <a:rPr sz="1400" dirty="0">
                <a:solidFill>
                  <a:srgbClr val="404040"/>
                </a:solidFill>
                <a:latin typeface="微软雅黑"/>
                <a:cs typeface="微软雅黑"/>
              </a:rPr>
              <a:t>区块链分类</a:t>
            </a:r>
            <a:endParaRPr sz="1400">
              <a:latin typeface="微软雅黑"/>
              <a:cs typeface="微软雅黑"/>
            </a:endParaRPr>
          </a:p>
          <a:p>
            <a:pPr marL="12700">
              <a:lnSpc>
                <a:spcPct val="100000"/>
              </a:lnSpc>
              <a:spcBef>
                <a:spcPts val="335"/>
              </a:spcBef>
            </a:pPr>
            <a:r>
              <a:rPr sz="1400" dirty="0">
                <a:solidFill>
                  <a:srgbClr val="404040"/>
                </a:solidFill>
                <a:latin typeface="微软雅黑"/>
                <a:cs typeface="微软雅黑"/>
              </a:rPr>
              <a:t>第四节</a:t>
            </a:r>
            <a:r>
              <a:rPr sz="1400" spc="340" dirty="0">
                <a:solidFill>
                  <a:srgbClr val="404040"/>
                </a:solidFill>
                <a:latin typeface="微软雅黑"/>
                <a:cs typeface="微软雅黑"/>
              </a:rPr>
              <a:t> </a:t>
            </a:r>
            <a:r>
              <a:rPr sz="1400" dirty="0">
                <a:solidFill>
                  <a:srgbClr val="404040"/>
                </a:solidFill>
                <a:latin typeface="微软雅黑"/>
                <a:cs typeface="微软雅黑"/>
              </a:rPr>
              <a:t>区块链基础架构及技术解读</a:t>
            </a:r>
            <a:endParaRPr sz="1400">
              <a:latin typeface="微软雅黑"/>
              <a:cs typeface="微软雅黑"/>
            </a:endParaRPr>
          </a:p>
        </p:txBody>
      </p:sp>
      <p:sp>
        <p:nvSpPr>
          <p:cNvPr id="14" name="object 14"/>
          <p:cNvSpPr txBox="1"/>
          <p:nvPr/>
        </p:nvSpPr>
        <p:spPr>
          <a:xfrm>
            <a:off x="1870710" y="2655442"/>
            <a:ext cx="2997200" cy="287020"/>
          </a:xfrm>
          <a:prstGeom prst="rect">
            <a:avLst/>
          </a:prstGeom>
        </p:spPr>
        <p:txBody>
          <a:bodyPr vert="horz" wrap="square" lIns="0" tIns="0" rIns="0" bIns="0" rtlCol="0">
            <a:spAutoFit/>
          </a:bodyPr>
          <a:lstStyle/>
          <a:p>
            <a:pPr marL="12700">
              <a:lnSpc>
                <a:spcPct val="100000"/>
              </a:lnSpc>
            </a:pPr>
            <a:r>
              <a:rPr sz="1800" b="1" dirty="0">
                <a:solidFill>
                  <a:srgbClr val="1D9ED2"/>
                </a:solidFill>
                <a:latin typeface="微软雅黑"/>
                <a:cs typeface="微软雅黑"/>
              </a:rPr>
              <a:t>产业篇：乍热骤冷，回归理性</a:t>
            </a:r>
            <a:endParaRPr sz="1800">
              <a:latin typeface="微软雅黑"/>
              <a:cs typeface="微软雅黑"/>
            </a:endParaRPr>
          </a:p>
        </p:txBody>
      </p:sp>
      <p:sp>
        <p:nvSpPr>
          <p:cNvPr id="15" name="object 15"/>
          <p:cNvSpPr txBox="1"/>
          <p:nvPr/>
        </p:nvSpPr>
        <p:spPr>
          <a:xfrm>
            <a:off x="1870710" y="2957702"/>
            <a:ext cx="3157220" cy="2061845"/>
          </a:xfrm>
          <a:prstGeom prst="rect">
            <a:avLst/>
          </a:prstGeom>
        </p:spPr>
        <p:txBody>
          <a:bodyPr vert="horz" wrap="square" lIns="0" tIns="0" rIns="0" bIns="0" rtlCol="0">
            <a:spAutoFit/>
          </a:bodyPr>
          <a:lstStyle/>
          <a:p>
            <a:pPr marL="12700" marR="2141220" algn="just">
              <a:lnSpc>
                <a:spcPct val="120000"/>
              </a:lnSpc>
            </a:pPr>
            <a:r>
              <a:rPr sz="1400" dirty="0">
                <a:solidFill>
                  <a:srgbClr val="404040"/>
                </a:solidFill>
                <a:latin typeface="微软雅黑"/>
                <a:cs typeface="微软雅黑"/>
              </a:rPr>
              <a:t>第一节 政策  第二节 专利  第三节 学术  第四节 人才  第五节 企业  第六节</a:t>
            </a:r>
            <a:r>
              <a:rPr sz="1400" spc="310" dirty="0">
                <a:solidFill>
                  <a:srgbClr val="404040"/>
                </a:solidFill>
                <a:latin typeface="微软雅黑"/>
                <a:cs typeface="微软雅黑"/>
              </a:rPr>
              <a:t> </a:t>
            </a:r>
            <a:r>
              <a:rPr sz="1400" dirty="0">
                <a:solidFill>
                  <a:srgbClr val="404040"/>
                </a:solidFill>
                <a:latin typeface="微软雅黑"/>
                <a:cs typeface="微软雅黑"/>
              </a:rPr>
              <a:t>资本</a:t>
            </a:r>
            <a:endParaRPr sz="1400">
              <a:latin typeface="微软雅黑"/>
              <a:cs typeface="微软雅黑"/>
            </a:endParaRPr>
          </a:p>
          <a:p>
            <a:pPr marL="12700" marR="5080">
              <a:lnSpc>
                <a:spcPct val="120000"/>
              </a:lnSpc>
            </a:pPr>
            <a:r>
              <a:rPr sz="1400" dirty="0">
                <a:solidFill>
                  <a:srgbClr val="404040"/>
                </a:solidFill>
                <a:latin typeface="微软雅黑"/>
                <a:cs typeface="微软雅黑"/>
              </a:rPr>
              <a:t>第七节 中国区块链产业发展城市排行榜  第八节</a:t>
            </a:r>
            <a:r>
              <a:rPr sz="1400" spc="340" dirty="0">
                <a:solidFill>
                  <a:srgbClr val="404040"/>
                </a:solidFill>
                <a:latin typeface="微软雅黑"/>
                <a:cs typeface="微软雅黑"/>
              </a:rPr>
              <a:t> </a:t>
            </a:r>
            <a:r>
              <a:rPr sz="1400" dirty="0">
                <a:solidFill>
                  <a:srgbClr val="404040"/>
                </a:solidFill>
                <a:latin typeface="微软雅黑"/>
                <a:cs typeface="微软雅黑"/>
              </a:rPr>
              <a:t>中国区块链产业发展指数</a:t>
            </a:r>
            <a:endParaRPr sz="1400">
              <a:latin typeface="微软雅黑"/>
              <a:cs typeface="微软雅黑"/>
            </a:endParaRPr>
          </a:p>
        </p:txBody>
      </p:sp>
      <p:sp>
        <p:nvSpPr>
          <p:cNvPr id="16" name="object 16"/>
          <p:cNvSpPr txBox="1"/>
          <p:nvPr/>
        </p:nvSpPr>
        <p:spPr>
          <a:xfrm>
            <a:off x="1870710" y="5115814"/>
            <a:ext cx="2997200" cy="287020"/>
          </a:xfrm>
          <a:prstGeom prst="rect">
            <a:avLst/>
          </a:prstGeom>
        </p:spPr>
        <p:txBody>
          <a:bodyPr vert="horz" wrap="square" lIns="0" tIns="0" rIns="0" bIns="0" rtlCol="0">
            <a:spAutoFit/>
          </a:bodyPr>
          <a:lstStyle/>
          <a:p>
            <a:pPr marL="12700">
              <a:lnSpc>
                <a:spcPct val="100000"/>
              </a:lnSpc>
            </a:pPr>
            <a:r>
              <a:rPr sz="1800" b="1" dirty="0">
                <a:solidFill>
                  <a:srgbClr val="1D9ED2"/>
                </a:solidFill>
                <a:latin typeface="微软雅黑"/>
                <a:cs typeface="微软雅黑"/>
              </a:rPr>
              <a:t>战略篇：百家争鸣，群雄逐鹿</a:t>
            </a:r>
            <a:endParaRPr sz="1800">
              <a:latin typeface="微软雅黑"/>
              <a:cs typeface="微软雅黑"/>
            </a:endParaRPr>
          </a:p>
        </p:txBody>
      </p:sp>
      <p:sp>
        <p:nvSpPr>
          <p:cNvPr id="17" name="object 17"/>
          <p:cNvSpPr txBox="1"/>
          <p:nvPr/>
        </p:nvSpPr>
        <p:spPr>
          <a:xfrm>
            <a:off x="1870710" y="5417810"/>
            <a:ext cx="1912620" cy="1164590"/>
          </a:xfrm>
          <a:prstGeom prst="rect">
            <a:avLst/>
          </a:prstGeom>
        </p:spPr>
        <p:txBody>
          <a:bodyPr vert="horz" wrap="square" lIns="0" tIns="0" rIns="0" bIns="0" rtlCol="0">
            <a:spAutoFit/>
          </a:bodyPr>
          <a:lstStyle/>
          <a:p>
            <a:pPr marL="12700" marR="5080">
              <a:lnSpc>
                <a:spcPct val="120100"/>
              </a:lnSpc>
            </a:pPr>
            <a:r>
              <a:rPr sz="1400" dirty="0">
                <a:solidFill>
                  <a:srgbClr val="404040"/>
                </a:solidFill>
                <a:latin typeface="微软雅黑"/>
                <a:cs typeface="微软雅黑"/>
              </a:rPr>
              <a:t>第一节 区块链产业生态  第二节 市场竞争格局  第三节</a:t>
            </a:r>
            <a:r>
              <a:rPr sz="1400" spc="335" dirty="0">
                <a:solidFill>
                  <a:srgbClr val="404040"/>
                </a:solidFill>
                <a:latin typeface="微软雅黑"/>
                <a:cs typeface="微软雅黑"/>
              </a:rPr>
              <a:t> </a:t>
            </a:r>
            <a:r>
              <a:rPr sz="1400" dirty="0">
                <a:solidFill>
                  <a:srgbClr val="404040"/>
                </a:solidFill>
                <a:latin typeface="微软雅黑"/>
                <a:cs typeface="微软雅黑"/>
              </a:rPr>
              <a:t>技术发展路线</a:t>
            </a:r>
            <a:endParaRPr sz="1400">
              <a:latin typeface="微软雅黑"/>
              <a:cs typeface="微软雅黑"/>
            </a:endParaRPr>
          </a:p>
          <a:p>
            <a:pPr marL="12700">
              <a:lnSpc>
                <a:spcPct val="100000"/>
              </a:lnSpc>
              <a:spcBef>
                <a:spcPts val="860"/>
              </a:spcBef>
            </a:pPr>
            <a:r>
              <a:rPr sz="1800" b="1" dirty="0">
                <a:solidFill>
                  <a:srgbClr val="1D9ED2"/>
                </a:solidFill>
                <a:latin typeface="微软雅黑"/>
                <a:cs typeface="微软雅黑"/>
              </a:rPr>
              <a:t>附录</a:t>
            </a:r>
            <a:endParaRPr sz="1800">
              <a:latin typeface="微软雅黑"/>
              <a:cs typeface="微软雅黑"/>
            </a:endParaRPr>
          </a:p>
        </p:txBody>
      </p:sp>
      <p:sp>
        <p:nvSpPr>
          <p:cNvPr id="18" name="object 18"/>
          <p:cNvSpPr/>
          <p:nvPr/>
        </p:nvSpPr>
        <p:spPr>
          <a:xfrm>
            <a:off x="8043671" y="1228344"/>
            <a:ext cx="0" cy="5436235"/>
          </a:xfrm>
          <a:custGeom>
            <a:avLst/>
            <a:gdLst/>
            <a:ahLst/>
            <a:cxnLst/>
            <a:rect l="l" t="t" r="r" b="b"/>
            <a:pathLst>
              <a:path h="5436234">
                <a:moveTo>
                  <a:pt x="0" y="0"/>
                </a:moveTo>
                <a:lnTo>
                  <a:pt x="0" y="5435993"/>
                </a:lnTo>
              </a:path>
            </a:pathLst>
          </a:custGeom>
          <a:ln w="6096">
            <a:solidFill>
              <a:srgbClr val="BABABA"/>
            </a:solidFill>
          </a:ln>
        </p:spPr>
        <p:txBody>
          <a:bodyPr wrap="square" lIns="0" tIns="0" rIns="0" bIns="0" rtlCol="0"/>
          <a:lstStyle/>
          <a:p>
            <a:endParaRPr/>
          </a:p>
        </p:txBody>
      </p:sp>
      <p:sp>
        <p:nvSpPr>
          <p:cNvPr id="19" name="object 19"/>
          <p:cNvSpPr txBox="1"/>
          <p:nvPr/>
        </p:nvSpPr>
        <p:spPr>
          <a:xfrm>
            <a:off x="7165340" y="1192021"/>
            <a:ext cx="747395" cy="378460"/>
          </a:xfrm>
          <a:prstGeom prst="rect">
            <a:avLst/>
          </a:prstGeom>
        </p:spPr>
        <p:txBody>
          <a:bodyPr vert="horz" wrap="square" lIns="0" tIns="0" rIns="0" bIns="0" rtlCol="0">
            <a:spAutoFit/>
          </a:bodyPr>
          <a:lstStyle/>
          <a:p>
            <a:pPr marL="12700">
              <a:lnSpc>
                <a:spcPct val="100000"/>
              </a:lnSpc>
            </a:pPr>
            <a:r>
              <a:rPr sz="2400" dirty="0">
                <a:solidFill>
                  <a:srgbClr val="F68B21"/>
                </a:solidFill>
                <a:latin typeface="微软雅黑"/>
                <a:cs typeface="微软雅黑"/>
              </a:rPr>
              <a:t>P</a:t>
            </a:r>
            <a:r>
              <a:rPr sz="2400" spc="-10" dirty="0">
                <a:solidFill>
                  <a:srgbClr val="F68B21"/>
                </a:solidFill>
                <a:latin typeface="微软雅黑"/>
                <a:cs typeface="微软雅黑"/>
              </a:rPr>
              <a:t>0</a:t>
            </a:r>
            <a:r>
              <a:rPr sz="2400" spc="-5" dirty="0">
                <a:solidFill>
                  <a:srgbClr val="F68B21"/>
                </a:solidFill>
                <a:latin typeface="微软雅黑"/>
                <a:cs typeface="微软雅黑"/>
              </a:rPr>
              <a:t>05</a:t>
            </a:r>
            <a:endParaRPr sz="2400">
              <a:latin typeface="微软雅黑"/>
              <a:cs typeface="微软雅黑"/>
            </a:endParaRPr>
          </a:p>
        </p:txBody>
      </p:sp>
      <p:sp>
        <p:nvSpPr>
          <p:cNvPr id="20" name="object 20"/>
          <p:cNvSpPr/>
          <p:nvPr/>
        </p:nvSpPr>
        <p:spPr>
          <a:xfrm>
            <a:off x="7990331" y="1321308"/>
            <a:ext cx="108585" cy="108585"/>
          </a:xfrm>
          <a:custGeom>
            <a:avLst/>
            <a:gdLst/>
            <a:ahLst/>
            <a:cxnLst/>
            <a:rect l="l" t="t" r="r" b="b"/>
            <a:pathLst>
              <a:path w="108584" h="108584">
                <a:moveTo>
                  <a:pt x="54101" y="0"/>
                </a:moveTo>
                <a:lnTo>
                  <a:pt x="33057" y="4256"/>
                </a:lnTo>
                <a:lnTo>
                  <a:pt x="15859" y="15859"/>
                </a:lnTo>
                <a:lnTo>
                  <a:pt x="4256" y="33057"/>
                </a:lnTo>
                <a:lnTo>
                  <a:pt x="0" y="54101"/>
                </a:lnTo>
                <a:lnTo>
                  <a:pt x="4256" y="75146"/>
                </a:lnTo>
                <a:lnTo>
                  <a:pt x="15859" y="92344"/>
                </a:lnTo>
                <a:lnTo>
                  <a:pt x="33057" y="103947"/>
                </a:lnTo>
                <a:lnTo>
                  <a:pt x="54101" y="108203"/>
                </a:lnTo>
                <a:lnTo>
                  <a:pt x="75146" y="103947"/>
                </a:lnTo>
                <a:lnTo>
                  <a:pt x="92344" y="92344"/>
                </a:lnTo>
                <a:lnTo>
                  <a:pt x="103947" y="75146"/>
                </a:lnTo>
                <a:lnTo>
                  <a:pt x="108203" y="54101"/>
                </a:lnTo>
                <a:lnTo>
                  <a:pt x="103947" y="33057"/>
                </a:lnTo>
                <a:lnTo>
                  <a:pt x="92344" y="15859"/>
                </a:lnTo>
                <a:lnTo>
                  <a:pt x="75146" y="4256"/>
                </a:lnTo>
                <a:lnTo>
                  <a:pt x="54101" y="0"/>
                </a:lnTo>
                <a:close/>
              </a:path>
            </a:pathLst>
          </a:custGeom>
          <a:solidFill>
            <a:srgbClr val="F68B21"/>
          </a:solidFill>
        </p:spPr>
        <p:txBody>
          <a:bodyPr wrap="square" lIns="0" tIns="0" rIns="0" bIns="0" rtlCol="0"/>
          <a:lstStyle/>
          <a:p>
            <a:endParaRPr/>
          </a:p>
        </p:txBody>
      </p:sp>
      <p:sp>
        <p:nvSpPr>
          <p:cNvPr id="21" name="object 21"/>
          <p:cNvSpPr txBox="1"/>
          <p:nvPr/>
        </p:nvSpPr>
        <p:spPr>
          <a:xfrm>
            <a:off x="7165340" y="6210604"/>
            <a:ext cx="747395" cy="378460"/>
          </a:xfrm>
          <a:prstGeom prst="rect">
            <a:avLst/>
          </a:prstGeom>
        </p:spPr>
        <p:txBody>
          <a:bodyPr vert="horz" wrap="square" lIns="0" tIns="0" rIns="0" bIns="0" rtlCol="0">
            <a:spAutoFit/>
          </a:bodyPr>
          <a:lstStyle/>
          <a:p>
            <a:pPr marL="12700">
              <a:lnSpc>
                <a:spcPct val="100000"/>
              </a:lnSpc>
            </a:pPr>
            <a:r>
              <a:rPr sz="2400" dirty="0">
                <a:solidFill>
                  <a:srgbClr val="F68B21"/>
                </a:solidFill>
                <a:latin typeface="微软雅黑"/>
                <a:cs typeface="微软雅黑"/>
              </a:rPr>
              <a:t>P</a:t>
            </a:r>
            <a:r>
              <a:rPr sz="2400" spc="-10" dirty="0">
                <a:solidFill>
                  <a:srgbClr val="F68B21"/>
                </a:solidFill>
                <a:latin typeface="微软雅黑"/>
                <a:cs typeface="微软雅黑"/>
              </a:rPr>
              <a:t>1</a:t>
            </a:r>
            <a:r>
              <a:rPr sz="2400" spc="-5" dirty="0">
                <a:solidFill>
                  <a:srgbClr val="F68B21"/>
                </a:solidFill>
                <a:latin typeface="微软雅黑"/>
                <a:cs typeface="微软雅黑"/>
              </a:rPr>
              <a:t>27</a:t>
            </a:r>
            <a:endParaRPr sz="2400">
              <a:latin typeface="微软雅黑"/>
              <a:cs typeface="微软雅黑"/>
            </a:endParaRPr>
          </a:p>
        </p:txBody>
      </p:sp>
      <p:sp>
        <p:nvSpPr>
          <p:cNvPr id="22" name="object 22"/>
          <p:cNvSpPr/>
          <p:nvPr/>
        </p:nvSpPr>
        <p:spPr>
          <a:xfrm>
            <a:off x="7990331" y="6377940"/>
            <a:ext cx="108585" cy="108585"/>
          </a:xfrm>
          <a:custGeom>
            <a:avLst/>
            <a:gdLst/>
            <a:ahLst/>
            <a:cxnLst/>
            <a:rect l="l" t="t" r="r" b="b"/>
            <a:pathLst>
              <a:path w="108584" h="108585">
                <a:moveTo>
                  <a:pt x="54101" y="0"/>
                </a:moveTo>
                <a:lnTo>
                  <a:pt x="33057" y="4251"/>
                </a:lnTo>
                <a:lnTo>
                  <a:pt x="15859" y="15844"/>
                </a:lnTo>
                <a:lnTo>
                  <a:pt x="4256" y="33041"/>
                </a:lnTo>
                <a:lnTo>
                  <a:pt x="0" y="54102"/>
                </a:lnTo>
                <a:lnTo>
                  <a:pt x="4256" y="75162"/>
                </a:lnTo>
                <a:lnTo>
                  <a:pt x="15859" y="92359"/>
                </a:lnTo>
                <a:lnTo>
                  <a:pt x="33057" y="103952"/>
                </a:lnTo>
                <a:lnTo>
                  <a:pt x="54101" y="108204"/>
                </a:lnTo>
                <a:lnTo>
                  <a:pt x="75146" y="103952"/>
                </a:lnTo>
                <a:lnTo>
                  <a:pt x="92344" y="92359"/>
                </a:lnTo>
                <a:lnTo>
                  <a:pt x="103947" y="75162"/>
                </a:lnTo>
                <a:lnTo>
                  <a:pt x="108203" y="54102"/>
                </a:lnTo>
                <a:lnTo>
                  <a:pt x="103947" y="33041"/>
                </a:lnTo>
                <a:lnTo>
                  <a:pt x="92344" y="15844"/>
                </a:lnTo>
                <a:lnTo>
                  <a:pt x="75146" y="4251"/>
                </a:lnTo>
                <a:lnTo>
                  <a:pt x="54101" y="0"/>
                </a:lnTo>
                <a:close/>
              </a:path>
            </a:pathLst>
          </a:custGeom>
          <a:solidFill>
            <a:srgbClr val="F68B21"/>
          </a:solidFill>
        </p:spPr>
        <p:txBody>
          <a:bodyPr wrap="square" lIns="0" tIns="0" rIns="0" bIns="0" rtlCol="0"/>
          <a:lstStyle/>
          <a:p>
            <a:endParaRPr/>
          </a:p>
        </p:txBody>
      </p:sp>
      <p:sp>
        <p:nvSpPr>
          <p:cNvPr id="23" name="object 23"/>
          <p:cNvSpPr txBox="1"/>
          <p:nvPr/>
        </p:nvSpPr>
        <p:spPr>
          <a:xfrm>
            <a:off x="7165340" y="5308701"/>
            <a:ext cx="747395" cy="378460"/>
          </a:xfrm>
          <a:prstGeom prst="rect">
            <a:avLst/>
          </a:prstGeom>
        </p:spPr>
        <p:txBody>
          <a:bodyPr vert="horz" wrap="square" lIns="0" tIns="0" rIns="0" bIns="0" rtlCol="0">
            <a:spAutoFit/>
          </a:bodyPr>
          <a:lstStyle/>
          <a:p>
            <a:pPr marL="12700">
              <a:lnSpc>
                <a:spcPct val="100000"/>
              </a:lnSpc>
            </a:pPr>
            <a:r>
              <a:rPr sz="2400" dirty="0">
                <a:solidFill>
                  <a:srgbClr val="F68B21"/>
                </a:solidFill>
                <a:latin typeface="微软雅黑"/>
                <a:cs typeface="微软雅黑"/>
              </a:rPr>
              <a:t>P</a:t>
            </a:r>
            <a:r>
              <a:rPr sz="2400" spc="-10" dirty="0">
                <a:solidFill>
                  <a:srgbClr val="F68B21"/>
                </a:solidFill>
                <a:latin typeface="微软雅黑"/>
                <a:cs typeface="微软雅黑"/>
              </a:rPr>
              <a:t>1</a:t>
            </a:r>
            <a:r>
              <a:rPr sz="2400" spc="-5" dirty="0">
                <a:solidFill>
                  <a:srgbClr val="F68B21"/>
                </a:solidFill>
                <a:latin typeface="微软雅黑"/>
                <a:cs typeface="微软雅黑"/>
              </a:rPr>
              <a:t>13</a:t>
            </a:r>
            <a:endParaRPr sz="2400">
              <a:latin typeface="微软雅黑"/>
              <a:cs typeface="微软雅黑"/>
            </a:endParaRPr>
          </a:p>
        </p:txBody>
      </p:sp>
      <p:sp>
        <p:nvSpPr>
          <p:cNvPr id="24" name="object 24"/>
          <p:cNvSpPr/>
          <p:nvPr/>
        </p:nvSpPr>
        <p:spPr>
          <a:xfrm>
            <a:off x="7990331" y="5462015"/>
            <a:ext cx="108585" cy="108585"/>
          </a:xfrm>
          <a:custGeom>
            <a:avLst/>
            <a:gdLst/>
            <a:ahLst/>
            <a:cxnLst/>
            <a:rect l="l" t="t" r="r" b="b"/>
            <a:pathLst>
              <a:path w="108584" h="108585">
                <a:moveTo>
                  <a:pt x="54101" y="0"/>
                </a:moveTo>
                <a:lnTo>
                  <a:pt x="33057" y="4256"/>
                </a:lnTo>
                <a:lnTo>
                  <a:pt x="15859" y="15859"/>
                </a:lnTo>
                <a:lnTo>
                  <a:pt x="4256" y="33057"/>
                </a:lnTo>
                <a:lnTo>
                  <a:pt x="0" y="54102"/>
                </a:lnTo>
                <a:lnTo>
                  <a:pt x="4256" y="75146"/>
                </a:lnTo>
                <a:lnTo>
                  <a:pt x="15859" y="92344"/>
                </a:lnTo>
                <a:lnTo>
                  <a:pt x="33057" y="103947"/>
                </a:lnTo>
                <a:lnTo>
                  <a:pt x="54101" y="108204"/>
                </a:lnTo>
                <a:lnTo>
                  <a:pt x="75146" y="103947"/>
                </a:lnTo>
                <a:lnTo>
                  <a:pt x="92344" y="92344"/>
                </a:lnTo>
                <a:lnTo>
                  <a:pt x="103947" y="75146"/>
                </a:lnTo>
                <a:lnTo>
                  <a:pt x="108203" y="54102"/>
                </a:lnTo>
                <a:lnTo>
                  <a:pt x="103947" y="33057"/>
                </a:lnTo>
                <a:lnTo>
                  <a:pt x="92344" y="15859"/>
                </a:lnTo>
                <a:lnTo>
                  <a:pt x="75146" y="4256"/>
                </a:lnTo>
                <a:lnTo>
                  <a:pt x="54101" y="0"/>
                </a:lnTo>
                <a:close/>
              </a:path>
            </a:pathLst>
          </a:custGeom>
          <a:solidFill>
            <a:srgbClr val="F68B21"/>
          </a:solidFill>
        </p:spPr>
        <p:txBody>
          <a:bodyPr wrap="square" lIns="0" tIns="0" rIns="0" bIns="0" rtlCol="0"/>
          <a:lstStyle/>
          <a:p>
            <a:endParaRPr/>
          </a:p>
        </p:txBody>
      </p:sp>
      <p:sp>
        <p:nvSpPr>
          <p:cNvPr id="25" name="object 25"/>
          <p:cNvSpPr txBox="1"/>
          <p:nvPr/>
        </p:nvSpPr>
        <p:spPr>
          <a:xfrm>
            <a:off x="7165340" y="3376929"/>
            <a:ext cx="747395" cy="378460"/>
          </a:xfrm>
          <a:prstGeom prst="rect">
            <a:avLst/>
          </a:prstGeom>
        </p:spPr>
        <p:txBody>
          <a:bodyPr vert="horz" wrap="square" lIns="0" tIns="0" rIns="0" bIns="0" rtlCol="0">
            <a:spAutoFit/>
          </a:bodyPr>
          <a:lstStyle/>
          <a:p>
            <a:pPr marL="12700">
              <a:lnSpc>
                <a:spcPct val="100000"/>
              </a:lnSpc>
            </a:pPr>
            <a:r>
              <a:rPr sz="2400" dirty="0">
                <a:solidFill>
                  <a:srgbClr val="F68B21"/>
                </a:solidFill>
                <a:latin typeface="微软雅黑"/>
                <a:cs typeface="微软雅黑"/>
              </a:rPr>
              <a:t>P</a:t>
            </a:r>
            <a:r>
              <a:rPr sz="2400" spc="-10" dirty="0">
                <a:solidFill>
                  <a:srgbClr val="F68B21"/>
                </a:solidFill>
                <a:latin typeface="微软雅黑"/>
                <a:cs typeface="微软雅黑"/>
              </a:rPr>
              <a:t>0</a:t>
            </a:r>
            <a:r>
              <a:rPr sz="2400" spc="-5" dirty="0">
                <a:solidFill>
                  <a:srgbClr val="F68B21"/>
                </a:solidFill>
                <a:latin typeface="微软雅黑"/>
                <a:cs typeface="微软雅黑"/>
              </a:rPr>
              <a:t>64</a:t>
            </a:r>
            <a:endParaRPr sz="2400">
              <a:latin typeface="微软雅黑"/>
              <a:cs typeface="微软雅黑"/>
            </a:endParaRPr>
          </a:p>
        </p:txBody>
      </p:sp>
      <p:sp>
        <p:nvSpPr>
          <p:cNvPr id="26" name="object 26"/>
          <p:cNvSpPr/>
          <p:nvPr/>
        </p:nvSpPr>
        <p:spPr>
          <a:xfrm>
            <a:off x="7990331" y="3531108"/>
            <a:ext cx="108585" cy="108585"/>
          </a:xfrm>
          <a:custGeom>
            <a:avLst/>
            <a:gdLst/>
            <a:ahLst/>
            <a:cxnLst/>
            <a:rect l="l" t="t" r="r" b="b"/>
            <a:pathLst>
              <a:path w="108584" h="108585">
                <a:moveTo>
                  <a:pt x="54101" y="0"/>
                </a:moveTo>
                <a:lnTo>
                  <a:pt x="33057" y="4256"/>
                </a:lnTo>
                <a:lnTo>
                  <a:pt x="15859" y="15859"/>
                </a:lnTo>
                <a:lnTo>
                  <a:pt x="4256" y="33057"/>
                </a:lnTo>
                <a:lnTo>
                  <a:pt x="0" y="54101"/>
                </a:lnTo>
                <a:lnTo>
                  <a:pt x="4256" y="75146"/>
                </a:lnTo>
                <a:lnTo>
                  <a:pt x="15859" y="92344"/>
                </a:lnTo>
                <a:lnTo>
                  <a:pt x="33057" y="103947"/>
                </a:lnTo>
                <a:lnTo>
                  <a:pt x="54101" y="108203"/>
                </a:lnTo>
                <a:lnTo>
                  <a:pt x="75146" y="103947"/>
                </a:lnTo>
                <a:lnTo>
                  <a:pt x="92344" y="92344"/>
                </a:lnTo>
                <a:lnTo>
                  <a:pt x="103947" y="75146"/>
                </a:lnTo>
                <a:lnTo>
                  <a:pt x="108203" y="54101"/>
                </a:lnTo>
                <a:lnTo>
                  <a:pt x="103947" y="33057"/>
                </a:lnTo>
                <a:lnTo>
                  <a:pt x="92344" y="15859"/>
                </a:lnTo>
                <a:lnTo>
                  <a:pt x="75146" y="4256"/>
                </a:lnTo>
                <a:lnTo>
                  <a:pt x="54101" y="0"/>
                </a:lnTo>
                <a:close/>
              </a:path>
            </a:pathLst>
          </a:custGeom>
          <a:solidFill>
            <a:srgbClr val="F68B21"/>
          </a:solidFill>
        </p:spPr>
        <p:txBody>
          <a:bodyPr wrap="square" lIns="0" tIns="0" rIns="0" bIns="0" rtlCol="0"/>
          <a:lstStyle/>
          <a:p>
            <a:endParaRPr/>
          </a:p>
        </p:txBody>
      </p:sp>
      <p:sp>
        <p:nvSpPr>
          <p:cNvPr id="27" name="object 27"/>
          <p:cNvSpPr txBox="1"/>
          <p:nvPr/>
        </p:nvSpPr>
        <p:spPr>
          <a:xfrm>
            <a:off x="8258047" y="1219453"/>
            <a:ext cx="2997835" cy="287020"/>
          </a:xfrm>
          <a:prstGeom prst="rect">
            <a:avLst/>
          </a:prstGeom>
        </p:spPr>
        <p:txBody>
          <a:bodyPr vert="horz" wrap="square" lIns="0" tIns="0" rIns="0" bIns="0" rtlCol="0">
            <a:spAutoFit/>
          </a:bodyPr>
          <a:lstStyle/>
          <a:p>
            <a:pPr marL="12700">
              <a:lnSpc>
                <a:spcPct val="100000"/>
              </a:lnSpc>
            </a:pPr>
            <a:r>
              <a:rPr sz="1800" b="1" dirty="0">
                <a:solidFill>
                  <a:srgbClr val="F68B21"/>
                </a:solidFill>
                <a:latin typeface="微软雅黑"/>
                <a:cs typeface="微软雅黑"/>
                <a:hlinkClick r:id="rId3" action="ppaction://hlinksldjump"/>
              </a:rPr>
              <a:t>服务篇：脚踏实地，无问西东</a:t>
            </a:r>
            <a:endParaRPr sz="1800">
              <a:latin typeface="微软雅黑"/>
              <a:cs typeface="微软雅黑"/>
            </a:endParaRPr>
          </a:p>
        </p:txBody>
      </p:sp>
      <p:sp>
        <p:nvSpPr>
          <p:cNvPr id="28" name="object 28"/>
          <p:cNvSpPr txBox="1"/>
          <p:nvPr/>
        </p:nvSpPr>
        <p:spPr>
          <a:xfrm>
            <a:off x="8258047" y="1521713"/>
            <a:ext cx="1555750" cy="1805939"/>
          </a:xfrm>
          <a:prstGeom prst="rect">
            <a:avLst/>
          </a:prstGeom>
        </p:spPr>
        <p:txBody>
          <a:bodyPr vert="horz" wrap="square" lIns="0" tIns="42545" rIns="0" bIns="0" rtlCol="0">
            <a:spAutoFit/>
          </a:bodyPr>
          <a:lstStyle/>
          <a:p>
            <a:pPr marL="12700">
              <a:lnSpc>
                <a:spcPct val="100000"/>
              </a:lnSpc>
              <a:spcBef>
                <a:spcPts val="335"/>
              </a:spcBef>
            </a:pPr>
            <a:r>
              <a:rPr sz="1400" dirty="0">
                <a:solidFill>
                  <a:srgbClr val="404040"/>
                </a:solidFill>
                <a:latin typeface="微软雅黑"/>
                <a:cs typeface="微软雅黑"/>
                <a:hlinkClick r:id="rId4" action="ppaction://hlinksldjump"/>
              </a:rPr>
              <a:t>第一节</a:t>
            </a:r>
            <a:r>
              <a:rPr sz="1400" spc="325" dirty="0">
                <a:solidFill>
                  <a:srgbClr val="404040"/>
                </a:solidFill>
                <a:latin typeface="微软雅黑"/>
                <a:cs typeface="微软雅黑"/>
                <a:hlinkClick r:id="rId4" action="ppaction://hlinksldjump"/>
              </a:rPr>
              <a:t> </a:t>
            </a:r>
            <a:r>
              <a:rPr sz="1400" dirty="0">
                <a:solidFill>
                  <a:srgbClr val="404040"/>
                </a:solidFill>
                <a:latin typeface="微软雅黑"/>
                <a:cs typeface="微软雅黑"/>
                <a:hlinkClick r:id="rId4" action="ppaction://hlinksldjump"/>
              </a:rPr>
              <a:t>基础协议</a:t>
            </a:r>
            <a:endParaRPr sz="1400">
              <a:latin typeface="微软雅黑"/>
              <a:cs typeface="微软雅黑"/>
            </a:endParaRPr>
          </a:p>
          <a:p>
            <a:pPr marL="12700" marR="5080">
              <a:lnSpc>
                <a:spcPct val="120000"/>
              </a:lnSpc>
            </a:pPr>
            <a:r>
              <a:rPr sz="1400" dirty="0">
                <a:solidFill>
                  <a:srgbClr val="404040"/>
                </a:solidFill>
                <a:latin typeface="微软雅黑"/>
                <a:cs typeface="微软雅黑"/>
                <a:hlinkClick r:id="rId5" action="ppaction://hlinksldjump"/>
              </a:rPr>
              <a:t>第二节 硬件 </a:t>
            </a:r>
            <a:r>
              <a:rPr sz="1400" dirty="0">
                <a:solidFill>
                  <a:srgbClr val="404040"/>
                </a:solidFill>
                <a:latin typeface="微软雅黑"/>
                <a:cs typeface="微软雅黑"/>
              </a:rPr>
              <a:t> </a:t>
            </a:r>
            <a:r>
              <a:rPr sz="1400" dirty="0">
                <a:solidFill>
                  <a:srgbClr val="404040"/>
                </a:solidFill>
                <a:latin typeface="微软雅黑"/>
                <a:cs typeface="微软雅黑"/>
                <a:hlinkClick r:id="rId6" action="ppaction://hlinksldjump"/>
              </a:rPr>
              <a:t>第三节 BaaS </a:t>
            </a:r>
            <a:r>
              <a:rPr sz="1400" dirty="0">
                <a:solidFill>
                  <a:srgbClr val="404040"/>
                </a:solidFill>
                <a:latin typeface="微软雅黑"/>
                <a:cs typeface="微软雅黑"/>
              </a:rPr>
              <a:t> </a:t>
            </a:r>
            <a:r>
              <a:rPr sz="1400" dirty="0">
                <a:solidFill>
                  <a:srgbClr val="404040"/>
                </a:solidFill>
                <a:latin typeface="微软雅黑"/>
                <a:cs typeface="微软雅黑"/>
                <a:hlinkClick r:id="rId7" action="ppaction://hlinksldjump"/>
              </a:rPr>
              <a:t>第四节 智能合约 </a:t>
            </a:r>
            <a:r>
              <a:rPr sz="1400" dirty="0">
                <a:solidFill>
                  <a:srgbClr val="404040"/>
                </a:solidFill>
                <a:latin typeface="微软雅黑"/>
                <a:cs typeface="微软雅黑"/>
              </a:rPr>
              <a:t> </a:t>
            </a:r>
            <a:r>
              <a:rPr sz="1400" dirty="0">
                <a:solidFill>
                  <a:srgbClr val="404040"/>
                </a:solidFill>
                <a:latin typeface="微软雅黑"/>
                <a:cs typeface="微软雅黑"/>
                <a:hlinkClick r:id="rId8" action="ppaction://hlinksldjump"/>
              </a:rPr>
              <a:t>第五节 解决方案 </a:t>
            </a:r>
            <a:r>
              <a:rPr sz="1400" dirty="0">
                <a:solidFill>
                  <a:srgbClr val="404040"/>
                </a:solidFill>
                <a:latin typeface="微软雅黑"/>
                <a:cs typeface="微软雅黑"/>
              </a:rPr>
              <a:t> </a:t>
            </a:r>
            <a:r>
              <a:rPr sz="1400" dirty="0">
                <a:solidFill>
                  <a:srgbClr val="404040"/>
                </a:solidFill>
                <a:latin typeface="微软雅黑"/>
                <a:cs typeface="微软雅黑"/>
                <a:hlinkClick r:id="rId9" action="ppaction://hlinksldjump"/>
              </a:rPr>
              <a:t>第六节 信息安全 </a:t>
            </a:r>
            <a:r>
              <a:rPr sz="1400" dirty="0">
                <a:solidFill>
                  <a:srgbClr val="404040"/>
                </a:solidFill>
                <a:latin typeface="微软雅黑"/>
                <a:cs typeface="微软雅黑"/>
              </a:rPr>
              <a:t> </a:t>
            </a:r>
            <a:r>
              <a:rPr sz="1400" dirty="0">
                <a:solidFill>
                  <a:srgbClr val="404040"/>
                </a:solidFill>
                <a:latin typeface="微软雅黑"/>
                <a:cs typeface="微软雅黑"/>
                <a:hlinkClick r:id="rId10" action="ppaction://hlinksldjump"/>
              </a:rPr>
              <a:t>第七节</a:t>
            </a:r>
            <a:r>
              <a:rPr sz="1400" spc="330" dirty="0">
                <a:solidFill>
                  <a:srgbClr val="404040"/>
                </a:solidFill>
                <a:latin typeface="微软雅黑"/>
                <a:cs typeface="微软雅黑"/>
                <a:hlinkClick r:id="rId10" action="ppaction://hlinksldjump"/>
              </a:rPr>
              <a:t> </a:t>
            </a:r>
            <a:r>
              <a:rPr sz="1400" dirty="0">
                <a:solidFill>
                  <a:srgbClr val="404040"/>
                </a:solidFill>
                <a:latin typeface="微软雅黑"/>
                <a:cs typeface="微软雅黑"/>
                <a:hlinkClick r:id="rId10" action="ppaction://hlinksldjump"/>
              </a:rPr>
              <a:t>媒体及社区</a:t>
            </a:r>
            <a:endParaRPr sz="1400">
              <a:latin typeface="微软雅黑"/>
              <a:cs typeface="微软雅黑"/>
            </a:endParaRPr>
          </a:p>
        </p:txBody>
      </p:sp>
      <p:sp>
        <p:nvSpPr>
          <p:cNvPr id="29" name="object 29"/>
          <p:cNvSpPr txBox="1"/>
          <p:nvPr/>
        </p:nvSpPr>
        <p:spPr>
          <a:xfrm>
            <a:off x="8258047" y="3423792"/>
            <a:ext cx="2997835" cy="287020"/>
          </a:xfrm>
          <a:prstGeom prst="rect">
            <a:avLst/>
          </a:prstGeom>
        </p:spPr>
        <p:txBody>
          <a:bodyPr vert="horz" wrap="square" lIns="0" tIns="0" rIns="0" bIns="0" rtlCol="0">
            <a:spAutoFit/>
          </a:bodyPr>
          <a:lstStyle/>
          <a:p>
            <a:pPr marL="12700">
              <a:lnSpc>
                <a:spcPct val="100000"/>
              </a:lnSpc>
            </a:pPr>
            <a:r>
              <a:rPr sz="1800" b="1" dirty="0">
                <a:solidFill>
                  <a:srgbClr val="F68B21"/>
                </a:solidFill>
                <a:latin typeface="微软雅黑"/>
                <a:cs typeface="微软雅黑"/>
                <a:hlinkClick r:id="rId11" action="ppaction://hlinksldjump"/>
              </a:rPr>
              <a:t>应用篇：立足实体，去伪存真</a:t>
            </a:r>
            <a:endParaRPr sz="1800">
              <a:latin typeface="微软雅黑"/>
              <a:cs typeface="微软雅黑"/>
            </a:endParaRPr>
          </a:p>
        </p:txBody>
      </p:sp>
      <p:sp>
        <p:nvSpPr>
          <p:cNvPr id="30" name="object 30"/>
          <p:cNvSpPr txBox="1"/>
          <p:nvPr/>
        </p:nvSpPr>
        <p:spPr>
          <a:xfrm>
            <a:off x="8258047" y="3726053"/>
            <a:ext cx="1198880" cy="1549400"/>
          </a:xfrm>
          <a:prstGeom prst="rect">
            <a:avLst/>
          </a:prstGeom>
        </p:spPr>
        <p:txBody>
          <a:bodyPr vert="horz" wrap="square" lIns="0" tIns="0" rIns="0" bIns="0" rtlCol="0">
            <a:spAutoFit/>
          </a:bodyPr>
          <a:lstStyle/>
          <a:p>
            <a:pPr marL="12700" marR="182880" algn="just">
              <a:lnSpc>
                <a:spcPct val="120000"/>
              </a:lnSpc>
            </a:pPr>
            <a:r>
              <a:rPr sz="1400" dirty="0">
                <a:solidFill>
                  <a:srgbClr val="404040"/>
                </a:solidFill>
                <a:latin typeface="微软雅黑"/>
                <a:cs typeface="微软雅黑"/>
                <a:hlinkClick r:id="rId12" action="ppaction://hlinksldjump"/>
              </a:rPr>
              <a:t>第一节 金融 </a:t>
            </a:r>
            <a:r>
              <a:rPr sz="1400" dirty="0">
                <a:solidFill>
                  <a:srgbClr val="404040"/>
                </a:solidFill>
                <a:latin typeface="微软雅黑"/>
                <a:cs typeface="微软雅黑"/>
              </a:rPr>
              <a:t> </a:t>
            </a:r>
            <a:r>
              <a:rPr sz="1400" dirty="0">
                <a:solidFill>
                  <a:srgbClr val="404040"/>
                </a:solidFill>
                <a:latin typeface="微软雅黑"/>
                <a:cs typeface="微软雅黑"/>
                <a:hlinkClick r:id="rId13" action="ppaction://hlinksldjump"/>
              </a:rPr>
              <a:t>第二节 娱乐 </a:t>
            </a:r>
            <a:r>
              <a:rPr sz="1400" dirty="0">
                <a:solidFill>
                  <a:srgbClr val="404040"/>
                </a:solidFill>
                <a:latin typeface="微软雅黑"/>
                <a:cs typeface="微软雅黑"/>
              </a:rPr>
              <a:t> </a:t>
            </a:r>
            <a:r>
              <a:rPr sz="1400" dirty="0">
                <a:solidFill>
                  <a:srgbClr val="404040"/>
                </a:solidFill>
                <a:latin typeface="微软雅黑"/>
                <a:cs typeface="微软雅黑"/>
                <a:hlinkClick r:id="rId14" action="ppaction://hlinksldjump"/>
              </a:rPr>
              <a:t>第三节</a:t>
            </a:r>
            <a:r>
              <a:rPr sz="1400" spc="310" dirty="0">
                <a:solidFill>
                  <a:srgbClr val="404040"/>
                </a:solidFill>
                <a:latin typeface="微软雅黑"/>
                <a:cs typeface="微软雅黑"/>
                <a:hlinkClick r:id="rId14" action="ppaction://hlinksldjump"/>
              </a:rPr>
              <a:t> </a:t>
            </a:r>
            <a:r>
              <a:rPr sz="1400" dirty="0">
                <a:solidFill>
                  <a:srgbClr val="404040"/>
                </a:solidFill>
                <a:latin typeface="微软雅黑"/>
                <a:cs typeface="微软雅黑"/>
                <a:hlinkClick r:id="rId14" action="ppaction://hlinksldjump"/>
              </a:rPr>
              <a:t>法律</a:t>
            </a:r>
            <a:endParaRPr sz="1400">
              <a:latin typeface="微软雅黑"/>
              <a:cs typeface="微软雅黑"/>
            </a:endParaRPr>
          </a:p>
          <a:p>
            <a:pPr marL="12700" marR="5080">
              <a:lnSpc>
                <a:spcPct val="120000"/>
              </a:lnSpc>
            </a:pPr>
            <a:r>
              <a:rPr sz="1400" dirty="0">
                <a:solidFill>
                  <a:srgbClr val="404040"/>
                </a:solidFill>
                <a:latin typeface="微软雅黑"/>
                <a:cs typeface="微软雅黑"/>
                <a:hlinkClick r:id="rId15" action="ppaction://hlinksldjump"/>
              </a:rPr>
              <a:t>第四节 溯源 </a:t>
            </a:r>
            <a:r>
              <a:rPr sz="1400" dirty="0">
                <a:solidFill>
                  <a:srgbClr val="404040"/>
                </a:solidFill>
                <a:latin typeface="微软雅黑"/>
                <a:cs typeface="微软雅黑"/>
              </a:rPr>
              <a:t> </a:t>
            </a:r>
            <a:r>
              <a:rPr sz="1400" dirty="0">
                <a:solidFill>
                  <a:srgbClr val="404040"/>
                </a:solidFill>
                <a:latin typeface="微软雅黑"/>
                <a:cs typeface="微软雅黑"/>
                <a:hlinkClick r:id="rId16" action="ppaction://hlinksldjump"/>
              </a:rPr>
              <a:t>第五节 公益 </a:t>
            </a:r>
            <a:r>
              <a:rPr sz="1400" dirty="0">
                <a:solidFill>
                  <a:srgbClr val="404040"/>
                </a:solidFill>
                <a:latin typeface="微软雅黑"/>
                <a:cs typeface="微软雅黑"/>
              </a:rPr>
              <a:t> </a:t>
            </a:r>
            <a:r>
              <a:rPr sz="1400" dirty="0">
                <a:solidFill>
                  <a:srgbClr val="404040"/>
                </a:solidFill>
                <a:latin typeface="微软雅黑"/>
                <a:cs typeface="微软雅黑"/>
                <a:hlinkClick r:id="rId17" action="ppaction://hlinksldjump"/>
              </a:rPr>
              <a:t>第六节</a:t>
            </a:r>
            <a:r>
              <a:rPr sz="1400" spc="320" dirty="0">
                <a:solidFill>
                  <a:srgbClr val="404040"/>
                </a:solidFill>
                <a:latin typeface="微软雅黑"/>
                <a:cs typeface="微软雅黑"/>
                <a:hlinkClick r:id="rId17" action="ppaction://hlinksldjump"/>
              </a:rPr>
              <a:t> </a:t>
            </a:r>
            <a:r>
              <a:rPr sz="1400" dirty="0">
                <a:solidFill>
                  <a:srgbClr val="404040"/>
                </a:solidFill>
                <a:latin typeface="微软雅黑"/>
                <a:cs typeface="微软雅黑"/>
                <a:hlinkClick r:id="rId17" action="ppaction://hlinksldjump"/>
              </a:rPr>
              <a:t>物联网</a:t>
            </a:r>
            <a:endParaRPr sz="1400">
              <a:latin typeface="微软雅黑"/>
              <a:cs typeface="微软雅黑"/>
            </a:endParaRPr>
          </a:p>
        </p:txBody>
      </p:sp>
      <p:sp>
        <p:nvSpPr>
          <p:cNvPr id="31" name="object 31"/>
          <p:cNvSpPr txBox="1"/>
          <p:nvPr/>
        </p:nvSpPr>
        <p:spPr>
          <a:xfrm>
            <a:off x="8258047" y="5371795"/>
            <a:ext cx="2997835" cy="1210945"/>
          </a:xfrm>
          <a:prstGeom prst="rect">
            <a:avLst/>
          </a:prstGeom>
        </p:spPr>
        <p:txBody>
          <a:bodyPr vert="horz" wrap="square" lIns="0" tIns="0" rIns="0" bIns="0" rtlCol="0">
            <a:spAutoFit/>
          </a:bodyPr>
          <a:lstStyle/>
          <a:p>
            <a:pPr marL="12700">
              <a:lnSpc>
                <a:spcPct val="100000"/>
              </a:lnSpc>
            </a:pPr>
            <a:r>
              <a:rPr sz="1800" b="1" dirty="0">
                <a:solidFill>
                  <a:srgbClr val="F68B21"/>
                </a:solidFill>
                <a:latin typeface="微软雅黑"/>
                <a:cs typeface="微软雅黑"/>
                <a:hlinkClick r:id="rId18" action="ppaction://hlinksldjump"/>
              </a:rPr>
              <a:t>未来篇：畅想未来，任重道远</a:t>
            </a:r>
            <a:endParaRPr sz="1800">
              <a:latin typeface="微软雅黑"/>
              <a:cs typeface="微软雅黑"/>
            </a:endParaRPr>
          </a:p>
          <a:p>
            <a:pPr marL="12700">
              <a:lnSpc>
                <a:spcPct val="100000"/>
              </a:lnSpc>
              <a:spcBef>
                <a:spcPts val="555"/>
              </a:spcBef>
            </a:pPr>
            <a:r>
              <a:rPr sz="1400" dirty="0">
                <a:solidFill>
                  <a:srgbClr val="404040"/>
                </a:solidFill>
                <a:latin typeface="微软雅黑"/>
                <a:cs typeface="微软雅黑"/>
                <a:hlinkClick r:id="rId19" action="ppaction://hlinksldjump"/>
              </a:rPr>
              <a:t>第一节</a:t>
            </a:r>
            <a:r>
              <a:rPr sz="1400" spc="320" dirty="0">
                <a:solidFill>
                  <a:srgbClr val="404040"/>
                </a:solidFill>
                <a:latin typeface="微软雅黑"/>
                <a:cs typeface="微软雅黑"/>
                <a:hlinkClick r:id="rId19" action="ppaction://hlinksldjump"/>
              </a:rPr>
              <a:t> </a:t>
            </a:r>
            <a:r>
              <a:rPr sz="1400" dirty="0">
                <a:solidFill>
                  <a:srgbClr val="404040"/>
                </a:solidFill>
                <a:latin typeface="微软雅黑"/>
                <a:cs typeface="微软雅黑"/>
                <a:hlinkClick r:id="rId19" action="ppaction://hlinksldjump"/>
              </a:rPr>
              <a:t>区块链产业发展挑战</a:t>
            </a:r>
            <a:endParaRPr sz="1400">
              <a:latin typeface="微软雅黑"/>
              <a:cs typeface="微软雅黑"/>
            </a:endParaRPr>
          </a:p>
          <a:p>
            <a:pPr marL="12700">
              <a:lnSpc>
                <a:spcPct val="100000"/>
              </a:lnSpc>
              <a:spcBef>
                <a:spcPts val="335"/>
              </a:spcBef>
            </a:pPr>
            <a:r>
              <a:rPr sz="1400" dirty="0">
                <a:solidFill>
                  <a:srgbClr val="404040"/>
                </a:solidFill>
                <a:latin typeface="微软雅黑"/>
                <a:cs typeface="微软雅黑"/>
                <a:hlinkClick r:id="rId20" action="ppaction://hlinksldjump"/>
              </a:rPr>
              <a:t>第二节</a:t>
            </a:r>
            <a:r>
              <a:rPr sz="1400" spc="345" dirty="0">
                <a:solidFill>
                  <a:srgbClr val="404040"/>
                </a:solidFill>
                <a:latin typeface="微软雅黑"/>
                <a:cs typeface="微软雅黑"/>
                <a:hlinkClick r:id="rId20" action="ppaction://hlinksldjump"/>
              </a:rPr>
              <a:t> </a:t>
            </a:r>
            <a:r>
              <a:rPr sz="1400" dirty="0">
                <a:solidFill>
                  <a:srgbClr val="404040"/>
                </a:solidFill>
                <a:latin typeface="微软雅黑"/>
                <a:cs typeface="微软雅黑"/>
                <a:hlinkClick r:id="rId20" action="ppaction://hlinksldjump"/>
              </a:rPr>
              <a:t>区块链产业发展趋势</a:t>
            </a:r>
            <a:endParaRPr sz="1400">
              <a:latin typeface="微软雅黑"/>
              <a:cs typeface="微软雅黑"/>
            </a:endParaRPr>
          </a:p>
          <a:p>
            <a:pPr marL="12700">
              <a:lnSpc>
                <a:spcPct val="100000"/>
              </a:lnSpc>
              <a:spcBef>
                <a:spcPts val="860"/>
              </a:spcBef>
            </a:pPr>
            <a:r>
              <a:rPr sz="1800" b="1" dirty="0">
                <a:solidFill>
                  <a:srgbClr val="F68B21"/>
                </a:solidFill>
                <a:latin typeface="微软雅黑"/>
                <a:cs typeface="微软雅黑"/>
                <a:hlinkClick r:id="rId21" action="ppaction://hlinksldjump"/>
              </a:rPr>
              <a:t>附录</a:t>
            </a:r>
            <a:endParaRPr sz="1800">
              <a:latin typeface="微软雅黑"/>
              <a:cs typeface="微软雅黑"/>
            </a:endParaRPr>
          </a:p>
        </p:txBody>
      </p:sp>
      <p:sp>
        <p:nvSpPr>
          <p:cNvPr id="32" name="object 32"/>
          <p:cNvSpPr txBox="1"/>
          <p:nvPr/>
        </p:nvSpPr>
        <p:spPr>
          <a:xfrm>
            <a:off x="829767" y="400811"/>
            <a:ext cx="635000" cy="378460"/>
          </a:xfrm>
          <a:prstGeom prst="rect">
            <a:avLst/>
          </a:prstGeom>
        </p:spPr>
        <p:txBody>
          <a:bodyPr vert="horz" wrap="square" lIns="0" tIns="0" rIns="0" bIns="0" rtlCol="0">
            <a:spAutoFit/>
          </a:bodyPr>
          <a:lstStyle/>
          <a:p>
            <a:pPr marL="12700">
              <a:lnSpc>
                <a:spcPct val="100000"/>
              </a:lnSpc>
            </a:pPr>
            <a:r>
              <a:rPr sz="2400" dirty="0">
                <a:solidFill>
                  <a:srgbClr val="1D9ED2"/>
                </a:solidFill>
                <a:latin typeface="微软雅黑"/>
                <a:cs typeface="微软雅黑"/>
              </a:rPr>
              <a:t>目录</a:t>
            </a:r>
            <a:endParaRPr sz="2400">
              <a:latin typeface="微软雅黑"/>
              <a:cs typeface="微软雅黑"/>
            </a:endParaRPr>
          </a:p>
        </p:txBody>
      </p:sp>
      <p:sp>
        <p:nvSpPr>
          <p:cNvPr id="33" name="object 33"/>
          <p:cNvSpPr/>
          <p:nvPr/>
        </p:nvSpPr>
        <p:spPr>
          <a:xfrm>
            <a:off x="6010655" y="2638044"/>
            <a:ext cx="1036319" cy="1036319"/>
          </a:xfrm>
          <a:custGeom>
            <a:avLst/>
            <a:gdLst/>
            <a:ahLst/>
            <a:cxnLst/>
            <a:rect l="l" t="t" r="r" b="b"/>
            <a:pathLst>
              <a:path w="1036320" h="1036320">
                <a:moveTo>
                  <a:pt x="518160" y="0"/>
                </a:moveTo>
                <a:lnTo>
                  <a:pt x="471002" y="2117"/>
                </a:lnTo>
                <a:lnTo>
                  <a:pt x="425030" y="8349"/>
                </a:lnTo>
                <a:lnTo>
                  <a:pt x="380426" y="18512"/>
                </a:lnTo>
                <a:lnTo>
                  <a:pt x="337373" y="32422"/>
                </a:lnTo>
                <a:lnTo>
                  <a:pt x="296054" y="49896"/>
                </a:lnTo>
                <a:lnTo>
                  <a:pt x="256652" y="70753"/>
                </a:lnTo>
                <a:lnTo>
                  <a:pt x="219351" y="94807"/>
                </a:lnTo>
                <a:lnTo>
                  <a:pt x="184332" y="121878"/>
                </a:lnTo>
                <a:lnTo>
                  <a:pt x="151780" y="151780"/>
                </a:lnTo>
                <a:lnTo>
                  <a:pt x="121878" y="184332"/>
                </a:lnTo>
                <a:lnTo>
                  <a:pt x="94807" y="219351"/>
                </a:lnTo>
                <a:lnTo>
                  <a:pt x="70753" y="256652"/>
                </a:lnTo>
                <a:lnTo>
                  <a:pt x="49896" y="296054"/>
                </a:lnTo>
                <a:lnTo>
                  <a:pt x="32422" y="337373"/>
                </a:lnTo>
                <a:lnTo>
                  <a:pt x="18512" y="380426"/>
                </a:lnTo>
                <a:lnTo>
                  <a:pt x="8349" y="425030"/>
                </a:lnTo>
                <a:lnTo>
                  <a:pt x="2117" y="471002"/>
                </a:lnTo>
                <a:lnTo>
                  <a:pt x="0" y="518159"/>
                </a:lnTo>
                <a:lnTo>
                  <a:pt x="0" y="1036319"/>
                </a:lnTo>
                <a:lnTo>
                  <a:pt x="518160" y="1036319"/>
                </a:lnTo>
                <a:lnTo>
                  <a:pt x="565317" y="1034202"/>
                </a:lnTo>
                <a:lnTo>
                  <a:pt x="611289" y="1027970"/>
                </a:lnTo>
                <a:lnTo>
                  <a:pt x="655893" y="1017807"/>
                </a:lnTo>
                <a:lnTo>
                  <a:pt x="698946" y="1003897"/>
                </a:lnTo>
                <a:lnTo>
                  <a:pt x="740265" y="986423"/>
                </a:lnTo>
                <a:lnTo>
                  <a:pt x="779667" y="965566"/>
                </a:lnTo>
                <a:lnTo>
                  <a:pt x="816968" y="941512"/>
                </a:lnTo>
                <a:lnTo>
                  <a:pt x="851987" y="914441"/>
                </a:lnTo>
                <a:lnTo>
                  <a:pt x="884539" y="884539"/>
                </a:lnTo>
                <a:lnTo>
                  <a:pt x="914441" y="851987"/>
                </a:lnTo>
                <a:lnTo>
                  <a:pt x="941512" y="816968"/>
                </a:lnTo>
                <a:lnTo>
                  <a:pt x="965566" y="779667"/>
                </a:lnTo>
                <a:lnTo>
                  <a:pt x="986423" y="740265"/>
                </a:lnTo>
                <a:lnTo>
                  <a:pt x="1003897" y="698946"/>
                </a:lnTo>
                <a:lnTo>
                  <a:pt x="1017807" y="655893"/>
                </a:lnTo>
                <a:lnTo>
                  <a:pt x="1027970" y="611289"/>
                </a:lnTo>
                <a:lnTo>
                  <a:pt x="1034202" y="565317"/>
                </a:lnTo>
                <a:lnTo>
                  <a:pt x="1036320" y="518159"/>
                </a:lnTo>
                <a:lnTo>
                  <a:pt x="1034202" y="471002"/>
                </a:lnTo>
                <a:lnTo>
                  <a:pt x="1027970" y="425030"/>
                </a:lnTo>
                <a:lnTo>
                  <a:pt x="1017807" y="380426"/>
                </a:lnTo>
                <a:lnTo>
                  <a:pt x="1003897" y="337373"/>
                </a:lnTo>
                <a:lnTo>
                  <a:pt x="986423" y="296054"/>
                </a:lnTo>
                <a:lnTo>
                  <a:pt x="965566" y="256652"/>
                </a:lnTo>
                <a:lnTo>
                  <a:pt x="941512" y="219351"/>
                </a:lnTo>
                <a:lnTo>
                  <a:pt x="914441" y="184332"/>
                </a:lnTo>
                <a:lnTo>
                  <a:pt x="884539" y="151780"/>
                </a:lnTo>
                <a:lnTo>
                  <a:pt x="851987" y="121878"/>
                </a:lnTo>
                <a:lnTo>
                  <a:pt x="816968" y="94807"/>
                </a:lnTo>
                <a:lnTo>
                  <a:pt x="779667" y="70753"/>
                </a:lnTo>
                <a:lnTo>
                  <a:pt x="740265" y="49896"/>
                </a:lnTo>
                <a:lnTo>
                  <a:pt x="698946" y="32422"/>
                </a:lnTo>
                <a:lnTo>
                  <a:pt x="655893" y="18512"/>
                </a:lnTo>
                <a:lnTo>
                  <a:pt x="611289" y="8349"/>
                </a:lnTo>
                <a:lnTo>
                  <a:pt x="565317" y="2117"/>
                </a:lnTo>
                <a:lnTo>
                  <a:pt x="518160" y="0"/>
                </a:lnTo>
                <a:close/>
              </a:path>
            </a:pathLst>
          </a:custGeom>
          <a:solidFill>
            <a:srgbClr val="F68B21"/>
          </a:solidFill>
        </p:spPr>
        <p:txBody>
          <a:bodyPr wrap="square" lIns="0" tIns="0" rIns="0" bIns="0" rtlCol="0"/>
          <a:lstStyle/>
          <a:p>
            <a:endParaRPr/>
          </a:p>
        </p:txBody>
      </p:sp>
      <p:sp>
        <p:nvSpPr>
          <p:cNvPr id="34" name="object 34"/>
          <p:cNvSpPr/>
          <p:nvPr/>
        </p:nvSpPr>
        <p:spPr>
          <a:xfrm>
            <a:off x="4917947" y="3150107"/>
            <a:ext cx="1036319" cy="1036319"/>
          </a:xfrm>
          <a:custGeom>
            <a:avLst/>
            <a:gdLst/>
            <a:ahLst/>
            <a:cxnLst/>
            <a:rect l="l" t="t" r="r" b="b"/>
            <a:pathLst>
              <a:path w="1036320" h="1036320">
                <a:moveTo>
                  <a:pt x="1036319" y="0"/>
                </a:moveTo>
                <a:lnTo>
                  <a:pt x="518160" y="0"/>
                </a:lnTo>
                <a:lnTo>
                  <a:pt x="471002" y="2117"/>
                </a:lnTo>
                <a:lnTo>
                  <a:pt x="425030" y="8349"/>
                </a:lnTo>
                <a:lnTo>
                  <a:pt x="380426" y="18512"/>
                </a:lnTo>
                <a:lnTo>
                  <a:pt x="337373" y="32422"/>
                </a:lnTo>
                <a:lnTo>
                  <a:pt x="296054" y="49896"/>
                </a:lnTo>
                <a:lnTo>
                  <a:pt x="256652" y="70753"/>
                </a:lnTo>
                <a:lnTo>
                  <a:pt x="219351" y="94807"/>
                </a:lnTo>
                <a:lnTo>
                  <a:pt x="184332" y="121878"/>
                </a:lnTo>
                <a:lnTo>
                  <a:pt x="151780" y="151780"/>
                </a:lnTo>
                <a:lnTo>
                  <a:pt x="121878" y="184332"/>
                </a:lnTo>
                <a:lnTo>
                  <a:pt x="94807" y="219351"/>
                </a:lnTo>
                <a:lnTo>
                  <a:pt x="70753" y="256652"/>
                </a:lnTo>
                <a:lnTo>
                  <a:pt x="49896" y="296054"/>
                </a:lnTo>
                <a:lnTo>
                  <a:pt x="32422" y="337373"/>
                </a:lnTo>
                <a:lnTo>
                  <a:pt x="18512" y="380426"/>
                </a:lnTo>
                <a:lnTo>
                  <a:pt x="8349" y="425030"/>
                </a:lnTo>
                <a:lnTo>
                  <a:pt x="2117" y="471002"/>
                </a:lnTo>
                <a:lnTo>
                  <a:pt x="0" y="518159"/>
                </a:lnTo>
                <a:lnTo>
                  <a:pt x="2117" y="565317"/>
                </a:lnTo>
                <a:lnTo>
                  <a:pt x="8349" y="611289"/>
                </a:lnTo>
                <a:lnTo>
                  <a:pt x="18512" y="655893"/>
                </a:lnTo>
                <a:lnTo>
                  <a:pt x="32422" y="698946"/>
                </a:lnTo>
                <a:lnTo>
                  <a:pt x="49896" y="740265"/>
                </a:lnTo>
                <a:lnTo>
                  <a:pt x="70753" y="779667"/>
                </a:lnTo>
                <a:lnTo>
                  <a:pt x="94807" y="816968"/>
                </a:lnTo>
                <a:lnTo>
                  <a:pt x="121878" y="851987"/>
                </a:lnTo>
                <a:lnTo>
                  <a:pt x="151780" y="884539"/>
                </a:lnTo>
                <a:lnTo>
                  <a:pt x="184332" y="914441"/>
                </a:lnTo>
                <a:lnTo>
                  <a:pt x="219351" y="941512"/>
                </a:lnTo>
                <a:lnTo>
                  <a:pt x="256652" y="965566"/>
                </a:lnTo>
                <a:lnTo>
                  <a:pt x="296054" y="986423"/>
                </a:lnTo>
                <a:lnTo>
                  <a:pt x="337373" y="1003897"/>
                </a:lnTo>
                <a:lnTo>
                  <a:pt x="380426" y="1017807"/>
                </a:lnTo>
                <a:lnTo>
                  <a:pt x="425030" y="1027970"/>
                </a:lnTo>
                <a:lnTo>
                  <a:pt x="471002" y="1034202"/>
                </a:lnTo>
                <a:lnTo>
                  <a:pt x="518160" y="1036319"/>
                </a:lnTo>
                <a:lnTo>
                  <a:pt x="565317" y="1034202"/>
                </a:lnTo>
                <a:lnTo>
                  <a:pt x="611289" y="1027970"/>
                </a:lnTo>
                <a:lnTo>
                  <a:pt x="655893" y="1017807"/>
                </a:lnTo>
                <a:lnTo>
                  <a:pt x="698946" y="1003897"/>
                </a:lnTo>
                <a:lnTo>
                  <a:pt x="740265" y="986423"/>
                </a:lnTo>
                <a:lnTo>
                  <a:pt x="779667" y="965566"/>
                </a:lnTo>
                <a:lnTo>
                  <a:pt x="816968" y="941512"/>
                </a:lnTo>
                <a:lnTo>
                  <a:pt x="851987" y="914441"/>
                </a:lnTo>
                <a:lnTo>
                  <a:pt x="884539" y="884539"/>
                </a:lnTo>
                <a:lnTo>
                  <a:pt x="914441" y="851987"/>
                </a:lnTo>
                <a:lnTo>
                  <a:pt x="941512" y="816968"/>
                </a:lnTo>
                <a:lnTo>
                  <a:pt x="965566" y="779667"/>
                </a:lnTo>
                <a:lnTo>
                  <a:pt x="986423" y="740265"/>
                </a:lnTo>
                <a:lnTo>
                  <a:pt x="1003897" y="698946"/>
                </a:lnTo>
                <a:lnTo>
                  <a:pt x="1017807" y="655893"/>
                </a:lnTo>
                <a:lnTo>
                  <a:pt x="1027970" y="611289"/>
                </a:lnTo>
                <a:lnTo>
                  <a:pt x="1034202" y="565317"/>
                </a:lnTo>
                <a:lnTo>
                  <a:pt x="1036319" y="518159"/>
                </a:lnTo>
                <a:lnTo>
                  <a:pt x="1036319" y="0"/>
                </a:lnTo>
                <a:close/>
              </a:path>
            </a:pathLst>
          </a:custGeom>
          <a:solidFill>
            <a:srgbClr val="1D9ED2"/>
          </a:solidFill>
        </p:spPr>
        <p:txBody>
          <a:bodyPr wrap="square" lIns="0" tIns="0" rIns="0" bIns="0" rtlCol="0"/>
          <a:lstStyle/>
          <a:p>
            <a:endParaRPr/>
          </a:p>
        </p:txBody>
      </p:sp>
      <p:sp>
        <p:nvSpPr>
          <p:cNvPr id="35" name="object 35"/>
          <p:cNvSpPr txBox="1"/>
          <p:nvPr/>
        </p:nvSpPr>
        <p:spPr>
          <a:xfrm>
            <a:off x="6223761" y="2963926"/>
            <a:ext cx="534670" cy="332740"/>
          </a:xfrm>
          <a:prstGeom prst="rect">
            <a:avLst/>
          </a:prstGeom>
        </p:spPr>
        <p:txBody>
          <a:bodyPr vert="horz" wrap="square" lIns="0" tIns="0" rIns="0" bIns="0" rtlCol="0">
            <a:spAutoFit/>
          </a:bodyPr>
          <a:lstStyle/>
          <a:p>
            <a:pPr marL="12700">
              <a:lnSpc>
                <a:spcPct val="100000"/>
              </a:lnSpc>
            </a:pPr>
            <a:r>
              <a:rPr sz="2100" b="1" i="1" spc="-100" dirty="0">
                <a:solidFill>
                  <a:srgbClr val="F9F9F9"/>
                </a:solidFill>
                <a:latin typeface="微软雅黑"/>
                <a:cs typeface="微软雅黑"/>
              </a:rPr>
              <a:t>下篇</a:t>
            </a:r>
            <a:endParaRPr sz="2100">
              <a:latin typeface="微软雅黑"/>
              <a:cs typeface="微软雅黑"/>
            </a:endParaRPr>
          </a:p>
        </p:txBody>
      </p:sp>
      <p:sp>
        <p:nvSpPr>
          <p:cNvPr id="36" name="object 36"/>
          <p:cNvSpPr txBox="1"/>
          <p:nvPr/>
        </p:nvSpPr>
        <p:spPr>
          <a:xfrm>
            <a:off x="5173726" y="3475990"/>
            <a:ext cx="534670" cy="332740"/>
          </a:xfrm>
          <a:prstGeom prst="rect">
            <a:avLst/>
          </a:prstGeom>
        </p:spPr>
        <p:txBody>
          <a:bodyPr vert="horz" wrap="square" lIns="0" tIns="0" rIns="0" bIns="0" rtlCol="0">
            <a:spAutoFit/>
          </a:bodyPr>
          <a:lstStyle/>
          <a:p>
            <a:pPr marL="12700">
              <a:lnSpc>
                <a:spcPct val="100000"/>
              </a:lnSpc>
            </a:pPr>
            <a:r>
              <a:rPr sz="2100" b="1" i="1" spc="-100" dirty="0">
                <a:solidFill>
                  <a:srgbClr val="F9F9F9"/>
                </a:solidFill>
                <a:latin typeface="微软雅黑"/>
                <a:cs typeface="微软雅黑"/>
              </a:rPr>
              <a:t>上篇</a:t>
            </a:r>
            <a:endParaRPr sz="2100">
              <a:latin typeface="微软雅黑"/>
              <a:cs typeface="微软雅黑"/>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智能合约</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智能合约：一个能够自动执行合约条款的计算机化程序，可分</a:t>
            </a:r>
          </a:p>
          <a:p>
            <a:pPr marL="12700">
              <a:lnSpc>
                <a:spcPts val="2735"/>
              </a:lnSpc>
            </a:pPr>
            <a:r>
              <a:rPr spc="-5" dirty="0"/>
              <a:t>为智能合约代码、智能法律合同、智能替代合约</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82396" y="4081271"/>
            <a:ext cx="3461004" cy="186080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882396" y="3902964"/>
            <a:ext cx="3461385" cy="356870"/>
          </a:xfrm>
          <a:custGeom>
            <a:avLst/>
            <a:gdLst/>
            <a:ahLst/>
            <a:cxnLst/>
            <a:rect l="l" t="t" r="r" b="b"/>
            <a:pathLst>
              <a:path w="3461385" h="356870">
                <a:moveTo>
                  <a:pt x="3282695" y="0"/>
                </a:moveTo>
                <a:lnTo>
                  <a:pt x="0" y="0"/>
                </a:lnTo>
                <a:lnTo>
                  <a:pt x="0" y="356616"/>
                </a:lnTo>
                <a:lnTo>
                  <a:pt x="3282695" y="356616"/>
                </a:lnTo>
                <a:lnTo>
                  <a:pt x="3461004" y="178308"/>
                </a:lnTo>
                <a:lnTo>
                  <a:pt x="3282695" y="0"/>
                </a:lnTo>
                <a:close/>
              </a:path>
            </a:pathLst>
          </a:custGeom>
          <a:solidFill>
            <a:srgbClr val="A1A1A1"/>
          </a:solidFill>
        </p:spPr>
        <p:txBody>
          <a:bodyPr wrap="square" lIns="0" tIns="0" rIns="0" bIns="0" rtlCol="0"/>
          <a:lstStyle/>
          <a:p>
            <a:endParaRPr/>
          </a:p>
        </p:txBody>
      </p:sp>
      <p:sp>
        <p:nvSpPr>
          <p:cNvPr id="8" name="object 8"/>
          <p:cNvSpPr/>
          <p:nvPr/>
        </p:nvSpPr>
        <p:spPr>
          <a:xfrm>
            <a:off x="4573523" y="4081271"/>
            <a:ext cx="3462528" cy="186080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4573523" y="3902964"/>
            <a:ext cx="3462654" cy="356870"/>
          </a:xfrm>
          <a:custGeom>
            <a:avLst/>
            <a:gdLst/>
            <a:ahLst/>
            <a:cxnLst/>
            <a:rect l="l" t="t" r="r" b="b"/>
            <a:pathLst>
              <a:path w="3462654" h="356870">
                <a:moveTo>
                  <a:pt x="3284220" y="0"/>
                </a:moveTo>
                <a:lnTo>
                  <a:pt x="0" y="0"/>
                </a:lnTo>
                <a:lnTo>
                  <a:pt x="0" y="356616"/>
                </a:lnTo>
                <a:lnTo>
                  <a:pt x="3284220" y="356616"/>
                </a:lnTo>
                <a:lnTo>
                  <a:pt x="3462528" y="178308"/>
                </a:lnTo>
                <a:lnTo>
                  <a:pt x="3284220" y="0"/>
                </a:lnTo>
                <a:close/>
              </a:path>
            </a:pathLst>
          </a:custGeom>
          <a:solidFill>
            <a:srgbClr val="1D9ED2"/>
          </a:solidFill>
        </p:spPr>
        <p:txBody>
          <a:bodyPr wrap="square" lIns="0" tIns="0" rIns="0" bIns="0" rtlCol="0"/>
          <a:lstStyle/>
          <a:p>
            <a:endParaRPr/>
          </a:p>
        </p:txBody>
      </p:sp>
      <p:sp>
        <p:nvSpPr>
          <p:cNvPr id="10" name="object 10"/>
          <p:cNvSpPr/>
          <p:nvPr/>
        </p:nvSpPr>
        <p:spPr>
          <a:xfrm>
            <a:off x="8266176" y="4081271"/>
            <a:ext cx="3461004" cy="1860804"/>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8266176" y="3902964"/>
            <a:ext cx="3461385" cy="356870"/>
          </a:xfrm>
          <a:custGeom>
            <a:avLst/>
            <a:gdLst/>
            <a:ahLst/>
            <a:cxnLst/>
            <a:rect l="l" t="t" r="r" b="b"/>
            <a:pathLst>
              <a:path w="3461384" h="356870">
                <a:moveTo>
                  <a:pt x="3282696" y="0"/>
                </a:moveTo>
                <a:lnTo>
                  <a:pt x="0" y="0"/>
                </a:lnTo>
                <a:lnTo>
                  <a:pt x="0" y="356616"/>
                </a:lnTo>
                <a:lnTo>
                  <a:pt x="3282696" y="356616"/>
                </a:lnTo>
                <a:lnTo>
                  <a:pt x="3461004" y="178308"/>
                </a:lnTo>
                <a:lnTo>
                  <a:pt x="3282696" y="0"/>
                </a:lnTo>
                <a:close/>
              </a:path>
            </a:pathLst>
          </a:custGeom>
          <a:solidFill>
            <a:srgbClr val="A1A1A1"/>
          </a:solidFill>
        </p:spPr>
        <p:txBody>
          <a:bodyPr wrap="square" lIns="0" tIns="0" rIns="0" bIns="0" rtlCol="0"/>
          <a:lstStyle/>
          <a:p>
            <a:endParaRPr/>
          </a:p>
        </p:txBody>
      </p:sp>
      <p:sp>
        <p:nvSpPr>
          <p:cNvPr id="12" name="object 12"/>
          <p:cNvSpPr txBox="1"/>
          <p:nvPr/>
        </p:nvSpPr>
        <p:spPr>
          <a:xfrm>
            <a:off x="829767" y="1403263"/>
            <a:ext cx="10806430" cy="2805430"/>
          </a:xfrm>
          <a:prstGeom prst="rect">
            <a:avLst/>
          </a:prstGeom>
        </p:spPr>
        <p:txBody>
          <a:bodyPr vert="horz" wrap="square" lIns="0" tIns="0" rIns="0" bIns="0" rtlCol="0">
            <a:spAutoFit/>
          </a:bodyPr>
          <a:lstStyle/>
          <a:p>
            <a:pPr marL="299085" marR="5080" indent="-287020">
              <a:lnSpc>
                <a:spcPct val="150100"/>
              </a:lnSpc>
            </a:pPr>
            <a:r>
              <a:rPr sz="1400" spc="540" dirty="0">
                <a:solidFill>
                  <a:srgbClr val="1D9ED2"/>
                </a:solidFill>
                <a:latin typeface="Arial Unicode MS"/>
                <a:cs typeface="Arial Unicode MS"/>
              </a:rPr>
              <a:t>◆ </a:t>
            </a:r>
            <a:r>
              <a:rPr sz="1400" dirty="0">
                <a:solidFill>
                  <a:srgbClr val="585858"/>
                </a:solidFill>
                <a:latin typeface="微软雅黑"/>
                <a:cs typeface="微软雅黑"/>
              </a:rPr>
              <a:t>智能合约由计算机科学家加密大师尼克·萨博于1994年首次提出，是一个能够自动执行合约条款的计算机化程序，即一个预先编好的程  </a:t>
            </a:r>
            <a:r>
              <a:rPr sz="1400" spc="-5" dirty="0">
                <a:solidFill>
                  <a:srgbClr val="585858"/>
                </a:solidFill>
                <a:latin typeface="微软雅黑"/>
                <a:cs typeface="微软雅黑"/>
              </a:rPr>
              <a:t>序代码，对从外部获得的数据信息进行识别并判断，当程序设定的条件满足时，随即触发系统自动执行相应的合约条款，以此完成交易  </a:t>
            </a:r>
            <a:r>
              <a:rPr sz="1400" dirty="0">
                <a:solidFill>
                  <a:srgbClr val="585858"/>
                </a:solidFill>
                <a:latin typeface="微软雅黑"/>
                <a:cs typeface="微软雅黑"/>
              </a:rPr>
              <a:t>和智能资产的转移。</a:t>
            </a:r>
            <a:endParaRPr sz="1400">
              <a:latin typeface="微软雅黑"/>
              <a:cs typeface="微软雅黑"/>
            </a:endParaRPr>
          </a:p>
          <a:p>
            <a:pPr marL="299085" marR="5080" indent="-287020">
              <a:lnSpc>
                <a:spcPct val="1500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dirty="0">
                <a:solidFill>
                  <a:srgbClr val="585858"/>
                </a:solidFill>
                <a:latin typeface="微软雅黑"/>
                <a:cs typeface="微软雅黑"/>
              </a:rPr>
              <a:t>区块链技术的出现，才使得智能合约重新被重视。区块链智能合约在实践中，即通过赋予资产一些代码并在区块链上运行，成为全网共  享资源和共识算法，再通过外部数据触发合约执行， 决定网络中智能资产（编码后的资产）分配或转移，其合约标的可以是汽车、房  </a:t>
            </a:r>
            <a:r>
              <a:rPr sz="1400" spc="-5" dirty="0">
                <a:solidFill>
                  <a:srgbClr val="585858"/>
                </a:solidFill>
                <a:latin typeface="微软雅黑"/>
                <a:cs typeface="微软雅黑"/>
              </a:rPr>
              <a:t>子等物质产权，也可以是股权、票据、数字货币等非物质产权。</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00" dirty="0">
                <a:solidFill>
                  <a:srgbClr val="1D9ED2"/>
                </a:solidFill>
                <a:latin typeface="Arial Unicode MS"/>
                <a:cs typeface="Arial Unicode MS"/>
              </a:rPr>
              <a:t> </a:t>
            </a:r>
            <a:r>
              <a:rPr sz="1400" dirty="0">
                <a:solidFill>
                  <a:srgbClr val="585858"/>
                </a:solidFill>
                <a:latin typeface="微软雅黑"/>
                <a:cs typeface="微软雅黑"/>
              </a:rPr>
              <a:t>智能合约可分为三类：智能合约代码、智能法律合同、智能替代合约。</a:t>
            </a:r>
            <a:endParaRPr sz="1400">
              <a:latin typeface="微软雅黑"/>
              <a:cs typeface="微软雅黑"/>
            </a:endParaRPr>
          </a:p>
          <a:p>
            <a:pPr>
              <a:lnSpc>
                <a:spcPct val="100000"/>
              </a:lnSpc>
            </a:pPr>
            <a:endParaRPr sz="1400">
              <a:latin typeface="Times New Roman"/>
              <a:cs typeface="Times New Roman"/>
            </a:endParaRPr>
          </a:p>
          <a:p>
            <a:pPr marL="1129665">
              <a:lnSpc>
                <a:spcPct val="100000"/>
              </a:lnSpc>
              <a:spcBef>
                <a:spcPts val="810"/>
              </a:spcBef>
              <a:tabLst>
                <a:tab pos="4822190" algn="l"/>
                <a:tab pos="8515350" algn="l"/>
              </a:tabLst>
            </a:pPr>
            <a:r>
              <a:rPr sz="1600" b="1" spc="-5" dirty="0">
                <a:solidFill>
                  <a:srgbClr val="F9F9F9"/>
                </a:solidFill>
                <a:latin typeface="微软雅黑"/>
                <a:cs typeface="微软雅黑"/>
              </a:rPr>
              <a:t>智能合约代码	智能法律合同	智能替代合约</a:t>
            </a:r>
            <a:endParaRPr sz="1600">
              <a:latin typeface="微软雅黑"/>
              <a:cs typeface="微软雅黑"/>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40</a:t>
            </a:fld>
            <a:endParaRPr dirty="0"/>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13" name="object 13"/>
          <p:cNvSpPr txBox="1"/>
          <p:nvPr/>
        </p:nvSpPr>
        <p:spPr>
          <a:xfrm>
            <a:off x="4573523" y="4259579"/>
            <a:ext cx="3462654" cy="1682750"/>
          </a:xfrm>
          <a:prstGeom prst="rect">
            <a:avLst/>
          </a:prstGeom>
          <a:solidFill>
            <a:srgbClr val="2F3333"/>
          </a:solidFill>
          <a:ln w="12192">
            <a:solidFill>
              <a:srgbClr val="12739A"/>
            </a:solidFill>
          </a:ln>
        </p:spPr>
        <p:txBody>
          <a:bodyPr vert="horz" wrap="square" lIns="0" tIns="75565" rIns="0" bIns="0" rtlCol="0">
            <a:spAutoFit/>
          </a:bodyPr>
          <a:lstStyle/>
          <a:p>
            <a:pPr marL="212725" marR="201930" algn="ctr">
              <a:lnSpc>
                <a:spcPct val="150000"/>
              </a:lnSpc>
              <a:spcBef>
                <a:spcPts val="595"/>
              </a:spcBef>
            </a:pPr>
            <a:r>
              <a:rPr sz="1400" dirty="0">
                <a:solidFill>
                  <a:srgbClr val="F9F9F9"/>
                </a:solidFill>
                <a:latin typeface="微软雅黑"/>
                <a:cs typeface="微软雅黑"/>
              </a:rPr>
              <a:t>即被用来指代该技术的</a:t>
            </a:r>
            <a:r>
              <a:rPr sz="1400" spc="-15" dirty="0">
                <a:solidFill>
                  <a:srgbClr val="F9F9F9"/>
                </a:solidFill>
                <a:latin typeface="微软雅黑"/>
                <a:cs typeface="微软雅黑"/>
              </a:rPr>
              <a:t>特</a:t>
            </a:r>
            <a:r>
              <a:rPr sz="1400" dirty="0">
                <a:solidFill>
                  <a:srgbClr val="F9F9F9"/>
                </a:solidFill>
                <a:latin typeface="微软雅黑"/>
                <a:cs typeface="微软雅黑"/>
              </a:rPr>
              <a:t>定应</a:t>
            </a:r>
            <a:r>
              <a:rPr sz="1400" spc="-15" dirty="0">
                <a:solidFill>
                  <a:srgbClr val="F9F9F9"/>
                </a:solidFill>
                <a:latin typeface="微软雅黑"/>
                <a:cs typeface="微软雅黑"/>
              </a:rPr>
              <a:t>用</a:t>
            </a:r>
            <a:r>
              <a:rPr sz="1400" dirty="0">
                <a:solidFill>
                  <a:srgbClr val="F9F9F9"/>
                </a:solidFill>
                <a:latin typeface="微软雅黑"/>
                <a:cs typeface="微软雅黑"/>
              </a:rPr>
              <a:t>，如用  区块链来补充或代替现</a:t>
            </a:r>
            <a:r>
              <a:rPr sz="1400" spc="-15" dirty="0">
                <a:solidFill>
                  <a:srgbClr val="F9F9F9"/>
                </a:solidFill>
                <a:latin typeface="微软雅黑"/>
                <a:cs typeface="微软雅黑"/>
              </a:rPr>
              <a:t>有</a:t>
            </a:r>
            <a:r>
              <a:rPr sz="1400" dirty="0">
                <a:solidFill>
                  <a:srgbClr val="F9F9F9"/>
                </a:solidFill>
                <a:latin typeface="微软雅黑"/>
                <a:cs typeface="微软雅黑"/>
              </a:rPr>
              <a:t>法律</a:t>
            </a:r>
            <a:r>
              <a:rPr sz="1400" spc="-15" dirty="0">
                <a:solidFill>
                  <a:srgbClr val="F9F9F9"/>
                </a:solidFill>
                <a:latin typeface="微软雅黑"/>
                <a:cs typeface="微软雅黑"/>
              </a:rPr>
              <a:t>合</a:t>
            </a:r>
            <a:r>
              <a:rPr sz="1400" dirty="0">
                <a:solidFill>
                  <a:srgbClr val="F9F9F9"/>
                </a:solidFill>
                <a:latin typeface="微软雅黑"/>
                <a:cs typeface="微软雅黑"/>
              </a:rPr>
              <a:t>同的方  式，成为智能合约代码</a:t>
            </a:r>
            <a:r>
              <a:rPr sz="1400" spc="-15" dirty="0">
                <a:solidFill>
                  <a:srgbClr val="F9F9F9"/>
                </a:solidFill>
                <a:latin typeface="微软雅黑"/>
                <a:cs typeface="微软雅黑"/>
              </a:rPr>
              <a:t>和</a:t>
            </a:r>
            <a:r>
              <a:rPr sz="1400" dirty="0">
                <a:solidFill>
                  <a:srgbClr val="F9F9F9"/>
                </a:solidFill>
                <a:latin typeface="微软雅黑"/>
                <a:cs typeface="微软雅黑"/>
              </a:rPr>
              <a:t>传统</a:t>
            </a:r>
            <a:r>
              <a:rPr sz="1400" spc="-15" dirty="0">
                <a:solidFill>
                  <a:srgbClr val="F9F9F9"/>
                </a:solidFill>
                <a:latin typeface="微软雅黑"/>
                <a:cs typeface="微软雅黑"/>
              </a:rPr>
              <a:t>法</a:t>
            </a:r>
            <a:r>
              <a:rPr sz="1400" dirty="0">
                <a:solidFill>
                  <a:srgbClr val="F9F9F9"/>
                </a:solidFill>
                <a:latin typeface="微软雅黑"/>
                <a:cs typeface="微软雅黑"/>
              </a:rPr>
              <a:t>律语言  的整合</a:t>
            </a:r>
            <a:endParaRPr sz="1400">
              <a:latin typeface="微软雅黑"/>
              <a:cs typeface="微软雅黑"/>
            </a:endParaRPr>
          </a:p>
        </p:txBody>
      </p:sp>
      <p:sp>
        <p:nvSpPr>
          <p:cNvPr id="14" name="object 14"/>
          <p:cNvSpPr txBox="1"/>
          <p:nvPr/>
        </p:nvSpPr>
        <p:spPr>
          <a:xfrm>
            <a:off x="8266176" y="4259579"/>
            <a:ext cx="3461385" cy="1682750"/>
          </a:xfrm>
          <a:prstGeom prst="rect">
            <a:avLst/>
          </a:prstGeom>
          <a:solidFill>
            <a:srgbClr val="2F3333"/>
          </a:solidFill>
          <a:ln w="12191">
            <a:solidFill>
              <a:srgbClr val="12739A"/>
            </a:solidFill>
          </a:ln>
        </p:spPr>
        <p:txBody>
          <a:bodyPr vert="horz" wrap="square" lIns="0" tIns="76835" rIns="0" bIns="0" rtlCol="0">
            <a:spAutoFit/>
          </a:bodyPr>
          <a:lstStyle/>
          <a:p>
            <a:pPr marL="163830" marR="154305" indent="2540" algn="ctr">
              <a:lnSpc>
                <a:spcPct val="150100"/>
              </a:lnSpc>
              <a:spcBef>
                <a:spcPts val="605"/>
              </a:spcBef>
            </a:pPr>
            <a:r>
              <a:rPr sz="1400" dirty="0">
                <a:solidFill>
                  <a:srgbClr val="F9F9F9"/>
                </a:solidFill>
                <a:latin typeface="微软雅黑"/>
                <a:cs typeface="微软雅黑"/>
              </a:rPr>
              <a:t>即用智能合约代码创建有商业价值的全  新合同形式，如M2</a:t>
            </a:r>
            <a:r>
              <a:rPr sz="1400" spc="-5" dirty="0">
                <a:solidFill>
                  <a:srgbClr val="F9F9F9"/>
                </a:solidFill>
                <a:latin typeface="微软雅黑"/>
                <a:cs typeface="微软雅黑"/>
              </a:rPr>
              <a:t>M</a:t>
            </a:r>
            <a:r>
              <a:rPr sz="1400" spc="-15" dirty="0">
                <a:solidFill>
                  <a:srgbClr val="F9F9F9"/>
                </a:solidFill>
                <a:latin typeface="微软雅黑"/>
                <a:cs typeface="微软雅黑"/>
              </a:rPr>
              <a:t>（</a:t>
            </a:r>
            <a:r>
              <a:rPr sz="1400" dirty="0">
                <a:solidFill>
                  <a:srgbClr val="F9F9F9"/>
                </a:solidFill>
                <a:latin typeface="微软雅黑"/>
                <a:cs typeface="微软雅黑"/>
              </a:rPr>
              <a:t>机器</a:t>
            </a:r>
            <a:r>
              <a:rPr sz="1400" spc="-15" dirty="0">
                <a:solidFill>
                  <a:srgbClr val="F9F9F9"/>
                </a:solidFill>
                <a:latin typeface="微软雅黑"/>
                <a:cs typeface="微软雅黑"/>
              </a:rPr>
              <a:t>对</a:t>
            </a:r>
            <a:r>
              <a:rPr sz="1400" dirty="0">
                <a:solidFill>
                  <a:srgbClr val="F9F9F9"/>
                </a:solidFill>
                <a:latin typeface="微软雅黑"/>
                <a:cs typeface="微软雅黑"/>
              </a:rPr>
              <a:t>机器</a:t>
            </a:r>
            <a:r>
              <a:rPr sz="1400" spc="-15" dirty="0">
                <a:solidFill>
                  <a:srgbClr val="F9F9F9"/>
                </a:solidFill>
                <a:latin typeface="微软雅黑"/>
                <a:cs typeface="微软雅黑"/>
              </a:rPr>
              <a:t>）</a:t>
            </a:r>
            <a:r>
              <a:rPr sz="1400" dirty="0">
                <a:solidFill>
                  <a:srgbClr val="F9F9F9"/>
                </a:solidFill>
                <a:latin typeface="微软雅黑"/>
                <a:cs typeface="微软雅黑"/>
              </a:rPr>
              <a:t>商  业模式</a:t>
            </a:r>
            <a:endParaRPr sz="1400">
              <a:latin typeface="微软雅黑"/>
              <a:cs typeface="微软雅黑"/>
            </a:endParaRPr>
          </a:p>
        </p:txBody>
      </p:sp>
      <p:sp>
        <p:nvSpPr>
          <p:cNvPr id="15" name="object 15"/>
          <p:cNvSpPr txBox="1"/>
          <p:nvPr/>
        </p:nvSpPr>
        <p:spPr>
          <a:xfrm>
            <a:off x="882396" y="4259579"/>
            <a:ext cx="3461385" cy="1682750"/>
          </a:xfrm>
          <a:prstGeom prst="rect">
            <a:avLst/>
          </a:prstGeom>
          <a:solidFill>
            <a:srgbClr val="2F3333"/>
          </a:solidFill>
          <a:ln w="12191">
            <a:solidFill>
              <a:srgbClr val="12739A"/>
            </a:solidFill>
          </a:ln>
        </p:spPr>
        <p:txBody>
          <a:bodyPr vert="horz" wrap="square" lIns="0" tIns="76835" rIns="0" bIns="0" rtlCol="0">
            <a:spAutoFit/>
          </a:bodyPr>
          <a:lstStyle/>
          <a:p>
            <a:pPr marL="192405" marR="184785" indent="635" algn="ctr">
              <a:lnSpc>
                <a:spcPct val="150000"/>
              </a:lnSpc>
              <a:spcBef>
                <a:spcPts val="605"/>
              </a:spcBef>
            </a:pPr>
            <a:r>
              <a:rPr sz="1400" dirty="0">
                <a:solidFill>
                  <a:srgbClr val="F9F9F9"/>
                </a:solidFill>
                <a:latin typeface="微软雅黑"/>
                <a:cs typeface="微软雅黑"/>
              </a:rPr>
              <a:t>可以简单的理解为区块链代码，大多是  目前以太坊上项目中简单的IF-THEN-  E</a:t>
            </a:r>
            <a:r>
              <a:rPr sz="1400" spc="-5" dirty="0">
                <a:solidFill>
                  <a:srgbClr val="F9F9F9"/>
                </a:solidFill>
                <a:latin typeface="微软雅黑"/>
                <a:cs typeface="微软雅黑"/>
              </a:rPr>
              <a:t>L</a:t>
            </a:r>
            <a:r>
              <a:rPr sz="1400" dirty="0">
                <a:solidFill>
                  <a:srgbClr val="F9F9F9"/>
                </a:solidFill>
                <a:latin typeface="微软雅黑"/>
                <a:cs typeface="微软雅黑"/>
              </a:rPr>
              <a:t>S</a:t>
            </a:r>
            <a:r>
              <a:rPr sz="1400" spc="-5" dirty="0">
                <a:solidFill>
                  <a:srgbClr val="F9F9F9"/>
                </a:solidFill>
                <a:latin typeface="微软雅黑"/>
                <a:cs typeface="微软雅黑"/>
              </a:rPr>
              <a:t>E</a:t>
            </a:r>
            <a:r>
              <a:rPr sz="1400" dirty="0">
                <a:solidFill>
                  <a:srgbClr val="F9F9F9"/>
                </a:solidFill>
                <a:latin typeface="微软雅黑"/>
                <a:cs typeface="微软雅黑"/>
              </a:rPr>
              <a:t>语句的合约，只是一些可</a:t>
            </a:r>
            <a:r>
              <a:rPr sz="1400" spc="-15" dirty="0">
                <a:solidFill>
                  <a:srgbClr val="F9F9F9"/>
                </a:solidFill>
                <a:latin typeface="微软雅黑"/>
                <a:cs typeface="微软雅黑"/>
              </a:rPr>
              <a:t>操</a:t>
            </a:r>
            <a:r>
              <a:rPr sz="1400" dirty="0">
                <a:solidFill>
                  <a:srgbClr val="F9F9F9"/>
                </a:solidFill>
                <a:latin typeface="微软雅黑"/>
                <a:cs typeface="微软雅黑"/>
              </a:rPr>
              <a:t>作性的  代码，没有什么智能形式和内容</a:t>
            </a:r>
            <a:endParaRPr sz="1400">
              <a:latin typeface="微软雅黑"/>
              <a:cs typeface="微软雅黑"/>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智能合约</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智能合约：区块链智能合约可以提高效率、降低成本，具有公</a:t>
            </a:r>
          </a:p>
          <a:p>
            <a:pPr marL="12700">
              <a:lnSpc>
                <a:spcPts val="2735"/>
              </a:lnSpc>
            </a:pPr>
            <a:r>
              <a:rPr spc="-5" dirty="0"/>
              <a:t>平性、可用性等优势</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80287" y="2494788"/>
            <a:ext cx="1015365" cy="3744595"/>
          </a:xfrm>
          <a:custGeom>
            <a:avLst/>
            <a:gdLst/>
            <a:ahLst/>
            <a:cxnLst/>
            <a:rect l="l" t="t" r="r" b="b"/>
            <a:pathLst>
              <a:path w="1015364" h="3744595">
                <a:moveTo>
                  <a:pt x="0" y="3744467"/>
                </a:moveTo>
                <a:lnTo>
                  <a:pt x="1014984" y="3744467"/>
                </a:lnTo>
                <a:lnTo>
                  <a:pt x="1014984" y="0"/>
                </a:lnTo>
                <a:lnTo>
                  <a:pt x="0" y="0"/>
                </a:lnTo>
                <a:lnTo>
                  <a:pt x="0" y="3744467"/>
                </a:lnTo>
                <a:close/>
              </a:path>
            </a:pathLst>
          </a:custGeom>
          <a:solidFill>
            <a:srgbClr val="ECECEC"/>
          </a:solidFill>
        </p:spPr>
        <p:txBody>
          <a:bodyPr wrap="square" lIns="0" tIns="0" rIns="0" bIns="0" rtlCol="0"/>
          <a:lstStyle/>
          <a:p>
            <a:endParaRPr/>
          </a:p>
        </p:txBody>
      </p:sp>
      <p:sp>
        <p:nvSpPr>
          <p:cNvPr id="7" name="object 7"/>
          <p:cNvSpPr/>
          <p:nvPr/>
        </p:nvSpPr>
        <p:spPr>
          <a:xfrm>
            <a:off x="1964435" y="3582923"/>
            <a:ext cx="4449445" cy="0"/>
          </a:xfrm>
          <a:custGeom>
            <a:avLst/>
            <a:gdLst/>
            <a:ahLst/>
            <a:cxnLst/>
            <a:rect l="l" t="t" r="r" b="b"/>
            <a:pathLst>
              <a:path w="4449445">
                <a:moveTo>
                  <a:pt x="0" y="0"/>
                </a:moveTo>
                <a:lnTo>
                  <a:pt x="4449445" y="0"/>
                </a:lnTo>
              </a:path>
            </a:pathLst>
          </a:custGeom>
          <a:ln w="3175">
            <a:solidFill>
              <a:srgbClr val="BABABA"/>
            </a:solidFill>
          </a:ln>
        </p:spPr>
        <p:txBody>
          <a:bodyPr wrap="square" lIns="0" tIns="0" rIns="0" bIns="0" rtlCol="0"/>
          <a:lstStyle/>
          <a:p>
            <a:endParaRPr/>
          </a:p>
        </p:txBody>
      </p:sp>
      <p:sp>
        <p:nvSpPr>
          <p:cNvPr id="8" name="object 8"/>
          <p:cNvSpPr/>
          <p:nvPr/>
        </p:nvSpPr>
        <p:spPr>
          <a:xfrm>
            <a:off x="6457188" y="3236976"/>
            <a:ext cx="340360" cy="325120"/>
          </a:xfrm>
          <a:custGeom>
            <a:avLst/>
            <a:gdLst/>
            <a:ahLst/>
            <a:cxnLst/>
            <a:rect l="l" t="t" r="r" b="b"/>
            <a:pathLst>
              <a:path w="340359" h="325120">
                <a:moveTo>
                  <a:pt x="152654" y="194945"/>
                </a:moveTo>
                <a:lnTo>
                  <a:pt x="102362" y="194945"/>
                </a:lnTo>
                <a:lnTo>
                  <a:pt x="96392" y="200913"/>
                </a:lnTo>
                <a:lnTo>
                  <a:pt x="96392" y="318515"/>
                </a:lnTo>
                <a:lnTo>
                  <a:pt x="102362" y="324612"/>
                </a:lnTo>
                <a:lnTo>
                  <a:pt x="152654" y="324612"/>
                </a:lnTo>
                <a:lnTo>
                  <a:pt x="158622" y="318515"/>
                </a:lnTo>
                <a:lnTo>
                  <a:pt x="158622" y="200913"/>
                </a:lnTo>
                <a:lnTo>
                  <a:pt x="152654" y="194945"/>
                </a:lnTo>
                <a:close/>
              </a:path>
              <a:path w="340359" h="325120">
                <a:moveTo>
                  <a:pt x="79375" y="202946"/>
                </a:moveTo>
                <a:lnTo>
                  <a:pt x="41401" y="202946"/>
                </a:lnTo>
                <a:lnTo>
                  <a:pt x="45719" y="206121"/>
                </a:lnTo>
                <a:lnTo>
                  <a:pt x="50164" y="208914"/>
                </a:lnTo>
                <a:lnTo>
                  <a:pt x="55117" y="211074"/>
                </a:lnTo>
                <a:lnTo>
                  <a:pt x="55117" y="228346"/>
                </a:lnTo>
                <a:lnTo>
                  <a:pt x="60070" y="233299"/>
                </a:lnTo>
                <a:lnTo>
                  <a:pt x="79375" y="233299"/>
                </a:lnTo>
                <a:lnTo>
                  <a:pt x="79375" y="202946"/>
                </a:lnTo>
                <a:close/>
              </a:path>
              <a:path w="340359" h="325120">
                <a:moveTo>
                  <a:pt x="25908" y="95503"/>
                </a:moveTo>
                <a:lnTo>
                  <a:pt x="22987" y="96265"/>
                </a:lnTo>
                <a:lnTo>
                  <a:pt x="20192" y="97027"/>
                </a:lnTo>
                <a:lnTo>
                  <a:pt x="17779" y="98806"/>
                </a:lnTo>
                <a:lnTo>
                  <a:pt x="16383" y="101346"/>
                </a:lnTo>
                <a:lnTo>
                  <a:pt x="2973" y="124587"/>
                </a:lnTo>
                <a:lnTo>
                  <a:pt x="0" y="129666"/>
                </a:lnTo>
                <a:lnTo>
                  <a:pt x="1777" y="136398"/>
                </a:lnTo>
                <a:lnTo>
                  <a:pt x="6985" y="139446"/>
                </a:lnTo>
                <a:lnTo>
                  <a:pt x="17145" y="145287"/>
                </a:lnTo>
                <a:lnTo>
                  <a:pt x="16383" y="150368"/>
                </a:lnTo>
                <a:lnTo>
                  <a:pt x="16383" y="155701"/>
                </a:lnTo>
                <a:lnTo>
                  <a:pt x="17145" y="160782"/>
                </a:lnTo>
                <a:lnTo>
                  <a:pt x="6985" y="166624"/>
                </a:lnTo>
                <a:lnTo>
                  <a:pt x="1777" y="169672"/>
                </a:lnTo>
                <a:lnTo>
                  <a:pt x="0" y="176402"/>
                </a:lnTo>
                <a:lnTo>
                  <a:pt x="3048" y="181610"/>
                </a:lnTo>
                <a:lnTo>
                  <a:pt x="16383" y="204724"/>
                </a:lnTo>
                <a:lnTo>
                  <a:pt x="17779" y="207263"/>
                </a:lnTo>
                <a:lnTo>
                  <a:pt x="20192" y="209041"/>
                </a:lnTo>
                <a:lnTo>
                  <a:pt x="22987" y="209803"/>
                </a:lnTo>
                <a:lnTo>
                  <a:pt x="25908" y="210565"/>
                </a:lnTo>
                <a:lnTo>
                  <a:pt x="28828" y="210185"/>
                </a:lnTo>
                <a:lnTo>
                  <a:pt x="31369" y="208661"/>
                </a:lnTo>
                <a:lnTo>
                  <a:pt x="41401" y="202946"/>
                </a:lnTo>
                <a:lnTo>
                  <a:pt x="79375" y="202946"/>
                </a:lnTo>
                <a:lnTo>
                  <a:pt x="79375" y="202564"/>
                </a:lnTo>
                <a:lnTo>
                  <a:pt x="81153" y="197103"/>
                </a:lnTo>
                <a:lnTo>
                  <a:pt x="83758" y="192912"/>
                </a:lnTo>
                <a:lnTo>
                  <a:pt x="79375" y="192912"/>
                </a:lnTo>
                <a:lnTo>
                  <a:pt x="63875" y="189771"/>
                </a:lnTo>
                <a:lnTo>
                  <a:pt x="51196" y="181213"/>
                </a:lnTo>
                <a:lnTo>
                  <a:pt x="42638" y="168534"/>
                </a:lnTo>
                <a:lnTo>
                  <a:pt x="39497" y="153035"/>
                </a:lnTo>
                <a:lnTo>
                  <a:pt x="42638" y="137554"/>
                </a:lnTo>
                <a:lnTo>
                  <a:pt x="51196" y="124920"/>
                </a:lnTo>
                <a:lnTo>
                  <a:pt x="63875" y="116405"/>
                </a:lnTo>
                <a:lnTo>
                  <a:pt x="79375" y="113284"/>
                </a:lnTo>
                <a:lnTo>
                  <a:pt x="149440" y="113284"/>
                </a:lnTo>
                <a:lnTo>
                  <a:pt x="143517" y="103124"/>
                </a:lnTo>
                <a:lnTo>
                  <a:pt x="41401" y="103124"/>
                </a:lnTo>
                <a:lnTo>
                  <a:pt x="31369" y="97409"/>
                </a:lnTo>
                <a:lnTo>
                  <a:pt x="28828" y="95885"/>
                </a:lnTo>
                <a:lnTo>
                  <a:pt x="25908" y="95503"/>
                </a:lnTo>
                <a:close/>
              </a:path>
              <a:path w="340359" h="325120">
                <a:moveTo>
                  <a:pt x="84073" y="192404"/>
                </a:moveTo>
                <a:lnTo>
                  <a:pt x="82550" y="192532"/>
                </a:lnTo>
                <a:lnTo>
                  <a:pt x="81026" y="192912"/>
                </a:lnTo>
                <a:lnTo>
                  <a:pt x="83758" y="192912"/>
                </a:lnTo>
                <a:lnTo>
                  <a:pt x="84073" y="192404"/>
                </a:lnTo>
                <a:close/>
              </a:path>
              <a:path w="340359" h="325120">
                <a:moveTo>
                  <a:pt x="79502" y="124587"/>
                </a:moveTo>
                <a:lnTo>
                  <a:pt x="68320" y="126817"/>
                </a:lnTo>
                <a:lnTo>
                  <a:pt x="59197" y="132905"/>
                </a:lnTo>
                <a:lnTo>
                  <a:pt x="53052" y="141946"/>
                </a:lnTo>
                <a:lnTo>
                  <a:pt x="50800" y="153035"/>
                </a:lnTo>
                <a:lnTo>
                  <a:pt x="53052" y="164143"/>
                </a:lnTo>
                <a:lnTo>
                  <a:pt x="59197" y="173227"/>
                </a:lnTo>
                <a:lnTo>
                  <a:pt x="68320" y="179359"/>
                </a:lnTo>
                <a:lnTo>
                  <a:pt x="79502" y="181610"/>
                </a:lnTo>
                <a:lnTo>
                  <a:pt x="90610" y="179359"/>
                </a:lnTo>
                <a:lnTo>
                  <a:pt x="99695" y="173227"/>
                </a:lnTo>
                <a:lnTo>
                  <a:pt x="105826" y="164143"/>
                </a:lnTo>
                <a:lnTo>
                  <a:pt x="108077" y="153035"/>
                </a:lnTo>
                <a:lnTo>
                  <a:pt x="105826" y="141946"/>
                </a:lnTo>
                <a:lnTo>
                  <a:pt x="99695" y="132905"/>
                </a:lnTo>
                <a:lnTo>
                  <a:pt x="90610" y="126817"/>
                </a:lnTo>
                <a:lnTo>
                  <a:pt x="79502" y="124587"/>
                </a:lnTo>
                <a:close/>
              </a:path>
              <a:path w="340359" h="325120">
                <a:moveTo>
                  <a:pt x="149440" y="113284"/>
                </a:moveTo>
                <a:lnTo>
                  <a:pt x="79375" y="113284"/>
                </a:lnTo>
                <a:lnTo>
                  <a:pt x="94948" y="116405"/>
                </a:lnTo>
                <a:lnTo>
                  <a:pt x="107664" y="124920"/>
                </a:lnTo>
                <a:lnTo>
                  <a:pt x="116236" y="137554"/>
                </a:lnTo>
                <a:lnTo>
                  <a:pt x="119380" y="153035"/>
                </a:lnTo>
                <a:lnTo>
                  <a:pt x="118756" y="159978"/>
                </a:lnTo>
                <a:lnTo>
                  <a:pt x="116967" y="166481"/>
                </a:lnTo>
                <a:lnTo>
                  <a:pt x="114129" y="172483"/>
                </a:lnTo>
                <a:lnTo>
                  <a:pt x="110362" y="177926"/>
                </a:lnTo>
                <a:lnTo>
                  <a:pt x="148970" y="177926"/>
                </a:lnTo>
                <a:lnTo>
                  <a:pt x="152908" y="178815"/>
                </a:lnTo>
                <a:lnTo>
                  <a:pt x="156463" y="180212"/>
                </a:lnTo>
                <a:lnTo>
                  <a:pt x="158368" y="175260"/>
                </a:lnTo>
                <a:lnTo>
                  <a:pt x="156717" y="169418"/>
                </a:lnTo>
                <a:lnTo>
                  <a:pt x="141732" y="160782"/>
                </a:lnTo>
                <a:lnTo>
                  <a:pt x="142112" y="158241"/>
                </a:lnTo>
                <a:lnTo>
                  <a:pt x="142620" y="155701"/>
                </a:lnTo>
                <a:lnTo>
                  <a:pt x="142620" y="150368"/>
                </a:lnTo>
                <a:lnTo>
                  <a:pt x="142112" y="147827"/>
                </a:lnTo>
                <a:lnTo>
                  <a:pt x="141732" y="145287"/>
                </a:lnTo>
                <a:lnTo>
                  <a:pt x="151891" y="139446"/>
                </a:lnTo>
                <a:lnTo>
                  <a:pt x="154432" y="138049"/>
                </a:lnTo>
                <a:lnTo>
                  <a:pt x="156210" y="135636"/>
                </a:lnTo>
                <a:lnTo>
                  <a:pt x="156971" y="132841"/>
                </a:lnTo>
                <a:lnTo>
                  <a:pt x="157734" y="129921"/>
                </a:lnTo>
                <a:lnTo>
                  <a:pt x="157353" y="127000"/>
                </a:lnTo>
                <a:lnTo>
                  <a:pt x="155956" y="124460"/>
                </a:lnTo>
                <a:lnTo>
                  <a:pt x="149440" y="113284"/>
                </a:lnTo>
                <a:close/>
              </a:path>
              <a:path w="340359" h="325120">
                <a:moveTo>
                  <a:pt x="98933" y="72771"/>
                </a:moveTo>
                <a:lnTo>
                  <a:pt x="60070" y="72771"/>
                </a:lnTo>
                <a:lnTo>
                  <a:pt x="55117" y="77724"/>
                </a:lnTo>
                <a:lnTo>
                  <a:pt x="55117" y="94996"/>
                </a:lnTo>
                <a:lnTo>
                  <a:pt x="50164" y="97154"/>
                </a:lnTo>
                <a:lnTo>
                  <a:pt x="45719" y="99949"/>
                </a:lnTo>
                <a:lnTo>
                  <a:pt x="41401" y="103124"/>
                </a:lnTo>
                <a:lnTo>
                  <a:pt x="117475" y="103124"/>
                </a:lnTo>
                <a:lnTo>
                  <a:pt x="113284" y="99949"/>
                </a:lnTo>
                <a:lnTo>
                  <a:pt x="108838" y="97154"/>
                </a:lnTo>
                <a:lnTo>
                  <a:pt x="103759" y="94996"/>
                </a:lnTo>
                <a:lnTo>
                  <a:pt x="103759" y="77724"/>
                </a:lnTo>
                <a:lnTo>
                  <a:pt x="98933" y="72771"/>
                </a:lnTo>
                <a:close/>
              </a:path>
              <a:path w="340359" h="325120">
                <a:moveTo>
                  <a:pt x="132714" y="94361"/>
                </a:moveTo>
                <a:lnTo>
                  <a:pt x="127508" y="97409"/>
                </a:lnTo>
                <a:lnTo>
                  <a:pt x="117475" y="103124"/>
                </a:lnTo>
                <a:lnTo>
                  <a:pt x="143517" y="103124"/>
                </a:lnTo>
                <a:lnTo>
                  <a:pt x="139445" y="96138"/>
                </a:lnTo>
                <a:lnTo>
                  <a:pt x="132714" y="94361"/>
                </a:lnTo>
                <a:close/>
              </a:path>
              <a:path w="340359" h="325120">
                <a:moveTo>
                  <a:pt x="243078" y="138429"/>
                </a:moveTo>
                <a:lnTo>
                  <a:pt x="193039" y="138429"/>
                </a:lnTo>
                <a:lnTo>
                  <a:pt x="186943" y="144525"/>
                </a:lnTo>
                <a:lnTo>
                  <a:pt x="186943" y="318515"/>
                </a:lnTo>
                <a:lnTo>
                  <a:pt x="193039" y="324612"/>
                </a:lnTo>
                <a:lnTo>
                  <a:pt x="243078" y="324612"/>
                </a:lnTo>
                <a:lnTo>
                  <a:pt x="249173" y="318515"/>
                </a:lnTo>
                <a:lnTo>
                  <a:pt x="249173" y="144525"/>
                </a:lnTo>
                <a:lnTo>
                  <a:pt x="243078" y="138429"/>
                </a:lnTo>
                <a:close/>
              </a:path>
              <a:path w="340359" h="325120">
                <a:moveTo>
                  <a:pt x="333756" y="82041"/>
                </a:moveTo>
                <a:lnTo>
                  <a:pt x="283717" y="82041"/>
                </a:lnTo>
                <a:lnTo>
                  <a:pt x="277621" y="88137"/>
                </a:lnTo>
                <a:lnTo>
                  <a:pt x="277621" y="318515"/>
                </a:lnTo>
                <a:lnTo>
                  <a:pt x="283717" y="324612"/>
                </a:lnTo>
                <a:lnTo>
                  <a:pt x="333756" y="324612"/>
                </a:lnTo>
                <a:lnTo>
                  <a:pt x="339852" y="318515"/>
                </a:lnTo>
                <a:lnTo>
                  <a:pt x="339852" y="88137"/>
                </a:lnTo>
                <a:lnTo>
                  <a:pt x="333756" y="82041"/>
                </a:lnTo>
                <a:close/>
              </a:path>
              <a:path w="340359" h="325120">
                <a:moveTo>
                  <a:pt x="260604" y="103377"/>
                </a:moveTo>
                <a:lnTo>
                  <a:pt x="219075" y="103377"/>
                </a:lnTo>
                <a:lnTo>
                  <a:pt x="222377" y="105918"/>
                </a:lnTo>
                <a:lnTo>
                  <a:pt x="225933" y="108076"/>
                </a:lnTo>
                <a:lnTo>
                  <a:pt x="229869" y="109727"/>
                </a:lnTo>
                <a:lnTo>
                  <a:pt x="229869" y="119761"/>
                </a:lnTo>
                <a:lnTo>
                  <a:pt x="230378" y="121538"/>
                </a:lnTo>
                <a:lnTo>
                  <a:pt x="242315" y="121538"/>
                </a:lnTo>
                <a:lnTo>
                  <a:pt x="248538" y="123825"/>
                </a:lnTo>
                <a:lnTo>
                  <a:pt x="253618" y="127508"/>
                </a:lnTo>
                <a:lnTo>
                  <a:pt x="256286" y="129412"/>
                </a:lnTo>
                <a:lnTo>
                  <a:pt x="258698" y="131699"/>
                </a:lnTo>
                <a:lnTo>
                  <a:pt x="260604" y="134493"/>
                </a:lnTo>
                <a:lnTo>
                  <a:pt x="260604" y="103377"/>
                </a:lnTo>
                <a:close/>
              </a:path>
              <a:path w="340359" h="325120">
                <a:moveTo>
                  <a:pt x="206629" y="18034"/>
                </a:moveTo>
                <a:lnTo>
                  <a:pt x="204469" y="18669"/>
                </a:lnTo>
                <a:lnTo>
                  <a:pt x="202184" y="19303"/>
                </a:lnTo>
                <a:lnTo>
                  <a:pt x="200279" y="20700"/>
                </a:lnTo>
                <a:lnTo>
                  <a:pt x="199136" y="22733"/>
                </a:lnTo>
                <a:lnTo>
                  <a:pt x="186182" y="45212"/>
                </a:lnTo>
                <a:lnTo>
                  <a:pt x="187452" y="50546"/>
                </a:lnTo>
                <a:lnTo>
                  <a:pt x="191769" y="52959"/>
                </a:lnTo>
                <a:lnTo>
                  <a:pt x="199770" y="57531"/>
                </a:lnTo>
                <a:lnTo>
                  <a:pt x="199389" y="59562"/>
                </a:lnTo>
                <a:lnTo>
                  <a:pt x="199136" y="61595"/>
                </a:lnTo>
                <a:lnTo>
                  <a:pt x="199136" y="65912"/>
                </a:lnTo>
                <a:lnTo>
                  <a:pt x="199389" y="67945"/>
                </a:lnTo>
                <a:lnTo>
                  <a:pt x="199770" y="69976"/>
                </a:lnTo>
                <a:lnTo>
                  <a:pt x="191769" y="74549"/>
                </a:lnTo>
                <a:lnTo>
                  <a:pt x="187452" y="76962"/>
                </a:lnTo>
                <a:lnTo>
                  <a:pt x="186182" y="82296"/>
                </a:lnTo>
                <a:lnTo>
                  <a:pt x="199136" y="104775"/>
                </a:lnTo>
                <a:lnTo>
                  <a:pt x="200279" y="106807"/>
                </a:lnTo>
                <a:lnTo>
                  <a:pt x="202184" y="108203"/>
                </a:lnTo>
                <a:lnTo>
                  <a:pt x="204469" y="108838"/>
                </a:lnTo>
                <a:lnTo>
                  <a:pt x="206629" y="109474"/>
                </a:lnTo>
                <a:lnTo>
                  <a:pt x="209041" y="109093"/>
                </a:lnTo>
                <a:lnTo>
                  <a:pt x="219075" y="103377"/>
                </a:lnTo>
                <a:lnTo>
                  <a:pt x="260604" y="103377"/>
                </a:lnTo>
                <a:lnTo>
                  <a:pt x="260604" y="95631"/>
                </a:lnTo>
                <a:lnTo>
                  <a:pt x="263009" y="83796"/>
                </a:lnTo>
                <a:lnTo>
                  <a:pt x="264795" y="81152"/>
                </a:lnTo>
                <a:lnTo>
                  <a:pt x="239521" y="81152"/>
                </a:lnTo>
                <a:lnTo>
                  <a:pt x="231647" y="73406"/>
                </a:lnTo>
                <a:lnTo>
                  <a:pt x="231647" y="54101"/>
                </a:lnTo>
                <a:lnTo>
                  <a:pt x="239521" y="46227"/>
                </a:lnTo>
                <a:lnTo>
                  <a:pt x="311206" y="46227"/>
                </a:lnTo>
                <a:lnTo>
                  <a:pt x="311404" y="45338"/>
                </a:lnTo>
                <a:lnTo>
                  <a:pt x="311150" y="43052"/>
                </a:lnTo>
                <a:lnTo>
                  <a:pt x="309880" y="41021"/>
                </a:lnTo>
                <a:lnTo>
                  <a:pt x="300146" y="24129"/>
                </a:lnTo>
                <a:lnTo>
                  <a:pt x="219075" y="24129"/>
                </a:lnTo>
                <a:lnTo>
                  <a:pt x="209041" y="18414"/>
                </a:lnTo>
                <a:lnTo>
                  <a:pt x="206629" y="18034"/>
                </a:lnTo>
                <a:close/>
              </a:path>
              <a:path w="340359" h="325120">
                <a:moveTo>
                  <a:pt x="311206" y="46227"/>
                </a:moveTo>
                <a:lnTo>
                  <a:pt x="258953" y="46227"/>
                </a:lnTo>
                <a:lnTo>
                  <a:pt x="266827" y="54101"/>
                </a:lnTo>
                <a:lnTo>
                  <a:pt x="266827" y="73406"/>
                </a:lnTo>
                <a:lnTo>
                  <a:pt x="258953" y="81152"/>
                </a:lnTo>
                <a:lnTo>
                  <a:pt x="264795" y="81152"/>
                </a:lnTo>
                <a:lnTo>
                  <a:pt x="269557" y="74104"/>
                </a:lnTo>
                <a:lnTo>
                  <a:pt x="279249" y="67556"/>
                </a:lnTo>
                <a:lnTo>
                  <a:pt x="291084" y="65150"/>
                </a:lnTo>
                <a:lnTo>
                  <a:pt x="299212" y="65150"/>
                </a:lnTo>
                <a:lnTo>
                  <a:pt x="299338" y="61595"/>
                </a:lnTo>
                <a:lnTo>
                  <a:pt x="298831" y="57531"/>
                </a:lnTo>
                <a:lnTo>
                  <a:pt x="306705" y="52959"/>
                </a:lnTo>
                <a:lnTo>
                  <a:pt x="308737" y="51815"/>
                </a:lnTo>
                <a:lnTo>
                  <a:pt x="310261" y="49784"/>
                </a:lnTo>
                <a:lnTo>
                  <a:pt x="310895" y="47625"/>
                </a:lnTo>
                <a:lnTo>
                  <a:pt x="311206" y="46227"/>
                </a:lnTo>
                <a:close/>
              </a:path>
              <a:path w="340359" h="325120">
                <a:moveTo>
                  <a:pt x="264667" y="0"/>
                </a:moveTo>
                <a:lnTo>
                  <a:pt x="233807" y="0"/>
                </a:lnTo>
                <a:lnTo>
                  <a:pt x="229869" y="3937"/>
                </a:lnTo>
                <a:lnTo>
                  <a:pt x="229869" y="17652"/>
                </a:lnTo>
                <a:lnTo>
                  <a:pt x="225933" y="19303"/>
                </a:lnTo>
                <a:lnTo>
                  <a:pt x="222377" y="21589"/>
                </a:lnTo>
                <a:lnTo>
                  <a:pt x="219075" y="24129"/>
                </a:lnTo>
                <a:lnTo>
                  <a:pt x="279400" y="24129"/>
                </a:lnTo>
                <a:lnTo>
                  <a:pt x="276097" y="21589"/>
                </a:lnTo>
                <a:lnTo>
                  <a:pt x="272541" y="19303"/>
                </a:lnTo>
                <a:lnTo>
                  <a:pt x="268605" y="17652"/>
                </a:lnTo>
                <a:lnTo>
                  <a:pt x="268605" y="3937"/>
                </a:lnTo>
                <a:lnTo>
                  <a:pt x="264667" y="0"/>
                </a:lnTo>
                <a:close/>
              </a:path>
              <a:path w="340359" h="325120">
                <a:moveTo>
                  <a:pt x="291591" y="17145"/>
                </a:moveTo>
                <a:lnTo>
                  <a:pt x="279400" y="24129"/>
                </a:lnTo>
                <a:lnTo>
                  <a:pt x="300146" y="24129"/>
                </a:lnTo>
                <a:lnTo>
                  <a:pt x="296926" y="18541"/>
                </a:lnTo>
                <a:lnTo>
                  <a:pt x="291591" y="17145"/>
                </a:lnTo>
                <a:close/>
              </a:path>
            </a:pathLst>
          </a:custGeom>
          <a:solidFill>
            <a:srgbClr val="7E7E7E"/>
          </a:solidFill>
        </p:spPr>
        <p:txBody>
          <a:bodyPr wrap="square" lIns="0" tIns="0" rIns="0" bIns="0" rtlCol="0"/>
          <a:lstStyle/>
          <a:p>
            <a:endParaRPr/>
          </a:p>
        </p:txBody>
      </p:sp>
      <p:sp>
        <p:nvSpPr>
          <p:cNvPr id="9" name="object 9"/>
          <p:cNvSpPr txBox="1"/>
          <p:nvPr/>
        </p:nvSpPr>
        <p:spPr>
          <a:xfrm>
            <a:off x="2043429" y="2569845"/>
            <a:ext cx="4312920" cy="879475"/>
          </a:xfrm>
          <a:prstGeom prst="rect">
            <a:avLst/>
          </a:prstGeom>
        </p:spPr>
        <p:txBody>
          <a:bodyPr vert="horz" wrap="square" lIns="0" tIns="0" rIns="0" bIns="0" rtlCol="0">
            <a:spAutoFit/>
          </a:bodyPr>
          <a:lstStyle/>
          <a:p>
            <a:pPr marL="12700">
              <a:lnSpc>
                <a:spcPct val="100000"/>
              </a:lnSpc>
            </a:pPr>
            <a:r>
              <a:rPr sz="1600" b="1" spc="-10" dirty="0">
                <a:solidFill>
                  <a:srgbClr val="585858"/>
                </a:solidFill>
                <a:latin typeface="微软雅黑"/>
                <a:cs typeface="微软雅黑"/>
              </a:rPr>
              <a:t>第一步</a:t>
            </a:r>
            <a:endParaRPr sz="1600">
              <a:latin typeface="微软雅黑"/>
              <a:cs typeface="微软雅黑"/>
            </a:endParaRPr>
          </a:p>
          <a:p>
            <a:pPr marL="184785" marR="5080" indent="-172720" algn="just">
              <a:lnSpc>
                <a:spcPct val="100000"/>
              </a:lnSpc>
              <a:spcBef>
                <a:spcPts val="580"/>
              </a:spcBef>
            </a:pPr>
            <a:r>
              <a:rPr sz="1200" spc="-5" dirty="0">
                <a:solidFill>
                  <a:srgbClr val="585858"/>
                </a:solidFill>
                <a:latin typeface="Arial"/>
                <a:cs typeface="Arial"/>
              </a:rPr>
              <a:t>• </a:t>
            </a:r>
            <a:r>
              <a:rPr sz="1200" dirty="0">
                <a:solidFill>
                  <a:srgbClr val="585858"/>
                </a:solidFill>
                <a:latin typeface="微软雅黑"/>
                <a:cs typeface="微软雅黑"/>
              </a:rPr>
              <a:t>多方用户共同参与制定一份智能合约。用户通过注册获取公钥  和私钥，根据需要共同商定一份电子化承诺，并用各自私钥进  行签名，签名后的智能合约会传入区块链网络中；</a:t>
            </a:r>
            <a:endParaRPr sz="1200">
              <a:latin typeface="微软雅黑"/>
              <a:cs typeface="微软雅黑"/>
            </a:endParaRPr>
          </a:p>
        </p:txBody>
      </p:sp>
      <p:sp>
        <p:nvSpPr>
          <p:cNvPr id="10" name="object 10"/>
          <p:cNvSpPr/>
          <p:nvPr/>
        </p:nvSpPr>
        <p:spPr>
          <a:xfrm>
            <a:off x="780287" y="2494788"/>
            <a:ext cx="1014984" cy="1088136"/>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1964435" y="4910328"/>
            <a:ext cx="4449445" cy="0"/>
          </a:xfrm>
          <a:custGeom>
            <a:avLst/>
            <a:gdLst/>
            <a:ahLst/>
            <a:cxnLst/>
            <a:rect l="l" t="t" r="r" b="b"/>
            <a:pathLst>
              <a:path w="4449445">
                <a:moveTo>
                  <a:pt x="0" y="0"/>
                </a:moveTo>
                <a:lnTo>
                  <a:pt x="4449445" y="0"/>
                </a:lnTo>
              </a:path>
            </a:pathLst>
          </a:custGeom>
          <a:ln w="3175">
            <a:solidFill>
              <a:srgbClr val="BABABA"/>
            </a:solidFill>
          </a:ln>
        </p:spPr>
        <p:txBody>
          <a:bodyPr wrap="square" lIns="0" tIns="0" rIns="0" bIns="0" rtlCol="0"/>
          <a:lstStyle/>
          <a:p>
            <a:endParaRPr/>
          </a:p>
        </p:txBody>
      </p:sp>
      <p:sp>
        <p:nvSpPr>
          <p:cNvPr id="12" name="object 12"/>
          <p:cNvSpPr/>
          <p:nvPr/>
        </p:nvSpPr>
        <p:spPr>
          <a:xfrm>
            <a:off x="6457188" y="4564379"/>
            <a:ext cx="340360" cy="326390"/>
          </a:xfrm>
          <a:custGeom>
            <a:avLst/>
            <a:gdLst/>
            <a:ahLst/>
            <a:cxnLst/>
            <a:rect l="l" t="t" r="r" b="b"/>
            <a:pathLst>
              <a:path w="340359" h="326389">
                <a:moveTo>
                  <a:pt x="152654" y="195834"/>
                </a:moveTo>
                <a:lnTo>
                  <a:pt x="102362" y="195834"/>
                </a:lnTo>
                <a:lnTo>
                  <a:pt x="96392" y="201930"/>
                </a:lnTo>
                <a:lnTo>
                  <a:pt x="96392" y="320040"/>
                </a:lnTo>
                <a:lnTo>
                  <a:pt x="102362" y="326136"/>
                </a:lnTo>
                <a:lnTo>
                  <a:pt x="152654" y="326136"/>
                </a:lnTo>
                <a:lnTo>
                  <a:pt x="158622" y="320040"/>
                </a:lnTo>
                <a:lnTo>
                  <a:pt x="158622" y="201930"/>
                </a:lnTo>
                <a:lnTo>
                  <a:pt x="152654" y="195834"/>
                </a:lnTo>
                <a:close/>
              </a:path>
              <a:path w="340359" h="326389">
                <a:moveTo>
                  <a:pt x="79375" y="203835"/>
                </a:moveTo>
                <a:lnTo>
                  <a:pt x="41401" y="203835"/>
                </a:lnTo>
                <a:lnTo>
                  <a:pt x="45719" y="207137"/>
                </a:lnTo>
                <a:lnTo>
                  <a:pt x="50164" y="209931"/>
                </a:lnTo>
                <a:lnTo>
                  <a:pt x="55117" y="212090"/>
                </a:lnTo>
                <a:lnTo>
                  <a:pt x="55117" y="229489"/>
                </a:lnTo>
                <a:lnTo>
                  <a:pt x="60070" y="234442"/>
                </a:lnTo>
                <a:lnTo>
                  <a:pt x="79375" y="234442"/>
                </a:lnTo>
                <a:lnTo>
                  <a:pt x="79375" y="203835"/>
                </a:lnTo>
                <a:close/>
              </a:path>
              <a:path w="340359" h="326389">
                <a:moveTo>
                  <a:pt x="25908" y="96012"/>
                </a:moveTo>
                <a:lnTo>
                  <a:pt x="22987" y="96774"/>
                </a:lnTo>
                <a:lnTo>
                  <a:pt x="20192" y="97536"/>
                </a:lnTo>
                <a:lnTo>
                  <a:pt x="17779" y="99314"/>
                </a:lnTo>
                <a:lnTo>
                  <a:pt x="16383" y="101854"/>
                </a:lnTo>
                <a:lnTo>
                  <a:pt x="3048" y="125095"/>
                </a:lnTo>
                <a:lnTo>
                  <a:pt x="0" y="130302"/>
                </a:lnTo>
                <a:lnTo>
                  <a:pt x="1777" y="137033"/>
                </a:lnTo>
                <a:lnTo>
                  <a:pt x="6985" y="140081"/>
                </a:lnTo>
                <a:lnTo>
                  <a:pt x="17145" y="145923"/>
                </a:lnTo>
                <a:lnTo>
                  <a:pt x="16383" y="151130"/>
                </a:lnTo>
                <a:lnTo>
                  <a:pt x="16383" y="156464"/>
                </a:lnTo>
                <a:lnTo>
                  <a:pt x="17145" y="161544"/>
                </a:lnTo>
                <a:lnTo>
                  <a:pt x="6985" y="167386"/>
                </a:lnTo>
                <a:lnTo>
                  <a:pt x="1777" y="170434"/>
                </a:lnTo>
                <a:lnTo>
                  <a:pt x="0" y="177292"/>
                </a:lnTo>
                <a:lnTo>
                  <a:pt x="3048" y="182499"/>
                </a:lnTo>
                <a:lnTo>
                  <a:pt x="17779" y="208153"/>
                </a:lnTo>
                <a:lnTo>
                  <a:pt x="20192" y="210058"/>
                </a:lnTo>
                <a:lnTo>
                  <a:pt x="22987" y="210820"/>
                </a:lnTo>
                <a:lnTo>
                  <a:pt x="25908" y="211582"/>
                </a:lnTo>
                <a:lnTo>
                  <a:pt x="28828" y="211201"/>
                </a:lnTo>
                <a:lnTo>
                  <a:pt x="31369" y="209677"/>
                </a:lnTo>
                <a:lnTo>
                  <a:pt x="41401" y="203835"/>
                </a:lnTo>
                <a:lnTo>
                  <a:pt x="79375" y="203835"/>
                </a:lnTo>
                <a:lnTo>
                  <a:pt x="79375" y="203454"/>
                </a:lnTo>
                <a:lnTo>
                  <a:pt x="81153" y="197993"/>
                </a:lnTo>
                <a:lnTo>
                  <a:pt x="83758" y="193802"/>
                </a:lnTo>
                <a:lnTo>
                  <a:pt x="79375" y="193802"/>
                </a:lnTo>
                <a:lnTo>
                  <a:pt x="63875" y="190658"/>
                </a:lnTo>
                <a:lnTo>
                  <a:pt x="51196" y="182086"/>
                </a:lnTo>
                <a:lnTo>
                  <a:pt x="42638" y="169370"/>
                </a:lnTo>
                <a:lnTo>
                  <a:pt x="39497" y="153797"/>
                </a:lnTo>
                <a:lnTo>
                  <a:pt x="42638" y="138223"/>
                </a:lnTo>
                <a:lnTo>
                  <a:pt x="51196" y="125507"/>
                </a:lnTo>
                <a:lnTo>
                  <a:pt x="63875" y="116935"/>
                </a:lnTo>
                <a:lnTo>
                  <a:pt x="79375" y="113792"/>
                </a:lnTo>
                <a:lnTo>
                  <a:pt x="149408" y="113792"/>
                </a:lnTo>
                <a:lnTo>
                  <a:pt x="143523" y="103632"/>
                </a:lnTo>
                <a:lnTo>
                  <a:pt x="41401" y="103632"/>
                </a:lnTo>
                <a:lnTo>
                  <a:pt x="31369" y="97790"/>
                </a:lnTo>
                <a:lnTo>
                  <a:pt x="28828" y="96393"/>
                </a:lnTo>
                <a:lnTo>
                  <a:pt x="25908" y="96012"/>
                </a:lnTo>
                <a:close/>
              </a:path>
              <a:path w="340359" h="326389">
                <a:moveTo>
                  <a:pt x="84073" y="193294"/>
                </a:moveTo>
                <a:lnTo>
                  <a:pt x="82550" y="193421"/>
                </a:lnTo>
                <a:lnTo>
                  <a:pt x="81026" y="193802"/>
                </a:lnTo>
                <a:lnTo>
                  <a:pt x="83758" y="193802"/>
                </a:lnTo>
                <a:lnTo>
                  <a:pt x="84073" y="193294"/>
                </a:lnTo>
                <a:close/>
              </a:path>
              <a:path w="340359" h="326389">
                <a:moveTo>
                  <a:pt x="79502" y="125095"/>
                </a:moveTo>
                <a:lnTo>
                  <a:pt x="68320" y="127347"/>
                </a:lnTo>
                <a:lnTo>
                  <a:pt x="59197" y="133492"/>
                </a:lnTo>
                <a:lnTo>
                  <a:pt x="53052" y="142615"/>
                </a:lnTo>
                <a:lnTo>
                  <a:pt x="50800" y="153797"/>
                </a:lnTo>
                <a:lnTo>
                  <a:pt x="53052" y="164905"/>
                </a:lnTo>
                <a:lnTo>
                  <a:pt x="59197" y="173990"/>
                </a:lnTo>
                <a:lnTo>
                  <a:pt x="68320" y="180121"/>
                </a:lnTo>
                <a:lnTo>
                  <a:pt x="79502" y="182372"/>
                </a:lnTo>
                <a:lnTo>
                  <a:pt x="90610" y="180121"/>
                </a:lnTo>
                <a:lnTo>
                  <a:pt x="99695" y="173990"/>
                </a:lnTo>
                <a:lnTo>
                  <a:pt x="105826" y="164905"/>
                </a:lnTo>
                <a:lnTo>
                  <a:pt x="108077" y="153797"/>
                </a:lnTo>
                <a:lnTo>
                  <a:pt x="105826" y="142615"/>
                </a:lnTo>
                <a:lnTo>
                  <a:pt x="99695" y="133492"/>
                </a:lnTo>
                <a:lnTo>
                  <a:pt x="90610" y="127347"/>
                </a:lnTo>
                <a:lnTo>
                  <a:pt x="79502" y="125095"/>
                </a:lnTo>
                <a:close/>
              </a:path>
              <a:path w="340359" h="326389">
                <a:moveTo>
                  <a:pt x="149408" y="113792"/>
                </a:moveTo>
                <a:lnTo>
                  <a:pt x="79375" y="113792"/>
                </a:lnTo>
                <a:lnTo>
                  <a:pt x="94948" y="116935"/>
                </a:lnTo>
                <a:lnTo>
                  <a:pt x="107664" y="125507"/>
                </a:lnTo>
                <a:lnTo>
                  <a:pt x="116236" y="138223"/>
                </a:lnTo>
                <a:lnTo>
                  <a:pt x="119380" y="153797"/>
                </a:lnTo>
                <a:lnTo>
                  <a:pt x="118756" y="160760"/>
                </a:lnTo>
                <a:lnTo>
                  <a:pt x="116967" y="167306"/>
                </a:lnTo>
                <a:lnTo>
                  <a:pt x="114129" y="173353"/>
                </a:lnTo>
                <a:lnTo>
                  <a:pt x="110362" y="178816"/>
                </a:lnTo>
                <a:lnTo>
                  <a:pt x="148970" y="178816"/>
                </a:lnTo>
                <a:lnTo>
                  <a:pt x="152908" y="179578"/>
                </a:lnTo>
                <a:lnTo>
                  <a:pt x="156463" y="180975"/>
                </a:lnTo>
                <a:lnTo>
                  <a:pt x="158368" y="176022"/>
                </a:lnTo>
                <a:lnTo>
                  <a:pt x="156717" y="170180"/>
                </a:lnTo>
                <a:lnTo>
                  <a:pt x="141732" y="161544"/>
                </a:lnTo>
                <a:lnTo>
                  <a:pt x="142112" y="159004"/>
                </a:lnTo>
                <a:lnTo>
                  <a:pt x="142620" y="156464"/>
                </a:lnTo>
                <a:lnTo>
                  <a:pt x="142620" y="151130"/>
                </a:lnTo>
                <a:lnTo>
                  <a:pt x="142112" y="148463"/>
                </a:lnTo>
                <a:lnTo>
                  <a:pt x="141732" y="145923"/>
                </a:lnTo>
                <a:lnTo>
                  <a:pt x="151891" y="140081"/>
                </a:lnTo>
                <a:lnTo>
                  <a:pt x="154432" y="138684"/>
                </a:lnTo>
                <a:lnTo>
                  <a:pt x="156210" y="136271"/>
                </a:lnTo>
                <a:lnTo>
                  <a:pt x="156971" y="133350"/>
                </a:lnTo>
                <a:lnTo>
                  <a:pt x="157734" y="130556"/>
                </a:lnTo>
                <a:lnTo>
                  <a:pt x="157353" y="127508"/>
                </a:lnTo>
                <a:lnTo>
                  <a:pt x="149408" y="113792"/>
                </a:lnTo>
                <a:close/>
              </a:path>
              <a:path w="340359" h="326389">
                <a:moveTo>
                  <a:pt x="98933" y="73152"/>
                </a:moveTo>
                <a:lnTo>
                  <a:pt x="60070" y="73152"/>
                </a:lnTo>
                <a:lnTo>
                  <a:pt x="55117" y="78105"/>
                </a:lnTo>
                <a:lnTo>
                  <a:pt x="55117" y="95504"/>
                </a:lnTo>
                <a:lnTo>
                  <a:pt x="50164" y="97536"/>
                </a:lnTo>
                <a:lnTo>
                  <a:pt x="45719" y="100457"/>
                </a:lnTo>
                <a:lnTo>
                  <a:pt x="41401" y="103632"/>
                </a:lnTo>
                <a:lnTo>
                  <a:pt x="117475" y="103632"/>
                </a:lnTo>
                <a:lnTo>
                  <a:pt x="113284" y="100457"/>
                </a:lnTo>
                <a:lnTo>
                  <a:pt x="108838" y="97536"/>
                </a:lnTo>
                <a:lnTo>
                  <a:pt x="103759" y="95504"/>
                </a:lnTo>
                <a:lnTo>
                  <a:pt x="103759" y="78105"/>
                </a:lnTo>
                <a:lnTo>
                  <a:pt x="98933" y="73152"/>
                </a:lnTo>
                <a:close/>
              </a:path>
              <a:path w="340359" h="326389">
                <a:moveTo>
                  <a:pt x="132714" y="94869"/>
                </a:moveTo>
                <a:lnTo>
                  <a:pt x="127508" y="97790"/>
                </a:lnTo>
                <a:lnTo>
                  <a:pt x="117475" y="103632"/>
                </a:lnTo>
                <a:lnTo>
                  <a:pt x="143523" y="103632"/>
                </a:lnTo>
                <a:lnTo>
                  <a:pt x="139445" y="96647"/>
                </a:lnTo>
                <a:lnTo>
                  <a:pt x="132714" y="94869"/>
                </a:lnTo>
                <a:close/>
              </a:path>
              <a:path w="340359" h="326389">
                <a:moveTo>
                  <a:pt x="243078" y="139192"/>
                </a:moveTo>
                <a:lnTo>
                  <a:pt x="193039" y="139192"/>
                </a:lnTo>
                <a:lnTo>
                  <a:pt x="186943" y="145161"/>
                </a:lnTo>
                <a:lnTo>
                  <a:pt x="186943" y="320040"/>
                </a:lnTo>
                <a:lnTo>
                  <a:pt x="193039" y="326136"/>
                </a:lnTo>
                <a:lnTo>
                  <a:pt x="243078" y="326136"/>
                </a:lnTo>
                <a:lnTo>
                  <a:pt x="249173" y="320040"/>
                </a:lnTo>
                <a:lnTo>
                  <a:pt x="249173" y="145161"/>
                </a:lnTo>
                <a:lnTo>
                  <a:pt x="243078" y="139192"/>
                </a:lnTo>
                <a:close/>
              </a:path>
              <a:path w="340359" h="326389">
                <a:moveTo>
                  <a:pt x="333756" y="82423"/>
                </a:moveTo>
                <a:lnTo>
                  <a:pt x="283717" y="82423"/>
                </a:lnTo>
                <a:lnTo>
                  <a:pt x="277621" y="88519"/>
                </a:lnTo>
                <a:lnTo>
                  <a:pt x="277621" y="320040"/>
                </a:lnTo>
                <a:lnTo>
                  <a:pt x="283717" y="326136"/>
                </a:lnTo>
                <a:lnTo>
                  <a:pt x="333756" y="326136"/>
                </a:lnTo>
                <a:lnTo>
                  <a:pt x="339852" y="320040"/>
                </a:lnTo>
                <a:lnTo>
                  <a:pt x="339852" y="88519"/>
                </a:lnTo>
                <a:lnTo>
                  <a:pt x="333756" y="82423"/>
                </a:lnTo>
                <a:close/>
              </a:path>
              <a:path w="340359" h="326389">
                <a:moveTo>
                  <a:pt x="260604" y="103886"/>
                </a:moveTo>
                <a:lnTo>
                  <a:pt x="219075" y="103886"/>
                </a:lnTo>
                <a:lnTo>
                  <a:pt x="222377" y="106426"/>
                </a:lnTo>
                <a:lnTo>
                  <a:pt x="225933" y="108585"/>
                </a:lnTo>
                <a:lnTo>
                  <a:pt x="229869" y="110236"/>
                </a:lnTo>
                <a:lnTo>
                  <a:pt x="229869" y="120269"/>
                </a:lnTo>
                <a:lnTo>
                  <a:pt x="230123" y="121285"/>
                </a:lnTo>
                <a:lnTo>
                  <a:pt x="230378" y="122174"/>
                </a:lnTo>
                <a:lnTo>
                  <a:pt x="242315" y="122174"/>
                </a:lnTo>
                <a:lnTo>
                  <a:pt x="248538" y="124333"/>
                </a:lnTo>
                <a:lnTo>
                  <a:pt x="253618" y="128016"/>
                </a:lnTo>
                <a:lnTo>
                  <a:pt x="256286" y="130048"/>
                </a:lnTo>
                <a:lnTo>
                  <a:pt x="258698" y="132334"/>
                </a:lnTo>
                <a:lnTo>
                  <a:pt x="260604" y="135128"/>
                </a:lnTo>
                <a:lnTo>
                  <a:pt x="260604" y="103886"/>
                </a:lnTo>
                <a:close/>
              </a:path>
              <a:path w="340359" h="326389">
                <a:moveTo>
                  <a:pt x="206629" y="18161"/>
                </a:moveTo>
                <a:lnTo>
                  <a:pt x="204469" y="18796"/>
                </a:lnTo>
                <a:lnTo>
                  <a:pt x="202184" y="19431"/>
                </a:lnTo>
                <a:lnTo>
                  <a:pt x="200279" y="20828"/>
                </a:lnTo>
                <a:lnTo>
                  <a:pt x="199136" y="22860"/>
                </a:lnTo>
                <a:lnTo>
                  <a:pt x="188594" y="41148"/>
                </a:lnTo>
                <a:lnTo>
                  <a:pt x="186182" y="45466"/>
                </a:lnTo>
                <a:lnTo>
                  <a:pt x="187452" y="50673"/>
                </a:lnTo>
                <a:lnTo>
                  <a:pt x="191769" y="53086"/>
                </a:lnTo>
                <a:lnTo>
                  <a:pt x="199770" y="57785"/>
                </a:lnTo>
                <a:lnTo>
                  <a:pt x="199389" y="59817"/>
                </a:lnTo>
                <a:lnTo>
                  <a:pt x="199136" y="61849"/>
                </a:lnTo>
                <a:lnTo>
                  <a:pt x="199136" y="66167"/>
                </a:lnTo>
                <a:lnTo>
                  <a:pt x="199389" y="68199"/>
                </a:lnTo>
                <a:lnTo>
                  <a:pt x="199770" y="70231"/>
                </a:lnTo>
                <a:lnTo>
                  <a:pt x="191769" y="74930"/>
                </a:lnTo>
                <a:lnTo>
                  <a:pt x="187452" y="77343"/>
                </a:lnTo>
                <a:lnTo>
                  <a:pt x="186182" y="82677"/>
                </a:lnTo>
                <a:lnTo>
                  <a:pt x="199136" y="105283"/>
                </a:lnTo>
                <a:lnTo>
                  <a:pt x="200279" y="107315"/>
                </a:lnTo>
                <a:lnTo>
                  <a:pt x="202184" y="108712"/>
                </a:lnTo>
                <a:lnTo>
                  <a:pt x="204469" y="109347"/>
                </a:lnTo>
                <a:lnTo>
                  <a:pt x="206629" y="109982"/>
                </a:lnTo>
                <a:lnTo>
                  <a:pt x="209041" y="109601"/>
                </a:lnTo>
                <a:lnTo>
                  <a:pt x="219075" y="103886"/>
                </a:lnTo>
                <a:lnTo>
                  <a:pt x="260604" y="103886"/>
                </a:lnTo>
                <a:lnTo>
                  <a:pt x="260604" y="96139"/>
                </a:lnTo>
                <a:lnTo>
                  <a:pt x="263009" y="84230"/>
                </a:lnTo>
                <a:lnTo>
                  <a:pt x="264824" y="81534"/>
                </a:lnTo>
                <a:lnTo>
                  <a:pt x="239521" y="81534"/>
                </a:lnTo>
                <a:lnTo>
                  <a:pt x="231647" y="73787"/>
                </a:lnTo>
                <a:lnTo>
                  <a:pt x="231647" y="54356"/>
                </a:lnTo>
                <a:lnTo>
                  <a:pt x="239521" y="46482"/>
                </a:lnTo>
                <a:lnTo>
                  <a:pt x="311206" y="46482"/>
                </a:lnTo>
                <a:lnTo>
                  <a:pt x="311404" y="45593"/>
                </a:lnTo>
                <a:lnTo>
                  <a:pt x="311150" y="43180"/>
                </a:lnTo>
                <a:lnTo>
                  <a:pt x="309880" y="41148"/>
                </a:lnTo>
                <a:lnTo>
                  <a:pt x="300146" y="24257"/>
                </a:lnTo>
                <a:lnTo>
                  <a:pt x="219075" y="24257"/>
                </a:lnTo>
                <a:lnTo>
                  <a:pt x="211073" y="19685"/>
                </a:lnTo>
                <a:lnTo>
                  <a:pt x="209041" y="18415"/>
                </a:lnTo>
                <a:lnTo>
                  <a:pt x="206629" y="18161"/>
                </a:lnTo>
                <a:close/>
              </a:path>
              <a:path w="340359" h="326389">
                <a:moveTo>
                  <a:pt x="311206" y="46482"/>
                </a:moveTo>
                <a:lnTo>
                  <a:pt x="258953" y="46482"/>
                </a:lnTo>
                <a:lnTo>
                  <a:pt x="266827" y="54356"/>
                </a:lnTo>
                <a:lnTo>
                  <a:pt x="266827" y="73787"/>
                </a:lnTo>
                <a:lnTo>
                  <a:pt x="258953" y="81534"/>
                </a:lnTo>
                <a:lnTo>
                  <a:pt x="264824" y="81534"/>
                </a:lnTo>
                <a:lnTo>
                  <a:pt x="269557" y="74501"/>
                </a:lnTo>
                <a:lnTo>
                  <a:pt x="279249" y="67939"/>
                </a:lnTo>
                <a:lnTo>
                  <a:pt x="291084" y="65532"/>
                </a:lnTo>
                <a:lnTo>
                  <a:pt x="299212" y="65532"/>
                </a:lnTo>
                <a:lnTo>
                  <a:pt x="299338" y="61849"/>
                </a:lnTo>
                <a:lnTo>
                  <a:pt x="298831" y="57785"/>
                </a:lnTo>
                <a:lnTo>
                  <a:pt x="306705" y="53086"/>
                </a:lnTo>
                <a:lnTo>
                  <a:pt x="308737" y="52070"/>
                </a:lnTo>
                <a:lnTo>
                  <a:pt x="310261" y="50038"/>
                </a:lnTo>
                <a:lnTo>
                  <a:pt x="310895" y="47879"/>
                </a:lnTo>
                <a:lnTo>
                  <a:pt x="311206" y="46482"/>
                </a:lnTo>
                <a:close/>
              </a:path>
              <a:path w="340359" h="326389">
                <a:moveTo>
                  <a:pt x="264667" y="0"/>
                </a:moveTo>
                <a:lnTo>
                  <a:pt x="233807" y="0"/>
                </a:lnTo>
                <a:lnTo>
                  <a:pt x="229869" y="3937"/>
                </a:lnTo>
                <a:lnTo>
                  <a:pt x="229869" y="17780"/>
                </a:lnTo>
                <a:lnTo>
                  <a:pt x="225933" y="19431"/>
                </a:lnTo>
                <a:lnTo>
                  <a:pt x="222377" y="21717"/>
                </a:lnTo>
                <a:lnTo>
                  <a:pt x="219075" y="24257"/>
                </a:lnTo>
                <a:lnTo>
                  <a:pt x="279400" y="24257"/>
                </a:lnTo>
                <a:lnTo>
                  <a:pt x="276097" y="21717"/>
                </a:lnTo>
                <a:lnTo>
                  <a:pt x="272541" y="19431"/>
                </a:lnTo>
                <a:lnTo>
                  <a:pt x="268605" y="17780"/>
                </a:lnTo>
                <a:lnTo>
                  <a:pt x="268605" y="3937"/>
                </a:lnTo>
                <a:lnTo>
                  <a:pt x="264667" y="0"/>
                </a:lnTo>
                <a:close/>
              </a:path>
              <a:path w="340359" h="326389">
                <a:moveTo>
                  <a:pt x="291591" y="17272"/>
                </a:moveTo>
                <a:lnTo>
                  <a:pt x="279400" y="24257"/>
                </a:lnTo>
                <a:lnTo>
                  <a:pt x="300146" y="24257"/>
                </a:lnTo>
                <a:lnTo>
                  <a:pt x="296926" y="18669"/>
                </a:lnTo>
                <a:lnTo>
                  <a:pt x="291591" y="17272"/>
                </a:lnTo>
                <a:close/>
              </a:path>
            </a:pathLst>
          </a:custGeom>
          <a:solidFill>
            <a:srgbClr val="7E7E7E"/>
          </a:solidFill>
        </p:spPr>
        <p:txBody>
          <a:bodyPr wrap="square" lIns="0" tIns="0" rIns="0" bIns="0" rtlCol="0"/>
          <a:lstStyle/>
          <a:p>
            <a:endParaRPr/>
          </a:p>
        </p:txBody>
      </p:sp>
      <p:sp>
        <p:nvSpPr>
          <p:cNvPr id="13" name="object 13"/>
          <p:cNvSpPr txBox="1"/>
          <p:nvPr/>
        </p:nvSpPr>
        <p:spPr>
          <a:xfrm>
            <a:off x="2043429" y="3765295"/>
            <a:ext cx="4312920" cy="1115060"/>
          </a:xfrm>
          <a:prstGeom prst="rect">
            <a:avLst/>
          </a:prstGeom>
        </p:spPr>
        <p:txBody>
          <a:bodyPr vert="horz" wrap="square" lIns="0" tIns="0" rIns="0" bIns="0" rtlCol="0">
            <a:spAutoFit/>
          </a:bodyPr>
          <a:lstStyle/>
          <a:p>
            <a:pPr marL="12700">
              <a:lnSpc>
                <a:spcPct val="100000"/>
              </a:lnSpc>
            </a:pPr>
            <a:r>
              <a:rPr sz="1600" b="1" spc="-10" dirty="0">
                <a:solidFill>
                  <a:srgbClr val="585858"/>
                </a:solidFill>
                <a:latin typeface="微软雅黑"/>
                <a:cs typeface="微软雅黑"/>
              </a:rPr>
              <a:t>第二步</a:t>
            </a:r>
            <a:endParaRPr sz="1600">
              <a:latin typeface="微软雅黑"/>
              <a:cs typeface="微软雅黑"/>
            </a:endParaRPr>
          </a:p>
          <a:p>
            <a:pPr marL="184785" marR="5080" indent="-172720">
              <a:lnSpc>
                <a:spcPct val="100000"/>
              </a:lnSpc>
              <a:spcBef>
                <a:spcPts val="1000"/>
              </a:spcBef>
            </a:pPr>
            <a:r>
              <a:rPr sz="1200" spc="-5" dirty="0">
                <a:solidFill>
                  <a:srgbClr val="585858"/>
                </a:solidFill>
                <a:latin typeface="Arial"/>
                <a:cs typeface="Arial"/>
              </a:rPr>
              <a:t>• </a:t>
            </a:r>
            <a:r>
              <a:rPr sz="1200" dirty="0">
                <a:solidFill>
                  <a:srgbClr val="585858"/>
                </a:solidFill>
                <a:latin typeface="微软雅黑"/>
                <a:cs typeface="微软雅黑"/>
              </a:rPr>
              <a:t>合约通过网络扩散并存入每个节点上，一旦共识机制被触发启  </a:t>
            </a:r>
            <a:r>
              <a:rPr sz="1200" spc="-5" dirty="0">
                <a:solidFill>
                  <a:srgbClr val="585858"/>
                </a:solidFill>
                <a:latin typeface="微软雅黑"/>
                <a:cs typeface="微软雅黑"/>
              </a:rPr>
              <a:t>用，验证节点将合约集合的Hash值封装成一个区块结构链并  </a:t>
            </a:r>
            <a:r>
              <a:rPr sz="1200" dirty="0">
                <a:solidFill>
                  <a:srgbClr val="585858"/>
                </a:solidFill>
                <a:latin typeface="微软雅黑"/>
                <a:cs typeface="微软雅黑"/>
              </a:rPr>
              <a:t>迅速扩散到全网然后进行私钥签名与账户匹配的有效性验证，  通过后将合约最终写入区块链中；</a:t>
            </a:r>
            <a:endParaRPr sz="1200">
              <a:latin typeface="微软雅黑"/>
              <a:cs typeface="微软雅黑"/>
            </a:endParaRPr>
          </a:p>
        </p:txBody>
      </p:sp>
      <p:sp>
        <p:nvSpPr>
          <p:cNvPr id="14" name="object 14"/>
          <p:cNvSpPr/>
          <p:nvPr/>
        </p:nvSpPr>
        <p:spPr>
          <a:xfrm>
            <a:off x="780287" y="3823715"/>
            <a:ext cx="1014984" cy="1086612"/>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1964435" y="6239255"/>
            <a:ext cx="4449445" cy="0"/>
          </a:xfrm>
          <a:custGeom>
            <a:avLst/>
            <a:gdLst/>
            <a:ahLst/>
            <a:cxnLst/>
            <a:rect l="l" t="t" r="r" b="b"/>
            <a:pathLst>
              <a:path w="4449445">
                <a:moveTo>
                  <a:pt x="0" y="0"/>
                </a:moveTo>
                <a:lnTo>
                  <a:pt x="4449445" y="0"/>
                </a:lnTo>
              </a:path>
            </a:pathLst>
          </a:custGeom>
          <a:ln w="3175">
            <a:solidFill>
              <a:srgbClr val="BABABA"/>
            </a:solidFill>
          </a:ln>
        </p:spPr>
        <p:txBody>
          <a:bodyPr wrap="square" lIns="0" tIns="0" rIns="0" bIns="0" rtlCol="0"/>
          <a:lstStyle/>
          <a:p>
            <a:endParaRPr/>
          </a:p>
        </p:txBody>
      </p:sp>
      <p:sp>
        <p:nvSpPr>
          <p:cNvPr id="16" name="object 16"/>
          <p:cNvSpPr/>
          <p:nvPr/>
        </p:nvSpPr>
        <p:spPr>
          <a:xfrm>
            <a:off x="6457188" y="5893308"/>
            <a:ext cx="340360" cy="325120"/>
          </a:xfrm>
          <a:custGeom>
            <a:avLst/>
            <a:gdLst/>
            <a:ahLst/>
            <a:cxnLst/>
            <a:rect l="l" t="t" r="r" b="b"/>
            <a:pathLst>
              <a:path w="340359" h="325120">
                <a:moveTo>
                  <a:pt x="152654" y="194881"/>
                </a:moveTo>
                <a:lnTo>
                  <a:pt x="102362" y="194881"/>
                </a:lnTo>
                <a:lnTo>
                  <a:pt x="96392" y="200952"/>
                </a:lnTo>
                <a:lnTo>
                  <a:pt x="96392" y="318541"/>
                </a:lnTo>
                <a:lnTo>
                  <a:pt x="102362" y="324611"/>
                </a:lnTo>
                <a:lnTo>
                  <a:pt x="152654" y="324611"/>
                </a:lnTo>
                <a:lnTo>
                  <a:pt x="158622" y="318541"/>
                </a:lnTo>
                <a:lnTo>
                  <a:pt x="158622" y="200952"/>
                </a:lnTo>
                <a:lnTo>
                  <a:pt x="152654" y="194881"/>
                </a:lnTo>
                <a:close/>
              </a:path>
              <a:path w="340359" h="325120">
                <a:moveTo>
                  <a:pt x="79375" y="202933"/>
                </a:moveTo>
                <a:lnTo>
                  <a:pt x="41401" y="202933"/>
                </a:lnTo>
                <a:lnTo>
                  <a:pt x="45719" y="206146"/>
                </a:lnTo>
                <a:lnTo>
                  <a:pt x="50164" y="208953"/>
                </a:lnTo>
                <a:lnTo>
                  <a:pt x="55117" y="211048"/>
                </a:lnTo>
                <a:lnTo>
                  <a:pt x="55117" y="228396"/>
                </a:lnTo>
                <a:lnTo>
                  <a:pt x="60070" y="233286"/>
                </a:lnTo>
                <a:lnTo>
                  <a:pt x="79375" y="233286"/>
                </a:lnTo>
                <a:lnTo>
                  <a:pt x="79375" y="202933"/>
                </a:lnTo>
                <a:close/>
              </a:path>
              <a:path w="340359" h="325120">
                <a:moveTo>
                  <a:pt x="25908" y="95542"/>
                </a:moveTo>
                <a:lnTo>
                  <a:pt x="22987" y="96304"/>
                </a:lnTo>
                <a:lnTo>
                  <a:pt x="20192" y="97066"/>
                </a:lnTo>
                <a:lnTo>
                  <a:pt x="17779" y="98856"/>
                </a:lnTo>
                <a:lnTo>
                  <a:pt x="16383" y="101409"/>
                </a:lnTo>
                <a:lnTo>
                  <a:pt x="1583" y="126961"/>
                </a:lnTo>
                <a:lnTo>
                  <a:pt x="0" y="129666"/>
                </a:lnTo>
                <a:lnTo>
                  <a:pt x="1777" y="136397"/>
                </a:lnTo>
                <a:lnTo>
                  <a:pt x="17145" y="145224"/>
                </a:lnTo>
                <a:lnTo>
                  <a:pt x="16383" y="150380"/>
                </a:lnTo>
                <a:lnTo>
                  <a:pt x="16383" y="155740"/>
                </a:lnTo>
                <a:lnTo>
                  <a:pt x="17145" y="160845"/>
                </a:lnTo>
                <a:lnTo>
                  <a:pt x="1777" y="169671"/>
                </a:lnTo>
                <a:lnTo>
                  <a:pt x="0" y="176402"/>
                </a:lnTo>
                <a:lnTo>
                  <a:pt x="16383" y="204723"/>
                </a:lnTo>
                <a:lnTo>
                  <a:pt x="17779" y="207213"/>
                </a:lnTo>
                <a:lnTo>
                  <a:pt x="20192" y="209054"/>
                </a:lnTo>
                <a:lnTo>
                  <a:pt x="22987" y="209816"/>
                </a:lnTo>
                <a:lnTo>
                  <a:pt x="25908" y="210540"/>
                </a:lnTo>
                <a:lnTo>
                  <a:pt x="28828" y="210172"/>
                </a:lnTo>
                <a:lnTo>
                  <a:pt x="41401" y="202933"/>
                </a:lnTo>
                <a:lnTo>
                  <a:pt x="79375" y="202933"/>
                </a:lnTo>
                <a:lnTo>
                  <a:pt x="79375" y="202526"/>
                </a:lnTo>
                <a:lnTo>
                  <a:pt x="81153" y="197065"/>
                </a:lnTo>
                <a:lnTo>
                  <a:pt x="83750" y="192887"/>
                </a:lnTo>
                <a:lnTo>
                  <a:pt x="79375" y="192887"/>
                </a:lnTo>
                <a:lnTo>
                  <a:pt x="63875" y="189753"/>
                </a:lnTo>
                <a:lnTo>
                  <a:pt x="51196" y="181209"/>
                </a:lnTo>
                <a:lnTo>
                  <a:pt x="42638" y="168541"/>
                </a:lnTo>
                <a:lnTo>
                  <a:pt x="39497" y="153034"/>
                </a:lnTo>
                <a:lnTo>
                  <a:pt x="42638" y="137565"/>
                </a:lnTo>
                <a:lnTo>
                  <a:pt x="51196" y="124915"/>
                </a:lnTo>
                <a:lnTo>
                  <a:pt x="63875" y="116378"/>
                </a:lnTo>
                <a:lnTo>
                  <a:pt x="79375" y="113245"/>
                </a:lnTo>
                <a:lnTo>
                  <a:pt x="149406" y="113245"/>
                </a:lnTo>
                <a:lnTo>
                  <a:pt x="143502" y="103136"/>
                </a:lnTo>
                <a:lnTo>
                  <a:pt x="41401" y="103136"/>
                </a:lnTo>
                <a:lnTo>
                  <a:pt x="30824" y="97066"/>
                </a:lnTo>
                <a:lnTo>
                  <a:pt x="28828" y="95948"/>
                </a:lnTo>
                <a:lnTo>
                  <a:pt x="25908" y="95542"/>
                </a:lnTo>
                <a:close/>
              </a:path>
              <a:path w="340359" h="325120">
                <a:moveTo>
                  <a:pt x="84073" y="192366"/>
                </a:moveTo>
                <a:lnTo>
                  <a:pt x="82550" y="192570"/>
                </a:lnTo>
                <a:lnTo>
                  <a:pt x="81026" y="192887"/>
                </a:lnTo>
                <a:lnTo>
                  <a:pt x="83750" y="192887"/>
                </a:lnTo>
                <a:lnTo>
                  <a:pt x="84073" y="192366"/>
                </a:lnTo>
                <a:close/>
              </a:path>
              <a:path w="340359" h="325120">
                <a:moveTo>
                  <a:pt x="79502" y="124523"/>
                </a:moveTo>
                <a:lnTo>
                  <a:pt x="68320" y="126763"/>
                </a:lnTo>
                <a:lnTo>
                  <a:pt x="59197" y="132873"/>
                </a:lnTo>
                <a:lnTo>
                  <a:pt x="53052" y="141936"/>
                </a:lnTo>
                <a:lnTo>
                  <a:pt x="50800" y="153034"/>
                </a:lnTo>
                <a:lnTo>
                  <a:pt x="53052" y="164133"/>
                </a:lnTo>
                <a:lnTo>
                  <a:pt x="59197" y="173196"/>
                </a:lnTo>
                <a:lnTo>
                  <a:pt x="68320" y="179306"/>
                </a:lnTo>
                <a:lnTo>
                  <a:pt x="79502" y="181546"/>
                </a:lnTo>
                <a:lnTo>
                  <a:pt x="90610" y="179306"/>
                </a:lnTo>
                <a:lnTo>
                  <a:pt x="99695" y="173196"/>
                </a:lnTo>
                <a:lnTo>
                  <a:pt x="105826" y="164133"/>
                </a:lnTo>
                <a:lnTo>
                  <a:pt x="108077" y="153034"/>
                </a:lnTo>
                <a:lnTo>
                  <a:pt x="105826" y="141936"/>
                </a:lnTo>
                <a:lnTo>
                  <a:pt x="99695" y="132873"/>
                </a:lnTo>
                <a:lnTo>
                  <a:pt x="90610" y="126763"/>
                </a:lnTo>
                <a:lnTo>
                  <a:pt x="79502" y="124523"/>
                </a:lnTo>
                <a:close/>
              </a:path>
              <a:path w="340359" h="325120">
                <a:moveTo>
                  <a:pt x="149406" y="113245"/>
                </a:moveTo>
                <a:lnTo>
                  <a:pt x="79375" y="113245"/>
                </a:lnTo>
                <a:lnTo>
                  <a:pt x="94948" y="116378"/>
                </a:lnTo>
                <a:lnTo>
                  <a:pt x="107664" y="124915"/>
                </a:lnTo>
                <a:lnTo>
                  <a:pt x="116236" y="137565"/>
                </a:lnTo>
                <a:lnTo>
                  <a:pt x="119380" y="153034"/>
                </a:lnTo>
                <a:lnTo>
                  <a:pt x="118756" y="159966"/>
                </a:lnTo>
                <a:lnTo>
                  <a:pt x="116967" y="166484"/>
                </a:lnTo>
                <a:lnTo>
                  <a:pt x="114129" y="172516"/>
                </a:lnTo>
                <a:lnTo>
                  <a:pt x="110362" y="177990"/>
                </a:lnTo>
                <a:lnTo>
                  <a:pt x="148970" y="177990"/>
                </a:lnTo>
                <a:lnTo>
                  <a:pt x="152908" y="178803"/>
                </a:lnTo>
                <a:lnTo>
                  <a:pt x="156463" y="180174"/>
                </a:lnTo>
                <a:lnTo>
                  <a:pt x="158368" y="175234"/>
                </a:lnTo>
                <a:lnTo>
                  <a:pt x="156717" y="169417"/>
                </a:lnTo>
                <a:lnTo>
                  <a:pt x="141732" y="160845"/>
                </a:lnTo>
                <a:lnTo>
                  <a:pt x="142112" y="158292"/>
                </a:lnTo>
                <a:lnTo>
                  <a:pt x="142620" y="155740"/>
                </a:lnTo>
                <a:lnTo>
                  <a:pt x="142620" y="150380"/>
                </a:lnTo>
                <a:lnTo>
                  <a:pt x="142112" y="147827"/>
                </a:lnTo>
                <a:lnTo>
                  <a:pt x="141732" y="145224"/>
                </a:lnTo>
                <a:lnTo>
                  <a:pt x="154432" y="137985"/>
                </a:lnTo>
                <a:lnTo>
                  <a:pt x="156210" y="135585"/>
                </a:lnTo>
                <a:lnTo>
                  <a:pt x="157734" y="129971"/>
                </a:lnTo>
                <a:lnTo>
                  <a:pt x="157353" y="126961"/>
                </a:lnTo>
                <a:lnTo>
                  <a:pt x="155956" y="124459"/>
                </a:lnTo>
                <a:lnTo>
                  <a:pt x="149406" y="113245"/>
                </a:lnTo>
                <a:close/>
              </a:path>
              <a:path w="340359" h="325120">
                <a:moveTo>
                  <a:pt x="98933" y="72783"/>
                </a:moveTo>
                <a:lnTo>
                  <a:pt x="60070" y="72783"/>
                </a:lnTo>
                <a:lnTo>
                  <a:pt x="55117" y="77685"/>
                </a:lnTo>
                <a:lnTo>
                  <a:pt x="55117" y="95021"/>
                </a:lnTo>
                <a:lnTo>
                  <a:pt x="50164" y="97116"/>
                </a:lnTo>
                <a:lnTo>
                  <a:pt x="45719" y="99974"/>
                </a:lnTo>
                <a:lnTo>
                  <a:pt x="41401" y="103136"/>
                </a:lnTo>
                <a:lnTo>
                  <a:pt x="117475" y="103136"/>
                </a:lnTo>
                <a:lnTo>
                  <a:pt x="113284" y="99974"/>
                </a:lnTo>
                <a:lnTo>
                  <a:pt x="108838" y="97116"/>
                </a:lnTo>
                <a:lnTo>
                  <a:pt x="103759" y="95021"/>
                </a:lnTo>
                <a:lnTo>
                  <a:pt x="103759" y="77685"/>
                </a:lnTo>
                <a:lnTo>
                  <a:pt x="98933" y="72783"/>
                </a:lnTo>
                <a:close/>
              </a:path>
              <a:path w="340359" h="325120">
                <a:moveTo>
                  <a:pt x="132714" y="94360"/>
                </a:moveTo>
                <a:lnTo>
                  <a:pt x="117475" y="103136"/>
                </a:lnTo>
                <a:lnTo>
                  <a:pt x="143502" y="103136"/>
                </a:lnTo>
                <a:lnTo>
                  <a:pt x="139445" y="96151"/>
                </a:lnTo>
                <a:lnTo>
                  <a:pt x="132714" y="94360"/>
                </a:lnTo>
                <a:close/>
              </a:path>
              <a:path w="340359" h="325120">
                <a:moveTo>
                  <a:pt x="243078" y="138493"/>
                </a:moveTo>
                <a:lnTo>
                  <a:pt x="193039" y="138493"/>
                </a:lnTo>
                <a:lnTo>
                  <a:pt x="186943" y="144513"/>
                </a:lnTo>
                <a:lnTo>
                  <a:pt x="186943" y="318541"/>
                </a:lnTo>
                <a:lnTo>
                  <a:pt x="193039" y="324611"/>
                </a:lnTo>
                <a:lnTo>
                  <a:pt x="243078" y="324611"/>
                </a:lnTo>
                <a:lnTo>
                  <a:pt x="249173" y="318541"/>
                </a:lnTo>
                <a:lnTo>
                  <a:pt x="249173" y="144513"/>
                </a:lnTo>
                <a:lnTo>
                  <a:pt x="243078" y="138493"/>
                </a:lnTo>
                <a:close/>
              </a:path>
              <a:path w="340359" h="325120">
                <a:moveTo>
                  <a:pt x="333756" y="82092"/>
                </a:moveTo>
                <a:lnTo>
                  <a:pt x="283717" y="82092"/>
                </a:lnTo>
                <a:lnTo>
                  <a:pt x="277621" y="88163"/>
                </a:lnTo>
                <a:lnTo>
                  <a:pt x="277621" y="318541"/>
                </a:lnTo>
                <a:lnTo>
                  <a:pt x="283717" y="324611"/>
                </a:lnTo>
                <a:lnTo>
                  <a:pt x="333756" y="324611"/>
                </a:lnTo>
                <a:lnTo>
                  <a:pt x="339852" y="318541"/>
                </a:lnTo>
                <a:lnTo>
                  <a:pt x="339852" y="88163"/>
                </a:lnTo>
                <a:lnTo>
                  <a:pt x="333756" y="82092"/>
                </a:lnTo>
                <a:close/>
              </a:path>
              <a:path w="340359" h="325120">
                <a:moveTo>
                  <a:pt x="260604" y="103339"/>
                </a:moveTo>
                <a:lnTo>
                  <a:pt x="219075" y="103339"/>
                </a:lnTo>
                <a:lnTo>
                  <a:pt x="222377" y="105892"/>
                </a:lnTo>
                <a:lnTo>
                  <a:pt x="225933" y="108140"/>
                </a:lnTo>
                <a:lnTo>
                  <a:pt x="229869" y="109766"/>
                </a:lnTo>
                <a:lnTo>
                  <a:pt x="229869" y="119773"/>
                </a:lnTo>
                <a:lnTo>
                  <a:pt x="230378" y="121551"/>
                </a:lnTo>
                <a:lnTo>
                  <a:pt x="242315" y="121551"/>
                </a:lnTo>
                <a:lnTo>
                  <a:pt x="248538" y="123799"/>
                </a:lnTo>
                <a:lnTo>
                  <a:pt x="256286" y="129412"/>
                </a:lnTo>
                <a:lnTo>
                  <a:pt x="258698" y="131749"/>
                </a:lnTo>
                <a:lnTo>
                  <a:pt x="260604" y="134454"/>
                </a:lnTo>
                <a:lnTo>
                  <a:pt x="260604" y="103339"/>
                </a:lnTo>
                <a:close/>
              </a:path>
              <a:path w="340359" h="325120">
                <a:moveTo>
                  <a:pt x="206629" y="18059"/>
                </a:moveTo>
                <a:lnTo>
                  <a:pt x="204469" y="18668"/>
                </a:lnTo>
                <a:lnTo>
                  <a:pt x="202184" y="19278"/>
                </a:lnTo>
                <a:lnTo>
                  <a:pt x="200279" y="20713"/>
                </a:lnTo>
                <a:lnTo>
                  <a:pt x="186182" y="45199"/>
                </a:lnTo>
                <a:lnTo>
                  <a:pt x="187452" y="50495"/>
                </a:lnTo>
                <a:lnTo>
                  <a:pt x="191769" y="52895"/>
                </a:lnTo>
                <a:lnTo>
                  <a:pt x="199770" y="57543"/>
                </a:lnTo>
                <a:lnTo>
                  <a:pt x="199389" y="59575"/>
                </a:lnTo>
                <a:lnTo>
                  <a:pt x="199136" y="61620"/>
                </a:lnTo>
                <a:lnTo>
                  <a:pt x="199136" y="65849"/>
                </a:lnTo>
                <a:lnTo>
                  <a:pt x="199389" y="67894"/>
                </a:lnTo>
                <a:lnTo>
                  <a:pt x="199770" y="69938"/>
                </a:lnTo>
                <a:lnTo>
                  <a:pt x="187452" y="76974"/>
                </a:lnTo>
                <a:lnTo>
                  <a:pt x="186182" y="82283"/>
                </a:lnTo>
                <a:lnTo>
                  <a:pt x="200279" y="106756"/>
                </a:lnTo>
                <a:lnTo>
                  <a:pt x="202184" y="108191"/>
                </a:lnTo>
                <a:lnTo>
                  <a:pt x="204469" y="108800"/>
                </a:lnTo>
                <a:lnTo>
                  <a:pt x="206629" y="109410"/>
                </a:lnTo>
                <a:lnTo>
                  <a:pt x="209041" y="109105"/>
                </a:lnTo>
                <a:lnTo>
                  <a:pt x="219075" y="103339"/>
                </a:lnTo>
                <a:lnTo>
                  <a:pt x="260604" y="103339"/>
                </a:lnTo>
                <a:lnTo>
                  <a:pt x="260604" y="95643"/>
                </a:lnTo>
                <a:lnTo>
                  <a:pt x="263009" y="83802"/>
                </a:lnTo>
                <a:lnTo>
                  <a:pt x="264766" y="81203"/>
                </a:lnTo>
                <a:lnTo>
                  <a:pt x="239521" y="81203"/>
                </a:lnTo>
                <a:lnTo>
                  <a:pt x="231647" y="73405"/>
                </a:lnTo>
                <a:lnTo>
                  <a:pt x="231647" y="54063"/>
                </a:lnTo>
                <a:lnTo>
                  <a:pt x="239521" y="46266"/>
                </a:lnTo>
                <a:lnTo>
                  <a:pt x="311207" y="46266"/>
                </a:lnTo>
                <a:lnTo>
                  <a:pt x="311404" y="45402"/>
                </a:lnTo>
                <a:lnTo>
                  <a:pt x="311150" y="43002"/>
                </a:lnTo>
                <a:lnTo>
                  <a:pt x="309880" y="41008"/>
                </a:lnTo>
                <a:lnTo>
                  <a:pt x="300165" y="24129"/>
                </a:lnTo>
                <a:lnTo>
                  <a:pt x="219075" y="24129"/>
                </a:lnTo>
                <a:lnTo>
                  <a:pt x="209041" y="18364"/>
                </a:lnTo>
                <a:lnTo>
                  <a:pt x="206629" y="18059"/>
                </a:lnTo>
                <a:close/>
              </a:path>
              <a:path w="340359" h="325120">
                <a:moveTo>
                  <a:pt x="311207" y="46266"/>
                </a:moveTo>
                <a:lnTo>
                  <a:pt x="258953" y="46266"/>
                </a:lnTo>
                <a:lnTo>
                  <a:pt x="266827" y="54063"/>
                </a:lnTo>
                <a:lnTo>
                  <a:pt x="266827" y="73405"/>
                </a:lnTo>
                <a:lnTo>
                  <a:pt x="258953" y="81203"/>
                </a:lnTo>
                <a:lnTo>
                  <a:pt x="264766" y="81203"/>
                </a:lnTo>
                <a:lnTo>
                  <a:pt x="269557" y="74120"/>
                </a:lnTo>
                <a:lnTo>
                  <a:pt x="279249" y="67586"/>
                </a:lnTo>
                <a:lnTo>
                  <a:pt x="291084" y="65189"/>
                </a:lnTo>
                <a:lnTo>
                  <a:pt x="299212" y="65189"/>
                </a:lnTo>
                <a:lnTo>
                  <a:pt x="299338" y="61620"/>
                </a:lnTo>
                <a:lnTo>
                  <a:pt x="298831" y="57543"/>
                </a:lnTo>
                <a:lnTo>
                  <a:pt x="306705" y="52895"/>
                </a:lnTo>
                <a:lnTo>
                  <a:pt x="308737" y="51777"/>
                </a:lnTo>
                <a:lnTo>
                  <a:pt x="310261" y="49834"/>
                </a:lnTo>
                <a:lnTo>
                  <a:pt x="310895" y="47637"/>
                </a:lnTo>
                <a:lnTo>
                  <a:pt x="311207" y="46266"/>
                </a:lnTo>
                <a:close/>
              </a:path>
              <a:path w="340359" h="325120">
                <a:moveTo>
                  <a:pt x="264667" y="0"/>
                </a:moveTo>
                <a:lnTo>
                  <a:pt x="233807" y="0"/>
                </a:lnTo>
                <a:lnTo>
                  <a:pt x="229869" y="3924"/>
                </a:lnTo>
                <a:lnTo>
                  <a:pt x="229869" y="17703"/>
                </a:lnTo>
                <a:lnTo>
                  <a:pt x="225933" y="19329"/>
                </a:lnTo>
                <a:lnTo>
                  <a:pt x="222377" y="21577"/>
                </a:lnTo>
                <a:lnTo>
                  <a:pt x="219075" y="24129"/>
                </a:lnTo>
                <a:lnTo>
                  <a:pt x="279400" y="24129"/>
                </a:lnTo>
                <a:lnTo>
                  <a:pt x="276097" y="21577"/>
                </a:lnTo>
                <a:lnTo>
                  <a:pt x="272541" y="19329"/>
                </a:lnTo>
                <a:lnTo>
                  <a:pt x="268605" y="17703"/>
                </a:lnTo>
                <a:lnTo>
                  <a:pt x="268605" y="3924"/>
                </a:lnTo>
                <a:lnTo>
                  <a:pt x="264667" y="0"/>
                </a:lnTo>
                <a:close/>
              </a:path>
              <a:path w="340359" h="325120">
                <a:moveTo>
                  <a:pt x="291591" y="17144"/>
                </a:moveTo>
                <a:lnTo>
                  <a:pt x="279400" y="24129"/>
                </a:lnTo>
                <a:lnTo>
                  <a:pt x="300165" y="24129"/>
                </a:lnTo>
                <a:lnTo>
                  <a:pt x="296926" y="18567"/>
                </a:lnTo>
                <a:lnTo>
                  <a:pt x="291591" y="17144"/>
                </a:lnTo>
                <a:close/>
              </a:path>
            </a:pathLst>
          </a:custGeom>
          <a:solidFill>
            <a:srgbClr val="7E7E7E"/>
          </a:solidFill>
        </p:spPr>
        <p:txBody>
          <a:bodyPr wrap="square" lIns="0" tIns="0" rIns="0" bIns="0" rtlCol="0"/>
          <a:lstStyle/>
          <a:p>
            <a:endParaRPr/>
          </a:p>
        </p:txBody>
      </p:sp>
      <p:sp>
        <p:nvSpPr>
          <p:cNvPr id="17" name="object 17"/>
          <p:cNvSpPr txBox="1"/>
          <p:nvPr/>
        </p:nvSpPr>
        <p:spPr>
          <a:xfrm>
            <a:off x="2043429" y="5093589"/>
            <a:ext cx="4312920" cy="932180"/>
          </a:xfrm>
          <a:prstGeom prst="rect">
            <a:avLst/>
          </a:prstGeom>
        </p:spPr>
        <p:txBody>
          <a:bodyPr vert="horz" wrap="square" lIns="0" tIns="0" rIns="0" bIns="0" rtlCol="0">
            <a:spAutoFit/>
          </a:bodyPr>
          <a:lstStyle/>
          <a:p>
            <a:pPr marL="12700">
              <a:lnSpc>
                <a:spcPct val="100000"/>
              </a:lnSpc>
            </a:pPr>
            <a:r>
              <a:rPr sz="1600" b="1" spc="-10" dirty="0">
                <a:solidFill>
                  <a:srgbClr val="585858"/>
                </a:solidFill>
                <a:latin typeface="微软雅黑"/>
                <a:cs typeface="微软雅黑"/>
              </a:rPr>
              <a:t>第三步</a:t>
            </a:r>
            <a:endParaRPr sz="1600">
              <a:latin typeface="微软雅黑"/>
              <a:cs typeface="微软雅黑"/>
            </a:endParaRPr>
          </a:p>
          <a:p>
            <a:pPr marL="184785" marR="5080" indent="-172720" algn="just">
              <a:lnSpc>
                <a:spcPct val="100000"/>
              </a:lnSpc>
              <a:spcBef>
                <a:spcPts val="1000"/>
              </a:spcBef>
            </a:pPr>
            <a:r>
              <a:rPr sz="1200" spc="-5" dirty="0">
                <a:solidFill>
                  <a:srgbClr val="585858"/>
                </a:solidFill>
                <a:latin typeface="Arial"/>
                <a:cs typeface="Arial"/>
              </a:rPr>
              <a:t>• </a:t>
            </a:r>
            <a:r>
              <a:rPr sz="1200" dirty="0">
                <a:solidFill>
                  <a:srgbClr val="585858"/>
                </a:solidFill>
                <a:latin typeface="微软雅黑"/>
                <a:cs typeface="微软雅黑"/>
              </a:rPr>
              <a:t>区块链构建的智能合约自动执行。区块链底层内置的智能合约  系统，遍历每个合约的自动执行状态、事务以及触发条件，自  动完成整个事务和状态的处理，整个过程透明、不可篡改。</a:t>
            </a:r>
            <a:endParaRPr sz="1200">
              <a:latin typeface="微软雅黑"/>
              <a:cs typeface="微软雅黑"/>
            </a:endParaRPr>
          </a:p>
        </p:txBody>
      </p:sp>
      <p:sp>
        <p:nvSpPr>
          <p:cNvPr id="18" name="object 18"/>
          <p:cNvSpPr/>
          <p:nvPr/>
        </p:nvSpPr>
        <p:spPr>
          <a:xfrm>
            <a:off x="780287" y="5151120"/>
            <a:ext cx="1014984" cy="1088136"/>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6946392" y="2871216"/>
            <a:ext cx="79375" cy="3503929"/>
          </a:xfrm>
          <a:custGeom>
            <a:avLst/>
            <a:gdLst/>
            <a:ahLst/>
            <a:cxnLst/>
            <a:rect l="l" t="t" r="r" b="b"/>
            <a:pathLst>
              <a:path w="79375" h="3503929">
                <a:moveTo>
                  <a:pt x="0" y="0"/>
                </a:moveTo>
                <a:lnTo>
                  <a:pt x="0" y="3503676"/>
                </a:lnTo>
                <a:lnTo>
                  <a:pt x="79248" y="1751838"/>
                </a:lnTo>
                <a:lnTo>
                  <a:pt x="0" y="0"/>
                </a:lnTo>
                <a:close/>
              </a:path>
            </a:pathLst>
          </a:custGeom>
          <a:solidFill>
            <a:srgbClr val="BABABA"/>
          </a:solidFill>
        </p:spPr>
        <p:txBody>
          <a:bodyPr wrap="square" lIns="0" tIns="0" rIns="0" bIns="0" rtlCol="0"/>
          <a:lstStyle/>
          <a:p>
            <a:endParaRPr/>
          </a:p>
        </p:txBody>
      </p:sp>
      <p:sp>
        <p:nvSpPr>
          <p:cNvPr id="20" name="object 20"/>
          <p:cNvSpPr/>
          <p:nvPr/>
        </p:nvSpPr>
        <p:spPr>
          <a:xfrm>
            <a:off x="7382256" y="5774435"/>
            <a:ext cx="262255" cy="294640"/>
          </a:xfrm>
          <a:custGeom>
            <a:avLst/>
            <a:gdLst/>
            <a:ahLst/>
            <a:cxnLst/>
            <a:rect l="l" t="t" r="r" b="b"/>
            <a:pathLst>
              <a:path w="262254" h="294639">
                <a:moveTo>
                  <a:pt x="77470" y="234797"/>
                </a:moveTo>
                <a:lnTo>
                  <a:pt x="46184" y="239478"/>
                </a:lnTo>
                <a:lnTo>
                  <a:pt x="21685" y="245994"/>
                </a:lnTo>
                <a:lnTo>
                  <a:pt x="5711" y="253969"/>
                </a:lnTo>
                <a:lnTo>
                  <a:pt x="0" y="263029"/>
                </a:lnTo>
                <a:lnTo>
                  <a:pt x="10298" y="275122"/>
                </a:lnTo>
                <a:lnTo>
                  <a:pt x="38385" y="285010"/>
                </a:lnTo>
                <a:lnTo>
                  <a:pt x="80045" y="291683"/>
                </a:lnTo>
                <a:lnTo>
                  <a:pt x="131064" y="294131"/>
                </a:lnTo>
                <a:lnTo>
                  <a:pt x="182082" y="291683"/>
                </a:lnTo>
                <a:lnTo>
                  <a:pt x="223742" y="285010"/>
                </a:lnTo>
                <a:lnTo>
                  <a:pt x="251829" y="275122"/>
                </a:lnTo>
                <a:lnTo>
                  <a:pt x="253204" y="273507"/>
                </a:lnTo>
                <a:lnTo>
                  <a:pt x="135763" y="273507"/>
                </a:lnTo>
                <a:lnTo>
                  <a:pt x="122174" y="273418"/>
                </a:lnTo>
                <a:lnTo>
                  <a:pt x="118237" y="273253"/>
                </a:lnTo>
                <a:lnTo>
                  <a:pt x="118519" y="270725"/>
                </a:lnTo>
                <a:lnTo>
                  <a:pt x="90043" y="270725"/>
                </a:lnTo>
                <a:lnTo>
                  <a:pt x="75725" y="267919"/>
                </a:lnTo>
                <a:lnTo>
                  <a:pt x="64658" y="264364"/>
                </a:lnTo>
                <a:lnTo>
                  <a:pt x="57521" y="260212"/>
                </a:lnTo>
                <a:lnTo>
                  <a:pt x="54991" y="255612"/>
                </a:lnTo>
                <a:lnTo>
                  <a:pt x="54991" y="250812"/>
                </a:lnTo>
                <a:lnTo>
                  <a:pt x="63373" y="246456"/>
                </a:lnTo>
                <a:lnTo>
                  <a:pt x="76580" y="243230"/>
                </a:lnTo>
                <a:lnTo>
                  <a:pt x="77470" y="234797"/>
                </a:lnTo>
                <a:close/>
              </a:path>
              <a:path w="262254" h="294639">
                <a:moveTo>
                  <a:pt x="158277" y="172199"/>
                </a:moveTo>
                <a:lnTo>
                  <a:pt x="129540" y="172199"/>
                </a:lnTo>
                <a:lnTo>
                  <a:pt x="146303" y="273062"/>
                </a:lnTo>
                <a:lnTo>
                  <a:pt x="141097" y="273342"/>
                </a:lnTo>
                <a:lnTo>
                  <a:pt x="135763" y="273507"/>
                </a:lnTo>
                <a:lnTo>
                  <a:pt x="253204" y="273507"/>
                </a:lnTo>
                <a:lnTo>
                  <a:pt x="256189" y="270001"/>
                </a:lnTo>
                <a:lnTo>
                  <a:pt x="174498" y="270001"/>
                </a:lnTo>
                <a:lnTo>
                  <a:pt x="158277" y="172199"/>
                </a:lnTo>
                <a:close/>
              </a:path>
              <a:path w="262254" h="294639">
                <a:moveTo>
                  <a:pt x="157734" y="168782"/>
                </a:moveTo>
                <a:lnTo>
                  <a:pt x="101092" y="168782"/>
                </a:lnTo>
                <a:lnTo>
                  <a:pt x="100965" y="172529"/>
                </a:lnTo>
                <a:lnTo>
                  <a:pt x="90043" y="270725"/>
                </a:lnTo>
                <a:lnTo>
                  <a:pt x="118519" y="270725"/>
                </a:lnTo>
                <a:lnTo>
                  <a:pt x="129540" y="172199"/>
                </a:lnTo>
                <a:lnTo>
                  <a:pt x="158277" y="172199"/>
                </a:lnTo>
                <a:lnTo>
                  <a:pt x="157765" y="169113"/>
                </a:lnTo>
                <a:lnTo>
                  <a:pt x="157734" y="168782"/>
                </a:lnTo>
                <a:close/>
              </a:path>
              <a:path w="262254" h="294639">
                <a:moveTo>
                  <a:pt x="185293" y="234822"/>
                </a:moveTo>
                <a:lnTo>
                  <a:pt x="186944" y="244005"/>
                </a:lnTo>
                <a:lnTo>
                  <a:pt x="198500" y="247116"/>
                </a:lnTo>
                <a:lnTo>
                  <a:pt x="205486" y="251193"/>
                </a:lnTo>
                <a:lnTo>
                  <a:pt x="205486" y="255612"/>
                </a:lnTo>
                <a:lnTo>
                  <a:pt x="203269" y="259906"/>
                </a:lnTo>
                <a:lnTo>
                  <a:pt x="196992" y="263812"/>
                </a:lnTo>
                <a:lnTo>
                  <a:pt x="187215" y="267216"/>
                </a:lnTo>
                <a:lnTo>
                  <a:pt x="174498" y="270001"/>
                </a:lnTo>
                <a:lnTo>
                  <a:pt x="256189" y="270001"/>
                </a:lnTo>
                <a:lnTo>
                  <a:pt x="262127" y="263029"/>
                </a:lnTo>
                <a:lnTo>
                  <a:pt x="256480" y="254007"/>
                </a:lnTo>
                <a:lnTo>
                  <a:pt x="240664" y="246049"/>
                </a:lnTo>
                <a:lnTo>
                  <a:pt x="216372" y="239530"/>
                </a:lnTo>
                <a:lnTo>
                  <a:pt x="185293" y="234822"/>
                </a:lnTo>
                <a:close/>
              </a:path>
              <a:path w="262254" h="294639">
                <a:moveTo>
                  <a:pt x="124714" y="65595"/>
                </a:moveTo>
                <a:lnTo>
                  <a:pt x="83726" y="84680"/>
                </a:lnTo>
                <a:lnTo>
                  <a:pt x="65825" y="124275"/>
                </a:lnTo>
                <a:lnTo>
                  <a:pt x="71818" y="141333"/>
                </a:lnTo>
                <a:lnTo>
                  <a:pt x="82192" y="156632"/>
                </a:lnTo>
                <a:lnTo>
                  <a:pt x="93472" y="167157"/>
                </a:lnTo>
                <a:lnTo>
                  <a:pt x="95376" y="168478"/>
                </a:lnTo>
                <a:lnTo>
                  <a:pt x="97663" y="169113"/>
                </a:lnTo>
                <a:lnTo>
                  <a:pt x="100329" y="169113"/>
                </a:lnTo>
                <a:lnTo>
                  <a:pt x="100711" y="168859"/>
                </a:lnTo>
                <a:lnTo>
                  <a:pt x="101092" y="168782"/>
                </a:lnTo>
                <a:lnTo>
                  <a:pt x="157734" y="168782"/>
                </a:lnTo>
                <a:lnTo>
                  <a:pt x="155959" y="147078"/>
                </a:lnTo>
                <a:lnTo>
                  <a:pt x="127508" y="147078"/>
                </a:lnTo>
                <a:lnTo>
                  <a:pt x="125902" y="145453"/>
                </a:lnTo>
                <a:lnTo>
                  <a:pt x="102362" y="145453"/>
                </a:lnTo>
                <a:lnTo>
                  <a:pt x="96424" y="138374"/>
                </a:lnTo>
                <a:lnTo>
                  <a:pt x="91535" y="130381"/>
                </a:lnTo>
                <a:lnTo>
                  <a:pt x="88503" y="123107"/>
                </a:lnTo>
                <a:lnTo>
                  <a:pt x="88138" y="118186"/>
                </a:lnTo>
                <a:lnTo>
                  <a:pt x="92365" y="110471"/>
                </a:lnTo>
                <a:lnTo>
                  <a:pt x="96583" y="104327"/>
                </a:lnTo>
                <a:lnTo>
                  <a:pt x="100853" y="99369"/>
                </a:lnTo>
                <a:lnTo>
                  <a:pt x="105028" y="95516"/>
                </a:lnTo>
                <a:lnTo>
                  <a:pt x="121078" y="95516"/>
                </a:lnTo>
                <a:lnTo>
                  <a:pt x="124714" y="65595"/>
                </a:lnTo>
                <a:close/>
              </a:path>
              <a:path w="262254" h="294639">
                <a:moveTo>
                  <a:pt x="130683" y="65544"/>
                </a:moveTo>
                <a:lnTo>
                  <a:pt x="137414" y="135635"/>
                </a:lnTo>
                <a:lnTo>
                  <a:pt x="127508" y="147078"/>
                </a:lnTo>
                <a:lnTo>
                  <a:pt x="155959" y="147078"/>
                </a:lnTo>
                <a:lnTo>
                  <a:pt x="151765" y="96151"/>
                </a:lnTo>
                <a:lnTo>
                  <a:pt x="181742" y="96151"/>
                </a:lnTo>
                <a:lnTo>
                  <a:pt x="169187" y="81343"/>
                </a:lnTo>
                <a:lnTo>
                  <a:pt x="154590" y="71599"/>
                </a:lnTo>
                <a:lnTo>
                  <a:pt x="141184" y="66927"/>
                </a:lnTo>
                <a:lnTo>
                  <a:pt x="130683" y="65544"/>
                </a:lnTo>
                <a:close/>
              </a:path>
              <a:path w="262254" h="294639">
                <a:moveTo>
                  <a:pt x="121078" y="95516"/>
                </a:moveTo>
                <a:lnTo>
                  <a:pt x="105028" y="95516"/>
                </a:lnTo>
                <a:lnTo>
                  <a:pt x="102362" y="145453"/>
                </a:lnTo>
                <a:lnTo>
                  <a:pt x="125902" y="145453"/>
                </a:lnTo>
                <a:lnTo>
                  <a:pt x="116204" y="135635"/>
                </a:lnTo>
                <a:lnTo>
                  <a:pt x="121078" y="95516"/>
                </a:lnTo>
                <a:close/>
              </a:path>
              <a:path w="262254" h="294639">
                <a:moveTo>
                  <a:pt x="181742" y="96151"/>
                </a:moveTo>
                <a:lnTo>
                  <a:pt x="151765" y="96151"/>
                </a:lnTo>
                <a:lnTo>
                  <a:pt x="156061" y="99910"/>
                </a:lnTo>
                <a:lnTo>
                  <a:pt x="160321" y="104647"/>
                </a:lnTo>
                <a:lnTo>
                  <a:pt x="164505" y="110547"/>
                </a:lnTo>
                <a:lnTo>
                  <a:pt x="168401" y="117487"/>
                </a:lnTo>
                <a:lnTo>
                  <a:pt x="170942" y="122758"/>
                </a:lnTo>
                <a:lnTo>
                  <a:pt x="175768" y="125818"/>
                </a:lnTo>
                <a:lnTo>
                  <a:pt x="209411" y="97942"/>
                </a:lnTo>
                <a:lnTo>
                  <a:pt x="183261" y="97942"/>
                </a:lnTo>
                <a:lnTo>
                  <a:pt x="181742" y="96151"/>
                </a:lnTo>
                <a:close/>
              </a:path>
              <a:path w="262254" h="294639">
                <a:moveTo>
                  <a:pt x="197358" y="19570"/>
                </a:moveTo>
                <a:lnTo>
                  <a:pt x="194310" y="21120"/>
                </a:lnTo>
                <a:lnTo>
                  <a:pt x="203835" y="39700"/>
                </a:lnTo>
                <a:lnTo>
                  <a:pt x="189229" y="46926"/>
                </a:lnTo>
                <a:lnTo>
                  <a:pt x="198247" y="64490"/>
                </a:lnTo>
                <a:lnTo>
                  <a:pt x="197485" y="65849"/>
                </a:lnTo>
                <a:lnTo>
                  <a:pt x="197103" y="67309"/>
                </a:lnTo>
                <a:lnTo>
                  <a:pt x="183261" y="97942"/>
                </a:lnTo>
                <a:lnTo>
                  <a:pt x="209411" y="97942"/>
                </a:lnTo>
                <a:lnTo>
                  <a:pt x="210463" y="96151"/>
                </a:lnTo>
                <a:lnTo>
                  <a:pt x="216280" y="82854"/>
                </a:lnTo>
                <a:lnTo>
                  <a:pt x="227075" y="77571"/>
                </a:lnTo>
                <a:lnTo>
                  <a:pt x="211582" y="47345"/>
                </a:lnTo>
                <a:lnTo>
                  <a:pt x="210947" y="46024"/>
                </a:lnTo>
                <a:lnTo>
                  <a:pt x="206883" y="38188"/>
                </a:lnTo>
                <a:lnTo>
                  <a:pt x="197358" y="19570"/>
                </a:lnTo>
                <a:close/>
              </a:path>
              <a:path w="262254" h="294639">
                <a:moveTo>
                  <a:pt x="127508" y="0"/>
                </a:moveTo>
                <a:lnTo>
                  <a:pt x="115579" y="2449"/>
                </a:lnTo>
                <a:lnTo>
                  <a:pt x="105806" y="9128"/>
                </a:lnTo>
                <a:lnTo>
                  <a:pt x="99200" y="19030"/>
                </a:lnTo>
                <a:lnTo>
                  <a:pt x="96774" y="31153"/>
                </a:lnTo>
                <a:lnTo>
                  <a:pt x="99200" y="43293"/>
                </a:lnTo>
                <a:lnTo>
                  <a:pt x="105806" y="53198"/>
                </a:lnTo>
                <a:lnTo>
                  <a:pt x="115579" y="59872"/>
                </a:lnTo>
                <a:lnTo>
                  <a:pt x="127508" y="62318"/>
                </a:lnTo>
                <a:lnTo>
                  <a:pt x="139416" y="59872"/>
                </a:lnTo>
                <a:lnTo>
                  <a:pt x="149145" y="53198"/>
                </a:lnTo>
                <a:lnTo>
                  <a:pt x="155707" y="43293"/>
                </a:lnTo>
                <a:lnTo>
                  <a:pt x="158115" y="31153"/>
                </a:lnTo>
                <a:lnTo>
                  <a:pt x="155707" y="19030"/>
                </a:lnTo>
                <a:lnTo>
                  <a:pt x="149145" y="9128"/>
                </a:lnTo>
                <a:lnTo>
                  <a:pt x="139416" y="2449"/>
                </a:lnTo>
                <a:lnTo>
                  <a:pt x="127508" y="0"/>
                </a:lnTo>
                <a:close/>
              </a:path>
            </a:pathLst>
          </a:custGeom>
          <a:solidFill>
            <a:srgbClr val="1D9ED2"/>
          </a:solidFill>
        </p:spPr>
        <p:txBody>
          <a:bodyPr wrap="square" lIns="0" tIns="0" rIns="0" bIns="0" rtlCol="0"/>
          <a:lstStyle/>
          <a:p>
            <a:endParaRPr/>
          </a:p>
        </p:txBody>
      </p:sp>
      <p:sp>
        <p:nvSpPr>
          <p:cNvPr id="21" name="object 21"/>
          <p:cNvSpPr/>
          <p:nvPr/>
        </p:nvSpPr>
        <p:spPr>
          <a:xfrm>
            <a:off x="7257542" y="5612891"/>
            <a:ext cx="239395" cy="158750"/>
          </a:xfrm>
          <a:custGeom>
            <a:avLst/>
            <a:gdLst/>
            <a:ahLst/>
            <a:cxnLst/>
            <a:rect l="l" t="t" r="r" b="b"/>
            <a:pathLst>
              <a:path w="239395" h="158750">
                <a:moveTo>
                  <a:pt x="239013" y="0"/>
                </a:moveTo>
                <a:lnTo>
                  <a:pt x="190308" y="5847"/>
                </a:lnTo>
                <a:lnTo>
                  <a:pt x="144309" y="19191"/>
                </a:lnTo>
                <a:lnTo>
                  <a:pt x="101647" y="39385"/>
                </a:lnTo>
                <a:lnTo>
                  <a:pt x="62954" y="65788"/>
                </a:lnTo>
                <a:lnTo>
                  <a:pt x="28861" y="97756"/>
                </a:lnTo>
                <a:lnTo>
                  <a:pt x="0" y="134645"/>
                </a:lnTo>
                <a:lnTo>
                  <a:pt x="39750" y="158216"/>
                </a:lnTo>
                <a:lnTo>
                  <a:pt x="69337" y="122088"/>
                </a:lnTo>
                <a:lnTo>
                  <a:pt x="104935" y="91932"/>
                </a:lnTo>
                <a:lnTo>
                  <a:pt x="145665" y="68642"/>
                </a:lnTo>
                <a:lnTo>
                  <a:pt x="190651" y="53114"/>
                </a:lnTo>
                <a:lnTo>
                  <a:pt x="239013" y="46240"/>
                </a:lnTo>
                <a:lnTo>
                  <a:pt x="239013" y="0"/>
                </a:lnTo>
                <a:close/>
              </a:path>
            </a:pathLst>
          </a:custGeom>
          <a:solidFill>
            <a:srgbClr val="D3D3D3"/>
          </a:solidFill>
        </p:spPr>
        <p:txBody>
          <a:bodyPr wrap="square" lIns="0" tIns="0" rIns="0" bIns="0" rtlCol="0"/>
          <a:lstStyle/>
          <a:p>
            <a:endParaRPr/>
          </a:p>
        </p:txBody>
      </p:sp>
      <p:sp>
        <p:nvSpPr>
          <p:cNvPr id="22" name="object 22"/>
          <p:cNvSpPr/>
          <p:nvPr/>
        </p:nvSpPr>
        <p:spPr>
          <a:xfrm>
            <a:off x="7531607" y="5612891"/>
            <a:ext cx="239395" cy="158750"/>
          </a:xfrm>
          <a:custGeom>
            <a:avLst/>
            <a:gdLst/>
            <a:ahLst/>
            <a:cxnLst/>
            <a:rect l="l" t="t" r="r" b="b"/>
            <a:pathLst>
              <a:path w="239395" h="158750">
                <a:moveTo>
                  <a:pt x="0" y="0"/>
                </a:moveTo>
                <a:lnTo>
                  <a:pt x="0" y="46240"/>
                </a:lnTo>
                <a:lnTo>
                  <a:pt x="48362" y="53114"/>
                </a:lnTo>
                <a:lnTo>
                  <a:pt x="93348" y="68642"/>
                </a:lnTo>
                <a:lnTo>
                  <a:pt x="134078" y="91932"/>
                </a:lnTo>
                <a:lnTo>
                  <a:pt x="169676" y="122088"/>
                </a:lnTo>
                <a:lnTo>
                  <a:pt x="199263" y="158216"/>
                </a:lnTo>
                <a:lnTo>
                  <a:pt x="239014" y="134645"/>
                </a:lnTo>
                <a:lnTo>
                  <a:pt x="210152" y="97756"/>
                </a:lnTo>
                <a:lnTo>
                  <a:pt x="176059" y="65788"/>
                </a:lnTo>
                <a:lnTo>
                  <a:pt x="137366" y="39385"/>
                </a:lnTo>
                <a:lnTo>
                  <a:pt x="94704" y="19191"/>
                </a:lnTo>
                <a:lnTo>
                  <a:pt x="48705" y="5847"/>
                </a:lnTo>
                <a:lnTo>
                  <a:pt x="0" y="0"/>
                </a:lnTo>
                <a:close/>
              </a:path>
            </a:pathLst>
          </a:custGeom>
          <a:solidFill>
            <a:srgbClr val="D3D3D3"/>
          </a:solidFill>
        </p:spPr>
        <p:txBody>
          <a:bodyPr wrap="square" lIns="0" tIns="0" rIns="0" bIns="0" rtlCol="0"/>
          <a:lstStyle/>
          <a:p>
            <a:endParaRPr/>
          </a:p>
        </p:txBody>
      </p:sp>
      <p:sp>
        <p:nvSpPr>
          <p:cNvPr id="23" name="object 23"/>
          <p:cNvSpPr/>
          <p:nvPr/>
        </p:nvSpPr>
        <p:spPr>
          <a:xfrm>
            <a:off x="7257542" y="6058166"/>
            <a:ext cx="239395" cy="156845"/>
          </a:xfrm>
          <a:custGeom>
            <a:avLst/>
            <a:gdLst/>
            <a:ahLst/>
            <a:cxnLst/>
            <a:rect l="l" t="t" r="r" b="b"/>
            <a:pathLst>
              <a:path w="239395" h="156845">
                <a:moveTo>
                  <a:pt x="39750" y="0"/>
                </a:moveTo>
                <a:lnTo>
                  <a:pt x="0" y="23355"/>
                </a:lnTo>
                <a:lnTo>
                  <a:pt x="28861" y="59885"/>
                </a:lnTo>
                <a:lnTo>
                  <a:pt x="62954" y="91543"/>
                </a:lnTo>
                <a:lnTo>
                  <a:pt x="101647" y="117690"/>
                </a:lnTo>
                <a:lnTo>
                  <a:pt x="144309" y="137691"/>
                </a:lnTo>
                <a:lnTo>
                  <a:pt x="190308" y="150909"/>
                </a:lnTo>
                <a:lnTo>
                  <a:pt x="239013" y="156705"/>
                </a:lnTo>
                <a:lnTo>
                  <a:pt x="239013" y="110909"/>
                </a:lnTo>
                <a:lnTo>
                  <a:pt x="190651" y="104102"/>
                </a:lnTo>
                <a:lnTo>
                  <a:pt x="145665" y="88723"/>
                </a:lnTo>
                <a:lnTo>
                  <a:pt x="104935" y="65656"/>
                </a:lnTo>
                <a:lnTo>
                  <a:pt x="69337" y="35786"/>
                </a:lnTo>
                <a:lnTo>
                  <a:pt x="39750" y="0"/>
                </a:lnTo>
                <a:close/>
              </a:path>
            </a:pathLst>
          </a:custGeom>
          <a:solidFill>
            <a:srgbClr val="D3D3D3"/>
          </a:solidFill>
        </p:spPr>
        <p:txBody>
          <a:bodyPr wrap="square" lIns="0" tIns="0" rIns="0" bIns="0" rtlCol="0"/>
          <a:lstStyle/>
          <a:p>
            <a:endParaRPr/>
          </a:p>
        </p:txBody>
      </p:sp>
      <p:sp>
        <p:nvSpPr>
          <p:cNvPr id="24" name="object 24"/>
          <p:cNvSpPr/>
          <p:nvPr/>
        </p:nvSpPr>
        <p:spPr>
          <a:xfrm>
            <a:off x="7531607" y="6058166"/>
            <a:ext cx="239395" cy="156845"/>
          </a:xfrm>
          <a:custGeom>
            <a:avLst/>
            <a:gdLst/>
            <a:ahLst/>
            <a:cxnLst/>
            <a:rect l="l" t="t" r="r" b="b"/>
            <a:pathLst>
              <a:path w="239395" h="156845">
                <a:moveTo>
                  <a:pt x="199263" y="0"/>
                </a:moveTo>
                <a:lnTo>
                  <a:pt x="169676" y="35786"/>
                </a:lnTo>
                <a:lnTo>
                  <a:pt x="134078" y="65656"/>
                </a:lnTo>
                <a:lnTo>
                  <a:pt x="93348" y="88723"/>
                </a:lnTo>
                <a:lnTo>
                  <a:pt x="48362" y="104102"/>
                </a:lnTo>
                <a:lnTo>
                  <a:pt x="0" y="110909"/>
                </a:lnTo>
                <a:lnTo>
                  <a:pt x="0" y="156705"/>
                </a:lnTo>
                <a:lnTo>
                  <a:pt x="48705" y="150909"/>
                </a:lnTo>
                <a:lnTo>
                  <a:pt x="94704" y="137691"/>
                </a:lnTo>
                <a:lnTo>
                  <a:pt x="137366" y="117690"/>
                </a:lnTo>
                <a:lnTo>
                  <a:pt x="176059" y="91543"/>
                </a:lnTo>
                <a:lnTo>
                  <a:pt x="210152" y="59885"/>
                </a:lnTo>
                <a:lnTo>
                  <a:pt x="239014" y="23355"/>
                </a:lnTo>
                <a:lnTo>
                  <a:pt x="199263" y="0"/>
                </a:lnTo>
                <a:close/>
              </a:path>
            </a:pathLst>
          </a:custGeom>
          <a:solidFill>
            <a:srgbClr val="D3D3D3"/>
          </a:solidFill>
        </p:spPr>
        <p:txBody>
          <a:bodyPr wrap="square" lIns="0" tIns="0" rIns="0" bIns="0" rtlCol="0"/>
          <a:lstStyle/>
          <a:p>
            <a:endParaRPr/>
          </a:p>
        </p:txBody>
      </p:sp>
      <p:sp>
        <p:nvSpPr>
          <p:cNvPr id="25" name="object 25"/>
          <p:cNvSpPr/>
          <p:nvPr/>
        </p:nvSpPr>
        <p:spPr>
          <a:xfrm>
            <a:off x="7209996" y="5774601"/>
            <a:ext cx="73660" cy="274320"/>
          </a:xfrm>
          <a:custGeom>
            <a:avLst/>
            <a:gdLst/>
            <a:ahLst/>
            <a:cxnLst/>
            <a:rect l="l" t="t" r="r" b="b"/>
            <a:pathLst>
              <a:path w="73659" h="274320">
                <a:moveTo>
                  <a:pt x="32940" y="0"/>
                </a:moveTo>
                <a:lnTo>
                  <a:pt x="14208" y="45356"/>
                </a:lnTo>
                <a:lnTo>
                  <a:pt x="3311" y="91990"/>
                </a:lnTo>
                <a:lnTo>
                  <a:pt x="0" y="139036"/>
                </a:lnTo>
                <a:lnTo>
                  <a:pt x="4022" y="185631"/>
                </a:lnTo>
                <a:lnTo>
                  <a:pt x="15128" y="230912"/>
                </a:lnTo>
                <a:lnTo>
                  <a:pt x="33067" y="274015"/>
                </a:lnTo>
                <a:lnTo>
                  <a:pt x="72945" y="250837"/>
                </a:lnTo>
                <a:lnTo>
                  <a:pt x="56072" y="207406"/>
                </a:lnTo>
                <a:lnTo>
                  <a:pt x="47295" y="161657"/>
                </a:lnTo>
                <a:lnTo>
                  <a:pt x="46967" y="114789"/>
                </a:lnTo>
                <a:lnTo>
                  <a:pt x="55441" y="68001"/>
                </a:lnTo>
                <a:lnTo>
                  <a:pt x="73072" y="22491"/>
                </a:lnTo>
                <a:lnTo>
                  <a:pt x="32940" y="0"/>
                </a:lnTo>
                <a:close/>
              </a:path>
            </a:pathLst>
          </a:custGeom>
          <a:solidFill>
            <a:srgbClr val="D3D3D3"/>
          </a:solidFill>
        </p:spPr>
        <p:txBody>
          <a:bodyPr wrap="square" lIns="0" tIns="0" rIns="0" bIns="0" rtlCol="0"/>
          <a:lstStyle/>
          <a:p>
            <a:endParaRPr/>
          </a:p>
        </p:txBody>
      </p:sp>
      <p:sp>
        <p:nvSpPr>
          <p:cNvPr id="26" name="object 26"/>
          <p:cNvSpPr/>
          <p:nvPr/>
        </p:nvSpPr>
        <p:spPr>
          <a:xfrm>
            <a:off x="7743443" y="5774601"/>
            <a:ext cx="73660" cy="274320"/>
          </a:xfrm>
          <a:custGeom>
            <a:avLst/>
            <a:gdLst/>
            <a:ahLst/>
            <a:cxnLst/>
            <a:rect l="l" t="t" r="r" b="b"/>
            <a:pathLst>
              <a:path w="73659" h="274320">
                <a:moveTo>
                  <a:pt x="40258" y="0"/>
                </a:moveTo>
                <a:lnTo>
                  <a:pt x="0" y="22491"/>
                </a:lnTo>
                <a:lnTo>
                  <a:pt x="17642" y="68001"/>
                </a:lnTo>
                <a:lnTo>
                  <a:pt x="26141" y="114789"/>
                </a:lnTo>
                <a:lnTo>
                  <a:pt x="25831" y="161657"/>
                </a:lnTo>
                <a:lnTo>
                  <a:pt x="17048" y="207406"/>
                </a:lnTo>
                <a:lnTo>
                  <a:pt x="126" y="250837"/>
                </a:lnTo>
                <a:lnTo>
                  <a:pt x="40004" y="274015"/>
                </a:lnTo>
                <a:lnTo>
                  <a:pt x="57944" y="230912"/>
                </a:lnTo>
                <a:lnTo>
                  <a:pt x="69055" y="185631"/>
                </a:lnTo>
                <a:lnTo>
                  <a:pt x="73088" y="139036"/>
                </a:lnTo>
                <a:lnTo>
                  <a:pt x="69798" y="91990"/>
                </a:lnTo>
                <a:lnTo>
                  <a:pt x="58937" y="45356"/>
                </a:lnTo>
                <a:lnTo>
                  <a:pt x="40258" y="0"/>
                </a:lnTo>
                <a:close/>
              </a:path>
            </a:pathLst>
          </a:custGeom>
          <a:solidFill>
            <a:srgbClr val="D3D3D3"/>
          </a:solidFill>
        </p:spPr>
        <p:txBody>
          <a:bodyPr wrap="square" lIns="0" tIns="0" rIns="0" bIns="0" rtlCol="0"/>
          <a:lstStyle/>
          <a:p>
            <a:endParaRPr/>
          </a:p>
        </p:txBody>
      </p:sp>
      <p:sp>
        <p:nvSpPr>
          <p:cNvPr id="27" name="object 27"/>
          <p:cNvSpPr txBox="1"/>
          <p:nvPr/>
        </p:nvSpPr>
        <p:spPr>
          <a:xfrm>
            <a:off x="8062341" y="5574781"/>
            <a:ext cx="3587115" cy="525145"/>
          </a:xfrm>
          <a:prstGeom prst="rect">
            <a:avLst/>
          </a:prstGeom>
        </p:spPr>
        <p:txBody>
          <a:bodyPr vert="horz" wrap="square" lIns="0" tIns="0" rIns="0" bIns="0" rtlCol="0">
            <a:spAutoFit/>
          </a:bodyPr>
          <a:lstStyle/>
          <a:p>
            <a:pPr marL="12700" marR="5080">
              <a:lnSpc>
                <a:spcPct val="120100"/>
              </a:lnSpc>
            </a:pPr>
            <a:r>
              <a:rPr sz="1400" dirty="0">
                <a:solidFill>
                  <a:srgbClr val="585858"/>
                </a:solidFill>
                <a:latin typeface="微软雅黑"/>
                <a:cs typeface="微软雅黑"/>
              </a:rPr>
              <a:t>记录全部交易过程，方</a:t>
            </a:r>
            <a:r>
              <a:rPr sz="1400" spc="-15" dirty="0">
                <a:solidFill>
                  <a:srgbClr val="585858"/>
                </a:solidFill>
                <a:latin typeface="微软雅黑"/>
                <a:cs typeface="微软雅黑"/>
              </a:rPr>
              <a:t>便</a:t>
            </a:r>
            <a:r>
              <a:rPr sz="1400" dirty="0">
                <a:solidFill>
                  <a:srgbClr val="585858"/>
                </a:solidFill>
                <a:latin typeface="微软雅黑"/>
                <a:cs typeface="微软雅黑"/>
              </a:rPr>
              <a:t>跟踪</a:t>
            </a:r>
            <a:r>
              <a:rPr sz="1400" spc="-15" dirty="0">
                <a:solidFill>
                  <a:srgbClr val="585858"/>
                </a:solidFill>
                <a:latin typeface="微软雅黑"/>
                <a:cs typeface="微软雅黑"/>
              </a:rPr>
              <a:t>、</a:t>
            </a:r>
            <a:r>
              <a:rPr sz="1400" dirty="0">
                <a:solidFill>
                  <a:srgbClr val="585858"/>
                </a:solidFill>
                <a:latin typeface="微软雅黑"/>
                <a:cs typeface="微软雅黑"/>
              </a:rPr>
              <a:t>执行</a:t>
            </a:r>
            <a:r>
              <a:rPr sz="1400" spc="-15" dirty="0">
                <a:solidFill>
                  <a:srgbClr val="585858"/>
                </a:solidFill>
                <a:latin typeface="微软雅黑"/>
                <a:cs typeface="微软雅黑"/>
              </a:rPr>
              <a:t>和</a:t>
            </a:r>
            <a:r>
              <a:rPr sz="1400" dirty="0">
                <a:solidFill>
                  <a:srgbClr val="585858"/>
                </a:solidFill>
                <a:latin typeface="微软雅黑"/>
                <a:cs typeface="微软雅黑"/>
              </a:rPr>
              <a:t>管理，  同时也可以提供证据线索</a:t>
            </a:r>
            <a:endParaRPr sz="1400">
              <a:latin typeface="微软雅黑"/>
              <a:cs typeface="微软雅黑"/>
            </a:endParaRPr>
          </a:p>
        </p:txBody>
      </p:sp>
      <p:sp>
        <p:nvSpPr>
          <p:cNvPr id="28" name="object 28"/>
          <p:cNvSpPr/>
          <p:nvPr/>
        </p:nvSpPr>
        <p:spPr>
          <a:xfrm>
            <a:off x="8080247" y="6135623"/>
            <a:ext cx="3615054" cy="0"/>
          </a:xfrm>
          <a:custGeom>
            <a:avLst/>
            <a:gdLst/>
            <a:ahLst/>
            <a:cxnLst/>
            <a:rect l="l" t="t" r="r" b="b"/>
            <a:pathLst>
              <a:path w="3615054">
                <a:moveTo>
                  <a:pt x="0" y="0"/>
                </a:moveTo>
                <a:lnTo>
                  <a:pt x="3614547" y="0"/>
                </a:lnTo>
              </a:path>
            </a:pathLst>
          </a:custGeom>
          <a:ln w="3175">
            <a:solidFill>
              <a:srgbClr val="BABABA"/>
            </a:solidFill>
          </a:ln>
        </p:spPr>
        <p:txBody>
          <a:bodyPr wrap="square" lIns="0" tIns="0" rIns="0" bIns="0" rtlCol="0"/>
          <a:lstStyle/>
          <a:p>
            <a:endParaRPr/>
          </a:p>
        </p:txBody>
      </p:sp>
      <p:sp>
        <p:nvSpPr>
          <p:cNvPr id="29" name="object 29"/>
          <p:cNvSpPr/>
          <p:nvPr/>
        </p:nvSpPr>
        <p:spPr>
          <a:xfrm>
            <a:off x="7382256" y="4279391"/>
            <a:ext cx="262255" cy="294640"/>
          </a:xfrm>
          <a:custGeom>
            <a:avLst/>
            <a:gdLst/>
            <a:ahLst/>
            <a:cxnLst/>
            <a:rect l="l" t="t" r="r" b="b"/>
            <a:pathLst>
              <a:path w="262254" h="294639">
                <a:moveTo>
                  <a:pt x="77470" y="234822"/>
                </a:moveTo>
                <a:lnTo>
                  <a:pt x="46184" y="239496"/>
                </a:lnTo>
                <a:lnTo>
                  <a:pt x="21685" y="246014"/>
                </a:lnTo>
                <a:lnTo>
                  <a:pt x="5699" y="254003"/>
                </a:lnTo>
                <a:lnTo>
                  <a:pt x="0" y="263016"/>
                </a:lnTo>
                <a:lnTo>
                  <a:pt x="10298" y="275111"/>
                </a:lnTo>
                <a:lnTo>
                  <a:pt x="38385" y="285003"/>
                </a:lnTo>
                <a:lnTo>
                  <a:pt x="80045" y="291681"/>
                </a:lnTo>
                <a:lnTo>
                  <a:pt x="131064" y="294131"/>
                </a:lnTo>
                <a:lnTo>
                  <a:pt x="182082" y="291681"/>
                </a:lnTo>
                <a:lnTo>
                  <a:pt x="223742" y="285003"/>
                </a:lnTo>
                <a:lnTo>
                  <a:pt x="251829" y="275111"/>
                </a:lnTo>
                <a:lnTo>
                  <a:pt x="253152" y="273557"/>
                </a:lnTo>
                <a:lnTo>
                  <a:pt x="135763" y="273557"/>
                </a:lnTo>
                <a:lnTo>
                  <a:pt x="122174" y="273430"/>
                </a:lnTo>
                <a:lnTo>
                  <a:pt x="118237" y="273303"/>
                </a:lnTo>
                <a:lnTo>
                  <a:pt x="118520" y="270763"/>
                </a:lnTo>
                <a:lnTo>
                  <a:pt x="90043" y="270763"/>
                </a:lnTo>
                <a:lnTo>
                  <a:pt x="75725" y="267956"/>
                </a:lnTo>
                <a:lnTo>
                  <a:pt x="64658" y="264398"/>
                </a:lnTo>
                <a:lnTo>
                  <a:pt x="57521" y="260244"/>
                </a:lnTo>
                <a:lnTo>
                  <a:pt x="54991" y="255650"/>
                </a:lnTo>
                <a:lnTo>
                  <a:pt x="54991" y="250824"/>
                </a:lnTo>
                <a:lnTo>
                  <a:pt x="63373" y="246506"/>
                </a:lnTo>
                <a:lnTo>
                  <a:pt x="76580" y="243204"/>
                </a:lnTo>
                <a:lnTo>
                  <a:pt x="77470" y="234822"/>
                </a:lnTo>
                <a:close/>
              </a:path>
              <a:path w="262254" h="294639">
                <a:moveTo>
                  <a:pt x="158281" y="172211"/>
                </a:moveTo>
                <a:lnTo>
                  <a:pt x="129540" y="172211"/>
                </a:lnTo>
                <a:lnTo>
                  <a:pt x="146303" y="273049"/>
                </a:lnTo>
                <a:lnTo>
                  <a:pt x="135763" y="273557"/>
                </a:lnTo>
                <a:lnTo>
                  <a:pt x="253152" y="273557"/>
                </a:lnTo>
                <a:lnTo>
                  <a:pt x="256180" y="270001"/>
                </a:lnTo>
                <a:lnTo>
                  <a:pt x="174498" y="270001"/>
                </a:lnTo>
                <a:lnTo>
                  <a:pt x="158281" y="172211"/>
                </a:lnTo>
                <a:close/>
              </a:path>
              <a:path w="262254" h="294639">
                <a:moveTo>
                  <a:pt x="157734" y="168782"/>
                </a:moveTo>
                <a:lnTo>
                  <a:pt x="101092" y="168782"/>
                </a:lnTo>
                <a:lnTo>
                  <a:pt x="100965" y="172592"/>
                </a:lnTo>
                <a:lnTo>
                  <a:pt x="90043" y="270763"/>
                </a:lnTo>
                <a:lnTo>
                  <a:pt x="118520" y="270763"/>
                </a:lnTo>
                <a:lnTo>
                  <a:pt x="129540" y="172211"/>
                </a:lnTo>
                <a:lnTo>
                  <a:pt x="158281" y="172211"/>
                </a:lnTo>
                <a:lnTo>
                  <a:pt x="157776" y="169163"/>
                </a:lnTo>
                <a:lnTo>
                  <a:pt x="157734" y="168782"/>
                </a:lnTo>
                <a:close/>
              </a:path>
              <a:path w="262254" h="294639">
                <a:moveTo>
                  <a:pt x="185293" y="234822"/>
                </a:moveTo>
                <a:lnTo>
                  <a:pt x="186944" y="243966"/>
                </a:lnTo>
                <a:lnTo>
                  <a:pt x="198500" y="247141"/>
                </a:lnTo>
                <a:lnTo>
                  <a:pt x="205486" y="251205"/>
                </a:lnTo>
                <a:lnTo>
                  <a:pt x="205486" y="255650"/>
                </a:lnTo>
                <a:lnTo>
                  <a:pt x="203269" y="259893"/>
                </a:lnTo>
                <a:lnTo>
                  <a:pt x="196992" y="263778"/>
                </a:lnTo>
                <a:lnTo>
                  <a:pt x="187215" y="267188"/>
                </a:lnTo>
                <a:lnTo>
                  <a:pt x="174498" y="270001"/>
                </a:lnTo>
                <a:lnTo>
                  <a:pt x="256180" y="270001"/>
                </a:lnTo>
                <a:lnTo>
                  <a:pt x="262127" y="263016"/>
                </a:lnTo>
                <a:lnTo>
                  <a:pt x="256480" y="254003"/>
                </a:lnTo>
                <a:lnTo>
                  <a:pt x="240664" y="246062"/>
                </a:lnTo>
                <a:lnTo>
                  <a:pt x="216372" y="239549"/>
                </a:lnTo>
                <a:lnTo>
                  <a:pt x="185293" y="234822"/>
                </a:lnTo>
                <a:close/>
              </a:path>
              <a:path w="262254" h="294639">
                <a:moveTo>
                  <a:pt x="124714" y="65658"/>
                </a:moveTo>
                <a:lnTo>
                  <a:pt x="83726" y="84697"/>
                </a:lnTo>
                <a:lnTo>
                  <a:pt x="65825" y="124269"/>
                </a:lnTo>
                <a:lnTo>
                  <a:pt x="71818" y="141319"/>
                </a:lnTo>
                <a:lnTo>
                  <a:pt x="82192" y="156606"/>
                </a:lnTo>
                <a:lnTo>
                  <a:pt x="93472" y="167131"/>
                </a:lnTo>
                <a:lnTo>
                  <a:pt x="95376" y="168528"/>
                </a:lnTo>
                <a:lnTo>
                  <a:pt x="97663" y="169163"/>
                </a:lnTo>
                <a:lnTo>
                  <a:pt x="100329" y="169163"/>
                </a:lnTo>
                <a:lnTo>
                  <a:pt x="100711" y="168909"/>
                </a:lnTo>
                <a:lnTo>
                  <a:pt x="101092" y="168782"/>
                </a:lnTo>
                <a:lnTo>
                  <a:pt x="157734" y="168782"/>
                </a:lnTo>
                <a:lnTo>
                  <a:pt x="155956" y="147065"/>
                </a:lnTo>
                <a:lnTo>
                  <a:pt x="127508" y="147065"/>
                </a:lnTo>
                <a:lnTo>
                  <a:pt x="125875" y="145414"/>
                </a:lnTo>
                <a:lnTo>
                  <a:pt x="102362" y="145414"/>
                </a:lnTo>
                <a:lnTo>
                  <a:pt x="96424" y="138328"/>
                </a:lnTo>
                <a:lnTo>
                  <a:pt x="91535" y="130349"/>
                </a:lnTo>
                <a:lnTo>
                  <a:pt x="88503" y="123108"/>
                </a:lnTo>
                <a:lnTo>
                  <a:pt x="88138" y="118236"/>
                </a:lnTo>
                <a:lnTo>
                  <a:pt x="92355" y="110480"/>
                </a:lnTo>
                <a:lnTo>
                  <a:pt x="96583" y="104298"/>
                </a:lnTo>
                <a:lnTo>
                  <a:pt x="100853" y="99341"/>
                </a:lnTo>
                <a:lnTo>
                  <a:pt x="105028" y="95503"/>
                </a:lnTo>
                <a:lnTo>
                  <a:pt x="121084" y="95503"/>
                </a:lnTo>
                <a:lnTo>
                  <a:pt x="124714" y="65658"/>
                </a:lnTo>
                <a:close/>
              </a:path>
              <a:path w="262254" h="294639">
                <a:moveTo>
                  <a:pt x="130683" y="65531"/>
                </a:moveTo>
                <a:lnTo>
                  <a:pt x="137414" y="135635"/>
                </a:lnTo>
                <a:lnTo>
                  <a:pt x="127508" y="147065"/>
                </a:lnTo>
                <a:lnTo>
                  <a:pt x="155956" y="147065"/>
                </a:lnTo>
                <a:lnTo>
                  <a:pt x="151765" y="96138"/>
                </a:lnTo>
                <a:lnTo>
                  <a:pt x="181750" y="96138"/>
                </a:lnTo>
                <a:lnTo>
                  <a:pt x="169187" y="81355"/>
                </a:lnTo>
                <a:lnTo>
                  <a:pt x="154590" y="71627"/>
                </a:lnTo>
                <a:lnTo>
                  <a:pt x="141184" y="66948"/>
                </a:lnTo>
                <a:lnTo>
                  <a:pt x="130683" y="65531"/>
                </a:lnTo>
                <a:close/>
              </a:path>
              <a:path w="262254" h="294639">
                <a:moveTo>
                  <a:pt x="121084" y="95503"/>
                </a:moveTo>
                <a:lnTo>
                  <a:pt x="105028" y="95503"/>
                </a:lnTo>
                <a:lnTo>
                  <a:pt x="102362" y="145414"/>
                </a:lnTo>
                <a:lnTo>
                  <a:pt x="125875" y="145414"/>
                </a:lnTo>
                <a:lnTo>
                  <a:pt x="116204" y="135635"/>
                </a:lnTo>
                <a:lnTo>
                  <a:pt x="121084" y="95503"/>
                </a:lnTo>
                <a:close/>
              </a:path>
              <a:path w="262254" h="294639">
                <a:moveTo>
                  <a:pt x="181750" y="96138"/>
                </a:moveTo>
                <a:lnTo>
                  <a:pt x="151765" y="96138"/>
                </a:lnTo>
                <a:lnTo>
                  <a:pt x="156061" y="99919"/>
                </a:lnTo>
                <a:lnTo>
                  <a:pt x="160321" y="104663"/>
                </a:lnTo>
                <a:lnTo>
                  <a:pt x="164497" y="110541"/>
                </a:lnTo>
                <a:lnTo>
                  <a:pt x="168401" y="117474"/>
                </a:lnTo>
                <a:lnTo>
                  <a:pt x="170942" y="122808"/>
                </a:lnTo>
                <a:lnTo>
                  <a:pt x="175768" y="125856"/>
                </a:lnTo>
                <a:lnTo>
                  <a:pt x="209425" y="97916"/>
                </a:lnTo>
                <a:lnTo>
                  <a:pt x="183261" y="97916"/>
                </a:lnTo>
                <a:lnTo>
                  <a:pt x="181750" y="96138"/>
                </a:lnTo>
                <a:close/>
              </a:path>
              <a:path w="262254" h="294639">
                <a:moveTo>
                  <a:pt x="197358" y="19557"/>
                </a:moveTo>
                <a:lnTo>
                  <a:pt x="194310" y="21081"/>
                </a:lnTo>
                <a:lnTo>
                  <a:pt x="203835" y="39750"/>
                </a:lnTo>
                <a:lnTo>
                  <a:pt x="189229" y="46989"/>
                </a:lnTo>
                <a:lnTo>
                  <a:pt x="198247" y="64515"/>
                </a:lnTo>
                <a:lnTo>
                  <a:pt x="197485" y="65785"/>
                </a:lnTo>
                <a:lnTo>
                  <a:pt x="197103" y="67309"/>
                </a:lnTo>
                <a:lnTo>
                  <a:pt x="183261" y="97916"/>
                </a:lnTo>
                <a:lnTo>
                  <a:pt x="209425" y="97916"/>
                </a:lnTo>
                <a:lnTo>
                  <a:pt x="210468" y="96138"/>
                </a:lnTo>
                <a:lnTo>
                  <a:pt x="216280" y="82803"/>
                </a:lnTo>
                <a:lnTo>
                  <a:pt x="227075" y="77596"/>
                </a:lnTo>
                <a:lnTo>
                  <a:pt x="211582" y="47370"/>
                </a:lnTo>
                <a:lnTo>
                  <a:pt x="210947" y="45973"/>
                </a:lnTo>
                <a:lnTo>
                  <a:pt x="206883" y="38226"/>
                </a:lnTo>
                <a:lnTo>
                  <a:pt x="197358" y="19557"/>
                </a:lnTo>
                <a:close/>
              </a:path>
              <a:path w="262254" h="294639">
                <a:moveTo>
                  <a:pt x="127508" y="0"/>
                </a:moveTo>
                <a:lnTo>
                  <a:pt x="115579" y="2450"/>
                </a:lnTo>
                <a:lnTo>
                  <a:pt x="105806" y="9128"/>
                </a:lnTo>
                <a:lnTo>
                  <a:pt x="99200" y="19020"/>
                </a:lnTo>
                <a:lnTo>
                  <a:pt x="96774" y="31114"/>
                </a:lnTo>
                <a:lnTo>
                  <a:pt x="99200" y="43283"/>
                </a:lnTo>
                <a:lnTo>
                  <a:pt x="105806" y="53212"/>
                </a:lnTo>
                <a:lnTo>
                  <a:pt x="115579" y="59904"/>
                </a:lnTo>
                <a:lnTo>
                  <a:pt x="127508" y="62356"/>
                </a:lnTo>
                <a:lnTo>
                  <a:pt x="139416" y="59904"/>
                </a:lnTo>
                <a:lnTo>
                  <a:pt x="149145" y="53212"/>
                </a:lnTo>
                <a:lnTo>
                  <a:pt x="155707" y="43283"/>
                </a:lnTo>
                <a:lnTo>
                  <a:pt x="158115" y="31114"/>
                </a:lnTo>
                <a:lnTo>
                  <a:pt x="155707" y="19020"/>
                </a:lnTo>
                <a:lnTo>
                  <a:pt x="149145" y="9128"/>
                </a:lnTo>
                <a:lnTo>
                  <a:pt x="139416" y="2450"/>
                </a:lnTo>
                <a:lnTo>
                  <a:pt x="127508" y="0"/>
                </a:lnTo>
                <a:close/>
              </a:path>
            </a:pathLst>
          </a:custGeom>
          <a:solidFill>
            <a:srgbClr val="1D9ED2"/>
          </a:solidFill>
        </p:spPr>
        <p:txBody>
          <a:bodyPr wrap="square" lIns="0" tIns="0" rIns="0" bIns="0" rtlCol="0"/>
          <a:lstStyle/>
          <a:p>
            <a:endParaRPr/>
          </a:p>
        </p:txBody>
      </p:sp>
      <p:sp>
        <p:nvSpPr>
          <p:cNvPr id="30" name="object 30"/>
          <p:cNvSpPr/>
          <p:nvPr/>
        </p:nvSpPr>
        <p:spPr>
          <a:xfrm>
            <a:off x="7257542" y="4117847"/>
            <a:ext cx="239395" cy="158750"/>
          </a:xfrm>
          <a:custGeom>
            <a:avLst/>
            <a:gdLst/>
            <a:ahLst/>
            <a:cxnLst/>
            <a:rect l="l" t="t" r="r" b="b"/>
            <a:pathLst>
              <a:path w="239395" h="158750">
                <a:moveTo>
                  <a:pt x="239013" y="0"/>
                </a:moveTo>
                <a:lnTo>
                  <a:pt x="190308" y="5861"/>
                </a:lnTo>
                <a:lnTo>
                  <a:pt x="144309" y="19209"/>
                </a:lnTo>
                <a:lnTo>
                  <a:pt x="101647" y="39401"/>
                </a:lnTo>
                <a:lnTo>
                  <a:pt x="62954" y="65795"/>
                </a:lnTo>
                <a:lnTo>
                  <a:pt x="28861" y="97748"/>
                </a:lnTo>
                <a:lnTo>
                  <a:pt x="0" y="134619"/>
                </a:lnTo>
                <a:lnTo>
                  <a:pt x="39750" y="158241"/>
                </a:lnTo>
                <a:lnTo>
                  <a:pt x="69337" y="122086"/>
                </a:lnTo>
                <a:lnTo>
                  <a:pt x="104935" y="91929"/>
                </a:lnTo>
                <a:lnTo>
                  <a:pt x="145665" y="68649"/>
                </a:lnTo>
                <a:lnTo>
                  <a:pt x="190651" y="53122"/>
                </a:lnTo>
                <a:lnTo>
                  <a:pt x="239013" y="46227"/>
                </a:lnTo>
                <a:lnTo>
                  <a:pt x="239013" y="0"/>
                </a:lnTo>
                <a:close/>
              </a:path>
            </a:pathLst>
          </a:custGeom>
          <a:solidFill>
            <a:srgbClr val="D3D3D3"/>
          </a:solidFill>
        </p:spPr>
        <p:txBody>
          <a:bodyPr wrap="square" lIns="0" tIns="0" rIns="0" bIns="0" rtlCol="0"/>
          <a:lstStyle/>
          <a:p>
            <a:endParaRPr/>
          </a:p>
        </p:txBody>
      </p:sp>
      <p:sp>
        <p:nvSpPr>
          <p:cNvPr id="31" name="object 31"/>
          <p:cNvSpPr/>
          <p:nvPr/>
        </p:nvSpPr>
        <p:spPr>
          <a:xfrm>
            <a:off x="7531607" y="4117847"/>
            <a:ext cx="239395" cy="158750"/>
          </a:xfrm>
          <a:custGeom>
            <a:avLst/>
            <a:gdLst/>
            <a:ahLst/>
            <a:cxnLst/>
            <a:rect l="l" t="t" r="r" b="b"/>
            <a:pathLst>
              <a:path w="239395" h="158750">
                <a:moveTo>
                  <a:pt x="0" y="0"/>
                </a:moveTo>
                <a:lnTo>
                  <a:pt x="0" y="46227"/>
                </a:lnTo>
                <a:lnTo>
                  <a:pt x="48362" y="53122"/>
                </a:lnTo>
                <a:lnTo>
                  <a:pt x="93348" y="68649"/>
                </a:lnTo>
                <a:lnTo>
                  <a:pt x="134078" y="91929"/>
                </a:lnTo>
                <a:lnTo>
                  <a:pt x="169676" y="122086"/>
                </a:lnTo>
                <a:lnTo>
                  <a:pt x="199263" y="158241"/>
                </a:lnTo>
                <a:lnTo>
                  <a:pt x="239014" y="134619"/>
                </a:lnTo>
                <a:lnTo>
                  <a:pt x="210152" y="97748"/>
                </a:lnTo>
                <a:lnTo>
                  <a:pt x="176059" y="65795"/>
                </a:lnTo>
                <a:lnTo>
                  <a:pt x="137366" y="39401"/>
                </a:lnTo>
                <a:lnTo>
                  <a:pt x="94704" y="19209"/>
                </a:lnTo>
                <a:lnTo>
                  <a:pt x="48705" y="5861"/>
                </a:lnTo>
                <a:lnTo>
                  <a:pt x="0" y="0"/>
                </a:lnTo>
                <a:close/>
              </a:path>
            </a:pathLst>
          </a:custGeom>
          <a:solidFill>
            <a:srgbClr val="D3D3D3"/>
          </a:solidFill>
        </p:spPr>
        <p:txBody>
          <a:bodyPr wrap="square" lIns="0" tIns="0" rIns="0" bIns="0" rtlCol="0"/>
          <a:lstStyle/>
          <a:p>
            <a:endParaRPr/>
          </a:p>
        </p:txBody>
      </p:sp>
      <p:sp>
        <p:nvSpPr>
          <p:cNvPr id="32" name="object 32"/>
          <p:cNvSpPr/>
          <p:nvPr/>
        </p:nvSpPr>
        <p:spPr>
          <a:xfrm>
            <a:off x="7257542" y="4563109"/>
            <a:ext cx="239395" cy="156845"/>
          </a:xfrm>
          <a:custGeom>
            <a:avLst/>
            <a:gdLst/>
            <a:ahLst/>
            <a:cxnLst/>
            <a:rect l="l" t="t" r="r" b="b"/>
            <a:pathLst>
              <a:path w="239395" h="156845">
                <a:moveTo>
                  <a:pt x="39750" y="0"/>
                </a:moveTo>
                <a:lnTo>
                  <a:pt x="0" y="23367"/>
                </a:lnTo>
                <a:lnTo>
                  <a:pt x="28861" y="59889"/>
                </a:lnTo>
                <a:lnTo>
                  <a:pt x="62954" y="91552"/>
                </a:lnTo>
                <a:lnTo>
                  <a:pt x="101647" y="117713"/>
                </a:lnTo>
                <a:lnTo>
                  <a:pt x="144309" y="137724"/>
                </a:lnTo>
                <a:lnTo>
                  <a:pt x="190308" y="150941"/>
                </a:lnTo>
                <a:lnTo>
                  <a:pt x="239013" y="156717"/>
                </a:lnTo>
                <a:lnTo>
                  <a:pt x="239013" y="110870"/>
                </a:lnTo>
                <a:lnTo>
                  <a:pt x="190651" y="104083"/>
                </a:lnTo>
                <a:lnTo>
                  <a:pt x="145665" y="88724"/>
                </a:lnTo>
                <a:lnTo>
                  <a:pt x="104935" y="65672"/>
                </a:lnTo>
                <a:lnTo>
                  <a:pt x="69337" y="35804"/>
                </a:lnTo>
                <a:lnTo>
                  <a:pt x="39750" y="0"/>
                </a:lnTo>
                <a:close/>
              </a:path>
            </a:pathLst>
          </a:custGeom>
          <a:solidFill>
            <a:srgbClr val="D3D3D3"/>
          </a:solidFill>
        </p:spPr>
        <p:txBody>
          <a:bodyPr wrap="square" lIns="0" tIns="0" rIns="0" bIns="0" rtlCol="0"/>
          <a:lstStyle/>
          <a:p>
            <a:endParaRPr/>
          </a:p>
        </p:txBody>
      </p:sp>
      <p:sp>
        <p:nvSpPr>
          <p:cNvPr id="33" name="object 33"/>
          <p:cNvSpPr/>
          <p:nvPr/>
        </p:nvSpPr>
        <p:spPr>
          <a:xfrm>
            <a:off x="7531607" y="4563109"/>
            <a:ext cx="239395" cy="156845"/>
          </a:xfrm>
          <a:custGeom>
            <a:avLst/>
            <a:gdLst/>
            <a:ahLst/>
            <a:cxnLst/>
            <a:rect l="l" t="t" r="r" b="b"/>
            <a:pathLst>
              <a:path w="239395" h="156845">
                <a:moveTo>
                  <a:pt x="199263" y="0"/>
                </a:moveTo>
                <a:lnTo>
                  <a:pt x="169676" y="35804"/>
                </a:lnTo>
                <a:lnTo>
                  <a:pt x="134078" y="65672"/>
                </a:lnTo>
                <a:lnTo>
                  <a:pt x="93348" y="88724"/>
                </a:lnTo>
                <a:lnTo>
                  <a:pt x="48362" y="104083"/>
                </a:lnTo>
                <a:lnTo>
                  <a:pt x="0" y="110870"/>
                </a:lnTo>
                <a:lnTo>
                  <a:pt x="0" y="156717"/>
                </a:lnTo>
                <a:lnTo>
                  <a:pt x="48705" y="150941"/>
                </a:lnTo>
                <a:lnTo>
                  <a:pt x="94704" y="137724"/>
                </a:lnTo>
                <a:lnTo>
                  <a:pt x="137366" y="117713"/>
                </a:lnTo>
                <a:lnTo>
                  <a:pt x="176059" y="91552"/>
                </a:lnTo>
                <a:lnTo>
                  <a:pt x="210152" y="59889"/>
                </a:lnTo>
                <a:lnTo>
                  <a:pt x="239014" y="23367"/>
                </a:lnTo>
                <a:lnTo>
                  <a:pt x="199263" y="0"/>
                </a:lnTo>
                <a:close/>
              </a:path>
            </a:pathLst>
          </a:custGeom>
          <a:solidFill>
            <a:srgbClr val="D3D3D3"/>
          </a:solidFill>
        </p:spPr>
        <p:txBody>
          <a:bodyPr wrap="square" lIns="0" tIns="0" rIns="0" bIns="0" rtlCol="0"/>
          <a:lstStyle/>
          <a:p>
            <a:endParaRPr/>
          </a:p>
        </p:txBody>
      </p:sp>
      <p:sp>
        <p:nvSpPr>
          <p:cNvPr id="34" name="object 34"/>
          <p:cNvSpPr/>
          <p:nvPr/>
        </p:nvSpPr>
        <p:spPr>
          <a:xfrm>
            <a:off x="7209996" y="4279519"/>
            <a:ext cx="73660" cy="274320"/>
          </a:xfrm>
          <a:custGeom>
            <a:avLst/>
            <a:gdLst/>
            <a:ahLst/>
            <a:cxnLst/>
            <a:rect l="l" t="t" r="r" b="b"/>
            <a:pathLst>
              <a:path w="73659" h="274320">
                <a:moveTo>
                  <a:pt x="32940" y="0"/>
                </a:moveTo>
                <a:lnTo>
                  <a:pt x="14208" y="45366"/>
                </a:lnTo>
                <a:lnTo>
                  <a:pt x="3311" y="91995"/>
                </a:lnTo>
                <a:lnTo>
                  <a:pt x="0" y="139033"/>
                </a:lnTo>
                <a:lnTo>
                  <a:pt x="4022" y="185626"/>
                </a:lnTo>
                <a:lnTo>
                  <a:pt x="15128" y="230922"/>
                </a:lnTo>
                <a:lnTo>
                  <a:pt x="33067" y="274065"/>
                </a:lnTo>
                <a:lnTo>
                  <a:pt x="72945" y="250824"/>
                </a:lnTo>
                <a:lnTo>
                  <a:pt x="56072" y="207423"/>
                </a:lnTo>
                <a:lnTo>
                  <a:pt x="47295" y="161687"/>
                </a:lnTo>
                <a:lnTo>
                  <a:pt x="46967" y="114817"/>
                </a:lnTo>
                <a:lnTo>
                  <a:pt x="55441" y="68014"/>
                </a:lnTo>
                <a:lnTo>
                  <a:pt x="73072" y="22478"/>
                </a:lnTo>
                <a:lnTo>
                  <a:pt x="32940" y="0"/>
                </a:lnTo>
                <a:close/>
              </a:path>
            </a:pathLst>
          </a:custGeom>
          <a:solidFill>
            <a:srgbClr val="D3D3D3"/>
          </a:solidFill>
        </p:spPr>
        <p:txBody>
          <a:bodyPr wrap="square" lIns="0" tIns="0" rIns="0" bIns="0" rtlCol="0"/>
          <a:lstStyle/>
          <a:p>
            <a:endParaRPr/>
          </a:p>
        </p:txBody>
      </p:sp>
      <p:sp>
        <p:nvSpPr>
          <p:cNvPr id="35" name="object 35"/>
          <p:cNvSpPr/>
          <p:nvPr/>
        </p:nvSpPr>
        <p:spPr>
          <a:xfrm>
            <a:off x="7743443" y="4279519"/>
            <a:ext cx="73660" cy="274320"/>
          </a:xfrm>
          <a:custGeom>
            <a:avLst/>
            <a:gdLst/>
            <a:ahLst/>
            <a:cxnLst/>
            <a:rect l="l" t="t" r="r" b="b"/>
            <a:pathLst>
              <a:path w="73659" h="274320">
                <a:moveTo>
                  <a:pt x="40258" y="0"/>
                </a:moveTo>
                <a:lnTo>
                  <a:pt x="0" y="22478"/>
                </a:lnTo>
                <a:lnTo>
                  <a:pt x="17642" y="68014"/>
                </a:lnTo>
                <a:lnTo>
                  <a:pt x="26141" y="114817"/>
                </a:lnTo>
                <a:lnTo>
                  <a:pt x="25831" y="161687"/>
                </a:lnTo>
                <a:lnTo>
                  <a:pt x="17048" y="207423"/>
                </a:lnTo>
                <a:lnTo>
                  <a:pt x="126" y="250824"/>
                </a:lnTo>
                <a:lnTo>
                  <a:pt x="40004" y="274065"/>
                </a:lnTo>
                <a:lnTo>
                  <a:pt x="57944" y="230922"/>
                </a:lnTo>
                <a:lnTo>
                  <a:pt x="69055" y="185626"/>
                </a:lnTo>
                <a:lnTo>
                  <a:pt x="73088" y="139033"/>
                </a:lnTo>
                <a:lnTo>
                  <a:pt x="69798" y="91995"/>
                </a:lnTo>
                <a:lnTo>
                  <a:pt x="58937" y="45366"/>
                </a:lnTo>
                <a:lnTo>
                  <a:pt x="40258" y="0"/>
                </a:lnTo>
                <a:close/>
              </a:path>
            </a:pathLst>
          </a:custGeom>
          <a:solidFill>
            <a:srgbClr val="D3D3D3"/>
          </a:solidFill>
        </p:spPr>
        <p:txBody>
          <a:bodyPr wrap="square" lIns="0" tIns="0" rIns="0" bIns="0" rtlCol="0"/>
          <a:lstStyle/>
          <a:p>
            <a:endParaRPr/>
          </a:p>
        </p:txBody>
      </p:sp>
      <p:sp>
        <p:nvSpPr>
          <p:cNvPr id="36" name="object 36"/>
          <p:cNvSpPr txBox="1"/>
          <p:nvPr/>
        </p:nvSpPr>
        <p:spPr>
          <a:xfrm>
            <a:off x="8062341" y="4079621"/>
            <a:ext cx="3587115" cy="525145"/>
          </a:xfrm>
          <a:prstGeom prst="rect">
            <a:avLst/>
          </a:prstGeom>
        </p:spPr>
        <p:txBody>
          <a:bodyPr vert="horz" wrap="square" lIns="0" tIns="0" rIns="0" bIns="0" rtlCol="0">
            <a:spAutoFit/>
          </a:bodyPr>
          <a:lstStyle/>
          <a:p>
            <a:pPr marL="12700" marR="5080">
              <a:lnSpc>
                <a:spcPct val="120000"/>
              </a:lnSpc>
            </a:pPr>
            <a:r>
              <a:rPr sz="1400" dirty="0">
                <a:solidFill>
                  <a:srgbClr val="585858"/>
                </a:solidFill>
                <a:latin typeface="微软雅黑"/>
                <a:cs typeface="微软雅黑"/>
              </a:rPr>
              <a:t>合约容易使用，具有很</a:t>
            </a:r>
            <a:r>
              <a:rPr sz="1400" spc="-15" dirty="0">
                <a:solidFill>
                  <a:srgbClr val="585858"/>
                </a:solidFill>
                <a:latin typeface="微软雅黑"/>
                <a:cs typeface="微软雅黑"/>
              </a:rPr>
              <a:t>强</a:t>
            </a:r>
            <a:r>
              <a:rPr sz="1400" dirty="0">
                <a:solidFill>
                  <a:srgbClr val="585858"/>
                </a:solidFill>
                <a:latin typeface="微软雅黑"/>
                <a:cs typeface="微软雅黑"/>
              </a:rPr>
              <a:t>的可</a:t>
            </a:r>
            <a:r>
              <a:rPr sz="1400" spc="-15" dirty="0">
                <a:solidFill>
                  <a:srgbClr val="585858"/>
                </a:solidFill>
                <a:latin typeface="微软雅黑"/>
                <a:cs typeface="微软雅黑"/>
              </a:rPr>
              <a:t>用</a:t>
            </a:r>
            <a:r>
              <a:rPr sz="1400" dirty="0">
                <a:solidFill>
                  <a:srgbClr val="585858"/>
                </a:solidFill>
                <a:latin typeface="微软雅黑"/>
                <a:cs typeface="微软雅黑"/>
              </a:rPr>
              <a:t>性，</a:t>
            </a:r>
            <a:r>
              <a:rPr sz="1400" spc="-15" dirty="0">
                <a:solidFill>
                  <a:srgbClr val="585858"/>
                </a:solidFill>
                <a:latin typeface="微软雅黑"/>
                <a:cs typeface="微软雅黑"/>
              </a:rPr>
              <a:t>自</a:t>
            </a:r>
            <a:r>
              <a:rPr sz="1400" dirty="0">
                <a:solidFill>
                  <a:srgbClr val="585858"/>
                </a:solidFill>
                <a:latin typeface="微软雅黑"/>
                <a:cs typeface="微软雅黑"/>
              </a:rPr>
              <a:t>动化程  度非常高</a:t>
            </a:r>
            <a:endParaRPr sz="1400">
              <a:latin typeface="微软雅黑"/>
              <a:cs typeface="微软雅黑"/>
            </a:endParaRPr>
          </a:p>
        </p:txBody>
      </p:sp>
      <p:sp>
        <p:nvSpPr>
          <p:cNvPr id="37" name="object 37"/>
          <p:cNvSpPr/>
          <p:nvPr/>
        </p:nvSpPr>
        <p:spPr>
          <a:xfrm>
            <a:off x="8080247" y="4640579"/>
            <a:ext cx="3615054" cy="0"/>
          </a:xfrm>
          <a:custGeom>
            <a:avLst/>
            <a:gdLst/>
            <a:ahLst/>
            <a:cxnLst/>
            <a:rect l="l" t="t" r="r" b="b"/>
            <a:pathLst>
              <a:path w="3615054">
                <a:moveTo>
                  <a:pt x="0" y="0"/>
                </a:moveTo>
                <a:lnTo>
                  <a:pt x="3614547" y="0"/>
                </a:lnTo>
              </a:path>
            </a:pathLst>
          </a:custGeom>
          <a:ln w="3175">
            <a:solidFill>
              <a:srgbClr val="BABABA"/>
            </a:solidFill>
          </a:ln>
        </p:spPr>
        <p:txBody>
          <a:bodyPr wrap="square" lIns="0" tIns="0" rIns="0" bIns="0" rtlCol="0"/>
          <a:lstStyle/>
          <a:p>
            <a:endParaRPr/>
          </a:p>
        </p:txBody>
      </p:sp>
      <p:sp>
        <p:nvSpPr>
          <p:cNvPr id="38" name="object 38"/>
          <p:cNvSpPr/>
          <p:nvPr/>
        </p:nvSpPr>
        <p:spPr>
          <a:xfrm>
            <a:off x="7382256" y="3531108"/>
            <a:ext cx="262255" cy="294640"/>
          </a:xfrm>
          <a:custGeom>
            <a:avLst/>
            <a:gdLst/>
            <a:ahLst/>
            <a:cxnLst/>
            <a:rect l="l" t="t" r="r" b="b"/>
            <a:pathLst>
              <a:path w="262254" h="294639">
                <a:moveTo>
                  <a:pt x="77470" y="234822"/>
                </a:moveTo>
                <a:lnTo>
                  <a:pt x="46184" y="239496"/>
                </a:lnTo>
                <a:lnTo>
                  <a:pt x="21685" y="246014"/>
                </a:lnTo>
                <a:lnTo>
                  <a:pt x="5699" y="254003"/>
                </a:lnTo>
                <a:lnTo>
                  <a:pt x="0" y="263016"/>
                </a:lnTo>
                <a:lnTo>
                  <a:pt x="10298" y="275111"/>
                </a:lnTo>
                <a:lnTo>
                  <a:pt x="38385" y="285003"/>
                </a:lnTo>
                <a:lnTo>
                  <a:pt x="80045" y="291681"/>
                </a:lnTo>
                <a:lnTo>
                  <a:pt x="131064" y="294131"/>
                </a:lnTo>
                <a:lnTo>
                  <a:pt x="182082" y="291681"/>
                </a:lnTo>
                <a:lnTo>
                  <a:pt x="223742" y="285003"/>
                </a:lnTo>
                <a:lnTo>
                  <a:pt x="251829" y="275111"/>
                </a:lnTo>
                <a:lnTo>
                  <a:pt x="253152" y="273557"/>
                </a:lnTo>
                <a:lnTo>
                  <a:pt x="126238" y="273557"/>
                </a:lnTo>
                <a:lnTo>
                  <a:pt x="118237" y="273303"/>
                </a:lnTo>
                <a:lnTo>
                  <a:pt x="118520" y="270763"/>
                </a:lnTo>
                <a:lnTo>
                  <a:pt x="90043" y="270763"/>
                </a:lnTo>
                <a:lnTo>
                  <a:pt x="75725" y="267956"/>
                </a:lnTo>
                <a:lnTo>
                  <a:pt x="64658" y="264398"/>
                </a:lnTo>
                <a:lnTo>
                  <a:pt x="57521" y="260244"/>
                </a:lnTo>
                <a:lnTo>
                  <a:pt x="54991" y="255650"/>
                </a:lnTo>
                <a:lnTo>
                  <a:pt x="54991" y="250824"/>
                </a:lnTo>
                <a:lnTo>
                  <a:pt x="63373" y="246506"/>
                </a:lnTo>
                <a:lnTo>
                  <a:pt x="76580" y="243204"/>
                </a:lnTo>
                <a:lnTo>
                  <a:pt x="77470" y="234822"/>
                </a:lnTo>
                <a:close/>
              </a:path>
              <a:path w="262254" h="294639">
                <a:moveTo>
                  <a:pt x="158281" y="172211"/>
                </a:moveTo>
                <a:lnTo>
                  <a:pt x="129540" y="172211"/>
                </a:lnTo>
                <a:lnTo>
                  <a:pt x="146303" y="273049"/>
                </a:lnTo>
                <a:lnTo>
                  <a:pt x="135763" y="273557"/>
                </a:lnTo>
                <a:lnTo>
                  <a:pt x="253152" y="273557"/>
                </a:lnTo>
                <a:lnTo>
                  <a:pt x="256180" y="270001"/>
                </a:lnTo>
                <a:lnTo>
                  <a:pt x="174498" y="270001"/>
                </a:lnTo>
                <a:lnTo>
                  <a:pt x="158281" y="172211"/>
                </a:lnTo>
                <a:close/>
              </a:path>
              <a:path w="262254" h="294639">
                <a:moveTo>
                  <a:pt x="157734" y="168782"/>
                </a:moveTo>
                <a:lnTo>
                  <a:pt x="101092" y="168782"/>
                </a:lnTo>
                <a:lnTo>
                  <a:pt x="100965" y="172592"/>
                </a:lnTo>
                <a:lnTo>
                  <a:pt x="90043" y="270763"/>
                </a:lnTo>
                <a:lnTo>
                  <a:pt x="118520" y="270763"/>
                </a:lnTo>
                <a:lnTo>
                  <a:pt x="129540" y="172211"/>
                </a:lnTo>
                <a:lnTo>
                  <a:pt x="158281" y="172211"/>
                </a:lnTo>
                <a:lnTo>
                  <a:pt x="157776" y="169163"/>
                </a:lnTo>
                <a:lnTo>
                  <a:pt x="157734" y="168782"/>
                </a:lnTo>
                <a:close/>
              </a:path>
              <a:path w="262254" h="294639">
                <a:moveTo>
                  <a:pt x="185293" y="234822"/>
                </a:moveTo>
                <a:lnTo>
                  <a:pt x="186944" y="243966"/>
                </a:lnTo>
                <a:lnTo>
                  <a:pt x="198500" y="247141"/>
                </a:lnTo>
                <a:lnTo>
                  <a:pt x="205486" y="251205"/>
                </a:lnTo>
                <a:lnTo>
                  <a:pt x="205486" y="255650"/>
                </a:lnTo>
                <a:lnTo>
                  <a:pt x="203269" y="259893"/>
                </a:lnTo>
                <a:lnTo>
                  <a:pt x="196992" y="263778"/>
                </a:lnTo>
                <a:lnTo>
                  <a:pt x="187215" y="267188"/>
                </a:lnTo>
                <a:lnTo>
                  <a:pt x="174498" y="270001"/>
                </a:lnTo>
                <a:lnTo>
                  <a:pt x="256180" y="270001"/>
                </a:lnTo>
                <a:lnTo>
                  <a:pt x="262127" y="263016"/>
                </a:lnTo>
                <a:lnTo>
                  <a:pt x="256480" y="254003"/>
                </a:lnTo>
                <a:lnTo>
                  <a:pt x="240664" y="246062"/>
                </a:lnTo>
                <a:lnTo>
                  <a:pt x="216372" y="239549"/>
                </a:lnTo>
                <a:lnTo>
                  <a:pt x="185293" y="234822"/>
                </a:lnTo>
                <a:close/>
              </a:path>
              <a:path w="262254" h="294639">
                <a:moveTo>
                  <a:pt x="124714" y="65658"/>
                </a:moveTo>
                <a:lnTo>
                  <a:pt x="83726" y="84697"/>
                </a:lnTo>
                <a:lnTo>
                  <a:pt x="65825" y="124269"/>
                </a:lnTo>
                <a:lnTo>
                  <a:pt x="71818" y="141319"/>
                </a:lnTo>
                <a:lnTo>
                  <a:pt x="82192" y="156606"/>
                </a:lnTo>
                <a:lnTo>
                  <a:pt x="93472" y="167131"/>
                </a:lnTo>
                <a:lnTo>
                  <a:pt x="95376" y="168528"/>
                </a:lnTo>
                <a:lnTo>
                  <a:pt x="97663" y="169163"/>
                </a:lnTo>
                <a:lnTo>
                  <a:pt x="100329" y="169163"/>
                </a:lnTo>
                <a:lnTo>
                  <a:pt x="100711" y="168909"/>
                </a:lnTo>
                <a:lnTo>
                  <a:pt x="101092" y="168782"/>
                </a:lnTo>
                <a:lnTo>
                  <a:pt x="157734" y="168782"/>
                </a:lnTo>
                <a:lnTo>
                  <a:pt x="155956" y="147065"/>
                </a:lnTo>
                <a:lnTo>
                  <a:pt x="127508" y="147065"/>
                </a:lnTo>
                <a:lnTo>
                  <a:pt x="125875" y="145414"/>
                </a:lnTo>
                <a:lnTo>
                  <a:pt x="102362" y="145414"/>
                </a:lnTo>
                <a:lnTo>
                  <a:pt x="96424" y="138328"/>
                </a:lnTo>
                <a:lnTo>
                  <a:pt x="91535" y="130349"/>
                </a:lnTo>
                <a:lnTo>
                  <a:pt x="88503" y="123108"/>
                </a:lnTo>
                <a:lnTo>
                  <a:pt x="88138" y="118236"/>
                </a:lnTo>
                <a:lnTo>
                  <a:pt x="92355" y="110480"/>
                </a:lnTo>
                <a:lnTo>
                  <a:pt x="96583" y="104298"/>
                </a:lnTo>
                <a:lnTo>
                  <a:pt x="100853" y="99341"/>
                </a:lnTo>
                <a:lnTo>
                  <a:pt x="105028" y="95503"/>
                </a:lnTo>
                <a:lnTo>
                  <a:pt x="121084" y="95503"/>
                </a:lnTo>
                <a:lnTo>
                  <a:pt x="124714" y="65658"/>
                </a:lnTo>
                <a:close/>
              </a:path>
              <a:path w="262254" h="294639">
                <a:moveTo>
                  <a:pt x="130683" y="65531"/>
                </a:moveTo>
                <a:lnTo>
                  <a:pt x="137414" y="135635"/>
                </a:lnTo>
                <a:lnTo>
                  <a:pt x="127508" y="147065"/>
                </a:lnTo>
                <a:lnTo>
                  <a:pt x="155956" y="147065"/>
                </a:lnTo>
                <a:lnTo>
                  <a:pt x="151765" y="96138"/>
                </a:lnTo>
                <a:lnTo>
                  <a:pt x="181750" y="96138"/>
                </a:lnTo>
                <a:lnTo>
                  <a:pt x="169187" y="81355"/>
                </a:lnTo>
                <a:lnTo>
                  <a:pt x="154590" y="71627"/>
                </a:lnTo>
                <a:lnTo>
                  <a:pt x="141184" y="66948"/>
                </a:lnTo>
                <a:lnTo>
                  <a:pt x="130683" y="65531"/>
                </a:lnTo>
                <a:close/>
              </a:path>
              <a:path w="262254" h="294639">
                <a:moveTo>
                  <a:pt x="121084" y="95503"/>
                </a:moveTo>
                <a:lnTo>
                  <a:pt x="105028" y="95503"/>
                </a:lnTo>
                <a:lnTo>
                  <a:pt x="102362" y="145414"/>
                </a:lnTo>
                <a:lnTo>
                  <a:pt x="125875" y="145414"/>
                </a:lnTo>
                <a:lnTo>
                  <a:pt x="116204" y="135635"/>
                </a:lnTo>
                <a:lnTo>
                  <a:pt x="121084" y="95503"/>
                </a:lnTo>
                <a:close/>
              </a:path>
              <a:path w="262254" h="294639">
                <a:moveTo>
                  <a:pt x="181750" y="96138"/>
                </a:moveTo>
                <a:lnTo>
                  <a:pt x="151765" y="96138"/>
                </a:lnTo>
                <a:lnTo>
                  <a:pt x="156061" y="99919"/>
                </a:lnTo>
                <a:lnTo>
                  <a:pt x="160321" y="104663"/>
                </a:lnTo>
                <a:lnTo>
                  <a:pt x="164497" y="110541"/>
                </a:lnTo>
                <a:lnTo>
                  <a:pt x="168401" y="117474"/>
                </a:lnTo>
                <a:lnTo>
                  <a:pt x="170942" y="122808"/>
                </a:lnTo>
                <a:lnTo>
                  <a:pt x="175768" y="125856"/>
                </a:lnTo>
                <a:lnTo>
                  <a:pt x="209425" y="97916"/>
                </a:lnTo>
                <a:lnTo>
                  <a:pt x="183261" y="97916"/>
                </a:lnTo>
                <a:lnTo>
                  <a:pt x="181750" y="96138"/>
                </a:lnTo>
                <a:close/>
              </a:path>
              <a:path w="262254" h="294639">
                <a:moveTo>
                  <a:pt x="197358" y="19557"/>
                </a:moveTo>
                <a:lnTo>
                  <a:pt x="194310" y="21081"/>
                </a:lnTo>
                <a:lnTo>
                  <a:pt x="203835" y="39750"/>
                </a:lnTo>
                <a:lnTo>
                  <a:pt x="189229" y="46989"/>
                </a:lnTo>
                <a:lnTo>
                  <a:pt x="198247" y="64515"/>
                </a:lnTo>
                <a:lnTo>
                  <a:pt x="197485" y="65786"/>
                </a:lnTo>
                <a:lnTo>
                  <a:pt x="197103" y="67309"/>
                </a:lnTo>
                <a:lnTo>
                  <a:pt x="183261" y="97916"/>
                </a:lnTo>
                <a:lnTo>
                  <a:pt x="209425" y="97916"/>
                </a:lnTo>
                <a:lnTo>
                  <a:pt x="210468" y="96138"/>
                </a:lnTo>
                <a:lnTo>
                  <a:pt x="216280" y="82803"/>
                </a:lnTo>
                <a:lnTo>
                  <a:pt x="227075" y="77596"/>
                </a:lnTo>
                <a:lnTo>
                  <a:pt x="211582" y="47370"/>
                </a:lnTo>
                <a:lnTo>
                  <a:pt x="210947" y="45974"/>
                </a:lnTo>
                <a:lnTo>
                  <a:pt x="206883" y="38226"/>
                </a:lnTo>
                <a:lnTo>
                  <a:pt x="197358" y="19557"/>
                </a:lnTo>
                <a:close/>
              </a:path>
              <a:path w="262254" h="294639">
                <a:moveTo>
                  <a:pt x="127508" y="0"/>
                </a:moveTo>
                <a:lnTo>
                  <a:pt x="115579" y="2450"/>
                </a:lnTo>
                <a:lnTo>
                  <a:pt x="105806" y="9128"/>
                </a:lnTo>
                <a:lnTo>
                  <a:pt x="99200" y="19020"/>
                </a:lnTo>
                <a:lnTo>
                  <a:pt x="96774" y="31114"/>
                </a:lnTo>
                <a:lnTo>
                  <a:pt x="99200" y="43283"/>
                </a:lnTo>
                <a:lnTo>
                  <a:pt x="105806" y="53212"/>
                </a:lnTo>
                <a:lnTo>
                  <a:pt x="115579" y="59904"/>
                </a:lnTo>
                <a:lnTo>
                  <a:pt x="127508" y="62356"/>
                </a:lnTo>
                <a:lnTo>
                  <a:pt x="139416" y="59904"/>
                </a:lnTo>
                <a:lnTo>
                  <a:pt x="149145" y="53212"/>
                </a:lnTo>
                <a:lnTo>
                  <a:pt x="155707" y="43283"/>
                </a:lnTo>
                <a:lnTo>
                  <a:pt x="158115" y="31114"/>
                </a:lnTo>
                <a:lnTo>
                  <a:pt x="155707" y="19020"/>
                </a:lnTo>
                <a:lnTo>
                  <a:pt x="149145" y="9128"/>
                </a:lnTo>
                <a:lnTo>
                  <a:pt x="139416" y="2450"/>
                </a:lnTo>
                <a:lnTo>
                  <a:pt x="127508" y="0"/>
                </a:lnTo>
                <a:close/>
              </a:path>
            </a:pathLst>
          </a:custGeom>
          <a:solidFill>
            <a:srgbClr val="1D9ED2"/>
          </a:solidFill>
        </p:spPr>
        <p:txBody>
          <a:bodyPr wrap="square" lIns="0" tIns="0" rIns="0" bIns="0" rtlCol="0"/>
          <a:lstStyle/>
          <a:p>
            <a:endParaRPr/>
          </a:p>
        </p:txBody>
      </p:sp>
      <p:sp>
        <p:nvSpPr>
          <p:cNvPr id="39" name="object 39"/>
          <p:cNvSpPr/>
          <p:nvPr/>
        </p:nvSpPr>
        <p:spPr>
          <a:xfrm>
            <a:off x="7257542" y="3371088"/>
            <a:ext cx="239395" cy="156845"/>
          </a:xfrm>
          <a:custGeom>
            <a:avLst/>
            <a:gdLst/>
            <a:ahLst/>
            <a:cxnLst/>
            <a:rect l="l" t="t" r="r" b="b"/>
            <a:pathLst>
              <a:path w="239395" h="156845">
                <a:moveTo>
                  <a:pt x="239013" y="0"/>
                </a:moveTo>
                <a:lnTo>
                  <a:pt x="190308" y="5776"/>
                </a:lnTo>
                <a:lnTo>
                  <a:pt x="144309" y="18993"/>
                </a:lnTo>
                <a:lnTo>
                  <a:pt x="101647" y="39004"/>
                </a:lnTo>
                <a:lnTo>
                  <a:pt x="62954" y="65165"/>
                </a:lnTo>
                <a:lnTo>
                  <a:pt x="28861" y="96828"/>
                </a:lnTo>
                <a:lnTo>
                  <a:pt x="0" y="133350"/>
                </a:lnTo>
                <a:lnTo>
                  <a:pt x="39750" y="156717"/>
                </a:lnTo>
                <a:lnTo>
                  <a:pt x="69337" y="120913"/>
                </a:lnTo>
                <a:lnTo>
                  <a:pt x="104935" y="91045"/>
                </a:lnTo>
                <a:lnTo>
                  <a:pt x="145665" y="67993"/>
                </a:lnTo>
                <a:lnTo>
                  <a:pt x="190651" y="52634"/>
                </a:lnTo>
                <a:lnTo>
                  <a:pt x="239013" y="45847"/>
                </a:lnTo>
                <a:lnTo>
                  <a:pt x="239013" y="0"/>
                </a:lnTo>
                <a:close/>
              </a:path>
            </a:pathLst>
          </a:custGeom>
          <a:solidFill>
            <a:srgbClr val="D3D3D3"/>
          </a:solidFill>
        </p:spPr>
        <p:txBody>
          <a:bodyPr wrap="square" lIns="0" tIns="0" rIns="0" bIns="0" rtlCol="0"/>
          <a:lstStyle/>
          <a:p>
            <a:endParaRPr/>
          </a:p>
        </p:txBody>
      </p:sp>
      <p:sp>
        <p:nvSpPr>
          <p:cNvPr id="40" name="object 40"/>
          <p:cNvSpPr/>
          <p:nvPr/>
        </p:nvSpPr>
        <p:spPr>
          <a:xfrm>
            <a:off x="7531607" y="3371088"/>
            <a:ext cx="239395" cy="156845"/>
          </a:xfrm>
          <a:custGeom>
            <a:avLst/>
            <a:gdLst/>
            <a:ahLst/>
            <a:cxnLst/>
            <a:rect l="l" t="t" r="r" b="b"/>
            <a:pathLst>
              <a:path w="239395" h="156845">
                <a:moveTo>
                  <a:pt x="0" y="0"/>
                </a:moveTo>
                <a:lnTo>
                  <a:pt x="0" y="45847"/>
                </a:lnTo>
                <a:lnTo>
                  <a:pt x="48362" y="52634"/>
                </a:lnTo>
                <a:lnTo>
                  <a:pt x="93348" y="67993"/>
                </a:lnTo>
                <a:lnTo>
                  <a:pt x="134078" y="91045"/>
                </a:lnTo>
                <a:lnTo>
                  <a:pt x="169676" y="120913"/>
                </a:lnTo>
                <a:lnTo>
                  <a:pt x="199263" y="156717"/>
                </a:lnTo>
                <a:lnTo>
                  <a:pt x="239014" y="133350"/>
                </a:lnTo>
                <a:lnTo>
                  <a:pt x="210152" y="96828"/>
                </a:lnTo>
                <a:lnTo>
                  <a:pt x="176059" y="65165"/>
                </a:lnTo>
                <a:lnTo>
                  <a:pt x="137366" y="39004"/>
                </a:lnTo>
                <a:lnTo>
                  <a:pt x="94704" y="18993"/>
                </a:lnTo>
                <a:lnTo>
                  <a:pt x="48705" y="5776"/>
                </a:lnTo>
                <a:lnTo>
                  <a:pt x="0" y="0"/>
                </a:lnTo>
                <a:close/>
              </a:path>
            </a:pathLst>
          </a:custGeom>
          <a:solidFill>
            <a:srgbClr val="D3D3D3"/>
          </a:solidFill>
        </p:spPr>
        <p:txBody>
          <a:bodyPr wrap="square" lIns="0" tIns="0" rIns="0" bIns="0" rtlCol="0"/>
          <a:lstStyle/>
          <a:p>
            <a:endParaRPr/>
          </a:p>
        </p:txBody>
      </p:sp>
      <p:sp>
        <p:nvSpPr>
          <p:cNvPr id="41" name="object 41"/>
          <p:cNvSpPr/>
          <p:nvPr/>
        </p:nvSpPr>
        <p:spPr>
          <a:xfrm>
            <a:off x="7257542" y="3814826"/>
            <a:ext cx="239395" cy="158750"/>
          </a:xfrm>
          <a:custGeom>
            <a:avLst/>
            <a:gdLst/>
            <a:ahLst/>
            <a:cxnLst/>
            <a:rect l="l" t="t" r="r" b="b"/>
            <a:pathLst>
              <a:path w="239395" h="158750">
                <a:moveTo>
                  <a:pt x="39750" y="0"/>
                </a:moveTo>
                <a:lnTo>
                  <a:pt x="0" y="23622"/>
                </a:lnTo>
                <a:lnTo>
                  <a:pt x="28861" y="60493"/>
                </a:lnTo>
                <a:lnTo>
                  <a:pt x="62954" y="92446"/>
                </a:lnTo>
                <a:lnTo>
                  <a:pt x="101647" y="118840"/>
                </a:lnTo>
                <a:lnTo>
                  <a:pt x="144309" y="139032"/>
                </a:lnTo>
                <a:lnTo>
                  <a:pt x="190308" y="152380"/>
                </a:lnTo>
                <a:lnTo>
                  <a:pt x="239013" y="158242"/>
                </a:lnTo>
                <a:lnTo>
                  <a:pt x="239013" y="112013"/>
                </a:lnTo>
                <a:lnTo>
                  <a:pt x="190651" y="105119"/>
                </a:lnTo>
                <a:lnTo>
                  <a:pt x="145665" y="89592"/>
                </a:lnTo>
                <a:lnTo>
                  <a:pt x="104935" y="66312"/>
                </a:lnTo>
                <a:lnTo>
                  <a:pt x="69337" y="36155"/>
                </a:lnTo>
                <a:lnTo>
                  <a:pt x="39750" y="0"/>
                </a:lnTo>
                <a:close/>
              </a:path>
            </a:pathLst>
          </a:custGeom>
          <a:solidFill>
            <a:srgbClr val="D3D3D3"/>
          </a:solidFill>
        </p:spPr>
        <p:txBody>
          <a:bodyPr wrap="square" lIns="0" tIns="0" rIns="0" bIns="0" rtlCol="0"/>
          <a:lstStyle/>
          <a:p>
            <a:endParaRPr/>
          </a:p>
        </p:txBody>
      </p:sp>
      <p:sp>
        <p:nvSpPr>
          <p:cNvPr id="42" name="object 42"/>
          <p:cNvSpPr/>
          <p:nvPr/>
        </p:nvSpPr>
        <p:spPr>
          <a:xfrm>
            <a:off x="7531607" y="3814826"/>
            <a:ext cx="239395" cy="158750"/>
          </a:xfrm>
          <a:custGeom>
            <a:avLst/>
            <a:gdLst/>
            <a:ahLst/>
            <a:cxnLst/>
            <a:rect l="l" t="t" r="r" b="b"/>
            <a:pathLst>
              <a:path w="239395" h="158750">
                <a:moveTo>
                  <a:pt x="199263" y="0"/>
                </a:moveTo>
                <a:lnTo>
                  <a:pt x="169676" y="36155"/>
                </a:lnTo>
                <a:lnTo>
                  <a:pt x="134078" y="66312"/>
                </a:lnTo>
                <a:lnTo>
                  <a:pt x="93348" y="89592"/>
                </a:lnTo>
                <a:lnTo>
                  <a:pt x="48362" y="105119"/>
                </a:lnTo>
                <a:lnTo>
                  <a:pt x="0" y="112013"/>
                </a:lnTo>
                <a:lnTo>
                  <a:pt x="0" y="158242"/>
                </a:lnTo>
                <a:lnTo>
                  <a:pt x="48705" y="152380"/>
                </a:lnTo>
                <a:lnTo>
                  <a:pt x="94704" y="139032"/>
                </a:lnTo>
                <a:lnTo>
                  <a:pt x="137366" y="118840"/>
                </a:lnTo>
                <a:lnTo>
                  <a:pt x="176059" y="92446"/>
                </a:lnTo>
                <a:lnTo>
                  <a:pt x="210152" y="60493"/>
                </a:lnTo>
                <a:lnTo>
                  <a:pt x="239014" y="23622"/>
                </a:lnTo>
                <a:lnTo>
                  <a:pt x="199263" y="0"/>
                </a:lnTo>
                <a:close/>
              </a:path>
            </a:pathLst>
          </a:custGeom>
          <a:solidFill>
            <a:srgbClr val="D3D3D3"/>
          </a:solidFill>
        </p:spPr>
        <p:txBody>
          <a:bodyPr wrap="square" lIns="0" tIns="0" rIns="0" bIns="0" rtlCol="0"/>
          <a:lstStyle/>
          <a:p>
            <a:endParaRPr/>
          </a:p>
        </p:txBody>
      </p:sp>
      <p:sp>
        <p:nvSpPr>
          <p:cNvPr id="43" name="object 43"/>
          <p:cNvSpPr/>
          <p:nvPr/>
        </p:nvSpPr>
        <p:spPr>
          <a:xfrm>
            <a:off x="7209996" y="3531996"/>
            <a:ext cx="73660" cy="274320"/>
          </a:xfrm>
          <a:custGeom>
            <a:avLst/>
            <a:gdLst/>
            <a:ahLst/>
            <a:cxnLst/>
            <a:rect l="l" t="t" r="r" b="b"/>
            <a:pathLst>
              <a:path w="73659" h="274320">
                <a:moveTo>
                  <a:pt x="32940" y="0"/>
                </a:moveTo>
                <a:lnTo>
                  <a:pt x="14208" y="45321"/>
                </a:lnTo>
                <a:lnTo>
                  <a:pt x="3311" y="91933"/>
                </a:lnTo>
                <a:lnTo>
                  <a:pt x="0" y="138969"/>
                </a:lnTo>
                <a:lnTo>
                  <a:pt x="4022" y="185561"/>
                </a:lnTo>
                <a:lnTo>
                  <a:pt x="15128" y="230840"/>
                </a:lnTo>
                <a:lnTo>
                  <a:pt x="33067" y="273938"/>
                </a:lnTo>
                <a:lnTo>
                  <a:pt x="72945" y="250825"/>
                </a:lnTo>
                <a:lnTo>
                  <a:pt x="56072" y="207362"/>
                </a:lnTo>
                <a:lnTo>
                  <a:pt x="47295" y="161595"/>
                </a:lnTo>
                <a:lnTo>
                  <a:pt x="46967" y="114725"/>
                </a:lnTo>
                <a:lnTo>
                  <a:pt x="55441" y="67953"/>
                </a:lnTo>
                <a:lnTo>
                  <a:pt x="73072" y="22478"/>
                </a:lnTo>
                <a:lnTo>
                  <a:pt x="32940" y="0"/>
                </a:lnTo>
                <a:close/>
              </a:path>
            </a:pathLst>
          </a:custGeom>
          <a:solidFill>
            <a:srgbClr val="D3D3D3"/>
          </a:solidFill>
        </p:spPr>
        <p:txBody>
          <a:bodyPr wrap="square" lIns="0" tIns="0" rIns="0" bIns="0" rtlCol="0"/>
          <a:lstStyle/>
          <a:p>
            <a:endParaRPr/>
          </a:p>
        </p:txBody>
      </p:sp>
      <p:sp>
        <p:nvSpPr>
          <p:cNvPr id="44" name="object 44"/>
          <p:cNvSpPr/>
          <p:nvPr/>
        </p:nvSpPr>
        <p:spPr>
          <a:xfrm>
            <a:off x="7743443" y="3531996"/>
            <a:ext cx="73660" cy="274320"/>
          </a:xfrm>
          <a:custGeom>
            <a:avLst/>
            <a:gdLst/>
            <a:ahLst/>
            <a:cxnLst/>
            <a:rect l="l" t="t" r="r" b="b"/>
            <a:pathLst>
              <a:path w="73659" h="274320">
                <a:moveTo>
                  <a:pt x="40258" y="0"/>
                </a:moveTo>
                <a:lnTo>
                  <a:pt x="0" y="22478"/>
                </a:lnTo>
                <a:lnTo>
                  <a:pt x="17642" y="67953"/>
                </a:lnTo>
                <a:lnTo>
                  <a:pt x="26141" y="114725"/>
                </a:lnTo>
                <a:lnTo>
                  <a:pt x="25831" y="161595"/>
                </a:lnTo>
                <a:lnTo>
                  <a:pt x="17048" y="207362"/>
                </a:lnTo>
                <a:lnTo>
                  <a:pt x="126" y="250825"/>
                </a:lnTo>
                <a:lnTo>
                  <a:pt x="40004" y="273938"/>
                </a:lnTo>
                <a:lnTo>
                  <a:pt x="57944" y="230840"/>
                </a:lnTo>
                <a:lnTo>
                  <a:pt x="69055" y="185561"/>
                </a:lnTo>
                <a:lnTo>
                  <a:pt x="73088" y="138969"/>
                </a:lnTo>
                <a:lnTo>
                  <a:pt x="69798" y="91933"/>
                </a:lnTo>
                <a:lnTo>
                  <a:pt x="58937" y="45321"/>
                </a:lnTo>
                <a:lnTo>
                  <a:pt x="40258" y="0"/>
                </a:lnTo>
                <a:close/>
              </a:path>
            </a:pathLst>
          </a:custGeom>
          <a:solidFill>
            <a:srgbClr val="D3D3D3"/>
          </a:solidFill>
        </p:spPr>
        <p:txBody>
          <a:bodyPr wrap="square" lIns="0" tIns="0" rIns="0" bIns="0" rtlCol="0"/>
          <a:lstStyle/>
          <a:p>
            <a:endParaRPr/>
          </a:p>
        </p:txBody>
      </p:sp>
      <p:sp>
        <p:nvSpPr>
          <p:cNvPr id="45" name="object 45"/>
          <p:cNvSpPr txBox="1"/>
          <p:nvPr/>
        </p:nvSpPr>
        <p:spPr>
          <a:xfrm>
            <a:off x="8062341" y="3331972"/>
            <a:ext cx="3587115" cy="525145"/>
          </a:xfrm>
          <a:prstGeom prst="rect">
            <a:avLst/>
          </a:prstGeom>
        </p:spPr>
        <p:txBody>
          <a:bodyPr vert="horz" wrap="square" lIns="0" tIns="0" rIns="0" bIns="0" rtlCol="0">
            <a:spAutoFit/>
          </a:bodyPr>
          <a:lstStyle/>
          <a:p>
            <a:pPr marL="12700" marR="5080">
              <a:lnSpc>
                <a:spcPct val="120000"/>
              </a:lnSpc>
            </a:pPr>
            <a:r>
              <a:rPr sz="1400" dirty="0">
                <a:solidFill>
                  <a:srgbClr val="585858"/>
                </a:solidFill>
                <a:latin typeface="微软雅黑"/>
                <a:cs typeface="微软雅黑"/>
              </a:rPr>
              <a:t>具有公平性，合约的存</a:t>
            </a:r>
            <a:r>
              <a:rPr sz="1400" spc="-15" dirty="0">
                <a:solidFill>
                  <a:srgbClr val="585858"/>
                </a:solidFill>
                <a:latin typeface="微软雅黑"/>
                <a:cs typeface="微软雅黑"/>
              </a:rPr>
              <a:t>储</a:t>
            </a:r>
            <a:r>
              <a:rPr sz="1400" dirty="0">
                <a:solidFill>
                  <a:srgbClr val="585858"/>
                </a:solidFill>
                <a:latin typeface="微软雅黑"/>
                <a:cs typeface="微软雅黑"/>
              </a:rPr>
              <a:t>、读</a:t>
            </a:r>
            <a:r>
              <a:rPr sz="1400" spc="-15" dirty="0">
                <a:solidFill>
                  <a:srgbClr val="585858"/>
                </a:solidFill>
                <a:latin typeface="微软雅黑"/>
                <a:cs typeface="微软雅黑"/>
              </a:rPr>
              <a:t>取</a:t>
            </a:r>
            <a:r>
              <a:rPr sz="1400" dirty="0">
                <a:solidFill>
                  <a:srgbClr val="585858"/>
                </a:solidFill>
                <a:latin typeface="微软雅黑"/>
                <a:cs typeface="微软雅黑"/>
              </a:rPr>
              <a:t>、执</a:t>
            </a:r>
            <a:r>
              <a:rPr sz="1400" spc="-15" dirty="0">
                <a:solidFill>
                  <a:srgbClr val="585858"/>
                </a:solidFill>
                <a:latin typeface="微软雅黑"/>
                <a:cs typeface="微软雅黑"/>
              </a:rPr>
              <a:t>行</a:t>
            </a:r>
            <a:r>
              <a:rPr sz="1400" dirty="0">
                <a:solidFill>
                  <a:srgbClr val="585858"/>
                </a:solidFill>
                <a:latin typeface="微软雅黑"/>
                <a:cs typeface="微软雅黑"/>
              </a:rPr>
              <a:t>的整个  过程不可逆且不可篡改，公开透明</a:t>
            </a:r>
            <a:endParaRPr sz="1400">
              <a:latin typeface="微软雅黑"/>
              <a:cs typeface="微软雅黑"/>
            </a:endParaRPr>
          </a:p>
        </p:txBody>
      </p:sp>
      <p:sp>
        <p:nvSpPr>
          <p:cNvPr id="46" name="object 46"/>
          <p:cNvSpPr/>
          <p:nvPr/>
        </p:nvSpPr>
        <p:spPr>
          <a:xfrm>
            <a:off x="8080247" y="3893820"/>
            <a:ext cx="3615054" cy="0"/>
          </a:xfrm>
          <a:custGeom>
            <a:avLst/>
            <a:gdLst/>
            <a:ahLst/>
            <a:cxnLst/>
            <a:rect l="l" t="t" r="r" b="b"/>
            <a:pathLst>
              <a:path w="3615054">
                <a:moveTo>
                  <a:pt x="0" y="0"/>
                </a:moveTo>
                <a:lnTo>
                  <a:pt x="3614547" y="0"/>
                </a:lnTo>
              </a:path>
            </a:pathLst>
          </a:custGeom>
          <a:ln w="3175">
            <a:solidFill>
              <a:srgbClr val="BABABA"/>
            </a:solidFill>
          </a:ln>
        </p:spPr>
        <p:txBody>
          <a:bodyPr wrap="square" lIns="0" tIns="0" rIns="0" bIns="0" rtlCol="0"/>
          <a:lstStyle/>
          <a:p>
            <a:endParaRPr/>
          </a:p>
        </p:txBody>
      </p:sp>
      <p:sp>
        <p:nvSpPr>
          <p:cNvPr id="47" name="object 47"/>
          <p:cNvSpPr/>
          <p:nvPr/>
        </p:nvSpPr>
        <p:spPr>
          <a:xfrm>
            <a:off x="7382256" y="2784348"/>
            <a:ext cx="262255" cy="294640"/>
          </a:xfrm>
          <a:custGeom>
            <a:avLst/>
            <a:gdLst/>
            <a:ahLst/>
            <a:cxnLst/>
            <a:rect l="l" t="t" r="r" b="b"/>
            <a:pathLst>
              <a:path w="262254" h="294639">
                <a:moveTo>
                  <a:pt x="77470" y="234823"/>
                </a:moveTo>
                <a:lnTo>
                  <a:pt x="46184" y="239496"/>
                </a:lnTo>
                <a:lnTo>
                  <a:pt x="21685" y="246014"/>
                </a:lnTo>
                <a:lnTo>
                  <a:pt x="5699" y="254003"/>
                </a:lnTo>
                <a:lnTo>
                  <a:pt x="0" y="263016"/>
                </a:lnTo>
                <a:lnTo>
                  <a:pt x="10298" y="275111"/>
                </a:lnTo>
                <a:lnTo>
                  <a:pt x="38385" y="285003"/>
                </a:lnTo>
                <a:lnTo>
                  <a:pt x="80045" y="291681"/>
                </a:lnTo>
                <a:lnTo>
                  <a:pt x="131064" y="294131"/>
                </a:lnTo>
                <a:lnTo>
                  <a:pt x="182082" y="291681"/>
                </a:lnTo>
                <a:lnTo>
                  <a:pt x="223742" y="285003"/>
                </a:lnTo>
                <a:lnTo>
                  <a:pt x="251829" y="275111"/>
                </a:lnTo>
                <a:lnTo>
                  <a:pt x="253152" y="273557"/>
                </a:lnTo>
                <a:lnTo>
                  <a:pt x="126238" y="273557"/>
                </a:lnTo>
                <a:lnTo>
                  <a:pt x="118237" y="273303"/>
                </a:lnTo>
                <a:lnTo>
                  <a:pt x="118520" y="270763"/>
                </a:lnTo>
                <a:lnTo>
                  <a:pt x="90043" y="270763"/>
                </a:lnTo>
                <a:lnTo>
                  <a:pt x="75725" y="267956"/>
                </a:lnTo>
                <a:lnTo>
                  <a:pt x="64658" y="264398"/>
                </a:lnTo>
                <a:lnTo>
                  <a:pt x="57521" y="260244"/>
                </a:lnTo>
                <a:lnTo>
                  <a:pt x="54991" y="255650"/>
                </a:lnTo>
                <a:lnTo>
                  <a:pt x="54991" y="250825"/>
                </a:lnTo>
                <a:lnTo>
                  <a:pt x="63373" y="246506"/>
                </a:lnTo>
                <a:lnTo>
                  <a:pt x="76580" y="243204"/>
                </a:lnTo>
                <a:lnTo>
                  <a:pt x="77470" y="234823"/>
                </a:lnTo>
                <a:close/>
              </a:path>
              <a:path w="262254" h="294639">
                <a:moveTo>
                  <a:pt x="158281" y="172212"/>
                </a:moveTo>
                <a:lnTo>
                  <a:pt x="129540" y="172212"/>
                </a:lnTo>
                <a:lnTo>
                  <a:pt x="146303" y="273050"/>
                </a:lnTo>
                <a:lnTo>
                  <a:pt x="135763" y="273557"/>
                </a:lnTo>
                <a:lnTo>
                  <a:pt x="253152" y="273557"/>
                </a:lnTo>
                <a:lnTo>
                  <a:pt x="256180" y="270001"/>
                </a:lnTo>
                <a:lnTo>
                  <a:pt x="174498" y="270001"/>
                </a:lnTo>
                <a:lnTo>
                  <a:pt x="158281" y="172212"/>
                </a:lnTo>
                <a:close/>
              </a:path>
              <a:path w="262254" h="294639">
                <a:moveTo>
                  <a:pt x="157734" y="168782"/>
                </a:moveTo>
                <a:lnTo>
                  <a:pt x="101092" y="168782"/>
                </a:lnTo>
                <a:lnTo>
                  <a:pt x="100965" y="172592"/>
                </a:lnTo>
                <a:lnTo>
                  <a:pt x="90043" y="270763"/>
                </a:lnTo>
                <a:lnTo>
                  <a:pt x="118520" y="270763"/>
                </a:lnTo>
                <a:lnTo>
                  <a:pt x="129540" y="172212"/>
                </a:lnTo>
                <a:lnTo>
                  <a:pt x="158281" y="172212"/>
                </a:lnTo>
                <a:lnTo>
                  <a:pt x="157776" y="169163"/>
                </a:lnTo>
                <a:lnTo>
                  <a:pt x="157734" y="168782"/>
                </a:lnTo>
                <a:close/>
              </a:path>
              <a:path w="262254" h="294639">
                <a:moveTo>
                  <a:pt x="185293" y="234823"/>
                </a:moveTo>
                <a:lnTo>
                  <a:pt x="186944" y="243966"/>
                </a:lnTo>
                <a:lnTo>
                  <a:pt x="198500" y="247141"/>
                </a:lnTo>
                <a:lnTo>
                  <a:pt x="205486" y="251205"/>
                </a:lnTo>
                <a:lnTo>
                  <a:pt x="205486" y="255650"/>
                </a:lnTo>
                <a:lnTo>
                  <a:pt x="203269" y="259893"/>
                </a:lnTo>
                <a:lnTo>
                  <a:pt x="196992" y="263778"/>
                </a:lnTo>
                <a:lnTo>
                  <a:pt x="187215" y="267188"/>
                </a:lnTo>
                <a:lnTo>
                  <a:pt x="174498" y="270001"/>
                </a:lnTo>
                <a:lnTo>
                  <a:pt x="256180" y="270001"/>
                </a:lnTo>
                <a:lnTo>
                  <a:pt x="262127" y="263016"/>
                </a:lnTo>
                <a:lnTo>
                  <a:pt x="256480" y="254003"/>
                </a:lnTo>
                <a:lnTo>
                  <a:pt x="240664" y="246062"/>
                </a:lnTo>
                <a:lnTo>
                  <a:pt x="216372" y="239549"/>
                </a:lnTo>
                <a:lnTo>
                  <a:pt x="185293" y="234823"/>
                </a:lnTo>
                <a:close/>
              </a:path>
              <a:path w="262254" h="294639">
                <a:moveTo>
                  <a:pt x="124714" y="65659"/>
                </a:moveTo>
                <a:lnTo>
                  <a:pt x="83726" y="84697"/>
                </a:lnTo>
                <a:lnTo>
                  <a:pt x="65825" y="124269"/>
                </a:lnTo>
                <a:lnTo>
                  <a:pt x="71818" y="141319"/>
                </a:lnTo>
                <a:lnTo>
                  <a:pt x="82192" y="156606"/>
                </a:lnTo>
                <a:lnTo>
                  <a:pt x="93472" y="167131"/>
                </a:lnTo>
                <a:lnTo>
                  <a:pt x="95376" y="168528"/>
                </a:lnTo>
                <a:lnTo>
                  <a:pt x="97663" y="169163"/>
                </a:lnTo>
                <a:lnTo>
                  <a:pt x="100329" y="169163"/>
                </a:lnTo>
                <a:lnTo>
                  <a:pt x="100711" y="168910"/>
                </a:lnTo>
                <a:lnTo>
                  <a:pt x="101092" y="168782"/>
                </a:lnTo>
                <a:lnTo>
                  <a:pt x="157734" y="168782"/>
                </a:lnTo>
                <a:lnTo>
                  <a:pt x="155956" y="147065"/>
                </a:lnTo>
                <a:lnTo>
                  <a:pt x="127508" y="147065"/>
                </a:lnTo>
                <a:lnTo>
                  <a:pt x="125875" y="145414"/>
                </a:lnTo>
                <a:lnTo>
                  <a:pt x="102362" y="145414"/>
                </a:lnTo>
                <a:lnTo>
                  <a:pt x="96424" y="138328"/>
                </a:lnTo>
                <a:lnTo>
                  <a:pt x="91535" y="130349"/>
                </a:lnTo>
                <a:lnTo>
                  <a:pt x="88503" y="123108"/>
                </a:lnTo>
                <a:lnTo>
                  <a:pt x="88138" y="118237"/>
                </a:lnTo>
                <a:lnTo>
                  <a:pt x="92355" y="110480"/>
                </a:lnTo>
                <a:lnTo>
                  <a:pt x="96583" y="104298"/>
                </a:lnTo>
                <a:lnTo>
                  <a:pt x="100853" y="99341"/>
                </a:lnTo>
                <a:lnTo>
                  <a:pt x="105028" y="95503"/>
                </a:lnTo>
                <a:lnTo>
                  <a:pt x="121084" y="95503"/>
                </a:lnTo>
                <a:lnTo>
                  <a:pt x="124714" y="65659"/>
                </a:lnTo>
                <a:close/>
              </a:path>
              <a:path w="262254" h="294639">
                <a:moveTo>
                  <a:pt x="130683" y="65531"/>
                </a:moveTo>
                <a:lnTo>
                  <a:pt x="137414" y="135636"/>
                </a:lnTo>
                <a:lnTo>
                  <a:pt x="127508" y="147065"/>
                </a:lnTo>
                <a:lnTo>
                  <a:pt x="155956" y="147065"/>
                </a:lnTo>
                <a:lnTo>
                  <a:pt x="151765" y="96138"/>
                </a:lnTo>
                <a:lnTo>
                  <a:pt x="181750" y="96138"/>
                </a:lnTo>
                <a:lnTo>
                  <a:pt x="169187" y="81355"/>
                </a:lnTo>
                <a:lnTo>
                  <a:pt x="154590" y="71627"/>
                </a:lnTo>
                <a:lnTo>
                  <a:pt x="141184" y="66948"/>
                </a:lnTo>
                <a:lnTo>
                  <a:pt x="130683" y="65531"/>
                </a:lnTo>
                <a:close/>
              </a:path>
              <a:path w="262254" h="294639">
                <a:moveTo>
                  <a:pt x="121084" y="95503"/>
                </a:moveTo>
                <a:lnTo>
                  <a:pt x="105028" y="95503"/>
                </a:lnTo>
                <a:lnTo>
                  <a:pt x="102362" y="145414"/>
                </a:lnTo>
                <a:lnTo>
                  <a:pt x="125875" y="145414"/>
                </a:lnTo>
                <a:lnTo>
                  <a:pt x="116204" y="135636"/>
                </a:lnTo>
                <a:lnTo>
                  <a:pt x="121084" y="95503"/>
                </a:lnTo>
                <a:close/>
              </a:path>
              <a:path w="262254" h="294639">
                <a:moveTo>
                  <a:pt x="181750" y="96138"/>
                </a:moveTo>
                <a:lnTo>
                  <a:pt x="151765" y="96138"/>
                </a:lnTo>
                <a:lnTo>
                  <a:pt x="156061" y="99919"/>
                </a:lnTo>
                <a:lnTo>
                  <a:pt x="160321" y="104663"/>
                </a:lnTo>
                <a:lnTo>
                  <a:pt x="164497" y="110541"/>
                </a:lnTo>
                <a:lnTo>
                  <a:pt x="168401" y="117475"/>
                </a:lnTo>
                <a:lnTo>
                  <a:pt x="170942" y="122809"/>
                </a:lnTo>
                <a:lnTo>
                  <a:pt x="175768" y="125856"/>
                </a:lnTo>
                <a:lnTo>
                  <a:pt x="209425" y="97916"/>
                </a:lnTo>
                <a:lnTo>
                  <a:pt x="183261" y="97916"/>
                </a:lnTo>
                <a:lnTo>
                  <a:pt x="181750" y="96138"/>
                </a:lnTo>
                <a:close/>
              </a:path>
              <a:path w="262254" h="294639">
                <a:moveTo>
                  <a:pt x="197358" y="19557"/>
                </a:moveTo>
                <a:lnTo>
                  <a:pt x="194310" y="21081"/>
                </a:lnTo>
                <a:lnTo>
                  <a:pt x="203835" y="39750"/>
                </a:lnTo>
                <a:lnTo>
                  <a:pt x="189229" y="46989"/>
                </a:lnTo>
                <a:lnTo>
                  <a:pt x="198247" y="64515"/>
                </a:lnTo>
                <a:lnTo>
                  <a:pt x="197485" y="65786"/>
                </a:lnTo>
                <a:lnTo>
                  <a:pt x="197103" y="67310"/>
                </a:lnTo>
                <a:lnTo>
                  <a:pt x="183261" y="97916"/>
                </a:lnTo>
                <a:lnTo>
                  <a:pt x="209425" y="97916"/>
                </a:lnTo>
                <a:lnTo>
                  <a:pt x="210468" y="96138"/>
                </a:lnTo>
                <a:lnTo>
                  <a:pt x="216280" y="82803"/>
                </a:lnTo>
                <a:lnTo>
                  <a:pt x="227075" y="77597"/>
                </a:lnTo>
                <a:lnTo>
                  <a:pt x="211582" y="47371"/>
                </a:lnTo>
                <a:lnTo>
                  <a:pt x="210947" y="45974"/>
                </a:lnTo>
                <a:lnTo>
                  <a:pt x="206883" y="38226"/>
                </a:lnTo>
                <a:lnTo>
                  <a:pt x="197358" y="19557"/>
                </a:lnTo>
                <a:close/>
              </a:path>
              <a:path w="262254" h="294639">
                <a:moveTo>
                  <a:pt x="127508" y="0"/>
                </a:moveTo>
                <a:lnTo>
                  <a:pt x="115579" y="2450"/>
                </a:lnTo>
                <a:lnTo>
                  <a:pt x="105806" y="9128"/>
                </a:lnTo>
                <a:lnTo>
                  <a:pt x="99200" y="19020"/>
                </a:lnTo>
                <a:lnTo>
                  <a:pt x="96774" y="31114"/>
                </a:lnTo>
                <a:lnTo>
                  <a:pt x="99200" y="43283"/>
                </a:lnTo>
                <a:lnTo>
                  <a:pt x="105806" y="53212"/>
                </a:lnTo>
                <a:lnTo>
                  <a:pt x="115579" y="59904"/>
                </a:lnTo>
                <a:lnTo>
                  <a:pt x="127508" y="62356"/>
                </a:lnTo>
                <a:lnTo>
                  <a:pt x="139416" y="59904"/>
                </a:lnTo>
                <a:lnTo>
                  <a:pt x="149145" y="53212"/>
                </a:lnTo>
                <a:lnTo>
                  <a:pt x="155707" y="43283"/>
                </a:lnTo>
                <a:lnTo>
                  <a:pt x="158115" y="31114"/>
                </a:lnTo>
                <a:lnTo>
                  <a:pt x="155707" y="19020"/>
                </a:lnTo>
                <a:lnTo>
                  <a:pt x="149145" y="9128"/>
                </a:lnTo>
                <a:lnTo>
                  <a:pt x="139416" y="2450"/>
                </a:lnTo>
                <a:lnTo>
                  <a:pt x="127508" y="0"/>
                </a:lnTo>
                <a:close/>
              </a:path>
            </a:pathLst>
          </a:custGeom>
          <a:solidFill>
            <a:srgbClr val="1D9ED2"/>
          </a:solidFill>
        </p:spPr>
        <p:txBody>
          <a:bodyPr wrap="square" lIns="0" tIns="0" rIns="0" bIns="0" rtlCol="0"/>
          <a:lstStyle/>
          <a:p>
            <a:endParaRPr/>
          </a:p>
        </p:txBody>
      </p:sp>
      <p:sp>
        <p:nvSpPr>
          <p:cNvPr id="48" name="object 48"/>
          <p:cNvSpPr/>
          <p:nvPr/>
        </p:nvSpPr>
        <p:spPr>
          <a:xfrm>
            <a:off x="7257542" y="2622804"/>
            <a:ext cx="239395" cy="158750"/>
          </a:xfrm>
          <a:custGeom>
            <a:avLst/>
            <a:gdLst/>
            <a:ahLst/>
            <a:cxnLst/>
            <a:rect l="l" t="t" r="r" b="b"/>
            <a:pathLst>
              <a:path w="239395" h="158750">
                <a:moveTo>
                  <a:pt x="239013" y="0"/>
                </a:moveTo>
                <a:lnTo>
                  <a:pt x="190308" y="5861"/>
                </a:lnTo>
                <a:lnTo>
                  <a:pt x="144309" y="19209"/>
                </a:lnTo>
                <a:lnTo>
                  <a:pt x="101647" y="39401"/>
                </a:lnTo>
                <a:lnTo>
                  <a:pt x="62954" y="65795"/>
                </a:lnTo>
                <a:lnTo>
                  <a:pt x="28861" y="97748"/>
                </a:lnTo>
                <a:lnTo>
                  <a:pt x="0" y="134620"/>
                </a:lnTo>
                <a:lnTo>
                  <a:pt x="39750" y="158242"/>
                </a:lnTo>
                <a:lnTo>
                  <a:pt x="69337" y="122086"/>
                </a:lnTo>
                <a:lnTo>
                  <a:pt x="104935" y="91929"/>
                </a:lnTo>
                <a:lnTo>
                  <a:pt x="145665" y="68649"/>
                </a:lnTo>
                <a:lnTo>
                  <a:pt x="190651" y="53122"/>
                </a:lnTo>
                <a:lnTo>
                  <a:pt x="239013" y="46228"/>
                </a:lnTo>
                <a:lnTo>
                  <a:pt x="239013" y="0"/>
                </a:lnTo>
                <a:close/>
              </a:path>
            </a:pathLst>
          </a:custGeom>
          <a:solidFill>
            <a:srgbClr val="D3D3D3"/>
          </a:solidFill>
        </p:spPr>
        <p:txBody>
          <a:bodyPr wrap="square" lIns="0" tIns="0" rIns="0" bIns="0" rtlCol="0"/>
          <a:lstStyle/>
          <a:p>
            <a:endParaRPr/>
          </a:p>
        </p:txBody>
      </p:sp>
      <p:sp>
        <p:nvSpPr>
          <p:cNvPr id="49" name="object 49"/>
          <p:cNvSpPr/>
          <p:nvPr/>
        </p:nvSpPr>
        <p:spPr>
          <a:xfrm>
            <a:off x="7531607" y="2622804"/>
            <a:ext cx="239395" cy="158750"/>
          </a:xfrm>
          <a:custGeom>
            <a:avLst/>
            <a:gdLst/>
            <a:ahLst/>
            <a:cxnLst/>
            <a:rect l="l" t="t" r="r" b="b"/>
            <a:pathLst>
              <a:path w="239395" h="158750">
                <a:moveTo>
                  <a:pt x="0" y="0"/>
                </a:moveTo>
                <a:lnTo>
                  <a:pt x="0" y="46228"/>
                </a:lnTo>
                <a:lnTo>
                  <a:pt x="48362" y="53122"/>
                </a:lnTo>
                <a:lnTo>
                  <a:pt x="93348" y="68649"/>
                </a:lnTo>
                <a:lnTo>
                  <a:pt x="134078" y="91929"/>
                </a:lnTo>
                <a:lnTo>
                  <a:pt x="169676" y="122086"/>
                </a:lnTo>
                <a:lnTo>
                  <a:pt x="199263" y="158242"/>
                </a:lnTo>
                <a:lnTo>
                  <a:pt x="239014" y="134620"/>
                </a:lnTo>
                <a:lnTo>
                  <a:pt x="210152" y="97748"/>
                </a:lnTo>
                <a:lnTo>
                  <a:pt x="176059" y="65795"/>
                </a:lnTo>
                <a:lnTo>
                  <a:pt x="137366" y="39401"/>
                </a:lnTo>
                <a:lnTo>
                  <a:pt x="94704" y="19209"/>
                </a:lnTo>
                <a:lnTo>
                  <a:pt x="48705" y="5861"/>
                </a:lnTo>
                <a:lnTo>
                  <a:pt x="0" y="0"/>
                </a:lnTo>
                <a:close/>
              </a:path>
            </a:pathLst>
          </a:custGeom>
          <a:solidFill>
            <a:srgbClr val="D3D3D3"/>
          </a:solidFill>
        </p:spPr>
        <p:txBody>
          <a:bodyPr wrap="square" lIns="0" tIns="0" rIns="0" bIns="0" rtlCol="0"/>
          <a:lstStyle/>
          <a:p>
            <a:endParaRPr/>
          </a:p>
        </p:txBody>
      </p:sp>
      <p:sp>
        <p:nvSpPr>
          <p:cNvPr id="50" name="object 50"/>
          <p:cNvSpPr/>
          <p:nvPr/>
        </p:nvSpPr>
        <p:spPr>
          <a:xfrm>
            <a:off x="7257542" y="3068066"/>
            <a:ext cx="239395" cy="156845"/>
          </a:xfrm>
          <a:custGeom>
            <a:avLst/>
            <a:gdLst/>
            <a:ahLst/>
            <a:cxnLst/>
            <a:rect l="l" t="t" r="r" b="b"/>
            <a:pathLst>
              <a:path w="239395" h="156844">
                <a:moveTo>
                  <a:pt x="39750" y="0"/>
                </a:moveTo>
                <a:lnTo>
                  <a:pt x="0" y="23368"/>
                </a:lnTo>
                <a:lnTo>
                  <a:pt x="28861" y="59889"/>
                </a:lnTo>
                <a:lnTo>
                  <a:pt x="62954" y="91552"/>
                </a:lnTo>
                <a:lnTo>
                  <a:pt x="101647" y="117713"/>
                </a:lnTo>
                <a:lnTo>
                  <a:pt x="144309" y="137724"/>
                </a:lnTo>
                <a:lnTo>
                  <a:pt x="190308" y="150941"/>
                </a:lnTo>
                <a:lnTo>
                  <a:pt x="239013" y="156718"/>
                </a:lnTo>
                <a:lnTo>
                  <a:pt x="239013" y="110871"/>
                </a:lnTo>
                <a:lnTo>
                  <a:pt x="190651" y="104083"/>
                </a:lnTo>
                <a:lnTo>
                  <a:pt x="145665" y="88724"/>
                </a:lnTo>
                <a:lnTo>
                  <a:pt x="104935" y="65672"/>
                </a:lnTo>
                <a:lnTo>
                  <a:pt x="69337" y="35804"/>
                </a:lnTo>
                <a:lnTo>
                  <a:pt x="39750" y="0"/>
                </a:lnTo>
                <a:close/>
              </a:path>
            </a:pathLst>
          </a:custGeom>
          <a:solidFill>
            <a:srgbClr val="D3D3D3"/>
          </a:solidFill>
        </p:spPr>
        <p:txBody>
          <a:bodyPr wrap="square" lIns="0" tIns="0" rIns="0" bIns="0" rtlCol="0"/>
          <a:lstStyle/>
          <a:p>
            <a:endParaRPr/>
          </a:p>
        </p:txBody>
      </p:sp>
      <p:sp>
        <p:nvSpPr>
          <p:cNvPr id="51" name="object 51"/>
          <p:cNvSpPr/>
          <p:nvPr/>
        </p:nvSpPr>
        <p:spPr>
          <a:xfrm>
            <a:off x="7531607" y="3068066"/>
            <a:ext cx="239395" cy="156845"/>
          </a:xfrm>
          <a:custGeom>
            <a:avLst/>
            <a:gdLst/>
            <a:ahLst/>
            <a:cxnLst/>
            <a:rect l="l" t="t" r="r" b="b"/>
            <a:pathLst>
              <a:path w="239395" h="156844">
                <a:moveTo>
                  <a:pt x="199263" y="0"/>
                </a:moveTo>
                <a:lnTo>
                  <a:pt x="169676" y="35804"/>
                </a:lnTo>
                <a:lnTo>
                  <a:pt x="134078" y="65672"/>
                </a:lnTo>
                <a:lnTo>
                  <a:pt x="93348" y="88724"/>
                </a:lnTo>
                <a:lnTo>
                  <a:pt x="48362" y="104083"/>
                </a:lnTo>
                <a:lnTo>
                  <a:pt x="0" y="110871"/>
                </a:lnTo>
                <a:lnTo>
                  <a:pt x="0" y="156718"/>
                </a:lnTo>
                <a:lnTo>
                  <a:pt x="48705" y="150941"/>
                </a:lnTo>
                <a:lnTo>
                  <a:pt x="94704" y="137724"/>
                </a:lnTo>
                <a:lnTo>
                  <a:pt x="137366" y="117713"/>
                </a:lnTo>
                <a:lnTo>
                  <a:pt x="176059" y="91552"/>
                </a:lnTo>
                <a:lnTo>
                  <a:pt x="210152" y="59889"/>
                </a:lnTo>
                <a:lnTo>
                  <a:pt x="239014" y="23368"/>
                </a:lnTo>
                <a:lnTo>
                  <a:pt x="199263" y="0"/>
                </a:lnTo>
                <a:close/>
              </a:path>
            </a:pathLst>
          </a:custGeom>
          <a:solidFill>
            <a:srgbClr val="D3D3D3"/>
          </a:solidFill>
        </p:spPr>
        <p:txBody>
          <a:bodyPr wrap="square" lIns="0" tIns="0" rIns="0" bIns="0" rtlCol="0"/>
          <a:lstStyle/>
          <a:p>
            <a:endParaRPr/>
          </a:p>
        </p:txBody>
      </p:sp>
      <p:sp>
        <p:nvSpPr>
          <p:cNvPr id="52" name="object 52"/>
          <p:cNvSpPr/>
          <p:nvPr/>
        </p:nvSpPr>
        <p:spPr>
          <a:xfrm>
            <a:off x="7209996" y="2784475"/>
            <a:ext cx="73660" cy="274320"/>
          </a:xfrm>
          <a:custGeom>
            <a:avLst/>
            <a:gdLst/>
            <a:ahLst/>
            <a:cxnLst/>
            <a:rect l="l" t="t" r="r" b="b"/>
            <a:pathLst>
              <a:path w="73659" h="274319">
                <a:moveTo>
                  <a:pt x="32940" y="0"/>
                </a:moveTo>
                <a:lnTo>
                  <a:pt x="14208" y="45321"/>
                </a:lnTo>
                <a:lnTo>
                  <a:pt x="3311" y="91933"/>
                </a:lnTo>
                <a:lnTo>
                  <a:pt x="0" y="138969"/>
                </a:lnTo>
                <a:lnTo>
                  <a:pt x="4022" y="185561"/>
                </a:lnTo>
                <a:lnTo>
                  <a:pt x="15128" y="230840"/>
                </a:lnTo>
                <a:lnTo>
                  <a:pt x="33067" y="273938"/>
                </a:lnTo>
                <a:lnTo>
                  <a:pt x="72945" y="250825"/>
                </a:lnTo>
                <a:lnTo>
                  <a:pt x="56072" y="207362"/>
                </a:lnTo>
                <a:lnTo>
                  <a:pt x="47295" y="161595"/>
                </a:lnTo>
                <a:lnTo>
                  <a:pt x="46967" y="114725"/>
                </a:lnTo>
                <a:lnTo>
                  <a:pt x="55441" y="67953"/>
                </a:lnTo>
                <a:lnTo>
                  <a:pt x="73072" y="22478"/>
                </a:lnTo>
                <a:lnTo>
                  <a:pt x="32940" y="0"/>
                </a:lnTo>
                <a:close/>
              </a:path>
            </a:pathLst>
          </a:custGeom>
          <a:solidFill>
            <a:srgbClr val="D3D3D3"/>
          </a:solidFill>
        </p:spPr>
        <p:txBody>
          <a:bodyPr wrap="square" lIns="0" tIns="0" rIns="0" bIns="0" rtlCol="0"/>
          <a:lstStyle/>
          <a:p>
            <a:endParaRPr/>
          </a:p>
        </p:txBody>
      </p:sp>
      <p:sp>
        <p:nvSpPr>
          <p:cNvPr id="53" name="object 53"/>
          <p:cNvSpPr/>
          <p:nvPr/>
        </p:nvSpPr>
        <p:spPr>
          <a:xfrm>
            <a:off x="7743443" y="2784475"/>
            <a:ext cx="73660" cy="274320"/>
          </a:xfrm>
          <a:custGeom>
            <a:avLst/>
            <a:gdLst/>
            <a:ahLst/>
            <a:cxnLst/>
            <a:rect l="l" t="t" r="r" b="b"/>
            <a:pathLst>
              <a:path w="73659" h="274319">
                <a:moveTo>
                  <a:pt x="40258" y="0"/>
                </a:moveTo>
                <a:lnTo>
                  <a:pt x="0" y="22478"/>
                </a:lnTo>
                <a:lnTo>
                  <a:pt x="17642" y="67953"/>
                </a:lnTo>
                <a:lnTo>
                  <a:pt x="26141" y="114725"/>
                </a:lnTo>
                <a:lnTo>
                  <a:pt x="25831" y="161595"/>
                </a:lnTo>
                <a:lnTo>
                  <a:pt x="17048" y="207362"/>
                </a:lnTo>
                <a:lnTo>
                  <a:pt x="126" y="250825"/>
                </a:lnTo>
                <a:lnTo>
                  <a:pt x="40004" y="273938"/>
                </a:lnTo>
                <a:lnTo>
                  <a:pt x="57944" y="230840"/>
                </a:lnTo>
                <a:lnTo>
                  <a:pt x="69055" y="185561"/>
                </a:lnTo>
                <a:lnTo>
                  <a:pt x="73088" y="138969"/>
                </a:lnTo>
                <a:lnTo>
                  <a:pt x="69798" y="91933"/>
                </a:lnTo>
                <a:lnTo>
                  <a:pt x="58937" y="45321"/>
                </a:lnTo>
                <a:lnTo>
                  <a:pt x="40258" y="0"/>
                </a:lnTo>
                <a:close/>
              </a:path>
            </a:pathLst>
          </a:custGeom>
          <a:solidFill>
            <a:srgbClr val="D3D3D3"/>
          </a:solidFill>
        </p:spPr>
        <p:txBody>
          <a:bodyPr wrap="square" lIns="0" tIns="0" rIns="0" bIns="0" rtlCol="0"/>
          <a:lstStyle/>
          <a:p>
            <a:endParaRPr/>
          </a:p>
        </p:txBody>
      </p:sp>
      <p:sp>
        <p:nvSpPr>
          <p:cNvPr id="54" name="object 54"/>
          <p:cNvSpPr txBox="1"/>
          <p:nvPr/>
        </p:nvSpPr>
        <p:spPr>
          <a:xfrm>
            <a:off x="8062341" y="2590419"/>
            <a:ext cx="3587115" cy="481965"/>
          </a:xfrm>
          <a:prstGeom prst="rect">
            <a:avLst/>
          </a:prstGeom>
        </p:spPr>
        <p:txBody>
          <a:bodyPr vert="horz" wrap="square" lIns="0" tIns="0" rIns="0" bIns="0" rtlCol="0">
            <a:spAutoFit/>
          </a:bodyPr>
          <a:lstStyle/>
          <a:p>
            <a:pPr marL="12700" marR="5080">
              <a:lnSpc>
                <a:spcPct val="110000"/>
              </a:lnSpc>
            </a:pPr>
            <a:r>
              <a:rPr sz="1400" dirty="0">
                <a:solidFill>
                  <a:srgbClr val="585858"/>
                </a:solidFill>
                <a:latin typeface="微软雅黑"/>
                <a:cs typeface="微软雅黑"/>
              </a:rPr>
              <a:t>提高合约执行效率，特</a:t>
            </a:r>
            <a:r>
              <a:rPr sz="1400" spc="-15" dirty="0">
                <a:solidFill>
                  <a:srgbClr val="585858"/>
                </a:solidFill>
                <a:latin typeface="微软雅黑"/>
                <a:cs typeface="微软雅黑"/>
              </a:rPr>
              <a:t>别</a:t>
            </a:r>
            <a:r>
              <a:rPr sz="1400" dirty="0">
                <a:solidFill>
                  <a:srgbClr val="585858"/>
                </a:solidFill>
                <a:latin typeface="微软雅黑"/>
                <a:cs typeface="微软雅黑"/>
              </a:rPr>
              <a:t>是在</a:t>
            </a:r>
            <a:r>
              <a:rPr sz="1400" spc="-15" dirty="0">
                <a:solidFill>
                  <a:srgbClr val="585858"/>
                </a:solidFill>
                <a:latin typeface="微软雅黑"/>
                <a:cs typeface="微软雅黑"/>
              </a:rPr>
              <a:t>跨</a:t>
            </a:r>
            <a:r>
              <a:rPr sz="1400" dirty="0">
                <a:solidFill>
                  <a:srgbClr val="585858"/>
                </a:solidFill>
                <a:latin typeface="微软雅黑"/>
                <a:cs typeface="微软雅黑"/>
              </a:rPr>
              <a:t>行业</a:t>
            </a:r>
            <a:r>
              <a:rPr sz="1400" spc="-15" dirty="0">
                <a:solidFill>
                  <a:srgbClr val="585858"/>
                </a:solidFill>
                <a:latin typeface="微软雅黑"/>
                <a:cs typeface="微软雅黑"/>
              </a:rPr>
              <a:t>中</a:t>
            </a:r>
            <a:r>
              <a:rPr sz="1400" dirty="0">
                <a:solidFill>
                  <a:srgbClr val="585858"/>
                </a:solidFill>
                <a:latin typeface="微软雅黑"/>
                <a:cs typeface="微软雅黑"/>
              </a:rPr>
              <a:t>提高透  明度、自动化水平和效率</a:t>
            </a:r>
            <a:endParaRPr sz="1400">
              <a:latin typeface="微软雅黑"/>
              <a:cs typeface="微软雅黑"/>
            </a:endParaRPr>
          </a:p>
        </p:txBody>
      </p:sp>
      <p:sp>
        <p:nvSpPr>
          <p:cNvPr id="55" name="object 55"/>
          <p:cNvSpPr/>
          <p:nvPr/>
        </p:nvSpPr>
        <p:spPr>
          <a:xfrm>
            <a:off x="8080247" y="3145535"/>
            <a:ext cx="3615054" cy="0"/>
          </a:xfrm>
          <a:custGeom>
            <a:avLst/>
            <a:gdLst/>
            <a:ahLst/>
            <a:cxnLst/>
            <a:rect l="l" t="t" r="r" b="b"/>
            <a:pathLst>
              <a:path w="3615054">
                <a:moveTo>
                  <a:pt x="0" y="0"/>
                </a:moveTo>
                <a:lnTo>
                  <a:pt x="3614547" y="0"/>
                </a:lnTo>
              </a:path>
            </a:pathLst>
          </a:custGeom>
          <a:ln w="3175">
            <a:solidFill>
              <a:srgbClr val="BABABA"/>
            </a:solidFill>
          </a:ln>
        </p:spPr>
        <p:txBody>
          <a:bodyPr wrap="square" lIns="0" tIns="0" rIns="0" bIns="0" rtlCol="0"/>
          <a:lstStyle/>
          <a:p>
            <a:endParaRPr/>
          </a:p>
        </p:txBody>
      </p:sp>
      <p:sp>
        <p:nvSpPr>
          <p:cNvPr id="56" name="object 56"/>
          <p:cNvSpPr/>
          <p:nvPr/>
        </p:nvSpPr>
        <p:spPr>
          <a:xfrm>
            <a:off x="7382256" y="5026152"/>
            <a:ext cx="262255" cy="294640"/>
          </a:xfrm>
          <a:custGeom>
            <a:avLst/>
            <a:gdLst/>
            <a:ahLst/>
            <a:cxnLst/>
            <a:rect l="l" t="t" r="r" b="b"/>
            <a:pathLst>
              <a:path w="262254" h="294639">
                <a:moveTo>
                  <a:pt x="77470" y="234823"/>
                </a:moveTo>
                <a:lnTo>
                  <a:pt x="46184" y="239496"/>
                </a:lnTo>
                <a:lnTo>
                  <a:pt x="21685" y="246014"/>
                </a:lnTo>
                <a:lnTo>
                  <a:pt x="5699" y="254003"/>
                </a:lnTo>
                <a:lnTo>
                  <a:pt x="0" y="263017"/>
                </a:lnTo>
                <a:lnTo>
                  <a:pt x="10298" y="275111"/>
                </a:lnTo>
                <a:lnTo>
                  <a:pt x="38385" y="285003"/>
                </a:lnTo>
                <a:lnTo>
                  <a:pt x="80045" y="291681"/>
                </a:lnTo>
                <a:lnTo>
                  <a:pt x="131064" y="294132"/>
                </a:lnTo>
                <a:lnTo>
                  <a:pt x="182082" y="291681"/>
                </a:lnTo>
                <a:lnTo>
                  <a:pt x="223742" y="285003"/>
                </a:lnTo>
                <a:lnTo>
                  <a:pt x="251829" y="275111"/>
                </a:lnTo>
                <a:lnTo>
                  <a:pt x="253152" y="273558"/>
                </a:lnTo>
                <a:lnTo>
                  <a:pt x="135763" y="273558"/>
                </a:lnTo>
                <a:lnTo>
                  <a:pt x="122174" y="273431"/>
                </a:lnTo>
                <a:lnTo>
                  <a:pt x="118237" y="273304"/>
                </a:lnTo>
                <a:lnTo>
                  <a:pt x="118520" y="270764"/>
                </a:lnTo>
                <a:lnTo>
                  <a:pt x="90043" y="270764"/>
                </a:lnTo>
                <a:lnTo>
                  <a:pt x="75725" y="267956"/>
                </a:lnTo>
                <a:lnTo>
                  <a:pt x="64658" y="264398"/>
                </a:lnTo>
                <a:lnTo>
                  <a:pt x="57521" y="260244"/>
                </a:lnTo>
                <a:lnTo>
                  <a:pt x="54991" y="255651"/>
                </a:lnTo>
                <a:lnTo>
                  <a:pt x="54991" y="250825"/>
                </a:lnTo>
                <a:lnTo>
                  <a:pt x="63373" y="246507"/>
                </a:lnTo>
                <a:lnTo>
                  <a:pt x="76580" y="243205"/>
                </a:lnTo>
                <a:lnTo>
                  <a:pt x="77470" y="234823"/>
                </a:lnTo>
                <a:close/>
              </a:path>
              <a:path w="262254" h="294639">
                <a:moveTo>
                  <a:pt x="158281" y="172212"/>
                </a:moveTo>
                <a:lnTo>
                  <a:pt x="129540" y="172212"/>
                </a:lnTo>
                <a:lnTo>
                  <a:pt x="146303" y="273050"/>
                </a:lnTo>
                <a:lnTo>
                  <a:pt x="135763" y="273558"/>
                </a:lnTo>
                <a:lnTo>
                  <a:pt x="253152" y="273558"/>
                </a:lnTo>
                <a:lnTo>
                  <a:pt x="256180" y="270002"/>
                </a:lnTo>
                <a:lnTo>
                  <a:pt x="174498" y="270002"/>
                </a:lnTo>
                <a:lnTo>
                  <a:pt x="158281" y="172212"/>
                </a:lnTo>
                <a:close/>
              </a:path>
              <a:path w="262254" h="294639">
                <a:moveTo>
                  <a:pt x="157734" y="168783"/>
                </a:moveTo>
                <a:lnTo>
                  <a:pt x="101092" y="168783"/>
                </a:lnTo>
                <a:lnTo>
                  <a:pt x="100965" y="172593"/>
                </a:lnTo>
                <a:lnTo>
                  <a:pt x="90043" y="270764"/>
                </a:lnTo>
                <a:lnTo>
                  <a:pt x="118520" y="270764"/>
                </a:lnTo>
                <a:lnTo>
                  <a:pt x="129540" y="172212"/>
                </a:lnTo>
                <a:lnTo>
                  <a:pt x="158281" y="172212"/>
                </a:lnTo>
                <a:lnTo>
                  <a:pt x="157776" y="169164"/>
                </a:lnTo>
                <a:lnTo>
                  <a:pt x="157734" y="168783"/>
                </a:lnTo>
                <a:close/>
              </a:path>
              <a:path w="262254" h="294639">
                <a:moveTo>
                  <a:pt x="185293" y="234823"/>
                </a:moveTo>
                <a:lnTo>
                  <a:pt x="186944" y="243967"/>
                </a:lnTo>
                <a:lnTo>
                  <a:pt x="198500" y="247142"/>
                </a:lnTo>
                <a:lnTo>
                  <a:pt x="205486" y="251206"/>
                </a:lnTo>
                <a:lnTo>
                  <a:pt x="205486" y="255651"/>
                </a:lnTo>
                <a:lnTo>
                  <a:pt x="203269" y="259893"/>
                </a:lnTo>
                <a:lnTo>
                  <a:pt x="196992" y="263779"/>
                </a:lnTo>
                <a:lnTo>
                  <a:pt x="187215" y="267188"/>
                </a:lnTo>
                <a:lnTo>
                  <a:pt x="174498" y="270002"/>
                </a:lnTo>
                <a:lnTo>
                  <a:pt x="256180" y="270002"/>
                </a:lnTo>
                <a:lnTo>
                  <a:pt x="262127" y="263017"/>
                </a:lnTo>
                <a:lnTo>
                  <a:pt x="256480" y="254003"/>
                </a:lnTo>
                <a:lnTo>
                  <a:pt x="240664" y="246062"/>
                </a:lnTo>
                <a:lnTo>
                  <a:pt x="216372" y="239549"/>
                </a:lnTo>
                <a:lnTo>
                  <a:pt x="185293" y="234823"/>
                </a:lnTo>
                <a:close/>
              </a:path>
              <a:path w="262254" h="294639">
                <a:moveTo>
                  <a:pt x="124714" y="65659"/>
                </a:moveTo>
                <a:lnTo>
                  <a:pt x="83726" y="84697"/>
                </a:lnTo>
                <a:lnTo>
                  <a:pt x="65825" y="124269"/>
                </a:lnTo>
                <a:lnTo>
                  <a:pt x="71818" y="141319"/>
                </a:lnTo>
                <a:lnTo>
                  <a:pt x="82192" y="156606"/>
                </a:lnTo>
                <a:lnTo>
                  <a:pt x="93472" y="167131"/>
                </a:lnTo>
                <a:lnTo>
                  <a:pt x="95376" y="168529"/>
                </a:lnTo>
                <a:lnTo>
                  <a:pt x="97663" y="169164"/>
                </a:lnTo>
                <a:lnTo>
                  <a:pt x="100329" y="169164"/>
                </a:lnTo>
                <a:lnTo>
                  <a:pt x="100711" y="168910"/>
                </a:lnTo>
                <a:lnTo>
                  <a:pt x="101092" y="168783"/>
                </a:lnTo>
                <a:lnTo>
                  <a:pt x="157734" y="168783"/>
                </a:lnTo>
                <a:lnTo>
                  <a:pt x="155956" y="147066"/>
                </a:lnTo>
                <a:lnTo>
                  <a:pt x="127508" y="147066"/>
                </a:lnTo>
                <a:lnTo>
                  <a:pt x="125875" y="145415"/>
                </a:lnTo>
                <a:lnTo>
                  <a:pt x="102362" y="145415"/>
                </a:lnTo>
                <a:lnTo>
                  <a:pt x="96424" y="138328"/>
                </a:lnTo>
                <a:lnTo>
                  <a:pt x="91535" y="130349"/>
                </a:lnTo>
                <a:lnTo>
                  <a:pt x="88503" y="123108"/>
                </a:lnTo>
                <a:lnTo>
                  <a:pt x="88138" y="118237"/>
                </a:lnTo>
                <a:lnTo>
                  <a:pt x="92355" y="110480"/>
                </a:lnTo>
                <a:lnTo>
                  <a:pt x="96583" y="104298"/>
                </a:lnTo>
                <a:lnTo>
                  <a:pt x="100853" y="99341"/>
                </a:lnTo>
                <a:lnTo>
                  <a:pt x="105028" y="95504"/>
                </a:lnTo>
                <a:lnTo>
                  <a:pt x="121084" y="95504"/>
                </a:lnTo>
                <a:lnTo>
                  <a:pt x="124714" y="65659"/>
                </a:lnTo>
                <a:close/>
              </a:path>
              <a:path w="262254" h="294639">
                <a:moveTo>
                  <a:pt x="130683" y="65531"/>
                </a:moveTo>
                <a:lnTo>
                  <a:pt x="137414" y="135636"/>
                </a:lnTo>
                <a:lnTo>
                  <a:pt x="127508" y="147066"/>
                </a:lnTo>
                <a:lnTo>
                  <a:pt x="155956" y="147066"/>
                </a:lnTo>
                <a:lnTo>
                  <a:pt x="151765" y="96139"/>
                </a:lnTo>
                <a:lnTo>
                  <a:pt x="181750" y="96139"/>
                </a:lnTo>
                <a:lnTo>
                  <a:pt x="169187" y="81355"/>
                </a:lnTo>
                <a:lnTo>
                  <a:pt x="154590" y="71628"/>
                </a:lnTo>
                <a:lnTo>
                  <a:pt x="141184" y="66948"/>
                </a:lnTo>
                <a:lnTo>
                  <a:pt x="130683" y="65531"/>
                </a:lnTo>
                <a:close/>
              </a:path>
              <a:path w="262254" h="294639">
                <a:moveTo>
                  <a:pt x="121084" y="95504"/>
                </a:moveTo>
                <a:lnTo>
                  <a:pt x="105028" y="95504"/>
                </a:lnTo>
                <a:lnTo>
                  <a:pt x="102362" y="145415"/>
                </a:lnTo>
                <a:lnTo>
                  <a:pt x="125875" y="145415"/>
                </a:lnTo>
                <a:lnTo>
                  <a:pt x="116204" y="135636"/>
                </a:lnTo>
                <a:lnTo>
                  <a:pt x="121084" y="95504"/>
                </a:lnTo>
                <a:close/>
              </a:path>
              <a:path w="262254" h="294639">
                <a:moveTo>
                  <a:pt x="181750" y="96139"/>
                </a:moveTo>
                <a:lnTo>
                  <a:pt x="151765" y="96139"/>
                </a:lnTo>
                <a:lnTo>
                  <a:pt x="156061" y="99919"/>
                </a:lnTo>
                <a:lnTo>
                  <a:pt x="160321" y="104663"/>
                </a:lnTo>
                <a:lnTo>
                  <a:pt x="164497" y="110541"/>
                </a:lnTo>
                <a:lnTo>
                  <a:pt x="168401" y="117475"/>
                </a:lnTo>
                <a:lnTo>
                  <a:pt x="170942" y="122809"/>
                </a:lnTo>
                <a:lnTo>
                  <a:pt x="175768" y="125856"/>
                </a:lnTo>
                <a:lnTo>
                  <a:pt x="209425" y="97917"/>
                </a:lnTo>
                <a:lnTo>
                  <a:pt x="183261" y="97917"/>
                </a:lnTo>
                <a:lnTo>
                  <a:pt x="181750" y="96139"/>
                </a:lnTo>
                <a:close/>
              </a:path>
              <a:path w="262254" h="294639">
                <a:moveTo>
                  <a:pt x="197358" y="19558"/>
                </a:moveTo>
                <a:lnTo>
                  <a:pt x="194310" y="21081"/>
                </a:lnTo>
                <a:lnTo>
                  <a:pt x="203835" y="39750"/>
                </a:lnTo>
                <a:lnTo>
                  <a:pt x="189229" y="46990"/>
                </a:lnTo>
                <a:lnTo>
                  <a:pt x="198247" y="64516"/>
                </a:lnTo>
                <a:lnTo>
                  <a:pt x="197485" y="65786"/>
                </a:lnTo>
                <a:lnTo>
                  <a:pt x="197103" y="67310"/>
                </a:lnTo>
                <a:lnTo>
                  <a:pt x="183261" y="97917"/>
                </a:lnTo>
                <a:lnTo>
                  <a:pt x="209425" y="97917"/>
                </a:lnTo>
                <a:lnTo>
                  <a:pt x="210468" y="96139"/>
                </a:lnTo>
                <a:lnTo>
                  <a:pt x="216280" y="82804"/>
                </a:lnTo>
                <a:lnTo>
                  <a:pt x="227075" y="77597"/>
                </a:lnTo>
                <a:lnTo>
                  <a:pt x="211582" y="47371"/>
                </a:lnTo>
                <a:lnTo>
                  <a:pt x="210947" y="45974"/>
                </a:lnTo>
                <a:lnTo>
                  <a:pt x="206883" y="38227"/>
                </a:lnTo>
                <a:lnTo>
                  <a:pt x="197358" y="19558"/>
                </a:lnTo>
                <a:close/>
              </a:path>
              <a:path w="262254" h="294639">
                <a:moveTo>
                  <a:pt x="127508" y="0"/>
                </a:moveTo>
                <a:lnTo>
                  <a:pt x="115579" y="2450"/>
                </a:lnTo>
                <a:lnTo>
                  <a:pt x="105806" y="9128"/>
                </a:lnTo>
                <a:lnTo>
                  <a:pt x="99200" y="19020"/>
                </a:lnTo>
                <a:lnTo>
                  <a:pt x="96774" y="31115"/>
                </a:lnTo>
                <a:lnTo>
                  <a:pt x="99200" y="43283"/>
                </a:lnTo>
                <a:lnTo>
                  <a:pt x="105806" y="53212"/>
                </a:lnTo>
                <a:lnTo>
                  <a:pt x="115579" y="59904"/>
                </a:lnTo>
                <a:lnTo>
                  <a:pt x="127508" y="62356"/>
                </a:lnTo>
                <a:lnTo>
                  <a:pt x="139416" y="59904"/>
                </a:lnTo>
                <a:lnTo>
                  <a:pt x="149145" y="53212"/>
                </a:lnTo>
                <a:lnTo>
                  <a:pt x="155707" y="43283"/>
                </a:lnTo>
                <a:lnTo>
                  <a:pt x="158115" y="31115"/>
                </a:lnTo>
                <a:lnTo>
                  <a:pt x="155707" y="19020"/>
                </a:lnTo>
                <a:lnTo>
                  <a:pt x="149145" y="9128"/>
                </a:lnTo>
                <a:lnTo>
                  <a:pt x="139416" y="2450"/>
                </a:lnTo>
                <a:lnTo>
                  <a:pt x="127508" y="0"/>
                </a:lnTo>
                <a:close/>
              </a:path>
            </a:pathLst>
          </a:custGeom>
          <a:solidFill>
            <a:srgbClr val="1D9ED2"/>
          </a:solidFill>
        </p:spPr>
        <p:txBody>
          <a:bodyPr wrap="square" lIns="0" tIns="0" rIns="0" bIns="0" rtlCol="0"/>
          <a:lstStyle/>
          <a:p>
            <a:endParaRPr/>
          </a:p>
        </p:txBody>
      </p:sp>
      <p:sp>
        <p:nvSpPr>
          <p:cNvPr id="57" name="object 57"/>
          <p:cNvSpPr/>
          <p:nvPr/>
        </p:nvSpPr>
        <p:spPr>
          <a:xfrm>
            <a:off x="7257542" y="4866132"/>
            <a:ext cx="239395" cy="156845"/>
          </a:xfrm>
          <a:custGeom>
            <a:avLst/>
            <a:gdLst/>
            <a:ahLst/>
            <a:cxnLst/>
            <a:rect l="l" t="t" r="r" b="b"/>
            <a:pathLst>
              <a:path w="239395" h="156845">
                <a:moveTo>
                  <a:pt x="239013" y="0"/>
                </a:moveTo>
                <a:lnTo>
                  <a:pt x="190308" y="5776"/>
                </a:lnTo>
                <a:lnTo>
                  <a:pt x="144309" y="18993"/>
                </a:lnTo>
                <a:lnTo>
                  <a:pt x="101647" y="39004"/>
                </a:lnTo>
                <a:lnTo>
                  <a:pt x="62954" y="65165"/>
                </a:lnTo>
                <a:lnTo>
                  <a:pt x="28861" y="96828"/>
                </a:lnTo>
                <a:lnTo>
                  <a:pt x="0" y="133350"/>
                </a:lnTo>
                <a:lnTo>
                  <a:pt x="39750" y="156718"/>
                </a:lnTo>
                <a:lnTo>
                  <a:pt x="69337" y="120913"/>
                </a:lnTo>
                <a:lnTo>
                  <a:pt x="104935" y="91045"/>
                </a:lnTo>
                <a:lnTo>
                  <a:pt x="145665" y="67993"/>
                </a:lnTo>
                <a:lnTo>
                  <a:pt x="190651" y="52634"/>
                </a:lnTo>
                <a:lnTo>
                  <a:pt x="239013" y="45847"/>
                </a:lnTo>
                <a:lnTo>
                  <a:pt x="239013" y="0"/>
                </a:lnTo>
                <a:close/>
              </a:path>
            </a:pathLst>
          </a:custGeom>
          <a:solidFill>
            <a:srgbClr val="D3D3D3"/>
          </a:solidFill>
        </p:spPr>
        <p:txBody>
          <a:bodyPr wrap="square" lIns="0" tIns="0" rIns="0" bIns="0" rtlCol="0"/>
          <a:lstStyle/>
          <a:p>
            <a:endParaRPr/>
          </a:p>
        </p:txBody>
      </p:sp>
      <p:sp>
        <p:nvSpPr>
          <p:cNvPr id="58" name="object 58"/>
          <p:cNvSpPr/>
          <p:nvPr/>
        </p:nvSpPr>
        <p:spPr>
          <a:xfrm>
            <a:off x="7531607" y="4866132"/>
            <a:ext cx="239395" cy="156845"/>
          </a:xfrm>
          <a:custGeom>
            <a:avLst/>
            <a:gdLst/>
            <a:ahLst/>
            <a:cxnLst/>
            <a:rect l="l" t="t" r="r" b="b"/>
            <a:pathLst>
              <a:path w="239395" h="156845">
                <a:moveTo>
                  <a:pt x="0" y="0"/>
                </a:moveTo>
                <a:lnTo>
                  <a:pt x="0" y="45847"/>
                </a:lnTo>
                <a:lnTo>
                  <a:pt x="48362" y="52634"/>
                </a:lnTo>
                <a:lnTo>
                  <a:pt x="93348" y="67993"/>
                </a:lnTo>
                <a:lnTo>
                  <a:pt x="134078" y="91045"/>
                </a:lnTo>
                <a:lnTo>
                  <a:pt x="169676" y="120913"/>
                </a:lnTo>
                <a:lnTo>
                  <a:pt x="199263" y="156718"/>
                </a:lnTo>
                <a:lnTo>
                  <a:pt x="239014" y="133350"/>
                </a:lnTo>
                <a:lnTo>
                  <a:pt x="210152" y="96828"/>
                </a:lnTo>
                <a:lnTo>
                  <a:pt x="176059" y="65165"/>
                </a:lnTo>
                <a:lnTo>
                  <a:pt x="137366" y="39004"/>
                </a:lnTo>
                <a:lnTo>
                  <a:pt x="94704" y="18993"/>
                </a:lnTo>
                <a:lnTo>
                  <a:pt x="48705" y="5776"/>
                </a:lnTo>
                <a:lnTo>
                  <a:pt x="0" y="0"/>
                </a:lnTo>
                <a:close/>
              </a:path>
            </a:pathLst>
          </a:custGeom>
          <a:solidFill>
            <a:srgbClr val="D3D3D3"/>
          </a:solidFill>
        </p:spPr>
        <p:txBody>
          <a:bodyPr wrap="square" lIns="0" tIns="0" rIns="0" bIns="0" rtlCol="0"/>
          <a:lstStyle/>
          <a:p>
            <a:endParaRPr/>
          </a:p>
        </p:txBody>
      </p:sp>
      <p:sp>
        <p:nvSpPr>
          <p:cNvPr id="59" name="object 59"/>
          <p:cNvSpPr/>
          <p:nvPr/>
        </p:nvSpPr>
        <p:spPr>
          <a:xfrm>
            <a:off x="7257542" y="5309870"/>
            <a:ext cx="239395" cy="158750"/>
          </a:xfrm>
          <a:custGeom>
            <a:avLst/>
            <a:gdLst/>
            <a:ahLst/>
            <a:cxnLst/>
            <a:rect l="l" t="t" r="r" b="b"/>
            <a:pathLst>
              <a:path w="239395" h="158750">
                <a:moveTo>
                  <a:pt x="39750" y="0"/>
                </a:moveTo>
                <a:lnTo>
                  <a:pt x="0" y="23621"/>
                </a:lnTo>
                <a:lnTo>
                  <a:pt x="28861" y="60493"/>
                </a:lnTo>
                <a:lnTo>
                  <a:pt x="62954" y="92446"/>
                </a:lnTo>
                <a:lnTo>
                  <a:pt x="101647" y="118840"/>
                </a:lnTo>
                <a:lnTo>
                  <a:pt x="144309" y="139032"/>
                </a:lnTo>
                <a:lnTo>
                  <a:pt x="190308" y="152380"/>
                </a:lnTo>
                <a:lnTo>
                  <a:pt x="239013" y="158241"/>
                </a:lnTo>
                <a:lnTo>
                  <a:pt x="239013" y="112013"/>
                </a:lnTo>
                <a:lnTo>
                  <a:pt x="190651" y="105119"/>
                </a:lnTo>
                <a:lnTo>
                  <a:pt x="145665" y="89592"/>
                </a:lnTo>
                <a:lnTo>
                  <a:pt x="104935" y="66312"/>
                </a:lnTo>
                <a:lnTo>
                  <a:pt x="69337" y="36155"/>
                </a:lnTo>
                <a:lnTo>
                  <a:pt x="39750" y="0"/>
                </a:lnTo>
                <a:close/>
              </a:path>
            </a:pathLst>
          </a:custGeom>
          <a:solidFill>
            <a:srgbClr val="D3D3D3"/>
          </a:solidFill>
        </p:spPr>
        <p:txBody>
          <a:bodyPr wrap="square" lIns="0" tIns="0" rIns="0" bIns="0" rtlCol="0"/>
          <a:lstStyle/>
          <a:p>
            <a:endParaRPr/>
          </a:p>
        </p:txBody>
      </p:sp>
      <p:sp>
        <p:nvSpPr>
          <p:cNvPr id="60" name="object 60"/>
          <p:cNvSpPr/>
          <p:nvPr/>
        </p:nvSpPr>
        <p:spPr>
          <a:xfrm>
            <a:off x="7531607" y="5309870"/>
            <a:ext cx="239395" cy="158750"/>
          </a:xfrm>
          <a:custGeom>
            <a:avLst/>
            <a:gdLst/>
            <a:ahLst/>
            <a:cxnLst/>
            <a:rect l="l" t="t" r="r" b="b"/>
            <a:pathLst>
              <a:path w="239395" h="158750">
                <a:moveTo>
                  <a:pt x="199263" y="0"/>
                </a:moveTo>
                <a:lnTo>
                  <a:pt x="169676" y="36155"/>
                </a:lnTo>
                <a:lnTo>
                  <a:pt x="134078" y="66312"/>
                </a:lnTo>
                <a:lnTo>
                  <a:pt x="93348" y="89592"/>
                </a:lnTo>
                <a:lnTo>
                  <a:pt x="48362" y="105119"/>
                </a:lnTo>
                <a:lnTo>
                  <a:pt x="0" y="112013"/>
                </a:lnTo>
                <a:lnTo>
                  <a:pt x="0" y="158241"/>
                </a:lnTo>
                <a:lnTo>
                  <a:pt x="48705" y="152380"/>
                </a:lnTo>
                <a:lnTo>
                  <a:pt x="94704" y="139032"/>
                </a:lnTo>
                <a:lnTo>
                  <a:pt x="137366" y="118840"/>
                </a:lnTo>
                <a:lnTo>
                  <a:pt x="176059" y="92446"/>
                </a:lnTo>
                <a:lnTo>
                  <a:pt x="210152" y="60493"/>
                </a:lnTo>
                <a:lnTo>
                  <a:pt x="239014" y="23621"/>
                </a:lnTo>
                <a:lnTo>
                  <a:pt x="199263" y="0"/>
                </a:lnTo>
                <a:close/>
              </a:path>
            </a:pathLst>
          </a:custGeom>
          <a:solidFill>
            <a:srgbClr val="D3D3D3"/>
          </a:solidFill>
        </p:spPr>
        <p:txBody>
          <a:bodyPr wrap="square" lIns="0" tIns="0" rIns="0" bIns="0" rtlCol="0"/>
          <a:lstStyle/>
          <a:p>
            <a:endParaRPr/>
          </a:p>
        </p:txBody>
      </p:sp>
      <p:sp>
        <p:nvSpPr>
          <p:cNvPr id="61" name="object 61"/>
          <p:cNvSpPr/>
          <p:nvPr/>
        </p:nvSpPr>
        <p:spPr>
          <a:xfrm>
            <a:off x="7209996" y="5027040"/>
            <a:ext cx="73660" cy="274320"/>
          </a:xfrm>
          <a:custGeom>
            <a:avLst/>
            <a:gdLst/>
            <a:ahLst/>
            <a:cxnLst/>
            <a:rect l="l" t="t" r="r" b="b"/>
            <a:pathLst>
              <a:path w="73659" h="274320">
                <a:moveTo>
                  <a:pt x="32940" y="0"/>
                </a:moveTo>
                <a:lnTo>
                  <a:pt x="14208" y="45374"/>
                </a:lnTo>
                <a:lnTo>
                  <a:pt x="3311" y="92023"/>
                </a:lnTo>
                <a:lnTo>
                  <a:pt x="0" y="139080"/>
                </a:lnTo>
                <a:lnTo>
                  <a:pt x="4022" y="185683"/>
                </a:lnTo>
                <a:lnTo>
                  <a:pt x="15128" y="230966"/>
                </a:lnTo>
                <a:lnTo>
                  <a:pt x="33067" y="274065"/>
                </a:lnTo>
                <a:lnTo>
                  <a:pt x="72945" y="250824"/>
                </a:lnTo>
                <a:lnTo>
                  <a:pt x="56072" y="207423"/>
                </a:lnTo>
                <a:lnTo>
                  <a:pt x="47295" y="161687"/>
                </a:lnTo>
                <a:lnTo>
                  <a:pt x="46967" y="114817"/>
                </a:lnTo>
                <a:lnTo>
                  <a:pt x="55441" y="68014"/>
                </a:lnTo>
                <a:lnTo>
                  <a:pt x="73072" y="22478"/>
                </a:lnTo>
                <a:lnTo>
                  <a:pt x="32940" y="0"/>
                </a:lnTo>
                <a:close/>
              </a:path>
            </a:pathLst>
          </a:custGeom>
          <a:solidFill>
            <a:srgbClr val="D3D3D3"/>
          </a:solidFill>
        </p:spPr>
        <p:txBody>
          <a:bodyPr wrap="square" lIns="0" tIns="0" rIns="0" bIns="0" rtlCol="0"/>
          <a:lstStyle/>
          <a:p>
            <a:endParaRPr/>
          </a:p>
        </p:txBody>
      </p:sp>
      <p:sp>
        <p:nvSpPr>
          <p:cNvPr id="62" name="object 62"/>
          <p:cNvSpPr/>
          <p:nvPr/>
        </p:nvSpPr>
        <p:spPr>
          <a:xfrm>
            <a:off x="7743443" y="5027040"/>
            <a:ext cx="73660" cy="274320"/>
          </a:xfrm>
          <a:custGeom>
            <a:avLst/>
            <a:gdLst/>
            <a:ahLst/>
            <a:cxnLst/>
            <a:rect l="l" t="t" r="r" b="b"/>
            <a:pathLst>
              <a:path w="73659" h="274320">
                <a:moveTo>
                  <a:pt x="40258" y="0"/>
                </a:moveTo>
                <a:lnTo>
                  <a:pt x="0" y="22478"/>
                </a:lnTo>
                <a:lnTo>
                  <a:pt x="17642" y="68014"/>
                </a:lnTo>
                <a:lnTo>
                  <a:pt x="26141" y="114817"/>
                </a:lnTo>
                <a:lnTo>
                  <a:pt x="25831" y="161687"/>
                </a:lnTo>
                <a:lnTo>
                  <a:pt x="17048" y="207423"/>
                </a:lnTo>
                <a:lnTo>
                  <a:pt x="126" y="250824"/>
                </a:lnTo>
                <a:lnTo>
                  <a:pt x="40004" y="274065"/>
                </a:lnTo>
                <a:lnTo>
                  <a:pt x="57944" y="230966"/>
                </a:lnTo>
                <a:lnTo>
                  <a:pt x="69055" y="185683"/>
                </a:lnTo>
                <a:lnTo>
                  <a:pt x="73088" y="139080"/>
                </a:lnTo>
                <a:lnTo>
                  <a:pt x="69798" y="92023"/>
                </a:lnTo>
                <a:lnTo>
                  <a:pt x="58937" y="45374"/>
                </a:lnTo>
                <a:lnTo>
                  <a:pt x="40258" y="0"/>
                </a:lnTo>
                <a:close/>
              </a:path>
            </a:pathLst>
          </a:custGeom>
          <a:solidFill>
            <a:srgbClr val="D3D3D3"/>
          </a:solidFill>
        </p:spPr>
        <p:txBody>
          <a:bodyPr wrap="square" lIns="0" tIns="0" rIns="0" bIns="0" rtlCol="0"/>
          <a:lstStyle/>
          <a:p>
            <a:endParaRPr/>
          </a:p>
        </p:txBody>
      </p:sp>
      <p:sp>
        <p:nvSpPr>
          <p:cNvPr id="63" name="object 63"/>
          <p:cNvSpPr txBox="1"/>
          <p:nvPr/>
        </p:nvSpPr>
        <p:spPr>
          <a:xfrm>
            <a:off x="8062341" y="4869942"/>
            <a:ext cx="3587115" cy="481965"/>
          </a:xfrm>
          <a:prstGeom prst="rect">
            <a:avLst/>
          </a:prstGeom>
        </p:spPr>
        <p:txBody>
          <a:bodyPr vert="horz" wrap="square" lIns="0" tIns="0" rIns="0" bIns="0" rtlCol="0">
            <a:spAutoFit/>
          </a:bodyPr>
          <a:lstStyle/>
          <a:p>
            <a:pPr marL="12700">
              <a:lnSpc>
                <a:spcPct val="100000"/>
              </a:lnSpc>
            </a:pPr>
            <a:r>
              <a:rPr sz="1400" dirty="0">
                <a:solidFill>
                  <a:srgbClr val="585858"/>
                </a:solidFill>
                <a:latin typeface="微软雅黑"/>
                <a:cs typeface="微软雅黑"/>
              </a:rPr>
              <a:t>以计算机语言而非合同文本语言记录的条款合</a:t>
            </a:r>
            <a:endParaRPr sz="1400">
              <a:latin typeface="微软雅黑"/>
              <a:cs typeface="微软雅黑"/>
            </a:endParaRPr>
          </a:p>
          <a:p>
            <a:pPr marL="12700">
              <a:lnSpc>
                <a:spcPct val="100000"/>
              </a:lnSpc>
              <a:spcBef>
                <a:spcPts val="335"/>
              </a:spcBef>
            </a:pPr>
            <a:r>
              <a:rPr sz="1400" dirty="0">
                <a:solidFill>
                  <a:srgbClr val="585858"/>
                </a:solidFill>
                <a:latin typeface="微软雅黑"/>
                <a:cs typeface="微软雅黑"/>
              </a:rPr>
              <a:t>同，降低了交易成本</a:t>
            </a:r>
            <a:endParaRPr sz="1400">
              <a:latin typeface="微软雅黑"/>
              <a:cs typeface="微软雅黑"/>
            </a:endParaRPr>
          </a:p>
        </p:txBody>
      </p:sp>
      <p:sp>
        <p:nvSpPr>
          <p:cNvPr id="64" name="object 64"/>
          <p:cNvSpPr/>
          <p:nvPr/>
        </p:nvSpPr>
        <p:spPr>
          <a:xfrm>
            <a:off x="8080247" y="5388864"/>
            <a:ext cx="3615054" cy="0"/>
          </a:xfrm>
          <a:custGeom>
            <a:avLst/>
            <a:gdLst/>
            <a:ahLst/>
            <a:cxnLst/>
            <a:rect l="l" t="t" r="r" b="b"/>
            <a:pathLst>
              <a:path w="3615054">
                <a:moveTo>
                  <a:pt x="0" y="0"/>
                </a:moveTo>
                <a:lnTo>
                  <a:pt x="3614547" y="0"/>
                </a:lnTo>
              </a:path>
            </a:pathLst>
          </a:custGeom>
          <a:ln w="3175">
            <a:solidFill>
              <a:srgbClr val="BABABA"/>
            </a:solidFill>
          </a:ln>
        </p:spPr>
        <p:txBody>
          <a:bodyPr wrap="square" lIns="0" tIns="0" rIns="0" bIns="0" rtlCol="0"/>
          <a:lstStyle/>
          <a:p>
            <a:endParaRPr/>
          </a:p>
        </p:txBody>
      </p:sp>
      <p:sp>
        <p:nvSpPr>
          <p:cNvPr id="65" name="object 65"/>
          <p:cNvSpPr txBox="1"/>
          <p:nvPr/>
        </p:nvSpPr>
        <p:spPr>
          <a:xfrm>
            <a:off x="829767" y="1510157"/>
            <a:ext cx="10806430" cy="864235"/>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智能合约的构建和执行可分为三步，首先由多方用户共同参与制定一份智能合约，然后多方验证并且通过之后写入区块链，最后，区块</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链构建的智能合约自动执行。相比传统的合约，区块链智能合约可以提高效率、降低成本，具有公平性、可用性等优势。</a:t>
            </a:r>
            <a:endParaRPr sz="1400">
              <a:latin typeface="微软雅黑"/>
              <a:cs typeface="微软雅黑"/>
            </a:endParaRPr>
          </a:p>
          <a:p>
            <a:pPr marL="1358265">
              <a:lnSpc>
                <a:spcPct val="100000"/>
              </a:lnSpc>
              <a:spcBef>
                <a:spcPts val="825"/>
              </a:spcBef>
              <a:tabLst>
                <a:tab pos="7806055" algn="l"/>
              </a:tabLst>
            </a:pPr>
            <a:r>
              <a:rPr sz="1400" dirty="0">
                <a:solidFill>
                  <a:srgbClr val="585858"/>
                </a:solidFill>
                <a:latin typeface="微软雅黑"/>
                <a:cs typeface="微软雅黑"/>
              </a:rPr>
              <a:t>亿欧智库：智能合约的构建和执行	亿欧智库：智能合约优点</a:t>
            </a:r>
            <a:endParaRPr sz="1400">
              <a:latin typeface="微软雅黑"/>
              <a:cs typeface="微软雅黑"/>
            </a:endParaRPr>
          </a:p>
        </p:txBody>
      </p:sp>
      <p:sp>
        <p:nvSpPr>
          <p:cNvPr id="66" name="object 66"/>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41</a:t>
            </a:fld>
            <a:endParaRPr dirty="0"/>
          </a:p>
        </p:txBody>
      </p:sp>
      <p:sp>
        <p:nvSpPr>
          <p:cNvPr id="67" name="object 67"/>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743585" cy="226060"/>
          </a:xfrm>
          <a:prstGeom prst="rect">
            <a:avLst/>
          </a:prstGeom>
        </p:spPr>
        <p:txBody>
          <a:bodyPr vert="horz" wrap="square" lIns="0" tIns="0" rIns="0" bIns="0" rtlCol="0">
            <a:spAutoFit/>
          </a:bodyPr>
          <a:lstStyle/>
          <a:p>
            <a:pPr marL="12700">
              <a:lnSpc>
                <a:spcPct val="100000"/>
              </a:lnSpc>
            </a:pPr>
            <a:r>
              <a:rPr sz="1400" dirty="0">
                <a:solidFill>
                  <a:srgbClr val="ACB6C5"/>
                </a:solidFill>
                <a:latin typeface="微软雅黑"/>
                <a:cs typeface="微软雅黑"/>
              </a:rPr>
              <a:t>EO</a:t>
            </a:r>
            <a:r>
              <a:rPr sz="1400" spc="-100" dirty="0">
                <a:solidFill>
                  <a:srgbClr val="ACB6C5"/>
                </a:solidFill>
                <a:latin typeface="微软雅黑"/>
                <a:cs typeface="微软雅黑"/>
              </a:rPr>
              <a:t> </a:t>
            </a:r>
            <a:r>
              <a:rPr sz="1400" spc="-5" dirty="0">
                <a:solidFill>
                  <a:srgbClr val="ACB6C5"/>
                </a:solidFill>
                <a:latin typeface="微软雅黑"/>
                <a:cs typeface="微软雅黑"/>
              </a:rPr>
              <a:t>Intell</a:t>
            </a:r>
            <a:endParaRPr sz="1400">
              <a:latin typeface="微软雅黑"/>
              <a:cs typeface="微软雅黑"/>
            </a:endParaRPr>
          </a:p>
        </p:txBody>
      </p:sp>
      <p:sp>
        <p:nvSpPr>
          <p:cNvPr id="3" name="object 3"/>
          <p:cNvSpPr txBox="1"/>
          <p:nvPr/>
        </p:nvSpPr>
        <p:spPr>
          <a:xfrm>
            <a:off x="894022" y="3372611"/>
            <a:ext cx="10380980" cy="3385185"/>
          </a:xfrm>
          <a:prstGeom prst="rect">
            <a:avLst/>
          </a:prstGeom>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815"/>
              </a:spcBef>
            </a:pPr>
            <a:r>
              <a:rPr sz="1400" spc="-5" dirty="0">
                <a:solidFill>
                  <a:srgbClr val="ACB6C5"/>
                </a:solidFill>
                <a:latin typeface="微软雅黑"/>
                <a:cs typeface="微软雅黑"/>
              </a:rPr>
              <a:t>igence</a:t>
            </a:r>
            <a:endParaRPr sz="1400">
              <a:latin typeface="微软雅黑"/>
              <a:cs typeface="微软雅黑"/>
            </a:endParaRPr>
          </a:p>
        </p:txBody>
      </p:sp>
      <p:sp>
        <p:nvSpPr>
          <p:cNvPr id="4" name="object 4"/>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智能合约</a:t>
            </a:r>
            <a:endParaRPr sz="1200">
              <a:latin typeface="微软雅黑"/>
              <a:cs typeface="微软雅黑"/>
            </a:endParaRPr>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智能合约：智能合约发展面临智能合约自身难以攻克的漏洞和</a:t>
            </a:r>
          </a:p>
          <a:p>
            <a:pPr marL="12700">
              <a:lnSpc>
                <a:spcPts val="2735"/>
              </a:lnSpc>
            </a:pPr>
            <a:r>
              <a:rPr spc="-5" dirty="0"/>
              <a:t>法律的不确定性两大挑战</a:t>
            </a:r>
          </a:p>
        </p:txBody>
      </p:sp>
      <p:sp>
        <p:nvSpPr>
          <p:cNvPr id="7" name="object 7"/>
          <p:cNvSpPr txBox="1"/>
          <p:nvPr/>
        </p:nvSpPr>
        <p:spPr>
          <a:xfrm>
            <a:off x="829767" y="1510157"/>
            <a:ext cx="10806430" cy="54610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智能合约有广阔的发展前景毫无质疑，但事物的发展都具有两面性，智能合约的发展也面临诸多的挑战。一方面，智能合约自身难以攻</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克的缺陷和漏洞；另一方面，法律的不确定性。</a:t>
            </a:r>
            <a:endParaRPr sz="1400">
              <a:latin typeface="微软雅黑"/>
              <a:cs typeface="微软雅黑"/>
            </a:endParaRPr>
          </a:p>
        </p:txBody>
      </p:sp>
      <p:sp>
        <p:nvSpPr>
          <p:cNvPr id="8" name="object 8"/>
          <p:cNvSpPr txBox="1"/>
          <p:nvPr/>
        </p:nvSpPr>
        <p:spPr>
          <a:xfrm>
            <a:off x="11838558" y="6279489"/>
            <a:ext cx="20574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42</a:t>
            </a:r>
            <a:endParaRPr sz="1200">
              <a:latin typeface="微软雅黑"/>
              <a:cs typeface="微软雅黑"/>
            </a:endParaRPr>
          </a:p>
        </p:txBody>
      </p:sp>
      <p:sp>
        <p:nvSpPr>
          <p:cNvPr id="9" name="object 9"/>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58596" y="3372611"/>
            <a:ext cx="10316210" cy="3385185"/>
          </a:xfrm>
          <a:custGeom>
            <a:avLst/>
            <a:gdLst/>
            <a:ahLst/>
            <a:cxnLst/>
            <a:rect l="l" t="t" r="r" b="b"/>
            <a:pathLst>
              <a:path w="10316210" h="3385184">
                <a:moveTo>
                  <a:pt x="0" y="3384804"/>
                </a:moveTo>
                <a:lnTo>
                  <a:pt x="10315956" y="3384804"/>
                </a:lnTo>
                <a:lnTo>
                  <a:pt x="10315956" y="0"/>
                </a:lnTo>
                <a:lnTo>
                  <a:pt x="0" y="0"/>
                </a:lnTo>
                <a:lnTo>
                  <a:pt x="0" y="3384804"/>
                </a:lnTo>
                <a:close/>
              </a:path>
            </a:pathLst>
          </a:custGeom>
          <a:solidFill>
            <a:srgbClr val="ECECEC"/>
          </a:solidFill>
        </p:spPr>
        <p:txBody>
          <a:bodyPr wrap="square" lIns="0" tIns="0" rIns="0" bIns="0" rtlCol="0"/>
          <a:lstStyle/>
          <a:p>
            <a:endParaRPr/>
          </a:p>
        </p:txBody>
      </p:sp>
      <p:sp>
        <p:nvSpPr>
          <p:cNvPr id="11" name="object 11"/>
          <p:cNvSpPr/>
          <p:nvPr/>
        </p:nvSpPr>
        <p:spPr>
          <a:xfrm>
            <a:off x="4808220" y="1941576"/>
            <a:ext cx="2638044" cy="4213860"/>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1609089" y="4038472"/>
            <a:ext cx="2870835" cy="1933575"/>
          </a:xfrm>
          <a:prstGeom prst="rect">
            <a:avLst/>
          </a:prstGeom>
        </p:spPr>
        <p:txBody>
          <a:bodyPr vert="horz" wrap="square" lIns="0" tIns="0" rIns="0" bIns="0" rtlCol="0">
            <a:spAutoFit/>
          </a:bodyPr>
          <a:lstStyle/>
          <a:p>
            <a:pPr marL="12700" marR="5080">
              <a:lnSpc>
                <a:spcPct val="150000"/>
              </a:lnSpc>
            </a:pPr>
            <a:r>
              <a:rPr sz="1400" dirty="0">
                <a:latin typeface="微软雅黑"/>
                <a:cs typeface="微软雅黑"/>
              </a:rPr>
              <a:t>据统计，80%的智能合约存在安全  漏洞。</a:t>
            </a:r>
            <a:r>
              <a:rPr sz="1400" spc="-15" dirty="0">
                <a:latin typeface="微软雅黑"/>
                <a:cs typeface="微软雅黑"/>
              </a:rPr>
              <a:t>基</a:t>
            </a:r>
            <a:r>
              <a:rPr sz="1400" dirty="0">
                <a:latin typeface="微软雅黑"/>
                <a:cs typeface="微软雅黑"/>
              </a:rPr>
              <a:t>于区</a:t>
            </a:r>
            <a:r>
              <a:rPr sz="1400" spc="-15" dirty="0">
                <a:latin typeface="微软雅黑"/>
                <a:cs typeface="微软雅黑"/>
              </a:rPr>
              <a:t>块链</a:t>
            </a:r>
            <a:r>
              <a:rPr sz="1400" dirty="0">
                <a:latin typeface="微软雅黑"/>
                <a:cs typeface="微软雅黑"/>
              </a:rPr>
              <a:t>的不可</a:t>
            </a:r>
            <a:r>
              <a:rPr sz="1400" spc="-15" dirty="0">
                <a:latin typeface="微软雅黑"/>
                <a:cs typeface="微软雅黑"/>
              </a:rPr>
              <a:t>篡</a:t>
            </a:r>
            <a:r>
              <a:rPr sz="1400" dirty="0">
                <a:latin typeface="微软雅黑"/>
                <a:cs typeface="微软雅黑"/>
              </a:rPr>
              <a:t>改特</a:t>
            </a:r>
            <a:r>
              <a:rPr sz="1400" spc="-15" dirty="0">
                <a:latin typeface="微软雅黑"/>
                <a:cs typeface="微软雅黑"/>
              </a:rPr>
              <a:t>性</a:t>
            </a:r>
            <a:r>
              <a:rPr sz="1400" dirty="0">
                <a:latin typeface="微软雅黑"/>
                <a:cs typeface="微软雅黑"/>
              </a:rPr>
              <a:t>，  智能合约很难修改，安全漏洞通常  是被写代码的人不小心引入的，可  能引起合约某些功能部件失效，最  严重的</a:t>
            </a:r>
            <a:r>
              <a:rPr sz="1400" spc="-15" dirty="0">
                <a:latin typeface="微软雅黑"/>
                <a:cs typeface="微软雅黑"/>
              </a:rPr>
              <a:t>情</a:t>
            </a:r>
            <a:r>
              <a:rPr sz="1400" dirty="0">
                <a:latin typeface="微软雅黑"/>
                <a:cs typeface="微软雅黑"/>
              </a:rPr>
              <a:t>况，</a:t>
            </a:r>
            <a:r>
              <a:rPr sz="1400" spc="-15" dirty="0">
                <a:latin typeface="微软雅黑"/>
                <a:cs typeface="微软雅黑"/>
              </a:rPr>
              <a:t>可能</a:t>
            </a:r>
            <a:r>
              <a:rPr sz="1400" dirty="0">
                <a:latin typeface="微软雅黑"/>
                <a:cs typeface="微软雅黑"/>
              </a:rPr>
              <a:t>导致黑</a:t>
            </a:r>
            <a:r>
              <a:rPr sz="1400" spc="-15" dirty="0">
                <a:latin typeface="微软雅黑"/>
                <a:cs typeface="微软雅黑"/>
              </a:rPr>
              <a:t>客</a:t>
            </a:r>
            <a:r>
              <a:rPr sz="1400" dirty="0">
                <a:latin typeface="微软雅黑"/>
                <a:cs typeface="微软雅黑"/>
              </a:rPr>
              <a:t>攻击</a:t>
            </a:r>
            <a:r>
              <a:rPr sz="1400" spc="-15" dirty="0">
                <a:latin typeface="微软雅黑"/>
                <a:cs typeface="微软雅黑"/>
              </a:rPr>
              <a:t>等</a:t>
            </a:r>
            <a:r>
              <a:rPr sz="1400" dirty="0">
                <a:latin typeface="微软雅黑"/>
                <a:cs typeface="微软雅黑"/>
              </a:rPr>
              <a:t>。</a:t>
            </a:r>
            <a:endParaRPr sz="1400">
              <a:latin typeface="微软雅黑"/>
              <a:cs typeface="微软雅黑"/>
            </a:endParaRPr>
          </a:p>
        </p:txBody>
      </p:sp>
      <p:sp>
        <p:nvSpPr>
          <p:cNvPr id="13" name="object 13"/>
          <p:cNvSpPr txBox="1"/>
          <p:nvPr/>
        </p:nvSpPr>
        <p:spPr>
          <a:xfrm>
            <a:off x="1609089" y="3625342"/>
            <a:ext cx="1854200" cy="287020"/>
          </a:xfrm>
          <a:prstGeom prst="rect">
            <a:avLst/>
          </a:prstGeom>
        </p:spPr>
        <p:txBody>
          <a:bodyPr vert="horz" wrap="square" lIns="0" tIns="0" rIns="0" bIns="0" rtlCol="0">
            <a:spAutoFit/>
          </a:bodyPr>
          <a:lstStyle/>
          <a:p>
            <a:pPr marL="12700">
              <a:lnSpc>
                <a:spcPct val="100000"/>
              </a:lnSpc>
            </a:pPr>
            <a:r>
              <a:rPr sz="1800" b="1" dirty="0">
                <a:solidFill>
                  <a:srgbClr val="585858"/>
                </a:solidFill>
                <a:latin typeface="微软雅黑"/>
                <a:cs typeface="微软雅黑"/>
              </a:rPr>
              <a:t>智能合约安全漏洞</a:t>
            </a:r>
            <a:endParaRPr sz="1800">
              <a:latin typeface="微软雅黑"/>
              <a:cs typeface="微软雅黑"/>
            </a:endParaRPr>
          </a:p>
        </p:txBody>
      </p:sp>
      <p:sp>
        <p:nvSpPr>
          <p:cNvPr id="14" name="object 14"/>
          <p:cNvSpPr txBox="1"/>
          <p:nvPr/>
        </p:nvSpPr>
        <p:spPr>
          <a:xfrm>
            <a:off x="7816342" y="4038472"/>
            <a:ext cx="2870835" cy="1933575"/>
          </a:xfrm>
          <a:prstGeom prst="rect">
            <a:avLst/>
          </a:prstGeom>
        </p:spPr>
        <p:txBody>
          <a:bodyPr vert="horz" wrap="square" lIns="0" tIns="0" rIns="0" bIns="0" rtlCol="0">
            <a:spAutoFit/>
          </a:bodyPr>
          <a:lstStyle/>
          <a:p>
            <a:pPr marL="12700" marR="5080">
              <a:lnSpc>
                <a:spcPct val="150000"/>
              </a:lnSpc>
            </a:pPr>
            <a:r>
              <a:rPr sz="1400" dirty="0">
                <a:latin typeface="微软雅黑"/>
                <a:cs typeface="微软雅黑"/>
              </a:rPr>
              <a:t>智能合约的执行完全取决于其内部  预置的编码，编码中一个小小的字  母的改变能够导致最后输出的结果  完全背离双方当事人的意图。所以  如果在</a:t>
            </a:r>
            <a:r>
              <a:rPr sz="1400" spc="-15" dirty="0">
                <a:latin typeface="微软雅黑"/>
                <a:cs typeface="微软雅黑"/>
              </a:rPr>
              <a:t>智</a:t>
            </a:r>
            <a:r>
              <a:rPr sz="1400" dirty="0">
                <a:latin typeface="微软雅黑"/>
                <a:cs typeface="微软雅黑"/>
              </a:rPr>
              <a:t>能合</a:t>
            </a:r>
            <a:r>
              <a:rPr sz="1400" spc="-15" dirty="0">
                <a:latin typeface="微软雅黑"/>
                <a:cs typeface="微软雅黑"/>
              </a:rPr>
              <a:t>约中</a:t>
            </a:r>
            <a:r>
              <a:rPr sz="1400" dirty="0">
                <a:latin typeface="微软雅黑"/>
                <a:cs typeface="微软雅黑"/>
              </a:rPr>
              <a:t>出现了</a:t>
            </a:r>
            <a:r>
              <a:rPr sz="1400" spc="-15" dirty="0">
                <a:latin typeface="微软雅黑"/>
                <a:cs typeface="微软雅黑"/>
              </a:rPr>
              <a:t>编</a:t>
            </a:r>
            <a:r>
              <a:rPr sz="1400" dirty="0">
                <a:latin typeface="微软雅黑"/>
                <a:cs typeface="微软雅黑"/>
              </a:rPr>
              <a:t>码错</a:t>
            </a:r>
            <a:r>
              <a:rPr sz="1400" spc="-15" dirty="0">
                <a:latin typeface="微软雅黑"/>
                <a:cs typeface="微软雅黑"/>
              </a:rPr>
              <a:t>误</a:t>
            </a:r>
            <a:r>
              <a:rPr sz="1400" dirty="0">
                <a:latin typeface="微软雅黑"/>
                <a:cs typeface="微软雅黑"/>
              </a:rPr>
              <a:t>，  法律将无法判定责任人。</a:t>
            </a:r>
            <a:endParaRPr sz="1400">
              <a:latin typeface="微软雅黑"/>
              <a:cs typeface="微软雅黑"/>
            </a:endParaRPr>
          </a:p>
        </p:txBody>
      </p:sp>
      <p:sp>
        <p:nvSpPr>
          <p:cNvPr id="15" name="object 15"/>
          <p:cNvSpPr txBox="1"/>
          <p:nvPr/>
        </p:nvSpPr>
        <p:spPr>
          <a:xfrm>
            <a:off x="7784972" y="3625342"/>
            <a:ext cx="1625600" cy="287020"/>
          </a:xfrm>
          <a:prstGeom prst="rect">
            <a:avLst/>
          </a:prstGeom>
        </p:spPr>
        <p:txBody>
          <a:bodyPr vert="horz" wrap="square" lIns="0" tIns="0" rIns="0" bIns="0" rtlCol="0">
            <a:spAutoFit/>
          </a:bodyPr>
          <a:lstStyle/>
          <a:p>
            <a:pPr marL="12700">
              <a:lnSpc>
                <a:spcPct val="100000"/>
              </a:lnSpc>
            </a:pPr>
            <a:r>
              <a:rPr sz="1800" b="1" dirty="0">
                <a:solidFill>
                  <a:srgbClr val="585858"/>
                </a:solidFill>
                <a:latin typeface="微软雅黑"/>
                <a:cs typeface="微软雅黑"/>
              </a:rPr>
              <a:t>法律的不确定性</a:t>
            </a:r>
            <a:endParaRPr sz="1800">
              <a:latin typeface="微软雅黑"/>
              <a:cs typeface="微软雅黑"/>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智能合约</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智能合约：市场上针对智能合约安全问题的检验方式主要有三</a:t>
            </a:r>
          </a:p>
          <a:p>
            <a:pPr marL="12700">
              <a:lnSpc>
                <a:spcPts val="2735"/>
              </a:lnSpc>
            </a:pPr>
            <a:r>
              <a:rPr spc="-5" dirty="0"/>
              <a:t>种，测试、审计和形式化验证。</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673852" y="2173223"/>
            <a:ext cx="3052572" cy="19812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673852" y="4203191"/>
            <a:ext cx="3052572" cy="19812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3497579" y="3025139"/>
            <a:ext cx="3481070" cy="2258695"/>
          </a:xfrm>
          <a:custGeom>
            <a:avLst/>
            <a:gdLst/>
            <a:ahLst/>
            <a:cxnLst/>
            <a:rect l="l" t="t" r="r" b="b"/>
            <a:pathLst>
              <a:path w="3481070" h="2258695">
                <a:moveTo>
                  <a:pt x="0" y="2258568"/>
                </a:moveTo>
                <a:lnTo>
                  <a:pt x="3480816" y="2258568"/>
                </a:lnTo>
                <a:lnTo>
                  <a:pt x="3480816" y="0"/>
                </a:lnTo>
                <a:lnTo>
                  <a:pt x="0" y="0"/>
                </a:lnTo>
                <a:lnTo>
                  <a:pt x="0" y="2258568"/>
                </a:lnTo>
                <a:close/>
              </a:path>
            </a:pathLst>
          </a:custGeom>
          <a:solidFill>
            <a:srgbClr val="F9F9F9"/>
          </a:solidFill>
        </p:spPr>
        <p:txBody>
          <a:bodyPr wrap="square" lIns="0" tIns="0" rIns="0" bIns="0" rtlCol="0"/>
          <a:lstStyle/>
          <a:p>
            <a:endParaRPr/>
          </a:p>
        </p:txBody>
      </p:sp>
      <p:sp>
        <p:nvSpPr>
          <p:cNvPr id="9" name="object 9"/>
          <p:cNvSpPr/>
          <p:nvPr/>
        </p:nvSpPr>
        <p:spPr>
          <a:xfrm>
            <a:off x="3710940" y="3163823"/>
            <a:ext cx="3052571" cy="1981200"/>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3373373" y="3816858"/>
            <a:ext cx="676910" cy="676910"/>
          </a:xfrm>
          <a:custGeom>
            <a:avLst/>
            <a:gdLst/>
            <a:ahLst/>
            <a:cxnLst/>
            <a:rect l="l" t="t" r="r" b="b"/>
            <a:pathLst>
              <a:path w="676910" h="676910">
                <a:moveTo>
                  <a:pt x="338327" y="0"/>
                </a:moveTo>
                <a:lnTo>
                  <a:pt x="292426" y="3089"/>
                </a:lnTo>
                <a:lnTo>
                  <a:pt x="248399" y="12087"/>
                </a:lnTo>
                <a:lnTo>
                  <a:pt x="206650" y="26592"/>
                </a:lnTo>
                <a:lnTo>
                  <a:pt x="167583" y="46199"/>
                </a:lnTo>
                <a:lnTo>
                  <a:pt x="131601" y="70505"/>
                </a:lnTo>
                <a:lnTo>
                  <a:pt x="99107" y="99107"/>
                </a:lnTo>
                <a:lnTo>
                  <a:pt x="70505" y="131601"/>
                </a:lnTo>
                <a:lnTo>
                  <a:pt x="46199" y="167583"/>
                </a:lnTo>
                <a:lnTo>
                  <a:pt x="26592" y="206650"/>
                </a:lnTo>
                <a:lnTo>
                  <a:pt x="12087" y="248399"/>
                </a:lnTo>
                <a:lnTo>
                  <a:pt x="3089" y="292426"/>
                </a:lnTo>
                <a:lnTo>
                  <a:pt x="0" y="338328"/>
                </a:lnTo>
                <a:lnTo>
                  <a:pt x="3089" y="384229"/>
                </a:lnTo>
                <a:lnTo>
                  <a:pt x="12087" y="428256"/>
                </a:lnTo>
                <a:lnTo>
                  <a:pt x="26592" y="470005"/>
                </a:lnTo>
                <a:lnTo>
                  <a:pt x="46199" y="509072"/>
                </a:lnTo>
                <a:lnTo>
                  <a:pt x="70505" y="545054"/>
                </a:lnTo>
                <a:lnTo>
                  <a:pt x="99107" y="577548"/>
                </a:lnTo>
                <a:lnTo>
                  <a:pt x="131601" y="606150"/>
                </a:lnTo>
                <a:lnTo>
                  <a:pt x="167583" y="630456"/>
                </a:lnTo>
                <a:lnTo>
                  <a:pt x="206650" y="650063"/>
                </a:lnTo>
                <a:lnTo>
                  <a:pt x="248399" y="664568"/>
                </a:lnTo>
                <a:lnTo>
                  <a:pt x="292426" y="673566"/>
                </a:lnTo>
                <a:lnTo>
                  <a:pt x="338327" y="676656"/>
                </a:lnTo>
                <a:lnTo>
                  <a:pt x="384229" y="673566"/>
                </a:lnTo>
                <a:lnTo>
                  <a:pt x="428256" y="664568"/>
                </a:lnTo>
                <a:lnTo>
                  <a:pt x="470005" y="650063"/>
                </a:lnTo>
                <a:lnTo>
                  <a:pt x="509072" y="630456"/>
                </a:lnTo>
                <a:lnTo>
                  <a:pt x="545054" y="606150"/>
                </a:lnTo>
                <a:lnTo>
                  <a:pt x="577548" y="577548"/>
                </a:lnTo>
                <a:lnTo>
                  <a:pt x="606150" y="545054"/>
                </a:lnTo>
                <a:lnTo>
                  <a:pt x="630456" y="509072"/>
                </a:lnTo>
                <a:lnTo>
                  <a:pt x="650063" y="470005"/>
                </a:lnTo>
                <a:lnTo>
                  <a:pt x="664568" y="428256"/>
                </a:lnTo>
                <a:lnTo>
                  <a:pt x="673566" y="384229"/>
                </a:lnTo>
                <a:lnTo>
                  <a:pt x="676655" y="338328"/>
                </a:lnTo>
                <a:lnTo>
                  <a:pt x="673566" y="292426"/>
                </a:lnTo>
                <a:lnTo>
                  <a:pt x="664568" y="248399"/>
                </a:lnTo>
                <a:lnTo>
                  <a:pt x="650063" y="206650"/>
                </a:lnTo>
                <a:lnTo>
                  <a:pt x="630456" y="167583"/>
                </a:lnTo>
                <a:lnTo>
                  <a:pt x="606150" y="131601"/>
                </a:lnTo>
                <a:lnTo>
                  <a:pt x="577548" y="99107"/>
                </a:lnTo>
                <a:lnTo>
                  <a:pt x="545054" y="70505"/>
                </a:lnTo>
                <a:lnTo>
                  <a:pt x="509072" y="46199"/>
                </a:lnTo>
                <a:lnTo>
                  <a:pt x="470005" y="26592"/>
                </a:lnTo>
                <a:lnTo>
                  <a:pt x="428256" y="12087"/>
                </a:lnTo>
                <a:lnTo>
                  <a:pt x="384229" y="3089"/>
                </a:lnTo>
                <a:lnTo>
                  <a:pt x="338327" y="0"/>
                </a:lnTo>
                <a:close/>
              </a:path>
            </a:pathLst>
          </a:custGeom>
          <a:solidFill>
            <a:srgbClr val="1D9ED2"/>
          </a:solidFill>
        </p:spPr>
        <p:txBody>
          <a:bodyPr wrap="square" lIns="0" tIns="0" rIns="0" bIns="0" rtlCol="0"/>
          <a:lstStyle/>
          <a:p>
            <a:endParaRPr/>
          </a:p>
        </p:txBody>
      </p:sp>
      <p:sp>
        <p:nvSpPr>
          <p:cNvPr id="11" name="object 11"/>
          <p:cNvSpPr/>
          <p:nvPr/>
        </p:nvSpPr>
        <p:spPr>
          <a:xfrm>
            <a:off x="3373373" y="3816858"/>
            <a:ext cx="676910" cy="676910"/>
          </a:xfrm>
          <a:custGeom>
            <a:avLst/>
            <a:gdLst/>
            <a:ahLst/>
            <a:cxnLst/>
            <a:rect l="l" t="t" r="r" b="b"/>
            <a:pathLst>
              <a:path w="676910" h="676910">
                <a:moveTo>
                  <a:pt x="0" y="338328"/>
                </a:moveTo>
                <a:lnTo>
                  <a:pt x="3089" y="292426"/>
                </a:lnTo>
                <a:lnTo>
                  <a:pt x="12087" y="248399"/>
                </a:lnTo>
                <a:lnTo>
                  <a:pt x="26592" y="206650"/>
                </a:lnTo>
                <a:lnTo>
                  <a:pt x="46199" y="167583"/>
                </a:lnTo>
                <a:lnTo>
                  <a:pt x="70505" y="131601"/>
                </a:lnTo>
                <a:lnTo>
                  <a:pt x="99107" y="99107"/>
                </a:lnTo>
                <a:lnTo>
                  <a:pt x="131601" y="70505"/>
                </a:lnTo>
                <a:lnTo>
                  <a:pt x="167583" y="46199"/>
                </a:lnTo>
                <a:lnTo>
                  <a:pt x="206650" y="26592"/>
                </a:lnTo>
                <a:lnTo>
                  <a:pt x="248399" y="12087"/>
                </a:lnTo>
                <a:lnTo>
                  <a:pt x="292426" y="3089"/>
                </a:lnTo>
                <a:lnTo>
                  <a:pt x="338327" y="0"/>
                </a:lnTo>
                <a:lnTo>
                  <a:pt x="384229" y="3089"/>
                </a:lnTo>
                <a:lnTo>
                  <a:pt x="428256" y="12087"/>
                </a:lnTo>
                <a:lnTo>
                  <a:pt x="470005" y="26592"/>
                </a:lnTo>
                <a:lnTo>
                  <a:pt x="509072" y="46199"/>
                </a:lnTo>
                <a:lnTo>
                  <a:pt x="545054" y="70505"/>
                </a:lnTo>
                <a:lnTo>
                  <a:pt x="577548" y="99107"/>
                </a:lnTo>
                <a:lnTo>
                  <a:pt x="606150" y="131601"/>
                </a:lnTo>
                <a:lnTo>
                  <a:pt x="630456" y="167583"/>
                </a:lnTo>
                <a:lnTo>
                  <a:pt x="650063" y="206650"/>
                </a:lnTo>
                <a:lnTo>
                  <a:pt x="664568" y="248399"/>
                </a:lnTo>
                <a:lnTo>
                  <a:pt x="673566" y="292426"/>
                </a:lnTo>
                <a:lnTo>
                  <a:pt x="676655" y="338328"/>
                </a:lnTo>
                <a:lnTo>
                  <a:pt x="673566" y="384229"/>
                </a:lnTo>
                <a:lnTo>
                  <a:pt x="664568" y="428256"/>
                </a:lnTo>
                <a:lnTo>
                  <a:pt x="650063" y="470005"/>
                </a:lnTo>
                <a:lnTo>
                  <a:pt x="630456" y="509072"/>
                </a:lnTo>
                <a:lnTo>
                  <a:pt x="606150" y="545054"/>
                </a:lnTo>
                <a:lnTo>
                  <a:pt x="577548" y="577548"/>
                </a:lnTo>
                <a:lnTo>
                  <a:pt x="545054" y="606150"/>
                </a:lnTo>
                <a:lnTo>
                  <a:pt x="509072" y="630456"/>
                </a:lnTo>
                <a:lnTo>
                  <a:pt x="470005" y="650063"/>
                </a:lnTo>
                <a:lnTo>
                  <a:pt x="428256" y="664568"/>
                </a:lnTo>
                <a:lnTo>
                  <a:pt x="384229" y="673566"/>
                </a:lnTo>
                <a:lnTo>
                  <a:pt x="338327" y="676656"/>
                </a:lnTo>
                <a:lnTo>
                  <a:pt x="292426" y="673566"/>
                </a:lnTo>
                <a:lnTo>
                  <a:pt x="248399" y="664568"/>
                </a:lnTo>
                <a:lnTo>
                  <a:pt x="206650" y="650063"/>
                </a:lnTo>
                <a:lnTo>
                  <a:pt x="167583" y="630456"/>
                </a:lnTo>
                <a:lnTo>
                  <a:pt x="131601" y="606150"/>
                </a:lnTo>
                <a:lnTo>
                  <a:pt x="99107" y="577548"/>
                </a:lnTo>
                <a:lnTo>
                  <a:pt x="70505" y="545054"/>
                </a:lnTo>
                <a:lnTo>
                  <a:pt x="46199" y="509072"/>
                </a:lnTo>
                <a:lnTo>
                  <a:pt x="26592" y="470005"/>
                </a:lnTo>
                <a:lnTo>
                  <a:pt x="12087" y="428256"/>
                </a:lnTo>
                <a:lnTo>
                  <a:pt x="3089" y="384229"/>
                </a:lnTo>
                <a:lnTo>
                  <a:pt x="0" y="338328"/>
                </a:lnTo>
                <a:close/>
              </a:path>
            </a:pathLst>
          </a:custGeom>
          <a:ln w="38099">
            <a:solidFill>
              <a:srgbClr val="F9F9F9"/>
            </a:solidFill>
          </a:ln>
        </p:spPr>
        <p:txBody>
          <a:bodyPr wrap="square" lIns="0" tIns="0" rIns="0" bIns="0" rtlCol="0"/>
          <a:lstStyle/>
          <a:p>
            <a:endParaRPr/>
          </a:p>
        </p:txBody>
      </p:sp>
      <p:sp>
        <p:nvSpPr>
          <p:cNvPr id="12" name="object 12"/>
          <p:cNvSpPr/>
          <p:nvPr/>
        </p:nvSpPr>
        <p:spPr>
          <a:xfrm>
            <a:off x="3555491" y="3989832"/>
            <a:ext cx="313690" cy="330835"/>
          </a:xfrm>
          <a:custGeom>
            <a:avLst/>
            <a:gdLst/>
            <a:ahLst/>
            <a:cxnLst/>
            <a:rect l="l" t="t" r="r" b="b"/>
            <a:pathLst>
              <a:path w="313689" h="330835">
                <a:moveTo>
                  <a:pt x="313183" y="292989"/>
                </a:moveTo>
                <a:lnTo>
                  <a:pt x="231267" y="292989"/>
                </a:lnTo>
                <a:lnTo>
                  <a:pt x="268478" y="330327"/>
                </a:lnTo>
                <a:lnTo>
                  <a:pt x="275971" y="330327"/>
                </a:lnTo>
                <a:lnTo>
                  <a:pt x="313183" y="292989"/>
                </a:lnTo>
                <a:close/>
              </a:path>
              <a:path w="313689" h="330835">
                <a:moveTo>
                  <a:pt x="186309" y="188087"/>
                </a:moveTo>
                <a:lnTo>
                  <a:pt x="180030" y="188152"/>
                </a:lnTo>
                <a:lnTo>
                  <a:pt x="174942" y="191182"/>
                </a:lnTo>
                <a:lnTo>
                  <a:pt x="171950" y="196284"/>
                </a:lnTo>
                <a:lnTo>
                  <a:pt x="171958" y="202565"/>
                </a:lnTo>
                <a:lnTo>
                  <a:pt x="176006" y="217868"/>
                </a:lnTo>
                <a:lnTo>
                  <a:pt x="197866" y="299593"/>
                </a:lnTo>
                <a:lnTo>
                  <a:pt x="201517" y="306504"/>
                </a:lnTo>
                <a:lnTo>
                  <a:pt x="206883" y="309641"/>
                </a:lnTo>
                <a:lnTo>
                  <a:pt x="212725" y="309469"/>
                </a:lnTo>
                <a:lnTo>
                  <a:pt x="217805" y="306451"/>
                </a:lnTo>
                <a:lnTo>
                  <a:pt x="231267" y="292989"/>
                </a:lnTo>
                <a:lnTo>
                  <a:pt x="313183" y="292989"/>
                </a:lnTo>
                <a:lnTo>
                  <a:pt x="313563" y="292608"/>
                </a:lnTo>
                <a:lnTo>
                  <a:pt x="313563" y="285115"/>
                </a:lnTo>
                <a:lnTo>
                  <a:pt x="276352" y="247777"/>
                </a:lnTo>
                <a:lnTo>
                  <a:pt x="289687" y="234315"/>
                </a:lnTo>
                <a:lnTo>
                  <a:pt x="292838" y="228826"/>
                </a:lnTo>
                <a:lnTo>
                  <a:pt x="292798" y="222885"/>
                </a:lnTo>
                <a:lnTo>
                  <a:pt x="289901" y="217705"/>
                </a:lnTo>
                <a:lnTo>
                  <a:pt x="284480" y="214503"/>
                </a:lnTo>
                <a:lnTo>
                  <a:pt x="186309" y="188087"/>
                </a:lnTo>
                <a:close/>
              </a:path>
              <a:path w="313689" h="330835">
                <a:moveTo>
                  <a:pt x="152273" y="0"/>
                </a:moveTo>
                <a:lnTo>
                  <a:pt x="104168" y="7824"/>
                </a:lnTo>
                <a:lnTo>
                  <a:pt x="62407" y="29537"/>
                </a:lnTo>
                <a:lnTo>
                  <a:pt x="29423" y="62654"/>
                </a:lnTo>
                <a:lnTo>
                  <a:pt x="7777" y="104623"/>
                </a:lnTo>
                <a:lnTo>
                  <a:pt x="0" y="152908"/>
                </a:lnTo>
                <a:lnTo>
                  <a:pt x="6946" y="198973"/>
                </a:lnTo>
                <a:lnTo>
                  <a:pt x="26194" y="238816"/>
                </a:lnTo>
                <a:lnTo>
                  <a:pt x="55356" y="270827"/>
                </a:lnTo>
                <a:lnTo>
                  <a:pt x="92042" y="293398"/>
                </a:lnTo>
                <a:lnTo>
                  <a:pt x="133864" y="304919"/>
                </a:lnTo>
                <a:lnTo>
                  <a:pt x="178435" y="303784"/>
                </a:lnTo>
                <a:lnTo>
                  <a:pt x="180594" y="303403"/>
                </a:lnTo>
                <a:lnTo>
                  <a:pt x="181991" y="301117"/>
                </a:lnTo>
                <a:lnTo>
                  <a:pt x="181483" y="298831"/>
                </a:lnTo>
                <a:lnTo>
                  <a:pt x="173228" y="268224"/>
                </a:lnTo>
                <a:lnTo>
                  <a:pt x="172847" y="266446"/>
                </a:lnTo>
                <a:lnTo>
                  <a:pt x="171323" y="265430"/>
                </a:lnTo>
                <a:lnTo>
                  <a:pt x="168910" y="265430"/>
                </a:lnTo>
                <a:lnTo>
                  <a:pt x="119999" y="261939"/>
                </a:lnTo>
                <a:lnTo>
                  <a:pt x="78517" y="239125"/>
                </a:lnTo>
                <a:lnTo>
                  <a:pt x="49752" y="201332"/>
                </a:lnTo>
                <a:lnTo>
                  <a:pt x="38988" y="152908"/>
                </a:lnTo>
                <a:lnTo>
                  <a:pt x="47920" y="108680"/>
                </a:lnTo>
                <a:lnTo>
                  <a:pt x="72247" y="72548"/>
                </a:lnTo>
                <a:lnTo>
                  <a:pt x="108265" y="48180"/>
                </a:lnTo>
                <a:lnTo>
                  <a:pt x="152273" y="39243"/>
                </a:lnTo>
                <a:lnTo>
                  <a:pt x="251919" y="39243"/>
                </a:lnTo>
                <a:lnTo>
                  <a:pt x="242127" y="29445"/>
                </a:lnTo>
                <a:lnTo>
                  <a:pt x="200588" y="7824"/>
                </a:lnTo>
                <a:lnTo>
                  <a:pt x="152273" y="0"/>
                </a:lnTo>
                <a:close/>
              </a:path>
              <a:path w="313689" h="330835">
                <a:moveTo>
                  <a:pt x="170942" y="265176"/>
                </a:moveTo>
                <a:lnTo>
                  <a:pt x="168910" y="265430"/>
                </a:lnTo>
                <a:lnTo>
                  <a:pt x="171323" y="265430"/>
                </a:lnTo>
                <a:lnTo>
                  <a:pt x="170942" y="265176"/>
                </a:lnTo>
                <a:close/>
              </a:path>
              <a:path w="313689" h="330835">
                <a:moveTo>
                  <a:pt x="132461" y="169291"/>
                </a:moveTo>
                <a:lnTo>
                  <a:pt x="125857" y="169418"/>
                </a:lnTo>
                <a:lnTo>
                  <a:pt x="119253" y="169418"/>
                </a:lnTo>
                <a:lnTo>
                  <a:pt x="114393" y="175006"/>
                </a:lnTo>
                <a:lnTo>
                  <a:pt x="130266" y="211226"/>
                </a:lnTo>
                <a:lnTo>
                  <a:pt x="140588" y="216027"/>
                </a:lnTo>
                <a:lnTo>
                  <a:pt x="140588" y="221361"/>
                </a:lnTo>
                <a:lnTo>
                  <a:pt x="142821" y="228467"/>
                </a:lnTo>
                <a:lnTo>
                  <a:pt x="148256" y="232584"/>
                </a:lnTo>
                <a:lnTo>
                  <a:pt x="155001" y="233058"/>
                </a:lnTo>
                <a:lnTo>
                  <a:pt x="161162" y="229235"/>
                </a:lnTo>
                <a:lnTo>
                  <a:pt x="162052" y="228219"/>
                </a:lnTo>
                <a:lnTo>
                  <a:pt x="162306" y="226949"/>
                </a:lnTo>
                <a:lnTo>
                  <a:pt x="161925" y="225679"/>
                </a:lnTo>
                <a:lnTo>
                  <a:pt x="158652" y="213639"/>
                </a:lnTo>
                <a:lnTo>
                  <a:pt x="156797" y="206422"/>
                </a:lnTo>
                <a:lnTo>
                  <a:pt x="156122" y="202565"/>
                </a:lnTo>
                <a:lnTo>
                  <a:pt x="156083" y="195961"/>
                </a:lnTo>
                <a:lnTo>
                  <a:pt x="154559" y="193929"/>
                </a:lnTo>
                <a:lnTo>
                  <a:pt x="142494" y="193929"/>
                </a:lnTo>
                <a:lnTo>
                  <a:pt x="137668" y="187579"/>
                </a:lnTo>
                <a:lnTo>
                  <a:pt x="137795" y="174625"/>
                </a:lnTo>
                <a:lnTo>
                  <a:pt x="132461" y="169291"/>
                </a:lnTo>
                <a:close/>
              </a:path>
              <a:path w="313689" h="330835">
                <a:moveTo>
                  <a:pt x="251919" y="39243"/>
                </a:moveTo>
                <a:lnTo>
                  <a:pt x="152273" y="39243"/>
                </a:lnTo>
                <a:lnTo>
                  <a:pt x="195101" y="47621"/>
                </a:lnTo>
                <a:lnTo>
                  <a:pt x="230029" y="70308"/>
                </a:lnTo>
                <a:lnTo>
                  <a:pt x="254338" y="103625"/>
                </a:lnTo>
                <a:lnTo>
                  <a:pt x="265309" y="143899"/>
                </a:lnTo>
                <a:lnTo>
                  <a:pt x="260223" y="187452"/>
                </a:lnTo>
                <a:lnTo>
                  <a:pt x="259461" y="189611"/>
                </a:lnTo>
                <a:lnTo>
                  <a:pt x="260731" y="191897"/>
                </a:lnTo>
                <a:lnTo>
                  <a:pt x="262890" y="192532"/>
                </a:lnTo>
                <a:lnTo>
                  <a:pt x="289941" y="199771"/>
                </a:lnTo>
                <a:lnTo>
                  <a:pt x="291211" y="200279"/>
                </a:lnTo>
                <a:lnTo>
                  <a:pt x="292354" y="200787"/>
                </a:lnTo>
                <a:lnTo>
                  <a:pt x="294513" y="201676"/>
                </a:lnTo>
                <a:lnTo>
                  <a:pt x="297053" y="200660"/>
                </a:lnTo>
                <a:lnTo>
                  <a:pt x="297688" y="198374"/>
                </a:lnTo>
                <a:lnTo>
                  <a:pt x="304670" y="149327"/>
                </a:lnTo>
                <a:lnTo>
                  <a:pt x="296309" y="102973"/>
                </a:lnTo>
                <a:lnTo>
                  <a:pt x="274748" y="62087"/>
                </a:lnTo>
                <a:lnTo>
                  <a:pt x="251919" y="39243"/>
                </a:lnTo>
                <a:close/>
              </a:path>
              <a:path w="313689" h="330835">
                <a:moveTo>
                  <a:pt x="146177" y="72136"/>
                </a:moveTo>
                <a:lnTo>
                  <a:pt x="140588" y="77597"/>
                </a:lnTo>
                <a:lnTo>
                  <a:pt x="140588" y="90424"/>
                </a:lnTo>
                <a:lnTo>
                  <a:pt x="129837" y="95982"/>
                </a:lnTo>
                <a:lnTo>
                  <a:pt x="121443" y="104409"/>
                </a:lnTo>
                <a:lnTo>
                  <a:pt x="116050" y="115052"/>
                </a:lnTo>
                <a:lnTo>
                  <a:pt x="114300" y="127254"/>
                </a:lnTo>
                <a:lnTo>
                  <a:pt x="117500" y="141841"/>
                </a:lnTo>
                <a:lnTo>
                  <a:pt x="125714" y="153749"/>
                </a:lnTo>
                <a:lnTo>
                  <a:pt x="137713" y="161776"/>
                </a:lnTo>
                <a:lnTo>
                  <a:pt x="152273" y="164719"/>
                </a:lnTo>
                <a:lnTo>
                  <a:pt x="158115" y="164719"/>
                </a:lnTo>
                <a:lnTo>
                  <a:pt x="163195" y="168275"/>
                </a:lnTo>
                <a:lnTo>
                  <a:pt x="165481" y="173228"/>
                </a:lnTo>
                <a:lnTo>
                  <a:pt x="166497" y="175260"/>
                </a:lnTo>
                <a:lnTo>
                  <a:pt x="168910" y="176022"/>
                </a:lnTo>
                <a:lnTo>
                  <a:pt x="170815" y="175006"/>
                </a:lnTo>
                <a:lnTo>
                  <a:pt x="175006" y="172847"/>
                </a:lnTo>
                <a:lnTo>
                  <a:pt x="179705" y="171831"/>
                </a:lnTo>
                <a:lnTo>
                  <a:pt x="187336" y="171831"/>
                </a:lnTo>
                <a:lnTo>
                  <a:pt x="189103" y="169291"/>
                </a:lnTo>
                <a:lnTo>
                  <a:pt x="152527" y="141097"/>
                </a:lnTo>
                <a:lnTo>
                  <a:pt x="146050" y="141097"/>
                </a:lnTo>
                <a:lnTo>
                  <a:pt x="140081" y="136906"/>
                </a:lnTo>
                <a:lnTo>
                  <a:pt x="138303" y="130556"/>
                </a:lnTo>
                <a:lnTo>
                  <a:pt x="138047" y="123567"/>
                </a:lnTo>
                <a:lnTo>
                  <a:pt x="140922" y="117602"/>
                </a:lnTo>
                <a:lnTo>
                  <a:pt x="146107" y="113446"/>
                </a:lnTo>
                <a:lnTo>
                  <a:pt x="152781" y="111887"/>
                </a:lnTo>
                <a:lnTo>
                  <a:pt x="187850" y="111887"/>
                </a:lnTo>
                <a:lnTo>
                  <a:pt x="182578" y="102377"/>
                </a:lnTo>
                <a:lnTo>
                  <a:pt x="174333" y="94660"/>
                </a:lnTo>
                <a:lnTo>
                  <a:pt x="163957" y="89789"/>
                </a:lnTo>
                <a:lnTo>
                  <a:pt x="163957" y="78232"/>
                </a:lnTo>
                <a:lnTo>
                  <a:pt x="159131" y="72771"/>
                </a:lnTo>
                <a:lnTo>
                  <a:pt x="152908" y="72517"/>
                </a:lnTo>
                <a:lnTo>
                  <a:pt x="146177" y="72136"/>
                </a:lnTo>
                <a:close/>
              </a:path>
              <a:path w="313689" h="330835">
                <a:moveTo>
                  <a:pt x="187336" y="171831"/>
                </a:moveTo>
                <a:lnTo>
                  <a:pt x="179705" y="171831"/>
                </a:lnTo>
                <a:lnTo>
                  <a:pt x="184277" y="172085"/>
                </a:lnTo>
                <a:lnTo>
                  <a:pt x="187071" y="172212"/>
                </a:lnTo>
                <a:lnTo>
                  <a:pt x="187336" y="171831"/>
                </a:lnTo>
                <a:close/>
              </a:path>
              <a:path w="313689" h="330835">
                <a:moveTo>
                  <a:pt x="187850" y="111887"/>
                </a:moveTo>
                <a:lnTo>
                  <a:pt x="162179" y="111887"/>
                </a:lnTo>
                <a:lnTo>
                  <a:pt x="166878" y="118364"/>
                </a:lnTo>
                <a:lnTo>
                  <a:pt x="166826" y="127254"/>
                </a:lnTo>
                <a:lnTo>
                  <a:pt x="166750" y="131191"/>
                </a:lnTo>
                <a:lnTo>
                  <a:pt x="172085" y="136652"/>
                </a:lnTo>
                <a:lnTo>
                  <a:pt x="185420" y="136398"/>
                </a:lnTo>
                <a:lnTo>
                  <a:pt x="190373" y="130556"/>
                </a:lnTo>
                <a:lnTo>
                  <a:pt x="190246" y="123825"/>
                </a:lnTo>
                <a:lnTo>
                  <a:pt x="188085" y="112309"/>
                </a:lnTo>
                <a:lnTo>
                  <a:pt x="187850" y="111887"/>
                </a:lnTo>
                <a:close/>
              </a:path>
            </a:pathLst>
          </a:custGeom>
          <a:solidFill>
            <a:srgbClr val="F9F9F9"/>
          </a:solidFill>
        </p:spPr>
        <p:txBody>
          <a:bodyPr wrap="square" lIns="0" tIns="0" rIns="0" bIns="0" rtlCol="0"/>
          <a:lstStyle/>
          <a:p>
            <a:endParaRPr/>
          </a:p>
        </p:txBody>
      </p:sp>
      <p:sp>
        <p:nvSpPr>
          <p:cNvPr id="13" name="object 13"/>
          <p:cNvSpPr txBox="1"/>
          <p:nvPr/>
        </p:nvSpPr>
        <p:spPr>
          <a:xfrm>
            <a:off x="764540" y="3495420"/>
            <a:ext cx="2520315" cy="2446020"/>
          </a:xfrm>
          <a:prstGeom prst="rect">
            <a:avLst/>
          </a:prstGeom>
        </p:spPr>
        <p:txBody>
          <a:bodyPr vert="horz" wrap="square" lIns="0" tIns="0" rIns="0" bIns="0" rtlCol="0">
            <a:spAutoFit/>
          </a:bodyPr>
          <a:lstStyle/>
          <a:p>
            <a:pPr marL="12700" algn="just">
              <a:lnSpc>
                <a:spcPct val="100000"/>
              </a:lnSpc>
            </a:pPr>
            <a:r>
              <a:rPr sz="1800" b="1" spc="-5" dirty="0">
                <a:solidFill>
                  <a:srgbClr val="585858"/>
                </a:solidFill>
                <a:latin typeface="微软雅黑"/>
                <a:cs typeface="微软雅黑"/>
              </a:rPr>
              <a:t>形式化验证</a:t>
            </a:r>
            <a:endParaRPr sz="1800">
              <a:latin typeface="微软雅黑"/>
              <a:cs typeface="微软雅黑"/>
            </a:endParaRPr>
          </a:p>
          <a:p>
            <a:pPr marL="12700" marR="5080" algn="just">
              <a:lnSpc>
                <a:spcPct val="120000"/>
              </a:lnSpc>
              <a:spcBef>
                <a:spcPts val="865"/>
              </a:spcBef>
            </a:pPr>
            <a:r>
              <a:rPr sz="1400" dirty="0">
                <a:solidFill>
                  <a:srgbClr val="585858"/>
                </a:solidFill>
                <a:latin typeface="微软雅黑"/>
                <a:cs typeface="微软雅黑"/>
              </a:rPr>
              <a:t>形式化验证是一种基于</a:t>
            </a:r>
            <a:r>
              <a:rPr sz="1400" spc="-10" dirty="0">
                <a:solidFill>
                  <a:srgbClr val="585858"/>
                </a:solidFill>
                <a:latin typeface="微软雅黑"/>
                <a:cs typeface="微软雅黑"/>
              </a:rPr>
              <a:t>数</a:t>
            </a:r>
            <a:r>
              <a:rPr sz="1400" dirty="0">
                <a:solidFill>
                  <a:srgbClr val="585858"/>
                </a:solidFill>
                <a:latin typeface="微软雅黑"/>
                <a:cs typeface="微软雅黑"/>
              </a:rPr>
              <a:t>学和逻 </a:t>
            </a:r>
            <a:r>
              <a:rPr sz="1400" spc="-5" dirty="0">
                <a:solidFill>
                  <a:srgbClr val="585858"/>
                </a:solidFill>
                <a:latin typeface="微软雅黑"/>
                <a:cs typeface="微软雅黑"/>
              </a:rPr>
              <a:t> </a:t>
            </a:r>
            <a:r>
              <a:rPr sz="1400" dirty="0">
                <a:solidFill>
                  <a:srgbClr val="585858"/>
                </a:solidFill>
                <a:latin typeface="微软雅黑"/>
                <a:cs typeface="微软雅黑"/>
              </a:rPr>
              <a:t>辑学的方法。具体来讲</a:t>
            </a:r>
            <a:r>
              <a:rPr sz="1400" spc="-15" dirty="0">
                <a:solidFill>
                  <a:srgbClr val="585858"/>
                </a:solidFill>
                <a:latin typeface="微软雅黑"/>
                <a:cs typeface="微软雅黑"/>
              </a:rPr>
              <a:t>，</a:t>
            </a:r>
            <a:r>
              <a:rPr sz="1400" dirty="0">
                <a:solidFill>
                  <a:srgbClr val="585858"/>
                </a:solidFill>
                <a:latin typeface="微软雅黑"/>
                <a:cs typeface="微软雅黑"/>
              </a:rPr>
              <a:t>在智能  合约部署之前，对其代</a:t>
            </a:r>
            <a:r>
              <a:rPr sz="1400" spc="-15" dirty="0">
                <a:solidFill>
                  <a:srgbClr val="585858"/>
                </a:solidFill>
                <a:latin typeface="微软雅黑"/>
                <a:cs typeface="微软雅黑"/>
              </a:rPr>
              <a:t>码</a:t>
            </a:r>
            <a:r>
              <a:rPr sz="1400" dirty="0">
                <a:solidFill>
                  <a:srgbClr val="585858"/>
                </a:solidFill>
                <a:latin typeface="微软雅黑"/>
                <a:cs typeface="微软雅黑"/>
              </a:rPr>
              <a:t>和文档  进行形式化建模，然后</a:t>
            </a:r>
            <a:r>
              <a:rPr sz="1400" spc="-15" dirty="0">
                <a:solidFill>
                  <a:srgbClr val="585858"/>
                </a:solidFill>
                <a:latin typeface="微软雅黑"/>
                <a:cs typeface="微软雅黑"/>
              </a:rPr>
              <a:t>通</a:t>
            </a:r>
            <a:r>
              <a:rPr sz="1400" dirty="0">
                <a:solidFill>
                  <a:srgbClr val="585858"/>
                </a:solidFill>
                <a:latin typeface="微软雅黑"/>
                <a:cs typeface="微软雅黑"/>
              </a:rPr>
              <a:t>过数学  的手段对代码的安全性</a:t>
            </a:r>
            <a:r>
              <a:rPr sz="1400" spc="-15" dirty="0">
                <a:solidFill>
                  <a:srgbClr val="585858"/>
                </a:solidFill>
                <a:latin typeface="微软雅黑"/>
                <a:cs typeface="微软雅黑"/>
              </a:rPr>
              <a:t>和</a:t>
            </a:r>
            <a:r>
              <a:rPr sz="1400" dirty="0">
                <a:solidFill>
                  <a:srgbClr val="585858"/>
                </a:solidFill>
                <a:latin typeface="微软雅黑"/>
                <a:cs typeface="微软雅黑"/>
              </a:rPr>
              <a:t>功能正  确性进行严格的证明，</a:t>
            </a:r>
            <a:r>
              <a:rPr sz="1400" spc="-15" dirty="0">
                <a:solidFill>
                  <a:srgbClr val="585858"/>
                </a:solidFill>
                <a:latin typeface="微软雅黑"/>
                <a:cs typeface="微软雅黑"/>
              </a:rPr>
              <a:t>可</a:t>
            </a:r>
            <a:r>
              <a:rPr sz="1400" dirty="0">
                <a:solidFill>
                  <a:srgbClr val="585858"/>
                </a:solidFill>
                <a:latin typeface="微软雅黑"/>
                <a:cs typeface="微软雅黑"/>
              </a:rPr>
              <a:t>有效检  测出智能合约是否存在</a:t>
            </a:r>
            <a:r>
              <a:rPr sz="1400" spc="-15" dirty="0">
                <a:solidFill>
                  <a:srgbClr val="585858"/>
                </a:solidFill>
                <a:latin typeface="微软雅黑"/>
                <a:cs typeface="微软雅黑"/>
              </a:rPr>
              <a:t>安</a:t>
            </a:r>
            <a:r>
              <a:rPr sz="1400" dirty="0">
                <a:solidFill>
                  <a:srgbClr val="585858"/>
                </a:solidFill>
                <a:latin typeface="微软雅黑"/>
                <a:cs typeface="微软雅黑"/>
              </a:rPr>
              <a:t>全漏洞  和逻辑漏洞。</a:t>
            </a:r>
            <a:endParaRPr sz="1400">
              <a:latin typeface="微软雅黑"/>
              <a:cs typeface="微软雅黑"/>
            </a:endParaRPr>
          </a:p>
        </p:txBody>
      </p:sp>
      <p:sp>
        <p:nvSpPr>
          <p:cNvPr id="14" name="object 14"/>
          <p:cNvSpPr/>
          <p:nvPr/>
        </p:nvSpPr>
        <p:spPr>
          <a:xfrm>
            <a:off x="8388857" y="2826257"/>
            <a:ext cx="676910" cy="676910"/>
          </a:xfrm>
          <a:custGeom>
            <a:avLst/>
            <a:gdLst/>
            <a:ahLst/>
            <a:cxnLst/>
            <a:rect l="l" t="t" r="r" b="b"/>
            <a:pathLst>
              <a:path w="676909" h="676910">
                <a:moveTo>
                  <a:pt x="338327" y="0"/>
                </a:moveTo>
                <a:lnTo>
                  <a:pt x="292426" y="3089"/>
                </a:lnTo>
                <a:lnTo>
                  <a:pt x="248399" y="12087"/>
                </a:lnTo>
                <a:lnTo>
                  <a:pt x="206650" y="26592"/>
                </a:lnTo>
                <a:lnTo>
                  <a:pt x="167583" y="46199"/>
                </a:lnTo>
                <a:lnTo>
                  <a:pt x="131601" y="70505"/>
                </a:lnTo>
                <a:lnTo>
                  <a:pt x="99107" y="99107"/>
                </a:lnTo>
                <a:lnTo>
                  <a:pt x="70505" y="131601"/>
                </a:lnTo>
                <a:lnTo>
                  <a:pt x="46199" y="167583"/>
                </a:lnTo>
                <a:lnTo>
                  <a:pt x="26592" y="206650"/>
                </a:lnTo>
                <a:lnTo>
                  <a:pt x="12087" y="248399"/>
                </a:lnTo>
                <a:lnTo>
                  <a:pt x="3089" y="292426"/>
                </a:lnTo>
                <a:lnTo>
                  <a:pt x="0" y="338327"/>
                </a:lnTo>
                <a:lnTo>
                  <a:pt x="3089" y="384229"/>
                </a:lnTo>
                <a:lnTo>
                  <a:pt x="12087" y="428256"/>
                </a:lnTo>
                <a:lnTo>
                  <a:pt x="26592" y="470005"/>
                </a:lnTo>
                <a:lnTo>
                  <a:pt x="46199" y="509072"/>
                </a:lnTo>
                <a:lnTo>
                  <a:pt x="70505" y="545054"/>
                </a:lnTo>
                <a:lnTo>
                  <a:pt x="99107" y="577548"/>
                </a:lnTo>
                <a:lnTo>
                  <a:pt x="131601" y="606150"/>
                </a:lnTo>
                <a:lnTo>
                  <a:pt x="167583" y="630456"/>
                </a:lnTo>
                <a:lnTo>
                  <a:pt x="206650" y="650063"/>
                </a:lnTo>
                <a:lnTo>
                  <a:pt x="248399" y="664568"/>
                </a:lnTo>
                <a:lnTo>
                  <a:pt x="292426" y="673566"/>
                </a:lnTo>
                <a:lnTo>
                  <a:pt x="338327" y="676655"/>
                </a:lnTo>
                <a:lnTo>
                  <a:pt x="384229" y="673566"/>
                </a:lnTo>
                <a:lnTo>
                  <a:pt x="428256" y="664568"/>
                </a:lnTo>
                <a:lnTo>
                  <a:pt x="470005" y="650063"/>
                </a:lnTo>
                <a:lnTo>
                  <a:pt x="509072" y="630456"/>
                </a:lnTo>
                <a:lnTo>
                  <a:pt x="545054" y="606150"/>
                </a:lnTo>
                <a:lnTo>
                  <a:pt x="577548" y="577548"/>
                </a:lnTo>
                <a:lnTo>
                  <a:pt x="606150" y="545054"/>
                </a:lnTo>
                <a:lnTo>
                  <a:pt x="630456" y="509072"/>
                </a:lnTo>
                <a:lnTo>
                  <a:pt x="650063" y="470005"/>
                </a:lnTo>
                <a:lnTo>
                  <a:pt x="664568" y="428256"/>
                </a:lnTo>
                <a:lnTo>
                  <a:pt x="673566" y="384229"/>
                </a:lnTo>
                <a:lnTo>
                  <a:pt x="676656" y="338327"/>
                </a:lnTo>
                <a:lnTo>
                  <a:pt x="673566" y="292426"/>
                </a:lnTo>
                <a:lnTo>
                  <a:pt x="664568" y="248399"/>
                </a:lnTo>
                <a:lnTo>
                  <a:pt x="650063" y="206650"/>
                </a:lnTo>
                <a:lnTo>
                  <a:pt x="630456" y="167583"/>
                </a:lnTo>
                <a:lnTo>
                  <a:pt x="606150" y="131601"/>
                </a:lnTo>
                <a:lnTo>
                  <a:pt x="577548" y="99107"/>
                </a:lnTo>
                <a:lnTo>
                  <a:pt x="545054" y="70505"/>
                </a:lnTo>
                <a:lnTo>
                  <a:pt x="509072" y="46199"/>
                </a:lnTo>
                <a:lnTo>
                  <a:pt x="470005" y="26592"/>
                </a:lnTo>
                <a:lnTo>
                  <a:pt x="428256" y="12087"/>
                </a:lnTo>
                <a:lnTo>
                  <a:pt x="384229" y="3089"/>
                </a:lnTo>
                <a:lnTo>
                  <a:pt x="338327" y="0"/>
                </a:lnTo>
                <a:close/>
              </a:path>
            </a:pathLst>
          </a:custGeom>
          <a:solidFill>
            <a:srgbClr val="7E7E7E"/>
          </a:solidFill>
        </p:spPr>
        <p:txBody>
          <a:bodyPr wrap="square" lIns="0" tIns="0" rIns="0" bIns="0" rtlCol="0"/>
          <a:lstStyle/>
          <a:p>
            <a:endParaRPr/>
          </a:p>
        </p:txBody>
      </p:sp>
      <p:sp>
        <p:nvSpPr>
          <p:cNvPr id="15" name="object 15"/>
          <p:cNvSpPr/>
          <p:nvPr/>
        </p:nvSpPr>
        <p:spPr>
          <a:xfrm>
            <a:off x="8388857" y="2826257"/>
            <a:ext cx="676910" cy="676910"/>
          </a:xfrm>
          <a:custGeom>
            <a:avLst/>
            <a:gdLst/>
            <a:ahLst/>
            <a:cxnLst/>
            <a:rect l="l" t="t" r="r" b="b"/>
            <a:pathLst>
              <a:path w="676909" h="676910">
                <a:moveTo>
                  <a:pt x="0" y="338327"/>
                </a:moveTo>
                <a:lnTo>
                  <a:pt x="3089" y="292426"/>
                </a:lnTo>
                <a:lnTo>
                  <a:pt x="12087" y="248399"/>
                </a:lnTo>
                <a:lnTo>
                  <a:pt x="26592" y="206650"/>
                </a:lnTo>
                <a:lnTo>
                  <a:pt x="46199" y="167583"/>
                </a:lnTo>
                <a:lnTo>
                  <a:pt x="70505" y="131601"/>
                </a:lnTo>
                <a:lnTo>
                  <a:pt x="99107" y="99107"/>
                </a:lnTo>
                <a:lnTo>
                  <a:pt x="131601" y="70505"/>
                </a:lnTo>
                <a:lnTo>
                  <a:pt x="167583" y="46199"/>
                </a:lnTo>
                <a:lnTo>
                  <a:pt x="206650" y="26592"/>
                </a:lnTo>
                <a:lnTo>
                  <a:pt x="248399" y="12087"/>
                </a:lnTo>
                <a:lnTo>
                  <a:pt x="292426" y="3089"/>
                </a:lnTo>
                <a:lnTo>
                  <a:pt x="338327" y="0"/>
                </a:lnTo>
                <a:lnTo>
                  <a:pt x="384229" y="3089"/>
                </a:lnTo>
                <a:lnTo>
                  <a:pt x="428256" y="12087"/>
                </a:lnTo>
                <a:lnTo>
                  <a:pt x="470005" y="26592"/>
                </a:lnTo>
                <a:lnTo>
                  <a:pt x="509072" y="46199"/>
                </a:lnTo>
                <a:lnTo>
                  <a:pt x="545054" y="70505"/>
                </a:lnTo>
                <a:lnTo>
                  <a:pt x="577548" y="99107"/>
                </a:lnTo>
                <a:lnTo>
                  <a:pt x="606150" y="131601"/>
                </a:lnTo>
                <a:lnTo>
                  <a:pt x="630456" y="167583"/>
                </a:lnTo>
                <a:lnTo>
                  <a:pt x="650063" y="206650"/>
                </a:lnTo>
                <a:lnTo>
                  <a:pt x="664568" y="248399"/>
                </a:lnTo>
                <a:lnTo>
                  <a:pt x="673566" y="292426"/>
                </a:lnTo>
                <a:lnTo>
                  <a:pt x="676656" y="338327"/>
                </a:lnTo>
                <a:lnTo>
                  <a:pt x="673566" y="384229"/>
                </a:lnTo>
                <a:lnTo>
                  <a:pt x="664568" y="428256"/>
                </a:lnTo>
                <a:lnTo>
                  <a:pt x="650063" y="470005"/>
                </a:lnTo>
                <a:lnTo>
                  <a:pt x="630456" y="509072"/>
                </a:lnTo>
                <a:lnTo>
                  <a:pt x="606150" y="545054"/>
                </a:lnTo>
                <a:lnTo>
                  <a:pt x="577548" y="577548"/>
                </a:lnTo>
                <a:lnTo>
                  <a:pt x="545054" y="606150"/>
                </a:lnTo>
                <a:lnTo>
                  <a:pt x="509072" y="630456"/>
                </a:lnTo>
                <a:lnTo>
                  <a:pt x="470005" y="650063"/>
                </a:lnTo>
                <a:lnTo>
                  <a:pt x="428256" y="664568"/>
                </a:lnTo>
                <a:lnTo>
                  <a:pt x="384229" y="673566"/>
                </a:lnTo>
                <a:lnTo>
                  <a:pt x="338327" y="676655"/>
                </a:lnTo>
                <a:lnTo>
                  <a:pt x="292426" y="673566"/>
                </a:lnTo>
                <a:lnTo>
                  <a:pt x="248399" y="664568"/>
                </a:lnTo>
                <a:lnTo>
                  <a:pt x="206650" y="650063"/>
                </a:lnTo>
                <a:lnTo>
                  <a:pt x="167583" y="630456"/>
                </a:lnTo>
                <a:lnTo>
                  <a:pt x="131601" y="606150"/>
                </a:lnTo>
                <a:lnTo>
                  <a:pt x="99107" y="577548"/>
                </a:lnTo>
                <a:lnTo>
                  <a:pt x="70505" y="545054"/>
                </a:lnTo>
                <a:lnTo>
                  <a:pt x="46199" y="509072"/>
                </a:lnTo>
                <a:lnTo>
                  <a:pt x="26592" y="470005"/>
                </a:lnTo>
                <a:lnTo>
                  <a:pt x="12087" y="428256"/>
                </a:lnTo>
                <a:lnTo>
                  <a:pt x="3089" y="384229"/>
                </a:lnTo>
                <a:lnTo>
                  <a:pt x="0" y="338327"/>
                </a:lnTo>
                <a:close/>
              </a:path>
            </a:pathLst>
          </a:custGeom>
          <a:ln w="38099">
            <a:solidFill>
              <a:srgbClr val="F9F9F9"/>
            </a:solidFill>
          </a:ln>
        </p:spPr>
        <p:txBody>
          <a:bodyPr wrap="square" lIns="0" tIns="0" rIns="0" bIns="0" rtlCol="0"/>
          <a:lstStyle/>
          <a:p>
            <a:endParaRPr/>
          </a:p>
        </p:txBody>
      </p:sp>
      <p:sp>
        <p:nvSpPr>
          <p:cNvPr id="16" name="object 16"/>
          <p:cNvSpPr/>
          <p:nvPr/>
        </p:nvSpPr>
        <p:spPr>
          <a:xfrm>
            <a:off x="8569452" y="2999232"/>
            <a:ext cx="315595" cy="330835"/>
          </a:xfrm>
          <a:custGeom>
            <a:avLst/>
            <a:gdLst/>
            <a:ahLst/>
            <a:cxnLst/>
            <a:rect l="l" t="t" r="r" b="b"/>
            <a:pathLst>
              <a:path w="315595" h="330835">
                <a:moveTo>
                  <a:pt x="314705" y="292988"/>
                </a:moveTo>
                <a:lnTo>
                  <a:pt x="232409" y="292988"/>
                </a:lnTo>
                <a:lnTo>
                  <a:pt x="269875" y="330326"/>
                </a:lnTo>
                <a:lnTo>
                  <a:pt x="277241" y="330326"/>
                </a:lnTo>
                <a:lnTo>
                  <a:pt x="281940" y="325754"/>
                </a:lnTo>
                <a:lnTo>
                  <a:pt x="314705" y="292988"/>
                </a:lnTo>
                <a:close/>
              </a:path>
              <a:path w="315595" h="330835">
                <a:moveTo>
                  <a:pt x="187198" y="188087"/>
                </a:moveTo>
                <a:lnTo>
                  <a:pt x="180919" y="188152"/>
                </a:lnTo>
                <a:lnTo>
                  <a:pt x="175831" y="191182"/>
                </a:lnTo>
                <a:lnTo>
                  <a:pt x="172839" y="196284"/>
                </a:lnTo>
                <a:lnTo>
                  <a:pt x="172847" y="202564"/>
                </a:lnTo>
                <a:lnTo>
                  <a:pt x="194617" y="284003"/>
                </a:lnTo>
                <a:lnTo>
                  <a:pt x="198754" y="299592"/>
                </a:lnTo>
                <a:lnTo>
                  <a:pt x="202445" y="306504"/>
                </a:lnTo>
                <a:lnTo>
                  <a:pt x="207899" y="309641"/>
                </a:lnTo>
                <a:lnTo>
                  <a:pt x="213828" y="309469"/>
                </a:lnTo>
                <a:lnTo>
                  <a:pt x="218948" y="306450"/>
                </a:lnTo>
                <a:lnTo>
                  <a:pt x="232409" y="292988"/>
                </a:lnTo>
                <a:lnTo>
                  <a:pt x="314705" y="292988"/>
                </a:lnTo>
                <a:lnTo>
                  <a:pt x="315087" y="292607"/>
                </a:lnTo>
                <a:lnTo>
                  <a:pt x="315087" y="285114"/>
                </a:lnTo>
                <a:lnTo>
                  <a:pt x="277749" y="247776"/>
                </a:lnTo>
                <a:lnTo>
                  <a:pt x="291211" y="234314"/>
                </a:lnTo>
                <a:lnTo>
                  <a:pt x="294288" y="228826"/>
                </a:lnTo>
                <a:lnTo>
                  <a:pt x="294211" y="222884"/>
                </a:lnTo>
                <a:lnTo>
                  <a:pt x="291300" y="217705"/>
                </a:lnTo>
                <a:lnTo>
                  <a:pt x="285876" y="214502"/>
                </a:lnTo>
                <a:lnTo>
                  <a:pt x="187198" y="188087"/>
                </a:lnTo>
                <a:close/>
              </a:path>
              <a:path w="315595" h="330835">
                <a:moveTo>
                  <a:pt x="153034" y="0"/>
                </a:moveTo>
                <a:lnTo>
                  <a:pt x="104688" y="7806"/>
                </a:lnTo>
                <a:lnTo>
                  <a:pt x="62682" y="29537"/>
                </a:lnTo>
                <a:lnTo>
                  <a:pt x="29545" y="62654"/>
                </a:lnTo>
                <a:lnTo>
                  <a:pt x="7807" y="104623"/>
                </a:lnTo>
                <a:lnTo>
                  <a:pt x="0" y="152907"/>
                </a:lnTo>
                <a:lnTo>
                  <a:pt x="6976" y="198973"/>
                </a:lnTo>
                <a:lnTo>
                  <a:pt x="26307" y="238816"/>
                </a:lnTo>
                <a:lnTo>
                  <a:pt x="55594" y="270827"/>
                </a:lnTo>
                <a:lnTo>
                  <a:pt x="92437" y="293398"/>
                </a:lnTo>
                <a:lnTo>
                  <a:pt x="134437" y="304919"/>
                </a:lnTo>
                <a:lnTo>
                  <a:pt x="179197" y="303783"/>
                </a:lnTo>
                <a:lnTo>
                  <a:pt x="181482" y="303402"/>
                </a:lnTo>
                <a:lnTo>
                  <a:pt x="182879" y="301116"/>
                </a:lnTo>
                <a:lnTo>
                  <a:pt x="182372" y="298830"/>
                </a:lnTo>
                <a:lnTo>
                  <a:pt x="174117" y="268223"/>
                </a:lnTo>
                <a:lnTo>
                  <a:pt x="173608" y="266445"/>
                </a:lnTo>
                <a:lnTo>
                  <a:pt x="172186" y="265429"/>
                </a:lnTo>
                <a:lnTo>
                  <a:pt x="169799" y="265429"/>
                </a:lnTo>
                <a:lnTo>
                  <a:pt x="120628" y="261939"/>
                </a:lnTo>
                <a:lnTo>
                  <a:pt x="78946" y="239125"/>
                </a:lnTo>
                <a:lnTo>
                  <a:pt x="50051" y="201332"/>
                </a:lnTo>
                <a:lnTo>
                  <a:pt x="39243" y="152907"/>
                </a:lnTo>
                <a:lnTo>
                  <a:pt x="48200" y="108680"/>
                </a:lnTo>
                <a:lnTo>
                  <a:pt x="72612" y="72548"/>
                </a:lnTo>
                <a:lnTo>
                  <a:pt x="108787" y="48180"/>
                </a:lnTo>
                <a:lnTo>
                  <a:pt x="153034" y="39242"/>
                </a:lnTo>
                <a:lnTo>
                  <a:pt x="253636" y="39242"/>
                </a:lnTo>
                <a:lnTo>
                  <a:pt x="232155" y="22021"/>
                </a:lnTo>
                <a:lnTo>
                  <a:pt x="194975" y="5796"/>
                </a:lnTo>
                <a:lnTo>
                  <a:pt x="153034" y="0"/>
                </a:lnTo>
                <a:close/>
              </a:path>
              <a:path w="315595" h="330835">
                <a:moveTo>
                  <a:pt x="171830" y="265175"/>
                </a:moveTo>
                <a:lnTo>
                  <a:pt x="169799" y="265429"/>
                </a:lnTo>
                <a:lnTo>
                  <a:pt x="172186" y="265429"/>
                </a:lnTo>
                <a:lnTo>
                  <a:pt x="171830" y="265175"/>
                </a:lnTo>
                <a:close/>
              </a:path>
              <a:path w="315595" h="330835">
                <a:moveTo>
                  <a:pt x="133096" y="169290"/>
                </a:moveTo>
                <a:lnTo>
                  <a:pt x="126492" y="169417"/>
                </a:lnTo>
                <a:lnTo>
                  <a:pt x="119761" y="169417"/>
                </a:lnTo>
                <a:lnTo>
                  <a:pt x="114901" y="175005"/>
                </a:lnTo>
                <a:lnTo>
                  <a:pt x="130827" y="211226"/>
                </a:lnTo>
                <a:lnTo>
                  <a:pt x="141224" y="216026"/>
                </a:lnTo>
                <a:lnTo>
                  <a:pt x="141224" y="221360"/>
                </a:lnTo>
                <a:lnTo>
                  <a:pt x="143478" y="228467"/>
                </a:lnTo>
                <a:lnTo>
                  <a:pt x="148971" y="232584"/>
                </a:lnTo>
                <a:lnTo>
                  <a:pt x="155797" y="233058"/>
                </a:lnTo>
                <a:lnTo>
                  <a:pt x="162051" y="229234"/>
                </a:lnTo>
                <a:lnTo>
                  <a:pt x="162814" y="228218"/>
                </a:lnTo>
                <a:lnTo>
                  <a:pt x="163068" y="226948"/>
                </a:lnTo>
                <a:lnTo>
                  <a:pt x="162687" y="225678"/>
                </a:lnTo>
                <a:lnTo>
                  <a:pt x="159414" y="213639"/>
                </a:lnTo>
                <a:lnTo>
                  <a:pt x="157559" y="206422"/>
                </a:lnTo>
                <a:lnTo>
                  <a:pt x="156884" y="202564"/>
                </a:lnTo>
                <a:lnTo>
                  <a:pt x="156845" y="195960"/>
                </a:lnTo>
                <a:lnTo>
                  <a:pt x="155194" y="193928"/>
                </a:lnTo>
                <a:lnTo>
                  <a:pt x="143128" y="193928"/>
                </a:lnTo>
                <a:lnTo>
                  <a:pt x="138302" y="187578"/>
                </a:lnTo>
                <a:lnTo>
                  <a:pt x="138556" y="174625"/>
                </a:lnTo>
                <a:lnTo>
                  <a:pt x="133096" y="169290"/>
                </a:lnTo>
                <a:close/>
              </a:path>
              <a:path w="315595" h="330835">
                <a:moveTo>
                  <a:pt x="253636" y="39242"/>
                </a:moveTo>
                <a:lnTo>
                  <a:pt x="153034" y="39242"/>
                </a:lnTo>
                <a:lnTo>
                  <a:pt x="196026" y="47621"/>
                </a:lnTo>
                <a:lnTo>
                  <a:pt x="231116" y="70308"/>
                </a:lnTo>
                <a:lnTo>
                  <a:pt x="255557" y="103625"/>
                </a:lnTo>
                <a:lnTo>
                  <a:pt x="266599" y="143899"/>
                </a:lnTo>
                <a:lnTo>
                  <a:pt x="261493" y="187451"/>
                </a:lnTo>
                <a:lnTo>
                  <a:pt x="260730" y="189737"/>
                </a:lnTo>
                <a:lnTo>
                  <a:pt x="262000" y="191896"/>
                </a:lnTo>
                <a:lnTo>
                  <a:pt x="264159" y="192531"/>
                </a:lnTo>
                <a:lnTo>
                  <a:pt x="291338" y="199770"/>
                </a:lnTo>
                <a:lnTo>
                  <a:pt x="296037" y="201675"/>
                </a:lnTo>
                <a:lnTo>
                  <a:pt x="298450" y="200659"/>
                </a:lnTo>
                <a:lnTo>
                  <a:pt x="299212" y="198373"/>
                </a:lnTo>
                <a:lnTo>
                  <a:pt x="306163" y="156234"/>
                </a:lnTo>
                <a:lnTo>
                  <a:pt x="301578" y="115781"/>
                </a:lnTo>
                <a:lnTo>
                  <a:pt x="286812" y="78762"/>
                </a:lnTo>
                <a:lnTo>
                  <a:pt x="263219" y="46926"/>
                </a:lnTo>
                <a:lnTo>
                  <a:pt x="253636" y="39242"/>
                </a:lnTo>
                <a:close/>
              </a:path>
              <a:path w="315595" h="330835">
                <a:moveTo>
                  <a:pt x="146812" y="72135"/>
                </a:moveTo>
                <a:lnTo>
                  <a:pt x="141224" y="77596"/>
                </a:lnTo>
                <a:lnTo>
                  <a:pt x="141224" y="90423"/>
                </a:lnTo>
                <a:lnTo>
                  <a:pt x="130470" y="95982"/>
                </a:lnTo>
                <a:lnTo>
                  <a:pt x="122062" y="104409"/>
                </a:lnTo>
                <a:lnTo>
                  <a:pt x="116631" y="115052"/>
                </a:lnTo>
                <a:lnTo>
                  <a:pt x="114807" y="127253"/>
                </a:lnTo>
                <a:lnTo>
                  <a:pt x="118030" y="141841"/>
                </a:lnTo>
                <a:lnTo>
                  <a:pt x="126301" y="153749"/>
                </a:lnTo>
                <a:lnTo>
                  <a:pt x="138382" y="161776"/>
                </a:lnTo>
                <a:lnTo>
                  <a:pt x="153034" y="164718"/>
                </a:lnTo>
                <a:lnTo>
                  <a:pt x="158876" y="164718"/>
                </a:lnTo>
                <a:lnTo>
                  <a:pt x="164083" y="168275"/>
                </a:lnTo>
                <a:lnTo>
                  <a:pt x="166370" y="173227"/>
                </a:lnTo>
                <a:lnTo>
                  <a:pt x="167258" y="175259"/>
                </a:lnTo>
                <a:lnTo>
                  <a:pt x="169672" y="176021"/>
                </a:lnTo>
                <a:lnTo>
                  <a:pt x="171576" y="175005"/>
                </a:lnTo>
                <a:lnTo>
                  <a:pt x="175895" y="172846"/>
                </a:lnTo>
                <a:lnTo>
                  <a:pt x="180594" y="171830"/>
                </a:lnTo>
                <a:lnTo>
                  <a:pt x="188225" y="171830"/>
                </a:lnTo>
                <a:lnTo>
                  <a:pt x="189992" y="169290"/>
                </a:lnTo>
                <a:lnTo>
                  <a:pt x="153162" y="141096"/>
                </a:lnTo>
                <a:lnTo>
                  <a:pt x="146684" y="141096"/>
                </a:lnTo>
                <a:lnTo>
                  <a:pt x="140843" y="136905"/>
                </a:lnTo>
                <a:lnTo>
                  <a:pt x="138938" y="130555"/>
                </a:lnTo>
                <a:lnTo>
                  <a:pt x="138701" y="123567"/>
                </a:lnTo>
                <a:lnTo>
                  <a:pt x="141620" y="117601"/>
                </a:lnTo>
                <a:lnTo>
                  <a:pt x="146849" y="113446"/>
                </a:lnTo>
                <a:lnTo>
                  <a:pt x="153543" y="111887"/>
                </a:lnTo>
                <a:lnTo>
                  <a:pt x="188825" y="111887"/>
                </a:lnTo>
                <a:lnTo>
                  <a:pt x="183483" y="102377"/>
                </a:lnTo>
                <a:lnTo>
                  <a:pt x="175188" y="94660"/>
                </a:lnTo>
                <a:lnTo>
                  <a:pt x="164846" y="89788"/>
                </a:lnTo>
                <a:lnTo>
                  <a:pt x="164846" y="78231"/>
                </a:lnTo>
                <a:lnTo>
                  <a:pt x="159893" y="72770"/>
                </a:lnTo>
                <a:lnTo>
                  <a:pt x="153670" y="72516"/>
                </a:lnTo>
                <a:lnTo>
                  <a:pt x="146812" y="72135"/>
                </a:lnTo>
                <a:close/>
              </a:path>
              <a:path w="315595" h="330835">
                <a:moveTo>
                  <a:pt x="188225" y="171830"/>
                </a:moveTo>
                <a:lnTo>
                  <a:pt x="180594" y="171830"/>
                </a:lnTo>
                <a:lnTo>
                  <a:pt x="185166" y="172084"/>
                </a:lnTo>
                <a:lnTo>
                  <a:pt x="187959" y="172212"/>
                </a:lnTo>
                <a:lnTo>
                  <a:pt x="188225" y="171830"/>
                </a:lnTo>
                <a:close/>
              </a:path>
              <a:path w="315595" h="330835">
                <a:moveTo>
                  <a:pt x="188825" y="111887"/>
                </a:moveTo>
                <a:lnTo>
                  <a:pt x="162941" y="111887"/>
                </a:lnTo>
                <a:lnTo>
                  <a:pt x="167767" y="118363"/>
                </a:lnTo>
                <a:lnTo>
                  <a:pt x="167513" y="131190"/>
                </a:lnTo>
                <a:lnTo>
                  <a:pt x="172974" y="136651"/>
                </a:lnTo>
                <a:lnTo>
                  <a:pt x="186308" y="136397"/>
                </a:lnTo>
                <a:lnTo>
                  <a:pt x="191389" y="130555"/>
                </a:lnTo>
                <a:lnTo>
                  <a:pt x="191262" y="123825"/>
                </a:lnTo>
                <a:lnTo>
                  <a:pt x="189063" y="112309"/>
                </a:lnTo>
                <a:lnTo>
                  <a:pt x="188825" y="111887"/>
                </a:lnTo>
                <a:close/>
              </a:path>
            </a:pathLst>
          </a:custGeom>
          <a:solidFill>
            <a:srgbClr val="F9F9F9"/>
          </a:solidFill>
        </p:spPr>
        <p:txBody>
          <a:bodyPr wrap="square" lIns="0" tIns="0" rIns="0" bIns="0" rtlCol="0"/>
          <a:lstStyle/>
          <a:p>
            <a:endParaRPr/>
          </a:p>
        </p:txBody>
      </p:sp>
      <p:sp>
        <p:nvSpPr>
          <p:cNvPr id="17" name="object 17"/>
          <p:cNvSpPr/>
          <p:nvPr/>
        </p:nvSpPr>
        <p:spPr>
          <a:xfrm>
            <a:off x="8388857" y="4856226"/>
            <a:ext cx="676910" cy="676910"/>
          </a:xfrm>
          <a:custGeom>
            <a:avLst/>
            <a:gdLst/>
            <a:ahLst/>
            <a:cxnLst/>
            <a:rect l="l" t="t" r="r" b="b"/>
            <a:pathLst>
              <a:path w="676909" h="676910">
                <a:moveTo>
                  <a:pt x="338327" y="0"/>
                </a:moveTo>
                <a:lnTo>
                  <a:pt x="292426" y="3089"/>
                </a:lnTo>
                <a:lnTo>
                  <a:pt x="248399" y="12087"/>
                </a:lnTo>
                <a:lnTo>
                  <a:pt x="206650" y="26592"/>
                </a:lnTo>
                <a:lnTo>
                  <a:pt x="167583" y="46199"/>
                </a:lnTo>
                <a:lnTo>
                  <a:pt x="131601" y="70505"/>
                </a:lnTo>
                <a:lnTo>
                  <a:pt x="99107" y="99107"/>
                </a:lnTo>
                <a:lnTo>
                  <a:pt x="70505" y="131601"/>
                </a:lnTo>
                <a:lnTo>
                  <a:pt x="46199" y="167583"/>
                </a:lnTo>
                <a:lnTo>
                  <a:pt x="26592" y="206650"/>
                </a:lnTo>
                <a:lnTo>
                  <a:pt x="12087" y="248399"/>
                </a:lnTo>
                <a:lnTo>
                  <a:pt x="3089" y="292426"/>
                </a:lnTo>
                <a:lnTo>
                  <a:pt x="0" y="338328"/>
                </a:lnTo>
                <a:lnTo>
                  <a:pt x="3089" y="384229"/>
                </a:lnTo>
                <a:lnTo>
                  <a:pt x="12087" y="428256"/>
                </a:lnTo>
                <a:lnTo>
                  <a:pt x="26592" y="470005"/>
                </a:lnTo>
                <a:lnTo>
                  <a:pt x="46199" y="509072"/>
                </a:lnTo>
                <a:lnTo>
                  <a:pt x="70505" y="545054"/>
                </a:lnTo>
                <a:lnTo>
                  <a:pt x="99107" y="577548"/>
                </a:lnTo>
                <a:lnTo>
                  <a:pt x="131601" y="606150"/>
                </a:lnTo>
                <a:lnTo>
                  <a:pt x="167583" y="630456"/>
                </a:lnTo>
                <a:lnTo>
                  <a:pt x="206650" y="650063"/>
                </a:lnTo>
                <a:lnTo>
                  <a:pt x="248399" y="664568"/>
                </a:lnTo>
                <a:lnTo>
                  <a:pt x="292426" y="673566"/>
                </a:lnTo>
                <a:lnTo>
                  <a:pt x="338327" y="676656"/>
                </a:lnTo>
                <a:lnTo>
                  <a:pt x="384229" y="673566"/>
                </a:lnTo>
                <a:lnTo>
                  <a:pt x="428256" y="664568"/>
                </a:lnTo>
                <a:lnTo>
                  <a:pt x="470005" y="650063"/>
                </a:lnTo>
                <a:lnTo>
                  <a:pt x="509072" y="630456"/>
                </a:lnTo>
                <a:lnTo>
                  <a:pt x="545054" y="606150"/>
                </a:lnTo>
                <a:lnTo>
                  <a:pt x="577548" y="577548"/>
                </a:lnTo>
                <a:lnTo>
                  <a:pt x="606150" y="545054"/>
                </a:lnTo>
                <a:lnTo>
                  <a:pt x="630456" y="509072"/>
                </a:lnTo>
                <a:lnTo>
                  <a:pt x="650063" y="470005"/>
                </a:lnTo>
                <a:lnTo>
                  <a:pt x="664568" y="428256"/>
                </a:lnTo>
                <a:lnTo>
                  <a:pt x="673566" y="384229"/>
                </a:lnTo>
                <a:lnTo>
                  <a:pt x="676656" y="338328"/>
                </a:lnTo>
                <a:lnTo>
                  <a:pt x="673566" y="292426"/>
                </a:lnTo>
                <a:lnTo>
                  <a:pt x="664568" y="248399"/>
                </a:lnTo>
                <a:lnTo>
                  <a:pt x="650063" y="206650"/>
                </a:lnTo>
                <a:lnTo>
                  <a:pt x="630456" y="167583"/>
                </a:lnTo>
                <a:lnTo>
                  <a:pt x="606150" y="131601"/>
                </a:lnTo>
                <a:lnTo>
                  <a:pt x="577548" y="99107"/>
                </a:lnTo>
                <a:lnTo>
                  <a:pt x="545054" y="70505"/>
                </a:lnTo>
                <a:lnTo>
                  <a:pt x="509072" y="46199"/>
                </a:lnTo>
                <a:lnTo>
                  <a:pt x="470005" y="26592"/>
                </a:lnTo>
                <a:lnTo>
                  <a:pt x="428256" y="12087"/>
                </a:lnTo>
                <a:lnTo>
                  <a:pt x="384229" y="3089"/>
                </a:lnTo>
                <a:lnTo>
                  <a:pt x="338327" y="0"/>
                </a:lnTo>
                <a:close/>
              </a:path>
            </a:pathLst>
          </a:custGeom>
          <a:solidFill>
            <a:srgbClr val="7E7E7E"/>
          </a:solidFill>
        </p:spPr>
        <p:txBody>
          <a:bodyPr wrap="square" lIns="0" tIns="0" rIns="0" bIns="0" rtlCol="0"/>
          <a:lstStyle/>
          <a:p>
            <a:endParaRPr/>
          </a:p>
        </p:txBody>
      </p:sp>
      <p:sp>
        <p:nvSpPr>
          <p:cNvPr id="18" name="object 18"/>
          <p:cNvSpPr/>
          <p:nvPr/>
        </p:nvSpPr>
        <p:spPr>
          <a:xfrm>
            <a:off x="8388857" y="4856226"/>
            <a:ext cx="676910" cy="676910"/>
          </a:xfrm>
          <a:custGeom>
            <a:avLst/>
            <a:gdLst/>
            <a:ahLst/>
            <a:cxnLst/>
            <a:rect l="l" t="t" r="r" b="b"/>
            <a:pathLst>
              <a:path w="676909" h="676910">
                <a:moveTo>
                  <a:pt x="0" y="338328"/>
                </a:moveTo>
                <a:lnTo>
                  <a:pt x="3089" y="292426"/>
                </a:lnTo>
                <a:lnTo>
                  <a:pt x="12087" y="248399"/>
                </a:lnTo>
                <a:lnTo>
                  <a:pt x="26592" y="206650"/>
                </a:lnTo>
                <a:lnTo>
                  <a:pt x="46199" y="167583"/>
                </a:lnTo>
                <a:lnTo>
                  <a:pt x="70505" y="131601"/>
                </a:lnTo>
                <a:lnTo>
                  <a:pt x="99107" y="99107"/>
                </a:lnTo>
                <a:lnTo>
                  <a:pt x="131601" y="70505"/>
                </a:lnTo>
                <a:lnTo>
                  <a:pt x="167583" y="46199"/>
                </a:lnTo>
                <a:lnTo>
                  <a:pt x="206650" y="26592"/>
                </a:lnTo>
                <a:lnTo>
                  <a:pt x="248399" y="12087"/>
                </a:lnTo>
                <a:lnTo>
                  <a:pt x="292426" y="3089"/>
                </a:lnTo>
                <a:lnTo>
                  <a:pt x="338327" y="0"/>
                </a:lnTo>
                <a:lnTo>
                  <a:pt x="384229" y="3089"/>
                </a:lnTo>
                <a:lnTo>
                  <a:pt x="428256" y="12087"/>
                </a:lnTo>
                <a:lnTo>
                  <a:pt x="470005" y="26592"/>
                </a:lnTo>
                <a:lnTo>
                  <a:pt x="509072" y="46199"/>
                </a:lnTo>
                <a:lnTo>
                  <a:pt x="545054" y="70505"/>
                </a:lnTo>
                <a:lnTo>
                  <a:pt x="577548" y="99107"/>
                </a:lnTo>
                <a:lnTo>
                  <a:pt x="606150" y="131601"/>
                </a:lnTo>
                <a:lnTo>
                  <a:pt x="630456" y="167583"/>
                </a:lnTo>
                <a:lnTo>
                  <a:pt x="650063" y="206650"/>
                </a:lnTo>
                <a:lnTo>
                  <a:pt x="664568" y="248399"/>
                </a:lnTo>
                <a:lnTo>
                  <a:pt x="673566" y="292426"/>
                </a:lnTo>
                <a:lnTo>
                  <a:pt x="676656" y="338328"/>
                </a:lnTo>
                <a:lnTo>
                  <a:pt x="673566" y="384229"/>
                </a:lnTo>
                <a:lnTo>
                  <a:pt x="664568" y="428256"/>
                </a:lnTo>
                <a:lnTo>
                  <a:pt x="650063" y="470005"/>
                </a:lnTo>
                <a:lnTo>
                  <a:pt x="630456" y="509072"/>
                </a:lnTo>
                <a:lnTo>
                  <a:pt x="606150" y="545054"/>
                </a:lnTo>
                <a:lnTo>
                  <a:pt x="577548" y="577548"/>
                </a:lnTo>
                <a:lnTo>
                  <a:pt x="545054" y="606150"/>
                </a:lnTo>
                <a:lnTo>
                  <a:pt x="509072" y="630456"/>
                </a:lnTo>
                <a:lnTo>
                  <a:pt x="470005" y="650063"/>
                </a:lnTo>
                <a:lnTo>
                  <a:pt x="428256" y="664568"/>
                </a:lnTo>
                <a:lnTo>
                  <a:pt x="384229" y="673566"/>
                </a:lnTo>
                <a:lnTo>
                  <a:pt x="338327" y="676656"/>
                </a:lnTo>
                <a:lnTo>
                  <a:pt x="292426" y="673566"/>
                </a:lnTo>
                <a:lnTo>
                  <a:pt x="248399" y="664568"/>
                </a:lnTo>
                <a:lnTo>
                  <a:pt x="206650" y="650063"/>
                </a:lnTo>
                <a:lnTo>
                  <a:pt x="167583" y="630456"/>
                </a:lnTo>
                <a:lnTo>
                  <a:pt x="131601" y="606150"/>
                </a:lnTo>
                <a:lnTo>
                  <a:pt x="99107" y="577548"/>
                </a:lnTo>
                <a:lnTo>
                  <a:pt x="70505" y="545054"/>
                </a:lnTo>
                <a:lnTo>
                  <a:pt x="46199" y="509072"/>
                </a:lnTo>
                <a:lnTo>
                  <a:pt x="26592" y="470005"/>
                </a:lnTo>
                <a:lnTo>
                  <a:pt x="12087" y="428256"/>
                </a:lnTo>
                <a:lnTo>
                  <a:pt x="3089" y="384229"/>
                </a:lnTo>
                <a:lnTo>
                  <a:pt x="0" y="338328"/>
                </a:lnTo>
                <a:close/>
              </a:path>
            </a:pathLst>
          </a:custGeom>
          <a:ln w="38100">
            <a:solidFill>
              <a:srgbClr val="F9F9F9"/>
            </a:solidFill>
          </a:ln>
        </p:spPr>
        <p:txBody>
          <a:bodyPr wrap="square" lIns="0" tIns="0" rIns="0" bIns="0" rtlCol="0"/>
          <a:lstStyle/>
          <a:p>
            <a:endParaRPr/>
          </a:p>
        </p:txBody>
      </p:sp>
      <p:sp>
        <p:nvSpPr>
          <p:cNvPr id="19" name="object 19"/>
          <p:cNvSpPr/>
          <p:nvPr/>
        </p:nvSpPr>
        <p:spPr>
          <a:xfrm>
            <a:off x="8569452" y="5029200"/>
            <a:ext cx="315595" cy="330835"/>
          </a:xfrm>
          <a:custGeom>
            <a:avLst/>
            <a:gdLst/>
            <a:ahLst/>
            <a:cxnLst/>
            <a:rect l="l" t="t" r="r" b="b"/>
            <a:pathLst>
              <a:path w="315595" h="330835">
                <a:moveTo>
                  <a:pt x="314706" y="292988"/>
                </a:moveTo>
                <a:lnTo>
                  <a:pt x="232409" y="292988"/>
                </a:lnTo>
                <a:lnTo>
                  <a:pt x="269875" y="330327"/>
                </a:lnTo>
                <a:lnTo>
                  <a:pt x="277241" y="330327"/>
                </a:lnTo>
                <a:lnTo>
                  <a:pt x="281940" y="325755"/>
                </a:lnTo>
                <a:lnTo>
                  <a:pt x="314706" y="292988"/>
                </a:lnTo>
                <a:close/>
              </a:path>
              <a:path w="315595" h="330835">
                <a:moveTo>
                  <a:pt x="187198" y="188087"/>
                </a:moveTo>
                <a:lnTo>
                  <a:pt x="180919" y="188152"/>
                </a:lnTo>
                <a:lnTo>
                  <a:pt x="175831" y="191182"/>
                </a:lnTo>
                <a:lnTo>
                  <a:pt x="172839" y="196284"/>
                </a:lnTo>
                <a:lnTo>
                  <a:pt x="172847" y="202564"/>
                </a:lnTo>
                <a:lnTo>
                  <a:pt x="194617" y="284003"/>
                </a:lnTo>
                <a:lnTo>
                  <a:pt x="198754" y="299593"/>
                </a:lnTo>
                <a:lnTo>
                  <a:pt x="202445" y="306504"/>
                </a:lnTo>
                <a:lnTo>
                  <a:pt x="207899" y="309641"/>
                </a:lnTo>
                <a:lnTo>
                  <a:pt x="213828" y="309469"/>
                </a:lnTo>
                <a:lnTo>
                  <a:pt x="218948" y="306450"/>
                </a:lnTo>
                <a:lnTo>
                  <a:pt x="232409" y="292988"/>
                </a:lnTo>
                <a:lnTo>
                  <a:pt x="314706" y="292988"/>
                </a:lnTo>
                <a:lnTo>
                  <a:pt x="315087" y="292608"/>
                </a:lnTo>
                <a:lnTo>
                  <a:pt x="315087" y="285115"/>
                </a:lnTo>
                <a:lnTo>
                  <a:pt x="277749" y="247777"/>
                </a:lnTo>
                <a:lnTo>
                  <a:pt x="291211" y="234315"/>
                </a:lnTo>
                <a:lnTo>
                  <a:pt x="294288" y="228826"/>
                </a:lnTo>
                <a:lnTo>
                  <a:pt x="294211" y="222885"/>
                </a:lnTo>
                <a:lnTo>
                  <a:pt x="291300" y="217705"/>
                </a:lnTo>
                <a:lnTo>
                  <a:pt x="285876" y="214503"/>
                </a:lnTo>
                <a:lnTo>
                  <a:pt x="187198" y="188087"/>
                </a:lnTo>
                <a:close/>
              </a:path>
              <a:path w="315595" h="330835">
                <a:moveTo>
                  <a:pt x="153034" y="0"/>
                </a:moveTo>
                <a:lnTo>
                  <a:pt x="104688" y="7806"/>
                </a:lnTo>
                <a:lnTo>
                  <a:pt x="62682" y="29537"/>
                </a:lnTo>
                <a:lnTo>
                  <a:pt x="29545" y="62654"/>
                </a:lnTo>
                <a:lnTo>
                  <a:pt x="7807" y="104623"/>
                </a:lnTo>
                <a:lnTo>
                  <a:pt x="0" y="152907"/>
                </a:lnTo>
                <a:lnTo>
                  <a:pt x="6976" y="198973"/>
                </a:lnTo>
                <a:lnTo>
                  <a:pt x="26307" y="238816"/>
                </a:lnTo>
                <a:lnTo>
                  <a:pt x="55594" y="270827"/>
                </a:lnTo>
                <a:lnTo>
                  <a:pt x="92437" y="293398"/>
                </a:lnTo>
                <a:lnTo>
                  <a:pt x="134437" y="304919"/>
                </a:lnTo>
                <a:lnTo>
                  <a:pt x="179197" y="303784"/>
                </a:lnTo>
                <a:lnTo>
                  <a:pt x="181482" y="303403"/>
                </a:lnTo>
                <a:lnTo>
                  <a:pt x="182879" y="301116"/>
                </a:lnTo>
                <a:lnTo>
                  <a:pt x="182372" y="298831"/>
                </a:lnTo>
                <a:lnTo>
                  <a:pt x="174117" y="268224"/>
                </a:lnTo>
                <a:lnTo>
                  <a:pt x="173608" y="266446"/>
                </a:lnTo>
                <a:lnTo>
                  <a:pt x="172186" y="265430"/>
                </a:lnTo>
                <a:lnTo>
                  <a:pt x="169799" y="265430"/>
                </a:lnTo>
                <a:lnTo>
                  <a:pt x="120628" y="261939"/>
                </a:lnTo>
                <a:lnTo>
                  <a:pt x="78946" y="239125"/>
                </a:lnTo>
                <a:lnTo>
                  <a:pt x="50051" y="201332"/>
                </a:lnTo>
                <a:lnTo>
                  <a:pt x="39243" y="152907"/>
                </a:lnTo>
                <a:lnTo>
                  <a:pt x="48200" y="108680"/>
                </a:lnTo>
                <a:lnTo>
                  <a:pt x="72612" y="72548"/>
                </a:lnTo>
                <a:lnTo>
                  <a:pt x="108787" y="48180"/>
                </a:lnTo>
                <a:lnTo>
                  <a:pt x="153034" y="39243"/>
                </a:lnTo>
                <a:lnTo>
                  <a:pt x="253636" y="39243"/>
                </a:lnTo>
                <a:lnTo>
                  <a:pt x="232155" y="22021"/>
                </a:lnTo>
                <a:lnTo>
                  <a:pt x="194975" y="5796"/>
                </a:lnTo>
                <a:lnTo>
                  <a:pt x="153034" y="0"/>
                </a:lnTo>
                <a:close/>
              </a:path>
              <a:path w="315595" h="330835">
                <a:moveTo>
                  <a:pt x="171830" y="265175"/>
                </a:moveTo>
                <a:lnTo>
                  <a:pt x="169799" y="265430"/>
                </a:lnTo>
                <a:lnTo>
                  <a:pt x="172186" y="265430"/>
                </a:lnTo>
                <a:lnTo>
                  <a:pt x="171830" y="265175"/>
                </a:lnTo>
                <a:close/>
              </a:path>
              <a:path w="315595" h="330835">
                <a:moveTo>
                  <a:pt x="133096" y="169291"/>
                </a:moveTo>
                <a:lnTo>
                  <a:pt x="126492" y="169418"/>
                </a:lnTo>
                <a:lnTo>
                  <a:pt x="119761" y="169418"/>
                </a:lnTo>
                <a:lnTo>
                  <a:pt x="114901" y="175006"/>
                </a:lnTo>
                <a:lnTo>
                  <a:pt x="130827" y="211226"/>
                </a:lnTo>
                <a:lnTo>
                  <a:pt x="141224" y="216027"/>
                </a:lnTo>
                <a:lnTo>
                  <a:pt x="141224" y="221361"/>
                </a:lnTo>
                <a:lnTo>
                  <a:pt x="143478" y="228467"/>
                </a:lnTo>
                <a:lnTo>
                  <a:pt x="148971" y="232584"/>
                </a:lnTo>
                <a:lnTo>
                  <a:pt x="155797" y="233058"/>
                </a:lnTo>
                <a:lnTo>
                  <a:pt x="162051" y="229234"/>
                </a:lnTo>
                <a:lnTo>
                  <a:pt x="162814" y="228219"/>
                </a:lnTo>
                <a:lnTo>
                  <a:pt x="163068" y="226949"/>
                </a:lnTo>
                <a:lnTo>
                  <a:pt x="162687" y="225678"/>
                </a:lnTo>
                <a:lnTo>
                  <a:pt x="159414" y="213639"/>
                </a:lnTo>
                <a:lnTo>
                  <a:pt x="157559" y="206422"/>
                </a:lnTo>
                <a:lnTo>
                  <a:pt x="156884" y="202564"/>
                </a:lnTo>
                <a:lnTo>
                  <a:pt x="156845" y="195961"/>
                </a:lnTo>
                <a:lnTo>
                  <a:pt x="155194" y="193929"/>
                </a:lnTo>
                <a:lnTo>
                  <a:pt x="143128" y="193929"/>
                </a:lnTo>
                <a:lnTo>
                  <a:pt x="138302" y="187579"/>
                </a:lnTo>
                <a:lnTo>
                  <a:pt x="138556" y="174625"/>
                </a:lnTo>
                <a:lnTo>
                  <a:pt x="133096" y="169291"/>
                </a:lnTo>
                <a:close/>
              </a:path>
              <a:path w="315595" h="330835">
                <a:moveTo>
                  <a:pt x="253636" y="39243"/>
                </a:moveTo>
                <a:lnTo>
                  <a:pt x="153034" y="39243"/>
                </a:lnTo>
                <a:lnTo>
                  <a:pt x="196026" y="47621"/>
                </a:lnTo>
                <a:lnTo>
                  <a:pt x="231116" y="70308"/>
                </a:lnTo>
                <a:lnTo>
                  <a:pt x="255557" y="103625"/>
                </a:lnTo>
                <a:lnTo>
                  <a:pt x="266599" y="143899"/>
                </a:lnTo>
                <a:lnTo>
                  <a:pt x="261493" y="187451"/>
                </a:lnTo>
                <a:lnTo>
                  <a:pt x="260730" y="189611"/>
                </a:lnTo>
                <a:lnTo>
                  <a:pt x="262000" y="191897"/>
                </a:lnTo>
                <a:lnTo>
                  <a:pt x="264159" y="192531"/>
                </a:lnTo>
                <a:lnTo>
                  <a:pt x="291338" y="199770"/>
                </a:lnTo>
                <a:lnTo>
                  <a:pt x="296037" y="201675"/>
                </a:lnTo>
                <a:lnTo>
                  <a:pt x="298450" y="200660"/>
                </a:lnTo>
                <a:lnTo>
                  <a:pt x="299212" y="198374"/>
                </a:lnTo>
                <a:lnTo>
                  <a:pt x="306163" y="156234"/>
                </a:lnTo>
                <a:lnTo>
                  <a:pt x="301578" y="115781"/>
                </a:lnTo>
                <a:lnTo>
                  <a:pt x="286812" y="78762"/>
                </a:lnTo>
                <a:lnTo>
                  <a:pt x="263219" y="46926"/>
                </a:lnTo>
                <a:lnTo>
                  <a:pt x="253636" y="39243"/>
                </a:lnTo>
                <a:close/>
              </a:path>
              <a:path w="315595" h="330835">
                <a:moveTo>
                  <a:pt x="146812" y="72136"/>
                </a:moveTo>
                <a:lnTo>
                  <a:pt x="141224" y="77597"/>
                </a:lnTo>
                <a:lnTo>
                  <a:pt x="141224" y="90424"/>
                </a:lnTo>
                <a:lnTo>
                  <a:pt x="130470" y="95982"/>
                </a:lnTo>
                <a:lnTo>
                  <a:pt x="122062" y="104409"/>
                </a:lnTo>
                <a:lnTo>
                  <a:pt x="116631" y="115052"/>
                </a:lnTo>
                <a:lnTo>
                  <a:pt x="114807" y="127254"/>
                </a:lnTo>
                <a:lnTo>
                  <a:pt x="118030" y="141841"/>
                </a:lnTo>
                <a:lnTo>
                  <a:pt x="126301" y="153749"/>
                </a:lnTo>
                <a:lnTo>
                  <a:pt x="138382" y="161776"/>
                </a:lnTo>
                <a:lnTo>
                  <a:pt x="153034" y="164719"/>
                </a:lnTo>
                <a:lnTo>
                  <a:pt x="158876" y="164719"/>
                </a:lnTo>
                <a:lnTo>
                  <a:pt x="164083" y="168275"/>
                </a:lnTo>
                <a:lnTo>
                  <a:pt x="166370" y="173227"/>
                </a:lnTo>
                <a:lnTo>
                  <a:pt x="167258" y="175260"/>
                </a:lnTo>
                <a:lnTo>
                  <a:pt x="169672" y="176022"/>
                </a:lnTo>
                <a:lnTo>
                  <a:pt x="171576" y="175006"/>
                </a:lnTo>
                <a:lnTo>
                  <a:pt x="175895" y="172847"/>
                </a:lnTo>
                <a:lnTo>
                  <a:pt x="180594" y="171831"/>
                </a:lnTo>
                <a:lnTo>
                  <a:pt x="188225" y="171831"/>
                </a:lnTo>
                <a:lnTo>
                  <a:pt x="189992" y="169291"/>
                </a:lnTo>
                <a:lnTo>
                  <a:pt x="153162" y="141097"/>
                </a:lnTo>
                <a:lnTo>
                  <a:pt x="146684" y="141097"/>
                </a:lnTo>
                <a:lnTo>
                  <a:pt x="140843" y="136906"/>
                </a:lnTo>
                <a:lnTo>
                  <a:pt x="138938" y="130556"/>
                </a:lnTo>
                <a:lnTo>
                  <a:pt x="138701" y="123567"/>
                </a:lnTo>
                <a:lnTo>
                  <a:pt x="141620" y="117602"/>
                </a:lnTo>
                <a:lnTo>
                  <a:pt x="146849" y="113446"/>
                </a:lnTo>
                <a:lnTo>
                  <a:pt x="153543" y="111887"/>
                </a:lnTo>
                <a:lnTo>
                  <a:pt x="188825" y="111887"/>
                </a:lnTo>
                <a:lnTo>
                  <a:pt x="183483" y="102377"/>
                </a:lnTo>
                <a:lnTo>
                  <a:pt x="175188" y="94660"/>
                </a:lnTo>
                <a:lnTo>
                  <a:pt x="164846" y="89788"/>
                </a:lnTo>
                <a:lnTo>
                  <a:pt x="164846" y="78231"/>
                </a:lnTo>
                <a:lnTo>
                  <a:pt x="159893" y="72770"/>
                </a:lnTo>
                <a:lnTo>
                  <a:pt x="153670" y="72517"/>
                </a:lnTo>
                <a:lnTo>
                  <a:pt x="146812" y="72136"/>
                </a:lnTo>
                <a:close/>
              </a:path>
              <a:path w="315595" h="330835">
                <a:moveTo>
                  <a:pt x="188225" y="171831"/>
                </a:moveTo>
                <a:lnTo>
                  <a:pt x="180594" y="171831"/>
                </a:lnTo>
                <a:lnTo>
                  <a:pt x="185166" y="172085"/>
                </a:lnTo>
                <a:lnTo>
                  <a:pt x="187959" y="172212"/>
                </a:lnTo>
                <a:lnTo>
                  <a:pt x="188225" y="171831"/>
                </a:lnTo>
                <a:close/>
              </a:path>
              <a:path w="315595" h="330835">
                <a:moveTo>
                  <a:pt x="188825" y="111887"/>
                </a:moveTo>
                <a:lnTo>
                  <a:pt x="162941" y="111887"/>
                </a:lnTo>
                <a:lnTo>
                  <a:pt x="167767" y="118363"/>
                </a:lnTo>
                <a:lnTo>
                  <a:pt x="167513" y="131191"/>
                </a:lnTo>
                <a:lnTo>
                  <a:pt x="172974" y="136651"/>
                </a:lnTo>
                <a:lnTo>
                  <a:pt x="186308" y="136398"/>
                </a:lnTo>
                <a:lnTo>
                  <a:pt x="191389" y="130556"/>
                </a:lnTo>
                <a:lnTo>
                  <a:pt x="191262" y="123825"/>
                </a:lnTo>
                <a:lnTo>
                  <a:pt x="189063" y="112309"/>
                </a:lnTo>
                <a:lnTo>
                  <a:pt x="188825" y="111887"/>
                </a:lnTo>
                <a:close/>
              </a:path>
            </a:pathLst>
          </a:custGeom>
          <a:solidFill>
            <a:srgbClr val="F9F9F9"/>
          </a:solidFill>
        </p:spPr>
        <p:txBody>
          <a:bodyPr wrap="square" lIns="0" tIns="0" rIns="0" bIns="0" rtlCol="0"/>
          <a:lstStyle/>
          <a:p>
            <a:endParaRPr/>
          </a:p>
        </p:txBody>
      </p:sp>
      <p:sp>
        <p:nvSpPr>
          <p:cNvPr id="20" name="object 20"/>
          <p:cNvSpPr txBox="1"/>
          <p:nvPr/>
        </p:nvSpPr>
        <p:spPr>
          <a:xfrm>
            <a:off x="9144761" y="2676144"/>
            <a:ext cx="2520315" cy="1677670"/>
          </a:xfrm>
          <a:prstGeom prst="rect">
            <a:avLst/>
          </a:prstGeom>
        </p:spPr>
        <p:txBody>
          <a:bodyPr vert="horz" wrap="square" lIns="0" tIns="0" rIns="0" bIns="0" rtlCol="0">
            <a:spAutoFit/>
          </a:bodyPr>
          <a:lstStyle/>
          <a:p>
            <a:pPr marL="12700" algn="just">
              <a:lnSpc>
                <a:spcPct val="100000"/>
              </a:lnSpc>
            </a:pPr>
            <a:r>
              <a:rPr sz="1800" b="1" dirty="0">
                <a:solidFill>
                  <a:srgbClr val="585858"/>
                </a:solidFill>
                <a:latin typeface="微软雅黑"/>
                <a:cs typeface="微软雅黑"/>
              </a:rPr>
              <a:t>测试</a:t>
            </a:r>
            <a:endParaRPr sz="1800">
              <a:latin typeface="微软雅黑"/>
              <a:cs typeface="微软雅黑"/>
            </a:endParaRPr>
          </a:p>
          <a:p>
            <a:pPr marL="12700" marR="5080" algn="just">
              <a:lnSpc>
                <a:spcPct val="120000"/>
              </a:lnSpc>
              <a:spcBef>
                <a:spcPts val="865"/>
              </a:spcBef>
            </a:pPr>
            <a:r>
              <a:rPr sz="1400" dirty="0">
                <a:solidFill>
                  <a:srgbClr val="585858"/>
                </a:solidFill>
                <a:latin typeface="微软雅黑"/>
                <a:cs typeface="微软雅黑"/>
              </a:rPr>
              <a:t>测试需要程序自动跑，</a:t>
            </a:r>
            <a:r>
              <a:rPr sz="1400" spc="-15" dirty="0">
                <a:solidFill>
                  <a:srgbClr val="585858"/>
                </a:solidFill>
                <a:latin typeface="微软雅黑"/>
                <a:cs typeface="微软雅黑"/>
              </a:rPr>
              <a:t>通</a:t>
            </a:r>
            <a:r>
              <a:rPr sz="1400" dirty="0">
                <a:solidFill>
                  <a:srgbClr val="585858"/>
                </a:solidFill>
                <a:latin typeface="微软雅黑"/>
                <a:cs typeface="微软雅黑"/>
              </a:rPr>
              <a:t>过各种  可能性的输入，检测是</a:t>
            </a:r>
            <a:r>
              <a:rPr sz="1400" spc="-15" dirty="0">
                <a:solidFill>
                  <a:srgbClr val="585858"/>
                </a:solidFill>
                <a:latin typeface="微软雅黑"/>
                <a:cs typeface="微软雅黑"/>
              </a:rPr>
              <a:t>否</a:t>
            </a:r>
            <a:r>
              <a:rPr sz="1400" dirty="0">
                <a:solidFill>
                  <a:srgbClr val="585858"/>
                </a:solidFill>
                <a:latin typeface="微软雅黑"/>
                <a:cs typeface="微软雅黑"/>
              </a:rPr>
              <a:t>存在整  数溢出漏洞等问题。但</a:t>
            </a:r>
            <a:r>
              <a:rPr sz="1400" spc="-15" dirty="0">
                <a:solidFill>
                  <a:srgbClr val="585858"/>
                </a:solidFill>
                <a:latin typeface="微软雅黑"/>
                <a:cs typeface="微软雅黑"/>
              </a:rPr>
              <a:t>测</a:t>
            </a:r>
            <a:r>
              <a:rPr sz="1400" dirty="0">
                <a:solidFill>
                  <a:srgbClr val="585858"/>
                </a:solidFill>
                <a:latin typeface="微软雅黑"/>
                <a:cs typeface="微软雅黑"/>
              </a:rPr>
              <a:t>试通常  不可能百分之百覆盖，</a:t>
            </a:r>
            <a:r>
              <a:rPr sz="1400" spc="-15" dirty="0">
                <a:solidFill>
                  <a:srgbClr val="585858"/>
                </a:solidFill>
                <a:latin typeface="微软雅黑"/>
                <a:cs typeface="微软雅黑"/>
              </a:rPr>
              <a:t>一</a:t>
            </a:r>
            <a:r>
              <a:rPr sz="1400" dirty="0">
                <a:solidFill>
                  <a:srgbClr val="585858"/>
                </a:solidFill>
                <a:latin typeface="微软雅黑"/>
                <a:cs typeface="微软雅黑"/>
              </a:rPr>
              <a:t>定会有  遗漏存在。</a:t>
            </a:r>
            <a:endParaRPr sz="1400">
              <a:latin typeface="微软雅黑"/>
              <a:cs typeface="微软雅黑"/>
            </a:endParaRPr>
          </a:p>
        </p:txBody>
      </p:sp>
      <p:sp>
        <p:nvSpPr>
          <p:cNvPr id="23" name="object 23"/>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43</a:t>
            </a:fld>
            <a:endParaRPr dirty="0"/>
          </a:p>
        </p:txBody>
      </p:sp>
      <p:sp>
        <p:nvSpPr>
          <p:cNvPr id="24" name="object 24"/>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21" name="object 21"/>
          <p:cNvSpPr txBox="1"/>
          <p:nvPr/>
        </p:nvSpPr>
        <p:spPr>
          <a:xfrm>
            <a:off x="9144761" y="4713732"/>
            <a:ext cx="2520315" cy="1165225"/>
          </a:xfrm>
          <a:prstGeom prst="rect">
            <a:avLst/>
          </a:prstGeom>
        </p:spPr>
        <p:txBody>
          <a:bodyPr vert="horz" wrap="square" lIns="0" tIns="0" rIns="0" bIns="0" rtlCol="0">
            <a:spAutoFit/>
          </a:bodyPr>
          <a:lstStyle/>
          <a:p>
            <a:pPr marL="12700" algn="just">
              <a:lnSpc>
                <a:spcPct val="100000"/>
              </a:lnSpc>
            </a:pPr>
            <a:r>
              <a:rPr sz="1800" b="1" dirty="0">
                <a:solidFill>
                  <a:srgbClr val="585858"/>
                </a:solidFill>
                <a:latin typeface="微软雅黑"/>
                <a:cs typeface="微软雅黑"/>
              </a:rPr>
              <a:t>审计</a:t>
            </a:r>
            <a:endParaRPr sz="1800">
              <a:latin typeface="微软雅黑"/>
              <a:cs typeface="微软雅黑"/>
            </a:endParaRPr>
          </a:p>
          <a:p>
            <a:pPr marL="12700" marR="5080" algn="just">
              <a:lnSpc>
                <a:spcPct val="120000"/>
              </a:lnSpc>
              <a:spcBef>
                <a:spcPts val="865"/>
              </a:spcBef>
            </a:pPr>
            <a:r>
              <a:rPr sz="1400" dirty="0">
                <a:solidFill>
                  <a:srgbClr val="585858"/>
                </a:solidFill>
                <a:latin typeface="微软雅黑"/>
                <a:cs typeface="微软雅黑"/>
              </a:rPr>
              <a:t>审计就是靠专家的专业</a:t>
            </a:r>
            <a:r>
              <a:rPr sz="1400" spc="-15" dirty="0">
                <a:solidFill>
                  <a:srgbClr val="585858"/>
                </a:solidFill>
                <a:latin typeface="微软雅黑"/>
                <a:cs typeface="微软雅黑"/>
              </a:rPr>
              <a:t>知</a:t>
            </a:r>
            <a:r>
              <a:rPr sz="1400" dirty="0">
                <a:solidFill>
                  <a:srgbClr val="585858"/>
                </a:solidFill>
                <a:latin typeface="微软雅黑"/>
                <a:cs typeface="微软雅黑"/>
              </a:rPr>
              <a:t>识去审  核，但再专业的专家也</a:t>
            </a:r>
            <a:r>
              <a:rPr sz="1400" spc="-15" dirty="0">
                <a:solidFill>
                  <a:srgbClr val="585858"/>
                </a:solidFill>
                <a:latin typeface="微软雅黑"/>
                <a:cs typeface="微软雅黑"/>
              </a:rPr>
              <a:t>可</a:t>
            </a:r>
            <a:r>
              <a:rPr sz="1400" dirty="0">
                <a:solidFill>
                  <a:srgbClr val="585858"/>
                </a:solidFill>
                <a:latin typeface="微软雅黑"/>
                <a:cs typeface="微软雅黑"/>
              </a:rPr>
              <a:t>能会有  疏漏。</a:t>
            </a:r>
            <a:endParaRPr sz="1400">
              <a:latin typeface="微软雅黑"/>
              <a:cs typeface="微软雅黑"/>
            </a:endParaRPr>
          </a:p>
        </p:txBody>
      </p:sp>
      <p:sp>
        <p:nvSpPr>
          <p:cNvPr id="22" name="object 22"/>
          <p:cNvSpPr txBox="1"/>
          <p:nvPr/>
        </p:nvSpPr>
        <p:spPr>
          <a:xfrm>
            <a:off x="829767" y="1510157"/>
            <a:ext cx="10806430" cy="54610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目前，市场上针对智能合约安全问题的检验方式主要有三种，测试、审计和形式化验证。从效果来看，测试效果最差，审计其次，形式</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化验证效果最好。</a:t>
            </a:r>
            <a:endParaRPr sz="1400">
              <a:latin typeface="微软雅黑"/>
              <a:cs typeface="微软雅黑"/>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智能合约</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智能合约发展前景：注重安全性，提高扩展能力，实现真实世</a:t>
            </a:r>
          </a:p>
          <a:p>
            <a:pPr marL="12700">
              <a:lnSpc>
                <a:spcPts val="2735"/>
              </a:lnSpc>
            </a:pPr>
            <a:r>
              <a:rPr spc="-5" dirty="0"/>
              <a:t>界和虚拟世界之间的桥梁</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82751" y="2133600"/>
            <a:ext cx="3474720" cy="163982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82751" y="3578352"/>
            <a:ext cx="3474720" cy="356870"/>
          </a:xfrm>
          <a:custGeom>
            <a:avLst/>
            <a:gdLst/>
            <a:ahLst/>
            <a:cxnLst/>
            <a:rect l="l" t="t" r="r" b="b"/>
            <a:pathLst>
              <a:path w="3474720" h="356870">
                <a:moveTo>
                  <a:pt x="3296412" y="0"/>
                </a:moveTo>
                <a:lnTo>
                  <a:pt x="0" y="0"/>
                </a:lnTo>
                <a:lnTo>
                  <a:pt x="0" y="356616"/>
                </a:lnTo>
                <a:lnTo>
                  <a:pt x="3296412" y="356616"/>
                </a:lnTo>
                <a:lnTo>
                  <a:pt x="3474720" y="178308"/>
                </a:lnTo>
                <a:lnTo>
                  <a:pt x="3296412" y="0"/>
                </a:lnTo>
                <a:close/>
              </a:path>
            </a:pathLst>
          </a:custGeom>
          <a:solidFill>
            <a:srgbClr val="A1A1A1"/>
          </a:solidFill>
        </p:spPr>
        <p:txBody>
          <a:bodyPr wrap="square" lIns="0" tIns="0" rIns="0" bIns="0" rtlCol="0"/>
          <a:lstStyle/>
          <a:p>
            <a:endParaRPr/>
          </a:p>
        </p:txBody>
      </p:sp>
      <p:sp>
        <p:nvSpPr>
          <p:cNvPr id="8" name="object 8"/>
          <p:cNvSpPr txBox="1"/>
          <p:nvPr/>
        </p:nvSpPr>
        <p:spPr>
          <a:xfrm>
            <a:off x="2020316" y="3584829"/>
            <a:ext cx="711200" cy="302260"/>
          </a:xfrm>
          <a:prstGeom prst="rect">
            <a:avLst/>
          </a:prstGeom>
        </p:spPr>
        <p:txBody>
          <a:bodyPr vert="horz" wrap="square" lIns="0" tIns="0" rIns="0" bIns="0" rtlCol="0">
            <a:spAutoFit/>
          </a:bodyPr>
          <a:lstStyle/>
          <a:p>
            <a:pPr marL="12700">
              <a:lnSpc>
                <a:spcPct val="100000"/>
              </a:lnSpc>
            </a:pPr>
            <a:r>
              <a:rPr sz="1900" b="1" i="1" spc="-100" dirty="0">
                <a:solidFill>
                  <a:srgbClr val="F9F9F9"/>
                </a:solidFill>
                <a:latin typeface="微软雅黑"/>
                <a:cs typeface="微软雅黑"/>
              </a:rPr>
              <a:t>安全性</a:t>
            </a:r>
            <a:endParaRPr sz="1900">
              <a:latin typeface="微软雅黑"/>
              <a:cs typeface="微软雅黑"/>
            </a:endParaRPr>
          </a:p>
        </p:txBody>
      </p:sp>
      <p:sp>
        <p:nvSpPr>
          <p:cNvPr id="9" name="object 9"/>
          <p:cNvSpPr/>
          <p:nvPr/>
        </p:nvSpPr>
        <p:spPr>
          <a:xfrm>
            <a:off x="655319" y="4084320"/>
            <a:ext cx="3526535" cy="1679448"/>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659891" y="4088891"/>
            <a:ext cx="3517900" cy="1670685"/>
          </a:xfrm>
          <a:prstGeom prst="rect">
            <a:avLst/>
          </a:prstGeom>
        </p:spPr>
        <p:txBody>
          <a:bodyPr vert="horz" wrap="square" lIns="0" tIns="3175" rIns="0" bIns="0" rtlCol="0">
            <a:spAutoFit/>
          </a:bodyPr>
          <a:lstStyle/>
          <a:p>
            <a:pPr marL="91440" marR="198755" algn="just">
              <a:lnSpc>
                <a:spcPct val="150000"/>
              </a:lnSpc>
              <a:spcBef>
                <a:spcPts val="25"/>
              </a:spcBef>
            </a:pPr>
            <a:r>
              <a:rPr sz="1400" dirty="0">
                <a:solidFill>
                  <a:srgbClr val="585858"/>
                </a:solidFill>
                <a:latin typeface="微软雅黑"/>
                <a:cs typeface="微软雅黑"/>
              </a:rPr>
              <a:t>当前80%的智能合约都存</a:t>
            </a:r>
            <a:r>
              <a:rPr sz="1400" spc="-10" dirty="0">
                <a:solidFill>
                  <a:srgbClr val="585858"/>
                </a:solidFill>
                <a:latin typeface="微软雅黑"/>
                <a:cs typeface="微软雅黑"/>
              </a:rPr>
              <a:t>在</a:t>
            </a:r>
            <a:r>
              <a:rPr sz="1400" dirty="0">
                <a:solidFill>
                  <a:srgbClr val="585858"/>
                </a:solidFill>
                <a:latin typeface="微软雅黑"/>
                <a:cs typeface="微软雅黑"/>
              </a:rPr>
              <a:t>安全</a:t>
            </a:r>
            <a:r>
              <a:rPr sz="1400" spc="-10" dirty="0">
                <a:solidFill>
                  <a:srgbClr val="585858"/>
                </a:solidFill>
                <a:latin typeface="微软雅黑"/>
                <a:cs typeface="微软雅黑"/>
              </a:rPr>
              <a:t>漏</a:t>
            </a:r>
            <a:r>
              <a:rPr sz="1400" dirty="0">
                <a:solidFill>
                  <a:srgbClr val="585858"/>
                </a:solidFill>
                <a:latin typeface="微软雅黑"/>
                <a:cs typeface="微软雅黑"/>
              </a:rPr>
              <a:t>洞，安 </a:t>
            </a:r>
            <a:r>
              <a:rPr sz="1400" spc="-5" dirty="0">
                <a:solidFill>
                  <a:srgbClr val="585858"/>
                </a:solidFill>
                <a:latin typeface="微软雅黑"/>
                <a:cs typeface="微软雅黑"/>
              </a:rPr>
              <a:t> </a:t>
            </a:r>
            <a:r>
              <a:rPr sz="1400" dirty="0">
                <a:solidFill>
                  <a:srgbClr val="585858"/>
                </a:solidFill>
                <a:latin typeface="微软雅黑"/>
                <a:cs typeface="微软雅黑"/>
              </a:rPr>
              <a:t>全事件频发也是阻碍智能合约应用的重要  因素。智能合约服务商还需要不断提升技  术，完善产品，将成熟、历经验证的智能  合约产品封装成模块运行。</a:t>
            </a:r>
            <a:endParaRPr sz="1400">
              <a:latin typeface="微软雅黑"/>
              <a:cs typeface="微软雅黑"/>
            </a:endParaRPr>
          </a:p>
        </p:txBody>
      </p:sp>
      <p:sp>
        <p:nvSpPr>
          <p:cNvPr id="11" name="object 11"/>
          <p:cNvSpPr/>
          <p:nvPr/>
        </p:nvSpPr>
        <p:spPr>
          <a:xfrm>
            <a:off x="4352544" y="2133600"/>
            <a:ext cx="3476244" cy="1639824"/>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4352544" y="3578352"/>
            <a:ext cx="3476625" cy="356870"/>
          </a:xfrm>
          <a:custGeom>
            <a:avLst/>
            <a:gdLst/>
            <a:ahLst/>
            <a:cxnLst/>
            <a:rect l="l" t="t" r="r" b="b"/>
            <a:pathLst>
              <a:path w="3476625" h="356870">
                <a:moveTo>
                  <a:pt x="3297935" y="0"/>
                </a:moveTo>
                <a:lnTo>
                  <a:pt x="0" y="0"/>
                </a:lnTo>
                <a:lnTo>
                  <a:pt x="0" y="356616"/>
                </a:lnTo>
                <a:lnTo>
                  <a:pt x="3297935" y="356616"/>
                </a:lnTo>
                <a:lnTo>
                  <a:pt x="3476244" y="178308"/>
                </a:lnTo>
                <a:lnTo>
                  <a:pt x="3297935" y="0"/>
                </a:lnTo>
                <a:close/>
              </a:path>
            </a:pathLst>
          </a:custGeom>
          <a:solidFill>
            <a:srgbClr val="1D9ED2"/>
          </a:solidFill>
        </p:spPr>
        <p:txBody>
          <a:bodyPr wrap="square" lIns="0" tIns="0" rIns="0" bIns="0" rtlCol="0"/>
          <a:lstStyle/>
          <a:p>
            <a:endParaRPr/>
          </a:p>
        </p:txBody>
      </p:sp>
      <p:sp>
        <p:nvSpPr>
          <p:cNvPr id="13" name="object 13"/>
          <p:cNvSpPr txBox="1"/>
          <p:nvPr/>
        </p:nvSpPr>
        <p:spPr>
          <a:xfrm>
            <a:off x="5691378" y="3584829"/>
            <a:ext cx="711200" cy="302260"/>
          </a:xfrm>
          <a:prstGeom prst="rect">
            <a:avLst/>
          </a:prstGeom>
        </p:spPr>
        <p:txBody>
          <a:bodyPr vert="horz" wrap="square" lIns="0" tIns="0" rIns="0" bIns="0" rtlCol="0">
            <a:spAutoFit/>
          </a:bodyPr>
          <a:lstStyle/>
          <a:p>
            <a:pPr marL="12700">
              <a:lnSpc>
                <a:spcPct val="100000"/>
              </a:lnSpc>
            </a:pPr>
            <a:r>
              <a:rPr sz="1900" b="1" i="1" spc="-100" dirty="0">
                <a:solidFill>
                  <a:srgbClr val="F9F9F9"/>
                </a:solidFill>
                <a:latin typeface="微软雅黑"/>
                <a:cs typeface="微软雅黑"/>
              </a:rPr>
              <a:t>扩展性</a:t>
            </a:r>
            <a:endParaRPr sz="1900">
              <a:latin typeface="微软雅黑"/>
              <a:cs typeface="微软雅黑"/>
            </a:endParaRPr>
          </a:p>
        </p:txBody>
      </p:sp>
      <p:sp>
        <p:nvSpPr>
          <p:cNvPr id="14" name="object 14"/>
          <p:cNvSpPr/>
          <p:nvPr/>
        </p:nvSpPr>
        <p:spPr>
          <a:xfrm>
            <a:off x="4326635" y="4084320"/>
            <a:ext cx="3526536" cy="1679448"/>
          </a:xfrm>
          <a:prstGeom prst="rect">
            <a:avLst/>
          </a:prstGeom>
          <a:blipFill>
            <a:blip r:embed="rId5" cstate="print"/>
            <a:stretch>
              <a:fillRect/>
            </a:stretch>
          </a:blipFill>
        </p:spPr>
        <p:txBody>
          <a:bodyPr wrap="square" lIns="0" tIns="0" rIns="0" bIns="0" rtlCol="0"/>
          <a:lstStyle/>
          <a:p>
            <a:endParaRPr/>
          </a:p>
        </p:txBody>
      </p:sp>
      <p:sp>
        <p:nvSpPr>
          <p:cNvPr id="15" name="object 15"/>
          <p:cNvSpPr txBox="1"/>
          <p:nvPr/>
        </p:nvSpPr>
        <p:spPr>
          <a:xfrm>
            <a:off x="4331208" y="4088891"/>
            <a:ext cx="3517900" cy="1670685"/>
          </a:xfrm>
          <a:prstGeom prst="rect">
            <a:avLst/>
          </a:prstGeom>
        </p:spPr>
        <p:txBody>
          <a:bodyPr vert="horz" wrap="square" lIns="0" tIns="3175" rIns="0" bIns="0" rtlCol="0">
            <a:spAutoFit/>
          </a:bodyPr>
          <a:lstStyle/>
          <a:p>
            <a:pPr marL="91440" marR="207645" algn="just">
              <a:lnSpc>
                <a:spcPct val="150000"/>
              </a:lnSpc>
              <a:spcBef>
                <a:spcPts val="25"/>
              </a:spcBef>
            </a:pPr>
            <a:r>
              <a:rPr sz="1400" spc="5" dirty="0">
                <a:solidFill>
                  <a:srgbClr val="585858"/>
                </a:solidFill>
                <a:latin typeface="微软雅黑"/>
                <a:cs typeface="微软雅黑"/>
              </a:rPr>
              <a:t>智能合约扩展性较差，</a:t>
            </a:r>
            <a:r>
              <a:rPr sz="1400" spc="-10" dirty="0">
                <a:solidFill>
                  <a:srgbClr val="585858"/>
                </a:solidFill>
                <a:latin typeface="微软雅黑"/>
                <a:cs typeface="微软雅黑"/>
              </a:rPr>
              <a:t>效</a:t>
            </a:r>
            <a:r>
              <a:rPr sz="1400" spc="5" dirty="0">
                <a:solidFill>
                  <a:srgbClr val="585858"/>
                </a:solidFill>
                <a:latin typeface="微软雅黑"/>
                <a:cs typeface="微软雅黑"/>
              </a:rPr>
              <a:t>率低</a:t>
            </a:r>
            <a:r>
              <a:rPr sz="1400" spc="-10" dirty="0">
                <a:solidFill>
                  <a:srgbClr val="585858"/>
                </a:solidFill>
                <a:latin typeface="微软雅黑"/>
                <a:cs typeface="微软雅黑"/>
              </a:rPr>
              <a:t>，</a:t>
            </a:r>
            <a:r>
              <a:rPr sz="1400" spc="5" dirty="0">
                <a:solidFill>
                  <a:srgbClr val="585858"/>
                </a:solidFill>
                <a:latin typeface="微软雅黑"/>
                <a:cs typeface="微软雅黑"/>
              </a:rPr>
              <a:t>也不</a:t>
            </a:r>
            <a:r>
              <a:rPr sz="1400" spc="-10" dirty="0">
                <a:solidFill>
                  <a:srgbClr val="585858"/>
                </a:solidFill>
                <a:latin typeface="微软雅黑"/>
                <a:cs typeface="微软雅黑"/>
              </a:rPr>
              <a:t>具</a:t>
            </a:r>
            <a:r>
              <a:rPr sz="1400" dirty="0">
                <a:solidFill>
                  <a:srgbClr val="585858"/>
                </a:solidFill>
                <a:latin typeface="微软雅黑"/>
                <a:cs typeface="微软雅黑"/>
              </a:rPr>
              <a:t>备  “无限扩展”能力。智</a:t>
            </a:r>
            <a:r>
              <a:rPr sz="1400" spc="-15" dirty="0">
                <a:solidFill>
                  <a:srgbClr val="585858"/>
                </a:solidFill>
                <a:latin typeface="微软雅黑"/>
                <a:cs typeface="微软雅黑"/>
              </a:rPr>
              <a:t>能</a:t>
            </a:r>
            <a:r>
              <a:rPr sz="1400" dirty="0">
                <a:solidFill>
                  <a:srgbClr val="585858"/>
                </a:solidFill>
                <a:latin typeface="微软雅黑"/>
                <a:cs typeface="微软雅黑"/>
              </a:rPr>
              <a:t>合约</a:t>
            </a:r>
            <a:r>
              <a:rPr sz="1400" spc="-15" dirty="0">
                <a:solidFill>
                  <a:srgbClr val="585858"/>
                </a:solidFill>
                <a:latin typeface="微软雅黑"/>
                <a:cs typeface="微软雅黑"/>
              </a:rPr>
              <a:t>想</a:t>
            </a:r>
            <a:r>
              <a:rPr sz="1400" dirty="0">
                <a:solidFill>
                  <a:srgbClr val="585858"/>
                </a:solidFill>
                <a:latin typeface="微软雅黑"/>
                <a:cs typeface="微软雅黑"/>
              </a:rPr>
              <a:t>要提</a:t>
            </a:r>
            <a:r>
              <a:rPr sz="1400" spc="-15" dirty="0">
                <a:solidFill>
                  <a:srgbClr val="585858"/>
                </a:solidFill>
                <a:latin typeface="微软雅黑"/>
                <a:cs typeface="微软雅黑"/>
              </a:rPr>
              <a:t>高</a:t>
            </a:r>
            <a:r>
              <a:rPr sz="1400" dirty="0">
                <a:solidFill>
                  <a:srgbClr val="585858"/>
                </a:solidFill>
                <a:latin typeface="微软雅黑"/>
                <a:cs typeface="微软雅黑"/>
              </a:rPr>
              <a:t>其  扩展性，未来智能合约</a:t>
            </a:r>
            <a:r>
              <a:rPr sz="1400" spc="-15" dirty="0">
                <a:solidFill>
                  <a:srgbClr val="585858"/>
                </a:solidFill>
                <a:latin typeface="微软雅黑"/>
                <a:cs typeface="微软雅黑"/>
              </a:rPr>
              <a:t>将</a:t>
            </a:r>
            <a:r>
              <a:rPr sz="1400" dirty="0">
                <a:solidFill>
                  <a:srgbClr val="585858"/>
                </a:solidFill>
                <a:latin typeface="微软雅黑"/>
                <a:cs typeface="微软雅黑"/>
              </a:rPr>
              <a:t>抛弃</a:t>
            </a:r>
            <a:r>
              <a:rPr sz="1400" spc="-15" dirty="0">
                <a:solidFill>
                  <a:srgbClr val="585858"/>
                </a:solidFill>
                <a:latin typeface="微软雅黑"/>
                <a:cs typeface="微软雅黑"/>
              </a:rPr>
              <a:t>虚</a:t>
            </a:r>
            <a:r>
              <a:rPr sz="1400" dirty="0">
                <a:solidFill>
                  <a:srgbClr val="585858"/>
                </a:solidFill>
                <a:latin typeface="微软雅黑"/>
                <a:cs typeface="微软雅黑"/>
              </a:rPr>
              <a:t>拟机</a:t>
            </a:r>
            <a:r>
              <a:rPr sz="1400" spc="-15" dirty="0">
                <a:solidFill>
                  <a:srgbClr val="585858"/>
                </a:solidFill>
                <a:latin typeface="微软雅黑"/>
                <a:cs typeface="微软雅黑"/>
              </a:rPr>
              <a:t>，</a:t>
            </a:r>
            <a:r>
              <a:rPr sz="1400" dirty="0">
                <a:solidFill>
                  <a:srgbClr val="585858"/>
                </a:solidFill>
                <a:latin typeface="微软雅黑"/>
                <a:cs typeface="微软雅黑"/>
              </a:rPr>
              <a:t>内  嵌于系</a:t>
            </a:r>
            <a:r>
              <a:rPr sz="1400" spc="-5" dirty="0">
                <a:solidFill>
                  <a:srgbClr val="585858"/>
                </a:solidFill>
                <a:latin typeface="微软雅黑"/>
                <a:cs typeface="微软雅黑"/>
              </a:rPr>
              <a:t>统</a:t>
            </a:r>
            <a:r>
              <a:rPr sz="1400" dirty="0">
                <a:solidFill>
                  <a:srgbClr val="585858"/>
                </a:solidFill>
                <a:latin typeface="微软雅黑"/>
                <a:cs typeface="微软雅黑"/>
              </a:rPr>
              <a:t>中，设计更宽</a:t>
            </a:r>
            <a:r>
              <a:rPr sz="1400" spc="-15" dirty="0">
                <a:solidFill>
                  <a:srgbClr val="585858"/>
                </a:solidFill>
                <a:latin typeface="微软雅黑"/>
                <a:cs typeface="微软雅黑"/>
              </a:rPr>
              <a:t>广</a:t>
            </a:r>
            <a:r>
              <a:rPr sz="1400" dirty="0">
                <a:solidFill>
                  <a:srgbClr val="585858"/>
                </a:solidFill>
                <a:latin typeface="微软雅黑"/>
                <a:cs typeface="微软雅黑"/>
              </a:rPr>
              <a:t>、更</a:t>
            </a:r>
            <a:r>
              <a:rPr sz="1400" spc="-15" dirty="0">
                <a:solidFill>
                  <a:srgbClr val="585858"/>
                </a:solidFill>
                <a:latin typeface="微软雅黑"/>
                <a:cs typeface="微软雅黑"/>
              </a:rPr>
              <a:t>复</a:t>
            </a:r>
            <a:r>
              <a:rPr sz="1400" dirty="0">
                <a:solidFill>
                  <a:srgbClr val="585858"/>
                </a:solidFill>
                <a:latin typeface="微软雅黑"/>
                <a:cs typeface="微软雅黑"/>
              </a:rPr>
              <a:t>杂的</a:t>
            </a:r>
            <a:r>
              <a:rPr sz="1400" spc="-15" dirty="0">
                <a:solidFill>
                  <a:srgbClr val="585858"/>
                </a:solidFill>
                <a:latin typeface="微软雅黑"/>
                <a:cs typeface="微软雅黑"/>
              </a:rPr>
              <a:t>领</a:t>
            </a:r>
            <a:r>
              <a:rPr sz="1400" dirty="0">
                <a:solidFill>
                  <a:srgbClr val="585858"/>
                </a:solidFill>
                <a:latin typeface="微软雅黑"/>
                <a:cs typeface="微软雅黑"/>
              </a:rPr>
              <a:t>域  </a:t>
            </a:r>
            <a:r>
              <a:rPr sz="1400" spc="5" dirty="0">
                <a:solidFill>
                  <a:srgbClr val="585858"/>
                </a:solidFill>
                <a:latin typeface="微软雅黑"/>
                <a:cs typeface="微软雅黑"/>
              </a:rPr>
              <a:t>关系。</a:t>
            </a:r>
            <a:endParaRPr sz="1400">
              <a:latin typeface="微软雅黑"/>
              <a:cs typeface="微软雅黑"/>
            </a:endParaRPr>
          </a:p>
        </p:txBody>
      </p:sp>
      <p:sp>
        <p:nvSpPr>
          <p:cNvPr id="16" name="object 16"/>
          <p:cNvSpPr/>
          <p:nvPr/>
        </p:nvSpPr>
        <p:spPr>
          <a:xfrm>
            <a:off x="8023859" y="2133600"/>
            <a:ext cx="3476244" cy="1639824"/>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8023859" y="3578352"/>
            <a:ext cx="3476625" cy="356870"/>
          </a:xfrm>
          <a:custGeom>
            <a:avLst/>
            <a:gdLst/>
            <a:ahLst/>
            <a:cxnLst/>
            <a:rect l="l" t="t" r="r" b="b"/>
            <a:pathLst>
              <a:path w="3476625" h="356870">
                <a:moveTo>
                  <a:pt x="3297936" y="0"/>
                </a:moveTo>
                <a:lnTo>
                  <a:pt x="0" y="0"/>
                </a:lnTo>
                <a:lnTo>
                  <a:pt x="0" y="356616"/>
                </a:lnTo>
                <a:lnTo>
                  <a:pt x="3297936" y="356616"/>
                </a:lnTo>
                <a:lnTo>
                  <a:pt x="3476244" y="178308"/>
                </a:lnTo>
                <a:lnTo>
                  <a:pt x="3297936" y="0"/>
                </a:lnTo>
                <a:close/>
              </a:path>
            </a:pathLst>
          </a:custGeom>
          <a:solidFill>
            <a:srgbClr val="A1A1A1"/>
          </a:solidFill>
        </p:spPr>
        <p:txBody>
          <a:bodyPr wrap="square" lIns="0" tIns="0" rIns="0" bIns="0" rtlCol="0"/>
          <a:lstStyle/>
          <a:p>
            <a:endParaRPr/>
          </a:p>
        </p:txBody>
      </p:sp>
      <p:sp>
        <p:nvSpPr>
          <p:cNvPr id="18" name="object 18"/>
          <p:cNvSpPr txBox="1"/>
          <p:nvPr/>
        </p:nvSpPr>
        <p:spPr>
          <a:xfrm>
            <a:off x="9476993" y="3598545"/>
            <a:ext cx="482600" cy="302260"/>
          </a:xfrm>
          <a:prstGeom prst="rect">
            <a:avLst/>
          </a:prstGeom>
        </p:spPr>
        <p:txBody>
          <a:bodyPr vert="horz" wrap="square" lIns="0" tIns="0" rIns="0" bIns="0" rtlCol="0">
            <a:spAutoFit/>
          </a:bodyPr>
          <a:lstStyle/>
          <a:p>
            <a:pPr marL="12700">
              <a:lnSpc>
                <a:spcPct val="100000"/>
              </a:lnSpc>
            </a:pPr>
            <a:r>
              <a:rPr sz="1900" b="1" i="1" spc="-100" dirty="0">
                <a:solidFill>
                  <a:srgbClr val="F9F9F9"/>
                </a:solidFill>
                <a:latin typeface="微软雅黑"/>
                <a:cs typeface="微软雅黑"/>
              </a:rPr>
              <a:t>链接</a:t>
            </a:r>
            <a:endParaRPr sz="1900">
              <a:latin typeface="微软雅黑"/>
              <a:cs typeface="微软雅黑"/>
            </a:endParaRPr>
          </a:p>
        </p:txBody>
      </p:sp>
      <p:sp>
        <p:nvSpPr>
          <p:cNvPr id="19" name="object 19"/>
          <p:cNvSpPr/>
          <p:nvPr/>
        </p:nvSpPr>
        <p:spPr>
          <a:xfrm>
            <a:off x="7996428" y="4084320"/>
            <a:ext cx="3526536" cy="1679448"/>
          </a:xfrm>
          <a:prstGeom prst="rect">
            <a:avLst/>
          </a:prstGeom>
          <a:blipFill>
            <a:blip r:embed="rId5" cstate="print"/>
            <a:stretch>
              <a:fillRect/>
            </a:stretch>
          </a:blipFill>
        </p:spPr>
        <p:txBody>
          <a:bodyPr wrap="square" lIns="0" tIns="0" rIns="0" bIns="0" rtlCol="0"/>
          <a:lstStyle/>
          <a:p>
            <a:endParaRPr/>
          </a:p>
        </p:txBody>
      </p:sp>
      <p:sp>
        <p:nvSpPr>
          <p:cNvPr id="20" name="object 20"/>
          <p:cNvSpPr txBox="1"/>
          <p:nvPr/>
        </p:nvSpPr>
        <p:spPr>
          <a:xfrm>
            <a:off x="8001000" y="4088891"/>
            <a:ext cx="3517900" cy="1670685"/>
          </a:xfrm>
          <a:prstGeom prst="rect">
            <a:avLst/>
          </a:prstGeom>
        </p:spPr>
        <p:txBody>
          <a:bodyPr vert="horz" wrap="square" lIns="0" tIns="3175" rIns="0" bIns="0" rtlCol="0">
            <a:spAutoFit/>
          </a:bodyPr>
          <a:lstStyle/>
          <a:p>
            <a:pPr marL="92710" marR="211454" algn="just">
              <a:lnSpc>
                <a:spcPct val="150000"/>
              </a:lnSpc>
              <a:spcBef>
                <a:spcPts val="25"/>
              </a:spcBef>
            </a:pPr>
            <a:r>
              <a:rPr sz="1400" dirty="0">
                <a:solidFill>
                  <a:srgbClr val="585858"/>
                </a:solidFill>
                <a:latin typeface="微软雅黑"/>
                <a:cs typeface="微软雅黑"/>
              </a:rPr>
              <a:t>智能合约的发展除了技</a:t>
            </a:r>
            <a:r>
              <a:rPr sz="1400" spc="-10" dirty="0">
                <a:solidFill>
                  <a:srgbClr val="585858"/>
                </a:solidFill>
                <a:latin typeface="微软雅黑"/>
                <a:cs typeface="微软雅黑"/>
              </a:rPr>
              <a:t>术</a:t>
            </a:r>
            <a:r>
              <a:rPr sz="1400" dirty="0">
                <a:solidFill>
                  <a:srgbClr val="585858"/>
                </a:solidFill>
                <a:latin typeface="微软雅黑"/>
                <a:cs typeface="微软雅黑"/>
              </a:rPr>
              <a:t>的受</a:t>
            </a:r>
            <a:r>
              <a:rPr sz="1400" spc="-10" dirty="0">
                <a:solidFill>
                  <a:srgbClr val="585858"/>
                </a:solidFill>
                <a:latin typeface="微软雅黑"/>
                <a:cs typeface="微软雅黑"/>
              </a:rPr>
              <a:t>限</a:t>
            </a:r>
            <a:r>
              <a:rPr sz="1400" dirty="0">
                <a:solidFill>
                  <a:srgbClr val="585858"/>
                </a:solidFill>
                <a:latin typeface="微软雅黑"/>
                <a:cs typeface="微软雅黑"/>
              </a:rPr>
              <a:t>，还</a:t>
            </a:r>
            <a:r>
              <a:rPr sz="1400" spc="-10" dirty="0">
                <a:solidFill>
                  <a:srgbClr val="585858"/>
                </a:solidFill>
                <a:latin typeface="微软雅黑"/>
                <a:cs typeface="微软雅黑"/>
              </a:rPr>
              <a:t>有</a:t>
            </a:r>
            <a:r>
              <a:rPr sz="1400" dirty="0">
                <a:solidFill>
                  <a:srgbClr val="585858"/>
                </a:solidFill>
                <a:latin typeface="微软雅黑"/>
                <a:cs typeface="微软雅黑"/>
              </a:rPr>
              <a:t>一  个就是真实世界的法律</a:t>
            </a:r>
            <a:r>
              <a:rPr sz="1400" spc="-15" dirty="0">
                <a:solidFill>
                  <a:srgbClr val="585858"/>
                </a:solidFill>
                <a:latin typeface="微软雅黑"/>
                <a:cs typeface="微软雅黑"/>
              </a:rPr>
              <a:t>体</a:t>
            </a:r>
            <a:r>
              <a:rPr sz="1400" dirty="0">
                <a:solidFill>
                  <a:srgbClr val="585858"/>
                </a:solidFill>
                <a:latin typeface="微软雅黑"/>
                <a:cs typeface="微软雅黑"/>
              </a:rPr>
              <a:t>系。</a:t>
            </a:r>
            <a:r>
              <a:rPr sz="1400" spc="-15" dirty="0">
                <a:solidFill>
                  <a:srgbClr val="585858"/>
                </a:solidFill>
                <a:latin typeface="微软雅黑"/>
                <a:cs typeface="微软雅黑"/>
              </a:rPr>
              <a:t>未</a:t>
            </a:r>
            <a:r>
              <a:rPr sz="1400" dirty="0">
                <a:solidFill>
                  <a:srgbClr val="585858"/>
                </a:solidFill>
                <a:latin typeface="微软雅黑"/>
                <a:cs typeface="微软雅黑"/>
              </a:rPr>
              <a:t>来随</a:t>
            </a:r>
            <a:r>
              <a:rPr sz="1400" spc="-15" dirty="0">
                <a:solidFill>
                  <a:srgbClr val="585858"/>
                </a:solidFill>
                <a:latin typeface="微软雅黑"/>
                <a:cs typeface="微软雅黑"/>
              </a:rPr>
              <a:t>着</a:t>
            </a:r>
            <a:r>
              <a:rPr sz="1400" dirty="0">
                <a:solidFill>
                  <a:srgbClr val="585858"/>
                </a:solidFill>
                <a:latin typeface="微软雅黑"/>
                <a:cs typeface="微软雅黑"/>
              </a:rPr>
              <a:t>智  能合约的不断发展，智</a:t>
            </a:r>
            <a:r>
              <a:rPr sz="1400" spc="-15" dirty="0">
                <a:solidFill>
                  <a:srgbClr val="585858"/>
                </a:solidFill>
                <a:latin typeface="微软雅黑"/>
                <a:cs typeface="微软雅黑"/>
              </a:rPr>
              <a:t>能</a:t>
            </a:r>
            <a:r>
              <a:rPr sz="1400" dirty="0">
                <a:solidFill>
                  <a:srgbClr val="585858"/>
                </a:solidFill>
                <a:latin typeface="微软雅黑"/>
                <a:cs typeface="微软雅黑"/>
              </a:rPr>
              <a:t>合约</a:t>
            </a:r>
            <a:r>
              <a:rPr sz="1400" spc="-15" dirty="0">
                <a:solidFill>
                  <a:srgbClr val="585858"/>
                </a:solidFill>
                <a:latin typeface="微软雅黑"/>
                <a:cs typeface="微软雅黑"/>
              </a:rPr>
              <a:t>将</a:t>
            </a:r>
            <a:r>
              <a:rPr sz="1400" dirty="0">
                <a:solidFill>
                  <a:srgbClr val="585858"/>
                </a:solidFill>
                <a:latin typeface="微软雅黑"/>
                <a:cs typeface="微软雅黑"/>
              </a:rPr>
              <a:t>可能</a:t>
            </a:r>
            <a:r>
              <a:rPr sz="1400" spc="-15" dirty="0">
                <a:solidFill>
                  <a:srgbClr val="585858"/>
                </a:solidFill>
                <a:latin typeface="微软雅黑"/>
                <a:cs typeface="微软雅黑"/>
              </a:rPr>
              <a:t>成</a:t>
            </a:r>
            <a:r>
              <a:rPr sz="1400" dirty="0">
                <a:solidFill>
                  <a:srgbClr val="585858"/>
                </a:solidFill>
                <a:latin typeface="微软雅黑"/>
                <a:cs typeface="微软雅黑"/>
              </a:rPr>
              <a:t>为  真实世界和虚拟世界之</a:t>
            </a:r>
            <a:r>
              <a:rPr sz="1400" spc="-15" dirty="0">
                <a:solidFill>
                  <a:srgbClr val="585858"/>
                </a:solidFill>
                <a:latin typeface="微软雅黑"/>
                <a:cs typeface="微软雅黑"/>
              </a:rPr>
              <a:t>间</a:t>
            </a:r>
            <a:r>
              <a:rPr sz="1400" dirty="0">
                <a:solidFill>
                  <a:srgbClr val="585858"/>
                </a:solidFill>
                <a:latin typeface="微软雅黑"/>
                <a:cs typeface="微软雅黑"/>
              </a:rPr>
              <a:t>的桥</a:t>
            </a:r>
            <a:r>
              <a:rPr sz="1400" spc="-15" dirty="0">
                <a:solidFill>
                  <a:srgbClr val="585858"/>
                </a:solidFill>
                <a:latin typeface="微软雅黑"/>
                <a:cs typeface="微软雅黑"/>
              </a:rPr>
              <a:t>梁</a:t>
            </a:r>
            <a:r>
              <a:rPr sz="1400" dirty="0">
                <a:solidFill>
                  <a:srgbClr val="585858"/>
                </a:solidFill>
                <a:latin typeface="微软雅黑"/>
                <a:cs typeface="微软雅黑"/>
              </a:rPr>
              <a:t>，实</a:t>
            </a:r>
            <a:r>
              <a:rPr sz="1400" spc="-15" dirty="0">
                <a:solidFill>
                  <a:srgbClr val="585858"/>
                </a:solidFill>
                <a:latin typeface="微软雅黑"/>
                <a:cs typeface="微软雅黑"/>
              </a:rPr>
              <a:t>现</a:t>
            </a:r>
            <a:r>
              <a:rPr sz="1400" dirty="0">
                <a:solidFill>
                  <a:srgbClr val="585858"/>
                </a:solidFill>
                <a:latin typeface="微软雅黑"/>
                <a:cs typeface="微软雅黑"/>
              </a:rPr>
              <a:t>双  方链接。</a:t>
            </a:r>
            <a:endParaRPr sz="1400">
              <a:latin typeface="微软雅黑"/>
              <a:cs typeface="微软雅黑"/>
            </a:endParaRPr>
          </a:p>
        </p:txBody>
      </p:sp>
      <p:sp>
        <p:nvSpPr>
          <p:cNvPr id="21" name="object 21"/>
          <p:cNvSpPr/>
          <p:nvPr/>
        </p:nvSpPr>
        <p:spPr>
          <a:xfrm>
            <a:off x="2253995" y="1673351"/>
            <a:ext cx="332740" cy="311150"/>
          </a:xfrm>
          <a:custGeom>
            <a:avLst/>
            <a:gdLst/>
            <a:ahLst/>
            <a:cxnLst/>
            <a:rect l="l" t="t" r="r" b="b"/>
            <a:pathLst>
              <a:path w="332739" h="311150">
                <a:moveTo>
                  <a:pt x="332231" y="233172"/>
                </a:moveTo>
                <a:lnTo>
                  <a:pt x="0" y="233172"/>
                </a:lnTo>
                <a:lnTo>
                  <a:pt x="0" y="258190"/>
                </a:lnTo>
                <a:lnTo>
                  <a:pt x="1535" y="265727"/>
                </a:lnTo>
                <a:lnTo>
                  <a:pt x="5715" y="271906"/>
                </a:lnTo>
                <a:lnTo>
                  <a:pt x="11894" y="276086"/>
                </a:lnTo>
                <a:lnTo>
                  <a:pt x="19431" y="277622"/>
                </a:lnTo>
                <a:lnTo>
                  <a:pt x="28193" y="277622"/>
                </a:lnTo>
                <a:lnTo>
                  <a:pt x="32561" y="290750"/>
                </a:lnTo>
                <a:lnTo>
                  <a:pt x="41036" y="301307"/>
                </a:lnTo>
                <a:lnTo>
                  <a:pt x="52679" y="308340"/>
                </a:lnTo>
                <a:lnTo>
                  <a:pt x="66548" y="310896"/>
                </a:lnTo>
                <a:lnTo>
                  <a:pt x="80343" y="308340"/>
                </a:lnTo>
                <a:lnTo>
                  <a:pt x="91948" y="301307"/>
                </a:lnTo>
                <a:lnTo>
                  <a:pt x="93118" y="299847"/>
                </a:lnTo>
                <a:lnTo>
                  <a:pt x="66548" y="299847"/>
                </a:lnTo>
                <a:lnTo>
                  <a:pt x="55719" y="297644"/>
                </a:lnTo>
                <a:lnTo>
                  <a:pt x="46878" y="291655"/>
                </a:lnTo>
                <a:lnTo>
                  <a:pt x="40919" y="282809"/>
                </a:lnTo>
                <a:lnTo>
                  <a:pt x="38735" y="272034"/>
                </a:lnTo>
                <a:lnTo>
                  <a:pt x="40919" y="261205"/>
                </a:lnTo>
                <a:lnTo>
                  <a:pt x="46878" y="252364"/>
                </a:lnTo>
                <a:lnTo>
                  <a:pt x="55719" y="246405"/>
                </a:lnTo>
                <a:lnTo>
                  <a:pt x="66548" y="244221"/>
                </a:lnTo>
                <a:lnTo>
                  <a:pt x="332231" y="244221"/>
                </a:lnTo>
                <a:lnTo>
                  <a:pt x="332231" y="233172"/>
                </a:lnTo>
                <a:close/>
              </a:path>
              <a:path w="332739" h="311150">
                <a:moveTo>
                  <a:pt x="239257" y="277622"/>
                </a:moveTo>
                <a:lnTo>
                  <a:pt x="227456" y="277622"/>
                </a:lnTo>
                <a:lnTo>
                  <a:pt x="231896" y="290750"/>
                </a:lnTo>
                <a:lnTo>
                  <a:pt x="240395" y="301307"/>
                </a:lnTo>
                <a:lnTo>
                  <a:pt x="252013" y="308340"/>
                </a:lnTo>
                <a:lnTo>
                  <a:pt x="265811" y="310896"/>
                </a:lnTo>
                <a:lnTo>
                  <a:pt x="279608" y="308340"/>
                </a:lnTo>
                <a:lnTo>
                  <a:pt x="291226" y="301307"/>
                </a:lnTo>
                <a:lnTo>
                  <a:pt x="292402" y="299847"/>
                </a:lnTo>
                <a:lnTo>
                  <a:pt x="265811" y="299847"/>
                </a:lnTo>
                <a:lnTo>
                  <a:pt x="255055" y="297644"/>
                </a:lnTo>
                <a:lnTo>
                  <a:pt x="246253" y="291655"/>
                </a:lnTo>
                <a:lnTo>
                  <a:pt x="240307" y="282809"/>
                </a:lnTo>
                <a:lnTo>
                  <a:pt x="239257" y="277622"/>
                </a:lnTo>
                <a:close/>
              </a:path>
              <a:path w="332739" h="311150">
                <a:moveTo>
                  <a:pt x="265811" y="244221"/>
                </a:moveTo>
                <a:lnTo>
                  <a:pt x="66548" y="244221"/>
                </a:lnTo>
                <a:lnTo>
                  <a:pt x="77283" y="246405"/>
                </a:lnTo>
                <a:lnTo>
                  <a:pt x="86042" y="252364"/>
                </a:lnTo>
                <a:lnTo>
                  <a:pt x="91944" y="261205"/>
                </a:lnTo>
                <a:lnTo>
                  <a:pt x="94106" y="272034"/>
                </a:lnTo>
                <a:lnTo>
                  <a:pt x="91944" y="282809"/>
                </a:lnTo>
                <a:lnTo>
                  <a:pt x="86042" y="291655"/>
                </a:lnTo>
                <a:lnTo>
                  <a:pt x="77283" y="297644"/>
                </a:lnTo>
                <a:lnTo>
                  <a:pt x="66548" y="299847"/>
                </a:lnTo>
                <a:lnTo>
                  <a:pt x="93118" y="299847"/>
                </a:lnTo>
                <a:lnTo>
                  <a:pt x="100409" y="290750"/>
                </a:lnTo>
                <a:lnTo>
                  <a:pt x="104775" y="277622"/>
                </a:lnTo>
                <a:lnTo>
                  <a:pt x="239257" y="277622"/>
                </a:lnTo>
                <a:lnTo>
                  <a:pt x="238125" y="272034"/>
                </a:lnTo>
                <a:lnTo>
                  <a:pt x="240307" y="261205"/>
                </a:lnTo>
                <a:lnTo>
                  <a:pt x="246253" y="252364"/>
                </a:lnTo>
                <a:lnTo>
                  <a:pt x="255055" y="246405"/>
                </a:lnTo>
                <a:lnTo>
                  <a:pt x="265811" y="244221"/>
                </a:lnTo>
                <a:close/>
              </a:path>
              <a:path w="332739" h="311150">
                <a:moveTo>
                  <a:pt x="332231" y="244221"/>
                </a:moveTo>
                <a:lnTo>
                  <a:pt x="265811" y="244221"/>
                </a:lnTo>
                <a:lnTo>
                  <a:pt x="276566" y="246405"/>
                </a:lnTo>
                <a:lnTo>
                  <a:pt x="285369" y="252364"/>
                </a:lnTo>
                <a:lnTo>
                  <a:pt x="291314" y="261205"/>
                </a:lnTo>
                <a:lnTo>
                  <a:pt x="293497" y="272034"/>
                </a:lnTo>
                <a:lnTo>
                  <a:pt x="291314" y="282809"/>
                </a:lnTo>
                <a:lnTo>
                  <a:pt x="285369" y="291655"/>
                </a:lnTo>
                <a:lnTo>
                  <a:pt x="276566" y="297644"/>
                </a:lnTo>
                <a:lnTo>
                  <a:pt x="265811" y="299847"/>
                </a:lnTo>
                <a:lnTo>
                  <a:pt x="292402" y="299847"/>
                </a:lnTo>
                <a:lnTo>
                  <a:pt x="299725" y="290750"/>
                </a:lnTo>
                <a:lnTo>
                  <a:pt x="304165" y="277622"/>
                </a:lnTo>
                <a:lnTo>
                  <a:pt x="309880" y="277622"/>
                </a:lnTo>
                <a:lnTo>
                  <a:pt x="318569" y="275859"/>
                </a:lnTo>
                <a:lnTo>
                  <a:pt x="325675" y="271049"/>
                </a:lnTo>
                <a:lnTo>
                  <a:pt x="330471" y="263906"/>
                </a:lnTo>
                <a:lnTo>
                  <a:pt x="332231" y="255143"/>
                </a:lnTo>
                <a:lnTo>
                  <a:pt x="332231" y="244221"/>
                </a:lnTo>
                <a:close/>
              </a:path>
              <a:path w="332739" h="311150">
                <a:moveTo>
                  <a:pt x="72517" y="260985"/>
                </a:moveTo>
                <a:lnTo>
                  <a:pt x="60325" y="260985"/>
                </a:lnTo>
                <a:lnTo>
                  <a:pt x="55372" y="265938"/>
                </a:lnTo>
                <a:lnTo>
                  <a:pt x="55372" y="278257"/>
                </a:lnTo>
                <a:lnTo>
                  <a:pt x="60325" y="283210"/>
                </a:lnTo>
                <a:lnTo>
                  <a:pt x="72517" y="283210"/>
                </a:lnTo>
                <a:lnTo>
                  <a:pt x="77470" y="278257"/>
                </a:lnTo>
                <a:lnTo>
                  <a:pt x="77470" y="265938"/>
                </a:lnTo>
                <a:lnTo>
                  <a:pt x="72517" y="260985"/>
                </a:lnTo>
                <a:close/>
              </a:path>
              <a:path w="332739" h="311150">
                <a:moveTo>
                  <a:pt x="271906" y="260985"/>
                </a:moveTo>
                <a:lnTo>
                  <a:pt x="259715" y="260985"/>
                </a:lnTo>
                <a:lnTo>
                  <a:pt x="254762" y="265938"/>
                </a:lnTo>
                <a:lnTo>
                  <a:pt x="254762" y="278257"/>
                </a:lnTo>
                <a:lnTo>
                  <a:pt x="259715" y="283210"/>
                </a:lnTo>
                <a:lnTo>
                  <a:pt x="271906" y="283210"/>
                </a:lnTo>
                <a:lnTo>
                  <a:pt x="276860" y="278257"/>
                </a:lnTo>
                <a:lnTo>
                  <a:pt x="276860" y="265938"/>
                </a:lnTo>
                <a:lnTo>
                  <a:pt x="271906" y="260985"/>
                </a:lnTo>
                <a:close/>
              </a:path>
              <a:path w="332739" h="311150">
                <a:moveTo>
                  <a:pt x="326009" y="194310"/>
                </a:moveTo>
                <a:lnTo>
                  <a:pt x="10287" y="194310"/>
                </a:lnTo>
                <a:lnTo>
                  <a:pt x="6731" y="195834"/>
                </a:lnTo>
                <a:lnTo>
                  <a:pt x="4064" y="198374"/>
                </a:lnTo>
                <a:lnTo>
                  <a:pt x="1397" y="201040"/>
                </a:lnTo>
                <a:lnTo>
                  <a:pt x="0" y="204597"/>
                </a:lnTo>
                <a:lnTo>
                  <a:pt x="0" y="222123"/>
                </a:lnTo>
                <a:lnTo>
                  <a:pt x="30734" y="222123"/>
                </a:lnTo>
                <a:lnTo>
                  <a:pt x="33274" y="224536"/>
                </a:lnTo>
                <a:lnTo>
                  <a:pt x="33274" y="230632"/>
                </a:lnTo>
                <a:lnTo>
                  <a:pt x="30734" y="233172"/>
                </a:lnTo>
                <a:lnTo>
                  <a:pt x="301498" y="233172"/>
                </a:lnTo>
                <a:lnTo>
                  <a:pt x="299085" y="230632"/>
                </a:lnTo>
                <a:lnTo>
                  <a:pt x="299085" y="227711"/>
                </a:lnTo>
                <a:lnTo>
                  <a:pt x="190754" y="227711"/>
                </a:lnTo>
                <a:lnTo>
                  <a:pt x="188341" y="225171"/>
                </a:lnTo>
                <a:lnTo>
                  <a:pt x="188341" y="216535"/>
                </a:lnTo>
                <a:lnTo>
                  <a:pt x="163068" y="216535"/>
                </a:lnTo>
                <a:lnTo>
                  <a:pt x="160655" y="214122"/>
                </a:lnTo>
                <a:lnTo>
                  <a:pt x="160655" y="207899"/>
                </a:lnTo>
                <a:lnTo>
                  <a:pt x="163068" y="205486"/>
                </a:lnTo>
                <a:lnTo>
                  <a:pt x="332231" y="205486"/>
                </a:lnTo>
                <a:lnTo>
                  <a:pt x="332231" y="200660"/>
                </a:lnTo>
                <a:lnTo>
                  <a:pt x="326009" y="194310"/>
                </a:lnTo>
                <a:close/>
              </a:path>
              <a:path w="332739" h="311150">
                <a:moveTo>
                  <a:pt x="332231" y="205486"/>
                </a:moveTo>
                <a:lnTo>
                  <a:pt x="196850" y="205486"/>
                </a:lnTo>
                <a:lnTo>
                  <a:pt x="199390" y="207899"/>
                </a:lnTo>
                <a:lnTo>
                  <a:pt x="199390" y="225171"/>
                </a:lnTo>
                <a:lnTo>
                  <a:pt x="196850" y="227711"/>
                </a:lnTo>
                <a:lnTo>
                  <a:pt x="299085" y="227711"/>
                </a:lnTo>
                <a:lnTo>
                  <a:pt x="299085" y="224536"/>
                </a:lnTo>
                <a:lnTo>
                  <a:pt x="301498" y="222123"/>
                </a:lnTo>
                <a:lnTo>
                  <a:pt x="332231" y="222123"/>
                </a:lnTo>
                <a:lnTo>
                  <a:pt x="332231" y="205486"/>
                </a:lnTo>
                <a:close/>
              </a:path>
              <a:path w="332739" h="311150">
                <a:moveTo>
                  <a:pt x="33274" y="22225"/>
                </a:moveTo>
                <a:lnTo>
                  <a:pt x="20359" y="24852"/>
                </a:lnTo>
                <a:lnTo>
                  <a:pt x="9779" y="32003"/>
                </a:lnTo>
                <a:lnTo>
                  <a:pt x="2627" y="42584"/>
                </a:lnTo>
                <a:lnTo>
                  <a:pt x="0" y="55499"/>
                </a:lnTo>
                <a:lnTo>
                  <a:pt x="0" y="127635"/>
                </a:lnTo>
                <a:lnTo>
                  <a:pt x="2976" y="143646"/>
                </a:lnTo>
                <a:lnTo>
                  <a:pt x="11144" y="157051"/>
                </a:lnTo>
                <a:lnTo>
                  <a:pt x="23360" y="166764"/>
                </a:lnTo>
                <a:lnTo>
                  <a:pt x="38481" y="171703"/>
                </a:lnTo>
                <a:lnTo>
                  <a:pt x="30099" y="185420"/>
                </a:lnTo>
                <a:lnTo>
                  <a:pt x="26797" y="190881"/>
                </a:lnTo>
                <a:lnTo>
                  <a:pt x="20701" y="194310"/>
                </a:lnTo>
                <a:lnTo>
                  <a:pt x="287655" y="194310"/>
                </a:lnTo>
                <a:lnTo>
                  <a:pt x="280162" y="192277"/>
                </a:lnTo>
                <a:lnTo>
                  <a:pt x="273431" y="188722"/>
                </a:lnTo>
                <a:lnTo>
                  <a:pt x="82042" y="188722"/>
                </a:lnTo>
                <a:lnTo>
                  <a:pt x="77470" y="184150"/>
                </a:lnTo>
                <a:lnTo>
                  <a:pt x="77470" y="161162"/>
                </a:lnTo>
                <a:lnTo>
                  <a:pt x="45085" y="161162"/>
                </a:lnTo>
                <a:lnTo>
                  <a:pt x="11049" y="127635"/>
                </a:lnTo>
                <a:lnTo>
                  <a:pt x="11049" y="55499"/>
                </a:lnTo>
                <a:lnTo>
                  <a:pt x="12807" y="46882"/>
                </a:lnTo>
                <a:lnTo>
                  <a:pt x="17589" y="39814"/>
                </a:lnTo>
                <a:lnTo>
                  <a:pt x="24657" y="35032"/>
                </a:lnTo>
                <a:lnTo>
                  <a:pt x="33274" y="33274"/>
                </a:lnTo>
                <a:lnTo>
                  <a:pt x="57627" y="33274"/>
                </a:lnTo>
                <a:lnTo>
                  <a:pt x="56768" y="32004"/>
                </a:lnTo>
                <a:lnTo>
                  <a:pt x="46188" y="24852"/>
                </a:lnTo>
                <a:lnTo>
                  <a:pt x="33274" y="22225"/>
                </a:lnTo>
                <a:close/>
              </a:path>
              <a:path w="332739" h="311150">
                <a:moveTo>
                  <a:pt x="160528" y="155448"/>
                </a:moveTo>
                <a:lnTo>
                  <a:pt x="88646" y="155448"/>
                </a:lnTo>
                <a:lnTo>
                  <a:pt x="88646" y="177673"/>
                </a:lnTo>
                <a:lnTo>
                  <a:pt x="160528" y="177673"/>
                </a:lnTo>
                <a:lnTo>
                  <a:pt x="160528" y="155448"/>
                </a:lnTo>
                <a:close/>
              </a:path>
              <a:path w="332739" h="311150">
                <a:moveTo>
                  <a:pt x="245110" y="155448"/>
                </a:moveTo>
                <a:lnTo>
                  <a:pt x="171704" y="155448"/>
                </a:lnTo>
                <a:lnTo>
                  <a:pt x="171704" y="177673"/>
                </a:lnTo>
                <a:lnTo>
                  <a:pt x="259461" y="177673"/>
                </a:lnTo>
                <a:lnTo>
                  <a:pt x="257810" y="175768"/>
                </a:lnTo>
                <a:lnTo>
                  <a:pt x="256286" y="173862"/>
                </a:lnTo>
                <a:lnTo>
                  <a:pt x="255016" y="171576"/>
                </a:lnTo>
                <a:lnTo>
                  <a:pt x="245110" y="155448"/>
                </a:lnTo>
                <a:close/>
              </a:path>
              <a:path w="332739" h="311150">
                <a:moveTo>
                  <a:pt x="203200" y="122174"/>
                </a:moveTo>
                <a:lnTo>
                  <a:pt x="90424" y="122174"/>
                </a:lnTo>
                <a:lnTo>
                  <a:pt x="80660" y="123442"/>
                </a:lnTo>
                <a:lnTo>
                  <a:pt x="71659" y="127079"/>
                </a:lnTo>
                <a:lnTo>
                  <a:pt x="63849" y="132836"/>
                </a:lnTo>
                <a:lnTo>
                  <a:pt x="57658" y="140462"/>
                </a:lnTo>
                <a:lnTo>
                  <a:pt x="45085" y="161162"/>
                </a:lnTo>
                <a:lnTo>
                  <a:pt x="77470" y="161162"/>
                </a:lnTo>
                <a:lnTo>
                  <a:pt x="77470" y="148971"/>
                </a:lnTo>
                <a:lnTo>
                  <a:pt x="82042" y="144399"/>
                </a:lnTo>
                <a:lnTo>
                  <a:pt x="238252" y="144399"/>
                </a:lnTo>
                <a:lnTo>
                  <a:pt x="235839" y="140462"/>
                </a:lnTo>
                <a:lnTo>
                  <a:pt x="229703" y="132836"/>
                </a:lnTo>
                <a:lnTo>
                  <a:pt x="221900" y="127079"/>
                </a:lnTo>
                <a:lnTo>
                  <a:pt x="212907" y="123442"/>
                </a:lnTo>
                <a:lnTo>
                  <a:pt x="203200" y="122174"/>
                </a:lnTo>
                <a:close/>
              </a:path>
              <a:path w="332739" h="311150">
                <a:moveTo>
                  <a:pt x="57627" y="33274"/>
                </a:moveTo>
                <a:lnTo>
                  <a:pt x="33274" y="33274"/>
                </a:lnTo>
                <a:lnTo>
                  <a:pt x="41870" y="35032"/>
                </a:lnTo>
                <a:lnTo>
                  <a:pt x="48895" y="39814"/>
                </a:lnTo>
                <a:lnTo>
                  <a:pt x="53633" y="46882"/>
                </a:lnTo>
                <a:lnTo>
                  <a:pt x="57999" y="68486"/>
                </a:lnTo>
                <a:lnTo>
                  <a:pt x="65151" y="79105"/>
                </a:lnTo>
                <a:lnTo>
                  <a:pt x="75731" y="86270"/>
                </a:lnTo>
                <a:lnTo>
                  <a:pt x="88646" y="88900"/>
                </a:lnTo>
                <a:lnTo>
                  <a:pt x="100302" y="86768"/>
                </a:lnTo>
                <a:lnTo>
                  <a:pt x="110172" y="80899"/>
                </a:lnTo>
                <a:lnTo>
                  <a:pt x="112799" y="77724"/>
                </a:lnTo>
                <a:lnTo>
                  <a:pt x="88646" y="77724"/>
                </a:lnTo>
                <a:lnTo>
                  <a:pt x="80049" y="75983"/>
                </a:lnTo>
                <a:lnTo>
                  <a:pt x="73025" y="71231"/>
                </a:lnTo>
                <a:lnTo>
                  <a:pt x="68286" y="64168"/>
                </a:lnTo>
                <a:lnTo>
                  <a:pt x="66548" y="55499"/>
                </a:lnTo>
                <a:lnTo>
                  <a:pt x="63920" y="42584"/>
                </a:lnTo>
                <a:lnTo>
                  <a:pt x="57627" y="33274"/>
                </a:lnTo>
                <a:close/>
              </a:path>
              <a:path w="332739" h="311150">
                <a:moveTo>
                  <a:pt x="121412" y="61087"/>
                </a:moveTo>
                <a:lnTo>
                  <a:pt x="109981" y="61087"/>
                </a:lnTo>
                <a:lnTo>
                  <a:pt x="107076" y="67704"/>
                </a:lnTo>
                <a:lnTo>
                  <a:pt x="102266" y="72977"/>
                </a:lnTo>
                <a:lnTo>
                  <a:pt x="95980" y="76463"/>
                </a:lnTo>
                <a:lnTo>
                  <a:pt x="88646" y="77724"/>
                </a:lnTo>
                <a:lnTo>
                  <a:pt x="112799" y="77724"/>
                </a:lnTo>
                <a:lnTo>
                  <a:pt x="117471" y="72076"/>
                </a:lnTo>
                <a:lnTo>
                  <a:pt x="121412" y="61087"/>
                </a:lnTo>
                <a:close/>
              </a:path>
              <a:path w="332739" h="311150">
                <a:moveTo>
                  <a:pt x="136017" y="22225"/>
                </a:moveTo>
                <a:lnTo>
                  <a:pt x="96647" y="22225"/>
                </a:lnTo>
                <a:lnTo>
                  <a:pt x="94106" y="24764"/>
                </a:lnTo>
                <a:lnTo>
                  <a:pt x="94106" y="58547"/>
                </a:lnTo>
                <a:lnTo>
                  <a:pt x="96647" y="61087"/>
                </a:lnTo>
                <a:lnTo>
                  <a:pt x="136017" y="61087"/>
                </a:lnTo>
                <a:lnTo>
                  <a:pt x="138430" y="58547"/>
                </a:lnTo>
                <a:lnTo>
                  <a:pt x="138430" y="24764"/>
                </a:lnTo>
                <a:lnTo>
                  <a:pt x="136017" y="22225"/>
                </a:lnTo>
                <a:close/>
              </a:path>
              <a:path w="332739" h="311150">
                <a:moveTo>
                  <a:pt x="108331" y="0"/>
                </a:moveTo>
                <a:lnTo>
                  <a:pt x="102108" y="0"/>
                </a:lnTo>
                <a:lnTo>
                  <a:pt x="99695" y="2539"/>
                </a:lnTo>
                <a:lnTo>
                  <a:pt x="99695" y="22225"/>
                </a:lnTo>
                <a:lnTo>
                  <a:pt x="110743" y="22225"/>
                </a:lnTo>
                <a:lnTo>
                  <a:pt x="110743" y="2539"/>
                </a:lnTo>
                <a:lnTo>
                  <a:pt x="108331" y="0"/>
                </a:lnTo>
                <a:close/>
              </a:path>
              <a:path w="332739" h="311150">
                <a:moveTo>
                  <a:pt x="130429" y="0"/>
                </a:moveTo>
                <a:lnTo>
                  <a:pt x="124333" y="0"/>
                </a:lnTo>
                <a:lnTo>
                  <a:pt x="121920" y="2539"/>
                </a:lnTo>
                <a:lnTo>
                  <a:pt x="121920" y="22225"/>
                </a:lnTo>
                <a:lnTo>
                  <a:pt x="132842" y="22225"/>
                </a:lnTo>
                <a:lnTo>
                  <a:pt x="132842" y="2539"/>
                </a:lnTo>
                <a:lnTo>
                  <a:pt x="130429" y="0"/>
                </a:lnTo>
                <a:close/>
              </a:path>
            </a:pathLst>
          </a:custGeom>
          <a:solidFill>
            <a:srgbClr val="A1A1A1"/>
          </a:solidFill>
        </p:spPr>
        <p:txBody>
          <a:bodyPr wrap="square" lIns="0" tIns="0" rIns="0" bIns="0" rtlCol="0"/>
          <a:lstStyle/>
          <a:p>
            <a:endParaRPr/>
          </a:p>
        </p:txBody>
      </p:sp>
      <p:sp>
        <p:nvSpPr>
          <p:cNvPr id="22" name="object 22"/>
          <p:cNvSpPr/>
          <p:nvPr/>
        </p:nvSpPr>
        <p:spPr>
          <a:xfrm>
            <a:off x="5923788" y="1679448"/>
            <a:ext cx="334010" cy="299085"/>
          </a:xfrm>
          <a:custGeom>
            <a:avLst/>
            <a:gdLst/>
            <a:ahLst/>
            <a:cxnLst/>
            <a:rect l="l" t="t" r="r" b="b"/>
            <a:pathLst>
              <a:path w="334010" h="299085">
                <a:moveTo>
                  <a:pt x="123951" y="161671"/>
                </a:moveTo>
                <a:lnTo>
                  <a:pt x="77259" y="169372"/>
                </a:lnTo>
                <a:lnTo>
                  <a:pt x="37687" y="183372"/>
                </a:lnTo>
                <a:lnTo>
                  <a:pt x="10259" y="203444"/>
                </a:lnTo>
                <a:lnTo>
                  <a:pt x="0" y="229362"/>
                </a:lnTo>
                <a:lnTo>
                  <a:pt x="13894" y="259216"/>
                </a:lnTo>
                <a:lnTo>
                  <a:pt x="50196" y="280939"/>
                </a:lnTo>
                <a:lnTo>
                  <a:pt x="100834" y="294209"/>
                </a:lnTo>
                <a:lnTo>
                  <a:pt x="157734" y="298703"/>
                </a:lnTo>
                <a:lnTo>
                  <a:pt x="214614" y="294209"/>
                </a:lnTo>
                <a:lnTo>
                  <a:pt x="265207" y="280939"/>
                </a:lnTo>
                <a:lnTo>
                  <a:pt x="276469" y="274192"/>
                </a:lnTo>
                <a:lnTo>
                  <a:pt x="157734" y="274192"/>
                </a:lnTo>
                <a:lnTo>
                  <a:pt x="102165" y="269831"/>
                </a:lnTo>
                <a:lnTo>
                  <a:pt x="60277" y="258825"/>
                </a:lnTo>
                <a:lnTo>
                  <a:pt x="33843" y="244296"/>
                </a:lnTo>
                <a:lnTo>
                  <a:pt x="24637" y="229362"/>
                </a:lnTo>
                <a:lnTo>
                  <a:pt x="31404" y="216683"/>
                </a:lnTo>
                <a:lnTo>
                  <a:pt x="50958" y="203946"/>
                </a:lnTo>
                <a:lnTo>
                  <a:pt x="82180" y="193089"/>
                </a:lnTo>
                <a:lnTo>
                  <a:pt x="123951" y="186054"/>
                </a:lnTo>
                <a:lnTo>
                  <a:pt x="123951" y="161671"/>
                </a:lnTo>
                <a:close/>
              </a:path>
              <a:path w="334010" h="299085">
                <a:moveTo>
                  <a:pt x="192786" y="161798"/>
                </a:moveTo>
                <a:lnTo>
                  <a:pt x="192786" y="186181"/>
                </a:lnTo>
                <a:lnTo>
                  <a:pt x="233983" y="193268"/>
                </a:lnTo>
                <a:lnTo>
                  <a:pt x="264810" y="204104"/>
                </a:lnTo>
                <a:lnTo>
                  <a:pt x="284136" y="216775"/>
                </a:lnTo>
                <a:lnTo>
                  <a:pt x="290829" y="229362"/>
                </a:lnTo>
                <a:lnTo>
                  <a:pt x="281624" y="244296"/>
                </a:lnTo>
                <a:lnTo>
                  <a:pt x="255190" y="258825"/>
                </a:lnTo>
                <a:lnTo>
                  <a:pt x="213302" y="269831"/>
                </a:lnTo>
                <a:lnTo>
                  <a:pt x="157734" y="274192"/>
                </a:lnTo>
                <a:lnTo>
                  <a:pt x="276469" y="274192"/>
                </a:lnTo>
                <a:lnTo>
                  <a:pt x="301466" y="259216"/>
                </a:lnTo>
                <a:lnTo>
                  <a:pt x="315340" y="229362"/>
                </a:lnTo>
                <a:lnTo>
                  <a:pt x="305228" y="203606"/>
                </a:lnTo>
                <a:lnTo>
                  <a:pt x="278161" y="183626"/>
                </a:lnTo>
                <a:lnTo>
                  <a:pt x="239045" y="169622"/>
                </a:lnTo>
                <a:lnTo>
                  <a:pt x="192786" y="161798"/>
                </a:lnTo>
                <a:close/>
              </a:path>
              <a:path w="334010" h="299085">
                <a:moveTo>
                  <a:pt x="165226" y="0"/>
                </a:moveTo>
                <a:lnTo>
                  <a:pt x="151511" y="0"/>
                </a:lnTo>
                <a:lnTo>
                  <a:pt x="145923" y="5461"/>
                </a:lnTo>
                <a:lnTo>
                  <a:pt x="145923" y="239394"/>
                </a:lnTo>
                <a:lnTo>
                  <a:pt x="151511" y="244855"/>
                </a:lnTo>
                <a:lnTo>
                  <a:pt x="165226" y="244855"/>
                </a:lnTo>
                <a:lnTo>
                  <a:pt x="170687" y="239394"/>
                </a:lnTo>
                <a:lnTo>
                  <a:pt x="170687" y="120141"/>
                </a:lnTo>
                <a:lnTo>
                  <a:pt x="178575" y="116548"/>
                </a:lnTo>
                <a:lnTo>
                  <a:pt x="186737" y="113966"/>
                </a:lnTo>
                <a:lnTo>
                  <a:pt x="195066" y="112408"/>
                </a:lnTo>
                <a:lnTo>
                  <a:pt x="203453" y="111887"/>
                </a:lnTo>
                <a:lnTo>
                  <a:pt x="314075" y="111887"/>
                </a:lnTo>
                <a:lnTo>
                  <a:pt x="331215" y="103631"/>
                </a:lnTo>
                <a:lnTo>
                  <a:pt x="333756" y="99694"/>
                </a:lnTo>
                <a:lnTo>
                  <a:pt x="333756" y="26669"/>
                </a:lnTo>
                <a:lnTo>
                  <a:pt x="266573" y="26669"/>
                </a:lnTo>
                <a:lnTo>
                  <a:pt x="258470" y="26211"/>
                </a:lnTo>
                <a:lnTo>
                  <a:pt x="250428" y="24812"/>
                </a:lnTo>
                <a:lnTo>
                  <a:pt x="242552" y="22437"/>
                </a:lnTo>
                <a:lnTo>
                  <a:pt x="236375" y="19685"/>
                </a:lnTo>
                <a:lnTo>
                  <a:pt x="170687" y="19685"/>
                </a:lnTo>
                <a:lnTo>
                  <a:pt x="170687" y="5461"/>
                </a:lnTo>
                <a:lnTo>
                  <a:pt x="165226" y="0"/>
                </a:lnTo>
                <a:close/>
              </a:path>
              <a:path w="334010" h="299085">
                <a:moveTo>
                  <a:pt x="314075" y="111887"/>
                </a:moveTo>
                <a:lnTo>
                  <a:pt x="203453" y="111887"/>
                </a:lnTo>
                <a:lnTo>
                  <a:pt x="211554" y="112363"/>
                </a:lnTo>
                <a:lnTo>
                  <a:pt x="219583" y="113791"/>
                </a:lnTo>
                <a:lnTo>
                  <a:pt x="227421" y="116173"/>
                </a:lnTo>
                <a:lnTo>
                  <a:pt x="242552" y="122840"/>
                </a:lnTo>
                <a:lnTo>
                  <a:pt x="250428" y="125221"/>
                </a:lnTo>
                <a:lnTo>
                  <a:pt x="258470" y="126650"/>
                </a:lnTo>
                <a:lnTo>
                  <a:pt x="266573" y="127126"/>
                </a:lnTo>
                <a:lnTo>
                  <a:pt x="274276" y="126698"/>
                </a:lnTo>
                <a:lnTo>
                  <a:pt x="281908" y="125412"/>
                </a:lnTo>
                <a:lnTo>
                  <a:pt x="289397" y="123269"/>
                </a:lnTo>
                <a:lnTo>
                  <a:pt x="296672" y="120268"/>
                </a:lnTo>
                <a:lnTo>
                  <a:pt x="314075" y="111887"/>
                </a:lnTo>
                <a:close/>
              </a:path>
              <a:path w="334010" h="299085">
                <a:moveTo>
                  <a:pt x="324358" y="8889"/>
                </a:moveTo>
                <a:lnTo>
                  <a:pt x="320421" y="8889"/>
                </a:lnTo>
                <a:lnTo>
                  <a:pt x="318770" y="9271"/>
                </a:lnTo>
                <a:lnTo>
                  <a:pt x="317119" y="10032"/>
                </a:lnTo>
                <a:lnTo>
                  <a:pt x="296672" y="19938"/>
                </a:lnTo>
                <a:lnTo>
                  <a:pt x="289450" y="22919"/>
                </a:lnTo>
                <a:lnTo>
                  <a:pt x="281955" y="25018"/>
                </a:lnTo>
                <a:lnTo>
                  <a:pt x="274294" y="26261"/>
                </a:lnTo>
                <a:lnTo>
                  <a:pt x="266573" y="26669"/>
                </a:lnTo>
                <a:lnTo>
                  <a:pt x="333756" y="26669"/>
                </a:lnTo>
                <a:lnTo>
                  <a:pt x="333756" y="16382"/>
                </a:lnTo>
                <a:lnTo>
                  <a:pt x="331724" y="12700"/>
                </a:lnTo>
                <a:lnTo>
                  <a:pt x="326389" y="9525"/>
                </a:lnTo>
                <a:lnTo>
                  <a:pt x="324358" y="8889"/>
                </a:lnTo>
                <a:close/>
              </a:path>
              <a:path w="334010" h="299085">
                <a:moveTo>
                  <a:pt x="203453" y="11556"/>
                </a:moveTo>
                <a:lnTo>
                  <a:pt x="195066" y="12059"/>
                </a:lnTo>
                <a:lnTo>
                  <a:pt x="186737" y="13573"/>
                </a:lnTo>
                <a:lnTo>
                  <a:pt x="178575" y="16111"/>
                </a:lnTo>
                <a:lnTo>
                  <a:pt x="170687" y="19685"/>
                </a:lnTo>
                <a:lnTo>
                  <a:pt x="236375" y="19685"/>
                </a:lnTo>
                <a:lnTo>
                  <a:pt x="227421" y="15736"/>
                </a:lnTo>
                <a:lnTo>
                  <a:pt x="219582" y="13398"/>
                </a:lnTo>
                <a:lnTo>
                  <a:pt x="211554" y="12013"/>
                </a:lnTo>
                <a:lnTo>
                  <a:pt x="203453" y="11556"/>
                </a:lnTo>
                <a:close/>
              </a:path>
            </a:pathLst>
          </a:custGeom>
          <a:solidFill>
            <a:srgbClr val="1D9ED2"/>
          </a:solidFill>
        </p:spPr>
        <p:txBody>
          <a:bodyPr wrap="square" lIns="0" tIns="0" rIns="0" bIns="0" rtlCol="0"/>
          <a:lstStyle/>
          <a:p>
            <a:endParaRPr/>
          </a:p>
        </p:txBody>
      </p:sp>
      <p:sp>
        <p:nvSpPr>
          <p:cNvPr id="23" name="object 23"/>
          <p:cNvSpPr/>
          <p:nvPr/>
        </p:nvSpPr>
        <p:spPr>
          <a:xfrm>
            <a:off x="9595104" y="1674876"/>
            <a:ext cx="332740" cy="306705"/>
          </a:xfrm>
          <a:custGeom>
            <a:avLst/>
            <a:gdLst/>
            <a:ahLst/>
            <a:cxnLst/>
            <a:rect l="l" t="t" r="r" b="b"/>
            <a:pathLst>
              <a:path w="332740" h="306705">
                <a:moveTo>
                  <a:pt x="75692" y="149351"/>
                </a:moveTo>
                <a:lnTo>
                  <a:pt x="69342" y="149351"/>
                </a:lnTo>
                <a:lnTo>
                  <a:pt x="58840" y="151487"/>
                </a:lnTo>
                <a:lnTo>
                  <a:pt x="50307" y="157241"/>
                </a:lnTo>
                <a:lnTo>
                  <a:pt x="44535" y="165800"/>
                </a:lnTo>
                <a:lnTo>
                  <a:pt x="42418" y="176275"/>
                </a:lnTo>
                <a:lnTo>
                  <a:pt x="42418" y="210820"/>
                </a:lnTo>
                <a:lnTo>
                  <a:pt x="44830" y="215011"/>
                </a:lnTo>
                <a:lnTo>
                  <a:pt x="48514" y="217424"/>
                </a:lnTo>
                <a:lnTo>
                  <a:pt x="48514" y="246634"/>
                </a:lnTo>
                <a:lnTo>
                  <a:pt x="48132" y="247141"/>
                </a:lnTo>
                <a:lnTo>
                  <a:pt x="47751" y="247396"/>
                </a:lnTo>
                <a:lnTo>
                  <a:pt x="41999" y="250322"/>
                </a:lnTo>
                <a:lnTo>
                  <a:pt x="31924" y="256047"/>
                </a:lnTo>
                <a:lnTo>
                  <a:pt x="19159" y="264273"/>
                </a:lnTo>
                <a:lnTo>
                  <a:pt x="5334" y="274700"/>
                </a:lnTo>
                <a:lnTo>
                  <a:pt x="1904" y="277368"/>
                </a:lnTo>
                <a:lnTo>
                  <a:pt x="0" y="281559"/>
                </a:lnTo>
                <a:lnTo>
                  <a:pt x="0" y="306324"/>
                </a:lnTo>
                <a:lnTo>
                  <a:pt x="68706" y="306324"/>
                </a:lnTo>
                <a:lnTo>
                  <a:pt x="68706" y="273431"/>
                </a:lnTo>
                <a:lnTo>
                  <a:pt x="72644" y="265175"/>
                </a:lnTo>
                <a:lnTo>
                  <a:pt x="79375" y="259714"/>
                </a:lnTo>
                <a:lnTo>
                  <a:pt x="85090" y="254888"/>
                </a:lnTo>
                <a:lnTo>
                  <a:pt x="90931" y="250571"/>
                </a:lnTo>
                <a:lnTo>
                  <a:pt x="96647" y="246634"/>
                </a:lnTo>
                <a:lnTo>
                  <a:pt x="96647" y="217424"/>
                </a:lnTo>
                <a:lnTo>
                  <a:pt x="100202" y="215011"/>
                </a:lnTo>
                <a:lnTo>
                  <a:pt x="102616" y="210820"/>
                </a:lnTo>
                <a:lnTo>
                  <a:pt x="102616" y="176275"/>
                </a:lnTo>
                <a:lnTo>
                  <a:pt x="100516" y="165854"/>
                </a:lnTo>
                <a:lnTo>
                  <a:pt x="94773" y="157289"/>
                </a:lnTo>
                <a:lnTo>
                  <a:pt x="86221" y="151487"/>
                </a:lnTo>
                <a:lnTo>
                  <a:pt x="75692" y="149351"/>
                </a:lnTo>
                <a:close/>
              </a:path>
              <a:path w="332740" h="306705">
                <a:moveTo>
                  <a:pt x="169799" y="121793"/>
                </a:moveTo>
                <a:lnTo>
                  <a:pt x="162432" y="121793"/>
                </a:lnTo>
                <a:lnTo>
                  <a:pt x="150098" y="124289"/>
                </a:lnTo>
                <a:lnTo>
                  <a:pt x="140049" y="131095"/>
                </a:lnTo>
                <a:lnTo>
                  <a:pt x="133286" y="141188"/>
                </a:lnTo>
                <a:lnTo>
                  <a:pt x="130810" y="153543"/>
                </a:lnTo>
                <a:lnTo>
                  <a:pt x="130810" y="194056"/>
                </a:lnTo>
                <a:lnTo>
                  <a:pt x="133603" y="199009"/>
                </a:lnTo>
                <a:lnTo>
                  <a:pt x="137795" y="201802"/>
                </a:lnTo>
                <a:lnTo>
                  <a:pt x="137795" y="236220"/>
                </a:lnTo>
                <a:lnTo>
                  <a:pt x="137541" y="236854"/>
                </a:lnTo>
                <a:lnTo>
                  <a:pt x="136905" y="237109"/>
                </a:lnTo>
                <a:lnTo>
                  <a:pt x="130178" y="240573"/>
                </a:lnTo>
                <a:lnTo>
                  <a:pt x="86995" y="269113"/>
                </a:lnTo>
                <a:lnTo>
                  <a:pt x="80899" y="277113"/>
                </a:lnTo>
                <a:lnTo>
                  <a:pt x="80899" y="306324"/>
                </a:lnTo>
                <a:lnTo>
                  <a:pt x="251332" y="306324"/>
                </a:lnTo>
                <a:lnTo>
                  <a:pt x="251332" y="277113"/>
                </a:lnTo>
                <a:lnTo>
                  <a:pt x="213836" y="247300"/>
                </a:lnTo>
                <a:lnTo>
                  <a:pt x="194691" y="236854"/>
                </a:lnTo>
                <a:lnTo>
                  <a:pt x="194310" y="236220"/>
                </a:lnTo>
                <a:lnTo>
                  <a:pt x="194310" y="201802"/>
                </a:lnTo>
                <a:lnTo>
                  <a:pt x="198627" y="199009"/>
                </a:lnTo>
                <a:lnTo>
                  <a:pt x="201422" y="194056"/>
                </a:lnTo>
                <a:lnTo>
                  <a:pt x="201422" y="153543"/>
                </a:lnTo>
                <a:lnTo>
                  <a:pt x="198945" y="141188"/>
                </a:lnTo>
                <a:lnTo>
                  <a:pt x="192182" y="131095"/>
                </a:lnTo>
                <a:lnTo>
                  <a:pt x="182133" y="124289"/>
                </a:lnTo>
                <a:lnTo>
                  <a:pt x="169799" y="121793"/>
                </a:lnTo>
                <a:close/>
              </a:path>
              <a:path w="332740" h="306705">
                <a:moveTo>
                  <a:pt x="263017" y="149351"/>
                </a:moveTo>
                <a:lnTo>
                  <a:pt x="256540" y="149351"/>
                </a:lnTo>
                <a:lnTo>
                  <a:pt x="246038" y="151487"/>
                </a:lnTo>
                <a:lnTo>
                  <a:pt x="237505" y="157241"/>
                </a:lnTo>
                <a:lnTo>
                  <a:pt x="231733" y="165800"/>
                </a:lnTo>
                <a:lnTo>
                  <a:pt x="229616" y="176275"/>
                </a:lnTo>
                <a:lnTo>
                  <a:pt x="229616" y="210820"/>
                </a:lnTo>
                <a:lnTo>
                  <a:pt x="232028" y="215011"/>
                </a:lnTo>
                <a:lnTo>
                  <a:pt x="235712" y="217424"/>
                </a:lnTo>
                <a:lnTo>
                  <a:pt x="235585" y="246634"/>
                </a:lnTo>
                <a:lnTo>
                  <a:pt x="241300" y="250571"/>
                </a:lnTo>
                <a:lnTo>
                  <a:pt x="247142" y="254888"/>
                </a:lnTo>
                <a:lnTo>
                  <a:pt x="252984" y="259714"/>
                </a:lnTo>
                <a:lnTo>
                  <a:pt x="259715" y="265175"/>
                </a:lnTo>
                <a:lnTo>
                  <a:pt x="263525" y="273431"/>
                </a:lnTo>
                <a:lnTo>
                  <a:pt x="263525" y="306324"/>
                </a:lnTo>
                <a:lnTo>
                  <a:pt x="332231" y="306324"/>
                </a:lnTo>
                <a:lnTo>
                  <a:pt x="332231" y="281559"/>
                </a:lnTo>
                <a:lnTo>
                  <a:pt x="330326" y="277368"/>
                </a:lnTo>
                <a:lnTo>
                  <a:pt x="290286" y="250322"/>
                </a:lnTo>
                <a:lnTo>
                  <a:pt x="284099" y="247141"/>
                </a:lnTo>
                <a:lnTo>
                  <a:pt x="283718" y="246634"/>
                </a:lnTo>
                <a:lnTo>
                  <a:pt x="283718" y="217424"/>
                </a:lnTo>
                <a:lnTo>
                  <a:pt x="287400" y="215011"/>
                </a:lnTo>
                <a:lnTo>
                  <a:pt x="289814" y="210820"/>
                </a:lnTo>
                <a:lnTo>
                  <a:pt x="289814" y="176275"/>
                </a:lnTo>
                <a:lnTo>
                  <a:pt x="287716" y="165854"/>
                </a:lnTo>
                <a:lnTo>
                  <a:pt x="281987" y="157289"/>
                </a:lnTo>
                <a:lnTo>
                  <a:pt x="273472" y="151487"/>
                </a:lnTo>
                <a:lnTo>
                  <a:pt x="263017" y="149351"/>
                </a:lnTo>
                <a:close/>
              </a:path>
              <a:path w="332740" h="306705">
                <a:moveTo>
                  <a:pt x="300997" y="114553"/>
                </a:moveTo>
                <a:lnTo>
                  <a:pt x="239395" y="114553"/>
                </a:lnTo>
                <a:lnTo>
                  <a:pt x="239522" y="114681"/>
                </a:lnTo>
                <a:lnTo>
                  <a:pt x="258316" y="121890"/>
                </a:lnTo>
                <a:lnTo>
                  <a:pt x="278145" y="122729"/>
                </a:lnTo>
                <a:lnTo>
                  <a:pt x="297332" y="117163"/>
                </a:lnTo>
                <a:lnTo>
                  <a:pt x="300997" y="114553"/>
                </a:lnTo>
                <a:close/>
              </a:path>
              <a:path w="332740" h="306705">
                <a:moveTo>
                  <a:pt x="270637" y="0"/>
                </a:moveTo>
                <a:lnTo>
                  <a:pt x="227202" y="18034"/>
                </a:lnTo>
                <a:lnTo>
                  <a:pt x="209200" y="59769"/>
                </a:lnTo>
                <a:lnTo>
                  <a:pt x="212701" y="82202"/>
                </a:lnTo>
                <a:lnTo>
                  <a:pt x="224536" y="102362"/>
                </a:lnTo>
                <a:lnTo>
                  <a:pt x="225298" y="102870"/>
                </a:lnTo>
                <a:lnTo>
                  <a:pt x="222885" y="107823"/>
                </a:lnTo>
                <a:lnTo>
                  <a:pt x="218948" y="114046"/>
                </a:lnTo>
                <a:lnTo>
                  <a:pt x="212598" y="117221"/>
                </a:lnTo>
                <a:lnTo>
                  <a:pt x="210439" y="118237"/>
                </a:lnTo>
                <a:lnTo>
                  <a:pt x="210947" y="121412"/>
                </a:lnTo>
                <a:lnTo>
                  <a:pt x="213232" y="121665"/>
                </a:lnTo>
                <a:lnTo>
                  <a:pt x="218963" y="122019"/>
                </a:lnTo>
                <a:lnTo>
                  <a:pt x="225456" y="121158"/>
                </a:lnTo>
                <a:lnTo>
                  <a:pt x="232378" y="118772"/>
                </a:lnTo>
                <a:lnTo>
                  <a:pt x="239395" y="114553"/>
                </a:lnTo>
                <a:lnTo>
                  <a:pt x="300997" y="114553"/>
                </a:lnTo>
                <a:lnTo>
                  <a:pt x="314198" y="105156"/>
                </a:lnTo>
                <a:lnTo>
                  <a:pt x="317145" y="100711"/>
                </a:lnTo>
                <a:lnTo>
                  <a:pt x="266065" y="100711"/>
                </a:lnTo>
                <a:lnTo>
                  <a:pt x="265509" y="99822"/>
                </a:lnTo>
                <a:lnTo>
                  <a:pt x="265429" y="91694"/>
                </a:lnTo>
                <a:lnTo>
                  <a:pt x="265175" y="91694"/>
                </a:lnTo>
                <a:lnTo>
                  <a:pt x="262636" y="91312"/>
                </a:lnTo>
                <a:lnTo>
                  <a:pt x="255904" y="90043"/>
                </a:lnTo>
                <a:lnTo>
                  <a:pt x="252984" y="88391"/>
                </a:lnTo>
                <a:lnTo>
                  <a:pt x="250317" y="87249"/>
                </a:lnTo>
                <a:lnTo>
                  <a:pt x="250190" y="86613"/>
                </a:lnTo>
                <a:lnTo>
                  <a:pt x="250825" y="84074"/>
                </a:lnTo>
                <a:lnTo>
                  <a:pt x="251841" y="80263"/>
                </a:lnTo>
                <a:lnTo>
                  <a:pt x="252475" y="78486"/>
                </a:lnTo>
                <a:lnTo>
                  <a:pt x="253111" y="76326"/>
                </a:lnTo>
                <a:lnTo>
                  <a:pt x="253746" y="76073"/>
                </a:lnTo>
                <a:lnTo>
                  <a:pt x="277932" y="76073"/>
                </a:lnTo>
                <a:lnTo>
                  <a:pt x="278384" y="72644"/>
                </a:lnTo>
                <a:lnTo>
                  <a:pt x="274827" y="69723"/>
                </a:lnTo>
                <a:lnTo>
                  <a:pt x="273557" y="68834"/>
                </a:lnTo>
                <a:lnTo>
                  <a:pt x="272161" y="67945"/>
                </a:lnTo>
                <a:lnTo>
                  <a:pt x="270764" y="67437"/>
                </a:lnTo>
                <a:lnTo>
                  <a:pt x="267080" y="65786"/>
                </a:lnTo>
                <a:lnTo>
                  <a:pt x="263271" y="64515"/>
                </a:lnTo>
                <a:lnTo>
                  <a:pt x="254126" y="59054"/>
                </a:lnTo>
                <a:lnTo>
                  <a:pt x="250571" y="54356"/>
                </a:lnTo>
                <a:lnTo>
                  <a:pt x="251078" y="47498"/>
                </a:lnTo>
                <a:lnTo>
                  <a:pt x="251460" y="39750"/>
                </a:lnTo>
                <a:lnTo>
                  <a:pt x="255904" y="34925"/>
                </a:lnTo>
                <a:lnTo>
                  <a:pt x="263017" y="32258"/>
                </a:lnTo>
                <a:lnTo>
                  <a:pt x="265938" y="31241"/>
                </a:lnTo>
                <a:lnTo>
                  <a:pt x="266065" y="22733"/>
                </a:lnTo>
                <a:lnTo>
                  <a:pt x="266446" y="22351"/>
                </a:lnTo>
                <a:lnTo>
                  <a:pt x="317060" y="22351"/>
                </a:lnTo>
                <a:lnTo>
                  <a:pt x="314198" y="18034"/>
                </a:lnTo>
                <a:lnTo>
                  <a:pt x="304516" y="10126"/>
                </a:lnTo>
                <a:lnTo>
                  <a:pt x="293798" y="4492"/>
                </a:lnTo>
                <a:lnTo>
                  <a:pt x="282390" y="1121"/>
                </a:lnTo>
                <a:lnTo>
                  <a:pt x="270637" y="0"/>
                </a:lnTo>
                <a:close/>
              </a:path>
              <a:path w="332740" h="306705">
                <a:moveTo>
                  <a:pt x="275463" y="41656"/>
                </a:moveTo>
                <a:lnTo>
                  <a:pt x="269113" y="42037"/>
                </a:lnTo>
                <a:lnTo>
                  <a:pt x="268097" y="42672"/>
                </a:lnTo>
                <a:lnTo>
                  <a:pt x="264414" y="44196"/>
                </a:lnTo>
                <a:lnTo>
                  <a:pt x="272034" y="53594"/>
                </a:lnTo>
                <a:lnTo>
                  <a:pt x="275336" y="54990"/>
                </a:lnTo>
                <a:lnTo>
                  <a:pt x="290616" y="77088"/>
                </a:lnTo>
                <a:lnTo>
                  <a:pt x="290492" y="77470"/>
                </a:lnTo>
                <a:lnTo>
                  <a:pt x="276098" y="90677"/>
                </a:lnTo>
                <a:lnTo>
                  <a:pt x="275336" y="91566"/>
                </a:lnTo>
                <a:lnTo>
                  <a:pt x="275336" y="99822"/>
                </a:lnTo>
                <a:lnTo>
                  <a:pt x="274574" y="100711"/>
                </a:lnTo>
                <a:lnTo>
                  <a:pt x="317145" y="100711"/>
                </a:lnTo>
                <a:lnTo>
                  <a:pt x="327699" y="84792"/>
                </a:lnTo>
                <a:lnTo>
                  <a:pt x="332200" y="61595"/>
                </a:lnTo>
                <a:lnTo>
                  <a:pt x="329021" y="45212"/>
                </a:lnTo>
                <a:lnTo>
                  <a:pt x="285115" y="45212"/>
                </a:lnTo>
                <a:lnTo>
                  <a:pt x="283337" y="44323"/>
                </a:lnTo>
                <a:lnTo>
                  <a:pt x="279400" y="42418"/>
                </a:lnTo>
                <a:lnTo>
                  <a:pt x="275463" y="41656"/>
                </a:lnTo>
                <a:close/>
              </a:path>
              <a:path w="332740" h="306705">
                <a:moveTo>
                  <a:pt x="277932" y="76073"/>
                </a:moveTo>
                <a:lnTo>
                  <a:pt x="253746" y="76073"/>
                </a:lnTo>
                <a:lnTo>
                  <a:pt x="255650" y="77088"/>
                </a:lnTo>
                <a:lnTo>
                  <a:pt x="259079" y="78866"/>
                </a:lnTo>
                <a:lnTo>
                  <a:pt x="262763" y="79756"/>
                </a:lnTo>
                <a:lnTo>
                  <a:pt x="266446" y="80263"/>
                </a:lnTo>
                <a:lnTo>
                  <a:pt x="268859" y="80518"/>
                </a:lnTo>
                <a:lnTo>
                  <a:pt x="271272" y="80390"/>
                </a:lnTo>
                <a:lnTo>
                  <a:pt x="273430" y="79375"/>
                </a:lnTo>
                <a:lnTo>
                  <a:pt x="277749" y="77470"/>
                </a:lnTo>
                <a:lnTo>
                  <a:pt x="277932" y="76073"/>
                </a:lnTo>
                <a:close/>
              </a:path>
              <a:path w="332740" h="306705">
                <a:moveTo>
                  <a:pt x="317060" y="22351"/>
                </a:moveTo>
                <a:lnTo>
                  <a:pt x="275717" y="22351"/>
                </a:lnTo>
                <a:lnTo>
                  <a:pt x="275717" y="30734"/>
                </a:lnTo>
                <a:lnTo>
                  <a:pt x="279273" y="31369"/>
                </a:lnTo>
                <a:lnTo>
                  <a:pt x="281940" y="31750"/>
                </a:lnTo>
                <a:lnTo>
                  <a:pt x="284352" y="32512"/>
                </a:lnTo>
                <a:lnTo>
                  <a:pt x="286893" y="33654"/>
                </a:lnTo>
                <a:lnTo>
                  <a:pt x="288290" y="34162"/>
                </a:lnTo>
                <a:lnTo>
                  <a:pt x="288671" y="35051"/>
                </a:lnTo>
                <a:lnTo>
                  <a:pt x="288290" y="36575"/>
                </a:lnTo>
                <a:lnTo>
                  <a:pt x="287654" y="38735"/>
                </a:lnTo>
                <a:lnTo>
                  <a:pt x="287147" y="40766"/>
                </a:lnTo>
                <a:lnTo>
                  <a:pt x="286385" y="42925"/>
                </a:lnTo>
                <a:lnTo>
                  <a:pt x="285876" y="44958"/>
                </a:lnTo>
                <a:lnTo>
                  <a:pt x="285115" y="45212"/>
                </a:lnTo>
                <a:lnTo>
                  <a:pt x="329021" y="45212"/>
                </a:lnTo>
                <a:lnTo>
                  <a:pt x="327699" y="38397"/>
                </a:lnTo>
                <a:lnTo>
                  <a:pt x="317060" y="22351"/>
                </a:lnTo>
                <a:close/>
              </a:path>
            </a:pathLst>
          </a:custGeom>
          <a:solidFill>
            <a:srgbClr val="A1A1A1"/>
          </a:solidFill>
        </p:spPr>
        <p:txBody>
          <a:bodyPr wrap="square" lIns="0" tIns="0" rIns="0" bIns="0" rtlCol="0"/>
          <a:lstStyle/>
          <a:p>
            <a:endParaRPr/>
          </a:p>
        </p:txBody>
      </p:sp>
      <p:sp>
        <p:nvSpPr>
          <p:cNvPr id="24" name="object 24"/>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44</a:t>
            </a:fld>
            <a:endParaRPr dirty="0"/>
          </a:p>
        </p:txBody>
      </p:sp>
      <p:sp>
        <p:nvSpPr>
          <p:cNvPr id="25" name="object 25"/>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70475" y="2937764"/>
            <a:ext cx="2052955" cy="438784"/>
          </a:xfrm>
          <a:prstGeom prst="rect">
            <a:avLst/>
          </a:prstGeom>
        </p:spPr>
        <p:txBody>
          <a:bodyPr vert="horz" wrap="square" lIns="0" tIns="0" rIns="0" bIns="0" rtlCol="0">
            <a:spAutoFit/>
          </a:bodyPr>
          <a:lstStyle/>
          <a:p>
            <a:pPr marL="12700">
              <a:lnSpc>
                <a:spcPct val="100000"/>
              </a:lnSpc>
            </a:pPr>
            <a:r>
              <a:rPr sz="2800" spc="-5" dirty="0">
                <a:latin typeface="微软雅黑"/>
                <a:cs typeface="微软雅黑"/>
              </a:rPr>
              <a:t>1.5</a:t>
            </a:r>
            <a:r>
              <a:rPr sz="2800" spc="-90" dirty="0">
                <a:latin typeface="微软雅黑"/>
                <a:cs typeface="微软雅黑"/>
              </a:rPr>
              <a:t> </a:t>
            </a:r>
            <a:r>
              <a:rPr sz="2800" spc="-10" dirty="0"/>
              <a:t>解决方案</a:t>
            </a:r>
            <a:endParaRPr sz="2800">
              <a:latin typeface="微软雅黑"/>
              <a:cs typeface="微软雅黑"/>
            </a:endParaRPr>
          </a:p>
        </p:txBody>
      </p:sp>
      <p:sp>
        <p:nvSpPr>
          <p:cNvPr id="3" name="object 3"/>
          <p:cNvSpPr txBox="1"/>
          <p:nvPr/>
        </p:nvSpPr>
        <p:spPr>
          <a:xfrm>
            <a:off x="11064367" y="518159"/>
            <a:ext cx="953769"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p:txBody>
      </p:sp>
      <p:sp>
        <p:nvSpPr>
          <p:cNvPr id="4" name="object 4"/>
          <p:cNvSpPr/>
          <p:nvPr/>
        </p:nvSpPr>
        <p:spPr>
          <a:xfrm>
            <a:off x="12021311" y="457200"/>
            <a:ext cx="161544" cy="32308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45</a:t>
            </a:fld>
            <a:endParaRPr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解决方案</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解决方案：在底层平台的基础上进行扩展，可分为通用解决方</a:t>
            </a:r>
          </a:p>
          <a:p>
            <a:pPr marL="12700">
              <a:lnSpc>
                <a:spcPts val="2735"/>
              </a:lnSpc>
            </a:pPr>
            <a:r>
              <a:rPr spc="-5" dirty="0"/>
              <a:t>案和定制化行业解决方案</a:t>
            </a:r>
          </a:p>
        </p:txBody>
      </p:sp>
      <p:sp>
        <p:nvSpPr>
          <p:cNvPr id="5" name="object 5"/>
          <p:cNvSpPr txBox="1">
            <a:spLocks noGrp="1"/>
          </p:cNvSpPr>
          <p:nvPr>
            <p:ph type="body" idx="1"/>
          </p:nvPr>
        </p:nvSpPr>
        <p:spPr>
          <a:prstGeom prst="rect">
            <a:avLst/>
          </a:prstGeom>
        </p:spPr>
        <p:txBody>
          <a:bodyPr vert="horz" wrap="square" lIns="0" tIns="0" rIns="0" bIns="0" rtlCol="0">
            <a:spAutoFit/>
          </a:bodyPr>
          <a:lstStyle/>
          <a:p>
            <a:pPr marL="457200">
              <a:lnSpc>
                <a:spcPct val="100000"/>
              </a:lnSpc>
            </a:pPr>
            <a:r>
              <a:rPr spc="540" dirty="0">
                <a:solidFill>
                  <a:srgbClr val="1D9ED2"/>
                </a:solidFill>
                <a:latin typeface="Arial Unicode MS"/>
                <a:cs typeface="Arial Unicode MS"/>
              </a:rPr>
              <a:t>◆</a:t>
            </a:r>
            <a:r>
              <a:rPr spc="375" dirty="0">
                <a:solidFill>
                  <a:srgbClr val="1D9ED2"/>
                </a:solidFill>
                <a:latin typeface="Arial Unicode MS"/>
                <a:cs typeface="Arial Unicode MS"/>
              </a:rPr>
              <a:t> </a:t>
            </a:r>
            <a:r>
              <a:rPr dirty="0"/>
              <a:t>区块链解决方案主要是指在底层平台的基础上进行扩展，目的是便于开发者基于区块链技术开发出产品和应用，或者是服务商直接为客</a:t>
            </a:r>
          </a:p>
          <a:p>
            <a:pPr marL="743585">
              <a:lnSpc>
                <a:spcPct val="100000"/>
              </a:lnSpc>
              <a:spcBef>
                <a:spcPts val="840"/>
              </a:spcBef>
            </a:pPr>
            <a:r>
              <a:rPr dirty="0"/>
              <a:t>户提供针对具体业务场景的解决方案。</a:t>
            </a:r>
          </a:p>
          <a:p>
            <a:pPr marL="743585" marR="5080" indent="-287020">
              <a:lnSpc>
                <a:spcPct val="150000"/>
              </a:lnSpc>
            </a:pPr>
            <a:r>
              <a:rPr spc="540" dirty="0">
                <a:solidFill>
                  <a:srgbClr val="1D9ED2"/>
                </a:solidFill>
                <a:latin typeface="Arial Unicode MS"/>
                <a:cs typeface="Arial Unicode MS"/>
              </a:rPr>
              <a:t>◆</a:t>
            </a:r>
            <a:r>
              <a:rPr spc="385" dirty="0">
                <a:solidFill>
                  <a:srgbClr val="1D9ED2"/>
                </a:solidFill>
                <a:latin typeface="Arial Unicode MS"/>
                <a:cs typeface="Arial Unicode MS"/>
              </a:rPr>
              <a:t> </a:t>
            </a:r>
            <a:r>
              <a:rPr dirty="0"/>
              <a:t>对于大部分传统企业及中小型企业而言，距离区块链技术的真正落地应用并创造商业价值，还需克服许多障碍。由此，区块链解决方案  提供商的企业级解决方案成为各传统企业和中小企业迈向未来的新方向。</a:t>
            </a:r>
          </a:p>
          <a:p>
            <a:pPr marL="457200">
              <a:lnSpc>
                <a:spcPct val="100000"/>
              </a:lnSpc>
              <a:spcBef>
                <a:spcPts val="840"/>
              </a:spcBef>
            </a:pPr>
            <a:r>
              <a:rPr spc="540" dirty="0">
                <a:solidFill>
                  <a:srgbClr val="1D9ED2"/>
                </a:solidFill>
                <a:latin typeface="Arial Unicode MS"/>
                <a:cs typeface="Arial Unicode MS"/>
              </a:rPr>
              <a:t>◆</a:t>
            </a:r>
            <a:r>
              <a:rPr spc="395" dirty="0">
                <a:solidFill>
                  <a:srgbClr val="1D9ED2"/>
                </a:solidFill>
                <a:latin typeface="Arial Unicode MS"/>
                <a:cs typeface="Arial Unicode MS"/>
              </a:rPr>
              <a:t> </a:t>
            </a:r>
            <a:r>
              <a:rPr dirty="0"/>
              <a:t>区块链解决方案提供商的产品和服务可以分为两种：通用解决方案和定制化行业解决方案。如百度发布通用的区块链</a:t>
            </a:r>
            <a:r>
              <a:rPr dirty="0">
                <a:latin typeface="微软雅黑"/>
                <a:cs typeface="微软雅黑"/>
              </a:rPr>
              <a:t>3.0</a:t>
            </a:r>
            <a:r>
              <a:rPr dirty="0"/>
              <a:t>解决方案网络</a:t>
            </a:r>
          </a:p>
          <a:p>
            <a:pPr marL="743585">
              <a:lnSpc>
                <a:spcPct val="100000"/>
              </a:lnSpc>
              <a:spcBef>
                <a:spcPts val="840"/>
              </a:spcBef>
            </a:pPr>
            <a:r>
              <a:rPr spc="-5" dirty="0"/>
              <a:t>系统超级链，除此之外还提供内容版权、信息溯源、文化娱乐等行业定制解决方案。</a:t>
            </a: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819655" y="3944417"/>
            <a:ext cx="567055" cy="511809"/>
          </a:xfrm>
          <a:custGeom>
            <a:avLst/>
            <a:gdLst/>
            <a:ahLst/>
            <a:cxnLst/>
            <a:rect l="l" t="t" r="r" b="b"/>
            <a:pathLst>
              <a:path w="567055" h="511810">
                <a:moveTo>
                  <a:pt x="449199" y="276173"/>
                </a:moveTo>
                <a:lnTo>
                  <a:pt x="403298" y="285424"/>
                </a:lnTo>
                <a:lnTo>
                  <a:pt x="365839" y="310653"/>
                </a:lnTo>
                <a:lnTo>
                  <a:pt x="340596" y="348075"/>
                </a:lnTo>
                <a:lnTo>
                  <a:pt x="331343" y="393902"/>
                </a:lnTo>
                <a:lnTo>
                  <a:pt x="340596" y="439802"/>
                </a:lnTo>
                <a:lnTo>
                  <a:pt x="365839" y="477262"/>
                </a:lnTo>
                <a:lnTo>
                  <a:pt x="403298" y="502505"/>
                </a:lnTo>
                <a:lnTo>
                  <a:pt x="449199" y="511758"/>
                </a:lnTo>
                <a:lnTo>
                  <a:pt x="495026" y="502505"/>
                </a:lnTo>
                <a:lnTo>
                  <a:pt x="532447" y="477262"/>
                </a:lnTo>
                <a:lnTo>
                  <a:pt x="556002" y="442289"/>
                </a:lnTo>
                <a:lnTo>
                  <a:pt x="433958" y="442289"/>
                </a:lnTo>
                <a:lnTo>
                  <a:pt x="411352" y="419683"/>
                </a:lnTo>
                <a:lnTo>
                  <a:pt x="389763" y="397839"/>
                </a:lnTo>
                <a:lnTo>
                  <a:pt x="412369" y="375360"/>
                </a:lnTo>
                <a:lnTo>
                  <a:pt x="455909" y="375360"/>
                </a:lnTo>
                <a:lnTo>
                  <a:pt x="485901" y="345515"/>
                </a:lnTo>
                <a:lnTo>
                  <a:pt x="555951" y="345515"/>
                </a:lnTo>
                <a:lnTo>
                  <a:pt x="532447" y="310653"/>
                </a:lnTo>
                <a:lnTo>
                  <a:pt x="495026" y="285424"/>
                </a:lnTo>
                <a:lnTo>
                  <a:pt x="449199" y="276173"/>
                </a:lnTo>
                <a:close/>
              </a:path>
              <a:path w="567055" h="511810">
                <a:moveTo>
                  <a:pt x="256105" y="0"/>
                </a:moveTo>
                <a:lnTo>
                  <a:pt x="215392" y="4393"/>
                </a:lnTo>
                <a:lnTo>
                  <a:pt x="176466" y="27364"/>
                </a:lnTo>
                <a:lnTo>
                  <a:pt x="147034" y="60813"/>
                </a:lnTo>
                <a:lnTo>
                  <a:pt x="133732" y="100024"/>
                </a:lnTo>
                <a:lnTo>
                  <a:pt x="133207" y="111867"/>
                </a:lnTo>
                <a:lnTo>
                  <a:pt x="134086" y="124043"/>
                </a:lnTo>
                <a:lnTo>
                  <a:pt x="136166" y="136727"/>
                </a:lnTo>
                <a:lnTo>
                  <a:pt x="136651" y="139521"/>
                </a:lnTo>
                <a:lnTo>
                  <a:pt x="137287" y="142569"/>
                </a:lnTo>
                <a:lnTo>
                  <a:pt x="138175" y="145490"/>
                </a:lnTo>
                <a:lnTo>
                  <a:pt x="131893" y="147296"/>
                </a:lnTo>
                <a:lnTo>
                  <a:pt x="127349" y="153554"/>
                </a:lnTo>
                <a:lnTo>
                  <a:pt x="126281" y="166100"/>
                </a:lnTo>
                <a:lnTo>
                  <a:pt x="130429" y="186765"/>
                </a:lnTo>
                <a:lnTo>
                  <a:pt x="135981" y="203507"/>
                </a:lnTo>
                <a:lnTo>
                  <a:pt x="141208" y="214070"/>
                </a:lnTo>
                <a:lnTo>
                  <a:pt x="146055" y="219733"/>
                </a:lnTo>
                <a:lnTo>
                  <a:pt x="150368" y="221563"/>
                </a:lnTo>
                <a:lnTo>
                  <a:pt x="152265" y="230842"/>
                </a:lnTo>
                <a:lnTo>
                  <a:pt x="155257" y="240454"/>
                </a:lnTo>
                <a:lnTo>
                  <a:pt x="159297" y="250209"/>
                </a:lnTo>
                <a:lnTo>
                  <a:pt x="164337" y="259917"/>
                </a:lnTo>
                <a:lnTo>
                  <a:pt x="164337" y="309447"/>
                </a:lnTo>
                <a:lnTo>
                  <a:pt x="163449" y="310971"/>
                </a:lnTo>
                <a:lnTo>
                  <a:pt x="161925" y="311733"/>
                </a:lnTo>
                <a:lnTo>
                  <a:pt x="142480" y="321744"/>
                </a:lnTo>
                <a:lnTo>
                  <a:pt x="108378" y="341054"/>
                </a:lnTo>
                <a:lnTo>
                  <a:pt x="65109" y="368722"/>
                </a:lnTo>
                <a:lnTo>
                  <a:pt x="18161" y="403808"/>
                </a:lnTo>
                <a:lnTo>
                  <a:pt x="0" y="441908"/>
                </a:lnTo>
                <a:lnTo>
                  <a:pt x="0" y="486231"/>
                </a:lnTo>
                <a:lnTo>
                  <a:pt x="1962" y="495980"/>
                </a:lnTo>
                <a:lnTo>
                  <a:pt x="7318" y="503932"/>
                </a:lnTo>
                <a:lnTo>
                  <a:pt x="15269" y="509287"/>
                </a:lnTo>
                <a:lnTo>
                  <a:pt x="25018" y="511250"/>
                </a:lnTo>
                <a:lnTo>
                  <a:pt x="351027" y="511250"/>
                </a:lnTo>
                <a:lnTo>
                  <a:pt x="328183" y="487753"/>
                </a:lnTo>
                <a:lnTo>
                  <a:pt x="310864" y="459767"/>
                </a:lnTo>
                <a:lnTo>
                  <a:pt x="299878" y="428186"/>
                </a:lnTo>
                <a:lnTo>
                  <a:pt x="296037" y="393902"/>
                </a:lnTo>
                <a:lnTo>
                  <a:pt x="298140" y="368722"/>
                </a:lnTo>
                <a:lnTo>
                  <a:pt x="298228" y="368121"/>
                </a:lnTo>
                <a:lnTo>
                  <a:pt x="304355" y="344102"/>
                </a:lnTo>
                <a:lnTo>
                  <a:pt x="314253" y="321554"/>
                </a:lnTo>
                <a:lnTo>
                  <a:pt x="327532" y="301065"/>
                </a:lnTo>
                <a:lnTo>
                  <a:pt x="327532" y="259917"/>
                </a:lnTo>
                <a:lnTo>
                  <a:pt x="332501" y="250209"/>
                </a:lnTo>
                <a:lnTo>
                  <a:pt x="336518" y="240454"/>
                </a:lnTo>
                <a:lnTo>
                  <a:pt x="339534" y="230842"/>
                </a:lnTo>
                <a:lnTo>
                  <a:pt x="341502" y="221563"/>
                </a:lnTo>
                <a:lnTo>
                  <a:pt x="345758" y="219733"/>
                </a:lnTo>
                <a:lnTo>
                  <a:pt x="350567" y="214118"/>
                </a:lnTo>
                <a:lnTo>
                  <a:pt x="355861" y="203453"/>
                </a:lnTo>
                <a:lnTo>
                  <a:pt x="361442" y="186765"/>
                </a:lnTo>
                <a:lnTo>
                  <a:pt x="365472" y="165796"/>
                </a:lnTo>
                <a:lnTo>
                  <a:pt x="364251" y="153221"/>
                </a:lnTo>
                <a:lnTo>
                  <a:pt x="359531" y="147099"/>
                </a:lnTo>
                <a:lnTo>
                  <a:pt x="353060" y="145490"/>
                </a:lnTo>
                <a:lnTo>
                  <a:pt x="353949" y="142569"/>
                </a:lnTo>
                <a:lnTo>
                  <a:pt x="354711" y="139521"/>
                </a:lnTo>
                <a:lnTo>
                  <a:pt x="355219" y="136727"/>
                </a:lnTo>
                <a:lnTo>
                  <a:pt x="357094" y="81365"/>
                </a:lnTo>
                <a:lnTo>
                  <a:pt x="345741" y="52066"/>
                </a:lnTo>
                <a:lnTo>
                  <a:pt x="331412" y="40554"/>
                </a:lnTo>
                <a:lnTo>
                  <a:pt x="324357" y="38556"/>
                </a:lnTo>
                <a:lnTo>
                  <a:pt x="322828" y="36058"/>
                </a:lnTo>
                <a:lnTo>
                  <a:pt x="284938" y="6754"/>
                </a:lnTo>
                <a:lnTo>
                  <a:pt x="271605" y="2424"/>
                </a:lnTo>
                <a:lnTo>
                  <a:pt x="256105" y="0"/>
                </a:lnTo>
                <a:close/>
              </a:path>
              <a:path w="567055" h="511810">
                <a:moveTo>
                  <a:pt x="555951" y="345515"/>
                </a:moveTo>
                <a:lnTo>
                  <a:pt x="485901" y="345515"/>
                </a:lnTo>
                <a:lnTo>
                  <a:pt x="508381" y="368121"/>
                </a:lnTo>
                <a:lnTo>
                  <a:pt x="433958" y="442289"/>
                </a:lnTo>
                <a:lnTo>
                  <a:pt x="556002" y="442289"/>
                </a:lnTo>
                <a:lnTo>
                  <a:pt x="557676" y="439802"/>
                </a:lnTo>
                <a:lnTo>
                  <a:pt x="566927" y="393902"/>
                </a:lnTo>
                <a:lnTo>
                  <a:pt x="557676" y="348075"/>
                </a:lnTo>
                <a:lnTo>
                  <a:pt x="555951" y="345515"/>
                </a:lnTo>
                <a:close/>
              </a:path>
              <a:path w="567055" h="511810">
                <a:moveTo>
                  <a:pt x="455909" y="375360"/>
                </a:moveTo>
                <a:lnTo>
                  <a:pt x="412369" y="375360"/>
                </a:lnTo>
                <a:lnTo>
                  <a:pt x="434086" y="397077"/>
                </a:lnTo>
                <a:lnTo>
                  <a:pt x="455909" y="375360"/>
                </a:lnTo>
                <a:close/>
              </a:path>
            </a:pathLst>
          </a:custGeom>
          <a:solidFill>
            <a:srgbClr val="1D9ED2"/>
          </a:solidFill>
        </p:spPr>
        <p:txBody>
          <a:bodyPr wrap="square" lIns="0" tIns="0" rIns="0" bIns="0" rtlCol="0"/>
          <a:lstStyle/>
          <a:p>
            <a:endParaRPr/>
          </a:p>
        </p:txBody>
      </p:sp>
      <p:sp>
        <p:nvSpPr>
          <p:cNvPr id="8" name="object 8"/>
          <p:cNvSpPr/>
          <p:nvPr/>
        </p:nvSpPr>
        <p:spPr>
          <a:xfrm>
            <a:off x="9854763" y="3933444"/>
            <a:ext cx="549910" cy="553720"/>
          </a:xfrm>
          <a:custGeom>
            <a:avLst/>
            <a:gdLst/>
            <a:ahLst/>
            <a:cxnLst/>
            <a:rect l="l" t="t" r="r" b="b"/>
            <a:pathLst>
              <a:path w="549909" h="553720">
                <a:moveTo>
                  <a:pt x="386516" y="309752"/>
                </a:moveTo>
                <a:lnTo>
                  <a:pt x="272978" y="309752"/>
                </a:lnTo>
                <a:lnTo>
                  <a:pt x="286567" y="323341"/>
                </a:lnTo>
                <a:lnTo>
                  <a:pt x="278947" y="331088"/>
                </a:lnTo>
                <a:lnTo>
                  <a:pt x="274629" y="335406"/>
                </a:lnTo>
                <a:lnTo>
                  <a:pt x="272089" y="341248"/>
                </a:lnTo>
                <a:lnTo>
                  <a:pt x="272089" y="353567"/>
                </a:lnTo>
                <a:lnTo>
                  <a:pt x="274629" y="359409"/>
                </a:lnTo>
                <a:lnTo>
                  <a:pt x="308157" y="392810"/>
                </a:lnTo>
                <a:lnTo>
                  <a:pt x="307141" y="395858"/>
                </a:lnTo>
                <a:lnTo>
                  <a:pt x="306506" y="399160"/>
                </a:lnTo>
                <a:lnTo>
                  <a:pt x="306537" y="410406"/>
                </a:lnTo>
                <a:lnTo>
                  <a:pt x="309681" y="417575"/>
                </a:lnTo>
                <a:lnTo>
                  <a:pt x="315015" y="423163"/>
                </a:lnTo>
                <a:lnTo>
                  <a:pt x="442396" y="550163"/>
                </a:lnTo>
                <a:lnTo>
                  <a:pt x="449762" y="553211"/>
                </a:lnTo>
                <a:lnTo>
                  <a:pt x="465510" y="553211"/>
                </a:lnTo>
                <a:lnTo>
                  <a:pt x="472749" y="550163"/>
                </a:lnTo>
                <a:lnTo>
                  <a:pt x="478337" y="544702"/>
                </a:lnTo>
                <a:lnTo>
                  <a:pt x="546536" y="476630"/>
                </a:lnTo>
                <a:lnTo>
                  <a:pt x="549584" y="469264"/>
                </a:lnTo>
                <a:lnTo>
                  <a:pt x="549584" y="453516"/>
                </a:lnTo>
                <a:lnTo>
                  <a:pt x="419282" y="319150"/>
                </a:lnTo>
                <a:lnTo>
                  <a:pt x="410318" y="312292"/>
                </a:lnTo>
                <a:lnTo>
                  <a:pt x="389056" y="312292"/>
                </a:lnTo>
                <a:lnTo>
                  <a:pt x="386516" y="309752"/>
                </a:lnTo>
                <a:close/>
              </a:path>
              <a:path w="549909" h="553720">
                <a:moveTo>
                  <a:pt x="224547" y="389254"/>
                </a:moveTo>
                <a:lnTo>
                  <a:pt x="81462" y="389254"/>
                </a:lnTo>
                <a:lnTo>
                  <a:pt x="85399" y="389508"/>
                </a:lnTo>
                <a:lnTo>
                  <a:pt x="98260" y="390905"/>
                </a:lnTo>
                <a:lnTo>
                  <a:pt x="131071" y="413146"/>
                </a:lnTo>
                <a:lnTo>
                  <a:pt x="134354" y="440054"/>
                </a:lnTo>
                <a:lnTo>
                  <a:pt x="134802" y="443864"/>
                </a:lnTo>
                <a:lnTo>
                  <a:pt x="78668" y="500125"/>
                </a:lnTo>
                <a:lnTo>
                  <a:pt x="75493" y="503427"/>
                </a:lnTo>
                <a:lnTo>
                  <a:pt x="74223" y="507491"/>
                </a:lnTo>
                <a:lnTo>
                  <a:pt x="75112" y="511428"/>
                </a:lnTo>
                <a:lnTo>
                  <a:pt x="113339" y="523366"/>
                </a:lnTo>
                <a:lnTo>
                  <a:pt x="135538" y="521206"/>
                </a:lnTo>
                <a:lnTo>
                  <a:pt x="176079" y="504453"/>
                </a:lnTo>
                <a:lnTo>
                  <a:pt x="207603" y="472967"/>
                </a:lnTo>
                <a:lnTo>
                  <a:pt x="224442" y="432462"/>
                </a:lnTo>
                <a:lnTo>
                  <a:pt x="226623" y="410209"/>
                </a:lnTo>
                <a:lnTo>
                  <a:pt x="225988" y="398240"/>
                </a:lnTo>
                <a:lnTo>
                  <a:pt x="224547" y="389254"/>
                </a:lnTo>
                <a:close/>
              </a:path>
              <a:path w="549909" h="553720">
                <a:moveTo>
                  <a:pt x="113339" y="297052"/>
                </a:moveTo>
                <a:lnTo>
                  <a:pt x="69873" y="305625"/>
                </a:lnTo>
                <a:lnTo>
                  <a:pt x="33075" y="330199"/>
                </a:lnTo>
                <a:lnTo>
                  <a:pt x="3770" y="381174"/>
                </a:lnTo>
                <a:lnTo>
                  <a:pt x="0" y="410406"/>
                </a:lnTo>
                <a:lnTo>
                  <a:pt x="3992" y="440054"/>
                </a:lnTo>
                <a:lnTo>
                  <a:pt x="5262" y="445007"/>
                </a:lnTo>
                <a:lnTo>
                  <a:pt x="9834" y="448436"/>
                </a:lnTo>
                <a:lnTo>
                  <a:pt x="16946" y="448436"/>
                </a:lnTo>
                <a:lnTo>
                  <a:pt x="20121" y="447801"/>
                </a:lnTo>
                <a:lnTo>
                  <a:pt x="23169" y="444880"/>
                </a:lnTo>
                <a:lnTo>
                  <a:pt x="57923" y="410336"/>
                </a:lnTo>
                <a:lnTo>
                  <a:pt x="77402" y="390902"/>
                </a:lnTo>
                <a:lnTo>
                  <a:pt x="78922" y="389508"/>
                </a:lnTo>
                <a:lnTo>
                  <a:pt x="81462" y="389254"/>
                </a:lnTo>
                <a:lnTo>
                  <a:pt x="224547" y="389254"/>
                </a:lnTo>
                <a:lnTo>
                  <a:pt x="224115" y="386556"/>
                </a:lnTo>
                <a:lnTo>
                  <a:pt x="221051" y="375205"/>
                </a:lnTo>
                <a:lnTo>
                  <a:pt x="216844" y="364235"/>
                </a:lnTo>
                <a:lnTo>
                  <a:pt x="219384" y="362584"/>
                </a:lnTo>
                <a:lnTo>
                  <a:pt x="221797" y="360679"/>
                </a:lnTo>
                <a:lnTo>
                  <a:pt x="223956" y="358393"/>
                </a:lnTo>
                <a:lnTo>
                  <a:pt x="272978" y="309752"/>
                </a:lnTo>
                <a:lnTo>
                  <a:pt x="386516" y="309752"/>
                </a:lnTo>
                <a:lnTo>
                  <a:pt x="383595" y="306831"/>
                </a:lnTo>
                <a:lnTo>
                  <a:pt x="159313" y="306831"/>
                </a:lnTo>
                <a:lnTo>
                  <a:pt x="148326" y="302625"/>
                </a:lnTo>
                <a:lnTo>
                  <a:pt x="136945" y="299561"/>
                </a:lnTo>
                <a:lnTo>
                  <a:pt x="125255" y="297688"/>
                </a:lnTo>
                <a:lnTo>
                  <a:pt x="113339" y="297052"/>
                </a:lnTo>
                <a:close/>
              </a:path>
              <a:path w="549909" h="553720">
                <a:moveTo>
                  <a:pt x="406328" y="310641"/>
                </a:moveTo>
                <a:lnTo>
                  <a:pt x="395279" y="310641"/>
                </a:lnTo>
                <a:lnTo>
                  <a:pt x="391977" y="311149"/>
                </a:lnTo>
                <a:lnTo>
                  <a:pt x="389056" y="312292"/>
                </a:lnTo>
                <a:lnTo>
                  <a:pt x="410318" y="312292"/>
                </a:lnTo>
                <a:lnTo>
                  <a:pt x="406328" y="310641"/>
                </a:lnTo>
                <a:close/>
              </a:path>
              <a:path w="549909" h="553720">
                <a:moveTo>
                  <a:pt x="176157" y="147827"/>
                </a:moveTo>
                <a:lnTo>
                  <a:pt x="110926" y="147827"/>
                </a:lnTo>
                <a:lnTo>
                  <a:pt x="111053" y="148081"/>
                </a:lnTo>
                <a:lnTo>
                  <a:pt x="213923" y="250824"/>
                </a:lnTo>
                <a:lnTo>
                  <a:pt x="162869" y="301878"/>
                </a:lnTo>
                <a:lnTo>
                  <a:pt x="160964" y="304291"/>
                </a:lnTo>
                <a:lnTo>
                  <a:pt x="159313" y="306831"/>
                </a:lnTo>
                <a:lnTo>
                  <a:pt x="383595" y="306831"/>
                </a:lnTo>
                <a:lnTo>
                  <a:pt x="367466" y="290702"/>
                </a:lnTo>
                <a:lnTo>
                  <a:pt x="319333" y="290702"/>
                </a:lnTo>
                <a:lnTo>
                  <a:pt x="305617" y="276986"/>
                </a:lnTo>
                <a:lnTo>
                  <a:pt x="364170" y="218185"/>
                </a:lnTo>
                <a:lnTo>
                  <a:pt x="246689" y="218185"/>
                </a:lnTo>
                <a:lnTo>
                  <a:pt x="176157" y="147827"/>
                </a:lnTo>
                <a:close/>
              </a:path>
              <a:path w="549909" h="553720">
                <a:moveTo>
                  <a:pt x="349559" y="276351"/>
                </a:moveTo>
                <a:lnTo>
                  <a:pt x="337113" y="276351"/>
                </a:lnTo>
                <a:lnTo>
                  <a:pt x="331398" y="278764"/>
                </a:lnTo>
                <a:lnTo>
                  <a:pt x="326953" y="282955"/>
                </a:lnTo>
                <a:lnTo>
                  <a:pt x="319333" y="290702"/>
                </a:lnTo>
                <a:lnTo>
                  <a:pt x="367466" y="290702"/>
                </a:lnTo>
                <a:lnTo>
                  <a:pt x="359719" y="282955"/>
                </a:lnTo>
                <a:lnTo>
                  <a:pt x="355401" y="278764"/>
                </a:lnTo>
                <a:lnTo>
                  <a:pt x="349559" y="276351"/>
                </a:lnTo>
                <a:close/>
              </a:path>
              <a:path w="549909" h="553720">
                <a:moveTo>
                  <a:pt x="455154" y="216661"/>
                </a:moveTo>
                <a:lnTo>
                  <a:pt x="365688" y="216661"/>
                </a:lnTo>
                <a:lnTo>
                  <a:pt x="376467" y="220622"/>
                </a:lnTo>
                <a:lnTo>
                  <a:pt x="387627" y="223392"/>
                </a:lnTo>
                <a:lnTo>
                  <a:pt x="399121" y="225020"/>
                </a:lnTo>
                <a:lnTo>
                  <a:pt x="410900" y="225551"/>
                </a:lnTo>
                <a:lnTo>
                  <a:pt x="433099" y="223432"/>
                </a:lnTo>
                <a:lnTo>
                  <a:pt x="454191" y="217169"/>
                </a:lnTo>
                <a:lnTo>
                  <a:pt x="455154" y="216661"/>
                </a:lnTo>
                <a:close/>
              </a:path>
              <a:path w="549909" h="553720">
                <a:moveTo>
                  <a:pt x="410900" y="0"/>
                </a:moveTo>
                <a:lnTo>
                  <a:pt x="367434" y="8572"/>
                </a:lnTo>
                <a:lnTo>
                  <a:pt x="330636" y="33146"/>
                </a:lnTo>
                <a:lnTo>
                  <a:pt x="299378" y="92821"/>
                </a:lnTo>
                <a:lnTo>
                  <a:pt x="298293" y="125926"/>
                </a:lnTo>
                <a:lnTo>
                  <a:pt x="306887" y="158114"/>
                </a:lnTo>
                <a:lnTo>
                  <a:pt x="246689" y="218185"/>
                </a:lnTo>
                <a:lnTo>
                  <a:pt x="364170" y="218185"/>
                </a:lnTo>
                <a:lnTo>
                  <a:pt x="365688" y="216661"/>
                </a:lnTo>
                <a:lnTo>
                  <a:pt x="455154" y="216661"/>
                </a:lnTo>
                <a:lnTo>
                  <a:pt x="490910" y="192785"/>
                </a:lnTo>
                <a:lnTo>
                  <a:pt x="520279" y="141938"/>
                </a:lnTo>
                <a:lnTo>
                  <a:pt x="521303" y="134111"/>
                </a:lnTo>
                <a:lnTo>
                  <a:pt x="442777" y="134111"/>
                </a:lnTo>
                <a:lnTo>
                  <a:pt x="439729" y="133984"/>
                </a:lnTo>
                <a:lnTo>
                  <a:pt x="438840" y="133857"/>
                </a:lnTo>
                <a:lnTo>
                  <a:pt x="426027" y="132464"/>
                </a:lnTo>
                <a:lnTo>
                  <a:pt x="413678" y="130714"/>
                </a:lnTo>
                <a:lnTo>
                  <a:pt x="391701" y="97728"/>
                </a:lnTo>
                <a:lnTo>
                  <a:pt x="390326" y="84454"/>
                </a:lnTo>
                <a:lnTo>
                  <a:pt x="390072" y="83946"/>
                </a:lnTo>
                <a:lnTo>
                  <a:pt x="389945" y="83184"/>
                </a:lnTo>
                <a:lnTo>
                  <a:pt x="389564" y="79374"/>
                </a:lnTo>
                <a:lnTo>
                  <a:pt x="392993" y="76072"/>
                </a:lnTo>
                <a:lnTo>
                  <a:pt x="435609" y="33146"/>
                </a:lnTo>
                <a:lnTo>
                  <a:pt x="448746" y="19938"/>
                </a:lnTo>
                <a:lnTo>
                  <a:pt x="450016" y="16001"/>
                </a:lnTo>
                <a:lnTo>
                  <a:pt x="448873" y="12064"/>
                </a:lnTo>
                <a:lnTo>
                  <a:pt x="447603" y="7365"/>
                </a:lnTo>
                <a:lnTo>
                  <a:pt x="418345" y="240"/>
                </a:lnTo>
                <a:lnTo>
                  <a:pt x="410900" y="0"/>
                </a:lnTo>
                <a:close/>
              </a:path>
              <a:path w="549909" h="553720">
                <a:moveTo>
                  <a:pt x="88320" y="29209"/>
                </a:moveTo>
                <a:lnTo>
                  <a:pt x="78922" y="29209"/>
                </a:lnTo>
                <a:lnTo>
                  <a:pt x="74604" y="30098"/>
                </a:lnTo>
                <a:lnTo>
                  <a:pt x="30154" y="74548"/>
                </a:lnTo>
                <a:lnTo>
                  <a:pt x="25328" y="79120"/>
                </a:lnTo>
                <a:lnTo>
                  <a:pt x="23966" y="84454"/>
                </a:lnTo>
                <a:lnTo>
                  <a:pt x="23846" y="85238"/>
                </a:lnTo>
                <a:lnTo>
                  <a:pt x="25455" y="90931"/>
                </a:lnTo>
                <a:lnTo>
                  <a:pt x="66222" y="134365"/>
                </a:lnTo>
                <a:lnTo>
                  <a:pt x="100512" y="149097"/>
                </a:lnTo>
                <a:lnTo>
                  <a:pt x="104068" y="149097"/>
                </a:lnTo>
                <a:lnTo>
                  <a:pt x="107497" y="148716"/>
                </a:lnTo>
                <a:lnTo>
                  <a:pt x="110926" y="147827"/>
                </a:lnTo>
                <a:lnTo>
                  <a:pt x="176157" y="147827"/>
                </a:lnTo>
                <a:lnTo>
                  <a:pt x="143692" y="115442"/>
                </a:lnTo>
                <a:lnTo>
                  <a:pt x="143565" y="115188"/>
                </a:lnTo>
                <a:lnTo>
                  <a:pt x="144581" y="111251"/>
                </a:lnTo>
                <a:lnTo>
                  <a:pt x="144962" y="107187"/>
                </a:lnTo>
                <a:lnTo>
                  <a:pt x="130103" y="70611"/>
                </a:lnTo>
                <a:lnTo>
                  <a:pt x="93400" y="33908"/>
                </a:lnTo>
                <a:lnTo>
                  <a:pt x="92638" y="33273"/>
                </a:lnTo>
                <a:lnTo>
                  <a:pt x="88320" y="29209"/>
                </a:lnTo>
                <a:close/>
              </a:path>
              <a:path w="549909" h="553720">
                <a:moveTo>
                  <a:pt x="514151" y="74802"/>
                </a:moveTo>
                <a:lnTo>
                  <a:pt x="507166" y="74802"/>
                </a:lnTo>
                <a:lnTo>
                  <a:pt x="503864" y="75564"/>
                </a:lnTo>
                <a:lnTo>
                  <a:pt x="500943" y="78612"/>
                </a:lnTo>
                <a:lnTo>
                  <a:pt x="446467" y="132464"/>
                </a:lnTo>
                <a:lnTo>
                  <a:pt x="445190" y="133857"/>
                </a:lnTo>
                <a:lnTo>
                  <a:pt x="442777" y="134111"/>
                </a:lnTo>
                <a:lnTo>
                  <a:pt x="521303" y="134111"/>
                </a:lnTo>
                <a:lnTo>
                  <a:pt x="524093" y="112793"/>
                </a:lnTo>
                <a:lnTo>
                  <a:pt x="520120" y="83184"/>
                </a:lnTo>
                <a:lnTo>
                  <a:pt x="518850" y="78358"/>
                </a:lnTo>
                <a:lnTo>
                  <a:pt x="514151" y="74802"/>
                </a:lnTo>
                <a:close/>
              </a:path>
            </a:pathLst>
          </a:custGeom>
          <a:solidFill>
            <a:srgbClr val="1D9ED2"/>
          </a:solidFill>
        </p:spPr>
        <p:txBody>
          <a:bodyPr wrap="square" lIns="0" tIns="0" rIns="0" bIns="0" rtlCol="0"/>
          <a:lstStyle/>
          <a:p>
            <a:endParaRPr/>
          </a:p>
        </p:txBody>
      </p:sp>
      <p:sp>
        <p:nvSpPr>
          <p:cNvPr id="9" name="object 9"/>
          <p:cNvSpPr/>
          <p:nvPr/>
        </p:nvSpPr>
        <p:spPr>
          <a:xfrm>
            <a:off x="3500628" y="3563111"/>
            <a:ext cx="5238115" cy="2095500"/>
          </a:xfrm>
          <a:custGeom>
            <a:avLst/>
            <a:gdLst/>
            <a:ahLst/>
            <a:cxnLst/>
            <a:rect l="l" t="t" r="r" b="b"/>
            <a:pathLst>
              <a:path w="5238115" h="2095500">
                <a:moveTo>
                  <a:pt x="5044762" y="1389507"/>
                </a:moveTo>
                <a:lnTo>
                  <a:pt x="2455291" y="1389507"/>
                </a:lnTo>
                <a:lnTo>
                  <a:pt x="2455291" y="1662683"/>
                </a:lnTo>
                <a:lnTo>
                  <a:pt x="2468153" y="1698128"/>
                </a:lnTo>
                <a:lnTo>
                  <a:pt x="2503233" y="1727073"/>
                </a:lnTo>
                <a:lnTo>
                  <a:pt x="2555267" y="1746587"/>
                </a:lnTo>
                <a:lnTo>
                  <a:pt x="2618994" y="1753743"/>
                </a:lnTo>
                <a:lnTo>
                  <a:pt x="4190238" y="1753743"/>
                </a:lnTo>
                <a:lnTo>
                  <a:pt x="4190238" y="2095500"/>
                </a:lnTo>
                <a:lnTo>
                  <a:pt x="5044762" y="1389507"/>
                </a:lnTo>
                <a:close/>
              </a:path>
              <a:path w="5238115" h="2095500">
                <a:moveTo>
                  <a:pt x="1047750" y="0"/>
                </a:moveTo>
                <a:lnTo>
                  <a:pt x="0" y="865632"/>
                </a:lnTo>
                <a:lnTo>
                  <a:pt x="1047750" y="1731264"/>
                </a:lnTo>
                <a:lnTo>
                  <a:pt x="1047750" y="1389507"/>
                </a:lnTo>
                <a:lnTo>
                  <a:pt x="5044762" y="1389507"/>
                </a:lnTo>
                <a:lnTo>
                  <a:pt x="5237988" y="1229868"/>
                </a:lnTo>
                <a:lnTo>
                  <a:pt x="4603896" y="705993"/>
                </a:lnTo>
                <a:lnTo>
                  <a:pt x="2618994" y="705993"/>
                </a:lnTo>
                <a:lnTo>
                  <a:pt x="2555267" y="698837"/>
                </a:lnTo>
                <a:lnTo>
                  <a:pt x="2503233" y="679323"/>
                </a:lnTo>
                <a:lnTo>
                  <a:pt x="2468153" y="650378"/>
                </a:lnTo>
                <a:lnTo>
                  <a:pt x="2455291" y="614933"/>
                </a:lnTo>
                <a:lnTo>
                  <a:pt x="2468153" y="579489"/>
                </a:lnTo>
                <a:lnTo>
                  <a:pt x="2503233" y="550544"/>
                </a:lnTo>
                <a:lnTo>
                  <a:pt x="2555267" y="531030"/>
                </a:lnTo>
                <a:lnTo>
                  <a:pt x="2682720" y="516719"/>
                </a:lnTo>
                <a:lnTo>
                  <a:pt x="2734754" y="497205"/>
                </a:lnTo>
                <a:lnTo>
                  <a:pt x="2769834" y="468260"/>
                </a:lnTo>
                <a:lnTo>
                  <a:pt x="2782697" y="432815"/>
                </a:lnTo>
                <a:lnTo>
                  <a:pt x="2769834" y="397371"/>
                </a:lnTo>
                <a:lnTo>
                  <a:pt x="2734754" y="368426"/>
                </a:lnTo>
                <a:lnTo>
                  <a:pt x="2682720" y="348912"/>
                </a:lnTo>
                <a:lnTo>
                  <a:pt x="2618994" y="341756"/>
                </a:lnTo>
                <a:lnTo>
                  <a:pt x="1047750" y="341756"/>
                </a:lnTo>
                <a:lnTo>
                  <a:pt x="1047750" y="0"/>
                </a:lnTo>
                <a:close/>
              </a:path>
              <a:path w="5238115" h="2095500">
                <a:moveTo>
                  <a:pt x="4190238" y="364236"/>
                </a:moveTo>
                <a:lnTo>
                  <a:pt x="4190238" y="705993"/>
                </a:lnTo>
                <a:lnTo>
                  <a:pt x="4603896" y="705993"/>
                </a:lnTo>
                <a:lnTo>
                  <a:pt x="4190238" y="364236"/>
                </a:lnTo>
                <a:close/>
              </a:path>
            </a:pathLst>
          </a:custGeom>
          <a:solidFill>
            <a:srgbClr val="D3D3D3"/>
          </a:solidFill>
        </p:spPr>
        <p:txBody>
          <a:bodyPr wrap="square" lIns="0" tIns="0" rIns="0" bIns="0" rtlCol="0"/>
          <a:lstStyle/>
          <a:p>
            <a:endParaRPr/>
          </a:p>
        </p:txBody>
      </p:sp>
      <p:sp>
        <p:nvSpPr>
          <p:cNvPr id="10" name="object 10"/>
          <p:cNvSpPr/>
          <p:nvPr/>
        </p:nvSpPr>
        <p:spPr>
          <a:xfrm>
            <a:off x="5955919" y="3995928"/>
            <a:ext cx="327660" cy="273685"/>
          </a:xfrm>
          <a:custGeom>
            <a:avLst/>
            <a:gdLst/>
            <a:ahLst/>
            <a:cxnLst/>
            <a:rect l="l" t="t" r="r" b="b"/>
            <a:pathLst>
              <a:path w="327660" h="273685">
                <a:moveTo>
                  <a:pt x="327405" y="0"/>
                </a:moveTo>
                <a:lnTo>
                  <a:pt x="314543" y="35444"/>
                </a:lnTo>
                <a:lnTo>
                  <a:pt x="279463" y="64389"/>
                </a:lnTo>
                <a:lnTo>
                  <a:pt x="227429" y="83903"/>
                </a:lnTo>
                <a:lnTo>
                  <a:pt x="99976" y="98214"/>
                </a:lnTo>
                <a:lnTo>
                  <a:pt x="47942" y="117729"/>
                </a:lnTo>
                <a:lnTo>
                  <a:pt x="12862" y="146673"/>
                </a:lnTo>
                <a:lnTo>
                  <a:pt x="0" y="182118"/>
                </a:lnTo>
                <a:lnTo>
                  <a:pt x="12862" y="217562"/>
                </a:lnTo>
                <a:lnTo>
                  <a:pt x="47942" y="246507"/>
                </a:lnTo>
                <a:lnTo>
                  <a:pt x="99976" y="266021"/>
                </a:lnTo>
                <a:lnTo>
                  <a:pt x="163702" y="273177"/>
                </a:lnTo>
                <a:lnTo>
                  <a:pt x="327405" y="273177"/>
                </a:lnTo>
                <a:lnTo>
                  <a:pt x="327405" y="0"/>
                </a:lnTo>
                <a:close/>
              </a:path>
            </a:pathLst>
          </a:custGeom>
          <a:solidFill>
            <a:srgbClr val="AAAAAA"/>
          </a:solidFill>
        </p:spPr>
        <p:txBody>
          <a:bodyPr wrap="square" lIns="0" tIns="0" rIns="0" bIns="0" rtlCol="0"/>
          <a:lstStyle/>
          <a:p>
            <a:endParaRPr/>
          </a:p>
        </p:txBody>
      </p:sp>
      <p:sp>
        <p:nvSpPr>
          <p:cNvPr id="11" name="object 11"/>
          <p:cNvSpPr/>
          <p:nvPr/>
        </p:nvSpPr>
        <p:spPr>
          <a:xfrm>
            <a:off x="3500628" y="3563111"/>
            <a:ext cx="5238115" cy="2095500"/>
          </a:xfrm>
          <a:custGeom>
            <a:avLst/>
            <a:gdLst/>
            <a:ahLst/>
            <a:cxnLst/>
            <a:rect l="l" t="t" r="r" b="b"/>
            <a:pathLst>
              <a:path w="5238115" h="2095500">
                <a:moveTo>
                  <a:pt x="0" y="865632"/>
                </a:moveTo>
                <a:lnTo>
                  <a:pt x="1047750" y="0"/>
                </a:lnTo>
                <a:lnTo>
                  <a:pt x="1047750" y="341756"/>
                </a:lnTo>
                <a:lnTo>
                  <a:pt x="2618994" y="341756"/>
                </a:lnTo>
                <a:lnTo>
                  <a:pt x="2682720" y="348912"/>
                </a:lnTo>
                <a:lnTo>
                  <a:pt x="2734754" y="368426"/>
                </a:lnTo>
                <a:lnTo>
                  <a:pt x="2769834" y="397371"/>
                </a:lnTo>
                <a:lnTo>
                  <a:pt x="2782697" y="432815"/>
                </a:lnTo>
                <a:lnTo>
                  <a:pt x="2769834" y="468260"/>
                </a:lnTo>
                <a:lnTo>
                  <a:pt x="2734754" y="497205"/>
                </a:lnTo>
                <a:lnTo>
                  <a:pt x="2682720" y="516719"/>
                </a:lnTo>
                <a:lnTo>
                  <a:pt x="2618994" y="523875"/>
                </a:lnTo>
                <a:lnTo>
                  <a:pt x="2555267" y="531030"/>
                </a:lnTo>
                <a:lnTo>
                  <a:pt x="2503233" y="550544"/>
                </a:lnTo>
                <a:lnTo>
                  <a:pt x="2468153" y="579489"/>
                </a:lnTo>
                <a:lnTo>
                  <a:pt x="2455291" y="614933"/>
                </a:lnTo>
                <a:lnTo>
                  <a:pt x="2468153" y="650378"/>
                </a:lnTo>
                <a:lnTo>
                  <a:pt x="2503233" y="679323"/>
                </a:lnTo>
                <a:lnTo>
                  <a:pt x="2555267" y="698837"/>
                </a:lnTo>
                <a:lnTo>
                  <a:pt x="2618994" y="705993"/>
                </a:lnTo>
                <a:lnTo>
                  <a:pt x="4190238" y="705993"/>
                </a:lnTo>
                <a:lnTo>
                  <a:pt x="4190238" y="364236"/>
                </a:lnTo>
                <a:lnTo>
                  <a:pt x="5237988" y="1229868"/>
                </a:lnTo>
                <a:lnTo>
                  <a:pt x="4190238" y="2095500"/>
                </a:lnTo>
                <a:lnTo>
                  <a:pt x="4190238" y="1753743"/>
                </a:lnTo>
                <a:lnTo>
                  <a:pt x="2618994" y="1753743"/>
                </a:lnTo>
                <a:lnTo>
                  <a:pt x="2555267" y="1746587"/>
                </a:lnTo>
                <a:lnTo>
                  <a:pt x="2503233" y="1727073"/>
                </a:lnTo>
                <a:lnTo>
                  <a:pt x="2468153" y="1698128"/>
                </a:lnTo>
                <a:lnTo>
                  <a:pt x="2455291" y="1662683"/>
                </a:lnTo>
                <a:lnTo>
                  <a:pt x="2455291" y="1389507"/>
                </a:lnTo>
                <a:lnTo>
                  <a:pt x="1047750" y="1389507"/>
                </a:lnTo>
                <a:lnTo>
                  <a:pt x="1047750" y="1731264"/>
                </a:lnTo>
                <a:lnTo>
                  <a:pt x="0" y="865632"/>
                </a:lnTo>
                <a:close/>
              </a:path>
            </a:pathLst>
          </a:custGeom>
          <a:ln w="12192">
            <a:solidFill>
              <a:srgbClr val="F9F9F9"/>
            </a:solidFill>
          </a:ln>
        </p:spPr>
        <p:txBody>
          <a:bodyPr wrap="square" lIns="0" tIns="0" rIns="0" bIns="0" rtlCol="0"/>
          <a:lstStyle/>
          <a:p>
            <a:endParaRPr/>
          </a:p>
        </p:txBody>
      </p:sp>
      <p:sp>
        <p:nvSpPr>
          <p:cNvPr id="12" name="object 12"/>
          <p:cNvSpPr/>
          <p:nvPr/>
        </p:nvSpPr>
        <p:spPr>
          <a:xfrm>
            <a:off x="6283325" y="3995928"/>
            <a:ext cx="0" cy="273685"/>
          </a:xfrm>
          <a:custGeom>
            <a:avLst/>
            <a:gdLst/>
            <a:ahLst/>
            <a:cxnLst/>
            <a:rect l="l" t="t" r="r" b="b"/>
            <a:pathLst>
              <a:path h="273685">
                <a:moveTo>
                  <a:pt x="0" y="0"/>
                </a:moveTo>
                <a:lnTo>
                  <a:pt x="0" y="273177"/>
                </a:lnTo>
              </a:path>
            </a:pathLst>
          </a:custGeom>
          <a:ln w="12192">
            <a:solidFill>
              <a:srgbClr val="F9F9F9"/>
            </a:solidFill>
          </a:ln>
        </p:spPr>
        <p:txBody>
          <a:bodyPr wrap="square" lIns="0" tIns="0" rIns="0" bIns="0" rtlCol="0"/>
          <a:lstStyle/>
          <a:p>
            <a:endParaRPr/>
          </a:p>
        </p:txBody>
      </p:sp>
      <p:sp>
        <p:nvSpPr>
          <p:cNvPr id="13" name="object 13"/>
          <p:cNvSpPr/>
          <p:nvPr/>
        </p:nvSpPr>
        <p:spPr>
          <a:xfrm>
            <a:off x="5955919" y="4178046"/>
            <a:ext cx="0" cy="774700"/>
          </a:xfrm>
          <a:custGeom>
            <a:avLst/>
            <a:gdLst/>
            <a:ahLst/>
            <a:cxnLst/>
            <a:rect l="l" t="t" r="r" b="b"/>
            <a:pathLst>
              <a:path h="774700">
                <a:moveTo>
                  <a:pt x="0" y="0"/>
                </a:moveTo>
                <a:lnTo>
                  <a:pt x="0" y="774572"/>
                </a:lnTo>
              </a:path>
            </a:pathLst>
          </a:custGeom>
          <a:ln w="12192">
            <a:solidFill>
              <a:srgbClr val="F9F9F9"/>
            </a:solidFill>
          </a:ln>
        </p:spPr>
        <p:txBody>
          <a:bodyPr wrap="square" lIns="0" tIns="0" rIns="0" bIns="0" rtlCol="0"/>
          <a:lstStyle/>
          <a:p>
            <a:endParaRPr/>
          </a:p>
        </p:txBody>
      </p:sp>
      <p:sp>
        <p:nvSpPr>
          <p:cNvPr id="14" name="object 14"/>
          <p:cNvSpPr txBox="1"/>
          <p:nvPr/>
        </p:nvSpPr>
        <p:spPr>
          <a:xfrm>
            <a:off x="4479797" y="4357878"/>
            <a:ext cx="1242060" cy="256540"/>
          </a:xfrm>
          <a:prstGeom prst="rect">
            <a:avLst/>
          </a:prstGeom>
        </p:spPr>
        <p:txBody>
          <a:bodyPr vert="horz" wrap="square" lIns="0" tIns="0" rIns="0" bIns="0" rtlCol="0">
            <a:spAutoFit/>
          </a:bodyPr>
          <a:lstStyle/>
          <a:p>
            <a:pPr marL="12700">
              <a:lnSpc>
                <a:spcPct val="100000"/>
              </a:lnSpc>
            </a:pPr>
            <a:r>
              <a:rPr sz="1600" b="1" spc="-10" dirty="0">
                <a:solidFill>
                  <a:srgbClr val="1D9ED2"/>
                </a:solidFill>
                <a:latin typeface="微软雅黑"/>
                <a:cs typeface="微软雅黑"/>
              </a:rPr>
              <a:t>通用解决方案</a:t>
            </a:r>
            <a:endParaRPr sz="1600">
              <a:latin typeface="微软雅黑"/>
              <a:cs typeface="微软雅黑"/>
            </a:endParaRP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46</a:t>
            </a:fld>
            <a:endParaRPr dirty="0"/>
          </a:p>
        </p:txBody>
      </p:sp>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15" name="object 15"/>
          <p:cNvSpPr txBox="1"/>
          <p:nvPr/>
        </p:nvSpPr>
        <p:spPr>
          <a:xfrm>
            <a:off x="6088760" y="4669282"/>
            <a:ext cx="1849755" cy="256540"/>
          </a:xfrm>
          <a:prstGeom prst="rect">
            <a:avLst/>
          </a:prstGeom>
        </p:spPr>
        <p:txBody>
          <a:bodyPr vert="horz" wrap="square" lIns="0" tIns="0" rIns="0" bIns="0" rtlCol="0">
            <a:spAutoFit/>
          </a:bodyPr>
          <a:lstStyle/>
          <a:p>
            <a:pPr marL="12700">
              <a:lnSpc>
                <a:spcPct val="100000"/>
              </a:lnSpc>
            </a:pPr>
            <a:r>
              <a:rPr sz="1600" b="1" spc="-10" dirty="0">
                <a:solidFill>
                  <a:srgbClr val="1D9ED2"/>
                </a:solidFill>
                <a:latin typeface="微软雅黑"/>
                <a:cs typeface="微软雅黑"/>
              </a:rPr>
              <a:t>定制化行业解决方案</a:t>
            </a:r>
            <a:endParaRPr sz="1600">
              <a:latin typeface="微软雅黑"/>
              <a:cs typeface="微软雅黑"/>
            </a:endParaRPr>
          </a:p>
        </p:txBody>
      </p:sp>
      <p:sp>
        <p:nvSpPr>
          <p:cNvPr id="16" name="object 16"/>
          <p:cNvSpPr txBox="1"/>
          <p:nvPr/>
        </p:nvSpPr>
        <p:spPr>
          <a:xfrm>
            <a:off x="842873" y="4659376"/>
            <a:ext cx="2520315" cy="972819"/>
          </a:xfrm>
          <a:prstGeom prst="rect">
            <a:avLst/>
          </a:prstGeom>
        </p:spPr>
        <p:txBody>
          <a:bodyPr vert="horz" wrap="square" lIns="0" tIns="0" rIns="0" bIns="0" rtlCol="0">
            <a:spAutoFit/>
          </a:bodyPr>
          <a:lstStyle/>
          <a:p>
            <a:pPr marL="12700" marR="5080" algn="ctr">
              <a:lnSpc>
                <a:spcPct val="150000"/>
              </a:lnSpc>
            </a:pPr>
            <a:r>
              <a:rPr sz="1400" dirty="0">
                <a:solidFill>
                  <a:srgbClr val="585858"/>
                </a:solidFill>
                <a:latin typeface="微软雅黑"/>
                <a:cs typeface="微软雅黑"/>
              </a:rPr>
              <a:t>一般多为操作系统级别</a:t>
            </a:r>
            <a:r>
              <a:rPr sz="1400" spc="-15" dirty="0">
                <a:solidFill>
                  <a:srgbClr val="585858"/>
                </a:solidFill>
                <a:latin typeface="微软雅黑"/>
                <a:cs typeface="微软雅黑"/>
              </a:rPr>
              <a:t>的</a:t>
            </a:r>
            <a:r>
              <a:rPr sz="1400" dirty="0">
                <a:solidFill>
                  <a:srgbClr val="585858"/>
                </a:solidFill>
                <a:latin typeface="微软雅黑"/>
                <a:cs typeface="微软雅黑"/>
              </a:rPr>
              <a:t>通用平  台，提供最基本的基础</a:t>
            </a:r>
            <a:r>
              <a:rPr sz="1400" spc="-15" dirty="0">
                <a:solidFill>
                  <a:srgbClr val="585858"/>
                </a:solidFill>
                <a:latin typeface="微软雅黑"/>
                <a:cs typeface="微软雅黑"/>
              </a:rPr>
              <a:t>设</a:t>
            </a:r>
            <a:r>
              <a:rPr sz="1400" dirty="0">
                <a:solidFill>
                  <a:srgbClr val="585858"/>
                </a:solidFill>
                <a:latin typeface="微软雅黑"/>
                <a:cs typeface="微软雅黑"/>
              </a:rPr>
              <a:t>施，如  百度的超级链。</a:t>
            </a:r>
            <a:endParaRPr sz="1400">
              <a:latin typeface="微软雅黑"/>
              <a:cs typeface="微软雅黑"/>
            </a:endParaRPr>
          </a:p>
        </p:txBody>
      </p:sp>
      <p:sp>
        <p:nvSpPr>
          <p:cNvPr id="17" name="object 17"/>
          <p:cNvSpPr txBox="1"/>
          <p:nvPr/>
        </p:nvSpPr>
        <p:spPr>
          <a:xfrm>
            <a:off x="8867393" y="4659376"/>
            <a:ext cx="2520315" cy="972819"/>
          </a:xfrm>
          <a:prstGeom prst="rect">
            <a:avLst/>
          </a:prstGeom>
        </p:spPr>
        <p:txBody>
          <a:bodyPr vert="horz" wrap="square" lIns="0" tIns="0" rIns="0" bIns="0" rtlCol="0">
            <a:spAutoFit/>
          </a:bodyPr>
          <a:lstStyle/>
          <a:p>
            <a:pPr marL="12700" marR="5080" algn="ctr">
              <a:lnSpc>
                <a:spcPct val="150000"/>
              </a:lnSpc>
            </a:pPr>
            <a:r>
              <a:rPr sz="1400" dirty="0">
                <a:solidFill>
                  <a:srgbClr val="585858"/>
                </a:solidFill>
                <a:latin typeface="微软雅黑"/>
                <a:cs typeface="微软雅黑"/>
              </a:rPr>
              <a:t>一般为针对不同业务场</a:t>
            </a:r>
            <a:r>
              <a:rPr sz="1400" spc="-15" dirty="0">
                <a:solidFill>
                  <a:srgbClr val="585858"/>
                </a:solidFill>
                <a:latin typeface="微软雅黑"/>
                <a:cs typeface="微软雅黑"/>
              </a:rPr>
              <a:t>景</a:t>
            </a:r>
            <a:r>
              <a:rPr sz="1400" dirty="0">
                <a:solidFill>
                  <a:srgbClr val="585858"/>
                </a:solidFill>
                <a:latin typeface="微软雅黑"/>
                <a:cs typeface="微软雅黑"/>
              </a:rPr>
              <a:t>、不同  发展阶段企业提供定制</a:t>
            </a:r>
            <a:r>
              <a:rPr sz="1400" spc="-15" dirty="0">
                <a:solidFill>
                  <a:srgbClr val="585858"/>
                </a:solidFill>
                <a:latin typeface="微软雅黑"/>
                <a:cs typeface="微软雅黑"/>
              </a:rPr>
              <a:t>化</a:t>
            </a:r>
            <a:r>
              <a:rPr sz="1400" dirty="0">
                <a:solidFill>
                  <a:srgbClr val="585858"/>
                </a:solidFill>
                <a:latin typeface="微软雅黑"/>
                <a:cs typeface="微软雅黑"/>
              </a:rPr>
              <a:t>服务，  主要是对原业务的优化。</a:t>
            </a:r>
            <a:endParaRPr sz="1400">
              <a:latin typeface="微软雅黑"/>
              <a:cs typeface="微软雅黑"/>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解决方案</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解决方案：企业应用理想很美好，但在部署、应用过程中仍存</a:t>
            </a:r>
          </a:p>
          <a:p>
            <a:pPr marL="12700">
              <a:lnSpc>
                <a:spcPts val="2735"/>
              </a:lnSpc>
            </a:pPr>
            <a:r>
              <a:rPr spc="-5" dirty="0"/>
              <a:t>在不少的问题</a:t>
            </a:r>
          </a:p>
        </p:txBody>
      </p:sp>
      <p:sp>
        <p:nvSpPr>
          <p:cNvPr id="5" name="object 5"/>
          <p:cNvSpPr txBox="1"/>
          <p:nvPr/>
        </p:nvSpPr>
        <p:spPr>
          <a:xfrm>
            <a:off x="829767" y="1510157"/>
            <a:ext cx="10806430" cy="54610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当前区块链解决方案在部署、应用过程中仍存在不少问题，如过于复杂，易用性较差；性能、稳定性难以持续；企业应用成本过高；许</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多知名方案包袱太重有待大幅改进等。</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344923" y="2633472"/>
            <a:ext cx="3538728" cy="3133343"/>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5847079" y="3926458"/>
            <a:ext cx="535305" cy="554355"/>
          </a:xfrm>
          <a:prstGeom prst="rect">
            <a:avLst/>
          </a:prstGeom>
        </p:spPr>
        <p:txBody>
          <a:bodyPr vert="horz" wrap="square" lIns="0" tIns="0" rIns="0" bIns="0" rtlCol="0">
            <a:spAutoFit/>
          </a:bodyPr>
          <a:lstStyle/>
          <a:p>
            <a:pPr marL="12700" marR="5080" indent="13335">
              <a:lnSpc>
                <a:spcPts val="2160"/>
              </a:lnSpc>
            </a:pPr>
            <a:r>
              <a:rPr sz="1900" b="1" i="1" spc="-114" dirty="0">
                <a:solidFill>
                  <a:srgbClr val="F9F9F9"/>
                </a:solidFill>
                <a:latin typeface="微软雅黑"/>
                <a:cs typeface="微软雅黑"/>
              </a:rPr>
              <a:t>Text  </a:t>
            </a:r>
            <a:r>
              <a:rPr sz="1900" b="1" i="1" spc="-65" dirty="0">
                <a:solidFill>
                  <a:srgbClr val="F9F9F9"/>
                </a:solidFill>
                <a:latin typeface="微软雅黑"/>
                <a:cs typeface="微软雅黑"/>
              </a:rPr>
              <a:t>he</a:t>
            </a:r>
            <a:r>
              <a:rPr sz="1900" b="1" i="1" spc="-55" dirty="0">
                <a:solidFill>
                  <a:srgbClr val="F9F9F9"/>
                </a:solidFill>
                <a:latin typeface="微软雅黑"/>
                <a:cs typeface="微软雅黑"/>
              </a:rPr>
              <a:t>r</a:t>
            </a:r>
            <a:r>
              <a:rPr sz="1900" b="1" i="1" spc="-60" dirty="0">
                <a:solidFill>
                  <a:srgbClr val="F9F9F9"/>
                </a:solidFill>
                <a:latin typeface="微软雅黑"/>
                <a:cs typeface="微软雅黑"/>
              </a:rPr>
              <a:t>e</a:t>
            </a:r>
            <a:endParaRPr sz="1900">
              <a:latin typeface="微软雅黑"/>
              <a:cs typeface="微软雅黑"/>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47</a:t>
            </a:fld>
            <a:endParaRPr dirty="0"/>
          </a:p>
        </p:txBody>
      </p:sp>
      <p:sp>
        <p:nvSpPr>
          <p:cNvPr id="18" name="object 18"/>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9" name="object 9"/>
          <p:cNvSpPr txBox="1"/>
          <p:nvPr/>
        </p:nvSpPr>
        <p:spPr>
          <a:xfrm>
            <a:off x="1941322" y="2497073"/>
            <a:ext cx="2052320" cy="264795"/>
          </a:xfrm>
          <a:prstGeom prst="rect">
            <a:avLst/>
          </a:prstGeom>
        </p:spPr>
        <p:txBody>
          <a:bodyPr vert="horz" wrap="square" lIns="0" tIns="0" rIns="0" bIns="0" rtlCol="0">
            <a:spAutoFit/>
          </a:bodyPr>
          <a:lstStyle/>
          <a:p>
            <a:pPr marL="12700">
              <a:lnSpc>
                <a:spcPct val="100000"/>
              </a:lnSpc>
            </a:pPr>
            <a:r>
              <a:rPr sz="1650" b="1" i="1" spc="-55" dirty="0">
                <a:solidFill>
                  <a:srgbClr val="585858"/>
                </a:solidFill>
                <a:latin typeface="微软雅黑"/>
                <a:cs typeface="微软雅黑"/>
              </a:rPr>
              <a:t>过于复杂，易用性较差</a:t>
            </a:r>
            <a:endParaRPr sz="1650">
              <a:latin typeface="微软雅黑"/>
              <a:cs typeface="微软雅黑"/>
            </a:endParaRPr>
          </a:p>
        </p:txBody>
      </p:sp>
      <p:sp>
        <p:nvSpPr>
          <p:cNvPr id="10" name="object 10"/>
          <p:cNvSpPr txBox="1"/>
          <p:nvPr/>
        </p:nvSpPr>
        <p:spPr>
          <a:xfrm>
            <a:off x="943457" y="2972942"/>
            <a:ext cx="3053715" cy="866775"/>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许多系统过度追求大而</a:t>
            </a:r>
            <a:r>
              <a:rPr sz="1400" spc="-10" dirty="0">
                <a:latin typeface="微软雅黑"/>
                <a:cs typeface="微软雅黑"/>
              </a:rPr>
              <a:t>全</a:t>
            </a:r>
            <a:r>
              <a:rPr sz="1400" dirty="0">
                <a:latin typeface="微软雅黑"/>
                <a:cs typeface="微软雅黑"/>
              </a:rPr>
              <a:t>，将</a:t>
            </a:r>
            <a:r>
              <a:rPr sz="1400" spc="-10" dirty="0">
                <a:latin typeface="微软雅黑"/>
                <a:cs typeface="微软雅黑"/>
              </a:rPr>
              <a:t>简</a:t>
            </a:r>
            <a:r>
              <a:rPr sz="1400" dirty="0">
                <a:latin typeface="微软雅黑"/>
                <a:cs typeface="微软雅黑"/>
              </a:rPr>
              <a:t>单问题</a:t>
            </a:r>
            <a:endParaRPr sz="1400">
              <a:latin typeface="微软雅黑"/>
              <a:cs typeface="微软雅黑"/>
            </a:endParaRPr>
          </a:p>
          <a:p>
            <a:pPr marL="12700">
              <a:lnSpc>
                <a:spcPct val="100000"/>
              </a:lnSpc>
              <a:spcBef>
                <a:spcPts val="840"/>
              </a:spcBef>
            </a:pPr>
            <a:r>
              <a:rPr sz="1400" dirty="0">
                <a:latin typeface="微软雅黑"/>
                <a:cs typeface="微软雅黑"/>
              </a:rPr>
              <a:t>复杂化，与企业业务不契合，且对开发</a:t>
            </a:r>
            <a:endParaRPr sz="1400">
              <a:latin typeface="微软雅黑"/>
              <a:cs typeface="微软雅黑"/>
            </a:endParaRPr>
          </a:p>
          <a:p>
            <a:pPr marL="1079500">
              <a:lnSpc>
                <a:spcPct val="100000"/>
              </a:lnSpc>
              <a:spcBef>
                <a:spcPts val="840"/>
              </a:spcBef>
            </a:pPr>
            <a:r>
              <a:rPr sz="1400" dirty="0">
                <a:latin typeface="微软雅黑"/>
                <a:cs typeface="微软雅黑"/>
              </a:rPr>
              <a:t>者不友好，兼容性较差。</a:t>
            </a:r>
            <a:endParaRPr sz="1400">
              <a:latin typeface="微软雅黑"/>
              <a:cs typeface="微软雅黑"/>
            </a:endParaRPr>
          </a:p>
        </p:txBody>
      </p:sp>
      <p:sp>
        <p:nvSpPr>
          <p:cNvPr id="11" name="object 11"/>
          <p:cNvSpPr txBox="1"/>
          <p:nvPr/>
        </p:nvSpPr>
        <p:spPr>
          <a:xfrm>
            <a:off x="8232393" y="2497073"/>
            <a:ext cx="2052320" cy="264795"/>
          </a:xfrm>
          <a:prstGeom prst="rect">
            <a:avLst/>
          </a:prstGeom>
        </p:spPr>
        <p:txBody>
          <a:bodyPr vert="horz" wrap="square" lIns="0" tIns="0" rIns="0" bIns="0" rtlCol="0">
            <a:spAutoFit/>
          </a:bodyPr>
          <a:lstStyle/>
          <a:p>
            <a:pPr marL="12700">
              <a:lnSpc>
                <a:spcPct val="100000"/>
              </a:lnSpc>
            </a:pPr>
            <a:r>
              <a:rPr sz="1650" b="1" i="1" spc="-55" dirty="0">
                <a:solidFill>
                  <a:srgbClr val="585858"/>
                </a:solidFill>
                <a:latin typeface="微软雅黑"/>
                <a:cs typeface="微软雅黑"/>
              </a:rPr>
              <a:t>性能、稳定性难以持续</a:t>
            </a:r>
            <a:endParaRPr sz="1650">
              <a:latin typeface="微软雅黑"/>
              <a:cs typeface="微软雅黑"/>
            </a:endParaRPr>
          </a:p>
        </p:txBody>
      </p:sp>
      <p:sp>
        <p:nvSpPr>
          <p:cNvPr id="12" name="object 12"/>
          <p:cNvSpPr txBox="1"/>
          <p:nvPr/>
        </p:nvSpPr>
        <p:spPr>
          <a:xfrm>
            <a:off x="8234298" y="2866049"/>
            <a:ext cx="3225800" cy="973455"/>
          </a:xfrm>
          <a:prstGeom prst="rect">
            <a:avLst/>
          </a:prstGeom>
        </p:spPr>
        <p:txBody>
          <a:bodyPr vert="horz" wrap="square" lIns="0" tIns="0" rIns="0" bIns="0" rtlCol="0">
            <a:spAutoFit/>
          </a:bodyPr>
          <a:lstStyle/>
          <a:p>
            <a:pPr marL="12700" marR="5080">
              <a:lnSpc>
                <a:spcPct val="150100"/>
              </a:lnSpc>
            </a:pPr>
            <a:r>
              <a:rPr sz="1400" dirty="0">
                <a:latin typeface="微软雅黑"/>
                <a:cs typeface="微软雅黑"/>
              </a:rPr>
              <a:t>区块链技术还有待突破，缺乏性能与稳  定性测试以及持续的运维监控，应用过  程中网</a:t>
            </a:r>
            <a:r>
              <a:rPr sz="1400" spc="-15" dirty="0">
                <a:latin typeface="微软雅黑"/>
                <a:cs typeface="微软雅黑"/>
              </a:rPr>
              <a:t>络</a:t>
            </a:r>
            <a:r>
              <a:rPr sz="1400" dirty="0">
                <a:latin typeface="微软雅黑"/>
                <a:cs typeface="微软雅黑"/>
              </a:rPr>
              <a:t>和节</a:t>
            </a:r>
            <a:r>
              <a:rPr sz="1400" spc="-15" dirty="0">
                <a:latin typeface="微软雅黑"/>
                <a:cs typeface="微软雅黑"/>
              </a:rPr>
              <a:t>点的</a:t>
            </a:r>
            <a:r>
              <a:rPr sz="1400" dirty="0">
                <a:latin typeface="微软雅黑"/>
                <a:cs typeface="微软雅黑"/>
              </a:rPr>
              <a:t>性能及</a:t>
            </a:r>
            <a:r>
              <a:rPr sz="1400" spc="-15" dirty="0">
                <a:latin typeface="微软雅黑"/>
                <a:cs typeface="微软雅黑"/>
              </a:rPr>
              <a:t>稳</a:t>
            </a:r>
            <a:r>
              <a:rPr sz="1400" dirty="0">
                <a:latin typeface="微软雅黑"/>
                <a:cs typeface="微软雅黑"/>
              </a:rPr>
              <a:t>定难</a:t>
            </a:r>
            <a:r>
              <a:rPr sz="1400" spc="-15" dirty="0">
                <a:latin typeface="微软雅黑"/>
                <a:cs typeface="微软雅黑"/>
              </a:rPr>
              <a:t>以持</a:t>
            </a:r>
            <a:r>
              <a:rPr sz="1400" dirty="0">
                <a:latin typeface="微软雅黑"/>
                <a:cs typeface="微软雅黑"/>
              </a:rPr>
              <a:t>续。</a:t>
            </a:r>
            <a:endParaRPr sz="1400">
              <a:latin typeface="微软雅黑"/>
              <a:cs typeface="微软雅黑"/>
            </a:endParaRPr>
          </a:p>
        </p:txBody>
      </p:sp>
      <p:sp>
        <p:nvSpPr>
          <p:cNvPr id="13" name="object 13"/>
          <p:cNvSpPr txBox="1"/>
          <p:nvPr/>
        </p:nvSpPr>
        <p:spPr>
          <a:xfrm>
            <a:off x="2346705" y="4883022"/>
            <a:ext cx="1647189" cy="264795"/>
          </a:xfrm>
          <a:prstGeom prst="rect">
            <a:avLst/>
          </a:prstGeom>
        </p:spPr>
        <p:txBody>
          <a:bodyPr vert="horz" wrap="square" lIns="0" tIns="0" rIns="0" bIns="0" rtlCol="0">
            <a:spAutoFit/>
          </a:bodyPr>
          <a:lstStyle/>
          <a:p>
            <a:pPr marL="12700">
              <a:lnSpc>
                <a:spcPct val="100000"/>
              </a:lnSpc>
            </a:pPr>
            <a:r>
              <a:rPr sz="1650" b="1" i="1" spc="-55" dirty="0">
                <a:solidFill>
                  <a:srgbClr val="585858"/>
                </a:solidFill>
                <a:latin typeface="微软雅黑"/>
                <a:cs typeface="微软雅黑"/>
              </a:rPr>
              <a:t>企业应用成本过高</a:t>
            </a:r>
            <a:endParaRPr sz="1650">
              <a:latin typeface="微软雅黑"/>
              <a:cs typeface="微软雅黑"/>
            </a:endParaRPr>
          </a:p>
        </p:txBody>
      </p:sp>
      <p:sp>
        <p:nvSpPr>
          <p:cNvPr id="14" name="object 14"/>
          <p:cNvSpPr txBox="1"/>
          <p:nvPr/>
        </p:nvSpPr>
        <p:spPr>
          <a:xfrm>
            <a:off x="771245" y="5252466"/>
            <a:ext cx="3225800" cy="972819"/>
          </a:xfrm>
          <a:prstGeom prst="rect">
            <a:avLst/>
          </a:prstGeom>
        </p:spPr>
        <p:txBody>
          <a:bodyPr vert="horz" wrap="square" lIns="0" tIns="0" rIns="0" bIns="0" rtlCol="0">
            <a:spAutoFit/>
          </a:bodyPr>
          <a:lstStyle/>
          <a:p>
            <a:pPr marL="12700" marR="5080" indent="172085" algn="r">
              <a:lnSpc>
                <a:spcPct val="150000"/>
              </a:lnSpc>
            </a:pPr>
            <a:r>
              <a:rPr sz="1400" dirty="0">
                <a:latin typeface="微软雅黑"/>
                <a:cs typeface="微软雅黑"/>
              </a:rPr>
              <a:t>区块链底层系统设计过</a:t>
            </a:r>
            <a:r>
              <a:rPr sz="1400" spc="-15" dirty="0">
                <a:latin typeface="微软雅黑"/>
                <a:cs typeface="微软雅黑"/>
              </a:rPr>
              <a:t>程</a:t>
            </a:r>
            <a:r>
              <a:rPr sz="1400" dirty="0">
                <a:latin typeface="微软雅黑"/>
                <a:cs typeface="微软雅黑"/>
              </a:rPr>
              <a:t>中需</a:t>
            </a:r>
            <a:r>
              <a:rPr sz="1400" spc="-15" dirty="0">
                <a:latin typeface="微软雅黑"/>
                <a:cs typeface="微软雅黑"/>
              </a:rPr>
              <a:t>要</a:t>
            </a:r>
            <a:r>
              <a:rPr sz="1400" dirty="0">
                <a:latin typeface="微软雅黑"/>
                <a:cs typeface="微软雅黑"/>
              </a:rPr>
              <a:t>对企业  进行深入分析，再设计</a:t>
            </a:r>
            <a:r>
              <a:rPr sz="1400" spc="-15" dirty="0">
                <a:latin typeface="微软雅黑"/>
                <a:cs typeface="微软雅黑"/>
              </a:rPr>
              <a:t>部</a:t>
            </a:r>
            <a:r>
              <a:rPr sz="1400" dirty="0">
                <a:latin typeface="微软雅黑"/>
                <a:cs typeface="微软雅黑"/>
              </a:rPr>
              <a:t>署，</a:t>
            </a:r>
            <a:r>
              <a:rPr sz="1400" spc="-15" dirty="0">
                <a:latin typeface="微软雅黑"/>
                <a:cs typeface="微软雅黑"/>
              </a:rPr>
              <a:t>后</a:t>
            </a:r>
            <a:r>
              <a:rPr sz="1400" dirty="0">
                <a:latin typeface="微软雅黑"/>
                <a:cs typeface="微软雅黑"/>
              </a:rPr>
              <a:t>期企业  仍需投</a:t>
            </a:r>
            <a:r>
              <a:rPr sz="1400" spc="-15" dirty="0">
                <a:latin typeface="微软雅黑"/>
                <a:cs typeface="微软雅黑"/>
              </a:rPr>
              <a:t>入</a:t>
            </a:r>
            <a:r>
              <a:rPr sz="1400" dirty="0">
                <a:latin typeface="微软雅黑"/>
                <a:cs typeface="微软雅黑"/>
              </a:rPr>
              <a:t>区块</a:t>
            </a:r>
            <a:r>
              <a:rPr sz="1400" spc="-15" dirty="0">
                <a:latin typeface="微软雅黑"/>
                <a:cs typeface="微软雅黑"/>
              </a:rPr>
              <a:t>链专</a:t>
            </a:r>
            <a:r>
              <a:rPr sz="1400" dirty="0">
                <a:latin typeface="微软雅黑"/>
                <a:cs typeface="微软雅黑"/>
              </a:rPr>
              <a:t>业人才</a:t>
            </a:r>
            <a:r>
              <a:rPr sz="1400" spc="-15" dirty="0">
                <a:latin typeface="微软雅黑"/>
                <a:cs typeface="微软雅黑"/>
              </a:rPr>
              <a:t>维</a:t>
            </a:r>
            <a:r>
              <a:rPr sz="1400" dirty="0">
                <a:latin typeface="微软雅黑"/>
                <a:cs typeface="微软雅黑"/>
              </a:rPr>
              <a:t>护，</a:t>
            </a:r>
            <a:r>
              <a:rPr sz="1400" spc="-15" dirty="0">
                <a:latin typeface="微软雅黑"/>
                <a:cs typeface="微软雅黑"/>
              </a:rPr>
              <a:t>成本</a:t>
            </a:r>
            <a:r>
              <a:rPr sz="1400" dirty="0">
                <a:latin typeface="微软雅黑"/>
                <a:cs typeface="微软雅黑"/>
              </a:rPr>
              <a:t>高。</a:t>
            </a:r>
            <a:endParaRPr sz="1400">
              <a:latin typeface="微软雅黑"/>
              <a:cs typeface="微软雅黑"/>
            </a:endParaRPr>
          </a:p>
        </p:txBody>
      </p:sp>
      <p:sp>
        <p:nvSpPr>
          <p:cNvPr id="15" name="object 15"/>
          <p:cNvSpPr txBox="1"/>
          <p:nvPr/>
        </p:nvSpPr>
        <p:spPr>
          <a:xfrm>
            <a:off x="8232393" y="4883022"/>
            <a:ext cx="3065780" cy="264795"/>
          </a:xfrm>
          <a:prstGeom prst="rect">
            <a:avLst/>
          </a:prstGeom>
        </p:spPr>
        <p:txBody>
          <a:bodyPr vert="horz" wrap="square" lIns="0" tIns="0" rIns="0" bIns="0" rtlCol="0">
            <a:spAutoFit/>
          </a:bodyPr>
          <a:lstStyle/>
          <a:p>
            <a:pPr marL="12700">
              <a:lnSpc>
                <a:spcPct val="100000"/>
              </a:lnSpc>
            </a:pPr>
            <a:r>
              <a:rPr sz="1650" b="1" i="1" spc="-55" dirty="0">
                <a:solidFill>
                  <a:srgbClr val="585858"/>
                </a:solidFill>
                <a:latin typeface="微软雅黑"/>
                <a:cs typeface="微软雅黑"/>
              </a:rPr>
              <a:t>许多知名方案包袱太重，有待改进</a:t>
            </a:r>
            <a:endParaRPr sz="1650">
              <a:latin typeface="微软雅黑"/>
              <a:cs typeface="微软雅黑"/>
            </a:endParaRPr>
          </a:p>
        </p:txBody>
      </p:sp>
      <p:sp>
        <p:nvSpPr>
          <p:cNvPr id="16" name="object 16"/>
          <p:cNvSpPr txBox="1"/>
          <p:nvPr/>
        </p:nvSpPr>
        <p:spPr>
          <a:xfrm>
            <a:off x="8234298" y="5252466"/>
            <a:ext cx="3053715" cy="972819"/>
          </a:xfrm>
          <a:prstGeom prst="rect">
            <a:avLst/>
          </a:prstGeom>
        </p:spPr>
        <p:txBody>
          <a:bodyPr vert="horz" wrap="square" lIns="0" tIns="0" rIns="0" bIns="0" rtlCol="0">
            <a:spAutoFit/>
          </a:bodyPr>
          <a:lstStyle/>
          <a:p>
            <a:pPr marL="12700" marR="5080" algn="just">
              <a:lnSpc>
                <a:spcPct val="150000"/>
              </a:lnSpc>
            </a:pPr>
            <a:r>
              <a:rPr sz="1400" dirty="0">
                <a:latin typeface="微软雅黑"/>
                <a:cs typeface="微软雅黑"/>
              </a:rPr>
              <a:t>许多知名解决方案已有</a:t>
            </a:r>
            <a:r>
              <a:rPr sz="1400" spc="-15" dirty="0">
                <a:latin typeface="微软雅黑"/>
                <a:cs typeface="微软雅黑"/>
              </a:rPr>
              <a:t>一</a:t>
            </a:r>
            <a:r>
              <a:rPr sz="1400" dirty="0">
                <a:latin typeface="微软雅黑"/>
                <a:cs typeface="微软雅黑"/>
              </a:rPr>
              <a:t>段历</a:t>
            </a:r>
            <a:r>
              <a:rPr sz="1400" spc="-15" dirty="0">
                <a:latin typeface="微软雅黑"/>
                <a:cs typeface="微软雅黑"/>
              </a:rPr>
              <a:t>史</a:t>
            </a:r>
            <a:r>
              <a:rPr sz="1400" dirty="0">
                <a:latin typeface="微软雅黑"/>
                <a:cs typeface="微软雅黑"/>
              </a:rPr>
              <a:t>，但在  设计初始就存在许多误</a:t>
            </a:r>
            <a:r>
              <a:rPr sz="1400" spc="-15" dirty="0">
                <a:latin typeface="微软雅黑"/>
                <a:cs typeface="微软雅黑"/>
              </a:rPr>
              <a:t>区</a:t>
            </a:r>
            <a:r>
              <a:rPr sz="1400" dirty="0">
                <a:latin typeface="微软雅黑"/>
                <a:cs typeface="微软雅黑"/>
              </a:rPr>
              <a:t>，如</a:t>
            </a:r>
            <a:r>
              <a:rPr sz="1400" spc="-15" dirty="0">
                <a:latin typeface="微软雅黑"/>
                <a:cs typeface="微软雅黑"/>
              </a:rPr>
              <a:t>今</a:t>
            </a:r>
            <a:r>
              <a:rPr sz="1400" dirty="0">
                <a:latin typeface="微软雅黑"/>
                <a:cs typeface="微软雅黑"/>
              </a:rPr>
              <a:t>修正回  归正确道路成本较高。</a:t>
            </a:r>
            <a:endParaRPr sz="1400">
              <a:latin typeface="微软雅黑"/>
              <a:cs typeface="微软雅黑"/>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百度：全面部署区块链，拥有近百项区块链底层技术专利，推</a:t>
            </a:r>
          </a:p>
          <a:p>
            <a:pPr marL="12700">
              <a:lnSpc>
                <a:spcPts val="2735"/>
              </a:lnSpc>
            </a:pPr>
            <a:r>
              <a:rPr spc="-5" dirty="0"/>
              <a:t>出性能国内领先的区块链解决方案超级链</a:t>
            </a:r>
          </a:p>
        </p:txBody>
      </p:sp>
      <p:sp>
        <p:nvSpPr>
          <p:cNvPr id="4" name="object 4"/>
          <p:cNvSpPr/>
          <p:nvPr/>
        </p:nvSpPr>
        <p:spPr>
          <a:xfrm>
            <a:off x="467868" y="1371587"/>
            <a:ext cx="3724655" cy="495147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67690" y="1471422"/>
            <a:ext cx="3427476" cy="465429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56272" y="1459991"/>
            <a:ext cx="3450323" cy="4677156"/>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49223" y="1522501"/>
            <a:ext cx="3376422" cy="4505706"/>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766572" y="1639823"/>
            <a:ext cx="3028188" cy="4157472"/>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826008" y="1699272"/>
            <a:ext cx="221741" cy="241541"/>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832103" y="1705355"/>
            <a:ext cx="193548" cy="213360"/>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1124711" y="1699272"/>
            <a:ext cx="221742" cy="241541"/>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130808" y="1705355"/>
            <a:ext cx="193547" cy="213360"/>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1423416" y="1699272"/>
            <a:ext cx="221741" cy="241541"/>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1429511" y="1705355"/>
            <a:ext cx="193547" cy="213360"/>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1722120" y="1699272"/>
            <a:ext cx="221742" cy="241541"/>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1728216" y="1705355"/>
            <a:ext cx="193547" cy="213360"/>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2020823" y="1699272"/>
            <a:ext cx="221742" cy="241541"/>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2026920" y="1705355"/>
            <a:ext cx="193548" cy="213360"/>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2319527" y="1699272"/>
            <a:ext cx="221742" cy="241541"/>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2325623" y="1705355"/>
            <a:ext cx="193548" cy="213360"/>
          </a:xfrm>
          <a:prstGeom prst="rect">
            <a:avLst/>
          </a:prstGeom>
          <a:blipFill>
            <a:blip r:embed="rId14" cstate="print"/>
            <a:stretch>
              <a:fillRect/>
            </a:stretch>
          </a:blipFill>
        </p:spPr>
        <p:txBody>
          <a:bodyPr wrap="square" lIns="0" tIns="0" rIns="0" bIns="0" rtlCol="0"/>
          <a:lstStyle/>
          <a:p>
            <a:endParaRPr/>
          </a:p>
        </p:txBody>
      </p:sp>
      <p:sp>
        <p:nvSpPr>
          <p:cNvPr id="21" name="object 21"/>
          <p:cNvSpPr/>
          <p:nvPr/>
        </p:nvSpPr>
        <p:spPr>
          <a:xfrm>
            <a:off x="2618232" y="1699272"/>
            <a:ext cx="221742" cy="241541"/>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2624327" y="1705355"/>
            <a:ext cx="193548" cy="213360"/>
          </a:xfrm>
          <a:prstGeom prst="rect">
            <a:avLst/>
          </a:prstGeom>
          <a:blipFill>
            <a:blip r:embed="rId14" cstate="print"/>
            <a:stretch>
              <a:fillRect/>
            </a:stretch>
          </a:blipFill>
        </p:spPr>
        <p:txBody>
          <a:bodyPr wrap="square" lIns="0" tIns="0" rIns="0" bIns="0" rtlCol="0"/>
          <a:lstStyle/>
          <a:p>
            <a:endParaRPr/>
          </a:p>
        </p:txBody>
      </p:sp>
      <p:sp>
        <p:nvSpPr>
          <p:cNvPr id="23" name="object 23"/>
          <p:cNvSpPr/>
          <p:nvPr/>
        </p:nvSpPr>
        <p:spPr>
          <a:xfrm>
            <a:off x="2915411" y="1699272"/>
            <a:ext cx="223253" cy="241541"/>
          </a:xfrm>
          <a:prstGeom prst="rect">
            <a:avLst/>
          </a:prstGeom>
          <a:blipFill>
            <a:blip r:embed="rId15" cstate="print"/>
            <a:stretch>
              <a:fillRect/>
            </a:stretch>
          </a:blipFill>
        </p:spPr>
        <p:txBody>
          <a:bodyPr wrap="square" lIns="0" tIns="0" rIns="0" bIns="0" rtlCol="0"/>
          <a:lstStyle/>
          <a:p>
            <a:endParaRPr/>
          </a:p>
        </p:txBody>
      </p:sp>
      <p:sp>
        <p:nvSpPr>
          <p:cNvPr id="24" name="object 24"/>
          <p:cNvSpPr/>
          <p:nvPr/>
        </p:nvSpPr>
        <p:spPr>
          <a:xfrm>
            <a:off x="2921507" y="1705355"/>
            <a:ext cx="195072" cy="213360"/>
          </a:xfrm>
          <a:prstGeom prst="rect">
            <a:avLst/>
          </a:prstGeom>
          <a:blipFill>
            <a:blip r:embed="rId16" cstate="print"/>
            <a:stretch>
              <a:fillRect/>
            </a:stretch>
          </a:blipFill>
        </p:spPr>
        <p:txBody>
          <a:bodyPr wrap="square" lIns="0" tIns="0" rIns="0" bIns="0" rtlCol="0"/>
          <a:lstStyle/>
          <a:p>
            <a:endParaRPr/>
          </a:p>
        </p:txBody>
      </p:sp>
      <p:sp>
        <p:nvSpPr>
          <p:cNvPr id="25" name="object 25"/>
          <p:cNvSpPr/>
          <p:nvPr/>
        </p:nvSpPr>
        <p:spPr>
          <a:xfrm>
            <a:off x="3214116" y="1699272"/>
            <a:ext cx="223253" cy="241541"/>
          </a:xfrm>
          <a:prstGeom prst="rect">
            <a:avLst/>
          </a:prstGeom>
          <a:blipFill>
            <a:blip r:embed="rId15" cstate="print"/>
            <a:stretch>
              <a:fillRect/>
            </a:stretch>
          </a:blipFill>
        </p:spPr>
        <p:txBody>
          <a:bodyPr wrap="square" lIns="0" tIns="0" rIns="0" bIns="0" rtlCol="0"/>
          <a:lstStyle/>
          <a:p>
            <a:endParaRPr/>
          </a:p>
        </p:txBody>
      </p:sp>
      <p:sp>
        <p:nvSpPr>
          <p:cNvPr id="26" name="object 26"/>
          <p:cNvSpPr/>
          <p:nvPr/>
        </p:nvSpPr>
        <p:spPr>
          <a:xfrm>
            <a:off x="3220211" y="1705355"/>
            <a:ext cx="195072" cy="213360"/>
          </a:xfrm>
          <a:prstGeom prst="rect">
            <a:avLst/>
          </a:prstGeom>
          <a:blipFill>
            <a:blip r:embed="rId16" cstate="print"/>
            <a:stretch>
              <a:fillRect/>
            </a:stretch>
          </a:blipFill>
        </p:spPr>
        <p:txBody>
          <a:bodyPr wrap="square" lIns="0" tIns="0" rIns="0" bIns="0" rtlCol="0"/>
          <a:lstStyle/>
          <a:p>
            <a:endParaRPr/>
          </a:p>
        </p:txBody>
      </p:sp>
      <p:sp>
        <p:nvSpPr>
          <p:cNvPr id="27" name="object 27"/>
          <p:cNvSpPr/>
          <p:nvPr/>
        </p:nvSpPr>
        <p:spPr>
          <a:xfrm>
            <a:off x="3512820" y="1699272"/>
            <a:ext cx="221741" cy="241541"/>
          </a:xfrm>
          <a:prstGeom prst="rect">
            <a:avLst/>
          </a:prstGeom>
          <a:blipFill>
            <a:blip r:embed="rId8" cstate="print"/>
            <a:stretch>
              <a:fillRect/>
            </a:stretch>
          </a:blipFill>
        </p:spPr>
        <p:txBody>
          <a:bodyPr wrap="square" lIns="0" tIns="0" rIns="0" bIns="0" rtlCol="0"/>
          <a:lstStyle/>
          <a:p>
            <a:endParaRPr/>
          </a:p>
        </p:txBody>
      </p:sp>
      <p:sp>
        <p:nvSpPr>
          <p:cNvPr id="28" name="object 28"/>
          <p:cNvSpPr/>
          <p:nvPr/>
        </p:nvSpPr>
        <p:spPr>
          <a:xfrm>
            <a:off x="3518915" y="1705355"/>
            <a:ext cx="193548" cy="213360"/>
          </a:xfrm>
          <a:prstGeom prst="rect">
            <a:avLst/>
          </a:prstGeom>
          <a:blipFill>
            <a:blip r:embed="rId11" cstate="print"/>
            <a:stretch>
              <a:fillRect/>
            </a:stretch>
          </a:blipFill>
        </p:spPr>
        <p:txBody>
          <a:bodyPr wrap="square" lIns="0" tIns="0" rIns="0" bIns="0" rtlCol="0"/>
          <a:lstStyle/>
          <a:p>
            <a:endParaRPr/>
          </a:p>
        </p:txBody>
      </p:sp>
      <p:sp>
        <p:nvSpPr>
          <p:cNvPr id="29" name="object 29"/>
          <p:cNvSpPr/>
          <p:nvPr/>
        </p:nvSpPr>
        <p:spPr>
          <a:xfrm>
            <a:off x="853439" y="1353311"/>
            <a:ext cx="93725" cy="523494"/>
          </a:xfrm>
          <a:prstGeom prst="rect">
            <a:avLst/>
          </a:prstGeom>
          <a:blipFill>
            <a:blip r:embed="rId17" cstate="print"/>
            <a:stretch>
              <a:fillRect/>
            </a:stretch>
          </a:blipFill>
        </p:spPr>
        <p:txBody>
          <a:bodyPr wrap="square" lIns="0" tIns="0" rIns="0" bIns="0" rtlCol="0"/>
          <a:lstStyle/>
          <a:p>
            <a:endParaRPr/>
          </a:p>
        </p:txBody>
      </p:sp>
      <p:sp>
        <p:nvSpPr>
          <p:cNvPr id="30" name="object 30"/>
          <p:cNvSpPr/>
          <p:nvPr/>
        </p:nvSpPr>
        <p:spPr>
          <a:xfrm>
            <a:off x="890777" y="1395222"/>
            <a:ext cx="21335" cy="441960"/>
          </a:xfrm>
          <a:prstGeom prst="rect">
            <a:avLst/>
          </a:prstGeom>
          <a:blipFill>
            <a:blip r:embed="rId18" cstate="print"/>
            <a:stretch>
              <a:fillRect/>
            </a:stretch>
          </a:blipFill>
        </p:spPr>
        <p:txBody>
          <a:bodyPr wrap="square" lIns="0" tIns="0" rIns="0" bIns="0" rtlCol="0"/>
          <a:lstStyle/>
          <a:p>
            <a:endParaRPr/>
          </a:p>
        </p:txBody>
      </p:sp>
      <p:sp>
        <p:nvSpPr>
          <p:cNvPr id="31" name="object 31"/>
          <p:cNvSpPr/>
          <p:nvPr/>
        </p:nvSpPr>
        <p:spPr>
          <a:xfrm>
            <a:off x="880977" y="1353311"/>
            <a:ext cx="124100" cy="523494"/>
          </a:xfrm>
          <a:prstGeom prst="rect">
            <a:avLst/>
          </a:prstGeom>
          <a:blipFill>
            <a:blip r:embed="rId19" cstate="print"/>
            <a:stretch>
              <a:fillRect/>
            </a:stretch>
          </a:blipFill>
        </p:spPr>
        <p:txBody>
          <a:bodyPr wrap="square" lIns="0" tIns="0" rIns="0" bIns="0" rtlCol="0"/>
          <a:lstStyle/>
          <a:p>
            <a:endParaRPr/>
          </a:p>
        </p:txBody>
      </p:sp>
      <p:sp>
        <p:nvSpPr>
          <p:cNvPr id="32" name="object 32"/>
          <p:cNvSpPr/>
          <p:nvPr/>
        </p:nvSpPr>
        <p:spPr>
          <a:xfrm>
            <a:off x="948689" y="1395222"/>
            <a:ext cx="21335" cy="441960"/>
          </a:xfrm>
          <a:prstGeom prst="rect">
            <a:avLst/>
          </a:prstGeom>
          <a:blipFill>
            <a:blip r:embed="rId18" cstate="print"/>
            <a:stretch>
              <a:fillRect/>
            </a:stretch>
          </a:blipFill>
        </p:spPr>
        <p:txBody>
          <a:bodyPr wrap="square" lIns="0" tIns="0" rIns="0" bIns="0" rtlCol="0"/>
          <a:lstStyle/>
          <a:p>
            <a:endParaRPr/>
          </a:p>
        </p:txBody>
      </p:sp>
      <p:sp>
        <p:nvSpPr>
          <p:cNvPr id="33" name="object 33"/>
          <p:cNvSpPr/>
          <p:nvPr/>
        </p:nvSpPr>
        <p:spPr>
          <a:xfrm>
            <a:off x="938889" y="1385188"/>
            <a:ext cx="40979" cy="462025"/>
          </a:xfrm>
          <a:prstGeom prst="rect">
            <a:avLst/>
          </a:prstGeom>
          <a:blipFill>
            <a:blip r:embed="rId20" cstate="print"/>
            <a:stretch>
              <a:fillRect/>
            </a:stretch>
          </a:blipFill>
        </p:spPr>
        <p:txBody>
          <a:bodyPr wrap="square" lIns="0" tIns="0" rIns="0" bIns="0" rtlCol="0"/>
          <a:lstStyle/>
          <a:p>
            <a:endParaRPr/>
          </a:p>
        </p:txBody>
      </p:sp>
      <p:sp>
        <p:nvSpPr>
          <p:cNvPr id="34" name="object 34"/>
          <p:cNvSpPr/>
          <p:nvPr/>
        </p:nvSpPr>
        <p:spPr>
          <a:xfrm>
            <a:off x="1153667" y="1353311"/>
            <a:ext cx="93725" cy="523494"/>
          </a:xfrm>
          <a:prstGeom prst="rect">
            <a:avLst/>
          </a:prstGeom>
          <a:blipFill>
            <a:blip r:embed="rId17" cstate="print"/>
            <a:stretch>
              <a:fillRect/>
            </a:stretch>
          </a:blipFill>
        </p:spPr>
        <p:txBody>
          <a:bodyPr wrap="square" lIns="0" tIns="0" rIns="0" bIns="0" rtlCol="0"/>
          <a:lstStyle/>
          <a:p>
            <a:endParaRPr/>
          </a:p>
        </p:txBody>
      </p:sp>
      <p:sp>
        <p:nvSpPr>
          <p:cNvPr id="35" name="object 35"/>
          <p:cNvSpPr/>
          <p:nvPr/>
        </p:nvSpPr>
        <p:spPr>
          <a:xfrm>
            <a:off x="1191005" y="1395222"/>
            <a:ext cx="21335" cy="441960"/>
          </a:xfrm>
          <a:prstGeom prst="rect">
            <a:avLst/>
          </a:prstGeom>
          <a:blipFill>
            <a:blip r:embed="rId21" cstate="print"/>
            <a:stretch>
              <a:fillRect/>
            </a:stretch>
          </a:blipFill>
        </p:spPr>
        <p:txBody>
          <a:bodyPr wrap="square" lIns="0" tIns="0" rIns="0" bIns="0" rtlCol="0"/>
          <a:lstStyle/>
          <a:p>
            <a:endParaRPr/>
          </a:p>
        </p:txBody>
      </p:sp>
      <p:sp>
        <p:nvSpPr>
          <p:cNvPr id="36" name="object 36"/>
          <p:cNvSpPr/>
          <p:nvPr/>
        </p:nvSpPr>
        <p:spPr>
          <a:xfrm>
            <a:off x="1181205" y="1353311"/>
            <a:ext cx="122576" cy="523494"/>
          </a:xfrm>
          <a:prstGeom prst="rect">
            <a:avLst/>
          </a:prstGeom>
          <a:blipFill>
            <a:blip r:embed="rId22" cstate="print"/>
            <a:stretch>
              <a:fillRect/>
            </a:stretch>
          </a:blipFill>
        </p:spPr>
        <p:txBody>
          <a:bodyPr wrap="square" lIns="0" tIns="0" rIns="0" bIns="0" rtlCol="0"/>
          <a:lstStyle/>
          <a:p>
            <a:endParaRPr/>
          </a:p>
        </p:txBody>
      </p:sp>
      <p:sp>
        <p:nvSpPr>
          <p:cNvPr id="37" name="object 37"/>
          <p:cNvSpPr/>
          <p:nvPr/>
        </p:nvSpPr>
        <p:spPr>
          <a:xfrm>
            <a:off x="1247394" y="1395222"/>
            <a:ext cx="21336" cy="441960"/>
          </a:xfrm>
          <a:prstGeom prst="rect">
            <a:avLst/>
          </a:prstGeom>
          <a:blipFill>
            <a:blip r:embed="rId18" cstate="print"/>
            <a:stretch>
              <a:fillRect/>
            </a:stretch>
          </a:blipFill>
        </p:spPr>
        <p:txBody>
          <a:bodyPr wrap="square" lIns="0" tIns="0" rIns="0" bIns="0" rtlCol="0"/>
          <a:lstStyle/>
          <a:p>
            <a:endParaRPr/>
          </a:p>
        </p:txBody>
      </p:sp>
      <p:sp>
        <p:nvSpPr>
          <p:cNvPr id="38" name="object 38"/>
          <p:cNvSpPr/>
          <p:nvPr/>
        </p:nvSpPr>
        <p:spPr>
          <a:xfrm>
            <a:off x="1237593" y="1385188"/>
            <a:ext cx="41042" cy="462025"/>
          </a:xfrm>
          <a:prstGeom prst="rect">
            <a:avLst/>
          </a:prstGeom>
          <a:blipFill>
            <a:blip r:embed="rId20" cstate="print"/>
            <a:stretch>
              <a:fillRect/>
            </a:stretch>
          </a:blipFill>
        </p:spPr>
        <p:txBody>
          <a:bodyPr wrap="square" lIns="0" tIns="0" rIns="0" bIns="0" rtlCol="0"/>
          <a:lstStyle/>
          <a:p>
            <a:endParaRPr/>
          </a:p>
        </p:txBody>
      </p:sp>
      <p:sp>
        <p:nvSpPr>
          <p:cNvPr id="39" name="object 39"/>
          <p:cNvSpPr/>
          <p:nvPr/>
        </p:nvSpPr>
        <p:spPr>
          <a:xfrm>
            <a:off x="1452372" y="1353311"/>
            <a:ext cx="93725" cy="523494"/>
          </a:xfrm>
          <a:prstGeom prst="rect">
            <a:avLst/>
          </a:prstGeom>
          <a:blipFill>
            <a:blip r:embed="rId17" cstate="print"/>
            <a:stretch>
              <a:fillRect/>
            </a:stretch>
          </a:blipFill>
        </p:spPr>
        <p:txBody>
          <a:bodyPr wrap="square" lIns="0" tIns="0" rIns="0" bIns="0" rtlCol="0"/>
          <a:lstStyle/>
          <a:p>
            <a:endParaRPr/>
          </a:p>
        </p:txBody>
      </p:sp>
      <p:sp>
        <p:nvSpPr>
          <p:cNvPr id="40" name="object 40"/>
          <p:cNvSpPr/>
          <p:nvPr/>
        </p:nvSpPr>
        <p:spPr>
          <a:xfrm>
            <a:off x="1489710" y="1395222"/>
            <a:ext cx="21336" cy="441960"/>
          </a:xfrm>
          <a:prstGeom prst="rect">
            <a:avLst/>
          </a:prstGeom>
          <a:blipFill>
            <a:blip r:embed="rId21" cstate="print"/>
            <a:stretch>
              <a:fillRect/>
            </a:stretch>
          </a:blipFill>
        </p:spPr>
        <p:txBody>
          <a:bodyPr wrap="square" lIns="0" tIns="0" rIns="0" bIns="0" rtlCol="0"/>
          <a:lstStyle/>
          <a:p>
            <a:endParaRPr/>
          </a:p>
        </p:txBody>
      </p:sp>
      <p:sp>
        <p:nvSpPr>
          <p:cNvPr id="41" name="object 41"/>
          <p:cNvSpPr/>
          <p:nvPr/>
        </p:nvSpPr>
        <p:spPr>
          <a:xfrm>
            <a:off x="1479843" y="1353311"/>
            <a:ext cx="124166" cy="523494"/>
          </a:xfrm>
          <a:prstGeom prst="rect">
            <a:avLst/>
          </a:prstGeom>
          <a:blipFill>
            <a:blip r:embed="rId23" cstate="print"/>
            <a:stretch>
              <a:fillRect/>
            </a:stretch>
          </a:blipFill>
        </p:spPr>
        <p:txBody>
          <a:bodyPr wrap="square" lIns="0" tIns="0" rIns="0" bIns="0" rtlCol="0"/>
          <a:lstStyle/>
          <a:p>
            <a:endParaRPr/>
          </a:p>
        </p:txBody>
      </p:sp>
      <p:sp>
        <p:nvSpPr>
          <p:cNvPr id="42" name="object 42"/>
          <p:cNvSpPr/>
          <p:nvPr/>
        </p:nvSpPr>
        <p:spPr>
          <a:xfrm>
            <a:off x="1547622" y="1395222"/>
            <a:ext cx="21336" cy="441960"/>
          </a:xfrm>
          <a:prstGeom prst="rect">
            <a:avLst/>
          </a:prstGeom>
          <a:blipFill>
            <a:blip r:embed="rId21" cstate="print"/>
            <a:stretch>
              <a:fillRect/>
            </a:stretch>
          </a:blipFill>
        </p:spPr>
        <p:txBody>
          <a:bodyPr wrap="square" lIns="0" tIns="0" rIns="0" bIns="0" rtlCol="0"/>
          <a:lstStyle/>
          <a:p>
            <a:endParaRPr/>
          </a:p>
        </p:txBody>
      </p:sp>
      <p:sp>
        <p:nvSpPr>
          <p:cNvPr id="43" name="object 43"/>
          <p:cNvSpPr/>
          <p:nvPr/>
        </p:nvSpPr>
        <p:spPr>
          <a:xfrm>
            <a:off x="1537755" y="1385188"/>
            <a:ext cx="40981" cy="462025"/>
          </a:xfrm>
          <a:prstGeom prst="rect">
            <a:avLst/>
          </a:prstGeom>
          <a:blipFill>
            <a:blip r:embed="rId24" cstate="print"/>
            <a:stretch>
              <a:fillRect/>
            </a:stretch>
          </a:blipFill>
        </p:spPr>
        <p:txBody>
          <a:bodyPr wrap="square" lIns="0" tIns="0" rIns="0" bIns="0" rtlCol="0"/>
          <a:lstStyle/>
          <a:p>
            <a:endParaRPr/>
          </a:p>
        </p:txBody>
      </p:sp>
      <p:sp>
        <p:nvSpPr>
          <p:cNvPr id="44" name="object 44"/>
          <p:cNvSpPr/>
          <p:nvPr/>
        </p:nvSpPr>
        <p:spPr>
          <a:xfrm>
            <a:off x="1752600" y="1353311"/>
            <a:ext cx="93725" cy="523494"/>
          </a:xfrm>
          <a:prstGeom prst="rect">
            <a:avLst/>
          </a:prstGeom>
          <a:blipFill>
            <a:blip r:embed="rId25" cstate="print"/>
            <a:stretch>
              <a:fillRect/>
            </a:stretch>
          </a:blipFill>
        </p:spPr>
        <p:txBody>
          <a:bodyPr wrap="square" lIns="0" tIns="0" rIns="0" bIns="0" rtlCol="0"/>
          <a:lstStyle/>
          <a:p>
            <a:endParaRPr/>
          </a:p>
        </p:txBody>
      </p:sp>
      <p:sp>
        <p:nvSpPr>
          <p:cNvPr id="45" name="object 45"/>
          <p:cNvSpPr/>
          <p:nvPr/>
        </p:nvSpPr>
        <p:spPr>
          <a:xfrm>
            <a:off x="1789938" y="1395222"/>
            <a:ext cx="21336" cy="441960"/>
          </a:xfrm>
          <a:prstGeom prst="rect">
            <a:avLst/>
          </a:prstGeom>
          <a:blipFill>
            <a:blip r:embed="rId21" cstate="print"/>
            <a:stretch>
              <a:fillRect/>
            </a:stretch>
          </a:blipFill>
        </p:spPr>
        <p:txBody>
          <a:bodyPr wrap="square" lIns="0" tIns="0" rIns="0" bIns="0" rtlCol="0"/>
          <a:lstStyle/>
          <a:p>
            <a:endParaRPr/>
          </a:p>
        </p:txBody>
      </p:sp>
      <p:sp>
        <p:nvSpPr>
          <p:cNvPr id="46" name="object 46"/>
          <p:cNvSpPr/>
          <p:nvPr/>
        </p:nvSpPr>
        <p:spPr>
          <a:xfrm>
            <a:off x="1780158" y="1353311"/>
            <a:ext cx="122591" cy="523494"/>
          </a:xfrm>
          <a:prstGeom prst="rect">
            <a:avLst/>
          </a:prstGeom>
          <a:blipFill>
            <a:blip r:embed="rId26" cstate="print"/>
            <a:stretch>
              <a:fillRect/>
            </a:stretch>
          </a:blipFill>
        </p:spPr>
        <p:txBody>
          <a:bodyPr wrap="square" lIns="0" tIns="0" rIns="0" bIns="0" rtlCol="0"/>
          <a:lstStyle/>
          <a:p>
            <a:endParaRPr/>
          </a:p>
        </p:txBody>
      </p:sp>
      <p:sp>
        <p:nvSpPr>
          <p:cNvPr id="47" name="object 47"/>
          <p:cNvSpPr/>
          <p:nvPr/>
        </p:nvSpPr>
        <p:spPr>
          <a:xfrm>
            <a:off x="1847850" y="1395222"/>
            <a:ext cx="19812" cy="441960"/>
          </a:xfrm>
          <a:prstGeom prst="rect">
            <a:avLst/>
          </a:prstGeom>
          <a:blipFill>
            <a:blip r:embed="rId21" cstate="print"/>
            <a:stretch>
              <a:fillRect/>
            </a:stretch>
          </a:blipFill>
        </p:spPr>
        <p:txBody>
          <a:bodyPr wrap="square" lIns="0" tIns="0" rIns="0" bIns="0" rtlCol="0"/>
          <a:lstStyle/>
          <a:p>
            <a:endParaRPr/>
          </a:p>
        </p:txBody>
      </p:sp>
      <p:sp>
        <p:nvSpPr>
          <p:cNvPr id="48" name="object 48"/>
          <p:cNvSpPr/>
          <p:nvPr/>
        </p:nvSpPr>
        <p:spPr>
          <a:xfrm>
            <a:off x="1838069" y="1385188"/>
            <a:ext cx="39371" cy="462025"/>
          </a:xfrm>
          <a:prstGeom prst="rect">
            <a:avLst/>
          </a:prstGeom>
          <a:blipFill>
            <a:blip r:embed="rId27" cstate="print"/>
            <a:stretch>
              <a:fillRect/>
            </a:stretch>
          </a:blipFill>
        </p:spPr>
        <p:txBody>
          <a:bodyPr wrap="square" lIns="0" tIns="0" rIns="0" bIns="0" rtlCol="0"/>
          <a:lstStyle/>
          <a:p>
            <a:endParaRPr/>
          </a:p>
        </p:txBody>
      </p:sp>
      <p:sp>
        <p:nvSpPr>
          <p:cNvPr id="49" name="object 49"/>
          <p:cNvSpPr/>
          <p:nvPr/>
        </p:nvSpPr>
        <p:spPr>
          <a:xfrm>
            <a:off x="2052827" y="1353311"/>
            <a:ext cx="93725" cy="523494"/>
          </a:xfrm>
          <a:prstGeom prst="rect">
            <a:avLst/>
          </a:prstGeom>
          <a:blipFill>
            <a:blip r:embed="rId25" cstate="print"/>
            <a:stretch>
              <a:fillRect/>
            </a:stretch>
          </a:blipFill>
        </p:spPr>
        <p:txBody>
          <a:bodyPr wrap="square" lIns="0" tIns="0" rIns="0" bIns="0" rtlCol="0"/>
          <a:lstStyle/>
          <a:p>
            <a:endParaRPr/>
          </a:p>
        </p:txBody>
      </p:sp>
      <p:sp>
        <p:nvSpPr>
          <p:cNvPr id="50" name="object 50"/>
          <p:cNvSpPr/>
          <p:nvPr/>
        </p:nvSpPr>
        <p:spPr>
          <a:xfrm>
            <a:off x="2090166" y="1395222"/>
            <a:ext cx="21335" cy="441960"/>
          </a:xfrm>
          <a:prstGeom prst="rect">
            <a:avLst/>
          </a:prstGeom>
          <a:blipFill>
            <a:blip r:embed="rId18" cstate="print"/>
            <a:stretch>
              <a:fillRect/>
            </a:stretch>
          </a:blipFill>
        </p:spPr>
        <p:txBody>
          <a:bodyPr wrap="square" lIns="0" tIns="0" rIns="0" bIns="0" rtlCol="0"/>
          <a:lstStyle/>
          <a:p>
            <a:endParaRPr/>
          </a:p>
        </p:txBody>
      </p:sp>
      <p:sp>
        <p:nvSpPr>
          <p:cNvPr id="51" name="object 51"/>
          <p:cNvSpPr/>
          <p:nvPr/>
        </p:nvSpPr>
        <p:spPr>
          <a:xfrm>
            <a:off x="2080299" y="1353311"/>
            <a:ext cx="122642" cy="523494"/>
          </a:xfrm>
          <a:prstGeom prst="rect">
            <a:avLst/>
          </a:prstGeom>
          <a:blipFill>
            <a:blip r:embed="rId28" cstate="print"/>
            <a:stretch>
              <a:fillRect/>
            </a:stretch>
          </a:blipFill>
        </p:spPr>
        <p:txBody>
          <a:bodyPr wrap="square" lIns="0" tIns="0" rIns="0" bIns="0" rtlCol="0"/>
          <a:lstStyle/>
          <a:p>
            <a:endParaRPr/>
          </a:p>
        </p:txBody>
      </p:sp>
      <p:sp>
        <p:nvSpPr>
          <p:cNvPr id="52" name="object 52"/>
          <p:cNvSpPr/>
          <p:nvPr/>
        </p:nvSpPr>
        <p:spPr>
          <a:xfrm>
            <a:off x="2146554" y="1395222"/>
            <a:ext cx="21335" cy="441960"/>
          </a:xfrm>
          <a:prstGeom prst="rect">
            <a:avLst/>
          </a:prstGeom>
          <a:blipFill>
            <a:blip r:embed="rId21" cstate="print"/>
            <a:stretch>
              <a:fillRect/>
            </a:stretch>
          </a:blipFill>
        </p:spPr>
        <p:txBody>
          <a:bodyPr wrap="square" lIns="0" tIns="0" rIns="0" bIns="0" rtlCol="0"/>
          <a:lstStyle/>
          <a:p>
            <a:endParaRPr/>
          </a:p>
        </p:txBody>
      </p:sp>
      <p:sp>
        <p:nvSpPr>
          <p:cNvPr id="53" name="object 53"/>
          <p:cNvSpPr/>
          <p:nvPr/>
        </p:nvSpPr>
        <p:spPr>
          <a:xfrm>
            <a:off x="2136687" y="1385188"/>
            <a:ext cx="41107" cy="462025"/>
          </a:xfrm>
          <a:prstGeom prst="rect">
            <a:avLst/>
          </a:prstGeom>
          <a:blipFill>
            <a:blip r:embed="rId29" cstate="print"/>
            <a:stretch>
              <a:fillRect/>
            </a:stretch>
          </a:blipFill>
        </p:spPr>
        <p:txBody>
          <a:bodyPr wrap="square" lIns="0" tIns="0" rIns="0" bIns="0" rtlCol="0"/>
          <a:lstStyle/>
          <a:p>
            <a:endParaRPr/>
          </a:p>
        </p:txBody>
      </p:sp>
      <p:sp>
        <p:nvSpPr>
          <p:cNvPr id="54" name="object 54"/>
          <p:cNvSpPr/>
          <p:nvPr/>
        </p:nvSpPr>
        <p:spPr>
          <a:xfrm>
            <a:off x="2351532" y="1353311"/>
            <a:ext cx="93725" cy="523494"/>
          </a:xfrm>
          <a:prstGeom prst="rect">
            <a:avLst/>
          </a:prstGeom>
          <a:blipFill>
            <a:blip r:embed="rId25" cstate="print"/>
            <a:stretch>
              <a:fillRect/>
            </a:stretch>
          </a:blipFill>
        </p:spPr>
        <p:txBody>
          <a:bodyPr wrap="square" lIns="0" tIns="0" rIns="0" bIns="0" rtlCol="0"/>
          <a:lstStyle/>
          <a:p>
            <a:endParaRPr/>
          </a:p>
        </p:txBody>
      </p:sp>
      <p:sp>
        <p:nvSpPr>
          <p:cNvPr id="55" name="object 55"/>
          <p:cNvSpPr/>
          <p:nvPr/>
        </p:nvSpPr>
        <p:spPr>
          <a:xfrm>
            <a:off x="2388870" y="1395222"/>
            <a:ext cx="21336" cy="441960"/>
          </a:xfrm>
          <a:prstGeom prst="rect">
            <a:avLst/>
          </a:prstGeom>
          <a:blipFill>
            <a:blip r:embed="rId18" cstate="print"/>
            <a:stretch>
              <a:fillRect/>
            </a:stretch>
          </a:blipFill>
        </p:spPr>
        <p:txBody>
          <a:bodyPr wrap="square" lIns="0" tIns="0" rIns="0" bIns="0" rtlCol="0"/>
          <a:lstStyle/>
          <a:p>
            <a:endParaRPr/>
          </a:p>
        </p:txBody>
      </p:sp>
      <p:sp>
        <p:nvSpPr>
          <p:cNvPr id="56" name="object 56"/>
          <p:cNvSpPr/>
          <p:nvPr/>
        </p:nvSpPr>
        <p:spPr>
          <a:xfrm>
            <a:off x="2379003" y="1353311"/>
            <a:ext cx="124166" cy="523494"/>
          </a:xfrm>
          <a:prstGeom prst="rect">
            <a:avLst/>
          </a:prstGeom>
          <a:blipFill>
            <a:blip r:embed="rId30" cstate="print"/>
            <a:stretch>
              <a:fillRect/>
            </a:stretch>
          </a:blipFill>
        </p:spPr>
        <p:txBody>
          <a:bodyPr wrap="square" lIns="0" tIns="0" rIns="0" bIns="0" rtlCol="0"/>
          <a:lstStyle/>
          <a:p>
            <a:endParaRPr/>
          </a:p>
        </p:txBody>
      </p:sp>
      <p:sp>
        <p:nvSpPr>
          <p:cNvPr id="57" name="object 57"/>
          <p:cNvSpPr/>
          <p:nvPr/>
        </p:nvSpPr>
        <p:spPr>
          <a:xfrm>
            <a:off x="2446782" y="1395222"/>
            <a:ext cx="21336" cy="441960"/>
          </a:xfrm>
          <a:prstGeom prst="rect">
            <a:avLst/>
          </a:prstGeom>
          <a:blipFill>
            <a:blip r:embed="rId18" cstate="print"/>
            <a:stretch>
              <a:fillRect/>
            </a:stretch>
          </a:blipFill>
        </p:spPr>
        <p:txBody>
          <a:bodyPr wrap="square" lIns="0" tIns="0" rIns="0" bIns="0" rtlCol="0"/>
          <a:lstStyle/>
          <a:p>
            <a:endParaRPr/>
          </a:p>
        </p:txBody>
      </p:sp>
      <p:sp>
        <p:nvSpPr>
          <p:cNvPr id="58" name="object 58"/>
          <p:cNvSpPr/>
          <p:nvPr/>
        </p:nvSpPr>
        <p:spPr>
          <a:xfrm>
            <a:off x="2437002" y="1385188"/>
            <a:ext cx="40894" cy="462025"/>
          </a:xfrm>
          <a:prstGeom prst="rect">
            <a:avLst/>
          </a:prstGeom>
          <a:blipFill>
            <a:blip r:embed="rId20" cstate="print"/>
            <a:stretch>
              <a:fillRect/>
            </a:stretch>
          </a:blipFill>
        </p:spPr>
        <p:txBody>
          <a:bodyPr wrap="square" lIns="0" tIns="0" rIns="0" bIns="0" rtlCol="0"/>
          <a:lstStyle/>
          <a:p>
            <a:endParaRPr/>
          </a:p>
        </p:txBody>
      </p:sp>
      <p:sp>
        <p:nvSpPr>
          <p:cNvPr id="59" name="object 59"/>
          <p:cNvSpPr/>
          <p:nvPr/>
        </p:nvSpPr>
        <p:spPr>
          <a:xfrm>
            <a:off x="2651760" y="1353311"/>
            <a:ext cx="93725" cy="523494"/>
          </a:xfrm>
          <a:prstGeom prst="rect">
            <a:avLst/>
          </a:prstGeom>
          <a:blipFill>
            <a:blip r:embed="rId25" cstate="print"/>
            <a:stretch>
              <a:fillRect/>
            </a:stretch>
          </a:blipFill>
        </p:spPr>
        <p:txBody>
          <a:bodyPr wrap="square" lIns="0" tIns="0" rIns="0" bIns="0" rtlCol="0"/>
          <a:lstStyle/>
          <a:p>
            <a:endParaRPr/>
          </a:p>
        </p:txBody>
      </p:sp>
      <p:sp>
        <p:nvSpPr>
          <p:cNvPr id="60" name="object 60"/>
          <p:cNvSpPr/>
          <p:nvPr/>
        </p:nvSpPr>
        <p:spPr>
          <a:xfrm>
            <a:off x="2689098" y="1395222"/>
            <a:ext cx="21335" cy="441960"/>
          </a:xfrm>
          <a:prstGeom prst="rect">
            <a:avLst/>
          </a:prstGeom>
          <a:blipFill>
            <a:blip r:embed="rId18" cstate="print"/>
            <a:stretch>
              <a:fillRect/>
            </a:stretch>
          </a:blipFill>
        </p:spPr>
        <p:txBody>
          <a:bodyPr wrap="square" lIns="0" tIns="0" rIns="0" bIns="0" rtlCol="0"/>
          <a:lstStyle/>
          <a:p>
            <a:endParaRPr/>
          </a:p>
        </p:txBody>
      </p:sp>
      <p:sp>
        <p:nvSpPr>
          <p:cNvPr id="61" name="object 61"/>
          <p:cNvSpPr/>
          <p:nvPr/>
        </p:nvSpPr>
        <p:spPr>
          <a:xfrm>
            <a:off x="2679231" y="1353311"/>
            <a:ext cx="122642" cy="523494"/>
          </a:xfrm>
          <a:prstGeom prst="rect">
            <a:avLst/>
          </a:prstGeom>
          <a:blipFill>
            <a:blip r:embed="rId31" cstate="print"/>
            <a:stretch>
              <a:fillRect/>
            </a:stretch>
          </a:blipFill>
        </p:spPr>
        <p:txBody>
          <a:bodyPr wrap="square" lIns="0" tIns="0" rIns="0" bIns="0" rtlCol="0"/>
          <a:lstStyle/>
          <a:p>
            <a:endParaRPr/>
          </a:p>
        </p:txBody>
      </p:sp>
      <p:sp>
        <p:nvSpPr>
          <p:cNvPr id="62" name="object 62"/>
          <p:cNvSpPr/>
          <p:nvPr/>
        </p:nvSpPr>
        <p:spPr>
          <a:xfrm>
            <a:off x="2745485" y="1395222"/>
            <a:ext cx="21336" cy="441960"/>
          </a:xfrm>
          <a:prstGeom prst="rect">
            <a:avLst/>
          </a:prstGeom>
          <a:blipFill>
            <a:blip r:embed="rId18" cstate="print"/>
            <a:stretch>
              <a:fillRect/>
            </a:stretch>
          </a:blipFill>
        </p:spPr>
        <p:txBody>
          <a:bodyPr wrap="square" lIns="0" tIns="0" rIns="0" bIns="0" rtlCol="0"/>
          <a:lstStyle/>
          <a:p>
            <a:endParaRPr/>
          </a:p>
        </p:txBody>
      </p:sp>
      <p:sp>
        <p:nvSpPr>
          <p:cNvPr id="63" name="object 63"/>
          <p:cNvSpPr/>
          <p:nvPr/>
        </p:nvSpPr>
        <p:spPr>
          <a:xfrm>
            <a:off x="2735619" y="1385188"/>
            <a:ext cx="41107" cy="462025"/>
          </a:xfrm>
          <a:prstGeom prst="rect">
            <a:avLst/>
          </a:prstGeom>
          <a:blipFill>
            <a:blip r:embed="rId20" cstate="print"/>
            <a:stretch>
              <a:fillRect/>
            </a:stretch>
          </a:blipFill>
        </p:spPr>
        <p:txBody>
          <a:bodyPr wrap="square" lIns="0" tIns="0" rIns="0" bIns="0" rtlCol="0"/>
          <a:lstStyle/>
          <a:p>
            <a:endParaRPr/>
          </a:p>
        </p:txBody>
      </p:sp>
      <p:sp>
        <p:nvSpPr>
          <p:cNvPr id="64" name="object 64"/>
          <p:cNvSpPr/>
          <p:nvPr/>
        </p:nvSpPr>
        <p:spPr>
          <a:xfrm>
            <a:off x="2951988" y="1353311"/>
            <a:ext cx="93725" cy="523494"/>
          </a:xfrm>
          <a:prstGeom prst="rect">
            <a:avLst/>
          </a:prstGeom>
          <a:blipFill>
            <a:blip r:embed="rId25" cstate="print"/>
            <a:stretch>
              <a:fillRect/>
            </a:stretch>
          </a:blipFill>
        </p:spPr>
        <p:txBody>
          <a:bodyPr wrap="square" lIns="0" tIns="0" rIns="0" bIns="0" rtlCol="0"/>
          <a:lstStyle/>
          <a:p>
            <a:endParaRPr/>
          </a:p>
        </p:txBody>
      </p:sp>
      <p:sp>
        <p:nvSpPr>
          <p:cNvPr id="65" name="object 65"/>
          <p:cNvSpPr/>
          <p:nvPr/>
        </p:nvSpPr>
        <p:spPr>
          <a:xfrm>
            <a:off x="2989326" y="1395222"/>
            <a:ext cx="21336" cy="441960"/>
          </a:xfrm>
          <a:prstGeom prst="rect">
            <a:avLst/>
          </a:prstGeom>
          <a:blipFill>
            <a:blip r:embed="rId21" cstate="print"/>
            <a:stretch>
              <a:fillRect/>
            </a:stretch>
          </a:blipFill>
        </p:spPr>
        <p:txBody>
          <a:bodyPr wrap="square" lIns="0" tIns="0" rIns="0" bIns="0" rtlCol="0"/>
          <a:lstStyle/>
          <a:p>
            <a:endParaRPr/>
          </a:p>
        </p:txBody>
      </p:sp>
      <p:sp>
        <p:nvSpPr>
          <p:cNvPr id="66" name="object 66"/>
          <p:cNvSpPr/>
          <p:nvPr/>
        </p:nvSpPr>
        <p:spPr>
          <a:xfrm>
            <a:off x="2979459" y="1353311"/>
            <a:ext cx="122642" cy="523494"/>
          </a:xfrm>
          <a:prstGeom prst="rect">
            <a:avLst/>
          </a:prstGeom>
          <a:blipFill>
            <a:blip r:embed="rId32" cstate="print"/>
            <a:stretch>
              <a:fillRect/>
            </a:stretch>
          </a:blipFill>
        </p:spPr>
        <p:txBody>
          <a:bodyPr wrap="square" lIns="0" tIns="0" rIns="0" bIns="0" rtlCol="0"/>
          <a:lstStyle/>
          <a:p>
            <a:endParaRPr/>
          </a:p>
        </p:txBody>
      </p:sp>
      <p:sp>
        <p:nvSpPr>
          <p:cNvPr id="67" name="object 67"/>
          <p:cNvSpPr/>
          <p:nvPr/>
        </p:nvSpPr>
        <p:spPr>
          <a:xfrm>
            <a:off x="3045714" y="1395222"/>
            <a:ext cx="21336" cy="441960"/>
          </a:xfrm>
          <a:prstGeom prst="rect">
            <a:avLst/>
          </a:prstGeom>
          <a:blipFill>
            <a:blip r:embed="rId21" cstate="print"/>
            <a:stretch>
              <a:fillRect/>
            </a:stretch>
          </a:blipFill>
        </p:spPr>
        <p:txBody>
          <a:bodyPr wrap="square" lIns="0" tIns="0" rIns="0" bIns="0" rtlCol="0"/>
          <a:lstStyle/>
          <a:p>
            <a:endParaRPr/>
          </a:p>
        </p:txBody>
      </p:sp>
      <p:sp>
        <p:nvSpPr>
          <p:cNvPr id="68" name="object 68"/>
          <p:cNvSpPr/>
          <p:nvPr/>
        </p:nvSpPr>
        <p:spPr>
          <a:xfrm>
            <a:off x="3035847" y="1385188"/>
            <a:ext cx="40981" cy="462025"/>
          </a:xfrm>
          <a:prstGeom prst="rect">
            <a:avLst/>
          </a:prstGeom>
          <a:blipFill>
            <a:blip r:embed="rId24" cstate="print"/>
            <a:stretch>
              <a:fillRect/>
            </a:stretch>
          </a:blipFill>
        </p:spPr>
        <p:txBody>
          <a:bodyPr wrap="square" lIns="0" tIns="0" rIns="0" bIns="0" rtlCol="0"/>
          <a:lstStyle/>
          <a:p>
            <a:endParaRPr/>
          </a:p>
        </p:txBody>
      </p:sp>
      <p:sp>
        <p:nvSpPr>
          <p:cNvPr id="69" name="object 69"/>
          <p:cNvSpPr/>
          <p:nvPr/>
        </p:nvSpPr>
        <p:spPr>
          <a:xfrm>
            <a:off x="3250692" y="1353311"/>
            <a:ext cx="93726" cy="523494"/>
          </a:xfrm>
          <a:prstGeom prst="rect">
            <a:avLst/>
          </a:prstGeom>
          <a:blipFill>
            <a:blip r:embed="rId25" cstate="print"/>
            <a:stretch>
              <a:fillRect/>
            </a:stretch>
          </a:blipFill>
        </p:spPr>
        <p:txBody>
          <a:bodyPr wrap="square" lIns="0" tIns="0" rIns="0" bIns="0" rtlCol="0"/>
          <a:lstStyle/>
          <a:p>
            <a:endParaRPr/>
          </a:p>
        </p:txBody>
      </p:sp>
      <p:sp>
        <p:nvSpPr>
          <p:cNvPr id="70" name="object 70"/>
          <p:cNvSpPr/>
          <p:nvPr/>
        </p:nvSpPr>
        <p:spPr>
          <a:xfrm>
            <a:off x="3288029" y="1395222"/>
            <a:ext cx="21336" cy="441960"/>
          </a:xfrm>
          <a:prstGeom prst="rect">
            <a:avLst/>
          </a:prstGeom>
          <a:blipFill>
            <a:blip r:embed="rId21" cstate="print"/>
            <a:stretch>
              <a:fillRect/>
            </a:stretch>
          </a:blipFill>
        </p:spPr>
        <p:txBody>
          <a:bodyPr wrap="square" lIns="0" tIns="0" rIns="0" bIns="0" rtlCol="0"/>
          <a:lstStyle/>
          <a:p>
            <a:endParaRPr/>
          </a:p>
        </p:txBody>
      </p:sp>
      <p:sp>
        <p:nvSpPr>
          <p:cNvPr id="71" name="object 71"/>
          <p:cNvSpPr/>
          <p:nvPr/>
        </p:nvSpPr>
        <p:spPr>
          <a:xfrm>
            <a:off x="3278163" y="1353311"/>
            <a:ext cx="124166" cy="523494"/>
          </a:xfrm>
          <a:prstGeom prst="rect">
            <a:avLst/>
          </a:prstGeom>
          <a:blipFill>
            <a:blip r:embed="rId33" cstate="print"/>
            <a:stretch>
              <a:fillRect/>
            </a:stretch>
          </a:blipFill>
        </p:spPr>
        <p:txBody>
          <a:bodyPr wrap="square" lIns="0" tIns="0" rIns="0" bIns="0" rtlCol="0"/>
          <a:lstStyle/>
          <a:p>
            <a:endParaRPr/>
          </a:p>
        </p:txBody>
      </p:sp>
      <p:sp>
        <p:nvSpPr>
          <p:cNvPr id="72" name="object 72"/>
          <p:cNvSpPr/>
          <p:nvPr/>
        </p:nvSpPr>
        <p:spPr>
          <a:xfrm>
            <a:off x="3345941" y="1395222"/>
            <a:ext cx="21336" cy="441960"/>
          </a:xfrm>
          <a:prstGeom prst="rect">
            <a:avLst/>
          </a:prstGeom>
          <a:blipFill>
            <a:blip r:embed="rId21" cstate="print"/>
            <a:stretch>
              <a:fillRect/>
            </a:stretch>
          </a:blipFill>
        </p:spPr>
        <p:txBody>
          <a:bodyPr wrap="square" lIns="0" tIns="0" rIns="0" bIns="0" rtlCol="0"/>
          <a:lstStyle/>
          <a:p>
            <a:endParaRPr/>
          </a:p>
        </p:txBody>
      </p:sp>
      <p:sp>
        <p:nvSpPr>
          <p:cNvPr id="73" name="object 73"/>
          <p:cNvSpPr/>
          <p:nvPr/>
        </p:nvSpPr>
        <p:spPr>
          <a:xfrm>
            <a:off x="3336075" y="1385188"/>
            <a:ext cx="40981" cy="462025"/>
          </a:xfrm>
          <a:prstGeom prst="rect">
            <a:avLst/>
          </a:prstGeom>
          <a:blipFill>
            <a:blip r:embed="rId24" cstate="print"/>
            <a:stretch>
              <a:fillRect/>
            </a:stretch>
          </a:blipFill>
        </p:spPr>
        <p:txBody>
          <a:bodyPr wrap="square" lIns="0" tIns="0" rIns="0" bIns="0" rtlCol="0"/>
          <a:lstStyle/>
          <a:p>
            <a:endParaRPr/>
          </a:p>
        </p:txBody>
      </p:sp>
      <p:sp>
        <p:nvSpPr>
          <p:cNvPr id="74" name="object 74"/>
          <p:cNvSpPr/>
          <p:nvPr/>
        </p:nvSpPr>
        <p:spPr>
          <a:xfrm>
            <a:off x="3550920" y="1353311"/>
            <a:ext cx="93725" cy="523494"/>
          </a:xfrm>
          <a:prstGeom prst="rect">
            <a:avLst/>
          </a:prstGeom>
          <a:blipFill>
            <a:blip r:embed="rId17" cstate="print"/>
            <a:stretch>
              <a:fillRect/>
            </a:stretch>
          </a:blipFill>
        </p:spPr>
        <p:txBody>
          <a:bodyPr wrap="square" lIns="0" tIns="0" rIns="0" bIns="0" rtlCol="0"/>
          <a:lstStyle/>
          <a:p>
            <a:endParaRPr/>
          </a:p>
        </p:txBody>
      </p:sp>
      <p:sp>
        <p:nvSpPr>
          <p:cNvPr id="75" name="object 75"/>
          <p:cNvSpPr/>
          <p:nvPr/>
        </p:nvSpPr>
        <p:spPr>
          <a:xfrm>
            <a:off x="3588258" y="1395222"/>
            <a:ext cx="21336" cy="441960"/>
          </a:xfrm>
          <a:prstGeom prst="rect">
            <a:avLst/>
          </a:prstGeom>
          <a:blipFill>
            <a:blip r:embed="rId21" cstate="print"/>
            <a:stretch>
              <a:fillRect/>
            </a:stretch>
          </a:blipFill>
        </p:spPr>
        <p:txBody>
          <a:bodyPr wrap="square" lIns="0" tIns="0" rIns="0" bIns="0" rtlCol="0"/>
          <a:lstStyle/>
          <a:p>
            <a:endParaRPr/>
          </a:p>
        </p:txBody>
      </p:sp>
      <p:sp>
        <p:nvSpPr>
          <p:cNvPr id="76" name="object 76"/>
          <p:cNvSpPr/>
          <p:nvPr/>
        </p:nvSpPr>
        <p:spPr>
          <a:xfrm>
            <a:off x="3578392" y="1353311"/>
            <a:ext cx="122642" cy="523494"/>
          </a:xfrm>
          <a:prstGeom prst="rect">
            <a:avLst/>
          </a:prstGeom>
          <a:blipFill>
            <a:blip r:embed="rId34" cstate="print"/>
            <a:stretch>
              <a:fillRect/>
            </a:stretch>
          </a:blipFill>
        </p:spPr>
        <p:txBody>
          <a:bodyPr wrap="square" lIns="0" tIns="0" rIns="0" bIns="0" rtlCol="0"/>
          <a:lstStyle/>
          <a:p>
            <a:endParaRPr/>
          </a:p>
        </p:txBody>
      </p:sp>
      <p:sp>
        <p:nvSpPr>
          <p:cNvPr id="77" name="object 77"/>
          <p:cNvSpPr/>
          <p:nvPr/>
        </p:nvSpPr>
        <p:spPr>
          <a:xfrm>
            <a:off x="3644646" y="1395222"/>
            <a:ext cx="21336" cy="441960"/>
          </a:xfrm>
          <a:prstGeom prst="rect">
            <a:avLst/>
          </a:prstGeom>
          <a:blipFill>
            <a:blip r:embed="rId21" cstate="print"/>
            <a:stretch>
              <a:fillRect/>
            </a:stretch>
          </a:blipFill>
        </p:spPr>
        <p:txBody>
          <a:bodyPr wrap="square" lIns="0" tIns="0" rIns="0" bIns="0" rtlCol="0"/>
          <a:lstStyle/>
          <a:p>
            <a:endParaRPr/>
          </a:p>
        </p:txBody>
      </p:sp>
      <p:sp>
        <p:nvSpPr>
          <p:cNvPr id="78" name="object 78"/>
          <p:cNvSpPr/>
          <p:nvPr/>
        </p:nvSpPr>
        <p:spPr>
          <a:xfrm>
            <a:off x="3634866" y="1385188"/>
            <a:ext cx="41021" cy="462025"/>
          </a:xfrm>
          <a:prstGeom prst="rect">
            <a:avLst/>
          </a:prstGeom>
          <a:blipFill>
            <a:blip r:embed="rId29" cstate="print"/>
            <a:stretch>
              <a:fillRect/>
            </a:stretch>
          </a:blipFill>
        </p:spPr>
        <p:txBody>
          <a:bodyPr wrap="square" lIns="0" tIns="0" rIns="0" bIns="0" rtlCol="0"/>
          <a:lstStyle/>
          <a:p>
            <a:endParaRPr/>
          </a:p>
        </p:txBody>
      </p:sp>
      <p:sp>
        <p:nvSpPr>
          <p:cNvPr id="79" name="object 79"/>
          <p:cNvSpPr txBox="1"/>
          <p:nvPr/>
        </p:nvSpPr>
        <p:spPr>
          <a:xfrm>
            <a:off x="829767" y="2637663"/>
            <a:ext cx="3063875" cy="226060"/>
          </a:xfrm>
          <a:prstGeom prst="rect">
            <a:avLst/>
          </a:prstGeom>
        </p:spPr>
        <p:txBody>
          <a:bodyPr vert="horz" wrap="square" lIns="0" tIns="0" rIns="0" bIns="0" rtlCol="0">
            <a:spAutoFit/>
          </a:bodyPr>
          <a:lstStyle/>
          <a:p>
            <a:pPr marL="12700">
              <a:lnSpc>
                <a:spcPct val="100000"/>
              </a:lnSpc>
            </a:pPr>
            <a:r>
              <a:rPr sz="1400" b="1" spc="45" dirty="0">
                <a:solidFill>
                  <a:srgbClr val="585858"/>
                </a:solidFill>
                <a:latin typeface="微软雅黑"/>
                <a:cs typeface="微软雅黑"/>
              </a:rPr>
              <a:t>公司介绍：</a:t>
            </a:r>
            <a:r>
              <a:rPr sz="1400" spc="45" dirty="0">
                <a:solidFill>
                  <a:srgbClr val="585858"/>
                </a:solidFill>
                <a:latin typeface="微软雅黑"/>
                <a:cs typeface="微软雅黑"/>
              </a:rPr>
              <a:t>百度（纳斯达克：BIDU）</a:t>
            </a:r>
            <a:endParaRPr sz="1400">
              <a:latin typeface="微软雅黑"/>
              <a:cs typeface="微软雅黑"/>
            </a:endParaRPr>
          </a:p>
        </p:txBody>
      </p:sp>
      <p:sp>
        <p:nvSpPr>
          <p:cNvPr id="80" name="object 80"/>
          <p:cNvSpPr txBox="1"/>
          <p:nvPr/>
        </p:nvSpPr>
        <p:spPr>
          <a:xfrm>
            <a:off x="829767" y="2851023"/>
            <a:ext cx="2887980" cy="2253615"/>
          </a:xfrm>
          <a:prstGeom prst="rect">
            <a:avLst/>
          </a:prstGeom>
        </p:spPr>
        <p:txBody>
          <a:bodyPr vert="horz" wrap="square" lIns="0" tIns="0" rIns="0" bIns="0" rtlCol="0">
            <a:spAutoFit/>
          </a:bodyPr>
          <a:lstStyle/>
          <a:p>
            <a:pPr marL="12700" marR="5080" algn="just">
              <a:lnSpc>
                <a:spcPct val="150000"/>
              </a:lnSpc>
            </a:pPr>
            <a:r>
              <a:rPr sz="1400" spc="55" dirty="0">
                <a:solidFill>
                  <a:srgbClr val="585858"/>
                </a:solidFill>
                <a:latin typeface="微软雅黑"/>
                <a:cs typeface="微软雅黑"/>
              </a:rPr>
              <a:t>成立于2000年，在区块链技术探索  </a:t>
            </a:r>
            <a:r>
              <a:rPr sz="1400" spc="10" dirty="0">
                <a:solidFill>
                  <a:srgbClr val="585858"/>
                </a:solidFill>
                <a:latin typeface="微软雅黑"/>
                <a:cs typeface="微软雅黑"/>
              </a:rPr>
              <a:t>与</a:t>
            </a:r>
            <a:r>
              <a:rPr sz="1400" dirty="0">
                <a:solidFill>
                  <a:srgbClr val="585858"/>
                </a:solidFill>
                <a:latin typeface="微软雅黑"/>
                <a:cs typeface="微软雅黑"/>
              </a:rPr>
              <a:t>应用</a:t>
            </a:r>
            <a:r>
              <a:rPr sz="1400" spc="10" dirty="0">
                <a:solidFill>
                  <a:srgbClr val="585858"/>
                </a:solidFill>
                <a:latin typeface="微软雅黑"/>
                <a:cs typeface="微软雅黑"/>
              </a:rPr>
              <a:t>落</a:t>
            </a:r>
            <a:r>
              <a:rPr sz="1400" dirty="0">
                <a:solidFill>
                  <a:srgbClr val="585858"/>
                </a:solidFill>
                <a:latin typeface="微软雅黑"/>
                <a:cs typeface="微软雅黑"/>
              </a:rPr>
              <a:t>地</a:t>
            </a:r>
            <a:r>
              <a:rPr sz="1400" spc="10" dirty="0">
                <a:solidFill>
                  <a:srgbClr val="585858"/>
                </a:solidFill>
                <a:latin typeface="微软雅黑"/>
                <a:cs typeface="微软雅黑"/>
              </a:rPr>
              <a:t>方</a:t>
            </a:r>
            <a:r>
              <a:rPr sz="1400" dirty="0">
                <a:solidFill>
                  <a:srgbClr val="585858"/>
                </a:solidFill>
                <a:latin typeface="微软雅黑"/>
                <a:cs typeface="微软雅黑"/>
              </a:rPr>
              <a:t>面大</a:t>
            </a:r>
            <a:r>
              <a:rPr sz="1400" spc="10" dirty="0">
                <a:solidFill>
                  <a:srgbClr val="585858"/>
                </a:solidFill>
                <a:latin typeface="微软雅黑"/>
                <a:cs typeface="微软雅黑"/>
              </a:rPr>
              <a:t>力</a:t>
            </a:r>
            <a:r>
              <a:rPr sz="1400" dirty="0">
                <a:solidFill>
                  <a:srgbClr val="585858"/>
                </a:solidFill>
                <a:latin typeface="微软雅黑"/>
                <a:cs typeface="微软雅黑"/>
              </a:rPr>
              <a:t>推</a:t>
            </a:r>
            <a:r>
              <a:rPr sz="1400" spc="5" dirty="0">
                <a:solidFill>
                  <a:srgbClr val="585858"/>
                </a:solidFill>
                <a:latin typeface="微软雅黑"/>
                <a:cs typeface="微软雅黑"/>
              </a:rPr>
              <a:t>进</a:t>
            </a:r>
            <a:r>
              <a:rPr sz="1400" spc="10" dirty="0">
                <a:solidFill>
                  <a:srgbClr val="585858"/>
                </a:solidFill>
                <a:latin typeface="微软雅黑"/>
                <a:cs typeface="微软雅黑"/>
              </a:rPr>
              <a:t>，</a:t>
            </a:r>
            <a:r>
              <a:rPr sz="1400" dirty="0">
                <a:solidFill>
                  <a:srgbClr val="585858"/>
                </a:solidFill>
                <a:latin typeface="微软雅黑"/>
                <a:cs typeface="微软雅黑"/>
              </a:rPr>
              <a:t>并初</a:t>
            </a:r>
            <a:r>
              <a:rPr sz="1400" spc="10" dirty="0">
                <a:solidFill>
                  <a:srgbClr val="585858"/>
                </a:solidFill>
                <a:latin typeface="微软雅黑"/>
                <a:cs typeface="微软雅黑"/>
              </a:rPr>
              <a:t>步</a:t>
            </a:r>
            <a:r>
              <a:rPr sz="1400" dirty="0">
                <a:solidFill>
                  <a:srgbClr val="585858"/>
                </a:solidFill>
                <a:latin typeface="微软雅黑"/>
                <a:cs typeface="微软雅黑"/>
              </a:rPr>
              <a:t>形  </a:t>
            </a:r>
            <a:r>
              <a:rPr sz="1400" spc="10" dirty="0">
                <a:solidFill>
                  <a:srgbClr val="585858"/>
                </a:solidFill>
                <a:latin typeface="微软雅黑"/>
                <a:cs typeface="微软雅黑"/>
              </a:rPr>
              <a:t>成</a:t>
            </a:r>
            <a:r>
              <a:rPr sz="1400" dirty="0">
                <a:solidFill>
                  <a:srgbClr val="585858"/>
                </a:solidFill>
                <a:latin typeface="微软雅黑"/>
                <a:cs typeface="微软雅黑"/>
              </a:rPr>
              <a:t>了相</a:t>
            </a:r>
            <a:r>
              <a:rPr sz="1400" spc="10" dirty="0">
                <a:solidFill>
                  <a:srgbClr val="585858"/>
                </a:solidFill>
                <a:latin typeface="微软雅黑"/>
                <a:cs typeface="微软雅黑"/>
              </a:rPr>
              <a:t>对</a:t>
            </a:r>
            <a:r>
              <a:rPr sz="1400" dirty="0">
                <a:solidFill>
                  <a:srgbClr val="585858"/>
                </a:solidFill>
                <a:latin typeface="微软雅黑"/>
                <a:cs typeface="微软雅黑"/>
              </a:rPr>
              <a:t>完</a:t>
            </a:r>
            <a:r>
              <a:rPr sz="1400" spc="10" dirty="0">
                <a:solidFill>
                  <a:srgbClr val="585858"/>
                </a:solidFill>
                <a:latin typeface="微软雅黑"/>
                <a:cs typeface="微软雅黑"/>
              </a:rPr>
              <a:t>整</a:t>
            </a:r>
            <a:r>
              <a:rPr sz="1400" dirty="0">
                <a:solidFill>
                  <a:srgbClr val="585858"/>
                </a:solidFill>
                <a:latin typeface="微软雅黑"/>
                <a:cs typeface="微软雅黑"/>
              </a:rPr>
              <a:t>的区</a:t>
            </a:r>
            <a:r>
              <a:rPr sz="1400" spc="10" dirty="0">
                <a:solidFill>
                  <a:srgbClr val="585858"/>
                </a:solidFill>
                <a:latin typeface="微软雅黑"/>
                <a:cs typeface="微软雅黑"/>
              </a:rPr>
              <a:t>块</a:t>
            </a:r>
            <a:r>
              <a:rPr sz="1400" dirty="0">
                <a:solidFill>
                  <a:srgbClr val="585858"/>
                </a:solidFill>
                <a:latin typeface="微软雅黑"/>
                <a:cs typeface="微软雅黑"/>
              </a:rPr>
              <a:t>链生</a:t>
            </a:r>
            <a:r>
              <a:rPr sz="1400" spc="10" dirty="0">
                <a:solidFill>
                  <a:srgbClr val="585858"/>
                </a:solidFill>
                <a:latin typeface="微软雅黑"/>
                <a:cs typeface="微软雅黑"/>
              </a:rPr>
              <a:t>态</a:t>
            </a:r>
            <a:r>
              <a:rPr sz="1400" dirty="0">
                <a:solidFill>
                  <a:srgbClr val="585858"/>
                </a:solidFill>
                <a:latin typeface="微软雅黑"/>
                <a:cs typeface="微软雅黑"/>
              </a:rPr>
              <a:t>布</a:t>
            </a:r>
            <a:r>
              <a:rPr sz="1400" spc="5" dirty="0">
                <a:solidFill>
                  <a:srgbClr val="585858"/>
                </a:solidFill>
                <a:latin typeface="微软雅黑"/>
                <a:cs typeface="微软雅黑"/>
              </a:rPr>
              <a:t>局</a:t>
            </a:r>
            <a:r>
              <a:rPr sz="1400" spc="10" dirty="0">
                <a:solidFill>
                  <a:srgbClr val="585858"/>
                </a:solidFill>
                <a:latin typeface="微软雅黑"/>
                <a:cs typeface="微软雅黑"/>
              </a:rPr>
              <a:t>。</a:t>
            </a:r>
            <a:r>
              <a:rPr sz="1400" dirty="0">
                <a:solidFill>
                  <a:srgbClr val="585858"/>
                </a:solidFill>
                <a:latin typeface="微软雅黑"/>
                <a:cs typeface="微软雅黑"/>
              </a:rPr>
              <a:t>未  </a:t>
            </a:r>
            <a:r>
              <a:rPr sz="1400" spc="10" dirty="0">
                <a:solidFill>
                  <a:srgbClr val="585858"/>
                </a:solidFill>
                <a:latin typeface="微软雅黑"/>
                <a:cs typeface="微软雅黑"/>
              </a:rPr>
              <a:t>来</a:t>
            </a:r>
            <a:r>
              <a:rPr sz="1400" dirty="0">
                <a:solidFill>
                  <a:srgbClr val="585858"/>
                </a:solidFill>
                <a:latin typeface="微软雅黑"/>
                <a:cs typeface="微软雅黑"/>
              </a:rPr>
              <a:t>，百</a:t>
            </a:r>
            <a:r>
              <a:rPr sz="1400" spc="10" dirty="0">
                <a:solidFill>
                  <a:srgbClr val="585858"/>
                </a:solidFill>
                <a:latin typeface="微软雅黑"/>
                <a:cs typeface="微软雅黑"/>
              </a:rPr>
              <a:t>度</a:t>
            </a:r>
            <a:r>
              <a:rPr sz="1400" dirty="0">
                <a:solidFill>
                  <a:srgbClr val="585858"/>
                </a:solidFill>
                <a:latin typeface="微软雅黑"/>
                <a:cs typeface="微软雅黑"/>
              </a:rPr>
              <a:t>将</a:t>
            </a:r>
            <a:r>
              <a:rPr sz="1400" spc="10" dirty="0">
                <a:solidFill>
                  <a:srgbClr val="585858"/>
                </a:solidFill>
                <a:latin typeface="微软雅黑"/>
                <a:cs typeface="微软雅黑"/>
              </a:rPr>
              <a:t>依</a:t>
            </a:r>
            <a:r>
              <a:rPr sz="1400" dirty="0">
                <a:solidFill>
                  <a:srgbClr val="585858"/>
                </a:solidFill>
                <a:latin typeface="微软雅黑"/>
                <a:cs typeface="微软雅黑"/>
              </a:rPr>
              <a:t>托自</a:t>
            </a:r>
            <a:r>
              <a:rPr sz="1400" spc="15" dirty="0">
                <a:solidFill>
                  <a:srgbClr val="585858"/>
                </a:solidFill>
                <a:latin typeface="微软雅黑"/>
                <a:cs typeface="微软雅黑"/>
              </a:rPr>
              <a:t>身</a:t>
            </a:r>
            <a:r>
              <a:rPr sz="1400" spc="-5" dirty="0">
                <a:solidFill>
                  <a:srgbClr val="585858"/>
                </a:solidFill>
                <a:latin typeface="微软雅黑"/>
                <a:cs typeface="微软雅黑"/>
              </a:rPr>
              <a:t>A</a:t>
            </a:r>
            <a:r>
              <a:rPr sz="1400" spc="5" dirty="0">
                <a:solidFill>
                  <a:srgbClr val="585858"/>
                </a:solidFill>
                <a:latin typeface="微软雅黑"/>
                <a:cs typeface="微软雅黑"/>
              </a:rPr>
              <a:t>I</a:t>
            </a:r>
            <a:r>
              <a:rPr sz="1400" dirty="0">
                <a:solidFill>
                  <a:srgbClr val="585858"/>
                </a:solidFill>
                <a:latin typeface="微软雅黑"/>
                <a:cs typeface="微软雅黑"/>
              </a:rPr>
              <a:t>与</a:t>
            </a:r>
            <a:r>
              <a:rPr sz="1400" spc="10" dirty="0">
                <a:solidFill>
                  <a:srgbClr val="585858"/>
                </a:solidFill>
                <a:latin typeface="微软雅黑"/>
                <a:cs typeface="微软雅黑"/>
              </a:rPr>
              <a:t>大</a:t>
            </a:r>
            <a:r>
              <a:rPr sz="1400" dirty="0">
                <a:solidFill>
                  <a:srgbClr val="585858"/>
                </a:solidFill>
                <a:latin typeface="微软雅黑"/>
                <a:cs typeface="微软雅黑"/>
              </a:rPr>
              <a:t>数据</a:t>
            </a:r>
            <a:r>
              <a:rPr sz="1400" spc="10" dirty="0">
                <a:solidFill>
                  <a:srgbClr val="585858"/>
                </a:solidFill>
                <a:latin typeface="微软雅黑"/>
                <a:cs typeface="微软雅黑"/>
              </a:rPr>
              <a:t>技</a:t>
            </a:r>
            <a:r>
              <a:rPr sz="1400" dirty="0">
                <a:solidFill>
                  <a:srgbClr val="585858"/>
                </a:solidFill>
                <a:latin typeface="微软雅黑"/>
                <a:cs typeface="微软雅黑"/>
              </a:rPr>
              <a:t>术  </a:t>
            </a:r>
            <a:r>
              <a:rPr sz="1400" spc="10" dirty="0">
                <a:solidFill>
                  <a:srgbClr val="585858"/>
                </a:solidFill>
                <a:latin typeface="微软雅黑"/>
                <a:cs typeface="微软雅黑"/>
              </a:rPr>
              <a:t>实</a:t>
            </a:r>
            <a:r>
              <a:rPr sz="1400" dirty="0">
                <a:solidFill>
                  <a:srgbClr val="585858"/>
                </a:solidFill>
                <a:latin typeface="微软雅黑"/>
                <a:cs typeface="微软雅黑"/>
              </a:rPr>
              <a:t>力，</a:t>
            </a:r>
            <a:r>
              <a:rPr sz="1400" spc="10" dirty="0">
                <a:solidFill>
                  <a:srgbClr val="585858"/>
                </a:solidFill>
                <a:latin typeface="微软雅黑"/>
                <a:cs typeface="微软雅黑"/>
              </a:rPr>
              <a:t>全</a:t>
            </a:r>
            <a:r>
              <a:rPr sz="1400" dirty="0">
                <a:solidFill>
                  <a:srgbClr val="585858"/>
                </a:solidFill>
                <a:latin typeface="微软雅黑"/>
                <a:cs typeface="微软雅黑"/>
              </a:rPr>
              <a:t>面</a:t>
            </a:r>
            <a:r>
              <a:rPr sz="1400" spc="15" dirty="0">
                <a:solidFill>
                  <a:srgbClr val="585858"/>
                </a:solidFill>
                <a:latin typeface="微软雅黑"/>
                <a:cs typeface="微软雅黑"/>
              </a:rPr>
              <a:t>部</a:t>
            </a:r>
            <a:r>
              <a:rPr sz="1400" dirty="0">
                <a:solidFill>
                  <a:srgbClr val="585858"/>
                </a:solidFill>
                <a:latin typeface="微软雅黑"/>
                <a:cs typeface="微软雅黑"/>
              </a:rPr>
              <a:t>署区</a:t>
            </a:r>
            <a:r>
              <a:rPr sz="1400" spc="10" dirty="0">
                <a:solidFill>
                  <a:srgbClr val="585858"/>
                </a:solidFill>
                <a:latin typeface="微软雅黑"/>
                <a:cs typeface="微软雅黑"/>
              </a:rPr>
              <a:t>块</a:t>
            </a:r>
            <a:r>
              <a:rPr sz="1400" spc="-10" dirty="0">
                <a:solidFill>
                  <a:srgbClr val="585858"/>
                </a:solidFill>
                <a:latin typeface="微软雅黑"/>
                <a:cs typeface="微软雅黑"/>
              </a:rPr>
              <a:t>链</a:t>
            </a:r>
            <a:r>
              <a:rPr sz="1400" dirty="0">
                <a:solidFill>
                  <a:srgbClr val="585858"/>
                </a:solidFill>
                <a:latin typeface="微软雅黑"/>
                <a:cs typeface="微软雅黑"/>
              </a:rPr>
              <a:t>，</a:t>
            </a:r>
            <a:r>
              <a:rPr sz="1400" spc="10" dirty="0">
                <a:solidFill>
                  <a:srgbClr val="585858"/>
                </a:solidFill>
                <a:latin typeface="微软雅黑"/>
                <a:cs typeface="微软雅黑"/>
              </a:rPr>
              <a:t>打</a:t>
            </a:r>
            <a:r>
              <a:rPr sz="1400" dirty="0">
                <a:solidFill>
                  <a:srgbClr val="585858"/>
                </a:solidFill>
                <a:latin typeface="微软雅黑"/>
                <a:cs typeface="微软雅黑"/>
              </a:rPr>
              <a:t>造一</a:t>
            </a:r>
            <a:r>
              <a:rPr sz="1400" spc="10" dirty="0">
                <a:solidFill>
                  <a:srgbClr val="585858"/>
                </a:solidFill>
                <a:latin typeface="微软雅黑"/>
                <a:cs typeface="微软雅黑"/>
              </a:rPr>
              <a:t>个</a:t>
            </a:r>
            <a:r>
              <a:rPr sz="1400" dirty="0">
                <a:solidFill>
                  <a:srgbClr val="585858"/>
                </a:solidFill>
                <a:latin typeface="微软雅黑"/>
                <a:cs typeface="微软雅黑"/>
              </a:rPr>
              <a:t>简</a:t>
            </a:r>
            <a:endParaRPr sz="1400">
              <a:latin typeface="微软雅黑"/>
              <a:cs typeface="微软雅黑"/>
            </a:endParaRPr>
          </a:p>
          <a:p>
            <a:pPr marL="12700" algn="just">
              <a:lnSpc>
                <a:spcPct val="100000"/>
              </a:lnSpc>
              <a:spcBef>
                <a:spcPts val="840"/>
              </a:spcBef>
            </a:pPr>
            <a:r>
              <a:rPr sz="1400" dirty="0">
                <a:solidFill>
                  <a:srgbClr val="585858"/>
                </a:solidFill>
                <a:latin typeface="微软雅黑"/>
                <a:cs typeface="微软雅黑"/>
              </a:rPr>
              <a:t>单、实用、便捷的数字生态体系。</a:t>
            </a:r>
            <a:endParaRPr sz="1400">
              <a:latin typeface="微软雅黑"/>
              <a:cs typeface="微软雅黑"/>
            </a:endParaRPr>
          </a:p>
          <a:p>
            <a:pPr marL="12700" algn="just">
              <a:lnSpc>
                <a:spcPct val="100000"/>
              </a:lnSpc>
              <a:spcBef>
                <a:spcPts val="840"/>
              </a:spcBef>
            </a:pPr>
            <a:r>
              <a:rPr sz="1400" b="1" dirty="0">
                <a:solidFill>
                  <a:srgbClr val="585858"/>
                </a:solidFill>
                <a:latin typeface="微软雅黑"/>
                <a:cs typeface="微软雅黑"/>
              </a:rPr>
              <a:t>核心产品</a:t>
            </a:r>
            <a:r>
              <a:rPr sz="1400" dirty="0">
                <a:solidFill>
                  <a:srgbClr val="585858"/>
                </a:solidFill>
                <a:latin typeface="微软雅黑"/>
                <a:cs typeface="微软雅黑"/>
              </a:rPr>
              <a:t>：超级链</a:t>
            </a:r>
            <a:endParaRPr sz="1400">
              <a:latin typeface="微软雅黑"/>
              <a:cs typeface="微软雅黑"/>
            </a:endParaRPr>
          </a:p>
        </p:txBody>
      </p:sp>
      <p:sp>
        <p:nvSpPr>
          <p:cNvPr id="81" name="object 81"/>
          <p:cNvSpPr txBox="1"/>
          <p:nvPr/>
        </p:nvSpPr>
        <p:spPr>
          <a:xfrm>
            <a:off x="829767" y="5198617"/>
            <a:ext cx="3065145" cy="226060"/>
          </a:xfrm>
          <a:prstGeom prst="rect">
            <a:avLst/>
          </a:prstGeom>
        </p:spPr>
        <p:txBody>
          <a:bodyPr vert="horz" wrap="square" lIns="0" tIns="0" rIns="0" bIns="0" rtlCol="0">
            <a:spAutoFit/>
          </a:bodyPr>
          <a:lstStyle/>
          <a:p>
            <a:pPr marL="12700">
              <a:lnSpc>
                <a:spcPct val="100000"/>
              </a:lnSpc>
            </a:pPr>
            <a:r>
              <a:rPr sz="1400" b="1" spc="5" dirty="0">
                <a:solidFill>
                  <a:srgbClr val="585858"/>
                </a:solidFill>
                <a:latin typeface="微软雅黑"/>
                <a:cs typeface="微软雅黑"/>
              </a:rPr>
              <a:t>应用场景</a:t>
            </a:r>
            <a:r>
              <a:rPr sz="1400" spc="5" dirty="0">
                <a:solidFill>
                  <a:srgbClr val="585858"/>
                </a:solidFill>
                <a:latin typeface="微软雅黑"/>
                <a:cs typeface="微软雅黑"/>
              </a:rPr>
              <a:t>：百科、图腾、大闸蟹溯源、</a:t>
            </a:r>
            <a:endParaRPr sz="1400">
              <a:latin typeface="微软雅黑"/>
              <a:cs typeface="微软雅黑"/>
            </a:endParaRPr>
          </a:p>
        </p:txBody>
      </p:sp>
      <p:sp>
        <p:nvSpPr>
          <p:cNvPr id="82" name="object 82"/>
          <p:cNvSpPr txBox="1"/>
          <p:nvPr/>
        </p:nvSpPr>
        <p:spPr>
          <a:xfrm>
            <a:off x="829767" y="5518607"/>
            <a:ext cx="2520950" cy="226060"/>
          </a:xfrm>
          <a:prstGeom prst="rect">
            <a:avLst/>
          </a:prstGeom>
        </p:spPr>
        <p:txBody>
          <a:bodyPr vert="horz" wrap="square" lIns="0" tIns="0" rIns="0" bIns="0" rtlCol="0">
            <a:spAutoFit/>
          </a:bodyPr>
          <a:lstStyle/>
          <a:p>
            <a:pPr marL="12700">
              <a:lnSpc>
                <a:spcPct val="100000"/>
              </a:lnSpc>
            </a:pPr>
            <a:r>
              <a:rPr sz="1400" dirty="0">
                <a:solidFill>
                  <a:srgbClr val="585858"/>
                </a:solidFill>
                <a:latin typeface="微软雅黑"/>
                <a:cs typeface="微软雅黑"/>
              </a:rPr>
              <a:t>百度会学、智慧城市解决方案等</a:t>
            </a:r>
            <a:endParaRPr sz="1400">
              <a:latin typeface="微软雅黑"/>
              <a:cs typeface="微软雅黑"/>
            </a:endParaRPr>
          </a:p>
        </p:txBody>
      </p:sp>
      <p:sp>
        <p:nvSpPr>
          <p:cNvPr id="83" name="object 83"/>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解决方案</a:t>
            </a:r>
            <a:endParaRPr sz="1200">
              <a:latin typeface="微软雅黑"/>
              <a:cs typeface="微软雅黑"/>
            </a:endParaRPr>
          </a:p>
        </p:txBody>
      </p:sp>
      <p:sp>
        <p:nvSpPr>
          <p:cNvPr id="84" name="object 84"/>
          <p:cNvSpPr/>
          <p:nvPr/>
        </p:nvSpPr>
        <p:spPr>
          <a:xfrm>
            <a:off x="12021311" y="457200"/>
            <a:ext cx="161544" cy="323088"/>
          </a:xfrm>
          <a:prstGeom prst="rect">
            <a:avLst/>
          </a:prstGeom>
          <a:blipFill>
            <a:blip r:embed="rId35" cstate="print"/>
            <a:stretch>
              <a:fillRect/>
            </a:stretch>
          </a:blipFill>
        </p:spPr>
        <p:txBody>
          <a:bodyPr wrap="square" lIns="0" tIns="0" rIns="0" bIns="0" rtlCol="0"/>
          <a:lstStyle/>
          <a:p>
            <a:endParaRPr/>
          </a:p>
        </p:txBody>
      </p:sp>
      <p:sp>
        <p:nvSpPr>
          <p:cNvPr id="85" name="object 85"/>
          <p:cNvSpPr/>
          <p:nvPr/>
        </p:nvSpPr>
        <p:spPr>
          <a:xfrm>
            <a:off x="1530096" y="1997964"/>
            <a:ext cx="1473708" cy="502920"/>
          </a:xfrm>
          <a:prstGeom prst="rect">
            <a:avLst/>
          </a:prstGeom>
          <a:blipFill>
            <a:blip r:embed="rId36" cstate="print"/>
            <a:stretch>
              <a:fillRect/>
            </a:stretch>
          </a:blipFill>
        </p:spPr>
        <p:txBody>
          <a:bodyPr wrap="square" lIns="0" tIns="0" rIns="0" bIns="0" rtlCol="0"/>
          <a:lstStyle/>
          <a:p>
            <a:endParaRPr/>
          </a:p>
        </p:txBody>
      </p:sp>
      <p:sp>
        <p:nvSpPr>
          <p:cNvPr id="86" name="object 86"/>
          <p:cNvSpPr txBox="1"/>
          <p:nvPr/>
        </p:nvSpPr>
        <p:spPr>
          <a:xfrm>
            <a:off x="4550790" y="1360551"/>
            <a:ext cx="3230245" cy="213360"/>
          </a:xfrm>
          <a:prstGeom prst="rect">
            <a:avLst/>
          </a:prstGeom>
        </p:spPr>
        <p:txBody>
          <a:bodyPr vert="horz" wrap="square" lIns="0" tIns="0" rIns="0" bIns="0" rtlCol="0">
            <a:spAutoFit/>
          </a:bodyPr>
          <a:lstStyle/>
          <a:p>
            <a:pPr marL="12700">
              <a:lnSpc>
                <a:spcPct val="100000"/>
              </a:lnSpc>
            </a:pPr>
            <a:r>
              <a:rPr sz="1400" b="1" dirty="0">
                <a:solidFill>
                  <a:srgbClr val="5E666F"/>
                </a:solidFill>
                <a:latin typeface="微软雅黑"/>
                <a:cs typeface="微软雅黑"/>
              </a:rPr>
              <a:t>超级链：操作系统级别</a:t>
            </a:r>
            <a:r>
              <a:rPr sz="1400" b="1" spc="-15" dirty="0">
                <a:solidFill>
                  <a:srgbClr val="5E666F"/>
                </a:solidFill>
                <a:latin typeface="微软雅黑"/>
                <a:cs typeface="微软雅黑"/>
              </a:rPr>
              <a:t>的</a:t>
            </a:r>
            <a:r>
              <a:rPr sz="1400" b="1" dirty="0">
                <a:solidFill>
                  <a:srgbClr val="5E666F"/>
                </a:solidFill>
                <a:latin typeface="微软雅黑"/>
                <a:cs typeface="微软雅黑"/>
              </a:rPr>
              <a:t>区块</a:t>
            </a:r>
            <a:r>
              <a:rPr sz="1400" b="1" spc="-15" dirty="0">
                <a:solidFill>
                  <a:srgbClr val="5E666F"/>
                </a:solidFill>
                <a:latin typeface="微软雅黑"/>
                <a:cs typeface="微软雅黑"/>
              </a:rPr>
              <a:t>链</a:t>
            </a:r>
            <a:r>
              <a:rPr sz="1400" b="1" dirty="0">
                <a:solidFill>
                  <a:srgbClr val="5E666F"/>
                </a:solidFill>
                <a:latin typeface="微软雅黑"/>
                <a:cs typeface="微软雅黑"/>
              </a:rPr>
              <a:t>解决</a:t>
            </a:r>
            <a:r>
              <a:rPr sz="1400" b="1" spc="-15" dirty="0">
                <a:solidFill>
                  <a:srgbClr val="5E666F"/>
                </a:solidFill>
                <a:latin typeface="微软雅黑"/>
                <a:cs typeface="微软雅黑"/>
              </a:rPr>
              <a:t>方</a:t>
            </a:r>
            <a:r>
              <a:rPr sz="1400" b="1" dirty="0">
                <a:solidFill>
                  <a:srgbClr val="5E666F"/>
                </a:solidFill>
                <a:latin typeface="微软雅黑"/>
                <a:cs typeface="微软雅黑"/>
              </a:rPr>
              <a:t>案</a:t>
            </a:r>
            <a:endParaRPr sz="1400">
              <a:latin typeface="微软雅黑"/>
              <a:cs typeface="微软雅黑"/>
            </a:endParaRPr>
          </a:p>
        </p:txBody>
      </p:sp>
      <p:sp>
        <p:nvSpPr>
          <p:cNvPr id="87" name="object 87"/>
          <p:cNvSpPr/>
          <p:nvPr/>
        </p:nvSpPr>
        <p:spPr>
          <a:xfrm>
            <a:off x="4609338" y="4441697"/>
            <a:ext cx="1001394" cy="1876425"/>
          </a:xfrm>
          <a:custGeom>
            <a:avLst/>
            <a:gdLst/>
            <a:ahLst/>
            <a:cxnLst/>
            <a:rect l="l" t="t" r="r" b="b"/>
            <a:pathLst>
              <a:path w="1001395" h="1876425">
                <a:moveTo>
                  <a:pt x="0" y="27685"/>
                </a:moveTo>
                <a:lnTo>
                  <a:pt x="2182" y="16930"/>
                </a:lnTo>
                <a:lnTo>
                  <a:pt x="8127" y="8128"/>
                </a:lnTo>
                <a:lnTo>
                  <a:pt x="16930" y="2182"/>
                </a:lnTo>
                <a:lnTo>
                  <a:pt x="27686" y="0"/>
                </a:lnTo>
                <a:lnTo>
                  <a:pt x="973582" y="0"/>
                </a:lnTo>
                <a:lnTo>
                  <a:pt x="984337" y="2182"/>
                </a:lnTo>
                <a:lnTo>
                  <a:pt x="993140" y="8127"/>
                </a:lnTo>
                <a:lnTo>
                  <a:pt x="999085" y="16930"/>
                </a:lnTo>
                <a:lnTo>
                  <a:pt x="1001267" y="27685"/>
                </a:lnTo>
                <a:lnTo>
                  <a:pt x="1001267" y="1848345"/>
                </a:lnTo>
                <a:lnTo>
                  <a:pt x="999085" y="1859129"/>
                </a:lnTo>
                <a:lnTo>
                  <a:pt x="993139" y="1867933"/>
                </a:lnTo>
                <a:lnTo>
                  <a:pt x="984337" y="1873868"/>
                </a:lnTo>
                <a:lnTo>
                  <a:pt x="973582" y="1876044"/>
                </a:lnTo>
                <a:lnTo>
                  <a:pt x="27686" y="1876044"/>
                </a:lnTo>
                <a:lnTo>
                  <a:pt x="16930" y="1873868"/>
                </a:lnTo>
                <a:lnTo>
                  <a:pt x="8127" y="1867933"/>
                </a:lnTo>
                <a:lnTo>
                  <a:pt x="2182" y="1859129"/>
                </a:lnTo>
                <a:lnTo>
                  <a:pt x="0" y="1848345"/>
                </a:lnTo>
                <a:lnTo>
                  <a:pt x="0" y="27685"/>
                </a:lnTo>
                <a:close/>
              </a:path>
            </a:pathLst>
          </a:custGeom>
          <a:ln w="19812">
            <a:solidFill>
              <a:srgbClr val="F68B21"/>
            </a:solidFill>
          </a:ln>
        </p:spPr>
        <p:txBody>
          <a:bodyPr wrap="square" lIns="0" tIns="0" rIns="0" bIns="0" rtlCol="0"/>
          <a:lstStyle/>
          <a:p>
            <a:endParaRPr/>
          </a:p>
        </p:txBody>
      </p:sp>
      <p:sp>
        <p:nvSpPr>
          <p:cNvPr id="88" name="object 88"/>
          <p:cNvSpPr txBox="1"/>
          <p:nvPr/>
        </p:nvSpPr>
        <p:spPr>
          <a:xfrm>
            <a:off x="4733035" y="4546345"/>
            <a:ext cx="787400" cy="438150"/>
          </a:xfrm>
          <a:prstGeom prst="rect">
            <a:avLst/>
          </a:prstGeom>
        </p:spPr>
        <p:txBody>
          <a:bodyPr vert="horz" wrap="square" lIns="0" tIns="0" rIns="0" bIns="0" rtlCol="0">
            <a:spAutoFit/>
          </a:bodyPr>
          <a:lstStyle/>
          <a:p>
            <a:pPr marR="23495" algn="ctr">
              <a:lnSpc>
                <a:spcPct val="100000"/>
              </a:lnSpc>
            </a:pPr>
            <a:r>
              <a:rPr sz="1400" b="1" dirty="0">
                <a:solidFill>
                  <a:srgbClr val="5E666F"/>
                </a:solidFill>
                <a:latin typeface="微软雅黑"/>
                <a:cs typeface="微软雅黑"/>
              </a:rPr>
              <a:t>安全性</a:t>
            </a:r>
            <a:endParaRPr sz="1400">
              <a:latin typeface="微软雅黑"/>
              <a:cs typeface="微软雅黑"/>
            </a:endParaRPr>
          </a:p>
          <a:p>
            <a:pPr algn="ctr">
              <a:lnSpc>
                <a:spcPct val="100000"/>
              </a:lnSpc>
              <a:spcBef>
                <a:spcPts val="225"/>
              </a:spcBef>
            </a:pPr>
            <a:r>
              <a:rPr sz="1200" dirty="0">
                <a:solidFill>
                  <a:srgbClr val="5E666F"/>
                </a:solidFill>
                <a:latin typeface="微软雅黑"/>
                <a:cs typeface="微软雅黑"/>
              </a:rPr>
              <a:t>抗量子攻击</a:t>
            </a:r>
            <a:endParaRPr sz="1200">
              <a:latin typeface="微软雅黑"/>
              <a:cs typeface="微软雅黑"/>
            </a:endParaRPr>
          </a:p>
        </p:txBody>
      </p:sp>
      <p:sp>
        <p:nvSpPr>
          <p:cNvPr id="89" name="object 89"/>
          <p:cNvSpPr txBox="1"/>
          <p:nvPr/>
        </p:nvSpPr>
        <p:spPr>
          <a:xfrm>
            <a:off x="4704079" y="5044694"/>
            <a:ext cx="939800" cy="451484"/>
          </a:xfrm>
          <a:prstGeom prst="rect">
            <a:avLst/>
          </a:prstGeom>
        </p:spPr>
        <p:txBody>
          <a:bodyPr vert="horz" wrap="square" lIns="0" tIns="0" rIns="0" bIns="0" rtlCol="0">
            <a:spAutoFit/>
          </a:bodyPr>
          <a:lstStyle/>
          <a:p>
            <a:pPr marL="12700">
              <a:lnSpc>
                <a:spcPct val="100000"/>
              </a:lnSpc>
            </a:pPr>
            <a:r>
              <a:rPr sz="1200" dirty="0">
                <a:solidFill>
                  <a:srgbClr val="5E666F"/>
                </a:solidFill>
                <a:latin typeface="微软雅黑"/>
                <a:cs typeface="微软雅黑"/>
              </a:rPr>
              <a:t>和用户轨迹；</a:t>
            </a:r>
            <a:endParaRPr sz="1200">
              <a:latin typeface="微软雅黑"/>
              <a:cs typeface="微软雅黑"/>
            </a:endParaRPr>
          </a:p>
          <a:p>
            <a:pPr marL="12700">
              <a:lnSpc>
                <a:spcPct val="100000"/>
              </a:lnSpc>
              <a:spcBef>
                <a:spcPts val="575"/>
              </a:spcBef>
            </a:pPr>
            <a:r>
              <a:rPr sz="1200" spc="-5" dirty="0">
                <a:solidFill>
                  <a:srgbClr val="5E666F"/>
                </a:solidFill>
                <a:latin typeface="微软雅黑"/>
                <a:cs typeface="微软雅黑"/>
              </a:rPr>
              <a:t>ECC、国密、</a:t>
            </a:r>
            <a:endParaRPr sz="1200">
              <a:latin typeface="微软雅黑"/>
              <a:cs typeface="微软雅黑"/>
            </a:endParaRPr>
          </a:p>
        </p:txBody>
      </p:sp>
      <p:sp>
        <p:nvSpPr>
          <p:cNvPr id="90" name="object 90"/>
          <p:cNvSpPr txBox="1"/>
          <p:nvPr/>
        </p:nvSpPr>
        <p:spPr>
          <a:xfrm>
            <a:off x="4768088" y="5483961"/>
            <a:ext cx="716280" cy="524510"/>
          </a:xfrm>
          <a:prstGeom prst="rect">
            <a:avLst/>
          </a:prstGeom>
        </p:spPr>
        <p:txBody>
          <a:bodyPr vert="horz" wrap="square" lIns="0" tIns="0" rIns="0" bIns="0" rtlCol="0">
            <a:spAutoFit/>
          </a:bodyPr>
          <a:lstStyle/>
          <a:p>
            <a:pPr marL="129539" marR="5080" indent="-117475">
              <a:lnSpc>
                <a:spcPct val="140000"/>
              </a:lnSpc>
            </a:pPr>
            <a:r>
              <a:rPr sz="1200" spc="-5" dirty="0">
                <a:solidFill>
                  <a:srgbClr val="5E666F"/>
                </a:solidFill>
                <a:latin typeface="微软雅黑"/>
                <a:cs typeface="微软雅黑"/>
              </a:rPr>
              <a:t>HD</a:t>
            </a:r>
            <a:r>
              <a:rPr sz="1200" dirty="0">
                <a:solidFill>
                  <a:srgbClr val="5E666F"/>
                </a:solidFill>
                <a:latin typeface="微软雅黑"/>
                <a:cs typeface="微软雅黑"/>
              </a:rPr>
              <a:t>钱包等  密码学</a:t>
            </a:r>
            <a:endParaRPr sz="1200">
              <a:latin typeface="微软雅黑"/>
              <a:cs typeface="微软雅黑"/>
            </a:endParaRPr>
          </a:p>
        </p:txBody>
      </p:sp>
      <p:sp>
        <p:nvSpPr>
          <p:cNvPr id="91" name="object 91"/>
          <p:cNvSpPr/>
          <p:nvPr/>
        </p:nvSpPr>
        <p:spPr>
          <a:xfrm>
            <a:off x="5753861" y="4441697"/>
            <a:ext cx="2268220" cy="1876425"/>
          </a:xfrm>
          <a:custGeom>
            <a:avLst/>
            <a:gdLst/>
            <a:ahLst/>
            <a:cxnLst/>
            <a:rect l="l" t="t" r="r" b="b"/>
            <a:pathLst>
              <a:path w="2268220" h="1876425">
                <a:moveTo>
                  <a:pt x="0" y="51943"/>
                </a:moveTo>
                <a:lnTo>
                  <a:pt x="4079" y="31718"/>
                </a:lnTo>
                <a:lnTo>
                  <a:pt x="15208" y="15208"/>
                </a:lnTo>
                <a:lnTo>
                  <a:pt x="31718" y="4079"/>
                </a:lnTo>
                <a:lnTo>
                  <a:pt x="51942" y="0"/>
                </a:lnTo>
                <a:lnTo>
                  <a:pt x="2215768" y="0"/>
                </a:lnTo>
                <a:lnTo>
                  <a:pt x="2235993" y="4079"/>
                </a:lnTo>
                <a:lnTo>
                  <a:pt x="2252503" y="15208"/>
                </a:lnTo>
                <a:lnTo>
                  <a:pt x="2263632" y="31718"/>
                </a:lnTo>
                <a:lnTo>
                  <a:pt x="2267712" y="51943"/>
                </a:lnTo>
                <a:lnTo>
                  <a:pt x="2267712" y="1824151"/>
                </a:lnTo>
                <a:lnTo>
                  <a:pt x="2263632" y="1844352"/>
                </a:lnTo>
                <a:lnTo>
                  <a:pt x="2252503" y="1860846"/>
                </a:lnTo>
                <a:lnTo>
                  <a:pt x="2235993" y="1871966"/>
                </a:lnTo>
                <a:lnTo>
                  <a:pt x="2215768" y="1876044"/>
                </a:lnTo>
                <a:lnTo>
                  <a:pt x="51942" y="1876044"/>
                </a:lnTo>
                <a:lnTo>
                  <a:pt x="31718" y="1871966"/>
                </a:lnTo>
                <a:lnTo>
                  <a:pt x="15208" y="1860846"/>
                </a:lnTo>
                <a:lnTo>
                  <a:pt x="4079" y="1844352"/>
                </a:lnTo>
                <a:lnTo>
                  <a:pt x="0" y="1824151"/>
                </a:lnTo>
                <a:lnTo>
                  <a:pt x="0" y="51943"/>
                </a:lnTo>
                <a:close/>
              </a:path>
            </a:pathLst>
          </a:custGeom>
          <a:ln w="19812">
            <a:solidFill>
              <a:srgbClr val="F68B21"/>
            </a:solidFill>
          </a:ln>
        </p:spPr>
        <p:txBody>
          <a:bodyPr wrap="square" lIns="0" tIns="0" rIns="0" bIns="0" rtlCol="0"/>
          <a:lstStyle/>
          <a:p>
            <a:endParaRPr/>
          </a:p>
        </p:txBody>
      </p:sp>
      <p:sp>
        <p:nvSpPr>
          <p:cNvPr id="92" name="object 92"/>
          <p:cNvSpPr txBox="1"/>
          <p:nvPr/>
        </p:nvSpPr>
        <p:spPr>
          <a:xfrm>
            <a:off x="5753861" y="4546345"/>
            <a:ext cx="2268220" cy="1771650"/>
          </a:xfrm>
          <a:prstGeom prst="rect">
            <a:avLst/>
          </a:prstGeom>
        </p:spPr>
        <p:txBody>
          <a:bodyPr vert="horz" wrap="square" lIns="0" tIns="0" rIns="0" bIns="0" rtlCol="0">
            <a:spAutoFit/>
          </a:bodyPr>
          <a:lstStyle/>
          <a:p>
            <a:pPr marL="6985" algn="ctr">
              <a:lnSpc>
                <a:spcPct val="100000"/>
              </a:lnSpc>
            </a:pPr>
            <a:r>
              <a:rPr sz="1400" b="1" dirty="0">
                <a:solidFill>
                  <a:srgbClr val="5E666F"/>
                </a:solidFill>
                <a:latin typeface="微软雅黑"/>
                <a:cs typeface="微软雅黑"/>
              </a:rPr>
              <a:t>创新性</a:t>
            </a:r>
            <a:endParaRPr sz="1400">
              <a:latin typeface="微软雅黑"/>
              <a:cs typeface="微软雅黑"/>
            </a:endParaRPr>
          </a:p>
          <a:p>
            <a:pPr marL="58419" indent="39370" algn="just">
              <a:lnSpc>
                <a:spcPct val="100000"/>
              </a:lnSpc>
              <a:spcBef>
                <a:spcPts val="225"/>
              </a:spcBef>
            </a:pPr>
            <a:r>
              <a:rPr sz="1200" dirty="0">
                <a:solidFill>
                  <a:srgbClr val="5E666F"/>
                </a:solidFill>
                <a:latin typeface="微软雅黑"/>
                <a:cs typeface="微软雅黑"/>
              </a:rPr>
              <a:t>100%自研底层区块链技术，拥</a:t>
            </a:r>
            <a:endParaRPr sz="1200">
              <a:latin typeface="微软雅黑"/>
              <a:cs typeface="微软雅黑"/>
            </a:endParaRPr>
          </a:p>
          <a:p>
            <a:pPr marL="58419" marR="41275" algn="just">
              <a:lnSpc>
                <a:spcPct val="140000"/>
              </a:lnSpc>
            </a:pPr>
            <a:r>
              <a:rPr sz="1200" dirty="0">
                <a:solidFill>
                  <a:srgbClr val="5E666F"/>
                </a:solidFill>
                <a:latin typeface="微软雅黑"/>
                <a:cs typeface="微软雅黑"/>
              </a:rPr>
              <a:t>有80多篇区块链底层技术专利，  国内领先；创新提出超级节点架</a:t>
            </a:r>
            <a:endParaRPr sz="1200">
              <a:latin typeface="微软雅黑"/>
              <a:cs typeface="微软雅黑"/>
            </a:endParaRPr>
          </a:p>
          <a:p>
            <a:pPr marL="71755" marR="41910" indent="-13970" algn="just">
              <a:lnSpc>
                <a:spcPct val="140000"/>
              </a:lnSpc>
            </a:pPr>
            <a:r>
              <a:rPr sz="1200" dirty="0">
                <a:solidFill>
                  <a:srgbClr val="5E666F"/>
                </a:solidFill>
                <a:latin typeface="微软雅黑"/>
                <a:cs typeface="微软雅黑"/>
              </a:rPr>
              <a:t>构、链内</a:t>
            </a:r>
            <a:r>
              <a:rPr sz="1200" spc="-30" dirty="0">
                <a:solidFill>
                  <a:srgbClr val="5E666F"/>
                </a:solidFill>
                <a:latin typeface="微软雅黑"/>
                <a:cs typeface="微软雅黑"/>
              </a:rPr>
              <a:t>D</a:t>
            </a:r>
            <a:r>
              <a:rPr sz="1200" spc="-20" dirty="0">
                <a:solidFill>
                  <a:srgbClr val="5E666F"/>
                </a:solidFill>
                <a:latin typeface="微软雅黑"/>
                <a:cs typeface="微软雅黑"/>
              </a:rPr>
              <a:t>A</a:t>
            </a:r>
            <a:r>
              <a:rPr sz="1200" spc="-5" dirty="0">
                <a:solidFill>
                  <a:srgbClr val="5E666F"/>
                </a:solidFill>
                <a:latin typeface="微软雅黑"/>
                <a:cs typeface="微软雅黑"/>
              </a:rPr>
              <a:t>G</a:t>
            </a:r>
            <a:r>
              <a:rPr sz="1200" dirty="0">
                <a:solidFill>
                  <a:srgbClr val="5E666F"/>
                </a:solidFill>
                <a:latin typeface="微软雅黑"/>
                <a:cs typeface="微软雅黑"/>
              </a:rPr>
              <a:t>并行技术、可回归  侧链技术和平行链管理，益于提  升效率，更灵活地应用于各场景</a:t>
            </a:r>
            <a:endParaRPr sz="1200">
              <a:latin typeface="微软雅黑"/>
              <a:cs typeface="微软雅黑"/>
            </a:endParaRPr>
          </a:p>
        </p:txBody>
      </p:sp>
      <p:sp>
        <p:nvSpPr>
          <p:cNvPr id="93" name="object 93"/>
          <p:cNvSpPr/>
          <p:nvPr/>
        </p:nvSpPr>
        <p:spPr>
          <a:xfrm>
            <a:off x="8177021" y="4441697"/>
            <a:ext cx="1000125" cy="1876425"/>
          </a:xfrm>
          <a:custGeom>
            <a:avLst/>
            <a:gdLst/>
            <a:ahLst/>
            <a:cxnLst/>
            <a:rect l="l" t="t" r="r" b="b"/>
            <a:pathLst>
              <a:path w="1000125" h="1876425">
                <a:moveTo>
                  <a:pt x="0" y="27685"/>
                </a:moveTo>
                <a:lnTo>
                  <a:pt x="2164" y="16877"/>
                </a:lnTo>
                <a:lnTo>
                  <a:pt x="8080" y="8080"/>
                </a:lnTo>
                <a:lnTo>
                  <a:pt x="16877" y="2164"/>
                </a:lnTo>
                <a:lnTo>
                  <a:pt x="27685" y="0"/>
                </a:lnTo>
                <a:lnTo>
                  <a:pt x="972057" y="0"/>
                </a:lnTo>
                <a:lnTo>
                  <a:pt x="982866" y="2164"/>
                </a:lnTo>
                <a:lnTo>
                  <a:pt x="991663" y="8080"/>
                </a:lnTo>
                <a:lnTo>
                  <a:pt x="997579" y="16877"/>
                </a:lnTo>
                <a:lnTo>
                  <a:pt x="999744" y="27685"/>
                </a:lnTo>
                <a:lnTo>
                  <a:pt x="999744" y="1848396"/>
                </a:lnTo>
                <a:lnTo>
                  <a:pt x="997579" y="1859156"/>
                </a:lnTo>
                <a:lnTo>
                  <a:pt x="991663" y="1867944"/>
                </a:lnTo>
                <a:lnTo>
                  <a:pt x="982866" y="1873870"/>
                </a:lnTo>
                <a:lnTo>
                  <a:pt x="972057" y="1876044"/>
                </a:lnTo>
                <a:lnTo>
                  <a:pt x="27685" y="1876044"/>
                </a:lnTo>
                <a:lnTo>
                  <a:pt x="16877" y="1873870"/>
                </a:lnTo>
                <a:lnTo>
                  <a:pt x="8080" y="1867944"/>
                </a:lnTo>
                <a:lnTo>
                  <a:pt x="2164" y="1859156"/>
                </a:lnTo>
                <a:lnTo>
                  <a:pt x="0" y="1848396"/>
                </a:lnTo>
                <a:lnTo>
                  <a:pt x="0" y="27685"/>
                </a:lnTo>
                <a:close/>
              </a:path>
            </a:pathLst>
          </a:custGeom>
          <a:ln w="19812">
            <a:solidFill>
              <a:srgbClr val="F68B21"/>
            </a:solidFill>
          </a:ln>
        </p:spPr>
        <p:txBody>
          <a:bodyPr wrap="square" lIns="0" tIns="0" rIns="0" bIns="0" rtlCol="0"/>
          <a:lstStyle/>
          <a:p>
            <a:endParaRPr/>
          </a:p>
        </p:txBody>
      </p:sp>
      <p:sp>
        <p:nvSpPr>
          <p:cNvPr id="94" name="object 94"/>
          <p:cNvSpPr txBox="1"/>
          <p:nvPr/>
        </p:nvSpPr>
        <p:spPr>
          <a:xfrm>
            <a:off x="8177021" y="4546345"/>
            <a:ext cx="1000125" cy="1771650"/>
          </a:xfrm>
          <a:prstGeom prst="rect">
            <a:avLst/>
          </a:prstGeom>
        </p:spPr>
        <p:txBody>
          <a:bodyPr vert="horz" wrap="square" lIns="0" tIns="0" rIns="0" bIns="0" rtlCol="0">
            <a:spAutoFit/>
          </a:bodyPr>
          <a:lstStyle/>
          <a:p>
            <a:pPr algn="ctr">
              <a:lnSpc>
                <a:spcPct val="100000"/>
              </a:lnSpc>
            </a:pPr>
            <a:r>
              <a:rPr sz="1400" b="1" dirty="0">
                <a:solidFill>
                  <a:srgbClr val="5E666F"/>
                </a:solidFill>
                <a:latin typeface="微软雅黑"/>
                <a:cs typeface="微软雅黑"/>
              </a:rPr>
              <a:t>高性能</a:t>
            </a:r>
            <a:endParaRPr sz="1400">
              <a:latin typeface="微软雅黑"/>
              <a:cs typeface="微软雅黑"/>
            </a:endParaRPr>
          </a:p>
          <a:p>
            <a:pPr marR="1905" algn="ctr">
              <a:lnSpc>
                <a:spcPct val="100000"/>
              </a:lnSpc>
              <a:spcBef>
                <a:spcPts val="225"/>
              </a:spcBef>
            </a:pPr>
            <a:r>
              <a:rPr sz="1200" dirty="0">
                <a:solidFill>
                  <a:srgbClr val="5E666F"/>
                </a:solidFill>
                <a:latin typeface="微软雅黑"/>
                <a:cs typeface="微软雅黑"/>
              </a:rPr>
              <a:t>性能国内领</a:t>
            </a:r>
            <a:endParaRPr sz="1200">
              <a:latin typeface="微软雅黑"/>
              <a:cs typeface="微软雅黑"/>
            </a:endParaRPr>
          </a:p>
          <a:p>
            <a:pPr marL="107950" marR="5715" indent="5715">
              <a:lnSpc>
                <a:spcPct val="140000"/>
              </a:lnSpc>
            </a:pPr>
            <a:r>
              <a:rPr sz="1200" dirty="0">
                <a:solidFill>
                  <a:srgbClr val="5E666F"/>
                </a:solidFill>
                <a:latin typeface="微软雅黑"/>
                <a:cs typeface="微软雅黑"/>
              </a:rPr>
              <a:t>先，实现单  链五万</a:t>
            </a:r>
            <a:r>
              <a:rPr sz="1200" spc="-5" dirty="0">
                <a:solidFill>
                  <a:srgbClr val="5E666F"/>
                </a:solidFill>
                <a:latin typeface="微软雅黑"/>
                <a:cs typeface="微软雅黑"/>
              </a:rPr>
              <a:t>T</a:t>
            </a:r>
            <a:r>
              <a:rPr sz="1200" dirty="0">
                <a:solidFill>
                  <a:srgbClr val="5E666F"/>
                </a:solidFill>
                <a:latin typeface="微软雅黑"/>
                <a:cs typeface="微软雅黑"/>
              </a:rPr>
              <a:t>PS，</a:t>
            </a:r>
            <a:endParaRPr sz="1200">
              <a:latin typeface="微软雅黑"/>
              <a:cs typeface="微软雅黑"/>
            </a:endParaRPr>
          </a:p>
          <a:p>
            <a:pPr marR="1905" algn="ctr">
              <a:lnSpc>
                <a:spcPct val="100000"/>
              </a:lnSpc>
              <a:spcBef>
                <a:spcPts val="575"/>
              </a:spcBef>
            </a:pPr>
            <a:r>
              <a:rPr sz="1200" dirty="0">
                <a:solidFill>
                  <a:srgbClr val="5E666F"/>
                </a:solidFill>
                <a:latin typeface="微软雅黑"/>
                <a:cs typeface="微软雅黑"/>
              </a:rPr>
              <a:t>网络十万</a:t>
            </a:r>
            <a:endParaRPr sz="1200">
              <a:latin typeface="微软雅黑"/>
              <a:cs typeface="微软雅黑"/>
            </a:endParaRPr>
          </a:p>
          <a:p>
            <a:pPr marR="1270" algn="ctr">
              <a:lnSpc>
                <a:spcPct val="100000"/>
              </a:lnSpc>
              <a:spcBef>
                <a:spcPts val="575"/>
              </a:spcBef>
            </a:pPr>
            <a:r>
              <a:rPr sz="1200" spc="-5" dirty="0">
                <a:solidFill>
                  <a:srgbClr val="5E666F"/>
                </a:solidFill>
                <a:latin typeface="微软雅黑"/>
                <a:cs typeface="微软雅黑"/>
              </a:rPr>
              <a:t>TPS</a:t>
            </a:r>
            <a:endParaRPr sz="1200">
              <a:latin typeface="微软雅黑"/>
              <a:cs typeface="微软雅黑"/>
            </a:endParaRPr>
          </a:p>
        </p:txBody>
      </p:sp>
      <p:sp>
        <p:nvSpPr>
          <p:cNvPr id="95" name="object 95"/>
          <p:cNvSpPr txBox="1"/>
          <p:nvPr/>
        </p:nvSpPr>
        <p:spPr>
          <a:xfrm>
            <a:off x="9327642" y="4545965"/>
            <a:ext cx="2268220" cy="1772285"/>
          </a:xfrm>
          <a:prstGeom prst="rect">
            <a:avLst/>
          </a:prstGeom>
        </p:spPr>
        <p:txBody>
          <a:bodyPr vert="horz" wrap="square" lIns="0" tIns="0" rIns="0" bIns="0" rtlCol="0">
            <a:spAutoFit/>
          </a:bodyPr>
          <a:lstStyle/>
          <a:p>
            <a:pPr algn="ctr">
              <a:lnSpc>
                <a:spcPct val="100000"/>
              </a:lnSpc>
            </a:pPr>
            <a:r>
              <a:rPr sz="1400" b="1" dirty="0">
                <a:solidFill>
                  <a:srgbClr val="5E666F"/>
                </a:solidFill>
                <a:latin typeface="微软雅黑"/>
                <a:cs typeface="微软雅黑"/>
              </a:rPr>
              <a:t>易用性</a:t>
            </a:r>
            <a:endParaRPr sz="1400">
              <a:latin typeface="微软雅黑"/>
              <a:cs typeface="微软雅黑"/>
            </a:endParaRPr>
          </a:p>
          <a:p>
            <a:pPr algn="ctr">
              <a:lnSpc>
                <a:spcPct val="100000"/>
              </a:lnSpc>
              <a:spcBef>
                <a:spcPts val="229"/>
              </a:spcBef>
            </a:pPr>
            <a:r>
              <a:rPr sz="1200" dirty="0">
                <a:solidFill>
                  <a:srgbClr val="5E666F"/>
                </a:solidFill>
                <a:latin typeface="微软雅黑"/>
                <a:cs typeface="微软雅黑"/>
              </a:rPr>
              <a:t>兼容以太坊等开发系统；支持</a:t>
            </a:r>
            <a:endParaRPr sz="1200">
              <a:latin typeface="微软雅黑"/>
              <a:cs typeface="微软雅黑"/>
            </a:endParaRPr>
          </a:p>
          <a:p>
            <a:pPr marL="64769" marR="60960" indent="1905" algn="ctr">
              <a:lnSpc>
                <a:spcPct val="140000"/>
              </a:lnSpc>
            </a:pPr>
            <a:r>
              <a:rPr sz="1200" spc="-5" dirty="0">
                <a:solidFill>
                  <a:srgbClr val="5E666F"/>
                </a:solidFill>
                <a:latin typeface="微软雅黑"/>
                <a:cs typeface="微软雅黑"/>
              </a:rPr>
              <a:t>G</a:t>
            </a:r>
            <a:r>
              <a:rPr sz="1200" spc="5" dirty="0">
                <a:solidFill>
                  <a:srgbClr val="5E666F"/>
                </a:solidFill>
                <a:latin typeface="微软雅黑"/>
                <a:cs typeface="微软雅黑"/>
              </a:rPr>
              <a:t>o</a:t>
            </a:r>
            <a:r>
              <a:rPr sz="1200" dirty="0">
                <a:solidFill>
                  <a:srgbClr val="5E666F"/>
                </a:solidFill>
                <a:latin typeface="微软雅黑"/>
                <a:cs typeface="微软雅黑"/>
              </a:rPr>
              <a:t>等常见语言和</a:t>
            </a:r>
            <a:r>
              <a:rPr sz="1200" spc="-5" dirty="0">
                <a:solidFill>
                  <a:srgbClr val="5E666F"/>
                </a:solidFill>
                <a:latin typeface="微软雅黑"/>
                <a:cs typeface="微软雅黑"/>
              </a:rPr>
              <a:t>S</a:t>
            </a:r>
            <a:r>
              <a:rPr sz="1200" spc="5" dirty="0">
                <a:solidFill>
                  <a:srgbClr val="5E666F"/>
                </a:solidFill>
                <a:latin typeface="微软雅黑"/>
                <a:cs typeface="微软雅黑"/>
              </a:rPr>
              <a:t>o</a:t>
            </a:r>
            <a:r>
              <a:rPr sz="1200" dirty="0">
                <a:solidFill>
                  <a:srgbClr val="5E666F"/>
                </a:solidFill>
                <a:latin typeface="微软雅黑"/>
                <a:cs typeface="微软雅黑"/>
              </a:rPr>
              <a:t>lidity语言开  发；提供轻量级节点技术，支持</a:t>
            </a:r>
            <a:endParaRPr sz="1200">
              <a:latin typeface="微软雅黑"/>
              <a:cs typeface="微软雅黑"/>
            </a:endParaRPr>
          </a:p>
          <a:p>
            <a:pPr marL="98425" marR="95250" algn="ctr">
              <a:lnSpc>
                <a:spcPct val="140000"/>
              </a:lnSpc>
            </a:pPr>
            <a:r>
              <a:rPr sz="1200" spc="-5" dirty="0">
                <a:solidFill>
                  <a:srgbClr val="5E666F"/>
                </a:solidFill>
                <a:latin typeface="微软雅黑"/>
                <a:cs typeface="微软雅黑"/>
              </a:rPr>
              <a:t>A</a:t>
            </a:r>
            <a:r>
              <a:rPr sz="1200" dirty="0">
                <a:solidFill>
                  <a:srgbClr val="5E666F"/>
                </a:solidFill>
                <a:latin typeface="微软雅黑"/>
                <a:cs typeface="微软雅黑"/>
              </a:rPr>
              <a:t>nd</a:t>
            </a:r>
            <a:r>
              <a:rPr sz="1200" spc="-15" dirty="0">
                <a:solidFill>
                  <a:srgbClr val="5E666F"/>
                </a:solidFill>
                <a:latin typeface="微软雅黑"/>
                <a:cs typeface="微软雅黑"/>
              </a:rPr>
              <a:t>r</a:t>
            </a:r>
            <a:r>
              <a:rPr sz="1200" dirty="0">
                <a:solidFill>
                  <a:srgbClr val="5E666F"/>
                </a:solidFill>
                <a:latin typeface="微软雅黑"/>
                <a:cs typeface="微软雅黑"/>
              </a:rPr>
              <a:t>oi</a:t>
            </a:r>
            <a:r>
              <a:rPr sz="1200" spc="5" dirty="0">
                <a:solidFill>
                  <a:srgbClr val="5E666F"/>
                </a:solidFill>
                <a:latin typeface="微软雅黑"/>
                <a:cs typeface="微软雅黑"/>
              </a:rPr>
              <a:t>d</a:t>
            </a:r>
            <a:r>
              <a:rPr sz="1200" dirty="0">
                <a:solidFill>
                  <a:srgbClr val="5E666F"/>
                </a:solidFill>
                <a:latin typeface="微软雅黑"/>
                <a:cs typeface="微软雅黑"/>
              </a:rPr>
              <a:t>、</a:t>
            </a:r>
            <a:r>
              <a:rPr sz="1200" spc="-5" dirty="0">
                <a:solidFill>
                  <a:srgbClr val="5E666F"/>
                </a:solidFill>
                <a:latin typeface="微软雅黑"/>
                <a:cs typeface="微软雅黑"/>
              </a:rPr>
              <a:t>I</a:t>
            </a:r>
            <a:r>
              <a:rPr sz="1200" spc="-10" dirty="0">
                <a:solidFill>
                  <a:srgbClr val="5E666F"/>
                </a:solidFill>
                <a:latin typeface="微软雅黑"/>
                <a:cs typeface="微软雅黑"/>
              </a:rPr>
              <a:t>O</a:t>
            </a:r>
            <a:r>
              <a:rPr sz="1200" dirty="0">
                <a:solidFill>
                  <a:srgbClr val="5E666F"/>
                </a:solidFill>
                <a:latin typeface="微软雅黑"/>
                <a:cs typeface="微软雅黑"/>
              </a:rPr>
              <a:t>S；具备全球化网  络和联盟化网络部署能力</a:t>
            </a:r>
            <a:endParaRPr sz="1200">
              <a:latin typeface="微软雅黑"/>
              <a:cs typeface="微软雅黑"/>
            </a:endParaRPr>
          </a:p>
        </p:txBody>
      </p:sp>
      <p:sp>
        <p:nvSpPr>
          <p:cNvPr id="96" name="object 96"/>
          <p:cNvSpPr/>
          <p:nvPr/>
        </p:nvSpPr>
        <p:spPr>
          <a:xfrm>
            <a:off x="9327642" y="4441697"/>
            <a:ext cx="2268220" cy="1876425"/>
          </a:xfrm>
          <a:custGeom>
            <a:avLst/>
            <a:gdLst/>
            <a:ahLst/>
            <a:cxnLst/>
            <a:rect l="l" t="t" r="r" b="b"/>
            <a:pathLst>
              <a:path w="2268220" h="1876425">
                <a:moveTo>
                  <a:pt x="0" y="51943"/>
                </a:moveTo>
                <a:lnTo>
                  <a:pt x="4079" y="31718"/>
                </a:lnTo>
                <a:lnTo>
                  <a:pt x="15208" y="15208"/>
                </a:lnTo>
                <a:lnTo>
                  <a:pt x="31718" y="4079"/>
                </a:lnTo>
                <a:lnTo>
                  <a:pt x="51942" y="0"/>
                </a:lnTo>
                <a:lnTo>
                  <a:pt x="2215768" y="0"/>
                </a:lnTo>
                <a:lnTo>
                  <a:pt x="2235993" y="4079"/>
                </a:lnTo>
                <a:lnTo>
                  <a:pt x="2252503" y="15208"/>
                </a:lnTo>
                <a:lnTo>
                  <a:pt x="2263632" y="31718"/>
                </a:lnTo>
                <a:lnTo>
                  <a:pt x="2267711" y="51943"/>
                </a:lnTo>
                <a:lnTo>
                  <a:pt x="2267711" y="1824151"/>
                </a:lnTo>
                <a:lnTo>
                  <a:pt x="2263632" y="1844352"/>
                </a:lnTo>
                <a:lnTo>
                  <a:pt x="2252503" y="1860846"/>
                </a:lnTo>
                <a:lnTo>
                  <a:pt x="2235993" y="1871966"/>
                </a:lnTo>
                <a:lnTo>
                  <a:pt x="2215768" y="1876044"/>
                </a:lnTo>
                <a:lnTo>
                  <a:pt x="51942" y="1876044"/>
                </a:lnTo>
                <a:lnTo>
                  <a:pt x="31718" y="1871966"/>
                </a:lnTo>
                <a:lnTo>
                  <a:pt x="15208" y="1860846"/>
                </a:lnTo>
                <a:lnTo>
                  <a:pt x="4079" y="1844352"/>
                </a:lnTo>
                <a:lnTo>
                  <a:pt x="0" y="1824151"/>
                </a:lnTo>
                <a:lnTo>
                  <a:pt x="0" y="51943"/>
                </a:lnTo>
                <a:close/>
              </a:path>
            </a:pathLst>
          </a:custGeom>
          <a:ln w="19812">
            <a:solidFill>
              <a:srgbClr val="F68B21"/>
            </a:solidFill>
          </a:ln>
        </p:spPr>
        <p:txBody>
          <a:bodyPr wrap="square" lIns="0" tIns="0" rIns="0" bIns="0" rtlCol="0"/>
          <a:lstStyle/>
          <a:p>
            <a:endParaRPr/>
          </a:p>
        </p:txBody>
      </p:sp>
      <p:sp>
        <p:nvSpPr>
          <p:cNvPr id="97" name="object 97"/>
          <p:cNvSpPr/>
          <p:nvPr/>
        </p:nvSpPr>
        <p:spPr>
          <a:xfrm>
            <a:off x="4629150" y="3986021"/>
            <a:ext cx="6944995" cy="332740"/>
          </a:xfrm>
          <a:custGeom>
            <a:avLst/>
            <a:gdLst/>
            <a:ahLst/>
            <a:cxnLst/>
            <a:rect l="l" t="t" r="r" b="b"/>
            <a:pathLst>
              <a:path w="6944995" h="332739">
                <a:moveTo>
                  <a:pt x="6902069" y="0"/>
                </a:moveTo>
                <a:lnTo>
                  <a:pt x="42799" y="0"/>
                </a:lnTo>
                <a:lnTo>
                  <a:pt x="26146" y="3365"/>
                </a:lnTo>
                <a:lnTo>
                  <a:pt x="12541" y="12541"/>
                </a:lnTo>
                <a:lnTo>
                  <a:pt x="3365" y="26146"/>
                </a:lnTo>
                <a:lnTo>
                  <a:pt x="0" y="42798"/>
                </a:lnTo>
                <a:lnTo>
                  <a:pt x="0" y="289432"/>
                </a:lnTo>
                <a:lnTo>
                  <a:pt x="3365" y="306085"/>
                </a:lnTo>
                <a:lnTo>
                  <a:pt x="12541" y="319690"/>
                </a:lnTo>
                <a:lnTo>
                  <a:pt x="26146" y="328866"/>
                </a:lnTo>
                <a:lnTo>
                  <a:pt x="42799" y="332231"/>
                </a:lnTo>
                <a:lnTo>
                  <a:pt x="6902069" y="332231"/>
                </a:lnTo>
                <a:lnTo>
                  <a:pt x="6918721" y="328866"/>
                </a:lnTo>
                <a:lnTo>
                  <a:pt x="6932326" y="319690"/>
                </a:lnTo>
                <a:lnTo>
                  <a:pt x="6941502" y="306085"/>
                </a:lnTo>
                <a:lnTo>
                  <a:pt x="6944868" y="289432"/>
                </a:lnTo>
                <a:lnTo>
                  <a:pt x="6944868" y="42798"/>
                </a:lnTo>
                <a:lnTo>
                  <a:pt x="6941502" y="26146"/>
                </a:lnTo>
                <a:lnTo>
                  <a:pt x="6932326" y="12541"/>
                </a:lnTo>
                <a:lnTo>
                  <a:pt x="6918721" y="3365"/>
                </a:lnTo>
                <a:lnTo>
                  <a:pt x="6902069" y="0"/>
                </a:lnTo>
                <a:close/>
              </a:path>
            </a:pathLst>
          </a:custGeom>
          <a:solidFill>
            <a:srgbClr val="F68B21"/>
          </a:solidFill>
        </p:spPr>
        <p:txBody>
          <a:bodyPr wrap="square" lIns="0" tIns="0" rIns="0" bIns="0" rtlCol="0"/>
          <a:lstStyle/>
          <a:p>
            <a:endParaRPr/>
          </a:p>
        </p:txBody>
      </p:sp>
      <p:sp>
        <p:nvSpPr>
          <p:cNvPr id="98" name="object 98"/>
          <p:cNvSpPr/>
          <p:nvPr/>
        </p:nvSpPr>
        <p:spPr>
          <a:xfrm>
            <a:off x="4629150" y="3986021"/>
            <a:ext cx="6944995" cy="332740"/>
          </a:xfrm>
          <a:custGeom>
            <a:avLst/>
            <a:gdLst/>
            <a:ahLst/>
            <a:cxnLst/>
            <a:rect l="l" t="t" r="r" b="b"/>
            <a:pathLst>
              <a:path w="6944995" h="332739">
                <a:moveTo>
                  <a:pt x="0" y="42798"/>
                </a:moveTo>
                <a:lnTo>
                  <a:pt x="3365" y="26146"/>
                </a:lnTo>
                <a:lnTo>
                  <a:pt x="12541" y="12541"/>
                </a:lnTo>
                <a:lnTo>
                  <a:pt x="26146" y="3365"/>
                </a:lnTo>
                <a:lnTo>
                  <a:pt x="42799" y="0"/>
                </a:lnTo>
                <a:lnTo>
                  <a:pt x="6902069" y="0"/>
                </a:lnTo>
                <a:lnTo>
                  <a:pt x="6918721" y="3365"/>
                </a:lnTo>
                <a:lnTo>
                  <a:pt x="6932326" y="12541"/>
                </a:lnTo>
                <a:lnTo>
                  <a:pt x="6941502" y="26146"/>
                </a:lnTo>
                <a:lnTo>
                  <a:pt x="6944868" y="42798"/>
                </a:lnTo>
                <a:lnTo>
                  <a:pt x="6944868" y="289432"/>
                </a:lnTo>
                <a:lnTo>
                  <a:pt x="6941502" y="306085"/>
                </a:lnTo>
                <a:lnTo>
                  <a:pt x="6932326" y="319690"/>
                </a:lnTo>
                <a:lnTo>
                  <a:pt x="6918721" y="328866"/>
                </a:lnTo>
                <a:lnTo>
                  <a:pt x="6902069" y="332231"/>
                </a:lnTo>
                <a:lnTo>
                  <a:pt x="42799" y="332231"/>
                </a:lnTo>
                <a:lnTo>
                  <a:pt x="26146" y="328866"/>
                </a:lnTo>
                <a:lnTo>
                  <a:pt x="12541" y="319690"/>
                </a:lnTo>
                <a:lnTo>
                  <a:pt x="3365" y="306085"/>
                </a:lnTo>
                <a:lnTo>
                  <a:pt x="0" y="289432"/>
                </a:lnTo>
                <a:lnTo>
                  <a:pt x="0" y="42798"/>
                </a:lnTo>
                <a:close/>
              </a:path>
            </a:pathLst>
          </a:custGeom>
          <a:ln w="19811">
            <a:solidFill>
              <a:srgbClr val="F68B21"/>
            </a:solidFill>
          </a:ln>
        </p:spPr>
        <p:txBody>
          <a:bodyPr wrap="square" lIns="0" tIns="0" rIns="0" bIns="0" rtlCol="0"/>
          <a:lstStyle/>
          <a:p>
            <a:endParaRPr/>
          </a:p>
        </p:txBody>
      </p:sp>
      <p:sp>
        <p:nvSpPr>
          <p:cNvPr id="99" name="object 99"/>
          <p:cNvSpPr txBox="1"/>
          <p:nvPr/>
        </p:nvSpPr>
        <p:spPr>
          <a:xfrm>
            <a:off x="7286625" y="4038854"/>
            <a:ext cx="163068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超级链核心技术亮点</a:t>
            </a:r>
            <a:endParaRPr sz="1400">
              <a:latin typeface="微软雅黑"/>
              <a:cs typeface="微软雅黑"/>
            </a:endParaRPr>
          </a:p>
        </p:txBody>
      </p:sp>
      <p:sp>
        <p:nvSpPr>
          <p:cNvPr id="101" name="object 101"/>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48</a:t>
            </a:fld>
            <a:endParaRPr dirty="0"/>
          </a:p>
        </p:txBody>
      </p:sp>
      <p:sp>
        <p:nvSpPr>
          <p:cNvPr id="102" name="object 102"/>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100" name="object 100"/>
          <p:cNvSpPr txBox="1">
            <a:spLocks noGrp="1"/>
          </p:cNvSpPr>
          <p:nvPr>
            <p:ph type="body" idx="1"/>
          </p:nvPr>
        </p:nvSpPr>
        <p:spPr>
          <a:prstGeom prst="rect">
            <a:avLst/>
          </a:prstGeom>
        </p:spPr>
        <p:txBody>
          <a:bodyPr vert="horz" wrap="square" lIns="0" tIns="69215" rIns="0" bIns="0" rtlCol="0">
            <a:spAutoFit/>
          </a:bodyPr>
          <a:lstStyle/>
          <a:p>
            <a:pPr marL="4464685" marR="5080" indent="-287020">
              <a:lnSpc>
                <a:spcPct val="150000"/>
              </a:lnSpc>
            </a:pPr>
            <a:r>
              <a:rPr spc="540" dirty="0">
                <a:solidFill>
                  <a:srgbClr val="1D9ED2"/>
                </a:solidFill>
                <a:latin typeface="Arial Unicode MS"/>
                <a:cs typeface="Arial Unicode MS"/>
              </a:rPr>
              <a:t>◆ </a:t>
            </a:r>
            <a:r>
              <a:rPr dirty="0">
                <a:solidFill>
                  <a:srgbClr val="5E666F"/>
                </a:solidFill>
                <a:latin typeface="微软雅黑"/>
                <a:cs typeface="微软雅黑"/>
              </a:rPr>
              <a:t>2018</a:t>
            </a:r>
            <a:r>
              <a:rPr dirty="0">
                <a:solidFill>
                  <a:srgbClr val="5E666F"/>
                </a:solidFill>
              </a:rPr>
              <a:t>年推出了</a:t>
            </a:r>
            <a:r>
              <a:rPr b="1" dirty="0">
                <a:solidFill>
                  <a:srgbClr val="1D9ED2"/>
                </a:solidFill>
                <a:latin typeface="微软雅黑"/>
                <a:cs typeface="微软雅黑"/>
              </a:rPr>
              <a:t>100%自主研发区块链系统“超级链”</a:t>
            </a:r>
            <a:r>
              <a:rPr dirty="0">
                <a:solidFill>
                  <a:srgbClr val="5E666F"/>
                </a:solidFill>
              </a:rPr>
              <a:t>，有近百篇区块链底层技术专利保  </a:t>
            </a:r>
            <a:r>
              <a:rPr spc="-5" dirty="0">
                <a:solidFill>
                  <a:srgbClr val="5E666F"/>
                </a:solidFill>
              </a:rPr>
              <a:t>护，同时深入了解、研究国内开发、应用环境，创新性地研发出侧链、</a:t>
            </a:r>
            <a:r>
              <a:rPr spc="-5" dirty="0">
                <a:solidFill>
                  <a:srgbClr val="5E666F"/>
                </a:solidFill>
                <a:latin typeface="微软雅黑"/>
                <a:cs typeface="微软雅黑"/>
              </a:rPr>
              <a:t>LCV</a:t>
            </a:r>
            <a:r>
              <a:rPr spc="-5" dirty="0">
                <a:solidFill>
                  <a:srgbClr val="5E666F"/>
                </a:solidFill>
              </a:rPr>
              <a:t>节点、超级节  点架构、平行链管理等区块链底层技术，把发源于国外的技术进行创新，在安全、可控、  </a:t>
            </a:r>
            <a:r>
              <a:rPr dirty="0">
                <a:solidFill>
                  <a:srgbClr val="5E666F"/>
                </a:solidFill>
              </a:rPr>
              <a:t>高效、易用上实现国内领先。</a:t>
            </a:r>
          </a:p>
          <a:p>
            <a:pPr marL="4464685" marR="5080" indent="-287020">
              <a:lnSpc>
                <a:spcPct val="150000"/>
              </a:lnSpc>
            </a:pPr>
            <a:r>
              <a:rPr spc="540" dirty="0">
                <a:solidFill>
                  <a:srgbClr val="1D9ED2"/>
                </a:solidFill>
                <a:latin typeface="Arial Unicode MS"/>
                <a:cs typeface="Arial Unicode MS"/>
              </a:rPr>
              <a:t>◆ </a:t>
            </a:r>
            <a:r>
              <a:rPr dirty="0">
                <a:solidFill>
                  <a:srgbClr val="5E666F"/>
                </a:solidFill>
              </a:rPr>
              <a:t>百度超级链</a:t>
            </a:r>
            <a:r>
              <a:rPr b="1" dirty="0">
                <a:solidFill>
                  <a:srgbClr val="1D9ED2"/>
                </a:solidFill>
                <a:latin typeface="微软雅黑"/>
                <a:cs typeface="微软雅黑"/>
              </a:rPr>
              <a:t>坚持赋能企业、政府等市场参与者</a:t>
            </a:r>
            <a:r>
              <a:rPr dirty="0">
                <a:solidFill>
                  <a:srgbClr val="5E666F"/>
                </a:solidFill>
              </a:rPr>
              <a:t>，推动区块链深入落地各行各业，构建中  </a:t>
            </a:r>
            <a:r>
              <a:rPr spc="-5" dirty="0">
                <a:solidFill>
                  <a:srgbClr val="5E666F"/>
                </a:solidFill>
              </a:rPr>
              <a:t>国区块链应用生态圈，引领民族自主创新，助推建设信用社会。百度超级链在内容版权、  </a:t>
            </a:r>
            <a:r>
              <a:rPr dirty="0">
                <a:solidFill>
                  <a:srgbClr val="5E666F"/>
                </a:solidFill>
              </a:rPr>
              <a:t>食品溯源、文化娱乐、信息安全等行业也提出了整体解决方案。</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640311" y="6144767"/>
            <a:ext cx="551815" cy="462280"/>
          </a:xfrm>
          <a:custGeom>
            <a:avLst/>
            <a:gdLst/>
            <a:ahLst/>
            <a:cxnLst/>
            <a:rect l="l" t="t" r="r" b="b"/>
            <a:pathLst>
              <a:path w="551815" h="462279">
                <a:moveTo>
                  <a:pt x="320802" y="0"/>
                </a:moveTo>
                <a:lnTo>
                  <a:pt x="230886" y="0"/>
                </a:lnTo>
                <a:lnTo>
                  <a:pt x="184356" y="4690"/>
                </a:lnTo>
                <a:lnTo>
                  <a:pt x="141017" y="18143"/>
                </a:lnTo>
                <a:lnTo>
                  <a:pt x="101798" y="39430"/>
                </a:lnTo>
                <a:lnTo>
                  <a:pt x="67627" y="67622"/>
                </a:lnTo>
                <a:lnTo>
                  <a:pt x="39433" y="101792"/>
                </a:lnTo>
                <a:lnTo>
                  <a:pt x="18145" y="141012"/>
                </a:lnTo>
                <a:lnTo>
                  <a:pt x="4691" y="184352"/>
                </a:lnTo>
                <a:lnTo>
                  <a:pt x="0" y="230885"/>
                </a:lnTo>
                <a:lnTo>
                  <a:pt x="4691" y="277415"/>
                </a:lnTo>
                <a:lnTo>
                  <a:pt x="18145" y="320754"/>
                </a:lnTo>
                <a:lnTo>
                  <a:pt x="39433" y="359973"/>
                </a:lnTo>
                <a:lnTo>
                  <a:pt x="67627" y="394144"/>
                </a:lnTo>
                <a:lnTo>
                  <a:pt x="101798" y="422338"/>
                </a:lnTo>
                <a:lnTo>
                  <a:pt x="141017" y="443626"/>
                </a:lnTo>
                <a:lnTo>
                  <a:pt x="184356" y="457080"/>
                </a:lnTo>
                <a:lnTo>
                  <a:pt x="230886" y="461771"/>
                </a:lnTo>
                <a:lnTo>
                  <a:pt x="320802" y="461771"/>
                </a:lnTo>
                <a:lnTo>
                  <a:pt x="367331" y="457080"/>
                </a:lnTo>
                <a:lnTo>
                  <a:pt x="410670" y="443626"/>
                </a:lnTo>
                <a:lnTo>
                  <a:pt x="449889" y="422338"/>
                </a:lnTo>
                <a:lnTo>
                  <a:pt x="484060" y="394144"/>
                </a:lnTo>
                <a:lnTo>
                  <a:pt x="512254" y="359973"/>
                </a:lnTo>
                <a:lnTo>
                  <a:pt x="533542" y="320754"/>
                </a:lnTo>
                <a:lnTo>
                  <a:pt x="546996" y="277415"/>
                </a:lnTo>
                <a:lnTo>
                  <a:pt x="551688" y="230885"/>
                </a:lnTo>
                <a:lnTo>
                  <a:pt x="546996" y="184352"/>
                </a:lnTo>
                <a:lnTo>
                  <a:pt x="533542" y="141012"/>
                </a:lnTo>
                <a:lnTo>
                  <a:pt x="512254" y="101792"/>
                </a:lnTo>
                <a:lnTo>
                  <a:pt x="484060" y="67622"/>
                </a:lnTo>
                <a:lnTo>
                  <a:pt x="449889" y="39430"/>
                </a:lnTo>
                <a:lnTo>
                  <a:pt x="410670" y="18143"/>
                </a:lnTo>
                <a:lnTo>
                  <a:pt x="367331" y="4690"/>
                </a:lnTo>
                <a:lnTo>
                  <a:pt x="320802" y="0"/>
                </a:lnTo>
                <a:close/>
              </a:path>
            </a:pathLst>
          </a:custGeom>
          <a:solidFill>
            <a:srgbClr val="1D9ED2"/>
          </a:solidFill>
        </p:spPr>
        <p:txBody>
          <a:bodyPr wrap="square" lIns="0" tIns="0" rIns="0" bIns="0" rtlCol="0"/>
          <a:lstStyle/>
          <a:p>
            <a:endParaRPr/>
          </a:p>
        </p:txBody>
      </p:sp>
      <p:sp>
        <p:nvSpPr>
          <p:cNvPr id="3" name="object 3"/>
          <p:cNvSpPr/>
          <p:nvPr/>
        </p:nvSpPr>
        <p:spPr>
          <a:xfrm>
            <a:off x="11856719" y="6144767"/>
            <a:ext cx="334010" cy="462280"/>
          </a:xfrm>
          <a:custGeom>
            <a:avLst/>
            <a:gdLst/>
            <a:ahLst/>
            <a:cxnLst/>
            <a:rect l="l" t="t" r="r" b="b"/>
            <a:pathLst>
              <a:path w="334009" h="462279">
                <a:moveTo>
                  <a:pt x="0" y="461771"/>
                </a:moveTo>
                <a:lnTo>
                  <a:pt x="333755" y="461771"/>
                </a:lnTo>
                <a:lnTo>
                  <a:pt x="333755" y="0"/>
                </a:lnTo>
                <a:lnTo>
                  <a:pt x="0" y="0"/>
                </a:lnTo>
                <a:lnTo>
                  <a:pt x="0" y="461771"/>
                </a:lnTo>
                <a:close/>
              </a:path>
            </a:pathLst>
          </a:custGeom>
          <a:solidFill>
            <a:srgbClr val="1D9ED2"/>
          </a:solidFill>
        </p:spPr>
        <p:txBody>
          <a:bodyPr wrap="square" lIns="0" tIns="0" rIns="0" bIns="0" rtlCol="0"/>
          <a:lstStyle/>
          <a:p>
            <a:endParaRPr/>
          </a:p>
        </p:txBody>
      </p:sp>
      <p:sp>
        <p:nvSpPr>
          <p:cNvPr id="4" name="object 4"/>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百度：基于百度超级链，坚持赋能企业、政府等市场参与者，</a:t>
            </a:r>
          </a:p>
          <a:p>
            <a:pPr marL="12700">
              <a:lnSpc>
                <a:spcPts val="2735"/>
              </a:lnSpc>
            </a:pPr>
            <a:r>
              <a:rPr spc="-5" dirty="0"/>
              <a:t>推动区块链深入落地各行各业</a:t>
            </a:r>
          </a:p>
        </p:txBody>
      </p:sp>
      <p:sp>
        <p:nvSpPr>
          <p:cNvPr id="6" name="object 6"/>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解决方案</a:t>
            </a:r>
            <a:endParaRPr sz="1200">
              <a:latin typeface="微软雅黑"/>
              <a:cs typeface="微软雅黑"/>
            </a:endParaRPr>
          </a:p>
        </p:txBody>
      </p:sp>
      <p:sp>
        <p:nvSpPr>
          <p:cNvPr id="7" name="object 7"/>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816852" y="1778507"/>
            <a:ext cx="0" cy="4500245"/>
          </a:xfrm>
          <a:custGeom>
            <a:avLst/>
            <a:gdLst/>
            <a:ahLst/>
            <a:cxnLst/>
            <a:rect l="l" t="t" r="r" b="b"/>
            <a:pathLst>
              <a:path h="4500245">
                <a:moveTo>
                  <a:pt x="0" y="0"/>
                </a:moveTo>
                <a:lnTo>
                  <a:pt x="0" y="4500003"/>
                </a:lnTo>
              </a:path>
            </a:pathLst>
          </a:custGeom>
          <a:ln w="9144">
            <a:solidFill>
              <a:srgbClr val="BABABA"/>
            </a:solidFill>
          </a:ln>
        </p:spPr>
        <p:txBody>
          <a:bodyPr wrap="square" lIns="0" tIns="0" rIns="0" bIns="0" rtlCol="0"/>
          <a:lstStyle/>
          <a:p>
            <a:endParaRPr/>
          </a:p>
        </p:txBody>
      </p:sp>
      <p:sp>
        <p:nvSpPr>
          <p:cNvPr id="9" name="object 9"/>
          <p:cNvSpPr/>
          <p:nvPr/>
        </p:nvSpPr>
        <p:spPr>
          <a:xfrm>
            <a:off x="6816852" y="1284732"/>
            <a:ext cx="4825365" cy="365760"/>
          </a:xfrm>
          <a:custGeom>
            <a:avLst/>
            <a:gdLst/>
            <a:ahLst/>
            <a:cxnLst/>
            <a:rect l="l" t="t" r="r" b="b"/>
            <a:pathLst>
              <a:path w="4825365" h="365760">
                <a:moveTo>
                  <a:pt x="4642104" y="0"/>
                </a:moveTo>
                <a:lnTo>
                  <a:pt x="0" y="0"/>
                </a:lnTo>
                <a:lnTo>
                  <a:pt x="0" y="365759"/>
                </a:lnTo>
                <a:lnTo>
                  <a:pt x="4642104" y="365759"/>
                </a:lnTo>
                <a:lnTo>
                  <a:pt x="4824983" y="182879"/>
                </a:lnTo>
                <a:lnTo>
                  <a:pt x="4642104" y="0"/>
                </a:lnTo>
                <a:close/>
              </a:path>
            </a:pathLst>
          </a:custGeom>
          <a:solidFill>
            <a:srgbClr val="F68B21"/>
          </a:solidFill>
        </p:spPr>
        <p:txBody>
          <a:bodyPr wrap="square" lIns="0" tIns="0" rIns="0" bIns="0" rtlCol="0"/>
          <a:lstStyle/>
          <a:p>
            <a:endParaRPr/>
          </a:p>
        </p:txBody>
      </p:sp>
      <p:sp>
        <p:nvSpPr>
          <p:cNvPr id="10" name="object 10"/>
          <p:cNvSpPr/>
          <p:nvPr/>
        </p:nvSpPr>
        <p:spPr>
          <a:xfrm>
            <a:off x="803148" y="1284732"/>
            <a:ext cx="6014085" cy="365760"/>
          </a:xfrm>
          <a:custGeom>
            <a:avLst/>
            <a:gdLst/>
            <a:ahLst/>
            <a:cxnLst/>
            <a:rect l="l" t="t" r="r" b="b"/>
            <a:pathLst>
              <a:path w="6014084" h="365760">
                <a:moveTo>
                  <a:pt x="6013704" y="0"/>
                </a:moveTo>
                <a:lnTo>
                  <a:pt x="182879" y="0"/>
                </a:lnTo>
                <a:lnTo>
                  <a:pt x="0" y="182879"/>
                </a:lnTo>
                <a:lnTo>
                  <a:pt x="182879" y="365759"/>
                </a:lnTo>
                <a:lnTo>
                  <a:pt x="6013704" y="365759"/>
                </a:lnTo>
                <a:lnTo>
                  <a:pt x="6013704" y="0"/>
                </a:lnTo>
                <a:close/>
              </a:path>
            </a:pathLst>
          </a:custGeom>
          <a:solidFill>
            <a:srgbClr val="1D9ED2"/>
          </a:solidFill>
        </p:spPr>
        <p:txBody>
          <a:bodyPr wrap="square" lIns="0" tIns="0" rIns="0" bIns="0" rtlCol="0"/>
          <a:lstStyle/>
          <a:p>
            <a:endParaRPr/>
          </a:p>
        </p:txBody>
      </p:sp>
      <p:sp>
        <p:nvSpPr>
          <p:cNvPr id="11" name="object 11"/>
          <p:cNvSpPr/>
          <p:nvPr/>
        </p:nvSpPr>
        <p:spPr>
          <a:xfrm>
            <a:off x="1042416" y="2177795"/>
            <a:ext cx="1152144" cy="894588"/>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1040891" y="5256276"/>
            <a:ext cx="1152144" cy="1018032"/>
          </a:xfrm>
          <a:prstGeom prst="rect">
            <a:avLst/>
          </a:prstGeom>
          <a:blipFill>
            <a:blip r:embed="rId5" cstate="print"/>
            <a:stretch>
              <a:fillRect/>
            </a:stretch>
          </a:blipFill>
        </p:spPr>
        <p:txBody>
          <a:bodyPr wrap="square" lIns="0" tIns="0" rIns="0" bIns="0" rtlCol="0"/>
          <a:lstStyle/>
          <a:p>
            <a:endParaRPr/>
          </a:p>
        </p:txBody>
      </p:sp>
      <p:sp>
        <p:nvSpPr>
          <p:cNvPr id="13" name="object 13"/>
          <p:cNvSpPr txBox="1"/>
          <p:nvPr/>
        </p:nvSpPr>
        <p:spPr>
          <a:xfrm>
            <a:off x="706323" y="1321942"/>
            <a:ext cx="6080760" cy="4989195"/>
          </a:xfrm>
          <a:prstGeom prst="rect">
            <a:avLst/>
          </a:prstGeom>
        </p:spPr>
        <p:txBody>
          <a:bodyPr vert="horz" wrap="square" lIns="0" tIns="0" rIns="0" bIns="0" rtlCol="0">
            <a:spAutoFit/>
          </a:bodyPr>
          <a:lstStyle/>
          <a:p>
            <a:pPr marL="1462405">
              <a:lnSpc>
                <a:spcPct val="100000"/>
              </a:lnSpc>
            </a:pPr>
            <a:r>
              <a:rPr sz="1800" b="1" spc="-5" dirty="0">
                <a:solidFill>
                  <a:srgbClr val="F9F9F9"/>
                </a:solidFill>
                <a:latin typeface="微软雅黑"/>
                <a:cs typeface="微软雅黑"/>
              </a:rPr>
              <a:t>已落地：区块链+多应用场景深耕</a:t>
            </a:r>
            <a:endParaRPr sz="1800">
              <a:latin typeface="微软雅黑"/>
              <a:cs typeface="微软雅黑"/>
            </a:endParaRPr>
          </a:p>
          <a:p>
            <a:pPr marL="12700">
              <a:lnSpc>
                <a:spcPct val="100000"/>
              </a:lnSpc>
              <a:spcBef>
                <a:spcPts val="1330"/>
              </a:spcBef>
            </a:pPr>
            <a:r>
              <a:rPr sz="1400" spc="540" dirty="0">
                <a:solidFill>
                  <a:srgbClr val="1D9ED2"/>
                </a:solidFill>
                <a:latin typeface="Arial Unicode MS"/>
                <a:cs typeface="Arial Unicode MS"/>
              </a:rPr>
              <a:t>◆</a:t>
            </a:r>
            <a:r>
              <a:rPr sz="1400" spc="405" dirty="0">
                <a:solidFill>
                  <a:srgbClr val="1D9ED2"/>
                </a:solidFill>
                <a:latin typeface="Arial Unicode MS"/>
                <a:cs typeface="Arial Unicode MS"/>
              </a:rPr>
              <a:t> </a:t>
            </a:r>
            <a:r>
              <a:rPr sz="1400" b="1" dirty="0">
                <a:solidFill>
                  <a:srgbClr val="5E666F"/>
                </a:solidFill>
                <a:latin typeface="微软雅黑"/>
                <a:cs typeface="微软雅黑"/>
              </a:rPr>
              <a:t>百度图腾：基于区块链技术的原创图片服务平台</a:t>
            </a:r>
            <a:endParaRPr sz="1400">
              <a:latin typeface="微软雅黑"/>
              <a:cs typeface="微软雅黑"/>
            </a:endParaRPr>
          </a:p>
          <a:p>
            <a:pPr marL="1746250" marR="155575" algn="just">
              <a:lnSpc>
                <a:spcPct val="120000"/>
              </a:lnSpc>
              <a:spcBef>
                <a:spcPts val="545"/>
              </a:spcBef>
            </a:pPr>
            <a:r>
              <a:rPr sz="1200" spc="10" dirty="0">
                <a:solidFill>
                  <a:srgbClr val="5E666F"/>
                </a:solidFill>
                <a:latin typeface="微软雅黑"/>
                <a:cs typeface="微软雅黑"/>
              </a:rPr>
              <a:t>百度图腾是</a:t>
            </a:r>
            <a:r>
              <a:rPr sz="1200" spc="10" dirty="0">
                <a:solidFill>
                  <a:srgbClr val="1D9ED2"/>
                </a:solidFill>
                <a:latin typeface="微软雅黑"/>
                <a:cs typeface="微软雅黑"/>
              </a:rPr>
              <a:t>超级链首个落地应用的产品</a:t>
            </a:r>
            <a:r>
              <a:rPr sz="1200" spc="10" dirty="0">
                <a:solidFill>
                  <a:srgbClr val="5E666F"/>
                </a:solidFill>
                <a:latin typeface="微软雅黑"/>
                <a:cs typeface="微软雅黑"/>
              </a:rPr>
              <a:t>。作为国内领先的数字  内容版权服务平台，搭载区块链、人工智能以及大数据三大核  心技术，致力于为原创作者和机构</a:t>
            </a:r>
            <a:r>
              <a:rPr sz="1200" spc="10" dirty="0">
                <a:solidFill>
                  <a:srgbClr val="1D9ED2"/>
                </a:solidFill>
                <a:latin typeface="微软雅黑"/>
                <a:cs typeface="微软雅黑"/>
              </a:rPr>
              <a:t>提供版权存证、转载监控到  一键维权的一站式版权保护</a:t>
            </a:r>
            <a:r>
              <a:rPr sz="1200" spc="10" dirty="0">
                <a:solidFill>
                  <a:srgbClr val="5E666F"/>
                </a:solidFill>
                <a:latin typeface="微软雅黑"/>
                <a:cs typeface="微软雅黑"/>
              </a:rPr>
              <a:t>，提升产业链各环节效率，帮助版  </a:t>
            </a:r>
            <a:r>
              <a:rPr sz="1200" dirty="0">
                <a:solidFill>
                  <a:srgbClr val="5E666F"/>
                </a:solidFill>
                <a:latin typeface="微软雅黑"/>
                <a:cs typeface="微软雅黑"/>
              </a:rPr>
              <a:t>权内容生产者创造更多价值。</a:t>
            </a:r>
            <a:endParaRPr sz="1200">
              <a:latin typeface="微软雅黑"/>
              <a:cs typeface="微软雅黑"/>
            </a:endParaRPr>
          </a:p>
          <a:p>
            <a:pPr>
              <a:lnSpc>
                <a:spcPct val="100000"/>
              </a:lnSpc>
              <a:spcBef>
                <a:spcPts val="40"/>
              </a:spcBef>
            </a:pPr>
            <a:endParaRPr sz="1200">
              <a:latin typeface="Times New Roman"/>
              <a:cs typeface="Times New Roman"/>
            </a:endParaRPr>
          </a:p>
          <a:p>
            <a:pPr marL="12700">
              <a:lnSpc>
                <a:spcPct val="100000"/>
              </a:lnSpc>
            </a:pPr>
            <a:r>
              <a:rPr sz="1400" spc="540" dirty="0">
                <a:solidFill>
                  <a:srgbClr val="1D9ED2"/>
                </a:solidFill>
                <a:latin typeface="Arial Unicode MS"/>
                <a:cs typeface="Arial Unicode MS"/>
              </a:rPr>
              <a:t>◆</a:t>
            </a:r>
            <a:r>
              <a:rPr sz="1400" spc="405" dirty="0">
                <a:solidFill>
                  <a:srgbClr val="1D9ED2"/>
                </a:solidFill>
                <a:latin typeface="Arial Unicode MS"/>
                <a:cs typeface="Arial Unicode MS"/>
              </a:rPr>
              <a:t> </a:t>
            </a:r>
            <a:r>
              <a:rPr sz="1400" b="1" dirty="0">
                <a:solidFill>
                  <a:srgbClr val="5E666F"/>
                </a:solidFill>
                <a:latin typeface="微软雅黑"/>
                <a:cs typeface="微软雅黑"/>
              </a:rPr>
              <a:t>百度百科：使用区块链技术上链，增强词条编纂的公信力</a:t>
            </a:r>
            <a:endParaRPr sz="1400">
              <a:latin typeface="微软雅黑"/>
              <a:cs typeface="微软雅黑"/>
            </a:endParaRPr>
          </a:p>
          <a:p>
            <a:pPr marL="1746250" marR="155575" algn="just">
              <a:lnSpc>
                <a:spcPct val="120000"/>
              </a:lnSpc>
              <a:spcBef>
                <a:spcPts val="605"/>
              </a:spcBef>
            </a:pPr>
            <a:r>
              <a:rPr sz="1200" spc="10" dirty="0">
                <a:solidFill>
                  <a:srgbClr val="5E666F"/>
                </a:solidFill>
                <a:latin typeface="微软雅黑"/>
                <a:cs typeface="微软雅黑"/>
              </a:rPr>
              <a:t>百度百科使用区块链技术上链，通过时间戳、哈希算法，平台  可</a:t>
            </a:r>
            <a:r>
              <a:rPr sz="1200" b="1" spc="10" dirty="0">
                <a:solidFill>
                  <a:srgbClr val="1D9ED2"/>
                </a:solidFill>
                <a:latin typeface="微软雅黑"/>
                <a:cs typeface="微软雅黑"/>
              </a:rPr>
              <a:t>对百度百科上的每次编辑进行确权</a:t>
            </a:r>
            <a:r>
              <a:rPr sz="1200" spc="10" dirty="0">
                <a:solidFill>
                  <a:srgbClr val="5E666F"/>
                </a:solidFill>
                <a:latin typeface="微软雅黑"/>
                <a:cs typeface="微软雅黑"/>
              </a:rPr>
              <a:t>，从而记录百科词条的历  史版本和作者、编辑时间，实时记录词条的全程变化，达到存  证目的。区块链赋能下的百度百科相比同类百科产品最大的优  </a:t>
            </a:r>
            <a:r>
              <a:rPr sz="1200" dirty="0">
                <a:solidFill>
                  <a:srgbClr val="5E666F"/>
                </a:solidFill>
                <a:latin typeface="微软雅黑"/>
                <a:cs typeface="微软雅黑"/>
              </a:rPr>
              <a:t>势在于，</a:t>
            </a:r>
            <a:r>
              <a:rPr sz="1200" b="1" dirty="0">
                <a:solidFill>
                  <a:srgbClr val="1D9ED2"/>
                </a:solidFill>
                <a:latin typeface="微软雅黑"/>
                <a:cs typeface="微软雅黑"/>
              </a:rPr>
              <a:t>修改历史能够被可信地溯源</a:t>
            </a:r>
            <a:r>
              <a:rPr sz="1200" dirty="0">
                <a:solidFill>
                  <a:srgbClr val="5E666F"/>
                </a:solidFill>
                <a:latin typeface="微软雅黑"/>
                <a:cs typeface="微软雅黑"/>
              </a:rPr>
              <a:t>。</a:t>
            </a:r>
            <a:endParaRPr sz="1200">
              <a:latin typeface="微软雅黑"/>
              <a:cs typeface="微软雅黑"/>
            </a:endParaRPr>
          </a:p>
          <a:p>
            <a:pPr>
              <a:lnSpc>
                <a:spcPct val="100000"/>
              </a:lnSpc>
              <a:spcBef>
                <a:spcPts val="40"/>
              </a:spcBef>
            </a:pPr>
            <a:endParaRPr sz="1200">
              <a:latin typeface="Times New Roman"/>
              <a:cs typeface="Times New Roman"/>
            </a:endParaRPr>
          </a:p>
          <a:p>
            <a:pPr marL="12700">
              <a:lnSpc>
                <a:spcPct val="100000"/>
              </a:lnSpc>
            </a:pPr>
            <a:r>
              <a:rPr sz="1400" spc="545" dirty="0">
                <a:solidFill>
                  <a:srgbClr val="1D9ED2"/>
                </a:solidFill>
                <a:latin typeface="Arial Unicode MS"/>
                <a:cs typeface="Arial Unicode MS"/>
              </a:rPr>
              <a:t>◆</a:t>
            </a:r>
            <a:r>
              <a:rPr sz="1400" spc="470" dirty="0">
                <a:solidFill>
                  <a:srgbClr val="1D9ED2"/>
                </a:solidFill>
                <a:latin typeface="Arial Unicode MS"/>
                <a:cs typeface="Arial Unicode MS"/>
              </a:rPr>
              <a:t> </a:t>
            </a:r>
            <a:r>
              <a:rPr sz="1400" b="1" spc="-5" dirty="0">
                <a:solidFill>
                  <a:srgbClr val="5E666F"/>
                </a:solidFill>
                <a:latin typeface="微软雅黑"/>
                <a:cs typeface="微软雅黑"/>
              </a:rPr>
              <a:t>大闸蟹溯源：赋能品牌，让用户吃上放心蟹</a:t>
            </a:r>
            <a:endParaRPr sz="1400">
              <a:latin typeface="微软雅黑"/>
              <a:cs typeface="微软雅黑"/>
            </a:endParaRPr>
          </a:p>
          <a:p>
            <a:pPr marL="1746250" marR="5080">
              <a:lnSpc>
                <a:spcPct val="120000"/>
              </a:lnSpc>
              <a:spcBef>
                <a:spcPts val="735"/>
              </a:spcBef>
            </a:pPr>
            <a:r>
              <a:rPr sz="1200" spc="10" dirty="0">
                <a:solidFill>
                  <a:srgbClr val="5E666F"/>
                </a:solidFill>
                <a:latin typeface="微软雅黑"/>
                <a:cs typeface="微软雅黑"/>
              </a:rPr>
              <a:t>百度推出</a:t>
            </a:r>
            <a:r>
              <a:rPr sz="1200" b="1" spc="10" dirty="0">
                <a:solidFill>
                  <a:srgbClr val="1D9ED2"/>
                </a:solidFill>
                <a:latin typeface="微软雅黑"/>
                <a:cs typeface="微软雅黑"/>
              </a:rPr>
              <a:t>大闸蟹区块链溯源小程序</a:t>
            </a:r>
            <a:r>
              <a:rPr sz="1200" spc="10" dirty="0">
                <a:solidFill>
                  <a:srgbClr val="5E666F"/>
                </a:solidFill>
                <a:latin typeface="微软雅黑"/>
                <a:cs typeface="微软雅黑"/>
              </a:rPr>
              <a:t>，通过采集大闸蟹产地、照  片和蟹商认证蟹号，将信息透明、安全地储存在区块链上。消  费者通过使用溯源工具对每只大闸蟹对应的蟹扣和蟹体进行扫  描，即可</a:t>
            </a:r>
            <a:r>
              <a:rPr sz="1200" b="1" spc="10" dirty="0">
                <a:solidFill>
                  <a:srgbClr val="1D9ED2"/>
                </a:solidFill>
                <a:latin typeface="微软雅黑"/>
                <a:cs typeface="微软雅黑"/>
              </a:rPr>
              <a:t>追溯来源</a:t>
            </a:r>
            <a:r>
              <a:rPr sz="1200" spc="10" dirty="0">
                <a:solidFill>
                  <a:srgbClr val="5E666F"/>
                </a:solidFill>
                <a:latin typeface="微软雅黑"/>
                <a:cs typeface="微软雅黑"/>
              </a:rPr>
              <a:t>。同时，消费者在百度搜索大闸蟹等关键词，  </a:t>
            </a:r>
            <a:r>
              <a:rPr sz="1200" dirty="0">
                <a:solidFill>
                  <a:srgbClr val="5E666F"/>
                </a:solidFill>
                <a:latin typeface="微软雅黑"/>
                <a:cs typeface="微软雅黑"/>
              </a:rPr>
              <a:t>还可看到大闸蟹商品推荐，直接对接优质商家。</a:t>
            </a:r>
            <a:endParaRPr sz="1200">
              <a:latin typeface="微软雅黑"/>
              <a:cs typeface="微软雅黑"/>
            </a:endParaRPr>
          </a:p>
        </p:txBody>
      </p:sp>
      <p:sp>
        <p:nvSpPr>
          <p:cNvPr id="14" name="object 14"/>
          <p:cNvSpPr/>
          <p:nvPr/>
        </p:nvSpPr>
        <p:spPr>
          <a:xfrm>
            <a:off x="1040891" y="3729228"/>
            <a:ext cx="1152144" cy="842772"/>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7633716" y="4832603"/>
            <a:ext cx="0" cy="720090"/>
          </a:xfrm>
          <a:custGeom>
            <a:avLst/>
            <a:gdLst/>
            <a:ahLst/>
            <a:cxnLst/>
            <a:rect l="l" t="t" r="r" b="b"/>
            <a:pathLst>
              <a:path h="720089">
                <a:moveTo>
                  <a:pt x="0" y="0"/>
                </a:moveTo>
                <a:lnTo>
                  <a:pt x="0" y="719963"/>
                </a:lnTo>
              </a:path>
            </a:pathLst>
          </a:custGeom>
          <a:ln w="9144">
            <a:solidFill>
              <a:srgbClr val="7E7E7E"/>
            </a:solidFill>
          </a:ln>
        </p:spPr>
        <p:txBody>
          <a:bodyPr wrap="square" lIns="0" tIns="0" rIns="0" bIns="0" rtlCol="0"/>
          <a:lstStyle/>
          <a:p>
            <a:endParaRPr/>
          </a:p>
        </p:txBody>
      </p:sp>
      <p:sp>
        <p:nvSpPr>
          <p:cNvPr id="16" name="object 16"/>
          <p:cNvSpPr/>
          <p:nvPr/>
        </p:nvSpPr>
        <p:spPr>
          <a:xfrm>
            <a:off x="7633716" y="3727703"/>
            <a:ext cx="0" cy="720090"/>
          </a:xfrm>
          <a:custGeom>
            <a:avLst/>
            <a:gdLst/>
            <a:ahLst/>
            <a:cxnLst/>
            <a:rect l="l" t="t" r="r" b="b"/>
            <a:pathLst>
              <a:path h="720089">
                <a:moveTo>
                  <a:pt x="0" y="0"/>
                </a:moveTo>
                <a:lnTo>
                  <a:pt x="0" y="719963"/>
                </a:lnTo>
              </a:path>
            </a:pathLst>
          </a:custGeom>
          <a:ln w="9144">
            <a:solidFill>
              <a:srgbClr val="7E7E7E"/>
            </a:solidFill>
          </a:ln>
        </p:spPr>
        <p:txBody>
          <a:bodyPr wrap="square" lIns="0" tIns="0" rIns="0" bIns="0" rtlCol="0"/>
          <a:lstStyle/>
          <a:p>
            <a:endParaRPr/>
          </a:p>
        </p:txBody>
      </p:sp>
      <p:sp>
        <p:nvSpPr>
          <p:cNvPr id="17" name="object 17"/>
          <p:cNvSpPr/>
          <p:nvPr/>
        </p:nvSpPr>
        <p:spPr>
          <a:xfrm>
            <a:off x="7004304" y="3595115"/>
            <a:ext cx="1120140" cy="190500"/>
          </a:xfrm>
          <a:custGeom>
            <a:avLst/>
            <a:gdLst/>
            <a:ahLst/>
            <a:cxnLst/>
            <a:rect l="l" t="t" r="r" b="b"/>
            <a:pathLst>
              <a:path w="1120140" h="190500">
                <a:moveTo>
                  <a:pt x="560070" y="0"/>
                </a:moveTo>
                <a:lnTo>
                  <a:pt x="0" y="46863"/>
                </a:lnTo>
                <a:lnTo>
                  <a:pt x="0" y="190500"/>
                </a:lnTo>
                <a:lnTo>
                  <a:pt x="5969" y="188976"/>
                </a:lnTo>
                <a:lnTo>
                  <a:pt x="19939" y="185928"/>
                </a:lnTo>
                <a:lnTo>
                  <a:pt x="125984" y="167767"/>
                </a:lnTo>
                <a:lnTo>
                  <a:pt x="178053" y="160274"/>
                </a:lnTo>
                <a:lnTo>
                  <a:pt x="237998" y="154178"/>
                </a:lnTo>
                <a:lnTo>
                  <a:pt x="307975" y="148209"/>
                </a:lnTo>
                <a:lnTo>
                  <a:pt x="466090" y="139065"/>
                </a:lnTo>
                <a:lnTo>
                  <a:pt x="1120140" y="139065"/>
                </a:lnTo>
                <a:lnTo>
                  <a:pt x="1120140" y="46863"/>
                </a:lnTo>
                <a:lnTo>
                  <a:pt x="560070" y="0"/>
                </a:lnTo>
                <a:close/>
              </a:path>
              <a:path w="1120140" h="190500">
                <a:moveTo>
                  <a:pt x="1120140" y="139065"/>
                </a:moveTo>
                <a:lnTo>
                  <a:pt x="646049" y="139065"/>
                </a:lnTo>
                <a:lnTo>
                  <a:pt x="806069" y="148209"/>
                </a:lnTo>
                <a:lnTo>
                  <a:pt x="876046" y="154178"/>
                </a:lnTo>
                <a:lnTo>
                  <a:pt x="938149" y="160274"/>
                </a:lnTo>
                <a:lnTo>
                  <a:pt x="992124" y="167767"/>
                </a:lnTo>
                <a:lnTo>
                  <a:pt x="1100074" y="185928"/>
                </a:lnTo>
                <a:lnTo>
                  <a:pt x="1120140" y="190500"/>
                </a:lnTo>
                <a:lnTo>
                  <a:pt x="1120140" y="139065"/>
                </a:lnTo>
                <a:close/>
              </a:path>
            </a:pathLst>
          </a:custGeom>
          <a:solidFill>
            <a:srgbClr val="C0C0C0"/>
          </a:solidFill>
        </p:spPr>
        <p:txBody>
          <a:bodyPr wrap="square" lIns="0" tIns="0" rIns="0" bIns="0" rtlCol="0"/>
          <a:lstStyle/>
          <a:p>
            <a:endParaRPr/>
          </a:p>
        </p:txBody>
      </p:sp>
      <p:sp>
        <p:nvSpPr>
          <p:cNvPr id="18" name="object 18"/>
          <p:cNvSpPr/>
          <p:nvPr/>
        </p:nvSpPr>
        <p:spPr>
          <a:xfrm>
            <a:off x="6929628" y="3337559"/>
            <a:ext cx="1270000" cy="393700"/>
          </a:xfrm>
          <a:custGeom>
            <a:avLst/>
            <a:gdLst/>
            <a:ahLst/>
            <a:cxnLst/>
            <a:rect l="l" t="t" r="r" b="b"/>
            <a:pathLst>
              <a:path w="1270000" h="393700">
                <a:moveTo>
                  <a:pt x="0" y="393191"/>
                </a:moveTo>
                <a:lnTo>
                  <a:pt x="1269492" y="393191"/>
                </a:lnTo>
                <a:lnTo>
                  <a:pt x="1269492" y="0"/>
                </a:lnTo>
                <a:lnTo>
                  <a:pt x="0" y="0"/>
                </a:lnTo>
                <a:lnTo>
                  <a:pt x="0" y="393191"/>
                </a:lnTo>
                <a:close/>
              </a:path>
            </a:pathLst>
          </a:custGeom>
          <a:solidFill>
            <a:srgbClr val="1D9ED2"/>
          </a:solidFill>
        </p:spPr>
        <p:txBody>
          <a:bodyPr wrap="square" lIns="0" tIns="0" rIns="0" bIns="0" rtlCol="0"/>
          <a:lstStyle/>
          <a:p>
            <a:endParaRPr/>
          </a:p>
        </p:txBody>
      </p:sp>
      <p:sp>
        <p:nvSpPr>
          <p:cNvPr id="19" name="object 19"/>
          <p:cNvSpPr txBox="1"/>
          <p:nvPr/>
        </p:nvSpPr>
        <p:spPr>
          <a:xfrm>
            <a:off x="7195184" y="3420998"/>
            <a:ext cx="739140" cy="226060"/>
          </a:xfrm>
          <a:prstGeom prst="rect">
            <a:avLst/>
          </a:prstGeom>
        </p:spPr>
        <p:txBody>
          <a:bodyPr vert="horz" wrap="square" lIns="0" tIns="0" rIns="0" bIns="0" rtlCol="0">
            <a:spAutoFit/>
          </a:bodyPr>
          <a:lstStyle/>
          <a:p>
            <a:pPr marL="12700">
              <a:lnSpc>
                <a:spcPct val="100000"/>
              </a:lnSpc>
            </a:pPr>
            <a:r>
              <a:rPr sz="1400" dirty="0">
                <a:solidFill>
                  <a:srgbClr val="FFFFFF"/>
                </a:solidFill>
                <a:latin typeface="微软雅黑"/>
                <a:cs typeface="微软雅黑"/>
              </a:rPr>
              <a:t>智慧城市</a:t>
            </a:r>
            <a:endParaRPr sz="1400">
              <a:latin typeface="微软雅黑"/>
              <a:cs typeface="微软雅黑"/>
            </a:endParaRPr>
          </a:p>
        </p:txBody>
      </p:sp>
      <p:sp>
        <p:nvSpPr>
          <p:cNvPr id="20" name="object 20"/>
          <p:cNvSpPr/>
          <p:nvPr/>
        </p:nvSpPr>
        <p:spPr>
          <a:xfrm>
            <a:off x="7642606" y="4072128"/>
            <a:ext cx="3823970" cy="76200"/>
          </a:xfrm>
          <a:custGeom>
            <a:avLst/>
            <a:gdLst/>
            <a:ahLst/>
            <a:cxnLst/>
            <a:rect l="l" t="t" r="r" b="b"/>
            <a:pathLst>
              <a:path w="3823970" h="76200">
                <a:moveTo>
                  <a:pt x="9905" y="31750"/>
                </a:moveTo>
                <a:lnTo>
                  <a:pt x="2794" y="31750"/>
                </a:lnTo>
                <a:lnTo>
                  <a:pt x="0" y="34544"/>
                </a:lnTo>
                <a:lnTo>
                  <a:pt x="0" y="41656"/>
                </a:lnTo>
                <a:lnTo>
                  <a:pt x="2794" y="44450"/>
                </a:lnTo>
                <a:lnTo>
                  <a:pt x="9905" y="44450"/>
                </a:lnTo>
                <a:lnTo>
                  <a:pt x="12700" y="41656"/>
                </a:lnTo>
                <a:lnTo>
                  <a:pt x="12700" y="34544"/>
                </a:lnTo>
                <a:lnTo>
                  <a:pt x="9905" y="31750"/>
                </a:lnTo>
                <a:close/>
              </a:path>
              <a:path w="3823970" h="76200">
                <a:moveTo>
                  <a:pt x="35305" y="31750"/>
                </a:moveTo>
                <a:lnTo>
                  <a:pt x="28194" y="31750"/>
                </a:lnTo>
                <a:lnTo>
                  <a:pt x="25400" y="34544"/>
                </a:lnTo>
                <a:lnTo>
                  <a:pt x="25400" y="41656"/>
                </a:lnTo>
                <a:lnTo>
                  <a:pt x="28194" y="44450"/>
                </a:lnTo>
                <a:lnTo>
                  <a:pt x="35305" y="44450"/>
                </a:lnTo>
                <a:lnTo>
                  <a:pt x="38100" y="41656"/>
                </a:lnTo>
                <a:lnTo>
                  <a:pt x="38100" y="34544"/>
                </a:lnTo>
                <a:lnTo>
                  <a:pt x="35305" y="31750"/>
                </a:lnTo>
                <a:close/>
              </a:path>
              <a:path w="3823970" h="76200">
                <a:moveTo>
                  <a:pt x="60705" y="31750"/>
                </a:moveTo>
                <a:lnTo>
                  <a:pt x="53721" y="31750"/>
                </a:lnTo>
                <a:lnTo>
                  <a:pt x="50800" y="34544"/>
                </a:lnTo>
                <a:lnTo>
                  <a:pt x="50800" y="41656"/>
                </a:lnTo>
                <a:lnTo>
                  <a:pt x="53721" y="44450"/>
                </a:lnTo>
                <a:lnTo>
                  <a:pt x="60705" y="44450"/>
                </a:lnTo>
                <a:lnTo>
                  <a:pt x="63500" y="41656"/>
                </a:lnTo>
                <a:lnTo>
                  <a:pt x="63500" y="34544"/>
                </a:lnTo>
                <a:lnTo>
                  <a:pt x="60705" y="31750"/>
                </a:lnTo>
                <a:close/>
              </a:path>
              <a:path w="3823970" h="76200">
                <a:moveTo>
                  <a:pt x="86105" y="31750"/>
                </a:moveTo>
                <a:lnTo>
                  <a:pt x="79121" y="31750"/>
                </a:lnTo>
                <a:lnTo>
                  <a:pt x="76200" y="34544"/>
                </a:lnTo>
                <a:lnTo>
                  <a:pt x="76200" y="41656"/>
                </a:lnTo>
                <a:lnTo>
                  <a:pt x="79121" y="44450"/>
                </a:lnTo>
                <a:lnTo>
                  <a:pt x="86105" y="44450"/>
                </a:lnTo>
                <a:lnTo>
                  <a:pt x="88900" y="41656"/>
                </a:lnTo>
                <a:lnTo>
                  <a:pt x="88900" y="34544"/>
                </a:lnTo>
                <a:lnTo>
                  <a:pt x="86105" y="31750"/>
                </a:lnTo>
                <a:close/>
              </a:path>
              <a:path w="3823970" h="76200">
                <a:moveTo>
                  <a:pt x="111505" y="31750"/>
                </a:moveTo>
                <a:lnTo>
                  <a:pt x="104521" y="31750"/>
                </a:lnTo>
                <a:lnTo>
                  <a:pt x="101600" y="34544"/>
                </a:lnTo>
                <a:lnTo>
                  <a:pt x="101600" y="41656"/>
                </a:lnTo>
                <a:lnTo>
                  <a:pt x="104521" y="44450"/>
                </a:lnTo>
                <a:lnTo>
                  <a:pt x="111505" y="44450"/>
                </a:lnTo>
                <a:lnTo>
                  <a:pt x="114300" y="41656"/>
                </a:lnTo>
                <a:lnTo>
                  <a:pt x="114300" y="34544"/>
                </a:lnTo>
                <a:lnTo>
                  <a:pt x="111505" y="31750"/>
                </a:lnTo>
                <a:close/>
              </a:path>
              <a:path w="3823970" h="76200">
                <a:moveTo>
                  <a:pt x="136905" y="31750"/>
                </a:moveTo>
                <a:lnTo>
                  <a:pt x="129921" y="31750"/>
                </a:lnTo>
                <a:lnTo>
                  <a:pt x="127000" y="34544"/>
                </a:lnTo>
                <a:lnTo>
                  <a:pt x="127000" y="41656"/>
                </a:lnTo>
                <a:lnTo>
                  <a:pt x="129921" y="44450"/>
                </a:lnTo>
                <a:lnTo>
                  <a:pt x="136905" y="44450"/>
                </a:lnTo>
                <a:lnTo>
                  <a:pt x="139826" y="41656"/>
                </a:lnTo>
                <a:lnTo>
                  <a:pt x="139826" y="34544"/>
                </a:lnTo>
                <a:lnTo>
                  <a:pt x="136905" y="31750"/>
                </a:lnTo>
                <a:close/>
              </a:path>
              <a:path w="3823970" h="76200">
                <a:moveTo>
                  <a:pt x="162305" y="31750"/>
                </a:moveTo>
                <a:lnTo>
                  <a:pt x="155321" y="31750"/>
                </a:lnTo>
                <a:lnTo>
                  <a:pt x="152526" y="34544"/>
                </a:lnTo>
                <a:lnTo>
                  <a:pt x="152526" y="41656"/>
                </a:lnTo>
                <a:lnTo>
                  <a:pt x="155321" y="44450"/>
                </a:lnTo>
                <a:lnTo>
                  <a:pt x="162305" y="44450"/>
                </a:lnTo>
                <a:lnTo>
                  <a:pt x="165226" y="41656"/>
                </a:lnTo>
                <a:lnTo>
                  <a:pt x="165226" y="34544"/>
                </a:lnTo>
                <a:lnTo>
                  <a:pt x="162305" y="31750"/>
                </a:lnTo>
                <a:close/>
              </a:path>
              <a:path w="3823970" h="76200">
                <a:moveTo>
                  <a:pt x="187705" y="31750"/>
                </a:moveTo>
                <a:lnTo>
                  <a:pt x="180721" y="31750"/>
                </a:lnTo>
                <a:lnTo>
                  <a:pt x="177926" y="34544"/>
                </a:lnTo>
                <a:lnTo>
                  <a:pt x="177926" y="41656"/>
                </a:lnTo>
                <a:lnTo>
                  <a:pt x="180721" y="44450"/>
                </a:lnTo>
                <a:lnTo>
                  <a:pt x="187705" y="44450"/>
                </a:lnTo>
                <a:lnTo>
                  <a:pt x="190626" y="41656"/>
                </a:lnTo>
                <a:lnTo>
                  <a:pt x="190626" y="34544"/>
                </a:lnTo>
                <a:lnTo>
                  <a:pt x="187705" y="31750"/>
                </a:lnTo>
                <a:close/>
              </a:path>
              <a:path w="3823970" h="76200">
                <a:moveTo>
                  <a:pt x="213233" y="31750"/>
                </a:moveTo>
                <a:lnTo>
                  <a:pt x="206121" y="31750"/>
                </a:lnTo>
                <a:lnTo>
                  <a:pt x="203326" y="34544"/>
                </a:lnTo>
                <a:lnTo>
                  <a:pt x="203326" y="41656"/>
                </a:lnTo>
                <a:lnTo>
                  <a:pt x="206121" y="44450"/>
                </a:lnTo>
                <a:lnTo>
                  <a:pt x="213233" y="44450"/>
                </a:lnTo>
                <a:lnTo>
                  <a:pt x="216026" y="41656"/>
                </a:lnTo>
                <a:lnTo>
                  <a:pt x="216026" y="34544"/>
                </a:lnTo>
                <a:lnTo>
                  <a:pt x="213233" y="31750"/>
                </a:lnTo>
                <a:close/>
              </a:path>
              <a:path w="3823970" h="76200">
                <a:moveTo>
                  <a:pt x="238633" y="31750"/>
                </a:moveTo>
                <a:lnTo>
                  <a:pt x="231521" y="31750"/>
                </a:lnTo>
                <a:lnTo>
                  <a:pt x="228726" y="34544"/>
                </a:lnTo>
                <a:lnTo>
                  <a:pt x="228726" y="41656"/>
                </a:lnTo>
                <a:lnTo>
                  <a:pt x="231521" y="44450"/>
                </a:lnTo>
                <a:lnTo>
                  <a:pt x="238633" y="44450"/>
                </a:lnTo>
                <a:lnTo>
                  <a:pt x="241426" y="41656"/>
                </a:lnTo>
                <a:lnTo>
                  <a:pt x="241426" y="34544"/>
                </a:lnTo>
                <a:lnTo>
                  <a:pt x="238633" y="31750"/>
                </a:lnTo>
                <a:close/>
              </a:path>
              <a:path w="3823970" h="76200">
                <a:moveTo>
                  <a:pt x="264033" y="31750"/>
                </a:moveTo>
                <a:lnTo>
                  <a:pt x="256921" y="31750"/>
                </a:lnTo>
                <a:lnTo>
                  <a:pt x="254126" y="34544"/>
                </a:lnTo>
                <a:lnTo>
                  <a:pt x="254126" y="41656"/>
                </a:lnTo>
                <a:lnTo>
                  <a:pt x="256921" y="44450"/>
                </a:lnTo>
                <a:lnTo>
                  <a:pt x="264033" y="44450"/>
                </a:lnTo>
                <a:lnTo>
                  <a:pt x="266826" y="41656"/>
                </a:lnTo>
                <a:lnTo>
                  <a:pt x="266826" y="34544"/>
                </a:lnTo>
                <a:lnTo>
                  <a:pt x="264033" y="31750"/>
                </a:lnTo>
                <a:close/>
              </a:path>
              <a:path w="3823970" h="76200">
                <a:moveTo>
                  <a:pt x="289433" y="31750"/>
                </a:moveTo>
                <a:lnTo>
                  <a:pt x="282321" y="31750"/>
                </a:lnTo>
                <a:lnTo>
                  <a:pt x="279526" y="34544"/>
                </a:lnTo>
                <a:lnTo>
                  <a:pt x="279526" y="41656"/>
                </a:lnTo>
                <a:lnTo>
                  <a:pt x="282321" y="44450"/>
                </a:lnTo>
                <a:lnTo>
                  <a:pt x="289433" y="44450"/>
                </a:lnTo>
                <a:lnTo>
                  <a:pt x="292226" y="41656"/>
                </a:lnTo>
                <a:lnTo>
                  <a:pt x="292226" y="34544"/>
                </a:lnTo>
                <a:lnTo>
                  <a:pt x="289433" y="31750"/>
                </a:lnTo>
                <a:close/>
              </a:path>
              <a:path w="3823970" h="76200">
                <a:moveTo>
                  <a:pt x="314833" y="31750"/>
                </a:moveTo>
                <a:lnTo>
                  <a:pt x="307848" y="31750"/>
                </a:lnTo>
                <a:lnTo>
                  <a:pt x="304926" y="34544"/>
                </a:lnTo>
                <a:lnTo>
                  <a:pt x="304926" y="41656"/>
                </a:lnTo>
                <a:lnTo>
                  <a:pt x="307848" y="44450"/>
                </a:lnTo>
                <a:lnTo>
                  <a:pt x="314833" y="44450"/>
                </a:lnTo>
                <a:lnTo>
                  <a:pt x="317626" y="41656"/>
                </a:lnTo>
                <a:lnTo>
                  <a:pt x="317626" y="34544"/>
                </a:lnTo>
                <a:lnTo>
                  <a:pt x="314833" y="31750"/>
                </a:lnTo>
                <a:close/>
              </a:path>
              <a:path w="3823970" h="76200">
                <a:moveTo>
                  <a:pt x="340233" y="31750"/>
                </a:moveTo>
                <a:lnTo>
                  <a:pt x="333248" y="31750"/>
                </a:lnTo>
                <a:lnTo>
                  <a:pt x="330326" y="34544"/>
                </a:lnTo>
                <a:lnTo>
                  <a:pt x="330326" y="41656"/>
                </a:lnTo>
                <a:lnTo>
                  <a:pt x="333248" y="44450"/>
                </a:lnTo>
                <a:lnTo>
                  <a:pt x="340233" y="44450"/>
                </a:lnTo>
                <a:lnTo>
                  <a:pt x="343026" y="41656"/>
                </a:lnTo>
                <a:lnTo>
                  <a:pt x="343026" y="34544"/>
                </a:lnTo>
                <a:lnTo>
                  <a:pt x="340233" y="31750"/>
                </a:lnTo>
                <a:close/>
              </a:path>
              <a:path w="3823970" h="76200">
                <a:moveTo>
                  <a:pt x="365633" y="31750"/>
                </a:moveTo>
                <a:lnTo>
                  <a:pt x="358648" y="31750"/>
                </a:lnTo>
                <a:lnTo>
                  <a:pt x="355726" y="34544"/>
                </a:lnTo>
                <a:lnTo>
                  <a:pt x="355726" y="41656"/>
                </a:lnTo>
                <a:lnTo>
                  <a:pt x="358648" y="44450"/>
                </a:lnTo>
                <a:lnTo>
                  <a:pt x="365633" y="44450"/>
                </a:lnTo>
                <a:lnTo>
                  <a:pt x="368426" y="41656"/>
                </a:lnTo>
                <a:lnTo>
                  <a:pt x="368426" y="34544"/>
                </a:lnTo>
                <a:lnTo>
                  <a:pt x="365633" y="31750"/>
                </a:lnTo>
                <a:close/>
              </a:path>
              <a:path w="3823970" h="76200">
                <a:moveTo>
                  <a:pt x="391033" y="31750"/>
                </a:moveTo>
                <a:lnTo>
                  <a:pt x="384048" y="31750"/>
                </a:lnTo>
                <a:lnTo>
                  <a:pt x="381126" y="34544"/>
                </a:lnTo>
                <a:lnTo>
                  <a:pt x="381126" y="41656"/>
                </a:lnTo>
                <a:lnTo>
                  <a:pt x="384048" y="44450"/>
                </a:lnTo>
                <a:lnTo>
                  <a:pt x="391033" y="44450"/>
                </a:lnTo>
                <a:lnTo>
                  <a:pt x="393953" y="41656"/>
                </a:lnTo>
                <a:lnTo>
                  <a:pt x="393953" y="34544"/>
                </a:lnTo>
                <a:lnTo>
                  <a:pt x="391033" y="31750"/>
                </a:lnTo>
                <a:close/>
              </a:path>
              <a:path w="3823970" h="76200">
                <a:moveTo>
                  <a:pt x="416433" y="31750"/>
                </a:moveTo>
                <a:lnTo>
                  <a:pt x="409448" y="31750"/>
                </a:lnTo>
                <a:lnTo>
                  <a:pt x="406653" y="34544"/>
                </a:lnTo>
                <a:lnTo>
                  <a:pt x="406653" y="41656"/>
                </a:lnTo>
                <a:lnTo>
                  <a:pt x="409448" y="44450"/>
                </a:lnTo>
                <a:lnTo>
                  <a:pt x="416433" y="44450"/>
                </a:lnTo>
                <a:lnTo>
                  <a:pt x="419353" y="41656"/>
                </a:lnTo>
                <a:lnTo>
                  <a:pt x="419353" y="34544"/>
                </a:lnTo>
                <a:lnTo>
                  <a:pt x="416433" y="31750"/>
                </a:lnTo>
                <a:close/>
              </a:path>
              <a:path w="3823970" h="76200">
                <a:moveTo>
                  <a:pt x="441833" y="31750"/>
                </a:moveTo>
                <a:lnTo>
                  <a:pt x="434848" y="31750"/>
                </a:lnTo>
                <a:lnTo>
                  <a:pt x="432053" y="34544"/>
                </a:lnTo>
                <a:lnTo>
                  <a:pt x="432053" y="41656"/>
                </a:lnTo>
                <a:lnTo>
                  <a:pt x="434848" y="44450"/>
                </a:lnTo>
                <a:lnTo>
                  <a:pt x="441833" y="44450"/>
                </a:lnTo>
                <a:lnTo>
                  <a:pt x="444753" y="41656"/>
                </a:lnTo>
                <a:lnTo>
                  <a:pt x="444753" y="34544"/>
                </a:lnTo>
                <a:lnTo>
                  <a:pt x="441833" y="31750"/>
                </a:lnTo>
                <a:close/>
              </a:path>
              <a:path w="3823970" h="76200">
                <a:moveTo>
                  <a:pt x="467233" y="31750"/>
                </a:moveTo>
                <a:lnTo>
                  <a:pt x="460248" y="31750"/>
                </a:lnTo>
                <a:lnTo>
                  <a:pt x="457453" y="34544"/>
                </a:lnTo>
                <a:lnTo>
                  <a:pt x="457453" y="41656"/>
                </a:lnTo>
                <a:lnTo>
                  <a:pt x="460248" y="44450"/>
                </a:lnTo>
                <a:lnTo>
                  <a:pt x="467233" y="44450"/>
                </a:lnTo>
                <a:lnTo>
                  <a:pt x="470153" y="41656"/>
                </a:lnTo>
                <a:lnTo>
                  <a:pt x="470153" y="34544"/>
                </a:lnTo>
                <a:lnTo>
                  <a:pt x="467233" y="31750"/>
                </a:lnTo>
                <a:close/>
              </a:path>
              <a:path w="3823970" h="76200">
                <a:moveTo>
                  <a:pt x="492760" y="31750"/>
                </a:moveTo>
                <a:lnTo>
                  <a:pt x="485648" y="31750"/>
                </a:lnTo>
                <a:lnTo>
                  <a:pt x="482853" y="34544"/>
                </a:lnTo>
                <a:lnTo>
                  <a:pt x="482853" y="41656"/>
                </a:lnTo>
                <a:lnTo>
                  <a:pt x="485648" y="44450"/>
                </a:lnTo>
                <a:lnTo>
                  <a:pt x="492760" y="44450"/>
                </a:lnTo>
                <a:lnTo>
                  <a:pt x="495553" y="41656"/>
                </a:lnTo>
                <a:lnTo>
                  <a:pt x="495553" y="34544"/>
                </a:lnTo>
                <a:lnTo>
                  <a:pt x="492760" y="31750"/>
                </a:lnTo>
                <a:close/>
              </a:path>
              <a:path w="3823970" h="76200">
                <a:moveTo>
                  <a:pt x="518160" y="31750"/>
                </a:moveTo>
                <a:lnTo>
                  <a:pt x="511048" y="31750"/>
                </a:lnTo>
                <a:lnTo>
                  <a:pt x="508253" y="34544"/>
                </a:lnTo>
                <a:lnTo>
                  <a:pt x="508253" y="41656"/>
                </a:lnTo>
                <a:lnTo>
                  <a:pt x="511048" y="44450"/>
                </a:lnTo>
                <a:lnTo>
                  <a:pt x="518160" y="44450"/>
                </a:lnTo>
                <a:lnTo>
                  <a:pt x="520953" y="41656"/>
                </a:lnTo>
                <a:lnTo>
                  <a:pt x="520953" y="34544"/>
                </a:lnTo>
                <a:lnTo>
                  <a:pt x="518160" y="31750"/>
                </a:lnTo>
                <a:close/>
              </a:path>
              <a:path w="3823970" h="76200">
                <a:moveTo>
                  <a:pt x="543560" y="31750"/>
                </a:moveTo>
                <a:lnTo>
                  <a:pt x="536448" y="31750"/>
                </a:lnTo>
                <a:lnTo>
                  <a:pt x="533653" y="34544"/>
                </a:lnTo>
                <a:lnTo>
                  <a:pt x="533653" y="41656"/>
                </a:lnTo>
                <a:lnTo>
                  <a:pt x="536448" y="44450"/>
                </a:lnTo>
                <a:lnTo>
                  <a:pt x="543560" y="44450"/>
                </a:lnTo>
                <a:lnTo>
                  <a:pt x="546353" y="41656"/>
                </a:lnTo>
                <a:lnTo>
                  <a:pt x="546353" y="34544"/>
                </a:lnTo>
                <a:lnTo>
                  <a:pt x="543560" y="31750"/>
                </a:lnTo>
                <a:close/>
              </a:path>
              <a:path w="3823970" h="76200">
                <a:moveTo>
                  <a:pt x="568960" y="31750"/>
                </a:moveTo>
                <a:lnTo>
                  <a:pt x="561975" y="31750"/>
                </a:lnTo>
                <a:lnTo>
                  <a:pt x="559053" y="34544"/>
                </a:lnTo>
                <a:lnTo>
                  <a:pt x="559053" y="41656"/>
                </a:lnTo>
                <a:lnTo>
                  <a:pt x="561975" y="44450"/>
                </a:lnTo>
                <a:lnTo>
                  <a:pt x="568960" y="44450"/>
                </a:lnTo>
                <a:lnTo>
                  <a:pt x="571753" y="41656"/>
                </a:lnTo>
                <a:lnTo>
                  <a:pt x="571753" y="34544"/>
                </a:lnTo>
                <a:lnTo>
                  <a:pt x="568960" y="31750"/>
                </a:lnTo>
                <a:close/>
              </a:path>
              <a:path w="3823970" h="76200">
                <a:moveTo>
                  <a:pt x="594360" y="31750"/>
                </a:moveTo>
                <a:lnTo>
                  <a:pt x="587375" y="31750"/>
                </a:lnTo>
                <a:lnTo>
                  <a:pt x="584453" y="34544"/>
                </a:lnTo>
                <a:lnTo>
                  <a:pt x="584453" y="41656"/>
                </a:lnTo>
                <a:lnTo>
                  <a:pt x="587375" y="44450"/>
                </a:lnTo>
                <a:lnTo>
                  <a:pt x="594360" y="44450"/>
                </a:lnTo>
                <a:lnTo>
                  <a:pt x="597153" y="41656"/>
                </a:lnTo>
                <a:lnTo>
                  <a:pt x="597153" y="34544"/>
                </a:lnTo>
                <a:lnTo>
                  <a:pt x="594360" y="31750"/>
                </a:lnTo>
                <a:close/>
              </a:path>
              <a:path w="3823970" h="76200">
                <a:moveTo>
                  <a:pt x="619760" y="31750"/>
                </a:moveTo>
                <a:lnTo>
                  <a:pt x="612775" y="31750"/>
                </a:lnTo>
                <a:lnTo>
                  <a:pt x="609853" y="34544"/>
                </a:lnTo>
                <a:lnTo>
                  <a:pt x="609853" y="41656"/>
                </a:lnTo>
                <a:lnTo>
                  <a:pt x="612775" y="44450"/>
                </a:lnTo>
                <a:lnTo>
                  <a:pt x="619760" y="44450"/>
                </a:lnTo>
                <a:lnTo>
                  <a:pt x="622553" y="41656"/>
                </a:lnTo>
                <a:lnTo>
                  <a:pt x="622553" y="34544"/>
                </a:lnTo>
                <a:lnTo>
                  <a:pt x="619760" y="31750"/>
                </a:lnTo>
                <a:close/>
              </a:path>
              <a:path w="3823970" h="76200">
                <a:moveTo>
                  <a:pt x="645160" y="31750"/>
                </a:moveTo>
                <a:lnTo>
                  <a:pt x="638175" y="31750"/>
                </a:lnTo>
                <a:lnTo>
                  <a:pt x="635253" y="34544"/>
                </a:lnTo>
                <a:lnTo>
                  <a:pt x="635253" y="41656"/>
                </a:lnTo>
                <a:lnTo>
                  <a:pt x="638175" y="44450"/>
                </a:lnTo>
                <a:lnTo>
                  <a:pt x="645160" y="44450"/>
                </a:lnTo>
                <a:lnTo>
                  <a:pt x="648080" y="41656"/>
                </a:lnTo>
                <a:lnTo>
                  <a:pt x="648080" y="34544"/>
                </a:lnTo>
                <a:lnTo>
                  <a:pt x="645160" y="31750"/>
                </a:lnTo>
                <a:close/>
              </a:path>
              <a:path w="3823970" h="76200">
                <a:moveTo>
                  <a:pt x="670560" y="31750"/>
                </a:moveTo>
                <a:lnTo>
                  <a:pt x="663575" y="31750"/>
                </a:lnTo>
                <a:lnTo>
                  <a:pt x="660780" y="34544"/>
                </a:lnTo>
                <a:lnTo>
                  <a:pt x="660780" y="41656"/>
                </a:lnTo>
                <a:lnTo>
                  <a:pt x="663575" y="44450"/>
                </a:lnTo>
                <a:lnTo>
                  <a:pt x="670560" y="44450"/>
                </a:lnTo>
                <a:lnTo>
                  <a:pt x="673480" y="41656"/>
                </a:lnTo>
                <a:lnTo>
                  <a:pt x="673480" y="34544"/>
                </a:lnTo>
                <a:lnTo>
                  <a:pt x="670560" y="31750"/>
                </a:lnTo>
                <a:close/>
              </a:path>
              <a:path w="3823970" h="76200">
                <a:moveTo>
                  <a:pt x="695960" y="31750"/>
                </a:moveTo>
                <a:lnTo>
                  <a:pt x="688975" y="31750"/>
                </a:lnTo>
                <a:lnTo>
                  <a:pt x="686180" y="34544"/>
                </a:lnTo>
                <a:lnTo>
                  <a:pt x="686180" y="41656"/>
                </a:lnTo>
                <a:lnTo>
                  <a:pt x="688975" y="44450"/>
                </a:lnTo>
                <a:lnTo>
                  <a:pt x="695960" y="44450"/>
                </a:lnTo>
                <a:lnTo>
                  <a:pt x="698880" y="41656"/>
                </a:lnTo>
                <a:lnTo>
                  <a:pt x="698880" y="34544"/>
                </a:lnTo>
                <a:lnTo>
                  <a:pt x="695960" y="31750"/>
                </a:lnTo>
                <a:close/>
              </a:path>
              <a:path w="3823970" h="76200">
                <a:moveTo>
                  <a:pt x="721360" y="31750"/>
                </a:moveTo>
                <a:lnTo>
                  <a:pt x="714375" y="31750"/>
                </a:lnTo>
                <a:lnTo>
                  <a:pt x="711580" y="34544"/>
                </a:lnTo>
                <a:lnTo>
                  <a:pt x="711580" y="41656"/>
                </a:lnTo>
                <a:lnTo>
                  <a:pt x="714375" y="44450"/>
                </a:lnTo>
                <a:lnTo>
                  <a:pt x="721360" y="44450"/>
                </a:lnTo>
                <a:lnTo>
                  <a:pt x="724280" y="41656"/>
                </a:lnTo>
                <a:lnTo>
                  <a:pt x="724280" y="34544"/>
                </a:lnTo>
                <a:lnTo>
                  <a:pt x="721360" y="31750"/>
                </a:lnTo>
                <a:close/>
              </a:path>
              <a:path w="3823970" h="76200">
                <a:moveTo>
                  <a:pt x="746887" y="31750"/>
                </a:moveTo>
                <a:lnTo>
                  <a:pt x="739775" y="31750"/>
                </a:lnTo>
                <a:lnTo>
                  <a:pt x="736980" y="34544"/>
                </a:lnTo>
                <a:lnTo>
                  <a:pt x="736980" y="41656"/>
                </a:lnTo>
                <a:lnTo>
                  <a:pt x="739775" y="44450"/>
                </a:lnTo>
                <a:lnTo>
                  <a:pt x="746887" y="44450"/>
                </a:lnTo>
                <a:lnTo>
                  <a:pt x="749680" y="41656"/>
                </a:lnTo>
                <a:lnTo>
                  <a:pt x="749680" y="34544"/>
                </a:lnTo>
                <a:lnTo>
                  <a:pt x="746887" y="31750"/>
                </a:lnTo>
                <a:close/>
              </a:path>
              <a:path w="3823970" h="76200">
                <a:moveTo>
                  <a:pt x="772287" y="31750"/>
                </a:moveTo>
                <a:lnTo>
                  <a:pt x="765175" y="31750"/>
                </a:lnTo>
                <a:lnTo>
                  <a:pt x="762380" y="34544"/>
                </a:lnTo>
                <a:lnTo>
                  <a:pt x="762380" y="41656"/>
                </a:lnTo>
                <a:lnTo>
                  <a:pt x="765175" y="44450"/>
                </a:lnTo>
                <a:lnTo>
                  <a:pt x="772287" y="44450"/>
                </a:lnTo>
                <a:lnTo>
                  <a:pt x="775080" y="41656"/>
                </a:lnTo>
                <a:lnTo>
                  <a:pt x="775080" y="34544"/>
                </a:lnTo>
                <a:lnTo>
                  <a:pt x="772287" y="31750"/>
                </a:lnTo>
                <a:close/>
              </a:path>
              <a:path w="3823970" h="76200">
                <a:moveTo>
                  <a:pt x="797687" y="31750"/>
                </a:moveTo>
                <a:lnTo>
                  <a:pt x="790575" y="31750"/>
                </a:lnTo>
                <a:lnTo>
                  <a:pt x="787780" y="34544"/>
                </a:lnTo>
                <a:lnTo>
                  <a:pt x="787780" y="41656"/>
                </a:lnTo>
                <a:lnTo>
                  <a:pt x="790575" y="44450"/>
                </a:lnTo>
                <a:lnTo>
                  <a:pt x="797687" y="44450"/>
                </a:lnTo>
                <a:lnTo>
                  <a:pt x="800480" y="41656"/>
                </a:lnTo>
                <a:lnTo>
                  <a:pt x="800480" y="34544"/>
                </a:lnTo>
                <a:lnTo>
                  <a:pt x="797687" y="31750"/>
                </a:lnTo>
                <a:close/>
              </a:path>
              <a:path w="3823970" h="76200">
                <a:moveTo>
                  <a:pt x="823087" y="31750"/>
                </a:moveTo>
                <a:lnTo>
                  <a:pt x="816101" y="31750"/>
                </a:lnTo>
                <a:lnTo>
                  <a:pt x="813180" y="34544"/>
                </a:lnTo>
                <a:lnTo>
                  <a:pt x="813180" y="41656"/>
                </a:lnTo>
                <a:lnTo>
                  <a:pt x="816101" y="44450"/>
                </a:lnTo>
                <a:lnTo>
                  <a:pt x="823087" y="44450"/>
                </a:lnTo>
                <a:lnTo>
                  <a:pt x="825880" y="41656"/>
                </a:lnTo>
                <a:lnTo>
                  <a:pt x="825880" y="34544"/>
                </a:lnTo>
                <a:lnTo>
                  <a:pt x="823087" y="31750"/>
                </a:lnTo>
                <a:close/>
              </a:path>
              <a:path w="3823970" h="76200">
                <a:moveTo>
                  <a:pt x="848487" y="31750"/>
                </a:moveTo>
                <a:lnTo>
                  <a:pt x="841501" y="31750"/>
                </a:lnTo>
                <a:lnTo>
                  <a:pt x="838580" y="34544"/>
                </a:lnTo>
                <a:lnTo>
                  <a:pt x="838580" y="41656"/>
                </a:lnTo>
                <a:lnTo>
                  <a:pt x="841501" y="44450"/>
                </a:lnTo>
                <a:lnTo>
                  <a:pt x="848487" y="44450"/>
                </a:lnTo>
                <a:lnTo>
                  <a:pt x="851280" y="41656"/>
                </a:lnTo>
                <a:lnTo>
                  <a:pt x="851280" y="34544"/>
                </a:lnTo>
                <a:lnTo>
                  <a:pt x="848487" y="31750"/>
                </a:lnTo>
                <a:close/>
              </a:path>
              <a:path w="3823970" h="76200">
                <a:moveTo>
                  <a:pt x="873887" y="31750"/>
                </a:moveTo>
                <a:lnTo>
                  <a:pt x="866901" y="31750"/>
                </a:lnTo>
                <a:lnTo>
                  <a:pt x="863980" y="34544"/>
                </a:lnTo>
                <a:lnTo>
                  <a:pt x="863980" y="41656"/>
                </a:lnTo>
                <a:lnTo>
                  <a:pt x="866901" y="44450"/>
                </a:lnTo>
                <a:lnTo>
                  <a:pt x="873887" y="44450"/>
                </a:lnTo>
                <a:lnTo>
                  <a:pt x="876680" y="41656"/>
                </a:lnTo>
                <a:lnTo>
                  <a:pt x="876680" y="34544"/>
                </a:lnTo>
                <a:lnTo>
                  <a:pt x="873887" y="31750"/>
                </a:lnTo>
                <a:close/>
              </a:path>
              <a:path w="3823970" h="76200">
                <a:moveTo>
                  <a:pt x="899287" y="31750"/>
                </a:moveTo>
                <a:lnTo>
                  <a:pt x="892301" y="31750"/>
                </a:lnTo>
                <a:lnTo>
                  <a:pt x="889380" y="34544"/>
                </a:lnTo>
                <a:lnTo>
                  <a:pt x="889380" y="41656"/>
                </a:lnTo>
                <a:lnTo>
                  <a:pt x="892301" y="44450"/>
                </a:lnTo>
                <a:lnTo>
                  <a:pt x="899287" y="44450"/>
                </a:lnTo>
                <a:lnTo>
                  <a:pt x="902208" y="41656"/>
                </a:lnTo>
                <a:lnTo>
                  <a:pt x="902208" y="34544"/>
                </a:lnTo>
                <a:lnTo>
                  <a:pt x="899287" y="31750"/>
                </a:lnTo>
                <a:close/>
              </a:path>
              <a:path w="3823970" h="76200">
                <a:moveTo>
                  <a:pt x="924687" y="31750"/>
                </a:moveTo>
                <a:lnTo>
                  <a:pt x="917701" y="31750"/>
                </a:lnTo>
                <a:lnTo>
                  <a:pt x="914908" y="34544"/>
                </a:lnTo>
                <a:lnTo>
                  <a:pt x="914908" y="41656"/>
                </a:lnTo>
                <a:lnTo>
                  <a:pt x="917701" y="44450"/>
                </a:lnTo>
                <a:lnTo>
                  <a:pt x="924687" y="44450"/>
                </a:lnTo>
                <a:lnTo>
                  <a:pt x="927608" y="41656"/>
                </a:lnTo>
                <a:lnTo>
                  <a:pt x="927608" y="34544"/>
                </a:lnTo>
                <a:lnTo>
                  <a:pt x="924687" y="31750"/>
                </a:lnTo>
                <a:close/>
              </a:path>
              <a:path w="3823970" h="76200">
                <a:moveTo>
                  <a:pt x="950087" y="31750"/>
                </a:moveTo>
                <a:lnTo>
                  <a:pt x="943101" y="31750"/>
                </a:lnTo>
                <a:lnTo>
                  <a:pt x="940308" y="34544"/>
                </a:lnTo>
                <a:lnTo>
                  <a:pt x="940308" y="41656"/>
                </a:lnTo>
                <a:lnTo>
                  <a:pt x="943101" y="44450"/>
                </a:lnTo>
                <a:lnTo>
                  <a:pt x="950087" y="44450"/>
                </a:lnTo>
                <a:lnTo>
                  <a:pt x="953008" y="41656"/>
                </a:lnTo>
                <a:lnTo>
                  <a:pt x="953008" y="34544"/>
                </a:lnTo>
                <a:lnTo>
                  <a:pt x="950087" y="31750"/>
                </a:lnTo>
                <a:close/>
              </a:path>
              <a:path w="3823970" h="76200">
                <a:moveTo>
                  <a:pt x="975487" y="31750"/>
                </a:moveTo>
                <a:lnTo>
                  <a:pt x="968501" y="31750"/>
                </a:lnTo>
                <a:lnTo>
                  <a:pt x="965708" y="34544"/>
                </a:lnTo>
                <a:lnTo>
                  <a:pt x="965708" y="41656"/>
                </a:lnTo>
                <a:lnTo>
                  <a:pt x="968501" y="44450"/>
                </a:lnTo>
                <a:lnTo>
                  <a:pt x="975487" y="44450"/>
                </a:lnTo>
                <a:lnTo>
                  <a:pt x="978408" y="41656"/>
                </a:lnTo>
                <a:lnTo>
                  <a:pt x="978408" y="34544"/>
                </a:lnTo>
                <a:lnTo>
                  <a:pt x="975487" y="31750"/>
                </a:lnTo>
                <a:close/>
              </a:path>
              <a:path w="3823970" h="76200">
                <a:moveTo>
                  <a:pt x="1001014" y="31750"/>
                </a:moveTo>
                <a:lnTo>
                  <a:pt x="993901" y="31750"/>
                </a:lnTo>
                <a:lnTo>
                  <a:pt x="991108" y="34544"/>
                </a:lnTo>
                <a:lnTo>
                  <a:pt x="991108" y="41656"/>
                </a:lnTo>
                <a:lnTo>
                  <a:pt x="993901" y="44450"/>
                </a:lnTo>
                <a:lnTo>
                  <a:pt x="1001014" y="44450"/>
                </a:lnTo>
                <a:lnTo>
                  <a:pt x="1003808" y="41656"/>
                </a:lnTo>
                <a:lnTo>
                  <a:pt x="1003808" y="34544"/>
                </a:lnTo>
                <a:lnTo>
                  <a:pt x="1001014" y="31750"/>
                </a:lnTo>
                <a:close/>
              </a:path>
              <a:path w="3823970" h="76200">
                <a:moveTo>
                  <a:pt x="1026414" y="31750"/>
                </a:moveTo>
                <a:lnTo>
                  <a:pt x="1019301" y="31750"/>
                </a:lnTo>
                <a:lnTo>
                  <a:pt x="1016508" y="34544"/>
                </a:lnTo>
                <a:lnTo>
                  <a:pt x="1016508" y="41656"/>
                </a:lnTo>
                <a:lnTo>
                  <a:pt x="1019301" y="44450"/>
                </a:lnTo>
                <a:lnTo>
                  <a:pt x="1026414" y="44450"/>
                </a:lnTo>
                <a:lnTo>
                  <a:pt x="1029208" y="41656"/>
                </a:lnTo>
                <a:lnTo>
                  <a:pt x="1029208" y="34544"/>
                </a:lnTo>
                <a:lnTo>
                  <a:pt x="1026414" y="31750"/>
                </a:lnTo>
                <a:close/>
              </a:path>
              <a:path w="3823970" h="76200">
                <a:moveTo>
                  <a:pt x="1051814" y="31750"/>
                </a:moveTo>
                <a:lnTo>
                  <a:pt x="1044701" y="31750"/>
                </a:lnTo>
                <a:lnTo>
                  <a:pt x="1041908" y="34544"/>
                </a:lnTo>
                <a:lnTo>
                  <a:pt x="1041908" y="41656"/>
                </a:lnTo>
                <a:lnTo>
                  <a:pt x="1044701" y="44450"/>
                </a:lnTo>
                <a:lnTo>
                  <a:pt x="1051814" y="44450"/>
                </a:lnTo>
                <a:lnTo>
                  <a:pt x="1054608" y="41656"/>
                </a:lnTo>
                <a:lnTo>
                  <a:pt x="1054608" y="34544"/>
                </a:lnTo>
                <a:lnTo>
                  <a:pt x="1051814" y="31750"/>
                </a:lnTo>
                <a:close/>
              </a:path>
              <a:path w="3823970" h="76200">
                <a:moveTo>
                  <a:pt x="1077214" y="31750"/>
                </a:moveTo>
                <a:lnTo>
                  <a:pt x="1070228" y="31750"/>
                </a:lnTo>
                <a:lnTo>
                  <a:pt x="1067308" y="34544"/>
                </a:lnTo>
                <a:lnTo>
                  <a:pt x="1067308" y="41656"/>
                </a:lnTo>
                <a:lnTo>
                  <a:pt x="1070228" y="44450"/>
                </a:lnTo>
                <a:lnTo>
                  <a:pt x="1077214" y="44450"/>
                </a:lnTo>
                <a:lnTo>
                  <a:pt x="1080008" y="41656"/>
                </a:lnTo>
                <a:lnTo>
                  <a:pt x="1080008" y="34544"/>
                </a:lnTo>
                <a:lnTo>
                  <a:pt x="1077214" y="31750"/>
                </a:lnTo>
                <a:close/>
              </a:path>
              <a:path w="3823970" h="76200">
                <a:moveTo>
                  <a:pt x="1102614" y="31750"/>
                </a:moveTo>
                <a:lnTo>
                  <a:pt x="1095628" y="31750"/>
                </a:lnTo>
                <a:lnTo>
                  <a:pt x="1092708" y="34544"/>
                </a:lnTo>
                <a:lnTo>
                  <a:pt x="1092708" y="41656"/>
                </a:lnTo>
                <a:lnTo>
                  <a:pt x="1095628" y="44450"/>
                </a:lnTo>
                <a:lnTo>
                  <a:pt x="1102614" y="44450"/>
                </a:lnTo>
                <a:lnTo>
                  <a:pt x="1105408" y="41656"/>
                </a:lnTo>
                <a:lnTo>
                  <a:pt x="1105408" y="34544"/>
                </a:lnTo>
                <a:lnTo>
                  <a:pt x="1102614" y="31750"/>
                </a:lnTo>
                <a:close/>
              </a:path>
              <a:path w="3823970" h="76200">
                <a:moveTo>
                  <a:pt x="1128014" y="31750"/>
                </a:moveTo>
                <a:lnTo>
                  <a:pt x="1121028" y="31750"/>
                </a:lnTo>
                <a:lnTo>
                  <a:pt x="1118108" y="34544"/>
                </a:lnTo>
                <a:lnTo>
                  <a:pt x="1118108" y="41656"/>
                </a:lnTo>
                <a:lnTo>
                  <a:pt x="1121028" y="44450"/>
                </a:lnTo>
                <a:lnTo>
                  <a:pt x="1128014" y="44450"/>
                </a:lnTo>
                <a:lnTo>
                  <a:pt x="1130808" y="41656"/>
                </a:lnTo>
                <a:lnTo>
                  <a:pt x="1130808" y="34544"/>
                </a:lnTo>
                <a:lnTo>
                  <a:pt x="1128014" y="31750"/>
                </a:lnTo>
                <a:close/>
              </a:path>
              <a:path w="3823970" h="76200">
                <a:moveTo>
                  <a:pt x="1153414" y="31750"/>
                </a:moveTo>
                <a:lnTo>
                  <a:pt x="1146428" y="31750"/>
                </a:lnTo>
                <a:lnTo>
                  <a:pt x="1143508" y="34544"/>
                </a:lnTo>
                <a:lnTo>
                  <a:pt x="1143508" y="41656"/>
                </a:lnTo>
                <a:lnTo>
                  <a:pt x="1146428" y="44450"/>
                </a:lnTo>
                <a:lnTo>
                  <a:pt x="1153414" y="44450"/>
                </a:lnTo>
                <a:lnTo>
                  <a:pt x="1156335" y="41656"/>
                </a:lnTo>
                <a:lnTo>
                  <a:pt x="1156335" y="34544"/>
                </a:lnTo>
                <a:lnTo>
                  <a:pt x="1153414" y="31750"/>
                </a:lnTo>
                <a:close/>
              </a:path>
              <a:path w="3823970" h="76200">
                <a:moveTo>
                  <a:pt x="1178814" y="31750"/>
                </a:moveTo>
                <a:lnTo>
                  <a:pt x="1171828" y="31750"/>
                </a:lnTo>
                <a:lnTo>
                  <a:pt x="1169035" y="34544"/>
                </a:lnTo>
                <a:lnTo>
                  <a:pt x="1169035" y="41656"/>
                </a:lnTo>
                <a:lnTo>
                  <a:pt x="1171828" y="44450"/>
                </a:lnTo>
                <a:lnTo>
                  <a:pt x="1178814" y="44450"/>
                </a:lnTo>
                <a:lnTo>
                  <a:pt x="1181735" y="41656"/>
                </a:lnTo>
                <a:lnTo>
                  <a:pt x="1181735" y="34544"/>
                </a:lnTo>
                <a:lnTo>
                  <a:pt x="1178814" y="31750"/>
                </a:lnTo>
                <a:close/>
              </a:path>
              <a:path w="3823970" h="76200">
                <a:moveTo>
                  <a:pt x="1204214" y="31750"/>
                </a:moveTo>
                <a:lnTo>
                  <a:pt x="1197228" y="31750"/>
                </a:lnTo>
                <a:lnTo>
                  <a:pt x="1194435" y="34544"/>
                </a:lnTo>
                <a:lnTo>
                  <a:pt x="1194435" y="41656"/>
                </a:lnTo>
                <a:lnTo>
                  <a:pt x="1197228" y="44450"/>
                </a:lnTo>
                <a:lnTo>
                  <a:pt x="1204214" y="44450"/>
                </a:lnTo>
                <a:lnTo>
                  <a:pt x="1207135" y="41656"/>
                </a:lnTo>
                <a:lnTo>
                  <a:pt x="1207135" y="34544"/>
                </a:lnTo>
                <a:lnTo>
                  <a:pt x="1204214" y="31750"/>
                </a:lnTo>
                <a:close/>
              </a:path>
              <a:path w="3823970" h="76200">
                <a:moveTo>
                  <a:pt x="1229614" y="31750"/>
                </a:moveTo>
                <a:lnTo>
                  <a:pt x="1222628" y="31750"/>
                </a:lnTo>
                <a:lnTo>
                  <a:pt x="1219835" y="34544"/>
                </a:lnTo>
                <a:lnTo>
                  <a:pt x="1219835" y="41656"/>
                </a:lnTo>
                <a:lnTo>
                  <a:pt x="1222628" y="44450"/>
                </a:lnTo>
                <a:lnTo>
                  <a:pt x="1229614" y="44450"/>
                </a:lnTo>
                <a:lnTo>
                  <a:pt x="1232535" y="41656"/>
                </a:lnTo>
                <a:lnTo>
                  <a:pt x="1232535" y="34544"/>
                </a:lnTo>
                <a:lnTo>
                  <a:pt x="1229614" y="31750"/>
                </a:lnTo>
                <a:close/>
              </a:path>
              <a:path w="3823970" h="76200">
                <a:moveTo>
                  <a:pt x="1255141" y="31750"/>
                </a:moveTo>
                <a:lnTo>
                  <a:pt x="1248028" y="31750"/>
                </a:lnTo>
                <a:lnTo>
                  <a:pt x="1245235" y="34544"/>
                </a:lnTo>
                <a:lnTo>
                  <a:pt x="1245235" y="41656"/>
                </a:lnTo>
                <a:lnTo>
                  <a:pt x="1248028" y="44450"/>
                </a:lnTo>
                <a:lnTo>
                  <a:pt x="1255141" y="44450"/>
                </a:lnTo>
                <a:lnTo>
                  <a:pt x="1257935" y="41656"/>
                </a:lnTo>
                <a:lnTo>
                  <a:pt x="1257935" y="34544"/>
                </a:lnTo>
                <a:lnTo>
                  <a:pt x="1255141" y="31750"/>
                </a:lnTo>
                <a:close/>
              </a:path>
              <a:path w="3823970" h="76200">
                <a:moveTo>
                  <a:pt x="1280541" y="31750"/>
                </a:moveTo>
                <a:lnTo>
                  <a:pt x="1273428" y="31750"/>
                </a:lnTo>
                <a:lnTo>
                  <a:pt x="1270635" y="34544"/>
                </a:lnTo>
                <a:lnTo>
                  <a:pt x="1270635" y="41656"/>
                </a:lnTo>
                <a:lnTo>
                  <a:pt x="1273428" y="44450"/>
                </a:lnTo>
                <a:lnTo>
                  <a:pt x="1280541" y="44450"/>
                </a:lnTo>
                <a:lnTo>
                  <a:pt x="1283335" y="41656"/>
                </a:lnTo>
                <a:lnTo>
                  <a:pt x="1283335" y="34544"/>
                </a:lnTo>
                <a:lnTo>
                  <a:pt x="1280541" y="31750"/>
                </a:lnTo>
                <a:close/>
              </a:path>
              <a:path w="3823970" h="76200">
                <a:moveTo>
                  <a:pt x="1305941" y="31750"/>
                </a:moveTo>
                <a:lnTo>
                  <a:pt x="1298828" y="31750"/>
                </a:lnTo>
                <a:lnTo>
                  <a:pt x="1296035" y="34544"/>
                </a:lnTo>
                <a:lnTo>
                  <a:pt x="1296035" y="41656"/>
                </a:lnTo>
                <a:lnTo>
                  <a:pt x="1298828" y="44450"/>
                </a:lnTo>
                <a:lnTo>
                  <a:pt x="1305941" y="44450"/>
                </a:lnTo>
                <a:lnTo>
                  <a:pt x="1308735" y="41656"/>
                </a:lnTo>
                <a:lnTo>
                  <a:pt x="1308735" y="34544"/>
                </a:lnTo>
                <a:lnTo>
                  <a:pt x="1305941" y="31750"/>
                </a:lnTo>
                <a:close/>
              </a:path>
              <a:path w="3823970" h="76200">
                <a:moveTo>
                  <a:pt x="1331341" y="31750"/>
                </a:moveTo>
                <a:lnTo>
                  <a:pt x="1324355" y="31750"/>
                </a:lnTo>
                <a:lnTo>
                  <a:pt x="1321435" y="34544"/>
                </a:lnTo>
                <a:lnTo>
                  <a:pt x="1321435" y="41656"/>
                </a:lnTo>
                <a:lnTo>
                  <a:pt x="1324355" y="44450"/>
                </a:lnTo>
                <a:lnTo>
                  <a:pt x="1331341" y="44450"/>
                </a:lnTo>
                <a:lnTo>
                  <a:pt x="1334135" y="41656"/>
                </a:lnTo>
                <a:lnTo>
                  <a:pt x="1334135" y="34544"/>
                </a:lnTo>
                <a:lnTo>
                  <a:pt x="1331341" y="31750"/>
                </a:lnTo>
                <a:close/>
              </a:path>
              <a:path w="3823970" h="76200">
                <a:moveTo>
                  <a:pt x="1356741" y="31750"/>
                </a:moveTo>
                <a:lnTo>
                  <a:pt x="1349755" y="31750"/>
                </a:lnTo>
                <a:lnTo>
                  <a:pt x="1346835" y="34544"/>
                </a:lnTo>
                <a:lnTo>
                  <a:pt x="1346835" y="41656"/>
                </a:lnTo>
                <a:lnTo>
                  <a:pt x="1349755" y="44450"/>
                </a:lnTo>
                <a:lnTo>
                  <a:pt x="1356741" y="44450"/>
                </a:lnTo>
                <a:lnTo>
                  <a:pt x="1359535" y="41656"/>
                </a:lnTo>
                <a:lnTo>
                  <a:pt x="1359535" y="34544"/>
                </a:lnTo>
                <a:lnTo>
                  <a:pt x="1356741" y="31750"/>
                </a:lnTo>
                <a:close/>
              </a:path>
              <a:path w="3823970" h="76200">
                <a:moveTo>
                  <a:pt x="1382141" y="31750"/>
                </a:moveTo>
                <a:lnTo>
                  <a:pt x="1375155" y="31750"/>
                </a:lnTo>
                <a:lnTo>
                  <a:pt x="1372235" y="34544"/>
                </a:lnTo>
                <a:lnTo>
                  <a:pt x="1372235" y="41656"/>
                </a:lnTo>
                <a:lnTo>
                  <a:pt x="1375155" y="44450"/>
                </a:lnTo>
                <a:lnTo>
                  <a:pt x="1382141" y="44450"/>
                </a:lnTo>
                <a:lnTo>
                  <a:pt x="1384935" y="41656"/>
                </a:lnTo>
                <a:lnTo>
                  <a:pt x="1384935" y="34544"/>
                </a:lnTo>
                <a:lnTo>
                  <a:pt x="1382141" y="31750"/>
                </a:lnTo>
                <a:close/>
              </a:path>
              <a:path w="3823970" h="76200">
                <a:moveTo>
                  <a:pt x="1407541" y="31750"/>
                </a:moveTo>
                <a:lnTo>
                  <a:pt x="1400555" y="31750"/>
                </a:lnTo>
                <a:lnTo>
                  <a:pt x="1397635" y="34544"/>
                </a:lnTo>
                <a:lnTo>
                  <a:pt x="1397635" y="41656"/>
                </a:lnTo>
                <a:lnTo>
                  <a:pt x="1400555" y="44450"/>
                </a:lnTo>
                <a:lnTo>
                  <a:pt x="1407541" y="44450"/>
                </a:lnTo>
                <a:lnTo>
                  <a:pt x="1410462" y="41656"/>
                </a:lnTo>
                <a:lnTo>
                  <a:pt x="1410462" y="34544"/>
                </a:lnTo>
                <a:lnTo>
                  <a:pt x="1407541" y="31750"/>
                </a:lnTo>
                <a:close/>
              </a:path>
              <a:path w="3823970" h="76200">
                <a:moveTo>
                  <a:pt x="1432941" y="31750"/>
                </a:moveTo>
                <a:lnTo>
                  <a:pt x="1425955" y="31750"/>
                </a:lnTo>
                <a:lnTo>
                  <a:pt x="1423162" y="34544"/>
                </a:lnTo>
                <a:lnTo>
                  <a:pt x="1423162" y="41656"/>
                </a:lnTo>
                <a:lnTo>
                  <a:pt x="1425955" y="44450"/>
                </a:lnTo>
                <a:lnTo>
                  <a:pt x="1432941" y="44450"/>
                </a:lnTo>
                <a:lnTo>
                  <a:pt x="1435862" y="41656"/>
                </a:lnTo>
                <a:lnTo>
                  <a:pt x="1435862" y="34544"/>
                </a:lnTo>
                <a:lnTo>
                  <a:pt x="1432941" y="31750"/>
                </a:lnTo>
                <a:close/>
              </a:path>
              <a:path w="3823970" h="76200">
                <a:moveTo>
                  <a:pt x="1458341" y="31750"/>
                </a:moveTo>
                <a:lnTo>
                  <a:pt x="1451355" y="31750"/>
                </a:lnTo>
                <a:lnTo>
                  <a:pt x="1448562" y="34544"/>
                </a:lnTo>
                <a:lnTo>
                  <a:pt x="1448562" y="41656"/>
                </a:lnTo>
                <a:lnTo>
                  <a:pt x="1451355" y="44450"/>
                </a:lnTo>
                <a:lnTo>
                  <a:pt x="1458341" y="44450"/>
                </a:lnTo>
                <a:lnTo>
                  <a:pt x="1461262" y="41656"/>
                </a:lnTo>
                <a:lnTo>
                  <a:pt x="1461262" y="34544"/>
                </a:lnTo>
                <a:lnTo>
                  <a:pt x="1458341" y="31750"/>
                </a:lnTo>
                <a:close/>
              </a:path>
              <a:path w="3823970" h="76200">
                <a:moveTo>
                  <a:pt x="1483741" y="31750"/>
                </a:moveTo>
                <a:lnTo>
                  <a:pt x="1476755" y="31750"/>
                </a:lnTo>
                <a:lnTo>
                  <a:pt x="1473962" y="34544"/>
                </a:lnTo>
                <a:lnTo>
                  <a:pt x="1473962" y="41656"/>
                </a:lnTo>
                <a:lnTo>
                  <a:pt x="1476755" y="44450"/>
                </a:lnTo>
                <a:lnTo>
                  <a:pt x="1483741" y="44450"/>
                </a:lnTo>
                <a:lnTo>
                  <a:pt x="1486662" y="41656"/>
                </a:lnTo>
                <a:lnTo>
                  <a:pt x="1486662" y="34544"/>
                </a:lnTo>
                <a:lnTo>
                  <a:pt x="1483741" y="31750"/>
                </a:lnTo>
                <a:close/>
              </a:path>
              <a:path w="3823970" h="76200">
                <a:moveTo>
                  <a:pt x="1509268" y="31750"/>
                </a:moveTo>
                <a:lnTo>
                  <a:pt x="1502155" y="31750"/>
                </a:lnTo>
                <a:lnTo>
                  <a:pt x="1499362" y="34544"/>
                </a:lnTo>
                <a:lnTo>
                  <a:pt x="1499362" y="41656"/>
                </a:lnTo>
                <a:lnTo>
                  <a:pt x="1502155" y="44450"/>
                </a:lnTo>
                <a:lnTo>
                  <a:pt x="1509268" y="44450"/>
                </a:lnTo>
                <a:lnTo>
                  <a:pt x="1512062" y="41656"/>
                </a:lnTo>
                <a:lnTo>
                  <a:pt x="1512062" y="34544"/>
                </a:lnTo>
                <a:lnTo>
                  <a:pt x="1509268" y="31750"/>
                </a:lnTo>
                <a:close/>
              </a:path>
              <a:path w="3823970" h="76200">
                <a:moveTo>
                  <a:pt x="1534668" y="31750"/>
                </a:moveTo>
                <a:lnTo>
                  <a:pt x="1527555" y="31750"/>
                </a:lnTo>
                <a:lnTo>
                  <a:pt x="1524762" y="34544"/>
                </a:lnTo>
                <a:lnTo>
                  <a:pt x="1524762" y="41656"/>
                </a:lnTo>
                <a:lnTo>
                  <a:pt x="1527555" y="44450"/>
                </a:lnTo>
                <a:lnTo>
                  <a:pt x="1534668" y="44450"/>
                </a:lnTo>
                <a:lnTo>
                  <a:pt x="1537462" y="41656"/>
                </a:lnTo>
                <a:lnTo>
                  <a:pt x="1537462" y="34544"/>
                </a:lnTo>
                <a:lnTo>
                  <a:pt x="1534668" y="31750"/>
                </a:lnTo>
                <a:close/>
              </a:path>
              <a:path w="3823970" h="76200">
                <a:moveTo>
                  <a:pt x="1560068" y="31750"/>
                </a:moveTo>
                <a:lnTo>
                  <a:pt x="1552955" y="31750"/>
                </a:lnTo>
                <a:lnTo>
                  <a:pt x="1550162" y="34544"/>
                </a:lnTo>
                <a:lnTo>
                  <a:pt x="1550162" y="41656"/>
                </a:lnTo>
                <a:lnTo>
                  <a:pt x="1552955" y="44450"/>
                </a:lnTo>
                <a:lnTo>
                  <a:pt x="1560068" y="44450"/>
                </a:lnTo>
                <a:lnTo>
                  <a:pt x="1562862" y="41656"/>
                </a:lnTo>
                <a:lnTo>
                  <a:pt x="1562862" y="34544"/>
                </a:lnTo>
                <a:lnTo>
                  <a:pt x="1560068" y="31750"/>
                </a:lnTo>
                <a:close/>
              </a:path>
              <a:path w="3823970" h="76200">
                <a:moveTo>
                  <a:pt x="1585468" y="31750"/>
                </a:moveTo>
                <a:lnTo>
                  <a:pt x="1578483" y="31750"/>
                </a:lnTo>
                <a:lnTo>
                  <a:pt x="1575562" y="34544"/>
                </a:lnTo>
                <a:lnTo>
                  <a:pt x="1575562" y="41656"/>
                </a:lnTo>
                <a:lnTo>
                  <a:pt x="1578483" y="44450"/>
                </a:lnTo>
                <a:lnTo>
                  <a:pt x="1585468" y="44450"/>
                </a:lnTo>
                <a:lnTo>
                  <a:pt x="1588262" y="41656"/>
                </a:lnTo>
                <a:lnTo>
                  <a:pt x="1588262" y="34544"/>
                </a:lnTo>
                <a:lnTo>
                  <a:pt x="1585468" y="31750"/>
                </a:lnTo>
                <a:close/>
              </a:path>
              <a:path w="3823970" h="76200">
                <a:moveTo>
                  <a:pt x="1610868" y="31750"/>
                </a:moveTo>
                <a:lnTo>
                  <a:pt x="1603883" y="31750"/>
                </a:lnTo>
                <a:lnTo>
                  <a:pt x="1600962" y="34544"/>
                </a:lnTo>
                <a:lnTo>
                  <a:pt x="1600962" y="41656"/>
                </a:lnTo>
                <a:lnTo>
                  <a:pt x="1603883" y="44450"/>
                </a:lnTo>
                <a:lnTo>
                  <a:pt x="1610868" y="44450"/>
                </a:lnTo>
                <a:lnTo>
                  <a:pt x="1613662" y="41656"/>
                </a:lnTo>
                <a:lnTo>
                  <a:pt x="1613662" y="34544"/>
                </a:lnTo>
                <a:lnTo>
                  <a:pt x="1610868" y="31750"/>
                </a:lnTo>
                <a:close/>
              </a:path>
              <a:path w="3823970" h="76200">
                <a:moveTo>
                  <a:pt x="1636268" y="31750"/>
                </a:moveTo>
                <a:lnTo>
                  <a:pt x="1629283" y="31750"/>
                </a:lnTo>
                <a:lnTo>
                  <a:pt x="1626362" y="34544"/>
                </a:lnTo>
                <a:lnTo>
                  <a:pt x="1626362" y="41656"/>
                </a:lnTo>
                <a:lnTo>
                  <a:pt x="1629283" y="44450"/>
                </a:lnTo>
                <a:lnTo>
                  <a:pt x="1636268" y="44450"/>
                </a:lnTo>
                <a:lnTo>
                  <a:pt x="1639062" y="41656"/>
                </a:lnTo>
                <a:lnTo>
                  <a:pt x="1639062" y="34544"/>
                </a:lnTo>
                <a:lnTo>
                  <a:pt x="1636268" y="31750"/>
                </a:lnTo>
                <a:close/>
              </a:path>
              <a:path w="3823970" h="76200">
                <a:moveTo>
                  <a:pt x="1661668" y="31750"/>
                </a:moveTo>
                <a:lnTo>
                  <a:pt x="1654683" y="31750"/>
                </a:lnTo>
                <a:lnTo>
                  <a:pt x="1651762" y="34544"/>
                </a:lnTo>
                <a:lnTo>
                  <a:pt x="1651762" y="41656"/>
                </a:lnTo>
                <a:lnTo>
                  <a:pt x="1654683" y="44450"/>
                </a:lnTo>
                <a:lnTo>
                  <a:pt x="1661668" y="44450"/>
                </a:lnTo>
                <a:lnTo>
                  <a:pt x="1664589" y="41656"/>
                </a:lnTo>
                <a:lnTo>
                  <a:pt x="1664589" y="34544"/>
                </a:lnTo>
                <a:lnTo>
                  <a:pt x="1661668" y="31750"/>
                </a:lnTo>
                <a:close/>
              </a:path>
              <a:path w="3823970" h="76200">
                <a:moveTo>
                  <a:pt x="1687068" y="31750"/>
                </a:moveTo>
                <a:lnTo>
                  <a:pt x="1680083" y="31750"/>
                </a:lnTo>
                <a:lnTo>
                  <a:pt x="1677289" y="34544"/>
                </a:lnTo>
                <a:lnTo>
                  <a:pt x="1677289" y="41656"/>
                </a:lnTo>
                <a:lnTo>
                  <a:pt x="1680083" y="44450"/>
                </a:lnTo>
                <a:lnTo>
                  <a:pt x="1687068" y="44450"/>
                </a:lnTo>
                <a:lnTo>
                  <a:pt x="1689989" y="41656"/>
                </a:lnTo>
                <a:lnTo>
                  <a:pt x="1689989" y="34544"/>
                </a:lnTo>
                <a:lnTo>
                  <a:pt x="1687068" y="31750"/>
                </a:lnTo>
                <a:close/>
              </a:path>
              <a:path w="3823970" h="76200">
                <a:moveTo>
                  <a:pt x="1712468" y="31750"/>
                </a:moveTo>
                <a:lnTo>
                  <a:pt x="1705483" y="31750"/>
                </a:lnTo>
                <a:lnTo>
                  <a:pt x="1702689" y="34544"/>
                </a:lnTo>
                <a:lnTo>
                  <a:pt x="1702689" y="41656"/>
                </a:lnTo>
                <a:lnTo>
                  <a:pt x="1705483" y="44450"/>
                </a:lnTo>
                <a:lnTo>
                  <a:pt x="1712468" y="44450"/>
                </a:lnTo>
                <a:lnTo>
                  <a:pt x="1715389" y="41656"/>
                </a:lnTo>
                <a:lnTo>
                  <a:pt x="1715389" y="34544"/>
                </a:lnTo>
                <a:lnTo>
                  <a:pt x="1712468" y="31750"/>
                </a:lnTo>
                <a:close/>
              </a:path>
              <a:path w="3823970" h="76200">
                <a:moveTo>
                  <a:pt x="1737868" y="31750"/>
                </a:moveTo>
                <a:lnTo>
                  <a:pt x="1730883" y="31750"/>
                </a:lnTo>
                <a:lnTo>
                  <a:pt x="1728089" y="34544"/>
                </a:lnTo>
                <a:lnTo>
                  <a:pt x="1728089" y="41656"/>
                </a:lnTo>
                <a:lnTo>
                  <a:pt x="1730883" y="44450"/>
                </a:lnTo>
                <a:lnTo>
                  <a:pt x="1737868" y="44450"/>
                </a:lnTo>
                <a:lnTo>
                  <a:pt x="1740789" y="41656"/>
                </a:lnTo>
                <a:lnTo>
                  <a:pt x="1740789" y="34544"/>
                </a:lnTo>
                <a:lnTo>
                  <a:pt x="1737868" y="31750"/>
                </a:lnTo>
                <a:close/>
              </a:path>
              <a:path w="3823970" h="76200">
                <a:moveTo>
                  <a:pt x="1763395" y="31750"/>
                </a:moveTo>
                <a:lnTo>
                  <a:pt x="1756283" y="31750"/>
                </a:lnTo>
                <a:lnTo>
                  <a:pt x="1753489" y="34544"/>
                </a:lnTo>
                <a:lnTo>
                  <a:pt x="1753489" y="41656"/>
                </a:lnTo>
                <a:lnTo>
                  <a:pt x="1756283" y="44450"/>
                </a:lnTo>
                <a:lnTo>
                  <a:pt x="1763395" y="44450"/>
                </a:lnTo>
                <a:lnTo>
                  <a:pt x="1766189" y="41656"/>
                </a:lnTo>
                <a:lnTo>
                  <a:pt x="1766189" y="34544"/>
                </a:lnTo>
                <a:lnTo>
                  <a:pt x="1763395" y="31750"/>
                </a:lnTo>
                <a:close/>
              </a:path>
              <a:path w="3823970" h="76200">
                <a:moveTo>
                  <a:pt x="1788795" y="31750"/>
                </a:moveTo>
                <a:lnTo>
                  <a:pt x="1781683" y="31750"/>
                </a:lnTo>
                <a:lnTo>
                  <a:pt x="1778889" y="34544"/>
                </a:lnTo>
                <a:lnTo>
                  <a:pt x="1778889" y="41656"/>
                </a:lnTo>
                <a:lnTo>
                  <a:pt x="1781683" y="44450"/>
                </a:lnTo>
                <a:lnTo>
                  <a:pt x="1788795" y="44450"/>
                </a:lnTo>
                <a:lnTo>
                  <a:pt x="1791589" y="41656"/>
                </a:lnTo>
                <a:lnTo>
                  <a:pt x="1791589" y="34544"/>
                </a:lnTo>
                <a:lnTo>
                  <a:pt x="1788795" y="31750"/>
                </a:lnTo>
                <a:close/>
              </a:path>
              <a:path w="3823970" h="76200">
                <a:moveTo>
                  <a:pt x="1814195" y="31750"/>
                </a:moveTo>
                <a:lnTo>
                  <a:pt x="1807083" y="31750"/>
                </a:lnTo>
                <a:lnTo>
                  <a:pt x="1804289" y="34544"/>
                </a:lnTo>
                <a:lnTo>
                  <a:pt x="1804289" y="41656"/>
                </a:lnTo>
                <a:lnTo>
                  <a:pt x="1807083" y="44450"/>
                </a:lnTo>
                <a:lnTo>
                  <a:pt x="1814195" y="44450"/>
                </a:lnTo>
                <a:lnTo>
                  <a:pt x="1816989" y="41656"/>
                </a:lnTo>
                <a:lnTo>
                  <a:pt x="1816989" y="34544"/>
                </a:lnTo>
                <a:lnTo>
                  <a:pt x="1814195" y="31750"/>
                </a:lnTo>
                <a:close/>
              </a:path>
              <a:path w="3823970" h="76200">
                <a:moveTo>
                  <a:pt x="1839595" y="31750"/>
                </a:moveTo>
                <a:lnTo>
                  <a:pt x="1832610" y="31750"/>
                </a:lnTo>
                <a:lnTo>
                  <a:pt x="1829689" y="34544"/>
                </a:lnTo>
                <a:lnTo>
                  <a:pt x="1829689" y="41656"/>
                </a:lnTo>
                <a:lnTo>
                  <a:pt x="1832610" y="44450"/>
                </a:lnTo>
                <a:lnTo>
                  <a:pt x="1839595" y="44450"/>
                </a:lnTo>
                <a:lnTo>
                  <a:pt x="1842389" y="41656"/>
                </a:lnTo>
                <a:lnTo>
                  <a:pt x="1842389" y="34544"/>
                </a:lnTo>
                <a:lnTo>
                  <a:pt x="1839595" y="31750"/>
                </a:lnTo>
                <a:close/>
              </a:path>
              <a:path w="3823970" h="76200">
                <a:moveTo>
                  <a:pt x="1864995" y="31750"/>
                </a:moveTo>
                <a:lnTo>
                  <a:pt x="1858010" y="31750"/>
                </a:lnTo>
                <a:lnTo>
                  <a:pt x="1855089" y="34544"/>
                </a:lnTo>
                <a:lnTo>
                  <a:pt x="1855089" y="41656"/>
                </a:lnTo>
                <a:lnTo>
                  <a:pt x="1858010" y="44450"/>
                </a:lnTo>
                <a:lnTo>
                  <a:pt x="1864995" y="44450"/>
                </a:lnTo>
                <a:lnTo>
                  <a:pt x="1867789" y="41656"/>
                </a:lnTo>
                <a:lnTo>
                  <a:pt x="1867789" y="34544"/>
                </a:lnTo>
                <a:lnTo>
                  <a:pt x="1864995" y="31750"/>
                </a:lnTo>
                <a:close/>
              </a:path>
              <a:path w="3823970" h="76200">
                <a:moveTo>
                  <a:pt x="1890395" y="31750"/>
                </a:moveTo>
                <a:lnTo>
                  <a:pt x="1883410" y="31750"/>
                </a:lnTo>
                <a:lnTo>
                  <a:pt x="1880489" y="34544"/>
                </a:lnTo>
                <a:lnTo>
                  <a:pt x="1880489" y="41656"/>
                </a:lnTo>
                <a:lnTo>
                  <a:pt x="1883410" y="44450"/>
                </a:lnTo>
                <a:lnTo>
                  <a:pt x="1890395" y="44450"/>
                </a:lnTo>
                <a:lnTo>
                  <a:pt x="1893189" y="41656"/>
                </a:lnTo>
                <a:lnTo>
                  <a:pt x="1893189" y="34544"/>
                </a:lnTo>
                <a:lnTo>
                  <a:pt x="1890395" y="31750"/>
                </a:lnTo>
                <a:close/>
              </a:path>
              <a:path w="3823970" h="76200">
                <a:moveTo>
                  <a:pt x="1915795" y="31750"/>
                </a:moveTo>
                <a:lnTo>
                  <a:pt x="1908810" y="31750"/>
                </a:lnTo>
                <a:lnTo>
                  <a:pt x="1905889" y="34544"/>
                </a:lnTo>
                <a:lnTo>
                  <a:pt x="1905889" y="41656"/>
                </a:lnTo>
                <a:lnTo>
                  <a:pt x="1908810" y="44450"/>
                </a:lnTo>
                <a:lnTo>
                  <a:pt x="1915795" y="44450"/>
                </a:lnTo>
                <a:lnTo>
                  <a:pt x="1918716" y="41656"/>
                </a:lnTo>
                <a:lnTo>
                  <a:pt x="1918716" y="34544"/>
                </a:lnTo>
                <a:lnTo>
                  <a:pt x="1915795" y="31750"/>
                </a:lnTo>
                <a:close/>
              </a:path>
              <a:path w="3823970" h="76200">
                <a:moveTo>
                  <a:pt x="1941195" y="31750"/>
                </a:moveTo>
                <a:lnTo>
                  <a:pt x="1934210" y="31750"/>
                </a:lnTo>
                <a:lnTo>
                  <a:pt x="1931416" y="34544"/>
                </a:lnTo>
                <a:lnTo>
                  <a:pt x="1931416" y="41656"/>
                </a:lnTo>
                <a:lnTo>
                  <a:pt x="1934210" y="44450"/>
                </a:lnTo>
                <a:lnTo>
                  <a:pt x="1941195" y="44450"/>
                </a:lnTo>
                <a:lnTo>
                  <a:pt x="1944116" y="41656"/>
                </a:lnTo>
                <a:lnTo>
                  <a:pt x="1944116" y="34544"/>
                </a:lnTo>
                <a:lnTo>
                  <a:pt x="1941195" y="31750"/>
                </a:lnTo>
                <a:close/>
              </a:path>
              <a:path w="3823970" h="76200">
                <a:moveTo>
                  <a:pt x="1966595" y="31750"/>
                </a:moveTo>
                <a:lnTo>
                  <a:pt x="1959610" y="31750"/>
                </a:lnTo>
                <a:lnTo>
                  <a:pt x="1956816" y="34544"/>
                </a:lnTo>
                <a:lnTo>
                  <a:pt x="1956816" y="41656"/>
                </a:lnTo>
                <a:lnTo>
                  <a:pt x="1959610" y="44450"/>
                </a:lnTo>
                <a:lnTo>
                  <a:pt x="1966595" y="44450"/>
                </a:lnTo>
                <a:lnTo>
                  <a:pt x="1969516" y="41656"/>
                </a:lnTo>
                <a:lnTo>
                  <a:pt x="1969516" y="34544"/>
                </a:lnTo>
                <a:lnTo>
                  <a:pt x="1966595" y="31750"/>
                </a:lnTo>
                <a:close/>
              </a:path>
              <a:path w="3823970" h="76200">
                <a:moveTo>
                  <a:pt x="1991995" y="31750"/>
                </a:moveTo>
                <a:lnTo>
                  <a:pt x="1985010" y="31750"/>
                </a:lnTo>
                <a:lnTo>
                  <a:pt x="1982216" y="34544"/>
                </a:lnTo>
                <a:lnTo>
                  <a:pt x="1982216" y="41656"/>
                </a:lnTo>
                <a:lnTo>
                  <a:pt x="1985010" y="44450"/>
                </a:lnTo>
                <a:lnTo>
                  <a:pt x="1991995" y="44450"/>
                </a:lnTo>
                <a:lnTo>
                  <a:pt x="1994916" y="41656"/>
                </a:lnTo>
                <a:lnTo>
                  <a:pt x="1994916" y="34544"/>
                </a:lnTo>
                <a:lnTo>
                  <a:pt x="1991995" y="31750"/>
                </a:lnTo>
                <a:close/>
              </a:path>
              <a:path w="3823970" h="76200">
                <a:moveTo>
                  <a:pt x="2017522" y="31750"/>
                </a:moveTo>
                <a:lnTo>
                  <a:pt x="2010410" y="31750"/>
                </a:lnTo>
                <a:lnTo>
                  <a:pt x="2007616" y="34544"/>
                </a:lnTo>
                <a:lnTo>
                  <a:pt x="2007616" y="41656"/>
                </a:lnTo>
                <a:lnTo>
                  <a:pt x="2010410" y="44450"/>
                </a:lnTo>
                <a:lnTo>
                  <a:pt x="2017522" y="44450"/>
                </a:lnTo>
                <a:lnTo>
                  <a:pt x="2020316" y="41656"/>
                </a:lnTo>
                <a:lnTo>
                  <a:pt x="2020316" y="34544"/>
                </a:lnTo>
                <a:lnTo>
                  <a:pt x="2017522" y="31750"/>
                </a:lnTo>
                <a:close/>
              </a:path>
              <a:path w="3823970" h="76200">
                <a:moveTo>
                  <a:pt x="2042922" y="31750"/>
                </a:moveTo>
                <a:lnTo>
                  <a:pt x="2035810" y="31750"/>
                </a:lnTo>
                <a:lnTo>
                  <a:pt x="2033016" y="34544"/>
                </a:lnTo>
                <a:lnTo>
                  <a:pt x="2033016" y="41656"/>
                </a:lnTo>
                <a:lnTo>
                  <a:pt x="2035810" y="44450"/>
                </a:lnTo>
                <a:lnTo>
                  <a:pt x="2042922" y="44450"/>
                </a:lnTo>
                <a:lnTo>
                  <a:pt x="2045716" y="41656"/>
                </a:lnTo>
                <a:lnTo>
                  <a:pt x="2045716" y="34544"/>
                </a:lnTo>
                <a:lnTo>
                  <a:pt x="2042922" y="31750"/>
                </a:lnTo>
                <a:close/>
              </a:path>
              <a:path w="3823970" h="76200">
                <a:moveTo>
                  <a:pt x="2068322" y="31750"/>
                </a:moveTo>
                <a:lnTo>
                  <a:pt x="2061210" y="31750"/>
                </a:lnTo>
                <a:lnTo>
                  <a:pt x="2058416" y="34544"/>
                </a:lnTo>
                <a:lnTo>
                  <a:pt x="2058416" y="41656"/>
                </a:lnTo>
                <a:lnTo>
                  <a:pt x="2061210" y="44450"/>
                </a:lnTo>
                <a:lnTo>
                  <a:pt x="2068322" y="44450"/>
                </a:lnTo>
                <a:lnTo>
                  <a:pt x="2071116" y="41656"/>
                </a:lnTo>
                <a:lnTo>
                  <a:pt x="2071116" y="34544"/>
                </a:lnTo>
                <a:lnTo>
                  <a:pt x="2068322" y="31750"/>
                </a:lnTo>
                <a:close/>
              </a:path>
              <a:path w="3823970" h="76200">
                <a:moveTo>
                  <a:pt x="2093722" y="31750"/>
                </a:moveTo>
                <a:lnTo>
                  <a:pt x="2086737" y="31750"/>
                </a:lnTo>
                <a:lnTo>
                  <a:pt x="2083816" y="34544"/>
                </a:lnTo>
                <a:lnTo>
                  <a:pt x="2083816" y="41656"/>
                </a:lnTo>
                <a:lnTo>
                  <a:pt x="2086737" y="44450"/>
                </a:lnTo>
                <a:lnTo>
                  <a:pt x="2093722" y="44450"/>
                </a:lnTo>
                <a:lnTo>
                  <a:pt x="2096516" y="41656"/>
                </a:lnTo>
                <a:lnTo>
                  <a:pt x="2096516" y="34544"/>
                </a:lnTo>
                <a:lnTo>
                  <a:pt x="2093722" y="31750"/>
                </a:lnTo>
                <a:close/>
              </a:path>
              <a:path w="3823970" h="76200">
                <a:moveTo>
                  <a:pt x="2119122" y="31750"/>
                </a:moveTo>
                <a:lnTo>
                  <a:pt x="2112137" y="31750"/>
                </a:lnTo>
                <a:lnTo>
                  <a:pt x="2109216" y="34544"/>
                </a:lnTo>
                <a:lnTo>
                  <a:pt x="2109216" y="41656"/>
                </a:lnTo>
                <a:lnTo>
                  <a:pt x="2112137" y="44450"/>
                </a:lnTo>
                <a:lnTo>
                  <a:pt x="2119122" y="44450"/>
                </a:lnTo>
                <a:lnTo>
                  <a:pt x="2121916" y="41656"/>
                </a:lnTo>
                <a:lnTo>
                  <a:pt x="2121916" y="34544"/>
                </a:lnTo>
                <a:lnTo>
                  <a:pt x="2119122" y="31750"/>
                </a:lnTo>
                <a:close/>
              </a:path>
              <a:path w="3823970" h="76200">
                <a:moveTo>
                  <a:pt x="2144522" y="31750"/>
                </a:moveTo>
                <a:lnTo>
                  <a:pt x="2137537" y="31750"/>
                </a:lnTo>
                <a:lnTo>
                  <a:pt x="2134616" y="34544"/>
                </a:lnTo>
                <a:lnTo>
                  <a:pt x="2134616" y="41656"/>
                </a:lnTo>
                <a:lnTo>
                  <a:pt x="2137537" y="44450"/>
                </a:lnTo>
                <a:lnTo>
                  <a:pt x="2144522" y="44450"/>
                </a:lnTo>
                <a:lnTo>
                  <a:pt x="2147316" y="41656"/>
                </a:lnTo>
                <a:lnTo>
                  <a:pt x="2147316" y="34544"/>
                </a:lnTo>
                <a:lnTo>
                  <a:pt x="2144522" y="31750"/>
                </a:lnTo>
                <a:close/>
              </a:path>
              <a:path w="3823970" h="76200">
                <a:moveTo>
                  <a:pt x="2169922" y="31750"/>
                </a:moveTo>
                <a:lnTo>
                  <a:pt x="2162937" y="31750"/>
                </a:lnTo>
                <a:lnTo>
                  <a:pt x="2160016" y="34544"/>
                </a:lnTo>
                <a:lnTo>
                  <a:pt x="2160016" y="41656"/>
                </a:lnTo>
                <a:lnTo>
                  <a:pt x="2162937" y="44450"/>
                </a:lnTo>
                <a:lnTo>
                  <a:pt x="2169922" y="44450"/>
                </a:lnTo>
                <a:lnTo>
                  <a:pt x="2172843" y="41656"/>
                </a:lnTo>
                <a:lnTo>
                  <a:pt x="2172843" y="34544"/>
                </a:lnTo>
                <a:lnTo>
                  <a:pt x="2169922" y="31750"/>
                </a:lnTo>
                <a:close/>
              </a:path>
              <a:path w="3823970" h="76200">
                <a:moveTo>
                  <a:pt x="2195322" y="31750"/>
                </a:moveTo>
                <a:lnTo>
                  <a:pt x="2188337" y="31750"/>
                </a:lnTo>
                <a:lnTo>
                  <a:pt x="2185543" y="34544"/>
                </a:lnTo>
                <a:lnTo>
                  <a:pt x="2185543" y="41656"/>
                </a:lnTo>
                <a:lnTo>
                  <a:pt x="2188337" y="44450"/>
                </a:lnTo>
                <a:lnTo>
                  <a:pt x="2195322" y="44450"/>
                </a:lnTo>
                <a:lnTo>
                  <a:pt x="2198243" y="41656"/>
                </a:lnTo>
                <a:lnTo>
                  <a:pt x="2198243" y="34544"/>
                </a:lnTo>
                <a:lnTo>
                  <a:pt x="2195322" y="31750"/>
                </a:lnTo>
                <a:close/>
              </a:path>
              <a:path w="3823970" h="76200">
                <a:moveTo>
                  <a:pt x="2220722" y="31750"/>
                </a:moveTo>
                <a:lnTo>
                  <a:pt x="2213737" y="31750"/>
                </a:lnTo>
                <a:lnTo>
                  <a:pt x="2210943" y="34544"/>
                </a:lnTo>
                <a:lnTo>
                  <a:pt x="2210943" y="41656"/>
                </a:lnTo>
                <a:lnTo>
                  <a:pt x="2213737" y="44450"/>
                </a:lnTo>
                <a:lnTo>
                  <a:pt x="2220722" y="44450"/>
                </a:lnTo>
                <a:lnTo>
                  <a:pt x="2223643" y="41656"/>
                </a:lnTo>
                <a:lnTo>
                  <a:pt x="2223643" y="34544"/>
                </a:lnTo>
                <a:lnTo>
                  <a:pt x="2220722" y="31750"/>
                </a:lnTo>
                <a:close/>
              </a:path>
              <a:path w="3823970" h="76200">
                <a:moveTo>
                  <a:pt x="2246122" y="31750"/>
                </a:moveTo>
                <a:lnTo>
                  <a:pt x="2239137" y="31750"/>
                </a:lnTo>
                <a:lnTo>
                  <a:pt x="2236343" y="34544"/>
                </a:lnTo>
                <a:lnTo>
                  <a:pt x="2236343" y="41656"/>
                </a:lnTo>
                <a:lnTo>
                  <a:pt x="2239137" y="44450"/>
                </a:lnTo>
                <a:lnTo>
                  <a:pt x="2246122" y="44450"/>
                </a:lnTo>
                <a:lnTo>
                  <a:pt x="2249043" y="41656"/>
                </a:lnTo>
                <a:lnTo>
                  <a:pt x="2249043" y="34544"/>
                </a:lnTo>
                <a:lnTo>
                  <a:pt x="2246122" y="31750"/>
                </a:lnTo>
                <a:close/>
              </a:path>
              <a:path w="3823970" h="76200">
                <a:moveTo>
                  <a:pt x="2271649" y="31750"/>
                </a:moveTo>
                <a:lnTo>
                  <a:pt x="2264537" y="31750"/>
                </a:lnTo>
                <a:lnTo>
                  <a:pt x="2261743" y="34544"/>
                </a:lnTo>
                <a:lnTo>
                  <a:pt x="2261743" y="41656"/>
                </a:lnTo>
                <a:lnTo>
                  <a:pt x="2264537" y="44450"/>
                </a:lnTo>
                <a:lnTo>
                  <a:pt x="2271649" y="44450"/>
                </a:lnTo>
                <a:lnTo>
                  <a:pt x="2274443" y="41656"/>
                </a:lnTo>
                <a:lnTo>
                  <a:pt x="2274443" y="34544"/>
                </a:lnTo>
                <a:lnTo>
                  <a:pt x="2271649" y="31750"/>
                </a:lnTo>
                <a:close/>
              </a:path>
              <a:path w="3823970" h="76200">
                <a:moveTo>
                  <a:pt x="2297049" y="31750"/>
                </a:moveTo>
                <a:lnTo>
                  <a:pt x="2289937" y="31750"/>
                </a:lnTo>
                <a:lnTo>
                  <a:pt x="2287143" y="34544"/>
                </a:lnTo>
                <a:lnTo>
                  <a:pt x="2287143" y="41656"/>
                </a:lnTo>
                <a:lnTo>
                  <a:pt x="2289937" y="44450"/>
                </a:lnTo>
                <a:lnTo>
                  <a:pt x="2297049" y="44450"/>
                </a:lnTo>
                <a:lnTo>
                  <a:pt x="2299843" y="41656"/>
                </a:lnTo>
                <a:lnTo>
                  <a:pt x="2299843" y="34544"/>
                </a:lnTo>
                <a:lnTo>
                  <a:pt x="2297049" y="31750"/>
                </a:lnTo>
                <a:close/>
              </a:path>
              <a:path w="3823970" h="76200">
                <a:moveTo>
                  <a:pt x="2322449" y="31750"/>
                </a:moveTo>
                <a:lnTo>
                  <a:pt x="2315337" y="31750"/>
                </a:lnTo>
                <a:lnTo>
                  <a:pt x="2312543" y="34544"/>
                </a:lnTo>
                <a:lnTo>
                  <a:pt x="2312543" y="41656"/>
                </a:lnTo>
                <a:lnTo>
                  <a:pt x="2315337" y="44450"/>
                </a:lnTo>
                <a:lnTo>
                  <a:pt x="2322449" y="44450"/>
                </a:lnTo>
                <a:lnTo>
                  <a:pt x="2325243" y="41656"/>
                </a:lnTo>
                <a:lnTo>
                  <a:pt x="2325243" y="34544"/>
                </a:lnTo>
                <a:lnTo>
                  <a:pt x="2322449" y="31750"/>
                </a:lnTo>
                <a:close/>
              </a:path>
              <a:path w="3823970" h="76200">
                <a:moveTo>
                  <a:pt x="2347849" y="31750"/>
                </a:moveTo>
                <a:lnTo>
                  <a:pt x="2340864" y="31750"/>
                </a:lnTo>
                <a:lnTo>
                  <a:pt x="2337943" y="34544"/>
                </a:lnTo>
                <a:lnTo>
                  <a:pt x="2337943" y="41656"/>
                </a:lnTo>
                <a:lnTo>
                  <a:pt x="2340864" y="44450"/>
                </a:lnTo>
                <a:lnTo>
                  <a:pt x="2347849" y="44450"/>
                </a:lnTo>
                <a:lnTo>
                  <a:pt x="2350643" y="41656"/>
                </a:lnTo>
                <a:lnTo>
                  <a:pt x="2350643" y="34544"/>
                </a:lnTo>
                <a:lnTo>
                  <a:pt x="2347849" y="31750"/>
                </a:lnTo>
                <a:close/>
              </a:path>
              <a:path w="3823970" h="76200">
                <a:moveTo>
                  <a:pt x="2373249" y="31750"/>
                </a:moveTo>
                <a:lnTo>
                  <a:pt x="2366264" y="31750"/>
                </a:lnTo>
                <a:lnTo>
                  <a:pt x="2363343" y="34544"/>
                </a:lnTo>
                <a:lnTo>
                  <a:pt x="2363343" y="41656"/>
                </a:lnTo>
                <a:lnTo>
                  <a:pt x="2366264" y="44450"/>
                </a:lnTo>
                <a:lnTo>
                  <a:pt x="2373249" y="44450"/>
                </a:lnTo>
                <a:lnTo>
                  <a:pt x="2376043" y="41656"/>
                </a:lnTo>
                <a:lnTo>
                  <a:pt x="2376043" y="34544"/>
                </a:lnTo>
                <a:lnTo>
                  <a:pt x="2373249" y="31750"/>
                </a:lnTo>
                <a:close/>
              </a:path>
              <a:path w="3823970" h="76200">
                <a:moveTo>
                  <a:pt x="2398649" y="31750"/>
                </a:moveTo>
                <a:lnTo>
                  <a:pt x="2391664" y="31750"/>
                </a:lnTo>
                <a:lnTo>
                  <a:pt x="2388743" y="34544"/>
                </a:lnTo>
                <a:lnTo>
                  <a:pt x="2388743" y="41656"/>
                </a:lnTo>
                <a:lnTo>
                  <a:pt x="2391664" y="44450"/>
                </a:lnTo>
                <a:lnTo>
                  <a:pt x="2398649" y="44450"/>
                </a:lnTo>
                <a:lnTo>
                  <a:pt x="2401443" y="41656"/>
                </a:lnTo>
                <a:lnTo>
                  <a:pt x="2401443" y="34544"/>
                </a:lnTo>
                <a:lnTo>
                  <a:pt x="2398649" y="31750"/>
                </a:lnTo>
                <a:close/>
              </a:path>
              <a:path w="3823970" h="76200">
                <a:moveTo>
                  <a:pt x="2424049" y="31750"/>
                </a:moveTo>
                <a:lnTo>
                  <a:pt x="2417064" y="31750"/>
                </a:lnTo>
                <a:lnTo>
                  <a:pt x="2414143" y="34544"/>
                </a:lnTo>
                <a:lnTo>
                  <a:pt x="2414143" y="41656"/>
                </a:lnTo>
                <a:lnTo>
                  <a:pt x="2417064" y="44450"/>
                </a:lnTo>
                <a:lnTo>
                  <a:pt x="2424049" y="44450"/>
                </a:lnTo>
                <a:lnTo>
                  <a:pt x="2426970" y="41656"/>
                </a:lnTo>
                <a:lnTo>
                  <a:pt x="2426970" y="34544"/>
                </a:lnTo>
                <a:lnTo>
                  <a:pt x="2424049" y="31750"/>
                </a:lnTo>
                <a:close/>
              </a:path>
              <a:path w="3823970" h="76200">
                <a:moveTo>
                  <a:pt x="2449449" y="31750"/>
                </a:moveTo>
                <a:lnTo>
                  <a:pt x="2442464" y="31750"/>
                </a:lnTo>
                <a:lnTo>
                  <a:pt x="2439670" y="34544"/>
                </a:lnTo>
                <a:lnTo>
                  <a:pt x="2439670" y="41656"/>
                </a:lnTo>
                <a:lnTo>
                  <a:pt x="2442464" y="44450"/>
                </a:lnTo>
                <a:lnTo>
                  <a:pt x="2449449" y="44450"/>
                </a:lnTo>
                <a:lnTo>
                  <a:pt x="2452370" y="41656"/>
                </a:lnTo>
                <a:lnTo>
                  <a:pt x="2452370" y="34544"/>
                </a:lnTo>
                <a:lnTo>
                  <a:pt x="2449449" y="31750"/>
                </a:lnTo>
                <a:close/>
              </a:path>
              <a:path w="3823970" h="76200">
                <a:moveTo>
                  <a:pt x="2474849" y="31750"/>
                </a:moveTo>
                <a:lnTo>
                  <a:pt x="2467864" y="31750"/>
                </a:lnTo>
                <a:lnTo>
                  <a:pt x="2465070" y="34544"/>
                </a:lnTo>
                <a:lnTo>
                  <a:pt x="2465070" y="41656"/>
                </a:lnTo>
                <a:lnTo>
                  <a:pt x="2467864" y="44450"/>
                </a:lnTo>
                <a:lnTo>
                  <a:pt x="2474849" y="44450"/>
                </a:lnTo>
                <a:lnTo>
                  <a:pt x="2477770" y="41656"/>
                </a:lnTo>
                <a:lnTo>
                  <a:pt x="2477770" y="34544"/>
                </a:lnTo>
                <a:lnTo>
                  <a:pt x="2474849" y="31750"/>
                </a:lnTo>
                <a:close/>
              </a:path>
              <a:path w="3823970" h="76200">
                <a:moveTo>
                  <a:pt x="2500249" y="31750"/>
                </a:moveTo>
                <a:lnTo>
                  <a:pt x="2493264" y="31750"/>
                </a:lnTo>
                <a:lnTo>
                  <a:pt x="2490470" y="34544"/>
                </a:lnTo>
                <a:lnTo>
                  <a:pt x="2490470" y="41656"/>
                </a:lnTo>
                <a:lnTo>
                  <a:pt x="2493264" y="44450"/>
                </a:lnTo>
                <a:lnTo>
                  <a:pt x="2500249" y="44450"/>
                </a:lnTo>
                <a:lnTo>
                  <a:pt x="2503170" y="41656"/>
                </a:lnTo>
                <a:lnTo>
                  <a:pt x="2503170" y="34544"/>
                </a:lnTo>
                <a:lnTo>
                  <a:pt x="2500249" y="31750"/>
                </a:lnTo>
                <a:close/>
              </a:path>
              <a:path w="3823970" h="76200">
                <a:moveTo>
                  <a:pt x="2525776" y="31750"/>
                </a:moveTo>
                <a:lnTo>
                  <a:pt x="2518664" y="31750"/>
                </a:lnTo>
                <a:lnTo>
                  <a:pt x="2515870" y="34544"/>
                </a:lnTo>
                <a:lnTo>
                  <a:pt x="2515870" y="41656"/>
                </a:lnTo>
                <a:lnTo>
                  <a:pt x="2518664" y="44450"/>
                </a:lnTo>
                <a:lnTo>
                  <a:pt x="2525776" y="44450"/>
                </a:lnTo>
                <a:lnTo>
                  <a:pt x="2528570" y="41656"/>
                </a:lnTo>
                <a:lnTo>
                  <a:pt x="2528570" y="34544"/>
                </a:lnTo>
                <a:lnTo>
                  <a:pt x="2525776" y="31750"/>
                </a:lnTo>
                <a:close/>
              </a:path>
              <a:path w="3823970" h="76200">
                <a:moveTo>
                  <a:pt x="2551176" y="31750"/>
                </a:moveTo>
                <a:lnTo>
                  <a:pt x="2544064" y="31750"/>
                </a:lnTo>
                <a:lnTo>
                  <a:pt x="2541270" y="34544"/>
                </a:lnTo>
                <a:lnTo>
                  <a:pt x="2541270" y="41656"/>
                </a:lnTo>
                <a:lnTo>
                  <a:pt x="2544064" y="44450"/>
                </a:lnTo>
                <a:lnTo>
                  <a:pt x="2551176" y="44450"/>
                </a:lnTo>
                <a:lnTo>
                  <a:pt x="2553970" y="41656"/>
                </a:lnTo>
                <a:lnTo>
                  <a:pt x="2553970" y="34544"/>
                </a:lnTo>
                <a:lnTo>
                  <a:pt x="2551176" y="31750"/>
                </a:lnTo>
                <a:close/>
              </a:path>
              <a:path w="3823970" h="76200">
                <a:moveTo>
                  <a:pt x="2576576" y="31750"/>
                </a:moveTo>
                <a:lnTo>
                  <a:pt x="2569464" y="31750"/>
                </a:lnTo>
                <a:lnTo>
                  <a:pt x="2566670" y="34544"/>
                </a:lnTo>
                <a:lnTo>
                  <a:pt x="2566670" y="41656"/>
                </a:lnTo>
                <a:lnTo>
                  <a:pt x="2569464" y="44450"/>
                </a:lnTo>
                <a:lnTo>
                  <a:pt x="2576576" y="44450"/>
                </a:lnTo>
                <a:lnTo>
                  <a:pt x="2579370" y="41656"/>
                </a:lnTo>
                <a:lnTo>
                  <a:pt x="2579370" y="34544"/>
                </a:lnTo>
                <a:lnTo>
                  <a:pt x="2576576" y="31750"/>
                </a:lnTo>
                <a:close/>
              </a:path>
              <a:path w="3823970" h="76200">
                <a:moveTo>
                  <a:pt x="2601976" y="31750"/>
                </a:moveTo>
                <a:lnTo>
                  <a:pt x="2594991" y="31750"/>
                </a:lnTo>
                <a:lnTo>
                  <a:pt x="2592070" y="34544"/>
                </a:lnTo>
                <a:lnTo>
                  <a:pt x="2592070" y="41656"/>
                </a:lnTo>
                <a:lnTo>
                  <a:pt x="2594991" y="44450"/>
                </a:lnTo>
                <a:lnTo>
                  <a:pt x="2601976" y="44450"/>
                </a:lnTo>
                <a:lnTo>
                  <a:pt x="2604770" y="41656"/>
                </a:lnTo>
                <a:lnTo>
                  <a:pt x="2604770" y="34544"/>
                </a:lnTo>
                <a:lnTo>
                  <a:pt x="2601976" y="31750"/>
                </a:lnTo>
                <a:close/>
              </a:path>
              <a:path w="3823970" h="76200">
                <a:moveTo>
                  <a:pt x="2627376" y="31750"/>
                </a:moveTo>
                <a:lnTo>
                  <a:pt x="2620391" y="31750"/>
                </a:lnTo>
                <a:lnTo>
                  <a:pt x="2617470" y="34544"/>
                </a:lnTo>
                <a:lnTo>
                  <a:pt x="2617470" y="41656"/>
                </a:lnTo>
                <a:lnTo>
                  <a:pt x="2620391" y="44450"/>
                </a:lnTo>
                <a:lnTo>
                  <a:pt x="2627376" y="44450"/>
                </a:lnTo>
                <a:lnTo>
                  <a:pt x="2630170" y="41656"/>
                </a:lnTo>
                <a:lnTo>
                  <a:pt x="2630170" y="34544"/>
                </a:lnTo>
                <a:lnTo>
                  <a:pt x="2627376" y="31750"/>
                </a:lnTo>
                <a:close/>
              </a:path>
              <a:path w="3823970" h="76200">
                <a:moveTo>
                  <a:pt x="2652776" y="31750"/>
                </a:moveTo>
                <a:lnTo>
                  <a:pt x="2645791" y="31750"/>
                </a:lnTo>
                <a:lnTo>
                  <a:pt x="2642870" y="34544"/>
                </a:lnTo>
                <a:lnTo>
                  <a:pt x="2642870" y="41656"/>
                </a:lnTo>
                <a:lnTo>
                  <a:pt x="2645791" y="44450"/>
                </a:lnTo>
                <a:lnTo>
                  <a:pt x="2652776" y="44450"/>
                </a:lnTo>
                <a:lnTo>
                  <a:pt x="2655570" y="41656"/>
                </a:lnTo>
                <a:lnTo>
                  <a:pt x="2655570" y="34544"/>
                </a:lnTo>
                <a:lnTo>
                  <a:pt x="2652776" y="31750"/>
                </a:lnTo>
                <a:close/>
              </a:path>
              <a:path w="3823970" h="76200">
                <a:moveTo>
                  <a:pt x="2678176" y="31750"/>
                </a:moveTo>
                <a:lnTo>
                  <a:pt x="2671191" y="31750"/>
                </a:lnTo>
                <a:lnTo>
                  <a:pt x="2668270" y="34544"/>
                </a:lnTo>
                <a:lnTo>
                  <a:pt x="2668270" y="41656"/>
                </a:lnTo>
                <a:lnTo>
                  <a:pt x="2671191" y="44450"/>
                </a:lnTo>
                <a:lnTo>
                  <a:pt x="2678176" y="44450"/>
                </a:lnTo>
                <a:lnTo>
                  <a:pt x="2681097" y="41656"/>
                </a:lnTo>
                <a:lnTo>
                  <a:pt x="2681097" y="34544"/>
                </a:lnTo>
                <a:lnTo>
                  <a:pt x="2678176" y="31750"/>
                </a:lnTo>
                <a:close/>
              </a:path>
              <a:path w="3823970" h="76200">
                <a:moveTo>
                  <a:pt x="2703576" y="31750"/>
                </a:moveTo>
                <a:lnTo>
                  <a:pt x="2696591" y="31750"/>
                </a:lnTo>
                <a:lnTo>
                  <a:pt x="2693797" y="34544"/>
                </a:lnTo>
                <a:lnTo>
                  <a:pt x="2693797" y="41656"/>
                </a:lnTo>
                <a:lnTo>
                  <a:pt x="2696591" y="44450"/>
                </a:lnTo>
                <a:lnTo>
                  <a:pt x="2703576" y="44450"/>
                </a:lnTo>
                <a:lnTo>
                  <a:pt x="2706497" y="41656"/>
                </a:lnTo>
                <a:lnTo>
                  <a:pt x="2706497" y="34544"/>
                </a:lnTo>
                <a:lnTo>
                  <a:pt x="2703576" y="31750"/>
                </a:lnTo>
                <a:close/>
              </a:path>
              <a:path w="3823970" h="76200">
                <a:moveTo>
                  <a:pt x="2728976" y="31750"/>
                </a:moveTo>
                <a:lnTo>
                  <a:pt x="2721991" y="31750"/>
                </a:lnTo>
                <a:lnTo>
                  <a:pt x="2719197" y="34544"/>
                </a:lnTo>
                <a:lnTo>
                  <a:pt x="2719197" y="41656"/>
                </a:lnTo>
                <a:lnTo>
                  <a:pt x="2721991" y="44450"/>
                </a:lnTo>
                <a:lnTo>
                  <a:pt x="2728976" y="44450"/>
                </a:lnTo>
                <a:lnTo>
                  <a:pt x="2731897" y="41656"/>
                </a:lnTo>
                <a:lnTo>
                  <a:pt x="2731897" y="34544"/>
                </a:lnTo>
                <a:lnTo>
                  <a:pt x="2728976" y="31750"/>
                </a:lnTo>
                <a:close/>
              </a:path>
              <a:path w="3823970" h="76200">
                <a:moveTo>
                  <a:pt x="2754376" y="31750"/>
                </a:moveTo>
                <a:lnTo>
                  <a:pt x="2747391" y="31750"/>
                </a:lnTo>
                <a:lnTo>
                  <a:pt x="2744597" y="34544"/>
                </a:lnTo>
                <a:lnTo>
                  <a:pt x="2744597" y="41656"/>
                </a:lnTo>
                <a:lnTo>
                  <a:pt x="2747391" y="44450"/>
                </a:lnTo>
                <a:lnTo>
                  <a:pt x="2754376" y="44450"/>
                </a:lnTo>
                <a:lnTo>
                  <a:pt x="2757297" y="41656"/>
                </a:lnTo>
                <a:lnTo>
                  <a:pt x="2757297" y="34544"/>
                </a:lnTo>
                <a:lnTo>
                  <a:pt x="2754376" y="31750"/>
                </a:lnTo>
                <a:close/>
              </a:path>
              <a:path w="3823970" h="76200">
                <a:moveTo>
                  <a:pt x="2779903" y="31750"/>
                </a:moveTo>
                <a:lnTo>
                  <a:pt x="2772791" y="31750"/>
                </a:lnTo>
                <a:lnTo>
                  <a:pt x="2769997" y="34544"/>
                </a:lnTo>
                <a:lnTo>
                  <a:pt x="2769997" y="41656"/>
                </a:lnTo>
                <a:lnTo>
                  <a:pt x="2772791" y="44450"/>
                </a:lnTo>
                <a:lnTo>
                  <a:pt x="2779903" y="44450"/>
                </a:lnTo>
                <a:lnTo>
                  <a:pt x="2782697" y="41656"/>
                </a:lnTo>
                <a:lnTo>
                  <a:pt x="2782697" y="34544"/>
                </a:lnTo>
                <a:lnTo>
                  <a:pt x="2779903" y="31750"/>
                </a:lnTo>
                <a:close/>
              </a:path>
              <a:path w="3823970" h="76200">
                <a:moveTo>
                  <a:pt x="2805303" y="31750"/>
                </a:moveTo>
                <a:lnTo>
                  <a:pt x="2798191" y="31750"/>
                </a:lnTo>
                <a:lnTo>
                  <a:pt x="2795397" y="34544"/>
                </a:lnTo>
                <a:lnTo>
                  <a:pt x="2795397" y="41656"/>
                </a:lnTo>
                <a:lnTo>
                  <a:pt x="2798191" y="44450"/>
                </a:lnTo>
                <a:lnTo>
                  <a:pt x="2805303" y="44450"/>
                </a:lnTo>
                <a:lnTo>
                  <a:pt x="2808097" y="41656"/>
                </a:lnTo>
                <a:lnTo>
                  <a:pt x="2808097" y="34544"/>
                </a:lnTo>
                <a:lnTo>
                  <a:pt x="2805303" y="31750"/>
                </a:lnTo>
                <a:close/>
              </a:path>
              <a:path w="3823970" h="76200">
                <a:moveTo>
                  <a:pt x="2830703" y="31750"/>
                </a:moveTo>
                <a:lnTo>
                  <a:pt x="2823591" y="31750"/>
                </a:lnTo>
                <a:lnTo>
                  <a:pt x="2820797" y="34544"/>
                </a:lnTo>
                <a:lnTo>
                  <a:pt x="2820797" y="41656"/>
                </a:lnTo>
                <a:lnTo>
                  <a:pt x="2823591" y="44450"/>
                </a:lnTo>
                <a:lnTo>
                  <a:pt x="2830703" y="44450"/>
                </a:lnTo>
                <a:lnTo>
                  <a:pt x="2833497" y="41656"/>
                </a:lnTo>
                <a:lnTo>
                  <a:pt x="2833497" y="34544"/>
                </a:lnTo>
                <a:lnTo>
                  <a:pt x="2830703" y="31750"/>
                </a:lnTo>
                <a:close/>
              </a:path>
              <a:path w="3823970" h="76200">
                <a:moveTo>
                  <a:pt x="2856103" y="31750"/>
                </a:moveTo>
                <a:lnTo>
                  <a:pt x="2849118" y="31750"/>
                </a:lnTo>
                <a:lnTo>
                  <a:pt x="2846197" y="34544"/>
                </a:lnTo>
                <a:lnTo>
                  <a:pt x="2846197" y="41656"/>
                </a:lnTo>
                <a:lnTo>
                  <a:pt x="2849118" y="44450"/>
                </a:lnTo>
                <a:lnTo>
                  <a:pt x="2856103" y="44450"/>
                </a:lnTo>
                <a:lnTo>
                  <a:pt x="2858897" y="41656"/>
                </a:lnTo>
                <a:lnTo>
                  <a:pt x="2858897" y="34544"/>
                </a:lnTo>
                <a:lnTo>
                  <a:pt x="2856103" y="31750"/>
                </a:lnTo>
                <a:close/>
              </a:path>
              <a:path w="3823970" h="76200">
                <a:moveTo>
                  <a:pt x="2881503" y="31750"/>
                </a:moveTo>
                <a:lnTo>
                  <a:pt x="2874518" y="31750"/>
                </a:lnTo>
                <a:lnTo>
                  <a:pt x="2871597" y="34544"/>
                </a:lnTo>
                <a:lnTo>
                  <a:pt x="2871597" y="41656"/>
                </a:lnTo>
                <a:lnTo>
                  <a:pt x="2874518" y="44450"/>
                </a:lnTo>
                <a:lnTo>
                  <a:pt x="2881503" y="44450"/>
                </a:lnTo>
                <a:lnTo>
                  <a:pt x="2884297" y="41656"/>
                </a:lnTo>
                <a:lnTo>
                  <a:pt x="2884297" y="34544"/>
                </a:lnTo>
                <a:lnTo>
                  <a:pt x="2881503" y="31750"/>
                </a:lnTo>
                <a:close/>
              </a:path>
              <a:path w="3823970" h="76200">
                <a:moveTo>
                  <a:pt x="2906903" y="31750"/>
                </a:moveTo>
                <a:lnTo>
                  <a:pt x="2899918" y="31750"/>
                </a:lnTo>
                <a:lnTo>
                  <a:pt x="2896997" y="34544"/>
                </a:lnTo>
                <a:lnTo>
                  <a:pt x="2896997" y="41656"/>
                </a:lnTo>
                <a:lnTo>
                  <a:pt x="2899918" y="44450"/>
                </a:lnTo>
                <a:lnTo>
                  <a:pt x="2906903" y="44450"/>
                </a:lnTo>
                <a:lnTo>
                  <a:pt x="2909697" y="41656"/>
                </a:lnTo>
                <a:lnTo>
                  <a:pt x="2909697" y="34544"/>
                </a:lnTo>
                <a:lnTo>
                  <a:pt x="2906903" y="31750"/>
                </a:lnTo>
                <a:close/>
              </a:path>
              <a:path w="3823970" h="76200">
                <a:moveTo>
                  <a:pt x="2932303" y="31750"/>
                </a:moveTo>
                <a:lnTo>
                  <a:pt x="2925318" y="31750"/>
                </a:lnTo>
                <a:lnTo>
                  <a:pt x="2922397" y="34544"/>
                </a:lnTo>
                <a:lnTo>
                  <a:pt x="2922397" y="41656"/>
                </a:lnTo>
                <a:lnTo>
                  <a:pt x="2925318" y="44450"/>
                </a:lnTo>
                <a:lnTo>
                  <a:pt x="2932303" y="44450"/>
                </a:lnTo>
                <a:lnTo>
                  <a:pt x="2935224" y="41656"/>
                </a:lnTo>
                <a:lnTo>
                  <a:pt x="2935224" y="34544"/>
                </a:lnTo>
                <a:lnTo>
                  <a:pt x="2932303" y="31750"/>
                </a:lnTo>
                <a:close/>
              </a:path>
              <a:path w="3823970" h="76200">
                <a:moveTo>
                  <a:pt x="2957703" y="31750"/>
                </a:moveTo>
                <a:lnTo>
                  <a:pt x="2950718" y="31750"/>
                </a:lnTo>
                <a:lnTo>
                  <a:pt x="2947924" y="34544"/>
                </a:lnTo>
                <a:lnTo>
                  <a:pt x="2947924" y="41656"/>
                </a:lnTo>
                <a:lnTo>
                  <a:pt x="2950718" y="44450"/>
                </a:lnTo>
                <a:lnTo>
                  <a:pt x="2957703" y="44450"/>
                </a:lnTo>
                <a:lnTo>
                  <a:pt x="2960624" y="41656"/>
                </a:lnTo>
                <a:lnTo>
                  <a:pt x="2960624" y="34544"/>
                </a:lnTo>
                <a:lnTo>
                  <a:pt x="2957703" y="31750"/>
                </a:lnTo>
                <a:close/>
              </a:path>
              <a:path w="3823970" h="76200">
                <a:moveTo>
                  <a:pt x="2983103" y="31750"/>
                </a:moveTo>
                <a:lnTo>
                  <a:pt x="2976118" y="31750"/>
                </a:lnTo>
                <a:lnTo>
                  <a:pt x="2973324" y="34544"/>
                </a:lnTo>
                <a:lnTo>
                  <a:pt x="2973324" y="41656"/>
                </a:lnTo>
                <a:lnTo>
                  <a:pt x="2976118" y="44450"/>
                </a:lnTo>
                <a:lnTo>
                  <a:pt x="2983103" y="44450"/>
                </a:lnTo>
                <a:lnTo>
                  <a:pt x="2986024" y="41656"/>
                </a:lnTo>
                <a:lnTo>
                  <a:pt x="2986024" y="34544"/>
                </a:lnTo>
                <a:lnTo>
                  <a:pt x="2983103" y="31750"/>
                </a:lnTo>
                <a:close/>
              </a:path>
              <a:path w="3823970" h="76200">
                <a:moveTo>
                  <a:pt x="3008503" y="31750"/>
                </a:moveTo>
                <a:lnTo>
                  <a:pt x="3001518" y="31750"/>
                </a:lnTo>
                <a:lnTo>
                  <a:pt x="2998724" y="34544"/>
                </a:lnTo>
                <a:lnTo>
                  <a:pt x="2998724" y="41656"/>
                </a:lnTo>
                <a:lnTo>
                  <a:pt x="3001518" y="44450"/>
                </a:lnTo>
                <a:lnTo>
                  <a:pt x="3008503" y="44450"/>
                </a:lnTo>
                <a:lnTo>
                  <a:pt x="3011424" y="41656"/>
                </a:lnTo>
                <a:lnTo>
                  <a:pt x="3011424" y="34544"/>
                </a:lnTo>
                <a:lnTo>
                  <a:pt x="3008503" y="31750"/>
                </a:lnTo>
                <a:close/>
              </a:path>
              <a:path w="3823970" h="76200">
                <a:moveTo>
                  <a:pt x="3034029" y="31750"/>
                </a:moveTo>
                <a:lnTo>
                  <a:pt x="3026918" y="31750"/>
                </a:lnTo>
                <a:lnTo>
                  <a:pt x="3024124" y="34544"/>
                </a:lnTo>
                <a:lnTo>
                  <a:pt x="3024124" y="41656"/>
                </a:lnTo>
                <a:lnTo>
                  <a:pt x="3026918" y="44450"/>
                </a:lnTo>
                <a:lnTo>
                  <a:pt x="3034029" y="44450"/>
                </a:lnTo>
                <a:lnTo>
                  <a:pt x="3036824" y="41656"/>
                </a:lnTo>
                <a:lnTo>
                  <a:pt x="3036824" y="34544"/>
                </a:lnTo>
                <a:lnTo>
                  <a:pt x="3034029" y="31750"/>
                </a:lnTo>
                <a:close/>
              </a:path>
              <a:path w="3823970" h="76200">
                <a:moveTo>
                  <a:pt x="3059429" y="31750"/>
                </a:moveTo>
                <a:lnTo>
                  <a:pt x="3052318" y="31750"/>
                </a:lnTo>
                <a:lnTo>
                  <a:pt x="3049524" y="34544"/>
                </a:lnTo>
                <a:lnTo>
                  <a:pt x="3049524" y="41656"/>
                </a:lnTo>
                <a:lnTo>
                  <a:pt x="3052318" y="44450"/>
                </a:lnTo>
                <a:lnTo>
                  <a:pt x="3059429" y="44450"/>
                </a:lnTo>
                <a:lnTo>
                  <a:pt x="3062224" y="41656"/>
                </a:lnTo>
                <a:lnTo>
                  <a:pt x="3062224" y="34544"/>
                </a:lnTo>
                <a:lnTo>
                  <a:pt x="3059429" y="31750"/>
                </a:lnTo>
                <a:close/>
              </a:path>
              <a:path w="3823970" h="76200">
                <a:moveTo>
                  <a:pt x="3084829" y="31750"/>
                </a:moveTo>
                <a:lnTo>
                  <a:pt x="3077718" y="31750"/>
                </a:lnTo>
                <a:lnTo>
                  <a:pt x="3074924" y="34544"/>
                </a:lnTo>
                <a:lnTo>
                  <a:pt x="3074924" y="41656"/>
                </a:lnTo>
                <a:lnTo>
                  <a:pt x="3077718" y="44450"/>
                </a:lnTo>
                <a:lnTo>
                  <a:pt x="3084829" y="44450"/>
                </a:lnTo>
                <a:lnTo>
                  <a:pt x="3087624" y="41656"/>
                </a:lnTo>
                <a:lnTo>
                  <a:pt x="3087624" y="34544"/>
                </a:lnTo>
                <a:lnTo>
                  <a:pt x="3084829" y="31750"/>
                </a:lnTo>
                <a:close/>
              </a:path>
              <a:path w="3823970" h="76200">
                <a:moveTo>
                  <a:pt x="3110229" y="31750"/>
                </a:moveTo>
                <a:lnTo>
                  <a:pt x="3103245" y="31750"/>
                </a:lnTo>
                <a:lnTo>
                  <a:pt x="3100324" y="34544"/>
                </a:lnTo>
                <a:lnTo>
                  <a:pt x="3100324" y="41656"/>
                </a:lnTo>
                <a:lnTo>
                  <a:pt x="3103245" y="44450"/>
                </a:lnTo>
                <a:lnTo>
                  <a:pt x="3110229" y="44450"/>
                </a:lnTo>
                <a:lnTo>
                  <a:pt x="3113024" y="41656"/>
                </a:lnTo>
                <a:lnTo>
                  <a:pt x="3113024" y="34544"/>
                </a:lnTo>
                <a:lnTo>
                  <a:pt x="3110229" y="31750"/>
                </a:lnTo>
                <a:close/>
              </a:path>
              <a:path w="3823970" h="76200">
                <a:moveTo>
                  <a:pt x="3135629" y="31750"/>
                </a:moveTo>
                <a:lnTo>
                  <a:pt x="3128645" y="31750"/>
                </a:lnTo>
                <a:lnTo>
                  <a:pt x="3125724" y="34544"/>
                </a:lnTo>
                <a:lnTo>
                  <a:pt x="3125724" y="41656"/>
                </a:lnTo>
                <a:lnTo>
                  <a:pt x="3128645" y="44450"/>
                </a:lnTo>
                <a:lnTo>
                  <a:pt x="3135629" y="44450"/>
                </a:lnTo>
                <a:lnTo>
                  <a:pt x="3138424" y="41656"/>
                </a:lnTo>
                <a:lnTo>
                  <a:pt x="3138424" y="34544"/>
                </a:lnTo>
                <a:lnTo>
                  <a:pt x="3135629" y="31750"/>
                </a:lnTo>
                <a:close/>
              </a:path>
              <a:path w="3823970" h="76200">
                <a:moveTo>
                  <a:pt x="3161029" y="31750"/>
                </a:moveTo>
                <a:lnTo>
                  <a:pt x="3154045" y="31750"/>
                </a:lnTo>
                <a:lnTo>
                  <a:pt x="3151124" y="34544"/>
                </a:lnTo>
                <a:lnTo>
                  <a:pt x="3151124" y="41656"/>
                </a:lnTo>
                <a:lnTo>
                  <a:pt x="3154045" y="44450"/>
                </a:lnTo>
                <a:lnTo>
                  <a:pt x="3161029" y="44450"/>
                </a:lnTo>
                <a:lnTo>
                  <a:pt x="3163824" y="41656"/>
                </a:lnTo>
                <a:lnTo>
                  <a:pt x="3163824" y="34544"/>
                </a:lnTo>
                <a:lnTo>
                  <a:pt x="3161029" y="31750"/>
                </a:lnTo>
                <a:close/>
              </a:path>
              <a:path w="3823970" h="76200">
                <a:moveTo>
                  <a:pt x="3186429" y="31750"/>
                </a:moveTo>
                <a:lnTo>
                  <a:pt x="3179445" y="31750"/>
                </a:lnTo>
                <a:lnTo>
                  <a:pt x="3176524" y="34544"/>
                </a:lnTo>
                <a:lnTo>
                  <a:pt x="3176524" y="41656"/>
                </a:lnTo>
                <a:lnTo>
                  <a:pt x="3179445" y="44450"/>
                </a:lnTo>
                <a:lnTo>
                  <a:pt x="3186429" y="44450"/>
                </a:lnTo>
                <a:lnTo>
                  <a:pt x="3189351" y="41656"/>
                </a:lnTo>
                <a:lnTo>
                  <a:pt x="3189351" y="34544"/>
                </a:lnTo>
                <a:lnTo>
                  <a:pt x="3186429" y="31750"/>
                </a:lnTo>
                <a:close/>
              </a:path>
              <a:path w="3823970" h="76200">
                <a:moveTo>
                  <a:pt x="3211829" y="31750"/>
                </a:moveTo>
                <a:lnTo>
                  <a:pt x="3204845" y="31750"/>
                </a:lnTo>
                <a:lnTo>
                  <a:pt x="3202051" y="34544"/>
                </a:lnTo>
                <a:lnTo>
                  <a:pt x="3202051" y="41656"/>
                </a:lnTo>
                <a:lnTo>
                  <a:pt x="3204845" y="44450"/>
                </a:lnTo>
                <a:lnTo>
                  <a:pt x="3211829" y="44450"/>
                </a:lnTo>
                <a:lnTo>
                  <a:pt x="3214751" y="41656"/>
                </a:lnTo>
                <a:lnTo>
                  <a:pt x="3214751" y="34544"/>
                </a:lnTo>
                <a:lnTo>
                  <a:pt x="3211829" y="31750"/>
                </a:lnTo>
                <a:close/>
              </a:path>
              <a:path w="3823970" h="76200">
                <a:moveTo>
                  <a:pt x="3237229" y="31750"/>
                </a:moveTo>
                <a:lnTo>
                  <a:pt x="3230245" y="31750"/>
                </a:lnTo>
                <a:lnTo>
                  <a:pt x="3227451" y="34544"/>
                </a:lnTo>
                <a:lnTo>
                  <a:pt x="3227451" y="41656"/>
                </a:lnTo>
                <a:lnTo>
                  <a:pt x="3230245" y="44450"/>
                </a:lnTo>
                <a:lnTo>
                  <a:pt x="3237229" y="44450"/>
                </a:lnTo>
                <a:lnTo>
                  <a:pt x="3240151" y="41656"/>
                </a:lnTo>
                <a:lnTo>
                  <a:pt x="3240151" y="34544"/>
                </a:lnTo>
                <a:lnTo>
                  <a:pt x="3237229" y="31750"/>
                </a:lnTo>
                <a:close/>
              </a:path>
              <a:path w="3823970" h="76200">
                <a:moveTo>
                  <a:pt x="3262629" y="31750"/>
                </a:moveTo>
                <a:lnTo>
                  <a:pt x="3255645" y="31750"/>
                </a:lnTo>
                <a:lnTo>
                  <a:pt x="3252851" y="34544"/>
                </a:lnTo>
                <a:lnTo>
                  <a:pt x="3252851" y="41656"/>
                </a:lnTo>
                <a:lnTo>
                  <a:pt x="3255645" y="44450"/>
                </a:lnTo>
                <a:lnTo>
                  <a:pt x="3262629" y="44450"/>
                </a:lnTo>
                <a:lnTo>
                  <a:pt x="3265551" y="41656"/>
                </a:lnTo>
                <a:lnTo>
                  <a:pt x="3265551" y="34544"/>
                </a:lnTo>
                <a:lnTo>
                  <a:pt x="3262629" y="31750"/>
                </a:lnTo>
                <a:close/>
              </a:path>
              <a:path w="3823970" h="76200">
                <a:moveTo>
                  <a:pt x="3288157" y="31750"/>
                </a:moveTo>
                <a:lnTo>
                  <a:pt x="3281045" y="31750"/>
                </a:lnTo>
                <a:lnTo>
                  <a:pt x="3278251" y="34544"/>
                </a:lnTo>
                <a:lnTo>
                  <a:pt x="3278251" y="41656"/>
                </a:lnTo>
                <a:lnTo>
                  <a:pt x="3281045" y="44450"/>
                </a:lnTo>
                <a:lnTo>
                  <a:pt x="3288157" y="44450"/>
                </a:lnTo>
                <a:lnTo>
                  <a:pt x="3290951" y="41656"/>
                </a:lnTo>
                <a:lnTo>
                  <a:pt x="3290951" y="34544"/>
                </a:lnTo>
                <a:lnTo>
                  <a:pt x="3288157" y="31750"/>
                </a:lnTo>
                <a:close/>
              </a:path>
              <a:path w="3823970" h="76200">
                <a:moveTo>
                  <a:pt x="3313557" y="31750"/>
                </a:moveTo>
                <a:lnTo>
                  <a:pt x="3306445" y="31750"/>
                </a:lnTo>
                <a:lnTo>
                  <a:pt x="3303651" y="34544"/>
                </a:lnTo>
                <a:lnTo>
                  <a:pt x="3303651" y="41656"/>
                </a:lnTo>
                <a:lnTo>
                  <a:pt x="3306445" y="44450"/>
                </a:lnTo>
                <a:lnTo>
                  <a:pt x="3313557" y="44450"/>
                </a:lnTo>
                <a:lnTo>
                  <a:pt x="3316351" y="41656"/>
                </a:lnTo>
                <a:lnTo>
                  <a:pt x="3316351" y="34544"/>
                </a:lnTo>
                <a:lnTo>
                  <a:pt x="3313557" y="31750"/>
                </a:lnTo>
                <a:close/>
              </a:path>
              <a:path w="3823970" h="76200">
                <a:moveTo>
                  <a:pt x="3338957" y="31750"/>
                </a:moveTo>
                <a:lnTo>
                  <a:pt x="3331845" y="31750"/>
                </a:lnTo>
                <a:lnTo>
                  <a:pt x="3329051" y="34544"/>
                </a:lnTo>
                <a:lnTo>
                  <a:pt x="3329051" y="41656"/>
                </a:lnTo>
                <a:lnTo>
                  <a:pt x="3331845" y="44450"/>
                </a:lnTo>
                <a:lnTo>
                  <a:pt x="3338957" y="44450"/>
                </a:lnTo>
                <a:lnTo>
                  <a:pt x="3341751" y="41656"/>
                </a:lnTo>
                <a:lnTo>
                  <a:pt x="3341751" y="34544"/>
                </a:lnTo>
                <a:lnTo>
                  <a:pt x="3338957" y="31750"/>
                </a:lnTo>
                <a:close/>
              </a:path>
              <a:path w="3823970" h="76200">
                <a:moveTo>
                  <a:pt x="3364357" y="31750"/>
                </a:moveTo>
                <a:lnTo>
                  <a:pt x="3357372" y="31750"/>
                </a:lnTo>
                <a:lnTo>
                  <a:pt x="3354451" y="34544"/>
                </a:lnTo>
                <a:lnTo>
                  <a:pt x="3354451" y="41656"/>
                </a:lnTo>
                <a:lnTo>
                  <a:pt x="3357372" y="44450"/>
                </a:lnTo>
                <a:lnTo>
                  <a:pt x="3364357" y="44450"/>
                </a:lnTo>
                <a:lnTo>
                  <a:pt x="3367151" y="41656"/>
                </a:lnTo>
                <a:lnTo>
                  <a:pt x="3367151" y="34544"/>
                </a:lnTo>
                <a:lnTo>
                  <a:pt x="3364357" y="31750"/>
                </a:lnTo>
                <a:close/>
              </a:path>
              <a:path w="3823970" h="76200">
                <a:moveTo>
                  <a:pt x="3389757" y="31750"/>
                </a:moveTo>
                <a:lnTo>
                  <a:pt x="3382772" y="31750"/>
                </a:lnTo>
                <a:lnTo>
                  <a:pt x="3379851" y="34544"/>
                </a:lnTo>
                <a:lnTo>
                  <a:pt x="3379851" y="41656"/>
                </a:lnTo>
                <a:lnTo>
                  <a:pt x="3382772" y="44450"/>
                </a:lnTo>
                <a:lnTo>
                  <a:pt x="3389757" y="44450"/>
                </a:lnTo>
                <a:lnTo>
                  <a:pt x="3392551" y="41656"/>
                </a:lnTo>
                <a:lnTo>
                  <a:pt x="3392551" y="34544"/>
                </a:lnTo>
                <a:lnTo>
                  <a:pt x="3389757" y="31750"/>
                </a:lnTo>
                <a:close/>
              </a:path>
              <a:path w="3823970" h="76200">
                <a:moveTo>
                  <a:pt x="3415157" y="31750"/>
                </a:moveTo>
                <a:lnTo>
                  <a:pt x="3408172" y="31750"/>
                </a:lnTo>
                <a:lnTo>
                  <a:pt x="3405251" y="34544"/>
                </a:lnTo>
                <a:lnTo>
                  <a:pt x="3405251" y="41656"/>
                </a:lnTo>
                <a:lnTo>
                  <a:pt x="3408172" y="44450"/>
                </a:lnTo>
                <a:lnTo>
                  <a:pt x="3415157" y="44450"/>
                </a:lnTo>
                <a:lnTo>
                  <a:pt x="3417951" y="41656"/>
                </a:lnTo>
                <a:lnTo>
                  <a:pt x="3417951" y="34544"/>
                </a:lnTo>
                <a:lnTo>
                  <a:pt x="3415157" y="31750"/>
                </a:lnTo>
                <a:close/>
              </a:path>
              <a:path w="3823970" h="76200">
                <a:moveTo>
                  <a:pt x="3440557" y="31750"/>
                </a:moveTo>
                <a:lnTo>
                  <a:pt x="3433572" y="31750"/>
                </a:lnTo>
                <a:lnTo>
                  <a:pt x="3430651" y="34544"/>
                </a:lnTo>
                <a:lnTo>
                  <a:pt x="3430651" y="41656"/>
                </a:lnTo>
                <a:lnTo>
                  <a:pt x="3433572" y="44450"/>
                </a:lnTo>
                <a:lnTo>
                  <a:pt x="3440557" y="44450"/>
                </a:lnTo>
                <a:lnTo>
                  <a:pt x="3443478" y="41656"/>
                </a:lnTo>
                <a:lnTo>
                  <a:pt x="3443478" y="34544"/>
                </a:lnTo>
                <a:lnTo>
                  <a:pt x="3440557" y="31750"/>
                </a:lnTo>
                <a:close/>
              </a:path>
              <a:path w="3823970" h="76200">
                <a:moveTo>
                  <a:pt x="3465957" y="31750"/>
                </a:moveTo>
                <a:lnTo>
                  <a:pt x="3458972" y="31750"/>
                </a:lnTo>
                <a:lnTo>
                  <a:pt x="3456178" y="34544"/>
                </a:lnTo>
                <a:lnTo>
                  <a:pt x="3456178" y="41656"/>
                </a:lnTo>
                <a:lnTo>
                  <a:pt x="3458972" y="44450"/>
                </a:lnTo>
                <a:lnTo>
                  <a:pt x="3465957" y="44450"/>
                </a:lnTo>
                <a:lnTo>
                  <a:pt x="3468878" y="41656"/>
                </a:lnTo>
                <a:lnTo>
                  <a:pt x="3468878" y="34544"/>
                </a:lnTo>
                <a:lnTo>
                  <a:pt x="3465957" y="31750"/>
                </a:lnTo>
                <a:close/>
              </a:path>
              <a:path w="3823970" h="76200">
                <a:moveTo>
                  <a:pt x="3491357" y="31750"/>
                </a:moveTo>
                <a:lnTo>
                  <a:pt x="3484372" y="31750"/>
                </a:lnTo>
                <a:lnTo>
                  <a:pt x="3481578" y="34544"/>
                </a:lnTo>
                <a:lnTo>
                  <a:pt x="3481578" y="41656"/>
                </a:lnTo>
                <a:lnTo>
                  <a:pt x="3484372" y="44450"/>
                </a:lnTo>
                <a:lnTo>
                  <a:pt x="3491357" y="44450"/>
                </a:lnTo>
                <a:lnTo>
                  <a:pt x="3494278" y="41656"/>
                </a:lnTo>
                <a:lnTo>
                  <a:pt x="3494278" y="34544"/>
                </a:lnTo>
                <a:lnTo>
                  <a:pt x="3491357" y="31750"/>
                </a:lnTo>
                <a:close/>
              </a:path>
              <a:path w="3823970" h="76200">
                <a:moveTo>
                  <a:pt x="3516757" y="31750"/>
                </a:moveTo>
                <a:lnTo>
                  <a:pt x="3509772" y="31750"/>
                </a:lnTo>
                <a:lnTo>
                  <a:pt x="3506978" y="34544"/>
                </a:lnTo>
                <a:lnTo>
                  <a:pt x="3506978" y="41656"/>
                </a:lnTo>
                <a:lnTo>
                  <a:pt x="3509772" y="44450"/>
                </a:lnTo>
                <a:lnTo>
                  <a:pt x="3516757" y="44450"/>
                </a:lnTo>
                <a:lnTo>
                  <a:pt x="3519678" y="41656"/>
                </a:lnTo>
                <a:lnTo>
                  <a:pt x="3519678" y="34544"/>
                </a:lnTo>
                <a:lnTo>
                  <a:pt x="3516757" y="31750"/>
                </a:lnTo>
                <a:close/>
              </a:path>
              <a:path w="3823970" h="76200">
                <a:moveTo>
                  <a:pt x="3542284" y="31750"/>
                </a:moveTo>
                <a:lnTo>
                  <a:pt x="3535172" y="31750"/>
                </a:lnTo>
                <a:lnTo>
                  <a:pt x="3532378" y="34544"/>
                </a:lnTo>
                <a:lnTo>
                  <a:pt x="3532378" y="41656"/>
                </a:lnTo>
                <a:lnTo>
                  <a:pt x="3535172" y="44450"/>
                </a:lnTo>
                <a:lnTo>
                  <a:pt x="3542284" y="44450"/>
                </a:lnTo>
                <a:lnTo>
                  <a:pt x="3545078" y="41656"/>
                </a:lnTo>
                <a:lnTo>
                  <a:pt x="3545078" y="34544"/>
                </a:lnTo>
                <a:lnTo>
                  <a:pt x="3542284" y="31750"/>
                </a:lnTo>
                <a:close/>
              </a:path>
              <a:path w="3823970" h="76200">
                <a:moveTo>
                  <a:pt x="3567684" y="31750"/>
                </a:moveTo>
                <a:lnTo>
                  <a:pt x="3560572" y="31750"/>
                </a:lnTo>
                <a:lnTo>
                  <a:pt x="3557778" y="34544"/>
                </a:lnTo>
                <a:lnTo>
                  <a:pt x="3557778" y="41656"/>
                </a:lnTo>
                <a:lnTo>
                  <a:pt x="3560572" y="44450"/>
                </a:lnTo>
                <a:lnTo>
                  <a:pt x="3567684" y="44450"/>
                </a:lnTo>
                <a:lnTo>
                  <a:pt x="3570478" y="41656"/>
                </a:lnTo>
                <a:lnTo>
                  <a:pt x="3570478" y="34544"/>
                </a:lnTo>
                <a:lnTo>
                  <a:pt x="3567684" y="31750"/>
                </a:lnTo>
                <a:close/>
              </a:path>
              <a:path w="3823970" h="76200">
                <a:moveTo>
                  <a:pt x="3593084" y="31750"/>
                </a:moveTo>
                <a:lnTo>
                  <a:pt x="3585972" y="31750"/>
                </a:lnTo>
                <a:lnTo>
                  <a:pt x="3583178" y="34544"/>
                </a:lnTo>
                <a:lnTo>
                  <a:pt x="3583178" y="41656"/>
                </a:lnTo>
                <a:lnTo>
                  <a:pt x="3585972" y="44450"/>
                </a:lnTo>
                <a:lnTo>
                  <a:pt x="3593084" y="44450"/>
                </a:lnTo>
                <a:lnTo>
                  <a:pt x="3595878" y="41656"/>
                </a:lnTo>
                <a:lnTo>
                  <a:pt x="3595878" y="34544"/>
                </a:lnTo>
                <a:lnTo>
                  <a:pt x="3593084" y="31750"/>
                </a:lnTo>
                <a:close/>
              </a:path>
              <a:path w="3823970" h="76200">
                <a:moveTo>
                  <a:pt x="3618484" y="31750"/>
                </a:moveTo>
                <a:lnTo>
                  <a:pt x="3611499" y="31750"/>
                </a:lnTo>
                <a:lnTo>
                  <a:pt x="3608578" y="34544"/>
                </a:lnTo>
                <a:lnTo>
                  <a:pt x="3608578" y="41656"/>
                </a:lnTo>
                <a:lnTo>
                  <a:pt x="3611499" y="44450"/>
                </a:lnTo>
                <a:lnTo>
                  <a:pt x="3618484" y="44450"/>
                </a:lnTo>
                <a:lnTo>
                  <a:pt x="3621278" y="41656"/>
                </a:lnTo>
                <a:lnTo>
                  <a:pt x="3621278" y="34544"/>
                </a:lnTo>
                <a:lnTo>
                  <a:pt x="3618484" y="31750"/>
                </a:lnTo>
                <a:close/>
              </a:path>
              <a:path w="3823970" h="76200">
                <a:moveTo>
                  <a:pt x="3643884" y="31750"/>
                </a:moveTo>
                <a:lnTo>
                  <a:pt x="3636899" y="31750"/>
                </a:lnTo>
                <a:lnTo>
                  <a:pt x="3633978" y="34544"/>
                </a:lnTo>
                <a:lnTo>
                  <a:pt x="3633978" y="41656"/>
                </a:lnTo>
                <a:lnTo>
                  <a:pt x="3636899" y="44450"/>
                </a:lnTo>
                <a:lnTo>
                  <a:pt x="3643884" y="44450"/>
                </a:lnTo>
                <a:lnTo>
                  <a:pt x="3646678" y="41656"/>
                </a:lnTo>
                <a:lnTo>
                  <a:pt x="3646678" y="34544"/>
                </a:lnTo>
                <a:lnTo>
                  <a:pt x="3643884" y="31750"/>
                </a:lnTo>
                <a:close/>
              </a:path>
              <a:path w="3823970" h="76200">
                <a:moveTo>
                  <a:pt x="3669284" y="31750"/>
                </a:moveTo>
                <a:lnTo>
                  <a:pt x="3662299" y="31750"/>
                </a:lnTo>
                <a:lnTo>
                  <a:pt x="3659378" y="34544"/>
                </a:lnTo>
                <a:lnTo>
                  <a:pt x="3659378" y="41656"/>
                </a:lnTo>
                <a:lnTo>
                  <a:pt x="3662299" y="44450"/>
                </a:lnTo>
                <a:lnTo>
                  <a:pt x="3669284" y="44450"/>
                </a:lnTo>
                <a:lnTo>
                  <a:pt x="3672078" y="41656"/>
                </a:lnTo>
                <a:lnTo>
                  <a:pt x="3672078" y="34544"/>
                </a:lnTo>
                <a:lnTo>
                  <a:pt x="3669284" y="31750"/>
                </a:lnTo>
                <a:close/>
              </a:path>
              <a:path w="3823970" h="76200">
                <a:moveTo>
                  <a:pt x="3694684" y="31750"/>
                </a:moveTo>
                <a:lnTo>
                  <a:pt x="3687699" y="31750"/>
                </a:lnTo>
                <a:lnTo>
                  <a:pt x="3684778" y="34544"/>
                </a:lnTo>
                <a:lnTo>
                  <a:pt x="3684778" y="41656"/>
                </a:lnTo>
                <a:lnTo>
                  <a:pt x="3687699" y="44450"/>
                </a:lnTo>
                <a:lnTo>
                  <a:pt x="3694684" y="44450"/>
                </a:lnTo>
                <a:lnTo>
                  <a:pt x="3697604" y="41656"/>
                </a:lnTo>
                <a:lnTo>
                  <a:pt x="3697604" y="34544"/>
                </a:lnTo>
                <a:lnTo>
                  <a:pt x="3694684" y="31750"/>
                </a:lnTo>
                <a:close/>
              </a:path>
              <a:path w="3823970" h="76200">
                <a:moveTo>
                  <a:pt x="3720084" y="31750"/>
                </a:moveTo>
                <a:lnTo>
                  <a:pt x="3713099" y="31750"/>
                </a:lnTo>
                <a:lnTo>
                  <a:pt x="3710304" y="34544"/>
                </a:lnTo>
                <a:lnTo>
                  <a:pt x="3710304" y="41656"/>
                </a:lnTo>
                <a:lnTo>
                  <a:pt x="3713099" y="44450"/>
                </a:lnTo>
                <a:lnTo>
                  <a:pt x="3720084" y="44450"/>
                </a:lnTo>
                <a:lnTo>
                  <a:pt x="3723004" y="41656"/>
                </a:lnTo>
                <a:lnTo>
                  <a:pt x="3723004" y="34544"/>
                </a:lnTo>
                <a:lnTo>
                  <a:pt x="3720084" y="31750"/>
                </a:lnTo>
                <a:close/>
              </a:path>
              <a:path w="3823970" h="76200">
                <a:moveTo>
                  <a:pt x="3785870" y="0"/>
                </a:moveTo>
                <a:lnTo>
                  <a:pt x="3771022" y="2988"/>
                </a:lnTo>
                <a:lnTo>
                  <a:pt x="3758914" y="11144"/>
                </a:lnTo>
                <a:lnTo>
                  <a:pt x="3750758" y="23252"/>
                </a:lnTo>
                <a:lnTo>
                  <a:pt x="3748485" y="34544"/>
                </a:lnTo>
                <a:lnTo>
                  <a:pt x="3748485" y="41656"/>
                </a:lnTo>
                <a:lnTo>
                  <a:pt x="3750758" y="52947"/>
                </a:lnTo>
                <a:lnTo>
                  <a:pt x="3758914" y="65055"/>
                </a:lnTo>
                <a:lnTo>
                  <a:pt x="3771022" y="73211"/>
                </a:lnTo>
                <a:lnTo>
                  <a:pt x="3785870" y="76200"/>
                </a:lnTo>
                <a:lnTo>
                  <a:pt x="3800717" y="73211"/>
                </a:lnTo>
                <a:lnTo>
                  <a:pt x="3812825" y="65055"/>
                </a:lnTo>
                <a:lnTo>
                  <a:pt x="3820981" y="52947"/>
                </a:lnTo>
                <a:lnTo>
                  <a:pt x="3822691" y="44450"/>
                </a:lnTo>
                <a:lnTo>
                  <a:pt x="3763899" y="44450"/>
                </a:lnTo>
                <a:lnTo>
                  <a:pt x="3761104" y="41656"/>
                </a:lnTo>
                <a:lnTo>
                  <a:pt x="3761104" y="34544"/>
                </a:lnTo>
                <a:lnTo>
                  <a:pt x="3763899" y="31750"/>
                </a:lnTo>
                <a:lnTo>
                  <a:pt x="3822691" y="31750"/>
                </a:lnTo>
                <a:lnTo>
                  <a:pt x="3820981" y="23252"/>
                </a:lnTo>
                <a:lnTo>
                  <a:pt x="3812825" y="11144"/>
                </a:lnTo>
                <a:lnTo>
                  <a:pt x="3800717" y="2988"/>
                </a:lnTo>
                <a:lnTo>
                  <a:pt x="3785870" y="0"/>
                </a:lnTo>
                <a:close/>
              </a:path>
              <a:path w="3823970" h="76200">
                <a:moveTo>
                  <a:pt x="3745484" y="31750"/>
                </a:moveTo>
                <a:lnTo>
                  <a:pt x="3738499" y="31750"/>
                </a:lnTo>
                <a:lnTo>
                  <a:pt x="3735704" y="34544"/>
                </a:lnTo>
                <a:lnTo>
                  <a:pt x="3735704" y="41656"/>
                </a:lnTo>
                <a:lnTo>
                  <a:pt x="3738499" y="44450"/>
                </a:lnTo>
                <a:lnTo>
                  <a:pt x="3745484" y="44450"/>
                </a:lnTo>
                <a:lnTo>
                  <a:pt x="3748404" y="41656"/>
                </a:lnTo>
                <a:lnTo>
                  <a:pt x="3748404" y="41254"/>
                </a:lnTo>
                <a:lnTo>
                  <a:pt x="3747770" y="38100"/>
                </a:lnTo>
                <a:lnTo>
                  <a:pt x="3748404" y="34945"/>
                </a:lnTo>
                <a:lnTo>
                  <a:pt x="3748404" y="34544"/>
                </a:lnTo>
                <a:lnTo>
                  <a:pt x="3745484" y="31750"/>
                </a:lnTo>
                <a:close/>
              </a:path>
              <a:path w="3823970" h="76200">
                <a:moveTo>
                  <a:pt x="3771011" y="31750"/>
                </a:moveTo>
                <a:lnTo>
                  <a:pt x="3763899" y="31750"/>
                </a:lnTo>
                <a:lnTo>
                  <a:pt x="3761104" y="34544"/>
                </a:lnTo>
                <a:lnTo>
                  <a:pt x="3761104" y="41656"/>
                </a:lnTo>
                <a:lnTo>
                  <a:pt x="3763899" y="44450"/>
                </a:lnTo>
                <a:lnTo>
                  <a:pt x="3771011" y="44450"/>
                </a:lnTo>
                <a:lnTo>
                  <a:pt x="3773804" y="41656"/>
                </a:lnTo>
                <a:lnTo>
                  <a:pt x="3773804" y="34544"/>
                </a:lnTo>
                <a:lnTo>
                  <a:pt x="3771011" y="31750"/>
                </a:lnTo>
                <a:close/>
              </a:path>
              <a:path w="3823970" h="76200">
                <a:moveTo>
                  <a:pt x="3822691" y="31750"/>
                </a:moveTo>
                <a:lnTo>
                  <a:pt x="3771011" y="31750"/>
                </a:lnTo>
                <a:lnTo>
                  <a:pt x="3773804" y="34544"/>
                </a:lnTo>
                <a:lnTo>
                  <a:pt x="3773804" y="41656"/>
                </a:lnTo>
                <a:lnTo>
                  <a:pt x="3771011" y="44450"/>
                </a:lnTo>
                <a:lnTo>
                  <a:pt x="3822691" y="44450"/>
                </a:lnTo>
                <a:lnTo>
                  <a:pt x="3823970" y="38100"/>
                </a:lnTo>
                <a:lnTo>
                  <a:pt x="3822691" y="31750"/>
                </a:lnTo>
                <a:close/>
              </a:path>
              <a:path w="3823970" h="76200">
                <a:moveTo>
                  <a:pt x="3748404" y="34945"/>
                </a:moveTo>
                <a:lnTo>
                  <a:pt x="3747770" y="38100"/>
                </a:lnTo>
                <a:lnTo>
                  <a:pt x="3748404" y="41254"/>
                </a:lnTo>
                <a:lnTo>
                  <a:pt x="3748404" y="34945"/>
                </a:lnTo>
                <a:close/>
              </a:path>
            </a:pathLst>
          </a:custGeom>
          <a:solidFill>
            <a:srgbClr val="7E7E7E"/>
          </a:solidFill>
        </p:spPr>
        <p:txBody>
          <a:bodyPr wrap="square" lIns="0" tIns="0" rIns="0" bIns="0" rtlCol="0"/>
          <a:lstStyle/>
          <a:p>
            <a:endParaRPr/>
          </a:p>
        </p:txBody>
      </p:sp>
      <p:sp>
        <p:nvSpPr>
          <p:cNvPr id="21" name="object 21"/>
          <p:cNvSpPr/>
          <p:nvPr/>
        </p:nvSpPr>
        <p:spPr>
          <a:xfrm>
            <a:off x="7004304" y="4707635"/>
            <a:ext cx="1120140" cy="189230"/>
          </a:xfrm>
          <a:custGeom>
            <a:avLst/>
            <a:gdLst/>
            <a:ahLst/>
            <a:cxnLst/>
            <a:rect l="l" t="t" r="r" b="b"/>
            <a:pathLst>
              <a:path w="1120140" h="189229">
                <a:moveTo>
                  <a:pt x="560070" y="0"/>
                </a:moveTo>
                <a:lnTo>
                  <a:pt x="0" y="46481"/>
                </a:lnTo>
                <a:lnTo>
                  <a:pt x="0" y="188975"/>
                </a:lnTo>
                <a:lnTo>
                  <a:pt x="5969" y="187451"/>
                </a:lnTo>
                <a:lnTo>
                  <a:pt x="19939" y="184531"/>
                </a:lnTo>
                <a:lnTo>
                  <a:pt x="125984" y="166496"/>
                </a:lnTo>
                <a:lnTo>
                  <a:pt x="178053" y="159003"/>
                </a:lnTo>
                <a:lnTo>
                  <a:pt x="237998" y="153034"/>
                </a:lnTo>
                <a:lnTo>
                  <a:pt x="307975" y="146938"/>
                </a:lnTo>
                <a:lnTo>
                  <a:pt x="466090" y="137921"/>
                </a:lnTo>
                <a:lnTo>
                  <a:pt x="1120140" y="137921"/>
                </a:lnTo>
                <a:lnTo>
                  <a:pt x="1120140" y="46481"/>
                </a:lnTo>
                <a:lnTo>
                  <a:pt x="560070" y="0"/>
                </a:lnTo>
                <a:close/>
              </a:path>
              <a:path w="1120140" h="189229">
                <a:moveTo>
                  <a:pt x="1120140" y="137921"/>
                </a:moveTo>
                <a:lnTo>
                  <a:pt x="646049" y="137921"/>
                </a:lnTo>
                <a:lnTo>
                  <a:pt x="806069" y="146938"/>
                </a:lnTo>
                <a:lnTo>
                  <a:pt x="938149" y="159003"/>
                </a:lnTo>
                <a:lnTo>
                  <a:pt x="992124" y="166496"/>
                </a:lnTo>
                <a:lnTo>
                  <a:pt x="1074166" y="179958"/>
                </a:lnTo>
                <a:lnTo>
                  <a:pt x="1116076" y="187451"/>
                </a:lnTo>
                <a:lnTo>
                  <a:pt x="1120140" y="188975"/>
                </a:lnTo>
                <a:lnTo>
                  <a:pt x="1120140" y="137921"/>
                </a:lnTo>
                <a:close/>
              </a:path>
            </a:pathLst>
          </a:custGeom>
          <a:solidFill>
            <a:srgbClr val="C0C0C0"/>
          </a:solidFill>
        </p:spPr>
        <p:txBody>
          <a:bodyPr wrap="square" lIns="0" tIns="0" rIns="0" bIns="0" rtlCol="0"/>
          <a:lstStyle/>
          <a:p>
            <a:endParaRPr/>
          </a:p>
        </p:txBody>
      </p:sp>
      <p:sp>
        <p:nvSpPr>
          <p:cNvPr id="22" name="object 22"/>
          <p:cNvSpPr/>
          <p:nvPr/>
        </p:nvSpPr>
        <p:spPr>
          <a:xfrm>
            <a:off x="6929628" y="4450079"/>
            <a:ext cx="1270000" cy="391795"/>
          </a:xfrm>
          <a:custGeom>
            <a:avLst/>
            <a:gdLst/>
            <a:ahLst/>
            <a:cxnLst/>
            <a:rect l="l" t="t" r="r" b="b"/>
            <a:pathLst>
              <a:path w="1270000" h="391795">
                <a:moveTo>
                  <a:pt x="0" y="391668"/>
                </a:moveTo>
                <a:lnTo>
                  <a:pt x="1269492" y="391668"/>
                </a:lnTo>
                <a:lnTo>
                  <a:pt x="1269492" y="0"/>
                </a:lnTo>
                <a:lnTo>
                  <a:pt x="0" y="0"/>
                </a:lnTo>
                <a:lnTo>
                  <a:pt x="0" y="391668"/>
                </a:lnTo>
                <a:close/>
              </a:path>
            </a:pathLst>
          </a:custGeom>
          <a:solidFill>
            <a:srgbClr val="F68B21"/>
          </a:solidFill>
        </p:spPr>
        <p:txBody>
          <a:bodyPr wrap="square" lIns="0" tIns="0" rIns="0" bIns="0" rtlCol="0"/>
          <a:lstStyle/>
          <a:p>
            <a:endParaRPr/>
          </a:p>
        </p:txBody>
      </p:sp>
      <p:sp>
        <p:nvSpPr>
          <p:cNvPr id="23" name="object 23"/>
          <p:cNvSpPr txBox="1"/>
          <p:nvPr/>
        </p:nvSpPr>
        <p:spPr>
          <a:xfrm>
            <a:off x="7016877" y="4533138"/>
            <a:ext cx="1095375" cy="226060"/>
          </a:xfrm>
          <a:prstGeom prst="rect">
            <a:avLst/>
          </a:prstGeom>
        </p:spPr>
        <p:txBody>
          <a:bodyPr vert="horz" wrap="square" lIns="0" tIns="0" rIns="0" bIns="0" rtlCol="0">
            <a:spAutoFit/>
          </a:bodyPr>
          <a:lstStyle/>
          <a:p>
            <a:pPr marL="12700">
              <a:lnSpc>
                <a:spcPct val="100000"/>
              </a:lnSpc>
            </a:pPr>
            <a:r>
              <a:rPr sz="1400" dirty="0">
                <a:solidFill>
                  <a:srgbClr val="FFFFFF"/>
                </a:solidFill>
                <a:latin typeface="微软雅黑"/>
                <a:cs typeface="微软雅黑"/>
              </a:rPr>
              <a:t>城市交通治理</a:t>
            </a:r>
            <a:endParaRPr sz="1400">
              <a:latin typeface="微软雅黑"/>
              <a:cs typeface="微软雅黑"/>
            </a:endParaRPr>
          </a:p>
        </p:txBody>
      </p:sp>
      <p:sp>
        <p:nvSpPr>
          <p:cNvPr id="24" name="object 24"/>
          <p:cNvSpPr/>
          <p:nvPr/>
        </p:nvSpPr>
        <p:spPr>
          <a:xfrm>
            <a:off x="7004304" y="5818632"/>
            <a:ext cx="1120140" cy="190500"/>
          </a:xfrm>
          <a:custGeom>
            <a:avLst/>
            <a:gdLst/>
            <a:ahLst/>
            <a:cxnLst/>
            <a:rect l="l" t="t" r="r" b="b"/>
            <a:pathLst>
              <a:path w="1120140" h="190500">
                <a:moveTo>
                  <a:pt x="560070" y="0"/>
                </a:moveTo>
                <a:lnTo>
                  <a:pt x="0" y="46863"/>
                </a:lnTo>
                <a:lnTo>
                  <a:pt x="0" y="190500"/>
                </a:lnTo>
                <a:lnTo>
                  <a:pt x="5969" y="188988"/>
                </a:lnTo>
                <a:lnTo>
                  <a:pt x="19939" y="185966"/>
                </a:lnTo>
                <a:lnTo>
                  <a:pt x="125984" y="167817"/>
                </a:lnTo>
                <a:lnTo>
                  <a:pt x="178053" y="160261"/>
                </a:lnTo>
                <a:lnTo>
                  <a:pt x="237998" y="154216"/>
                </a:lnTo>
                <a:lnTo>
                  <a:pt x="307975" y="148170"/>
                </a:lnTo>
                <a:lnTo>
                  <a:pt x="466090" y="139090"/>
                </a:lnTo>
                <a:lnTo>
                  <a:pt x="1120140" y="139090"/>
                </a:lnTo>
                <a:lnTo>
                  <a:pt x="1120140" y="46863"/>
                </a:lnTo>
                <a:lnTo>
                  <a:pt x="560070" y="0"/>
                </a:lnTo>
                <a:close/>
              </a:path>
              <a:path w="1120140" h="190500">
                <a:moveTo>
                  <a:pt x="1120140" y="139090"/>
                </a:moveTo>
                <a:lnTo>
                  <a:pt x="646049" y="139090"/>
                </a:lnTo>
                <a:lnTo>
                  <a:pt x="806069" y="148170"/>
                </a:lnTo>
                <a:lnTo>
                  <a:pt x="876046" y="154216"/>
                </a:lnTo>
                <a:lnTo>
                  <a:pt x="938149" y="160261"/>
                </a:lnTo>
                <a:lnTo>
                  <a:pt x="992124" y="167817"/>
                </a:lnTo>
                <a:lnTo>
                  <a:pt x="1100074" y="185966"/>
                </a:lnTo>
                <a:lnTo>
                  <a:pt x="1120140" y="190500"/>
                </a:lnTo>
                <a:lnTo>
                  <a:pt x="1120140" y="139090"/>
                </a:lnTo>
                <a:close/>
              </a:path>
            </a:pathLst>
          </a:custGeom>
          <a:solidFill>
            <a:srgbClr val="C0C0C0"/>
          </a:solidFill>
        </p:spPr>
        <p:txBody>
          <a:bodyPr wrap="square" lIns="0" tIns="0" rIns="0" bIns="0" rtlCol="0"/>
          <a:lstStyle/>
          <a:p>
            <a:endParaRPr/>
          </a:p>
        </p:txBody>
      </p:sp>
      <p:sp>
        <p:nvSpPr>
          <p:cNvPr id="25" name="object 25"/>
          <p:cNvSpPr/>
          <p:nvPr/>
        </p:nvSpPr>
        <p:spPr>
          <a:xfrm>
            <a:off x="6929628" y="5561076"/>
            <a:ext cx="1270000" cy="393700"/>
          </a:xfrm>
          <a:custGeom>
            <a:avLst/>
            <a:gdLst/>
            <a:ahLst/>
            <a:cxnLst/>
            <a:rect l="l" t="t" r="r" b="b"/>
            <a:pathLst>
              <a:path w="1270000" h="393700">
                <a:moveTo>
                  <a:pt x="0" y="393192"/>
                </a:moveTo>
                <a:lnTo>
                  <a:pt x="1269492" y="393192"/>
                </a:lnTo>
                <a:lnTo>
                  <a:pt x="1269492" y="0"/>
                </a:lnTo>
                <a:lnTo>
                  <a:pt x="0" y="0"/>
                </a:lnTo>
                <a:lnTo>
                  <a:pt x="0" y="393192"/>
                </a:lnTo>
                <a:close/>
              </a:path>
            </a:pathLst>
          </a:custGeom>
          <a:solidFill>
            <a:srgbClr val="52B5DD"/>
          </a:solidFill>
        </p:spPr>
        <p:txBody>
          <a:bodyPr wrap="square" lIns="0" tIns="0" rIns="0" bIns="0" rtlCol="0"/>
          <a:lstStyle/>
          <a:p>
            <a:endParaRPr/>
          </a:p>
        </p:txBody>
      </p:sp>
      <p:sp>
        <p:nvSpPr>
          <p:cNvPr id="26" name="object 26"/>
          <p:cNvSpPr txBox="1"/>
          <p:nvPr/>
        </p:nvSpPr>
        <p:spPr>
          <a:xfrm>
            <a:off x="7106793" y="5645099"/>
            <a:ext cx="916940" cy="226060"/>
          </a:xfrm>
          <a:prstGeom prst="rect">
            <a:avLst/>
          </a:prstGeom>
        </p:spPr>
        <p:txBody>
          <a:bodyPr vert="horz" wrap="square" lIns="0" tIns="0" rIns="0" bIns="0" rtlCol="0">
            <a:spAutoFit/>
          </a:bodyPr>
          <a:lstStyle/>
          <a:p>
            <a:pPr marL="12700">
              <a:lnSpc>
                <a:spcPct val="100000"/>
              </a:lnSpc>
            </a:pPr>
            <a:r>
              <a:rPr sz="1400" dirty="0">
                <a:solidFill>
                  <a:srgbClr val="FFFFFF"/>
                </a:solidFill>
                <a:latin typeface="微软雅黑"/>
                <a:cs typeface="微软雅黑"/>
              </a:rPr>
              <a:t>大数据交易</a:t>
            </a:r>
            <a:endParaRPr sz="1400">
              <a:latin typeface="微软雅黑"/>
              <a:cs typeface="微软雅黑"/>
            </a:endParaRPr>
          </a:p>
        </p:txBody>
      </p:sp>
      <p:sp>
        <p:nvSpPr>
          <p:cNvPr id="27" name="object 27"/>
          <p:cNvSpPr/>
          <p:nvPr/>
        </p:nvSpPr>
        <p:spPr>
          <a:xfrm>
            <a:off x="7642606" y="5213603"/>
            <a:ext cx="3823970" cy="76200"/>
          </a:xfrm>
          <a:custGeom>
            <a:avLst/>
            <a:gdLst/>
            <a:ahLst/>
            <a:cxnLst/>
            <a:rect l="l" t="t" r="r" b="b"/>
            <a:pathLst>
              <a:path w="3823970" h="76200">
                <a:moveTo>
                  <a:pt x="9905" y="31750"/>
                </a:moveTo>
                <a:lnTo>
                  <a:pt x="2794" y="31750"/>
                </a:lnTo>
                <a:lnTo>
                  <a:pt x="0" y="34544"/>
                </a:lnTo>
                <a:lnTo>
                  <a:pt x="0" y="41656"/>
                </a:lnTo>
                <a:lnTo>
                  <a:pt x="2794" y="44450"/>
                </a:lnTo>
                <a:lnTo>
                  <a:pt x="9905" y="44450"/>
                </a:lnTo>
                <a:lnTo>
                  <a:pt x="12700" y="41656"/>
                </a:lnTo>
                <a:lnTo>
                  <a:pt x="12700" y="34544"/>
                </a:lnTo>
                <a:lnTo>
                  <a:pt x="9905" y="31750"/>
                </a:lnTo>
                <a:close/>
              </a:path>
              <a:path w="3823970" h="76200">
                <a:moveTo>
                  <a:pt x="35305" y="31750"/>
                </a:moveTo>
                <a:lnTo>
                  <a:pt x="28194" y="31750"/>
                </a:lnTo>
                <a:lnTo>
                  <a:pt x="25400" y="34544"/>
                </a:lnTo>
                <a:lnTo>
                  <a:pt x="25400" y="41656"/>
                </a:lnTo>
                <a:lnTo>
                  <a:pt x="28194" y="44450"/>
                </a:lnTo>
                <a:lnTo>
                  <a:pt x="35305" y="44450"/>
                </a:lnTo>
                <a:lnTo>
                  <a:pt x="38100" y="41656"/>
                </a:lnTo>
                <a:lnTo>
                  <a:pt x="38100" y="34544"/>
                </a:lnTo>
                <a:lnTo>
                  <a:pt x="35305" y="31750"/>
                </a:lnTo>
                <a:close/>
              </a:path>
              <a:path w="3823970" h="76200">
                <a:moveTo>
                  <a:pt x="60705" y="31750"/>
                </a:moveTo>
                <a:lnTo>
                  <a:pt x="53721" y="31750"/>
                </a:lnTo>
                <a:lnTo>
                  <a:pt x="50800" y="34544"/>
                </a:lnTo>
                <a:lnTo>
                  <a:pt x="50800" y="41656"/>
                </a:lnTo>
                <a:lnTo>
                  <a:pt x="53721" y="44450"/>
                </a:lnTo>
                <a:lnTo>
                  <a:pt x="60705" y="44450"/>
                </a:lnTo>
                <a:lnTo>
                  <a:pt x="63500" y="41656"/>
                </a:lnTo>
                <a:lnTo>
                  <a:pt x="63500" y="34544"/>
                </a:lnTo>
                <a:lnTo>
                  <a:pt x="60705" y="31750"/>
                </a:lnTo>
                <a:close/>
              </a:path>
              <a:path w="3823970" h="76200">
                <a:moveTo>
                  <a:pt x="86105" y="31750"/>
                </a:moveTo>
                <a:lnTo>
                  <a:pt x="79121" y="31750"/>
                </a:lnTo>
                <a:lnTo>
                  <a:pt x="76200" y="34544"/>
                </a:lnTo>
                <a:lnTo>
                  <a:pt x="76200" y="41656"/>
                </a:lnTo>
                <a:lnTo>
                  <a:pt x="79121" y="44450"/>
                </a:lnTo>
                <a:lnTo>
                  <a:pt x="86105" y="44450"/>
                </a:lnTo>
                <a:lnTo>
                  <a:pt x="88900" y="41656"/>
                </a:lnTo>
                <a:lnTo>
                  <a:pt x="88900" y="34544"/>
                </a:lnTo>
                <a:lnTo>
                  <a:pt x="86105" y="31750"/>
                </a:lnTo>
                <a:close/>
              </a:path>
              <a:path w="3823970" h="76200">
                <a:moveTo>
                  <a:pt x="111505" y="31750"/>
                </a:moveTo>
                <a:lnTo>
                  <a:pt x="104521" y="31750"/>
                </a:lnTo>
                <a:lnTo>
                  <a:pt x="101600" y="34544"/>
                </a:lnTo>
                <a:lnTo>
                  <a:pt x="101600" y="41656"/>
                </a:lnTo>
                <a:lnTo>
                  <a:pt x="104521" y="44450"/>
                </a:lnTo>
                <a:lnTo>
                  <a:pt x="111505" y="44450"/>
                </a:lnTo>
                <a:lnTo>
                  <a:pt x="114300" y="41656"/>
                </a:lnTo>
                <a:lnTo>
                  <a:pt x="114300" y="34544"/>
                </a:lnTo>
                <a:lnTo>
                  <a:pt x="111505" y="31750"/>
                </a:lnTo>
                <a:close/>
              </a:path>
              <a:path w="3823970" h="76200">
                <a:moveTo>
                  <a:pt x="136905" y="31750"/>
                </a:moveTo>
                <a:lnTo>
                  <a:pt x="129921" y="31750"/>
                </a:lnTo>
                <a:lnTo>
                  <a:pt x="127000" y="34544"/>
                </a:lnTo>
                <a:lnTo>
                  <a:pt x="127000" y="41656"/>
                </a:lnTo>
                <a:lnTo>
                  <a:pt x="129921" y="44450"/>
                </a:lnTo>
                <a:lnTo>
                  <a:pt x="136905" y="44450"/>
                </a:lnTo>
                <a:lnTo>
                  <a:pt x="139826" y="41656"/>
                </a:lnTo>
                <a:lnTo>
                  <a:pt x="139826" y="34544"/>
                </a:lnTo>
                <a:lnTo>
                  <a:pt x="136905" y="31750"/>
                </a:lnTo>
                <a:close/>
              </a:path>
              <a:path w="3823970" h="76200">
                <a:moveTo>
                  <a:pt x="162305" y="31750"/>
                </a:moveTo>
                <a:lnTo>
                  <a:pt x="155321" y="31750"/>
                </a:lnTo>
                <a:lnTo>
                  <a:pt x="152526" y="34544"/>
                </a:lnTo>
                <a:lnTo>
                  <a:pt x="152526" y="41656"/>
                </a:lnTo>
                <a:lnTo>
                  <a:pt x="155321" y="44450"/>
                </a:lnTo>
                <a:lnTo>
                  <a:pt x="162305" y="44450"/>
                </a:lnTo>
                <a:lnTo>
                  <a:pt x="165226" y="41656"/>
                </a:lnTo>
                <a:lnTo>
                  <a:pt x="165226" y="34544"/>
                </a:lnTo>
                <a:lnTo>
                  <a:pt x="162305" y="31750"/>
                </a:lnTo>
                <a:close/>
              </a:path>
              <a:path w="3823970" h="76200">
                <a:moveTo>
                  <a:pt x="187705" y="31750"/>
                </a:moveTo>
                <a:lnTo>
                  <a:pt x="180721" y="31750"/>
                </a:lnTo>
                <a:lnTo>
                  <a:pt x="177926" y="34544"/>
                </a:lnTo>
                <a:lnTo>
                  <a:pt x="177926" y="41656"/>
                </a:lnTo>
                <a:lnTo>
                  <a:pt x="180721" y="44450"/>
                </a:lnTo>
                <a:lnTo>
                  <a:pt x="187705" y="44450"/>
                </a:lnTo>
                <a:lnTo>
                  <a:pt x="190626" y="41656"/>
                </a:lnTo>
                <a:lnTo>
                  <a:pt x="190626" y="34544"/>
                </a:lnTo>
                <a:lnTo>
                  <a:pt x="187705" y="31750"/>
                </a:lnTo>
                <a:close/>
              </a:path>
              <a:path w="3823970" h="76200">
                <a:moveTo>
                  <a:pt x="213233" y="31750"/>
                </a:moveTo>
                <a:lnTo>
                  <a:pt x="206121" y="31750"/>
                </a:lnTo>
                <a:lnTo>
                  <a:pt x="203326" y="34544"/>
                </a:lnTo>
                <a:lnTo>
                  <a:pt x="203326" y="41656"/>
                </a:lnTo>
                <a:lnTo>
                  <a:pt x="206121" y="44450"/>
                </a:lnTo>
                <a:lnTo>
                  <a:pt x="213233" y="44450"/>
                </a:lnTo>
                <a:lnTo>
                  <a:pt x="216026" y="41656"/>
                </a:lnTo>
                <a:lnTo>
                  <a:pt x="216026" y="34544"/>
                </a:lnTo>
                <a:lnTo>
                  <a:pt x="213233" y="31750"/>
                </a:lnTo>
                <a:close/>
              </a:path>
              <a:path w="3823970" h="76200">
                <a:moveTo>
                  <a:pt x="238633" y="31750"/>
                </a:moveTo>
                <a:lnTo>
                  <a:pt x="231521" y="31750"/>
                </a:lnTo>
                <a:lnTo>
                  <a:pt x="228726" y="34544"/>
                </a:lnTo>
                <a:lnTo>
                  <a:pt x="228726" y="41656"/>
                </a:lnTo>
                <a:lnTo>
                  <a:pt x="231521" y="44450"/>
                </a:lnTo>
                <a:lnTo>
                  <a:pt x="238633" y="44450"/>
                </a:lnTo>
                <a:lnTo>
                  <a:pt x="241426" y="41656"/>
                </a:lnTo>
                <a:lnTo>
                  <a:pt x="241426" y="34544"/>
                </a:lnTo>
                <a:lnTo>
                  <a:pt x="238633" y="31750"/>
                </a:lnTo>
                <a:close/>
              </a:path>
              <a:path w="3823970" h="76200">
                <a:moveTo>
                  <a:pt x="264033" y="31750"/>
                </a:moveTo>
                <a:lnTo>
                  <a:pt x="256921" y="31750"/>
                </a:lnTo>
                <a:lnTo>
                  <a:pt x="254126" y="34544"/>
                </a:lnTo>
                <a:lnTo>
                  <a:pt x="254126" y="41656"/>
                </a:lnTo>
                <a:lnTo>
                  <a:pt x="256921" y="44450"/>
                </a:lnTo>
                <a:lnTo>
                  <a:pt x="264033" y="44450"/>
                </a:lnTo>
                <a:lnTo>
                  <a:pt x="266826" y="41656"/>
                </a:lnTo>
                <a:lnTo>
                  <a:pt x="266826" y="34544"/>
                </a:lnTo>
                <a:lnTo>
                  <a:pt x="264033" y="31750"/>
                </a:lnTo>
                <a:close/>
              </a:path>
              <a:path w="3823970" h="76200">
                <a:moveTo>
                  <a:pt x="289433" y="31750"/>
                </a:moveTo>
                <a:lnTo>
                  <a:pt x="282321" y="31750"/>
                </a:lnTo>
                <a:lnTo>
                  <a:pt x="279526" y="34544"/>
                </a:lnTo>
                <a:lnTo>
                  <a:pt x="279526" y="41656"/>
                </a:lnTo>
                <a:lnTo>
                  <a:pt x="282321" y="44450"/>
                </a:lnTo>
                <a:lnTo>
                  <a:pt x="289433" y="44450"/>
                </a:lnTo>
                <a:lnTo>
                  <a:pt x="292226" y="41656"/>
                </a:lnTo>
                <a:lnTo>
                  <a:pt x="292226" y="34544"/>
                </a:lnTo>
                <a:lnTo>
                  <a:pt x="289433" y="31750"/>
                </a:lnTo>
                <a:close/>
              </a:path>
              <a:path w="3823970" h="76200">
                <a:moveTo>
                  <a:pt x="314833" y="31750"/>
                </a:moveTo>
                <a:lnTo>
                  <a:pt x="307848" y="31750"/>
                </a:lnTo>
                <a:lnTo>
                  <a:pt x="304926" y="34544"/>
                </a:lnTo>
                <a:lnTo>
                  <a:pt x="304926" y="41656"/>
                </a:lnTo>
                <a:lnTo>
                  <a:pt x="307848" y="44450"/>
                </a:lnTo>
                <a:lnTo>
                  <a:pt x="314833" y="44450"/>
                </a:lnTo>
                <a:lnTo>
                  <a:pt x="317626" y="41656"/>
                </a:lnTo>
                <a:lnTo>
                  <a:pt x="317626" y="34544"/>
                </a:lnTo>
                <a:lnTo>
                  <a:pt x="314833" y="31750"/>
                </a:lnTo>
                <a:close/>
              </a:path>
              <a:path w="3823970" h="76200">
                <a:moveTo>
                  <a:pt x="340233" y="31750"/>
                </a:moveTo>
                <a:lnTo>
                  <a:pt x="333248" y="31750"/>
                </a:lnTo>
                <a:lnTo>
                  <a:pt x="330326" y="34544"/>
                </a:lnTo>
                <a:lnTo>
                  <a:pt x="330326" y="41656"/>
                </a:lnTo>
                <a:lnTo>
                  <a:pt x="333248" y="44450"/>
                </a:lnTo>
                <a:lnTo>
                  <a:pt x="340233" y="44450"/>
                </a:lnTo>
                <a:lnTo>
                  <a:pt x="343026" y="41656"/>
                </a:lnTo>
                <a:lnTo>
                  <a:pt x="343026" y="34544"/>
                </a:lnTo>
                <a:lnTo>
                  <a:pt x="340233" y="31750"/>
                </a:lnTo>
                <a:close/>
              </a:path>
              <a:path w="3823970" h="76200">
                <a:moveTo>
                  <a:pt x="365633" y="31750"/>
                </a:moveTo>
                <a:lnTo>
                  <a:pt x="358648" y="31750"/>
                </a:lnTo>
                <a:lnTo>
                  <a:pt x="355726" y="34544"/>
                </a:lnTo>
                <a:lnTo>
                  <a:pt x="355726" y="41656"/>
                </a:lnTo>
                <a:lnTo>
                  <a:pt x="358648" y="44450"/>
                </a:lnTo>
                <a:lnTo>
                  <a:pt x="365633" y="44450"/>
                </a:lnTo>
                <a:lnTo>
                  <a:pt x="368426" y="41656"/>
                </a:lnTo>
                <a:lnTo>
                  <a:pt x="368426" y="34544"/>
                </a:lnTo>
                <a:lnTo>
                  <a:pt x="365633" y="31750"/>
                </a:lnTo>
                <a:close/>
              </a:path>
              <a:path w="3823970" h="76200">
                <a:moveTo>
                  <a:pt x="391033" y="31750"/>
                </a:moveTo>
                <a:lnTo>
                  <a:pt x="384048" y="31750"/>
                </a:lnTo>
                <a:lnTo>
                  <a:pt x="381126" y="34544"/>
                </a:lnTo>
                <a:lnTo>
                  <a:pt x="381126" y="41656"/>
                </a:lnTo>
                <a:lnTo>
                  <a:pt x="384048" y="44450"/>
                </a:lnTo>
                <a:lnTo>
                  <a:pt x="391033" y="44450"/>
                </a:lnTo>
                <a:lnTo>
                  <a:pt x="393953" y="41656"/>
                </a:lnTo>
                <a:lnTo>
                  <a:pt x="393953" y="34544"/>
                </a:lnTo>
                <a:lnTo>
                  <a:pt x="391033" y="31750"/>
                </a:lnTo>
                <a:close/>
              </a:path>
              <a:path w="3823970" h="76200">
                <a:moveTo>
                  <a:pt x="416433" y="31750"/>
                </a:moveTo>
                <a:lnTo>
                  <a:pt x="409448" y="31750"/>
                </a:lnTo>
                <a:lnTo>
                  <a:pt x="406653" y="34544"/>
                </a:lnTo>
                <a:lnTo>
                  <a:pt x="406653" y="41656"/>
                </a:lnTo>
                <a:lnTo>
                  <a:pt x="409448" y="44450"/>
                </a:lnTo>
                <a:lnTo>
                  <a:pt x="416433" y="44450"/>
                </a:lnTo>
                <a:lnTo>
                  <a:pt x="419353" y="41656"/>
                </a:lnTo>
                <a:lnTo>
                  <a:pt x="419353" y="34544"/>
                </a:lnTo>
                <a:lnTo>
                  <a:pt x="416433" y="31750"/>
                </a:lnTo>
                <a:close/>
              </a:path>
              <a:path w="3823970" h="76200">
                <a:moveTo>
                  <a:pt x="441833" y="31750"/>
                </a:moveTo>
                <a:lnTo>
                  <a:pt x="434848" y="31750"/>
                </a:lnTo>
                <a:lnTo>
                  <a:pt x="432053" y="34544"/>
                </a:lnTo>
                <a:lnTo>
                  <a:pt x="432053" y="41656"/>
                </a:lnTo>
                <a:lnTo>
                  <a:pt x="434848" y="44450"/>
                </a:lnTo>
                <a:lnTo>
                  <a:pt x="441833" y="44450"/>
                </a:lnTo>
                <a:lnTo>
                  <a:pt x="444753" y="41656"/>
                </a:lnTo>
                <a:lnTo>
                  <a:pt x="444753" y="34544"/>
                </a:lnTo>
                <a:lnTo>
                  <a:pt x="441833" y="31750"/>
                </a:lnTo>
                <a:close/>
              </a:path>
              <a:path w="3823970" h="76200">
                <a:moveTo>
                  <a:pt x="467233" y="31750"/>
                </a:moveTo>
                <a:lnTo>
                  <a:pt x="460248" y="31750"/>
                </a:lnTo>
                <a:lnTo>
                  <a:pt x="457453" y="34544"/>
                </a:lnTo>
                <a:lnTo>
                  <a:pt x="457453" y="41656"/>
                </a:lnTo>
                <a:lnTo>
                  <a:pt x="460248" y="44450"/>
                </a:lnTo>
                <a:lnTo>
                  <a:pt x="467233" y="44450"/>
                </a:lnTo>
                <a:lnTo>
                  <a:pt x="470153" y="41656"/>
                </a:lnTo>
                <a:lnTo>
                  <a:pt x="470153" y="34544"/>
                </a:lnTo>
                <a:lnTo>
                  <a:pt x="467233" y="31750"/>
                </a:lnTo>
                <a:close/>
              </a:path>
              <a:path w="3823970" h="76200">
                <a:moveTo>
                  <a:pt x="492760" y="31750"/>
                </a:moveTo>
                <a:lnTo>
                  <a:pt x="485648" y="31750"/>
                </a:lnTo>
                <a:lnTo>
                  <a:pt x="482853" y="34544"/>
                </a:lnTo>
                <a:lnTo>
                  <a:pt x="482853" y="41656"/>
                </a:lnTo>
                <a:lnTo>
                  <a:pt x="485648" y="44450"/>
                </a:lnTo>
                <a:lnTo>
                  <a:pt x="492760" y="44450"/>
                </a:lnTo>
                <a:lnTo>
                  <a:pt x="495553" y="41656"/>
                </a:lnTo>
                <a:lnTo>
                  <a:pt x="495553" y="34544"/>
                </a:lnTo>
                <a:lnTo>
                  <a:pt x="492760" y="31750"/>
                </a:lnTo>
                <a:close/>
              </a:path>
              <a:path w="3823970" h="76200">
                <a:moveTo>
                  <a:pt x="518160" y="31750"/>
                </a:moveTo>
                <a:lnTo>
                  <a:pt x="511048" y="31750"/>
                </a:lnTo>
                <a:lnTo>
                  <a:pt x="508253" y="34544"/>
                </a:lnTo>
                <a:lnTo>
                  <a:pt x="508253" y="41656"/>
                </a:lnTo>
                <a:lnTo>
                  <a:pt x="511048" y="44450"/>
                </a:lnTo>
                <a:lnTo>
                  <a:pt x="518160" y="44450"/>
                </a:lnTo>
                <a:lnTo>
                  <a:pt x="520953" y="41656"/>
                </a:lnTo>
                <a:lnTo>
                  <a:pt x="520953" y="34544"/>
                </a:lnTo>
                <a:lnTo>
                  <a:pt x="518160" y="31750"/>
                </a:lnTo>
                <a:close/>
              </a:path>
              <a:path w="3823970" h="76200">
                <a:moveTo>
                  <a:pt x="543560" y="31750"/>
                </a:moveTo>
                <a:lnTo>
                  <a:pt x="536448" y="31750"/>
                </a:lnTo>
                <a:lnTo>
                  <a:pt x="533653" y="34544"/>
                </a:lnTo>
                <a:lnTo>
                  <a:pt x="533653" y="41656"/>
                </a:lnTo>
                <a:lnTo>
                  <a:pt x="536448" y="44450"/>
                </a:lnTo>
                <a:lnTo>
                  <a:pt x="543560" y="44450"/>
                </a:lnTo>
                <a:lnTo>
                  <a:pt x="546353" y="41656"/>
                </a:lnTo>
                <a:lnTo>
                  <a:pt x="546353" y="34544"/>
                </a:lnTo>
                <a:lnTo>
                  <a:pt x="543560" y="31750"/>
                </a:lnTo>
                <a:close/>
              </a:path>
              <a:path w="3823970" h="76200">
                <a:moveTo>
                  <a:pt x="568960" y="31750"/>
                </a:moveTo>
                <a:lnTo>
                  <a:pt x="561975" y="31750"/>
                </a:lnTo>
                <a:lnTo>
                  <a:pt x="559053" y="34544"/>
                </a:lnTo>
                <a:lnTo>
                  <a:pt x="559053" y="41656"/>
                </a:lnTo>
                <a:lnTo>
                  <a:pt x="561975" y="44450"/>
                </a:lnTo>
                <a:lnTo>
                  <a:pt x="568960" y="44450"/>
                </a:lnTo>
                <a:lnTo>
                  <a:pt x="571753" y="41656"/>
                </a:lnTo>
                <a:lnTo>
                  <a:pt x="571753" y="34544"/>
                </a:lnTo>
                <a:lnTo>
                  <a:pt x="568960" y="31750"/>
                </a:lnTo>
                <a:close/>
              </a:path>
              <a:path w="3823970" h="76200">
                <a:moveTo>
                  <a:pt x="594360" y="31750"/>
                </a:moveTo>
                <a:lnTo>
                  <a:pt x="587375" y="31750"/>
                </a:lnTo>
                <a:lnTo>
                  <a:pt x="584453" y="34544"/>
                </a:lnTo>
                <a:lnTo>
                  <a:pt x="584453" y="41656"/>
                </a:lnTo>
                <a:lnTo>
                  <a:pt x="587375" y="44450"/>
                </a:lnTo>
                <a:lnTo>
                  <a:pt x="594360" y="44450"/>
                </a:lnTo>
                <a:lnTo>
                  <a:pt x="597153" y="41656"/>
                </a:lnTo>
                <a:lnTo>
                  <a:pt x="597153" y="34544"/>
                </a:lnTo>
                <a:lnTo>
                  <a:pt x="594360" y="31750"/>
                </a:lnTo>
                <a:close/>
              </a:path>
              <a:path w="3823970" h="76200">
                <a:moveTo>
                  <a:pt x="619760" y="31750"/>
                </a:moveTo>
                <a:lnTo>
                  <a:pt x="612775" y="31750"/>
                </a:lnTo>
                <a:lnTo>
                  <a:pt x="609853" y="34544"/>
                </a:lnTo>
                <a:lnTo>
                  <a:pt x="609853" y="41656"/>
                </a:lnTo>
                <a:lnTo>
                  <a:pt x="612775" y="44450"/>
                </a:lnTo>
                <a:lnTo>
                  <a:pt x="619760" y="44450"/>
                </a:lnTo>
                <a:lnTo>
                  <a:pt x="622553" y="41656"/>
                </a:lnTo>
                <a:lnTo>
                  <a:pt x="622553" y="34544"/>
                </a:lnTo>
                <a:lnTo>
                  <a:pt x="619760" y="31750"/>
                </a:lnTo>
                <a:close/>
              </a:path>
              <a:path w="3823970" h="76200">
                <a:moveTo>
                  <a:pt x="645160" y="31750"/>
                </a:moveTo>
                <a:lnTo>
                  <a:pt x="638175" y="31750"/>
                </a:lnTo>
                <a:lnTo>
                  <a:pt x="635253" y="34544"/>
                </a:lnTo>
                <a:lnTo>
                  <a:pt x="635253" y="41656"/>
                </a:lnTo>
                <a:lnTo>
                  <a:pt x="638175" y="44450"/>
                </a:lnTo>
                <a:lnTo>
                  <a:pt x="645160" y="44450"/>
                </a:lnTo>
                <a:lnTo>
                  <a:pt x="648080" y="41656"/>
                </a:lnTo>
                <a:lnTo>
                  <a:pt x="648080" y="34544"/>
                </a:lnTo>
                <a:lnTo>
                  <a:pt x="645160" y="31750"/>
                </a:lnTo>
                <a:close/>
              </a:path>
              <a:path w="3823970" h="76200">
                <a:moveTo>
                  <a:pt x="670560" y="31750"/>
                </a:moveTo>
                <a:lnTo>
                  <a:pt x="663575" y="31750"/>
                </a:lnTo>
                <a:lnTo>
                  <a:pt x="660780" y="34544"/>
                </a:lnTo>
                <a:lnTo>
                  <a:pt x="660780" y="41656"/>
                </a:lnTo>
                <a:lnTo>
                  <a:pt x="663575" y="44450"/>
                </a:lnTo>
                <a:lnTo>
                  <a:pt x="670560" y="44450"/>
                </a:lnTo>
                <a:lnTo>
                  <a:pt x="673480" y="41656"/>
                </a:lnTo>
                <a:lnTo>
                  <a:pt x="673480" y="34544"/>
                </a:lnTo>
                <a:lnTo>
                  <a:pt x="670560" y="31750"/>
                </a:lnTo>
                <a:close/>
              </a:path>
              <a:path w="3823970" h="76200">
                <a:moveTo>
                  <a:pt x="695960" y="31750"/>
                </a:moveTo>
                <a:lnTo>
                  <a:pt x="688975" y="31750"/>
                </a:lnTo>
                <a:lnTo>
                  <a:pt x="686180" y="34544"/>
                </a:lnTo>
                <a:lnTo>
                  <a:pt x="686180" y="41656"/>
                </a:lnTo>
                <a:lnTo>
                  <a:pt x="688975" y="44450"/>
                </a:lnTo>
                <a:lnTo>
                  <a:pt x="695960" y="44450"/>
                </a:lnTo>
                <a:lnTo>
                  <a:pt x="698880" y="41656"/>
                </a:lnTo>
                <a:lnTo>
                  <a:pt x="698880" y="34544"/>
                </a:lnTo>
                <a:lnTo>
                  <a:pt x="695960" y="31750"/>
                </a:lnTo>
                <a:close/>
              </a:path>
              <a:path w="3823970" h="76200">
                <a:moveTo>
                  <a:pt x="721360" y="31750"/>
                </a:moveTo>
                <a:lnTo>
                  <a:pt x="714375" y="31750"/>
                </a:lnTo>
                <a:lnTo>
                  <a:pt x="711580" y="34544"/>
                </a:lnTo>
                <a:lnTo>
                  <a:pt x="711580" y="41656"/>
                </a:lnTo>
                <a:lnTo>
                  <a:pt x="714375" y="44450"/>
                </a:lnTo>
                <a:lnTo>
                  <a:pt x="721360" y="44450"/>
                </a:lnTo>
                <a:lnTo>
                  <a:pt x="724280" y="41656"/>
                </a:lnTo>
                <a:lnTo>
                  <a:pt x="724280" y="34544"/>
                </a:lnTo>
                <a:lnTo>
                  <a:pt x="721360" y="31750"/>
                </a:lnTo>
                <a:close/>
              </a:path>
              <a:path w="3823970" h="76200">
                <a:moveTo>
                  <a:pt x="746887" y="31750"/>
                </a:moveTo>
                <a:lnTo>
                  <a:pt x="739775" y="31750"/>
                </a:lnTo>
                <a:lnTo>
                  <a:pt x="736980" y="34544"/>
                </a:lnTo>
                <a:lnTo>
                  <a:pt x="736980" y="41656"/>
                </a:lnTo>
                <a:lnTo>
                  <a:pt x="739775" y="44450"/>
                </a:lnTo>
                <a:lnTo>
                  <a:pt x="746887" y="44450"/>
                </a:lnTo>
                <a:lnTo>
                  <a:pt x="749680" y="41656"/>
                </a:lnTo>
                <a:lnTo>
                  <a:pt x="749680" y="34544"/>
                </a:lnTo>
                <a:lnTo>
                  <a:pt x="746887" y="31750"/>
                </a:lnTo>
                <a:close/>
              </a:path>
              <a:path w="3823970" h="76200">
                <a:moveTo>
                  <a:pt x="772287" y="31750"/>
                </a:moveTo>
                <a:lnTo>
                  <a:pt x="765175" y="31750"/>
                </a:lnTo>
                <a:lnTo>
                  <a:pt x="762380" y="34544"/>
                </a:lnTo>
                <a:lnTo>
                  <a:pt x="762380" y="41656"/>
                </a:lnTo>
                <a:lnTo>
                  <a:pt x="765175" y="44450"/>
                </a:lnTo>
                <a:lnTo>
                  <a:pt x="772287" y="44450"/>
                </a:lnTo>
                <a:lnTo>
                  <a:pt x="775080" y="41656"/>
                </a:lnTo>
                <a:lnTo>
                  <a:pt x="775080" y="34544"/>
                </a:lnTo>
                <a:lnTo>
                  <a:pt x="772287" y="31750"/>
                </a:lnTo>
                <a:close/>
              </a:path>
              <a:path w="3823970" h="76200">
                <a:moveTo>
                  <a:pt x="797687" y="31750"/>
                </a:moveTo>
                <a:lnTo>
                  <a:pt x="790575" y="31750"/>
                </a:lnTo>
                <a:lnTo>
                  <a:pt x="787780" y="34544"/>
                </a:lnTo>
                <a:lnTo>
                  <a:pt x="787780" y="41656"/>
                </a:lnTo>
                <a:lnTo>
                  <a:pt x="790575" y="44450"/>
                </a:lnTo>
                <a:lnTo>
                  <a:pt x="797687" y="44450"/>
                </a:lnTo>
                <a:lnTo>
                  <a:pt x="800480" y="41656"/>
                </a:lnTo>
                <a:lnTo>
                  <a:pt x="800480" y="34544"/>
                </a:lnTo>
                <a:lnTo>
                  <a:pt x="797687" y="31750"/>
                </a:lnTo>
                <a:close/>
              </a:path>
              <a:path w="3823970" h="76200">
                <a:moveTo>
                  <a:pt x="823087" y="31750"/>
                </a:moveTo>
                <a:lnTo>
                  <a:pt x="816101" y="31750"/>
                </a:lnTo>
                <a:lnTo>
                  <a:pt x="813180" y="34544"/>
                </a:lnTo>
                <a:lnTo>
                  <a:pt x="813180" y="41656"/>
                </a:lnTo>
                <a:lnTo>
                  <a:pt x="816101" y="44450"/>
                </a:lnTo>
                <a:lnTo>
                  <a:pt x="823087" y="44450"/>
                </a:lnTo>
                <a:lnTo>
                  <a:pt x="825880" y="41656"/>
                </a:lnTo>
                <a:lnTo>
                  <a:pt x="825880" y="34544"/>
                </a:lnTo>
                <a:lnTo>
                  <a:pt x="823087" y="31750"/>
                </a:lnTo>
                <a:close/>
              </a:path>
              <a:path w="3823970" h="76200">
                <a:moveTo>
                  <a:pt x="848487" y="31750"/>
                </a:moveTo>
                <a:lnTo>
                  <a:pt x="841501" y="31750"/>
                </a:lnTo>
                <a:lnTo>
                  <a:pt x="838580" y="34544"/>
                </a:lnTo>
                <a:lnTo>
                  <a:pt x="838580" y="41656"/>
                </a:lnTo>
                <a:lnTo>
                  <a:pt x="841501" y="44450"/>
                </a:lnTo>
                <a:lnTo>
                  <a:pt x="848487" y="44450"/>
                </a:lnTo>
                <a:lnTo>
                  <a:pt x="851280" y="41656"/>
                </a:lnTo>
                <a:lnTo>
                  <a:pt x="851280" y="34544"/>
                </a:lnTo>
                <a:lnTo>
                  <a:pt x="848487" y="31750"/>
                </a:lnTo>
                <a:close/>
              </a:path>
              <a:path w="3823970" h="76200">
                <a:moveTo>
                  <a:pt x="873887" y="31750"/>
                </a:moveTo>
                <a:lnTo>
                  <a:pt x="866901" y="31750"/>
                </a:lnTo>
                <a:lnTo>
                  <a:pt x="863980" y="34544"/>
                </a:lnTo>
                <a:lnTo>
                  <a:pt x="863980" y="41656"/>
                </a:lnTo>
                <a:lnTo>
                  <a:pt x="866901" y="44450"/>
                </a:lnTo>
                <a:lnTo>
                  <a:pt x="873887" y="44450"/>
                </a:lnTo>
                <a:lnTo>
                  <a:pt x="876680" y="41656"/>
                </a:lnTo>
                <a:lnTo>
                  <a:pt x="876680" y="34544"/>
                </a:lnTo>
                <a:lnTo>
                  <a:pt x="873887" y="31750"/>
                </a:lnTo>
                <a:close/>
              </a:path>
              <a:path w="3823970" h="76200">
                <a:moveTo>
                  <a:pt x="899287" y="31750"/>
                </a:moveTo>
                <a:lnTo>
                  <a:pt x="892301" y="31750"/>
                </a:lnTo>
                <a:lnTo>
                  <a:pt x="889380" y="34544"/>
                </a:lnTo>
                <a:lnTo>
                  <a:pt x="889380" y="41656"/>
                </a:lnTo>
                <a:lnTo>
                  <a:pt x="892301" y="44450"/>
                </a:lnTo>
                <a:lnTo>
                  <a:pt x="899287" y="44450"/>
                </a:lnTo>
                <a:lnTo>
                  <a:pt x="902208" y="41656"/>
                </a:lnTo>
                <a:lnTo>
                  <a:pt x="902208" y="34544"/>
                </a:lnTo>
                <a:lnTo>
                  <a:pt x="899287" y="31750"/>
                </a:lnTo>
                <a:close/>
              </a:path>
              <a:path w="3823970" h="76200">
                <a:moveTo>
                  <a:pt x="924687" y="31750"/>
                </a:moveTo>
                <a:lnTo>
                  <a:pt x="917701" y="31750"/>
                </a:lnTo>
                <a:lnTo>
                  <a:pt x="914908" y="34544"/>
                </a:lnTo>
                <a:lnTo>
                  <a:pt x="914908" y="41656"/>
                </a:lnTo>
                <a:lnTo>
                  <a:pt x="917701" y="44450"/>
                </a:lnTo>
                <a:lnTo>
                  <a:pt x="924687" y="44450"/>
                </a:lnTo>
                <a:lnTo>
                  <a:pt x="927608" y="41656"/>
                </a:lnTo>
                <a:lnTo>
                  <a:pt x="927608" y="34544"/>
                </a:lnTo>
                <a:lnTo>
                  <a:pt x="924687" y="31750"/>
                </a:lnTo>
                <a:close/>
              </a:path>
              <a:path w="3823970" h="76200">
                <a:moveTo>
                  <a:pt x="950087" y="31750"/>
                </a:moveTo>
                <a:lnTo>
                  <a:pt x="943101" y="31750"/>
                </a:lnTo>
                <a:lnTo>
                  <a:pt x="940308" y="34544"/>
                </a:lnTo>
                <a:lnTo>
                  <a:pt x="940308" y="41656"/>
                </a:lnTo>
                <a:lnTo>
                  <a:pt x="943101" y="44450"/>
                </a:lnTo>
                <a:lnTo>
                  <a:pt x="950087" y="44450"/>
                </a:lnTo>
                <a:lnTo>
                  <a:pt x="953008" y="41656"/>
                </a:lnTo>
                <a:lnTo>
                  <a:pt x="953008" y="34544"/>
                </a:lnTo>
                <a:lnTo>
                  <a:pt x="950087" y="31750"/>
                </a:lnTo>
                <a:close/>
              </a:path>
              <a:path w="3823970" h="76200">
                <a:moveTo>
                  <a:pt x="975487" y="31750"/>
                </a:moveTo>
                <a:lnTo>
                  <a:pt x="968501" y="31750"/>
                </a:lnTo>
                <a:lnTo>
                  <a:pt x="965708" y="34544"/>
                </a:lnTo>
                <a:lnTo>
                  <a:pt x="965708" y="41656"/>
                </a:lnTo>
                <a:lnTo>
                  <a:pt x="968501" y="44450"/>
                </a:lnTo>
                <a:lnTo>
                  <a:pt x="975487" y="44450"/>
                </a:lnTo>
                <a:lnTo>
                  <a:pt x="978408" y="41656"/>
                </a:lnTo>
                <a:lnTo>
                  <a:pt x="978408" y="34544"/>
                </a:lnTo>
                <a:lnTo>
                  <a:pt x="975487" y="31750"/>
                </a:lnTo>
                <a:close/>
              </a:path>
              <a:path w="3823970" h="76200">
                <a:moveTo>
                  <a:pt x="1001014" y="31750"/>
                </a:moveTo>
                <a:lnTo>
                  <a:pt x="993901" y="31750"/>
                </a:lnTo>
                <a:lnTo>
                  <a:pt x="991108" y="34544"/>
                </a:lnTo>
                <a:lnTo>
                  <a:pt x="991108" y="41656"/>
                </a:lnTo>
                <a:lnTo>
                  <a:pt x="993901" y="44450"/>
                </a:lnTo>
                <a:lnTo>
                  <a:pt x="1001014" y="44450"/>
                </a:lnTo>
                <a:lnTo>
                  <a:pt x="1003808" y="41656"/>
                </a:lnTo>
                <a:lnTo>
                  <a:pt x="1003808" y="34544"/>
                </a:lnTo>
                <a:lnTo>
                  <a:pt x="1001014" y="31750"/>
                </a:lnTo>
                <a:close/>
              </a:path>
              <a:path w="3823970" h="76200">
                <a:moveTo>
                  <a:pt x="1026414" y="31750"/>
                </a:moveTo>
                <a:lnTo>
                  <a:pt x="1019301" y="31750"/>
                </a:lnTo>
                <a:lnTo>
                  <a:pt x="1016508" y="34544"/>
                </a:lnTo>
                <a:lnTo>
                  <a:pt x="1016508" y="41656"/>
                </a:lnTo>
                <a:lnTo>
                  <a:pt x="1019301" y="44450"/>
                </a:lnTo>
                <a:lnTo>
                  <a:pt x="1026414" y="44450"/>
                </a:lnTo>
                <a:lnTo>
                  <a:pt x="1029208" y="41656"/>
                </a:lnTo>
                <a:lnTo>
                  <a:pt x="1029208" y="34544"/>
                </a:lnTo>
                <a:lnTo>
                  <a:pt x="1026414" y="31750"/>
                </a:lnTo>
                <a:close/>
              </a:path>
              <a:path w="3823970" h="76200">
                <a:moveTo>
                  <a:pt x="1051814" y="31750"/>
                </a:moveTo>
                <a:lnTo>
                  <a:pt x="1044701" y="31750"/>
                </a:lnTo>
                <a:lnTo>
                  <a:pt x="1041908" y="34544"/>
                </a:lnTo>
                <a:lnTo>
                  <a:pt x="1041908" y="41656"/>
                </a:lnTo>
                <a:lnTo>
                  <a:pt x="1044701" y="44450"/>
                </a:lnTo>
                <a:lnTo>
                  <a:pt x="1051814" y="44450"/>
                </a:lnTo>
                <a:lnTo>
                  <a:pt x="1054608" y="41656"/>
                </a:lnTo>
                <a:lnTo>
                  <a:pt x="1054608" y="34544"/>
                </a:lnTo>
                <a:lnTo>
                  <a:pt x="1051814" y="31750"/>
                </a:lnTo>
                <a:close/>
              </a:path>
              <a:path w="3823970" h="76200">
                <a:moveTo>
                  <a:pt x="1077214" y="31750"/>
                </a:moveTo>
                <a:lnTo>
                  <a:pt x="1070228" y="31750"/>
                </a:lnTo>
                <a:lnTo>
                  <a:pt x="1067308" y="34544"/>
                </a:lnTo>
                <a:lnTo>
                  <a:pt x="1067308" y="41656"/>
                </a:lnTo>
                <a:lnTo>
                  <a:pt x="1070228" y="44450"/>
                </a:lnTo>
                <a:lnTo>
                  <a:pt x="1077214" y="44450"/>
                </a:lnTo>
                <a:lnTo>
                  <a:pt x="1080008" y="41656"/>
                </a:lnTo>
                <a:lnTo>
                  <a:pt x="1080008" y="34544"/>
                </a:lnTo>
                <a:lnTo>
                  <a:pt x="1077214" y="31750"/>
                </a:lnTo>
                <a:close/>
              </a:path>
              <a:path w="3823970" h="76200">
                <a:moveTo>
                  <a:pt x="1102614" y="31750"/>
                </a:moveTo>
                <a:lnTo>
                  <a:pt x="1095628" y="31750"/>
                </a:lnTo>
                <a:lnTo>
                  <a:pt x="1092708" y="34544"/>
                </a:lnTo>
                <a:lnTo>
                  <a:pt x="1092708" y="41656"/>
                </a:lnTo>
                <a:lnTo>
                  <a:pt x="1095628" y="44450"/>
                </a:lnTo>
                <a:lnTo>
                  <a:pt x="1102614" y="44450"/>
                </a:lnTo>
                <a:lnTo>
                  <a:pt x="1105408" y="41656"/>
                </a:lnTo>
                <a:lnTo>
                  <a:pt x="1105408" y="34544"/>
                </a:lnTo>
                <a:lnTo>
                  <a:pt x="1102614" y="31750"/>
                </a:lnTo>
                <a:close/>
              </a:path>
              <a:path w="3823970" h="76200">
                <a:moveTo>
                  <a:pt x="1128014" y="31750"/>
                </a:moveTo>
                <a:lnTo>
                  <a:pt x="1121028" y="31750"/>
                </a:lnTo>
                <a:lnTo>
                  <a:pt x="1118108" y="34544"/>
                </a:lnTo>
                <a:lnTo>
                  <a:pt x="1118108" y="41656"/>
                </a:lnTo>
                <a:lnTo>
                  <a:pt x="1121028" y="44450"/>
                </a:lnTo>
                <a:lnTo>
                  <a:pt x="1128014" y="44450"/>
                </a:lnTo>
                <a:lnTo>
                  <a:pt x="1130808" y="41656"/>
                </a:lnTo>
                <a:lnTo>
                  <a:pt x="1130808" y="34544"/>
                </a:lnTo>
                <a:lnTo>
                  <a:pt x="1128014" y="31750"/>
                </a:lnTo>
                <a:close/>
              </a:path>
              <a:path w="3823970" h="76200">
                <a:moveTo>
                  <a:pt x="1153414" y="31750"/>
                </a:moveTo>
                <a:lnTo>
                  <a:pt x="1146428" y="31750"/>
                </a:lnTo>
                <a:lnTo>
                  <a:pt x="1143508" y="34544"/>
                </a:lnTo>
                <a:lnTo>
                  <a:pt x="1143508" y="41656"/>
                </a:lnTo>
                <a:lnTo>
                  <a:pt x="1146428" y="44450"/>
                </a:lnTo>
                <a:lnTo>
                  <a:pt x="1153414" y="44450"/>
                </a:lnTo>
                <a:lnTo>
                  <a:pt x="1156335" y="41656"/>
                </a:lnTo>
                <a:lnTo>
                  <a:pt x="1156335" y="34544"/>
                </a:lnTo>
                <a:lnTo>
                  <a:pt x="1153414" y="31750"/>
                </a:lnTo>
                <a:close/>
              </a:path>
              <a:path w="3823970" h="76200">
                <a:moveTo>
                  <a:pt x="1178814" y="31750"/>
                </a:moveTo>
                <a:lnTo>
                  <a:pt x="1171828" y="31750"/>
                </a:lnTo>
                <a:lnTo>
                  <a:pt x="1169035" y="34544"/>
                </a:lnTo>
                <a:lnTo>
                  <a:pt x="1169035" y="41656"/>
                </a:lnTo>
                <a:lnTo>
                  <a:pt x="1171828" y="44450"/>
                </a:lnTo>
                <a:lnTo>
                  <a:pt x="1178814" y="44450"/>
                </a:lnTo>
                <a:lnTo>
                  <a:pt x="1181735" y="41656"/>
                </a:lnTo>
                <a:lnTo>
                  <a:pt x="1181735" y="34544"/>
                </a:lnTo>
                <a:lnTo>
                  <a:pt x="1178814" y="31750"/>
                </a:lnTo>
                <a:close/>
              </a:path>
              <a:path w="3823970" h="76200">
                <a:moveTo>
                  <a:pt x="1204214" y="31750"/>
                </a:moveTo>
                <a:lnTo>
                  <a:pt x="1197228" y="31750"/>
                </a:lnTo>
                <a:lnTo>
                  <a:pt x="1194435" y="34544"/>
                </a:lnTo>
                <a:lnTo>
                  <a:pt x="1194435" y="41656"/>
                </a:lnTo>
                <a:lnTo>
                  <a:pt x="1197228" y="44450"/>
                </a:lnTo>
                <a:lnTo>
                  <a:pt x="1204214" y="44450"/>
                </a:lnTo>
                <a:lnTo>
                  <a:pt x="1207135" y="41656"/>
                </a:lnTo>
                <a:lnTo>
                  <a:pt x="1207135" y="34544"/>
                </a:lnTo>
                <a:lnTo>
                  <a:pt x="1204214" y="31750"/>
                </a:lnTo>
                <a:close/>
              </a:path>
              <a:path w="3823970" h="76200">
                <a:moveTo>
                  <a:pt x="1229614" y="31750"/>
                </a:moveTo>
                <a:lnTo>
                  <a:pt x="1222628" y="31750"/>
                </a:lnTo>
                <a:lnTo>
                  <a:pt x="1219835" y="34544"/>
                </a:lnTo>
                <a:lnTo>
                  <a:pt x="1219835" y="41656"/>
                </a:lnTo>
                <a:lnTo>
                  <a:pt x="1222628" y="44450"/>
                </a:lnTo>
                <a:lnTo>
                  <a:pt x="1229614" y="44450"/>
                </a:lnTo>
                <a:lnTo>
                  <a:pt x="1232535" y="41656"/>
                </a:lnTo>
                <a:lnTo>
                  <a:pt x="1232535" y="34544"/>
                </a:lnTo>
                <a:lnTo>
                  <a:pt x="1229614" y="31750"/>
                </a:lnTo>
                <a:close/>
              </a:path>
              <a:path w="3823970" h="76200">
                <a:moveTo>
                  <a:pt x="1255141" y="31750"/>
                </a:moveTo>
                <a:lnTo>
                  <a:pt x="1248028" y="31750"/>
                </a:lnTo>
                <a:lnTo>
                  <a:pt x="1245235" y="34544"/>
                </a:lnTo>
                <a:lnTo>
                  <a:pt x="1245235" y="41656"/>
                </a:lnTo>
                <a:lnTo>
                  <a:pt x="1248028" y="44450"/>
                </a:lnTo>
                <a:lnTo>
                  <a:pt x="1255141" y="44450"/>
                </a:lnTo>
                <a:lnTo>
                  <a:pt x="1257935" y="41656"/>
                </a:lnTo>
                <a:lnTo>
                  <a:pt x="1257935" y="34544"/>
                </a:lnTo>
                <a:lnTo>
                  <a:pt x="1255141" y="31750"/>
                </a:lnTo>
                <a:close/>
              </a:path>
              <a:path w="3823970" h="76200">
                <a:moveTo>
                  <a:pt x="1280541" y="31750"/>
                </a:moveTo>
                <a:lnTo>
                  <a:pt x="1273428" y="31750"/>
                </a:lnTo>
                <a:lnTo>
                  <a:pt x="1270635" y="34544"/>
                </a:lnTo>
                <a:lnTo>
                  <a:pt x="1270635" y="41656"/>
                </a:lnTo>
                <a:lnTo>
                  <a:pt x="1273428" y="44450"/>
                </a:lnTo>
                <a:lnTo>
                  <a:pt x="1280541" y="44450"/>
                </a:lnTo>
                <a:lnTo>
                  <a:pt x="1283335" y="41656"/>
                </a:lnTo>
                <a:lnTo>
                  <a:pt x="1283335" y="34544"/>
                </a:lnTo>
                <a:lnTo>
                  <a:pt x="1280541" y="31750"/>
                </a:lnTo>
                <a:close/>
              </a:path>
              <a:path w="3823970" h="76200">
                <a:moveTo>
                  <a:pt x="1305941" y="31750"/>
                </a:moveTo>
                <a:lnTo>
                  <a:pt x="1298828" y="31750"/>
                </a:lnTo>
                <a:lnTo>
                  <a:pt x="1296035" y="34544"/>
                </a:lnTo>
                <a:lnTo>
                  <a:pt x="1296035" y="41656"/>
                </a:lnTo>
                <a:lnTo>
                  <a:pt x="1298828" y="44450"/>
                </a:lnTo>
                <a:lnTo>
                  <a:pt x="1305941" y="44450"/>
                </a:lnTo>
                <a:lnTo>
                  <a:pt x="1308735" y="41656"/>
                </a:lnTo>
                <a:lnTo>
                  <a:pt x="1308735" y="34544"/>
                </a:lnTo>
                <a:lnTo>
                  <a:pt x="1305941" y="31750"/>
                </a:lnTo>
                <a:close/>
              </a:path>
              <a:path w="3823970" h="76200">
                <a:moveTo>
                  <a:pt x="1331341" y="31750"/>
                </a:moveTo>
                <a:lnTo>
                  <a:pt x="1324355" y="31750"/>
                </a:lnTo>
                <a:lnTo>
                  <a:pt x="1321435" y="34544"/>
                </a:lnTo>
                <a:lnTo>
                  <a:pt x="1321435" y="41656"/>
                </a:lnTo>
                <a:lnTo>
                  <a:pt x="1324355" y="44450"/>
                </a:lnTo>
                <a:lnTo>
                  <a:pt x="1331341" y="44450"/>
                </a:lnTo>
                <a:lnTo>
                  <a:pt x="1334135" y="41656"/>
                </a:lnTo>
                <a:lnTo>
                  <a:pt x="1334135" y="34544"/>
                </a:lnTo>
                <a:lnTo>
                  <a:pt x="1331341" y="31750"/>
                </a:lnTo>
                <a:close/>
              </a:path>
              <a:path w="3823970" h="76200">
                <a:moveTo>
                  <a:pt x="1356741" y="31750"/>
                </a:moveTo>
                <a:lnTo>
                  <a:pt x="1349755" y="31750"/>
                </a:lnTo>
                <a:lnTo>
                  <a:pt x="1346835" y="34544"/>
                </a:lnTo>
                <a:lnTo>
                  <a:pt x="1346835" y="41656"/>
                </a:lnTo>
                <a:lnTo>
                  <a:pt x="1349755" y="44450"/>
                </a:lnTo>
                <a:lnTo>
                  <a:pt x="1356741" y="44450"/>
                </a:lnTo>
                <a:lnTo>
                  <a:pt x="1359535" y="41656"/>
                </a:lnTo>
                <a:lnTo>
                  <a:pt x="1359535" y="34544"/>
                </a:lnTo>
                <a:lnTo>
                  <a:pt x="1356741" y="31750"/>
                </a:lnTo>
                <a:close/>
              </a:path>
              <a:path w="3823970" h="76200">
                <a:moveTo>
                  <a:pt x="1382141" y="31750"/>
                </a:moveTo>
                <a:lnTo>
                  <a:pt x="1375155" y="31750"/>
                </a:lnTo>
                <a:lnTo>
                  <a:pt x="1372235" y="34544"/>
                </a:lnTo>
                <a:lnTo>
                  <a:pt x="1372235" y="41656"/>
                </a:lnTo>
                <a:lnTo>
                  <a:pt x="1375155" y="44450"/>
                </a:lnTo>
                <a:lnTo>
                  <a:pt x="1382141" y="44450"/>
                </a:lnTo>
                <a:lnTo>
                  <a:pt x="1384935" y="41656"/>
                </a:lnTo>
                <a:lnTo>
                  <a:pt x="1384935" y="34544"/>
                </a:lnTo>
                <a:lnTo>
                  <a:pt x="1382141" y="31750"/>
                </a:lnTo>
                <a:close/>
              </a:path>
              <a:path w="3823970" h="76200">
                <a:moveTo>
                  <a:pt x="1407541" y="31750"/>
                </a:moveTo>
                <a:lnTo>
                  <a:pt x="1400555" y="31750"/>
                </a:lnTo>
                <a:lnTo>
                  <a:pt x="1397635" y="34544"/>
                </a:lnTo>
                <a:lnTo>
                  <a:pt x="1397635" y="41656"/>
                </a:lnTo>
                <a:lnTo>
                  <a:pt x="1400555" y="44450"/>
                </a:lnTo>
                <a:lnTo>
                  <a:pt x="1407541" y="44450"/>
                </a:lnTo>
                <a:lnTo>
                  <a:pt x="1410462" y="41656"/>
                </a:lnTo>
                <a:lnTo>
                  <a:pt x="1410462" y="34544"/>
                </a:lnTo>
                <a:lnTo>
                  <a:pt x="1407541" y="31750"/>
                </a:lnTo>
                <a:close/>
              </a:path>
              <a:path w="3823970" h="76200">
                <a:moveTo>
                  <a:pt x="1432941" y="31750"/>
                </a:moveTo>
                <a:lnTo>
                  <a:pt x="1425955" y="31750"/>
                </a:lnTo>
                <a:lnTo>
                  <a:pt x="1423162" y="34544"/>
                </a:lnTo>
                <a:lnTo>
                  <a:pt x="1423162" y="41656"/>
                </a:lnTo>
                <a:lnTo>
                  <a:pt x="1425955" y="44450"/>
                </a:lnTo>
                <a:lnTo>
                  <a:pt x="1432941" y="44450"/>
                </a:lnTo>
                <a:lnTo>
                  <a:pt x="1435862" y="41656"/>
                </a:lnTo>
                <a:lnTo>
                  <a:pt x="1435862" y="34544"/>
                </a:lnTo>
                <a:lnTo>
                  <a:pt x="1432941" y="31750"/>
                </a:lnTo>
                <a:close/>
              </a:path>
              <a:path w="3823970" h="76200">
                <a:moveTo>
                  <a:pt x="1458341" y="31750"/>
                </a:moveTo>
                <a:lnTo>
                  <a:pt x="1451355" y="31750"/>
                </a:lnTo>
                <a:lnTo>
                  <a:pt x="1448562" y="34544"/>
                </a:lnTo>
                <a:lnTo>
                  <a:pt x="1448562" y="41656"/>
                </a:lnTo>
                <a:lnTo>
                  <a:pt x="1451355" y="44450"/>
                </a:lnTo>
                <a:lnTo>
                  <a:pt x="1458341" y="44450"/>
                </a:lnTo>
                <a:lnTo>
                  <a:pt x="1461262" y="41656"/>
                </a:lnTo>
                <a:lnTo>
                  <a:pt x="1461262" y="34544"/>
                </a:lnTo>
                <a:lnTo>
                  <a:pt x="1458341" y="31750"/>
                </a:lnTo>
                <a:close/>
              </a:path>
              <a:path w="3823970" h="76200">
                <a:moveTo>
                  <a:pt x="1483741" y="31750"/>
                </a:moveTo>
                <a:lnTo>
                  <a:pt x="1476755" y="31750"/>
                </a:lnTo>
                <a:lnTo>
                  <a:pt x="1473962" y="34544"/>
                </a:lnTo>
                <a:lnTo>
                  <a:pt x="1473962" y="41656"/>
                </a:lnTo>
                <a:lnTo>
                  <a:pt x="1476755" y="44450"/>
                </a:lnTo>
                <a:lnTo>
                  <a:pt x="1483741" y="44450"/>
                </a:lnTo>
                <a:lnTo>
                  <a:pt x="1486662" y="41656"/>
                </a:lnTo>
                <a:lnTo>
                  <a:pt x="1486662" y="34544"/>
                </a:lnTo>
                <a:lnTo>
                  <a:pt x="1483741" y="31750"/>
                </a:lnTo>
                <a:close/>
              </a:path>
              <a:path w="3823970" h="76200">
                <a:moveTo>
                  <a:pt x="1509268" y="31750"/>
                </a:moveTo>
                <a:lnTo>
                  <a:pt x="1502155" y="31750"/>
                </a:lnTo>
                <a:lnTo>
                  <a:pt x="1499362" y="34544"/>
                </a:lnTo>
                <a:lnTo>
                  <a:pt x="1499362" y="41656"/>
                </a:lnTo>
                <a:lnTo>
                  <a:pt x="1502155" y="44450"/>
                </a:lnTo>
                <a:lnTo>
                  <a:pt x="1509268" y="44450"/>
                </a:lnTo>
                <a:lnTo>
                  <a:pt x="1512062" y="41656"/>
                </a:lnTo>
                <a:lnTo>
                  <a:pt x="1512062" y="34544"/>
                </a:lnTo>
                <a:lnTo>
                  <a:pt x="1509268" y="31750"/>
                </a:lnTo>
                <a:close/>
              </a:path>
              <a:path w="3823970" h="76200">
                <a:moveTo>
                  <a:pt x="1534668" y="31750"/>
                </a:moveTo>
                <a:lnTo>
                  <a:pt x="1527555" y="31750"/>
                </a:lnTo>
                <a:lnTo>
                  <a:pt x="1524762" y="34544"/>
                </a:lnTo>
                <a:lnTo>
                  <a:pt x="1524762" y="41656"/>
                </a:lnTo>
                <a:lnTo>
                  <a:pt x="1527555" y="44450"/>
                </a:lnTo>
                <a:lnTo>
                  <a:pt x="1534668" y="44450"/>
                </a:lnTo>
                <a:lnTo>
                  <a:pt x="1537462" y="41656"/>
                </a:lnTo>
                <a:lnTo>
                  <a:pt x="1537462" y="34544"/>
                </a:lnTo>
                <a:lnTo>
                  <a:pt x="1534668" y="31750"/>
                </a:lnTo>
                <a:close/>
              </a:path>
              <a:path w="3823970" h="76200">
                <a:moveTo>
                  <a:pt x="1560068" y="31750"/>
                </a:moveTo>
                <a:lnTo>
                  <a:pt x="1552955" y="31750"/>
                </a:lnTo>
                <a:lnTo>
                  <a:pt x="1550162" y="34544"/>
                </a:lnTo>
                <a:lnTo>
                  <a:pt x="1550162" y="41656"/>
                </a:lnTo>
                <a:lnTo>
                  <a:pt x="1552955" y="44450"/>
                </a:lnTo>
                <a:lnTo>
                  <a:pt x="1560068" y="44450"/>
                </a:lnTo>
                <a:lnTo>
                  <a:pt x="1562862" y="41656"/>
                </a:lnTo>
                <a:lnTo>
                  <a:pt x="1562862" y="34544"/>
                </a:lnTo>
                <a:lnTo>
                  <a:pt x="1560068" y="31750"/>
                </a:lnTo>
                <a:close/>
              </a:path>
              <a:path w="3823970" h="76200">
                <a:moveTo>
                  <a:pt x="1585468" y="31750"/>
                </a:moveTo>
                <a:lnTo>
                  <a:pt x="1578483" y="31750"/>
                </a:lnTo>
                <a:lnTo>
                  <a:pt x="1575562" y="34544"/>
                </a:lnTo>
                <a:lnTo>
                  <a:pt x="1575562" y="41656"/>
                </a:lnTo>
                <a:lnTo>
                  <a:pt x="1578483" y="44450"/>
                </a:lnTo>
                <a:lnTo>
                  <a:pt x="1585468" y="44450"/>
                </a:lnTo>
                <a:lnTo>
                  <a:pt x="1588262" y="41656"/>
                </a:lnTo>
                <a:lnTo>
                  <a:pt x="1588262" y="34544"/>
                </a:lnTo>
                <a:lnTo>
                  <a:pt x="1585468" y="31750"/>
                </a:lnTo>
                <a:close/>
              </a:path>
              <a:path w="3823970" h="76200">
                <a:moveTo>
                  <a:pt x="1610868" y="31750"/>
                </a:moveTo>
                <a:lnTo>
                  <a:pt x="1603883" y="31750"/>
                </a:lnTo>
                <a:lnTo>
                  <a:pt x="1600962" y="34544"/>
                </a:lnTo>
                <a:lnTo>
                  <a:pt x="1600962" y="41656"/>
                </a:lnTo>
                <a:lnTo>
                  <a:pt x="1603883" y="44450"/>
                </a:lnTo>
                <a:lnTo>
                  <a:pt x="1610868" y="44450"/>
                </a:lnTo>
                <a:lnTo>
                  <a:pt x="1613662" y="41656"/>
                </a:lnTo>
                <a:lnTo>
                  <a:pt x="1613662" y="34544"/>
                </a:lnTo>
                <a:lnTo>
                  <a:pt x="1610868" y="31750"/>
                </a:lnTo>
                <a:close/>
              </a:path>
              <a:path w="3823970" h="76200">
                <a:moveTo>
                  <a:pt x="1636268" y="31750"/>
                </a:moveTo>
                <a:lnTo>
                  <a:pt x="1629283" y="31750"/>
                </a:lnTo>
                <a:lnTo>
                  <a:pt x="1626362" y="34544"/>
                </a:lnTo>
                <a:lnTo>
                  <a:pt x="1626362" y="41656"/>
                </a:lnTo>
                <a:lnTo>
                  <a:pt x="1629283" y="44450"/>
                </a:lnTo>
                <a:lnTo>
                  <a:pt x="1636268" y="44450"/>
                </a:lnTo>
                <a:lnTo>
                  <a:pt x="1639062" y="41656"/>
                </a:lnTo>
                <a:lnTo>
                  <a:pt x="1639062" y="34544"/>
                </a:lnTo>
                <a:lnTo>
                  <a:pt x="1636268" y="31750"/>
                </a:lnTo>
                <a:close/>
              </a:path>
              <a:path w="3823970" h="76200">
                <a:moveTo>
                  <a:pt x="1661668" y="31750"/>
                </a:moveTo>
                <a:lnTo>
                  <a:pt x="1654683" y="31750"/>
                </a:lnTo>
                <a:lnTo>
                  <a:pt x="1651762" y="34544"/>
                </a:lnTo>
                <a:lnTo>
                  <a:pt x="1651762" y="41656"/>
                </a:lnTo>
                <a:lnTo>
                  <a:pt x="1654683" y="44450"/>
                </a:lnTo>
                <a:lnTo>
                  <a:pt x="1661668" y="44450"/>
                </a:lnTo>
                <a:lnTo>
                  <a:pt x="1664589" y="41656"/>
                </a:lnTo>
                <a:lnTo>
                  <a:pt x="1664589" y="34544"/>
                </a:lnTo>
                <a:lnTo>
                  <a:pt x="1661668" y="31750"/>
                </a:lnTo>
                <a:close/>
              </a:path>
              <a:path w="3823970" h="76200">
                <a:moveTo>
                  <a:pt x="1687068" y="31750"/>
                </a:moveTo>
                <a:lnTo>
                  <a:pt x="1680083" y="31750"/>
                </a:lnTo>
                <a:lnTo>
                  <a:pt x="1677289" y="34544"/>
                </a:lnTo>
                <a:lnTo>
                  <a:pt x="1677289" y="41656"/>
                </a:lnTo>
                <a:lnTo>
                  <a:pt x="1680083" y="44450"/>
                </a:lnTo>
                <a:lnTo>
                  <a:pt x="1687068" y="44450"/>
                </a:lnTo>
                <a:lnTo>
                  <a:pt x="1689989" y="41656"/>
                </a:lnTo>
                <a:lnTo>
                  <a:pt x="1689989" y="34544"/>
                </a:lnTo>
                <a:lnTo>
                  <a:pt x="1687068" y="31750"/>
                </a:lnTo>
                <a:close/>
              </a:path>
              <a:path w="3823970" h="76200">
                <a:moveTo>
                  <a:pt x="1712468" y="31750"/>
                </a:moveTo>
                <a:lnTo>
                  <a:pt x="1705483" y="31750"/>
                </a:lnTo>
                <a:lnTo>
                  <a:pt x="1702689" y="34544"/>
                </a:lnTo>
                <a:lnTo>
                  <a:pt x="1702689" y="41656"/>
                </a:lnTo>
                <a:lnTo>
                  <a:pt x="1705483" y="44450"/>
                </a:lnTo>
                <a:lnTo>
                  <a:pt x="1712468" y="44450"/>
                </a:lnTo>
                <a:lnTo>
                  <a:pt x="1715389" y="41656"/>
                </a:lnTo>
                <a:lnTo>
                  <a:pt x="1715389" y="34544"/>
                </a:lnTo>
                <a:lnTo>
                  <a:pt x="1712468" y="31750"/>
                </a:lnTo>
                <a:close/>
              </a:path>
              <a:path w="3823970" h="76200">
                <a:moveTo>
                  <a:pt x="1737868" y="31750"/>
                </a:moveTo>
                <a:lnTo>
                  <a:pt x="1730883" y="31750"/>
                </a:lnTo>
                <a:lnTo>
                  <a:pt x="1728089" y="34544"/>
                </a:lnTo>
                <a:lnTo>
                  <a:pt x="1728089" y="41656"/>
                </a:lnTo>
                <a:lnTo>
                  <a:pt x="1730883" y="44450"/>
                </a:lnTo>
                <a:lnTo>
                  <a:pt x="1737868" y="44450"/>
                </a:lnTo>
                <a:lnTo>
                  <a:pt x="1740789" y="41656"/>
                </a:lnTo>
                <a:lnTo>
                  <a:pt x="1740789" y="34544"/>
                </a:lnTo>
                <a:lnTo>
                  <a:pt x="1737868" y="31750"/>
                </a:lnTo>
                <a:close/>
              </a:path>
              <a:path w="3823970" h="76200">
                <a:moveTo>
                  <a:pt x="1763395" y="31750"/>
                </a:moveTo>
                <a:lnTo>
                  <a:pt x="1756283" y="31750"/>
                </a:lnTo>
                <a:lnTo>
                  <a:pt x="1753489" y="34544"/>
                </a:lnTo>
                <a:lnTo>
                  <a:pt x="1753489" y="41656"/>
                </a:lnTo>
                <a:lnTo>
                  <a:pt x="1756283" y="44450"/>
                </a:lnTo>
                <a:lnTo>
                  <a:pt x="1763395" y="44450"/>
                </a:lnTo>
                <a:lnTo>
                  <a:pt x="1766189" y="41656"/>
                </a:lnTo>
                <a:lnTo>
                  <a:pt x="1766189" y="34544"/>
                </a:lnTo>
                <a:lnTo>
                  <a:pt x="1763395" y="31750"/>
                </a:lnTo>
                <a:close/>
              </a:path>
              <a:path w="3823970" h="76200">
                <a:moveTo>
                  <a:pt x="1788795" y="31750"/>
                </a:moveTo>
                <a:lnTo>
                  <a:pt x="1781683" y="31750"/>
                </a:lnTo>
                <a:lnTo>
                  <a:pt x="1778889" y="34544"/>
                </a:lnTo>
                <a:lnTo>
                  <a:pt x="1778889" y="41656"/>
                </a:lnTo>
                <a:lnTo>
                  <a:pt x="1781683" y="44450"/>
                </a:lnTo>
                <a:lnTo>
                  <a:pt x="1788795" y="44450"/>
                </a:lnTo>
                <a:lnTo>
                  <a:pt x="1791589" y="41656"/>
                </a:lnTo>
                <a:lnTo>
                  <a:pt x="1791589" y="34544"/>
                </a:lnTo>
                <a:lnTo>
                  <a:pt x="1788795" y="31750"/>
                </a:lnTo>
                <a:close/>
              </a:path>
              <a:path w="3823970" h="76200">
                <a:moveTo>
                  <a:pt x="1814195" y="31750"/>
                </a:moveTo>
                <a:lnTo>
                  <a:pt x="1807083" y="31750"/>
                </a:lnTo>
                <a:lnTo>
                  <a:pt x="1804289" y="34544"/>
                </a:lnTo>
                <a:lnTo>
                  <a:pt x="1804289" y="41656"/>
                </a:lnTo>
                <a:lnTo>
                  <a:pt x="1807083" y="44450"/>
                </a:lnTo>
                <a:lnTo>
                  <a:pt x="1814195" y="44450"/>
                </a:lnTo>
                <a:lnTo>
                  <a:pt x="1816989" y="41656"/>
                </a:lnTo>
                <a:lnTo>
                  <a:pt x="1816989" y="34544"/>
                </a:lnTo>
                <a:lnTo>
                  <a:pt x="1814195" y="31750"/>
                </a:lnTo>
                <a:close/>
              </a:path>
              <a:path w="3823970" h="76200">
                <a:moveTo>
                  <a:pt x="1839595" y="31750"/>
                </a:moveTo>
                <a:lnTo>
                  <a:pt x="1832610" y="31750"/>
                </a:lnTo>
                <a:lnTo>
                  <a:pt x="1829689" y="34544"/>
                </a:lnTo>
                <a:lnTo>
                  <a:pt x="1829689" y="41656"/>
                </a:lnTo>
                <a:lnTo>
                  <a:pt x="1832610" y="44450"/>
                </a:lnTo>
                <a:lnTo>
                  <a:pt x="1839595" y="44450"/>
                </a:lnTo>
                <a:lnTo>
                  <a:pt x="1842389" y="41656"/>
                </a:lnTo>
                <a:lnTo>
                  <a:pt x="1842389" y="34544"/>
                </a:lnTo>
                <a:lnTo>
                  <a:pt x="1839595" y="31750"/>
                </a:lnTo>
                <a:close/>
              </a:path>
              <a:path w="3823970" h="76200">
                <a:moveTo>
                  <a:pt x="1864995" y="31750"/>
                </a:moveTo>
                <a:lnTo>
                  <a:pt x="1858010" y="31750"/>
                </a:lnTo>
                <a:lnTo>
                  <a:pt x="1855089" y="34544"/>
                </a:lnTo>
                <a:lnTo>
                  <a:pt x="1855089" y="41656"/>
                </a:lnTo>
                <a:lnTo>
                  <a:pt x="1858010" y="44450"/>
                </a:lnTo>
                <a:lnTo>
                  <a:pt x="1864995" y="44450"/>
                </a:lnTo>
                <a:lnTo>
                  <a:pt x="1867789" y="41656"/>
                </a:lnTo>
                <a:lnTo>
                  <a:pt x="1867789" y="34544"/>
                </a:lnTo>
                <a:lnTo>
                  <a:pt x="1864995" y="31750"/>
                </a:lnTo>
                <a:close/>
              </a:path>
              <a:path w="3823970" h="76200">
                <a:moveTo>
                  <a:pt x="1890395" y="31750"/>
                </a:moveTo>
                <a:lnTo>
                  <a:pt x="1883410" y="31750"/>
                </a:lnTo>
                <a:lnTo>
                  <a:pt x="1880489" y="34544"/>
                </a:lnTo>
                <a:lnTo>
                  <a:pt x="1880489" y="41656"/>
                </a:lnTo>
                <a:lnTo>
                  <a:pt x="1883410" y="44450"/>
                </a:lnTo>
                <a:lnTo>
                  <a:pt x="1890395" y="44450"/>
                </a:lnTo>
                <a:lnTo>
                  <a:pt x="1893189" y="41656"/>
                </a:lnTo>
                <a:lnTo>
                  <a:pt x="1893189" y="34544"/>
                </a:lnTo>
                <a:lnTo>
                  <a:pt x="1890395" y="31750"/>
                </a:lnTo>
                <a:close/>
              </a:path>
              <a:path w="3823970" h="76200">
                <a:moveTo>
                  <a:pt x="1915795" y="31750"/>
                </a:moveTo>
                <a:lnTo>
                  <a:pt x="1908810" y="31750"/>
                </a:lnTo>
                <a:lnTo>
                  <a:pt x="1905889" y="34544"/>
                </a:lnTo>
                <a:lnTo>
                  <a:pt x="1905889" y="41656"/>
                </a:lnTo>
                <a:lnTo>
                  <a:pt x="1908810" y="44450"/>
                </a:lnTo>
                <a:lnTo>
                  <a:pt x="1915795" y="44450"/>
                </a:lnTo>
                <a:lnTo>
                  <a:pt x="1918716" y="41656"/>
                </a:lnTo>
                <a:lnTo>
                  <a:pt x="1918716" y="34544"/>
                </a:lnTo>
                <a:lnTo>
                  <a:pt x="1915795" y="31750"/>
                </a:lnTo>
                <a:close/>
              </a:path>
              <a:path w="3823970" h="76200">
                <a:moveTo>
                  <a:pt x="1941195" y="31750"/>
                </a:moveTo>
                <a:lnTo>
                  <a:pt x="1934210" y="31750"/>
                </a:lnTo>
                <a:lnTo>
                  <a:pt x="1931416" y="34544"/>
                </a:lnTo>
                <a:lnTo>
                  <a:pt x="1931416" y="41656"/>
                </a:lnTo>
                <a:lnTo>
                  <a:pt x="1934210" y="44450"/>
                </a:lnTo>
                <a:lnTo>
                  <a:pt x="1941195" y="44450"/>
                </a:lnTo>
                <a:lnTo>
                  <a:pt x="1944116" y="41656"/>
                </a:lnTo>
                <a:lnTo>
                  <a:pt x="1944116" y="34544"/>
                </a:lnTo>
                <a:lnTo>
                  <a:pt x="1941195" y="31750"/>
                </a:lnTo>
                <a:close/>
              </a:path>
              <a:path w="3823970" h="76200">
                <a:moveTo>
                  <a:pt x="1966595" y="31750"/>
                </a:moveTo>
                <a:lnTo>
                  <a:pt x="1959610" y="31750"/>
                </a:lnTo>
                <a:lnTo>
                  <a:pt x="1956816" y="34544"/>
                </a:lnTo>
                <a:lnTo>
                  <a:pt x="1956816" y="41656"/>
                </a:lnTo>
                <a:lnTo>
                  <a:pt x="1959610" y="44450"/>
                </a:lnTo>
                <a:lnTo>
                  <a:pt x="1966595" y="44450"/>
                </a:lnTo>
                <a:lnTo>
                  <a:pt x="1969516" y="41656"/>
                </a:lnTo>
                <a:lnTo>
                  <a:pt x="1969516" y="34544"/>
                </a:lnTo>
                <a:lnTo>
                  <a:pt x="1966595" y="31750"/>
                </a:lnTo>
                <a:close/>
              </a:path>
              <a:path w="3823970" h="76200">
                <a:moveTo>
                  <a:pt x="1991995" y="31750"/>
                </a:moveTo>
                <a:lnTo>
                  <a:pt x="1985010" y="31750"/>
                </a:lnTo>
                <a:lnTo>
                  <a:pt x="1982216" y="34544"/>
                </a:lnTo>
                <a:lnTo>
                  <a:pt x="1982216" y="41656"/>
                </a:lnTo>
                <a:lnTo>
                  <a:pt x="1985010" y="44450"/>
                </a:lnTo>
                <a:lnTo>
                  <a:pt x="1991995" y="44450"/>
                </a:lnTo>
                <a:lnTo>
                  <a:pt x="1994916" y="41656"/>
                </a:lnTo>
                <a:lnTo>
                  <a:pt x="1994916" y="34544"/>
                </a:lnTo>
                <a:lnTo>
                  <a:pt x="1991995" y="31750"/>
                </a:lnTo>
                <a:close/>
              </a:path>
              <a:path w="3823970" h="76200">
                <a:moveTo>
                  <a:pt x="2017522" y="31750"/>
                </a:moveTo>
                <a:lnTo>
                  <a:pt x="2010410" y="31750"/>
                </a:lnTo>
                <a:lnTo>
                  <a:pt x="2007616" y="34544"/>
                </a:lnTo>
                <a:lnTo>
                  <a:pt x="2007616" y="41656"/>
                </a:lnTo>
                <a:lnTo>
                  <a:pt x="2010410" y="44450"/>
                </a:lnTo>
                <a:lnTo>
                  <a:pt x="2017522" y="44450"/>
                </a:lnTo>
                <a:lnTo>
                  <a:pt x="2020316" y="41656"/>
                </a:lnTo>
                <a:lnTo>
                  <a:pt x="2020316" y="34544"/>
                </a:lnTo>
                <a:lnTo>
                  <a:pt x="2017522" y="31750"/>
                </a:lnTo>
                <a:close/>
              </a:path>
              <a:path w="3823970" h="76200">
                <a:moveTo>
                  <a:pt x="2042922" y="31750"/>
                </a:moveTo>
                <a:lnTo>
                  <a:pt x="2035810" y="31750"/>
                </a:lnTo>
                <a:lnTo>
                  <a:pt x="2033016" y="34544"/>
                </a:lnTo>
                <a:lnTo>
                  <a:pt x="2033016" y="41656"/>
                </a:lnTo>
                <a:lnTo>
                  <a:pt x="2035810" y="44450"/>
                </a:lnTo>
                <a:lnTo>
                  <a:pt x="2042922" y="44450"/>
                </a:lnTo>
                <a:lnTo>
                  <a:pt x="2045716" y="41656"/>
                </a:lnTo>
                <a:lnTo>
                  <a:pt x="2045716" y="34544"/>
                </a:lnTo>
                <a:lnTo>
                  <a:pt x="2042922" y="31750"/>
                </a:lnTo>
                <a:close/>
              </a:path>
              <a:path w="3823970" h="76200">
                <a:moveTo>
                  <a:pt x="2068322" y="31750"/>
                </a:moveTo>
                <a:lnTo>
                  <a:pt x="2061210" y="31750"/>
                </a:lnTo>
                <a:lnTo>
                  <a:pt x="2058416" y="34544"/>
                </a:lnTo>
                <a:lnTo>
                  <a:pt x="2058416" y="41656"/>
                </a:lnTo>
                <a:lnTo>
                  <a:pt x="2061210" y="44450"/>
                </a:lnTo>
                <a:lnTo>
                  <a:pt x="2068322" y="44450"/>
                </a:lnTo>
                <a:lnTo>
                  <a:pt x="2071116" y="41656"/>
                </a:lnTo>
                <a:lnTo>
                  <a:pt x="2071116" y="34544"/>
                </a:lnTo>
                <a:lnTo>
                  <a:pt x="2068322" y="31750"/>
                </a:lnTo>
                <a:close/>
              </a:path>
              <a:path w="3823970" h="76200">
                <a:moveTo>
                  <a:pt x="2093722" y="31750"/>
                </a:moveTo>
                <a:lnTo>
                  <a:pt x="2086737" y="31750"/>
                </a:lnTo>
                <a:lnTo>
                  <a:pt x="2083816" y="34544"/>
                </a:lnTo>
                <a:lnTo>
                  <a:pt x="2083816" y="41656"/>
                </a:lnTo>
                <a:lnTo>
                  <a:pt x="2086737" y="44450"/>
                </a:lnTo>
                <a:lnTo>
                  <a:pt x="2093722" y="44450"/>
                </a:lnTo>
                <a:lnTo>
                  <a:pt x="2096516" y="41656"/>
                </a:lnTo>
                <a:lnTo>
                  <a:pt x="2096516" y="34544"/>
                </a:lnTo>
                <a:lnTo>
                  <a:pt x="2093722" y="31750"/>
                </a:lnTo>
                <a:close/>
              </a:path>
              <a:path w="3823970" h="76200">
                <a:moveTo>
                  <a:pt x="2119122" y="31750"/>
                </a:moveTo>
                <a:lnTo>
                  <a:pt x="2112137" y="31750"/>
                </a:lnTo>
                <a:lnTo>
                  <a:pt x="2109216" y="34544"/>
                </a:lnTo>
                <a:lnTo>
                  <a:pt x="2109216" y="41656"/>
                </a:lnTo>
                <a:lnTo>
                  <a:pt x="2112137" y="44450"/>
                </a:lnTo>
                <a:lnTo>
                  <a:pt x="2119122" y="44450"/>
                </a:lnTo>
                <a:lnTo>
                  <a:pt x="2121916" y="41656"/>
                </a:lnTo>
                <a:lnTo>
                  <a:pt x="2121916" y="34544"/>
                </a:lnTo>
                <a:lnTo>
                  <a:pt x="2119122" y="31750"/>
                </a:lnTo>
                <a:close/>
              </a:path>
              <a:path w="3823970" h="76200">
                <a:moveTo>
                  <a:pt x="2144522" y="31750"/>
                </a:moveTo>
                <a:lnTo>
                  <a:pt x="2137537" y="31750"/>
                </a:lnTo>
                <a:lnTo>
                  <a:pt x="2134616" y="34544"/>
                </a:lnTo>
                <a:lnTo>
                  <a:pt x="2134616" y="41656"/>
                </a:lnTo>
                <a:lnTo>
                  <a:pt x="2137537" y="44450"/>
                </a:lnTo>
                <a:lnTo>
                  <a:pt x="2144522" y="44450"/>
                </a:lnTo>
                <a:lnTo>
                  <a:pt x="2147316" y="41656"/>
                </a:lnTo>
                <a:lnTo>
                  <a:pt x="2147316" y="34544"/>
                </a:lnTo>
                <a:lnTo>
                  <a:pt x="2144522" y="31750"/>
                </a:lnTo>
                <a:close/>
              </a:path>
              <a:path w="3823970" h="76200">
                <a:moveTo>
                  <a:pt x="2169922" y="31750"/>
                </a:moveTo>
                <a:lnTo>
                  <a:pt x="2162937" y="31750"/>
                </a:lnTo>
                <a:lnTo>
                  <a:pt x="2160016" y="34544"/>
                </a:lnTo>
                <a:lnTo>
                  <a:pt x="2160016" y="41656"/>
                </a:lnTo>
                <a:lnTo>
                  <a:pt x="2162937" y="44450"/>
                </a:lnTo>
                <a:lnTo>
                  <a:pt x="2169922" y="44450"/>
                </a:lnTo>
                <a:lnTo>
                  <a:pt x="2172843" y="41656"/>
                </a:lnTo>
                <a:lnTo>
                  <a:pt x="2172843" y="34544"/>
                </a:lnTo>
                <a:lnTo>
                  <a:pt x="2169922" y="31750"/>
                </a:lnTo>
                <a:close/>
              </a:path>
              <a:path w="3823970" h="76200">
                <a:moveTo>
                  <a:pt x="2195322" y="31750"/>
                </a:moveTo>
                <a:lnTo>
                  <a:pt x="2188337" y="31750"/>
                </a:lnTo>
                <a:lnTo>
                  <a:pt x="2185543" y="34544"/>
                </a:lnTo>
                <a:lnTo>
                  <a:pt x="2185543" y="41656"/>
                </a:lnTo>
                <a:lnTo>
                  <a:pt x="2188337" y="44450"/>
                </a:lnTo>
                <a:lnTo>
                  <a:pt x="2195322" y="44450"/>
                </a:lnTo>
                <a:lnTo>
                  <a:pt x="2198243" y="41656"/>
                </a:lnTo>
                <a:lnTo>
                  <a:pt x="2198243" y="34544"/>
                </a:lnTo>
                <a:lnTo>
                  <a:pt x="2195322" y="31750"/>
                </a:lnTo>
                <a:close/>
              </a:path>
              <a:path w="3823970" h="76200">
                <a:moveTo>
                  <a:pt x="2220722" y="31750"/>
                </a:moveTo>
                <a:lnTo>
                  <a:pt x="2213737" y="31750"/>
                </a:lnTo>
                <a:lnTo>
                  <a:pt x="2210943" y="34544"/>
                </a:lnTo>
                <a:lnTo>
                  <a:pt x="2210943" y="41656"/>
                </a:lnTo>
                <a:lnTo>
                  <a:pt x="2213737" y="44450"/>
                </a:lnTo>
                <a:lnTo>
                  <a:pt x="2220722" y="44450"/>
                </a:lnTo>
                <a:lnTo>
                  <a:pt x="2223643" y="41656"/>
                </a:lnTo>
                <a:lnTo>
                  <a:pt x="2223643" y="34544"/>
                </a:lnTo>
                <a:lnTo>
                  <a:pt x="2220722" y="31750"/>
                </a:lnTo>
                <a:close/>
              </a:path>
              <a:path w="3823970" h="76200">
                <a:moveTo>
                  <a:pt x="2246122" y="31750"/>
                </a:moveTo>
                <a:lnTo>
                  <a:pt x="2239137" y="31750"/>
                </a:lnTo>
                <a:lnTo>
                  <a:pt x="2236343" y="34544"/>
                </a:lnTo>
                <a:lnTo>
                  <a:pt x="2236343" y="41656"/>
                </a:lnTo>
                <a:lnTo>
                  <a:pt x="2239137" y="44450"/>
                </a:lnTo>
                <a:lnTo>
                  <a:pt x="2246122" y="44450"/>
                </a:lnTo>
                <a:lnTo>
                  <a:pt x="2249043" y="41656"/>
                </a:lnTo>
                <a:lnTo>
                  <a:pt x="2249043" y="34544"/>
                </a:lnTo>
                <a:lnTo>
                  <a:pt x="2246122" y="31750"/>
                </a:lnTo>
                <a:close/>
              </a:path>
              <a:path w="3823970" h="76200">
                <a:moveTo>
                  <a:pt x="2271649" y="31750"/>
                </a:moveTo>
                <a:lnTo>
                  <a:pt x="2264537" y="31750"/>
                </a:lnTo>
                <a:lnTo>
                  <a:pt x="2261743" y="34544"/>
                </a:lnTo>
                <a:lnTo>
                  <a:pt x="2261743" y="41656"/>
                </a:lnTo>
                <a:lnTo>
                  <a:pt x="2264537" y="44450"/>
                </a:lnTo>
                <a:lnTo>
                  <a:pt x="2271649" y="44450"/>
                </a:lnTo>
                <a:lnTo>
                  <a:pt x="2274443" y="41656"/>
                </a:lnTo>
                <a:lnTo>
                  <a:pt x="2274443" y="34544"/>
                </a:lnTo>
                <a:lnTo>
                  <a:pt x="2271649" y="31750"/>
                </a:lnTo>
                <a:close/>
              </a:path>
              <a:path w="3823970" h="76200">
                <a:moveTo>
                  <a:pt x="2297049" y="31750"/>
                </a:moveTo>
                <a:lnTo>
                  <a:pt x="2289937" y="31750"/>
                </a:lnTo>
                <a:lnTo>
                  <a:pt x="2287143" y="34544"/>
                </a:lnTo>
                <a:lnTo>
                  <a:pt x="2287143" y="41656"/>
                </a:lnTo>
                <a:lnTo>
                  <a:pt x="2289937" y="44450"/>
                </a:lnTo>
                <a:lnTo>
                  <a:pt x="2297049" y="44450"/>
                </a:lnTo>
                <a:lnTo>
                  <a:pt x="2299843" y="41656"/>
                </a:lnTo>
                <a:lnTo>
                  <a:pt x="2299843" y="34544"/>
                </a:lnTo>
                <a:lnTo>
                  <a:pt x="2297049" y="31750"/>
                </a:lnTo>
                <a:close/>
              </a:path>
              <a:path w="3823970" h="76200">
                <a:moveTo>
                  <a:pt x="2322449" y="31750"/>
                </a:moveTo>
                <a:lnTo>
                  <a:pt x="2315337" y="31750"/>
                </a:lnTo>
                <a:lnTo>
                  <a:pt x="2312543" y="34544"/>
                </a:lnTo>
                <a:lnTo>
                  <a:pt x="2312543" y="41656"/>
                </a:lnTo>
                <a:lnTo>
                  <a:pt x="2315337" y="44450"/>
                </a:lnTo>
                <a:lnTo>
                  <a:pt x="2322449" y="44450"/>
                </a:lnTo>
                <a:lnTo>
                  <a:pt x="2325243" y="41656"/>
                </a:lnTo>
                <a:lnTo>
                  <a:pt x="2325243" y="34544"/>
                </a:lnTo>
                <a:lnTo>
                  <a:pt x="2322449" y="31750"/>
                </a:lnTo>
                <a:close/>
              </a:path>
              <a:path w="3823970" h="76200">
                <a:moveTo>
                  <a:pt x="2347849" y="31750"/>
                </a:moveTo>
                <a:lnTo>
                  <a:pt x="2340864" y="31750"/>
                </a:lnTo>
                <a:lnTo>
                  <a:pt x="2337943" y="34544"/>
                </a:lnTo>
                <a:lnTo>
                  <a:pt x="2337943" y="41656"/>
                </a:lnTo>
                <a:lnTo>
                  <a:pt x="2340864" y="44450"/>
                </a:lnTo>
                <a:lnTo>
                  <a:pt x="2347849" y="44450"/>
                </a:lnTo>
                <a:lnTo>
                  <a:pt x="2350643" y="41656"/>
                </a:lnTo>
                <a:lnTo>
                  <a:pt x="2350643" y="34544"/>
                </a:lnTo>
                <a:lnTo>
                  <a:pt x="2347849" y="31750"/>
                </a:lnTo>
                <a:close/>
              </a:path>
              <a:path w="3823970" h="76200">
                <a:moveTo>
                  <a:pt x="2373249" y="31750"/>
                </a:moveTo>
                <a:lnTo>
                  <a:pt x="2366264" y="31750"/>
                </a:lnTo>
                <a:lnTo>
                  <a:pt x="2363343" y="34544"/>
                </a:lnTo>
                <a:lnTo>
                  <a:pt x="2363343" y="41656"/>
                </a:lnTo>
                <a:lnTo>
                  <a:pt x="2366264" y="44450"/>
                </a:lnTo>
                <a:lnTo>
                  <a:pt x="2373249" y="44450"/>
                </a:lnTo>
                <a:lnTo>
                  <a:pt x="2376043" y="41656"/>
                </a:lnTo>
                <a:lnTo>
                  <a:pt x="2376043" y="34544"/>
                </a:lnTo>
                <a:lnTo>
                  <a:pt x="2373249" y="31750"/>
                </a:lnTo>
                <a:close/>
              </a:path>
              <a:path w="3823970" h="76200">
                <a:moveTo>
                  <a:pt x="2398649" y="31750"/>
                </a:moveTo>
                <a:lnTo>
                  <a:pt x="2391664" y="31750"/>
                </a:lnTo>
                <a:lnTo>
                  <a:pt x="2388743" y="34544"/>
                </a:lnTo>
                <a:lnTo>
                  <a:pt x="2388743" y="41656"/>
                </a:lnTo>
                <a:lnTo>
                  <a:pt x="2391664" y="44450"/>
                </a:lnTo>
                <a:lnTo>
                  <a:pt x="2398649" y="44450"/>
                </a:lnTo>
                <a:lnTo>
                  <a:pt x="2401443" y="41656"/>
                </a:lnTo>
                <a:lnTo>
                  <a:pt x="2401443" y="34544"/>
                </a:lnTo>
                <a:lnTo>
                  <a:pt x="2398649" y="31750"/>
                </a:lnTo>
                <a:close/>
              </a:path>
              <a:path w="3823970" h="76200">
                <a:moveTo>
                  <a:pt x="2424049" y="31750"/>
                </a:moveTo>
                <a:lnTo>
                  <a:pt x="2417064" y="31750"/>
                </a:lnTo>
                <a:lnTo>
                  <a:pt x="2414143" y="34544"/>
                </a:lnTo>
                <a:lnTo>
                  <a:pt x="2414143" y="41656"/>
                </a:lnTo>
                <a:lnTo>
                  <a:pt x="2417064" y="44450"/>
                </a:lnTo>
                <a:lnTo>
                  <a:pt x="2424049" y="44450"/>
                </a:lnTo>
                <a:lnTo>
                  <a:pt x="2426970" y="41656"/>
                </a:lnTo>
                <a:lnTo>
                  <a:pt x="2426970" y="34544"/>
                </a:lnTo>
                <a:lnTo>
                  <a:pt x="2424049" y="31750"/>
                </a:lnTo>
                <a:close/>
              </a:path>
              <a:path w="3823970" h="76200">
                <a:moveTo>
                  <a:pt x="2449449" y="31750"/>
                </a:moveTo>
                <a:lnTo>
                  <a:pt x="2442464" y="31750"/>
                </a:lnTo>
                <a:lnTo>
                  <a:pt x="2439670" y="34544"/>
                </a:lnTo>
                <a:lnTo>
                  <a:pt x="2439670" y="41656"/>
                </a:lnTo>
                <a:lnTo>
                  <a:pt x="2442464" y="44450"/>
                </a:lnTo>
                <a:lnTo>
                  <a:pt x="2449449" y="44450"/>
                </a:lnTo>
                <a:lnTo>
                  <a:pt x="2452370" y="41656"/>
                </a:lnTo>
                <a:lnTo>
                  <a:pt x="2452370" y="34544"/>
                </a:lnTo>
                <a:lnTo>
                  <a:pt x="2449449" y="31750"/>
                </a:lnTo>
                <a:close/>
              </a:path>
              <a:path w="3823970" h="76200">
                <a:moveTo>
                  <a:pt x="2474849" y="31750"/>
                </a:moveTo>
                <a:lnTo>
                  <a:pt x="2467864" y="31750"/>
                </a:lnTo>
                <a:lnTo>
                  <a:pt x="2465070" y="34544"/>
                </a:lnTo>
                <a:lnTo>
                  <a:pt x="2465070" y="41656"/>
                </a:lnTo>
                <a:lnTo>
                  <a:pt x="2467864" y="44450"/>
                </a:lnTo>
                <a:lnTo>
                  <a:pt x="2474849" y="44450"/>
                </a:lnTo>
                <a:lnTo>
                  <a:pt x="2477770" y="41656"/>
                </a:lnTo>
                <a:lnTo>
                  <a:pt x="2477770" y="34544"/>
                </a:lnTo>
                <a:lnTo>
                  <a:pt x="2474849" y="31750"/>
                </a:lnTo>
                <a:close/>
              </a:path>
              <a:path w="3823970" h="76200">
                <a:moveTo>
                  <a:pt x="2500249" y="31750"/>
                </a:moveTo>
                <a:lnTo>
                  <a:pt x="2493264" y="31750"/>
                </a:lnTo>
                <a:lnTo>
                  <a:pt x="2490470" y="34544"/>
                </a:lnTo>
                <a:lnTo>
                  <a:pt x="2490470" y="41656"/>
                </a:lnTo>
                <a:lnTo>
                  <a:pt x="2493264" y="44450"/>
                </a:lnTo>
                <a:lnTo>
                  <a:pt x="2500249" y="44450"/>
                </a:lnTo>
                <a:lnTo>
                  <a:pt x="2503170" y="41656"/>
                </a:lnTo>
                <a:lnTo>
                  <a:pt x="2503170" y="34544"/>
                </a:lnTo>
                <a:lnTo>
                  <a:pt x="2500249" y="31750"/>
                </a:lnTo>
                <a:close/>
              </a:path>
              <a:path w="3823970" h="76200">
                <a:moveTo>
                  <a:pt x="2525776" y="31750"/>
                </a:moveTo>
                <a:lnTo>
                  <a:pt x="2518664" y="31750"/>
                </a:lnTo>
                <a:lnTo>
                  <a:pt x="2515870" y="34544"/>
                </a:lnTo>
                <a:lnTo>
                  <a:pt x="2515870" y="41656"/>
                </a:lnTo>
                <a:lnTo>
                  <a:pt x="2518664" y="44450"/>
                </a:lnTo>
                <a:lnTo>
                  <a:pt x="2525776" y="44450"/>
                </a:lnTo>
                <a:lnTo>
                  <a:pt x="2528570" y="41656"/>
                </a:lnTo>
                <a:lnTo>
                  <a:pt x="2528570" y="34544"/>
                </a:lnTo>
                <a:lnTo>
                  <a:pt x="2525776" y="31750"/>
                </a:lnTo>
                <a:close/>
              </a:path>
              <a:path w="3823970" h="76200">
                <a:moveTo>
                  <a:pt x="2551176" y="31750"/>
                </a:moveTo>
                <a:lnTo>
                  <a:pt x="2544064" y="31750"/>
                </a:lnTo>
                <a:lnTo>
                  <a:pt x="2541270" y="34544"/>
                </a:lnTo>
                <a:lnTo>
                  <a:pt x="2541270" y="41656"/>
                </a:lnTo>
                <a:lnTo>
                  <a:pt x="2544064" y="44450"/>
                </a:lnTo>
                <a:lnTo>
                  <a:pt x="2551176" y="44450"/>
                </a:lnTo>
                <a:lnTo>
                  <a:pt x="2553970" y="41656"/>
                </a:lnTo>
                <a:lnTo>
                  <a:pt x="2553970" y="34544"/>
                </a:lnTo>
                <a:lnTo>
                  <a:pt x="2551176" y="31750"/>
                </a:lnTo>
                <a:close/>
              </a:path>
              <a:path w="3823970" h="76200">
                <a:moveTo>
                  <a:pt x="2576576" y="31750"/>
                </a:moveTo>
                <a:lnTo>
                  <a:pt x="2569464" y="31750"/>
                </a:lnTo>
                <a:lnTo>
                  <a:pt x="2566670" y="34544"/>
                </a:lnTo>
                <a:lnTo>
                  <a:pt x="2566670" y="41656"/>
                </a:lnTo>
                <a:lnTo>
                  <a:pt x="2569464" y="44450"/>
                </a:lnTo>
                <a:lnTo>
                  <a:pt x="2576576" y="44450"/>
                </a:lnTo>
                <a:lnTo>
                  <a:pt x="2579370" y="41656"/>
                </a:lnTo>
                <a:lnTo>
                  <a:pt x="2579370" y="34544"/>
                </a:lnTo>
                <a:lnTo>
                  <a:pt x="2576576" y="31750"/>
                </a:lnTo>
                <a:close/>
              </a:path>
              <a:path w="3823970" h="76200">
                <a:moveTo>
                  <a:pt x="2601976" y="31750"/>
                </a:moveTo>
                <a:lnTo>
                  <a:pt x="2594991" y="31750"/>
                </a:lnTo>
                <a:lnTo>
                  <a:pt x="2592070" y="34544"/>
                </a:lnTo>
                <a:lnTo>
                  <a:pt x="2592070" y="41656"/>
                </a:lnTo>
                <a:lnTo>
                  <a:pt x="2594991" y="44450"/>
                </a:lnTo>
                <a:lnTo>
                  <a:pt x="2601976" y="44450"/>
                </a:lnTo>
                <a:lnTo>
                  <a:pt x="2604770" y="41656"/>
                </a:lnTo>
                <a:lnTo>
                  <a:pt x="2604770" y="34544"/>
                </a:lnTo>
                <a:lnTo>
                  <a:pt x="2601976" y="31750"/>
                </a:lnTo>
                <a:close/>
              </a:path>
              <a:path w="3823970" h="76200">
                <a:moveTo>
                  <a:pt x="2627376" y="31750"/>
                </a:moveTo>
                <a:lnTo>
                  <a:pt x="2620391" y="31750"/>
                </a:lnTo>
                <a:lnTo>
                  <a:pt x="2617470" y="34544"/>
                </a:lnTo>
                <a:lnTo>
                  <a:pt x="2617470" y="41656"/>
                </a:lnTo>
                <a:lnTo>
                  <a:pt x="2620391" y="44450"/>
                </a:lnTo>
                <a:lnTo>
                  <a:pt x="2627376" y="44450"/>
                </a:lnTo>
                <a:lnTo>
                  <a:pt x="2630170" y="41656"/>
                </a:lnTo>
                <a:lnTo>
                  <a:pt x="2630170" y="34544"/>
                </a:lnTo>
                <a:lnTo>
                  <a:pt x="2627376" y="31750"/>
                </a:lnTo>
                <a:close/>
              </a:path>
              <a:path w="3823970" h="76200">
                <a:moveTo>
                  <a:pt x="2652776" y="31750"/>
                </a:moveTo>
                <a:lnTo>
                  <a:pt x="2645791" y="31750"/>
                </a:lnTo>
                <a:lnTo>
                  <a:pt x="2642870" y="34544"/>
                </a:lnTo>
                <a:lnTo>
                  <a:pt x="2642870" y="41656"/>
                </a:lnTo>
                <a:lnTo>
                  <a:pt x="2645791" y="44450"/>
                </a:lnTo>
                <a:lnTo>
                  <a:pt x="2652776" y="44450"/>
                </a:lnTo>
                <a:lnTo>
                  <a:pt x="2655570" y="41656"/>
                </a:lnTo>
                <a:lnTo>
                  <a:pt x="2655570" y="34544"/>
                </a:lnTo>
                <a:lnTo>
                  <a:pt x="2652776" y="31750"/>
                </a:lnTo>
                <a:close/>
              </a:path>
              <a:path w="3823970" h="76200">
                <a:moveTo>
                  <a:pt x="2678176" y="31750"/>
                </a:moveTo>
                <a:lnTo>
                  <a:pt x="2671191" y="31750"/>
                </a:lnTo>
                <a:lnTo>
                  <a:pt x="2668270" y="34544"/>
                </a:lnTo>
                <a:lnTo>
                  <a:pt x="2668270" y="41656"/>
                </a:lnTo>
                <a:lnTo>
                  <a:pt x="2671191" y="44450"/>
                </a:lnTo>
                <a:lnTo>
                  <a:pt x="2678176" y="44450"/>
                </a:lnTo>
                <a:lnTo>
                  <a:pt x="2681097" y="41656"/>
                </a:lnTo>
                <a:lnTo>
                  <a:pt x="2681097" y="34544"/>
                </a:lnTo>
                <a:lnTo>
                  <a:pt x="2678176" y="31750"/>
                </a:lnTo>
                <a:close/>
              </a:path>
              <a:path w="3823970" h="76200">
                <a:moveTo>
                  <a:pt x="2703576" y="31750"/>
                </a:moveTo>
                <a:lnTo>
                  <a:pt x="2696591" y="31750"/>
                </a:lnTo>
                <a:lnTo>
                  <a:pt x="2693797" y="34544"/>
                </a:lnTo>
                <a:lnTo>
                  <a:pt x="2693797" y="41656"/>
                </a:lnTo>
                <a:lnTo>
                  <a:pt x="2696591" y="44450"/>
                </a:lnTo>
                <a:lnTo>
                  <a:pt x="2703576" y="44450"/>
                </a:lnTo>
                <a:lnTo>
                  <a:pt x="2706497" y="41656"/>
                </a:lnTo>
                <a:lnTo>
                  <a:pt x="2706497" y="34544"/>
                </a:lnTo>
                <a:lnTo>
                  <a:pt x="2703576" y="31750"/>
                </a:lnTo>
                <a:close/>
              </a:path>
              <a:path w="3823970" h="76200">
                <a:moveTo>
                  <a:pt x="2728976" y="31750"/>
                </a:moveTo>
                <a:lnTo>
                  <a:pt x="2721991" y="31750"/>
                </a:lnTo>
                <a:lnTo>
                  <a:pt x="2719197" y="34544"/>
                </a:lnTo>
                <a:lnTo>
                  <a:pt x="2719197" y="41656"/>
                </a:lnTo>
                <a:lnTo>
                  <a:pt x="2721991" y="44450"/>
                </a:lnTo>
                <a:lnTo>
                  <a:pt x="2728976" y="44450"/>
                </a:lnTo>
                <a:lnTo>
                  <a:pt x="2731897" y="41656"/>
                </a:lnTo>
                <a:lnTo>
                  <a:pt x="2731897" y="34544"/>
                </a:lnTo>
                <a:lnTo>
                  <a:pt x="2728976" y="31750"/>
                </a:lnTo>
                <a:close/>
              </a:path>
              <a:path w="3823970" h="76200">
                <a:moveTo>
                  <a:pt x="2754376" y="31750"/>
                </a:moveTo>
                <a:lnTo>
                  <a:pt x="2747391" y="31750"/>
                </a:lnTo>
                <a:lnTo>
                  <a:pt x="2744597" y="34544"/>
                </a:lnTo>
                <a:lnTo>
                  <a:pt x="2744597" y="41656"/>
                </a:lnTo>
                <a:lnTo>
                  <a:pt x="2747391" y="44450"/>
                </a:lnTo>
                <a:lnTo>
                  <a:pt x="2754376" y="44450"/>
                </a:lnTo>
                <a:lnTo>
                  <a:pt x="2757297" y="41656"/>
                </a:lnTo>
                <a:lnTo>
                  <a:pt x="2757297" y="34544"/>
                </a:lnTo>
                <a:lnTo>
                  <a:pt x="2754376" y="31750"/>
                </a:lnTo>
                <a:close/>
              </a:path>
              <a:path w="3823970" h="76200">
                <a:moveTo>
                  <a:pt x="2779903" y="31750"/>
                </a:moveTo>
                <a:lnTo>
                  <a:pt x="2772791" y="31750"/>
                </a:lnTo>
                <a:lnTo>
                  <a:pt x="2769997" y="34544"/>
                </a:lnTo>
                <a:lnTo>
                  <a:pt x="2769997" y="41656"/>
                </a:lnTo>
                <a:lnTo>
                  <a:pt x="2772791" y="44450"/>
                </a:lnTo>
                <a:lnTo>
                  <a:pt x="2779903" y="44450"/>
                </a:lnTo>
                <a:lnTo>
                  <a:pt x="2782697" y="41656"/>
                </a:lnTo>
                <a:lnTo>
                  <a:pt x="2782697" y="34544"/>
                </a:lnTo>
                <a:lnTo>
                  <a:pt x="2779903" y="31750"/>
                </a:lnTo>
                <a:close/>
              </a:path>
              <a:path w="3823970" h="76200">
                <a:moveTo>
                  <a:pt x="2805303" y="31750"/>
                </a:moveTo>
                <a:lnTo>
                  <a:pt x="2798191" y="31750"/>
                </a:lnTo>
                <a:lnTo>
                  <a:pt x="2795397" y="34544"/>
                </a:lnTo>
                <a:lnTo>
                  <a:pt x="2795397" y="41656"/>
                </a:lnTo>
                <a:lnTo>
                  <a:pt x="2798191" y="44450"/>
                </a:lnTo>
                <a:lnTo>
                  <a:pt x="2805303" y="44450"/>
                </a:lnTo>
                <a:lnTo>
                  <a:pt x="2808097" y="41656"/>
                </a:lnTo>
                <a:lnTo>
                  <a:pt x="2808097" y="34544"/>
                </a:lnTo>
                <a:lnTo>
                  <a:pt x="2805303" y="31750"/>
                </a:lnTo>
                <a:close/>
              </a:path>
              <a:path w="3823970" h="76200">
                <a:moveTo>
                  <a:pt x="2830703" y="31750"/>
                </a:moveTo>
                <a:lnTo>
                  <a:pt x="2823591" y="31750"/>
                </a:lnTo>
                <a:lnTo>
                  <a:pt x="2820797" y="34544"/>
                </a:lnTo>
                <a:lnTo>
                  <a:pt x="2820797" y="41656"/>
                </a:lnTo>
                <a:lnTo>
                  <a:pt x="2823591" y="44450"/>
                </a:lnTo>
                <a:lnTo>
                  <a:pt x="2830703" y="44450"/>
                </a:lnTo>
                <a:lnTo>
                  <a:pt x="2833497" y="41656"/>
                </a:lnTo>
                <a:lnTo>
                  <a:pt x="2833497" y="34544"/>
                </a:lnTo>
                <a:lnTo>
                  <a:pt x="2830703" y="31750"/>
                </a:lnTo>
                <a:close/>
              </a:path>
              <a:path w="3823970" h="76200">
                <a:moveTo>
                  <a:pt x="2856103" y="31750"/>
                </a:moveTo>
                <a:lnTo>
                  <a:pt x="2849118" y="31750"/>
                </a:lnTo>
                <a:lnTo>
                  <a:pt x="2846197" y="34544"/>
                </a:lnTo>
                <a:lnTo>
                  <a:pt x="2846197" y="41656"/>
                </a:lnTo>
                <a:lnTo>
                  <a:pt x="2849118" y="44450"/>
                </a:lnTo>
                <a:lnTo>
                  <a:pt x="2856103" y="44450"/>
                </a:lnTo>
                <a:lnTo>
                  <a:pt x="2858897" y="41656"/>
                </a:lnTo>
                <a:lnTo>
                  <a:pt x="2858897" y="34544"/>
                </a:lnTo>
                <a:lnTo>
                  <a:pt x="2856103" y="31750"/>
                </a:lnTo>
                <a:close/>
              </a:path>
              <a:path w="3823970" h="76200">
                <a:moveTo>
                  <a:pt x="2881503" y="31750"/>
                </a:moveTo>
                <a:lnTo>
                  <a:pt x="2874518" y="31750"/>
                </a:lnTo>
                <a:lnTo>
                  <a:pt x="2871597" y="34544"/>
                </a:lnTo>
                <a:lnTo>
                  <a:pt x="2871597" y="41656"/>
                </a:lnTo>
                <a:lnTo>
                  <a:pt x="2874518" y="44450"/>
                </a:lnTo>
                <a:lnTo>
                  <a:pt x="2881503" y="44450"/>
                </a:lnTo>
                <a:lnTo>
                  <a:pt x="2884297" y="41656"/>
                </a:lnTo>
                <a:lnTo>
                  <a:pt x="2884297" y="34544"/>
                </a:lnTo>
                <a:lnTo>
                  <a:pt x="2881503" y="31750"/>
                </a:lnTo>
                <a:close/>
              </a:path>
              <a:path w="3823970" h="76200">
                <a:moveTo>
                  <a:pt x="2906903" y="31750"/>
                </a:moveTo>
                <a:lnTo>
                  <a:pt x="2899918" y="31750"/>
                </a:lnTo>
                <a:lnTo>
                  <a:pt x="2896997" y="34544"/>
                </a:lnTo>
                <a:lnTo>
                  <a:pt x="2896997" y="41656"/>
                </a:lnTo>
                <a:lnTo>
                  <a:pt x="2899918" y="44450"/>
                </a:lnTo>
                <a:lnTo>
                  <a:pt x="2906903" y="44450"/>
                </a:lnTo>
                <a:lnTo>
                  <a:pt x="2909697" y="41656"/>
                </a:lnTo>
                <a:lnTo>
                  <a:pt x="2909697" y="34544"/>
                </a:lnTo>
                <a:lnTo>
                  <a:pt x="2906903" y="31750"/>
                </a:lnTo>
                <a:close/>
              </a:path>
              <a:path w="3823970" h="76200">
                <a:moveTo>
                  <a:pt x="2932303" y="31750"/>
                </a:moveTo>
                <a:lnTo>
                  <a:pt x="2925318" y="31750"/>
                </a:lnTo>
                <a:lnTo>
                  <a:pt x="2922397" y="34544"/>
                </a:lnTo>
                <a:lnTo>
                  <a:pt x="2922397" y="41656"/>
                </a:lnTo>
                <a:lnTo>
                  <a:pt x="2925318" y="44450"/>
                </a:lnTo>
                <a:lnTo>
                  <a:pt x="2932303" y="44450"/>
                </a:lnTo>
                <a:lnTo>
                  <a:pt x="2935224" y="41656"/>
                </a:lnTo>
                <a:lnTo>
                  <a:pt x="2935224" y="34544"/>
                </a:lnTo>
                <a:lnTo>
                  <a:pt x="2932303" y="31750"/>
                </a:lnTo>
                <a:close/>
              </a:path>
              <a:path w="3823970" h="76200">
                <a:moveTo>
                  <a:pt x="2957703" y="31750"/>
                </a:moveTo>
                <a:lnTo>
                  <a:pt x="2950718" y="31750"/>
                </a:lnTo>
                <a:lnTo>
                  <a:pt x="2947924" y="34544"/>
                </a:lnTo>
                <a:lnTo>
                  <a:pt x="2947924" y="41656"/>
                </a:lnTo>
                <a:lnTo>
                  <a:pt x="2950718" y="44450"/>
                </a:lnTo>
                <a:lnTo>
                  <a:pt x="2957703" y="44450"/>
                </a:lnTo>
                <a:lnTo>
                  <a:pt x="2960624" y="41656"/>
                </a:lnTo>
                <a:lnTo>
                  <a:pt x="2960624" y="34544"/>
                </a:lnTo>
                <a:lnTo>
                  <a:pt x="2957703" y="31750"/>
                </a:lnTo>
                <a:close/>
              </a:path>
              <a:path w="3823970" h="76200">
                <a:moveTo>
                  <a:pt x="2983103" y="31750"/>
                </a:moveTo>
                <a:lnTo>
                  <a:pt x="2976118" y="31750"/>
                </a:lnTo>
                <a:lnTo>
                  <a:pt x="2973324" y="34544"/>
                </a:lnTo>
                <a:lnTo>
                  <a:pt x="2973324" y="41656"/>
                </a:lnTo>
                <a:lnTo>
                  <a:pt x="2976118" y="44450"/>
                </a:lnTo>
                <a:lnTo>
                  <a:pt x="2983103" y="44450"/>
                </a:lnTo>
                <a:lnTo>
                  <a:pt x="2986024" y="41656"/>
                </a:lnTo>
                <a:lnTo>
                  <a:pt x="2986024" y="34544"/>
                </a:lnTo>
                <a:lnTo>
                  <a:pt x="2983103" y="31750"/>
                </a:lnTo>
                <a:close/>
              </a:path>
              <a:path w="3823970" h="76200">
                <a:moveTo>
                  <a:pt x="3008503" y="31750"/>
                </a:moveTo>
                <a:lnTo>
                  <a:pt x="3001518" y="31750"/>
                </a:lnTo>
                <a:lnTo>
                  <a:pt x="2998724" y="34544"/>
                </a:lnTo>
                <a:lnTo>
                  <a:pt x="2998724" y="41656"/>
                </a:lnTo>
                <a:lnTo>
                  <a:pt x="3001518" y="44450"/>
                </a:lnTo>
                <a:lnTo>
                  <a:pt x="3008503" y="44450"/>
                </a:lnTo>
                <a:lnTo>
                  <a:pt x="3011424" y="41656"/>
                </a:lnTo>
                <a:lnTo>
                  <a:pt x="3011424" y="34544"/>
                </a:lnTo>
                <a:lnTo>
                  <a:pt x="3008503" y="31750"/>
                </a:lnTo>
                <a:close/>
              </a:path>
              <a:path w="3823970" h="76200">
                <a:moveTo>
                  <a:pt x="3034029" y="31750"/>
                </a:moveTo>
                <a:lnTo>
                  <a:pt x="3026918" y="31750"/>
                </a:lnTo>
                <a:lnTo>
                  <a:pt x="3024124" y="34544"/>
                </a:lnTo>
                <a:lnTo>
                  <a:pt x="3024124" y="41656"/>
                </a:lnTo>
                <a:lnTo>
                  <a:pt x="3026918" y="44450"/>
                </a:lnTo>
                <a:lnTo>
                  <a:pt x="3034029" y="44450"/>
                </a:lnTo>
                <a:lnTo>
                  <a:pt x="3036824" y="41656"/>
                </a:lnTo>
                <a:lnTo>
                  <a:pt x="3036824" y="34544"/>
                </a:lnTo>
                <a:lnTo>
                  <a:pt x="3034029" y="31750"/>
                </a:lnTo>
                <a:close/>
              </a:path>
              <a:path w="3823970" h="76200">
                <a:moveTo>
                  <a:pt x="3059429" y="31750"/>
                </a:moveTo>
                <a:lnTo>
                  <a:pt x="3052318" y="31750"/>
                </a:lnTo>
                <a:lnTo>
                  <a:pt x="3049524" y="34544"/>
                </a:lnTo>
                <a:lnTo>
                  <a:pt x="3049524" y="41656"/>
                </a:lnTo>
                <a:lnTo>
                  <a:pt x="3052318" y="44450"/>
                </a:lnTo>
                <a:lnTo>
                  <a:pt x="3059429" y="44450"/>
                </a:lnTo>
                <a:lnTo>
                  <a:pt x="3062224" y="41656"/>
                </a:lnTo>
                <a:lnTo>
                  <a:pt x="3062224" y="34544"/>
                </a:lnTo>
                <a:lnTo>
                  <a:pt x="3059429" y="31750"/>
                </a:lnTo>
                <a:close/>
              </a:path>
              <a:path w="3823970" h="76200">
                <a:moveTo>
                  <a:pt x="3084829" y="31750"/>
                </a:moveTo>
                <a:lnTo>
                  <a:pt x="3077718" y="31750"/>
                </a:lnTo>
                <a:lnTo>
                  <a:pt x="3074924" y="34544"/>
                </a:lnTo>
                <a:lnTo>
                  <a:pt x="3074924" y="41656"/>
                </a:lnTo>
                <a:lnTo>
                  <a:pt x="3077718" y="44450"/>
                </a:lnTo>
                <a:lnTo>
                  <a:pt x="3084829" y="44450"/>
                </a:lnTo>
                <a:lnTo>
                  <a:pt x="3087624" y="41656"/>
                </a:lnTo>
                <a:lnTo>
                  <a:pt x="3087624" y="34544"/>
                </a:lnTo>
                <a:lnTo>
                  <a:pt x="3084829" y="31750"/>
                </a:lnTo>
                <a:close/>
              </a:path>
              <a:path w="3823970" h="76200">
                <a:moveTo>
                  <a:pt x="3110229" y="31750"/>
                </a:moveTo>
                <a:lnTo>
                  <a:pt x="3103245" y="31750"/>
                </a:lnTo>
                <a:lnTo>
                  <a:pt x="3100324" y="34544"/>
                </a:lnTo>
                <a:lnTo>
                  <a:pt x="3100324" y="41656"/>
                </a:lnTo>
                <a:lnTo>
                  <a:pt x="3103245" y="44450"/>
                </a:lnTo>
                <a:lnTo>
                  <a:pt x="3110229" y="44450"/>
                </a:lnTo>
                <a:lnTo>
                  <a:pt x="3113024" y="41656"/>
                </a:lnTo>
                <a:lnTo>
                  <a:pt x="3113024" y="34544"/>
                </a:lnTo>
                <a:lnTo>
                  <a:pt x="3110229" y="31750"/>
                </a:lnTo>
                <a:close/>
              </a:path>
              <a:path w="3823970" h="76200">
                <a:moveTo>
                  <a:pt x="3135629" y="31750"/>
                </a:moveTo>
                <a:lnTo>
                  <a:pt x="3128645" y="31750"/>
                </a:lnTo>
                <a:lnTo>
                  <a:pt x="3125724" y="34544"/>
                </a:lnTo>
                <a:lnTo>
                  <a:pt x="3125724" y="41656"/>
                </a:lnTo>
                <a:lnTo>
                  <a:pt x="3128645" y="44450"/>
                </a:lnTo>
                <a:lnTo>
                  <a:pt x="3135629" y="44450"/>
                </a:lnTo>
                <a:lnTo>
                  <a:pt x="3138424" y="41656"/>
                </a:lnTo>
                <a:lnTo>
                  <a:pt x="3138424" y="34544"/>
                </a:lnTo>
                <a:lnTo>
                  <a:pt x="3135629" y="31750"/>
                </a:lnTo>
                <a:close/>
              </a:path>
              <a:path w="3823970" h="76200">
                <a:moveTo>
                  <a:pt x="3161029" y="31750"/>
                </a:moveTo>
                <a:lnTo>
                  <a:pt x="3154045" y="31750"/>
                </a:lnTo>
                <a:lnTo>
                  <a:pt x="3151124" y="34544"/>
                </a:lnTo>
                <a:lnTo>
                  <a:pt x="3151124" y="41656"/>
                </a:lnTo>
                <a:lnTo>
                  <a:pt x="3154045" y="44450"/>
                </a:lnTo>
                <a:lnTo>
                  <a:pt x="3161029" y="44450"/>
                </a:lnTo>
                <a:lnTo>
                  <a:pt x="3163824" y="41656"/>
                </a:lnTo>
                <a:lnTo>
                  <a:pt x="3163824" y="34544"/>
                </a:lnTo>
                <a:lnTo>
                  <a:pt x="3161029" y="31750"/>
                </a:lnTo>
                <a:close/>
              </a:path>
              <a:path w="3823970" h="76200">
                <a:moveTo>
                  <a:pt x="3186429" y="31750"/>
                </a:moveTo>
                <a:lnTo>
                  <a:pt x="3179445" y="31750"/>
                </a:lnTo>
                <a:lnTo>
                  <a:pt x="3176524" y="34544"/>
                </a:lnTo>
                <a:lnTo>
                  <a:pt x="3176524" y="41656"/>
                </a:lnTo>
                <a:lnTo>
                  <a:pt x="3179445" y="44450"/>
                </a:lnTo>
                <a:lnTo>
                  <a:pt x="3186429" y="44450"/>
                </a:lnTo>
                <a:lnTo>
                  <a:pt x="3189351" y="41656"/>
                </a:lnTo>
                <a:lnTo>
                  <a:pt x="3189351" y="34544"/>
                </a:lnTo>
                <a:lnTo>
                  <a:pt x="3186429" y="31750"/>
                </a:lnTo>
                <a:close/>
              </a:path>
              <a:path w="3823970" h="76200">
                <a:moveTo>
                  <a:pt x="3211829" y="31750"/>
                </a:moveTo>
                <a:lnTo>
                  <a:pt x="3204845" y="31750"/>
                </a:lnTo>
                <a:lnTo>
                  <a:pt x="3202051" y="34544"/>
                </a:lnTo>
                <a:lnTo>
                  <a:pt x="3202051" y="41656"/>
                </a:lnTo>
                <a:lnTo>
                  <a:pt x="3204845" y="44450"/>
                </a:lnTo>
                <a:lnTo>
                  <a:pt x="3211829" y="44450"/>
                </a:lnTo>
                <a:lnTo>
                  <a:pt x="3214751" y="41656"/>
                </a:lnTo>
                <a:lnTo>
                  <a:pt x="3214751" y="34544"/>
                </a:lnTo>
                <a:lnTo>
                  <a:pt x="3211829" y="31750"/>
                </a:lnTo>
                <a:close/>
              </a:path>
              <a:path w="3823970" h="76200">
                <a:moveTo>
                  <a:pt x="3237229" y="31750"/>
                </a:moveTo>
                <a:lnTo>
                  <a:pt x="3230245" y="31750"/>
                </a:lnTo>
                <a:lnTo>
                  <a:pt x="3227451" y="34544"/>
                </a:lnTo>
                <a:lnTo>
                  <a:pt x="3227451" y="41656"/>
                </a:lnTo>
                <a:lnTo>
                  <a:pt x="3230245" y="44450"/>
                </a:lnTo>
                <a:lnTo>
                  <a:pt x="3237229" y="44450"/>
                </a:lnTo>
                <a:lnTo>
                  <a:pt x="3240151" y="41656"/>
                </a:lnTo>
                <a:lnTo>
                  <a:pt x="3240151" y="34544"/>
                </a:lnTo>
                <a:lnTo>
                  <a:pt x="3237229" y="31750"/>
                </a:lnTo>
                <a:close/>
              </a:path>
              <a:path w="3823970" h="76200">
                <a:moveTo>
                  <a:pt x="3262629" y="31750"/>
                </a:moveTo>
                <a:lnTo>
                  <a:pt x="3255645" y="31750"/>
                </a:lnTo>
                <a:lnTo>
                  <a:pt x="3252851" y="34544"/>
                </a:lnTo>
                <a:lnTo>
                  <a:pt x="3252851" y="41656"/>
                </a:lnTo>
                <a:lnTo>
                  <a:pt x="3255645" y="44450"/>
                </a:lnTo>
                <a:lnTo>
                  <a:pt x="3262629" y="44450"/>
                </a:lnTo>
                <a:lnTo>
                  <a:pt x="3265551" y="41656"/>
                </a:lnTo>
                <a:lnTo>
                  <a:pt x="3265551" y="34544"/>
                </a:lnTo>
                <a:lnTo>
                  <a:pt x="3262629" y="31750"/>
                </a:lnTo>
                <a:close/>
              </a:path>
              <a:path w="3823970" h="76200">
                <a:moveTo>
                  <a:pt x="3288157" y="31750"/>
                </a:moveTo>
                <a:lnTo>
                  <a:pt x="3281045" y="31750"/>
                </a:lnTo>
                <a:lnTo>
                  <a:pt x="3278251" y="34544"/>
                </a:lnTo>
                <a:lnTo>
                  <a:pt x="3278251" y="41656"/>
                </a:lnTo>
                <a:lnTo>
                  <a:pt x="3281045" y="44450"/>
                </a:lnTo>
                <a:lnTo>
                  <a:pt x="3288157" y="44450"/>
                </a:lnTo>
                <a:lnTo>
                  <a:pt x="3290951" y="41656"/>
                </a:lnTo>
                <a:lnTo>
                  <a:pt x="3290951" y="34544"/>
                </a:lnTo>
                <a:lnTo>
                  <a:pt x="3288157" y="31750"/>
                </a:lnTo>
                <a:close/>
              </a:path>
              <a:path w="3823970" h="76200">
                <a:moveTo>
                  <a:pt x="3313557" y="31750"/>
                </a:moveTo>
                <a:lnTo>
                  <a:pt x="3306445" y="31750"/>
                </a:lnTo>
                <a:lnTo>
                  <a:pt x="3303651" y="34544"/>
                </a:lnTo>
                <a:lnTo>
                  <a:pt x="3303651" y="41656"/>
                </a:lnTo>
                <a:lnTo>
                  <a:pt x="3306445" y="44450"/>
                </a:lnTo>
                <a:lnTo>
                  <a:pt x="3313557" y="44450"/>
                </a:lnTo>
                <a:lnTo>
                  <a:pt x="3316351" y="41656"/>
                </a:lnTo>
                <a:lnTo>
                  <a:pt x="3316351" y="34544"/>
                </a:lnTo>
                <a:lnTo>
                  <a:pt x="3313557" y="31750"/>
                </a:lnTo>
                <a:close/>
              </a:path>
              <a:path w="3823970" h="76200">
                <a:moveTo>
                  <a:pt x="3338957" y="31750"/>
                </a:moveTo>
                <a:lnTo>
                  <a:pt x="3331845" y="31750"/>
                </a:lnTo>
                <a:lnTo>
                  <a:pt x="3329051" y="34544"/>
                </a:lnTo>
                <a:lnTo>
                  <a:pt x="3329051" y="41656"/>
                </a:lnTo>
                <a:lnTo>
                  <a:pt x="3331845" y="44450"/>
                </a:lnTo>
                <a:lnTo>
                  <a:pt x="3338957" y="44450"/>
                </a:lnTo>
                <a:lnTo>
                  <a:pt x="3341751" y="41656"/>
                </a:lnTo>
                <a:lnTo>
                  <a:pt x="3341751" y="34544"/>
                </a:lnTo>
                <a:lnTo>
                  <a:pt x="3338957" y="31750"/>
                </a:lnTo>
                <a:close/>
              </a:path>
              <a:path w="3823970" h="76200">
                <a:moveTo>
                  <a:pt x="3364357" y="31750"/>
                </a:moveTo>
                <a:lnTo>
                  <a:pt x="3357372" y="31750"/>
                </a:lnTo>
                <a:lnTo>
                  <a:pt x="3354451" y="34544"/>
                </a:lnTo>
                <a:lnTo>
                  <a:pt x="3354451" y="41656"/>
                </a:lnTo>
                <a:lnTo>
                  <a:pt x="3357372" y="44450"/>
                </a:lnTo>
                <a:lnTo>
                  <a:pt x="3364357" y="44450"/>
                </a:lnTo>
                <a:lnTo>
                  <a:pt x="3367151" y="41656"/>
                </a:lnTo>
                <a:lnTo>
                  <a:pt x="3367151" y="34544"/>
                </a:lnTo>
                <a:lnTo>
                  <a:pt x="3364357" y="31750"/>
                </a:lnTo>
                <a:close/>
              </a:path>
              <a:path w="3823970" h="76200">
                <a:moveTo>
                  <a:pt x="3389757" y="31750"/>
                </a:moveTo>
                <a:lnTo>
                  <a:pt x="3382772" y="31750"/>
                </a:lnTo>
                <a:lnTo>
                  <a:pt x="3379851" y="34544"/>
                </a:lnTo>
                <a:lnTo>
                  <a:pt x="3379851" y="41656"/>
                </a:lnTo>
                <a:lnTo>
                  <a:pt x="3382772" y="44450"/>
                </a:lnTo>
                <a:lnTo>
                  <a:pt x="3389757" y="44450"/>
                </a:lnTo>
                <a:lnTo>
                  <a:pt x="3392551" y="41656"/>
                </a:lnTo>
                <a:lnTo>
                  <a:pt x="3392551" y="34544"/>
                </a:lnTo>
                <a:lnTo>
                  <a:pt x="3389757" y="31750"/>
                </a:lnTo>
                <a:close/>
              </a:path>
              <a:path w="3823970" h="76200">
                <a:moveTo>
                  <a:pt x="3415157" y="31750"/>
                </a:moveTo>
                <a:lnTo>
                  <a:pt x="3408172" y="31750"/>
                </a:lnTo>
                <a:lnTo>
                  <a:pt x="3405251" y="34544"/>
                </a:lnTo>
                <a:lnTo>
                  <a:pt x="3405251" y="41656"/>
                </a:lnTo>
                <a:lnTo>
                  <a:pt x="3408172" y="44450"/>
                </a:lnTo>
                <a:lnTo>
                  <a:pt x="3415157" y="44450"/>
                </a:lnTo>
                <a:lnTo>
                  <a:pt x="3417951" y="41656"/>
                </a:lnTo>
                <a:lnTo>
                  <a:pt x="3417951" y="34544"/>
                </a:lnTo>
                <a:lnTo>
                  <a:pt x="3415157" y="31750"/>
                </a:lnTo>
                <a:close/>
              </a:path>
              <a:path w="3823970" h="76200">
                <a:moveTo>
                  <a:pt x="3440557" y="31750"/>
                </a:moveTo>
                <a:lnTo>
                  <a:pt x="3433572" y="31750"/>
                </a:lnTo>
                <a:lnTo>
                  <a:pt x="3430651" y="34544"/>
                </a:lnTo>
                <a:lnTo>
                  <a:pt x="3430651" y="41656"/>
                </a:lnTo>
                <a:lnTo>
                  <a:pt x="3433572" y="44450"/>
                </a:lnTo>
                <a:lnTo>
                  <a:pt x="3440557" y="44450"/>
                </a:lnTo>
                <a:lnTo>
                  <a:pt x="3443478" y="41656"/>
                </a:lnTo>
                <a:lnTo>
                  <a:pt x="3443478" y="34544"/>
                </a:lnTo>
                <a:lnTo>
                  <a:pt x="3440557" y="31750"/>
                </a:lnTo>
                <a:close/>
              </a:path>
              <a:path w="3823970" h="76200">
                <a:moveTo>
                  <a:pt x="3465957" y="31750"/>
                </a:moveTo>
                <a:lnTo>
                  <a:pt x="3458972" y="31750"/>
                </a:lnTo>
                <a:lnTo>
                  <a:pt x="3456178" y="34544"/>
                </a:lnTo>
                <a:lnTo>
                  <a:pt x="3456178" y="41656"/>
                </a:lnTo>
                <a:lnTo>
                  <a:pt x="3458972" y="44450"/>
                </a:lnTo>
                <a:lnTo>
                  <a:pt x="3465957" y="44450"/>
                </a:lnTo>
                <a:lnTo>
                  <a:pt x="3468878" y="41656"/>
                </a:lnTo>
                <a:lnTo>
                  <a:pt x="3468878" y="34544"/>
                </a:lnTo>
                <a:lnTo>
                  <a:pt x="3465957" y="31750"/>
                </a:lnTo>
                <a:close/>
              </a:path>
              <a:path w="3823970" h="76200">
                <a:moveTo>
                  <a:pt x="3491357" y="31750"/>
                </a:moveTo>
                <a:lnTo>
                  <a:pt x="3484372" y="31750"/>
                </a:lnTo>
                <a:lnTo>
                  <a:pt x="3481578" y="34544"/>
                </a:lnTo>
                <a:lnTo>
                  <a:pt x="3481578" y="41656"/>
                </a:lnTo>
                <a:lnTo>
                  <a:pt x="3484372" y="44450"/>
                </a:lnTo>
                <a:lnTo>
                  <a:pt x="3491357" y="44450"/>
                </a:lnTo>
                <a:lnTo>
                  <a:pt x="3494278" y="41656"/>
                </a:lnTo>
                <a:lnTo>
                  <a:pt x="3494278" y="34544"/>
                </a:lnTo>
                <a:lnTo>
                  <a:pt x="3491357" y="31750"/>
                </a:lnTo>
                <a:close/>
              </a:path>
              <a:path w="3823970" h="76200">
                <a:moveTo>
                  <a:pt x="3516757" y="31750"/>
                </a:moveTo>
                <a:lnTo>
                  <a:pt x="3509772" y="31750"/>
                </a:lnTo>
                <a:lnTo>
                  <a:pt x="3506978" y="34544"/>
                </a:lnTo>
                <a:lnTo>
                  <a:pt x="3506978" y="41656"/>
                </a:lnTo>
                <a:lnTo>
                  <a:pt x="3509772" y="44450"/>
                </a:lnTo>
                <a:lnTo>
                  <a:pt x="3516757" y="44450"/>
                </a:lnTo>
                <a:lnTo>
                  <a:pt x="3519678" y="41656"/>
                </a:lnTo>
                <a:lnTo>
                  <a:pt x="3519678" y="34544"/>
                </a:lnTo>
                <a:lnTo>
                  <a:pt x="3516757" y="31750"/>
                </a:lnTo>
                <a:close/>
              </a:path>
              <a:path w="3823970" h="76200">
                <a:moveTo>
                  <a:pt x="3542284" y="31750"/>
                </a:moveTo>
                <a:lnTo>
                  <a:pt x="3535172" y="31750"/>
                </a:lnTo>
                <a:lnTo>
                  <a:pt x="3532378" y="34544"/>
                </a:lnTo>
                <a:lnTo>
                  <a:pt x="3532378" y="41656"/>
                </a:lnTo>
                <a:lnTo>
                  <a:pt x="3535172" y="44450"/>
                </a:lnTo>
                <a:lnTo>
                  <a:pt x="3542284" y="44450"/>
                </a:lnTo>
                <a:lnTo>
                  <a:pt x="3545078" y="41656"/>
                </a:lnTo>
                <a:lnTo>
                  <a:pt x="3545078" y="34544"/>
                </a:lnTo>
                <a:lnTo>
                  <a:pt x="3542284" y="31750"/>
                </a:lnTo>
                <a:close/>
              </a:path>
              <a:path w="3823970" h="76200">
                <a:moveTo>
                  <a:pt x="3567684" y="31750"/>
                </a:moveTo>
                <a:lnTo>
                  <a:pt x="3560572" y="31750"/>
                </a:lnTo>
                <a:lnTo>
                  <a:pt x="3557778" y="34544"/>
                </a:lnTo>
                <a:lnTo>
                  <a:pt x="3557778" y="41656"/>
                </a:lnTo>
                <a:lnTo>
                  <a:pt x="3560572" y="44450"/>
                </a:lnTo>
                <a:lnTo>
                  <a:pt x="3567684" y="44450"/>
                </a:lnTo>
                <a:lnTo>
                  <a:pt x="3570478" y="41656"/>
                </a:lnTo>
                <a:lnTo>
                  <a:pt x="3570478" y="34544"/>
                </a:lnTo>
                <a:lnTo>
                  <a:pt x="3567684" y="31750"/>
                </a:lnTo>
                <a:close/>
              </a:path>
              <a:path w="3823970" h="76200">
                <a:moveTo>
                  <a:pt x="3593084" y="31750"/>
                </a:moveTo>
                <a:lnTo>
                  <a:pt x="3585972" y="31750"/>
                </a:lnTo>
                <a:lnTo>
                  <a:pt x="3583178" y="34544"/>
                </a:lnTo>
                <a:lnTo>
                  <a:pt x="3583178" y="41656"/>
                </a:lnTo>
                <a:lnTo>
                  <a:pt x="3585972" y="44450"/>
                </a:lnTo>
                <a:lnTo>
                  <a:pt x="3593084" y="44450"/>
                </a:lnTo>
                <a:lnTo>
                  <a:pt x="3595878" y="41656"/>
                </a:lnTo>
                <a:lnTo>
                  <a:pt x="3595878" y="34544"/>
                </a:lnTo>
                <a:lnTo>
                  <a:pt x="3593084" y="31750"/>
                </a:lnTo>
                <a:close/>
              </a:path>
              <a:path w="3823970" h="76200">
                <a:moveTo>
                  <a:pt x="3618484" y="31750"/>
                </a:moveTo>
                <a:lnTo>
                  <a:pt x="3611499" y="31750"/>
                </a:lnTo>
                <a:lnTo>
                  <a:pt x="3608578" y="34544"/>
                </a:lnTo>
                <a:lnTo>
                  <a:pt x="3608578" y="41656"/>
                </a:lnTo>
                <a:lnTo>
                  <a:pt x="3611499" y="44450"/>
                </a:lnTo>
                <a:lnTo>
                  <a:pt x="3618484" y="44450"/>
                </a:lnTo>
                <a:lnTo>
                  <a:pt x="3621278" y="41656"/>
                </a:lnTo>
                <a:lnTo>
                  <a:pt x="3621278" y="34544"/>
                </a:lnTo>
                <a:lnTo>
                  <a:pt x="3618484" y="31750"/>
                </a:lnTo>
                <a:close/>
              </a:path>
              <a:path w="3823970" h="76200">
                <a:moveTo>
                  <a:pt x="3643884" y="31750"/>
                </a:moveTo>
                <a:lnTo>
                  <a:pt x="3636899" y="31750"/>
                </a:lnTo>
                <a:lnTo>
                  <a:pt x="3633978" y="34544"/>
                </a:lnTo>
                <a:lnTo>
                  <a:pt x="3633978" y="41656"/>
                </a:lnTo>
                <a:lnTo>
                  <a:pt x="3636899" y="44450"/>
                </a:lnTo>
                <a:lnTo>
                  <a:pt x="3643884" y="44450"/>
                </a:lnTo>
                <a:lnTo>
                  <a:pt x="3646678" y="41656"/>
                </a:lnTo>
                <a:lnTo>
                  <a:pt x="3646678" y="34544"/>
                </a:lnTo>
                <a:lnTo>
                  <a:pt x="3643884" y="31750"/>
                </a:lnTo>
                <a:close/>
              </a:path>
              <a:path w="3823970" h="76200">
                <a:moveTo>
                  <a:pt x="3669284" y="31750"/>
                </a:moveTo>
                <a:lnTo>
                  <a:pt x="3662299" y="31750"/>
                </a:lnTo>
                <a:lnTo>
                  <a:pt x="3659378" y="34544"/>
                </a:lnTo>
                <a:lnTo>
                  <a:pt x="3659378" y="41656"/>
                </a:lnTo>
                <a:lnTo>
                  <a:pt x="3662299" y="44450"/>
                </a:lnTo>
                <a:lnTo>
                  <a:pt x="3669284" y="44450"/>
                </a:lnTo>
                <a:lnTo>
                  <a:pt x="3672078" y="41656"/>
                </a:lnTo>
                <a:lnTo>
                  <a:pt x="3672078" y="34544"/>
                </a:lnTo>
                <a:lnTo>
                  <a:pt x="3669284" y="31750"/>
                </a:lnTo>
                <a:close/>
              </a:path>
              <a:path w="3823970" h="76200">
                <a:moveTo>
                  <a:pt x="3694684" y="31750"/>
                </a:moveTo>
                <a:lnTo>
                  <a:pt x="3687699" y="31750"/>
                </a:lnTo>
                <a:lnTo>
                  <a:pt x="3684778" y="34544"/>
                </a:lnTo>
                <a:lnTo>
                  <a:pt x="3684778" y="41656"/>
                </a:lnTo>
                <a:lnTo>
                  <a:pt x="3687699" y="44450"/>
                </a:lnTo>
                <a:lnTo>
                  <a:pt x="3694684" y="44450"/>
                </a:lnTo>
                <a:lnTo>
                  <a:pt x="3697604" y="41656"/>
                </a:lnTo>
                <a:lnTo>
                  <a:pt x="3697604" y="34544"/>
                </a:lnTo>
                <a:lnTo>
                  <a:pt x="3694684" y="31750"/>
                </a:lnTo>
                <a:close/>
              </a:path>
              <a:path w="3823970" h="76200">
                <a:moveTo>
                  <a:pt x="3720084" y="31750"/>
                </a:moveTo>
                <a:lnTo>
                  <a:pt x="3713099" y="31750"/>
                </a:lnTo>
                <a:lnTo>
                  <a:pt x="3710304" y="34544"/>
                </a:lnTo>
                <a:lnTo>
                  <a:pt x="3710304" y="41656"/>
                </a:lnTo>
                <a:lnTo>
                  <a:pt x="3713099" y="44450"/>
                </a:lnTo>
                <a:lnTo>
                  <a:pt x="3720084" y="44450"/>
                </a:lnTo>
                <a:lnTo>
                  <a:pt x="3723004" y="41656"/>
                </a:lnTo>
                <a:lnTo>
                  <a:pt x="3723004" y="34544"/>
                </a:lnTo>
                <a:lnTo>
                  <a:pt x="3720084" y="31750"/>
                </a:lnTo>
                <a:close/>
              </a:path>
              <a:path w="3823970" h="76200">
                <a:moveTo>
                  <a:pt x="3785870" y="0"/>
                </a:moveTo>
                <a:lnTo>
                  <a:pt x="3771022" y="2988"/>
                </a:lnTo>
                <a:lnTo>
                  <a:pt x="3758914" y="11144"/>
                </a:lnTo>
                <a:lnTo>
                  <a:pt x="3750758" y="23252"/>
                </a:lnTo>
                <a:lnTo>
                  <a:pt x="3748485" y="34544"/>
                </a:lnTo>
                <a:lnTo>
                  <a:pt x="3748485" y="41656"/>
                </a:lnTo>
                <a:lnTo>
                  <a:pt x="3750758" y="52947"/>
                </a:lnTo>
                <a:lnTo>
                  <a:pt x="3758914" y="65055"/>
                </a:lnTo>
                <a:lnTo>
                  <a:pt x="3771022" y="73211"/>
                </a:lnTo>
                <a:lnTo>
                  <a:pt x="3785870" y="76200"/>
                </a:lnTo>
                <a:lnTo>
                  <a:pt x="3800717" y="73211"/>
                </a:lnTo>
                <a:lnTo>
                  <a:pt x="3812825" y="65055"/>
                </a:lnTo>
                <a:lnTo>
                  <a:pt x="3820981" y="52947"/>
                </a:lnTo>
                <a:lnTo>
                  <a:pt x="3822691" y="44450"/>
                </a:lnTo>
                <a:lnTo>
                  <a:pt x="3763899" y="44450"/>
                </a:lnTo>
                <a:lnTo>
                  <a:pt x="3761104" y="41656"/>
                </a:lnTo>
                <a:lnTo>
                  <a:pt x="3761104" y="34544"/>
                </a:lnTo>
                <a:lnTo>
                  <a:pt x="3763899" y="31750"/>
                </a:lnTo>
                <a:lnTo>
                  <a:pt x="3822691" y="31750"/>
                </a:lnTo>
                <a:lnTo>
                  <a:pt x="3820981" y="23252"/>
                </a:lnTo>
                <a:lnTo>
                  <a:pt x="3812825" y="11144"/>
                </a:lnTo>
                <a:lnTo>
                  <a:pt x="3800717" y="2988"/>
                </a:lnTo>
                <a:lnTo>
                  <a:pt x="3785870" y="0"/>
                </a:lnTo>
                <a:close/>
              </a:path>
              <a:path w="3823970" h="76200">
                <a:moveTo>
                  <a:pt x="3745484" y="31750"/>
                </a:moveTo>
                <a:lnTo>
                  <a:pt x="3738499" y="31750"/>
                </a:lnTo>
                <a:lnTo>
                  <a:pt x="3735704" y="34544"/>
                </a:lnTo>
                <a:lnTo>
                  <a:pt x="3735704" y="41656"/>
                </a:lnTo>
                <a:lnTo>
                  <a:pt x="3738499" y="44450"/>
                </a:lnTo>
                <a:lnTo>
                  <a:pt x="3745484" y="44450"/>
                </a:lnTo>
                <a:lnTo>
                  <a:pt x="3748404" y="41656"/>
                </a:lnTo>
                <a:lnTo>
                  <a:pt x="3748404" y="41254"/>
                </a:lnTo>
                <a:lnTo>
                  <a:pt x="3747770" y="38100"/>
                </a:lnTo>
                <a:lnTo>
                  <a:pt x="3748404" y="34945"/>
                </a:lnTo>
                <a:lnTo>
                  <a:pt x="3748404" y="34544"/>
                </a:lnTo>
                <a:lnTo>
                  <a:pt x="3745484" y="31750"/>
                </a:lnTo>
                <a:close/>
              </a:path>
              <a:path w="3823970" h="76200">
                <a:moveTo>
                  <a:pt x="3771011" y="31750"/>
                </a:moveTo>
                <a:lnTo>
                  <a:pt x="3763899" y="31750"/>
                </a:lnTo>
                <a:lnTo>
                  <a:pt x="3761104" y="34544"/>
                </a:lnTo>
                <a:lnTo>
                  <a:pt x="3761104" y="41656"/>
                </a:lnTo>
                <a:lnTo>
                  <a:pt x="3763899" y="44450"/>
                </a:lnTo>
                <a:lnTo>
                  <a:pt x="3771011" y="44450"/>
                </a:lnTo>
                <a:lnTo>
                  <a:pt x="3773804" y="41656"/>
                </a:lnTo>
                <a:lnTo>
                  <a:pt x="3773804" y="34544"/>
                </a:lnTo>
                <a:lnTo>
                  <a:pt x="3771011" y="31750"/>
                </a:lnTo>
                <a:close/>
              </a:path>
              <a:path w="3823970" h="76200">
                <a:moveTo>
                  <a:pt x="3822691" y="31750"/>
                </a:moveTo>
                <a:lnTo>
                  <a:pt x="3771011" y="31750"/>
                </a:lnTo>
                <a:lnTo>
                  <a:pt x="3773804" y="34544"/>
                </a:lnTo>
                <a:lnTo>
                  <a:pt x="3773804" y="41656"/>
                </a:lnTo>
                <a:lnTo>
                  <a:pt x="3771011" y="44450"/>
                </a:lnTo>
                <a:lnTo>
                  <a:pt x="3822691" y="44450"/>
                </a:lnTo>
                <a:lnTo>
                  <a:pt x="3823970" y="38100"/>
                </a:lnTo>
                <a:lnTo>
                  <a:pt x="3822691" y="31750"/>
                </a:lnTo>
                <a:close/>
              </a:path>
              <a:path w="3823970" h="76200">
                <a:moveTo>
                  <a:pt x="3748404" y="34945"/>
                </a:moveTo>
                <a:lnTo>
                  <a:pt x="3747770" y="38100"/>
                </a:lnTo>
                <a:lnTo>
                  <a:pt x="3748404" y="41254"/>
                </a:lnTo>
                <a:lnTo>
                  <a:pt x="3748404" y="34945"/>
                </a:lnTo>
                <a:close/>
              </a:path>
            </a:pathLst>
          </a:custGeom>
          <a:solidFill>
            <a:srgbClr val="7E7E7E"/>
          </a:solidFill>
        </p:spPr>
        <p:txBody>
          <a:bodyPr wrap="square" lIns="0" tIns="0" rIns="0" bIns="0" rtlCol="0"/>
          <a:lstStyle/>
          <a:p>
            <a:endParaRPr/>
          </a:p>
        </p:txBody>
      </p:sp>
      <p:sp>
        <p:nvSpPr>
          <p:cNvPr id="28" name="object 28"/>
          <p:cNvSpPr txBox="1">
            <a:spLocks noGrp="1"/>
          </p:cNvSpPr>
          <p:nvPr>
            <p:ph sz="half" idx="3"/>
          </p:nvPr>
        </p:nvSpPr>
        <p:spPr>
          <a:prstGeom prst="rect">
            <a:avLst/>
          </a:prstGeom>
        </p:spPr>
        <p:txBody>
          <a:bodyPr vert="horz" wrap="square" lIns="0" tIns="0" rIns="0" bIns="0" rtlCol="0">
            <a:spAutoFit/>
          </a:bodyPr>
          <a:lstStyle/>
          <a:p>
            <a:pPr marL="229235">
              <a:lnSpc>
                <a:spcPct val="100000"/>
              </a:lnSpc>
            </a:pPr>
            <a:r>
              <a:rPr dirty="0"/>
              <a:t>已提出解决方案：更多落地项目紧密推进</a:t>
            </a:r>
          </a:p>
          <a:p>
            <a:pPr marL="350520" indent="-338455">
              <a:lnSpc>
                <a:spcPct val="100000"/>
              </a:lnSpc>
              <a:spcBef>
                <a:spcPts val="1330"/>
              </a:spcBef>
            </a:pPr>
            <a:r>
              <a:rPr sz="1400" b="0" spc="540" dirty="0">
                <a:solidFill>
                  <a:srgbClr val="1D9ED2"/>
                </a:solidFill>
                <a:latin typeface="Arial Unicode MS"/>
                <a:cs typeface="Arial Unicode MS"/>
              </a:rPr>
              <a:t>◆</a:t>
            </a:r>
            <a:r>
              <a:rPr sz="1400" b="0" spc="400" dirty="0">
                <a:solidFill>
                  <a:srgbClr val="1D9ED2"/>
                </a:solidFill>
                <a:latin typeface="Arial Unicode MS"/>
                <a:cs typeface="Arial Unicode MS"/>
              </a:rPr>
              <a:t> </a:t>
            </a:r>
            <a:r>
              <a:rPr sz="1400" dirty="0">
                <a:solidFill>
                  <a:srgbClr val="5E666F"/>
                </a:solidFill>
              </a:rPr>
              <a:t>政企合作，赋能智慧城市、城市交通治理及大数据交易</a:t>
            </a:r>
            <a:endParaRPr sz="1400">
              <a:latin typeface="Arial Unicode MS"/>
              <a:cs typeface="Arial Unicode MS"/>
            </a:endParaRPr>
          </a:p>
          <a:p>
            <a:pPr marL="350520" marR="144780" algn="just">
              <a:lnSpc>
                <a:spcPct val="120000"/>
              </a:lnSpc>
              <a:spcBef>
                <a:spcPts val="545"/>
              </a:spcBef>
            </a:pPr>
            <a:r>
              <a:rPr sz="1200" b="0" spc="25" dirty="0">
                <a:solidFill>
                  <a:srgbClr val="5E666F"/>
                </a:solidFill>
                <a:latin typeface="微软雅黑"/>
                <a:cs typeface="微软雅黑"/>
              </a:rPr>
              <a:t>在城市建设和管理方面，越来越多的城市已经开始尝试应用区  块链技术。区块链可以改变公共服务的的提供方式和运营，使  其更加高效、灵活和透明。百度目前已提出了基于区块链的</a:t>
            </a:r>
            <a:r>
              <a:rPr sz="1200" spc="25" dirty="0">
                <a:solidFill>
                  <a:srgbClr val="1D9ED2"/>
                </a:solidFill>
              </a:rPr>
              <a:t>智  </a:t>
            </a:r>
            <a:r>
              <a:rPr sz="1200" spc="-5" dirty="0">
                <a:solidFill>
                  <a:srgbClr val="1D9ED2"/>
                </a:solidFill>
              </a:rPr>
              <a:t>慧城市、城市交通治理及大数据交易解决方案</a:t>
            </a:r>
            <a:r>
              <a:rPr sz="1200" b="0" spc="-5" dirty="0">
                <a:solidFill>
                  <a:srgbClr val="5E666F"/>
                </a:solidFill>
                <a:latin typeface="微软雅黑"/>
                <a:cs typeface="微软雅黑"/>
              </a:rPr>
              <a:t>。</a:t>
            </a:r>
            <a:endParaRPr sz="1200">
              <a:latin typeface="微软雅黑"/>
              <a:cs typeface="微软雅黑"/>
            </a:endParaRPr>
          </a:p>
          <a:p>
            <a:pPr>
              <a:lnSpc>
                <a:spcPct val="100000"/>
              </a:lnSpc>
              <a:spcBef>
                <a:spcPts val="30"/>
              </a:spcBef>
            </a:pPr>
            <a:endParaRPr sz="950">
              <a:latin typeface="Times New Roman"/>
              <a:cs typeface="Times New Roman"/>
            </a:endParaRPr>
          </a:p>
          <a:p>
            <a:pPr marL="1496695" marR="143510" algn="just">
              <a:lnSpc>
                <a:spcPct val="120100"/>
              </a:lnSpc>
            </a:pPr>
            <a:r>
              <a:rPr sz="1100" b="0" dirty="0">
                <a:solidFill>
                  <a:srgbClr val="5E666F"/>
                </a:solidFill>
                <a:latin typeface="微软雅黑"/>
                <a:cs typeface="微软雅黑"/>
              </a:rPr>
              <a:t>政、企、民信息通过区</a:t>
            </a:r>
            <a:r>
              <a:rPr sz="1100" b="0" spc="-15" dirty="0">
                <a:solidFill>
                  <a:srgbClr val="5E666F"/>
                </a:solidFill>
                <a:latin typeface="微软雅黑"/>
                <a:cs typeface="微软雅黑"/>
              </a:rPr>
              <a:t>块</a:t>
            </a:r>
            <a:r>
              <a:rPr sz="1100" b="0" dirty="0">
                <a:solidFill>
                  <a:srgbClr val="5E666F"/>
                </a:solidFill>
                <a:latin typeface="微软雅黑"/>
                <a:cs typeface="微软雅黑"/>
              </a:rPr>
              <a:t>链构建的可信网络在</a:t>
            </a:r>
            <a:r>
              <a:rPr sz="1100" b="0" spc="-15" dirty="0">
                <a:solidFill>
                  <a:srgbClr val="5E666F"/>
                </a:solidFill>
                <a:latin typeface="微软雅黑"/>
                <a:cs typeface="微软雅黑"/>
              </a:rPr>
              <a:t>整</a:t>
            </a:r>
            <a:r>
              <a:rPr sz="1100" b="0" dirty="0">
                <a:solidFill>
                  <a:srgbClr val="5E666F"/>
                </a:solidFill>
                <a:latin typeface="微软雅黑"/>
                <a:cs typeface="微软雅黑"/>
              </a:rPr>
              <a:t>个  社会传递，为</a:t>
            </a:r>
            <a:r>
              <a:rPr sz="1100" dirty="0">
                <a:solidFill>
                  <a:srgbClr val="1D9ED2"/>
                </a:solidFill>
              </a:rPr>
              <a:t>智能城市</a:t>
            </a:r>
            <a:r>
              <a:rPr sz="1100" spc="-15" dirty="0">
                <a:solidFill>
                  <a:srgbClr val="1D9ED2"/>
                </a:solidFill>
              </a:rPr>
              <a:t>大</a:t>
            </a:r>
            <a:r>
              <a:rPr sz="1100" dirty="0">
                <a:solidFill>
                  <a:srgbClr val="1D9ED2"/>
                </a:solidFill>
              </a:rPr>
              <a:t>脑提供安全可信的决</a:t>
            </a:r>
            <a:r>
              <a:rPr sz="1100" spc="-15" dirty="0">
                <a:solidFill>
                  <a:srgbClr val="1D9ED2"/>
                </a:solidFill>
              </a:rPr>
              <a:t>策</a:t>
            </a:r>
            <a:r>
              <a:rPr sz="1100" dirty="0">
                <a:solidFill>
                  <a:srgbClr val="1D9ED2"/>
                </a:solidFill>
              </a:rPr>
              <a:t>燃  料</a:t>
            </a:r>
            <a:r>
              <a:rPr sz="1100" b="0" dirty="0">
                <a:solidFill>
                  <a:srgbClr val="5E666F"/>
                </a:solidFill>
                <a:latin typeface="微软雅黑"/>
                <a:cs typeface="微软雅黑"/>
              </a:rPr>
              <a:t>，重塑社会信用关系</a:t>
            </a:r>
            <a:r>
              <a:rPr sz="1100" b="0" spc="-10" dirty="0">
                <a:solidFill>
                  <a:srgbClr val="5E666F"/>
                </a:solidFill>
                <a:latin typeface="微软雅黑"/>
                <a:cs typeface="微软雅黑"/>
              </a:rPr>
              <a:t>，</a:t>
            </a:r>
            <a:r>
              <a:rPr sz="1100" b="0" dirty="0">
                <a:solidFill>
                  <a:srgbClr val="5E666F"/>
                </a:solidFill>
                <a:latin typeface="微软雅黑"/>
                <a:cs typeface="微软雅黑"/>
              </a:rPr>
              <a:t>降低信任成本，</a:t>
            </a:r>
            <a:r>
              <a:rPr sz="1100" b="0" spc="5" dirty="0">
                <a:solidFill>
                  <a:srgbClr val="5E666F"/>
                </a:solidFill>
                <a:latin typeface="微软雅黑"/>
                <a:cs typeface="微软雅黑"/>
              </a:rPr>
              <a:t>扩</a:t>
            </a:r>
            <a:r>
              <a:rPr sz="1100" b="0" dirty="0">
                <a:solidFill>
                  <a:srgbClr val="5E666F"/>
                </a:solidFill>
                <a:latin typeface="微软雅黑"/>
                <a:cs typeface="微软雅黑"/>
              </a:rPr>
              <a:t>大</a:t>
            </a:r>
            <a:r>
              <a:rPr sz="1100" b="0" spc="-10" dirty="0">
                <a:solidFill>
                  <a:srgbClr val="5E666F"/>
                </a:solidFill>
                <a:latin typeface="微软雅黑"/>
                <a:cs typeface="微软雅黑"/>
              </a:rPr>
              <a:t>行</a:t>
            </a:r>
            <a:r>
              <a:rPr sz="1100" b="0" dirty="0">
                <a:solidFill>
                  <a:srgbClr val="5E666F"/>
                </a:solidFill>
                <a:latin typeface="微软雅黑"/>
                <a:cs typeface="微软雅黑"/>
              </a:rPr>
              <a:t>业  增益。目前与上海宝山</a:t>
            </a:r>
            <a:r>
              <a:rPr sz="1100" b="0" spc="-15" dirty="0">
                <a:solidFill>
                  <a:srgbClr val="5E666F"/>
                </a:solidFill>
                <a:latin typeface="微软雅黑"/>
                <a:cs typeface="微软雅黑"/>
              </a:rPr>
              <a:t>区</a:t>
            </a:r>
            <a:r>
              <a:rPr sz="1100" b="0" dirty="0">
                <a:solidFill>
                  <a:srgbClr val="5E666F"/>
                </a:solidFill>
                <a:latin typeface="微软雅黑"/>
                <a:cs typeface="微软雅黑"/>
              </a:rPr>
              <a:t>合作，利用区块链等</a:t>
            </a:r>
            <a:r>
              <a:rPr sz="1100" b="0" spc="-15" dirty="0">
                <a:solidFill>
                  <a:srgbClr val="5E666F"/>
                </a:solidFill>
                <a:latin typeface="微软雅黑"/>
                <a:cs typeface="微软雅黑"/>
              </a:rPr>
              <a:t>技</a:t>
            </a:r>
            <a:r>
              <a:rPr sz="1100" b="0" dirty="0">
                <a:solidFill>
                  <a:srgbClr val="5E666F"/>
                </a:solidFill>
                <a:latin typeface="微软雅黑"/>
                <a:cs typeface="微软雅黑"/>
              </a:rPr>
              <a:t>术  共建“智能城市示范区”。</a:t>
            </a:r>
            <a:endParaRPr sz="1100">
              <a:latin typeface="微软雅黑"/>
              <a:cs typeface="微软雅黑"/>
            </a:endParaRPr>
          </a:p>
          <a:p>
            <a:pPr>
              <a:lnSpc>
                <a:spcPct val="100000"/>
              </a:lnSpc>
              <a:spcBef>
                <a:spcPts val="20"/>
              </a:spcBef>
            </a:pPr>
            <a:endParaRPr sz="1400">
              <a:latin typeface="Times New Roman"/>
              <a:cs typeface="Times New Roman"/>
            </a:endParaRPr>
          </a:p>
          <a:p>
            <a:pPr marL="1496695" marR="5080">
              <a:lnSpc>
                <a:spcPct val="120100"/>
              </a:lnSpc>
            </a:pPr>
            <a:r>
              <a:rPr sz="1100" dirty="0">
                <a:solidFill>
                  <a:srgbClr val="1D9ED2"/>
                </a:solidFill>
              </a:rPr>
              <a:t>基于交通区块链网络打破数据孤岛</a:t>
            </a:r>
            <a:r>
              <a:rPr sz="1100" b="0" dirty="0">
                <a:solidFill>
                  <a:srgbClr val="5E666F"/>
                </a:solidFill>
                <a:latin typeface="微软雅黑"/>
                <a:cs typeface="微软雅黑"/>
              </a:rPr>
              <a:t>，打通各部门之  间的数据访问，生成可信交通数据，确保城市交通  大脑输出精准的指挥疏</a:t>
            </a:r>
            <a:r>
              <a:rPr sz="1100" b="0" spc="-10" dirty="0">
                <a:solidFill>
                  <a:srgbClr val="5E666F"/>
                </a:solidFill>
                <a:latin typeface="微软雅黑"/>
                <a:cs typeface="微软雅黑"/>
              </a:rPr>
              <a:t>导</a:t>
            </a:r>
            <a:r>
              <a:rPr sz="1100" b="0" dirty="0">
                <a:solidFill>
                  <a:srgbClr val="5E666F"/>
                </a:solidFill>
                <a:latin typeface="微软雅黑"/>
                <a:cs typeface="微软雅黑"/>
              </a:rPr>
              <a:t>策略，</a:t>
            </a:r>
            <a:r>
              <a:rPr sz="1100" b="0" spc="5" dirty="0">
                <a:solidFill>
                  <a:srgbClr val="5E666F"/>
                </a:solidFill>
                <a:latin typeface="微软雅黑"/>
                <a:cs typeface="微软雅黑"/>
              </a:rPr>
              <a:t>实</a:t>
            </a:r>
            <a:r>
              <a:rPr sz="1100" b="0" dirty="0">
                <a:solidFill>
                  <a:srgbClr val="5E666F"/>
                </a:solidFill>
                <a:latin typeface="微软雅黑"/>
                <a:cs typeface="微软雅黑"/>
              </a:rPr>
              <a:t>现</a:t>
            </a:r>
            <a:r>
              <a:rPr sz="1100" b="0" spc="5" dirty="0">
                <a:solidFill>
                  <a:srgbClr val="5E666F"/>
                </a:solidFill>
                <a:latin typeface="微软雅黑"/>
                <a:cs typeface="微软雅黑"/>
              </a:rPr>
              <a:t>交</a:t>
            </a:r>
            <a:r>
              <a:rPr sz="1100" b="0" dirty="0">
                <a:solidFill>
                  <a:srgbClr val="5E666F"/>
                </a:solidFill>
                <a:latin typeface="微软雅黑"/>
                <a:cs typeface="微软雅黑"/>
              </a:rPr>
              <a:t>通</a:t>
            </a:r>
            <a:r>
              <a:rPr sz="1100" b="0" spc="5" dirty="0">
                <a:solidFill>
                  <a:srgbClr val="5E666F"/>
                </a:solidFill>
                <a:latin typeface="微软雅黑"/>
                <a:cs typeface="微软雅黑"/>
              </a:rPr>
              <a:t>综</a:t>
            </a:r>
            <a:r>
              <a:rPr sz="1100" b="0" spc="-15" dirty="0">
                <a:solidFill>
                  <a:srgbClr val="5E666F"/>
                </a:solidFill>
                <a:latin typeface="微软雅黑"/>
                <a:cs typeface="微软雅黑"/>
              </a:rPr>
              <a:t>合</a:t>
            </a:r>
            <a:r>
              <a:rPr sz="1100" b="0" spc="5" dirty="0">
                <a:solidFill>
                  <a:srgbClr val="5E666F"/>
                </a:solidFill>
                <a:latin typeface="微软雅黑"/>
                <a:cs typeface="微软雅黑"/>
              </a:rPr>
              <a:t>治</a:t>
            </a:r>
            <a:r>
              <a:rPr sz="1100" b="0" spc="-15" dirty="0">
                <a:solidFill>
                  <a:srgbClr val="5E666F"/>
                </a:solidFill>
                <a:latin typeface="微软雅黑"/>
                <a:cs typeface="微软雅黑"/>
              </a:rPr>
              <a:t>理</a:t>
            </a:r>
            <a:r>
              <a:rPr sz="1100" b="0" dirty="0">
                <a:solidFill>
                  <a:srgbClr val="5E666F"/>
                </a:solidFill>
                <a:latin typeface="微软雅黑"/>
                <a:cs typeface="微软雅黑"/>
              </a:rPr>
              <a:t>，  形成良性循环交通生态环境。</a:t>
            </a:r>
            <a:endParaRPr sz="1100">
              <a:latin typeface="微软雅黑"/>
              <a:cs typeface="微软雅黑"/>
            </a:endParaRPr>
          </a:p>
          <a:p>
            <a:pPr>
              <a:lnSpc>
                <a:spcPct val="100000"/>
              </a:lnSpc>
            </a:pPr>
            <a:endParaRPr sz="1100">
              <a:latin typeface="Times New Roman"/>
              <a:cs typeface="Times New Roman"/>
            </a:endParaRPr>
          </a:p>
          <a:p>
            <a:pPr>
              <a:lnSpc>
                <a:spcPct val="100000"/>
              </a:lnSpc>
              <a:spcBef>
                <a:spcPts val="20"/>
              </a:spcBef>
            </a:pPr>
            <a:endParaRPr sz="1600">
              <a:latin typeface="Times New Roman"/>
              <a:cs typeface="Times New Roman"/>
            </a:endParaRPr>
          </a:p>
          <a:p>
            <a:pPr marL="1496695" marR="143510" algn="just">
              <a:lnSpc>
                <a:spcPct val="120000"/>
              </a:lnSpc>
            </a:pPr>
            <a:r>
              <a:rPr sz="1100" b="0" dirty="0">
                <a:solidFill>
                  <a:srgbClr val="5E666F"/>
                </a:solidFill>
                <a:latin typeface="微软雅黑"/>
                <a:cs typeface="微软雅黑"/>
              </a:rPr>
              <a:t>基于超级链，在大数据</a:t>
            </a:r>
            <a:r>
              <a:rPr sz="1100" b="0" spc="-15" dirty="0">
                <a:solidFill>
                  <a:srgbClr val="5E666F"/>
                </a:solidFill>
                <a:latin typeface="微软雅黑"/>
                <a:cs typeface="微软雅黑"/>
              </a:rPr>
              <a:t>数</a:t>
            </a:r>
            <a:r>
              <a:rPr sz="1100" b="0" dirty="0">
                <a:solidFill>
                  <a:srgbClr val="5E666F"/>
                </a:solidFill>
                <a:latin typeface="微软雅黑"/>
                <a:cs typeface="微软雅黑"/>
              </a:rPr>
              <a:t>据交易中</a:t>
            </a:r>
            <a:r>
              <a:rPr sz="1100" dirty="0">
                <a:solidFill>
                  <a:srgbClr val="1D9ED2"/>
                </a:solidFill>
              </a:rPr>
              <a:t>推进数据确</a:t>
            </a:r>
            <a:r>
              <a:rPr sz="1100" spc="-15" dirty="0">
                <a:solidFill>
                  <a:srgbClr val="1D9ED2"/>
                </a:solidFill>
              </a:rPr>
              <a:t>权</a:t>
            </a:r>
            <a:r>
              <a:rPr sz="1100" dirty="0">
                <a:solidFill>
                  <a:srgbClr val="1D9ED2"/>
                </a:solidFill>
              </a:rPr>
              <a:t>、  数据溯源</a:t>
            </a:r>
            <a:r>
              <a:rPr sz="1100" b="0" dirty="0">
                <a:solidFill>
                  <a:srgbClr val="5E666F"/>
                </a:solidFill>
                <a:latin typeface="微软雅黑"/>
                <a:cs typeface="微软雅黑"/>
              </a:rPr>
              <a:t>，实时记录交</a:t>
            </a:r>
            <a:r>
              <a:rPr sz="1100" b="0" spc="-15" dirty="0">
                <a:solidFill>
                  <a:srgbClr val="5E666F"/>
                </a:solidFill>
                <a:latin typeface="微软雅黑"/>
                <a:cs typeface="微软雅黑"/>
              </a:rPr>
              <a:t>易</a:t>
            </a:r>
            <a:r>
              <a:rPr sz="1100" b="0" dirty="0">
                <a:solidFill>
                  <a:srgbClr val="5E666F"/>
                </a:solidFill>
                <a:latin typeface="微软雅黑"/>
                <a:cs typeface="微软雅黑"/>
              </a:rPr>
              <a:t>数据，实现数据安全</a:t>
            </a:r>
            <a:r>
              <a:rPr sz="1100" b="0" spc="-15" dirty="0">
                <a:solidFill>
                  <a:srgbClr val="5E666F"/>
                </a:solidFill>
                <a:latin typeface="微软雅黑"/>
                <a:cs typeface="微软雅黑"/>
              </a:rPr>
              <a:t>保</a:t>
            </a:r>
            <a:r>
              <a:rPr sz="1100" b="0" dirty="0">
                <a:solidFill>
                  <a:srgbClr val="5E666F"/>
                </a:solidFill>
                <a:latin typeface="微软雅黑"/>
                <a:cs typeface="微软雅黑"/>
              </a:rPr>
              <a:t>障  和隐私保护，促进数据资产的可信交易。</a:t>
            </a:r>
            <a:endParaRPr sz="1100">
              <a:latin typeface="微软雅黑"/>
              <a:cs typeface="微软雅黑"/>
            </a:endParaRPr>
          </a:p>
        </p:txBody>
      </p:sp>
      <p:sp>
        <p:nvSpPr>
          <p:cNvPr id="29" name="object 29"/>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49</a:t>
            </a:fld>
            <a:endParaRPr dirty="0"/>
          </a:p>
        </p:txBody>
      </p:sp>
      <p:sp>
        <p:nvSpPr>
          <p:cNvPr id="30" name="object 30"/>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799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422148"/>
            <a:ext cx="771525" cy="467995"/>
          </a:xfrm>
          <a:custGeom>
            <a:avLst/>
            <a:gdLst/>
            <a:ahLst/>
            <a:cxnLst/>
            <a:rect l="l" t="t" r="r" b="b"/>
            <a:pathLst>
              <a:path w="771525" h="467994">
                <a:moveTo>
                  <a:pt x="537210" y="0"/>
                </a:moveTo>
                <a:lnTo>
                  <a:pt x="0" y="0"/>
                </a:lnTo>
                <a:lnTo>
                  <a:pt x="0" y="467867"/>
                </a:lnTo>
                <a:lnTo>
                  <a:pt x="537210" y="467867"/>
                </a:lnTo>
                <a:lnTo>
                  <a:pt x="584355" y="463113"/>
                </a:lnTo>
                <a:lnTo>
                  <a:pt x="628267" y="449478"/>
                </a:lnTo>
                <a:lnTo>
                  <a:pt x="668004" y="427905"/>
                </a:lnTo>
                <a:lnTo>
                  <a:pt x="702625" y="399335"/>
                </a:lnTo>
                <a:lnTo>
                  <a:pt x="731191" y="364711"/>
                </a:lnTo>
                <a:lnTo>
                  <a:pt x="752760" y="324975"/>
                </a:lnTo>
                <a:lnTo>
                  <a:pt x="766391" y="281068"/>
                </a:lnTo>
                <a:lnTo>
                  <a:pt x="771144" y="233934"/>
                </a:lnTo>
                <a:lnTo>
                  <a:pt x="766391" y="186799"/>
                </a:lnTo>
                <a:lnTo>
                  <a:pt x="752760" y="142892"/>
                </a:lnTo>
                <a:lnTo>
                  <a:pt x="731191" y="103156"/>
                </a:lnTo>
                <a:lnTo>
                  <a:pt x="702625" y="68532"/>
                </a:lnTo>
                <a:lnTo>
                  <a:pt x="668004" y="39962"/>
                </a:lnTo>
                <a:lnTo>
                  <a:pt x="628267" y="18389"/>
                </a:lnTo>
                <a:lnTo>
                  <a:pt x="584355" y="4754"/>
                </a:lnTo>
                <a:lnTo>
                  <a:pt x="537210" y="0"/>
                </a:lnTo>
                <a:close/>
              </a:path>
            </a:pathLst>
          </a:custGeom>
          <a:solidFill>
            <a:srgbClr val="1D9ED2"/>
          </a:solidFill>
        </p:spPr>
        <p:txBody>
          <a:bodyPr wrap="square" lIns="0" tIns="0" rIns="0" bIns="0" rtlCol="0"/>
          <a:lstStyle/>
          <a:p>
            <a:endParaRPr/>
          </a:p>
        </p:txBody>
      </p:sp>
      <p:sp>
        <p:nvSpPr>
          <p:cNvPr id="4" name="object 4"/>
          <p:cNvSpPr/>
          <p:nvPr/>
        </p:nvSpPr>
        <p:spPr>
          <a:xfrm>
            <a:off x="0" y="422148"/>
            <a:ext cx="771525" cy="467995"/>
          </a:xfrm>
          <a:custGeom>
            <a:avLst/>
            <a:gdLst/>
            <a:ahLst/>
            <a:cxnLst/>
            <a:rect l="l" t="t" r="r" b="b"/>
            <a:pathLst>
              <a:path w="771525" h="467994">
                <a:moveTo>
                  <a:pt x="771144" y="233934"/>
                </a:moveTo>
                <a:lnTo>
                  <a:pt x="766391" y="281068"/>
                </a:lnTo>
                <a:lnTo>
                  <a:pt x="752760" y="324975"/>
                </a:lnTo>
                <a:lnTo>
                  <a:pt x="731191" y="364711"/>
                </a:lnTo>
                <a:lnTo>
                  <a:pt x="702625" y="399335"/>
                </a:lnTo>
                <a:lnTo>
                  <a:pt x="668004" y="427905"/>
                </a:lnTo>
                <a:lnTo>
                  <a:pt x="628267" y="449478"/>
                </a:lnTo>
                <a:lnTo>
                  <a:pt x="584355" y="463113"/>
                </a:lnTo>
                <a:lnTo>
                  <a:pt x="537210" y="467867"/>
                </a:lnTo>
                <a:lnTo>
                  <a:pt x="0" y="467867"/>
                </a:lnTo>
                <a:lnTo>
                  <a:pt x="0" y="0"/>
                </a:lnTo>
                <a:lnTo>
                  <a:pt x="537210" y="0"/>
                </a:lnTo>
                <a:lnTo>
                  <a:pt x="584355" y="4754"/>
                </a:lnTo>
                <a:lnTo>
                  <a:pt x="628267" y="18389"/>
                </a:lnTo>
                <a:lnTo>
                  <a:pt x="668004" y="39962"/>
                </a:lnTo>
                <a:lnTo>
                  <a:pt x="702625" y="68532"/>
                </a:lnTo>
                <a:lnTo>
                  <a:pt x="731191" y="103156"/>
                </a:lnTo>
                <a:lnTo>
                  <a:pt x="752760" y="142892"/>
                </a:lnTo>
                <a:lnTo>
                  <a:pt x="766391" y="186799"/>
                </a:lnTo>
                <a:lnTo>
                  <a:pt x="771144" y="233934"/>
                </a:lnTo>
                <a:close/>
              </a:path>
            </a:pathLst>
          </a:custGeom>
          <a:ln w="12192">
            <a:solidFill>
              <a:srgbClr val="1D9ED2"/>
            </a:solidFill>
          </a:ln>
        </p:spPr>
        <p:txBody>
          <a:bodyPr wrap="square" lIns="0" tIns="0" rIns="0" bIns="0" rtlCol="0"/>
          <a:lstStyle/>
          <a:p>
            <a:endParaRPr/>
          </a:p>
        </p:txBody>
      </p:sp>
      <p:sp>
        <p:nvSpPr>
          <p:cNvPr id="5" name="object 5"/>
          <p:cNvSpPr/>
          <p:nvPr/>
        </p:nvSpPr>
        <p:spPr>
          <a:xfrm>
            <a:off x="11640311" y="6144767"/>
            <a:ext cx="551815" cy="462280"/>
          </a:xfrm>
          <a:custGeom>
            <a:avLst/>
            <a:gdLst/>
            <a:ahLst/>
            <a:cxnLst/>
            <a:rect l="l" t="t" r="r" b="b"/>
            <a:pathLst>
              <a:path w="551815" h="462279">
                <a:moveTo>
                  <a:pt x="320802" y="0"/>
                </a:moveTo>
                <a:lnTo>
                  <a:pt x="230886" y="0"/>
                </a:lnTo>
                <a:lnTo>
                  <a:pt x="184356" y="4690"/>
                </a:lnTo>
                <a:lnTo>
                  <a:pt x="141017" y="18143"/>
                </a:lnTo>
                <a:lnTo>
                  <a:pt x="101798" y="39430"/>
                </a:lnTo>
                <a:lnTo>
                  <a:pt x="67627" y="67622"/>
                </a:lnTo>
                <a:lnTo>
                  <a:pt x="39433" y="101792"/>
                </a:lnTo>
                <a:lnTo>
                  <a:pt x="18145" y="141012"/>
                </a:lnTo>
                <a:lnTo>
                  <a:pt x="4691" y="184352"/>
                </a:lnTo>
                <a:lnTo>
                  <a:pt x="0" y="230885"/>
                </a:lnTo>
                <a:lnTo>
                  <a:pt x="4691" y="277415"/>
                </a:lnTo>
                <a:lnTo>
                  <a:pt x="18145" y="320754"/>
                </a:lnTo>
                <a:lnTo>
                  <a:pt x="39433" y="359973"/>
                </a:lnTo>
                <a:lnTo>
                  <a:pt x="67627" y="394144"/>
                </a:lnTo>
                <a:lnTo>
                  <a:pt x="101798" y="422338"/>
                </a:lnTo>
                <a:lnTo>
                  <a:pt x="141017" y="443626"/>
                </a:lnTo>
                <a:lnTo>
                  <a:pt x="184356" y="457080"/>
                </a:lnTo>
                <a:lnTo>
                  <a:pt x="230886" y="461771"/>
                </a:lnTo>
                <a:lnTo>
                  <a:pt x="320802" y="461771"/>
                </a:lnTo>
                <a:lnTo>
                  <a:pt x="367331" y="457080"/>
                </a:lnTo>
                <a:lnTo>
                  <a:pt x="410670" y="443626"/>
                </a:lnTo>
                <a:lnTo>
                  <a:pt x="449889" y="422338"/>
                </a:lnTo>
                <a:lnTo>
                  <a:pt x="484060" y="394144"/>
                </a:lnTo>
                <a:lnTo>
                  <a:pt x="512254" y="359973"/>
                </a:lnTo>
                <a:lnTo>
                  <a:pt x="533542" y="320754"/>
                </a:lnTo>
                <a:lnTo>
                  <a:pt x="546996" y="277415"/>
                </a:lnTo>
                <a:lnTo>
                  <a:pt x="551688" y="230885"/>
                </a:lnTo>
                <a:lnTo>
                  <a:pt x="546996" y="184352"/>
                </a:lnTo>
                <a:lnTo>
                  <a:pt x="533542" y="141012"/>
                </a:lnTo>
                <a:lnTo>
                  <a:pt x="512254" y="101792"/>
                </a:lnTo>
                <a:lnTo>
                  <a:pt x="484060" y="67622"/>
                </a:lnTo>
                <a:lnTo>
                  <a:pt x="449889" y="39430"/>
                </a:lnTo>
                <a:lnTo>
                  <a:pt x="410670" y="18143"/>
                </a:lnTo>
                <a:lnTo>
                  <a:pt x="367331" y="4690"/>
                </a:lnTo>
                <a:lnTo>
                  <a:pt x="320802" y="0"/>
                </a:lnTo>
                <a:close/>
              </a:path>
            </a:pathLst>
          </a:custGeom>
          <a:solidFill>
            <a:srgbClr val="1D9ED2"/>
          </a:solidFill>
        </p:spPr>
        <p:txBody>
          <a:bodyPr wrap="square" lIns="0" tIns="0" rIns="0" bIns="0" rtlCol="0"/>
          <a:lstStyle/>
          <a:p>
            <a:endParaRPr/>
          </a:p>
        </p:txBody>
      </p:sp>
      <p:sp>
        <p:nvSpPr>
          <p:cNvPr id="6" name="object 6"/>
          <p:cNvSpPr/>
          <p:nvPr/>
        </p:nvSpPr>
        <p:spPr>
          <a:xfrm>
            <a:off x="11856719" y="6144767"/>
            <a:ext cx="334010" cy="462280"/>
          </a:xfrm>
          <a:custGeom>
            <a:avLst/>
            <a:gdLst/>
            <a:ahLst/>
            <a:cxnLst/>
            <a:rect l="l" t="t" r="r" b="b"/>
            <a:pathLst>
              <a:path w="334009" h="462279">
                <a:moveTo>
                  <a:pt x="0" y="461771"/>
                </a:moveTo>
                <a:lnTo>
                  <a:pt x="333755" y="461771"/>
                </a:lnTo>
                <a:lnTo>
                  <a:pt x="333755" y="0"/>
                </a:lnTo>
                <a:lnTo>
                  <a:pt x="0" y="0"/>
                </a:lnTo>
                <a:lnTo>
                  <a:pt x="0" y="461771"/>
                </a:lnTo>
                <a:close/>
              </a:path>
            </a:pathLst>
          </a:custGeom>
          <a:solidFill>
            <a:srgbClr val="1D9ED2"/>
          </a:solidFill>
        </p:spPr>
        <p:txBody>
          <a:bodyPr wrap="square" lIns="0" tIns="0" rIns="0" bIns="0" rtlCol="0"/>
          <a:lstStyle/>
          <a:p>
            <a:endParaRPr/>
          </a:p>
        </p:txBody>
      </p:sp>
      <p:sp>
        <p:nvSpPr>
          <p:cNvPr id="7" name="object 7"/>
          <p:cNvSpPr/>
          <p:nvPr/>
        </p:nvSpPr>
        <p:spPr>
          <a:xfrm>
            <a:off x="51815" y="513587"/>
            <a:ext cx="588264" cy="294132"/>
          </a:xfrm>
          <a:prstGeom prst="rect">
            <a:avLst/>
          </a:prstGeom>
          <a:blipFill>
            <a:blip r:embed="rId3"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2232786" y="2749041"/>
            <a:ext cx="7746365" cy="621665"/>
          </a:xfrm>
          <a:prstGeom prst="rect">
            <a:avLst/>
          </a:prstGeom>
        </p:spPr>
        <p:txBody>
          <a:bodyPr vert="horz" wrap="square" lIns="0" tIns="0" rIns="0" bIns="0" rtlCol="0">
            <a:spAutoFit/>
          </a:bodyPr>
          <a:lstStyle/>
          <a:p>
            <a:pPr marL="12700">
              <a:lnSpc>
                <a:spcPct val="100000"/>
              </a:lnSpc>
            </a:pPr>
            <a:r>
              <a:rPr sz="4000" spc="295" dirty="0"/>
              <a:t>服务篇</a:t>
            </a:r>
            <a:r>
              <a:rPr sz="4000" spc="300" dirty="0"/>
              <a:t>—</a:t>
            </a:r>
            <a:r>
              <a:rPr sz="4000" spc="295" dirty="0"/>
              <a:t>—脚踏实地，无问西东</a:t>
            </a:r>
            <a:endParaRPr sz="4000"/>
          </a:p>
        </p:txBody>
      </p:sp>
      <p:sp>
        <p:nvSpPr>
          <p:cNvPr id="9" name="object 9"/>
          <p:cNvSpPr txBox="1"/>
          <p:nvPr/>
        </p:nvSpPr>
        <p:spPr>
          <a:xfrm>
            <a:off x="11928475" y="6279489"/>
            <a:ext cx="114935"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5</a:t>
            </a:r>
            <a:endParaRPr sz="1200">
              <a:latin typeface="微软雅黑"/>
              <a:cs typeface="微软雅黑"/>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70475" y="2937764"/>
            <a:ext cx="2052955" cy="438784"/>
          </a:xfrm>
          <a:prstGeom prst="rect">
            <a:avLst/>
          </a:prstGeom>
        </p:spPr>
        <p:txBody>
          <a:bodyPr vert="horz" wrap="square" lIns="0" tIns="0" rIns="0" bIns="0" rtlCol="0">
            <a:spAutoFit/>
          </a:bodyPr>
          <a:lstStyle/>
          <a:p>
            <a:pPr marL="12700">
              <a:lnSpc>
                <a:spcPct val="100000"/>
              </a:lnSpc>
            </a:pPr>
            <a:r>
              <a:rPr sz="2800" spc="-5" dirty="0">
                <a:latin typeface="微软雅黑"/>
                <a:cs typeface="微软雅黑"/>
              </a:rPr>
              <a:t>1.6</a:t>
            </a:r>
            <a:r>
              <a:rPr sz="2800" spc="-90" dirty="0">
                <a:latin typeface="微软雅黑"/>
                <a:cs typeface="微软雅黑"/>
              </a:rPr>
              <a:t> </a:t>
            </a:r>
            <a:r>
              <a:rPr sz="2800" spc="-10" dirty="0"/>
              <a:t>信息安全</a:t>
            </a:r>
            <a:endParaRPr sz="2800">
              <a:latin typeface="微软雅黑"/>
              <a:cs typeface="微软雅黑"/>
            </a:endParaRPr>
          </a:p>
        </p:txBody>
      </p:sp>
      <p:sp>
        <p:nvSpPr>
          <p:cNvPr id="3" name="object 3"/>
          <p:cNvSpPr txBox="1"/>
          <p:nvPr/>
        </p:nvSpPr>
        <p:spPr>
          <a:xfrm>
            <a:off x="11064367" y="518159"/>
            <a:ext cx="953769"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p:txBody>
      </p:sp>
      <p:sp>
        <p:nvSpPr>
          <p:cNvPr id="4" name="object 4"/>
          <p:cNvSpPr/>
          <p:nvPr/>
        </p:nvSpPr>
        <p:spPr>
          <a:xfrm>
            <a:off x="12021311" y="457200"/>
            <a:ext cx="161544" cy="32308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50</a:t>
            </a:fld>
            <a:endParaRPr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信息安全</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信息安全：随着区块链快速应用，区块链安全事故数量和造成</a:t>
            </a:r>
          </a:p>
          <a:p>
            <a:pPr marL="12700">
              <a:lnSpc>
                <a:spcPts val="2735"/>
              </a:lnSpc>
            </a:pPr>
            <a:r>
              <a:rPr spc="-5" dirty="0"/>
              <a:t>的经济损失显著增加</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119883" y="5187696"/>
            <a:ext cx="8780145" cy="0"/>
          </a:xfrm>
          <a:custGeom>
            <a:avLst/>
            <a:gdLst/>
            <a:ahLst/>
            <a:cxnLst/>
            <a:rect l="l" t="t" r="r" b="b"/>
            <a:pathLst>
              <a:path w="8780145">
                <a:moveTo>
                  <a:pt x="0" y="0"/>
                </a:moveTo>
                <a:lnTo>
                  <a:pt x="8779764" y="0"/>
                </a:lnTo>
              </a:path>
            </a:pathLst>
          </a:custGeom>
          <a:ln w="6096">
            <a:solidFill>
              <a:srgbClr val="F1F1F1"/>
            </a:solidFill>
          </a:ln>
        </p:spPr>
        <p:txBody>
          <a:bodyPr wrap="square" lIns="0" tIns="0" rIns="0" bIns="0" rtlCol="0"/>
          <a:lstStyle/>
          <a:p>
            <a:endParaRPr/>
          </a:p>
        </p:txBody>
      </p:sp>
      <p:sp>
        <p:nvSpPr>
          <p:cNvPr id="7" name="object 7"/>
          <p:cNvSpPr/>
          <p:nvPr/>
        </p:nvSpPr>
        <p:spPr>
          <a:xfrm>
            <a:off x="2119883" y="4666488"/>
            <a:ext cx="8780145" cy="0"/>
          </a:xfrm>
          <a:custGeom>
            <a:avLst/>
            <a:gdLst/>
            <a:ahLst/>
            <a:cxnLst/>
            <a:rect l="l" t="t" r="r" b="b"/>
            <a:pathLst>
              <a:path w="8780145">
                <a:moveTo>
                  <a:pt x="0" y="0"/>
                </a:moveTo>
                <a:lnTo>
                  <a:pt x="8779764" y="0"/>
                </a:lnTo>
              </a:path>
            </a:pathLst>
          </a:custGeom>
          <a:ln w="6096">
            <a:solidFill>
              <a:srgbClr val="F1F1F1"/>
            </a:solidFill>
          </a:ln>
        </p:spPr>
        <p:txBody>
          <a:bodyPr wrap="square" lIns="0" tIns="0" rIns="0" bIns="0" rtlCol="0"/>
          <a:lstStyle/>
          <a:p>
            <a:endParaRPr/>
          </a:p>
        </p:txBody>
      </p:sp>
      <p:sp>
        <p:nvSpPr>
          <p:cNvPr id="8" name="object 8"/>
          <p:cNvSpPr/>
          <p:nvPr/>
        </p:nvSpPr>
        <p:spPr>
          <a:xfrm>
            <a:off x="8199881" y="4145279"/>
            <a:ext cx="2700020" cy="0"/>
          </a:xfrm>
          <a:custGeom>
            <a:avLst/>
            <a:gdLst/>
            <a:ahLst/>
            <a:cxnLst/>
            <a:rect l="l" t="t" r="r" b="b"/>
            <a:pathLst>
              <a:path w="2700020">
                <a:moveTo>
                  <a:pt x="0" y="0"/>
                </a:moveTo>
                <a:lnTo>
                  <a:pt x="2699765" y="0"/>
                </a:lnTo>
              </a:path>
            </a:pathLst>
          </a:custGeom>
          <a:ln w="6096">
            <a:solidFill>
              <a:srgbClr val="F1F1F1"/>
            </a:solidFill>
          </a:ln>
        </p:spPr>
        <p:txBody>
          <a:bodyPr wrap="square" lIns="0" tIns="0" rIns="0" bIns="0" rtlCol="0"/>
          <a:lstStyle/>
          <a:p>
            <a:endParaRPr/>
          </a:p>
        </p:txBody>
      </p:sp>
      <p:sp>
        <p:nvSpPr>
          <p:cNvPr id="9" name="object 9"/>
          <p:cNvSpPr/>
          <p:nvPr/>
        </p:nvSpPr>
        <p:spPr>
          <a:xfrm>
            <a:off x="6005321" y="4145279"/>
            <a:ext cx="2106295" cy="0"/>
          </a:xfrm>
          <a:custGeom>
            <a:avLst/>
            <a:gdLst/>
            <a:ahLst/>
            <a:cxnLst/>
            <a:rect l="l" t="t" r="r" b="b"/>
            <a:pathLst>
              <a:path w="2106295">
                <a:moveTo>
                  <a:pt x="0" y="0"/>
                </a:moveTo>
                <a:lnTo>
                  <a:pt x="2106168" y="0"/>
                </a:lnTo>
              </a:path>
            </a:pathLst>
          </a:custGeom>
          <a:ln w="6096">
            <a:solidFill>
              <a:srgbClr val="F1F1F1"/>
            </a:solidFill>
          </a:ln>
        </p:spPr>
        <p:txBody>
          <a:bodyPr wrap="square" lIns="0" tIns="0" rIns="0" bIns="0" rtlCol="0"/>
          <a:lstStyle/>
          <a:p>
            <a:endParaRPr/>
          </a:p>
        </p:txBody>
      </p:sp>
      <p:sp>
        <p:nvSpPr>
          <p:cNvPr id="10" name="object 10"/>
          <p:cNvSpPr/>
          <p:nvPr/>
        </p:nvSpPr>
        <p:spPr>
          <a:xfrm>
            <a:off x="2119883" y="4145279"/>
            <a:ext cx="3797300" cy="0"/>
          </a:xfrm>
          <a:custGeom>
            <a:avLst/>
            <a:gdLst/>
            <a:ahLst/>
            <a:cxnLst/>
            <a:rect l="l" t="t" r="r" b="b"/>
            <a:pathLst>
              <a:path w="3797300">
                <a:moveTo>
                  <a:pt x="0" y="0"/>
                </a:moveTo>
                <a:lnTo>
                  <a:pt x="3797046" y="0"/>
                </a:lnTo>
              </a:path>
            </a:pathLst>
          </a:custGeom>
          <a:ln w="6096">
            <a:solidFill>
              <a:srgbClr val="F1F1F1"/>
            </a:solidFill>
          </a:ln>
        </p:spPr>
        <p:txBody>
          <a:bodyPr wrap="square" lIns="0" tIns="0" rIns="0" bIns="0" rtlCol="0"/>
          <a:lstStyle/>
          <a:p>
            <a:endParaRPr/>
          </a:p>
        </p:txBody>
      </p:sp>
      <p:sp>
        <p:nvSpPr>
          <p:cNvPr id="11" name="object 11"/>
          <p:cNvSpPr/>
          <p:nvPr/>
        </p:nvSpPr>
        <p:spPr>
          <a:xfrm>
            <a:off x="2119883" y="3622547"/>
            <a:ext cx="8780145" cy="0"/>
          </a:xfrm>
          <a:custGeom>
            <a:avLst/>
            <a:gdLst/>
            <a:ahLst/>
            <a:cxnLst/>
            <a:rect l="l" t="t" r="r" b="b"/>
            <a:pathLst>
              <a:path w="8780145">
                <a:moveTo>
                  <a:pt x="0" y="0"/>
                </a:moveTo>
                <a:lnTo>
                  <a:pt x="8779764" y="0"/>
                </a:lnTo>
              </a:path>
            </a:pathLst>
          </a:custGeom>
          <a:ln w="6096">
            <a:solidFill>
              <a:srgbClr val="F1F1F1"/>
            </a:solidFill>
          </a:ln>
        </p:spPr>
        <p:txBody>
          <a:bodyPr wrap="square" lIns="0" tIns="0" rIns="0" bIns="0" rtlCol="0"/>
          <a:lstStyle/>
          <a:p>
            <a:endParaRPr/>
          </a:p>
        </p:txBody>
      </p:sp>
      <p:sp>
        <p:nvSpPr>
          <p:cNvPr id="12" name="object 12"/>
          <p:cNvSpPr/>
          <p:nvPr/>
        </p:nvSpPr>
        <p:spPr>
          <a:xfrm>
            <a:off x="2119883" y="3101339"/>
            <a:ext cx="8780145" cy="0"/>
          </a:xfrm>
          <a:custGeom>
            <a:avLst/>
            <a:gdLst/>
            <a:ahLst/>
            <a:cxnLst/>
            <a:rect l="l" t="t" r="r" b="b"/>
            <a:pathLst>
              <a:path w="8780145">
                <a:moveTo>
                  <a:pt x="0" y="0"/>
                </a:moveTo>
                <a:lnTo>
                  <a:pt x="8779764" y="0"/>
                </a:lnTo>
              </a:path>
            </a:pathLst>
          </a:custGeom>
          <a:ln w="6096">
            <a:solidFill>
              <a:srgbClr val="F1F1F1"/>
            </a:solidFill>
          </a:ln>
        </p:spPr>
        <p:txBody>
          <a:bodyPr wrap="square" lIns="0" tIns="0" rIns="0" bIns="0" rtlCol="0"/>
          <a:lstStyle/>
          <a:p>
            <a:endParaRPr/>
          </a:p>
        </p:txBody>
      </p:sp>
      <p:sp>
        <p:nvSpPr>
          <p:cNvPr id="13" name="object 13"/>
          <p:cNvSpPr/>
          <p:nvPr/>
        </p:nvSpPr>
        <p:spPr>
          <a:xfrm>
            <a:off x="2446020" y="3477767"/>
            <a:ext cx="8126730" cy="2233422"/>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2119883" y="3101339"/>
            <a:ext cx="0" cy="2609215"/>
          </a:xfrm>
          <a:custGeom>
            <a:avLst/>
            <a:gdLst/>
            <a:ahLst/>
            <a:cxnLst/>
            <a:rect l="l" t="t" r="r" b="b"/>
            <a:pathLst>
              <a:path h="2609215">
                <a:moveTo>
                  <a:pt x="0" y="2609088"/>
                </a:moveTo>
                <a:lnTo>
                  <a:pt x="0" y="0"/>
                </a:lnTo>
              </a:path>
            </a:pathLst>
          </a:custGeom>
          <a:ln w="15240">
            <a:solidFill>
              <a:srgbClr val="BEBEBE"/>
            </a:solidFill>
          </a:ln>
        </p:spPr>
        <p:txBody>
          <a:bodyPr wrap="square" lIns="0" tIns="0" rIns="0" bIns="0" rtlCol="0"/>
          <a:lstStyle/>
          <a:p>
            <a:endParaRPr/>
          </a:p>
        </p:txBody>
      </p:sp>
      <p:sp>
        <p:nvSpPr>
          <p:cNvPr id="15" name="object 15"/>
          <p:cNvSpPr/>
          <p:nvPr/>
        </p:nvSpPr>
        <p:spPr>
          <a:xfrm>
            <a:off x="2119883" y="5710428"/>
            <a:ext cx="8780145" cy="0"/>
          </a:xfrm>
          <a:custGeom>
            <a:avLst/>
            <a:gdLst/>
            <a:ahLst/>
            <a:cxnLst/>
            <a:rect l="l" t="t" r="r" b="b"/>
            <a:pathLst>
              <a:path w="8780145">
                <a:moveTo>
                  <a:pt x="0" y="0"/>
                </a:moveTo>
                <a:lnTo>
                  <a:pt x="8779764" y="0"/>
                </a:lnTo>
              </a:path>
            </a:pathLst>
          </a:custGeom>
          <a:ln w="15240">
            <a:solidFill>
              <a:srgbClr val="BEBEBE"/>
            </a:solidFill>
          </a:ln>
        </p:spPr>
        <p:txBody>
          <a:bodyPr wrap="square" lIns="0" tIns="0" rIns="0" bIns="0" rtlCol="0"/>
          <a:lstStyle/>
          <a:p>
            <a:endParaRPr/>
          </a:p>
        </p:txBody>
      </p:sp>
      <p:sp>
        <p:nvSpPr>
          <p:cNvPr id="16" name="object 16"/>
          <p:cNvSpPr/>
          <p:nvPr/>
        </p:nvSpPr>
        <p:spPr>
          <a:xfrm>
            <a:off x="2669285" y="3173729"/>
            <a:ext cx="7682865" cy="1047750"/>
          </a:xfrm>
          <a:custGeom>
            <a:avLst/>
            <a:gdLst/>
            <a:ahLst/>
            <a:cxnLst/>
            <a:rect l="l" t="t" r="r" b="b"/>
            <a:pathLst>
              <a:path w="7682865" h="1047750">
                <a:moveTo>
                  <a:pt x="0" y="1044067"/>
                </a:moveTo>
                <a:lnTo>
                  <a:pt x="49892" y="1043380"/>
                </a:lnTo>
                <a:lnTo>
                  <a:pt x="99784" y="1042642"/>
                </a:lnTo>
                <a:lnTo>
                  <a:pt x="149674" y="1041860"/>
                </a:lnTo>
                <a:lnTo>
                  <a:pt x="199563" y="1041043"/>
                </a:lnTo>
                <a:lnTo>
                  <a:pt x="249451" y="1040198"/>
                </a:lnTo>
                <a:lnTo>
                  <a:pt x="299338" y="1039335"/>
                </a:lnTo>
                <a:lnTo>
                  <a:pt x="349225" y="1038460"/>
                </a:lnTo>
                <a:lnTo>
                  <a:pt x="399111" y="1037583"/>
                </a:lnTo>
                <a:lnTo>
                  <a:pt x="448996" y="1036712"/>
                </a:lnTo>
                <a:lnTo>
                  <a:pt x="498881" y="1035854"/>
                </a:lnTo>
                <a:lnTo>
                  <a:pt x="548766" y="1035018"/>
                </a:lnTo>
                <a:lnTo>
                  <a:pt x="598652" y="1034211"/>
                </a:lnTo>
                <a:lnTo>
                  <a:pt x="648537" y="1033443"/>
                </a:lnTo>
                <a:lnTo>
                  <a:pt x="698422" y="1032721"/>
                </a:lnTo>
                <a:lnTo>
                  <a:pt x="748308" y="1032054"/>
                </a:lnTo>
                <a:lnTo>
                  <a:pt x="798195" y="1031449"/>
                </a:lnTo>
                <a:lnTo>
                  <a:pt x="848082" y="1030914"/>
                </a:lnTo>
                <a:lnTo>
                  <a:pt x="897970" y="1030459"/>
                </a:lnTo>
                <a:lnTo>
                  <a:pt x="947859" y="1030090"/>
                </a:lnTo>
                <a:lnTo>
                  <a:pt x="997749" y="1029817"/>
                </a:lnTo>
                <a:lnTo>
                  <a:pt x="1047641" y="1029647"/>
                </a:lnTo>
                <a:lnTo>
                  <a:pt x="1097534" y="1029589"/>
                </a:lnTo>
                <a:lnTo>
                  <a:pt x="1147411" y="1029747"/>
                </a:lnTo>
                <a:lnTo>
                  <a:pt x="1197289" y="1030198"/>
                </a:lnTo>
                <a:lnTo>
                  <a:pt x="1247169" y="1030904"/>
                </a:lnTo>
                <a:lnTo>
                  <a:pt x="1297050" y="1031829"/>
                </a:lnTo>
                <a:lnTo>
                  <a:pt x="1346932" y="1032937"/>
                </a:lnTo>
                <a:lnTo>
                  <a:pt x="1396815" y="1034190"/>
                </a:lnTo>
                <a:lnTo>
                  <a:pt x="1446698" y="1035551"/>
                </a:lnTo>
                <a:lnTo>
                  <a:pt x="1496583" y="1036985"/>
                </a:lnTo>
                <a:lnTo>
                  <a:pt x="1546467" y="1038454"/>
                </a:lnTo>
                <a:lnTo>
                  <a:pt x="1596352" y="1039922"/>
                </a:lnTo>
                <a:lnTo>
                  <a:pt x="1646237" y="1041352"/>
                </a:lnTo>
                <a:lnTo>
                  <a:pt x="1696122" y="1042707"/>
                </a:lnTo>
                <a:lnTo>
                  <a:pt x="1746007" y="1043950"/>
                </a:lnTo>
                <a:lnTo>
                  <a:pt x="1795891" y="1045045"/>
                </a:lnTo>
                <a:lnTo>
                  <a:pt x="1845776" y="1045956"/>
                </a:lnTo>
                <a:lnTo>
                  <a:pt x="1895659" y="1046644"/>
                </a:lnTo>
                <a:lnTo>
                  <a:pt x="1945542" y="1047075"/>
                </a:lnTo>
                <a:lnTo>
                  <a:pt x="1995424" y="1047210"/>
                </a:lnTo>
                <a:lnTo>
                  <a:pt x="2045305" y="1047014"/>
                </a:lnTo>
                <a:lnTo>
                  <a:pt x="2095185" y="1046449"/>
                </a:lnTo>
                <a:lnTo>
                  <a:pt x="2145063" y="1045479"/>
                </a:lnTo>
                <a:lnTo>
                  <a:pt x="2194941" y="1044067"/>
                </a:lnTo>
                <a:lnTo>
                  <a:pt x="2244834" y="1042087"/>
                </a:lnTo>
                <a:lnTo>
                  <a:pt x="2294728" y="1039484"/>
                </a:lnTo>
                <a:lnTo>
                  <a:pt x="2344621" y="1036322"/>
                </a:lnTo>
                <a:lnTo>
                  <a:pt x="2394514" y="1032667"/>
                </a:lnTo>
                <a:lnTo>
                  <a:pt x="2444407" y="1028583"/>
                </a:lnTo>
                <a:lnTo>
                  <a:pt x="2494300" y="1024137"/>
                </a:lnTo>
                <a:lnTo>
                  <a:pt x="2544192" y="1019394"/>
                </a:lnTo>
                <a:lnTo>
                  <a:pt x="2594084" y="1014420"/>
                </a:lnTo>
                <a:lnTo>
                  <a:pt x="2643975" y="1009279"/>
                </a:lnTo>
                <a:lnTo>
                  <a:pt x="2693865" y="1004037"/>
                </a:lnTo>
                <a:lnTo>
                  <a:pt x="2743755" y="998759"/>
                </a:lnTo>
                <a:lnTo>
                  <a:pt x="2793644" y="993512"/>
                </a:lnTo>
                <a:lnTo>
                  <a:pt x="2843532" y="988360"/>
                </a:lnTo>
                <a:lnTo>
                  <a:pt x="2893419" y="983368"/>
                </a:lnTo>
                <a:lnTo>
                  <a:pt x="2943305" y="978603"/>
                </a:lnTo>
                <a:lnTo>
                  <a:pt x="2993191" y="974129"/>
                </a:lnTo>
                <a:lnTo>
                  <a:pt x="3043074" y="970012"/>
                </a:lnTo>
                <a:lnTo>
                  <a:pt x="3092957" y="966318"/>
                </a:lnTo>
                <a:lnTo>
                  <a:pt x="3142839" y="963111"/>
                </a:lnTo>
                <a:lnTo>
                  <a:pt x="3192719" y="960457"/>
                </a:lnTo>
                <a:lnTo>
                  <a:pt x="3242597" y="958422"/>
                </a:lnTo>
                <a:lnTo>
                  <a:pt x="3292475" y="957072"/>
                </a:lnTo>
                <a:lnTo>
                  <a:pt x="3342367" y="956419"/>
                </a:lnTo>
                <a:lnTo>
                  <a:pt x="3392259" y="956397"/>
                </a:lnTo>
                <a:lnTo>
                  <a:pt x="3442149" y="956949"/>
                </a:lnTo>
                <a:lnTo>
                  <a:pt x="3492038" y="958018"/>
                </a:lnTo>
                <a:lnTo>
                  <a:pt x="3541926" y="959546"/>
                </a:lnTo>
                <a:lnTo>
                  <a:pt x="3591813" y="961477"/>
                </a:lnTo>
                <a:lnTo>
                  <a:pt x="3641700" y="963753"/>
                </a:lnTo>
                <a:lnTo>
                  <a:pt x="3691586" y="966317"/>
                </a:lnTo>
                <a:lnTo>
                  <a:pt x="3741471" y="969113"/>
                </a:lnTo>
                <a:lnTo>
                  <a:pt x="3791356" y="972082"/>
                </a:lnTo>
                <a:lnTo>
                  <a:pt x="3841241" y="975169"/>
                </a:lnTo>
                <a:lnTo>
                  <a:pt x="3891127" y="978315"/>
                </a:lnTo>
                <a:lnTo>
                  <a:pt x="3941012" y="981464"/>
                </a:lnTo>
                <a:lnTo>
                  <a:pt x="3990897" y="984559"/>
                </a:lnTo>
                <a:lnTo>
                  <a:pt x="4040783" y="987542"/>
                </a:lnTo>
                <a:lnTo>
                  <a:pt x="4090670" y="990357"/>
                </a:lnTo>
                <a:lnTo>
                  <a:pt x="4140557" y="992946"/>
                </a:lnTo>
                <a:lnTo>
                  <a:pt x="4190445" y="995252"/>
                </a:lnTo>
                <a:lnTo>
                  <a:pt x="4240334" y="997218"/>
                </a:lnTo>
                <a:lnTo>
                  <a:pt x="4290224" y="998787"/>
                </a:lnTo>
                <a:lnTo>
                  <a:pt x="4340116" y="999902"/>
                </a:lnTo>
                <a:lnTo>
                  <a:pt x="4390009" y="1000506"/>
                </a:lnTo>
                <a:lnTo>
                  <a:pt x="4439886" y="1000760"/>
                </a:lnTo>
                <a:lnTo>
                  <a:pt x="4489764" y="1000864"/>
                </a:lnTo>
                <a:lnTo>
                  <a:pt x="4539644" y="1000820"/>
                </a:lnTo>
                <a:lnTo>
                  <a:pt x="4589526" y="1000625"/>
                </a:lnTo>
                <a:lnTo>
                  <a:pt x="4639409" y="1000281"/>
                </a:lnTo>
                <a:lnTo>
                  <a:pt x="4689292" y="999788"/>
                </a:lnTo>
                <a:lnTo>
                  <a:pt x="4739178" y="999144"/>
                </a:lnTo>
                <a:lnTo>
                  <a:pt x="4789064" y="998352"/>
                </a:lnTo>
                <a:lnTo>
                  <a:pt x="4838951" y="997409"/>
                </a:lnTo>
                <a:lnTo>
                  <a:pt x="4888839" y="996318"/>
                </a:lnTo>
                <a:lnTo>
                  <a:pt x="4938728" y="995076"/>
                </a:lnTo>
                <a:lnTo>
                  <a:pt x="4988618" y="993685"/>
                </a:lnTo>
                <a:lnTo>
                  <a:pt x="5038508" y="992145"/>
                </a:lnTo>
                <a:lnTo>
                  <a:pt x="5088399" y="990455"/>
                </a:lnTo>
                <a:lnTo>
                  <a:pt x="5138291" y="988615"/>
                </a:lnTo>
                <a:lnTo>
                  <a:pt x="5188183" y="986626"/>
                </a:lnTo>
                <a:lnTo>
                  <a:pt x="5238076" y="984487"/>
                </a:lnTo>
                <a:lnTo>
                  <a:pt x="5287969" y="982199"/>
                </a:lnTo>
                <a:lnTo>
                  <a:pt x="5337862" y="979761"/>
                </a:lnTo>
                <a:lnTo>
                  <a:pt x="5387755" y="977173"/>
                </a:lnTo>
                <a:lnTo>
                  <a:pt x="5437649" y="974436"/>
                </a:lnTo>
                <a:lnTo>
                  <a:pt x="5487543" y="971550"/>
                </a:lnTo>
                <a:lnTo>
                  <a:pt x="5537420" y="969199"/>
                </a:lnTo>
                <a:lnTo>
                  <a:pt x="5587298" y="967941"/>
                </a:lnTo>
                <a:lnTo>
                  <a:pt x="5637178" y="967578"/>
                </a:lnTo>
                <a:lnTo>
                  <a:pt x="5687059" y="967915"/>
                </a:lnTo>
                <a:lnTo>
                  <a:pt x="5736941" y="968755"/>
                </a:lnTo>
                <a:lnTo>
                  <a:pt x="5786824" y="969903"/>
                </a:lnTo>
                <a:lnTo>
                  <a:pt x="5836707" y="971162"/>
                </a:lnTo>
                <a:lnTo>
                  <a:pt x="5886592" y="972337"/>
                </a:lnTo>
                <a:lnTo>
                  <a:pt x="5936476" y="973231"/>
                </a:lnTo>
                <a:lnTo>
                  <a:pt x="5986361" y="973647"/>
                </a:lnTo>
                <a:lnTo>
                  <a:pt x="6036246" y="973391"/>
                </a:lnTo>
                <a:lnTo>
                  <a:pt x="6086131" y="972266"/>
                </a:lnTo>
                <a:lnTo>
                  <a:pt x="6136016" y="970075"/>
                </a:lnTo>
                <a:lnTo>
                  <a:pt x="6185900" y="966624"/>
                </a:lnTo>
                <a:lnTo>
                  <a:pt x="6235785" y="961715"/>
                </a:lnTo>
                <a:lnTo>
                  <a:pt x="6285668" y="955152"/>
                </a:lnTo>
                <a:lnTo>
                  <a:pt x="6335551" y="946740"/>
                </a:lnTo>
                <a:lnTo>
                  <a:pt x="6385433" y="936283"/>
                </a:lnTo>
                <a:lnTo>
                  <a:pt x="6435314" y="923584"/>
                </a:lnTo>
                <a:lnTo>
                  <a:pt x="6485194" y="908447"/>
                </a:lnTo>
                <a:lnTo>
                  <a:pt x="6535072" y="890677"/>
                </a:lnTo>
                <a:lnTo>
                  <a:pt x="6584950" y="870077"/>
                </a:lnTo>
                <a:lnTo>
                  <a:pt x="6624151" y="851765"/>
                </a:lnTo>
                <a:lnTo>
                  <a:pt x="6663352" y="831597"/>
                </a:lnTo>
                <a:lnTo>
                  <a:pt x="6702552" y="809680"/>
                </a:lnTo>
                <a:lnTo>
                  <a:pt x="6741751" y="786117"/>
                </a:lnTo>
                <a:lnTo>
                  <a:pt x="6780950" y="761014"/>
                </a:lnTo>
                <a:lnTo>
                  <a:pt x="6820148" y="734475"/>
                </a:lnTo>
                <a:lnTo>
                  <a:pt x="6859345" y="706606"/>
                </a:lnTo>
                <a:lnTo>
                  <a:pt x="6898542" y="677511"/>
                </a:lnTo>
                <a:lnTo>
                  <a:pt x="6937738" y="647296"/>
                </a:lnTo>
                <a:lnTo>
                  <a:pt x="6976934" y="616066"/>
                </a:lnTo>
                <a:lnTo>
                  <a:pt x="7016130" y="583926"/>
                </a:lnTo>
                <a:lnTo>
                  <a:pt x="7055326" y="550980"/>
                </a:lnTo>
                <a:lnTo>
                  <a:pt x="7094521" y="517333"/>
                </a:lnTo>
                <a:lnTo>
                  <a:pt x="7133716" y="483092"/>
                </a:lnTo>
                <a:lnTo>
                  <a:pt x="7172912" y="448360"/>
                </a:lnTo>
                <a:lnTo>
                  <a:pt x="7212107" y="413242"/>
                </a:lnTo>
                <a:lnTo>
                  <a:pt x="7251303" y="377845"/>
                </a:lnTo>
                <a:lnTo>
                  <a:pt x="7290499" y="342272"/>
                </a:lnTo>
                <a:lnTo>
                  <a:pt x="7329695" y="306628"/>
                </a:lnTo>
                <a:lnTo>
                  <a:pt x="7368891" y="271020"/>
                </a:lnTo>
                <a:lnTo>
                  <a:pt x="7408088" y="235551"/>
                </a:lnTo>
                <a:lnTo>
                  <a:pt x="7447285" y="200326"/>
                </a:lnTo>
                <a:lnTo>
                  <a:pt x="7486483" y="165452"/>
                </a:lnTo>
                <a:lnTo>
                  <a:pt x="7525682" y="131032"/>
                </a:lnTo>
                <a:lnTo>
                  <a:pt x="7564881" y="97172"/>
                </a:lnTo>
                <a:lnTo>
                  <a:pt x="7604081" y="63976"/>
                </a:lnTo>
                <a:lnTo>
                  <a:pt x="7643282" y="31551"/>
                </a:lnTo>
                <a:lnTo>
                  <a:pt x="7682484" y="0"/>
                </a:lnTo>
              </a:path>
            </a:pathLst>
          </a:custGeom>
          <a:ln w="28956">
            <a:solidFill>
              <a:srgbClr val="F68B21"/>
            </a:solidFill>
          </a:ln>
        </p:spPr>
        <p:txBody>
          <a:bodyPr wrap="square" lIns="0" tIns="0" rIns="0" bIns="0" rtlCol="0"/>
          <a:lstStyle/>
          <a:p>
            <a:endParaRPr/>
          </a:p>
        </p:txBody>
      </p:sp>
      <p:sp>
        <p:nvSpPr>
          <p:cNvPr id="17" name="object 17"/>
          <p:cNvSpPr/>
          <p:nvPr/>
        </p:nvSpPr>
        <p:spPr>
          <a:xfrm>
            <a:off x="2623566" y="4172330"/>
            <a:ext cx="88900" cy="88900"/>
          </a:xfrm>
          <a:custGeom>
            <a:avLst/>
            <a:gdLst/>
            <a:ahLst/>
            <a:cxnLst/>
            <a:rect l="l" t="t" r="r" b="b"/>
            <a:pathLst>
              <a:path w="88900" h="88900">
                <a:moveTo>
                  <a:pt x="0" y="88392"/>
                </a:moveTo>
                <a:lnTo>
                  <a:pt x="88392" y="88392"/>
                </a:lnTo>
                <a:lnTo>
                  <a:pt x="88392" y="0"/>
                </a:lnTo>
                <a:lnTo>
                  <a:pt x="0" y="0"/>
                </a:lnTo>
                <a:lnTo>
                  <a:pt x="0" y="88392"/>
                </a:lnTo>
                <a:close/>
              </a:path>
            </a:pathLst>
          </a:custGeom>
          <a:solidFill>
            <a:srgbClr val="F68B21"/>
          </a:solidFill>
        </p:spPr>
        <p:txBody>
          <a:bodyPr wrap="square" lIns="0" tIns="0" rIns="0" bIns="0" rtlCol="0"/>
          <a:lstStyle/>
          <a:p>
            <a:endParaRPr/>
          </a:p>
        </p:txBody>
      </p:sp>
      <p:sp>
        <p:nvSpPr>
          <p:cNvPr id="18" name="object 18"/>
          <p:cNvSpPr/>
          <p:nvPr/>
        </p:nvSpPr>
        <p:spPr>
          <a:xfrm>
            <a:off x="2623566" y="4172330"/>
            <a:ext cx="88900" cy="88900"/>
          </a:xfrm>
          <a:custGeom>
            <a:avLst/>
            <a:gdLst/>
            <a:ahLst/>
            <a:cxnLst/>
            <a:rect l="l" t="t" r="r" b="b"/>
            <a:pathLst>
              <a:path w="88900" h="88900">
                <a:moveTo>
                  <a:pt x="0" y="88392"/>
                </a:moveTo>
                <a:lnTo>
                  <a:pt x="88392" y="88392"/>
                </a:lnTo>
                <a:lnTo>
                  <a:pt x="88392" y="0"/>
                </a:lnTo>
                <a:lnTo>
                  <a:pt x="0" y="0"/>
                </a:lnTo>
                <a:lnTo>
                  <a:pt x="0" y="88392"/>
                </a:lnTo>
                <a:close/>
              </a:path>
            </a:pathLst>
          </a:custGeom>
          <a:ln w="9144">
            <a:solidFill>
              <a:srgbClr val="F68B21"/>
            </a:solidFill>
          </a:ln>
        </p:spPr>
        <p:txBody>
          <a:bodyPr wrap="square" lIns="0" tIns="0" rIns="0" bIns="0" rtlCol="0"/>
          <a:lstStyle/>
          <a:p>
            <a:endParaRPr/>
          </a:p>
        </p:txBody>
      </p:sp>
      <p:sp>
        <p:nvSpPr>
          <p:cNvPr id="19" name="object 19"/>
          <p:cNvSpPr/>
          <p:nvPr/>
        </p:nvSpPr>
        <p:spPr>
          <a:xfrm>
            <a:off x="3722370" y="4158615"/>
            <a:ext cx="88900" cy="88900"/>
          </a:xfrm>
          <a:custGeom>
            <a:avLst/>
            <a:gdLst/>
            <a:ahLst/>
            <a:cxnLst/>
            <a:rect l="l" t="t" r="r" b="b"/>
            <a:pathLst>
              <a:path w="88900" h="88900">
                <a:moveTo>
                  <a:pt x="0" y="88392"/>
                </a:moveTo>
                <a:lnTo>
                  <a:pt x="88391" y="88392"/>
                </a:lnTo>
                <a:lnTo>
                  <a:pt x="88391" y="0"/>
                </a:lnTo>
                <a:lnTo>
                  <a:pt x="0" y="0"/>
                </a:lnTo>
                <a:lnTo>
                  <a:pt x="0" y="88392"/>
                </a:lnTo>
                <a:close/>
              </a:path>
            </a:pathLst>
          </a:custGeom>
          <a:solidFill>
            <a:srgbClr val="F68B21"/>
          </a:solidFill>
        </p:spPr>
        <p:txBody>
          <a:bodyPr wrap="square" lIns="0" tIns="0" rIns="0" bIns="0" rtlCol="0"/>
          <a:lstStyle/>
          <a:p>
            <a:endParaRPr/>
          </a:p>
        </p:txBody>
      </p:sp>
      <p:sp>
        <p:nvSpPr>
          <p:cNvPr id="20" name="object 20"/>
          <p:cNvSpPr/>
          <p:nvPr/>
        </p:nvSpPr>
        <p:spPr>
          <a:xfrm>
            <a:off x="3722370" y="4158615"/>
            <a:ext cx="88900" cy="88900"/>
          </a:xfrm>
          <a:custGeom>
            <a:avLst/>
            <a:gdLst/>
            <a:ahLst/>
            <a:cxnLst/>
            <a:rect l="l" t="t" r="r" b="b"/>
            <a:pathLst>
              <a:path w="88900" h="88900">
                <a:moveTo>
                  <a:pt x="0" y="88392"/>
                </a:moveTo>
                <a:lnTo>
                  <a:pt x="88391" y="88392"/>
                </a:lnTo>
                <a:lnTo>
                  <a:pt x="88391" y="0"/>
                </a:lnTo>
                <a:lnTo>
                  <a:pt x="0" y="0"/>
                </a:lnTo>
                <a:lnTo>
                  <a:pt x="0" y="88392"/>
                </a:lnTo>
                <a:close/>
              </a:path>
            </a:pathLst>
          </a:custGeom>
          <a:ln w="9144">
            <a:solidFill>
              <a:srgbClr val="F68B21"/>
            </a:solidFill>
          </a:ln>
        </p:spPr>
        <p:txBody>
          <a:bodyPr wrap="square" lIns="0" tIns="0" rIns="0" bIns="0" rtlCol="0"/>
          <a:lstStyle/>
          <a:p>
            <a:endParaRPr/>
          </a:p>
        </p:txBody>
      </p:sp>
      <p:sp>
        <p:nvSpPr>
          <p:cNvPr id="21" name="object 21"/>
          <p:cNvSpPr/>
          <p:nvPr/>
        </p:nvSpPr>
        <p:spPr>
          <a:xfrm>
            <a:off x="4819650" y="4172330"/>
            <a:ext cx="88900" cy="88900"/>
          </a:xfrm>
          <a:custGeom>
            <a:avLst/>
            <a:gdLst/>
            <a:ahLst/>
            <a:cxnLst/>
            <a:rect l="l" t="t" r="r" b="b"/>
            <a:pathLst>
              <a:path w="88900" h="88900">
                <a:moveTo>
                  <a:pt x="0" y="88392"/>
                </a:moveTo>
                <a:lnTo>
                  <a:pt x="88391" y="88392"/>
                </a:lnTo>
                <a:lnTo>
                  <a:pt x="88391" y="0"/>
                </a:lnTo>
                <a:lnTo>
                  <a:pt x="0" y="0"/>
                </a:lnTo>
                <a:lnTo>
                  <a:pt x="0" y="88392"/>
                </a:lnTo>
                <a:close/>
              </a:path>
            </a:pathLst>
          </a:custGeom>
          <a:solidFill>
            <a:srgbClr val="F68B21"/>
          </a:solidFill>
        </p:spPr>
        <p:txBody>
          <a:bodyPr wrap="square" lIns="0" tIns="0" rIns="0" bIns="0" rtlCol="0"/>
          <a:lstStyle/>
          <a:p>
            <a:endParaRPr/>
          </a:p>
        </p:txBody>
      </p:sp>
      <p:sp>
        <p:nvSpPr>
          <p:cNvPr id="22" name="object 22"/>
          <p:cNvSpPr/>
          <p:nvPr/>
        </p:nvSpPr>
        <p:spPr>
          <a:xfrm>
            <a:off x="4819650" y="4172330"/>
            <a:ext cx="88900" cy="88900"/>
          </a:xfrm>
          <a:custGeom>
            <a:avLst/>
            <a:gdLst/>
            <a:ahLst/>
            <a:cxnLst/>
            <a:rect l="l" t="t" r="r" b="b"/>
            <a:pathLst>
              <a:path w="88900" h="88900">
                <a:moveTo>
                  <a:pt x="0" y="88392"/>
                </a:moveTo>
                <a:lnTo>
                  <a:pt x="88391" y="88392"/>
                </a:lnTo>
                <a:lnTo>
                  <a:pt x="88391" y="0"/>
                </a:lnTo>
                <a:lnTo>
                  <a:pt x="0" y="0"/>
                </a:lnTo>
                <a:lnTo>
                  <a:pt x="0" y="88392"/>
                </a:lnTo>
                <a:close/>
              </a:path>
            </a:pathLst>
          </a:custGeom>
          <a:ln w="9144">
            <a:solidFill>
              <a:srgbClr val="F68B21"/>
            </a:solidFill>
          </a:ln>
        </p:spPr>
        <p:txBody>
          <a:bodyPr wrap="square" lIns="0" tIns="0" rIns="0" bIns="0" rtlCol="0"/>
          <a:lstStyle/>
          <a:p>
            <a:endParaRPr/>
          </a:p>
        </p:txBody>
      </p:sp>
      <p:sp>
        <p:nvSpPr>
          <p:cNvPr id="23" name="object 23"/>
          <p:cNvSpPr/>
          <p:nvPr/>
        </p:nvSpPr>
        <p:spPr>
          <a:xfrm>
            <a:off x="5916929" y="4085463"/>
            <a:ext cx="88900" cy="88900"/>
          </a:xfrm>
          <a:custGeom>
            <a:avLst/>
            <a:gdLst/>
            <a:ahLst/>
            <a:cxnLst/>
            <a:rect l="l" t="t" r="r" b="b"/>
            <a:pathLst>
              <a:path w="88900" h="88900">
                <a:moveTo>
                  <a:pt x="0" y="88392"/>
                </a:moveTo>
                <a:lnTo>
                  <a:pt x="88391" y="88392"/>
                </a:lnTo>
                <a:lnTo>
                  <a:pt x="88391" y="0"/>
                </a:lnTo>
                <a:lnTo>
                  <a:pt x="0" y="0"/>
                </a:lnTo>
                <a:lnTo>
                  <a:pt x="0" y="88392"/>
                </a:lnTo>
                <a:close/>
              </a:path>
            </a:pathLst>
          </a:custGeom>
          <a:solidFill>
            <a:srgbClr val="F68B21"/>
          </a:solidFill>
        </p:spPr>
        <p:txBody>
          <a:bodyPr wrap="square" lIns="0" tIns="0" rIns="0" bIns="0" rtlCol="0"/>
          <a:lstStyle/>
          <a:p>
            <a:endParaRPr/>
          </a:p>
        </p:txBody>
      </p:sp>
      <p:sp>
        <p:nvSpPr>
          <p:cNvPr id="24" name="object 24"/>
          <p:cNvSpPr/>
          <p:nvPr/>
        </p:nvSpPr>
        <p:spPr>
          <a:xfrm>
            <a:off x="5916929" y="4085463"/>
            <a:ext cx="88900" cy="88900"/>
          </a:xfrm>
          <a:custGeom>
            <a:avLst/>
            <a:gdLst/>
            <a:ahLst/>
            <a:cxnLst/>
            <a:rect l="l" t="t" r="r" b="b"/>
            <a:pathLst>
              <a:path w="88900" h="88900">
                <a:moveTo>
                  <a:pt x="0" y="88392"/>
                </a:moveTo>
                <a:lnTo>
                  <a:pt x="88391" y="88392"/>
                </a:lnTo>
                <a:lnTo>
                  <a:pt x="88391" y="0"/>
                </a:lnTo>
                <a:lnTo>
                  <a:pt x="0" y="0"/>
                </a:lnTo>
                <a:lnTo>
                  <a:pt x="0" y="88392"/>
                </a:lnTo>
                <a:close/>
              </a:path>
            </a:pathLst>
          </a:custGeom>
          <a:ln w="9144">
            <a:solidFill>
              <a:srgbClr val="F68B21"/>
            </a:solidFill>
          </a:ln>
        </p:spPr>
        <p:txBody>
          <a:bodyPr wrap="square" lIns="0" tIns="0" rIns="0" bIns="0" rtlCol="0"/>
          <a:lstStyle/>
          <a:p>
            <a:endParaRPr/>
          </a:p>
        </p:txBody>
      </p:sp>
      <p:sp>
        <p:nvSpPr>
          <p:cNvPr id="25" name="object 25"/>
          <p:cNvSpPr/>
          <p:nvPr/>
        </p:nvSpPr>
        <p:spPr>
          <a:xfrm>
            <a:off x="7014209" y="4129659"/>
            <a:ext cx="88900" cy="88900"/>
          </a:xfrm>
          <a:custGeom>
            <a:avLst/>
            <a:gdLst/>
            <a:ahLst/>
            <a:cxnLst/>
            <a:rect l="l" t="t" r="r" b="b"/>
            <a:pathLst>
              <a:path w="88900" h="88900">
                <a:moveTo>
                  <a:pt x="0" y="88392"/>
                </a:moveTo>
                <a:lnTo>
                  <a:pt x="88392" y="88392"/>
                </a:lnTo>
                <a:lnTo>
                  <a:pt x="88392" y="0"/>
                </a:lnTo>
                <a:lnTo>
                  <a:pt x="0" y="0"/>
                </a:lnTo>
                <a:lnTo>
                  <a:pt x="0" y="88392"/>
                </a:lnTo>
                <a:close/>
              </a:path>
            </a:pathLst>
          </a:custGeom>
          <a:solidFill>
            <a:srgbClr val="F68B21"/>
          </a:solidFill>
        </p:spPr>
        <p:txBody>
          <a:bodyPr wrap="square" lIns="0" tIns="0" rIns="0" bIns="0" rtlCol="0"/>
          <a:lstStyle/>
          <a:p>
            <a:endParaRPr/>
          </a:p>
        </p:txBody>
      </p:sp>
      <p:sp>
        <p:nvSpPr>
          <p:cNvPr id="26" name="object 26"/>
          <p:cNvSpPr/>
          <p:nvPr/>
        </p:nvSpPr>
        <p:spPr>
          <a:xfrm>
            <a:off x="7014209" y="4129659"/>
            <a:ext cx="88900" cy="88900"/>
          </a:xfrm>
          <a:custGeom>
            <a:avLst/>
            <a:gdLst/>
            <a:ahLst/>
            <a:cxnLst/>
            <a:rect l="l" t="t" r="r" b="b"/>
            <a:pathLst>
              <a:path w="88900" h="88900">
                <a:moveTo>
                  <a:pt x="0" y="88392"/>
                </a:moveTo>
                <a:lnTo>
                  <a:pt x="88392" y="88392"/>
                </a:lnTo>
                <a:lnTo>
                  <a:pt x="88392" y="0"/>
                </a:lnTo>
                <a:lnTo>
                  <a:pt x="0" y="0"/>
                </a:lnTo>
                <a:lnTo>
                  <a:pt x="0" y="88392"/>
                </a:lnTo>
                <a:close/>
              </a:path>
            </a:pathLst>
          </a:custGeom>
          <a:ln w="9144">
            <a:solidFill>
              <a:srgbClr val="F68B21"/>
            </a:solidFill>
          </a:ln>
        </p:spPr>
        <p:txBody>
          <a:bodyPr wrap="square" lIns="0" tIns="0" rIns="0" bIns="0" rtlCol="0"/>
          <a:lstStyle/>
          <a:p>
            <a:endParaRPr/>
          </a:p>
        </p:txBody>
      </p:sp>
      <p:sp>
        <p:nvSpPr>
          <p:cNvPr id="27" name="object 27"/>
          <p:cNvSpPr/>
          <p:nvPr/>
        </p:nvSpPr>
        <p:spPr>
          <a:xfrm>
            <a:off x="8111490" y="4100703"/>
            <a:ext cx="88900" cy="88900"/>
          </a:xfrm>
          <a:custGeom>
            <a:avLst/>
            <a:gdLst/>
            <a:ahLst/>
            <a:cxnLst/>
            <a:rect l="l" t="t" r="r" b="b"/>
            <a:pathLst>
              <a:path w="88900" h="88900">
                <a:moveTo>
                  <a:pt x="0" y="88392"/>
                </a:moveTo>
                <a:lnTo>
                  <a:pt x="88392" y="88392"/>
                </a:lnTo>
                <a:lnTo>
                  <a:pt x="88392" y="0"/>
                </a:lnTo>
                <a:lnTo>
                  <a:pt x="0" y="0"/>
                </a:lnTo>
                <a:lnTo>
                  <a:pt x="0" y="88392"/>
                </a:lnTo>
                <a:close/>
              </a:path>
            </a:pathLst>
          </a:custGeom>
          <a:solidFill>
            <a:srgbClr val="F68B21"/>
          </a:solidFill>
        </p:spPr>
        <p:txBody>
          <a:bodyPr wrap="square" lIns="0" tIns="0" rIns="0" bIns="0" rtlCol="0"/>
          <a:lstStyle/>
          <a:p>
            <a:endParaRPr/>
          </a:p>
        </p:txBody>
      </p:sp>
      <p:sp>
        <p:nvSpPr>
          <p:cNvPr id="28" name="object 28"/>
          <p:cNvSpPr/>
          <p:nvPr/>
        </p:nvSpPr>
        <p:spPr>
          <a:xfrm>
            <a:off x="8111490" y="4100703"/>
            <a:ext cx="88900" cy="88900"/>
          </a:xfrm>
          <a:custGeom>
            <a:avLst/>
            <a:gdLst/>
            <a:ahLst/>
            <a:cxnLst/>
            <a:rect l="l" t="t" r="r" b="b"/>
            <a:pathLst>
              <a:path w="88900" h="88900">
                <a:moveTo>
                  <a:pt x="0" y="88392"/>
                </a:moveTo>
                <a:lnTo>
                  <a:pt x="88392" y="88392"/>
                </a:lnTo>
                <a:lnTo>
                  <a:pt x="88392" y="0"/>
                </a:lnTo>
                <a:lnTo>
                  <a:pt x="0" y="0"/>
                </a:lnTo>
                <a:lnTo>
                  <a:pt x="0" y="88392"/>
                </a:lnTo>
                <a:close/>
              </a:path>
            </a:pathLst>
          </a:custGeom>
          <a:ln w="9144">
            <a:solidFill>
              <a:srgbClr val="F68B21"/>
            </a:solidFill>
          </a:ln>
        </p:spPr>
        <p:txBody>
          <a:bodyPr wrap="square" lIns="0" tIns="0" rIns="0" bIns="0" rtlCol="0"/>
          <a:lstStyle/>
          <a:p>
            <a:endParaRPr/>
          </a:p>
        </p:txBody>
      </p:sp>
      <p:sp>
        <p:nvSpPr>
          <p:cNvPr id="29" name="object 29"/>
          <p:cNvSpPr/>
          <p:nvPr/>
        </p:nvSpPr>
        <p:spPr>
          <a:xfrm>
            <a:off x="9208769" y="3998595"/>
            <a:ext cx="88900" cy="88900"/>
          </a:xfrm>
          <a:custGeom>
            <a:avLst/>
            <a:gdLst/>
            <a:ahLst/>
            <a:cxnLst/>
            <a:rect l="l" t="t" r="r" b="b"/>
            <a:pathLst>
              <a:path w="88900" h="88900">
                <a:moveTo>
                  <a:pt x="0" y="88391"/>
                </a:moveTo>
                <a:lnTo>
                  <a:pt x="88392" y="88391"/>
                </a:lnTo>
                <a:lnTo>
                  <a:pt x="88392" y="0"/>
                </a:lnTo>
                <a:lnTo>
                  <a:pt x="0" y="0"/>
                </a:lnTo>
                <a:lnTo>
                  <a:pt x="0" y="88391"/>
                </a:lnTo>
                <a:close/>
              </a:path>
            </a:pathLst>
          </a:custGeom>
          <a:solidFill>
            <a:srgbClr val="F68B21"/>
          </a:solidFill>
        </p:spPr>
        <p:txBody>
          <a:bodyPr wrap="square" lIns="0" tIns="0" rIns="0" bIns="0" rtlCol="0"/>
          <a:lstStyle/>
          <a:p>
            <a:endParaRPr/>
          </a:p>
        </p:txBody>
      </p:sp>
      <p:sp>
        <p:nvSpPr>
          <p:cNvPr id="30" name="object 30"/>
          <p:cNvSpPr/>
          <p:nvPr/>
        </p:nvSpPr>
        <p:spPr>
          <a:xfrm>
            <a:off x="9208769" y="3998595"/>
            <a:ext cx="88900" cy="88900"/>
          </a:xfrm>
          <a:custGeom>
            <a:avLst/>
            <a:gdLst/>
            <a:ahLst/>
            <a:cxnLst/>
            <a:rect l="l" t="t" r="r" b="b"/>
            <a:pathLst>
              <a:path w="88900" h="88900">
                <a:moveTo>
                  <a:pt x="0" y="88391"/>
                </a:moveTo>
                <a:lnTo>
                  <a:pt x="88392" y="88391"/>
                </a:lnTo>
                <a:lnTo>
                  <a:pt x="88392" y="0"/>
                </a:lnTo>
                <a:lnTo>
                  <a:pt x="0" y="0"/>
                </a:lnTo>
                <a:lnTo>
                  <a:pt x="0" y="88391"/>
                </a:lnTo>
                <a:close/>
              </a:path>
            </a:pathLst>
          </a:custGeom>
          <a:ln w="9144">
            <a:solidFill>
              <a:srgbClr val="F68B21"/>
            </a:solidFill>
          </a:ln>
        </p:spPr>
        <p:txBody>
          <a:bodyPr wrap="square" lIns="0" tIns="0" rIns="0" bIns="0" rtlCol="0"/>
          <a:lstStyle/>
          <a:p>
            <a:endParaRPr/>
          </a:p>
        </p:txBody>
      </p:sp>
      <p:sp>
        <p:nvSpPr>
          <p:cNvPr id="31" name="object 31"/>
          <p:cNvSpPr/>
          <p:nvPr/>
        </p:nvSpPr>
        <p:spPr>
          <a:xfrm>
            <a:off x="10306050" y="3129914"/>
            <a:ext cx="88900" cy="88900"/>
          </a:xfrm>
          <a:custGeom>
            <a:avLst/>
            <a:gdLst/>
            <a:ahLst/>
            <a:cxnLst/>
            <a:rect l="l" t="t" r="r" b="b"/>
            <a:pathLst>
              <a:path w="88900" h="88900">
                <a:moveTo>
                  <a:pt x="0" y="88391"/>
                </a:moveTo>
                <a:lnTo>
                  <a:pt x="88392" y="88391"/>
                </a:lnTo>
                <a:lnTo>
                  <a:pt x="88392" y="0"/>
                </a:lnTo>
                <a:lnTo>
                  <a:pt x="0" y="0"/>
                </a:lnTo>
                <a:lnTo>
                  <a:pt x="0" y="88391"/>
                </a:lnTo>
                <a:close/>
              </a:path>
            </a:pathLst>
          </a:custGeom>
          <a:solidFill>
            <a:srgbClr val="F68B21"/>
          </a:solidFill>
        </p:spPr>
        <p:txBody>
          <a:bodyPr wrap="square" lIns="0" tIns="0" rIns="0" bIns="0" rtlCol="0"/>
          <a:lstStyle/>
          <a:p>
            <a:endParaRPr/>
          </a:p>
        </p:txBody>
      </p:sp>
      <p:sp>
        <p:nvSpPr>
          <p:cNvPr id="32" name="object 32"/>
          <p:cNvSpPr/>
          <p:nvPr/>
        </p:nvSpPr>
        <p:spPr>
          <a:xfrm>
            <a:off x="10306050" y="3129914"/>
            <a:ext cx="88900" cy="88900"/>
          </a:xfrm>
          <a:custGeom>
            <a:avLst/>
            <a:gdLst/>
            <a:ahLst/>
            <a:cxnLst/>
            <a:rect l="l" t="t" r="r" b="b"/>
            <a:pathLst>
              <a:path w="88900" h="88900">
                <a:moveTo>
                  <a:pt x="0" y="88391"/>
                </a:moveTo>
                <a:lnTo>
                  <a:pt x="88392" y="88391"/>
                </a:lnTo>
                <a:lnTo>
                  <a:pt x="88392" y="0"/>
                </a:lnTo>
                <a:lnTo>
                  <a:pt x="0" y="0"/>
                </a:lnTo>
                <a:lnTo>
                  <a:pt x="0" y="88391"/>
                </a:lnTo>
                <a:close/>
              </a:path>
            </a:pathLst>
          </a:custGeom>
          <a:ln w="9144">
            <a:solidFill>
              <a:srgbClr val="F68B21"/>
            </a:solidFill>
          </a:ln>
        </p:spPr>
        <p:txBody>
          <a:bodyPr wrap="square" lIns="0" tIns="0" rIns="0" bIns="0" rtlCol="0"/>
          <a:lstStyle/>
          <a:p>
            <a:endParaRPr/>
          </a:p>
        </p:txBody>
      </p:sp>
      <p:sp>
        <p:nvSpPr>
          <p:cNvPr id="33" name="object 33"/>
          <p:cNvSpPr txBox="1"/>
          <p:nvPr/>
        </p:nvSpPr>
        <p:spPr>
          <a:xfrm>
            <a:off x="2536698" y="5502046"/>
            <a:ext cx="249554"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102</a:t>
            </a:r>
            <a:endParaRPr sz="1000">
              <a:latin typeface="微软雅黑"/>
              <a:cs typeface="微软雅黑"/>
            </a:endParaRPr>
          </a:p>
        </p:txBody>
      </p:sp>
      <p:sp>
        <p:nvSpPr>
          <p:cNvPr id="34" name="object 34"/>
          <p:cNvSpPr txBox="1"/>
          <p:nvPr/>
        </p:nvSpPr>
        <p:spPr>
          <a:xfrm>
            <a:off x="3634232" y="5499303"/>
            <a:ext cx="249554"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653</a:t>
            </a:r>
            <a:endParaRPr sz="1000">
              <a:latin typeface="微软雅黑"/>
              <a:cs typeface="微软雅黑"/>
            </a:endParaRPr>
          </a:p>
        </p:txBody>
      </p:sp>
      <p:sp>
        <p:nvSpPr>
          <p:cNvPr id="35" name="object 35"/>
          <p:cNvSpPr txBox="1"/>
          <p:nvPr/>
        </p:nvSpPr>
        <p:spPr>
          <a:xfrm>
            <a:off x="4732146" y="5498998"/>
            <a:ext cx="249554"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680</a:t>
            </a:r>
            <a:endParaRPr sz="1000">
              <a:latin typeface="微软雅黑"/>
              <a:cs typeface="微软雅黑"/>
            </a:endParaRPr>
          </a:p>
        </p:txBody>
      </p:sp>
      <p:sp>
        <p:nvSpPr>
          <p:cNvPr id="36" name="object 36"/>
          <p:cNvSpPr txBox="1"/>
          <p:nvPr/>
        </p:nvSpPr>
        <p:spPr>
          <a:xfrm>
            <a:off x="5777229" y="5056378"/>
            <a:ext cx="39878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46568</a:t>
            </a:r>
            <a:endParaRPr sz="1000">
              <a:latin typeface="微软雅黑"/>
              <a:cs typeface="微软雅黑"/>
            </a:endParaRPr>
          </a:p>
        </p:txBody>
      </p:sp>
      <p:sp>
        <p:nvSpPr>
          <p:cNvPr id="37" name="object 37"/>
          <p:cNvSpPr txBox="1"/>
          <p:nvPr/>
        </p:nvSpPr>
        <p:spPr>
          <a:xfrm>
            <a:off x="6889242" y="5473090"/>
            <a:ext cx="32448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5650</a:t>
            </a:r>
            <a:endParaRPr sz="1000">
              <a:latin typeface="微软雅黑"/>
              <a:cs typeface="微软雅黑"/>
            </a:endParaRPr>
          </a:p>
        </p:txBody>
      </p:sp>
      <p:sp>
        <p:nvSpPr>
          <p:cNvPr id="38" name="object 38"/>
          <p:cNvSpPr txBox="1"/>
          <p:nvPr/>
        </p:nvSpPr>
        <p:spPr>
          <a:xfrm>
            <a:off x="7977378" y="5374004"/>
            <a:ext cx="39878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17323</a:t>
            </a:r>
            <a:endParaRPr sz="1000">
              <a:latin typeface="微软雅黑"/>
              <a:cs typeface="微软雅黑"/>
            </a:endParaRPr>
          </a:p>
        </p:txBody>
      </p:sp>
      <p:sp>
        <p:nvSpPr>
          <p:cNvPr id="39" name="object 39"/>
          <p:cNvSpPr txBox="1"/>
          <p:nvPr/>
        </p:nvSpPr>
        <p:spPr>
          <a:xfrm>
            <a:off x="2619501" y="3931666"/>
            <a:ext cx="9969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3</a:t>
            </a:r>
            <a:endParaRPr sz="1000">
              <a:latin typeface="微软雅黑"/>
              <a:cs typeface="微软雅黑"/>
            </a:endParaRPr>
          </a:p>
        </p:txBody>
      </p:sp>
      <p:sp>
        <p:nvSpPr>
          <p:cNvPr id="40" name="object 40"/>
          <p:cNvSpPr txBox="1"/>
          <p:nvPr/>
        </p:nvSpPr>
        <p:spPr>
          <a:xfrm>
            <a:off x="3717163" y="3917442"/>
            <a:ext cx="9969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4</a:t>
            </a:r>
            <a:endParaRPr sz="1000">
              <a:latin typeface="微软雅黑"/>
              <a:cs typeface="微软雅黑"/>
            </a:endParaRPr>
          </a:p>
        </p:txBody>
      </p:sp>
      <p:sp>
        <p:nvSpPr>
          <p:cNvPr id="41" name="object 41"/>
          <p:cNvSpPr txBox="1"/>
          <p:nvPr/>
        </p:nvSpPr>
        <p:spPr>
          <a:xfrm>
            <a:off x="4814696" y="3931666"/>
            <a:ext cx="9969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3</a:t>
            </a:r>
            <a:endParaRPr sz="1000">
              <a:latin typeface="微软雅黑"/>
              <a:cs typeface="微软雅黑"/>
            </a:endParaRPr>
          </a:p>
        </p:txBody>
      </p:sp>
      <p:sp>
        <p:nvSpPr>
          <p:cNvPr id="42" name="object 42"/>
          <p:cNvSpPr txBox="1"/>
          <p:nvPr/>
        </p:nvSpPr>
        <p:spPr>
          <a:xfrm>
            <a:off x="5912358" y="3844797"/>
            <a:ext cx="9969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9</a:t>
            </a:r>
            <a:endParaRPr sz="1000">
              <a:latin typeface="微软雅黑"/>
              <a:cs typeface="微软雅黑"/>
            </a:endParaRPr>
          </a:p>
        </p:txBody>
      </p:sp>
      <p:sp>
        <p:nvSpPr>
          <p:cNvPr id="43" name="object 43"/>
          <p:cNvSpPr txBox="1"/>
          <p:nvPr/>
        </p:nvSpPr>
        <p:spPr>
          <a:xfrm>
            <a:off x="7010145" y="3888485"/>
            <a:ext cx="9969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6</a:t>
            </a:r>
            <a:endParaRPr sz="1000">
              <a:latin typeface="微软雅黑"/>
              <a:cs typeface="微软雅黑"/>
            </a:endParaRPr>
          </a:p>
        </p:txBody>
      </p:sp>
      <p:sp>
        <p:nvSpPr>
          <p:cNvPr id="44" name="object 44"/>
          <p:cNvSpPr txBox="1"/>
          <p:nvPr/>
        </p:nvSpPr>
        <p:spPr>
          <a:xfrm>
            <a:off x="8107806" y="3859529"/>
            <a:ext cx="9969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8</a:t>
            </a:r>
            <a:endParaRPr sz="1000">
              <a:latin typeface="微软雅黑"/>
              <a:cs typeface="微软雅黑"/>
            </a:endParaRPr>
          </a:p>
        </p:txBody>
      </p:sp>
      <p:sp>
        <p:nvSpPr>
          <p:cNvPr id="45" name="object 45"/>
          <p:cNvSpPr txBox="1"/>
          <p:nvPr/>
        </p:nvSpPr>
        <p:spPr>
          <a:xfrm>
            <a:off x="9167241" y="3757929"/>
            <a:ext cx="17526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15</a:t>
            </a:r>
            <a:endParaRPr sz="1000">
              <a:latin typeface="微软雅黑"/>
              <a:cs typeface="微软雅黑"/>
            </a:endParaRPr>
          </a:p>
        </p:txBody>
      </p:sp>
      <p:sp>
        <p:nvSpPr>
          <p:cNvPr id="46" name="object 46"/>
          <p:cNvSpPr txBox="1"/>
          <p:nvPr/>
        </p:nvSpPr>
        <p:spPr>
          <a:xfrm>
            <a:off x="1867280" y="5624576"/>
            <a:ext cx="9969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0</a:t>
            </a:r>
            <a:endParaRPr sz="1000">
              <a:latin typeface="微软雅黑"/>
              <a:cs typeface="微软雅黑"/>
            </a:endParaRPr>
          </a:p>
        </p:txBody>
      </p:sp>
      <p:sp>
        <p:nvSpPr>
          <p:cNvPr id="47" name="object 47"/>
          <p:cNvSpPr txBox="1"/>
          <p:nvPr/>
        </p:nvSpPr>
        <p:spPr>
          <a:xfrm>
            <a:off x="1569211" y="5102732"/>
            <a:ext cx="39878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50000</a:t>
            </a:r>
            <a:endParaRPr sz="1000">
              <a:latin typeface="微软雅黑"/>
              <a:cs typeface="微软雅黑"/>
            </a:endParaRPr>
          </a:p>
        </p:txBody>
      </p:sp>
      <p:sp>
        <p:nvSpPr>
          <p:cNvPr id="48" name="object 48"/>
          <p:cNvSpPr txBox="1"/>
          <p:nvPr/>
        </p:nvSpPr>
        <p:spPr>
          <a:xfrm>
            <a:off x="1494789" y="4580890"/>
            <a:ext cx="7978775" cy="47625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100000</a:t>
            </a:r>
            <a:endParaRPr sz="1000">
              <a:latin typeface="微软雅黑"/>
              <a:cs typeface="微软雅黑"/>
            </a:endParaRPr>
          </a:p>
          <a:p>
            <a:pPr>
              <a:lnSpc>
                <a:spcPct val="100000"/>
              </a:lnSpc>
              <a:spcBef>
                <a:spcPts val="43"/>
              </a:spcBef>
            </a:pPr>
            <a:endParaRPr sz="1050">
              <a:latin typeface="Times New Roman"/>
              <a:cs typeface="Times New Roman"/>
            </a:endParaRPr>
          </a:p>
          <a:p>
            <a:pPr marR="5080" algn="r">
              <a:lnSpc>
                <a:spcPct val="100000"/>
              </a:lnSpc>
            </a:pPr>
            <a:r>
              <a:rPr sz="1000" spc="-5" dirty="0">
                <a:solidFill>
                  <a:srgbClr val="404040"/>
                </a:solidFill>
                <a:latin typeface="微软雅黑"/>
                <a:cs typeface="微软雅黑"/>
              </a:rPr>
              <a:t>63428</a:t>
            </a:r>
            <a:endParaRPr sz="1000">
              <a:latin typeface="微软雅黑"/>
              <a:cs typeface="微软雅黑"/>
            </a:endParaRPr>
          </a:p>
        </p:txBody>
      </p:sp>
      <p:sp>
        <p:nvSpPr>
          <p:cNvPr id="49" name="object 49"/>
          <p:cNvSpPr txBox="1"/>
          <p:nvPr/>
        </p:nvSpPr>
        <p:spPr>
          <a:xfrm>
            <a:off x="1494789" y="4059173"/>
            <a:ext cx="47117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1500</a:t>
            </a:r>
            <a:r>
              <a:rPr sz="1000" spc="-15" dirty="0">
                <a:solidFill>
                  <a:srgbClr val="404040"/>
                </a:solidFill>
                <a:latin typeface="微软雅黑"/>
                <a:cs typeface="微软雅黑"/>
              </a:rPr>
              <a:t>0</a:t>
            </a:r>
            <a:r>
              <a:rPr sz="1000" spc="-5" dirty="0">
                <a:solidFill>
                  <a:srgbClr val="404040"/>
                </a:solidFill>
                <a:latin typeface="微软雅黑"/>
                <a:cs typeface="微软雅黑"/>
              </a:rPr>
              <a:t>0</a:t>
            </a:r>
            <a:endParaRPr sz="1000">
              <a:latin typeface="微软雅黑"/>
              <a:cs typeface="微软雅黑"/>
            </a:endParaRPr>
          </a:p>
        </p:txBody>
      </p:sp>
      <p:sp>
        <p:nvSpPr>
          <p:cNvPr id="50" name="object 50"/>
          <p:cNvSpPr txBox="1"/>
          <p:nvPr/>
        </p:nvSpPr>
        <p:spPr>
          <a:xfrm>
            <a:off x="2507742" y="5808065"/>
            <a:ext cx="32448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2011</a:t>
            </a:r>
            <a:endParaRPr sz="1000">
              <a:latin typeface="微软雅黑"/>
              <a:cs typeface="微软雅黑"/>
            </a:endParaRPr>
          </a:p>
        </p:txBody>
      </p:sp>
      <p:sp>
        <p:nvSpPr>
          <p:cNvPr id="51" name="object 51"/>
          <p:cNvSpPr txBox="1"/>
          <p:nvPr/>
        </p:nvSpPr>
        <p:spPr>
          <a:xfrm>
            <a:off x="3605529" y="5808065"/>
            <a:ext cx="32448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2012</a:t>
            </a:r>
            <a:endParaRPr sz="1000">
              <a:latin typeface="微软雅黑"/>
              <a:cs typeface="微软雅黑"/>
            </a:endParaRPr>
          </a:p>
        </p:txBody>
      </p:sp>
      <p:sp>
        <p:nvSpPr>
          <p:cNvPr id="52" name="object 52"/>
          <p:cNvSpPr txBox="1"/>
          <p:nvPr/>
        </p:nvSpPr>
        <p:spPr>
          <a:xfrm>
            <a:off x="6898385" y="5808065"/>
            <a:ext cx="32448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2015</a:t>
            </a:r>
            <a:endParaRPr sz="1000">
              <a:latin typeface="微软雅黑"/>
              <a:cs typeface="微软雅黑"/>
            </a:endParaRPr>
          </a:p>
        </p:txBody>
      </p:sp>
      <p:sp>
        <p:nvSpPr>
          <p:cNvPr id="53" name="object 53"/>
          <p:cNvSpPr txBox="1"/>
          <p:nvPr/>
        </p:nvSpPr>
        <p:spPr>
          <a:xfrm>
            <a:off x="7995919" y="5808065"/>
            <a:ext cx="32448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2016</a:t>
            </a:r>
            <a:endParaRPr sz="1000">
              <a:latin typeface="微软雅黑"/>
              <a:cs typeface="微软雅黑"/>
            </a:endParaRPr>
          </a:p>
        </p:txBody>
      </p:sp>
      <p:sp>
        <p:nvSpPr>
          <p:cNvPr id="54" name="object 54"/>
          <p:cNvSpPr txBox="1"/>
          <p:nvPr/>
        </p:nvSpPr>
        <p:spPr>
          <a:xfrm>
            <a:off x="9093834" y="5808065"/>
            <a:ext cx="32448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2017</a:t>
            </a:r>
            <a:endParaRPr sz="1000">
              <a:latin typeface="微软雅黑"/>
              <a:cs typeface="微软雅黑"/>
            </a:endParaRPr>
          </a:p>
        </p:txBody>
      </p:sp>
      <p:sp>
        <p:nvSpPr>
          <p:cNvPr id="55" name="object 55"/>
          <p:cNvSpPr txBox="1"/>
          <p:nvPr/>
        </p:nvSpPr>
        <p:spPr>
          <a:xfrm>
            <a:off x="9986009" y="5808065"/>
            <a:ext cx="732790"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2018</a:t>
            </a:r>
            <a:r>
              <a:rPr sz="1000" spc="-15" dirty="0">
                <a:solidFill>
                  <a:srgbClr val="252525"/>
                </a:solidFill>
                <a:latin typeface="微软雅黑"/>
                <a:cs typeface="微软雅黑"/>
              </a:rPr>
              <a:t>Q</a:t>
            </a:r>
            <a:r>
              <a:rPr sz="1000" spc="-5" dirty="0">
                <a:solidFill>
                  <a:srgbClr val="252525"/>
                </a:solidFill>
                <a:latin typeface="微软雅黑"/>
                <a:cs typeface="微软雅黑"/>
              </a:rPr>
              <a:t>1-Q3</a:t>
            </a:r>
            <a:endParaRPr sz="1000">
              <a:latin typeface="微软雅黑"/>
              <a:cs typeface="微软雅黑"/>
            </a:endParaRPr>
          </a:p>
        </p:txBody>
      </p:sp>
      <p:sp>
        <p:nvSpPr>
          <p:cNvPr id="56" name="object 56"/>
          <p:cNvSpPr txBox="1"/>
          <p:nvPr/>
        </p:nvSpPr>
        <p:spPr>
          <a:xfrm>
            <a:off x="829767" y="1403263"/>
            <a:ext cx="10758170" cy="2298700"/>
          </a:xfrm>
          <a:prstGeom prst="rect">
            <a:avLst/>
          </a:prstGeom>
        </p:spPr>
        <p:txBody>
          <a:bodyPr vert="horz" wrap="square" lIns="0" tIns="0" rIns="0" bIns="0" rtlCol="0">
            <a:spAutoFit/>
          </a:bodyPr>
          <a:lstStyle/>
          <a:p>
            <a:pPr marL="299085" marR="5080" indent="-287020" algn="just">
              <a:lnSpc>
                <a:spcPct val="150100"/>
              </a:lnSpc>
            </a:pPr>
            <a:r>
              <a:rPr sz="1400" spc="540" dirty="0">
                <a:solidFill>
                  <a:srgbClr val="1D9ED2"/>
                </a:solidFill>
                <a:latin typeface="Arial Unicode MS"/>
                <a:cs typeface="Arial Unicode MS"/>
              </a:rPr>
              <a:t>◆</a:t>
            </a:r>
            <a:r>
              <a:rPr sz="1400" spc="405" dirty="0">
                <a:solidFill>
                  <a:srgbClr val="1D9ED2"/>
                </a:solidFill>
                <a:latin typeface="Arial Unicode MS"/>
                <a:cs typeface="Arial Unicode MS"/>
              </a:rPr>
              <a:t> </a:t>
            </a:r>
            <a:r>
              <a:rPr sz="1400" dirty="0">
                <a:solidFill>
                  <a:srgbClr val="585858"/>
                </a:solidFill>
                <a:latin typeface="微软雅黑"/>
                <a:cs typeface="微软雅黑"/>
              </a:rPr>
              <a:t>随着区块链的广泛应用，随之而来的安全问题也是频频出现，严重影响了区块链的应用落地。据统计，截至2018年9月，共发生123起  区块链重大安全事故，</a:t>
            </a:r>
            <a:r>
              <a:rPr sz="1400" spc="-10" dirty="0">
                <a:solidFill>
                  <a:srgbClr val="585858"/>
                </a:solidFill>
                <a:latin typeface="微软雅黑"/>
                <a:cs typeface="微软雅黑"/>
              </a:rPr>
              <a:t>造</a:t>
            </a:r>
            <a:r>
              <a:rPr sz="1400" dirty="0">
                <a:solidFill>
                  <a:srgbClr val="585858"/>
                </a:solidFill>
                <a:latin typeface="微软雅黑"/>
                <a:cs typeface="微软雅黑"/>
              </a:rPr>
              <a:t>成经</a:t>
            </a:r>
            <a:r>
              <a:rPr sz="1400" spc="-10" dirty="0">
                <a:solidFill>
                  <a:srgbClr val="585858"/>
                </a:solidFill>
                <a:latin typeface="微软雅黑"/>
                <a:cs typeface="微软雅黑"/>
              </a:rPr>
              <a:t>济</a:t>
            </a:r>
            <a:r>
              <a:rPr sz="1400" dirty="0">
                <a:solidFill>
                  <a:srgbClr val="585858"/>
                </a:solidFill>
                <a:latin typeface="微软雅黑"/>
                <a:cs typeface="微软雅黑"/>
              </a:rPr>
              <a:t>损</a:t>
            </a:r>
            <a:r>
              <a:rPr sz="1400" spc="5" dirty="0">
                <a:solidFill>
                  <a:srgbClr val="585858"/>
                </a:solidFill>
                <a:latin typeface="微软雅黑"/>
                <a:cs typeface="微软雅黑"/>
              </a:rPr>
              <a:t>失</a:t>
            </a:r>
            <a:r>
              <a:rPr sz="1400" spc="-10" dirty="0">
                <a:solidFill>
                  <a:srgbClr val="585858"/>
                </a:solidFill>
                <a:latin typeface="微软雅黑"/>
                <a:cs typeface="微软雅黑"/>
              </a:rPr>
              <a:t>3</a:t>
            </a:r>
            <a:r>
              <a:rPr sz="1400" spc="-5" dirty="0">
                <a:solidFill>
                  <a:srgbClr val="585858"/>
                </a:solidFill>
                <a:latin typeface="微软雅黑"/>
                <a:cs typeface="微软雅黑"/>
              </a:rPr>
              <a:t>4</a:t>
            </a:r>
            <a:r>
              <a:rPr sz="1400" spc="5" dirty="0">
                <a:solidFill>
                  <a:srgbClr val="585858"/>
                </a:solidFill>
                <a:latin typeface="微软雅黑"/>
                <a:cs typeface="微软雅黑"/>
              </a:rPr>
              <a:t>7</a:t>
            </a:r>
            <a:r>
              <a:rPr sz="1400" spc="-5" dirty="0">
                <a:solidFill>
                  <a:srgbClr val="585858"/>
                </a:solidFill>
                <a:latin typeface="微软雅黑"/>
                <a:cs typeface="微软雅黑"/>
              </a:rPr>
              <a:t>98</a:t>
            </a:r>
            <a:r>
              <a:rPr sz="1400" spc="5" dirty="0">
                <a:solidFill>
                  <a:srgbClr val="585858"/>
                </a:solidFill>
                <a:latin typeface="微软雅黑"/>
                <a:cs typeface="微软雅黑"/>
              </a:rPr>
              <a:t>4万</a:t>
            </a:r>
            <a:r>
              <a:rPr sz="1400" dirty="0">
                <a:solidFill>
                  <a:srgbClr val="585858"/>
                </a:solidFill>
                <a:latin typeface="微软雅黑"/>
                <a:cs typeface="微软雅黑"/>
              </a:rPr>
              <a:t>美</a:t>
            </a:r>
            <a:r>
              <a:rPr sz="1400" spc="-10" dirty="0">
                <a:solidFill>
                  <a:srgbClr val="585858"/>
                </a:solidFill>
                <a:latin typeface="微软雅黑"/>
                <a:cs typeface="微软雅黑"/>
              </a:rPr>
              <a:t>元</a:t>
            </a:r>
            <a:r>
              <a:rPr sz="1400" spc="5" dirty="0">
                <a:solidFill>
                  <a:srgbClr val="585858"/>
                </a:solidFill>
                <a:latin typeface="微软雅黑"/>
                <a:cs typeface="微软雅黑"/>
              </a:rPr>
              <a:t>。</a:t>
            </a:r>
            <a:r>
              <a:rPr sz="1400" dirty="0">
                <a:solidFill>
                  <a:srgbClr val="585858"/>
                </a:solidFill>
                <a:latin typeface="微软雅黑"/>
                <a:cs typeface="微软雅黑"/>
              </a:rPr>
              <a:t>早</a:t>
            </a:r>
            <a:r>
              <a:rPr sz="1400" spc="-10" dirty="0">
                <a:solidFill>
                  <a:srgbClr val="585858"/>
                </a:solidFill>
                <a:latin typeface="微软雅黑"/>
                <a:cs typeface="微软雅黑"/>
              </a:rPr>
              <a:t>期</a:t>
            </a:r>
            <a:r>
              <a:rPr sz="1400" spc="5" dirty="0">
                <a:solidFill>
                  <a:srgbClr val="585858"/>
                </a:solidFill>
                <a:latin typeface="微软雅黑"/>
                <a:cs typeface="微软雅黑"/>
              </a:rPr>
              <a:t>区</a:t>
            </a:r>
            <a:r>
              <a:rPr sz="1400" dirty="0">
                <a:solidFill>
                  <a:srgbClr val="585858"/>
                </a:solidFill>
                <a:latin typeface="微软雅黑"/>
                <a:cs typeface="微软雅黑"/>
              </a:rPr>
              <a:t>块</a:t>
            </a:r>
            <a:r>
              <a:rPr sz="1400" spc="-10" dirty="0">
                <a:solidFill>
                  <a:srgbClr val="585858"/>
                </a:solidFill>
                <a:latin typeface="微软雅黑"/>
                <a:cs typeface="微软雅黑"/>
              </a:rPr>
              <a:t>链</a:t>
            </a:r>
            <a:r>
              <a:rPr sz="1400" spc="5" dirty="0">
                <a:solidFill>
                  <a:srgbClr val="585858"/>
                </a:solidFill>
                <a:latin typeface="微软雅黑"/>
                <a:cs typeface="微软雅黑"/>
              </a:rPr>
              <a:t>安</a:t>
            </a:r>
            <a:r>
              <a:rPr sz="1400" dirty="0">
                <a:solidFill>
                  <a:srgbClr val="585858"/>
                </a:solidFill>
                <a:latin typeface="微软雅黑"/>
                <a:cs typeface="微软雅黑"/>
              </a:rPr>
              <a:t>全</a:t>
            </a:r>
            <a:r>
              <a:rPr sz="1400" spc="-10" dirty="0">
                <a:solidFill>
                  <a:srgbClr val="585858"/>
                </a:solidFill>
                <a:latin typeface="微软雅黑"/>
                <a:cs typeface="微软雅黑"/>
              </a:rPr>
              <a:t>事</a:t>
            </a:r>
            <a:r>
              <a:rPr sz="1400" spc="5" dirty="0">
                <a:solidFill>
                  <a:srgbClr val="585858"/>
                </a:solidFill>
                <a:latin typeface="微软雅黑"/>
                <a:cs typeface="微软雅黑"/>
              </a:rPr>
              <a:t>故</a:t>
            </a:r>
            <a:r>
              <a:rPr sz="1400" dirty="0">
                <a:solidFill>
                  <a:srgbClr val="585858"/>
                </a:solidFill>
                <a:latin typeface="微软雅黑"/>
                <a:cs typeface="微软雅黑"/>
              </a:rPr>
              <a:t>年</a:t>
            </a:r>
            <a:r>
              <a:rPr sz="1400" spc="-15" dirty="0">
                <a:solidFill>
                  <a:srgbClr val="585858"/>
                </a:solidFill>
                <a:latin typeface="微软雅黑"/>
                <a:cs typeface="微软雅黑"/>
              </a:rPr>
              <a:t>均</a:t>
            </a:r>
            <a:r>
              <a:rPr sz="1400" dirty="0">
                <a:solidFill>
                  <a:srgbClr val="585858"/>
                </a:solidFill>
                <a:latin typeface="微软雅黑"/>
                <a:cs typeface="微软雅黑"/>
              </a:rPr>
              <a:t>10</a:t>
            </a:r>
            <a:r>
              <a:rPr sz="1400" spc="-10" dirty="0">
                <a:solidFill>
                  <a:srgbClr val="585858"/>
                </a:solidFill>
                <a:latin typeface="微软雅黑"/>
                <a:cs typeface="微软雅黑"/>
              </a:rPr>
              <a:t>起</a:t>
            </a:r>
            <a:r>
              <a:rPr sz="1400" spc="5" dirty="0">
                <a:solidFill>
                  <a:srgbClr val="585858"/>
                </a:solidFill>
                <a:latin typeface="微软雅黑"/>
                <a:cs typeface="微软雅黑"/>
              </a:rPr>
              <a:t>以</a:t>
            </a:r>
            <a:r>
              <a:rPr sz="1400" dirty="0">
                <a:solidFill>
                  <a:srgbClr val="585858"/>
                </a:solidFill>
                <a:latin typeface="微软雅黑"/>
                <a:cs typeface="微软雅黑"/>
              </a:rPr>
              <a:t>下</a:t>
            </a:r>
            <a:r>
              <a:rPr sz="1400" spc="-10" dirty="0">
                <a:solidFill>
                  <a:srgbClr val="585858"/>
                </a:solidFill>
                <a:latin typeface="微软雅黑"/>
                <a:cs typeface="微软雅黑"/>
              </a:rPr>
              <a:t>，</a:t>
            </a:r>
            <a:r>
              <a:rPr sz="1400" spc="5" dirty="0">
                <a:solidFill>
                  <a:srgbClr val="585858"/>
                </a:solidFill>
                <a:latin typeface="微软雅黑"/>
                <a:cs typeface="微软雅黑"/>
              </a:rPr>
              <a:t>随</a:t>
            </a:r>
            <a:r>
              <a:rPr sz="1400" dirty="0">
                <a:solidFill>
                  <a:srgbClr val="585858"/>
                </a:solidFill>
                <a:latin typeface="微软雅黑"/>
                <a:cs typeface="微软雅黑"/>
              </a:rPr>
              <a:t>着</a:t>
            </a:r>
            <a:r>
              <a:rPr sz="1400" spc="-10" dirty="0">
                <a:solidFill>
                  <a:srgbClr val="585858"/>
                </a:solidFill>
                <a:latin typeface="微软雅黑"/>
                <a:cs typeface="微软雅黑"/>
              </a:rPr>
              <a:t>区</a:t>
            </a:r>
            <a:r>
              <a:rPr sz="1400" spc="5" dirty="0">
                <a:solidFill>
                  <a:srgbClr val="585858"/>
                </a:solidFill>
                <a:latin typeface="微软雅黑"/>
                <a:cs typeface="微软雅黑"/>
              </a:rPr>
              <a:t>块</a:t>
            </a:r>
            <a:r>
              <a:rPr sz="1400" dirty="0">
                <a:solidFill>
                  <a:srgbClr val="585858"/>
                </a:solidFill>
                <a:latin typeface="微软雅黑"/>
                <a:cs typeface="微软雅黑"/>
              </a:rPr>
              <a:t>链</a:t>
            </a:r>
            <a:r>
              <a:rPr sz="1400" spc="-10" dirty="0">
                <a:solidFill>
                  <a:srgbClr val="585858"/>
                </a:solidFill>
                <a:latin typeface="微软雅黑"/>
                <a:cs typeface="微软雅黑"/>
              </a:rPr>
              <a:t>的</a:t>
            </a:r>
            <a:r>
              <a:rPr sz="1400" spc="5" dirty="0">
                <a:solidFill>
                  <a:srgbClr val="585858"/>
                </a:solidFill>
                <a:latin typeface="微软雅黑"/>
                <a:cs typeface="微软雅黑"/>
              </a:rPr>
              <a:t>快</a:t>
            </a:r>
            <a:r>
              <a:rPr sz="1400" dirty="0">
                <a:solidFill>
                  <a:srgbClr val="585858"/>
                </a:solidFill>
                <a:latin typeface="微软雅黑"/>
                <a:cs typeface="微软雅黑"/>
              </a:rPr>
              <a:t>速</a:t>
            </a:r>
            <a:r>
              <a:rPr sz="1400" spc="-10" dirty="0">
                <a:solidFill>
                  <a:srgbClr val="585858"/>
                </a:solidFill>
                <a:latin typeface="微软雅黑"/>
                <a:cs typeface="微软雅黑"/>
              </a:rPr>
              <a:t>应</a:t>
            </a:r>
            <a:r>
              <a:rPr sz="1400" spc="5" dirty="0">
                <a:solidFill>
                  <a:srgbClr val="585858"/>
                </a:solidFill>
                <a:latin typeface="微软雅黑"/>
                <a:cs typeface="微软雅黑"/>
              </a:rPr>
              <a:t>用</a:t>
            </a:r>
            <a:r>
              <a:rPr sz="1400" dirty="0">
                <a:solidFill>
                  <a:srgbClr val="585858"/>
                </a:solidFill>
                <a:latin typeface="微软雅黑"/>
                <a:cs typeface="微软雅黑"/>
              </a:rPr>
              <a:t>，</a:t>
            </a:r>
            <a:r>
              <a:rPr sz="1400" spc="-10" dirty="0">
                <a:solidFill>
                  <a:srgbClr val="585858"/>
                </a:solidFill>
                <a:latin typeface="微软雅黑"/>
                <a:cs typeface="微软雅黑"/>
              </a:rPr>
              <a:t>安</a:t>
            </a:r>
            <a:r>
              <a:rPr sz="1400" spc="5" dirty="0">
                <a:solidFill>
                  <a:srgbClr val="585858"/>
                </a:solidFill>
                <a:latin typeface="微软雅黑"/>
                <a:cs typeface="微软雅黑"/>
              </a:rPr>
              <a:t>全</a:t>
            </a:r>
            <a:r>
              <a:rPr sz="1400" dirty="0">
                <a:solidFill>
                  <a:srgbClr val="585858"/>
                </a:solidFill>
                <a:latin typeface="微软雅黑"/>
                <a:cs typeface="微软雅黑"/>
              </a:rPr>
              <a:t>事</a:t>
            </a:r>
            <a:r>
              <a:rPr sz="1400" spc="-10" dirty="0">
                <a:solidFill>
                  <a:srgbClr val="585858"/>
                </a:solidFill>
                <a:latin typeface="微软雅黑"/>
                <a:cs typeface="微软雅黑"/>
              </a:rPr>
              <a:t>故</a:t>
            </a:r>
            <a:r>
              <a:rPr sz="1400" spc="5" dirty="0">
                <a:solidFill>
                  <a:srgbClr val="585858"/>
                </a:solidFill>
                <a:latin typeface="微软雅黑"/>
                <a:cs typeface="微软雅黑"/>
              </a:rPr>
              <a:t>和</a:t>
            </a:r>
            <a:r>
              <a:rPr sz="1400" dirty="0">
                <a:solidFill>
                  <a:srgbClr val="585858"/>
                </a:solidFill>
                <a:latin typeface="微软雅黑"/>
                <a:cs typeface="微软雅黑"/>
              </a:rPr>
              <a:t>造</a:t>
            </a:r>
            <a:r>
              <a:rPr sz="1400" spc="-10" dirty="0">
                <a:solidFill>
                  <a:srgbClr val="585858"/>
                </a:solidFill>
                <a:latin typeface="微软雅黑"/>
                <a:cs typeface="微软雅黑"/>
              </a:rPr>
              <a:t>成</a:t>
            </a:r>
            <a:r>
              <a:rPr sz="1400" dirty="0">
                <a:solidFill>
                  <a:srgbClr val="585858"/>
                </a:solidFill>
                <a:latin typeface="微软雅黑"/>
                <a:cs typeface="微软雅黑"/>
              </a:rPr>
              <a:t>的  经济损失也显著增加，2018年Q1-Q3已高达75起，造成经济损失213580万美元。</a:t>
            </a:r>
            <a:endParaRPr sz="1400">
              <a:latin typeface="微软雅黑"/>
              <a:cs typeface="微软雅黑"/>
            </a:endParaRPr>
          </a:p>
          <a:p>
            <a:pPr>
              <a:lnSpc>
                <a:spcPct val="100000"/>
              </a:lnSpc>
              <a:spcBef>
                <a:spcPts val="16"/>
              </a:spcBef>
            </a:pPr>
            <a:endParaRPr sz="2000">
              <a:latin typeface="Times New Roman"/>
              <a:cs typeface="Times New Roman"/>
            </a:endParaRPr>
          </a:p>
          <a:p>
            <a:pPr marR="308610" algn="ctr">
              <a:lnSpc>
                <a:spcPct val="100000"/>
              </a:lnSpc>
            </a:pPr>
            <a:r>
              <a:rPr sz="1200" dirty="0">
                <a:latin typeface="微软雅黑"/>
                <a:cs typeface="微软雅黑"/>
              </a:rPr>
              <a:t>亿欧智库：区块链重大安全事件数量及经济损失</a:t>
            </a:r>
            <a:endParaRPr sz="1200">
              <a:latin typeface="微软雅黑"/>
              <a:cs typeface="微软雅黑"/>
            </a:endParaRPr>
          </a:p>
          <a:p>
            <a:pPr marR="1153160" algn="r">
              <a:lnSpc>
                <a:spcPts val="1100"/>
              </a:lnSpc>
              <a:spcBef>
                <a:spcPts val="370"/>
              </a:spcBef>
            </a:pPr>
            <a:r>
              <a:rPr sz="1000" spc="-5" dirty="0">
                <a:solidFill>
                  <a:srgbClr val="404040"/>
                </a:solidFill>
                <a:latin typeface="微软雅黑"/>
                <a:cs typeface="微软雅黑"/>
              </a:rPr>
              <a:t>75</a:t>
            </a:r>
            <a:endParaRPr sz="1000">
              <a:latin typeface="微软雅黑"/>
              <a:cs typeface="微软雅黑"/>
            </a:endParaRPr>
          </a:p>
          <a:p>
            <a:pPr marL="677545">
              <a:lnSpc>
                <a:spcPts val="1100"/>
              </a:lnSpc>
            </a:pPr>
            <a:r>
              <a:rPr sz="1000" spc="-5" dirty="0">
                <a:solidFill>
                  <a:srgbClr val="404040"/>
                </a:solidFill>
                <a:latin typeface="微软雅黑"/>
                <a:cs typeface="微软雅黑"/>
              </a:rPr>
              <a:t>250000</a:t>
            </a:r>
            <a:endParaRPr sz="1000">
              <a:latin typeface="微软雅黑"/>
              <a:cs typeface="微软雅黑"/>
            </a:endParaRPr>
          </a:p>
          <a:p>
            <a:pPr>
              <a:lnSpc>
                <a:spcPct val="100000"/>
              </a:lnSpc>
              <a:spcBef>
                <a:spcPts val="1"/>
              </a:spcBef>
            </a:pPr>
            <a:endParaRPr sz="1050">
              <a:latin typeface="Times New Roman"/>
              <a:cs typeface="Times New Roman"/>
            </a:endParaRPr>
          </a:p>
          <a:p>
            <a:pPr marR="930910" algn="r">
              <a:lnSpc>
                <a:spcPct val="100000"/>
              </a:lnSpc>
            </a:pPr>
            <a:r>
              <a:rPr sz="1000" spc="-5" dirty="0">
                <a:solidFill>
                  <a:srgbClr val="404040"/>
                </a:solidFill>
                <a:latin typeface="微软雅黑"/>
                <a:cs typeface="微软雅黑"/>
              </a:rPr>
              <a:t>213580</a:t>
            </a:r>
            <a:endParaRPr sz="1000">
              <a:latin typeface="微软雅黑"/>
              <a:cs typeface="微软雅黑"/>
            </a:endParaRPr>
          </a:p>
          <a:p>
            <a:pPr marL="677545">
              <a:lnSpc>
                <a:spcPct val="100000"/>
              </a:lnSpc>
              <a:spcBef>
                <a:spcPts val="495"/>
              </a:spcBef>
            </a:pPr>
            <a:r>
              <a:rPr sz="1000" spc="-5" dirty="0">
                <a:solidFill>
                  <a:srgbClr val="404040"/>
                </a:solidFill>
                <a:latin typeface="微软雅黑"/>
                <a:cs typeface="微软雅黑"/>
              </a:rPr>
              <a:t>200000</a:t>
            </a:r>
            <a:endParaRPr sz="1000">
              <a:latin typeface="微软雅黑"/>
              <a:cs typeface="微软雅黑"/>
            </a:endParaRPr>
          </a:p>
        </p:txBody>
      </p:sp>
      <p:sp>
        <p:nvSpPr>
          <p:cNvPr id="57" name="object 57"/>
          <p:cNvSpPr/>
          <p:nvPr/>
        </p:nvSpPr>
        <p:spPr>
          <a:xfrm>
            <a:off x="4133088" y="6141720"/>
            <a:ext cx="250698" cy="81534"/>
          </a:xfrm>
          <a:prstGeom prst="rect">
            <a:avLst/>
          </a:prstGeom>
          <a:blipFill>
            <a:blip r:embed="rId5" cstate="print"/>
            <a:stretch>
              <a:fillRect/>
            </a:stretch>
          </a:blipFill>
        </p:spPr>
        <p:txBody>
          <a:bodyPr wrap="square" lIns="0" tIns="0" rIns="0" bIns="0" rtlCol="0"/>
          <a:lstStyle/>
          <a:p>
            <a:endParaRPr/>
          </a:p>
        </p:txBody>
      </p:sp>
      <p:sp>
        <p:nvSpPr>
          <p:cNvPr id="58" name="object 58"/>
          <p:cNvSpPr txBox="1"/>
          <p:nvPr/>
        </p:nvSpPr>
        <p:spPr>
          <a:xfrm>
            <a:off x="4394708" y="5808065"/>
            <a:ext cx="1730375" cy="472440"/>
          </a:xfrm>
          <a:prstGeom prst="rect">
            <a:avLst/>
          </a:prstGeom>
        </p:spPr>
        <p:txBody>
          <a:bodyPr vert="horz" wrap="square" lIns="0" tIns="0" rIns="0" bIns="0" rtlCol="0">
            <a:spAutoFit/>
          </a:bodyPr>
          <a:lstStyle/>
          <a:p>
            <a:pPr marL="320675">
              <a:lnSpc>
                <a:spcPct val="100000"/>
              </a:lnSpc>
              <a:tabLst>
                <a:tab pos="1418590" algn="l"/>
              </a:tabLst>
            </a:pPr>
            <a:r>
              <a:rPr sz="1000" spc="-5" dirty="0">
                <a:solidFill>
                  <a:srgbClr val="252525"/>
                </a:solidFill>
                <a:latin typeface="微软雅黑"/>
                <a:cs typeface="微软雅黑"/>
              </a:rPr>
              <a:t>2013	2014</a:t>
            </a:r>
            <a:endParaRPr sz="1000">
              <a:latin typeface="微软雅黑"/>
              <a:cs typeface="微软雅黑"/>
            </a:endParaRPr>
          </a:p>
          <a:p>
            <a:pPr>
              <a:lnSpc>
                <a:spcPct val="100000"/>
              </a:lnSpc>
              <a:spcBef>
                <a:spcPts val="11"/>
              </a:spcBef>
            </a:pPr>
            <a:endParaRPr sz="1050">
              <a:latin typeface="Times New Roman"/>
              <a:cs typeface="Times New Roman"/>
            </a:endParaRPr>
          </a:p>
          <a:p>
            <a:pPr marL="12700">
              <a:lnSpc>
                <a:spcPct val="100000"/>
              </a:lnSpc>
            </a:pPr>
            <a:r>
              <a:rPr sz="1000" spc="-5" dirty="0">
                <a:solidFill>
                  <a:srgbClr val="252525"/>
                </a:solidFill>
                <a:latin typeface="微软雅黑"/>
                <a:cs typeface="微软雅黑"/>
              </a:rPr>
              <a:t>造成的经济损失（万美元）</a:t>
            </a:r>
            <a:endParaRPr sz="1000">
              <a:latin typeface="微软雅黑"/>
              <a:cs typeface="微软雅黑"/>
            </a:endParaRPr>
          </a:p>
        </p:txBody>
      </p:sp>
      <p:sp>
        <p:nvSpPr>
          <p:cNvPr id="59" name="object 59"/>
          <p:cNvSpPr/>
          <p:nvPr/>
        </p:nvSpPr>
        <p:spPr>
          <a:xfrm>
            <a:off x="7272528" y="6182105"/>
            <a:ext cx="85090" cy="0"/>
          </a:xfrm>
          <a:custGeom>
            <a:avLst/>
            <a:gdLst/>
            <a:ahLst/>
            <a:cxnLst/>
            <a:rect l="l" t="t" r="r" b="b"/>
            <a:pathLst>
              <a:path w="85090">
                <a:moveTo>
                  <a:pt x="0" y="0"/>
                </a:moveTo>
                <a:lnTo>
                  <a:pt x="84581" y="0"/>
                </a:lnTo>
              </a:path>
            </a:pathLst>
          </a:custGeom>
          <a:ln w="28956">
            <a:solidFill>
              <a:srgbClr val="F68B21"/>
            </a:solidFill>
          </a:ln>
        </p:spPr>
        <p:txBody>
          <a:bodyPr wrap="square" lIns="0" tIns="0" rIns="0" bIns="0" rtlCol="0"/>
          <a:lstStyle/>
          <a:p>
            <a:endParaRPr/>
          </a:p>
        </p:txBody>
      </p:sp>
      <p:sp>
        <p:nvSpPr>
          <p:cNvPr id="60" name="object 60"/>
          <p:cNvSpPr/>
          <p:nvPr/>
        </p:nvSpPr>
        <p:spPr>
          <a:xfrm>
            <a:off x="7113269" y="6182105"/>
            <a:ext cx="83185" cy="0"/>
          </a:xfrm>
          <a:custGeom>
            <a:avLst/>
            <a:gdLst/>
            <a:ahLst/>
            <a:cxnLst/>
            <a:rect l="l" t="t" r="r" b="b"/>
            <a:pathLst>
              <a:path w="83184">
                <a:moveTo>
                  <a:pt x="0" y="0"/>
                </a:moveTo>
                <a:lnTo>
                  <a:pt x="83057" y="0"/>
                </a:lnTo>
              </a:path>
            </a:pathLst>
          </a:custGeom>
          <a:ln w="28956">
            <a:solidFill>
              <a:srgbClr val="F68B21"/>
            </a:solidFill>
          </a:ln>
        </p:spPr>
        <p:txBody>
          <a:bodyPr wrap="square" lIns="0" tIns="0" rIns="0" bIns="0" rtlCol="0"/>
          <a:lstStyle/>
          <a:p>
            <a:endParaRPr/>
          </a:p>
        </p:txBody>
      </p:sp>
      <p:sp>
        <p:nvSpPr>
          <p:cNvPr id="61" name="object 61"/>
          <p:cNvSpPr/>
          <p:nvPr/>
        </p:nvSpPr>
        <p:spPr>
          <a:xfrm>
            <a:off x="7196328" y="6143244"/>
            <a:ext cx="76200" cy="76200"/>
          </a:xfrm>
          <a:custGeom>
            <a:avLst/>
            <a:gdLst/>
            <a:ahLst/>
            <a:cxnLst/>
            <a:rect l="l" t="t" r="r" b="b"/>
            <a:pathLst>
              <a:path w="76200" h="76200">
                <a:moveTo>
                  <a:pt x="0" y="76199"/>
                </a:moveTo>
                <a:lnTo>
                  <a:pt x="76200" y="76199"/>
                </a:lnTo>
                <a:lnTo>
                  <a:pt x="76200" y="0"/>
                </a:lnTo>
                <a:lnTo>
                  <a:pt x="0" y="0"/>
                </a:lnTo>
                <a:lnTo>
                  <a:pt x="0" y="76199"/>
                </a:lnTo>
                <a:close/>
              </a:path>
            </a:pathLst>
          </a:custGeom>
          <a:solidFill>
            <a:srgbClr val="F68B21"/>
          </a:solidFill>
        </p:spPr>
        <p:txBody>
          <a:bodyPr wrap="square" lIns="0" tIns="0" rIns="0" bIns="0" rtlCol="0"/>
          <a:lstStyle/>
          <a:p>
            <a:endParaRPr/>
          </a:p>
        </p:txBody>
      </p:sp>
      <p:sp>
        <p:nvSpPr>
          <p:cNvPr id="62" name="object 62"/>
          <p:cNvSpPr/>
          <p:nvPr/>
        </p:nvSpPr>
        <p:spPr>
          <a:xfrm>
            <a:off x="7196328" y="6143244"/>
            <a:ext cx="76200" cy="76200"/>
          </a:xfrm>
          <a:custGeom>
            <a:avLst/>
            <a:gdLst/>
            <a:ahLst/>
            <a:cxnLst/>
            <a:rect l="l" t="t" r="r" b="b"/>
            <a:pathLst>
              <a:path w="76200" h="76200">
                <a:moveTo>
                  <a:pt x="0" y="76199"/>
                </a:moveTo>
                <a:lnTo>
                  <a:pt x="76200" y="76199"/>
                </a:lnTo>
                <a:lnTo>
                  <a:pt x="76200" y="0"/>
                </a:lnTo>
                <a:lnTo>
                  <a:pt x="0" y="0"/>
                </a:lnTo>
                <a:lnTo>
                  <a:pt x="0" y="76199"/>
                </a:lnTo>
                <a:close/>
              </a:path>
            </a:pathLst>
          </a:custGeom>
          <a:ln w="9144">
            <a:solidFill>
              <a:srgbClr val="F68B21"/>
            </a:solidFill>
          </a:ln>
        </p:spPr>
        <p:txBody>
          <a:bodyPr wrap="square" lIns="0" tIns="0" rIns="0" bIns="0" rtlCol="0"/>
          <a:lstStyle/>
          <a:p>
            <a:endParaRPr/>
          </a:p>
        </p:txBody>
      </p:sp>
      <p:sp>
        <p:nvSpPr>
          <p:cNvPr id="63" name="object 63"/>
          <p:cNvSpPr txBox="1"/>
          <p:nvPr/>
        </p:nvSpPr>
        <p:spPr>
          <a:xfrm>
            <a:off x="7371080" y="6115303"/>
            <a:ext cx="116395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安全事件数量（起）</a:t>
            </a:r>
            <a:endParaRPr sz="1000">
              <a:latin typeface="微软雅黑"/>
              <a:cs typeface="微软雅黑"/>
            </a:endParaRPr>
          </a:p>
        </p:txBody>
      </p:sp>
      <p:sp>
        <p:nvSpPr>
          <p:cNvPr id="64" name="object 64"/>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51</a:t>
            </a:fld>
            <a:endParaRPr dirty="0"/>
          </a:p>
        </p:txBody>
      </p:sp>
      <p:sp>
        <p:nvSpPr>
          <p:cNvPr id="65" name="object 65"/>
          <p:cNvSpPr txBox="1"/>
          <p:nvPr/>
        </p:nvSpPr>
        <p:spPr>
          <a:xfrm>
            <a:off x="78739" y="6360974"/>
            <a:ext cx="1434465" cy="445134"/>
          </a:xfrm>
          <a:prstGeom prst="rect">
            <a:avLst/>
          </a:prstGeom>
        </p:spPr>
        <p:txBody>
          <a:bodyPr vert="horz" wrap="square" lIns="0" tIns="0" rIns="0" bIns="0" rtlCol="0">
            <a:spAutoFit/>
          </a:bodyPr>
          <a:lstStyle/>
          <a:p>
            <a:pPr marL="40640" algn="ctr">
              <a:lnSpc>
                <a:spcPts val="1505"/>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a:p>
            <a:pPr algn="ctr">
              <a:lnSpc>
                <a:spcPct val="100000"/>
              </a:lnSpc>
              <a:spcBef>
                <a:spcPts val="640"/>
              </a:spcBef>
            </a:pPr>
            <a:r>
              <a:rPr sz="1050" i="1" spc="-45" dirty="0">
                <a:latin typeface="微软雅黑"/>
                <a:cs typeface="微软雅黑"/>
              </a:rPr>
              <a:t>来源：TokenClub研究院</a:t>
            </a:r>
            <a:endParaRPr sz="1050">
              <a:latin typeface="微软雅黑"/>
              <a:cs typeface="微软雅黑"/>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信息安全</a:t>
            </a:r>
            <a:endParaRPr sz="1200">
              <a:latin typeface="微软雅黑"/>
              <a:cs typeface="微软雅黑"/>
            </a:endParaRPr>
          </a:p>
        </p:txBody>
      </p:sp>
      <p:sp>
        <p:nvSpPr>
          <p:cNvPr id="4" name="object 4"/>
          <p:cNvSpPr txBox="1"/>
          <p:nvPr/>
        </p:nvSpPr>
        <p:spPr>
          <a:xfrm>
            <a:off x="829767" y="400811"/>
            <a:ext cx="8255000" cy="707390"/>
          </a:xfrm>
          <a:prstGeom prst="rect">
            <a:avLst/>
          </a:prstGeom>
        </p:spPr>
        <p:txBody>
          <a:bodyPr vert="horz" wrap="square" lIns="0" tIns="0" rIns="0" bIns="0" rtlCol="0">
            <a:spAutoFit/>
          </a:bodyPr>
          <a:lstStyle/>
          <a:p>
            <a:pPr marL="12700">
              <a:lnSpc>
                <a:spcPts val="2735"/>
              </a:lnSpc>
            </a:pPr>
            <a:r>
              <a:rPr sz="2400" dirty="0">
                <a:solidFill>
                  <a:srgbClr val="1D9ED2"/>
                </a:solidFill>
                <a:latin typeface="微软雅黑"/>
                <a:cs typeface="微软雅黑"/>
              </a:rPr>
              <a:t>信息安全：区块链安全事件爆发率逐年增加，案值增大，给从</a:t>
            </a:r>
            <a:endParaRPr sz="2400">
              <a:latin typeface="微软雅黑"/>
              <a:cs typeface="微软雅黑"/>
            </a:endParaRPr>
          </a:p>
          <a:p>
            <a:pPr marL="12700">
              <a:lnSpc>
                <a:spcPts val="2735"/>
              </a:lnSpc>
            </a:pPr>
            <a:r>
              <a:rPr sz="2400" spc="-5" dirty="0">
                <a:solidFill>
                  <a:srgbClr val="1D9ED2"/>
                </a:solidFill>
                <a:latin typeface="微软雅黑"/>
                <a:cs typeface="微软雅黑"/>
              </a:rPr>
              <a:t>业人员和投资者造成巨大损失</a:t>
            </a:r>
            <a:endParaRPr sz="2400">
              <a:latin typeface="微软雅黑"/>
              <a:cs typeface="微软雅黑"/>
            </a:endParaRP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221486" y="2634233"/>
            <a:ext cx="1218565" cy="0"/>
          </a:xfrm>
          <a:custGeom>
            <a:avLst/>
            <a:gdLst/>
            <a:ahLst/>
            <a:cxnLst/>
            <a:rect l="l" t="t" r="r" b="b"/>
            <a:pathLst>
              <a:path w="1218564">
                <a:moveTo>
                  <a:pt x="0" y="0"/>
                </a:moveTo>
                <a:lnTo>
                  <a:pt x="1218311" y="0"/>
                </a:lnTo>
              </a:path>
            </a:pathLst>
          </a:custGeom>
          <a:ln w="50292">
            <a:solidFill>
              <a:srgbClr val="1D9ED2"/>
            </a:solidFill>
          </a:ln>
        </p:spPr>
        <p:txBody>
          <a:bodyPr wrap="square" lIns="0" tIns="0" rIns="0" bIns="0" rtlCol="0"/>
          <a:lstStyle/>
          <a:p>
            <a:endParaRPr/>
          </a:p>
        </p:txBody>
      </p:sp>
      <p:sp>
        <p:nvSpPr>
          <p:cNvPr id="7" name="object 7"/>
          <p:cNvSpPr/>
          <p:nvPr/>
        </p:nvSpPr>
        <p:spPr>
          <a:xfrm>
            <a:off x="1221486" y="1527047"/>
            <a:ext cx="1218565" cy="151130"/>
          </a:xfrm>
          <a:custGeom>
            <a:avLst/>
            <a:gdLst/>
            <a:ahLst/>
            <a:cxnLst/>
            <a:rect l="l" t="t" r="r" b="b"/>
            <a:pathLst>
              <a:path w="1218564" h="151130">
                <a:moveTo>
                  <a:pt x="1067434" y="0"/>
                </a:moveTo>
                <a:lnTo>
                  <a:pt x="1067434" y="150875"/>
                </a:lnTo>
                <a:lnTo>
                  <a:pt x="1168018" y="100584"/>
                </a:lnTo>
                <a:lnTo>
                  <a:pt x="1092581" y="100584"/>
                </a:lnTo>
                <a:lnTo>
                  <a:pt x="1092581" y="50291"/>
                </a:lnTo>
                <a:lnTo>
                  <a:pt x="1168018" y="50291"/>
                </a:lnTo>
                <a:lnTo>
                  <a:pt x="1067434" y="0"/>
                </a:lnTo>
                <a:close/>
              </a:path>
              <a:path w="1218564" h="151130">
                <a:moveTo>
                  <a:pt x="1067434" y="50291"/>
                </a:moveTo>
                <a:lnTo>
                  <a:pt x="0" y="50291"/>
                </a:lnTo>
                <a:lnTo>
                  <a:pt x="0" y="100584"/>
                </a:lnTo>
                <a:lnTo>
                  <a:pt x="1067434" y="100584"/>
                </a:lnTo>
                <a:lnTo>
                  <a:pt x="1067434" y="50291"/>
                </a:lnTo>
                <a:close/>
              </a:path>
              <a:path w="1218564" h="151130">
                <a:moveTo>
                  <a:pt x="1168018" y="50291"/>
                </a:moveTo>
                <a:lnTo>
                  <a:pt x="1092581" y="50291"/>
                </a:lnTo>
                <a:lnTo>
                  <a:pt x="1092581" y="100584"/>
                </a:lnTo>
                <a:lnTo>
                  <a:pt x="1168018" y="100584"/>
                </a:lnTo>
                <a:lnTo>
                  <a:pt x="1218311" y="75437"/>
                </a:lnTo>
                <a:lnTo>
                  <a:pt x="1168018" y="50291"/>
                </a:lnTo>
                <a:close/>
              </a:path>
            </a:pathLst>
          </a:custGeom>
          <a:solidFill>
            <a:srgbClr val="1D9ED2"/>
          </a:solidFill>
        </p:spPr>
        <p:txBody>
          <a:bodyPr wrap="square" lIns="0" tIns="0" rIns="0" bIns="0" rtlCol="0"/>
          <a:lstStyle/>
          <a:p>
            <a:endParaRPr/>
          </a:p>
        </p:txBody>
      </p:sp>
      <p:sp>
        <p:nvSpPr>
          <p:cNvPr id="8" name="object 8"/>
          <p:cNvSpPr/>
          <p:nvPr/>
        </p:nvSpPr>
        <p:spPr>
          <a:xfrm>
            <a:off x="3027426" y="2634233"/>
            <a:ext cx="1218565" cy="0"/>
          </a:xfrm>
          <a:custGeom>
            <a:avLst/>
            <a:gdLst/>
            <a:ahLst/>
            <a:cxnLst/>
            <a:rect l="l" t="t" r="r" b="b"/>
            <a:pathLst>
              <a:path w="1218564">
                <a:moveTo>
                  <a:pt x="0" y="0"/>
                </a:moveTo>
                <a:lnTo>
                  <a:pt x="1218311" y="0"/>
                </a:lnTo>
              </a:path>
            </a:pathLst>
          </a:custGeom>
          <a:ln w="50292">
            <a:solidFill>
              <a:srgbClr val="A1A1A1"/>
            </a:solidFill>
          </a:ln>
        </p:spPr>
        <p:txBody>
          <a:bodyPr wrap="square" lIns="0" tIns="0" rIns="0" bIns="0" rtlCol="0"/>
          <a:lstStyle/>
          <a:p>
            <a:endParaRPr/>
          </a:p>
        </p:txBody>
      </p:sp>
      <p:sp>
        <p:nvSpPr>
          <p:cNvPr id="9" name="object 9"/>
          <p:cNvSpPr/>
          <p:nvPr/>
        </p:nvSpPr>
        <p:spPr>
          <a:xfrm>
            <a:off x="3024377" y="1527047"/>
            <a:ext cx="1218565" cy="151130"/>
          </a:xfrm>
          <a:custGeom>
            <a:avLst/>
            <a:gdLst/>
            <a:ahLst/>
            <a:cxnLst/>
            <a:rect l="l" t="t" r="r" b="b"/>
            <a:pathLst>
              <a:path w="1218564" h="151130">
                <a:moveTo>
                  <a:pt x="1067435" y="0"/>
                </a:moveTo>
                <a:lnTo>
                  <a:pt x="1067435" y="150875"/>
                </a:lnTo>
                <a:lnTo>
                  <a:pt x="1168018" y="100584"/>
                </a:lnTo>
                <a:lnTo>
                  <a:pt x="1092581" y="100584"/>
                </a:lnTo>
                <a:lnTo>
                  <a:pt x="1092581" y="50291"/>
                </a:lnTo>
                <a:lnTo>
                  <a:pt x="1168018" y="50291"/>
                </a:lnTo>
                <a:lnTo>
                  <a:pt x="1067435" y="0"/>
                </a:lnTo>
                <a:close/>
              </a:path>
              <a:path w="1218564" h="151130">
                <a:moveTo>
                  <a:pt x="1067435" y="50291"/>
                </a:moveTo>
                <a:lnTo>
                  <a:pt x="0" y="50291"/>
                </a:lnTo>
                <a:lnTo>
                  <a:pt x="0" y="100584"/>
                </a:lnTo>
                <a:lnTo>
                  <a:pt x="1067435" y="100584"/>
                </a:lnTo>
                <a:lnTo>
                  <a:pt x="1067435" y="50291"/>
                </a:lnTo>
                <a:close/>
              </a:path>
              <a:path w="1218564" h="151130">
                <a:moveTo>
                  <a:pt x="1168018" y="50291"/>
                </a:moveTo>
                <a:lnTo>
                  <a:pt x="1092581" y="50291"/>
                </a:lnTo>
                <a:lnTo>
                  <a:pt x="1092581" y="100584"/>
                </a:lnTo>
                <a:lnTo>
                  <a:pt x="1168018" y="100584"/>
                </a:lnTo>
                <a:lnTo>
                  <a:pt x="1218311" y="75437"/>
                </a:lnTo>
                <a:lnTo>
                  <a:pt x="1168018" y="50291"/>
                </a:lnTo>
                <a:close/>
              </a:path>
            </a:pathLst>
          </a:custGeom>
          <a:solidFill>
            <a:srgbClr val="A1A1A1"/>
          </a:solidFill>
        </p:spPr>
        <p:txBody>
          <a:bodyPr wrap="square" lIns="0" tIns="0" rIns="0" bIns="0" rtlCol="0"/>
          <a:lstStyle/>
          <a:p>
            <a:endParaRPr/>
          </a:p>
        </p:txBody>
      </p:sp>
      <p:sp>
        <p:nvSpPr>
          <p:cNvPr id="10" name="object 10"/>
          <p:cNvSpPr/>
          <p:nvPr/>
        </p:nvSpPr>
        <p:spPr>
          <a:xfrm>
            <a:off x="4869941" y="2634233"/>
            <a:ext cx="1218565" cy="0"/>
          </a:xfrm>
          <a:custGeom>
            <a:avLst/>
            <a:gdLst/>
            <a:ahLst/>
            <a:cxnLst/>
            <a:rect l="l" t="t" r="r" b="b"/>
            <a:pathLst>
              <a:path w="1218564">
                <a:moveTo>
                  <a:pt x="0" y="0"/>
                </a:moveTo>
                <a:lnTo>
                  <a:pt x="1218311" y="0"/>
                </a:lnTo>
              </a:path>
            </a:pathLst>
          </a:custGeom>
          <a:ln w="50292">
            <a:solidFill>
              <a:srgbClr val="1D9ED2"/>
            </a:solidFill>
          </a:ln>
        </p:spPr>
        <p:txBody>
          <a:bodyPr wrap="square" lIns="0" tIns="0" rIns="0" bIns="0" rtlCol="0"/>
          <a:lstStyle/>
          <a:p>
            <a:endParaRPr/>
          </a:p>
        </p:txBody>
      </p:sp>
      <p:sp>
        <p:nvSpPr>
          <p:cNvPr id="11" name="object 11"/>
          <p:cNvSpPr/>
          <p:nvPr/>
        </p:nvSpPr>
        <p:spPr>
          <a:xfrm>
            <a:off x="4886705" y="1527047"/>
            <a:ext cx="1218565" cy="151130"/>
          </a:xfrm>
          <a:custGeom>
            <a:avLst/>
            <a:gdLst/>
            <a:ahLst/>
            <a:cxnLst/>
            <a:rect l="l" t="t" r="r" b="b"/>
            <a:pathLst>
              <a:path w="1218564" h="151130">
                <a:moveTo>
                  <a:pt x="1067435" y="0"/>
                </a:moveTo>
                <a:lnTo>
                  <a:pt x="1067435" y="150875"/>
                </a:lnTo>
                <a:lnTo>
                  <a:pt x="1168018" y="100584"/>
                </a:lnTo>
                <a:lnTo>
                  <a:pt x="1092581" y="100584"/>
                </a:lnTo>
                <a:lnTo>
                  <a:pt x="1092581" y="50291"/>
                </a:lnTo>
                <a:lnTo>
                  <a:pt x="1168018" y="50291"/>
                </a:lnTo>
                <a:lnTo>
                  <a:pt x="1067435" y="0"/>
                </a:lnTo>
                <a:close/>
              </a:path>
              <a:path w="1218564" h="151130">
                <a:moveTo>
                  <a:pt x="1067435" y="50291"/>
                </a:moveTo>
                <a:lnTo>
                  <a:pt x="0" y="50291"/>
                </a:lnTo>
                <a:lnTo>
                  <a:pt x="0" y="100584"/>
                </a:lnTo>
                <a:lnTo>
                  <a:pt x="1067435" y="100584"/>
                </a:lnTo>
                <a:lnTo>
                  <a:pt x="1067435" y="50291"/>
                </a:lnTo>
                <a:close/>
              </a:path>
              <a:path w="1218564" h="151130">
                <a:moveTo>
                  <a:pt x="1168018" y="50291"/>
                </a:moveTo>
                <a:lnTo>
                  <a:pt x="1092581" y="50291"/>
                </a:lnTo>
                <a:lnTo>
                  <a:pt x="1092581" y="100584"/>
                </a:lnTo>
                <a:lnTo>
                  <a:pt x="1168018" y="100584"/>
                </a:lnTo>
                <a:lnTo>
                  <a:pt x="1218311" y="75437"/>
                </a:lnTo>
                <a:lnTo>
                  <a:pt x="1168018" y="50291"/>
                </a:lnTo>
                <a:close/>
              </a:path>
            </a:pathLst>
          </a:custGeom>
          <a:solidFill>
            <a:srgbClr val="1D9ED2"/>
          </a:solidFill>
        </p:spPr>
        <p:txBody>
          <a:bodyPr wrap="square" lIns="0" tIns="0" rIns="0" bIns="0" rtlCol="0"/>
          <a:lstStyle/>
          <a:p>
            <a:endParaRPr/>
          </a:p>
        </p:txBody>
      </p:sp>
      <p:sp>
        <p:nvSpPr>
          <p:cNvPr id="12" name="object 12"/>
          <p:cNvSpPr/>
          <p:nvPr/>
        </p:nvSpPr>
        <p:spPr>
          <a:xfrm>
            <a:off x="6840473" y="2634233"/>
            <a:ext cx="1218565" cy="0"/>
          </a:xfrm>
          <a:custGeom>
            <a:avLst/>
            <a:gdLst/>
            <a:ahLst/>
            <a:cxnLst/>
            <a:rect l="l" t="t" r="r" b="b"/>
            <a:pathLst>
              <a:path w="1218565">
                <a:moveTo>
                  <a:pt x="0" y="0"/>
                </a:moveTo>
                <a:lnTo>
                  <a:pt x="1218310" y="0"/>
                </a:lnTo>
              </a:path>
            </a:pathLst>
          </a:custGeom>
          <a:ln w="50292">
            <a:solidFill>
              <a:srgbClr val="A1A1A1"/>
            </a:solidFill>
          </a:ln>
        </p:spPr>
        <p:txBody>
          <a:bodyPr wrap="square" lIns="0" tIns="0" rIns="0" bIns="0" rtlCol="0"/>
          <a:lstStyle/>
          <a:p>
            <a:endParaRPr/>
          </a:p>
        </p:txBody>
      </p:sp>
      <p:sp>
        <p:nvSpPr>
          <p:cNvPr id="13" name="object 13"/>
          <p:cNvSpPr txBox="1"/>
          <p:nvPr/>
        </p:nvSpPr>
        <p:spPr>
          <a:xfrm>
            <a:off x="1394205" y="1680717"/>
            <a:ext cx="6492240" cy="835025"/>
          </a:xfrm>
          <a:prstGeom prst="rect">
            <a:avLst/>
          </a:prstGeom>
        </p:spPr>
        <p:txBody>
          <a:bodyPr vert="horz" wrap="square" lIns="0" tIns="0" rIns="0" bIns="0" rtlCol="0">
            <a:spAutoFit/>
          </a:bodyPr>
          <a:lstStyle/>
          <a:p>
            <a:pPr marL="12700">
              <a:lnSpc>
                <a:spcPct val="100000"/>
              </a:lnSpc>
              <a:tabLst>
                <a:tab pos="1818005" algn="l"/>
                <a:tab pos="3671570" algn="l"/>
                <a:tab pos="5631180" algn="l"/>
              </a:tabLst>
            </a:pPr>
            <a:r>
              <a:rPr sz="5400" b="1" dirty="0">
                <a:solidFill>
                  <a:srgbClr val="1D9ED2"/>
                </a:solidFill>
                <a:latin typeface="微软雅黑"/>
                <a:cs typeface="微软雅黑"/>
              </a:rPr>
              <a:t>01	</a:t>
            </a:r>
            <a:r>
              <a:rPr sz="5400" b="1" dirty="0">
                <a:solidFill>
                  <a:srgbClr val="A1A1A1"/>
                </a:solidFill>
                <a:latin typeface="微软雅黑"/>
                <a:cs typeface="微软雅黑"/>
              </a:rPr>
              <a:t>02	</a:t>
            </a:r>
            <a:r>
              <a:rPr sz="5400" b="1" dirty="0">
                <a:solidFill>
                  <a:srgbClr val="1D9ED2"/>
                </a:solidFill>
                <a:latin typeface="微软雅黑"/>
                <a:cs typeface="微软雅黑"/>
              </a:rPr>
              <a:t>03	</a:t>
            </a:r>
            <a:r>
              <a:rPr sz="5400" b="1" dirty="0">
                <a:solidFill>
                  <a:srgbClr val="A1A1A1"/>
                </a:solidFill>
                <a:latin typeface="微软雅黑"/>
                <a:cs typeface="微软雅黑"/>
              </a:rPr>
              <a:t>04</a:t>
            </a:r>
            <a:endParaRPr sz="5400">
              <a:latin typeface="微软雅黑"/>
              <a:cs typeface="微软雅黑"/>
            </a:endParaRPr>
          </a:p>
        </p:txBody>
      </p:sp>
      <p:sp>
        <p:nvSpPr>
          <p:cNvPr id="14" name="object 14"/>
          <p:cNvSpPr/>
          <p:nvPr/>
        </p:nvSpPr>
        <p:spPr>
          <a:xfrm>
            <a:off x="6855714" y="1527047"/>
            <a:ext cx="1218565" cy="151130"/>
          </a:xfrm>
          <a:custGeom>
            <a:avLst/>
            <a:gdLst/>
            <a:ahLst/>
            <a:cxnLst/>
            <a:rect l="l" t="t" r="r" b="b"/>
            <a:pathLst>
              <a:path w="1218565" h="151130">
                <a:moveTo>
                  <a:pt x="1067434" y="0"/>
                </a:moveTo>
                <a:lnTo>
                  <a:pt x="1067434" y="150875"/>
                </a:lnTo>
                <a:lnTo>
                  <a:pt x="1168018" y="100584"/>
                </a:lnTo>
                <a:lnTo>
                  <a:pt x="1092580" y="100584"/>
                </a:lnTo>
                <a:lnTo>
                  <a:pt x="1092580" y="50291"/>
                </a:lnTo>
                <a:lnTo>
                  <a:pt x="1168018" y="50291"/>
                </a:lnTo>
                <a:lnTo>
                  <a:pt x="1067434" y="0"/>
                </a:lnTo>
                <a:close/>
              </a:path>
              <a:path w="1218565" h="151130">
                <a:moveTo>
                  <a:pt x="1067434" y="50291"/>
                </a:moveTo>
                <a:lnTo>
                  <a:pt x="0" y="50291"/>
                </a:lnTo>
                <a:lnTo>
                  <a:pt x="0" y="100584"/>
                </a:lnTo>
                <a:lnTo>
                  <a:pt x="1067434" y="100584"/>
                </a:lnTo>
                <a:lnTo>
                  <a:pt x="1067434" y="50291"/>
                </a:lnTo>
                <a:close/>
              </a:path>
              <a:path w="1218565" h="151130">
                <a:moveTo>
                  <a:pt x="1168018" y="50291"/>
                </a:moveTo>
                <a:lnTo>
                  <a:pt x="1092580" y="50291"/>
                </a:lnTo>
                <a:lnTo>
                  <a:pt x="1092580" y="100584"/>
                </a:lnTo>
                <a:lnTo>
                  <a:pt x="1168018" y="100584"/>
                </a:lnTo>
                <a:lnTo>
                  <a:pt x="1218310" y="75437"/>
                </a:lnTo>
                <a:lnTo>
                  <a:pt x="1168018" y="50291"/>
                </a:lnTo>
                <a:close/>
              </a:path>
            </a:pathLst>
          </a:custGeom>
          <a:solidFill>
            <a:srgbClr val="A1A1A1"/>
          </a:solidFill>
        </p:spPr>
        <p:txBody>
          <a:bodyPr wrap="square" lIns="0" tIns="0" rIns="0" bIns="0" rtlCol="0"/>
          <a:lstStyle/>
          <a:p>
            <a:endParaRPr/>
          </a:p>
        </p:txBody>
      </p:sp>
      <p:sp>
        <p:nvSpPr>
          <p:cNvPr id="15" name="object 15"/>
          <p:cNvSpPr/>
          <p:nvPr/>
        </p:nvSpPr>
        <p:spPr>
          <a:xfrm>
            <a:off x="4508753" y="5001005"/>
            <a:ext cx="1218565" cy="0"/>
          </a:xfrm>
          <a:custGeom>
            <a:avLst/>
            <a:gdLst/>
            <a:ahLst/>
            <a:cxnLst/>
            <a:rect l="l" t="t" r="r" b="b"/>
            <a:pathLst>
              <a:path w="1218564">
                <a:moveTo>
                  <a:pt x="0" y="0"/>
                </a:moveTo>
                <a:lnTo>
                  <a:pt x="1218311" y="0"/>
                </a:lnTo>
              </a:path>
            </a:pathLst>
          </a:custGeom>
          <a:ln w="50292">
            <a:solidFill>
              <a:srgbClr val="A1A1A1"/>
            </a:solidFill>
          </a:ln>
        </p:spPr>
        <p:txBody>
          <a:bodyPr wrap="square" lIns="0" tIns="0" rIns="0" bIns="0" rtlCol="0"/>
          <a:lstStyle/>
          <a:p>
            <a:endParaRPr/>
          </a:p>
        </p:txBody>
      </p:sp>
      <p:sp>
        <p:nvSpPr>
          <p:cNvPr id="16" name="object 16"/>
          <p:cNvSpPr/>
          <p:nvPr/>
        </p:nvSpPr>
        <p:spPr>
          <a:xfrm>
            <a:off x="4508753" y="3893820"/>
            <a:ext cx="1218565" cy="151130"/>
          </a:xfrm>
          <a:custGeom>
            <a:avLst/>
            <a:gdLst/>
            <a:ahLst/>
            <a:cxnLst/>
            <a:rect l="l" t="t" r="r" b="b"/>
            <a:pathLst>
              <a:path w="1218564" h="151129">
                <a:moveTo>
                  <a:pt x="150875" y="0"/>
                </a:moveTo>
                <a:lnTo>
                  <a:pt x="0" y="75437"/>
                </a:lnTo>
                <a:lnTo>
                  <a:pt x="150875" y="150875"/>
                </a:lnTo>
                <a:lnTo>
                  <a:pt x="150875" y="100583"/>
                </a:lnTo>
                <a:lnTo>
                  <a:pt x="125730" y="100583"/>
                </a:lnTo>
                <a:lnTo>
                  <a:pt x="125730" y="50291"/>
                </a:lnTo>
                <a:lnTo>
                  <a:pt x="150875" y="50291"/>
                </a:lnTo>
                <a:lnTo>
                  <a:pt x="150875" y="0"/>
                </a:lnTo>
                <a:close/>
              </a:path>
              <a:path w="1218564" h="151129">
                <a:moveTo>
                  <a:pt x="150875" y="50291"/>
                </a:moveTo>
                <a:lnTo>
                  <a:pt x="125730" y="50291"/>
                </a:lnTo>
                <a:lnTo>
                  <a:pt x="125730" y="100583"/>
                </a:lnTo>
                <a:lnTo>
                  <a:pt x="150875" y="100583"/>
                </a:lnTo>
                <a:lnTo>
                  <a:pt x="150875" y="50291"/>
                </a:lnTo>
                <a:close/>
              </a:path>
              <a:path w="1218564" h="151129">
                <a:moveTo>
                  <a:pt x="1218311" y="50291"/>
                </a:moveTo>
                <a:lnTo>
                  <a:pt x="150875" y="50291"/>
                </a:lnTo>
                <a:lnTo>
                  <a:pt x="150875" y="100583"/>
                </a:lnTo>
                <a:lnTo>
                  <a:pt x="1218311" y="100583"/>
                </a:lnTo>
                <a:lnTo>
                  <a:pt x="1218311" y="50291"/>
                </a:lnTo>
                <a:close/>
              </a:path>
            </a:pathLst>
          </a:custGeom>
          <a:solidFill>
            <a:srgbClr val="A1A1A1"/>
          </a:solidFill>
        </p:spPr>
        <p:txBody>
          <a:bodyPr wrap="square" lIns="0" tIns="0" rIns="0" bIns="0" rtlCol="0"/>
          <a:lstStyle/>
          <a:p>
            <a:endParaRPr/>
          </a:p>
        </p:txBody>
      </p:sp>
      <p:sp>
        <p:nvSpPr>
          <p:cNvPr id="17" name="object 17"/>
          <p:cNvSpPr/>
          <p:nvPr/>
        </p:nvSpPr>
        <p:spPr>
          <a:xfrm>
            <a:off x="6300978" y="5001005"/>
            <a:ext cx="1218565" cy="0"/>
          </a:xfrm>
          <a:custGeom>
            <a:avLst/>
            <a:gdLst/>
            <a:ahLst/>
            <a:cxnLst/>
            <a:rect l="l" t="t" r="r" b="b"/>
            <a:pathLst>
              <a:path w="1218565">
                <a:moveTo>
                  <a:pt x="0" y="0"/>
                </a:moveTo>
                <a:lnTo>
                  <a:pt x="1218311" y="0"/>
                </a:lnTo>
              </a:path>
            </a:pathLst>
          </a:custGeom>
          <a:ln w="50292">
            <a:solidFill>
              <a:srgbClr val="1D9ED2"/>
            </a:solidFill>
          </a:ln>
        </p:spPr>
        <p:txBody>
          <a:bodyPr wrap="square" lIns="0" tIns="0" rIns="0" bIns="0" rtlCol="0"/>
          <a:lstStyle/>
          <a:p>
            <a:endParaRPr/>
          </a:p>
        </p:txBody>
      </p:sp>
      <p:sp>
        <p:nvSpPr>
          <p:cNvPr id="18" name="object 18"/>
          <p:cNvSpPr/>
          <p:nvPr/>
        </p:nvSpPr>
        <p:spPr>
          <a:xfrm>
            <a:off x="6300978" y="3893820"/>
            <a:ext cx="1218565" cy="151130"/>
          </a:xfrm>
          <a:custGeom>
            <a:avLst/>
            <a:gdLst/>
            <a:ahLst/>
            <a:cxnLst/>
            <a:rect l="l" t="t" r="r" b="b"/>
            <a:pathLst>
              <a:path w="1218565" h="151129">
                <a:moveTo>
                  <a:pt x="150875" y="0"/>
                </a:moveTo>
                <a:lnTo>
                  <a:pt x="0" y="75437"/>
                </a:lnTo>
                <a:lnTo>
                  <a:pt x="150875" y="150875"/>
                </a:lnTo>
                <a:lnTo>
                  <a:pt x="150875" y="100583"/>
                </a:lnTo>
                <a:lnTo>
                  <a:pt x="125730" y="100583"/>
                </a:lnTo>
                <a:lnTo>
                  <a:pt x="125730" y="50291"/>
                </a:lnTo>
                <a:lnTo>
                  <a:pt x="150875" y="50291"/>
                </a:lnTo>
                <a:lnTo>
                  <a:pt x="150875" y="0"/>
                </a:lnTo>
                <a:close/>
              </a:path>
              <a:path w="1218565" h="151129">
                <a:moveTo>
                  <a:pt x="150875" y="50291"/>
                </a:moveTo>
                <a:lnTo>
                  <a:pt x="125730" y="50291"/>
                </a:lnTo>
                <a:lnTo>
                  <a:pt x="125730" y="100583"/>
                </a:lnTo>
                <a:lnTo>
                  <a:pt x="150875" y="100583"/>
                </a:lnTo>
                <a:lnTo>
                  <a:pt x="150875" y="50291"/>
                </a:lnTo>
                <a:close/>
              </a:path>
              <a:path w="1218565" h="151129">
                <a:moveTo>
                  <a:pt x="1218311" y="50291"/>
                </a:moveTo>
                <a:lnTo>
                  <a:pt x="150875" y="50291"/>
                </a:lnTo>
                <a:lnTo>
                  <a:pt x="150875" y="100583"/>
                </a:lnTo>
                <a:lnTo>
                  <a:pt x="1218311" y="100583"/>
                </a:lnTo>
                <a:lnTo>
                  <a:pt x="1218311" y="50291"/>
                </a:lnTo>
                <a:close/>
              </a:path>
            </a:pathLst>
          </a:custGeom>
          <a:solidFill>
            <a:srgbClr val="1D9ED2"/>
          </a:solidFill>
        </p:spPr>
        <p:txBody>
          <a:bodyPr wrap="square" lIns="0" tIns="0" rIns="0" bIns="0" rtlCol="0"/>
          <a:lstStyle/>
          <a:p>
            <a:endParaRPr/>
          </a:p>
        </p:txBody>
      </p:sp>
      <p:sp>
        <p:nvSpPr>
          <p:cNvPr id="19" name="object 19"/>
          <p:cNvSpPr/>
          <p:nvPr/>
        </p:nvSpPr>
        <p:spPr>
          <a:xfrm>
            <a:off x="8030718" y="5001005"/>
            <a:ext cx="1218565" cy="0"/>
          </a:xfrm>
          <a:custGeom>
            <a:avLst/>
            <a:gdLst/>
            <a:ahLst/>
            <a:cxnLst/>
            <a:rect l="l" t="t" r="r" b="b"/>
            <a:pathLst>
              <a:path w="1218565">
                <a:moveTo>
                  <a:pt x="0" y="0"/>
                </a:moveTo>
                <a:lnTo>
                  <a:pt x="1218310" y="0"/>
                </a:lnTo>
              </a:path>
            </a:pathLst>
          </a:custGeom>
          <a:ln w="50292">
            <a:solidFill>
              <a:srgbClr val="A1A1A1"/>
            </a:solidFill>
          </a:ln>
        </p:spPr>
        <p:txBody>
          <a:bodyPr wrap="square" lIns="0" tIns="0" rIns="0" bIns="0" rtlCol="0"/>
          <a:lstStyle/>
          <a:p>
            <a:endParaRPr/>
          </a:p>
        </p:txBody>
      </p:sp>
      <p:sp>
        <p:nvSpPr>
          <p:cNvPr id="20" name="object 20"/>
          <p:cNvSpPr/>
          <p:nvPr/>
        </p:nvSpPr>
        <p:spPr>
          <a:xfrm>
            <a:off x="8049006" y="3893820"/>
            <a:ext cx="1218565" cy="151130"/>
          </a:xfrm>
          <a:custGeom>
            <a:avLst/>
            <a:gdLst/>
            <a:ahLst/>
            <a:cxnLst/>
            <a:rect l="l" t="t" r="r" b="b"/>
            <a:pathLst>
              <a:path w="1218565" h="151129">
                <a:moveTo>
                  <a:pt x="150875" y="0"/>
                </a:moveTo>
                <a:lnTo>
                  <a:pt x="0" y="75437"/>
                </a:lnTo>
                <a:lnTo>
                  <a:pt x="150875" y="150875"/>
                </a:lnTo>
                <a:lnTo>
                  <a:pt x="150875" y="100583"/>
                </a:lnTo>
                <a:lnTo>
                  <a:pt x="125729" y="100583"/>
                </a:lnTo>
                <a:lnTo>
                  <a:pt x="125729" y="50291"/>
                </a:lnTo>
                <a:lnTo>
                  <a:pt x="150875" y="50291"/>
                </a:lnTo>
                <a:lnTo>
                  <a:pt x="150875" y="0"/>
                </a:lnTo>
                <a:close/>
              </a:path>
              <a:path w="1218565" h="151129">
                <a:moveTo>
                  <a:pt x="150875" y="50291"/>
                </a:moveTo>
                <a:lnTo>
                  <a:pt x="125729" y="50291"/>
                </a:lnTo>
                <a:lnTo>
                  <a:pt x="125729" y="100583"/>
                </a:lnTo>
                <a:lnTo>
                  <a:pt x="150875" y="100583"/>
                </a:lnTo>
                <a:lnTo>
                  <a:pt x="150875" y="50291"/>
                </a:lnTo>
                <a:close/>
              </a:path>
              <a:path w="1218565" h="151129">
                <a:moveTo>
                  <a:pt x="1218311" y="50291"/>
                </a:moveTo>
                <a:lnTo>
                  <a:pt x="150875" y="50291"/>
                </a:lnTo>
                <a:lnTo>
                  <a:pt x="150875" y="100583"/>
                </a:lnTo>
                <a:lnTo>
                  <a:pt x="1218311" y="100583"/>
                </a:lnTo>
                <a:lnTo>
                  <a:pt x="1218311" y="50291"/>
                </a:lnTo>
                <a:close/>
              </a:path>
            </a:pathLst>
          </a:custGeom>
          <a:solidFill>
            <a:srgbClr val="A1A1A1"/>
          </a:solidFill>
        </p:spPr>
        <p:txBody>
          <a:bodyPr wrap="square" lIns="0" tIns="0" rIns="0" bIns="0" rtlCol="0"/>
          <a:lstStyle/>
          <a:p>
            <a:endParaRPr/>
          </a:p>
        </p:txBody>
      </p:sp>
      <p:sp>
        <p:nvSpPr>
          <p:cNvPr id="21" name="object 21"/>
          <p:cNvSpPr/>
          <p:nvPr/>
        </p:nvSpPr>
        <p:spPr>
          <a:xfrm>
            <a:off x="9832085" y="5001005"/>
            <a:ext cx="1218565" cy="0"/>
          </a:xfrm>
          <a:custGeom>
            <a:avLst/>
            <a:gdLst/>
            <a:ahLst/>
            <a:cxnLst/>
            <a:rect l="l" t="t" r="r" b="b"/>
            <a:pathLst>
              <a:path w="1218565">
                <a:moveTo>
                  <a:pt x="0" y="0"/>
                </a:moveTo>
                <a:lnTo>
                  <a:pt x="1218311" y="0"/>
                </a:lnTo>
              </a:path>
            </a:pathLst>
          </a:custGeom>
          <a:ln w="50292">
            <a:solidFill>
              <a:srgbClr val="1D9ED2"/>
            </a:solidFill>
          </a:ln>
        </p:spPr>
        <p:txBody>
          <a:bodyPr wrap="square" lIns="0" tIns="0" rIns="0" bIns="0" rtlCol="0"/>
          <a:lstStyle/>
          <a:p>
            <a:endParaRPr/>
          </a:p>
        </p:txBody>
      </p:sp>
      <p:sp>
        <p:nvSpPr>
          <p:cNvPr id="22" name="object 22"/>
          <p:cNvSpPr txBox="1"/>
          <p:nvPr/>
        </p:nvSpPr>
        <p:spPr>
          <a:xfrm>
            <a:off x="4681854" y="4047490"/>
            <a:ext cx="6196965" cy="835025"/>
          </a:xfrm>
          <a:prstGeom prst="rect">
            <a:avLst/>
          </a:prstGeom>
        </p:spPr>
        <p:txBody>
          <a:bodyPr vert="horz" wrap="square" lIns="0" tIns="0" rIns="0" bIns="0" rtlCol="0">
            <a:spAutoFit/>
          </a:bodyPr>
          <a:lstStyle/>
          <a:p>
            <a:pPr marL="12700">
              <a:lnSpc>
                <a:spcPct val="100000"/>
              </a:lnSpc>
              <a:tabLst>
                <a:tab pos="1804035" algn="l"/>
                <a:tab pos="3544570" algn="l"/>
                <a:tab pos="5336540" algn="l"/>
              </a:tabLst>
            </a:pPr>
            <a:r>
              <a:rPr sz="5400" b="1" spc="5" dirty="0">
                <a:solidFill>
                  <a:srgbClr val="A1A1A1"/>
                </a:solidFill>
                <a:latin typeface="微软雅黑"/>
                <a:cs typeface="微软雅黑"/>
              </a:rPr>
              <a:t>0</a:t>
            </a:r>
            <a:r>
              <a:rPr sz="5400" b="1" dirty="0">
                <a:solidFill>
                  <a:srgbClr val="A1A1A1"/>
                </a:solidFill>
                <a:latin typeface="微软雅黑"/>
                <a:cs typeface="微软雅黑"/>
              </a:rPr>
              <a:t>8	</a:t>
            </a:r>
            <a:r>
              <a:rPr sz="5400" b="1" spc="5" dirty="0">
                <a:solidFill>
                  <a:srgbClr val="1D9ED2"/>
                </a:solidFill>
                <a:latin typeface="微软雅黑"/>
                <a:cs typeface="微软雅黑"/>
              </a:rPr>
              <a:t>0</a:t>
            </a:r>
            <a:r>
              <a:rPr sz="5400" b="1" dirty="0">
                <a:solidFill>
                  <a:srgbClr val="1D9ED2"/>
                </a:solidFill>
                <a:latin typeface="微软雅黑"/>
                <a:cs typeface="微软雅黑"/>
              </a:rPr>
              <a:t>7	</a:t>
            </a:r>
            <a:r>
              <a:rPr sz="5400" b="1" spc="5" dirty="0">
                <a:solidFill>
                  <a:srgbClr val="A1A1A1"/>
                </a:solidFill>
                <a:latin typeface="微软雅黑"/>
                <a:cs typeface="微软雅黑"/>
              </a:rPr>
              <a:t>0</a:t>
            </a:r>
            <a:r>
              <a:rPr sz="5400" b="1" dirty="0">
                <a:solidFill>
                  <a:srgbClr val="A1A1A1"/>
                </a:solidFill>
                <a:latin typeface="微软雅黑"/>
                <a:cs typeface="微软雅黑"/>
              </a:rPr>
              <a:t>6	</a:t>
            </a:r>
            <a:r>
              <a:rPr sz="5400" b="1" spc="5" dirty="0">
                <a:solidFill>
                  <a:srgbClr val="1D9ED2"/>
                </a:solidFill>
                <a:latin typeface="微软雅黑"/>
                <a:cs typeface="微软雅黑"/>
              </a:rPr>
              <a:t>05</a:t>
            </a:r>
            <a:endParaRPr sz="5400">
              <a:latin typeface="微软雅黑"/>
              <a:cs typeface="微软雅黑"/>
            </a:endParaRPr>
          </a:p>
        </p:txBody>
      </p:sp>
      <p:sp>
        <p:nvSpPr>
          <p:cNvPr id="23" name="object 23"/>
          <p:cNvSpPr/>
          <p:nvPr/>
        </p:nvSpPr>
        <p:spPr>
          <a:xfrm>
            <a:off x="9850373" y="3893820"/>
            <a:ext cx="1218565" cy="151130"/>
          </a:xfrm>
          <a:custGeom>
            <a:avLst/>
            <a:gdLst/>
            <a:ahLst/>
            <a:cxnLst/>
            <a:rect l="l" t="t" r="r" b="b"/>
            <a:pathLst>
              <a:path w="1218565" h="151129">
                <a:moveTo>
                  <a:pt x="150875" y="0"/>
                </a:moveTo>
                <a:lnTo>
                  <a:pt x="0" y="75437"/>
                </a:lnTo>
                <a:lnTo>
                  <a:pt x="150875" y="150875"/>
                </a:lnTo>
                <a:lnTo>
                  <a:pt x="150875" y="100583"/>
                </a:lnTo>
                <a:lnTo>
                  <a:pt x="125729" y="100583"/>
                </a:lnTo>
                <a:lnTo>
                  <a:pt x="125729" y="50291"/>
                </a:lnTo>
                <a:lnTo>
                  <a:pt x="150875" y="50291"/>
                </a:lnTo>
                <a:lnTo>
                  <a:pt x="150875" y="0"/>
                </a:lnTo>
                <a:close/>
              </a:path>
              <a:path w="1218565" h="151129">
                <a:moveTo>
                  <a:pt x="150875" y="50291"/>
                </a:moveTo>
                <a:lnTo>
                  <a:pt x="125729" y="50291"/>
                </a:lnTo>
                <a:lnTo>
                  <a:pt x="125729" y="100583"/>
                </a:lnTo>
                <a:lnTo>
                  <a:pt x="150875" y="100583"/>
                </a:lnTo>
                <a:lnTo>
                  <a:pt x="150875" y="50291"/>
                </a:lnTo>
                <a:close/>
              </a:path>
              <a:path w="1218565" h="151129">
                <a:moveTo>
                  <a:pt x="1218310" y="50291"/>
                </a:moveTo>
                <a:lnTo>
                  <a:pt x="150875" y="50291"/>
                </a:lnTo>
                <a:lnTo>
                  <a:pt x="150875" y="100583"/>
                </a:lnTo>
                <a:lnTo>
                  <a:pt x="1218310" y="100583"/>
                </a:lnTo>
                <a:lnTo>
                  <a:pt x="1218310" y="50291"/>
                </a:lnTo>
                <a:close/>
              </a:path>
            </a:pathLst>
          </a:custGeom>
          <a:solidFill>
            <a:srgbClr val="1D9ED2"/>
          </a:solidFill>
        </p:spPr>
        <p:txBody>
          <a:bodyPr wrap="square" lIns="0" tIns="0" rIns="0" bIns="0" rtlCol="0"/>
          <a:lstStyle/>
          <a:p>
            <a:endParaRPr/>
          </a:p>
        </p:txBody>
      </p:sp>
      <p:sp>
        <p:nvSpPr>
          <p:cNvPr id="24" name="object 24"/>
          <p:cNvSpPr txBox="1"/>
          <p:nvPr/>
        </p:nvSpPr>
        <p:spPr>
          <a:xfrm>
            <a:off x="793800" y="2830829"/>
            <a:ext cx="1701800" cy="837565"/>
          </a:xfrm>
          <a:prstGeom prst="rect">
            <a:avLst/>
          </a:prstGeom>
        </p:spPr>
        <p:txBody>
          <a:bodyPr vert="horz" wrap="square" lIns="0" tIns="0" rIns="0" bIns="0" rtlCol="0">
            <a:spAutoFit/>
          </a:bodyPr>
          <a:lstStyle/>
          <a:p>
            <a:pPr algn="ctr">
              <a:lnSpc>
                <a:spcPct val="100000"/>
              </a:lnSpc>
            </a:pPr>
            <a:r>
              <a:rPr sz="1600" b="1" spc="-10" dirty="0">
                <a:solidFill>
                  <a:srgbClr val="585858"/>
                </a:solidFill>
                <a:latin typeface="微软雅黑"/>
                <a:cs typeface="微软雅黑"/>
              </a:rPr>
              <a:t>2011年6月</a:t>
            </a:r>
            <a:endParaRPr sz="1600">
              <a:latin typeface="微软雅黑"/>
              <a:cs typeface="微软雅黑"/>
            </a:endParaRPr>
          </a:p>
          <a:p>
            <a:pPr marL="12065" marR="5080" indent="1270" algn="ctr">
              <a:lnSpc>
                <a:spcPct val="100000"/>
              </a:lnSpc>
              <a:spcBef>
                <a:spcPts val="250"/>
              </a:spcBef>
            </a:pPr>
            <a:r>
              <a:rPr sz="1200" spc="-5" dirty="0">
                <a:latin typeface="微软雅黑"/>
                <a:cs typeface="微软雅黑"/>
              </a:rPr>
              <a:t>Mt.Gox安全漏洞被黑，  </a:t>
            </a:r>
            <a:r>
              <a:rPr sz="1200" dirty="0">
                <a:latin typeface="微软雅黑"/>
                <a:cs typeface="微软雅黑"/>
              </a:rPr>
              <a:t>泄漏大量数据，比特币跌  至1美分</a:t>
            </a:r>
            <a:endParaRPr sz="1200">
              <a:latin typeface="微软雅黑"/>
              <a:cs typeface="微软雅黑"/>
            </a:endParaRPr>
          </a:p>
        </p:txBody>
      </p:sp>
      <p:sp>
        <p:nvSpPr>
          <p:cNvPr id="36" name="object 36"/>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52</a:t>
            </a:fld>
            <a:endParaRPr dirty="0"/>
          </a:p>
        </p:txBody>
      </p:sp>
      <p:sp>
        <p:nvSpPr>
          <p:cNvPr id="37" name="object 37"/>
          <p:cNvSpPr txBox="1"/>
          <p:nvPr/>
        </p:nvSpPr>
        <p:spPr>
          <a:xfrm>
            <a:off x="78739" y="6360974"/>
            <a:ext cx="1434465" cy="445134"/>
          </a:xfrm>
          <a:prstGeom prst="rect">
            <a:avLst/>
          </a:prstGeom>
        </p:spPr>
        <p:txBody>
          <a:bodyPr vert="horz" wrap="square" lIns="0" tIns="0" rIns="0" bIns="0" rtlCol="0">
            <a:spAutoFit/>
          </a:bodyPr>
          <a:lstStyle/>
          <a:p>
            <a:pPr marL="40640" algn="ctr">
              <a:lnSpc>
                <a:spcPts val="1505"/>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a:p>
            <a:pPr algn="ctr">
              <a:lnSpc>
                <a:spcPct val="100000"/>
              </a:lnSpc>
              <a:spcBef>
                <a:spcPts val="640"/>
              </a:spcBef>
            </a:pPr>
            <a:r>
              <a:rPr sz="1050" i="1" spc="-45" dirty="0">
                <a:latin typeface="微软雅黑"/>
                <a:cs typeface="微软雅黑"/>
              </a:rPr>
              <a:t>来源：TokenClub研究院</a:t>
            </a:r>
            <a:endParaRPr sz="1050">
              <a:latin typeface="微软雅黑"/>
              <a:cs typeface="微软雅黑"/>
            </a:endParaRPr>
          </a:p>
        </p:txBody>
      </p:sp>
      <p:sp>
        <p:nvSpPr>
          <p:cNvPr id="25" name="object 25"/>
          <p:cNvSpPr txBox="1"/>
          <p:nvPr/>
        </p:nvSpPr>
        <p:spPr>
          <a:xfrm>
            <a:off x="2683255" y="2830829"/>
            <a:ext cx="1767839" cy="1020444"/>
          </a:xfrm>
          <a:prstGeom prst="rect">
            <a:avLst/>
          </a:prstGeom>
        </p:spPr>
        <p:txBody>
          <a:bodyPr vert="horz" wrap="square" lIns="0" tIns="0" rIns="0" bIns="0" rtlCol="0">
            <a:spAutoFit/>
          </a:bodyPr>
          <a:lstStyle/>
          <a:p>
            <a:pPr marL="302260">
              <a:lnSpc>
                <a:spcPct val="100000"/>
              </a:lnSpc>
            </a:pPr>
            <a:r>
              <a:rPr sz="1600" b="1" spc="-10" dirty="0">
                <a:solidFill>
                  <a:srgbClr val="585858"/>
                </a:solidFill>
                <a:latin typeface="微软雅黑"/>
                <a:cs typeface="微软雅黑"/>
              </a:rPr>
              <a:t>2013年11月</a:t>
            </a:r>
            <a:endParaRPr sz="1600">
              <a:latin typeface="微软雅黑"/>
              <a:cs typeface="微软雅黑"/>
            </a:endParaRPr>
          </a:p>
          <a:p>
            <a:pPr marL="12700" marR="5080" algn="just">
              <a:lnSpc>
                <a:spcPct val="100000"/>
              </a:lnSpc>
              <a:spcBef>
                <a:spcPts val="250"/>
              </a:spcBef>
            </a:pPr>
            <a:r>
              <a:rPr sz="1200" spc="45" dirty="0">
                <a:latin typeface="微软雅黑"/>
                <a:cs typeface="微软雅黑"/>
              </a:rPr>
              <a:t>澳大利亚广播公司</a:t>
            </a:r>
            <a:r>
              <a:rPr sz="1200" spc="35" dirty="0">
                <a:latin typeface="微软雅黑"/>
                <a:cs typeface="微软雅黑"/>
              </a:rPr>
              <a:t>报</a:t>
            </a:r>
            <a:r>
              <a:rPr sz="1200" spc="50" dirty="0">
                <a:latin typeface="微软雅黑"/>
                <a:cs typeface="微软雅黑"/>
              </a:rPr>
              <a:t>道</a:t>
            </a:r>
            <a:r>
              <a:rPr sz="1200" dirty="0">
                <a:latin typeface="微软雅黑"/>
                <a:cs typeface="微软雅黑"/>
              </a:rPr>
              <a:t>，  </a:t>
            </a:r>
            <a:r>
              <a:rPr sz="1200" spc="15" dirty="0">
                <a:latin typeface="微软雅黑"/>
                <a:cs typeface="微软雅黑"/>
              </a:rPr>
              <a:t>当地一位18岁的青年称，  </a:t>
            </a:r>
            <a:r>
              <a:rPr sz="1200" spc="45" dirty="0">
                <a:latin typeface="微软雅黑"/>
                <a:cs typeface="微软雅黑"/>
              </a:rPr>
              <a:t>自己运营的比特币</a:t>
            </a:r>
            <a:r>
              <a:rPr sz="1200" spc="35" dirty="0">
                <a:latin typeface="微软雅黑"/>
                <a:cs typeface="微软雅黑"/>
              </a:rPr>
              <a:t>银</a:t>
            </a:r>
            <a:r>
              <a:rPr sz="1200" spc="45" dirty="0">
                <a:latin typeface="微软雅黑"/>
                <a:cs typeface="微软雅黑"/>
              </a:rPr>
              <a:t>行被  </a:t>
            </a:r>
            <a:r>
              <a:rPr sz="1200" dirty="0">
                <a:latin typeface="微软雅黑"/>
                <a:cs typeface="微软雅黑"/>
              </a:rPr>
              <a:t>盗，损失4100个比特币</a:t>
            </a:r>
            <a:endParaRPr sz="1200">
              <a:latin typeface="微软雅黑"/>
              <a:cs typeface="微软雅黑"/>
            </a:endParaRPr>
          </a:p>
        </p:txBody>
      </p:sp>
      <p:sp>
        <p:nvSpPr>
          <p:cNvPr id="26" name="object 26"/>
          <p:cNvSpPr txBox="1"/>
          <p:nvPr/>
        </p:nvSpPr>
        <p:spPr>
          <a:xfrm>
            <a:off x="4777485" y="2830829"/>
            <a:ext cx="1411605" cy="837565"/>
          </a:xfrm>
          <a:prstGeom prst="rect">
            <a:avLst/>
          </a:prstGeom>
        </p:spPr>
        <p:txBody>
          <a:bodyPr vert="horz" wrap="square" lIns="0" tIns="0" rIns="0" bIns="0" rtlCol="0">
            <a:spAutoFit/>
          </a:bodyPr>
          <a:lstStyle/>
          <a:p>
            <a:pPr algn="ctr">
              <a:lnSpc>
                <a:spcPct val="100000"/>
              </a:lnSpc>
            </a:pPr>
            <a:r>
              <a:rPr sz="1600" b="1" spc="-10" dirty="0">
                <a:solidFill>
                  <a:srgbClr val="585858"/>
                </a:solidFill>
                <a:latin typeface="微软雅黑"/>
                <a:cs typeface="微软雅黑"/>
              </a:rPr>
              <a:t>2014年3月</a:t>
            </a:r>
            <a:endParaRPr sz="1600">
              <a:latin typeface="微软雅黑"/>
              <a:cs typeface="微软雅黑"/>
            </a:endParaRPr>
          </a:p>
          <a:p>
            <a:pPr marL="12700" marR="5080" indent="-1905" algn="ctr">
              <a:lnSpc>
                <a:spcPct val="100000"/>
              </a:lnSpc>
              <a:spcBef>
                <a:spcPts val="250"/>
              </a:spcBef>
            </a:pPr>
            <a:r>
              <a:rPr sz="1200" dirty="0">
                <a:latin typeface="微软雅黑"/>
                <a:cs typeface="微软雅黑"/>
              </a:rPr>
              <a:t>美国数字货币交易所  </a:t>
            </a:r>
            <a:r>
              <a:rPr sz="1200" spc="-55" dirty="0">
                <a:latin typeface="微软雅黑"/>
                <a:cs typeface="微软雅黑"/>
              </a:rPr>
              <a:t>P</a:t>
            </a:r>
            <a:r>
              <a:rPr sz="1200" dirty="0">
                <a:latin typeface="微软雅黑"/>
                <a:cs typeface="微软雅黑"/>
              </a:rPr>
              <a:t>olonie</a:t>
            </a:r>
            <a:r>
              <a:rPr sz="1200" spc="10" dirty="0">
                <a:latin typeface="微软雅黑"/>
                <a:cs typeface="微软雅黑"/>
              </a:rPr>
              <a:t>x</a:t>
            </a:r>
            <a:r>
              <a:rPr sz="1200" dirty="0">
                <a:latin typeface="微软雅黑"/>
                <a:cs typeface="微软雅黑"/>
              </a:rPr>
              <a:t>被盗，损失  12.3%的比特币</a:t>
            </a:r>
            <a:endParaRPr sz="1200">
              <a:latin typeface="微软雅黑"/>
              <a:cs typeface="微软雅黑"/>
            </a:endParaRPr>
          </a:p>
        </p:txBody>
      </p:sp>
      <p:sp>
        <p:nvSpPr>
          <p:cNvPr id="27" name="object 27"/>
          <p:cNvSpPr txBox="1"/>
          <p:nvPr/>
        </p:nvSpPr>
        <p:spPr>
          <a:xfrm>
            <a:off x="6527038" y="2830829"/>
            <a:ext cx="1749425" cy="837565"/>
          </a:xfrm>
          <a:prstGeom prst="rect">
            <a:avLst/>
          </a:prstGeom>
        </p:spPr>
        <p:txBody>
          <a:bodyPr vert="horz" wrap="square" lIns="0" tIns="0" rIns="0" bIns="0" rtlCol="0">
            <a:spAutoFit/>
          </a:bodyPr>
          <a:lstStyle/>
          <a:p>
            <a:pPr algn="ctr">
              <a:lnSpc>
                <a:spcPct val="100000"/>
              </a:lnSpc>
            </a:pPr>
            <a:r>
              <a:rPr sz="1600" b="1" spc="-10" dirty="0">
                <a:solidFill>
                  <a:srgbClr val="585858"/>
                </a:solidFill>
                <a:latin typeface="微软雅黑"/>
                <a:cs typeface="微软雅黑"/>
              </a:rPr>
              <a:t>2015年1月</a:t>
            </a:r>
            <a:endParaRPr sz="1600">
              <a:latin typeface="微软雅黑"/>
              <a:cs typeface="微软雅黑"/>
            </a:endParaRPr>
          </a:p>
          <a:p>
            <a:pPr algn="ctr">
              <a:lnSpc>
                <a:spcPct val="100000"/>
              </a:lnSpc>
              <a:spcBef>
                <a:spcPts val="250"/>
              </a:spcBef>
            </a:pPr>
            <a:r>
              <a:rPr sz="1200" spc="-5" dirty="0">
                <a:latin typeface="微软雅黑"/>
                <a:cs typeface="微软雅黑"/>
              </a:rPr>
              <a:t>Bitstamp交易所盗币案—</a:t>
            </a:r>
            <a:endParaRPr sz="1200">
              <a:latin typeface="微软雅黑"/>
              <a:cs typeface="微软雅黑"/>
            </a:endParaRPr>
          </a:p>
          <a:p>
            <a:pPr marL="73025" marR="67310" algn="ctr">
              <a:lnSpc>
                <a:spcPct val="100000"/>
              </a:lnSpc>
            </a:pPr>
            <a:r>
              <a:rPr sz="1200" spc="-5" dirty="0">
                <a:latin typeface="微软雅黑"/>
                <a:cs typeface="微软雅黑"/>
              </a:rPr>
              <a:t>—</a:t>
            </a:r>
            <a:r>
              <a:rPr sz="1200" dirty="0">
                <a:latin typeface="微软雅黑"/>
                <a:cs typeface="微软雅黑"/>
              </a:rPr>
              <a:t>1.9万枚比特币，当时  价值510万美元</a:t>
            </a:r>
            <a:endParaRPr sz="1200">
              <a:latin typeface="微软雅黑"/>
              <a:cs typeface="微软雅黑"/>
            </a:endParaRPr>
          </a:p>
        </p:txBody>
      </p:sp>
      <p:sp>
        <p:nvSpPr>
          <p:cNvPr id="28" name="object 28"/>
          <p:cNvSpPr txBox="1"/>
          <p:nvPr/>
        </p:nvSpPr>
        <p:spPr>
          <a:xfrm>
            <a:off x="3978402" y="5189346"/>
            <a:ext cx="1688464" cy="654685"/>
          </a:xfrm>
          <a:prstGeom prst="rect">
            <a:avLst/>
          </a:prstGeom>
        </p:spPr>
        <p:txBody>
          <a:bodyPr vert="horz" wrap="square" lIns="0" tIns="0" rIns="0" bIns="0" rtlCol="0">
            <a:spAutoFit/>
          </a:bodyPr>
          <a:lstStyle/>
          <a:p>
            <a:pPr marL="400685">
              <a:lnSpc>
                <a:spcPct val="100000"/>
              </a:lnSpc>
            </a:pPr>
            <a:r>
              <a:rPr sz="1600" b="1" spc="-5" dirty="0">
                <a:solidFill>
                  <a:srgbClr val="585858"/>
                </a:solidFill>
                <a:latin typeface="微软雅黑"/>
                <a:cs typeface="微软雅黑"/>
              </a:rPr>
              <a:t>2018年5月</a:t>
            </a:r>
            <a:endParaRPr sz="1600">
              <a:latin typeface="微软雅黑"/>
              <a:cs typeface="微软雅黑"/>
            </a:endParaRPr>
          </a:p>
          <a:p>
            <a:pPr marL="53340" marR="5080" indent="-41275">
              <a:lnSpc>
                <a:spcPct val="100000"/>
              </a:lnSpc>
              <a:spcBef>
                <a:spcPts val="254"/>
              </a:spcBef>
            </a:pPr>
            <a:r>
              <a:rPr sz="1200" dirty="0">
                <a:latin typeface="微软雅黑"/>
                <a:cs typeface="微软雅黑"/>
              </a:rPr>
              <a:t>比特黄金</a:t>
            </a:r>
            <a:r>
              <a:rPr sz="1200" spc="-60" dirty="0">
                <a:latin typeface="微软雅黑"/>
                <a:cs typeface="微软雅黑"/>
              </a:rPr>
              <a:t>B</a:t>
            </a:r>
            <a:r>
              <a:rPr sz="1200" spc="-65" dirty="0">
                <a:latin typeface="微软雅黑"/>
                <a:cs typeface="微软雅黑"/>
              </a:rPr>
              <a:t>T</a:t>
            </a:r>
            <a:r>
              <a:rPr sz="1200" spc="-5" dirty="0">
                <a:latin typeface="微软雅黑"/>
                <a:cs typeface="微软雅黑"/>
              </a:rPr>
              <a:t>G</a:t>
            </a:r>
            <a:r>
              <a:rPr sz="1200" dirty="0">
                <a:latin typeface="微软雅黑"/>
                <a:cs typeface="微软雅黑"/>
              </a:rPr>
              <a:t>遭51%算力  攻击，损失1860万美元</a:t>
            </a:r>
            <a:endParaRPr sz="1200">
              <a:latin typeface="微软雅黑"/>
              <a:cs typeface="微软雅黑"/>
            </a:endParaRPr>
          </a:p>
        </p:txBody>
      </p:sp>
      <p:sp>
        <p:nvSpPr>
          <p:cNvPr id="29" name="object 29"/>
          <p:cNvSpPr txBox="1"/>
          <p:nvPr/>
        </p:nvSpPr>
        <p:spPr>
          <a:xfrm>
            <a:off x="5889497" y="5189346"/>
            <a:ext cx="1705610" cy="654685"/>
          </a:xfrm>
          <a:prstGeom prst="rect">
            <a:avLst/>
          </a:prstGeom>
        </p:spPr>
        <p:txBody>
          <a:bodyPr vert="horz" wrap="square" lIns="0" tIns="0" rIns="0" bIns="0" rtlCol="0">
            <a:spAutoFit/>
          </a:bodyPr>
          <a:lstStyle/>
          <a:p>
            <a:pPr algn="ctr">
              <a:lnSpc>
                <a:spcPct val="100000"/>
              </a:lnSpc>
            </a:pPr>
            <a:r>
              <a:rPr sz="1600" b="1" spc="-10" dirty="0">
                <a:solidFill>
                  <a:srgbClr val="585858"/>
                </a:solidFill>
                <a:latin typeface="微软雅黑"/>
                <a:cs typeface="微软雅黑"/>
              </a:rPr>
              <a:t>2018年4月</a:t>
            </a:r>
            <a:endParaRPr sz="1600">
              <a:latin typeface="微软雅黑"/>
              <a:cs typeface="微软雅黑"/>
            </a:endParaRPr>
          </a:p>
          <a:p>
            <a:pPr marL="12700" marR="5080" indent="-3175" algn="ctr">
              <a:lnSpc>
                <a:spcPct val="100000"/>
              </a:lnSpc>
              <a:spcBef>
                <a:spcPts val="254"/>
              </a:spcBef>
            </a:pPr>
            <a:r>
              <a:rPr sz="1200" dirty="0">
                <a:latin typeface="微软雅黑"/>
                <a:cs typeface="微软雅黑"/>
              </a:rPr>
              <a:t>BEC及SM</a:t>
            </a:r>
            <a:r>
              <a:rPr sz="1200" spc="-5" dirty="0">
                <a:latin typeface="微软雅黑"/>
                <a:cs typeface="微软雅黑"/>
              </a:rPr>
              <a:t>T</a:t>
            </a:r>
            <a:r>
              <a:rPr sz="1200" dirty="0">
                <a:latin typeface="微软雅黑"/>
                <a:cs typeface="微软雅黑"/>
              </a:rPr>
              <a:t>出现重大合约  安全漏洞，导致价格大跌</a:t>
            </a:r>
            <a:endParaRPr sz="1200">
              <a:latin typeface="微软雅黑"/>
              <a:cs typeface="微软雅黑"/>
            </a:endParaRPr>
          </a:p>
        </p:txBody>
      </p:sp>
      <p:sp>
        <p:nvSpPr>
          <p:cNvPr id="30" name="object 30"/>
          <p:cNvSpPr txBox="1"/>
          <p:nvPr/>
        </p:nvSpPr>
        <p:spPr>
          <a:xfrm>
            <a:off x="7814564" y="5189346"/>
            <a:ext cx="1691639" cy="654685"/>
          </a:xfrm>
          <a:prstGeom prst="rect">
            <a:avLst/>
          </a:prstGeom>
        </p:spPr>
        <p:txBody>
          <a:bodyPr vert="horz" wrap="square" lIns="0" tIns="0" rIns="0" bIns="0" rtlCol="0">
            <a:spAutoFit/>
          </a:bodyPr>
          <a:lstStyle/>
          <a:p>
            <a:pPr algn="ctr">
              <a:lnSpc>
                <a:spcPct val="100000"/>
              </a:lnSpc>
            </a:pPr>
            <a:r>
              <a:rPr sz="1600" b="1" spc="-10" dirty="0">
                <a:solidFill>
                  <a:srgbClr val="585858"/>
                </a:solidFill>
                <a:latin typeface="微软雅黑"/>
                <a:cs typeface="微软雅黑"/>
              </a:rPr>
              <a:t>2017年7月</a:t>
            </a:r>
            <a:endParaRPr sz="1600">
              <a:latin typeface="微软雅黑"/>
              <a:cs typeface="微软雅黑"/>
            </a:endParaRPr>
          </a:p>
          <a:p>
            <a:pPr marL="12065" marR="5080" algn="ctr">
              <a:lnSpc>
                <a:spcPct val="100000"/>
              </a:lnSpc>
              <a:spcBef>
                <a:spcPts val="254"/>
              </a:spcBef>
            </a:pPr>
            <a:r>
              <a:rPr sz="1200" spc="-60" dirty="0">
                <a:latin typeface="微软雅黑"/>
                <a:cs typeface="微软雅黑"/>
              </a:rPr>
              <a:t>B</a:t>
            </a:r>
            <a:r>
              <a:rPr sz="1200" spc="-65" dirty="0">
                <a:latin typeface="微软雅黑"/>
                <a:cs typeface="微软雅黑"/>
              </a:rPr>
              <a:t>T</a:t>
            </a:r>
            <a:r>
              <a:rPr sz="1200" dirty="0">
                <a:latin typeface="微软雅黑"/>
                <a:cs typeface="微软雅黑"/>
              </a:rPr>
              <a:t>C</a:t>
            </a:r>
            <a:r>
              <a:rPr sz="1200" spc="-5" dirty="0">
                <a:latin typeface="微软雅黑"/>
                <a:cs typeface="微软雅黑"/>
              </a:rPr>
              <a:t>-</a:t>
            </a:r>
            <a:r>
              <a:rPr sz="1200" dirty="0">
                <a:latin typeface="微软雅黑"/>
                <a:cs typeface="微软雅黑"/>
              </a:rPr>
              <a:t>e交易所盗币案——  6.6万枚，价值9.9亿美元</a:t>
            </a:r>
            <a:endParaRPr sz="1200">
              <a:latin typeface="微软雅黑"/>
              <a:cs typeface="微软雅黑"/>
            </a:endParaRPr>
          </a:p>
        </p:txBody>
      </p:sp>
      <p:sp>
        <p:nvSpPr>
          <p:cNvPr id="31" name="object 31"/>
          <p:cNvSpPr txBox="1"/>
          <p:nvPr/>
        </p:nvSpPr>
        <p:spPr>
          <a:xfrm>
            <a:off x="9724135" y="5189346"/>
            <a:ext cx="1709420" cy="624840"/>
          </a:xfrm>
          <a:prstGeom prst="rect">
            <a:avLst/>
          </a:prstGeom>
        </p:spPr>
        <p:txBody>
          <a:bodyPr vert="horz" wrap="square" lIns="0" tIns="0" rIns="0" bIns="0" rtlCol="0">
            <a:spAutoFit/>
          </a:bodyPr>
          <a:lstStyle/>
          <a:p>
            <a:pPr algn="ctr">
              <a:lnSpc>
                <a:spcPct val="100000"/>
              </a:lnSpc>
            </a:pPr>
            <a:r>
              <a:rPr sz="1600" b="1" spc="-10" dirty="0">
                <a:solidFill>
                  <a:srgbClr val="585858"/>
                </a:solidFill>
                <a:latin typeface="微软雅黑"/>
                <a:cs typeface="微软雅黑"/>
              </a:rPr>
              <a:t>2016年1月</a:t>
            </a:r>
            <a:endParaRPr sz="1600">
              <a:latin typeface="微软雅黑"/>
              <a:cs typeface="微软雅黑"/>
            </a:endParaRPr>
          </a:p>
          <a:p>
            <a:pPr marL="12700" marR="5080" algn="ctr">
              <a:lnSpc>
                <a:spcPct val="100000"/>
              </a:lnSpc>
              <a:spcBef>
                <a:spcPts val="259"/>
              </a:spcBef>
            </a:pPr>
            <a:r>
              <a:rPr sz="1100" dirty="0">
                <a:latin typeface="微软雅黑"/>
                <a:cs typeface="微软雅黑"/>
              </a:rPr>
              <a:t>Cryp</a:t>
            </a:r>
            <a:r>
              <a:rPr sz="1100" spc="-5" dirty="0">
                <a:latin typeface="微软雅黑"/>
                <a:cs typeface="微软雅黑"/>
              </a:rPr>
              <a:t>t</a:t>
            </a:r>
            <a:r>
              <a:rPr sz="1100" dirty="0">
                <a:latin typeface="微软雅黑"/>
                <a:cs typeface="微软雅黑"/>
              </a:rPr>
              <a:t>s</a:t>
            </a:r>
            <a:r>
              <a:rPr sz="1100" spc="5" dirty="0">
                <a:latin typeface="微软雅黑"/>
                <a:cs typeface="微软雅黑"/>
              </a:rPr>
              <a:t>y</a:t>
            </a:r>
            <a:r>
              <a:rPr sz="1100" dirty="0">
                <a:latin typeface="微软雅黑"/>
                <a:cs typeface="微软雅黑"/>
              </a:rPr>
              <a:t>交易平台失窃</a:t>
            </a:r>
            <a:r>
              <a:rPr sz="1100" spc="-5" dirty="0">
                <a:latin typeface="微软雅黑"/>
                <a:cs typeface="微软雅黑"/>
              </a:rPr>
              <a:t>1.</a:t>
            </a:r>
            <a:r>
              <a:rPr sz="1100" dirty="0">
                <a:latin typeface="微软雅黑"/>
                <a:cs typeface="微软雅黑"/>
              </a:rPr>
              <a:t>3万  比特币，价值1.9亿美元</a:t>
            </a:r>
            <a:endParaRPr sz="1100">
              <a:latin typeface="微软雅黑"/>
              <a:cs typeface="微软雅黑"/>
            </a:endParaRPr>
          </a:p>
        </p:txBody>
      </p:sp>
      <p:sp>
        <p:nvSpPr>
          <p:cNvPr id="32" name="object 32"/>
          <p:cNvSpPr txBox="1"/>
          <p:nvPr/>
        </p:nvSpPr>
        <p:spPr>
          <a:xfrm>
            <a:off x="8480552" y="1754174"/>
            <a:ext cx="2538095" cy="1653539"/>
          </a:xfrm>
          <a:prstGeom prst="rect">
            <a:avLst/>
          </a:prstGeom>
        </p:spPr>
        <p:txBody>
          <a:bodyPr vert="horz" wrap="square" lIns="0" tIns="0" rIns="0" bIns="0" rtlCol="0">
            <a:spAutoFit/>
          </a:bodyPr>
          <a:lstStyle/>
          <a:p>
            <a:pPr marL="608965" marR="91440" indent="-596900">
              <a:lnSpc>
                <a:spcPct val="90200"/>
              </a:lnSpc>
            </a:pPr>
            <a:r>
              <a:rPr sz="4000" b="1" spc="-5" dirty="0">
                <a:solidFill>
                  <a:srgbClr val="404040"/>
                </a:solidFill>
                <a:latin typeface="微软雅黑"/>
                <a:cs typeface="微软雅黑"/>
              </a:rPr>
              <a:t>“</a:t>
            </a:r>
            <a:r>
              <a:rPr sz="4000" b="1" spc="-590" dirty="0">
                <a:solidFill>
                  <a:srgbClr val="404040"/>
                </a:solidFill>
                <a:latin typeface="微软雅黑"/>
                <a:cs typeface="微软雅黑"/>
              </a:rPr>
              <a:t> </a:t>
            </a:r>
            <a:r>
              <a:rPr sz="2700" b="1" baseline="1543" dirty="0">
                <a:solidFill>
                  <a:srgbClr val="1D9ED2"/>
                </a:solidFill>
                <a:latin typeface="微软雅黑"/>
                <a:cs typeface="微软雅黑"/>
              </a:rPr>
              <a:t>近几年行业中比较  </a:t>
            </a:r>
            <a:r>
              <a:rPr sz="1800" b="1" dirty="0">
                <a:solidFill>
                  <a:srgbClr val="1D9ED2"/>
                </a:solidFill>
                <a:latin typeface="微软雅黑"/>
                <a:cs typeface="微软雅黑"/>
              </a:rPr>
              <a:t>有影响力的区块链</a:t>
            </a:r>
            <a:endParaRPr sz="1800">
              <a:latin typeface="微软雅黑"/>
              <a:cs typeface="微软雅黑"/>
            </a:endParaRPr>
          </a:p>
          <a:p>
            <a:pPr marL="951865">
              <a:lnSpc>
                <a:spcPts val="2135"/>
              </a:lnSpc>
            </a:pPr>
            <a:r>
              <a:rPr sz="1800" b="1" dirty="0">
                <a:solidFill>
                  <a:srgbClr val="1D9ED2"/>
                </a:solidFill>
                <a:latin typeface="微软雅黑"/>
                <a:cs typeface="微软雅黑"/>
              </a:rPr>
              <a:t>安全事件。</a:t>
            </a:r>
            <a:endParaRPr sz="1800">
              <a:latin typeface="微软雅黑"/>
              <a:cs typeface="微软雅黑"/>
            </a:endParaRPr>
          </a:p>
          <a:p>
            <a:pPr marR="5080" algn="r">
              <a:lnSpc>
                <a:spcPts val="4775"/>
              </a:lnSpc>
            </a:pPr>
            <a:r>
              <a:rPr sz="4000" b="1" spc="-5" dirty="0">
                <a:solidFill>
                  <a:srgbClr val="404040"/>
                </a:solidFill>
                <a:latin typeface="微软雅黑"/>
                <a:cs typeface="微软雅黑"/>
              </a:rPr>
              <a:t>”</a:t>
            </a:r>
            <a:endParaRPr sz="4000">
              <a:latin typeface="微软雅黑"/>
              <a:cs typeface="微软雅黑"/>
            </a:endParaRPr>
          </a:p>
        </p:txBody>
      </p:sp>
      <p:sp>
        <p:nvSpPr>
          <p:cNvPr id="33" name="object 33"/>
          <p:cNvSpPr txBox="1"/>
          <p:nvPr/>
        </p:nvSpPr>
        <p:spPr>
          <a:xfrm>
            <a:off x="752043" y="4254754"/>
            <a:ext cx="533400" cy="621665"/>
          </a:xfrm>
          <a:prstGeom prst="rect">
            <a:avLst/>
          </a:prstGeom>
        </p:spPr>
        <p:txBody>
          <a:bodyPr vert="horz" wrap="square" lIns="0" tIns="0" rIns="0" bIns="0" rtlCol="0">
            <a:spAutoFit/>
          </a:bodyPr>
          <a:lstStyle/>
          <a:p>
            <a:pPr marL="12700">
              <a:lnSpc>
                <a:spcPct val="100000"/>
              </a:lnSpc>
            </a:pPr>
            <a:r>
              <a:rPr sz="4000" b="1" spc="-5" dirty="0">
                <a:solidFill>
                  <a:srgbClr val="404040"/>
                </a:solidFill>
                <a:latin typeface="微软雅黑"/>
                <a:cs typeface="微软雅黑"/>
              </a:rPr>
              <a:t>“</a:t>
            </a:r>
            <a:endParaRPr sz="4000">
              <a:latin typeface="微软雅黑"/>
              <a:cs typeface="微软雅黑"/>
            </a:endParaRPr>
          </a:p>
        </p:txBody>
      </p:sp>
      <p:sp>
        <p:nvSpPr>
          <p:cNvPr id="34" name="object 34"/>
          <p:cNvSpPr txBox="1"/>
          <p:nvPr/>
        </p:nvSpPr>
        <p:spPr>
          <a:xfrm>
            <a:off x="2756407" y="5346293"/>
            <a:ext cx="533400" cy="621665"/>
          </a:xfrm>
          <a:prstGeom prst="rect">
            <a:avLst/>
          </a:prstGeom>
        </p:spPr>
        <p:txBody>
          <a:bodyPr vert="horz" wrap="square" lIns="0" tIns="0" rIns="0" bIns="0" rtlCol="0">
            <a:spAutoFit/>
          </a:bodyPr>
          <a:lstStyle/>
          <a:p>
            <a:pPr marL="12700">
              <a:lnSpc>
                <a:spcPct val="100000"/>
              </a:lnSpc>
            </a:pPr>
            <a:r>
              <a:rPr sz="4000" b="1" spc="-5" dirty="0">
                <a:solidFill>
                  <a:srgbClr val="404040"/>
                </a:solidFill>
                <a:latin typeface="微软雅黑"/>
                <a:cs typeface="微软雅黑"/>
              </a:rPr>
              <a:t>”</a:t>
            </a:r>
            <a:endParaRPr sz="4000">
              <a:latin typeface="微软雅黑"/>
              <a:cs typeface="微软雅黑"/>
            </a:endParaRPr>
          </a:p>
        </p:txBody>
      </p:sp>
      <p:sp>
        <p:nvSpPr>
          <p:cNvPr id="35" name="object 35"/>
          <p:cNvSpPr txBox="1"/>
          <p:nvPr/>
        </p:nvSpPr>
        <p:spPr>
          <a:xfrm>
            <a:off x="1691132" y="4529963"/>
            <a:ext cx="1168400" cy="561340"/>
          </a:xfrm>
          <a:prstGeom prst="rect">
            <a:avLst/>
          </a:prstGeom>
        </p:spPr>
        <p:txBody>
          <a:bodyPr vert="horz" wrap="square" lIns="0" tIns="0" rIns="0" bIns="0" rtlCol="0">
            <a:spAutoFit/>
          </a:bodyPr>
          <a:lstStyle/>
          <a:p>
            <a:pPr marL="12700">
              <a:lnSpc>
                <a:spcPct val="100000"/>
              </a:lnSpc>
            </a:pPr>
            <a:r>
              <a:rPr sz="1800" b="1" dirty="0">
                <a:solidFill>
                  <a:srgbClr val="F68B21"/>
                </a:solidFill>
                <a:latin typeface="微软雅黑"/>
                <a:cs typeface="微软雅黑"/>
              </a:rPr>
              <a:t>数量增加，</a:t>
            </a:r>
            <a:endParaRPr sz="1800">
              <a:latin typeface="微软雅黑"/>
              <a:cs typeface="微软雅黑"/>
            </a:endParaRPr>
          </a:p>
          <a:p>
            <a:pPr marL="12700">
              <a:lnSpc>
                <a:spcPct val="100000"/>
              </a:lnSpc>
            </a:pPr>
            <a:r>
              <a:rPr sz="1800" b="1" spc="-5" dirty="0">
                <a:solidFill>
                  <a:srgbClr val="F68B21"/>
                </a:solidFill>
                <a:latin typeface="微软雅黑"/>
                <a:cs typeface="微软雅黑"/>
              </a:rPr>
              <a:t>案值加大。</a:t>
            </a:r>
            <a:endParaRPr sz="1800">
              <a:latin typeface="微软雅黑"/>
              <a:cs typeface="微软雅黑"/>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信息安全</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信息安全：当前区块链面临的安全挑战主要来自密码算法安全</a:t>
            </a:r>
          </a:p>
          <a:p>
            <a:pPr marL="12700">
              <a:lnSpc>
                <a:spcPts val="2735"/>
              </a:lnSpc>
            </a:pPr>
            <a:r>
              <a:rPr spc="-5" dirty="0"/>
              <a:t>性、协议安全性、使用安全性以及系统安全性</a:t>
            </a:r>
          </a:p>
        </p:txBody>
      </p:sp>
      <p:sp>
        <p:nvSpPr>
          <p:cNvPr id="5" name="object 5"/>
          <p:cNvSpPr txBox="1"/>
          <p:nvPr/>
        </p:nvSpPr>
        <p:spPr>
          <a:xfrm>
            <a:off x="829767" y="1510157"/>
            <a:ext cx="10806430" cy="54610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总结已发生的安全事故，可以发现当前区块链面临的安全挑战主要来自四个方面：密码算法安全性、协议安全性、使用安全性以及系统</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安全性。对于区块链中频发的安全问题，行业中信息安全服务机构也逐渐壮大，服务日趋专业化。</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71322" y="3076194"/>
            <a:ext cx="2352040" cy="2687320"/>
          </a:xfrm>
          <a:custGeom>
            <a:avLst/>
            <a:gdLst/>
            <a:ahLst/>
            <a:cxnLst/>
            <a:rect l="l" t="t" r="r" b="b"/>
            <a:pathLst>
              <a:path w="2352040" h="2687320">
                <a:moveTo>
                  <a:pt x="0" y="1998471"/>
                </a:moveTo>
                <a:lnTo>
                  <a:pt x="0" y="689609"/>
                </a:lnTo>
                <a:lnTo>
                  <a:pt x="4000" y="649858"/>
                </a:lnTo>
                <a:lnTo>
                  <a:pt x="10735" y="625302"/>
                </a:lnTo>
                <a:lnTo>
                  <a:pt x="32963" y="580475"/>
                </a:lnTo>
                <a:lnTo>
                  <a:pt x="70180" y="539114"/>
                </a:lnTo>
                <a:lnTo>
                  <a:pt x="1075690" y="28193"/>
                </a:lnTo>
                <a:lnTo>
                  <a:pt x="1136142" y="3936"/>
                </a:lnTo>
                <a:lnTo>
                  <a:pt x="1175766" y="0"/>
                </a:lnTo>
                <a:lnTo>
                  <a:pt x="1185904" y="257"/>
                </a:lnTo>
                <a:lnTo>
                  <a:pt x="1247140" y="13842"/>
                </a:lnTo>
                <a:lnTo>
                  <a:pt x="2252599" y="518794"/>
                </a:lnTo>
                <a:lnTo>
                  <a:pt x="2286123" y="543077"/>
                </a:lnTo>
                <a:lnTo>
                  <a:pt x="2313813" y="573706"/>
                </a:lnTo>
                <a:lnTo>
                  <a:pt x="2334644" y="609645"/>
                </a:lnTo>
                <a:lnTo>
                  <a:pt x="2347595" y="649858"/>
                </a:lnTo>
                <a:lnTo>
                  <a:pt x="2351532" y="689609"/>
                </a:lnTo>
                <a:lnTo>
                  <a:pt x="2351532" y="1998471"/>
                </a:lnTo>
                <a:lnTo>
                  <a:pt x="2347595" y="2038095"/>
                </a:lnTo>
                <a:lnTo>
                  <a:pt x="2339629" y="2066119"/>
                </a:lnTo>
                <a:lnTo>
                  <a:pt x="2312412" y="2116212"/>
                </a:lnTo>
                <a:lnTo>
                  <a:pt x="2264791" y="2161666"/>
                </a:lnTo>
                <a:lnTo>
                  <a:pt x="2223642" y="2182241"/>
                </a:lnTo>
                <a:lnTo>
                  <a:pt x="1291971" y="2648102"/>
                </a:lnTo>
                <a:lnTo>
                  <a:pt x="1234313" y="2676956"/>
                </a:lnTo>
                <a:lnTo>
                  <a:pt x="1195911" y="2685797"/>
                </a:lnTo>
                <a:lnTo>
                  <a:pt x="1175766" y="2686811"/>
                </a:lnTo>
                <a:lnTo>
                  <a:pt x="1165627" y="2686556"/>
                </a:lnTo>
                <a:lnTo>
                  <a:pt x="1117219" y="2676956"/>
                </a:lnTo>
                <a:lnTo>
                  <a:pt x="1059561" y="2648115"/>
                </a:lnTo>
                <a:lnTo>
                  <a:pt x="127825" y="2182241"/>
                </a:lnTo>
                <a:lnTo>
                  <a:pt x="86779" y="2161666"/>
                </a:lnTo>
                <a:lnTo>
                  <a:pt x="39106" y="2116212"/>
                </a:lnTo>
                <a:lnTo>
                  <a:pt x="11943" y="2066119"/>
                </a:lnTo>
                <a:lnTo>
                  <a:pt x="4000" y="2038095"/>
                </a:lnTo>
                <a:lnTo>
                  <a:pt x="0" y="1998471"/>
                </a:lnTo>
                <a:close/>
              </a:path>
            </a:pathLst>
          </a:custGeom>
          <a:ln w="38100">
            <a:solidFill>
              <a:srgbClr val="D3D3D3"/>
            </a:solidFill>
          </a:ln>
        </p:spPr>
        <p:txBody>
          <a:bodyPr wrap="square" lIns="0" tIns="0" rIns="0" bIns="0" rtlCol="0"/>
          <a:lstStyle/>
          <a:p>
            <a:endParaRPr/>
          </a:p>
        </p:txBody>
      </p:sp>
      <p:sp>
        <p:nvSpPr>
          <p:cNvPr id="8" name="object 8"/>
          <p:cNvSpPr/>
          <p:nvPr/>
        </p:nvSpPr>
        <p:spPr>
          <a:xfrm>
            <a:off x="1389888" y="5131308"/>
            <a:ext cx="913130" cy="330835"/>
          </a:xfrm>
          <a:custGeom>
            <a:avLst/>
            <a:gdLst/>
            <a:ahLst/>
            <a:cxnLst/>
            <a:rect l="l" t="t" r="r" b="b"/>
            <a:pathLst>
              <a:path w="913130" h="330835">
                <a:moveTo>
                  <a:pt x="747522" y="0"/>
                </a:moveTo>
                <a:lnTo>
                  <a:pt x="165353" y="0"/>
                </a:lnTo>
                <a:lnTo>
                  <a:pt x="121399" y="5907"/>
                </a:lnTo>
                <a:lnTo>
                  <a:pt x="81900" y="22577"/>
                </a:lnTo>
                <a:lnTo>
                  <a:pt x="48434" y="48434"/>
                </a:lnTo>
                <a:lnTo>
                  <a:pt x="22577" y="81900"/>
                </a:lnTo>
                <a:lnTo>
                  <a:pt x="5907" y="121399"/>
                </a:lnTo>
                <a:lnTo>
                  <a:pt x="0" y="165354"/>
                </a:lnTo>
                <a:lnTo>
                  <a:pt x="5907" y="209308"/>
                </a:lnTo>
                <a:lnTo>
                  <a:pt x="22577" y="248807"/>
                </a:lnTo>
                <a:lnTo>
                  <a:pt x="48434" y="282273"/>
                </a:lnTo>
                <a:lnTo>
                  <a:pt x="81900" y="308130"/>
                </a:lnTo>
                <a:lnTo>
                  <a:pt x="121399" y="324800"/>
                </a:lnTo>
                <a:lnTo>
                  <a:pt x="165353" y="330708"/>
                </a:lnTo>
                <a:lnTo>
                  <a:pt x="747522" y="330708"/>
                </a:lnTo>
                <a:lnTo>
                  <a:pt x="791476" y="324800"/>
                </a:lnTo>
                <a:lnTo>
                  <a:pt x="830975" y="308130"/>
                </a:lnTo>
                <a:lnTo>
                  <a:pt x="864441" y="282273"/>
                </a:lnTo>
                <a:lnTo>
                  <a:pt x="890298" y="248807"/>
                </a:lnTo>
                <a:lnTo>
                  <a:pt x="906968" y="209308"/>
                </a:lnTo>
                <a:lnTo>
                  <a:pt x="912876" y="165354"/>
                </a:lnTo>
                <a:lnTo>
                  <a:pt x="906968" y="121399"/>
                </a:lnTo>
                <a:lnTo>
                  <a:pt x="890298" y="81900"/>
                </a:lnTo>
                <a:lnTo>
                  <a:pt x="864441" y="48434"/>
                </a:lnTo>
                <a:lnTo>
                  <a:pt x="830975" y="22577"/>
                </a:lnTo>
                <a:lnTo>
                  <a:pt x="791476" y="5907"/>
                </a:lnTo>
                <a:lnTo>
                  <a:pt x="747522" y="0"/>
                </a:lnTo>
                <a:close/>
              </a:path>
            </a:pathLst>
          </a:custGeom>
          <a:solidFill>
            <a:srgbClr val="9DD2E7"/>
          </a:solidFill>
        </p:spPr>
        <p:txBody>
          <a:bodyPr wrap="square" lIns="0" tIns="0" rIns="0" bIns="0" rtlCol="0"/>
          <a:lstStyle/>
          <a:p>
            <a:endParaRPr/>
          </a:p>
        </p:txBody>
      </p:sp>
      <p:sp>
        <p:nvSpPr>
          <p:cNvPr id="9" name="object 9"/>
          <p:cNvSpPr txBox="1"/>
          <p:nvPr/>
        </p:nvSpPr>
        <p:spPr>
          <a:xfrm>
            <a:off x="1750822" y="5191886"/>
            <a:ext cx="190500" cy="180340"/>
          </a:xfrm>
          <a:prstGeom prst="rect">
            <a:avLst/>
          </a:prstGeom>
        </p:spPr>
        <p:txBody>
          <a:bodyPr vert="horz" wrap="square" lIns="0" tIns="0" rIns="0" bIns="0" rtlCol="0">
            <a:spAutoFit/>
          </a:bodyPr>
          <a:lstStyle/>
          <a:p>
            <a:pPr marL="12700">
              <a:lnSpc>
                <a:spcPct val="100000"/>
              </a:lnSpc>
            </a:pPr>
            <a:r>
              <a:rPr sz="1100" dirty="0">
                <a:solidFill>
                  <a:srgbClr val="F9F9F9"/>
                </a:solidFill>
                <a:latin typeface="微软雅黑"/>
                <a:cs typeface="微软雅黑"/>
              </a:rPr>
              <a:t>01</a:t>
            </a:r>
            <a:endParaRPr sz="1100">
              <a:latin typeface="微软雅黑"/>
              <a:cs typeface="微软雅黑"/>
            </a:endParaRPr>
          </a:p>
        </p:txBody>
      </p:sp>
      <p:sp>
        <p:nvSpPr>
          <p:cNvPr id="10" name="object 10"/>
          <p:cNvSpPr/>
          <p:nvPr/>
        </p:nvSpPr>
        <p:spPr>
          <a:xfrm>
            <a:off x="1623028" y="2442972"/>
            <a:ext cx="445134" cy="472440"/>
          </a:xfrm>
          <a:custGeom>
            <a:avLst/>
            <a:gdLst/>
            <a:ahLst/>
            <a:cxnLst/>
            <a:rect l="l" t="t" r="r" b="b"/>
            <a:pathLst>
              <a:path w="445135" h="472439">
                <a:moveTo>
                  <a:pt x="106457" y="98932"/>
                </a:moveTo>
                <a:lnTo>
                  <a:pt x="42703" y="98932"/>
                </a:lnTo>
                <a:lnTo>
                  <a:pt x="26217" y="126678"/>
                </a:lnTo>
                <a:lnTo>
                  <a:pt x="13970" y="156876"/>
                </a:lnTo>
                <a:lnTo>
                  <a:pt x="6342" y="189122"/>
                </a:lnTo>
                <a:lnTo>
                  <a:pt x="3714" y="223012"/>
                </a:lnTo>
                <a:lnTo>
                  <a:pt x="10525" y="277024"/>
                </a:lnTo>
                <a:lnTo>
                  <a:pt x="29813" y="326120"/>
                </a:lnTo>
                <a:lnTo>
                  <a:pt x="59864" y="368619"/>
                </a:lnTo>
                <a:lnTo>
                  <a:pt x="98964" y="402843"/>
                </a:lnTo>
                <a:lnTo>
                  <a:pt x="59340" y="442340"/>
                </a:lnTo>
                <a:lnTo>
                  <a:pt x="55483" y="448161"/>
                </a:lnTo>
                <a:lnTo>
                  <a:pt x="54197" y="454802"/>
                </a:lnTo>
                <a:lnTo>
                  <a:pt x="55483" y="461468"/>
                </a:lnTo>
                <a:lnTo>
                  <a:pt x="59340" y="467360"/>
                </a:lnTo>
                <a:lnTo>
                  <a:pt x="62769" y="470788"/>
                </a:lnTo>
                <a:lnTo>
                  <a:pt x="67341" y="472439"/>
                </a:lnTo>
                <a:lnTo>
                  <a:pt x="76485" y="472439"/>
                </a:lnTo>
                <a:lnTo>
                  <a:pt x="81057" y="470788"/>
                </a:lnTo>
                <a:lnTo>
                  <a:pt x="130968" y="420877"/>
                </a:lnTo>
                <a:lnTo>
                  <a:pt x="364198" y="420877"/>
                </a:lnTo>
                <a:lnTo>
                  <a:pt x="346106" y="402843"/>
                </a:lnTo>
                <a:lnTo>
                  <a:pt x="353361" y="396493"/>
                </a:lnTo>
                <a:lnTo>
                  <a:pt x="210724" y="396493"/>
                </a:lnTo>
                <a:lnTo>
                  <a:pt x="183542" y="392531"/>
                </a:lnTo>
                <a:lnTo>
                  <a:pt x="157860" y="384508"/>
                </a:lnTo>
                <a:lnTo>
                  <a:pt x="134036" y="372794"/>
                </a:lnTo>
                <a:lnTo>
                  <a:pt x="112426" y="357758"/>
                </a:lnTo>
                <a:lnTo>
                  <a:pt x="128503" y="341756"/>
                </a:lnTo>
                <a:lnTo>
                  <a:pt x="95154" y="341756"/>
                </a:lnTo>
                <a:lnTo>
                  <a:pt x="78023" y="320482"/>
                </a:lnTo>
                <a:lnTo>
                  <a:pt x="64404" y="296719"/>
                </a:lnTo>
                <a:lnTo>
                  <a:pt x="54667" y="270837"/>
                </a:lnTo>
                <a:lnTo>
                  <a:pt x="49180" y="243204"/>
                </a:lnTo>
                <a:lnTo>
                  <a:pt x="100107" y="243204"/>
                </a:lnTo>
                <a:lnTo>
                  <a:pt x="105314" y="237870"/>
                </a:lnTo>
                <a:lnTo>
                  <a:pt x="105314" y="224916"/>
                </a:lnTo>
                <a:lnTo>
                  <a:pt x="100107" y="219582"/>
                </a:lnTo>
                <a:lnTo>
                  <a:pt x="48037" y="219582"/>
                </a:lnTo>
                <a:lnTo>
                  <a:pt x="51131" y="190023"/>
                </a:lnTo>
                <a:lnTo>
                  <a:pt x="58975" y="162179"/>
                </a:lnTo>
                <a:lnTo>
                  <a:pt x="71129" y="136429"/>
                </a:lnTo>
                <a:lnTo>
                  <a:pt x="87153" y="113156"/>
                </a:lnTo>
                <a:lnTo>
                  <a:pt x="120681" y="113156"/>
                </a:lnTo>
                <a:lnTo>
                  <a:pt x="106457" y="98932"/>
                </a:lnTo>
                <a:close/>
              </a:path>
              <a:path w="445135" h="472439">
                <a:moveTo>
                  <a:pt x="364198" y="420877"/>
                </a:moveTo>
                <a:lnTo>
                  <a:pt x="314102" y="420877"/>
                </a:lnTo>
                <a:lnTo>
                  <a:pt x="364013" y="470788"/>
                </a:lnTo>
                <a:lnTo>
                  <a:pt x="368585" y="472439"/>
                </a:lnTo>
                <a:lnTo>
                  <a:pt x="377729" y="472439"/>
                </a:lnTo>
                <a:lnTo>
                  <a:pt x="382301" y="470788"/>
                </a:lnTo>
                <a:lnTo>
                  <a:pt x="385730" y="467360"/>
                </a:lnTo>
                <a:lnTo>
                  <a:pt x="389588" y="461468"/>
                </a:lnTo>
                <a:lnTo>
                  <a:pt x="390874" y="454802"/>
                </a:lnTo>
                <a:lnTo>
                  <a:pt x="389588" y="448161"/>
                </a:lnTo>
                <a:lnTo>
                  <a:pt x="385730" y="442340"/>
                </a:lnTo>
                <a:lnTo>
                  <a:pt x="364198" y="420877"/>
                </a:lnTo>
                <a:close/>
              </a:path>
              <a:path w="445135" h="472439">
                <a:moveTo>
                  <a:pt x="314102" y="420877"/>
                </a:moveTo>
                <a:lnTo>
                  <a:pt x="130968" y="420877"/>
                </a:lnTo>
                <a:lnTo>
                  <a:pt x="152473" y="429478"/>
                </a:lnTo>
                <a:lnTo>
                  <a:pt x="174990" y="435768"/>
                </a:lnTo>
                <a:lnTo>
                  <a:pt x="198387" y="439630"/>
                </a:lnTo>
                <a:lnTo>
                  <a:pt x="222535" y="440943"/>
                </a:lnTo>
                <a:lnTo>
                  <a:pt x="246701" y="439630"/>
                </a:lnTo>
                <a:lnTo>
                  <a:pt x="270128" y="435768"/>
                </a:lnTo>
                <a:lnTo>
                  <a:pt x="292651" y="429478"/>
                </a:lnTo>
                <a:lnTo>
                  <a:pt x="314102" y="420877"/>
                </a:lnTo>
                <a:close/>
              </a:path>
              <a:path w="445135" h="472439">
                <a:moveTo>
                  <a:pt x="229012" y="348106"/>
                </a:moveTo>
                <a:lnTo>
                  <a:pt x="216058" y="348106"/>
                </a:lnTo>
                <a:lnTo>
                  <a:pt x="210724" y="353440"/>
                </a:lnTo>
                <a:lnTo>
                  <a:pt x="210724" y="396493"/>
                </a:lnTo>
                <a:lnTo>
                  <a:pt x="234346" y="396493"/>
                </a:lnTo>
                <a:lnTo>
                  <a:pt x="234346" y="353440"/>
                </a:lnTo>
                <a:lnTo>
                  <a:pt x="229012" y="348106"/>
                </a:lnTo>
                <a:close/>
              </a:path>
              <a:path w="445135" h="472439">
                <a:moveTo>
                  <a:pt x="317531" y="309372"/>
                </a:moveTo>
                <a:lnTo>
                  <a:pt x="310038" y="309372"/>
                </a:lnTo>
                <a:lnTo>
                  <a:pt x="305466" y="313943"/>
                </a:lnTo>
                <a:lnTo>
                  <a:pt x="300767" y="318515"/>
                </a:lnTo>
                <a:lnTo>
                  <a:pt x="300878" y="326120"/>
                </a:lnTo>
                <a:lnTo>
                  <a:pt x="332771" y="357758"/>
                </a:lnTo>
                <a:lnTo>
                  <a:pt x="311106" y="372794"/>
                </a:lnTo>
                <a:lnTo>
                  <a:pt x="287273" y="384508"/>
                </a:lnTo>
                <a:lnTo>
                  <a:pt x="261584" y="392531"/>
                </a:lnTo>
                <a:lnTo>
                  <a:pt x="234346" y="396493"/>
                </a:lnTo>
                <a:lnTo>
                  <a:pt x="353361" y="396493"/>
                </a:lnTo>
                <a:lnTo>
                  <a:pt x="385206" y="368619"/>
                </a:lnTo>
                <a:lnTo>
                  <a:pt x="404201" y="341756"/>
                </a:lnTo>
                <a:lnTo>
                  <a:pt x="350043" y="341756"/>
                </a:lnTo>
                <a:lnTo>
                  <a:pt x="322230" y="313943"/>
                </a:lnTo>
                <a:lnTo>
                  <a:pt x="317531" y="309372"/>
                </a:lnTo>
                <a:close/>
              </a:path>
              <a:path w="445135" h="472439">
                <a:moveTo>
                  <a:pt x="135032" y="309372"/>
                </a:moveTo>
                <a:lnTo>
                  <a:pt x="127539" y="309372"/>
                </a:lnTo>
                <a:lnTo>
                  <a:pt x="95154" y="341756"/>
                </a:lnTo>
                <a:lnTo>
                  <a:pt x="128503" y="341756"/>
                </a:lnTo>
                <a:lnTo>
                  <a:pt x="144192" y="326120"/>
                </a:lnTo>
                <a:lnTo>
                  <a:pt x="144303" y="318515"/>
                </a:lnTo>
                <a:lnTo>
                  <a:pt x="139604" y="313943"/>
                </a:lnTo>
                <a:lnTo>
                  <a:pt x="135032" y="309372"/>
                </a:lnTo>
                <a:close/>
              </a:path>
              <a:path w="445135" h="472439">
                <a:moveTo>
                  <a:pt x="410819" y="113156"/>
                </a:moveTo>
                <a:lnTo>
                  <a:pt x="357917" y="113156"/>
                </a:lnTo>
                <a:lnTo>
                  <a:pt x="373961" y="136429"/>
                </a:lnTo>
                <a:lnTo>
                  <a:pt x="386159" y="162178"/>
                </a:lnTo>
                <a:lnTo>
                  <a:pt x="394047" y="190023"/>
                </a:lnTo>
                <a:lnTo>
                  <a:pt x="397160" y="219582"/>
                </a:lnTo>
                <a:lnTo>
                  <a:pt x="345090" y="219582"/>
                </a:lnTo>
                <a:lnTo>
                  <a:pt x="339756" y="224916"/>
                </a:lnTo>
                <a:lnTo>
                  <a:pt x="339756" y="237870"/>
                </a:lnTo>
                <a:lnTo>
                  <a:pt x="345090" y="243204"/>
                </a:lnTo>
                <a:lnTo>
                  <a:pt x="396017" y="243204"/>
                </a:lnTo>
                <a:lnTo>
                  <a:pt x="390459" y="270837"/>
                </a:lnTo>
                <a:lnTo>
                  <a:pt x="380698" y="296719"/>
                </a:lnTo>
                <a:lnTo>
                  <a:pt x="367103" y="320482"/>
                </a:lnTo>
                <a:lnTo>
                  <a:pt x="350043" y="341756"/>
                </a:lnTo>
                <a:lnTo>
                  <a:pt x="404201" y="341756"/>
                </a:lnTo>
                <a:lnTo>
                  <a:pt x="415258" y="326120"/>
                </a:lnTo>
                <a:lnTo>
                  <a:pt x="434546" y="277024"/>
                </a:lnTo>
                <a:lnTo>
                  <a:pt x="441356" y="223012"/>
                </a:lnTo>
                <a:lnTo>
                  <a:pt x="438729" y="189122"/>
                </a:lnTo>
                <a:lnTo>
                  <a:pt x="431101" y="156876"/>
                </a:lnTo>
                <a:lnTo>
                  <a:pt x="418853" y="126678"/>
                </a:lnTo>
                <a:lnTo>
                  <a:pt x="410819" y="113156"/>
                </a:lnTo>
                <a:close/>
              </a:path>
              <a:path w="445135" h="472439">
                <a:moveTo>
                  <a:pt x="229139" y="129412"/>
                </a:moveTo>
                <a:lnTo>
                  <a:pt x="216058" y="129412"/>
                </a:lnTo>
                <a:lnTo>
                  <a:pt x="210724" y="134747"/>
                </a:lnTo>
                <a:lnTo>
                  <a:pt x="210724" y="212978"/>
                </a:lnTo>
                <a:lnTo>
                  <a:pt x="204628" y="216788"/>
                </a:lnTo>
                <a:lnTo>
                  <a:pt x="200564" y="223647"/>
                </a:lnTo>
                <a:lnTo>
                  <a:pt x="200564" y="231393"/>
                </a:lnTo>
                <a:lnTo>
                  <a:pt x="202301" y="239916"/>
                </a:lnTo>
                <a:lnTo>
                  <a:pt x="207025" y="246903"/>
                </a:lnTo>
                <a:lnTo>
                  <a:pt x="214012" y="251628"/>
                </a:lnTo>
                <a:lnTo>
                  <a:pt x="222535" y="253364"/>
                </a:lnTo>
                <a:lnTo>
                  <a:pt x="230409" y="253364"/>
                </a:lnTo>
                <a:lnTo>
                  <a:pt x="237267" y="249300"/>
                </a:lnTo>
                <a:lnTo>
                  <a:pt x="241077" y="243204"/>
                </a:lnTo>
                <a:lnTo>
                  <a:pt x="293528" y="243204"/>
                </a:lnTo>
                <a:lnTo>
                  <a:pt x="298735" y="237870"/>
                </a:lnTo>
                <a:lnTo>
                  <a:pt x="298735" y="224916"/>
                </a:lnTo>
                <a:lnTo>
                  <a:pt x="293528" y="219582"/>
                </a:lnTo>
                <a:lnTo>
                  <a:pt x="241077" y="219582"/>
                </a:lnTo>
                <a:lnTo>
                  <a:pt x="239426" y="216915"/>
                </a:lnTo>
                <a:lnTo>
                  <a:pt x="237140" y="214629"/>
                </a:lnTo>
                <a:lnTo>
                  <a:pt x="234473" y="212978"/>
                </a:lnTo>
                <a:lnTo>
                  <a:pt x="234473" y="134747"/>
                </a:lnTo>
                <a:lnTo>
                  <a:pt x="229139" y="129412"/>
                </a:lnTo>
                <a:close/>
              </a:path>
              <a:path w="445135" h="472439">
                <a:moveTo>
                  <a:pt x="120681" y="113156"/>
                </a:moveTo>
                <a:lnTo>
                  <a:pt x="87153" y="113156"/>
                </a:lnTo>
                <a:lnTo>
                  <a:pt x="125253" y="151002"/>
                </a:lnTo>
                <a:lnTo>
                  <a:pt x="128301" y="152145"/>
                </a:lnTo>
                <a:lnTo>
                  <a:pt x="134270" y="152145"/>
                </a:lnTo>
                <a:lnTo>
                  <a:pt x="137318" y="151002"/>
                </a:lnTo>
                <a:lnTo>
                  <a:pt x="139604" y="148716"/>
                </a:lnTo>
                <a:lnTo>
                  <a:pt x="144303" y="144144"/>
                </a:lnTo>
                <a:lnTo>
                  <a:pt x="144303" y="136778"/>
                </a:lnTo>
                <a:lnTo>
                  <a:pt x="120681" y="113156"/>
                </a:lnTo>
                <a:close/>
              </a:path>
              <a:path w="445135" h="472439">
                <a:moveTo>
                  <a:pt x="440890" y="49402"/>
                </a:moveTo>
                <a:lnTo>
                  <a:pt x="234346" y="49402"/>
                </a:lnTo>
                <a:lnTo>
                  <a:pt x="264580" y="54111"/>
                </a:lnTo>
                <a:lnTo>
                  <a:pt x="292861" y="63738"/>
                </a:lnTo>
                <a:lnTo>
                  <a:pt x="318714" y="77817"/>
                </a:lnTo>
                <a:lnTo>
                  <a:pt x="341661" y="95885"/>
                </a:lnTo>
                <a:lnTo>
                  <a:pt x="300767" y="136778"/>
                </a:lnTo>
                <a:lnTo>
                  <a:pt x="300767" y="144144"/>
                </a:lnTo>
                <a:lnTo>
                  <a:pt x="305466" y="148716"/>
                </a:lnTo>
                <a:lnTo>
                  <a:pt x="307752" y="151002"/>
                </a:lnTo>
                <a:lnTo>
                  <a:pt x="310800" y="152145"/>
                </a:lnTo>
                <a:lnTo>
                  <a:pt x="316769" y="152145"/>
                </a:lnTo>
                <a:lnTo>
                  <a:pt x="319944" y="151002"/>
                </a:lnTo>
                <a:lnTo>
                  <a:pt x="357917" y="113156"/>
                </a:lnTo>
                <a:lnTo>
                  <a:pt x="410819" y="113156"/>
                </a:lnTo>
                <a:lnTo>
                  <a:pt x="402367" y="98932"/>
                </a:lnTo>
                <a:lnTo>
                  <a:pt x="438801" y="98932"/>
                </a:lnTo>
                <a:lnTo>
                  <a:pt x="439856" y="97353"/>
                </a:lnTo>
                <a:lnTo>
                  <a:pt x="445071" y="70738"/>
                </a:lnTo>
                <a:lnTo>
                  <a:pt x="440890" y="49402"/>
                </a:lnTo>
                <a:close/>
              </a:path>
              <a:path w="445135" h="472439">
                <a:moveTo>
                  <a:pt x="71024" y="0"/>
                </a:moveTo>
                <a:lnTo>
                  <a:pt x="31984" y="11626"/>
                </a:lnTo>
                <a:lnTo>
                  <a:pt x="5214" y="44124"/>
                </a:lnTo>
                <a:lnTo>
                  <a:pt x="0" y="70738"/>
                </a:lnTo>
                <a:lnTo>
                  <a:pt x="5214" y="97353"/>
                </a:lnTo>
                <a:lnTo>
                  <a:pt x="20859" y="120776"/>
                </a:lnTo>
                <a:lnTo>
                  <a:pt x="42703" y="98932"/>
                </a:lnTo>
                <a:lnTo>
                  <a:pt x="106457" y="98932"/>
                </a:lnTo>
                <a:lnTo>
                  <a:pt x="152209" y="63738"/>
                </a:lnTo>
                <a:lnTo>
                  <a:pt x="210724" y="49402"/>
                </a:lnTo>
                <a:lnTo>
                  <a:pt x="440890" y="49402"/>
                </a:lnTo>
                <a:lnTo>
                  <a:pt x="439856" y="44124"/>
                </a:lnTo>
                <a:lnTo>
                  <a:pt x="439649" y="43814"/>
                </a:lnTo>
                <a:lnTo>
                  <a:pt x="98075" y="43814"/>
                </a:lnTo>
                <a:lnTo>
                  <a:pt x="121189" y="20700"/>
                </a:lnTo>
                <a:lnTo>
                  <a:pt x="110065" y="11626"/>
                </a:lnTo>
                <a:lnTo>
                  <a:pt x="97726" y="5159"/>
                </a:lnTo>
                <a:lnTo>
                  <a:pt x="84578" y="1287"/>
                </a:lnTo>
                <a:lnTo>
                  <a:pt x="71024" y="0"/>
                </a:lnTo>
                <a:close/>
              </a:path>
              <a:path w="445135" h="472439">
                <a:moveTo>
                  <a:pt x="438801" y="98932"/>
                </a:moveTo>
                <a:lnTo>
                  <a:pt x="402367" y="98932"/>
                </a:lnTo>
                <a:lnTo>
                  <a:pt x="424211" y="120776"/>
                </a:lnTo>
                <a:lnTo>
                  <a:pt x="438801" y="98932"/>
                </a:lnTo>
                <a:close/>
              </a:path>
              <a:path w="445135" h="472439">
                <a:moveTo>
                  <a:pt x="234346" y="49402"/>
                </a:moveTo>
                <a:lnTo>
                  <a:pt x="210724" y="49402"/>
                </a:lnTo>
                <a:lnTo>
                  <a:pt x="210724" y="109219"/>
                </a:lnTo>
                <a:lnTo>
                  <a:pt x="216058" y="114553"/>
                </a:lnTo>
                <a:lnTo>
                  <a:pt x="229012" y="114553"/>
                </a:lnTo>
                <a:lnTo>
                  <a:pt x="234346" y="109219"/>
                </a:lnTo>
                <a:lnTo>
                  <a:pt x="234346" y="49402"/>
                </a:lnTo>
                <a:close/>
              </a:path>
              <a:path w="445135" h="472439">
                <a:moveTo>
                  <a:pt x="222535" y="4952"/>
                </a:moveTo>
                <a:lnTo>
                  <a:pt x="188551" y="7578"/>
                </a:lnTo>
                <a:lnTo>
                  <a:pt x="156209" y="15192"/>
                </a:lnTo>
                <a:lnTo>
                  <a:pt x="125916" y="27402"/>
                </a:lnTo>
                <a:lnTo>
                  <a:pt x="98075" y="43814"/>
                </a:lnTo>
                <a:lnTo>
                  <a:pt x="346995" y="43814"/>
                </a:lnTo>
                <a:lnTo>
                  <a:pt x="319154" y="27402"/>
                </a:lnTo>
                <a:lnTo>
                  <a:pt x="288861" y="15192"/>
                </a:lnTo>
                <a:lnTo>
                  <a:pt x="256520" y="7578"/>
                </a:lnTo>
                <a:lnTo>
                  <a:pt x="222535" y="4952"/>
                </a:lnTo>
                <a:close/>
              </a:path>
              <a:path w="445135" h="472439">
                <a:moveTo>
                  <a:pt x="374094" y="31"/>
                </a:moveTo>
                <a:lnTo>
                  <a:pt x="347398" y="5199"/>
                </a:lnTo>
                <a:lnTo>
                  <a:pt x="323881" y="20700"/>
                </a:lnTo>
                <a:lnTo>
                  <a:pt x="346995" y="43814"/>
                </a:lnTo>
                <a:lnTo>
                  <a:pt x="439649" y="43814"/>
                </a:lnTo>
                <a:lnTo>
                  <a:pt x="424211" y="20700"/>
                </a:lnTo>
                <a:lnTo>
                  <a:pt x="400766" y="5199"/>
                </a:lnTo>
                <a:lnTo>
                  <a:pt x="374094" y="31"/>
                </a:lnTo>
                <a:close/>
              </a:path>
            </a:pathLst>
          </a:custGeom>
          <a:solidFill>
            <a:srgbClr val="9DD2E7"/>
          </a:solidFill>
        </p:spPr>
        <p:txBody>
          <a:bodyPr wrap="square" lIns="0" tIns="0" rIns="0" bIns="0" rtlCol="0"/>
          <a:lstStyle/>
          <a:p>
            <a:endParaRPr/>
          </a:p>
        </p:txBody>
      </p:sp>
      <p:sp>
        <p:nvSpPr>
          <p:cNvPr id="11" name="object 11"/>
          <p:cNvSpPr/>
          <p:nvPr/>
        </p:nvSpPr>
        <p:spPr>
          <a:xfrm>
            <a:off x="1823592" y="2572385"/>
            <a:ext cx="98425" cy="124460"/>
          </a:xfrm>
          <a:custGeom>
            <a:avLst/>
            <a:gdLst/>
            <a:ahLst/>
            <a:cxnLst/>
            <a:rect l="l" t="t" r="r" b="b"/>
            <a:pathLst>
              <a:path w="98425" h="124460">
                <a:moveTo>
                  <a:pt x="21970" y="0"/>
                </a:moveTo>
                <a:lnTo>
                  <a:pt x="28575" y="0"/>
                </a:lnTo>
                <a:lnTo>
                  <a:pt x="33908" y="5334"/>
                </a:lnTo>
                <a:lnTo>
                  <a:pt x="33908" y="11811"/>
                </a:lnTo>
                <a:lnTo>
                  <a:pt x="33908" y="83565"/>
                </a:lnTo>
                <a:lnTo>
                  <a:pt x="36575" y="85216"/>
                </a:lnTo>
                <a:lnTo>
                  <a:pt x="38862" y="87502"/>
                </a:lnTo>
                <a:lnTo>
                  <a:pt x="40512" y="90169"/>
                </a:lnTo>
                <a:lnTo>
                  <a:pt x="86359" y="90169"/>
                </a:lnTo>
                <a:lnTo>
                  <a:pt x="92963" y="90169"/>
                </a:lnTo>
                <a:lnTo>
                  <a:pt x="98170" y="95503"/>
                </a:lnTo>
                <a:lnTo>
                  <a:pt x="98170" y="101980"/>
                </a:lnTo>
                <a:lnTo>
                  <a:pt x="98170" y="108457"/>
                </a:lnTo>
                <a:lnTo>
                  <a:pt x="92963" y="113791"/>
                </a:lnTo>
                <a:lnTo>
                  <a:pt x="86359" y="113791"/>
                </a:lnTo>
                <a:lnTo>
                  <a:pt x="40512" y="113791"/>
                </a:lnTo>
                <a:lnTo>
                  <a:pt x="36702" y="119887"/>
                </a:lnTo>
                <a:lnTo>
                  <a:pt x="29844" y="123951"/>
                </a:lnTo>
                <a:lnTo>
                  <a:pt x="21970" y="123951"/>
                </a:lnTo>
                <a:lnTo>
                  <a:pt x="13448" y="122215"/>
                </a:lnTo>
                <a:lnTo>
                  <a:pt x="6461" y="117490"/>
                </a:lnTo>
                <a:lnTo>
                  <a:pt x="1736" y="110503"/>
                </a:lnTo>
                <a:lnTo>
                  <a:pt x="0" y="101980"/>
                </a:lnTo>
                <a:lnTo>
                  <a:pt x="0" y="94234"/>
                </a:lnTo>
                <a:lnTo>
                  <a:pt x="4063" y="87375"/>
                </a:lnTo>
                <a:lnTo>
                  <a:pt x="10159" y="83565"/>
                </a:lnTo>
                <a:lnTo>
                  <a:pt x="10159" y="11811"/>
                </a:lnTo>
                <a:lnTo>
                  <a:pt x="10159" y="5334"/>
                </a:lnTo>
                <a:lnTo>
                  <a:pt x="15493" y="0"/>
                </a:lnTo>
                <a:lnTo>
                  <a:pt x="21970" y="0"/>
                </a:lnTo>
                <a:close/>
              </a:path>
            </a:pathLst>
          </a:custGeom>
          <a:ln w="9144">
            <a:solidFill>
              <a:srgbClr val="9DD2E7"/>
            </a:solidFill>
          </a:ln>
        </p:spPr>
        <p:txBody>
          <a:bodyPr wrap="square" lIns="0" tIns="0" rIns="0" bIns="0" rtlCol="0"/>
          <a:lstStyle/>
          <a:p>
            <a:endParaRPr/>
          </a:p>
        </p:txBody>
      </p:sp>
      <p:sp>
        <p:nvSpPr>
          <p:cNvPr id="12" name="object 12"/>
          <p:cNvSpPr/>
          <p:nvPr/>
        </p:nvSpPr>
        <p:spPr>
          <a:xfrm>
            <a:off x="1671066" y="2492375"/>
            <a:ext cx="349250" cy="347345"/>
          </a:xfrm>
          <a:custGeom>
            <a:avLst/>
            <a:gdLst/>
            <a:ahLst/>
            <a:cxnLst/>
            <a:rect l="l" t="t" r="r" b="b"/>
            <a:pathLst>
              <a:path w="349250" h="347344">
                <a:moveTo>
                  <a:pt x="162686" y="0"/>
                </a:moveTo>
                <a:lnTo>
                  <a:pt x="132453" y="4708"/>
                </a:lnTo>
                <a:lnTo>
                  <a:pt x="104171" y="14335"/>
                </a:lnTo>
                <a:lnTo>
                  <a:pt x="78319" y="28414"/>
                </a:lnTo>
                <a:lnTo>
                  <a:pt x="55371" y="46482"/>
                </a:lnTo>
                <a:lnTo>
                  <a:pt x="91566" y="82676"/>
                </a:lnTo>
                <a:lnTo>
                  <a:pt x="96265" y="87375"/>
                </a:lnTo>
                <a:lnTo>
                  <a:pt x="96265" y="94741"/>
                </a:lnTo>
                <a:lnTo>
                  <a:pt x="91566" y="99313"/>
                </a:lnTo>
                <a:lnTo>
                  <a:pt x="89281" y="101600"/>
                </a:lnTo>
                <a:lnTo>
                  <a:pt x="86232" y="102742"/>
                </a:lnTo>
                <a:lnTo>
                  <a:pt x="83311" y="102742"/>
                </a:lnTo>
                <a:lnTo>
                  <a:pt x="80263" y="102742"/>
                </a:lnTo>
                <a:lnTo>
                  <a:pt x="77215" y="101600"/>
                </a:lnTo>
                <a:lnTo>
                  <a:pt x="74929" y="99313"/>
                </a:lnTo>
                <a:lnTo>
                  <a:pt x="39115" y="63753"/>
                </a:lnTo>
                <a:lnTo>
                  <a:pt x="23092" y="87026"/>
                </a:lnTo>
                <a:lnTo>
                  <a:pt x="10937" y="112776"/>
                </a:lnTo>
                <a:lnTo>
                  <a:pt x="3093" y="140620"/>
                </a:lnTo>
                <a:lnTo>
                  <a:pt x="0" y="170179"/>
                </a:lnTo>
                <a:lnTo>
                  <a:pt x="45465" y="170179"/>
                </a:lnTo>
                <a:lnTo>
                  <a:pt x="52069" y="170179"/>
                </a:lnTo>
                <a:lnTo>
                  <a:pt x="57276" y="175513"/>
                </a:lnTo>
                <a:lnTo>
                  <a:pt x="57276" y="181990"/>
                </a:lnTo>
                <a:lnTo>
                  <a:pt x="57276" y="188467"/>
                </a:lnTo>
                <a:lnTo>
                  <a:pt x="52069" y="193801"/>
                </a:lnTo>
                <a:lnTo>
                  <a:pt x="45465" y="193801"/>
                </a:lnTo>
                <a:lnTo>
                  <a:pt x="1142" y="193801"/>
                </a:lnTo>
                <a:lnTo>
                  <a:pt x="6629" y="221434"/>
                </a:lnTo>
                <a:lnTo>
                  <a:pt x="16367" y="247316"/>
                </a:lnTo>
                <a:lnTo>
                  <a:pt x="29985" y="271079"/>
                </a:lnTo>
                <a:lnTo>
                  <a:pt x="47116" y="292353"/>
                </a:lnTo>
                <a:lnTo>
                  <a:pt x="74929" y="264540"/>
                </a:lnTo>
                <a:lnTo>
                  <a:pt x="79501" y="259969"/>
                </a:lnTo>
                <a:lnTo>
                  <a:pt x="86994" y="259969"/>
                </a:lnTo>
                <a:lnTo>
                  <a:pt x="91566" y="264540"/>
                </a:lnTo>
                <a:lnTo>
                  <a:pt x="96265" y="269113"/>
                </a:lnTo>
                <a:lnTo>
                  <a:pt x="96265" y="276605"/>
                </a:lnTo>
                <a:lnTo>
                  <a:pt x="91566" y="281304"/>
                </a:lnTo>
                <a:lnTo>
                  <a:pt x="64388" y="308355"/>
                </a:lnTo>
                <a:lnTo>
                  <a:pt x="85998" y="323391"/>
                </a:lnTo>
                <a:lnTo>
                  <a:pt x="109823" y="335105"/>
                </a:lnTo>
                <a:lnTo>
                  <a:pt x="135505" y="343128"/>
                </a:lnTo>
                <a:lnTo>
                  <a:pt x="162686" y="347090"/>
                </a:lnTo>
                <a:lnTo>
                  <a:pt x="162686" y="310514"/>
                </a:lnTo>
                <a:lnTo>
                  <a:pt x="162686" y="304038"/>
                </a:lnTo>
                <a:lnTo>
                  <a:pt x="168020" y="298703"/>
                </a:lnTo>
                <a:lnTo>
                  <a:pt x="174497" y="298703"/>
                </a:lnTo>
                <a:lnTo>
                  <a:pt x="180975" y="298703"/>
                </a:lnTo>
                <a:lnTo>
                  <a:pt x="186308" y="304038"/>
                </a:lnTo>
                <a:lnTo>
                  <a:pt x="186308" y="310514"/>
                </a:lnTo>
                <a:lnTo>
                  <a:pt x="186308" y="347090"/>
                </a:lnTo>
                <a:lnTo>
                  <a:pt x="213546" y="343128"/>
                </a:lnTo>
                <a:lnTo>
                  <a:pt x="239236" y="335105"/>
                </a:lnTo>
                <a:lnTo>
                  <a:pt x="263068" y="323391"/>
                </a:lnTo>
                <a:lnTo>
                  <a:pt x="284733" y="308355"/>
                </a:lnTo>
                <a:lnTo>
                  <a:pt x="257428" y="281304"/>
                </a:lnTo>
                <a:lnTo>
                  <a:pt x="252729" y="276605"/>
                </a:lnTo>
                <a:lnTo>
                  <a:pt x="252729" y="269113"/>
                </a:lnTo>
                <a:lnTo>
                  <a:pt x="257428" y="264540"/>
                </a:lnTo>
                <a:lnTo>
                  <a:pt x="262000" y="259969"/>
                </a:lnTo>
                <a:lnTo>
                  <a:pt x="269494" y="259969"/>
                </a:lnTo>
                <a:lnTo>
                  <a:pt x="274192" y="264540"/>
                </a:lnTo>
                <a:lnTo>
                  <a:pt x="302006" y="292353"/>
                </a:lnTo>
                <a:lnTo>
                  <a:pt x="319065" y="271079"/>
                </a:lnTo>
                <a:lnTo>
                  <a:pt x="332660" y="247316"/>
                </a:lnTo>
                <a:lnTo>
                  <a:pt x="342421" y="221434"/>
                </a:lnTo>
                <a:lnTo>
                  <a:pt x="347979" y="193801"/>
                </a:lnTo>
                <a:lnTo>
                  <a:pt x="303529" y="193801"/>
                </a:lnTo>
                <a:lnTo>
                  <a:pt x="297052" y="193801"/>
                </a:lnTo>
                <a:lnTo>
                  <a:pt x="291719" y="188467"/>
                </a:lnTo>
                <a:lnTo>
                  <a:pt x="291719" y="181990"/>
                </a:lnTo>
                <a:lnTo>
                  <a:pt x="291719" y="175513"/>
                </a:lnTo>
                <a:lnTo>
                  <a:pt x="297052" y="170179"/>
                </a:lnTo>
                <a:lnTo>
                  <a:pt x="303529" y="170179"/>
                </a:lnTo>
                <a:lnTo>
                  <a:pt x="349122" y="170179"/>
                </a:lnTo>
                <a:lnTo>
                  <a:pt x="346009" y="140620"/>
                </a:lnTo>
                <a:lnTo>
                  <a:pt x="338121" y="112775"/>
                </a:lnTo>
                <a:lnTo>
                  <a:pt x="325923" y="87026"/>
                </a:lnTo>
                <a:lnTo>
                  <a:pt x="309879" y="63753"/>
                </a:lnTo>
                <a:lnTo>
                  <a:pt x="274192" y="99313"/>
                </a:lnTo>
                <a:lnTo>
                  <a:pt x="271906" y="101600"/>
                </a:lnTo>
                <a:lnTo>
                  <a:pt x="268731" y="102742"/>
                </a:lnTo>
                <a:lnTo>
                  <a:pt x="265683" y="102742"/>
                </a:lnTo>
                <a:lnTo>
                  <a:pt x="262763" y="102742"/>
                </a:lnTo>
                <a:lnTo>
                  <a:pt x="259714" y="101600"/>
                </a:lnTo>
                <a:lnTo>
                  <a:pt x="257428" y="99313"/>
                </a:lnTo>
                <a:lnTo>
                  <a:pt x="252729" y="94741"/>
                </a:lnTo>
                <a:lnTo>
                  <a:pt x="252729" y="87375"/>
                </a:lnTo>
                <a:lnTo>
                  <a:pt x="257428" y="82676"/>
                </a:lnTo>
                <a:lnTo>
                  <a:pt x="293623" y="46482"/>
                </a:lnTo>
                <a:lnTo>
                  <a:pt x="270676" y="28414"/>
                </a:lnTo>
                <a:lnTo>
                  <a:pt x="244824" y="14335"/>
                </a:lnTo>
                <a:lnTo>
                  <a:pt x="216542" y="4708"/>
                </a:lnTo>
                <a:lnTo>
                  <a:pt x="186308" y="0"/>
                </a:lnTo>
                <a:lnTo>
                  <a:pt x="186308" y="53339"/>
                </a:lnTo>
                <a:lnTo>
                  <a:pt x="186308" y="59816"/>
                </a:lnTo>
                <a:lnTo>
                  <a:pt x="180975" y="65150"/>
                </a:lnTo>
                <a:lnTo>
                  <a:pt x="174497" y="65150"/>
                </a:lnTo>
                <a:lnTo>
                  <a:pt x="168020" y="65150"/>
                </a:lnTo>
                <a:lnTo>
                  <a:pt x="162686" y="59816"/>
                </a:lnTo>
                <a:lnTo>
                  <a:pt x="162686" y="53339"/>
                </a:lnTo>
                <a:lnTo>
                  <a:pt x="162686" y="0"/>
                </a:lnTo>
                <a:close/>
              </a:path>
            </a:pathLst>
          </a:custGeom>
          <a:ln w="9143">
            <a:solidFill>
              <a:srgbClr val="9DD2E7"/>
            </a:solidFill>
          </a:ln>
        </p:spPr>
        <p:txBody>
          <a:bodyPr wrap="square" lIns="0" tIns="0" rIns="0" bIns="0" rtlCol="0"/>
          <a:lstStyle/>
          <a:p>
            <a:endParaRPr/>
          </a:p>
        </p:txBody>
      </p:sp>
      <p:sp>
        <p:nvSpPr>
          <p:cNvPr id="13" name="object 13"/>
          <p:cNvSpPr/>
          <p:nvPr/>
        </p:nvSpPr>
        <p:spPr>
          <a:xfrm>
            <a:off x="1623028" y="2442972"/>
            <a:ext cx="445134" cy="472440"/>
          </a:xfrm>
          <a:custGeom>
            <a:avLst/>
            <a:gdLst/>
            <a:ahLst/>
            <a:cxnLst/>
            <a:rect l="l" t="t" r="r" b="b"/>
            <a:pathLst>
              <a:path w="445135" h="472439">
                <a:moveTo>
                  <a:pt x="71024" y="0"/>
                </a:moveTo>
                <a:lnTo>
                  <a:pt x="84578" y="1287"/>
                </a:lnTo>
                <a:lnTo>
                  <a:pt x="97726" y="5159"/>
                </a:lnTo>
                <a:lnTo>
                  <a:pt x="110065" y="11626"/>
                </a:lnTo>
                <a:lnTo>
                  <a:pt x="121189" y="20700"/>
                </a:lnTo>
                <a:lnTo>
                  <a:pt x="98075" y="43814"/>
                </a:lnTo>
                <a:lnTo>
                  <a:pt x="125916" y="27402"/>
                </a:lnTo>
                <a:lnTo>
                  <a:pt x="156209" y="15192"/>
                </a:lnTo>
                <a:lnTo>
                  <a:pt x="188551" y="7578"/>
                </a:lnTo>
                <a:lnTo>
                  <a:pt x="222535" y="4952"/>
                </a:lnTo>
                <a:lnTo>
                  <a:pt x="256520" y="7578"/>
                </a:lnTo>
                <a:lnTo>
                  <a:pt x="288861" y="15192"/>
                </a:lnTo>
                <a:lnTo>
                  <a:pt x="319154" y="27402"/>
                </a:lnTo>
                <a:lnTo>
                  <a:pt x="346995" y="43814"/>
                </a:lnTo>
                <a:lnTo>
                  <a:pt x="323881" y="20700"/>
                </a:lnTo>
                <a:lnTo>
                  <a:pt x="347398" y="5199"/>
                </a:lnTo>
                <a:lnTo>
                  <a:pt x="374094" y="31"/>
                </a:lnTo>
                <a:lnTo>
                  <a:pt x="400766" y="5199"/>
                </a:lnTo>
                <a:lnTo>
                  <a:pt x="424211" y="20700"/>
                </a:lnTo>
                <a:lnTo>
                  <a:pt x="439856" y="44124"/>
                </a:lnTo>
                <a:lnTo>
                  <a:pt x="445071" y="70738"/>
                </a:lnTo>
                <a:lnTo>
                  <a:pt x="439856" y="97353"/>
                </a:lnTo>
                <a:lnTo>
                  <a:pt x="424211" y="120776"/>
                </a:lnTo>
                <a:lnTo>
                  <a:pt x="402367" y="98932"/>
                </a:lnTo>
                <a:lnTo>
                  <a:pt x="418853" y="126678"/>
                </a:lnTo>
                <a:lnTo>
                  <a:pt x="431101" y="156876"/>
                </a:lnTo>
                <a:lnTo>
                  <a:pt x="438729" y="189122"/>
                </a:lnTo>
                <a:lnTo>
                  <a:pt x="441356" y="223012"/>
                </a:lnTo>
                <a:lnTo>
                  <a:pt x="434546" y="277024"/>
                </a:lnTo>
                <a:lnTo>
                  <a:pt x="415258" y="326120"/>
                </a:lnTo>
                <a:lnTo>
                  <a:pt x="385206" y="368619"/>
                </a:lnTo>
                <a:lnTo>
                  <a:pt x="346106" y="402843"/>
                </a:lnTo>
                <a:lnTo>
                  <a:pt x="385730" y="442340"/>
                </a:lnTo>
                <a:lnTo>
                  <a:pt x="389588" y="448161"/>
                </a:lnTo>
                <a:lnTo>
                  <a:pt x="390874" y="454802"/>
                </a:lnTo>
                <a:lnTo>
                  <a:pt x="389588" y="461468"/>
                </a:lnTo>
                <a:lnTo>
                  <a:pt x="385730" y="467360"/>
                </a:lnTo>
                <a:lnTo>
                  <a:pt x="382301" y="470788"/>
                </a:lnTo>
                <a:lnTo>
                  <a:pt x="377729" y="472439"/>
                </a:lnTo>
                <a:lnTo>
                  <a:pt x="373157" y="472439"/>
                </a:lnTo>
                <a:lnTo>
                  <a:pt x="368585" y="472439"/>
                </a:lnTo>
                <a:lnTo>
                  <a:pt x="364013" y="470788"/>
                </a:lnTo>
                <a:lnTo>
                  <a:pt x="360584" y="467360"/>
                </a:lnTo>
                <a:lnTo>
                  <a:pt x="314102" y="420877"/>
                </a:lnTo>
                <a:lnTo>
                  <a:pt x="292651" y="429478"/>
                </a:lnTo>
                <a:lnTo>
                  <a:pt x="270128" y="435768"/>
                </a:lnTo>
                <a:lnTo>
                  <a:pt x="246701" y="439630"/>
                </a:lnTo>
                <a:lnTo>
                  <a:pt x="222535" y="440943"/>
                </a:lnTo>
                <a:lnTo>
                  <a:pt x="198387" y="439630"/>
                </a:lnTo>
                <a:lnTo>
                  <a:pt x="174990" y="435768"/>
                </a:lnTo>
                <a:lnTo>
                  <a:pt x="152473" y="429478"/>
                </a:lnTo>
                <a:lnTo>
                  <a:pt x="130968" y="420877"/>
                </a:lnTo>
                <a:lnTo>
                  <a:pt x="84486" y="467360"/>
                </a:lnTo>
                <a:lnTo>
                  <a:pt x="81057" y="470788"/>
                </a:lnTo>
                <a:lnTo>
                  <a:pt x="76485" y="472439"/>
                </a:lnTo>
                <a:lnTo>
                  <a:pt x="71913" y="472439"/>
                </a:lnTo>
                <a:lnTo>
                  <a:pt x="67341" y="472439"/>
                </a:lnTo>
                <a:lnTo>
                  <a:pt x="62769" y="470788"/>
                </a:lnTo>
                <a:lnTo>
                  <a:pt x="59340" y="467360"/>
                </a:lnTo>
                <a:lnTo>
                  <a:pt x="55483" y="461468"/>
                </a:lnTo>
                <a:lnTo>
                  <a:pt x="54197" y="454802"/>
                </a:lnTo>
                <a:lnTo>
                  <a:pt x="55483" y="448161"/>
                </a:lnTo>
                <a:lnTo>
                  <a:pt x="59340" y="442340"/>
                </a:lnTo>
                <a:lnTo>
                  <a:pt x="98964" y="402843"/>
                </a:lnTo>
                <a:lnTo>
                  <a:pt x="59864" y="368619"/>
                </a:lnTo>
                <a:lnTo>
                  <a:pt x="29813" y="326120"/>
                </a:lnTo>
                <a:lnTo>
                  <a:pt x="10525" y="277024"/>
                </a:lnTo>
                <a:lnTo>
                  <a:pt x="3714" y="223012"/>
                </a:lnTo>
                <a:lnTo>
                  <a:pt x="6342" y="189122"/>
                </a:lnTo>
                <a:lnTo>
                  <a:pt x="13970" y="156876"/>
                </a:lnTo>
                <a:lnTo>
                  <a:pt x="26217" y="126678"/>
                </a:lnTo>
                <a:lnTo>
                  <a:pt x="42703" y="98932"/>
                </a:lnTo>
                <a:lnTo>
                  <a:pt x="20859" y="120776"/>
                </a:lnTo>
                <a:lnTo>
                  <a:pt x="5214" y="97353"/>
                </a:lnTo>
                <a:lnTo>
                  <a:pt x="0" y="70738"/>
                </a:lnTo>
                <a:lnTo>
                  <a:pt x="5214" y="44124"/>
                </a:lnTo>
                <a:lnTo>
                  <a:pt x="20859" y="20700"/>
                </a:lnTo>
                <a:lnTo>
                  <a:pt x="31984" y="11626"/>
                </a:lnTo>
                <a:lnTo>
                  <a:pt x="44322" y="5159"/>
                </a:lnTo>
                <a:lnTo>
                  <a:pt x="57471" y="1287"/>
                </a:lnTo>
                <a:lnTo>
                  <a:pt x="71024" y="0"/>
                </a:lnTo>
                <a:close/>
              </a:path>
            </a:pathLst>
          </a:custGeom>
          <a:ln w="9143">
            <a:solidFill>
              <a:srgbClr val="9DD2E7"/>
            </a:solidFill>
          </a:ln>
        </p:spPr>
        <p:txBody>
          <a:bodyPr wrap="square" lIns="0" tIns="0" rIns="0" bIns="0" rtlCol="0"/>
          <a:lstStyle/>
          <a:p>
            <a:endParaRPr/>
          </a:p>
        </p:txBody>
      </p:sp>
      <p:sp>
        <p:nvSpPr>
          <p:cNvPr id="14" name="object 14"/>
          <p:cNvSpPr txBox="1"/>
          <p:nvPr/>
        </p:nvSpPr>
        <p:spPr>
          <a:xfrm>
            <a:off x="766063" y="3544316"/>
            <a:ext cx="2159000" cy="1429385"/>
          </a:xfrm>
          <a:prstGeom prst="rect">
            <a:avLst/>
          </a:prstGeom>
        </p:spPr>
        <p:txBody>
          <a:bodyPr vert="horz" wrap="square" lIns="0" tIns="0" rIns="0" bIns="0" rtlCol="0">
            <a:spAutoFit/>
          </a:bodyPr>
          <a:lstStyle/>
          <a:p>
            <a:pPr marL="1270" algn="ctr">
              <a:lnSpc>
                <a:spcPct val="100000"/>
              </a:lnSpc>
            </a:pPr>
            <a:r>
              <a:rPr sz="1600" b="1" spc="-10" dirty="0">
                <a:solidFill>
                  <a:srgbClr val="585858"/>
                </a:solidFill>
                <a:latin typeface="微软雅黑"/>
                <a:cs typeface="微软雅黑"/>
              </a:rPr>
              <a:t>密码算法安全性</a:t>
            </a:r>
            <a:endParaRPr sz="1600">
              <a:latin typeface="微软雅黑"/>
              <a:cs typeface="微软雅黑"/>
            </a:endParaRPr>
          </a:p>
          <a:p>
            <a:pPr marL="12065" marR="5080" algn="ctr">
              <a:lnSpc>
                <a:spcPct val="120000"/>
              </a:lnSpc>
              <a:spcBef>
                <a:spcPts val="595"/>
              </a:spcBef>
            </a:pPr>
            <a:r>
              <a:rPr sz="1200" dirty="0">
                <a:latin typeface="微软雅黑"/>
                <a:cs typeface="微软雅黑"/>
              </a:rPr>
              <a:t>基于区块链的公钥算法和哈希算  法，通过数学难度来保证私钥不  被破解，不过随着计算能力的提  高和量子计算机的发展，存在被  破解的可能性。</a:t>
            </a:r>
            <a:endParaRPr sz="1200">
              <a:latin typeface="微软雅黑"/>
              <a:cs typeface="微软雅黑"/>
            </a:endParaRPr>
          </a:p>
        </p:txBody>
      </p:sp>
      <p:sp>
        <p:nvSpPr>
          <p:cNvPr id="15" name="object 15"/>
          <p:cNvSpPr/>
          <p:nvPr/>
        </p:nvSpPr>
        <p:spPr>
          <a:xfrm>
            <a:off x="3501390" y="3076194"/>
            <a:ext cx="2352040" cy="2687320"/>
          </a:xfrm>
          <a:custGeom>
            <a:avLst/>
            <a:gdLst/>
            <a:ahLst/>
            <a:cxnLst/>
            <a:rect l="l" t="t" r="r" b="b"/>
            <a:pathLst>
              <a:path w="2352040" h="2687320">
                <a:moveTo>
                  <a:pt x="0" y="1998471"/>
                </a:moveTo>
                <a:lnTo>
                  <a:pt x="0" y="689609"/>
                </a:lnTo>
                <a:lnTo>
                  <a:pt x="3937" y="649858"/>
                </a:lnTo>
                <a:lnTo>
                  <a:pt x="20447" y="602091"/>
                </a:lnTo>
                <a:lnTo>
                  <a:pt x="48006" y="560704"/>
                </a:lnTo>
                <a:lnTo>
                  <a:pt x="70231" y="539114"/>
                </a:lnTo>
                <a:lnTo>
                  <a:pt x="71627" y="537717"/>
                </a:lnTo>
                <a:lnTo>
                  <a:pt x="1075689" y="28193"/>
                </a:lnTo>
                <a:lnTo>
                  <a:pt x="1136142" y="3936"/>
                </a:lnTo>
                <a:lnTo>
                  <a:pt x="1175765" y="0"/>
                </a:lnTo>
                <a:lnTo>
                  <a:pt x="1185904" y="257"/>
                </a:lnTo>
                <a:lnTo>
                  <a:pt x="1247139" y="13842"/>
                </a:lnTo>
                <a:lnTo>
                  <a:pt x="2252599" y="518794"/>
                </a:lnTo>
                <a:lnTo>
                  <a:pt x="2286123" y="543077"/>
                </a:lnTo>
                <a:lnTo>
                  <a:pt x="2313813" y="573706"/>
                </a:lnTo>
                <a:lnTo>
                  <a:pt x="2334644" y="609645"/>
                </a:lnTo>
                <a:lnTo>
                  <a:pt x="2347595" y="649858"/>
                </a:lnTo>
                <a:lnTo>
                  <a:pt x="2351532" y="689609"/>
                </a:lnTo>
                <a:lnTo>
                  <a:pt x="2351532" y="1998471"/>
                </a:lnTo>
                <a:lnTo>
                  <a:pt x="2347595" y="2038095"/>
                </a:lnTo>
                <a:lnTo>
                  <a:pt x="2327783" y="2092261"/>
                </a:lnTo>
                <a:lnTo>
                  <a:pt x="2293874" y="2137663"/>
                </a:lnTo>
                <a:lnTo>
                  <a:pt x="2223643" y="2182241"/>
                </a:lnTo>
                <a:lnTo>
                  <a:pt x="1291971" y="2648102"/>
                </a:lnTo>
                <a:lnTo>
                  <a:pt x="1234313" y="2676956"/>
                </a:lnTo>
                <a:lnTo>
                  <a:pt x="1195911" y="2685797"/>
                </a:lnTo>
                <a:lnTo>
                  <a:pt x="1175765" y="2686811"/>
                </a:lnTo>
                <a:lnTo>
                  <a:pt x="1165627" y="2686556"/>
                </a:lnTo>
                <a:lnTo>
                  <a:pt x="1117219" y="2676956"/>
                </a:lnTo>
                <a:lnTo>
                  <a:pt x="1059561" y="2648115"/>
                </a:lnTo>
                <a:lnTo>
                  <a:pt x="127888" y="2182241"/>
                </a:lnTo>
                <a:lnTo>
                  <a:pt x="86740" y="2161666"/>
                </a:lnTo>
                <a:lnTo>
                  <a:pt x="39119" y="2116212"/>
                </a:lnTo>
                <a:lnTo>
                  <a:pt x="11902" y="2066119"/>
                </a:lnTo>
                <a:lnTo>
                  <a:pt x="3937" y="2038095"/>
                </a:lnTo>
                <a:lnTo>
                  <a:pt x="0" y="1998471"/>
                </a:lnTo>
              </a:path>
            </a:pathLst>
          </a:custGeom>
          <a:ln w="38100">
            <a:solidFill>
              <a:srgbClr val="D3D3D3"/>
            </a:solidFill>
          </a:ln>
        </p:spPr>
        <p:txBody>
          <a:bodyPr wrap="square" lIns="0" tIns="0" rIns="0" bIns="0" rtlCol="0"/>
          <a:lstStyle/>
          <a:p>
            <a:endParaRPr/>
          </a:p>
        </p:txBody>
      </p:sp>
      <p:sp>
        <p:nvSpPr>
          <p:cNvPr id="16" name="object 16"/>
          <p:cNvSpPr/>
          <p:nvPr/>
        </p:nvSpPr>
        <p:spPr>
          <a:xfrm>
            <a:off x="4219955" y="5131308"/>
            <a:ext cx="913130" cy="330835"/>
          </a:xfrm>
          <a:custGeom>
            <a:avLst/>
            <a:gdLst/>
            <a:ahLst/>
            <a:cxnLst/>
            <a:rect l="l" t="t" r="r" b="b"/>
            <a:pathLst>
              <a:path w="913129" h="330835">
                <a:moveTo>
                  <a:pt x="747522" y="0"/>
                </a:moveTo>
                <a:lnTo>
                  <a:pt x="165354" y="0"/>
                </a:lnTo>
                <a:lnTo>
                  <a:pt x="121399" y="5907"/>
                </a:lnTo>
                <a:lnTo>
                  <a:pt x="81900" y="22577"/>
                </a:lnTo>
                <a:lnTo>
                  <a:pt x="48434" y="48434"/>
                </a:lnTo>
                <a:lnTo>
                  <a:pt x="22577" y="81900"/>
                </a:lnTo>
                <a:lnTo>
                  <a:pt x="5907" y="121399"/>
                </a:lnTo>
                <a:lnTo>
                  <a:pt x="0" y="165354"/>
                </a:lnTo>
                <a:lnTo>
                  <a:pt x="5907" y="209308"/>
                </a:lnTo>
                <a:lnTo>
                  <a:pt x="22577" y="248807"/>
                </a:lnTo>
                <a:lnTo>
                  <a:pt x="48434" y="282273"/>
                </a:lnTo>
                <a:lnTo>
                  <a:pt x="81900" y="308130"/>
                </a:lnTo>
                <a:lnTo>
                  <a:pt x="121399" y="324800"/>
                </a:lnTo>
                <a:lnTo>
                  <a:pt x="165354" y="330708"/>
                </a:lnTo>
                <a:lnTo>
                  <a:pt x="747522" y="330708"/>
                </a:lnTo>
                <a:lnTo>
                  <a:pt x="791476" y="324800"/>
                </a:lnTo>
                <a:lnTo>
                  <a:pt x="830975" y="308130"/>
                </a:lnTo>
                <a:lnTo>
                  <a:pt x="864441" y="282273"/>
                </a:lnTo>
                <a:lnTo>
                  <a:pt x="890298" y="248807"/>
                </a:lnTo>
                <a:lnTo>
                  <a:pt x="906968" y="209308"/>
                </a:lnTo>
                <a:lnTo>
                  <a:pt x="912876" y="165354"/>
                </a:lnTo>
                <a:lnTo>
                  <a:pt x="906968" y="121399"/>
                </a:lnTo>
                <a:lnTo>
                  <a:pt x="890298" y="81900"/>
                </a:lnTo>
                <a:lnTo>
                  <a:pt x="864441" y="48434"/>
                </a:lnTo>
                <a:lnTo>
                  <a:pt x="830975" y="22577"/>
                </a:lnTo>
                <a:lnTo>
                  <a:pt x="791476" y="5907"/>
                </a:lnTo>
                <a:lnTo>
                  <a:pt x="747522" y="0"/>
                </a:lnTo>
                <a:close/>
              </a:path>
            </a:pathLst>
          </a:custGeom>
          <a:solidFill>
            <a:srgbClr val="1D9ED2"/>
          </a:solidFill>
        </p:spPr>
        <p:txBody>
          <a:bodyPr wrap="square" lIns="0" tIns="0" rIns="0" bIns="0" rtlCol="0"/>
          <a:lstStyle/>
          <a:p>
            <a:endParaRPr/>
          </a:p>
        </p:txBody>
      </p:sp>
      <p:sp>
        <p:nvSpPr>
          <p:cNvPr id="17" name="object 17"/>
          <p:cNvSpPr txBox="1"/>
          <p:nvPr/>
        </p:nvSpPr>
        <p:spPr>
          <a:xfrm>
            <a:off x="4581905" y="5191886"/>
            <a:ext cx="190500" cy="180340"/>
          </a:xfrm>
          <a:prstGeom prst="rect">
            <a:avLst/>
          </a:prstGeom>
        </p:spPr>
        <p:txBody>
          <a:bodyPr vert="horz" wrap="square" lIns="0" tIns="0" rIns="0" bIns="0" rtlCol="0">
            <a:spAutoFit/>
          </a:bodyPr>
          <a:lstStyle/>
          <a:p>
            <a:pPr marL="12700">
              <a:lnSpc>
                <a:spcPct val="100000"/>
              </a:lnSpc>
            </a:pPr>
            <a:r>
              <a:rPr sz="1100" dirty="0">
                <a:solidFill>
                  <a:srgbClr val="F9F9F9"/>
                </a:solidFill>
                <a:latin typeface="微软雅黑"/>
                <a:cs typeface="微软雅黑"/>
              </a:rPr>
              <a:t>02</a:t>
            </a:r>
            <a:endParaRPr sz="1100">
              <a:latin typeface="微软雅黑"/>
              <a:cs typeface="微软雅黑"/>
            </a:endParaRPr>
          </a:p>
        </p:txBody>
      </p:sp>
      <p:sp>
        <p:nvSpPr>
          <p:cNvPr id="18" name="object 18"/>
          <p:cNvSpPr/>
          <p:nvPr/>
        </p:nvSpPr>
        <p:spPr>
          <a:xfrm>
            <a:off x="4454620" y="2442972"/>
            <a:ext cx="445134" cy="472440"/>
          </a:xfrm>
          <a:custGeom>
            <a:avLst/>
            <a:gdLst/>
            <a:ahLst/>
            <a:cxnLst/>
            <a:rect l="l" t="t" r="r" b="b"/>
            <a:pathLst>
              <a:path w="445135" h="472439">
                <a:moveTo>
                  <a:pt x="106457" y="98932"/>
                </a:moveTo>
                <a:lnTo>
                  <a:pt x="42703" y="98932"/>
                </a:lnTo>
                <a:lnTo>
                  <a:pt x="26217" y="126678"/>
                </a:lnTo>
                <a:lnTo>
                  <a:pt x="13970" y="156876"/>
                </a:lnTo>
                <a:lnTo>
                  <a:pt x="6342" y="189122"/>
                </a:lnTo>
                <a:lnTo>
                  <a:pt x="3714" y="223012"/>
                </a:lnTo>
                <a:lnTo>
                  <a:pt x="10525" y="277024"/>
                </a:lnTo>
                <a:lnTo>
                  <a:pt x="29813" y="326120"/>
                </a:lnTo>
                <a:lnTo>
                  <a:pt x="59864" y="368619"/>
                </a:lnTo>
                <a:lnTo>
                  <a:pt x="98964" y="402843"/>
                </a:lnTo>
                <a:lnTo>
                  <a:pt x="59340" y="442340"/>
                </a:lnTo>
                <a:lnTo>
                  <a:pt x="55483" y="448161"/>
                </a:lnTo>
                <a:lnTo>
                  <a:pt x="54197" y="454802"/>
                </a:lnTo>
                <a:lnTo>
                  <a:pt x="55483" y="461468"/>
                </a:lnTo>
                <a:lnTo>
                  <a:pt x="59340" y="467360"/>
                </a:lnTo>
                <a:lnTo>
                  <a:pt x="62769" y="470788"/>
                </a:lnTo>
                <a:lnTo>
                  <a:pt x="67341" y="472439"/>
                </a:lnTo>
                <a:lnTo>
                  <a:pt x="76485" y="472439"/>
                </a:lnTo>
                <a:lnTo>
                  <a:pt x="81057" y="470788"/>
                </a:lnTo>
                <a:lnTo>
                  <a:pt x="130968" y="420877"/>
                </a:lnTo>
                <a:lnTo>
                  <a:pt x="364198" y="420877"/>
                </a:lnTo>
                <a:lnTo>
                  <a:pt x="346106" y="402843"/>
                </a:lnTo>
                <a:lnTo>
                  <a:pt x="353361" y="396493"/>
                </a:lnTo>
                <a:lnTo>
                  <a:pt x="210724" y="396493"/>
                </a:lnTo>
                <a:lnTo>
                  <a:pt x="183542" y="392531"/>
                </a:lnTo>
                <a:lnTo>
                  <a:pt x="157861" y="384508"/>
                </a:lnTo>
                <a:lnTo>
                  <a:pt x="134036" y="372794"/>
                </a:lnTo>
                <a:lnTo>
                  <a:pt x="112426" y="357758"/>
                </a:lnTo>
                <a:lnTo>
                  <a:pt x="128503" y="341756"/>
                </a:lnTo>
                <a:lnTo>
                  <a:pt x="95154" y="341756"/>
                </a:lnTo>
                <a:lnTo>
                  <a:pt x="78023" y="320482"/>
                </a:lnTo>
                <a:lnTo>
                  <a:pt x="64404" y="296719"/>
                </a:lnTo>
                <a:lnTo>
                  <a:pt x="54667" y="270837"/>
                </a:lnTo>
                <a:lnTo>
                  <a:pt x="49180" y="243204"/>
                </a:lnTo>
                <a:lnTo>
                  <a:pt x="100107" y="243204"/>
                </a:lnTo>
                <a:lnTo>
                  <a:pt x="105314" y="237870"/>
                </a:lnTo>
                <a:lnTo>
                  <a:pt x="105314" y="224916"/>
                </a:lnTo>
                <a:lnTo>
                  <a:pt x="100107" y="219582"/>
                </a:lnTo>
                <a:lnTo>
                  <a:pt x="48037" y="219582"/>
                </a:lnTo>
                <a:lnTo>
                  <a:pt x="51131" y="190023"/>
                </a:lnTo>
                <a:lnTo>
                  <a:pt x="58975" y="162179"/>
                </a:lnTo>
                <a:lnTo>
                  <a:pt x="71129" y="136429"/>
                </a:lnTo>
                <a:lnTo>
                  <a:pt x="87153" y="113156"/>
                </a:lnTo>
                <a:lnTo>
                  <a:pt x="120681" y="113156"/>
                </a:lnTo>
                <a:lnTo>
                  <a:pt x="106457" y="98932"/>
                </a:lnTo>
                <a:close/>
              </a:path>
              <a:path w="445135" h="472439">
                <a:moveTo>
                  <a:pt x="364198" y="420877"/>
                </a:moveTo>
                <a:lnTo>
                  <a:pt x="314102" y="420877"/>
                </a:lnTo>
                <a:lnTo>
                  <a:pt x="364013" y="470788"/>
                </a:lnTo>
                <a:lnTo>
                  <a:pt x="368585" y="472439"/>
                </a:lnTo>
                <a:lnTo>
                  <a:pt x="377729" y="472439"/>
                </a:lnTo>
                <a:lnTo>
                  <a:pt x="382301" y="470788"/>
                </a:lnTo>
                <a:lnTo>
                  <a:pt x="385730" y="467360"/>
                </a:lnTo>
                <a:lnTo>
                  <a:pt x="389588" y="461468"/>
                </a:lnTo>
                <a:lnTo>
                  <a:pt x="390874" y="454802"/>
                </a:lnTo>
                <a:lnTo>
                  <a:pt x="389588" y="448161"/>
                </a:lnTo>
                <a:lnTo>
                  <a:pt x="385730" y="442340"/>
                </a:lnTo>
                <a:lnTo>
                  <a:pt x="364198" y="420877"/>
                </a:lnTo>
                <a:close/>
              </a:path>
              <a:path w="445135" h="472439">
                <a:moveTo>
                  <a:pt x="314102" y="420877"/>
                </a:moveTo>
                <a:lnTo>
                  <a:pt x="130968" y="420877"/>
                </a:lnTo>
                <a:lnTo>
                  <a:pt x="152473" y="429478"/>
                </a:lnTo>
                <a:lnTo>
                  <a:pt x="174990" y="435768"/>
                </a:lnTo>
                <a:lnTo>
                  <a:pt x="198387" y="439630"/>
                </a:lnTo>
                <a:lnTo>
                  <a:pt x="222535" y="440943"/>
                </a:lnTo>
                <a:lnTo>
                  <a:pt x="246701" y="439630"/>
                </a:lnTo>
                <a:lnTo>
                  <a:pt x="270129" y="435768"/>
                </a:lnTo>
                <a:lnTo>
                  <a:pt x="292651" y="429478"/>
                </a:lnTo>
                <a:lnTo>
                  <a:pt x="314102" y="420877"/>
                </a:lnTo>
                <a:close/>
              </a:path>
              <a:path w="445135" h="472439">
                <a:moveTo>
                  <a:pt x="229012" y="348106"/>
                </a:moveTo>
                <a:lnTo>
                  <a:pt x="216058" y="348106"/>
                </a:lnTo>
                <a:lnTo>
                  <a:pt x="210724" y="353440"/>
                </a:lnTo>
                <a:lnTo>
                  <a:pt x="210724" y="396493"/>
                </a:lnTo>
                <a:lnTo>
                  <a:pt x="234346" y="396493"/>
                </a:lnTo>
                <a:lnTo>
                  <a:pt x="234346" y="353440"/>
                </a:lnTo>
                <a:lnTo>
                  <a:pt x="229012" y="348106"/>
                </a:lnTo>
                <a:close/>
              </a:path>
              <a:path w="445135" h="472439">
                <a:moveTo>
                  <a:pt x="317531" y="309372"/>
                </a:moveTo>
                <a:lnTo>
                  <a:pt x="310038" y="309372"/>
                </a:lnTo>
                <a:lnTo>
                  <a:pt x="305466" y="313943"/>
                </a:lnTo>
                <a:lnTo>
                  <a:pt x="300767" y="318515"/>
                </a:lnTo>
                <a:lnTo>
                  <a:pt x="300878" y="326120"/>
                </a:lnTo>
                <a:lnTo>
                  <a:pt x="332771" y="357758"/>
                </a:lnTo>
                <a:lnTo>
                  <a:pt x="311106" y="372794"/>
                </a:lnTo>
                <a:lnTo>
                  <a:pt x="287274" y="384508"/>
                </a:lnTo>
                <a:lnTo>
                  <a:pt x="261584" y="392531"/>
                </a:lnTo>
                <a:lnTo>
                  <a:pt x="234346" y="396493"/>
                </a:lnTo>
                <a:lnTo>
                  <a:pt x="353361" y="396493"/>
                </a:lnTo>
                <a:lnTo>
                  <a:pt x="385206" y="368619"/>
                </a:lnTo>
                <a:lnTo>
                  <a:pt x="404201" y="341756"/>
                </a:lnTo>
                <a:lnTo>
                  <a:pt x="350043" y="341756"/>
                </a:lnTo>
                <a:lnTo>
                  <a:pt x="322230" y="313943"/>
                </a:lnTo>
                <a:lnTo>
                  <a:pt x="317531" y="309372"/>
                </a:lnTo>
                <a:close/>
              </a:path>
              <a:path w="445135" h="472439">
                <a:moveTo>
                  <a:pt x="135032" y="309372"/>
                </a:moveTo>
                <a:lnTo>
                  <a:pt x="127539" y="309372"/>
                </a:lnTo>
                <a:lnTo>
                  <a:pt x="95154" y="341756"/>
                </a:lnTo>
                <a:lnTo>
                  <a:pt x="128503" y="341756"/>
                </a:lnTo>
                <a:lnTo>
                  <a:pt x="144192" y="326120"/>
                </a:lnTo>
                <a:lnTo>
                  <a:pt x="144303" y="318515"/>
                </a:lnTo>
                <a:lnTo>
                  <a:pt x="139604" y="313943"/>
                </a:lnTo>
                <a:lnTo>
                  <a:pt x="135032" y="309372"/>
                </a:lnTo>
                <a:close/>
              </a:path>
              <a:path w="445135" h="472439">
                <a:moveTo>
                  <a:pt x="410819" y="113156"/>
                </a:moveTo>
                <a:lnTo>
                  <a:pt x="357917" y="113156"/>
                </a:lnTo>
                <a:lnTo>
                  <a:pt x="373961" y="136429"/>
                </a:lnTo>
                <a:lnTo>
                  <a:pt x="386159" y="162178"/>
                </a:lnTo>
                <a:lnTo>
                  <a:pt x="394047" y="190023"/>
                </a:lnTo>
                <a:lnTo>
                  <a:pt x="397160" y="219582"/>
                </a:lnTo>
                <a:lnTo>
                  <a:pt x="345090" y="219582"/>
                </a:lnTo>
                <a:lnTo>
                  <a:pt x="339756" y="224916"/>
                </a:lnTo>
                <a:lnTo>
                  <a:pt x="339756" y="237870"/>
                </a:lnTo>
                <a:lnTo>
                  <a:pt x="345090" y="243204"/>
                </a:lnTo>
                <a:lnTo>
                  <a:pt x="396017" y="243204"/>
                </a:lnTo>
                <a:lnTo>
                  <a:pt x="390459" y="270837"/>
                </a:lnTo>
                <a:lnTo>
                  <a:pt x="380698" y="296719"/>
                </a:lnTo>
                <a:lnTo>
                  <a:pt x="367103" y="320482"/>
                </a:lnTo>
                <a:lnTo>
                  <a:pt x="350043" y="341756"/>
                </a:lnTo>
                <a:lnTo>
                  <a:pt x="404201" y="341756"/>
                </a:lnTo>
                <a:lnTo>
                  <a:pt x="415258" y="326120"/>
                </a:lnTo>
                <a:lnTo>
                  <a:pt x="434546" y="277024"/>
                </a:lnTo>
                <a:lnTo>
                  <a:pt x="441356" y="223012"/>
                </a:lnTo>
                <a:lnTo>
                  <a:pt x="438729" y="189122"/>
                </a:lnTo>
                <a:lnTo>
                  <a:pt x="431101" y="156876"/>
                </a:lnTo>
                <a:lnTo>
                  <a:pt x="418853" y="126678"/>
                </a:lnTo>
                <a:lnTo>
                  <a:pt x="410819" y="113156"/>
                </a:lnTo>
                <a:close/>
              </a:path>
              <a:path w="445135" h="472439">
                <a:moveTo>
                  <a:pt x="229139" y="129412"/>
                </a:moveTo>
                <a:lnTo>
                  <a:pt x="216058" y="129412"/>
                </a:lnTo>
                <a:lnTo>
                  <a:pt x="210724" y="134747"/>
                </a:lnTo>
                <a:lnTo>
                  <a:pt x="210724" y="212978"/>
                </a:lnTo>
                <a:lnTo>
                  <a:pt x="204628" y="216788"/>
                </a:lnTo>
                <a:lnTo>
                  <a:pt x="200564" y="223647"/>
                </a:lnTo>
                <a:lnTo>
                  <a:pt x="200564" y="231393"/>
                </a:lnTo>
                <a:lnTo>
                  <a:pt x="202301" y="239916"/>
                </a:lnTo>
                <a:lnTo>
                  <a:pt x="207025" y="246903"/>
                </a:lnTo>
                <a:lnTo>
                  <a:pt x="214012" y="251628"/>
                </a:lnTo>
                <a:lnTo>
                  <a:pt x="222535" y="253364"/>
                </a:lnTo>
                <a:lnTo>
                  <a:pt x="230409" y="253364"/>
                </a:lnTo>
                <a:lnTo>
                  <a:pt x="237267" y="249300"/>
                </a:lnTo>
                <a:lnTo>
                  <a:pt x="241077" y="243204"/>
                </a:lnTo>
                <a:lnTo>
                  <a:pt x="293528" y="243204"/>
                </a:lnTo>
                <a:lnTo>
                  <a:pt x="298735" y="237870"/>
                </a:lnTo>
                <a:lnTo>
                  <a:pt x="298735" y="224916"/>
                </a:lnTo>
                <a:lnTo>
                  <a:pt x="293528" y="219582"/>
                </a:lnTo>
                <a:lnTo>
                  <a:pt x="241077" y="219582"/>
                </a:lnTo>
                <a:lnTo>
                  <a:pt x="239426" y="216915"/>
                </a:lnTo>
                <a:lnTo>
                  <a:pt x="237140" y="214629"/>
                </a:lnTo>
                <a:lnTo>
                  <a:pt x="234473" y="212978"/>
                </a:lnTo>
                <a:lnTo>
                  <a:pt x="234473" y="134747"/>
                </a:lnTo>
                <a:lnTo>
                  <a:pt x="229139" y="129412"/>
                </a:lnTo>
                <a:close/>
              </a:path>
              <a:path w="445135" h="472439">
                <a:moveTo>
                  <a:pt x="120681" y="113156"/>
                </a:moveTo>
                <a:lnTo>
                  <a:pt x="87153" y="113156"/>
                </a:lnTo>
                <a:lnTo>
                  <a:pt x="125253" y="151002"/>
                </a:lnTo>
                <a:lnTo>
                  <a:pt x="128301" y="152145"/>
                </a:lnTo>
                <a:lnTo>
                  <a:pt x="134270" y="152145"/>
                </a:lnTo>
                <a:lnTo>
                  <a:pt x="137318" y="151002"/>
                </a:lnTo>
                <a:lnTo>
                  <a:pt x="139604" y="148716"/>
                </a:lnTo>
                <a:lnTo>
                  <a:pt x="144303" y="144144"/>
                </a:lnTo>
                <a:lnTo>
                  <a:pt x="144303" y="136778"/>
                </a:lnTo>
                <a:lnTo>
                  <a:pt x="120681" y="113156"/>
                </a:lnTo>
                <a:close/>
              </a:path>
              <a:path w="445135" h="472439">
                <a:moveTo>
                  <a:pt x="440890" y="49402"/>
                </a:moveTo>
                <a:lnTo>
                  <a:pt x="234346" y="49402"/>
                </a:lnTo>
                <a:lnTo>
                  <a:pt x="264580" y="54111"/>
                </a:lnTo>
                <a:lnTo>
                  <a:pt x="292862" y="63738"/>
                </a:lnTo>
                <a:lnTo>
                  <a:pt x="318714" y="77817"/>
                </a:lnTo>
                <a:lnTo>
                  <a:pt x="341661" y="95885"/>
                </a:lnTo>
                <a:lnTo>
                  <a:pt x="300767" y="136778"/>
                </a:lnTo>
                <a:lnTo>
                  <a:pt x="300767" y="144144"/>
                </a:lnTo>
                <a:lnTo>
                  <a:pt x="305466" y="148716"/>
                </a:lnTo>
                <a:lnTo>
                  <a:pt x="307752" y="151002"/>
                </a:lnTo>
                <a:lnTo>
                  <a:pt x="310800" y="152145"/>
                </a:lnTo>
                <a:lnTo>
                  <a:pt x="316769" y="152145"/>
                </a:lnTo>
                <a:lnTo>
                  <a:pt x="319944" y="151002"/>
                </a:lnTo>
                <a:lnTo>
                  <a:pt x="357917" y="113156"/>
                </a:lnTo>
                <a:lnTo>
                  <a:pt x="410819" y="113156"/>
                </a:lnTo>
                <a:lnTo>
                  <a:pt x="402367" y="98932"/>
                </a:lnTo>
                <a:lnTo>
                  <a:pt x="438801" y="98932"/>
                </a:lnTo>
                <a:lnTo>
                  <a:pt x="439856" y="97353"/>
                </a:lnTo>
                <a:lnTo>
                  <a:pt x="445071" y="70738"/>
                </a:lnTo>
                <a:lnTo>
                  <a:pt x="440890" y="49402"/>
                </a:lnTo>
                <a:close/>
              </a:path>
              <a:path w="445135" h="472439">
                <a:moveTo>
                  <a:pt x="71024" y="0"/>
                </a:moveTo>
                <a:lnTo>
                  <a:pt x="31984" y="11626"/>
                </a:lnTo>
                <a:lnTo>
                  <a:pt x="5214" y="44124"/>
                </a:lnTo>
                <a:lnTo>
                  <a:pt x="0" y="70738"/>
                </a:lnTo>
                <a:lnTo>
                  <a:pt x="5214" y="97353"/>
                </a:lnTo>
                <a:lnTo>
                  <a:pt x="20859" y="120776"/>
                </a:lnTo>
                <a:lnTo>
                  <a:pt x="42703" y="98932"/>
                </a:lnTo>
                <a:lnTo>
                  <a:pt x="106457" y="98932"/>
                </a:lnTo>
                <a:lnTo>
                  <a:pt x="152209" y="63738"/>
                </a:lnTo>
                <a:lnTo>
                  <a:pt x="210724" y="49402"/>
                </a:lnTo>
                <a:lnTo>
                  <a:pt x="440890" y="49402"/>
                </a:lnTo>
                <a:lnTo>
                  <a:pt x="439856" y="44124"/>
                </a:lnTo>
                <a:lnTo>
                  <a:pt x="439649" y="43814"/>
                </a:lnTo>
                <a:lnTo>
                  <a:pt x="98075" y="43814"/>
                </a:lnTo>
                <a:lnTo>
                  <a:pt x="121189" y="20700"/>
                </a:lnTo>
                <a:lnTo>
                  <a:pt x="110065" y="11626"/>
                </a:lnTo>
                <a:lnTo>
                  <a:pt x="97726" y="5159"/>
                </a:lnTo>
                <a:lnTo>
                  <a:pt x="84578" y="1287"/>
                </a:lnTo>
                <a:lnTo>
                  <a:pt x="71024" y="0"/>
                </a:lnTo>
                <a:close/>
              </a:path>
              <a:path w="445135" h="472439">
                <a:moveTo>
                  <a:pt x="438801" y="98932"/>
                </a:moveTo>
                <a:lnTo>
                  <a:pt x="402367" y="98932"/>
                </a:lnTo>
                <a:lnTo>
                  <a:pt x="424211" y="120776"/>
                </a:lnTo>
                <a:lnTo>
                  <a:pt x="438801" y="98932"/>
                </a:lnTo>
                <a:close/>
              </a:path>
              <a:path w="445135" h="472439">
                <a:moveTo>
                  <a:pt x="234346" y="49402"/>
                </a:moveTo>
                <a:lnTo>
                  <a:pt x="210724" y="49402"/>
                </a:lnTo>
                <a:lnTo>
                  <a:pt x="210724" y="109219"/>
                </a:lnTo>
                <a:lnTo>
                  <a:pt x="216058" y="114553"/>
                </a:lnTo>
                <a:lnTo>
                  <a:pt x="229012" y="114553"/>
                </a:lnTo>
                <a:lnTo>
                  <a:pt x="234346" y="109219"/>
                </a:lnTo>
                <a:lnTo>
                  <a:pt x="234346" y="49402"/>
                </a:lnTo>
                <a:close/>
              </a:path>
              <a:path w="445135" h="472439">
                <a:moveTo>
                  <a:pt x="222535" y="4952"/>
                </a:moveTo>
                <a:lnTo>
                  <a:pt x="188551" y="7578"/>
                </a:lnTo>
                <a:lnTo>
                  <a:pt x="156210" y="15192"/>
                </a:lnTo>
                <a:lnTo>
                  <a:pt x="125916" y="27402"/>
                </a:lnTo>
                <a:lnTo>
                  <a:pt x="98075" y="43814"/>
                </a:lnTo>
                <a:lnTo>
                  <a:pt x="346995" y="43814"/>
                </a:lnTo>
                <a:lnTo>
                  <a:pt x="319154" y="27402"/>
                </a:lnTo>
                <a:lnTo>
                  <a:pt x="288861" y="15192"/>
                </a:lnTo>
                <a:lnTo>
                  <a:pt x="256520" y="7578"/>
                </a:lnTo>
                <a:lnTo>
                  <a:pt x="222535" y="4952"/>
                </a:lnTo>
                <a:close/>
              </a:path>
              <a:path w="445135" h="472439">
                <a:moveTo>
                  <a:pt x="374094" y="31"/>
                </a:moveTo>
                <a:lnTo>
                  <a:pt x="347398" y="5199"/>
                </a:lnTo>
                <a:lnTo>
                  <a:pt x="323881" y="20700"/>
                </a:lnTo>
                <a:lnTo>
                  <a:pt x="346995" y="43814"/>
                </a:lnTo>
                <a:lnTo>
                  <a:pt x="439649" y="43814"/>
                </a:lnTo>
                <a:lnTo>
                  <a:pt x="424211" y="20700"/>
                </a:lnTo>
                <a:lnTo>
                  <a:pt x="400766" y="5199"/>
                </a:lnTo>
                <a:lnTo>
                  <a:pt x="374094" y="31"/>
                </a:lnTo>
                <a:close/>
              </a:path>
            </a:pathLst>
          </a:custGeom>
          <a:solidFill>
            <a:srgbClr val="1D9ED2"/>
          </a:solidFill>
        </p:spPr>
        <p:txBody>
          <a:bodyPr wrap="square" lIns="0" tIns="0" rIns="0" bIns="0" rtlCol="0"/>
          <a:lstStyle/>
          <a:p>
            <a:endParaRPr/>
          </a:p>
        </p:txBody>
      </p:sp>
      <p:sp>
        <p:nvSpPr>
          <p:cNvPr id="19" name="object 19"/>
          <p:cNvSpPr/>
          <p:nvPr/>
        </p:nvSpPr>
        <p:spPr>
          <a:xfrm>
            <a:off x="4655184" y="2572385"/>
            <a:ext cx="98425" cy="124460"/>
          </a:xfrm>
          <a:custGeom>
            <a:avLst/>
            <a:gdLst/>
            <a:ahLst/>
            <a:cxnLst/>
            <a:rect l="l" t="t" r="r" b="b"/>
            <a:pathLst>
              <a:path w="98425" h="124460">
                <a:moveTo>
                  <a:pt x="21970" y="0"/>
                </a:moveTo>
                <a:lnTo>
                  <a:pt x="28575" y="0"/>
                </a:lnTo>
                <a:lnTo>
                  <a:pt x="33909" y="5334"/>
                </a:lnTo>
                <a:lnTo>
                  <a:pt x="33909" y="11811"/>
                </a:lnTo>
                <a:lnTo>
                  <a:pt x="33909" y="83565"/>
                </a:lnTo>
                <a:lnTo>
                  <a:pt x="36575" y="85216"/>
                </a:lnTo>
                <a:lnTo>
                  <a:pt x="38862" y="87502"/>
                </a:lnTo>
                <a:lnTo>
                  <a:pt x="40512" y="90169"/>
                </a:lnTo>
                <a:lnTo>
                  <a:pt x="86360" y="90169"/>
                </a:lnTo>
                <a:lnTo>
                  <a:pt x="92963" y="90169"/>
                </a:lnTo>
                <a:lnTo>
                  <a:pt x="98170" y="95503"/>
                </a:lnTo>
                <a:lnTo>
                  <a:pt x="98170" y="101980"/>
                </a:lnTo>
                <a:lnTo>
                  <a:pt x="98170" y="108457"/>
                </a:lnTo>
                <a:lnTo>
                  <a:pt x="92963" y="113791"/>
                </a:lnTo>
                <a:lnTo>
                  <a:pt x="86360" y="113791"/>
                </a:lnTo>
                <a:lnTo>
                  <a:pt x="40512" y="113791"/>
                </a:lnTo>
                <a:lnTo>
                  <a:pt x="36702" y="119887"/>
                </a:lnTo>
                <a:lnTo>
                  <a:pt x="29844" y="123951"/>
                </a:lnTo>
                <a:lnTo>
                  <a:pt x="21970" y="123951"/>
                </a:lnTo>
                <a:lnTo>
                  <a:pt x="13448" y="122215"/>
                </a:lnTo>
                <a:lnTo>
                  <a:pt x="6461" y="117490"/>
                </a:lnTo>
                <a:lnTo>
                  <a:pt x="1736" y="110503"/>
                </a:lnTo>
                <a:lnTo>
                  <a:pt x="0" y="101980"/>
                </a:lnTo>
                <a:lnTo>
                  <a:pt x="0" y="94234"/>
                </a:lnTo>
                <a:lnTo>
                  <a:pt x="4063" y="87375"/>
                </a:lnTo>
                <a:lnTo>
                  <a:pt x="10160" y="83565"/>
                </a:lnTo>
                <a:lnTo>
                  <a:pt x="10160" y="11811"/>
                </a:lnTo>
                <a:lnTo>
                  <a:pt x="10160" y="5334"/>
                </a:lnTo>
                <a:lnTo>
                  <a:pt x="15493" y="0"/>
                </a:lnTo>
                <a:lnTo>
                  <a:pt x="21970" y="0"/>
                </a:lnTo>
                <a:close/>
              </a:path>
            </a:pathLst>
          </a:custGeom>
          <a:ln w="9143">
            <a:solidFill>
              <a:srgbClr val="1D9ED2"/>
            </a:solidFill>
          </a:ln>
        </p:spPr>
        <p:txBody>
          <a:bodyPr wrap="square" lIns="0" tIns="0" rIns="0" bIns="0" rtlCol="0"/>
          <a:lstStyle/>
          <a:p>
            <a:endParaRPr/>
          </a:p>
        </p:txBody>
      </p:sp>
      <p:sp>
        <p:nvSpPr>
          <p:cNvPr id="20" name="object 20"/>
          <p:cNvSpPr/>
          <p:nvPr/>
        </p:nvSpPr>
        <p:spPr>
          <a:xfrm>
            <a:off x="4502658" y="2492375"/>
            <a:ext cx="349250" cy="347345"/>
          </a:xfrm>
          <a:custGeom>
            <a:avLst/>
            <a:gdLst/>
            <a:ahLst/>
            <a:cxnLst/>
            <a:rect l="l" t="t" r="r" b="b"/>
            <a:pathLst>
              <a:path w="349250" h="347344">
                <a:moveTo>
                  <a:pt x="162687" y="0"/>
                </a:moveTo>
                <a:lnTo>
                  <a:pt x="132453" y="4708"/>
                </a:lnTo>
                <a:lnTo>
                  <a:pt x="104171" y="14335"/>
                </a:lnTo>
                <a:lnTo>
                  <a:pt x="78319" y="28414"/>
                </a:lnTo>
                <a:lnTo>
                  <a:pt x="55371" y="46482"/>
                </a:lnTo>
                <a:lnTo>
                  <a:pt x="91566" y="82676"/>
                </a:lnTo>
                <a:lnTo>
                  <a:pt x="96265" y="87375"/>
                </a:lnTo>
                <a:lnTo>
                  <a:pt x="96265" y="94741"/>
                </a:lnTo>
                <a:lnTo>
                  <a:pt x="91566" y="99313"/>
                </a:lnTo>
                <a:lnTo>
                  <a:pt x="89280" y="101600"/>
                </a:lnTo>
                <a:lnTo>
                  <a:pt x="86232" y="102742"/>
                </a:lnTo>
                <a:lnTo>
                  <a:pt x="83312" y="102742"/>
                </a:lnTo>
                <a:lnTo>
                  <a:pt x="80263" y="102742"/>
                </a:lnTo>
                <a:lnTo>
                  <a:pt x="77215" y="101600"/>
                </a:lnTo>
                <a:lnTo>
                  <a:pt x="74929" y="99313"/>
                </a:lnTo>
                <a:lnTo>
                  <a:pt x="39115" y="63753"/>
                </a:lnTo>
                <a:lnTo>
                  <a:pt x="23092" y="87026"/>
                </a:lnTo>
                <a:lnTo>
                  <a:pt x="10937" y="112776"/>
                </a:lnTo>
                <a:lnTo>
                  <a:pt x="3093" y="140620"/>
                </a:lnTo>
                <a:lnTo>
                  <a:pt x="0" y="170179"/>
                </a:lnTo>
                <a:lnTo>
                  <a:pt x="45465" y="170179"/>
                </a:lnTo>
                <a:lnTo>
                  <a:pt x="52069" y="170179"/>
                </a:lnTo>
                <a:lnTo>
                  <a:pt x="57276" y="175513"/>
                </a:lnTo>
                <a:lnTo>
                  <a:pt x="57276" y="181990"/>
                </a:lnTo>
                <a:lnTo>
                  <a:pt x="57276" y="188467"/>
                </a:lnTo>
                <a:lnTo>
                  <a:pt x="52069" y="193801"/>
                </a:lnTo>
                <a:lnTo>
                  <a:pt x="45465" y="193801"/>
                </a:lnTo>
                <a:lnTo>
                  <a:pt x="1142" y="193801"/>
                </a:lnTo>
                <a:lnTo>
                  <a:pt x="6629" y="221434"/>
                </a:lnTo>
                <a:lnTo>
                  <a:pt x="16367" y="247316"/>
                </a:lnTo>
                <a:lnTo>
                  <a:pt x="29985" y="271079"/>
                </a:lnTo>
                <a:lnTo>
                  <a:pt x="47116" y="292353"/>
                </a:lnTo>
                <a:lnTo>
                  <a:pt x="74929" y="264540"/>
                </a:lnTo>
                <a:lnTo>
                  <a:pt x="79501" y="259969"/>
                </a:lnTo>
                <a:lnTo>
                  <a:pt x="86994" y="259969"/>
                </a:lnTo>
                <a:lnTo>
                  <a:pt x="91566" y="264540"/>
                </a:lnTo>
                <a:lnTo>
                  <a:pt x="96265" y="269113"/>
                </a:lnTo>
                <a:lnTo>
                  <a:pt x="96265" y="276605"/>
                </a:lnTo>
                <a:lnTo>
                  <a:pt x="91566" y="281304"/>
                </a:lnTo>
                <a:lnTo>
                  <a:pt x="64388" y="308355"/>
                </a:lnTo>
                <a:lnTo>
                  <a:pt x="85998" y="323391"/>
                </a:lnTo>
                <a:lnTo>
                  <a:pt x="109823" y="335105"/>
                </a:lnTo>
                <a:lnTo>
                  <a:pt x="135505" y="343128"/>
                </a:lnTo>
                <a:lnTo>
                  <a:pt x="162687" y="347090"/>
                </a:lnTo>
                <a:lnTo>
                  <a:pt x="162687" y="310514"/>
                </a:lnTo>
                <a:lnTo>
                  <a:pt x="162687" y="304038"/>
                </a:lnTo>
                <a:lnTo>
                  <a:pt x="168020" y="298703"/>
                </a:lnTo>
                <a:lnTo>
                  <a:pt x="174497" y="298703"/>
                </a:lnTo>
                <a:lnTo>
                  <a:pt x="180975" y="298703"/>
                </a:lnTo>
                <a:lnTo>
                  <a:pt x="186308" y="304038"/>
                </a:lnTo>
                <a:lnTo>
                  <a:pt x="186308" y="310514"/>
                </a:lnTo>
                <a:lnTo>
                  <a:pt x="186308" y="347090"/>
                </a:lnTo>
                <a:lnTo>
                  <a:pt x="213546" y="343128"/>
                </a:lnTo>
                <a:lnTo>
                  <a:pt x="239236" y="335105"/>
                </a:lnTo>
                <a:lnTo>
                  <a:pt x="263068" y="323391"/>
                </a:lnTo>
                <a:lnTo>
                  <a:pt x="284733" y="308355"/>
                </a:lnTo>
                <a:lnTo>
                  <a:pt x="257428" y="281304"/>
                </a:lnTo>
                <a:lnTo>
                  <a:pt x="252729" y="276605"/>
                </a:lnTo>
                <a:lnTo>
                  <a:pt x="252729" y="269113"/>
                </a:lnTo>
                <a:lnTo>
                  <a:pt x="257428" y="264540"/>
                </a:lnTo>
                <a:lnTo>
                  <a:pt x="262000" y="259969"/>
                </a:lnTo>
                <a:lnTo>
                  <a:pt x="269493" y="259969"/>
                </a:lnTo>
                <a:lnTo>
                  <a:pt x="274192" y="264540"/>
                </a:lnTo>
                <a:lnTo>
                  <a:pt x="302005" y="292353"/>
                </a:lnTo>
                <a:lnTo>
                  <a:pt x="319065" y="271079"/>
                </a:lnTo>
                <a:lnTo>
                  <a:pt x="332660" y="247316"/>
                </a:lnTo>
                <a:lnTo>
                  <a:pt x="342421" y="221434"/>
                </a:lnTo>
                <a:lnTo>
                  <a:pt x="347979" y="193801"/>
                </a:lnTo>
                <a:lnTo>
                  <a:pt x="303529" y="193801"/>
                </a:lnTo>
                <a:lnTo>
                  <a:pt x="297052" y="193801"/>
                </a:lnTo>
                <a:lnTo>
                  <a:pt x="291718" y="188467"/>
                </a:lnTo>
                <a:lnTo>
                  <a:pt x="291718" y="181990"/>
                </a:lnTo>
                <a:lnTo>
                  <a:pt x="291718" y="175513"/>
                </a:lnTo>
                <a:lnTo>
                  <a:pt x="297052" y="170179"/>
                </a:lnTo>
                <a:lnTo>
                  <a:pt x="303529" y="170179"/>
                </a:lnTo>
                <a:lnTo>
                  <a:pt x="349122" y="170179"/>
                </a:lnTo>
                <a:lnTo>
                  <a:pt x="346009" y="140620"/>
                </a:lnTo>
                <a:lnTo>
                  <a:pt x="338121" y="112775"/>
                </a:lnTo>
                <a:lnTo>
                  <a:pt x="325923" y="87026"/>
                </a:lnTo>
                <a:lnTo>
                  <a:pt x="309879" y="63753"/>
                </a:lnTo>
                <a:lnTo>
                  <a:pt x="274192" y="99313"/>
                </a:lnTo>
                <a:lnTo>
                  <a:pt x="271906" y="101600"/>
                </a:lnTo>
                <a:lnTo>
                  <a:pt x="268731" y="102742"/>
                </a:lnTo>
                <a:lnTo>
                  <a:pt x="265683" y="102742"/>
                </a:lnTo>
                <a:lnTo>
                  <a:pt x="262763" y="102742"/>
                </a:lnTo>
                <a:lnTo>
                  <a:pt x="259714" y="101600"/>
                </a:lnTo>
                <a:lnTo>
                  <a:pt x="257428" y="99313"/>
                </a:lnTo>
                <a:lnTo>
                  <a:pt x="252729" y="94741"/>
                </a:lnTo>
                <a:lnTo>
                  <a:pt x="252729" y="87375"/>
                </a:lnTo>
                <a:lnTo>
                  <a:pt x="257428" y="82676"/>
                </a:lnTo>
                <a:lnTo>
                  <a:pt x="293624" y="46482"/>
                </a:lnTo>
                <a:lnTo>
                  <a:pt x="270676" y="28414"/>
                </a:lnTo>
                <a:lnTo>
                  <a:pt x="244824" y="14335"/>
                </a:lnTo>
                <a:lnTo>
                  <a:pt x="216542" y="4708"/>
                </a:lnTo>
                <a:lnTo>
                  <a:pt x="186308" y="0"/>
                </a:lnTo>
                <a:lnTo>
                  <a:pt x="186308" y="53339"/>
                </a:lnTo>
                <a:lnTo>
                  <a:pt x="186308" y="59816"/>
                </a:lnTo>
                <a:lnTo>
                  <a:pt x="180975" y="65150"/>
                </a:lnTo>
                <a:lnTo>
                  <a:pt x="174497" y="65150"/>
                </a:lnTo>
                <a:lnTo>
                  <a:pt x="168020" y="65150"/>
                </a:lnTo>
                <a:lnTo>
                  <a:pt x="162687" y="59816"/>
                </a:lnTo>
                <a:lnTo>
                  <a:pt x="162687" y="53339"/>
                </a:lnTo>
                <a:lnTo>
                  <a:pt x="162687" y="0"/>
                </a:lnTo>
                <a:close/>
              </a:path>
            </a:pathLst>
          </a:custGeom>
          <a:ln w="9144">
            <a:solidFill>
              <a:srgbClr val="1D9ED2"/>
            </a:solidFill>
          </a:ln>
        </p:spPr>
        <p:txBody>
          <a:bodyPr wrap="square" lIns="0" tIns="0" rIns="0" bIns="0" rtlCol="0"/>
          <a:lstStyle/>
          <a:p>
            <a:endParaRPr/>
          </a:p>
        </p:txBody>
      </p:sp>
      <p:sp>
        <p:nvSpPr>
          <p:cNvPr id="21" name="object 21"/>
          <p:cNvSpPr/>
          <p:nvPr/>
        </p:nvSpPr>
        <p:spPr>
          <a:xfrm>
            <a:off x="4454620" y="2442972"/>
            <a:ext cx="445134" cy="472440"/>
          </a:xfrm>
          <a:custGeom>
            <a:avLst/>
            <a:gdLst/>
            <a:ahLst/>
            <a:cxnLst/>
            <a:rect l="l" t="t" r="r" b="b"/>
            <a:pathLst>
              <a:path w="445135" h="472439">
                <a:moveTo>
                  <a:pt x="71024" y="0"/>
                </a:moveTo>
                <a:lnTo>
                  <a:pt x="84578" y="1287"/>
                </a:lnTo>
                <a:lnTo>
                  <a:pt x="97726" y="5159"/>
                </a:lnTo>
                <a:lnTo>
                  <a:pt x="110065" y="11626"/>
                </a:lnTo>
                <a:lnTo>
                  <a:pt x="121189" y="20700"/>
                </a:lnTo>
                <a:lnTo>
                  <a:pt x="98075" y="43814"/>
                </a:lnTo>
                <a:lnTo>
                  <a:pt x="125916" y="27402"/>
                </a:lnTo>
                <a:lnTo>
                  <a:pt x="156210" y="15192"/>
                </a:lnTo>
                <a:lnTo>
                  <a:pt x="188551" y="7578"/>
                </a:lnTo>
                <a:lnTo>
                  <a:pt x="222535" y="4952"/>
                </a:lnTo>
                <a:lnTo>
                  <a:pt x="256520" y="7578"/>
                </a:lnTo>
                <a:lnTo>
                  <a:pt x="288861" y="15192"/>
                </a:lnTo>
                <a:lnTo>
                  <a:pt x="319154" y="27402"/>
                </a:lnTo>
                <a:lnTo>
                  <a:pt x="346995" y="43814"/>
                </a:lnTo>
                <a:lnTo>
                  <a:pt x="323881" y="20700"/>
                </a:lnTo>
                <a:lnTo>
                  <a:pt x="347398" y="5199"/>
                </a:lnTo>
                <a:lnTo>
                  <a:pt x="374094" y="31"/>
                </a:lnTo>
                <a:lnTo>
                  <a:pt x="400766" y="5199"/>
                </a:lnTo>
                <a:lnTo>
                  <a:pt x="424211" y="20700"/>
                </a:lnTo>
                <a:lnTo>
                  <a:pt x="439856" y="44124"/>
                </a:lnTo>
                <a:lnTo>
                  <a:pt x="445071" y="70738"/>
                </a:lnTo>
                <a:lnTo>
                  <a:pt x="439856" y="97353"/>
                </a:lnTo>
                <a:lnTo>
                  <a:pt x="424211" y="120776"/>
                </a:lnTo>
                <a:lnTo>
                  <a:pt x="402367" y="98932"/>
                </a:lnTo>
                <a:lnTo>
                  <a:pt x="418853" y="126678"/>
                </a:lnTo>
                <a:lnTo>
                  <a:pt x="431101" y="156876"/>
                </a:lnTo>
                <a:lnTo>
                  <a:pt x="438729" y="189122"/>
                </a:lnTo>
                <a:lnTo>
                  <a:pt x="441356" y="223012"/>
                </a:lnTo>
                <a:lnTo>
                  <a:pt x="434546" y="277024"/>
                </a:lnTo>
                <a:lnTo>
                  <a:pt x="415258" y="326120"/>
                </a:lnTo>
                <a:lnTo>
                  <a:pt x="385206" y="368619"/>
                </a:lnTo>
                <a:lnTo>
                  <a:pt x="346106" y="402843"/>
                </a:lnTo>
                <a:lnTo>
                  <a:pt x="385730" y="442340"/>
                </a:lnTo>
                <a:lnTo>
                  <a:pt x="389588" y="448161"/>
                </a:lnTo>
                <a:lnTo>
                  <a:pt x="390874" y="454802"/>
                </a:lnTo>
                <a:lnTo>
                  <a:pt x="389588" y="461468"/>
                </a:lnTo>
                <a:lnTo>
                  <a:pt x="385730" y="467360"/>
                </a:lnTo>
                <a:lnTo>
                  <a:pt x="382301" y="470788"/>
                </a:lnTo>
                <a:lnTo>
                  <a:pt x="377729" y="472439"/>
                </a:lnTo>
                <a:lnTo>
                  <a:pt x="373157" y="472439"/>
                </a:lnTo>
                <a:lnTo>
                  <a:pt x="368585" y="472439"/>
                </a:lnTo>
                <a:lnTo>
                  <a:pt x="364013" y="470788"/>
                </a:lnTo>
                <a:lnTo>
                  <a:pt x="360584" y="467360"/>
                </a:lnTo>
                <a:lnTo>
                  <a:pt x="314102" y="420877"/>
                </a:lnTo>
                <a:lnTo>
                  <a:pt x="292651" y="429478"/>
                </a:lnTo>
                <a:lnTo>
                  <a:pt x="270129" y="435768"/>
                </a:lnTo>
                <a:lnTo>
                  <a:pt x="246701" y="439630"/>
                </a:lnTo>
                <a:lnTo>
                  <a:pt x="222535" y="440943"/>
                </a:lnTo>
                <a:lnTo>
                  <a:pt x="198387" y="439630"/>
                </a:lnTo>
                <a:lnTo>
                  <a:pt x="174990" y="435768"/>
                </a:lnTo>
                <a:lnTo>
                  <a:pt x="152473" y="429478"/>
                </a:lnTo>
                <a:lnTo>
                  <a:pt x="130968" y="420877"/>
                </a:lnTo>
                <a:lnTo>
                  <a:pt x="84486" y="467360"/>
                </a:lnTo>
                <a:lnTo>
                  <a:pt x="81057" y="470788"/>
                </a:lnTo>
                <a:lnTo>
                  <a:pt x="76485" y="472439"/>
                </a:lnTo>
                <a:lnTo>
                  <a:pt x="71913" y="472439"/>
                </a:lnTo>
                <a:lnTo>
                  <a:pt x="67341" y="472439"/>
                </a:lnTo>
                <a:lnTo>
                  <a:pt x="62769" y="470788"/>
                </a:lnTo>
                <a:lnTo>
                  <a:pt x="59340" y="467360"/>
                </a:lnTo>
                <a:lnTo>
                  <a:pt x="55483" y="461468"/>
                </a:lnTo>
                <a:lnTo>
                  <a:pt x="54197" y="454802"/>
                </a:lnTo>
                <a:lnTo>
                  <a:pt x="55483" y="448161"/>
                </a:lnTo>
                <a:lnTo>
                  <a:pt x="59340" y="442340"/>
                </a:lnTo>
                <a:lnTo>
                  <a:pt x="98964" y="402843"/>
                </a:lnTo>
                <a:lnTo>
                  <a:pt x="59864" y="368619"/>
                </a:lnTo>
                <a:lnTo>
                  <a:pt x="29813" y="326120"/>
                </a:lnTo>
                <a:lnTo>
                  <a:pt x="10525" y="277024"/>
                </a:lnTo>
                <a:lnTo>
                  <a:pt x="3714" y="223012"/>
                </a:lnTo>
                <a:lnTo>
                  <a:pt x="6342" y="189122"/>
                </a:lnTo>
                <a:lnTo>
                  <a:pt x="13970" y="156876"/>
                </a:lnTo>
                <a:lnTo>
                  <a:pt x="26217" y="126678"/>
                </a:lnTo>
                <a:lnTo>
                  <a:pt x="42703" y="98932"/>
                </a:lnTo>
                <a:lnTo>
                  <a:pt x="20859" y="120776"/>
                </a:lnTo>
                <a:lnTo>
                  <a:pt x="5214" y="97353"/>
                </a:lnTo>
                <a:lnTo>
                  <a:pt x="0" y="70738"/>
                </a:lnTo>
                <a:lnTo>
                  <a:pt x="5214" y="44124"/>
                </a:lnTo>
                <a:lnTo>
                  <a:pt x="20859" y="20700"/>
                </a:lnTo>
                <a:lnTo>
                  <a:pt x="31984" y="11626"/>
                </a:lnTo>
                <a:lnTo>
                  <a:pt x="44323" y="5159"/>
                </a:lnTo>
                <a:lnTo>
                  <a:pt x="57471" y="1287"/>
                </a:lnTo>
                <a:lnTo>
                  <a:pt x="71024" y="0"/>
                </a:lnTo>
                <a:close/>
              </a:path>
            </a:pathLst>
          </a:custGeom>
          <a:ln w="9143">
            <a:solidFill>
              <a:srgbClr val="1D9ED2"/>
            </a:solidFill>
          </a:ln>
        </p:spPr>
        <p:txBody>
          <a:bodyPr wrap="square" lIns="0" tIns="0" rIns="0" bIns="0" rtlCol="0"/>
          <a:lstStyle/>
          <a:p>
            <a:endParaRPr/>
          </a:p>
        </p:txBody>
      </p:sp>
      <p:sp>
        <p:nvSpPr>
          <p:cNvPr id="22" name="object 22"/>
          <p:cNvSpPr txBox="1"/>
          <p:nvPr/>
        </p:nvSpPr>
        <p:spPr>
          <a:xfrm>
            <a:off x="3592448" y="3544316"/>
            <a:ext cx="2171065" cy="1429385"/>
          </a:xfrm>
          <a:prstGeom prst="rect">
            <a:avLst/>
          </a:prstGeom>
        </p:spPr>
        <p:txBody>
          <a:bodyPr vert="horz" wrap="square" lIns="0" tIns="0" rIns="0" bIns="0" rtlCol="0">
            <a:spAutoFit/>
          </a:bodyPr>
          <a:lstStyle/>
          <a:p>
            <a:pPr algn="ctr">
              <a:lnSpc>
                <a:spcPct val="100000"/>
              </a:lnSpc>
            </a:pPr>
            <a:r>
              <a:rPr sz="1600" b="1" spc="-10" dirty="0">
                <a:solidFill>
                  <a:srgbClr val="585858"/>
                </a:solidFill>
                <a:latin typeface="微软雅黑"/>
                <a:cs typeface="微软雅黑"/>
              </a:rPr>
              <a:t>协议安全性</a:t>
            </a:r>
            <a:endParaRPr sz="1600">
              <a:latin typeface="微软雅黑"/>
              <a:cs typeface="微软雅黑"/>
            </a:endParaRPr>
          </a:p>
          <a:p>
            <a:pPr marL="12700" marR="5080" indent="-2540" algn="ctr">
              <a:lnSpc>
                <a:spcPct val="120000"/>
              </a:lnSpc>
              <a:spcBef>
                <a:spcPts val="595"/>
              </a:spcBef>
            </a:pPr>
            <a:r>
              <a:rPr sz="1200" dirty="0">
                <a:latin typeface="微软雅黑"/>
                <a:cs typeface="微软雅黑"/>
              </a:rPr>
              <a:t>主要指该区块链所依托的协议存  在着被攻击的可能性，例如51%  攻击，如果一个节点能够掌控全  网51%的计算能力，就可以伪造  或者篡改区块链的数据。</a:t>
            </a:r>
            <a:endParaRPr sz="1200">
              <a:latin typeface="微软雅黑"/>
              <a:cs typeface="微软雅黑"/>
            </a:endParaRPr>
          </a:p>
        </p:txBody>
      </p:sp>
      <p:sp>
        <p:nvSpPr>
          <p:cNvPr id="23" name="object 23"/>
          <p:cNvSpPr/>
          <p:nvPr/>
        </p:nvSpPr>
        <p:spPr>
          <a:xfrm>
            <a:off x="6331458" y="3076194"/>
            <a:ext cx="2353310" cy="2687320"/>
          </a:xfrm>
          <a:custGeom>
            <a:avLst/>
            <a:gdLst/>
            <a:ahLst/>
            <a:cxnLst/>
            <a:rect l="l" t="t" r="r" b="b"/>
            <a:pathLst>
              <a:path w="2353309" h="2687320">
                <a:moveTo>
                  <a:pt x="0" y="1998471"/>
                </a:moveTo>
                <a:lnTo>
                  <a:pt x="0" y="689609"/>
                </a:lnTo>
                <a:lnTo>
                  <a:pt x="4063" y="649858"/>
                </a:lnTo>
                <a:lnTo>
                  <a:pt x="20510" y="602091"/>
                </a:lnTo>
                <a:lnTo>
                  <a:pt x="48005" y="560704"/>
                </a:lnTo>
                <a:lnTo>
                  <a:pt x="70230" y="539114"/>
                </a:lnTo>
                <a:lnTo>
                  <a:pt x="71627" y="537717"/>
                </a:lnTo>
                <a:lnTo>
                  <a:pt x="1076324" y="28193"/>
                </a:lnTo>
                <a:lnTo>
                  <a:pt x="1136776" y="3936"/>
                </a:lnTo>
                <a:lnTo>
                  <a:pt x="1176527" y="0"/>
                </a:lnTo>
                <a:lnTo>
                  <a:pt x="1186668" y="257"/>
                </a:lnTo>
                <a:lnTo>
                  <a:pt x="1247901" y="13842"/>
                </a:lnTo>
                <a:lnTo>
                  <a:pt x="2254122" y="518794"/>
                </a:lnTo>
                <a:lnTo>
                  <a:pt x="2287645" y="543077"/>
                </a:lnTo>
                <a:lnTo>
                  <a:pt x="2315321" y="573706"/>
                </a:lnTo>
                <a:lnTo>
                  <a:pt x="2336115" y="609645"/>
                </a:lnTo>
                <a:lnTo>
                  <a:pt x="2348991" y="649858"/>
                </a:lnTo>
                <a:lnTo>
                  <a:pt x="2353056" y="689609"/>
                </a:lnTo>
                <a:lnTo>
                  <a:pt x="2353056" y="1998471"/>
                </a:lnTo>
                <a:lnTo>
                  <a:pt x="2348991" y="2038095"/>
                </a:lnTo>
                <a:lnTo>
                  <a:pt x="2329243" y="2092261"/>
                </a:lnTo>
                <a:lnTo>
                  <a:pt x="2295397" y="2137663"/>
                </a:lnTo>
                <a:lnTo>
                  <a:pt x="2225166" y="2182241"/>
                </a:lnTo>
                <a:lnTo>
                  <a:pt x="1292860" y="2648102"/>
                </a:lnTo>
                <a:lnTo>
                  <a:pt x="1235074" y="2676956"/>
                </a:lnTo>
                <a:lnTo>
                  <a:pt x="1196689" y="2685797"/>
                </a:lnTo>
                <a:lnTo>
                  <a:pt x="1176527" y="2686811"/>
                </a:lnTo>
                <a:lnTo>
                  <a:pt x="1166387" y="2686556"/>
                </a:lnTo>
                <a:lnTo>
                  <a:pt x="1117981" y="2676956"/>
                </a:lnTo>
                <a:lnTo>
                  <a:pt x="1060195" y="2648115"/>
                </a:lnTo>
                <a:lnTo>
                  <a:pt x="127888" y="2182241"/>
                </a:lnTo>
                <a:lnTo>
                  <a:pt x="86867" y="2161666"/>
                </a:lnTo>
                <a:lnTo>
                  <a:pt x="39121" y="2116212"/>
                </a:lnTo>
                <a:lnTo>
                  <a:pt x="11955" y="2066119"/>
                </a:lnTo>
                <a:lnTo>
                  <a:pt x="4063" y="2038095"/>
                </a:lnTo>
                <a:lnTo>
                  <a:pt x="0" y="1998471"/>
                </a:lnTo>
              </a:path>
            </a:pathLst>
          </a:custGeom>
          <a:ln w="38100">
            <a:solidFill>
              <a:srgbClr val="D3D3D3"/>
            </a:solidFill>
          </a:ln>
        </p:spPr>
        <p:txBody>
          <a:bodyPr wrap="square" lIns="0" tIns="0" rIns="0" bIns="0" rtlCol="0"/>
          <a:lstStyle/>
          <a:p>
            <a:endParaRPr/>
          </a:p>
        </p:txBody>
      </p:sp>
      <p:sp>
        <p:nvSpPr>
          <p:cNvPr id="24" name="object 24"/>
          <p:cNvSpPr/>
          <p:nvPr/>
        </p:nvSpPr>
        <p:spPr>
          <a:xfrm>
            <a:off x="7050023" y="5131308"/>
            <a:ext cx="913130" cy="330835"/>
          </a:xfrm>
          <a:custGeom>
            <a:avLst/>
            <a:gdLst/>
            <a:ahLst/>
            <a:cxnLst/>
            <a:rect l="l" t="t" r="r" b="b"/>
            <a:pathLst>
              <a:path w="913129" h="330835">
                <a:moveTo>
                  <a:pt x="747522" y="0"/>
                </a:moveTo>
                <a:lnTo>
                  <a:pt x="165353" y="0"/>
                </a:lnTo>
                <a:lnTo>
                  <a:pt x="121399" y="5907"/>
                </a:lnTo>
                <a:lnTo>
                  <a:pt x="81900" y="22577"/>
                </a:lnTo>
                <a:lnTo>
                  <a:pt x="48434" y="48434"/>
                </a:lnTo>
                <a:lnTo>
                  <a:pt x="22577" y="81900"/>
                </a:lnTo>
                <a:lnTo>
                  <a:pt x="5907" y="121399"/>
                </a:lnTo>
                <a:lnTo>
                  <a:pt x="0" y="165354"/>
                </a:lnTo>
                <a:lnTo>
                  <a:pt x="5907" y="209308"/>
                </a:lnTo>
                <a:lnTo>
                  <a:pt x="22577" y="248807"/>
                </a:lnTo>
                <a:lnTo>
                  <a:pt x="48434" y="282273"/>
                </a:lnTo>
                <a:lnTo>
                  <a:pt x="81900" y="308130"/>
                </a:lnTo>
                <a:lnTo>
                  <a:pt x="121399" y="324800"/>
                </a:lnTo>
                <a:lnTo>
                  <a:pt x="165353" y="330708"/>
                </a:lnTo>
                <a:lnTo>
                  <a:pt x="747522" y="330708"/>
                </a:lnTo>
                <a:lnTo>
                  <a:pt x="791476" y="324800"/>
                </a:lnTo>
                <a:lnTo>
                  <a:pt x="830975" y="308130"/>
                </a:lnTo>
                <a:lnTo>
                  <a:pt x="864441" y="282273"/>
                </a:lnTo>
                <a:lnTo>
                  <a:pt x="890298" y="248807"/>
                </a:lnTo>
                <a:lnTo>
                  <a:pt x="906968" y="209308"/>
                </a:lnTo>
                <a:lnTo>
                  <a:pt x="912876" y="165354"/>
                </a:lnTo>
                <a:lnTo>
                  <a:pt x="906968" y="121399"/>
                </a:lnTo>
                <a:lnTo>
                  <a:pt x="890298" y="81900"/>
                </a:lnTo>
                <a:lnTo>
                  <a:pt x="864441" y="48434"/>
                </a:lnTo>
                <a:lnTo>
                  <a:pt x="830975" y="22577"/>
                </a:lnTo>
                <a:lnTo>
                  <a:pt x="791476" y="5907"/>
                </a:lnTo>
                <a:lnTo>
                  <a:pt x="747522" y="0"/>
                </a:lnTo>
                <a:close/>
              </a:path>
            </a:pathLst>
          </a:custGeom>
          <a:solidFill>
            <a:srgbClr val="F6C000"/>
          </a:solidFill>
        </p:spPr>
        <p:txBody>
          <a:bodyPr wrap="square" lIns="0" tIns="0" rIns="0" bIns="0" rtlCol="0"/>
          <a:lstStyle/>
          <a:p>
            <a:endParaRPr/>
          </a:p>
        </p:txBody>
      </p:sp>
      <p:sp>
        <p:nvSpPr>
          <p:cNvPr id="25" name="object 25"/>
          <p:cNvSpPr txBox="1"/>
          <p:nvPr/>
        </p:nvSpPr>
        <p:spPr>
          <a:xfrm>
            <a:off x="7412863" y="5191886"/>
            <a:ext cx="190500" cy="180340"/>
          </a:xfrm>
          <a:prstGeom prst="rect">
            <a:avLst/>
          </a:prstGeom>
        </p:spPr>
        <p:txBody>
          <a:bodyPr vert="horz" wrap="square" lIns="0" tIns="0" rIns="0" bIns="0" rtlCol="0">
            <a:spAutoFit/>
          </a:bodyPr>
          <a:lstStyle/>
          <a:p>
            <a:pPr marL="12700">
              <a:lnSpc>
                <a:spcPct val="100000"/>
              </a:lnSpc>
            </a:pPr>
            <a:r>
              <a:rPr sz="1100" dirty="0">
                <a:solidFill>
                  <a:srgbClr val="F9F9F9"/>
                </a:solidFill>
                <a:latin typeface="微软雅黑"/>
                <a:cs typeface="微软雅黑"/>
              </a:rPr>
              <a:t>03</a:t>
            </a:r>
            <a:endParaRPr sz="1100">
              <a:latin typeface="微软雅黑"/>
              <a:cs typeface="微软雅黑"/>
            </a:endParaRPr>
          </a:p>
        </p:txBody>
      </p:sp>
      <p:sp>
        <p:nvSpPr>
          <p:cNvPr id="26" name="object 26"/>
          <p:cNvSpPr/>
          <p:nvPr/>
        </p:nvSpPr>
        <p:spPr>
          <a:xfrm>
            <a:off x="7284687" y="2442972"/>
            <a:ext cx="445134" cy="472440"/>
          </a:xfrm>
          <a:custGeom>
            <a:avLst/>
            <a:gdLst/>
            <a:ahLst/>
            <a:cxnLst/>
            <a:rect l="l" t="t" r="r" b="b"/>
            <a:pathLst>
              <a:path w="445134" h="472439">
                <a:moveTo>
                  <a:pt x="106457" y="98932"/>
                </a:moveTo>
                <a:lnTo>
                  <a:pt x="42703" y="98932"/>
                </a:lnTo>
                <a:lnTo>
                  <a:pt x="26217" y="126678"/>
                </a:lnTo>
                <a:lnTo>
                  <a:pt x="13970" y="156876"/>
                </a:lnTo>
                <a:lnTo>
                  <a:pt x="6342" y="189122"/>
                </a:lnTo>
                <a:lnTo>
                  <a:pt x="3714" y="223012"/>
                </a:lnTo>
                <a:lnTo>
                  <a:pt x="10525" y="277024"/>
                </a:lnTo>
                <a:lnTo>
                  <a:pt x="29813" y="326120"/>
                </a:lnTo>
                <a:lnTo>
                  <a:pt x="59864" y="368619"/>
                </a:lnTo>
                <a:lnTo>
                  <a:pt x="98964" y="402843"/>
                </a:lnTo>
                <a:lnTo>
                  <a:pt x="59340" y="442340"/>
                </a:lnTo>
                <a:lnTo>
                  <a:pt x="55483" y="448161"/>
                </a:lnTo>
                <a:lnTo>
                  <a:pt x="54197" y="454802"/>
                </a:lnTo>
                <a:lnTo>
                  <a:pt x="55483" y="461468"/>
                </a:lnTo>
                <a:lnTo>
                  <a:pt x="59340" y="467360"/>
                </a:lnTo>
                <a:lnTo>
                  <a:pt x="62769" y="470788"/>
                </a:lnTo>
                <a:lnTo>
                  <a:pt x="67341" y="472439"/>
                </a:lnTo>
                <a:lnTo>
                  <a:pt x="76485" y="472439"/>
                </a:lnTo>
                <a:lnTo>
                  <a:pt x="81057" y="470788"/>
                </a:lnTo>
                <a:lnTo>
                  <a:pt x="130968" y="420877"/>
                </a:lnTo>
                <a:lnTo>
                  <a:pt x="364198" y="420877"/>
                </a:lnTo>
                <a:lnTo>
                  <a:pt x="346106" y="402843"/>
                </a:lnTo>
                <a:lnTo>
                  <a:pt x="353361" y="396493"/>
                </a:lnTo>
                <a:lnTo>
                  <a:pt x="210724" y="396493"/>
                </a:lnTo>
                <a:lnTo>
                  <a:pt x="183542" y="392531"/>
                </a:lnTo>
                <a:lnTo>
                  <a:pt x="157861" y="384508"/>
                </a:lnTo>
                <a:lnTo>
                  <a:pt x="134036" y="372794"/>
                </a:lnTo>
                <a:lnTo>
                  <a:pt x="112426" y="357758"/>
                </a:lnTo>
                <a:lnTo>
                  <a:pt x="128503" y="341756"/>
                </a:lnTo>
                <a:lnTo>
                  <a:pt x="95154" y="341756"/>
                </a:lnTo>
                <a:lnTo>
                  <a:pt x="78023" y="320482"/>
                </a:lnTo>
                <a:lnTo>
                  <a:pt x="64404" y="296719"/>
                </a:lnTo>
                <a:lnTo>
                  <a:pt x="54667" y="270837"/>
                </a:lnTo>
                <a:lnTo>
                  <a:pt x="49180" y="243204"/>
                </a:lnTo>
                <a:lnTo>
                  <a:pt x="100107" y="243204"/>
                </a:lnTo>
                <a:lnTo>
                  <a:pt x="105314" y="237870"/>
                </a:lnTo>
                <a:lnTo>
                  <a:pt x="105314" y="224916"/>
                </a:lnTo>
                <a:lnTo>
                  <a:pt x="100107" y="219582"/>
                </a:lnTo>
                <a:lnTo>
                  <a:pt x="48037" y="219582"/>
                </a:lnTo>
                <a:lnTo>
                  <a:pt x="51131" y="190023"/>
                </a:lnTo>
                <a:lnTo>
                  <a:pt x="58975" y="162179"/>
                </a:lnTo>
                <a:lnTo>
                  <a:pt x="71129" y="136429"/>
                </a:lnTo>
                <a:lnTo>
                  <a:pt x="87153" y="113156"/>
                </a:lnTo>
                <a:lnTo>
                  <a:pt x="120681" y="113156"/>
                </a:lnTo>
                <a:lnTo>
                  <a:pt x="106457" y="98932"/>
                </a:lnTo>
                <a:close/>
              </a:path>
              <a:path w="445134" h="472439">
                <a:moveTo>
                  <a:pt x="364198" y="420877"/>
                </a:moveTo>
                <a:lnTo>
                  <a:pt x="314102" y="420877"/>
                </a:lnTo>
                <a:lnTo>
                  <a:pt x="364013" y="470788"/>
                </a:lnTo>
                <a:lnTo>
                  <a:pt x="368585" y="472439"/>
                </a:lnTo>
                <a:lnTo>
                  <a:pt x="377729" y="472439"/>
                </a:lnTo>
                <a:lnTo>
                  <a:pt x="382301" y="470788"/>
                </a:lnTo>
                <a:lnTo>
                  <a:pt x="385730" y="467360"/>
                </a:lnTo>
                <a:lnTo>
                  <a:pt x="389588" y="461468"/>
                </a:lnTo>
                <a:lnTo>
                  <a:pt x="390874" y="454802"/>
                </a:lnTo>
                <a:lnTo>
                  <a:pt x="389588" y="448161"/>
                </a:lnTo>
                <a:lnTo>
                  <a:pt x="385730" y="442340"/>
                </a:lnTo>
                <a:lnTo>
                  <a:pt x="364198" y="420877"/>
                </a:lnTo>
                <a:close/>
              </a:path>
              <a:path w="445134" h="472439">
                <a:moveTo>
                  <a:pt x="314102" y="420877"/>
                </a:moveTo>
                <a:lnTo>
                  <a:pt x="130968" y="420877"/>
                </a:lnTo>
                <a:lnTo>
                  <a:pt x="152473" y="429478"/>
                </a:lnTo>
                <a:lnTo>
                  <a:pt x="174990" y="435768"/>
                </a:lnTo>
                <a:lnTo>
                  <a:pt x="198387" y="439630"/>
                </a:lnTo>
                <a:lnTo>
                  <a:pt x="222535" y="440943"/>
                </a:lnTo>
                <a:lnTo>
                  <a:pt x="246701" y="439630"/>
                </a:lnTo>
                <a:lnTo>
                  <a:pt x="270129" y="435768"/>
                </a:lnTo>
                <a:lnTo>
                  <a:pt x="292651" y="429478"/>
                </a:lnTo>
                <a:lnTo>
                  <a:pt x="314102" y="420877"/>
                </a:lnTo>
                <a:close/>
              </a:path>
              <a:path w="445134" h="472439">
                <a:moveTo>
                  <a:pt x="229012" y="348106"/>
                </a:moveTo>
                <a:lnTo>
                  <a:pt x="216058" y="348106"/>
                </a:lnTo>
                <a:lnTo>
                  <a:pt x="210724" y="353440"/>
                </a:lnTo>
                <a:lnTo>
                  <a:pt x="210724" y="396493"/>
                </a:lnTo>
                <a:lnTo>
                  <a:pt x="234346" y="396493"/>
                </a:lnTo>
                <a:lnTo>
                  <a:pt x="234346" y="353440"/>
                </a:lnTo>
                <a:lnTo>
                  <a:pt x="229012" y="348106"/>
                </a:lnTo>
                <a:close/>
              </a:path>
              <a:path w="445134" h="472439">
                <a:moveTo>
                  <a:pt x="317531" y="309372"/>
                </a:moveTo>
                <a:lnTo>
                  <a:pt x="310038" y="309372"/>
                </a:lnTo>
                <a:lnTo>
                  <a:pt x="305466" y="313943"/>
                </a:lnTo>
                <a:lnTo>
                  <a:pt x="300767" y="318515"/>
                </a:lnTo>
                <a:lnTo>
                  <a:pt x="300878" y="326120"/>
                </a:lnTo>
                <a:lnTo>
                  <a:pt x="332771" y="357758"/>
                </a:lnTo>
                <a:lnTo>
                  <a:pt x="311106" y="372794"/>
                </a:lnTo>
                <a:lnTo>
                  <a:pt x="287274" y="384508"/>
                </a:lnTo>
                <a:lnTo>
                  <a:pt x="261584" y="392531"/>
                </a:lnTo>
                <a:lnTo>
                  <a:pt x="234346" y="396493"/>
                </a:lnTo>
                <a:lnTo>
                  <a:pt x="353361" y="396493"/>
                </a:lnTo>
                <a:lnTo>
                  <a:pt x="385206" y="368619"/>
                </a:lnTo>
                <a:lnTo>
                  <a:pt x="404201" y="341756"/>
                </a:lnTo>
                <a:lnTo>
                  <a:pt x="350043" y="341756"/>
                </a:lnTo>
                <a:lnTo>
                  <a:pt x="322230" y="313943"/>
                </a:lnTo>
                <a:lnTo>
                  <a:pt x="317531" y="309372"/>
                </a:lnTo>
                <a:close/>
              </a:path>
              <a:path w="445134" h="472439">
                <a:moveTo>
                  <a:pt x="135032" y="309372"/>
                </a:moveTo>
                <a:lnTo>
                  <a:pt x="127539" y="309372"/>
                </a:lnTo>
                <a:lnTo>
                  <a:pt x="95154" y="341756"/>
                </a:lnTo>
                <a:lnTo>
                  <a:pt x="128503" y="341756"/>
                </a:lnTo>
                <a:lnTo>
                  <a:pt x="144192" y="326120"/>
                </a:lnTo>
                <a:lnTo>
                  <a:pt x="144303" y="318515"/>
                </a:lnTo>
                <a:lnTo>
                  <a:pt x="139604" y="313943"/>
                </a:lnTo>
                <a:lnTo>
                  <a:pt x="135032" y="309372"/>
                </a:lnTo>
                <a:close/>
              </a:path>
              <a:path w="445134" h="472439">
                <a:moveTo>
                  <a:pt x="410819" y="113156"/>
                </a:moveTo>
                <a:lnTo>
                  <a:pt x="357917" y="113156"/>
                </a:lnTo>
                <a:lnTo>
                  <a:pt x="373961" y="136429"/>
                </a:lnTo>
                <a:lnTo>
                  <a:pt x="386159" y="162178"/>
                </a:lnTo>
                <a:lnTo>
                  <a:pt x="394047" y="190023"/>
                </a:lnTo>
                <a:lnTo>
                  <a:pt x="397160" y="219582"/>
                </a:lnTo>
                <a:lnTo>
                  <a:pt x="345090" y="219582"/>
                </a:lnTo>
                <a:lnTo>
                  <a:pt x="339756" y="224916"/>
                </a:lnTo>
                <a:lnTo>
                  <a:pt x="339756" y="237870"/>
                </a:lnTo>
                <a:lnTo>
                  <a:pt x="345090" y="243204"/>
                </a:lnTo>
                <a:lnTo>
                  <a:pt x="396017" y="243204"/>
                </a:lnTo>
                <a:lnTo>
                  <a:pt x="390459" y="270837"/>
                </a:lnTo>
                <a:lnTo>
                  <a:pt x="380698" y="296719"/>
                </a:lnTo>
                <a:lnTo>
                  <a:pt x="367103" y="320482"/>
                </a:lnTo>
                <a:lnTo>
                  <a:pt x="350043" y="341756"/>
                </a:lnTo>
                <a:lnTo>
                  <a:pt x="404201" y="341756"/>
                </a:lnTo>
                <a:lnTo>
                  <a:pt x="415258" y="326120"/>
                </a:lnTo>
                <a:lnTo>
                  <a:pt x="434546" y="277024"/>
                </a:lnTo>
                <a:lnTo>
                  <a:pt x="441356" y="223012"/>
                </a:lnTo>
                <a:lnTo>
                  <a:pt x="438729" y="189122"/>
                </a:lnTo>
                <a:lnTo>
                  <a:pt x="431101" y="156876"/>
                </a:lnTo>
                <a:lnTo>
                  <a:pt x="418853" y="126678"/>
                </a:lnTo>
                <a:lnTo>
                  <a:pt x="410819" y="113156"/>
                </a:lnTo>
                <a:close/>
              </a:path>
              <a:path w="445134" h="472439">
                <a:moveTo>
                  <a:pt x="229139" y="129412"/>
                </a:moveTo>
                <a:lnTo>
                  <a:pt x="216058" y="129412"/>
                </a:lnTo>
                <a:lnTo>
                  <a:pt x="210724" y="134747"/>
                </a:lnTo>
                <a:lnTo>
                  <a:pt x="210724" y="212978"/>
                </a:lnTo>
                <a:lnTo>
                  <a:pt x="204628" y="216788"/>
                </a:lnTo>
                <a:lnTo>
                  <a:pt x="200564" y="223647"/>
                </a:lnTo>
                <a:lnTo>
                  <a:pt x="200564" y="231393"/>
                </a:lnTo>
                <a:lnTo>
                  <a:pt x="202301" y="239916"/>
                </a:lnTo>
                <a:lnTo>
                  <a:pt x="207025" y="246903"/>
                </a:lnTo>
                <a:lnTo>
                  <a:pt x="214012" y="251628"/>
                </a:lnTo>
                <a:lnTo>
                  <a:pt x="222535" y="253364"/>
                </a:lnTo>
                <a:lnTo>
                  <a:pt x="230409" y="253364"/>
                </a:lnTo>
                <a:lnTo>
                  <a:pt x="237267" y="249300"/>
                </a:lnTo>
                <a:lnTo>
                  <a:pt x="241077" y="243204"/>
                </a:lnTo>
                <a:lnTo>
                  <a:pt x="293528" y="243204"/>
                </a:lnTo>
                <a:lnTo>
                  <a:pt x="298735" y="237870"/>
                </a:lnTo>
                <a:lnTo>
                  <a:pt x="298735" y="224916"/>
                </a:lnTo>
                <a:lnTo>
                  <a:pt x="293528" y="219582"/>
                </a:lnTo>
                <a:lnTo>
                  <a:pt x="241077" y="219582"/>
                </a:lnTo>
                <a:lnTo>
                  <a:pt x="239426" y="216915"/>
                </a:lnTo>
                <a:lnTo>
                  <a:pt x="237140" y="214629"/>
                </a:lnTo>
                <a:lnTo>
                  <a:pt x="234473" y="212978"/>
                </a:lnTo>
                <a:lnTo>
                  <a:pt x="234473" y="134747"/>
                </a:lnTo>
                <a:lnTo>
                  <a:pt x="229139" y="129412"/>
                </a:lnTo>
                <a:close/>
              </a:path>
              <a:path w="445134" h="472439">
                <a:moveTo>
                  <a:pt x="120681" y="113156"/>
                </a:moveTo>
                <a:lnTo>
                  <a:pt x="87153" y="113156"/>
                </a:lnTo>
                <a:lnTo>
                  <a:pt x="125253" y="151002"/>
                </a:lnTo>
                <a:lnTo>
                  <a:pt x="128301" y="152145"/>
                </a:lnTo>
                <a:lnTo>
                  <a:pt x="134270" y="152145"/>
                </a:lnTo>
                <a:lnTo>
                  <a:pt x="137318" y="151002"/>
                </a:lnTo>
                <a:lnTo>
                  <a:pt x="139604" y="148716"/>
                </a:lnTo>
                <a:lnTo>
                  <a:pt x="144303" y="144144"/>
                </a:lnTo>
                <a:lnTo>
                  <a:pt x="144303" y="136778"/>
                </a:lnTo>
                <a:lnTo>
                  <a:pt x="120681" y="113156"/>
                </a:lnTo>
                <a:close/>
              </a:path>
              <a:path w="445134" h="472439">
                <a:moveTo>
                  <a:pt x="440890" y="49402"/>
                </a:moveTo>
                <a:lnTo>
                  <a:pt x="234346" y="49402"/>
                </a:lnTo>
                <a:lnTo>
                  <a:pt x="264580" y="54111"/>
                </a:lnTo>
                <a:lnTo>
                  <a:pt x="292862" y="63738"/>
                </a:lnTo>
                <a:lnTo>
                  <a:pt x="318714" y="77817"/>
                </a:lnTo>
                <a:lnTo>
                  <a:pt x="341661" y="95885"/>
                </a:lnTo>
                <a:lnTo>
                  <a:pt x="300767" y="136778"/>
                </a:lnTo>
                <a:lnTo>
                  <a:pt x="300767" y="144144"/>
                </a:lnTo>
                <a:lnTo>
                  <a:pt x="305466" y="148716"/>
                </a:lnTo>
                <a:lnTo>
                  <a:pt x="307752" y="151002"/>
                </a:lnTo>
                <a:lnTo>
                  <a:pt x="310800" y="152145"/>
                </a:lnTo>
                <a:lnTo>
                  <a:pt x="316769" y="152145"/>
                </a:lnTo>
                <a:lnTo>
                  <a:pt x="319944" y="151002"/>
                </a:lnTo>
                <a:lnTo>
                  <a:pt x="357917" y="113156"/>
                </a:lnTo>
                <a:lnTo>
                  <a:pt x="410819" y="113156"/>
                </a:lnTo>
                <a:lnTo>
                  <a:pt x="402367" y="98932"/>
                </a:lnTo>
                <a:lnTo>
                  <a:pt x="438801" y="98932"/>
                </a:lnTo>
                <a:lnTo>
                  <a:pt x="439856" y="97353"/>
                </a:lnTo>
                <a:lnTo>
                  <a:pt x="445071" y="70738"/>
                </a:lnTo>
                <a:lnTo>
                  <a:pt x="440890" y="49402"/>
                </a:lnTo>
                <a:close/>
              </a:path>
              <a:path w="445134" h="472439">
                <a:moveTo>
                  <a:pt x="71024" y="0"/>
                </a:moveTo>
                <a:lnTo>
                  <a:pt x="31984" y="11626"/>
                </a:lnTo>
                <a:lnTo>
                  <a:pt x="5214" y="44124"/>
                </a:lnTo>
                <a:lnTo>
                  <a:pt x="0" y="70738"/>
                </a:lnTo>
                <a:lnTo>
                  <a:pt x="5214" y="97353"/>
                </a:lnTo>
                <a:lnTo>
                  <a:pt x="20859" y="120776"/>
                </a:lnTo>
                <a:lnTo>
                  <a:pt x="42703" y="98932"/>
                </a:lnTo>
                <a:lnTo>
                  <a:pt x="106457" y="98932"/>
                </a:lnTo>
                <a:lnTo>
                  <a:pt x="152209" y="63738"/>
                </a:lnTo>
                <a:lnTo>
                  <a:pt x="210724" y="49402"/>
                </a:lnTo>
                <a:lnTo>
                  <a:pt x="440890" y="49402"/>
                </a:lnTo>
                <a:lnTo>
                  <a:pt x="439856" y="44124"/>
                </a:lnTo>
                <a:lnTo>
                  <a:pt x="439649" y="43814"/>
                </a:lnTo>
                <a:lnTo>
                  <a:pt x="98075" y="43814"/>
                </a:lnTo>
                <a:lnTo>
                  <a:pt x="121189" y="20700"/>
                </a:lnTo>
                <a:lnTo>
                  <a:pt x="110065" y="11626"/>
                </a:lnTo>
                <a:lnTo>
                  <a:pt x="97726" y="5159"/>
                </a:lnTo>
                <a:lnTo>
                  <a:pt x="84578" y="1287"/>
                </a:lnTo>
                <a:lnTo>
                  <a:pt x="71024" y="0"/>
                </a:lnTo>
                <a:close/>
              </a:path>
              <a:path w="445134" h="472439">
                <a:moveTo>
                  <a:pt x="438801" y="98932"/>
                </a:moveTo>
                <a:lnTo>
                  <a:pt x="402367" y="98932"/>
                </a:lnTo>
                <a:lnTo>
                  <a:pt x="424211" y="120776"/>
                </a:lnTo>
                <a:lnTo>
                  <a:pt x="438801" y="98932"/>
                </a:lnTo>
                <a:close/>
              </a:path>
              <a:path w="445134" h="472439">
                <a:moveTo>
                  <a:pt x="234346" y="49402"/>
                </a:moveTo>
                <a:lnTo>
                  <a:pt x="210724" y="49402"/>
                </a:lnTo>
                <a:lnTo>
                  <a:pt x="210724" y="109219"/>
                </a:lnTo>
                <a:lnTo>
                  <a:pt x="216058" y="114553"/>
                </a:lnTo>
                <a:lnTo>
                  <a:pt x="229012" y="114553"/>
                </a:lnTo>
                <a:lnTo>
                  <a:pt x="234346" y="109219"/>
                </a:lnTo>
                <a:lnTo>
                  <a:pt x="234346" y="49402"/>
                </a:lnTo>
                <a:close/>
              </a:path>
              <a:path w="445134" h="472439">
                <a:moveTo>
                  <a:pt x="222535" y="4952"/>
                </a:moveTo>
                <a:lnTo>
                  <a:pt x="188551" y="7578"/>
                </a:lnTo>
                <a:lnTo>
                  <a:pt x="156209" y="15192"/>
                </a:lnTo>
                <a:lnTo>
                  <a:pt x="125916" y="27402"/>
                </a:lnTo>
                <a:lnTo>
                  <a:pt x="98075" y="43814"/>
                </a:lnTo>
                <a:lnTo>
                  <a:pt x="346995" y="43814"/>
                </a:lnTo>
                <a:lnTo>
                  <a:pt x="319154" y="27402"/>
                </a:lnTo>
                <a:lnTo>
                  <a:pt x="288861" y="15192"/>
                </a:lnTo>
                <a:lnTo>
                  <a:pt x="256520" y="7578"/>
                </a:lnTo>
                <a:lnTo>
                  <a:pt x="222535" y="4952"/>
                </a:lnTo>
                <a:close/>
              </a:path>
              <a:path w="445134" h="472439">
                <a:moveTo>
                  <a:pt x="374094" y="31"/>
                </a:moveTo>
                <a:lnTo>
                  <a:pt x="347398" y="5199"/>
                </a:lnTo>
                <a:lnTo>
                  <a:pt x="323881" y="20700"/>
                </a:lnTo>
                <a:lnTo>
                  <a:pt x="346995" y="43814"/>
                </a:lnTo>
                <a:lnTo>
                  <a:pt x="439649" y="43814"/>
                </a:lnTo>
                <a:lnTo>
                  <a:pt x="424211" y="20700"/>
                </a:lnTo>
                <a:lnTo>
                  <a:pt x="400766" y="5199"/>
                </a:lnTo>
                <a:lnTo>
                  <a:pt x="374094" y="31"/>
                </a:lnTo>
                <a:close/>
              </a:path>
            </a:pathLst>
          </a:custGeom>
          <a:solidFill>
            <a:srgbClr val="F6C000"/>
          </a:solidFill>
        </p:spPr>
        <p:txBody>
          <a:bodyPr wrap="square" lIns="0" tIns="0" rIns="0" bIns="0" rtlCol="0"/>
          <a:lstStyle/>
          <a:p>
            <a:endParaRPr/>
          </a:p>
        </p:txBody>
      </p:sp>
      <p:sp>
        <p:nvSpPr>
          <p:cNvPr id="27" name="object 27"/>
          <p:cNvSpPr txBox="1"/>
          <p:nvPr/>
        </p:nvSpPr>
        <p:spPr>
          <a:xfrm>
            <a:off x="6427978" y="3544316"/>
            <a:ext cx="2159000" cy="1429385"/>
          </a:xfrm>
          <a:prstGeom prst="rect">
            <a:avLst/>
          </a:prstGeom>
        </p:spPr>
        <p:txBody>
          <a:bodyPr vert="horz" wrap="square" lIns="0" tIns="0" rIns="0" bIns="0" rtlCol="0">
            <a:spAutoFit/>
          </a:bodyPr>
          <a:lstStyle/>
          <a:p>
            <a:pPr marL="1270" algn="ctr">
              <a:lnSpc>
                <a:spcPct val="100000"/>
              </a:lnSpc>
            </a:pPr>
            <a:r>
              <a:rPr sz="1600" b="1" spc="-10" dirty="0">
                <a:solidFill>
                  <a:srgbClr val="585858"/>
                </a:solidFill>
                <a:latin typeface="微软雅黑"/>
                <a:cs typeface="微软雅黑"/>
              </a:rPr>
              <a:t>使用安全性</a:t>
            </a:r>
            <a:endParaRPr sz="1600">
              <a:latin typeface="微软雅黑"/>
              <a:cs typeface="微软雅黑"/>
            </a:endParaRPr>
          </a:p>
          <a:p>
            <a:pPr marL="12700" marR="5080" algn="ctr">
              <a:lnSpc>
                <a:spcPct val="120000"/>
              </a:lnSpc>
              <a:spcBef>
                <a:spcPts val="595"/>
              </a:spcBef>
            </a:pPr>
            <a:r>
              <a:rPr sz="1200" dirty="0">
                <a:latin typeface="微软雅黑"/>
                <a:cs typeface="微软雅黑"/>
              </a:rPr>
              <a:t>区块链有着无法篡改、不可伪造  等特点，但必须在私钥安全的前  提之下。一旦用户使用不当，造  成私钥丢失，就会给区块链系统  带来危险。</a:t>
            </a:r>
            <a:endParaRPr sz="1200">
              <a:latin typeface="微软雅黑"/>
              <a:cs typeface="微软雅黑"/>
            </a:endParaRPr>
          </a:p>
        </p:txBody>
      </p:sp>
      <p:sp>
        <p:nvSpPr>
          <p:cNvPr id="28" name="object 28"/>
          <p:cNvSpPr/>
          <p:nvPr/>
        </p:nvSpPr>
        <p:spPr>
          <a:xfrm>
            <a:off x="9161526" y="3076194"/>
            <a:ext cx="2353310" cy="2687320"/>
          </a:xfrm>
          <a:custGeom>
            <a:avLst/>
            <a:gdLst/>
            <a:ahLst/>
            <a:cxnLst/>
            <a:rect l="l" t="t" r="r" b="b"/>
            <a:pathLst>
              <a:path w="2353309" h="2687320">
                <a:moveTo>
                  <a:pt x="0" y="1998471"/>
                </a:moveTo>
                <a:lnTo>
                  <a:pt x="0" y="689609"/>
                </a:lnTo>
                <a:lnTo>
                  <a:pt x="4064" y="649858"/>
                </a:lnTo>
                <a:lnTo>
                  <a:pt x="10787" y="625302"/>
                </a:lnTo>
                <a:lnTo>
                  <a:pt x="20510" y="602091"/>
                </a:lnTo>
                <a:lnTo>
                  <a:pt x="32996" y="580475"/>
                </a:lnTo>
                <a:lnTo>
                  <a:pt x="48005" y="560704"/>
                </a:lnTo>
                <a:lnTo>
                  <a:pt x="70230" y="539114"/>
                </a:lnTo>
                <a:lnTo>
                  <a:pt x="71627" y="537717"/>
                </a:lnTo>
                <a:lnTo>
                  <a:pt x="1076325" y="28193"/>
                </a:lnTo>
                <a:lnTo>
                  <a:pt x="1136777" y="3936"/>
                </a:lnTo>
                <a:lnTo>
                  <a:pt x="1176527" y="0"/>
                </a:lnTo>
                <a:lnTo>
                  <a:pt x="1186668" y="257"/>
                </a:lnTo>
                <a:lnTo>
                  <a:pt x="1247902" y="13842"/>
                </a:lnTo>
                <a:lnTo>
                  <a:pt x="2254123" y="518794"/>
                </a:lnTo>
                <a:lnTo>
                  <a:pt x="2287645" y="543077"/>
                </a:lnTo>
                <a:lnTo>
                  <a:pt x="2315321" y="573706"/>
                </a:lnTo>
                <a:lnTo>
                  <a:pt x="2336115" y="609645"/>
                </a:lnTo>
                <a:lnTo>
                  <a:pt x="2348992" y="649858"/>
                </a:lnTo>
                <a:lnTo>
                  <a:pt x="2353055" y="689609"/>
                </a:lnTo>
                <a:lnTo>
                  <a:pt x="2353055" y="1998471"/>
                </a:lnTo>
                <a:lnTo>
                  <a:pt x="2348992" y="2038095"/>
                </a:lnTo>
                <a:lnTo>
                  <a:pt x="2341046" y="2066119"/>
                </a:lnTo>
                <a:lnTo>
                  <a:pt x="2313916" y="2116212"/>
                </a:lnTo>
                <a:lnTo>
                  <a:pt x="2266188" y="2161666"/>
                </a:lnTo>
                <a:lnTo>
                  <a:pt x="2225167" y="2182241"/>
                </a:lnTo>
                <a:lnTo>
                  <a:pt x="1292859" y="2648102"/>
                </a:lnTo>
                <a:lnTo>
                  <a:pt x="1235075" y="2676956"/>
                </a:lnTo>
                <a:lnTo>
                  <a:pt x="1196689" y="2685797"/>
                </a:lnTo>
                <a:lnTo>
                  <a:pt x="1176527" y="2686811"/>
                </a:lnTo>
                <a:lnTo>
                  <a:pt x="1166387" y="2686556"/>
                </a:lnTo>
                <a:lnTo>
                  <a:pt x="1117980" y="2676956"/>
                </a:lnTo>
                <a:lnTo>
                  <a:pt x="1060196" y="2648115"/>
                </a:lnTo>
                <a:lnTo>
                  <a:pt x="127889" y="2182241"/>
                </a:lnTo>
                <a:lnTo>
                  <a:pt x="86868" y="2161666"/>
                </a:lnTo>
                <a:lnTo>
                  <a:pt x="39121" y="2116212"/>
                </a:lnTo>
                <a:lnTo>
                  <a:pt x="11955" y="2066119"/>
                </a:lnTo>
                <a:lnTo>
                  <a:pt x="4064" y="2038095"/>
                </a:lnTo>
                <a:lnTo>
                  <a:pt x="0" y="1998471"/>
                </a:lnTo>
                <a:close/>
              </a:path>
            </a:pathLst>
          </a:custGeom>
          <a:ln w="38100">
            <a:solidFill>
              <a:srgbClr val="D3D3D3"/>
            </a:solidFill>
          </a:ln>
        </p:spPr>
        <p:txBody>
          <a:bodyPr wrap="square" lIns="0" tIns="0" rIns="0" bIns="0" rtlCol="0"/>
          <a:lstStyle/>
          <a:p>
            <a:endParaRPr/>
          </a:p>
        </p:txBody>
      </p:sp>
      <p:sp>
        <p:nvSpPr>
          <p:cNvPr id="29" name="object 29"/>
          <p:cNvSpPr/>
          <p:nvPr/>
        </p:nvSpPr>
        <p:spPr>
          <a:xfrm>
            <a:off x="9881616" y="5131308"/>
            <a:ext cx="913130" cy="330835"/>
          </a:xfrm>
          <a:custGeom>
            <a:avLst/>
            <a:gdLst/>
            <a:ahLst/>
            <a:cxnLst/>
            <a:rect l="l" t="t" r="r" b="b"/>
            <a:pathLst>
              <a:path w="913129" h="330835">
                <a:moveTo>
                  <a:pt x="747522" y="0"/>
                </a:moveTo>
                <a:lnTo>
                  <a:pt x="165353" y="0"/>
                </a:lnTo>
                <a:lnTo>
                  <a:pt x="121399" y="5907"/>
                </a:lnTo>
                <a:lnTo>
                  <a:pt x="81900" y="22577"/>
                </a:lnTo>
                <a:lnTo>
                  <a:pt x="48434" y="48434"/>
                </a:lnTo>
                <a:lnTo>
                  <a:pt x="22577" y="81900"/>
                </a:lnTo>
                <a:lnTo>
                  <a:pt x="5907" y="121399"/>
                </a:lnTo>
                <a:lnTo>
                  <a:pt x="0" y="165354"/>
                </a:lnTo>
                <a:lnTo>
                  <a:pt x="5907" y="209308"/>
                </a:lnTo>
                <a:lnTo>
                  <a:pt x="22577" y="248807"/>
                </a:lnTo>
                <a:lnTo>
                  <a:pt x="48434" y="282273"/>
                </a:lnTo>
                <a:lnTo>
                  <a:pt x="81900" y="308130"/>
                </a:lnTo>
                <a:lnTo>
                  <a:pt x="121399" y="324800"/>
                </a:lnTo>
                <a:lnTo>
                  <a:pt x="165353" y="330708"/>
                </a:lnTo>
                <a:lnTo>
                  <a:pt x="747522" y="330708"/>
                </a:lnTo>
                <a:lnTo>
                  <a:pt x="791476" y="324800"/>
                </a:lnTo>
                <a:lnTo>
                  <a:pt x="830975" y="308130"/>
                </a:lnTo>
                <a:lnTo>
                  <a:pt x="864441" y="282273"/>
                </a:lnTo>
                <a:lnTo>
                  <a:pt x="890298" y="248807"/>
                </a:lnTo>
                <a:lnTo>
                  <a:pt x="906968" y="209308"/>
                </a:lnTo>
                <a:lnTo>
                  <a:pt x="912876" y="165354"/>
                </a:lnTo>
                <a:lnTo>
                  <a:pt x="906968" y="121399"/>
                </a:lnTo>
                <a:lnTo>
                  <a:pt x="890298" y="81900"/>
                </a:lnTo>
                <a:lnTo>
                  <a:pt x="864441" y="48434"/>
                </a:lnTo>
                <a:lnTo>
                  <a:pt x="830975" y="22577"/>
                </a:lnTo>
                <a:lnTo>
                  <a:pt x="791476" y="5907"/>
                </a:lnTo>
                <a:lnTo>
                  <a:pt x="747522" y="0"/>
                </a:lnTo>
                <a:close/>
              </a:path>
            </a:pathLst>
          </a:custGeom>
          <a:solidFill>
            <a:srgbClr val="F68B21"/>
          </a:solidFill>
        </p:spPr>
        <p:txBody>
          <a:bodyPr wrap="square" lIns="0" tIns="0" rIns="0" bIns="0" rtlCol="0"/>
          <a:lstStyle/>
          <a:p>
            <a:endParaRPr/>
          </a:p>
        </p:txBody>
      </p:sp>
      <p:sp>
        <p:nvSpPr>
          <p:cNvPr id="30" name="object 30"/>
          <p:cNvSpPr txBox="1"/>
          <p:nvPr/>
        </p:nvSpPr>
        <p:spPr>
          <a:xfrm>
            <a:off x="10243819" y="5191886"/>
            <a:ext cx="190500" cy="180340"/>
          </a:xfrm>
          <a:prstGeom prst="rect">
            <a:avLst/>
          </a:prstGeom>
        </p:spPr>
        <p:txBody>
          <a:bodyPr vert="horz" wrap="square" lIns="0" tIns="0" rIns="0" bIns="0" rtlCol="0">
            <a:spAutoFit/>
          </a:bodyPr>
          <a:lstStyle/>
          <a:p>
            <a:pPr marL="12700">
              <a:lnSpc>
                <a:spcPct val="100000"/>
              </a:lnSpc>
            </a:pPr>
            <a:r>
              <a:rPr sz="1100" dirty="0">
                <a:solidFill>
                  <a:srgbClr val="F9F9F9"/>
                </a:solidFill>
                <a:latin typeface="微软雅黑"/>
                <a:cs typeface="微软雅黑"/>
              </a:rPr>
              <a:t>04</a:t>
            </a:r>
            <a:endParaRPr sz="1100">
              <a:latin typeface="微软雅黑"/>
              <a:cs typeface="微软雅黑"/>
            </a:endParaRPr>
          </a:p>
        </p:txBody>
      </p:sp>
      <p:sp>
        <p:nvSpPr>
          <p:cNvPr id="31" name="object 31"/>
          <p:cNvSpPr/>
          <p:nvPr/>
        </p:nvSpPr>
        <p:spPr>
          <a:xfrm>
            <a:off x="10114756" y="2442972"/>
            <a:ext cx="445134" cy="472440"/>
          </a:xfrm>
          <a:custGeom>
            <a:avLst/>
            <a:gdLst/>
            <a:ahLst/>
            <a:cxnLst/>
            <a:rect l="l" t="t" r="r" b="b"/>
            <a:pathLst>
              <a:path w="445134" h="472439">
                <a:moveTo>
                  <a:pt x="106457" y="98932"/>
                </a:moveTo>
                <a:lnTo>
                  <a:pt x="42703" y="98932"/>
                </a:lnTo>
                <a:lnTo>
                  <a:pt x="26217" y="126678"/>
                </a:lnTo>
                <a:lnTo>
                  <a:pt x="13970" y="156876"/>
                </a:lnTo>
                <a:lnTo>
                  <a:pt x="6342" y="189122"/>
                </a:lnTo>
                <a:lnTo>
                  <a:pt x="3714" y="223012"/>
                </a:lnTo>
                <a:lnTo>
                  <a:pt x="10525" y="277024"/>
                </a:lnTo>
                <a:lnTo>
                  <a:pt x="29813" y="326120"/>
                </a:lnTo>
                <a:lnTo>
                  <a:pt x="59864" y="368619"/>
                </a:lnTo>
                <a:lnTo>
                  <a:pt x="98964" y="402843"/>
                </a:lnTo>
                <a:lnTo>
                  <a:pt x="59340" y="442340"/>
                </a:lnTo>
                <a:lnTo>
                  <a:pt x="55483" y="448161"/>
                </a:lnTo>
                <a:lnTo>
                  <a:pt x="54197" y="454802"/>
                </a:lnTo>
                <a:lnTo>
                  <a:pt x="55483" y="461468"/>
                </a:lnTo>
                <a:lnTo>
                  <a:pt x="59340" y="467360"/>
                </a:lnTo>
                <a:lnTo>
                  <a:pt x="62769" y="470788"/>
                </a:lnTo>
                <a:lnTo>
                  <a:pt x="67341" y="472439"/>
                </a:lnTo>
                <a:lnTo>
                  <a:pt x="76485" y="472439"/>
                </a:lnTo>
                <a:lnTo>
                  <a:pt x="81057" y="470788"/>
                </a:lnTo>
                <a:lnTo>
                  <a:pt x="130968" y="420877"/>
                </a:lnTo>
                <a:lnTo>
                  <a:pt x="364198" y="420877"/>
                </a:lnTo>
                <a:lnTo>
                  <a:pt x="346106" y="402843"/>
                </a:lnTo>
                <a:lnTo>
                  <a:pt x="353361" y="396493"/>
                </a:lnTo>
                <a:lnTo>
                  <a:pt x="210724" y="396493"/>
                </a:lnTo>
                <a:lnTo>
                  <a:pt x="183542" y="392531"/>
                </a:lnTo>
                <a:lnTo>
                  <a:pt x="157860" y="384508"/>
                </a:lnTo>
                <a:lnTo>
                  <a:pt x="134036" y="372794"/>
                </a:lnTo>
                <a:lnTo>
                  <a:pt x="112426" y="357758"/>
                </a:lnTo>
                <a:lnTo>
                  <a:pt x="128503" y="341756"/>
                </a:lnTo>
                <a:lnTo>
                  <a:pt x="95154" y="341756"/>
                </a:lnTo>
                <a:lnTo>
                  <a:pt x="78023" y="320482"/>
                </a:lnTo>
                <a:lnTo>
                  <a:pt x="64404" y="296719"/>
                </a:lnTo>
                <a:lnTo>
                  <a:pt x="54667" y="270837"/>
                </a:lnTo>
                <a:lnTo>
                  <a:pt x="49180" y="243204"/>
                </a:lnTo>
                <a:lnTo>
                  <a:pt x="100107" y="243204"/>
                </a:lnTo>
                <a:lnTo>
                  <a:pt x="105314" y="237870"/>
                </a:lnTo>
                <a:lnTo>
                  <a:pt x="105314" y="224916"/>
                </a:lnTo>
                <a:lnTo>
                  <a:pt x="100107" y="219582"/>
                </a:lnTo>
                <a:lnTo>
                  <a:pt x="48037" y="219582"/>
                </a:lnTo>
                <a:lnTo>
                  <a:pt x="51131" y="190023"/>
                </a:lnTo>
                <a:lnTo>
                  <a:pt x="58975" y="162179"/>
                </a:lnTo>
                <a:lnTo>
                  <a:pt x="71129" y="136429"/>
                </a:lnTo>
                <a:lnTo>
                  <a:pt x="87153" y="113156"/>
                </a:lnTo>
                <a:lnTo>
                  <a:pt x="120681" y="113156"/>
                </a:lnTo>
                <a:lnTo>
                  <a:pt x="106457" y="98932"/>
                </a:lnTo>
                <a:close/>
              </a:path>
              <a:path w="445134" h="472439">
                <a:moveTo>
                  <a:pt x="364198" y="420877"/>
                </a:moveTo>
                <a:lnTo>
                  <a:pt x="314102" y="420877"/>
                </a:lnTo>
                <a:lnTo>
                  <a:pt x="364013" y="470788"/>
                </a:lnTo>
                <a:lnTo>
                  <a:pt x="368585" y="472439"/>
                </a:lnTo>
                <a:lnTo>
                  <a:pt x="377729" y="472439"/>
                </a:lnTo>
                <a:lnTo>
                  <a:pt x="382301" y="470788"/>
                </a:lnTo>
                <a:lnTo>
                  <a:pt x="385730" y="467360"/>
                </a:lnTo>
                <a:lnTo>
                  <a:pt x="389588" y="461468"/>
                </a:lnTo>
                <a:lnTo>
                  <a:pt x="390874" y="454802"/>
                </a:lnTo>
                <a:lnTo>
                  <a:pt x="389588" y="448161"/>
                </a:lnTo>
                <a:lnTo>
                  <a:pt x="385730" y="442340"/>
                </a:lnTo>
                <a:lnTo>
                  <a:pt x="364198" y="420877"/>
                </a:lnTo>
                <a:close/>
              </a:path>
              <a:path w="445134" h="472439">
                <a:moveTo>
                  <a:pt x="314102" y="420877"/>
                </a:moveTo>
                <a:lnTo>
                  <a:pt x="130968" y="420877"/>
                </a:lnTo>
                <a:lnTo>
                  <a:pt x="152473" y="429478"/>
                </a:lnTo>
                <a:lnTo>
                  <a:pt x="174990" y="435768"/>
                </a:lnTo>
                <a:lnTo>
                  <a:pt x="198387" y="439630"/>
                </a:lnTo>
                <a:lnTo>
                  <a:pt x="222535" y="440943"/>
                </a:lnTo>
                <a:lnTo>
                  <a:pt x="246701" y="439630"/>
                </a:lnTo>
                <a:lnTo>
                  <a:pt x="270128" y="435768"/>
                </a:lnTo>
                <a:lnTo>
                  <a:pt x="292651" y="429478"/>
                </a:lnTo>
                <a:lnTo>
                  <a:pt x="314102" y="420877"/>
                </a:lnTo>
                <a:close/>
              </a:path>
              <a:path w="445134" h="472439">
                <a:moveTo>
                  <a:pt x="229012" y="348106"/>
                </a:moveTo>
                <a:lnTo>
                  <a:pt x="216058" y="348106"/>
                </a:lnTo>
                <a:lnTo>
                  <a:pt x="210724" y="353440"/>
                </a:lnTo>
                <a:lnTo>
                  <a:pt x="210724" y="396493"/>
                </a:lnTo>
                <a:lnTo>
                  <a:pt x="234346" y="396493"/>
                </a:lnTo>
                <a:lnTo>
                  <a:pt x="234346" y="353440"/>
                </a:lnTo>
                <a:lnTo>
                  <a:pt x="229012" y="348106"/>
                </a:lnTo>
                <a:close/>
              </a:path>
              <a:path w="445134" h="472439">
                <a:moveTo>
                  <a:pt x="317531" y="309372"/>
                </a:moveTo>
                <a:lnTo>
                  <a:pt x="310038" y="309372"/>
                </a:lnTo>
                <a:lnTo>
                  <a:pt x="305466" y="313943"/>
                </a:lnTo>
                <a:lnTo>
                  <a:pt x="300767" y="318515"/>
                </a:lnTo>
                <a:lnTo>
                  <a:pt x="300878" y="326120"/>
                </a:lnTo>
                <a:lnTo>
                  <a:pt x="332771" y="357758"/>
                </a:lnTo>
                <a:lnTo>
                  <a:pt x="311106" y="372794"/>
                </a:lnTo>
                <a:lnTo>
                  <a:pt x="287274" y="384508"/>
                </a:lnTo>
                <a:lnTo>
                  <a:pt x="261584" y="392531"/>
                </a:lnTo>
                <a:lnTo>
                  <a:pt x="234346" y="396493"/>
                </a:lnTo>
                <a:lnTo>
                  <a:pt x="353361" y="396493"/>
                </a:lnTo>
                <a:lnTo>
                  <a:pt x="385206" y="368619"/>
                </a:lnTo>
                <a:lnTo>
                  <a:pt x="404201" y="341756"/>
                </a:lnTo>
                <a:lnTo>
                  <a:pt x="350043" y="341756"/>
                </a:lnTo>
                <a:lnTo>
                  <a:pt x="322230" y="313943"/>
                </a:lnTo>
                <a:lnTo>
                  <a:pt x="317531" y="309372"/>
                </a:lnTo>
                <a:close/>
              </a:path>
              <a:path w="445134" h="472439">
                <a:moveTo>
                  <a:pt x="135032" y="309372"/>
                </a:moveTo>
                <a:lnTo>
                  <a:pt x="127539" y="309372"/>
                </a:lnTo>
                <a:lnTo>
                  <a:pt x="95154" y="341756"/>
                </a:lnTo>
                <a:lnTo>
                  <a:pt x="128503" y="341756"/>
                </a:lnTo>
                <a:lnTo>
                  <a:pt x="144192" y="326120"/>
                </a:lnTo>
                <a:lnTo>
                  <a:pt x="144303" y="318515"/>
                </a:lnTo>
                <a:lnTo>
                  <a:pt x="139604" y="313943"/>
                </a:lnTo>
                <a:lnTo>
                  <a:pt x="135032" y="309372"/>
                </a:lnTo>
                <a:close/>
              </a:path>
              <a:path w="445134" h="472439">
                <a:moveTo>
                  <a:pt x="410819" y="113156"/>
                </a:moveTo>
                <a:lnTo>
                  <a:pt x="357917" y="113156"/>
                </a:lnTo>
                <a:lnTo>
                  <a:pt x="373961" y="136429"/>
                </a:lnTo>
                <a:lnTo>
                  <a:pt x="386159" y="162178"/>
                </a:lnTo>
                <a:lnTo>
                  <a:pt x="394047" y="190023"/>
                </a:lnTo>
                <a:lnTo>
                  <a:pt x="397160" y="219582"/>
                </a:lnTo>
                <a:lnTo>
                  <a:pt x="345090" y="219582"/>
                </a:lnTo>
                <a:lnTo>
                  <a:pt x="339756" y="224916"/>
                </a:lnTo>
                <a:lnTo>
                  <a:pt x="339756" y="237870"/>
                </a:lnTo>
                <a:lnTo>
                  <a:pt x="345090" y="243204"/>
                </a:lnTo>
                <a:lnTo>
                  <a:pt x="396017" y="243204"/>
                </a:lnTo>
                <a:lnTo>
                  <a:pt x="390459" y="270837"/>
                </a:lnTo>
                <a:lnTo>
                  <a:pt x="380698" y="296719"/>
                </a:lnTo>
                <a:lnTo>
                  <a:pt x="367103" y="320482"/>
                </a:lnTo>
                <a:lnTo>
                  <a:pt x="350043" y="341756"/>
                </a:lnTo>
                <a:lnTo>
                  <a:pt x="404201" y="341756"/>
                </a:lnTo>
                <a:lnTo>
                  <a:pt x="415258" y="326120"/>
                </a:lnTo>
                <a:lnTo>
                  <a:pt x="434546" y="277024"/>
                </a:lnTo>
                <a:lnTo>
                  <a:pt x="441356" y="223012"/>
                </a:lnTo>
                <a:lnTo>
                  <a:pt x="438729" y="189122"/>
                </a:lnTo>
                <a:lnTo>
                  <a:pt x="431101" y="156876"/>
                </a:lnTo>
                <a:lnTo>
                  <a:pt x="418853" y="126678"/>
                </a:lnTo>
                <a:lnTo>
                  <a:pt x="410819" y="113156"/>
                </a:lnTo>
                <a:close/>
              </a:path>
              <a:path w="445134" h="472439">
                <a:moveTo>
                  <a:pt x="229139" y="129412"/>
                </a:moveTo>
                <a:lnTo>
                  <a:pt x="216058" y="129412"/>
                </a:lnTo>
                <a:lnTo>
                  <a:pt x="210724" y="134747"/>
                </a:lnTo>
                <a:lnTo>
                  <a:pt x="210724" y="212978"/>
                </a:lnTo>
                <a:lnTo>
                  <a:pt x="204628" y="216788"/>
                </a:lnTo>
                <a:lnTo>
                  <a:pt x="200564" y="223647"/>
                </a:lnTo>
                <a:lnTo>
                  <a:pt x="200564" y="231393"/>
                </a:lnTo>
                <a:lnTo>
                  <a:pt x="202301" y="239916"/>
                </a:lnTo>
                <a:lnTo>
                  <a:pt x="207025" y="246903"/>
                </a:lnTo>
                <a:lnTo>
                  <a:pt x="214012" y="251628"/>
                </a:lnTo>
                <a:lnTo>
                  <a:pt x="222535" y="253364"/>
                </a:lnTo>
                <a:lnTo>
                  <a:pt x="230409" y="253364"/>
                </a:lnTo>
                <a:lnTo>
                  <a:pt x="237267" y="249300"/>
                </a:lnTo>
                <a:lnTo>
                  <a:pt x="241077" y="243204"/>
                </a:lnTo>
                <a:lnTo>
                  <a:pt x="293528" y="243204"/>
                </a:lnTo>
                <a:lnTo>
                  <a:pt x="298735" y="237870"/>
                </a:lnTo>
                <a:lnTo>
                  <a:pt x="298735" y="224916"/>
                </a:lnTo>
                <a:lnTo>
                  <a:pt x="293528" y="219582"/>
                </a:lnTo>
                <a:lnTo>
                  <a:pt x="241077" y="219582"/>
                </a:lnTo>
                <a:lnTo>
                  <a:pt x="239426" y="216915"/>
                </a:lnTo>
                <a:lnTo>
                  <a:pt x="237140" y="214629"/>
                </a:lnTo>
                <a:lnTo>
                  <a:pt x="234473" y="212978"/>
                </a:lnTo>
                <a:lnTo>
                  <a:pt x="234473" y="134747"/>
                </a:lnTo>
                <a:lnTo>
                  <a:pt x="229139" y="129412"/>
                </a:lnTo>
                <a:close/>
              </a:path>
              <a:path w="445134" h="472439">
                <a:moveTo>
                  <a:pt x="120681" y="113156"/>
                </a:moveTo>
                <a:lnTo>
                  <a:pt x="87153" y="113156"/>
                </a:lnTo>
                <a:lnTo>
                  <a:pt x="125253" y="151002"/>
                </a:lnTo>
                <a:lnTo>
                  <a:pt x="128301" y="152145"/>
                </a:lnTo>
                <a:lnTo>
                  <a:pt x="134270" y="152145"/>
                </a:lnTo>
                <a:lnTo>
                  <a:pt x="137318" y="151002"/>
                </a:lnTo>
                <a:lnTo>
                  <a:pt x="139604" y="148716"/>
                </a:lnTo>
                <a:lnTo>
                  <a:pt x="144303" y="144144"/>
                </a:lnTo>
                <a:lnTo>
                  <a:pt x="144303" y="136778"/>
                </a:lnTo>
                <a:lnTo>
                  <a:pt x="120681" y="113156"/>
                </a:lnTo>
                <a:close/>
              </a:path>
              <a:path w="445134" h="472439">
                <a:moveTo>
                  <a:pt x="440890" y="49402"/>
                </a:moveTo>
                <a:lnTo>
                  <a:pt x="234346" y="49402"/>
                </a:lnTo>
                <a:lnTo>
                  <a:pt x="264580" y="54111"/>
                </a:lnTo>
                <a:lnTo>
                  <a:pt x="292862" y="63738"/>
                </a:lnTo>
                <a:lnTo>
                  <a:pt x="318714" y="77817"/>
                </a:lnTo>
                <a:lnTo>
                  <a:pt x="341661" y="95885"/>
                </a:lnTo>
                <a:lnTo>
                  <a:pt x="300767" y="136778"/>
                </a:lnTo>
                <a:lnTo>
                  <a:pt x="300767" y="144144"/>
                </a:lnTo>
                <a:lnTo>
                  <a:pt x="305466" y="148716"/>
                </a:lnTo>
                <a:lnTo>
                  <a:pt x="307752" y="151002"/>
                </a:lnTo>
                <a:lnTo>
                  <a:pt x="310800" y="152145"/>
                </a:lnTo>
                <a:lnTo>
                  <a:pt x="316769" y="152145"/>
                </a:lnTo>
                <a:lnTo>
                  <a:pt x="319944" y="151002"/>
                </a:lnTo>
                <a:lnTo>
                  <a:pt x="357917" y="113156"/>
                </a:lnTo>
                <a:lnTo>
                  <a:pt x="410819" y="113156"/>
                </a:lnTo>
                <a:lnTo>
                  <a:pt x="402367" y="98932"/>
                </a:lnTo>
                <a:lnTo>
                  <a:pt x="438801" y="98932"/>
                </a:lnTo>
                <a:lnTo>
                  <a:pt x="439856" y="97353"/>
                </a:lnTo>
                <a:lnTo>
                  <a:pt x="445071" y="70738"/>
                </a:lnTo>
                <a:lnTo>
                  <a:pt x="440890" y="49402"/>
                </a:lnTo>
                <a:close/>
              </a:path>
              <a:path w="445134" h="472439">
                <a:moveTo>
                  <a:pt x="71024" y="0"/>
                </a:moveTo>
                <a:lnTo>
                  <a:pt x="31984" y="11626"/>
                </a:lnTo>
                <a:lnTo>
                  <a:pt x="5214" y="44124"/>
                </a:lnTo>
                <a:lnTo>
                  <a:pt x="0" y="70738"/>
                </a:lnTo>
                <a:lnTo>
                  <a:pt x="5214" y="97353"/>
                </a:lnTo>
                <a:lnTo>
                  <a:pt x="20859" y="120776"/>
                </a:lnTo>
                <a:lnTo>
                  <a:pt x="42703" y="98932"/>
                </a:lnTo>
                <a:lnTo>
                  <a:pt x="106457" y="98932"/>
                </a:lnTo>
                <a:lnTo>
                  <a:pt x="152209" y="63738"/>
                </a:lnTo>
                <a:lnTo>
                  <a:pt x="210724" y="49402"/>
                </a:lnTo>
                <a:lnTo>
                  <a:pt x="440890" y="49402"/>
                </a:lnTo>
                <a:lnTo>
                  <a:pt x="439856" y="44124"/>
                </a:lnTo>
                <a:lnTo>
                  <a:pt x="439649" y="43814"/>
                </a:lnTo>
                <a:lnTo>
                  <a:pt x="98075" y="43814"/>
                </a:lnTo>
                <a:lnTo>
                  <a:pt x="121189" y="20700"/>
                </a:lnTo>
                <a:lnTo>
                  <a:pt x="110065" y="11626"/>
                </a:lnTo>
                <a:lnTo>
                  <a:pt x="97726" y="5159"/>
                </a:lnTo>
                <a:lnTo>
                  <a:pt x="84578" y="1287"/>
                </a:lnTo>
                <a:lnTo>
                  <a:pt x="71024" y="0"/>
                </a:lnTo>
                <a:close/>
              </a:path>
              <a:path w="445134" h="472439">
                <a:moveTo>
                  <a:pt x="438801" y="98932"/>
                </a:moveTo>
                <a:lnTo>
                  <a:pt x="402367" y="98932"/>
                </a:lnTo>
                <a:lnTo>
                  <a:pt x="424211" y="120776"/>
                </a:lnTo>
                <a:lnTo>
                  <a:pt x="438801" y="98932"/>
                </a:lnTo>
                <a:close/>
              </a:path>
              <a:path w="445134" h="472439">
                <a:moveTo>
                  <a:pt x="234346" y="49402"/>
                </a:moveTo>
                <a:lnTo>
                  <a:pt x="210724" y="49402"/>
                </a:lnTo>
                <a:lnTo>
                  <a:pt x="210724" y="109219"/>
                </a:lnTo>
                <a:lnTo>
                  <a:pt x="216058" y="114553"/>
                </a:lnTo>
                <a:lnTo>
                  <a:pt x="229012" y="114553"/>
                </a:lnTo>
                <a:lnTo>
                  <a:pt x="234346" y="109219"/>
                </a:lnTo>
                <a:lnTo>
                  <a:pt x="234346" y="49402"/>
                </a:lnTo>
                <a:close/>
              </a:path>
              <a:path w="445134" h="472439">
                <a:moveTo>
                  <a:pt x="222535" y="4952"/>
                </a:moveTo>
                <a:lnTo>
                  <a:pt x="188551" y="7578"/>
                </a:lnTo>
                <a:lnTo>
                  <a:pt x="156210" y="15192"/>
                </a:lnTo>
                <a:lnTo>
                  <a:pt x="125916" y="27402"/>
                </a:lnTo>
                <a:lnTo>
                  <a:pt x="98075" y="43814"/>
                </a:lnTo>
                <a:lnTo>
                  <a:pt x="346995" y="43814"/>
                </a:lnTo>
                <a:lnTo>
                  <a:pt x="319154" y="27402"/>
                </a:lnTo>
                <a:lnTo>
                  <a:pt x="288861" y="15192"/>
                </a:lnTo>
                <a:lnTo>
                  <a:pt x="256520" y="7578"/>
                </a:lnTo>
                <a:lnTo>
                  <a:pt x="222535" y="4952"/>
                </a:lnTo>
                <a:close/>
              </a:path>
              <a:path w="445134" h="472439">
                <a:moveTo>
                  <a:pt x="374094" y="31"/>
                </a:moveTo>
                <a:lnTo>
                  <a:pt x="347398" y="5199"/>
                </a:lnTo>
                <a:lnTo>
                  <a:pt x="323881" y="20700"/>
                </a:lnTo>
                <a:lnTo>
                  <a:pt x="346995" y="43814"/>
                </a:lnTo>
                <a:lnTo>
                  <a:pt x="439649" y="43814"/>
                </a:lnTo>
                <a:lnTo>
                  <a:pt x="424211" y="20700"/>
                </a:lnTo>
                <a:lnTo>
                  <a:pt x="400766" y="5199"/>
                </a:lnTo>
                <a:lnTo>
                  <a:pt x="374094" y="31"/>
                </a:lnTo>
                <a:close/>
              </a:path>
            </a:pathLst>
          </a:custGeom>
          <a:solidFill>
            <a:srgbClr val="F68B21"/>
          </a:solidFill>
        </p:spPr>
        <p:txBody>
          <a:bodyPr wrap="square" lIns="0" tIns="0" rIns="0" bIns="0" rtlCol="0"/>
          <a:lstStyle/>
          <a:p>
            <a:endParaRPr/>
          </a:p>
        </p:txBody>
      </p:sp>
      <p:sp>
        <p:nvSpPr>
          <p:cNvPr id="32" name="object 32"/>
          <p:cNvSpPr txBox="1"/>
          <p:nvPr/>
        </p:nvSpPr>
        <p:spPr>
          <a:xfrm>
            <a:off x="9258681" y="3544316"/>
            <a:ext cx="2163445" cy="1429385"/>
          </a:xfrm>
          <a:prstGeom prst="rect">
            <a:avLst/>
          </a:prstGeom>
        </p:spPr>
        <p:txBody>
          <a:bodyPr vert="horz" wrap="square" lIns="0" tIns="0" rIns="0" bIns="0" rtlCol="0">
            <a:spAutoFit/>
          </a:bodyPr>
          <a:lstStyle/>
          <a:p>
            <a:pPr algn="ctr">
              <a:lnSpc>
                <a:spcPct val="100000"/>
              </a:lnSpc>
            </a:pPr>
            <a:r>
              <a:rPr sz="1600" b="1" spc="-10" dirty="0">
                <a:solidFill>
                  <a:srgbClr val="585858"/>
                </a:solidFill>
                <a:latin typeface="微软雅黑"/>
                <a:cs typeface="微软雅黑"/>
              </a:rPr>
              <a:t>系统安全性</a:t>
            </a:r>
            <a:endParaRPr sz="1600">
              <a:latin typeface="微软雅黑"/>
              <a:cs typeface="微软雅黑"/>
            </a:endParaRPr>
          </a:p>
          <a:p>
            <a:pPr marL="12700" marR="5080" algn="ctr">
              <a:lnSpc>
                <a:spcPct val="120000"/>
              </a:lnSpc>
              <a:spcBef>
                <a:spcPts val="595"/>
              </a:spcBef>
            </a:pPr>
            <a:r>
              <a:rPr sz="1200" dirty="0">
                <a:latin typeface="微软雅黑"/>
                <a:cs typeface="微软雅黑"/>
              </a:rPr>
              <a:t>在区块链的编码，以及运行的系  统中，不可避免的会存在一些漏  洞，这些漏洞会给黑客留下攻击  的空间，对区块链的应用和推广  带来极大的影响。</a:t>
            </a:r>
            <a:endParaRPr sz="1200">
              <a:latin typeface="微软雅黑"/>
              <a:cs typeface="微软雅黑"/>
            </a:endParaRPr>
          </a:p>
        </p:txBody>
      </p:sp>
      <p:sp>
        <p:nvSpPr>
          <p:cNvPr id="33" name="object 33"/>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53</a:t>
            </a:fld>
            <a:endParaRPr dirty="0"/>
          </a:p>
        </p:txBody>
      </p:sp>
      <p:sp>
        <p:nvSpPr>
          <p:cNvPr id="34" name="object 34"/>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信息安全</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信息安全：区块链攻击手段多样，主要围绕区块链技术原理特</a:t>
            </a:r>
          </a:p>
          <a:p>
            <a:pPr marL="12700">
              <a:lnSpc>
                <a:spcPts val="2735"/>
              </a:lnSpc>
            </a:pPr>
            <a:r>
              <a:rPr spc="-5" dirty="0"/>
              <a:t>有的攻击</a:t>
            </a:r>
          </a:p>
        </p:txBody>
      </p:sp>
      <p:sp>
        <p:nvSpPr>
          <p:cNvPr id="5" name="object 5"/>
          <p:cNvSpPr txBox="1"/>
          <p:nvPr/>
        </p:nvSpPr>
        <p:spPr>
          <a:xfrm>
            <a:off x="829767" y="1510157"/>
            <a:ext cx="10704830" cy="54610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 </a:t>
            </a:r>
            <a:r>
              <a:rPr sz="1400" dirty="0">
                <a:solidFill>
                  <a:srgbClr val="585858"/>
                </a:solidFill>
                <a:latin typeface="微软雅黑"/>
                <a:cs typeface="微软雅黑"/>
              </a:rPr>
              <a:t>区块链攻击手段多样，主要是围绕区块链技术原理特有的攻击，如2010年8月15</a:t>
            </a:r>
            <a:r>
              <a:rPr sz="1400" spc="-145" dirty="0">
                <a:solidFill>
                  <a:srgbClr val="585858"/>
                </a:solidFill>
                <a:latin typeface="微软雅黑"/>
                <a:cs typeface="微软雅黑"/>
              </a:rPr>
              <a:t> </a:t>
            </a:r>
            <a:r>
              <a:rPr sz="1400" dirty="0">
                <a:solidFill>
                  <a:srgbClr val="585858"/>
                </a:solidFill>
                <a:latin typeface="微软雅黑"/>
                <a:cs typeface="微软雅黑"/>
              </a:rPr>
              <a:t>日，比特币发生的代码漏洞攻击事件中，攻击的根本</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原因是比特币的验证机制中存在大整数溢出漏洞。当前区块链面临的攻击有51%攻击、女巫攻击等。</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51331" y="2481072"/>
            <a:ext cx="2667000" cy="1658620"/>
          </a:xfrm>
          <a:custGeom>
            <a:avLst/>
            <a:gdLst/>
            <a:ahLst/>
            <a:cxnLst/>
            <a:rect l="l" t="t" r="r" b="b"/>
            <a:pathLst>
              <a:path w="2667000" h="1658620">
                <a:moveTo>
                  <a:pt x="2667000" y="0"/>
                </a:moveTo>
                <a:lnTo>
                  <a:pt x="0" y="331597"/>
                </a:lnTo>
                <a:lnTo>
                  <a:pt x="0" y="1658111"/>
                </a:lnTo>
                <a:lnTo>
                  <a:pt x="2667000" y="1658111"/>
                </a:lnTo>
                <a:lnTo>
                  <a:pt x="2667000" y="0"/>
                </a:lnTo>
                <a:close/>
              </a:path>
            </a:pathLst>
          </a:custGeom>
          <a:solidFill>
            <a:srgbClr val="ECECEC"/>
          </a:solidFill>
        </p:spPr>
        <p:txBody>
          <a:bodyPr wrap="square" lIns="0" tIns="0" rIns="0" bIns="0" rtlCol="0"/>
          <a:lstStyle/>
          <a:p>
            <a:endParaRPr/>
          </a:p>
        </p:txBody>
      </p:sp>
      <p:sp>
        <p:nvSpPr>
          <p:cNvPr id="8" name="object 8"/>
          <p:cNvSpPr/>
          <p:nvPr/>
        </p:nvSpPr>
        <p:spPr>
          <a:xfrm>
            <a:off x="3483864" y="2481072"/>
            <a:ext cx="2665730" cy="1658620"/>
          </a:xfrm>
          <a:custGeom>
            <a:avLst/>
            <a:gdLst/>
            <a:ahLst/>
            <a:cxnLst/>
            <a:rect l="l" t="t" r="r" b="b"/>
            <a:pathLst>
              <a:path w="2665729" h="1658620">
                <a:moveTo>
                  <a:pt x="0" y="0"/>
                </a:moveTo>
                <a:lnTo>
                  <a:pt x="0" y="1658111"/>
                </a:lnTo>
                <a:lnTo>
                  <a:pt x="2665476" y="1658111"/>
                </a:lnTo>
                <a:lnTo>
                  <a:pt x="2665476" y="331597"/>
                </a:lnTo>
                <a:lnTo>
                  <a:pt x="0" y="0"/>
                </a:lnTo>
                <a:close/>
              </a:path>
            </a:pathLst>
          </a:custGeom>
          <a:solidFill>
            <a:srgbClr val="1D9ED2"/>
          </a:solidFill>
        </p:spPr>
        <p:txBody>
          <a:bodyPr wrap="square" lIns="0" tIns="0" rIns="0" bIns="0" rtlCol="0"/>
          <a:lstStyle/>
          <a:p>
            <a:endParaRPr/>
          </a:p>
        </p:txBody>
      </p:sp>
      <p:sp>
        <p:nvSpPr>
          <p:cNvPr id="9" name="object 9"/>
          <p:cNvSpPr/>
          <p:nvPr/>
        </p:nvSpPr>
        <p:spPr>
          <a:xfrm>
            <a:off x="6216396" y="2481072"/>
            <a:ext cx="2665730" cy="1658620"/>
          </a:xfrm>
          <a:custGeom>
            <a:avLst/>
            <a:gdLst/>
            <a:ahLst/>
            <a:cxnLst/>
            <a:rect l="l" t="t" r="r" b="b"/>
            <a:pathLst>
              <a:path w="2665729" h="1658620">
                <a:moveTo>
                  <a:pt x="2665476" y="0"/>
                </a:moveTo>
                <a:lnTo>
                  <a:pt x="0" y="331597"/>
                </a:lnTo>
                <a:lnTo>
                  <a:pt x="0" y="1658111"/>
                </a:lnTo>
                <a:lnTo>
                  <a:pt x="2665476" y="1658111"/>
                </a:lnTo>
                <a:lnTo>
                  <a:pt x="2665476" y="0"/>
                </a:lnTo>
                <a:close/>
              </a:path>
            </a:pathLst>
          </a:custGeom>
          <a:solidFill>
            <a:srgbClr val="ECECEC"/>
          </a:solidFill>
        </p:spPr>
        <p:txBody>
          <a:bodyPr wrap="square" lIns="0" tIns="0" rIns="0" bIns="0" rtlCol="0"/>
          <a:lstStyle/>
          <a:p>
            <a:endParaRPr/>
          </a:p>
        </p:txBody>
      </p:sp>
      <p:sp>
        <p:nvSpPr>
          <p:cNvPr id="10" name="object 10"/>
          <p:cNvSpPr/>
          <p:nvPr/>
        </p:nvSpPr>
        <p:spPr>
          <a:xfrm>
            <a:off x="8947404" y="2481072"/>
            <a:ext cx="2667000" cy="1658620"/>
          </a:xfrm>
          <a:custGeom>
            <a:avLst/>
            <a:gdLst/>
            <a:ahLst/>
            <a:cxnLst/>
            <a:rect l="l" t="t" r="r" b="b"/>
            <a:pathLst>
              <a:path w="2667000" h="1658620">
                <a:moveTo>
                  <a:pt x="0" y="0"/>
                </a:moveTo>
                <a:lnTo>
                  <a:pt x="0" y="1658111"/>
                </a:lnTo>
                <a:lnTo>
                  <a:pt x="2667000" y="1658111"/>
                </a:lnTo>
                <a:lnTo>
                  <a:pt x="2667000" y="331597"/>
                </a:lnTo>
                <a:lnTo>
                  <a:pt x="0" y="0"/>
                </a:lnTo>
                <a:close/>
              </a:path>
            </a:pathLst>
          </a:custGeom>
          <a:solidFill>
            <a:srgbClr val="ECECEC"/>
          </a:solidFill>
        </p:spPr>
        <p:txBody>
          <a:bodyPr wrap="square" lIns="0" tIns="0" rIns="0" bIns="0" rtlCol="0"/>
          <a:lstStyle/>
          <a:p>
            <a:endParaRPr/>
          </a:p>
        </p:txBody>
      </p:sp>
      <p:sp>
        <p:nvSpPr>
          <p:cNvPr id="11" name="object 11"/>
          <p:cNvSpPr/>
          <p:nvPr/>
        </p:nvSpPr>
        <p:spPr>
          <a:xfrm>
            <a:off x="751331" y="4195571"/>
            <a:ext cx="2667000" cy="1659889"/>
          </a:xfrm>
          <a:custGeom>
            <a:avLst/>
            <a:gdLst/>
            <a:ahLst/>
            <a:cxnLst/>
            <a:rect l="l" t="t" r="r" b="b"/>
            <a:pathLst>
              <a:path w="2667000" h="1659889">
                <a:moveTo>
                  <a:pt x="2667000" y="0"/>
                </a:moveTo>
                <a:lnTo>
                  <a:pt x="0" y="0"/>
                </a:lnTo>
                <a:lnTo>
                  <a:pt x="0" y="1327658"/>
                </a:lnTo>
                <a:lnTo>
                  <a:pt x="2667000" y="1659636"/>
                </a:lnTo>
                <a:lnTo>
                  <a:pt x="2667000" y="0"/>
                </a:lnTo>
                <a:close/>
              </a:path>
            </a:pathLst>
          </a:custGeom>
          <a:solidFill>
            <a:srgbClr val="ECECEC"/>
          </a:solidFill>
        </p:spPr>
        <p:txBody>
          <a:bodyPr wrap="square" lIns="0" tIns="0" rIns="0" bIns="0" rtlCol="0"/>
          <a:lstStyle/>
          <a:p>
            <a:endParaRPr/>
          </a:p>
        </p:txBody>
      </p:sp>
      <p:sp>
        <p:nvSpPr>
          <p:cNvPr id="12" name="object 12"/>
          <p:cNvSpPr/>
          <p:nvPr/>
        </p:nvSpPr>
        <p:spPr>
          <a:xfrm>
            <a:off x="3483864" y="4195571"/>
            <a:ext cx="2665730" cy="1659889"/>
          </a:xfrm>
          <a:custGeom>
            <a:avLst/>
            <a:gdLst/>
            <a:ahLst/>
            <a:cxnLst/>
            <a:rect l="l" t="t" r="r" b="b"/>
            <a:pathLst>
              <a:path w="2665729" h="1659889">
                <a:moveTo>
                  <a:pt x="2665476" y="0"/>
                </a:moveTo>
                <a:lnTo>
                  <a:pt x="0" y="0"/>
                </a:lnTo>
                <a:lnTo>
                  <a:pt x="0" y="1659636"/>
                </a:lnTo>
                <a:lnTo>
                  <a:pt x="2665476" y="1327658"/>
                </a:lnTo>
                <a:lnTo>
                  <a:pt x="2665476" y="0"/>
                </a:lnTo>
                <a:close/>
              </a:path>
            </a:pathLst>
          </a:custGeom>
          <a:solidFill>
            <a:srgbClr val="ECECEC"/>
          </a:solidFill>
        </p:spPr>
        <p:txBody>
          <a:bodyPr wrap="square" lIns="0" tIns="0" rIns="0" bIns="0" rtlCol="0"/>
          <a:lstStyle/>
          <a:p>
            <a:endParaRPr/>
          </a:p>
        </p:txBody>
      </p:sp>
      <p:sp>
        <p:nvSpPr>
          <p:cNvPr id="13" name="object 13"/>
          <p:cNvSpPr/>
          <p:nvPr/>
        </p:nvSpPr>
        <p:spPr>
          <a:xfrm>
            <a:off x="6216396" y="4195571"/>
            <a:ext cx="2665730" cy="1659889"/>
          </a:xfrm>
          <a:custGeom>
            <a:avLst/>
            <a:gdLst/>
            <a:ahLst/>
            <a:cxnLst/>
            <a:rect l="l" t="t" r="r" b="b"/>
            <a:pathLst>
              <a:path w="2665729" h="1659889">
                <a:moveTo>
                  <a:pt x="2665476" y="0"/>
                </a:moveTo>
                <a:lnTo>
                  <a:pt x="0" y="0"/>
                </a:lnTo>
                <a:lnTo>
                  <a:pt x="0" y="1327658"/>
                </a:lnTo>
                <a:lnTo>
                  <a:pt x="2665476" y="1659636"/>
                </a:lnTo>
                <a:lnTo>
                  <a:pt x="2665476" y="0"/>
                </a:lnTo>
                <a:close/>
              </a:path>
            </a:pathLst>
          </a:custGeom>
          <a:solidFill>
            <a:srgbClr val="ECECEC"/>
          </a:solidFill>
        </p:spPr>
        <p:txBody>
          <a:bodyPr wrap="square" lIns="0" tIns="0" rIns="0" bIns="0" rtlCol="0"/>
          <a:lstStyle/>
          <a:p>
            <a:endParaRPr/>
          </a:p>
        </p:txBody>
      </p:sp>
      <p:sp>
        <p:nvSpPr>
          <p:cNvPr id="14" name="object 14"/>
          <p:cNvSpPr/>
          <p:nvPr/>
        </p:nvSpPr>
        <p:spPr>
          <a:xfrm>
            <a:off x="8947404" y="4195571"/>
            <a:ext cx="2667000" cy="1659889"/>
          </a:xfrm>
          <a:custGeom>
            <a:avLst/>
            <a:gdLst/>
            <a:ahLst/>
            <a:cxnLst/>
            <a:rect l="l" t="t" r="r" b="b"/>
            <a:pathLst>
              <a:path w="2667000" h="1659889">
                <a:moveTo>
                  <a:pt x="2667000" y="0"/>
                </a:moveTo>
                <a:lnTo>
                  <a:pt x="0" y="0"/>
                </a:lnTo>
                <a:lnTo>
                  <a:pt x="0" y="1659636"/>
                </a:lnTo>
                <a:lnTo>
                  <a:pt x="2667000" y="1327658"/>
                </a:lnTo>
                <a:lnTo>
                  <a:pt x="2667000" y="0"/>
                </a:lnTo>
                <a:close/>
              </a:path>
            </a:pathLst>
          </a:custGeom>
          <a:solidFill>
            <a:srgbClr val="ECECEC"/>
          </a:solidFill>
        </p:spPr>
        <p:txBody>
          <a:bodyPr wrap="square" lIns="0" tIns="0" rIns="0" bIns="0" rtlCol="0"/>
          <a:lstStyle/>
          <a:p>
            <a:endParaRPr/>
          </a:p>
        </p:txBody>
      </p:sp>
      <p:sp>
        <p:nvSpPr>
          <p:cNvPr id="15" name="object 15"/>
          <p:cNvSpPr txBox="1"/>
          <p:nvPr/>
        </p:nvSpPr>
        <p:spPr>
          <a:xfrm>
            <a:off x="1151940" y="3200217"/>
            <a:ext cx="1866264" cy="836294"/>
          </a:xfrm>
          <a:prstGeom prst="rect">
            <a:avLst/>
          </a:prstGeom>
        </p:spPr>
        <p:txBody>
          <a:bodyPr vert="horz" wrap="square" lIns="0" tIns="0" rIns="0" bIns="0" rtlCol="0">
            <a:spAutoFit/>
          </a:bodyPr>
          <a:lstStyle/>
          <a:p>
            <a:pPr marL="12065" marR="5080" algn="ctr">
              <a:lnSpc>
                <a:spcPct val="150100"/>
              </a:lnSpc>
            </a:pPr>
            <a:r>
              <a:rPr sz="1200" dirty="0">
                <a:latin typeface="微软雅黑"/>
                <a:cs typeface="微软雅黑"/>
              </a:rPr>
              <a:t>如果某节点掌</a:t>
            </a:r>
            <a:r>
              <a:rPr sz="1200" spc="-5" dirty="0">
                <a:latin typeface="微软雅黑"/>
                <a:cs typeface="微软雅黑"/>
              </a:rPr>
              <a:t>握</a:t>
            </a:r>
            <a:r>
              <a:rPr sz="1200" dirty="0">
                <a:latin typeface="微软雅黑"/>
                <a:cs typeface="微软雅黑"/>
              </a:rPr>
              <a:t>51%算力，  就可以将区块链逆转，进行  反向交易。</a:t>
            </a:r>
            <a:endParaRPr sz="1200">
              <a:latin typeface="微软雅黑"/>
              <a:cs typeface="微软雅黑"/>
            </a:endParaRPr>
          </a:p>
        </p:txBody>
      </p:sp>
      <p:sp>
        <p:nvSpPr>
          <p:cNvPr id="31" name="object 31"/>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54</a:t>
            </a:fld>
            <a:endParaRPr dirty="0"/>
          </a:p>
        </p:txBody>
      </p:sp>
      <p:sp>
        <p:nvSpPr>
          <p:cNvPr id="32" name="object 32"/>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16" name="object 16"/>
          <p:cNvSpPr txBox="1"/>
          <p:nvPr/>
        </p:nvSpPr>
        <p:spPr>
          <a:xfrm>
            <a:off x="1494789" y="2836926"/>
            <a:ext cx="1177925" cy="256540"/>
          </a:xfrm>
          <a:prstGeom prst="rect">
            <a:avLst/>
          </a:prstGeom>
        </p:spPr>
        <p:txBody>
          <a:bodyPr vert="horz" wrap="square" lIns="0" tIns="0" rIns="0" bIns="0" rtlCol="0">
            <a:spAutoFit/>
          </a:bodyPr>
          <a:lstStyle/>
          <a:p>
            <a:pPr marL="12700">
              <a:lnSpc>
                <a:spcPct val="100000"/>
              </a:lnSpc>
            </a:pPr>
            <a:r>
              <a:rPr sz="1600" b="1" spc="-5" dirty="0">
                <a:latin typeface="微软雅黑"/>
                <a:cs typeface="微软雅黑"/>
              </a:rPr>
              <a:t>01</a:t>
            </a:r>
            <a:r>
              <a:rPr sz="1600" b="1" spc="-10" dirty="0">
                <a:latin typeface="微软雅黑"/>
                <a:cs typeface="微软雅黑"/>
              </a:rPr>
              <a:t>.</a:t>
            </a:r>
            <a:r>
              <a:rPr sz="1600" b="1" spc="-5" dirty="0">
                <a:latin typeface="微软雅黑"/>
                <a:cs typeface="微软雅黑"/>
              </a:rPr>
              <a:t>51</a:t>
            </a:r>
            <a:r>
              <a:rPr sz="1600" b="1" spc="-15" dirty="0">
                <a:latin typeface="微软雅黑"/>
                <a:cs typeface="微软雅黑"/>
              </a:rPr>
              <a:t>%</a:t>
            </a:r>
            <a:r>
              <a:rPr sz="1600" b="1" spc="-10" dirty="0">
                <a:latin typeface="微软雅黑"/>
                <a:cs typeface="微软雅黑"/>
              </a:rPr>
              <a:t>攻击</a:t>
            </a:r>
            <a:endParaRPr sz="1600">
              <a:latin typeface="微软雅黑"/>
              <a:cs typeface="微软雅黑"/>
            </a:endParaRPr>
          </a:p>
        </p:txBody>
      </p:sp>
      <p:sp>
        <p:nvSpPr>
          <p:cNvPr id="17" name="object 17"/>
          <p:cNvSpPr txBox="1"/>
          <p:nvPr/>
        </p:nvSpPr>
        <p:spPr>
          <a:xfrm>
            <a:off x="3689096" y="5006975"/>
            <a:ext cx="2310765" cy="469900"/>
          </a:xfrm>
          <a:prstGeom prst="rect">
            <a:avLst/>
          </a:prstGeom>
        </p:spPr>
        <p:txBody>
          <a:bodyPr vert="horz" wrap="square" lIns="0" tIns="0" rIns="0" bIns="0" rtlCol="0">
            <a:spAutoFit/>
          </a:bodyPr>
          <a:lstStyle/>
          <a:p>
            <a:pPr algn="ctr">
              <a:lnSpc>
                <a:spcPct val="100000"/>
              </a:lnSpc>
            </a:pPr>
            <a:r>
              <a:rPr sz="1200" spc="-5" dirty="0">
                <a:latin typeface="微软雅黑"/>
                <a:cs typeface="微软雅黑"/>
              </a:rPr>
              <a:t>攻击者可以利用BGP劫持来延迟目</a:t>
            </a:r>
            <a:endParaRPr sz="1200">
              <a:latin typeface="微软雅黑"/>
              <a:cs typeface="微软雅黑"/>
            </a:endParaRPr>
          </a:p>
          <a:p>
            <a:pPr algn="ctr">
              <a:lnSpc>
                <a:spcPct val="100000"/>
              </a:lnSpc>
              <a:spcBef>
                <a:spcPts val="720"/>
              </a:spcBef>
            </a:pPr>
            <a:r>
              <a:rPr sz="1200" spc="-5" dirty="0">
                <a:latin typeface="微软雅黑"/>
                <a:cs typeface="微软雅黑"/>
              </a:rPr>
              <a:t>标的区块更新，而且不被发现。</a:t>
            </a:r>
            <a:endParaRPr sz="1200">
              <a:latin typeface="微软雅黑"/>
              <a:cs typeface="微软雅黑"/>
            </a:endParaRPr>
          </a:p>
        </p:txBody>
      </p:sp>
      <p:sp>
        <p:nvSpPr>
          <p:cNvPr id="18" name="object 18"/>
          <p:cNvSpPr txBox="1"/>
          <p:nvPr/>
        </p:nvSpPr>
        <p:spPr>
          <a:xfrm>
            <a:off x="4244466" y="4551933"/>
            <a:ext cx="1144270" cy="256540"/>
          </a:xfrm>
          <a:prstGeom prst="rect">
            <a:avLst/>
          </a:prstGeom>
        </p:spPr>
        <p:txBody>
          <a:bodyPr vert="horz" wrap="square" lIns="0" tIns="0" rIns="0" bIns="0" rtlCol="0">
            <a:spAutoFit/>
          </a:bodyPr>
          <a:lstStyle/>
          <a:p>
            <a:pPr marL="12700">
              <a:lnSpc>
                <a:spcPct val="100000"/>
              </a:lnSpc>
            </a:pPr>
            <a:r>
              <a:rPr sz="1600" b="1" spc="-10" dirty="0">
                <a:latin typeface="微软雅黑"/>
                <a:cs typeface="微软雅黑"/>
              </a:rPr>
              <a:t>04</a:t>
            </a:r>
            <a:r>
              <a:rPr sz="1600" b="1" spc="-5" dirty="0">
                <a:latin typeface="微软雅黑"/>
                <a:cs typeface="微软雅黑"/>
              </a:rPr>
              <a:t>.延迟攻击</a:t>
            </a:r>
            <a:endParaRPr sz="1600">
              <a:latin typeface="微软雅黑"/>
              <a:cs typeface="微软雅黑"/>
            </a:endParaRPr>
          </a:p>
        </p:txBody>
      </p:sp>
      <p:sp>
        <p:nvSpPr>
          <p:cNvPr id="19" name="object 19"/>
          <p:cNvSpPr txBox="1"/>
          <p:nvPr/>
        </p:nvSpPr>
        <p:spPr>
          <a:xfrm>
            <a:off x="6327394" y="5006975"/>
            <a:ext cx="2463800" cy="469900"/>
          </a:xfrm>
          <a:prstGeom prst="rect">
            <a:avLst/>
          </a:prstGeom>
        </p:spPr>
        <p:txBody>
          <a:bodyPr vert="horz" wrap="square" lIns="0" tIns="0" rIns="0" bIns="0" rtlCol="0">
            <a:spAutoFit/>
          </a:bodyPr>
          <a:lstStyle/>
          <a:p>
            <a:pPr marL="12700">
              <a:lnSpc>
                <a:spcPct val="100000"/>
              </a:lnSpc>
            </a:pPr>
            <a:r>
              <a:rPr sz="1200" dirty="0">
                <a:latin typeface="微软雅黑"/>
                <a:cs typeface="微软雅黑"/>
              </a:rPr>
              <a:t>通过控制区块的广播时间实现双花，</a:t>
            </a:r>
            <a:endParaRPr sz="1200">
              <a:latin typeface="微软雅黑"/>
              <a:cs typeface="微软雅黑"/>
            </a:endParaRPr>
          </a:p>
          <a:p>
            <a:pPr marL="53340">
              <a:lnSpc>
                <a:spcPct val="100000"/>
              </a:lnSpc>
              <a:spcBef>
                <a:spcPts val="720"/>
              </a:spcBef>
            </a:pPr>
            <a:r>
              <a:rPr sz="1200" spc="-5" dirty="0">
                <a:latin typeface="微软雅黑"/>
                <a:cs typeface="微软雅黑"/>
              </a:rPr>
              <a:t>攻击对象针对接受0确认的商家。</a:t>
            </a:r>
            <a:endParaRPr sz="1200">
              <a:latin typeface="微软雅黑"/>
              <a:cs typeface="微软雅黑"/>
            </a:endParaRPr>
          </a:p>
        </p:txBody>
      </p:sp>
      <p:sp>
        <p:nvSpPr>
          <p:cNvPr id="20" name="object 20"/>
          <p:cNvSpPr txBox="1"/>
          <p:nvPr/>
        </p:nvSpPr>
        <p:spPr>
          <a:xfrm>
            <a:off x="6976998" y="4551933"/>
            <a:ext cx="1145540" cy="256540"/>
          </a:xfrm>
          <a:prstGeom prst="rect">
            <a:avLst/>
          </a:prstGeom>
        </p:spPr>
        <p:txBody>
          <a:bodyPr vert="horz" wrap="square" lIns="0" tIns="0" rIns="0" bIns="0" rtlCol="0">
            <a:spAutoFit/>
          </a:bodyPr>
          <a:lstStyle/>
          <a:p>
            <a:pPr marL="12700">
              <a:lnSpc>
                <a:spcPct val="100000"/>
              </a:lnSpc>
            </a:pPr>
            <a:r>
              <a:rPr sz="1600" b="1" spc="-10" dirty="0">
                <a:latin typeface="微软雅黑"/>
                <a:cs typeface="微软雅黑"/>
              </a:rPr>
              <a:t>06</a:t>
            </a:r>
            <a:r>
              <a:rPr sz="1600" b="1" spc="-5" dirty="0">
                <a:latin typeface="微软雅黑"/>
                <a:cs typeface="微软雅黑"/>
              </a:rPr>
              <a:t>.芬妮攻击</a:t>
            </a:r>
            <a:endParaRPr sz="1600">
              <a:latin typeface="微软雅黑"/>
              <a:cs typeface="微软雅黑"/>
            </a:endParaRPr>
          </a:p>
        </p:txBody>
      </p:sp>
      <p:sp>
        <p:nvSpPr>
          <p:cNvPr id="21" name="object 21"/>
          <p:cNvSpPr txBox="1"/>
          <p:nvPr/>
        </p:nvSpPr>
        <p:spPr>
          <a:xfrm>
            <a:off x="9017889" y="3200217"/>
            <a:ext cx="2552700" cy="561975"/>
          </a:xfrm>
          <a:prstGeom prst="rect">
            <a:avLst/>
          </a:prstGeom>
        </p:spPr>
        <p:txBody>
          <a:bodyPr vert="horz" wrap="square" lIns="0" tIns="0" rIns="0" bIns="0" rtlCol="0">
            <a:spAutoFit/>
          </a:bodyPr>
          <a:lstStyle/>
          <a:p>
            <a:pPr marL="12700" marR="5080" indent="10160">
              <a:lnSpc>
                <a:spcPct val="150100"/>
              </a:lnSpc>
            </a:pPr>
            <a:r>
              <a:rPr sz="1200" dirty="0">
                <a:latin typeface="微软雅黑"/>
                <a:cs typeface="微软雅黑"/>
              </a:rPr>
              <a:t>通过控制矿工费实现双花，攻击对象  是面对0确认交易便</a:t>
            </a:r>
            <a:r>
              <a:rPr sz="1200" spc="-15" dirty="0">
                <a:latin typeface="微软雅黑"/>
                <a:cs typeface="微软雅黑"/>
              </a:rPr>
              <a:t>立</a:t>
            </a:r>
            <a:r>
              <a:rPr sz="1200" dirty="0">
                <a:latin typeface="微软雅黑"/>
                <a:cs typeface="微软雅黑"/>
              </a:rPr>
              <a:t>刻付款的商家。</a:t>
            </a:r>
            <a:endParaRPr sz="1200">
              <a:latin typeface="微软雅黑"/>
              <a:cs typeface="微软雅黑"/>
            </a:endParaRPr>
          </a:p>
        </p:txBody>
      </p:sp>
      <p:sp>
        <p:nvSpPr>
          <p:cNvPr id="22" name="object 22"/>
          <p:cNvSpPr txBox="1"/>
          <p:nvPr/>
        </p:nvSpPr>
        <p:spPr>
          <a:xfrm>
            <a:off x="9709784" y="2836926"/>
            <a:ext cx="1144270" cy="256540"/>
          </a:xfrm>
          <a:prstGeom prst="rect">
            <a:avLst/>
          </a:prstGeom>
        </p:spPr>
        <p:txBody>
          <a:bodyPr vert="horz" wrap="square" lIns="0" tIns="0" rIns="0" bIns="0" rtlCol="0">
            <a:spAutoFit/>
          </a:bodyPr>
          <a:lstStyle/>
          <a:p>
            <a:pPr marL="12700">
              <a:lnSpc>
                <a:spcPct val="100000"/>
              </a:lnSpc>
            </a:pPr>
            <a:r>
              <a:rPr sz="1600" b="1" spc="-10" dirty="0">
                <a:latin typeface="微软雅黑"/>
                <a:cs typeface="微软雅黑"/>
              </a:rPr>
              <a:t>07.种族攻击</a:t>
            </a:r>
            <a:endParaRPr sz="1600">
              <a:latin typeface="微软雅黑"/>
              <a:cs typeface="微软雅黑"/>
            </a:endParaRPr>
          </a:p>
        </p:txBody>
      </p:sp>
      <p:sp>
        <p:nvSpPr>
          <p:cNvPr id="23" name="object 23"/>
          <p:cNvSpPr txBox="1"/>
          <p:nvPr/>
        </p:nvSpPr>
        <p:spPr>
          <a:xfrm>
            <a:off x="3888994" y="3200217"/>
            <a:ext cx="1854200" cy="836294"/>
          </a:xfrm>
          <a:prstGeom prst="rect">
            <a:avLst/>
          </a:prstGeom>
        </p:spPr>
        <p:txBody>
          <a:bodyPr vert="horz" wrap="square" lIns="0" tIns="0" rIns="0" bIns="0" rtlCol="0">
            <a:spAutoFit/>
          </a:bodyPr>
          <a:lstStyle/>
          <a:p>
            <a:pPr marL="12700" marR="5080" algn="ctr">
              <a:lnSpc>
                <a:spcPct val="150100"/>
              </a:lnSpc>
            </a:pPr>
            <a:r>
              <a:rPr sz="1200" dirty="0">
                <a:solidFill>
                  <a:srgbClr val="F9F9F9"/>
                </a:solidFill>
                <a:latin typeface="微软雅黑"/>
                <a:cs typeface="微软雅黑"/>
              </a:rPr>
              <a:t>囤积和霸占受害者的点对点  连接间隙，将该节点保留在  一个隔离的网络中。</a:t>
            </a:r>
            <a:endParaRPr sz="1200">
              <a:latin typeface="微软雅黑"/>
              <a:cs typeface="微软雅黑"/>
            </a:endParaRPr>
          </a:p>
        </p:txBody>
      </p:sp>
      <p:sp>
        <p:nvSpPr>
          <p:cNvPr id="24" name="object 24"/>
          <p:cNvSpPr txBox="1"/>
          <p:nvPr/>
        </p:nvSpPr>
        <p:spPr>
          <a:xfrm>
            <a:off x="4244466" y="2836926"/>
            <a:ext cx="1144270" cy="256540"/>
          </a:xfrm>
          <a:prstGeom prst="rect">
            <a:avLst/>
          </a:prstGeom>
        </p:spPr>
        <p:txBody>
          <a:bodyPr vert="horz" wrap="square" lIns="0" tIns="0" rIns="0" bIns="0" rtlCol="0">
            <a:spAutoFit/>
          </a:bodyPr>
          <a:lstStyle/>
          <a:p>
            <a:pPr marL="12700">
              <a:lnSpc>
                <a:spcPct val="100000"/>
              </a:lnSpc>
            </a:pPr>
            <a:r>
              <a:rPr sz="1600" b="1" spc="-10" dirty="0">
                <a:solidFill>
                  <a:srgbClr val="F9F9F9"/>
                </a:solidFill>
                <a:latin typeface="微软雅黑"/>
                <a:cs typeface="微软雅黑"/>
              </a:rPr>
              <a:t>03.日食攻击</a:t>
            </a:r>
            <a:endParaRPr sz="1600">
              <a:latin typeface="微软雅黑"/>
              <a:cs typeface="微软雅黑"/>
            </a:endParaRPr>
          </a:p>
        </p:txBody>
      </p:sp>
      <p:sp>
        <p:nvSpPr>
          <p:cNvPr id="25" name="object 25"/>
          <p:cNvSpPr txBox="1"/>
          <p:nvPr/>
        </p:nvSpPr>
        <p:spPr>
          <a:xfrm>
            <a:off x="6403975" y="3200217"/>
            <a:ext cx="2311400" cy="836294"/>
          </a:xfrm>
          <a:prstGeom prst="rect">
            <a:avLst/>
          </a:prstGeom>
        </p:spPr>
        <p:txBody>
          <a:bodyPr vert="horz" wrap="square" lIns="0" tIns="0" rIns="0" bIns="0" rtlCol="0">
            <a:spAutoFit/>
          </a:bodyPr>
          <a:lstStyle/>
          <a:p>
            <a:pPr marL="12700" marR="5080" algn="just">
              <a:lnSpc>
                <a:spcPct val="150100"/>
              </a:lnSpc>
            </a:pPr>
            <a:r>
              <a:rPr sz="1200" dirty="0">
                <a:latin typeface="微软雅黑"/>
                <a:cs typeface="微软雅黑"/>
              </a:rPr>
              <a:t>通过控制一定比例的各种资源，实  现在执行花费代币或智能合约等操  作时将其回滚，进行双花攻击。</a:t>
            </a:r>
            <a:endParaRPr sz="1200">
              <a:latin typeface="微软雅黑"/>
              <a:cs typeface="微软雅黑"/>
            </a:endParaRPr>
          </a:p>
        </p:txBody>
      </p:sp>
      <p:sp>
        <p:nvSpPr>
          <p:cNvPr id="26" name="object 26"/>
          <p:cNvSpPr txBox="1"/>
          <p:nvPr/>
        </p:nvSpPr>
        <p:spPr>
          <a:xfrm>
            <a:off x="6876415" y="2836926"/>
            <a:ext cx="1348740" cy="256540"/>
          </a:xfrm>
          <a:prstGeom prst="rect">
            <a:avLst/>
          </a:prstGeom>
        </p:spPr>
        <p:txBody>
          <a:bodyPr vert="horz" wrap="square" lIns="0" tIns="0" rIns="0" bIns="0" rtlCol="0">
            <a:spAutoFit/>
          </a:bodyPr>
          <a:lstStyle/>
          <a:p>
            <a:pPr marL="12700">
              <a:lnSpc>
                <a:spcPct val="100000"/>
              </a:lnSpc>
            </a:pPr>
            <a:r>
              <a:rPr sz="1600" b="1" spc="-10" dirty="0">
                <a:latin typeface="微软雅黑"/>
                <a:cs typeface="微软雅黑"/>
              </a:rPr>
              <a:t>05.</a:t>
            </a:r>
            <a:r>
              <a:rPr sz="1600" b="1" spc="-5" dirty="0">
                <a:latin typeface="微软雅黑"/>
                <a:cs typeface="微软雅黑"/>
              </a:rPr>
              <a:t>短距离攻击</a:t>
            </a:r>
            <a:endParaRPr sz="1600">
              <a:latin typeface="微软雅黑"/>
              <a:cs typeface="微软雅黑"/>
            </a:endParaRPr>
          </a:p>
        </p:txBody>
      </p:sp>
      <p:sp>
        <p:nvSpPr>
          <p:cNvPr id="27" name="object 27"/>
          <p:cNvSpPr txBox="1"/>
          <p:nvPr/>
        </p:nvSpPr>
        <p:spPr>
          <a:xfrm>
            <a:off x="960221" y="4915352"/>
            <a:ext cx="2311400" cy="836294"/>
          </a:xfrm>
          <a:prstGeom prst="rect">
            <a:avLst/>
          </a:prstGeom>
        </p:spPr>
        <p:txBody>
          <a:bodyPr vert="horz" wrap="square" lIns="0" tIns="0" rIns="0" bIns="0" rtlCol="0">
            <a:spAutoFit/>
          </a:bodyPr>
          <a:lstStyle/>
          <a:p>
            <a:pPr marL="12700" marR="5080" indent="33020">
              <a:lnSpc>
                <a:spcPct val="150100"/>
              </a:lnSpc>
            </a:pPr>
            <a:r>
              <a:rPr sz="1200" dirty="0">
                <a:latin typeface="微软雅黑"/>
                <a:cs typeface="微软雅黑"/>
              </a:rPr>
              <a:t>攻击者通过创建大量的假名标识  </a:t>
            </a:r>
            <a:r>
              <a:rPr sz="1200" spc="-5" dirty="0">
                <a:latin typeface="微软雅黑"/>
                <a:cs typeface="微软雅黑"/>
              </a:rPr>
              <a:t>来破坏对等网络的信誉系统，使  </a:t>
            </a:r>
            <a:r>
              <a:rPr sz="1200" dirty="0">
                <a:latin typeface="微软雅黑"/>
                <a:cs typeface="微软雅黑"/>
              </a:rPr>
              <a:t>用它们获得不成比例的大的影响。</a:t>
            </a:r>
            <a:endParaRPr sz="1200">
              <a:latin typeface="微软雅黑"/>
              <a:cs typeface="微软雅黑"/>
            </a:endParaRPr>
          </a:p>
        </p:txBody>
      </p:sp>
      <p:sp>
        <p:nvSpPr>
          <p:cNvPr id="28" name="object 28"/>
          <p:cNvSpPr txBox="1"/>
          <p:nvPr/>
        </p:nvSpPr>
        <p:spPr>
          <a:xfrm>
            <a:off x="1511553" y="4551933"/>
            <a:ext cx="1144270" cy="256540"/>
          </a:xfrm>
          <a:prstGeom prst="rect">
            <a:avLst/>
          </a:prstGeom>
        </p:spPr>
        <p:txBody>
          <a:bodyPr vert="horz" wrap="square" lIns="0" tIns="0" rIns="0" bIns="0" rtlCol="0">
            <a:spAutoFit/>
          </a:bodyPr>
          <a:lstStyle/>
          <a:p>
            <a:pPr marL="12700">
              <a:lnSpc>
                <a:spcPct val="100000"/>
              </a:lnSpc>
            </a:pPr>
            <a:r>
              <a:rPr sz="1600" b="1" spc="-10" dirty="0">
                <a:latin typeface="微软雅黑"/>
                <a:cs typeface="微软雅黑"/>
              </a:rPr>
              <a:t>02</a:t>
            </a:r>
            <a:r>
              <a:rPr sz="1600" b="1" spc="-5" dirty="0">
                <a:latin typeface="微软雅黑"/>
                <a:cs typeface="微软雅黑"/>
              </a:rPr>
              <a:t>.女巫攻击</a:t>
            </a:r>
            <a:endParaRPr sz="1600">
              <a:latin typeface="微软雅黑"/>
              <a:cs typeface="微软雅黑"/>
            </a:endParaRPr>
          </a:p>
        </p:txBody>
      </p:sp>
      <p:sp>
        <p:nvSpPr>
          <p:cNvPr id="29" name="object 29"/>
          <p:cNvSpPr txBox="1"/>
          <p:nvPr/>
        </p:nvSpPr>
        <p:spPr>
          <a:xfrm>
            <a:off x="8974581" y="5006975"/>
            <a:ext cx="2616200" cy="469900"/>
          </a:xfrm>
          <a:prstGeom prst="rect">
            <a:avLst/>
          </a:prstGeom>
        </p:spPr>
        <p:txBody>
          <a:bodyPr vert="horz" wrap="square" lIns="0" tIns="0" rIns="0" bIns="0" rtlCol="0">
            <a:spAutoFit/>
          </a:bodyPr>
          <a:lstStyle/>
          <a:p>
            <a:pPr marL="33655">
              <a:lnSpc>
                <a:spcPct val="100000"/>
              </a:lnSpc>
            </a:pPr>
            <a:r>
              <a:rPr sz="1200" dirty="0">
                <a:latin typeface="微软雅黑"/>
                <a:cs typeface="微软雅黑"/>
              </a:rPr>
              <a:t>种族攻击和芬妮攻击的组合，交易即</a:t>
            </a:r>
            <a:endParaRPr sz="1200">
              <a:latin typeface="微软雅黑"/>
              <a:cs typeface="微软雅黑"/>
            </a:endParaRPr>
          </a:p>
          <a:p>
            <a:pPr marL="12700">
              <a:lnSpc>
                <a:spcPct val="100000"/>
              </a:lnSpc>
              <a:spcBef>
                <a:spcPts val="720"/>
              </a:spcBef>
            </a:pPr>
            <a:r>
              <a:rPr sz="1200" spc="-5" dirty="0">
                <a:latin typeface="微软雅黑"/>
                <a:cs typeface="微软雅黑"/>
              </a:rPr>
              <a:t>便有了一次确认，交易仍然可以回滚。</a:t>
            </a:r>
            <a:endParaRPr sz="1200">
              <a:latin typeface="微软雅黑"/>
              <a:cs typeface="微软雅黑"/>
            </a:endParaRPr>
          </a:p>
        </p:txBody>
      </p:sp>
      <p:sp>
        <p:nvSpPr>
          <p:cNvPr id="30" name="object 30"/>
          <p:cNvSpPr txBox="1"/>
          <p:nvPr/>
        </p:nvSpPr>
        <p:spPr>
          <a:xfrm>
            <a:off x="9429368" y="4551933"/>
            <a:ext cx="1704975" cy="256540"/>
          </a:xfrm>
          <a:prstGeom prst="rect">
            <a:avLst/>
          </a:prstGeom>
        </p:spPr>
        <p:txBody>
          <a:bodyPr vert="horz" wrap="square" lIns="0" tIns="0" rIns="0" bIns="0" rtlCol="0">
            <a:spAutoFit/>
          </a:bodyPr>
          <a:lstStyle/>
          <a:p>
            <a:pPr marL="12700">
              <a:lnSpc>
                <a:spcPct val="100000"/>
              </a:lnSpc>
            </a:pPr>
            <a:r>
              <a:rPr sz="1600" b="1" spc="-5" dirty="0">
                <a:latin typeface="微软雅黑"/>
                <a:cs typeface="微软雅黑"/>
              </a:rPr>
              <a:t>08.</a:t>
            </a:r>
            <a:r>
              <a:rPr sz="1600" b="1" spc="-50" dirty="0">
                <a:latin typeface="微软雅黑"/>
                <a:cs typeface="微软雅黑"/>
              </a:rPr>
              <a:t> </a:t>
            </a:r>
            <a:r>
              <a:rPr sz="1600" b="1" spc="-20" dirty="0">
                <a:latin typeface="微软雅黑"/>
                <a:cs typeface="微软雅黑"/>
              </a:rPr>
              <a:t>Vector76攻击</a:t>
            </a:r>
            <a:endParaRPr sz="1600">
              <a:latin typeface="微软雅黑"/>
              <a:cs typeface="微软雅黑"/>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信息安全</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信息安全：信息安全服务机构业务主要包括交易所钱包安全审</a:t>
            </a:r>
          </a:p>
          <a:p>
            <a:pPr marL="12700">
              <a:lnSpc>
                <a:spcPts val="2735"/>
              </a:lnSpc>
            </a:pPr>
            <a:r>
              <a:rPr spc="-5" dirty="0"/>
              <a:t>计、链安全审计、智能合约安全审计、安全顾问等</a:t>
            </a:r>
          </a:p>
        </p:txBody>
      </p:sp>
      <p:sp>
        <p:nvSpPr>
          <p:cNvPr id="5" name="object 5"/>
          <p:cNvSpPr txBox="1"/>
          <p:nvPr/>
        </p:nvSpPr>
        <p:spPr>
          <a:xfrm>
            <a:off x="829767" y="1510157"/>
            <a:ext cx="10806430" cy="54610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对于区块链中频发的安全问题，行业中信息安全服务机构也逐渐壮大，服务日趋专业化。总结当前信息安全服务机构的业务板块，主要</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集中在以下几个方面：交易所钱包安全审计、链安全审计、智能合约安全审计、安全顾问、安全运营、威胁情报、漏洞赏金。</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72668" y="2610611"/>
            <a:ext cx="2682240" cy="1905"/>
          </a:xfrm>
          <a:custGeom>
            <a:avLst/>
            <a:gdLst/>
            <a:ahLst/>
            <a:cxnLst/>
            <a:rect l="l" t="t" r="r" b="b"/>
            <a:pathLst>
              <a:path w="2682240" h="1905">
                <a:moveTo>
                  <a:pt x="0" y="0"/>
                </a:moveTo>
                <a:lnTo>
                  <a:pt x="2682240" y="1524"/>
                </a:lnTo>
              </a:path>
            </a:pathLst>
          </a:custGeom>
          <a:ln w="9144">
            <a:solidFill>
              <a:srgbClr val="CFCFCF"/>
            </a:solidFill>
          </a:ln>
        </p:spPr>
        <p:txBody>
          <a:bodyPr wrap="square" lIns="0" tIns="0" rIns="0" bIns="0" rtlCol="0"/>
          <a:lstStyle/>
          <a:p>
            <a:endParaRPr/>
          </a:p>
        </p:txBody>
      </p:sp>
      <p:sp>
        <p:nvSpPr>
          <p:cNvPr id="8" name="object 8"/>
          <p:cNvSpPr/>
          <p:nvPr/>
        </p:nvSpPr>
        <p:spPr>
          <a:xfrm>
            <a:off x="3439667" y="2610611"/>
            <a:ext cx="2682240" cy="1905"/>
          </a:xfrm>
          <a:custGeom>
            <a:avLst/>
            <a:gdLst/>
            <a:ahLst/>
            <a:cxnLst/>
            <a:rect l="l" t="t" r="r" b="b"/>
            <a:pathLst>
              <a:path w="2682240" h="1905">
                <a:moveTo>
                  <a:pt x="0" y="0"/>
                </a:moveTo>
                <a:lnTo>
                  <a:pt x="2682240" y="1524"/>
                </a:lnTo>
              </a:path>
            </a:pathLst>
          </a:custGeom>
          <a:ln w="9144">
            <a:solidFill>
              <a:srgbClr val="CFCFCF"/>
            </a:solidFill>
          </a:ln>
        </p:spPr>
        <p:txBody>
          <a:bodyPr wrap="square" lIns="0" tIns="0" rIns="0" bIns="0" rtlCol="0"/>
          <a:lstStyle/>
          <a:p>
            <a:endParaRPr/>
          </a:p>
        </p:txBody>
      </p:sp>
      <p:sp>
        <p:nvSpPr>
          <p:cNvPr id="9" name="object 9"/>
          <p:cNvSpPr/>
          <p:nvPr/>
        </p:nvSpPr>
        <p:spPr>
          <a:xfrm>
            <a:off x="6106667" y="2610611"/>
            <a:ext cx="2682240" cy="1905"/>
          </a:xfrm>
          <a:custGeom>
            <a:avLst/>
            <a:gdLst/>
            <a:ahLst/>
            <a:cxnLst/>
            <a:rect l="l" t="t" r="r" b="b"/>
            <a:pathLst>
              <a:path w="2682240" h="1905">
                <a:moveTo>
                  <a:pt x="0" y="0"/>
                </a:moveTo>
                <a:lnTo>
                  <a:pt x="2682240" y="1524"/>
                </a:lnTo>
              </a:path>
            </a:pathLst>
          </a:custGeom>
          <a:ln w="9144">
            <a:solidFill>
              <a:srgbClr val="CFCFCF"/>
            </a:solidFill>
          </a:ln>
        </p:spPr>
        <p:txBody>
          <a:bodyPr wrap="square" lIns="0" tIns="0" rIns="0" bIns="0" rtlCol="0"/>
          <a:lstStyle/>
          <a:p>
            <a:endParaRPr/>
          </a:p>
        </p:txBody>
      </p:sp>
      <p:sp>
        <p:nvSpPr>
          <p:cNvPr id="10" name="object 10"/>
          <p:cNvSpPr/>
          <p:nvPr/>
        </p:nvSpPr>
        <p:spPr>
          <a:xfrm>
            <a:off x="8773668" y="2610611"/>
            <a:ext cx="2700655" cy="0"/>
          </a:xfrm>
          <a:custGeom>
            <a:avLst/>
            <a:gdLst/>
            <a:ahLst/>
            <a:cxnLst/>
            <a:rect l="l" t="t" r="r" b="b"/>
            <a:pathLst>
              <a:path w="2700654">
                <a:moveTo>
                  <a:pt x="0" y="0"/>
                </a:moveTo>
                <a:lnTo>
                  <a:pt x="2700528" y="0"/>
                </a:lnTo>
              </a:path>
            </a:pathLst>
          </a:custGeom>
          <a:ln w="9144">
            <a:solidFill>
              <a:srgbClr val="CFCFCF"/>
            </a:solidFill>
          </a:ln>
        </p:spPr>
        <p:txBody>
          <a:bodyPr wrap="square" lIns="0" tIns="0" rIns="0" bIns="0" rtlCol="0"/>
          <a:lstStyle/>
          <a:p>
            <a:endParaRPr/>
          </a:p>
        </p:txBody>
      </p:sp>
      <p:sp>
        <p:nvSpPr>
          <p:cNvPr id="11" name="object 11"/>
          <p:cNvSpPr/>
          <p:nvPr/>
        </p:nvSpPr>
        <p:spPr>
          <a:xfrm>
            <a:off x="8773668" y="4853940"/>
            <a:ext cx="2682240" cy="1905"/>
          </a:xfrm>
          <a:custGeom>
            <a:avLst/>
            <a:gdLst/>
            <a:ahLst/>
            <a:cxnLst/>
            <a:rect l="l" t="t" r="r" b="b"/>
            <a:pathLst>
              <a:path w="2682240" h="1904">
                <a:moveTo>
                  <a:pt x="0" y="0"/>
                </a:moveTo>
                <a:lnTo>
                  <a:pt x="2682239" y="1524"/>
                </a:lnTo>
              </a:path>
            </a:pathLst>
          </a:custGeom>
          <a:ln w="9144">
            <a:solidFill>
              <a:srgbClr val="CFCFCF"/>
            </a:solidFill>
          </a:ln>
        </p:spPr>
        <p:txBody>
          <a:bodyPr wrap="square" lIns="0" tIns="0" rIns="0" bIns="0" rtlCol="0"/>
          <a:lstStyle/>
          <a:p>
            <a:endParaRPr/>
          </a:p>
        </p:txBody>
      </p:sp>
      <p:sp>
        <p:nvSpPr>
          <p:cNvPr id="12" name="object 12"/>
          <p:cNvSpPr/>
          <p:nvPr/>
        </p:nvSpPr>
        <p:spPr>
          <a:xfrm>
            <a:off x="6106667" y="4853940"/>
            <a:ext cx="2682240" cy="1905"/>
          </a:xfrm>
          <a:custGeom>
            <a:avLst/>
            <a:gdLst/>
            <a:ahLst/>
            <a:cxnLst/>
            <a:rect l="l" t="t" r="r" b="b"/>
            <a:pathLst>
              <a:path w="2682240" h="1904">
                <a:moveTo>
                  <a:pt x="0" y="0"/>
                </a:moveTo>
                <a:lnTo>
                  <a:pt x="2682240" y="1524"/>
                </a:lnTo>
              </a:path>
            </a:pathLst>
          </a:custGeom>
          <a:ln w="9144">
            <a:solidFill>
              <a:srgbClr val="CFCFCF"/>
            </a:solidFill>
          </a:ln>
        </p:spPr>
        <p:txBody>
          <a:bodyPr wrap="square" lIns="0" tIns="0" rIns="0" bIns="0" rtlCol="0"/>
          <a:lstStyle/>
          <a:p>
            <a:endParaRPr/>
          </a:p>
        </p:txBody>
      </p:sp>
      <p:sp>
        <p:nvSpPr>
          <p:cNvPr id="13" name="object 13"/>
          <p:cNvSpPr/>
          <p:nvPr/>
        </p:nvSpPr>
        <p:spPr>
          <a:xfrm>
            <a:off x="3439667" y="4853940"/>
            <a:ext cx="2682240" cy="1905"/>
          </a:xfrm>
          <a:custGeom>
            <a:avLst/>
            <a:gdLst/>
            <a:ahLst/>
            <a:cxnLst/>
            <a:rect l="l" t="t" r="r" b="b"/>
            <a:pathLst>
              <a:path w="2682240" h="1904">
                <a:moveTo>
                  <a:pt x="0" y="0"/>
                </a:moveTo>
                <a:lnTo>
                  <a:pt x="2682240" y="1524"/>
                </a:lnTo>
              </a:path>
            </a:pathLst>
          </a:custGeom>
          <a:ln w="9144">
            <a:solidFill>
              <a:srgbClr val="CFCFCF"/>
            </a:solidFill>
          </a:ln>
        </p:spPr>
        <p:txBody>
          <a:bodyPr wrap="square" lIns="0" tIns="0" rIns="0" bIns="0" rtlCol="0"/>
          <a:lstStyle/>
          <a:p>
            <a:endParaRPr/>
          </a:p>
        </p:txBody>
      </p:sp>
      <p:sp>
        <p:nvSpPr>
          <p:cNvPr id="14" name="object 14"/>
          <p:cNvSpPr/>
          <p:nvPr/>
        </p:nvSpPr>
        <p:spPr>
          <a:xfrm>
            <a:off x="6062471" y="2546604"/>
            <a:ext cx="117475" cy="120650"/>
          </a:xfrm>
          <a:custGeom>
            <a:avLst/>
            <a:gdLst/>
            <a:ahLst/>
            <a:cxnLst/>
            <a:rect l="l" t="t" r="r" b="b"/>
            <a:pathLst>
              <a:path w="117475" h="120650">
                <a:moveTo>
                  <a:pt x="58674" y="0"/>
                </a:moveTo>
                <a:lnTo>
                  <a:pt x="35843" y="4726"/>
                </a:lnTo>
                <a:lnTo>
                  <a:pt x="17192" y="17621"/>
                </a:lnTo>
                <a:lnTo>
                  <a:pt x="4613" y="36754"/>
                </a:lnTo>
                <a:lnTo>
                  <a:pt x="0" y="60198"/>
                </a:lnTo>
                <a:lnTo>
                  <a:pt x="4613" y="83641"/>
                </a:lnTo>
                <a:lnTo>
                  <a:pt x="17192" y="102774"/>
                </a:lnTo>
                <a:lnTo>
                  <a:pt x="35843" y="115669"/>
                </a:lnTo>
                <a:lnTo>
                  <a:pt x="58674" y="120396"/>
                </a:lnTo>
                <a:lnTo>
                  <a:pt x="81504" y="115669"/>
                </a:lnTo>
                <a:lnTo>
                  <a:pt x="100155" y="102774"/>
                </a:lnTo>
                <a:lnTo>
                  <a:pt x="112734" y="83641"/>
                </a:lnTo>
                <a:lnTo>
                  <a:pt x="117348" y="60198"/>
                </a:lnTo>
                <a:lnTo>
                  <a:pt x="112734" y="36754"/>
                </a:lnTo>
                <a:lnTo>
                  <a:pt x="100155" y="17621"/>
                </a:lnTo>
                <a:lnTo>
                  <a:pt x="81504" y="4726"/>
                </a:lnTo>
                <a:lnTo>
                  <a:pt x="58674" y="0"/>
                </a:lnTo>
                <a:close/>
              </a:path>
            </a:pathLst>
          </a:custGeom>
          <a:solidFill>
            <a:srgbClr val="E8E9EC"/>
          </a:solidFill>
        </p:spPr>
        <p:txBody>
          <a:bodyPr wrap="square" lIns="0" tIns="0" rIns="0" bIns="0" rtlCol="0"/>
          <a:lstStyle/>
          <a:p>
            <a:endParaRPr/>
          </a:p>
        </p:txBody>
      </p:sp>
      <p:sp>
        <p:nvSpPr>
          <p:cNvPr id="15" name="object 15"/>
          <p:cNvSpPr/>
          <p:nvPr/>
        </p:nvSpPr>
        <p:spPr>
          <a:xfrm>
            <a:off x="6062471" y="2546604"/>
            <a:ext cx="117475" cy="120650"/>
          </a:xfrm>
          <a:custGeom>
            <a:avLst/>
            <a:gdLst/>
            <a:ahLst/>
            <a:cxnLst/>
            <a:rect l="l" t="t" r="r" b="b"/>
            <a:pathLst>
              <a:path w="117475" h="120650">
                <a:moveTo>
                  <a:pt x="0" y="60198"/>
                </a:moveTo>
                <a:lnTo>
                  <a:pt x="4613" y="36754"/>
                </a:lnTo>
                <a:lnTo>
                  <a:pt x="17192" y="17621"/>
                </a:lnTo>
                <a:lnTo>
                  <a:pt x="35843" y="4726"/>
                </a:lnTo>
                <a:lnTo>
                  <a:pt x="58674" y="0"/>
                </a:lnTo>
                <a:lnTo>
                  <a:pt x="81504" y="4726"/>
                </a:lnTo>
                <a:lnTo>
                  <a:pt x="100155" y="17621"/>
                </a:lnTo>
                <a:lnTo>
                  <a:pt x="112734" y="36754"/>
                </a:lnTo>
                <a:lnTo>
                  <a:pt x="117348" y="60198"/>
                </a:lnTo>
                <a:lnTo>
                  <a:pt x="112734" y="83641"/>
                </a:lnTo>
                <a:lnTo>
                  <a:pt x="100155" y="102774"/>
                </a:lnTo>
                <a:lnTo>
                  <a:pt x="81504" y="115669"/>
                </a:lnTo>
                <a:lnTo>
                  <a:pt x="58674" y="120396"/>
                </a:lnTo>
                <a:lnTo>
                  <a:pt x="35843" y="115669"/>
                </a:lnTo>
                <a:lnTo>
                  <a:pt x="17192" y="102774"/>
                </a:lnTo>
                <a:lnTo>
                  <a:pt x="4613" y="83641"/>
                </a:lnTo>
                <a:lnTo>
                  <a:pt x="0" y="60198"/>
                </a:lnTo>
                <a:close/>
              </a:path>
            </a:pathLst>
          </a:custGeom>
          <a:ln w="6096">
            <a:solidFill>
              <a:srgbClr val="CFCFCF"/>
            </a:solidFill>
          </a:ln>
        </p:spPr>
        <p:txBody>
          <a:bodyPr wrap="square" lIns="0" tIns="0" rIns="0" bIns="0" rtlCol="0"/>
          <a:lstStyle/>
          <a:p>
            <a:endParaRPr/>
          </a:p>
        </p:txBody>
      </p:sp>
      <p:sp>
        <p:nvSpPr>
          <p:cNvPr id="16" name="object 16"/>
          <p:cNvSpPr/>
          <p:nvPr/>
        </p:nvSpPr>
        <p:spPr>
          <a:xfrm>
            <a:off x="6056376" y="4794503"/>
            <a:ext cx="117475" cy="120650"/>
          </a:xfrm>
          <a:custGeom>
            <a:avLst/>
            <a:gdLst/>
            <a:ahLst/>
            <a:cxnLst/>
            <a:rect l="l" t="t" r="r" b="b"/>
            <a:pathLst>
              <a:path w="117475" h="120650">
                <a:moveTo>
                  <a:pt x="58674" y="0"/>
                </a:moveTo>
                <a:lnTo>
                  <a:pt x="35843" y="4726"/>
                </a:lnTo>
                <a:lnTo>
                  <a:pt x="17192" y="17621"/>
                </a:lnTo>
                <a:lnTo>
                  <a:pt x="4613" y="36754"/>
                </a:lnTo>
                <a:lnTo>
                  <a:pt x="0" y="60198"/>
                </a:lnTo>
                <a:lnTo>
                  <a:pt x="4613" y="83641"/>
                </a:lnTo>
                <a:lnTo>
                  <a:pt x="17192" y="102774"/>
                </a:lnTo>
                <a:lnTo>
                  <a:pt x="35843" y="115669"/>
                </a:lnTo>
                <a:lnTo>
                  <a:pt x="58674" y="120396"/>
                </a:lnTo>
                <a:lnTo>
                  <a:pt x="81504" y="115669"/>
                </a:lnTo>
                <a:lnTo>
                  <a:pt x="100155" y="102774"/>
                </a:lnTo>
                <a:lnTo>
                  <a:pt x="112734" y="83641"/>
                </a:lnTo>
                <a:lnTo>
                  <a:pt x="117348" y="60198"/>
                </a:lnTo>
                <a:lnTo>
                  <a:pt x="112734" y="36754"/>
                </a:lnTo>
                <a:lnTo>
                  <a:pt x="100155" y="17621"/>
                </a:lnTo>
                <a:lnTo>
                  <a:pt x="81504" y="4726"/>
                </a:lnTo>
                <a:lnTo>
                  <a:pt x="58674" y="0"/>
                </a:lnTo>
                <a:close/>
              </a:path>
            </a:pathLst>
          </a:custGeom>
          <a:solidFill>
            <a:srgbClr val="E8E9EC"/>
          </a:solidFill>
        </p:spPr>
        <p:txBody>
          <a:bodyPr wrap="square" lIns="0" tIns="0" rIns="0" bIns="0" rtlCol="0"/>
          <a:lstStyle/>
          <a:p>
            <a:endParaRPr/>
          </a:p>
        </p:txBody>
      </p:sp>
      <p:sp>
        <p:nvSpPr>
          <p:cNvPr id="17" name="object 17"/>
          <p:cNvSpPr/>
          <p:nvPr/>
        </p:nvSpPr>
        <p:spPr>
          <a:xfrm>
            <a:off x="6056376" y="4794503"/>
            <a:ext cx="117475" cy="120650"/>
          </a:xfrm>
          <a:custGeom>
            <a:avLst/>
            <a:gdLst/>
            <a:ahLst/>
            <a:cxnLst/>
            <a:rect l="l" t="t" r="r" b="b"/>
            <a:pathLst>
              <a:path w="117475" h="120650">
                <a:moveTo>
                  <a:pt x="0" y="60198"/>
                </a:moveTo>
                <a:lnTo>
                  <a:pt x="4613" y="36754"/>
                </a:lnTo>
                <a:lnTo>
                  <a:pt x="17192" y="17621"/>
                </a:lnTo>
                <a:lnTo>
                  <a:pt x="35843" y="4726"/>
                </a:lnTo>
                <a:lnTo>
                  <a:pt x="58674" y="0"/>
                </a:lnTo>
                <a:lnTo>
                  <a:pt x="81504" y="4726"/>
                </a:lnTo>
                <a:lnTo>
                  <a:pt x="100155" y="17621"/>
                </a:lnTo>
                <a:lnTo>
                  <a:pt x="112734" y="36754"/>
                </a:lnTo>
                <a:lnTo>
                  <a:pt x="117348" y="60198"/>
                </a:lnTo>
                <a:lnTo>
                  <a:pt x="112734" y="83641"/>
                </a:lnTo>
                <a:lnTo>
                  <a:pt x="100155" y="102774"/>
                </a:lnTo>
                <a:lnTo>
                  <a:pt x="81504" y="115669"/>
                </a:lnTo>
                <a:lnTo>
                  <a:pt x="58674" y="120396"/>
                </a:lnTo>
                <a:lnTo>
                  <a:pt x="35843" y="115669"/>
                </a:lnTo>
                <a:lnTo>
                  <a:pt x="17192" y="102774"/>
                </a:lnTo>
                <a:lnTo>
                  <a:pt x="4613" y="83641"/>
                </a:lnTo>
                <a:lnTo>
                  <a:pt x="0" y="60198"/>
                </a:lnTo>
                <a:close/>
              </a:path>
            </a:pathLst>
          </a:custGeom>
          <a:ln w="6095">
            <a:solidFill>
              <a:srgbClr val="CFCFCF"/>
            </a:solidFill>
          </a:ln>
        </p:spPr>
        <p:txBody>
          <a:bodyPr wrap="square" lIns="0" tIns="0" rIns="0" bIns="0" rtlCol="0"/>
          <a:lstStyle/>
          <a:p>
            <a:endParaRPr/>
          </a:p>
        </p:txBody>
      </p:sp>
      <p:sp>
        <p:nvSpPr>
          <p:cNvPr id="18" name="object 18"/>
          <p:cNvSpPr/>
          <p:nvPr/>
        </p:nvSpPr>
        <p:spPr>
          <a:xfrm>
            <a:off x="8723376" y="2546604"/>
            <a:ext cx="117475" cy="120650"/>
          </a:xfrm>
          <a:custGeom>
            <a:avLst/>
            <a:gdLst/>
            <a:ahLst/>
            <a:cxnLst/>
            <a:rect l="l" t="t" r="r" b="b"/>
            <a:pathLst>
              <a:path w="117475" h="120650">
                <a:moveTo>
                  <a:pt x="58674" y="0"/>
                </a:moveTo>
                <a:lnTo>
                  <a:pt x="35843" y="4726"/>
                </a:lnTo>
                <a:lnTo>
                  <a:pt x="17192" y="17621"/>
                </a:lnTo>
                <a:lnTo>
                  <a:pt x="4613" y="36754"/>
                </a:lnTo>
                <a:lnTo>
                  <a:pt x="0" y="60198"/>
                </a:lnTo>
                <a:lnTo>
                  <a:pt x="4613" y="83641"/>
                </a:lnTo>
                <a:lnTo>
                  <a:pt x="17192" y="102774"/>
                </a:lnTo>
                <a:lnTo>
                  <a:pt x="35843" y="115669"/>
                </a:lnTo>
                <a:lnTo>
                  <a:pt x="58674" y="120396"/>
                </a:lnTo>
                <a:lnTo>
                  <a:pt x="81504" y="115669"/>
                </a:lnTo>
                <a:lnTo>
                  <a:pt x="100155" y="102774"/>
                </a:lnTo>
                <a:lnTo>
                  <a:pt x="112734" y="83641"/>
                </a:lnTo>
                <a:lnTo>
                  <a:pt x="117348" y="60198"/>
                </a:lnTo>
                <a:lnTo>
                  <a:pt x="112734" y="36754"/>
                </a:lnTo>
                <a:lnTo>
                  <a:pt x="100155" y="17621"/>
                </a:lnTo>
                <a:lnTo>
                  <a:pt x="81504" y="4726"/>
                </a:lnTo>
                <a:lnTo>
                  <a:pt x="58674" y="0"/>
                </a:lnTo>
                <a:close/>
              </a:path>
            </a:pathLst>
          </a:custGeom>
          <a:solidFill>
            <a:srgbClr val="E8E9EC"/>
          </a:solidFill>
        </p:spPr>
        <p:txBody>
          <a:bodyPr wrap="square" lIns="0" tIns="0" rIns="0" bIns="0" rtlCol="0"/>
          <a:lstStyle/>
          <a:p>
            <a:endParaRPr/>
          </a:p>
        </p:txBody>
      </p:sp>
      <p:sp>
        <p:nvSpPr>
          <p:cNvPr id="19" name="object 19"/>
          <p:cNvSpPr/>
          <p:nvPr/>
        </p:nvSpPr>
        <p:spPr>
          <a:xfrm>
            <a:off x="8723376" y="2546604"/>
            <a:ext cx="117475" cy="120650"/>
          </a:xfrm>
          <a:custGeom>
            <a:avLst/>
            <a:gdLst/>
            <a:ahLst/>
            <a:cxnLst/>
            <a:rect l="l" t="t" r="r" b="b"/>
            <a:pathLst>
              <a:path w="117475" h="120650">
                <a:moveTo>
                  <a:pt x="0" y="60198"/>
                </a:moveTo>
                <a:lnTo>
                  <a:pt x="4613" y="36754"/>
                </a:lnTo>
                <a:lnTo>
                  <a:pt x="17192" y="17621"/>
                </a:lnTo>
                <a:lnTo>
                  <a:pt x="35843" y="4726"/>
                </a:lnTo>
                <a:lnTo>
                  <a:pt x="58674" y="0"/>
                </a:lnTo>
                <a:lnTo>
                  <a:pt x="81504" y="4726"/>
                </a:lnTo>
                <a:lnTo>
                  <a:pt x="100155" y="17621"/>
                </a:lnTo>
                <a:lnTo>
                  <a:pt x="112734" y="36754"/>
                </a:lnTo>
                <a:lnTo>
                  <a:pt x="117348" y="60198"/>
                </a:lnTo>
                <a:lnTo>
                  <a:pt x="112734" y="83641"/>
                </a:lnTo>
                <a:lnTo>
                  <a:pt x="100155" y="102774"/>
                </a:lnTo>
                <a:lnTo>
                  <a:pt x="81504" y="115669"/>
                </a:lnTo>
                <a:lnTo>
                  <a:pt x="58674" y="120396"/>
                </a:lnTo>
                <a:lnTo>
                  <a:pt x="35843" y="115669"/>
                </a:lnTo>
                <a:lnTo>
                  <a:pt x="17192" y="102774"/>
                </a:lnTo>
                <a:lnTo>
                  <a:pt x="4613" y="83641"/>
                </a:lnTo>
                <a:lnTo>
                  <a:pt x="0" y="60198"/>
                </a:lnTo>
                <a:close/>
              </a:path>
            </a:pathLst>
          </a:custGeom>
          <a:ln w="6096">
            <a:solidFill>
              <a:srgbClr val="CFCFCF"/>
            </a:solidFill>
          </a:ln>
        </p:spPr>
        <p:txBody>
          <a:bodyPr wrap="square" lIns="0" tIns="0" rIns="0" bIns="0" rtlCol="0"/>
          <a:lstStyle/>
          <a:p>
            <a:endParaRPr/>
          </a:p>
        </p:txBody>
      </p:sp>
      <p:sp>
        <p:nvSpPr>
          <p:cNvPr id="20" name="object 20"/>
          <p:cNvSpPr/>
          <p:nvPr/>
        </p:nvSpPr>
        <p:spPr>
          <a:xfrm>
            <a:off x="8723376" y="4794503"/>
            <a:ext cx="117475" cy="120650"/>
          </a:xfrm>
          <a:custGeom>
            <a:avLst/>
            <a:gdLst/>
            <a:ahLst/>
            <a:cxnLst/>
            <a:rect l="l" t="t" r="r" b="b"/>
            <a:pathLst>
              <a:path w="117475" h="120650">
                <a:moveTo>
                  <a:pt x="58674" y="0"/>
                </a:moveTo>
                <a:lnTo>
                  <a:pt x="35843" y="4726"/>
                </a:lnTo>
                <a:lnTo>
                  <a:pt x="17192" y="17621"/>
                </a:lnTo>
                <a:lnTo>
                  <a:pt x="4613" y="36754"/>
                </a:lnTo>
                <a:lnTo>
                  <a:pt x="0" y="60198"/>
                </a:lnTo>
                <a:lnTo>
                  <a:pt x="4613" y="83641"/>
                </a:lnTo>
                <a:lnTo>
                  <a:pt x="17192" y="102774"/>
                </a:lnTo>
                <a:lnTo>
                  <a:pt x="35843" y="115669"/>
                </a:lnTo>
                <a:lnTo>
                  <a:pt x="58674" y="120396"/>
                </a:lnTo>
                <a:lnTo>
                  <a:pt x="81504" y="115669"/>
                </a:lnTo>
                <a:lnTo>
                  <a:pt x="100155" y="102774"/>
                </a:lnTo>
                <a:lnTo>
                  <a:pt x="112734" y="83641"/>
                </a:lnTo>
                <a:lnTo>
                  <a:pt x="117348" y="60198"/>
                </a:lnTo>
                <a:lnTo>
                  <a:pt x="112734" y="36754"/>
                </a:lnTo>
                <a:lnTo>
                  <a:pt x="100155" y="17621"/>
                </a:lnTo>
                <a:lnTo>
                  <a:pt x="81504" y="4726"/>
                </a:lnTo>
                <a:lnTo>
                  <a:pt x="58674" y="0"/>
                </a:lnTo>
                <a:close/>
              </a:path>
            </a:pathLst>
          </a:custGeom>
          <a:solidFill>
            <a:srgbClr val="E8E9EC"/>
          </a:solidFill>
        </p:spPr>
        <p:txBody>
          <a:bodyPr wrap="square" lIns="0" tIns="0" rIns="0" bIns="0" rtlCol="0"/>
          <a:lstStyle/>
          <a:p>
            <a:endParaRPr/>
          </a:p>
        </p:txBody>
      </p:sp>
      <p:sp>
        <p:nvSpPr>
          <p:cNvPr id="21" name="object 21"/>
          <p:cNvSpPr/>
          <p:nvPr/>
        </p:nvSpPr>
        <p:spPr>
          <a:xfrm>
            <a:off x="8723376" y="4794503"/>
            <a:ext cx="117475" cy="120650"/>
          </a:xfrm>
          <a:custGeom>
            <a:avLst/>
            <a:gdLst/>
            <a:ahLst/>
            <a:cxnLst/>
            <a:rect l="l" t="t" r="r" b="b"/>
            <a:pathLst>
              <a:path w="117475" h="120650">
                <a:moveTo>
                  <a:pt x="0" y="60198"/>
                </a:moveTo>
                <a:lnTo>
                  <a:pt x="4613" y="36754"/>
                </a:lnTo>
                <a:lnTo>
                  <a:pt x="17192" y="17621"/>
                </a:lnTo>
                <a:lnTo>
                  <a:pt x="35843" y="4726"/>
                </a:lnTo>
                <a:lnTo>
                  <a:pt x="58674" y="0"/>
                </a:lnTo>
                <a:lnTo>
                  <a:pt x="81504" y="4726"/>
                </a:lnTo>
                <a:lnTo>
                  <a:pt x="100155" y="17621"/>
                </a:lnTo>
                <a:lnTo>
                  <a:pt x="112734" y="36754"/>
                </a:lnTo>
                <a:lnTo>
                  <a:pt x="117348" y="60198"/>
                </a:lnTo>
                <a:lnTo>
                  <a:pt x="112734" y="83641"/>
                </a:lnTo>
                <a:lnTo>
                  <a:pt x="100155" y="102774"/>
                </a:lnTo>
                <a:lnTo>
                  <a:pt x="81504" y="115669"/>
                </a:lnTo>
                <a:lnTo>
                  <a:pt x="58674" y="120396"/>
                </a:lnTo>
                <a:lnTo>
                  <a:pt x="35843" y="115669"/>
                </a:lnTo>
                <a:lnTo>
                  <a:pt x="17192" y="102774"/>
                </a:lnTo>
                <a:lnTo>
                  <a:pt x="4613" y="83641"/>
                </a:lnTo>
                <a:lnTo>
                  <a:pt x="0" y="60198"/>
                </a:lnTo>
                <a:close/>
              </a:path>
            </a:pathLst>
          </a:custGeom>
          <a:ln w="6095">
            <a:solidFill>
              <a:srgbClr val="CFCFCF"/>
            </a:solidFill>
          </a:ln>
        </p:spPr>
        <p:txBody>
          <a:bodyPr wrap="square" lIns="0" tIns="0" rIns="0" bIns="0" rtlCol="0"/>
          <a:lstStyle/>
          <a:p>
            <a:endParaRPr/>
          </a:p>
        </p:txBody>
      </p:sp>
      <p:sp>
        <p:nvSpPr>
          <p:cNvPr id="22" name="object 22"/>
          <p:cNvSpPr/>
          <p:nvPr/>
        </p:nvSpPr>
        <p:spPr>
          <a:xfrm>
            <a:off x="3389376" y="2546604"/>
            <a:ext cx="117475" cy="120650"/>
          </a:xfrm>
          <a:custGeom>
            <a:avLst/>
            <a:gdLst/>
            <a:ahLst/>
            <a:cxnLst/>
            <a:rect l="l" t="t" r="r" b="b"/>
            <a:pathLst>
              <a:path w="117475" h="120650">
                <a:moveTo>
                  <a:pt x="58674" y="0"/>
                </a:moveTo>
                <a:lnTo>
                  <a:pt x="35843" y="4726"/>
                </a:lnTo>
                <a:lnTo>
                  <a:pt x="17192" y="17621"/>
                </a:lnTo>
                <a:lnTo>
                  <a:pt x="4613" y="36754"/>
                </a:lnTo>
                <a:lnTo>
                  <a:pt x="0" y="60198"/>
                </a:lnTo>
                <a:lnTo>
                  <a:pt x="4613" y="83641"/>
                </a:lnTo>
                <a:lnTo>
                  <a:pt x="17192" y="102774"/>
                </a:lnTo>
                <a:lnTo>
                  <a:pt x="35843" y="115669"/>
                </a:lnTo>
                <a:lnTo>
                  <a:pt x="58674" y="120396"/>
                </a:lnTo>
                <a:lnTo>
                  <a:pt x="81504" y="115669"/>
                </a:lnTo>
                <a:lnTo>
                  <a:pt x="100155" y="102774"/>
                </a:lnTo>
                <a:lnTo>
                  <a:pt x="112734" y="83641"/>
                </a:lnTo>
                <a:lnTo>
                  <a:pt x="117348" y="60198"/>
                </a:lnTo>
                <a:lnTo>
                  <a:pt x="112734" y="36754"/>
                </a:lnTo>
                <a:lnTo>
                  <a:pt x="100155" y="17621"/>
                </a:lnTo>
                <a:lnTo>
                  <a:pt x="81504" y="4726"/>
                </a:lnTo>
                <a:lnTo>
                  <a:pt x="58674" y="0"/>
                </a:lnTo>
                <a:close/>
              </a:path>
            </a:pathLst>
          </a:custGeom>
          <a:solidFill>
            <a:srgbClr val="E8E9EC"/>
          </a:solidFill>
        </p:spPr>
        <p:txBody>
          <a:bodyPr wrap="square" lIns="0" tIns="0" rIns="0" bIns="0" rtlCol="0"/>
          <a:lstStyle/>
          <a:p>
            <a:endParaRPr/>
          </a:p>
        </p:txBody>
      </p:sp>
      <p:sp>
        <p:nvSpPr>
          <p:cNvPr id="23" name="object 23"/>
          <p:cNvSpPr/>
          <p:nvPr/>
        </p:nvSpPr>
        <p:spPr>
          <a:xfrm>
            <a:off x="3389376" y="2546604"/>
            <a:ext cx="117475" cy="120650"/>
          </a:xfrm>
          <a:custGeom>
            <a:avLst/>
            <a:gdLst/>
            <a:ahLst/>
            <a:cxnLst/>
            <a:rect l="l" t="t" r="r" b="b"/>
            <a:pathLst>
              <a:path w="117475" h="120650">
                <a:moveTo>
                  <a:pt x="0" y="60198"/>
                </a:moveTo>
                <a:lnTo>
                  <a:pt x="4613" y="36754"/>
                </a:lnTo>
                <a:lnTo>
                  <a:pt x="17192" y="17621"/>
                </a:lnTo>
                <a:lnTo>
                  <a:pt x="35843" y="4726"/>
                </a:lnTo>
                <a:lnTo>
                  <a:pt x="58674" y="0"/>
                </a:lnTo>
                <a:lnTo>
                  <a:pt x="81504" y="4726"/>
                </a:lnTo>
                <a:lnTo>
                  <a:pt x="100155" y="17621"/>
                </a:lnTo>
                <a:lnTo>
                  <a:pt x="112734" y="36754"/>
                </a:lnTo>
                <a:lnTo>
                  <a:pt x="117348" y="60198"/>
                </a:lnTo>
                <a:lnTo>
                  <a:pt x="112734" y="83641"/>
                </a:lnTo>
                <a:lnTo>
                  <a:pt x="100155" y="102774"/>
                </a:lnTo>
                <a:lnTo>
                  <a:pt x="81504" y="115669"/>
                </a:lnTo>
                <a:lnTo>
                  <a:pt x="58674" y="120396"/>
                </a:lnTo>
                <a:lnTo>
                  <a:pt x="35843" y="115669"/>
                </a:lnTo>
                <a:lnTo>
                  <a:pt x="17192" y="102774"/>
                </a:lnTo>
                <a:lnTo>
                  <a:pt x="4613" y="83641"/>
                </a:lnTo>
                <a:lnTo>
                  <a:pt x="0" y="60198"/>
                </a:lnTo>
                <a:close/>
              </a:path>
            </a:pathLst>
          </a:custGeom>
          <a:ln w="6096">
            <a:solidFill>
              <a:srgbClr val="CFCFCF"/>
            </a:solidFill>
          </a:ln>
        </p:spPr>
        <p:txBody>
          <a:bodyPr wrap="square" lIns="0" tIns="0" rIns="0" bIns="0" rtlCol="0"/>
          <a:lstStyle/>
          <a:p>
            <a:endParaRPr/>
          </a:p>
        </p:txBody>
      </p:sp>
      <p:sp>
        <p:nvSpPr>
          <p:cNvPr id="24" name="object 24"/>
          <p:cNvSpPr/>
          <p:nvPr/>
        </p:nvSpPr>
        <p:spPr>
          <a:xfrm>
            <a:off x="3400044" y="4788408"/>
            <a:ext cx="117475" cy="120650"/>
          </a:xfrm>
          <a:custGeom>
            <a:avLst/>
            <a:gdLst/>
            <a:ahLst/>
            <a:cxnLst/>
            <a:rect l="l" t="t" r="r" b="b"/>
            <a:pathLst>
              <a:path w="117475" h="120650">
                <a:moveTo>
                  <a:pt x="58673" y="0"/>
                </a:moveTo>
                <a:lnTo>
                  <a:pt x="35843" y="4726"/>
                </a:lnTo>
                <a:lnTo>
                  <a:pt x="17192" y="17621"/>
                </a:lnTo>
                <a:lnTo>
                  <a:pt x="4613" y="36754"/>
                </a:lnTo>
                <a:lnTo>
                  <a:pt x="0" y="60198"/>
                </a:lnTo>
                <a:lnTo>
                  <a:pt x="4613" y="83641"/>
                </a:lnTo>
                <a:lnTo>
                  <a:pt x="17192" y="102774"/>
                </a:lnTo>
                <a:lnTo>
                  <a:pt x="35843" y="115669"/>
                </a:lnTo>
                <a:lnTo>
                  <a:pt x="58673" y="120396"/>
                </a:lnTo>
                <a:lnTo>
                  <a:pt x="81504" y="115669"/>
                </a:lnTo>
                <a:lnTo>
                  <a:pt x="100155" y="102774"/>
                </a:lnTo>
                <a:lnTo>
                  <a:pt x="112734" y="83641"/>
                </a:lnTo>
                <a:lnTo>
                  <a:pt x="117347" y="60198"/>
                </a:lnTo>
                <a:lnTo>
                  <a:pt x="112734" y="36754"/>
                </a:lnTo>
                <a:lnTo>
                  <a:pt x="100155" y="17621"/>
                </a:lnTo>
                <a:lnTo>
                  <a:pt x="81504" y="4726"/>
                </a:lnTo>
                <a:lnTo>
                  <a:pt x="58673" y="0"/>
                </a:lnTo>
                <a:close/>
              </a:path>
            </a:pathLst>
          </a:custGeom>
          <a:solidFill>
            <a:srgbClr val="E8E9EC"/>
          </a:solidFill>
        </p:spPr>
        <p:txBody>
          <a:bodyPr wrap="square" lIns="0" tIns="0" rIns="0" bIns="0" rtlCol="0"/>
          <a:lstStyle/>
          <a:p>
            <a:endParaRPr/>
          </a:p>
        </p:txBody>
      </p:sp>
      <p:sp>
        <p:nvSpPr>
          <p:cNvPr id="25" name="object 25"/>
          <p:cNvSpPr/>
          <p:nvPr/>
        </p:nvSpPr>
        <p:spPr>
          <a:xfrm>
            <a:off x="3400044" y="4788408"/>
            <a:ext cx="117475" cy="120650"/>
          </a:xfrm>
          <a:custGeom>
            <a:avLst/>
            <a:gdLst/>
            <a:ahLst/>
            <a:cxnLst/>
            <a:rect l="l" t="t" r="r" b="b"/>
            <a:pathLst>
              <a:path w="117475" h="120650">
                <a:moveTo>
                  <a:pt x="0" y="60198"/>
                </a:moveTo>
                <a:lnTo>
                  <a:pt x="4613" y="36754"/>
                </a:lnTo>
                <a:lnTo>
                  <a:pt x="17192" y="17621"/>
                </a:lnTo>
                <a:lnTo>
                  <a:pt x="35843" y="4726"/>
                </a:lnTo>
                <a:lnTo>
                  <a:pt x="58673" y="0"/>
                </a:lnTo>
                <a:lnTo>
                  <a:pt x="81504" y="4726"/>
                </a:lnTo>
                <a:lnTo>
                  <a:pt x="100155" y="17621"/>
                </a:lnTo>
                <a:lnTo>
                  <a:pt x="112734" y="36754"/>
                </a:lnTo>
                <a:lnTo>
                  <a:pt x="117347" y="60198"/>
                </a:lnTo>
                <a:lnTo>
                  <a:pt x="112734" y="83641"/>
                </a:lnTo>
                <a:lnTo>
                  <a:pt x="100155" y="102774"/>
                </a:lnTo>
                <a:lnTo>
                  <a:pt x="81504" y="115669"/>
                </a:lnTo>
                <a:lnTo>
                  <a:pt x="58673" y="120396"/>
                </a:lnTo>
                <a:lnTo>
                  <a:pt x="35843" y="115669"/>
                </a:lnTo>
                <a:lnTo>
                  <a:pt x="17192" y="102774"/>
                </a:lnTo>
                <a:lnTo>
                  <a:pt x="4613" y="83641"/>
                </a:lnTo>
                <a:lnTo>
                  <a:pt x="0" y="60198"/>
                </a:lnTo>
                <a:close/>
              </a:path>
            </a:pathLst>
          </a:custGeom>
          <a:ln w="6096">
            <a:solidFill>
              <a:srgbClr val="CFCFCF"/>
            </a:solidFill>
          </a:ln>
        </p:spPr>
        <p:txBody>
          <a:bodyPr wrap="square" lIns="0" tIns="0" rIns="0" bIns="0" rtlCol="0"/>
          <a:lstStyle/>
          <a:p>
            <a:endParaRPr/>
          </a:p>
        </p:txBody>
      </p:sp>
      <p:sp>
        <p:nvSpPr>
          <p:cNvPr id="26" name="object 26"/>
          <p:cNvSpPr/>
          <p:nvPr/>
        </p:nvSpPr>
        <p:spPr>
          <a:xfrm>
            <a:off x="722376" y="2546604"/>
            <a:ext cx="117475" cy="120650"/>
          </a:xfrm>
          <a:custGeom>
            <a:avLst/>
            <a:gdLst/>
            <a:ahLst/>
            <a:cxnLst/>
            <a:rect l="l" t="t" r="r" b="b"/>
            <a:pathLst>
              <a:path w="117475" h="120650">
                <a:moveTo>
                  <a:pt x="58673" y="0"/>
                </a:moveTo>
                <a:lnTo>
                  <a:pt x="35833" y="4726"/>
                </a:lnTo>
                <a:lnTo>
                  <a:pt x="17183" y="17621"/>
                </a:lnTo>
                <a:lnTo>
                  <a:pt x="4610" y="36754"/>
                </a:lnTo>
                <a:lnTo>
                  <a:pt x="0" y="60198"/>
                </a:lnTo>
                <a:lnTo>
                  <a:pt x="4610" y="83641"/>
                </a:lnTo>
                <a:lnTo>
                  <a:pt x="17183" y="102774"/>
                </a:lnTo>
                <a:lnTo>
                  <a:pt x="35833" y="115669"/>
                </a:lnTo>
                <a:lnTo>
                  <a:pt x="58673" y="120396"/>
                </a:lnTo>
                <a:lnTo>
                  <a:pt x="81514" y="115669"/>
                </a:lnTo>
                <a:lnTo>
                  <a:pt x="100164" y="102774"/>
                </a:lnTo>
                <a:lnTo>
                  <a:pt x="112737" y="83641"/>
                </a:lnTo>
                <a:lnTo>
                  <a:pt x="117348" y="60198"/>
                </a:lnTo>
                <a:lnTo>
                  <a:pt x="112737" y="36754"/>
                </a:lnTo>
                <a:lnTo>
                  <a:pt x="100164" y="17621"/>
                </a:lnTo>
                <a:lnTo>
                  <a:pt x="81514" y="4726"/>
                </a:lnTo>
                <a:lnTo>
                  <a:pt x="58673" y="0"/>
                </a:lnTo>
                <a:close/>
              </a:path>
            </a:pathLst>
          </a:custGeom>
          <a:solidFill>
            <a:srgbClr val="E8E9EC"/>
          </a:solidFill>
        </p:spPr>
        <p:txBody>
          <a:bodyPr wrap="square" lIns="0" tIns="0" rIns="0" bIns="0" rtlCol="0"/>
          <a:lstStyle/>
          <a:p>
            <a:endParaRPr/>
          </a:p>
        </p:txBody>
      </p:sp>
      <p:sp>
        <p:nvSpPr>
          <p:cNvPr id="27" name="object 27"/>
          <p:cNvSpPr/>
          <p:nvPr/>
        </p:nvSpPr>
        <p:spPr>
          <a:xfrm>
            <a:off x="722376" y="2546604"/>
            <a:ext cx="117475" cy="120650"/>
          </a:xfrm>
          <a:custGeom>
            <a:avLst/>
            <a:gdLst/>
            <a:ahLst/>
            <a:cxnLst/>
            <a:rect l="l" t="t" r="r" b="b"/>
            <a:pathLst>
              <a:path w="117475" h="120650">
                <a:moveTo>
                  <a:pt x="0" y="60198"/>
                </a:moveTo>
                <a:lnTo>
                  <a:pt x="4610" y="36754"/>
                </a:lnTo>
                <a:lnTo>
                  <a:pt x="17183" y="17621"/>
                </a:lnTo>
                <a:lnTo>
                  <a:pt x="35833" y="4726"/>
                </a:lnTo>
                <a:lnTo>
                  <a:pt x="58673" y="0"/>
                </a:lnTo>
                <a:lnTo>
                  <a:pt x="81514" y="4726"/>
                </a:lnTo>
                <a:lnTo>
                  <a:pt x="100164" y="17621"/>
                </a:lnTo>
                <a:lnTo>
                  <a:pt x="112737" y="36754"/>
                </a:lnTo>
                <a:lnTo>
                  <a:pt x="117348" y="60198"/>
                </a:lnTo>
                <a:lnTo>
                  <a:pt x="112737" y="83641"/>
                </a:lnTo>
                <a:lnTo>
                  <a:pt x="100164" y="102774"/>
                </a:lnTo>
                <a:lnTo>
                  <a:pt x="81514" y="115669"/>
                </a:lnTo>
                <a:lnTo>
                  <a:pt x="58673" y="120396"/>
                </a:lnTo>
                <a:lnTo>
                  <a:pt x="35833" y="115669"/>
                </a:lnTo>
                <a:lnTo>
                  <a:pt x="17183" y="102774"/>
                </a:lnTo>
                <a:lnTo>
                  <a:pt x="4610" y="83641"/>
                </a:lnTo>
                <a:lnTo>
                  <a:pt x="0" y="60198"/>
                </a:lnTo>
                <a:close/>
              </a:path>
            </a:pathLst>
          </a:custGeom>
          <a:ln w="6096">
            <a:solidFill>
              <a:srgbClr val="CFCFCF"/>
            </a:solidFill>
          </a:ln>
        </p:spPr>
        <p:txBody>
          <a:bodyPr wrap="square" lIns="0" tIns="0" rIns="0" bIns="0" rtlCol="0"/>
          <a:lstStyle/>
          <a:p>
            <a:endParaRPr/>
          </a:p>
        </p:txBody>
      </p:sp>
      <p:sp>
        <p:nvSpPr>
          <p:cNvPr id="28" name="object 28"/>
          <p:cNvSpPr/>
          <p:nvPr/>
        </p:nvSpPr>
        <p:spPr>
          <a:xfrm>
            <a:off x="1847088" y="2333244"/>
            <a:ext cx="533400" cy="547370"/>
          </a:xfrm>
          <a:custGeom>
            <a:avLst/>
            <a:gdLst/>
            <a:ahLst/>
            <a:cxnLst/>
            <a:rect l="l" t="t" r="r" b="b"/>
            <a:pathLst>
              <a:path w="533400" h="547369">
                <a:moveTo>
                  <a:pt x="266700" y="0"/>
                </a:moveTo>
                <a:lnTo>
                  <a:pt x="218753" y="4405"/>
                </a:lnTo>
                <a:lnTo>
                  <a:pt x="173629" y="17108"/>
                </a:lnTo>
                <a:lnTo>
                  <a:pt x="132080" y="37337"/>
                </a:lnTo>
                <a:lnTo>
                  <a:pt x="94858" y="64321"/>
                </a:lnTo>
                <a:lnTo>
                  <a:pt x="62716" y="97288"/>
                </a:lnTo>
                <a:lnTo>
                  <a:pt x="36406" y="135466"/>
                </a:lnTo>
                <a:lnTo>
                  <a:pt x="16682" y="178085"/>
                </a:lnTo>
                <a:lnTo>
                  <a:pt x="4296" y="224372"/>
                </a:lnTo>
                <a:lnTo>
                  <a:pt x="0" y="273557"/>
                </a:lnTo>
                <a:lnTo>
                  <a:pt x="4296" y="322743"/>
                </a:lnTo>
                <a:lnTo>
                  <a:pt x="16682" y="369030"/>
                </a:lnTo>
                <a:lnTo>
                  <a:pt x="36406" y="411649"/>
                </a:lnTo>
                <a:lnTo>
                  <a:pt x="62716" y="449827"/>
                </a:lnTo>
                <a:lnTo>
                  <a:pt x="94858" y="482794"/>
                </a:lnTo>
                <a:lnTo>
                  <a:pt x="132080" y="509777"/>
                </a:lnTo>
                <a:lnTo>
                  <a:pt x="173629" y="530007"/>
                </a:lnTo>
                <a:lnTo>
                  <a:pt x="218753" y="542710"/>
                </a:lnTo>
                <a:lnTo>
                  <a:pt x="266700" y="547115"/>
                </a:lnTo>
                <a:lnTo>
                  <a:pt x="314646" y="542710"/>
                </a:lnTo>
                <a:lnTo>
                  <a:pt x="359770" y="530007"/>
                </a:lnTo>
                <a:lnTo>
                  <a:pt x="401319" y="509777"/>
                </a:lnTo>
                <a:lnTo>
                  <a:pt x="438541" y="482794"/>
                </a:lnTo>
                <a:lnTo>
                  <a:pt x="470683" y="449827"/>
                </a:lnTo>
                <a:lnTo>
                  <a:pt x="496993" y="411649"/>
                </a:lnTo>
                <a:lnTo>
                  <a:pt x="516717" y="369030"/>
                </a:lnTo>
                <a:lnTo>
                  <a:pt x="529103" y="322743"/>
                </a:lnTo>
                <a:lnTo>
                  <a:pt x="533400" y="273557"/>
                </a:lnTo>
                <a:lnTo>
                  <a:pt x="529103" y="224372"/>
                </a:lnTo>
                <a:lnTo>
                  <a:pt x="516717" y="178085"/>
                </a:lnTo>
                <a:lnTo>
                  <a:pt x="496993" y="135466"/>
                </a:lnTo>
                <a:lnTo>
                  <a:pt x="470683" y="97288"/>
                </a:lnTo>
                <a:lnTo>
                  <a:pt x="438541" y="64321"/>
                </a:lnTo>
                <a:lnTo>
                  <a:pt x="401319" y="37337"/>
                </a:lnTo>
                <a:lnTo>
                  <a:pt x="359770" y="17108"/>
                </a:lnTo>
                <a:lnTo>
                  <a:pt x="314646" y="4405"/>
                </a:lnTo>
                <a:lnTo>
                  <a:pt x="266700" y="0"/>
                </a:lnTo>
                <a:close/>
              </a:path>
            </a:pathLst>
          </a:custGeom>
          <a:solidFill>
            <a:srgbClr val="1D9ED2"/>
          </a:solidFill>
        </p:spPr>
        <p:txBody>
          <a:bodyPr wrap="square" lIns="0" tIns="0" rIns="0" bIns="0" rtlCol="0"/>
          <a:lstStyle/>
          <a:p>
            <a:endParaRPr/>
          </a:p>
        </p:txBody>
      </p:sp>
      <p:sp>
        <p:nvSpPr>
          <p:cNvPr id="29" name="object 29"/>
          <p:cNvSpPr/>
          <p:nvPr/>
        </p:nvSpPr>
        <p:spPr>
          <a:xfrm>
            <a:off x="4514088" y="2333244"/>
            <a:ext cx="533400" cy="547370"/>
          </a:xfrm>
          <a:custGeom>
            <a:avLst/>
            <a:gdLst/>
            <a:ahLst/>
            <a:cxnLst/>
            <a:rect l="l" t="t" r="r" b="b"/>
            <a:pathLst>
              <a:path w="533400" h="547369">
                <a:moveTo>
                  <a:pt x="266700" y="0"/>
                </a:moveTo>
                <a:lnTo>
                  <a:pt x="218753" y="4405"/>
                </a:lnTo>
                <a:lnTo>
                  <a:pt x="173629" y="17108"/>
                </a:lnTo>
                <a:lnTo>
                  <a:pt x="132079" y="37337"/>
                </a:lnTo>
                <a:lnTo>
                  <a:pt x="94858" y="64321"/>
                </a:lnTo>
                <a:lnTo>
                  <a:pt x="62716" y="97288"/>
                </a:lnTo>
                <a:lnTo>
                  <a:pt x="36406" y="135466"/>
                </a:lnTo>
                <a:lnTo>
                  <a:pt x="16682" y="178085"/>
                </a:lnTo>
                <a:lnTo>
                  <a:pt x="4296" y="224372"/>
                </a:lnTo>
                <a:lnTo>
                  <a:pt x="0" y="273557"/>
                </a:lnTo>
                <a:lnTo>
                  <a:pt x="4296" y="322743"/>
                </a:lnTo>
                <a:lnTo>
                  <a:pt x="16682" y="369030"/>
                </a:lnTo>
                <a:lnTo>
                  <a:pt x="36406" y="411649"/>
                </a:lnTo>
                <a:lnTo>
                  <a:pt x="62716" y="449827"/>
                </a:lnTo>
                <a:lnTo>
                  <a:pt x="94858" y="482794"/>
                </a:lnTo>
                <a:lnTo>
                  <a:pt x="132080" y="509777"/>
                </a:lnTo>
                <a:lnTo>
                  <a:pt x="173629" y="530007"/>
                </a:lnTo>
                <a:lnTo>
                  <a:pt x="218753" y="542710"/>
                </a:lnTo>
                <a:lnTo>
                  <a:pt x="266700" y="547115"/>
                </a:lnTo>
                <a:lnTo>
                  <a:pt x="314646" y="542710"/>
                </a:lnTo>
                <a:lnTo>
                  <a:pt x="359770" y="530007"/>
                </a:lnTo>
                <a:lnTo>
                  <a:pt x="401320" y="509777"/>
                </a:lnTo>
                <a:lnTo>
                  <a:pt x="438541" y="482794"/>
                </a:lnTo>
                <a:lnTo>
                  <a:pt x="470683" y="449827"/>
                </a:lnTo>
                <a:lnTo>
                  <a:pt x="496993" y="411649"/>
                </a:lnTo>
                <a:lnTo>
                  <a:pt x="516717" y="369030"/>
                </a:lnTo>
                <a:lnTo>
                  <a:pt x="529103" y="322743"/>
                </a:lnTo>
                <a:lnTo>
                  <a:pt x="533400" y="273557"/>
                </a:lnTo>
                <a:lnTo>
                  <a:pt x="529103" y="224372"/>
                </a:lnTo>
                <a:lnTo>
                  <a:pt x="516717" y="178085"/>
                </a:lnTo>
                <a:lnTo>
                  <a:pt x="496993" y="135466"/>
                </a:lnTo>
                <a:lnTo>
                  <a:pt x="470683" y="97288"/>
                </a:lnTo>
                <a:lnTo>
                  <a:pt x="438541" y="64321"/>
                </a:lnTo>
                <a:lnTo>
                  <a:pt x="401319" y="37337"/>
                </a:lnTo>
                <a:lnTo>
                  <a:pt x="359770" y="17108"/>
                </a:lnTo>
                <a:lnTo>
                  <a:pt x="314646" y="4405"/>
                </a:lnTo>
                <a:lnTo>
                  <a:pt x="266700" y="0"/>
                </a:lnTo>
                <a:close/>
              </a:path>
            </a:pathLst>
          </a:custGeom>
          <a:solidFill>
            <a:srgbClr val="A1A1A1"/>
          </a:solidFill>
        </p:spPr>
        <p:txBody>
          <a:bodyPr wrap="square" lIns="0" tIns="0" rIns="0" bIns="0" rtlCol="0"/>
          <a:lstStyle/>
          <a:p>
            <a:endParaRPr/>
          </a:p>
        </p:txBody>
      </p:sp>
      <p:sp>
        <p:nvSpPr>
          <p:cNvPr id="30" name="object 30"/>
          <p:cNvSpPr/>
          <p:nvPr/>
        </p:nvSpPr>
        <p:spPr>
          <a:xfrm>
            <a:off x="7184135" y="2333244"/>
            <a:ext cx="533400" cy="547370"/>
          </a:xfrm>
          <a:custGeom>
            <a:avLst/>
            <a:gdLst/>
            <a:ahLst/>
            <a:cxnLst/>
            <a:rect l="l" t="t" r="r" b="b"/>
            <a:pathLst>
              <a:path w="533400" h="547369">
                <a:moveTo>
                  <a:pt x="266700" y="0"/>
                </a:moveTo>
                <a:lnTo>
                  <a:pt x="218753" y="4405"/>
                </a:lnTo>
                <a:lnTo>
                  <a:pt x="173629" y="17108"/>
                </a:lnTo>
                <a:lnTo>
                  <a:pt x="132080" y="37337"/>
                </a:lnTo>
                <a:lnTo>
                  <a:pt x="94858" y="64321"/>
                </a:lnTo>
                <a:lnTo>
                  <a:pt x="62716" y="97288"/>
                </a:lnTo>
                <a:lnTo>
                  <a:pt x="36406" y="135466"/>
                </a:lnTo>
                <a:lnTo>
                  <a:pt x="16682" y="178085"/>
                </a:lnTo>
                <a:lnTo>
                  <a:pt x="4296" y="224372"/>
                </a:lnTo>
                <a:lnTo>
                  <a:pt x="0" y="273557"/>
                </a:lnTo>
                <a:lnTo>
                  <a:pt x="4296" y="322743"/>
                </a:lnTo>
                <a:lnTo>
                  <a:pt x="16682" y="369030"/>
                </a:lnTo>
                <a:lnTo>
                  <a:pt x="36406" y="411649"/>
                </a:lnTo>
                <a:lnTo>
                  <a:pt x="62716" y="449827"/>
                </a:lnTo>
                <a:lnTo>
                  <a:pt x="94858" y="482794"/>
                </a:lnTo>
                <a:lnTo>
                  <a:pt x="132080" y="509777"/>
                </a:lnTo>
                <a:lnTo>
                  <a:pt x="173629" y="530007"/>
                </a:lnTo>
                <a:lnTo>
                  <a:pt x="218753" y="542710"/>
                </a:lnTo>
                <a:lnTo>
                  <a:pt x="266700" y="547115"/>
                </a:lnTo>
                <a:lnTo>
                  <a:pt x="314646" y="542710"/>
                </a:lnTo>
                <a:lnTo>
                  <a:pt x="359770" y="530007"/>
                </a:lnTo>
                <a:lnTo>
                  <a:pt x="401320" y="509777"/>
                </a:lnTo>
                <a:lnTo>
                  <a:pt x="438541" y="482794"/>
                </a:lnTo>
                <a:lnTo>
                  <a:pt x="470683" y="449827"/>
                </a:lnTo>
                <a:lnTo>
                  <a:pt x="496993" y="411649"/>
                </a:lnTo>
                <a:lnTo>
                  <a:pt x="516717" y="369030"/>
                </a:lnTo>
                <a:lnTo>
                  <a:pt x="529103" y="322743"/>
                </a:lnTo>
                <a:lnTo>
                  <a:pt x="533400" y="273557"/>
                </a:lnTo>
                <a:lnTo>
                  <a:pt x="529103" y="224372"/>
                </a:lnTo>
                <a:lnTo>
                  <a:pt x="516717" y="178085"/>
                </a:lnTo>
                <a:lnTo>
                  <a:pt x="496993" y="135466"/>
                </a:lnTo>
                <a:lnTo>
                  <a:pt x="470683" y="97288"/>
                </a:lnTo>
                <a:lnTo>
                  <a:pt x="438541" y="64321"/>
                </a:lnTo>
                <a:lnTo>
                  <a:pt x="401320" y="37337"/>
                </a:lnTo>
                <a:lnTo>
                  <a:pt x="359770" y="17108"/>
                </a:lnTo>
                <a:lnTo>
                  <a:pt x="314646" y="4405"/>
                </a:lnTo>
                <a:lnTo>
                  <a:pt x="266700" y="0"/>
                </a:lnTo>
                <a:close/>
              </a:path>
            </a:pathLst>
          </a:custGeom>
          <a:solidFill>
            <a:srgbClr val="1D9ED2"/>
          </a:solidFill>
        </p:spPr>
        <p:txBody>
          <a:bodyPr wrap="square" lIns="0" tIns="0" rIns="0" bIns="0" rtlCol="0"/>
          <a:lstStyle/>
          <a:p>
            <a:endParaRPr/>
          </a:p>
        </p:txBody>
      </p:sp>
      <p:sp>
        <p:nvSpPr>
          <p:cNvPr id="31" name="object 31"/>
          <p:cNvSpPr/>
          <p:nvPr/>
        </p:nvSpPr>
        <p:spPr>
          <a:xfrm>
            <a:off x="9843516" y="2333244"/>
            <a:ext cx="533400" cy="547370"/>
          </a:xfrm>
          <a:custGeom>
            <a:avLst/>
            <a:gdLst/>
            <a:ahLst/>
            <a:cxnLst/>
            <a:rect l="l" t="t" r="r" b="b"/>
            <a:pathLst>
              <a:path w="533400" h="547369">
                <a:moveTo>
                  <a:pt x="266700" y="0"/>
                </a:moveTo>
                <a:lnTo>
                  <a:pt x="218753" y="4405"/>
                </a:lnTo>
                <a:lnTo>
                  <a:pt x="173629" y="17108"/>
                </a:lnTo>
                <a:lnTo>
                  <a:pt x="132079" y="37337"/>
                </a:lnTo>
                <a:lnTo>
                  <a:pt x="94858" y="64321"/>
                </a:lnTo>
                <a:lnTo>
                  <a:pt x="62716" y="97288"/>
                </a:lnTo>
                <a:lnTo>
                  <a:pt x="36406" y="135466"/>
                </a:lnTo>
                <a:lnTo>
                  <a:pt x="16682" y="178085"/>
                </a:lnTo>
                <a:lnTo>
                  <a:pt x="4296" y="224372"/>
                </a:lnTo>
                <a:lnTo>
                  <a:pt x="0" y="273557"/>
                </a:lnTo>
                <a:lnTo>
                  <a:pt x="4296" y="322743"/>
                </a:lnTo>
                <a:lnTo>
                  <a:pt x="16682" y="369030"/>
                </a:lnTo>
                <a:lnTo>
                  <a:pt x="36406" y="411649"/>
                </a:lnTo>
                <a:lnTo>
                  <a:pt x="62716" y="449827"/>
                </a:lnTo>
                <a:lnTo>
                  <a:pt x="94858" y="482794"/>
                </a:lnTo>
                <a:lnTo>
                  <a:pt x="132079" y="509777"/>
                </a:lnTo>
                <a:lnTo>
                  <a:pt x="173629" y="530007"/>
                </a:lnTo>
                <a:lnTo>
                  <a:pt x="218753" y="542710"/>
                </a:lnTo>
                <a:lnTo>
                  <a:pt x="266700" y="547115"/>
                </a:lnTo>
                <a:lnTo>
                  <a:pt x="314646" y="542710"/>
                </a:lnTo>
                <a:lnTo>
                  <a:pt x="359770" y="530007"/>
                </a:lnTo>
                <a:lnTo>
                  <a:pt x="401319" y="509777"/>
                </a:lnTo>
                <a:lnTo>
                  <a:pt x="438541" y="482794"/>
                </a:lnTo>
                <a:lnTo>
                  <a:pt x="470683" y="449827"/>
                </a:lnTo>
                <a:lnTo>
                  <a:pt x="496993" y="411649"/>
                </a:lnTo>
                <a:lnTo>
                  <a:pt x="516717" y="369030"/>
                </a:lnTo>
                <a:lnTo>
                  <a:pt x="529103" y="322743"/>
                </a:lnTo>
                <a:lnTo>
                  <a:pt x="533400" y="273557"/>
                </a:lnTo>
                <a:lnTo>
                  <a:pt x="529103" y="224372"/>
                </a:lnTo>
                <a:lnTo>
                  <a:pt x="516717" y="178085"/>
                </a:lnTo>
                <a:lnTo>
                  <a:pt x="496993" y="135466"/>
                </a:lnTo>
                <a:lnTo>
                  <a:pt x="470683" y="97288"/>
                </a:lnTo>
                <a:lnTo>
                  <a:pt x="438541" y="64321"/>
                </a:lnTo>
                <a:lnTo>
                  <a:pt x="401319" y="37337"/>
                </a:lnTo>
                <a:lnTo>
                  <a:pt x="359770" y="17108"/>
                </a:lnTo>
                <a:lnTo>
                  <a:pt x="314646" y="4405"/>
                </a:lnTo>
                <a:lnTo>
                  <a:pt x="266700" y="0"/>
                </a:lnTo>
                <a:close/>
              </a:path>
            </a:pathLst>
          </a:custGeom>
          <a:solidFill>
            <a:srgbClr val="A1A1A1"/>
          </a:solidFill>
        </p:spPr>
        <p:txBody>
          <a:bodyPr wrap="square" lIns="0" tIns="0" rIns="0" bIns="0" rtlCol="0"/>
          <a:lstStyle/>
          <a:p>
            <a:endParaRPr/>
          </a:p>
        </p:txBody>
      </p:sp>
      <p:sp>
        <p:nvSpPr>
          <p:cNvPr id="32" name="object 32"/>
          <p:cNvSpPr/>
          <p:nvPr/>
        </p:nvSpPr>
        <p:spPr>
          <a:xfrm>
            <a:off x="4514088" y="4579620"/>
            <a:ext cx="533400" cy="548640"/>
          </a:xfrm>
          <a:custGeom>
            <a:avLst/>
            <a:gdLst/>
            <a:ahLst/>
            <a:cxnLst/>
            <a:rect l="l" t="t" r="r" b="b"/>
            <a:pathLst>
              <a:path w="533400" h="548639">
                <a:moveTo>
                  <a:pt x="266700" y="0"/>
                </a:moveTo>
                <a:lnTo>
                  <a:pt x="218753" y="4419"/>
                </a:lnTo>
                <a:lnTo>
                  <a:pt x="173629" y="17161"/>
                </a:lnTo>
                <a:lnTo>
                  <a:pt x="132079" y="37450"/>
                </a:lnTo>
                <a:lnTo>
                  <a:pt x="94858" y="64513"/>
                </a:lnTo>
                <a:lnTo>
                  <a:pt x="62716" y="97575"/>
                </a:lnTo>
                <a:lnTo>
                  <a:pt x="36406" y="135861"/>
                </a:lnTo>
                <a:lnTo>
                  <a:pt x="16682" y="178597"/>
                </a:lnTo>
                <a:lnTo>
                  <a:pt x="4296" y="225008"/>
                </a:lnTo>
                <a:lnTo>
                  <a:pt x="0" y="274319"/>
                </a:lnTo>
                <a:lnTo>
                  <a:pt x="4296" y="323631"/>
                </a:lnTo>
                <a:lnTo>
                  <a:pt x="16682" y="370042"/>
                </a:lnTo>
                <a:lnTo>
                  <a:pt x="36406" y="412778"/>
                </a:lnTo>
                <a:lnTo>
                  <a:pt x="62716" y="451064"/>
                </a:lnTo>
                <a:lnTo>
                  <a:pt x="94858" y="484126"/>
                </a:lnTo>
                <a:lnTo>
                  <a:pt x="132080" y="511189"/>
                </a:lnTo>
                <a:lnTo>
                  <a:pt x="173629" y="531478"/>
                </a:lnTo>
                <a:lnTo>
                  <a:pt x="218753" y="544220"/>
                </a:lnTo>
                <a:lnTo>
                  <a:pt x="266700" y="548639"/>
                </a:lnTo>
                <a:lnTo>
                  <a:pt x="314646" y="544220"/>
                </a:lnTo>
                <a:lnTo>
                  <a:pt x="359770" y="531478"/>
                </a:lnTo>
                <a:lnTo>
                  <a:pt x="401320" y="511189"/>
                </a:lnTo>
                <a:lnTo>
                  <a:pt x="438541" y="484126"/>
                </a:lnTo>
                <a:lnTo>
                  <a:pt x="470683" y="451064"/>
                </a:lnTo>
                <a:lnTo>
                  <a:pt x="496993" y="412778"/>
                </a:lnTo>
                <a:lnTo>
                  <a:pt x="516717" y="370042"/>
                </a:lnTo>
                <a:lnTo>
                  <a:pt x="529103" y="323631"/>
                </a:lnTo>
                <a:lnTo>
                  <a:pt x="533400" y="274319"/>
                </a:lnTo>
                <a:lnTo>
                  <a:pt x="529103" y="225008"/>
                </a:lnTo>
                <a:lnTo>
                  <a:pt x="516717" y="178597"/>
                </a:lnTo>
                <a:lnTo>
                  <a:pt x="496993" y="135861"/>
                </a:lnTo>
                <a:lnTo>
                  <a:pt x="470683" y="97575"/>
                </a:lnTo>
                <a:lnTo>
                  <a:pt x="438541" y="64513"/>
                </a:lnTo>
                <a:lnTo>
                  <a:pt x="401319" y="37450"/>
                </a:lnTo>
                <a:lnTo>
                  <a:pt x="359770" y="17161"/>
                </a:lnTo>
                <a:lnTo>
                  <a:pt x="314646" y="4419"/>
                </a:lnTo>
                <a:lnTo>
                  <a:pt x="266700" y="0"/>
                </a:lnTo>
                <a:close/>
              </a:path>
            </a:pathLst>
          </a:custGeom>
          <a:solidFill>
            <a:srgbClr val="1D9ED2"/>
          </a:solidFill>
        </p:spPr>
        <p:txBody>
          <a:bodyPr wrap="square" lIns="0" tIns="0" rIns="0" bIns="0" rtlCol="0"/>
          <a:lstStyle/>
          <a:p>
            <a:endParaRPr/>
          </a:p>
        </p:txBody>
      </p:sp>
      <p:sp>
        <p:nvSpPr>
          <p:cNvPr id="33" name="object 33"/>
          <p:cNvSpPr/>
          <p:nvPr/>
        </p:nvSpPr>
        <p:spPr>
          <a:xfrm>
            <a:off x="7184135" y="4579620"/>
            <a:ext cx="533400" cy="548640"/>
          </a:xfrm>
          <a:custGeom>
            <a:avLst/>
            <a:gdLst/>
            <a:ahLst/>
            <a:cxnLst/>
            <a:rect l="l" t="t" r="r" b="b"/>
            <a:pathLst>
              <a:path w="533400" h="548639">
                <a:moveTo>
                  <a:pt x="266700" y="0"/>
                </a:moveTo>
                <a:lnTo>
                  <a:pt x="218753" y="4419"/>
                </a:lnTo>
                <a:lnTo>
                  <a:pt x="173629" y="17161"/>
                </a:lnTo>
                <a:lnTo>
                  <a:pt x="132080" y="37450"/>
                </a:lnTo>
                <a:lnTo>
                  <a:pt x="94858" y="64513"/>
                </a:lnTo>
                <a:lnTo>
                  <a:pt x="62716" y="97575"/>
                </a:lnTo>
                <a:lnTo>
                  <a:pt x="36406" y="135861"/>
                </a:lnTo>
                <a:lnTo>
                  <a:pt x="16682" y="178597"/>
                </a:lnTo>
                <a:lnTo>
                  <a:pt x="4296" y="225008"/>
                </a:lnTo>
                <a:lnTo>
                  <a:pt x="0" y="274319"/>
                </a:lnTo>
                <a:lnTo>
                  <a:pt x="4296" y="323631"/>
                </a:lnTo>
                <a:lnTo>
                  <a:pt x="16682" y="370042"/>
                </a:lnTo>
                <a:lnTo>
                  <a:pt x="36406" y="412778"/>
                </a:lnTo>
                <a:lnTo>
                  <a:pt x="62716" y="451064"/>
                </a:lnTo>
                <a:lnTo>
                  <a:pt x="94858" y="484126"/>
                </a:lnTo>
                <a:lnTo>
                  <a:pt x="132080" y="511189"/>
                </a:lnTo>
                <a:lnTo>
                  <a:pt x="173629" y="531478"/>
                </a:lnTo>
                <a:lnTo>
                  <a:pt x="218753" y="544220"/>
                </a:lnTo>
                <a:lnTo>
                  <a:pt x="266700" y="548639"/>
                </a:lnTo>
                <a:lnTo>
                  <a:pt x="314646" y="544220"/>
                </a:lnTo>
                <a:lnTo>
                  <a:pt x="359770" y="531478"/>
                </a:lnTo>
                <a:lnTo>
                  <a:pt x="401320" y="511189"/>
                </a:lnTo>
                <a:lnTo>
                  <a:pt x="438541" y="484126"/>
                </a:lnTo>
                <a:lnTo>
                  <a:pt x="470683" y="451064"/>
                </a:lnTo>
                <a:lnTo>
                  <a:pt x="496993" y="412778"/>
                </a:lnTo>
                <a:lnTo>
                  <a:pt x="516717" y="370042"/>
                </a:lnTo>
                <a:lnTo>
                  <a:pt x="529103" y="323631"/>
                </a:lnTo>
                <a:lnTo>
                  <a:pt x="533400" y="274319"/>
                </a:lnTo>
                <a:lnTo>
                  <a:pt x="529103" y="225008"/>
                </a:lnTo>
                <a:lnTo>
                  <a:pt x="516717" y="178597"/>
                </a:lnTo>
                <a:lnTo>
                  <a:pt x="496993" y="135861"/>
                </a:lnTo>
                <a:lnTo>
                  <a:pt x="470683" y="97575"/>
                </a:lnTo>
                <a:lnTo>
                  <a:pt x="438541" y="64513"/>
                </a:lnTo>
                <a:lnTo>
                  <a:pt x="401320" y="37450"/>
                </a:lnTo>
                <a:lnTo>
                  <a:pt x="359770" y="17161"/>
                </a:lnTo>
                <a:lnTo>
                  <a:pt x="314646" y="4419"/>
                </a:lnTo>
                <a:lnTo>
                  <a:pt x="266700" y="0"/>
                </a:lnTo>
                <a:close/>
              </a:path>
            </a:pathLst>
          </a:custGeom>
          <a:solidFill>
            <a:srgbClr val="A1A1A1"/>
          </a:solidFill>
        </p:spPr>
        <p:txBody>
          <a:bodyPr wrap="square" lIns="0" tIns="0" rIns="0" bIns="0" rtlCol="0"/>
          <a:lstStyle/>
          <a:p>
            <a:endParaRPr/>
          </a:p>
        </p:txBody>
      </p:sp>
      <p:sp>
        <p:nvSpPr>
          <p:cNvPr id="34" name="object 34"/>
          <p:cNvSpPr/>
          <p:nvPr/>
        </p:nvSpPr>
        <p:spPr>
          <a:xfrm>
            <a:off x="9843516" y="4579620"/>
            <a:ext cx="533400" cy="548640"/>
          </a:xfrm>
          <a:custGeom>
            <a:avLst/>
            <a:gdLst/>
            <a:ahLst/>
            <a:cxnLst/>
            <a:rect l="l" t="t" r="r" b="b"/>
            <a:pathLst>
              <a:path w="533400" h="548639">
                <a:moveTo>
                  <a:pt x="266700" y="0"/>
                </a:moveTo>
                <a:lnTo>
                  <a:pt x="218753" y="4419"/>
                </a:lnTo>
                <a:lnTo>
                  <a:pt x="173629" y="17161"/>
                </a:lnTo>
                <a:lnTo>
                  <a:pt x="132079" y="37450"/>
                </a:lnTo>
                <a:lnTo>
                  <a:pt x="94858" y="64513"/>
                </a:lnTo>
                <a:lnTo>
                  <a:pt x="62716" y="97575"/>
                </a:lnTo>
                <a:lnTo>
                  <a:pt x="36406" y="135861"/>
                </a:lnTo>
                <a:lnTo>
                  <a:pt x="16682" y="178597"/>
                </a:lnTo>
                <a:lnTo>
                  <a:pt x="4296" y="225008"/>
                </a:lnTo>
                <a:lnTo>
                  <a:pt x="0" y="274319"/>
                </a:lnTo>
                <a:lnTo>
                  <a:pt x="4296" y="323631"/>
                </a:lnTo>
                <a:lnTo>
                  <a:pt x="16682" y="370042"/>
                </a:lnTo>
                <a:lnTo>
                  <a:pt x="36406" y="412778"/>
                </a:lnTo>
                <a:lnTo>
                  <a:pt x="62716" y="451064"/>
                </a:lnTo>
                <a:lnTo>
                  <a:pt x="94858" y="484126"/>
                </a:lnTo>
                <a:lnTo>
                  <a:pt x="132079" y="511189"/>
                </a:lnTo>
                <a:lnTo>
                  <a:pt x="173629" y="531478"/>
                </a:lnTo>
                <a:lnTo>
                  <a:pt x="218753" y="544220"/>
                </a:lnTo>
                <a:lnTo>
                  <a:pt x="266700" y="548639"/>
                </a:lnTo>
                <a:lnTo>
                  <a:pt x="314646" y="544220"/>
                </a:lnTo>
                <a:lnTo>
                  <a:pt x="359770" y="531478"/>
                </a:lnTo>
                <a:lnTo>
                  <a:pt x="401319" y="511189"/>
                </a:lnTo>
                <a:lnTo>
                  <a:pt x="438541" y="484126"/>
                </a:lnTo>
                <a:lnTo>
                  <a:pt x="470683" y="451064"/>
                </a:lnTo>
                <a:lnTo>
                  <a:pt x="496993" y="412778"/>
                </a:lnTo>
                <a:lnTo>
                  <a:pt x="516717" y="370042"/>
                </a:lnTo>
                <a:lnTo>
                  <a:pt x="529103" y="323631"/>
                </a:lnTo>
                <a:lnTo>
                  <a:pt x="533400" y="274319"/>
                </a:lnTo>
                <a:lnTo>
                  <a:pt x="529103" y="225008"/>
                </a:lnTo>
                <a:lnTo>
                  <a:pt x="516717" y="178597"/>
                </a:lnTo>
                <a:lnTo>
                  <a:pt x="496993" y="135861"/>
                </a:lnTo>
                <a:lnTo>
                  <a:pt x="470683" y="97575"/>
                </a:lnTo>
                <a:lnTo>
                  <a:pt x="438541" y="64513"/>
                </a:lnTo>
                <a:lnTo>
                  <a:pt x="401319" y="37450"/>
                </a:lnTo>
                <a:lnTo>
                  <a:pt x="359770" y="17161"/>
                </a:lnTo>
                <a:lnTo>
                  <a:pt x="314646" y="4419"/>
                </a:lnTo>
                <a:lnTo>
                  <a:pt x="266700" y="0"/>
                </a:lnTo>
                <a:close/>
              </a:path>
            </a:pathLst>
          </a:custGeom>
          <a:solidFill>
            <a:srgbClr val="1D9ED2"/>
          </a:solidFill>
        </p:spPr>
        <p:txBody>
          <a:bodyPr wrap="square" lIns="0" tIns="0" rIns="0" bIns="0" rtlCol="0"/>
          <a:lstStyle/>
          <a:p>
            <a:endParaRPr/>
          </a:p>
        </p:txBody>
      </p:sp>
      <p:sp>
        <p:nvSpPr>
          <p:cNvPr id="35" name="object 35"/>
          <p:cNvSpPr/>
          <p:nvPr/>
        </p:nvSpPr>
        <p:spPr>
          <a:xfrm>
            <a:off x="2023872" y="2484120"/>
            <a:ext cx="181610" cy="245745"/>
          </a:xfrm>
          <a:custGeom>
            <a:avLst/>
            <a:gdLst/>
            <a:ahLst/>
            <a:cxnLst/>
            <a:rect l="l" t="t" r="r" b="b"/>
            <a:pathLst>
              <a:path w="181610" h="245744">
                <a:moveTo>
                  <a:pt x="114426" y="237743"/>
                </a:moveTo>
                <a:lnTo>
                  <a:pt x="40131" y="237743"/>
                </a:lnTo>
                <a:lnTo>
                  <a:pt x="40131" y="245363"/>
                </a:lnTo>
                <a:lnTo>
                  <a:pt x="114426" y="245363"/>
                </a:lnTo>
                <a:lnTo>
                  <a:pt x="114426" y="237743"/>
                </a:lnTo>
                <a:close/>
              </a:path>
              <a:path w="181610" h="245744">
                <a:moveTo>
                  <a:pt x="32003" y="193293"/>
                </a:moveTo>
                <a:lnTo>
                  <a:pt x="26034" y="197738"/>
                </a:lnTo>
                <a:lnTo>
                  <a:pt x="28672" y="200556"/>
                </a:lnTo>
                <a:lnTo>
                  <a:pt x="36655" y="206089"/>
                </a:lnTo>
                <a:lnTo>
                  <a:pt x="51234" y="211669"/>
                </a:lnTo>
                <a:lnTo>
                  <a:pt x="73659" y="214629"/>
                </a:lnTo>
                <a:lnTo>
                  <a:pt x="73659" y="237743"/>
                </a:lnTo>
                <a:lnTo>
                  <a:pt x="81025" y="237743"/>
                </a:lnTo>
                <a:lnTo>
                  <a:pt x="81025" y="214629"/>
                </a:lnTo>
                <a:lnTo>
                  <a:pt x="110654" y="207009"/>
                </a:lnTo>
                <a:lnTo>
                  <a:pt x="77342" y="207009"/>
                </a:lnTo>
                <a:lnTo>
                  <a:pt x="55756" y="204866"/>
                </a:lnTo>
                <a:lnTo>
                  <a:pt x="41814" y="200151"/>
                </a:lnTo>
                <a:lnTo>
                  <a:pt x="34301" y="195437"/>
                </a:lnTo>
                <a:lnTo>
                  <a:pt x="32003" y="193293"/>
                </a:lnTo>
                <a:close/>
              </a:path>
              <a:path w="181610" h="245744">
                <a:moveTo>
                  <a:pt x="77342" y="0"/>
                </a:moveTo>
                <a:lnTo>
                  <a:pt x="77342" y="7619"/>
                </a:lnTo>
                <a:lnTo>
                  <a:pt x="114123" y="15732"/>
                </a:lnTo>
                <a:lnTo>
                  <a:pt x="144891" y="37560"/>
                </a:lnTo>
                <a:lnTo>
                  <a:pt x="166014" y="69341"/>
                </a:lnTo>
                <a:lnTo>
                  <a:pt x="173862" y="107314"/>
                </a:lnTo>
                <a:lnTo>
                  <a:pt x="166014" y="145287"/>
                </a:lnTo>
                <a:lnTo>
                  <a:pt x="144891" y="177069"/>
                </a:lnTo>
                <a:lnTo>
                  <a:pt x="114123" y="198897"/>
                </a:lnTo>
                <a:lnTo>
                  <a:pt x="77342" y="207009"/>
                </a:lnTo>
                <a:lnTo>
                  <a:pt x="110654" y="207009"/>
                </a:lnTo>
                <a:lnTo>
                  <a:pt x="119419" y="204755"/>
                </a:lnTo>
                <a:lnTo>
                  <a:pt x="151383" y="181070"/>
                </a:lnTo>
                <a:lnTo>
                  <a:pt x="173251" y="147335"/>
                </a:lnTo>
                <a:lnTo>
                  <a:pt x="181355" y="107314"/>
                </a:lnTo>
                <a:lnTo>
                  <a:pt x="172890" y="66436"/>
                </a:lnTo>
                <a:lnTo>
                  <a:pt x="150113" y="32226"/>
                </a:lnTo>
                <a:lnTo>
                  <a:pt x="116955" y="8731"/>
                </a:lnTo>
                <a:lnTo>
                  <a:pt x="77342" y="0"/>
                </a:lnTo>
                <a:close/>
              </a:path>
              <a:path w="181610" h="245744">
                <a:moveTo>
                  <a:pt x="77977" y="26796"/>
                </a:moveTo>
                <a:lnTo>
                  <a:pt x="47684" y="33145"/>
                </a:lnTo>
                <a:lnTo>
                  <a:pt x="22891" y="50434"/>
                </a:lnTo>
                <a:lnTo>
                  <a:pt x="6147" y="76035"/>
                </a:lnTo>
                <a:lnTo>
                  <a:pt x="0" y="107314"/>
                </a:lnTo>
                <a:lnTo>
                  <a:pt x="6147" y="138648"/>
                </a:lnTo>
                <a:lnTo>
                  <a:pt x="22891" y="164242"/>
                </a:lnTo>
                <a:lnTo>
                  <a:pt x="47684" y="181502"/>
                </a:lnTo>
                <a:lnTo>
                  <a:pt x="77977" y="187832"/>
                </a:lnTo>
                <a:lnTo>
                  <a:pt x="108344" y="181502"/>
                </a:lnTo>
                <a:lnTo>
                  <a:pt x="110200" y="180212"/>
                </a:lnTo>
                <a:lnTo>
                  <a:pt x="77977" y="180212"/>
                </a:lnTo>
                <a:lnTo>
                  <a:pt x="50569" y="174484"/>
                </a:lnTo>
                <a:lnTo>
                  <a:pt x="28162" y="158861"/>
                </a:lnTo>
                <a:lnTo>
                  <a:pt x="13041" y="135689"/>
                </a:lnTo>
                <a:lnTo>
                  <a:pt x="7492" y="107314"/>
                </a:lnTo>
                <a:lnTo>
                  <a:pt x="13041" y="79013"/>
                </a:lnTo>
                <a:lnTo>
                  <a:pt x="28162" y="55879"/>
                </a:lnTo>
                <a:lnTo>
                  <a:pt x="50569" y="40270"/>
                </a:lnTo>
                <a:lnTo>
                  <a:pt x="77977" y="34543"/>
                </a:lnTo>
                <a:lnTo>
                  <a:pt x="110354" y="34543"/>
                </a:lnTo>
                <a:lnTo>
                  <a:pt x="108344" y="33145"/>
                </a:lnTo>
                <a:lnTo>
                  <a:pt x="77977" y="26796"/>
                </a:lnTo>
                <a:close/>
              </a:path>
              <a:path w="181610" h="245744">
                <a:moveTo>
                  <a:pt x="110354" y="34543"/>
                </a:moveTo>
                <a:lnTo>
                  <a:pt x="77977" y="34543"/>
                </a:lnTo>
                <a:lnTo>
                  <a:pt x="105459" y="40270"/>
                </a:lnTo>
                <a:lnTo>
                  <a:pt x="127904" y="55879"/>
                </a:lnTo>
                <a:lnTo>
                  <a:pt x="143039" y="79013"/>
                </a:lnTo>
                <a:lnTo>
                  <a:pt x="148589" y="107314"/>
                </a:lnTo>
                <a:lnTo>
                  <a:pt x="143039" y="135689"/>
                </a:lnTo>
                <a:lnTo>
                  <a:pt x="127904" y="158861"/>
                </a:lnTo>
                <a:lnTo>
                  <a:pt x="105459" y="174484"/>
                </a:lnTo>
                <a:lnTo>
                  <a:pt x="77977" y="180212"/>
                </a:lnTo>
                <a:lnTo>
                  <a:pt x="110200" y="180212"/>
                </a:lnTo>
                <a:lnTo>
                  <a:pt x="133175" y="164242"/>
                </a:lnTo>
                <a:lnTo>
                  <a:pt x="149933" y="138648"/>
                </a:lnTo>
                <a:lnTo>
                  <a:pt x="156082" y="107314"/>
                </a:lnTo>
                <a:lnTo>
                  <a:pt x="149933" y="76035"/>
                </a:lnTo>
                <a:lnTo>
                  <a:pt x="133175" y="50434"/>
                </a:lnTo>
                <a:lnTo>
                  <a:pt x="110354" y="34543"/>
                </a:lnTo>
                <a:close/>
              </a:path>
            </a:pathLst>
          </a:custGeom>
          <a:solidFill>
            <a:srgbClr val="F9F9F9"/>
          </a:solidFill>
        </p:spPr>
        <p:txBody>
          <a:bodyPr wrap="square" lIns="0" tIns="0" rIns="0" bIns="0" rtlCol="0"/>
          <a:lstStyle/>
          <a:p>
            <a:endParaRPr/>
          </a:p>
        </p:txBody>
      </p:sp>
      <p:sp>
        <p:nvSpPr>
          <p:cNvPr id="36" name="object 36"/>
          <p:cNvSpPr/>
          <p:nvPr/>
        </p:nvSpPr>
        <p:spPr>
          <a:xfrm>
            <a:off x="4669535" y="4753355"/>
            <a:ext cx="222885" cy="201295"/>
          </a:xfrm>
          <a:custGeom>
            <a:avLst/>
            <a:gdLst/>
            <a:ahLst/>
            <a:cxnLst/>
            <a:rect l="l" t="t" r="r" b="b"/>
            <a:pathLst>
              <a:path w="222885" h="201295">
                <a:moveTo>
                  <a:pt x="55625" y="0"/>
                </a:moveTo>
                <a:lnTo>
                  <a:pt x="32254" y="5310"/>
                </a:lnTo>
                <a:lnTo>
                  <a:pt x="14763" y="19240"/>
                </a:lnTo>
                <a:lnTo>
                  <a:pt x="3798" y="38790"/>
                </a:lnTo>
                <a:lnTo>
                  <a:pt x="0" y="60960"/>
                </a:lnTo>
                <a:lnTo>
                  <a:pt x="3466" y="84379"/>
                </a:lnTo>
                <a:lnTo>
                  <a:pt x="31021" y="133219"/>
                </a:lnTo>
                <a:lnTo>
                  <a:pt x="74826" y="175523"/>
                </a:lnTo>
                <a:lnTo>
                  <a:pt x="109474" y="200152"/>
                </a:lnTo>
                <a:lnTo>
                  <a:pt x="111251" y="201168"/>
                </a:lnTo>
                <a:lnTo>
                  <a:pt x="113029" y="200152"/>
                </a:lnTo>
                <a:lnTo>
                  <a:pt x="117863" y="197054"/>
                </a:lnTo>
                <a:lnTo>
                  <a:pt x="124135" y="192786"/>
                </a:lnTo>
                <a:lnTo>
                  <a:pt x="111251" y="192786"/>
                </a:lnTo>
                <a:lnTo>
                  <a:pt x="89120" y="177510"/>
                </a:lnTo>
                <a:lnTo>
                  <a:pt x="53927" y="147542"/>
                </a:lnTo>
                <a:lnTo>
                  <a:pt x="21330" y="107239"/>
                </a:lnTo>
                <a:lnTo>
                  <a:pt x="6985" y="60960"/>
                </a:lnTo>
                <a:lnTo>
                  <a:pt x="10298" y="41402"/>
                </a:lnTo>
                <a:lnTo>
                  <a:pt x="19875" y="24130"/>
                </a:lnTo>
                <a:lnTo>
                  <a:pt x="35167" y="11811"/>
                </a:lnTo>
                <a:lnTo>
                  <a:pt x="55625" y="7112"/>
                </a:lnTo>
                <a:lnTo>
                  <a:pt x="83614" y="7112"/>
                </a:lnTo>
                <a:lnTo>
                  <a:pt x="73925" y="2645"/>
                </a:lnTo>
                <a:lnTo>
                  <a:pt x="55625" y="0"/>
                </a:lnTo>
                <a:close/>
              </a:path>
              <a:path w="222885" h="201295">
                <a:moveTo>
                  <a:pt x="192512" y="7112"/>
                </a:moveTo>
                <a:lnTo>
                  <a:pt x="166877" y="7112"/>
                </a:lnTo>
                <a:lnTo>
                  <a:pt x="187336" y="11811"/>
                </a:lnTo>
                <a:lnTo>
                  <a:pt x="202628" y="24130"/>
                </a:lnTo>
                <a:lnTo>
                  <a:pt x="212205" y="41402"/>
                </a:lnTo>
                <a:lnTo>
                  <a:pt x="215518" y="60960"/>
                </a:lnTo>
                <a:lnTo>
                  <a:pt x="201173" y="107239"/>
                </a:lnTo>
                <a:lnTo>
                  <a:pt x="168576" y="147542"/>
                </a:lnTo>
                <a:lnTo>
                  <a:pt x="133383" y="177510"/>
                </a:lnTo>
                <a:lnTo>
                  <a:pt x="111251" y="192786"/>
                </a:lnTo>
                <a:lnTo>
                  <a:pt x="124135" y="192786"/>
                </a:lnTo>
                <a:lnTo>
                  <a:pt x="167512" y="158496"/>
                </a:lnTo>
                <a:lnTo>
                  <a:pt x="208676" y="108489"/>
                </a:lnTo>
                <a:lnTo>
                  <a:pt x="222503" y="60960"/>
                </a:lnTo>
                <a:lnTo>
                  <a:pt x="218705" y="38790"/>
                </a:lnTo>
                <a:lnTo>
                  <a:pt x="207740" y="19240"/>
                </a:lnTo>
                <a:lnTo>
                  <a:pt x="192512" y="7112"/>
                </a:lnTo>
                <a:close/>
              </a:path>
              <a:path w="222885" h="201295">
                <a:moveTo>
                  <a:pt x="83614" y="7112"/>
                </a:moveTo>
                <a:lnTo>
                  <a:pt x="55625" y="7112"/>
                </a:lnTo>
                <a:lnTo>
                  <a:pt x="74390" y="10358"/>
                </a:lnTo>
                <a:lnTo>
                  <a:pt x="91154" y="19653"/>
                </a:lnTo>
                <a:lnTo>
                  <a:pt x="103203" y="34329"/>
                </a:lnTo>
                <a:lnTo>
                  <a:pt x="107823" y="53721"/>
                </a:lnTo>
                <a:lnTo>
                  <a:pt x="114680" y="53721"/>
                </a:lnTo>
                <a:lnTo>
                  <a:pt x="119007" y="35560"/>
                </a:lnTo>
                <a:lnTo>
                  <a:pt x="111251" y="35560"/>
                </a:lnTo>
                <a:lnTo>
                  <a:pt x="102667" y="21270"/>
                </a:lnTo>
                <a:lnTo>
                  <a:pt x="89916" y="10017"/>
                </a:lnTo>
                <a:lnTo>
                  <a:pt x="83614" y="7112"/>
                </a:lnTo>
                <a:close/>
              </a:path>
              <a:path w="222885" h="201295">
                <a:moveTo>
                  <a:pt x="166877" y="0"/>
                </a:moveTo>
                <a:lnTo>
                  <a:pt x="148578" y="2645"/>
                </a:lnTo>
                <a:lnTo>
                  <a:pt x="132587" y="10017"/>
                </a:lnTo>
                <a:lnTo>
                  <a:pt x="119836" y="21270"/>
                </a:lnTo>
                <a:lnTo>
                  <a:pt x="111251" y="35560"/>
                </a:lnTo>
                <a:lnTo>
                  <a:pt x="119007" y="35560"/>
                </a:lnTo>
                <a:lnTo>
                  <a:pt x="119300" y="34329"/>
                </a:lnTo>
                <a:lnTo>
                  <a:pt x="131349" y="19653"/>
                </a:lnTo>
                <a:lnTo>
                  <a:pt x="148113" y="10358"/>
                </a:lnTo>
                <a:lnTo>
                  <a:pt x="166877" y="7112"/>
                </a:lnTo>
                <a:lnTo>
                  <a:pt x="192512" y="7112"/>
                </a:lnTo>
                <a:lnTo>
                  <a:pt x="190249" y="5310"/>
                </a:lnTo>
                <a:lnTo>
                  <a:pt x="166877" y="0"/>
                </a:lnTo>
                <a:close/>
              </a:path>
            </a:pathLst>
          </a:custGeom>
          <a:solidFill>
            <a:srgbClr val="F9F9F9"/>
          </a:solidFill>
        </p:spPr>
        <p:txBody>
          <a:bodyPr wrap="square" lIns="0" tIns="0" rIns="0" bIns="0" rtlCol="0"/>
          <a:lstStyle/>
          <a:p>
            <a:endParaRPr/>
          </a:p>
        </p:txBody>
      </p:sp>
      <p:sp>
        <p:nvSpPr>
          <p:cNvPr id="37" name="object 37"/>
          <p:cNvSpPr/>
          <p:nvPr/>
        </p:nvSpPr>
        <p:spPr>
          <a:xfrm>
            <a:off x="9982200" y="4936490"/>
            <a:ext cx="254635" cy="0"/>
          </a:xfrm>
          <a:custGeom>
            <a:avLst/>
            <a:gdLst/>
            <a:ahLst/>
            <a:cxnLst/>
            <a:rect l="l" t="t" r="r" b="b"/>
            <a:pathLst>
              <a:path w="254634">
                <a:moveTo>
                  <a:pt x="0" y="0"/>
                </a:moveTo>
                <a:lnTo>
                  <a:pt x="254507" y="0"/>
                </a:lnTo>
              </a:path>
            </a:pathLst>
          </a:custGeom>
          <a:ln w="7619">
            <a:solidFill>
              <a:srgbClr val="F9F9F9"/>
            </a:solidFill>
          </a:ln>
        </p:spPr>
        <p:txBody>
          <a:bodyPr wrap="square" lIns="0" tIns="0" rIns="0" bIns="0" rtlCol="0"/>
          <a:lstStyle/>
          <a:p>
            <a:endParaRPr/>
          </a:p>
        </p:txBody>
      </p:sp>
      <p:sp>
        <p:nvSpPr>
          <p:cNvPr id="38" name="object 38"/>
          <p:cNvSpPr/>
          <p:nvPr/>
        </p:nvSpPr>
        <p:spPr>
          <a:xfrm>
            <a:off x="9982200" y="4924425"/>
            <a:ext cx="8255" cy="0"/>
          </a:xfrm>
          <a:custGeom>
            <a:avLst/>
            <a:gdLst/>
            <a:ahLst/>
            <a:cxnLst/>
            <a:rect l="l" t="t" r="r" b="b"/>
            <a:pathLst>
              <a:path w="8254">
                <a:moveTo>
                  <a:pt x="0" y="0"/>
                </a:moveTo>
                <a:lnTo>
                  <a:pt x="8000" y="0"/>
                </a:lnTo>
              </a:path>
            </a:pathLst>
          </a:custGeom>
          <a:ln w="16510">
            <a:solidFill>
              <a:srgbClr val="F9F9F9"/>
            </a:solidFill>
          </a:ln>
        </p:spPr>
        <p:txBody>
          <a:bodyPr wrap="square" lIns="0" tIns="0" rIns="0" bIns="0" rtlCol="0"/>
          <a:lstStyle/>
          <a:p>
            <a:endParaRPr/>
          </a:p>
        </p:txBody>
      </p:sp>
      <p:sp>
        <p:nvSpPr>
          <p:cNvPr id="39" name="object 39"/>
          <p:cNvSpPr/>
          <p:nvPr/>
        </p:nvSpPr>
        <p:spPr>
          <a:xfrm>
            <a:off x="9982200" y="4912359"/>
            <a:ext cx="254635" cy="0"/>
          </a:xfrm>
          <a:custGeom>
            <a:avLst/>
            <a:gdLst/>
            <a:ahLst/>
            <a:cxnLst/>
            <a:rect l="l" t="t" r="r" b="b"/>
            <a:pathLst>
              <a:path w="254634">
                <a:moveTo>
                  <a:pt x="0" y="0"/>
                </a:moveTo>
                <a:lnTo>
                  <a:pt x="254507" y="0"/>
                </a:lnTo>
              </a:path>
            </a:pathLst>
          </a:custGeom>
          <a:ln w="7619">
            <a:solidFill>
              <a:srgbClr val="F9F9F9"/>
            </a:solidFill>
          </a:ln>
        </p:spPr>
        <p:txBody>
          <a:bodyPr wrap="square" lIns="0" tIns="0" rIns="0" bIns="0" rtlCol="0"/>
          <a:lstStyle/>
          <a:p>
            <a:endParaRPr/>
          </a:p>
        </p:txBody>
      </p:sp>
      <p:sp>
        <p:nvSpPr>
          <p:cNvPr id="40" name="object 40"/>
          <p:cNvSpPr/>
          <p:nvPr/>
        </p:nvSpPr>
        <p:spPr>
          <a:xfrm>
            <a:off x="10228706" y="4924361"/>
            <a:ext cx="8255" cy="0"/>
          </a:xfrm>
          <a:custGeom>
            <a:avLst/>
            <a:gdLst/>
            <a:ahLst/>
            <a:cxnLst/>
            <a:rect l="l" t="t" r="r" b="b"/>
            <a:pathLst>
              <a:path w="8254">
                <a:moveTo>
                  <a:pt x="0" y="0"/>
                </a:moveTo>
                <a:lnTo>
                  <a:pt x="8000" y="0"/>
                </a:lnTo>
              </a:path>
            </a:pathLst>
          </a:custGeom>
          <a:ln w="16382">
            <a:solidFill>
              <a:srgbClr val="F9F9F9"/>
            </a:solidFill>
          </a:ln>
        </p:spPr>
        <p:txBody>
          <a:bodyPr wrap="square" lIns="0" tIns="0" rIns="0" bIns="0" rtlCol="0"/>
          <a:lstStyle/>
          <a:p>
            <a:endParaRPr/>
          </a:p>
        </p:txBody>
      </p:sp>
      <p:sp>
        <p:nvSpPr>
          <p:cNvPr id="41" name="object 41"/>
          <p:cNvSpPr/>
          <p:nvPr/>
        </p:nvSpPr>
        <p:spPr>
          <a:xfrm>
            <a:off x="10014013" y="4776470"/>
            <a:ext cx="0" cy="132080"/>
          </a:xfrm>
          <a:custGeom>
            <a:avLst/>
            <a:gdLst/>
            <a:ahLst/>
            <a:cxnLst/>
            <a:rect l="l" t="t" r="r" b="b"/>
            <a:pathLst>
              <a:path h="132079">
                <a:moveTo>
                  <a:pt x="0" y="0"/>
                </a:moveTo>
                <a:lnTo>
                  <a:pt x="0" y="132079"/>
                </a:lnTo>
              </a:path>
            </a:pathLst>
          </a:custGeom>
          <a:ln w="8000">
            <a:solidFill>
              <a:srgbClr val="F9F9F9"/>
            </a:solidFill>
          </a:ln>
        </p:spPr>
        <p:txBody>
          <a:bodyPr wrap="square" lIns="0" tIns="0" rIns="0" bIns="0" rtlCol="0"/>
          <a:lstStyle/>
          <a:p>
            <a:endParaRPr/>
          </a:p>
        </p:txBody>
      </p:sp>
      <p:sp>
        <p:nvSpPr>
          <p:cNvPr id="42" name="object 42"/>
          <p:cNvSpPr/>
          <p:nvPr/>
        </p:nvSpPr>
        <p:spPr>
          <a:xfrm>
            <a:off x="10010013" y="4772659"/>
            <a:ext cx="199390" cy="0"/>
          </a:xfrm>
          <a:custGeom>
            <a:avLst/>
            <a:gdLst/>
            <a:ahLst/>
            <a:cxnLst/>
            <a:rect l="l" t="t" r="r" b="b"/>
            <a:pathLst>
              <a:path w="199390">
                <a:moveTo>
                  <a:pt x="0" y="0"/>
                </a:moveTo>
                <a:lnTo>
                  <a:pt x="198881" y="0"/>
                </a:lnTo>
              </a:path>
            </a:pathLst>
          </a:custGeom>
          <a:ln w="7619">
            <a:solidFill>
              <a:srgbClr val="F9F9F9"/>
            </a:solidFill>
          </a:ln>
        </p:spPr>
        <p:txBody>
          <a:bodyPr wrap="square" lIns="0" tIns="0" rIns="0" bIns="0" rtlCol="0"/>
          <a:lstStyle/>
          <a:p>
            <a:endParaRPr/>
          </a:p>
        </p:txBody>
      </p:sp>
      <p:sp>
        <p:nvSpPr>
          <p:cNvPr id="43" name="object 43"/>
          <p:cNvSpPr/>
          <p:nvPr/>
        </p:nvSpPr>
        <p:spPr>
          <a:xfrm>
            <a:off x="10204894" y="4776851"/>
            <a:ext cx="0" cy="131445"/>
          </a:xfrm>
          <a:custGeom>
            <a:avLst/>
            <a:gdLst/>
            <a:ahLst/>
            <a:cxnLst/>
            <a:rect l="l" t="t" r="r" b="b"/>
            <a:pathLst>
              <a:path h="131445">
                <a:moveTo>
                  <a:pt x="0" y="0"/>
                </a:moveTo>
                <a:lnTo>
                  <a:pt x="0" y="131191"/>
                </a:lnTo>
              </a:path>
            </a:pathLst>
          </a:custGeom>
          <a:ln w="8000">
            <a:solidFill>
              <a:srgbClr val="F9F9F9"/>
            </a:solidFill>
          </a:ln>
        </p:spPr>
        <p:txBody>
          <a:bodyPr wrap="square" lIns="0" tIns="0" rIns="0" bIns="0" rtlCol="0"/>
          <a:lstStyle/>
          <a:p>
            <a:endParaRPr/>
          </a:p>
        </p:txBody>
      </p:sp>
      <p:sp>
        <p:nvSpPr>
          <p:cNvPr id="44" name="object 44"/>
          <p:cNvSpPr/>
          <p:nvPr/>
        </p:nvSpPr>
        <p:spPr>
          <a:xfrm>
            <a:off x="10101453" y="4789106"/>
            <a:ext cx="16510" cy="0"/>
          </a:xfrm>
          <a:custGeom>
            <a:avLst/>
            <a:gdLst/>
            <a:ahLst/>
            <a:cxnLst/>
            <a:rect l="l" t="t" r="r" b="b"/>
            <a:pathLst>
              <a:path w="16509">
                <a:moveTo>
                  <a:pt x="0" y="0"/>
                </a:moveTo>
                <a:lnTo>
                  <a:pt x="16001" y="0"/>
                </a:lnTo>
              </a:path>
            </a:pathLst>
          </a:custGeom>
          <a:ln w="8254">
            <a:solidFill>
              <a:srgbClr val="F9F9F9"/>
            </a:solidFill>
          </a:ln>
        </p:spPr>
        <p:txBody>
          <a:bodyPr wrap="square" lIns="0" tIns="0" rIns="0" bIns="0" rtlCol="0"/>
          <a:lstStyle/>
          <a:p>
            <a:endParaRPr/>
          </a:p>
        </p:txBody>
      </p:sp>
      <p:sp>
        <p:nvSpPr>
          <p:cNvPr id="45" name="object 45"/>
          <p:cNvSpPr/>
          <p:nvPr/>
        </p:nvSpPr>
        <p:spPr>
          <a:xfrm>
            <a:off x="7368540" y="4732020"/>
            <a:ext cx="163195" cy="243840"/>
          </a:xfrm>
          <a:custGeom>
            <a:avLst/>
            <a:gdLst/>
            <a:ahLst/>
            <a:cxnLst/>
            <a:rect l="l" t="t" r="r" b="b"/>
            <a:pathLst>
              <a:path w="163195" h="243839">
                <a:moveTo>
                  <a:pt x="59308" y="220979"/>
                </a:moveTo>
                <a:lnTo>
                  <a:pt x="51942" y="220979"/>
                </a:lnTo>
                <a:lnTo>
                  <a:pt x="51942" y="243839"/>
                </a:lnTo>
                <a:lnTo>
                  <a:pt x="111125" y="243839"/>
                </a:lnTo>
                <a:lnTo>
                  <a:pt x="111125" y="236219"/>
                </a:lnTo>
                <a:lnTo>
                  <a:pt x="59308" y="236219"/>
                </a:lnTo>
                <a:lnTo>
                  <a:pt x="59308" y="220979"/>
                </a:lnTo>
                <a:close/>
              </a:path>
              <a:path w="163195" h="243839">
                <a:moveTo>
                  <a:pt x="111125" y="220979"/>
                </a:moveTo>
                <a:lnTo>
                  <a:pt x="103758" y="220979"/>
                </a:lnTo>
                <a:lnTo>
                  <a:pt x="103758" y="236219"/>
                </a:lnTo>
                <a:lnTo>
                  <a:pt x="111125" y="236219"/>
                </a:lnTo>
                <a:lnTo>
                  <a:pt x="111125" y="220979"/>
                </a:lnTo>
                <a:close/>
              </a:path>
              <a:path w="163195" h="243839">
                <a:moveTo>
                  <a:pt x="51942" y="198119"/>
                </a:moveTo>
                <a:lnTo>
                  <a:pt x="44450" y="198119"/>
                </a:lnTo>
                <a:lnTo>
                  <a:pt x="44450" y="220979"/>
                </a:lnTo>
                <a:lnTo>
                  <a:pt x="118617" y="220979"/>
                </a:lnTo>
                <a:lnTo>
                  <a:pt x="118617" y="213359"/>
                </a:lnTo>
                <a:lnTo>
                  <a:pt x="51942" y="213359"/>
                </a:lnTo>
                <a:lnTo>
                  <a:pt x="51942" y="198119"/>
                </a:lnTo>
                <a:close/>
              </a:path>
              <a:path w="163195" h="243839">
                <a:moveTo>
                  <a:pt x="118617" y="198119"/>
                </a:moveTo>
                <a:lnTo>
                  <a:pt x="111125" y="198119"/>
                </a:lnTo>
                <a:lnTo>
                  <a:pt x="111125" y="213359"/>
                </a:lnTo>
                <a:lnTo>
                  <a:pt x="118617" y="213359"/>
                </a:lnTo>
                <a:lnTo>
                  <a:pt x="118617" y="198119"/>
                </a:lnTo>
                <a:close/>
              </a:path>
              <a:path w="163195" h="243839">
                <a:moveTo>
                  <a:pt x="81533" y="0"/>
                </a:moveTo>
                <a:lnTo>
                  <a:pt x="49827" y="6596"/>
                </a:lnTo>
                <a:lnTo>
                  <a:pt x="23907" y="24574"/>
                </a:lnTo>
                <a:lnTo>
                  <a:pt x="6417" y="51220"/>
                </a:lnTo>
                <a:lnTo>
                  <a:pt x="0" y="83819"/>
                </a:lnTo>
                <a:lnTo>
                  <a:pt x="2561" y="104695"/>
                </a:lnTo>
                <a:lnTo>
                  <a:pt x="9921" y="124047"/>
                </a:lnTo>
                <a:lnTo>
                  <a:pt x="21591" y="140969"/>
                </a:lnTo>
                <a:lnTo>
                  <a:pt x="37083" y="154558"/>
                </a:lnTo>
                <a:lnTo>
                  <a:pt x="37083" y="198119"/>
                </a:lnTo>
                <a:lnTo>
                  <a:pt x="125983" y="198119"/>
                </a:lnTo>
                <a:lnTo>
                  <a:pt x="125983" y="190499"/>
                </a:lnTo>
                <a:lnTo>
                  <a:pt x="44450" y="190499"/>
                </a:lnTo>
                <a:lnTo>
                  <a:pt x="44450" y="175259"/>
                </a:lnTo>
                <a:lnTo>
                  <a:pt x="125983" y="175259"/>
                </a:lnTo>
                <a:lnTo>
                  <a:pt x="125983" y="167639"/>
                </a:lnTo>
                <a:lnTo>
                  <a:pt x="44450" y="167639"/>
                </a:lnTo>
                <a:lnTo>
                  <a:pt x="44450" y="150240"/>
                </a:lnTo>
                <a:lnTo>
                  <a:pt x="16875" y="121269"/>
                </a:lnTo>
                <a:lnTo>
                  <a:pt x="7365" y="83819"/>
                </a:lnTo>
                <a:lnTo>
                  <a:pt x="13204" y="54179"/>
                </a:lnTo>
                <a:lnTo>
                  <a:pt x="29114" y="29956"/>
                </a:lnTo>
                <a:lnTo>
                  <a:pt x="52693" y="13614"/>
                </a:lnTo>
                <a:lnTo>
                  <a:pt x="81533" y="7619"/>
                </a:lnTo>
                <a:lnTo>
                  <a:pt x="114716" y="7619"/>
                </a:lnTo>
                <a:lnTo>
                  <a:pt x="113240" y="6596"/>
                </a:lnTo>
                <a:lnTo>
                  <a:pt x="81533" y="0"/>
                </a:lnTo>
                <a:close/>
              </a:path>
              <a:path w="163195" h="243839">
                <a:moveTo>
                  <a:pt x="125983" y="175259"/>
                </a:moveTo>
                <a:lnTo>
                  <a:pt x="118617" y="175259"/>
                </a:lnTo>
                <a:lnTo>
                  <a:pt x="118617" y="190499"/>
                </a:lnTo>
                <a:lnTo>
                  <a:pt x="125983" y="190499"/>
                </a:lnTo>
                <a:lnTo>
                  <a:pt x="125983" y="175259"/>
                </a:lnTo>
                <a:close/>
              </a:path>
              <a:path w="163195" h="243839">
                <a:moveTo>
                  <a:pt x="59308" y="94741"/>
                </a:moveTo>
                <a:lnTo>
                  <a:pt x="51942" y="95757"/>
                </a:lnTo>
                <a:lnTo>
                  <a:pt x="62356" y="167639"/>
                </a:lnTo>
                <a:lnTo>
                  <a:pt x="69850" y="167639"/>
                </a:lnTo>
                <a:lnTo>
                  <a:pt x="61213" y="108203"/>
                </a:lnTo>
                <a:lnTo>
                  <a:pt x="77853" y="108203"/>
                </a:lnTo>
                <a:lnTo>
                  <a:pt x="80552" y="105409"/>
                </a:lnTo>
                <a:lnTo>
                  <a:pt x="70103" y="105409"/>
                </a:lnTo>
                <a:lnTo>
                  <a:pt x="59689" y="97408"/>
                </a:lnTo>
                <a:lnTo>
                  <a:pt x="59308" y="94741"/>
                </a:lnTo>
                <a:close/>
              </a:path>
              <a:path w="163195" h="243839">
                <a:moveTo>
                  <a:pt x="109321" y="108203"/>
                </a:moveTo>
                <a:lnTo>
                  <a:pt x="101853" y="108203"/>
                </a:lnTo>
                <a:lnTo>
                  <a:pt x="93217" y="167639"/>
                </a:lnTo>
                <a:lnTo>
                  <a:pt x="100710" y="167639"/>
                </a:lnTo>
                <a:lnTo>
                  <a:pt x="109321" y="108203"/>
                </a:lnTo>
                <a:close/>
              </a:path>
              <a:path w="163195" h="243839">
                <a:moveTo>
                  <a:pt x="114716" y="7619"/>
                </a:moveTo>
                <a:lnTo>
                  <a:pt x="81533" y="7619"/>
                </a:lnTo>
                <a:lnTo>
                  <a:pt x="110374" y="13614"/>
                </a:lnTo>
                <a:lnTo>
                  <a:pt x="133953" y="29956"/>
                </a:lnTo>
                <a:lnTo>
                  <a:pt x="149863" y="54179"/>
                </a:lnTo>
                <a:lnTo>
                  <a:pt x="155701" y="83819"/>
                </a:lnTo>
                <a:lnTo>
                  <a:pt x="153276" y="103288"/>
                </a:lnTo>
                <a:lnTo>
                  <a:pt x="146335" y="121031"/>
                </a:lnTo>
                <a:lnTo>
                  <a:pt x="135235" y="136433"/>
                </a:lnTo>
                <a:lnTo>
                  <a:pt x="120395" y="148716"/>
                </a:lnTo>
                <a:lnTo>
                  <a:pt x="118617" y="149859"/>
                </a:lnTo>
                <a:lnTo>
                  <a:pt x="118617" y="167639"/>
                </a:lnTo>
                <a:lnTo>
                  <a:pt x="125983" y="167639"/>
                </a:lnTo>
                <a:lnTo>
                  <a:pt x="125983" y="154050"/>
                </a:lnTo>
                <a:lnTo>
                  <a:pt x="141583" y="140559"/>
                </a:lnTo>
                <a:lnTo>
                  <a:pt x="153241" y="123840"/>
                </a:lnTo>
                <a:lnTo>
                  <a:pt x="160532" y="104695"/>
                </a:lnTo>
                <a:lnTo>
                  <a:pt x="163067" y="83819"/>
                </a:lnTo>
                <a:lnTo>
                  <a:pt x="156650" y="51220"/>
                </a:lnTo>
                <a:lnTo>
                  <a:pt x="139160" y="24574"/>
                </a:lnTo>
                <a:lnTo>
                  <a:pt x="114716" y="7619"/>
                </a:lnTo>
                <a:close/>
              </a:path>
              <a:path w="163195" h="243839">
                <a:moveTo>
                  <a:pt x="77853" y="108203"/>
                </a:moveTo>
                <a:lnTo>
                  <a:pt x="61213" y="108203"/>
                </a:lnTo>
                <a:lnTo>
                  <a:pt x="70738" y="115569"/>
                </a:lnTo>
                <a:lnTo>
                  <a:pt x="77853" y="108203"/>
                </a:lnTo>
                <a:close/>
              </a:path>
              <a:path w="163195" h="243839">
                <a:moveTo>
                  <a:pt x="91970" y="104393"/>
                </a:moveTo>
                <a:lnTo>
                  <a:pt x="81533" y="104393"/>
                </a:lnTo>
                <a:lnTo>
                  <a:pt x="92328" y="115569"/>
                </a:lnTo>
                <a:lnTo>
                  <a:pt x="101853" y="108203"/>
                </a:lnTo>
                <a:lnTo>
                  <a:pt x="109321" y="108203"/>
                </a:lnTo>
                <a:lnTo>
                  <a:pt x="109726" y="105409"/>
                </a:lnTo>
                <a:lnTo>
                  <a:pt x="92963" y="105409"/>
                </a:lnTo>
                <a:lnTo>
                  <a:pt x="91970" y="104393"/>
                </a:lnTo>
                <a:close/>
              </a:path>
              <a:path w="163195" h="243839">
                <a:moveTo>
                  <a:pt x="81533" y="93725"/>
                </a:moveTo>
                <a:lnTo>
                  <a:pt x="70103" y="105409"/>
                </a:lnTo>
                <a:lnTo>
                  <a:pt x="80552" y="105409"/>
                </a:lnTo>
                <a:lnTo>
                  <a:pt x="81533" y="104393"/>
                </a:lnTo>
                <a:lnTo>
                  <a:pt x="91970" y="104393"/>
                </a:lnTo>
                <a:lnTo>
                  <a:pt x="81533" y="93725"/>
                </a:lnTo>
                <a:close/>
              </a:path>
              <a:path w="163195" h="243839">
                <a:moveTo>
                  <a:pt x="103758" y="94741"/>
                </a:moveTo>
                <a:lnTo>
                  <a:pt x="103377" y="97408"/>
                </a:lnTo>
                <a:lnTo>
                  <a:pt x="92963" y="105409"/>
                </a:lnTo>
                <a:lnTo>
                  <a:pt x="109726" y="105409"/>
                </a:lnTo>
                <a:lnTo>
                  <a:pt x="111125" y="95757"/>
                </a:lnTo>
                <a:lnTo>
                  <a:pt x="103758" y="94741"/>
                </a:lnTo>
                <a:close/>
              </a:path>
            </a:pathLst>
          </a:custGeom>
          <a:solidFill>
            <a:srgbClr val="F9F9F9"/>
          </a:solidFill>
        </p:spPr>
        <p:txBody>
          <a:bodyPr wrap="square" lIns="0" tIns="0" rIns="0" bIns="0" rtlCol="0"/>
          <a:lstStyle/>
          <a:p>
            <a:endParaRPr/>
          </a:p>
        </p:txBody>
      </p:sp>
      <p:sp>
        <p:nvSpPr>
          <p:cNvPr id="46" name="object 46"/>
          <p:cNvSpPr/>
          <p:nvPr/>
        </p:nvSpPr>
        <p:spPr>
          <a:xfrm>
            <a:off x="4675632" y="2540507"/>
            <a:ext cx="210820" cy="132715"/>
          </a:xfrm>
          <a:custGeom>
            <a:avLst/>
            <a:gdLst/>
            <a:ahLst/>
            <a:cxnLst/>
            <a:rect l="l" t="t" r="r" b="b"/>
            <a:pathLst>
              <a:path w="210820" h="132714">
                <a:moveTo>
                  <a:pt x="210312" y="0"/>
                </a:moveTo>
                <a:lnTo>
                  <a:pt x="0" y="0"/>
                </a:lnTo>
                <a:lnTo>
                  <a:pt x="0" y="132587"/>
                </a:lnTo>
                <a:lnTo>
                  <a:pt x="210312" y="132587"/>
                </a:lnTo>
                <a:lnTo>
                  <a:pt x="210312" y="125729"/>
                </a:lnTo>
                <a:lnTo>
                  <a:pt x="6603" y="125729"/>
                </a:lnTo>
                <a:lnTo>
                  <a:pt x="6603" y="9651"/>
                </a:lnTo>
                <a:lnTo>
                  <a:pt x="18669" y="9651"/>
                </a:lnTo>
                <a:lnTo>
                  <a:pt x="14477" y="6857"/>
                </a:lnTo>
                <a:lnTo>
                  <a:pt x="210312" y="6857"/>
                </a:lnTo>
                <a:lnTo>
                  <a:pt x="210312" y="0"/>
                </a:lnTo>
                <a:close/>
              </a:path>
              <a:path w="210820" h="132714">
                <a:moveTo>
                  <a:pt x="210312" y="9651"/>
                </a:moveTo>
                <a:lnTo>
                  <a:pt x="203707" y="9651"/>
                </a:lnTo>
                <a:lnTo>
                  <a:pt x="203707" y="125729"/>
                </a:lnTo>
                <a:lnTo>
                  <a:pt x="210312" y="125729"/>
                </a:lnTo>
                <a:lnTo>
                  <a:pt x="210312" y="9651"/>
                </a:lnTo>
                <a:close/>
              </a:path>
              <a:path w="210820" h="132714">
                <a:moveTo>
                  <a:pt x="18669" y="9651"/>
                </a:moveTo>
                <a:lnTo>
                  <a:pt x="6603" y="9651"/>
                </a:lnTo>
                <a:lnTo>
                  <a:pt x="105155" y="75437"/>
                </a:lnTo>
                <a:lnTo>
                  <a:pt x="117332" y="67309"/>
                </a:lnTo>
                <a:lnTo>
                  <a:pt x="105155" y="67309"/>
                </a:lnTo>
                <a:lnTo>
                  <a:pt x="18669" y="9651"/>
                </a:lnTo>
                <a:close/>
              </a:path>
              <a:path w="210820" h="132714">
                <a:moveTo>
                  <a:pt x="210312" y="6857"/>
                </a:moveTo>
                <a:lnTo>
                  <a:pt x="195833" y="6857"/>
                </a:lnTo>
                <a:lnTo>
                  <a:pt x="105155" y="67309"/>
                </a:lnTo>
                <a:lnTo>
                  <a:pt x="117332" y="67309"/>
                </a:lnTo>
                <a:lnTo>
                  <a:pt x="203707" y="9651"/>
                </a:lnTo>
                <a:lnTo>
                  <a:pt x="210312" y="9651"/>
                </a:lnTo>
                <a:lnTo>
                  <a:pt x="210312" y="6857"/>
                </a:lnTo>
                <a:close/>
              </a:path>
            </a:pathLst>
          </a:custGeom>
          <a:solidFill>
            <a:srgbClr val="F9F9F9"/>
          </a:solidFill>
        </p:spPr>
        <p:txBody>
          <a:bodyPr wrap="square" lIns="0" tIns="0" rIns="0" bIns="0" rtlCol="0"/>
          <a:lstStyle/>
          <a:p>
            <a:endParaRPr/>
          </a:p>
        </p:txBody>
      </p:sp>
      <p:sp>
        <p:nvSpPr>
          <p:cNvPr id="47" name="object 47"/>
          <p:cNvSpPr/>
          <p:nvPr/>
        </p:nvSpPr>
        <p:spPr>
          <a:xfrm>
            <a:off x="7345680" y="2510027"/>
            <a:ext cx="208915" cy="193675"/>
          </a:xfrm>
          <a:custGeom>
            <a:avLst/>
            <a:gdLst/>
            <a:ahLst/>
            <a:cxnLst/>
            <a:rect l="l" t="t" r="r" b="b"/>
            <a:pathLst>
              <a:path w="208915" h="193675">
                <a:moveTo>
                  <a:pt x="208788" y="0"/>
                </a:moveTo>
                <a:lnTo>
                  <a:pt x="0" y="0"/>
                </a:lnTo>
                <a:lnTo>
                  <a:pt x="0" y="148971"/>
                </a:lnTo>
                <a:lnTo>
                  <a:pt x="55499" y="148971"/>
                </a:lnTo>
                <a:lnTo>
                  <a:pt x="55499" y="193548"/>
                </a:lnTo>
                <a:lnTo>
                  <a:pt x="72220" y="178688"/>
                </a:lnTo>
                <a:lnTo>
                  <a:pt x="61975" y="178688"/>
                </a:lnTo>
                <a:lnTo>
                  <a:pt x="61975" y="142112"/>
                </a:lnTo>
                <a:lnTo>
                  <a:pt x="6476" y="142112"/>
                </a:lnTo>
                <a:lnTo>
                  <a:pt x="6476" y="6731"/>
                </a:lnTo>
                <a:lnTo>
                  <a:pt x="208788" y="6731"/>
                </a:lnTo>
                <a:lnTo>
                  <a:pt x="208788" y="0"/>
                </a:lnTo>
                <a:close/>
              </a:path>
              <a:path w="208915" h="193675">
                <a:moveTo>
                  <a:pt x="208788" y="6731"/>
                </a:moveTo>
                <a:lnTo>
                  <a:pt x="202311" y="6731"/>
                </a:lnTo>
                <a:lnTo>
                  <a:pt x="202311" y="142112"/>
                </a:lnTo>
                <a:lnTo>
                  <a:pt x="103124" y="142112"/>
                </a:lnTo>
                <a:lnTo>
                  <a:pt x="61975" y="178688"/>
                </a:lnTo>
                <a:lnTo>
                  <a:pt x="72220" y="178688"/>
                </a:lnTo>
                <a:lnTo>
                  <a:pt x="105664" y="148971"/>
                </a:lnTo>
                <a:lnTo>
                  <a:pt x="208788" y="148971"/>
                </a:lnTo>
                <a:lnTo>
                  <a:pt x="208788" y="6731"/>
                </a:lnTo>
                <a:close/>
              </a:path>
              <a:path w="208915" h="193675">
                <a:moveTo>
                  <a:pt x="176149" y="104901"/>
                </a:moveTo>
                <a:lnTo>
                  <a:pt x="32639" y="104901"/>
                </a:lnTo>
                <a:lnTo>
                  <a:pt x="32639" y="111633"/>
                </a:lnTo>
                <a:lnTo>
                  <a:pt x="176149" y="111633"/>
                </a:lnTo>
                <a:lnTo>
                  <a:pt x="176149" y="104901"/>
                </a:lnTo>
                <a:close/>
              </a:path>
              <a:path w="208915" h="193675">
                <a:moveTo>
                  <a:pt x="176149" y="71120"/>
                </a:moveTo>
                <a:lnTo>
                  <a:pt x="32639" y="71120"/>
                </a:lnTo>
                <a:lnTo>
                  <a:pt x="32639" y="77850"/>
                </a:lnTo>
                <a:lnTo>
                  <a:pt x="176149" y="77850"/>
                </a:lnTo>
                <a:lnTo>
                  <a:pt x="176149" y="71120"/>
                </a:lnTo>
                <a:close/>
              </a:path>
              <a:path w="208915" h="193675">
                <a:moveTo>
                  <a:pt x="176149" y="37211"/>
                </a:moveTo>
                <a:lnTo>
                  <a:pt x="32639" y="37211"/>
                </a:lnTo>
                <a:lnTo>
                  <a:pt x="32639" y="43942"/>
                </a:lnTo>
                <a:lnTo>
                  <a:pt x="176149" y="43942"/>
                </a:lnTo>
                <a:lnTo>
                  <a:pt x="176149" y="37211"/>
                </a:lnTo>
                <a:close/>
              </a:path>
            </a:pathLst>
          </a:custGeom>
          <a:solidFill>
            <a:srgbClr val="F9F9F9"/>
          </a:solidFill>
        </p:spPr>
        <p:txBody>
          <a:bodyPr wrap="square" lIns="0" tIns="0" rIns="0" bIns="0" rtlCol="0"/>
          <a:lstStyle/>
          <a:p>
            <a:endParaRPr/>
          </a:p>
        </p:txBody>
      </p:sp>
      <p:sp>
        <p:nvSpPr>
          <p:cNvPr id="48" name="object 48"/>
          <p:cNvSpPr/>
          <p:nvPr/>
        </p:nvSpPr>
        <p:spPr>
          <a:xfrm>
            <a:off x="9989819" y="2557272"/>
            <a:ext cx="239395" cy="99060"/>
          </a:xfrm>
          <a:custGeom>
            <a:avLst/>
            <a:gdLst/>
            <a:ahLst/>
            <a:cxnLst/>
            <a:rect l="l" t="t" r="r" b="b"/>
            <a:pathLst>
              <a:path w="239395" h="99060">
                <a:moveTo>
                  <a:pt x="190626" y="0"/>
                </a:moveTo>
                <a:lnTo>
                  <a:pt x="171741" y="3899"/>
                </a:lnTo>
                <a:lnTo>
                  <a:pt x="156321" y="14525"/>
                </a:lnTo>
                <a:lnTo>
                  <a:pt x="145924" y="30271"/>
                </a:lnTo>
                <a:lnTo>
                  <a:pt x="142112" y="49529"/>
                </a:lnTo>
                <a:lnTo>
                  <a:pt x="145924" y="68788"/>
                </a:lnTo>
                <a:lnTo>
                  <a:pt x="156321" y="84534"/>
                </a:lnTo>
                <a:lnTo>
                  <a:pt x="171741" y="95160"/>
                </a:lnTo>
                <a:lnTo>
                  <a:pt x="190626" y="99060"/>
                </a:lnTo>
                <a:lnTo>
                  <a:pt x="209532" y="95160"/>
                </a:lnTo>
                <a:lnTo>
                  <a:pt x="214946" y="91439"/>
                </a:lnTo>
                <a:lnTo>
                  <a:pt x="190626" y="91439"/>
                </a:lnTo>
                <a:lnTo>
                  <a:pt x="174680" y="88141"/>
                </a:lnTo>
                <a:lnTo>
                  <a:pt x="161639" y="79152"/>
                </a:lnTo>
                <a:lnTo>
                  <a:pt x="152836" y="65829"/>
                </a:lnTo>
                <a:lnTo>
                  <a:pt x="149605" y="49529"/>
                </a:lnTo>
                <a:lnTo>
                  <a:pt x="152836" y="33230"/>
                </a:lnTo>
                <a:lnTo>
                  <a:pt x="161639" y="19907"/>
                </a:lnTo>
                <a:lnTo>
                  <a:pt x="174680" y="10918"/>
                </a:lnTo>
                <a:lnTo>
                  <a:pt x="190626" y="7619"/>
                </a:lnTo>
                <a:lnTo>
                  <a:pt x="214946" y="7619"/>
                </a:lnTo>
                <a:lnTo>
                  <a:pt x="209532" y="3899"/>
                </a:lnTo>
                <a:lnTo>
                  <a:pt x="190626" y="0"/>
                </a:lnTo>
                <a:close/>
              </a:path>
              <a:path w="239395" h="99060">
                <a:moveTo>
                  <a:pt x="214946" y="7619"/>
                </a:moveTo>
                <a:lnTo>
                  <a:pt x="190626" y="7619"/>
                </a:lnTo>
                <a:lnTo>
                  <a:pt x="206646" y="10918"/>
                </a:lnTo>
                <a:lnTo>
                  <a:pt x="219725" y="19907"/>
                </a:lnTo>
                <a:lnTo>
                  <a:pt x="228542" y="33230"/>
                </a:lnTo>
                <a:lnTo>
                  <a:pt x="231775" y="49529"/>
                </a:lnTo>
                <a:lnTo>
                  <a:pt x="228542" y="65829"/>
                </a:lnTo>
                <a:lnTo>
                  <a:pt x="219725" y="79152"/>
                </a:lnTo>
                <a:lnTo>
                  <a:pt x="206646" y="88141"/>
                </a:lnTo>
                <a:lnTo>
                  <a:pt x="190626" y="91439"/>
                </a:lnTo>
                <a:lnTo>
                  <a:pt x="214946" y="91439"/>
                </a:lnTo>
                <a:lnTo>
                  <a:pt x="224996" y="84534"/>
                </a:lnTo>
                <a:lnTo>
                  <a:pt x="235436" y="68788"/>
                </a:lnTo>
                <a:lnTo>
                  <a:pt x="239268" y="49529"/>
                </a:lnTo>
                <a:lnTo>
                  <a:pt x="235436" y="30271"/>
                </a:lnTo>
                <a:lnTo>
                  <a:pt x="224996" y="14525"/>
                </a:lnTo>
                <a:lnTo>
                  <a:pt x="214946" y="7619"/>
                </a:lnTo>
                <a:close/>
              </a:path>
              <a:path w="239395" h="99060">
                <a:moveTo>
                  <a:pt x="26161" y="53339"/>
                </a:moveTo>
                <a:lnTo>
                  <a:pt x="18669" y="53339"/>
                </a:lnTo>
                <a:lnTo>
                  <a:pt x="18669" y="87629"/>
                </a:lnTo>
                <a:lnTo>
                  <a:pt x="26161" y="87629"/>
                </a:lnTo>
                <a:lnTo>
                  <a:pt x="26161" y="53339"/>
                </a:lnTo>
                <a:close/>
              </a:path>
              <a:path w="239395" h="99060">
                <a:moveTo>
                  <a:pt x="56133" y="53339"/>
                </a:moveTo>
                <a:lnTo>
                  <a:pt x="48640" y="53339"/>
                </a:lnTo>
                <a:lnTo>
                  <a:pt x="48640" y="72389"/>
                </a:lnTo>
                <a:lnTo>
                  <a:pt x="56133" y="72389"/>
                </a:lnTo>
                <a:lnTo>
                  <a:pt x="56133" y="53339"/>
                </a:lnTo>
                <a:close/>
              </a:path>
              <a:path w="239395" h="99060">
                <a:moveTo>
                  <a:pt x="142112" y="45719"/>
                </a:moveTo>
                <a:lnTo>
                  <a:pt x="0" y="45719"/>
                </a:lnTo>
                <a:lnTo>
                  <a:pt x="0" y="53339"/>
                </a:lnTo>
                <a:lnTo>
                  <a:pt x="142112" y="53339"/>
                </a:lnTo>
                <a:lnTo>
                  <a:pt x="142112" y="45719"/>
                </a:lnTo>
                <a:close/>
              </a:path>
            </a:pathLst>
          </a:custGeom>
          <a:solidFill>
            <a:srgbClr val="F9F9F9"/>
          </a:solidFill>
        </p:spPr>
        <p:txBody>
          <a:bodyPr wrap="square" lIns="0" tIns="0" rIns="0" bIns="0" rtlCol="0"/>
          <a:lstStyle/>
          <a:p>
            <a:endParaRPr/>
          </a:p>
        </p:txBody>
      </p:sp>
      <p:sp>
        <p:nvSpPr>
          <p:cNvPr id="49" name="object 49"/>
          <p:cNvSpPr txBox="1"/>
          <p:nvPr/>
        </p:nvSpPr>
        <p:spPr>
          <a:xfrm>
            <a:off x="856894" y="2902503"/>
            <a:ext cx="2515870" cy="1120140"/>
          </a:xfrm>
          <a:prstGeom prst="rect">
            <a:avLst/>
          </a:prstGeom>
        </p:spPr>
        <p:txBody>
          <a:bodyPr vert="horz" wrap="square" lIns="0" tIns="59054" rIns="0" bIns="0" rtlCol="0">
            <a:spAutoFit/>
          </a:bodyPr>
          <a:lstStyle/>
          <a:p>
            <a:pPr algn="ctr">
              <a:lnSpc>
                <a:spcPct val="100000"/>
              </a:lnSpc>
              <a:spcBef>
                <a:spcPts val="464"/>
              </a:spcBef>
            </a:pPr>
            <a:r>
              <a:rPr sz="1600" b="1" spc="-5" dirty="0">
                <a:solidFill>
                  <a:srgbClr val="585858"/>
                </a:solidFill>
                <a:latin typeface="微软雅黑"/>
                <a:cs typeface="微软雅黑"/>
              </a:rPr>
              <a:t>交易所钱包安全审计</a:t>
            </a:r>
            <a:endParaRPr sz="1600">
              <a:latin typeface="微软雅黑"/>
              <a:cs typeface="微软雅黑"/>
            </a:endParaRPr>
          </a:p>
          <a:p>
            <a:pPr marL="12065" marR="5080" algn="ctr">
              <a:lnSpc>
                <a:spcPct val="120000"/>
              </a:lnSpc>
              <a:spcBef>
                <a:spcPts val="290"/>
              </a:spcBef>
            </a:pPr>
            <a:r>
              <a:rPr sz="1400" dirty="0">
                <a:solidFill>
                  <a:srgbClr val="585858"/>
                </a:solidFill>
                <a:latin typeface="微软雅黑"/>
                <a:cs typeface="微软雅黑"/>
              </a:rPr>
              <a:t>对区块</a:t>
            </a:r>
            <a:r>
              <a:rPr sz="1400" spc="-15" dirty="0">
                <a:solidFill>
                  <a:srgbClr val="585858"/>
                </a:solidFill>
                <a:latin typeface="微软雅黑"/>
                <a:cs typeface="微软雅黑"/>
              </a:rPr>
              <a:t>链</a:t>
            </a:r>
            <a:r>
              <a:rPr sz="1400" dirty="0">
                <a:solidFill>
                  <a:srgbClr val="585858"/>
                </a:solidFill>
                <a:latin typeface="微软雅黑"/>
                <a:cs typeface="微软雅黑"/>
              </a:rPr>
              <a:t>的钱</a:t>
            </a:r>
            <a:r>
              <a:rPr sz="1400" spc="-15" dirty="0">
                <a:solidFill>
                  <a:srgbClr val="585858"/>
                </a:solidFill>
                <a:latin typeface="微软雅黑"/>
                <a:cs typeface="微软雅黑"/>
              </a:rPr>
              <a:t>包进</a:t>
            </a:r>
            <a:r>
              <a:rPr sz="1400" dirty="0">
                <a:solidFill>
                  <a:srgbClr val="585858"/>
                </a:solidFill>
                <a:latin typeface="微软雅黑"/>
                <a:cs typeface="微软雅黑"/>
              </a:rPr>
              <a:t>行安全</a:t>
            </a:r>
            <a:r>
              <a:rPr sz="1400" spc="-15" dirty="0">
                <a:solidFill>
                  <a:srgbClr val="585858"/>
                </a:solidFill>
                <a:latin typeface="微软雅黑"/>
                <a:cs typeface="微软雅黑"/>
              </a:rPr>
              <a:t>审</a:t>
            </a:r>
            <a:r>
              <a:rPr sz="1400" dirty="0">
                <a:solidFill>
                  <a:srgbClr val="585858"/>
                </a:solidFill>
                <a:latin typeface="微软雅黑"/>
                <a:cs typeface="微软雅黑"/>
              </a:rPr>
              <a:t>计，  涉及大量投资者以及平台项目  方的资金安全。</a:t>
            </a:r>
            <a:endParaRPr sz="1400">
              <a:latin typeface="微软雅黑"/>
              <a:cs typeface="微软雅黑"/>
            </a:endParaRPr>
          </a:p>
        </p:txBody>
      </p:sp>
      <p:sp>
        <p:nvSpPr>
          <p:cNvPr id="50" name="object 50"/>
          <p:cNvSpPr txBox="1"/>
          <p:nvPr/>
        </p:nvSpPr>
        <p:spPr>
          <a:xfrm>
            <a:off x="3524250" y="2902503"/>
            <a:ext cx="2515870" cy="1120140"/>
          </a:xfrm>
          <a:prstGeom prst="rect">
            <a:avLst/>
          </a:prstGeom>
        </p:spPr>
        <p:txBody>
          <a:bodyPr vert="horz" wrap="square" lIns="0" tIns="59054" rIns="0" bIns="0" rtlCol="0">
            <a:spAutoFit/>
          </a:bodyPr>
          <a:lstStyle/>
          <a:p>
            <a:pPr algn="ctr">
              <a:lnSpc>
                <a:spcPct val="100000"/>
              </a:lnSpc>
              <a:spcBef>
                <a:spcPts val="464"/>
              </a:spcBef>
            </a:pPr>
            <a:r>
              <a:rPr sz="1600" b="1" spc="-5" dirty="0">
                <a:solidFill>
                  <a:srgbClr val="585858"/>
                </a:solidFill>
                <a:latin typeface="微软雅黑"/>
                <a:cs typeface="微软雅黑"/>
              </a:rPr>
              <a:t>链安全审计</a:t>
            </a:r>
            <a:endParaRPr sz="1600">
              <a:latin typeface="微软雅黑"/>
              <a:cs typeface="微软雅黑"/>
            </a:endParaRPr>
          </a:p>
          <a:p>
            <a:pPr marL="12700" marR="5080" algn="ctr">
              <a:lnSpc>
                <a:spcPct val="120000"/>
              </a:lnSpc>
              <a:spcBef>
                <a:spcPts val="290"/>
              </a:spcBef>
            </a:pPr>
            <a:r>
              <a:rPr sz="1400" dirty="0">
                <a:solidFill>
                  <a:srgbClr val="585858"/>
                </a:solidFill>
                <a:latin typeface="微软雅黑"/>
                <a:cs typeface="微软雅黑"/>
              </a:rPr>
              <a:t>对于新</a:t>
            </a:r>
            <a:r>
              <a:rPr sz="1400" spc="-15" dirty="0">
                <a:solidFill>
                  <a:srgbClr val="585858"/>
                </a:solidFill>
                <a:latin typeface="微软雅黑"/>
                <a:cs typeface="微软雅黑"/>
              </a:rPr>
              <a:t>开</a:t>
            </a:r>
            <a:r>
              <a:rPr sz="1400" dirty="0">
                <a:solidFill>
                  <a:srgbClr val="585858"/>
                </a:solidFill>
                <a:latin typeface="微软雅黑"/>
                <a:cs typeface="微软雅黑"/>
              </a:rPr>
              <a:t>发的</a:t>
            </a:r>
            <a:r>
              <a:rPr sz="1400" spc="-15" dirty="0">
                <a:solidFill>
                  <a:srgbClr val="585858"/>
                </a:solidFill>
                <a:latin typeface="微软雅黑"/>
                <a:cs typeface="微软雅黑"/>
              </a:rPr>
              <a:t>区块</a:t>
            </a:r>
            <a:r>
              <a:rPr sz="1400" dirty="0">
                <a:solidFill>
                  <a:srgbClr val="585858"/>
                </a:solidFill>
                <a:latin typeface="微软雅黑"/>
                <a:cs typeface="微软雅黑"/>
              </a:rPr>
              <a:t>链进行</a:t>
            </a:r>
            <a:r>
              <a:rPr sz="1400" spc="-15" dirty="0">
                <a:solidFill>
                  <a:srgbClr val="585858"/>
                </a:solidFill>
                <a:latin typeface="微软雅黑"/>
                <a:cs typeface="微软雅黑"/>
              </a:rPr>
              <a:t>审</a:t>
            </a:r>
            <a:r>
              <a:rPr sz="1400" dirty="0">
                <a:solidFill>
                  <a:srgbClr val="585858"/>
                </a:solidFill>
                <a:latin typeface="微软雅黑"/>
                <a:cs typeface="微软雅黑"/>
              </a:rPr>
              <a:t>计，  主要包括节点配置安全审计、  节点通讯安全审计等。</a:t>
            </a:r>
            <a:endParaRPr sz="1400">
              <a:latin typeface="微软雅黑"/>
              <a:cs typeface="微软雅黑"/>
            </a:endParaRPr>
          </a:p>
        </p:txBody>
      </p:sp>
      <p:sp>
        <p:nvSpPr>
          <p:cNvPr id="51" name="object 51"/>
          <p:cNvSpPr txBox="1"/>
          <p:nvPr/>
        </p:nvSpPr>
        <p:spPr>
          <a:xfrm>
            <a:off x="6278371" y="2902503"/>
            <a:ext cx="2341880" cy="1120140"/>
          </a:xfrm>
          <a:prstGeom prst="rect">
            <a:avLst/>
          </a:prstGeom>
        </p:spPr>
        <p:txBody>
          <a:bodyPr vert="horz" wrap="square" lIns="0" tIns="59054" rIns="0" bIns="0" rtlCol="0">
            <a:spAutoFit/>
          </a:bodyPr>
          <a:lstStyle/>
          <a:p>
            <a:pPr algn="ctr">
              <a:lnSpc>
                <a:spcPct val="100000"/>
              </a:lnSpc>
              <a:spcBef>
                <a:spcPts val="464"/>
              </a:spcBef>
            </a:pPr>
            <a:r>
              <a:rPr sz="1600" b="1" spc="-5" dirty="0">
                <a:solidFill>
                  <a:srgbClr val="585858"/>
                </a:solidFill>
                <a:latin typeface="微软雅黑"/>
                <a:cs typeface="微软雅黑"/>
              </a:rPr>
              <a:t>智能合约安全审计</a:t>
            </a:r>
            <a:endParaRPr sz="1600">
              <a:latin typeface="微软雅黑"/>
              <a:cs typeface="微软雅黑"/>
            </a:endParaRPr>
          </a:p>
          <a:p>
            <a:pPr marL="12700" marR="5080" algn="ctr">
              <a:lnSpc>
                <a:spcPct val="120000"/>
              </a:lnSpc>
              <a:spcBef>
                <a:spcPts val="290"/>
              </a:spcBef>
            </a:pPr>
            <a:r>
              <a:rPr sz="1400" dirty="0">
                <a:solidFill>
                  <a:srgbClr val="585858"/>
                </a:solidFill>
                <a:latin typeface="微软雅黑"/>
                <a:cs typeface="微软雅黑"/>
              </a:rPr>
              <a:t>对智能合约安全审计实</a:t>
            </a:r>
            <a:r>
              <a:rPr sz="1400" spc="-15" dirty="0">
                <a:solidFill>
                  <a:srgbClr val="585858"/>
                </a:solidFill>
                <a:latin typeface="微软雅黑"/>
                <a:cs typeface="微软雅黑"/>
              </a:rPr>
              <a:t>现</a:t>
            </a:r>
            <a:r>
              <a:rPr sz="1400" dirty="0">
                <a:solidFill>
                  <a:srgbClr val="585858"/>
                </a:solidFill>
                <a:latin typeface="微软雅黑"/>
                <a:cs typeface="微软雅黑"/>
              </a:rPr>
              <a:t>完美  合约，主要包括假充值</a:t>
            </a:r>
            <a:r>
              <a:rPr sz="1400" spc="-15" dirty="0">
                <a:solidFill>
                  <a:srgbClr val="585858"/>
                </a:solidFill>
                <a:latin typeface="微软雅黑"/>
                <a:cs typeface="微软雅黑"/>
              </a:rPr>
              <a:t>漏</a:t>
            </a:r>
            <a:r>
              <a:rPr sz="1400" dirty="0">
                <a:solidFill>
                  <a:srgbClr val="585858"/>
                </a:solidFill>
                <a:latin typeface="微软雅黑"/>
                <a:cs typeface="微软雅黑"/>
              </a:rPr>
              <a:t>洞审  计、安全设计审计等。</a:t>
            </a:r>
            <a:endParaRPr sz="1400">
              <a:latin typeface="微软雅黑"/>
              <a:cs typeface="微软雅黑"/>
            </a:endParaRPr>
          </a:p>
        </p:txBody>
      </p:sp>
      <p:sp>
        <p:nvSpPr>
          <p:cNvPr id="52" name="object 52"/>
          <p:cNvSpPr txBox="1"/>
          <p:nvPr/>
        </p:nvSpPr>
        <p:spPr>
          <a:xfrm>
            <a:off x="8947531" y="2902503"/>
            <a:ext cx="2341880" cy="1120140"/>
          </a:xfrm>
          <a:prstGeom prst="rect">
            <a:avLst/>
          </a:prstGeom>
        </p:spPr>
        <p:txBody>
          <a:bodyPr vert="horz" wrap="square" lIns="0" tIns="59054" rIns="0" bIns="0" rtlCol="0">
            <a:spAutoFit/>
          </a:bodyPr>
          <a:lstStyle/>
          <a:p>
            <a:pPr marL="12700" indent="752475">
              <a:lnSpc>
                <a:spcPct val="100000"/>
              </a:lnSpc>
              <a:spcBef>
                <a:spcPts val="464"/>
              </a:spcBef>
            </a:pPr>
            <a:r>
              <a:rPr sz="1600" b="1" spc="-5" dirty="0">
                <a:solidFill>
                  <a:srgbClr val="585858"/>
                </a:solidFill>
                <a:latin typeface="微软雅黑"/>
                <a:cs typeface="微软雅黑"/>
              </a:rPr>
              <a:t>安全顾问</a:t>
            </a:r>
            <a:endParaRPr sz="1600">
              <a:latin typeface="微软雅黑"/>
              <a:cs typeface="微软雅黑"/>
            </a:endParaRPr>
          </a:p>
          <a:p>
            <a:pPr marL="12700" marR="5080" algn="just">
              <a:lnSpc>
                <a:spcPct val="120000"/>
              </a:lnSpc>
              <a:spcBef>
                <a:spcPts val="290"/>
              </a:spcBef>
            </a:pPr>
            <a:r>
              <a:rPr sz="1400" dirty="0">
                <a:solidFill>
                  <a:srgbClr val="585858"/>
                </a:solidFill>
                <a:latin typeface="微软雅黑"/>
                <a:cs typeface="微软雅黑"/>
              </a:rPr>
              <a:t>专业安全团队围绕客户</a:t>
            </a:r>
            <a:r>
              <a:rPr sz="1400" spc="-15" dirty="0">
                <a:solidFill>
                  <a:srgbClr val="585858"/>
                </a:solidFill>
                <a:latin typeface="微软雅黑"/>
                <a:cs typeface="微软雅黑"/>
              </a:rPr>
              <a:t>产</a:t>
            </a:r>
            <a:r>
              <a:rPr sz="1400" dirty="0">
                <a:solidFill>
                  <a:srgbClr val="585858"/>
                </a:solidFill>
                <a:latin typeface="微软雅黑"/>
                <a:cs typeface="微软雅黑"/>
              </a:rPr>
              <a:t>品的  开发、运维过程等几大</a:t>
            </a:r>
            <a:r>
              <a:rPr sz="1400" spc="-15" dirty="0">
                <a:solidFill>
                  <a:srgbClr val="585858"/>
                </a:solidFill>
                <a:latin typeface="微软雅黑"/>
                <a:cs typeface="微软雅黑"/>
              </a:rPr>
              <a:t>环</a:t>
            </a:r>
            <a:r>
              <a:rPr sz="1400" dirty="0">
                <a:solidFill>
                  <a:srgbClr val="585858"/>
                </a:solidFill>
                <a:latin typeface="微软雅黑"/>
                <a:cs typeface="微软雅黑"/>
              </a:rPr>
              <a:t>节针  对性的安全问答并给出</a:t>
            </a:r>
            <a:r>
              <a:rPr sz="1400" spc="-15" dirty="0">
                <a:solidFill>
                  <a:srgbClr val="585858"/>
                </a:solidFill>
                <a:latin typeface="微软雅黑"/>
                <a:cs typeface="微软雅黑"/>
              </a:rPr>
              <a:t>建</a:t>
            </a:r>
            <a:r>
              <a:rPr sz="1400" dirty="0">
                <a:solidFill>
                  <a:srgbClr val="585858"/>
                </a:solidFill>
                <a:latin typeface="微软雅黑"/>
                <a:cs typeface="微软雅黑"/>
              </a:rPr>
              <a:t>议。</a:t>
            </a:r>
            <a:endParaRPr sz="1400">
              <a:latin typeface="微软雅黑"/>
              <a:cs typeface="微软雅黑"/>
            </a:endParaRPr>
          </a:p>
        </p:txBody>
      </p:sp>
      <p:sp>
        <p:nvSpPr>
          <p:cNvPr id="53" name="object 53"/>
          <p:cNvSpPr txBox="1"/>
          <p:nvPr/>
        </p:nvSpPr>
        <p:spPr>
          <a:xfrm>
            <a:off x="3524250" y="5144688"/>
            <a:ext cx="2515870" cy="1120775"/>
          </a:xfrm>
          <a:prstGeom prst="rect">
            <a:avLst/>
          </a:prstGeom>
        </p:spPr>
        <p:txBody>
          <a:bodyPr vert="horz" wrap="square" lIns="0" tIns="59054" rIns="0" bIns="0" rtlCol="0">
            <a:spAutoFit/>
          </a:bodyPr>
          <a:lstStyle/>
          <a:p>
            <a:pPr algn="ctr">
              <a:lnSpc>
                <a:spcPct val="100000"/>
              </a:lnSpc>
              <a:spcBef>
                <a:spcPts val="464"/>
              </a:spcBef>
            </a:pPr>
            <a:r>
              <a:rPr sz="1600" b="1" spc="-5" dirty="0">
                <a:solidFill>
                  <a:srgbClr val="585858"/>
                </a:solidFill>
                <a:latin typeface="微软雅黑"/>
                <a:cs typeface="微软雅黑"/>
              </a:rPr>
              <a:t>漏洞赏金</a:t>
            </a:r>
            <a:endParaRPr sz="1600">
              <a:latin typeface="微软雅黑"/>
              <a:cs typeface="微软雅黑"/>
            </a:endParaRPr>
          </a:p>
          <a:p>
            <a:pPr marL="12700" marR="5080" indent="74295" algn="just">
              <a:lnSpc>
                <a:spcPct val="120100"/>
              </a:lnSpc>
              <a:spcBef>
                <a:spcPts val="285"/>
              </a:spcBef>
            </a:pPr>
            <a:r>
              <a:rPr sz="1400" dirty="0">
                <a:solidFill>
                  <a:srgbClr val="585858"/>
                </a:solidFill>
                <a:latin typeface="微软雅黑"/>
                <a:cs typeface="微软雅黑"/>
              </a:rPr>
              <a:t>花钱寻找漏洞，鼓励负责任的  披露网络中的潜在威胁，揭露  其各自</a:t>
            </a:r>
            <a:r>
              <a:rPr sz="1400" spc="-15" dirty="0">
                <a:solidFill>
                  <a:srgbClr val="585858"/>
                </a:solidFill>
                <a:latin typeface="微软雅黑"/>
                <a:cs typeface="微软雅黑"/>
              </a:rPr>
              <a:t>网</a:t>
            </a:r>
            <a:r>
              <a:rPr sz="1400" dirty="0">
                <a:solidFill>
                  <a:srgbClr val="585858"/>
                </a:solidFill>
                <a:latin typeface="微软雅黑"/>
                <a:cs typeface="微软雅黑"/>
              </a:rPr>
              <a:t>络上</a:t>
            </a:r>
            <a:r>
              <a:rPr sz="1400" spc="-15" dirty="0">
                <a:solidFill>
                  <a:srgbClr val="585858"/>
                </a:solidFill>
                <a:latin typeface="微软雅黑"/>
                <a:cs typeface="微软雅黑"/>
              </a:rPr>
              <a:t>可能</a:t>
            </a:r>
            <a:r>
              <a:rPr sz="1400" dirty="0">
                <a:solidFill>
                  <a:srgbClr val="585858"/>
                </a:solidFill>
                <a:latin typeface="微软雅黑"/>
                <a:cs typeface="微软雅黑"/>
              </a:rPr>
              <a:t>存在的</a:t>
            </a:r>
            <a:r>
              <a:rPr sz="1400" spc="-15" dirty="0">
                <a:solidFill>
                  <a:srgbClr val="585858"/>
                </a:solidFill>
                <a:latin typeface="微软雅黑"/>
                <a:cs typeface="微软雅黑"/>
              </a:rPr>
              <a:t>漏</a:t>
            </a:r>
            <a:r>
              <a:rPr sz="1400" dirty="0">
                <a:solidFill>
                  <a:srgbClr val="585858"/>
                </a:solidFill>
                <a:latin typeface="微软雅黑"/>
                <a:cs typeface="微软雅黑"/>
              </a:rPr>
              <a:t>洞。</a:t>
            </a:r>
            <a:endParaRPr sz="1400">
              <a:latin typeface="微软雅黑"/>
              <a:cs typeface="微软雅黑"/>
            </a:endParaRPr>
          </a:p>
        </p:txBody>
      </p:sp>
      <p:sp>
        <p:nvSpPr>
          <p:cNvPr id="54" name="object 54"/>
          <p:cNvSpPr txBox="1"/>
          <p:nvPr/>
        </p:nvSpPr>
        <p:spPr>
          <a:xfrm>
            <a:off x="6191758" y="5144688"/>
            <a:ext cx="2515870" cy="1120775"/>
          </a:xfrm>
          <a:prstGeom prst="rect">
            <a:avLst/>
          </a:prstGeom>
        </p:spPr>
        <p:txBody>
          <a:bodyPr vert="horz" wrap="square" lIns="0" tIns="59054" rIns="0" bIns="0" rtlCol="0">
            <a:spAutoFit/>
          </a:bodyPr>
          <a:lstStyle/>
          <a:p>
            <a:pPr algn="ctr">
              <a:lnSpc>
                <a:spcPct val="100000"/>
              </a:lnSpc>
              <a:spcBef>
                <a:spcPts val="464"/>
              </a:spcBef>
            </a:pPr>
            <a:r>
              <a:rPr sz="1600" b="1" spc="-5" dirty="0">
                <a:solidFill>
                  <a:srgbClr val="585858"/>
                </a:solidFill>
                <a:latin typeface="微软雅黑"/>
                <a:cs typeface="微软雅黑"/>
              </a:rPr>
              <a:t>威胁情报</a:t>
            </a:r>
            <a:endParaRPr sz="1600">
              <a:latin typeface="微软雅黑"/>
              <a:cs typeface="微软雅黑"/>
            </a:endParaRPr>
          </a:p>
          <a:p>
            <a:pPr marL="86995" marR="5080" indent="-74930">
              <a:lnSpc>
                <a:spcPct val="120100"/>
              </a:lnSpc>
              <a:spcBef>
                <a:spcPts val="285"/>
              </a:spcBef>
            </a:pPr>
            <a:r>
              <a:rPr sz="1400" dirty="0">
                <a:solidFill>
                  <a:srgbClr val="585858"/>
                </a:solidFill>
                <a:latin typeface="微软雅黑"/>
                <a:cs typeface="微软雅黑"/>
              </a:rPr>
              <a:t>在区块</a:t>
            </a:r>
            <a:r>
              <a:rPr sz="1400" spc="-15" dirty="0">
                <a:solidFill>
                  <a:srgbClr val="585858"/>
                </a:solidFill>
                <a:latin typeface="微软雅黑"/>
                <a:cs typeface="微软雅黑"/>
              </a:rPr>
              <a:t>链</a:t>
            </a:r>
            <a:r>
              <a:rPr sz="1400" dirty="0">
                <a:solidFill>
                  <a:srgbClr val="585858"/>
                </a:solidFill>
                <a:latin typeface="微软雅黑"/>
                <a:cs typeface="微软雅黑"/>
              </a:rPr>
              <a:t>上做</a:t>
            </a:r>
            <a:r>
              <a:rPr sz="1400" spc="-15" dirty="0">
                <a:solidFill>
                  <a:srgbClr val="585858"/>
                </a:solidFill>
                <a:latin typeface="微软雅黑"/>
                <a:cs typeface="微软雅黑"/>
              </a:rPr>
              <a:t>态势</a:t>
            </a:r>
            <a:r>
              <a:rPr sz="1400" dirty="0">
                <a:solidFill>
                  <a:srgbClr val="585858"/>
                </a:solidFill>
                <a:latin typeface="微软雅黑"/>
                <a:cs typeface="微软雅黑"/>
              </a:rPr>
              <a:t>感知，</a:t>
            </a:r>
            <a:r>
              <a:rPr sz="1400" spc="-15" dirty="0">
                <a:solidFill>
                  <a:srgbClr val="585858"/>
                </a:solidFill>
                <a:latin typeface="微软雅黑"/>
                <a:cs typeface="微软雅黑"/>
              </a:rPr>
              <a:t>收</a:t>
            </a:r>
            <a:r>
              <a:rPr sz="1400" dirty="0">
                <a:solidFill>
                  <a:srgbClr val="585858"/>
                </a:solidFill>
                <a:latin typeface="微软雅黑"/>
                <a:cs typeface="微软雅黑"/>
              </a:rPr>
              <a:t>集、  评估和应用安全威胁等指标的  数据集合、链上数据分析等。</a:t>
            </a:r>
            <a:endParaRPr sz="1400">
              <a:latin typeface="微软雅黑"/>
              <a:cs typeface="微软雅黑"/>
            </a:endParaRPr>
          </a:p>
        </p:txBody>
      </p:sp>
      <p:sp>
        <p:nvSpPr>
          <p:cNvPr id="55" name="object 55"/>
          <p:cNvSpPr txBox="1"/>
          <p:nvPr/>
        </p:nvSpPr>
        <p:spPr>
          <a:xfrm>
            <a:off x="8947531" y="5144688"/>
            <a:ext cx="2341880" cy="1120775"/>
          </a:xfrm>
          <a:prstGeom prst="rect">
            <a:avLst/>
          </a:prstGeom>
        </p:spPr>
        <p:txBody>
          <a:bodyPr vert="horz" wrap="square" lIns="0" tIns="59054" rIns="0" bIns="0" rtlCol="0">
            <a:spAutoFit/>
          </a:bodyPr>
          <a:lstStyle/>
          <a:p>
            <a:pPr marL="765175">
              <a:lnSpc>
                <a:spcPct val="100000"/>
              </a:lnSpc>
              <a:spcBef>
                <a:spcPts val="464"/>
              </a:spcBef>
            </a:pPr>
            <a:r>
              <a:rPr sz="1600" b="1" spc="-5" dirty="0">
                <a:solidFill>
                  <a:srgbClr val="585858"/>
                </a:solidFill>
                <a:latin typeface="微软雅黑"/>
                <a:cs typeface="微软雅黑"/>
              </a:rPr>
              <a:t>安全运营</a:t>
            </a:r>
            <a:endParaRPr sz="1600">
              <a:latin typeface="微软雅黑"/>
              <a:cs typeface="微软雅黑"/>
            </a:endParaRPr>
          </a:p>
          <a:p>
            <a:pPr marL="12700" marR="5080" algn="just">
              <a:lnSpc>
                <a:spcPct val="120100"/>
              </a:lnSpc>
              <a:spcBef>
                <a:spcPts val="285"/>
              </a:spcBef>
            </a:pPr>
            <a:r>
              <a:rPr sz="1400" dirty="0">
                <a:solidFill>
                  <a:srgbClr val="585858"/>
                </a:solidFill>
                <a:latin typeface="微软雅黑"/>
                <a:cs typeface="微软雅黑"/>
              </a:rPr>
              <a:t>注重日常安全运营，主</a:t>
            </a:r>
            <a:r>
              <a:rPr sz="1400" spc="-15" dirty="0">
                <a:solidFill>
                  <a:srgbClr val="585858"/>
                </a:solidFill>
                <a:latin typeface="微软雅黑"/>
                <a:cs typeface="微软雅黑"/>
              </a:rPr>
              <a:t>要</a:t>
            </a:r>
            <a:r>
              <a:rPr sz="1400" dirty="0">
                <a:solidFill>
                  <a:srgbClr val="585858"/>
                </a:solidFill>
                <a:latin typeface="微软雅黑"/>
                <a:cs typeface="微软雅黑"/>
              </a:rPr>
              <a:t>包括  详尽的访问控制、全面</a:t>
            </a:r>
            <a:r>
              <a:rPr sz="1400" spc="-10" dirty="0">
                <a:solidFill>
                  <a:srgbClr val="585858"/>
                </a:solidFill>
                <a:latin typeface="微软雅黑"/>
                <a:cs typeface="微软雅黑"/>
              </a:rPr>
              <a:t>的</a:t>
            </a:r>
            <a:r>
              <a:rPr sz="1400" spc="-5" dirty="0">
                <a:solidFill>
                  <a:srgbClr val="585858"/>
                </a:solidFill>
                <a:latin typeface="微软雅黑"/>
                <a:cs typeface="微软雅黑"/>
              </a:rPr>
              <a:t>日志  </a:t>
            </a:r>
            <a:r>
              <a:rPr sz="1400" dirty="0">
                <a:solidFill>
                  <a:srgbClr val="585858"/>
                </a:solidFill>
                <a:latin typeface="微软雅黑"/>
                <a:cs typeface="微软雅黑"/>
              </a:rPr>
              <a:t>审计、及时的告警处置等。</a:t>
            </a:r>
            <a:endParaRPr sz="1400">
              <a:latin typeface="微软雅黑"/>
              <a:cs typeface="微软雅黑"/>
            </a:endParaRPr>
          </a:p>
        </p:txBody>
      </p:sp>
      <p:sp>
        <p:nvSpPr>
          <p:cNvPr id="56" name="object 56"/>
          <p:cNvSpPr/>
          <p:nvPr/>
        </p:nvSpPr>
        <p:spPr>
          <a:xfrm>
            <a:off x="11458956" y="2610611"/>
            <a:ext cx="17145" cy="2242185"/>
          </a:xfrm>
          <a:custGeom>
            <a:avLst/>
            <a:gdLst/>
            <a:ahLst/>
            <a:cxnLst/>
            <a:rect l="l" t="t" r="r" b="b"/>
            <a:pathLst>
              <a:path w="17145" h="2242185">
                <a:moveTo>
                  <a:pt x="16764" y="0"/>
                </a:moveTo>
                <a:lnTo>
                  <a:pt x="0" y="2241804"/>
                </a:lnTo>
              </a:path>
            </a:pathLst>
          </a:custGeom>
          <a:ln w="9144">
            <a:solidFill>
              <a:srgbClr val="CFCFCF"/>
            </a:solidFill>
          </a:ln>
        </p:spPr>
        <p:txBody>
          <a:bodyPr wrap="square" lIns="0" tIns="0" rIns="0" bIns="0" rtlCol="0"/>
          <a:lstStyle/>
          <a:p>
            <a:endParaRPr/>
          </a:p>
        </p:txBody>
      </p:sp>
      <p:sp>
        <p:nvSpPr>
          <p:cNvPr id="57" name="object 57"/>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55</a:t>
            </a:fld>
            <a:endParaRPr dirty="0"/>
          </a:p>
        </p:txBody>
      </p:sp>
      <p:sp>
        <p:nvSpPr>
          <p:cNvPr id="58" name="object 58"/>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640311" y="6144767"/>
            <a:ext cx="551815" cy="462280"/>
          </a:xfrm>
          <a:custGeom>
            <a:avLst/>
            <a:gdLst/>
            <a:ahLst/>
            <a:cxnLst/>
            <a:rect l="l" t="t" r="r" b="b"/>
            <a:pathLst>
              <a:path w="551815" h="462279">
                <a:moveTo>
                  <a:pt x="320802" y="0"/>
                </a:moveTo>
                <a:lnTo>
                  <a:pt x="230886" y="0"/>
                </a:lnTo>
                <a:lnTo>
                  <a:pt x="184356" y="4690"/>
                </a:lnTo>
                <a:lnTo>
                  <a:pt x="141017" y="18143"/>
                </a:lnTo>
                <a:lnTo>
                  <a:pt x="101798" y="39430"/>
                </a:lnTo>
                <a:lnTo>
                  <a:pt x="67627" y="67622"/>
                </a:lnTo>
                <a:lnTo>
                  <a:pt x="39433" y="101792"/>
                </a:lnTo>
                <a:lnTo>
                  <a:pt x="18145" y="141012"/>
                </a:lnTo>
                <a:lnTo>
                  <a:pt x="4691" y="184352"/>
                </a:lnTo>
                <a:lnTo>
                  <a:pt x="0" y="230885"/>
                </a:lnTo>
                <a:lnTo>
                  <a:pt x="4691" y="277415"/>
                </a:lnTo>
                <a:lnTo>
                  <a:pt x="18145" y="320754"/>
                </a:lnTo>
                <a:lnTo>
                  <a:pt x="39433" y="359973"/>
                </a:lnTo>
                <a:lnTo>
                  <a:pt x="67627" y="394144"/>
                </a:lnTo>
                <a:lnTo>
                  <a:pt x="101798" y="422338"/>
                </a:lnTo>
                <a:lnTo>
                  <a:pt x="141017" y="443626"/>
                </a:lnTo>
                <a:lnTo>
                  <a:pt x="184356" y="457080"/>
                </a:lnTo>
                <a:lnTo>
                  <a:pt x="230886" y="461771"/>
                </a:lnTo>
                <a:lnTo>
                  <a:pt x="320802" y="461771"/>
                </a:lnTo>
                <a:lnTo>
                  <a:pt x="367331" y="457080"/>
                </a:lnTo>
                <a:lnTo>
                  <a:pt x="410670" y="443626"/>
                </a:lnTo>
                <a:lnTo>
                  <a:pt x="449889" y="422338"/>
                </a:lnTo>
                <a:lnTo>
                  <a:pt x="484060" y="394144"/>
                </a:lnTo>
                <a:lnTo>
                  <a:pt x="512254" y="359973"/>
                </a:lnTo>
                <a:lnTo>
                  <a:pt x="533542" y="320754"/>
                </a:lnTo>
                <a:lnTo>
                  <a:pt x="546996" y="277415"/>
                </a:lnTo>
                <a:lnTo>
                  <a:pt x="551688" y="230885"/>
                </a:lnTo>
                <a:lnTo>
                  <a:pt x="546996" y="184352"/>
                </a:lnTo>
                <a:lnTo>
                  <a:pt x="533542" y="141012"/>
                </a:lnTo>
                <a:lnTo>
                  <a:pt x="512254" y="101792"/>
                </a:lnTo>
                <a:lnTo>
                  <a:pt x="484060" y="67622"/>
                </a:lnTo>
                <a:lnTo>
                  <a:pt x="449889" y="39430"/>
                </a:lnTo>
                <a:lnTo>
                  <a:pt x="410670" y="18143"/>
                </a:lnTo>
                <a:lnTo>
                  <a:pt x="367331" y="4690"/>
                </a:lnTo>
                <a:lnTo>
                  <a:pt x="320802" y="0"/>
                </a:lnTo>
                <a:close/>
              </a:path>
            </a:pathLst>
          </a:custGeom>
          <a:solidFill>
            <a:srgbClr val="1D9ED2"/>
          </a:solidFill>
        </p:spPr>
        <p:txBody>
          <a:bodyPr wrap="square" lIns="0" tIns="0" rIns="0" bIns="0" rtlCol="0"/>
          <a:lstStyle/>
          <a:p>
            <a:endParaRPr/>
          </a:p>
        </p:txBody>
      </p:sp>
      <p:sp>
        <p:nvSpPr>
          <p:cNvPr id="3" name="object 3"/>
          <p:cNvSpPr/>
          <p:nvPr/>
        </p:nvSpPr>
        <p:spPr>
          <a:xfrm>
            <a:off x="11856719" y="6144767"/>
            <a:ext cx="334010" cy="462280"/>
          </a:xfrm>
          <a:custGeom>
            <a:avLst/>
            <a:gdLst/>
            <a:ahLst/>
            <a:cxnLst/>
            <a:rect l="l" t="t" r="r" b="b"/>
            <a:pathLst>
              <a:path w="334009" h="462279">
                <a:moveTo>
                  <a:pt x="0" y="461771"/>
                </a:moveTo>
                <a:lnTo>
                  <a:pt x="333755" y="461771"/>
                </a:lnTo>
                <a:lnTo>
                  <a:pt x="333755" y="0"/>
                </a:lnTo>
                <a:lnTo>
                  <a:pt x="0" y="0"/>
                </a:lnTo>
                <a:lnTo>
                  <a:pt x="0" y="461771"/>
                </a:lnTo>
                <a:close/>
              </a:path>
            </a:pathLst>
          </a:custGeom>
          <a:solidFill>
            <a:srgbClr val="1D9ED2"/>
          </a:solidFill>
        </p:spPr>
        <p:txBody>
          <a:bodyPr wrap="square" lIns="0" tIns="0" rIns="0" bIns="0" rtlCol="0"/>
          <a:lstStyle/>
          <a:p>
            <a:endParaRPr/>
          </a:p>
        </p:txBody>
      </p:sp>
      <p:sp>
        <p:nvSpPr>
          <p:cNvPr id="4" name="object 4"/>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信息安全</a:t>
            </a:r>
            <a:endParaRPr sz="1200">
              <a:latin typeface="微软雅黑"/>
              <a:cs typeface="微软雅黑"/>
            </a:endParaRPr>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信息安全：区块链信息安全任重而道远，区块链企业需提高安</a:t>
            </a:r>
          </a:p>
          <a:p>
            <a:pPr marL="12700">
              <a:lnSpc>
                <a:spcPts val="2735"/>
              </a:lnSpc>
            </a:pPr>
            <a:r>
              <a:rPr spc="-5" dirty="0"/>
              <a:t>全意识，做好安全审计</a:t>
            </a:r>
          </a:p>
        </p:txBody>
      </p:sp>
      <p:sp>
        <p:nvSpPr>
          <p:cNvPr id="7" name="object 7"/>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593813" y="1401317"/>
            <a:ext cx="1931848" cy="193363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6593813" y="1401514"/>
            <a:ext cx="1932305" cy="1933575"/>
          </a:xfrm>
          <a:custGeom>
            <a:avLst/>
            <a:gdLst/>
            <a:ahLst/>
            <a:cxnLst/>
            <a:rect l="l" t="t" r="r" b="b"/>
            <a:pathLst>
              <a:path w="1932304" h="1933575">
                <a:moveTo>
                  <a:pt x="1649120" y="283013"/>
                </a:moveTo>
                <a:lnTo>
                  <a:pt x="1682382" y="317971"/>
                </a:lnTo>
                <a:lnTo>
                  <a:pt x="1713566" y="354144"/>
                </a:lnTo>
                <a:lnTo>
                  <a:pt x="1742670" y="391453"/>
                </a:lnTo>
                <a:lnTo>
                  <a:pt x="1769696" y="429820"/>
                </a:lnTo>
                <a:lnTo>
                  <a:pt x="1794642" y="469167"/>
                </a:lnTo>
                <a:lnTo>
                  <a:pt x="1817510" y="509415"/>
                </a:lnTo>
                <a:lnTo>
                  <a:pt x="1838299" y="550486"/>
                </a:lnTo>
                <a:lnTo>
                  <a:pt x="1857009" y="592301"/>
                </a:lnTo>
                <a:lnTo>
                  <a:pt x="1873640" y="634783"/>
                </a:lnTo>
                <a:lnTo>
                  <a:pt x="1888192" y="677852"/>
                </a:lnTo>
                <a:lnTo>
                  <a:pt x="1900665" y="721431"/>
                </a:lnTo>
                <a:lnTo>
                  <a:pt x="1911059" y="765441"/>
                </a:lnTo>
                <a:lnTo>
                  <a:pt x="1919375" y="809803"/>
                </a:lnTo>
                <a:lnTo>
                  <a:pt x="1925612" y="854440"/>
                </a:lnTo>
                <a:lnTo>
                  <a:pt x="1929769" y="899273"/>
                </a:lnTo>
                <a:lnTo>
                  <a:pt x="1931848" y="944223"/>
                </a:lnTo>
                <a:lnTo>
                  <a:pt x="1931848" y="989212"/>
                </a:lnTo>
                <a:lnTo>
                  <a:pt x="1929769" y="1034162"/>
                </a:lnTo>
                <a:lnTo>
                  <a:pt x="1925612" y="1078995"/>
                </a:lnTo>
                <a:lnTo>
                  <a:pt x="1919375" y="1123632"/>
                </a:lnTo>
                <a:lnTo>
                  <a:pt x="1911059" y="1167994"/>
                </a:lnTo>
                <a:lnTo>
                  <a:pt x="1900665" y="1212004"/>
                </a:lnTo>
                <a:lnTo>
                  <a:pt x="1888192" y="1255582"/>
                </a:lnTo>
                <a:lnTo>
                  <a:pt x="1873640" y="1298652"/>
                </a:lnTo>
                <a:lnTo>
                  <a:pt x="1857009" y="1341133"/>
                </a:lnTo>
                <a:lnTo>
                  <a:pt x="1838299" y="1382949"/>
                </a:lnTo>
                <a:lnTo>
                  <a:pt x="1817510" y="1424020"/>
                </a:lnTo>
                <a:lnTo>
                  <a:pt x="1794642" y="1464268"/>
                </a:lnTo>
                <a:lnTo>
                  <a:pt x="1769696" y="1503615"/>
                </a:lnTo>
                <a:lnTo>
                  <a:pt x="1742670" y="1541982"/>
                </a:lnTo>
                <a:lnTo>
                  <a:pt x="1713566" y="1579291"/>
                </a:lnTo>
                <a:lnTo>
                  <a:pt x="1682382" y="1615464"/>
                </a:lnTo>
                <a:lnTo>
                  <a:pt x="1649120" y="1650422"/>
                </a:lnTo>
                <a:lnTo>
                  <a:pt x="1614186" y="1683718"/>
                </a:lnTo>
                <a:lnTo>
                  <a:pt x="1578038" y="1714932"/>
                </a:lnTo>
                <a:lnTo>
                  <a:pt x="1540755" y="1744066"/>
                </a:lnTo>
                <a:lnTo>
                  <a:pt x="1502416" y="1771119"/>
                </a:lnTo>
                <a:lnTo>
                  <a:pt x="1463097" y="1796091"/>
                </a:lnTo>
                <a:lnTo>
                  <a:pt x="1422879" y="1818981"/>
                </a:lnTo>
                <a:lnTo>
                  <a:pt x="1381838" y="1839791"/>
                </a:lnTo>
                <a:lnTo>
                  <a:pt x="1340054" y="1858520"/>
                </a:lnTo>
                <a:lnTo>
                  <a:pt x="1297605" y="1875168"/>
                </a:lnTo>
                <a:lnTo>
                  <a:pt x="1254568" y="1889735"/>
                </a:lnTo>
                <a:lnTo>
                  <a:pt x="1211022" y="1902221"/>
                </a:lnTo>
                <a:lnTo>
                  <a:pt x="1167046" y="1912625"/>
                </a:lnTo>
                <a:lnTo>
                  <a:pt x="1122717" y="1920949"/>
                </a:lnTo>
                <a:lnTo>
                  <a:pt x="1078115" y="1927192"/>
                </a:lnTo>
                <a:lnTo>
                  <a:pt x="1033317" y="1931354"/>
                </a:lnTo>
                <a:lnTo>
                  <a:pt x="988401" y="1933435"/>
                </a:lnTo>
                <a:lnTo>
                  <a:pt x="943447" y="1933435"/>
                </a:lnTo>
                <a:lnTo>
                  <a:pt x="898531" y="1931354"/>
                </a:lnTo>
                <a:lnTo>
                  <a:pt x="853733" y="1927192"/>
                </a:lnTo>
                <a:lnTo>
                  <a:pt x="809130" y="1920949"/>
                </a:lnTo>
                <a:lnTo>
                  <a:pt x="764802" y="1912625"/>
                </a:lnTo>
                <a:lnTo>
                  <a:pt x="720826" y="1902221"/>
                </a:lnTo>
                <a:lnTo>
                  <a:pt x="677280" y="1889735"/>
                </a:lnTo>
                <a:lnTo>
                  <a:pt x="634243" y="1875168"/>
                </a:lnTo>
                <a:lnTo>
                  <a:pt x="591794" y="1858520"/>
                </a:lnTo>
                <a:lnTo>
                  <a:pt x="550009" y="1839791"/>
                </a:lnTo>
                <a:lnTo>
                  <a:pt x="508969" y="1818981"/>
                </a:lnTo>
                <a:lnTo>
                  <a:pt x="468750" y="1796091"/>
                </a:lnTo>
                <a:lnTo>
                  <a:pt x="429432" y="1771119"/>
                </a:lnTo>
                <a:lnTo>
                  <a:pt x="391092" y="1744066"/>
                </a:lnTo>
                <a:lnTo>
                  <a:pt x="353809" y="1714932"/>
                </a:lnTo>
                <a:lnTo>
                  <a:pt x="317662" y="1683718"/>
                </a:lnTo>
                <a:lnTo>
                  <a:pt x="282727" y="1650422"/>
                </a:lnTo>
                <a:lnTo>
                  <a:pt x="249465" y="1615464"/>
                </a:lnTo>
                <a:lnTo>
                  <a:pt x="218282" y="1579291"/>
                </a:lnTo>
                <a:lnTo>
                  <a:pt x="189178" y="1541982"/>
                </a:lnTo>
                <a:lnTo>
                  <a:pt x="162152" y="1503615"/>
                </a:lnTo>
                <a:lnTo>
                  <a:pt x="137206" y="1464268"/>
                </a:lnTo>
                <a:lnTo>
                  <a:pt x="114338" y="1424020"/>
                </a:lnTo>
                <a:lnTo>
                  <a:pt x="93549" y="1382949"/>
                </a:lnTo>
                <a:lnTo>
                  <a:pt x="74839" y="1341133"/>
                </a:lnTo>
                <a:lnTo>
                  <a:pt x="58208" y="1298652"/>
                </a:lnTo>
                <a:lnTo>
                  <a:pt x="43656" y="1255582"/>
                </a:lnTo>
                <a:lnTo>
                  <a:pt x="31183" y="1212004"/>
                </a:lnTo>
                <a:lnTo>
                  <a:pt x="20788" y="1167994"/>
                </a:lnTo>
                <a:lnTo>
                  <a:pt x="12473" y="1123632"/>
                </a:lnTo>
                <a:lnTo>
                  <a:pt x="6236" y="1078995"/>
                </a:lnTo>
                <a:lnTo>
                  <a:pt x="2078" y="1034162"/>
                </a:lnTo>
                <a:lnTo>
                  <a:pt x="0" y="989212"/>
                </a:lnTo>
                <a:lnTo>
                  <a:pt x="0" y="944223"/>
                </a:lnTo>
                <a:lnTo>
                  <a:pt x="2078" y="899273"/>
                </a:lnTo>
                <a:lnTo>
                  <a:pt x="6236" y="854440"/>
                </a:lnTo>
                <a:lnTo>
                  <a:pt x="12473" y="809803"/>
                </a:lnTo>
                <a:lnTo>
                  <a:pt x="20788" y="765441"/>
                </a:lnTo>
                <a:lnTo>
                  <a:pt x="31183" y="721431"/>
                </a:lnTo>
                <a:lnTo>
                  <a:pt x="43656" y="677852"/>
                </a:lnTo>
                <a:lnTo>
                  <a:pt x="58208" y="634783"/>
                </a:lnTo>
                <a:lnTo>
                  <a:pt x="74839" y="592301"/>
                </a:lnTo>
                <a:lnTo>
                  <a:pt x="93549" y="550486"/>
                </a:lnTo>
                <a:lnTo>
                  <a:pt x="114338" y="509415"/>
                </a:lnTo>
                <a:lnTo>
                  <a:pt x="137206" y="469167"/>
                </a:lnTo>
                <a:lnTo>
                  <a:pt x="162152" y="429820"/>
                </a:lnTo>
                <a:lnTo>
                  <a:pt x="189178" y="391453"/>
                </a:lnTo>
                <a:lnTo>
                  <a:pt x="218282" y="354144"/>
                </a:lnTo>
                <a:lnTo>
                  <a:pt x="249465" y="317971"/>
                </a:lnTo>
                <a:lnTo>
                  <a:pt x="282727" y="283013"/>
                </a:lnTo>
                <a:lnTo>
                  <a:pt x="317662" y="249717"/>
                </a:lnTo>
                <a:lnTo>
                  <a:pt x="353809" y="218502"/>
                </a:lnTo>
                <a:lnTo>
                  <a:pt x="391092" y="189369"/>
                </a:lnTo>
                <a:lnTo>
                  <a:pt x="429432" y="162316"/>
                </a:lnTo>
                <a:lnTo>
                  <a:pt x="468750" y="137344"/>
                </a:lnTo>
                <a:lnTo>
                  <a:pt x="508969" y="114453"/>
                </a:lnTo>
                <a:lnTo>
                  <a:pt x="550009" y="93644"/>
                </a:lnTo>
                <a:lnTo>
                  <a:pt x="591794" y="74915"/>
                </a:lnTo>
                <a:lnTo>
                  <a:pt x="634243" y="58267"/>
                </a:lnTo>
                <a:lnTo>
                  <a:pt x="677280" y="43700"/>
                </a:lnTo>
                <a:lnTo>
                  <a:pt x="720826" y="31214"/>
                </a:lnTo>
                <a:lnTo>
                  <a:pt x="764802" y="20809"/>
                </a:lnTo>
                <a:lnTo>
                  <a:pt x="809130" y="12485"/>
                </a:lnTo>
                <a:lnTo>
                  <a:pt x="853733" y="6242"/>
                </a:lnTo>
                <a:lnTo>
                  <a:pt x="898531" y="2080"/>
                </a:lnTo>
                <a:lnTo>
                  <a:pt x="943447" y="0"/>
                </a:lnTo>
                <a:lnTo>
                  <a:pt x="988401" y="0"/>
                </a:lnTo>
                <a:lnTo>
                  <a:pt x="1033317" y="2080"/>
                </a:lnTo>
                <a:lnTo>
                  <a:pt x="1078115" y="6242"/>
                </a:lnTo>
                <a:lnTo>
                  <a:pt x="1122717" y="12485"/>
                </a:lnTo>
                <a:lnTo>
                  <a:pt x="1167046" y="20809"/>
                </a:lnTo>
                <a:lnTo>
                  <a:pt x="1211022" y="31214"/>
                </a:lnTo>
                <a:lnTo>
                  <a:pt x="1254568" y="43700"/>
                </a:lnTo>
                <a:lnTo>
                  <a:pt x="1297605" y="58267"/>
                </a:lnTo>
                <a:lnTo>
                  <a:pt x="1340054" y="74915"/>
                </a:lnTo>
                <a:lnTo>
                  <a:pt x="1381838" y="93644"/>
                </a:lnTo>
                <a:lnTo>
                  <a:pt x="1422879" y="114453"/>
                </a:lnTo>
                <a:lnTo>
                  <a:pt x="1463097" y="137344"/>
                </a:lnTo>
                <a:lnTo>
                  <a:pt x="1502416" y="162316"/>
                </a:lnTo>
                <a:lnTo>
                  <a:pt x="1540755" y="189369"/>
                </a:lnTo>
                <a:lnTo>
                  <a:pt x="1578038" y="218502"/>
                </a:lnTo>
                <a:lnTo>
                  <a:pt x="1614186" y="249717"/>
                </a:lnTo>
                <a:lnTo>
                  <a:pt x="1649120" y="283013"/>
                </a:lnTo>
              </a:path>
            </a:pathLst>
          </a:custGeom>
          <a:ln w="25907">
            <a:solidFill>
              <a:srgbClr val="52B5DD"/>
            </a:solidFill>
          </a:ln>
        </p:spPr>
        <p:txBody>
          <a:bodyPr wrap="square" lIns="0" tIns="0" rIns="0" bIns="0" rtlCol="0"/>
          <a:lstStyle/>
          <a:p>
            <a:endParaRPr/>
          </a:p>
        </p:txBody>
      </p:sp>
      <p:sp>
        <p:nvSpPr>
          <p:cNvPr id="10" name="object 10"/>
          <p:cNvSpPr/>
          <p:nvPr/>
        </p:nvSpPr>
        <p:spPr>
          <a:xfrm>
            <a:off x="877299" y="1445742"/>
            <a:ext cx="1933394" cy="1931848"/>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877299" y="1445742"/>
            <a:ext cx="1933575" cy="1932305"/>
          </a:xfrm>
          <a:custGeom>
            <a:avLst/>
            <a:gdLst/>
            <a:ahLst/>
            <a:cxnLst/>
            <a:rect l="l" t="t" r="r" b="b"/>
            <a:pathLst>
              <a:path w="1933575" h="1932304">
                <a:moveTo>
                  <a:pt x="1650381" y="282727"/>
                </a:moveTo>
                <a:lnTo>
                  <a:pt x="1683676" y="317662"/>
                </a:lnTo>
                <a:lnTo>
                  <a:pt x="1714891" y="353809"/>
                </a:lnTo>
                <a:lnTo>
                  <a:pt x="1744025" y="391092"/>
                </a:lnTo>
                <a:lnTo>
                  <a:pt x="1771078" y="429432"/>
                </a:lnTo>
                <a:lnTo>
                  <a:pt x="1796049" y="468750"/>
                </a:lnTo>
                <a:lnTo>
                  <a:pt x="1818940" y="508969"/>
                </a:lnTo>
                <a:lnTo>
                  <a:pt x="1839750" y="550009"/>
                </a:lnTo>
                <a:lnTo>
                  <a:pt x="1858479" y="591794"/>
                </a:lnTo>
                <a:lnTo>
                  <a:pt x="1875127" y="634243"/>
                </a:lnTo>
                <a:lnTo>
                  <a:pt x="1889693" y="677280"/>
                </a:lnTo>
                <a:lnTo>
                  <a:pt x="1902179" y="720826"/>
                </a:lnTo>
                <a:lnTo>
                  <a:pt x="1912584" y="764802"/>
                </a:lnTo>
                <a:lnTo>
                  <a:pt x="1920908" y="809130"/>
                </a:lnTo>
                <a:lnTo>
                  <a:pt x="1927151" y="853733"/>
                </a:lnTo>
                <a:lnTo>
                  <a:pt x="1931313" y="898531"/>
                </a:lnTo>
                <a:lnTo>
                  <a:pt x="1933394" y="943447"/>
                </a:lnTo>
                <a:lnTo>
                  <a:pt x="1933394" y="988401"/>
                </a:lnTo>
                <a:lnTo>
                  <a:pt x="1931313" y="1033317"/>
                </a:lnTo>
                <a:lnTo>
                  <a:pt x="1927151" y="1078115"/>
                </a:lnTo>
                <a:lnTo>
                  <a:pt x="1920908" y="1122717"/>
                </a:lnTo>
                <a:lnTo>
                  <a:pt x="1912584" y="1167046"/>
                </a:lnTo>
                <a:lnTo>
                  <a:pt x="1902179" y="1211022"/>
                </a:lnTo>
                <a:lnTo>
                  <a:pt x="1889693" y="1254568"/>
                </a:lnTo>
                <a:lnTo>
                  <a:pt x="1875127" y="1297605"/>
                </a:lnTo>
                <a:lnTo>
                  <a:pt x="1858479" y="1340054"/>
                </a:lnTo>
                <a:lnTo>
                  <a:pt x="1839750" y="1381838"/>
                </a:lnTo>
                <a:lnTo>
                  <a:pt x="1818940" y="1422879"/>
                </a:lnTo>
                <a:lnTo>
                  <a:pt x="1796049" y="1463097"/>
                </a:lnTo>
                <a:lnTo>
                  <a:pt x="1771078" y="1502416"/>
                </a:lnTo>
                <a:lnTo>
                  <a:pt x="1744025" y="1540755"/>
                </a:lnTo>
                <a:lnTo>
                  <a:pt x="1714891" y="1578038"/>
                </a:lnTo>
                <a:lnTo>
                  <a:pt x="1683676" y="1614186"/>
                </a:lnTo>
                <a:lnTo>
                  <a:pt x="1650381" y="1649120"/>
                </a:lnTo>
                <a:lnTo>
                  <a:pt x="1615423" y="1682382"/>
                </a:lnTo>
                <a:lnTo>
                  <a:pt x="1579250" y="1713566"/>
                </a:lnTo>
                <a:lnTo>
                  <a:pt x="1541940" y="1742670"/>
                </a:lnTo>
                <a:lnTo>
                  <a:pt x="1503573" y="1769696"/>
                </a:lnTo>
                <a:lnTo>
                  <a:pt x="1464227" y="1794642"/>
                </a:lnTo>
                <a:lnTo>
                  <a:pt x="1423979" y="1817510"/>
                </a:lnTo>
                <a:lnTo>
                  <a:pt x="1382908" y="1838299"/>
                </a:lnTo>
                <a:lnTo>
                  <a:pt x="1341092" y="1857009"/>
                </a:lnTo>
                <a:lnTo>
                  <a:pt x="1298611" y="1873640"/>
                </a:lnTo>
                <a:lnTo>
                  <a:pt x="1255542" y="1888192"/>
                </a:lnTo>
                <a:lnTo>
                  <a:pt x="1211963" y="1900665"/>
                </a:lnTo>
                <a:lnTo>
                  <a:pt x="1167953" y="1911059"/>
                </a:lnTo>
                <a:lnTo>
                  <a:pt x="1123591" y="1919375"/>
                </a:lnTo>
                <a:lnTo>
                  <a:pt x="1078955" y="1925612"/>
                </a:lnTo>
                <a:lnTo>
                  <a:pt x="1034122" y="1929769"/>
                </a:lnTo>
                <a:lnTo>
                  <a:pt x="989172" y="1931848"/>
                </a:lnTo>
                <a:lnTo>
                  <a:pt x="944183" y="1931848"/>
                </a:lnTo>
                <a:lnTo>
                  <a:pt x="899233" y="1929769"/>
                </a:lnTo>
                <a:lnTo>
                  <a:pt x="854401" y="1925612"/>
                </a:lnTo>
                <a:lnTo>
                  <a:pt x="809765" y="1919375"/>
                </a:lnTo>
                <a:lnTo>
                  <a:pt x="765403" y="1911059"/>
                </a:lnTo>
                <a:lnTo>
                  <a:pt x="721394" y="1900665"/>
                </a:lnTo>
                <a:lnTo>
                  <a:pt x="677815" y="1888192"/>
                </a:lnTo>
                <a:lnTo>
                  <a:pt x="634747" y="1873640"/>
                </a:lnTo>
                <a:lnTo>
                  <a:pt x="592266" y="1857009"/>
                </a:lnTo>
                <a:lnTo>
                  <a:pt x="550451" y="1838299"/>
                </a:lnTo>
                <a:lnTo>
                  <a:pt x="509381" y="1817510"/>
                </a:lnTo>
                <a:lnTo>
                  <a:pt x="469134" y="1794642"/>
                </a:lnTo>
                <a:lnTo>
                  <a:pt x="429788" y="1769696"/>
                </a:lnTo>
                <a:lnTo>
                  <a:pt x="391421" y="1742670"/>
                </a:lnTo>
                <a:lnTo>
                  <a:pt x="354113" y="1713566"/>
                </a:lnTo>
                <a:lnTo>
                  <a:pt x="317941" y="1682382"/>
                </a:lnTo>
                <a:lnTo>
                  <a:pt x="282984" y="1649120"/>
                </a:lnTo>
                <a:lnTo>
                  <a:pt x="249692" y="1614186"/>
                </a:lnTo>
                <a:lnTo>
                  <a:pt x="218480" y="1578038"/>
                </a:lnTo>
                <a:lnTo>
                  <a:pt x="189350" y="1540755"/>
                </a:lnTo>
                <a:lnTo>
                  <a:pt x="162300" y="1502416"/>
                </a:lnTo>
                <a:lnTo>
                  <a:pt x="137330" y="1463097"/>
                </a:lnTo>
                <a:lnTo>
                  <a:pt x="114442" y="1422879"/>
                </a:lnTo>
                <a:lnTo>
                  <a:pt x="93634" y="1381838"/>
                </a:lnTo>
                <a:lnTo>
                  <a:pt x="74907" y="1340054"/>
                </a:lnTo>
                <a:lnTo>
                  <a:pt x="58261" y="1297605"/>
                </a:lnTo>
                <a:lnTo>
                  <a:pt x="43696" y="1254568"/>
                </a:lnTo>
                <a:lnTo>
                  <a:pt x="31211" y="1211022"/>
                </a:lnTo>
                <a:lnTo>
                  <a:pt x="20807" y="1167046"/>
                </a:lnTo>
                <a:lnTo>
                  <a:pt x="12484" y="1122717"/>
                </a:lnTo>
                <a:lnTo>
                  <a:pt x="6242" y="1078115"/>
                </a:lnTo>
                <a:lnTo>
                  <a:pt x="2080" y="1033317"/>
                </a:lnTo>
                <a:lnTo>
                  <a:pt x="0" y="988401"/>
                </a:lnTo>
                <a:lnTo>
                  <a:pt x="0" y="943447"/>
                </a:lnTo>
                <a:lnTo>
                  <a:pt x="2080" y="898531"/>
                </a:lnTo>
                <a:lnTo>
                  <a:pt x="6242" y="853733"/>
                </a:lnTo>
                <a:lnTo>
                  <a:pt x="12484" y="809130"/>
                </a:lnTo>
                <a:lnTo>
                  <a:pt x="20807" y="764802"/>
                </a:lnTo>
                <a:lnTo>
                  <a:pt x="31211" y="720826"/>
                </a:lnTo>
                <a:lnTo>
                  <a:pt x="43696" y="677280"/>
                </a:lnTo>
                <a:lnTo>
                  <a:pt x="58261" y="634243"/>
                </a:lnTo>
                <a:lnTo>
                  <a:pt x="74907" y="591794"/>
                </a:lnTo>
                <a:lnTo>
                  <a:pt x="93634" y="550009"/>
                </a:lnTo>
                <a:lnTo>
                  <a:pt x="114442" y="508969"/>
                </a:lnTo>
                <a:lnTo>
                  <a:pt x="137330" y="468750"/>
                </a:lnTo>
                <a:lnTo>
                  <a:pt x="162300" y="429432"/>
                </a:lnTo>
                <a:lnTo>
                  <a:pt x="189350" y="391092"/>
                </a:lnTo>
                <a:lnTo>
                  <a:pt x="218480" y="353809"/>
                </a:lnTo>
                <a:lnTo>
                  <a:pt x="249692" y="317662"/>
                </a:lnTo>
                <a:lnTo>
                  <a:pt x="282984" y="282727"/>
                </a:lnTo>
                <a:lnTo>
                  <a:pt x="317941" y="249465"/>
                </a:lnTo>
                <a:lnTo>
                  <a:pt x="354113" y="218282"/>
                </a:lnTo>
                <a:lnTo>
                  <a:pt x="391421" y="189178"/>
                </a:lnTo>
                <a:lnTo>
                  <a:pt x="429788" y="162152"/>
                </a:lnTo>
                <a:lnTo>
                  <a:pt x="469134" y="137206"/>
                </a:lnTo>
                <a:lnTo>
                  <a:pt x="509381" y="114338"/>
                </a:lnTo>
                <a:lnTo>
                  <a:pt x="550451" y="93549"/>
                </a:lnTo>
                <a:lnTo>
                  <a:pt x="592266" y="74839"/>
                </a:lnTo>
                <a:lnTo>
                  <a:pt x="634747" y="58208"/>
                </a:lnTo>
                <a:lnTo>
                  <a:pt x="677815" y="43656"/>
                </a:lnTo>
                <a:lnTo>
                  <a:pt x="721394" y="31183"/>
                </a:lnTo>
                <a:lnTo>
                  <a:pt x="765403" y="20788"/>
                </a:lnTo>
                <a:lnTo>
                  <a:pt x="809765" y="12473"/>
                </a:lnTo>
                <a:lnTo>
                  <a:pt x="854401" y="6236"/>
                </a:lnTo>
                <a:lnTo>
                  <a:pt x="899233" y="2078"/>
                </a:lnTo>
                <a:lnTo>
                  <a:pt x="944183" y="0"/>
                </a:lnTo>
                <a:lnTo>
                  <a:pt x="989172" y="0"/>
                </a:lnTo>
                <a:lnTo>
                  <a:pt x="1034122" y="2078"/>
                </a:lnTo>
                <a:lnTo>
                  <a:pt x="1078955" y="6236"/>
                </a:lnTo>
                <a:lnTo>
                  <a:pt x="1123591" y="12473"/>
                </a:lnTo>
                <a:lnTo>
                  <a:pt x="1167953" y="20788"/>
                </a:lnTo>
                <a:lnTo>
                  <a:pt x="1211963" y="31183"/>
                </a:lnTo>
                <a:lnTo>
                  <a:pt x="1255542" y="43656"/>
                </a:lnTo>
                <a:lnTo>
                  <a:pt x="1298611" y="58208"/>
                </a:lnTo>
                <a:lnTo>
                  <a:pt x="1341092" y="74839"/>
                </a:lnTo>
                <a:lnTo>
                  <a:pt x="1382908" y="93549"/>
                </a:lnTo>
                <a:lnTo>
                  <a:pt x="1423979" y="114338"/>
                </a:lnTo>
                <a:lnTo>
                  <a:pt x="1464227" y="137206"/>
                </a:lnTo>
                <a:lnTo>
                  <a:pt x="1503573" y="162152"/>
                </a:lnTo>
                <a:lnTo>
                  <a:pt x="1541940" y="189178"/>
                </a:lnTo>
                <a:lnTo>
                  <a:pt x="1579250" y="218282"/>
                </a:lnTo>
                <a:lnTo>
                  <a:pt x="1615423" y="249465"/>
                </a:lnTo>
                <a:lnTo>
                  <a:pt x="1650381" y="282727"/>
                </a:lnTo>
              </a:path>
            </a:pathLst>
          </a:custGeom>
          <a:ln w="25908">
            <a:solidFill>
              <a:srgbClr val="1D9ED2"/>
            </a:solidFill>
          </a:ln>
        </p:spPr>
        <p:txBody>
          <a:bodyPr wrap="square" lIns="0" tIns="0" rIns="0" bIns="0" rtlCol="0"/>
          <a:lstStyle/>
          <a:p>
            <a:endParaRPr/>
          </a:p>
        </p:txBody>
      </p:sp>
      <p:sp>
        <p:nvSpPr>
          <p:cNvPr id="12" name="object 12"/>
          <p:cNvSpPr/>
          <p:nvPr/>
        </p:nvSpPr>
        <p:spPr>
          <a:xfrm>
            <a:off x="877299" y="3992117"/>
            <a:ext cx="1933394" cy="1933626"/>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877299" y="3992314"/>
            <a:ext cx="1933575" cy="1933575"/>
          </a:xfrm>
          <a:custGeom>
            <a:avLst/>
            <a:gdLst/>
            <a:ahLst/>
            <a:cxnLst/>
            <a:rect l="l" t="t" r="r" b="b"/>
            <a:pathLst>
              <a:path w="1933575" h="1933575">
                <a:moveTo>
                  <a:pt x="1650381" y="283013"/>
                </a:moveTo>
                <a:lnTo>
                  <a:pt x="1683676" y="317971"/>
                </a:lnTo>
                <a:lnTo>
                  <a:pt x="1714891" y="354144"/>
                </a:lnTo>
                <a:lnTo>
                  <a:pt x="1744025" y="391453"/>
                </a:lnTo>
                <a:lnTo>
                  <a:pt x="1771078" y="429820"/>
                </a:lnTo>
                <a:lnTo>
                  <a:pt x="1796049" y="469167"/>
                </a:lnTo>
                <a:lnTo>
                  <a:pt x="1818940" y="509415"/>
                </a:lnTo>
                <a:lnTo>
                  <a:pt x="1839750" y="550486"/>
                </a:lnTo>
                <a:lnTo>
                  <a:pt x="1858479" y="592302"/>
                </a:lnTo>
                <a:lnTo>
                  <a:pt x="1875127" y="634783"/>
                </a:lnTo>
                <a:lnTo>
                  <a:pt x="1889693" y="677853"/>
                </a:lnTo>
                <a:lnTo>
                  <a:pt x="1902179" y="721431"/>
                </a:lnTo>
                <a:lnTo>
                  <a:pt x="1912584" y="765441"/>
                </a:lnTo>
                <a:lnTo>
                  <a:pt x="1920908" y="809804"/>
                </a:lnTo>
                <a:lnTo>
                  <a:pt x="1927151" y="854441"/>
                </a:lnTo>
                <a:lnTo>
                  <a:pt x="1931313" y="899274"/>
                </a:lnTo>
                <a:lnTo>
                  <a:pt x="1933394" y="944224"/>
                </a:lnTo>
                <a:lnTo>
                  <a:pt x="1933394" y="989214"/>
                </a:lnTo>
                <a:lnTo>
                  <a:pt x="1931313" y="1034164"/>
                </a:lnTo>
                <a:lnTo>
                  <a:pt x="1927151" y="1078997"/>
                </a:lnTo>
                <a:lnTo>
                  <a:pt x="1920908" y="1123634"/>
                </a:lnTo>
                <a:lnTo>
                  <a:pt x="1912584" y="1167997"/>
                </a:lnTo>
                <a:lnTo>
                  <a:pt x="1902179" y="1212008"/>
                </a:lnTo>
                <a:lnTo>
                  <a:pt x="1889693" y="1255587"/>
                </a:lnTo>
                <a:lnTo>
                  <a:pt x="1875127" y="1298657"/>
                </a:lnTo>
                <a:lnTo>
                  <a:pt x="1858479" y="1341139"/>
                </a:lnTo>
                <a:lnTo>
                  <a:pt x="1839750" y="1382955"/>
                </a:lnTo>
                <a:lnTo>
                  <a:pt x="1818940" y="1424027"/>
                </a:lnTo>
                <a:lnTo>
                  <a:pt x="1796049" y="1464276"/>
                </a:lnTo>
                <a:lnTo>
                  <a:pt x="1771078" y="1503623"/>
                </a:lnTo>
                <a:lnTo>
                  <a:pt x="1744025" y="1541991"/>
                </a:lnTo>
                <a:lnTo>
                  <a:pt x="1714891" y="1579301"/>
                </a:lnTo>
                <a:lnTo>
                  <a:pt x="1683676" y="1615475"/>
                </a:lnTo>
                <a:lnTo>
                  <a:pt x="1650381" y="1650435"/>
                </a:lnTo>
                <a:lnTo>
                  <a:pt x="1615423" y="1683728"/>
                </a:lnTo>
                <a:lnTo>
                  <a:pt x="1579250" y="1714941"/>
                </a:lnTo>
                <a:lnTo>
                  <a:pt x="1541940" y="1744072"/>
                </a:lnTo>
                <a:lnTo>
                  <a:pt x="1503573" y="1771123"/>
                </a:lnTo>
                <a:lnTo>
                  <a:pt x="1464227" y="1796093"/>
                </a:lnTo>
                <a:lnTo>
                  <a:pt x="1423979" y="1818983"/>
                </a:lnTo>
                <a:lnTo>
                  <a:pt x="1382908" y="1839791"/>
                </a:lnTo>
                <a:lnTo>
                  <a:pt x="1341092" y="1858519"/>
                </a:lnTo>
                <a:lnTo>
                  <a:pt x="1298611" y="1875165"/>
                </a:lnTo>
                <a:lnTo>
                  <a:pt x="1255542" y="1889731"/>
                </a:lnTo>
                <a:lnTo>
                  <a:pt x="1211963" y="1902216"/>
                </a:lnTo>
                <a:lnTo>
                  <a:pt x="1167953" y="1912621"/>
                </a:lnTo>
                <a:lnTo>
                  <a:pt x="1123591" y="1920944"/>
                </a:lnTo>
                <a:lnTo>
                  <a:pt x="1078955" y="1927186"/>
                </a:lnTo>
                <a:lnTo>
                  <a:pt x="1034122" y="1931348"/>
                </a:lnTo>
                <a:lnTo>
                  <a:pt x="989172" y="1933429"/>
                </a:lnTo>
                <a:lnTo>
                  <a:pt x="944183" y="1933429"/>
                </a:lnTo>
                <a:lnTo>
                  <a:pt x="899233" y="1931348"/>
                </a:lnTo>
                <a:lnTo>
                  <a:pt x="854401" y="1927186"/>
                </a:lnTo>
                <a:lnTo>
                  <a:pt x="809765" y="1920944"/>
                </a:lnTo>
                <a:lnTo>
                  <a:pt x="765403" y="1912621"/>
                </a:lnTo>
                <a:lnTo>
                  <a:pt x="721394" y="1902216"/>
                </a:lnTo>
                <a:lnTo>
                  <a:pt x="677815" y="1889731"/>
                </a:lnTo>
                <a:lnTo>
                  <a:pt x="634747" y="1875165"/>
                </a:lnTo>
                <a:lnTo>
                  <a:pt x="592266" y="1858519"/>
                </a:lnTo>
                <a:lnTo>
                  <a:pt x="550451" y="1839791"/>
                </a:lnTo>
                <a:lnTo>
                  <a:pt x="509381" y="1818983"/>
                </a:lnTo>
                <a:lnTo>
                  <a:pt x="469134" y="1796093"/>
                </a:lnTo>
                <a:lnTo>
                  <a:pt x="429788" y="1771123"/>
                </a:lnTo>
                <a:lnTo>
                  <a:pt x="391421" y="1744072"/>
                </a:lnTo>
                <a:lnTo>
                  <a:pt x="354113" y="1714941"/>
                </a:lnTo>
                <a:lnTo>
                  <a:pt x="317941" y="1683728"/>
                </a:lnTo>
                <a:lnTo>
                  <a:pt x="282984" y="1650435"/>
                </a:lnTo>
                <a:lnTo>
                  <a:pt x="249692" y="1615475"/>
                </a:lnTo>
                <a:lnTo>
                  <a:pt x="218480" y="1579301"/>
                </a:lnTo>
                <a:lnTo>
                  <a:pt x="189350" y="1541991"/>
                </a:lnTo>
                <a:lnTo>
                  <a:pt x="162300" y="1503623"/>
                </a:lnTo>
                <a:lnTo>
                  <a:pt x="137330" y="1464276"/>
                </a:lnTo>
                <a:lnTo>
                  <a:pt x="114442" y="1424027"/>
                </a:lnTo>
                <a:lnTo>
                  <a:pt x="93634" y="1382955"/>
                </a:lnTo>
                <a:lnTo>
                  <a:pt x="74907" y="1341139"/>
                </a:lnTo>
                <a:lnTo>
                  <a:pt x="58261" y="1298657"/>
                </a:lnTo>
                <a:lnTo>
                  <a:pt x="43696" y="1255587"/>
                </a:lnTo>
                <a:lnTo>
                  <a:pt x="31211" y="1212008"/>
                </a:lnTo>
                <a:lnTo>
                  <a:pt x="20807" y="1167997"/>
                </a:lnTo>
                <a:lnTo>
                  <a:pt x="12484" y="1123634"/>
                </a:lnTo>
                <a:lnTo>
                  <a:pt x="6242" y="1078997"/>
                </a:lnTo>
                <a:lnTo>
                  <a:pt x="2080" y="1034164"/>
                </a:lnTo>
                <a:lnTo>
                  <a:pt x="0" y="989214"/>
                </a:lnTo>
                <a:lnTo>
                  <a:pt x="0" y="944224"/>
                </a:lnTo>
                <a:lnTo>
                  <a:pt x="2080" y="899274"/>
                </a:lnTo>
                <a:lnTo>
                  <a:pt x="6242" y="854441"/>
                </a:lnTo>
                <a:lnTo>
                  <a:pt x="12484" y="809804"/>
                </a:lnTo>
                <a:lnTo>
                  <a:pt x="20807" y="765441"/>
                </a:lnTo>
                <a:lnTo>
                  <a:pt x="31211" y="721431"/>
                </a:lnTo>
                <a:lnTo>
                  <a:pt x="43696" y="677853"/>
                </a:lnTo>
                <a:lnTo>
                  <a:pt x="58261" y="634783"/>
                </a:lnTo>
                <a:lnTo>
                  <a:pt x="74907" y="592302"/>
                </a:lnTo>
                <a:lnTo>
                  <a:pt x="93634" y="550486"/>
                </a:lnTo>
                <a:lnTo>
                  <a:pt x="114442" y="509415"/>
                </a:lnTo>
                <a:lnTo>
                  <a:pt x="137330" y="469167"/>
                </a:lnTo>
                <a:lnTo>
                  <a:pt x="162300" y="429820"/>
                </a:lnTo>
                <a:lnTo>
                  <a:pt x="189350" y="391453"/>
                </a:lnTo>
                <a:lnTo>
                  <a:pt x="218480" y="354144"/>
                </a:lnTo>
                <a:lnTo>
                  <a:pt x="249692" y="317971"/>
                </a:lnTo>
                <a:lnTo>
                  <a:pt x="282984" y="283013"/>
                </a:lnTo>
                <a:lnTo>
                  <a:pt x="317941" y="249717"/>
                </a:lnTo>
                <a:lnTo>
                  <a:pt x="354113" y="218502"/>
                </a:lnTo>
                <a:lnTo>
                  <a:pt x="391421" y="189369"/>
                </a:lnTo>
                <a:lnTo>
                  <a:pt x="429788" y="162316"/>
                </a:lnTo>
                <a:lnTo>
                  <a:pt x="469134" y="137344"/>
                </a:lnTo>
                <a:lnTo>
                  <a:pt x="509381" y="114453"/>
                </a:lnTo>
                <a:lnTo>
                  <a:pt x="550451" y="93644"/>
                </a:lnTo>
                <a:lnTo>
                  <a:pt x="592266" y="74915"/>
                </a:lnTo>
                <a:lnTo>
                  <a:pt x="634747" y="58267"/>
                </a:lnTo>
                <a:lnTo>
                  <a:pt x="677815" y="43700"/>
                </a:lnTo>
                <a:lnTo>
                  <a:pt x="721394" y="31214"/>
                </a:lnTo>
                <a:lnTo>
                  <a:pt x="765403" y="20809"/>
                </a:lnTo>
                <a:lnTo>
                  <a:pt x="809765" y="12485"/>
                </a:lnTo>
                <a:lnTo>
                  <a:pt x="854401" y="6242"/>
                </a:lnTo>
                <a:lnTo>
                  <a:pt x="899233" y="2080"/>
                </a:lnTo>
                <a:lnTo>
                  <a:pt x="944183" y="0"/>
                </a:lnTo>
                <a:lnTo>
                  <a:pt x="989172" y="0"/>
                </a:lnTo>
                <a:lnTo>
                  <a:pt x="1034122" y="2080"/>
                </a:lnTo>
                <a:lnTo>
                  <a:pt x="1078955" y="6242"/>
                </a:lnTo>
                <a:lnTo>
                  <a:pt x="1123591" y="12485"/>
                </a:lnTo>
                <a:lnTo>
                  <a:pt x="1167953" y="20809"/>
                </a:lnTo>
                <a:lnTo>
                  <a:pt x="1211963" y="31214"/>
                </a:lnTo>
                <a:lnTo>
                  <a:pt x="1255542" y="43700"/>
                </a:lnTo>
                <a:lnTo>
                  <a:pt x="1298611" y="58267"/>
                </a:lnTo>
                <a:lnTo>
                  <a:pt x="1341092" y="74915"/>
                </a:lnTo>
                <a:lnTo>
                  <a:pt x="1382908" y="93644"/>
                </a:lnTo>
                <a:lnTo>
                  <a:pt x="1423979" y="114453"/>
                </a:lnTo>
                <a:lnTo>
                  <a:pt x="1464227" y="137344"/>
                </a:lnTo>
                <a:lnTo>
                  <a:pt x="1503573" y="162316"/>
                </a:lnTo>
                <a:lnTo>
                  <a:pt x="1541940" y="189369"/>
                </a:lnTo>
                <a:lnTo>
                  <a:pt x="1579250" y="218502"/>
                </a:lnTo>
                <a:lnTo>
                  <a:pt x="1615423" y="249717"/>
                </a:lnTo>
                <a:lnTo>
                  <a:pt x="1650381" y="283013"/>
                </a:lnTo>
              </a:path>
            </a:pathLst>
          </a:custGeom>
          <a:ln w="25908">
            <a:solidFill>
              <a:srgbClr val="F68B21"/>
            </a:solidFill>
          </a:ln>
        </p:spPr>
        <p:txBody>
          <a:bodyPr wrap="square" lIns="0" tIns="0" rIns="0" bIns="0" rtlCol="0"/>
          <a:lstStyle/>
          <a:p>
            <a:endParaRPr/>
          </a:p>
        </p:txBody>
      </p:sp>
      <p:sp>
        <p:nvSpPr>
          <p:cNvPr id="14" name="object 14"/>
          <p:cNvSpPr/>
          <p:nvPr/>
        </p:nvSpPr>
        <p:spPr>
          <a:xfrm>
            <a:off x="2953511" y="3416808"/>
            <a:ext cx="2880360" cy="0"/>
          </a:xfrm>
          <a:custGeom>
            <a:avLst/>
            <a:gdLst/>
            <a:ahLst/>
            <a:cxnLst/>
            <a:rect l="l" t="t" r="r" b="b"/>
            <a:pathLst>
              <a:path w="2880360">
                <a:moveTo>
                  <a:pt x="0" y="0"/>
                </a:moveTo>
                <a:lnTo>
                  <a:pt x="2879979" y="0"/>
                </a:lnTo>
              </a:path>
            </a:pathLst>
          </a:custGeom>
          <a:ln w="3175">
            <a:solidFill>
              <a:srgbClr val="BABABA"/>
            </a:solidFill>
          </a:ln>
        </p:spPr>
        <p:txBody>
          <a:bodyPr wrap="square" lIns="0" tIns="0" rIns="0" bIns="0" rtlCol="0"/>
          <a:lstStyle/>
          <a:p>
            <a:endParaRPr/>
          </a:p>
        </p:txBody>
      </p:sp>
      <p:sp>
        <p:nvSpPr>
          <p:cNvPr id="15" name="object 15"/>
          <p:cNvSpPr txBox="1"/>
          <p:nvPr/>
        </p:nvSpPr>
        <p:spPr>
          <a:xfrm>
            <a:off x="3031617" y="1969770"/>
            <a:ext cx="2734310" cy="1399540"/>
          </a:xfrm>
          <a:prstGeom prst="rect">
            <a:avLst/>
          </a:prstGeom>
        </p:spPr>
        <p:txBody>
          <a:bodyPr vert="horz" wrap="square" lIns="0" tIns="0" rIns="0" bIns="0" rtlCol="0">
            <a:spAutoFit/>
          </a:bodyPr>
          <a:lstStyle/>
          <a:p>
            <a:pPr marL="12700" marR="5080" algn="just">
              <a:lnSpc>
                <a:spcPct val="100000"/>
              </a:lnSpc>
            </a:pPr>
            <a:r>
              <a:rPr sz="1400" spc="25" dirty="0">
                <a:solidFill>
                  <a:srgbClr val="79797A"/>
                </a:solidFill>
                <a:latin typeface="微软雅黑"/>
                <a:cs typeface="微软雅黑"/>
              </a:rPr>
              <a:t>区</a:t>
            </a:r>
            <a:r>
              <a:rPr sz="1400" spc="10" dirty="0">
                <a:solidFill>
                  <a:srgbClr val="79797A"/>
                </a:solidFill>
                <a:latin typeface="微软雅黑"/>
                <a:cs typeface="微软雅黑"/>
              </a:rPr>
              <a:t>块</a:t>
            </a:r>
            <a:r>
              <a:rPr sz="1400" spc="25" dirty="0">
                <a:solidFill>
                  <a:srgbClr val="79797A"/>
                </a:solidFill>
                <a:latin typeface="微软雅黑"/>
                <a:cs typeface="微软雅黑"/>
              </a:rPr>
              <a:t>链</a:t>
            </a:r>
            <a:r>
              <a:rPr sz="1400" spc="10" dirty="0">
                <a:solidFill>
                  <a:srgbClr val="79797A"/>
                </a:solidFill>
                <a:latin typeface="微软雅黑"/>
                <a:cs typeface="微软雅黑"/>
              </a:rPr>
              <a:t>生</a:t>
            </a:r>
            <a:r>
              <a:rPr sz="1400" spc="25" dirty="0">
                <a:solidFill>
                  <a:srgbClr val="79797A"/>
                </a:solidFill>
                <a:latin typeface="微软雅黑"/>
                <a:cs typeface="微软雅黑"/>
              </a:rPr>
              <a:t>态</a:t>
            </a:r>
            <a:r>
              <a:rPr sz="1400" spc="10" dirty="0">
                <a:solidFill>
                  <a:srgbClr val="79797A"/>
                </a:solidFill>
                <a:latin typeface="微软雅黑"/>
                <a:cs typeface="微软雅黑"/>
              </a:rPr>
              <a:t>的</a:t>
            </a:r>
            <a:r>
              <a:rPr sz="1400" spc="25" dirty="0">
                <a:solidFill>
                  <a:srgbClr val="79797A"/>
                </a:solidFill>
                <a:latin typeface="微软雅黑"/>
                <a:cs typeface="微软雅黑"/>
              </a:rPr>
              <a:t>每</a:t>
            </a:r>
            <a:r>
              <a:rPr sz="1400" spc="10" dirty="0">
                <a:solidFill>
                  <a:srgbClr val="79797A"/>
                </a:solidFill>
                <a:latin typeface="微软雅黑"/>
                <a:cs typeface="微软雅黑"/>
              </a:rPr>
              <a:t>一</a:t>
            </a:r>
            <a:r>
              <a:rPr sz="1400" spc="25" dirty="0">
                <a:solidFill>
                  <a:srgbClr val="79797A"/>
                </a:solidFill>
                <a:latin typeface="微软雅黑"/>
                <a:cs typeface="微软雅黑"/>
              </a:rPr>
              <a:t>个</a:t>
            </a:r>
            <a:r>
              <a:rPr sz="1400" spc="10" dirty="0">
                <a:solidFill>
                  <a:srgbClr val="79797A"/>
                </a:solidFill>
                <a:latin typeface="微软雅黑"/>
                <a:cs typeface="微软雅黑"/>
              </a:rPr>
              <a:t>环</a:t>
            </a:r>
            <a:r>
              <a:rPr sz="1400" spc="25" dirty="0">
                <a:solidFill>
                  <a:srgbClr val="79797A"/>
                </a:solidFill>
                <a:latin typeface="微软雅黑"/>
                <a:cs typeface="微软雅黑"/>
              </a:rPr>
              <a:t>节</a:t>
            </a:r>
            <a:r>
              <a:rPr sz="1400" spc="10" dirty="0">
                <a:solidFill>
                  <a:srgbClr val="79797A"/>
                </a:solidFill>
                <a:latin typeface="微软雅黑"/>
                <a:cs typeface="微软雅黑"/>
              </a:rPr>
              <a:t>都</a:t>
            </a:r>
            <a:r>
              <a:rPr sz="1400" spc="25" dirty="0">
                <a:solidFill>
                  <a:srgbClr val="79797A"/>
                </a:solidFill>
                <a:latin typeface="微软雅黑"/>
                <a:cs typeface="微软雅黑"/>
              </a:rPr>
              <a:t>有</a:t>
            </a:r>
            <a:r>
              <a:rPr sz="1400" spc="10" dirty="0">
                <a:solidFill>
                  <a:srgbClr val="79797A"/>
                </a:solidFill>
                <a:latin typeface="微软雅黑"/>
                <a:cs typeface="微软雅黑"/>
              </a:rPr>
              <a:t>可</a:t>
            </a:r>
            <a:r>
              <a:rPr sz="1400" dirty="0">
                <a:solidFill>
                  <a:srgbClr val="79797A"/>
                </a:solidFill>
                <a:latin typeface="微软雅黑"/>
                <a:cs typeface="微软雅黑"/>
              </a:rPr>
              <a:t>能  </a:t>
            </a:r>
            <a:r>
              <a:rPr sz="1400" spc="25" dirty="0">
                <a:solidFill>
                  <a:srgbClr val="79797A"/>
                </a:solidFill>
                <a:latin typeface="微软雅黑"/>
                <a:cs typeface="微软雅黑"/>
              </a:rPr>
              <a:t>被</a:t>
            </a:r>
            <a:r>
              <a:rPr sz="1400" spc="10" dirty="0">
                <a:solidFill>
                  <a:srgbClr val="79797A"/>
                </a:solidFill>
                <a:latin typeface="微软雅黑"/>
                <a:cs typeface="微软雅黑"/>
              </a:rPr>
              <a:t>攻</a:t>
            </a:r>
            <a:r>
              <a:rPr sz="1400" spc="25" dirty="0">
                <a:solidFill>
                  <a:srgbClr val="79797A"/>
                </a:solidFill>
                <a:latin typeface="微软雅黑"/>
                <a:cs typeface="微软雅黑"/>
              </a:rPr>
              <a:t>击</a:t>
            </a:r>
            <a:r>
              <a:rPr sz="1400" spc="10" dirty="0">
                <a:solidFill>
                  <a:srgbClr val="79797A"/>
                </a:solidFill>
                <a:latin typeface="微软雅黑"/>
                <a:cs typeface="微软雅黑"/>
              </a:rPr>
              <a:t>，</a:t>
            </a:r>
            <a:r>
              <a:rPr sz="1400" spc="20" dirty="0">
                <a:solidFill>
                  <a:srgbClr val="79797A"/>
                </a:solidFill>
                <a:latin typeface="微软雅黑"/>
                <a:cs typeface="微软雅黑"/>
              </a:rPr>
              <a:t>建</a:t>
            </a:r>
            <a:r>
              <a:rPr sz="1400" spc="10" dirty="0">
                <a:solidFill>
                  <a:srgbClr val="79797A"/>
                </a:solidFill>
                <a:latin typeface="微软雅黑"/>
                <a:cs typeface="微软雅黑"/>
              </a:rPr>
              <a:t>议</a:t>
            </a:r>
            <a:r>
              <a:rPr sz="1400" spc="20" dirty="0">
                <a:solidFill>
                  <a:srgbClr val="79797A"/>
                </a:solidFill>
                <a:latin typeface="微软雅黑"/>
                <a:cs typeface="微软雅黑"/>
              </a:rPr>
              <a:t>大</a:t>
            </a:r>
            <a:r>
              <a:rPr sz="1400" spc="10" dirty="0">
                <a:solidFill>
                  <a:srgbClr val="79797A"/>
                </a:solidFill>
                <a:latin typeface="微软雅黑"/>
                <a:cs typeface="微软雅黑"/>
              </a:rPr>
              <a:t>家</a:t>
            </a:r>
            <a:r>
              <a:rPr sz="1400" spc="20" dirty="0">
                <a:solidFill>
                  <a:srgbClr val="79797A"/>
                </a:solidFill>
                <a:latin typeface="微软雅黑"/>
                <a:cs typeface="微软雅黑"/>
              </a:rPr>
              <a:t>在</a:t>
            </a:r>
            <a:r>
              <a:rPr sz="1400" spc="10" dirty="0">
                <a:solidFill>
                  <a:srgbClr val="79797A"/>
                </a:solidFill>
                <a:latin typeface="微软雅黑"/>
                <a:cs typeface="微软雅黑"/>
              </a:rPr>
              <a:t>发</a:t>
            </a:r>
            <a:r>
              <a:rPr sz="1400" spc="20" dirty="0">
                <a:solidFill>
                  <a:srgbClr val="79797A"/>
                </a:solidFill>
                <a:latin typeface="微软雅黑"/>
                <a:cs typeface="微软雅黑"/>
              </a:rPr>
              <a:t>布</a:t>
            </a:r>
            <a:r>
              <a:rPr sz="1400" spc="10" dirty="0">
                <a:solidFill>
                  <a:srgbClr val="79797A"/>
                </a:solidFill>
                <a:latin typeface="微软雅黑"/>
                <a:cs typeface="微软雅黑"/>
              </a:rPr>
              <a:t>前</a:t>
            </a:r>
            <a:r>
              <a:rPr sz="1400" spc="20" dirty="0">
                <a:solidFill>
                  <a:srgbClr val="79797A"/>
                </a:solidFill>
                <a:latin typeface="微软雅黑"/>
                <a:cs typeface="微软雅黑"/>
              </a:rPr>
              <a:t>找</a:t>
            </a:r>
            <a:r>
              <a:rPr sz="1400" spc="10" dirty="0">
                <a:solidFill>
                  <a:srgbClr val="79797A"/>
                </a:solidFill>
                <a:latin typeface="微软雅黑"/>
                <a:cs typeface="微软雅黑"/>
              </a:rPr>
              <a:t>专</a:t>
            </a:r>
            <a:r>
              <a:rPr sz="1400" dirty="0">
                <a:solidFill>
                  <a:srgbClr val="79797A"/>
                </a:solidFill>
                <a:latin typeface="微软雅黑"/>
                <a:cs typeface="微软雅黑"/>
              </a:rPr>
              <a:t>业  </a:t>
            </a:r>
            <a:r>
              <a:rPr sz="1400" spc="25" dirty="0">
                <a:solidFill>
                  <a:srgbClr val="79797A"/>
                </a:solidFill>
                <a:latin typeface="微软雅黑"/>
                <a:cs typeface="微软雅黑"/>
              </a:rPr>
              <a:t>的</a:t>
            </a:r>
            <a:r>
              <a:rPr sz="1400" spc="10" dirty="0">
                <a:solidFill>
                  <a:srgbClr val="79797A"/>
                </a:solidFill>
                <a:latin typeface="微软雅黑"/>
                <a:cs typeface="微软雅黑"/>
              </a:rPr>
              <a:t>安</a:t>
            </a:r>
            <a:r>
              <a:rPr sz="1400" spc="25" dirty="0">
                <a:solidFill>
                  <a:srgbClr val="79797A"/>
                </a:solidFill>
                <a:latin typeface="微软雅黑"/>
                <a:cs typeface="微软雅黑"/>
              </a:rPr>
              <a:t>全</a:t>
            </a:r>
            <a:r>
              <a:rPr sz="1400" spc="10" dirty="0">
                <a:solidFill>
                  <a:srgbClr val="79797A"/>
                </a:solidFill>
                <a:latin typeface="微软雅黑"/>
                <a:cs typeface="微软雅黑"/>
              </a:rPr>
              <a:t>公</a:t>
            </a:r>
            <a:r>
              <a:rPr sz="1400" spc="25" dirty="0">
                <a:solidFill>
                  <a:srgbClr val="79797A"/>
                </a:solidFill>
                <a:latin typeface="微软雅黑"/>
                <a:cs typeface="微软雅黑"/>
              </a:rPr>
              <a:t>司</a:t>
            </a:r>
            <a:r>
              <a:rPr sz="1400" spc="10" dirty="0">
                <a:solidFill>
                  <a:srgbClr val="79797A"/>
                </a:solidFill>
                <a:latin typeface="微软雅黑"/>
                <a:cs typeface="微软雅黑"/>
              </a:rPr>
              <a:t>审</a:t>
            </a:r>
            <a:r>
              <a:rPr sz="1400" spc="20" dirty="0">
                <a:solidFill>
                  <a:srgbClr val="79797A"/>
                </a:solidFill>
                <a:latin typeface="微软雅黑"/>
                <a:cs typeface="微软雅黑"/>
              </a:rPr>
              <a:t>计</a:t>
            </a:r>
            <a:r>
              <a:rPr sz="1400" spc="10" dirty="0">
                <a:solidFill>
                  <a:srgbClr val="79797A"/>
                </a:solidFill>
                <a:latin typeface="微软雅黑"/>
                <a:cs typeface="微软雅黑"/>
              </a:rPr>
              <a:t>。</a:t>
            </a:r>
            <a:r>
              <a:rPr sz="1400" spc="20" dirty="0">
                <a:solidFill>
                  <a:srgbClr val="79797A"/>
                </a:solidFill>
                <a:latin typeface="微软雅黑"/>
                <a:cs typeface="微软雅黑"/>
              </a:rPr>
              <a:t>如</a:t>
            </a:r>
            <a:r>
              <a:rPr sz="1400" spc="10" dirty="0">
                <a:solidFill>
                  <a:srgbClr val="79797A"/>
                </a:solidFill>
                <a:latin typeface="微软雅黑"/>
                <a:cs typeface="微软雅黑"/>
              </a:rPr>
              <a:t>果</a:t>
            </a:r>
            <a:r>
              <a:rPr sz="1400" spc="20" dirty="0">
                <a:solidFill>
                  <a:srgbClr val="79797A"/>
                </a:solidFill>
                <a:latin typeface="微软雅黑"/>
                <a:cs typeface="微软雅黑"/>
              </a:rPr>
              <a:t>发</a:t>
            </a:r>
            <a:r>
              <a:rPr sz="1400" spc="10" dirty="0">
                <a:solidFill>
                  <a:srgbClr val="79797A"/>
                </a:solidFill>
                <a:latin typeface="微软雅黑"/>
                <a:cs typeface="微软雅黑"/>
              </a:rPr>
              <a:t>生</a:t>
            </a:r>
            <a:r>
              <a:rPr sz="1400" spc="20" dirty="0">
                <a:solidFill>
                  <a:srgbClr val="79797A"/>
                </a:solidFill>
                <a:latin typeface="微软雅黑"/>
                <a:cs typeface="微软雅黑"/>
              </a:rPr>
              <a:t>安</a:t>
            </a:r>
            <a:r>
              <a:rPr sz="1400" spc="10" dirty="0">
                <a:solidFill>
                  <a:srgbClr val="79797A"/>
                </a:solidFill>
                <a:latin typeface="微软雅黑"/>
                <a:cs typeface="微软雅黑"/>
              </a:rPr>
              <a:t>全</a:t>
            </a:r>
            <a:r>
              <a:rPr sz="1400" dirty="0">
                <a:solidFill>
                  <a:srgbClr val="79797A"/>
                </a:solidFill>
                <a:latin typeface="微软雅黑"/>
                <a:cs typeface="微软雅黑"/>
              </a:rPr>
              <a:t>问  </a:t>
            </a:r>
            <a:r>
              <a:rPr sz="1400" spc="25" dirty="0">
                <a:solidFill>
                  <a:srgbClr val="79797A"/>
                </a:solidFill>
                <a:latin typeface="微软雅黑"/>
                <a:cs typeface="微软雅黑"/>
              </a:rPr>
              <a:t>题</a:t>
            </a:r>
            <a:r>
              <a:rPr sz="1400" spc="10" dirty="0">
                <a:solidFill>
                  <a:srgbClr val="79797A"/>
                </a:solidFill>
                <a:latin typeface="微软雅黑"/>
                <a:cs typeface="微软雅黑"/>
              </a:rPr>
              <a:t>，</a:t>
            </a:r>
            <a:r>
              <a:rPr sz="1400" spc="20" dirty="0">
                <a:solidFill>
                  <a:srgbClr val="79797A"/>
                </a:solidFill>
                <a:latin typeface="微软雅黑"/>
                <a:cs typeface="微软雅黑"/>
              </a:rPr>
              <a:t>应</a:t>
            </a:r>
            <a:r>
              <a:rPr sz="1400" spc="10" dirty="0">
                <a:solidFill>
                  <a:srgbClr val="79797A"/>
                </a:solidFill>
                <a:latin typeface="微软雅黑"/>
                <a:cs typeface="微软雅黑"/>
              </a:rPr>
              <a:t>急</a:t>
            </a:r>
            <a:r>
              <a:rPr sz="1400" spc="20" dirty="0">
                <a:solidFill>
                  <a:srgbClr val="79797A"/>
                </a:solidFill>
                <a:latin typeface="微软雅黑"/>
                <a:cs typeface="微软雅黑"/>
              </a:rPr>
              <a:t>响</a:t>
            </a:r>
            <a:r>
              <a:rPr sz="1400" spc="10" dirty="0">
                <a:solidFill>
                  <a:srgbClr val="79797A"/>
                </a:solidFill>
                <a:latin typeface="微软雅黑"/>
                <a:cs typeface="微软雅黑"/>
              </a:rPr>
              <a:t>应</a:t>
            </a:r>
            <a:r>
              <a:rPr sz="1400" spc="20" dirty="0">
                <a:solidFill>
                  <a:srgbClr val="79797A"/>
                </a:solidFill>
                <a:latin typeface="微软雅黑"/>
                <a:cs typeface="微软雅黑"/>
              </a:rPr>
              <a:t>也</a:t>
            </a:r>
            <a:r>
              <a:rPr sz="1400" spc="10" dirty="0">
                <a:solidFill>
                  <a:srgbClr val="79797A"/>
                </a:solidFill>
                <a:latin typeface="微软雅黑"/>
                <a:cs typeface="微软雅黑"/>
              </a:rPr>
              <a:t>是</a:t>
            </a:r>
            <a:r>
              <a:rPr sz="1400" spc="20" dirty="0">
                <a:solidFill>
                  <a:srgbClr val="79797A"/>
                </a:solidFill>
                <a:latin typeface="微软雅黑"/>
                <a:cs typeface="微软雅黑"/>
              </a:rPr>
              <a:t>非</a:t>
            </a:r>
            <a:r>
              <a:rPr sz="1400" spc="10" dirty="0">
                <a:solidFill>
                  <a:srgbClr val="79797A"/>
                </a:solidFill>
                <a:latin typeface="微软雅黑"/>
                <a:cs typeface="微软雅黑"/>
              </a:rPr>
              <a:t>常</a:t>
            </a:r>
            <a:r>
              <a:rPr sz="1400" spc="20" dirty="0">
                <a:solidFill>
                  <a:srgbClr val="79797A"/>
                </a:solidFill>
                <a:latin typeface="微软雅黑"/>
                <a:cs typeface="微软雅黑"/>
              </a:rPr>
              <a:t>重</a:t>
            </a:r>
            <a:r>
              <a:rPr sz="1400" spc="10" dirty="0">
                <a:solidFill>
                  <a:srgbClr val="79797A"/>
                </a:solidFill>
                <a:latin typeface="微软雅黑"/>
                <a:cs typeface="微软雅黑"/>
              </a:rPr>
              <a:t>要</a:t>
            </a:r>
            <a:r>
              <a:rPr sz="1400" spc="35" dirty="0">
                <a:solidFill>
                  <a:srgbClr val="79797A"/>
                </a:solidFill>
                <a:latin typeface="微软雅黑"/>
                <a:cs typeface="微软雅黑"/>
              </a:rPr>
              <a:t>的</a:t>
            </a:r>
            <a:r>
              <a:rPr sz="1400" spc="10" dirty="0">
                <a:solidFill>
                  <a:srgbClr val="79797A"/>
                </a:solidFill>
                <a:latin typeface="微软雅黑"/>
                <a:cs typeface="微软雅黑"/>
              </a:rPr>
              <a:t>，</a:t>
            </a:r>
            <a:r>
              <a:rPr sz="1400" dirty="0">
                <a:solidFill>
                  <a:srgbClr val="79797A"/>
                </a:solidFill>
                <a:latin typeface="微软雅黑"/>
                <a:cs typeface="微软雅黑"/>
              </a:rPr>
              <a:t>早  期也可以利用社群力量寻找漏洞。</a:t>
            </a:r>
            <a:endParaRPr sz="1400">
              <a:latin typeface="微软雅黑"/>
              <a:cs typeface="微软雅黑"/>
            </a:endParaRPr>
          </a:p>
          <a:p>
            <a:pPr marL="83820">
              <a:lnSpc>
                <a:spcPct val="100000"/>
              </a:lnSpc>
              <a:spcBef>
                <a:spcPts val="1075"/>
              </a:spcBef>
            </a:pPr>
            <a:r>
              <a:rPr sz="1200" spc="-5" dirty="0">
                <a:solidFill>
                  <a:srgbClr val="79797A"/>
                </a:solidFill>
                <a:latin typeface="微软雅黑"/>
                <a:cs typeface="微软雅黑"/>
              </a:rPr>
              <a:t>——罗元琮，PeckShield漏洞研究总监</a:t>
            </a:r>
            <a:endParaRPr sz="1200">
              <a:latin typeface="微软雅黑"/>
              <a:cs typeface="微软雅黑"/>
            </a:endParaRPr>
          </a:p>
        </p:txBody>
      </p:sp>
      <p:sp>
        <p:nvSpPr>
          <p:cNvPr id="16" name="object 16"/>
          <p:cNvSpPr/>
          <p:nvPr/>
        </p:nvSpPr>
        <p:spPr>
          <a:xfrm>
            <a:off x="8644128" y="3406140"/>
            <a:ext cx="2880360" cy="0"/>
          </a:xfrm>
          <a:custGeom>
            <a:avLst/>
            <a:gdLst/>
            <a:ahLst/>
            <a:cxnLst/>
            <a:rect l="l" t="t" r="r" b="b"/>
            <a:pathLst>
              <a:path w="2880359">
                <a:moveTo>
                  <a:pt x="0" y="0"/>
                </a:moveTo>
                <a:lnTo>
                  <a:pt x="2879979" y="0"/>
                </a:lnTo>
              </a:path>
            </a:pathLst>
          </a:custGeom>
          <a:ln w="3175">
            <a:solidFill>
              <a:srgbClr val="BABABA"/>
            </a:solidFill>
          </a:ln>
        </p:spPr>
        <p:txBody>
          <a:bodyPr wrap="square" lIns="0" tIns="0" rIns="0" bIns="0" rtlCol="0"/>
          <a:lstStyle/>
          <a:p>
            <a:endParaRPr/>
          </a:p>
        </p:txBody>
      </p:sp>
      <p:sp>
        <p:nvSpPr>
          <p:cNvPr id="17" name="object 17"/>
          <p:cNvSpPr txBox="1"/>
          <p:nvPr/>
        </p:nvSpPr>
        <p:spPr>
          <a:xfrm>
            <a:off x="8722232" y="1903348"/>
            <a:ext cx="2732405" cy="1465580"/>
          </a:xfrm>
          <a:prstGeom prst="rect">
            <a:avLst/>
          </a:prstGeom>
        </p:spPr>
        <p:txBody>
          <a:bodyPr vert="horz" wrap="square" lIns="0" tIns="0" rIns="0" bIns="0" rtlCol="0">
            <a:spAutoFit/>
          </a:bodyPr>
          <a:lstStyle/>
          <a:p>
            <a:pPr marL="12700" marR="5080" algn="just">
              <a:lnSpc>
                <a:spcPct val="100000"/>
              </a:lnSpc>
            </a:pPr>
            <a:r>
              <a:rPr sz="1400" spc="20" dirty="0">
                <a:solidFill>
                  <a:srgbClr val="79797A"/>
                </a:solidFill>
                <a:latin typeface="微软雅黑"/>
                <a:cs typeface="微软雅黑"/>
              </a:rPr>
              <a:t>数</a:t>
            </a:r>
            <a:r>
              <a:rPr sz="1400" spc="10" dirty="0">
                <a:solidFill>
                  <a:srgbClr val="79797A"/>
                </a:solidFill>
                <a:latin typeface="微软雅黑"/>
                <a:cs typeface="微软雅黑"/>
              </a:rPr>
              <a:t>字</a:t>
            </a:r>
            <a:r>
              <a:rPr sz="1400" spc="20" dirty="0">
                <a:solidFill>
                  <a:srgbClr val="79797A"/>
                </a:solidFill>
                <a:latin typeface="微软雅黑"/>
                <a:cs typeface="微软雅黑"/>
              </a:rPr>
              <a:t>货</a:t>
            </a:r>
            <a:r>
              <a:rPr sz="1400" spc="10" dirty="0">
                <a:solidFill>
                  <a:srgbClr val="79797A"/>
                </a:solidFill>
                <a:latin typeface="微软雅黑"/>
                <a:cs typeface="微软雅黑"/>
              </a:rPr>
              <a:t>币</a:t>
            </a:r>
            <a:r>
              <a:rPr sz="1400" spc="20" dirty="0">
                <a:solidFill>
                  <a:srgbClr val="79797A"/>
                </a:solidFill>
                <a:latin typeface="微软雅黑"/>
                <a:cs typeface="微软雅黑"/>
              </a:rPr>
              <a:t>安</a:t>
            </a:r>
            <a:r>
              <a:rPr sz="1400" spc="10" dirty="0">
                <a:solidFill>
                  <a:srgbClr val="79797A"/>
                </a:solidFill>
                <a:latin typeface="微软雅黑"/>
                <a:cs typeface="微软雅黑"/>
              </a:rPr>
              <a:t>全</a:t>
            </a:r>
            <a:r>
              <a:rPr sz="1400" spc="20" dirty="0">
                <a:solidFill>
                  <a:srgbClr val="79797A"/>
                </a:solidFill>
                <a:latin typeface="微软雅黑"/>
                <a:cs typeface="微软雅黑"/>
              </a:rPr>
              <a:t>事</a:t>
            </a:r>
            <a:r>
              <a:rPr sz="1400" spc="10" dirty="0">
                <a:solidFill>
                  <a:srgbClr val="79797A"/>
                </a:solidFill>
                <a:latin typeface="微软雅黑"/>
                <a:cs typeface="微软雅黑"/>
              </a:rPr>
              <a:t>件</a:t>
            </a:r>
            <a:r>
              <a:rPr sz="1400" spc="20" dirty="0">
                <a:solidFill>
                  <a:srgbClr val="79797A"/>
                </a:solidFill>
                <a:latin typeface="微软雅黑"/>
                <a:cs typeface="微软雅黑"/>
              </a:rPr>
              <a:t>是</a:t>
            </a:r>
            <a:r>
              <a:rPr sz="1400" spc="10" dirty="0">
                <a:solidFill>
                  <a:srgbClr val="79797A"/>
                </a:solidFill>
                <a:latin typeface="微软雅黑"/>
                <a:cs typeface="微软雅黑"/>
              </a:rPr>
              <a:t>黑</a:t>
            </a:r>
            <a:r>
              <a:rPr sz="1400" spc="20" dirty="0">
                <a:solidFill>
                  <a:srgbClr val="79797A"/>
                </a:solidFill>
                <a:latin typeface="微软雅黑"/>
                <a:cs typeface="微软雅黑"/>
              </a:rPr>
              <a:t>客</a:t>
            </a:r>
            <a:r>
              <a:rPr sz="1400" spc="10" dirty="0">
                <a:solidFill>
                  <a:srgbClr val="79797A"/>
                </a:solidFill>
                <a:latin typeface="微软雅黑"/>
                <a:cs typeface="微软雅黑"/>
              </a:rPr>
              <a:t>的</a:t>
            </a:r>
            <a:r>
              <a:rPr sz="1400" spc="20" dirty="0">
                <a:solidFill>
                  <a:srgbClr val="79797A"/>
                </a:solidFill>
                <a:latin typeface="微软雅黑"/>
                <a:cs typeface="微软雅黑"/>
              </a:rPr>
              <a:t>饕</a:t>
            </a:r>
            <a:r>
              <a:rPr sz="1400" spc="10" dirty="0">
                <a:solidFill>
                  <a:srgbClr val="79797A"/>
                </a:solidFill>
                <a:latin typeface="微软雅黑"/>
                <a:cs typeface="微软雅黑"/>
              </a:rPr>
              <a:t>餮</a:t>
            </a:r>
            <a:r>
              <a:rPr sz="1400" dirty="0">
                <a:solidFill>
                  <a:srgbClr val="79797A"/>
                </a:solidFill>
                <a:latin typeface="微软雅黑"/>
                <a:cs typeface="微软雅黑"/>
              </a:rPr>
              <a:t>盛  </a:t>
            </a:r>
            <a:r>
              <a:rPr sz="1400" spc="20" dirty="0">
                <a:solidFill>
                  <a:srgbClr val="79797A"/>
                </a:solidFill>
                <a:latin typeface="微软雅黑"/>
                <a:cs typeface="微软雅黑"/>
              </a:rPr>
              <a:t>宴</a:t>
            </a:r>
            <a:r>
              <a:rPr sz="1400" spc="10" dirty="0">
                <a:solidFill>
                  <a:srgbClr val="79797A"/>
                </a:solidFill>
                <a:latin typeface="微软雅黑"/>
                <a:cs typeface="微软雅黑"/>
              </a:rPr>
              <a:t>，</a:t>
            </a:r>
            <a:r>
              <a:rPr sz="1400" spc="20" dirty="0">
                <a:solidFill>
                  <a:srgbClr val="79797A"/>
                </a:solidFill>
                <a:latin typeface="微软雅黑"/>
                <a:cs typeface="微软雅黑"/>
              </a:rPr>
              <a:t>尤</a:t>
            </a:r>
            <a:r>
              <a:rPr sz="1400" spc="10" dirty="0">
                <a:solidFill>
                  <a:srgbClr val="79797A"/>
                </a:solidFill>
                <a:latin typeface="微软雅黑"/>
                <a:cs typeface="微软雅黑"/>
              </a:rPr>
              <a:t>其</a:t>
            </a:r>
            <a:r>
              <a:rPr sz="1400" spc="20" dirty="0">
                <a:solidFill>
                  <a:srgbClr val="79797A"/>
                </a:solidFill>
                <a:latin typeface="微软雅黑"/>
                <a:cs typeface="微软雅黑"/>
              </a:rPr>
              <a:t>是</a:t>
            </a:r>
            <a:r>
              <a:rPr sz="1400" spc="10" dirty="0">
                <a:solidFill>
                  <a:srgbClr val="79797A"/>
                </a:solidFill>
                <a:latin typeface="微软雅黑"/>
                <a:cs typeface="微软雅黑"/>
              </a:rPr>
              <a:t>数</a:t>
            </a:r>
            <a:r>
              <a:rPr sz="1400" spc="20" dirty="0">
                <a:solidFill>
                  <a:srgbClr val="79797A"/>
                </a:solidFill>
                <a:latin typeface="微软雅黑"/>
                <a:cs typeface="微软雅黑"/>
              </a:rPr>
              <a:t>字</a:t>
            </a:r>
            <a:r>
              <a:rPr sz="1400" spc="10" dirty="0">
                <a:solidFill>
                  <a:srgbClr val="79797A"/>
                </a:solidFill>
                <a:latin typeface="微软雅黑"/>
                <a:cs typeface="微软雅黑"/>
              </a:rPr>
              <a:t>密</a:t>
            </a:r>
            <a:r>
              <a:rPr sz="1400" spc="30" dirty="0">
                <a:solidFill>
                  <a:srgbClr val="79797A"/>
                </a:solidFill>
                <a:latin typeface="微软雅黑"/>
                <a:cs typeface="微软雅黑"/>
              </a:rPr>
              <a:t>钥</a:t>
            </a:r>
            <a:r>
              <a:rPr sz="1400" spc="10" dirty="0">
                <a:solidFill>
                  <a:srgbClr val="79797A"/>
                </a:solidFill>
                <a:latin typeface="微软雅黑"/>
                <a:cs typeface="微软雅黑"/>
              </a:rPr>
              <a:t>，</a:t>
            </a:r>
            <a:r>
              <a:rPr sz="1400" spc="20" dirty="0">
                <a:solidFill>
                  <a:srgbClr val="79797A"/>
                </a:solidFill>
                <a:latin typeface="微软雅黑"/>
                <a:cs typeface="微软雅黑"/>
              </a:rPr>
              <a:t>很</a:t>
            </a:r>
            <a:r>
              <a:rPr sz="1400" spc="10" dirty="0">
                <a:solidFill>
                  <a:srgbClr val="79797A"/>
                </a:solidFill>
                <a:latin typeface="微软雅黑"/>
                <a:cs typeface="微软雅黑"/>
              </a:rPr>
              <a:t>容</a:t>
            </a:r>
            <a:r>
              <a:rPr sz="1400" spc="20" dirty="0">
                <a:solidFill>
                  <a:srgbClr val="79797A"/>
                </a:solidFill>
                <a:latin typeface="微软雅黑"/>
                <a:cs typeface="微软雅黑"/>
              </a:rPr>
              <a:t>易</a:t>
            </a:r>
            <a:r>
              <a:rPr sz="1400" spc="10" dirty="0">
                <a:solidFill>
                  <a:srgbClr val="79797A"/>
                </a:solidFill>
                <a:latin typeface="微软雅黑"/>
                <a:cs typeface="微软雅黑"/>
              </a:rPr>
              <a:t>受</a:t>
            </a:r>
            <a:r>
              <a:rPr sz="1400" dirty="0">
                <a:solidFill>
                  <a:srgbClr val="79797A"/>
                </a:solidFill>
                <a:latin typeface="微软雅黑"/>
                <a:cs typeface="微软雅黑"/>
              </a:rPr>
              <a:t>到  </a:t>
            </a:r>
            <a:r>
              <a:rPr sz="1400" spc="25" dirty="0">
                <a:solidFill>
                  <a:srgbClr val="79797A"/>
                </a:solidFill>
                <a:latin typeface="微软雅黑"/>
                <a:cs typeface="微软雅黑"/>
              </a:rPr>
              <a:t>攻</a:t>
            </a:r>
            <a:r>
              <a:rPr sz="1400" spc="10" dirty="0">
                <a:solidFill>
                  <a:srgbClr val="79797A"/>
                </a:solidFill>
                <a:latin typeface="微软雅黑"/>
                <a:cs typeface="微软雅黑"/>
              </a:rPr>
              <a:t>击</a:t>
            </a:r>
            <a:r>
              <a:rPr sz="1400" spc="25" dirty="0">
                <a:solidFill>
                  <a:srgbClr val="79797A"/>
                </a:solidFill>
                <a:latin typeface="微软雅黑"/>
                <a:cs typeface="微软雅黑"/>
              </a:rPr>
              <a:t>，</a:t>
            </a:r>
            <a:r>
              <a:rPr sz="1400" spc="10" dirty="0">
                <a:solidFill>
                  <a:srgbClr val="79797A"/>
                </a:solidFill>
                <a:latin typeface="微软雅黑"/>
                <a:cs typeface="微软雅黑"/>
              </a:rPr>
              <a:t>要</a:t>
            </a:r>
            <a:r>
              <a:rPr sz="1400" spc="20" dirty="0">
                <a:solidFill>
                  <a:srgbClr val="79797A"/>
                </a:solidFill>
                <a:latin typeface="微软雅黑"/>
                <a:cs typeface="微软雅黑"/>
              </a:rPr>
              <a:t>从</a:t>
            </a:r>
            <a:r>
              <a:rPr sz="1400" spc="10" dirty="0">
                <a:solidFill>
                  <a:srgbClr val="79797A"/>
                </a:solidFill>
                <a:latin typeface="微软雅黑"/>
                <a:cs typeface="微软雅黑"/>
              </a:rPr>
              <a:t>多</a:t>
            </a:r>
            <a:r>
              <a:rPr sz="1400" spc="20" dirty="0">
                <a:solidFill>
                  <a:srgbClr val="79797A"/>
                </a:solidFill>
                <a:latin typeface="微软雅黑"/>
                <a:cs typeface="微软雅黑"/>
              </a:rPr>
              <a:t>个</a:t>
            </a:r>
            <a:r>
              <a:rPr sz="1400" spc="10" dirty="0">
                <a:solidFill>
                  <a:srgbClr val="79797A"/>
                </a:solidFill>
                <a:latin typeface="微软雅黑"/>
                <a:cs typeface="微软雅黑"/>
              </a:rPr>
              <a:t>角</a:t>
            </a:r>
            <a:r>
              <a:rPr sz="1400" spc="20" dirty="0">
                <a:solidFill>
                  <a:srgbClr val="79797A"/>
                </a:solidFill>
                <a:latin typeface="微软雅黑"/>
                <a:cs typeface="微软雅黑"/>
              </a:rPr>
              <a:t>度</a:t>
            </a:r>
            <a:r>
              <a:rPr sz="1400" spc="10" dirty="0">
                <a:solidFill>
                  <a:srgbClr val="79797A"/>
                </a:solidFill>
                <a:latin typeface="微软雅黑"/>
                <a:cs typeface="微软雅黑"/>
              </a:rPr>
              <a:t>防</a:t>
            </a:r>
            <a:r>
              <a:rPr sz="1400" spc="40" dirty="0">
                <a:solidFill>
                  <a:srgbClr val="79797A"/>
                </a:solidFill>
                <a:latin typeface="微软雅黑"/>
                <a:cs typeface="微软雅黑"/>
              </a:rPr>
              <a:t>护</a:t>
            </a:r>
            <a:r>
              <a:rPr sz="1400" spc="10" dirty="0">
                <a:solidFill>
                  <a:srgbClr val="79797A"/>
                </a:solidFill>
                <a:latin typeface="微软雅黑"/>
                <a:cs typeface="微软雅黑"/>
              </a:rPr>
              <a:t>，</a:t>
            </a:r>
            <a:r>
              <a:rPr sz="1400" spc="20" dirty="0">
                <a:solidFill>
                  <a:srgbClr val="79797A"/>
                </a:solidFill>
                <a:latin typeface="微软雅黑"/>
                <a:cs typeface="微软雅黑"/>
              </a:rPr>
              <a:t>而</a:t>
            </a:r>
            <a:r>
              <a:rPr sz="1400" spc="10" dirty="0">
                <a:solidFill>
                  <a:srgbClr val="79797A"/>
                </a:solidFill>
                <a:latin typeface="微软雅黑"/>
                <a:cs typeface="微软雅黑"/>
              </a:rPr>
              <a:t>钱</a:t>
            </a:r>
            <a:r>
              <a:rPr sz="1400" dirty="0">
                <a:solidFill>
                  <a:srgbClr val="79797A"/>
                </a:solidFill>
                <a:latin typeface="微软雅黑"/>
                <a:cs typeface="微软雅黑"/>
              </a:rPr>
              <a:t>包  </a:t>
            </a:r>
            <a:r>
              <a:rPr sz="1400" spc="20" dirty="0">
                <a:solidFill>
                  <a:srgbClr val="79797A"/>
                </a:solidFill>
                <a:latin typeface="微软雅黑"/>
                <a:cs typeface="微软雅黑"/>
              </a:rPr>
              <a:t>保</a:t>
            </a:r>
            <a:r>
              <a:rPr sz="1400" spc="10" dirty="0">
                <a:solidFill>
                  <a:srgbClr val="79797A"/>
                </a:solidFill>
                <a:latin typeface="微软雅黑"/>
                <a:cs typeface="微软雅黑"/>
              </a:rPr>
              <a:t>护</a:t>
            </a:r>
            <a:r>
              <a:rPr sz="1400" spc="20" dirty="0">
                <a:solidFill>
                  <a:srgbClr val="79797A"/>
                </a:solidFill>
                <a:latin typeface="微软雅黑"/>
                <a:cs typeface="微软雅黑"/>
              </a:rPr>
              <a:t>实</a:t>
            </a:r>
            <a:r>
              <a:rPr sz="1400" spc="10" dirty="0">
                <a:solidFill>
                  <a:srgbClr val="79797A"/>
                </a:solidFill>
                <a:latin typeface="微软雅黑"/>
                <a:cs typeface="微软雅黑"/>
              </a:rPr>
              <a:t>际</a:t>
            </a:r>
            <a:r>
              <a:rPr sz="1400" spc="20" dirty="0">
                <a:solidFill>
                  <a:srgbClr val="79797A"/>
                </a:solidFill>
                <a:latin typeface="微软雅黑"/>
                <a:cs typeface="微软雅黑"/>
              </a:rPr>
              <a:t>上</a:t>
            </a:r>
            <a:r>
              <a:rPr sz="1400" spc="10" dirty="0">
                <a:solidFill>
                  <a:srgbClr val="79797A"/>
                </a:solidFill>
                <a:latin typeface="微软雅黑"/>
                <a:cs typeface="微软雅黑"/>
              </a:rPr>
              <a:t>就</a:t>
            </a:r>
            <a:r>
              <a:rPr sz="1400" spc="20" dirty="0">
                <a:solidFill>
                  <a:srgbClr val="79797A"/>
                </a:solidFill>
                <a:latin typeface="微软雅黑"/>
                <a:cs typeface="微软雅黑"/>
              </a:rPr>
              <a:t>是</a:t>
            </a:r>
            <a:r>
              <a:rPr sz="1400" spc="10" dirty="0">
                <a:solidFill>
                  <a:srgbClr val="79797A"/>
                </a:solidFill>
                <a:latin typeface="微软雅黑"/>
                <a:cs typeface="微软雅黑"/>
              </a:rPr>
              <a:t>密</a:t>
            </a:r>
            <a:r>
              <a:rPr sz="1400" spc="20" dirty="0">
                <a:solidFill>
                  <a:srgbClr val="79797A"/>
                </a:solidFill>
                <a:latin typeface="微软雅黑"/>
                <a:cs typeface="微软雅黑"/>
              </a:rPr>
              <a:t>码</a:t>
            </a:r>
            <a:r>
              <a:rPr sz="1400" spc="10" dirty="0">
                <a:solidFill>
                  <a:srgbClr val="79797A"/>
                </a:solidFill>
                <a:latin typeface="微软雅黑"/>
                <a:cs typeface="微软雅黑"/>
              </a:rPr>
              <a:t>技</a:t>
            </a:r>
            <a:r>
              <a:rPr sz="1400" spc="20" dirty="0">
                <a:solidFill>
                  <a:srgbClr val="79797A"/>
                </a:solidFill>
                <a:latin typeface="微软雅黑"/>
                <a:cs typeface="微软雅黑"/>
              </a:rPr>
              <a:t>术</a:t>
            </a:r>
            <a:r>
              <a:rPr sz="1400" spc="10" dirty="0">
                <a:solidFill>
                  <a:srgbClr val="79797A"/>
                </a:solidFill>
                <a:latin typeface="微软雅黑"/>
                <a:cs typeface="微软雅黑"/>
              </a:rPr>
              <a:t>的</a:t>
            </a:r>
            <a:r>
              <a:rPr sz="1400" spc="20" dirty="0">
                <a:solidFill>
                  <a:srgbClr val="79797A"/>
                </a:solidFill>
                <a:latin typeface="微软雅黑"/>
                <a:cs typeface="微软雅黑"/>
              </a:rPr>
              <a:t>私</a:t>
            </a:r>
            <a:r>
              <a:rPr sz="1400" spc="10" dirty="0">
                <a:solidFill>
                  <a:srgbClr val="79797A"/>
                </a:solidFill>
                <a:latin typeface="微软雅黑"/>
                <a:cs typeface="微软雅黑"/>
              </a:rPr>
              <a:t>有</a:t>
            </a:r>
            <a:r>
              <a:rPr sz="1400" dirty="0">
                <a:solidFill>
                  <a:srgbClr val="79797A"/>
                </a:solidFill>
                <a:latin typeface="微软雅黑"/>
                <a:cs typeface="微软雅黑"/>
              </a:rPr>
              <a:t>保  护问题。</a:t>
            </a:r>
            <a:endParaRPr sz="1400">
              <a:latin typeface="微软雅黑"/>
              <a:cs typeface="微软雅黑"/>
            </a:endParaRPr>
          </a:p>
          <a:p>
            <a:pPr>
              <a:lnSpc>
                <a:spcPct val="100000"/>
              </a:lnSpc>
              <a:spcBef>
                <a:spcPts val="46"/>
              </a:spcBef>
            </a:pPr>
            <a:endParaRPr sz="1350">
              <a:latin typeface="Times New Roman"/>
              <a:cs typeface="Times New Roman"/>
            </a:endParaRPr>
          </a:p>
          <a:p>
            <a:pPr marL="368935">
              <a:lnSpc>
                <a:spcPct val="100000"/>
              </a:lnSpc>
            </a:pPr>
            <a:r>
              <a:rPr sz="1200" dirty="0">
                <a:solidFill>
                  <a:srgbClr val="585858"/>
                </a:solidFill>
                <a:latin typeface="微软雅黑"/>
                <a:cs typeface="微软雅黑"/>
              </a:rPr>
              <a:t>——马臣云，北京信任度科技CEO</a:t>
            </a:r>
            <a:endParaRPr sz="1200">
              <a:latin typeface="微软雅黑"/>
              <a:cs typeface="微软雅黑"/>
            </a:endParaRPr>
          </a:p>
        </p:txBody>
      </p:sp>
      <p:sp>
        <p:nvSpPr>
          <p:cNvPr id="18" name="object 18"/>
          <p:cNvSpPr/>
          <p:nvPr/>
        </p:nvSpPr>
        <p:spPr>
          <a:xfrm>
            <a:off x="2959607" y="5932932"/>
            <a:ext cx="2880360" cy="0"/>
          </a:xfrm>
          <a:custGeom>
            <a:avLst/>
            <a:gdLst/>
            <a:ahLst/>
            <a:cxnLst/>
            <a:rect l="l" t="t" r="r" b="b"/>
            <a:pathLst>
              <a:path w="2880360">
                <a:moveTo>
                  <a:pt x="0" y="0"/>
                </a:moveTo>
                <a:lnTo>
                  <a:pt x="2879979" y="0"/>
                </a:lnTo>
              </a:path>
            </a:pathLst>
          </a:custGeom>
          <a:ln w="3175">
            <a:solidFill>
              <a:srgbClr val="BABABA"/>
            </a:solidFill>
          </a:ln>
        </p:spPr>
        <p:txBody>
          <a:bodyPr wrap="square" lIns="0" tIns="0" rIns="0" bIns="0" rtlCol="0"/>
          <a:lstStyle/>
          <a:p>
            <a:endParaRPr/>
          </a:p>
        </p:txBody>
      </p:sp>
      <p:sp>
        <p:nvSpPr>
          <p:cNvPr id="19" name="object 19"/>
          <p:cNvSpPr txBox="1"/>
          <p:nvPr/>
        </p:nvSpPr>
        <p:spPr>
          <a:xfrm>
            <a:off x="3031617" y="4354576"/>
            <a:ext cx="2733040" cy="1574165"/>
          </a:xfrm>
          <a:prstGeom prst="rect">
            <a:avLst/>
          </a:prstGeom>
        </p:spPr>
        <p:txBody>
          <a:bodyPr vert="horz" wrap="square" lIns="0" tIns="0" rIns="0" bIns="0" rtlCol="0">
            <a:spAutoFit/>
          </a:bodyPr>
          <a:lstStyle/>
          <a:p>
            <a:pPr marL="12700" marR="5080" algn="just">
              <a:lnSpc>
                <a:spcPct val="100000"/>
              </a:lnSpc>
            </a:pPr>
            <a:r>
              <a:rPr sz="1400" spc="25" dirty="0">
                <a:solidFill>
                  <a:srgbClr val="585858"/>
                </a:solidFill>
                <a:latin typeface="微软雅黑"/>
                <a:cs typeface="微软雅黑"/>
              </a:rPr>
              <a:t>区</a:t>
            </a:r>
            <a:r>
              <a:rPr sz="1400" spc="15" dirty="0">
                <a:solidFill>
                  <a:srgbClr val="585858"/>
                </a:solidFill>
                <a:latin typeface="微软雅黑"/>
                <a:cs typeface="微软雅黑"/>
              </a:rPr>
              <a:t>块</a:t>
            </a:r>
            <a:r>
              <a:rPr sz="1400" spc="25" dirty="0">
                <a:solidFill>
                  <a:srgbClr val="585858"/>
                </a:solidFill>
                <a:latin typeface="微软雅黑"/>
                <a:cs typeface="微软雅黑"/>
              </a:rPr>
              <a:t>链</a:t>
            </a:r>
            <a:r>
              <a:rPr sz="1400" spc="15" dirty="0">
                <a:solidFill>
                  <a:srgbClr val="585858"/>
                </a:solidFill>
                <a:latin typeface="微软雅黑"/>
                <a:cs typeface="微软雅黑"/>
              </a:rPr>
              <a:t>领</a:t>
            </a:r>
            <a:r>
              <a:rPr sz="1400" spc="25" dirty="0">
                <a:solidFill>
                  <a:srgbClr val="585858"/>
                </a:solidFill>
                <a:latin typeface="微软雅黑"/>
                <a:cs typeface="微软雅黑"/>
              </a:rPr>
              <a:t>域</a:t>
            </a:r>
            <a:r>
              <a:rPr sz="1400" spc="15" dirty="0">
                <a:solidFill>
                  <a:srgbClr val="585858"/>
                </a:solidFill>
                <a:latin typeface="微软雅黑"/>
                <a:cs typeface="微软雅黑"/>
              </a:rPr>
              <a:t>里</a:t>
            </a:r>
            <a:r>
              <a:rPr sz="1400" spc="20" dirty="0">
                <a:solidFill>
                  <a:srgbClr val="585858"/>
                </a:solidFill>
                <a:latin typeface="微软雅黑"/>
                <a:cs typeface="微软雅黑"/>
              </a:rPr>
              <a:t>面</a:t>
            </a:r>
            <a:r>
              <a:rPr sz="1400" spc="10" dirty="0">
                <a:solidFill>
                  <a:srgbClr val="585858"/>
                </a:solidFill>
                <a:latin typeface="微软雅黑"/>
                <a:cs typeface="微软雅黑"/>
              </a:rPr>
              <a:t>，</a:t>
            </a:r>
            <a:r>
              <a:rPr sz="1400" spc="20" dirty="0">
                <a:solidFill>
                  <a:srgbClr val="585858"/>
                </a:solidFill>
                <a:latin typeface="微软雅黑"/>
                <a:cs typeface="微软雅黑"/>
              </a:rPr>
              <a:t>真</a:t>
            </a:r>
            <a:r>
              <a:rPr sz="1400" spc="10" dirty="0">
                <a:solidFill>
                  <a:srgbClr val="585858"/>
                </a:solidFill>
                <a:latin typeface="微软雅黑"/>
                <a:cs typeface="微软雅黑"/>
              </a:rPr>
              <a:t>正</a:t>
            </a:r>
            <a:r>
              <a:rPr sz="1400" spc="20" dirty="0">
                <a:solidFill>
                  <a:srgbClr val="585858"/>
                </a:solidFill>
                <a:latin typeface="微软雅黑"/>
                <a:cs typeface="微软雅黑"/>
              </a:rPr>
              <a:t>的</a:t>
            </a:r>
            <a:r>
              <a:rPr sz="1400" spc="10" dirty="0">
                <a:solidFill>
                  <a:srgbClr val="585858"/>
                </a:solidFill>
                <a:latin typeface="微软雅黑"/>
                <a:cs typeface="微软雅黑"/>
              </a:rPr>
              <a:t>安</a:t>
            </a:r>
            <a:r>
              <a:rPr sz="1400" spc="20" dirty="0">
                <a:solidFill>
                  <a:srgbClr val="585858"/>
                </a:solidFill>
                <a:latin typeface="微软雅黑"/>
                <a:cs typeface="微软雅黑"/>
              </a:rPr>
              <a:t>全</a:t>
            </a:r>
            <a:r>
              <a:rPr sz="1400" spc="10" dirty="0">
                <a:solidFill>
                  <a:srgbClr val="585858"/>
                </a:solidFill>
                <a:latin typeface="微软雅黑"/>
                <a:cs typeface="微软雅黑"/>
              </a:rPr>
              <a:t>问</a:t>
            </a:r>
            <a:r>
              <a:rPr sz="1400" dirty="0">
                <a:solidFill>
                  <a:srgbClr val="585858"/>
                </a:solidFill>
                <a:latin typeface="微软雅黑"/>
                <a:cs typeface="微软雅黑"/>
              </a:rPr>
              <a:t>题  </a:t>
            </a:r>
            <a:r>
              <a:rPr sz="1400" spc="25" dirty="0">
                <a:solidFill>
                  <a:srgbClr val="585858"/>
                </a:solidFill>
                <a:latin typeface="微软雅黑"/>
                <a:cs typeface="微软雅黑"/>
              </a:rPr>
              <a:t>其</a:t>
            </a:r>
            <a:r>
              <a:rPr sz="1400" spc="10" dirty="0">
                <a:solidFill>
                  <a:srgbClr val="585858"/>
                </a:solidFill>
                <a:latin typeface="微软雅黑"/>
                <a:cs typeface="微软雅黑"/>
              </a:rPr>
              <a:t>实</a:t>
            </a:r>
            <a:r>
              <a:rPr sz="1400" spc="25" dirty="0">
                <a:solidFill>
                  <a:srgbClr val="585858"/>
                </a:solidFill>
                <a:latin typeface="微软雅黑"/>
                <a:cs typeface="微软雅黑"/>
              </a:rPr>
              <a:t>还</a:t>
            </a:r>
            <a:r>
              <a:rPr sz="1400" spc="10" dirty="0">
                <a:solidFill>
                  <a:srgbClr val="585858"/>
                </a:solidFill>
                <a:latin typeface="微软雅黑"/>
                <a:cs typeface="微软雅黑"/>
              </a:rPr>
              <a:t>没</a:t>
            </a:r>
            <a:r>
              <a:rPr sz="1400" spc="25" dirty="0">
                <a:solidFill>
                  <a:srgbClr val="585858"/>
                </a:solidFill>
                <a:latin typeface="微软雅黑"/>
                <a:cs typeface="微软雅黑"/>
              </a:rPr>
              <a:t>出</a:t>
            </a:r>
            <a:r>
              <a:rPr sz="1400" spc="10" dirty="0">
                <a:solidFill>
                  <a:srgbClr val="585858"/>
                </a:solidFill>
                <a:latin typeface="微软雅黑"/>
                <a:cs typeface="微软雅黑"/>
              </a:rPr>
              <a:t>来</a:t>
            </a:r>
            <a:r>
              <a:rPr sz="1400" spc="20" dirty="0">
                <a:solidFill>
                  <a:srgbClr val="585858"/>
                </a:solidFill>
                <a:latin typeface="微软雅黑"/>
                <a:cs typeface="微软雅黑"/>
              </a:rPr>
              <a:t>。</a:t>
            </a:r>
            <a:r>
              <a:rPr sz="1400" spc="10" dirty="0">
                <a:solidFill>
                  <a:srgbClr val="585858"/>
                </a:solidFill>
                <a:latin typeface="微软雅黑"/>
                <a:cs typeface="微软雅黑"/>
              </a:rPr>
              <a:t>区</a:t>
            </a:r>
            <a:r>
              <a:rPr sz="1400" spc="20" dirty="0">
                <a:solidFill>
                  <a:srgbClr val="585858"/>
                </a:solidFill>
                <a:latin typeface="微软雅黑"/>
                <a:cs typeface="微软雅黑"/>
              </a:rPr>
              <a:t>块</a:t>
            </a:r>
            <a:r>
              <a:rPr sz="1400" spc="10" dirty="0">
                <a:solidFill>
                  <a:srgbClr val="585858"/>
                </a:solidFill>
                <a:latin typeface="微软雅黑"/>
                <a:cs typeface="微软雅黑"/>
              </a:rPr>
              <a:t>链</a:t>
            </a:r>
            <a:r>
              <a:rPr sz="1400" spc="20" dirty="0">
                <a:solidFill>
                  <a:srgbClr val="585858"/>
                </a:solidFill>
                <a:latin typeface="微软雅黑"/>
                <a:cs typeface="微软雅黑"/>
              </a:rPr>
              <a:t>安</a:t>
            </a:r>
            <a:r>
              <a:rPr sz="1400" spc="10" dirty="0">
                <a:solidFill>
                  <a:srgbClr val="585858"/>
                </a:solidFill>
                <a:latin typeface="微软雅黑"/>
                <a:cs typeface="微软雅黑"/>
              </a:rPr>
              <a:t>全</a:t>
            </a:r>
            <a:r>
              <a:rPr sz="1400" spc="20" dirty="0">
                <a:solidFill>
                  <a:srgbClr val="585858"/>
                </a:solidFill>
                <a:latin typeface="微软雅黑"/>
                <a:cs typeface="微软雅黑"/>
              </a:rPr>
              <a:t>性</a:t>
            </a:r>
            <a:r>
              <a:rPr sz="1400" spc="10" dirty="0">
                <a:solidFill>
                  <a:srgbClr val="585858"/>
                </a:solidFill>
                <a:latin typeface="微软雅黑"/>
                <a:cs typeface="微软雅黑"/>
              </a:rPr>
              <a:t>不</a:t>
            </a:r>
            <a:r>
              <a:rPr sz="1400" dirty="0">
                <a:solidFill>
                  <a:srgbClr val="585858"/>
                </a:solidFill>
                <a:latin typeface="微软雅黑"/>
                <a:cs typeface="微软雅黑"/>
              </a:rPr>
              <a:t>能  </a:t>
            </a:r>
            <a:r>
              <a:rPr sz="1400" spc="25" dirty="0">
                <a:solidFill>
                  <a:srgbClr val="585858"/>
                </a:solidFill>
                <a:latin typeface="微软雅黑"/>
                <a:cs typeface="微软雅黑"/>
              </a:rPr>
              <a:t>只</a:t>
            </a:r>
            <a:r>
              <a:rPr sz="1400" spc="10" dirty="0">
                <a:solidFill>
                  <a:srgbClr val="585858"/>
                </a:solidFill>
                <a:latin typeface="微软雅黑"/>
                <a:cs typeface="微软雅黑"/>
              </a:rPr>
              <a:t>依</a:t>
            </a:r>
            <a:r>
              <a:rPr sz="1400" spc="25" dirty="0">
                <a:solidFill>
                  <a:srgbClr val="585858"/>
                </a:solidFill>
                <a:latin typeface="微软雅黑"/>
                <a:cs typeface="微软雅黑"/>
              </a:rPr>
              <a:t>靠</a:t>
            </a:r>
            <a:r>
              <a:rPr sz="1400" spc="10" dirty="0">
                <a:solidFill>
                  <a:srgbClr val="585858"/>
                </a:solidFill>
                <a:latin typeface="微软雅黑"/>
                <a:cs typeface="微软雅黑"/>
              </a:rPr>
              <a:t>一</a:t>
            </a:r>
            <a:r>
              <a:rPr sz="1400" spc="25" dirty="0">
                <a:solidFill>
                  <a:srgbClr val="585858"/>
                </a:solidFill>
                <a:latin typeface="微软雅黑"/>
                <a:cs typeface="微软雅黑"/>
              </a:rPr>
              <a:t>家</a:t>
            </a:r>
            <a:r>
              <a:rPr sz="1400" spc="10" dirty="0">
                <a:solidFill>
                  <a:srgbClr val="585858"/>
                </a:solidFill>
                <a:latin typeface="微软雅黑"/>
                <a:cs typeface="微软雅黑"/>
              </a:rPr>
              <a:t>公</a:t>
            </a:r>
            <a:r>
              <a:rPr sz="1400" spc="25" dirty="0">
                <a:solidFill>
                  <a:srgbClr val="585858"/>
                </a:solidFill>
                <a:latin typeface="微软雅黑"/>
                <a:cs typeface="微软雅黑"/>
              </a:rPr>
              <a:t>司</a:t>
            </a:r>
            <a:r>
              <a:rPr sz="1400" spc="10" dirty="0">
                <a:solidFill>
                  <a:srgbClr val="585858"/>
                </a:solidFill>
                <a:latin typeface="微软雅黑"/>
                <a:cs typeface="微软雅黑"/>
              </a:rPr>
              <a:t>或</a:t>
            </a:r>
            <a:r>
              <a:rPr sz="1400" spc="25" dirty="0">
                <a:solidFill>
                  <a:srgbClr val="585858"/>
                </a:solidFill>
                <a:latin typeface="微软雅黑"/>
                <a:cs typeface="微软雅黑"/>
              </a:rPr>
              <a:t>项</a:t>
            </a:r>
            <a:r>
              <a:rPr sz="1400" spc="5" dirty="0">
                <a:solidFill>
                  <a:srgbClr val="585858"/>
                </a:solidFill>
                <a:latin typeface="微软雅黑"/>
                <a:cs typeface="微软雅黑"/>
              </a:rPr>
              <a:t>目</a:t>
            </a:r>
            <a:r>
              <a:rPr sz="1400" spc="20" dirty="0">
                <a:solidFill>
                  <a:srgbClr val="585858"/>
                </a:solidFill>
                <a:latin typeface="微软雅黑"/>
                <a:cs typeface="微软雅黑"/>
              </a:rPr>
              <a:t>，</a:t>
            </a:r>
            <a:r>
              <a:rPr sz="1400" spc="10" dirty="0">
                <a:solidFill>
                  <a:srgbClr val="585858"/>
                </a:solidFill>
                <a:latin typeface="微软雅黑"/>
                <a:cs typeface="微软雅黑"/>
              </a:rPr>
              <a:t>区</a:t>
            </a:r>
            <a:r>
              <a:rPr sz="1400" spc="20" dirty="0">
                <a:solidFill>
                  <a:srgbClr val="585858"/>
                </a:solidFill>
                <a:latin typeface="微软雅黑"/>
                <a:cs typeface="微软雅黑"/>
              </a:rPr>
              <a:t>块</a:t>
            </a:r>
            <a:r>
              <a:rPr sz="1400" spc="10" dirty="0">
                <a:solidFill>
                  <a:srgbClr val="585858"/>
                </a:solidFill>
                <a:latin typeface="微软雅黑"/>
                <a:cs typeface="微软雅黑"/>
              </a:rPr>
              <a:t>链</a:t>
            </a:r>
            <a:r>
              <a:rPr sz="1400" dirty="0">
                <a:solidFill>
                  <a:srgbClr val="585858"/>
                </a:solidFill>
                <a:latin typeface="微软雅黑"/>
                <a:cs typeface="微软雅黑"/>
              </a:rPr>
              <a:t>行  </a:t>
            </a:r>
            <a:r>
              <a:rPr sz="1400" spc="25" dirty="0">
                <a:solidFill>
                  <a:srgbClr val="585858"/>
                </a:solidFill>
                <a:latin typeface="微软雅黑"/>
                <a:cs typeface="微软雅黑"/>
              </a:rPr>
              <a:t>业</a:t>
            </a:r>
            <a:r>
              <a:rPr sz="1400" spc="10" dirty="0">
                <a:solidFill>
                  <a:srgbClr val="585858"/>
                </a:solidFill>
                <a:latin typeface="微软雅黑"/>
                <a:cs typeface="微软雅黑"/>
              </a:rPr>
              <a:t>要</a:t>
            </a:r>
            <a:r>
              <a:rPr sz="1400" spc="25" dirty="0">
                <a:solidFill>
                  <a:srgbClr val="585858"/>
                </a:solidFill>
                <a:latin typeface="微软雅黑"/>
                <a:cs typeface="微软雅黑"/>
              </a:rPr>
              <a:t>能</a:t>
            </a:r>
            <a:r>
              <a:rPr sz="1400" spc="10" dirty="0">
                <a:solidFill>
                  <a:srgbClr val="585858"/>
                </a:solidFill>
                <a:latin typeface="微软雅黑"/>
                <a:cs typeface="微软雅黑"/>
              </a:rPr>
              <a:t>够</a:t>
            </a:r>
            <a:r>
              <a:rPr sz="1400" spc="25" dirty="0">
                <a:solidFill>
                  <a:srgbClr val="585858"/>
                </a:solidFill>
                <a:latin typeface="微软雅黑"/>
                <a:cs typeface="微软雅黑"/>
              </a:rPr>
              <a:t>与</a:t>
            </a:r>
            <a:r>
              <a:rPr sz="1400" spc="10" dirty="0">
                <a:solidFill>
                  <a:srgbClr val="585858"/>
                </a:solidFill>
                <a:latin typeface="微软雅黑"/>
                <a:cs typeface="微软雅黑"/>
              </a:rPr>
              <a:t>网</a:t>
            </a:r>
            <a:r>
              <a:rPr sz="1400" spc="25" dirty="0">
                <a:solidFill>
                  <a:srgbClr val="585858"/>
                </a:solidFill>
                <a:latin typeface="微软雅黑"/>
                <a:cs typeface="微软雅黑"/>
              </a:rPr>
              <a:t>络</a:t>
            </a:r>
            <a:r>
              <a:rPr sz="1400" spc="10" dirty="0">
                <a:solidFill>
                  <a:srgbClr val="585858"/>
                </a:solidFill>
                <a:latin typeface="微软雅黑"/>
                <a:cs typeface="微软雅黑"/>
              </a:rPr>
              <a:t>安</a:t>
            </a:r>
            <a:r>
              <a:rPr sz="1400" spc="25" dirty="0">
                <a:solidFill>
                  <a:srgbClr val="585858"/>
                </a:solidFill>
                <a:latin typeface="微软雅黑"/>
                <a:cs typeface="微软雅黑"/>
              </a:rPr>
              <a:t>全</a:t>
            </a:r>
            <a:r>
              <a:rPr sz="1400" spc="10" dirty="0">
                <a:solidFill>
                  <a:srgbClr val="585858"/>
                </a:solidFill>
                <a:latin typeface="微软雅黑"/>
                <a:cs typeface="微软雅黑"/>
              </a:rPr>
              <a:t>行</a:t>
            </a:r>
            <a:r>
              <a:rPr sz="1400" spc="15" dirty="0">
                <a:solidFill>
                  <a:srgbClr val="585858"/>
                </a:solidFill>
                <a:latin typeface="微软雅黑"/>
                <a:cs typeface="微软雅黑"/>
              </a:rPr>
              <a:t>业</a:t>
            </a:r>
            <a:r>
              <a:rPr sz="1400" spc="10" dirty="0">
                <a:solidFill>
                  <a:srgbClr val="585858"/>
                </a:solidFill>
                <a:latin typeface="微软雅黑"/>
                <a:cs typeface="微软雅黑"/>
              </a:rPr>
              <a:t>，</a:t>
            </a:r>
            <a:r>
              <a:rPr sz="1400" spc="25" dirty="0">
                <a:solidFill>
                  <a:srgbClr val="585858"/>
                </a:solidFill>
                <a:latin typeface="微软雅黑"/>
                <a:cs typeface="微软雅黑"/>
              </a:rPr>
              <a:t>做</a:t>
            </a:r>
            <a:r>
              <a:rPr sz="1400" spc="10" dirty="0">
                <a:solidFill>
                  <a:srgbClr val="585858"/>
                </a:solidFill>
                <a:latin typeface="微软雅黑"/>
                <a:cs typeface="微软雅黑"/>
              </a:rPr>
              <a:t>到</a:t>
            </a:r>
            <a:r>
              <a:rPr sz="1400" dirty="0">
                <a:solidFill>
                  <a:srgbClr val="585858"/>
                </a:solidFill>
                <a:latin typeface="微软雅黑"/>
                <a:cs typeface="微软雅黑"/>
              </a:rPr>
              <a:t>协  </a:t>
            </a:r>
            <a:r>
              <a:rPr sz="1400" spc="25" dirty="0">
                <a:solidFill>
                  <a:srgbClr val="585858"/>
                </a:solidFill>
                <a:latin typeface="微软雅黑"/>
                <a:cs typeface="微软雅黑"/>
              </a:rPr>
              <a:t>同</a:t>
            </a:r>
            <a:r>
              <a:rPr sz="1400" spc="10" dirty="0">
                <a:solidFill>
                  <a:srgbClr val="585858"/>
                </a:solidFill>
                <a:latin typeface="微软雅黑"/>
                <a:cs typeface="微软雅黑"/>
              </a:rPr>
              <a:t>开</a:t>
            </a:r>
            <a:r>
              <a:rPr sz="1400" spc="25" dirty="0">
                <a:solidFill>
                  <a:srgbClr val="585858"/>
                </a:solidFill>
                <a:latin typeface="微软雅黑"/>
                <a:cs typeface="微软雅黑"/>
              </a:rPr>
              <a:t>放</a:t>
            </a:r>
            <a:r>
              <a:rPr sz="1400" spc="10" dirty="0">
                <a:solidFill>
                  <a:srgbClr val="585858"/>
                </a:solidFill>
                <a:latin typeface="微软雅黑"/>
                <a:cs typeface="微软雅黑"/>
              </a:rPr>
              <a:t>，</a:t>
            </a:r>
            <a:r>
              <a:rPr sz="1400" spc="20" dirty="0">
                <a:solidFill>
                  <a:srgbClr val="585858"/>
                </a:solidFill>
                <a:latin typeface="微软雅黑"/>
                <a:cs typeface="微软雅黑"/>
              </a:rPr>
              <a:t>大</a:t>
            </a:r>
            <a:r>
              <a:rPr sz="1400" spc="10" dirty="0">
                <a:solidFill>
                  <a:srgbClr val="585858"/>
                </a:solidFill>
                <a:latin typeface="微软雅黑"/>
                <a:cs typeface="微软雅黑"/>
              </a:rPr>
              <a:t>家</a:t>
            </a:r>
            <a:r>
              <a:rPr sz="1400" spc="20" dirty="0">
                <a:solidFill>
                  <a:srgbClr val="585858"/>
                </a:solidFill>
                <a:latin typeface="微软雅黑"/>
                <a:cs typeface="微软雅黑"/>
              </a:rPr>
              <a:t>一</a:t>
            </a:r>
            <a:r>
              <a:rPr sz="1400" spc="10" dirty="0">
                <a:solidFill>
                  <a:srgbClr val="585858"/>
                </a:solidFill>
                <a:latin typeface="微软雅黑"/>
                <a:cs typeface="微软雅黑"/>
              </a:rPr>
              <a:t>起</a:t>
            </a:r>
            <a:r>
              <a:rPr sz="1400" spc="20" dirty="0">
                <a:solidFill>
                  <a:srgbClr val="585858"/>
                </a:solidFill>
                <a:latin typeface="微软雅黑"/>
                <a:cs typeface="微软雅黑"/>
              </a:rPr>
              <a:t>促</a:t>
            </a:r>
            <a:r>
              <a:rPr sz="1400" spc="10" dirty="0">
                <a:solidFill>
                  <a:srgbClr val="585858"/>
                </a:solidFill>
                <a:latin typeface="微软雅黑"/>
                <a:cs typeface="微软雅黑"/>
              </a:rPr>
              <a:t>进</a:t>
            </a:r>
            <a:r>
              <a:rPr sz="1400" spc="20" dirty="0">
                <a:solidFill>
                  <a:srgbClr val="585858"/>
                </a:solidFill>
                <a:latin typeface="微软雅黑"/>
                <a:cs typeface="微软雅黑"/>
              </a:rPr>
              <a:t>整</a:t>
            </a:r>
            <a:r>
              <a:rPr sz="1400" spc="10" dirty="0">
                <a:solidFill>
                  <a:srgbClr val="585858"/>
                </a:solidFill>
                <a:latin typeface="微软雅黑"/>
                <a:cs typeface="微软雅黑"/>
              </a:rPr>
              <a:t>个</a:t>
            </a:r>
            <a:r>
              <a:rPr sz="1400" spc="20" dirty="0">
                <a:solidFill>
                  <a:srgbClr val="585858"/>
                </a:solidFill>
                <a:latin typeface="微软雅黑"/>
                <a:cs typeface="微软雅黑"/>
              </a:rPr>
              <a:t>安</a:t>
            </a:r>
            <a:r>
              <a:rPr sz="1400" spc="10" dirty="0">
                <a:solidFill>
                  <a:srgbClr val="585858"/>
                </a:solidFill>
                <a:latin typeface="微软雅黑"/>
                <a:cs typeface="微软雅黑"/>
              </a:rPr>
              <a:t>全</a:t>
            </a:r>
            <a:r>
              <a:rPr sz="1400" dirty="0">
                <a:solidFill>
                  <a:srgbClr val="585858"/>
                </a:solidFill>
                <a:latin typeface="微软雅黑"/>
                <a:cs typeface="微软雅黑"/>
              </a:rPr>
              <a:t>行  业发展。</a:t>
            </a:r>
            <a:endParaRPr sz="1400">
              <a:latin typeface="微软雅黑"/>
              <a:cs typeface="微软雅黑"/>
            </a:endParaRPr>
          </a:p>
          <a:p>
            <a:pPr marL="414655">
              <a:lnSpc>
                <a:spcPct val="100000"/>
              </a:lnSpc>
              <a:spcBef>
                <a:spcPts val="770"/>
              </a:spcBef>
            </a:pPr>
            <a:r>
              <a:rPr sz="1200" dirty="0">
                <a:solidFill>
                  <a:srgbClr val="585858"/>
                </a:solidFill>
                <a:latin typeface="微软雅黑"/>
                <a:cs typeface="微软雅黑"/>
              </a:rPr>
              <a:t>——周鸿祎，奇虎360公司董事长</a:t>
            </a:r>
            <a:endParaRPr sz="1200">
              <a:latin typeface="微软雅黑"/>
              <a:cs typeface="微软雅黑"/>
            </a:endParaRPr>
          </a:p>
        </p:txBody>
      </p:sp>
      <p:sp>
        <p:nvSpPr>
          <p:cNvPr id="20" name="object 20"/>
          <p:cNvSpPr/>
          <p:nvPr/>
        </p:nvSpPr>
        <p:spPr>
          <a:xfrm>
            <a:off x="6593813" y="4033462"/>
            <a:ext cx="1931848" cy="1933429"/>
          </a:xfrm>
          <a:prstGeom prst="rect">
            <a:avLst/>
          </a:prstGeom>
          <a:blipFill>
            <a:blip r:embed="rId7" cstate="print"/>
            <a:stretch>
              <a:fillRect/>
            </a:stretch>
          </a:blipFill>
        </p:spPr>
        <p:txBody>
          <a:bodyPr wrap="square" lIns="0" tIns="0" rIns="0" bIns="0" rtlCol="0"/>
          <a:lstStyle/>
          <a:p>
            <a:endParaRPr/>
          </a:p>
        </p:txBody>
      </p:sp>
      <p:sp>
        <p:nvSpPr>
          <p:cNvPr id="21" name="object 21"/>
          <p:cNvSpPr/>
          <p:nvPr/>
        </p:nvSpPr>
        <p:spPr>
          <a:xfrm>
            <a:off x="6593813" y="4033462"/>
            <a:ext cx="1932305" cy="1933575"/>
          </a:xfrm>
          <a:custGeom>
            <a:avLst/>
            <a:gdLst/>
            <a:ahLst/>
            <a:cxnLst/>
            <a:rect l="l" t="t" r="r" b="b"/>
            <a:pathLst>
              <a:path w="1932304" h="1933575">
                <a:moveTo>
                  <a:pt x="1649120" y="283013"/>
                </a:moveTo>
                <a:lnTo>
                  <a:pt x="1682382" y="317971"/>
                </a:lnTo>
                <a:lnTo>
                  <a:pt x="1713566" y="354144"/>
                </a:lnTo>
                <a:lnTo>
                  <a:pt x="1742670" y="391453"/>
                </a:lnTo>
                <a:lnTo>
                  <a:pt x="1769696" y="429820"/>
                </a:lnTo>
                <a:lnTo>
                  <a:pt x="1794642" y="469167"/>
                </a:lnTo>
                <a:lnTo>
                  <a:pt x="1817510" y="509415"/>
                </a:lnTo>
                <a:lnTo>
                  <a:pt x="1838299" y="550486"/>
                </a:lnTo>
                <a:lnTo>
                  <a:pt x="1857009" y="592302"/>
                </a:lnTo>
                <a:lnTo>
                  <a:pt x="1873640" y="634783"/>
                </a:lnTo>
                <a:lnTo>
                  <a:pt x="1888192" y="677853"/>
                </a:lnTo>
                <a:lnTo>
                  <a:pt x="1900665" y="721431"/>
                </a:lnTo>
                <a:lnTo>
                  <a:pt x="1911059" y="765441"/>
                </a:lnTo>
                <a:lnTo>
                  <a:pt x="1919375" y="809804"/>
                </a:lnTo>
                <a:lnTo>
                  <a:pt x="1925612" y="854441"/>
                </a:lnTo>
                <a:lnTo>
                  <a:pt x="1929769" y="899274"/>
                </a:lnTo>
                <a:lnTo>
                  <a:pt x="1931848" y="944224"/>
                </a:lnTo>
                <a:lnTo>
                  <a:pt x="1931848" y="989214"/>
                </a:lnTo>
                <a:lnTo>
                  <a:pt x="1929769" y="1034164"/>
                </a:lnTo>
                <a:lnTo>
                  <a:pt x="1925612" y="1078997"/>
                </a:lnTo>
                <a:lnTo>
                  <a:pt x="1919375" y="1123634"/>
                </a:lnTo>
                <a:lnTo>
                  <a:pt x="1911059" y="1167997"/>
                </a:lnTo>
                <a:lnTo>
                  <a:pt x="1900665" y="1212008"/>
                </a:lnTo>
                <a:lnTo>
                  <a:pt x="1888192" y="1255587"/>
                </a:lnTo>
                <a:lnTo>
                  <a:pt x="1873640" y="1298657"/>
                </a:lnTo>
                <a:lnTo>
                  <a:pt x="1857009" y="1341139"/>
                </a:lnTo>
                <a:lnTo>
                  <a:pt x="1838299" y="1382955"/>
                </a:lnTo>
                <a:lnTo>
                  <a:pt x="1817510" y="1424027"/>
                </a:lnTo>
                <a:lnTo>
                  <a:pt x="1794642" y="1464276"/>
                </a:lnTo>
                <a:lnTo>
                  <a:pt x="1769696" y="1503623"/>
                </a:lnTo>
                <a:lnTo>
                  <a:pt x="1742670" y="1541991"/>
                </a:lnTo>
                <a:lnTo>
                  <a:pt x="1713566" y="1579301"/>
                </a:lnTo>
                <a:lnTo>
                  <a:pt x="1682382" y="1615475"/>
                </a:lnTo>
                <a:lnTo>
                  <a:pt x="1649120" y="1650435"/>
                </a:lnTo>
                <a:lnTo>
                  <a:pt x="1614186" y="1683728"/>
                </a:lnTo>
                <a:lnTo>
                  <a:pt x="1578038" y="1714941"/>
                </a:lnTo>
                <a:lnTo>
                  <a:pt x="1540755" y="1744072"/>
                </a:lnTo>
                <a:lnTo>
                  <a:pt x="1502416" y="1771123"/>
                </a:lnTo>
                <a:lnTo>
                  <a:pt x="1463097" y="1796093"/>
                </a:lnTo>
                <a:lnTo>
                  <a:pt x="1422879" y="1818983"/>
                </a:lnTo>
                <a:lnTo>
                  <a:pt x="1381838" y="1839791"/>
                </a:lnTo>
                <a:lnTo>
                  <a:pt x="1340054" y="1858519"/>
                </a:lnTo>
                <a:lnTo>
                  <a:pt x="1297605" y="1875165"/>
                </a:lnTo>
                <a:lnTo>
                  <a:pt x="1254568" y="1889731"/>
                </a:lnTo>
                <a:lnTo>
                  <a:pt x="1211022" y="1902216"/>
                </a:lnTo>
                <a:lnTo>
                  <a:pt x="1167046" y="1912621"/>
                </a:lnTo>
                <a:lnTo>
                  <a:pt x="1122717" y="1920944"/>
                </a:lnTo>
                <a:lnTo>
                  <a:pt x="1078115" y="1927186"/>
                </a:lnTo>
                <a:lnTo>
                  <a:pt x="1033317" y="1931348"/>
                </a:lnTo>
                <a:lnTo>
                  <a:pt x="988401" y="1933429"/>
                </a:lnTo>
                <a:lnTo>
                  <a:pt x="943447" y="1933429"/>
                </a:lnTo>
                <a:lnTo>
                  <a:pt x="898531" y="1931348"/>
                </a:lnTo>
                <a:lnTo>
                  <a:pt x="853733" y="1927186"/>
                </a:lnTo>
                <a:lnTo>
                  <a:pt x="809130" y="1920944"/>
                </a:lnTo>
                <a:lnTo>
                  <a:pt x="764802" y="1912621"/>
                </a:lnTo>
                <a:lnTo>
                  <a:pt x="720826" y="1902216"/>
                </a:lnTo>
                <a:lnTo>
                  <a:pt x="677280" y="1889731"/>
                </a:lnTo>
                <a:lnTo>
                  <a:pt x="634243" y="1875165"/>
                </a:lnTo>
                <a:lnTo>
                  <a:pt x="591794" y="1858519"/>
                </a:lnTo>
                <a:lnTo>
                  <a:pt x="550009" y="1839791"/>
                </a:lnTo>
                <a:lnTo>
                  <a:pt x="508969" y="1818983"/>
                </a:lnTo>
                <a:lnTo>
                  <a:pt x="468750" y="1796093"/>
                </a:lnTo>
                <a:lnTo>
                  <a:pt x="429432" y="1771123"/>
                </a:lnTo>
                <a:lnTo>
                  <a:pt x="391092" y="1744072"/>
                </a:lnTo>
                <a:lnTo>
                  <a:pt x="353809" y="1714941"/>
                </a:lnTo>
                <a:lnTo>
                  <a:pt x="317662" y="1683728"/>
                </a:lnTo>
                <a:lnTo>
                  <a:pt x="282727" y="1650435"/>
                </a:lnTo>
                <a:lnTo>
                  <a:pt x="249465" y="1615475"/>
                </a:lnTo>
                <a:lnTo>
                  <a:pt x="218282" y="1579301"/>
                </a:lnTo>
                <a:lnTo>
                  <a:pt x="189178" y="1541991"/>
                </a:lnTo>
                <a:lnTo>
                  <a:pt x="162152" y="1503623"/>
                </a:lnTo>
                <a:lnTo>
                  <a:pt x="137206" y="1464276"/>
                </a:lnTo>
                <a:lnTo>
                  <a:pt x="114338" y="1424027"/>
                </a:lnTo>
                <a:lnTo>
                  <a:pt x="93549" y="1382955"/>
                </a:lnTo>
                <a:lnTo>
                  <a:pt x="74839" y="1341139"/>
                </a:lnTo>
                <a:lnTo>
                  <a:pt x="58208" y="1298657"/>
                </a:lnTo>
                <a:lnTo>
                  <a:pt x="43656" y="1255587"/>
                </a:lnTo>
                <a:lnTo>
                  <a:pt x="31183" y="1212008"/>
                </a:lnTo>
                <a:lnTo>
                  <a:pt x="20788" y="1167997"/>
                </a:lnTo>
                <a:lnTo>
                  <a:pt x="12473" y="1123634"/>
                </a:lnTo>
                <a:lnTo>
                  <a:pt x="6236" y="1078997"/>
                </a:lnTo>
                <a:lnTo>
                  <a:pt x="2078" y="1034164"/>
                </a:lnTo>
                <a:lnTo>
                  <a:pt x="0" y="989214"/>
                </a:lnTo>
                <a:lnTo>
                  <a:pt x="0" y="944224"/>
                </a:lnTo>
                <a:lnTo>
                  <a:pt x="2078" y="899274"/>
                </a:lnTo>
                <a:lnTo>
                  <a:pt x="6236" y="854441"/>
                </a:lnTo>
                <a:lnTo>
                  <a:pt x="12473" y="809804"/>
                </a:lnTo>
                <a:lnTo>
                  <a:pt x="20788" y="765441"/>
                </a:lnTo>
                <a:lnTo>
                  <a:pt x="31183" y="721431"/>
                </a:lnTo>
                <a:lnTo>
                  <a:pt x="43656" y="677853"/>
                </a:lnTo>
                <a:lnTo>
                  <a:pt x="58208" y="634783"/>
                </a:lnTo>
                <a:lnTo>
                  <a:pt x="74839" y="592302"/>
                </a:lnTo>
                <a:lnTo>
                  <a:pt x="93549" y="550486"/>
                </a:lnTo>
                <a:lnTo>
                  <a:pt x="114338" y="509415"/>
                </a:lnTo>
                <a:lnTo>
                  <a:pt x="137206" y="469167"/>
                </a:lnTo>
                <a:lnTo>
                  <a:pt x="162152" y="429820"/>
                </a:lnTo>
                <a:lnTo>
                  <a:pt x="189178" y="391453"/>
                </a:lnTo>
                <a:lnTo>
                  <a:pt x="218282" y="354144"/>
                </a:lnTo>
                <a:lnTo>
                  <a:pt x="249465" y="317971"/>
                </a:lnTo>
                <a:lnTo>
                  <a:pt x="282727" y="283013"/>
                </a:lnTo>
                <a:lnTo>
                  <a:pt x="317662" y="249717"/>
                </a:lnTo>
                <a:lnTo>
                  <a:pt x="353809" y="218502"/>
                </a:lnTo>
                <a:lnTo>
                  <a:pt x="391092" y="189369"/>
                </a:lnTo>
                <a:lnTo>
                  <a:pt x="429432" y="162316"/>
                </a:lnTo>
                <a:lnTo>
                  <a:pt x="468750" y="137344"/>
                </a:lnTo>
                <a:lnTo>
                  <a:pt x="508969" y="114453"/>
                </a:lnTo>
                <a:lnTo>
                  <a:pt x="550009" y="93644"/>
                </a:lnTo>
                <a:lnTo>
                  <a:pt x="591794" y="74915"/>
                </a:lnTo>
                <a:lnTo>
                  <a:pt x="634243" y="58267"/>
                </a:lnTo>
                <a:lnTo>
                  <a:pt x="677280" y="43700"/>
                </a:lnTo>
                <a:lnTo>
                  <a:pt x="720826" y="31214"/>
                </a:lnTo>
                <a:lnTo>
                  <a:pt x="764802" y="20809"/>
                </a:lnTo>
                <a:lnTo>
                  <a:pt x="809130" y="12485"/>
                </a:lnTo>
                <a:lnTo>
                  <a:pt x="853733" y="6242"/>
                </a:lnTo>
                <a:lnTo>
                  <a:pt x="898531" y="2080"/>
                </a:lnTo>
                <a:lnTo>
                  <a:pt x="943447" y="0"/>
                </a:lnTo>
                <a:lnTo>
                  <a:pt x="988401" y="0"/>
                </a:lnTo>
                <a:lnTo>
                  <a:pt x="1033317" y="2080"/>
                </a:lnTo>
                <a:lnTo>
                  <a:pt x="1078115" y="6242"/>
                </a:lnTo>
                <a:lnTo>
                  <a:pt x="1122717" y="12485"/>
                </a:lnTo>
                <a:lnTo>
                  <a:pt x="1167046" y="20809"/>
                </a:lnTo>
                <a:lnTo>
                  <a:pt x="1211022" y="31214"/>
                </a:lnTo>
                <a:lnTo>
                  <a:pt x="1254568" y="43700"/>
                </a:lnTo>
                <a:lnTo>
                  <a:pt x="1297605" y="58267"/>
                </a:lnTo>
                <a:lnTo>
                  <a:pt x="1340054" y="74915"/>
                </a:lnTo>
                <a:lnTo>
                  <a:pt x="1381838" y="93644"/>
                </a:lnTo>
                <a:lnTo>
                  <a:pt x="1422879" y="114453"/>
                </a:lnTo>
                <a:lnTo>
                  <a:pt x="1463097" y="137344"/>
                </a:lnTo>
                <a:lnTo>
                  <a:pt x="1502416" y="162316"/>
                </a:lnTo>
                <a:lnTo>
                  <a:pt x="1540755" y="189369"/>
                </a:lnTo>
                <a:lnTo>
                  <a:pt x="1578038" y="218502"/>
                </a:lnTo>
                <a:lnTo>
                  <a:pt x="1614186" y="249717"/>
                </a:lnTo>
                <a:lnTo>
                  <a:pt x="1649120" y="283013"/>
                </a:lnTo>
              </a:path>
            </a:pathLst>
          </a:custGeom>
          <a:ln w="25908">
            <a:solidFill>
              <a:srgbClr val="F6C000"/>
            </a:solidFill>
          </a:ln>
        </p:spPr>
        <p:txBody>
          <a:bodyPr wrap="square" lIns="0" tIns="0" rIns="0" bIns="0" rtlCol="0"/>
          <a:lstStyle/>
          <a:p>
            <a:endParaRPr/>
          </a:p>
        </p:txBody>
      </p:sp>
      <p:sp>
        <p:nvSpPr>
          <p:cNvPr id="22" name="object 22"/>
          <p:cNvSpPr/>
          <p:nvPr/>
        </p:nvSpPr>
        <p:spPr>
          <a:xfrm>
            <a:off x="8644128" y="5932932"/>
            <a:ext cx="2880360" cy="0"/>
          </a:xfrm>
          <a:custGeom>
            <a:avLst/>
            <a:gdLst/>
            <a:ahLst/>
            <a:cxnLst/>
            <a:rect l="l" t="t" r="r" b="b"/>
            <a:pathLst>
              <a:path w="2880359">
                <a:moveTo>
                  <a:pt x="0" y="0"/>
                </a:moveTo>
                <a:lnTo>
                  <a:pt x="2879979" y="0"/>
                </a:lnTo>
              </a:path>
            </a:pathLst>
          </a:custGeom>
          <a:ln w="3175">
            <a:solidFill>
              <a:srgbClr val="BABABA"/>
            </a:solidFill>
          </a:ln>
        </p:spPr>
        <p:txBody>
          <a:bodyPr wrap="square" lIns="0" tIns="0" rIns="0" bIns="0" rtlCol="0"/>
          <a:lstStyle/>
          <a:p>
            <a:endParaRPr/>
          </a:p>
        </p:txBody>
      </p:sp>
      <p:sp>
        <p:nvSpPr>
          <p:cNvPr id="23" name="object 23"/>
          <p:cNvSpPr txBox="1"/>
          <p:nvPr/>
        </p:nvSpPr>
        <p:spPr>
          <a:xfrm>
            <a:off x="8722232" y="4354576"/>
            <a:ext cx="2732405" cy="1574165"/>
          </a:xfrm>
          <a:prstGeom prst="rect">
            <a:avLst/>
          </a:prstGeom>
        </p:spPr>
        <p:txBody>
          <a:bodyPr vert="horz" wrap="square" lIns="0" tIns="0" rIns="0" bIns="0" rtlCol="0">
            <a:spAutoFit/>
          </a:bodyPr>
          <a:lstStyle/>
          <a:p>
            <a:pPr marL="12700" marR="5080" algn="just">
              <a:lnSpc>
                <a:spcPct val="100000"/>
              </a:lnSpc>
            </a:pPr>
            <a:r>
              <a:rPr sz="1400" spc="10" dirty="0">
                <a:solidFill>
                  <a:srgbClr val="585858"/>
                </a:solidFill>
                <a:latin typeface="微软雅黑"/>
                <a:cs typeface="微软雅黑"/>
              </a:rPr>
              <a:t>对于区块链安全，安全是一个持续  </a:t>
            </a:r>
            <a:r>
              <a:rPr sz="1400" spc="20" dirty="0">
                <a:solidFill>
                  <a:srgbClr val="585858"/>
                </a:solidFill>
                <a:latin typeface="微软雅黑"/>
                <a:cs typeface="微软雅黑"/>
              </a:rPr>
              <a:t>完</a:t>
            </a:r>
            <a:r>
              <a:rPr sz="1400" spc="10" dirty="0">
                <a:solidFill>
                  <a:srgbClr val="585858"/>
                </a:solidFill>
                <a:latin typeface="微软雅黑"/>
                <a:cs typeface="微软雅黑"/>
              </a:rPr>
              <a:t>善</a:t>
            </a:r>
            <a:r>
              <a:rPr sz="1400" spc="20" dirty="0">
                <a:solidFill>
                  <a:srgbClr val="585858"/>
                </a:solidFill>
                <a:latin typeface="微软雅黑"/>
                <a:cs typeface="微软雅黑"/>
              </a:rPr>
              <a:t>的</a:t>
            </a:r>
            <a:r>
              <a:rPr sz="1400" spc="10" dirty="0">
                <a:solidFill>
                  <a:srgbClr val="585858"/>
                </a:solidFill>
                <a:latin typeface="微软雅黑"/>
                <a:cs typeface="微软雅黑"/>
              </a:rPr>
              <a:t>过</a:t>
            </a:r>
            <a:r>
              <a:rPr sz="1400" spc="30" dirty="0">
                <a:solidFill>
                  <a:srgbClr val="585858"/>
                </a:solidFill>
                <a:latin typeface="微软雅黑"/>
                <a:cs typeface="微软雅黑"/>
              </a:rPr>
              <a:t>程</a:t>
            </a:r>
            <a:r>
              <a:rPr sz="1400" spc="10" dirty="0">
                <a:solidFill>
                  <a:srgbClr val="585858"/>
                </a:solidFill>
                <a:latin typeface="微软雅黑"/>
                <a:cs typeface="微软雅黑"/>
              </a:rPr>
              <a:t>，</a:t>
            </a:r>
            <a:r>
              <a:rPr sz="1400" spc="20" dirty="0">
                <a:solidFill>
                  <a:srgbClr val="585858"/>
                </a:solidFill>
                <a:latin typeface="微软雅黑"/>
                <a:cs typeface="微软雅黑"/>
              </a:rPr>
              <a:t>没</a:t>
            </a:r>
            <a:r>
              <a:rPr sz="1400" spc="10" dirty="0">
                <a:solidFill>
                  <a:srgbClr val="585858"/>
                </a:solidFill>
                <a:latin typeface="微软雅黑"/>
                <a:cs typeface="微软雅黑"/>
              </a:rPr>
              <a:t>有</a:t>
            </a:r>
            <a:r>
              <a:rPr sz="1400" spc="20" dirty="0">
                <a:solidFill>
                  <a:srgbClr val="585858"/>
                </a:solidFill>
                <a:latin typeface="微软雅黑"/>
                <a:cs typeface="微软雅黑"/>
              </a:rPr>
              <a:t>绝</a:t>
            </a:r>
            <a:r>
              <a:rPr sz="1400" spc="10" dirty="0">
                <a:solidFill>
                  <a:srgbClr val="585858"/>
                </a:solidFill>
                <a:latin typeface="微软雅黑"/>
                <a:cs typeface="微软雅黑"/>
              </a:rPr>
              <a:t>对</a:t>
            </a:r>
            <a:r>
              <a:rPr sz="1400" spc="20" dirty="0">
                <a:solidFill>
                  <a:srgbClr val="585858"/>
                </a:solidFill>
                <a:latin typeface="微软雅黑"/>
                <a:cs typeface="微软雅黑"/>
              </a:rPr>
              <a:t>的</a:t>
            </a:r>
            <a:r>
              <a:rPr sz="1400" spc="10" dirty="0">
                <a:solidFill>
                  <a:srgbClr val="585858"/>
                </a:solidFill>
                <a:latin typeface="微软雅黑"/>
                <a:cs typeface="微软雅黑"/>
              </a:rPr>
              <a:t>安</a:t>
            </a:r>
            <a:r>
              <a:rPr sz="1400" spc="30" dirty="0">
                <a:solidFill>
                  <a:srgbClr val="585858"/>
                </a:solidFill>
                <a:latin typeface="微软雅黑"/>
                <a:cs typeface="微软雅黑"/>
              </a:rPr>
              <a:t>全</a:t>
            </a:r>
            <a:r>
              <a:rPr sz="1400" spc="10" dirty="0">
                <a:solidFill>
                  <a:srgbClr val="585858"/>
                </a:solidFill>
                <a:latin typeface="微软雅黑"/>
                <a:cs typeface="微软雅黑"/>
              </a:rPr>
              <a:t>，</a:t>
            </a:r>
            <a:r>
              <a:rPr sz="1400" dirty="0">
                <a:solidFill>
                  <a:srgbClr val="585858"/>
                </a:solidFill>
                <a:latin typeface="微软雅黑"/>
                <a:cs typeface="微软雅黑"/>
              </a:rPr>
              <a:t>越  </a:t>
            </a:r>
            <a:r>
              <a:rPr sz="1400" spc="20" dirty="0">
                <a:solidFill>
                  <a:srgbClr val="585858"/>
                </a:solidFill>
                <a:latin typeface="微软雅黑"/>
                <a:cs typeface="微软雅黑"/>
              </a:rPr>
              <a:t>是</a:t>
            </a:r>
            <a:r>
              <a:rPr sz="1400" spc="10" dirty="0">
                <a:solidFill>
                  <a:srgbClr val="585858"/>
                </a:solidFill>
                <a:latin typeface="微软雅黑"/>
                <a:cs typeface="微软雅黑"/>
              </a:rPr>
              <a:t>复</a:t>
            </a:r>
            <a:r>
              <a:rPr sz="1400" spc="20" dirty="0">
                <a:solidFill>
                  <a:srgbClr val="585858"/>
                </a:solidFill>
                <a:latin typeface="微软雅黑"/>
                <a:cs typeface="微软雅黑"/>
              </a:rPr>
              <a:t>杂</a:t>
            </a:r>
            <a:r>
              <a:rPr sz="1400" spc="10" dirty="0">
                <a:solidFill>
                  <a:srgbClr val="585858"/>
                </a:solidFill>
                <a:latin typeface="微软雅黑"/>
                <a:cs typeface="微软雅黑"/>
              </a:rPr>
              <a:t>的</a:t>
            </a:r>
            <a:r>
              <a:rPr sz="1400" spc="20" dirty="0">
                <a:solidFill>
                  <a:srgbClr val="585858"/>
                </a:solidFill>
                <a:latin typeface="微软雅黑"/>
                <a:cs typeface="微软雅黑"/>
              </a:rPr>
              <a:t>软</a:t>
            </a:r>
            <a:r>
              <a:rPr sz="1400" spc="10" dirty="0">
                <a:solidFill>
                  <a:srgbClr val="585858"/>
                </a:solidFill>
                <a:latin typeface="微软雅黑"/>
                <a:cs typeface="微软雅黑"/>
              </a:rPr>
              <a:t>件</a:t>
            </a:r>
            <a:r>
              <a:rPr sz="1400" spc="20" dirty="0">
                <a:solidFill>
                  <a:srgbClr val="585858"/>
                </a:solidFill>
                <a:latin typeface="微软雅黑"/>
                <a:cs typeface="微软雅黑"/>
              </a:rPr>
              <a:t>系统，</a:t>
            </a:r>
            <a:r>
              <a:rPr sz="1400" spc="10" dirty="0">
                <a:solidFill>
                  <a:srgbClr val="585858"/>
                </a:solidFill>
                <a:latin typeface="微软雅黑"/>
                <a:cs typeface="微软雅黑"/>
              </a:rPr>
              <a:t>出</a:t>
            </a:r>
            <a:r>
              <a:rPr sz="1400" spc="20" dirty="0">
                <a:solidFill>
                  <a:srgbClr val="585858"/>
                </a:solidFill>
                <a:latin typeface="微软雅黑"/>
                <a:cs typeface="微软雅黑"/>
              </a:rPr>
              <a:t>现</a:t>
            </a:r>
            <a:r>
              <a:rPr sz="1400" spc="10" dirty="0">
                <a:solidFill>
                  <a:srgbClr val="585858"/>
                </a:solidFill>
                <a:latin typeface="微软雅黑"/>
                <a:cs typeface="微软雅黑"/>
              </a:rPr>
              <a:t>安</a:t>
            </a:r>
            <a:r>
              <a:rPr sz="1400" spc="20" dirty="0">
                <a:solidFill>
                  <a:srgbClr val="585858"/>
                </a:solidFill>
                <a:latin typeface="微软雅黑"/>
                <a:cs typeface="微软雅黑"/>
              </a:rPr>
              <a:t>全</a:t>
            </a:r>
            <a:r>
              <a:rPr sz="1400" spc="10" dirty="0">
                <a:solidFill>
                  <a:srgbClr val="585858"/>
                </a:solidFill>
                <a:latin typeface="微软雅黑"/>
                <a:cs typeface="微软雅黑"/>
              </a:rPr>
              <a:t>事</a:t>
            </a:r>
            <a:r>
              <a:rPr sz="1400" dirty="0">
                <a:solidFill>
                  <a:srgbClr val="585858"/>
                </a:solidFill>
                <a:latin typeface="微软雅黑"/>
                <a:cs typeface="微软雅黑"/>
              </a:rPr>
              <a:t>件  </a:t>
            </a:r>
            <a:r>
              <a:rPr sz="1400" spc="20" dirty="0">
                <a:solidFill>
                  <a:srgbClr val="585858"/>
                </a:solidFill>
                <a:latin typeface="微软雅黑"/>
                <a:cs typeface="微软雅黑"/>
              </a:rPr>
              <a:t>的</a:t>
            </a:r>
            <a:r>
              <a:rPr sz="1400" spc="10" dirty="0">
                <a:solidFill>
                  <a:srgbClr val="585858"/>
                </a:solidFill>
                <a:latin typeface="微软雅黑"/>
                <a:cs typeface="微软雅黑"/>
              </a:rPr>
              <a:t>概</a:t>
            </a:r>
            <a:r>
              <a:rPr sz="1400" spc="20" dirty="0">
                <a:solidFill>
                  <a:srgbClr val="585858"/>
                </a:solidFill>
                <a:latin typeface="微软雅黑"/>
                <a:cs typeface="微软雅黑"/>
              </a:rPr>
              <a:t>率</a:t>
            </a:r>
            <a:r>
              <a:rPr sz="1400" spc="10" dirty="0">
                <a:solidFill>
                  <a:srgbClr val="585858"/>
                </a:solidFill>
                <a:latin typeface="微软雅黑"/>
                <a:cs typeface="微软雅黑"/>
              </a:rPr>
              <a:t>越</a:t>
            </a:r>
            <a:r>
              <a:rPr sz="1400" spc="30" dirty="0">
                <a:solidFill>
                  <a:srgbClr val="585858"/>
                </a:solidFill>
                <a:latin typeface="微软雅黑"/>
                <a:cs typeface="微软雅黑"/>
              </a:rPr>
              <a:t>高</a:t>
            </a:r>
            <a:r>
              <a:rPr sz="1400" spc="10" dirty="0">
                <a:solidFill>
                  <a:srgbClr val="585858"/>
                </a:solidFill>
                <a:latin typeface="微软雅黑"/>
                <a:cs typeface="微软雅黑"/>
              </a:rPr>
              <a:t>。</a:t>
            </a:r>
            <a:r>
              <a:rPr sz="1400" spc="20" dirty="0">
                <a:solidFill>
                  <a:srgbClr val="585858"/>
                </a:solidFill>
                <a:latin typeface="微软雅黑"/>
                <a:cs typeface="微软雅黑"/>
              </a:rPr>
              <a:t>为</a:t>
            </a:r>
            <a:r>
              <a:rPr sz="1400" spc="10" dirty="0">
                <a:solidFill>
                  <a:srgbClr val="585858"/>
                </a:solidFill>
                <a:latin typeface="微软雅黑"/>
                <a:cs typeface="微软雅黑"/>
              </a:rPr>
              <a:t>了</a:t>
            </a:r>
            <a:r>
              <a:rPr sz="1400" spc="20" dirty="0">
                <a:solidFill>
                  <a:srgbClr val="585858"/>
                </a:solidFill>
                <a:latin typeface="微软雅黑"/>
                <a:cs typeface="微软雅黑"/>
              </a:rPr>
              <a:t>避</a:t>
            </a:r>
            <a:r>
              <a:rPr sz="1400" spc="10" dirty="0">
                <a:solidFill>
                  <a:srgbClr val="585858"/>
                </a:solidFill>
                <a:latin typeface="微软雅黑"/>
                <a:cs typeface="微软雅黑"/>
              </a:rPr>
              <a:t>免</a:t>
            </a:r>
            <a:r>
              <a:rPr sz="1400" spc="20" dirty="0">
                <a:solidFill>
                  <a:srgbClr val="585858"/>
                </a:solidFill>
                <a:latin typeface="微软雅黑"/>
                <a:cs typeface="微软雅黑"/>
              </a:rPr>
              <a:t>安</a:t>
            </a:r>
            <a:r>
              <a:rPr sz="1400" spc="10" dirty="0">
                <a:solidFill>
                  <a:srgbClr val="585858"/>
                </a:solidFill>
                <a:latin typeface="微软雅黑"/>
                <a:cs typeface="微软雅黑"/>
              </a:rPr>
              <a:t>全</a:t>
            </a:r>
            <a:r>
              <a:rPr sz="1400" spc="20" dirty="0">
                <a:solidFill>
                  <a:srgbClr val="585858"/>
                </a:solidFill>
                <a:latin typeface="微软雅黑"/>
                <a:cs typeface="微软雅黑"/>
              </a:rPr>
              <a:t>事件</a:t>
            </a:r>
            <a:r>
              <a:rPr sz="1400" dirty="0">
                <a:solidFill>
                  <a:srgbClr val="585858"/>
                </a:solidFill>
                <a:latin typeface="微软雅黑"/>
                <a:cs typeface="微软雅黑"/>
              </a:rPr>
              <a:t>，  </a:t>
            </a:r>
            <a:r>
              <a:rPr sz="1400" spc="20" dirty="0">
                <a:solidFill>
                  <a:srgbClr val="585858"/>
                </a:solidFill>
                <a:latin typeface="微软雅黑"/>
                <a:cs typeface="微软雅黑"/>
              </a:rPr>
              <a:t>最</a:t>
            </a:r>
            <a:r>
              <a:rPr sz="1400" spc="10" dirty="0">
                <a:solidFill>
                  <a:srgbClr val="585858"/>
                </a:solidFill>
                <a:latin typeface="微软雅黑"/>
                <a:cs typeface="微软雅黑"/>
              </a:rPr>
              <a:t>好</a:t>
            </a:r>
            <a:r>
              <a:rPr sz="1400" spc="20" dirty="0">
                <a:solidFill>
                  <a:srgbClr val="585858"/>
                </a:solidFill>
                <a:latin typeface="微软雅黑"/>
                <a:cs typeface="微软雅黑"/>
              </a:rPr>
              <a:t>的</a:t>
            </a:r>
            <a:r>
              <a:rPr sz="1400" spc="10" dirty="0">
                <a:solidFill>
                  <a:srgbClr val="585858"/>
                </a:solidFill>
                <a:latin typeface="微软雅黑"/>
                <a:cs typeface="微软雅黑"/>
              </a:rPr>
              <a:t>办</a:t>
            </a:r>
            <a:r>
              <a:rPr sz="1400" spc="20" dirty="0">
                <a:solidFill>
                  <a:srgbClr val="585858"/>
                </a:solidFill>
                <a:latin typeface="微软雅黑"/>
                <a:cs typeface="微软雅黑"/>
              </a:rPr>
              <a:t>法</a:t>
            </a:r>
            <a:r>
              <a:rPr sz="1400" spc="10" dirty="0">
                <a:solidFill>
                  <a:srgbClr val="585858"/>
                </a:solidFill>
                <a:latin typeface="微软雅黑"/>
                <a:cs typeface="微软雅黑"/>
              </a:rPr>
              <a:t>是</a:t>
            </a:r>
            <a:r>
              <a:rPr sz="1400" spc="20" dirty="0">
                <a:solidFill>
                  <a:srgbClr val="585858"/>
                </a:solidFill>
                <a:latin typeface="微软雅黑"/>
                <a:cs typeface="微软雅黑"/>
              </a:rPr>
              <a:t>提</a:t>
            </a:r>
            <a:r>
              <a:rPr sz="1400" spc="10" dirty="0">
                <a:solidFill>
                  <a:srgbClr val="585858"/>
                </a:solidFill>
                <a:latin typeface="微软雅黑"/>
                <a:cs typeface="微软雅黑"/>
              </a:rPr>
              <a:t>高</a:t>
            </a:r>
            <a:r>
              <a:rPr sz="1400" spc="20" dirty="0">
                <a:solidFill>
                  <a:srgbClr val="585858"/>
                </a:solidFill>
                <a:latin typeface="微软雅黑"/>
                <a:cs typeface="微软雅黑"/>
              </a:rPr>
              <a:t>安</a:t>
            </a:r>
            <a:r>
              <a:rPr sz="1400" spc="10" dirty="0">
                <a:solidFill>
                  <a:srgbClr val="585858"/>
                </a:solidFill>
                <a:latin typeface="微软雅黑"/>
                <a:cs typeface="微软雅黑"/>
              </a:rPr>
              <a:t>全</a:t>
            </a:r>
            <a:r>
              <a:rPr sz="1400" spc="20" dirty="0">
                <a:solidFill>
                  <a:srgbClr val="585858"/>
                </a:solidFill>
                <a:latin typeface="微软雅黑"/>
                <a:cs typeface="微软雅黑"/>
              </a:rPr>
              <a:t>意</a:t>
            </a:r>
            <a:r>
              <a:rPr sz="1400" spc="10" dirty="0">
                <a:solidFill>
                  <a:srgbClr val="585858"/>
                </a:solidFill>
                <a:latin typeface="微软雅黑"/>
                <a:cs typeface="微软雅黑"/>
              </a:rPr>
              <a:t>识</a:t>
            </a:r>
            <a:r>
              <a:rPr sz="1400" spc="20" dirty="0">
                <a:solidFill>
                  <a:srgbClr val="585858"/>
                </a:solidFill>
                <a:latin typeface="微软雅黑"/>
                <a:cs typeface="微软雅黑"/>
              </a:rPr>
              <a:t>并</a:t>
            </a:r>
            <a:r>
              <a:rPr sz="1400" spc="10" dirty="0">
                <a:solidFill>
                  <a:srgbClr val="585858"/>
                </a:solidFill>
                <a:latin typeface="微软雅黑"/>
                <a:cs typeface="微软雅黑"/>
              </a:rPr>
              <a:t>在</a:t>
            </a:r>
            <a:r>
              <a:rPr sz="1400" dirty="0">
                <a:solidFill>
                  <a:srgbClr val="585858"/>
                </a:solidFill>
                <a:latin typeface="微软雅黑"/>
                <a:cs typeface="微软雅黑"/>
              </a:rPr>
              <a:t>部  署前进行全面的安全审计。</a:t>
            </a:r>
            <a:endParaRPr sz="1400">
              <a:latin typeface="微软雅黑"/>
              <a:cs typeface="微软雅黑"/>
            </a:endParaRPr>
          </a:p>
          <a:p>
            <a:pPr marL="673735">
              <a:lnSpc>
                <a:spcPct val="100000"/>
              </a:lnSpc>
              <a:spcBef>
                <a:spcPts val="770"/>
              </a:spcBef>
            </a:pPr>
            <a:r>
              <a:rPr sz="1200" dirty="0">
                <a:solidFill>
                  <a:srgbClr val="585858"/>
                </a:solidFill>
                <a:latin typeface="微软雅黑"/>
                <a:cs typeface="微软雅黑"/>
              </a:rPr>
              <a:t>——杨霞，成都链安科技CEO</a:t>
            </a:r>
            <a:endParaRPr sz="1200">
              <a:latin typeface="微软雅黑"/>
              <a:cs typeface="微软雅黑"/>
            </a:endParaRPr>
          </a:p>
        </p:txBody>
      </p:sp>
      <p:sp>
        <p:nvSpPr>
          <p:cNvPr id="24" name="object 24"/>
          <p:cNvSpPr/>
          <p:nvPr/>
        </p:nvSpPr>
        <p:spPr>
          <a:xfrm>
            <a:off x="3470147" y="1444752"/>
            <a:ext cx="1848612" cy="394715"/>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9576816" y="1444752"/>
            <a:ext cx="1013459" cy="394715"/>
          </a:xfrm>
          <a:prstGeom prst="rect">
            <a:avLst/>
          </a:prstGeom>
          <a:blipFill>
            <a:blip r:embed="rId9" cstate="print"/>
            <a:stretch>
              <a:fillRect/>
            </a:stretch>
          </a:blipFill>
        </p:spPr>
        <p:txBody>
          <a:bodyPr wrap="square" lIns="0" tIns="0" rIns="0" bIns="0" rtlCol="0"/>
          <a:lstStyle/>
          <a:p>
            <a:endParaRPr/>
          </a:p>
        </p:txBody>
      </p:sp>
      <p:sp>
        <p:nvSpPr>
          <p:cNvPr id="26" name="object 26"/>
          <p:cNvSpPr/>
          <p:nvPr/>
        </p:nvSpPr>
        <p:spPr>
          <a:xfrm>
            <a:off x="3787140" y="3898391"/>
            <a:ext cx="1214627" cy="394716"/>
          </a:xfrm>
          <a:prstGeom prst="rect">
            <a:avLst/>
          </a:prstGeom>
          <a:blipFill>
            <a:blip r:embed="rId10" cstate="print"/>
            <a:stretch>
              <a:fillRect/>
            </a:stretch>
          </a:blipFill>
        </p:spPr>
        <p:txBody>
          <a:bodyPr wrap="square" lIns="0" tIns="0" rIns="0" bIns="0" rtlCol="0"/>
          <a:lstStyle/>
          <a:p>
            <a:endParaRPr/>
          </a:p>
        </p:txBody>
      </p:sp>
      <p:sp>
        <p:nvSpPr>
          <p:cNvPr id="27" name="object 27"/>
          <p:cNvSpPr/>
          <p:nvPr/>
        </p:nvSpPr>
        <p:spPr>
          <a:xfrm>
            <a:off x="9572243" y="3898391"/>
            <a:ext cx="1022603" cy="394716"/>
          </a:xfrm>
          <a:prstGeom prst="rect">
            <a:avLst/>
          </a:prstGeom>
          <a:blipFill>
            <a:blip r:embed="rId11" cstate="print"/>
            <a:stretch>
              <a:fillRect/>
            </a:stretch>
          </a:blipFill>
        </p:spPr>
        <p:txBody>
          <a:bodyPr wrap="square" lIns="0" tIns="0" rIns="0" bIns="0" rtlCol="0"/>
          <a:lstStyle/>
          <a:p>
            <a:endParaRPr/>
          </a:p>
        </p:txBody>
      </p:sp>
      <p:sp>
        <p:nvSpPr>
          <p:cNvPr id="28" name="object 28"/>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56</a:t>
            </a:fld>
            <a:endParaRPr dirty="0"/>
          </a:p>
        </p:txBody>
      </p:sp>
      <p:sp>
        <p:nvSpPr>
          <p:cNvPr id="29" name="object 29"/>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2166" y="2937764"/>
            <a:ext cx="2407920" cy="438784"/>
          </a:xfrm>
          <a:prstGeom prst="rect">
            <a:avLst/>
          </a:prstGeom>
        </p:spPr>
        <p:txBody>
          <a:bodyPr vert="horz" wrap="square" lIns="0" tIns="0" rIns="0" bIns="0" rtlCol="0">
            <a:spAutoFit/>
          </a:bodyPr>
          <a:lstStyle/>
          <a:p>
            <a:pPr marL="12700">
              <a:lnSpc>
                <a:spcPct val="100000"/>
              </a:lnSpc>
            </a:pPr>
            <a:r>
              <a:rPr sz="2800" spc="-5" dirty="0">
                <a:latin typeface="微软雅黑"/>
                <a:cs typeface="微软雅黑"/>
              </a:rPr>
              <a:t>1.7</a:t>
            </a:r>
            <a:r>
              <a:rPr sz="2800" spc="-90" dirty="0">
                <a:latin typeface="微软雅黑"/>
                <a:cs typeface="微软雅黑"/>
              </a:rPr>
              <a:t> </a:t>
            </a:r>
            <a:r>
              <a:rPr sz="2800" spc="-10" dirty="0"/>
              <a:t>媒体及社区</a:t>
            </a:r>
            <a:endParaRPr sz="2800">
              <a:latin typeface="微软雅黑"/>
              <a:cs typeface="微软雅黑"/>
            </a:endParaRPr>
          </a:p>
        </p:txBody>
      </p:sp>
      <p:sp>
        <p:nvSpPr>
          <p:cNvPr id="3" name="object 3"/>
          <p:cNvSpPr txBox="1"/>
          <p:nvPr/>
        </p:nvSpPr>
        <p:spPr>
          <a:xfrm>
            <a:off x="11064367" y="518159"/>
            <a:ext cx="953769"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p:txBody>
      </p:sp>
      <p:sp>
        <p:nvSpPr>
          <p:cNvPr id="4" name="object 4"/>
          <p:cNvSpPr/>
          <p:nvPr/>
        </p:nvSpPr>
        <p:spPr>
          <a:xfrm>
            <a:off x="12021311" y="457200"/>
            <a:ext cx="161544" cy="32308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57</a:t>
            </a:fld>
            <a:endParaRPr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78435" marR="5080" indent="-16637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  媒体及社区</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媒体及社区：区块链媒体一般是以区块链技术及相关应用为主</a:t>
            </a:r>
          </a:p>
          <a:p>
            <a:pPr marL="12700">
              <a:lnSpc>
                <a:spcPts val="2735"/>
              </a:lnSpc>
            </a:pPr>
            <a:r>
              <a:rPr spc="-5" dirty="0"/>
              <a:t>要报道对象的媒体，更高级的是基于区块链打造的媒体</a:t>
            </a:r>
          </a:p>
        </p:txBody>
      </p:sp>
      <p:sp>
        <p:nvSpPr>
          <p:cNvPr id="5" name="object 5"/>
          <p:cNvSpPr txBox="1"/>
          <p:nvPr/>
        </p:nvSpPr>
        <p:spPr>
          <a:xfrm>
            <a:off x="829767" y="1510157"/>
            <a:ext cx="10628630" cy="54610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665" dirty="0">
                <a:solidFill>
                  <a:srgbClr val="1D9ED2"/>
                </a:solidFill>
                <a:latin typeface="Arial Unicode MS"/>
                <a:cs typeface="Arial Unicode MS"/>
              </a:rPr>
              <a:t> </a:t>
            </a:r>
            <a:r>
              <a:rPr sz="1400" spc="-5" dirty="0">
                <a:solidFill>
                  <a:srgbClr val="585858"/>
                </a:solidFill>
                <a:latin typeface="微软雅黑"/>
                <a:cs typeface="微软雅黑"/>
              </a:rPr>
              <a:t>对于区块链媒体，大众对它的理解通常为“以区块链技术及相关应用为主要报道对象的媒体”。其实更高层次的区块链媒体，应该是</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“以区块链技术与应用为基础打造的媒体”</a:t>
            </a:r>
            <a:r>
              <a:rPr sz="1400" spc="-30" dirty="0">
                <a:solidFill>
                  <a:srgbClr val="585858"/>
                </a:solidFill>
                <a:latin typeface="微软雅黑"/>
                <a:cs typeface="微软雅黑"/>
              </a:rPr>
              <a:t> </a:t>
            </a:r>
            <a:r>
              <a:rPr sz="1400" spc="-5" dirty="0">
                <a:solidFill>
                  <a:srgbClr val="585858"/>
                </a:solidFill>
                <a:latin typeface="微软雅黑"/>
                <a:cs typeface="微软雅黑"/>
              </a:rPr>
              <a:t>，这个媒体可以不以区块链技术与应用为主要报道对象。</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189988" y="2197701"/>
            <a:ext cx="550545" cy="905510"/>
          </a:xfrm>
          <a:custGeom>
            <a:avLst/>
            <a:gdLst/>
            <a:ahLst/>
            <a:cxnLst/>
            <a:rect l="l" t="t" r="r" b="b"/>
            <a:pathLst>
              <a:path w="550544" h="905510">
                <a:moveTo>
                  <a:pt x="518796" y="0"/>
                </a:moveTo>
                <a:lnTo>
                  <a:pt x="48513" y="267495"/>
                </a:lnTo>
                <a:lnTo>
                  <a:pt x="14160" y="303706"/>
                </a:lnTo>
                <a:lnTo>
                  <a:pt x="0" y="351442"/>
                </a:lnTo>
                <a:lnTo>
                  <a:pt x="1397" y="870618"/>
                </a:lnTo>
                <a:lnTo>
                  <a:pt x="5322" y="890182"/>
                </a:lnTo>
                <a:lnTo>
                  <a:pt x="15843" y="901971"/>
                </a:lnTo>
                <a:lnTo>
                  <a:pt x="31365" y="905069"/>
                </a:lnTo>
                <a:lnTo>
                  <a:pt x="50292" y="898558"/>
                </a:lnTo>
                <a:lnTo>
                  <a:pt x="501650" y="637573"/>
                </a:lnTo>
                <a:lnTo>
                  <a:pt x="536003" y="601362"/>
                </a:lnTo>
                <a:lnTo>
                  <a:pt x="550163" y="553626"/>
                </a:lnTo>
                <a:lnTo>
                  <a:pt x="548639" y="34450"/>
                </a:lnTo>
                <a:lnTo>
                  <a:pt x="544788" y="14886"/>
                </a:lnTo>
                <a:lnTo>
                  <a:pt x="534304" y="3097"/>
                </a:lnTo>
                <a:lnTo>
                  <a:pt x="518796" y="0"/>
                </a:lnTo>
                <a:close/>
              </a:path>
            </a:pathLst>
          </a:custGeom>
          <a:solidFill>
            <a:srgbClr val="D4D6D6"/>
          </a:solidFill>
        </p:spPr>
        <p:txBody>
          <a:bodyPr wrap="square" lIns="0" tIns="0" rIns="0" bIns="0" rtlCol="0"/>
          <a:lstStyle/>
          <a:p>
            <a:endParaRPr/>
          </a:p>
        </p:txBody>
      </p:sp>
      <p:sp>
        <p:nvSpPr>
          <p:cNvPr id="8" name="object 8"/>
          <p:cNvSpPr/>
          <p:nvPr/>
        </p:nvSpPr>
        <p:spPr>
          <a:xfrm>
            <a:off x="2189988" y="2907901"/>
            <a:ext cx="550545" cy="905510"/>
          </a:xfrm>
          <a:custGeom>
            <a:avLst/>
            <a:gdLst/>
            <a:ahLst/>
            <a:cxnLst/>
            <a:rect l="l" t="t" r="r" b="b"/>
            <a:pathLst>
              <a:path w="550544" h="905510">
                <a:moveTo>
                  <a:pt x="518798" y="0"/>
                </a:moveTo>
                <a:lnTo>
                  <a:pt x="48513" y="267352"/>
                </a:lnTo>
                <a:lnTo>
                  <a:pt x="14160" y="303674"/>
                </a:lnTo>
                <a:lnTo>
                  <a:pt x="0" y="351426"/>
                </a:lnTo>
                <a:lnTo>
                  <a:pt x="1524" y="870602"/>
                </a:lnTo>
                <a:lnTo>
                  <a:pt x="5375" y="890113"/>
                </a:lnTo>
                <a:lnTo>
                  <a:pt x="15859" y="901908"/>
                </a:lnTo>
                <a:lnTo>
                  <a:pt x="31367" y="905035"/>
                </a:lnTo>
                <a:lnTo>
                  <a:pt x="50292" y="898542"/>
                </a:lnTo>
                <a:lnTo>
                  <a:pt x="501650" y="637684"/>
                </a:lnTo>
                <a:lnTo>
                  <a:pt x="536003" y="601315"/>
                </a:lnTo>
                <a:lnTo>
                  <a:pt x="550163" y="553610"/>
                </a:lnTo>
                <a:lnTo>
                  <a:pt x="548767" y="34307"/>
                </a:lnTo>
                <a:lnTo>
                  <a:pt x="544841" y="14870"/>
                </a:lnTo>
                <a:lnTo>
                  <a:pt x="534320" y="3113"/>
                </a:lnTo>
                <a:lnTo>
                  <a:pt x="518798" y="0"/>
                </a:lnTo>
                <a:close/>
              </a:path>
            </a:pathLst>
          </a:custGeom>
          <a:solidFill>
            <a:srgbClr val="F68B21"/>
          </a:solidFill>
        </p:spPr>
        <p:txBody>
          <a:bodyPr wrap="square" lIns="0" tIns="0" rIns="0" bIns="0" rtlCol="0"/>
          <a:lstStyle/>
          <a:p>
            <a:endParaRPr/>
          </a:p>
        </p:txBody>
      </p:sp>
      <p:sp>
        <p:nvSpPr>
          <p:cNvPr id="9" name="object 9"/>
          <p:cNvSpPr/>
          <p:nvPr/>
        </p:nvSpPr>
        <p:spPr>
          <a:xfrm>
            <a:off x="2189988" y="3596751"/>
            <a:ext cx="550545" cy="905510"/>
          </a:xfrm>
          <a:custGeom>
            <a:avLst/>
            <a:gdLst/>
            <a:ahLst/>
            <a:cxnLst/>
            <a:rect l="l" t="t" r="r" b="b"/>
            <a:pathLst>
              <a:path w="550544" h="905510">
                <a:moveTo>
                  <a:pt x="518798" y="0"/>
                </a:moveTo>
                <a:lnTo>
                  <a:pt x="48513" y="267350"/>
                </a:lnTo>
                <a:lnTo>
                  <a:pt x="14160" y="303688"/>
                </a:lnTo>
                <a:lnTo>
                  <a:pt x="0" y="351551"/>
                </a:lnTo>
                <a:lnTo>
                  <a:pt x="1524" y="870727"/>
                </a:lnTo>
                <a:lnTo>
                  <a:pt x="5375" y="890164"/>
                </a:lnTo>
                <a:lnTo>
                  <a:pt x="15859" y="901922"/>
                </a:lnTo>
                <a:lnTo>
                  <a:pt x="31367" y="905035"/>
                </a:lnTo>
                <a:lnTo>
                  <a:pt x="50292" y="898540"/>
                </a:lnTo>
                <a:lnTo>
                  <a:pt x="501650" y="637682"/>
                </a:lnTo>
                <a:lnTo>
                  <a:pt x="536003" y="601313"/>
                </a:lnTo>
                <a:lnTo>
                  <a:pt x="550163" y="553608"/>
                </a:lnTo>
                <a:lnTo>
                  <a:pt x="548767" y="34432"/>
                </a:lnTo>
                <a:lnTo>
                  <a:pt x="544841" y="14922"/>
                </a:lnTo>
                <a:lnTo>
                  <a:pt x="534320" y="3127"/>
                </a:lnTo>
                <a:lnTo>
                  <a:pt x="518798" y="0"/>
                </a:lnTo>
                <a:close/>
              </a:path>
            </a:pathLst>
          </a:custGeom>
          <a:solidFill>
            <a:srgbClr val="AAAEAE"/>
          </a:solidFill>
        </p:spPr>
        <p:txBody>
          <a:bodyPr wrap="square" lIns="0" tIns="0" rIns="0" bIns="0" rtlCol="0"/>
          <a:lstStyle/>
          <a:p>
            <a:endParaRPr/>
          </a:p>
        </p:txBody>
      </p:sp>
      <p:sp>
        <p:nvSpPr>
          <p:cNvPr id="10" name="object 10"/>
          <p:cNvSpPr/>
          <p:nvPr/>
        </p:nvSpPr>
        <p:spPr>
          <a:xfrm>
            <a:off x="1584960" y="2552844"/>
            <a:ext cx="550545" cy="905510"/>
          </a:xfrm>
          <a:custGeom>
            <a:avLst/>
            <a:gdLst/>
            <a:ahLst/>
            <a:cxnLst/>
            <a:rect l="l" t="t" r="r" b="b"/>
            <a:pathLst>
              <a:path w="550544" h="905510">
                <a:moveTo>
                  <a:pt x="518743" y="0"/>
                </a:moveTo>
                <a:lnTo>
                  <a:pt x="48514" y="267444"/>
                </a:lnTo>
                <a:lnTo>
                  <a:pt x="14208" y="303670"/>
                </a:lnTo>
                <a:lnTo>
                  <a:pt x="0" y="351518"/>
                </a:lnTo>
                <a:lnTo>
                  <a:pt x="1396" y="870694"/>
                </a:lnTo>
                <a:lnTo>
                  <a:pt x="5339" y="890166"/>
                </a:lnTo>
                <a:lnTo>
                  <a:pt x="15890" y="901888"/>
                </a:lnTo>
                <a:lnTo>
                  <a:pt x="31418" y="904966"/>
                </a:lnTo>
                <a:lnTo>
                  <a:pt x="50291" y="898507"/>
                </a:lnTo>
                <a:lnTo>
                  <a:pt x="501650" y="637522"/>
                </a:lnTo>
                <a:lnTo>
                  <a:pt x="535955" y="601295"/>
                </a:lnTo>
                <a:lnTo>
                  <a:pt x="550164" y="553448"/>
                </a:lnTo>
                <a:lnTo>
                  <a:pt x="548640" y="34272"/>
                </a:lnTo>
                <a:lnTo>
                  <a:pt x="544770" y="14799"/>
                </a:lnTo>
                <a:lnTo>
                  <a:pt x="534257" y="3077"/>
                </a:lnTo>
                <a:lnTo>
                  <a:pt x="518743" y="0"/>
                </a:lnTo>
                <a:close/>
              </a:path>
            </a:pathLst>
          </a:custGeom>
          <a:solidFill>
            <a:srgbClr val="1D9ED2"/>
          </a:solidFill>
        </p:spPr>
        <p:txBody>
          <a:bodyPr wrap="square" lIns="0" tIns="0" rIns="0" bIns="0" rtlCol="0"/>
          <a:lstStyle/>
          <a:p>
            <a:endParaRPr/>
          </a:p>
        </p:txBody>
      </p:sp>
      <p:sp>
        <p:nvSpPr>
          <p:cNvPr id="11" name="object 11"/>
          <p:cNvSpPr/>
          <p:nvPr/>
        </p:nvSpPr>
        <p:spPr>
          <a:xfrm>
            <a:off x="1584960" y="3241657"/>
            <a:ext cx="550545" cy="905510"/>
          </a:xfrm>
          <a:custGeom>
            <a:avLst/>
            <a:gdLst/>
            <a:ahLst/>
            <a:cxnLst/>
            <a:rect l="l" t="t" r="r" b="b"/>
            <a:pathLst>
              <a:path w="550544" h="905510">
                <a:moveTo>
                  <a:pt x="518743" y="0"/>
                </a:moveTo>
                <a:lnTo>
                  <a:pt x="48514" y="267352"/>
                </a:lnTo>
                <a:lnTo>
                  <a:pt x="14208" y="303722"/>
                </a:lnTo>
                <a:lnTo>
                  <a:pt x="0" y="351426"/>
                </a:lnTo>
                <a:lnTo>
                  <a:pt x="1396" y="870729"/>
                </a:lnTo>
                <a:lnTo>
                  <a:pt x="5339" y="890148"/>
                </a:lnTo>
                <a:lnTo>
                  <a:pt x="15890" y="901876"/>
                </a:lnTo>
                <a:lnTo>
                  <a:pt x="31418" y="904984"/>
                </a:lnTo>
                <a:lnTo>
                  <a:pt x="50291" y="898542"/>
                </a:lnTo>
                <a:lnTo>
                  <a:pt x="501650" y="637684"/>
                </a:lnTo>
                <a:lnTo>
                  <a:pt x="535955" y="601315"/>
                </a:lnTo>
                <a:lnTo>
                  <a:pt x="550164" y="553610"/>
                </a:lnTo>
                <a:lnTo>
                  <a:pt x="548640" y="34307"/>
                </a:lnTo>
                <a:lnTo>
                  <a:pt x="544770" y="14870"/>
                </a:lnTo>
                <a:lnTo>
                  <a:pt x="534257" y="3113"/>
                </a:lnTo>
                <a:lnTo>
                  <a:pt x="518743" y="0"/>
                </a:lnTo>
                <a:close/>
              </a:path>
            </a:pathLst>
          </a:custGeom>
          <a:solidFill>
            <a:srgbClr val="AAAEAE"/>
          </a:solidFill>
        </p:spPr>
        <p:txBody>
          <a:bodyPr wrap="square" lIns="0" tIns="0" rIns="0" bIns="0" rtlCol="0"/>
          <a:lstStyle/>
          <a:p>
            <a:endParaRPr/>
          </a:p>
        </p:txBody>
      </p:sp>
      <p:sp>
        <p:nvSpPr>
          <p:cNvPr id="12" name="object 12"/>
          <p:cNvSpPr/>
          <p:nvPr/>
        </p:nvSpPr>
        <p:spPr>
          <a:xfrm>
            <a:off x="1584960" y="3951825"/>
            <a:ext cx="550545" cy="905510"/>
          </a:xfrm>
          <a:custGeom>
            <a:avLst/>
            <a:gdLst/>
            <a:ahLst/>
            <a:cxnLst/>
            <a:rect l="l" t="t" r="r" b="b"/>
            <a:pathLst>
              <a:path w="550544" h="905510">
                <a:moveTo>
                  <a:pt x="518743" y="0"/>
                </a:moveTo>
                <a:lnTo>
                  <a:pt x="48514" y="267368"/>
                </a:lnTo>
                <a:lnTo>
                  <a:pt x="14208" y="303706"/>
                </a:lnTo>
                <a:lnTo>
                  <a:pt x="0" y="351569"/>
                </a:lnTo>
                <a:lnTo>
                  <a:pt x="1524" y="870745"/>
                </a:lnTo>
                <a:lnTo>
                  <a:pt x="5393" y="890164"/>
                </a:lnTo>
                <a:lnTo>
                  <a:pt x="15906" y="901892"/>
                </a:lnTo>
                <a:lnTo>
                  <a:pt x="31420" y="905000"/>
                </a:lnTo>
                <a:lnTo>
                  <a:pt x="50291" y="898558"/>
                </a:lnTo>
                <a:lnTo>
                  <a:pt x="501650" y="637700"/>
                </a:lnTo>
                <a:lnTo>
                  <a:pt x="535955" y="601331"/>
                </a:lnTo>
                <a:lnTo>
                  <a:pt x="550164" y="553626"/>
                </a:lnTo>
                <a:lnTo>
                  <a:pt x="548640" y="34450"/>
                </a:lnTo>
                <a:lnTo>
                  <a:pt x="544770" y="14886"/>
                </a:lnTo>
                <a:lnTo>
                  <a:pt x="534257" y="3097"/>
                </a:lnTo>
                <a:lnTo>
                  <a:pt x="518743" y="0"/>
                </a:lnTo>
                <a:close/>
              </a:path>
            </a:pathLst>
          </a:custGeom>
          <a:solidFill>
            <a:srgbClr val="F68B21"/>
          </a:solidFill>
        </p:spPr>
        <p:txBody>
          <a:bodyPr wrap="square" lIns="0" tIns="0" rIns="0" bIns="0" rtlCol="0"/>
          <a:lstStyle/>
          <a:p>
            <a:endParaRPr/>
          </a:p>
        </p:txBody>
      </p:sp>
      <p:sp>
        <p:nvSpPr>
          <p:cNvPr id="13" name="object 13"/>
          <p:cNvSpPr/>
          <p:nvPr/>
        </p:nvSpPr>
        <p:spPr>
          <a:xfrm>
            <a:off x="978408" y="2907936"/>
            <a:ext cx="551815" cy="905510"/>
          </a:xfrm>
          <a:custGeom>
            <a:avLst/>
            <a:gdLst/>
            <a:ahLst/>
            <a:cxnLst/>
            <a:rect l="l" t="t" r="r" b="b"/>
            <a:pathLst>
              <a:path w="551815" h="905510">
                <a:moveTo>
                  <a:pt x="520213" y="0"/>
                </a:moveTo>
                <a:lnTo>
                  <a:pt x="48590" y="267444"/>
                </a:lnTo>
                <a:lnTo>
                  <a:pt x="14236" y="303670"/>
                </a:lnTo>
                <a:lnTo>
                  <a:pt x="0" y="351518"/>
                </a:lnTo>
                <a:lnTo>
                  <a:pt x="1460" y="870694"/>
                </a:lnTo>
                <a:lnTo>
                  <a:pt x="5389" y="890166"/>
                </a:lnTo>
                <a:lnTo>
                  <a:pt x="15941" y="901888"/>
                </a:lnTo>
                <a:lnTo>
                  <a:pt x="31489" y="904966"/>
                </a:lnTo>
                <a:lnTo>
                  <a:pt x="50406" y="898507"/>
                </a:lnTo>
                <a:lnTo>
                  <a:pt x="503047" y="637522"/>
                </a:lnTo>
                <a:lnTo>
                  <a:pt x="537463" y="601295"/>
                </a:lnTo>
                <a:lnTo>
                  <a:pt x="551688" y="553448"/>
                </a:lnTo>
                <a:lnTo>
                  <a:pt x="550163" y="34272"/>
                </a:lnTo>
                <a:lnTo>
                  <a:pt x="546292" y="14799"/>
                </a:lnTo>
                <a:lnTo>
                  <a:pt x="535765" y="3077"/>
                </a:lnTo>
                <a:lnTo>
                  <a:pt x="520213" y="0"/>
                </a:lnTo>
                <a:close/>
              </a:path>
            </a:pathLst>
          </a:custGeom>
          <a:solidFill>
            <a:srgbClr val="AAAEAE"/>
          </a:solidFill>
        </p:spPr>
        <p:txBody>
          <a:bodyPr wrap="square" lIns="0" tIns="0" rIns="0" bIns="0" rtlCol="0"/>
          <a:lstStyle/>
          <a:p>
            <a:endParaRPr/>
          </a:p>
        </p:txBody>
      </p:sp>
      <p:sp>
        <p:nvSpPr>
          <p:cNvPr id="14" name="object 14"/>
          <p:cNvSpPr/>
          <p:nvPr/>
        </p:nvSpPr>
        <p:spPr>
          <a:xfrm>
            <a:off x="978408" y="3596802"/>
            <a:ext cx="551815" cy="905510"/>
          </a:xfrm>
          <a:custGeom>
            <a:avLst/>
            <a:gdLst/>
            <a:ahLst/>
            <a:cxnLst/>
            <a:rect l="l" t="t" r="r" b="b"/>
            <a:pathLst>
              <a:path w="551815" h="905510">
                <a:moveTo>
                  <a:pt x="520213" y="0"/>
                </a:moveTo>
                <a:lnTo>
                  <a:pt x="48590" y="267299"/>
                </a:lnTo>
                <a:lnTo>
                  <a:pt x="14236" y="303668"/>
                </a:lnTo>
                <a:lnTo>
                  <a:pt x="0" y="351373"/>
                </a:lnTo>
                <a:lnTo>
                  <a:pt x="1460" y="870676"/>
                </a:lnTo>
                <a:lnTo>
                  <a:pt x="5389" y="890113"/>
                </a:lnTo>
                <a:lnTo>
                  <a:pt x="15938" y="901870"/>
                </a:lnTo>
                <a:lnTo>
                  <a:pt x="31478" y="904984"/>
                </a:lnTo>
                <a:lnTo>
                  <a:pt x="50380" y="898489"/>
                </a:lnTo>
                <a:lnTo>
                  <a:pt x="503047" y="637631"/>
                </a:lnTo>
                <a:lnTo>
                  <a:pt x="537463" y="601261"/>
                </a:lnTo>
                <a:lnTo>
                  <a:pt x="551688" y="553557"/>
                </a:lnTo>
                <a:lnTo>
                  <a:pt x="550163" y="34254"/>
                </a:lnTo>
                <a:lnTo>
                  <a:pt x="546292" y="14835"/>
                </a:lnTo>
                <a:lnTo>
                  <a:pt x="535765" y="3107"/>
                </a:lnTo>
                <a:lnTo>
                  <a:pt x="520213" y="0"/>
                </a:lnTo>
                <a:close/>
              </a:path>
            </a:pathLst>
          </a:custGeom>
          <a:solidFill>
            <a:srgbClr val="1D9ED2"/>
          </a:solidFill>
        </p:spPr>
        <p:txBody>
          <a:bodyPr wrap="square" lIns="0" tIns="0" rIns="0" bIns="0" rtlCol="0"/>
          <a:lstStyle/>
          <a:p>
            <a:endParaRPr/>
          </a:p>
        </p:txBody>
      </p:sp>
      <p:sp>
        <p:nvSpPr>
          <p:cNvPr id="15" name="object 15"/>
          <p:cNvSpPr/>
          <p:nvPr/>
        </p:nvSpPr>
        <p:spPr>
          <a:xfrm>
            <a:off x="978408" y="4306935"/>
            <a:ext cx="551815" cy="905510"/>
          </a:xfrm>
          <a:custGeom>
            <a:avLst/>
            <a:gdLst/>
            <a:ahLst/>
            <a:cxnLst/>
            <a:rect l="l" t="t" r="r" b="b"/>
            <a:pathLst>
              <a:path w="551815" h="905510">
                <a:moveTo>
                  <a:pt x="520213" y="0"/>
                </a:moveTo>
                <a:lnTo>
                  <a:pt x="48615" y="267350"/>
                </a:lnTo>
                <a:lnTo>
                  <a:pt x="14258" y="303688"/>
                </a:lnTo>
                <a:lnTo>
                  <a:pt x="0" y="351551"/>
                </a:lnTo>
                <a:lnTo>
                  <a:pt x="1485" y="870727"/>
                </a:lnTo>
                <a:lnTo>
                  <a:pt x="5404" y="890146"/>
                </a:lnTo>
                <a:lnTo>
                  <a:pt x="15954" y="901874"/>
                </a:lnTo>
                <a:lnTo>
                  <a:pt x="31500" y="904982"/>
                </a:lnTo>
                <a:lnTo>
                  <a:pt x="50406" y="898540"/>
                </a:lnTo>
                <a:lnTo>
                  <a:pt x="503047" y="637682"/>
                </a:lnTo>
                <a:lnTo>
                  <a:pt x="537463" y="601313"/>
                </a:lnTo>
                <a:lnTo>
                  <a:pt x="551688" y="553608"/>
                </a:lnTo>
                <a:lnTo>
                  <a:pt x="550163" y="34432"/>
                </a:lnTo>
                <a:lnTo>
                  <a:pt x="546292" y="14922"/>
                </a:lnTo>
                <a:lnTo>
                  <a:pt x="535765" y="3127"/>
                </a:lnTo>
                <a:lnTo>
                  <a:pt x="520213" y="0"/>
                </a:lnTo>
                <a:close/>
              </a:path>
            </a:pathLst>
          </a:custGeom>
          <a:solidFill>
            <a:srgbClr val="D4D6D6"/>
          </a:solidFill>
        </p:spPr>
        <p:txBody>
          <a:bodyPr wrap="square" lIns="0" tIns="0" rIns="0" bIns="0" rtlCol="0"/>
          <a:lstStyle/>
          <a:p>
            <a:endParaRPr/>
          </a:p>
        </p:txBody>
      </p:sp>
      <p:sp>
        <p:nvSpPr>
          <p:cNvPr id="16" name="object 16"/>
          <p:cNvSpPr/>
          <p:nvPr/>
        </p:nvSpPr>
        <p:spPr>
          <a:xfrm>
            <a:off x="2796539" y="2197701"/>
            <a:ext cx="550545" cy="905510"/>
          </a:xfrm>
          <a:custGeom>
            <a:avLst/>
            <a:gdLst/>
            <a:ahLst/>
            <a:cxnLst/>
            <a:rect l="l" t="t" r="r" b="b"/>
            <a:pathLst>
              <a:path w="550545" h="905510">
                <a:moveTo>
                  <a:pt x="31367" y="0"/>
                </a:moveTo>
                <a:lnTo>
                  <a:pt x="15859" y="3097"/>
                </a:lnTo>
                <a:lnTo>
                  <a:pt x="5375" y="14886"/>
                </a:lnTo>
                <a:lnTo>
                  <a:pt x="1524" y="34450"/>
                </a:lnTo>
                <a:lnTo>
                  <a:pt x="0" y="553626"/>
                </a:lnTo>
                <a:lnTo>
                  <a:pt x="3758" y="577548"/>
                </a:lnTo>
                <a:lnTo>
                  <a:pt x="29610" y="622296"/>
                </a:lnTo>
                <a:lnTo>
                  <a:pt x="499872" y="898558"/>
                </a:lnTo>
                <a:lnTo>
                  <a:pt x="518796" y="905069"/>
                </a:lnTo>
                <a:lnTo>
                  <a:pt x="534304" y="901971"/>
                </a:lnTo>
                <a:lnTo>
                  <a:pt x="544788" y="890182"/>
                </a:lnTo>
                <a:lnTo>
                  <a:pt x="548639" y="870618"/>
                </a:lnTo>
                <a:lnTo>
                  <a:pt x="550163" y="351442"/>
                </a:lnTo>
                <a:lnTo>
                  <a:pt x="546405" y="327521"/>
                </a:lnTo>
                <a:lnTo>
                  <a:pt x="520553" y="282773"/>
                </a:lnTo>
                <a:lnTo>
                  <a:pt x="50292" y="6510"/>
                </a:lnTo>
                <a:lnTo>
                  <a:pt x="31367" y="0"/>
                </a:lnTo>
                <a:close/>
              </a:path>
            </a:pathLst>
          </a:custGeom>
          <a:solidFill>
            <a:srgbClr val="AAAEAE"/>
          </a:solidFill>
        </p:spPr>
        <p:txBody>
          <a:bodyPr wrap="square" lIns="0" tIns="0" rIns="0" bIns="0" rtlCol="0"/>
          <a:lstStyle/>
          <a:p>
            <a:endParaRPr/>
          </a:p>
        </p:txBody>
      </p:sp>
      <p:sp>
        <p:nvSpPr>
          <p:cNvPr id="17" name="object 17"/>
          <p:cNvSpPr/>
          <p:nvPr/>
        </p:nvSpPr>
        <p:spPr>
          <a:xfrm>
            <a:off x="2796539" y="2907901"/>
            <a:ext cx="550545" cy="905510"/>
          </a:xfrm>
          <a:custGeom>
            <a:avLst/>
            <a:gdLst/>
            <a:ahLst/>
            <a:cxnLst/>
            <a:rect l="l" t="t" r="r" b="b"/>
            <a:pathLst>
              <a:path w="550545" h="905510">
                <a:moveTo>
                  <a:pt x="31367" y="0"/>
                </a:moveTo>
                <a:lnTo>
                  <a:pt x="15859" y="3113"/>
                </a:lnTo>
                <a:lnTo>
                  <a:pt x="5375" y="14870"/>
                </a:lnTo>
                <a:lnTo>
                  <a:pt x="1524" y="34307"/>
                </a:lnTo>
                <a:lnTo>
                  <a:pt x="0" y="553610"/>
                </a:lnTo>
                <a:lnTo>
                  <a:pt x="3758" y="577480"/>
                </a:lnTo>
                <a:lnTo>
                  <a:pt x="29610" y="622315"/>
                </a:lnTo>
                <a:lnTo>
                  <a:pt x="499872" y="898542"/>
                </a:lnTo>
                <a:lnTo>
                  <a:pt x="518796" y="905035"/>
                </a:lnTo>
                <a:lnTo>
                  <a:pt x="534304" y="901908"/>
                </a:lnTo>
                <a:lnTo>
                  <a:pt x="544788" y="890113"/>
                </a:lnTo>
                <a:lnTo>
                  <a:pt x="548639" y="870602"/>
                </a:lnTo>
                <a:lnTo>
                  <a:pt x="550163" y="351426"/>
                </a:lnTo>
                <a:lnTo>
                  <a:pt x="546405" y="327503"/>
                </a:lnTo>
                <a:lnTo>
                  <a:pt x="520553" y="282703"/>
                </a:lnTo>
                <a:lnTo>
                  <a:pt x="50292" y="6494"/>
                </a:lnTo>
                <a:lnTo>
                  <a:pt x="31367" y="0"/>
                </a:lnTo>
                <a:close/>
              </a:path>
            </a:pathLst>
          </a:custGeom>
          <a:solidFill>
            <a:srgbClr val="9DD2E7"/>
          </a:solidFill>
        </p:spPr>
        <p:txBody>
          <a:bodyPr wrap="square" lIns="0" tIns="0" rIns="0" bIns="0" rtlCol="0"/>
          <a:lstStyle/>
          <a:p>
            <a:endParaRPr/>
          </a:p>
        </p:txBody>
      </p:sp>
      <p:sp>
        <p:nvSpPr>
          <p:cNvPr id="18" name="object 18"/>
          <p:cNvSpPr/>
          <p:nvPr/>
        </p:nvSpPr>
        <p:spPr>
          <a:xfrm>
            <a:off x="2796539" y="3596751"/>
            <a:ext cx="550545" cy="905510"/>
          </a:xfrm>
          <a:custGeom>
            <a:avLst/>
            <a:gdLst/>
            <a:ahLst/>
            <a:cxnLst/>
            <a:rect l="l" t="t" r="r" b="b"/>
            <a:pathLst>
              <a:path w="550545" h="905510">
                <a:moveTo>
                  <a:pt x="31367" y="0"/>
                </a:moveTo>
                <a:lnTo>
                  <a:pt x="15859" y="3127"/>
                </a:lnTo>
                <a:lnTo>
                  <a:pt x="5375" y="14922"/>
                </a:lnTo>
                <a:lnTo>
                  <a:pt x="1524" y="34432"/>
                </a:lnTo>
                <a:lnTo>
                  <a:pt x="0" y="553608"/>
                </a:lnTo>
                <a:lnTo>
                  <a:pt x="3758" y="577478"/>
                </a:lnTo>
                <a:lnTo>
                  <a:pt x="29610" y="622313"/>
                </a:lnTo>
                <a:lnTo>
                  <a:pt x="499872" y="898540"/>
                </a:lnTo>
                <a:lnTo>
                  <a:pt x="518796" y="905035"/>
                </a:lnTo>
                <a:lnTo>
                  <a:pt x="534304" y="901922"/>
                </a:lnTo>
                <a:lnTo>
                  <a:pt x="544788" y="890164"/>
                </a:lnTo>
                <a:lnTo>
                  <a:pt x="548639" y="870727"/>
                </a:lnTo>
                <a:lnTo>
                  <a:pt x="550163" y="351551"/>
                </a:lnTo>
                <a:lnTo>
                  <a:pt x="546405" y="327554"/>
                </a:lnTo>
                <a:lnTo>
                  <a:pt x="520553" y="282703"/>
                </a:lnTo>
                <a:lnTo>
                  <a:pt x="50292" y="6492"/>
                </a:lnTo>
                <a:lnTo>
                  <a:pt x="31367" y="0"/>
                </a:lnTo>
                <a:close/>
              </a:path>
            </a:pathLst>
          </a:custGeom>
          <a:solidFill>
            <a:srgbClr val="AAAEAE"/>
          </a:solidFill>
        </p:spPr>
        <p:txBody>
          <a:bodyPr wrap="square" lIns="0" tIns="0" rIns="0" bIns="0" rtlCol="0"/>
          <a:lstStyle/>
          <a:p>
            <a:endParaRPr/>
          </a:p>
        </p:txBody>
      </p:sp>
      <p:sp>
        <p:nvSpPr>
          <p:cNvPr id="19" name="object 19"/>
          <p:cNvSpPr/>
          <p:nvPr/>
        </p:nvSpPr>
        <p:spPr>
          <a:xfrm>
            <a:off x="3401567" y="2552844"/>
            <a:ext cx="550545" cy="905510"/>
          </a:xfrm>
          <a:custGeom>
            <a:avLst/>
            <a:gdLst/>
            <a:ahLst/>
            <a:cxnLst/>
            <a:rect l="l" t="t" r="r" b="b"/>
            <a:pathLst>
              <a:path w="550545" h="905510">
                <a:moveTo>
                  <a:pt x="31420" y="0"/>
                </a:moveTo>
                <a:lnTo>
                  <a:pt x="15906" y="3077"/>
                </a:lnTo>
                <a:lnTo>
                  <a:pt x="5393" y="14799"/>
                </a:lnTo>
                <a:lnTo>
                  <a:pt x="1524" y="34272"/>
                </a:lnTo>
                <a:lnTo>
                  <a:pt x="0" y="553448"/>
                </a:lnTo>
                <a:lnTo>
                  <a:pt x="3776" y="577443"/>
                </a:lnTo>
                <a:lnTo>
                  <a:pt x="29664" y="622242"/>
                </a:lnTo>
                <a:lnTo>
                  <a:pt x="499872" y="898507"/>
                </a:lnTo>
                <a:lnTo>
                  <a:pt x="518743" y="904966"/>
                </a:lnTo>
                <a:lnTo>
                  <a:pt x="534257" y="901888"/>
                </a:lnTo>
                <a:lnTo>
                  <a:pt x="544770" y="890166"/>
                </a:lnTo>
                <a:lnTo>
                  <a:pt x="548640" y="870694"/>
                </a:lnTo>
                <a:lnTo>
                  <a:pt x="550164" y="351518"/>
                </a:lnTo>
                <a:lnTo>
                  <a:pt x="546387" y="327523"/>
                </a:lnTo>
                <a:lnTo>
                  <a:pt x="520499" y="282723"/>
                </a:lnTo>
                <a:lnTo>
                  <a:pt x="50292" y="6459"/>
                </a:lnTo>
                <a:lnTo>
                  <a:pt x="31420" y="0"/>
                </a:lnTo>
                <a:close/>
              </a:path>
            </a:pathLst>
          </a:custGeom>
          <a:solidFill>
            <a:srgbClr val="F68B21"/>
          </a:solidFill>
        </p:spPr>
        <p:txBody>
          <a:bodyPr wrap="square" lIns="0" tIns="0" rIns="0" bIns="0" rtlCol="0"/>
          <a:lstStyle/>
          <a:p>
            <a:endParaRPr/>
          </a:p>
        </p:txBody>
      </p:sp>
      <p:sp>
        <p:nvSpPr>
          <p:cNvPr id="20" name="object 20"/>
          <p:cNvSpPr/>
          <p:nvPr/>
        </p:nvSpPr>
        <p:spPr>
          <a:xfrm>
            <a:off x="3401567" y="3241657"/>
            <a:ext cx="550545" cy="905510"/>
          </a:xfrm>
          <a:custGeom>
            <a:avLst/>
            <a:gdLst/>
            <a:ahLst/>
            <a:cxnLst/>
            <a:rect l="l" t="t" r="r" b="b"/>
            <a:pathLst>
              <a:path w="550545" h="905510">
                <a:moveTo>
                  <a:pt x="31420" y="0"/>
                </a:moveTo>
                <a:lnTo>
                  <a:pt x="15906" y="3113"/>
                </a:lnTo>
                <a:lnTo>
                  <a:pt x="5393" y="14870"/>
                </a:lnTo>
                <a:lnTo>
                  <a:pt x="1524" y="34307"/>
                </a:lnTo>
                <a:lnTo>
                  <a:pt x="0" y="553610"/>
                </a:lnTo>
                <a:lnTo>
                  <a:pt x="3776" y="577480"/>
                </a:lnTo>
                <a:lnTo>
                  <a:pt x="29664" y="622315"/>
                </a:lnTo>
                <a:lnTo>
                  <a:pt x="499872" y="898542"/>
                </a:lnTo>
                <a:lnTo>
                  <a:pt x="518743" y="904984"/>
                </a:lnTo>
                <a:lnTo>
                  <a:pt x="534257" y="901876"/>
                </a:lnTo>
                <a:lnTo>
                  <a:pt x="544770" y="890148"/>
                </a:lnTo>
                <a:lnTo>
                  <a:pt x="548640" y="870729"/>
                </a:lnTo>
                <a:lnTo>
                  <a:pt x="550164" y="351426"/>
                </a:lnTo>
                <a:lnTo>
                  <a:pt x="546387" y="327556"/>
                </a:lnTo>
                <a:lnTo>
                  <a:pt x="520499" y="282721"/>
                </a:lnTo>
                <a:lnTo>
                  <a:pt x="50292" y="6494"/>
                </a:lnTo>
                <a:lnTo>
                  <a:pt x="31420" y="0"/>
                </a:lnTo>
                <a:close/>
              </a:path>
            </a:pathLst>
          </a:custGeom>
          <a:solidFill>
            <a:srgbClr val="AAAEAE"/>
          </a:solidFill>
        </p:spPr>
        <p:txBody>
          <a:bodyPr wrap="square" lIns="0" tIns="0" rIns="0" bIns="0" rtlCol="0"/>
          <a:lstStyle/>
          <a:p>
            <a:endParaRPr/>
          </a:p>
        </p:txBody>
      </p:sp>
      <p:sp>
        <p:nvSpPr>
          <p:cNvPr id="21" name="object 21"/>
          <p:cNvSpPr/>
          <p:nvPr/>
        </p:nvSpPr>
        <p:spPr>
          <a:xfrm>
            <a:off x="3401567" y="3951825"/>
            <a:ext cx="550545" cy="905510"/>
          </a:xfrm>
          <a:custGeom>
            <a:avLst/>
            <a:gdLst/>
            <a:ahLst/>
            <a:cxnLst/>
            <a:rect l="l" t="t" r="r" b="b"/>
            <a:pathLst>
              <a:path w="550545" h="905510">
                <a:moveTo>
                  <a:pt x="31420" y="0"/>
                </a:moveTo>
                <a:lnTo>
                  <a:pt x="15906" y="3097"/>
                </a:lnTo>
                <a:lnTo>
                  <a:pt x="5393" y="14886"/>
                </a:lnTo>
                <a:lnTo>
                  <a:pt x="1524" y="34450"/>
                </a:lnTo>
                <a:lnTo>
                  <a:pt x="0" y="553626"/>
                </a:lnTo>
                <a:lnTo>
                  <a:pt x="3776" y="577496"/>
                </a:lnTo>
                <a:lnTo>
                  <a:pt x="29664" y="622331"/>
                </a:lnTo>
                <a:lnTo>
                  <a:pt x="499872" y="898558"/>
                </a:lnTo>
                <a:lnTo>
                  <a:pt x="518743" y="905000"/>
                </a:lnTo>
                <a:lnTo>
                  <a:pt x="534257" y="901892"/>
                </a:lnTo>
                <a:lnTo>
                  <a:pt x="544770" y="890164"/>
                </a:lnTo>
                <a:lnTo>
                  <a:pt x="548640" y="870745"/>
                </a:lnTo>
                <a:lnTo>
                  <a:pt x="550164" y="351569"/>
                </a:lnTo>
                <a:lnTo>
                  <a:pt x="546387" y="327608"/>
                </a:lnTo>
                <a:lnTo>
                  <a:pt x="520499" y="282686"/>
                </a:lnTo>
                <a:lnTo>
                  <a:pt x="50292" y="6510"/>
                </a:lnTo>
                <a:lnTo>
                  <a:pt x="31420" y="0"/>
                </a:lnTo>
                <a:close/>
              </a:path>
            </a:pathLst>
          </a:custGeom>
          <a:solidFill>
            <a:srgbClr val="F68B21"/>
          </a:solidFill>
        </p:spPr>
        <p:txBody>
          <a:bodyPr wrap="square" lIns="0" tIns="0" rIns="0" bIns="0" rtlCol="0"/>
          <a:lstStyle/>
          <a:p>
            <a:endParaRPr/>
          </a:p>
        </p:txBody>
      </p:sp>
      <p:sp>
        <p:nvSpPr>
          <p:cNvPr id="22" name="object 22"/>
          <p:cNvSpPr/>
          <p:nvPr/>
        </p:nvSpPr>
        <p:spPr>
          <a:xfrm>
            <a:off x="4003547" y="2907936"/>
            <a:ext cx="551815" cy="905510"/>
          </a:xfrm>
          <a:custGeom>
            <a:avLst/>
            <a:gdLst/>
            <a:ahLst/>
            <a:cxnLst/>
            <a:rect l="l" t="t" r="r" b="b"/>
            <a:pathLst>
              <a:path w="551814" h="905510">
                <a:moveTo>
                  <a:pt x="31474" y="0"/>
                </a:moveTo>
                <a:lnTo>
                  <a:pt x="15922" y="3077"/>
                </a:lnTo>
                <a:lnTo>
                  <a:pt x="5395" y="14799"/>
                </a:lnTo>
                <a:lnTo>
                  <a:pt x="1524" y="34272"/>
                </a:lnTo>
                <a:lnTo>
                  <a:pt x="0" y="553448"/>
                </a:lnTo>
                <a:lnTo>
                  <a:pt x="3778" y="577443"/>
                </a:lnTo>
                <a:lnTo>
                  <a:pt x="29717" y="622242"/>
                </a:lnTo>
                <a:lnTo>
                  <a:pt x="501268" y="898507"/>
                </a:lnTo>
                <a:lnTo>
                  <a:pt x="520213" y="904966"/>
                </a:lnTo>
                <a:lnTo>
                  <a:pt x="535765" y="901888"/>
                </a:lnTo>
                <a:lnTo>
                  <a:pt x="546292" y="890166"/>
                </a:lnTo>
                <a:lnTo>
                  <a:pt x="550163" y="870694"/>
                </a:lnTo>
                <a:lnTo>
                  <a:pt x="551688" y="351518"/>
                </a:lnTo>
                <a:lnTo>
                  <a:pt x="547909" y="327523"/>
                </a:lnTo>
                <a:lnTo>
                  <a:pt x="521969" y="282723"/>
                </a:lnTo>
                <a:lnTo>
                  <a:pt x="50418" y="6459"/>
                </a:lnTo>
                <a:lnTo>
                  <a:pt x="31474" y="0"/>
                </a:lnTo>
                <a:close/>
              </a:path>
            </a:pathLst>
          </a:custGeom>
          <a:solidFill>
            <a:srgbClr val="D4D6D6"/>
          </a:solidFill>
        </p:spPr>
        <p:txBody>
          <a:bodyPr wrap="square" lIns="0" tIns="0" rIns="0" bIns="0" rtlCol="0"/>
          <a:lstStyle/>
          <a:p>
            <a:endParaRPr/>
          </a:p>
        </p:txBody>
      </p:sp>
      <p:sp>
        <p:nvSpPr>
          <p:cNvPr id="23" name="object 23"/>
          <p:cNvSpPr/>
          <p:nvPr/>
        </p:nvSpPr>
        <p:spPr>
          <a:xfrm>
            <a:off x="4006596" y="3596802"/>
            <a:ext cx="551815" cy="905510"/>
          </a:xfrm>
          <a:custGeom>
            <a:avLst/>
            <a:gdLst/>
            <a:ahLst/>
            <a:cxnLst/>
            <a:rect l="l" t="t" r="r" b="b"/>
            <a:pathLst>
              <a:path w="551814" h="905510">
                <a:moveTo>
                  <a:pt x="31474" y="0"/>
                </a:moveTo>
                <a:lnTo>
                  <a:pt x="15922" y="3107"/>
                </a:lnTo>
                <a:lnTo>
                  <a:pt x="5395" y="14835"/>
                </a:lnTo>
                <a:lnTo>
                  <a:pt x="1524" y="34254"/>
                </a:lnTo>
                <a:lnTo>
                  <a:pt x="0" y="553557"/>
                </a:lnTo>
                <a:lnTo>
                  <a:pt x="3778" y="577427"/>
                </a:lnTo>
                <a:lnTo>
                  <a:pt x="29717" y="622262"/>
                </a:lnTo>
                <a:lnTo>
                  <a:pt x="501268" y="898489"/>
                </a:lnTo>
                <a:lnTo>
                  <a:pt x="520213" y="904984"/>
                </a:lnTo>
                <a:lnTo>
                  <a:pt x="535765" y="901870"/>
                </a:lnTo>
                <a:lnTo>
                  <a:pt x="546292" y="890113"/>
                </a:lnTo>
                <a:lnTo>
                  <a:pt x="550163" y="870676"/>
                </a:lnTo>
                <a:lnTo>
                  <a:pt x="551688" y="351373"/>
                </a:lnTo>
                <a:lnTo>
                  <a:pt x="547909" y="327503"/>
                </a:lnTo>
                <a:lnTo>
                  <a:pt x="521969" y="282668"/>
                </a:lnTo>
                <a:lnTo>
                  <a:pt x="50418" y="6441"/>
                </a:lnTo>
                <a:lnTo>
                  <a:pt x="31474" y="0"/>
                </a:lnTo>
                <a:close/>
              </a:path>
            </a:pathLst>
          </a:custGeom>
          <a:solidFill>
            <a:srgbClr val="1D9ED2"/>
          </a:solidFill>
        </p:spPr>
        <p:txBody>
          <a:bodyPr wrap="square" lIns="0" tIns="0" rIns="0" bIns="0" rtlCol="0"/>
          <a:lstStyle/>
          <a:p>
            <a:endParaRPr/>
          </a:p>
        </p:txBody>
      </p:sp>
      <p:sp>
        <p:nvSpPr>
          <p:cNvPr id="24" name="object 24"/>
          <p:cNvSpPr/>
          <p:nvPr/>
        </p:nvSpPr>
        <p:spPr>
          <a:xfrm>
            <a:off x="4006596" y="4306935"/>
            <a:ext cx="551815" cy="905510"/>
          </a:xfrm>
          <a:custGeom>
            <a:avLst/>
            <a:gdLst/>
            <a:ahLst/>
            <a:cxnLst/>
            <a:rect l="l" t="t" r="r" b="b"/>
            <a:pathLst>
              <a:path w="551814" h="905510">
                <a:moveTo>
                  <a:pt x="31474" y="0"/>
                </a:moveTo>
                <a:lnTo>
                  <a:pt x="15922" y="3127"/>
                </a:lnTo>
                <a:lnTo>
                  <a:pt x="5395" y="14922"/>
                </a:lnTo>
                <a:lnTo>
                  <a:pt x="1524" y="34432"/>
                </a:lnTo>
                <a:lnTo>
                  <a:pt x="0" y="553608"/>
                </a:lnTo>
                <a:lnTo>
                  <a:pt x="3778" y="577478"/>
                </a:lnTo>
                <a:lnTo>
                  <a:pt x="29717" y="622313"/>
                </a:lnTo>
                <a:lnTo>
                  <a:pt x="501268" y="898540"/>
                </a:lnTo>
                <a:lnTo>
                  <a:pt x="520160" y="904982"/>
                </a:lnTo>
                <a:lnTo>
                  <a:pt x="535717" y="901874"/>
                </a:lnTo>
                <a:lnTo>
                  <a:pt x="546274" y="890146"/>
                </a:lnTo>
                <a:lnTo>
                  <a:pt x="550163" y="870727"/>
                </a:lnTo>
                <a:lnTo>
                  <a:pt x="551688" y="351551"/>
                </a:lnTo>
                <a:lnTo>
                  <a:pt x="547891" y="327590"/>
                </a:lnTo>
                <a:lnTo>
                  <a:pt x="521916" y="282668"/>
                </a:lnTo>
                <a:lnTo>
                  <a:pt x="50418" y="6492"/>
                </a:lnTo>
                <a:lnTo>
                  <a:pt x="31474" y="0"/>
                </a:lnTo>
                <a:close/>
              </a:path>
            </a:pathLst>
          </a:custGeom>
          <a:solidFill>
            <a:srgbClr val="AAAEAE"/>
          </a:solidFill>
        </p:spPr>
        <p:txBody>
          <a:bodyPr wrap="square" lIns="0" tIns="0" rIns="0" bIns="0" rtlCol="0"/>
          <a:lstStyle/>
          <a:p>
            <a:endParaRPr/>
          </a:p>
        </p:txBody>
      </p:sp>
      <p:sp>
        <p:nvSpPr>
          <p:cNvPr id="25" name="object 25"/>
          <p:cNvSpPr/>
          <p:nvPr/>
        </p:nvSpPr>
        <p:spPr>
          <a:xfrm>
            <a:off x="3464068" y="4951476"/>
            <a:ext cx="1057910" cy="594360"/>
          </a:xfrm>
          <a:custGeom>
            <a:avLst/>
            <a:gdLst/>
            <a:ahLst/>
            <a:cxnLst/>
            <a:rect l="l" t="t" r="r" b="b"/>
            <a:pathLst>
              <a:path w="1057910" h="594360">
                <a:moveTo>
                  <a:pt x="528431" y="0"/>
                </a:moveTo>
                <a:lnTo>
                  <a:pt x="489676" y="6375"/>
                </a:lnTo>
                <a:lnTo>
                  <a:pt x="20304" y="269367"/>
                </a:lnTo>
                <a:lnTo>
                  <a:pt x="0" y="297132"/>
                </a:lnTo>
                <a:lnTo>
                  <a:pt x="5177" y="311961"/>
                </a:lnTo>
                <a:lnTo>
                  <a:pt x="479917" y="582930"/>
                </a:lnTo>
                <a:lnTo>
                  <a:pt x="529066" y="594360"/>
                </a:lnTo>
                <a:lnTo>
                  <a:pt x="542524" y="593643"/>
                </a:lnTo>
                <a:lnTo>
                  <a:pt x="1037320" y="324866"/>
                </a:lnTo>
                <a:lnTo>
                  <a:pt x="1057671" y="297227"/>
                </a:lnTo>
                <a:lnTo>
                  <a:pt x="1052607" y="282485"/>
                </a:lnTo>
                <a:lnTo>
                  <a:pt x="1037447" y="269494"/>
                </a:lnTo>
                <a:lnTo>
                  <a:pt x="581263" y="13462"/>
                </a:lnTo>
                <a:lnTo>
                  <a:pt x="577707" y="11430"/>
                </a:lnTo>
                <a:lnTo>
                  <a:pt x="566775" y="6429"/>
                </a:lnTo>
                <a:lnTo>
                  <a:pt x="554640" y="2857"/>
                </a:lnTo>
                <a:lnTo>
                  <a:pt x="541720" y="714"/>
                </a:lnTo>
                <a:lnTo>
                  <a:pt x="528431" y="0"/>
                </a:lnTo>
                <a:close/>
              </a:path>
            </a:pathLst>
          </a:custGeom>
          <a:solidFill>
            <a:srgbClr val="D4D6D6"/>
          </a:solidFill>
        </p:spPr>
        <p:txBody>
          <a:bodyPr wrap="square" lIns="0" tIns="0" rIns="0" bIns="0" rtlCol="0"/>
          <a:lstStyle/>
          <a:p>
            <a:endParaRPr/>
          </a:p>
        </p:txBody>
      </p:sp>
      <p:sp>
        <p:nvSpPr>
          <p:cNvPr id="26" name="object 26"/>
          <p:cNvSpPr/>
          <p:nvPr/>
        </p:nvSpPr>
        <p:spPr>
          <a:xfrm>
            <a:off x="2859023" y="5263896"/>
            <a:ext cx="1056640" cy="594995"/>
          </a:xfrm>
          <a:custGeom>
            <a:avLst/>
            <a:gdLst/>
            <a:ahLst/>
            <a:cxnLst/>
            <a:rect l="l" t="t" r="r" b="b"/>
            <a:pathLst>
              <a:path w="1056639" h="594995">
                <a:moveTo>
                  <a:pt x="527558" y="0"/>
                </a:moveTo>
                <a:lnTo>
                  <a:pt x="489088" y="6482"/>
                </a:lnTo>
                <a:lnTo>
                  <a:pt x="20319" y="269493"/>
                </a:lnTo>
                <a:lnTo>
                  <a:pt x="0" y="297243"/>
                </a:lnTo>
                <a:lnTo>
                  <a:pt x="5139" y="312035"/>
                </a:lnTo>
                <a:lnTo>
                  <a:pt x="479171" y="582879"/>
                </a:lnTo>
                <a:lnTo>
                  <a:pt x="528447" y="594385"/>
                </a:lnTo>
                <a:lnTo>
                  <a:pt x="540984" y="593772"/>
                </a:lnTo>
                <a:lnTo>
                  <a:pt x="1036065" y="324764"/>
                </a:lnTo>
                <a:lnTo>
                  <a:pt x="1056116" y="297072"/>
                </a:lnTo>
                <a:lnTo>
                  <a:pt x="1050978" y="282359"/>
                </a:lnTo>
                <a:lnTo>
                  <a:pt x="576961" y="11556"/>
                </a:lnTo>
                <a:lnTo>
                  <a:pt x="527558" y="0"/>
                </a:lnTo>
                <a:close/>
              </a:path>
            </a:pathLst>
          </a:custGeom>
          <a:solidFill>
            <a:srgbClr val="9DD2E7"/>
          </a:solidFill>
        </p:spPr>
        <p:txBody>
          <a:bodyPr wrap="square" lIns="0" tIns="0" rIns="0" bIns="0" rtlCol="0"/>
          <a:lstStyle/>
          <a:p>
            <a:endParaRPr/>
          </a:p>
        </p:txBody>
      </p:sp>
      <p:sp>
        <p:nvSpPr>
          <p:cNvPr id="27" name="object 27"/>
          <p:cNvSpPr/>
          <p:nvPr/>
        </p:nvSpPr>
        <p:spPr>
          <a:xfrm>
            <a:off x="2252472" y="5599176"/>
            <a:ext cx="1057910" cy="594995"/>
          </a:xfrm>
          <a:custGeom>
            <a:avLst/>
            <a:gdLst/>
            <a:ahLst/>
            <a:cxnLst/>
            <a:rect l="l" t="t" r="r" b="b"/>
            <a:pathLst>
              <a:path w="1057910" h="594995">
                <a:moveTo>
                  <a:pt x="528446" y="0"/>
                </a:moveTo>
                <a:lnTo>
                  <a:pt x="489870" y="6415"/>
                </a:lnTo>
                <a:lnTo>
                  <a:pt x="20192" y="269341"/>
                </a:lnTo>
                <a:lnTo>
                  <a:pt x="0" y="297200"/>
                </a:lnTo>
                <a:lnTo>
                  <a:pt x="5155" y="312038"/>
                </a:lnTo>
                <a:lnTo>
                  <a:pt x="479932" y="582879"/>
                </a:lnTo>
                <a:lnTo>
                  <a:pt x="529082" y="594385"/>
                </a:lnTo>
                <a:lnTo>
                  <a:pt x="542047" y="593739"/>
                </a:lnTo>
                <a:lnTo>
                  <a:pt x="1037589" y="324713"/>
                </a:lnTo>
                <a:lnTo>
                  <a:pt x="1057655" y="297033"/>
                </a:lnTo>
                <a:lnTo>
                  <a:pt x="1052520" y="282297"/>
                </a:lnTo>
                <a:lnTo>
                  <a:pt x="577667" y="11417"/>
                </a:lnTo>
                <a:lnTo>
                  <a:pt x="528446" y="0"/>
                </a:lnTo>
                <a:close/>
              </a:path>
            </a:pathLst>
          </a:custGeom>
          <a:solidFill>
            <a:srgbClr val="1D9ED2"/>
          </a:solidFill>
        </p:spPr>
        <p:txBody>
          <a:bodyPr wrap="square" lIns="0" tIns="0" rIns="0" bIns="0" rtlCol="0"/>
          <a:lstStyle/>
          <a:p>
            <a:endParaRPr/>
          </a:p>
        </p:txBody>
      </p:sp>
      <p:sp>
        <p:nvSpPr>
          <p:cNvPr id="28" name="object 28"/>
          <p:cNvSpPr/>
          <p:nvPr/>
        </p:nvSpPr>
        <p:spPr>
          <a:xfrm>
            <a:off x="2859008" y="4617720"/>
            <a:ext cx="1056640" cy="594360"/>
          </a:xfrm>
          <a:custGeom>
            <a:avLst/>
            <a:gdLst/>
            <a:ahLst/>
            <a:cxnLst/>
            <a:rect l="l" t="t" r="r" b="b"/>
            <a:pathLst>
              <a:path w="1056639" h="594360">
                <a:moveTo>
                  <a:pt x="527573" y="0"/>
                </a:moveTo>
                <a:lnTo>
                  <a:pt x="488997" y="6482"/>
                </a:lnTo>
                <a:lnTo>
                  <a:pt x="20208" y="269493"/>
                </a:lnTo>
                <a:lnTo>
                  <a:pt x="0" y="297243"/>
                </a:lnTo>
                <a:lnTo>
                  <a:pt x="5189" y="312035"/>
                </a:lnTo>
                <a:lnTo>
                  <a:pt x="479186" y="582802"/>
                </a:lnTo>
                <a:lnTo>
                  <a:pt x="528462" y="594359"/>
                </a:lnTo>
                <a:lnTo>
                  <a:pt x="541955" y="593625"/>
                </a:lnTo>
                <a:lnTo>
                  <a:pt x="1035827" y="324992"/>
                </a:lnTo>
                <a:lnTo>
                  <a:pt x="1056147" y="297148"/>
                </a:lnTo>
                <a:lnTo>
                  <a:pt x="1051044" y="282380"/>
                </a:lnTo>
                <a:lnTo>
                  <a:pt x="576214" y="11175"/>
                </a:lnTo>
                <a:lnTo>
                  <a:pt x="527573" y="0"/>
                </a:lnTo>
                <a:close/>
              </a:path>
            </a:pathLst>
          </a:custGeom>
          <a:solidFill>
            <a:srgbClr val="9DD2E7"/>
          </a:solidFill>
        </p:spPr>
        <p:txBody>
          <a:bodyPr wrap="square" lIns="0" tIns="0" rIns="0" bIns="0" rtlCol="0"/>
          <a:lstStyle/>
          <a:p>
            <a:endParaRPr/>
          </a:p>
        </p:txBody>
      </p:sp>
      <p:sp>
        <p:nvSpPr>
          <p:cNvPr id="29" name="object 29"/>
          <p:cNvSpPr/>
          <p:nvPr/>
        </p:nvSpPr>
        <p:spPr>
          <a:xfrm>
            <a:off x="2252487" y="4951476"/>
            <a:ext cx="1057910" cy="594360"/>
          </a:xfrm>
          <a:custGeom>
            <a:avLst/>
            <a:gdLst/>
            <a:ahLst/>
            <a:cxnLst/>
            <a:rect l="l" t="t" r="r" b="b"/>
            <a:pathLst>
              <a:path w="1057910" h="594360">
                <a:moveTo>
                  <a:pt x="528431" y="0"/>
                </a:moveTo>
                <a:lnTo>
                  <a:pt x="489783" y="6429"/>
                </a:lnTo>
                <a:lnTo>
                  <a:pt x="20304" y="269367"/>
                </a:lnTo>
                <a:lnTo>
                  <a:pt x="0" y="297132"/>
                </a:lnTo>
                <a:lnTo>
                  <a:pt x="5177" y="311961"/>
                </a:lnTo>
                <a:lnTo>
                  <a:pt x="479917" y="582930"/>
                </a:lnTo>
                <a:lnTo>
                  <a:pt x="529193" y="594360"/>
                </a:lnTo>
                <a:lnTo>
                  <a:pt x="542575" y="593643"/>
                </a:lnTo>
                <a:lnTo>
                  <a:pt x="1037320" y="324866"/>
                </a:lnTo>
                <a:lnTo>
                  <a:pt x="1057640" y="297164"/>
                </a:lnTo>
                <a:lnTo>
                  <a:pt x="1052500" y="282378"/>
                </a:lnTo>
                <a:lnTo>
                  <a:pt x="577707" y="11430"/>
                </a:lnTo>
                <a:lnTo>
                  <a:pt x="528431" y="0"/>
                </a:lnTo>
                <a:close/>
              </a:path>
            </a:pathLst>
          </a:custGeom>
          <a:solidFill>
            <a:srgbClr val="AAAEAE"/>
          </a:solidFill>
        </p:spPr>
        <p:txBody>
          <a:bodyPr wrap="square" lIns="0" tIns="0" rIns="0" bIns="0" rtlCol="0"/>
          <a:lstStyle/>
          <a:p>
            <a:endParaRPr/>
          </a:p>
        </p:txBody>
      </p:sp>
      <p:sp>
        <p:nvSpPr>
          <p:cNvPr id="30" name="object 30"/>
          <p:cNvSpPr/>
          <p:nvPr/>
        </p:nvSpPr>
        <p:spPr>
          <a:xfrm>
            <a:off x="1647459" y="5263896"/>
            <a:ext cx="1057910" cy="594360"/>
          </a:xfrm>
          <a:custGeom>
            <a:avLst/>
            <a:gdLst/>
            <a:ahLst/>
            <a:cxnLst/>
            <a:rect l="l" t="t" r="r" b="b"/>
            <a:pathLst>
              <a:path w="1057910" h="594360">
                <a:moveTo>
                  <a:pt x="528431" y="0"/>
                </a:moveTo>
                <a:lnTo>
                  <a:pt x="489729" y="6482"/>
                </a:lnTo>
                <a:lnTo>
                  <a:pt x="20304" y="269493"/>
                </a:lnTo>
                <a:lnTo>
                  <a:pt x="0" y="297256"/>
                </a:lnTo>
                <a:lnTo>
                  <a:pt x="5177" y="312077"/>
                </a:lnTo>
                <a:lnTo>
                  <a:pt x="480298" y="583158"/>
                </a:lnTo>
                <a:lnTo>
                  <a:pt x="529066" y="594334"/>
                </a:lnTo>
                <a:lnTo>
                  <a:pt x="542599" y="593618"/>
                </a:lnTo>
                <a:lnTo>
                  <a:pt x="1037193" y="324954"/>
                </a:lnTo>
                <a:lnTo>
                  <a:pt x="1057671" y="297159"/>
                </a:lnTo>
                <a:lnTo>
                  <a:pt x="1052552" y="282326"/>
                </a:lnTo>
                <a:lnTo>
                  <a:pt x="577834" y="11556"/>
                </a:lnTo>
                <a:lnTo>
                  <a:pt x="528431" y="0"/>
                </a:lnTo>
                <a:close/>
              </a:path>
            </a:pathLst>
          </a:custGeom>
          <a:solidFill>
            <a:srgbClr val="D4D6D6"/>
          </a:solidFill>
        </p:spPr>
        <p:txBody>
          <a:bodyPr wrap="square" lIns="0" tIns="0" rIns="0" bIns="0" rtlCol="0"/>
          <a:lstStyle/>
          <a:p>
            <a:endParaRPr/>
          </a:p>
        </p:txBody>
      </p:sp>
      <p:sp>
        <p:nvSpPr>
          <p:cNvPr id="31" name="object 31"/>
          <p:cNvSpPr/>
          <p:nvPr/>
        </p:nvSpPr>
        <p:spPr>
          <a:xfrm>
            <a:off x="2232644" y="4282440"/>
            <a:ext cx="1056640" cy="594360"/>
          </a:xfrm>
          <a:custGeom>
            <a:avLst/>
            <a:gdLst/>
            <a:ahLst/>
            <a:cxnLst/>
            <a:rect l="l" t="t" r="r" b="b"/>
            <a:pathLst>
              <a:path w="1056639" h="594360">
                <a:moveTo>
                  <a:pt x="527573" y="0"/>
                </a:moveTo>
                <a:lnTo>
                  <a:pt x="479440" y="10668"/>
                </a:lnTo>
                <a:lnTo>
                  <a:pt x="20208" y="269367"/>
                </a:lnTo>
                <a:lnTo>
                  <a:pt x="0" y="297132"/>
                </a:lnTo>
                <a:lnTo>
                  <a:pt x="5153" y="311961"/>
                </a:lnTo>
                <a:lnTo>
                  <a:pt x="479313" y="582930"/>
                </a:lnTo>
                <a:lnTo>
                  <a:pt x="528589" y="594360"/>
                </a:lnTo>
                <a:lnTo>
                  <a:pt x="542060" y="593627"/>
                </a:lnTo>
                <a:lnTo>
                  <a:pt x="1035827" y="324993"/>
                </a:lnTo>
                <a:lnTo>
                  <a:pt x="1056147" y="298180"/>
                </a:lnTo>
                <a:lnTo>
                  <a:pt x="1052008" y="283791"/>
                </a:lnTo>
                <a:lnTo>
                  <a:pt x="574055" y="9906"/>
                </a:lnTo>
                <a:lnTo>
                  <a:pt x="527573" y="0"/>
                </a:lnTo>
                <a:close/>
              </a:path>
            </a:pathLst>
          </a:custGeom>
          <a:solidFill>
            <a:srgbClr val="9DD2E7"/>
          </a:solidFill>
        </p:spPr>
        <p:txBody>
          <a:bodyPr wrap="square" lIns="0" tIns="0" rIns="0" bIns="0" rtlCol="0"/>
          <a:lstStyle/>
          <a:p>
            <a:endParaRPr/>
          </a:p>
        </p:txBody>
      </p:sp>
      <p:sp>
        <p:nvSpPr>
          <p:cNvPr id="32" name="object 32"/>
          <p:cNvSpPr/>
          <p:nvPr/>
        </p:nvSpPr>
        <p:spPr>
          <a:xfrm>
            <a:off x="1647428" y="4617720"/>
            <a:ext cx="1056640" cy="594360"/>
          </a:xfrm>
          <a:custGeom>
            <a:avLst/>
            <a:gdLst/>
            <a:ahLst/>
            <a:cxnLst/>
            <a:rect l="l" t="t" r="r" b="b"/>
            <a:pathLst>
              <a:path w="1056639" h="594360">
                <a:moveTo>
                  <a:pt x="527573" y="0"/>
                </a:moveTo>
                <a:lnTo>
                  <a:pt x="488997" y="6482"/>
                </a:lnTo>
                <a:lnTo>
                  <a:pt x="20208" y="269493"/>
                </a:lnTo>
                <a:lnTo>
                  <a:pt x="0" y="297243"/>
                </a:lnTo>
                <a:lnTo>
                  <a:pt x="5189" y="312035"/>
                </a:lnTo>
                <a:lnTo>
                  <a:pt x="479440" y="582929"/>
                </a:lnTo>
                <a:lnTo>
                  <a:pt x="528462" y="594359"/>
                </a:lnTo>
                <a:lnTo>
                  <a:pt x="541918" y="593645"/>
                </a:lnTo>
                <a:lnTo>
                  <a:pt x="1035827" y="324992"/>
                </a:lnTo>
                <a:lnTo>
                  <a:pt x="1056147" y="297243"/>
                </a:lnTo>
                <a:lnTo>
                  <a:pt x="1051044" y="282451"/>
                </a:lnTo>
                <a:lnTo>
                  <a:pt x="576976" y="11556"/>
                </a:lnTo>
                <a:lnTo>
                  <a:pt x="527573" y="0"/>
                </a:lnTo>
                <a:close/>
              </a:path>
            </a:pathLst>
          </a:custGeom>
          <a:solidFill>
            <a:srgbClr val="1D9ED2"/>
          </a:solidFill>
        </p:spPr>
        <p:txBody>
          <a:bodyPr wrap="square" lIns="0" tIns="0" rIns="0" bIns="0" rtlCol="0"/>
          <a:lstStyle/>
          <a:p>
            <a:endParaRPr/>
          </a:p>
        </p:txBody>
      </p:sp>
      <p:sp>
        <p:nvSpPr>
          <p:cNvPr id="33" name="object 33"/>
          <p:cNvSpPr/>
          <p:nvPr/>
        </p:nvSpPr>
        <p:spPr>
          <a:xfrm>
            <a:off x="1021100" y="4951476"/>
            <a:ext cx="1056640" cy="594360"/>
          </a:xfrm>
          <a:custGeom>
            <a:avLst/>
            <a:gdLst/>
            <a:ahLst/>
            <a:cxnLst/>
            <a:rect l="l" t="t" r="r" b="b"/>
            <a:pathLst>
              <a:path w="1056639" h="594360">
                <a:moveTo>
                  <a:pt x="527664" y="0"/>
                </a:moveTo>
                <a:lnTo>
                  <a:pt x="489088" y="6429"/>
                </a:lnTo>
                <a:lnTo>
                  <a:pt x="17416" y="271018"/>
                </a:lnTo>
                <a:lnTo>
                  <a:pt x="0" y="298243"/>
                </a:lnTo>
                <a:lnTo>
                  <a:pt x="5466" y="312505"/>
                </a:lnTo>
                <a:lnTo>
                  <a:pt x="479150" y="582930"/>
                </a:lnTo>
                <a:lnTo>
                  <a:pt x="528299" y="594360"/>
                </a:lnTo>
                <a:lnTo>
                  <a:pt x="541755" y="593645"/>
                </a:lnTo>
                <a:lnTo>
                  <a:pt x="1035791" y="324866"/>
                </a:lnTo>
                <a:lnTo>
                  <a:pt x="1056111" y="297164"/>
                </a:lnTo>
                <a:lnTo>
                  <a:pt x="1050971" y="282378"/>
                </a:lnTo>
                <a:lnTo>
                  <a:pt x="577067" y="11430"/>
                </a:lnTo>
                <a:lnTo>
                  <a:pt x="527664" y="0"/>
                </a:lnTo>
                <a:close/>
              </a:path>
            </a:pathLst>
          </a:custGeom>
          <a:solidFill>
            <a:srgbClr val="F68B21"/>
          </a:solidFill>
        </p:spPr>
        <p:txBody>
          <a:bodyPr wrap="square" lIns="0" tIns="0" rIns="0" bIns="0" rtlCol="0"/>
          <a:lstStyle/>
          <a:p>
            <a:endParaRPr/>
          </a:p>
        </p:txBody>
      </p:sp>
      <p:sp>
        <p:nvSpPr>
          <p:cNvPr id="34" name="object 34"/>
          <p:cNvSpPr txBox="1"/>
          <p:nvPr/>
        </p:nvSpPr>
        <p:spPr>
          <a:xfrm>
            <a:off x="7656068" y="3138551"/>
            <a:ext cx="1168400" cy="287020"/>
          </a:xfrm>
          <a:prstGeom prst="rect">
            <a:avLst/>
          </a:prstGeom>
        </p:spPr>
        <p:txBody>
          <a:bodyPr vert="horz" wrap="square" lIns="0" tIns="0" rIns="0" bIns="0" rtlCol="0">
            <a:spAutoFit/>
          </a:bodyPr>
          <a:lstStyle/>
          <a:p>
            <a:pPr marL="12700">
              <a:lnSpc>
                <a:spcPct val="100000"/>
              </a:lnSpc>
            </a:pPr>
            <a:r>
              <a:rPr sz="1800" b="1" spc="-5" dirty="0">
                <a:solidFill>
                  <a:srgbClr val="585858"/>
                </a:solidFill>
                <a:latin typeface="微软雅黑"/>
                <a:cs typeface="微软雅黑"/>
              </a:rPr>
              <a:t>区块链媒体</a:t>
            </a:r>
            <a:endParaRPr sz="1800">
              <a:latin typeface="微软雅黑"/>
              <a:cs typeface="微软雅黑"/>
            </a:endParaRPr>
          </a:p>
        </p:txBody>
      </p:sp>
      <p:sp>
        <p:nvSpPr>
          <p:cNvPr id="35" name="object 35"/>
          <p:cNvSpPr/>
          <p:nvPr/>
        </p:nvSpPr>
        <p:spPr>
          <a:xfrm>
            <a:off x="5283708" y="3951732"/>
            <a:ext cx="6024245" cy="0"/>
          </a:xfrm>
          <a:custGeom>
            <a:avLst/>
            <a:gdLst/>
            <a:ahLst/>
            <a:cxnLst/>
            <a:rect l="l" t="t" r="r" b="b"/>
            <a:pathLst>
              <a:path w="6024245">
                <a:moveTo>
                  <a:pt x="0" y="0"/>
                </a:moveTo>
                <a:lnTo>
                  <a:pt x="6023864" y="0"/>
                </a:lnTo>
              </a:path>
            </a:pathLst>
          </a:custGeom>
          <a:ln w="3175">
            <a:solidFill>
              <a:srgbClr val="BABABA"/>
            </a:solidFill>
          </a:ln>
        </p:spPr>
        <p:txBody>
          <a:bodyPr wrap="square" lIns="0" tIns="0" rIns="0" bIns="0" rtlCol="0"/>
          <a:lstStyle/>
          <a:p>
            <a:endParaRPr/>
          </a:p>
        </p:txBody>
      </p:sp>
      <p:sp>
        <p:nvSpPr>
          <p:cNvPr id="36" name="object 36"/>
          <p:cNvSpPr txBox="1"/>
          <p:nvPr/>
        </p:nvSpPr>
        <p:spPr>
          <a:xfrm>
            <a:off x="5352669" y="4666528"/>
            <a:ext cx="2341880" cy="653415"/>
          </a:xfrm>
          <a:prstGeom prst="rect">
            <a:avLst/>
          </a:prstGeom>
        </p:spPr>
        <p:txBody>
          <a:bodyPr vert="horz" wrap="square" lIns="0" tIns="0" rIns="0" bIns="0" rtlCol="0">
            <a:spAutoFit/>
          </a:bodyPr>
          <a:lstStyle/>
          <a:p>
            <a:pPr marL="457200" marR="5080" indent="-445134">
              <a:lnSpc>
                <a:spcPct val="150100"/>
              </a:lnSpc>
            </a:pPr>
            <a:r>
              <a:rPr sz="1400" dirty="0">
                <a:latin typeface="微软雅黑"/>
                <a:cs typeface="微软雅黑"/>
              </a:rPr>
              <a:t>以区块链技术及相关应</a:t>
            </a:r>
            <a:r>
              <a:rPr sz="1400" spc="-15" dirty="0">
                <a:latin typeface="微软雅黑"/>
                <a:cs typeface="微软雅黑"/>
              </a:rPr>
              <a:t>用</a:t>
            </a:r>
            <a:r>
              <a:rPr sz="1400" dirty="0">
                <a:latin typeface="微软雅黑"/>
                <a:cs typeface="微软雅黑"/>
              </a:rPr>
              <a:t>为主  要报道对象的媒体</a:t>
            </a:r>
            <a:endParaRPr sz="1400">
              <a:latin typeface="微软雅黑"/>
              <a:cs typeface="微软雅黑"/>
            </a:endParaRPr>
          </a:p>
        </p:txBody>
      </p:sp>
      <p:sp>
        <p:nvSpPr>
          <p:cNvPr id="37" name="object 37"/>
          <p:cNvSpPr txBox="1"/>
          <p:nvPr/>
        </p:nvSpPr>
        <p:spPr>
          <a:xfrm>
            <a:off x="6308597" y="4320032"/>
            <a:ext cx="431165" cy="256540"/>
          </a:xfrm>
          <a:prstGeom prst="rect">
            <a:avLst/>
          </a:prstGeom>
        </p:spPr>
        <p:txBody>
          <a:bodyPr vert="horz" wrap="square" lIns="0" tIns="0" rIns="0" bIns="0" rtlCol="0">
            <a:spAutoFit/>
          </a:bodyPr>
          <a:lstStyle/>
          <a:p>
            <a:pPr marL="12700">
              <a:lnSpc>
                <a:spcPct val="100000"/>
              </a:lnSpc>
            </a:pPr>
            <a:r>
              <a:rPr sz="1600" b="1" spc="-5" dirty="0">
                <a:solidFill>
                  <a:srgbClr val="585858"/>
                </a:solidFill>
                <a:latin typeface="微软雅黑"/>
                <a:cs typeface="微软雅黑"/>
              </a:rPr>
              <a:t>一般</a:t>
            </a:r>
            <a:endParaRPr sz="1600">
              <a:latin typeface="微软雅黑"/>
              <a:cs typeface="微软雅黑"/>
            </a:endParaRPr>
          </a:p>
        </p:txBody>
      </p:sp>
      <p:sp>
        <p:nvSpPr>
          <p:cNvPr id="38" name="object 38"/>
          <p:cNvSpPr txBox="1"/>
          <p:nvPr/>
        </p:nvSpPr>
        <p:spPr>
          <a:xfrm>
            <a:off x="8723121" y="4666528"/>
            <a:ext cx="2524760" cy="973455"/>
          </a:xfrm>
          <a:prstGeom prst="rect">
            <a:avLst/>
          </a:prstGeom>
        </p:spPr>
        <p:txBody>
          <a:bodyPr vert="horz" wrap="square" lIns="0" tIns="0" rIns="0" bIns="0" rtlCol="0">
            <a:spAutoFit/>
          </a:bodyPr>
          <a:lstStyle/>
          <a:p>
            <a:pPr marL="12700" marR="5080" algn="just">
              <a:lnSpc>
                <a:spcPct val="150100"/>
              </a:lnSpc>
            </a:pPr>
            <a:r>
              <a:rPr sz="1400" dirty="0">
                <a:latin typeface="微软雅黑"/>
                <a:cs typeface="微软雅黑"/>
              </a:rPr>
              <a:t>以区块链技术与应用为</a:t>
            </a:r>
            <a:r>
              <a:rPr sz="1400" spc="-15" dirty="0">
                <a:latin typeface="微软雅黑"/>
                <a:cs typeface="微软雅黑"/>
              </a:rPr>
              <a:t>基</a:t>
            </a:r>
            <a:r>
              <a:rPr sz="1400" dirty="0">
                <a:latin typeface="微软雅黑"/>
                <a:cs typeface="微软雅黑"/>
              </a:rPr>
              <a:t>础打造  的媒体，这个媒体可以</a:t>
            </a:r>
            <a:r>
              <a:rPr sz="1400" spc="-15" dirty="0">
                <a:latin typeface="微软雅黑"/>
                <a:cs typeface="微软雅黑"/>
              </a:rPr>
              <a:t>不</a:t>
            </a:r>
            <a:r>
              <a:rPr sz="1400" dirty="0">
                <a:latin typeface="微软雅黑"/>
                <a:cs typeface="微软雅黑"/>
              </a:rPr>
              <a:t>以区块  链技术与应用为主要报</a:t>
            </a:r>
            <a:r>
              <a:rPr sz="1400" spc="-15" dirty="0">
                <a:latin typeface="微软雅黑"/>
                <a:cs typeface="微软雅黑"/>
              </a:rPr>
              <a:t>道</a:t>
            </a:r>
            <a:r>
              <a:rPr sz="1400" dirty="0">
                <a:latin typeface="微软雅黑"/>
                <a:cs typeface="微软雅黑"/>
              </a:rPr>
              <a:t>对象。</a:t>
            </a:r>
            <a:endParaRPr sz="1400">
              <a:latin typeface="微软雅黑"/>
              <a:cs typeface="微软雅黑"/>
            </a:endParaRPr>
          </a:p>
        </p:txBody>
      </p:sp>
      <p:sp>
        <p:nvSpPr>
          <p:cNvPr id="39" name="object 39"/>
          <p:cNvSpPr txBox="1"/>
          <p:nvPr/>
        </p:nvSpPr>
        <p:spPr>
          <a:xfrm>
            <a:off x="9767443" y="4320032"/>
            <a:ext cx="431165" cy="256540"/>
          </a:xfrm>
          <a:prstGeom prst="rect">
            <a:avLst/>
          </a:prstGeom>
        </p:spPr>
        <p:txBody>
          <a:bodyPr vert="horz" wrap="square" lIns="0" tIns="0" rIns="0" bIns="0" rtlCol="0">
            <a:spAutoFit/>
          </a:bodyPr>
          <a:lstStyle/>
          <a:p>
            <a:pPr marL="12700">
              <a:lnSpc>
                <a:spcPct val="100000"/>
              </a:lnSpc>
            </a:pPr>
            <a:r>
              <a:rPr sz="1600" b="1" spc="-5" dirty="0">
                <a:solidFill>
                  <a:srgbClr val="585858"/>
                </a:solidFill>
                <a:latin typeface="微软雅黑"/>
                <a:cs typeface="微软雅黑"/>
              </a:rPr>
              <a:t>高级</a:t>
            </a:r>
            <a:endParaRPr sz="1600">
              <a:latin typeface="微软雅黑"/>
              <a:cs typeface="微软雅黑"/>
            </a:endParaRPr>
          </a:p>
        </p:txBody>
      </p:sp>
      <p:sp>
        <p:nvSpPr>
          <p:cNvPr id="40" name="object 40"/>
          <p:cNvSpPr/>
          <p:nvPr/>
        </p:nvSpPr>
        <p:spPr>
          <a:xfrm>
            <a:off x="8153400" y="4326635"/>
            <a:ext cx="0" cy="1293495"/>
          </a:xfrm>
          <a:custGeom>
            <a:avLst/>
            <a:gdLst/>
            <a:ahLst/>
            <a:cxnLst/>
            <a:rect l="l" t="t" r="r" b="b"/>
            <a:pathLst>
              <a:path h="1293495">
                <a:moveTo>
                  <a:pt x="0" y="0"/>
                </a:moveTo>
                <a:lnTo>
                  <a:pt x="0" y="1293126"/>
                </a:lnTo>
              </a:path>
            </a:pathLst>
          </a:custGeom>
          <a:ln w="3175">
            <a:solidFill>
              <a:srgbClr val="BABABA"/>
            </a:solidFill>
          </a:ln>
        </p:spPr>
        <p:txBody>
          <a:bodyPr wrap="square" lIns="0" tIns="0" rIns="0" bIns="0" rtlCol="0"/>
          <a:lstStyle/>
          <a:p>
            <a:endParaRPr/>
          </a:p>
        </p:txBody>
      </p:sp>
      <p:sp>
        <p:nvSpPr>
          <p:cNvPr id="41" name="object 41"/>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58</a:t>
            </a:fld>
            <a:endParaRPr dirty="0"/>
          </a:p>
        </p:txBody>
      </p:sp>
      <p:sp>
        <p:nvSpPr>
          <p:cNvPr id="42" name="object 42"/>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22148"/>
            <a:ext cx="771525" cy="467995"/>
          </a:xfrm>
          <a:custGeom>
            <a:avLst/>
            <a:gdLst/>
            <a:ahLst/>
            <a:cxnLst/>
            <a:rect l="l" t="t" r="r" b="b"/>
            <a:pathLst>
              <a:path w="771525" h="467994">
                <a:moveTo>
                  <a:pt x="537210" y="0"/>
                </a:moveTo>
                <a:lnTo>
                  <a:pt x="0" y="0"/>
                </a:lnTo>
                <a:lnTo>
                  <a:pt x="0" y="467868"/>
                </a:lnTo>
                <a:lnTo>
                  <a:pt x="537210" y="467868"/>
                </a:lnTo>
                <a:lnTo>
                  <a:pt x="584355" y="463113"/>
                </a:lnTo>
                <a:lnTo>
                  <a:pt x="628267" y="449478"/>
                </a:lnTo>
                <a:lnTo>
                  <a:pt x="668004" y="427905"/>
                </a:lnTo>
                <a:lnTo>
                  <a:pt x="702625" y="399335"/>
                </a:lnTo>
                <a:lnTo>
                  <a:pt x="731191" y="364711"/>
                </a:lnTo>
                <a:lnTo>
                  <a:pt x="752760" y="324975"/>
                </a:lnTo>
                <a:lnTo>
                  <a:pt x="766391" y="281068"/>
                </a:lnTo>
                <a:lnTo>
                  <a:pt x="771144" y="233934"/>
                </a:lnTo>
                <a:lnTo>
                  <a:pt x="766391" y="186799"/>
                </a:lnTo>
                <a:lnTo>
                  <a:pt x="752760" y="142892"/>
                </a:lnTo>
                <a:lnTo>
                  <a:pt x="731191" y="103156"/>
                </a:lnTo>
                <a:lnTo>
                  <a:pt x="702625" y="68532"/>
                </a:lnTo>
                <a:lnTo>
                  <a:pt x="668004" y="39962"/>
                </a:lnTo>
                <a:lnTo>
                  <a:pt x="628267" y="18389"/>
                </a:lnTo>
                <a:lnTo>
                  <a:pt x="584355" y="4754"/>
                </a:lnTo>
                <a:lnTo>
                  <a:pt x="537210" y="0"/>
                </a:lnTo>
                <a:close/>
              </a:path>
            </a:pathLst>
          </a:custGeom>
          <a:solidFill>
            <a:srgbClr val="1D9ED2"/>
          </a:solidFill>
        </p:spPr>
        <p:txBody>
          <a:bodyPr wrap="square" lIns="0" tIns="0" rIns="0" bIns="0" rtlCol="0"/>
          <a:lstStyle/>
          <a:p>
            <a:endParaRPr/>
          </a:p>
        </p:txBody>
      </p:sp>
      <p:sp>
        <p:nvSpPr>
          <p:cNvPr id="3" name="object 3"/>
          <p:cNvSpPr/>
          <p:nvPr/>
        </p:nvSpPr>
        <p:spPr>
          <a:xfrm>
            <a:off x="0" y="422148"/>
            <a:ext cx="771525" cy="467995"/>
          </a:xfrm>
          <a:custGeom>
            <a:avLst/>
            <a:gdLst/>
            <a:ahLst/>
            <a:cxnLst/>
            <a:rect l="l" t="t" r="r" b="b"/>
            <a:pathLst>
              <a:path w="771525" h="467994">
                <a:moveTo>
                  <a:pt x="771144" y="233934"/>
                </a:moveTo>
                <a:lnTo>
                  <a:pt x="766391" y="281068"/>
                </a:lnTo>
                <a:lnTo>
                  <a:pt x="752760" y="324975"/>
                </a:lnTo>
                <a:lnTo>
                  <a:pt x="731191" y="364711"/>
                </a:lnTo>
                <a:lnTo>
                  <a:pt x="702625" y="399335"/>
                </a:lnTo>
                <a:lnTo>
                  <a:pt x="668004" y="427905"/>
                </a:lnTo>
                <a:lnTo>
                  <a:pt x="628267" y="449478"/>
                </a:lnTo>
                <a:lnTo>
                  <a:pt x="584355" y="463113"/>
                </a:lnTo>
                <a:lnTo>
                  <a:pt x="537210" y="467868"/>
                </a:lnTo>
                <a:lnTo>
                  <a:pt x="0" y="467868"/>
                </a:lnTo>
                <a:lnTo>
                  <a:pt x="0" y="0"/>
                </a:lnTo>
                <a:lnTo>
                  <a:pt x="537210" y="0"/>
                </a:lnTo>
                <a:lnTo>
                  <a:pt x="584355" y="4754"/>
                </a:lnTo>
                <a:lnTo>
                  <a:pt x="628267" y="18389"/>
                </a:lnTo>
                <a:lnTo>
                  <a:pt x="668004" y="39962"/>
                </a:lnTo>
                <a:lnTo>
                  <a:pt x="702625" y="68532"/>
                </a:lnTo>
                <a:lnTo>
                  <a:pt x="731191" y="103156"/>
                </a:lnTo>
                <a:lnTo>
                  <a:pt x="752760" y="142892"/>
                </a:lnTo>
                <a:lnTo>
                  <a:pt x="766391" y="186799"/>
                </a:lnTo>
                <a:lnTo>
                  <a:pt x="771144" y="233934"/>
                </a:lnTo>
                <a:close/>
              </a:path>
            </a:pathLst>
          </a:custGeom>
          <a:ln w="12192">
            <a:solidFill>
              <a:srgbClr val="1D9ED2"/>
            </a:solidFill>
          </a:ln>
        </p:spPr>
        <p:txBody>
          <a:bodyPr wrap="square" lIns="0" tIns="0" rIns="0" bIns="0" rtlCol="0"/>
          <a:lstStyle/>
          <a:p>
            <a:endParaRPr/>
          </a:p>
        </p:txBody>
      </p:sp>
      <p:sp>
        <p:nvSpPr>
          <p:cNvPr id="4" name="object 4"/>
          <p:cNvSpPr/>
          <p:nvPr/>
        </p:nvSpPr>
        <p:spPr>
          <a:xfrm>
            <a:off x="11640311" y="6144767"/>
            <a:ext cx="551815" cy="462280"/>
          </a:xfrm>
          <a:custGeom>
            <a:avLst/>
            <a:gdLst/>
            <a:ahLst/>
            <a:cxnLst/>
            <a:rect l="l" t="t" r="r" b="b"/>
            <a:pathLst>
              <a:path w="551815" h="462279">
                <a:moveTo>
                  <a:pt x="320802" y="0"/>
                </a:moveTo>
                <a:lnTo>
                  <a:pt x="230886" y="0"/>
                </a:lnTo>
                <a:lnTo>
                  <a:pt x="184356" y="4690"/>
                </a:lnTo>
                <a:lnTo>
                  <a:pt x="141017" y="18143"/>
                </a:lnTo>
                <a:lnTo>
                  <a:pt x="101798" y="39430"/>
                </a:lnTo>
                <a:lnTo>
                  <a:pt x="67627" y="67622"/>
                </a:lnTo>
                <a:lnTo>
                  <a:pt x="39433" y="101792"/>
                </a:lnTo>
                <a:lnTo>
                  <a:pt x="18145" y="141012"/>
                </a:lnTo>
                <a:lnTo>
                  <a:pt x="4691" y="184352"/>
                </a:lnTo>
                <a:lnTo>
                  <a:pt x="0" y="230885"/>
                </a:lnTo>
                <a:lnTo>
                  <a:pt x="4691" y="277415"/>
                </a:lnTo>
                <a:lnTo>
                  <a:pt x="18145" y="320754"/>
                </a:lnTo>
                <a:lnTo>
                  <a:pt x="39433" y="359973"/>
                </a:lnTo>
                <a:lnTo>
                  <a:pt x="67627" y="394144"/>
                </a:lnTo>
                <a:lnTo>
                  <a:pt x="101798" y="422338"/>
                </a:lnTo>
                <a:lnTo>
                  <a:pt x="141017" y="443626"/>
                </a:lnTo>
                <a:lnTo>
                  <a:pt x="184356" y="457080"/>
                </a:lnTo>
                <a:lnTo>
                  <a:pt x="230886" y="461771"/>
                </a:lnTo>
                <a:lnTo>
                  <a:pt x="320802" y="461771"/>
                </a:lnTo>
                <a:lnTo>
                  <a:pt x="367331" y="457080"/>
                </a:lnTo>
                <a:lnTo>
                  <a:pt x="410670" y="443626"/>
                </a:lnTo>
                <a:lnTo>
                  <a:pt x="449889" y="422338"/>
                </a:lnTo>
                <a:lnTo>
                  <a:pt x="484060" y="394144"/>
                </a:lnTo>
                <a:lnTo>
                  <a:pt x="512254" y="359973"/>
                </a:lnTo>
                <a:lnTo>
                  <a:pt x="533542" y="320754"/>
                </a:lnTo>
                <a:lnTo>
                  <a:pt x="546996" y="277415"/>
                </a:lnTo>
                <a:lnTo>
                  <a:pt x="551688" y="230885"/>
                </a:lnTo>
                <a:lnTo>
                  <a:pt x="546996" y="184352"/>
                </a:lnTo>
                <a:lnTo>
                  <a:pt x="533542" y="141012"/>
                </a:lnTo>
                <a:lnTo>
                  <a:pt x="512254" y="101792"/>
                </a:lnTo>
                <a:lnTo>
                  <a:pt x="484060" y="67622"/>
                </a:lnTo>
                <a:lnTo>
                  <a:pt x="449889" y="39430"/>
                </a:lnTo>
                <a:lnTo>
                  <a:pt x="410670" y="18143"/>
                </a:lnTo>
                <a:lnTo>
                  <a:pt x="367331" y="4690"/>
                </a:lnTo>
                <a:lnTo>
                  <a:pt x="320802" y="0"/>
                </a:lnTo>
                <a:close/>
              </a:path>
            </a:pathLst>
          </a:custGeom>
          <a:solidFill>
            <a:srgbClr val="1D9ED2"/>
          </a:solidFill>
        </p:spPr>
        <p:txBody>
          <a:bodyPr wrap="square" lIns="0" tIns="0" rIns="0" bIns="0" rtlCol="0"/>
          <a:lstStyle/>
          <a:p>
            <a:endParaRPr/>
          </a:p>
        </p:txBody>
      </p:sp>
      <p:sp>
        <p:nvSpPr>
          <p:cNvPr id="5" name="object 5"/>
          <p:cNvSpPr/>
          <p:nvPr/>
        </p:nvSpPr>
        <p:spPr>
          <a:xfrm>
            <a:off x="11856719" y="6144767"/>
            <a:ext cx="334010" cy="462280"/>
          </a:xfrm>
          <a:custGeom>
            <a:avLst/>
            <a:gdLst/>
            <a:ahLst/>
            <a:cxnLst/>
            <a:rect l="l" t="t" r="r" b="b"/>
            <a:pathLst>
              <a:path w="334009" h="462279">
                <a:moveTo>
                  <a:pt x="0" y="461771"/>
                </a:moveTo>
                <a:lnTo>
                  <a:pt x="333755" y="461771"/>
                </a:lnTo>
                <a:lnTo>
                  <a:pt x="333755" y="0"/>
                </a:lnTo>
                <a:lnTo>
                  <a:pt x="0" y="0"/>
                </a:lnTo>
                <a:lnTo>
                  <a:pt x="0" y="461771"/>
                </a:lnTo>
                <a:close/>
              </a:path>
            </a:pathLst>
          </a:custGeom>
          <a:solidFill>
            <a:srgbClr val="1D9ED2"/>
          </a:solidFill>
        </p:spPr>
        <p:txBody>
          <a:bodyPr wrap="square" lIns="0" tIns="0" rIns="0" bIns="0" rtlCol="0"/>
          <a:lstStyle/>
          <a:p>
            <a:endParaRPr/>
          </a:p>
        </p:txBody>
      </p:sp>
      <p:sp>
        <p:nvSpPr>
          <p:cNvPr id="6" name="object 6"/>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1065002" y="443484"/>
            <a:ext cx="953769" cy="378460"/>
          </a:xfrm>
          <a:prstGeom prst="rect">
            <a:avLst/>
          </a:prstGeom>
        </p:spPr>
        <p:txBody>
          <a:bodyPr vert="horz" wrap="square" lIns="0" tIns="0" rIns="0" bIns="0" rtlCol="0">
            <a:spAutoFit/>
          </a:bodyPr>
          <a:lstStyle/>
          <a:p>
            <a:pPr marL="178435" marR="5080" indent="-16637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  媒体及社区</a:t>
            </a:r>
            <a:endParaRPr sz="1200">
              <a:latin typeface="微软雅黑"/>
              <a:cs typeface="微软雅黑"/>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媒体及社区：一般化的区块链媒体门槛低，其中社交媒体是区</a:t>
            </a:r>
          </a:p>
          <a:p>
            <a:pPr marL="12700">
              <a:lnSpc>
                <a:spcPts val="2735"/>
              </a:lnSpc>
            </a:pPr>
            <a:r>
              <a:rPr spc="-5" dirty="0"/>
              <a:t>块链资讯发布的主要途径</a:t>
            </a:r>
          </a:p>
        </p:txBody>
      </p:sp>
      <p:sp>
        <p:nvSpPr>
          <p:cNvPr id="9" name="object 9"/>
          <p:cNvSpPr txBox="1"/>
          <p:nvPr/>
        </p:nvSpPr>
        <p:spPr>
          <a:xfrm>
            <a:off x="11838558" y="6279489"/>
            <a:ext cx="20574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59</a:t>
            </a:r>
            <a:endParaRPr sz="1200">
              <a:latin typeface="微软雅黑"/>
              <a:cs typeface="微软雅黑"/>
            </a:endParaRPr>
          </a:p>
        </p:txBody>
      </p:sp>
      <p:sp>
        <p:nvSpPr>
          <p:cNvPr id="10" name="object 10"/>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11" name="object 11"/>
          <p:cNvSpPr txBox="1"/>
          <p:nvPr/>
        </p:nvSpPr>
        <p:spPr>
          <a:xfrm>
            <a:off x="1179067" y="5156453"/>
            <a:ext cx="404495" cy="165100"/>
          </a:xfrm>
          <a:prstGeom prst="rect">
            <a:avLst/>
          </a:prstGeom>
        </p:spPr>
        <p:txBody>
          <a:bodyPr vert="horz" wrap="square" lIns="0" tIns="0" rIns="0" bIns="0" rtlCol="0">
            <a:spAutoFit/>
          </a:bodyPr>
          <a:lstStyle/>
          <a:p>
            <a:pPr marL="12700">
              <a:lnSpc>
                <a:spcPct val="100000"/>
              </a:lnSpc>
            </a:pPr>
            <a:r>
              <a:rPr sz="1000" spc="20" dirty="0">
                <a:solidFill>
                  <a:srgbClr val="404040"/>
                </a:solidFill>
                <a:latin typeface="微软雅黑"/>
                <a:cs typeface="微软雅黑"/>
              </a:rPr>
              <a:t>22</a:t>
            </a:r>
            <a:r>
              <a:rPr sz="1000" spc="10" dirty="0">
                <a:solidFill>
                  <a:srgbClr val="404040"/>
                </a:solidFill>
                <a:latin typeface="微软雅黑"/>
                <a:cs typeface="微软雅黑"/>
              </a:rPr>
              <a:t>.</a:t>
            </a:r>
            <a:r>
              <a:rPr sz="1000" spc="20" dirty="0">
                <a:solidFill>
                  <a:srgbClr val="404040"/>
                </a:solidFill>
                <a:latin typeface="微软雅黑"/>
                <a:cs typeface="微软雅黑"/>
              </a:rPr>
              <a:t>5</a:t>
            </a:r>
            <a:r>
              <a:rPr sz="1000" spc="-5" dirty="0">
                <a:solidFill>
                  <a:srgbClr val="404040"/>
                </a:solidFill>
                <a:latin typeface="微软雅黑"/>
                <a:cs typeface="微软雅黑"/>
              </a:rPr>
              <a:t>%</a:t>
            </a:r>
            <a:endParaRPr sz="1000">
              <a:latin typeface="微软雅黑"/>
              <a:cs typeface="微软雅黑"/>
            </a:endParaRPr>
          </a:p>
        </p:txBody>
      </p:sp>
      <p:sp>
        <p:nvSpPr>
          <p:cNvPr id="12" name="object 12"/>
          <p:cNvSpPr txBox="1"/>
          <p:nvPr/>
        </p:nvSpPr>
        <p:spPr>
          <a:xfrm>
            <a:off x="1284224" y="4409058"/>
            <a:ext cx="301625" cy="165100"/>
          </a:xfrm>
          <a:prstGeom prst="rect">
            <a:avLst/>
          </a:prstGeom>
        </p:spPr>
        <p:txBody>
          <a:bodyPr vert="horz" wrap="square" lIns="0" tIns="0" rIns="0" bIns="0" rtlCol="0">
            <a:spAutoFit/>
          </a:bodyPr>
          <a:lstStyle/>
          <a:p>
            <a:pPr marL="12700">
              <a:lnSpc>
                <a:spcPct val="100000"/>
              </a:lnSpc>
            </a:pPr>
            <a:r>
              <a:rPr sz="1000" spc="25" dirty="0">
                <a:solidFill>
                  <a:srgbClr val="404040"/>
                </a:solidFill>
                <a:latin typeface="微软雅黑"/>
                <a:cs typeface="微软雅黑"/>
              </a:rPr>
              <a:t>45%</a:t>
            </a:r>
            <a:endParaRPr sz="1000">
              <a:latin typeface="微软雅黑"/>
              <a:cs typeface="微软雅黑"/>
            </a:endParaRPr>
          </a:p>
        </p:txBody>
      </p:sp>
      <p:sp>
        <p:nvSpPr>
          <p:cNvPr id="13" name="object 13"/>
          <p:cNvSpPr txBox="1"/>
          <p:nvPr/>
        </p:nvSpPr>
        <p:spPr>
          <a:xfrm>
            <a:off x="1179067" y="3650107"/>
            <a:ext cx="404495" cy="165100"/>
          </a:xfrm>
          <a:prstGeom prst="rect">
            <a:avLst/>
          </a:prstGeom>
        </p:spPr>
        <p:txBody>
          <a:bodyPr vert="horz" wrap="square" lIns="0" tIns="0" rIns="0" bIns="0" rtlCol="0">
            <a:spAutoFit/>
          </a:bodyPr>
          <a:lstStyle/>
          <a:p>
            <a:pPr marL="12700">
              <a:lnSpc>
                <a:spcPct val="100000"/>
              </a:lnSpc>
            </a:pPr>
            <a:r>
              <a:rPr sz="1000" spc="20" dirty="0">
                <a:solidFill>
                  <a:srgbClr val="404040"/>
                </a:solidFill>
                <a:latin typeface="微软雅黑"/>
                <a:cs typeface="微软雅黑"/>
              </a:rPr>
              <a:t>67</a:t>
            </a:r>
            <a:r>
              <a:rPr sz="1000" spc="10" dirty="0">
                <a:solidFill>
                  <a:srgbClr val="404040"/>
                </a:solidFill>
                <a:latin typeface="微软雅黑"/>
                <a:cs typeface="微软雅黑"/>
              </a:rPr>
              <a:t>.</a:t>
            </a:r>
            <a:r>
              <a:rPr sz="1000" spc="20" dirty="0">
                <a:solidFill>
                  <a:srgbClr val="404040"/>
                </a:solidFill>
                <a:latin typeface="微软雅黑"/>
                <a:cs typeface="微软雅黑"/>
              </a:rPr>
              <a:t>5</a:t>
            </a:r>
            <a:r>
              <a:rPr sz="1000" spc="-5" dirty="0">
                <a:solidFill>
                  <a:srgbClr val="404040"/>
                </a:solidFill>
                <a:latin typeface="微软雅黑"/>
                <a:cs typeface="微软雅黑"/>
              </a:rPr>
              <a:t>%</a:t>
            </a:r>
            <a:endParaRPr sz="1000">
              <a:latin typeface="微软雅黑"/>
              <a:cs typeface="微软雅黑"/>
            </a:endParaRPr>
          </a:p>
        </p:txBody>
      </p:sp>
      <p:sp>
        <p:nvSpPr>
          <p:cNvPr id="14" name="object 14"/>
          <p:cNvSpPr/>
          <p:nvPr/>
        </p:nvSpPr>
        <p:spPr>
          <a:xfrm>
            <a:off x="1697735" y="2901695"/>
            <a:ext cx="9936480" cy="3038856"/>
          </a:xfrm>
          <a:prstGeom prst="rect">
            <a:avLst/>
          </a:prstGeom>
          <a:blipFill>
            <a:blip r:embed="rId4" cstate="print"/>
            <a:stretch>
              <a:fillRect/>
            </a:stretch>
          </a:blipFill>
        </p:spPr>
        <p:txBody>
          <a:bodyPr wrap="square" lIns="0" tIns="0" rIns="0" bIns="0" rtlCol="0"/>
          <a:lstStyle/>
          <a:p>
            <a:endParaRPr/>
          </a:p>
        </p:txBody>
      </p:sp>
      <p:sp>
        <p:nvSpPr>
          <p:cNvPr id="15" name="object 15"/>
          <p:cNvSpPr txBox="1"/>
          <p:nvPr/>
        </p:nvSpPr>
        <p:spPr>
          <a:xfrm>
            <a:off x="1475613" y="5791606"/>
            <a:ext cx="9969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0</a:t>
            </a:r>
            <a:endParaRPr sz="1000">
              <a:latin typeface="微软雅黑"/>
              <a:cs typeface="微软雅黑"/>
            </a:endParaRPr>
          </a:p>
        </p:txBody>
      </p:sp>
      <p:sp>
        <p:nvSpPr>
          <p:cNvPr id="16" name="object 16"/>
          <p:cNvSpPr txBox="1"/>
          <p:nvPr/>
        </p:nvSpPr>
        <p:spPr>
          <a:xfrm>
            <a:off x="2051685" y="5981801"/>
            <a:ext cx="443230" cy="165100"/>
          </a:xfrm>
          <a:prstGeom prst="rect">
            <a:avLst/>
          </a:prstGeom>
        </p:spPr>
        <p:txBody>
          <a:bodyPr vert="horz" wrap="square" lIns="0" tIns="0" rIns="0" bIns="0" rtlCol="0">
            <a:spAutoFit/>
          </a:bodyPr>
          <a:lstStyle/>
          <a:p>
            <a:pPr marL="12700">
              <a:lnSpc>
                <a:spcPct val="100000"/>
              </a:lnSpc>
            </a:pPr>
            <a:r>
              <a:rPr sz="1000" spc="20" dirty="0">
                <a:solidFill>
                  <a:srgbClr val="404040"/>
                </a:solidFill>
                <a:latin typeface="微软雅黑"/>
                <a:cs typeface="微软雅黑"/>
              </a:rPr>
              <a:t>2018</a:t>
            </a:r>
            <a:r>
              <a:rPr sz="1000" spc="10" dirty="0">
                <a:solidFill>
                  <a:srgbClr val="404040"/>
                </a:solidFill>
                <a:latin typeface="微软雅黑"/>
                <a:cs typeface="微软雅黑"/>
              </a:rPr>
              <a:t>.</a:t>
            </a:r>
            <a:r>
              <a:rPr sz="1000" spc="-5" dirty="0">
                <a:solidFill>
                  <a:srgbClr val="404040"/>
                </a:solidFill>
                <a:latin typeface="微软雅黑"/>
                <a:cs typeface="微软雅黑"/>
              </a:rPr>
              <a:t>1</a:t>
            </a:r>
            <a:endParaRPr sz="1000">
              <a:latin typeface="微软雅黑"/>
              <a:cs typeface="微软雅黑"/>
            </a:endParaRPr>
          </a:p>
        </p:txBody>
      </p:sp>
      <p:sp>
        <p:nvSpPr>
          <p:cNvPr id="17" name="object 17"/>
          <p:cNvSpPr txBox="1"/>
          <p:nvPr/>
        </p:nvSpPr>
        <p:spPr>
          <a:xfrm>
            <a:off x="10322179" y="5981801"/>
            <a:ext cx="443230" cy="165100"/>
          </a:xfrm>
          <a:prstGeom prst="rect">
            <a:avLst/>
          </a:prstGeom>
        </p:spPr>
        <p:txBody>
          <a:bodyPr vert="horz" wrap="square" lIns="0" tIns="0" rIns="0" bIns="0" rtlCol="0">
            <a:spAutoFit/>
          </a:bodyPr>
          <a:lstStyle/>
          <a:p>
            <a:pPr marL="12700">
              <a:lnSpc>
                <a:spcPct val="100000"/>
              </a:lnSpc>
            </a:pPr>
            <a:r>
              <a:rPr sz="1000" spc="20" dirty="0">
                <a:solidFill>
                  <a:srgbClr val="404040"/>
                </a:solidFill>
                <a:latin typeface="微软雅黑"/>
                <a:cs typeface="微软雅黑"/>
              </a:rPr>
              <a:t>2018</a:t>
            </a:r>
            <a:r>
              <a:rPr sz="1000" spc="10" dirty="0">
                <a:solidFill>
                  <a:srgbClr val="404040"/>
                </a:solidFill>
                <a:latin typeface="微软雅黑"/>
                <a:cs typeface="微软雅黑"/>
              </a:rPr>
              <a:t>.</a:t>
            </a:r>
            <a:r>
              <a:rPr sz="1000" spc="-5" dirty="0">
                <a:solidFill>
                  <a:srgbClr val="404040"/>
                </a:solidFill>
                <a:latin typeface="微软雅黑"/>
                <a:cs typeface="微软雅黑"/>
              </a:rPr>
              <a:t>9</a:t>
            </a:r>
            <a:endParaRPr sz="1000">
              <a:latin typeface="微软雅黑"/>
              <a:cs typeface="微软雅黑"/>
            </a:endParaRPr>
          </a:p>
        </p:txBody>
      </p:sp>
      <p:sp>
        <p:nvSpPr>
          <p:cNvPr id="18" name="object 18"/>
          <p:cNvSpPr/>
          <p:nvPr/>
        </p:nvSpPr>
        <p:spPr>
          <a:xfrm>
            <a:off x="4676394" y="6284214"/>
            <a:ext cx="140335" cy="0"/>
          </a:xfrm>
          <a:custGeom>
            <a:avLst/>
            <a:gdLst/>
            <a:ahLst/>
            <a:cxnLst/>
            <a:rect l="l" t="t" r="r" b="b"/>
            <a:pathLst>
              <a:path w="140335">
                <a:moveTo>
                  <a:pt x="0" y="0"/>
                </a:moveTo>
                <a:lnTo>
                  <a:pt x="140208" y="0"/>
                </a:lnTo>
              </a:path>
            </a:pathLst>
          </a:custGeom>
          <a:ln w="25908">
            <a:solidFill>
              <a:srgbClr val="1D9ED2"/>
            </a:solidFill>
          </a:ln>
        </p:spPr>
        <p:txBody>
          <a:bodyPr wrap="square" lIns="0" tIns="0" rIns="0" bIns="0" rtlCol="0"/>
          <a:lstStyle/>
          <a:p>
            <a:endParaRPr/>
          </a:p>
        </p:txBody>
      </p:sp>
      <p:sp>
        <p:nvSpPr>
          <p:cNvPr id="19" name="object 19"/>
          <p:cNvSpPr txBox="1"/>
          <p:nvPr/>
        </p:nvSpPr>
        <p:spPr>
          <a:xfrm>
            <a:off x="4835144" y="6202781"/>
            <a:ext cx="53149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社交媒体</a:t>
            </a:r>
            <a:endParaRPr sz="1000">
              <a:latin typeface="微软雅黑"/>
              <a:cs typeface="微软雅黑"/>
            </a:endParaRPr>
          </a:p>
        </p:txBody>
      </p:sp>
      <p:sp>
        <p:nvSpPr>
          <p:cNvPr id="20" name="object 20"/>
          <p:cNvSpPr/>
          <p:nvPr/>
        </p:nvSpPr>
        <p:spPr>
          <a:xfrm>
            <a:off x="5452109" y="6284214"/>
            <a:ext cx="140335" cy="0"/>
          </a:xfrm>
          <a:custGeom>
            <a:avLst/>
            <a:gdLst/>
            <a:ahLst/>
            <a:cxnLst/>
            <a:rect l="l" t="t" r="r" b="b"/>
            <a:pathLst>
              <a:path w="140335">
                <a:moveTo>
                  <a:pt x="0" y="0"/>
                </a:moveTo>
                <a:lnTo>
                  <a:pt x="140208" y="0"/>
                </a:lnTo>
              </a:path>
            </a:pathLst>
          </a:custGeom>
          <a:ln w="25908">
            <a:solidFill>
              <a:srgbClr val="F68B21"/>
            </a:solidFill>
          </a:ln>
        </p:spPr>
        <p:txBody>
          <a:bodyPr wrap="square" lIns="0" tIns="0" rIns="0" bIns="0" rtlCol="0"/>
          <a:lstStyle/>
          <a:p>
            <a:endParaRPr/>
          </a:p>
        </p:txBody>
      </p:sp>
      <p:sp>
        <p:nvSpPr>
          <p:cNvPr id="21" name="object 21"/>
          <p:cNvSpPr txBox="1"/>
          <p:nvPr/>
        </p:nvSpPr>
        <p:spPr>
          <a:xfrm>
            <a:off x="5611114" y="6202781"/>
            <a:ext cx="53149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传统媒体</a:t>
            </a:r>
            <a:endParaRPr sz="1000">
              <a:latin typeface="微软雅黑"/>
              <a:cs typeface="微软雅黑"/>
            </a:endParaRPr>
          </a:p>
        </p:txBody>
      </p:sp>
      <p:sp>
        <p:nvSpPr>
          <p:cNvPr id="22" name="object 22"/>
          <p:cNvSpPr/>
          <p:nvPr/>
        </p:nvSpPr>
        <p:spPr>
          <a:xfrm>
            <a:off x="6227826" y="6284214"/>
            <a:ext cx="140335" cy="0"/>
          </a:xfrm>
          <a:custGeom>
            <a:avLst/>
            <a:gdLst/>
            <a:ahLst/>
            <a:cxnLst/>
            <a:rect l="l" t="t" r="r" b="b"/>
            <a:pathLst>
              <a:path w="140335">
                <a:moveTo>
                  <a:pt x="0" y="0"/>
                </a:moveTo>
                <a:lnTo>
                  <a:pt x="140208" y="0"/>
                </a:lnTo>
              </a:path>
            </a:pathLst>
          </a:custGeom>
          <a:ln w="25908">
            <a:solidFill>
              <a:srgbClr val="5FC949"/>
            </a:solidFill>
          </a:ln>
        </p:spPr>
        <p:txBody>
          <a:bodyPr wrap="square" lIns="0" tIns="0" rIns="0" bIns="0" rtlCol="0"/>
          <a:lstStyle/>
          <a:p>
            <a:endParaRPr/>
          </a:p>
        </p:txBody>
      </p:sp>
      <p:sp>
        <p:nvSpPr>
          <p:cNvPr id="23" name="object 23"/>
          <p:cNvSpPr txBox="1"/>
          <p:nvPr/>
        </p:nvSpPr>
        <p:spPr>
          <a:xfrm>
            <a:off x="6186932" y="5981801"/>
            <a:ext cx="731520" cy="386080"/>
          </a:xfrm>
          <a:prstGeom prst="rect">
            <a:avLst/>
          </a:prstGeom>
        </p:spPr>
        <p:txBody>
          <a:bodyPr vert="horz" wrap="square" lIns="0" tIns="0" rIns="0" bIns="0" rtlCol="0">
            <a:spAutoFit/>
          </a:bodyPr>
          <a:lstStyle/>
          <a:p>
            <a:pPr marL="12700">
              <a:lnSpc>
                <a:spcPct val="100000"/>
              </a:lnSpc>
            </a:pPr>
            <a:r>
              <a:rPr sz="1000" spc="15" dirty="0">
                <a:solidFill>
                  <a:srgbClr val="404040"/>
                </a:solidFill>
                <a:latin typeface="微软雅黑"/>
                <a:cs typeface="微软雅黑"/>
              </a:rPr>
              <a:t>2018.3</a:t>
            </a:r>
            <a:endParaRPr sz="1000">
              <a:latin typeface="微软雅黑"/>
              <a:cs typeface="微软雅黑"/>
            </a:endParaRPr>
          </a:p>
          <a:p>
            <a:pPr marL="212090">
              <a:lnSpc>
                <a:spcPct val="100000"/>
              </a:lnSpc>
              <a:spcBef>
                <a:spcPts val="540"/>
              </a:spcBef>
            </a:pPr>
            <a:r>
              <a:rPr sz="1000" spc="-5" dirty="0">
                <a:solidFill>
                  <a:srgbClr val="404040"/>
                </a:solidFill>
                <a:latin typeface="微软雅黑"/>
                <a:cs typeface="微软雅黑"/>
              </a:rPr>
              <a:t>垂直媒体</a:t>
            </a:r>
            <a:endParaRPr sz="1000">
              <a:latin typeface="微软雅黑"/>
              <a:cs typeface="微软雅黑"/>
            </a:endParaRPr>
          </a:p>
        </p:txBody>
      </p:sp>
      <p:sp>
        <p:nvSpPr>
          <p:cNvPr id="24" name="object 24"/>
          <p:cNvSpPr txBox="1"/>
          <p:nvPr/>
        </p:nvSpPr>
        <p:spPr>
          <a:xfrm>
            <a:off x="7162545" y="6202781"/>
            <a:ext cx="40513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自媒体</a:t>
            </a:r>
            <a:endParaRPr sz="1000">
              <a:latin typeface="微软雅黑"/>
              <a:cs typeface="微软雅黑"/>
            </a:endParaRPr>
          </a:p>
        </p:txBody>
      </p:sp>
      <p:sp>
        <p:nvSpPr>
          <p:cNvPr id="25" name="object 25"/>
          <p:cNvSpPr txBox="1"/>
          <p:nvPr/>
        </p:nvSpPr>
        <p:spPr>
          <a:xfrm>
            <a:off x="829767" y="1510157"/>
            <a:ext cx="10806430" cy="1546225"/>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一般化的区块链媒体，门槛极低，任何人都可以做，他们是区块链技术的旁观者而不是参与者。这样的区块链媒体的内容生成、验证、</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分发、保全，可以与区块链技术与应用完全无关，主要有社交媒体、传统媒体、垂直媒体和自媒体。</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05" dirty="0">
                <a:solidFill>
                  <a:srgbClr val="1D9ED2"/>
                </a:solidFill>
                <a:latin typeface="Arial Unicode MS"/>
                <a:cs typeface="Arial Unicode MS"/>
              </a:rPr>
              <a:t> </a:t>
            </a:r>
            <a:r>
              <a:rPr sz="1400" dirty="0">
                <a:solidFill>
                  <a:srgbClr val="585858"/>
                </a:solidFill>
                <a:latin typeface="微软雅黑"/>
                <a:cs typeface="微软雅黑"/>
              </a:rPr>
              <a:t>初期区块链资讯的发布途径主要通过传统媒体但占比一直下降；社交媒体表现较为强势，占比一直提升，稳定在80%左右。</a:t>
            </a:r>
            <a:endParaRPr sz="1400">
              <a:latin typeface="微软雅黑"/>
              <a:cs typeface="微软雅黑"/>
            </a:endParaRPr>
          </a:p>
          <a:p>
            <a:pPr>
              <a:lnSpc>
                <a:spcPct val="100000"/>
              </a:lnSpc>
              <a:spcBef>
                <a:spcPts val="33"/>
              </a:spcBef>
            </a:pPr>
            <a:endParaRPr sz="1250">
              <a:latin typeface="Times New Roman"/>
              <a:cs typeface="Times New Roman"/>
            </a:endParaRPr>
          </a:p>
          <a:p>
            <a:pPr marL="3058795">
              <a:lnSpc>
                <a:spcPct val="100000"/>
              </a:lnSpc>
            </a:pPr>
            <a:r>
              <a:rPr sz="1400" dirty="0">
                <a:solidFill>
                  <a:srgbClr val="585858"/>
                </a:solidFill>
                <a:latin typeface="微软雅黑"/>
                <a:cs typeface="微软雅黑"/>
              </a:rPr>
              <a:t>亿欧智库：2018年区块链各类媒体资讯数据发布占比趋势</a:t>
            </a:r>
            <a:endParaRPr sz="1400">
              <a:latin typeface="微软雅黑"/>
              <a:cs typeface="微软雅黑"/>
            </a:endParaRPr>
          </a:p>
          <a:p>
            <a:pPr marL="466725">
              <a:lnSpc>
                <a:spcPct val="100000"/>
              </a:lnSpc>
              <a:spcBef>
                <a:spcPts val="1000"/>
              </a:spcBef>
            </a:pPr>
            <a:r>
              <a:rPr sz="1000" spc="30" dirty="0">
                <a:solidFill>
                  <a:srgbClr val="404040"/>
                </a:solidFill>
                <a:latin typeface="微软雅黑"/>
                <a:cs typeface="微软雅黑"/>
              </a:rPr>
              <a:t>90%</a:t>
            </a:r>
            <a:endParaRPr sz="1000">
              <a:latin typeface="微软雅黑"/>
              <a:cs typeface="微软雅黑"/>
            </a:endParaRPr>
          </a:p>
        </p:txBody>
      </p:sp>
      <p:sp>
        <p:nvSpPr>
          <p:cNvPr id="26" name="object 26"/>
          <p:cNvSpPr txBox="1"/>
          <p:nvPr/>
        </p:nvSpPr>
        <p:spPr>
          <a:xfrm>
            <a:off x="78739" y="6338823"/>
            <a:ext cx="1390650" cy="467359"/>
          </a:xfrm>
          <a:prstGeom prst="rect">
            <a:avLst/>
          </a:prstGeom>
        </p:spPr>
        <p:txBody>
          <a:bodyPr vert="horz" wrap="square" lIns="0" tIns="0" rIns="0" bIns="0" rtlCol="0">
            <a:spAutoFit/>
          </a:bodyPr>
          <a:lstStyle/>
          <a:p>
            <a:pPr marL="97155">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a:p>
            <a:pPr marL="12700">
              <a:lnSpc>
                <a:spcPct val="100000"/>
              </a:lnSpc>
              <a:spcBef>
                <a:spcPts val="640"/>
              </a:spcBef>
            </a:pPr>
            <a:r>
              <a:rPr sz="1050" i="1" spc="-55" dirty="0">
                <a:latin typeface="微软雅黑"/>
                <a:cs typeface="微软雅黑"/>
              </a:rPr>
              <a:t>来源：链塔智库</a:t>
            </a:r>
            <a:endParaRPr sz="1050">
              <a:latin typeface="微软雅黑"/>
              <a:cs typeface="微软雅黑"/>
            </a:endParaRPr>
          </a:p>
        </p:txBody>
      </p:sp>
      <p:sp>
        <p:nvSpPr>
          <p:cNvPr id="27" name="object 27"/>
          <p:cNvSpPr/>
          <p:nvPr/>
        </p:nvSpPr>
        <p:spPr>
          <a:xfrm>
            <a:off x="6973006" y="6271099"/>
            <a:ext cx="141351" cy="19950"/>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dirty="0"/>
              <a:t>服务篇——脚踏实地，无问西东</a:t>
            </a:r>
          </a:p>
        </p:txBody>
      </p:sp>
      <p:sp>
        <p:nvSpPr>
          <p:cNvPr id="4" name="object 4"/>
          <p:cNvSpPr txBox="1"/>
          <p:nvPr/>
        </p:nvSpPr>
        <p:spPr>
          <a:xfrm>
            <a:off x="4398009" y="1663827"/>
            <a:ext cx="1040765" cy="317500"/>
          </a:xfrm>
          <a:prstGeom prst="rect">
            <a:avLst/>
          </a:prstGeom>
        </p:spPr>
        <p:txBody>
          <a:bodyPr vert="horz" wrap="square" lIns="0" tIns="0" rIns="0" bIns="0" rtlCol="0">
            <a:spAutoFit/>
          </a:bodyPr>
          <a:lstStyle/>
          <a:p>
            <a:pPr marL="12700">
              <a:lnSpc>
                <a:spcPct val="100000"/>
              </a:lnSpc>
            </a:pPr>
            <a:r>
              <a:rPr sz="2000" spc="10" dirty="0">
                <a:solidFill>
                  <a:srgbClr val="7E8793"/>
                </a:solidFill>
                <a:latin typeface="微软雅黑"/>
                <a:cs typeface="微软雅黑"/>
              </a:rPr>
              <a:t>本章</a:t>
            </a:r>
            <a:r>
              <a:rPr sz="2000" spc="-25" dirty="0">
                <a:solidFill>
                  <a:srgbClr val="7E8793"/>
                </a:solidFill>
                <a:latin typeface="微软雅黑"/>
                <a:cs typeface="微软雅黑"/>
              </a:rPr>
              <a:t>要点</a:t>
            </a:r>
            <a:endParaRPr sz="2000">
              <a:latin typeface="微软雅黑"/>
              <a:cs typeface="微软雅黑"/>
            </a:endParaRPr>
          </a:p>
        </p:txBody>
      </p:sp>
      <p:sp>
        <p:nvSpPr>
          <p:cNvPr id="5" name="object 5"/>
          <p:cNvSpPr/>
          <p:nvPr/>
        </p:nvSpPr>
        <p:spPr>
          <a:xfrm>
            <a:off x="4269485" y="5644134"/>
            <a:ext cx="1664335" cy="0"/>
          </a:xfrm>
          <a:custGeom>
            <a:avLst/>
            <a:gdLst/>
            <a:ahLst/>
            <a:cxnLst/>
            <a:rect l="l" t="t" r="r" b="b"/>
            <a:pathLst>
              <a:path w="1664335">
                <a:moveTo>
                  <a:pt x="0" y="0"/>
                </a:moveTo>
                <a:lnTo>
                  <a:pt x="1663827" y="0"/>
                </a:lnTo>
              </a:path>
            </a:pathLst>
          </a:custGeom>
          <a:ln w="38100">
            <a:solidFill>
              <a:srgbClr val="F68B21"/>
            </a:solidFill>
          </a:ln>
        </p:spPr>
        <p:txBody>
          <a:bodyPr wrap="square" lIns="0" tIns="0" rIns="0" bIns="0" rtlCol="0"/>
          <a:lstStyle/>
          <a:p>
            <a:endParaRPr/>
          </a:p>
        </p:txBody>
      </p:sp>
      <p:sp>
        <p:nvSpPr>
          <p:cNvPr id="6" name="object 6"/>
          <p:cNvSpPr txBox="1"/>
          <p:nvPr/>
        </p:nvSpPr>
        <p:spPr>
          <a:xfrm>
            <a:off x="4274311" y="5723229"/>
            <a:ext cx="1492250" cy="561340"/>
          </a:xfrm>
          <a:prstGeom prst="rect">
            <a:avLst/>
          </a:prstGeom>
        </p:spPr>
        <p:txBody>
          <a:bodyPr vert="horz" wrap="square" lIns="0" tIns="0" rIns="0" bIns="0" rtlCol="0">
            <a:spAutoFit/>
          </a:bodyPr>
          <a:lstStyle/>
          <a:p>
            <a:pPr marL="12700" marR="5080" algn="just">
              <a:lnSpc>
                <a:spcPct val="100000"/>
              </a:lnSpc>
            </a:pPr>
            <a:r>
              <a:rPr sz="1200" spc="90" dirty="0">
                <a:solidFill>
                  <a:srgbClr val="585858"/>
                </a:solidFill>
                <a:latin typeface="微软雅黑"/>
                <a:cs typeface="微软雅黑"/>
              </a:rPr>
              <a:t>在底层平台的</a:t>
            </a:r>
            <a:r>
              <a:rPr sz="1200" spc="80" dirty="0">
                <a:solidFill>
                  <a:srgbClr val="585858"/>
                </a:solidFill>
                <a:latin typeface="微软雅黑"/>
                <a:cs typeface="微软雅黑"/>
              </a:rPr>
              <a:t>基</a:t>
            </a:r>
            <a:r>
              <a:rPr sz="1200" spc="90" dirty="0">
                <a:solidFill>
                  <a:srgbClr val="585858"/>
                </a:solidFill>
                <a:latin typeface="微软雅黑"/>
                <a:cs typeface="微软雅黑"/>
              </a:rPr>
              <a:t>础</a:t>
            </a:r>
            <a:r>
              <a:rPr sz="1200" dirty="0">
                <a:solidFill>
                  <a:srgbClr val="585858"/>
                </a:solidFill>
                <a:latin typeface="微软雅黑"/>
                <a:cs typeface="微软雅黑"/>
              </a:rPr>
              <a:t>上  </a:t>
            </a:r>
            <a:r>
              <a:rPr sz="1200" spc="90" dirty="0">
                <a:solidFill>
                  <a:srgbClr val="585858"/>
                </a:solidFill>
                <a:latin typeface="微软雅黑"/>
                <a:cs typeface="微软雅黑"/>
              </a:rPr>
              <a:t>进行扩展，可</a:t>
            </a:r>
            <a:r>
              <a:rPr sz="1200" spc="80" dirty="0">
                <a:solidFill>
                  <a:srgbClr val="585858"/>
                </a:solidFill>
                <a:latin typeface="微软雅黑"/>
                <a:cs typeface="微软雅黑"/>
              </a:rPr>
              <a:t>分</a:t>
            </a:r>
            <a:r>
              <a:rPr sz="1200" spc="90" dirty="0">
                <a:solidFill>
                  <a:srgbClr val="585858"/>
                </a:solidFill>
                <a:latin typeface="微软雅黑"/>
                <a:cs typeface="微软雅黑"/>
              </a:rPr>
              <a:t>为</a:t>
            </a:r>
            <a:r>
              <a:rPr sz="1200" dirty="0">
                <a:solidFill>
                  <a:srgbClr val="585858"/>
                </a:solidFill>
                <a:latin typeface="微软雅黑"/>
                <a:cs typeface="微软雅黑"/>
              </a:rPr>
              <a:t>通  </a:t>
            </a:r>
            <a:r>
              <a:rPr sz="1200" spc="90" dirty="0">
                <a:solidFill>
                  <a:srgbClr val="585858"/>
                </a:solidFill>
                <a:latin typeface="微软雅黑"/>
                <a:cs typeface="微软雅黑"/>
              </a:rPr>
              <a:t>用解决方案和</a:t>
            </a:r>
            <a:r>
              <a:rPr sz="1200" spc="80" dirty="0">
                <a:solidFill>
                  <a:srgbClr val="585858"/>
                </a:solidFill>
                <a:latin typeface="微软雅黑"/>
                <a:cs typeface="微软雅黑"/>
              </a:rPr>
              <a:t>定</a:t>
            </a:r>
            <a:r>
              <a:rPr sz="1200" spc="90" dirty="0">
                <a:solidFill>
                  <a:srgbClr val="585858"/>
                </a:solidFill>
                <a:latin typeface="微软雅黑"/>
                <a:cs typeface="微软雅黑"/>
              </a:rPr>
              <a:t>制</a:t>
            </a:r>
            <a:r>
              <a:rPr sz="1200" dirty="0">
                <a:solidFill>
                  <a:srgbClr val="585858"/>
                </a:solidFill>
                <a:latin typeface="微软雅黑"/>
                <a:cs typeface="微软雅黑"/>
              </a:rPr>
              <a:t>化</a:t>
            </a:r>
            <a:endParaRPr sz="1200">
              <a:latin typeface="微软雅黑"/>
              <a:cs typeface="微软雅黑"/>
            </a:endParaRPr>
          </a:p>
        </p:txBody>
      </p:sp>
      <p:sp>
        <p:nvSpPr>
          <p:cNvPr id="7" name="object 7"/>
          <p:cNvSpPr/>
          <p:nvPr/>
        </p:nvSpPr>
        <p:spPr>
          <a:xfrm>
            <a:off x="6092190" y="5644134"/>
            <a:ext cx="1662430" cy="0"/>
          </a:xfrm>
          <a:custGeom>
            <a:avLst/>
            <a:gdLst/>
            <a:ahLst/>
            <a:cxnLst/>
            <a:rect l="l" t="t" r="r" b="b"/>
            <a:pathLst>
              <a:path w="1662429">
                <a:moveTo>
                  <a:pt x="0" y="0"/>
                </a:moveTo>
                <a:lnTo>
                  <a:pt x="1662303" y="0"/>
                </a:lnTo>
              </a:path>
            </a:pathLst>
          </a:custGeom>
          <a:ln w="38100">
            <a:solidFill>
              <a:srgbClr val="F68B21"/>
            </a:solidFill>
          </a:ln>
        </p:spPr>
        <p:txBody>
          <a:bodyPr wrap="square" lIns="0" tIns="0" rIns="0" bIns="0" rtlCol="0"/>
          <a:lstStyle/>
          <a:p>
            <a:endParaRPr/>
          </a:p>
        </p:txBody>
      </p:sp>
      <p:sp>
        <p:nvSpPr>
          <p:cNvPr id="8" name="object 8"/>
          <p:cNvSpPr txBox="1"/>
          <p:nvPr/>
        </p:nvSpPr>
        <p:spPr>
          <a:xfrm>
            <a:off x="6085459" y="5710366"/>
            <a:ext cx="1534160" cy="595630"/>
          </a:xfrm>
          <a:prstGeom prst="rect">
            <a:avLst/>
          </a:prstGeom>
        </p:spPr>
        <p:txBody>
          <a:bodyPr vert="horz" wrap="square" lIns="0" tIns="0" rIns="0" bIns="0" rtlCol="0">
            <a:spAutoFit/>
          </a:bodyPr>
          <a:lstStyle/>
          <a:p>
            <a:pPr marL="12700" marR="5080" algn="just">
              <a:lnSpc>
                <a:spcPct val="106200"/>
              </a:lnSpc>
            </a:pPr>
            <a:r>
              <a:rPr sz="1200" spc="-15" dirty="0">
                <a:solidFill>
                  <a:srgbClr val="585858"/>
                </a:solidFill>
                <a:latin typeface="微软雅黑"/>
                <a:cs typeface="微软雅黑"/>
              </a:rPr>
              <a:t>区块链信息安全任重而  道远，区块链企业需提  高安全意识，做好安全</a:t>
            </a:r>
            <a:endParaRPr sz="1200">
              <a:latin typeface="微软雅黑"/>
              <a:cs typeface="微软雅黑"/>
            </a:endParaRPr>
          </a:p>
        </p:txBody>
      </p:sp>
      <p:sp>
        <p:nvSpPr>
          <p:cNvPr id="9" name="object 9"/>
          <p:cNvSpPr/>
          <p:nvPr/>
        </p:nvSpPr>
        <p:spPr>
          <a:xfrm>
            <a:off x="4243578" y="3437382"/>
            <a:ext cx="1664335" cy="0"/>
          </a:xfrm>
          <a:custGeom>
            <a:avLst/>
            <a:gdLst/>
            <a:ahLst/>
            <a:cxnLst/>
            <a:rect l="l" t="t" r="r" b="b"/>
            <a:pathLst>
              <a:path w="1664335">
                <a:moveTo>
                  <a:pt x="0" y="0"/>
                </a:moveTo>
                <a:lnTo>
                  <a:pt x="1663827" y="0"/>
                </a:lnTo>
              </a:path>
            </a:pathLst>
          </a:custGeom>
          <a:ln w="38100">
            <a:solidFill>
              <a:srgbClr val="F68B21"/>
            </a:solidFill>
          </a:ln>
        </p:spPr>
        <p:txBody>
          <a:bodyPr wrap="square" lIns="0" tIns="0" rIns="0" bIns="0" rtlCol="0"/>
          <a:lstStyle/>
          <a:p>
            <a:endParaRPr/>
          </a:p>
        </p:txBody>
      </p:sp>
      <p:sp>
        <p:nvSpPr>
          <p:cNvPr id="10" name="object 10"/>
          <p:cNvSpPr txBox="1"/>
          <p:nvPr/>
        </p:nvSpPr>
        <p:spPr>
          <a:xfrm>
            <a:off x="4193285" y="3515232"/>
            <a:ext cx="1657985" cy="195580"/>
          </a:xfrm>
          <a:prstGeom prst="rect">
            <a:avLst/>
          </a:prstGeom>
        </p:spPr>
        <p:txBody>
          <a:bodyPr vert="horz" wrap="square" lIns="0" tIns="0" rIns="0" bIns="0" rtlCol="0">
            <a:spAutoFit/>
          </a:bodyPr>
          <a:lstStyle/>
          <a:p>
            <a:pPr marL="12700">
              <a:lnSpc>
                <a:spcPct val="100000"/>
              </a:lnSpc>
            </a:pPr>
            <a:r>
              <a:rPr sz="1200" spc="80" dirty="0">
                <a:solidFill>
                  <a:srgbClr val="585858"/>
                </a:solidFill>
                <a:latin typeface="微软雅黑"/>
                <a:cs typeface="微软雅黑"/>
              </a:rPr>
              <a:t>基础协议发展呈四大趋</a:t>
            </a:r>
            <a:endParaRPr sz="1200">
              <a:latin typeface="微软雅黑"/>
              <a:cs typeface="微软雅黑"/>
            </a:endParaRPr>
          </a:p>
        </p:txBody>
      </p:sp>
      <p:sp>
        <p:nvSpPr>
          <p:cNvPr id="11" name="object 11"/>
          <p:cNvSpPr/>
          <p:nvPr/>
        </p:nvSpPr>
        <p:spPr>
          <a:xfrm>
            <a:off x="6064758" y="3437382"/>
            <a:ext cx="1664335" cy="0"/>
          </a:xfrm>
          <a:custGeom>
            <a:avLst/>
            <a:gdLst/>
            <a:ahLst/>
            <a:cxnLst/>
            <a:rect l="l" t="t" r="r" b="b"/>
            <a:pathLst>
              <a:path w="1664334">
                <a:moveTo>
                  <a:pt x="0" y="0"/>
                </a:moveTo>
                <a:lnTo>
                  <a:pt x="1663826" y="0"/>
                </a:lnTo>
              </a:path>
            </a:pathLst>
          </a:custGeom>
          <a:ln w="38100">
            <a:solidFill>
              <a:srgbClr val="F68B21"/>
            </a:solidFill>
          </a:ln>
        </p:spPr>
        <p:txBody>
          <a:bodyPr wrap="square" lIns="0" tIns="0" rIns="0" bIns="0" rtlCol="0"/>
          <a:lstStyle/>
          <a:p>
            <a:endParaRPr/>
          </a:p>
        </p:txBody>
      </p:sp>
      <p:sp>
        <p:nvSpPr>
          <p:cNvPr id="12" name="object 12"/>
          <p:cNvSpPr/>
          <p:nvPr/>
        </p:nvSpPr>
        <p:spPr>
          <a:xfrm>
            <a:off x="7885938" y="3437382"/>
            <a:ext cx="1664335" cy="0"/>
          </a:xfrm>
          <a:custGeom>
            <a:avLst/>
            <a:gdLst/>
            <a:ahLst/>
            <a:cxnLst/>
            <a:rect l="l" t="t" r="r" b="b"/>
            <a:pathLst>
              <a:path w="1664334">
                <a:moveTo>
                  <a:pt x="0" y="0"/>
                </a:moveTo>
                <a:lnTo>
                  <a:pt x="1663827" y="0"/>
                </a:lnTo>
              </a:path>
            </a:pathLst>
          </a:custGeom>
          <a:ln w="38100">
            <a:solidFill>
              <a:srgbClr val="F68B21"/>
            </a:solidFill>
          </a:ln>
        </p:spPr>
        <p:txBody>
          <a:bodyPr wrap="square" lIns="0" tIns="0" rIns="0" bIns="0" rtlCol="0"/>
          <a:lstStyle/>
          <a:p>
            <a:endParaRPr/>
          </a:p>
        </p:txBody>
      </p:sp>
      <p:sp>
        <p:nvSpPr>
          <p:cNvPr id="13" name="object 13"/>
          <p:cNvSpPr txBox="1"/>
          <p:nvPr/>
        </p:nvSpPr>
        <p:spPr>
          <a:xfrm>
            <a:off x="6009259" y="3515232"/>
            <a:ext cx="3618229" cy="195580"/>
          </a:xfrm>
          <a:prstGeom prst="rect">
            <a:avLst/>
          </a:prstGeom>
        </p:spPr>
        <p:txBody>
          <a:bodyPr vert="horz" wrap="square" lIns="0" tIns="0" rIns="0" bIns="0" rtlCol="0">
            <a:spAutoFit/>
          </a:bodyPr>
          <a:lstStyle/>
          <a:p>
            <a:pPr marL="12700">
              <a:lnSpc>
                <a:spcPct val="100000"/>
              </a:lnSpc>
            </a:pPr>
            <a:r>
              <a:rPr sz="1200" spc="75" dirty="0">
                <a:solidFill>
                  <a:srgbClr val="585858"/>
                </a:solidFill>
                <a:latin typeface="微软雅黑"/>
                <a:cs typeface="微软雅黑"/>
              </a:rPr>
              <a:t>区块链硬件发展前景：</a:t>
            </a:r>
            <a:r>
              <a:rPr sz="1200" spc="385" dirty="0">
                <a:solidFill>
                  <a:srgbClr val="585858"/>
                </a:solidFill>
                <a:latin typeface="微软雅黑"/>
                <a:cs typeface="微软雅黑"/>
              </a:rPr>
              <a:t> </a:t>
            </a:r>
            <a:r>
              <a:rPr sz="1200" spc="80" dirty="0">
                <a:solidFill>
                  <a:srgbClr val="585858"/>
                </a:solidFill>
                <a:latin typeface="微软雅黑"/>
                <a:cs typeface="微软雅黑"/>
              </a:rPr>
              <a:t>BaaS发展前景：理想美好</a:t>
            </a:r>
            <a:endParaRPr sz="1200">
              <a:latin typeface="微软雅黑"/>
              <a:cs typeface="微软雅黑"/>
            </a:endParaRPr>
          </a:p>
        </p:txBody>
      </p:sp>
      <p:sp>
        <p:nvSpPr>
          <p:cNvPr id="14" name="object 14"/>
          <p:cNvSpPr txBox="1"/>
          <p:nvPr/>
        </p:nvSpPr>
        <p:spPr>
          <a:xfrm>
            <a:off x="4171950" y="3699331"/>
            <a:ext cx="5457190" cy="594360"/>
          </a:xfrm>
          <a:prstGeom prst="rect">
            <a:avLst/>
          </a:prstGeom>
        </p:spPr>
        <p:txBody>
          <a:bodyPr vert="horz" wrap="square" lIns="0" tIns="0" rIns="0" bIns="0" rtlCol="0">
            <a:spAutoFit/>
          </a:bodyPr>
          <a:lstStyle/>
          <a:p>
            <a:pPr marL="116205" marR="5080" indent="-104139">
              <a:lnSpc>
                <a:spcPct val="106000"/>
              </a:lnSpc>
              <a:tabLst>
                <a:tab pos="1828164" algn="l"/>
              </a:tabLst>
            </a:pPr>
            <a:r>
              <a:rPr sz="1200" spc="80" dirty="0">
                <a:solidFill>
                  <a:srgbClr val="585858"/>
                </a:solidFill>
                <a:latin typeface="微软雅黑"/>
                <a:cs typeface="微软雅黑"/>
              </a:rPr>
              <a:t>势：百家争鸣、国际化、</a:t>
            </a:r>
            <a:r>
              <a:rPr sz="1200" spc="-175" dirty="0">
                <a:solidFill>
                  <a:srgbClr val="585858"/>
                </a:solidFill>
                <a:latin typeface="微软雅黑"/>
                <a:cs typeface="微软雅黑"/>
              </a:rPr>
              <a:t> </a:t>
            </a:r>
            <a:r>
              <a:rPr sz="1200" spc="70" dirty="0">
                <a:solidFill>
                  <a:srgbClr val="585858"/>
                </a:solidFill>
                <a:latin typeface="微软雅黑"/>
                <a:cs typeface="微软雅黑"/>
              </a:rPr>
              <a:t>矿机降能提效，</a:t>
            </a:r>
            <a:r>
              <a:rPr sz="1200" spc="-254" dirty="0">
                <a:solidFill>
                  <a:srgbClr val="585858"/>
                </a:solidFill>
                <a:latin typeface="微软雅黑"/>
                <a:cs typeface="微软雅黑"/>
              </a:rPr>
              <a:t> </a:t>
            </a:r>
            <a:r>
              <a:rPr sz="1200" spc="65" dirty="0">
                <a:solidFill>
                  <a:srgbClr val="585858"/>
                </a:solidFill>
                <a:latin typeface="微软雅黑"/>
                <a:cs typeface="微软雅黑"/>
              </a:rPr>
              <a:t>AI转型，但挑战并存，市场前景广  </a:t>
            </a:r>
            <a:r>
              <a:rPr sz="1200" spc="80" dirty="0">
                <a:solidFill>
                  <a:srgbClr val="585858"/>
                </a:solidFill>
                <a:latin typeface="微软雅黑"/>
                <a:cs typeface="微软雅黑"/>
              </a:rPr>
              <a:t>跨链爆发及用户增长	</a:t>
            </a:r>
            <a:r>
              <a:rPr sz="1200" spc="65" dirty="0">
                <a:solidFill>
                  <a:srgbClr val="585858"/>
                </a:solidFill>
                <a:latin typeface="微软雅黑"/>
                <a:cs typeface="微软雅黑"/>
              </a:rPr>
              <a:t>智能硬件噱头大于实质，阔，云巨头和垂直BaaS并</a:t>
            </a:r>
            <a:endParaRPr sz="1200">
              <a:latin typeface="微软雅黑"/>
              <a:cs typeface="微软雅黑"/>
            </a:endParaRPr>
          </a:p>
          <a:p>
            <a:pPr marL="2014220">
              <a:lnSpc>
                <a:spcPct val="100000"/>
              </a:lnSpc>
              <a:spcBef>
                <a:spcPts val="85"/>
              </a:spcBef>
              <a:tabLst>
                <a:tab pos="3777615" algn="l"/>
              </a:tabLst>
            </a:pPr>
            <a:r>
              <a:rPr sz="1200" spc="75" dirty="0">
                <a:solidFill>
                  <a:srgbClr val="585858"/>
                </a:solidFill>
                <a:latin typeface="微软雅黑"/>
                <a:cs typeface="微软雅黑"/>
              </a:rPr>
              <a:t>寻找新的商业模式	存，注重产品和服务</a:t>
            </a:r>
            <a:endParaRPr sz="1200">
              <a:latin typeface="微软雅黑"/>
              <a:cs typeface="微软雅黑"/>
            </a:endParaRPr>
          </a:p>
        </p:txBody>
      </p:sp>
      <p:sp>
        <p:nvSpPr>
          <p:cNvPr id="15" name="object 15"/>
          <p:cNvSpPr/>
          <p:nvPr/>
        </p:nvSpPr>
        <p:spPr>
          <a:xfrm>
            <a:off x="9707118" y="3437382"/>
            <a:ext cx="1664335" cy="0"/>
          </a:xfrm>
          <a:custGeom>
            <a:avLst/>
            <a:gdLst/>
            <a:ahLst/>
            <a:cxnLst/>
            <a:rect l="l" t="t" r="r" b="b"/>
            <a:pathLst>
              <a:path w="1664334">
                <a:moveTo>
                  <a:pt x="0" y="0"/>
                </a:moveTo>
                <a:lnTo>
                  <a:pt x="1663827" y="0"/>
                </a:lnTo>
              </a:path>
            </a:pathLst>
          </a:custGeom>
          <a:ln w="38100">
            <a:solidFill>
              <a:srgbClr val="F68B21"/>
            </a:solidFill>
          </a:ln>
        </p:spPr>
        <p:txBody>
          <a:bodyPr wrap="square" lIns="0" tIns="0" rIns="0" bIns="0" rtlCol="0"/>
          <a:lstStyle/>
          <a:p>
            <a:endParaRPr/>
          </a:p>
        </p:txBody>
      </p:sp>
      <p:sp>
        <p:nvSpPr>
          <p:cNvPr id="16" name="object 16"/>
          <p:cNvSpPr txBox="1"/>
          <p:nvPr/>
        </p:nvSpPr>
        <p:spPr>
          <a:xfrm>
            <a:off x="9729343" y="3503894"/>
            <a:ext cx="1640839" cy="789305"/>
          </a:xfrm>
          <a:prstGeom prst="rect">
            <a:avLst/>
          </a:prstGeom>
        </p:spPr>
        <p:txBody>
          <a:bodyPr vert="horz" wrap="square" lIns="0" tIns="11430" rIns="0" bIns="0" rtlCol="0">
            <a:spAutoFit/>
          </a:bodyPr>
          <a:lstStyle/>
          <a:p>
            <a:pPr algn="ctr">
              <a:lnSpc>
                <a:spcPct val="100000"/>
              </a:lnSpc>
              <a:spcBef>
                <a:spcPts val="90"/>
              </a:spcBef>
            </a:pPr>
            <a:r>
              <a:rPr sz="1200" spc="70" dirty="0">
                <a:solidFill>
                  <a:srgbClr val="585858"/>
                </a:solidFill>
                <a:latin typeface="微软雅黑"/>
                <a:cs typeface="微软雅黑"/>
              </a:rPr>
              <a:t>智能合约发展前景：注</a:t>
            </a:r>
            <a:endParaRPr sz="1200">
              <a:latin typeface="微软雅黑"/>
              <a:cs typeface="微软雅黑"/>
            </a:endParaRPr>
          </a:p>
          <a:p>
            <a:pPr marL="12700" marR="5080" algn="ctr">
              <a:lnSpc>
                <a:spcPct val="105900"/>
              </a:lnSpc>
              <a:spcBef>
                <a:spcPts val="10"/>
              </a:spcBef>
            </a:pPr>
            <a:r>
              <a:rPr sz="1200" spc="70" dirty="0">
                <a:solidFill>
                  <a:srgbClr val="585858"/>
                </a:solidFill>
                <a:latin typeface="微软雅黑"/>
                <a:cs typeface="微软雅黑"/>
              </a:rPr>
              <a:t>重安全性，提高扩展能  力，实现真实世界和虚  拟世界之间的桥梁</a:t>
            </a:r>
            <a:endParaRPr sz="1200">
              <a:latin typeface="微软雅黑"/>
              <a:cs typeface="微软雅黑"/>
            </a:endParaRPr>
          </a:p>
        </p:txBody>
      </p:sp>
      <p:sp>
        <p:nvSpPr>
          <p:cNvPr id="17" name="object 17"/>
          <p:cNvSpPr/>
          <p:nvPr/>
        </p:nvSpPr>
        <p:spPr>
          <a:xfrm>
            <a:off x="4254246" y="1579625"/>
            <a:ext cx="7281545" cy="137160"/>
          </a:xfrm>
          <a:custGeom>
            <a:avLst/>
            <a:gdLst/>
            <a:ahLst/>
            <a:cxnLst/>
            <a:rect l="l" t="t" r="r" b="b"/>
            <a:pathLst>
              <a:path w="7281545" h="137160">
                <a:moveTo>
                  <a:pt x="0" y="136778"/>
                </a:moveTo>
                <a:lnTo>
                  <a:pt x="0" y="0"/>
                </a:lnTo>
                <a:lnTo>
                  <a:pt x="7281163" y="0"/>
                </a:lnTo>
              </a:path>
            </a:pathLst>
          </a:custGeom>
          <a:ln w="28955">
            <a:solidFill>
              <a:srgbClr val="F68B21"/>
            </a:solidFill>
          </a:ln>
        </p:spPr>
        <p:txBody>
          <a:bodyPr wrap="square" lIns="0" tIns="0" rIns="0" bIns="0" rtlCol="0"/>
          <a:lstStyle/>
          <a:p>
            <a:endParaRPr/>
          </a:p>
        </p:txBody>
      </p:sp>
      <p:sp>
        <p:nvSpPr>
          <p:cNvPr id="18" name="object 18"/>
          <p:cNvSpPr/>
          <p:nvPr/>
        </p:nvSpPr>
        <p:spPr>
          <a:xfrm>
            <a:off x="8891016" y="2773679"/>
            <a:ext cx="0" cy="137160"/>
          </a:xfrm>
          <a:custGeom>
            <a:avLst/>
            <a:gdLst/>
            <a:ahLst/>
            <a:cxnLst/>
            <a:rect l="l" t="t" r="r" b="b"/>
            <a:pathLst>
              <a:path h="137160">
                <a:moveTo>
                  <a:pt x="0" y="137160"/>
                </a:moveTo>
                <a:lnTo>
                  <a:pt x="0" y="113792"/>
                </a:lnTo>
                <a:lnTo>
                  <a:pt x="0" y="81025"/>
                </a:lnTo>
                <a:lnTo>
                  <a:pt x="0" y="41910"/>
                </a:lnTo>
                <a:lnTo>
                  <a:pt x="0" y="0"/>
                </a:lnTo>
              </a:path>
            </a:pathLst>
          </a:custGeom>
          <a:ln w="6096">
            <a:solidFill>
              <a:srgbClr val="B82133"/>
            </a:solidFill>
            <a:prstDash val="dash"/>
          </a:ln>
        </p:spPr>
        <p:txBody>
          <a:bodyPr wrap="square" lIns="0" tIns="0" rIns="0" bIns="0" rtlCol="0"/>
          <a:lstStyle/>
          <a:p>
            <a:endParaRPr/>
          </a:p>
        </p:txBody>
      </p:sp>
      <p:sp>
        <p:nvSpPr>
          <p:cNvPr id="19" name="object 19"/>
          <p:cNvSpPr/>
          <p:nvPr/>
        </p:nvSpPr>
        <p:spPr>
          <a:xfrm>
            <a:off x="8814816" y="2699004"/>
            <a:ext cx="76200" cy="59690"/>
          </a:xfrm>
          <a:custGeom>
            <a:avLst/>
            <a:gdLst/>
            <a:ahLst/>
            <a:cxnLst/>
            <a:rect l="l" t="t" r="r" b="b"/>
            <a:pathLst>
              <a:path w="76200" h="59689">
                <a:moveTo>
                  <a:pt x="75691" y="59182"/>
                </a:moveTo>
                <a:lnTo>
                  <a:pt x="63753" y="27940"/>
                </a:lnTo>
                <a:lnTo>
                  <a:pt x="42163" y="10160"/>
                </a:lnTo>
                <a:lnTo>
                  <a:pt x="18414" y="2159"/>
                </a:lnTo>
                <a:lnTo>
                  <a:pt x="0" y="0"/>
                </a:lnTo>
              </a:path>
            </a:pathLst>
          </a:custGeom>
          <a:ln w="6096">
            <a:solidFill>
              <a:srgbClr val="B82133"/>
            </a:solidFill>
            <a:prstDash val="dash"/>
          </a:ln>
        </p:spPr>
        <p:txBody>
          <a:bodyPr wrap="square" lIns="0" tIns="0" rIns="0" bIns="0" rtlCol="0"/>
          <a:lstStyle/>
          <a:p>
            <a:endParaRPr/>
          </a:p>
        </p:txBody>
      </p:sp>
      <p:sp>
        <p:nvSpPr>
          <p:cNvPr id="20" name="object 20"/>
          <p:cNvSpPr/>
          <p:nvPr/>
        </p:nvSpPr>
        <p:spPr>
          <a:xfrm>
            <a:off x="8612123" y="2699004"/>
            <a:ext cx="69850" cy="65405"/>
          </a:xfrm>
          <a:custGeom>
            <a:avLst/>
            <a:gdLst/>
            <a:ahLst/>
            <a:cxnLst/>
            <a:rect l="l" t="t" r="r" b="b"/>
            <a:pathLst>
              <a:path w="69850" h="65405">
                <a:moveTo>
                  <a:pt x="69850" y="0"/>
                </a:moveTo>
                <a:lnTo>
                  <a:pt x="50165" y="3556"/>
                </a:lnTo>
                <a:lnTo>
                  <a:pt x="27812" y="13462"/>
                </a:lnTo>
                <a:lnTo>
                  <a:pt x="9017" y="32893"/>
                </a:lnTo>
                <a:lnTo>
                  <a:pt x="0" y="65024"/>
                </a:lnTo>
              </a:path>
            </a:pathLst>
          </a:custGeom>
          <a:ln w="6096">
            <a:solidFill>
              <a:srgbClr val="B82133"/>
            </a:solidFill>
            <a:prstDash val="dash"/>
          </a:ln>
        </p:spPr>
        <p:txBody>
          <a:bodyPr wrap="square" lIns="0" tIns="0" rIns="0" bIns="0" rtlCol="0"/>
          <a:lstStyle/>
          <a:p>
            <a:endParaRPr/>
          </a:p>
        </p:txBody>
      </p:sp>
      <p:sp>
        <p:nvSpPr>
          <p:cNvPr id="21" name="object 21"/>
          <p:cNvSpPr/>
          <p:nvPr/>
        </p:nvSpPr>
        <p:spPr>
          <a:xfrm>
            <a:off x="8612123" y="2779776"/>
            <a:ext cx="0" cy="135890"/>
          </a:xfrm>
          <a:custGeom>
            <a:avLst/>
            <a:gdLst/>
            <a:ahLst/>
            <a:cxnLst/>
            <a:rect l="l" t="t" r="r" b="b"/>
            <a:pathLst>
              <a:path h="135889">
                <a:moveTo>
                  <a:pt x="0" y="0"/>
                </a:moveTo>
                <a:lnTo>
                  <a:pt x="0" y="43561"/>
                </a:lnTo>
                <a:lnTo>
                  <a:pt x="0" y="83312"/>
                </a:lnTo>
                <a:lnTo>
                  <a:pt x="0" y="115188"/>
                </a:lnTo>
                <a:lnTo>
                  <a:pt x="0" y="135636"/>
                </a:lnTo>
              </a:path>
            </a:pathLst>
          </a:custGeom>
          <a:ln w="6096">
            <a:solidFill>
              <a:srgbClr val="B82133"/>
            </a:solidFill>
            <a:prstDash val="dash"/>
          </a:ln>
        </p:spPr>
        <p:txBody>
          <a:bodyPr wrap="square" lIns="0" tIns="0" rIns="0" bIns="0" rtlCol="0"/>
          <a:lstStyle/>
          <a:p>
            <a:endParaRPr/>
          </a:p>
        </p:txBody>
      </p:sp>
      <p:sp>
        <p:nvSpPr>
          <p:cNvPr id="22" name="object 22"/>
          <p:cNvSpPr/>
          <p:nvPr/>
        </p:nvSpPr>
        <p:spPr>
          <a:xfrm>
            <a:off x="8613647" y="2932176"/>
            <a:ext cx="17780" cy="22860"/>
          </a:xfrm>
          <a:custGeom>
            <a:avLst/>
            <a:gdLst/>
            <a:ahLst/>
            <a:cxnLst/>
            <a:rect l="l" t="t" r="r" b="b"/>
            <a:pathLst>
              <a:path w="17779" h="22860">
                <a:moveTo>
                  <a:pt x="0" y="0"/>
                </a:moveTo>
                <a:lnTo>
                  <a:pt x="1904" y="6731"/>
                </a:lnTo>
                <a:lnTo>
                  <a:pt x="5206" y="13335"/>
                </a:lnTo>
                <a:lnTo>
                  <a:pt x="10286" y="18923"/>
                </a:lnTo>
                <a:lnTo>
                  <a:pt x="17652" y="22351"/>
                </a:lnTo>
              </a:path>
            </a:pathLst>
          </a:custGeom>
          <a:ln w="6096">
            <a:solidFill>
              <a:srgbClr val="B82133"/>
            </a:solidFill>
            <a:prstDash val="dash"/>
          </a:ln>
        </p:spPr>
        <p:txBody>
          <a:bodyPr wrap="square" lIns="0" tIns="0" rIns="0" bIns="0" rtlCol="0"/>
          <a:lstStyle/>
          <a:p>
            <a:endParaRPr/>
          </a:p>
        </p:txBody>
      </p:sp>
      <p:sp>
        <p:nvSpPr>
          <p:cNvPr id="23" name="object 23"/>
          <p:cNvSpPr/>
          <p:nvPr/>
        </p:nvSpPr>
        <p:spPr>
          <a:xfrm>
            <a:off x="8662416" y="2805683"/>
            <a:ext cx="0" cy="111125"/>
          </a:xfrm>
          <a:custGeom>
            <a:avLst/>
            <a:gdLst/>
            <a:ahLst/>
            <a:cxnLst/>
            <a:rect l="l" t="t" r="r" b="b"/>
            <a:pathLst>
              <a:path h="111125">
                <a:moveTo>
                  <a:pt x="0" y="111125"/>
                </a:moveTo>
                <a:lnTo>
                  <a:pt x="0" y="82930"/>
                </a:lnTo>
                <a:lnTo>
                  <a:pt x="0" y="50545"/>
                </a:lnTo>
                <a:lnTo>
                  <a:pt x="0" y="20574"/>
                </a:lnTo>
                <a:lnTo>
                  <a:pt x="0" y="0"/>
                </a:lnTo>
              </a:path>
            </a:pathLst>
          </a:custGeom>
          <a:ln w="6096">
            <a:solidFill>
              <a:srgbClr val="B82133"/>
            </a:solidFill>
            <a:prstDash val="dash"/>
          </a:ln>
        </p:spPr>
        <p:txBody>
          <a:bodyPr wrap="square" lIns="0" tIns="0" rIns="0" bIns="0" rtlCol="0"/>
          <a:lstStyle/>
          <a:p>
            <a:endParaRPr/>
          </a:p>
        </p:txBody>
      </p:sp>
      <p:sp>
        <p:nvSpPr>
          <p:cNvPr id="24" name="object 24"/>
          <p:cNvSpPr/>
          <p:nvPr/>
        </p:nvSpPr>
        <p:spPr>
          <a:xfrm>
            <a:off x="8676131" y="3192779"/>
            <a:ext cx="28575" cy="34925"/>
          </a:xfrm>
          <a:custGeom>
            <a:avLst/>
            <a:gdLst/>
            <a:ahLst/>
            <a:cxnLst/>
            <a:rect l="l" t="t" r="r" b="b"/>
            <a:pathLst>
              <a:path w="28575" h="34925">
                <a:moveTo>
                  <a:pt x="0" y="0"/>
                </a:moveTo>
                <a:lnTo>
                  <a:pt x="1904" y="10287"/>
                </a:lnTo>
                <a:lnTo>
                  <a:pt x="6603" y="20828"/>
                </a:lnTo>
                <a:lnTo>
                  <a:pt x="15113" y="29718"/>
                </a:lnTo>
                <a:lnTo>
                  <a:pt x="28575" y="34544"/>
                </a:lnTo>
              </a:path>
            </a:pathLst>
          </a:custGeom>
          <a:ln w="6096">
            <a:solidFill>
              <a:srgbClr val="B82133"/>
            </a:solidFill>
            <a:prstDash val="dash"/>
          </a:ln>
        </p:spPr>
        <p:txBody>
          <a:bodyPr wrap="square" lIns="0" tIns="0" rIns="0" bIns="0" rtlCol="0"/>
          <a:lstStyle/>
          <a:p>
            <a:endParaRPr/>
          </a:p>
        </p:txBody>
      </p:sp>
      <p:sp>
        <p:nvSpPr>
          <p:cNvPr id="25" name="object 25"/>
          <p:cNvSpPr/>
          <p:nvPr/>
        </p:nvSpPr>
        <p:spPr>
          <a:xfrm>
            <a:off x="8720328" y="3198876"/>
            <a:ext cx="22860" cy="27940"/>
          </a:xfrm>
          <a:custGeom>
            <a:avLst/>
            <a:gdLst/>
            <a:ahLst/>
            <a:cxnLst/>
            <a:rect l="l" t="t" r="r" b="b"/>
            <a:pathLst>
              <a:path w="22859" h="27939">
                <a:moveTo>
                  <a:pt x="0" y="27432"/>
                </a:moveTo>
                <a:lnTo>
                  <a:pt x="8508" y="23495"/>
                </a:lnTo>
                <a:lnTo>
                  <a:pt x="15367" y="17525"/>
                </a:lnTo>
                <a:lnTo>
                  <a:pt x="20193" y="9651"/>
                </a:lnTo>
                <a:lnTo>
                  <a:pt x="22605" y="0"/>
                </a:lnTo>
              </a:path>
            </a:pathLst>
          </a:custGeom>
          <a:ln w="6096">
            <a:solidFill>
              <a:srgbClr val="B82133"/>
            </a:solidFill>
            <a:prstDash val="dash"/>
          </a:ln>
        </p:spPr>
        <p:txBody>
          <a:bodyPr wrap="square" lIns="0" tIns="0" rIns="0" bIns="0" rtlCol="0"/>
          <a:lstStyle/>
          <a:p>
            <a:endParaRPr/>
          </a:p>
        </p:txBody>
      </p:sp>
      <p:sp>
        <p:nvSpPr>
          <p:cNvPr id="26" name="object 26"/>
          <p:cNvSpPr/>
          <p:nvPr/>
        </p:nvSpPr>
        <p:spPr>
          <a:xfrm>
            <a:off x="8759952" y="3203448"/>
            <a:ext cx="27305" cy="22860"/>
          </a:xfrm>
          <a:custGeom>
            <a:avLst/>
            <a:gdLst/>
            <a:ahLst/>
            <a:cxnLst/>
            <a:rect l="l" t="t" r="r" b="b"/>
            <a:pathLst>
              <a:path w="27304" h="22860">
                <a:moveTo>
                  <a:pt x="0" y="0"/>
                </a:moveTo>
                <a:lnTo>
                  <a:pt x="3809" y="8636"/>
                </a:lnTo>
                <a:lnTo>
                  <a:pt x="9651" y="15493"/>
                </a:lnTo>
                <a:lnTo>
                  <a:pt x="17525" y="20192"/>
                </a:lnTo>
                <a:lnTo>
                  <a:pt x="26797" y="22732"/>
                </a:lnTo>
              </a:path>
            </a:pathLst>
          </a:custGeom>
          <a:ln w="6096">
            <a:solidFill>
              <a:srgbClr val="B82133"/>
            </a:solidFill>
            <a:prstDash val="dash"/>
          </a:ln>
        </p:spPr>
        <p:txBody>
          <a:bodyPr wrap="square" lIns="0" tIns="0" rIns="0" bIns="0" rtlCol="0"/>
          <a:lstStyle/>
          <a:p>
            <a:endParaRPr/>
          </a:p>
        </p:txBody>
      </p:sp>
      <p:sp>
        <p:nvSpPr>
          <p:cNvPr id="27" name="object 27"/>
          <p:cNvSpPr/>
          <p:nvPr/>
        </p:nvSpPr>
        <p:spPr>
          <a:xfrm>
            <a:off x="8804147" y="3188207"/>
            <a:ext cx="22225" cy="38100"/>
          </a:xfrm>
          <a:custGeom>
            <a:avLst/>
            <a:gdLst/>
            <a:ahLst/>
            <a:cxnLst/>
            <a:rect l="l" t="t" r="r" b="b"/>
            <a:pathLst>
              <a:path w="22225" h="38100">
                <a:moveTo>
                  <a:pt x="0" y="37845"/>
                </a:moveTo>
                <a:lnTo>
                  <a:pt x="11556" y="30861"/>
                </a:lnTo>
                <a:lnTo>
                  <a:pt x="18287" y="20446"/>
                </a:lnTo>
                <a:lnTo>
                  <a:pt x="21335" y="9270"/>
                </a:lnTo>
                <a:lnTo>
                  <a:pt x="22225" y="0"/>
                </a:lnTo>
              </a:path>
            </a:pathLst>
          </a:custGeom>
          <a:ln w="6096">
            <a:solidFill>
              <a:srgbClr val="B82133"/>
            </a:solidFill>
            <a:prstDash val="dash"/>
          </a:ln>
        </p:spPr>
        <p:txBody>
          <a:bodyPr wrap="square" lIns="0" tIns="0" rIns="0" bIns="0" rtlCol="0"/>
          <a:lstStyle/>
          <a:p>
            <a:endParaRPr/>
          </a:p>
        </p:txBody>
      </p:sp>
      <p:sp>
        <p:nvSpPr>
          <p:cNvPr id="28" name="object 28"/>
          <p:cNvSpPr/>
          <p:nvPr/>
        </p:nvSpPr>
        <p:spPr>
          <a:xfrm>
            <a:off x="8840723" y="2936748"/>
            <a:ext cx="19685" cy="17780"/>
          </a:xfrm>
          <a:custGeom>
            <a:avLst/>
            <a:gdLst/>
            <a:ahLst/>
            <a:cxnLst/>
            <a:rect l="l" t="t" r="r" b="b"/>
            <a:pathLst>
              <a:path w="19684" h="17780">
                <a:moveTo>
                  <a:pt x="0" y="0"/>
                </a:moveTo>
                <a:lnTo>
                  <a:pt x="3301" y="13080"/>
                </a:lnTo>
                <a:lnTo>
                  <a:pt x="12953" y="16763"/>
                </a:lnTo>
                <a:lnTo>
                  <a:pt x="19176" y="17779"/>
                </a:lnTo>
              </a:path>
            </a:pathLst>
          </a:custGeom>
          <a:ln w="6096">
            <a:solidFill>
              <a:srgbClr val="B82133"/>
            </a:solidFill>
            <a:prstDash val="dash"/>
          </a:ln>
        </p:spPr>
        <p:txBody>
          <a:bodyPr wrap="square" lIns="0" tIns="0" rIns="0" bIns="0" rtlCol="0"/>
          <a:lstStyle/>
          <a:p>
            <a:endParaRPr/>
          </a:p>
        </p:txBody>
      </p:sp>
      <p:sp>
        <p:nvSpPr>
          <p:cNvPr id="29" name="object 29"/>
          <p:cNvSpPr/>
          <p:nvPr/>
        </p:nvSpPr>
        <p:spPr>
          <a:xfrm>
            <a:off x="8756904" y="2580132"/>
            <a:ext cx="51435" cy="42545"/>
          </a:xfrm>
          <a:custGeom>
            <a:avLst/>
            <a:gdLst/>
            <a:ahLst/>
            <a:cxnLst/>
            <a:rect l="l" t="t" r="r" b="b"/>
            <a:pathLst>
              <a:path w="51434" h="42544">
                <a:moveTo>
                  <a:pt x="51307" y="42290"/>
                </a:moveTo>
                <a:lnTo>
                  <a:pt x="44830" y="26542"/>
                </a:lnTo>
                <a:lnTo>
                  <a:pt x="33400" y="13588"/>
                </a:lnTo>
                <a:lnTo>
                  <a:pt x="18161" y="4444"/>
                </a:lnTo>
                <a:lnTo>
                  <a:pt x="0" y="0"/>
                </a:lnTo>
              </a:path>
            </a:pathLst>
          </a:custGeom>
          <a:ln w="6095">
            <a:solidFill>
              <a:srgbClr val="B82133"/>
            </a:solidFill>
            <a:prstDash val="dash"/>
          </a:ln>
        </p:spPr>
        <p:txBody>
          <a:bodyPr wrap="square" lIns="0" tIns="0" rIns="0" bIns="0" rtlCol="0"/>
          <a:lstStyle/>
          <a:p>
            <a:endParaRPr/>
          </a:p>
        </p:txBody>
      </p:sp>
      <p:sp>
        <p:nvSpPr>
          <p:cNvPr id="30" name="object 30"/>
          <p:cNvSpPr/>
          <p:nvPr/>
        </p:nvSpPr>
        <p:spPr>
          <a:xfrm>
            <a:off x="8694419" y="2642616"/>
            <a:ext cx="51435" cy="42545"/>
          </a:xfrm>
          <a:custGeom>
            <a:avLst/>
            <a:gdLst/>
            <a:ahLst/>
            <a:cxnLst/>
            <a:rect l="l" t="t" r="r" b="b"/>
            <a:pathLst>
              <a:path w="51434" h="42544">
                <a:moveTo>
                  <a:pt x="0" y="0"/>
                </a:moveTo>
                <a:lnTo>
                  <a:pt x="6476" y="15875"/>
                </a:lnTo>
                <a:lnTo>
                  <a:pt x="17906" y="28829"/>
                </a:lnTo>
                <a:lnTo>
                  <a:pt x="33147" y="37973"/>
                </a:lnTo>
                <a:lnTo>
                  <a:pt x="51307" y="42291"/>
                </a:lnTo>
              </a:path>
            </a:pathLst>
          </a:custGeom>
          <a:ln w="6096">
            <a:solidFill>
              <a:srgbClr val="B82133"/>
            </a:solidFill>
            <a:prstDash val="dash"/>
          </a:ln>
        </p:spPr>
        <p:txBody>
          <a:bodyPr wrap="square" lIns="0" tIns="0" rIns="0" bIns="0" rtlCol="0"/>
          <a:lstStyle/>
          <a:p>
            <a:endParaRPr/>
          </a:p>
        </p:txBody>
      </p:sp>
      <p:sp>
        <p:nvSpPr>
          <p:cNvPr id="31" name="object 31"/>
          <p:cNvSpPr/>
          <p:nvPr/>
        </p:nvSpPr>
        <p:spPr>
          <a:xfrm>
            <a:off x="4508753" y="2215133"/>
            <a:ext cx="1080770" cy="1080770"/>
          </a:xfrm>
          <a:custGeom>
            <a:avLst/>
            <a:gdLst/>
            <a:ahLst/>
            <a:cxnLst/>
            <a:rect l="l" t="t" r="r" b="b"/>
            <a:pathLst>
              <a:path w="1080770" h="1080770">
                <a:moveTo>
                  <a:pt x="0" y="540257"/>
                </a:moveTo>
                <a:lnTo>
                  <a:pt x="2208" y="491091"/>
                </a:lnTo>
                <a:lnTo>
                  <a:pt x="8706" y="443159"/>
                </a:lnTo>
                <a:lnTo>
                  <a:pt x="19302" y="396654"/>
                </a:lnTo>
                <a:lnTo>
                  <a:pt x="33806" y="351765"/>
                </a:lnTo>
                <a:lnTo>
                  <a:pt x="52026" y="308685"/>
                </a:lnTo>
                <a:lnTo>
                  <a:pt x="73772" y="267603"/>
                </a:lnTo>
                <a:lnTo>
                  <a:pt x="98854" y="228710"/>
                </a:lnTo>
                <a:lnTo>
                  <a:pt x="127079" y="192198"/>
                </a:lnTo>
                <a:lnTo>
                  <a:pt x="158257" y="158257"/>
                </a:lnTo>
                <a:lnTo>
                  <a:pt x="192198" y="127079"/>
                </a:lnTo>
                <a:lnTo>
                  <a:pt x="228710" y="98854"/>
                </a:lnTo>
                <a:lnTo>
                  <a:pt x="267603" y="73772"/>
                </a:lnTo>
                <a:lnTo>
                  <a:pt x="308685" y="52026"/>
                </a:lnTo>
                <a:lnTo>
                  <a:pt x="351765" y="33806"/>
                </a:lnTo>
                <a:lnTo>
                  <a:pt x="396654" y="19302"/>
                </a:lnTo>
                <a:lnTo>
                  <a:pt x="443159" y="8706"/>
                </a:lnTo>
                <a:lnTo>
                  <a:pt x="491091" y="2208"/>
                </a:lnTo>
                <a:lnTo>
                  <a:pt x="540258" y="0"/>
                </a:lnTo>
                <a:lnTo>
                  <a:pt x="589424" y="2208"/>
                </a:lnTo>
                <a:lnTo>
                  <a:pt x="637356" y="8706"/>
                </a:lnTo>
                <a:lnTo>
                  <a:pt x="683861" y="19302"/>
                </a:lnTo>
                <a:lnTo>
                  <a:pt x="728750" y="33806"/>
                </a:lnTo>
                <a:lnTo>
                  <a:pt x="771830" y="52026"/>
                </a:lnTo>
                <a:lnTo>
                  <a:pt x="812912" y="73772"/>
                </a:lnTo>
                <a:lnTo>
                  <a:pt x="851805" y="98854"/>
                </a:lnTo>
                <a:lnTo>
                  <a:pt x="888317" y="127079"/>
                </a:lnTo>
                <a:lnTo>
                  <a:pt x="922258" y="158257"/>
                </a:lnTo>
                <a:lnTo>
                  <a:pt x="953436" y="192198"/>
                </a:lnTo>
                <a:lnTo>
                  <a:pt x="981661" y="228710"/>
                </a:lnTo>
                <a:lnTo>
                  <a:pt x="1006743" y="267603"/>
                </a:lnTo>
                <a:lnTo>
                  <a:pt x="1028489" y="308685"/>
                </a:lnTo>
                <a:lnTo>
                  <a:pt x="1046709" y="351765"/>
                </a:lnTo>
                <a:lnTo>
                  <a:pt x="1061213" y="396654"/>
                </a:lnTo>
                <a:lnTo>
                  <a:pt x="1071809" y="443159"/>
                </a:lnTo>
                <a:lnTo>
                  <a:pt x="1078307" y="491091"/>
                </a:lnTo>
                <a:lnTo>
                  <a:pt x="1080516" y="540257"/>
                </a:lnTo>
                <a:lnTo>
                  <a:pt x="1078307" y="589424"/>
                </a:lnTo>
                <a:lnTo>
                  <a:pt x="1071809" y="637356"/>
                </a:lnTo>
                <a:lnTo>
                  <a:pt x="1061213" y="683861"/>
                </a:lnTo>
                <a:lnTo>
                  <a:pt x="1046709" y="728750"/>
                </a:lnTo>
                <a:lnTo>
                  <a:pt x="1028489" y="771830"/>
                </a:lnTo>
                <a:lnTo>
                  <a:pt x="1006743" y="812912"/>
                </a:lnTo>
                <a:lnTo>
                  <a:pt x="981661" y="851805"/>
                </a:lnTo>
                <a:lnTo>
                  <a:pt x="953436" y="888317"/>
                </a:lnTo>
                <a:lnTo>
                  <a:pt x="922258" y="922258"/>
                </a:lnTo>
                <a:lnTo>
                  <a:pt x="888317" y="953436"/>
                </a:lnTo>
                <a:lnTo>
                  <a:pt x="851805" y="981661"/>
                </a:lnTo>
                <a:lnTo>
                  <a:pt x="812912" y="1006743"/>
                </a:lnTo>
                <a:lnTo>
                  <a:pt x="771830" y="1028489"/>
                </a:lnTo>
                <a:lnTo>
                  <a:pt x="728750" y="1046709"/>
                </a:lnTo>
                <a:lnTo>
                  <a:pt x="683861" y="1061213"/>
                </a:lnTo>
                <a:lnTo>
                  <a:pt x="637356" y="1071809"/>
                </a:lnTo>
                <a:lnTo>
                  <a:pt x="589424" y="1078307"/>
                </a:lnTo>
                <a:lnTo>
                  <a:pt x="540258" y="1080515"/>
                </a:lnTo>
                <a:lnTo>
                  <a:pt x="491091" y="1078307"/>
                </a:lnTo>
                <a:lnTo>
                  <a:pt x="443159" y="1071809"/>
                </a:lnTo>
                <a:lnTo>
                  <a:pt x="396654" y="1061213"/>
                </a:lnTo>
                <a:lnTo>
                  <a:pt x="351765" y="1046709"/>
                </a:lnTo>
                <a:lnTo>
                  <a:pt x="308685" y="1028489"/>
                </a:lnTo>
                <a:lnTo>
                  <a:pt x="267603" y="1006743"/>
                </a:lnTo>
                <a:lnTo>
                  <a:pt x="228710" y="981661"/>
                </a:lnTo>
                <a:lnTo>
                  <a:pt x="192198" y="953436"/>
                </a:lnTo>
                <a:lnTo>
                  <a:pt x="158257" y="922258"/>
                </a:lnTo>
                <a:lnTo>
                  <a:pt x="127079" y="888317"/>
                </a:lnTo>
                <a:lnTo>
                  <a:pt x="98854" y="851805"/>
                </a:lnTo>
                <a:lnTo>
                  <a:pt x="73772" y="812912"/>
                </a:lnTo>
                <a:lnTo>
                  <a:pt x="52026" y="771830"/>
                </a:lnTo>
                <a:lnTo>
                  <a:pt x="33806" y="728750"/>
                </a:lnTo>
                <a:lnTo>
                  <a:pt x="19302" y="683861"/>
                </a:lnTo>
                <a:lnTo>
                  <a:pt x="8706" y="637356"/>
                </a:lnTo>
                <a:lnTo>
                  <a:pt x="2208" y="589424"/>
                </a:lnTo>
                <a:lnTo>
                  <a:pt x="0" y="540257"/>
                </a:lnTo>
                <a:close/>
              </a:path>
            </a:pathLst>
          </a:custGeom>
          <a:ln w="28956">
            <a:solidFill>
              <a:srgbClr val="1D9ED2"/>
            </a:solidFill>
          </a:ln>
        </p:spPr>
        <p:txBody>
          <a:bodyPr wrap="square" lIns="0" tIns="0" rIns="0" bIns="0" rtlCol="0"/>
          <a:lstStyle/>
          <a:p>
            <a:endParaRPr/>
          </a:p>
        </p:txBody>
      </p:sp>
      <p:sp>
        <p:nvSpPr>
          <p:cNvPr id="32" name="object 32"/>
          <p:cNvSpPr/>
          <p:nvPr/>
        </p:nvSpPr>
        <p:spPr>
          <a:xfrm>
            <a:off x="9949433" y="2213610"/>
            <a:ext cx="1079500" cy="1080770"/>
          </a:xfrm>
          <a:custGeom>
            <a:avLst/>
            <a:gdLst/>
            <a:ahLst/>
            <a:cxnLst/>
            <a:rect l="l" t="t" r="r" b="b"/>
            <a:pathLst>
              <a:path w="1079500" h="1080770">
                <a:moveTo>
                  <a:pt x="539496" y="0"/>
                </a:moveTo>
                <a:lnTo>
                  <a:pt x="490392" y="2208"/>
                </a:lnTo>
                <a:lnTo>
                  <a:pt x="442524" y="8706"/>
                </a:lnTo>
                <a:lnTo>
                  <a:pt x="396081" y="19302"/>
                </a:lnTo>
                <a:lnTo>
                  <a:pt x="351253" y="33806"/>
                </a:lnTo>
                <a:lnTo>
                  <a:pt x="308232" y="52026"/>
                </a:lnTo>
                <a:lnTo>
                  <a:pt x="267208" y="73772"/>
                </a:lnTo>
                <a:lnTo>
                  <a:pt x="228370" y="98854"/>
                </a:lnTo>
                <a:lnTo>
                  <a:pt x="191911" y="127079"/>
                </a:lnTo>
                <a:lnTo>
                  <a:pt x="158019" y="158257"/>
                </a:lnTo>
                <a:lnTo>
                  <a:pt x="126887" y="192198"/>
                </a:lnTo>
                <a:lnTo>
                  <a:pt x="98703" y="228710"/>
                </a:lnTo>
                <a:lnTo>
                  <a:pt x="73660" y="267603"/>
                </a:lnTo>
                <a:lnTo>
                  <a:pt x="51946" y="308685"/>
                </a:lnTo>
                <a:lnTo>
                  <a:pt x="33753" y="351765"/>
                </a:lnTo>
                <a:lnTo>
                  <a:pt x="19272" y="396654"/>
                </a:lnTo>
                <a:lnTo>
                  <a:pt x="8692" y="443159"/>
                </a:lnTo>
                <a:lnTo>
                  <a:pt x="2204" y="491091"/>
                </a:lnTo>
                <a:lnTo>
                  <a:pt x="0" y="540257"/>
                </a:lnTo>
                <a:lnTo>
                  <a:pt x="2204" y="589424"/>
                </a:lnTo>
                <a:lnTo>
                  <a:pt x="8692" y="637356"/>
                </a:lnTo>
                <a:lnTo>
                  <a:pt x="19272" y="683861"/>
                </a:lnTo>
                <a:lnTo>
                  <a:pt x="33753" y="728750"/>
                </a:lnTo>
                <a:lnTo>
                  <a:pt x="51946" y="771830"/>
                </a:lnTo>
                <a:lnTo>
                  <a:pt x="73659" y="812912"/>
                </a:lnTo>
                <a:lnTo>
                  <a:pt x="98703" y="851805"/>
                </a:lnTo>
                <a:lnTo>
                  <a:pt x="126887" y="888317"/>
                </a:lnTo>
                <a:lnTo>
                  <a:pt x="158019" y="922258"/>
                </a:lnTo>
                <a:lnTo>
                  <a:pt x="191911" y="953436"/>
                </a:lnTo>
                <a:lnTo>
                  <a:pt x="228370" y="981661"/>
                </a:lnTo>
                <a:lnTo>
                  <a:pt x="267207" y="1006743"/>
                </a:lnTo>
                <a:lnTo>
                  <a:pt x="308232" y="1028489"/>
                </a:lnTo>
                <a:lnTo>
                  <a:pt x="351253" y="1046709"/>
                </a:lnTo>
                <a:lnTo>
                  <a:pt x="396081" y="1061213"/>
                </a:lnTo>
                <a:lnTo>
                  <a:pt x="442524" y="1071809"/>
                </a:lnTo>
                <a:lnTo>
                  <a:pt x="490392" y="1078307"/>
                </a:lnTo>
                <a:lnTo>
                  <a:pt x="539496" y="1080515"/>
                </a:lnTo>
                <a:lnTo>
                  <a:pt x="588599" y="1078307"/>
                </a:lnTo>
                <a:lnTo>
                  <a:pt x="636467" y="1071809"/>
                </a:lnTo>
                <a:lnTo>
                  <a:pt x="682910" y="1061213"/>
                </a:lnTo>
                <a:lnTo>
                  <a:pt x="727738" y="1046709"/>
                </a:lnTo>
                <a:lnTo>
                  <a:pt x="770759" y="1028489"/>
                </a:lnTo>
                <a:lnTo>
                  <a:pt x="811783" y="1006743"/>
                </a:lnTo>
                <a:lnTo>
                  <a:pt x="850621" y="981661"/>
                </a:lnTo>
                <a:lnTo>
                  <a:pt x="887080" y="953436"/>
                </a:lnTo>
                <a:lnTo>
                  <a:pt x="920972" y="922258"/>
                </a:lnTo>
                <a:lnTo>
                  <a:pt x="952104" y="888317"/>
                </a:lnTo>
                <a:lnTo>
                  <a:pt x="980288" y="851805"/>
                </a:lnTo>
                <a:lnTo>
                  <a:pt x="1005331" y="812912"/>
                </a:lnTo>
                <a:lnTo>
                  <a:pt x="1027045" y="771830"/>
                </a:lnTo>
                <a:lnTo>
                  <a:pt x="1045238" y="728750"/>
                </a:lnTo>
                <a:lnTo>
                  <a:pt x="1059719" y="683861"/>
                </a:lnTo>
                <a:lnTo>
                  <a:pt x="1070299" y="637356"/>
                </a:lnTo>
                <a:lnTo>
                  <a:pt x="1076787" y="589424"/>
                </a:lnTo>
                <a:lnTo>
                  <a:pt x="1078992" y="540257"/>
                </a:lnTo>
                <a:lnTo>
                  <a:pt x="1076787" y="491091"/>
                </a:lnTo>
                <a:lnTo>
                  <a:pt x="1070299" y="443159"/>
                </a:lnTo>
                <a:lnTo>
                  <a:pt x="1059719" y="396654"/>
                </a:lnTo>
                <a:lnTo>
                  <a:pt x="1045238" y="351765"/>
                </a:lnTo>
                <a:lnTo>
                  <a:pt x="1027045" y="308685"/>
                </a:lnTo>
                <a:lnTo>
                  <a:pt x="1005332" y="267603"/>
                </a:lnTo>
                <a:lnTo>
                  <a:pt x="980288" y="228710"/>
                </a:lnTo>
                <a:lnTo>
                  <a:pt x="952104" y="192198"/>
                </a:lnTo>
                <a:lnTo>
                  <a:pt x="920972" y="158257"/>
                </a:lnTo>
                <a:lnTo>
                  <a:pt x="887080" y="127079"/>
                </a:lnTo>
                <a:lnTo>
                  <a:pt x="850621" y="98854"/>
                </a:lnTo>
                <a:lnTo>
                  <a:pt x="811784" y="73772"/>
                </a:lnTo>
                <a:lnTo>
                  <a:pt x="770759" y="52026"/>
                </a:lnTo>
                <a:lnTo>
                  <a:pt x="727738" y="33806"/>
                </a:lnTo>
                <a:lnTo>
                  <a:pt x="682910" y="19302"/>
                </a:lnTo>
                <a:lnTo>
                  <a:pt x="636467" y="8706"/>
                </a:lnTo>
                <a:lnTo>
                  <a:pt x="588599" y="2208"/>
                </a:lnTo>
                <a:lnTo>
                  <a:pt x="539496" y="0"/>
                </a:lnTo>
                <a:close/>
              </a:path>
            </a:pathLst>
          </a:custGeom>
          <a:solidFill>
            <a:srgbClr val="F5F7F6"/>
          </a:solidFill>
        </p:spPr>
        <p:txBody>
          <a:bodyPr wrap="square" lIns="0" tIns="0" rIns="0" bIns="0" rtlCol="0"/>
          <a:lstStyle/>
          <a:p>
            <a:endParaRPr/>
          </a:p>
        </p:txBody>
      </p:sp>
      <p:sp>
        <p:nvSpPr>
          <p:cNvPr id="33" name="object 33"/>
          <p:cNvSpPr/>
          <p:nvPr/>
        </p:nvSpPr>
        <p:spPr>
          <a:xfrm>
            <a:off x="9949433" y="2213610"/>
            <a:ext cx="1079500" cy="1080770"/>
          </a:xfrm>
          <a:custGeom>
            <a:avLst/>
            <a:gdLst/>
            <a:ahLst/>
            <a:cxnLst/>
            <a:rect l="l" t="t" r="r" b="b"/>
            <a:pathLst>
              <a:path w="1079500" h="1080770">
                <a:moveTo>
                  <a:pt x="0" y="540257"/>
                </a:moveTo>
                <a:lnTo>
                  <a:pt x="2204" y="491091"/>
                </a:lnTo>
                <a:lnTo>
                  <a:pt x="8692" y="443159"/>
                </a:lnTo>
                <a:lnTo>
                  <a:pt x="19272" y="396654"/>
                </a:lnTo>
                <a:lnTo>
                  <a:pt x="33753" y="351765"/>
                </a:lnTo>
                <a:lnTo>
                  <a:pt x="51946" y="308685"/>
                </a:lnTo>
                <a:lnTo>
                  <a:pt x="73660" y="267603"/>
                </a:lnTo>
                <a:lnTo>
                  <a:pt x="98703" y="228710"/>
                </a:lnTo>
                <a:lnTo>
                  <a:pt x="126887" y="192198"/>
                </a:lnTo>
                <a:lnTo>
                  <a:pt x="158019" y="158257"/>
                </a:lnTo>
                <a:lnTo>
                  <a:pt x="191911" y="127079"/>
                </a:lnTo>
                <a:lnTo>
                  <a:pt x="228370" y="98854"/>
                </a:lnTo>
                <a:lnTo>
                  <a:pt x="267208" y="73772"/>
                </a:lnTo>
                <a:lnTo>
                  <a:pt x="308232" y="52026"/>
                </a:lnTo>
                <a:lnTo>
                  <a:pt x="351253" y="33806"/>
                </a:lnTo>
                <a:lnTo>
                  <a:pt x="396081" y="19302"/>
                </a:lnTo>
                <a:lnTo>
                  <a:pt x="442524" y="8706"/>
                </a:lnTo>
                <a:lnTo>
                  <a:pt x="490392" y="2208"/>
                </a:lnTo>
                <a:lnTo>
                  <a:pt x="539496" y="0"/>
                </a:lnTo>
                <a:lnTo>
                  <a:pt x="588599" y="2208"/>
                </a:lnTo>
                <a:lnTo>
                  <a:pt x="636467" y="8706"/>
                </a:lnTo>
                <a:lnTo>
                  <a:pt x="682910" y="19302"/>
                </a:lnTo>
                <a:lnTo>
                  <a:pt x="727738" y="33806"/>
                </a:lnTo>
                <a:lnTo>
                  <a:pt x="770759" y="52026"/>
                </a:lnTo>
                <a:lnTo>
                  <a:pt x="811784" y="73772"/>
                </a:lnTo>
                <a:lnTo>
                  <a:pt x="850621" y="98854"/>
                </a:lnTo>
                <a:lnTo>
                  <a:pt x="887080" y="127079"/>
                </a:lnTo>
                <a:lnTo>
                  <a:pt x="920972" y="158257"/>
                </a:lnTo>
                <a:lnTo>
                  <a:pt x="952104" y="192198"/>
                </a:lnTo>
                <a:lnTo>
                  <a:pt x="980288" y="228710"/>
                </a:lnTo>
                <a:lnTo>
                  <a:pt x="1005332" y="267603"/>
                </a:lnTo>
                <a:lnTo>
                  <a:pt x="1027045" y="308685"/>
                </a:lnTo>
                <a:lnTo>
                  <a:pt x="1045238" y="351765"/>
                </a:lnTo>
                <a:lnTo>
                  <a:pt x="1059719" y="396654"/>
                </a:lnTo>
                <a:lnTo>
                  <a:pt x="1070299" y="443159"/>
                </a:lnTo>
                <a:lnTo>
                  <a:pt x="1076787" y="491091"/>
                </a:lnTo>
                <a:lnTo>
                  <a:pt x="1078992" y="540257"/>
                </a:lnTo>
                <a:lnTo>
                  <a:pt x="1076787" y="589424"/>
                </a:lnTo>
                <a:lnTo>
                  <a:pt x="1070299" y="637356"/>
                </a:lnTo>
                <a:lnTo>
                  <a:pt x="1059719" y="683861"/>
                </a:lnTo>
                <a:lnTo>
                  <a:pt x="1045238" y="728750"/>
                </a:lnTo>
                <a:lnTo>
                  <a:pt x="1027045" y="771830"/>
                </a:lnTo>
                <a:lnTo>
                  <a:pt x="1005331" y="812912"/>
                </a:lnTo>
                <a:lnTo>
                  <a:pt x="980288" y="851805"/>
                </a:lnTo>
                <a:lnTo>
                  <a:pt x="952104" y="888317"/>
                </a:lnTo>
                <a:lnTo>
                  <a:pt x="920972" y="922258"/>
                </a:lnTo>
                <a:lnTo>
                  <a:pt x="887080" y="953436"/>
                </a:lnTo>
                <a:lnTo>
                  <a:pt x="850621" y="981661"/>
                </a:lnTo>
                <a:lnTo>
                  <a:pt x="811783" y="1006743"/>
                </a:lnTo>
                <a:lnTo>
                  <a:pt x="770759" y="1028489"/>
                </a:lnTo>
                <a:lnTo>
                  <a:pt x="727738" y="1046709"/>
                </a:lnTo>
                <a:lnTo>
                  <a:pt x="682910" y="1061213"/>
                </a:lnTo>
                <a:lnTo>
                  <a:pt x="636467" y="1071809"/>
                </a:lnTo>
                <a:lnTo>
                  <a:pt x="588599" y="1078307"/>
                </a:lnTo>
                <a:lnTo>
                  <a:pt x="539496" y="1080515"/>
                </a:lnTo>
                <a:lnTo>
                  <a:pt x="490392" y="1078307"/>
                </a:lnTo>
                <a:lnTo>
                  <a:pt x="442524" y="1071809"/>
                </a:lnTo>
                <a:lnTo>
                  <a:pt x="396081" y="1061213"/>
                </a:lnTo>
                <a:lnTo>
                  <a:pt x="351253" y="1046709"/>
                </a:lnTo>
                <a:lnTo>
                  <a:pt x="308232" y="1028489"/>
                </a:lnTo>
                <a:lnTo>
                  <a:pt x="267207" y="1006743"/>
                </a:lnTo>
                <a:lnTo>
                  <a:pt x="228370" y="981661"/>
                </a:lnTo>
                <a:lnTo>
                  <a:pt x="191911" y="953436"/>
                </a:lnTo>
                <a:lnTo>
                  <a:pt x="158019" y="922258"/>
                </a:lnTo>
                <a:lnTo>
                  <a:pt x="126887" y="888317"/>
                </a:lnTo>
                <a:lnTo>
                  <a:pt x="98703" y="851805"/>
                </a:lnTo>
                <a:lnTo>
                  <a:pt x="73659" y="812912"/>
                </a:lnTo>
                <a:lnTo>
                  <a:pt x="51946" y="771830"/>
                </a:lnTo>
                <a:lnTo>
                  <a:pt x="33753" y="728750"/>
                </a:lnTo>
                <a:lnTo>
                  <a:pt x="19272" y="683861"/>
                </a:lnTo>
                <a:lnTo>
                  <a:pt x="8692" y="637356"/>
                </a:lnTo>
                <a:lnTo>
                  <a:pt x="2204" y="589424"/>
                </a:lnTo>
                <a:lnTo>
                  <a:pt x="0" y="540257"/>
                </a:lnTo>
                <a:close/>
              </a:path>
            </a:pathLst>
          </a:custGeom>
          <a:ln w="28956">
            <a:solidFill>
              <a:srgbClr val="1D9ED2"/>
            </a:solidFill>
          </a:ln>
        </p:spPr>
        <p:txBody>
          <a:bodyPr wrap="square" lIns="0" tIns="0" rIns="0" bIns="0" rtlCol="0"/>
          <a:lstStyle/>
          <a:p>
            <a:endParaRPr/>
          </a:p>
        </p:txBody>
      </p:sp>
      <p:sp>
        <p:nvSpPr>
          <p:cNvPr id="34" name="object 34"/>
          <p:cNvSpPr/>
          <p:nvPr/>
        </p:nvSpPr>
        <p:spPr>
          <a:xfrm>
            <a:off x="6305550" y="2207514"/>
            <a:ext cx="1079500" cy="1079500"/>
          </a:xfrm>
          <a:custGeom>
            <a:avLst/>
            <a:gdLst/>
            <a:ahLst/>
            <a:cxnLst/>
            <a:rect l="l" t="t" r="r" b="b"/>
            <a:pathLst>
              <a:path w="1079500" h="1079500">
                <a:moveTo>
                  <a:pt x="539496" y="0"/>
                </a:moveTo>
                <a:lnTo>
                  <a:pt x="490392" y="2204"/>
                </a:lnTo>
                <a:lnTo>
                  <a:pt x="442524" y="8692"/>
                </a:lnTo>
                <a:lnTo>
                  <a:pt x="396081" y="19272"/>
                </a:lnTo>
                <a:lnTo>
                  <a:pt x="351253" y="33753"/>
                </a:lnTo>
                <a:lnTo>
                  <a:pt x="308232" y="51946"/>
                </a:lnTo>
                <a:lnTo>
                  <a:pt x="267208" y="73660"/>
                </a:lnTo>
                <a:lnTo>
                  <a:pt x="228370" y="98703"/>
                </a:lnTo>
                <a:lnTo>
                  <a:pt x="191911" y="126887"/>
                </a:lnTo>
                <a:lnTo>
                  <a:pt x="158019" y="158019"/>
                </a:lnTo>
                <a:lnTo>
                  <a:pt x="126887" y="191911"/>
                </a:lnTo>
                <a:lnTo>
                  <a:pt x="98703" y="228370"/>
                </a:lnTo>
                <a:lnTo>
                  <a:pt x="73660" y="267208"/>
                </a:lnTo>
                <a:lnTo>
                  <a:pt x="51946" y="308232"/>
                </a:lnTo>
                <a:lnTo>
                  <a:pt x="33753" y="351253"/>
                </a:lnTo>
                <a:lnTo>
                  <a:pt x="19272" y="396081"/>
                </a:lnTo>
                <a:lnTo>
                  <a:pt x="8692" y="442524"/>
                </a:lnTo>
                <a:lnTo>
                  <a:pt x="2204" y="490392"/>
                </a:lnTo>
                <a:lnTo>
                  <a:pt x="0" y="539496"/>
                </a:lnTo>
                <a:lnTo>
                  <a:pt x="2204" y="588599"/>
                </a:lnTo>
                <a:lnTo>
                  <a:pt x="8692" y="636467"/>
                </a:lnTo>
                <a:lnTo>
                  <a:pt x="19272" y="682910"/>
                </a:lnTo>
                <a:lnTo>
                  <a:pt x="33753" y="727738"/>
                </a:lnTo>
                <a:lnTo>
                  <a:pt x="51946" y="770759"/>
                </a:lnTo>
                <a:lnTo>
                  <a:pt x="73659" y="811784"/>
                </a:lnTo>
                <a:lnTo>
                  <a:pt x="98703" y="850621"/>
                </a:lnTo>
                <a:lnTo>
                  <a:pt x="126887" y="887080"/>
                </a:lnTo>
                <a:lnTo>
                  <a:pt x="158019" y="920972"/>
                </a:lnTo>
                <a:lnTo>
                  <a:pt x="191911" y="952104"/>
                </a:lnTo>
                <a:lnTo>
                  <a:pt x="228370" y="980288"/>
                </a:lnTo>
                <a:lnTo>
                  <a:pt x="267207" y="1005331"/>
                </a:lnTo>
                <a:lnTo>
                  <a:pt x="308232" y="1027045"/>
                </a:lnTo>
                <a:lnTo>
                  <a:pt x="351253" y="1045238"/>
                </a:lnTo>
                <a:lnTo>
                  <a:pt x="396081" y="1059719"/>
                </a:lnTo>
                <a:lnTo>
                  <a:pt x="442524" y="1070299"/>
                </a:lnTo>
                <a:lnTo>
                  <a:pt x="490392" y="1076787"/>
                </a:lnTo>
                <a:lnTo>
                  <a:pt x="539496" y="1078991"/>
                </a:lnTo>
                <a:lnTo>
                  <a:pt x="588599" y="1076787"/>
                </a:lnTo>
                <a:lnTo>
                  <a:pt x="636467" y="1070299"/>
                </a:lnTo>
                <a:lnTo>
                  <a:pt x="682910" y="1059719"/>
                </a:lnTo>
                <a:lnTo>
                  <a:pt x="727738" y="1045238"/>
                </a:lnTo>
                <a:lnTo>
                  <a:pt x="770759" y="1027045"/>
                </a:lnTo>
                <a:lnTo>
                  <a:pt x="811783" y="1005331"/>
                </a:lnTo>
                <a:lnTo>
                  <a:pt x="850621" y="980288"/>
                </a:lnTo>
                <a:lnTo>
                  <a:pt x="887080" y="952104"/>
                </a:lnTo>
                <a:lnTo>
                  <a:pt x="920972" y="920972"/>
                </a:lnTo>
                <a:lnTo>
                  <a:pt x="952104" y="887080"/>
                </a:lnTo>
                <a:lnTo>
                  <a:pt x="980288" y="850621"/>
                </a:lnTo>
                <a:lnTo>
                  <a:pt x="1005331" y="811783"/>
                </a:lnTo>
                <a:lnTo>
                  <a:pt x="1027045" y="770759"/>
                </a:lnTo>
                <a:lnTo>
                  <a:pt x="1045238" y="727738"/>
                </a:lnTo>
                <a:lnTo>
                  <a:pt x="1059719" y="682910"/>
                </a:lnTo>
                <a:lnTo>
                  <a:pt x="1070299" y="636467"/>
                </a:lnTo>
                <a:lnTo>
                  <a:pt x="1076787" y="588599"/>
                </a:lnTo>
                <a:lnTo>
                  <a:pt x="1078992" y="539496"/>
                </a:lnTo>
                <a:lnTo>
                  <a:pt x="1076787" y="490392"/>
                </a:lnTo>
                <a:lnTo>
                  <a:pt x="1070299" y="442524"/>
                </a:lnTo>
                <a:lnTo>
                  <a:pt x="1059719" y="396081"/>
                </a:lnTo>
                <a:lnTo>
                  <a:pt x="1045238" y="351253"/>
                </a:lnTo>
                <a:lnTo>
                  <a:pt x="1027045" y="308232"/>
                </a:lnTo>
                <a:lnTo>
                  <a:pt x="1005332" y="267208"/>
                </a:lnTo>
                <a:lnTo>
                  <a:pt x="980288" y="228370"/>
                </a:lnTo>
                <a:lnTo>
                  <a:pt x="952104" y="191911"/>
                </a:lnTo>
                <a:lnTo>
                  <a:pt x="920972" y="158019"/>
                </a:lnTo>
                <a:lnTo>
                  <a:pt x="887080" y="126887"/>
                </a:lnTo>
                <a:lnTo>
                  <a:pt x="850621" y="98703"/>
                </a:lnTo>
                <a:lnTo>
                  <a:pt x="811784" y="73660"/>
                </a:lnTo>
                <a:lnTo>
                  <a:pt x="770759" y="51946"/>
                </a:lnTo>
                <a:lnTo>
                  <a:pt x="727738" y="33753"/>
                </a:lnTo>
                <a:lnTo>
                  <a:pt x="682910" y="19272"/>
                </a:lnTo>
                <a:lnTo>
                  <a:pt x="636467" y="8692"/>
                </a:lnTo>
                <a:lnTo>
                  <a:pt x="588599" y="2204"/>
                </a:lnTo>
                <a:lnTo>
                  <a:pt x="539496" y="0"/>
                </a:lnTo>
                <a:close/>
              </a:path>
            </a:pathLst>
          </a:custGeom>
          <a:solidFill>
            <a:srgbClr val="F5F7F6"/>
          </a:solidFill>
        </p:spPr>
        <p:txBody>
          <a:bodyPr wrap="square" lIns="0" tIns="0" rIns="0" bIns="0" rtlCol="0"/>
          <a:lstStyle/>
          <a:p>
            <a:endParaRPr/>
          </a:p>
        </p:txBody>
      </p:sp>
      <p:sp>
        <p:nvSpPr>
          <p:cNvPr id="35" name="object 35"/>
          <p:cNvSpPr/>
          <p:nvPr/>
        </p:nvSpPr>
        <p:spPr>
          <a:xfrm>
            <a:off x="6305550" y="2207514"/>
            <a:ext cx="1079500" cy="1079500"/>
          </a:xfrm>
          <a:custGeom>
            <a:avLst/>
            <a:gdLst/>
            <a:ahLst/>
            <a:cxnLst/>
            <a:rect l="l" t="t" r="r" b="b"/>
            <a:pathLst>
              <a:path w="1079500" h="1079500">
                <a:moveTo>
                  <a:pt x="0" y="539496"/>
                </a:moveTo>
                <a:lnTo>
                  <a:pt x="2204" y="490392"/>
                </a:lnTo>
                <a:lnTo>
                  <a:pt x="8692" y="442524"/>
                </a:lnTo>
                <a:lnTo>
                  <a:pt x="19272" y="396081"/>
                </a:lnTo>
                <a:lnTo>
                  <a:pt x="33753" y="351253"/>
                </a:lnTo>
                <a:lnTo>
                  <a:pt x="51946" y="308232"/>
                </a:lnTo>
                <a:lnTo>
                  <a:pt x="73660" y="267208"/>
                </a:lnTo>
                <a:lnTo>
                  <a:pt x="98703" y="228370"/>
                </a:lnTo>
                <a:lnTo>
                  <a:pt x="126887" y="191911"/>
                </a:lnTo>
                <a:lnTo>
                  <a:pt x="158019" y="158019"/>
                </a:lnTo>
                <a:lnTo>
                  <a:pt x="191911" y="126887"/>
                </a:lnTo>
                <a:lnTo>
                  <a:pt x="228370" y="98703"/>
                </a:lnTo>
                <a:lnTo>
                  <a:pt x="267208" y="73660"/>
                </a:lnTo>
                <a:lnTo>
                  <a:pt x="308232" y="51946"/>
                </a:lnTo>
                <a:lnTo>
                  <a:pt x="351253" y="33753"/>
                </a:lnTo>
                <a:lnTo>
                  <a:pt x="396081" y="19272"/>
                </a:lnTo>
                <a:lnTo>
                  <a:pt x="442524" y="8692"/>
                </a:lnTo>
                <a:lnTo>
                  <a:pt x="490392" y="2204"/>
                </a:lnTo>
                <a:lnTo>
                  <a:pt x="539496" y="0"/>
                </a:lnTo>
                <a:lnTo>
                  <a:pt x="588599" y="2204"/>
                </a:lnTo>
                <a:lnTo>
                  <a:pt x="636467" y="8692"/>
                </a:lnTo>
                <a:lnTo>
                  <a:pt x="682910" y="19272"/>
                </a:lnTo>
                <a:lnTo>
                  <a:pt x="727738" y="33753"/>
                </a:lnTo>
                <a:lnTo>
                  <a:pt x="770759" y="51946"/>
                </a:lnTo>
                <a:lnTo>
                  <a:pt x="811784" y="73660"/>
                </a:lnTo>
                <a:lnTo>
                  <a:pt x="850621" y="98703"/>
                </a:lnTo>
                <a:lnTo>
                  <a:pt x="887080" y="126887"/>
                </a:lnTo>
                <a:lnTo>
                  <a:pt x="920972" y="158019"/>
                </a:lnTo>
                <a:lnTo>
                  <a:pt x="952104" y="191911"/>
                </a:lnTo>
                <a:lnTo>
                  <a:pt x="980288" y="228370"/>
                </a:lnTo>
                <a:lnTo>
                  <a:pt x="1005332" y="267208"/>
                </a:lnTo>
                <a:lnTo>
                  <a:pt x="1027045" y="308232"/>
                </a:lnTo>
                <a:lnTo>
                  <a:pt x="1045238" y="351253"/>
                </a:lnTo>
                <a:lnTo>
                  <a:pt x="1059719" y="396081"/>
                </a:lnTo>
                <a:lnTo>
                  <a:pt x="1070299" y="442524"/>
                </a:lnTo>
                <a:lnTo>
                  <a:pt x="1076787" y="490392"/>
                </a:lnTo>
                <a:lnTo>
                  <a:pt x="1078992" y="539496"/>
                </a:lnTo>
                <a:lnTo>
                  <a:pt x="1076787" y="588599"/>
                </a:lnTo>
                <a:lnTo>
                  <a:pt x="1070299" y="636467"/>
                </a:lnTo>
                <a:lnTo>
                  <a:pt x="1059719" y="682910"/>
                </a:lnTo>
                <a:lnTo>
                  <a:pt x="1045238" y="727738"/>
                </a:lnTo>
                <a:lnTo>
                  <a:pt x="1027045" y="770759"/>
                </a:lnTo>
                <a:lnTo>
                  <a:pt x="1005331" y="811783"/>
                </a:lnTo>
                <a:lnTo>
                  <a:pt x="980288" y="850621"/>
                </a:lnTo>
                <a:lnTo>
                  <a:pt x="952104" y="887080"/>
                </a:lnTo>
                <a:lnTo>
                  <a:pt x="920972" y="920972"/>
                </a:lnTo>
                <a:lnTo>
                  <a:pt x="887080" y="952104"/>
                </a:lnTo>
                <a:lnTo>
                  <a:pt x="850621" y="980288"/>
                </a:lnTo>
                <a:lnTo>
                  <a:pt x="811783" y="1005331"/>
                </a:lnTo>
                <a:lnTo>
                  <a:pt x="770759" y="1027045"/>
                </a:lnTo>
                <a:lnTo>
                  <a:pt x="727738" y="1045238"/>
                </a:lnTo>
                <a:lnTo>
                  <a:pt x="682910" y="1059719"/>
                </a:lnTo>
                <a:lnTo>
                  <a:pt x="636467" y="1070299"/>
                </a:lnTo>
                <a:lnTo>
                  <a:pt x="588599" y="1076787"/>
                </a:lnTo>
                <a:lnTo>
                  <a:pt x="539496" y="1078991"/>
                </a:lnTo>
                <a:lnTo>
                  <a:pt x="490392" y="1076787"/>
                </a:lnTo>
                <a:lnTo>
                  <a:pt x="442524" y="1070299"/>
                </a:lnTo>
                <a:lnTo>
                  <a:pt x="396081" y="1059719"/>
                </a:lnTo>
                <a:lnTo>
                  <a:pt x="351253" y="1045238"/>
                </a:lnTo>
                <a:lnTo>
                  <a:pt x="308232" y="1027045"/>
                </a:lnTo>
                <a:lnTo>
                  <a:pt x="267207" y="1005331"/>
                </a:lnTo>
                <a:lnTo>
                  <a:pt x="228370" y="980288"/>
                </a:lnTo>
                <a:lnTo>
                  <a:pt x="191911" y="952104"/>
                </a:lnTo>
                <a:lnTo>
                  <a:pt x="158019" y="920972"/>
                </a:lnTo>
                <a:lnTo>
                  <a:pt x="126887" y="887080"/>
                </a:lnTo>
                <a:lnTo>
                  <a:pt x="98703" y="850621"/>
                </a:lnTo>
                <a:lnTo>
                  <a:pt x="73659" y="811784"/>
                </a:lnTo>
                <a:lnTo>
                  <a:pt x="51946" y="770759"/>
                </a:lnTo>
                <a:lnTo>
                  <a:pt x="33753" y="727738"/>
                </a:lnTo>
                <a:lnTo>
                  <a:pt x="19272" y="682910"/>
                </a:lnTo>
                <a:lnTo>
                  <a:pt x="8692" y="636467"/>
                </a:lnTo>
                <a:lnTo>
                  <a:pt x="2204" y="588599"/>
                </a:lnTo>
                <a:lnTo>
                  <a:pt x="0" y="539496"/>
                </a:lnTo>
                <a:close/>
              </a:path>
            </a:pathLst>
          </a:custGeom>
          <a:ln w="28956">
            <a:solidFill>
              <a:srgbClr val="1D9ED2"/>
            </a:solidFill>
          </a:ln>
        </p:spPr>
        <p:txBody>
          <a:bodyPr wrap="square" lIns="0" tIns="0" rIns="0" bIns="0" rtlCol="0"/>
          <a:lstStyle/>
          <a:p>
            <a:endParaRPr/>
          </a:p>
        </p:txBody>
      </p:sp>
      <p:sp>
        <p:nvSpPr>
          <p:cNvPr id="36" name="object 36"/>
          <p:cNvSpPr/>
          <p:nvPr/>
        </p:nvSpPr>
        <p:spPr>
          <a:xfrm>
            <a:off x="8109966" y="2207514"/>
            <a:ext cx="1080770" cy="1079500"/>
          </a:xfrm>
          <a:custGeom>
            <a:avLst/>
            <a:gdLst/>
            <a:ahLst/>
            <a:cxnLst/>
            <a:rect l="l" t="t" r="r" b="b"/>
            <a:pathLst>
              <a:path w="1080770" h="1079500">
                <a:moveTo>
                  <a:pt x="540257" y="0"/>
                </a:moveTo>
                <a:lnTo>
                  <a:pt x="491091" y="2204"/>
                </a:lnTo>
                <a:lnTo>
                  <a:pt x="443159" y="8692"/>
                </a:lnTo>
                <a:lnTo>
                  <a:pt x="396654" y="19272"/>
                </a:lnTo>
                <a:lnTo>
                  <a:pt x="351765" y="33753"/>
                </a:lnTo>
                <a:lnTo>
                  <a:pt x="308685" y="51946"/>
                </a:lnTo>
                <a:lnTo>
                  <a:pt x="267603" y="73660"/>
                </a:lnTo>
                <a:lnTo>
                  <a:pt x="228710" y="98703"/>
                </a:lnTo>
                <a:lnTo>
                  <a:pt x="192198" y="126887"/>
                </a:lnTo>
                <a:lnTo>
                  <a:pt x="158257" y="158019"/>
                </a:lnTo>
                <a:lnTo>
                  <a:pt x="127079" y="191911"/>
                </a:lnTo>
                <a:lnTo>
                  <a:pt x="98854" y="228370"/>
                </a:lnTo>
                <a:lnTo>
                  <a:pt x="73772" y="267208"/>
                </a:lnTo>
                <a:lnTo>
                  <a:pt x="52026" y="308232"/>
                </a:lnTo>
                <a:lnTo>
                  <a:pt x="33806" y="351253"/>
                </a:lnTo>
                <a:lnTo>
                  <a:pt x="19302" y="396081"/>
                </a:lnTo>
                <a:lnTo>
                  <a:pt x="8706" y="442524"/>
                </a:lnTo>
                <a:lnTo>
                  <a:pt x="2208" y="490392"/>
                </a:lnTo>
                <a:lnTo>
                  <a:pt x="0" y="539496"/>
                </a:lnTo>
                <a:lnTo>
                  <a:pt x="2208" y="588599"/>
                </a:lnTo>
                <a:lnTo>
                  <a:pt x="8706" y="636467"/>
                </a:lnTo>
                <a:lnTo>
                  <a:pt x="19302" y="682910"/>
                </a:lnTo>
                <a:lnTo>
                  <a:pt x="33806" y="727738"/>
                </a:lnTo>
                <a:lnTo>
                  <a:pt x="52026" y="770759"/>
                </a:lnTo>
                <a:lnTo>
                  <a:pt x="73772" y="811784"/>
                </a:lnTo>
                <a:lnTo>
                  <a:pt x="98854" y="850621"/>
                </a:lnTo>
                <a:lnTo>
                  <a:pt x="127079" y="887080"/>
                </a:lnTo>
                <a:lnTo>
                  <a:pt x="158257" y="920972"/>
                </a:lnTo>
                <a:lnTo>
                  <a:pt x="192198" y="952104"/>
                </a:lnTo>
                <a:lnTo>
                  <a:pt x="228710" y="980288"/>
                </a:lnTo>
                <a:lnTo>
                  <a:pt x="267603" y="1005331"/>
                </a:lnTo>
                <a:lnTo>
                  <a:pt x="308685" y="1027045"/>
                </a:lnTo>
                <a:lnTo>
                  <a:pt x="351765" y="1045238"/>
                </a:lnTo>
                <a:lnTo>
                  <a:pt x="396654" y="1059719"/>
                </a:lnTo>
                <a:lnTo>
                  <a:pt x="443159" y="1070299"/>
                </a:lnTo>
                <a:lnTo>
                  <a:pt x="491091" y="1076787"/>
                </a:lnTo>
                <a:lnTo>
                  <a:pt x="540257" y="1078991"/>
                </a:lnTo>
                <a:lnTo>
                  <a:pt x="589424" y="1076787"/>
                </a:lnTo>
                <a:lnTo>
                  <a:pt x="637356" y="1070299"/>
                </a:lnTo>
                <a:lnTo>
                  <a:pt x="683861" y="1059719"/>
                </a:lnTo>
                <a:lnTo>
                  <a:pt x="728750" y="1045238"/>
                </a:lnTo>
                <a:lnTo>
                  <a:pt x="771830" y="1027045"/>
                </a:lnTo>
                <a:lnTo>
                  <a:pt x="812912" y="1005331"/>
                </a:lnTo>
                <a:lnTo>
                  <a:pt x="851805" y="980288"/>
                </a:lnTo>
                <a:lnTo>
                  <a:pt x="888317" y="952104"/>
                </a:lnTo>
                <a:lnTo>
                  <a:pt x="922258" y="920972"/>
                </a:lnTo>
                <a:lnTo>
                  <a:pt x="953436" y="887080"/>
                </a:lnTo>
                <a:lnTo>
                  <a:pt x="981661" y="850621"/>
                </a:lnTo>
                <a:lnTo>
                  <a:pt x="1006743" y="811783"/>
                </a:lnTo>
                <a:lnTo>
                  <a:pt x="1028489" y="770759"/>
                </a:lnTo>
                <a:lnTo>
                  <a:pt x="1046709" y="727738"/>
                </a:lnTo>
                <a:lnTo>
                  <a:pt x="1061213" y="682910"/>
                </a:lnTo>
                <a:lnTo>
                  <a:pt x="1071809" y="636467"/>
                </a:lnTo>
                <a:lnTo>
                  <a:pt x="1078307" y="588599"/>
                </a:lnTo>
                <a:lnTo>
                  <a:pt x="1080515" y="539496"/>
                </a:lnTo>
                <a:lnTo>
                  <a:pt x="1078307" y="490392"/>
                </a:lnTo>
                <a:lnTo>
                  <a:pt x="1071809" y="442524"/>
                </a:lnTo>
                <a:lnTo>
                  <a:pt x="1061213" y="396081"/>
                </a:lnTo>
                <a:lnTo>
                  <a:pt x="1046709" y="351253"/>
                </a:lnTo>
                <a:lnTo>
                  <a:pt x="1028489" y="308232"/>
                </a:lnTo>
                <a:lnTo>
                  <a:pt x="1006743" y="267208"/>
                </a:lnTo>
                <a:lnTo>
                  <a:pt x="981661" y="228370"/>
                </a:lnTo>
                <a:lnTo>
                  <a:pt x="953436" y="191911"/>
                </a:lnTo>
                <a:lnTo>
                  <a:pt x="922258" y="158019"/>
                </a:lnTo>
                <a:lnTo>
                  <a:pt x="888317" y="126887"/>
                </a:lnTo>
                <a:lnTo>
                  <a:pt x="851805" y="98703"/>
                </a:lnTo>
                <a:lnTo>
                  <a:pt x="812912" y="73660"/>
                </a:lnTo>
                <a:lnTo>
                  <a:pt x="771830" y="51946"/>
                </a:lnTo>
                <a:lnTo>
                  <a:pt x="728750" y="33753"/>
                </a:lnTo>
                <a:lnTo>
                  <a:pt x="683861" y="19272"/>
                </a:lnTo>
                <a:lnTo>
                  <a:pt x="637356" y="8692"/>
                </a:lnTo>
                <a:lnTo>
                  <a:pt x="589424" y="2204"/>
                </a:lnTo>
                <a:lnTo>
                  <a:pt x="540257" y="0"/>
                </a:lnTo>
                <a:close/>
              </a:path>
            </a:pathLst>
          </a:custGeom>
          <a:solidFill>
            <a:srgbClr val="F5F7F6"/>
          </a:solidFill>
        </p:spPr>
        <p:txBody>
          <a:bodyPr wrap="square" lIns="0" tIns="0" rIns="0" bIns="0" rtlCol="0"/>
          <a:lstStyle/>
          <a:p>
            <a:endParaRPr/>
          </a:p>
        </p:txBody>
      </p:sp>
      <p:sp>
        <p:nvSpPr>
          <p:cNvPr id="37" name="object 37"/>
          <p:cNvSpPr/>
          <p:nvPr/>
        </p:nvSpPr>
        <p:spPr>
          <a:xfrm>
            <a:off x="8109966" y="2207514"/>
            <a:ext cx="1080770" cy="1079500"/>
          </a:xfrm>
          <a:custGeom>
            <a:avLst/>
            <a:gdLst/>
            <a:ahLst/>
            <a:cxnLst/>
            <a:rect l="l" t="t" r="r" b="b"/>
            <a:pathLst>
              <a:path w="1080770" h="1079500">
                <a:moveTo>
                  <a:pt x="0" y="539496"/>
                </a:moveTo>
                <a:lnTo>
                  <a:pt x="2208" y="490392"/>
                </a:lnTo>
                <a:lnTo>
                  <a:pt x="8706" y="442524"/>
                </a:lnTo>
                <a:lnTo>
                  <a:pt x="19302" y="396081"/>
                </a:lnTo>
                <a:lnTo>
                  <a:pt x="33806" y="351253"/>
                </a:lnTo>
                <a:lnTo>
                  <a:pt x="52026" y="308232"/>
                </a:lnTo>
                <a:lnTo>
                  <a:pt x="73772" y="267208"/>
                </a:lnTo>
                <a:lnTo>
                  <a:pt x="98854" y="228370"/>
                </a:lnTo>
                <a:lnTo>
                  <a:pt x="127079" y="191911"/>
                </a:lnTo>
                <a:lnTo>
                  <a:pt x="158257" y="158019"/>
                </a:lnTo>
                <a:lnTo>
                  <a:pt x="192198" y="126887"/>
                </a:lnTo>
                <a:lnTo>
                  <a:pt x="228710" y="98703"/>
                </a:lnTo>
                <a:lnTo>
                  <a:pt x="267603" y="73660"/>
                </a:lnTo>
                <a:lnTo>
                  <a:pt x="308685" y="51946"/>
                </a:lnTo>
                <a:lnTo>
                  <a:pt x="351765" y="33753"/>
                </a:lnTo>
                <a:lnTo>
                  <a:pt x="396654" y="19272"/>
                </a:lnTo>
                <a:lnTo>
                  <a:pt x="443159" y="8692"/>
                </a:lnTo>
                <a:lnTo>
                  <a:pt x="491091" y="2204"/>
                </a:lnTo>
                <a:lnTo>
                  <a:pt x="540257" y="0"/>
                </a:lnTo>
                <a:lnTo>
                  <a:pt x="589424" y="2204"/>
                </a:lnTo>
                <a:lnTo>
                  <a:pt x="637356" y="8692"/>
                </a:lnTo>
                <a:lnTo>
                  <a:pt x="683861" y="19272"/>
                </a:lnTo>
                <a:lnTo>
                  <a:pt x="728750" y="33753"/>
                </a:lnTo>
                <a:lnTo>
                  <a:pt x="771830" y="51946"/>
                </a:lnTo>
                <a:lnTo>
                  <a:pt x="812912" y="73660"/>
                </a:lnTo>
                <a:lnTo>
                  <a:pt x="851805" y="98703"/>
                </a:lnTo>
                <a:lnTo>
                  <a:pt x="888317" y="126887"/>
                </a:lnTo>
                <a:lnTo>
                  <a:pt x="922258" y="158019"/>
                </a:lnTo>
                <a:lnTo>
                  <a:pt x="953436" y="191911"/>
                </a:lnTo>
                <a:lnTo>
                  <a:pt x="981661" y="228370"/>
                </a:lnTo>
                <a:lnTo>
                  <a:pt x="1006743" y="267208"/>
                </a:lnTo>
                <a:lnTo>
                  <a:pt x="1028489" y="308232"/>
                </a:lnTo>
                <a:lnTo>
                  <a:pt x="1046709" y="351253"/>
                </a:lnTo>
                <a:lnTo>
                  <a:pt x="1061213" y="396081"/>
                </a:lnTo>
                <a:lnTo>
                  <a:pt x="1071809" y="442524"/>
                </a:lnTo>
                <a:lnTo>
                  <a:pt x="1078307" y="490392"/>
                </a:lnTo>
                <a:lnTo>
                  <a:pt x="1080515" y="539496"/>
                </a:lnTo>
                <a:lnTo>
                  <a:pt x="1078307" y="588599"/>
                </a:lnTo>
                <a:lnTo>
                  <a:pt x="1071809" y="636467"/>
                </a:lnTo>
                <a:lnTo>
                  <a:pt x="1061213" y="682910"/>
                </a:lnTo>
                <a:lnTo>
                  <a:pt x="1046709" y="727738"/>
                </a:lnTo>
                <a:lnTo>
                  <a:pt x="1028489" y="770759"/>
                </a:lnTo>
                <a:lnTo>
                  <a:pt x="1006743" y="811783"/>
                </a:lnTo>
                <a:lnTo>
                  <a:pt x="981661" y="850621"/>
                </a:lnTo>
                <a:lnTo>
                  <a:pt x="953436" y="887080"/>
                </a:lnTo>
                <a:lnTo>
                  <a:pt x="922258" y="920972"/>
                </a:lnTo>
                <a:lnTo>
                  <a:pt x="888317" y="952104"/>
                </a:lnTo>
                <a:lnTo>
                  <a:pt x="851805" y="980288"/>
                </a:lnTo>
                <a:lnTo>
                  <a:pt x="812912" y="1005331"/>
                </a:lnTo>
                <a:lnTo>
                  <a:pt x="771830" y="1027045"/>
                </a:lnTo>
                <a:lnTo>
                  <a:pt x="728750" y="1045238"/>
                </a:lnTo>
                <a:lnTo>
                  <a:pt x="683861" y="1059719"/>
                </a:lnTo>
                <a:lnTo>
                  <a:pt x="637356" y="1070299"/>
                </a:lnTo>
                <a:lnTo>
                  <a:pt x="589424" y="1076787"/>
                </a:lnTo>
                <a:lnTo>
                  <a:pt x="540257" y="1078991"/>
                </a:lnTo>
                <a:lnTo>
                  <a:pt x="491091" y="1076787"/>
                </a:lnTo>
                <a:lnTo>
                  <a:pt x="443159" y="1070299"/>
                </a:lnTo>
                <a:lnTo>
                  <a:pt x="396654" y="1059719"/>
                </a:lnTo>
                <a:lnTo>
                  <a:pt x="351765" y="1045238"/>
                </a:lnTo>
                <a:lnTo>
                  <a:pt x="308685" y="1027045"/>
                </a:lnTo>
                <a:lnTo>
                  <a:pt x="267603" y="1005331"/>
                </a:lnTo>
                <a:lnTo>
                  <a:pt x="228710" y="980288"/>
                </a:lnTo>
                <a:lnTo>
                  <a:pt x="192198" y="952104"/>
                </a:lnTo>
                <a:lnTo>
                  <a:pt x="158257" y="920972"/>
                </a:lnTo>
                <a:lnTo>
                  <a:pt x="127079" y="887080"/>
                </a:lnTo>
                <a:lnTo>
                  <a:pt x="98854" y="850621"/>
                </a:lnTo>
                <a:lnTo>
                  <a:pt x="73772" y="811784"/>
                </a:lnTo>
                <a:lnTo>
                  <a:pt x="52026" y="770759"/>
                </a:lnTo>
                <a:lnTo>
                  <a:pt x="33806" y="727738"/>
                </a:lnTo>
                <a:lnTo>
                  <a:pt x="19302" y="682910"/>
                </a:lnTo>
                <a:lnTo>
                  <a:pt x="8706" y="636467"/>
                </a:lnTo>
                <a:lnTo>
                  <a:pt x="2208" y="588599"/>
                </a:lnTo>
                <a:lnTo>
                  <a:pt x="0" y="539496"/>
                </a:lnTo>
                <a:close/>
              </a:path>
            </a:pathLst>
          </a:custGeom>
          <a:ln w="28956">
            <a:solidFill>
              <a:srgbClr val="1D9ED2"/>
            </a:solidFill>
          </a:ln>
        </p:spPr>
        <p:txBody>
          <a:bodyPr wrap="square" lIns="0" tIns="0" rIns="0" bIns="0" rtlCol="0"/>
          <a:lstStyle/>
          <a:p>
            <a:endParaRPr/>
          </a:p>
        </p:txBody>
      </p:sp>
      <p:sp>
        <p:nvSpPr>
          <p:cNvPr id="38" name="object 38"/>
          <p:cNvSpPr/>
          <p:nvPr/>
        </p:nvSpPr>
        <p:spPr>
          <a:xfrm>
            <a:off x="4508753" y="4424934"/>
            <a:ext cx="1080770" cy="1080770"/>
          </a:xfrm>
          <a:custGeom>
            <a:avLst/>
            <a:gdLst/>
            <a:ahLst/>
            <a:cxnLst/>
            <a:rect l="l" t="t" r="r" b="b"/>
            <a:pathLst>
              <a:path w="1080770" h="1080770">
                <a:moveTo>
                  <a:pt x="540258" y="0"/>
                </a:moveTo>
                <a:lnTo>
                  <a:pt x="491091" y="2208"/>
                </a:lnTo>
                <a:lnTo>
                  <a:pt x="443159" y="8706"/>
                </a:lnTo>
                <a:lnTo>
                  <a:pt x="396654" y="19302"/>
                </a:lnTo>
                <a:lnTo>
                  <a:pt x="351765" y="33806"/>
                </a:lnTo>
                <a:lnTo>
                  <a:pt x="308685" y="52026"/>
                </a:lnTo>
                <a:lnTo>
                  <a:pt x="267603" y="73772"/>
                </a:lnTo>
                <a:lnTo>
                  <a:pt x="228710" y="98854"/>
                </a:lnTo>
                <a:lnTo>
                  <a:pt x="192198" y="127079"/>
                </a:lnTo>
                <a:lnTo>
                  <a:pt x="158257" y="158257"/>
                </a:lnTo>
                <a:lnTo>
                  <a:pt x="127079" y="192198"/>
                </a:lnTo>
                <a:lnTo>
                  <a:pt x="98854" y="228710"/>
                </a:lnTo>
                <a:lnTo>
                  <a:pt x="73772" y="267603"/>
                </a:lnTo>
                <a:lnTo>
                  <a:pt x="52026" y="308685"/>
                </a:lnTo>
                <a:lnTo>
                  <a:pt x="33806" y="351765"/>
                </a:lnTo>
                <a:lnTo>
                  <a:pt x="19302" y="396654"/>
                </a:lnTo>
                <a:lnTo>
                  <a:pt x="8706" y="443159"/>
                </a:lnTo>
                <a:lnTo>
                  <a:pt x="2208" y="491091"/>
                </a:lnTo>
                <a:lnTo>
                  <a:pt x="0" y="540258"/>
                </a:lnTo>
                <a:lnTo>
                  <a:pt x="2208" y="589424"/>
                </a:lnTo>
                <a:lnTo>
                  <a:pt x="8706" y="637356"/>
                </a:lnTo>
                <a:lnTo>
                  <a:pt x="19302" y="683861"/>
                </a:lnTo>
                <a:lnTo>
                  <a:pt x="33806" y="728750"/>
                </a:lnTo>
                <a:lnTo>
                  <a:pt x="52026" y="771830"/>
                </a:lnTo>
                <a:lnTo>
                  <a:pt x="73772" y="812912"/>
                </a:lnTo>
                <a:lnTo>
                  <a:pt x="98854" y="851805"/>
                </a:lnTo>
                <a:lnTo>
                  <a:pt x="127079" y="888317"/>
                </a:lnTo>
                <a:lnTo>
                  <a:pt x="158257" y="922258"/>
                </a:lnTo>
                <a:lnTo>
                  <a:pt x="192198" y="953436"/>
                </a:lnTo>
                <a:lnTo>
                  <a:pt x="228710" y="981661"/>
                </a:lnTo>
                <a:lnTo>
                  <a:pt x="267603" y="1006743"/>
                </a:lnTo>
                <a:lnTo>
                  <a:pt x="308685" y="1028489"/>
                </a:lnTo>
                <a:lnTo>
                  <a:pt x="351765" y="1046709"/>
                </a:lnTo>
                <a:lnTo>
                  <a:pt x="396654" y="1061213"/>
                </a:lnTo>
                <a:lnTo>
                  <a:pt x="443159" y="1071809"/>
                </a:lnTo>
                <a:lnTo>
                  <a:pt x="491091" y="1078307"/>
                </a:lnTo>
                <a:lnTo>
                  <a:pt x="540258" y="1080516"/>
                </a:lnTo>
                <a:lnTo>
                  <a:pt x="589424" y="1078307"/>
                </a:lnTo>
                <a:lnTo>
                  <a:pt x="637356" y="1071809"/>
                </a:lnTo>
                <a:lnTo>
                  <a:pt x="683861" y="1061213"/>
                </a:lnTo>
                <a:lnTo>
                  <a:pt x="728750" y="1046709"/>
                </a:lnTo>
                <a:lnTo>
                  <a:pt x="771830" y="1028489"/>
                </a:lnTo>
                <a:lnTo>
                  <a:pt x="812912" y="1006743"/>
                </a:lnTo>
                <a:lnTo>
                  <a:pt x="851805" y="981661"/>
                </a:lnTo>
                <a:lnTo>
                  <a:pt x="888317" y="953436"/>
                </a:lnTo>
                <a:lnTo>
                  <a:pt x="922258" y="922258"/>
                </a:lnTo>
                <a:lnTo>
                  <a:pt x="953436" y="888317"/>
                </a:lnTo>
                <a:lnTo>
                  <a:pt x="981661" y="851805"/>
                </a:lnTo>
                <a:lnTo>
                  <a:pt x="1006743" y="812912"/>
                </a:lnTo>
                <a:lnTo>
                  <a:pt x="1028489" y="771830"/>
                </a:lnTo>
                <a:lnTo>
                  <a:pt x="1046709" y="728750"/>
                </a:lnTo>
                <a:lnTo>
                  <a:pt x="1061213" y="683861"/>
                </a:lnTo>
                <a:lnTo>
                  <a:pt x="1071809" y="637356"/>
                </a:lnTo>
                <a:lnTo>
                  <a:pt x="1078307" y="589424"/>
                </a:lnTo>
                <a:lnTo>
                  <a:pt x="1080516" y="540258"/>
                </a:lnTo>
                <a:lnTo>
                  <a:pt x="1078307" y="491091"/>
                </a:lnTo>
                <a:lnTo>
                  <a:pt x="1071809" y="443159"/>
                </a:lnTo>
                <a:lnTo>
                  <a:pt x="1061213" y="396654"/>
                </a:lnTo>
                <a:lnTo>
                  <a:pt x="1046709" y="351765"/>
                </a:lnTo>
                <a:lnTo>
                  <a:pt x="1028489" y="308685"/>
                </a:lnTo>
                <a:lnTo>
                  <a:pt x="1006743" y="267603"/>
                </a:lnTo>
                <a:lnTo>
                  <a:pt x="981661" y="228710"/>
                </a:lnTo>
                <a:lnTo>
                  <a:pt x="953436" y="192198"/>
                </a:lnTo>
                <a:lnTo>
                  <a:pt x="922258" y="158257"/>
                </a:lnTo>
                <a:lnTo>
                  <a:pt x="888317" y="127079"/>
                </a:lnTo>
                <a:lnTo>
                  <a:pt x="851805" y="98854"/>
                </a:lnTo>
                <a:lnTo>
                  <a:pt x="812912" y="73772"/>
                </a:lnTo>
                <a:lnTo>
                  <a:pt x="771830" y="52026"/>
                </a:lnTo>
                <a:lnTo>
                  <a:pt x="728750" y="33806"/>
                </a:lnTo>
                <a:lnTo>
                  <a:pt x="683861" y="19302"/>
                </a:lnTo>
                <a:lnTo>
                  <a:pt x="637356" y="8706"/>
                </a:lnTo>
                <a:lnTo>
                  <a:pt x="589424" y="2208"/>
                </a:lnTo>
                <a:lnTo>
                  <a:pt x="540258" y="0"/>
                </a:lnTo>
                <a:close/>
              </a:path>
            </a:pathLst>
          </a:custGeom>
          <a:solidFill>
            <a:srgbClr val="F5F7F6"/>
          </a:solidFill>
        </p:spPr>
        <p:txBody>
          <a:bodyPr wrap="square" lIns="0" tIns="0" rIns="0" bIns="0" rtlCol="0"/>
          <a:lstStyle/>
          <a:p>
            <a:endParaRPr/>
          </a:p>
        </p:txBody>
      </p:sp>
      <p:sp>
        <p:nvSpPr>
          <p:cNvPr id="39" name="object 39"/>
          <p:cNvSpPr/>
          <p:nvPr/>
        </p:nvSpPr>
        <p:spPr>
          <a:xfrm>
            <a:off x="4508753" y="4424934"/>
            <a:ext cx="1080770" cy="1080770"/>
          </a:xfrm>
          <a:custGeom>
            <a:avLst/>
            <a:gdLst/>
            <a:ahLst/>
            <a:cxnLst/>
            <a:rect l="l" t="t" r="r" b="b"/>
            <a:pathLst>
              <a:path w="1080770" h="1080770">
                <a:moveTo>
                  <a:pt x="0" y="540258"/>
                </a:moveTo>
                <a:lnTo>
                  <a:pt x="2208" y="491091"/>
                </a:lnTo>
                <a:lnTo>
                  <a:pt x="8706" y="443159"/>
                </a:lnTo>
                <a:lnTo>
                  <a:pt x="19302" y="396654"/>
                </a:lnTo>
                <a:lnTo>
                  <a:pt x="33806" y="351765"/>
                </a:lnTo>
                <a:lnTo>
                  <a:pt x="52026" y="308685"/>
                </a:lnTo>
                <a:lnTo>
                  <a:pt x="73772" y="267603"/>
                </a:lnTo>
                <a:lnTo>
                  <a:pt x="98854" y="228710"/>
                </a:lnTo>
                <a:lnTo>
                  <a:pt x="127079" y="192198"/>
                </a:lnTo>
                <a:lnTo>
                  <a:pt x="158257" y="158257"/>
                </a:lnTo>
                <a:lnTo>
                  <a:pt x="192198" y="127079"/>
                </a:lnTo>
                <a:lnTo>
                  <a:pt x="228710" y="98854"/>
                </a:lnTo>
                <a:lnTo>
                  <a:pt x="267603" y="73772"/>
                </a:lnTo>
                <a:lnTo>
                  <a:pt x="308685" y="52026"/>
                </a:lnTo>
                <a:lnTo>
                  <a:pt x="351765" y="33806"/>
                </a:lnTo>
                <a:lnTo>
                  <a:pt x="396654" y="19302"/>
                </a:lnTo>
                <a:lnTo>
                  <a:pt x="443159" y="8706"/>
                </a:lnTo>
                <a:lnTo>
                  <a:pt x="491091" y="2208"/>
                </a:lnTo>
                <a:lnTo>
                  <a:pt x="540258" y="0"/>
                </a:lnTo>
                <a:lnTo>
                  <a:pt x="589424" y="2208"/>
                </a:lnTo>
                <a:lnTo>
                  <a:pt x="637356" y="8706"/>
                </a:lnTo>
                <a:lnTo>
                  <a:pt x="683861" y="19302"/>
                </a:lnTo>
                <a:lnTo>
                  <a:pt x="728750" y="33806"/>
                </a:lnTo>
                <a:lnTo>
                  <a:pt x="771830" y="52026"/>
                </a:lnTo>
                <a:lnTo>
                  <a:pt x="812912" y="73772"/>
                </a:lnTo>
                <a:lnTo>
                  <a:pt x="851805" y="98854"/>
                </a:lnTo>
                <a:lnTo>
                  <a:pt x="888317" y="127079"/>
                </a:lnTo>
                <a:lnTo>
                  <a:pt x="922258" y="158257"/>
                </a:lnTo>
                <a:lnTo>
                  <a:pt x="953436" y="192198"/>
                </a:lnTo>
                <a:lnTo>
                  <a:pt x="981661" y="228710"/>
                </a:lnTo>
                <a:lnTo>
                  <a:pt x="1006743" y="267603"/>
                </a:lnTo>
                <a:lnTo>
                  <a:pt x="1028489" y="308685"/>
                </a:lnTo>
                <a:lnTo>
                  <a:pt x="1046709" y="351765"/>
                </a:lnTo>
                <a:lnTo>
                  <a:pt x="1061213" y="396654"/>
                </a:lnTo>
                <a:lnTo>
                  <a:pt x="1071809" y="443159"/>
                </a:lnTo>
                <a:lnTo>
                  <a:pt x="1078307" y="491091"/>
                </a:lnTo>
                <a:lnTo>
                  <a:pt x="1080516" y="540258"/>
                </a:lnTo>
                <a:lnTo>
                  <a:pt x="1078307" y="589424"/>
                </a:lnTo>
                <a:lnTo>
                  <a:pt x="1071809" y="637356"/>
                </a:lnTo>
                <a:lnTo>
                  <a:pt x="1061213" y="683861"/>
                </a:lnTo>
                <a:lnTo>
                  <a:pt x="1046709" y="728750"/>
                </a:lnTo>
                <a:lnTo>
                  <a:pt x="1028489" y="771830"/>
                </a:lnTo>
                <a:lnTo>
                  <a:pt x="1006743" y="812912"/>
                </a:lnTo>
                <a:lnTo>
                  <a:pt x="981661" y="851805"/>
                </a:lnTo>
                <a:lnTo>
                  <a:pt x="953436" y="888317"/>
                </a:lnTo>
                <a:lnTo>
                  <a:pt x="922258" y="922258"/>
                </a:lnTo>
                <a:lnTo>
                  <a:pt x="888317" y="953436"/>
                </a:lnTo>
                <a:lnTo>
                  <a:pt x="851805" y="981661"/>
                </a:lnTo>
                <a:lnTo>
                  <a:pt x="812912" y="1006743"/>
                </a:lnTo>
                <a:lnTo>
                  <a:pt x="771830" y="1028489"/>
                </a:lnTo>
                <a:lnTo>
                  <a:pt x="728750" y="1046709"/>
                </a:lnTo>
                <a:lnTo>
                  <a:pt x="683861" y="1061213"/>
                </a:lnTo>
                <a:lnTo>
                  <a:pt x="637356" y="1071809"/>
                </a:lnTo>
                <a:lnTo>
                  <a:pt x="589424" y="1078307"/>
                </a:lnTo>
                <a:lnTo>
                  <a:pt x="540258" y="1080516"/>
                </a:lnTo>
                <a:lnTo>
                  <a:pt x="491091" y="1078307"/>
                </a:lnTo>
                <a:lnTo>
                  <a:pt x="443159" y="1071809"/>
                </a:lnTo>
                <a:lnTo>
                  <a:pt x="396654" y="1061213"/>
                </a:lnTo>
                <a:lnTo>
                  <a:pt x="351765" y="1046709"/>
                </a:lnTo>
                <a:lnTo>
                  <a:pt x="308685" y="1028489"/>
                </a:lnTo>
                <a:lnTo>
                  <a:pt x="267603" y="1006743"/>
                </a:lnTo>
                <a:lnTo>
                  <a:pt x="228710" y="981661"/>
                </a:lnTo>
                <a:lnTo>
                  <a:pt x="192198" y="953436"/>
                </a:lnTo>
                <a:lnTo>
                  <a:pt x="158257" y="922258"/>
                </a:lnTo>
                <a:lnTo>
                  <a:pt x="127079" y="888317"/>
                </a:lnTo>
                <a:lnTo>
                  <a:pt x="98854" y="851805"/>
                </a:lnTo>
                <a:lnTo>
                  <a:pt x="73772" y="812912"/>
                </a:lnTo>
                <a:lnTo>
                  <a:pt x="52026" y="771830"/>
                </a:lnTo>
                <a:lnTo>
                  <a:pt x="33806" y="728750"/>
                </a:lnTo>
                <a:lnTo>
                  <a:pt x="19302" y="683861"/>
                </a:lnTo>
                <a:lnTo>
                  <a:pt x="8706" y="637356"/>
                </a:lnTo>
                <a:lnTo>
                  <a:pt x="2208" y="589424"/>
                </a:lnTo>
                <a:lnTo>
                  <a:pt x="0" y="540258"/>
                </a:lnTo>
                <a:close/>
              </a:path>
            </a:pathLst>
          </a:custGeom>
          <a:ln w="28956">
            <a:solidFill>
              <a:srgbClr val="1D9ED2"/>
            </a:solidFill>
          </a:ln>
        </p:spPr>
        <p:txBody>
          <a:bodyPr wrap="square" lIns="0" tIns="0" rIns="0" bIns="0" rtlCol="0"/>
          <a:lstStyle/>
          <a:p>
            <a:endParaRPr/>
          </a:p>
        </p:txBody>
      </p:sp>
      <p:sp>
        <p:nvSpPr>
          <p:cNvPr id="40" name="object 40"/>
          <p:cNvSpPr/>
          <p:nvPr/>
        </p:nvSpPr>
        <p:spPr>
          <a:xfrm>
            <a:off x="6308597" y="4424934"/>
            <a:ext cx="1080770" cy="1080770"/>
          </a:xfrm>
          <a:custGeom>
            <a:avLst/>
            <a:gdLst/>
            <a:ahLst/>
            <a:cxnLst/>
            <a:rect l="l" t="t" r="r" b="b"/>
            <a:pathLst>
              <a:path w="1080770" h="1080770">
                <a:moveTo>
                  <a:pt x="540257" y="0"/>
                </a:moveTo>
                <a:lnTo>
                  <a:pt x="491091" y="2208"/>
                </a:lnTo>
                <a:lnTo>
                  <a:pt x="443159" y="8706"/>
                </a:lnTo>
                <a:lnTo>
                  <a:pt x="396654" y="19302"/>
                </a:lnTo>
                <a:lnTo>
                  <a:pt x="351765" y="33806"/>
                </a:lnTo>
                <a:lnTo>
                  <a:pt x="308685" y="52026"/>
                </a:lnTo>
                <a:lnTo>
                  <a:pt x="267603" y="73772"/>
                </a:lnTo>
                <a:lnTo>
                  <a:pt x="228710" y="98854"/>
                </a:lnTo>
                <a:lnTo>
                  <a:pt x="192198" y="127079"/>
                </a:lnTo>
                <a:lnTo>
                  <a:pt x="158257" y="158257"/>
                </a:lnTo>
                <a:lnTo>
                  <a:pt x="127079" y="192198"/>
                </a:lnTo>
                <a:lnTo>
                  <a:pt x="98854" y="228710"/>
                </a:lnTo>
                <a:lnTo>
                  <a:pt x="73772" y="267603"/>
                </a:lnTo>
                <a:lnTo>
                  <a:pt x="52026" y="308685"/>
                </a:lnTo>
                <a:lnTo>
                  <a:pt x="33806" y="351765"/>
                </a:lnTo>
                <a:lnTo>
                  <a:pt x="19302" y="396654"/>
                </a:lnTo>
                <a:lnTo>
                  <a:pt x="8706" y="443159"/>
                </a:lnTo>
                <a:lnTo>
                  <a:pt x="2208" y="491091"/>
                </a:lnTo>
                <a:lnTo>
                  <a:pt x="0" y="540258"/>
                </a:lnTo>
                <a:lnTo>
                  <a:pt x="2208" y="589424"/>
                </a:lnTo>
                <a:lnTo>
                  <a:pt x="8706" y="637356"/>
                </a:lnTo>
                <a:lnTo>
                  <a:pt x="19302" y="683861"/>
                </a:lnTo>
                <a:lnTo>
                  <a:pt x="33806" y="728750"/>
                </a:lnTo>
                <a:lnTo>
                  <a:pt x="52026" y="771830"/>
                </a:lnTo>
                <a:lnTo>
                  <a:pt x="73772" y="812912"/>
                </a:lnTo>
                <a:lnTo>
                  <a:pt x="98854" y="851805"/>
                </a:lnTo>
                <a:lnTo>
                  <a:pt x="127079" y="888317"/>
                </a:lnTo>
                <a:lnTo>
                  <a:pt x="158257" y="922258"/>
                </a:lnTo>
                <a:lnTo>
                  <a:pt x="192198" y="953436"/>
                </a:lnTo>
                <a:lnTo>
                  <a:pt x="228710" y="981661"/>
                </a:lnTo>
                <a:lnTo>
                  <a:pt x="267603" y="1006743"/>
                </a:lnTo>
                <a:lnTo>
                  <a:pt x="308685" y="1028489"/>
                </a:lnTo>
                <a:lnTo>
                  <a:pt x="351765" y="1046709"/>
                </a:lnTo>
                <a:lnTo>
                  <a:pt x="396654" y="1061213"/>
                </a:lnTo>
                <a:lnTo>
                  <a:pt x="443159" y="1071809"/>
                </a:lnTo>
                <a:lnTo>
                  <a:pt x="491091" y="1078307"/>
                </a:lnTo>
                <a:lnTo>
                  <a:pt x="540257" y="1080516"/>
                </a:lnTo>
                <a:lnTo>
                  <a:pt x="589424" y="1078307"/>
                </a:lnTo>
                <a:lnTo>
                  <a:pt x="637356" y="1071809"/>
                </a:lnTo>
                <a:lnTo>
                  <a:pt x="683861" y="1061213"/>
                </a:lnTo>
                <a:lnTo>
                  <a:pt x="728750" y="1046709"/>
                </a:lnTo>
                <a:lnTo>
                  <a:pt x="771830" y="1028489"/>
                </a:lnTo>
                <a:lnTo>
                  <a:pt x="812912" y="1006743"/>
                </a:lnTo>
                <a:lnTo>
                  <a:pt x="851805" y="981661"/>
                </a:lnTo>
                <a:lnTo>
                  <a:pt x="888317" y="953436"/>
                </a:lnTo>
                <a:lnTo>
                  <a:pt x="922258" y="922258"/>
                </a:lnTo>
                <a:lnTo>
                  <a:pt x="953436" y="888317"/>
                </a:lnTo>
                <a:lnTo>
                  <a:pt x="981661" y="851805"/>
                </a:lnTo>
                <a:lnTo>
                  <a:pt x="1006743" y="812912"/>
                </a:lnTo>
                <a:lnTo>
                  <a:pt x="1028489" y="771830"/>
                </a:lnTo>
                <a:lnTo>
                  <a:pt x="1046709" y="728750"/>
                </a:lnTo>
                <a:lnTo>
                  <a:pt x="1061213" y="683861"/>
                </a:lnTo>
                <a:lnTo>
                  <a:pt x="1071809" y="637356"/>
                </a:lnTo>
                <a:lnTo>
                  <a:pt x="1078307" y="589424"/>
                </a:lnTo>
                <a:lnTo>
                  <a:pt x="1080516" y="540258"/>
                </a:lnTo>
                <a:lnTo>
                  <a:pt x="1078307" y="491091"/>
                </a:lnTo>
                <a:lnTo>
                  <a:pt x="1071809" y="443159"/>
                </a:lnTo>
                <a:lnTo>
                  <a:pt x="1061213" y="396654"/>
                </a:lnTo>
                <a:lnTo>
                  <a:pt x="1046709" y="351765"/>
                </a:lnTo>
                <a:lnTo>
                  <a:pt x="1028489" y="308685"/>
                </a:lnTo>
                <a:lnTo>
                  <a:pt x="1006743" y="267603"/>
                </a:lnTo>
                <a:lnTo>
                  <a:pt x="981661" y="228710"/>
                </a:lnTo>
                <a:lnTo>
                  <a:pt x="953436" y="192198"/>
                </a:lnTo>
                <a:lnTo>
                  <a:pt x="922258" y="158257"/>
                </a:lnTo>
                <a:lnTo>
                  <a:pt x="888317" y="127079"/>
                </a:lnTo>
                <a:lnTo>
                  <a:pt x="851805" y="98854"/>
                </a:lnTo>
                <a:lnTo>
                  <a:pt x="812912" y="73772"/>
                </a:lnTo>
                <a:lnTo>
                  <a:pt x="771830" y="52026"/>
                </a:lnTo>
                <a:lnTo>
                  <a:pt x="728750" y="33806"/>
                </a:lnTo>
                <a:lnTo>
                  <a:pt x="683861" y="19302"/>
                </a:lnTo>
                <a:lnTo>
                  <a:pt x="637356" y="8706"/>
                </a:lnTo>
                <a:lnTo>
                  <a:pt x="589424" y="2208"/>
                </a:lnTo>
                <a:lnTo>
                  <a:pt x="540257" y="0"/>
                </a:lnTo>
                <a:close/>
              </a:path>
            </a:pathLst>
          </a:custGeom>
          <a:solidFill>
            <a:srgbClr val="F5F7F6"/>
          </a:solidFill>
        </p:spPr>
        <p:txBody>
          <a:bodyPr wrap="square" lIns="0" tIns="0" rIns="0" bIns="0" rtlCol="0"/>
          <a:lstStyle/>
          <a:p>
            <a:endParaRPr/>
          </a:p>
        </p:txBody>
      </p:sp>
      <p:sp>
        <p:nvSpPr>
          <p:cNvPr id="41" name="object 41"/>
          <p:cNvSpPr/>
          <p:nvPr/>
        </p:nvSpPr>
        <p:spPr>
          <a:xfrm>
            <a:off x="6308597" y="4424934"/>
            <a:ext cx="1080770" cy="1080770"/>
          </a:xfrm>
          <a:custGeom>
            <a:avLst/>
            <a:gdLst/>
            <a:ahLst/>
            <a:cxnLst/>
            <a:rect l="l" t="t" r="r" b="b"/>
            <a:pathLst>
              <a:path w="1080770" h="1080770">
                <a:moveTo>
                  <a:pt x="0" y="540258"/>
                </a:moveTo>
                <a:lnTo>
                  <a:pt x="2208" y="491091"/>
                </a:lnTo>
                <a:lnTo>
                  <a:pt x="8706" y="443159"/>
                </a:lnTo>
                <a:lnTo>
                  <a:pt x="19302" y="396654"/>
                </a:lnTo>
                <a:lnTo>
                  <a:pt x="33806" y="351765"/>
                </a:lnTo>
                <a:lnTo>
                  <a:pt x="52026" y="308685"/>
                </a:lnTo>
                <a:lnTo>
                  <a:pt x="73772" y="267603"/>
                </a:lnTo>
                <a:lnTo>
                  <a:pt x="98854" y="228710"/>
                </a:lnTo>
                <a:lnTo>
                  <a:pt x="127079" y="192198"/>
                </a:lnTo>
                <a:lnTo>
                  <a:pt x="158257" y="158257"/>
                </a:lnTo>
                <a:lnTo>
                  <a:pt x="192198" y="127079"/>
                </a:lnTo>
                <a:lnTo>
                  <a:pt x="228710" y="98854"/>
                </a:lnTo>
                <a:lnTo>
                  <a:pt x="267603" y="73772"/>
                </a:lnTo>
                <a:lnTo>
                  <a:pt x="308685" y="52026"/>
                </a:lnTo>
                <a:lnTo>
                  <a:pt x="351765" y="33806"/>
                </a:lnTo>
                <a:lnTo>
                  <a:pt x="396654" y="19302"/>
                </a:lnTo>
                <a:lnTo>
                  <a:pt x="443159" y="8706"/>
                </a:lnTo>
                <a:lnTo>
                  <a:pt x="491091" y="2208"/>
                </a:lnTo>
                <a:lnTo>
                  <a:pt x="540257" y="0"/>
                </a:lnTo>
                <a:lnTo>
                  <a:pt x="589424" y="2208"/>
                </a:lnTo>
                <a:lnTo>
                  <a:pt x="637356" y="8706"/>
                </a:lnTo>
                <a:lnTo>
                  <a:pt x="683861" y="19302"/>
                </a:lnTo>
                <a:lnTo>
                  <a:pt x="728750" y="33806"/>
                </a:lnTo>
                <a:lnTo>
                  <a:pt x="771830" y="52026"/>
                </a:lnTo>
                <a:lnTo>
                  <a:pt x="812912" y="73772"/>
                </a:lnTo>
                <a:lnTo>
                  <a:pt x="851805" y="98854"/>
                </a:lnTo>
                <a:lnTo>
                  <a:pt x="888317" y="127079"/>
                </a:lnTo>
                <a:lnTo>
                  <a:pt x="922258" y="158257"/>
                </a:lnTo>
                <a:lnTo>
                  <a:pt x="953436" y="192198"/>
                </a:lnTo>
                <a:lnTo>
                  <a:pt x="981661" y="228710"/>
                </a:lnTo>
                <a:lnTo>
                  <a:pt x="1006743" y="267603"/>
                </a:lnTo>
                <a:lnTo>
                  <a:pt x="1028489" y="308685"/>
                </a:lnTo>
                <a:lnTo>
                  <a:pt x="1046709" y="351765"/>
                </a:lnTo>
                <a:lnTo>
                  <a:pt x="1061213" y="396654"/>
                </a:lnTo>
                <a:lnTo>
                  <a:pt x="1071809" y="443159"/>
                </a:lnTo>
                <a:lnTo>
                  <a:pt x="1078307" y="491091"/>
                </a:lnTo>
                <a:lnTo>
                  <a:pt x="1080516" y="540258"/>
                </a:lnTo>
                <a:lnTo>
                  <a:pt x="1078307" y="589424"/>
                </a:lnTo>
                <a:lnTo>
                  <a:pt x="1071809" y="637356"/>
                </a:lnTo>
                <a:lnTo>
                  <a:pt x="1061213" y="683861"/>
                </a:lnTo>
                <a:lnTo>
                  <a:pt x="1046709" y="728750"/>
                </a:lnTo>
                <a:lnTo>
                  <a:pt x="1028489" y="771830"/>
                </a:lnTo>
                <a:lnTo>
                  <a:pt x="1006743" y="812912"/>
                </a:lnTo>
                <a:lnTo>
                  <a:pt x="981661" y="851805"/>
                </a:lnTo>
                <a:lnTo>
                  <a:pt x="953436" y="888317"/>
                </a:lnTo>
                <a:lnTo>
                  <a:pt x="922258" y="922258"/>
                </a:lnTo>
                <a:lnTo>
                  <a:pt x="888317" y="953436"/>
                </a:lnTo>
                <a:lnTo>
                  <a:pt x="851805" y="981661"/>
                </a:lnTo>
                <a:lnTo>
                  <a:pt x="812912" y="1006743"/>
                </a:lnTo>
                <a:lnTo>
                  <a:pt x="771830" y="1028489"/>
                </a:lnTo>
                <a:lnTo>
                  <a:pt x="728750" y="1046709"/>
                </a:lnTo>
                <a:lnTo>
                  <a:pt x="683861" y="1061213"/>
                </a:lnTo>
                <a:lnTo>
                  <a:pt x="637356" y="1071809"/>
                </a:lnTo>
                <a:lnTo>
                  <a:pt x="589424" y="1078307"/>
                </a:lnTo>
                <a:lnTo>
                  <a:pt x="540257" y="1080516"/>
                </a:lnTo>
                <a:lnTo>
                  <a:pt x="491091" y="1078307"/>
                </a:lnTo>
                <a:lnTo>
                  <a:pt x="443159" y="1071809"/>
                </a:lnTo>
                <a:lnTo>
                  <a:pt x="396654" y="1061213"/>
                </a:lnTo>
                <a:lnTo>
                  <a:pt x="351765" y="1046709"/>
                </a:lnTo>
                <a:lnTo>
                  <a:pt x="308685" y="1028489"/>
                </a:lnTo>
                <a:lnTo>
                  <a:pt x="267603" y="1006743"/>
                </a:lnTo>
                <a:lnTo>
                  <a:pt x="228710" y="981661"/>
                </a:lnTo>
                <a:lnTo>
                  <a:pt x="192198" y="953436"/>
                </a:lnTo>
                <a:lnTo>
                  <a:pt x="158257" y="922258"/>
                </a:lnTo>
                <a:lnTo>
                  <a:pt x="127079" y="888317"/>
                </a:lnTo>
                <a:lnTo>
                  <a:pt x="98854" y="851805"/>
                </a:lnTo>
                <a:lnTo>
                  <a:pt x="73772" y="812912"/>
                </a:lnTo>
                <a:lnTo>
                  <a:pt x="52026" y="771830"/>
                </a:lnTo>
                <a:lnTo>
                  <a:pt x="33806" y="728750"/>
                </a:lnTo>
                <a:lnTo>
                  <a:pt x="19302" y="683861"/>
                </a:lnTo>
                <a:lnTo>
                  <a:pt x="8706" y="637356"/>
                </a:lnTo>
                <a:lnTo>
                  <a:pt x="2208" y="589424"/>
                </a:lnTo>
                <a:lnTo>
                  <a:pt x="0" y="540258"/>
                </a:lnTo>
                <a:close/>
              </a:path>
            </a:pathLst>
          </a:custGeom>
          <a:ln w="28956">
            <a:solidFill>
              <a:srgbClr val="1D9ED2"/>
            </a:solidFill>
          </a:ln>
        </p:spPr>
        <p:txBody>
          <a:bodyPr wrap="square" lIns="0" tIns="0" rIns="0" bIns="0" rtlCol="0"/>
          <a:lstStyle/>
          <a:p>
            <a:endParaRPr/>
          </a:p>
        </p:txBody>
      </p:sp>
      <p:sp>
        <p:nvSpPr>
          <p:cNvPr id="42" name="object 42"/>
          <p:cNvSpPr/>
          <p:nvPr/>
        </p:nvSpPr>
        <p:spPr>
          <a:xfrm>
            <a:off x="4803647" y="2484120"/>
            <a:ext cx="539496" cy="539496"/>
          </a:xfrm>
          <a:prstGeom prst="rect">
            <a:avLst/>
          </a:prstGeom>
          <a:blipFill>
            <a:blip r:embed="rId3" cstate="print"/>
            <a:stretch>
              <a:fillRect/>
            </a:stretch>
          </a:blipFill>
        </p:spPr>
        <p:txBody>
          <a:bodyPr wrap="square" lIns="0" tIns="0" rIns="0" bIns="0" rtlCol="0"/>
          <a:lstStyle/>
          <a:p>
            <a:endParaRPr/>
          </a:p>
        </p:txBody>
      </p:sp>
      <p:sp>
        <p:nvSpPr>
          <p:cNvPr id="43" name="object 43"/>
          <p:cNvSpPr/>
          <p:nvPr/>
        </p:nvSpPr>
        <p:spPr>
          <a:xfrm>
            <a:off x="6569964" y="2484120"/>
            <a:ext cx="541020" cy="539496"/>
          </a:xfrm>
          <a:prstGeom prst="rect">
            <a:avLst/>
          </a:prstGeom>
          <a:blipFill>
            <a:blip r:embed="rId4" cstate="print"/>
            <a:stretch>
              <a:fillRect/>
            </a:stretch>
          </a:blipFill>
        </p:spPr>
        <p:txBody>
          <a:bodyPr wrap="square" lIns="0" tIns="0" rIns="0" bIns="0" rtlCol="0"/>
          <a:lstStyle/>
          <a:p>
            <a:endParaRPr/>
          </a:p>
        </p:txBody>
      </p:sp>
      <p:sp>
        <p:nvSpPr>
          <p:cNvPr id="44" name="object 44"/>
          <p:cNvSpPr/>
          <p:nvPr/>
        </p:nvSpPr>
        <p:spPr>
          <a:xfrm>
            <a:off x="8420100" y="2484120"/>
            <a:ext cx="541020" cy="539496"/>
          </a:xfrm>
          <a:prstGeom prst="rect">
            <a:avLst/>
          </a:prstGeom>
          <a:blipFill>
            <a:blip r:embed="rId5" cstate="print"/>
            <a:stretch>
              <a:fillRect/>
            </a:stretch>
          </a:blipFill>
        </p:spPr>
        <p:txBody>
          <a:bodyPr wrap="square" lIns="0" tIns="0" rIns="0" bIns="0" rtlCol="0"/>
          <a:lstStyle/>
          <a:p>
            <a:endParaRPr/>
          </a:p>
        </p:txBody>
      </p:sp>
      <p:sp>
        <p:nvSpPr>
          <p:cNvPr id="45" name="object 45"/>
          <p:cNvSpPr/>
          <p:nvPr/>
        </p:nvSpPr>
        <p:spPr>
          <a:xfrm>
            <a:off x="10264140" y="2484120"/>
            <a:ext cx="539496" cy="539496"/>
          </a:xfrm>
          <a:prstGeom prst="rect">
            <a:avLst/>
          </a:prstGeom>
          <a:blipFill>
            <a:blip r:embed="rId6" cstate="print"/>
            <a:stretch>
              <a:fillRect/>
            </a:stretch>
          </a:blipFill>
        </p:spPr>
        <p:txBody>
          <a:bodyPr wrap="square" lIns="0" tIns="0" rIns="0" bIns="0" rtlCol="0"/>
          <a:lstStyle/>
          <a:p>
            <a:endParaRPr/>
          </a:p>
        </p:txBody>
      </p:sp>
      <p:sp>
        <p:nvSpPr>
          <p:cNvPr id="46" name="object 46"/>
          <p:cNvSpPr/>
          <p:nvPr/>
        </p:nvSpPr>
        <p:spPr>
          <a:xfrm>
            <a:off x="4803647" y="4730496"/>
            <a:ext cx="539496" cy="539496"/>
          </a:xfrm>
          <a:prstGeom prst="rect">
            <a:avLst/>
          </a:prstGeom>
          <a:blipFill>
            <a:blip r:embed="rId7" cstate="print"/>
            <a:stretch>
              <a:fillRect/>
            </a:stretch>
          </a:blipFill>
        </p:spPr>
        <p:txBody>
          <a:bodyPr wrap="square" lIns="0" tIns="0" rIns="0" bIns="0" rtlCol="0"/>
          <a:lstStyle/>
          <a:p>
            <a:endParaRPr/>
          </a:p>
        </p:txBody>
      </p:sp>
      <p:sp>
        <p:nvSpPr>
          <p:cNvPr id="47" name="object 47"/>
          <p:cNvSpPr/>
          <p:nvPr/>
        </p:nvSpPr>
        <p:spPr>
          <a:xfrm>
            <a:off x="6600443" y="4716779"/>
            <a:ext cx="541020" cy="539495"/>
          </a:xfrm>
          <a:prstGeom prst="rect">
            <a:avLst/>
          </a:prstGeom>
          <a:blipFill>
            <a:blip r:embed="rId8" cstate="print"/>
            <a:stretch>
              <a:fillRect/>
            </a:stretch>
          </a:blipFill>
        </p:spPr>
        <p:txBody>
          <a:bodyPr wrap="square" lIns="0" tIns="0" rIns="0" bIns="0" rtlCol="0"/>
          <a:lstStyle/>
          <a:p>
            <a:endParaRPr/>
          </a:p>
        </p:txBody>
      </p:sp>
      <p:sp>
        <p:nvSpPr>
          <p:cNvPr id="48" name="object 48"/>
          <p:cNvSpPr txBox="1"/>
          <p:nvPr/>
        </p:nvSpPr>
        <p:spPr>
          <a:xfrm>
            <a:off x="11064367" y="518159"/>
            <a:ext cx="953769"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0"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p:txBody>
      </p:sp>
      <p:sp>
        <p:nvSpPr>
          <p:cNvPr id="49" name="object 49"/>
          <p:cNvSpPr/>
          <p:nvPr/>
        </p:nvSpPr>
        <p:spPr>
          <a:xfrm>
            <a:off x="12021311" y="457200"/>
            <a:ext cx="161544" cy="323088"/>
          </a:xfrm>
          <a:prstGeom prst="rect">
            <a:avLst/>
          </a:prstGeom>
          <a:blipFill>
            <a:blip r:embed="rId9" cstate="print"/>
            <a:stretch>
              <a:fillRect/>
            </a:stretch>
          </a:blipFill>
        </p:spPr>
        <p:txBody>
          <a:bodyPr wrap="square" lIns="0" tIns="0" rIns="0" bIns="0" rtlCol="0"/>
          <a:lstStyle/>
          <a:p>
            <a:endParaRPr/>
          </a:p>
        </p:txBody>
      </p:sp>
      <p:sp>
        <p:nvSpPr>
          <p:cNvPr id="50" name="object 50"/>
          <p:cNvSpPr/>
          <p:nvPr/>
        </p:nvSpPr>
        <p:spPr>
          <a:xfrm>
            <a:off x="7907273" y="5644134"/>
            <a:ext cx="1664335" cy="0"/>
          </a:xfrm>
          <a:custGeom>
            <a:avLst/>
            <a:gdLst/>
            <a:ahLst/>
            <a:cxnLst/>
            <a:rect l="l" t="t" r="r" b="b"/>
            <a:pathLst>
              <a:path w="1664334">
                <a:moveTo>
                  <a:pt x="0" y="0"/>
                </a:moveTo>
                <a:lnTo>
                  <a:pt x="1663827" y="0"/>
                </a:lnTo>
              </a:path>
            </a:pathLst>
          </a:custGeom>
          <a:ln w="38100">
            <a:solidFill>
              <a:srgbClr val="F68B21"/>
            </a:solidFill>
          </a:ln>
        </p:spPr>
        <p:txBody>
          <a:bodyPr wrap="square" lIns="0" tIns="0" rIns="0" bIns="0" rtlCol="0"/>
          <a:lstStyle/>
          <a:p>
            <a:endParaRPr/>
          </a:p>
        </p:txBody>
      </p:sp>
      <p:sp>
        <p:nvSpPr>
          <p:cNvPr id="51" name="object 51"/>
          <p:cNvSpPr txBox="1"/>
          <p:nvPr/>
        </p:nvSpPr>
        <p:spPr>
          <a:xfrm>
            <a:off x="7901431" y="5710366"/>
            <a:ext cx="1534160" cy="595630"/>
          </a:xfrm>
          <a:prstGeom prst="rect">
            <a:avLst/>
          </a:prstGeom>
        </p:spPr>
        <p:txBody>
          <a:bodyPr vert="horz" wrap="square" lIns="0" tIns="0" rIns="0" bIns="0" rtlCol="0">
            <a:spAutoFit/>
          </a:bodyPr>
          <a:lstStyle/>
          <a:p>
            <a:pPr marL="12700" marR="5080" algn="just">
              <a:lnSpc>
                <a:spcPct val="106200"/>
              </a:lnSpc>
            </a:pPr>
            <a:r>
              <a:rPr sz="1200" spc="-15" dirty="0">
                <a:solidFill>
                  <a:srgbClr val="585858"/>
                </a:solidFill>
                <a:latin typeface="微软雅黑"/>
                <a:cs typeface="微软雅黑"/>
              </a:rPr>
              <a:t>区块链媒体应积极参与  区块链革命，发挥媒体  职能，依法传播、舆论</a:t>
            </a:r>
            <a:endParaRPr sz="1200">
              <a:latin typeface="微软雅黑"/>
              <a:cs typeface="微软雅黑"/>
            </a:endParaRPr>
          </a:p>
        </p:txBody>
      </p:sp>
      <p:sp>
        <p:nvSpPr>
          <p:cNvPr id="52" name="object 52"/>
          <p:cNvSpPr/>
          <p:nvPr/>
        </p:nvSpPr>
        <p:spPr>
          <a:xfrm>
            <a:off x="8125206" y="4424934"/>
            <a:ext cx="1079500" cy="1080770"/>
          </a:xfrm>
          <a:custGeom>
            <a:avLst/>
            <a:gdLst/>
            <a:ahLst/>
            <a:cxnLst/>
            <a:rect l="l" t="t" r="r" b="b"/>
            <a:pathLst>
              <a:path w="1079500" h="1080770">
                <a:moveTo>
                  <a:pt x="539496" y="0"/>
                </a:moveTo>
                <a:lnTo>
                  <a:pt x="490392" y="2208"/>
                </a:lnTo>
                <a:lnTo>
                  <a:pt x="442524" y="8706"/>
                </a:lnTo>
                <a:lnTo>
                  <a:pt x="396081" y="19302"/>
                </a:lnTo>
                <a:lnTo>
                  <a:pt x="351253" y="33806"/>
                </a:lnTo>
                <a:lnTo>
                  <a:pt x="308232" y="52026"/>
                </a:lnTo>
                <a:lnTo>
                  <a:pt x="267208" y="73772"/>
                </a:lnTo>
                <a:lnTo>
                  <a:pt x="228370" y="98854"/>
                </a:lnTo>
                <a:lnTo>
                  <a:pt x="191911" y="127079"/>
                </a:lnTo>
                <a:lnTo>
                  <a:pt x="158019" y="158257"/>
                </a:lnTo>
                <a:lnTo>
                  <a:pt x="126887" y="192198"/>
                </a:lnTo>
                <a:lnTo>
                  <a:pt x="98703" y="228710"/>
                </a:lnTo>
                <a:lnTo>
                  <a:pt x="73660" y="267603"/>
                </a:lnTo>
                <a:lnTo>
                  <a:pt x="51946" y="308685"/>
                </a:lnTo>
                <a:lnTo>
                  <a:pt x="33753" y="351765"/>
                </a:lnTo>
                <a:lnTo>
                  <a:pt x="19272" y="396654"/>
                </a:lnTo>
                <a:lnTo>
                  <a:pt x="8692" y="443159"/>
                </a:lnTo>
                <a:lnTo>
                  <a:pt x="2204" y="491091"/>
                </a:lnTo>
                <a:lnTo>
                  <a:pt x="0" y="540258"/>
                </a:lnTo>
                <a:lnTo>
                  <a:pt x="2204" y="589424"/>
                </a:lnTo>
                <a:lnTo>
                  <a:pt x="8692" y="637356"/>
                </a:lnTo>
                <a:lnTo>
                  <a:pt x="19272" y="683861"/>
                </a:lnTo>
                <a:lnTo>
                  <a:pt x="33753" y="728750"/>
                </a:lnTo>
                <a:lnTo>
                  <a:pt x="51946" y="771830"/>
                </a:lnTo>
                <a:lnTo>
                  <a:pt x="73659" y="812912"/>
                </a:lnTo>
                <a:lnTo>
                  <a:pt x="98703" y="851805"/>
                </a:lnTo>
                <a:lnTo>
                  <a:pt x="126887" y="888317"/>
                </a:lnTo>
                <a:lnTo>
                  <a:pt x="158019" y="922258"/>
                </a:lnTo>
                <a:lnTo>
                  <a:pt x="191911" y="953436"/>
                </a:lnTo>
                <a:lnTo>
                  <a:pt x="228370" y="981661"/>
                </a:lnTo>
                <a:lnTo>
                  <a:pt x="267207" y="1006743"/>
                </a:lnTo>
                <a:lnTo>
                  <a:pt x="308232" y="1028489"/>
                </a:lnTo>
                <a:lnTo>
                  <a:pt x="351253" y="1046709"/>
                </a:lnTo>
                <a:lnTo>
                  <a:pt x="396081" y="1061213"/>
                </a:lnTo>
                <a:lnTo>
                  <a:pt x="442524" y="1071809"/>
                </a:lnTo>
                <a:lnTo>
                  <a:pt x="490392" y="1078307"/>
                </a:lnTo>
                <a:lnTo>
                  <a:pt x="539496" y="1080516"/>
                </a:lnTo>
                <a:lnTo>
                  <a:pt x="588599" y="1078307"/>
                </a:lnTo>
                <a:lnTo>
                  <a:pt x="636467" y="1071809"/>
                </a:lnTo>
                <a:lnTo>
                  <a:pt x="682910" y="1061213"/>
                </a:lnTo>
                <a:lnTo>
                  <a:pt x="727738" y="1046709"/>
                </a:lnTo>
                <a:lnTo>
                  <a:pt x="770759" y="1028489"/>
                </a:lnTo>
                <a:lnTo>
                  <a:pt x="811783" y="1006743"/>
                </a:lnTo>
                <a:lnTo>
                  <a:pt x="850621" y="981661"/>
                </a:lnTo>
                <a:lnTo>
                  <a:pt x="887080" y="953436"/>
                </a:lnTo>
                <a:lnTo>
                  <a:pt x="920972" y="922258"/>
                </a:lnTo>
                <a:lnTo>
                  <a:pt x="952104" y="888317"/>
                </a:lnTo>
                <a:lnTo>
                  <a:pt x="980288" y="851805"/>
                </a:lnTo>
                <a:lnTo>
                  <a:pt x="1005331" y="812912"/>
                </a:lnTo>
                <a:lnTo>
                  <a:pt x="1027045" y="771830"/>
                </a:lnTo>
                <a:lnTo>
                  <a:pt x="1045238" y="728750"/>
                </a:lnTo>
                <a:lnTo>
                  <a:pt x="1059719" y="683861"/>
                </a:lnTo>
                <a:lnTo>
                  <a:pt x="1070299" y="637356"/>
                </a:lnTo>
                <a:lnTo>
                  <a:pt x="1076787" y="589424"/>
                </a:lnTo>
                <a:lnTo>
                  <a:pt x="1078992" y="540258"/>
                </a:lnTo>
                <a:lnTo>
                  <a:pt x="1076787" y="491091"/>
                </a:lnTo>
                <a:lnTo>
                  <a:pt x="1070299" y="443159"/>
                </a:lnTo>
                <a:lnTo>
                  <a:pt x="1059719" y="396654"/>
                </a:lnTo>
                <a:lnTo>
                  <a:pt x="1045238" y="351765"/>
                </a:lnTo>
                <a:lnTo>
                  <a:pt x="1027045" y="308685"/>
                </a:lnTo>
                <a:lnTo>
                  <a:pt x="1005332" y="267603"/>
                </a:lnTo>
                <a:lnTo>
                  <a:pt x="980288" y="228710"/>
                </a:lnTo>
                <a:lnTo>
                  <a:pt x="952104" y="192198"/>
                </a:lnTo>
                <a:lnTo>
                  <a:pt x="920972" y="158257"/>
                </a:lnTo>
                <a:lnTo>
                  <a:pt x="887080" y="127079"/>
                </a:lnTo>
                <a:lnTo>
                  <a:pt x="850621" y="98854"/>
                </a:lnTo>
                <a:lnTo>
                  <a:pt x="811784" y="73772"/>
                </a:lnTo>
                <a:lnTo>
                  <a:pt x="770759" y="52026"/>
                </a:lnTo>
                <a:lnTo>
                  <a:pt x="727738" y="33806"/>
                </a:lnTo>
                <a:lnTo>
                  <a:pt x="682910" y="19302"/>
                </a:lnTo>
                <a:lnTo>
                  <a:pt x="636467" y="8706"/>
                </a:lnTo>
                <a:lnTo>
                  <a:pt x="588599" y="2208"/>
                </a:lnTo>
                <a:lnTo>
                  <a:pt x="539496" y="0"/>
                </a:lnTo>
                <a:close/>
              </a:path>
            </a:pathLst>
          </a:custGeom>
          <a:solidFill>
            <a:srgbClr val="F5F7F6"/>
          </a:solidFill>
        </p:spPr>
        <p:txBody>
          <a:bodyPr wrap="square" lIns="0" tIns="0" rIns="0" bIns="0" rtlCol="0"/>
          <a:lstStyle/>
          <a:p>
            <a:endParaRPr/>
          </a:p>
        </p:txBody>
      </p:sp>
      <p:sp>
        <p:nvSpPr>
          <p:cNvPr id="53" name="object 53"/>
          <p:cNvSpPr/>
          <p:nvPr/>
        </p:nvSpPr>
        <p:spPr>
          <a:xfrm>
            <a:off x="8125206" y="4424934"/>
            <a:ext cx="1079500" cy="1080770"/>
          </a:xfrm>
          <a:custGeom>
            <a:avLst/>
            <a:gdLst/>
            <a:ahLst/>
            <a:cxnLst/>
            <a:rect l="l" t="t" r="r" b="b"/>
            <a:pathLst>
              <a:path w="1079500" h="1080770">
                <a:moveTo>
                  <a:pt x="0" y="540258"/>
                </a:moveTo>
                <a:lnTo>
                  <a:pt x="2204" y="491091"/>
                </a:lnTo>
                <a:lnTo>
                  <a:pt x="8692" y="443159"/>
                </a:lnTo>
                <a:lnTo>
                  <a:pt x="19272" y="396654"/>
                </a:lnTo>
                <a:lnTo>
                  <a:pt x="33753" y="351765"/>
                </a:lnTo>
                <a:lnTo>
                  <a:pt x="51946" y="308685"/>
                </a:lnTo>
                <a:lnTo>
                  <a:pt x="73660" y="267603"/>
                </a:lnTo>
                <a:lnTo>
                  <a:pt x="98703" y="228710"/>
                </a:lnTo>
                <a:lnTo>
                  <a:pt x="126887" y="192198"/>
                </a:lnTo>
                <a:lnTo>
                  <a:pt x="158019" y="158257"/>
                </a:lnTo>
                <a:lnTo>
                  <a:pt x="191911" y="127079"/>
                </a:lnTo>
                <a:lnTo>
                  <a:pt x="228370" y="98854"/>
                </a:lnTo>
                <a:lnTo>
                  <a:pt x="267208" y="73772"/>
                </a:lnTo>
                <a:lnTo>
                  <a:pt x="308232" y="52026"/>
                </a:lnTo>
                <a:lnTo>
                  <a:pt x="351253" y="33806"/>
                </a:lnTo>
                <a:lnTo>
                  <a:pt x="396081" y="19302"/>
                </a:lnTo>
                <a:lnTo>
                  <a:pt x="442524" y="8706"/>
                </a:lnTo>
                <a:lnTo>
                  <a:pt x="490392" y="2208"/>
                </a:lnTo>
                <a:lnTo>
                  <a:pt x="539496" y="0"/>
                </a:lnTo>
                <a:lnTo>
                  <a:pt x="588599" y="2208"/>
                </a:lnTo>
                <a:lnTo>
                  <a:pt x="636467" y="8706"/>
                </a:lnTo>
                <a:lnTo>
                  <a:pt x="682910" y="19302"/>
                </a:lnTo>
                <a:lnTo>
                  <a:pt x="727738" y="33806"/>
                </a:lnTo>
                <a:lnTo>
                  <a:pt x="770759" y="52026"/>
                </a:lnTo>
                <a:lnTo>
                  <a:pt x="811784" y="73772"/>
                </a:lnTo>
                <a:lnTo>
                  <a:pt x="850621" y="98854"/>
                </a:lnTo>
                <a:lnTo>
                  <a:pt x="887080" y="127079"/>
                </a:lnTo>
                <a:lnTo>
                  <a:pt x="920972" y="158257"/>
                </a:lnTo>
                <a:lnTo>
                  <a:pt x="952104" y="192198"/>
                </a:lnTo>
                <a:lnTo>
                  <a:pt x="980288" y="228710"/>
                </a:lnTo>
                <a:lnTo>
                  <a:pt x="1005332" y="267603"/>
                </a:lnTo>
                <a:lnTo>
                  <a:pt x="1027045" y="308685"/>
                </a:lnTo>
                <a:lnTo>
                  <a:pt x="1045238" y="351765"/>
                </a:lnTo>
                <a:lnTo>
                  <a:pt x="1059719" y="396654"/>
                </a:lnTo>
                <a:lnTo>
                  <a:pt x="1070299" y="443159"/>
                </a:lnTo>
                <a:lnTo>
                  <a:pt x="1076787" y="491091"/>
                </a:lnTo>
                <a:lnTo>
                  <a:pt x="1078992" y="540258"/>
                </a:lnTo>
                <a:lnTo>
                  <a:pt x="1076787" y="589424"/>
                </a:lnTo>
                <a:lnTo>
                  <a:pt x="1070299" y="637356"/>
                </a:lnTo>
                <a:lnTo>
                  <a:pt x="1059719" y="683861"/>
                </a:lnTo>
                <a:lnTo>
                  <a:pt x="1045238" y="728750"/>
                </a:lnTo>
                <a:lnTo>
                  <a:pt x="1027045" y="771830"/>
                </a:lnTo>
                <a:lnTo>
                  <a:pt x="1005331" y="812912"/>
                </a:lnTo>
                <a:lnTo>
                  <a:pt x="980288" y="851805"/>
                </a:lnTo>
                <a:lnTo>
                  <a:pt x="952104" y="888317"/>
                </a:lnTo>
                <a:lnTo>
                  <a:pt x="920972" y="922258"/>
                </a:lnTo>
                <a:lnTo>
                  <a:pt x="887080" y="953436"/>
                </a:lnTo>
                <a:lnTo>
                  <a:pt x="850621" y="981661"/>
                </a:lnTo>
                <a:lnTo>
                  <a:pt x="811783" y="1006743"/>
                </a:lnTo>
                <a:lnTo>
                  <a:pt x="770759" y="1028489"/>
                </a:lnTo>
                <a:lnTo>
                  <a:pt x="727738" y="1046709"/>
                </a:lnTo>
                <a:lnTo>
                  <a:pt x="682910" y="1061213"/>
                </a:lnTo>
                <a:lnTo>
                  <a:pt x="636467" y="1071809"/>
                </a:lnTo>
                <a:lnTo>
                  <a:pt x="588599" y="1078307"/>
                </a:lnTo>
                <a:lnTo>
                  <a:pt x="539496" y="1080516"/>
                </a:lnTo>
                <a:lnTo>
                  <a:pt x="490392" y="1078307"/>
                </a:lnTo>
                <a:lnTo>
                  <a:pt x="442524" y="1071809"/>
                </a:lnTo>
                <a:lnTo>
                  <a:pt x="396081" y="1061213"/>
                </a:lnTo>
                <a:lnTo>
                  <a:pt x="351253" y="1046709"/>
                </a:lnTo>
                <a:lnTo>
                  <a:pt x="308232" y="1028489"/>
                </a:lnTo>
                <a:lnTo>
                  <a:pt x="267207" y="1006743"/>
                </a:lnTo>
                <a:lnTo>
                  <a:pt x="228370" y="981661"/>
                </a:lnTo>
                <a:lnTo>
                  <a:pt x="191911" y="953436"/>
                </a:lnTo>
                <a:lnTo>
                  <a:pt x="158019" y="922258"/>
                </a:lnTo>
                <a:lnTo>
                  <a:pt x="126887" y="888317"/>
                </a:lnTo>
                <a:lnTo>
                  <a:pt x="98703" y="851805"/>
                </a:lnTo>
                <a:lnTo>
                  <a:pt x="73659" y="812912"/>
                </a:lnTo>
                <a:lnTo>
                  <a:pt x="51946" y="771830"/>
                </a:lnTo>
                <a:lnTo>
                  <a:pt x="33753" y="728750"/>
                </a:lnTo>
                <a:lnTo>
                  <a:pt x="19272" y="683861"/>
                </a:lnTo>
                <a:lnTo>
                  <a:pt x="8692" y="637356"/>
                </a:lnTo>
                <a:lnTo>
                  <a:pt x="2204" y="589424"/>
                </a:lnTo>
                <a:lnTo>
                  <a:pt x="0" y="540258"/>
                </a:lnTo>
                <a:close/>
              </a:path>
            </a:pathLst>
          </a:custGeom>
          <a:ln w="28956">
            <a:solidFill>
              <a:srgbClr val="1D9ED2"/>
            </a:solidFill>
          </a:ln>
        </p:spPr>
        <p:txBody>
          <a:bodyPr wrap="square" lIns="0" tIns="0" rIns="0" bIns="0" rtlCol="0"/>
          <a:lstStyle/>
          <a:p>
            <a:endParaRPr/>
          </a:p>
        </p:txBody>
      </p:sp>
      <p:sp>
        <p:nvSpPr>
          <p:cNvPr id="54" name="object 54"/>
          <p:cNvSpPr/>
          <p:nvPr/>
        </p:nvSpPr>
        <p:spPr>
          <a:xfrm>
            <a:off x="8420100" y="4724400"/>
            <a:ext cx="541020" cy="539750"/>
          </a:xfrm>
          <a:custGeom>
            <a:avLst/>
            <a:gdLst/>
            <a:ahLst/>
            <a:cxnLst/>
            <a:rect l="l" t="t" r="r" b="b"/>
            <a:pathLst>
              <a:path w="541020" h="539750">
                <a:moveTo>
                  <a:pt x="483361" y="450214"/>
                </a:moveTo>
                <a:lnTo>
                  <a:pt x="399288" y="450214"/>
                </a:lnTo>
                <a:lnTo>
                  <a:pt x="483361" y="539496"/>
                </a:lnTo>
                <a:lnTo>
                  <a:pt x="483361" y="450214"/>
                </a:lnTo>
                <a:close/>
              </a:path>
              <a:path w="541020" h="539750">
                <a:moveTo>
                  <a:pt x="541020" y="165988"/>
                </a:moveTo>
                <a:lnTo>
                  <a:pt x="166497" y="165988"/>
                </a:lnTo>
                <a:lnTo>
                  <a:pt x="166497" y="450214"/>
                </a:lnTo>
                <a:lnTo>
                  <a:pt x="541020" y="450214"/>
                </a:lnTo>
                <a:lnTo>
                  <a:pt x="541020" y="165988"/>
                </a:lnTo>
                <a:close/>
              </a:path>
              <a:path w="541020" h="539750">
                <a:moveTo>
                  <a:pt x="374523" y="0"/>
                </a:moveTo>
                <a:lnTo>
                  <a:pt x="0" y="0"/>
                </a:lnTo>
                <a:lnTo>
                  <a:pt x="0" y="284225"/>
                </a:lnTo>
                <a:lnTo>
                  <a:pt x="57657" y="284225"/>
                </a:lnTo>
                <a:lnTo>
                  <a:pt x="57657" y="373506"/>
                </a:lnTo>
                <a:lnTo>
                  <a:pt x="130809" y="295782"/>
                </a:lnTo>
                <a:lnTo>
                  <a:pt x="130809" y="128016"/>
                </a:lnTo>
                <a:lnTo>
                  <a:pt x="374523" y="128016"/>
                </a:lnTo>
                <a:lnTo>
                  <a:pt x="374523" y="0"/>
                </a:lnTo>
                <a:close/>
              </a:path>
            </a:pathLst>
          </a:custGeom>
          <a:solidFill>
            <a:srgbClr val="1D9ED2"/>
          </a:solidFill>
        </p:spPr>
        <p:txBody>
          <a:bodyPr wrap="square" lIns="0" tIns="0" rIns="0" bIns="0" rtlCol="0"/>
          <a:lstStyle/>
          <a:p>
            <a:endParaRPr/>
          </a:p>
        </p:txBody>
      </p:sp>
      <p:sp>
        <p:nvSpPr>
          <p:cNvPr id="55" name="object 55"/>
          <p:cNvSpPr/>
          <p:nvPr/>
        </p:nvSpPr>
        <p:spPr>
          <a:xfrm>
            <a:off x="767333" y="1579625"/>
            <a:ext cx="2651760" cy="0"/>
          </a:xfrm>
          <a:custGeom>
            <a:avLst/>
            <a:gdLst/>
            <a:ahLst/>
            <a:cxnLst/>
            <a:rect l="l" t="t" r="r" b="b"/>
            <a:pathLst>
              <a:path w="2651760">
                <a:moveTo>
                  <a:pt x="0" y="0"/>
                </a:moveTo>
                <a:lnTo>
                  <a:pt x="2651505" y="0"/>
                </a:lnTo>
              </a:path>
            </a:pathLst>
          </a:custGeom>
          <a:ln w="28956">
            <a:solidFill>
              <a:srgbClr val="F68B21"/>
            </a:solidFill>
          </a:ln>
        </p:spPr>
        <p:txBody>
          <a:bodyPr wrap="square" lIns="0" tIns="0" rIns="0" bIns="0" rtlCol="0"/>
          <a:lstStyle/>
          <a:p>
            <a:endParaRPr/>
          </a:p>
        </p:txBody>
      </p:sp>
      <p:sp>
        <p:nvSpPr>
          <p:cNvPr id="56" name="object 56"/>
          <p:cNvSpPr/>
          <p:nvPr/>
        </p:nvSpPr>
        <p:spPr>
          <a:xfrm>
            <a:off x="766572" y="2010155"/>
            <a:ext cx="2595245" cy="0"/>
          </a:xfrm>
          <a:custGeom>
            <a:avLst/>
            <a:gdLst/>
            <a:ahLst/>
            <a:cxnLst/>
            <a:rect l="l" t="t" r="r" b="b"/>
            <a:pathLst>
              <a:path w="2595245">
                <a:moveTo>
                  <a:pt x="0" y="0"/>
                </a:moveTo>
                <a:lnTo>
                  <a:pt x="2595117" y="0"/>
                </a:lnTo>
              </a:path>
            </a:pathLst>
          </a:custGeom>
          <a:ln w="12192">
            <a:solidFill>
              <a:srgbClr val="1D9ED2"/>
            </a:solidFill>
            <a:prstDash val="dash"/>
          </a:ln>
        </p:spPr>
        <p:txBody>
          <a:bodyPr wrap="square" lIns="0" tIns="0" rIns="0" bIns="0" rtlCol="0"/>
          <a:lstStyle/>
          <a:p>
            <a:endParaRPr/>
          </a:p>
        </p:txBody>
      </p:sp>
      <p:sp>
        <p:nvSpPr>
          <p:cNvPr id="57" name="object 57"/>
          <p:cNvSpPr/>
          <p:nvPr/>
        </p:nvSpPr>
        <p:spPr>
          <a:xfrm>
            <a:off x="813816" y="2442972"/>
            <a:ext cx="2595245" cy="0"/>
          </a:xfrm>
          <a:custGeom>
            <a:avLst/>
            <a:gdLst/>
            <a:ahLst/>
            <a:cxnLst/>
            <a:rect l="l" t="t" r="r" b="b"/>
            <a:pathLst>
              <a:path w="2595245">
                <a:moveTo>
                  <a:pt x="0" y="0"/>
                </a:moveTo>
                <a:lnTo>
                  <a:pt x="2595118" y="0"/>
                </a:lnTo>
              </a:path>
            </a:pathLst>
          </a:custGeom>
          <a:ln w="12192">
            <a:solidFill>
              <a:srgbClr val="1D9ED2"/>
            </a:solidFill>
            <a:prstDash val="dash"/>
          </a:ln>
        </p:spPr>
        <p:txBody>
          <a:bodyPr wrap="square" lIns="0" tIns="0" rIns="0" bIns="0" rtlCol="0"/>
          <a:lstStyle/>
          <a:p>
            <a:endParaRPr/>
          </a:p>
        </p:txBody>
      </p:sp>
      <p:sp>
        <p:nvSpPr>
          <p:cNvPr id="58" name="object 58"/>
          <p:cNvSpPr/>
          <p:nvPr/>
        </p:nvSpPr>
        <p:spPr>
          <a:xfrm>
            <a:off x="801623" y="2874264"/>
            <a:ext cx="2595245" cy="0"/>
          </a:xfrm>
          <a:custGeom>
            <a:avLst/>
            <a:gdLst/>
            <a:ahLst/>
            <a:cxnLst/>
            <a:rect l="l" t="t" r="r" b="b"/>
            <a:pathLst>
              <a:path w="2595245">
                <a:moveTo>
                  <a:pt x="0" y="0"/>
                </a:moveTo>
                <a:lnTo>
                  <a:pt x="2595117" y="0"/>
                </a:lnTo>
              </a:path>
            </a:pathLst>
          </a:custGeom>
          <a:ln w="12192">
            <a:solidFill>
              <a:srgbClr val="1D9ED2"/>
            </a:solidFill>
            <a:prstDash val="dash"/>
          </a:ln>
        </p:spPr>
        <p:txBody>
          <a:bodyPr wrap="square" lIns="0" tIns="0" rIns="0" bIns="0" rtlCol="0"/>
          <a:lstStyle/>
          <a:p>
            <a:endParaRPr/>
          </a:p>
        </p:txBody>
      </p:sp>
      <p:sp>
        <p:nvSpPr>
          <p:cNvPr id="59" name="object 59"/>
          <p:cNvSpPr txBox="1"/>
          <p:nvPr/>
        </p:nvSpPr>
        <p:spPr>
          <a:xfrm>
            <a:off x="784351" y="1711452"/>
            <a:ext cx="1182370" cy="195580"/>
          </a:xfrm>
          <a:prstGeom prst="rect">
            <a:avLst/>
          </a:prstGeom>
        </p:spPr>
        <p:txBody>
          <a:bodyPr vert="horz" wrap="square" lIns="0" tIns="0" rIns="0" bIns="0" rtlCol="0">
            <a:spAutoFit/>
          </a:bodyPr>
          <a:lstStyle/>
          <a:p>
            <a:pPr marL="12700">
              <a:lnSpc>
                <a:spcPct val="100000"/>
              </a:lnSpc>
            </a:pPr>
            <a:r>
              <a:rPr sz="1200" dirty="0">
                <a:solidFill>
                  <a:srgbClr val="585858"/>
                </a:solidFill>
                <a:latin typeface="微软雅黑"/>
                <a:cs typeface="微软雅黑"/>
                <a:hlinkClick r:id="rId10" action="ppaction://hlinksldjump"/>
              </a:rPr>
              <a:t>第1节：基础协议</a:t>
            </a:r>
            <a:endParaRPr sz="1200">
              <a:latin typeface="微软雅黑"/>
              <a:cs typeface="微软雅黑"/>
            </a:endParaRPr>
          </a:p>
        </p:txBody>
      </p:sp>
      <p:sp>
        <p:nvSpPr>
          <p:cNvPr id="60" name="object 60"/>
          <p:cNvSpPr txBox="1"/>
          <p:nvPr/>
        </p:nvSpPr>
        <p:spPr>
          <a:xfrm>
            <a:off x="784351" y="2150109"/>
            <a:ext cx="1211580" cy="1133644"/>
          </a:xfrm>
          <a:prstGeom prst="rect">
            <a:avLst/>
          </a:prstGeom>
        </p:spPr>
        <p:txBody>
          <a:bodyPr vert="horz" wrap="square" lIns="0" tIns="0" rIns="0" bIns="0" rtlCol="0">
            <a:spAutoFit/>
          </a:bodyPr>
          <a:lstStyle/>
          <a:p>
            <a:pPr marL="12700" indent="16510">
              <a:lnSpc>
                <a:spcPct val="100000"/>
              </a:lnSpc>
            </a:pPr>
            <a:r>
              <a:rPr sz="1200" dirty="0">
                <a:solidFill>
                  <a:srgbClr val="585858"/>
                </a:solidFill>
                <a:latin typeface="微软雅黑"/>
                <a:cs typeface="微软雅黑"/>
                <a:hlinkClick r:id="rId11" action="ppaction://hlinksldjump"/>
              </a:rPr>
              <a:t>第2节：硬件</a:t>
            </a:r>
            <a:endParaRPr sz="1200" dirty="0">
              <a:latin typeface="微软雅黑"/>
              <a:cs typeface="微软雅黑"/>
            </a:endParaRPr>
          </a:p>
          <a:p>
            <a:pPr marL="41275" marR="5080" indent="-29209">
              <a:lnSpc>
                <a:spcPts val="3400"/>
              </a:lnSpc>
              <a:spcBef>
                <a:spcPts val="300"/>
              </a:spcBef>
            </a:pPr>
            <a:r>
              <a:rPr sz="1200" spc="-5" dirty="0">
                <a:solidFill>
                  <a:srgbClr val="585858"/>
                </a:solidFill>
                <a:latin typeface="微软雅黑"/>
                <a:cs typeface="微软雅黑"/>
                <a:hlinkClick r:id="rId12" action="ppaction://hlinksldjump"/>
              </a:rPr>
              <a:t>第3节：BaaS </a:t>
            </a:r>
            <a:r>
              <a:rPr sz="1200" spc="-5" dirty="0" smtClean="0">
                <a:solidFill>
                  <a:srgbClr val="585858"/>
                </a:solidFill>
                <a:latin typeface="微软雅黑"/>
                <a:cs typeface="微软雅黑"/>
              </a:rPr>
              <a:t> </a:t>
            </a:r>
            <a:endParaRPr lang="en-GB" sz="1200" spc="-5" dirty="0" smtClean="0">
              <a:solidFill>
                <a:srgbClr val="585858"/>
              </a:solidFill>
              <a:latin typeface="微软雅黑"/>
              <a:cs typeface="微软雅黑"/>
            </a:endParaRPr>
          </a:p>
          <a:p>
            <a:pPr marL="41275" marR="5080" indent="-29209">
              <a:lnSpc>
                <a:spcPts val="3400"/>
              </a:lnSpc>
              <a:spcBef>
                <a:spcPts val="300"/>
              </a:spcBef>
            </a:pPr>
            <a:r>
              <a:rPr sz="1200" dirty="0" smtClean="0">
                <a:solidFill>
                  <a:srgbClr val="585858"/>
                </a:solidFill>
                <a:latin typeface="微软雅黑"/>
                <a:cs typeface="微软雅黑"/>
                <a:hlinkClick r:id="rId13" action="ppaction://hlinksldjump"/>
              </a:rPr>
              <a:t>第</a:t>
            </a:r>
            <a:r>
              <a:rPr sz="1200" spc="5" dirty="0" smtClean="0">
                <a:solidFill>
                  <a:srgbClr val="585858"/>
                </a:solidFill>
                <a:latin typeface="微软雅黑"/>
                <a:cs typeface="微软雅黑"/>
                <a:hlinkClick r:id="rId13" action="ppaction://hlinksldjump"/>
              </a:rPr>
              <a:t>4</a:t>
            </a:r>
            <a:r>
              <a:rPr sz="1200" dirty="0">
                <a:solidFill>
                  <a:srgbClr val="585858"/>
                </a:solidFill>
                <a:latin typeface="微软雅黑"/>
                <a:cs typeface="微软雅黑"/>
                <a:hlinkClick r:id="rId13" action="ppaction://hlinksldjump"/>
              </a:rPr>
              <a:t>节：智能合约</a:t>
            </a:r>
            <a:endParaRPr sz="1200" dirty="0">
              <a:latin typeface="微软雅黑"/>
              <a:cs typeface="微软雅黑"/>
            </a:endParaRPr>
          </a:p>
        </p:txBody>
      </p:sp>
      <p:sp>
        <p:nvSpPr>
          <p:cNvPr id="61" name="object 61"/>
          <p:cNvSpPr/>
          <p:nvPr/>
        </p:nvSpPr>
        <p:spPr>
          <a:xfrm>
            <a:off x="801623" y="3313176"/>
            <a:ext cx="2595245" cy="0"/>
          </a:xfrm>
          <a:custGeom>
            <a:avLst/>
            <a:gdLst/>
            <a:ahLst/>
            <a:cxnLst/>
            <a:rect l="l" t="t" r="r" b="b"/>
            <a:pathLst>
              <a:path w="2595245">
                <a:moveTo>
                  <a:pt x="0" y="0"/>
                </a:moveTo>
                <a:lnTo>
                  <a:pt x="2595117" y="0"/>
                </a:lnTo>
              </a:path>
            </a:pathLst>
          </a:custGeom>
          <a:ln w="12192">
            <a:solidFill>
              <a:srgbClr val="1D9ED2"/>
            </a:solidFill>
            <a:prstDash val="dash"/>
          </a:ln>
        </p:spPr>
        <p:txBody>
          <a:bodyPr wrap="square" lIns="0" tIns="0" rIns="0" bIns="0" rtlCol="0"/>
          <a:lstStyle/>
          <a:p>
            <a:endParaRPr/>
          </a:p>
        </p:txBody>
      </p:sp>
      <p:sp>
        <p:nvSpPr>
          <p:cNvPr id="62" name="object 62"/>
          <p:cNvSpPr/>
          <p:nvPr/>
        </p:nvSpPr>
        <p:spPr>
          <a:xfrm>
            <a:off x="801623" y="3739896"/>
            <a:ext cx="2595245" cy="0"/>
          </a:xfrm>
          <a:custGeom>
            <a:avLst/>
            <a:gdLst/>
            <a:ahLst/>
            <a:cxnLst/>
            <a:rect l="l" t="t" r="r" b="b"/>
            <a:pathLst>
              <a:path w="2595245">
                <a:moveTo>
                  <a:pt x="0" y="0"/>
                </a:moveTo>
                <a:lnTo>
                  <a:pt x="2595117" y="0"/>
                </a:lnTo>
              </a:path>
            </a:pathLst>
          </a:custGeom>
          <a:ln w="12192">
            <a:solidFill>
              <a:srgbClr val="1D9ED2"/>
            </a:solidFill>
            <a:prstDash val="dash"/>
          </a:ln>
        </p:spPr>
        <p:txBody>
          <a:bodyPr wrap="square" lIns="0" tIns="0" rIns="0" bIns="0" rtlCol="0"/>
          <a:lstStyle/>
          <a:p>
            <a:endParaRPr/>
          </a:p>
        </p:txBody>
      </p:sp>
      <p:sp>
        <p:nvSpPr>
          <p:cNvPr id="63" name="object 63"/>
          <p:cNvSpPr/>
          <p:nvPr/>
        </p:nvSpPr>
        <p:spPr>
          <a:xfrm>
            <a:off x="813816" y="4162044"/>
            <a:ext cx="2595245" cy="0"/>
          </a:xfrm>
          <a:custGeom>
            <a:avLst/>
            <a:gdLst/>
            <a:ahLst/>
            <a:cxnLst/>
            <a:rect l="l" t="t" r="r" b="b"/>
            <a:pathLst>
              <a:path w="2595245">
                <a:moveTo>
                  <a:pt x="0" y="0"/>
                </a:moveTo>
                <a:lnTo>
                  <a:pt x="2595118" y="0"/>
                </a:lnTo>
              </a:path>
            </a:pathLst>
          </a:custGeom>
          <a:ln w="12192">
            <a:solidFill>
              <a:srgbClr val="1D9ED2"/>
            </a:solidFill>
            <a:prstDash val="dash"/>
          </a:ln>
        </p:spPr>
        <p:txBody>
          <a:bodyPr wrap="square" lIns="0" tIns="0" rIns="0" bIns="0" rtlCol="0"/>
          <a:lstStyle/>
          <a:p>
            <a:endParaRPr/>
          </a:p>
        </p:txBody>
      </p:sp>
      <p:sp>
        <p:nvSpPr>
          <p:cNvPr id="64" name="object 64"/>
          <p:cNvSpPr txBox="1"/>
          <p:nvPr/>
        </p:nvSpPr>
        <p:spPr>
          <a:xfrm>
            <a:off x="813308" y="3439667"/>
            <a:ext cx="1183005" cy="195580"/>
          </a:xfrm>
          <a:prstGeom prst="rect">
            <a:avLst/>
          </a:prstGeom>
        </p:spPr>
        <p:txBody>
          <a:bodyPr vert="horz" wrap="square" lIns="0" tIns="0" rIns="0" bIns="0" rtlCol="0">
            <a:spAutoFit/>
          </a:bodyPr>
          <a:lstStyle/>
          <a:p>
            <a:pPr marL="12700">
              <a:lnSpc>
                <a:spcPct val="100000"/>
              </a:lnSpc>
            </a:pPr>
            <a:r>
              <a:rPr sz="1200" dirty="0">
                <a:solidFill>
                  <a:srgbClr val="585858"/>
                </a:solidFill>
                <a:latin typeface="微软雅黑"/>
                <a:cs typeface="微软雅黑"/>
                <a:hlinkClick r:id="rId14" action="ppaction://hlinksldjump"/>
              </a:rPr>
              <a:t>第</a:t>
            </a:r>
            <a:r>
              <a:rPr sz="1200" spc="5" dirty="0">
                <a:solidFill>
                  <a:srgbClr val="585858"/>
                </a:solidFill>
                <a:latin typeface="微软雅黑"/>
                <a:cs typeface="微软雅黑"/>
                <a:hlinkClick r:id="rId14" action="ppaction://hlinksldjump"/>
              </a:rPr>
              <a:t>5</a:t>
            </a:r>
            <a:r>
              <a:rPr sz="1200" dirty="0">
                <a:solidFill>
                  <a:srgbClr val="585858"/>
                </a:solidFill>
                <a:latin typeface="微软雅黑"/>
                <a:cs typeface="微软雅黑"/>
                <a:hlinkClick r:id="rId14" action="ppaction://hlinksldjump"/>
              </a:rPr>
              <a:t>节：解决方案</a:t>
            </a:r>
            <a:endParaRPr sz="1200">
              <a:latin typeface="微软雅黑"/>
              <a:cs typeface="微软雅黑"/>
            </a:endParaRPr>
          </a:p>
        </p:txBody>
      </p:sp>
      <p:sp>
        <p:nvSpPr>
          <p:cNvPr id="65" name="object 65"/>
          <p:cNvSpPr txBox="1"/>
          <p:nvPr/>
        </p:nvSpPr>
        <p:spPr>
          <a:xfrm>
            <a:off x="813308" y="3873119"/>
            <a:ext cx="1182370" cy="195580"/>
          </a:xfrm>
          <a:prstGeom prst="rect">
            <a:avLst/>
          </a:prstGeom>
        </p:spPr>
        <p:txBody>
          <a:bodyPr vert="horz" wrap="square" lIns="0" tIns="0" rIns="0" bIns="0" rtlCol="0">
            <a:spAutoFit/>
          </a:bodyPr>
          <a:lstStyle/>
          <a:p>
            <a:pPr marL="12700">
              <a:lnSpc>
                <a:spcPct val="100000"/>
              </a:lnSpc>
            </a:pPr>
            <a:r>
              <a:rPr sz="1200" dirty="0">
                <a:solidFill>
                  <a:srgbClr val="585858"/>
                </a:solidFill>
                <a:latin typeface="微软雅黑"/>
                <a:cs typeface="微软雅黑"/>
                <a:hlinkClick r:id="rId15" action="ppaction://hlinksldjump"/>
              </a:rPr>
              <a:t>第</a:t>
            </a:r>
            <a:r>
              <a:rPr sz="1200" spc="5" dirty="0">
                <a:solidFill>
                  <a:srgbClr val="585858"/>
                </a:solidFill>
                <a:latin typeface="微软雅黑"/>
                <a:cs typeface="微软雅黑"/>
                <a:hlinkClick r:id="rId15" action="ppaction://hlinksldjump"/>
              </a:rPr>
              <a:t>6</a:t>
            </a:r>
            <a:r>
              <a:rPr sz="1200" dirty="0">
                <a:solidFill>
                  <a:srgbClr val="585858"/>
                </a:solidFill>
                <a:latin typeface="微软雅黑"/>
                <a:cs typeface="微软雅黑"/>
                <a:hlinkClick r:id="rId15" action="ppaction://hlinksldjump"/>
              </a:rPr>
              <a:t>节</a:t>
            </a:r>
            <a:r>
              <a:rPr sz="1200" spc="-5" dirty="0">
                <a:solidFill>
                  <a:srgbClr val="585858"/>
                </a:solidFill>
                <a:latin typeface="微软雅黑"/>
                <a:cs typeface="微软雅黑"/>
                <a:hlinkClick r:id="rId15" action="ppaction://hlinksldjump"/>
              </a:rPr>
              <a:t>：</a:t>
            </a:r>
            <a:r>
              <a:rPr sz="1200" dirty="0">
                <a:solidFill>
                  <a:srgbClr val="585858"/>
                </a:solidFill>
                <a:latin typeface="微软雅黑"/>
                <a:cs typeface="微软雅黑"/>
                <a:hlinkClick r:id="rId15" action="ppaction://hlinksldjump"/>
              </a:rPr>
              <a:t>信息安全</a:t>
            </a:r>
            <a:endParaRPr sz="1200">
              <a:latin typeface="微软雅黑"/>
              <a:cs typeface="微软雅黑"/>
            </a:endParaRPr>
          </a:p>
        </p:txBody>
      </p:sp>
      <p:sp>
        <p:nvSpPr>
          <p:cNvPr id="66" name="object 66"/>
          <p:cNvSpPr/>
          <p:nvPr/>
        </p:nvSpPr>
        <p:spPr>
          <a:xfrm>
            <a:off x="801623" y="4591811"/>
            <a:ext cx="2595245" cy="0"/>
          </a:xfrm>
          <a:custGeom>
            <a:avLst/>
            <a:gdLst/>
            <a:ahLst/>
            <a:cxnLst/>
            <a:rect l="l" t="t" r="r" b="b"/>
            <a:pathLst>
              <a:path w="2595245">
                <a:moveTo>
                  <a:pt x="0" y="0"/>
                </a:moveTo>
                <a:lnTo>
                  <a:pt x="2595117" y="0"/>
                </a:lnTo>
              </a:path>
            </a:pathLst>
          </a:custGeom>
          <a:ln w="12192">
            <a:solidFill>
              <a:srgbClr val="1D9ED2"/>
            </a:solidFill>
            <a:prstDash val="dash"/>
          </a:ln>
        </p:spPr>
        <p:txBody>
          <a:bodyPr wrap="square" lIns="0" tIns="0" rIns="0" bIns="0" rtlCol="0"/>
          <a:lstStyle/>
          <a:p>
            <a:endParaRPr/>
          </a:p>
        </p:txBody>
      </p:sp>
      <p:sp>
        <p:nvSpPr>
          <p:cNvPr id="67" name="object 67"/>
          <p:cNvSpPr txBox="1"/>
          <p:nvPr/>
        </p:nvSpPr>
        <p:spPr>
          <a:xfrm>
            <a:off x="813308" y="4291583"/>
            <a:ext cx="1334770" cy="195580"/>
          </a:xfrm>
          <a:prstGeom prst="rect">
            <a:avLst/>
          </a:prstGeom>
        </p:spPr>
        <p:txBody>
          <a:bodyPr vert="horz" wrap="square" lIns="0" tIns="0" rIns="0" bIns="0" rtlCol="0">
            <a:spAutoFit/>
          </a:bodyPr>
          <a:lstStyle/>
          <a:p>
            <a:pPr marL="12700">
              <a:lnSpc>
                <a:spcPct val="100000"/>
              </a:lnSpc>
            </a:pPr>
            <a:r>
              <a:rPr sz="1200" dirty="0">
                <a:solidFill>
                  <a:srgbClr val="585858"/>
                </a:solidFill>
                <a:latin typeface="微软雅黑"/>
                <a:cs typeface="微软雅黑"/>
                <a:hlinkClick r:id="rId16" action="ppaction://hlinksldjump"/>
              </a:rPr>
              <a:t>第7节：媒体及社区</a:t>
            </a:r>
            <a:endParaRPr sz="1200">
              <a:latin typeface="微软雅黑"/>
              <a:cs typeface="微软雅黑"/>
            </a:endParaRPr>
          </a:p>
        </p:txBody>
      </p:sp>
      <p:sp>
        <p:nvSpPr>
          <p:cNvPr id="68" name="object 68"/>
          <p:cNvSpPr txBox="1"/>
          <p:nvPr/>
        </p:nvSpPr>
        <p:spPr>
          <a:xfrm>
            <a:off x="4519676" y="6289390"/>
            <a:ext cx="1013460" cy="177800"/>
          </a:xfrm>
          <a:prstGeom prst="rect">
            <a:avLst/>
          </a:prstGeom>
        </p:spPr>
        <p:txBody>
          <a:bodyPr vert="horz" wrap="square" lIns="0" tIns="0" rIns="0" bIns="0" rtlCol="0">
            <a:spAutoFit/>
          </a:bodyPr>
          <a:lstStyle/>
          <a:p>
            <a:pPr marL="12700">
              <a:lnSpc>
                <a:spcPts val="1300"/>
              </a:lnSpc>
            </a:pPr>
            <a:r>
              <a:rPr sz="1200" spc="95" dirty="0">
                <a:solidFill>
                  <a:srgbClr val="585858"/>
                </a:solidFill>
                <a:latin typeface="微软雅黑"/>
                <a:cs typeface="微软雅黑"/>
              </a:rPr>
              <a:t>行业解决方案</a:t>
            </a:r>
            <a:endParaRPr sz="1200">
              <a:latin typeface="微软雅黑"/>
              <a:cs typeface="微软雅黑"/>
            </a:endParaRPr>
          </a:p>
        </p:txBody>
      </p:sp>
      <p:sp>
        <p:nvSpPr>
          <p:cNvPr id="69" name="object 69"/>
          <p:cNvSpPr txBox="1"/>
          <p:nvPr/>
        </p:nvSpPr>
        <p:spPr>
          <a:xfrm>
            <a:off x="11928475" y="6297010"/>
            <a:ext cx="114935" cy="177800"/>
          </a:xfrm>
          <a:prstGeom prst="rect">
            <a:avLst/>
          </a:prstGeom>
        </p:spPr>
        <p:txBody>
          <a:bodyPr vert="horz" wrap="square" lIns="0" tIns="0" rIns="0" bIns="0" rtlCol="0">
            <a:spAutoFit/>
          </a:bodyPr>
          <a:lstStyle/>
          <a:p>
            <a:pPr marL="12700">
              <a:lnSpc>
                <a:spcPts val="1300"/>
              </a:lnSpc>
            </a:pPr>
            <a:r>
              <a:rPr sz="1200" dirty="0">
                <a:solidFill>
                  <a:srgbClr val="F9F9F9"/>
                </a:solidFill>
                <a:latin typeface="微软雅黑"/>
                <a:cs typeface="微软雅黑"/>
              </a:rPr>
              <a:t>6</a:t>
            </a:r>
            <a:endParaRPr sz="1200">
              <a:latin typeface="微软雅黑"/>
              <a:cs typeface="微软雅黑"/>
            </a:endParaRPr>
          </a:p>
        </p:txBody>
      </p:sp>
      <p:sp>
        <p:nvSpPr>
          <p:cNvPr id="70" name="object 70"/>
          <p:cNvSpPr txBox="1"/>
          <p:nvPr/>
        </p:nvSpPr>
        <p:spPr>
          <a:xfrm>
            <a:off x="6688963" y="6321394"/>
            <a:ext cx="327660" cy="177800"/>
          </a:xfrm>
          <a:prstGeom prst="rect">
            <a:avLst/>
          </a:prstGeom>
        </p:spPr>
        <p:txBody>
          <a:bodyPr vert="horz" wrap="square" lIns="0" tIns="0" rIns="0" bIns="0" rtlCol="0">
            <a:spAutoFit/>
          </a:bodyPr>
          <a:lstStyle/>
          <a:p>
            <a:pPr marL="12700">
              <a:lnSpc>
                <a:spcPts val="1300"/>
              </a:lnSpc>
            </a:pPr>
            <a:r>
              <a:rPr sz="1200" spc="-15" dirty="0">
                <a:solidFill>
                  <a:srgbClr val="585858"/>
                </a:solidFill>
                <a:latin typeface="微软雅黑"/>
                <a:cs typeface="微软雅黑"/>
              </a:rPr>
              <a:t>审计</a:t>
            </a:r>
            <a:endParaRPr sz="1200">
              <a:latin typeface="微软雅黑"/>
              <a:cs typeface="微软雅黑"/>
            </a:endParaRPr>
          </a:p>
        </p:txBody>
      </p:sp>
      <p:sp>
        <p:nvSpPr>
          <p:cNvPr id="71" name="object 71"/>
          <p:cNvSpPr txBox="1"/>
          <p:nvPr/>
        </p:nvSpPr>
        <p:spPr>
          <a:xfrm>
            <a:off x="8504935" y="6321394"/>
            <a:ext cx="327660" cy="177800"/>
          </a:xfrm>
          <a:prstGeom prst="rect">
            <a:avLst/>
          </a:prstGeom>
        </p:spPr>
        <p:txBody>
          <a:bodyPr vert="horz" wrap="square" lIns="0" tIns="0" rIns="0" bIns="0" rtlCol="0">
            <a:spAutoFit/>
          </a:bodyPr>
          <a:lstStyle/>
          <a:p>
            <a:pPr marL="12700">
              <a:lnSpc>
                <a:spcPts val="1300"/>
              </a:lnSpc>
            </a:pPr>
            <a:r>
              <a:rPr sz="1200" spc="-15" dirty="0">
                <a:solidFill>
                  <a:srgbClr val="585858"/>
                </a:solidFill>
                <a:latin typeface="微软雅黑"/>
                <a:cs typeface="微软雅黑"/>
              </a:rPr>
              <a:t>监督</a:t>
            </a:r>
            <a:endParaRPr sz="1200">
              <a:latin typeface="微软雅黑"/>
              <a:cs typeface="微软雅黑"/>
            </a:endParaRPr>
          </a:p>
        </p:txBody>
      </p:sp>
      <p:sp>
        <p:nvSpPr>
          <p:cNvPr id="72" name="object 72"/>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78435" marR="5080" indent="-16637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  媒体及社区</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spc="-5" dirty="0"/>
              <a:t>媒体及社区：鱼龙混杂，种类甚多，快讯全靠搬，合作甩</a:t>
            </a:r>
            <a:r>
              <a:rPr spc="-5" dirty="0">
                <a:latin typeface="微软雅黑"/>
                <a:cs typeface="微软雅黑"/>
              </a:rPr>
              <a:t>logo</a:t>
            </a:r>
            <a:r>
              <a:rPr spc="-5" dirty="0"/>
              <a:t>，</a:t>
            </a:r>
          </a:p>
          <a:p>
            <a:pPr marL="12700">
              <a:lnSpc>
                <a:spcPts val="2735"/>
              </a:lnSpc>
            </a:pPr>
            <a:r>
              <a:rPr spc="-5" dirty="0"/>
              <a:t>女王当嘉宾，差旅全自付</a:t>
            </a:r>
          </a:p>
        </p:txBody>
      </p:sp>
      <p:sp>
        <p:nvSpPr>
          <p:cNvPr id="5" name="object 5"/>
          <p:cNvSpPr txBox="1"/>
          <p:nvPr/>
        </p:nvSpPr>
        <p:spPr>
          <a:xfrm>
            <a:off x="829767" y="1510157"/>
            <a:ext cx="10767060" cy="1186815"/>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 </a:t>
            </a:r>
            <a:r>
              <a:rPr sz="1400" dirty="0">
                <a:solidFill>
                  <a:srgbClr val="585858"/>
                </a:solidFill>
                <a:latin typeface="微软雅黑"/>
                <a:cs typeface="微软雅黑"/>
              </a:rPr>
              <a:t>很多人对于区块链媒体的认知是“乱”，快讯全靠搬，合作甩logo，女王当嘉宾，差旅全自付</a:t>
            </a:r>
            <a:r>
              <a:rPr sz="1400" spc="-155" dirty="0">
                <a:solidFill>
                  <a:srgbClr val="585858"/>
                </a:solidFill>
                <a:latin typeface="微软雅黑"/>
                <a:cs typeface="微软雅黑"/>
              </a:rPr>
              <a:t> </a:t>
            </a:r>
            <a:r>
              <a:rPr sz="1400" dirty="0">
                <a:solidFill>
                  <a:srgbClr val="585858"/>
                </a:solidFill>
                <a:latin typeface="微软雅黑"/>
                <a:cs typeface="微软雅黑"/>
              </a:rPr>
              <a:t>。“我们不生产内容，我们只是内容的</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搬运工”，这是许多区块链媒体的真实写照。</a:t>
            </a:r>
            <a:endParaRPr sz="1400">
              <a:latin typeface="微软雅黑"/>
              <a:cs typeface="微软雅黑"/>
            </a:endParaRPr>
          </a:p>
          <a:p>
            <a:pPr marL="299085" marR="5080" indent="-287020">
              <a:lnSpc>
                <a:spcPct val="150000"/>
              </a:lnSpc>
            </a:pPr>
            <a:r>
              <a:rPr sz="1400" spc="540" dirty="0">
                <a:solidFill>
                  <a:srgbClr val="1D9ED2"/>
                </a:solidFill>
                <a:latin typeface="Arial Unicode MS"/>
                <a:cs typeface="Arial Unicode MS"/>
              </a:rPr>
              <a:t>◆ </a:t>
            </a:r>
            <a:r>
              <a:rPr sz="1400" spc="-5" dirty="0">
                <a:solidFill>
                  <a:srgbClr val="585858"/>
                </a:solidFill>
                <a:latin typeface="微软雅黑"/>
                <a:cs typeface="微软雅黑"/>
              </a:rPr>
              <a:t>区块链媒体鱼龙混杂，种类甚多，在内容为王的时代却持续输出同质化、劣质甚至浮夸的内容。甚至，许多区块链媒体大肆为ICO项目  </a:t>
            </a:r>
            <a:r>
              <a:rPr sz="1400" dirty="0">
                <a:solidFill>
                  <a:srgbClr val="585858"/>
                </a:solidFill>
                <a:latin typeface="微软雅黑"/>
                <a:cs typeface="微软雅黑"/>
              </a:rPr>
              <a:t>炒作，帮助其“割韭菜”。亿欧智库总结了区块链媒体当前存在的一些问题，如下图所示：</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17804" y="4568952"/>
            <a:ext cx="10850880" cy="0"/>
          </a:xfrm>
          <a:custGeom>
            <a:avLst/>
            <a:gdLst/>
            <a:ahLst/>
            <a:cxnLst/>
            <a:rect l="l" t="t" r="r" b="b"/>
            <a:pathLst>
              <a:path w="10850880">
                <a:moveTo>
                  <a:pt x="0" y="0"/>
                </a:moveTo>
                <a:lnTo>
                  <a:pt x="10850499" y="0"/>
                </a:lnTo>
              </a:path>
            </a:pathLst>
          </a:custGeom>
          <a:ln w="3175">
            <a:solidFill>
              <a:srgbClr val="7E7E7E"/>
            </a:solidFill>
            <a:prstDash val="dash"/>
          </a:ln>
        </p:spPr>
        <p:txBody>
          <a:bodyPr wrap="square" lIns="0" tIns="0" rIns="0" bIns="0" rtlCol="0"/>
          <a:lstStyle/>
          <a:p>
            <a:endParaRPr/>
          </a:p>
        </p:txBody>
      </p:sp>
      <p:sp>
        <p:nvSpPr>
          <p:cNvPr id="8" name="object 8"/>
          <p:cNvSpPr txBox="1"/>
          <p:nvPr/>
        </p:nvSpPr>
        <p:spPr>
          <a:xfrm>
            <a:off x="613359" y="4851654"/>
            <a:ext cx="2520315" cy="1176655"/>
          </a:xfrm>
          <a:prstGeom prst="rect">
            <a:avLst/>
          </a:prstGeom>
        </p:spPr>
        <p:txBody>
          <a:bodyPr vert="horz" wrap="square" lIns="0" tIns="0" rIns="0" bIns="0" rtlCol="0">
            <a:spAutoFit/>
          </a:bodyPr>
          <a:lstStyle/>
          <a:p>
            <a:pPr marR="5080" algn="ctr">
              <a:lnSpc>
                <a:spcPct val="100000"/>
              </a:lnSpc>
            </a:pPr>
            <a:r>
              <a:rPr sz="1600" b="1" spc="-5" dirty="0">
                <a:solidFill>
                  <a:srgbClr val="585858"/>
                </a:solidFill>
                <a:latin typeface="微软雅黑"/>
                <a:cs typeface="微软雅黑"/>
              </a:rPr>
              <a:t>内容同质化严重</a:t>
            </a:r>
            <a:endParaRPr sz="1600">
              <a:latin typeface="微软雅黑"/>
              <a:cs typeface="微软雅黑"/>
            </a:endParaRPr>
          </a:p>
          <a:p>
            <a:pPr algn="ctr">
              <a:lnSpc>
                <a:spcPct val="100000"/>
              </a:lnSpc>
              <a:spcBef>
                <a:spcPts val="525"/>
              </a:spcBef>
            </a:pPr>
            <a:r>
              <a:rPr sz="1400" dirty="0">
                <a:latin typeface="微软雅黑"/>
                <a:cs typeface="微软雅黑"/>
              </a:rPr>
              <a:t>区块链媒体文章大多非原创，内</a:t>
            </a:r>
            <a:endParaRPr sz="1400">
              <a:latin typeface="微软雅黑"/>
              <a:cs typeface="微软雅黑"/>
            </a:endParaRPr>
          </a:p>
          <a:p>
            <a:pPr marL="12700" marR="5080" algn="ctr">
              <a:lnSpc>
                <a:spcPct val="150000"/>
              </a:lnSpc>
            </a:pPr>
            <a:r>
              <a:rPr sz="1400" dirty="0">
                <a:latin typeface="微软雅黑"/>
                <a:cs typeface="微软雅黑"/>
              </a:rPr>
              <a:t>容从各大媒体转载或直</a:t>
            </a:r>
            <a:r>
              <a:rPr sz="1400" spc="-15" dirty="0">
                <a:latin typeface="微软雅黑"/>
                <a:cs typeface="微软雅黑"/>
              </a:rPr>
              <a:t>接</a:t>
            </a:r>
            <a:r>
              <a:rPr sz="1400" dirty="0">
                <a:latin typeface="微软雅黑"/>
                <a:cs typeface="微软雅黑"/>
              </a:rPr>
              <a:t>翻译国  外文章。</a:t>
            </a:r>
            <a:endParaRPr sz="1400">
              <a:latin typeface="微软雅黑"/>
              <a:cs typeface="微软雅黑"/>
            </a:endParaRPr>
          </a:p>
        </p:txBody>
      </p:sp>
      <p:sp>
        <p:nvSpPr>
          <p:cNvPr id="9" name="object 9"/>
          <p:cNvSpPr/>
          <p:nvPr/>
        </p:nvSpPr>
        <p:spPr>
          <a:xfrm>
            <a:off x="1406403" y="3357536"/>
            <a:ext cx="885190" cy="1194435"/>
          </a:xfrm>
          <a:custGeom>
            <a:avLst/>
            <a:gdLst/>
            <a:ahLst/>
            <a:cxnLst/>
            <a:rect l="l" t="t" r="r" b="b"/>
            <a:pathLst>
              <a:path w="885189" h="1194435">
                <a:moveTo>
                  <a:pt x="465181" y="0"/>
                </a:moveTo>
                <a:lnTo>
                  <a:pt x="419839" y="0"/>
                </a:lnTo>
                <a:lnTo>
                  <a:pt x="374686" y="4616"/>
                </a:lnTo>
                <a:lnTo>
                  <a:pt x="330105" y="13848"/>
                </a:lnTo>
                <a:lnTo>
                  <a:pt x="286478" y="27696"/>
                </a:lnTo>
                <a:lnTo>
                  <a:pt x="244187" y="46160"/>
                </a:lnTo>
                <a:lnTo>
                  <a:pt x="203614" y="69240"/>
                </a:lnTo>
                <a:lnTo>
                  <a:pt x="165142" y="96936"/>
                </a:lnTo>
                <a:lnTo>
                  <a:pt x="129153" y="129248"/>
                </a:lnTo>
                <a:lnTo>
                  <a:pt x="96865" y="165214"/>
                </a:lnTo>
                <a:lnTo>
                  <a:pt x="69189" y="203665"/>
                </a:lnTo>
                <a:lnTo>
                  <a:pt x="46126" y="244221"/>
                </a:lnTo>
                <a:lnTo>
                  <a:pt x="27675" y="286498"/>
                </a:lnTo>
                <a:lnTo>
                  <a:pt x="13837" y="330115"/>
                </a:lnTo>
                <a:lnTo>
                  <a:pt x="4612" y="374689"/>
                </a:lnTo>
                <a:lnTo>
                  <a:pt x="0" y="419839"/>
                </a:lnTo>
                <a:lnTo>
                  <a:pt x="0" y="465181"/>
                </a:lnTo>
                <a:lnTo>
                  <a:pt x="4612" y="510334"/>
                </a:lnTo>
                <a:lnTo>
                  <a:pt x="13837" y="554915"/>
                </a:lnTo>
                <a:lnTo>
                  <a:pt x="27675" y="598542"/>
                </a:lnTo>
                <a:lnTo>
                  <a:pt x="46126" y="640833"/>
                </a:lnTo>
                <a:lnTo>
                  <a:pt x="69189" y="681405"/>
                </a:lnTo>
                <a:lnTo>
                  <a:pt x="96865" y="719877"/>
                </a:lnTo>
                <a:lnTo>
                  <a:pt x="129153" y="755866"/>
                </a:lnTo>
                <a:lnTo>
                  <a:pt x="162820" y="790537"/>
                </a:lnTo>
                <a:lnTo>
                  <a:pt x="195448" y="826247"/>
                </a:lnTo>
                <a:lnTo>
                  <a:pt x="227038" y="862994"/>
                </a:lnTo>
                <a:lnTo>
                  <a:pt x="257591" y="900779"/>
                </a:lnTo>
                <a:lnTo>
                  <a:pt x="287107" y="939600"/>
                </a:lnTo>
                <a:lnTo>
                  <a:pt x="315587" y="979458"/>
                </a:lnTo>
                <a:lnTo>
                  <a:pt x="343031" y="1020351"/>
                </a:lnTo>
                <a:lnTo>
                  <a:pt x="369440" y="1062280"/>
                </a:lnTo>
                <a:lnTo>
                  <a:pt x="394815" y="1105243"/>
                </a:lnTo>
                <a:lnTo>
                  <a:pt x="419155" y="1149240"/>
                </a:lnTo>
                <a:lnTo>
                  <a:pt x="442462" y="1194270"/>
                </a:lnTo>
                <a:lnTo>
                  <a:pt x="465773" y="1149240"/>
                </a:lnTo>
                <a:lnTo>
                  <a:pt x="490121" y="1105243"/>
                </a:lnTo>
                <a:lnTo>
                  <a:pt x="515505" y="1062280"/>
                </a:lnTo>
                <a:lnTo>
                  <a:pt x="541926" y="1020351"/>
                </a:lnTo>
                <a:lnTo>
                  <a:pt x="569381" y="979458"/>
                </a:lnTo>
                <a:lnTo>
                  <a:pt x="597869" y="939600"/>
                </a:lnTo>
                <a:lnTo>
                  <a:pt x="627390" y="900779"/>
                </a:lnTo>
                <a:lnTo>
                  <a:pt x="657941" y="862994"/>
                </a:lnTo>
                <a:lnTo>
                  <a:pt x="689523" y="826247"/>
                </a:lnTo>
                <a:lnTo>
                  <a:pt x="722133" y="790537"/>
                </a:lnTo>
                <a:lnTo>
                  <a:pt x="755771" y="755866"/>
                </a:lnTo>
                <a:lnTo>
                  <a:pt x="788084" y="719877"/>
                </a:lnTo>
                <a:lnTo>
                  <a:pt x="815780" y="681405"/>
                </a:lnTo>
                <a:lnTo>
                  <a:pt x="838860" y="640833"/>
                </a:lnTo>
                <a:lnTo>
                  <a:pt x="857324" y="598542"/>
                </a:lnTo>
                <a:lnTo>
                  <a:pt x="871172" y="554915"/>
                </a:lnTo>
                <a:lnTo>
                  <a:pt x="880404" y="510334"/>
                </a:lnTo>
                <a:lnTo>
                  <a:pt x="885020" y="465181"/>
                </a:lnTo>
                <a:lnTo>
                  <a:pt x="885020" y="419839"/>
                </a:lnTo>
                <a:lnTo>
                  <a:pt x="880404" y="374689"/>
                </a:lnTo>
                <a:lnTo>
                  <a:pt x="871172" y="330115"/>
                </a:lnTo>
                <a:lnTo>
                  <a:pt x="857324" y="286498"/>
                </a:lnTo>
                <a:lnTo>
                  <a:pt x="838860" y="244221"/>
                </a:lnTo>
                <a:lnTo>
                  <a:pt x="815780" y="203665"/>
                </a:lnTo>
                <a:lnTo>
                  <a:pt x="788084" y="165214"/>
                </a:lnTo>
                <a:lnTo>
                  <a:pt x="755771" y="129248"/>
                </a:lnTo>
                <a:lnTo>
                  <a:pt x="719806" y="96936"/>
                </a:lnTo>
                <a:lnTo>
                  <a:pt x="681354" y="69240"/>
                </a:lnTo>
                <a:lnTo>
                  <a:pt x="640799" y="46160"/>
                </a:lnTo>
                <a:lnTo>
                  <a:pt x="598521" y="27696"/>
                </a:lnTo>
                <a:lnTo>
                  <a:pt x="554904" y="13848"/>
                </a:lnTo>
                <a:lnTo>
                  <a:pt x="510330" y="4616"/>
                </a:lnTo>
                <a:lnTo>
                  <a:pt x="465181" y="0"/>
                </a:lnTo>
                <a:close/>
              </a:path>
            </a:pathLst>
          </a:custGeom>
          <a:solidFill>
            <a:srgbClr val="1D9ED2"/>
          </a:solidFill>
        </p:spPr>
        <p:txBody>
          <a:bodyPr wrap="square" lIns="0" tIns="0" rIns="0" bIns="0" rtlCol="0"/>
          <a:lstStyle/>
          <a:p>
            <a:endParaRPr/>
          </a:p>
        </p:txBody>
      </p:sp>
      <p:sp>
        <p:nvSpPr>
          <p:cNvPr id="10" name="object 10"/>
          <p:cNvSpPr/>
          <p:nvPr/>
        </p:nvSpPr>
        <p:spPr>
          <a:xfrm>
            <a:off x="1583447" y="3561079"/>
            <a:ext cx="532130" cy="530860"/>
          </a:xfrm>
          <a:custGeom>
            <a:avLst/>
            <a:gdLst/>
            <a:ahLst/>
            <a:cxnLst/>
            <a:rect l="l" t="t" r="r" b="b"/>
            <a:pathLst>
              <a:path w="532130" h="530860">
                <a:moveTo>
                  <a:pt x="101234" y="53340"/>
                </a:moveTo>
                <a:lnTo>
                  <a:pt x="87427" y="53340"/>
                </a:lnTo>
                <a:lnTo>
                  <a:pt x="74287" y="58420"/>
                </a:lnTo>
                <a:lnTo>
                  <a:pt x="40755" y="88900"/>
                </a:lnTo>
                <a:lnTo>
                  <a:pt x="13946" y="123190"/>
                </a:lnTo>
                <a:lnTo>
                  <a:pt x="305" y="160020"/>
                </a:lnTo>
                <a:lnTo>
                  <a:pt x="0" y="199390"/>
                </a:lnTo>
                <a:lnTo>
                  <a:pt x="13196" y="241300"/>
                </a:lnTo>
                <a:lnTo>
                  <a:pt x="40324" y="281940"/>
                </a:lnTo>
                <a:lnTo>
                  <a:pt x="234684" y="476250"/>
                </a:lnTo>
                <a:lnTo>
                  <a:pt x="267116" y="504190"/>
                </a:lnTo>
                <a:lnTo>
                  <a:pt x="315487" y="525780"/>
                </a:lnTo>
                <a:lnTo>
                  <a:pt x="351270" y="530860"/>
                </a:lnTo>
                <a:lnTo>
                  <a:pt x="375596" y="528320"/>
                </a:lnTo>
                <a:lnTo>
                  <a:pt x="399101" y="520700"/>
                </a:lnTo>
                <a:lnTo>
                  <a:pt x="412590" y="513080"/>
                </a:lnTo>
                <a:lnTo>
                  <a:pt x="362620" y="513080"/>
                </a:lnTo>
                <a:lnTo>
                  <a:pt x="325741" y="510540"/>
                </a:lnTo>
                <a:lnTo>
                  <a:pt x="286373" y="495300"/>
                </a:lnTo>
                <a:lnTo>
                  <a:pt x="247130" y="464820"/>
                </a:lnTo>
                <a:lnTo>
                  <a:pt x="64758" y="281940"/>
                </a:lnTo>
                <a:lnTo>
                  <a:pt x="35879" y="245110"/>
                </a:lnTo>
                <a:lnTo>
                  <a:pt x="17696" y="196850"/>
                </a:lnTo>
                <a:lnTo>
                  <a:pt x="17863" y="162560"/>
                </a:lnTo>
                <a:lnTo>
                  <a:pt x="53201" y="100330"/>
                </a:lnTo>
                <a:lnTo>
                  <a:pt x="84570" y="72390"/>
                </a:lnTo>
                <a:lnTo>
                  <a:pt x="89777" y="71120"/>
                </a:lnTo>
                <a:lnTo>
                  <a:pt x="132196" y="71120"/>
                </a:lnTo>
                <a:lnTo>
                  <a:pt x="127162" y="66040"/>
                </a:lnTo>
                <a:lnTo>
                  <a:pt x="114542" y="58420"/>
                </a:lnTo>
                <a:lnTo>
                  <a:pt x="101234" y="53340"/>
                </a:lnTo>
                <a:close/>
              </a:path>
              <a:path w="532130" h="530860">
                <a:moveTo>
                  <a:pt x="408985" y="355600"/>
                </a:moveTo>
                <a:lnTo>
                  <a:pt x="367653" y="355600"/>
                </a:lnTo>
                <a:lnTo>
                  <a:pt x="374130" y="356870"/>
                </a:lnTo>
                <a:lnTo>
                  <a:pt x="380607" y="360680"/>
                </a:lnTo>
                <a:lnTo>
                  <a:pt x="412785" y="382270"/>
                </a:lnTo>
                <a:lnTo>
                  <a:pt x="456299" y="425450"/>
                </a:lnTo>
                <a:lnTo>
                  <a:pt x="459013" y="440690"/>
                </a:lnTo>
                <a:lnTo>
                  <a:pt x="456602" y="448310"/>
                </a:lnTo>
                <a:lnTo>
                  <a:pt x="451727" y="454660"/>
                </a:lnTo>
                <a:lnTo>
                  <a:pt x="429629" y="477520"/>
                </a:lnTo>
                <a:lnTo>
                  <a:pt x="397190" y="501650"/>
                </a:lnTo>
                <a:lnTo>
                  <a:pt x="362620" y="513080"/>
                </a:lnTo>
                <a:lnTo>
                  <a:pt x="412590" y="513080"/>
                </a:lnTo>
                <a:lnTo>
                  <a:pt x="465189" y="467360"/>
                </a:lnTo>
                <a:lnTo>
                  <a:pt x="477857" y="441960"/>
                </a:lnTo>
                <a:lnTo>
                  <a:pt x="477690" y="427990"/>
                </a:lnTo>
                <a:lnTo>
                  <a:pt x="452997" y="389890"/>
                </a:lnTo>
                <a:lnTo>
                  <a:pt x="464141" y="378460"/>
                </a:lnTo>
                <a:lnTo>
                  <a:pt x="439535" y="378460"/>
                </a:lnTo>
                <a:lnTo>
                  <a:pt x="422497" y="364490"/>
                </a:lnTo>
                <a:lnTo>
                  <a:pt x="408985" y="355600"/>
                </a:lnTo>
                <a:close/>
              </a:path>
              <a:path w="532130" h="530860">
                <a:moveTo>
                  <a:pt x="110097" y="176530"/>
                </a:moveTo>
                <a:lnTo>
                  <a:pt x="99556" y="177800"/>
                </a:lnTo>
                <a:lnTo>
                  <a:pt x="95873" y="181610"/>
                </a:lnTo>
                <a:lnTo>
                  <a:pt x="96762" y="186690"/>
                </a:lnTo>
                <a:lnTo>
                  <a:pt x="108047" y="228600"/>
                </a:lnTo>
                <a:lnTo>
                  <a:pt x="145000" y="281940"/>
                </a:lnTo>
                <a:lnTo>
                  <a:pt x="248146" y="384810"/>
                </a:lnTo>
                <a:lnTo>
                  <a:pt x="248654" y="384810"/>
                </a:lnTo>
                <a:lnTo>
                  <a:pt x="250178" y="386080"/>
                </a:lnTo>
                <a:lnTo>
                  <a:pt x="250559" y="387350"/>
                </a:lnTo>
                <a:lnTo>
                  <a:pt x="258411" y="393700"/>
                </a:lnTo>
                <a:lnTo>
                  <a:pt x="279149" y="408940"/>
                </a:lnTo>
                <a:lnTo>
                  <a:pt x="311247" y="424180"/>
                </a:lnTo>
                <a:lnTo>
                  <a:pt x="353048" y="434340"/>
                </a:lnTo>
                <a:lnTo>
                  <a:pt x="358382" y="434340"/>
                </a:lnTo>
                <a:lnTo>
                  <a:pt x="361938" y="430530"/>
                </a:lnTo>
                <a:lnTo>
                  <a:pt x="362827" y="425450"/>
                </a:lnTo>
                <a:lnTo>
                  <a:pt x="362827" y="420370"/>
                </a:lnTo>
                <a:lnTo>
                  <a:pt x="359271" y="416560"/>
                </a:lnTo>
                <a:lnTo>
                  <a:pt x="354826" y="416560"/>
                </a:lnTo>
                <a:lnTo>
                  <a:pt x="341197" y="414020"/>
                </a:lnTo>
                <a:lnTo>
                  <a:pt x="328378" y="411480"/>
                </a:lnTo>
                <a:lnTo>
                  <a:pt x="316464" y="407670"/>
                </a:lnTo>
                <a:lnTo>
                  <a:pt x="305550" y="402590"/>
                </a:lnTo>
                <a:lnTo>
                  <a:pt x="319647" y="397510"/>
                </a:lnTo>
                <a:lnTo>
                  <a:pt x="326378" y="392430"/>
                </a:lnTo>
                <a:lnTo>
                  <a:pt x="332434" y="387350"/>
                </a:lnTo>
                <a:lnTo>
                  <a:pt x="333721" y="386080"/>
                </a:lnTo>
                <a:lnTo>
                  <a:pt x="287246" y="386080"/>
                </a:lnTo>
                <a:lnTo>
                  <a:pt x="273790" y="382270"/>
                </a:lnTo>
                <a:lnTo>
                  <a:pt x="260465" y="372110"/>
                </a:lnTo>
                <a:lnTo>
                  <a:pt x="166866" y="278130"/>
                </a:lnTo>
                <a:lnTo>
                  <a:pt x="166485" y="276860"/>
                </a:lnTo>
                <a:lnTo>
                  <a:pt x="165342" y="276860"/>
                </a:lnTo>
                <a:lnTo>
                  <a:pt x="159119" y="270510"/>
                </a:lnTo>
                <a:lnTo>
                  <a:pt x="148730" y="256540"/>
                </a:lnTo>
                <a:lnTo>
                  <a:pt x="144402" y="242570"/>
                </a:lnTo>
                <a:lnTo>
                  <a:pt x="146099" y="228600"/>
                </a:lnTo>
                <a:lnTo>
                  <a:pt x="146798" y="227330"/>
                </a:lnTo>
                <a:lnTo>
                  <a:pt x="127115" y="227330"/>
                </a:lnTo>
                <a:lnTo>
                  <a:pt x="114542" y="185420"/>
                </a:lnTo>
                <a:lnTo>
                  <a:pt x="113780" y="179070"/>
                </a:lnTo>
                <a:lnTo>
                  <a:pt x="110097" y="176530"/>
                </a:lnTo>
                <a:close/>
              </a:path>
              <a:path w="532130" h="530860">
                <a:moveTo>
                  <a:pt x="374765" y="336550"/>
                </a:moveTo>
                <a:lnTo>
                  <a:pt x="363843" y="336550"/>
                </a:lnTo>
                <a:lnTo>
                  <a:pt x="360541" y="337820"/>
                </a:lnTo>
                <a:lnTo>
                  <a:pt x="350381" y="340360"/>
                </a:lnTo>
                <a:lnTo>
                  <a:pt x="344158" y="344170"/>
                </a:lnTo>
                <a:lnTo>
                  <a:pt x="339713" y="351790"/>
                </a:lnTo>
                <a:lnTo>
                  <a:pt x="332726" y="360680"/>
                </a:lnTo>
                <a:lnTo>
                  <a:pt x="320085" y="374650"/>
                </a:lnTo>
                <a:lnTo>
                  <a:pt x="316599" y="377190"/>
                </a:lnTo>
                <a:lnTo>
                  <a:pt x="301345" y="384810"/>
                </a:lnTo>
                <a:lnTo>
                  <a:pt x="287246" y="386080"/>
                </a:lnTo>
                <a:lnTo>
                  <a:pt x="333721" y="386080"/>
                </a:lnTo>
                <a:lnTo>
                  <a:pt x="356604" y="358140"/>
                </a:lnTo>
                <a:lnTo>
                  <a:pt x="358382" y="356870"/>
                </a:lnTo>
                <a:lnTo>
                  <a:pt x="362446" y="355600"/>
                </a:lnTo>
                <a:lnTo>
                  <a:pt x="408985" y="355600"/>
                </a:lnTo>
                <a:lnTo>
                  <a:pt x="395565" y="346710"/>
                </a:lnTo>
                <a:lnTo>
                  <a:pt x="390386" y="344170"/>
                </a:lnTo>
                <a:lnTo>
                  <a:pt x="383020" y="339090"/>
                </a:lnTo>
                <a:lnTo>
                  <a:pt x="374765" y="336550"/>
                </a:lnTo>
                <a:close/>
              </a:path>
              <a:path w="532130" h="530860">
                <a:moveTo>
                  <a:pt x="398265" y="17780"/>
                </a:moveTo>
                <a:lnTo>
                  <a:pt x="309487" y="17780"/>
                </a:lnTo>
                <a:lnTo>
                  <a:pt x="356410" y="22860"/>
                </a:lnTo>
                <a:lnTo>
                  <a:pt x="399478" y="38100"/>
                </a:lnTo>
                <a:lnTo>
                  <a:pt x="437466" y="62230"/>
                </a:lnTo>
                <a:lnTo>
                  <a:pt x="469147" y="93980"/>
                </a:lnTo>
                <a:lnTo>
                  <a:pt x="493294" y="132080"/>
                </a:lnTo>
                <a:lnTo>
                  <a:pt x="508682" y="173990"/>
                </a:lnTo>
                <a:lnTo>
                  <a:pt x="514084" y="220980"/>
                </a:lnTo>
                <a:lnTo>
                  <a:pt x="509168" y="265430"/>
                </a:lnTo>
                <a:lnTo>
                  <a:pt x="494764" y="307340"/>
                </a:lnTo>
                <a:lnTo>
                  <a:pt x="471382" y="345440"/>
                </a:lnTo>
                <a:lnTo>
                  <a:pt x="439535" y="378460"/>
                </a:lnTo>
                <a:lnTo>
                  <a:pt x="464141" y="378460"/>
                </a:lnTo>
                <a:lnTo>
                  <a:pt x="486429" y="355600"/>
                </a:lnTo>
                <a:lnTo>
                  <a:pt x="511194" y="314960"/>
                </a:lnTo>
                <a:lnTo>
                  <a:pt x="526577" y="269240"/>
                </a:lnTo>
                <a:lnTo>
                  <a:pt x="531864" y="220980"/>
                </a:lnTo>
                <a:lnTo>
                  <a:pt x="527345" y="176530"/>
                </a:lnTo>
                <a:lnTo>
                  <a:pt x="514387" y="134620"/>
                </a:lnTo>
                <a:lnTo>
                  <a:pt x="493883" y="97790"/>
                </a:lnTo>
                <a:lnTo>
                  <a:pt x="466728" y="64770"/>
                </a:lnTo>
                <a:lnTo>
                  <a:pt x="433817" y="38100"/>
                </a:lnTo>
                <a:lnTo>
                  <a:pt x="398265" y="17780"/>
                </a:lnTo>
                <a:close/>
              </a:path>
              <a:path w="532130" h="530860">
                <a:moveTo>
                  <a:pt x="431280" y="330200"/>
                </a:moveTo>
                <a:lnTo>
                  <a:pt x="426073" y="330200"/>
                </a:lnTo>
                <a:lnTo>
                  <a:pt x="418961" y="337820"/>
                </a:lnTo>
                <a:lnTo>
                  <a:pt x="418961" y="342900"/>
                </a:lnTo>
                <a:lnTo>
                  <a:pt x="436741" y="360680"/>
                </a:lnTo>
                <a:lnTo>
                  <a:pt x="438519" y="361950"/>
                </a:lnTo>
                <a:lnTo>
                  <a:pt x="446520" y="361950"/>
                </a:lnTo>
                <a:lnTo>
                  <a:pt x="447409" y="358140"/>
                </a:lnTo>
                <a:lnTo>
                  <a:pt x="450965" y="355600"/>
                </a:lnTo>
                <a:lnTo>
                  <a:pt x="450965" y="349250"/>
                </a:lnTo>
                <a:lnTo>
                  <a:pt x="434963" y="334010"/>
                </a:lnTo>
                <a:lnTo>
                  <a:pt x="431280" y="330200"/>
                </a:lnTo>
                <a:close/>
              </a:path>
              <a:path w="532130" h="530860">
                <a:moveTo>
                  <a:pt x="314821" y="88900"/>
                </a:moveTo>
                <a:lnTo>
                  <a:pt x="304026" y="88900"/>
                </a:lnTo>
                <a:lnTo>
                  <a:pt x="300597" y="91440"/>
                </a:lnTo>
                <a:lnTo>
                  <a:pt x="300597" y="226060"/>
                </a:lnTo>
                <a:lnTo>
                  <a:pt x="304026" y="229870"/>
                </a:lnTo>
                <a:lnTo>
                  <a:pt x="377051" y="229870"/>
                </a:lnTo>
                <a:lnTo>
                  <a:pt x="380607" y="226060"/>
                </a:lnTo>
                <a:lnTo>
                  <a:pt x="380607" y="215900"/>
                </a:lnTo>
                <a:lnTo>
                  <a:pt x="377051" y="212090"/>
                </a:lnTo>
                <a:lnTo>
                  <a:pt x="318377" y="212090"/>
                </a:lnTo>
                <a:lnTo>
                  <a:pt x="318377" y="91440"/>
                </a:lnTo>
                <a:lnTo>
                  <a:pt x="314821" y="88900"/>
                </a:lnTo>
                <a:close/>
              </a:path>
              <a:path w="532130" h="530860">
                <a:moveTo>
                  <a:pt x="501638" y="212090"/>
                </a:moveTo>
                <a:lnTo>
                  <a:pt x="473190" y="212090"/>
                </a:lnTo>
                <a:lnTo>
                  <a:pt x="469634" y="215900"/>
                </a:lnTo>
                <a:lnTo>
                  <a:pt x="469634" y="226060"/>
                </a:lnTo>
                <a:lnTo>
                  <a:pt x="473190" y="229870"/>
                </a:lnTo>
                <a:lnTo>
                  <a:pt x="501638" y="229870"/>
                </a:lnTo>
                <a:lnTo>
                  <a:pt x="505194" y="226060"/>
                </a:lnTo>
                <a:lnTo>
                  <a:pt x="505194" y="215900"/>
                </a:lnTo>
                <a:lnTo>
                  <a:pt x="501638" y="212090"/>
                </a:lnTo>
                <a:close/>
              </a:path>
              <a:path w="532130" h="530860">
                <a:moveTo>
                  <a:pt x="132196" y="71120"/>
                </a:moveTo>
                <a:lnTo>
                  <a:pt x="100318" y="71120"/>
                </a:lnTo>
                <a:lnTo>
                  <a:pt x="104890" y="73660"/>
                </a:lnTo>
                <a:lnTo>
                  <a:pt x="127353" y="91440"/>
                </a:lnTo>
                <a:lnTo>
                  <a:pt x="148292" y="116840"/>
                </a:lnTo>
                <a:lnTo>
                  <a:pt x="163754" y="139700"/>
                </a:lnTo>
                <a:lnTo>
                  <a:pt x="169787" y="149860"/>
                </a:lnTo>
                <a:lnTo>
                  <a:pt x="174232" y="156210"/>
                </a:lnTo>
                <a:lnTo>
                  <a:pt x="176010" y="163830"/>
                </a:lnTo>
                <a:lnTo>
                  <a:pt x="173343" y="171450"/>
                </a:lnTo>
                <a:lnTo>
                  <a:pt x="171565" y="173990"/>
                </a:lnTo>
                <a:lnTo>
                  <a:pt x="168009" y="176530"/>
                </a:lnTo>
                <a:lnTo>
                  <a:pt x="167120" y="176530"/>
                </a:lnTo>
                <a:lnTo>
                  <a:pt x="160018" y="182880"/>
                </a:lnTo>
                <a:lnTo>
                  <a:pt x="151070" y="191770"/>
                </a:lnTo>
                <a:lnTo>
                  <a:pt x="142813" y="199390"/>
                </a:lnTo>
                <a:lnTo>
                  <a:pt x="137783" y="204470"/>
                </a:lnTo>
                <a:lnTo>
                  <a:pt x="132576" y="212090"/>
                </a:lnTo>
                <a:lnTo>
                  <a:pt x="129020" y="219710"/>
                </a:lnTo>
                <a:lnTo>
                  <a:pt x="127115" y="227330"/>
                </a:lnTo>
                <a:lnTo>
                  <a:pt x="146798" y="227330"/>
                </a:lnTo>
                <a:lnTo>
                  <a:pt x="153785" y="214630"/>
                </a:lnTo>
                <a:lnTo>
                  <a:pt x="157438" y="210820"/>
                </a:lnTo>
                <a:lnTo>
                  <a:pt x="163675" y="204470"/>
                </a:lnTo>
                <a:lnTo>
                  <a:pt x="171412" y="198120"/>
                </a:lnTo>
                <a:lnTo>
                  <a:pt x="179566" y="191770"/>
                </a:lnTo>
                <a:lnTo>
                  <a:pt x="180709" y="190500"/>
                </a:lnTo>
                <a:lnTo>
                  <a:pt x="181979" y="189230"/>
                </a:lnTo>
                <a:lnTo>
                  <a:pt x="183122" y="187960"/>
                </a:lnTo>
                <a:lnTo>
                  <a:pt x="185154" y="186690"/>
                </a:lnTo>
                <a:lnTo>
                  <a:pt x="186805" y="185420"/>
                </a:lnTo>
                <a:lnTo>
                  <a:pt x="188202" y="182880"/>
                </a:lnTo>
                <a:lnTo>
                  <a:pt x="190361" y="180340"/>
                </a:lnTo>
                <a:lnTo>
                  <a:pt x="192012" y="176530"/>
                </a:lnTo>
                <a:lnTo>
                  <a:pt x="192901" y="173990"/>
                </a:lnTo>
                <a:lnTo>
                  <a:pt x="193929" y="165100"/>
                </a:lnTo>
                <a:lnTo>
                  <a:pt x="193123" y="157480"/>
                </a:lnTo>
                <a:lnTo>
                  <a:pt x="165300" y="109220"/>
                </a:lnTo>
                <a:lnTo>
                  <a:pt x="152007" y="91440"/>
                </a:lnTo>
                <a:lnTo>
                  <a:pt x="166322" y="77470"/>
                </a:lnTo>
                <a:lnTo>
                  <a:pt x="139688" y="77470"/>
                </a:lnTo>
                <a:lnTo>
                  <a:pt x="133455" y="72390"/>
                </a:lnTo>
                <a:lnTo>
                  <a:pt x="132196" y="71120"/>
                </a:lnTo>
                <a:close/>
              </a:path>
              <a:path w="532130" h="530860">
                <a:moveTo>
                  <a:pt x="180455" y="80010"/>
                </a:moveTo>
                <a:lnTo>
                  <a:pt x="175121" y="80010"/>
                </a:lnTo>
                <a:lnTo>
                  <a:pt x="168009" y="87630"/>
                </a:lnTo>
                <a:lnTo>
                  <a:pt x="168009" y="92710"/>
                </a:lnTo>
                <a:lnTo>
                  <a:pt x="183884" y="109220"/>
                </a:lnTo>
                <a:lnTo>
                  <a:pt x="185789" y="110490"/>
                </a:lnTo>
                <a:lnTo>
                  <a:pt x="187567" y="111760"/>
                </a:lnTo>
                <a:lnTo>
                  <a:pt x="192012" y="111760"/>
                </a:lnTo>
                <a:lnTo>
                  <a:pt x="194679" y="110490"/>
                </a:lnTo>
                <a:lnTo>
                  <a:pt x="196457" y="109220"/>
                </a:lnTo>
                <a:lnTo>
                  <a:pt x="200013" y="105410"/>
                </a:lnTo>
                <a:lnTo>
                  <a:pt x="200013" y="100330"/>
                </a:lnTo>
                <a:lnTo>
                  <a:pt x="196457" y="96520"/>
                </a:lnTo>
                <a:lnTo>
                  <a:pt x="183884" y="83820"/>
                </a:lnTo>
                <a:lnTo>
                  <a:pt x="180455" y="80010"/>
                </a:lnTo>
                <a:close/>
              </a:path>
              <a:path w="532130" h="530860">
                <a:moveTo>
                  <a:pt x="443853" y="80010"/>
                </a:moveTo>
                <a:lnTo>
                  <a:pt x="438519" y="80010"/>
                </a:lnTo>
                <a:lnTo>
                  <a:pt x="434963" y="83820"/>
                </a:lnTo>
                <a:lnTo>
                  <a:pt x="418961" y="100330"/>
                </a:lnTo>
                <a:lnTo>
                  <a:pt x="418961" y="105410"/>
                </a:lnTo>
                <a:lnTo>
                  <a:pt x="422517" y="109220"/>
                </a:lnTo>
                <a:lnTo>
                  <a:pt x="424168" y="110490"/>
                </a:lnTo>
                <a:lnTo>
                  <a:pt x="426073" y="111760"/>
                </a:lnTo>
                <a:lnTo>
                  <a:pt x="431280" y="111760"/>
                </a:lnTo>
                <a:lnTo>
                  <a:pt x="433185" y="110490"/>
                </a:lnTo>
                <a:lnTo>
                  <a:pt x="447409" y="96520"/>
                </a:lnTo>
                <a:lnTo>
                  <a:pt x="450965" y="92710"/>
                </a:lnTo>
                <a:lnTo>
                  <a:pt x="450965" y="87630"/>
                </a:lnTo>
                <a:lnTo>
                  <a:pt x="443853" y="80010"/>
                </a:lnTo>
                <a:close/>
              </a:path>
              <a:path w="532130" h="530860">
                <a:moveTo>
                  <a:pt x="309487" y="0"/>
                </a:moveTo>
                <a:lnTo>
                  <a:pt x="261078" y="5080"/>
                </a:lnTo>
                <a:lnTo>
                  <a:pt x="215776" y="20320"/>
                </a:lnTo>
                <a:lnTo>
                  <a:pt x="174880" y="44450"/>
                </a:lnTo>
                <a:lnTo>
                  <a:pt x="139688" y="77470"/>
                </a:lnTo>
                <a:lnTo>
                  <a:pt x="166322" y="77470"/>
                </a:lnTo>
                <a:lnTo>
                  <a:pt x="184542" y="59690"/>
                </a:lnTo>
                <a:lnTo>
                  <a:pt x="222460" y="36830"/>
                </a:lnTo>
                <a:lnTo>
                  <a:pt x="264521" y="22860"/>
                </a:lnTo>
                <a:lnTo>
                  <a:pt x="309487" y="17780"/>
                </a:lnTo>
                <a:lnTo>
                  <a:pt x="398265" y="17780"/>
                </a:lnTo>
                <a:lnTo>
                  <a:pt x="396043" y="16510"/>
                </a:lnTo>
                <a:lnTo>
                  <a:pt x="354301" y="3810"/>
                </a:lnTo>
                <a:lnTo>
                  <a:pt x="309487" y="0"/>
                </a:lnTo>
                <a:close/>
              </a:path>
              <a:path w="532130" h="530860">
                <a:moveTo>
                  <a:pt x="314821" y="26670"/>
                </a:moveTo>
                <a:lnTo>
                  <a:pt x="304026" y="26670"/>
                </a:lnTo>
                <a:lnTo>
                  <a:pt x="300597" y="29210"/>
                </a:lnTo>
                <a:lnTo>
                  <a:pt x="300597" y="58420"/>
                </a:lnTo>
                <a:lnTo>
                  <a:pt x="304026" y="62230"/>
                </a:lnTo>
                <a:lnTo>
                  <a:pt x="314821" y="62230"/>
                </a:lnTo>
                <a:lnTo>
                  <a:pt x="318377" y="58420"/>
                </a:lnTo>
                <a:lnTo>
                  <a:pt x="318377" y="29210"/>
                </a:lnTo>
                <a:lnTo>
                  <a:pt x="314821" y="26670"/>
                </a:lnTo>
                <a:close/>
              </a:path>
            </a:pathLst>
          </a:custGeom>
          <a:solidFill>
            <a:srgbClr val="F9F9F9"/>
          </a:solidFill>
        </p:spPr>
        <p:txBody>
          <a:bodyPr wrap="square" lIns="0" tIns="0" rIns="0" bIns="0" rtlCol="0"/>
          <a:lstStyle/>
          <a:p>
            <a:endParaRPr/>
          </a:p>
        </p:txBody>
      </p:sp>
      <p:sp>
        <p:nvSpPr>
          <p:cNvPr id="11" name="object 11"/>
          <p:cNvSpPr/>
          <p:nvPr/>
        </p:nvSpPr>
        <p:spPr>
          <a:xfrm>
            <a:off x="1777745" y="4504182"/>
            <a:ext cx="143510" cy="143510"/>
          </a:xfrm>
          <a:custGeom>
            <a:avLst/>
            <a:gdLst/>
            <a:ahLst/>
            <a:cxnLst/>
            <a:rect l="l" t="t" r="r" b="b"/>
            <a:pathLst>
              <a:path w="143510" h="143510">
                <a:moveTo>
                  <a:pt x="71628" y="0"/>
                </a:moveTo>
                <a:lnTo>
                  <a:pt x="43773" y="5637"/>
                </a:lnTo>
                <a:lnTo>
                  <a:pt x="21002" y="21002"/>
                </a:lnTo>
                <a:lnTo>
                  <a:pt x="5637" y="43773"/>
                </a:lnTo>
                <a:lnTo>
                  <a:pt x="0" y="71628"/>
                </a:lnTo>
                <a:lnTo>
                  <a:pt x="5637" y="99482"/>
                </a:lnTo>
                <a:lnTo>
                  <a:pt x="21002" y="122253"/>
                </a:lnTo>
                <a:lnTo>
                  <a:pt x="43773" y="137618"/>
                </a:lnTo>
                <a:lnTo>
                  <a:pt x="71628" y="143256"/>
                </a:lnTo>
                <a:lnTo>
                  <a:pt x="99482" y="137618"/>
                </a:lnTo>
                <a:lnTo>
                  <a:pt x="122253" y="122253"/>
                </a:lnTo>
                <a:lnTo>
                  <a:pt x="137618" y="99482"/>
                </a:lnTo>
                <a:lnTo>
                  <a:pt x="143256" y="71628"/>
                </a:lnTo>
                <a:lnTo>
                  <a:pt x="137618" y="43773"/>
                </a:lnTo>
                <a:lnTo>
                  <a:pt x="122253" y="21002"/>
                </a:lnTo>
                <a:lnTo>
                  <a:pt x="99482" y="5637"/>
                </a:lnTo>
                <a:lnTo>
                  <a:pt x="71628" y="0"/>
                </a:lnTo>
                <a:close/>
              </a:path>
            </a:pathLst>
          </a:custGeom>
          <a:solidFill>
            <a:srgbClr val="1D9ED2"/>
          </a:solidFill>
        </p:spPr>
        <p:txBody>
          <a:bodyPr wrap="square" lIns="0" tIns="0" rIns="0" bIns="0" rtlCol="0"/>
          <a:lstStyle/>
          <a:p>
            <a:endParaRPr/>
          </a:p>
        </p:txBody>
      </p:sp>
      <p:sp>
        <p:nvSpPr>
          <p:cNvPr id="12" name="object 12"/>
          <p:cNvSpPr/>
          <p:nvPr/>
        </p:nvSpPr>
        <p:spPr>
          <a:xfrm>
            <a:off x="1777745" y="4504182"/>
            <a:ext cx="143510" cy="143510"/>
          </a:xfrm>
          <a:custGeom>
            <a:avLst/>
            <a:gdLst/>
            <a:ahLst/>
            <a:cxnLst/>
            <a:rect l="l" t="t" r="r" b="b"/>
            <a:pathLst>
              <a:path w="143510" h="143510">
                <a:moveTo>
                  <a:pt x="0" y="71628"/>
                </a:moveTo>
                <a:lnTo>
                  <a:pt x="5637" y="43773"/>
                </a:lnTo>
                <a:lnTo>
                  <a:pt x="21002" y="21002"/>
                </a:lnTo>
                <a:lnTo>
                  <a:pt x="43773" y="5637"/>
                </a:lnTo>
                <a:lnTo>
                  <a:pt x="71628" y="0"/>
                </a:lnTo>
                <a:lnTo>
                  <a:pt x="99482" y="5637"/>
                </a:lnTo>
                <a:lnTo>
                  <a:pt x="122253" y="21002"/>
                </a:lnTo>
                <a:lnTo>
                  <a:pt x="137618" y="43773"/>
                </a:lnTo>
                <a:lnTo>
                  <a:pt x="143256" y="71628"/>
                </a:lnTo>
                <a:lnTo>
                  <a:pt x="137618" y="99482"/>
                </a:lnTo>
                <a:lnTo>
                  <a:pt x="122253" y="122253"/>
                </a:lnTo>
                <a:lnTo>
                  <a:pt x="99482" y="137618"/>
                </a:lnTo>
                <a:lnTo>
                  <a:pt x="71628" y="143256"/>
                </a:lnTo>
                <a:lnTo>
                  <a:pt x="43773" y="137618"/>
                </a:lnTo>
                <a:lnTo>
                  <a:pt x="21002" y="122253"/>
                </a:lnTo>
                <a:lnTo>
                  <a:pt x="5637" y="99482"/>
                </a:lnTo>
                <a:lnTo>
                  <a:pt x="0" y="71628"/>
                </a:lnTo>
                <a:close/>
              </a:path>
            </a:pathLst>
          </a:custGeom>
          <a:ln w="19812">
            <a:solidFill>
              <a:srgbClr val="F9F9F9"/>
            </a:solidFill>
          </a:ln>
        </p:spPr>
        <p:txBody>
          <a:bodyPr wrap="square" lIns="0" tIns="0" rIns="0" bIns="0" rtlCol="0"/>
          <a:lstStyle/>
          <a:p>
            <a:endParaRPr/>
          </a:p>
        </p:txBody>
      </p:sp>
      <p:sp>
        <p:nvSpPr>
          <p:cNvPr id="13" name="object 13"/>
          <p:cNvSpPr/>
          <p:nvPr/>
        </p:nvSpPr>
        <p:spPr>
          <a:xfrm>
            <a:off x="3572293" y="4619244"/>
            <a:ext cx="885190" cy="1194435"/>
          </a:xfrm>
          <a:custGeom>
            <a:avLst/>
            <a:gdLst/>
            <a:ahLst/>
            <a:cxnLst/>
            <a:rect l="l" t="t" r="r" b="b"/>
            <a:pathLst>
              <a:path w="885189" h="1194435">
                <a:moveTo>
                  <a:pt x="442557" y="0"/>
                </a:moveTo>
                <a:lnTo>
                  <a:pt x="419247" y="45059"/>
                </a:lnTo>
                <a:lnTo>
                  <a:pt x="394899" y="89074"/>
                </a:lnTo>
                <a:lnTo>
                  <a:pt x="369514" y="132047"/>
                </a:lnTo>
                <a:lnTo>
                  <a:pt x="343094" y="173981"/>
                </a:lnTo>
                <a:lnTo>
                  <a:pt x="315639" y="214875"/>
                </a:lnTo>
                <a:lnTo>
                  <a:pt x="287150" y="254733"/>
                </a:lnTo>
                <a:lnTo>
                  <a:pt x="257630" y="293556"/>
                </a:lnTo>
                <a:lnTo>
                  <a:pt x="227078" y="331345"/>
                </a:lnTo>
                <a:lnTo>
                  <a:pt x="195497" y="368103"/>
                </a:lnTo>
                <a:lnTo>
                  <a:pt x="162886" y="403831"/>
                </a:lnTo>
                <a:lnTo>
                  <a:pt x="129248" y="438530"/>
                </a:lnTo>
                <a:lnTo>
                  <a:pt x="96936" y="474518"/>
                </a:lnTo>
                <a:lnTo>
                  <a:pt x="69240" y="512986"/>
                </a:lnTo>
                <a:lnTo>
                  <a:pt x="46160" y="553552"/>
                </a:lnTo>
                <a:lnTo>
                  <a:pt x="27696" y="595835"/>
                </a:lnTo>
                <a:lnTo>
                  <a:pt x="13848" y="639453"/>
                </a:lnTo>
                <a:lnTo>
                  <a:pt x="4616" y="684026"/>
                </a:lnTo>
                <a:lnTo>
                  <a:pt x="0" y="729170"/>
                </a:lnTo>
                <a:lnTo>
                  <a:pt x="0" y="774505"/>
                </a:lnTo>
                <a:lnTo>
                  <a:pt x="4616" y="819650"/>
                </a:lnTo>
                <a:lnTo>
                  <a:pt x="13848" y="864221"/>
                </a:lnTo>
                <a:lnTo>
                  <a:pt x="27696" y="907839"/>
                </a:lnTo>
                <a:lnTo>
                  <a:pt x="46160" y="950121"/>
                </a:lnTo>
                <a:lnTo>
                  <a:pt x="69240" y="990685"/>
                </a:lnTo>
                <a:lnTo>
                  <a:pt x="96936" y="1029151"/>
                </a:lnTo>
                <a:lnTo>
                  <a:pt x="129248" y="1065136"/>
                </a:lnTo>
                <a:lnTo>
                  <a:pt x="165214" y="1097436"/>
                </a:lnTo>
                <a:lnTo>
                  <a:pt x="203665" y="1125122"/>
                </a:lnTo>
                <a:lnTo>
                  <a:pt x="244221" y="1148194"/>
                </a:lnTo>
                <a:lnTo>
                  <a:pt x="286498" y="1166651"/>
                </a:lnTo>
                <a:lnTo>
                  <a:pt x="330115" y="1180494"/>
                </a:lnTo>
                <a:lnTo>
                  <a:pt x="374689" y="1189723"/>
                </a:lnTo>
                <a:lnTo>
                  <a:pt x="419839" y="1194337"/>
                </a:lnTo>
                <a:lnTo>
                  <a:pt x="465181" y="1194337"/>
                </a:lnTo>
                <a:lnTo>
                  <a:pt x="510334" y="1189723"/>
                </a:lnTo>
                <a:lnTo>
                  <a:pt x="554915" y="1180494"/>
                </a:lnTo>
                <a:lnTo>
                  <a:pt x="598542" y="1166651"/>
                </a:lnTo>
                <a:lnTo>
                  <a:pt x="640833" y="1148194"/>
                </a:lnTo>
                <a:lnTo>
                  <a:pt x="681405" y="1125122"/>
                </a:lnTo>
                <a:lnTo>
                  <a:pt x="719877" y="1097436"/>
                </a:lnTo>
                <a:lnTo>
                  <a:pt x="755866" y="1065136"/>
                </a:lnTo>
                <a:lnTo>
                  <a:pt x="788155" y="1029151"/>
                </a:lnTo>
                <a:lnTo>
                  <a:pt x="815831" y="990685"/>
                </a:lnTo>
                <a:lnTo>
                  <a:pt x="838894" y="950121"/>
                </a:lnTo>
                <a:lnTo>
                  <a:pt x="857344" y="907839"/>
                </a:lnTo>
                <a:lnTo>
                  <a:pt x="871182" y="864221"/>
                </a:lnTo>
                <a:lnTo>
                  <a:pt x="880408" y="819650"/>
                </a:lnTo>
                <a:lnTo>
                  <a:pt x="885020" y="774505"/>
                </a:lnTo>
                <a:lnTo>
                  <a:pt x="885020" y="729170"/>
                </a:lnTo>
                <a:lnTo>
                  <a:pt x="880408" y="684026"/>
                </a:lnTo>
                <a:lnTo>
                  <a:pt x="871182" y="639453"/>
                </a:lnTo>
                <a:lnTo>
                  <a:pt x="857344" y="595835"/>
                </a:lnTo>
                <a:lnTo>
                  <a:pt x="838894" y="553552"/>
                </a:lnTo>
                <a:lnTo>
                  <a:pt x="815831" y="512986"/>
                </a:lnTo>
                <a:lnTo>
                  <a:pt x="788155" y="474518"/>
                </a:lnTo>
                <a:lnTo>
                  <a:pt x="755866" y="438530"/>
                </a:lnTo>
                <a:lnTo>
                  <a:pt x="722200" y="403831"/>
                </a:lnTo>
                <a:lnTo>
                  <a:pt x="689571" y="368103"/>
                </a:lnTo>
                <a:lnTo>
                  <a:pt x="657981" y="331345"/>
                </a:lnTo>
                <a:lnTo>
                  <a:pt x="627429" y="293556"/>
                </a:lnTo>
                <a:lnTo>
                  <a:pt x="597913" y="254733"/>
                </a:lnTo>
                <a:lnTo>
                  <a:pt x="569433" y="214875"/>
                </a:lnTo>
                <a:lnTo>
                  <a:pt x="541989" y="173981"/>
                </a:lnTo>
                <a:lnTo>
                  <a:pt x="515580" y="132047"/>
                </a:lnTo>
                <a:lnTo>
                  <a:pt x="490205" y="89074"/>
                </a:lnTo>
                <a:lnTo>
                  <a:pt x="465864" y="45059"/>
                </a:lnTo>
                <a:lnTo>
                  <a:pt x="442557" y="0"/>
                </a:lnTo>
                <a:close/>
              </a:path>
            </a:pathLst>
          </a:custGeom>
          <a:solidFill>
            <a:srgbClr val="A1A1A1"/>
          </a:solidFill>
        </p:spPr>
        <p:txBody>
          <a:bodyPr wrap="square" lIns="0" tIns="0" rIns="0" bIns="0" rtlCol="0"/>
          <a:lstStyle/>
          <a:p>
            <a:endParaRPr/>
          </a:p>
        </p:txBody>
      </p:sp>
      <p:sp>
        <p:nvSpPr>
          <p:cNvPr id="14" name="object 14"/>
          <p:cNvSpPr/>
          <p:nvPr/>
        </p:nvSpPr>
        <p:spPr>
          <a:xfrm>
            <a:off x="3747515" y="5186171"/>
            <a:ext cx="533400" cy="422275"/>
          </a:xfrm>
          <a:custGeom>
            <a:avLst/>
            <a:gdLst/>
            <a:ahLst/>
            <a:cxnLst/>
            <a:rect l="l" t="t" r="r" b="b"/>
            <a:pathLst>
              <a:path w="533400" h="422275">
                <a:moveTo>
                  <a:pt x="450214" y="256285"/>
                </a:moveTo>
                <a:lnTo>
                  <a:pt x="417895" y="262814"/>
                </a:lnTo>
                <a:lnTo>
                  <a:pt x="391493" y="280606"/>
                </a:lnTo>
                <a:lnTo>
                  <a:pt x="373687" y="306970"/>
                </a:lnTo>
                <a:lnTo>
                  <a:pt x="367157" y="339216"/>
                </a:lnTo>
                <a:lnTo>
                  <a:pt x="373687" y="371463"/>
                </a:lnTo>
                <a:lnTo>
                  <a:pt x="391493" y="397827"/>
                </a:lnTo>
                <a:lnTo>
                  <a:pt x="417895" y="415619"/>
                </a:lnTo>
                <a:lnTo>
                  <a:pt x="450214" y="422147"/>
                </a:lnTo>
                <a:lnTo>
                  <a:pt x="482554" y="415619"/>
                </a:lnTo>
                <a:lnTo>
                  <a:pt x="498353" y="404990"/>
                </a:lnTo>
                <a:lnTo>
                  <a:pt x="450214" y="404990"/>
                </a:lnTo>
                <a:lnTo>
                  <a:pt x="424592" y="399821"/>
                </a:lnTo>
                <a:lnTo>
                  <a:pt x="403637" y="385724"/>
                </a:lnTo>
                <a:lnTo>
                  <a:pt x="389493" y="364817"/>
                </a:lnTo>
                <a:lnTo>
                  <a:pt x="384301" y="339216"/>
                </a:lnTo>
                <a:lnTo>
                  <a:pt x="389493" y="313668"/>
                </a:lnTo>
                <a:lnTo>
                  <a:pt x="403637" y="292750"/>
                </a:lnTo>
                <a:lnTo>
                  <a:pt x="424592" y="278620"/>
                </a:lnTo>
                <a:lnTo>
                  <a:pt x="450214" y="273430"/>
                </a:lnTo>
                <a:lnTo>
                  <a:pt x="498334" y="273430"/>
                </a:lnTo>
                <a:lnTo>
                  <a:pt x="482554" y="262814"/>
                </a:lnTo>
                <a:lnTo>
                  <a:pt x="450214" y="256285"/>
                </a:lnTo>
                <a:close/>
              </a:path>
              <a:path w="533400" h="422275">
                <a:moveTo>
                  <a:pt x="498334" y="273430"/>
                </a:moveTo>
                <a:lnTo>
                  <a:pt x="450214" y="273430"/>
                </a:lnTo>
                <a:lnTo>
                  <a:pt x="475910" y="278620"/>
                </a:lnTo>
                <a:lnTo>
                  <a:pt x="496903" y="292750"/>
                </a:lnTo>
                <a:lnTo>
                  <a:pt x="511061" y="313668"/>
                </a:lnTo>
                <a:lnTo>
                  <a:pt x="516255" y="339216"/>
                </a:lnTo>
                <a:lnTo>
                  <a:pt x="511061" y="364817"/>
                </a:lnTo>
                <a:lnTo>
                  <a:pt x="496903" y="385724"/>
                </a:lnTo>
                <a:lnTo>
                  <a:pt x="475910" y="399821"/>
                </a:lnTo>
                <a:lnTo>
                  <a:pt x="450214" y="404990"/>
                </a:lnTo>
                <a:lnTo>
                  <a:pt x="498353" y="404990"/>
                </a:lnTo>
                <a:lnTo>
                  <a:pt x="509000" y="397827"/>
                </a:lnTo>
                <a:lnTo>
                  <a:pt x="526849" y="371463"/>
                </a:lnTo>
                <a:lnTo>
                  <a:pt x="533400" y="339216"/>
                </a:lnTo>
                <a:lnTo>
                  <a:pt x="526849" y="306970"/>
                </a:lnTo>
                <a:lnTo>
                  <a:pt x="509000" y="280606"/>
                </a:lnTo>
                <a:lnTo>
                  <a:pt x="498334" y="273430"/>
                </a:lnTo>
                <a:close/>
              </a:path>
              <a:path w="533400" h="422275">
                <a:moveTo>
                  <a:pt x="458850" y="347725"/>
                </a:moveTo>
                <a:lnTo>
                  <a:pt x="441579" y="347725"/>
                </a:lnTo>
                <a:lnTo>
                  <a:pt x="441579" y="372617"/>
                </a:lnTo>
                <a:lnTo>
                  <a:pt x="445516" y="376427"/>
                </a:lnTo>
                <a:lnTo>
                  <a:pt x="455041" y="376427"/>
                </a:lnTo>
                <a:lnTo>
                  <a:pt x="458850" y="372617"/>
                </a:lnTo>
                <a:lnTo>
                  <a:pt x="458850" y="347725"/>
                </a:lnTo>
                <a:close/>
              </a:path>
              <a:path w="533400" h="422275">
                <a:moveTo>
                  <a:pt x="483743" y="330580"/>
                </a:moveTo>
                <a:lnTo>
                  <a:pt x="416813" y="330580"/>
                </a:lnTo>
                <a:lnTo>
                  <a:pt x="413004" y="334517"/>
                </a:lnTo>
                <a:lnTo>
                  <a:pt x="413004" y="344042"/>
                </a:lnTo>
                <a:lnTo>
                  <a:pt x="416813" y="347725"/>
                </a:lnTo>
                <a:lnTo>
                  <a:pt x="483743" y="347725"/>
                </a:lnTo>
                <a:lnTo>
                  <a:pt x="487553" y="344042"/>
                </a:lnTo>
                <a:lnTo>
                  <a:pt x="487553" y="334517"/>
                </a:lnTo>
                <a:lnTo>
                  <a:pt x="483743" y="330580"/>
                </a:lnTo>
                <a:close/>
              </a:path>
              <a:path w="533400" h="422275">
                <a:moveTo>
                  <a:pt x="455041" y="302005"/>
                </a:moveTo>
                <a:lnTo>
                  <a:pt x="445516" y="302005"/>
                </a:lnTo>
                <a:lnTo>
                  <a:pt x="441579" y="305942"/>
                </a:lnTo>
                <a:lnTo>
                  <a:pt x="441579" y="330580"/>
                </a:lnTo>
                <a:lnTo>
                  <a:pt x="458850" y="330580"/>
                </a:lnTo>
                <a:lnTo>
                  <a:pt x="458850" y="305942"/>
                </a:lnTo>
                <a:lnTo>
                  <a:pt x="455041" y="302005"/>
                </a:lnTo>
                <a:close/>
              </a:path>
              <a:path w="533400" h="422275">
                <a:moveTo>
                  <a:pt x="134874" y="176148"/>
                </a:moveTo>
                <a:lnTo>
                  <a:pt x="92269" y="183016"/>
                </a:lnTo>
                <a:lnTo>
                  <a:pt x="55248" y="202130"/>
                </a:lnTo>
                <a:lnTo>
                  <a:pt x="26042" y="231259"/>
                </a:lnTo>
                <a:lnTo>
                  <a:pt x="6882" y="268174"/>
                </a:lnTo>
                <a:lnTo>
                  <a:pt x="0" y="310641"/>
                </a:lnTo>
                <a:lnTo>
                  <a:pt x="0" y="315340"/>
                </a:lnTo>
                <a:lnTo>
                  <a:pt x="3810" y="319150"/>
                </a:lnTo>
                <a:lnTo>
                  <a:pt x="13335" y="319150"/>
                </a:lnTo>
                <a:lnTo>
                  <a:pt x="17145" y="315340"/>
                </a:lnTo>
                <a:lnTo>
                  <a:pt x="17145" y="310641"/>
                </a:lnTo>
                <a:lnTo>
                  <a:pt x="26414" y="265035"/>
                </a:lnTo>
                <a:lnTo>
                  <a:pt x="51673" y="227726"/>
                </a:lnTo>
                <a:lnTo>
                  <a:pt x="89100" y="202539"/>
                </a:lnTo>
                <a:lnTo>
                  <a:pt x="134874" y="193293"/>
                </a:lnTo>
                <a:lnTo>
                  <a:pt x="197273" y="193293"/>
                </a:lnTo>
                <a:lnTo>
                  <a:pt x="177403" y="183016"/>
                </a:lnTo>
                <a:lnTo>
                  <a:pt x="134874" y="176148"/>
                </a:lnTo>
                <a:close/>
              </a:path>
              <a:path w="533400" h="422275">
                <a:moveTo>
                  <a:pt x="197273" y="193293"/>
                </a:moveTo>
                <a:lnTo>
                  <a:pt x="134874" y="193293"/>
                </a:lnTo>
                <a:lnTo>
                  <a:pt x="180554" y="202539"/>
                </a:lnTo>
                <a:lnTo>
                  <a:pt x="217900" y="227726"/>
                </a:lnTo>
                <a:lnTo>
                  <a:pt x="243101" y="265035"/>
                </a:lnTo>
                <a:lnTo>
                  <a:pt x="252349" y="310641"/>
                </a:lnTo>
                <a:lnTo>
                  <a:pt x="252349" y="315340"/>
                </a:lnTo>
                <a:lnTo>
                  <a:pt x="256159" y="319150"/>
                </a:lnTo>
                <a:lnTo>
                  <a:pt x="265811" y="319150"/>
                </a:lnTo>
                <a:lnTo>
                  <a:pt x="269494" y="315340"/>
                </a:lnTo>
                <a:lnTo>
                  <a:pt x="269494" y="310641"/>
                </a:lnTo>
                <a:lnTo>
                  <a:pt x="262625" y="268174"/>
                </a:lnTo>
                <a:lnTo>
                  <a:pt x="243504" y="231259"/>
                </a:lnTo>
                <a:lnTo>
                  <a:pt x="214355" y="202130"/>
                </a:lnTo>
                <a:lnTo>
                  <a:pt x="197273" y="193293"/>
                </a:lnTo>
                <a:close/>
              </a:path>
              <a:path w="533400" h="422275">
                <a:moveTo>
                  <a:pt x="388935" y="193293"/>
                </a:moveTo>
                <a:lnTo>
                  <a:pt x="324104" y="193293"/>
                </a:lnTo>
                <a:lnTo>
                  <a:pt x="350918" y="196347"/>
                </a:lnTo>
                <a:lnTo>
                  <a:pt x="375935" y="205247"/>
                </a:lnTo>
                <a:lnTo>
                  <a:pt x="398309" y="219600"/>
                </a:lnTo>
                <a:lnTo>
                  <a:pt x="417195" y="239013"/>
                </a:lnTo>
                <a:lnTo>
                  <a:pt x="418846" y="241172"/>
                </a:lnTo>
                <a:lnTo>
                  <a:pt x="421386" y="242315"/>
                </a:lnTo>
                <a:lnTo>
                  <a:pt x="425704" y="242315"/>
                </a:lnTo>
                <a:lnTo>
                  <a:pt x="427609" y="241680"/>
                </a:lnTo>
                <a:lnTo>
                  <a:pt x="429260" y="240537"/>
                </a:lnTo>
                <a:lnTo>
                  <a:pt x="432943" y="237616"/>
                </a:lnTo>
                <a:lnTo>
                  <a:pt x="433705" y="232282"/>
                </a:lnTo>
                <a:lnTo>
                  <a:pt x="430784" y="228472"/>
                </a:lnTo>
                <a:lnTo>
                  <a:pt x="409150" y="206259"/>
                </a:lnTo>
                <a:lnTo>
                  <a:pt x="388935" y="193293"/>
                </a:lnTo>
                <a:close/>
              </a:path>
              <a:path w="533400" h="422275">
                <a:moveTo>
                  <a:pt x="324104" y="176148"/>
                </a:moveTo>
                <a:lnTo>
                  <a:pt x="284622" y="182022"/>
                </a:lnTo>
                <a:lnTo>
                  <a:pt x="248666" y="199135"/>
                </a:lnTo>
                <a:lnTo>
                  <a:pt x="243712" y="207136"/>
                </a:lnTo>
                <a:lnTo>
                  <a:pt x="249047" y="215010"/>
                </a:lnTo>
                <a:lnTo>
                  <a:pt x="254381" y="216026"/>
                </a:lnTo>
                <a:lnTo>
                  <a:pt x="258318" y="213359"/>
                </a:lnTo>
                <a:lnTo>
                  <a:pt x="273472" y="204706"/>
                </a:lnTo>
                <a:lnTo>
                  <a:pt x="289639" y="198421"/>
                </a:lnTo>
                <a:lnTo>
                  <a:pt x="306591" y="194589"/>
                </a:lnTo>
                <a:lnTo>
                  <a:pt x="324104" y="193293"/>
                </a:lnTo>
                <a:lnTo>
                  <a:pt x="388935" y="193293"/>
                </a:lnTo>
                <a:lnTo>
                  <a:pt x="383539" y="189833"/>
                </a:lnTo>
                <a:lnTo>
                  <a:pt x="354881" y="179645"/>
                </a:lnTo>
                <a:lnTo>
                  <a:pt x="324104" y="176148"/>
                </a:lnTo>
                <a:close/>
              </a:path>
              <a:path w="533400" h="422275">
                <a:moveTo>
                  <a:pt x="324104" y="0"/>
                </a:moveTo>
                <a:lnTo>
                  <a:pt x="296175" y="5635"/>
                </a:lnTo>
                <a:lnTo>
                  <a:pt x="273367" y="20986"/>
                </a:lnTo>
                <a:lnTo>
                  <a:pt x="257988" y="43719"/>
                </a:lnTo>
                <a:lnTo>
                  <a:pt x="252349" y="71500"/>
                </a:lnTo>
                <a:lnTo>
                  <a:pt x="257988" y="99355"/>
                </a:lnTo>
                <a:lnTo>
                  <a:pt x="273367" y="122126"/>
                </a:lnTo>
                <a:lnTo>
                  <a:pt x="296175" y="137491"/>
                </a:lnTo>
                <a:lnTo>
                  <a:pt x="324104" y="143128"/>
                </a:lnTo>
                <a:lnTo>
                  <a:pt x="351958" y="137491"/>
                </a:lnTo>
                <a:lnTo>
                  <a:pt x="369200" y="125856"/>
                </a:lnTo>
                <a:lnTo>
                  <a:pt x="324104" y="125856"/>
                </a:lnTo>
                <a:lnTo>
                  <a:pt x="302873" y="121578"/>
                </a:lnTo>
                <a:lnTo>
                  <a:pt x="285511" y="109918"/>
                </a:lnTo>
                <a:lnTo>
                  <a:pt x="273794" y="92638"/>
                </a:lnTo>
                <a:lnTo>
                  <a:pt x="269494" y="71500"/>
                </a:lnTo>
                <a:lnTo>
                  <a:pt x="273794" y="50363"/>
                </a:lnTo>
                <a:lnTo>
                  <a:pt x="285511" y="33083"/>
                </a:lnTo>
                <a:lnTo>
                  <a:pt x="302873" y="21423"/>
                </a:lnTo>
                <a:lnTo>
                  <a:pt x="324104" y="17144"/>
                </a:lnTo>
                <a:lnTo>
                  <a:pt x="369030" y="17144"/>
                </a:lnTo>
                <a:lnTo>
                  <a:pt x="351958" y="5635"/>
                </a:lnTo>
                <a:lnTo>
                  <a:pt x="324104" y="0"/>
                </a:lnTo>
                <a:close/>
              </a:path>
              <a:path w="533400" h="422275">
                <a:moveTo>
                  <a:pt x="369030" y="17144"/>
                </a:moveTo>
                <a:lnTo>
                  <a:pt x="324104" y="17144"/>
                </a:lnTo>
                <a:lnTo>
                  <a:pt x="345261" y="21423"/>
                </a:lnTo>
                <a:lnTo>
                  <a:pt x="362585" y="33083"/>
                </a:lnTo>
                <a:lnTo>
                  <a:pt x="374288" y="50363"/>
                </a:lnTo>
                <a:lnTo>
                  <a:pt x="378587" y="71500"/>
                </a:lnTo>
                <a:lnTo>
                  <a:pt x="374288" y="92638"/>
                </a:lnTo>
                <a:lnTo>
                  <a:pt x="362585" y="109918"/>
                </a:lnTo>
                <a:lnTo>
                  <a:pt x="345261" y="121578"/>
                </a:lnTo>
                <a:lnTo>
                  <a:pt x="324104" y="125856"/>
                </a:lnTo>
                <a:lnTo>
                  <a:pt x="369200" y="125856"/>
                </a:lnTo>
                <a:lnTo>
                  <a:pt x="374729" y="122126"/>
                </a:lnTo>
                <a:lnTo>
                  <a:pt x="390094" y="99355"/>
                </a:lnTo>
                <a:lnTo>
                  <a:pt x="395732" y="71500"/>
                </a:lnTo>
                <a:lnTo>
                  <a:pt x="390094" y="43719"/>
                </a:lnTo>
                <a:lnTo>
                  <a:pt x="374729" y="20986"/>
                </a:lnTo>
                <a:lnTo>
                  <a:pt x="369030" y="17144"/>
                </a:lnTo>
                <a:close/>
              </a:path>
              <a:path w="533400" h="422275">
                <a:moveTo>
                  <a:pt x="134874" y="0"/>
                </a:moveTo>
                <a:lnTo>
                  <a:pt x="106945" y="5635"/>
                </a:lnTo>
                <a:lnTo>
                  <a:pt x="84137" y="20986"/>
                </a:lnTo>
                <a:lnTo>
                  <a:pt x="68758" y="43719"/>
                </a:lnTo>
                <a:lnTo>
                  <a:pt x="63119" y="71500"/>
                </a:lnTo>
                <a:lnTo>
                  <a:pt x="68758" y="99355"/>
                </a:lnTo>
                <a:lnTo>
                  <a:pt x="84137" y="122126"/>
                </a:lnTo>
                <a:lnTo>
                  <a:pt x="106945" y="137491"/>
                </a:lnTo>
                <a:lnTo>
                  <a:pt x="134874" y="143128"/>
                </a:lnTo>
                <a:lnTo>
                  <a:pt x="162675" y="137491"/>
                </a:lnTo>
                <a:lnTo>
                  <a:pt x="179921" y="125856"/>
                </a:lnTo>
                <a:lnTo>
                  <a:pt x="134874" y="125856"/>
                </a:lnTo>
                <a:lnTo>
                  <a:pt x="113643" y="121578"/>
                </a:lnTo>
                <a:lnTo>
                  <a:pt x="96281" y="109918"/>
                </a:lnTo>
                <a:lnTo>
                  <a:pt x="84564" y="92638"/>
                </a:lnTo>
                <a:lnTo>
                  <a:pt x="80263" y="71500"/>
                </a:lnTo>
                <a:lnTo>
                  <a:pt x="84564" y="50363"/>
                </a:lnTo>
                <a:lnTo>
                  <a:pt x="96281" y="33083"/>
                </a:lnTo>
                <a:lnTo>
                  <a:pt x="113643" y="21423"/>
                </a:lnTo>
                <a:lnTo>
                  <a:pt x="134874" y="17144"/>
                </a:lnTo>
                <a:lnTo>
                  <a:pt x="179751" y="17144"/>
                </a:lnTo>
                <a:lnTo>
                  <a:pt x="162675" y="5635"/>
                </a:lnTo>
                <a:lnTo>
                  <a:pt x="134874" y="0"/>
                </a:lnTo>
                <a:close/>
              </a:path>
              <a:path w="533400" h="422275">
                <a:moveTo>
                  <a:pt x="179751" y="17144"/>
                </a:moveTo>
                <a:lnTo>
                  <a:pt x="134874" y="17144"/>
                </a:lnTo>
                <a:lnTo>
                  <a:pt x="156011" y="21423"/>
                </a:lnTo>
                <a:lnTo>
                  <a:pt x="173291" y="33083"/>
                </a:lnTo>
                <a:lnTo>
                  <a:pt x="184951" y="50363"/>
                </a:lnTo>
                <a:lnTo>
                  <a:pt x="189230" y="71500"/>
                </a:lnTo>
                <a:lnTo>
                  <a:pt x="184951" y="92638"/>
                </a:lnTo>
                <a:lnTo>
                  <a:pt x="173291" y="109918"/>
                </a:lnTo>
                <a:lnTo>
                  <a:pt x="156011" y="121578"/>
                </a:lnTo>
                <a:lnTo>
                  <a:pt x="134874" y="125856"/>
                </a:lnTo>
                <a:lnTo>
                  <a:pt x="179921" y="125856"/>
                </a:lnTo>
                <a:lnTo>
                  <a:pt x="185451" y="122126"/>
                </a:lnTo>
                <a:lnTo>
                  <a:pt x="200846" y="99355"/>
                </a:lnTo>
                <a:lnTo>
                  <a:pt x="206501" y="71500"/>
                </a:lnTo>
                <a:lnTo>
                  <a:pt x="200846" y="43719"/>
                </a:lnTo>
                <a:lnTo>
                  <a:pt x="185451" y="20986"/>
                </a:lnTo>
                <a:lnTo>
                  <a:pt x="179751" y="17144"/>
                </a:lnTo>
                <a:close/>
              </a:path>
            </a:pathLst>
          </a:custGeom>
          <a:solidFill>
            <a:srgbClr val="F9F9F9"/>
          </a:solidFill>
        </p:spPr>
        <p:txBody>
          <a:bodyPr wrap="square" lIns="0" tIns="0" rIns="0" bIns="0" rtlCol="0"/>
          <a:lstStyle/>
          <a:p>
            <a:endParaRPr/>
          </a:p>
        </p:txBody>
      </p:sp>
      <p:sp>
        <p:nvSpPr>
          <p:cNvPr id="15" name="object 15"/>
          <p:cNvSpPr/>
          <p:nvPr/>
        </p:nvSpPr>
        <p:spPr>
          <a:xfrm>
            <a:off x="3943350" y="4504182"/>
            <a:ext cx="144780" cy="143510"/>
          </a:xfrm>
          <a:custGeom>
            <a:avLst/>
            <a:gdLst/>
            <a:ahLst/>
            <a:cxnLst/>
            <a:rect l="l" t="t" r="r" b="b"/>
            <a:pathLst>
              <a:path w="144779" h="143510">
                <a:moveTo>
                  <a:pt x="72389" y="0"/>
                </a:moveTo>
                <a:lnTo>
                  <a:pt x="44201" y="5637"/>
                </a:lnTo>
                <a:lnTo>
                  <a:pt x="21193" y="21002"/>
                </a:lnTo>
                <a:lnTo>
                  <a:pt x="5685" y="43773"/>
                </a:lnTo>
                <a:lnTo>
                  <a:pt x="0" y="71628"/>
                </a:lnTo>
                <a:lnTo>
                  <a:pt x="5685" y="99482"/>
                </a:lnTo>
                <a:lnTo>
                  <a:pt x="21193" y="122253"/>
                </a:lnTo>
                <a:lnTo>
                  <a:pt x="44201" y="137618"/>
                </a:lnTo>
                <a:lnTo>
                  <a:pt x="72389" y="143256"/>
                </a:lnTo>
                <a:lnTo>
                  <a:pt x="100578" y="137618"/>
                </a:lnTo>
                <a:lnTo>
                  <a:pt x="123586" y="122253"/>
                </a:lnTo>
                <a:lnTo>
                  <a:pt x="139094" y="99482"/>
                </a:lnTo>
                <a:lnTo>
                  <a:pt x="144779" y="71628"/>
                </a:lnTo>
                <a:lnTo>
                  <a:pt x="139094" y="43773"/>
                </a:lnTo>
                <a:lnTo>
                  <a:pt x="123586" y="21002"/>
                </a:lnTo>
                <a:lnTo>
                  <a:pt x="100578" y="5637"/>
                </a:lnTo>
                <a:lnTo>
                  <a:pt x="72389" y="0"/>
                </a:lnTo>
                <a:close/>
              </a:path>
            </a:pathLst>
          </a:custGeom>
          <a:solidFill>
            <a:srgbClr val="A1A1A1"/>
          </a:solidFill>
        </p:spPr>
        <p:txBody>
          <a:bodyPr wrap="square" lIns="0" tIns="0" rIns="0" bIns="0" rtlCol="0"/>
          <a:lstStyle/>
          <a:p>
            <a:endParaRPr/>
          </a:p>
        </p:txBody>
      </p:sp>
      <p:sp>
        <p:nvSpPr>
          <p:cNvPr id="16" name="object 16"/>
          <p:cNvSpPr/>
          <p:nvPr/>
        </p:nvSpPr>
        <p:spPr>
          <a:xfrm>
            <a:off x="3943350" y="4504182"/>
            <a:ext cx="144780" cy="143510"/>
          </a:xfrm>
          <a:custGeom>
            <a:avLst/>
            <a:gdLst/>
            <a:ahLst/>
            <a:cxnLst/>
            <a:rect l="l" t="t" r="r" b="b"/>
            <a:pathLst>
              <a:path w="144779" h="143510">
                <a:moveTo>
                  <a:pt x="0" y="71628"/>
                </a:moveTo>
                <a:lnTo>
                  <a:pt x="5685" y="43773"/>
                </a:lnTo>
                <a:lnTo>
                  <a:pt x="21193" y="21002"/>
                </a:lnTo>
                <a:lnTo>
                  <a:pt x="44201" y="5637"/>
                </a:lnTo>
                <a:lnTo>
                  <a:pt x="72389" y="0"/>
                </a:lnTo>
                <a:lnTo>
                  <a:pt x="100578" y="5637"/>
                </a:lnTo>
                <a:lnTo>
                  <a:pt x="123586" y="21002"/>
                </a:lnTo>
                <a:lnTo>
                  <a:pt x="139094" y="43773"/>
                </a:lnTo>
                <a:lnTo>
                  <a:pt x="144779" y="71628"/>
                </a:lnTo>
                <a:lnTo>
                  <a:pt x="139094" y="99482"/>
                </a:lnTo>
                <a:lnTo>
                  <a:pt x="123586" y="122253"/>
                </a:lnTo>
                <a:lnTo>
                  <a:pt x="100578" y="137618"/>
                </a:lnTo>
                <a:lnTo>
                  <a:pt x="72389" y="143256"/>
                </a:lnTo>
                <a:lnTo>
                  <a:pt x="44201" y="137618"/>
                </a:lnTo>
                <a:lnTo>
                  <a:pt x="21193" y="122253"/>
                </a:lnTo>
                <a:lnTo>
                  <a:pt x="5685" y="99482"/>
                </a:lnTo>
                <a:lnTo>
                  <a:pt x="0" y="71628"/>
                </a:lnTo>
                <a:close/>
              </a:path>
            </a:pathLst>
          </a:custGeom>
          <a:ln w="19812">
            <a:solidFill>
              <a:srgbClr val="F9F9F9"/>
            </a:solidFill>
          </a:ln>
        </p:spPr>
        <p:txBody>
          <a:bodyPr wrap="square" lIns="0" tIns="0" rIns="0" bIns="0" rtlCol="0"/>
          <a:lstStyle/>
          <a:p>
            <a:endParaRPr/>
          </a:p>
        </p:txBody>
      </p:sp>
      <p:sp>
        <p:nvSpPr>
          <p:cNvPr id="17" name="object 17"/>
          <p:cNvSpPr txBox="1"/>
          <p:nvPr/>
        </p:nvSpPr>
        <p:spPr>
          <a:xfrm>
            <a:off x="2940557" y="3355975"/>
            <a:ext cx="2167255" cy="1145540"/>
          </a:xfrm>
          <a:prstGeom prst="rect">
            <a:avLst/>
          </a:prstGeom>
        </p:spPr>
        <p:txBody>
          <a:bodyPr vert="horz" wrap="square" lIns="0" tIns="0" rIns="0" bIns="0" rtlCol="0">
            <a:spAutoFit/>
          </a:bodyPr>
          <a:lstStyle/>
          <a:p>
            <a:pPr marR="8890" algn="ctr">
              <a:lnSpc>
                <a:spcPct val="100000"/>
              </a:lnSpc>
            </a:pPr>
            <a:r>
              <a:rPr sz="1600" b="1" spc="-5" dirty="0">
                <a:solidFill>
                  <a:srgbClr val="585858"/>
                </a:solidFill>
                <a:latin typeface="微软雅黑"/>
                <a:cs typeface="微软雅黑"/>
              </a:rPr>
              <a:t>专业水平弱</a:t>
            </a:r>
            <a:endParaRPr sz="1600">
              <a:latin typeface="微软雅黑"/>
              <a:cs typeface="微软雅黑"/>
            </a:endParaRPr>
          </a:p>
          <a:p>
            <a:pPr algn="ctr">
              <a:lnSpc>
                <a:spcPct val="100000"/>
              </a:lnSpc>
              <a:spcBef>
                <a:spcPts val="275"/>
              </a:spcBef>
            </a:pPr>
            <a:r>
              <a:rPr sz="1400" dirty="0">
                <a:latin typeface="微软雅黑"/>
                <a:cs typeface="微软雅黑"/>
              </a:rPr>
              <a:t>区块链媒体从业者较少为新</a:t>
            </a:r>
            <a:endParaRPr sz="1400">
              <a:latin typeface="微软雅黑"/>
              <a:cs typeface="微软雅黑"/>
            </a:endParaRPr>
          </a:p>
          <a:p>
            <a:pPr marL="12065" marR="5080" algn="ctr">
              <a:lnSpc>
                <a:spcPct val="150000"/>
              </a:lnSpc>
            </a:pPr>
            <a:r>
              <a:rPr sz="1400" dirty="0">
                <a:latin typeface="微软雅黑"/>
                <a:cs typeface="微软雅黑"/>
              </a:rPr>
              <a:t>闻专业出身且不懂区块</a:t>
            </a:r>
            <a:r>
              <a:rPr sz="1400" spc="-15" dirty="0">
                <a:latin typeface="微软雅黑"/>
                <a:cs typeface="微软雅黑"/>
              </a:rPr>
              <a:t>链</a:t>
            </a:r>
            <a:r>
              <a:rPr sz="1400" dirty="0">
                <a:latin typeface="微软雅黑"/>
                <a:cs typeface="微软雅黑"/>
              </a:rPr>
              <a:t>技  术，专业水平较弱。</a:t>
            </a:r>
            <a:endParaRPr sz="1400">
              <a:latin typeface="微软雅黑"/>
              <a:cs typeface="微软雅黑"/>
            </a:endParaRPr>
          </a:p>
        </p:txBody>
      </p:sp>
      <p:sp>
        <p:nvSpPr>
          <p:cNvPr id="18" name="object 18"/>
          <p:cNvSpPr txBox="1"/>
          <p:nvPr/>
        </p:nvSpPr>
        <p:spPr>
          <a:xfrm>
            <a:off x="4847335" y="4851654"/>
            <a:ext cx="2696845" cy="1176655"/>
          </a:xfrm>
          <a:prstGeom prst="rect">
            <a:avLst/>
          </a:prstGeom>
        </p:spPr>
        <p:txBody>
          <a:bodyPr vert="horz" wrap="square" lIns="0" tIns="0" rIns="0" bIns="0" rtlCol="0">
            <a:spAutoFit/>
          </a:bodyPr>
          <a:lstStyle/>
          <a:p>
            <a:pPr marR="5080" algn="ctr">
              <a:lnSpc>
                <a:spcPct val="100000"/>
              </a:lnSpc>
            </a:pPr>
            <a:r>
              <a:rPr sz="1600" b="1" spc="-5" dirty="0">
                <a:solidFill>
                  <a:srgbClr val="585858"/>
                </a:solidFill>
                <a:latin typeface="微软雅黑"/>
                <a:cs typeface="微软雅黑"/>
              </a:rPr>
              <a:t>短资讯文章多</a:t>
            </a:r>
            <a:endParaRPr sz="1600">
              <a:latin typeface="微软雅黑"/>
              <a:cs typeface="微软雅黑"/>
            </a:endParaRPr>
          </a:p>
          <a:p>
            <a:pPr algn="ctr">
              <a:lnSpc>
                <a:spcPct val="100000"/>
              </a:lnSpc>
              <a:spcBef>
                <a:spcPts val="525"/>
              </a:spcBef>
            </a:pPr>
            <a:r>
              <a:rPr sz="1400" dirty="0">
                <a:latin typeface="微软雅黑"/>
                <a:cs typeface="微软雅黑"/>
              </a:rPr>
              <a:t>媒体文章多为短资讯、</a:t>
            </a:r>
            <a:r>
              <a:rPr sz="1400" spc="-15" dirty="0">
                <a:latin typeface="微软雅黑"/>
                <a:cs typeface="微软雅黑"/>
              </a:rPr>
              <a:t>报</a:t>
            </a:r>
            <a:r>
              <a:rPr sz="1400" dirty="0">
                <a:latin typeface="微软雅黑"/>
                <a:cs typeface="微软雅黑"/>
              </a:rPr>
              <a:t>道类</a:t>
            </a:r>
            <a:r>
              <a:rPr sz="1400" spc="-15" dirty="0">
                <a:latin typeface="微软雅黑"/>
                <a:cs typeface="微软雅黑"/>
              </a:rPr>
              <a:t>，</a:t>
            </a:r>
            <a:r>
              <a:rPr sz="1400" dirty="0">
                <a:latin typeface="微软雅黑"/>
                <a:cs typeface="微软雅黑"/>
              </a:rPr>
              <a:t>或</a:t>
            </a:r>
            <a:endParaRPr sz="1400">
              <a:latin typeface="微软雅黑"/>
              <a:cs typeface="微软雅黑"/>
            </a:endParaRPr>
          </a:p>
          <a:p>
            <a:pPr marL="12700" marR="5080" algn="ctr">
              <a:lnSpc>
                <a:spcPct val="150000"/>
              </a:lnSpc>
            </a:pPr>
            <a:r>
              <a:rPr sz="1400" dirty="0">
                <a:latin typeface="微软雅黑"/>
                <a:cs typeface="微软雅黑"/>
              </a:rPr>
              <a:t>者公司项目介绍，缺少</a:t>
            </a:r>
            <a:r>
              <a:rPr sz="1400" spc="-15" dirty="0">
                <a:latin typeface="微软雅黑"/>
                <a:cs typeface="微软雅黑"/>
              </a:rPr>
              <a:t>技</a:t>
            </a:r>
            <a:r>
              <a:rPr sz="1400" dirty="0">
                <a:latin typeface="微软雅黑"/>
                <a:cs typeface="微软雅黑"/>
              </a:rPr>
              <a:t>术分</a:t>
            </a:r>
            <a:r>
              <a:rPr sz="1400" spc="-15" dirty="0">
                <a:latin typeface="微软雅黑"/>
                <a:cs typeface="微软雅黑"/>
              </a:rPr>
              <a:t>析</a:t>
            </a:r>
            <a:r>
              <a:rPr sz="1400" dirty="0">
                <a:latin typeface="微软雅黑"/>
                <a:cs typeface="微软雅黑"/>
              </a:rPr>
              <a:t>和  观点类文章。</a:t>
            </a:r>
            <a:endParaRPr sz="1400">
              <a:latin typeface="微软雅黑"/>
              <a:cs typeface="微软雅黑"/>
            </a:endParaRPr>
          </a:p>
        </p:txBody>
      </p:sp>
      <p:sp>
        <p:nvSpPr>
          <p:cNvPr id="19" name="object 19"/>
          <p:cNvSpPr/>
          <p:nvPr/>
        </p:nvSpPr>
        <p:spPr>
          <a:xfrm>
            <a:off x="5738246" y="3357536"/>
            <a:ext cx="885190" cy="1194435"/>
          </a:xfrm>
          <a:custGeom>
            <a:avLst/>
            <a:gdLst/>
            <a:ahLst/>
            <a:cxnLst/>
            <a:rect l="l" t="t" r="r" b="b"/>
            <a:pathLst>
              <a:path w="885190" h="1194435">
                <a:moveTo>
                  <a:pt x="465181" y="0"/>
                </a:moveTo>
                <a:lnTo>
                  <a:pt x="419839" y="0"/>
                </a:lnTo>
                <a:lnTo>
                  <a:pt x="374686" y="4616"/>
                </a:lnTo>
                <a:lnTo>
                  <a:pt x="330105" y="13848"/>
                </a:lnTo>
                <a:lnTo>
                  <a:pt x="286478" y="27696"/>
                </a:lnTo>
                <a:lnTo>
                  <a:pt x="244187" y="46160"/>
                </a:lnTo>
                <a:lnTo>
                  <a:pt x="203614" y="69240"/>
                </a:lnTo>
                <a:lnTo>
                  <a:pt x="165142" y="96936"/>
                </a:lnTo>
                <a:lnTo>
                  <a:pt x="129153" y="129248"/>
                </a:lnTo>
                <a:lnTo>
                  <a:pt x="96865" y="165214"/>
                </a:lnTo>
                <a:lnTo>
                  <a:pt x="69189" y="203665"/>
                </a:lnTo>
                <a:lnTo>
                  <a:pt x="46126" y="244221"/>
                </a:lnTo>
                <a:lnTo>
                  <a:pt x="27675" y="286498"/>
                </a:lnTo>
                <a:lnTo>
                  <a:pt x="13837" y="330115"/>
                </a:lnTo>
                <a:lnTo>
                  <a:pt x="4612" y="374689"/>
                </a:lnTo>
                <a:lnTo>
                  <a:pt x="0" y="419839"/>
                </a:lnTo>
                <a:lnTo>
                  <a:pt x="0" y="465181"/>
                </a:lnTo>
                <a:lnTo>
                  <a:pt x="4612" y="510334"/>
                </a:lnTo>
                <a:lnTo>
                  <a:pt x="13837" y="554915"/>
                </a:lnTo>
                <a:lnTo>
                  <a:pt x="27675" y="598542"/>
                </a:lnTo>
                <a:lnTo>
                  <a:pt x="46126" y="640833"/>
                </a:lnTo>
                <a:lnTo>
                  <a:pt x="69189" y="681405"/>
                </a:lnTo>
                <a:lnTo>
                  <a:pt x="96865" y="719877"/>
                </a:lnTo>
                <a:lnTo>
                  <a:pt x="129153" y="755866"/>
                </a:lnTo>
                <a:lnTo>
                  <a:pt x="162820" y="790537"/>
                </a:lnTo>
                <a:lnTo>
                  <a:pt x="195448" y="826247"/>
                </a:lnTo>
                <a:lnTo>
                  <a:pt x="227038" y="862994"/>
                </a:lnTo>
                <a:lnTo>
                  <a:pt x="257591" y="900779"/>
                </a:lnTo>
                <a:lnTo>
                  <a:pt x="287107" y="939600"/>
                </a:lnTo>
                <a:lnTo>
                  <a:pt x="315587" y="979458"/>
                </a:lnTo>
                <a:lnTo>
                  <a:pt x="343031" y="1020351"/>
                </a:lnTo>
                <a:lnTo>
                  <a:pt x="369440" y="1062280"/>
                </a:lnTo>
                <a:lnTo>
                  <a:pt x="394815" y="1105243"/>
                </a:lnTo>
                <a:lnTo>
                  <a:pt x="419155" y="1149240"/>
                </a:lnTo>
                <a:lnTo>
                  <a:pt x="442462" y="1194270"/>
                </a:lnTo>
                <a:lnTo>
                  <a:pt x="465770" y="1149240"/>
                </a:lnTo>
                <a:lnTo>
                  <a:pt x="490110" y="1105243"/>
                </a:lnTo>
                <a:lnTo>
                  <a:pt x="515485" y="1062280"/>
                </a:lnTo>
                <a:lnTo>
                  <a:pt x="541894" y="1020351"/>
                </a:lnTo>
                <a:lnTo>
                  <a:pt x="569338" y="979458"/>
                </a:lnTo>
                <a:lnTo>
                  <a:pt x="597818" y="939600"/>
                </a:lnTo>
                <a:lnTo>
                  <a:pt x="627334" y="900779"/>
                </a:lnTo>
                <a:lnTo>
                  <a:pt x="657886" y="862994"/>
                </a:lnTo>
                <a:lnTo>
                  <a:pt x="689477" y="826247"/>
                </a:lnTo>
                <a:lnTo>
                  <a:pt x="722105" y="790537"/>
                </a:lnTo>
                <a:lnTo>
                  <a:pt x="755771" y="755866"/>
                </a:lnTo>
                <a:lnTo>
                  <a:pt x="788060" y="719877"/>
                </a:lnTo>
                <a:lnTo>
                  <a:pt x="815736" y="681405"/>
                </a:lnTo>
                <a:lnTo>
                  <a:pt x="838799" y="640833"/>
                </a:lnTo>
                <a:lnTo>
                  <a:pt x="857250" y="598542"/>
                </a:lnTo>
                <a:lnTo>
                  <a:pt x="871087" y="554915"/>
                </a:lnTo>
                <a:lnTo>
                  <a:pt x="880313" y="510334"/>
                </a:lnTo>
                <a:lnTo>
                  <a:pt x="884925" y="465181"/>
                </a:lnTo>
                <a:lnTo>
                  <a:pt x="884925" y="419839"/>
                </a:lnTo>
                <a:lnTo>
                  <a:pt x="880313" y="374689"/>
                </a:lnTo>
                <a:lnTo>
                  <a:pt x="871087" y="330115"/>
                </a:lnTo>
                <a:lnTo>
                  <a:pt x="857250" y="286498"/>
                </a:lnTo>
                <a:lnTo>
                  <a:pt x="838799" y="244221"/>
                </a:lnTo>
                <a:lnTo>
                  <a:pt x="815736" y="203665"/>
                </a:lnTo>
                <a:lnTo>
                  <a:pt x="788060" y="165214"/>
                </a:lnTo>
                <a:lnTo>
                  <a:pt x="755771" y="129248"/>
                </a:lnTo>
                <a:lnTo>
                  <a:pt x="719806" y="96936"/>
                </a:lnTo>
                <a:lnTo>
                  <a:pt x="681354" y="69240"/>
                </a:lnTo>
                <a:lnTo>
                  <a:pt x="640799" y="46160"/>
                </a:lnTo>
                <a:lnTo>
                  <a:pt x="598521" y="27696"/>
                </a:lnTo>
                <a:lnTo>
                  <a:pt x="554904" y="13848"/>
                </a:lnTo>
                <a:lnTo>
                  <a:pt x="510330" y="4616"/>
                </a:lnTo>
                <a:lnTo>
                  <a:pt x="465181" y="0"/>
                </a:lnTo>
                <a:close/>
              </a:path>
            </a:pathLst>
          </a:custGeom>
          <a:solidFill>
            <a:srgbClr val="1D9ED2"/>
          </a:solidFill>
        </p:spPr>
        <p:txBody>
          <a:bodyPr wrap="square" lIns="0" tIns="0" rIns="0" bIns="0" rtlCol="0"/>
          <a:lstStyle/>
          <a:p>
            <a:endParaRPr/>
          </a:p>
        </p:txBody>
      </p:sp>
      <p:sp>
        <p:nvSpPr>
          <p:cNvPr id="20" name="object 20"/>
          <p:cNvSpPr/>
          <p:nvPr/>
        </p:nvSpPr>
        <p:spPr>
          <a:xfrm>
            <a:off x="5914644" y="3560064"/>
            <a:ext cx="533400" cy="532130"/>
          </a:xfrm>
          <a:custGeom>
            <a:avLst/>
            <a:gdLst/>
            <a:ahLst/>
            <a:cxnLst/>
            <a:rect l="l" t="t" r="r" b="b"/>
            <a:pathLst>
              <a:path w="533400" h="532129">
                <a:moveTo>
                  <a:pt x="533400" y="512953"/>
                </a:moveTo>
                <a:lnTo>
                  <a:pt x="0" y="512953"/>
                </a:lnTo>
                <a:lnTo>
                  <a:pt x="0" y="531876"/>
                </a:lnTo>
                <a:lnTo>
                  <a:pt x="533400" y="531876"/>
                </a:lnTo>
                <a:lnTo>
                  <a:pt x="533400" y="512953"/>
                </a:lnTo>
                <a:close/>
              </a:path>
              <a:path w="533400" h="532129">
                <a:moveTo>
                  <a:pt x="175386" y="299719"/>
                </a:moveTo>
                <a:lnTo>
                  <a:pt x="173862" y="299719"/>
                </a:lnTo>
                <a:lnTo>
                  <a:pt x="172465" y="300355"/>
                </a:lnTo>
                <a:lnTo>
                  <a:pt x="56006" y="326517"/>
                </a:lnTo>
                <a:lnTo>
                  <a:pt x="51688" y="327913"/>
                </a:lnTo>
                <a:lnTo>
                  <a:pt x="48767" y="331597"/>
                </a:lnTo>
                <a:lnTo>
                  <a:pt x="48767" y="512953"/>
                </a:lnTo>
                <a:lnTo>
                  <a:pt x="67690" y="512953"/>
                </a:lnTo>
                <a:lnTo>
                  <a:pt x="67690" y="343916"/>
                </a:lnTo>
                <a:lnTo>
                  <a:pt x="165226" y="321437"/>
                </a:lnTo>
                <a:lnTo>
                  <a:pt x="285163" y="321437"/>
                </a:lnTo>
                <a:lnTo>
                  <a:pt x="213232" y="307721"/>
                </a:lnTo>
                <a:lnTo>
                  <a:pt x="213232" y="303275"/>
                </a:lnTo>
                <a:lnTo>
                  <a:pt x="194309" y="303275"/>
                </a:lnTo>
                <a:lnTo>
                  <a:pt x="176783" y="300355"/>
                </a:lnTo>
                <a:lnTo>
                  <a:pt x="176148" y="300355"/>
                </a:lnTo>
                <a:lnTo>
                  <a:pt x="175386" y="299719"/>
                </a:lnTo>
                <a:close/>
              </a:path>
              <a:path w="533400" h="532129">
                <a:moveTo>
                  <a:pt x="184150" y="321437"/>
                </a:moveTo>
                <a:lnTo>
                  <a:pt x="165226" y="321437"/>
                </a:lnTo>
                <a:lnTo>
                  <a:pt x="165226" y="512953"/>
                </a:lnTo>
                <a:lnTo>
                  <a:pt x="184150" y="512953"/>
                </a:lnTo>
                <a:lnTo>
                  <a:pt x="184150" y="321437"/>
                </a:lnTo>
                <a:close/>
              </a:path>
              <a:path w="533400" h="532129">
                <a:moveTo>
                  <a:pt x="285163" y="321437"/>
                </a:moveTo>
                <a:lnTo>
                  <a:pt x="184150" y="321437"/>
                </a:lnTo>
                <a:lnTo>
                  <a:pt x="300481" y="343916"/>
                </a:lnTo>
                <a:lnTo>
                  <a:pt x="300481" y="512953"/>
                </a:lnTo>
                <a:lnTo>
                  <a:pt x="320166" y="512953"/>
                </a:lnTo>
                <a:lnTo>
                  <a:pt x="320166" y="324358"/>
                </a:lnTo>
                <a:lnTo>
                  <a:pt x="300481" y="324358"/>
                </a:lnTo>
                <a:lnTo>
                  <a:pt x="285163" y="321437"/>
                </a:lnTo>
                <a:close/>
              </a:path>
              <a:path w="533400" h="532129">
                <a:moveTo>
                  <a:pt x="372620" y="92202"/>
                </a:moveTo>
                <a:lnTo>
                  <a:pt x="320166" y="92202"/>
                </a:lnTo>
                <a:lnTo>
                  <a:pt x="436625" y="139319"/>
                </a:lnTo>
                <a:lnTo>
                  <a:pt x="436625" y="512953"/>
                </a:lnTo>
                <a:lnTo>
                  <a:pt x="456310" y="512953"/>
                </a:lnTo>
                <a:lnTo>
                  <a:pt x="456310" y="129159"/>
                </a:lnTo>
                <a:lnTo>
                  <a:pt x="453389" y="125475"/>
                </a:lnTo>
                <a:lnTo>
                  <a:pt x="449706" y="124079"/>
                </a:lnTo>
                <a:lnTo>
                  <a:pt x="372620" y="92202"/>
                </a:lnTo>
                <a:close/>
              </a:path>
              <a:path w="533400" h="532129">
                <a:moveTo>
                  <a:pt x="155066" y="464312"/>
                </a:moveTo>
                <a:lnTo>
                  <a:pt x="77977" y="464312"/>
                </a:lnTo>
                <a:lnTo>
                  <a:pt x="77977" y="483997"/>
                </a:lnTo>
                <a:lnTo>
                  <a:pt x="155066" y="483997"/>
                </a:lnTo>
                <a:lnTo>
                  <a:pt x="155066" y="464312"/>
                </a:lnTo>
                <a:close/>
              </a:path>
              <a:path w="533400" h="532129">
                <a:moveTo>
                  <a:pt x="155066" y="415671"/>
                </a:moveTo>
                <a:lnTo>
                  <a:pt x="77977" y="415671"/>
                </a:lnTo>
                <a:lnTo>
                  <a:pt x="77977" y="435356"/>
                </a:lnTo>
                <a:lnTo>
                  <a:pt x="155066" y="435356"/>
                </a:lnTo>
                <a:lnTo>
                  <a:pt x="155066" y="415671"/>
                </a:lnTo>
                <a:close/>
              </a:path>
              <a:path w="533400" h="532129">
                <a:moveTo>
                  <a:pt x="155066" y="367919"/>
                </a:moveTo>
                <a:lnTo>
                  <a:pt x="77977" y="367919"/>
                </a:lnTo>
                <a:lnTo>
                  <a:pt x="77977" y="386715"/>
                </a:lnTo>
                <a:lnTo>
                  <a:pt x="155066" y="386715"/>
                </a:lnTo>
                <a:lnTo>
                  <a:pt x="155066" y="367919"/>
                </a:lnTo>
                <a:close/>
              </a:path>
              <a:path w="533400" h="532129">
                <a:moveTo>
                  <a:pt x="368934" y="89916"/>
                </a:moveTo>
                <a:lnTo>
                  <a:pt x="300481" y="89916"/>
                </a:lnTo>
                <a:lnTo>
                  <a:pt x="300481" y="324358"/>
                </a:lnTo>
                <a:lnTo>
                  <a:pt x="320166" y="324358"/>
                </a:lnTo>
                <a:lnTo>
                  <a:pt x="320166" y="92202"/>
                </a:lnTo>
                <a:lnTo>
                  <a:pt x="372620" y="92202"/>
                </a:lnTo>
                <a:lnTo>
                  <a:pt x="368934" y="90678"/>
                </a:lnTo>
                <a:lnTo>
                  <a:pt x="368934" y="89916"/>
                </a:lnTo>
                <a:close/>
              </a:path>
              <a:path w="533400" h="532129">
                <a:moveTo>
                  <a:pt x="314325" y="68199"/>
                </a:moveTo>
                <a:lnTo>
                  <a:pt x="307847" y="68199"/>
                </a:lnTo>
                <a:lnTo>
                  <a:pt x="201548" y="95758"/>
                </a:lnTo>
                <a:lnTo>
                  <a:pt x="197230" y="97281"/>
                </a:lnTo>
                <a:lnTo>
                  <a:pt x="194309" y="100837"/>
                </a:lnTo>
                <a:lnTo>
                  <a:pt x="194309" y="303275"/>
                </a:lnTo>
                <a:lnTo>
                  <a:pt x="213232" y="303275"/>
                </a:lnTo>
                <a:lnTo>
                  <a:pt x="213232" y="113156"/>
                </a:lnTo>
                <a:lnTo>
                  <a:pt x="300481" y="89916"/>
                </a:lnTo>
                <a:lnTo>
                  <a:pt x="368934" y="89916"/>
                </a:lnTo>
                <a:lnTo>
                  <a:pt x="368934" y="82677"/>
                </a:lnTo>
                <a:lnTo>
                  <a:pt x="349250" y="82677"/>
                </a:lnTo>
                <a:lnTo>
                  <a:pt x="314325" y="68199"/>
                </a:lnTo>
                <a:close/>
              </a:path>
              <a:path w="533400" h="532129">
                <a:moveTo>
                  <a:pt x="291083" y="280797"/>
                </a:moveTo>
                <a:lnTo>
                  <a:pt x="223392" y="280797"/>
                </a:lnTo>
                <a:lnTo>
                  <a:pt x="223392" y="299593"/>
                </a:lnTo>
                <a:lnTo>
                  <a:pt x="291083" y="299593"/>
                </a:lnTo>
                <a:lnTo>
                  <a:pt x="291083" y="280797"/>
                </a:lnTo>
                <a:close/>
              </a:path>
              <a:path w="533400" h="532129">
                <a:moveTo>
                  <a:pt x="291083" y="232283"/>
                </a:moveTo>
                <a:lnTo>
                  <a:pt x="223392" y="232283"/>
                </a:lnTo>
                <a:lnTo>
                  <a:pt x="223392" y="251713"/>
                </a:lnTo>
                <a:lnTo>
                  <a:pt x="291083" y="251713"/>
                </a:lnTo>
                <a:lnTo>
                  <a:pt x="291083" y="232283"/>
                </a:lnTo>
                <a:close/>
              </a:path>
              <a:path w="533400" h="532129">
                <a:moveTo>
                  <a:pt x="291083" y="183642"/>
                </a:moveTo>
                <a:lnTo>
                  <a:pt x="223392" y="183642"/>
                </a:lnTo>
                <a:lnTo>
                  <a:pt x="223392" y="203200"/>
                </a:lnTo>
                <a:lnTo>
                  <a:pt x="291083" y="203200"/>
                </a:lnTo>
                <a:lnTo>
                  <a:pt x="291083" y="183642"/>
                </a:lnTo>
                <a:close/>
              </a:path>
              <a:path w="533400" h="532129">
                <a:moveTo>
                  <a:pt x="291083" y="135636"/>
                </a:moveTo>
                <a:lnTo>
                  <a:pt x="223392" y="135636"/>
                </a:lnTo>
                <a:lnTo>
                  <a:pt x="223392" y="154559"/>
                </a:lnTo>
                <a:lnTo>
                  <a:pt x="291083" y="154559"/>
                </a:lnTo>
                <a:lnTo>
                  <a:pt x="291083" y="135636"/>
                </a:lnTo>
                <a:close/>
              </a:path>
              <a:path w="533400" h="532129">
                <a:moveTo>
                  <a:pt x="358775" y="0"/>
                </a:moveTo>
                <a:lnTo>
                  <a:pt x="347479" y="2293"/>
                </a:lnTo>
                <a:lnTo>
                  <a:pt x="338232" y="8540"/>
                </a:lnTo>
                <a:lnTo>
                  <a:pt x="331985" y="17787"/>
                </a:lnTo>
                <a:lnTo>
                  <a:pt x="329691" y="29083"/>
                </a:lnTo>
                <a:lnTo>
                  <a:pt x="331212" y="37961"/>
                </a:lnTo>
                <a:lnTo>
                  <a:pt x="335375" y="45815"/>
                </a:lnTo>
                <a:lnTo>
                  <a:pt x="341586" y="52193"/>
                </a:lnTo>
                <a:lnTo>
                  <a:pt x="349250" y="56642"/>
                </a:lnTo>
                <a:lnTo>
                  <a:pt x="349250" y="82677"/>
                </a:lnTo>
                <a:lnTo>
                  <a:pt x="368934" y="82677"/>
                </a:lnTo>
                <a:lnTo>
                  <a:pt x="368934" y="56642"/>
                </a:lnTo>
                <a:lnTo>
                  <a:pt x="376499" y="52193"/>
                </a:lnTo>
                <a:lnTo>
                  <a:pt x="382492" y="45815"/>
                </a:lnTo>
                <a:lnTo>
                  <a:pt x="386176" y="38481"/>
                </a:lnTo>
                <a:lnTo>
                  <a:pt x="353694" y="38481"/>
                </a:lnTo>
                <a:lnTo>
                  <a:pt x="349250" y="34162"/>
                </a:lnTo>
                <a:lnTo>
                  <a:pt x="349250" y="24002"/>
                </a:lnTo>
                <a:lnTo>
                  <a:pt x="353694" y="19558"/>
                </a:lnTo>
                <a:lnTo>
                  <a:pt x="385923" y="19558"/>
                </a:lnTo>
                <a:lnTo>
                  <a:pt x="385564" y="17787"/>
                </a:lnTo>
                <a:lnTo>
                  <a:pt x="379317" y="8540"/>
                </a:lnTo>
                <a:lnTo>
                  <a:pt x="370070" y="2293"/>
                </a:lnTo>
                <a:lnTo>
                  <a:pt x="358775" y="0"/>
                </a:lnTo>
                <a:close/>
              </a:path>
              <a:path w="533400" h="532129">
                <a:moveTo>
                  <a:pt x="310768" y="67437"/>
                </a:moveTo>
                <a:lnTo>
                  <a:pt x="310006" y="68199"/>
                </a:lnTo>
                <a:lnTo>
                  <a:pt x="311403" y="68199"/>
                </a:lnTo>
                <a:lnTo>
                  <a:pt x="310768" y="67437"/>
                </a:lnTo>
                <a:close/>
              </a:path>
              <a:path w="533400" h="532129">
                <a:moveTo>
                  <a:pt x="385923" y="19558"/>
                </a:moveTo>
                <a:lnTo>
                  <a:pt x="364616" y="19558"/>
                </a:lnTo>
                <a:lnTo>
                  <a:pt x="368934" y="24002"/>
                </a:lnTo>
                <a:lnTo>
                  <a:pt x="368934" y="34162"/>
                </a:lnTo>
                <a:lnTo>
                  <a:pt x="364616" y="38481"/>
                </a:lnTo>
                <a:lnTo>
                  <a:pt x="386176" y="38481"/>
                </a:lnTo>
                <a:lnTo>
                  <a:pt x="386437" y="37961"/>
                </a:lnTo>
                <a:lnTo>
                  <a:pt x="387857" y="29083"/>
                </a:lnTo>
                <a:lnTo>
                  <a:pt x="385923" y="19558"/>
                </a:lnTo>
                <a:close/>
              </a:path>
            </a:pathLst>
          </a:custGeom>
          <a:solidFill>
            <a:srgbClr val="F9F9F9"/>
          </a:solidFill>
        </p:spPr>
        <p:txBody>
          <a:bodyPr wrap="square" lIns="0" tIns="0" rIns="0" bIns="0" rtlCol="0"/>
          <a:lstStyle/>
          <a:p>
            <a:endParaRPr/>
          </a:p>
        </p:txBody>
      </p:sp>
      <p:sp>
        <p:nvSpPr>
          <p:cNvPr id="21" name="object 21"/>
          <p:cNvSpPr/>
          <p:nvPr/>
        </p:nvSpPr>
        <p:spPr>
          <a:xfrm>
            <a:off x="6108953" y="4504182"/>
            <a:ext cx="144780" cy="143510"/>
          </a:xfrm>
          <a:custGeom>
            <a:avLst/>
            <a:gdLst/>
            <a:ahLst/>
            <a:cxnLst/>
            <a:rect l="l" t="t" r="r" b="b"/>
            <a:pathLst>
              <a:path w="144779" h="143510">
                <a:moveTo>
                  <a:pt x="72390" y="0"/>
                </a:moveTo>
                <a:lnTo>
                  <a:pt x="44201" y="5637"/>
                </a:lnTo>
                <a:lnTo>
                  <a:pt x="21193" y="21002"/>
                </a:lnTo>
                <a:lnTo>
                  <a:pt x="5685" y="43773"/>
                </a:lnTo>
                <a:lnTo>
                  <a:pt x="0" y="71628"/>
                </a:lnTo>
                <a:lnTo>
                  <a:pt x="5685" y="99482"/>
                </a:lnTo>
                <a:lnTo>
                  <a:pt x="21193" y="122253"/>
                </a:lnTo>
                <a:lnTo>
                  <a:pt x="44201" y="137618"/>
                </a:lnTo>
                <a:lnTo>
                  <a:pt x="72390" y="143256"/>
                </a:lnTo>
                <a:lnTo>
                  <a:pt x="100578" y="137618"/>
                </a:lnTo>
                <a:lnTo>
                  <a:pt x="123586" y="122253"/>
                </a:lnTo>
                <a:lnTo>
                  <a:pt x="139094" y="99482"/>
                </a:lnTo>
                <a:lnTo>
                  <a:pt x="144780" y="71628"/>
                </a:lnTo>
                <a:lnTo>
                  <a:pt x="139094" y="43773"/>
                </a:lnTo>
                <a:lnTo>
                  <a:pt x="123586" y="21002"/>
                </a:lnTo>
                <a:lnTo>
                  <a:pt x="100578" y="5637"/>
                </a:lnTo>
                <a:lnTo>
                  <a:pt x="72390" y="0"/>
                </a:lnTo>
                <a:close/>
              </a:path>
            </a:pathLst>
          </a:custGeom>
          <a:solidFill>
            <a:srgbClr val="1D9ED2"/>
          </a:solidFill>
        </p:spPr>
        <p:txBody>
          <a:bodyPr wrap="square" lIns="0" tIns="0" rIns="0" bIns="0" rtlCol="0"/>
          <a:lstStyle/>
          <a:p>
            <a:endParaRPr/>
          </a:p>
        </p:txBody>
      </p:sp>
      <p:sp>
        <p:nvSpPr>
          <p:cNvPr id="22" name="object 22"/>
          <p:cNvSpPr/>
          <p:nvPr/>
        </p:nvSpPr>
        <p:spPr>
          <a:xfrm>
            <a:off x="6108953" y="4504182"/>
            <a:ext cx="144780" cy="143510"/>
          </a:xfrm>
          <a:custGeom>
            <a:avLst/>
            <a:gdLst/>
            <a:ahLst/>
            <a:cxnLst/>
            <a:rect l="l" t="t" r="r" b="b"/>
            <a:pathLst>
              <a:path w="144779" h="143510">
                <a:moveTo>
                  <a:pt x="0" y="71628"/>
                </a:moveTo>
                <a:lnTo>
                  <a:pt x="5685" y="43773"/>
                </a:lnTo>
                <a:lnTo>
                  <a:pt x="21193" y="21002"/>
                </a:lnTo>
                <a:lnTo>
                  <a:pt x="44201" y="5637"/>
                </a:lnTo>
                <a:lnTo>
                  <a:pt x="72390" y="0"/>
                </a:lnTo>
                <a:lnTo>
                  <a:pt x="100578" y="5637"/>
                </a:lnTo>
                <a:lnTo>
                  <a:pt x="123586" y="21002"/>
                </a:lnTo>
                <a:lnTo>
                  <a:pt x="139094" y="43773"/>
                </a:lnTo>
                <a:lnTo>
                  <a:pt x="144780" y="71628"/>
                </a:lnTo>
                <a:lnTo>
                  <a:pt x="139094" y="99482"/>
                </a:lnTo>
                <a:lnTo>
                  <a:pt x="123586" y="122253"/>
                </a:lnTo>
                <a:lnTo>
                  <a:pt x="100578" y="137618"/>
                </a:lnTo>
                <a:lnTo>
                  <a:pt x="72390" y="143256"/>
                </a:lnTo>
                <a:lnTo>
                  <a:pt x="44201" y="137618"/>
                </a:lnTo>
                <a:lnTo>
                  <a:pt x="21193" y="122253"/>
                </a:lnTo>
                <a:lnTo>
                  <a:pt x="5685" y="99482"/>
                </a:lnTo>
                <a:lnTo>
                  <a:pt x="0" y="71628"/>
                </a:lnTo>
                <a:close/>
              </a:path>
            </a:pathLst>
          </a:custGeom>
          <a:ln w="19812">
            <a:solidFill>
              <a:srgbClr val="F9F9F9"/>
            </a:solidFill>
          </a:ln>
        </p:spPr>
        <p:txBody>
          <a:bodyPr wrap="square" lIns="0" tIns="0" rIns="0" bIns="0" rtlCol="0"/>
          <a:lstStyle/>
          <a:p>
            <a:endParaRPr/>
          </a:p>
        </p:txBody>
      </p:sp>
      <p:sp>
        <p:nvSpPr>
          <p:cNvPr id="23" name="object 23"/>
          <p:cNvSpPr/>
          <p:nvPr/>
        </p:nvSpPr>
        <p:spPr>
          <a:xfrm>
            <a:off x="7899278" y="4619244"/>
            <a:ext cx="885190" cy="1194435"/>
          </a:xfrm>
          <a:custGeom>
            <a:avLst/>
            <a:gdLst/>
            <a:ahLst/>
            <a:cxnLst/>
            <a:rect l="l" t="t" r="r" b="b"/>
            <a:pathLst>
              <a:path w="885190" h="1194435">
                <a:moveTo>
                  <a:pt x="442462" y="0"/>
                </a:moveTo>
                <a:lnTo>
                  <a:pt x="419155" y="45059"/>
                </a:lnTo>
                <a:lnTo>
                  <a:pt x="394815" y="89074"/>
                </a:lnTo>
                <a:lnTo>
                  <a:pt x="369440" y="132047"/>
                </a:lnTo>
                <a:lnTo>
                  <a:pt x="343031" y="173981"/>
                </a:lnTo>
                <a:lnTo>
                  <a:pt x="315587" y="214875"/>
                </a:lnTo>
                <a:lnTo>
                  <a:pt x="287107" y="254733"/>
                </a:lnTo>
                <a:lnTo>
                  <a:pt x="257591" y="293556"/>
                </a:lnTo>
                <a:lnTo>
                  <a:pt x="227038" y="331345"/>
                </a:lnTo>
                <a:lnTo>
                  <a:pt x="195448" y="368103"/>
                </a:lnTo>
                <a:lnTo>
                  <a:pt x="162820" y="403831"/>
                </a:lnTo>
                <a:lnTo>
                  <a:pt x="129153" y="438530"/>
                </a:lnTo>
                <a:lnTo>
                  <a:pt x="96865" y="474518"/>
                </a:lnTo>
                <a:lnTo>
                  <a:pt x="69189" y="512986"/>
                </a:lnTo>
                <a:lnTo>
                  <a:pt x="46126" y="553552"/>
                </a:lnTo>
                <a:lnTo>
                  <a:pt x="27675" y="595835"/>
                </a:lnTo>
                <a:lnTo>
                  <a:pt x="13837" y="639453"/>
                </a:lnTo>
                <a:lnTo>
                  <a:pt x="4612" y="684026"/>
                </a:lnTo>
                <a:lnTo>
                  <a:pt x="0" y="729170"/>
                </a:lnTo>
                <a:lnTo>
                  <a:pt x="0" y="774505"/>
                </a:lnTo>
                <a:lnTo>
                  <a:pt x="4612" y="819650"/>
                </a:lnTo>
                <a:lnTo>
                  <a:pt x="13837" y="864221"/>
                </a:lnTo>
                <a:lnTo>
                  <a:pt x="27675" y="907839"/>
                </a:lnTo>
                <a:lnTo>
                  <a:pt x="46126" y="950121"/>
                </a:lnTo>
                <a:lnTo>
                  <a:pt x="69189" y="990685"/>
                </a:lnTo>
                <a:lnTo>
                  <a:pt x="96865" y="1029151"/>
                </a:lnTo>
                <a:lnTo>
                  <a:pt x="129153" y="1065136"/>
                </a:lnTo>
                <a:lnTo>
                  <a:pt x="165142" y="1097436"/>
                </a:lnTo>
                <a:lnTo>
                  <a:pt x="203614" y="1125122"/>
                </a:lnTo>
                <a:lnTo>
                  <a:pt x="244187" y="1148194"/>
                </a:lnTo>
                <a:lnTo>
                  <a:pt x="286478" y="1166651"/>
                </a:lnTo>
                <a:lnTo>
                  <a:pt x="330105" y="1180494"/>
                </a:lnTo>
                <a:lnTo>
                  <a:pt x="374686" y="1189723"/>
                </a:lnTo>
                <a:lnTo>
                  <a:pt x="419839" y="1194337"/>
                </a:lnTo>
                <a:lnTo>
                  <a:pt x="465181" y="1194337"/>
                </a:lnTo>
                <a:lnTo>
                  <a:pt x="510330" y="1189723"/>
                </a:lnTo>
                <a:lnTo>
                  <a:pt x="554904" y="1180494"/>
                </a:lnTo>
                <a:lnTo>
                  <a:pt x="598521" y="1166651"/>
                </a:lnTo>
                <a:lnTo>
                  <a:pt x="640799" y="1148194"/>
                </a:lnTo>
                <a:lnTo>
                  <a:pt x="681354" y="1125122"/>
                </a:lnTo>
                <a:lnTo>
                  <a:pt x="719806" y="1097436"/>
                </a:lnTo>
                <a:lnTo>
                  <a:pt x="755771" y="1065136"/>
                </a:lnTo>
                <a:lnTo>
                  <a:pt x="788084" y="1029151"/>
                </a:lnTo>
                <a:lnTo>
                  <a:pt x="815780" y="990685"/>
                </a:lnTo>
                <a:lnTo>
                  <a:pt x="838860" y="950121"/>
                </a:lnTo>
                <a:lnTo>
                  <a:pt x="857324" y="907839"/>
                </a:lnTo>
                <a:lnTo>
                  <a:pt x="871172" y="864221"/>
                </a:lnTo>
                <a:lnTo>
                  <a:pt x="880404" y="819650"/>
                </a:lnTo>
                <a:lnTo>
                  <a:pt x="885020" y="774505"/>
                </a:lnTo>
                <a:lnTo>
                  <a:pt x="885020" y="729170"/>
                </a:lnTo>
                <a:lnTo>
                  <a:pt x="880404" y="684026"/>
                </a:lnTo>
                <a:lnTo>
                  <a:pt x="871172" y="639453"/>
                </a:lnTo>
                <a:lnTo>
                  <a:pt x="857324" y="595835"/>
                </a:lnTo>
                <a:lnTo>
                  <a:pt x="838860" y="553552"/>
                </a:lnTo>
                <a:lnTo>
                  <a:pt x="815780" y="512986"/>
                </a:lnTo>
                <a:lnTo>
                  <a:pt x="788084" y="474518"/>
                </a:lnTo>
                <a:lnTo>
                  <a:pt x="755771" y="438530"/>
                </a:lnTo>
                <a:lnTo>
                  <a:pt x="722105" y="403831"/>
                </a:lnTo>
                <a:lnTo>
                  <a:pt x="689477" y="368103"/>
                </a:lnTo>
                <a:lnTo>
                  <a:pt x="657886" y="331345"/>
                </a:lnTo>
                <a:lnTo>
                  <a:pt x="627334" y="293556"/>
                </a:lnTo>
                <a:lnTo>
                  <a:pt x="597818" y="254733"/>
                </a:lnTo>
                <a:lnTo>
                  <a:pt x="569338" y="214875"/>
                </a:lnTo>
                <a:lnTo>
                  <a:pt x="541894" y="173981"/>
                </a:lnTo>
                <a:lnTo>
                  <a:pt x="515485" y="132047"/>
                </a:lnTo>
                <a:lnTo>
                  <a:pt x="490110" y="89074"/>
                </a:lnTo>
                <a:lnTo>
                  <a:pt x="465770" y="45059"/>
                </a:lnTo>
                <a:lnTo>
                  <a:pt x="442462" y="0"/>
                </a:lnTo>
                <a:close/>
              </a:path>
            </a:pathLst>
          </a:custGeom>
          <a:solidFill>
            <a:srgbClr val="A1A1A1"/>
          </a:solidFill>
        </p:spPr>
        <p:txBody>
          <a:bodyPr wrap="square" lIns="0" tIns="0" rIns="0" bIns="0" rtlCol="0"/>
          <a:lstStyle/>
          <a:p>
            <a:endParaRPr/>
          </a:p>
        </p:txBody>
      </p:sp>
      <p:sp>
        <p:nvSpPr>
          <p:cNvPr id="24" name="object 24"/>
          <p:cNvSpPr/>
          <p:nvPr/>
        </p:nvSpPr>
        <p:spPr>
          <a:xfrm>
            <a:off x="8269985" y="4504182"/>
            <a:ext cx="144780" cy="143510"/>
          </a:xfrm>
          <a:custGeom>
            <a:avLst/>
            <a:gdLst/>
            <a:ahLst/>
            <a:cxnLst/>
            <a:rect l="l" t="t" r="r" b="b"/>
            <a:pathLst>
              <a:path w="144779" h="143510">
                <a:moveTo>
                  <a:pt x="72390" y="0"/>
                </a:moveTo>
                <a:lnTo>
                  <a:pt x="44201" y="5637"/>
                </a:lnTo>
                <a:lnTo>
                  <a:pt x="21193" y="21002"/>
                </a:lnTo>
                <a:lnTo>
                  <a:pt x="5685" y="43773"/>
                </a:lnTo>
                <a:lnTo>
                  <a:pt x="0" y="71628"/>
                </a:lnTo>
                <a:lnTo>
                  <a:pt x="5685" y="99482"/>
                </a:lnTo>
                <a:lnTo>
                  <a:pt x="21193" y="122253"/>
                </a:lnTo>
                <a:lnTo>
                  <a:pt x="44201" y="137618"/>
                </a:lnTo>
                <a:lnTo>
                  <a:pt x="72390" y="143256"/>
                </a:lnTo>
                <a:lnTo>
                  <a:pt x="100578" y="137618"/>
                </a:lnTo>
                <a:lnTo>
                  <a:pt x="123586" y="122253"/>
                </a:lnTo>
                <a:lnTo>
                  <a:pt x="139094" y="99482"/>
                </a:lnTo>
                <a:lnTo>
                  <a:pt x="144780" y="71628"/>
                </a:lnTo>
                <a:lnTo>
                  <a:pt x="139094" y="43773"/>
                </a:lnTo>
                <a:lnTo>
                  <a:pt x="123586" y="21002"/>
                </a:lnTo>
                <a:lnTo>
                  <a:pt x="100578" y="5637"/>
                </a:lnTo>
                <a:lnTo>
                  <a:pt x="72390" y="0"/>
                </a:lnTo>
                <a:close/>
              </a:path>
            </a:pathLst>
          </a:custGeom>
          <a:solidFill>
            <a:srgbClr val="A1A1A1"/>
          </a:solidFill>
        </p:spPr>
        <p:txBody>
          <a:bodyPr wrap="square" lIns="0" tIns="0" rIns="0" bIns="0" rtlCol="0"/>
          <a:lstStyle/>
          <a:p>
            <a:endParaRPr/>
          </a:p>
        </p:txBody>
      </p:sp>
      <p:sp>
        <p:nvSpPr>
          <p:cNvPr id="25" name="object 25"/>
          <p:cNvSpPr/>
          <p:nvPr/>
        </p:nvSpPr>
        <p:spPr>
          <a:xfrm>
            <a:off x="8269985" y="4504182"/>
            <a:ext cx="144780" cy="143510"/>
          </a:xfrm>
          <a:custGeom>
            <a:avLst/>
            <a:gdLst/>
            <a:ahLst/>
            <a:cxnLst/>
            <a:rect l="l" t="t" r="r" b="b"/>
            <a:pathLst>
              <a:path w="144779" h="143510">
                <a:moveTo>
                  <a:pt x="0" y="71628"/>
                </a:moveTo>
                <a:lnTo>
                  <a:pt x="5685" y="43773"/>
                </a:lnTo>
                <a:lnTo>
                  <a:pt x="21193" y="21002"/>
                </a:lnTo>
                <a:lnTo>
                  <a:pt x="44201" y="5637"/>
                </a:lnTo>
                <a:lnTo>
                  <a:pt x="72390" y="0"/>
                </a:lnTo>
                <a:lnTo>
                  <a:pt x="100578" y="5637"/>
                </a:lnTo>
                <a:lnTo>
                  <a:pt x="123586" y="21002"/>
                </a:lnTo>
                <a:lnTo>
                  <a:pt x="139094" y="43773"/>
                </a:lnTo>
                <a:lnTo>
                  <a:pt x="144780" y="71628"/>
                </a:lnTo>
                <a:lnTo>
                  <a:pt x="139094" y="99482"/>
                </a:lnTo>
                <a:lnTo>
                  <a:pt x="123586" y="122253"/>
                </a:lnTo>
                <a:lnTo>
                  <a:pt x="100578" y="137618"/>
                </a:lnTo>
                <a:lnTo>
                  <a:pt x="72390" y="143256"/>
                </a:lnTo>
                <a:lnTo>
                  <a:pt x="44201" y="137618"/>
                </a:lnTo>
                <a:lnTo>
                  <a:pt x="21193" y="122253"/>
                </a:lnTo>
                <a:lnTo>
                  <a:pt x="5685" y="99482"/>
                </a:lnTo>
                <a:lnTo>
                  <a:pt x="0" y="71628"/>
                </a:lnTo>
                <a:close/>
              </a:path>
            </a:pathLst>
          </a:custGeom>
          <a:ln w="19812">
            <a:solidFill>
              <a:srgbClr val="F9F9F9"/>
            </a:solidFill>
          </a:ln>
        </p:spPr>
        <p:txBody>
          <a:bodyPr wrap="square" lIns="0" tIns="0" rIns="0" bIns="0" rtlCol="0"/>
          <a:lstStyle/>
          <a:p>
            <a:endParaRPr/>
          </a:p>
        </p:txBody>
      </p:sp>
      <p:sp>
        <p:nvSpPr>
          <p:cNvPr id="26" name="object 26"/>
          <p:cNvSpPr txBox="1"/>
          <p:nvPr/>
        </p:nvSpPr>
        <p:spPr>
          <a:xfrm>
            <a:off x="7258304" y="3355975"/>
            <a:ext cx="2164080" cy="1145540"/>
          </a:xfrm>
          <a:prstGeom prst="rect">
            <a:avLst/>
          </a:prstGeom>
        </p:spPr>
        <p:txBody>
          <a:bodyPr vert="horz" wrap="square" lIns="0" tIns="0" rIns="0" bIns="0" rtlCol="0">
            <a:spAutoFit/>
          </a:bodyPr>
          <a:lstStyle/>
          <a:p>
            <a:pPr marL="4445" algn="ctr">
              <a:lnSpc>
                <a:spcPct val="100000"/>
              </a:lnSpc>
            </a:pPr>
            <a:r>
              <a:rPr sz="1600" b="1" spc="-5" dirty="0">
                <a:solidFill>
                  <a:srgbClr val="585858"/>
                </a:solidFill>
                <a:latin typeface="微软雅黑"/>
                <a:cs typeface="微软雅黑"/>
              </a:rPr>
              <a:t>收费明码标价</a:t>
            </a:r>
            <a:endParaRPr sz="1600">
              <a:latin typeface="微软雅黑"/>
              <a:cs typeface="微软雅黑"/>
            </a:endParaRPr>
          </a:p>
          <a:p>
            <a:pPr algn="ctr">
              <a:lnSpc>
                <a:spcPct val="100000"/>
              </a:lnSpc>
              <a:spcBef>
                <a:spcPts val="275"/>
              </a:spcBef>
            </a:pPr>
            <a:r>
              <a:rPr sz="1400" dirty="0">
                <a:latin typeface="微软雅黑"/>
                <a:cs typeface="微软雅黑"/>
              </a:rPr>
              <a:t>区块链媒体收费明码标价，</a:t>
            </a:r>
            <a:endParaRPr sz="1400">
              <a:latin typeface="微软雅黑"/>
              <a:cs typeface="微软雅黑"/>
            </a:endParaRPr>
          </a:p>
          <a:p>
            <a:pPr marL="12700" marR="5080" algn="ctr">
              <a:lnSpc>
                <a:spcPct val="150000"/>
              </a:lnSpc>
            </a:pPr>
            <a:r>
              <a:rPr sz="1400" dirty="0">
                <a:latin typeface="微软雅黑"/>
                <a:cs typeface="微软雅黑"/>
              </a:rPr>
              <a:t>但一般不直接要钱，而</a:t>
            </a:r>
            <a:r>
              <a:rPr sz="1400" spc="-15" dirty="0">
                <a:latin typeface="微软雅黑"/>
                <a:cs typeface="微软雅黑"/>
              </a:rPr>
              <a:t>是</a:t>
            </a:r>
            <a:r>
              <a:rPr sz="1400" dirty="0">
                <a:latin typeface="微软雅黑"/>
                <a:cs typeface="微软雅黑"/>
              </a:rPr>
              <a:t>收  取比特币等数字货币。</a:t>
            </a:r>
            <a:endParaRPr sz="1400">
              <a:latin typeface="微软雅黑"/>
              <a:cs typeface="微软雅黑"/>
            </a:endParaRPr>
          </a:p>
        </p:txBody>
      </p:sp>
      <p:sp>
        <p:nvSpPr>
          <p:cNvPr id="27" name="object 27"/>
          <p:cNvSpPr txBox="1"/>
          <p:nvPr/>
        </p:nvSpPr>
        <p:spPr>
          <a:xfrm>
            <a:off x="9178543" y="4851654"/>
            <a:ext cx="2520315" cy="1176655"/>
          </a:xfrm>
          <a:prstGeom prst="rect">
            <a:avLst/>
          </a:prstGeom>
        </p:spPr>
        <p:txBody>
          <a:bodyPr vert="horz" wrap="square" lIns="0" tIns="0" rIns="0" bIns="0" rtlCol="0">
            <a:spAutoFit/>
          </a:bodyPr>
          <a:lstStyle/>
          <a:p>
            <a:pPr marL="626110">
              <a:lnSpc>
                <a:spcPct val="100000"/>
              </a:lnSpc>
            </a:pPr>
            <a:r>
              <a:rPr sz="1600" b="1" spc="-5" dirty="0">
                <a:solidFill>
                  <a:srgbClr val="585858"/>
                </a:solidFill>
                <a:latin typeface="微软雅黑"/>
                <a:cs typeface="微软雅黑"/>
              </a:rPr>
              <a:t>“割韭菜”帮凶</a:t>
            </a:r>
            <a:endParaRPr sz="1600">
              <a:latin typeface="微软雅黑"/>
              <a:cs typeface="微软雅黑"/>
            </a:endParaRPr>
          </a:p>
          <a:p>
            <a:pPr marL="12700">
              <a:lnSpc>
                <a:spcPct val="100000"/>
              </a:lnSpc>
              <a:spcBef>
                <a:spcPts val="525"/>
              </a:spcBef>
            </a:pPr>
            <a:r>
              <a:rPr sz="1400" dirty="0">
                <a:latin typeface="微软雅黑"/>
                <a:cs typeface="微软雅黑"/>
              </a:rPr>
              <a:t>区块链媒体不但承担着媒体的角</a:t>
            </a:r>
            <a:endParaRPr sz="1400">
              <a:latin typeface="微软雅黑"/>
              <a:cs typeface="微软雅黑"/>
            </a:endParaRPr>
          </a:p>
          <a:p>
            <a:pPr marL="455930" marR="5080" indent="-443865">
              <a:lnSpc>
                <a:spcPct val="150000"/>
              </a:lnSpc>
            </a:pPr>
            <a:r>
              <a:rPr sz="1400" dirty="0">
                <a:latin typeface="微软雅黑"/>
                <a:cs typeface="微软雅黑"/>
              </a:rPr>
              <a:t>色，有的还运作项目，</a:t>
            </a:r>
            <a:r>
              <a:rPr sz="1400" spc="-15" dirty="0">
                <a:latin typeface="微软雅黑"/>
                <a:cs typeface="微软雅黑"/>
              </a:rPr>
              <a:t>承</a:t>
            </a:r>
            <a:r>
              <a:rPr sz="1400" dirty="0">
                <a:latin typeface="微软雅黑"/>
                <a:cs typeface="微软雅黑"/>
              </a:rPr>
              <a:t>担承销  商、做市商等身份。</a:t>
            </a:r>
            <a:endParaRPr sz="1400">
              <a:latin typeface="微软雅黑"/>
              <a:cs typeface="微软雅黑"/>
            </a:endParaRPr>
          </a:p>
        </p:txBody>
      </p:sp>
      <p:sp>
        <p:nvSpPr>
          <p:cNvPr id="28" name="object 28"/>
          <p:cNvSpPr/>
          <p:nvPr/>
        </p:nvSpPr>
        <p:spPr>
          <a:xfrm>
            <a:off x="10069993" y="3357536"/>
            <a:ext cx="885190" cy="1194435"/>
          </a:xfrm>
          <a:custGeom>
            <a:avLst/>
            <a:gdLst/>
            <a:ahLst/>
            <a:cxnLst/>
            <a:rect l="l" t="t" r="r" b="b"/>
            <a:pathLst>
              <a:path w="885190" h="1194435">
                <a:moveTo>
                  <a:pt x="465181" y="0"/>
                </a:moveTo>
                <a:lnTo>
                  <a:pt x="419839" y="0"/>
                </a:lnTo>
                <a:lnTo>
                  <a:pt x="374689" y="4616"/>
                </a:lnTo>
                <a:lnTo>
                  <a:pt x="330115" y="13848"/>
                </a:lnTo>
                <a:lnTo>
                  <a:pt x="286498" y="27696"/>
                </a:lnTo>
                <a:lnTo>
                  <a:pt x="244221" y="46160"/>
                </a:lnTo>
                <a:lnTo>
                  <a:pt x="203665" y="69240"/>
                </a:lnTo>
                <a:lnTo>
                  <a:pt x="165214" y="96936"/>
                </a:lnTo>
                <a:lnTo>
                  <a:pt x="129248" y="129248"/>
                </a:lnTo>
                <a:lnTo>
                  <a:pt x="96936" y="165214"/>
                </a:lnTo>
                <a:lnTo>
                  <a:pt x="69240" y="203665"/>
                </a:lnTo>
                <a:lnTo>
                  <a:pt x="46160" y="244221"/>
                </a:lnTo>
                <a:lnTo>
                  <a:pt x="27696" y="286498"/>
                </a:lnTo>
                <a:lnTo>
                  <a:pt x="13848" y="330115"/>
                </a:lnTo>
                <a:lnTo>
                  <a:pt x="4616" y="374689"/>
                </a:lnTo>
                <a:lnTo>
                  <a:pt x="0" y="419839"/>
                </a:lnTo>
                <a:lnTo>
                  <a:pt x="0" y="465181"/>
                </a:lnTo>
                <a:lnTo>
                  <a:pt x="4616" y="510334"/>
                </a:lnTo>
                <a:lnTo>
                  <a:pt x="13848" y="554915"/>
                </a:lnTo>
                <a:lnTo>
                  <a:pt x="27696" y="598542"/>
                </a:lnTo>
                <a:lnTo>
                  <a:pt x="46160" y="640833"/>
                </a:lnTo>
                <a:lnTo>
                  <a:pt x="69240" y="681405"/>
                </a:lnTo>
                <a:lnTo>
                  <a:pt x="96936" y="719877"/>
                </a:lnTo>
                <a:lnTo>
                  <a:pt x="129248" y="755866"/>
                </a:lnTo>
                <a:lnTo>
                  <a:pt x="162886" y="790537"/>
                </a:lnTo>
                <a:lnTo>
                  <a:pt x="195497" y="826247"/>
                </a:lnTo>
                <a:lnTo>
                  <a:pt x="227078" y="862994"/>
                </a:lnTo>
                <a:lnTo>
                  <a:pt x="257630" y="900779"/>
                </a:lnTo>
                <a:lnTo>
                  <a:pt x="287150" y="939600"/>
                </a:lnTo>
                <a:lnTo>
                  <a:pt x="315639" y="979458"/>
                </a:lnTo>
                <a:lnTo>
                  <a:pt x="343094" y="1020351"/>
                </a:lnTo>
                <a:lnTo>
                  <a:pt x="369514" y="1062280"/>
                </a:lnTo>
                <a:lnTo>
                  <a:pt x="394899" y="1105243"/>
                </a:lnTo>
                <a:lnTo>
                  <a:pt x="419247" y="1149240"/>
                </a:lnTo>
                <a:lnTo>
                  <a:pt x="442557" y="1194270"/>
                </a:lnTo>
                <a:lnTo>
                  <a:pt x="465864" y="1149240"/>
                </a:lnTo>
                <a:lnTo>
                  <a:pt x="490205" y="1105243"/>
                </a:lnTo>
                <a:lnTo>
                  <a:pt x="515580" y="1062280"/>
                </a:lnTo>
                <a:lnTo>
                  <a:pt x="541989" y="1020351"/>
                </a:lnTo>
                <a:lnTo>
                  <a:pt x="569433" y="979458"/>
                </a:lnTo>
                <a:lnTo>
                  <a:pt x="597913" y="939600"/>
                </a:lnTo>
                <a:lnTo>
                  <a:pt x="627429" y="900779"/>
                </a:lnTo>
                <a:lnTo>
                  <a:pt x="657981" y="862994"/>
                </a:lnTo>
                <a:lnTo>
                  <a:pt x="689571" y="826247"/>
                </a:lnTo>
                <a:lnTo>
                  <a:pt x="722200" y="790537"/>
                </a:lnTo>
                <a:lnTo>
                  <a:pt x="755866" y="755866"/>
                </a:lnTo>
                <a:lnTo>
                  <a:pt x="788155" y="719877"/>
                </a:lnTo>
                <a:lnTo>
                  <a:pt x="815831" y="681405"/>
                </a:lnTo>
                <a:lnTo>
                  <a:pt x="838894" y="640833"/>
                </a:lnTo>
                <a:lnTo>
                  <a:pt x="857344" y="598542"/>
                </a:lnTo>
                <a:lnTo>
                  <a:pt x="871182" y="554915"/>
                </a:lnTo>
                <a:lnTo>
                  <a:pt x="880408" y="510334"/>
                </a:lnTo>
                <a:lnTo>
                  <a:pt x="885020" y="465181"/>
                </a:lnTo>
                <a:lnTo>
                  <a:pt x="885020" y="419839"/>
                </a:lnTo>
                <a:lnTo>
                  <a:pt x="880408" y="374689"/>
                </a:lnTo>
                <a:lnTo>
                  <a:pt x="871182" y="330115"/>
                </a:lnTo>
                <a:lnTo>
                  <a:pt x="857344" y="286498"/>
                </a:lnTo>
                <a:lnTo>
                  <a:pt x="838894" y="244221"/>
                </a:lnTo>
                <a:lnTo>
                  <a:pt x="815831" y="203665"/>
                </a:lnTo>
                <a:lnTo>
                  <a:pt x="788155" y="165214"/>
                </a:lnTo>
                <a:lnTo>
                  <a:pt x="755866" y="129248"/>
                </a:lnTo>
                <a:lnTo>
                  <a:pt x="719877" y="96936"/>
                </a:lnTo>
                <a:lnTo>
                  <a:pt x="681405" y="69240"/>
                </a:lnTo>
                <a:lnTo>
                  <a:pt x="640833" y="46160"/>
                </a:lnTo>
                <a:lnTo>
                  <a:pt x="598542" y="27696"/>
                </a:lnTo>
                <a:lnTo>
                  <a:pt x="554915" y="13848"/>
                </a:lnTo>
                <a:lnTo>
                  <a:pt x="510334" y="4616"/>
                </a:lnTo>
                <a:lnTo>
                  <a:pt x="465181" y="0"/>
                </a:lnTo>
                <a:close/>
              </a:path>
            </a:pathLst>
          </a:custGeom>
          <a:solidFill>
            <a:srgbClr val="1D9ED2"/>
          </a:solidFill>
        </p:spPr>
        <p:txBody>
          <a:bodyPr wrap="square" lIns="0" tIns="0" rIns="0" bIns="0" rtlCol="0"/>
          <a:lstStyle/>
          <a:p>
            <a:endParaRPr/>
          </a:p>
        </p:txBody>
      </p:sp>
      <p:sp>
        <p:nvSpPr>
          <p:cNvPr id="29" name="object 29"/>
          <p:cNvSpPr/>
          <p:nvPr/>
        </p:nvSpPr>
        <p:spPr>
          <a:xfrm>
            <a:off x="10216895" y="3593591"/>
            <a:ext cx="533400" cy="464820"/>
          </a:xfrm>
          <a:custGeom>
            <a:avLst/>
            <a:gdLst/>
            <a:ahLst/>
            <a:cxnLst/>
            <a:rect l="l" t="t" r="r" b="b"/>
            <a:pathLst>
              <a:path w="533400" h="464820">
                <a:moveTo>
                  <a:pt x="170687" y="194564"/>
                </a:moveTo>
                <a:lnTo>
                  <a:pt x="157479" y="194564"/>
                </a:lnTo>
                <a:lnTo>
                  <a:pt x="160361" y="221454"/>
                </a:lnTo>
                <a:lnTo>
                  <a:pt x="166909" y="247094"/>
                </a:lnTo>
                <a:lnTo>
                  <a:pt x="176839" y="271234"/>
                </a:lnTo>
                <a:lnTo>
                  <a:pt x="189864" y="293624"/>
                </a:lnTo>
                <a:lnTo>
                  <a:pt x="163068" y="457200"/>
                </a:lnTo>
                <a:lnTo>
                  <a:pt x="162686" y="458978"/>
                </a:lnTo>
                <a:lnTo>
                  <a:pt x="163195" y="461010"/>
                </a:lnTo>
                <a:lnTo>
                  <a:pt x="165734" y="464058"/>
                </a:lnTo>
                <a:lnTo>
                  <a:pt x="167639" y="464820"/>
                </a:lnTo>
                <a:lnTo>
                  <a:pt x="523112" y="464820"/>
                </a:lnTo>
                <a:lnTo>
                  <a:pt x="524890" y="464058"/>
                </a:lnTo>
                <a:lnTo>
                  <a:pt x="527430" y="461010"/>
                </a:lnTo>
                <a:lnTo>
                  <a:pt x="527938" y="458978"/>
                </a:lnTo>
                <a:lnTo>
                  <a:pt x="527684" y="457200"/>
                </a:lnTo>
                <a:lnTo>
                  <a:pt x="526748" y="451485"/>
                </a:lnTo>
                <a:lnTo>
                  <a:pt x="177419" y="451485"/>
                </a:lnTo>
                <a:lnTo>
                  <a:pt x="200913" y="308229"/>
                </a:lnTo>
                <a:lnTo>
                  <a:pt x="219678" y="308229"/>
                </a:lnTo>
                <a:lnTo>
                  <a:pt x="196628" y="279644"/>
                </a:lnTo>
                <a:lnTo>
                  <a:pt x="178322" y="239430"/>
                </a:lnTo>
                <a:lnTo>
                  <a:pt x="170687" y="194564"/>
                </a:lnTo>
                <a:close/>
              </a:path>
              <a:path w="533400" h="464820">
                <a:moveTo>
                  <a:pt x="503280" y="308229"/>
                </a:moveTo>
                <a:lnTo>
                  <a:pt x="489838" y="308229"/>
                </a:lnTo>
                <a:lnTo>
                  <a:pt x="513333" y="451485"/>
                </a:lnTo>
                <a:lnTo>
                  <a:pt x="526748" y="451485"/>
                </a:lnTo>
                <a:lnTo>
                  <a:pt x="503280" y="308229"/>
                </a:lnTo>
                <a:close/>
              </a:path>
              <a:path w="533400" h="464820">
                <a:moveTo>
                  <a:pt x="219678" y="308229"/>
                </a:moveTo>
                <a:lnTo>
                  <a:pt x="200913" y="308229"/>
                </a:lnTo>
                <a:lnTo>
                  <a:pt x="229905" y="336218"/>
                </a:lnTo>
                <a:lnTo>
                  <a:pt x="264350" y="357552"/>
                </a:lnTo>
                <a:lnTo>
                  <a:pt x="303176" y="371147"/>
                </a:lnTo>
                <a:lnTo>
                  <a:pt x="345312" y="375920"/>
                </a:lnTo>
                <a:lnTo>
                  <a:pt x="387522" y="371147"/>
                </a:lnTo>
                <a:lnTo>
                  <a:pt x="411637" y="362712"/>
                </a:lnTo>
                <a:lnTo>
                  <a:pt x="345312" y="362712"/>
                </a:lnTo>
                <a:lnTo>
                  <a:pt x="299948" y="356738"/>
                </a:lnTo>
                <a:lnTo>
                  <a:pt x="259004" y="339861"/>
                </a:lnTo>
                <a:lnTo>
                  <a:pt x="224043" y="313642"/>
                </a:lnTo>
                <a:lnTo>
                  <a:pt x="219678" y="308229"/>
                </a:lnTo>
                <a:close/>
              </a:path>
              <a:path w="533400" h="464820">
                <a:moveTo>
                  <a:pt x="410616" y="13208"/>
                </a:moveTo>
                <a:lnTo>
                  <a:pt x="345312" y="13208"/>
                </a:lnTo>
                <a:lnTo>
                  <a:pt x="391727" y="19458"/>
                </a:lnTo>
                <a:lnTo>
                  <a:pt x="433460" y="37093"/>
                </a:lnTo>
                <a:lnTo>
                  <a:pt x="468836" y="64436"/>
                </a:lnTo>
                <a:lnTo>
                  <a:pt x="496162" y="99790"/>
                </a:lnTo>
                <a:lnTo>
                  <a:pt x="513814" y="141545"/>
                </a:lnTo>
                <a:lnTo>
                  <a:pt x="520064" y="187960"/>
                </a:lnTo>
                <a:lnTo>
                  <a:pt x="513814" y="234374"/>
                </a:lnTo>
                <a:lnTo>
                  <a:pt x="496162" y="276129"/>
                </a:lnTo>
                <a:lnTo>
                  <a:pt x="468836" y="311483"/>
                </a:lnTo>
                <a:lnTo>
                  <a:pt x="433460" y="338826"/>
                </a:lnTo>
                <a:lnTo>
                  <a:pt x="391727" y="356461"/>
                </a:lnTo>
                <a:lnTo>
                  <a:pt x="345312" y="362712"/>
                </a:lnTo>
                <a:lnTo>
                  <a:pt x="411637" y="362712"/>
                </a:lnTo>
                <a:lnTo>
                  <a:pt x="426386" y="357552"/>
                </a:lnTo>
                <a:lnTo>
                  <a:pt x="460845" y="336218"/>
                </a:lnTo>
                <a:lnTo>
                  <a:pt x="489838" y="308229"/>
                </a:lnTo>
                <a:lnTo>
                  <a:pt x="503280" y="308229"/>
                </a:lnTo>
                <a:lnTo>
                  <a:pt x="500887" y="293624"/>
                </a:lnTo>
                <a:lnTo>
                  <a:pt x="514594" y="269863"/>
                </a:lnTo>
                <a:lnTo>
                  <a:pt x="524811" y="244125"/>
                </a:lnTo>
                <a:lnTo>
                  <a:pt x="531199" y="216662"/>
                </a:lnTo>
                <a:lnTo>
                  <a:pt x="533400" y="187960"/>
                </a:lnTo>
                <a:lnTo>
                  <a:pt x="526673" y="138053"/>
                </a:lnTo>
                <a:lnTo>
                  <a:pt x="507694" y="93170"/>
                </a:lnTo>
                <a:lnTo>
                  <a:pt x="478266" y="55118"/>
                </a:lnTo>
                <a:lnTo>
                  <a:pt x="440191" y="25701"/>
                </a:lnTo>
                <a:lnTo>
                  <a:pt x="410616" y="13208"/>
                </a:lnTo>
                <a:close/>
              </a:path>
              <a:path w="533400" h="464820">
                <a:moveTo>
                  <a:pt x="220725" y="194564"/>
                </a:moveTo>
                <a:lnTo>
                  <a:pt x="207518" y="194564"/>
                </a:lnTo>
                <a:lnTo>
                  <a:pt x="216069" y="236275"/>
                </a:lnTo>
                <a:lnTo>
                  <a:pt x="236215" y="272379"/>
                </a:lnTo>
                <a:lnTo>
                  <a:pt x="265865" y="300771"/>
                </a:lnTo>
                <a:lnTo>
                  <a:pt x="302928" y="319349"/>
                </a:lnTo>
                <a:lnTo>
                  <a:pt x="345312" y="326009"/>
                </a:lnTo>
                <a:lnTo>
                  <a:pt x="388930" y="318967"/>
                </a:lnTo>
                <a:lnTo>
                  <a:pt x="401094" y="312674"/>
                </a:lnTo>
                <a:lnTo>
                  <a:pt x="345312" y="312674"/>
                </a:lnTo>
                <a:lnTo>
                  <a:pt x="298253" y="303470"/>
                </a:lnTo>
                <a:lnTo>
                  <a:pt x="259349" y="278288"/>
                </a:lnTo>
                <a:lnTo>
                  <a:pt x="232281" y="240772"/>
                </a:lnTo>
                <a:lnTo>
                  <a:pt x="220725" y="194564"/>
                </a:lnTo>
                <a:close/>
              </a:path>
              <a:path w="533400" h="464820">
                <a:moveTo>
                  <a:pt x="401055" y="63246"/>
                </a:moveTo>
                <a:lnTo>
                  <a:pt x="345312" y="63246"/>
                </a:lnTo>
                <a:lnTo>
                  <a:pt x="393858" y="73052"/>
                </a:lnTo>
                <a:lnTo>
                  <a:pt x="433546" y="99790"/>
                </a:lnTo>
                <a:lnTo>
                  <a:pt x="460327" y="139434"/>
                </a:lnTo>
                <a:lnTo>
                  <a:pt x="470153" y="187960"/>
                </a:lnTo>
                <a:lnTo>
                  <a:pt x="460327" y="236485"/>
                </a:lnTo>
                <a:lnTo>
                  <a:pt x="433546" y="276129"/>
                </a:lnTo>
                <a:lnTo>
                  <a:pt x="393858" y="302867"/>
                </a:lnTo>
                <a:lnTo>
                  <a:pt x="345312" y="312674"/>
                </a:lnTo>
                <a:lnTo>
                  <a:pt x="401094" y="312674"/>
                </a:lnTo>
                <a:lnTo>
                  <a:pt x="426824" y="299361"/>
                </a:lnTo>
                <a:lnTo>
                  <a:pt x="456714" y="269471"/>
                </a:lnTo>
                <a:lnTo>
                  <a:pt x="476320" y="231577"/>
                </a:lnTo>
                <a:lnTo>
                  <a:pt x="483361" y="187960"/>
                </a:lnTo>
                <a:lnTo>
                  <a:pt x="476320" y="144390"/>
                </a:lnTo>
                <a:lnTo>
                  <a:pt x="456714" y="106503"/>
                </a:lnTo>
                <a:lnTo>
                  <a:pt x="426824" y="76595"/>
                </a:lnTo>
                <a:lnTo>
                  <a:pt x="401055" y="63246"/>
                </a:lnTo>
                <a:close/>
              </a:path>
              <a:path w="533400" h="464820">
                <a:moveTo>
                  <a:pt x="270890" y="194564"/>
                </a:moveTo>
                <a:lnTo>
                  <a:pt x="257682" y="194564"/>
                </a:lnTo>
                <a:lnTo>
                  <a:pt x="266267" y="226484"/>
                </a:lnTo>
                <a:lnTo>
                  <a:pt x="285400" y="252380"/>
                </a:lnTo>
                <a:lnTo>
                  <a:pt x="312582" y="269751"/>
                </a:lnTo>
                <a:lnTo>
                  <a:pt x="345312" y="276098"/>
                </a:lnTo>
                <a:lnTo>
                  <a:pt x="379604" y="269166"/>
                </a:lnTo>
                <a:lnTo>
                  <a:pt x="389099" y="262763"/>
                </a:lnTo>
                <a:lnTo>
                  <a:pt x="345312" y="262763"/>
                </a:lnTo>
                <a:lnTo>
                  <a:pt x="317700" y="257482"/>
                </a:lnTo>
                <a:lnTo>
                  <a:pt x="294719" y="242998"/>
                </a:lnTo>
                <a:lnTo>
                  <a:pt x="278429" y="221347"/>
                </a:lnTo>
                <a:lnTo>
                  <a:pt x="270890" y="194564"/>
                </a:lnTo>
                <a:close/>
              </a:path>
              <a:path w="533400" h="464820">
                <a:moveTo>
                  <a:pt x="388961" y="113157"/>
                </a:moveTo>
                <a:lnTo>
                  <a:pt x="345312" y="113157"/>
                </a:lnTo>
                <a:lnTo>
                  <a:pt x="374433" y="119040"/>
                </a:lnTo>
                <a:lnTo>
                  <a:pt x="398256" y="135080"/>
                </a:lnTo>
                <a:lnTo>
                  <a:pt x="414339" y="158859"/>
                </a:lnTo>
                <a:lnTo>
                  <a:pt x="420243" y="187960"/>
                </a:lnTo>
                <a:lnTo>
                  <a:pt x="414339" y="217060"/>
                </a:lnTo>
                <a:lnTo>
                  <a:pt x="398256" y="240839"/>
                </a:lnTo>
                <a:lnTo>
                  <a:pt x="374433" y="256879"/>
                </a:lnTo>
                <a:lnTo>
                  <a:pt x="345312" y="262763"/>
                </a:lnTo>
                <a:lnTo>
                  <a:pt x="389099" y="262763"/>
                </a:lnTo>
                <a:lnTo>
                  <a:pt x="407622" y="250269"/>
                </a:lnTo>
                <a:lnTo>
                  <a:pt x="426519" y="222251"/>
                </a:lnTo>
                <a:lnTo>
                  <a:pt x="433450" y="187960"/>
                </a:lnTo>
                <a:lnTo>
                  <a:pt x="426519" y="153687"/>
                </a:lnTo>
                <a:lnTo>
                  <a:pt x="407622" y="125714"/>
                </a:lnTo>
                <a:lnTo>
                  <a:pt x="388961" y="113157"/>
                </a:lnTo>
                <a:close/>
              </a:path>
              <a:path w="533400" h="464820">
                <a:moveTo>
                  <a:pt x="321436" y="194564"/>
                </a:moveTo>
                <a:lnTo>
                  <a:pt x="307848" y="194564"/>
                </a:lnTo>
                <a:lnTo>
                  <a:pt x="312416" y="207039"/>
                </a:lnTo>
                <a:lnTo>
                  <a:pt x="320770" y="217027"/>
                </a:lnTo>
                <a:lnTo>
                  <a:pt x="332029" y="223656"/>
                </a:lnTo>
                <a:lnTo>
                  <a:pt x="345312" y="226060"/>
                </a:lnTo>
                <a:lnTo>
                  <a:pt x="360160" y="223053"/>
                </a:lnTo>
                <a:lnTo>
                  <a:pt x="372268" y="214868"/>
                </a:lnTo>
                <a:lnTo>
                  <a:pt x="373626" y="212852"/>
                </a:lnTo>
                <a:lnTo>
                  <a:pt x="345312" y="212852"/>
                </a:lnTo>
                <a:lnTo>
                  <a:pt x="337224" y="211458"/>
                </a:lnTo>
                <a:lnTo>
                  <a:pt x="330231" y="207613"/>
                </a:lnTo>
                <a:lnTo>
                  <a:pt x="324810" y="201814"/>
                </a:lnTo>
                <a:lnTo>
                  <a:pt x="321436" y="194564"/>
                </a:lnTo>
                <a:close/>
              </a:path>
              <a:path w="533400" h="464820">
                <a:moveTo>
                  <a:pt x="69342" y="156972"/>
                </a:moveTo>
                <a:lnTo>
                  <a:pt x="4572" y="156972"/>
                </a:lnTo>
                <a:lnTo>
                  <a:pt x="2158" y="158496"/>
                </a:lnTo>
                <a:lnTo>
                  <a:pt x="1143" y="160909"/>
                </a:lnTo>
                <a:lnTo>
                  <a:pt x="0" y="163068"/>
                </a:lnTo>
                <a:lnTo>
                  <a:pt x="380" y="165989"/>
                </a:lnTo>
                <a:lnTo>
                  <a:pt x="2031" y="167894"/>
                </a:lnTo>
                <a:lnTo>
                  <a:pt x="18923" y="187960"/>
                </a:lnTo>
                <a:lnTo>
                  <a:pt x="2031" y="208026"/>
                </a:lnTo>
                <a:lnTo>
                  <a:pt x="380" y="210058"/>
                </a:lnTo>
                <a:lnTo>
                  <a:pt x="180" y="211458"/>
                </a:lnTo>
                <a:lnTo>
                  <a:pt x="63" y="212852"/>
                </a:lnTo>
                <a:lnTo>
                  <a:pt x="1143" y="215011"/>
                </a:lnTo>
                <a:lnTo>
                  <a:pt x="2158" y="217424"/>
                </a:lnTo>
                <a:lnTo>
                  <a:pt x="4572" y="218948"/>
                </a:lnTo>
                <a:lnTo>
                  <a:pt x="69342" y="218948"/>
                </a:lnTo>
                <a:lnTo>
                  <a:pt x="71120" y="218059"/>
                </a:lnTo>
                <a:lnTo>
                  <a:pt x="72389" y="216662"/>
                </a:lnTo>
                <a:lnTo>
                  <a:pt x="81660" y="205613"/>
                </a:lnTo>
                <a:lnTo>
                  <a:pt x="21335" y="205613"/>
                </a:lnTo>
                <a:lnTo>
                  <a:pt x="30733" y="194564"/>
                </a:lnTo>
                <a:lnTo>
                  <a:pt x="348996" y="194564"/>
                </a:lnTo>
                <a:lnTo>
                  <a:pt x="352044" y="191643"/>
                </a:lnTo>
                <a:lnTo>
                  <a:pt x="352044" y="184277"/>
                </a:lnTo>
                <a:lnTo>
                  <a:pt x="348996" y="181356"/>
                </a:lnTo>
                <a:lnTo>
                  <a:pt x="30733" y="181356"/>
                </a:lnTo>
                <a:lnTo>
                  <a:pt x="21335" y="170307"/>
                </a:lnTo>
                <a:lnTo>
                  <a:pt x="81615" y="170307"/>
                </a:lnTo>
                <a:lnTo>
                  <a:pt x="71120" y="157861"/>
                </a:lnTo>
                <a:lnTo>
                  <a:pt x="69342" y="156972"/>
                </a:lnTo>
                <a:close/>
              </a:path>
              <a:path w="533400" h="464820">
                <a:moveTo>
                  <a:pt x="373626" y="163068"/>
                </a:moveTo>
                <a:lnTo>
                  <a:pt x="345312" y="163068"/>
                </a:lnTo>
                <a:lnTo>
                  <a:pt x="354988" y="165028"/>
                </a:lnTo>
                <a:lnTo>
                  <a:pt x="362902" y="170370"/>
                </a:lnTo>
                <a:lnTo>
                  <a:pt x="368244" y="178284"/>
                </a:lnTo>
                <a:lnTo>
                  <a:pt x="370204" y="187960"/>
                </a:lnTo>
                <a:lnTo>
                  <a:pt x="368244" y="197635"/>
                </a:lnTo>
                <a:lnTo>
                  <a:pt x="362902" y="205549"/>
                </a:lnTo>
                <a:lnTo>
                  <a:pt x="354988" y="210891"/>
                </a:lnTo>
                <a:lnTo>
                  <a:pt x="345312" y="212852"/>
                </a:lnTo>
                <a:lnTo>
                  <a:pt x="373626" y="212852"/>
                </a:lnTo>
                <a:lnTo>
                  <a:pt x="380424" y="202753"/>
                </a:lnTo>
                <a:lnTo>
                  <a:pt x="383412" y="187960"/>
                </a:lnTo>
                <a:lnTo>
                  <a:pt x="380424" y="173166"/>
                </a:lnTo>
                <a:lnTo>
                  <a:pt x="373626" y="163068"/>
                </a:lnTo>
                <a:close/>
              </a:path>
              <a:path w="533400" h="464820">
                <a:moveTo>
                  <a:pt x="90931" y="194564"/>
                </a:moveTo>
                <a:lnTo>
                  <a:pt x="73532" y="194564"/>
                </a:lnTo>
                <a:lnTo>
                  <a:pt x="64261" y="205613"/>
                </a:lnTo>
                <a:lnTo>
                  <a:pt x="81660" y="205613"/>
                </a:lnTo>
                <a:lnTo>
                  <a:pt x="90931" y="194564"/>
                </a:lnTo>
                <a:close/>
              </a:path>
              <a:path w="533400" h="464820">
                <a:moveTo>
                  <a:pt x="81615" y="170307"/>
                </a:moveTo>
                <a:lnTo>
                  <a:pt x="64261" y="170307"/>
                </a:lnTo>
                <a:lnTo>
                  <a:pt x="73532" y="181356"/>
                </a:lnTo>
                <a:lnTo>
                  <a:pt x="90931" y="181356"/>
                </a:lnTo>
                <a:lnTo>
                  <a:pt x="81615" y="170307"/>
                </a:lnTo>
                <a:close/>
              </a:path>
              <a:path w="533400" h="464820">
                <a:moveTo>
                  <a:pt x="345312" y="0"/>
                </a:moveTo>
                <a:lnTo>
                  <a:pt x="296403" y="6448"/>
                </a:lnTo>
                <a:lnTo>
                  <a:pt x="252278" y="24666"/>
                </a:lnTo>
                <a:lnTo>
                  <a:pt x="214629" y="52959"/>
                </a:lnTo>
                <a:lnTo>
                  <a:pt x="185151" y="89633"/>
                </a:lnTo>
                <a:lnTo>
                  <a:pt x="165537" y="132997"/>
                </a:lnTo>
                <a:lnTo>
                  <a:pt x="157479" y="181356"/>
                </a:lnTo>
                <a:lnTo>
                  <a:pt x="170687" y="181356"/>
                </a:lnTo>
                <a:lnTo>
                  <a:pt x="178322" y="136489"/>
                </a:lnTo>
                <a:lnTo>
                  <a:pt x="196628" y="96275"/>
                </a:lnTo>
                <a:lnTo>
                  <a:pt x="224043" y="62277"/>
                </a:lnTo>
                <a:lnTo>
                  <a:pt x="259004" y="36058"/>
                </a:lnTo>
                <a:lnTo>
                  <a:pt x="299948" y="19181"/>
                </a:lnTo>
                <a:lnTo>
                  <a:pt x="345312" y="13208"/>
                </a:lnTo>
                <a:lnTo>
                  <a:pt x="410616" y="13208"/>
                </a:lnTo>
                <a:lnTo>
                  <a:pt x="395272" y="6726"/>
                </a:lnTo>
                <a:lnTo>
                  <a:pt x="345312" y="0"/>
                </a:lnTo>
                <a:close/>
              </a:path>
              <a:path w="533400" h="464820">
                <a:moveTo>
                  <a:pt x="345312" y="49911"/>
                </a:moveTo>
                <a:lnTo>
                  <a:pt x="302928" y="56570"/>
                </a:lnTo>
                <a:lnTo>
                  <a:pt x="265865" y="75148"/>
                </a:lnTo>
                <a:lnTo>
                  <a:pt x="236215" y="103540"/>
                </a:lnTo>
                <a:lnTo>
                  <a:pt x="216069" y="139644"/>
                </a:lnTo>
                <a:lnTo>
                  <a:pt x="207518" y="181356"/>
                </a:lnTo>
                <a:lnTo>
                  <a:pt x="220725" y="181356"/>
                </a:lnTo>
                <a:lnTo>
                  <a:pt x="232281" y="135147"/>
                </a:lnTo>
                <a:lnTo>
                  <a:pt x="259349" y="97631"/>
                </a:lnTo>
                <a:lnTo>
                  <a:pt x="298253" y="72449"/>
                </a:lnTo>
                <a:lnTo>
                  <a:pt x="345312" y="63246"/>
                </a:lnTo>
                <a:lnTo>
                  <a:pt x="401055" y="63246"/>
                </a:lnTo>
                <a:lnTo>
                  <a:pt x="388930" y="56965"/>
                </a:lnTo>
                <a:lnTo>
                  <a:pt x="345312" y="49911"/>
                </a:lnTo>
                <a:close/>
              </a:path>
              <a:path w="533400" h="464820">
                <a:moveTo>
                  <a:pt x="345312" y="99949"/>
                </a:moveTo>
                <a:lnTo>
                  <a:pt x="312582" y="106275"/>
                </a:lnTo>
                <a:lnTo>
                  <a:pt x="285400" y="123602"/>
                </a:lnTo>
                <a:lnTo>
                  <a:pt x="266267" y="149455"/>
                </a:lnTo>
                <a:lnTo>
                  <a:pt x="257682" y="181356"/>
                </a:lnTo>
                <a:lnTo>
                  <a:pt x="270890" y="181356"/>
                </a:lnTo>
                <a:lnTo>
                  <a:pt x="278429" y="154572"/>
                </a:lnTo>
                <a:lnTo>
                  <a:pt x="294719" y="132921"/>
                </a:lnTo>
                <a:lnTo>
                  <a:pt x="317700" y="118437"/>
                </a:lnTo>
                <a:lnTo>
                  <a:pt x="345312" y="113157"/>
                </a:lnTo>
                <a:lnTo>
                  <a:pt x="388961" y="113157"/>
                </a:lnTo>
                <a:lnTo>
                  <a:pt x="379604" y="106860"/>
                </a:lnTo>
                <a:lnTo>
                  <a:pt x="345312" y="99949"/>
                </a:lnTo>
                <a:close/>
              </a:path>
              <a:path w="533400" h="464820">
                <a:moveTo>
                  <a:pt x="345312" y="149860"/>
                </a:moveTo>
                <a:lnTo>
                  <a:pt x="332029" y="152263"/>
                </a:lnTo>
                <a:lnTo>
                  <a:pt x="320770" y="158892"/>
                </a:lnTo>
                <a:lnTo>
                  <a:pt x="312416" y="168880"/>
                </a:lnTo>
                <a:lnTo>
                  <a:pt x="307848" y="181356"/>
                </a:lnTo>
                <a:lnTo>
                  <a:pt x="321436" y="181356"/>
                </a:lnTo>
                <a:lnTo>
                  <a:pt x="324810" y="174105"/>
                </a:lnTo>
                <a:lnTo>
                  <a:pt x="330231" y="168306"/>
                </a:lnTo>
                <a:lnTo>
                  <a:pt x="337224" y="164461"/>
                </a:lnTo>
                <a:lnTo>
                  <a:pt x="345312" y="163068"/>
                </a:lnTo>
                <a:lnTo>
                  <a:pt x="373626" y="163068"/>
                </a:lnTo>
                <a:lnTo>
                  <a:pt x="372268" y="161051"/>
                </a:lnTo>
                <a:lnTo>
                  <a:pt x="360160" y="152866"/>
                </a:lnTo>
                <a:lnTo>
                  <a:pt x="345312" y="149860"/>
                </a:lnTo>
                <a:close/>
              </a:path>
            </a:pathLst>
          </a:custGeom>
          <a:solidFill>
            <a:srgbClr val="F9F9F9"/>
          </a:solidFill>
        </p:spPr>
        <p:txBody>
          <a:bodyPr wrap="square" lIns="0" tIns="0" rIns="0" bIns="0" rtlCol="0"/>
          <a:lstStyle/>
          <a:p>
            <a:endParaRPr/>
          </a:p>
        </p:txBody>
      </p:sp>
      <p:sp>
        <p:nvSpPr>
          <p:cNvPr id="30" name="object 30"/>
          <p:cNvSpPr/>
          <p:nvPr/>
        </p:nvSpPr>
        <p:spPr>
          <a:xfrm>
            <a:off x="10441685" y="4504182"/>
            <a:ext cx="143510" cy="143510"/>
          </a:xfrm>
          <a:custGeom>
            <a:avLst/>
            <a:gdLst/>
            <a:ahLst/>
            <a:cxnLst/>
            <a:rect l="l" t="t" r="r" b="b"/>
            <a:pathLst>
              <a:path w="143509" h="143510">
                <a:moveTo>
                  <a:pt x="71628" y="0"/>
                </a:moveTo>
                <a:lnTo>
                  <a:pt x="43773" y="5637"/>
                </a:lnTo>
                <a:lnTo>
                  <a:pt x="21002" y="21002"/>
                </a:lnTo>
                <a:lnTo>
                  <a:pt x="5637" y="43773"/>
                </a:lnTo>
                <a:lnTo>
                  <a:pt x="0" y="71628"/>
                </a:lnTo>
                <a:lnTo>
                  <a:pt x="5637" y="99482"/>
                </a:lnTo>
                <a:lnTo>
                  <a:pt x="21002" y="122253"/>
                </a:lnTo>
                <a:lnTo>
                  <a:pt x="43773" y="137618"/>
                </a:lnTo>
                <a:lnTo>
                  <a:pt x="71628" y="143256"/>
                </a:lnTo>
                <a:lnTo>
                  <a:pt x="99482" y="137618"/>
                </a:lnTo>
                <a:lnTo>
                  <a:pt x="122253" y="122253"/>
                </a:lnTo>
                <a:lnTo>
                  <a:pt x="137618" y="99482"/>
                </a:lnTo>
                <a:lnTo>
                  <a:pt x="143256" y="71628"/>
                </a:lnTo>
                <a:lnTo>
                  <a:pt x="137618" y="43773"/>
                </a:lnTo>
                <a:lnTo>
                  <a:pt x="122253" y="21002"/>
                </a:lnTo>
                <a:lnTo>
                  <a:pt x="99482" y="5637"/>
                </a:lnTo>
                <a:lnTo>
                  <a:pt x="71628" y="0"/>
                </a:lnTo>
                <a:close/>
              </a:path>
            </a:pathLst>
          </a:custGeom>
          <a:solidFill>
            <a:srgbClr val="1D9ED2"/>
          </a:solidFill>
        </p:spPr>
        <p:txBody>
          <a:bodyPr wrap="square" lIns="0" tIns="0" rIns="0" bIns="0" rtlCol="0"/>
          <a:lstStyle/>
          <a:p>
            <a:endParaRPr/>
          </a:p>
        </p:txBody>
      </p:sp>
      <p:sp>
        <p:nvSpPr>
          <p:cNvPr id="31" name="object 31"/>
          <p:cNvSpPr/>
          <p:nvPr/>
        </p:nvSpPr>
        <p:spPr>
          <a:xfrm>
            <a:off x="10441685" y="4504182"/>
            <a:ext cx="143510" cy="143510"/>
          </a:xfrm>
          <a:custGeom>
            <a:avLst/>
            <a:gdLst/>
            <a:ahLst/>
            <a:cxnLst/>
            <a:rect l="l" t="t" r="r" b="b"/>
            <a:pathLst>
              <a:path w="143509" h="143510">
                <a:moveTo>
                  <a:pt x="0" y="71628"/>
                </a:moveTo>
                <a:lnTo>
                  <a:pt x="5637" y="43773"/>
                </a:lnTo>
                <a:lnTo>
                  <a:pt x="21002" y="21002"/>
                </a:lnTo>
                <a:lnTo>
                  <a:pt x="43773" y="5637"/>
                </a:lnTo>
                <a:lnTo>
                  <a:pt x="71628" y="0"/>
                </a:lnTo>
                <a:lnTo>
                  <a:pt x="99482" y="5637"/>
                </a:lnTo>
                <a:lnTo>
                  <a:pt x="122253" y="21002"/>
                </a:lnTo>
                <a:lnTo>
                  <a:pt x="137618" y="43773"/>
                </a:lnTo>
                <a:lnTo>
                  <a:pt x="143256" y="71628"/>
                </a:lnTo>
                <a:lnTo>
                  <a:pt x="137618" y="99482"/>
                </a:lnTo>
                <a:lnTo>
                  <a:pt x="122253" y="122253"/>
                </a:lnTo>
                <a:lnTo>
                  <a:pt x="99482" y="137618"/>
                </a:lnTo>
                <a:lnTo>
                  <a:pt x="71628" y="143256"/>
                </a:lnTo>
                <a:lnTo>
                  <a:pt x="43773" y="137618"/>
                </a:lnTo>
                <a:lnTo>
                  <a:pt x="21002" y="122253"/>
                </a:lnTo>
                <a:lnTo>
                  <a:pt x="5637" y="99482"/>
                </a:lnTo>
                <a:lnTo>
                  <a:pt x="0" y="71628"/>
                </a:lnTo>
                <a:close/>
              </a:path>
            </a:pathLst>
          </a:custGeom>
          <a:ln w="19812">
            <a:solidFill>
              <a:srgbClr val="F9F9F9"/>
            </a:solidFill>
          </a:ln>
        </p:spPr>
        <p:txBody>
          <a:bodyPr wrap="square" lIns="0" tIns="0" rIns="0" bIns="0" rtlCol="0"/>
          <a:lstStyle/>
          <a:p>
            <a:endParaRPr/>
          </a:p>
        </p:txBody>
      </p:sp>
      <p:sp>
        <p:nvSpPr>
          <p:cNvPr id="32" name="object 32"/>
          <p:cNvSpPr/>
          <p:nvPr/>
        </p:nvSpPr>
        <p:spPr>
          <a:xfrm>
            <a:off x="8098535" y="5115052"/>
            <a:ext cx="481965" cy="467359"/>
          </a:xfrm>
          <a:custGeom>
            <a:avLst/>
            <a:gdLst/>
            <a:ahLst/>
            <a:cxnLst/>
            <a:rect l="l" t="t" r="r" b="b"/>
            <a:pathLst>
              <a:path w="481965" h="467360">
                <a:moveTo>
                  <a:pt x="290830" y="455930"/>
                </a:moveTo>
                <a:lnTo>
                  <a:pt x="237109" y="455930"/>
                </a:lnTo>
                <a:lnTo>
                  <a:pt x="239903" y="461010"/>
                </a:lnTo>
                <a:lnTo>
                  <a:pt x="243078" y="464820"/>
                </a:lnTo>
                <a:lnTo>
                  <a:pt x="248793" y="467360"/>
                </a:lnTo>
                <a:lnTo>
                  <a:pt x="258445" y="467360"/>
                </a:lnTo>
                <a:lnTo>
                  <a:pt x="283464" y="458470"/>
                </a:lnTo>
                <a:lnTo>
                  <a:pt x="290830" y="455930"/>
                </a:lnTo>
                <a:close/>
              </a:path>
              <a:path w="481965" h="467360">
                <a:moveTo>
                  <a:pt x="321614" y="425450"/>
                </a:moveTo>
                <a:lnTo>
                  <a:pt x="172085" y="425450"/>
                </a:lnTo>
                <a:lnTo>
                  <a:pt x="176530" y="430530"/>
                </a:lnTo>
                <a:lnTo>
                  <a:pt x="175895" y="434340"/>
                </a:lnTo>
                <a:lnTo>
                  <a:pt x="175260" y="436880"/>
                </a:lnTo>
                <a:lnTo>
                  <a:pt x="175641" y="439420"/>
                </a:lnTo>
                <a:lnTo>
                  <a:pt x="176657" y="443230"/>
                </a:lnTo>
                <a:lnTo>
                  <a:pt x="178181" y="447040"/>
                </a:lnTo>
                <a:lnTo>
                  <a:pt x="181483" y="450850"/>
                </a:lnTo>
                <a:lnTo>
                  <a:pt x="207772" y="463550"/>
                </a:lnTo>
                <a:lnTo>
                  <a:pt x="210058" y="464820"/>
                </a:lnTo>
                <a:lnTo>
                  <a:pt x="220472" y="464820"/>
                </a:lnTo>
                <a:lnTo>
                  <a:pt x="225552" y="463550"/>
                </a:lnTo>
                <a:lnTo>
                  <a:pt x="231267" y="455930"/>
                </a:lnTo>
                <a:lnTo>
                  <a:pt x="290830" y="455930"/>
                </a:lnTo>
                <a:lnTo>
                  <a:pt x="295783" y="448310"/>
                </a:lnTo>
                <a:lnTo>
                  <a:pt x="295148" y="440690"/>
                </a:lnTo>
                <a:lnTo>
                  <a:pt x="294894" y="436880"/>
                </a:lnTo>
                <a:lnTo>
                  <a:pt x="299085" y="433070"/>
                </a:lnTo>
                <a:lnTo>
                  <a:pt x="315044" y="433070"/>
                </a:lnTo>
                <a:lnTo>
                  <a:pt x="319278" y="430530"/>
                </a:lnTo>
                <a:lnTo>
                  <a:pt x="321614" y="425450"/>
                </a:lnTo>
                <a:close/>
              </a:path>
              <a:path w="481965" h="467360">
                <a:moveTo>
                  <a:pt x="315044" y="433070"/>
                </a:moveTo>
                <a:lnTo>
                  <a:pt x="299085" y="433070"/>
                </a:lnTo>
                <a:lnTo>
                  <a:pt x="303275" y="434340"/>
                </a:lnTo>
                <a:lnTo>
                  <a:pt x="312928" y="434340"/>
                </a:lnTo>
                <a:lnTo>
                  <a:pt x="315044" y="433070"/>
                </a:lnTo>
                <a:close/>
              </a:path>
              <a:path w="481965" h="467360">
                <a:moveTo>
                  <a:pt x="175260" y="306070"/>
                </a:moveTo>
                <a:lnTo>
                  <a:pt x="165608" y="306070"/>
                </a:lnTo>
                <a:lnTo>
                  <a:pt x="159004" y="309880"/>
                </a:lnTo>
                <a:lnTo>
                  <a:pt x="156210" y="316230"/>
                </a:lnTo>
                <a:lnTo>
                  <a:pt x="145542" y="337820"/>
                </a:lnTo>
                <a:lnTo>
                  <a:pt x="143637" y="342900"/>
                </a:lnTo>
                <a:lnTo>
                  <a:pt x="143383" y="347980"/>
                </a:lnTo>
                <a:lnTo>
                  <a:pt x="144907" y="351790"/>
                </a:lnTo>
                <a:lnTo>
                  <a:pt x="146050" y="354330"/>
                </a:lnTo>
                <a:lnTo>
                  <a:pt x="147700" y="356870"/>
                </a:lnTo>
                <a:lnTo>
                  <a:pt x="152400" y="361950"/>
                </a:lnTo>
                <a:lnTo>
                  <a:pt x="151892" y="368300"/>
                </a:lnTo>
                <a:lnTo>
                  <a:pt x="148590" y="370840"/>
                </a:lnTo>
                <a:lnTo>
                  <a:pt x="142240" y="374650"/>
                </a:lnTo>
                <a:lnTo>
                  <a:pt x="139446" y="383540"/>
                </a:lnTo>
                <a:lnTo>
                  <a:pt x="152781" y="421640"/>
                </a:lnTo>
                <a:lnTo>
                  <a:pt x="160400" y="426720"/>
                </a:lnTo>
                <a:lnTo>
                  <a:pt x="168148" y="426720"/>
                </a:lnTo>
                <a:lnTo>
                  <a:pt x="172085" y="425450"/>
                </a:lnTo>
                <a:lnTo>
                  <a:pt x="321614" y="425450"/>
                </a:lnTo>
                <a:lnTo>
                  <a:pt x="332867" y="401320"/>
                </a:lnTo>
                <a:lnTo>
                  <a:pt x="334772" y="397510"/>
                </a:lnTo>
                <a:lnTo>
                  <a:pt x="335153" y="392430"/>
                </a:lnTo>
                <a:lnTo>
                  <a:pt x="333375" y="388620"/>
                </a:lnTo>
                <a:lnTo>
                  <a:pt x="332359" y="384810"/>
                </a:lnTo>
                <a:lnTo>
                  <a:pt x="330708" y="382270"/>
                </a:lnTo>
                <a:lnTo>
                  <a:pt x="328422" y="381000"/>
                </a:lnTo>
                <a:lnTo>
                  <a:pt x="325374" y="378460"/>
                </a:lnTo>
                <a:lnTo>
                  <a:pt x="326009" y="372110"/>
                </a:lnTo>
                <a:lnTo>
                  <a:pt x="329819" y="369570"/>
                </a:lnTo>
                <a:lnTo>
                  <a:pt x="336169" y="364490"/>
                </a:lnTo>
                <a:lnTo>
                  <a:pt x="338836" y="355600"/>
                </a:lnTo>
                <a:lnTo>
                  <a:pt x="336296" y="347980"/>
                </a:lnTo>
                <a:lnTo>
                  <a:pt x="328168" y="325120"/>
                </a:lnTo>
                <a:lnTo>
                  <a:pt x="325500" y="318770"/>
                </a:lnTo>
                <a:lnTo>
                  <a:pt x="319709" y="313690"/>
                </a:lnTo>
                <a:lnTo>
                  <a:pt x="303657" y="313690"/>
                </a:lnTo>
                <a:lnTo>
                  <a:pt x="302641" y="311150"/>
                </a:lnTo>
                <a:lnTo>
                  <a:pt x="301371" y="309880"/>
                </a:lnTo>
                <a:lnTo>
                  <a:pt x="300609" y="308610"/>
                </a:lnTo>
                <a:lnTo>
                  <a:pt x="300863" y="307340"/>
                </a:lnTo>
                <a:lnTo>
                  <a:pt x="178689" y="307340"/>
                </a:lnTo>
                <a:lnTo>
                  <a:pt x="175260" y="306070"/>
                </a:lnTo>
                <a:close/>
              </a:path>
              <a:path w="481965" h="467360">
                <a:moveTo>
                  <a:pt x="420243" y="303530"/>
                </a:moveTo>
                <a:lnTo>
                  <a:pt x="348361" y="303530"/>
                </a:lnTo>
                <a:lnTo>
                  <a:pt x="354203" y="306070"/>
                </a:lnTo>
                <a:lnTo>
                  <a:pt x="356108" y="312420"/>
                </a:lnTo>
                <a:lnTo>
                  <a:pt x="357632" y="314960"/>
                </a:lnTo>
                <a:lnTo>
                  <a:pt x="359664" y="316230"/>
                </a:lnTo>
                <a:lnTo>
                  <a:pt x="363220" y="320040"/>
                </a:lnTo>
                <a:lnTo>
                  <a:pt x="367792" y="322580"/>
                </a:lnTo>
                <a:lnTo>
                  <a:pt x="404622" y="322580"/>
                </a:lnTo>
                <a:lnTo>
                  <a:pt x="411861" y="316230"/>
                </a:lnTo>
                <a:lnTo>
                  <a:pt x="413893" y="308610"/>
                </a:lnTo>
                <a:lnTo>
                  <a:pt x="414909" y="306070"/>
                </a:lnTo>
                <a:lnTo>
                  <a:pt x="420243" y="303530"/>
                </a:lnTo>
                <a:close/>
              </a:path>
              <a:path w="481965" h="467360">
                <a:moveTo>
                  <a:pt x="318262" y="312420"/>
                </a:moveTo>
                <a:lnTo>
                  <a:pt x="310515" y="313690"/>
                </a:lnTo>
                <a:lnTo>
                  <a:pt x="319709" y="313690"/>
                </a:lnTo>
                <a:lnTo>
                  <a:pt x="318262" y="312420"/>
                </a:lnTo>
                <a:close/>
              </a:path>
              <a:path w="481965" h="467360">
                <a:moveTo>
                  <a:pt x="229362" y="271780"/>
                </a:moveTo>
                <a:lnTo>
                  <a:pt x="219583" y="271780"/>
                </a:lnTo>
                <a:lnTo>
                  <a:pt x="194564" y="280670"/>
                </a:lnTo>
                <a:lnTo>
                  <a:pt x="187071" y="283210"/>
                </a:lnTo>
                <a:lnTo>
                  <a:pt x="182245" y="290830"/>
                </a:lnTo>
                <a:lnTo>
                  <a:pt x="182753" y="298450"/>
                </a:lnTo>
                <a:lnTo>
                  <a:pt x="183007" y="303530"/>
                </a:lnTo>
                <a:lnTo>
                  <a:pt x="178689" y="307340"/>
                </a:lnTo>
                <a:lnTo>
                  <a:pt x="300863" y="307340"/>
                </a:lnTo>
                <a:lnTo>
                  <a:pt x="301879" y="302260"/>
                </a:lnTo>
                <a:lnTo>
                  <a:pt x="301498" y="299720"/>
                </a:lnTo>
                <a:lnTo>
                  <a:pt x="286035" y="283210"/>
                </a:lnTo>
                <a:lnTo>
                  <a:pt x="245872" y="283210"/>
                </a:lnTo>
                <a:lnTo>
                  <a:pt x="240284" y="281940"/>
                </a:lnTo>
                <a:lnTo>
                  <a:pt x="238125" y="279400"/>
                </a:lnTo>
                <a:lnTo>
                  <a:pt x="234950" y="274320"/>
                </a:lnTo>
                <a:lnTo>
                  <a:pt x="229362" y="271780"/>
                </a:lnTo>
                <a:close/>
              </a:path>
              <a:path w="481965" h="467360">
                <a:moveTo>
                  <a:pt x="342138" y="140970"/>
                </a:moveTo>
                <a:lnTo>
                  <a:pt x="331343" y="140970"/>
                </a:lnTo>
                <a:lnTo>
                  <a:pt x="326771" y="142240"/>
                </a:lnTo>
                <a:lnTo>
                  <a:pt x="323469" y="146050"/>
                </a:lnTo>
                <a:lnTo>
                  <a:pt x="306070" y="162560"/>
                </a:lnTo>
                <a:lnTo>
                  <a:pt x="300482" y="168910"/>
                </a:lnTo>
                <a:lnTo>
                  <a:pt x="299339" y="177800"/>
                </a:lnTo>
                <a:lnTo>
                  <a:pt x="303275" y="184150"/>
                </a:lnTo>
                <a:lnTo>
                  <a:pt x="305435" y="187960"/>
                </a:lnTo>
                <a:lnTo>
                  <a:pt x="302895" y="194310"/>
                </a:lnTo>
                <a:lnTo>
                  <a:pt x="298958" y="194310"/>
                </a:lnTo>
                <a:lnTo>
                  <a:pt x="291592" y="196850"/>
                </a:lnTo>
                <a:lnTo>
                  <a:pt x="285369" y="204470"/>
                </a:lnTo>
                <a:lnTo>
                  <a:pt x="285369" y="241300"/>
                </a:lnTo>
                <a:lnTo>
                  <a:pt x="287909" y="245110"/>
                </a:lnTo>
                <a:lnTo>
                  <a:pt x="291465" y="248920"/>
                </a:lnTo>
                <a:lnTo>
                  <a:pt x="293497" y="251460"/>
                </a:lnTo>
                <a:lnTo>
                  <a:pt x="296545" y="252730"/>
                </a:lnTo>
                <a:lnTo>
                  <a:pt x="299339" y="252730"/>
                </a:lnTo>
                <a:lnTo>
                  <a:pt x="302514" y="254000"/>
                </a:lnTo>
                <a:lnTo>
                  <a:pt x="305181" y="260350"/>
                </a:lnTo>
                <a:lnTo>
                  <a:pt x="299466" y="270510"/>
                </a:lnTo>
                <a:lnTo>
                  <a:pt x="300609" y="279400"/>
                </a:lnTo>
                <a:lnTo>
                  <a:pt x="306324" y="285750"/>
                </a:lnTo>
                <a:lnTo>
                  <a:pt x="323596" y="302260"/>
                </a:lnTo>
                <a:lnTo>
                  <a:pt x="326898" y="306070"/>
                </a:lnTo>
                <a:lnTo>
                  <a:pt x="331470" y="307340"/>
                </a:lnTo>
                <a:lnTo>
                  <a:pt x="342265" y="307340"/>
                </a:lnTo>
                <a:lnTo>
                  <a:pt x="344805" y="306070"/>
                </a:lnTo>
                <a:lnTo>
                  <a:pt x="348361" y="303530"/>
                </a:lnTo>
                <a:lnTo>
                  <a:pt x="445071" y="303530"/>
                </a:lnTo>
                <a:lnTo>
                  <a:pt x="468503" y="280670"/>
                </a:lnTo>
                <a:lnTo>
                  <a:pt x="469773" y="270510"/>
                </a:lnTo>
                <a:lnTo>
                  <a:pt x="467487" y="266700"/>
                </a:lnTo>
                <a:lnTo>
                  <a:pt x="384810" y="266700"/>
                </a:lnTo>
                <a:lnTo>
                  <a:pt x="376483" y="265430"/>
                </a:lnTo>
                <a:lnTo>
                  <a:pt x="345622" y="240030"/>
                </a:lnTo>
                <a:lnTo>
                  <a:pt x="342550" y="224790"/>
                </a:lnTo>
                <a:lnTo>
                  <a:pt x="345622" y="208280"/>
                </a:lnTo>
                <a:lnTo>
                  <a:pt x="376483" y="182880"/>
                </a:lnTo>
                <a:lnTo>
                  <a:pt x="384810" y="181610"/>
                </a:lnTo>
                <a:lnTo>
                  <a:pt x="467613" y="181610"/>
                </a:lnTo>
                <a:lnTo>
                  <a:pt x="469900" y="177800"/>
                </a:lnTo>
                <a:lnTo>
                  <a:pt x="468630" y="168910"/>
                </a:lnTo>
                <a:lnTo>
                  <a:pt x="463169" y="162560"/>
                </a:lnTo>
                <a:lnTo>
                  <a:pt x="445770" y="146050"/>
                </a:lnTo>
                <a:lnTo>
                  <a:pt x="444711" y="144780"/>
                </a:lnTo>
                <a:lnTo>
                  <a:pt x="347980" y="144780"/>
                </a:lnTo>
                <a:lnTo>
                  <a:pt x="344678" y="142240"/>
                </a:lnTo>
                <a:lnTo>
                  <a:pt x="342138" y="140970"/>
                </a:lnTo>
                <a:close/>
              </a:path>
              <a:path w="481965" h="467360">
                <a:moveTo>
                  <a:pt x="445071" y="303530"/>
                </a:moveTo>
                <a:lnTo>
                  <a:pt x="420243" y="303530"/>
                </a:lnTo>
                <a:lnTo>
                  <a:pt x="424561" y="306070"/>
                </a:lnTo>
                <a:lnTo>
                  <a:pt x="426974" y="307340"/>
                </a:lnTo>
                <a:lnTo>
                  <a:pt x="437896" y="307340"/>
                </a:lnTo>
                <a:lnTo>
                  <a:pt x="442468" y="306070"/>
                </a:lnTo>
                <a:lnTo>
                  <a:pt x="445071" y="303530"/>
                </a:lnTo>
                <a:close/>
              </a:path>
              <a:path w="481965" h="467360">
                <a:moveTo>
                  <a:pt x="267081" y="274320"/>
                </a:moveTo>
                <a:lnTo>
                  <a:pt x="256667" y="274320"/>
                </a:lnTo>
                <a:lnTo>
                  <a:pt x="251587" y="275590"/>
                </a:lnTo>
                <a:lnTo>
                  <a:pt x="248412" y="279400"/>
                </a:lnTo>
                <a:lnTo>
                  <a:pt x="245872" y="283210"/>
                </a:lnTo>
                <a:lnTo>
                  <a:pt x="286035" y="283210"/>
                </a:lnTo>
                <a:lnTo>
                  <a:pt x="269367" y="275590"/>
                </a:lnTo>
                <a:lnTo>
                  <a:pt x="267081" y="274320"/>
                </a:lnTo>
                <a:close/>
              </a:path>
              <a:path w="481965" h="467360">
                <a:moveTo>
                  <a:pt x="192024" y="251460"/>
                </a:moveTo>
                <a:lnTo>
                  <a:pt x="87249" y="251460"/>
                </a:lnTo>
                <a:lnTo>
                  <a:pt x="98298" y="256540"/>
                </a:lnTo>
                <a:lnTo>
                  <a:pt x="100203" y="261620"/>
                </a:lnTo>
                <a:lnTo>
                  <a:pt x="101092" y="265430"/>
                </a:lnTo>
                <a:lnTo>
                  <a:pt x="103250" y="269240"/>
                </a:lnTo>
                <a:lnTo>
                  <a:pt x="105918" y="271780"/>
                </a:lnTo>
                <a:lnTo>
                  <a:pt x="110363" y="276860"/>
                </a:lnTo>
                <a:lnTo>
                  <a:pt x="116205" y="279400"/>
                </a:lnTo>
                <a:lnTo>
                  <a:pt x="157988" y="279400"/>
                </a:lnTo>
                <a:lnTo>
                  <a:pt x="181864" y="255270"/>
                </a:lnTo>
                <a:lnTo>
                  <a:pt x="192024" y="251460"/>
                </a:lnTo>
                <a:close/>
              </a:path>
              <a:path w="481965" h="467360">
                <a:moveTo>
                  <a:pt x="467613" y="181610"/>
                </a:moveTo>
                <a:lnTo>
                  <a:pt x="384810" y="181610"/>
                </a:lnTo>
                <a:lnTo>
                  <a:pt x="393061" y="182880"/>
                </a:lnTo>
                <a:lnTo>
                  <a:pt x="400907" y="185420"/>
                </a:lnTo>
                <a:lnTo>
                  <a:pt x="408134" y="189230"/>
                </a:lnTo>
                <a:lnTo>
                  <a:pt x="414528" y="194310"/>
                </a:lnTo>
                <a:lnTo>
                  <a:pt x="423743" y="208280"/>
                </a:lnTo>
                <a:lnTo>
                  <a:pt x="426815" y="224790"/>
                </a:lnTo>
                <a:lnTo>
                  <a:pt x="423743" y="240030"/>
                </a:lnTo>
                <a:lnTo>
                  <a:pt x="393061" y="265430"/>
                </a:lnTo>
                <a:lnTo>
                  <a:pt x="384810" y="266700"/>
                </a:lnTo>
                <a:lnTo>
                  <a:pt x="467487" y="266700"/>
                </a:lnTo>
                <a:lnTo>
                  <a:pt x="465963" y="264160"/>
                </a:lnTo>
                <a:lnTo>
                  <a:pt x="463804" y="260350"/>
                </a:lnTo>
                <a:lnTo>
                  <a:pt x="466090" y="255270"/>
                </a:lnTo>
                <a:lnTo>
                  <a:pt x="469265" y="254000"/>
                </a:lnTo>
                <a:lnTo>
                  <a:pt x="476885" y="252730"/>
                </a:lnTo>
                <a:lnTo>
                  <a:pt x="481584" y="245110"/>
                </a:lnTo>
                <a:lnTo>
                  <a:pt x="481584" y="208280"/>
                </a:lnTo>
                <a:lnTo>
                  <a:pt x="480314" y="203200"/>
                </a:lnTo>
                <a:lnTo>
                  <a:pt x="477012" y="200660"/>
                </a:lnTo>
                <a:lnTo>
                  <a:pt x="474725" y="198120"/>
                </a:lnTo>
                <a:lnTo>
                  <a:pt x="472440" y="196850"/>
                </a:lnTo>
                <a:lnTo>
                  <a:pt x="469646" y="195580"/>
                </a:lnTo>
                <a:lnTo>
                  <a:pt x="465963" y="194310"/>
                </a:lnTo>
                <a:lnTo>
                  <a:pt x="463677" y="187960"/>
                </a:lnTo>
                <a:lnTo>
                  <a:pt x="466090" y="184150"/>
                </a:lnTo>
                <a:lnTo>
                  <a:pt x="467613" y="181610"/>
                </a:lnTo>
                <a:close/>
              </a:path>
              <a:path w="481965" h="467360">
                <a:moveTo>
                  <a:pt x="73660" y="20320"/>
                </a:moveTo>
                <a:lnTo>
                  <a:pt x="63373" y="20320"/>
                </a:lnTo>
                <a:lnTo>
                  <a:pt x="57531" y="22860"/>
                </a:lnTo>
                <a:lnTo>
                  <a:pt x="27940" y="52070"/>
                </a:lnTo>
                <a:lnTo>
                  <a:pt x="23667" y="58420"/>
                </a:lnTo>
                <a:lnTo>
                  <a:pt x="21574" y="66040"/>
                </a:lnTo>
                <a:lnTo>
                  <a:pt x="21742" y="72390"/>
                </a:lnTo>
                <a:lnTo>
                  <a:pt x="24257" y="80010"/>
                </a:lnTo>
                <a:lnTo>
                  <a:pt x="27940" y="86360"/>
                </a:lnTo>
                <a:lnTo>
                  <a:pt x="23495" y="96520"/>
                </a:lnTo>
                <a:lnTo>
                  <a:pt x="17145" y="99060"/>
                </a:lnTo>
                <a:lnTo>
                  <a:pt x="10394" y="101600"/>
                </a:lnTo>
                <a:lnTo>
                  <a:pt x="4953" y="106680"/>
                </a:lnTo>
                <a:lnTo>
                  <a:pt x="1321" y="113030"/>
                </a:lnTo>
                <a:lnTo>
                  <a:pt x="0" y="120650"/>
                </a:lnTo>
                <a:lnTo>
                  <a:pt x="0" y="162560"/>
                </a:lnTo>
                <a:lnTo>
                  <a:pt x="2921" y="168910"/>
                </a:lnTo>
                <a:lnTo>
                  <a:pt x="10033" y="175260"/>
                </a:lnTo>
                <a:lnTo>
                  <a:pt x="13716" y="177800"/>
                </a:lnTo>
                <a:lnTo>
                  <a:pt x="23114" y="180340"/>
                </a:lnTo>
                <a:lnTo>
                  <a:pt x="27940" y="191770"/>
                </a:lnTo>
                <a:lnTo>
                  <a:pt x="24384" y="198120"/>
                </a:lnTo>
                <a:lnTo>
                  <a:pt x="21869" y="205740"/>
                </a:lnTo>
                <a:lnTo>
                  <a:pt x="21701" y="212090"/>
                </a:lnTo>
                <a:lnTo>
                  <a:pt x="23794" y="219710"/>
                </a:lnTo>
                <a:lnTo>
                  <a:pt x="28067" y="226060"/>
                </a:lnTo>
                <a:lnTo>
                  <a:pt x="53467" y="251460"/>
                </a:lnTo>
                <a:lnTo>
                  <a:pt x="57658" y="255270"/>
                </a:lnTo>
                <a:lnTo>
                  <a:pt x="63627" y="257810"/>
                </a:lnTo>
                <a:lnTo>
                  <a:pt x="73787" y="257810"/>
                </a:lnTo>
                <a:lnTo>
                  <a:pt x="77724" y="256540"/>
                </a:lnTo>
                <a:lnTo>
                  <a:pt x="80899" y="255270"/>
                </a:lnTo>
                <a:lnTo>
                  <a:pt x="87249" y="251460"/>
                </a:lnTo>
                <a:lnTo>
                  <a:pt x="226949" y="251460"/>
                </a:lnTo>
                <a:lnTo>
                  <a:pt x="252222" y="226060"/>
                </a:lnTo>
                <a:lnTo>
                  <a:pt x="256496" y="219710"/>
                </a:lnTo>
                <a:lnTo>
                  <a:pt x="258603" y="213360"/>
                </a:lnTo>
                <a:lnTo>
                  <a:pt x="258472" y="205740"/>
                </a:lnTo>
                <a:lnTo>
                  <a:pt x="257659" y="203200"/>
                </a:lnTo>
                <a:lnTo>
                  <a:pt x="140208" y="203200"/>
                </a:lnTo>
                <a:lnTo>
                  <a:pt x="127678" y="201930"/>
                </a:lnTo>
                <a:lnTo>
                  <a:pt x="80922" y="162560"/>
                </a:lnTo>
                <a:lnTo>
                  <a:pt x="76231" y="138430"/>
                </a:lnTo>
                <a:lnTo>
                  <a:pt x="80922" y="114300"/>
                </a:lnTo>
                <a:lnTo>
                  <a:pt x="115792" y="80010"/>
                </a:lnTo>
                <a:lnTo>
                  <a:pt x="140208" y="74930"/>
                </a:lnTo>
                <a:lnTo>
                  <a:pt x="257857" y="74930"/>
                </a:lnTo>
                <a:lnTo>
                  <a:pt x="258706" y="72390"/>
                </a:lnTo>
                <a:lnTo>
                  <a:pt x="258825" y="64770"/>
                </a:lnTo>
                <a:lnTo>
                  <a:pt x="256659" y="58420"/>
                </a:lnTo>
                <a:lnTo>
                  <a:pt x="252349" y="52070"/>
                </a:lnTo>
                <a:lnTo>
                  <a:pt x="228460" y="27940"/>
                </a:lnTo>
                <a:lnTo>
                  <a:pt x="88265" y="27940"/>
                </a:lnTo>
                <a:lnTo>
                  <a:pt x="81025" y="22860"/>
                </a:lnTo>
                <a:lnTo>
                  <a:pt x="80772" y="22860"/>
                </a:lnTo>
                <a:lnTo>
                  <a:pt x="77343" y="21590"/>
                </a:lnTo>
                <a:lnTo>
                  <a:pt x="73660" y="20320"/>
                </a:lnTo>
                <a:close/>
              </a:path>
              <a:path w="481965" h="467360">
                <a:moveTo>
                  <a:pt x="226949" y="251460"/>
                </a:moveTo>
                <a:lnTo>
                  <a:pt x="192024" y="251460"/>
                </a:lnTo>
                <a:lnTo>
                  <a:pt x="199390" y="255270"/>
                </a:lnTo>
                <a:lnTo>
                  <a:pt x="202819" y="256540"/>
                </a:lnTo>
                <a:lnTo>
                  <a:pt x="206502" y="257810"/>
                </a:lnTo>
                <a:lnTo>
                  <a:pt x="216662" y="257810"/>
                </a:lnTo>
                <a:lnTo>
                  <a:pt x="222758" y="255270"/>
                </a:lnTo>
                <a:lnTo>
                  <a:pt x="226949" y="251460"/>
                </a:lnTo>
                <a:close/>
              </a:path>
              <a:path w="481965" h="467360">
                <a:moveTo>
                  <a:pt x="257857" y="74930"/>
                </a:moveTo>
                <a:lnTo>
                  <a:pt x="140208" y="74930"/>
                </a:lnTo>
                <a:lnTo>
                  <a:pt x="152828" y="76200"/>
                </a:lnTo>
                <a:lnTo>
                  <a:pt x="164782" y="80010"/>
                </a:lnTo>
                <a:lnTo>
                  <a:pt x="175783" y="85090"/>
                </a:lnTo>
                <a:lnTo>
                  <a:pt x="185547" y="93980"/>
                </a:lnTo>
                <a:lnTo>
                  <a:pt x="199691" y="114300"/>
                </a:lnTo>
                <a:lnTo>
                  <a:pt x="204406" y="138430"/>
                </a:lnTo>
                <a:lnTo>
                  <a:pt x="199691" y="162560"/>
                </a:lnTo>
                <a:lnTo>
                  <a:pt x="164782" y="198120"/>
                </a:lnTo>
                <a:lnTo>
                  <a:pt x="140208" y="203200"/>
                </a:lnTo>
                <a:lnTo>
                  <a:pt x="257659" y="203200"/>
                </a:lnTo>
                <a:lnTo>
                  <a:pt x="256032" y="198120"/>
                </a:lnTo>
                <a:lnTo>
                  <a:pt x="252222" y="191770"/>
                </a:lnTo>
                <a:lnTo>
                  <a:pt x="256540" y="181610"/>
                </a:lnTo>
                <a:lnTo>
                  <a:pt x="279273" y="157480"/>
                </a:lnTo>
                <a:lnTo>
                  <a:pt x="279273" y="115570"/>
                </a:lnTo>
                <a:lnTo>
                  <a:pt x="277241" y="110490"/>
                </a:lnTo>
                <a:lnTo>
                  <a:pt x="272923" y="105410"/>
                </a:lnTo>
                <a:lnTo>
                  <a:pt x="270129" y="102870"/>
                </a:lnTo>
                <a:lnTo>
                  <a:pt x="266954" y="100330"/>
                </a:lnTo>
                <a:lnTo>
                  <a:pt x="263144" y="100330"/>
                </a:lnTo>
                <a:lnTo>
                  <a:pt x="256540" y="99060"/>
                </a:lnTo>
                <a:lnTo>
                  <a:pt x="252222" y="86360"/>
                </a:lnTo>
                <a:lnTo>
                  <a:pt x="256159" y="80010"/>
                </a:lnTo>
                <a:lnTo>
                  <a:pt x="257857" y="74930"/>
                </a:lnTo>
                <a:close/>
              </a:path>
              <a:path w="481965" h="467360">
                <a:moveTo>
                  <a:pt x="400558" y="125730"/>
                </a:moveTo>
                <a:lnTo>
                  <a:pt x="363474" y="125730"/>
                </a:lnTo>
                <a:lnTo>
                  <a:pt x="356362" y="130810"/>
                </a:lnTo>
                <a:lnTo>
                  <a:pt x="354203" y="138430"/>
                </a:lnTo>
                <a:lnTo>
                  <a:pt x="353187" y="142240"/>
                </a:lnTo>
                <a:lnTo>
                  <a:pt x="347980" y="144780"/>
                </a:lnTo>
                <a:lnTo>
                  <a:pt x="418465" y="144780"/>
                </a:lnTo>
                <a:lnTo>
                  <a:pt x="414147" y="143510"/>
                </a:lnTo>
                <a:lnTo>
                  <a:pt x="413004" y="138430"/>
                </a:lnTo>
                <a:lnTo>
                  <a:pt x="412242" y="135890"/>
                </a:lnTo>
                <a:lnTo>
                  <a:pt x="410591" y="133350"/>
                </a:lnTo>
                <a:lnTo>
                  <a:pt x="408432" y="130810"/>
                </a:lnTo>
                <a:lnTo>
                  <a:pt x="405130" y="128270"/>
                </a:lnTo>
                <a:lnTo>
                  <a:pt x="400558" y="125730"/>
                </a:lnTo>
                <a:close/>
              </a:path>
              <a:path w="481965" h="467360">
                <a:moveTo>
                  <a:pt x="438023" y="140970"/>
                </a:moveTo>
                <a:lnTo>
                  <a:pt x="427355" y="140970"/>
                </a:lnTo>
                <a:lnTo>
                  <a:pt x="424815" y="142240"/>
                </a:lnTo>
                <a:lnTo>
                  <a:pt x="418465" y="144780"/>
                </a:lnTo>
                <a:lnTo>
                  <a:pt x="444711" y="144780"/>
                </a:lnTo>
                <a:lnTo>
                  <a:pt x="442595" y="142240"/>
                </a:lnTo>
                <a:lnTo>
                  <a:pt x="438023" y="140970"/>
                </a:lnTo>
                <a:close/>
              </a:path>
              <a:path w="481965" h="467360">
                <a:moveTo>
                  <a:pt x="162560" y="0"/>
                </a:moveTo>
                <a:lnTo>
                  <a:pt x="120777" y="0"/>
                </a:lnTo>
                <a:lnTo>
                  <a:pt x="113412" y="1270"/>
                </a:lnTo>
                <a:lnTo>
                  <a:pt x="106918" y="5080"/>
                </a:lnTo>
                <a:lnTo>
                  <a:pt x="101828" y="10160"/>
                </a:lnTo>
                <a:lnTo>
                  <a:pt x="98679" y="16510"/>
                </a:lnTo>
                <a:lnTo>
                  <a:pt x="96647" y="24130"/>
                </a:lnTo>
                <a:lnTo>
                  <a:pt x="88265" y="27940"/>
                </a:lnTo>
                <a:lnTo>
                  <a:pt x="189357" y="27940"/>
                </a:lnTo>
                <a:lnTo>
                  <a:pt x="185928" y="25400"/>
                </a:lnTo>
                <a:lnTo>
                  <a:pt x="182372" y="24130"/>
                </a:lnTo>
                <a:lnTo>
                  <a:pt x="180467" y="22860"/>
                </a:lnTo>
                <a:lnTo>
                  <a:pt x="177546" y="12700"/>
                </a:lnTo>
                <a:lnTo>
                  <a:pt x="175641" y="8890"/>
                </a:lnTo>
                <a:lnTo>
                  <a:pt x="172847" y="6350"/>
                </a:lnTo>
                <a:lnTo>
                  <a:pt x="168402" y="2540"/>
                </a:lnTo>
                <a:lnTo>
                  <a:pt x="162560" y="0"/>
                </a:lnTo>
                <a:close/>
              </a:path>
              <a:path w="481965" h="467360">
                <a:moveTo>
                  <a:pt x="217043" y="20320"/>
                </a:moveTo>
                <a:lnTo>
                  <a:pt x="206883" y="20320"/>
                </a:lnTo>
                <a:lnTo>
                  <a:pt x="203200" y="21590"/>
                </a:lnTo>
                <a:lnTo>
                  <a:pt x="199898" y="22860"/>
                </a:lnTo>
                <a:lnTo>
                  <a:pt x="189357" y="27940"/>
                </a:lnTo>
                <a:lnTo>
                  <a:pt x="228460" y="27940"/>
                </a:lnTo>
                <a:lnTo>
                  <a:pt x="227203" y="26670"/>
                </a:lnTo>
                <a:lnTo>
                  <a:pt x="222885" y="22860"/>
                </a:lnTo>
                <a:lnTo>
                  <a:pt x="217043" y="20320"/>
                </a:lnTo>
                <a:close/>
              </a:path>
            </a:pathLst>
          </a:custGeom>
          <a:solidFill>
            <a:srgbClr val="F9F9F9"/>
          </a:solidFill>
        </p:spPr>
        <p:txBody>
          <a:bodyPr wrap="square" lIns="0" tIns="0" rIns="0" bIns="0" rtlCol="0"/>
          <a:lstStyle/>
          <a:p>
            <a:endParaRPr/>
          </a:p>
        </p:txBody>
      </p:sp>
      <p:sp>
        <p:nvSpPr>
          <p:cNvPr id="33" name="object 33"/>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60</a:t>
            </a:fld>
            <a:endParaRPr dirty="0"/>
          </a:p>
        </p:txBody>
      </p:sp>
      <p:sp>
        <p:nvSpPr>
          <p:cNvPr id="34" name="object 34"/>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78435" marR="5080" indent="-16637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  媒体及社区</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媒体及社区：区块链媒体进入冰封期，需从内容、用户、商业</a:t>
            </a:r>
          </a:p>
          <a:p>
            <a:pPr marL="12700">
              <a:lnSpc>
                <a:spcPts val="2735"/>
              </a:lnSpc>
            </a:pPr>
            <a:r>
              <a:rPr spc="-5" dirty="0"/>
              <a:t>模式三个角度着手提升内在价值</a:t>
            </a:r>
          </a:p>
        </p:txBody>
      </p:sp>
      <p:sp>
        <p:nvSpPr>
          <p:cNvPr id="5" name="object 5"/>
          <p:cNvSpPr txBox="1"/>
          <p:nvPr/>
        </p:nvSpPr>
        <p:spPr>
          <a:xfrm>
            <a:off x="829767" y="1403263"/>
            <a:ext cx="10806430" cy="1613535"/>
          </a:xfrm>
          <a:prstGeom prst="rect">
            <a:avLst/>
          </a:prstGeom>
        </p:spPr>
        <p:txBody>
          <a:bodyPr vert="horz" wrap="square" lIns="0" tIns="0" rIns="0" bIns="0" rtlCol="0">
            <a:spAutoFit/>
          </a:bodyPr>
          <a:lstStyle/>
          <a:p>
            <a:pPr marL="299085" marR="5080" indent="-287020" algn="just">
              <a:lnSpc>
                <a:spcPct val="1501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dirty="0">
                <a:solidFill>
                  <a:srgbClr val="585858"/>
                </a:solidFill>
                <a:latin typeface="微软雅黑"/>
                <a:cs typeface="微软雅黑"/>
              </a:rPr>
              <a:t>经历了牛市的疯狂，见证了监管的力量，伴随着数字货币进入了熊市，区块块媒体也集体进入了冰封期，“倒闭”、“死亡”之声不绝  </a:t>
            </a:r>
            <a:r>
              <a:rPr sz="1400" spc="-5" dirty="0">
                <a:solidFill>
                  <a:srgbClr val="585858"/>
                </a:solidFill>
                <a:latin typeface="微软雅黑"/>
                <a:cs typeface="微软雅黑"/>
              </a:rPr>
              <a:t>于耳。区块链媒体正面临重新洗牌，传统媒体开始重视区块链领域，人民网区块链频道于2018年10月23日正式成立，证券日报、每日  </a:t>
            </a:r>
            <a:r>
              <a:rPr sz="1400" dirty="0">
                <a:solidFill>
                  <a:srgbClr val="585858"/>
                </a:solidFill>
                <a:latin typeface="微软雅黑"/>
                <a:cs typeface="微软雅黑"/>
              </a:rPr>
              <a:t>经济新闻等传统金融媒体对于区块链报道已常态化，财经等传统媒体对区块链也有重点关注。</a:t>
            </a:r>
            <a:endParaRPr sz="1400">
              <a:latin typeface="微软雅黑"/>
              <a:cs typeface="微软雅黑"/>
            </a:endParaRPr>
          </a:p>
          <a:p>
            <a:pPr marL="299085" marR="5080" indent="-287020" algn="just">
              <a:lnSpc>
                <a:spcPct val="1500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dirty="0">
                <a:solidFill>
                  <a:srgbClr val="585858"/>
                </a:solidFill>
                <a:latin typeface="微软雅黑"/>
                <a:cs typeface="微软雅黑"/>
              </a:rPr>
              <a:t>亿欧智库认为，未来能够活下来的区块链媒体需要从内容、用户、商业模式三个角度着手提升内在价值，发挥自身流量优势，引导、监  督区块链的产业的发展与应用落地。</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804672" y="3712464"/>
            <a:ext cx="3499485" cy="2380615"/>
          </a:xfrm>
          <a:custGeom>
            <a:avLst/>
            <a:gdLst/>
            <a:ahLst/>
            <a:cxnLst/>
            <a:rect l="l" t="t" r="r" b="b"/>
            <a:pathLst>
              <a:path w="3499485" h="2380615">
                <a:moveTo>
                  <a:pt x="0" y="2380488"/>
                </a:moveTo>
                <a:lnTo>
                  <a:pt x="3499104" y="2380488"/>
                </a:lnTo>
                <a:lnTo>
                  <a:pt x="3499104" y="0"/>
                </a:lnTo>
                <a:lnTo>
                  <a:pt x="0" y="0"/>
                </a:lnTo>
                <a:lnTo>
                  <a:pt x="0" y="2380488"/>
                </a:lnTo>
                <a:close/>
              </a:path>
            </a:pathLst>
          </a:custGeom>
          <a:solidFill>
            <a:srgbClr val="BABABA"/>
          </a:solidFill>
        </p:spPr>
        <p:txBody>
          <a:bodyPr wrap="square" lIns="0" tIns="0" rIns="0" bIns="0" rtlCol="0"/>
          <a:lstStyle/>
          <a:p>
            <a:endParaRPr/>
          </a:p>
        </p:txBody>
      </p:sp>
      <p:sp>
        <p:nvSpPr>
          <p:cNvPr id="8" name="object 8"/>
          <p:cNvSpPr/>
          <p:nvPr/>
        </p:nvSpPr>
        <p:spPr>
          <a:xfrm>
            <a:off x="1924050" y="3082289"/>
            <a:ext cx="1260348" cy="1260348"/>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924050" y="3082289"/>
            <a:ext cx="1260475" cy="1260475"/>
          </a:xfrm>
          <a:custGeom>
            <a:avLst/>
            <a:gdLst/>
            <a:ahLst/>
            <a:cxnLst/>
            <a:rect l="l" t="t" r="r" b="b"/>
            <a:pathLst>
              <a:path w="1260475" h="1260475">
                <a:moveTo>
                  <a:pt x="0" y="630174"/>
                </a:moveTo>
                <a:lnTo>
                  <a:pt x="1728" y="583150"/>
                </a:lnTo>
                <a:lnTo>
                  <a:pt x="6833" y="537064"/>
                </a:lnTo>
                <a:lnTo>
                  <a:pt x="15193" y="492037"/>
                </a:lnTo>
                <a:lnTo>
                  <a:pt x="26685" y="448191"/>
                </a:lnTo>
                <a:lnTo>
                  <a:pt x="41187" y="405649"/>
                </a:lnTo>
                <a:lnTo>
                  <a:pt x="58578" y="364532"/>
                </a:lnTo>
                <a:lnTo>
                  <a:pt x="78736" y="324962"/>
                </a:lnTo>
                <a:lnTo>
                  <a:pt x="101538" y="287062"/>
                </a:lnTo>
                <a:lnTo>
                  <a:pt x="126863" y="250952"/>
                </a:lnTo>
                <a:lnTo>
                  <a:pt x="154589" y="216756"/>
                </a:lnTo>
                <a:lnTo>
                  <a:pt x="184594" y="184594"/>
                </a:lnTo>
                <a:lnTo>
                  <a:pt x="216756" y="154589"/>
                </a:lnTo>
                <a:lnTo>
                  <a:pt x="250952" y="126863"/>
                </a:lnTo>
                <a:lnTo>
                  <a:pt x="287062" y="101538"/>
                </a:lnTo>
                <a:lnTo>
                  <a:pt x="324962" y="78736"/>
                </a:lnTo>
                <a:lnTo>
                  <a:pt x="364532" y="58578"/>
                </a:lnTo>
                <a:lnTo>
                  <a:pt x="405649" y="41187"/>
                </a:lnTo>
                <a:lnTo>
                  <a:pt x="448191" y="26685"/>
                </a:lnTo>
                <a:lnTo>
                  <a:pt x="492037" y="15193"/>
                </a:lnTo>
                <a:lnTo>
                  <a:pt x="537064" y="6833"/>
                </a:lnTo>
                <a:lnTo>
                  <a:pt x="583150" y="1728"/>
                </a:lnTo>
                <a:lnTo>
                  <a:pt x="630174" y="0"/>
                </a:lnTo>
                <a:lnTo>
                  <a:pt x="677197" y="1728"/>
                </a:lnTo>
                <a:lnTo>
                  <a:pt x="723283" y="6833"/>
                </a:lnTo>
                <a:lnTo>
                  <a:pt x="768310" y="15193"/>
                </a:lnTo>
                <a:lnTo>
                  <a:pt x="812156" y="26685"/>
                </a:lnTo>
                <a:lnTo>
                  <a:pt x="854698" y="41187"/>
                </a:lnTo>
                <a:lnTo>
                  <a:pt x="895815" y="58578"/>
                </a:lnTo>
                <a:lnTo>
                  <a:pt x="935385" y="78736"/>
                </a:lnTo>
                <a:lnTo>
                  <a:pt x="973285" y="101538"/>
                </a:lnTo>
                <a:lnTo>
                  <a:pt x="1009395" y="126863"/>
                </a:lnTo>
                <a:lnTo>
                  <a:pt x="1043591" y="154589"/>
                </a:lnTo>
                <a:lnTo>
                  <a:pt x="1075753" y="184594"/>
                </a:lnTo>
                <a:lnTo>
                  <a:pt x="1105758" y="216756"/>
                </a:lnTo>
                <a:lnTo>
                  <a:pt x="1133484" y="250952"/>
                </a:lnTo>
                <a:lnTo>
                  <a:pt x="1158809" y="287062"/>
                </a:lnTo>
                <a:lnTo>
                  <a:pt x="1181611" y="324962"/>
                </a:lnTo>
                <a:lnTo>
                  <a:pt x="1201769" y="364532"/>
                </a:lnTo>
                <a:lnTo>
                  <a:pt x="1219160" y="405649"/>
                </a:lnTo>
                <a:lnTo>
                  <a:pt x="1233662" y="448191"/>
                </a:lnTo>
                <a:lnTo>
                  <a:pt x="1245154" y="492037"/>
                </a:lnTo>
                <a:lnTo>
                  <a:pt x="1253514" y="537064"/>
                </a:lnTo>
                <a:lnTo>
                  <a:pt x="1258619" y="583150"/>
                </a:lnTo>
                <a:lnTo>
                  <a:pt x="1260348" y="630174"/>
                </a:lnTo>
                <a:lnTo>
                  <a:pt x="1258619" y="677197"/>
                </a:lnTo>
                <a:lnTo>
                  <a:pt x="1253514" y="723283"/>
                </a:lnTo>
                <a:lnTo>
                  <a:pt x="1245154" y="768310"/>
                </a:lnTo>
                <a:lnTo>
                  <a:pt x="1233662" y="812156"/>
                </a:lnTo>
                <a:lnTo>
                  <a:pt x="1219160" y="854698"/>
                </a:lnTo>
                <a:lnTo>
                  <a:pt x="1201769" y="895815"/>
                </a:lnTo>
                <a:lnTo>
                  <a:pt x="1181611" y="935385"/>
                </a:lnTo>
                <a:lnTo>
                  <a:pt x="1158809" y="973285"/>
                </a:lnTo>
                <a:lnTo>
                  <a:pt x="1133484" y="1009395"/>
                </a:lnTo>
                <a:lnTo>
                  <a:pt x="1105758" y="1043591"/>
                </a:lnTo>
                <a:lnTo>
                  <a:pt x="1075753" y="1075753"/>
                </a:lnTo>
                <a:lnTo>
                  <a:pt x="1043591" y="1105758"/>
                </a:lnTo>
                <a:lnTo>
                  <a:pt x="1009395" y="1133484"/>
                </a:lnTo>
                <a:lnTo>
                  <a:pt x="973285" y="1158809"/>
                </a:lnTo>
                <a:lnTo>
                  <a:pt x="935385" y="1181611"/>
                </a:lnTo>
                <a:lnTo>
                  <a:pt x="895815" y="1201769"/>
                </a:lnTo>
                <a:lnTo>
                  <a:pt x="854698" y="1219160"/>
                </a:lnTo>
                <a:lnTo>
                  <a:pt x="812156" y="1233662"/>
                </a:lnTo>
                <a:lnTo>
                  <a:pt x="768310" y="1245154"/>
                </a:lnTo>
                <a:lnTo>
                  <a:pt x="723283" y="1253514"/>
                </a:lnTo>
                <a:lnTo>
                  <a:pt x="677197" y="1258619"/>
                </a:lnTo>
                <a:lnTo>
                  <a:pt x="630174" y="1260348"/>
                </a:lnTo>
                <a:lnTo>
                  <a:pt x="583150" y="1258619"/>
                </a:lnTo>
                <a:lnTo>
                  <a:pt x="537064" y="1253514"/>
                </a:lnTo>
                <a:lnTo>
                  <a:pt x="492037" y="1245154"/>
                </a:lnTo>
                <a:lnTo>
                  <a:pt x="448191" y="1233662"/>
                </a:lnTo>
                <a:lnTo>
                  <a:pt x="405649" y="1219160"/>
                </a:lnTo>
                <a:lnTo>
                  <a:pt x="364532" y="1201769"/>
                </a:lnTo>
                <a:lnTo>
                  <a:pt x="324962" y="1181611"/>
                </a:lnTo>
                <a:lnTo>
                  <a:pt x="287062" y="1158809"/>
                </a:lnTo>
                <a:lnTo>
                  <a:pt x="250952" y="1133484"/>
                </a:lnTo>
                <a:lnTo>
                  <a:pt x="216756" y="1105758"/>
                </a:lnTo>
                <a:lnTo>
                  <a:pt x="184594" y="1075753"/>
                </a:lnTo>
                <a:lnTo>
                  <a:pt x="154589" y="1043591"/>
                </a:lnTo>
                <a:lnTo>
                  <a:pt x="126863" y="1009395"/>
                </a:lnTo>
                <a:lnTo>
                  <a:pt x="101538" y="973285"/>
                </a:lnTo>
                <a:lnTo>
                  <a:pt x="78736" y="935385"/>
                </a:lnTo>
                <a:lnTo>
                  <a:pt x="58578" y="895815"/>
                </a:lnTo>
                <a:lnTo>
                  <a:pt x="41187" y="854698"/>
                </a:lnTo>
                <a:lnTo>
                  <a:pt x="26685" y="812156"/>
                </a:lnTo>
                <a:lnTo>
                  <a:pt x="15193" y="768310"/>
                </a:lnTo>
                <a:lnTo>
                  <a:pt x="6833" y="723283"/>
                </a:lnTo>
                <a:lnTo>
                  <a:pt x="1728" y="677197"/>
                </a:lnTo>
                <a:lnTo>
                  <a:pt x="0" y="630174"/>
                </a:lnTo>
                <a:close/>
              </a:path>
            </a:pathLst>
          </a:custGeom>
          <a:ln w="38100">
            <a:solidFill>
              <a:srgbClr val="F9F9F9"/>
            </a:solidFill>
          </a:ln>
        </p:spPr>
        <p:txBody>
          <a:bodyPr wrap="square" lIns="0" tIns="0" rIns="0" bIns="0" rtlCol="0"/>
          <a:lstStyle/>
          <a:p>
            <a:endParaRPr/>
          </a:p>
        </p:txBody>
      </p:sp>
      <p:sp>
        <p:nvSpPr>
          <p:cNvPr id="10" name="object 10"/>
          <p:cNvSpPr/>
          <p:nvPr/>
        </p:nvSpPr>
        <p:spPr>
          <a:xfrm>
            <a:off x="4477511" y="3712464"/>
            <a:ext cx="3499485" cy="2380615"/>
          </a:xfrm>
          <a:custGeom>
            <a:avLst/>
            <a:gdLst/>
            <a:ahLst/>
            <a:cxnLst/>
            <a:rect l="l" t="t" r="r" b="b"/>
            <a:pathLst>
              <a:path w="3499484" h="2380615">
                <a:moveTo>
                  <a:pt x="0" y="2380488"/>
                </a:moveTo>
                <a:lnTo>
                  <a:pt x="3499103" y="2380488"/>
                </a:lnTo>
                <a:lnTo>
                  <a:pt x="3499103" y="0"/>
                </a:lnTo>
                <a:lnTo>
                  <a:pt x="0" y="0"/>
                </a:lnTo>
                <a:lnTo>
                  <a:pt x="0" y="2380488"/>
                </a:lnTo>
                <a:close/>
              </a:path>
            </a:pathLst>
          </a:custGeom>
          <a:solidFill>
            <a:srgbClr val="1D9ED2"/>
          </a:solidFill>
        </p:spPr>
        <p:txBody>
          <a:bodyPr wrap="square" lIns="0" tIns="0" rIns="0" bIns="0" rtlCol="0"/>
          <a:lstStyle/>
          <a:p>
            <a:endParaRPr/>
          </a:p>
        </p:txBody>
      </p:sp>
      <p:sp>
        <p:nvSpPr>
          <p:cNvPr id="11" name="object 11"/>
          <p:cNvSpPr/>
          <p:nvPr/>
        </p:nvSpPr>
        <p:spPr>
          <a:xfrm>
            <a:off x="5598414" y="3082289"/>
            <a:ext cx="1258824" cy="1260348"/>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5598414" y="3082289"/>
            <a:ext cx="1259205" cy="1260475"/>
          </a:xfrm>
          <a:custGeom>
            <a:avLst/>
            <a:gdLst/>
            <a:ahLst/>
            <a:cxnLst/>
            <a:rect l="l" t="t" r="r" b="b"/>
            <a:pathLst>
              <a:path w="1259204" h="1260475">
                <a:moveTo>
                  <a:pt x="0" y="630174"/>
                </a:moveTo>
                <a:lnTo>
                  <a:pt x="1726" y="583150"/>
                </a:lnTo>
                <a:lnTo>
                  <a:pt x="6824" y="537064"/>
                </a:lnTo>
                <a:lnTo>
                  <a:pt x="15173" y="492037"/>
                </a:lnTo>
                <a:lnTo>
                  <a:pt x="26649" y="448191"/>
                </a:lnTo>
                <a:lnTo>
                  <a:pt x="41133" y="405649"/>
                </a:lnTo>
                <a:lnTo>
                  <a:pt x="58501" y="364532"/>
                </a:lnTo>
                <a:lnTo>
                  <a:pt x="78633" y="324962"/>
                </a:lnTo>
                <a:lnTo>
                  <a:pt x="101406" y="287062"/>
                </a:lnTo>
                <a:lnTo>
                  <a:pt x="126698" y="250952"/>
                </a:lnTo>
                <a:lnTo>
                  <a:pt x="154389" y="216756"/>
                </a:lnTo>
                <a:lnTo>
                  <a:pt x="184356" y="184594"/>
                </a:lnTo>
                <a:lnTo>
                  <a:pt x="216477" y="154589"/>
                </a:lnTo>
                <a:lnTo>
                  <a:pt x="250632" y="126863"/>
                </a:lnTo>
                <a:lnTo>
                  <a:pt x="286697" y="101538"/>
                </a:lnTo>
                <a:lnTo>
                  <a:pt x="324552" y="78736"/>
                </a:lnTo>
                <a:lnTo>
                  <a:pt x="364074" y="58578"/>
                </a:lnTo>
                <a:lnTo>
                  <a:pt x="405142" y="41187"/>
                </a:lnTo>
                <a:lnTo>
                  <a:pt x="447635" y="26685"/>
                </a:lnTo>
                <a:lnTo>
                  <a:pt x="491430" y="15193"/>
                </a:lnTo>
                <a:lnTo>
                  <a:pt x="536405" y="6833"/>
                </a:lnTo>
                <a:lnTo>
                  <a:pt x="582440" y="1728"/>
                </a:lnTo>
                <a:lnTo>
                  <a:pt x="629412" y="0"/>
                </a:lnTo>
                <a:lnTo>
                  <a:pt x="676383" y="1728"/>
                </a:lnTo>
                <a:lnTo>
                  <a:pt x="722418" y="6833"/>
                </a:lnTo>
                <a:lnTo>
                  <a:pt x="767393" y="15193"/>
                </a:lnTo>
                <a:lnTo>
                  <a:pt x="811188" y="26685"/>
                </a:lnTo>
                <a:lnTo>
                  <a:pt x="853681" y="41187"/>
                </a:lnTo>
                <a:lnTo>
                  <a:pt x="894749" y="58578"/>
                </a:lnTo>
                <a:lnTo>
                  <a:pt x="934271" y="78736"/>
                </a:lnTo>
                <a:lnTo>
                  <a:pt x="972126" y="101538"/>
                </a:lnTo>
                <a:lnTo>
                  <a:pt x="1008191" y="126863"/>
                </a:lnTo>
                <a:lnTo>
                  <a:pt x="1042346" y="154589"/>
                </a:lnTo>
                <a:lnTo>
                  <a:pt x="1074467" y="184594"/>
                </a:lnTo>
                <a:lnTo>
                  <a:pt x="1104434" y="216756"/>
                </a:lnTo>
                <a:lnTo>
                  <a:pt x="1132125" y="250952"/>
                </a:lnTo>
                <a:lnTo>
                  <a:pt x="1157417" y="287062"/>
                </a:lnTo>
                <a:lnTo>
                  <a:pt x="1180190" y="324962"/>
                </a:lnTo>
                <a:lnTo>
                  <a:pt x="1200322" y="364532"/>
                </a:lnTo>
                <a:lnTo>
                  <a:pt x="1217690" y="405649"/>
                </a:lnTo>
                <a:lnTo>
                  <a:pt x="1232174" y="448191"/>
                </a:lnTo>
                <a:lnTo>
                  <a:pt x="1243650" y="492037"/>
                </a:lnTo>
                <a:lnTo>
                  <a:pt x="1251999" y="537064"/>
                </a:lnTo>
                <a:lnTo>
                  <a:pt x="1257097" y="583150"/>
                </a:lnTo>
                <a:lnTo>
                  <a:pt x="1258824" y="630174"/>
                </a:lnTo>
                <a:lnTo>
                  <a:pt x="1257097" y="677197"/>
                </a:lnTo>
                <a:lnTo>
                  <a:pt x="1251999" y="723283"/>
                </a:lnTo>
                <a:lnTo>
                  <a:pt x="1243650" y="768310"/>
                </a:lnTo>
                <a:lnTo>
                  <a:pt x="1232174" y="812156"/>
                </a:lnTo>
                <a:lnTo>
                  <a:pt x="1217690" y="854698"/>
                </a:lnTo>
                <a:lnTo>
                  <a:pt x="1200322" y="895815"/>
                </a:lnTo>
                <a:lnTo>
                  <a:pt x="1180190" y="935385"/>
                </a:lnTo>
                <a:lnTo>
                  <a:pt x="1157417" y="973285"/>
                </a:lnTo>
                <a:lnTo>
                  <a:pt x="1132125" y="1009395"/>
                </a:lnTo>
                <a:lnTo>
                  <a:pt x="1104434" y="1043591"/>
                </a:lnTo>
                <a:lnTo>
                  <a:pt x="1074467" y="1075753"/>
                </a:lnTo>
                <a:lnTo>
                  <a:pt x="1042346" y="1105758"/>
                </a:lnTo>
                <a:lnTo>
                  <a:pt x="1008191" y="1133484"/>
                </a:lnTo>
                <a:lnTo>
                  <a:pt x="972126" y="1158809"/>
                </a:lnTo>
                <a:lnTo>
                  <a:pt x="934271" y="1181611"/>
                </a:lnTo>
                <a:lnTo>
                  <a:pt x="894749" y="1201769"/>
                </a:lnTo>
                <a:lnTo>
                  <a:pt x="853681" y="1219160"/>
                </a:lnTo>
                <a:lnTo>
                  <a:pt x="811188" y="1233662"/>
                </a:lnTo>
                <a:lnTo>
                  <a:pt x="767393" y="1245154"/>
                </a:lnTo>
                <a:lnTo>
                  <a:pt x="722418" y="1253514"/>
                </a:lnTo>
                <a:lnTo>
                  <a:pt x="676383" y="1258619"/>
                </a:lnTo>
                <a:lnTo>
                  <a:pt x="629412" y="1260348"/>
                </a:lnTo>
                <a:lnTo>
                  <a:pt x="582440" y="1258619"/>
                </a:lnTo>
                <a:lnTo>
                  <a:pt x="536405" y="1253514"/>
                </a:lnTo>
                <a:lnTo>
                  <a:pt x="491430" y="1245154"/>
                </a:lnTo>
                <a:lnTo>
                  <a:pt x="447635" y="1233662"/>
                </a:lnTo>
                <a:lnTo>
                  <a:pt x="405142" y="1219160"/>
                </a:lnTo>
                <a:lnTo>
                  <a:pt x="364074" y="1201769"/>
                </a:lnTo>
                <a:lnTo>
                  <a:pt x="324552" y="1181611"/>
                </a:lnTo>
                <a:lnTo>
                  <a:pt x="286697" y="1158809"/>
                </a:lnTo>
                <a:lnTo>
                  <a:pt x="250632" y="1133484"/>
                </a:lnTo>
                <a:lnTo>
                  <a:pt x="216477" y="1105758"/>
                </a:lnTo>
                <a:lnTo>
                  <a:pt x="184356" y="1075753"/>
                </a:lnTo>
                <a:lnTo>
                  <a:pt x="154389" y="1043591"/>
                </a:lnTo>
                <a:lnTo>
                  <a:pt x="126698" y="1009395"/>
                </a:lnTo>
                <a:lnTo>
                  <a:pt x="101406" y="973285"/>
                </a:lnTo>
                <a:lnTo>
                  <a:pt x="78633" y="935385"/>
                </a:lnTo>
                <a:lnTo>
                  <a:pt x="58501" y="895815"/>
                </a:lnTo>
                <a:lnTo>
                  <a:pt x="41133" y="854698"/>
                </a:lnTo>
                <a:lnTo>
                  <a:pt x="26649" y="812156"/>
                </a:lnTo>
                <a:lnTo>
                  <a:pt x="15173" y="768310"/>
                </a:lnTo>
                <a:lnTo>
                  <a:pt x="6824" y="723283"/>
                </a:lnTo>
                <a:lnTo>
                  <a:pt x="1726" y="677197"/>
                </a:lnTo>
                <a:lnTo>
                  <a:pt x="0" y="630174"/>
                </a:lnTo>
                <a:close/>
              </a:path>
            </a:pathLst>
          </a:custGeom>
          <a:ln w="38100">
            <a:solidFill>
              <a:srgbClr val="F9F9F9"/>
            </a:solidFill>
          </a:ln>
        </p:spPr>
        <p:txBody>
          <a:bodyPr wrap="square" lIns="0" tIns="0" rIns="0" bIns="0" rtlCol="0"/>
          <a:lstStyle/>
          <a:p>
            <a:endParaRPr/>
          </a:p>
        </p:txBody>
      </p:sp>
      <p:sp>
        <p:nvSpPr>
          <p:cNvPr id="13" name="object 13"/>
          <p:cNvSpPr/>
          <p:nvPr/>
        </p:nvSpPr>
        <p:spPr>
          <a:xfrm>
            <a:off x="8150352" y="3712464"/>
            <a:ext cx="3499485" cy="2380615"/>
          </a:xfrm>
          <a:custGeom>
            <a:avLst/>
            <a:gdLst/>
            <a:ahLst/>
            <a:cxnLst/>
            <a:rect l="l" t="t" r="r" b="b"/>
            <a:pathLst>
              <a:path w="3499484" h="2380615">
                <a:moveTo>
                  <a:pt x="0" y="2380488"/>
                </a:moveTo>
                <a:lnTo>
                  <a:pt x="3499104" y="2380488"/>
                </a:lnTo>
                <a:lnTo>
                  <a:pt x="3499104" y="0"/>
                </a:lnTo>
                <a:lnTo>
                  <a:pt x="0" y="0"/>
                </a:lnTo>
                <a:lnTo>
                  <a:pt x="0" y="2380488"/>
                </a:lnTo>
                <a:close/>
              </a:path>
            </a:pathLst>
          </a:custGeom>
          <a:solidFill>
            <a:srgbClr val="BABABA"/>
          </a:solidFill>
        </p:spPr>
        <p:txBody>
          <a:bodyPr wrap="square" lIns="0" tIns="0" rIns="0" bIns="0" rtlCol="0"/>
          <a:lstStyle/>
          <a:p>
            <a:endParaRPr/>
          </a:p>
        </p:txBody>
      </p:sp>
      <p:sp>
        <p:nvSpPr>
          <p:cNvPr id="14" name="object 14"/>
          <p:cNvSpPr/>
          <p:nvPr/>
        </p:nvSpPr>
        <p:spPr>
          <a:xfrm>
            <a:off x="9271254" y="3082289"/>
            <a:ext cx="1260348" cy="1260348"/>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9271254" y="3082289"/>
            <a:ext cx="1260475" cy="1260475"/>
          </a:xfrm>
          <a:custGeom>
            <a:avLst/>
            <a:gdLst/>
            <a:ahLst/>
            <a:cxnLst/>
            <a:rect l="l" t="t" r="r" b="b"/>
            <a:pathLst>
              <a:path w="1260475" h="1260475">
                <a:moveTo>
                  <a:pt x="0" y="630174"/>
                </a:moveTo>
                <a:lnTo>
                  <a:pt x="1728" y="583150"/>
                </a:lnTo>
                <a:lnTo>
                  <a:pt x="6833" y="537064"/>
                </a:lnTo>
                <a:lnTo>
                  <a:pt x="15193" y="492037"/>
                </a:lnTo>
                <a:lnTo>
                  <a:pt x="26685" y="448191"/>
                </a:lnTo>
                <a:lnTo>
                  <a:pt x="41187" y="405649"/>
                </a:lnTo>
                <a:lnTo>
                  <a:pt x="58578" y="364532"/>
                </a:lnTo>
                <a:lnTo>
                  <a:pt x="78736" y="324962"/>
                </a:lnTo>
                <a:lnTo>
                  <a:pt x="101538" y="287062"/>
                </a:lnTo>
                <a:lnTo>
                  <a:pt x="126863" y="250952"/>
                </a:lnTo>
                <a:lnTo>
                  <a:pt x="154589" y="216756"/>
                </a:lnTo>
                <a:lnTo>
                  <a:pt x="184594" y="184594"/>
                </a:lnTo>
                <a:lnTo>
                  <a:pt x="216756" y="154589"/>
                </a:lnTo>
                <a:lnTo>
                  <a:pt x="250952" y="126863"/>
                </a:lnTo>
                <a:lnTo>
                  <a:pt x="287062" y="101538"/>
                </a:lnTo>
                <a:lnTo>
                  <a:pt x="324962" y="78736"/>
                </a:lnTo>
                <a:lnTo>
                  <a:pt x="364532" y="58578"/>
                </a:lnTo>
                <a:lnTo>
                  <a:pt x="405649" y="41187"/>
                </a:lnTo>
                <a:lnTo>
                  <a:pt x="448191" y="26685"/>
                </a:lnTo>
                <a:lnTo>
                  <a:pt x="492037" y="15193"/>
                </a:lnTo>
                <a:lnTo>
                  <a:pt x="537064" y="6833"/>
                </a:lnTo>
                <a:lnTo>
                  <a:pt x="583150" y="1728"/>
                </a:lnTo>
                <a:lnTo>
                  <a:pt x="630174" y="0"/>
                </a:lnTo>
                <a:lnTo>
                  <a:pt x="677197" y="1728"/>
                </a:lnTo>
                <a:lnTo>
                  <a:pt x="723283" y="6833"/>
                </a:lnTo>
                <a:lnTo>
                  <a:pt x="768310" y="15193"/>
                </a:lnTo>
                <a:lnTo>
                  <a:pt x="812156" y="26685"/>
                </a:lnTo>
                <a:lnTo>
                  <a:pt x="854698" y="41187"/>
                </a:lnTo>
                <a:lnTo>
                  <a:pt x="895815" y="58578"/>
                </a:lnTo>
                <a:lnTo>
                  <a:pt x="935385" y="78736"/>
                </a:lnTo>
                <a:lnTo>
                  <a:pt x="973285" y="101538"/>
                </a:lnTo>
                <a:lnTo>
                  <a:pt x="1009395" y="126863"/>
                </a:lnTo>
                <a:lnTo>
                  <a:pt x="1043591" y="154589"/>
                </a:lnTo>
                <a:lnTo>
                  <a:pt x="1075753" y="184594"/>
                </a:lnTo>
                <a:lnTo>
                  <a:pt x="1105758" y="216756"/>
                </a:lnTo>
                <a:lnTo>
                  <a:pt x="1133484" y="250952"/>
                </a:lnTo>
                <a:lnTo>
                  <a:pt x="1158809" y="287062"/>
                </a:lnTo>
                <a:lnTo>
                  <a:pt x="1181611" y="324962"/>
                </a:lnTo>
                <a:lnTo>
                  <a:pt x="1201769" y="364532"/>
                </a:lnTo>
                <a:lnTo>
                  <a:pt x="1219160" y="405649"/>
                </a:lnTo>
                <a:lnTo>
                  <a:pt x="1233662" y="448191"/>
                </a:lnTo>
                <a:lnTo>
                  <a:pt x="1245154" y="492037"/>
                </a:lnTo>
                <a:lnTo>
                  <a:pt x="1253514" y="537064"/>
                </a:lnTo>
                <a:lnTo>
                  <a:pt x="1258619" y="583150"/>
                </a:lnTo>
                <a:lnTo>
                  <a:pt x="1260348" y="630174"/>
                </a:lnTo>
                <a:lnTo>
                  <a:pt x="1258619" y="677197"/>
                </a:lnTo>
                <a:lnTo>
                  <a:pt x="1253514" y="723283"/>
                </a:lnTo>
                <a:lnTo>
                  <a:pt x="1245154" y="768310"/>
                </a:lnTo>
                <a:lnTo>
                  <a:pt x="1233662" y="812156"/>
                </a:lnTo>
                <a:lnTo>
                  <a:pt x="1219160" y="854698"/>
                </a:lnTo>
                <a:lnTo>
                  <a:pt x="1201769" y="895815"/>
                </a:lnTo>
                <a:lnTo>
                  <a:pt x="1181611" y="935385"/>
                </a:lnTo>
                <a:lnTo>
                  <a:pt x="1158809" y="973285"/>
                </a:lnTo>
                <a:lnTo>
                  <a:pt x="1133484" y="1009395"/>
                </a:lnTo>
                <a:lnTo>
                  <a:pt x="1105758" y="1043591"/>
                </a:lnTo>
                <a:lnTo>
                  <a:pt x="1075753" y="1075753"/>
                </a:lnTo>
                <a:lnTo>
                  <a:pt x="1043591" y="1105758"/>
                </a:lnTo>
                <a:lnTo>
                  <a:pt x="1009395" y="1133484"/>
                </a:lnTo>
                <a:lnTo>
                  <a:pt x="973285" y="1158809"/>
                </a:lnTo>
                <a:lnTo>
                  <a:pt x="935385" y="1181611"/>
                </a:lnTo>
                <a:lnTo>
                  <a:pt x="895815" y="1201769"/>
                </a:lnTo>
                <a:lnTo>
                  <a:pt x="854698" y="1219160"/>
                </a:lnTo>
                <a:lnTo>
                  <a:pt x="812156" y="1233662"/>
                </a:lnTo>
                <a:lnTo>
                  <a:pt x="768310" y="1245154"/>
                </a:lnTo>
                <a:lnTo>
                  <a:pt x="723283" y="1253514"/>
                </a:lnTo>
                <a:lnTo>
                  <a:pt x="677197" y="1258619"/>
                </a:lnTo>
                <a:lnTo>
                  <a:pt x="630174" y="1260348"/>
                </a:lnTo>
                <a:lnTo>
                  <a:pt x="583150" y="1258619"/>
                </a:lnTo>
                <a:lnTo>
                  <a:pt x="537064" y="1253514"/>
                </a:lnTo>
                <a:lnTo>
                  <a:pt x="492037" y="1245154"/>
                </a:lnTo>
                <a:lnTo>
                  <a:pt x="448191" y="1233662"/>
                </a:lnTo>
                <a:lnTo>
                  <a:pt x="405649" y="1219160"/>
                </a:lnTo>
                <a:lnTo>
                  <a:pt x="364532" y="1201769"/>
                </a:lnTo>
                <a:lnTo>
                  <a:pt x="324962" y="1181611"/>
                </a:lnTo>
                <a:lnTo>
                  <a:pt x="287062" y="1158809"/>
                </a:lnTo>
                <a:lnTo>
                  <a:pt x="250952" y="1133484"/>
                </a:lnTo>
                <a:lnTo>
                  <a:pt x="216756" y="1105758"/>
                </a:lnTo>
                <a:lnTo>
                  <a:pt x="184594" y="1075753"/>
                </a:lnTo>
                <a:lnTo>
                  <a:pt x="154589" y="1043591"/>
                </a:lnTo>
                <a:lnTo>
                  <a:pt x="126863" y="1009395"/>
                </a:lnTo>
                <a:lnTo>
                  <a:pt x="101538" y="973285"/>
                </a:lnTo>
                <a:lnTo>
                  <a:pt x="78736" y="935385"/>
                </a:lnTo>
                <a:lnTo>
                  <a:pt x="58578" y="895815"/>
                </a:lnTo>
                <a:lnTo>
                  <a:pt x="41187" y="854698"/>
                </a:lnTo>
                <a:lnTo>
                  <a:pt x="26685" y="812156"/>
                </a:lnTo>
                <a:lnTo>
                  <a:pt x="15193" y="768310"/>
                </a:lnTo>
                <a:lnTo>
                  <a:pt x="6833" y="723283"/>
                </a:lnTo>
                <a:lnTo>
                  <a:pt x="1728" y="677197"/>
                </a:lnTo>
                <a:lnTo>
                  <a:pt x="0" y="630174"/>
                </a:lnTo>
                <a:close/>
              </a:path>
            </a:pathLst>
          </a:custGeom>
          <a:ln w="38100">
            <a:solidFill>
              <a:srgbClr val="F9F9F9"/>
            </a:solidFill>
          </a:ln>
        </p:spPr>
        <p:txBody>
          <a:bodyPr wrap="square" lIns="0" tIns="0" rIns="0" bIns="0" rtlCol="0"/>
          <a:lstStyle/>
          <a:p>
            <a:endParaRPr/>
          </a:p>
        </p:txBody>
      </p:sp>
      <p:sp>
        <p:nvSpPr>
          <p:cNvPr id="16" name="object 16"/>
          <p:cNvSpPr txBox="1"/>
          <p:nvPr/>
        </p:nvSpPr>
        <p:spPr>
          <a:xfrm>
            <a:off x="883107" y="4403090"/>
            <a:ext cx="3512185" cy="226060"/>
          </a:xfrm>
          <a:prstGeom prst="rect">
            <a:avLst/>
          </a:prstGeom>
        </p:spPr>
        <p:txBody>
          <a:bodyPr vert="horz" wrap="square" lIns="0" tIns="0" rIns="0" bIns="0" rtlCol="0">
            <a:spAutoFit/>
          </a:bodyPr>
          <a:lstStyle/>
          <a:p>
            <a:pPr marL="12700">
              <a:lnSpc>
                <a:spcPct val="100000"/>
              </a:lnSpc>
              <a:tabLst>
                <a:tab pos="299085" algn="l"/>
              </a:tabLst>
            </a:pPr>
            <a:r>
              <a:rPr sz="1400" dirty="0">
                <a:solidFill>
                  <a:srgbClr val="F9F9F9"/>
                </a:solidFill>
                <a:latin typeface="Arial"/>
                <a:cs typeface="Arial"/>
              </a:rPr>
              <a:t>•	</a:t>
            </a:r>
            <a:r>
              <a:rPr sz="1400" spc="-5" dirty="0">
                <a:solidFill>
                  <a:srgbClr val="F9F9F9"/>
                </a:solidFill>
                <a:latin typeface="微软雅黑"/>
                <a:cs typeface="微软雅黑"/>
              </a:rPr>
              <a:t>增强区块链及相关的经济学等知识储备，</a:t>
            </a:r>
            <a:endParaRPr sz="1400">
              <a:latin typeface="微软雅黑"/>
              <a:cs typeface="微软雅黑"/>
            </a:endParaRPr>
          </a:p>
        </p:txBody>
      </p:sp>
      <p:sp>
        <p:nvSpPr>
          <p:cNvPr id="17" name="object 17"/>
          <p:cNvSpPr txBox="1"/>
          <p:nvPr/>
        </p:nvSpPr>
        <p:spPr>
          <a:xfrm>
            <a:off x="883107" y="4659121"/>
            <a:ext cx="3340100" cy="1250315"/>
          </a:xfrm>
          <a:prstGeom prst="rect">
            <a:avLst/>
          </a:prstGeom>
        </p:spPr>
        <p:txBody>
          <a:bodyPr vert="horz" wrap="square" lIns="0" tIns="0" rIns="0" bIns="0" rtlCol="0">
            <a:spAutoFit/>
          </a:bodyPr>
          <a:lstStyle/>
          <a:p>
            <a:pPr marL="299085">
              <a:lnSpc>
                <a:spcPct val="100000"/>
              </a:lnSpc>
            </a:pPr>
            <a:r>
              <a:rPr sz="1400" dirty="0">
                <a:solidFill>
                  <a:srgbClr val="F9F9F9"/>
                </a:solidFill>
                <a:latin typeface="微软雅黑"/>
                <a:cs typeface="微软雅黑"/>
              </a:rPr>
              <a:t>提高深度思考能力，报道要全面深入；</a:t>
            </a:r>
            <a:endParaRPr sz="1400">
              <a:latin typeface="微软雅黑"/>
              <a:cs typeface="微软雅黑"/>
            </a:endParaRPr>
          </a:p>
          <a:p>
            <a:pPr marL="299085" marR="5080" indent="-287020">
              <a:lnSpc>
                <a:spcPct val="120000"/>
              </a:lnSpc>
              <a:tabLst>
                <a:tab pos="299085" algn="l"/>
              </a:tabLst>
            </a:pPr>
            <a:r>
              <a:rPr sz="1400" dirty="0">
                <a:solidFill>
                  <a:srgbClr val="F9F9F9"/>
                </a:solidFill>
                <a:latin typeface="Arial"/>
                <a:cs typeface="Arial"/>
              </a:rPr>
              <a:t>•	</a:t>
            </a:r>
            <a:r>
              <a:rPr sz="1400" dirty="0">
                <a:solidFill>
                  <a:srgbClr val="F9F9F9"/>
                </a:solidFill>
                <a:latin typeface="微软雅黑"/>
                <a:cs typeface="微软雅黑"/>
              </a:rPr>
              <a:t>关注区块链技术动态和</a:t>
            </a:r>
            <a:r>
              <a:rPr sz="1400" spc="-15" dirty="0">
                <a:solidFill>
                  <a:srgbClr val="F9F9F9"/>
                </a:solidFill>
                <a:latin typeface="微软雅黑"/>
                <a:cs typeface="微软雅黑"/>
              </a:rPr>
              <a:t>区</a:t>
            </a:r>
            <a:r>
              <a:rPr sz="1400" dirty="0">
                <a:solidFill>
                  <a:srgbClr val="F9F9F9"/>
                </a:solidFill>
                <a:latin typeface="微软雅黑"/>
                <a:cs typeface="微软雅黑"/>
              </a:rPr>
              <a:t>块链</a:t>
            </a:r>
            <a:r>
              <a:rPr sz="1400" spc="-15" dirty="0">
                <a:solidFill>
                  <a:srgbClr val="F9F9F9"/>
                </a:solidFill>
                <a:latin typeface="微软雅黑"/>
                <a:cs typeface="微软雅黑"/>
              </a:rPr>
              <a:t>在</a:t>
            </a:r>
            <a:r>
              <a:rPr sz="1400" dirty="0">
                <a:solidFill>
                  <a:srgbClr val="F9F9F9"/>
                </a:solidFill>
                <a:latin typeface="微软雅黑"/>
                <a:cs typeface="微软雅黑"/>
              </a:rPr>
              <a:t>整个国  际上的发展趋势；</a:t>
            </a:r>
            <a:endParaRPr sz="1400">
              <a:latin typeface="微软雅黑"/>
              <a:cs typeface="微软雅黑"/>
            </a:endParaRPr>
          </a:p>
          <a:p>
            <a:pPr marL="299085" marR="5080" indent="-287020">
              <a:lnSpc>
                <a:spcPct val="120000"/>
              </a:lnSpc>
              <a:tabLst>
                <a:tab pos="299085" algn="l"/>
              </a:tabLst>
            </a:pPr>
            <a:r>
              <a:rPr sz="1400" dirty="0">
                <a:solidFill>
                  <a:srgbClr val="F9F9F9"/>
                </a:solidFill>
                <a:latin typeface="Arial"/>
                <a:cs typeface="Arial"/>
              </a:rPr>
              <a:t>•	</a:t>
            </a:r>
            <a:r>
              <a:rPr sz="1400" dirty="0">
                <a:solidFill>
                  <a:srgbClr val="F9F9F9"/>
                </a:solidFill>
                <a:latin typeface="微软雅黑"/>
                <a:cs typeface="微软雅黑"/>
              </a:rPr>
              <a:t>秉持社会责任感，坚守</a:t>
            </a:r>
            <a:r>
              <a:rPr sz="1400" spc="-15" dirty="0">
                <a:solidFill>
                  <a:srgbClr val="F9F9F9"/>
                </a:solidFill>
                <a:latin typeface="微软雅黑"/>
                <a:cs typeface="微软雅黑"/>
              </a:rPr>
              <a:t>正</a:t>
            </a:r>
            <a:r>
              <a:rPr sz="1400" dirty="0">
                <a:solidFill>
                  <a:srgbClr val="F9F9F9"/>
                </a:solidFill>
                <a:latin typeface="微软雅黑"/>
                <a:cs typeface="微软雅黑"/>
              </a:rPr>
              <a:t>确价</a:t>
            </a:r>
            <a:r>
              <a:rPr sz="1400" spc="-15" dirty="0">
                <a:solidFill>
                  <a:srgbClr val="F9F9F9"/>
                </a:solidFill>
                <a:latin typeface="微软雅黑"/>
                <a:cs typeface="微软雅黑"/>
              </a:rPr>
              <a:t>值</a:t>
            </a:r>
            <a:r>
              <a:rPr sz="1400" dirty="0">
                <a:solidFill>
                  <a:srgbClr val="F9F9F9"/>
                </a:solidFill>
                <a:latin typeface="微软雅黑"/>
                <a:cs typeface="微软雅黑"/>
              </a:rPr>
              <a:t>观，公  开、透明、客观。</a:t>
            </a:r>
            <a:endParaRPr sz="1400">
              <a:latin typeface="微软雅黑"/>
              <a:cs typeface="微软雅黑"/>
            </a:endParaRPr>
          </a:p>
        </p:txBody>
      </p:sp>
      <p:sp>
        <p:nvSpPr>
          <p:cNvPr id="18" name="object 18"/>
          <p:cNvSpPr/>
          <p:nvPr/>
        </p:nvSpPr>
        <p:spPr>
          <a:xfrm>
            <a:off x="1923288" y="3081527"/>
            <a:ext cx="1260475" cy="1260475"/>
          </a:xfrm>
          <a:custGeom>
            <a:avLst/>
            <a:gdLst/>
            <a:ahLst/>
            <a:cxnLst/>
            <a:rect l="l" t="t" r="r" b="b"/>
            <a:pathLst>
              <a:path w="1260475" h="1260475">
                <a:moveTo>
                  <a:pt x="630174" y="0"/>
                </a:moveTo>
                <a:lnTo>
                  <a:pt x="583150" y="1728"/>
                </a:lnTo>
                <a:lnTo>
                  <a:pt x="537064" y="6833"/>
                </a:lnTo>
                <a:lnTo>
                  <a:pt x="492037" y="15193"/>
                </a:lnTo>
                <a:lnTo>
                  <a:pt x="448191" y="26685"/>
                </a:lnTo>
                <a:lnTo>
                  <a:pt x="405649" y="41187"/>
                </a:lnTo>
                <a:lnTo>
                  <a:pt x="364532" y="58578"/>
                </a:lnTo>
                <a:lnTo>
                  <a:pt x="324962" y="78736"/>
                </a:lnTo>
                <a:lnTo>
                  <a:pt x="287062" y="101538"/>
                </a:lnTo>
                <a:lnTo>
                  <a:pt x="250952" y="126863"/>
                </a:lnTo>
                <a:lnTo>
                  <a:pt x="216756" y="154589"/>
                </a:lnTo>
                <a:lnTo>
                  <a:pt x="184594" y="184594"/>
                </a:lnTo>
                <a:lnTo>
                  <a:pt x="154589" y="216756"/>
                </a:lnTo>
                <a:lnTo>
                  <a:pt x="126863" y="250952"/>
                </a:lnTo>
                <a:lnTo>
                  <a:pt x="101538" y="287062"/>
                </a:lnTo>
                <a:lnTo>
                  <a:pt x="78736" y="324962"/>
                </a:lnTo>
                <a:lnTo>
                  <a:pt x="58578" y="364532"/>
                </a:lnTo>
                <a:lnTo>
                  <a:pt x="41187" y="405649"/>
                </a:lnTo>
                <a:lnTo>
                  <a:pt x="26685" y="448191"/>
                </a:lnTo>
                <a:lnTo>
                  <a:pt x="15193" y="492037"/>
                </a:lnTo>
                <a:lnTo>
                  <a:pt x="6833" y="537064"/>
                </a:lnTo>
                <a:lnTo>
                  <a:pt x="1728" y="583150"/>
                </a:lnTo>
                <a:lnTo>
                  <a:pt x="0" y="630174"/>
                </a:lnTo>
                <a:lnTo>
                  <a:pt x="1728" y="677197"/>
                </a:lnTo>
                <a:lnTo>
                  <a:pt x="6833" y="723283"/>
                </a:lnTo>
                <a:lnTo>
                  <a:pt x="15193" y="768310"/>
                </a:lnTo>
                <a:lnTo>
                  <a:pt x="26685" y="812156"/>
                </a:lnTo>
                <a:lnTo>
                  <a:pt x="41187" y="854698"/>
                </a:lnTo>
                <a:lnTo>
                  <a:pt x="58578" y="895815"/>
                </a:lnTo>
                <a:lnTo>
                  <a:pt x="78736" y="935385"/>
                </a:lnTo>
                <a:lnTo>
                  <a:pt x="101538" y="973285"/>
                </a:lnTo>
                <a:lnTo>
                  <a:pt x="126863" y="1009395"/>
                </a:lnTo>
                <a:lnTo>
                  <a:pt x="154589" y="1043591"/>
                </a:lnTo>
                <a:lnTo>
                  <a:pt x="184594" y="1075753"/>
                </a:lnTo>
                <a:lnTo>
                  <a:pt x="216756" y="1105758"/>
                </a:lnTo>
                <a:lnTo>
                  <a:pt x="250952" y="1133484"/>
                </a:lnTo>
                <a:lnTo>
                  <a:pt x="287062" y="1158809"/>
                </a:lnTo>
                <a:lnTo>
                  <a:pt x="324962" y="1181611"/>
                </a:lnTo>
                <a:lnTo>
                  <a:pt x="364532" y="1201769"/>
                </a:lnTo>
                <a:lnTo>
                  <a:pt x="405649" y="1219160"/>
                </a:lnTo>
                <a:lnTo>
                  <a:pt x="448191" y="1233662"/>
                </a:lnTo>
                <a:lnTo>
                  <a:pt x="492037" y="1245154"/>
                </a:lnTo>
                <a:lnTo>
                  <a:pt x="537064" y="1253514"/>
                </a:lnTo>
                <a:lnTo>
                  <a:pt x="583150" y="1258619"/>
                </a:lnTo>
                <a:lnTo>
                  <a:pt x="630174" y="1260348"/>
                </a:lnTo>
                <a:lnTo>
                  <a:pt x="677197" y="1258619"/>
                </a:lnTo>
                <a:lnTo>
                  <a:pt x="723283" y="1253514"/>
                </a:lnTo>
                <a:lnTo>
                  <a:pt x="768310" y="1245154"/>
                </a:lnTo>
                <a:lnTo>
                  <a:pt x="812156" y="1233662"/>
                </a:lnTo>
                <a:lnTo>
                  <a:pt x="854698" y="1219160"/>
                </a:lnTo>
                <a:lnTo>
                  <a:pt x="895815" y="1201769"/>
                </a:lnTo>
                <a:lnTo>
                  <a:pt x="935385" y="1181611"/>
                </a:lnTo>
                <a:lnTo>
                  <a:pt x="973285" y="1158809"/>
                </a:lnTo>
                <a:lnTo>
                  <a:pt x="1009395" y="1133484"/>
                </a:lnTo>
                <a:lnTo>
                  <a:pt x="1043591" y="1105758"/>
                </a:lnTo>
                <a:lnTo>
                  <a:pt x="1075753" y="1075753"/>
                </a:lnTo>
                <a:lnTo>
                  <a:pt x="1105758" y="1043591"/>
                </a:lnTo>
                <a:lnTo>
                  <a:pt x="1133484" y="1009395"/>
                </a:lnTo>
                <a:lnTo>
                  <a:pt x="1158809" y="973285"/>
                </a:lnTo>
                <a:lnTo>
                  <a:pt x="1181611" y="935385"/>
                </a:lnTo>
                <a:lnTo>
                  <a:pt x="1201769" y="895815"/>
                </a:lnTo>
                <a:lnTo>
                  <a:pt x="1219160" y="854698"/>
                </a:lnTo>
                <a:lnTo>
                  <a:pt x="1233662" y="812156"/>
                </a:lnTo>
                <a:lnTo>
                  <a:pt x="1245154" y="768310"/>
                </a:lnTo>
                <a:lnTo>
                  <a:pt x="1253514" y="723283"/>
                </a:lnTo>
                <a:lnTo>
                  <a:pt x="1258619" y="677197"/>
                </a:lnTo>
                <a:lnTo>
                  <a:pt x="1260348" y="630174"/>
                </a:lnTo>
                <a:lnTo>
                  <a:pt x="1258619" y="583150"/>
                </a:lnTo>
                <a:lnTo>
                  <a:pt x="1253514" y="537064"/>
                </a:lnTo>
                <a:lnTo>
                  <a:pt x="1245154" y="492037"/>
                </a:lnTo>
                <a:lnTo>
                  <a:pt x="1233662" y="448191"/>
                </a:lnTo>
                <a:lnTo>
                  <a:pt x="1219160" y="405649"/>
                </a:lnTo>
                <a:lnTo>
                  <a:pt x="1201769" y="364532"/>
                </a:lnTo>
                <a:lnTo>
                  <a:pt x="1181611" y="324962"/>
                </a:lnTo>
                <a:lnTo>
                  <a:pt x="1158809" y="287062"/>
                </a:lnTo>
                <a:lnTo>
                  <a:pt x="1133484" y="250952"/>
                </a:lnTo>
                <a:lnTo>
                  <a:pt x="1105758" y="216756"/>
                </a:lnTo>
                <a:lnTo>
                  <a:pt x="1075753" y="184594"/>
                </a:lnTo>
                <a:lnTo>
                  <a:pt x="1043591" y="154589"/>
                </a:lnTo>
                <a:lnTo>
                  <a:pt x="1009395" y="126863"/>
                </a:lnTo>
                <a:lnTo>
                  <a:pt x="973285" y="101538"/>
                </a:lnTo>
                <a:lnTo>
                  <a:pt x="935385" y="78736"/>
                </a:lnTo>
                <a:lnTo>
                  <a:pt x="895815" y="58578"/>
                </a:lnTo>
                <a:lnTo>
                  <a:pt x="854698" y="41187"/>
                </a:lnTo>
                <a:lnTo>
                  <a:pt x="812156" y="26685"/>
                </a:lnTo>
                <a:lnTo>
                  <a:pt x="768310" y="15193"/>
                </a:lnTo>
                <a:lnTo>
                  <a:pt x="723283" y="6833"/>
                </a:lnTo>
                <a:lnTo>
                  <a:pt x="677197" y="1728"/>
                </a:lnTo>
                <a:lnTo>
                  <a:pt x="630174" y="0"/>
                </a:lnTo>
                <a:close/>
              </a:path>
            </a:pathLst>
          </a:custGeom>
          <a:solidFill>
            <a:srgbClr val="000000"/>
          </a:solidFill>
        </p:spPr>
        <p:txBody>
          <a:bodyPr wrap="square" lIns="0" tIns="0" rIns="0" bIns="0" rtlCol="0"/>
          <a:lstStyle/>
          <a:p>
            <a:endParaRPr/>
          </a:p>
        </p:txBody>
      </p:sp>
      <p:sp>
        <p:nvSpPr>
          <p:cNvPr id="19" name="object 19"/>
          <p:cNvSpPr txBox="1"/>
          <p:nvPr/>
        </p:nvSpPr>
        <p:spPr>
          <a:xfrm>
            <a:off x="2312670" y="3566414"/>
            <a:ext cx="482600" cy="287020"/>
          </a:xfrm>
          <a:prstGeom prst="rect">
            <a:avLst/>
          </a:prstGeom>
        </p:spPr>
        <p:txBody>
          <a:bodyPr vert="horz" wrap="square" lIns="0" tIns="0" rIns="0" bIns="0" rtlCol="0">
            <a:spAutoFit/>
          </a:bodyPr>
          <a:lstStyle/>
          <a:p>
            <a:pPr marL="12700">
              <a:lnSpc>
                <a:spcPct val="100000"/>
              </a:lnSpc>
            </a:pPr>
            <a:r>
              <a:rPr sz="1800" b="1" dirty="0">
                <a:solidFill>
                  <a:srgbClr val="F9F9F9"/>
                </a:solidFill>
                <a:latin typeface="微软雅黑"/>
                <a:cs typeface="微软雅黑"/>
              </a:rPr>
              <a:t>内容</a:t>
            </a:r>
            <a:endParaRPr sz="1800">
              <a:latin typeface="微软雅黑"/>
              <a:cs typeface="微软雅黑"/>
            </a:endParaRPr>
          </a:p>
        </p:txBody>
      </p:sp>
      <p:sp>
        <p:nvSpPr>
          <p:cNvPr id="20" name="object 20"/>
          <p:cNvSpPr/>
          <p:nvPr/>
        </p:nvSpPr>
        <p:spPr>
          <a:xfrm>
            <a:off x="5597652" y="3081527"/>
            <a:ext cx="1259205" cy="1260475"/>
          </a:xfrm>
          <a:custGeom>
            <a:avLst/>
            <a:gdLst/>
            <a:ahLst/>
            <a:cxnLst/>
            <a:rect l="l" t="t" r="r" b="b"/>
            <a:pathLst>
              <a:path w="1259204" h="1260475">
                <a:moveTo>
                  <a:pt x="629412" y="0"/>
                </a:moveTo>
                <a:lnTo>
                  <a:pt x="582440" y="1728"/>
                </a:lnTo>
                <a:lnTo>
                  <a:pt x="536405" y="6833"/>
                </a:lnTo>
                <a:lnTo>
                  <a:pt x="491430" y="15193"/>
                </a:lnTo>
                <a:lnTo>
                  <a:pt x="447635" y="26685"/>
                </a:lnTo>
                <a:lnTo>
                  <a:pt x="405142" y="41187"/>
                </a:lnTo>
                <a:lnTo>
                  <a:pt x="364074" y="58578"/>
                </a:lnTo>
                <a:lnTo>
                  <a:pt x="324552" y="78736"/>
                </a:lnTo>
                <a:lnTo>
                  <a:pt x="286697" y="101538"/>
                </a:lnTo>
                <a:lnTo>
                  <a:pt x="250632" y="126863"/>
                </a:lnTo>
                <a:lnTo>
                  <a:pt x="216477" y="154589"/>
                </a:lnTo>
                <a:lnTo>
                  <a:pt x="184356" y="184594"/>
                </a:lnTo>
                <a:lnTo>
                  <a:pt x="154389" y="216756"/>
                </a:lnTo>
                <a:lnTo>
                  <a:pt x="126698" y="250952"/>
                </a:lnTo>
                <a:lnTo>
                  <a:pt x="101406" y="287062"/>
                </a:lnTo>
                <a:lnTo>
                  <a:pt x="78633" y="324962"/>
                </a:lnTo>
                <a:lnTo>
                  <a:pt x="58501" y="364532"/>
                </a:lnTo>
                <a:lnTo>
                  <a:pt x="41133" y="405649"/>
                </a:lnTo>
                <a:lnTo>
                  <a:pt x="26649" y="448191"/>
                </a:lnTo>
                <a:lnTo>
                  <a:pt x="15173" y="492037"/>
                </a:lnTo>
                <a:lnTo>
                  <a:pt x="6824" y="537064"/>
                </a:lnTo>
                <a:lnTo>
                  <a:pt x="1726" y="583150"/>
                </a:lnTo>
                <a:lnTo>
                  <a:pt x="0" y="630174"/>
                </a:lnTo>
                <a:lnTo>
                  <a:pt x="1726" y="677197"/>
                </a:lnTo>
                <a:lnTo>
                  <a:pt x="6824" y="723283"/>
                </a:lnTo>
                <a:lnTo>
                  <a:pt x="15173" y="768310"/>
                </a:lnTo>
                <a:lnTo>
                  <a:pt x="26649" y="812156"/>
                </a:lnTo>
                <a:lnTo>
                  <a:pt x="41133" y="854698"/>
                </a:lnTo>
                <a:lnTo>
                  <a:pt x="58501" y="895815"/>
                </a:lnTo>
                <a:lnTo>
                  <a:pt x="78633" y="935385"/>
                </a:lnTo>
                <a:lnTo>
                  <a:pt x="101406" y="973285"/>
                </a:lnTo>
                <a:lnTo>
                  <a:pt x="126698" y="1009395"/>
                </a:lnTo>
                <a:lnTo>
                  <a:pt x="154389" y="1043591"/>
                </a:lnTo>
                <a:lnTo>
                  <a:pt x="184356" y="1075753"/>
                </a:lnTo>
                <a:lnTo>
                  <a:pt x="216477" y="1105758"/>
                </a:lnTo>
                <a:lnTo>
                  <a:pt x="250632" y="1133484"/>
                </a:lnTo>
                <a:lnTo>
                  <a:pt x="286697" y="1158809"/>
                </a:lnTo>
                <a:lnTo>
                  <a:pt x="324552" y="1181611"/>
                </a:lnTo>
                <a:lnTo>
                  <a:pt x="364074" y="1201769"/>
                </a:lnTo>
                <a:lnTo>
                  <a:pt x="405142" y="1219160"/>
                </a:lnTo>
                <a:lnTo>
                  <a:pt x="447635" y="1233662"/>
                </a:lnTo>
                <a:lnTo>
                  <a:pt x="491430" y="1245154"/>
                </a:lnTo>
                <a:lnTo>
                  <a:pt x="536405" y="1253514"/>
                </a:lnTo>
                <a:lnTo>
                  <a:pt x="582440" y="1258619"/>
                </a:lnTo>
                <a:lnTo>
                  <a:pt x="629412" y="1260348"/>
                </a:lnTo>
                <a:lnTo>
                  <a:pt x="676383" y="1258619"/>
                </a:lnTo>
                <a:lnTo>
                  <a:pt x="722418" y="1253514"/>
                </a:lnTo>
                <a:lnTo>
                  <a:pt x="767393" y="1245154"/>
                </a:lnTo>
                <a:lnTo>
                  <a:pt x="811188" y="1233662"/>
                </a:lnTo>
                <a:lnTo>
                  <a:pt x="853681" y="1219160"/>
                </a:lnTo>
                <a:lnTo>
                  <a:pt x="894749" y="1201769"/>
                </a:lnTo>
                <a:lnTo>
                  <a:pt x="934271" y="1181611"/>
                </a:lnTo>
                <a:lnTo>
                  <a:pt x="972126" y="1158809"/>
                </a:lnTo>
                <a:lnTo>
                  <a:pt x="1008191" y="1133484"/>
                </a:lnTo>
                <a:lnTo>
                  <a:pt x="1042346" y="1105758"/>
                </a:lnTo>
                <a:lnTo>
                  <a:pt x="1074467" y="1075753"/>
                </a:lnTo>
                <a:lnTo>
                  <a:pt x="1104434" y="1043591"/>
                </a:lnTo>
                <a:lnTo>
                  <a:pt x="1132125" y="1009395"/>
                </a:lnTo>
                <a:lnTo>
                  <a:pt x="1157417" y="973285"/>
                </a:lnTo>
                <a:lnTo>
                  <a:pt x="1180190" y="935385"/>
                </a:lnTo>
                <a:lnTo>
                  <a:pt x="1200322" y="895815"/>
                </a:lnTo>
                <a:lnTo>
                  <a:pt x="1217690" y="854698"/>
                </a:lnTo>
                <a:lnTo>
                  <a:pt x="1232174" y="812156"/>
                </a:lnTo>
                <a:lnTo>
                  <a:pt x="1243650" y="768310"/>
                </a:lnTo>
                <a:lnTo>
                  <a:pt x="1251999" y="723283"/>
                </a:lnTo>
                <a:lnTo>
                  <a:pt x="1257097" y="677197"/>
                </a:lnTo>
                <a:lnTo>
                  <a:pt x="1258824" y="630174"/>
                </a:lnTo>
                <a:lnTo>
                  <a:pt x="1257097" y="583150"/>
                </a:lnTo>
                <a:lnTo>
                  <a:pt x="1251999" y="537064"/>
                </a:lnTo>
                <a:lnTo>
                  <a:pt x="1243650" y="492037"/>
                </a:lnTo>
                <a:lnTo>
                  <a:pt x="1232174" y="448191"/>
                </a:lnTo>
                <a:lnTo>
                  <a:pt x="1217690" y="405649"/>
                </a:lnTo>
                <a:lnTo>
                  <a:pt x="1200322" y="364532"/>
                </a:lnTo>
                <a:lnTo>
                  <a:pt x="1180190" y="324962"/>
                </a:lnTo>
                <a:lnTo>
                  <a:pt x="1157417" y="287062"/>
                </a:lnTo>
                <a:lnTo>
                  <a:pt x="1132125" y="250952"/>
                </a:lnTo>
                <a:lnTo>
                  <a:pt x="1104434" y="216756"/>
                </a:lnTo>
                <a:lnTo>
                  <a:pt x="1074467" y="184594"/>
                </a:lnTo>
                <a:lnTo>
                  <a:pt x="1042346" y="154589"/>
                </a:lnTo>
                <a:lnTo>
                  <a:pt x="1008191" y="126863"/>
                </a:lnTo>
                <a:lnTo>
                  <a:pt x="972126" y="101538"/>
                </a:lnTo>
                <a:lnTo>
                  <a:pt x="934271" y="78736"/>
                </a:lnTo>
                <a:lnTo>
                  <a:pt x="894749" y="58578"/>
                </a:lnTo>
                <a:lnTo>
                  <a:pt x="853681" y="41187"/>
                </a:lnTo>
                <a:lnTo>
                  <a:pt x="811188" y="26685"/>
                </a:lnTo>
                <a:lnTo>
                  <a:pt x="767393" y="15193"/>
                </a:lnTo>
                <a:lnTo>
                  <a:pt x="722418" y="6833"/>
                </a:lnTo>
                <a:lnTo>
                  <a:pt x="676383" y="1728"/>
                </a:lnTo>
                <a:lnTo>
                  <a:pt x="629412" y="0"/>
                </a:lnTo>
                <a:close/>
              </a:path>
            </a:pathLst>
          </a:custGeom>
          <a:solidFill>
            <a:srgbClr val="000000"/>
          </a:solidFill>
        </p:spPr>
        <p:txBody>
          <a:bodyPr wrap="square" lIns="0" tIns="0" rIns="0" bIns="0" rtlCol="0"/>
          <a:lstStyle/>
          <a:p>
            <a:endParaRPr/>
          </a:p>
        </p:txBody>
      </p:sp>
      <p:sp>
        <p:nvSpPr>
          <p:cNvPr id="21" name="object 21"/>
          <p:cNvSpPr txBox="1"/>
          <p:nvPr/>
        </p:nvSpPr>
        <p:spPr>
          <a:xfrm>
            <a:off x="5986017" y="3566414"/>
            <a:ext cx="483234" cy="287020"/>
          </a:xfrm>
          <a:prstGeom prst="rect">
            <a:avLst/>
          </a:prstGeom>
        </p:spPr>
        <p:txBody>
          <a:bodyPr vert="horz" wrap="square" lIns="0" tIns="0" rIns="0" bIns="0" rtlCol="0">
            <a:spAutoFit/>
          </a:bodyPr>
          <a:lstStyle/>
          <a:p>
            <a:pPr marL="12700">
              <a:lnSpc>
                <a:spcPct val="100000"/>
              </a:lnSpc>
            </a:pPr>
            <a:r>
              <a:rPr sz="1800" b="1" dirty="0">
                <a:solidFill>
                  <a:srgbClr val="F9F9F9"/>
                </a:solidFill>
                <a:latin typeface="微软雅黑"/>
                <a:cs typeface="微软雅黑"/>
              </a:rPr>
              <a:t>用户</a:t>
            </a:r>
            <a:endParaRPr sz="1800">
              <a:latin typeface="微软雅黑"/>
              <a:cs typeface="微软雅黑"/>
            </a:endParaRPr>
          </a:p>
        </p:txBody>
      </p:sp>
      <p:sp>
        <p:nvSpPr>
          <p:cNvPr id="22" name="object 22"/>
          <p:cNvSpPr/>
          <p:nvPr/>
        </p:nvSpPr>
        <p:spPr>
          <a:xfrm>
            <a:off x="9270492" y="3084576"/>
            <a:ext cx="1260475" cy="1260475"/>
          </a:xfrm>
          <a:custGeom>
            <a:avLst/>
            <a:gdLst/>
            <a:ahLst/>
            <a:cxnLst/>
            <a:rect l="l" t="t" r="r" b="b"/>
            <a:pathLst>
              <a:path w="1260475" h="1260475">
                <a:moveTo>
                  <a:pt x="630174" y="0"/>
                </a:moveTo>
                <a:lnTo>
                  <a:pt x="583150" y="1728"/>
                </a:lnTo>
                <a:lnTo>
                  <a:pt x="537064" y="6833"/>
                </a:lnTo>
                <a:lnTo>
                  <a:pt x="492037" y="15193"/>
                </a:lnTo>
                <a:lnTo>
                  <a:pt x="448191" y="26685"/>
                </a:lnTo>
                <a:lnTo>
                  <a:pt x="405649" y="41187"/>
                </a:lnTo>
                <a:lnTo>
                  <a:pt x="364532" y="58578"/>
                </a:lnTo>
                <a:lnTo>
                  <a:pt x="324962" y="78736"/>
                </a:lnTo>
                <a:lnTo>
                  <a:pt x="287062" y="101538"/>
                </a:lnTo>
                <a:lnTo>
                  <a:pt x="250952" y="126863"/>
                </a:lnTo>
                <a:lnTo>
                  <a:pt x="216756" y="154589"/>
                </a:lnTo>
                <a:lnTo>
                  <a:pt x="184594" y="184594"/>
                </a:lnTo>
                <a:lnTo>
                  <a:pt x="154589" y="216756"/>
                </a:lnTo>
                <a:lnTo>
                  <a:pt x="126863" y="250952"/>
                </a:lnTo>
                <a:lnTo>
                  <a:pt x="101538" y="287062"/>
                </a:lnTo>
                <a:lnTo>
                  <a:pt x="78736" y="324962"/>
                </a:lnTo>
                <a:lnTo>
                  <a:pt x="58578" y="364532"/>
                </a:lnTo>
                <a:lnTo>
                  <a:pt x="41187" y="405649"/>
                </a:lnTo>
                <a:lnTo>
                  <a:pt x="26685" y="448191"/>
                </a:lnTo>
                <a:lnTo>
                  <a:pt x="15193" y="492037"/>
                </a:lnTo>
                <a:lnTo>
                  <a:pt x="6833" y="537064"/>
                </a:lnTo>
                <a:lnTo>
                  <a:pt x="1728" y="583150"/>
                </a:lnTo>
                <a:lnTo>
                  <a:pt x="0" y="630174"/>
                </a:lnTo>
                <a:lnTo>
                  <a:pt x="1728" y="677197"/>
                </a:lnTo>
                <a:lnTo>
                  <a:pt x="6833" y="723283"/>
                </a:lnTo>
                <a:lnTo>
                  <a:pt x="15193" y="768310"/>
                </a:lnTo>
                <a:lnTo>
                  <a:pt x="26685" y="812156"/>
                </a:lnTo>
                <a:lnTo>
                  <a:pt x="41187" y="854698"/>
                </a:lnTo>
                <a:lnTo>
                  <a:pt x="58578" y="895815"/>
                </a:lnTo>
                <a:lnTo>
                  <a:pt x="78736" y="935385"/>
                </a:lnTo>
                <a:lnTo>
                  <a:pt x="101538" y="973285"/>
                </a:lnTo>
                <a:lnTo>
                  <a:pt x="126863" y="1009395"/>
                </a:lnTo>
                <a:lnTo>
                  <a:pt x="154589" y="1043591"/>
                </a:lnTo>
                <a:lnTo>
                  <a:pt x="184594" y="1075753"/>
                </a:lnTo>
                <a:lnTo>
                  <a:pt x="216756" y="1105758"/>
                </a:lnTo>
                <a:lnTo>
                  <a:pt x="250952" y="1133484"/>
                </a:lnTo>
                <a:lnTo>
                  <a:pt x="287062" y="1158809"/>
                </a:lnTo>
                <a:lnTo>
                  <a:pt x="324962" y="1181611"/>
                </a:lnTo>
                <a:lnTo>
                  <a:pt x="364532" y="1201769"/>
                </a:lnTo>
                <a:lnTo>
                  <a:pt x="405649" y="1219160"/>
                </a:lnTo>
                <a:lnTo>
                  <a:pt x="448191" y="1233662"/>
                </a:lnTo>
                <a:lnTo>
                  <a:pt x="492037" y="1245154"/>
                </a:lnTo>
                <a:lnTo>
                  <a:pt x="537064" y="1253514"/>
                </a:lnTo>
                <a:lnTo>
                  <a:pt x="583150" y="1258619"/>
                </a:lnTo>
                <a:lnTo>
                  <a:pt x="630174" y="1260348"/>
                </a:lnTo>
                <a:lnTo>
                  <a:pt x="677197" y="1258619"/>
                </a:lnTo>
                <a:lnTo>
                  <a:pt x="723283" y="1253514"/>
                </a:lnTo>
                <a:lnTo>
                  <a:pt x="768310" y="1245154"/>
                </a:lnTo>
                <a:lnTo>
                  <a:pt x="812156" y="1233662"/>
                </a:lnTo>
                <a:lnTo>
                  <a:pt x="854698" y="1219160"/>
                </a:lnTo>
                <a:lnTo>
                  <a:pt x="895815" y="1201769"/>
                </a:lnTo>
                <a:lnTo>
                  <a:pt x="935385" y="1181611"/>
                </a:lnTo>
                <a:lnTo>
                  <a:pt x="973285" y="1158809"/>
                </a:lnTo>
                <a:lnTo>
                  <a:pt x="1009395" y="1133484"/>
                </a:lnTo>
                <a:lnTo>
                  <a:pt x="1043591" y="1105758"/>
                </a:lnTo>
                <a:lnTo>
                  <a:pt x="1075753" y="1075753"/>
                </a:lnTo>
                <a:lnTo>
                  <a:pt x="1105758" y="1043591"/>
                </a:lnTo>
                <a:lnTo>
                  <a:pt x="1133484" y="1009395"/>
                </a:lnTo>
                <a:lnTo>
                  <a:pt x="1158809" y="973285"/>
                </a:lnTo>
                <a:lnTo>
                  <a:pt x="1181611" y="935385"/>
                </a:lnTo>
                <a:lnTo>
                  <a:pt x="1201769" y="895815"/>
                </a:lnTo>
                <a:lnTo>
                  <a:pt x="1219160" y="854698"/>
                </a:lnTo>
                <a:lnTo>
                  <a:pt x="1233662" y="812156"/>
                </a:lnTo>
                <a:lnTo>
                  <a:pt x="1245154" y="768310"/>
                </a:lnTo>
                <a:lnTo>
                  <a:pt x="1253514" y="723283"/>
                </a:lnTo>
                <a:lnTo>
                  <a:pt x="1258619" y="677197"/>
                </a:lnTo>
                <a:lnTo>
                  <a:pt x="1260348" y="630174"/>
                </a:lnTo>
                <a:lnTo>
                  <a:pt x="1258619" y="583150"/>
                </a:lnTo>
                <a:lnTo>
                  <a:pt x="1253514" y="537064"/>
                </a:lnTo>
                <a:lnTo>
                  <a:pt x="1245154" y="492037"/>
                </a:lnTo>
                <a:lnTo>
                  <a:pt x="1233662" y="448191"/>
                </a:lnTo>
                <a:lnTo>
                  <a:pt x="1219160" y="405649"/>
                </a:lnTo>
                <a:lnTo>
                  <a:pt x="1201769" y="364532"/>
                </a:lnTo>
                <a:lnTo>
                  <a:pt x="1181611" y="324962"/>
                </a:lnTo>
                <a:lnTo>
                  <a:pt x="1158809" y="287062"/>
                </a:lnTo>
                <a:lnTo>
                  <a:pt x="1133484" y="250952"/>
                </a:lnTo>
                <a:lnTo>
                  <a:pt x="1105758" y="216756"/>
                </a:lnTo>
                <a:lnTo>
                  <a:pt x="1075753" y="184594"/>
                </a:lnTo>
                <a:lnTo>
                  <a:pt x="1043591" y="154589"/>
                </a:lnTo>
                <a:lnTo>
                  <a:pt x="1009395" y="126863"/>
                </a:lnTo>
                <a:lnTo>
                  <a:pt x="973285" y="101538"/>
                </a:lnTo>
                <a:lnTo>
                  <a:pt x="935385" y="78736"/>
                </a:lnTo>
                <a:lnTo>
                  <a:pt x="895815" y="58578"/>
                </a:lnTo>
                <a:lnTo>
                  <a:pt x="854698" y="41187"/>
                </a:lnTo>
                <a:lnTo>
                  <a:pt x="812156" y="26685"/>
                </a:lnTo>
                <a:lnTo>
                  <a:pt x="768310" y="15193"/>
                </a:lnTo>
                <a:lnTo>
                  <a:pt x="723283" y="6833"/>
                </a:lnTo>
                <a:lnTo>
                  <a:pt x="677197" y="1728"/>
                </a:lnTo>
                <a:lnTo>
                  <a:pt x="630174" y="0"/>
                </a:lnTo>
                <a:close/>
              </a:path>
            </a:pathLst>
          </a:custGeom>
          <a:solidFill>
            <a:srgbClr val="000000"/>
          </a:solidFill>
        </p:spPr>
        <p:txBody>
          <a:bodyPr wrap="square" lIns="0" tIns="0" rIns="0" bIns="0" rtlCol="0"/>
          <a:lstStyle/>
          <a:p>
            <a:endParaRPr/>
          </a:p>
        </p:txBody>
      </p:sp>
      <p:sp>
        <p:nvSpPr>
          <p:cNvPr id="23" name="object 23"/>
          <p:cNvSpPr txBox="1"/>
          <p:nvPr/>
        </p:nvSpPr>
        <p:spPr>
          <a:xfrm>
            <a:off x="4556886" y="4360417"/>
            <a:ext cx="3340100" cy="1036955"/>
          </a:xfrm>
          <a:prstGeom prst="rect">
            <a:avLst/>
          </a:prstGeom>
        </p:spPr>
        <p:txBody>
          <a:bodyPr vert="horz" wrap="square" lIns="0" tIns="0" rIns="0" bIns="0" rtlCol="0">
            <a:spAutoFit/>
          </a:bodyPr>
          <a:lstStyle/>
          <a:p>
            <a:pPr marL="299085" marR="5080" indent="-287020">
              <a:lnSpc>
                <a:spcPct val="120000"/>
              </a:lnSpc>
              <a:tabLst>
                <a:tab pos="299085" algn="l"/>
              </a:tabLst>
            </a:pPr>
            <a:r>
              <a:rPr sz="1400" dirty="0">
                <a:solidFill>
                  <a:srgbClr val="F9F9F9"/>
                </a:solidFill>
                <a:latin typeface="Arial"/>
                <a:cs typeface="Arial"/>
              </a:rPr>
              <a:t>•	</a:t>
            </a:r>
            <a:r>
              <a:rPr sz="1400" dirty="0">
                <a:solidFill>
                  <a:srgbClr val="F9F9F9"/>
                </a:solidFill>
                <a:latin typeface="微软雅黑"/>
                <a:cs typeface="微软雅黑"/>
              </a:rPr>
              <a:t>要有公共性，区块链媒</a:t>
            </a:r>
            <a:r>
              <a:rPr sz="1400" spc="-15" dirty="0">
                <a:solidFill>
                  <a:srgbClr val="F9F9F9"/>
                </a:solidFill>
                <a:latin typeface="微软雅黑"/>
                <a:cs typeface="微软雅黑"/>
              </a:rPr>
              <a:t>体</a:t>
            </a:r>
            <a:r>
              <a:rPr sz="1400" dirty="0">
                <a:solidFill>
                  <a:srgbClr val="F9F9F9"/>
                </a:solidFill>
                <a:latin typeface="微软雅黑"/>
                <a:cs typeface="微软雅黑"/>
              </a:rPr>
              <a:t>不是</a:t>
            </a:r>
            <a:r>
              <a:rPr sz="1400" spc="-15" dirty="0">
                <a:solidFill>
                  <a:srgbClr val="F9F9F9"/>
                </a:solidFill>
                <a:latin typeface="微软雅黑"/>
                <a:cs typeface="微软雅黑"/>
              </a:rPr>
              <a:t>项</a:t>
            </a:r>
            <a:r>
              <a:rPr sz="1400" dirty="0">
                <a:solidFill>
                  <a:srgbClr val="F9F9F9"/>
                </a:solidFill>
                <a:latin typeface="微软雅黑"/>
                <a:cs typeface="微软雅黑"/>
              </a:rPr>
              <a:t>目方自  己成立的媒体，落脚点要在用户；</a:t>
            </a:r>
            <a:endParaRPr sz="1400">
              <a:latin typeface="微软雅黑"/>
              <a:cs typeface="微软雅黑"/>
            </a:endParaRPr>
          </a:p>
          <a:p>
            <a:pPr marL="299085" marR="5080" indent="-287020">
              <a:lnSpc>
                <a:spcPct val="120000"/>
              </a:lnSpc>
              <a:tabLst>
                <a:tab pos="299085" algn="l"/>
              </a:tabLst>
            </a:pPr>
            <a:r>
              <a:rPr sz="1400" dirty="0">
                <a:solidFill>
                  <a:srgbClr val="F9F9F9"/>
                </a:solidFill>
                <a:latin typeface="Arial"/>
                <a:cs typeface="Arial"/>
              </a:rPr>
              <a:t>•	</a:t>
            </a:r>
            <a:r>
              <a:rPr sz="1400" dirty="0">
                <a:solidFill>
                  <a:srgbClr val="F9F9F9"/>
                </a:solidFill>
                <a:latin typeface="微软雅黑"/>
                <a:cs typeface="微软雅黑"/>
              </a:rPr>
              <a:t>区块链媒体对整个行业</a:t>
            </a:r>
            <a:r>
              <a:rPr sz="1400" spc="-15" dirty="0">
                <a:solidFill>
                  <a:srgbClr val="F9F9F9"/>
                </a:solidFill>
                <a:latin typeface="微软雅黑"/>
                <a:cs typeface="微软雅黑"/>
              </a:rPr>
              <a:t>要</a:t>
            </a:r>
            <a:r>
              <a:rPr sz="1400" dirty="0">
                <a:solidFill>
                  <a:srgbClr val="F9F9F9"/>
                </a:solidFill>
                <a:latin typeface="微软雅黑"/>
                <a:cs typeface="微软雅黑"/>
              </a:rPr>
              <a:t>有正</a:t>
            </a:r>
            <a:r>
              <a:rPr sz="1400" spc="-15" dirty="0">
                <a:solidFill>
                  <a:srgbClr val="F9F9F9"/>
                </a:solidFill>
                <a:latin typeface="微软雅黑"/>
                <a:cs typeface="微软雅黑"/>
              </a:rPr>
              <a:t>向</a:t>
            </a:r>
            <a:r>
              <a:rPr sz="1400" dirty="0">
                <a:solidFill>
                  <a:srgbClr val="F9F9F9"/>
                </a:solidFill>
                <a:latin typeface="微软雅黑"/>
                <a:cs typeface="微软雅黑"/>
              </a:rPr>
              <a:t>促进作  用，监督、引导、服务等。</a:t>
            </a:r>
            <a:endParaRPr sz="1400">
              <a:latin typeface="微软雅黑"/>
              <a:cs typeface="微软雅黑"/>
            </a:endParaRPr>
          </a:p>
        </p:txBody>
      </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61</a:t>
            </a:fld>
            <a:endParaRPr dirty="0"/>
          </a:p>
        </p:txBody>
      </p:sp>
      <p:sp>
        <p:nvSpPr>
          <p:cNvPr id="27" name="object 27"/>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24" name="object 24"/>
          <p:cNvSpPr txBox="1"/>
          <p:nvPr/>
        </p:nvSpPr>
        <p:spPr>
          <a:xfrm>
            <a:off x="8230361" y="4360417"/>
            <a:ext cx="3340735" cy="1036955"/>
          </a:xfrm>
          <a:prstGeom prst="rect">
            <a:avLst/>
          </a:prstGeom>
        </p:spPr>
        <p:txBody>
          <a:bodyPr vert="horz" wrap="square" lIns="0" tIns="0" rIns="0" bIns="0" rtlCol="0">
            <a:spAutoFit/>
          </a:bodyPr>
          <a:lstStyle/>
          <a:p>
            <a:pPr marL="299085" marR="5080" indent="-287020">
              <a:lnSpc>
                <a:spcPct val="120000"/>
              </a:lnSpc>
              <a:tabLst>
                <a:tab pos="299085" algn="l"/>
              </a:tabLst>
            </a:pPr>
            <a:r>
              <a:rPr sz="1400" dirty="0">
                <a:solidFill>
                  <a:srgbClr val="F9F9F9"/>
                </a:solidFill>
                <a:latin typeface="Arial"/>
                <a:cs typeface="Arial"/>
              </a:rPr>
              <a:t>•	</a:t>
            </a:r>
            <a:r>
              <a:rPr sz="1400" dirty="0">
                <a:solidFill>
                  <a:srgbClr val="F9F9F9"/>
                </a:solidFill>
                <a:latin typeface="微软雅黑"/>
                <a:cs typeface="微软雅黑"/>
              </a:rPr>
              <a:t>根据自身优势，选准赛</a:t>
            </a:r>
            <a:r>
              <a:rPr sz="1400" spc="-15" dirty="0">
                <a:solidFill>
                  <a:srgbClr val="F9F9F9"/>
                </a:solidFill>
                <a:latin typeface="微软雅黑"/>
                <a:cs typeface="微软雅黑"/>
              </a:rPr>
              <a:t>道</a:t>
            </a:r>
            <a:r>
              <a:rPr sz="1400" dirty="0">
                <a:solidFill>
                  <a:srgbClr val="F9F9F9"/>
                </a:solidFill>
                <a:latin typeface="微软雅黑"/>
                <a:cs typeface="微软雅黑"/>
              </a:rPr>
              <a:t>，做</a:t>
            </a:r>
            <a:r>
              <a:rPr sz="1400" spc="-15" dirty="0">
                <a:solidFill>
                  <a:srgbClr val="F9F9F9"/>
                </a:solidFill>
                <a:latin typeface="微软雅黑"/>
                <a:cs typeface="微软雅黑"/>
              </a:rPr>
              <a:t>全</a:t>
            </a:r>
            <a:r>
              <a:rPr sz="1400" dirty="0">
                <a:solidFill>
                  <a:srgbClr val="F9F9F9"/>
                </a:solidFill>
                <a:latin typeface="微软雅黑"/>
                <a:cs typeface="微软雅黑"/>
              </a:rPr>
              <a:t>品类门  户、精准资讯还是行情分析等；</a:t>
            </a:r>
            <a:endParaRPr sz="1400">
              <a:latin typeface="微软雅黑"/>
              <a:cs typeface="微软雅黑"/>
            </a:endParaRPr>
          </a:p>
          <a:p>
            <a:pPr marL="299085" marR="5080" indent="-287020">
              <a:lnSpc>
                <a:spcPct val="120000"/>
              </a:lnSpc>
              <a:tabLst>
                <a:tab pos="299085" algn="l"/>
              </a:tabLst>
            </a:pPr>
            <a:r>
              <a:rPr sz="1400" dirty="0">
                <a:solidFill>
                  <a:srgbClr val="F9F9F9"/>
                </a:solidFill>
                <a:latin typeface="Arial"/>
                <a:cs typeface="Arial"/>
              </a:rPr>
              <a:t>•	</a:t>
            </a:r>
            <a:r>
              <a:rPr sz="1400" dirty="0">
                <a:solidFill>
                  <a:srgbClr val="F9F9F9"/>
                </a:solidFill>
                <a:latin typeface="微软雅黑"/>
                <a:cs typeface="微软雅黑"/>
              </a:rPr>
              <a:t>区块链媒体需要平衡广</a:t>
            </a:r>
            <a:r>
              <a:rPr sz="1400" spc="-15" dirty="0">
                <a:solidFill>
                  <a:srgbClr val="F9F9F9"/>
                </a:solidFill>
                <a:latin typeface="微软雅黑"/>
                <a:cs typeface="微软雅黑"/>
              </a:rPr>
              <a:t>告</a:t>
            </a:r>
            <a:r>
              <a:rPr sz="1400" dirty="0">
                <a:solidFill>
                  <a:srgbClr val="F9F9F9"/>
                </a:solidFill>
                <a:latin typeface="微软雅黑"/>
                <a:cs typeface="微软雅黑"/>
              </a:rPr>
              <a:t>收入</a:t>
            </a:r>
            <a:r>
              <a:rPr sz="1400" spc="-15" dirty="0">
                <a:solidFill>
                  <a:srgbClr val="F9F9F9"/>
                </a:solidFill>
                <a:latin typeface="微软雅黑"/>
                <a:cs typeface="微软雅黑"/>
              </a:rPr>
              <a:t>和</a:t>
            </a:r>
            <a:r>
              <a:rPr sz="1400" dirty="0">
                <a:solidFill>
                  <a:srgbClr val="F9F9F9"/>
                </a:solidFill>
                <a:latin typeface="微软雅黑"/>
                <a:cs typeface="微软雅黑"/>
              </a:rPr>
              <a:t>订阅付  费，在获利的同时输出优秀内容。</a:t>
            </a:r>
            <a:endParaRPr sz="1400">
              <a:latin typeface="微软雅黑"/>
              <a:cs typeface="微软雅黑"/>
            </a:endParaRPr>
          </a:p>
        </p:txBody>
      </p:sp>
      <p:sp>
        <p:nvSpPr>
          <p:cNvPr id="25" name="object 25"/>
          <p:cNvSpPr txBox="1"/>
          <p:nvPr/>
        </p:nvSpPr>
        <p:spPr>
          <a:xfrm>
            <a:off x="9431528" y="3568954"/>
            <a:ext cx="939800" cy="287020"/>
          </a:xfrm>
          <a:prstGeom prst="rect">
            <a:avLst/>
          </a:prstGeom>
        </p:spPr>
        <p:txBody>
          <a:bodyPr vert="horz" wrap="square" lIns="0" tIns="0" rIns="0" bIns="0" rtlCol="0">
            <a:spAutoFit/>
          </a:bodyPr>
          <a:lstStyle/>
          <a:p>
            <a:pPr marL="12700">
              <a:lnSpc>
                <a:spcPct val="100000"/>
              </a:lnSpc>
            </a:pPr>
            <a:r>
              <a:rPr sz="1800" b="1" dirty="0">
                <a:solidFill>
                  <a:srgbClr val="F9F9F9"/>
                </a:solidFill>
                <a:latin typeface="微软雅黑"/>
                <a:cs typeface="微软雅黑"/>
              </a:rPr>
              <a:t>商业模式</a:t>
            </a:r>
            <a:endParaRPr sz="1800">
              <a:latin typeface="微软雅黑"/>
              <a:cs typeface="微软雅黑"/>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78435" marR="5080" indent="-16637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  媒体及社区</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媒体及社区：媒体经过古典媒体、社交媒体、智能媒体时代，</a:t>
            </a:r>
          </a:p>
          <a:p>
            <a:pPr marL="12700">
              <a:lnSpc>
                <a:spcPts val="2735"/>
              </a:lnSpc>
            </a:pPr>
            <a:r>
              <a:rPr spc="-5" dirty="0"/>
              <a:t>进入新时代——区块链媒体时代</a:t>
            </a:r>
          </a:p>
        </p:txBody>
      </p:sp>
      <p:sp>
        <p:nvSpPr>
          <p:cNvPr id="5" name="object 5"/>
          <p:cNvSpPr txBox="1">
            <a:spLocks noGrp="1"/>
          </p:cNvSpPr>
          <p:nvPr>
            <p:ph type="body" idx="1"/>
          </p:nvPr>
        </p:nvSpPr>
        <p:spPr>
          <a:prstGeom prst="rect">
            <a:avLst/>
          </a:prstGeom>
        </p:spPr>
        <p:txBody>
          <a:bodyPr vert="horz" wrap="square" lIns="0" tIns="0" rIns="0" bIns="0" rtlCol="0">
            <a:spAutoFit/>
          </a:bodyPr>
          <a:lstStyle/>
          <a:p>
            <a:pPr marL="457200">
              <a:lnSpc>
                <a:spcPct val="100000"/>
              </a:lnSpc>
            </a:pPr>
            <a:r>
              <a:rPr spc="540" dirty="0">
                <a:solidFill>
                  <a:srgbClr val="1D9ED2"/>
                </a:solidFill>
                <a:latin typeface="Arial Unicode MS"/>
                <a:cs typeface="Arial Unicode MS"/>
              </a:rPr>
              <a:t>◆</a:t>
            </a:r>
            <a:r>
              <a:rPr spc="385" dirty="0">
                <a:solidFill>
                  <a:srgbClr val="1D9ED2"/>
                </a:solidFill>
                <a:latin typeface="Arial Unicode MS"/>
                <a:cs typeface="Arial Unicode MS"/>
              </a:rPr>
              <a:t> </a:t>
            </a:r>
            <a:r>
              <a:rPr dirty="0"/>
              <a:t>高级的区块链媒体是以区块链技术与应用为基础打造的媒体，这将标志着媒体经过古典媒体、社交媒体、智能媒体时代，进入新时代—</a:t>
            </a:r>
          </a:p>
          <a:p>
            <a:pPr marL="743585">
              <a:lnSpc>
                <a:spcPct val="100000"/>
              </a:lnSpc>
              <a:spcBef>
                <a:spcPts val="840"/>
              </a:spcBef>
            </a:pPr>
            <a:r>
              <a:rPr dirty="0"/>
              <a:t>—区块链媒体时代。</a:t>
            </a:r>
          </a:p>
          <a:p>
            <a:pPr marL="743585" marR="20320" indent="-287020">
              <a:lnSpc>
                <a:spcPct val="150000"/>
              </a:lnSpc>
            </a:pPr>
            <a:r>
              <a:rPr spc="540" dirty="0">
                <a:solidFill>
                  <a:srgbClr val="1D9ED2"/>
                </a:solidFill>
                <a:latin typeface="Arial Unicode MS"/>
                <a:cs typeface="Arial Unicode MS"/>
              </a:rPr>
              <a:t>◆</a:t>
            </a:r>
            <a:r>
              <a:rPr spc="385" dirty="0">
                <a:solidFill>
                  <a:srgbClr val="1D9ED2"/>
                </a:solidFill>
                <a:latin typeface="Arial Unicode MS"/>
                <a:cs typeface="Arial Unicode MS"/>
              </a:rPr>
              <a:t> </a:t>
            </a:r>
            <a:r>
              <a:rPr dirty="0"/>
              <a:t>区块链媒体时代，人人是创作者和受益者，既能杜绝假新闻，也可以获得内容激励和变现。以区块链技术和应用为基础，用区块链的思  </a:t>
            </a:r>
            <a:r>
              <a:rPr spc="-5" dirty="0"/>
              <a:t>维和方式经营媒体，这是人类社会发展至今一种全新的媒体生态。但是，这种高级的区块链媒体还处于实验阶段，以</a:t>
            </a:r>
            <a:r>
              <a:rPr spc="-5" dirty="0">
                <a:latin typeface="微软雅黑"/>
                <a:cs typeface="微软雅黑"/>
              </a:rPr>
              <a:t>Po.et </a:t>
            </a:r>
            <a:r>
              <a:rPr dirty="0"/>
              <a:t>为代表的几  个区块链媒体实验性产品，目前还未看到能带来颠覆性改变。</a:t>
            </a: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25423" y="3235451"/>
            <a:ext cx="2710180" cy="2982595"/>
          </a:xfrm>
          <a:custGeom>
            <a:avLst/>
            <a:gdLst/>
            <a:ahLst/>
            <a:cxnLst/>
            <a:rect l="l" t="t" r="r" b="b"/>
            <a:pathLst>
              <a:path w="2710179" h="2982595">
                <a:moveTo>
                  <a:pt x="1706245" y="0"/>
                </a:moveTo>
                <a:lnTo>
                  <a:pt x="369735" y="0"/>
                </a:lnTo>
                <a:lnTo>
                  <a:pt x="310946" y="6476"/>
                </a:lnTo>
                <a:lnTo>
                  <a:pt x="253453" y="22225"/>
                </a:lnTo>
                <a:lnTo>
                  <a:pt x="201206" y="46989"/>
                </a:lnTo>
                <a:lnTo>
                  <a:pt x="154165" y="79756"/>
                </a:lnTo>
                <a:lnTo>
                  <a:pt x="112356" y="121538"/>
                </a:lnTo>
                <a:lnTo>
                  <a:pt x="77089" y="169925"/>
                </a:lnTo>
                <a:lnTo>
                  <a:pt x="0" y="304546"/>
                </a:lnTo>
                <a:lnTo>
                  <a:pt x="1045209" y="304546"/>
                </a:lnTo>
                <a:lnTo>
                  <a:pt x="1093596" y="309752"/>
                </a:lnTo>
                <a:lnTo>
                  <a:pt x="1137920" y="320167"/>
                </a:lnTo>
                <a:lnTo>
                  <a:pt x="1179702" y="339851"/>
                </a:lnTo>
                <a:lnTo>
                  <a:pt x="1218945" y="365887"/>
                </a:lnTo>
                <a:lnTo>
                  <a:pt x="1251584" y="399923"/>
                </a:lnTo>
                <a:lnTo>
                  <a:pt x="1279017" y="436499"/>
                </a:lnTo>
                <a:lnTo>
                  <a:pt x="1809495" y="1355344"/>
                </a:lnTo>
                <a:lnTo>
                  <a:pt x="1831720" y="1407541"/>
                </a:lnTo>
                <a:lnTo>
                  <a:pt x="1843405" y="1461135"/>
                </a:lnTo>
                <a:lnTo>
                  <a:pt x="1843405" y="1517396"/>
                </a:lnTo>
                <a:lnTo>
                  <a:pt x="1831720" y="1573530"/>
                </a:lnTo>
                <a:lnTo>
                  <a:pt x="1809495" y="1623187"/>
                </a:lnTo>
                <a:lnTo>
                  <a:pt x="1279017" y="2543327"/>
                </a:lnTo>
                <a:lnTo>
                  <a:pt x="1245108" y="2590380"/>
                </a:lnTo>
                <a:lnTo>
                  <a:pt x="1203325" y="2626982"/>
                </a:lnTo>
                <a:lnTo>
                  <a:pt x="1154938" y="2654427"/>
                </a:lnTo>
                <a:lnTo>
                  <a:pt x="1102740" y="2671406"/>
                </a:lnTo>
                <a:lnTo>
                  <a:pt x="1045209" y="2677947"/>
                </a:lnTo>
                <a:lnTo>
                  <a:pt x="0" y="2677947"/>
                </a:lnTo>
                <a:lnTo>
                  <a:pt x="77089" y="2812567"/>
                </a:lnTo>
                <a:lnTo>
                  <a:pt x="112356" y="2860916"/>
                </a:lnTo>
                <a:lnTo>
                  <a:pt x="154165" y="2902737"/>
                </a:lnTo>
                <a:lnTo>
                  <a:pt x="201206" y="2936722"/>
                </a:lnTo>
                <a:lnTo>
                  <a:pt x="253453" y="2960243"/>
                </a:lnTo>
                <a:lnTo>
                  <a:pt x="310946" y="2975927"/>
                </a:lnTo>
                <a:lnTo>
                  <a:pt x="369735" y="2982468"/>
                </a:lnTo>
                <a:lnTo>
                  <a:pt x="1706245" y="2982468"/>
                </a:lnTo>
                <a:lnTo>
                  <a:pt x="1763776" y="2975927"/>
                </a:lnTo>
                <a:lnTo>
                  <a:pt x="1821307" y="2960243"/>
                </a:lnTo>
                <a:lnTo>
                  <a:pt x="1873503" y="2936722"/>
                </a:lnTo>
                <a:lnTo>
                  <a:pt x="1921890" y="2902737"/>
                </a:lnTo>
                <a:lnTo>
                  <a:pt x="1963674" y="2860916"/>
                </a:lnTo>
                <a:lnTo>
                  <a:pt x="1997583" y="2812567"/>
                </a:lnTo>
                <a:lnTo>
                  <a:pt x="2665222" y="1658493"/>
                </a:lnTo>
                <a:lnTo>
                  <a:pt x="2688716" y="1603629"/>
                </a:lnTo>
                <a:lnTo>
                  <a:pt x="2704465" y="1548765"/>
                </a:lnTo>
                <a:lnTo>
                  <a:pt x="2709672" y="1488567"/>
                </a:lnTo>
                <a:lnTo>
                  <a:pt x="2704465" y="1432433"/>
                </a:lnTo>
                <a:lnTo>
                  <a:pt x="2688716" y="1374902"/>
                </a:lnTo>
                <a:lnTo>
                  <a:pt x="2665222" y="1320038"/>
                </a:lnTo>
                <a:lnTo>
                  <a:pt x="1997583" y="168656"/>
                </a:lnTo>
                <a:lnTo>
                  <a:pt x="1963674" y="118872"/>
                </a:lnTo>
                <a:lnTo>
                  <a:pt x="1921890" y="79756"/>
                </a:lnTo>
                <a:lnTo>
                  <a:pt x="1873503" y="46989"/>
                </a:lnTo>
                <a:lnTo>
                  <a:pt x="1821307" y="22225"/>
                </a:lnTo>
                <a:lnTo>
                  <a:pt x="1763776" y="6476"/>
                </a:lnTo>
                <a:lnTo>
                  <a:pt x="1706245" y="0"/>
                </a:lnTo>
                <a:close/>
              </a:path>
            </a:pathLst>
          </a:custGeom>
          <a:solidFill>
            <a:srgbClr val="9FD5EB"/>
          </a:solidFill>
        </p:spPr>
        <p:txBody>
          <a:bodyPr wrap="square" lIns="0" tIns="0" rIns="0" bIns="0" rtlCol="0"/>
          <a:lstStyle/>
          <a:p>
            <a:endParaRPr/>
          </a:p>
        </p:txBody>
      </p:sp>
      <p:sp>
        <p:nvSpPr>
          <p:cNvPr id="8" name="object 8"/>
          <p:cNvSpPr txBox="1"/>
          <p:nvPr/>
        </p:nvSpPr>
        <p:spPr>
          <a:xfrm>
            <a:off x="798982" y="4290186"/>
            <a:ext cx="1397000" cy="817880"/>
          </a:xfrm>
          <a:prstGeom prst="rect">
            <a:avLst/>
          </a:prstGeom>
        </p:spPr>
        <p:txBody>
          <a:bodyPr vert="horz" wrap="square" lIns="0" tIns="0" rIns="0" bIns="0" rtlCol="0">
            <a:spAutoFit/>
          </a:bodyPr>
          <a:lstStyle/>
          <a:p>
            <a:pPr marL="12700">
              <a:lnSpc>
                <a:spcPct val="100000"/>
              </a:lnSpc>
            </a:pPr>
            <a:r>
              <a:rPr sz="1600" b="1" spc="-5" dirty="0">
                <a:solidFill>
                  <a:srgbClr val="585858"/>
                </a:solidFill>
                <a:latin typeface="微软雅黑"/>
                <a:cs typeface="微软雅黑"/>
              </a:rPr>
              <a:t>古典媒体时代</a:t>
            </a:r>
            <a:endParaRPr sz="1600">
              <a:latin typeface="微软雅黑"/>
              <a:cs typeface="微软雅黑"/>
            </a:endParaRPr>
          </a:p>
          <a:p>
            <a:pPr marL="12700" marR="5080">
              <a:lnSpc>
                <a:spcPct val="150200"/>
              </a:lnSpc>
              <a:spcBef>
                <a:spcPts val="95"/>
              </a:spcBef>
            </a:pPr>
            <a:r>
              <a:rPr sz="1200" dirty="0">
                <a:latin typeface="微软雅黑"/>
                <a:cs typeface="微软雅黑"/>
              </a:rPr>
              <a:t>以报纸、杂志、广播  等古典媒体为主。</a:t>
            </a:r>
            <a:endParaRPr sz="1200">
              <a:latin typeface="微软雅黑"/>
              <a:cs typeface="微软雅黑"/>
            </a:endParaRPr>
          </a:p>
        </p:txBody>
      </p:sp>
      <p:sp>
        <p:nvSpPr>
          <p:cNvPr id="9" name="object 9"/>
          <p:cNvSpPr/>
          <p:nvPr/>
        </p:nvSpPr>
        <p:spPr>
          <a:xfrm>
            <a:off x="3435096" y="3235451"/>
            <a:ext cx="2710180" cy="2982595"/>
          </a:xfrm>
          <a:custGeom>
            <a:avLst/>
            <a:gdLst/>
            <a:ahLst/>
            <a:cxnLst/>
            <a:rect l="l" t="t" r="r" b="b"/>
            <a:pathLst>
              <a:path w="2710179" h="2982595">
                <a:moveTo>
                  <a:pt x="1706244" y="0"/>
                </a:moveTo>
                <a:lnTo>
                  <a:pt x="369696" y="0"/>
                </a:lnTo>
                <a:lnTo>
                  <a:pt x="310895" y="6476"/>
                </a:lnTo>
                <a:lnTo>
                  <a:pt x="253491" y="22225"/>
                </a:lnTo>
                <a:lnTo>
                  <a:pt x="201167" y="46989"/>
                </a:lnTo>
                <a:lnTo>
                  <a:pt x="154177" y="79756"/>
                </a:lnTo>
                <a:lnTo>
                  <a:pt x="112394" y="121538"/>
                </a:lnTo>
                <a:lnTo>
                  <a:pt x="77088" y="169925"/>
                </a:lnTo>
                <a:lnTo>
                  <a:pt x="0" y="304546"/>
                </a:lnTo>
                <a:lnTo>
                  <a:pt x="1045209" y="304546"/>
                </a:lnTo>
                <a:lnTo>
                  <a:pt x="1093596" y="309752"/>
                </a:lnTo>
                <a:lnTo>
                  <a:pt x="1137919" y="320167"/>
                </a:lnTo>
                <a:lnTo>
                  <a:pt x="1179702" y="339851"/>
                </a:lnTo>
                <a:lnTo>
                  <a:pt x="1218945" y="365887"/>
                </a:lnTo>
                <a:lnTo>
                  <a:pt x="1251584" y="399923"/>
                </a:lnTo>
                <a:lnTo>
                  <a:pt x="1279016" y="436499"/>
                </a:lnTo>
                <a:lnTo>
                  <a:pt x="1809495" y="1355344"/>
                </a:lnTo>
                <a:lnTo>
                  <a:pt x="1831720" y="1407541"/>
                </a:lnTo>
                <a:lnTo>
                  <a:pt x="1843404" y="1461135"/>
                </a:lnTo>
                <a:lnTo>
                  <a:pt x="1843404" y="1517396"/>
                </a:lnTo>
                <a:lnTo>
                  <a:pt x="1831720" y="1573530"/>
                </a:lnTo>
                <a:lnTo>
                  <a:pt x="1809495" y="1623187"/>
                </a:lnTo>
                <a:lnTo>
                  <a:pt x="1279016" y="2543327"/>
                </a:lnTo>
                <a:lnTo>
                  <a:pt x="1245107" y="2590380"/>
                </a:lnTo>
                <a:lnTo>
                  <a:pt x="1203325" y="2626982"/>
                </a:lnTo>
                <a:lnTo>
                  <a:pt x="1154938" y="2654427"/>
                </a:lnTo>
                <a:lnTo>
                  <a:pt x="1102740" y="2671406"/>
                </a:lnTo>
                <a:lnTo>
                  <a:pt x="1045209" y="2677947"/>
                </a:lnTo>
                <a:lnTo>
                  <a:pt x="0" y="2677947"/>
                </a:lnTo>
                <a:lnTo>
                  <a:pt x="77088" y="2812567"/>
                </a:lnTo>
                <a:lnTo>
                  <a:pt x="112394" y="2860916"/>
                </a:lnTo>
                <a:lnTo>
                  <a:pt x="154177" y="2902737"/>
                </a:lnTo>
                <a:lnTo>
                  <a:pt x="201167" y="2936722"/>
                </a:lnTo>
                <a:lnTo>
                  <a:pt x="253491" y="2960243"/>
                </a:lnTo>
                <a:lnTo>
                  <a:pt x="310895" y="2975927"/>
                </a:lnTo>
                <a:lnTo>
                  <a:pt x="369696" y="2982468"/>
                </a:lnTo>
                <a:lnTo>
                  <a:pt x="1706244" y="2982468"/>
                </a:lnTo>
                <a:lnTo>
                  <a:pt x="1763776" y="2975927"/>
                </a:lnTo>
                <a:lnTo>
                  <a:pt x="1821306" y="2960243"/>
                </a:lnTo>
                <a:lnTo>
                  <a:pt x="1873503" y="2936722"/>
                </a:lnTo>
                <a:lnTo>
                  <a:pt x="1921890" y="2902737"/>
                </a:lnTo>
                <a:lnTo>
                  <a:pt x="1963674" y="2860916"/>
                </a:lnTo>
                <a:lnTo>
                  <a:pt x="1997582" y="2812567"/>
                </a:lnTo>
                <a:lnTo>
                  <a:pt x="2665221" y="1658493"/>
                </a:lnTo>
                <a:lnTo>
                  <a:pt x="2688716" y="1603629"/>
                </a:lnTo>
                <a:lnTo>
                  <a:pt x="2704465" y="1548765"/>
                </a:lnTo>
                <a:lnTo>
                  <a:pt x="2709671" y="1488567"/>
                </a:lnTo>
                <a:lnTo>
                  <a:pt x="2704465" y="1432433"/>
                </a:lnTo>
                <a:lnTo>
                  <a:pt x="2688716" y="1374902"/>
                </a:lnTo>
                <a:lnTo>
                  <a:pt x="2665221" y="1320038"/>
                </a:lnTo>
                <a:lnTo>
                  <a:pt x="1997582" y="168656"/>
                </a:lnTo>
                <a:lnTo>
                  <a:pt x="1963674" y="118872"/>
                </a:lnTo>
                <a:lnTo>
                  <a:pt x="1921890" y="79756"/>
                </a:lnTo>
                <a:lnTo>
                  <a:pt x="1873503" y="46989"/>
                </a:lnTo>
                <a:lnTo>
                  <a:pt x="1821306" y="22225"/>
                </a:lnTo>
                <a:lnTo>
                  <a:pt x="1763776" y="6476"/>
                </a:lnTo>
                <a:lnTo>
                  <a:pt x="1706244" y="0"/>
                </a:lnTo>
                <a:close/>
              </a:path>
            </a:pathLst>
          </a:custGeom>
          <a:solidFill>
            <a:srgbClr val="52B5DD"/>
          </a:solidFill>
        </p:spPr>
        <p:txBody>
          <a:bodyPr wrap="square" lIns="0" tIns="0" rIns="0" bIns="0" rtlCol="0"/>
          <a:lstStyle/>
          <a:p>
            <a:endParaRPr/>
          </a:p>
        </p:txBody>
      </p:sp>
      <p:sp>
        <p:nvSpPr>
          <p:cNvPr id="10" name="object 10"/>
          <p:cNvSpPr txBox="1"/>
          <p:nvPr/>
        </p:nvSpPr>
        <p:spPr>
          <a:xfrm>
            <a:off x="3509264" y="4290186"/>
            <a:ext cx="1397000" cy="1366520"/>
          </a:xfrm>
          <a:prstGeom prst="rect">
            <a:avLst/>
          </a:prstGeom>
        </p:spPr>
        <p:txBody>
          <a:bodyPr vert="horz" wrap="square" lIns="0" tIns="0" rIns="0" bIns="0" rtlCol="0">
            <a:spAutoFit/>
          </a:bodyPr>
          <a:lstStyle/>
          <a:p>
            <a:pPr marL="12700" algn="just">
              <a:lnSpc>
                <a:spcPct val="100000"/>
              </a:lnSpc>
            </a:pPr>
            <a:r>
              <a:rPr sz="1600" b="1" spc="-5" dirty="0">
                <a:solidFill>
                  <a:srgbClr val="585858"/>
                </a:solidFill>
                <a:latin typeface="微软雅黑"/>
                <a:cs typeface="微软雅黑"/>
              </a:rPr>
              <a:t>社交媒体时代</a:t>
            </a:r>
            <a:endParaRPr sz="1600">
              <a:latin typeface="微软雅黑"/>
              <a:cs typeface="微软雅黑"/>
            </a:endParaRPr>
          </a:p>
          <a:p>
            <a:pPr marL="12700" marR="5080" algn="just">
              <a:lnSpc>
                <a:spcPct val="150100"/>
              </a:lnSpc>
              <a:spcBef>
                <a:spcPts val="95"/>
              </a:spcBef>
            </a:pPr>
            <a:r>
              <a:rPr sz="1200" dirty="0">
                <a:latin typeface="微软雅黑"/>
                <a:cs typeface="微软雅黑"/>
              </a:rPr>
              <a:t>传统的报纸、杂志、  广播，所有信息来源  都换成了刷朋友圈和  微博。</a:t>
            </a:r>
            <a:endParaRPr sz="1200">
              <a:latin typeface="微软雅黑"/>
              <a:cs typeface="微软雅黑"/>
            </a:endParaRPr>
          </a:p>
        </p:txBody>
      </p:sp>
      <p:sp>
        <p:nvSpPr>
          <p:cNvPr id="11" name="object 11"/>
          <p:cNvSpPr/>
          <p:nvPr/>
        </p:nvSpPr>
        <p:spPr>
          <a:xfrm>
            <a:off x="6144767" y="3235451"/>
            <a:ext cx="2711450" cy="2982595"/>
          </a:xfrm>
          <a:custGeom>
            <a:avLst/>
            <a:gdLst/>
            <a:ahLst/>
            <a:cxnLst/>
            <a:rect l="l" t="t" r="r" b="b"/>
            <a:pathLst>
              <a:path w="2711450" h="2982595">
                <a:moveTo>
                  <a:pt x="1707261" y="0"/>
                </a:moveTo>
                <a:lnTo>
                  <a:pt x="369951" y="0"/>
                </a:lnTo>
                <a:lnTo>
                  <a:pt x="311150" y="6476"/>
                </a:lnTo>
                <a:lnTo>
                  <a:pt x="253619" y="22225"/>
                </a:lnTo>
                <a:lnTo>
                  <a:pt x="201295" y="46989"/>
                </a:lnTo>
                <a:lnTo>
                  <a:pt x="154305" y="79756"/>
                </a:lnTo>
                <a:lnTo>
                  <a:pt x="112395" y="121538"/>
                </a:lnTo>
                <a:lnTo>
                  <a:pt x="77089" y="169925"/>
                </a:lnTo>
                <a:lnTo>
                  <a:pt x="0" y="304546"/>
                </a:lnTo>
                <a:lnTo>
                  <a:pt x="1045845" y="304546"/>
                </a:lnTo>
                <a:lnTo>
                  <a:pt x="1094105" y="309752"/>
                </a:lnTo>
                <a:lnTo>
                  <a:pt x="1138555" y="320167"/>
                </a:lnTo>
                <a:lnTo>
                  <a:pt x="1180464" y="339851"/>
                </a:lnTo>
                <a:lnTo>
                  <a:pt x="1219708" y="365887"/>
                </a:lnTo>
                <a:lnTo>
                  <a:pt x="1252347" y="399923"/>
                </a:lnTo>
                <a:lnTo>
                  <a:pt x="1279779" y="436499"/>
                </a:lnTo>
                <a:lnTo>
                  <a:pt x="1810512" y="1355344"/>
                </a:lnTo>
                <a:lnTo>
                  <a:pt x="1832737" y="1407541"/>
                </a:lnTo>
                <a:lnTo>
                  <a:pt x="1844548" y="1461135"/>
                </a:lnTo>
                <a:lnTo>
                  <a:pt x="1844548" y="1517396"/>
                </a:lnTo>
                <a:lnTo>
                  <a:pt x="1832737" y="1573530"/>
                </a:lnTo>
                <a:lnTo>
                  <a:pt x="1810512" y="1623187"/>
                </a:lnTo>
                <a:lnTo>
                  <a:pt x="1279779" y="2543327"/>
                </a:lnTo>
                <a:lnTo>
                  <a:pt x="1245742" y="2590380"/>
                </a:lnTo>
                <a:lnTo>
                  <a:pt x="1203960" y="2626982"/>
                </a:lnTo>
                <a:lnTo>
                  <a:pt x="1155573" y="2654427"/>
                </a:lnTo>
                <a:lnTo>
                  <a:pt x="1103249" y="2671406"/>
                </a:lnTo>
                <a:lnTo>
                  <a:pt x="1045845" y="2677947"/>
                </a:lnTo>
                <a:lnTo>
                  <a:pt x="0" y="2677947"/>
                </a:lnTo>
                <a:lnTo>
                  <a:pt x="77089" y="2812567"/>
                </a:lnTo>
                <a:lnTo>
                  <a:pt x="112395" y="2860916"/>
                </a:lnTo>
                <a:lnTo>
                  <a:pt x="154305" y="2902737"/>
                </a:lnTo>
                <a:lnTo>
                  <a:pt x="201295" y="2936722"/>
                </a:lnTo>
                <a:lnTo>
                  <a:pt x="253619" y="2960243"/>
                </a:lnTo>
                <a:lnTo>
                  <a:pt x="311150" y="2975927"/>
                </a:lnTo>
                <a:lnTo>
                  <a:pt x="369951" y="2982468"/>
                </a:lnTo>
                <a:lnTo>
                  <a:pt x="1707261" y="2982468"/>
                </a:lnTo>
                <a:lnTo>
                  <a:pt x="1764791" y="2975927"/>
                </a:lnTo>
                <a:lnTo>
                  <a:pt x="1822323" y="2960243"/>
                </a:lnTo>
                <a:lnTo>
                  <a:pt x="1874520" y="2936722"/>
                </a:lnTo>
                <a:lnTo>
                  <a:pt x="1922907" y="2902737"/>
                </a:lnTo>
                <a:lnTo>
                  <a:pt x="1964816" y="2860916"/>
                </a:lnTo>
                <a:lnTo>
                  <a:pt x="1998726" y="2812567"/>
                </a:lnTo>
                <a:lnTo>
                  <a:pt x="2666746" y="1658493"/>
                </a:lnTo>
                <a:lnTo>
                  <a:pt x="2690241" y="1603629"/>
                </a:lnTo>
                <a:lnTo>
                  <a:pt x="2705989" y="1548765"/>
                </a:lnTo>
                <a:lnTo>
                  <a:pt x="2711196" y="1488567"/>
                </a:lnTo>
                <a:lnTo>
                  <a:pt x="2705989" y="1432433"/>
                </a:lnTo>
                <a:lnTo>
                  <a:pt x="2690241" y="1374902"/>
                </a:lnTo>
                <a:lnTo>
                  <a:pt x="2666746" y="1320038"/>
                </a:lnTo>
                <a:lnTo>
                  <a:pt x="1998726" y="168656"/>
                </a:lnTo>
                <a:lnTo>
                  <a:pt x="1964816" y="118872"/>
                </a:lnTo>
                <a:lnTo>
                  <a:pt x="1922907" y="79756"/>
                </a:lnTo>
                <a:lnTo>
                  <a:pt x="1874520" y="46989"/>
                </a:lnTo>
                <a:lnTo>
                  <a:pt x="1822323" y="22225"/>
                </a:lnTo>
                <a:lnTo>
                  <a:pt x="1764791" y="6476"/>
                </a:lnTo>
                <a:lnTo>
                  <a:pt x="1707261" y="0"/>
                </a:lnTo>
                <a:close/>
              </a:path>
            </a:pathLst>
          </a:custGeom>
          <a:solidFill>
            <a:srgbClr val="1D9ED2"/>
          </a:solidFill>
        </p:spPr>
        <p:txBody>
          <a:bodyPr wrap="square" lIns="0" tIns="0" rIns="0" bIns="0" rtlCol="0"/>
          <a:lstStyle/>
          <a:p>
            <a:endParaRPr/>
          </a:p>
        </p:txBody>
      </p:sp>
      <p:sp>
        <p:nvSpPr>
          <p:cNvPr id="12" name="object 12"/>
          <p:cNvSpPr txBox="1"/>
          <p:nvPr/>
        </p:nvSpPr>
        <p:spPr>
          <a:xfrm>
            <a:off x="6219825" y="4290186"/>
            <a:ext cx="1549400" cy="1092200"/>
          </a:xfrm>
          <a:prstGeom prst="rect">
            <a:avLst/>
          </a:prstGeom>
        </p:spPr>
        <p:txBody>
          <a:bodyPr vert="horz" wrap="square" lIns="0" tIns="0" rIns="0" bIns="0" rtlCol="0">
            <a:spAutoFit/>
          </a:bodyPr>
          <a:lstStyle/>
          <a:p>
            <a:pPr marL="12700">
              <a:lnSpc>
                <a:spcPct val="100000"/>
              </a:lnSpc>
            </a:pPr>
            <a:r>
              <a:rPr sz="1600" b="1" spc="-5" dirty="0">
                <a:solidFill>
                  <a:srgbClr val="585858"/>
                </a:solidFill>
                <a:latin typeface="微软雅黑"/>
                <a:cs typeface="微软雅黑"/>
              </a:rPr>
              <a:t>智能媒体时代</a:t>
            </a:r>
            <a:endParaRPr sz="1600">
              <a:latin typeface="微软雅黑"/>
              <a:cs typeface="微软雅黑"/>
            </a:endParaRPr>
          </a:p>
          <a:p>
            <a:pPr marL="12700" marR="5080">
              <a:lnSpc>
                <a:spcPct val="150100"/>
              </a:lnSpc>
              <a:spcBef>
                <a:spcPts val="95"/>
              </a:spcBef>
            </a:pPr>
            <a:r>
              <a:rPr sz="1200" dirty="0">
                <a:latin typeface="微软雅黑"/>
                <a:cs typeface="微软雅黑"/>
              </a:rPr>
              <a:t>根据大数据演算你的  阅读习惯，精准推荐，  知识也呈现碎片化。</a:t>
            </a:r>
            <a:endParaRPr sz="1200">
              <a:latin typeface="微软雅黑"/>
              <a:cs typeface="微软雅黑"/>
            </a:endParaRPr>
          </a:p>
        </p:txBody>
      </p:sp>
      <p:sp>
        <p:nvSpPr>
          <p:cNvPr id="13" name="object 13"/>
          <p:cNvSpPr/>
          <p:nvPr/>
        </p:nvSpPr>
        <p:spPr>
          <a:xfrm>
            <a:off x="8855964" y="3235451"/>
            <a:ext cx="2710180" cy="2982595"/>
          </a:xfrm>
          <a:custGeom>
            <a:avLst/>
            <a:gdLst/>
            <a:ahLst/>
            <a:cxnLst/>
            <a:rect l="l" t="t" r="r" b="b"/>
            <a:pathLst>
              <a:path w="2710179" h="2982595">
                <a:moveTo>
                  <a:pt x="1706244" y="0"/>
                </a:moveTo>
                <a:lnTo>
                  <a:pt x="369696" y="0"/>
                </a:lnTo>
                <a:lnTo>
                  <a:pt x="310895" y="6476"/>
                </a:lnTo>
                <a:lnTo>
                  <a:pt x="253491" y="22225"/>
                </a:lnTo>
                <a:lnTo>
                  <a:pt x="201167" y="46989"/>
                </a:lnTo>
                <a:lnTo>
                  <a:pt x="154177" y="79756"/>
                </a:lnTo>
                <a:lnTo>
                  <a:pt x="112394" y="121538"/>
                </a:lnTo>
                <a:lnTo>
                  <a:pt x="77088" y="169925"/>
                </a:lnTo>
                <a:lnTo>
                  <a:pt x="0" y="304546"/>
                </a:lnTo>
                <a:lnTo>
                  <a:pt x="1045209" y="304546"/>
                </a:lnTo>
                <a:lnTo>
                  <a:pt x="1093596" y="309752"/>
                </a:lnTo>
                <a:lnTo>
                  <a:pt x="1137919" y="320167"/>
                </a:lnTo>
                <a:lnTo>
                  <a:pt x="1179702" y="339851"/>
                </a:lnTo>
                <a:lnTo>
                  <a:pt x="1218945" y="365887"/>
                </a:lnTo>
                <a:lnTo>
                  <a:pt x="1251584" y="399923"/>
                </a:lnTo>
                <a:lnTo>
                  <a:pt x="1279016" y="436499"/>
                </a:lnTo>
                <a:lnTo>
                  <a:pt x="1809495" y="1355344"/>
                </a:lnTo>
                <a:lnTo>
                  <a:pt x="1831720" y="1407541"/>
                </a:lnTo>
                <a:lnTo>
                  <a:pt x="1843404" y="1461135"/>
                </a:lnTo>
                <a:lnTo>
                  <a:pt x="1843404" y="1517396"/>
                </a:lnTo>
                <a:lnTo>
                  <a:pt x="1831720" y="1573530"/>
                </a:lnTo>
                <a:lnTo>
                  <a:pt x="1809495" y="1623187"/>
                </a:lnTo>
                <a:lnTo>
                  <a:pt x="1279016" y="2543327"/>
                </a:lnTo>
                <a:lnTo>
                  <a:pt x="1245107" y="2590380"/>
                </a:lnTo>
                <a:lnTo>
                  <a:pt x="1203325" y="2626982"/>
                </a:lnTo>
                <a:lnTo>
                  <a:pt x="1154937" y="2654427"/>
                </a:lnTo>
                <a:lnTo>
                  <a:pt x="1102740" y="2671406"/>
                </a:lnTo>
                <a:lnTo>
                  <a:pt x="1045209" y="2677947"/>
                </a:lnTo>
                <a:lnTo>
                  <a:pt x="0" y="2677947"/>
                </a:lnTo>
                <a:lnTo>
                  <a:pt x="77088" y="2812567"/>
                </a:lnTo>
                <a:lnTo>
                  <a:pt x="112394" y="2860916"/>
                </a:lnTo>
                <a:lnTo>
                  <a:pt x="154177" y="2902737"/>
                </a:lnTo>
                <a:lnTo>
                  <a:pt x="201167" y="2936722"/>
                </a:lnTo>
                <a:lnTo>
                  <a:pt x="253491" y="2960243"/>
                </a:lnTo>
                <a:lnTo>
                  <a:pt x="310895" y="2975927"/>
                </a:lnTo>
                <a:lnTo>
                  <a:pt x="369696" y="2982468"/>
                </a:lnTo>
                <a:lnTo>
                  <a:pt x="1706244" y="2982468"/>
                </a:lnTo>
                <a:lnTo>
                  <a:pt x="1763776" y="2975927"/>
                </a:lnTo>
                <a:lnTo>
                  <a:pt x="1821306" y="2960243"/>
                </a:lnTo>
                <a:lnTo>
                  <a:pt x="1873503" y="2936722"/>
                </a:lnTo>
                <a:lnTo>
                  <a:pt x="1921890" y="2902737"/>
                </a:lnTo>
                <a:lnTo>
                  <a:pt x="1963674" y="2860916"/>
                </a:lnTo>
                <a:lnTo>
                  <a:pt x="1997582" y="2812567"/>
                </a:lnTo>
                <a:lnTo>
                  <a:pt x="2665221" y="1658493"/>
                </a:lnTo>
                <a:lnTo>
                  <a:pt x="2688716" y="1603629"/>
                </a:lnTo>
                <a:lnTo>
                  <a:pt x="2704464" y="1548765"/>
                </a:lnTo>
                <a:lnTo>
                  <a:pt x="2709671" y="1488567"/>
                </a:lnTo>
                <a:lnTo>
                  <a:pt x="2704464" y="1432433"/>
                </a:lnTo>
                <a:lnTo>
                  <a:pt x="2688716" y="1374902"/>
                </a:lnTo>
                <a:lnTo>
                  <a:pt x="2665221" y="1320038"/>
                </a:lnTo>
                <a:lnTo>
                  <a:pt x="1997582" y="168656"/>
                </a:lnTo>
                <a:lnTo>
                  <a:pt x="1963674" y="118872"/>
                </a:lnTo>
                <a:lnTo>
                  <a:pt x="1921890" y="79756"/>
                </a:lnTo>
                <a:lnTo>
                  <a:pt x="1873503" y="46989"/>
                </a:lnTo>
                <a:lnTo>
                  <a:pt x="1821306" y="22225"/>
                </a:lnTo>
                <a:lnTo>
                  <a:pt x="1763776" y="6476"/>
                </a:lnTo>
                <a:lnTo>
                  <a:pt x="1706244" y="0"/>
                </a:lnTo>
                <a:close/>
              </a:path>
            </a:pathLst>
          </a:custGeom>
          <a:solidFill>
            <a:srgbClr val="F68B21"/>
          </a:solidFill>
        </p:spPr>
        <p:txBody>
          <a:bodyPr wrap="square" lIns="0" tIns="0" rIns="0" bIns="0" rtlCol="0"/>
          <a:lstStyle/>
          <a:p>
            <a:endParaRPr/>
          </a:p>
        </p:txBody>
      </p:sp>
      <p:sp>
        <p:nvSpPr>
          <p:cNvPr id="14" name="object 14"/>
          <p:cNvSpPr txBox="1"/>
          <p:nvPr/>
        </p:nvSpPr>
        <p:spPr>
          <a:xfrm>
            <a:off x="8930385" y="4290186"/>
            <a:ext cx="1549400" cy="1366520"/>
          </a:xfrm>
          <a:prstGeom prst="rect">
            <a:avLst/>
          </a:prstGeom>
        </p:spPr>
        <p:txBody>
          <a:bodyPr vert="horz" wrap="square" lIns="0" tIns="0" rIns="0" bIns="0" rtlCol="0">
            <a:spAutoFit/>
          </a:bodyPr>
          <a:lstStyle/>
          <a:p>
            <a:pPr marL="12700">
              <a:lnSpc>
                <a:spcPct val="100000"/>
              </a:lnSpc>
            </a:pPr>
            <a:r>
              <a:rPr sz="1600" b="1" spc="-5" dirty="0">
                <a:solidFill>
                  <a:srgbClr val="585858"/>
                </a:solidFill>
                <a:latin typeface="微软雅黑"/>
                <a:cs typeface="微软雅黑"/>
              </a:rPr>
              <a:t>区块链媒体时代</a:t>
            </a:r>
            <a:endParaRPr sz="1600">
              <a:latin typeface="微软雅黑"/>
              <a:cs typeface="微软雅黑"/>
            </a:endParaRPr>
          </a:p>
          <a:p>
            <a:pPr marL="12700" marR="5080">
              <a:lnSpc>
                <a:spcPct val="150100"/>
              </a:lnSpc>
              <a:spcBef>
                <a:spcPts val="95"/>
              </a:spcBef>
            </a:pPr>
            <a:r>
              <a:rPr sz="1200" dirty="0">
                <a:latin typeface="微软雅黑"/>
                <a:cs typeface="微软雅黑"/>
              </a:rPr>
              <a:t>人人是创作者和受益  者，既能杜绝假新闻，  也可以获得内容激励  和变现。</a:t>
            </a:r>
            <a:endParaRPr sz="1200">
              <a:latin typeface="微软雅黑"/>
              <a:cs typeface="微软雅黑"/>
            </a:endParaRPr>
          </a:p>
        </p:txBody>
      </p:sp>
      <p:sp>
        <p:nvSpPr>
          <p:cNvPr id="15" name="object 15"/>
          <p:cNvSpPr/>
          <p:nvPr/>
        </p:nvSpPr>
        <p:spPr>
          <a:xfrm>
            <a:off x="6598919" y="3811523"/>
            <a:ext cx="490855" cy="396240"/>
          </a:xfrm>
          <a:custGeom>
            <a:avLst/>
            <a:gdLst/>
            <a:ahLst/>
            <a:cxnLst/>
            <a:rect l="l" t="t" r="r" b="b"/>
            <a:pathLst>
              <a:path w="490854" h="396239">
                <a:moveTo>
                  <a:pt x="453516" y="0"/>
                </a:moveTo>
                <a:lnTo>
                  <a:pt x="37210" y="0"/>
                </a:lnTo>
                <a:lnTo>
                  <a:pt x="22502" y="2847"/>
                </a:lnTo>
                <a:lnTo>
                  <a:pt x="10699" y="10683"/>
                </a:lnTo>
                <a:lnTo>
                  <a:pt x="2849" y="22449"/>
                </a:lnTo>
                <a:lnTo>
                  <a:pt x="0" y="37083"/>
                </a:lnTo>
                <a:lnTo>
                  <a:pt x="0" y="359028"/>
                </a:lnTo>
                <a:lnTo>
                  <a:pt x="2849" y="373737"/>
                </a:lnTo>
                <a:lnTo>
                  <a:pt x="10699" y="385540"/>
                </a:lnTo>
                <a:lnTo>
                  <a:pt x="22502" y="393390"/>
                </a:lnTo>
                <a:lnTo>
                  <a:pt x="37210" y="396239"/>
                </a:lnTo>
                <a:lnTo>
                  <a:pt x="453516" y="396239"/>
                </a:lnTo>
                <a:lnTo>
                  <a:pt x="468225" y="393390"/>
                </a:lnTo>
                <a:lnTo>
                  <a:pt x="480028" y="385540"/>
                </a:lnTo>
                <a:lnTo>
                  <a:pt x="487878" y="373737"/>
                </a:lnTo>
                <a:lnTo>
                  <a:pt x="490727" y="359028"/>
                </a:lnTo>
                <a:lnTo>
                  <a:pt x="490727" y="352932"/>
                </a:lnTo>
                <a:lnTo>
                  <a:pt x="68199" y="352932"/>
                </a:lnTo>
                <a:lnTo>
                  <a:pt x="58543" y="350974"/>
                </a:lnTo>
                <a:lnTo>
                  <a:pt x="50672" y="345646"/>
                </a:lnTo>
                <a:lnTo>
                  <a:pt x="45374" y="337770"/>
                </a:lnTo>
                <a:lnTo>
                  <a:pt x="43433" y="328168"/>
                </a:lnTo>
                <a:lnTo>
                  <a:pt x="43433" y="68071"/>
                </a:lnTo>
                <a:lnTo>
                  <a:pt x="45374" y="58469"/>
                </a:lnTo>
                <a:lnTo>
                  <a:pt x="50672" y="50593"/>
                </a:lnTo>
                <a:lnTo>
                  <a:pt x="58543" y="45265"/>
                </a:lnTo>
                <a:lnTo>
                  <a:pt x="68199" y="43306"/>
                </a:lnTo>
                <a:lnTo>
                  <a:pt x="338327" y="43306"/>
                </a:lnTo>
                <a:lnTo>
                  <a:pt x="338327" y="33400"/>
                </a:lnTo>
                <a:lnTo>
                  <a:pt x="344550" y="26034"/>
                </a:lnTo>
                <a:lnTo>
                  <a:pt x="488576" y="26034"/>
                </a:lnTo>
                <a:lnTo>
                  <a:pt x="487878" y="22449"/>
                </a:lnTo>
                <a:lnTo>
                  <a:pt x="480028" y="10683"/>
                </a:lnTo>
                <a:lnTo>
                  <a:pt x="468225" y="2847"/>
                </a:lnTo>
                <a:lnTo>
                  <a:pt x="453516" y="0"/>
                </a:lnTo>
                <a:close/>
              </a:path>
              <a:path w="490854" h="396239">
                <a:moveTo>
                  <a:pt x="338327" y="43306"/>
                </a:moveTo>
                <a:lnTo>
                  <a:pt x="267715" y="43306"/>
                </a:lnTo>
                <a:lnTo>
                  <a:pt x="277318" y="44811"/>
                </a:lnTo>
                <a:lnTo>
                  <a:pt x="285194" y="48863"/>
                </a:lnTo>
                <a:lnTo>
                  <a:pt x="290522" y="54772"/>
                </a:lnTo>
                <a:lnTo>
                  <a:pt x="294439" y="68945"/>
                </a:lnTo>
                <a:lnTo>
                  <a:pt x="299767" y="74898"/>
                </a:lnTo>
                <a:lnTo>
                  <a:pt x="307643" y="78993"/>
                </a:lnTo>
                <a:lnTo>
                  <a:pt x="317246" y="80518"/>
                </a:lnTo>
                <a:lnTo>
                  <a:pt x="422528" y="80518"/>
                </a:lnTo>
                <a:lnTo>
                  <a:pt x="432184" y="82458"/>
                </a:lnTo>
                <a:lnTo>
                  <a:pt x="440055" y="87756"/>
                </a:lnTo>
                <a:lnTo>
                  <a:pt x="445353" y="95627"/>
                </a:lnTo>
                <a:lnTo>
                  <a:pt x="447294" y="105282"/>
                </a:lnTo>
                <a:lnTo>
                  <a:pt x="447294" y="328168"/>
                </a:lnTo>
                <a:lnTo>
                  <a:pt x="445353" y="337770"/>
                </a:lnTo>
                <a:lnTo>
                  <a:pt x="440055" y="345646"/>
                </a:lnTo>
                <a:lnTo>
                  <a:pt x="432184" y="350974"/>
                </a:lnTo>
                <a:lnTo>
                  <a:pt x="422528" y="352932"/>
                </a:lnTo>
                <a:lnTo>
                  <a:pt x="490727" y="352932"/>
                </a:lnTo>
                <a:lnTo>
                  <a:pt x="490727" y="55752"/>
                </a:lnTo>
                <a:lnTo>
                  <a:pt x="344550" y="55752"/>
                </a:lnTo>
                <a:lnTo>
                  <a:pt x="338327" y="48259"/>
                </a:lnTo>
                <a:lnTo>
                  <a:pt x="338327" y="43306"/>
                </a:lnTo>
                <a:close/>
              </a:path>
              <a:path w="490854" h="396239">
                <a:moveTo>
                  <a:pt x="180975" y="313181"/>
                </a:moveTo>
                <a:lnTo>
                  <a:pt x="157479" y="313181"/>
                </a:lnTo>
                <a:lnTo>
                  <a:pt x="157479" y="316992"/>
                </a:lnTo>
                <a:lnTo>
                  <a:pt x="80518" y="316992"/>
                </a:lnTo>
                <a:lnTo>
                  <a:pt x="80518" y="333120"/>
                </a:lnTo>
                <a:lnTo>
                  <a:pt x="157479" y="333120"/>
                </a:lnTo>
                <a:lnTo>
                  <a:pt x="157479" y="336803"/>
                </a:lnTo>
                <a:lnTo>
                  <a:pt x="180975" y="336803"/>
                </a:lnTo>
                <a:lnTo>
                  <a:pt x="180975" y="313181"/>
                </a:lnTo>
                <a:close/>
              </a:path>
              <a:path w="490854" h="396239">
                <a:moveTo>
                  <a:pt x="410209" y="316992"/>
                </a:moveTo>
                <a:lnTo>
                  <a:pt x="185927" y="316992"/>
                </a:lnTo>
                <a:lnTo>
                  <a:pt x="185927" y="319405"/>
                </a:lnTo>
                <a:lnTo>
                  <a:pt x="407670" y="319405"/>
                </a:lnTo>
                <a:lnTo>
                  <a:pt x="407670" y="330581"/>
                </a:lnTo>
                <a:lnTo>
                  <a:pt x="185927" y="330581"/>
                </a:lnTo>
                <a:lnTo>
                  <a:pt x="185927" y="333120"/>
                </a:lnTo>
                <a:lnTo>
                  <a:pt x="410209" y="333120"/>
                </a:lnTo>
                <a:lnTo>
                  <a:pt x="410209" y="316992"/>
                </a:lnTo>
                <a:close/>
              </a:path>
              <a:path w="490854" h="396239">
                <a:moveTo>
                  <a:pt x="190880" y="132461"/>
                </a:moveTo>
                <a:lnTo>
                  <a:pt x="190880" y="263778"/>
                </a:lnTo>
                <a:lnTo>
                  <a:pt x="300989" y="198119"/>
                </a:lnTo>
                <a:lnTo>
                  <a:pt x="190880" y="132461"/>
                </a:lnTo>
                <a:close/>
              </a:path>
              <a:path w="490854" h="396239">
                <a:moveTo>
                  <a:pt x="385445" y="26034"/>
                </a:moveTo>
                <a:lnTo>
                  <a:pt x="360552" y="26034"/>
                </a:lnTo>
                <a:lnTo>
                  <a:pt x="366775" y="33400"/>
                </a:lnTo>
                <a:lnTo>
                  <a:pt x="366775" y="48259"/>
                </a:lnTo>
                <a:lnTo>
                  <a:pt x="360552" y="55752"/>
                </a:lnTo>
                <a:lnTo>
                  <a:pt x="385445" y="55752"/>
                </a:lnTo>
                <a:lnTo>
                  <a:pt x="379222" y="48259"/>
                </a:lnTo>
                <a:lnTo>
                  <a:pt x="379222" y="33400"/>
                </a:lnTo>
                <a:lnTo>
                  <a:pt x="385445" y="26034"/>
                </a:lnTo>
                <a:close/>
              </a:path>
              <a:path w="490854" h="396239">
                <a:moveTo>
                  <a:pt x="427481" y="26034"/>
                </a:moveTo>
                <a:lnTo>
                  <a:pt x="401447" y="26034"/>
                </a:lnTo>
                <a:lnTo>
                  <a:pt x="408939" y="33400"/>
                </a:lnTo>
                <a:lnTo>
                  <a:pt x="408939" y="48259"/>
                </a:lnTo>
                <a:lnTo>
                  <a:pt x="401447" y="55752"/>
                </a:lnTo>
                <a:lnTo>
                  <a:pt x="427481" y="55752"/>
                </a:lnTo>
                <a:lnTo>
                  <a:pt x="421385" y="48259"/>
                </a:lnTo>
                <a:lnTo>
                  <a:pt x="421385" y="33400"/>
                </a:lnTo>
                <a:lnTo>
                  <a:pt x="427481" y="26034"/>
                </a:lnTo>
                <a:close/>
              </a:path>
              <a:path w="490854" h="396239">
                <a:moveTo>
                  <a:pt x="488576" y="26034"/>
                </a:moveTo>
                <a:lnTo>
                  <a:pt x="443610" y="26034"/>
                </a:lnTo>
                <a:lnTo>
                  <a:pt x="449833" y="33400"/>
                </a:lnTo>
                <a:lnTo>
                  <a:pt x="449833" y="48259"/>
                </a:lnTo>
                <a:lnTo>
                  <a:pt x="443610" y="55752"/>
                </a:lnTo>
                <a:lnTo>
                  <a:pt x="490727" y="55752"/>
                </a:lnTo>
                <a:lnTo>
                  <a:pt x="490727" y="37083"/>
                </a:lnTo>
                <a:lnTo>
                  <a:pt x="488576" y="26034"/>
                </a:lnTo>
                <a:close/>
              </a:path>
            </a:pathLst>
          </a:custGeom>
          <a:solidFill>
            <a:srgbClr val="1D9ED2"/>
          </a:solidFill>
        </p:spPr>
        <p:txBody>
          <a:bodyPr wrap="square" lIns="0" tIns="0" rIns="0" bIns="0" rtlCol="0"/>
          <a:lstStyle/>
          <a:p>
            <a:endParaRPr/>
          </a:p>
        </p:txBody>
      </p:sp>
      <p:sp>
        <p:nvSpPr>
          <p:cNvPr id="16" name="object 16"/>
          <p:cNvSpPr/>
          <p:nvPr/>
        </p:nvSpPr>
        <p:spPr>
          <a:xfrm>
            <a:off x="9471659" y="3813936"/>
            <a:ext cx="394970" cy="394335"/>
          </a:xfrm>
          <a:custGeom>
            <a:avLst/>
            <a:gdLst/>
            <a:ahLst/>
            <a:cxnLst/>
            <a:rect l="l" t="t" r="r" b="b"/>
            <a:pathLst>
              <a:path w="394970" h="394335">
                <a:moveTo>
                  <a:pt x="370078" y="110743"/>
                </a:moveTo>
                <a:lnTo>
                  <a:pt x="24638" y="110743"/>
                </a:lnTo>
                <a:lnTo>
                  <a:pt x="15055" y="112682"/>
                </a:lnTo>
                <a:lnTo>
                  <a:pt x="7223" y="117967"/>
                </a:lnTo>
                <a:lnTo>
                  <a:pt x="1938" y="125799"/>
                </a:lnTo>
                <a:lnTo>
                  <a:pt x="0" y="135381"/>
                </a:lnTo>
                <a:lnTo>
                  <a:pt x="0" y="369188"/>
                </a:lnTo>
                <a:lnTo>
                  <a:pt x="1938" y="378771"/>
                </a:lnTo>
                <a:lnTo>
                  <a:pt x="7223" y="386603"/>
                </a:lnTo>
                <a:lnTo>
                  <a:pt x="15055" y="391888"/>
                </a:lnTo>
                <a:lnTo>
                  <a:pt x="24638" y="393826"/>
                </a:lnTo>
                <a:lnTo>
                  <a:pt x="370078" y="393826"/>
                </a:lnTo>
                <a:lnTo>
                  <a:pt x="379660" y="391888"/>
                </a:lnTo>
                <a:lnTo>
                  <a:pt x="387492" y="386603"/>
                </a:lnTo>
                <a:lnTo>
                  <a:pt x="392777" y="378771"/>
                </a:lnTo>
                <a:lnTo>
                  <a:pt x="394716" y="369188"/>
                </a:lnTo>
                <a:lnTo>
                  <a:pt x="394716" y="344550"/>
                </a:lnTo>
                <a:lnTo>
                  <a:pt x="49275" y="344550"/>
                </a:lnTo>
                <a:lnTo>
                  <a:pt x="49275" y="160019"/>
                </a:lnTo>
                <a:lnTo>
                  <a:pt x="394716" y="160019"/>
                </a:lnTo>
                <a:lnTo>
                  <a:pt x="394716" y="135381"/>
                </a:lnTo>
                <a:lnTo>
                  <a:pt x="392777" y="125799"/>
                </a:lnTo>
                <a:lnTo>
                  <a:pt x="387492" y="117967"/>
                </a:lnTo>
                <a:lnTo>
                  <a:pt x="379660" y="112682"/>
                </a:lnTo>
                <a:lnTo>
                  <a:pt x="370078" y="110743"/>
                </a:lnTo>
                <a:close/>
              </a:path>
              <a:path w="394970" h="394335">
                <a:moveTo>
                  <a:pt x="394716" y="160019"/>
                </a:moveTo>
                <a:lnTo>
                  <a:pt x="296037" y="160019"/>
                </a:lnTo>
                <a:lnTo>
                  <a:pt x="296037" y="344550"/>
                </a:lnTo>
                <a:lnTo>
                  <a:pt x="345313" y="344550"/>
                </a:lnTo>
                <a:lnTo>
                  <a:pt x="335730" y="342614"/>
                </a:lnTo>
                <a:lnTo>
                  <a:pt x="327898" y="337343"/>
                </a:lnTo>
                <a:lnTo>
                  <a:pt x="322613" y="329549"/>
                </a:lnTo>
                <a:lnTo>
                  <a:pt x="320675" y="320039"/>
                </a:lnTo>
                <a:lnTo>
                  <a:pt x="322613" y="310403"/>
                </a:lnTo>
                <a:lnTo>
                  <a:pt x="327898" y="302577"/>
                </a:lnTo>
                <a:lnTo>
                  <a:pt x="335730" y="297322"/>
                </a:lnTo>
                <a:lnTo>
                  <a:pt x="345313" y="295401"/>
                </a:lnTo>
                <a:lnTo>
                  <a:pt x="394716" y="295401"/>
                </a:lnTo>
                <a:lnTo>
                  <a:pt x="394716" y="270763"/>
                </a:lnTo>
                <a:lnTo>
                  <a:pt x="345313" y="270763"/>
                </a:lnTo>
                <a:lnTo>
                  <a:pt x="335730" y="268825"/>
                </a:lnTo>
                <a:lnTo>
                  <a:pt x="327898" y="263540"/>
                </a:lnTo>
                <a:lnTo>
                  <a:pt x="322613" y="255708"/>
                </a:lnTo>
                <a:lnTo>
                  <a:pt x="320675" y="246125"/>
                </a:lnTo>
                <a:lnTo>
                  <a:pt x="322613" y="236543"/>
                </a:lnTo>
                <a:lnTo>
                  <a:pt x="327898" y="228711"/>
                </a:lnTo>
                <a:lnTo>
                  <a:pt x="335730" y="223426"/>
                </a:lnTo>
                <a:lnTo>
                  <a:pt x="345313" y="221487"/>
                </a:lnTo>
                <a:lnTo>
                  <a:pt x="394716" y="221487"/>
                </a:lnTo>
                <a:lnTo>
                  <a:pt x="394716" y="160019"/>
                </a:lnTo>
                <a:close/>
              </a:path>
              <a:path w="394970" h="394335">
                <a:moveTo>
                  <a:pt x="394716" y="295401"/>
                </a:moveTo>
                <a:lnTo>
                  <a:pt x="345313" y="295401"/>
                </a:lnTo>
                <a:lnTo>
                  <a:pt x="354968" y="297322"/>
                </a:lnTo>
                <a:lnTo>
                  <a:pt x="362839" y="302577"/>
                </a:lnTo>
                <a:lnTo>
                  <a:pt x="368137" y="310403"/>
                </a:lnTo>
                <a:lnTo>
                  <a:pt x="370078" y="320039"/>
                </a:lnTo>
                <a:lnTo>
                  <a:pt x="368137" y="329549"/>
                </a:lnTo>
                <a:lnTo>
                  <a:pt x="362839" y="337343"/>
                </a:lnTo>
                <a:lnTo>
                  <a:pt x="354968" y="342614"/>
                </a:lnTo>
                <a:lnTo>
                  <a:pt x="345313" y="344550"/>
                </a:lnTo>
                <a:lnTo>
                  <a:pt x="394716" y="344550"/>
                </a:lnTo>
                <a:lnTo>
                  <a:pt x="394716" y="295401"/>
                </a:lnTo>
                <a:close/>
              </a:path>
              <a:path w="394970" h="394335">
                <a:moveTo>
                  <a:pt x="394716" y="221487"/>
                </a:moveTo>
                <a:lnTo>
                  <a:pt x="345313" y="221487"/>
                </a:lnTo>
                <a:lnTo>
                  <a:pt x="354968" y="223426"/>
                </a:lnTo>
                <a:lnTo>
                  <a:pt x="362839" y="228711"/>
                </a:lnTo>
                <a:lnTo>
                  <a:pt x="368137" y="236543"/>
                </a:lnTo>
                <a:lnTo>
                  <a:pt x="370078" y="246125"/>
                </a:lnTo>
                <a:lnTo>
                  <a:pt x="368137" y="255708"/>
                </a:lnTo>
                <a:lnTo>
                  <a:pt x="362839" y="263540"/>
                </a:lnTo>
                <a:lnTo>
                  <a:pt x="354968" y="268825"/>
                </a:lnTo>
                <a:lnTo>
                  <a:pt x="345313" y="270763"/>
                </a:lnTo>
                <a:lnTo>
                  <a:pt x="394716" y="270763"/>
                </a:lnTo>
                <a:lnTo>
                  <a:pt x="394716" y="221487"/>
                </a:lnTo>
                <a:close/>
              </a:path>
              <a:path w="394970" h="394335">
                <a:moveTo>
                  <a:pt x="271272" y="86106"/>
                </a:moveTo>
                <a:lnTo>
                  <a:pt x="123317" y="86106"/>
                </a:lnTo>
                <a:lnTo>
                  <a:pt x="113734" y="88044"/>
                </a:lnTo>
                <a:lnTo>
                  <a:pt x="105902" y="93329"/>
                </a:lnTo>
                <a:lnTo>
                  <a:pt x="100617" y="101161"/>
                </a:lnTo>
                <a:lnTo>
                  <a:pt x="98679" y="110743"/>
                </a:lnTo>
                <a:lnTo>
                  <a:pt x="296037" y="110743"/>
                </a:lnTo>
                <a:lnTo>
                  <a:pt x="294096" y="101161"/>
                </a:lnTo>
                <a:lnTo>
                  <a:pt x="288798" y="93329"/>
                </a:lnTo>
                <a:lnTo>
                  <a:pt x="280927" y="88044"/>
                </a:lnTo>
                <a:lnTo>
                  <a:pt x="271272" y="86106"/>
                </a:lnTo>
                <a:close/>
              </a:path>
              <a:path w="394970" h="394335">
                <a:moveTo>
                  <a:pt x="123380" y="0"/>
                </a:moveTo>
                <a:lnTo>
                  <a:pt x="114089" y="1809"/>
                </a:lnTo>
                <a:lnTo>
                  <a:pt x="105918" y="7238"/>
                </a:lnTo>
                <a:lnTo>
                  <a:pt x="100488" y="15390"/>
                </a:lnTo>
                <a:lnTo>
                  <a:pt x="98678" y="24637"/>
                </a:lnTo>
                <a:lnTo>
                  <a:pt x="100488" y="33885"/>
                </a:lnTo>
                <a:lnTo>
                  <a:pt x="105918" y="42037"/>
                </a:lnTo>
                <a:lnTo>
                  <a:pt x="150114" y="86106"/>
                </a:lnTo>
                <a:lnTo>
                  <a:pt x="244601" y="86106"/>
                </a:lnTo>
                <a:lnTo>
                  <a:pt x="267145" y="63626"/>
                </a:lnTo>
                <a:lnTo>
                  <a:pt x="197358" y="63626"/>
                </a:lnTo>
                <a:lnTo>
                  <a:pt x="140843" y="7238"/>
                </a:lnTo>
                <a:lnTo>
                  <a:pt x="132671" y="1809"/>
                </a:lnTo>
                <a:lnTo>
                  <a:pt x="123380" y="0"/>
                </a:lnTo>
                <a:close/>
              </a:path>
              <a:path w="394970" h="394335">
                <a:moveTo>
                  <a:pt x="271335" y="0"/>
                </a:moveTo>
                <a:lnTo>
                  <a:pt x="262044" y="1809"/>
                </a:lnTo>
                <a:lnTo>
                  <a:pt x="253873" y="7238"/>
                </a:lnTo>
                <a:lnTo>
                  <a:pt x="197358" y="63626"/>
                </a:lnTo>
                <a:lnTo>
                  <a:pt x="267145" y="63626"/>
                </a:lnTo>
                <a:lnTo>
                  <a:pt x="288798" y="42037"/>
                </a:lnTo>
                <a:lnTo>
                  <a:pt x="294227" y="33885"/>
                </a:lnTo>
                <a:lnTo>
                  <a:pt x="296037" y="24637"/>
                </a:lnTo>
                <a:lnTo>
                  <a:pt x="294227" y="15390"/>
                </a:lnTo>
                <a:lnTo>
                  <a:pt x="288798" y="7238"/>
                </a:lnTo>
                <a:lnTo>
                  <a:pt x="280626" y="1809"/>
                </a:lnTo>
                <a:lnTo>
                  <a:pt x="271335" y="0"/>
                </a:lnTo>
                <a:close/>
              </a:path>
            </a:pathLst>
          </a:custGeom>
          <a:solidFill>
            <a:srgbClr val="F68B21"/>
          </a:solidFill>
        </p:spPr>
        <p:txBody>
          <a:bodyPr wrap="square" lIns="0" tIns="0" rIns="0" bIns="0" rtlCol="0"/>
          <a:lstStyle/>
          <a:p>
            <a:endParaRPr/>
          </a:p>
        </p:txBody>
      </p:sp>
      <p:sp>
        <p:nvSpPr>
          <p:cNvPr id="17" name="object 17"/>
          <p:cNvSpPr/>
          <p:nvPr/>
        </p:nvSpPr>
        <p:spPr>
          <a:xfrm>
            <a:off x="1237488" y="3814571"/>
            <a:ext cx="402590" cy="394970"/>
          </a:xfrm>
          <a:custGeom>
            <a:avLst/>
            <a:gdLst/>
            <a:ahLst/>
            <a:cxnLst/>
            <a:rect l="l" t="t" r="r" b="b"/>
            <a:pathLst>
              <a:path w="402589" h="394970">
                <a:moveTo>
                  <a:pt x="395097" y="0"/>
                </a:moveTo>
                <a:lnTo>
                  <a:pt x="7289" y="0"/>
                </a:lnTo>
                <a:lnTo>
                  <a:pt x="0" y="7238"/>
                </a:lnTo>
                <a:lnTo>
                  <a:pt x="0" y="286130"/>
                </a:lnTo>
                <a:lnTo>
                  <a:pt x="7289" y="293369"/>
                </a:lnTo>
                <a:lnTo>
                  <a:pt x="308609" y="293369"/>
                </a:lnTo>
                <a:lnTo>
                  <a:pt x="402336" y="394715"/>
                </a:lnTo>
                <a:lnTo>
                  <a:pt x="402336" y="231901"/>
                </a:lnTo>
                <a:lnTo>
                  <a:pt x="68072" y="231901"/>
                </a:lnTo>
                <a:lnTo>
                  <a:pt x="68072" y="207390"/>
                </a:lnTo>
                <a:lnTo>
                  <a:pt x="74398" y="179764"/>
                </a:lnTo>
                <a:lnTo>
                  <a:pt x="91630" y="161829"/>
                </a:lnTo>
                <a:lnTo>
                  <a:pt x="117149" y="152134"/>
                </a:lnTo>
                <a:lnTo>
                  <a:pt x="148336" y="149225"/>
                </a:lnTo>
                <a:lnTo>
                  <a:pt x="249344" y="149225"/>
                </a:lnTo>
                <a:lnTo>
                  <a:pt x="248775" y="146430"/>
                </a:lnTo>
                <a:lnTo>
                  <a:pt x="148336" y="146430"/>
                </a:lnTo>
                <a:lnTo>
                  <a:pt x="131869" y="143130"/>
                </a:lnTo>
                <a:lnTo>
                  <a:pt x="118427" y="134127"/>
                </a:lnTo>
                <a:lnTo>
                  <a:pt x="109366" y="120767"/>
                </a:lnTo>
                <a:lnTo>
                  <a:pt x="106045" y="104393"/>
                </a:lnTo>
                <a:lnTo>
                  <a:pt x="109366" y="87981"/>
                </a:lnTo>
                <a:lnTo>
                  <a:pt x="118427" y="74533"/>
                </a:lnTo>
                <a:lnTo>
                  <a:pt x="131869" y="65442"/>
                </a:lnTo>
                <a:lnTo>
                  <a:pt x="148336" y="62102"/>
                </a:lnTo>
                <a:lnTo>
                  <a:pt x="402336" y="62102"/>
                </a:lnTo>
                <a:lnTo>
                  <a:pt x="402336" y="7238"/>
                </a:lnTo>
                <a:lnTo>
                  <a:pt x="395097" y="0"/>
                </a:lnTo>
                <a:close/>
              </a:path>
              <a:path w="402589" h="394970">
                <a:moveTo>
                  <a:pt x="249344" y="149225"/>
                </a:moveTo>
                <a:lnTo>
                  <a:pt x="148336" y="149225"/>
                </a:lnTo>
                <a:lnTo>
                  <a:pt x="179429" y="152134"/>
                </a:lnTo>
                <a:lnTo>
                  <a:pt x="204866" y="161829"/>
                </a:lnTo>
                <a:lnTo>
                  <a:pt x="222041" y="179764"/>
                </a:lnTo>
                <a:lnTo>
                  <a:pt x="228346" y="207390"/>
                </a:lnTo>
                <a:lnTo>
                  <a:pt x="228346" y="231901"/>
                </a:lnTo>
                <a:lnTo>
                  <a:pt x="256159" y="231901"/>
                </a:lnTo>
                <a:lnTo>
                  <a:pt x="256159" y="207390"/>
                </a:lnTo>
                <a:lnTo>
                  <a:pt x="255835" y="199199"/>
                </a:lnTo>
                <a:lnTo>
                  <a:pt x="254904" y="191579"/>
                </a:lnTo>
                <a:lnTo>
                  <a:pt x="253426" y="184531"/>
                </a:lnTo>
                <a:lnTo>
                  <a:pt x="251459" y="178053"/>
                </a:lnTo>
                <a:lnTo>
                  <a:pt x="257454" y="176593"/>
                </a:lnTo>
                <a:lnTo>
                  <a:pt x="263794" y="175609"/>
                </a:lnTo>
                <a:lnTo>
                  <a:pt x="270444" y="175053"/>
                </a:lnTo>
                <a:lnTo>
                  <a:pt x="277368" y="174878"/>
                </a:lnTo>
                <a:lnTo>
                  <a:pt x="402336" y="174878"/>
                </a:lnTo>
                <a:lnTo>
                  <a:pt x="402336" y="172973"/>
                </a:lnTo>
                <a:lnTo>
                  <a:pt x="277368" y="172973"/>
                </a:lnTo>
                <a:lnTo>
                  <a:pt x="266072" y="170699"/>
                </a:lnTo>
                <a:lnTo>
                  <a:pt x="256825" y="164496"/>
                </a:lnTo>
                <a:lnTo>
                  <a:pt x="250578" y="155293"/>
                </a:lnTo>
                <a:lnTo>
                  <a:pt x="249344" y="149225"/>
                </a:lnTo>
                <a:close/>
              </a:path>
              <a:path w="402589" h="394970">
                <a:moveTo>
                  <a:pt x="402336" y="174878"/>
                </a:moveTo>
                <a:lnTo>
                  <a:pt x="277368" y="174878"/>
                </a:lnTo>
                <a:lnTo>
                  <a:pt x="298858" y="176881"/>
                </a:lnTo>
                <a:lnTo>
                  <a:pt x="316420" y="183562"/>
                </a:lnTo>
                <a:lnTo>
                  <a:pt x="328267" y="195935"/>
                </a:lnTo>
                <a:lnTo>
                  <a:pt x="332613" y="215010"/>
                </a:lnTo>
                <a:lnTo>
                  <a:pt x="332613" y="231901"/>
                </a:lnTo>
                <a:lnTo>
                  <a:pt x="402336" y="231901"/>
                </a:lnTo>
                <a:lnTo>
                  <a:pt x="402336" y="174878"/>
                </a:lnTo>
                <a:close/>
              </a:path>
              <a:path w="402589" h="394970">
                <a:moveTo>
                  <a:pt x="402336" y="114934"/>
                </a:moveTo>
                <a:lnTo>
                  <a:pt x="277368" y="114934"/>
                </a:lnTo>
                <a:lnTo>
                  <a:pt x="288790" y="117228"/>
                </a:lnTo>
                <a:lnTo>
                  <a:pt x="298069" y="123475"/>
                </a:lnTo>
                <a:lnTo>
                  <a:pt x="304299" y="132722"/>
                </a:lnTo>
                <a:lnTo>
                  <a:pt x="306578" y="144017"/>
                </a:lnTo>
                <a:lnTo>
                  <a:pt x="304299" y="155293"/>
                </a:lnTo>
                <a:lnTo>
                  <a:pt x="298069" y="164496"/>
                </a:lnTo>
                <a:lnTo>
                  <a:pt x="288790" y="170699"/>
                </a:lnTo>
                <a:lnTo>
                  <a:pt x="277368" y="172973"/>
                </a:lnTo>
                <a:lnTo>
                  <a:pt x="402336" y="172973"/>
                </a:lnTo>
                <a:lnTo>
                  <a:pt x="402336" y="114934"/>
                </a:lnTo>
                <a:close/>
              </a:path>
              <a:path w="402589" h="394970">
                <a:moveTo>
                  <a:pt x="402336" y="62102"/>
                </a:moveTo>
                <a:lnTo>
                  <a:pt x="148336" y="62102"/>
                </a:lnTo>
                <a:lnTo>
                  <a:pt x="164782" y="65442"/>
                </a:lnTo>
                <a:lnTo>
                  <a:pt x="178180" y="74533"/>
                </a:lnTo>
                <a:lnTo>
                  <a:pt x="187197" y="87981"/>
                </a:lnTo>
                <a:lnTo>
                  <a:pt x="190500" y="104393"/>
                </a:lnTo>
                <a:lnTo>
                  <a:pt x="187197" y="120767"/>
                </a:lnTo>
                <a:lnTo>
                  <a:pt x="178181" y="134127"/>
                </a:lnTo>
                <a:lnTo>
                  <a:pt x="164782" y="143130"/>
                </a:lnTo>
                <a:lnTo>
                  <a:pt x="148336" y="146430"/>
                </a:lnTo>
                <a:lnTo>
                  <a:pt x="248775" y="146430"/>
                </a:lnTo>
                <a:lnTo>
                  <a:pt x="277368" y="114934"/>
                </a:lnTo>
                <a:lnTo>
                  <a:pt x="402336" y="114934"/>
                </a:lnTo>
                <a:lnTo>
                  <a:pt x="402336" y="62102"/>
                </a:lnTo>
                <a:close/>
              </a:path>
            </a:pathLst>
          </a:custGeom>
          <a:solidFill>
            <a:srgbClr val="9FD5EB"/>
          </a:solidFill>
        </p:spPr>
        <p:txBody>
          <a:bodyPr wrap="square" lIns="0" tIns="0" rIns="0" bIns="0" rtlCol="0"/>
          <a:lstStyle/>
          <a:p>
            <a:endParaRPr/>
          </a:p>
        </p:txBody>
      </p:sp>
      <p:sp>
        <p:nvSpPr>
          <p:cNvPr id="18" name="object 18"/>
          <p:cNvSpPr/>
          <p:nvPr/>
        </p:nvSpPr>
        <p:spPr>
          <a:xfrm>
            <a:off x="3867911" y="3814571"/>
            <a:ext cx="504825" cy="394970"/>
          </a:xfrm>
          <a:custGeom>
            <a:avLst/>
            <a:gdLst/>
            <a:ahLst/>
            <a:cxnLst/>
            <a:rect l="l" t="t" r="r" b="b"/>
            <a:pathLst>
              <a:path w="504825" h="394970">
                <a:moveTo>
                  <a:pt x="446404" y="0"/>
                </a:moveTo>
                <a:lnTo>
                  <a:pt x="58038" y="0"/>
                </a:lnTo>
                <a:lnTo>
                  <a:pt x="35522" y="4804"/>
                </a:lnTo>
                <a:lnTo>
                  <a:pt x="17065" y="17859"/>
                </a:lnTo>
                <a:lnTo>
                  <a:pt x="4585" y="37129"/>
                </a:lnTo>
                <a:lnTo>
                  <a:pt x="0" y="60578"/>
                </a:lnTo>
                <a:lnTo>
                  <a:pt x="0" y="334136"/>
                </a:lnTo>
                <a:lnTo>
                  <a:pt x="4585" y="357854"/>
                </a:lnTo>
                <a:lnTo>
                  <a:pt x="17065" y="377094"/>
                </a:lnTo>
                <a:lnTo>
                  <a:pt x="35522" y="390001"/>
                </a:lnTo>
                <a:lnTo>
                  <a:pt x="58038" y="394715"/>
                </a:lnTo>
                <a:lnTo>
                  <a:pt x="446404" y="394715"/>
                </a:lnTo>
                <a:lnTo>
                  <a:pt x="469189" y="390001"/>
                </a:lnTo>
                <a:lnTo>
                  <a:pt x="487616" y="377094"/>
                </a:lnTo>
                <a:lnTo>
                  <a:pt x="488939" y="375030"/>
                </a:lnTo>
                <a:lnTo>
                  <a:pt x="58038" y="375030"/>
                </a:lnTo>
                <a:lnTo>
                  <a:pt x="43118" y="371802"/>
                </a:lnTo>
                <a:lnTo>
                  <a:pt x="30972" y="363013"/>
                </a:lnTo>
                <a:lnTo>
                  <a:pt x="22802" y="350010"/>
                </a:lnTo>
                <a:lnTo>
                  <a:pt x="19812" y="334136"/>
                </a:lnTo>
                <a:lnTo>
                  <a:pt x="19812" y="60578"/>
                </a:lnTo>
                <a:lnTo>
                  <a:pt x="22802" y="44705"/>
                </a:lnTo>
                <a:lnTo>
                  <a:pt x="30972" y="31702"/>
                </a:lnTo>
                <a:lnTo>
                  <a:pt x="43118" y="22913"/>
                </a:lnTo>
                <a:lnTo>
                  <a:pt x="58038" y="19684"/>
                </a:lnTo>
                <a:lnTo>
                  <a:pt x="488784" y="19684"/>
                </a:lnTo>
                <a:lnTo>
                  <a:pt x="487616" y="17859"/>
                </a:lnTo>
                <a:lnTo>
                  <a:pt x="469189" y="4804"/>
                </a:lnTo>
                <a:lnTo>
                  <a:pt x="446404" y="0"/>
                </a:lnTo>
                <a:close/>
              </a:path>
              <a:path w="504825" h="394970">
                <a:moveTo>
                  <a:pt x="488784" y="19684"/>
                </a:moveTo>
                <a:lnTo>
                  <a:pt x="446404" y="19684"/>
                </a:lnTo>
                <a:lnTo>
                  <a:pt x="461325" y="22913"/>
                </a:lnTo>
                <a:lnTo>
                  <a:pt x="473471" y="31702"/>
                </a:lnTo>
                <a:lnTo>
                  <a:pt x="481641" y="44705"/>
                </a:lnTo>
                <a:lnTo>
                  <a:pt x="484632" y="60578"/>
                </a:lnTo>
                <a:lnTo>
                  <a:pt x="484632" y="334136"/>
                </a:lnTo>
                <a:lnTo>
                  <a:pt x="481641" y="350010"/>
                </a:lnTo>
                <a:lnTo>
                  <a:pt x="473471" y="363013"/>
                </a:lnTo>
                <a:lnTo>
                  <a:pt x="461325" y="371802"/>
                </a:lnTo>
                <a:lnTo>
                  <a:pt x="446404" y="375030"/>
                </a:lnTo>
                <a:lnTo>
                  <a:pt x="488939" y="375030"/>
                </a:lnTo>
                <a:lnTo>
                  <a:pt x="499947" y="357854"/>
                </a:lnTo>
                <a:lnTo>
                  <a:pt x="504443" y="334136"/>
                </a:lnTo>
                <a:lnTo>
                  <a:pt x="504443" y="60578"/>
                </a:lnTo>
                <a:lnTo>
                  <a:pt x="499947" y="37129"/>
                </a:lnTo>
                <a:lnTo>
                  <a:pt x="488784" y="19684"/>
                </a:lnTo>
                <a:close/>
              </a:path>
              <a:path w="504825" h="394970">
                <a:moveTo>
                  <a:pt x="433577" y="65531"/>
                </a:moveTo>
                <a:lnTo>
                  <a:pt x="71500" y="65531"/>
                </a:lnTo>
                <a:lnTo>
                  <a:pt x="69468" y="67690"/>
                </a:lnTo>
                <a:lnTo>
                  <a:pt x="69468" y="324992"/>
                </a:lnTo>
                <a:lnTo>
                  <a:pt x="71500" y="327025"/>
                </a:lnTo>
                <a:lnTo>
                  <a:pt x="433577" y="327025"/>
                </a:lnTo>
                <a:lnTo>
                  <a:pt x="435737" y="324992"/>
                </a:lnTo>
                <a:lnTo>
                  <a:pt x="435737" y="317119"/>
                </a:lnTo>
                <a:lnTo>
                  <a:pt x="80010" y="317119"/>
                </a:lnTo>
                <a:lnTo>
                  <a:pt x="80010" y="75437"/>
                </a:lnTo>
                <a:lnTo>
                  <a:pt x="435737" y="75437"/>
                </a:lnTo>
                <a:lnTo>
                  <a:pt x="435737" y="67690"/>
                </a:lnTo>
                <a:lnTo>
                  <a:pt x="433577" y="65531"/>
                </a:lnTo>
                <a:close/>
              </a:path>
              <a:path w="504825" h="394970">
                <a:moveTo>
                  <a:pt x="435737" y="75437"/>
                </a:moveTo>
                <a:lnTo>
                  <a:pt x="425830" y="75437"/>
                </a:lnTo>
                <a:lnTo>
                  <a:pt x="425830" y="317119"/>
                </a:lnTo>
                <a:lnTo>
                  <a:pt x="435737" y="317119"/>
                </a:lnTo>
                <a:lnTo>
                  <a:pt x="435737" y="75437"/>
                </a:lnTo>
                <a:close/>
              </a:path>
              <a:path w="504825" h="394970">
                <a:moveTo>
                  <a:pt x="209041" y="134619"/>
                </a:moveTo>
                <a:lnTo>
                  <a:pt x="201167" y="139572"/>
                </a:lnTo>
                <a:lnTo>
                  <a:pt x="201167" y="255142"/>
                </a:lnTo>
                <a:lnTo>
                  <a:pt x="206121" y="257936"/>
                </a:lnTo>
                <a:lnTo>
                  <a:pt x="212598" y="257936"/>
                </a:lnTo>
                <a:lnTo>
                  <a:pt x="214629" y="257301"/>
                </a:lnTo>
                <a:lnTo>
                  <a:pt x="227680" y="248792"/>
                </a:lnTo>
                <a:lnTo>
                  <a:pt x="210438" y="248792"/>
                </a:lnTo>
                <a:lnTo>
                  <a:pt x="210438" y="147319"/>
                </a:lnTo>
                <a:lnTo>
                  <a:pt x="211074" y="146557"/>
                </a:lnTo>
                <a:lnTo>
                  <a:pt x="231353" y="146557"/>
                </a:lnTo>
                <a:lnTo>
                  <a:pt x="209041" y="134619"/>
                </a:lnTo>
                <a:close/>
              </a:path>
              <a:path w="504825" h="394970">
                <a:moveTo>
                  <a:pt x="231353" y="146557"/>
                </a:moveTo>
                <a:lnTo>
                  <a:pt x="211836" y="146557"/>
                </a:lnTo>
                <a:lnTo>
                  <a:pt x="296163" y="191007"/>
                </a:lnTo>
                <a:lnTo>
                  <a:pt x="296799" y="191769"/>
                </a:lnTo>
                <a:lnTo>
                  <a:pt x="296799" y="192404"/>
                </a:lnTo>
                <a:lnTo>
                  <a:pt x="296163" y="193166"/>
                </a:lnTo>
                <a:lnTo>
                  <a:pt x="211074" y="248157"/>
                </a:lnTo>
                <a:lnTo>
                  <a:pt x="211074" y="248792"/>
                </a:lnTo>
                <a:lnTo>
                  <a:pt x="227680" y="248792"/>
                </a:lnTo>
                <a:lnTo>
                  <a:pt x="301116" y="200913"/>
                </a:lnTo>
                <a:lnTo>
                  <a:pt x="304673" y="198119"/>
                </a:lnTo>
                <a:lnTo>
                  <a:pt x="306832" y="195198"/>
                </a:lnTo>
                <a:lnTo>
                  <a:pt x="306832" y="188213"/>
                </a:lnTo>
                <a:lnTo>
                  <a:pt x="304673" y="184657"/>
                </a:lnTo>
                <a:lnTo>
                  <a:pt x="300354" y="183260"/>
                </a:lnTo>
                <a:lnTo>
                  <a:pt x="231353" y="146557"/>
                </a:lnTo>
                <a:close/>
              </a:path>
            </a:pathLst>
          </a:custGeom>
          <a:solidFill>
            <a:srgbClr val="1D9ED2"/>
          </a:solidFill>
        </p:spPr>
        <p:txBody>
          <a:bodyPr wrap="square" lIns="0" tIns="0" rIns="0" bIns="0" rtlCol="0"/>
          <a:lstStyle/>
          <a:p>
            <a:endParaRPr/>
          </a:p>
        </p:txBody>
      </p:sp>
      <p:sp>
        <p:nvSpPr>
          <p:cNvPr id="19" name="object 19"/>
          <p:cNvSpPr/>
          <p:nvPr/>
        </p:nvSpPr>
        <p:spPr>
          <a:xfrm>
            <a:off x="3867911" y="3814571"/>
            <a:ext cx="504825" cy="394970"/>
          </a:xfrm>
          <a:custGeom>
            <a:avLst/>
            <a:gdLst/>
            <a:ahLst/>
            <a:cxnLst/>
            <a:rect l="l" t="t" r="r" b="b"/>
            <a:pathLst>
              <a:path w="504825" h="394970">
                <a:moveTo>
                  <a:pt x="446404" y="0"/>
                </a:moveTo>
                <a:lnTo>
                  <a:pt x="58038" y="0"/>
                </a:lnTo>
                <a:lnTo>
                  <a:pt x="35522" y="4804"/>
                </a:lnTo>
                <a:lnTo>
                  <a:pt x="17065" y="17859"/>
                </a:lnTo>
                <a:lnTo>
                  <a:pt x="4585" y="37129"/>
                </a:lnTo>
                <a:lnTo>
                  <a:pt x="0" y="60578"/>
                </a:lnTo>
                <a:lnTo>
                  <a:pt x="0" y="334136"/>
                </a:lnTo>
                <a:lnTo>
                  <a:pt x="4585" y="357854"/>
                </a:lnTo>
                <a:lnTo>
                  <a:pt x="17065" y="377094"/>
                </a:lnTo>
                <a:lnTo>
                  <a:pt x="35522" y="390001"/>
                </a:lnTo>
                <a:lnTo>
                  <a:pt x="58038" y="394715"/>
                </a:lnTo>
                <a:lnTo>
                  <a:pt x="446404" y="394715"/>
                </a:lnTo>
                <a:lnTo>
                  <a:pt x="469189" y="390001"/>
                </a:lnTo>
                <a:lnTo>
                  <a:pt x="487616" y="377094"/>
                </a:lnTo>
                <a:lnTo>
                  <a:pt x="499947" y="357854"/>
                </a:lnTo>
                <a:lnTo>
                  <a:pt x="504443" y="334136"/>
                </a:lnTo>
                <a:lnTo>
                  <a:pt x="504443" y="60578"/>
                </a:lnTo>
                <a:lnTo>
                  <a:pt x="499947" y="37129"/>
                </a:lnTo>
                <a:lnTo>
                  <a:pt x="487616" y="17859"/>
                </a:lnTo>
                <a:lnTo>
                  <a:pt x="469189" y="4804"/>
                </a:lnTo>
                <a:lnTo>
                  <a:pt x="446404" y="0"/>
                </a:lnTo>
                <a:close/>
              </a:path>
            </a:pathLst>
          </a:custGeom>
          <a:ln w="9144">
            <a:solidFill>
              <a:srgbClr val="52B5DD"/>
            </a:solidFill>
          </a:ln>
        </p:spPr>
        <p:txBody>
          <a:bodyPr wrap="square" lIns="0" tIns="0" rIns="0" bIns="0" rtlCol="0"/>
          <a:lstStyle/>
          <a:p>
            <a:endParaRPr/>
          </a:p>
        </p:txBody>
      </p:sp>
      <p:sp>
        <p:nvSpPr>
          <p:cNvPr id="20" name="object 20"/>
          <p:cNvSpPr/>
          <p:nvPr/>
        </p:nvSpPr>
        <p:spPr>
          <a:xfrm>
            <a:off x="3887723" y="3834257"/>
            <a:ext cx="464820" cy="355600"/>
          </a:xfrm>
          <a:custGeom>
            <a:avLst/>
            <a:gdLst/>
            <a:ahLst/>
            <a:cxnLst/>
            <a:rect l="l" t="t" r="r" b="b"/>
            <a:pathLst>
              <a:path w="464820" h="355600">
                <a:moveTo>
                  <a:pt x="464820" y="314452"/>
                </a:moveTo>
                <a:lnTo>
                  <a:pt x="461829" y="330325"/>
                </a:lnTo>
                <a:lnTo>
                  <a:pt x="453659" y="343328"/>
                </a:lnTo>
                <a:lnTo>
                  <a:pt x="441513" y="352117"/>
                </a:lnTo>
                <a:lnTo>
                  <a:pt x="426592" y="355346"/>
                </a:lnTo>
                <a:lnTo>
                  <a:pt x="38226" y="355346"/>
                </a:lnTo>
                <a:lnTo>
                  <a:pt x="23306" y="352117"/>
                </a:lnTo>
                <a:lnTo>
                  <a:pt x="11160" y="343328"/>
                </a:lnTo>
                <a:lnTo>
                  <a:pt x="2990" y="330325"/>
                </a:lnTo>
                <a:lnTo>
                  <a:pt x="0" y="314452"/>
                </a:lnTo>
                <a:lnTo>
                  <a:pt x="0" y="40894"/>
                </a:lnTo>
                <a:lnTo>
                  <a:pt x="2990" y="25020"/>
                </a:lnTo>
                <a:lnTo>
                  <a:pt x="11160" y="12017"/>
                </a:lnTo>
                <a:lnTo>
                  <a:pt x="23306" y="3228"/>
                </a:lnTo>
                <a:lnTo>
                  <a:pt x="38226" y="0"/>
                </a:lnTo>
                <a:lnTo>
                  <a:pt x="426592" y="0"/>
                </a:lnTo>
                <a:lnTo>
                  <a:pt x="441513" y="3228"/>
                </a:lnTo>
                <a:lnTo>
                  <a:pt x="453659" y="12017"/>
                </a:lnTo>
                <a:lnTo>
                  <a:pt x="461829" y="25020"/>
                </a:lnTo>
                <a:lnTo>
                  <a:pt x="464820" y="40894"/>
                </a:lnTo>
                <a:lnTo>
                  <a:pt x="464820" y="314452"/>
                </a:lnTo>
                <a:close/>
              </a:path>
            </a:pathLst>
          </a:custGeom>
          <a:ln w="9143">
            <a:solidFill>
              <a:srgbClr val="52B5DD"/>
            </a:solidFill>
          </a:ln>
        </p:spPr>
        <p:txBody>
          <a:bodyPr wrap="square" lIns="0" tIns="0" rIns="0" bIns="0" rtlCol="0"/>
          <a:lstStyle/>
          <a:p>
            <a:endParaRPr/>
          </a:p>
        </p:txBody>
      </p:sp>
      <p:sp>
        <p:nvSpPr>
          <p:cNvPr id="21" name="object 21"/>
          <p:cNvSpPr/>
          <p:nvPr/>
        </p:nvSpPr>
        <p:spPr>
          <a:xfrm>
            <a:off x="4069079" y="3949191"/>
            <a:ext cx="106045" cy="123825"/>
          </a:xfrm>
          <a:custGeom>
            <a:avLst/>
            <a:gdLst/>
            <a:ahLst/>
            <a:cxnLst/>
            <a:rect l="l" t="t" r="r" b="b"/>
            <a:pathLst>
              <a:path w="106045" h="123825">
                <a:moveTo>
                  <a:pt x="9271" y="123316"/>
                </a:moveTo>
                <a:lnTo>
                  <a:pt x="11430" y="123316"/>
                </a:lnTo>
                <a:lnTo>
                  <a:pt x="13462" y="122681"/>
                </a:lnTo>
                <a:lnTo>
                  <a:pt x="15621" y="121284"/>
                </a:lnTo>
                <a:lnTo>
                  <a:pt x="99949" y="66293"/>
                </a:lnTo>
                <a:lnTo>
                  <a:pt x="103505" y="63499"/>
                </a:lnTo>
                <a:lnTo>
                  <a:pt x="105664" y="60578"/>
                </a:lnTo>
                <a:lnTo>
                  <a:pt x="105664" y="57149"/>
                </a:lnTo>
                <a:lnTo>
                  <a:pt x="105664" y="53593"/>
                </a:lnTo>
                <a:lnTo>
                  <a:pt x="103505" y="50037"/>
                </a:lnTo>
                <a:lnTo>
                  <a:pt x="99187" y="48640"/>
                </a:lnTo>
                <a:lnTo>
                  <a:pt x="15621" y="4190"/>
                </a:lnTo>
                <a:lnTo>
                  <a:pt x="7874" y="0"/>
                </a:lnTo>
                <a:lnTo>
                  <a:pt x="0" y="4952"/>
                </a:lnTo>
                <a:lnTo>
                  <a:pt x="0" y="13334"/>
                </a:lnTo>
                <a:lnTo>
                  <a:pt x="0" y="113537"/>
                </a:lnTo>
                <a:lnTo>
                  <a:pt x="0" y="120522"/>
                </a:lnTo>
                <a:lnTo>
                  <a:pt x="4953" y="123316"/>
                </a:lnTo>
                <a:lnTo>
                  <a:pt x="9271" y="123316"/>
                </a:lnTo>
                <a:close/>
              </a:path>
            </a:pathLst>
          </a:custGeom>
          <a:ln w="9144">
            <a:solidFill>
              <a:srgbClr val="52B5DD"/>
            </a:solidFill>
          </a:ln>
        </p:spPr>
        <p:txBody>
          <a:bodyPr wrap="square" lIns="0" tIns="0" rIns="0" bIns="0" rtlCol="0"/>
          <a:lstStyle/>
          <a:p>
            <a:endParaRPr/>
          </a:p>
        </p:txBody>
      </p:sp>
      <p:sp>
        <p:nvSpPr>
          <p:cNvPr id="22" name="object 22"/>
          <p:cNvSpPr/>
          <p:nvPr/>
        </p:nvSpPr>
        <p:spPr>
          <a:xfrm>
            <a:off x="4078351" y="3961129"/>
            <a:ext cx="86360" cy="102235"/>
          </a:xfrm>
          <a:custGeom>
            <a:avLst/>
            <a:gdLst/>
            <a:ahLst/>
            <a:cxnLst/>
            <a:rect l="l" t="t" r="r" b="b"/>
            <a:pathLst>
              <a:path w="86360" h="102235">
                <a:moveTo>
                  <a:pt x="0" y="1397"/>
                </a:moveTo>
                <a:lnTo>
                  <a:pt x="0" y="762"/>
                </a:lnTo>
                <a:lnTo>
                  <a:pt x="635" y="0"/>
                </a:lnTo>
                <a:lnTo>
                  <a:pt x="1397" y="0"/>
                </a:lnTo>
                <a:lnTo>
                  <a:pt x="85725" y="44450"/>
                </a:lnTo>
                <a:lnTo>
                  <a:pt x="86360" y="45212"/>
                </a:lnTo>
                <a:lnTo>
                  <a:pt x="86360" y="45847"/>
                </a:lnTo>
                <a:lnTo>
                  <a:pt x="85725" y="46609"/>
                </a:lnTo>
                <a:lnTo>
                  <a:pt x="635" y="101600"/>
                </a:lnTo>
                <a:lnTo>
                  <a:pt x="635" y="102235"/>
                </a:lnTo>
                <a:lnTo>
                  <a:pt x="0" y="102235"/>
                </a:lnTo>
                <a:lnTo>
                  <a:pt x="0" y="101600"/>
                </a:lnTo>
                <a:lnTo>
                  <a:pt x="0" y="1397"/>
                </a:lnTo>
                <a:close/>
              </a:path>
            </a:pathLst>
          </a:custGeom>
          <a:ln w="9144">
            <a:solidFill>
              <a:srgbClr val="52B5DD"/>
            </a:solidFill>
          </a:ln>
        </p:spPr>
        <p:txBody>
          <a:bodyPr wrap="square" lIns="0" tIns="0" rIns="0" bIns="0" rtlCol="0"/>
          <a:lstStyle/>
          <a:p>
            <a:endParaRPr/>
          </a:p>
        </p:txBody>
      </p:sp>
      <p:sp>
        <p:nvSpPr>
          <p:cNvPr id="23" name="object 23"/>
          <p:cNvSpPr/>
          <p:nvPr/>
        </p:nvSpPr>
        <p:spPr>
          <a:xfrm>
            <a:off x="3937380" y="3880103"/>
            <a:ext cx="366395" cy="261620"/>
          </a:xfrm>
          <a:custGeom>
            <a:avLst/>
            <a:gdLst/>
            <a:ahLst/>
            <a:cxnLst/>
            <a:rect l="l" t="t" r="r" b="b"/>
            <a:pathLst>
              <a:path w="366395" h="261620">
                <a:moveTo>
                  <a:pt x="361315" y="0"/>
                </a:moveTo>
                <a:lnTo>
                  <a:pt x="4953" y="0"/>
                </a:lnTo>
                <a:lnTo>
                  <a:pt x="2032" y="0"/>
                </a:lnTo>
                <a:lnTo>
                  <a:pt x="0" y="2159"/>
                </a:lnTo>
                <a:lnTo>
                  <a:pt x="0" y="4953"/>
                </a:lnTo>
                <a:lnTo>
                  <a:pt x="0" y="256540"/>
                </a:lnTo>
                <a:lnTo>
                  <a:pt x="0" y="259461"/>
                </a:lnTo>
                <a:lnTo>
                  <a:pt x="2032" y="261493"/>
                </a:lnTo>
                <a:lnTo>
                  <a:pt x="4953" y="261493"/>
                </a:lnTo>
                <a:lnTo>
                  <a:pt x="361315" y="261493"/>
                </a:lnTo>
                <a:lnTo>
                  <a:pt x="364109" y="261493"/>
                </a:lnTo>
                <a:lnTo>
                  <a:pt x="366268" y="259461"/>
                </a:lnTo>
                <a:lnTo>
                  <a:pt x="366268" y="256540"/>
                </a:lnTo>
                <a:lnTo>
                  <a:pt x="366268" y="4953"/>
                </a:lnTo>
                <a:lnTo>
                  <a:pt x="366268" y="2159"/>
                </a:lnTo>
                <a:lnTo>
                  <a:pt x="364109" y="0"/>
                </a:lnTo>
                <a:lnTo>
                  <a:pt x="361315" y="0"/>
                </a:lnTo>
                <a:close/>
              </a:path>
            </a:pathLst>
          </a:custGeom>
          <a:ln w="9144">
            <a:solidFill>
              <a:srgbClr val="52B5DD"/>
            </a:solidFill>
          </a:ln>
        </p:spPr>
        <p:txBody>
          <a:bodyPr wrap="square" lIns="0" tIns="0" rIns="0" bIns="0" rtlCol="0"/>
          <a:lstStyle/>
          <a:p>
            <a:endParaRPr/>
          </a:p>
        </p:txBody>
      </p:sp>
      <p:sp>
        <p:nvSpPr>
          <p:cNvPr id="24" name="object 24"/>
          <p:cNvSpPr/>
          <p:nvPr/>
        </p:nvSpPr>
        <p:spPr>
          <a:xfrm>
            <a:off x="3947921" y="3890009"/>
            <a:ext cx="346075" cy="241935"/>
          </a:xfrm>
          <a:custGeom>
            <a:avLst/>
            <a:gdLst/>
            <a:ahLst/>
            <a:cxnLst/>
            <a:rect l="l" t="t" r="r" b="b"/>
            <a:pathLst>
              <a:path w="346075" h="241935">
                <a:moveTo>
                  <a:pt x="345820" y="241681"/>
                </a:moveTo>
                <a:lnTo>
                  <a:pt x="0" y="241681"/>
                </a:lnTo>
                <a:lnTo>
                  <a:pt x="0" y="0"/>
                </a:lnTo>
                <a:lnTo>
                  <a:pt x="345820" y="0"/>
                </a:lnTo>
                <a:lnTo>
                  <a:pt x="345820" y="241681"/>
                </a:lnTo>
                <a:close/>
              </a:path>
            </a:pathLst>
          </a:custGeom>
          <a:ln w="9144">
            <a:solidFill>
              <a:srgbClr val="52B5DD"/>
            </a:solidFill>
          </a:ln>
        </p:spPr>
        <p:txBody>
          <a:bodyPr wrap="square" lIns="0" tIns="0" rIns="0" bIns="0" rtlCol="0"/>
          <a:lstStyle/>
          <a:p>
            <a:endParaRPr/>
          </a:p>
        </p:txBody>
      </p:sp>
      <p:sp>
        <p:nvSpPr>
          <p:cNvPr id="25" name="object 25"/>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62</a:t>
            </a:fld>
            <a:endParaRPr dirty="0"/>
          </a:p>
        </p:txBody>
      </p:sp>
      <p:sp>
        <p:nvSpPr>
          <p:cNvPr id="26" name="object 2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640311" y="6144767"/>
            <a:ext cx="551815" cy="462280"/>
          </a:xfrm>
          <a:custGeom>
            <a:avLst/>
            <a:gdLst/>
            <a:ahLst/>
            <a:cxnLst/>
            <a:rect l="l" t="t" r="r" b="b"/>
            <a:pathLst>
              <a:path w="551815" h="462279">
                <a:moveTo>
                  <a:pt x="320802" y="0"/>
                </a:moveTo>
                <a:lnTo>
                  <a:pt x="230886" y="0"/>
                </a:lnTo>
                <a:lnTo>
                  <a:pt x="184356" y="4690"/>
                </a:lnTo>
                <a:lnTo>
                  <a:pt x="141017" y="18143"/>
                </a:lnTo>
                <a:lnTo>
                  <a:pt x="101798" y="39430"/>
                </a:lnTo>
                <a:lnTo>
                  <a:pt x="67627" y="67622"/>
                </a:lnTo>
                <a:lnTo>
                  <a:pt x="39433" y="101792"/>
                </a:lnTo>
                <a:lnTo>
                  <a:pt x="18145" y="141012"/>
                </a:lnTo>
                <a:lnTo>
                  <a:pt x="4691" y="184352"/>
                </a:lnTo>
                <a:lnTo>
                  <a:pt x="0" y="230885"/>
                </a:lnTo>
                <a:lnTo>
                  <a:pt x="4691" y="277415"/>
                </a:lnTo>
                <a:lnTo>
                  <a:pt x="18145" y="320754"/>
                </a:lnTo>
                <a:lnTo>
                  <a:pt x="39433" y="359973"/>
                </a:lnTo>
                <a:lnTo>
                  <a:pt x="67627" y="394144"/>
                </a:lnTo>
                <a:lnTo>
                  <a:pt x="101798" y="422338"/>
                </a:lnTo>
                <a:lnTo>
                  <a:pt x="141017" y="443626"/>
                </a:lnTo>
                <a:lnTo>
                  <a:pt x="184356" y="457080"/>
                </a:lnTo>
                <a:lnTo>
                  <a:pt x="230886" y="461771"/>
                </a:lnTo>
                <a:lnTo>
                  <a:pt x="320802" y="461771"/>
                </a:lnTo>
                <a:lnTo>
                  <a:pt x="367331" y="457080"/>
                </a:lnTo>
                <a:lnTo>
                  <a:pt x="410670" y="443626"/>
                </a:lnTo>
                <a:lnTo>
                  <a:pt x="449889" y="422338"/>
                </a:lnTo>
                <a:lnTo>
                  <a:pt x="484060" y="394144"/>
                </a:lnTo>
                <a:lnTo>
                  <a:pt x="512254" y="359973"/>
                </a:lnTo>
                <a:lnTo>
                  <a:pt x="533542" y="320754"/>
                </a:lnTo>
                <a:lnTo>
                  <a:pt x="546996" y="277415"/>
                </a:lnTo>
                <a:lnTo>
                  <a:pt x="551688" y="230885"/>
                </a:lnTo>
                <a:lnTo>
                  <a:pt x="546996" y="184352"/>
                </a:lnTo>
                <a:lnTo>
                  <a:pt x="533542" y="141012"/>
                </a:lnTo>
                <a:lnTo>
                  <a:pt x="512254" y="101792"/>
                </a:lnTo>
                <a:lnTo>
                  <a:pt x="484060" y="67622"/>
                </a:lnTo>
                <a:lnTo>
                  <a:pt x="449889" y="39430"/>
                </a:lnTo>
                <a:lnTo>
                  <a:pt x="410670" y="18143"/>
                </a:lnTo>
                <a:lnTo>
                  <a:pt x="367331" y="4690"/>
                </a:lnTo>
                <a:lnTo>
                  <a:pt x="320802" y="0"/>
                </a:lnTo>
                <a:close/>
              </a:path>
            </a:pathLst>
          </a:custGeom>
          <a:solidFill>
            <a:srgbClr val="1D9ED2"/>
          </a:solidFill>
        </p:spPr>
        <p:txBody>
          <a:bodyPr wrap="square" lIns="0" tIns="0" rIns="0" bIns="0" rtlCol="0"/>
          <a:lstStyle/>
          <a:p>
            <a:endParaRPr/>
          </a:p>
        </p:txBody>
      </p:sp>
      <p:sp>
        <p:nvSpPr>
          <p:cNvPr id="3" name="object 3"/>
          <p:cNvSpPr/>
          <p:nvPr/>
        </p:nvSpPr>
        <p:spPr>
          <a:xfrm>
            <a:off x="11856719" y="6144767"/>
            <a:ext cx="334010" cy="462280"/>
          </a:xfrm>
          <a:custGeom>
            <a:avLst/>
            <a:gdLst/>
            <a:ahLst/>
            <a:cxnLst/>
            <a:rect l="l" t="t" r="r" b="b"/>
            <a:pathLst>
              <a:path w="334009" h="462279">
                <a:moveTo>
                  <a:pt x="0" y="461771"/>
                </a:moveTo>
                <a:lnTo>
                  <a:pt x="333755" y="461771"/>
                </a:lnTo>
                <a:lnTo>
                  <a:pt x="333755" y="0"/>
                </a:lnTo>
                <a:lnTo>
                  <a:pt x="0" y="0"/>
                </a:lnTo>
                <a:lnTo>
                  <a:pt x="0" y="461771"/>
                </a:lnTo>
                <a:close/>
              </a:path>
            </a:pathLst>
          </a:custGeom>
          <a:solidFill>
            <a:srgbClr val="1D9ED2"/>
          </a:solidFill>
        </p:spPr>
        <p:txBody>
          <a:bodyPr wrap="square" lIns="0" tIns="0" rIns="0" bIns="0" rtlCol="0"/>
          <a:lstStyle/>
          <a:p>
            <a:endParaRPr/>
          </a:p>
        </p:txBody>
      </p:sp>
      <p:sp>
        <p:nvSpPr>
          <p:cNvPr id="4" name="object 4"/>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366247" y="2308860"/>
            <a:ext cx="695325" cy="802005"/>
          </a:xfrm>
          <a:custGeom>
            <a:avLst/>
            <a:gdLst/>
            <a:ahLst/>
            <a:cxnLst/>
            <a:rect l="l" t="t" r="r" b="b"/>
            <a:pathLst>
              <a:path w="695325" h="802005">
                <a:moveTo>
                  <a:pt x="347472" y="0"/>
                </a:moveTo>
                <a:lnTo>
                  <a:pt x="0" y="200405"/>
                </a:lnTo>
                <a:lnTo>
                  <a:pt x="0" y="601217"/>
                </a:lnTo>
                <a:lnTo>
                  <a:pt x="347472" y="801624"/>
                </a:lnTo>
                <a:lnTo>
                  <a:pt x="694944" y="601217"/>
                </a:lnTo>
                <a:lnTo>
                  <a:pt x="694944" y="200405"/>
                </a:lnTo>
                <a:lnTo>
                  <a:pt x="347472" y="0"/>
                </a:lnTo>
                <a:close/>
              </a:path>
            </a:pathLst>
          </a:custGeom>
          <a:solidFill>
            <a:srgbClr val="1D9ED2"/>
          </a:solidFill>
        </p:spPr>
        <p:txBody>
          <a:bodyPr wrap="square" lIns="0" tIns="0" rIns="0" bIns="0" rtlCol="0"/>
          <a:lstStyle/>
          <a:p>
            <a:endParaRPr/>
          </a:p>
        </p:txBody>
      </p:sp>
      <p:sp>
        <p:nvSpPr>
          <p:cNvPr id="6" name="object 6"/>
          <p:cNvSpPr txBox="1"/>
          <p:nvPr/>
        </p:nvSpPr>
        <p:spPr>
          <a:xfrm>
            <a:off x="11065002" y="443484"/>
            <a:ext cx="953769" cy="378460"/>
          </a:xfrm>
          <a:prstGeom prst="rect">
            <a:avLst/>
          </a:prstGeom>
        </p:spPr>
        <p:txBody>
          <a:bodyPr vert="horz" wrap="square" lIns="0" tIns="0" rIns="0" bIns="0" rtlCol="0">
            <a:spAutoFit/>
          </a:bodyPr>
          <a:lstStyle/>
          <a:p>
            <a:pPr marL="178435" marR="5080" indent="-16637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  媒体及社区</a:t>
            </a:r>
            <a:endParaRPr sz="1200">
              <a:latin typeface="微软雅黑"/>
              <a:cs typeface="微软雅黑"/>
            </a:endParaRPr>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媒体及社区：区块链媒体应积极参与区块链革命，发挥媒体职</a:t>
            </a:r>
          </a:p>
          <a:p>
            <a:pPr marL="12700">
              <a:lnSpc>
                <a:spcPts val="2735"/>
              </a:lnSpc>
            </a:pPr>
            <a:r>
              <a:rPr spc="-5" dirty="0"/>
              <a:t>能，依法传播、舆论监督</a:t>
            </a:r>
          </a:p>
        </p:txBody>
      </p:sp>
      <p:sp>
        <p:nvSpPr>
          <p:cNvPr id="8" name="object 8"/>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6996683" y="1748027"/>
            <a:ext cx="3703320" cy="579120"/>
          </a:xfrm>
          <a:custGeom>
            <a:avLst/>
            <a:gdLst/>
            <a:ahLst/>
            <a:cxnLst/>
            <a:rect l="l" t="t" r="r" b="b"/>
            <a:pathLst>
              <a:path w="3703320" h="579119">
                <a:moveTo>
                  <a:pt x="0" y="0"/>
                </a:moveTo>
                <a:lnTo>
                  <a:pt x="0" y="3810"/>
                </a:lnTo>
                <a:lnTo>
                  <a:pt x="3702177" y="3810"/>
                </a:lnTo>
                <a:lnTo>
                  <a:pt x="3702177" y="578993"/>
                </a:lnTo>
                <a:lnTo>
                  <a:pt x="3703066" y="578993"/>
                </a:lnTo>
              </a:path>
            </a:pathLst>
          </a:custGeom>
          <a:ln w="3175">
            <a:solidFill>
              <a:srgbClr val="BABABA"/>
            </a:solidFill>
          </a:ln>
        </p:spPr>
        <p:txBody>
          <a:bodyPr wrap="square" lIns="0" tIns="0" rIns="0" bIns="0" rtlCol="0"/>
          <a:lstStyle/>
          <a:p>
            <a:endParaRPr/>
          </a:p>
        </p:txBody>
      </p:sp>
      <p:sp>
        <p:nvSpPr>
          <p:cNvPr id="10" name="object 10"/>
          <p:cNvSpPr/>
          <p:nvPr/>
        </p:nvSpPr>
        <p:spPr>
          <a:xfrm>
            <a:off x="6996683" y="5343144"/>
            <a:ext cx="3703320" cy="579120"/>
          </a:xfrm>
          <a:custGeom>
            <a:avLst/>
            <a:gdLst/>
            <a:ahLst/>
            <a:cxnLst/>
            <a:rect l="l" t="t" r="r" b="b"/>
            <a:pathLst>
              <a:path w="3703320" h="579120">
                <a:moveTo>
                  <a:pt x="0" y="579043"/>
                </a:moveTo>
                <a:lnTo>
                  <a:pt x="0" y="575233"/>
                </a:lnTo>
                <a:lnTo>
                  <a:pt x="3702177" y="575233"/>
                </a:lnTo>
                <a:lnTo>
                  <a:pt x="3702177" y="0"/>
                </a:lnTo>
                <a:lnTo>
                  <a:pt x="3703066" y="0"/>
                </a:lnTo>
              </a:path>
            </a:pathLst>
          </a:custGeom>
          <a:ln w="3175">
            <a:solidFill>
              <a:srgbClr val="BABABA"/>
            </a:solidFill>
          </a:ln>
        </p:spPr>
        <p:txBody>
          <a:bodyPr wrap="square" lIns="0" tIns="0" rIns="0" bIns="0" rtlCol="0"/>
          <a:lstStyle/>
          <a:p>
            <a:endParaRPr/>
          </a:p>
        </p:txBody>
      </p:sp>
      <p:sp>
        <p:nvSpPr>
          <p:cNvPr id="11" name="object 11"/>
          <p:cNvSpPr/>
          <p:nvPr/>
        </p:nvSpPr>
        <p:spPr>
          <a:xfrm>
            <a:off x="6087617" y="3830573"/>
            <a:ext cx="1799716" cy="2080120"/>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6087617" y="3830573"/>
            <a:ext cx="1800225" cy="2080260"/>
          </a:xfrm>
          <a:custGeom>
            <a:avLst/>
            <a:gdLst/>
            <a:ahLst/>
            <a:cxnLst/>
            <a:rect l="l" t="t" r="r" b="b"/>
            <a:pathLst>
              <a:path w="1800225" h="2080260">
                <a:moveTo>
                  <a:pt x="1799716" y="1560067"/>
                </a:moveTo>
                <a:lnTo>
                  <a:pt x="899922" y="2080120"/>
                </a:lnTo>
                <a:lnTo>
                  <a:pt x="0" y="1560067"/>
                </a:lnTo>
                <a:lnTo>
                  <a:pt x="0" y="520064"/>
                </a:lnTo>
                <a:lnTo>
                  <a:pt x="899922" y="0"/>
                </a:lnTo>
                <a:lnTo>
                  <a:pt x="1799716" y="520064"/>
                </a:lnTo>
                <a:lnTo>
                  <a:pt x="1799716" y="1560067"/>
                </a:lnTo>
              </a:path>
            </a:pathLst>
          </a:custGeom>
          <a:ln w="28956">
            <a:solidFill>
              <a:srgbClr val="D3D3D3"/>
            </a:solidFill>
          </a:ln>
        </p:spPr>
        <p:txBody>
          <a:bodyPr wrap="square" lIns="0" tIns="0" rIns="0" bIns="0" rtlCol="0"/>
          <a:lstStyle/>
          <a:p>
            <a:endParaRPr/>
          </a:p>
        </p:txBody>
      </p:sp>
      <p:sp>
        <p:nvSpPr>
          <p:cNvPr id="13" name="object 13"/>
          <p:cNvSpPr txBox="1"/>
          <p:nvPr/>
        </p:nvSpPr>
        <p:spPr>
          <a:xfrm>
            <a:off x="7969122" y="4041378"/>
            <a:ext cx="2494915" cy="1797685"/>
          </a:xfrm>
          <a:prstGeom prst="rect">
            <a:avLst/>
          </a:prstGeom>
        </p:spPr>
        <p:txBody>
          <a:bodyPr vert="horz" wrap="square" lIns="0" tIns="45085" rIns="0" bIns="0" rtlCol="0">
            <a:spAutoFit/>
          </a:bodyPr>
          <a:lstStyle/>
          <a:p>
            <a:pPr marL="12700">
              <a:lnSpc>
                <a:spcPct val="100000"/>
              </a:lnSpc>
              <a:spcBef>
                <a:spcPts val="355"/>
              </a:spcBef>
            </a:pPr>
            <a:r>
              <a:rPr sz="1200" b="1" dirty="0">
                <a:solidFill>
                  <a:srgbClr val="585858"/>
                </a:solidFill>
                <a:latin typeface="微软雅黑"/>
                <a:cs typeface="微软雅黑"/>
              </a:rPr>
              <a:t>丁士，经济日报社副总编</a:t>
            </a:r>
            <a:endParaRPr sz="1200">
              <a:latin typeface="微软雅黑"/>
              <a:cs typeface="微软雅黑"/>
            </a:endParaRPr>
          </a:p>
          <a:p>
            <a:pPr marL="12700" marR="5080">
              <a:lnSpc>
                <a:spcPct val="120000"/>
              </a:lnSpc>
              <a:spcBef>
                <a:spcPts val="160"/>
              </a:spcBef>
            </a:pPr>
            <a:r>
              <a:rPr sz="1400" spc="100" dirty="0">
                <a:solidFill>
                  <a:srgbClr val="585858"/>
                </a:solidFill>
                <a:latin typeface="微软雅黑"/>
                <a:cs typeface="微软雅黑"/>
              </a:rPr>
              <a:t>面对区块链这种势不可挡的  新技术，现在的新生媒体已  经很快的跟上步伐，而传统  </a:t>
            </a:r>
            <a:r>
              <a:rPr sz="1400" spc="105" dirty="0">
                <a:solidFill>
                  <a:srgbClr val="585858"/>
                </a:solidFill>
                <a:latin typeface="微软雅黑"/>
                <a:cs typeface="微软雅黑"/>
              </a:rPr>
              <a:t>媒体已经晚了一步，又难以  </a:t>
            </a:r>
            <a:r>
              <a:rPr sz="1400" spc="100" dirty="0">
                <a:solidFill>
                  <a:srgbClr val="585858"/>
                </a:solidFill>
                <a:latin typeface="微软雅黑"/>
                <a:cs typeface="微软雅黑"/>
              </a:rPr>
              <a:t>追赶，所以传统媒体更要用  </a:t>
            </a:r>
            <a:r>
              <a:rPr sz="1400" spc="85" dirty="0">
                <a:solidFill>
                  <a:srgbClr val="585858"/>
                </a:solidFill>
                <a:latin typeface="微软雅黑"/>
                <a:cs typeface="微软雅黑"/>
              </a:rPr>
              <a:t>积极的态度拥抱区块链技术。</a:t>
            </a:r>
            <a:endParaRPr sz="1400">
              <a:latin typeface="微软雅黑"/>
              <a:cs typeface="微软雅黑"/>
            </a:endParaRPr>
          </a:p>
        </p:txBody>
      </p:sp>
      <p:sp>
        <p:nvSpPr>
          <p:cNvPr id="14" name="object 14"/>
          <p:cNvSpPr/>
          <p:nvPr/>
        </p:nvSpPr>
        <p:spPr>
          <a:xfrm>
            <a:off x="6087617" y="1762505"/>
            <a:ext cx="1799716" cy="2078609"/>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6087617" y="1762505"/>
            <a:ext cx="1800225" cy="2078989"/>
          </a:xfrm>
          <a:custGeom>
            <a:avLst/>
            <a:gdLst/>
            <a:ahLst/>
            <a:cxnLst/>
            <a:rect l="l" t="t" r="r" b="b"/>
            <a:pathLst>
              <a:path w="1800225" h="2078989">
                <a:moveTo>
                  <a:pt x="1799716" y="1558925"/>
                </a:moveTo>
                <a:lnTo>
                  <a:pt x="899922" y="2078609"/>
                </a:lnTo>
                <a:lnTo>
                  <a:pt x="0" y="1558925"/>
                </a:lnTo>
                <a:lnTo>
                  <a:pt x="0" y="519684"/>
                </a:lnTo>
                <a:lnTo>
                  <a:pt x="899922" y="0"/>
                </a:lnTo>
                <a:lnTo>
                  <a:pt x="1799716" y="519684"/>
                </a:lnTo>
                <a:lnTo>
                  <a:pt x="1799716" y="1558925"/>
                </a:lnTo>
              </a:path>
            </a:pathLst>
          </a:custGeom>
          <a:ln w="28956">
            <a:solidFill>
              <a:srgbClr val="D3D3D3"/>
            </a:solidFill>
          </a:ln>
        </p:spPr>
        <p:txBody>
          <a:bodyPr wrap="square" lIns="0" tIns="0" rIns="0" bIns="0" rtlCol="0"/>
          <a:lstStyle/>
          <a:p>
            <a:endParaRPr/>
          </a:p>
        </p:txBody>
      </p:sp>
      <p:sp>
        <p:nvSpPr>
          <p:cNvPr id="16" name="object 16"/>
          <p:cNvSpPr txBox="1"/>
          <p:nvPr/>
        </p:nvSpPr>
        <p:spPr>
          <a:xfrm>
            <a:off x="7969122" y="1970278"/>
            <a:ext cx="2496185" cy="1496060"/>
          </a:xfrm>
          <a:prstGeom prst="rect">
            <a:avLst/>
          </a:prstGeom>
        </p:spPr>
        <p:txBody>
          <a:bodyPr vert="horz" wrap="square" lIns="0" tIns="0" rIns="0" bIns="0" rtlCol="0">
            <a:spAutoFit/>
          </a:bodyPr>
          <a:lstStyle/>
          <a:p>
            <a:pPr marL="12700">
              <a:lnSpc>
                <a:spcPct val="100000"/>
              </a:lnSpc>
            </a:pPr>
            <a:r>
              <a:rPr sz="1200" b="1" dirty="0">
                <a:solidFill>
                  <a:srgbClr val="585858"/>
                </a:solidFill>
                <a:latin typeface="微软雅黑"/>
                <a:cs typeface="微软雅黑"/>
              </a:rPr>
              <a:t>赵健，中国经济传媒协会会长</a:t>
            </a:r>
            <a:endParaRPr sz="1200">
              <a:latin typeface="微软雅黑"/>
              <a:cs typeface="微软雅黑"/>
            </a:endParaRPr>
          </a:p>
          <a:p>
            <a:pPr marL="12700" marR="5080">
              <a:lnSpc>
                <a:spcPct val="120000"/>
              </a:lnSpc>
              <a:spcBef>
                <a:spcPts val="160"/>
              </a:spcBef>
            </a:pPr>
            <a:r>
              <a:rPr sz="1400" spc="100" dirty="0">
                <a:solidFill>
                  <a:srgbClr val="585858"/>
                </a:solidFill>
                <a:latin typeface="微软雅黑"/>
                <a:cs typeface="微软雅黑"/>
              </a:rPr>
              <a:t>区块链技术更有望为实体经  </a:t>
            </a:r>
            <a:r>
              <a:rPr sz="1400" spc="105" dirty="0">
                <a:solidFill>
                  <a:srgbClr val="585858"/>
                </a:solidFill>
                <a:latin typeface="微软雅黑"/>
                <a:cs typeface="微软雅黑"/>
              </a:rPr>
              <a:t>济降成本、加快产业升级提  </a:t>
            </a:r>
            <a:r>
              <a:rPr sz="1400" spc="85" dirty="0">
                <a:solidFill>
                  <a:srgbClr val="585858"/>
                </a:solidFill>
                <a:latin typeface="微软雅黑"/>
                <a:cs typeface="微软雅黑"/>
              </a:rPr>
              <a:t>供新动能，媒体是社会公信，  </a:t>
            </a:r>
            <a:r>
              <a:rPr sz="1400" spc="100" dirty="0">
                <a:solidFill>
                  <a:srgbClr val="585858"/>
                </a:solidFill>
                <a:latin typeface="微软雅黑"/>
                <a:cs typeface="微软雅黑"/>
              </a:rPr>
              <a:t>对区块链要依法传播、舆论  </a:t>
            </a:r>
            <a:r>
              <a:rPr sz="1400" dirty="0">
                <a:solidFill>
                  <a:srgbClr val="585858"/>
                </a:solidFill>
                <a:latin typeface="微软雅黑"/>
                <a:cs typeface="微软雅黑"/>
              </a:rPr>
              <a:t>监督。</a:t>
            </a:r>
            <a:endParaRPr sz="1400">
              <a:latin typeface="微软雅黑"/>
              <a:cs typeface="微软雅黑"/>
            </a:endParaRPr>
          </a:p>
        </p:txBody>
      </p:sp>
      <p:sp>
        <p:nvSpPr>
          <p:cNvPr id="17" name="object 17"/>
          <p:cNvSpPr/>
          <p:nvPr/>
        </p:nvSpPr>
        <p:spPr>
          <a:xfrm>
            <a:off x="1482852" y="1748027"/>
            <a:ext cx="3703320" cy="579120"/>
          </a:xfrm>
          <a:custGeom>
            <a:avLst/>
            <a:gdLst/>
            <a:ahLst/>
            <a:cxnLst/>
            <a:rect l="l" t="t" r="r" b="b"/>
            <a:pathLst>
              <a:path w="3703320" h="579119">
                <a:moveTo>
                  <a:pt x="3703066" y="0"/>
                </a:moveTo>
                <a:lnTo>
                  <a:pt x="3703066" y="3810"/>
                </a:lnTo>
                <a:lnTo>
                  <a:pt x="888" y="3810"/>
                </a:lnTo>
                <a:lnTo>
                  <a:pt x="888" y="578993"/>
                </a:lnTo>
                <a:lnTo>
                  <a:pt x="0" y="578993"/>
                </a:lnTo>
              </a:path>
            </a:pathLst>
          </a:custGeom>
          <a:ln w="3175">
            <a:solidFill>
              <a:srgbClr val="BABABA"/>
            </a:solidFill>
          </a:ln>
        </p:spPr>
        <p:txBody>
          <a:bodyPr wrap="square" lIns="0" tIns="0" rIns="0" bIns="0" rtlCol="0"/>
          <a:lstStyle/>
          <a:p>
            <a:endParaRPr/>
          </a:p>
        </p:txBody>
      </p:sp>
      <p:sp>
        <p:nvSpPr>
          <p:cNvPr id="18" name="object 18"/>
          <p:cNvSpPr/>
          <p:nvPr/>
        </p:nvSpPr>
        <p:spPr>
          <a:xfrm>
            <a:off x="1482852" y="5343144"/>
            <a:ext cx="3703320" cy="579120"/>
          </a:xfrm>
          <a:custGeom>
            <a:avLst/>
            <a:gdLst/>
            <a:ahLst/>
            <a:cxnLst/>
            <a:rect l="l" t="t" r="r" b="b"/>
            <a:pathLst>
              <a:path w="3703320" h="579120">
                <a:moveTo>
                  <a:pt x="3703066" y="579043"/>
                </a:moveTo>
                <a:lnTo>
                  <a:pt x="3703066" y="575233"/>
                </a:lnTo>
                <a:lnTo>
                  <a:pt x="888" y="575233"/>
                </a:lnTo>
                <a:lnTo>
                  <a:pt x="888" y="0"/>
                </a:lnTo>
                <a:lnTo>
                  <a:pt x="0" y="0"/>
                </a:lnTo>
              </a:path>
            </a:pathLst>
          </a:custGeom>
          <a:ln w="3175">
            <a:solidFill>
              <a:srgbClr val="BABABA"/>
            </a:solidFill>
          </a:ln>
        </p:spPr>
        <p:txBody>
          <a:bodyPr wrap="square" lIns="0" tIns="0" rIns="0" bIns="0" rtlCol="0"/>
          <a:lstStyle/>
          <a:p>
            <a:endParaRPr/>
          </a:p>
        </p:txBody>
      </p:sp>
      <p:sp>
        <p:nvSpPr>
          <p:cNvPr id="19" name="object 19"/>
          <p:cNvSpPr/>
          <p:nvPr/>
        </p:nvSpPr>
        <p:spPr>
          <a:xfrm>
            <a:off x="4286250" y="3830573"/>
            <a:ext cx="1801240" cy="2080120"/>
          </a:xfrm>
          <a:prstGeom prst="rect">
            <a:avLst/>
          </a:prstGeom>
          <a:blipFill>
            <a:blip r:embed="rId6" cstate="print"/>
            <a:stretch>
              <a:fillRect/>
            </a:stretch>
          </a:blipFill>
        </p:spPr>
        <p:txBody>
          <a:bodyPr wrap="square" lIns="0" tIns="0" rIns="0" bIns="0" rtlCol="0"/>
          <a:lstStyle/>
          <a:p>
            <a:endParaRPr/>
          </a:p>
        </p:txBody>
      </p:sp>
      <p:sp>
        <p:nvSpPr>
          <p:cNvPr id="20" name="object 20"/>
          <p:cNvSpPr/>
          <p:nvPr/>
        </p:nvSpPr>
        <p:spPr>
          <a:xfrm>
            <a:off x="4286250" y="3830573"/>
            <a:ext cx="1801495" cy="2080260"/>
          </a:xfrm>
          <a:custGeom>
            <a:avLst/>
            <a:gdLst/>
            <a:ahLst/>
            <a:cxnLst/>
            <a:rect l="l" t="t" r="r" b="b"/>
            <a:pathLst>
              <a:path w="1801495" h="2080260">
                <a:moveTo>
                  <a:pt x="1801240" y="1560067"/>
                </a:moveTo>
                <a:lnTo>
                  <a:pt x="900684" y="2080120"/>
                </a:lnTo>
                <a:lnTo>
                  <a:pt x="0" y="1560067"/>
                </a:lnTo>
                <a:lnTo>
                  <a:pt x="0" y="520064"/>
                </a:lnTo>
                <a:lnTo>
                  <a:pt x="900684" y="0"/>
                </a:lnTo>
                <a:lnTo>
                  <a:pt x="1801240" y="520064"/>
                </a:lnTo>
                <a:lnTo>
                  <a:pt x="1801240" y="1560067"/>
                </a:lnTo>
              </a:path>
            </a:pathLst>
          </a:custGeom>
          <a:ln w="28955">
            <a:solidFill>
              <a:srgbClr val="D3D3D3"/>
            </a:solidFill>
          </a:ln>
        </p:spPr>
        <p:txBody>
          <a:bodyPr wrap="square" lIns="0" tIns="0" rIns="0" bIns="0" rtlCol="0"/>
          <a:lstStyle/>
          <a:p>
            <a:endParaRPr/>
          </a:p>
        </p:txBody>
      </p:sp>
      <p:sp>
        <p:nvSpPr>
          <p:cNvPr id="21" name="object 21"/>
          <p:cNvSpPr txBox="1"/>
          <p:nvPr/>
        </p:nvSpPr>
        <p:spPr>
          <a:xfrm>
            <a:off x="1906904" y="4086732"/>
            <a:ext cx="2480945" cy="1752600"/>
          </a:xfrm>
          <a:prstGeom prst="rect">
            <a:avLst/>
          </a:prstGeom>
        </p:spPr>
        <p:txBody>
          <a:bodyPr vert="horz" wrap="square" lIns="0" tIns="0" rIns="0" bIns="0" rtlCol="0">
            <a:spAutoFit/>
          </a:bodyPr>
          <a:lstStyle/>
          <a:p>
            <a:pPr marL="12700">
              <a:lnSpc>
                <a:spcPct val="100000"/>
              </a:lnSpc>
            </a:pPr>
            <a:r>
              <a:rPr sz="1200" b="1" dirty="0">
                <a:solidFill>
                  <a:srgbClr val="585858"/>
                </a:solidFill>
                <a:latin typeface="微软雅黑"/>
                <a:cs typeface="微软雅黑"/>
              </a:rPr>
              <a:t>刘亚东，科技日报社总编辑</a:t>
            </a:r>
            <a:endParaRPr sz="1200">
              <a:latin typeface="微软雅黑"/>
              <a:cs typeface="微软雅黑"/>
            </a:endParaRPr>
          </a:p>
          <a:p>
            <a:pPr marL="12700" marR="5080">
              <a:lnSpc>
                <a:spcPct val="120000"/>
              </a:lnSpc>
              <a:spcBef>
                <a:spcPts val="160"/>
              </a:spcBef>
            </a:pPr>
            <a:r>
              <a:rPr sz="1400" spc="80" dirty="0">
                <a:solidFill>
                  <a:srgbClr val="585858"/>
                </a:solidFill>
                <a:latin typeface="微软雅黑"/>
                <a:cs typeface="微软雅黑"/>
              </a:rPr>
              <a:t>区块链技术还是处于萌芽状  </a:t>
            </a:r>
            <a:r>
              <a:rPr sz="1400" spc="85" dirty="0">
                <a:solidFill>
                  <a:srgbClr val="585858"/>
                </a:solidFill>
                <a:latin typeface="微软雅黑"/>
                <a:cs typeface="微软雅黑"/>
              </a:rPr>
              <a:t>态，商业模式等尚不成熟，  </a:t>
            </a:r>
            <a:r>
              <a:rPr sz="1400" spc="75" dirty="0">
                <a:solidFill>
                  <a:srgbClr val="585858"/>
                </a:solidFill>
                <a:latin typeface="微软雅黑"/>
                <a:cs typeface="微软雅黑"/>
              </a:rPr>
              <a:t>由于区块链自身话题的热度，  </a:t>
            </a:r>
            <a:r>
              <a:rPr sz="1400" spc="95" dirty="0">
                <a:solidFill>
                  <a:srgbClr val="585858"/>
                </a:solidFill>
                <a:latin typeface="微软雅黑"/>
                <a:cs typeface="微软雅黑"/>
              </a:rPr>
              <a:t>但媒体的推波助澜、过度炒  </a:t>
            </a:r>
            <a:r>
              <a:rPr sz="1400" spc="85" dirty="0">
                <a:solidFill>
                  <a:srgbClr val="585858"/>
                </a:solidFill>
                <a:latin typeface="微软雅黑"/>
                <a:cs typeface="微软雅黑"/>
              </a:rPr>
              <a:t>作会影响一个产业的发展，  </a:t>
            </a:r>
            <a:r>
              <a:rPr sz="1400" dirty="0">
                <a:solidFill>
                  <a:srgbClr val="585858"/>
                </a:solidFill>
                <a:latin typeface="微软雅黑"/>
                <a:cs typeface="微软雅黑"/>
              </a:rPr>
              <a:t>并使社会偏离航向。</a:t>
            </a:r>
            <a:endParaRPr sz="1400">
              <a:latin typeface="微软雅黑"/>
              <a:cs typeface="微软雅黑"/>
            </a:endParaRPr>
          </a:p>
        </p:txBody>
      </p:sp>
      <p:sp>
        <p:nvSpPr>
          <p:cNvPr id="22" name="object 22"/>
          <p:cNvSpPr/>
          <p:nvPr/>
        </p:nvSpPr>
        <p:spPr>
          <a:xfrm>
            <a:off x="4286250" y="1762505"/>
            <a:ext cx="1801240" cy="2078609"/>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4286250" y="1762505"/>
            <a:ext cx="1801495" cy="2078989"/>
          </a:xfrm>
          <a:custGeom>
            <a:avLst/>
            <a:gdLst/>
            <a:ahLst/>
            <a:cxnLst/>
            <a:rect l="l" t="t" r="r" b="b"/>
            <a:pathLst>
              <a:path w="1801495" h="2078989">
                <a:moveTo>
                  <a:pt x="1801240" y="1558925"/>
                </a:moveTo>
                <a:lnTo>
                  <a:pt x="900684" y="2078609"/>
                </a:lnTo>
                <a:lnTo>
                  <a:pt x="0" y="1558925"/>
                </a:lnTo>
                <a:lnTo>
                  <a:pt x="0" y="519684"/>
                </a:lnTo>
                <a:lnTo>
                  <a:pt x="900684" y="0"/>
                </a:lnTo>
                <a:lnTo>
                  <a:pt x="1801240" y="519684"/>
                </a:lnTo>
                <a:lnTo>
                  <a:pt x="1801240" y="1558925"/>
                </a:lnTo>
              </a:path>
            </a:pathLst>
          </a:custGeom>
          <a:ln w="28956">
            <a:solidFill>
              <a:srgbClr val="D3D3D3"/>
            </a:solidFill>
          </a:ln>
        </p:spPr>
        <p:txBody>
          <a:bodyPr wrap="square" lIns="0" tIns="0" rIns="0" bIns="0" rtlCol="0"/>
          <a:lstStyle/>
          <a:p>
            <a:endParaRPr/>
          </a:p>
        </p:txBody>
      </p:sp>
      <p:sp>
        <p:nvSpPr>
          <p:cNvPr id="24" name="object 24"/>
          <p:cNvSpPr txBox="1"/>
          <p:nvPr/>
        </p:nvSpPr>
        <p:spPr>
          <a:xfrm>
            <a:off x="1906904" y="1970278"/>
            <a:ext cx="2320925" cy="1240155"/>
          </a:xfrm>
          <a:prstGeom prst="rect">
            <a:avLst/>
          </a:prstGeom>
        </p:spPr>
        <p:txBody>
          <a:bodyPr vert="horz" wrap="square" lIns="0" tIns="0" rIns="0" bIns="0" rtlCol="0">
            <a:spAutoFit/>
          </a:bodyPr>
          <a:lstStyle/>
          <a:p>
            <a:pPr marL="12700" algn="just">
              <a:lnSpc>
                <a:spcPct val="100000"/>
              </a:lnSpc>
            </a:pPr>
            <a:r>
              <a:rPr sz="1200" b="1" dirty="0">
                <a:solidFill>
                  <a:srgbClr val="585858"/>
                </a:solidFill>
                <a:latin typeface="微软雅黑"/>
                <a:cs typeface="微软雅黑"/>
              </a:rPr>
              <a:t>李光斗，经济观察家</a:t>
            </a:r>
            <a:endParaRPr sz="1200">
              <a:latin typeface="微软雅黑"/>
              <a:cs typeface="微软雅黑"/>
            </a:endParaRPr>
          </a:p>
          <a:p>
            <a:pPr marL="12700" marR="5080" algn="just">
              <a:lnSpc>
                <a:spcPct val="120000"/>
              </a:lnSpc>
              <a:spcBef>
                <a:spcPts val="160"/>
              </a:spcBef>
            </a:pPr>
            <a:r>
              <a:rPr sz="1400" spc="80" dirty="0">
                <a:solidFill>
                  <a:srgbClr val="585858"/>
                </a:solidFill>
                <a:latin typeface="微软雅黑"/>
                <a:cs typeface="微软雅黑"/>
              </a:rPr>
              <a:t>区块链媒体是运用区块链技  </a:t>
            </a:r>
            <a:r>
              <a:rPr sz="1400" spc="100" dirty="0">
                <a:solidFill>
                  <a:srgbClr val="585858"/>
                </a:solidFill>
                <a:latin typeface="微软雅黑"/>
                <a:cs typeface="微软雅黑"/>
              </a:rPr>
              <a:t>术能发</a:t>
            </a:r>
            <a:r>
              <a:rPr sz="1400" spc="-270" dirty="0">
                <a:solidFill>
                  <a:srgbClr val="585858"/>
                </a:solidFill>
                <a:latin typeface="微软雅黑"/>
                <a:cs typeface="微软雅黑"/>
              </a:rPr>
              <a:t> </a:t>
            </a:r>
            <a:r>
              <a:rPr sz="1400" spc="-40" dirty="0">
                <a:solidFill>
                  <a:srgbClr val="585858"/>
                </a:solidFill>
                <a:latin typeface="微软雅黑"/>
                <a:cs typeface="微软雅黑"/>
              </a:rPr>
              <a:t>Token</a:t>
            </a:r>
            <a:r>
              <a:rPr sz="1400" spc="-275" dirty="0">
                <a:solidFill>
                  <a:srgbClr val="585858"/>
                </a:solidFill>
                <a:latin typeface="微软雅黑"/>
                <a:cs typeface="微软雅黑"/>
              </a:rPr>
              <a:t> </a:t>
            </a:r>
            <a:r>
              <a:rPr sz="1400" spc="105" dirty="0">
                <a:solidFill>
                  <a:srgbClr val="585858"/>
                </a:solidFill>
                <a:latin typeface="微软雅黑"/>
                <a:cs typeface="微软雅黑"/>
              </a:rPr>
              <a:t>的媒体，</a:t>
            </a:r>
            <a:r>
              <a:rPr sz="1400" spc="-270" dirty="0">
                <a:solidFill>
                  <a:srgbClr val="585858"/>
                </a:solidFill>
                <a:latin typeface="微软雅黑"/>
                <a:cs typeface="微软雅黑"/>
              </a:rPr>
              <a:t> </a:t>
            </a:r>
            <a:r>
              <a:rPr sz="1400" spc="70" dirty="0">
                <a:solidFill>
                  <a:srgbClr val="585858"/>
                </a:solidFill>
                <a:latin typeface="微软雅黑"/>
                <a:cs typeface="微软雅黑"/>
              </a:rPr>
              <a:t>而不  </a:t>
            </a:r>
            <a:r>
              <a:rPr sz="1400" spc="80" dirty="0">
                <a:solidFill>
                  <a:srgbClr val="585858"/>
                </a:solidFill>
                <a:latin typeface="微软雅黑"/>
                <a:cs typeface="微软雅黑"/>
              </a:rPr>
              <a:t>仅仅是报道区块链题材的媒  </a:t>
            </a:r>
            <a:r>
              <a:rPr sz="1400" dirty="0">
                <a:solidFill>
                  <a:srgbClr val="585858"/>
                </a:solidFill>
                <a:latin typeface="微软雅黑"/>
                <a:cs typeface="微软雅黑"/>
              </a:rPr>
              <a:t>体。</a:t>
            </a:r>
            <a:endParaRPr sz="1400">
              <a:latin typeface="微软雅黑"/>
              <a:cs typeface="微软雅黑"/>
            </a:endParaRPr>
          </a:p>
        </p:txBody>
      </p:sp>
      <p:sp>
        <p:nvSpPr>
          <p:cNvPr id="25" name="object 25"/>
          <p:cNvSpPr/>
          <p:nvPr/>
        </p:nvSpPr>
        <p:spPr>
          <a:xfrm>
            <a:off x="10352531" y="4541520"/>
            <a:ext cx="693420" cy="802005"/>
          </a:xfrm>
          <a:custGeom>
            <a:avLst/>
            <a:gdLst/>
            <a:ahLst/>
            <a:cxnLst/>
            <a:rect l="l" t="t" r="r" b="b"/>
            <a:pathLst>
              <a:path w="693420" h="802004">
                <a:moveTo>
                  <a:pt x="346710" y="0"/>
                </a:moveTo>
                <a:lnTo>
                  <a:pt x="0" y="200405"/>
                </a:lnTo>
                <a:lnTo>
                  <a:pt x="0" y="601217"/>
                </a:lnTo>
                <a:lnTo>
                  <a:pt x="346710" y="801623"/>
                </a:lnTo>
                <a:lnTo>
                  <a:pt x="693420" y="601217"/>
                </a:lnTo>
                <a:lnTo>
                  <a:pt x="693420" y="200405"/>
                </a:lnTo>
                <a:lnTo>
                  <a:pt x="346710" y="0"/>
                </a:lnTo>
                <a:close/>
              </a:path>
            </a:pathLst>
          </a:custGeom>
          <a:solidFill>
            <a:srgbClr val="1D9ED2"/>
          </a:solidFill>
        </p:spPr>
        <p:txBody>
          <a:bodyPr wrap="square" lIns="0" tIns="0" rIns="0" bIns="0" rtlCol="0"/>
          <a:lstStyle/>
          <a:p>
            <a:endParaRPr/>
          </a:p>
        </p:txBody>
      </p:sp>
      <p:sp>
        <p:nvSpPr>
          <p:cNvPr id="26" name="object 26"/>
          <p:cNvSpPr/>
          <p:nvPr/>
        </p:nvSpPr>
        <p:spPr>
          <a:xfrm>
            <a:off x="10506456" y="4754879"/>
            <a:ext cx="386715" cy="375285"/>
          </a:xfrm>
          <a:custGeom>
            <a:avLst/>
            <a:gdLst/>
            <a:ahLst/>
            <a:cxnLst/>
            <a:rect l="l" t="t" r="r" b="b"/>
            <a:pathLst>
              <a:path w="386715" h="375285">
                <a:moveTo>
                  <a:pt x="301751" y="247523"/>
                </a:moveTo>
                <a:lnTo>
                  <a:pt x="299720" y="248158"/>
                </a:lnTo>
                <a:lnTo>
                  <a:pt x="297815" y="248793"/>
                </a:lnTo>
                <a:lnTo>
                  <a:pt x="296037" y="250190"/>
                </a:lnTo>
                <a:lnTo>
                  <a:pt x="294894" y="252603"/>
                </a:lnTo>
                <a:lnTo>
                  <a:pt x="292608" y="257175"/>
                </a:lnTo>
                <a:lnTo>
                  <a:pt x="293750" y="261874"/>
                </a:lnTo>
                <a:lnTo>
                  <a:pt x="298323" y="264287"/>
                </a:lnTo>
                <a:lnTo>
                  <a:pt x="349250" y="293497"/>
                </a:lnTo>
                <a:lnTo>
                  <a:pt x="350393" y="294640"/>
                </a:lnTo>
                <a:lnTo>
                  <a:pt x="357377" y="294640"/>
                </a:lnTo>
                <a:lnTo>
                  <a:pt x="359664" y="293497"/>
                </a:lnTo>
                <a:lnTo>
                  <a:pt x="360807" y="289941"/>
                </a:lnTo>
                <a:lnTo>
                  <a:pt x="363220" y="285242"/>
                </a:lnTo>
                <a:lnTo>
                  <a:pt x="360807" y="280543"/>
                </a:lnTo>
                <a:lnTo>
                  <a:pt x="357377" y="278257"/>
                </a:lnTo>
                <a:lnTo>
                  <a:pt x="306197" y="249047"/>
                </a:lnTo>
                <a:lnTo>
                  <a:pt x="304038" y="247904"/>
                </a:lnTo>
                <a:lnTo>
                  <a:pt x="301751" y="247523"/>
                </a:lnTo>
                <a:close/>
              </a:path>
              <a:path w="386715" h="375285">
                <a:moveTo>
                  <a:pt x="82930" y="246634"/>
                </a:moveTo>
                <a:lnTo>
                  <a:pt x="80645" y="246634"/>
                </a:lnTo>
                <a:lnTo>
                  <a:pt x="78867" y="247904"/>
                </a:lnTo>
                <a:lnTo>
                  <a:pt x="27940" y="277114"/>
                </a:lnTo>
                <a:lnTo>
                  <a:pt x="23241" y="279400"/>
                </a:lnTo>
                <a:lnTo>
                  <a:pt x="22098" y="285242"/>
                </a:lnTo>
                <a:lnTo>
                  <a:pt x="24511" y="288798"/>
                </a:lnTo>
                <a:lnTo>
                  <a:pt x="25653" y="291084"/>
                </a:lnTo>
                <a:lnTo>
                  <a:pt x="29083" y="293497"/>
                </a:lnTo>
                <a:lnTo>
                  <a:pt x="34925" y="293497"/>
                </a:lnTo>
                <a:lnTo>
                  <a:pt x="36068" y="292354"/>
                </a:lnTo>
                <a:lnTo>
                  <a:pt x="86995" y="263017"/>
                </a:lnTo>
                <a:lnTo>
                  <a:pt x="91694" y="260731"/>
                </a:lnTo>
                <a:lnTo>
                  <a:pt x="92837" y="254889"/>
                </a:lnTo>
                <a:lnTo>
                  <a:pt x="90550" y="251333"/>
                </a:lnTo>
                <a:lnTo>
                  <a:pt x="89280" y="249555"/>
                </a:lnTo>
                <a:lnTo>
                  <a:pt x="87249" y="248158"/>
                </a:lnTo>
                <a:lnTo>
                  <a:pt x="82930" y="246634"/>
                </a:lnTo>
                <a:close/>
              </a:path>
              <a:path w="386715" h="375285">
                <a:moveTo>
                  <a:pt x="383032" y="183896"/>
                </a:moveTo>
                <a:lnTo>
                  <a:pt x="314198" y="183896"/>
                </a:lnTo>
                <a:lnTo>
                  <a:pt x="310769" y="187452"/>
                </a:lnTo>
                <a:lnTo>
                  <a:pt x="310769" y="196850"/>
                </a:lnTo>
                <a:lnTo>
                  <a:pt x="314198" y="200279"/>
                </a:lnTo>
                <a:lnTo>
                  <a:pt x="381889" y="200279"/>
                </a:lnTo>
                <a:lnTo>
                  <a:pt x="385318" y="196850"/>
                </a:lnTo>
                <a:lnTo>
                  <a:pt x="385318" y="192151"/>
                </a:lnTo>
                <a:lnTo>
                  <a:pt x="386461" y="187452"/>
                </a:lnTo>
                <a:lnTo>
                  <a:pt x="383032" y="183896"/>
                </a:lnTo>
                <a:close/>
              </a:path>
              <a:path w="386715" h="375285">
                <a:moveTo>
                  <a:pt x="70739" y="183896"/>
                </a:moveTo>
                <a:lnTo>
                  <a:pt x="3555" y="183896"/>
                </a:lnTo>
                <a:lnTo>
                  <a:pt x="0" y="187452"/>
                </a:lnTo>
                <a:lnTo>
                  <a:pt x="0" y="196850"/>
                </a:lnTo>
                <a:lnTo>
                  <a:pt x="3555" y="200279"/>
                </a:lnTo>
                <a:lnTo>
                  <a:pt x="66040" y="200279"/>
                </a:lnTo>
                <a:lnTo>
                  <a:pt x="70739" y="201422"/>
                </a:lnTo>
                <a:lnTo>
                  <a:pt x="74168" y="196850"/>
                </a:lnTo>
                <a:lnTo>
                  <a:pt x="74168" y="187452"/>
                </a:lnTo>
                <a:lnTo>
                  <a:pt x="70739" y="183896"/>
                </a:lnTo>
                <a:close/>
              </a:path>
              <a:path w="386715" h="375285">
                <a:moveTo>
                  <a:pt x="192659" y="103632"/>
                </a:moveTo>
                <a:lnTo>
                  <a:pt x="155007" y="111232"/>
                </a:lnTo>
                <a:lnTo>
                  <a:pt x="124428" y="131953"/>
                </a:lnTo>
                <a:lnTo>
                  <a:pt x="103897" y="162675"/>
                </a:lnTo>
                <a:lnTo>
                  <a:pt x="96393" y="200279"/>
                </a:lnTo>
                <a:lnTo>
                  <a:pt x="104368" y="243855"/>
                </a:lnTo>
                <a:lnTo>
                  <a:pt x="122094" y="272288"/>
                </a:lnTo>
                <a:lnTo>
                  <a:pt x="140273" y="294433"/>
                </a:lnTo>
                <a:lnTo>
                  <a:pt x="149605" y="319151"/>
                </a:lnTo>
                <a:lnTo>
                  <a:pt x="165607" y="364950"/>
                </a:lnTo>
                <a:lnTo>
                  <a:pt x="191516" y="374904"/>
                </a:lnTo>
                <a:lnTo>
                  <a:pt x="205523" y="372409"/>
                </a:lnTo>
                <a:lnTo>
                  <a:pt x="217281" y="365426"/>
                </a:lnTo>
                <a:lnTo>
                  <a:pt x="225966" y="354705"/>
                </a:lnTo>
                <a:lnTo>
                  <a:pt x="230759" y="340995"/>
                </a:lnTo>
                <a:lnTo>
                  <a:pt x="232473" y="324612"/>
                </a:lnTo>
                <a:lnTo>
                  <a:pt x="192659" y="324612"/>
                </a:lnTo>
                <a:lnTo>
                  <a:pt x="192555" y="307467"/>
                </a:lnTo>
                <a:lnTo>
                  <a:pt x="181101" y="307467"/>
                </a:lnTo>
                <a:lnTo>
                  <a:pt x="162423" y="276861"/>
                </a:lnTo>
                <a:lnTo>
                  <a:pt x="152447" y="240172"/>
                </a:lnTo>
                <a:lnTo>
                  <a:pt x="159688" y="198649"/>
                </a:lnTo>
                <a:lnTo>
                  <a:pt x="192659" y="153543"/>
                </a:lnTo>
                <a:lnTo>
                  <a:pt x="274568" y="153543"/>
                </a:lnTo>
                <a:lnTo>
                  <a:pt x="260524" y="131953"/>
                </a:lnTo>
                <a:lnTo>
                  <a:pt x="230133" y="111232"/>
                </a:lnTo>
                <a:lnTo>
                  <a:pt x="192659" y="103632"/>
                </a:lnTo>
                <a:close/>
              </a:path>
              <a:path w="386715" h="375285">
                <a:moveTo>
                  <a:pt x="274568" y="153543"/>
                </a:moveTo>
                <a:lnTo>
                  <a:pt x="192659" y="153543"/>
                </a:lnTo>
                <a:lnTo>
                  <a:pt x="212482" y="183469"/>
                </a:lnTo>
                <a:lnTo>
                  <a:pt x="228853" y="223027"/>
                </a:lnTo>
                <a:lnTo>
                  <a:pt x="227127" y="270611"/>
                </a:lnTo>
                <a:lnTo>
                  <a:pt x="192659" y="324612"/>
                </a:lnTo>
                <a:lnTo>
                  <a:pt x="232473" y="324612"/>
                </a:lnTo>
                <a:lnTo>
                  <a:pt x="233045" y="319151"/>
                </a:lnTo>
                <a:lnTo>
                  <a:pt x="242939" y="294272"/>
                </a:lnTo>
                <a:lnTo>
                  <a:pt x="261239" y="271859"/>
                </a:lnTo>
                <a:lnTo>
                  <a:pt x="278872" y="243373"/>
                </a:lnTo>
                <a:lnTo>
                  <a:pt x="286766" y="200279"/>
                </a:lnTo>
                <a:lnTo>
                  <a:pt x="280509" y="162675"/>
                </a:lnTo>
                <a:lnTo>
                  <a:pt x="274568" y="153543"/>
                </a:lnTo>
                <a:close/>
              </a:path>
              <a:path w="386715" h="375285">
                <a:moveTo>
                  <a:pt x="192659" y="215519"/>
                </a:moveTo>
                <a:lnTo>
                  <a:pt x="181852" y="245816"/>
                </a:lnTo>
                <a:lnTo>
                  <a:pt x="179492" y="275732"/>
                </a:lnTo>
                <a:lnTo>
                  <a:pt x="179485" y="276861"/>
                </a:lnTo>
                <a:lnTo>
                  <a:pt x="180764" y="299315"/>
                </a:lnTo>
                <a:lnTo>
                  <a:pt x="181101" y="307467"/>
                </a:lnTo>
                <a:lnTo>
                  <a:pt x="192555" y="307467"/>
                </a:lnTo>
                <a:lnTo>
                  <a:pt x="192533" y="303869"/>
                </a:lnTo>
                <a:lnTo>
                  <a:pt x="189658" y="275732"/>
                </a:lnTo>
                <a:lnTo>
                  <a:pt x="188283" y="244762"/>
                </a:lnTo>
                <a:lnTo>
                  <a:pt x="192659" y="215519"/>
                </a:lnTo>
                <a:close/>
              </a:path>
              <a:path w="386715" h="375285">
                <a:moveTo>
                  <a:pt x="353314" y="90551"/>
                </a:moveTo>
                <a:lnTo>
                  <a:pt x="351027" y="90805"/>
                </a:lnTo>
                <a:lnTo>
                  <a:pt x="349250" y="91948"/>
                </a:lnTo>
                <a:lnTo>
                  <a:pt x="298323" y="121158"/>
                </a:lnTo>
                <a:lnTo>
                  <a:pt x="293750" y="123571"/>
                </a:lnTo>
                <a:lnTo>
                  <a:pt x="292608" y="129413"/>
                </a:lnTo>
                <a:lnTo>
                  <a:pt x="294894" y="132969"/>
                </a:lnTo>
                <a:lnTo>
                  <a:pt x="296037" y="136398"/>
                </a:lnTo>
                <a:lnTo>
                  <a:pt x="299593" y="137541"/>
                </a:lnTo>
                <a:lnTo>
                  <a:pt x="304926" y="137541"/>
                </a:lnTo>
                <a:lnTo>
                  <a:pt x="306197" y="136398"/>
                </a:lnTo>
                <a:lnTo>
                  <a:pt x="357377" y="107188"/>
                </a:lnTo>
                <a:lnTo>
                  <a:pt x="362076" y="104775"/>
                </a:lnTo>
                <a:lnTo>
                  <a:pt x="363220" y="98933"/>
                </a:lnTo>
                <a:lnTo>
                  <a:pt x="360807" y="95504"/>
                </a:lnTo>
                <a:lnTo>
                  <a:pt x="359664" y="93091"/>
                </a:lnTo>
                <a:lnTo>
                  <a:pt x="357632" y="91694"/>
                </a:lnTo>
                <a:lnTo>
                  <a:pt x="355473" y="91059"/>
                </a:lnTo>
                <a:lnTo>
                  <a:pt x="353314" y="90551"/>
                </a:lnTo>
                <a:close/>
              </a:path>
              <a:path w="386715" h="375285">
                <a:moveTo>
                  <a:pt x="284352" y="23114"/>
                </a:moveTo>
                <a:lnTo>
                  <a:pt x="282321" y="23749"/>
                </a:lnTo>
                <a:lnTo>
                  <a:pt x="280289" y="24257"/>
                </a:lnTo>
                <a:lnTo>
                  <a:pt x="278511" y="25781"/>
                </a:lnTo>
                <a:lnTo>
                  <a:pt x="277368" y="28067"/>
                </a:lnTo>
                <a:lnTo>
                  <a:pt x="248285" y="79121"/>
                </a:lnTo>
                <a:lnTo>
                  <a:pt x="245872" y="83820"/>
                </a:lnTo>
                <a:lnTo>
                  <a:pt x="247015" y="88519"/>
                </a:lnTo>
                <a:lnTo>
                  <a:pt x="251714" y="90805"/>
                </a:lnTo>
                <a:lnTo>
                  <a:pt x="252857" y="91948"/>
                </a:lnTo>
                <a:lnTo>
                  <a:pt x="259842" y="91948"/>
                </a:lnTo>
                <a:lnTo>
                  <a:pt x="262254" y="90805"/>
                </a:lnTo>
                <a:lnTo>
                  <a:pt x="263398" y="87376"/>
                </a:lnTo>
                <a:lnTo>
                  <a:pt x="292480" y="36322"/>
                </a:lnTo>
                <a:lnTo>
                  <a:pt x="294894" y="32766"/>
                </a:lnTo>
                <a:lnTo>
                  <a:pt x="293750" y="26924"/>
                </a:lnTo>
                <a:lnTo>
                  <a:pt x="289051" y="24511"/>
                </a:lnTo>
                <a:lnTo>
                  <a:pt x="286639" y="23368"/>
                </a:lnTo>
                <a:lnTo>
                  <a:pt x="284352" y="23114"/>
                </a:lnTo>
                <a:close/>
              </a:path>
              <a:path w="386715" h="375285">
                <a:moveTo>
                  <a:pt x="31496" y="90551"/>
                </a:moveTo>
                <a:lnTo>
                  <a:pt x="29464" y="91059"/>
                </a:lnTo>
                <a:lnTo>
                  <a:pt x="27432" y="91694"/>
                </a:lnTo>
                <a:lnTo>
                  <a:pt x="25653" y="93091"/>
                </a:lnTo>
                <a:lnTo>
                  <a:pt x="24511" y="95504"/>
                </a:lnTo>
                <a:lnTo>
                  <a:pt x="22098" y="100203"/>
                </a:lnTo>
                <a:lnTo>
                  <a:pt x="23241" y="104775"/>
                </a:lnTo>
                <a:lnTo>
                  <a:pt x="27940" y="107188"/>
                </a:lnTo>
                <a:lnTo>
                  <a:pt x="78867" y="136398"/>
                </a:lnTo>
                <a:lnTo>
                  <a:pt x="80010" y="137541"/>
                </a:lnTo>
                <a:lnTo>
                  <a:pt x="86995" y="137541"/>
                </a:lnTo>
                <a:lnTo>
                  <a:pt x="89280" y="136398"/>
                </a:lnTo>
                <a:lnTo>
                  <a:pt x="90550" y="132969"/>
                </a:lnTo>
                <a:lnTo>
                  <a:pt x="92837" y="129413"/>
                </a:lnTo>
                <a:lnTo>
                  <a:pt x="91694" y="123571"/>
                </a:lnTo>
                <a:lnTo>
                  <a:pt x="86995" y="121158"/>
                </a:lnTo>
                <a:lnTo>
                  <a:pt x="36068" y="91948"/>
                </a:lnTo>
                <a:lnTo>
                  <a:pt x="33782" y="90805"/>
                </a:lnTo>
                <a:lnTo>
                  <a:pt x="31496" y="90551"/>
                </a:lnTo>
                <a:close/>
              </a:path>
              <a:path w="386715" h="375285">
                <a:moveTo>
                  <a:pt x="100457" y="21971"/>
                </a:moveTo>
                <a:lnTo>
                  <a:pt x="98171" y="22225"/>
                </a:lnTo>
                <a:lnTo>
                  <a:pt x="96393" y="23368"/>
                </a:lnTo>
                <a:lnTo>
                  <a:pt x="91694" y="25781"/>
                </a:lnTo>
                <a:lnTo>
                  <a:pt x="90550" y="31623"/>
                </a:lnTo>
                <a:lnTo>
                  <a:pt x="92837" y="35052"/>
                </a:lnTo>
                <a:lnTo>
                  <a:pt x="122047" y="86106"/>
                </a:lnTo>
                <a:lnTo>
                  <a:pt x="123190" y="89662"/>
                </a:lnTo>
                <a:lnTo>
                  <a:pt x="126619" y="90805"/>
                </a:lnTo>
                <a:lnTo>
                  <a:pt x="132079" y="90805"/>
                </a:lnTo>
                <a:lnTo>
                  <a:pt x="133223" y="89662"/>
                </a:lnTo>
                <a:lnTo>
                  <a:pt x="137922" y="87249"/>
                </a:lnTo>
                <a:lnTo>
                  <a:pt x="139065" y="81407"/>
                </a:lnTo>
                <a:lnTo>
                  <a:pt x="136778" y="77978"/>
                </a:lnTo>
                <a:lnTo>
                  <a:pt x="108076" y="26924"/>
                </a:lnTo>
                <a:lnTo>
                  <a:pt x="106807" y="24511"/>
                </a:lnTo>
                <a:lnTo>
                  <a:pt x="104775" y="23114"/>
                </a:lnTo>
                <a:lnTo>
                  <a:pt x="102616" y="22479"/>
                </a:lnTo>
                <a:lnTo>
                  <a:pt x="100457" y="21971"/>
                </a:lnTo>
                <a:close/>
              </a:path>
              <a:path w="386715" h="375285">
                <a:moveTo>
                  <a:pt x="197358" y="0"/>
                </a:moveTo>
                <a:lnTo>
                  <a:pt x="187960" y="0"/>
                </a:lnTo>
                <a:lnTo>
                  <a:pt x="184530" y="3556"/>
                </a:lnTo>
                <a:lnTo>
                  <a:pt x="184530" y="69850"/>
                </a:lnTo>
                <a:lnTo>
                  <a:pt x="187960" y="74422"/>
                </a:lnTo>
                <a:lnTo>
                  <a:pt x="197358" y="74422"/>
                </a:lnTo>
                <a:lnTo>
                  <a:pt x="200787" y="70993"/>
                </a:lnTo>
                <a:lnTo>
                  <a:pt x="200787" y="3556"/>
                </a:lnTo>
                <a:lnTo>
                  <a:pt x="197358" y="0"/>
                </a:lnTo>
                <a:close/>
              </a:path>
            </a:pathLst>
          </a:custGeom>
          <a:solidFill>
            <a:srgbClr val="F9F9F9"/>
          </a:solidFill>
        </p:spPr>
        <p:txBody>
          <a:bodyPr wrap="square" lIns="0" tIns="0" rIns="0" bIns="0" rtlCol="0"/>
          <a:lstStyle/>
          <a:p>
            <a:endParaRPr/>
          </a:p>
        </p:txBody>
      </p:sp>
      <p:sp>
        <p:nvSpPr>
          <p:cNvPr id="27" name="object 27"/>
          <p:cNvSpPr/>
          <p:nvPr/>
        </p:nvSpPr>
        <p:spPr>
          <a:xfrm>
            <a:off x="1135380" y="2310383"/>
            <a:ext cx="695325" cy="802005"/>
          </a:xfrm>
          <a:custGeom>
            <a:avLst/>
            <a:gdLst/>
            <a:ahLst/>
            <a:cxnLst/>
            <a:rect l="l" t="t" r="r" b="b"/>
            <a:pathLst>
              <a:path w="695325" h="802005">
                <a:moveTo>
                  <a:pt x="347472" y="0"/>
                </a:moveTo>
                <a:lnTo>
                  <a:pt x="0" y="200405"/>
                </a:lnTo>
                <a:lnTo>
                  <a:pt x="0" y="601217"/>
                </a:lnTo>
                <a:lnTo>
                  <a:pt x="347472" y="801624"/>
                </a:lnTo>
                <a:lnTo>
                  <a:pt x="694944" y="601217"/>
                </a:lnTo>
                <a:lnTo>
                  <a:pt x="694944" y="200405"/>
                </a:lnTo>
                <a:lnTo>
                  <a:pt x="347472" y="0"/>
                </a:lnTo>
                <a:close/>
              </a:path>
            </a:pathLst>
          </a:custGeom>
          <a:solidFill>
            <a:srgbClr val="1D9ED2"/>
          </a:solidFill>
        </p:spPr>
        <p:txBody>
          <a:bodyPr wrap="square" lIns="0" tIns="0" rIns="0" bIns="0" rtlCol="0"/>
          <a:lstStyle/>
          <a:p>
            <a:endParaRPr/>
          </a:p>
        </p:txBody>
      </p:sp>
      <p:sp>
        <p:nvSpPr>
          <p:cNvPr id="28" name="object 28"/>
          <p:cNvSpPr/>
          <p:nvPr/>
        </p:nvSpPr>
        <p:spPr>
          <a:xfrm>
            <a:off x="1306067" y="2554223"/>
            <a:ext cx="350520" cy="294005"/>
          </a:xfrm>
          <a:custGeom>
            <a:avLst/>
            <a:gdLst/>
            <a:ahLst/>
            <a:cxnLst/>
            <a:rect l="l" t="t" r="r" b="b"/>
            <a:pathLst>
              <a:path w="350519" h="294005">
                <a:moveTo>
                  <a:pt x="298402" y="281084"/>
                </a:moveTo>
                <a:lnTo>
                  <a:pt x="98346" y="281084"/>
                </a:lnTo>
                <a:lnTo>
                  <a:pt x="143681" y="283188"/>
                </a:lnTo>
                <a:lnTo>
                  <a:pt x="192192" y="290419"/>
                </a:lnTo>
                <a:lnTo>
                  <a:pt x="242282" y="293895"/>
                </a:lnTo>
                <a:lnTo>
                  <a:pt x="292353" y="284734"/>
                </a:lnTo>
                <a:lnTo>
                  <a:pt x="298402" y="281084"/>
                </a:lnTo>
                <a:close/>
              </a:path>
              <a:path w="350519" h="294005">
                <a:moveTo>
                  <a:pt x="116331" y="165608"/>
                </a:moveTo>
                <a:lnTo>
                  <a:pt x="83242" y="177141"/>
                </a:lnTo>
                <a:lnTo>
                  <a:pt x="52689" y="197675"/>
                </a:lnTo>
                <a:lnTo>
                  <a:pt x="24874" y="219543"/>
                </a:lnTo>
                <a:lnTo>
                  <a:pt x="0" y="235076"/>
                </a:lnTo>
                <a:lnTo>
                  <a:pt x="57784" y="292988"/>
                </a:lnTo>
                <a:lnTo>
                  <a:pt x="98346" y="281084"/>
                </a:lnTo>
                <a:lnTo>
                  <a:pt x="298402" y="281084"/>
                </a:lnTo>
                <a:lnTo>
                  <a:pt x="313467" y="271994"/>
                </a:lnTo>
                <a:lnTo>
                  <a:pt x="329533" y="252539"/>
                </a:lnTo>
                <a:lnTo>
                  <a:pt x="333641" y="244093"/>
                </a:lnTo>
                <a:lnTo>
                  <a:pt x="271779" y="244093"/>
                </a:lnTo>
                <a:lnTo>
                  <a:pt x="256460" y="243695"/>
                </a:lnTo>
                <a:lnTo>
                  <a:pt x="239712" y="237283"/>
                </a:lnTo>
                <a:lnTo>
                  <a:pt x="222202" y="229038"/>
                </a:lnTo>
                <a:lnTo>
                  <a:pt x="204597" y="223138"/>
                </a:lnTo>
                <a:lnTo>
                  <a:pt x="228570" y="221442"/>
                </a:lnTo>
                <a:lnTo>
                  <a:pt x="252174" y="218424"/>
                </a:lnTo>
                <a:lnTo>
                  <a:pt x="269515" y="211191"/>
                </a:lnTo>
                <a:lnTo>
                  <a:pt x="274700" y="196850"/>
                </a:lnTo>
                <a:lnTo>
                  <a:pt x="265015" y="182018"/>
                </a:lnTo>
                <a:lnTo>
                  <a:pt x="251996" y="179197"/>
                </a:lnTo>
                <a:lnTo>
                  <a:pt x="200025" y="179197"/>
                </a:lnTo>
                <a:lnTo>
                  <a:pt x="177625" y="175359"/>
                </a:lnTo>
                <a:lnTo>
                  <a:pt x="155797" y="170116"/>
                </a:lnTo>
                <a:lnTo>
                  <a:pt x="135159" y="166016"/>
                </a:lnTo>
                <a:lnTo>
                  <a:pt x="116331" y="165608"/>
                </a:lnTo>
                <a:close/>
              </a:path>
              <a:path w="350519" h="294005">
                <a:moveTo>
                  <a:pt x="338935" y="184876"/>
                </a:moveTo>
                <a:lnTo>
                  <a:pt x="326517" y="190373"/>
                </a:lnTo>
                <a:lnTo>
                  <a:pt x="314160" y="202267"/>
                </a:lnTo>
                <a:lnTo>
                  <a:pt x="301958" y="218662"/>
                </a:lnTo>
                <a:lnTo>
                  <a:pt x="288351" y="234342"/>
                </a:lnTo>
                <a:lnTo>
                  <a:pt x="271779" y="244093"/>
                </a:lnTo>
                <a:lnTo>
                  <a:pt x="333641" y="244093"/>
                </a:lnTo>
                <a:lnTo>
                  <a:pt x="341360" y="228226"/>
                </a:lnTo>
                <a:lnTo>
                  <a:pt x="349757" y="200913"/>
                </a:lnTo>
                <a:lnTo>
                  <a:pt x="350484" y="191265"/>
                </a:lnTo>
                <a:lnTo>
                  <a:pt x="346900" y="185547"/>
                </a:lnTo>
                <a:lnTo>
                  <a:pt x="338935" y="184876"/>
                </a:lnTo>
                <a:close/>
              </a:path>
              <a:path w="350519" h="294005">
                <a:moveTo>
                  <a:pt x="331825" y="169037"/>
                </a:moveTo>
                <a:lnTo>
                  <a:pt x="242062" y="169037"/>
                </a:lnTo>
                <a:lnTo>
                  <a:pt x="251958" y="169447"/>
                </a:lnTo>
                <a:lnTo>
                  <a:pt x="264842" y="172323"/>
                </a:lnTo>
                <a:lnTo>
                  <a:pt x="276655" y="180127"/>
                </a:lnTo>
                <a:lnTo>
                  <a:pt x="283337" y="195325"/>
                </a:lnTo>
                <a:lnTo>
                  <a:pt x="284479" y="202437"/>
                </a:lnTo>
                <a:lnTo>
                  <a:pt x="282575" y="208787"/>
                </a:lnTo>
                <a:lnTo>
                  <a:pt x="241681" y="228726"/>
                </a:lnTo>
                <a:lnTo>
                  <a:pt x="249687" y="232302"/>
                </a:lnTo>
                <a:lnTo>
                  <a:pt x="257159" y="234950"/>
                </a:lnTo>
                <a:lnTo>
                  <a:pt x="263844" y="236263"/>
                </a:lnTo>
                <a:lnTo>
                  <a:pt x="269494" y="235838"/>
                </a:lnTo>
                <a:lnTo>
                  <a:pt x="277838" y="231677"/>
                </a:lnTo>
                <a:lnTo>
                  <a:pt x="285480" y="224932"/>
                </a:lnTo>
                <a:lnTo>
                  <a:pt x="292621" y="216497"/>
                </a:lnTo>
                <a:lnTo>
                  <a:pt x="299466" y="207263"/>
                </a:lnTo>
                <a:lnTo>
                  <a:pt x="304837" y="200078"/>
                </a:lnTo>
                <a:lnTo>
                  <a:pt x="325374" y="180975"/>
                </a:lnTo>
                <a:lnTo>
                  <a:pt x="327279" y="179831"/>
                </a:lnTo>
                <a:lnTo>
                  <a:pt x="331825" y="169037"/>
                </a:lnTo>
                <a:close/>
              </a:path>
              <a:path w="350519" h="294005">
                <a:moveTo>
                  <a:pt x="245697" y="177831"/>
                </a:moveTo>
                <a:lnTo>
                  <a:pt x="222212" y="178740"/>
                </a:lnTo>
                <a:lnTo>
                  <a:pt x="200025" y="179197"/>
                </a:lnTo>
                <a:lnTo>
                  <a:pt x="251996" y="179197"/>
                </a:lnTo>
                <a:lnTo>
                  <a:pt x="245697" y="177831"/>
                </a:lnTo>
                <a:close/>
              </a:path>
              <a:path w="350519" h="294005">
                <a:moveTo>
                  <a:pt x="201929" y="156755"/>
                </a:moveTo>
                <a:lnTo>
                  <a:pt x="126988" y="156755"/>
                </a:lnTo>
                <a:lnTo>
                  <a:pt x="139287" y="158003"/>
                </a:lnTo>
                <a:lnTo>
                  <a:pt x="152015" y="160514"/>
                </a:lnTo>
                <a:lnTo>
                  <a:pt x="165100" y="163702"/>
                </a:lnTo>
                <a:lnTo>
                  <a:pt x="183134" y="167703"/>
                </a:lnTo>
                <a:lnTo>
                  <a:pt x="192031" y="169382"/>
                </a:lnTo>
                <a:lnTo>
                  <a:pt x="200787" y="170561"/>
                </a:lnTo>
                <a:lnTo>
                  <a:pt x="201929" y="170561"/>
                </a:lnTo>
                <a:lnTo>
                  <a:pt x="201929" y="156755"/>
                </a:lnTo>
                <a:close/>
              </a:path>
              <a:path w="350519" h="294005">
                <a:moveTo>
                  <a:pt x="304800" y="39750"/>
                </a:moveTo>
                <a:lnTo>
                  <a:pt x="286003" y="39750"/>
                </a:lnTo>
                <a:lnTo>
                  <a:pt x="253745" y="94234"/>
                </a:lnTo>
                <a:lnTo>
                  <a:pt x="275081" y="94234"/>
                </a:lnTo>
                <a:lnTo>
                  <a:pt x="275081" y="110743"/>
                </a:lnTo>
                <a:lnTo>
                  <a:pt x="243966" y="110743"/>
                </a:lnTo>
                <a:lnTo>
                  <a:pt x="228219" y="137795"/>
                </a:lnTo>
                <a:lnTo>
                  <a:pt x="271018" y="137795"/>
                </a:lnTo>
                <a:lnTo>
                  <a:pt x="271018" y="154304"/>
                </a:lnTo>
                <a:lnTo>
                  <a:pt x="225170" y="154304"/>
                </a:lnTo>
                <a:lnTo>
                  <a:pt x="225170" y="169799"/>
                </a:lnTo>
                <a:lnTo>
                  <a:pt x="236854" y="169037"/>
                </a:lnTo>
                <a:lnTo>
                  <a:pt x="331825" y="169037"/>
                </a:lnTo>
                <a:lnTo>
                  <a:pt x="332545" y="167326"/>
                </a:lnTo>
                <a:lnTo>
                  <a:pt x="336454" y="154082"/>
                </a:lnTo>
                <a:lnTo>
                  <a:pt x="338887" y="140219"/>
                </a:lnTo>
                <a:lnTo>
                  <a:pt x="339725" y="125856"/>
                </a:lnTo>
                <a:lnTo>
                  <a:pt x="329830" y="76884"/>
                </a:lnTo>
                <a:lnTo>
                  <a:pt x="304800" y="39750"/>
                </a:lnTo>
                <a:close/>
              </a:path>
              <a:path w="350519" h="294005">
                <a:moveTo>
                  <a:pt x="213994" y="0"/>
                </a:moveTo>
                <a:lnTo>
                  <a:pt x="164822" y="9896"/>
                </a:lnTo>
                <a:lnTo>
                  <a:pt x="124745" y="36877"/>
                </a:lnTo>
                <a:lnTo>
                  <a:pt x="97766" y="76884"/>
                </a:lnTo>
                <a:lnTo>
                  <a:pt x="87884" y="125856"/>
                </a:lnTo>
                <a:lnTo>
                  <a:pt x="88221" y="135544"/>
                </a:lnTo>
                <a:lnTo>
                  <a:pt x="89249" y="144970"/>
                </a:lnTo>
                <a:lnTo>
                  <a:pt x="90986" y="154082"/>
                </a:lnTo>
                <a:lnTo>
                  <a:pt x="93472" y="162940"/>
                </a:lnTo>
                <a:lnTo>
                  <a:pt x="100584" y="160400"/>
                </a:lnTo>
                <a:lnTo>
                  <a:pt x="107695" y="158114"/>
                </a:lnTo>
                <a:lnTo>
                  <a:pt x="115188" y="157352"/>
                </a:lnTo>
                <a:lnTo>
                  <a:pt x="126988" y="156755"/>
                </a:lnTo>
                <a:lnTo>
                  <a:pt x="201929" y="156755"/>
                </a:lnTo>
                <a:lnTo>
                  <a:pt x="201929" y="154304"/>
                </a:lnTo>
                <a:lnTo>
                  <a:pt x="157606" y="154304"/>
                </a:lnTo>
                <a:lnTo>
                  <a:pt x="157606" y="137795"/>
                </a:lnTo>
                <a:lnTo>
                  <a:pt x="199262" y="137795"/>
                </a:lnTo>
                <a:lnTo>
                  <a:pt x="183515" y="110743"/>
                </a:lnTo>
                <a:lnTo>
                  <a:pt x="151637" y="110743"/>
                </a:lnTo>
                <a:lnTo>
                  <a:pt x="151637" y="94234"/>
                </a:lnTo>
                <a:lnTo>
                  <a:pt x="173735" y="94234"/>
                </a:lnTo>
                <a:lnTo>
                  <a:pt x="141478" y="39750"/>
                </a:lnTo>
                <a:lnTo>
                  <a:pt x="304800" y="39750"/>
                </a:lnTo>
                <a:lnTo>
                  <a:pt x="302863" y="36877"/>
                </a:lnTo>
                <a:lnTo>
                  <a:pt x="262893" y="9896"/>
                </a:lnTo>
                <a:lnTo>
                  <a:pt x="213994" y="0"/>
                </a:lnTo>
                <a:close/>
              </a:path>
              <a:path w="350519" h="294005">
                <a:moveTo>
                  <a:pt x="258572" y="39750"/>
                </a:moveTo>
                <a:lnTo>
                  <a:pt x="168909" y="39750"/>
                </a:lnTo>
                <a:lnTo>
                  <a:pt x="213613" y="122427"/>
                </a:lnTo>
                <a:lnTo>
                  <a:pt x="258572" y="39750"/>
                </a:lnTo>
                <a:close/>
              </a:path>
            </a:pathLst>
          </a:custGeom>
          <a:solidFill>
            <a:srgbClr val="F9F9F9"/>
          </a:solidFill>
        </p:spPr>
        <p:txBody>
          <a:bodyPr wrap="square" lIns="0" tIns="0" rIns="0" bIns="0" rtlCol="0"/>
          <a:lstStyle/>
          <a:p>
            <a:endParaRPr/>
          </a:p>
        </p:txBody>
      </p:sp>
      <p:sp>
        <p:nvSpPr>
          <p:cNvPr id="29" name="object 29"/>
          <p:cNvSpPr/>
          <p:nvPr/>
        </p:nvSpPr>
        <p:spPr>
          <a:xfrm>
            <a:off x="1135380" y="4541520"/>
            <a:ext cx="695325" cy="802005"/>
          </a:xfrm>
          <a:custGeom>
            <a:avLst/>
            <a:gdLst/>
            <a:ahLst/>
            <a:cxnLst/>
            <a:rect l="l" t="t" r="r" b="b"/>
            <a:pathLst>
              <a:path w="695325" h="802004">
                <a:moveTo>
                  <a:pt x="347472" y="0"/>
                </a:moveTo>
                <a:lnTo>
                  <a:pt x="0" y="200405"/>
                </a:lnTo>
                <a:lnTo>
                  <a:pt x="0" y="601217"/>
                </a:lnTo>
                <a:lnTo>
                  <a:pt x="347472" y="801623"/>
                </a:lnTo>
                <a:lnTo>
                  <a:pt x="694944" y="601217"/>
                </a:lnTo>
                <a:lnTo>
                  <a:pt x="694944" y="200405"/>
                </a:lnTo>
                <a:lnTo>
                  <a:pt x="347472" y="0"/>
                </a:lnTo>
                <a:close/>
              </a:path>
            </a:pathLst>
          </a:custGeom>
          <a:solidFill>
            <a:srgbClr val="1D9ED2"/>
          </a:solidFill>
        </p:spPr>
        <p:txBody>
          <a:bodyPr wrap="square" lIns="0" tIns="0" rIns="0" bIns="0" rtlCol="0"/>
          <a:lstStyle/>
          <a:p>
            <a:endParaRPr/>
          </a:p>
        </p:txBody>
      </p:sp>
      <p:sp>
        <p:nvSpPr>
          <p:cNvPr id="30" name="object 30"/>
          <p:cNvSpPr/>
          <p:nvPr/>
        </p:nvSpPr>
        <p:spPr>
          <a:xfrm>
            <a:off x="1325880" y="4800798"/>
            <a:ext cx="315595" cy="283845"/>
          </a:xfrm>
          <a:custGeom>
            <a:avLst/>
            <a:gdLst/>
            <a:ahLst/>
            <a:cxnLst/>
            <a:rect l="l" t="t" r="r" b="b"/>
            <a:pathLst>
              <a:path w="315594" h="283845">
                <a:moveTo>
                  <a:pt x="142430" y="0"/>
                </a:moveTo>
                <a:lnTo>
                  <a:pt x="105790" y="9580"/>
                </a:lnTo>
                <a:lnTo>
                  <a:pt x="100456" y="13009"/>
                </a:lnTo>
                <a:lnTo>
                  <a:pt x="75564" y="48950"/>
                </a:lnTo>
                <a:lnTo>
                  <a:pt x="74152" y="61968"/>
                </a:lnTo>
                <a:lnTo>
                  <a:pt x="74618" y="68738"/>
                </a:lnTo>
                <a:lnTo>
                  <a:pt x="75691" y="75747"/>
                </a:lnTo>
                <a:lnTo>
                  <a:pt x="76072" y="77398"/>
                </a:lnTo>
                <a:lnTo>
                  <a:pt x="76453" y="78922"/>
                </a:lnTo>
                <a:lnTo>
                  <a:pt x="76961" y="80573"/>
                </a:lnTo>
                <a:lnTo>
                  <a:pt x="73481" y="81573"/>
                </a:lnTo>
                <a:lnTo>
                  <a:pt x="70929" y="85050"/>
                </a:lnTo>
                <a:lnTo>
                  <a:pt x="70282" y="92003"/>
                </a:lnTo>
                <a:lnTo>
                  <a:pt x="72516" y="103433"/>
                </a:lnTo>
                <a:lnTo>
                  <a:pt x="76834" y="118292"/>
                </a:lnTo>
                <a:lnTo>
                  <a:pt x="80772" y="122483"/>
                </a:lnTo>
                <a:lnTo>
                  <a:pt x="83692" y="122737"/>
                </a:lnTo>
                <a:lnTo>
                  <a:pt x="84708" y="129468"/>
                </a:lnTo>
                <a:lnTo>
                  <a:pt x="87375" y="136961"/>
                </a:lnTo>
                <a:lnTo>
                  <a:pt x="91439" y="143946"/>
                </a:lnTo>
                <a:lnTo>
                  <a:pt x="91312" y="171505"/>
                </a:lnTo>
                <a:lnTo>
                  <a:pt x="90804" y="172267"/>
                </a:lnTo>
                <a:lnTo>
                  <a:pt x="89915" y="172648"/>
                </a:lnTo>
                <a:lnTo>
                  <a:pt x="79109" y="178182"/>
                </a:lnTo>
                <a:lnTo>
                  <a:pt x="36123" y="204295"/>
                </a:lnTo>
                <a:lnTo>
                  <a:pt x="3682" y="228909"/>
                </a:lnTo>
                <a:lnTo>
                  <a:pt x="0" y="236656"/>
                </a:lnTo>
                <a:lnTo>
                  <a:pt x="0" y="277042"/>
                </a:lnTo>
                <a:lnTo>
                  <a:pt x="6222" y="283265"/>
                </a:lnTo>
                <a:lnTo>
                  <a:pt x="195072" y="283265"/>
                </a:lnTo>
                <a:lnTo>
                  <a:pt x="182506" y="270248"/>
                </a:lnTo>
                <a:lnTo>
                  <a:pt x="172942" y="254754"/>
                </a:lnTo>
                <a:lnTo>
                  <a:pt x="166854" y="237259"/>
                </a:lnTo>
                <a:lnTo>
                  <a:pt x="164719" y="218241"/>
                </a:lnTo>
                <a:lnTo>
                  <a:pt x="165901" y="204079"/>
                </a:lnTo>
                <a:lnTo>
                  <a:pt x="169322" y="190666"/>
                </a:lnTo>
                <a:lnTo>
                  <a:pt x="174792" y="178181"/>
                </a:lnTo>
                <a:lnTo>
                  <a:pt x="182117" y="166806"/>
                </a:lnTo>
                <a:lnTo>
                  <a:pt x="182117" y="143946"/>
                </a:lnTo>
                <a:lnTo>
                  <a:pt x="186181" y="136961"/>
                </a:lnTo>
                <a:lnTo>
                  <a:pt x="188848" y="129468"/>
                </a:lnTo>
                <a:lnTo>
                  <a:pt x="189864" y="122737"/>
                </a:lnTo>
                <a:lnTo>
                  <a:pt x="192912" y="122483"/>
                </a:lnTo>
                <a:lnTo>
                  <a:pt x="196850" y="118419"/>
                </a:lnTo>
                <a:lnTo>
                  <a:pt x="201040" y="103433"/>
                </a:lnTo>
                <a:lnTo>
                  <a:pt x="203271" y="91824"/>
                </a:lnTo>
                <a:lnTo>
                  <a:pt x="202596" y="84859"/>
                </a:lnTo>
                <a:lnTo>
                  <a:pt x="199969" y="81466"/>
                </a:lnTo>
                <a:lnTo>
                  <a:pt x="196341" y="80573"/>
                </a:lnTo>
                <a:lnTo>
                  <a:pt x="196850" y="78922"/>
                </a:lnTo>
                <a:lnTo>
                  <a:pt x="197231" y="77398"/>
                </a:lnTo>
                <a:lnTo>
                  <a:pt x="197611" y="75747"/>
                </a:lnTo>
                <a:lnTo>
                  <a:pt x="198610" y="45073"/>
                </a:lnTo>
                <a:lnTo>
                  <a:pt x="192262" y="28852"/>
                </a:lnTo>
                <a:lnTo>
                  <a:pt x="184271" y="22490"/>
                </a:lnTo>
                <a:lnTo>
                  <a:pt x="180339" y="21391"/>
                </a:lnTo>
                <a:lnTo>
                  <a:pt x="176022" y="13136"/>
                </a:lnTo>
                <a:lnTo>
                  <a:pt x="164719" y="6786"/>
                </a:lnTo>
                <a:lnTo>
                  <a:pt x="158448" y="3698"/>
                </a:lnTo>
                <a:lnTo>
                  <a:pt x="151034" y="1325"/>
                </a:lnTo>
                <a:lnTo>
                  <a:pt x="142430" y="0"/>
                </a:lnTo>
                <a:close/>
              </a:path>
              <a:path w="315594" h="283845">
                <a:moveTo>
                  <a:pt x="250062" y="152709"/>
                </a:moveTo>
                <a:lnTo>
                  <a:pt x="224553" y="157837"/>
                </a:lnTo>
                <a:lnTo>
                  <a:pt x="203723" y="171823"/>
                </a:lnTo>
                <a:lnTo>
                  <a:pt x="189680" y="192571"/>
                </a:lnTo>
                <a:lnTo>
                  <a:pt x="184531" y="217987"/>
                </a:lnTo>
                <a:lnTo>
                  <a:pt x="189680" y="243403"/>
                </a:lnTo>
                <a:lnTo>
                  <a:pt x="203723" y="264152"/>
                </a:lnTo>
                <a:lnTo>
                  <a:pt x="224553" y="278137"/>
                </a:lnTo>
                <a:lnTo>
                  <a:pt x="250062" y="283265"/>
                </a:lnTo>
                <a:lnTo>
                  <a:pt x="275498" y="278137"/>
                </a:lnTo>
                <a:lnTo>
                  <a:pt x="296291" y="264152"/>
                </a:lnTo>
                <a:lnTo>
                  <a:pt x="305951" y="249864"/>
                </a:lnTo>
                <a:lnTo>
                  <a:pt x="241172" y="249864"/>
                </a:lnTo>
                <a:lnTo>
                  <a:pt x="241172" y="226877"/>
                </a:lnTo>
                <a:lnTo>
                  <a:pt x="218185" y="226877"/>
                </a:lnTo>
                <a:lnTo>
                  <a:pt x="218185" y="209224"/>
                </a:lnTo>
                <a:lnTo>
                  <a:pt x="241172" y="209224"/>
                </a:lnTo>
                <a:lnTo>
                  <a:pt x="241172" y="186237"/>
                </a:lnTo>
                <a:lnTo>
                  <a:pt x="306037" y="186237"/>
                </a:lnTo>
                <a:lnTo>
                  <a:pt x="296291" y="171823"/>
                </a:lnTo>
                <a:lnTo>
                  <a:pt x="275498" y="157837"/>
                </a:lnTo>
                <a:lnTo>
                  <a:pt x="250062" y="152709"/>
                </a:lnTo>
                <a:close/>
              </a:path>
              <a:path w="315594" h="283845">
                <a:moveTo>
                  <a:pt x="306037" y="186237"/>
                </a:moveTo>
                <a:lnTo>
                  <a:pt x="258953" y="186237"/>
                </a:lnTo>
                <a:lnTo>
                  <a:pt x="258953" y="209224"/>
                </a:lnTo>
                <a:lnTo>
                  <a:pt x="282066" y="209224"/>
                </a:lnTo>
                <a:lnTo>
                  <a:pt x="282066" y="226877"/>
                </a:lnTo>
                <a:lnTo>
                  <a:pt x="258953" y="226877"/>
                </a:lnTo>
                <a:lnTo>
                  <a:pt x="258953" y="249864"/>
                </a:lnTo>
                <a:lnTo>
                  <a:pt x="305951" y="249864"/>
                </a:lnTo>
                <a:lnTo>
                  <a:pt x="310320" y="243403"/>
                </a:lnTo>
                <a:lnTo>
                  <a:pt x="315468" y="217987"/>
                </a:lnTo>
                <a:lnTo>
                  <a:pt x="310320" y="192571"/>
                </a:lnTo>
                <a:lnTo>
                  <a:pt x="306037" y="186237"/>
                </a:lnTo>
                <a:close/>
              </a:path>
            </a:pathLst>
          </a:custGeom>
          <a:solidFill>
            <a:srgbClr val="F9F9F9"/>
          </a:solidFill>
        </p:spPr>
        <p:txBody>
          <a:bodyPr wrap="square" lIns="0" tIns="0" rIns="0" bIns="0" rtlCol="0"/>
          <a:lstStyle/>
          <a:p>
            <a:endParaRPr/>
          </a:p>
        </p:txBody>
      </p:sp>
      <p:sp>
        <p:nvSpPr>
          <p:cNvPr id="31" name="object 31"/>
          <p:cNvSpPr/>
          <p:nvPr/>
        </p:nvSpPr>
        <p:spPr>
          <a:xfrm>
            <a:off x="10352531" y="2310383"/>
            <a:ext cx="693420" cy="802005"/>
          </a:xfrm>
          <a:custGeom>
            <a:avLst/>
            <a:gdLst/>
            <a:ahLst/>
            <a:cxnLst/>
            <a:rect l="l" t="t" r="r" b="b"/>
            <a:pathLst>
              <a:path w="693420" h="802005">
                <a:moveTo>
                  <a:pt x="346710" y="0"/>
                </a:moveTo>
                <a:lnTo>
                  <a:pt x="0" y="200405"/>
                </a:lnTo>
                <a:lnTo>
                  <a:pt x="0" y="601217"/>
                </a:lnTo>
                <a:lnTo>
                  <a:pt x="346710" y="801624"/>
                </a:lnTo>
                <a:lnTo>
                  <a:pt x="693420" y="601217"/>
                </a:lnTo>
                <a:lnTo>
                  <a:pt x="693420" y="200405"/>
                </a:lnTo>
                <a:lnTo>
                  <a:pt x="346710" y="0"/>
                </a:lnTo>
                <a:close/>
              </a:path>
            </a:pathLst>
          </a:custGeom>
          <a:solidFill>
            <a:srgbClr val="1D9ED2"/>
          </a:solidFill>
        </p:spPr>
        <p:txBody>
          <a:bodyPr wrap="square" lIns="0" tIns="0" rIns="0" bIns="0" rtlCol="0"/>
          <a:lstStyle/>
          <a:p>
            <a:endParaRPr/>
          </a:p>
        </p:txBody>
      </p:sp>
      <p:sp>
        <p:nvSpPr>
          <p:cNvPr id="32" name="object 32"/>
          <p:cNvSpPr/>
          <p:nvPr/>
        </p:nvSpPr>
        <p:spPr>
          <a:xfrm>
            <a:off x="10536935" y="2533904"/>
            <a:ext cx="325120" cy="356235"/>
          </a:xfrm>
          <a:custGeom>
            <a:avLst/>
            <a:gdLst/>
            <a:ahLst/>
            <a:cxnLst/>
            <a:rect l="l" t="t" r="r" b="b"/>
            <a:pathLst>
              <a:path w="325120" h="356235">
                <a:moveTo>
                  <a:pt x="160655" y="299085"/>
                </a:moveTo>
                <a:lnTo>
                  <a:pt x="159385" y="299974"/>
                </a:lnTo>
                <a:lnTo>
                  <a:pt x="121285" y="326136"/>
                </a:lnTo>
                <a:lnTo>
                  <a:pt x="120142" y="326771"/>
                </a:lnTo>
                <a:lnTo>
                  <a:pt x="120142" y="328422"/>
                </a:lnTo>
                <a:lnTo>
                  <a:pt x="121285" y="329184"/>
                </a:lnTo>
                <a:lnTo>
                  <a:pt x="159385" y="355219"/>
                </a:lnTo>
                <a:lnTo>
                  <a:pt x="160528" y="356108"/>
                </a:lnTo>
                <a:lnTo>
                  <a:pt x="162306" y="355219"/>
                </a:lnTo>
                <a:lnTo>
                  <a:pt x="162306" y="339725"/>
                </a:lnTo>
                <a:lnTo>
                  <a:pt x="205417" y="333940"/>
                </a:lnTo>
                <a:lnTo>
                  <a:pt x="244178" y="317622"/>
                </a:lnTo>
                <a:lnTo>
                  <a:pt x="246811" y="315595"/>
                </a:lnTo>
                <a:lnTo>
                  <a:pt x="162306" y="315595"/>
                </a:lnTo>
                <a:lnTo>
                  <a:pt x="162306" y="299974"/>
                </a:lnTo>
                <a:lnTo>
                  <a:pt x="160655" y="299085"/>
                </a:lnTo>
                <a:close/>
              </a:path>
              <a:path w="325120" h="356235">
                <a:moveTo>
                  <a:pt x="257556" y="47117"/>
                </a:moveTo>
                <a:lnTo>
                  <a:pt x="243332" y="66675"/>
                </a:lnTo>
                <a:lnTo>
                  <a:pt x="267350" y="88774"/>
                </a:lnTo>
                <a:lnTo>
                  <a:pt x="285273" y="115554"/>
                </a:lnTo>
                <a:lnTo>
                  <a:pt x="296481" y="145738"/>
                </a:lnTo>
                <a:lnTo>
                  <a:pt x="300355" y="178054"/>
                </a:lnTo>
                <a:lnTo>
                  <a:pt x="293313" y="221472"/>
                </a:lnTo>
                <a:lnTo>
                  <a:pt x="273707" y="259222"/>
                </a:lnTo>
                <a:lnTo>
                  <a:pt x="243817" y="289016"/>
                </a:lnTo>
                <a:lnTo>
                  <a:pt x="205923" y="308569"/>
                </a:lnTo>
                <a:lnTo>
                  <a:pt x="162306" y="315595"/>
                </a:lnTo>
                <a:lnTo>
                  <a:pt x="246811" y="315595"/>
                </a:lnTo>
                <a:lnTo>
                  <a:pt x="277034" y="292322"/>
                </a:lnTo>
                <a:lnTo>
                  <a:pt x="302429" y="259592"/>
                </a:lnTo>
                <a:lnTo>
                  <a:pt x="318807" y="220985"/>
                </a:lnTo>
                <a:lnTo>
                  <a:pt x="324612" y="178054"/>
                </a:lnTo>
                <a:lnTo>
                  <a:pt x="320086" y="140462"/>
                </a:lnTo>
                <a:lnTo>
                  <a:pt x="320006" y="140021"/>
                </a:lnTo>
                <a:lnTo>
                  <a:pt x="306847" y="104679"/>
                </a:lnTo>
                <a:lnTo>
                  <a:pt x="285767" y="73183"/>
                </a:lnTo>
                <a:lnTo>
                  <a:pt x="257556" y="47117"/>
                </a:lnTo>
                <a:close/>
              </a:path>
              <a:path w="325120" h="356235">
                <a:moveTo>
                  <a:pt x="164084" y="0"/>
                </a:moveTo>
                <a:lnTo>
                  <a:pt x="162306" y="888"/>
                </a:lnTo>
                <a:lnTo>
                  <a:pt x="162306" y="16383"/>
                </a:lnTo>
                <a:lnTo>
                  <a:pt x="119194" y="22176"/>
                </a:lnTo>
                <a:lnTo>
                  <a:pt x="80433" y="38518"/>
                </a:lnTo>
                <a:lnTo>
                  <a:pt x="47577" y="63849"/>
                </a:lnTo>
                <a:lnTo>
                  <a:pt x="22182" y="96609"/>
                </a:lnTo>
                <a:lnTo>
                  <a:pt x="5804" y="135239"/>
                </a:lnTo>
                <a:lnTo>
                  <a:pt x="0" y="178181"/>
                </a:lnTo>
                <a:lnTo>
                  <a:pt x="4583" y="216124"/>
                </a:lnTo>
                <a:lnTo>
                  <a:pt x="17811" y="251602"/>
                </a:lnTo>
                <a:lnTo>
                  <a:pt x="38897" y="283104"/>
                </a:lnTo>
                <a:lnTo>
                  <a:pt x="67056" y="309118"/>
                </a:lnTo>
                <a:lnTo>
                  <a:pt x="81280" y="289560"/>
                </a:lnTo>
                <a:lnTo>
                  <a:pt x="57314" y="267442"/>
                </a:lnTo>
                <a:lnTo>
                  <a:pt x="39385" y="240633"/>
                </a:lnTo>
                <a:lnTo>
                  <a:pt x="28148" y="210442"/>
                </a:lnTo>
                <a:lnTo>
                  <a:pt x="24257" y="178181"/>
                </a:lnTo>
                <a:lnTo>
                  <a:pt x="31311" y="134700"/>
                </a:lnTo>
                <a:lnTo>
                  <a:pt x="50941" y="96913"/>
                </a:lnTo>
                <a:lnTo>
                  <a:pt x="80849" y="67099"/>
                </a:lnTo>
                <a:lnTo>
                  <a:pt x="118736" y="47539"/>
                </a:lnTo>
                <a:lnTo>
                  <a:pt x="162306" y="40512"/>
                </a:lnTo>
                <a:lnTo>
                  <a:pt x="188028" y="40512"/>
                </a:lnTo>
                <a:lnTo>
                  <a:pt x="203454" y="29972"/>
                </a:lnTo>
                <a:lnTo>
                  <a:pt x="204470" y="29210"/>
                </a:lnTo>
                <a:lnTo>
                  <a:pt x="204470" y="27686"/>
                </a:lnTo>
                <a:lnTo>
                  <a:pt x="203454" y="26924"/>
                </a:lnTo>
                <a:lnTo>
                  <a:pt x="165354" y="888"/>
                </a:lnTo>
                <a:lnTo>
                  <a:pt x="164084" y="0"/>
                </a:lnTo>
                <a:close/>
              </a:path>
              <a:path w="325120" h="356235">
                <a:moveTo>
                  <a:pt x="207645" y="246125"/>
                </a:moveTo>
                <a:lnTo>
                  <a:pt x="116967" y="246125"/>
                </a:lnTo>
                <a:lnTo>
                  <a:pt x="123767" y="250190"/>
                </a:lnTo>
                <a:lnTo>
                  <a:pt x="130984" y="253587"/>
                </a:lnTo>
                <a:lnTo>
                  <a:pt x="138558" y="256270"/>
                </a:lnTo>
                <a:lnTo>
                  <a:pt x="146431" y="258191"/>
                </a:lnTo>
                <a:lnTo>
                  <a:pt x="146552" y="277241"/>
                </a:lnTo>
                <a:lnTo>
                  <a:pt x="149352" y="280162"/>
                </a:lnTo>
                <a:lnTo>
                  <a:pt x="175260" y="280162"/>
                </a:lnTo>
                <a:lnTo>
                  <a:pt x="178308" y="277241"/>
                </a:lnTo>
                <a:lnTo>
                  <a:pt x="178308" y="258191"/>
                </a:lnTo>
                <a:lnTo>
                  <a:pt x="186178" y="256270"/>
                </a:lnTo>
                <a:lnTo>
                  <a:pt x="193738" y="253587"/>
                </a:lnTo>
                <a:lnTo>
                  <a:pt x="200917" y="250189"/>
                </a:lnTo>
                <a:lnTo>
                  <a:pt x="207645" y="246125"/>
                </a:lnTo>
                <a:close/>
              </a:path>
              <a:path w="325120" h="356235">
                <a:moveTo>
                  <a:pt x="103632" y="97536"/>
                </a:moveTo>
                <a:lnTo>
                  <a:pt x="99314" y="97536"/>
                </a:lnTo>
                <a:lnTo>
                  <a:pt x="83693" y="113030"/>
                </a:lnTo>
                <a:lnTo>
                  <a:pt x="81153" y="115697"/>
                </a:lnTo>
                <a:lnTo>
                  <a:pt x="81153" y="119887"/>
                </a:lnTo>
                <a:lnTo>
                  <a:pt x="83693" y="122555"/>
                </a:lnTo>
                <a:lnTo>
                  <a:pt x="94488" y="133223"/>
                </a:lnTo>
                <a:lnTo>
                  <a:pt x="90352" y="140128"/>
                </a:lnTo>
                <a:lnTo>
                  <a:pt x="86963" y="147224"/>
                </a:lnTo>
                <a:lnTo>
                  <a:pt x="84236" y="154761"/>
                </a:lnTo>
                <a:lnTo>
                  <a:pt x="82296" y="162560"/>
                </a:lnTo>
                <a:lnTo>
                  <a:pt x="63246" y="162560"/>
                </a:lnTo>
                <a:lnTo>
                  <a:pt x="60198" y="165608"/>
                </a:lnTo>
                <a:lnTo>
                  <a:pt x="60325" y="191388"/>
                </a:lnTo>
                <a:lnTo>
                  <a:pt x="63246" y="194310"/>
                </a:lnTo>
                <a:lnTo>
                  <a:pt x="82296" y="194310"/>
                </a:lnTo>
                <a:lnTo>
                  <a:pt x="84236" y="202180"/>
                </a:lnTo>
                <a:lnTo>
                  <a:pt x="86963" y="209740"/>
                </a:lnTo>
                <a:lnTo>
                  <a:pt x="90404" y="216919"/>
                </a:lnTo>
                <a:lnTo>
                  <a:pt x="94488" y="223647"/>
                </a:lnTo>
                <a:lnTo>
                  <a:pt x="81153" y="236982"/>
                </a:lnTo>
                <a:lnTo>
                  <a:pt x="81153" y="241300"/>
                </a:lnTo>
                <a:lnTo>
                  <a:pt x="83693" y="243967"/>
                </a:lnTo>
                <a:lnTo>
                  <a:pt x="96647" y="256794"/>
                </a:lnTo>
                <a:lnTo>
                  <a:pt x="99314" y="259334"/>
                </a:lnTo>
                <a:lnTo>
                  <a:pt x="103632" y="259334"/>
                </a:lnTo>
                <a:lnTo>
                  <a:pt x="106172" y="256794"/>
                </a:lnTo>
                <a:lnTo>
                  <a:pt x="116967" y="246125"/>
                </a:lnTo>
                <a:lnTo>
                  <a:pt x="238738" y="246125"/>
                </a:lnTo>
                <a:lnTo>
                  <a:pt x="243586" y="241300"/>
                </a:lnTo>
                <a:lnTo>
                  <a:pt x="243586" y="236982"/>
                </a:lnTo>
                <a:lnTo>
                  <a:pt x="240919" y="234442"/>
                </a:lnTo>
                <a:lnTo>
                  <a:pt x="230124" y="223647"/>
                </a:lnTo>
                <a:lnTo>
                  <a:pt x="232527" y="219710"/>
                </a:lnTo>
                <a:lnTo>
                  <a:pt x="161417" y="219710"/>
                </a:lnTo>
                <a:lnTo>
                  <a:pt x="160528" y="218567"/>
                </a:lnTo>
                <a:lnTo>
                  <a:pt x="132588" y="184531"/>
                </a:lnTo>
                <a:lnTo>
                  <a:pt x="131572" y="183261"/>
                </a:lnTo>
                <a:lnTo>
                  <a:pt x="132334" y="181610"/>
                </a:lnTo>
                <a:lnTo>
                  <a:pt x="148590" y="181610"/>
                </a:lnTo>
                <a:lnTo>
                  <a:pt x="148590" y="141859"/>
                </a:lnTo>
                <a:lnTo>
                  <a:pt x="149860" y="140462"/>
                </a:lnTo>
                <a:lnTo>
                  <a:pt x="234474" y="140462"/>
                </a:lnTo>
                <a:lnTo>
                  <a:pt x="234263" y="140021"/>
                </a:lnTo>
                <a:lnTo>
                  <a:pt x="230124" y="133223"/>
                </a:lnTo>
                <a:lnTo>
                  <a:pt x="240919" y="122555"/>
                </a:lnTo>
                <a:lnTo>
                  <a:pt x="243586" y="119887"/>
                </a:lnTo>
                <a:lnTo>
                  <a:pt x="243586" y="115697"/>
                </a:lnTo>
                <a:lnTo>
                  <a:pt x="238738" y="110871"/>
                </a:lnTo>
                <a:lnTo>
                  <a:pt x="116967" y="110871"/>
                </a:lnTo>
                <a:lnTo>
                  <a:pt x="106172" y="100203"/>
                </a:lnTo>
                <a:lnTo>
                  <a:pt x="103632" y="97536"/>
                </a:lnTo>
                <a:close/>
              </a:path>
              <a:path w="325120" h="356235">
                <a:moveTo>
                  <a:pt x="238738" y="246125"/>
                </a:moveTo>
                <a:lnTo>
                  <a:pt x="207645" y="246125"/>
                </a:lnTo>
                <a:lnTo>
                  <a:pt x="218440" y="256794"/>
                </a:lnTo>
                <a:lnTo>
                  <a:pt x="221107" y="259334"/>
                </a:lnTo>
                <a:lnTo>
                  <a:pt x="225425" y="259334"/>
                </a:lnTo>
                <a:lnTo>
                  <a:pt x="238738" y="246125"/>
                </a:lnTo>
                <a:close/>
              </a:path>
              <a:path w="325120" h="356235">
                <a:moveTo>
                  <a:pt x="264414" y="181483"/>
                </a:moveTo>
                <a:lnTo>
                  <a:pt x="192150" y="181483"/>
                </a:lnTo>
                <a:lnTo>
                  <a:pt x="193040" y="183261"/>
                </a:lnTo>
                <a:lnTo>
                  <a:pt x="192150" y="184531"/>
                </a:lnTo>
                <a:lnTo>
                  <a:pt x="164084" y="218567"/>
                </a:lnTo>
                <a:lnTo>
                  <a:pt x="163195" y="219710"/>
                </a:lnTo>
                <a:lnTo>
                  <a:pt x="232527" y="219710"/>
                </a:lnTo>
                <a:lnTo>
                  <a:pt x="234263" y="216866"/>
                </a:lnTo>
                <a:lnTo>
                  <a:pt x="237712" y="209692"/>
                </a:lnTo>
                <a:lnTo>
                  <a:pt x="240446" y="202162"/>
                </a:lnTo>
                <a:lnTo>
                  <a:pt x="242443" y="194310"/>
                </a:lnTo>
                <a:lnTo>
                  <a:pt x="261366" y="194310"/>
                </a:lnTo>
                <a:lnTo>
                  <a:pt x="264414" y="191388"/>
                </a:lnTo>
                <a:lnTo>
                  <a:pt x="264414" y="181483"/>
                </a:lnTo>
                <a:close/>
              </a:path>
              <a:path w="325120" h="356235">
                <a:moveTo>
                  <a:pt x="234474" y="140462"/>
                </a:moveTo>
                <a:lnTo>
                  <a:pt x="174752" y="140462"/>
                </a:lnTo>
                <a:lnTo>
                  <a:pt x="176022" y="141859"/>
                </a:lnTo>
                <a:lnTo>
                  <a:pt x="176022" y="181610"/>
                </a:lnTo>
                <a:lnTo>
                  <a:pt x="264414" y="181483"/>
                </a:lnTo>
                <a:lnTo>
                  <a:pt x="264414" y="165608"/>
                </a:lnTo>
                <a:lnTo>
                  <a:pt x="261493" y="162560"/>
                </a:lnTo>
                <a:lnTo>
                  <a:pt x="242443" y="162560"/>
                </a:lnTo>
                <a:lnTo>
                  <a:pt x="240446" y="154761"/>
                </a:lnTo>
                <a:lnTo>
                  <a:pt x="237712" y="147224"/>
                </a:lnTo>
                <a:lnTo>
                  <a:pt x="234474" y="140462"/>
                </a:lnTo>
                <a:close/>
              </a:path>
              <a:path w="325120" h="356235">
                <a:moveTo>
                  <a:pt x="175260" y="76835"/>
                </a:moveTo>
                <a:lnTo>
                  <a:pt x="149479" y="76835"/>
                </a:lnTo>
                <a:lnTo>
                  <a:pt x="146431" y="79756"/>
                </a:lnTo>
                <a:lnTo>
                  <a:pt x="146431" y="98679"/>
                </a:lnTo>
                <a:lnTo>
                  <a:pt x="138558" y="100673"/>
                </a:lnTo>
                <a:lnTo>
                  <a:pt x="130984" y="103393"/>
                </a:lnTo>
                <a:lnTo>
                  <a:pt x="123767" y="106805"/>
                </a:lnTo>
                <a:lnTo>
                  <a:pt x="116967" y="110871"/>
                </a:lnTo>
                <a:lnTo>
                  <a:pt x="207645" y="110871"/>
                </a:lnTo>
                <a:lnTo>
                  <a:pt x="200864" y="106805"/>
                </a:lnTo>
                <a:lnTo>
                  <a:pt x="193690" y="103393"/>
                </a:lnTo>
                <a:lnTo>
                  <a:pt x="186160" y="100673"/>
                </a:lnTo>
                <a:lnTo>
                  <a:pt x="178308" y="98679"/>
                </a:lnTo>
                <a:lnTo>
                  <a:pt x="178181" y="79756"/>
                </a:lnTo>
                <a:lnTo>
                  <a:pt x="175260" y="76835"/>
                </a:lnTo>
                <a:close/>
              </a:path>
              <a:path w="325120" h="356235">
                <a:moveTo>
                  <a:pt x="225425" y="97536"/>
                </a:moveTo>
                <a:lnTo>
                  <a:pt x="221107" y="97536"/>
                </a:lnTo>
                <a:lnTo>
                  <a:pt x="218440" y="100203"/>
                </a:lnTo>
                <a:lnTo>
                  <a:pt x="207645" y="110871"/>
                </a:lnTo>
                <a:lnTo>
                  <a:pt x="238738" y="110871"/>
                </a:lnTo>
                <a:lnTo>
                  <a:pt x="227965" y="100203"/>
                </a:lnTo>
                <a:lnTo>
                  <a:pt x="225425" y="97536"/>
                </a:lnTo>
                <a:close/>
              </a:path>
              <a:path w="325120" h="356235">
                <a:moveTo>
                  <a:pt x="188028" y="40512"/>
                </a:moveTo>
                <a:lnTo>
                  <a:pt x="162306" y="40512"/>
                </a:lnTo>
                <a:lnTo>
                  <a:pt x="162306" y="56007"/>
                </a:lnTo>
                <a:lnTo>
                  <a:pt x="163957" y="56896"/>
                </a:lnTo>
                <a:lnTo>
                  <a:pt x="165354" y="56007"/>
                </a:lnTo>
                <a:lnTo>
                  <a:pt x="188028" y="40512"/>
                </a:lnTo>
                <a:close/>
              </a:path>
            </a:pathLst>
          </a:custGeom>
          <a:solidFill>
            <a:srgbClr val="F9F9F9"/>
          </a:solidFill>
        </p:spPr>
        <p:txBody>
          <a:bodyPr wrap="square" lIns="0" tIns="0" rIns="0" bIns="0" rtlCol="0"/>
          <a:lstStyle/>
          <a:p>
            <a:endParaRPr/>
          </a:p>
        </p:txBody>
      </p:sp>
      <p:sp>
        <p:nvSpPr>
          <p:cNvPr id="33" name="object 33"/>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63</a:t>
            </a:fld>
            <a:endParaRPr dirty="0"/>
          </a:p>
        </p:txBody>
      </p:sp>
      <p:sp>
        <p:nvSpPr>
          <p:cNvPr id="34" name="object 34"/>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799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422148"/>
            <a:ext cx="771525" cy="467995"/>
          </a:xfrm>
          <a:custGeom>
            <a:avLst/>
            <a:gdLst/>
            <a:ahLst/>
            <a:cxnLst/>
            <a:rect l="l" t="t" r="r" b="b"/>
            <a:pathLst>
              <a:path w="771525" h="467994">
                <a:moveTo>
                  <a:pt x="537210" y="0"/>
                </a:moveTo>
                <a:lnTo>
                  <a:pt x="0" y="0"/>
                </a:lnTo>
                <a:lnTo>
                  <a:pt x="0" y="467867"/>
                </a:lnTo>
                <a:lnTo>
                  <a:pt x="537210" y="467867"/>
                </a:lnTo>
                <a:lnTo>
                  <a:pt x="584355" y="463113"/>
                </a:lnTo>
                <a:lnTo>
                  <a:pt x="628267" y="449478"/>
                </a:lnTo>
                <a:lnTo>
                  <a:pt x="668004" y="427905"/>
                </a:lnTo>
                <a:lnTo>
                  <a:pt x="702625" y="399335"/>
                </a:lnTo>
                <a:lnTo>
                  <a:pt x="731191" y="364711"/>
                </a:lnTo>
                <a:lnTo>
                  <a:pt x="752760" y="324975"/>
                </a:lnTo>
                <a:lnTo>
                  <a:pt x="766391" y="281068"/>
                </a:lnTo>
                <a:lnTo>
                  <a:pt x="771144" y="233934"/>
                </a:lnTo>
                <a:lnTo>
                  <a:pt x="766391" y="186799"/>
                </a:lnTo>
                <a:lnTo>
                  <a:pt x="752760" y="142892"/>
                </a:lnTo>
                <a:lnTo>
                  <a:pt x="731191" y="103156"/>
                </a:lnTo>
                <a:lnTo>
                  <a:pt x="702625" y="68532"/>
                </a:lnTo>
                <a:lnTo>
                  <a:pt x="668004" y="39962"/>
                </a:lnTo>
                <a:lnTo>
                  <a:pt x="628267" y="18389"/>
                </a:lnTo>
                <a:lnTo>
                  <a:pt x="584355" y="4754"/>
                </a:lnTo>
                <a:lnTo>
                  <a:pt x="537210" y="0"/>
                </a:lnTo>
                <a:close/>
              </a:path>
            </a:pathLst>
          </a:custGeom>
          <a:solidFill>
            <a:srgbClr val="1D9ED2"/>
          </a:solidFill>
        </p:spPr>
        <p:txBody>
          <a:bodyPr wrap="square" lIns="0" tIns="0" rIns="0" bIns="0" rtlCol="0"/>
          <a:lstStyle/>
          <a:p>
            <a:endParaRPr/>
          </a:p>
        </p:txBody>
      </p:sp>
      <p:sp>
        <p:nvSpPr>
          <p:cNvPr id="4" name="object 4"/>
          <p:cNvSpPr/>
          <p:nvPr/>
        </p:nvSpPr>
        <p:spPr>
          <a:xfrm>
            <a:off x="0" y="422148"/>
            <a:ext cx="771525" cy="467995"/>
          </a:xfrm>
          <a:custGeom>
            <a:avLst/>
            <a:gdLst/>
            <a:ahLst/>
            <a:cxnLst/>
            <a:rect l="l" t="t" r="r" b="b"/>
            <a:pathLst>
              <a:path w="771525" h="467994">
                <a:moveTo>
                  <a:pt x="771144" y="233934"/>
                </a:moveTo>
                <a:lnTo>
                  <a:pt x="766391" y="281068"/>
                </a:lnTo>
                <a:lnTo>
                  <a:pt x="752760" y="324975"/>
                </a:lnTo>
                <a:lnTo>
                  <a:pt x="731191" y="364711"/>
                </a:lnTo>
                <a:lnTo>
                  <a:pt x="702625" y="399335"/>
                </a:lnTo>
                <a:lnTo>
                  <a:pt x="668004" y="427905"/>
                </a:lnTo>
                <a:lnTo>
                  <a:pt x="628267" y="449478"/>
                </a:lnTo>
                <a:lnTo>
                  <a:pt x="584355" y="463113"/>
                </a:lnTo>
                <a:lnTo>
                  <a:pt x="537210" y="467867"/>
                </a:lnTo>
                <a:lnTo>
                  <a:pt x="0" y="467867"/>
                </a:lnTo>
                <a:lnTo>
                  <a:pt x="0" y="0"/>
                </a:lnTo>
                <a:lnTo>
                  <a:pt x="537210" y="0"/>
                </a:lnTo>
                <a:lnTo>
                  <a:pt x="584355" y="4754"/>
                </a:lnTo>
                <a:lnTo>
                  <a:pt x="628267" y="18389"/>
                </a:lnTo>
                <a:lnTo>
                  <a:pt x="668004" y="39962"/>
                </a:lnTo>
                <a:lnTo>
                  <a:pt x="702625" y="68532"/>
                </a:lnTo>
                <a:lnTo>
                  <a:pt x="731191" y="103156"/>
                </a:lnTo>
                <a:lnTo>
                  <a:pt x="752760" y="142892"/>
                </a:lnTo>
                <a:lnTo>
                  <a:pt x="766391" y="186799"/>
                </a:lnTo>
                <a:lnTo>
                  <a:pt x="771144" y="233934"/>
                </a:lnTo>
                <a:close/>
              </a:path>
            </a:pathLst>
          </a:custGeom>
          <a:ln w="12192">
            <a:solidFill>
              <a:srgbClr val="1D9ED2"/>
            </a:solidFill>
          </a:ln>
        </p:spPr>
        <p:txBody>
          <a:bodyPr wrap="square" lIns="0" tIns="0" rIns="0" bIns="0" rtlCol="0"/>
          <a:lstStyle/>
          <a:p>
            <a:endParaRPr/>
          </a:p>
        </p:txBody>
      </p:sp>
      <p:sp>
        <p:nvSpPr>
          <p:cNvPr id="5" name="object 5"/>
          <p:cNvSpPr/>
          <p:nvPr/>
        </p:nvSpPr>
        <p:spPr>
          <a:xfrm>
            <a:off x="11640311" y="6144767"/>
            <a:ext cx="551815" cy="462280"/>
          </a:xfrm>
          <a:custGeom>
            <a:avLst/>
            <a:gdLst/>
            <a:ahLst/>
            <a:cxnLst/>
            <a:rect l="l" t="t" r="r" b="b"/>
            <a:pathLst>
              <a:path w="551815" h="462279">
                <a:moveTo>
                  <a:pt x="320802" y="0"/>
                </a:moveTo>
                <a:lnTo>
                  <a:pt x="230886" y="0"/>
                </a:lnTo>
                <a:lnTo>
                  <a:pt x="184356" y="4690"/>
                </a:lnTo>
                <a:lnTo>
                  <a:pt x="141017" y="18143"/>
                </a:lnTo>
                <a:lnTo>
                  <a:pt x="101798" y="39430"/>
                </a:lnTo>
                <a:lnTo>
                  <a:pt x="67627" y="67622"/>
                </a:lnTo>
                <a:lnTo>
                  <a:pt x="39433" y="101792"/>
                </a:lnTo>
                <a:lnTo>
                  <a:pt x="18145" y="141012"/>
                </a:lnTo>
                <a:lnTo>
                  <a:pt x="4691" y="184352"/>
                </a:lnTo>
                <a:lnTo>
                  <a:pt x="0" y="230885"/>
                </a:lnTo>
                <a:lnTo>
                  <a:pt x="4691" y="277415"/>
                </a:lnTo>
                <a:lnTo>
                  <a:pt x="18145" y="320754"/>
                </a:lnTo>
                <a:lnTo>
                  <a:pt x="39433" y="359973"/>
                </a:lnTo>
                <a:lnTo>
                  <a:pt x="67627" y="394144"/>
                </a:lnTo>
                <a:lnTo>
                  <a:pt x="101798" y="422338"/>
                </a:lnTo>
                <a:lnTo>
                  <a:pt x="141017" y="443626"/>
                </a:lnTo>
                <a:lnTo>
                  <a:pt x="184356" y="457080"/>
                </a:lnTo>
                <a:lnTo>
                  <a:pt x="230886" y="461771"/>
                </a:lnTo>
                <a:lnTo>
                  <a:pt x="320802" y="461771"/>
                </a:lnTo>
                <a:lnTo>
                  <a:pt x="367331" y="457080"/>
                </a:lnTo>
                <a:lnTo>
                  <a:pt x="410670" y="443626"/>
                </a:lnTo>
                <a:lnTo>
                  <a:pt x="449889" y="422338"/>
                </a:lnTo>
                <a:lnTo>
                  <a:pt x="484060" y="394144"/>
                </a:lnTo>
                <a:lnTo>
                  <a:pt x="512254" y="359973"/>
                </a:lnTo>
                <a:lnTo>
                  <a:pt x="533542" y="320754"/>
                </a:lnTo>
                <a:lnTo>
                  <a:pt x="546996" y="277415"/>
                </a:lnTo>
                <a:lnTo>
                  <a:pt x="551688" y="230885"/>
                </a:lnTo>
                <a:lnTo>
                  <a:pt x="546996" y="184352"/>
                </a:lnTo>
                <a:lnTo>
                  <a:pt x="533542" y="141012"/>
                </a:lnTo>
                <a:lnTo>
                  <a:pt x="512254" y="101792"/>
                </a:lnTo>
                <a:lnTo>
                  <a:pt x="484060" y="67622"/>
                </a:lnTo>
                <a:lnTo>
                  <a:pt x="449889" y="39430"/>
                </a:lnTo>
                <a:lnTo>
                  <a:pt x="410670" y="18143"/>
                </a:lnTo>
                <a:lnTo>
                  <a:pt x="367331" y="4690"/>
                </a:lnTo>
                <a:lnTo>
                  <a:pt x="320802" y="0"/>
                </a:lnTo>
                <a:close/>
              </a:path>
            </a:pathLst>
          </a:custGeom>
          <a:solidFill>
            <a:srgbClr val="1D9ED2"/>
          </a:solidFill>
        </p:spPr>
        <p:txBody>
          <a:bodyPr wrap="square" lIns="0" tIns="0" rIns="0" bIns="0" rtlCol="0"/>
          <a:lstStyle/>
          <a:p>
            <a:endParaRPr/>
          </a:p>
        </p:txBody>
      </p:sp>
      <p:sp>
        <p:nvSpPr>
          <p:cNvPr id="6" name="object 6"/>
          <p:cNvSpPr/>
          <p:nvPr/>
        </p:nvSpPr>
        <p:spPr>
          <a:xfrm>
            <a:off x="11856719" y="6144767"/>
            <a:ext cx="334010" cy="462280"/>
          </a:xfrm>
          <a:custGeom>
            <a:avLst/>
            <a:gdLst/>
            <a:ahLst/>
            <a:cxnLst/>
            <a:rect l="l" t="t" r="r" b="b"/>
            <a:pathLst>
              <a:path w="334009" h="462279">
                <a:moveTo>
                  <a:pt x="0" y="461771"/>
                </a:moveTo>
                <a:lnTo>
                  <a:pt x="333755" y="461771"/>
                </a:lnTo>
                <a:lnTo>
                  <a:pt x="333755" y="0"/>
                </a:lnTo>
                <a:lnTo>
                  <a:pt x="0" y="0"/>
                </a:lnTo>
                <a:lnTo>
                  <a:pt x="0" y="461771"/>
                </a:lnTo>
                <a:close/>
              </a:path>
            </a:pathLst>
          </a:custGeom>
          <a:solidFill>
            <a:srgbClr val="1D9ED2"/>
          </a:solidFill>
        </p:spPr>
        <p:txBody>
          <a:bodyPr wrap="square" lIns="0" tIns="0" rIns="0" bIns="0" rtlCol="0"/>
          <a:lstStyle/>
          <a:p>
            <a:endParaRPr/>
          </a:p>
        </p:txBody>
      </p:sp>
      <p:sp>
        <p:nvSpPr>
          <p:cNvPr id="7" name="object 7"/>
          <p:cNvSpPr/>
          <p:nvPr/>
        </p:nvSpPr>
        <p:spPr>
          <a:xfrm>
            <a:off x="51815" y="513587"/>
            <a:ext cx="588264" cy="294132"/>
          </a:xfrm>
          <a:prstGeom prst="rect">
            <a:avLst/>
          </a:prstGeom>
          <a:blipFill>
            <a:blip r:embed="rId3"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2232786" y="2749041"/>
            <a:ext cx="7746365" cy="621665"/>
          </a:xfrm>
          <a:prstGeom prst="rect">
            <a:avLst/>
          </a:prstGeom>
        </p:spPr>
        <p:txBody>
          <a:bodyPr vert="horz" wrap="square" lIns="0" tIns="0" rIns="0" bIns="0" rtlCol="0">
            <a:spAutoFit/>
          </a:bodyPr>
          <a:lstStyle/>
          <a:p>
            <a:pPr marL="12700">
              <a:lnSpc>
                <a:spcPct val="100000"/>
              </a:lnSpc>
            </a:pPr>
            <a:r>
              <a:rPr sz="4000" spc="295" dirty="0"/>
              <a:t>应用篇</a:t>
            </a:r>
            <a:r>
              <a:rPr sz="4000" spc="300" dirty="0"/>
              <a:t>—</a:t>
            </a:r>
            <a:r>
              <a:rPr sz="4000" spc="295" dirty="0"/>
              <a:t>—立足实体，去伪存真</a:t>
            </a:r>
            <a:endParaRPr sz="4000"/>
          </a:p>
        </p:txBody>
      </p:sp>
      <p:sp>
        <p:nvSpPr>
          <p:cNvPr id="9" name="object 9"/>
          <p:cNvSpPr txBox="1"/>
          <p:nvPr/>
        </p:nvSpPr>
        <p:spPr>
          <a:xfrm>
            <a:off x="11838558" y="6297010"/>
            <a:ext cx="205740" cy="177800"/>
          </a:xfrm>
          <a:prstGeom prst="rect">
            <a:avLst/>
          </a:prstGeom>
        </p:spPr>
        <p:txBody>
          <a:bodyPr vert="horz" wrap="square" lIns="0" tIns="0" rIns="0" bIns="0" rtlCol="0">
            <a:spAutoFit/>
          </a:bodyPr>
          <a:lstStyle/>
          <a:p>
            <a:pPr marL="12700">
              <a:lnSpc>
                <a:spcPts val="1300"/>
              </a:lnSpc>
            </a:pPr>
            <a:r>
              <a:rPr sz="1200" dirty="0">
                <a:solidFill>
                  <a:srgbClr val="F9F9F9"/>
                </a:solidFill>
                <a:latin typeface="微软雅黑"/>
                <a:cs typeface="微软雅黑"/>
              </a:rPr>
              <a:t>64</a:t>
            </a:r>
            <a:endParaRPr sz="1200">
              <a:latin typeface="微软雅黑"/>
              <a:cs typeface="微软雅黑"/>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dirty="0"/>
              <a:t>应用篇——立足实体，去伪存真</a:t>
            </a:r>
          </a:p>
        </p:txBody>
      </p:sp>
      <p:sp>
        <p:nvSpPr>
          <p:cNvPr id="4" name="object 4"/>
          <p:cNvSpPr txBox="1"/>
          <p:nvPr/>
        </p:nvSpPr>
        <p:spPr>
          <a:xfrm>
            <a:off x="4398009" y="1663827"/>
            <a:ext cx="1040765" cy="317500"/>
          </a:xfrm>
          <a:prstGeom prst="rect">
            <a:avLst/>
          </a:prstGeom>
        </p:spPr>
        <p:txBody>
          <a:bodyPr vert="horz" wrap="square" lIns="0" tIns="0" rIns="0" bIns="0" rtlCol="0">
            <a:spAutoFit/>
          </a:bodyPr>
          <a:lstStyle/>
          <a:p>
            <a:pPr marL="12700">
              <a:lnSpc>
                <a:spcPct val="100000"/>
              </a:lnSpc>
            </a:pPr>
            <a:r>
              <a:rPr sz="2000" spc="10" dirty="0">
                <a:solidFill>
                  <a:srgbClr val="7E8793"/>
                </a:solidFill>
                <a:latin typeface="微软雅黑"/>
                <a:cs typeface="微软雅黑"/>
              </a:rPr>
              <a:t>本章</a:t>
            </a:r>
            <a:r>
              <a:rPr sz="2000" spc="-25" dirty="0">
                <a:solidFill>
                  <a:srgbClr val="7E8793"/>
                </a:solidFill>
                <a:latin typeface="微软雅黑"/>
                <a:cs typeface="微软雅黑"/>
              </a:rPr>
              <a:t>要点</a:t>
            </a:r>
            <a:endParaRPr sz="2000">
              <a:latin typeface="微软雅黑"/>
              <a:cs typeface="微软雅黑"/>
            </a:endParaRPr>
          </a:p>
        </p:txBody>
      </p:sp>
      <p:sp>
        <p:nvSpPr>
          <p:cNvPr id="5" name="object 5"/>
          <p:cNvSpPr/>
          <p:nvPr/>
        </p:nvSpPr>
        <p:spPr>
          <a:xfrm>
            <a:off x="4269485" y="5644134"/>
            <a:ext cx="1664335" cy="0"/>
          </a:xfrm>
          <a:custGeom>
            <a:avLst/>
            <a:gdLst/>
            <a:ahLst/>
            <a:cxnLst/>
            <a:rect l="l" t="t" r="r" b="b"/>
            <a:pathLst>
              <a:path w="1664335">
                <a:moveTo>
                  <a:pt x="0" y="0"/>
                </a:moveTo>
                <a:lnTo>
                  <a:pt x="1663827" y="0"/>
                </a:lnTo>
              </a:path>
            </a:pathLst>
          </a:custGeom>
          <a:ln w="38100">
            <a:solidFill>
              <a:srgbClr val="F68B21"/>
            </a:solidFill>
          </a:ln>
        </p:spPr>
        <p:txBody>
          <a:bodyPr wrap="square" lIns="0" tIns="0" rIns="0" bIns="0" rtlCol="0"/>
          <a:lstStyle/>
          <a:p>
            <a:endParaRPr/>
          </a:p>
        </p:txBody>
      </p:sp>
      <p:sp>
        <p:nvSpPr>
          <p:cNvPr id="6" name="object 6"/>
          <p:cNvSpPr txBox="1"/>
          <p:nvPr/>
        </p:nvSpPr>
        <p:spPr>
          <a:xfrm>
            <a:off x="4274311" y="5723229"/>
            <a:ext cx="1492250" cy="561340"/>
          </a:xfrm>
          <a:prstGeom prst="rect">
            <a:avLst/>
          </a:prstGeom>
        </p:spPr>
        <p:txBody>
          <a:bodyPr vert="horz" wrap="square" lIns="0" tIns="0" rIns="0" bIns="0" rtlCol="0">
            <a:spAutoFit/>
          </a:bodyPr>
          <a:lstStyle/>
          <a:p>
            <a:pPr marL="12700" marR="5080" algn="ctr">
              <a:lnSpc>
                <a:spcPct val="100000"/>
              </a:lnSpc>
            </a:pPr>
            <a:r>
              <a:rPr sz="1200" spc="90" dirty="0">
                <a:solidFill>
                  <a:srgbClr val="585858"/>
                </a:solidFill>
                <a:latin typeface="微软雅黑"/>
                <a:cs typeface="微软雅黑"/>
              </a:rPr>
              <a:t>公益行业区块</a:t>
            </a:r>
            <a:r>
              <a:rPr sz="1200" spc="80" dirty="0">
                <a:solidFill>
                  <a:srgbClr val="585858"/>
                </a:solidFill>
                <a:latin typeface="微软雅黑"/>
                <a:cs typeface="微软雅黑"/>
              </a:rPr>
              <a:t>链</a:t>
            </a:r>
            <a:r>
              <a:rPr sz="1200" spc="90" dirty="0">
                <a:solidFill>
                  <a:srgbClr val="585858"/>
                </a:solidFill>
                <a:latin typeface="微软雅黑"/>
                <a:cs typeface="微软雅黑"/>
              </a:rPr>
              <a:t>主</a:t>
            </a:r>
            <a:r>
              <a:rPr sz="1200" dirty="0">
                <a:solidFill>
                  <a:srgbClr val="585858"/>
                </a:solidFill>
                <a:latin typeface="微软雅黑"/>
                <a:cs typeface="微软雅黑"/>
              </a:rPr>
              <a:t>要  </a:t>
            </a:r>
            <a:r>
              <a:rPr sz="1200" spc="90" dirty="0">
                <a:solidFill>
                  <a:srgbClr val="585858"/>
                </a:solidFill>
                <a:latin typeface="微软雅黑"/>
                <a:cs typeface="微软雅黑"/>
              </a:rPr>
              <a:t>应用于追踪善</a:t>
            </a:r>
            <a:r>
              <a:rPr sz="1200" spc="80" dirty="0">
                <a:solidFill>
                  <a:srgbClr val="585858"/>
                </a:solidFill>
                <a:latin typeface="微软雅黑"/>
                <a:cs typeface="微软雅黑"/>
              </a:rPr>
              <a:t>款</a:t>
            </a:r>
            <a:r>
              <a:rPr sz="1200" spc="90" dirty="0">
                <a:solidFill>
                  <a:srgbClr val="585858"/>
                </a:solidFill>
                <a:latin typeface="微软雅黑"/>
                <a:cs typeface="微软雅黑"/>
              </a:rPr>
              <a:t>、</a:t>
            </a:r>
            <a:r>
              <a:rPr sz="1200" dirty="0">
                <a:solidFill>
                  <a:srgbClr val="585858"/>
                </a:solidFill>
                <a:latin typeface="微软雅黑"/>
                <a:cs typeface="微软雅黑"/>
              </a:rPr>
              <a:t>公  </a:t>
            </a:r>
            <a:r>
              <a:rPr sz="1200" spc="95" dirty="0">
                <a:solidFill>
                  <a:srgbClr val="585858"/>
                </a:solidFill>
                <a:latin typeface="微软雅黑"/>
                <a:cs typeface="微软雅黑"/>
              </a:rPr>
              <a:t>益寻人</a:t>
            </a:r>
            <a:endParaRPr sz="1200">
              <a:latin typeface="微软雅黑"/>
              <a:cs typeface="微软雅黑"/>
            </a:endParaRPr>
          </a:p>
        </p:txBody>
      </p:sp>
      <p:sp>
        <p:nvSpPr>
          <p:cNvPr id="7" name="object 7"/>
          <p:cNvSpPr/>
          <p:nvPr/>
        </p:nvSpPr>
        <p:spPr>
          <a:xfrm>
            <a:off x="6092190" y="5644134"/>
            <a:ext cx="1662430" cy="0"/>
          </a:xfrm>
          <a:custGeom>
            <a:avLst/>
            <a:gdLst/>
            <a:ahLst/>
            <a:cxnLst/>
            <a:rect l="l" t="t" r="r" b="b"/>
            <a:pathLst>
              <a:path w="1662429">
                <a:moveTo>
                  <a:pt x="0" y="0"/>
                </a:moveTo>
                <a:lnTo>
                  <a:pt x="1662303" y="0"/>
                </a:lnTo>
              </a:path>
            </a:pathLst>
          </a:custGeom>
          <a:ln w="38100">
            <a:solidFill>
              <a:srgbClr val="F68B21"/>
            </a:solidFill>
          </a:ln>
        </p:spPr>
        <p:txBody>
          <a:bodyPr wrap="square" lIns="0" tIns="0" rIns="0" bIns="0" rtlCol="0"/>
          <a:lstStyle/>
          <a:p>
            <a:endParaRPr/>
          </a:p>
        </p:txBody>
      </p:sp>
      <p:sp>
        <p:nvSpPr>
          <p:cNvPr id="8" name="object 8"/>
          <p:cNvSpPr txBox="1"/>
          <p:nvPr/>
        </p:nvSpPr>
        <p:spPr>
          <a:xfrm>
            <a:off x="6085459" y="5710366"/>
            <a:ext cx="1534160" cy="595630"/>
          </a:xfrm>
          <a:prstGeom prst="rect">
            <a:avLst/>
          </a:prstGeom>
        </p:spPr>
        <p:txBody>
          <a:bodyPr vert="horz" wrap="square" lIns="0" tIns="0" rIns="0" bIns="0" rtlCol="0">
            <a:spAutoFit/>
          </a:bodyPr>
          <a:lstStyle/>
          <a:p>
            <a:pPr marL="12700" marR="5080" indent="-1905" algn="ctr">
              <a:lnSpc>
                <a:spcPct val="106200"/>
              </a:lnSpc>
            </a:pPr>
            <a:r>
              <a:rPr sz="1200" spc="-15" dirty="0">
                <a:solidFill>
                  <a:srgbClr val="585858"/>
                </a:solidFill>
                <a:latin typeface="微软雅黑"/>
                <a:cs typeface="微软雅黑"/>
              </a:rPr>
              <a:t>区块链</a:t>
            </a:r>
            <a:r>
              <a:rPr sz="1200" spc="-15" dirty="0">
                <a:solidFill>
                  <a:srgbClr val="585858"/>
                </a:solidFill>
                <a:latin typeface="PMingLiU-ExtB"/>
                <a:cs typeface="PMingLiU-ExtB"/>
              </a:rPr>
              <a:t>+</a:t>
            </a:r>
            <a:r>
              <a:rPr sz="1200" spc="-15" dirty="0">
                <a:solidFill>
                  <a:srgbClr val="585858"/>
                </a:solidFill>
                <a:latin typeface="微软雅黑"/>
                <a:cs typeface="微软雅黑"/>
              </a:rPr>
              <a:t>物联网商业落  地能力更强，市场价值  更大</a:t>
            </a:r>
            <a:endParaRPr sz="1200">
              <a:latin typeface="微软雅黑"/>
              <a:cs typeface="微软雅黑"/>
            </a:endParaRPr>
          </a:p>
        </p:txBody>
      </p:sp>
      <p:sp>
        <p:nvSpPr>
          <p:cNvPr id="9" name="object 9"/>
          <p:cNvSpPr/>
          <p:nvPr/>
        </p:nvSpPr>
        <p:spPr>
          <a:xfrm>
            <a:off x="4243578" y="3437382"/>
            <a:ext cx="1664335" cy="0"/>
          </a:xfrm>
          <a:custGeom>
            <a:avLst/>
            <a:gdLst/>
            <a:ahLst/>
            <a:cxnLst/>
            <a:rect l="l" t="t" r="r" b="b"/>
            <a:pathLst>
              <a:path w="1664335">
                <a:moveTo>
                  <a:pt x="0" y="0"/>
                </a:moveTo>
                <a:lnTo>
                  <a:pt x="1663827" y="0"/>
                </a:lnTo>
              </a:path>
            </a:pathLst>
          </a:custGeom>
          <a:ln w="38100">
            <a:solidFill>
              <a:srgbClr val="F68B21"/>
            </a:solidFill>
          </a:ln>
        </p:spPr>
        <p:txBody>
          <a:bodyPr wrap="square" lIns="0" tIns="0" rIns="0" bIns="0" rtlCol="0"/>
          <a:lstStyle/>
          <a:p>
            <a:endParaRPr/>
          </a:p>
        </p:txBody>
      </p:sp>
      <p:sp>
        <p:nvSpPr>
          <p:cNvPr id="10" name="object 10"/>
          <p:cNvSpPr txBox="1"/>
          <p:nvPr/>
        </p:nvSpPr>
        <p:spPr>
          <a:xfrm>
            <a:off x="4250816" y="3503528"/>
            <a:ext cx="1654810" cy="596265"/>
          </a:xfrm>
          <a:prstGeom prst="rect">
            <a:avLst/>
          </a:prstGeom>
        </p:spPr>
        <p:txBody>
          <a:bodyPr vert="horz" wrap="square" lIns="0" tIns="0" rIns="0" bIns="0" rtlCol="0">
            <a:spAutoFit/>
          </a:bodyPr>
          <a:lstStyle/>
          <a:p>
            <a:pPr marL="12700" marR="5080" algn="just">
              <a:lnSpc>
                <a:spcPct val="106400"/>
              </a:lnSpc>
            </a:pPr>
            <a:r>
              <a:rPr sz="1200" spc="90" dirty="0">
                <a:solidFill>
                  <a:srgbClr val="585858"/>
                </a:solidFill>
                <a:latin typeface="微软雅黑"/>
                <a:cs typeface="微软雅黑"/>
              </a:rPr>
              <a:t>金融行业区块</a:t>
            </a:r>
            <a:r>
              <a:rPr sz="1200" spc="80" dirty="0">
                <a:solidFill>
                  <a:srgbClr val="585858"/>
                </a:solidFill>
                <a:latin typeface="微软雅黑"/>
                <a:cs typeface="微软雅黑"/>
              </a:rPr>
              <a:t>链</a:t>
            </a:r>
            <a:r>
              <a:rPr sz="1200" spc="90" dirty="0">
                <a:solidFill>
                  <a:srgbClr val="585858"/>
                </a:solidFill>
                <a:latin typeface="微软雅黑"/>
                <a:cs typeface="微软雅黑"/>
              </a:rPr>
              <a:t>的</a:t>
            </a:r>
            <a:r>
              <a:rPr sz="1200" spc="80" dirty="0">
                <a:solidFill>
                  <a:srgbClr val="585858"/>
                </a:solidFill>
                <a:latin typeface="微软雅黑"/>
                <a:cs typeface="微软雅黑"/>
              </a:rPr>
              <a:t>应</a:t>
            </a:r>
            <a:r>
              <a:rPr sz="1200" dirty="0">
                <a:solidFill>
                  <a:srgbClr val="585858"/>
                </a:solidFill>
                <a:latin typeface="微软雅黑"/>
                <a:cs typeface="微软雅黑"/>
              </a:rPr>
              <a:t>用  </a:t>
            </a:r>
            <a:r>
              <a:rPr sz="1200" spc="90" dirty="0">
                <a:solidFill>
                  <a:srgbClr val="585858"/>
                </a:solidFill>
                <a:latin typeface="微软雅黑"/>
                <a:cs typeface="微软雅黑"/>
              </a:rPr>
              <a:t>主要集中在数</a:t>
            </a:r>
            <a:r>
              <a:rPr sz="1200" spc="80" dirty="0">
                <a:solidFill>
                  <a:srgbClr val="585858"/>
                </a:solidFill>
                <a:latin typeface="微软雅黑"/>
                <a:cs typeface="微软雅黑"/>
              </a:rPr>
              <a:t>字</a:t>
            </a:r>
            <a:r>
              <a:rPr sz="1200" spc="90" dirty="0">
                <a:solidFill>
                  <a:srgbClr val="585858"/>
                </a:solidFill>
                <a:latin typeface="微软雅黑"/>
                <a:cs typeface="微软雅黑"/>
              </a:rPr>
              <a:t>货</a:t>
            </a:r>
            <a:r>
              <a:rPr sz="1200" spc="80" dirty="0">
                <a:solidFill>
                  <a:srgbClr val="585858"/>
                </a:solidFill>
                <a:latin typeface="微软雅黑"/>
                <a:cs typeface="微软雅黑"/>
              </a:rPr>
              <a:t>币</a:t>
            </a:r>
            <a:r>
              <a:rPr sz="1200" dirty="0">
                <a:solidFill>
                  <a:srgbClr val="585858"/>
                </a:solidFill>
                <a:latin typeface="微软雅黑"/>
                <a:cs typeface="微软雅黑"/>
              </a:rPr>
              <a:t>、  </a:t>
            </a:r>
            <a:r>
              <a:rPr sz="1200" spc="90" dirty="0">
                <a:solidFill>
                  <a:srgbClr val="585858"/>
                </a:solidFill>
                <a:latin typeface="微软雅黑"/>
                <a:cs typeface="微软雅黑"/>
              </a:rPr>
              <a:t>供应链金融和</a:t>
            </a:r>
            <a:r>
              <a:rPr sz="1200" spc="80" dirty="0">
                <a:solidFill>
                  <a:srgbClr val="585858"/>
                </a:solidFill>
                <a:latin typeface="微软雅黑"/>
                <a:cs typeface="微软雅黑"/>
              </a:rPr>
              <a:t>跨</a:t>
            </a:r>
            <a:r>
              <a:rPr sz="1200" spc="90" dirty="0">
                <a:solidFill>
                  <a:srgbClr val="585858"/>
                </a:solidFill>
                <a:latin typeface="微软雅黑"/>
                <a:cs typeface="微软雅黑"/>
              </a:rPr>
              <a:t>境</a:t>
            </a:r>
            <a:r>
              <a:rPr sz="1200" spc="80" dirty="0">
                <a:solidFill>
                  <a:srgbClr val="585858"/>
                </a:solidFill>
                <a:latin typeface="微软雅黑"/>
                <a:cs typeface="微软雅黑"/>
              </a:rPr>
              <a:t>支</a:t>
            </a:r>
            <a:r>
              <a:rPr sz="1200" dirty="0">
                <a:solidFill>
                  <a:srgbClr val="585858"/>
                </a:solidFill>
                <a:latin typeface="微软雅黑"/>
                <a:cs typeface="微软雅黑"/>
              </a:rPr>
              <a:t>付</a:t>
            </a:r>
            <a:endParaRPr sz="1200">
              <a:latin typeface="微软雅黑"/>
              <a:cs typeface="微软雅黑"/>
            </a:endParaRPr>
          </a:p>
        </p:txBody>
      </p:sp>
      <p:sp>
        <p:nvSpPr>
          <p:cNvPr id="11" name="object 11"/>
          <p:cNvSpPr/>
          <p:nvPr/>
        </p:nvSpPr>
        <p:spPr>
          <a:xfrm>
            <a:off x="6064758" y="3437382"/>
            <a:ext cx="1664335" cy="0"/>
          </a:xfrm>
          <a:custGeom>
            <a:avLst/>
            <a:gdLst/>
            <a:ahLst/>
            <a:cxnLst/>
            <a:rect l="l" t="t" r="r" b="b"/>
            <a:pathLst>
              <a:path w="1664334">
                <a:moveTo>
                  <a:pt x="0" y="0"/>
                </a:moveTo>
                <a:lnTo>
                  <a:pt x="1663826" y="0"/>
                </a:lnTo>
              </a:path>
            </a:pathLst>
          </a:custGeom>
          <a:ln w="38100">
            <a:solidFill>
              <a:srgbClr val="F68B21"/>
            </a:solidFill>
          </a:ln>
        </p:spPr>
        <p:txBody>
          <a:bodyPr wrap="square" lIns="0" tIns="0" rIns="0" bIns="0" rtlCol="0"/>
          <a:lstStyle/>
          <a:p>
            <a:endParaRPr/>
          </a:p>
        </p:txBody>
      </p:sp>
      <p:sp>
        <p:nvSpPr>
          <p:cNvPr id="12" name="object 12"/>
          <p:cNvSpPr txBox="1"/>
          <p:nvPr/>
        </p:nvSpPr>
        <p:spPr>
          <a:xfrm>
            <a:off x="6072378" y="3503528"/>
            <a:ext cx="1654810" cy="596265"/>
          </a:xfrm>
          <a:prstGeom prst="rect">
            <a:avLst/>
          </a:prstGeom>
        </p:spPr>
        <p:txBody>
          <a:bodyPr vert="horz" wrap="square" lIns="0" tIns="0" rIns="0" bIns="0" rtlCol="0">
            <a:spAutoFit/>
          </a:bodyPr>
          <a:lstStyle/>
          <a:p>
            <a:pPr marL="12065" marR="5080" algn="ctr">
              <a:lnSpc>
                <a:spcPct val="106400"/>
              </a:lnSpc>
            </a:pPr>
            <a:r>
              <a:rPr sz="1200" spc="90" dirty="0">
                <a:solidFill>
                  <a:srgbClr val="585858"/>
                </a:solidFill>
                <a:latin typeface="微软雅黑"/>
                <a:cs typeface="微软雅黑"/>
              </a:rPr>
              <a:t>娱乐行业区块</a:t>
            </a:r>
            <a:r>
              <a:rPr sz="1200" spc="80" dirty="0">
                <a:solidFill>
                  <a:srgbClr val="585858"/>
                </a:solidFill>
                <a:latin typeface="微软雅黑"/>
                <a:cs typeface="微软雅黑"/>
              </a:rPr>
              <a:t>链</a:t>
            </a:r>
            <a:r>
              <a:rPr sz="1200" spc="90" dirty="0">
                <a:solidFill>
                  <a:srgbClr val="585858"/>
                </a:solidFill>
                <a:latin typeface="微软雅黑"/>
                <a:cs typeface="微软雅黑"/>
              </a:rPr>
              <a:t>的</a:t>
            </a:r>
            <a:r>
              <a:rPr sz="1200" spc="80" dirty="0">
                <a:solidFill>
                  <a:srgbClr val="585858"/>
                </a:solidFill>
                <a:latin typeface="微软雅黑"/>
                <a:cs typeface="微软雅黑"/>
              </a:rPr>
              <a:t>应</a:t>
            </a:r>
            <a:r>
              <a:rPr sz="1200" dirty="0">
                <a:solidFill>
                  <a:srgbClr val="585858"/>
                </a:solidFill>
                <a:latin typeface="微软雅黑"/>
                <a:cs typeface="微软雅黑"/>
              </a:rPr>
              <a:t>用  </a:t>
            </a:r>
            <a:r>
              <a:rPr sz="1200" spc="90" dirty="0">
                <a:solidFill>
                  <a:srgbClr val="585858"/>
                </a:solidFill>
                <a:latin typeface="微软雅黑"/>
                <a:cs typeface="微软雅黑"/>
              </a:rPr>
              <a:t>主要集中在区</a:t>
            </a:r>
            <a:r>
              <a:rPr sz="1200" spc="80" dirty="0">
                <a:solidFill>
                  <a:srgbClr val="585858"/>
                </a:solidFill>
                <a:latin typeface="微软雅黑"/>
                <a:cs typeface="微软雅黑"/>
              </a:rPr>
              <a:t>块</a:t>
            </a:r>
            <a:r>
              <a:rPr sz="1200" spc="90" dirty="0">
                <a:solidFill>
                  <a:srgbClr val="585858"/>
                </a:solidFill>
                <a:latin typeface="微软雅黑"/>
                <a:cs typeface="微软雅黑"/>
              </a:rPr>
              <a:t>链</a:t>
            </a:r>
            <a:r>
              <a:rPr sz="1200" spc="80" dirty="0">
                <a:solidFill>
                  <a:srgbClr val="585858"/>
                </a:solidFill>
                <a:latin typeface="微软雅黑"/>
                <a:cs typeface="微软雅黑"/>
              </a:rPr>
              <a:t>游</a:t>
            </a:r>
            <a:r>
              <a:rPr sz="1200" dirty="0">
                <a:solidFill>
                  <a:srgbClr val="585858"/>
                </a:solidFill>
                <a:latin typeface="微软雅黑"/>
                <a:cs typeface="微软雅黑"/>
              </a:rPr>
              <a:t>戏  </a:t>
            </a:r>
            <a:r>
              <a:rPr sz="1200" spc="95" dirty="0">
                <a:solidFill>
                  <a:srgbClr val="585858"/>
                </a:solidFill>
                <a:latin typeface="微软雅黑"/>
                <a:cs typeface="微软雅黑"/>
              </a:rPr>
              <a:t>和区块链社交</a:t>
            </a:r>
            <a:endParaRPr sz="1200">
              <a:latin typeface="微软雅黑"/>
              <a:cs typeface="微软雅黑"/>
            </a:endParaRPr>
          </a:p>
        </p:txBody>
      </p:sp>
      <p:sp>
        <p:nvSpPr>
          <p:cNvPr id="13" name="object 13"/>
          <p:cNvSpPr/>
          <p:nvPr/>
        </p:nvSpPr>
        <p:spPr>
          <a:xfrm>
            <a:off x="7885938" y="3437382"/>
            <a:ext cx="1664335" cy="0"/>
          </a:xfrm>
          <a:custGeom>
            <a:avLst/>
            <a:gdLst/>
            <a:ahLst/>
            <a:cxnLst/>
            <a:rect l="l" t="t" r="r" b="b"/>
            <a:pathLst>
              <a:path w="1664334">
                <a:moveTo>
                  <a:pt x="0" y="0"/>
                </a:moveTo>
                <a:lnTo>
                  <a:pt x="1663827" y="0"/>
                </a:lnTo>
              </a:path>
            </a:pathLst>
          </a:custGeom>
          <a:ln w="38100">
            <a:solidFill>
              <a:srgbClr val="F68B21"/>
            </a:solidFill>
          </a:ln>
        </p:spPr>
        <p:txBody>
          <a:bodyPr wrap="square" lIns="0" tIns="0" rIns="0" bIns="0" rtlCol="0"/>
          <a:lstStyle/>
          <a:p>
            <a:endParaRPr/>
          </a:p>
        </p:txBody>
      </p:sp>
      <p:sp>
        <p:nvSpPr>
          <p:cNvPr id="14" name="object 14"/>
          <p:cNvSpPr txBox="1"/>
          <p:nvPr/>
        </p:nvSpPr>
        <p:spPr>
          <a:xfrm>
            <a:off x="7907781" y="3503528"/>
            <a:ext cx="1654810" cy="596265"/>
          </a:xfrm>
          <a:prstGeom prst="rect">
            <a:avLst/>
          </a:prstGeom>
        </p:spPr>
        <p:txBody>
          <a:bodyPr vert="horz" wrap="square" lIns="0" tIns="0" rIns="0" bIns="0" rtlCol="0">
            <a:spAutoFit/>
          </a:bodyPr>
          <a:lstStyle/>
          <a:p>
            <a:pPr marL="12065" marR="5080" algn="ctr">
              <a:lnSpc>
                <a:spcPct val="106400"/>
              </a:lnSpc>
            </a:pPr>
            <a:r>
              <a:rPr sz="1200" spc="90" dirty="0">
                <a:solidFill>
                  <a:srgbClr val="585858"/>
                </a:solidFill>
                <a:latin typeface="微软雅黑"/>
                <a:cs typeface="微软雅黑"/>
              </a:rPr>
              <a:t>法律行业区块</a:t>
            </a:r>
            <a:r>
              <a:rPr sz="1200" spc="80" dirty="0">
                <a:solidFill>
                  <a:srgbClr val="585858"/>
                </a:solidFill>
                <a:latin typeface="微软雅黑"/>
                <a:cs typeface="微软雅黑"/>
              </a:rPr>
              <a:t>链</a:t>
            </a:r>
            <a:r>
              <a:rPr sz="1200" spc="90" dirty="0">
                <a:solidFill>
                  <a:srgbClr val="585858"/>
                </a:solidFill>
                <a:latin typeface="微软雅黑"/>
                <a:cs typeface="微软雅黑"/>
              </a:rPr>
              <a:t>主</a:t>
            </a:r>
            <a:r>
              <a:rPr sz="1200" spc="80" dirty="0">
                <a:solidFill>
                  <a:srgbClr val="585858"/>
                </a:solidFill>
                <a:latin typeface="微软雅黑"/>
                <a:cs typeface="微软雅黑"/>
              </a:rPr>
              <a:t>要</a:t>
            </a:r>
            <a:r>
              <a:rPr sz="1200" dirty="0">
                <a:solidFill>
                  <a:srgbClr val="585858"/>
                </a:solidFill>
                <a:latin typeface="微软雅黑"/>
                <a:cs typeface="微软雅黑"/>
              </a:rPr>
              <a:t>应  </a:t>
            </a:r>
            <a:r>
              <a:rPr sz="1200" spc="90" dirty="0">
                <a:solidFill>
                  <a:srgbClr val="585858"/>
                </a:solidFill>
                <a:latin typeface="微软雅黑"/>
                <a:cs typeface="微软雅黑"/>
              </a:rPr>
              <a:t>用于版权保护</a:t>
            </a:r>
            <a:r>
              <a:rPr sz="1200" spc="80" dirty="0">
                <a:solidFill>
                  <a:srgbClr val="585858"/>
                </a:solidFill>
                <a:latin typeface="微软雅黑"/>
                <a:cs typeface="微软雅黑"/>
              </a:rPr>
              <a:t>，</a:t>
            </a:r>
            <a:r>
              <a:rPr sz="1200" spc="90" dirty="0">
                <a:solidFill>
                  <a:srgbClr val="585858"/>
                </a:solidFill>
                <a:latin typeface="微软雅黑"/>
                <a:cs typeface="微软雅黑"/>
              </a:rPr>
              <a:t>确</a:t>
            </a:r>
            <a:r>
              <a:rPr sz="1200" spc="80" dirty="0">
                <a:solidFill>
                  <a:srgbClr val="585858"/>
                </a:solidFill>
                <a:latin typeface="微软雅黑"/>
                <a:cs typeface="微软雅黑"/>
              </a:rPr>
              <a:t>权</a:t>
            </a:r>
            <a:r>
              <a:rPr sz="1200" dirty="0">
                <a:solidFill>
                  <a:srgbClr val="585858"/>
                </a:solidFill>
                <a:latin typeface="微软雅黑"/>
                <a:cs typeface="微软雅黑"/>
              </a:rPr>
              <a:t>、  </a:t>
            </a:r>
            <a:r>
              <a:rPr sz="1200" spc="95" dirty="0">
                <a:solidFill>
                  <a:srgbClr val="585858"/>
                </a:solidFill>
                <a:latin typeface="微软雅黑"/>
                <a:cs typeface="微软雅黑"/>
              </a:rPr>
              <a:t>用权和维权</a:t>
            </a:r>
            <a:endParaRPr sz="1200">
              <a:latin typeface="微软雅黑"/>
              <a:cs typeface="微软雅黑"/>
            </a:endParaRPr>
          </a:p>
        </p:txBody>
      </p:sp>
      <p:sp>
        <p:nvSpPr>
          <p:cNvPr id="15" name="object 15"/>
          <p:cNvSpPr/>
          <p:nvPr/>
        </p:nvSpPr>
        <p:spPr>
          <a:xfrm>
            <a:off x="9707118" y="3437382"/>
            <a:ext cx="1664335" cy="0"/>
          </a:xfrm>
          <a:custGeom>
            <a:avLst/>
            <a:gdLst/>
            <a:ahLst/>
            <a:cxnLst/>
            <a:rect l="l" t="t" r="r" b="b"/>
            <a:pathLst>
              <a:path w="1664334">
                <a:moveTo>
                  <a:pt x="0" y="0"/>
                </a:moveTo>
                <a:lnTo>
                  <a:pt x="1663827" y="0"/>
                </a:lnTo>
              </a:path>
            </a:pathLst>
          </a:custGeom>
          <a:ln w="38100">
            <a:solidFill>
              <a:srgbClr val="F68B21"/>
            </a:solidFill>
          </a:ln>
        </p:spPr>
        <p:txBody>
          <a:bodyPr wrap="square" lIns="0" tIns="0" rIns="0" bIns="0" rtlCol="0"/>
          <a:lstStyle/>
          <a:p>
            <a:endParaRPr/>
          </a:p>
        </p:txBody>
      </p:sp>
      <p:sp>
        <p:nvSpPr>
          <p:cNvPr id="16" name="object 16"/>
          <p:cNvSpPr txBox="1"/>
          <p:nvPr/>
        </p:nvSpPr>
        <p:spPr>
          <a:xfrm>
            <a:off x="9729343" y="3503528"/>
            <a:ext cx="1640839" cy="596265"/>
          </a:xfrm>
          <a:prstGeom prst="rect">
            <a:avLst/>
          </a:prstGeom>
        </p:spPr>
        <p:txBody>
          <a:bodyPr vert="horz" wrap="square" lIns="0" tIns="0" rIns="0" bIns="0" rtlCol="0">
            <a:spAutoFit/>
          </a:bodyPr>
          <a:lstStyle/>
          <a:p>
            <a:pPr marL="12700" marR="5080" algn="ctr">
              <a:lnSpc>
                <a:spcPct val="106400"/>
              </a:lnSpc>
            </a:pPr>
            <a:r>
              <a:rPr sz="1200" spc="70" dirty="0">
                <a:solidFill>
                  <a:srgbClr val="585858"/>
                </a:solidFill>
                <a:latin typeface="微软雅黑"/>
                <a:cs typeface="微软雅黑"/>
              </a:rPr>
              <a:t>溯源主要应用于食药畜  牧、知识产权、数字凭  证和供应链</a:t>
            </a:r>
            <a:endParaRPr sz="1200">
              <a:latin typeface="微软雅黑"/>
              <a:cs typeface="微软雅黑"/>
            </a:endParaRPr>
          </a:p>
        </p:txBody>
      </p:sp>
      <p:sp>
        <p:nvSpPr>
          <p:cNvPr id="17" name="object 17"/>
          <p:cNvSpPr/>
          <p:nvPr/>
        </p:nvSpPr>
        <p:spPr>
          <a:xfrm>
            <a:off x="4254246" y="1579625"/>
            <a:ext cx="7281545" cy="137160"/>
          </a:xfrm>
          <a:custGeom>
            <a:avLst/>
            <a:gdLst/>
            <a:ahLst/>
            <a:cxnLst/>
            <a:rect l="l" t="t" r="r" b="b"/>
            <a:pathLst>
              <a:path w="7281545" h="137160">
                <a:moveTo>
                  <a:pt x="0" y="136778"/>
                </a:moveTo>
                <a:lnTo>
                  <a:pt x="0" y="0"/>
                </a:lnTo>
                <a:lnTo>
                  <a:pt x="7281163" y="0"/>
                </a:lnTo>
              </a:path>
            </a:pathLst>
          </a:custGeom>
          <a:ln w="28955">
            <a:solidFill>
              <a:srgbClr val="F68B21"/>
            </a:solidFill>
          </a:ln>
        </p:spPr>
        <p:txBody>
          <a:bodyPr wrap="square" lIns="0" tIns="0" rIns="0" bIns="0" rtlCol="0"/>
          <a:lstStyle/>
          <a:p>
            <a:endParaRPr/>
          </a:p>
        </p:txBody>
      </p:sp>
      <p:sp>
        <p:nvSpPr>
          <p:cNvPr id="18" name="object 18"/>
          <p:cNvSpPr/>
          <p:nvPr/>
        </p:nvSpPr>
        <p:spPr>
          <a:xfrm>
            <a:off x="8891016" y="2773679"/>
            <a:ext cx="0" cy="137160"/>
          </a:xfrm>
          <a:custGeom>
            <a:avLst/>
            <a:gdLst/>
            <a:ahLst/>
            <a:cxnLst/>
            <a:rect l="l" t="t" r="r" b="b"/>
            <a:pathLst>
              <a:path h="137160">
                <a:moveTo>
                  <a:pt x="0" y="137160"/>
                </a:moveTo>
                <a:lnTo>
                  <a:pt x="0" y="113792"/>
                </a:lnTo>
                <a:lnTo>
                  <a:pt x="0" y="81025"/>
                </a:lnTo>
                <a:lnTo>
                  <a:pt x="0" y="41910"/>
                </a:lnTo>
                <a:lnTo>
                  <a:pt x="0" y="0"/>
                </a:lnTo>
              </a:path>
            </a:pathLst>
          </a:custGeom>
          <a:ln w="6096">
            <a:solidFill>
              <a:srgbClr val="B82133"/>
            </a:solidFill>
            <a:prstDash val="dash"/>
          </a:ln>
        </p:spPr>
        <p:txBody>
          <a:bodyPr wrap="square" lIns="0" tIns="0" rIns="0" bIns="0" rtlCol="0"/>
          <a:lstStyle/>
          <a:p>
            <a:endParaRPr/>
          </a:p>
        </p:txBody>
      </p:sp>
      <p:sp>
        <p:nvSpPr>
          <p:cNvPr id="19" name="object 19"/>
          <p:cNvSpPr/>
          <p:nvPr/>
        </p:nvSpPr>
        <p:spPr>
          <a:xfrm>
            <a:off x="8814816" y="2699004"/>
            <a:ext cx="76200" cy="59690"/>
          </a:xfrm>
          <a:custGeom>
            <a:avLst/>
            <a:gdLst/>
            <a:ahLst/>
            <a:cxnLst/>
            <a:rect l="l" t="t" r="r" b="b"/>
            <a:pathLst>
              <a:path w="76200" h="59689">
                <a:moveTo>
                  <a:pt x="75691" y="59182"/>
                </a:moveTo>
                <a:lnTo>
                  <a:pt x="63753" y="27940"/>
                </a:lnTo>
                <a:lnTo>
                  <a:pt x="42163" y="10160"/>
                </a:lnTo>
                <a:lnTo>
                  <a:pt x="18414" y="2159"/>
                </a:lnTo>
                <a:lnTo>
                  <a:pt x="0" y="0"/>
                </a:lnTo>
              </a:path>
            </a:pathLst>
          </a:custGeom>
          <a:ln w="6096">
            <a:solidFill>
              <a:srgbClr val="B82133"/>
            </a:solidFill>
            <a:prstDash val="dash"/>
          </a:ln>
        </p:spPr>
        <p:txBody>
          <a:bodyPr wrap="square" lIns="0" tIns="0" rIns="0" bIns="0" rtlCol="0"/>
          <a:lstStyle/>
          <a:p>
            <a:endParaRPr/>
          </a:p>
        </p:txBody>
      </p:sp>
      <p:sp>
        <p:nvSpPr>
          <p:cNvPr id="20" name="object 20"/>
          <p:cNvSpPr/>
          <p:nvPr/>
        </p:nvSpPr>
        <p:spPr>
          <a:xfrm>
            <a:off x="8612123" y="2699004"/>
            <a:ext cx="69850" cy="65405"/>
          </a:xfrm>
          <a:custGeom>
            <a:avLst/>
            <a:gdLst/>
            <a:ahLst/>
            <a:cxnLst/>
            <a:rect l="l" t="t" r="r" b="b"/>
            <a:pathLst>
              <a:path w="69850" h="65405">
                <a:moveTo>
                  <a:pt x="69850" y="0"/>
                </a:moveTo>
                <a:lnTo>
                  <a:pt x="50165" y="3556"/>
                </a:lnTo>
                <a:lnTo>
                  <a:pt x="27812" y="13462"/>
                </a:lnTo>
                <a:lnTo>
                  <a:pt x="9017" y="32893"/>
                </a:lnTo>
                <a:lnTo>
                  <a:pt x="0" y="65024"/>
                </a:lnTo>
              </a:path>
            </a:pathLst>
          </a:custGeom>
          <a:ln w="6096">
            <a:solidFill>
              <a:srgbClr val="B82133"/>
            </a:solidFill>
            <a:prstDash val="dash"/>
          </a:ln>
        </p:spPr>
        <p:txBody>
          <a:bodyPr wrap="square" lIns="0" tIns="0" rIns="0" bIns="0" rtlCol="0"/>
          <a:lstStyle/>
          <a:p>
            <a:endParaRPr/>
          </a:p>
        </p:txBody>
      </p:sp>
      <p:sp>
        <p:nvSpPr>
          <p:cNvPr id="21" name="object 21"/>
          <p:cNvSpPr/>
          <p:nvPr/>
        </p:nvSpPr>
        <p:spPr>
          <a:xfrm>
            <a:off x="8612123" y="2779776"/>
            <a:ext cx="0" cy="135890"/>
          </a:xfrm>
          <a:custGeom>
            <a:avLst/>
            <a:gdLst/>
            <a:ahLst/>
            <a:cxnLst/>
            <a:rect l="l" t="t" r="r" b="b"/>
            <a:pathLst>
              <a:path h="135889">
                <a:moveTo>
                  <a:pt x="0" y="0"/>
                </a:moveTo>
                <a:lnTo>
                  <a:pt x="0" y="43561"/>
                </a:lnTo>
                <a:lnTo>
                  <a:pt x="0" y="83312"/>
                </a:lnTo>
                <a:lnTo>
                  <a:pt x="0" y="115188"/>
                </a:lnTo>
                <a:lnTo>
                  <a:pt x="0" y="135636"/>
                </a:lnTo>
              </a:path>
            </a:pathLst>
          </a:custGeom>
          <a:ln w="6096">
            <a:solidFill>
              <a:srgbClr val="B82133"/>
            </a:solidFill>
            <a:prstDash val="dash"/>
          </a:ln>
        </p:spPr>
        <p:txBody>
          <a:bodyPr wrap="square" lIns="0" tIns="0" rIns="0" bIns="0" rtlCol="0"/>
          <a:lstStyle/>
          <a:p>
            <a:endParaRPr/>
          </a:p>
        </p:txBody>
      </p:sp>
      <p:sp>
        <p:nvSpPr>
          <p:cNvPr id="22" name="object 22"/>
          <p:cNvSpPr/>
          <p:nvPr/>
        </p:nvSpPr>
        <p:spPr>
          <a:xfrm>
            <a:off x="8613647" y="2932176"/>
            <a:ext cx="17780" cy="22860"/>
          </a:xfrm>
          <a:custGeom>
            <a:avLst/>
            <a:gdLst/>
            <a:ahLst/>
            <a:cxnLst/>
            <a:rect l="l" t="t" r="r" b="b"/>
            <a:pathLst>
              <a:path w="17779" h="22860">
                <a:moveTo>
                  <a:pt x="0" y="0"/>
                </a:moveTo>
                <a:lnTo>
                  <a:pt x="1904" y="6731"/>
                </a:lnTo>
                <a:lnTo>
                  <a:pt x="5206" y="13335"/>
                </a:lnTo>
                <a:lnTo>
                  <a:pt x="10286" y="18923"/>
                </a:lnTo>
                <a:lnTo>
                  <a:pt x="17652" y="22351"/>
                </a:lnTo>
              </a:path>
            </a:pathLst>
          </a:custGeom>
          <a:ln w="6096">
            <a:solidFill>
              <a:srgbClr val="B82133"/>
            </a:solidFill>
            <a:prstDash val="dash"/>
          </a:ln>
        </p:spPr>
        <p:txBody>
          <a:bodyPr wrap="square" lIns="0" tIns="0" rIns="0" bIns="0" rtlCol="0"/>
          <a:lstStyle/>
          <a:p>
            <a:endParaRPr/>
          </a:p>
        </p:txBody>
      </p:sp>
      <p:sp>
        <p:nvSpPr>
          <p:cNvPr id="23" name="object 23"/>
          <p:cNvSpPr/>
          <p:nvPr/>
        </p:nvSpPr>
        <p:spPr>
          <a:xfrm>
            <a:off x="8662416" y="2805683"/>
            <a:ext cx="0" cy="111125"/>
          </a:xfrm>
          <a:custGeom>
            <a:avLst/>
            <a:gdLst/>
            <a:ahLst/>
            <a:cxnLst/>
            <a:rect l="l" t="t" r="r" b="b"/>
            <a:pathLst>
              <a:path h="111125">
                <a:moveTo>
                  <a:pt x="0" y="111125"/>
                </a:moveTo>
                <a:lnTo>
                  <a:pt x="0" y="82930"/>
                </a:lnTo>
                <a:lnTo>
                  <a:pt x="0" y="50545"/>
                </a:lnTo>
                <a:lnTo>
                  <a:pt x="0" y="20574"/>
                </a:lnTo>
                <a:lnTo>
                  <a:pt x="0" y="0"/>
                </a:lnTo>
              </a:path>
            </a:pathLst>
          </a:custGeom>
          <a:ln w="6096">
            <a:solidFill>
              <a:srgbClr val="B82133"/>
            </a:solidFill>
            <a:prstDash val="dash"/>
          </a:ln>
        </p:spPr>
        <p:txBody>
          <a:bodyPr wrap="square" lIns="0" tIns="0" rIns="0" bIns="0" rtlCol="0"/>
          <a:lstStyle/>
          <a:p>
            <a:endParaRPr/>
          </a:p>
        </p:txBody>
      </p:sp>
      <p:sp>
        <p:nvSpPr>
          <p:cNvPr id="24" name="object 24"/>
          <p:cNvSpPr/>
          <p:nvPr/>
        </p:nvSpPr>
        <p:spPr>
          <a:xfrm>
            <a:off x="8676131" y="3192779"/>
            <a:ext cx="28575" cy="34925"/>
          </a:xfrm>
          <a:custGeom>
            <a:avLst/>
            <a:gdLst/>
            <a:ahLst/>
            <a:cxnLst/>
            <a:rect l="l" t="t" r="r" b="b"/>
            <a:pathLst>
              <a:path w="28575" h="34925">
                <a:moveTo>
                  <a:pt x="0" y="0"/>
                </a:moveTo>
                <a:lnTo>
                  <a:pt x="1904" y="10287"/>
                </a:lnTo>
                <a:lnTo>
                  <a:pt x="6603" y="20828"/>
                </a:lnTo>
                <a:lnTo>
                  <a:pt x="15113" y="29718"/>
                </a:lnTo>
                <a:lnTo>
                  <a:pt x="28575" y="34544"/>
                </a:lnTo>
              </a:path>
            </a:pathLst>
          </a:custGeom>
          <a:ln w="6096">
            <a:solidFill>
              <a:srgbClr val="B82133"/>
            </a:solidFill>
            <a:prstDash val="dash"/>
          </a:ln>
        </p:spPr>
        <p:txBody>
          <a:bodyPr wrap="square" lIns="0" tIns="0" rIns="0" bIns="0" rtlCol="0"/>
          <a:lstStyle/>
          <a:p>
            <a:endParaRPr/>
          </a:p>
        </p:txBody>
      </p:sp>
      <p:sp>
        <p:nvSpPr>
          <p:cNvPr id="25" name="object 25"/>
          <p:cNvSpPr/>
          <p:nvPr/>
        </p:nvSpPr>
        <p:spPr>
          <a:xfrm>
            <a:off x="8720328" y="3198876"/>
            <a:ext cx="22860" cy="27940"/>
          </a:xfrm>
          <a:custGeom>
            <a:avLst/>
            <a:gdLst/>
            <a:ahLst/>
            <a:cxnLst/>
            <a:rect l="l" t="t" r="r" b="b"/>
            <a:pathLst>
              <a:path w="22859" h="27939">
                <a:moveTo>
                  <a:pt x="0" y="27432"/>
                </a:moveTo>
                <a:lnTo>
                  <a:pt x="8508" y="23495"/>
                </a:lnTo>
                <a:lnTo>
                  <a:pt x="15367" y="17525"/>
                </a:lnTo>
                <a:lnTo>
                  <a:pt x="20193" y="9651"/>
                </a:lnTo>
                <a:lnTo>
                  <a:pt x="22605" y="0"/>
                </a:lnTo>
              </a:path>
            </a:pathLst>
          </a:custGeom>
          <a:ln w="6096">
            <a:solidFill>
              <a:srgbClr val="B82133"/>
            </a:solidFill>
            <a:prstDash val="dash"/>
          </a:ln>
        </p:spPr>
        <p:txBody>
          <a:bodyPr wrap="square" lIns="0" tIns="0" rIns="0" bIns="0" rtlCol="0"/>
          <a:lstStyle/>
          <a:p>
            <a:endParaRPr/>
          </a:p>
        </p:txBody>
      </p:sp>
      <p:sp>
        <p:nvSpPr>
          <p:cNvPr id="26" name="object 26"/>
          <p:cNvSpPr/>
          <p:nvPr/>
        </p:nvSpPr>
        <p:spPr>
          <a:xfrm>
            <a:off x="8759952" y="3203448"/>
            <a:ext cx="27305" cy="22860"/>
          </a:xfrm>
          <a:custGeom>
            <a:avLst/>
            <a:gdLst/>
            <a:ahLst/>
            <a:cxnLst/>
            <a:rect l="l" t="t" r="r" b="b"/>
            <a:pathLst>
              <a:path w="27304" h="22860">
                <a:moveTo>
                  <a:pt x="0" y="0"/>
                </a:moveTo>
                <a:lnTo>
                  <a:pt x="3809" y="8636"/>
                </a:lnTo>
                <a:lnTo>
                  <a:pt x="9651" y="15493"/>
                </a:lnTo>
                <a:lnTo>
                  <a:pt x="17525" y="20192"/>
                </a:lnTo>
                <a:lnTo>
                  <a:pt x="26797" y="22732"/>
                </a:lnTo>
              </a:path>
            </a:pathLst>
          </a:custGeom>
          <a:ln w="6096">
            <a:solidFill>
              <a:srgbClr val="B82133"/>
            </a:solidFill>
            <a:prstDash val="dash"/>
          </a:ln>
        </p:spPr>
        <p:txBody>
          <a:bodyPr wrap="square" lIns="0" tIns="0" rIns="0" bIns="0" rtlCol="0"/>
          <a:lstStyle/>
          <a:p>
            <a:endParaRPr/>
          </a:p>
        </p:txBody>
      </p:sp>
      <p:sp>
        <p:nvSpPr>
          <p:cNvPr id="27" name="object 27"/>
          <p:cNvSpPr/>
          <p:nvPr/>
        </p:nvSpPr>
        <p:spPr>
          <a:xfrm>
            <a:off x="8804147" y="3188207"/>
            <a:ext cx="22225" cy="38100"/>
          </a:xfrm>
          <a:custGeom>
            <a:avLst/>
            <a:gdLst/>
            <a:ahLst/>
            <a:cxnLst/>
            <a:rect l="l" t="t" r="r" b="b"/>
            <a:pathLst>
              <a:path w="22225" h="38100">
                <a:moveTo>
                  <a:pt x="0" y="37845"/>
                </a:moveTo>
                <a:lnTo>
                  <a:pt x="11556" y="30861"/>
                </a:lnTo>
                <a:lnTo>
                  <a:pt x="18287" y="20446"/>
                </a:lnTo>
                <a:lnTo>
                  <a:pt x="21335" y="9270"/>
                </a:lnTo>
                <a:lnTo>
                  <a:pt x="22225" y="0"/>
                </a:lnTo>
              </a:path>
            </a:pathLst>
          </a:custGeom>
          <a:ln w="6096">
            <a:solidFill>
              <a:srgbClr val="B82133"/>
            </a:solidFill>
            <a:prstDash val="dash"/>
          </a:ln>
        </p:spPr>
        <p:txBody>
          <a:bodyPr wrap="square" lIns="0" tIns="0" rIns="0" bIns="0" rtlCol="0"/>
          <a:lstStyle/>
          <a:p>
            <a:endParaRPr/>
          </a:p>
        </p:txBody>
      </p:sp>
      <p:sp>
        <p:nvSpPr>
          <p:cNvPr id="28" name="object 28"/>
          <p:cNvSpPr/>
          <p:nvPr/>
        </p:nvSpPr>
        <p:spPr>
          <a:xfrm>
            <a:off x="8840723" y="2936748"/>
            <a:ext cx="19685" cy="17780"/>
          </a:xfrm>
          <a:custGeom>
            <a:avLst/>
            <a:gdLst/>
            <a:ahLst/>
            <a:cxnLst/>
            <a:rect l="l" t="t" r="r" b="b"/>
            <a:pathLst>
              <a:path w="19684" h="17780">
                <a:moveTo>
                  <a:pt x="0" y="0"/>
                </a:moveTo>
                <a:lnTo>
                  <a:pt x="3301" y="13080"/>
                </a:lnTo>
                <a:lnTo>
                  <a:pt x="12953" y="16763"/>
                </a:lnTo>
                <a:lnTo>
                  <a:pt x="19176" y="17779"/>
                </a:lnTo>
              </a:path>
            </a:pathLst>
          </a:custGeom>
          <a:ln w="6096">
            <a:solidFill>
              <a:srgbClr val="B82133"/>
            </a:solidFill>
            <a:prstDash val="dash"/>
          </a:ln>
        </p:spPr>
        <p:txBody>
          <a:bodyPr wrap="square" lIns="0" tIns="0" rIns="0" bIns="0" rtlCol="0"/>
          <a:lstStyle/>
          <a:p>
            <a:endParaRPr/>
          </a:p>
        </p:txBody>
      </p:sp>
      <p:sp>
        <p:nvSpPr>
          <p:cNvPr id="29" name="object 29"/>
          <p:cNvSpPr/>
          <p:nvPr/>
        </p:nvSpPr>
        <p:spPr>
          <a:xfrm>
            <a:off x="8756904" y="2580132"/>
            <a:ext cx="51435" cy="42545"/>
          </a:xfrm>
          <a:custGeom>
            <a:avLst/>
            <a:gdLst/>
            <a:ahLst/>
            <a:cxnLst/>
            <a:rect l="l" t="t" r="r" b="b"/>
            <a:pathLst>
              <a:path w="51434" h="42544">
                <a:moveTo>
                  <a:pt x="51307" y="42290"/>
                </a:moveTo>
                <a:lnTo>
                  <a:pt x="44830" y="26542"/>
                </a:lnTo>
                <a:lnTo>
                  <a:pt x="33400" y="13588"/>
                </a:lnTo>
                <a:lnTo>
                  <a:pt x="18161" y="4444"/>
                </a:lnTo>
                <a:lnTo>
                  <a:pt x="0" y="0"/>
                </a:lnTo>
              </a:path>
            </a:pathLst>
          </a:custGeom>
          <a:ln w="6095">
            <a:solidFill>
              <a:srgbClr val="B82133"/>
            </a:solidFill>
            <a:prstDash val="dash"/>
          </a:ln>
        </p:spPr>
        <p:txBody>
          <a:bodyPr wrap="square" lIns="0" tIns="0" rIns="0" bIns="0" rtlCol="0"/>
          <a:lstStyle/>
          <a:p>
            <a:endParaRPr/>
          </a:p>
        </p:txBody>
      </p:sp>
      <p:sp>
        <p:nvSpPr>
          <p:cNvPr id="30" name="object 30"/>
          <p:cNvSpPr/>
          <p:nvPr/>
        </p:nvSpPr>
        <p:spPr>
          <a:xfrm>
            <a:off x="8694419" y="2642616"/>
            <a:ext cx="51435" cy="42545"/>
          </a:xfrm>
          <a:custGeom>
            <a:avLst/>
            <a:gdLst/>
            <a:ahLst/>
            <a:cxnLst/>
            <a:rect l="l" t="t" r="r" b="b"/>
            <a:pathLst>
              <a:path w="51434" h="42544">
                <a:moveTo>
                  <a:pt x="0" y="0"/>
                </a:moveTo>
                <a:lnTo>
                  <a:pt x="6476" y="15875"/>
                </a:lnTo>
                <a:lnTo>
                  <a:pt x="17906" y="28829"/>
                </a:lnTo>
                <a:lnTo>
                  <a:pt x="33147" y="37973"/>
                </a:lnTo>
                <a:lnTo>
                  <a:pt x="51307" y="42291"/>
                </a:lnTo>
              </a:path>
            </a:pathLst>
          </a:custGeom>
          <a:ln w="6096">
            <a:solidFill>
              <a:srgbClr val="B82133"/>
            </a:solidFill>
            <a:prstDash val="dash"/>
          </a:ln>
        </p:spPr>
        <p:txBody>
          <a:bodyPr wrap="square" lIns="0" tIns="0" rIns="0" bIns="0" rtlCol="0"/>
          <a:lstStyle/>
          <a:p>
            <a:endParaRPr/>
          </a:p>
        </p:txBody>
      </p:sp>
      <p:sp>
        <p:nvSpPr>
          <p:cNvPr id="31" name="object 31"/>
          <p:cNvSpPr/>
          <p:nvPr/>
        </p:nvSpPr>
        <p:spPr>
          <a:xfrm>
            <a:off x="4508753" y="2215133"/>
            <a:ext cx="1080770" cy="1080770"/>
          </a:xfrm>
          <a:custGeom>
            <a:avLst/>
            <a:gdLst/>
            <a:ahLst/>
            <a:cxnLst/>
            <a:rect l="l" t="t" r="r" b="b"/>
            <a:pathLst>
              <a:path w="1080770" h="1080770">
                <a:moveTo>
                  <a:pt x="0" y="540257"/>
                </a:moveTo>
                <a:lnTo>
                  <a:pt x="2208" y="491091"/>
                </a:lnTo>
                <a:lnTo>
                  <a:pt x="8706" y="443159"/>
                </a:lnTo>
                <a:lnTo>
                  <a:pt x="19302" y="396654"/>
                </a:lnTo>
                <a:lnTo>
                  <a:pt x="33806" y="351765"/>
                </a:lnTo>
                <a:lnTo>
                  <a:pt x="52026" y="308685"/>
                </a:lnTo>
                <a:lnTo>
                  <a:pt x="73772" y="267603"/>
                </a:lnTo>
                <a:lnTo>
                  <a:pt x="98854" y="228710"/>
                </a:lnTo>
                <a:lnTo>
                  <a:pt x="127079" y="192198"/>
                </a:lnTo>
                <a:lnTo>
                  <a:pt x="158257" y="158257"/>
                </a:lnTo>
                <a:lnTo>
                  <a:pt x="192198" y="127079"/>
                </a:lnTo>
                <a:lnTo>
                  <a:pt x="228710" y="98854"/>
                </a:lnTo>
                <a:lnTo>
                  <a:pt x="267603" y="73772"/>
                </a:lnTo>
                <a:lnTo>
                  <a:pt x="308685" y="52026"/>
                </a:lnTo>
                <a:lnTo>
                  <a:pt x="351765" y="33806"/>
                </a:lnTo>
                <a:lnTo>
                  <a:pt x="396654" y="19302"/>
                </a:lnTo>
                <a:lnTo>
                  <a:pt x="443159" y="8706"/>
                </a:lnTo>
                <a:lnTo>
                  <a:pt x="491091" y="2208"/>
                </a:lnTo>
                <a:lnTo>
                  <a:pt x="540258" y="0"/>
                </a:lnTo>
                <a:lnTo>
                  <a:pt x="589424" y="2208"/>
                </a:lnTo>
                <a:lnTo>
                  <a:pt x="637356" y="8706"/>
                </a:lnTo>
                <a:lnTo>
                  <a:pt x="683861" y="19302"/>
                </a:lnTo>
                <a:lnTo>
                  <a:pt x="728750" y="33806"/>
                </a:lnTo>
                <a:lnTo>
                  <a:pt x="771830" y="52026"/>
                </a:lnTo>
                <a:lnTo>
                  <a:pt x="812912" y="73772"/>
                </a:lnTo>
                <a:lnTo>
                  <a:pt x="851805" y="98854"/>
                </a:lnTo>
                <a:lnTo>
                  <a:pt x="888317" y="127079"/>
                </a:lnTo>
                <a:lnTo>
                  <a:pt x="922258" y="158257"/>
                </a:lnTo>
                <a:lnTo>
                  <a:pt x="953436" y="192198"/>
                </a:lnTo>
                <a:lnTo>
                  <a:pt x="981661" y="228710"/>
                </a:lnTo>
                <a:lnTo>
                  <a:pt x="1006743" y="267603"/>
                </a:lnTo>
                <a:lnTo>
                  <a:pt x="1028489" y="308685"/>
                </a:lnTo>
                <a:lnTo>
                  <a:pt x="1046709" y="351765"/>
                </a:lnTo>
                <a:lnTo>
                  <a:pt x="1061213" y="396654"/>
                </a:lnTo>
                <a:lnTo>
                  <a:pt x="1071809" y="443159"/>
                </a:lnTo>
                <a:lnTo>
                  <a:pt x="1078307" y="491091"/>
                </a:lnTo>
                <a:lnTo>
                  <a:pt x="1080516" y="540257"/>
                </a:lnTo>
                <a:lnTo>
                  <a:pt x="1078307" y="589424"/>
                </a:lnTo>
                <a:lnTo>
                  <a:pt x="1071809" y="637356"/>
                </a:lnTo>
                <a:lnTo>
                  <a:pt x="1061213" y="683861"/>
                </a:lnTo>
                <a:lnTo>
                  <a:pt x="1046709" y="728750"/>
                </a:lnTo>
                <a:lnTo>
                  <a:pt x="1028489" y="771830"/>
                </a:lnTo>
                <a:lnTo>
                  <a:pt x="1006743" y="812912"/>
                </a:lnTo>
                <a:lnTo>
                  <a:pt x="981661" y="851805"/>
                </a:lnTo>
                <a:lnTo>
                  <a:pt x="953436" y="888317"/>
                </a:lnTo>
                <a:lnTo>
                  <a:pt x="922258" y="922258"/>
                </a:lnTo>
                <a:lnTo>
                  <a:pt x="888317" y="953436"/>
                </a:lnTo>
                <a:lnTo>
                  <a:pt x="851805" y="981661"/>
                </a:lnTo>
                <a:lnTo>
                  <a:pt x="812912" y="1006743"/>
                </a:lnTo>
                <a:lnTo>
                  <a:pt x="771830" y="1028489"/>
                </a:lnTo>
                <a:lnTo>
                  <a:pt x="728750" y="1046709"/>
                </a:lnTo>
                <a:lnTo>
                  <a:pt x="683861" y="1061213"/>
                </a:lnTo>
                <a:lnTo>
                  <a:pt x="637356" y="1071809"/>
                </a:lnTo>
                <a:lnTo>
                  <a:pt x="589424" y="1078307"/>
                </a:lnTo>
                <a:lnTo>
                  <a:pt x="540258" y="1080515"/>
                </a:lnTo>
                <a:lnTo>
                  <a:pt x="491091" y="1078307"/>
                </a:lnTo>
                <a:lnTo>
                  <a:pt x="443159" y="1071809"/>
                </a:lnTo>
                <a:lnTo>
                  <a:pt x="396654" y="1061213"/>
                </a:lnTo>
                <a:lnTo>
                  <a:pt x="351765" y="1046709"/>
                </a:lnTo>
                <a:lnTo>
                  <a:pt x="308685" y="1028489"/>
                </a:lnTo>
                <a:lnTo>
                  <a:pt x="267603" y="1006743"/>
                </a:lnTo>
                <a:lnTo>
                  <a:pt x="228710" y="981661"/>
                </a:lnTo>
                <a:lnTo>
                  <a:pt x="192198" y="953436"/>
                </a:lnTo>
                <a:lnTo>
                  <a:pt x="158257" y="922258"/>
                </a:lnTo>
                <a:lnTo>
                  <a:pt x="127079" y="888317"/>
                </a:lnTo>
                <a:lnTo>
                  <a:pt x="98854" y="851805"/>
                </a:lnTo>
                <a:lnTo>
                  <a:pt x="73772" y="812912"/>
                </a:lnTo>
                <a:lnTo>
                  <a:pt x="52026" y="771830"/>
                </a:lnTo>
                <a:lnTo>
                  <a:pt x="33806" y="728750"/>
                </a:lnTo>
                <a:lnTo>
                  <a:pt x="19302" y="683861"/>
                </a:lnTo>
                <a:lnTo>
                  <a:pt x="8706" y="637356"/>
                </a:lnTo>
                <a:lnTo>
                  <a:pt x="2208" y="589424"/>
                </a:lnTo>
                <a:lnTo>
                  <a:pt x="0" y="540257"/>
                </a:lnTo>
                <a:close/>
              </a:path>
            </a:pathLst>
          </a:custGeom>
          <a:ln w="28956">
            <a:solidFill>
              <a:srgbClr val="1D9ED2"/>
            </a:solidFill>
          </a:ln>
        </p:spPr>
        <p:txBody>
          <a:bodyPr wrap="square" lIns="0" tIns="0" rIns="0" bIns="0" rtlCol="0"/>
          <a:lstStyle/>
          <a:p>
            <a:endParaRPr/>
          </a:p>
        </p:txBody>
      </p:sp>
      <p:sp>
        <p:nvSpPr>
          <p:cNvPr id="32" name="object 32"/>
          <p:cNvSpPr/>
          <p:nvPr/>
        </p:nvSpPr>
        <p:spPr>
          <a:xfrm>
            <a:off x="9949433" y="2213610"/>
            <a:ext cx="1079500" cy="1080770"/>
          </a:xfrm>
          <a:custGeom>
            <a:avLst/>
            <a:gdLst/>
            <a:ahLst/>
            <a:cxnLst/>
            <a:rect l="l" t="t" r="r" b="b"/>
            <a:pathLst>
              <a:path w="1079500" h="1080770">
                <a:moveTo>
                  <a:pt x="539496" y="0"/>
                </a:moveTo>
                <a:lnTo>
                  <a:pt x="490392" y="2208"/>
                </a:lnTo>
                <a:lnTo>
                  <a:pt x="442524" y="8706"/>
                </a:lnTo>
                <a:lnTo>
                  <a:pt x="396081" y="19302"/>
                </a:lnTo>
                <a:lnTo>
                  <a:pt x="351253" y="33806"/>
                </a:lnTo>
                <a:lnTo>
                  <a:pt x="308232" y="52026"/>
                </a:lnTo>
                <a:lnTo>
                  <a:pt x="267208" y="73772"/>
                </a:lnTo>
                <a:lnTo>
                  <a:pt x="228370" y="98854"/>
                </a:lnTo>
                <a:lnTo>
                  <a:pt x="191911" y="127079"/>
                </a:lnTo>
                <a:lnTo>
                  <a:pt x="158019" y="158257"/>
                </a:lnTo>
                <a:lnTo>
                  <a:pt x="126887" y="192198"/>
                </a:lnTo>
                <a:lnTo>
                  <a:pt x="98703" y="228710"/>
                </a:lnTo>
                <a:lnTo>
                  <a:pt x="73660" y="267603"/>
                </a:lnTo>
                <a:lnTo>
                  <a:pt x="51946" y="308685"/>
                </a:lnTo>
                <a:lnTo>
                  <a:pt x="33753" y="351765"/>
                </a:lnTo>
                <a:lnTo>
                  <a:pt x="19272" y="396654"/>
                </a:lnTo>
                <a:lnTo>
                  <a:pt x="8692" y="443159"/>
                </a:lnTo>
                <a:lnTo>
                  <a:pt x="2204" y="491091"/>
                </a:lnTo>
                <a:lnTo>
                  <a:pt x="0" y="540257"/>
                </a:lnTo>
                <a:lnTo>
                  <a:pt x="2204" y="589424"/>
                </a:lnTo>
                <a:lnTo>
                  <a:pt x="8692" y="637356"/>
                </a:lnTo>
                <a:lnTo>
                  <a:pt x="19272" y="683861"/>
                </a:lnTo>
                <a:lnTo>
                  <a:pt x="33753" y="728750"/>
                </a:lnTo>
                <a:lnTo>
                  <a:pt x="51946" y="771830"/>
                </a:lnTo>
                <a:lnTo>
                  <a:pt x="73659" y="812912"/>
                </a:lnTo>
                <a:lnTo>
                  <a:pt x="98703" y="851805"/>
                </a:lnTo>
                <a:lnTo>
                  <a:pt x="126887" y="888317"/>
                </a:lnTo>
                <a:lnTo>
                  <a:pt x="158019" y="922258"/>
                </a:lnTo>
                <a:lnTo>
                  <a:pt x="191911" y="953436"/>
                </a:lnTo>
                <a:lnTo>
                  <a:pt x="228370" y="981661"/>
                </a:lnTo>
                <a:lnTo>
                  <a:pt x="267207" y="1006743"/>
                </a:lnTo>
                <a:lnTo>
                  <a:pt x="308232" y="1028489"/>
                </a:lnTo>
                <a:lnTo>
                  <a:pt x="351253" y="1046709"/>
                </a:lnTo>
                <a:lnTo>
                  <a:pt x="396081" y="1061213"/>
                </a:lnTo>
                <a:lnTo>
                  <a:pt x="442524" y="1071809"/>
                </a:lnTo>
                <a:lnTo>
                  <a:pt x="490392" y="1078307"/>
                </a:lnTo>
                <a:lnTo>
                  <a:pt x="539496" y="1080515"/>
                </a:lnTo>
                <a:lnTo>
                  <a:pt x="588599" y="1078307"/>
                </a:lnTo>
                <a:lnTo>
                  <a:pt x="636467" y="1071809"/>
                </a:lnTo>
                <a:lnTo>
                  <a:pt x="682910" y="1061213"/>
                </a:lnTo>
                <a:lnTo>
                  <a:pt x="727738" y="1046709"/>
                </a:lnTo>
                <a:lnTo>
                  <a:pt x="770759" y="1028489"/>
                </a:lnTo>
                <a:lnTo>
                  <a:pt x="811783" y="1006743"/>
                </a:lnTo>
                <a:lnTo>
                  <a:pt x="850621" y="981661"/>
                </a:lnTo>
                <a:lnTo>
                  <a:pt x="887080" y="953436"/>
                </a:lnTo>
                <a:lnTo>
                  <a:pt x="920972" y="922258"/>
                </a:lnTo>
                <a:lnTo>
                  <a:pt x="952104" y="888317"/>
                </a:lnTo>
                <a:lnTo>
                  <a:pt x="980288" y="851805"/>
                </a:lnTo>
                <a:lnTo>
                  <a:pt x="1005331" y="812912"/>
                </a:lnTo>
                <a:lnTo>
                  <a:pt x="1027045" y="771830"/>
                </a:lnTo>
                <a:lnTo>
                  <a:pt x="1045238" y="728750"/>
                </a:lnTo>
                <a:lnTo>
                  <a:pt x="1059719" y="683861"/>
                </a:lnTo>
                <a:lnTo>
                  <a:pt x="1070299" y="637356"/>
                </a:lnTo>
                <a:lnTo>
                  <a:pt x="1076787" y="589424"/>
                </a:lnTo>
                <a:lnTo>
                  <a:pt x="1078992" y="540257"/>
                </a:lnTo>
                <a:lnTo>
                  <a:pt x="1076787" y="491091"/>
                </a:lnTo>
                <a:lnTo>
                  <a:pt x="1070299" y="443159"/>
                </a:lnTo>
                <a:lnTo>
                  <a:pt x="1059719" y="396654"/>
                </a:lnTo>
                <a:lnTo>
                  <a:pt x="1045238" y="351765"/>
                </a:lnTo>
                <a:lnTo>
                  <a:pt x="1027045" y="308685"/>
                </a:lnTo>
                <a:lnTo>
                  <a:pt x="1005332" y="267603"/>
                </a:lnTo>
                <a:lnTo>
                  <a:pt x="980288" y="228710"/>
                </a:lnTo>
                <a:lnTo>
                  <a:pt x="952104" y="192198"/>
                </a:lnTo>
                <a:lnTo>
                  <a:pt x="920972" y="158257"/>
                </a:lnTo>
                <a:lnTo>
                  <a:pt x="887080" y="127079"/>
                </a:lnTo>
                <a:lnTo>
                  <a:pt x="850621" y="98854"/>
                </a:lnTo>
                <a:lnTo>
                  <a:pt x="811784" y="73772"/>
                </a:lnTo>
                <a:lnTo>
                  <a:pt x="770759" y="52026"/>
                </a:lnTo>
                <a:lnTo>
                  <a:pt x="727738" y="33806"/>
                </a:lnTo>
                <a:lnTo>
                  <a:pt x="682910" y="19302"/>
                </a:lnTo>
                <a:lnTo>
                  <a:pt x="636467" y="8706"/>
                </a:lnTo>
                <a:lnTo>
                  <a:pt x="588599" y="2208"/>
                </a:lnTo>
                <a:lnTo>
                  <a:pt x="539496" y="0"/>
                </a:lnTo>
                <a:close/>
              </a:path>
            </a:pathLst>
          </a:custGeom>
          <a:solidFill>
            <a:srgbClr val="F5F7F6"/>
          </a:solidFill>
        </p:spPr>
        <p:txBody>
          <a:bodyPr wrap="square" lIns="0" tIns="0" rIns="0" bIns="0" rtlCol="0"/>
          <a:lstStyle/>
          <a:p>
            <a:endParaRPr/>
          </a:p>
        </p:txBody>
      </p:sp>
      <p:sp>
        <p:nvSpPr>
          <p:cNvPr id="33" name="object 33"/>
          <p:cNvSpPr/>
          <p:nvPr/>
        </p:nvSpPr>
        <p:spPr>
          <a:xfrm>
            <a:off x="9949433" y="2213610"/>
            <a:ext cx="1079500" cy="1080770"/>
          </a:xfrm>
          <a:custGeom>
            <a:avLst/>
            <a:gdLst/>
            <a:ahLst/>
            <a:cxnLst/>
            <a:rect l="l" t="t" r="r" b="b"/>
            <a:pathLst>
              <a:path w="1079500" h="1080770">
                <a:moveTo>
                  <a:pt x="0" y="540257"/>
                </a:moveTo>
                <a:lnTo>
                  <a:pt x="2204" y="491091"/>
                </a:lnTo>
                <a:lnTo>
                  <a:pt x="8692" y="443159"/>
                </a:lnTo>
                <a:lnTo>
                  <a:pt x="19272" y="396654"/>
                </a:lnTo>
                <a:lnTo>
                  <a:pt x="33753" y="351765"/>
                </a:lnTo>
                <a:lnTo>
                  <a:pt x="51946" y="308685"/>
                </a:lnTo>
                <a:lnTo>
                  <a:pt x="73660" y="267603"/>
                </a:lnTo>
                <a:lnTo>
                  <a:pt x="98703" y="228710"/>
                </a:lnTo>
                <a:lnTo>
                  <a:pt x="126887" y="192198"/>
                </a:lnTo>
                <a:lnTo>
                  <a:pt x="158019" y="158257"/>
                </a:lnTo>
                <a:lnTo>
                  <a:pt x="191911" y="127079"/>
                </a:lnTo>
                <a:lnTo>
                  <a:pt x="228370" y="98854"/>
                </a:lnTo>
                <a:lnTo>
                  <a:pt x="267208" y="73772"/>
                </a:lnTo>
                <a:lnTo>
                  <a:pt x="308232" y="52026"/>
                </a:lnTo>
                <a:lnTo>
                  <a:pt x="351253" y="33806"/>
                </a:lnTo>
                <a:lnTo>
                  <a:pt x="396081" y="19302"/>
                </a:lnTo>
                <a:lnTo>
                  <a:pt x="442524" y="8706"/>
                </a:lnTo>
                <a:lnTo>
                  <a:pt x="490392" y="2208"/>
                </a:lnTo>
                <a:lnTo>
                  <a:pt x="539496" y="0"/>
                </a:lnTo>
                <a:lnTo>
                  <a:pt x="588599" y="2208"/>
                </a:lnTo>
                <a:lnTo>
                  <a:pt x="636467" y="8706"/>
                </a:lnTo>
                <a:lnTo>
                  <a:pt x="682910" y="19302"/>
                </a:lnTo>
                <a:lnTo>
                  <a:pt x="727738" y="33806"/>
                </a:lnTo>
                <a:lnTo>
                  <a:pt x="770759" y="52026"/>
                </a:lnTo>
                <a:lnTo>
                  <a:pt x="811784" y="73772"/>
                </a:lnTo>
                <a:lnTo>
                  <a:pt x="850621" y="98854"/>
                </a:lnTo>
                <a:lnTo>
                  <a:pt x="887080" y="127079"/>
                </a:lnTo>
                <a:lnTo>
                  <a:pt x="920972" y="158257"/>
                </a:lnTo>
                <a:lnTo>
                  <a:pt x="952104" y="192198"/>
                </a:lnTo>
                <a:lnTo>
                  <a:pt x="980288" y="228710"/>
                </a:lnTo>
                <a:lnTo>
                  <a:pt x="1005332" y="267603"/>
                </a:lnTo>
                <a:lnTo>
                  <a:pt x="1027045" y="308685"/>
                </a:lnTo>
                <a:lnTo>
                  <a:pt x="1045238" y="351765"/>
                </a:lnTo>
                <a:lnTo>
                  <a:pt x="1059719" y="396654"/>
                </a:lnTo>
                <a:lnTo>
                  <a:pt x="1070299" y="443159"/>
                </a:lnTo>
                <a:lnTo>
                  <a:pt x="1076787" y="491091"/>
                </a:lnTo>
                <a:lnTo>
                  <a:pt x="1078992" y="540257"/>
                </a:lnTo>
                <a:lnTo>
                  <a:pt x="1076787" y="589424"/>
                </a:lnTo>
                <a:lnTo>
                  <a:pt x="1070299" y="637356"/>
                </a:lnTo>
                <a:lnTo>
                  <a:pt x="1059719" y="683861"/>
                </a:lnTo>
                <a:lnTo>
                  <a:pt x="1045238" y="728750"/>
                </a:lnTo>
                <a:lnTo>
                  <a:pt x="1027045" y="771830"/>
                </a:lnTo>
                <a:lnTo>
                  <a:pt x="1005331" y="812912"/>
                </a:lnTo>
                <a:lnTo>
                  <a:pt x="980288" y="851805"/>
                </a:lnTo>
                <a:lnTo>
                  <a:pt x="952104" y="888317"/>
                </a:lnTo>
                <a:lnTo>
                  <a:pt x="920972" y="922258"/>
                </a:lnTo>
                <a:lnTo>
                  <a:pt x="887080" y="953436"/>
                </a:lnTo>
                <a:lnTo>
                  <a:pt x="850621" y="981661"/>
                </a:lnTo>
                <a:lnTo>
                  <a:pt x="811783" y="1006743"/>
                </a:lnTo>
                <a:lnTo>
                  <a:pt x="770759" y="1028489"/>
                </a:lnTo>
                <a:lnTo>
                  <a:pt x="727738" y="1046709"/>
                </a:lnTo>
                <a:lnTo>
                  <a:pt x="682910" y="1061213"/>
                </a:lnTo>
                <a:lnTo>
                  <a:pt x="636467" y="1071809"/>
                </a:lnTo>
                <a:lnTo>
                  <a:pt x="588599" y="1078307"/>
                </a:lnTo>
                <a:lnTo>
                  <a:pt x="539496" y="1080515"/>
                </a:lnTo>
                <a:lnTo>
                  <a:pt x="490392" y="1078307"/>
                </a:lnTo>
                <a:lnTo>
                  <a:pt x="442524" y="1071809"/>
                </a:lnTo>
                <a:lnTo>
                  <a:pt x="396081" y="1061213"/>
                </a:lnTo>
                <a:lnTo>
                  <a:pt x="351253" y="1046709"/>
                </a:lnTo>
                <a:lnTo>
                  <a:pt x="308232" y="1028489"/>
                </a:lnTo>
                <a:lnTo>
                  <a:pt x="267207" y="1006743"/>
                </a:lnTo>
                <a:lnTo>
                  <a:pt x="228370" y="981661"/>
                </a:lnTo>
                <a:lnTo>
                  <a:pt x="191911" y="953436"/>
                </a:lnTo>
                <a:lnTo>
                  <a:pt x="158019" y="922258"/>
                </a:lnTo>
                <a:lnTo>
                  <a:pt x="126887" y="888317"/>
                </a:lnTo>
                <a:lnTo>
                  <a:pt x="98703" y="851805"/>
                </a:lnTo>
                <a:lnTo>
                  <a:pt x="73659" y="812912"/>
                </a:lnTo>
                <a:lnTo>
                  <a:pt x="51946" y="771830"/>
                </a:lnTo>
                <a:lnTo>
                  <a:pt x="33753" y="728750"/>
                </a:lnTo>
                <a:lnTo>
                  <a:pt x="19272" y="683861"/>
                </a:lnTo>
                <a:lnTo>
                  <a:pt x="8692" y="637356"/>
                </a:lnTo>
                <a:lnTo>
                  <a:pt x="2204" y="589424"/>
                </a:lnTo>
                <a:lnTo>
                  <a:pt x="0" y="540257"/>
                </a:lnTo>
                <a:close/>
              </a:path>
            </a:pathLst>
          </a:custGeom>
          <a:ln w="28956">
            <a:solidFill>
              <a:srgbClr val="1D9ED2"/>
            </a:solidFill>
          </a:ln>
        </p:spPr>
        <p:txBody>
          <a:bodyPr wrap="square" lIns="0" tIns="0" rIns="0" bIns="0" rtlCol="0"/>
          <a:lstStyle/>
          <a:p>
            <a:endParaRPr/>
          </a:p>
        </p:txBody>
      </p:sp>
      <p:sp>
        <p:nvSpPr>
          <p:cNvPr id="34" name="object 34"/>
          <p:cNvSpPr/>
          <p:nvPr/>
        </p:nvSpPr>
        <p:spPr>
          <a:xfrm>
            <a:off x="6305550" y="2207514"/>
            <a:ext cx="1079500" cy="1079500"/>
          </a:xfrm>
          <a:custGeom>
            <a:avLst/>
            <a:gdLst/>
            <a:ahLst/>
            <a:cxnLst/>
            <a:rect l="l" t="t" r="r" b="b"/>
            <a:pathLst>
              <a:path w="1079500" h="1079500">
                <a:moveTo>
                  <a:pt x="539496" y="0"/>
                </a:moveTo>
                <a:lnTo>
                  <a:pt x="490392" y="2204"/>
                </a:lnTo>
                <a:lnTo>
                  <a:pt x="442524" y="8692"/>
                </a:lnTo>
                <a:lnTo>
                  <a:pt x="396081" y="19272"/>
                </a:lnTo>
                <a:lnTo>
                  <a:pt x="351253" y="33753"/>
                </a:lnTo>
                <a:lnTo>
                  <a:pt x="308232" y="51946"/>
                </a:lnTo>
                <a:lnTo>
                  <a:pt x="267208" y="73660"/>
                </a:lnTo>
                <a:lnTo>
                  <a:pt x="228370" y="98703"/>
                </a:lnTo>
                <a:lnTo>
                  <a:pt x="191911" y="126887"/>
                </a:lnTo>
                <a:lnTo>
                  <a:pt x="158019" y="158019"/>
                </a:lnTo>
                <a:lnTo>
                  <a:pt x="126887" y="191911"/>
                </a:lnTo>
                <a:lnTo>
                  <a:pt x="98703" y="228370"/>
                </a:lnTo>
                <a:lnTo>
                  <a:pt x="73660" y="267208"/>
                </a:lnTo>
                <a:lnTo>
                  <a:pt x="51946" y="308232"/>
                </a:lnTo>
                <a:lnTo>
                  <a:pt x="33753" y="351253"/>
                </a:lnTo>
                <a:lnTo>
                  <a:pt x="19272" y="396081"/>
                </a:lnTo>
                <a:lnTo>
                  <a:pt x="8692" y="442524"/>
                </a:lnTo>
                <a:lnTo>
                  <a:pt x="2204" y="490392"/>
                </a:lnTo>
                <a:lnTo>
                  <a:pt x="0" y="539496"/>
                </a:lnTo>
                <a:lnTo>
                  <a:pt x="2204" y="588599"/>
                </a:lnTo>
                <a:lnTo>
                  <a:pt x="8692" y="636467"/>
                </a:lnTo>
                <a:lnTo>
                  <a:pt x="19272" y="682910"/>
                </a:lnTo>
                <a:lnTo>
                  <a:pt x="33753" y="727738"/>
                </a:lnTo>
                <a:lnTo>
                  <a:pt x="51946" y="770759"/>
                </a:lnTo>
                <a:lnTo>
                  <a:pt x="73659" y="811784"/>
                </a:lnTo>
                <a:lnTo>
                  <a:pt x="98703" y="850621"/>
                </a:lnTo>
                <a:lnTo>
                  <a:pt x="126887" y="887080"/>
                </a:lnTo>
                <a:lnTo>
                  <a:pt x="158019" y="920972"/>
                </a:lnTo>
                <a:lnTo>
                  <a:pt x="191911" y="952104"/>
                </a:lnTo>
                <a:lnTo>
                  <a:pt x="228370" y="980288"/>
                </a:lnTo>
                <a:lnTo>
                  <a:pt x="267207" y="1005331"/>
                </a:lnTo>
                <a:lnTo>
                  <a:pt x="308232" y="1027045"/>
                </a:lnTo>
                <a:lnTo>
                  <a:pt x="351253" y="1045238"/>
                </a:lnTo>
                <a:lnTo>
                  <a:pt x="396081" y="1059719"/>
                </a:lnTo>
                <a:lnTo>
                  <a:pt x="442524" y="1070299"/>
                </a:lnTo>
                <a:lnTo>
                  <a:pt x="490392" y="1076787"/>
                </a:lnTo>
                <a:lnTo>
                  <a:pt x="539496" y="1078991"/>
                </a:lnTo>
                <a:lnTo>
                  <a:pt x="588599" y="1076787"/>
                </a:lnTo>
                <a:lnTo>
                  <a:pt x="636467" y="1070299"/>
                </a:lnTo>
                <a:lnTo>
                  <a:pt x="682910" y="1059719"/>
                </a:lnTo>
                <a:lnTo>
                  <a:pt x="727738" y="1045238"/>
                </a:lnTo>
                <a:lnTo>
                  <a:pt x="770759" y="1027045"/>
                </a:lnTo>
                <a:lnTo>
                  <a:pt x="811783" y="1005331"/>
                </a:lnTo>
                <a:lnTo>
                  <a:pt x="850621" y="980288"/>
                </a:lnTo>
                <a:lnTo>
                  <a:pt x="887080" y="952104"/>
                </a:lnTo>
                <a:lnTo>
                  <a:pt x="920972" y="920972"/>
                </a:lnTo>
                <a:lnTo>
                  <a:pt x="952104" y="887080"/>
                </a:lnTo>
                <a:lnTo>
                  <a:pt x="980288" y="850621"/>
                </a:lnTo>
                <a:lnTo>
                  <a:pt x="1005331" y="811783"/>
                </a:lnTo>
                <a:lnTo>
                  <a:pt x="1027045" y="770759"/>
                </a:lnTo>
                <a:lnTo>
                  <a:pt x="1045238" y="727738"/>
                </a:lnTo>
                <a:lnTo>
                  <a:pt x="1059719" y="682910"/>
                </a:lnTo>
                <a:lnTo>
                  <a:pt x="1070299" y="636467"/>
                </a:lnTo>
                <a:lnTo>
                  <a:pt x="1076787" y="588599"/>
                </a:lnTo>
                <a:lnTo>
                  <a:pt x="1078992" y="539496"/>
                </a:lnTo>
                <a:lnTo>
                  <a:pt x="1076787" y="490392"/>
                </a:lnTo>
                <a:lnTo>
                  <a:pt x="1070299" y="442524"/>
                </a:lnTo>
                <a:lnTo>
                  <a:pt x="1059719" y="396081"/>
                </a:lnTo>
                <a:lnTo>
                  <a:pt x="1045238" y="351253"/>
                </a:lnTo>
                <a:lnTo>
                  <a:pt x="1027045" y="308232"/>
                </a:lnTo>
                <a:lnTo>
                  <a:pt x="1005332" y="267208"/>
                </a:lnTo>
                <a:lnTo>
                  <a:pt x="980288" y="228370"/>
                </a:lnTo>
                <a:lnTo>
                  <a:pt x="952104" y="191911"/>
                </a:lnTo>
                <a:lnTo>
                  <a:pt x="920972" y="158019"/>
                </a:lnTo>
                <a:lnTo>
                  <a:pt x="887080" y="126887"/>
                </a:lnTo>
                <a:lnTo>
                  <a:pt x="850621" y="98703"/>
                </a:lnTo>
                <a:lnTo>
                  <a:pt x="811784" y="73660"/>
                </a:lnTo>
                <a:lnTo>
                  <a:pt x="770759" y="51946"/>
                </a:lnTo>
                <a:lnTo>
                  <a:pt x="727738" y="33753"/>
                </a:lnTo>
                <a:lnTo>
                  <a:pt x="682910" y="19272"/>
                </a:lnTo>
                <a:lnTo>
                  <a:pt x="636467" y="8692"/>
                </a:lnTo>
                <a:lnTo>
                  <a:pt x="588599" y="2204"/>
                </a:lnTo>
                <a:lnTo>
                  <a:pt x="539496" y="0"/>
                </a:lnTo>
                <a:close/>
              </a:path>
            </a:pathLst>
          </a:custGeom>
          <a:solidFill>
            <a:srgbClr val="F5F7F6"/>
          </a:solidFill>
        </p:spPr>
        <p:txBody>
          <a:bodyPr wrap="square" lIns="0" tIns="0" rIns="0" bIns="0" rtlCol="0"/>
          <a:lstStyle/>
          <a:p>
            <a:endParaRPr/>
          </a:p>
        </p:txBody>
      </p:sp>
      <p:sp>
        <p:nvSpPr>
          <p:cNvPr id="35" name="object 35"/>
          <p:cNvSpPr/>
          <p:nvPr/>
        </p:nvSpPr>
        <p:spPr>
          <a:xfrm>
            <a:off x="6305550" y="2207514"/>
            <a:ext cx="1079500" cy="1079500"/>
          </a:xfrm>
          <a:custGeom>
            <a:avLst/>
            <a:gdLst/>
            <a:ahLst/>
            <a:cxnLst/>
            <a:rect l="l" t="t" r="r" b="b"/>
            <a:pathLst>
              <a:path w="1079500" h="1079500">
                <a:moveTo>
                  <a:pt x="0" y="539496"/>
                </a:moveTo>
                <a:lnTo>
                  <a:pt x="2204" y="490392"/>
                </a:lnTo>
                <a:lnTo>
                  <a:pt x="8692" y="442524"/>
                </a:lnTo>
                <a:lnTo>
                  <a:pt x="19272" y="396081"/>
                </a:lnTo>
                <a:lnTo>
                  <a:pt x="33753" y="351253"/>
                </a:lnTo>
                <a:lnTo>
                  <a:pt x="51946" y="308232"/>
                </a:lnTo>
                <a:lnTo>
                  <a:pt x="73660" y="267208"/>
                </a:lnTo>
                <a:lnTo>
                  <a:pt x="98703" y="228370"/>
                </a:lnTo>
                <a:lnTo>
                  <a:pt x="126887" y="191911"/>
                </a:lnTo>
                <a:lnTo>
                  <a:pt x="158019" y="158019"/>
                </a:lnTo>
                <a:lnTo>
                  <a:pt x="191911" y="126887"/>
                </a:lnTo>
                <a:lnTo>
                  <a:pt x="228370" y="98703"/>
                </a:lnTo>
                <a:lnTo>
                  <a:pt x="267208" y="73660"/>
                </a:lnTo>
                <a:lnTo>
                  <a:pt x="308232" y="51946"/>
                </a:lnTo>
                <a:lnTo>
                  <a:pt x="351253" y="33753"/>
                </a:lnTo>
                <a:lnTo>
                  <a:pt x="396081" y="19272"/>
                </a:lnTo>
                <a:lnTo>
                  <a:pt x="442524" y="8692"/>
                </a:lnTo>
                <a:lnTo>
                  <a:pt x="490392" y="2204"/>
                </a:lnTo>
                <a:lnTo>
                  <a:pt x="539496" y="0"/>
                </a:lnTo>
                <a:lnTo>
                  <a:pt x="588599" y="2204"/>
                </a:lnTo>
                <a:lnTo>
                  <a:pt x="636467" y="8692"/>
                </a:lnTo>
                <a:lnTo>
                  <a:pt x="682910" y="19272"/>
                </a:lnTo>
                <a:lnTo>
                  <a:pt x="727738" y="33753"/>
                </a:lnTo>
                <a:lnTo>
                  <a:pt x="770759" y="51946"/>
                </a:lnTo>
                <a:lnTo>
                  <a:pt x="811784" y="73660"/>
                </a:lnTo>
                <a:lnTo>
                  <a:pt x="850621" y="98703"/>
                </a:lnTo>
                <a:lnTo>
                  <a:pt x="887080" y="126887"/>
                </a:lnTo>
                <a:lnTo>
                  <a:pt x="920972" y="158019"/>
                </a:lnTo>
                <a:lnTo>
                  <a:pt x="952104" y="191911"/>
                </a:lnTo>
                <a:lnTo>
                  <a:pt x="980288" y="228370"/>
                </a:lnTo>
                <a:lnTo>
                  <a:pt x="1005332" y="267208"/>
                </a:lnTo>
                <a:lnTo>
                  <a:pt x="1027045" y="308232"/>
                </a:lnTo>
                <a:lnTo>
                  <a:pt x="1045238" y="351253"/>
                </a:lnTo>
                <a:lnTo>
                  <a:pt x="1059719" y="396081"/>
                </a:lnTo>
                <a:lnTo>
                  <a:pt x="1070299" y="442524"/>
                </a:lnTo>
                <a:lnTo>
                  <a:pt x="1076787" y="490392"/>
                </a:lnTo>
                <a:lnTo>
                  <a:pt x="1078992" y="539496"/>
                </a:lnTo>
                <a:lnTo>
                  <a:pt x="1076787" y="588599"/>
                </a:lnTo>
                <a:lnTo>
                  <a:pt x="1070299" y="636467"/>
                </a:lnTo>
                <a:lnTo>
                  <a:pt x="1059719" y="682910"/>
                </a:lnTo>
                <a:lnTo>
                  <a:pt x="1045238" y="727738"/>
                </a:lnTo>
                <a:lnTo>
                  <a:pt x="1027045" y="770759"/>
                </a:lnTo>
                <a:lnTo>
                  <a:pt x="1005331" y="811783"/>
                </a:lnTo>
                <a:lnTo>
                  <a:pt x="980288" y="850621"/>
                </a:lnTo>
                <a:lnTo>
                  <a:pt x="952104" y="887080"/>
                </a:lnTo>
                <a:lnTo>
                  <a:pt x="920972" y="920972"/>
                </a:lnTo>
                <a:lnTo>
                  <a:pt x="887080" y="952104"/>
                </a:lnTo>
                <a:lnTo>
                  <a:pt x="850621" y="980288"/>
                </a:lnTo>
                <a:lnTo>
                  <a:pt x="811783" y="1005331"/>
                </a:lnTo>
                <a:lnTo>
                  <a:pt x="770759" y="1027045"/>
                </a:lnTo>
                <a:lnTo>
                  <a:pt x="727738" y="1045238"/>
                </a:lnTo>
                <a:lnTo>
                  <a:pt x="682910" y="1059719"/>
                </a:lnTo>
                <a:lnTo>
                  <a:pt x="636467" y="1070299"/>
                </a:lnTo>
                <a:lnTo>
                  <a:pt x="588599" y="1076787"/>
                </a:lnTo>
                <a:lnTo>
                  <a:pt x="539496" y="1078991"/>
                </a:lnTo>
                <a:lnTo>
                  <a:pt x="490392" y="1076787"/>
                </a:lnTo>
                <a:lnTo>
                  <a:pt x="442524" y="1070299"/>
                </a:lnTo>
                <a:lnTo>
                  <a:pt x="396081" y="1059719"/>
                </a:lnTo>
                <a:lnTo>
                  <a:pt x="351253" y="1045238"/>
                </a:lnTo>
                <a:lnTo>
                  <a:pt x="308232" y="1027045"/>
                </a:lnTo>
                <a:lnTo>
                  <a:pt x="267207" y="1005331"/>
                </a:lnTo>
                <a:lnTo>
                  <a:pt x="228370" y="980288"/>
                </a:lnTo>
                <a:lnTo>
                  <a:pt x="191911" y="952104"/>
                </a:lnTo>
                <a:lnTo>
                  <a:pt x="158019" y="920972"/>
                </a:lnTo>
                <a:lnTo>
                  <a:pt x="126887" y="887080"/>
                </a:lnTo>
                <a:lnTo>
                  <a:pt x="98703" y="850621"/>
                </a:lnTo>
                <a:lnTo>
                  <a:pt x="73659" y="811784"/>
                </a:lnTo>
                <a:lnTo>
                  <a:pt x="51946" y="770759"/>
                </a:lnTo>
                <a:lnTo>
                  <a:pt x="33753" y="727738"/>
                </a:lnTo>
                <a:lnTo>
                  <a:pt x="19272" y="682910"/>
                </a:lnTo>
                <a:lnTo>
                  <a:pt x="8692" y="636467"/>
                </a:lnTo>
                <a:lnTo>
                  <a:pt x="2204" y="588599"/>
                </a:lnTo>
                <a:lnTo>
                  <a:pt x="0" y="539496"/>
                </a:lnTo>
                <a:close/>
              </a:path>
            </a:pathLst>
          </a:custGeom>
          <a:ln w="28956">
            <a:solidFill>
              <a:srgbClr val="1D9ED2"/>
            </a:solidFill>
          </a:ln>
        </p:spPr>
        <p:txBody>
          <a:bodyPr wrap="square" lIns="0" tIns="0" rIns="0" bIns="0" rtlCol="0"/>
          <a:lstStyle/>
          <a:p>
            <a:endParaRPr/>
          </a:p>
        </p:txBody>
      </p:sp>
      <p:sp>
        <p:nvSpPr>
          <p:cNvPr id="36" name="object 36"/>
          <p:cNvSpPr/>
          <p:nvPr/>
        </p:nvSpPr>
        <p:spPr>
          <a:xfrm>
            <a:off x="8109966" y="2207514"/>
            <a:ext cx="1080770" cy="1079500"/>
          </a:xfrm>
          <a:custGeom>
            <a:avLst/>
            <a:gdLst/>
            <a:ahLst/>
            <a:cxnLst/>
            <a:rect l="l" t="t" r="r" b="b"/>
            <a:pathLst>
              <a:path w="1080770" h="1079500">
                <a:moveTo>
                  <a:pt x="540257" y="0"/>
                </a:moveTo>
                <a:lnTo>
                  <a:pt x="491091" y="2204"/>
                </a:lnTo>
                <a:lnTo>
                  <a:pt x="443159" y="8692"/>
                </a:lnTo>
                <a:lnTo>
                  <a:pt x="396654" y="19272"/>
                </a:lnTo>
                <a:lnTo>
                  <a:pt x="351765" y="33753"/>
                </a:lnTo>
                <a:lnTo>
                  <a:pt x="308685" y="51946"/>
                </a:lnTo>
                <a:lnTo>
                  <a:pt x="267603" y="73660"/>
                </a:lnTo>
                <a:lnTo>
                  <a:pt x="228710" y="98703"/>
                </a:lnTo>
                <a:lnTo>
                  <a:pt x="192198" y="126887"/>
                </a:lnTo>
                <a:lnTo>
                  <a:pt x="158257" y="158019"/>
                </a:lnTo>
                <a:lnTo>
                  <a:pt x="127079" y="191911"/>
                </a:lnTo>
                <a:lnTo>
                  <a:pt x="98854" y="228370"/>
                </a:lnTo>
                <a:lnTo>
                  <a:pt x="73772" y="267208"/>
                </a:lnTo>
                <a:lnTo>
                  <a:pt x="52026" y="308232"/>
                </a:lnTo>
                <a:lnTo>
                  <a:pt x="33806" y="351253"/>
                </a:lnTo>
                <a:lnTo>
                  <a:pt x="19302" y="396081"/>
                </a:lnTo>
                <a:lnTo>
                  <a:pt x="8706" y="442524"/>
                </a:lnTo>
                <a:lnTo>
                  <a:pt x="2208" y="490392"/>
                </a:lnTo>
                <a:lnTo>
                  <a:pt x="0" y="539496"/>
                </a:lnTo>
                <a:lnTo>
                  <a:pt x="2208" y="588599"/>
                </a:lnTo>
                <a:lnTo>
                  <a:pt x="8706" y="636467"/>
                </a:lnTo>
                <a:lnTo>
                  <a:pt x="19302" y="682910"/>
                </a:lnTo>
                <a:lnTo>
                  <a:pt x="33806" y="727738"/>
                </a:lnTo>
                <a:lnTo>
                  <a:pt x="52026" y="770759"/>
                </a:lnTo>
                <a:lnTo>
                  <a:pt x="73772" y="811784"/>
                </a:lnTo>
                <a:lnTo>
                  <a:pt x="98854" y="850621"/>
                </a:lnTo>
                <a:lnTo>
                  <a:pt x="127079" y="887080"/>
                </a:lnTo>
                <a:lnTo>
                  <a:pt x="158257" y="920972"/>
                </a:lnTo>
                <a:lnTo>
                  <a:pt x="192198" y="952104"/>
                </a:lnTo>
                <a:lnTo>
                  <a:pt x="228710" y="980288"/>
                </a:lnTo>
                <a:lnTo>
                  <a:pt x="267603" y="1005331"/>
                </a:lnTo>
                <a:lnTo>
                  <a:pt x="308685" y="1027045"/>
                </a:lnTo>
                <a:lnTo>
                  <a:pt x="351765" y="1045238"/>
                </a:lnTo>
                <a:lnTo>
                  <a:pt x="396654" y="1059719"/>
                </a:lnTo>
                <a:lnTo>
                  <a:pt x="443159" y="1070299"/>
                </a:lnTo>
                <a:lnTo>
                  <a:pt x="491091" y="1076787"/>
                </a:lnTo>
                <a:lnTo>
                  <a:pt x="540257" y="1078991"/>
                </a:lnTo>
                <a:lnTo>
                  <a:pt x="589424" y="1076787"/>
                </a:lnTo>
                <a:lnTo>
                  <a:pt x="637356" y="1070299"/>
                </a:lnTo>
                <a:lnTo>
                  <a:pt x="683861" y="1059719"/>
                </a:lnTo>
                <a:lnTo>
                  <a:pt x="728750" y="1045238"/>
                </a:lnTo>
                <a:lnTo>
                  <a:pt x="771830" y="1027045"/>
                </a:lnTo>
                <a:lnTo>
                  <a:pt x="812912" y="1005331"/>
                </a:lnTo>
                <a:lnTo>
                  <a:pt x="851805" y="980288"/>
                </a:lnTo>
                <a:lnTo>
                  <a:pt x="888317" y="952104"/>
                </a:lnTo>
                <a:lnTo>
                  <a:pt x="922258" y="920972"/>
                </a:lnTo>
                <a:lnTo>
                  <a:pt x="953436" y="887080"/>
                </a:lnTo>
                <a:lnTo>
                  <a:pt x="981661" y="850621"/>
                </a:lnTo>
                <a:lnTo>
                  <a:pt x="1006743" y="811783"/>
                </a:lnTo>
                <a:lnTo>
                  <a:pt x="1028489" y="770759"/>
                </a:lnTo>
                <a:lnTo>
                  <a:pt x="1046709" y="727738"/>
                </a:lnTo>
                <a:lnTo>
                  <a:pt x="1061213" y="682910"/>
                </a:lnTo>
                <a:lnTo>
                  <a:pt x="1071809" y="636467"/>
                </a:lnTo>
                <a:lnTo>
                  <a:pt x="1078307" y="588599"/>
                </a:lnTo>
                <a:lnTo>
                  <a:pt x="1080515" y="539496"/>
                </a:lnTo>
                <a:lnTo>
                  <a:pt x="1078307" y="490392"/>
                </a:lnTo>
                <a:lnTo>
                  <a:pt x="1071809" y="442524"/>
                </a:lnTo>
                <a:lnTo>
                  <a:pt x="1061213" y="396081"/>
                </a:lnTo>
                <a:lnTo>
                  <a:pt x="1046709" y="351253"/>
                </a:lnTo>
                <a:lnTo>
                  <a:pt x="1028489" y="308232"/>
                </a:lnTo>
                <a:lnTo>
                  <a:pt x="1006743" y="267208"/>
                </a:lnTo>
                <a:lnTo>
                  <a:pt x="981661" y="228370"/>
                </a:lnTo>
                <a:lnTo>
                  <a:pt x="953436" y="191911"/>
                </a:lnTo>
                <a:lnTo>
                  <a:pt x="922258" y="158019"/>
                </a:lnTo>
                <a:lnTo>
                  <a:pt x="888317" y="126887"/>
                </a:lnTo>
                <a:lnTo>
                  <a:pt x="851805" y="98703"/>
                </a:lnTo>
                <a:lnTo>
                  <a:pt x="812912" y="73660"/>
                </a:lnTo>
                <a:lnTo>
                  <a:pt x="771830" y="51946"/>
                </a:lnTo>
                <a:lnTo>
                  <a:pt x="728750" y="33753"/>
                </a:lnTo>
                <a:lnTo>
                  <a:pt x="683861" y="19272"/>
                </a:lnTo>
                <a:lnTo>
                  <a:pt x="637356" y="8692"/>
                </a:lnTo>
                <a:lnTo>
                  <a:pt x="589424" y="2204"/>
                </a:lnTo>
                <a:lnTo>
                  <a:pt x="540257" y="0"/>
                </a:lnTo>
                <a:close/>
              </a:path>
            </a:pathLst>
          </a:custGeom>
          <a:solidFill>
            <a:srgbClr val="F5F7F6"/>
          </a:solidFill>
        </p:spPr>
        <p:txBody>
          <a:bodyPr wrap="square" lIns="0" tIns="0" rIns="0" bIns="0" rtlCol="0"/>
          <a:lstStyle/>
          <a:p>
            <a:endParaRPr/>
          </a:p>
        </p:txBody>
      </p:sp>
      <p:sp>
        <p:nvSpPr>
          <p:cNvPr id="37" name="object 37"/>
          <p:cNvSpPr/>
          <p:nvPr/>
        </p:nvSpPr>
        <p:spPr>
          <a:xfrm>
            <a:off x="8109966" y="2207514"/>
            <a:ext cx="1080770" cy="1079500"/>
          </a:xfrm>
          <a:custGeom>
            <a:avLst/>
            <a:gdLst/>
            <a:ahLst/>
            <a:cxnLst/>
            <a:rect l="l" t="t" r="r" b="b"/>
            <a:pathLst>
              <a:path w="1080770" h="1079500">
                <a:moveTo>
                  <a:pt x="0" y="539496"/>
                </a:moveTo>
                <a:lnTo>
                  <a:pt x="2208" y="490392"/>
                </a:lnTo>
                <a:lnTo>
                  <a:pt x="8706" y="442524"/>
                </a:lnTo>
                <a:lnTo>
                  <a:pt x="19302" y="396081"/>
                </a:lnTo>
                <a:lnTo>
                  <a:pt x="33806" y="351253"/>
                </a:lnTo>
                <a:lnTo>
                  <a:pt x="52026" y="308232"/>
                </a:lnTo>
                <a:lnTo>
                  <a:pt x="73772" y="267208"/>
                </a:lnTo>
                <a:lnTo>
                  <a:pt x="98854" y="228370"/>
                </a:lnTo>
                <a:lnTo>
                  <a:pt x="127079" y="191911"/>
                </a:lnTo>
                <a:lnTo>
                  <a:pt x="158257" y="158019"/>
                </a:lnTo>
                <a:lnTo>
                  <a:pt x="192198" y="126887"/>
                </a:lnTo>
                <a:lnTo>
                  <a:pt x="228710" y="98703"/>
                </a:lnTo>
                <a:lnTo>
                  <a:pt x="267603" y="73660"/>
                </a:lnTo>
                <a:lnTo>
                  <a:pt x="308685" y="51946"/>
                </a:lnTo>
                <a:lnTo>
                  <a:pt x="351765" y="33753"/>
                </a:lnTo>
                <a:lnTo>
                  <a:pt x="396654" y="19272"/>
                </a:lnTo>
                <a:lnTo>
                  <a:pt x="443159" y="8692"/>
                </a:lnTo>
                <a:lnTo>
                  <a:pt x="491091" y="2204"/>
                </a:lnTo>
                <a:lnTo>
                  <a:pt x="540257" y="0"/>
                </a:lnTo>
                <a:lnTo>
                  <a:pt x="589424" y="2204"/>
                </a:lnTo>
                <a:lnTo>
                  <a:pt x="637356" y="8692"/>
                </a:lnTo>
                <a:lnTo>
                  <a:pt x="683861" y="19272"/>
                </a:lnTo>
                <a:lnTo>
                  <a:pt x="728750" y="33753"/>
                </a:lnTo>
                <a:lnTo>
                  <a:pt x="771830" y="51946"/>
                </a:lnTo>
                <a:lnTo>
                  <a:pt x="812912" y="73660"/>
                </a:lnTo>
                <a:lnTo>
                  <a:pt x="851805" y="98703"/>
                </a:lnTo>
                <a:lnTo>
                  <a:pt x="888317" y="126887"/>
                </a:lnTo>
                <a:lnTo>
                  <a:pt x="922258" y="158019"/>
                </a:lnTo>
                <a:lnTo>
                  <a:pt x="953436" y="191911"/>
                </a:lnTo>
                <a:lnTo>
                  <a:pt x="981661" y="228370"/>
                </a:lnTo>
                <a:lnTo>
                  <a:pt x="1006743" y="267208"/>
                </a:lnTo>
                <a:lnTo>
                  <a:pt x="1028489" y="308232"/>
                </a:lnTo>
                <a:lnTo>
                  <a:pt x="1046709" y="351253"/>
                </a:lnTo>
                <a:lnTo>
                  <a:pt x="1061213" y="396081"/>
                </a:lnTo>
                <a:lnTo>
                  <a:pt x="1071809" y="442524"/>
                </a:lnTo>
                <a:lnTo>
                  <a:pt x="1078307" y="490392"/>
                </a:lnTo>
                <a:lnTo>
                  <a:pt x="1080515" y="539496"/>
                </a:lnTo>
                <a:lnTo>
                  <a:pt x="1078307" y="588599"/>
                </a:lnTo>
                <a:lnTo>
                  <a:pt x="1071809" y="636467"/>
                </a:lnTo>
                <a:lnTo>
                  <a:pt x="1061213" y="682910"/>
                </a:lnTo>
                <a:lnTo>
                  <a:pt x="1046709" y="727738"/>
                </a:lnTo>
                <a:lnTo>
                  <a:pt x="1028489" y="770759"/>
                </a:lnTo>
                <a:lnTo>
                  <a:pt x="1006743" y="811783"/>
                </a:lnTo>
                <a:lnTo>
                  <a:pt x="981661" y="850621"/>
                </a:lnTo>
                <a:lnTo>
                  <a:pt x="953436" y="887080"/>
                </a:lnTo>
                <a:lnTo>
                  <a:pt x="922258" y="920972"/>
                </a:lnTo>
                <a:lnTo>
                  <a:pt x="888317" y="952104"/>
                </a:lnTo>
                <a:lnTo>
                  <a:pt x="851805" y="980288"/>
                </a:lnTo>
                <a:lnTo>
                  <a:pt x="812912" y="1005331"/>
                </a:lnTo>
                <a:lnTo>
                  <a:pt x="771830" y="1027045"/>
                </a:lnTo>
                <a:lnTo>
                  <a:pt x="728750" y="1045238"/>
                </a:lnTo>
                <a:lnTo>
                  <a:pt x="683861" y="1059719"/>
                </a:lnTo>
                <a:lnTo>
                  <a:pt x="637356" y="1070299"/>
                </a:lnTo>
                <a:lnTo>
                  <a:pt x="589424" y="1076787"/>
                </a:lnTo>
                <a:lnTo>
                  <a:pt x="540257" y="1078991"/>
                </a:lnTo>
                <a:lnTo>
                  <a:pt x="491091" y="1076787"/>
                </a:lnTo>
                <a:lnTo>
                  <a:pt x="443159" y="1070299"/>
                </a:lnTo>
                <a:lnTo>
                  <a:pt x="396654" y="1059719"/>
                </a:lnTo>
                <a:lnTo>
                  <a:pt x="351765" y="1045238"/>
                </a:lnTo>
                <a:lnTo>
                  <a:pt x="308685" y="1027045"/>
                </a:lnTo>
                <a:lnTo>
                  <a:pt x="267603" y="1005331"/>
                </a:lnTo>
                <a:lnTo>
                  <a:pt x="228710" y="980288"/>
                </a:lnTo>
                <a:lnTo>
                  <a:pt x="192198" y="952104"/>
                </a:lnTo>
                <a:lnTo>
                  <a:pt x="158257" y="920972"/>
                </a:lnTo>
                <a:lnTo>
                  <a:pt x="127079" y="887080"/>
                </a:lnTo>
                <a:lnTo>
                  <a:pt x="98854" y="850621"/>
                </a:lnTo>
                <a:lnTo>
                  <a:pt x="73772" y="811784"/>
                </a:lnTo>
                <a:lnTo>
                  <a:pt x="52026" y="770759"/>
                </a:lnTo>
                <a:lnTo>
                  <a:pt x="33806" y="727738"/>
                </a:lnTo>
                <a:lnTo>
                  <a:pt x="19302" y="682910"/>
                </a:lnTo>
                <a:lnTo>
                  <a:pt x="8706" y="636467"/>
                </a:lnTo>
                <a:lnTo>
                  <a:pt x="2208" y="588599"/>
                </a:lnTo>
                <a:lnTo>
                  <a:pt x="0" y="539496"/>
                </a:lnTo>
                <a:close/>
              </a:path>
            </a:pathLst>
          </a:custGeom>
          <a:ln w="28956">
            <a:solidFill>
              <a:srgbClr val="1D9ED2"/>
            </a:solidFill>
          </a:ln>
        </p:spPr>
        <p:txBody>
          <a:bodyPr wrap="square" lIns="0" tIns="0" rIns="0" bIns="0" rtlCol="0"/>
          <a:lstStyle/>
          <a:p>
            <a:endParaRPr/>
          </a:p>
        </p:txBody>
      </p:sp>
      <p:sp>
        <p:nvSpPr>
          <p:cNvPr id="38" name="object 38"/>
          <p:cNvSpPr/>
          <p:nvPr/>
        </p:nvSpPr>
        <p:spPr>
          <a:xfrm>
            <a:off x="4508753" y="4424934"/>
            <a:ext cx="1080770" cy="1080770"/>
          </a:xfrm>
          <a:custGeom>
            <a:avLst/>
            <a:gdLst/>
            <a:ahLst/>
            <a:cxnLst/>
            <a:rect l="l" t="t" r="r" b="b"/>
            <a:pathLst>
              <a:path w="1080770" h="1080770">
                <a:moveTo>
                  <a:pt x="540258" y="0"/>
                </a:moveTo>
                <a:lnTo>
                  <a:pt x="491091" y="2208"/>
                </a:lnTo>
                <a:lnTo>
                  <a:pt x="443159" y="8706"/>
                </a:lnTo>
                <a:lnTo>
                  <a:pt x="396654" y="19302"/>
                </a:lnTo>
                <a:lnTo>
                  <a:pt x="351765" y="33806"/>
                </a:lnTo>
                <a:lnTo>
                  <a:pt x="308685" y="52026"/>
                </a:lnTo>
                <a:lnTo>
                  <a:pt x="267603" y="73772"/>
                </a:lnTo>
                <a:lnTo>
                  <a:pt x="228710" y="98854"/>
                </a:lnTo>
                <a:lnTo>
                  <a:pt x="192198" y="127079"/>
                </a:lnTo>
                <a:lnTo>
                  <a:pt x="158257" y="158257"/>
                </a:lnTo>
                <a:lnTo>
                  <a:pt x="127079" y="192198"/>
                </a:lnTo>
                <a:lnTo>
                  <a:pt x="98854" y="228710"/>
                </a:lnTo>
                <a:lnTo>
                  <a:pt x="73772" y="267603"/>
                </a:lnTo>
                <a:lnTo>
                  <a:pt x="52026" y="308685"/>
                </a:lnTo>
                <a:lnTo>
                  <a:pt x="33806" y="351765"/>
                </a:lnTo>
                <a:lnTo>
                  <a:pt x="19302" y="396654"/>
                </a:lnTo>
                <a:lnTo>
                  <a:pt x="8706" y="443159"/>
                </a:lnTo>
                <a:lnTo>
                  <a:pt x="2208" y="491091"/>
                </a:lnTo>
                <a:lnTo>
                  <a:pt x="0" y="540258"/>
                </a:lnTo>
                <a:lnTo>
                  <a:pt x="2208" y="589424"/>
                </a:lnTo>
                <a:lnTo>
                  <a:pt x="8706" y="637356"/>
                </a:lnTo>
                <a:lnTo>
                  <a:pt x="19302" y="683861"/>
                </a:lnTo>
                <a:lnTo>
                  <a:pt x="33806" y="728750"/>
                </a:lnTo>
                <a:lnTo>
                  <a:pt x="52026" y="771830"/>
                </a:lnTo>
                <a:lnTo>
                  <a:pt x="73772" y="812912"/>
                </a:lnTo>
                <a:lnTo>
                  <a:pt x="98854" y="851805"/>
                </a:lnTo>
                <a:lnTo>
                  <a:pt x="127079" y="888317"/>
                </a:lnTo>
                <a:lnTo>
                  <a:pt x="158257" y="922258"/>
                </a:lnTo>
                <a:lnTo>
                  <a:pt x="192198" y="953436"/>
                </a:lnTo>
                <a:lnTo>
                  <a:pt x="228710" y="981661"/>
                </a:lnTo>
                <a:lnTo>
                  <a:pt x="267603" y="1006743"/>
                </a:lnTo>
                <a:lnTo>
                  <a:pt x="308685" y="1028489"/>
                </a:lnTo>
                <a:lnTo>
                  <a:pt x="351765" y="1046709"/>
                </a:lnTo>
                <a:lnTo>
                  <a:pt x="396654" y="1061213"/>
                </a:lnTo>
                <a:lnTo>
                  <a:pt x="443159" y="1071809"/>
                </a:lnTo>
                <a:lnTo>
                  <a:pt x="491091" y="1078307"/>
                </a:lnTo>
                <a:lnTo>
                  <a:pt x="540258" y="1080516"/>
                </a:lnTo>
                <a:lnTo>
                  <a:pt x="589424" y="1078307"/>
                </a:lnTo>
                <a:lnTo>
                  <a:pt x="637356" y="1071809"/>
                </a:lnTo>
                <a:lnTo>
                  <a:pt x="683861" y="1061213"/>
                </a:lnTo>
                <a:lnTo>
                  <a:pt x="728750" y="1046709"/>
                </a:lnTo>
                <a:lnTo>
                  <a:pt x="771830" y="1028489"/>
                </a:lnTo>
                <a:lnTo>
                  <a:pt x="812912" y="1006743"/>
                </a:lnTo>
                <a:lnTo>
                  <a:pt x="851805" y="981661"/>
                </a:lnTo>
                <a:lnTo>
                  <a:pt x="888317" y="953436"/>
                </a:lnTo>
                <a:lnTo>
                  <a:pt x="922258" y="922258"/>
                </a:lnTo>
                <a:lnTo>
                  <a:pt x="953436" y="888317"/>
                </a:lnTo>
                <a:lnTo>
                  <a:pt x="981661" y="851805"/>
                </a:lnTo>
                <a:lnTo>
                  <a:pt x="1006743" y="812912"/>
                </a:lnTo>
                <a:lnTo>
                  <a:pt x="1028489" y="771830"/>
                </a:lnTo>
                <a:lnTo>
                  <a:pt x="1046709" y="728750"/>
                </a:lnTo>
                <a:lnTo>
                  <a:pt x="1061213" y="683861"/>
                </a:lnTo>
                <a:lnTo>
                  <a:pt x="1071809" y="637356"/>
                </a:lnTo>
                <a:lnTo>
                  <a:pt x="1078307" y="589424"/>
                </a:lnTo>
                <a:lnTo>
                  <a:pt x="1080516" y="540258"/>
                </a:lnTo>
                <a:lnTo>
                  <a:pt x="1078307" y="491091"/>
                </a:lnTo>
                <a:lnTo>
                  <a:pt x="1071809" y="443159"/>
                </a:lnTo>
                <a:lnTo>
                  <a:pt x="1061213" y="396654"/>
                </a:lnTo>
                <a:lnTo>
                  <a:pt x="1046709" y="351765"/>
                </a:lnTo>
                <a:lnTo>
                  <a:pt x="1028489" y="308685"/>
                </a:lnTo>
                <a:lnTo>
                  <a:pt x="1006743" y="267603"/>
                </a:lnTo>
                <a:lnTo>
                  <a:pt x="981661" y="228710"/>
                </a:lnTo>
                <a:lnTo>
                  <a:pt x="953436" y="192198"/>
                </a:lnTo>
                <a:lnTo>
                  <a:pt x="922258" y="158257"/>
                </a:lnTo>
                <a:lnTo>
                  <a:pt x="888317" y="127079"/>
                </a:lnTo>
                <a:lnTo>
                  <a:pt x="851805" y="98854"/>
                </a:lnTo>
                <a:lnTo>
                  <a:pt x="812912" y="73772"/>
                </a:lnTo>
                <a:lnTo>
                  <a:pt x="771830" y="52026"/>
                </a:lnTo>
                <a:lnTo>
                  <a:pt x="728750" y="33806"/>
                </a:lnTo>
                <a:lnTo>
                  <a:pt x="683861" y="19302"/>
                </a:lnTo>
                <a:lnTo>
                  <a:pt x="637356" y="8706"/>
                </a:lnTo>
                <a:lnTo>
                  <a:pt x="589424" y="2208"/>
                </a:lnTo>
                <a:lnTo>
                  <a:pt x="540258" y="0"/>
                </a:lnTo>
                <a:close/>
              </a:path>
            </a:pathLst>
          </a:custGeom>
          <a:solidFill>
            <a:srgbClr val="F5F7F6"/>
          </a:solidFill>
        </p:spPr>
        <p:txBody>
          <a:bodyPr wrap="square" lIns="0" tIns="0" rIns="0" bIns="0" rtlCol="0"/>
          <a:lstStyle/>
          <a:p>
            <a:endParaRPr/>
          </a:p>
        </p:txBody>
      </p:sp>
      <p:sp>
        <p:nvSpPr>
          <p:cNvPr id="39" name="object 39"/>
          <p:cNvSpPr/>
          <p:nvPr/>
        </p:nvSpPr>
        <p:spPr>
          <a:xfrm>
            <a:off x="4508753" y="4424934"/>
            <a:ext cx="1080770" cy="1080770"/>
          </a:xfrm>
          <a:custGeom>
            <a:avLst/>
            <a:gdLst/>
            <a:ahLst/>
            <a:cxnLst/>
            <a:rect l="l" t="t" r="r" b="b"/>
            <a:pathLst>
              <a:path w="1080770" h="1080770">
                <a:moveTo>
                  <a:pt x="0" y="540258"/>
                </a:moveTo>
                <a:lnTo>
                  <a:pt x="2208" y="491091"/>
                </a:lnTo>
                <a:lnTo>
                  <a:pt x="8706" y="443159"/>
                </a:lnTo>
                <a:lnTo>
                  <a:pt x="19302" y="396654"/>
                </a:lnTo>
                <a:lnTo>
                  <a:pt x="33806" y="351765"/>
                </a:lnTo>
                <a:lnTo>
                  <a:pt x="52026" y="308685"/>
                </a:lnTo>
                <a:lnTo>
                  <a:pt x="73772" y="267603"/>
                </a:lnTo>
                <a:lnTo>
                  <a:pt x="98854" y="228710"/>
                </a:lnTo>
                <a:lnTo>
                  <a:pt x="127079" y="192198"/>
                </a:lnTo>
                <a:lnTo>
                  <a:pt x="158257" y="158257"/>
                </a:lnTo>
                <a:lnTo>
                  <a:pt x="192198" y="127079"/>
                </a:lnTo>
                <a:lnTo>
                  <a:pt x="228710" y="98854"/>
                </a:lnTo>
                <a:lnTo>
                  <a:pt x="267603" y="73772"/>
                </a:lnTo>
                <a:lnTo>
                  <a:pt x="308685" y="52026"/>
                </a:lnTo>
                <a:lnTo>
                  <a:pt x="351765" y="33806"/>
                </a:lnTo>
                <a:lnTo>
                  <a:pt x="396654" y="19302"/>
                </a:lnTo>
                <a:lnTo>
                  <a:pt x="443159" y="8706"/>
                </a:lnTo>
                <a:lnTo>
                  <a:pt x="491091" y="2208"/>
                </a:lnTo>
                <a:lnTo>
                  <a:pt x="540258" y="0"/>
                </a:lnTo>
                <a:lnTo>
                  <a:pt x="589424" y="2208"/>
                </a:lnTo>
                <a:lnTo>
                  <a:pt x="637356" y="8706"/>
                </a:lnTo>
                <a:lnTo>
                  <a:pt x="683861" y="19302"/>
                </a:lnTo>
                <a:lnTo>
                  <a:pt x="728750" y="33806"/>
                </a:lnTo>
                <a:lnTo>
                  <a:pt x="771830" y="52026"/>
                </a:lnTo>
                <a:lnTo>
                  <a:pt x="812912" y="73772"/>
                </a:lnTo>
                <a:lnTo>
                  <a:pt x="851805" y="98854"/>
                </a:lnTo>
                <a:lnTo>
                  <a:pt x="888317" y="127079"/>
                </a:lnTo>
                <a:lnTo>
                  <a:pt x="922258" y="158257"/>
                </a:lnTo>
                <a:lnTo>
                  <a:pt x="953436" y="192198"/>
                </a:lnTo>
                <a:lnTo>
                  <a:pt x="981661" y="228710"/>
                </a:lnTo>
                <a:lnTo>
                  <a:pt x="1006743" y="267603"/>
                </a:lnTo>
                <a:lnTo>
                  <a:pt x="1028489" y="308685"/>
                </a:lnTo>
                <a:lnTo>
                  <a:pt x="1046709" y="351765"/>
                </a:lnTo>
                <a:lnTo>
                  <a:pt x="1061213" y="396654"/>
                </a:lnTo>
                <a:lnTo>
                  <a:pt x="1071809" y="443159"/>
                </a:lnTo>
                <a:lnTo>
                  <a:pt x="1078307" y="491091"/>
                </a:lnTo>
                <a:lnTo>
                  <a:pt x="1080516" y="540258"/>
                </a:lnTo>
                <a:lnTo>
                  <a:pt x="1078307" y="589424"/>
                </a:lnTo>
                <a:lnTo>
                  <a:pt x="1071809" y="637356"/>
                </a:lnTo>
                <a:lnTo>
                  <a:pt x="1061213" y="683861"/>
                </a:lnTo>
                <a:lnTo>
                  <a:pt x="1046709" y="728750"/>
                </a:lnTo>
                <a:lnTo>
                  <a:pt x="1028489" y="771830"/>
                </a:lnTo>
                <a:lnTo>
                  <a:pt x="1006743" y="812912"/>
                </a:lnTo>
                <a:lnTo>
                  <a:pt x="981661" y="851805"/>
                </a:lnTo>
                <a:lnTo>
                  <a:pt x="953436" y="888317"/>
                </a:lnTo>
                <a:lnTo>
                  <a:pt x="922258" y="922258"/>
                </a:lnTo>
                <a:lnTo>
                  <a:pt x="888317" y="953436"/>
                </a:lnTo>
                <a:lnTo>
                  <a:pt x="851805" y="981661"/>
                </a:lnTo>
                <a:lnTo>
                  <a:pt x="812912" y="1006743"/>
                </a:lnTo>
                <a:lnTo>
                  <a:pt x="771830" y="1028489"/>
                </a:lnTo>
                <a:lnTo>
                  <a:pt x="728750" y="1046709"/>
                </a:lnTo>
                <a:lnTo>
                  <a:pt x="683861" y="1061213"/>
                </a:lnTo>
                <a:lnTo>
                  <a:pt x="637356" y="1071809"/>
                </a:lnTo>
                <a:lnTo>
                  <a:pt x="589424" y="1078307"/>
                </a:lnTo>
                <a:lnTo>
                  <a:pt x="540258" y="1080516"/>
                </a:lnTo>
                <a:lnTo>
                  <a:pt x="491091" y="1078307"/>
                </a:lnTo>
                <a:lnTo>
                  <a:pt x="443159" y="1071809"/>
                </a:lnTo>
                <a:lnTo>
                  <a:pt x="396654" y="1061213"/>
                </a:lnTo>
                <a:lnTo>
                  <a:pt x="351765" y="1046709"/>
                </a:lnTo>
                <a:lnTo>
                  <a:pt x="308685" y="1028489"/>
                </a:lnTo>
                <a:lnTo>
                  <a:pt x="267603" y="1006743"/>
                </a:lnTo>
                <a:lnTo>
                  <a:pt x="228710" y="981661"/>
                </a:lnTo>
                <a:lnTo>
                  <a:pt x="192198" y="953436"/>
                </a:lnTo>
                <a:lnTo>
                  <a:pt x="158257" y="922258"/>
                </a:lnTo>
                <a:lnTo>
                  <a:pt x="127079" y="888317"/>
                </a:lnTo>
                <a:lnTo>
                  <a:pt x="98854" y="851805"/>
                </a:lnTo>
                <a:lnTo>
                  <a:pt x="73772" y="812912"/>
                </a:lnTo>
                <a:lnTo>
                  <a:pt x="52026" y="771830"/>
                </a:lnTo>
                <a:lnTo>
                  <a:pt x="33806" y="728750"/>
                </a:lnTo>
                <a:lnTo>
                  <a:pt x="19302" y="683861"/>
                </a:lnTo>
                <a:lnTo>
                  <a:pt x="8706" y="637356"/>
                </a:lnTo>
                <a:lnTo>
                  <a:pt x="2208" y="589424"/>
                </a:lnTo>
                <a:lnTo>
                  <a:pt x="0" y="540258"/>
                </a:lnTo>
                <a:close/>
              </a:path>
            </a:pathLst>
          </a:custGeom>
          <a:ln w="28956">
            <a:solidFill>
              <a:srgbClr val="1D9ED2"/>
            </a:solidFill>
          </a:ln>
        </p:spPr>
        <p:txBody>
          <a:bodyPr wrap="square" lIns="0" tIns="0" rIns="0" bIns="0" rtlCol="0"/>
          <a:lstStyle/>
          <a:p>
            <a:endParaRPr/>
          </a:p>
        </p:txBody>
      </p:sp>
      <p:sp>
        <p:nvSpPr>
          <p:cNvPr id="40" name="object 40"/>
          <p:cNvSpPr/>
          <p:nvPr/>
        </p:nvSpPr>
        <p:spPr>
          <a:xfrm>
            <a:off x="6308597" y="4424934"/>
            <a:ext cx="1080770" cy="1080770"/>
          </a:xfrm>
          <a:custGeom>
            <a:avLst/>
            <a:gdLst/>
            <a:ahLst/>
            <a:cxnLst/>
            <a:rect l="l" t="t" r="r" b="b"/>
            <a:pathLst>
              <a:path w="1080770" h="1080770">
                <a:moveTo>
                  <a:pt x="540257" y="0"/>
                </a:moveTo>
                <a:lnTo>
                  <a:pt x="491091" y="2208"/>
                </a:lnTo>
                <a:lnTo>
                  <a:pt x="443159" y="8706"/>
                </a:lnTo>
                <a:lnTo>
                  <a:pt x="396654" y="19302"/>
                </a:lnTo>
                <a:lnTo>
                  <a:pt x="351765" y="33806"/>
                </a:lnTo>
                <a:lnTo>
                  <a:pt x="308685" y="52026"/>
                </a:lnTo>
                <a:lnTo>
                  <a:pt x="267603" y="73772"/>
                </a:lnTo>
                <a:lnTo>
                  <a:pt x="228710" y="98854"/>
                </a:lnTo>
                <a:lnTo>
                  <a:pt x="192198" y="127079"/>
                </a:lnTo>
                <a:lnTo>
                  <a:pt x="158257" y="158257"/>
                </a:lnTo>
                <a:lnTo>
                  <a:pt x="127079" y="192198"/>
                </a:lnTo>
                <a:lnTo>
                  <a:pt x="98854" y="228710"/>
                </a:lnTo>
                <a:lnTo>
                  <a:pt x="73772" y="267603"/>
                </a:lnTo>
                <a:lnTo>
                  <a:pt x="52026" y="308685"/>
                </a:lnTo>
                <a:lnTo>
                  <a:pt x="33806" y="351765"/>
                </a:lnTo>
                <a:lnTo>
                  <a:pt x="19302" y="396654"/>
                </a:lnTo>
                <a:lnTo>
                  <a:pt x="8706" y="443159"/>
                </a:lnTo>
                <a:lnTo>
                  <a:pt x="2208" y="491091"/>
                </a:lnTo>
                <a:lnTo>
                  <a:pt x="0" y="540258"/>
                </a:lnTo>
                <a:lnTo>
                  <a:pt x="2208" y="589424"/>
                </a:lnTo>
                <a:lnTo>
                  <a:pt x="8706" y="637356"/>
                </a:lnTo>
                <a:lnTo>
                  <a:pt x="19302" y="683861"/>
                </a:lnTo>
                <a:lnTo>
                  <a:pt x="33806" y="728750"/>
                </a:lnTo>
                <a:lnTo>
                  <a:pt x="52026" y="771830"/>
                </a:lnTo>
                <a:lnTo>
                  <a:pt x="73772" y="812912"/>
                </a:lnTo>
                <a:lnTo>
                  <a:pt x="98854" y="851805"/>
                </a:lnTo>
                <a:lnTo>
                  <a:pt x="127079" y="888317"/>
                </a:lnTo>
                <a:lnTo>
                  <a:pt x="158257" y="922258"/>
                </a:lnTo>
                <a:lnTo>
                  <a:pt x="192198" y="953436"/>
                </a:lnTo>
                <a:lnTo>
                  <a:pt x="228710" y="981661"/>
                </a:lnTo>
                <a:lnTo>
                  <a:pt x="267603" y="1006743"/>
                </a:lnTo>
                <a:lnTo>
                  <a:pt x="308685" y="1028489"/>
                </a:lnTo>
                <a:lnTo>
                  <a:pt x="351765" y="1046709"/>
                </a:lnTo>
                <a:lnTo>
                  <a:pt x="396654" y="1061213"/>
                </a:lnTo>
                <a:lnTo>
                  <a:pt x="443159" y="1071809"/>
                </a:lnTo>
                <a:lnTo>
                  <a:pt x="491091" y="1078307"/>
                </a:lnTo>
                <a:lnTo>
                  <a:pt x="540257" y="1080516"/>
                </a:lnTo>
                <a:lnTo>
                  <a:pt x="589424" y="1078307"/>
                </a:lnTo>
                <a:lnTo>
                  <a:pt x="637356" y="1071809"/>
                </a:lnTo>
                <a:lnTo>
                  <a:pt x="683861" y="1061213"/>
                </a:lnTo>
                <a:lnTo>
                  <a:pt x="728750" y="1046709"/>
                </a:lnTo>
                <a:lnTo>
                  <a:pt x="771830" y="1028489"/>
                </a:lnTo>
                <a:lnTo>
                  <a:pt x="812912" y="1006743"/>
                </a:lnTo>
                <a:lnTo>
                  <a:pt x="851805" y="981661"/>
                </a:lnTo>
                <a:lnTo>
                  <a:pt x="888317" y="953436"/>
                </a:lnTo>
                <a:lnTo>
                  <a:pt x="922258" y="922258"/>
                </a:lnTo>
                <a:lnTo>
                  <a:pt x="953436" y="888317"/>
                </a:lnTo>
                <a:lnTo>
                  <a:pt x="981661" y="851805"/>
                </a:lnTo>
                <a:lnTo>
                  <a:pt x="1006743" y="812912"/>
                </a:lnTo>
                <a:lnTo>
                  <a:pt x="1028489" y="771830"/>
                </a:lnTo>
                <a:lnTo>
                  <a:pt x="1046709" y="728750"/>
                </a:lnTo>
                <a:lnTo>
                  <a:pt x="1061213" y="683861"/>
                </a:lnTo>
                <a:lnTo>
                  <a:pt x="1071809" y="637356"/>
                </a:lnTo>
                <a:lnTo>
                  <a:pt x="1078307" y="589424"/>
                </a:lnTo>
                <a:lnTo>
                  <a:pt x="1080516" y="540258"/>
                </a:lnTo>
                <a:lnTo>
                  <a:pt x="1078307" y="491091"/>
                </a:lnTo>
                <a:lnTo>
                  <a:pt x="1071809" y="443159"/>
                </a:lnTo>
                <a:lnTo>
                  <a:pt x="1061213" y="396654"/>
                </a:lnTo>
                <a:lnTo>
                  <a:pt x="1046709" y="351765"/>
                </a:lnTo>
                <a:lnTo>
                  <a:pt x="1028489" y="308685"/>
                </a:lnTo>
                <a:lnTo>
                  <a:pt x="1006743" y="267603"/>
                </a:lnTo>
                <a:lnTo>
                  <a:pt x="981661" y="228710"/>
                </a:lnTo>
                <a:lnTo>
                  <a:pt x="953436" y="192198"/>
                </a:lnTo>
                <a:lnTo>
                  <a:pt x="922258" y="158257"/>
                </a:lnTo>
                <a:lnTo>
                  <a:pt x="888317" y="127079"/>
                </a:lnTo>
                <a:lnTo>
                  <a:pt x="851805" y="98854"/>
                </a:lnTo>
                <a:lnTo>
                  <a:pt x="812912" y="73772"/>
                </a:lnTo>
                <a:lnTo>
                  <a:pt x="771830" y="52026"/>
                </a:lnTo>
                <a:lnTo>
                  <a:pt x="728750" y="33806"/>
                </a:lnTo>
                <a:lnTo>
                  <a:pt x="683861" y="19302"/>
                </a:lnTo>
                <a:lnTo>
                  <a:pt x="637356" y="8706"/>
                </a:lnTo>
                <a:lnTo>
                  <a:pt x="589424" y="2208"/>
                </a:lnTo>
                <a:lnTo>
                  <a:pt x="540257" y="0"/>
                </a:lnTo>
                <a:close/>
              </a:path>
            </a:pathLst>
          </a:custGeom>
          <a:solidFill>
            <a:srgbClr val="F5F7F6"/>
          </a:solidFill>
        </p:spPr>
        <p:txBody>
          <a:bodyPr wrap="square" lIns="0" tIns="0" rIns="0" bIns="0" rtlCol="0"/>
          <a:lstStyle/>
          <a:p>
            <a:endParaRPr/>
          </a:p>
        </p:txBody>
      </p:sp>
      <p:sp>
        <p:nvSpPr>
          <p:cNvPr id="41" name="object 41"/>
          <p:cNvSpPr/>
          <p:nvPr/>
        </p:nvSpPr>
        <p:spPr>
          <a:xfrm>
            <a:off x="6308597" y="4424934"/>
            <a:ext cx="1080770" cy="1080770"/>
          </a:xfrm>
          <a:custGeom>
            <a:avLst/>
            <a:gdLst/>
            <a:ahLst/>
            <a:cxnLst/>
            <a:rect l="l" t="t" r="r" b="b"/>
            <a:pathLst>
              <a:path w="1080770" h="1080770">
                <a:moveTo>
                  <a:pt x="0" y="540258"/>
                </a:moveTo>
                <a:lnTo>
                  <a:pt x="2208" y="491091"/>
                </a:lnTo>
                <a:lnTo>
                  <a:pt x="8706" y="443159"/>
                </a:lnTo>
                <a:lnTo>
                  <a:pt x="19302" y="396654"/>
                </a:lnTo>
                <a:lnTo>
                  <a:pt x="33806" y="351765"/>
                </a:lnTo>
                <a:lnTo>
                  <a:pt x="52026" y="308685"/>
                </a:lnTo>
                <a:lnTo>
                  <a:pt x="73772" y="267603"/>
                </a:lnTo>
                <a:lnTo>
                  <a:pt x="98854" y="228710"/>
                </a:lnTo>
                <a:lnTo>
                  <a:pt x="127079" y="192198"/>
                </a:lnTo>
                <a:lnTo>
                  <a:pt x="158257" y="158257"/>
                </a:lnTo>
                <a:lnTo>
                  <a:pt x="192198" y="127079"/>
                </a:lnTo>
                <a:lnTo>
                  <a:pt x="228710" y="98854"/>
                </a:lnTo>
                <a:lnTo>
                  <a:pt x="267603" y="73772"/>
                </a:lnTo>
                <a:lnTo>
                  <a:pt x="308685" y="52026"/>
                </a:lnTo>
                <a:lnTo>
                  <a:pt x="351765" y="33806"/>
                </a:lnTo>
                <a:lnTo>
                  <a:pt x="396654" y="19302"/>
                </a:lnTo>
                <a:lnTo>
                  <a:pt x="443159" y="8706"/>
                </a:lnTo>
                <a:lnTo>
                  <a:pt x="491091" y="2208"/>
                </a:lnTo>
                <a:lnTo>
                  <a:pt x="540257" y="0"/>
                </a:lnTo>
                <a:lnTo>
                  <a:pt x="589424" y="2208"/>
                </a:lnTo>
                <a:lnTo>
                  <a:pt x="637356" y="8706"/>
                </a:lnTo>
                <a:lnTo>
                  <a:pt x="683861" y="19302"/>
                </a:lnTo>
                <a:lnTo>
                  <a:pt x="728750" y="33806"/>
                </a:lnTo>
                <a:lnTo>
                  <a:pt x="771830" y="52026"/>
                </a:lnTo>
                <a:lnTo>
                  <a:pt x="812912" y="73772"/>
                </a:lnTo>
                <a:lnTo>
                  <a:pt x="851805" y="98854"/>
                </a:lnTo>
                <a:lnTo>
                  <a:pt x="888317" y="127079"/>
                </a:lnTo>
                <a:lnTo>
                  <a:pt x="922258" y="158257"/>
                </a:lnTo>
                <a:lnTo>
                  <a:pt x="953436" y="192198"/>
                </a:lnTo>
                <a:lnTo>
                  <a:pt x="981661" y="228710"/>
                </a:lnTo>
                <a:lnTo>
                  <a:pt x="1006743" y="267603"/>
                </a:lnTo>
                <a:lnTo>
                  <a:pt x="1028489" y="308685"/>
                </a:lnTo>
                <a:lnTo>
                  <a:pt x="1046709" y="351765"/>
                </a:lnTo>
                <a:lnTo>
                  <a:pt x="1061213" y="396654"/>
                </a:lnTo>
                <a:lnTo>
                  <a:pt x="1071809" y="443159"/>
                </a:lnTo>
                <a:lnTo>
                  <a:pt x="1078307" y="491091"/>
                </a:lnTo>
                <a:lnTo>
                  <a:pt x="1080516" y="540258"/>
                </a:lnTo>
                <a:lnTo>
                  <a:pt x="1078307" y="589424"/>
                </a:lnTo>
                <a:lnTo>
                  <a:pt x="1071809" y="637356"/>
                </a:lnTo>
                <a:lnTo>
                  <a:pt x="1061213" y="683861"/>
                </a:lnTo>
                <a:lnTo>
                  <a:pt x="1046709" y="728750"/>
                </a:lnTo>
                <a:lnTo>
                  <a:pt x="1028489" y="771830"/>
                </a:lnTo>
                <a:lnTo>
                  <a:pt x="1006743" y="812912"/>
                </a:lnTo>
                <a:lnTo>
                  <a:pt x="981661" y="851805"/>
                </a:lnTo>
                <a:lnTo>
                  <a:pt x="953436" y="888317"/>
                </a:lnTo>
                <a:lnTo>
                  <a:pt x="922258" y="922258"/>
                </a:lnTo>
                <a:lnTo>
                  <a:pt x="888317" y="953436"/>
                </a:lnTo>
                <a:lnTo>
                  <a:pt x="851805" y="981661"/>
                </a:lnTo>
                <a:lnTo>
                  <a:pt x="812912" y="1006743"/>
                </a:lnTo>
                <a:lnTo>
                  <a:pt x="771830" y="1028489"/>
                </a:lnTo>
                <a:lnTo>
                  <a:pt x="728750" y="1046709"/>
                </a:lnTo>
                <a:lnTo>
                  <a:pt x="683861" y="1061213"/>
                </a:lnTo>
                <a:lnTo>
                  <a:pt x="637356" y="1071809"/>
                </a:lnTo>
                <a:lnTo>
                  <a:pt x="589424" y="1078307"/>
                </a:lnTo>
                <a:lnTo>
                  <a:pt x="540257" y="1080516"/>
                </a:lnTo>
                <a:lnTo>
                  <a:pt x="491091" y="1078307"/>
                </a:lnTo>
                <a:lnTo>
                  <a:pt x="443159" y="1071809"/>
                </a:lnTo>
                <a:lnTo>
                  <a:pt x="396654" y="1061213"/>
                </a:lnTo>
                <a:lnTo>
                  <a:pt x="351765" y="1046709"/>
                </a:lnTo>
                <a:lnTo>
                  <a:pt x="308685" y="1028489"/>
                </a:lnTo>
                <a:lnTo>
                  <a:pt x="267603" y="1006743"/>
                </a:lnTo>
                <a:lnTo>
                  <a:pt x="228710" y="981661"/>
                </a:lnTo>
                <a:lnTo>
                  <a:pt x="192198" y="953436"/>
                </a:lnTo>
                <a:lnTo>
                  <a:pt x="158257" y="922258"/>
                </a:lnTo>
                <a:lnTo>
                  <a:pt x="127079" y="888317"/>
                </a:lnTo>
                <a:lnTo>
                  <a:pt x="98854" y="851805"/>
                </a:lnTo>
                <a:lnTo>
                  <a:pt x="73772" y="812912"/>
                </a:lnTo>
                <a:lnTo>
                  <a:pt x="52026" y="771830"/>
                </a:lnTo>
                <a:lnTo>
                  <a:pt x="33806" y="728750"/>
                </a:lnTo>
                <a:lnTo>
                  <a:pt x="19302" y="683861"/>
                </a:lnTo>
                <a:lnTo>
                  <a:pt x="8706" y="637356"/>
                </a:lnTo>
                <a:lnTo>
                  <a:pt x="2208" y="589424"/>
                </a:lnTo>
                <a:lnTo>
                  <a:pt x="0" y="540258"/>
                </a:lnTo>
                <a:close/>
              </a:path>
            </a:pathLst>
          </a:custGeom>
          <a:ln w="28956">
            <a:solidFill>
              <a:srgbClr val="1D9ED2"/>
            </a:solidFill>
          </a:ln>
        </p:spPr>
        <p:txBody>
          <a:bodyPr wrap="square" lIns="0" tIns="0" rIns="0" bIns="0" rtlCol="0"/>
          <a:lstStyle/>
          <a:p>
            <a:endParaRPr/>
          </a:p>
        </p:txBody>
      </p:sp>
      <p:sp>
        <p:nvSpPr>
          <p:cNvPr id="42" name="object 42"/>
          <p:cNvSpPr/>
          <p:nvPr/>
        </p:nvSpPr>
        <p:spPr>
          <a:xfrm>
            <a:off x="4803647" y="2484120"/>
            <a:ext cx="539496" cy="539496"/>
          </a:xfrm>
          <a:prstGeom prst="rect">
            <a:avLst/>
          </a:prstGeom>
          <a:blipFill>
            <a:blip r:embed="rId3" cstate="print"/>
            <a:stretch>
              <a:fillRect/>
            </a:stretch>
          </a:blipFill>
        </p:spPr>
        <p:txBody>
          <a:bodyPr wrap="square" lIns="0" tIns="0" rIns="0" bIns="0" rtlCol="0"/>
          <a:lstStyle/>
          <a:p>
            <a:endParaRPr/>
          </a:p>
        </p:txBody>
      </p:sp>
      <p:sp>
        <p:nvSpPr>
          <p:cNvPr id="43" name="object 43"/>
          <p:cNvSpPr/>
          <p:nvPr/>
        </p:nvSpPr>
        <p:spPr>
          <a:xfrm>
            <a:off x="6569964" y="2484120"/>
            <a:ext cx="541020" cy="539496"/>
          </a:xfrm>
          <a:prstGeom prst="rect">
            <a:avLst/>
          </a:prstGeom>
          <a:blipFill>
            <a:blip r:embed="rId4" cstate="print"/>
            <a:stretch>
              <a:fillRect/>
            </a:stretch>
          </a:blipFill>
        </p:spPr>
        <p:txBody>
          <a:bodyPr wrap="square" lIns="0" tIns="0" rIns="0" bIns="0" rtlCol="0"/>
          <a:lstStyle/>
          <a:p>
            <a:endParaRPr/>
          </a:p>
        </p:txBody>
      </p:sp>
      <p:sp>
        <p:nvSpPr>
          <p:cNvPr id="44" name="object 44"/>
          <p:cNvSpPr/>
          <p:nvPr/>
        </p:nvSpPr>
        <p:spPr>
          <a:xfrm>
            <a:off x="8420100" y="2484120"/>
            <a:ext cx="541020" cy="539496"/>
          </a:xfrm>
          <a:prstGeom prst="rect">
            <a:avLst/>
          </a:prstGeom>
          <a:blipFill>
            <a:blip r:embed="rId5" cstate="print"/>
            <a:stretch>
              <a:fillRect/>
            </a:stretch>
          </a:blipFill>
        </p:spPr>
        <p:txBody>
          <a:bodyPr wrap="square" lIns="0" tIns="0" rIns="0" bIns="0" rtlCol="0"/>
          <a:lstStyle/>
          <a:p>
            <a:endParaRPr/>
          </a:p>
        </p:txBody>
      </p:sp>
      <p:sp>
        <p:nvSpPr>
          <p:cNvPr id="45" name="object 45"/>
          <p:cNvSpPr/>
          <p:nvPr/>
        </p:nvSpPr>
        <p:spPr>
          <a:xfrm>
            <a:off x="10264140" y="2484120"/>
            <a:ext cx="539496" cy="539496"/>
          </a:xfrm>
          <a:prstGeom prst="rect">
            <a:avLst/>
          </a:prstGeom>
          <a:blipFill>
            <a:blip r:embed="rId6" cstate="print"/>
            <a:stretch>
              <a:fillRect/>
            </a:stretch>
          </a:blipFill>
        </p:spPr>
        <p:txBody>
          <a:bodyPr wrap="square" lIns="0" tIns="0" rIns="0" bIns="0" rtlCol="0"/>
          <a:lstStyle/>
          <a:p>
            <a:endParaRPr/>
          </a:p>
        </p:txBody>
      </p:sp>
      <p:sp>
        <p:nvSpPr>
          <p:cNvPr id="46" name="object 46"/>
          <p:cNvSpPr/>
          <p:nvPr/>
        </p:nvSpPr>
        <p:spPr>
          <a:xfrm>
            <a:off x="4803647" y="4730496"/>
            <a:ext cx="539496" cy="539496"/>
          </a:xfrm>
          <a:prstGeom prst="rect">
            <a:avLst/>
          </a:prstGeom>
          <a:blipFill>
            <a:blip r:embed="rId7" cstate="print"/>
            <a:stretch>
              <a:fillRect/>
            </a:stretch>
          </a:blipFill>
        </p:spPr>
        <p:txBody>
          <a:bodyPr wrap="square" lIns="0" tIns="0" rIns="0" bIns="0" rtlCol="0"/>
          <a:lstStyle/>
          <a:p>
            <a:endParaRPr/>
          </a:p>
        </p:txBody>
      </p:sp>
      <p:sp>
        <p:nvSpPr>
          <p:cNvPr id="47" name="object 47"/>
          <p:cNvSpPr/>
          <p:nvPr/>
        </p:nvSpPr>
        <p:spPr>
          <a:xfrm>
            <a:off x="6600443" y="4716779"/>
            <a:ext cx="541020" cy="539495"/>
          </a:xfrm>
          <a:prstGeom prst="rect">
            <a:avLst/>
          </a:prstGeom>
          <a:blipFill>
            <a:blip r:embed="rId8" cstate="print"/>
            <a:stretch>
              <a:fillRect/>
            </a:stretch>
          </a:blipFill>
        </p:spPr>
        <p:txBody>
          <a:bodyPr wrap="square" lIns="0" tIns="0" rIns="0" bIns="0" rtlCol="0"/>
          <a:lstStyle/>
          <a:p>
            <a:endParaRPr/>
          </a:p>
        </p:txBody>
      </p:sp>
      <p:sp>
        <p:nvSpPr>
          <p:cNvPr id="48" name="object 48"/>
          <p:cNvSpPr txBox="1"/>
          <p:nvPr/>
        </p:nvSpPr>
        <p:spPr>
          <a:xfrm>
            <a:off x="11018646" y="518159"/>
            <a:ext cx="999490"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p:txBody>
      </p:sp>
      <p:sp>
        <p:nvSpPr>
          <p:cNvPr id="49" name="object 49"/>
          <p:cNvSpPr/>
          <p:nvPr/>
        </p:nvSpPr>
        <p:spPr>
          <a:xfrm>
            <a:off x="12021311" y="457200"/>
            <a:ext cx="161544" cy="323088"/>
          </a:xfrm>
          <a:prstGeom prst="rect">
            <a:avLst/>
          </a:prstGeom>
          <a:blipFill>
            <a:blip r:embed="rId9" cstate="print"/>
            <a:stretch>
              <a:fillRect/>
            </a:stretch>
          </a:blipFill>
        </p:spPr>
        <p:txBody>
          <a:bodyPr wrap="square" lIns="0" tIns="0" rIns="0" bIns="0" rtlCol="0"/>
          <a:lstStyle/>
          <a:p>
            <a:endParaRPr/>
          </a:p>
        </p:txBody>
      </p:sp>
      <p:sp>
        <p:nvSpPr>
          <p:cNvPr id="50" name="object 50"/>
          <p:cNvSpPr/>
          <p:nvPr/>
        </p:nvSpPr>
        <p:spPr>
          <a:xfrm>
            <a:off x="767333" y="1579625"/>
            <a:ext cx="2651760" cy="0"/>
          </a:xfrm>
          <a:custGeom>
            <a:avLst/>
            <a:gdLst/>
            <a:ahLst/>
            <a:cxnLst/>
            <a:rect l="l" t="t" r="r" b="b"/>
            <a:pathLst>
              <a:path w="2651760">
                <a:moveTo>
                  <a:pt x="0" y="0"/>
                </a:moveTo>
                <a:lnTo>
                  <a:pt x="2651505" y="0"/>
                </a:lnTo>
              </a:path>
            </a:pathLst>
          </a:custGeom>
          <a:ln w="28956">
            <a:solidFill>
              <a:srgbClr val="F68B21"/>
            </a:solidFill>
          </a:ln>
        </p:spPr>
        <p:txBody>
          <a:bodyPr wrap="square" lIns="0" tIns="0" rIns="0" bIns="0" rtlCol="0"/>
          <a:lstStyle/>
          <a:p>
            <a:endParaRPr/>
          </a:p>
        </p:txBody>
      </p:sp>
      <p:sp>
        <p:nvSpPr>
          <p:cNvPr id="51" name="object 51"/>
          <p:cNvSpPr/>
          <p:nvPr/>
        </p:nvSpPr>
        <p:spPr>
          <a:xfrm>
            <a:off x="766572" y="2010155"/>
            <a:ext cx="2595245" cy="0"/>
          </a:xfrm>
          <a:custGeom>
            <a:avLst/>
            <a:gdLst/>
            <a:ahLst/>
            <a:cxnLst/>
            <a:rect l="l" t="t" r="r" b="b"/>
            <a:pathLst>
              <a:path w="2595245">
                <a:moveTo>
                  <a:pt x="0" y="0"/>
                </a:moveTo>
                <a:lnTo>
                  <a:pt x="2595117" y="0"/>
                </a:lnTo>
              </a:path>
            </a:pathLst>
          </a:custGeom>
          <a:ln w="12192">
            <a:solidFill>
              <a:srgbClr val="1D9ED2"/>
            </a:solidFill>
            <a:prstDash val="dash"/>
          </a:ln>
        </p:spPr>
        <p:txBody>
          <a:bodyPr wrap="square" lIns="0" tIns="0" rIns="0" bIns="0" rtlCol="0"/>
          <a:lstStyle/>
          <a:p>
            <a:endParaRPr/>
          </a:p>
        </p:txBody>
      </p:sp>
      <p:sp>
        <p:nvSpPr>
          <p:cNvPr id="52" name="object 52"/>
          <p:cNvSpPr/>
          <p:nvPr/>
        </p:nvSpPr>
        <p:spPr>
          <a:xfrm>
            <a:off x="813816" y="2442972"/>
            <a:ext cx="2595245" cy="0"/>
          </a:xfrm>
          <a:custGeom>
            <a:avLst/>
            <a:gdLst/>
            <a:ahLst/>
            <a:cxnLst/>
            <a:rect l="l" t="t" r="r" b="b"/>
            <a:pathLst>
              <a:path w="2595245">
                <a:moveTo>
                  <a:pt x="0" y="0"/>
                </a:moveTo>
                <a:lnTo>
                  <a:pt x="2595118" y="0"/>
                </a:lnTo>
              </a:path>
            </a:pathLst>
          </a:custGeom>
          <a:ln w="12192">
            <a:solidFill>
              <a:srgbClr val="1D9ED2"/>
            </a:solidFill>
            <a:prstDash val="dash"/>
          </a:ln>
        </p:spPr>
        <p:txBody>
          <a:bodyPr wrap="square" lIns="0" tIns="0" rIns="0" bIns="0" rtlCol="0"/>
          <a:lstStyle/>
          <a:p>
            <a:endParaRPr/>
          </a:p>
        </p:txBody>
      </p:sp>
      <p:sp>
        <p:nvSpPr>
          <p:cNvPr id="53" name="object 53"/>
          <p:cNvSpPr/>
          <p:nvPr/>
        </p:nvSpPr>
        <p:spPr>
          <a:xfrm>
            <a:off x="801623" y="2874264"/>
            <a:ext cx="2595245" cy="0"/>
          </a:xfrm>
          <a:custGeom>
            <a:avLst/>
            <a:gdLst/>
            <a:ahLst/>
            <a:cxnLst/>
            <a:rect l="l" t="t" r="r" b="b"/>
            <a:pathLst>
              <a:path w="2595245">
                <a:moveTo>
                  <a:pt x="0" y="0"/>
                </a:moveTo>
                <a:lnTo>
                  <a:pt x="2595117" y="0"/>
                </a:lnTo>
              </a:path>
            </a:pathLst>
          </a:custGeom>
          <a:ln w="12192">
            <a:solidFill>
              <a:srgbClr val="1D9ED2"/>
            </a:solidFill>
            <a:prstDash val="dash"/>
          </a:ln>
        </p:spPr>
        <p:txBody>
          <a:bodyPr wrap="square" lIns="0" tIns="0" rIns="0" bIns="0" rtlCol="0"/>
          <a:lstStyle/>
          <a:p>
            <a:endParaRPr/>
          </a:p>
        </p:txBody>
      </p:sp>
      <p:sp>
        <p:nvSpPr>
          <p:cNvPr id="54" name="object 54"/>
          <p:cNvSpPr txBox="1"/>
          <p:nvPr/>
        </p:nvSpPr>
        <p:spPr>
          <a:xfrm>
            <a:off x="784351" y="1711452"/>
            <a:ext cx="877569" cy="195580"/>
          </a:xfrm>
          <a:prstGeom prst="rect">
            <a:avLst/>
          </a:prstGeom>
        </p:spPr>
        <p:txBody>
          <a:bodyPr vert="horz" wrap="square" lIns="0" tIns="0" rIns="0" bIns="0" rtlCol="0">
            <a:spAutoFit/>
          </a:bodyPr>
          <a:lstStyle/>
          <a:p>
            <a:pPr marL="12700">
              <a:lnSpc>
                <a:spcPct val="100000"/>
              </a:lnSpc>
            </a:pPr>
            <a:r>
              <a:rPr sz="1200" dirty="0">
                <a:solidFill>
                  <a:srgbClr val="585858"/>
                </a:solidFill>
                <a:latin typeface="微软雅黑"/>
                <a:cs typeface="微软雅黑"/>
                <a:hlinkClick r:id="rId10" action="ppaction://hlinksldjump"/>
              </a:rPr>
              <a:t>第1节：金融</a:t>
            </a:r>
            <a:endParaRPr sz="1200">
              <a:latin typeface="微软雅黑"/>
              <a:cs typeface="微软雅黑"/>
            </a:endParaRPr>
          </a:p>
        </p:txBody>
      </p:sp>
      <p:sp>
        <p:nvSpPr>
          <p:cNvPr id="55" name="object 55"/>
          <p:cNvSpPr txBox="1"/>
          <p:nvPr/>
        </p:nvSpPr>
        <p:spPr>
          <a:xfrm>
            <a:off x="784351" y="2150109"/>
            <a:ext cx="906780" cy="1041400"/>
          </a:xfrm>
          <a:prstGeom prst="rect">
            <a:avLst/>
          </a:prstGeom>
        </p:spPr>
        <p:txBody>
          <a:bodyPr vert="horz" wrap="square" lIns="0" tIns="0" rIns="0" bIns="0" rtlCol="0">
            <a:spAutoFit/>
          </a:bodyPr>
          <a:lstStyle/>
          <a:p>
            <a:pPr marL="12700" indent="16510">
              <a:lnSpc>
                <a:spcPct val="100000"/>
              </a:lnSpc>
            </a:pPr>
            <a:r>
              <a:rPr sz="1200" dirty="0">
                <a:solidFill>
                  <a:srgbClr val="585858"/>
                </a:solidFill>
                <a:latin typeface="微软雅黑"/>
                <a:cs typeface="微软雅黑"/>
                <a:hlinkClick r:id="rId11" action="ppaction://hlinksldjump"/>
              </a:rPr>
              <a:t>第2节：娱乐</a:t>
            </a:r>
            <a:endParaRPr sz="1200">
              <a:latin typeface="微软雅黑"/>
              <a:cs typeface="微软雅黑"/>
            </a:endParaRPr>
          </a:p>
          <a:p>
            <a:pPr marL="41275" marR="5080" indent="-29209">
              <a:lnSpc>
                <a:spcPts val="3400"/>
              </a:lnSpc>
              <a:spcBef>
                <a:spcPts val="300"/>
              </a:spcBef>
            </a:pPr>
            <a:r>
              <a:rPr sz="1200" dirty="0">
                <a:solidFill>
                  <a:srgbClr val="585858"/>
                </a:solidFill>
                <a:latin typeface="微软雅黑"/>
                <a:cs typeface="微软雅黑"/>
                <a:hlinkClick r:id="rId12" action="ppaction://hlinksldjump"/>
              </a:rPr>
              <a:t>第3节：法律 </a:t>
            </a:r>
            <a:r>
              <a:rPr sz="1200" dirty="0">
                <a:solidFill>
                  <a:srgbClr val="585858"/>
                </a:solidFill>
                <a:latin typeface="微软雅黑"/>
                <a:cs typeface="微软雅黑"/>
              </a:rPr>
              <a:t> </a:t>
            </a:r>
            <a:r>
              <a:rPr sz="1200" dirty="0">
                <a:solidFill>
                  <a:srgbClr val="585858"/>
                </a:solidFill>
                <a:latin typeface="微软雅黑"/>
                <a:cs typeface="微软雅黑"/>
                <a:hlinkClick r:id="rId13" action="ppaction://hlinksldjump"/>
              </a:rPr>
              <a:t>第</a:t>
            </a:r>
            <a:r>
              <a:rPr sz="1200" spc="5" dirty="0">
                <a:solidFill>
                  <a:srgbClr val="585858"/>
                </a:solidFill>
                <a:latin typeface="微软雅黑"/>
                <a:cs typeface="微软雅黑"/>
                <a:hlinkClick r:id="rId13" action="ppaction://hlinksldjump"/>
              </a:rPr>
              <a:t>4</a:t>
            </a:r>
            <a:r>
              <a:rPr sz="1200" dirty="0">
                <a:solidFill>
                  <a:srgbClr val="585858"/>
                </a:solidFill>
                <a:latin typeface="微软雅黑"/>
                <a:cs typeface="微软雅黑"/>
                <a:hlinkClick r:id="rId13" action="ppaction://hlinksldjump"/>
              </a:rPr>
              <a:t>节：溯源</a:t>
            </a:r>
            <a:endParaRPr sz="1200">
              <a:latin typeface="微软雅黑"/>
              <a:cs typeface="微软雅黑"/>
            </a:endParaRPr>
          </a:p>
        </p:txBody>
      </p:sp>
      <p:sp>
        <p:nvSpPr>
          <p:cNvPr id="56" name="object 56"/>
          <p:cNvSpPr/>
          <p:nvPr/>
        </p:nvSpPr>
        <p:spPr>
          <a:xfrm>
            <a:off x="801623" y="3313176"/>
            <a:ext cx="2595245" cy="0"/>
          </a:xfrm>
          <a:custGeom>
            <a:avLst/>
            <a:gdLst/>
            <a:ahLst/>
            <a:cxnLst/>
            <a:rect l="l" t="t" r="r" b="b"/>
            <a:pathLst>
              <a:path w="2595245">
                <a:moveTo>
                  <a:pt x="0" y="0"/>
                </a:moveTo>
                <a:lnTo>
                  <a:pt x="2595117" y="0"/>
                </a:lnTo>
              </a:path>
            </a:pathLst>
          </a:custGeom>
          <a:ln w="12192">
            <a:solidFill>
              <a:srgbClr val="1D9ED2"/>
            </a:solidFill>
            <a:prstDash val="dash"/>
          </a:ln>
        </p:spPr>
        <p:txBody>
          <a:bodyPr wrap="square" lIns="0" tIns="0" rIns="0" bIns="0" rtlCol="0"/>
          <a:lstStyle/>
          <a:p>
            <a:endParaRPr/>
          </a:p>
        </p:txBody>
      </p:sp>
      <p:sp>
        <p:nvSpPr>
          <p:cNvPr id="57" name="object 57"/>
          <p:cNvSpPr/>
          <p:nvPr/>
        </p:nvSpPr>
        <p:spPr>
          <a:xfrm>
            <a:off x="801623" y="3739896"/>
            <a:ext cx="2595245" cy="0"/>
          </a:xfrm>
          <a:custGeom>
            <a:avLst/>
            <a:gdLst/>
            <a:ahLst/>
            <a:cxnLst/>
            <a:rect l="l" t="t" r="r" b="b"/>
            <a:pathLst>
              <a:path w="2595245">
                <a:moveTo>
                  <a:pt x="0" y="0"/>
                </a:moveTo>
                <a:lnTo>
                  <a:pt x="2595117" y="0"/>
                </a:lnTo>
              </a:path>
            </a:pathLst>
          </a:custGeom>
          <a:ln w="12192">
            <a:solidFill>
              <a:srgbClr val="1D9ED2"/>
            </a:solidFill>
            <a:prstDash val="dash"/>
          </a:ln>
        </p:spPr>
        <p:txBody>
          <a:bodyPr wrap="square" lIns="0" tIns="0" rIns="0" bIns="0" rtlCol="0"/>
          <a:lstStyle/>
          <a:p>
            <a:endParaRPr/>
          </a:p>
        </p:txBody>
      </p:sp>
      <p:sp>
        <p:nvSpPr>
          <p:cNvPr id="58" name="object 58"/>
          <p:cNvSpPr/>
          <p:nvPr/>
        </p:nvSpPr>
        <p:spPr>
          <a:xfrm>
            <a:off x="813816" y="4162044"/>
            <a:ext cx="2595245" cy="0"/>
          </a:xfrm>
          <a:custGeom>
            <a:avLst/>
            <a:gdLst/>
            <a:ahLst/>
            <a:cxnLst/>
            <a:rect l="l" t="t" r="r" b="b"/>
            <a:pathLst>
              <a:path w="2595245">
                <a:moveTo>
                  <a:pt x="0" y="0"/>
                </a:moveTo>
                <a:lnTo>
                  <a:pt x="2595118" y="0"/>
                </a:lnTo>
              </a:path>
            </a:pathLst>
          </a:custGeom>
          <a:ln w="12192">
            <a:solidFill>
              <a:srgbClr val="1D9ED2"/>
            </a:solidFill>
            <a:prstDash val="dash"/>
          </a:ln>
        </p:spPr>
        <p:txBody>
          <a:bodyPr wrap="square" lIns="0" tIns="0" rIns="0" bIns="0" rtlCol="0"/>
          <a:lstStyle/>
          <a:p>
            <a:endParaRPr/>
          </a:p>
        </p:txBody>
      </p:sp>
      <p:sp>
        <p:nvSpPr>
          <p:cNvPr id="59" name="object 59"/>
          <p:cNvSpPr txBox="1"/>
          <p:nvPr/>
        </p:nvSpPr>
        <p:spPr>
          <a:xfrm>
            <a:off x="813308" y="3439667"/>
            <a:ext cx="878205" cy="195580"/>
          </a:xfrm>
          <a:prstGeom prst="rect">
            <a:avLst/>
          </a:prstGeom>
        </p:spPr>
        <p:txBody>
          <a:bodyPr vert="horz" wrap="square" lIns="0" tIns="0" rIns="0" bIns="0" rtlCol="0">
            <a:spAutoFit/>
          </a:bodyPr>
          <a:lstStyle/>
          <a:p>
            <a:pPr marL="12700">
              <a:lnSpc>
                <a:spcPct val="100000"/>
              </a:lnSpc>
            </a:pPr>
            <a:r>
              <a:rPr sz="1200" dirty="0">
                <a:solidFill>
                  <a:srgbClr val="585858"/>
                </a:solidFill>
                <a:latin typeface="微软雅黑"/>
                <a:cs typeface="微软雅黑"/>
                <a:hlinkClick r:id="rId14" action="ppaction://hlinksldjump"/>
              </a:rPr>
              <a:t>第</a:t>
            </a:r>
            <a:r>
              <a:rPr sz="1200" spc="5" dirty="0">
                <a:solidFill>
                  <a:srgbClr val="585858"/>
                </a:solidFill>
                <a:latin typeface="微软雅黑"/>
                <a:cs typeface="微软雅黑"/>
                <a:hlinkClick r:id="rId14" action="ppaction://hlinksldjump"/>
              </a:rPr>
              <a:t>5</a:t>
            </a:r>
            <a:r>
              <a:rPr sz="1200" dirty="0">
                <a:solidFill>
                  <a:srgbClr val="585858"/>
                </a:solidFill>
                <a:latin typeface="微软雅黑"/>
                <a:cs typeface="微软雅黑"/>
                <a:hlinkClick r:id="rId14" action="ppaction://hlinksldjump"/>
              </a:rPr>
              <a:t>节：公益</a:t>
            </a:r>
            <a:endParaRPr sz="1200">
              <a:latin typeface="微软雅黑"/>
              <a:cs typeface="微软雅黑"/>
            </a:endParaRPr>
          </a:p>
        </p:txBody>
      </p:sp>
      <p:sp>
        <p:nvSpPr>
          <p:cNvPr id="61" name="object 61"/>
          <p:cNvSpPr txBox="1"/>
          <p:nvPr/>
        </p:nvSpPr>
        <p:spPr>
          <a:xfrm>
            <a:off x="11838558" y="6297010"/>
            <a:ext cx="205740" cy="177800"/>
          </a:xfrm>
          <a:prstGeom prst="rect">
            <a:avLst/>
          </a:prstGeom>
        </p:spPr>
        <p:txBody>
          <a:bodyPr vert="horz" wrap="square" lIns="0" tIns="0" rIns="0" bIns="0" rtlCol="0">
            <a:spAutoFit/>
          </a:bodyPr>
          <a:lstStyle/>
          <a:p>
            <a:pPr marL="12700">
              <a:lnSpc>
                <a:spcPts val="1300"/>
              </a:lnSpc>
            </a:pPr>
            <a:r>
              <a:rPr sz="1200" dirty="0">
                <a:solidFill>
                  <a:srgbClr val="F9F9F9"/>
                </a:solidFill>
                <a:latin typeface="微软雅黑"/>
                <a:cs typeface="微软雅黑"/>
              </a:rPr>
              <a:t>65</a:t>
            </a:r>
            <a:endParaRPr sz="1200">
              <a:latin typeface="微软雅黑"/>
              <a:cs typeface="微软雅黑"/>
            </a:endParaRPr>
          </a:p>
        </p:txBody>
      </p:sp>
      <p:sp>
        <p:nvSpPr>
          <p:cNvPr id="62" name="object 62"/>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60" name="object 60"/>
          <p:cNvSpPr txBox="1"/>
          <p:nvPr/>
        </p:nvSpPr>
        <p:spPr>
          <a:xfrm>
            <a:off x="813308" y="3873119"/>
            <a:ext cx="1030605" cy="195580"/>
          </a:xfrm>
          <a:prstGeom prst="rect">
            <a:avLst/>
          </a:prstGeom>
        </p:spPr>
        <p:txBody>
          <a:bodyPr vert="horz" wrap="square" lIns="0" tIns="0" rIns="0" bIns="0" rtlCol="0">
            <a:spAutoFit/>
          </a:bodyPr>
          <a:lstStyle/>
          <a:p>
            <a:pPr marL="12700">
              <a:lnSpc>
                <a:spcPct val="100000"/>
              </a:lnSpc>
            </a:pPr>
            <a:r>
              <a:rPr sz="1200" dirty="0">
                <a:solidFill>
                  <a:srgbClr val="585858"/>
                </a:solidFill>
                <a:latin typeface="微软雅黑"/>
                <a:cs typeface="微软雅黑"/>
                <a:hlinkClick r:id="rId15" action="ppaction://hlinksldjump"/>
              </a:rPr>
              <a:t>第</a:t>
            </a:r>
            <a:r>
              <a:rPr sz="1200" spc="5" dirty="0">
                <a:solidFill>
                  <a:srgbClr val="585858"/>
                </a:solidFill>
                <a:latin typeface="微软雅黑"/>
                <a:cs typeface="微软雅黑"/>
                <a:hlinkClick r:id="rId15" action="ppaction://hlinksldjump"/>
              </a:rPr>
              <a:t>6</a:t>
            </a:r>
            <a:r>
              <a:rPr sz="1200" dirty="0">
                <a:solidFill>
                  <a:srgbClr val="585858"/>
                </a:solidFill>
                <a:latin typeface="微软雅黑"/>
                <a:cs typeface="微软雅黑"/>
                <a:hlinkClick r:id="rId15" action="ppaction://hlinksldjump"/>
              </a:rPr>
              <a:t>节：物联网</a:t>
            </a:r>
            <a:endParaRPr sz="1200">
              <a:latin typeface="微软雅黑"/>
              <a:cs typeface="微软雅黑"/>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vert="horz" wrap="square" lIns="0" tIns="0" rIns="0" bIns="0" rtlCol="0">
            <a:spAutoFit/>
          </a:bodyPr>
          <a:lstStyle/>
          <a:p>
            <a:pPr marL="12700">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区块链已开始应用于金融、娱乐、法律、溯源、公益、物联网</a:t>
            </a:r>
          </a:p>
          <a:p>
            <a:pPr marL="12700">
              <a:lnSpc>
                <a:spcPts val="2735"/>
              </a:lnSpc>
            </a:pPr>
            <a:r>
              <a:rPr spc="-5" dirty="0"/>
              <a:t>等各个行业</a:t>
            </a:r>
          </a:p>
        </p:txBody>
      </p:sp>
      <p:sp>
        <p:nvSpPr>
          <p:cNvPr id="5" name="object 5"/>
          <p:cNvSpPr txBox="1"/>
          <p:nvPr/>
        </p:nvSpPr>
        <p:spPr>
          <a:xfrm>
            <a:off x="829767" y="1510157"/>
            <a:ext cx="10806430" cy="54610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区块链开始从金融领域向非金融领域扩散，已应用于娱乐、法律、溯源、公益、物联网等各个行业。根据企业数量和融资规模以及应用</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成熟度，亿欧智库最终选择了金融、娱乐、法律、溯源、公益、物联网六个行业分析区块链的应用现状。</a:t>
            </a:r>
            <a:endParaRPr sz="1400">
              <a:latin typeface="微软雅黑"/>
              <a:cs typeface="微软雅黑"/>
            </a:endParaRPr>
          </a:p>
        </p:txBody>
      </p:sp>
      <p:sp>
        <p:nvSpPr>
          <p:cNvPr id="6" name="object 6"/>
          <p:cNvSpPr txBox="1"/>
          <p:nvPr/>
        </p:nvSpPr>
        <p:spPr>
          <a:xfrm>
            <a:off x="11838558" y="6279489"/>
            <a:ext cx="20574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66</a:t>
            </a:r>
            <a:endParaRPr sz="1200">
              <a:latin typeface="微软雅黑"/>
              <a:cs typeface="微软雅黑"/>
            </a:endParaRPr>
          </a:p>
        </p:txBody>
      </p:sp>
      <p:sp>
        <p:nvSpPr>
          <p:cNvPr id="7" name="object 7"/>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11018646" y="518159"/>
            <a:ext cx="999490"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p:txBody>
      </p:sp>
      <p:sp>
        <p:nvSpPr>
          <p:cNvPr id="9" name="object 9"/>
          <p:cNvSpPr/>
          <p:nvPr/>
        </p:nvSpPr>
        <p:spPr>
          <a:xfrm>
            <a:off x="746759" y="2330195"/>
            <a:ext cx="2263140" cy="1440179"/>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745236" y="2237232"/>
            <a:ext cx="2265045" cy="363220"/>
          </a:xfrm>
          <a:prstGeom prst="rect">
            <a:avLst/>
          </a:prstGeom>
          <a:solidFill>
            <a:srgbClr val="1D9ED2"/>
          </a:solidFill>
        </p:spPr>
        <p:txBody>
          <a:bodyPr vert="horz" wrap="square" lIns="0" tIns="21590" rIns="0" bIns="0" rtlCol="0">
            <a:spAutoFit/>
          </a:bodyPr>
          <a:lstStyle/>
          <a:p>
            <a:pPr marL="2540" algn="ctr">
              <a:lnSpc>
                <a:spcPct val="100000"/>
              </a:lnSpc>
              <a:spcBef>
                <a:spcPts val="170"/>
              </a:spcBef>
            </a:pPr>
            <a:r>
              <a:rPr sz="1800" b="1" spc="-5" dirty="0">
                <a:solidFill>
                  <a:srgbClr val="F9F9F9"/>
                </a:solidFill>
                <a:latin typeface="微软雅黑"/>
                <a:cs typeface="微软雅黑"/>
              </a:rPr>
              <a:t>金融</a:t>
            </a:r>
            <a:endParaRPr sz="1800">
              <a:latin typeface="微软雅黑"/>
              <a:cs typeface="微软雅黑"/>
            </a:endParaRPr>
          </a:p>
        </p:txBody>
      </p:sp>
      <p:sp>
        <p:nvSpPr>
          <p:cNvPr id="11" name="object 11"/>
          <p:cNvSpPr txBox="1"/>
          <p:nvPr/>
        </p:nvSpPr>
        <p:spPr>
          <a:xfrm>
            <a:off x="908100" y="3685285"/>
            <a:ext cx="1938655" cy="652780"/>
          </a:xfrm>
          <a:prstGeom prst="rect">
            <a:avLst/>
          </a:prstGeom>
        </p:spPr>
        <p:txBody>
          <a:bodyPr vert="horz" wrap="square" lIns="0" tIns="0" rIns="0" bIns="0" rtlCol="0">
            <a:spAutoFit/>
          </a:bodyPr>
          <a:lstStyle/>
          <a:p>
            <a:pPr marL="167640" marR="5080" indent="-155575">
              <a:lnSpc>
                <a:spcPct val="150000"/>
              </a:lnSpc>
            </a:pPr>
            <a:r>
              <a:rPr sz="1400" dirty="0">
                <a:latin typeface="微软雅黑"/>
                <a:cs typeface="微软雅黑"/>
              </a:rPr>
              <a:t>数字货币、区块</a:t>
            </a:r>
            <a:r>
              <a:rPr sz="1400" spc="-5" dirty="0">
                <a:latin typeface="微软雅黑"/>
                <a:cs typeface="微软雅黑"/>
              </a:rPr>
              <a:t>链</a:t>
            </a:r>
            <a:r>
              <a:rPr sz="1400" spc="5" dirty="0">
                <a:latin typeface="微软雅黑"/>
                <a:cs typeface="微软雅黑"/>
              </a:rPr>
              <a:t>+</a:t>
            </a:r>
            <a:r>
              <a:rPr sz="1400" spc="-15" dirty="0">
                <a:latin typeface="微软雅黑"/>
                <a:cs typeface="微软雅黑"/>
              </a:rPr>
              <a:t>供应  </a:t>
            </a:r>
            <a:r>
              <a:rPr sz="1400" dirty="0">
                <a:latin typeface="微软雅黑"/>
                <a:cs typeface="微软雅黑"/>
              </a:rPr>
              <a:t>链金融、跨境支付等</a:t>
            </a:r>
            <a:endParaRPr sz="1400">
              <a:latin typeface="微软雅黑"/>
              <a:cs typeface="微软雅黑"/>
            </a:endParaRPr>
          </a:p>
        </p:txBody>
      </p:sp>
      <p:sp>
        <p:nvSpPr>
          <p:cNvPr id="12" name="object 12"/>
          <p:cNvSpPr/>
          <p:nvPr/>
        </p:nvSpPr>
        <p:spPr>
          <a:xfrm>
            <a:off x="3558540" y="2330195"/>
            <a:ext cx="2263140" cy="1440179"/>
          </a:xfrm>
          <a:prstGeom prst="rect">
            <a:avLst/>
          </a:prstGeom>
          <a:blipFill>
            <a:blip r:embed="rId5" cstate="print"/>
            <a:stretch>
              <a:fillRect/>
            </a:stretch>
          </a:blipFill>
        </p:spPr>
        <p:txBody>
          <a:bodyPr wrap="square" lIns="0" tIns="0" rIns="0" bIns="0" rtlCol="0"/>
          <a:lstStyle/>
          <a:p>
            <a:endParaRPr/>
          </a:p>
        </p:txBody>
      </p:sp>
      <p:sp>
        <p:nvSpPr>
          <p:cNvPr id="13" name="object 13"/>
          <p:cNvSpPr txBox="1"/>
          <p:nvPr/>
        </p:nvSpPr>
        <p:spPr>
          <a:xfrm>
            <a:off x="3557015" y="2237232"/>
            <a:ext cx="2265045" cy="363220"/>
          </a:xfrm>
          <a:prstGeom prst="rect">
            <a:avLst/>
          </a:prstGeom>
          <a:solidFill>
            <a:srgbClr val="1D9ED2"/>
          </a:solidFill>
        </p:spPr>
        <p:txBody>
          <a:bodyPr vert="horz" wrap="square" lIns="0" tIns="21590" rIns="0" bIns="0" rtlCol="0">
            <a:spAutoFit/>
          </a:bodyPr>
          <a:lstStyle/>
          <a:p>
            <a:pPr marL="2540" algn="ctr">
              <a:lnSpc>
                <a:spcPct val="100000"/>
              </a:lnSpc>
              <a:spcBef>
                <a:spcPts val="170"/>
              </a:spcBef>
            </a:pPr>
            <a:r>
              <a:rPr sz="1800" b="1" spc="-5" dirty="0">
                <a:solidFill>
                  <a:srgbClr val="F9F9F9"/>
                </a:solidFill>
                <a:latin typeface="微软雅黑"/>
                <a:cs typeface="微软雅黑"/>
              </a:rPr>
              <a:t>娱乐</a:t>
            </a:r>
            <a:endParaRPr sz="1800">
              <a:latin typeface="微软雅黑"/>
              <a:cs typeface="微软雅黑"/>
            </a:endParaRPr>
          </a:p>
        </p:txBody>
      </p:sp>
      <p:sp>
        <p:nvSpPr>
          <p:cNvPr id="14" name="object 14"/>
          <p:cNvSpPr txBox="1"/>
          <p:nvPr/>
        </p:nvSpPr>
        <p:spPr>
          <a:xfrm>
            <a:off x="3785996" y="3685285"/>
            <a:ext cx="1808480" cy="652780"/>
          </a:xfrm>
          <a:prstGeom prst="rect">
            <a:avLst/>
          </a:prstGeom>
        </p:spPr>
        <p:txBody>
          <a:bodyPr vert="horz" wrap="square" lIns="0" tIns="0" rIns="0" bIns="0" rtlCol="0">
            <a:spAutoFit/>
          </a:bodyPr>
          <a:lstStyle/>
          <a:p>
            <a:pPr marL="280670" marR="5080" indent="-268605">
              <a:lnSpc>
                <a:spcPct val="150000"/>
              </a:lnSpc>
            </a:pPr>
            <a:r>
              <a:rPr sz="1400" dirty="0">
                <a:latin typeface="微软雅黑"/>
                <a:cs typeface="微软雅黑"/>
              </a:rPr>
              <a:t>区块链社交、区块链游  戏、预测竞猜等</a:t>
            </a:r>
            <a:endParaRPr sz="1400">
              <a:latin typeface="微软雅黑"/>
              <a:cs typeface="微软雅黑"/>
            </a:endParaRPr>
          </a:p>
        </p:txBody>
      </p:sp>
      <p:sp>
        <p:nvSpPr>
          <p:cNvPr id="15" name="object 15"/>
          <p:cNvSpPr/>
          <p:nvPr/>
        </p:nvSpPr>
        <p:spPr>
          <a:xfrm>
            <a:off x="6370320" y="2330195"/>
            <a:ext cx="2263139" cy="1440179"/>
          </a:xfrm>
          <a:prstGeom prst="rect">
            <a:avLst/>
          </a:prstGeom>
          <a:blipFill>
            <a:blip r:embed="rId6" cstate="print"/>
            <a:stretch>
              <a:fillRect/>
            </a:stretch>
          </a:blipFill>
        </p:spPr>
        <p:txBody>
          <a:bodyPr wrap="square" lIns="0" tIns="0" rIns="0" bIns="0" rtlCol="0"/>
          <a:lstStyle/>
          <a:p>
            <a:endParaRPr/>
          </a:p>
        </p:txBody>
      </p:sp>
      <p:sp>
        <p:nvSpPr>
          <p:cNvPr id="16" name="object 16"/>
          <p:cNvSpPr txBox="1"/>
          <p:nvPr/>
        </p:nvSpPr>
        <p:spPr>
          <a:xfrm>
            <a:off x="6370320" y="2237232"/>
            <a:ext cx="2265045" cy="363220"/>
          </a:xfrm>
          <a:prstGeom prst="rect">
            <a:avLst/>
          </a:prstGeom>
          <a:solidFill>
            <a:srgbClr val="1D9ED2"/>
          </a:solidFill>
        </p:spPr>
        <p:txBody>
          <a:bodyPr vert="horz" wrap="square" lIns="0" tIns="21590" rIns="0" bIns="0" rtlCol="0">
            <a:spAutoFit/>
          </a:bodyPr>
          <a:lstStyle/>
          <a:p>
            <a:pPr marL="1270" algn="ctr">
              <a:lnSpc>
                <a:spcPct val="100000"/>
              </a:lnSpc>
              <a:spcBef>
                <a:spcPts val="170"/>
              </a:spcBef>
            </a:pPr>
            <a:r>
              <a:rPr sz="1800" b="1" spc="-5" dirty="0">
                <a:solidFill>
                  <a:srgbClr val="F9F9F9"/>
                </a:solidFill>
                <a:latin typeface="微软雅黑"/>
                <a:cs typeface="微软雅黑"/>
              </a:rPr>
              <a:t>法律</a:t>
            </a:r>
            <a:endParaRPr sz="1800">
              <a:latin typeface="微软雅黑"/>
              <a:cs typeface="微软雅黑"/>
            </a:endParaRPr>
          </a:p>
        </p:txBody>
      </p:sp>
      <p:sp>
        <p:nvSpPr>
          <p:cNvPr id="17" name="object 17"/>
          <p:cNvSpPr txBox="1"/>
          <p:nvPr/>
        </p:nvSpPr>
        <p:spPr>
          <a:xfrm>
            <a:off x="6598157" y="3685285"/>
            <a:ext cx="1808480" cy="652780"/>
          </a:xfrm>
          <a:prstGeom prst="rect">
            <a:avLst/>
          </a:prstGeom>
        </p:spPr>
        <p:txBody>
          <a:bodyPr vert="horz" wrap="square" lIns="0" tIns="0" rIns="0" bIns="0" rtlCol="0">
            <a:spAutoFit/>
          </a:bodyPr>
          <a:lstStyle/>
          <a:p>
            <a:pPr marL="459105" marR="5080" indent="-447040">
              <a:lnSpc>
                <a:spcPct val="150000"/>
              </a:lnSpc>
            </a:pPr>
            <a:r>
              <a:rPr sz="1400" dirty="0">
                <a:latin typeface="微软雅黑"/>
                <a:cs typeface="微软雅黑"/>
              </a:rPr>
              <a:t>版权保护、智能合同、  法律存证等</a:t>
            </a:r>
            <a:endParaRPr sz="1400">
              <a:latin typeface="微软雅黑"/>
              <a:cs typeface="微软雅黑"/>
            </a:endParaRPr>
          </a:p>
        </p:txBody>
      </p:sp>
      <p:sp>
        <p:nvSpPr>
          <p:cNvPr id="18" name="object 18"/>
          <p:cNvSpPr/>
          <p:nvPr/>
        </p:nvSpPr>
        <p:spPr>
          <a:xfrm>
            <a:off x="9182100" y="2330195"/>
            <a:ext cx="2263140" cy="1440179"/>
          </a:xfrm>
          <a:prstGeom prst="rect">
            <a:avLst/>
          </a:prstGeom>
          <a:blipFill>
            <a:blip r:embed="rId7" cstate="print"/>
            <a:stretch>
              <a:fillRect/>
            </a:stretch>
          </a:blipFill>
        </p:spPr>
        <p:txBody>
          <a:bodyPr wrap="square" lIns="0" tIns="0" rIns="0" bIns="0" rtlCol="0"/>
          <a:lstStyle/>
          <a:p>
            <a:endParaRPr/>
          </a:p>
        </p:txBody>
      </p:sp>
      <p:sp>
        <p:nvSpPr>
          <p:cNvPr id="19" name="object 19"/>
          <p:cNvSpPr txBox="1"/>
          <p:nvPr/>
        </p:nvSpPr>
        <p:spPr>
          <a:xfrm>
            <a:off x="9182100" y="2237232"/>
            <a:ext cx="2265045" cy="363220"/>
          </a:xfrm>
          <a:prstGeom prst="rect">
            <a:avLst/>
          </a:prstGeom>
          <a:solidFill>
            <a:srgbClr val="1D9ED2"/>
          </a:solidFill>
        </p:spPr>
        <p:txBody>
          <a:bodyPr vert="horz" wrap="square" lIns="0" tIns="21590" rIns="0" bIns="0" rtlCol="0">
            <a:spAutoFit/>
          </a:bodyPr>
          <a:lstStyle/>
          <a:p>
            <a:pPr marL="2540" algn="ctr">
              <a:lnSpc>
                <a:spcPct val="100000"/>
              </a:lnSpc>
              <a:spcBef>
                <a:spcPts val="170"/>
              </a:spcBef>
            </a:pPr>
            <a:r>
              <a:rPr sz="1800" b="1" spc="-5" dirty="0">
                <a:solidFill>
                  <a:srgbClr val="F9F9F9"/>
                </a:solidFill>
                <a:latin typeface="微软雅黑"/>
                <a:cs typeface="微软雅黑"/>
              </a:rPr>
              <a:t>溯源</a:t>
            </a:r>
            <a:endParaRPr sz="1800">
              <a:latin typeface="微软雅黑"/>
              <a:cs typeface="微软雅黑"/>
            </a:endParaRPr>
          </a:p>
        </p:txBody>
      </p:sp>
      <p:sp>
        <p:nvSpPr>
          <p:cNvPr id="20" name="object 20"/>
          <p:cNvSpPr txBox="1"/>
          <p:nvPr/>
        </p:nvSpPr>
        <p:spPr>
          <a:xfrm>
            <a:off x="9410445" y="3685285"/>
            <a:ext cx="1808480" cy="652780"/>
          </a:xfrm>
          <a:prstGeom prst="rect">
            <a:avLst/>
          </a:prstGeom>
        </p:spPr>
        <p:txBody>
          <a:bodyPr vert="horz" wrap="square" lIns="0" tIns="0" rIns="0" bIns="0" rtlCol="0">
            <a:spAutoFit/>
          </a:bodyPr>
          <a:lstStyle/>
          <a:p>
            <a:pPr marL="12700" marR="5080">
              <a:lnSpc>
                <a:spcPct val="150000"/>
              </a:lnSpc>
            </a:pPr>
            <a:r>
              <a:rPr sz="1400" dirty="0">
                <a:latin typeface="微软雅黑"/>
                <a:cs typeface="微软雅黑"/>
              </a:rPr>
              <a:t>食药畜牧、知识产权、  数字凭证和供应链溯源</a:t>
            </a:r>
            <a:endParaRPr sz="1400">
              <a:latin typeface="微软雅黑"/>
              <a:cs typeface="微软雅黑"/>
            </a:endParaRPr>
          </a:p>
        </p:txBody>
      </p:sp>
      <p:sp>
        <p:nvSpPr>
          <p:cNvPr id="21" name="object 21"/>
          <p:cNvSpPr/>
          <p:nvPr/>
        </p:nvSpPr>
        <p:spPr>
          <a:xfrm>
            <a:off x="746759" y="4497323"/>
            <a:ext cx="2263140" cy="1440180"/>
          </a:xfrm>
          <a:prstGeom prst="rect">
            <a:avLst/>
          </a:prstGeom>
          <a:blipFill>
            <a:blip r:embed="rId8" cstate="print"/>
            <a:stretch>
              <a:fillRect/>
            </a:stretch>
          </a:blipFill>
        </p:spPr>
        <p:txBody>
          <a:bodyPr wrap="square" lIns="0" tIns="0" rIns="0" bIns="0" rtlCol="0"/>
          <a:lstStyle/>
          <a:p>
            <a:endParaRPr/>
          </a:p>
        </p:txBody>
      </p:sp>
      <p:sp>
        <p:nvSpPr>
          <p:cNvPr id="22" name="object 22"/>
          <p:cNvSpPr txBox="1"/>
          <p:nvPr/>
        </p:nvSpPr>
        <p:spPr>
          <a:xfrm>
            <a:off x="745236" y="4463796"/>
            <a:ext cx="2265045" cy="363220"/>
          </a:xfrm>
          <a:prstGeom prst="rect">
            <a:avLst/>
          </a:prstGeom>
          <a:solidFill>
            <a:srgbClr val="F68B21"/>
          </a:solidFill>
        </p:spPr>
        <p:txBody>
          <a:bodyPr vert="horz" wrap="square" lIns="0" tIns="22225" rIns="0" bIns="0" rtlCol="0">
            <a:spAutoFit/>
          </a:bodyPr>
          <a:lstStyle/>
          <a:p>
            <a:pPr marL="2540" algn="ctr">
              <a:lnSpc>
                <a:spcPct val="100000"/>
              </a:lnSpc>
              <a:spcBef>
                <a:spcPts val="175"/>
              </a:spcBef>
            </a:pPr>
            <a:r>
              <a:rPr sz="1800" b="1" dirty="0">
                <a:solidFill>
                  <a:srgbClr val="F9F9F9"/>
                </a:solidFill>
                <a:latin typeface="微软雅黑"/>
                <a:cs typeface="微软雅黑"/>
              </a:rPr>
              <a:t>公益</a:t>
            </a:r>
            <a:endParaRPr sz="1800">
              <a:latin typeface="微软雅黑"/>
              <a:cs typeface="微软雅黑"/>
            </a:endParaRPr>
          </a:p>
        </p:txBody>
      </p:sp>
      <p:sp>
        <p:nvSpPr>
          <p:cNvPr id="23" name="object 23"/>
          <p:cNvSpPr txBox="1"/>
          <p:nvPr/>
        </p:nvSpPr>
        <p:spPr>
          <a:xfrm>
            <a:off x="973632" y="5959043"/>
            <a:ext cx="180848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善款追溯、公益寻人等</a:t>
            </a:r>
            <a:endParaRPr sz="1400">
              <a:latin typeface="微软雅黑"/>
              <a:cs typeface="微软雅黑"/>
            </a:endParaRPr>
          </a:p>
        </p:txBody>
      </p:sp>
      <p:sp>
        <p:nvSpPr>
          <p:cNvPr id="24" name="object 24"/>
          <p:cNvSpPr/>
          <p:nvPr/>
        </p:nvSpPr>
        <p:spPr>
          <a:xfrm>
            <a:off x="3560064" y="4497323"/>
            <a:ext cx="2261616" cy="1440180"/>
          </a:xfrm>
          <a:prstGeom prst="rect">
            <a:avLst/>
          </a:prstGeom>
          <a:blipFill>
            <a:blip r:embed="rId9" cstate="print"/>
            <a:stretch>
              <a:fillRect/>
            </a:stretch>
          </a:blipFill>
        </p:spPr>
        <p:txBody>
          <a:bodyPr wrap="square" lIns="0" tIns="0" rIns="0" bIns="0" rtlCol="0"/>
          <a:lstStyle/>
          <a:p>
            <a:endParaRPr/>
          </a:p>
        </p:txBody>
      </p:sp>
      <p:sp>
        <p:nvSpPr>
          <p:cNvPr id="25" name="object 25"/>
          <p:cNvSpPr txBox="1"/>
          <p:nvPr/>
        </p:nvSpPr>
        <p:spPr>
          <a:xfrm>
            <a:off x="3558540" y="4404359"/>
            <a:ext cx="2265045" cy="363220"/>
          </a:xfrm>
          <a:prstGeom prst="rect">
            <a:avLst/>
          </a:prstGeom>
          <a:solidFill>
            <a:srgbClr val="F68B21"/>
          </a:solidFill>
        </p:spPr>
        <p:txBody>
          <a:bodyPr vert="horz" wrap="square" lIns="0" tIns="21590" rIns="0" bIns="0" rtlCol="0">
            <a:spAutoFit/>
          </a:bodyPr>
          <a:lstStyle/>
          <a:p>
            <a:pPr marL="1270" algn="ctr">
              <a:lnSpc>
                <a:spcPct val="100000"/>
              </a:lnSpc>
              <a:spcBef>
                <a:spcPts val="170"/>
              </a:spcBef>
            </a:pPr>
            <a:r>
              <a:rPr sz="1800" b="1" dirty="0">
                <a:solidFill>
                  <a:srgbClr val="F9F9F9"/>
                </a:solidFill>
                <a:latin typeface="微软雅黑"/>
                <a:cs typeface="微软雅黑"/>
              </a:rPr>
              <a:t>物联网</a:t>
            </a:r>
            <a:endParaRPr sz="1800">
              <a:latin typeface="微软雅黑"/>
              <a:cs typeface="微软雅黑"/>
            </a:endParaRPr>
          </a:p>
        </p:txBody>
      </p:sp>
      <p:sp>
        <p:nvSpPr>
          <p:cNvPr id="26" name="object 26"/>
          <p:cNvSpPr txBox="1"/>
          <p:nvPr/>
        </p:nvSpPr>
        <p:spPr>
          <a:xfrm>
            <a:off x="3786632" y="5852149"/>
            <a:ext cx="1808480" cy="653415"/>
          </a:xfrm>
          <a:prstGeom prst="rect">
            <a:avLst/>
          </a:prstGeom>
        </p:spPr>
        <p:txBody>
          <a:bodyPr vert="horz" wrap="square" lIns="0" tIns="0" rIns="0" bIns="0" rtlCol="0">
            <a:spAutoFit/>
          </a:bodyPr>
          <a:lstStyle/>
          <a:p>
            <a:pPr marL="547370" marR="5080" indent="-535305">
              <a:lnSpc>
                <a:spcPct val="150100"/>
              </a:lnSpc>
            </a:pPr>
            <a:r>
              <a:rPr sz="1400" dirty="0">
                <a:latin typeface="微软雅黑"/>
                <a:cs typeface="微软雅黑"/>
              </a:rPr>
              <a:t>数据确权和交易、跨设  备协作等</a:t>
            </a:r>
            <a:endParaRPr sz="1400">
              <a:latin typeface="微软雅黑"/>
              <a:cs typeface="微软雅黑"/>
            </a:endParaRPr>
          </a:p>
        </p:txBody>
      </p:sp>
      <p:sp>
        <p:nvSpPr>
          <p:cNvPr id="27" name="object 27"/>
          <p:cNvSpPr/>
          <p:nvPr/>
        </p:nvSpPr>
        <p:spPr>
          <a:xfrm>
            <a:off x="6370320" y="4497323"/>
            <a:ext cx="2263139" cy="1440180"/>
          </a:xfrm>
          <a:prstGeom prst="rect">
            <a:avLst/>
          </a:prstGeom>
          <a:blipFill>
            <a:blip r:embed="rId10" cstate="print"/>
            <a:stretch>
              <a:fillRect/>
            </a:stretch>
          </a:blipFill>
        </p:spPr>
        <p:txBody>
          <a:bodyPr wrap="square" lIns="0" tIns="0" rIns="0" bIns="0" rtlCol="0"/>
          <a:lstStyle/>
          <a:p>
            <a:endParaRPr/>
          </a:p>
        </p:txBody>
      </p:sp>
      <p:sp>
        <p:nvSpPr>
          <p:cNvPr id="28" name="object 28"/>
          <p:cNvSpPr txBox="1"/>
          <p:nvPr/>
        </p:nvSpPr>
        <p:spPr>
          <a:xfrm>
            <a:off x="6373367" y="4404359"/>
            <a:ext cx="2258695" cy="363220"/>
          </a:xfrm>
          <a:prstGeom prst="rect">
            <a:avLst/>
          </a:prstGeom>
          <a:solidFill>
            <a:srgbClr val="F68B21"/>
          </a:solidFill>
        </p:spPr>
        <p:txBody>
          <a:bodyPr vert="horz" wrap="square" lIns="0" tIns="21590" rIns="0" bIns="0" rtlCol="0">
            <a:spAutoFit/>
          </a:bodyPr>
          <a:lstStyle/>
          <a:p>
            <a:pPr algn="ctr">
              <a:lnSpc>
                <a:spcPct val="100000"/>
              </a:lnSpc>
              <a:spcBef>
                <a:spcPts val="170"/>
              </a:spcBef>
            </a:pPr>
            <a:r>
              <a:rPr sz="1800" b="1" dirty="0">
                <a:solidFill>
                  <a:srgbClr val="F9F9F9"/>
                </a:solidFill>
                <a:latin typeface="微软雅黑"/>
                <a:cs typeface="微软雅黑"/>
              </a:rPr>
              <a:t>医疗</a:t>
            </a:r>
            <a:endParaRPr sz="1800">
              <a:latin typeface="微软雅黑"/>
              <a:cs typeface="微软雅黑"/>
            </a:endParaRPr>
          </a:p>
        </p:txBody>
      </p:sp>
      <p:sp>
        <p:nvSpPr>
          <p:cNvPr id="29" name="object 29"/>
          <p:cNvSpPr txBox="1"/>
          <p:nvPr/>
        </p:nvSpPr>
        <p:spPr>
          <a:xfrm>
            <a:off x="6598411" y="5852149"/>
            <a:ext cx="1811655" cy="653415"/>
          </a:xfrm>
          <a:prstGeom prst="rect">
            <a:avLst/>
          </a:prstGeom>
        </p:spPr>
        <p:txBody>
          <a:bodyPr vert="horz" wrap="square" lIns="0" tIns="0" rIns="0" bIns="0" rtlCol="0">
            <a:spAutoFit/>
          </a:bodyPr>
          <a:lstStyle/>
          <a:p>
            <a:pPr marL="280670" marR="5080" indent="-268605">
              <a:lnSpc>
                <a:spcPct val="150100"/>
              </a:lnSpc>
            </a:pPr>
            <a:r>
              <a:rPr sz="1400" dirty="0">
                <a:latin typeface="微软雅黑"/>
                <a:cs typeface="微软雅黑"/>
              </a:rPr>
              <a:t>药品溯源、健康管理、  医疗数据共享等</a:t>
            </a:r>
            <a:endParaRPr sz="1400">
              <a:latin typeface="微软雅黑"/>
              <a:cs typeface="微软雅黑"/>
            </a:endParaRPr>
          </a:p>
        </p:txBody>
      </p:sp>
      <p:sp>
        <p:nvSpPr>
          <p:cNvPr id="30" name="object 30"/>
          <p:cNvSpPr/>
          <p:nvPr/>
        </p:nvSpPr>
        <p:spPr>
          <a:xfrm>
            <a:off x="9182100" y="4497323"/>
            <a:ext cx="2263140" cy="1440180"/>
          </a:xfrm>
          <a:prstGeom prst="rect">
            <a:avLst/>
          </a:prstGeom>
          <a:blipFill>
            <a:blip r:embed="rId11" cstate="print"/>
            <a:stretch>
              <a:fillRect/>
            </a:stretch>
          </a:blipFill>
        </p:spPr>
        <p:txBody>
          <a:bodyPr wrap="square" lIns="0" tIns="0" rIns="0" bIns="0" rtlCol="0"/>
          <a:lstStyle/>
          <a:p>
            <a:endParaRPr/>
          </a:p>
        </p:txBody>
      </p:sp>
      <p:sp>
        <p:nvSpPr>
          <p:cNvPr id="31" name="object 31"/>
          <p:cNvSpPr txBox="1"/>
          <p:nvPr/>
        </p:nvSpPr>
        <p:spPr>
          <a:xfrm>
            <a:off x="9182100" y="4404359"/>
            <a:ext cx="2265045" cy="363220"/>
          </a:xfrm>
          <a:prstGeom prst="rect">
            <a:avLst/>
          </a:prstGeom>
          <a:solidFill>
            <a:srgbClr val="F68B21"/>
          </a:solidFill>
        </p:spPr>
        <p:txBody>
          <a:bodyPr vert="horz" wrap="square" lIns="0" tIns="21590" rIns="0" bIns="0" rtlCol="0">
            <a:spAutoFit/>
          </a:bodyPr>
          <a:lstStyle/>
          <a:p>
            <a:pPr marL="2540" algn="ctr">
              <a:lnSpc>
                <a:spcPct val="100000"/>
              </a:lnSpc>
              <a:spcBef>
                <a:spcPts val="170"/>
              </a:spcBef>
            </a:pPr>
            <a:r>
              <a:rPr sz="1800" b="1" dirty="0">
                <a:solidFill>
                  <a:srgbClr val="F9F9F9"/>
                </a:solidFill>
                <a:latin typeface="微软雅黑"/>
                <a:cs typeface="微软雅黑"/>
              </a:rPr>
              <a:t>能源</a:t>
            </a:r>
            <a:endParaRPr sz="1800">
              <a:latin typeface="微软雅黑"/>
              <a:cs typeface="微软雅黑"/>
            </a:endParaRPr>
          </a:p>
        </p:txBody>
      </p:sp>
      <p:sp>
        <p:nvSpPr>
          <p:cNvPr id="32" name="object 32"/>
          <p:cNvSpPr txBox="1"/>
          <p:nvPr/>
        </p:nvSpPr>
        <p:spPr>
          <a:xfrm>
            <a:off x="9410445" y="5852149"/>
            <a:ext cx="1808480" cy="653415"/>
          </a:xfrm>
          <a:prstGeom prst="rect">
            <a:avLst/>
          </a:prstGeom>
        </p:spPr>
        <p:txBody>
          <a:bodyPr vert="horz" wrap="square" lIns="0" tIns="0" rIns="0" bIns="0" rtlCol="0">
            <a:spAutoFit/>
          </a:bodyPr>
          <a:lstStyle/>
          <a:p>
            <a:pPr marL="459105" marR="5080" indent="-447040">
              <a:lnSpc>
                <a:spcPct val="150100"/>
              </a:lnSpc>
            </a:pPr>
            <a:r>
              <a:rPr sz="1400" dirty="0">
                <a:latin typeface="微软雅黑"/>
                <a:cs typeface="微软雅黑"/>
              </a:rPr>
              <a:t>智能电网、数字档案、  电力共享等</a:t>
            </a:r>
            <a:endParaRPr sz="1400">
              <a:latin typeface="微软雅黑"/>
              <a:cs typeface="微软雅黑"/>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25566" y="2937764"/>
            <a:ext cx="1342390" cy="438784"/>
          </a:xfrm>
          <a:prstGeom prst="rect">
            <a:avLst/>
          </a:prstGeom>
        </p:spPr>
        <p:txBody>
          <a:bodyPr vert="horz" wrap="square" lIns="0" tIns="0" rIns="0" bIns="0" rtlCol="0">
            <a:spAutoFit/>
          </a:bodyPr>
          <a:lstStyle/>
          <a:p>
            <a:pPr marL="12700">
              <a:lnSpc>
                <a:spcPct val="100000"/>
              </a:lnSpc>
            </a:pPr>
            <a:r>
              <a:rPr sz="2800" dirty="0">
                <a:latin typeface="微软雅黑"/>
                <a:cs typeface="微软雅黑"/>
              </a:rPr>
              <a:t>2.1</a:t>
            </a:r>
            <a:r>
              <a:rPr sz="2800" spc="-110" dirty="0">
                <a:latin typeface="微软雅黑"/>
                <a:cs typeface="微软雅黑"/>
              </a:rPr>
              <a:t> </a:t>
            </a:r>
            <a:r>
              <a:rPr sz="2800" spc="-10" dirty="0"/>
              <a:t>金融</a:t>
            </a:r>
            <a:endParaRPr sz="2800">
              <a:latin typeface="微软雅黑"/>
              <a:cs typeface="微软雅黑"/>
            </a:endParaRPr>
          </a:p>
        </p:txBody>
      </p:sp>
      <p:sp>
        <p:nvSpPr>
          <p:cNvPr id="3" name="object 3"/>
          <p:cNvSpPr txBox="1"/>
          <p:nvPr/>
        </p:nvSpPr>
        <p:spPr>
          <a:xfrm>
            <a:off x="11018646" y="518159"/>
            <a:ext cx="999490"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p:txBody>
      </p:sp>
      <p:sp>
        <p:nvSpPr>
          <p:cNvPr id="4" name="object 4"/>
          <p:cNvSpPr/>
          <p:nvPr/>
        </p:nvSpPr>
        <p:spPr>
          <a:xfrm>
            <a:off x="12021311" y="457200"/>
            <a:ext cx="161544" cy="32308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67</a:t>
            </a:fld>
            <a:endParaRPr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22646" y="2937764"/>
            <a:ext cx="2346960" cy="438784"/>
          </a:xfrm>
          <a:prstGeom prst="rect">
            <a:avLst/>
          </a:prstGeom>
        </p:spPr>
        <p:txBody>
          <a:bodyPr vert="horz" wrap="square" lIns="0" tIns="0" rIns="0" bIns="0" rtlCol="0">
            <a:spAutoFit/>
          </a:bodyPr>
          <a:lstStyle/>
          <a:p>
            <a:pPr marL="12700">
              <a:lnSpc>
                <a:spcPct val="100000"/>
              </a:lnSpc>
            </a:pPr>
            <a:r>
              <a:rPr sz="2800" spc="-5" dirty="0">
                <a:latin typeface="微软雅黑"/>
                <a:cs typeface="微软雅黑"/>
              </a:rPr>
              <a:t>2.1.1</a:t>
            </a:r>
            <a:r>
              <a:rPr sz="2800" spc="-80" dirty="0">
                <a:latin typeface="微软雅黑"/>
                <a:cs typeface="微软雅黑"/>
              </a:rPr>
              <a:t> </a:t>
            </a:r>
            <a:r>
              <a:rPr sz="2800" spc="-10" dirty="0"/>
              <a:t>数字货币</a:t>
            </a:r>
            <a:endParaRPr sz="2800">
              <a:latin typeface="微软雅黑"/>
              <a:cs typeface="微软雅黑"/>
            </a:endParaRPr>
          </a:p>
        </p:txBody>
      </p:sp>
      <p:sp>
        <p:nvSpPr>
          <p:cNvPr id="3" name="object 3"/>
          <p:cNvSpPr txBox="1"/>
          <p:nvPr/>
        </p:nvSpPr>
        <p:spPr>
          <a:xfrm>
            <a:off x="11018646" y="518159"/>
            <a:ext cx="999490"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p:txBody>
      </p:sp>
      <p:sp>
        <p:nvSpPr>
          <p:cNvPr id="4" name="object 4"/>
          <p:cNvSpPr/>
          <p:nvPr/>
        </p:nvSpPr>
        <p:spPr>
          <a:xfrm>
            <a:off x="12021311" y="457200"/>
            <a:ext cx="161544" cy="32308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68</a:t>
            </a:fld>
            <a:endParaRPr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金融</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数字货币是其基于节点网络并采用了数字加密算法，全球对于</a:t>
            </a:r>
          </a:p>
          <a:p>
            <a:pPr marL="12700">
              <a:lnSpc>
                <a:spcPts val="2735"/>
              </a:lnSpc>
            </a:pPr>
            <a:r>
              <a:rPr spc="-5" dirty="0"/>
              <a:t>数字货币的研究已有三十余年的时间</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5990" y="4982083"/>
            <a:ext cx="12168505" cy="86995"/>
          </a:xfrm>
          <a:custGeom>
            <a:avLst/>
            <a:gdLst/>
            <a:ahLst/>
            <a:cxnLst/>
            <a:rect l="l" t="t" r="r" b="b"/>
            <a:pathLst>
              <a:path w="12168505" h="86995">
                <a:moveTo>
                  <a:pt x="12138967" y="28829"/>
                </a:moveTo>
                <a:lnTo>
                  <a:pt x="12095745" y="28829"/>
                </a:lnTo>
                <a:lnTo>
                  <a:pt x="12095745" y="57785"/>
                </a:lnTo>
                <a:lnTo>
                  <a:pt x="12081140" y="57796"/>
                </a:lnTo>
                <a:lnTo>
                  <a:pt x="12081140" y="86868"/>
                </a:lnTo>
                <a:lnTo>
                  <a:pt x="12168008" y="43307"/>
                </a:lnTo>
                <a:lnTo>
                  <a:pt x="12138967" y="28829"/>
                </a:lnTo>
                <a:close/>
              </a:path>
              <a:path w="12168505" h="86995">
                <a:moveTo>
                  <a:pt x="12081140" y="28840"/>
                </a:moveTo>
                <a:lnTo>
                  <a:pt x="0" y="38354"/>
                </a:lnTo>
                <a:lnTo>
                  <a:pt x="22" y="67310"/>
                </a:lnTo>
                <a:lnTo>
                  <a:pt x="12081140" y="57796"/>
                </a:lnTo>
                <a:lnTo>
                  <a:pt x="12081140" y="28840"/>
                </a:lnTo>
                <a:close/>
              </a:path>
              <a:path w="12168505" h="86995">
                <a:moveTo>
                  <a:pt x="12095745" y="28829"/>
                </a:moveTo>
                <a:lnTo>
                  <a:pt x="12081140" y="28840"/>
                </a:lnTo>
                <a:lnTo>
                  <a:pt x="12081140" y="57796"/>
                </a:lnTo>
                <a:lnTo>
                  <a:pt x="12095745" y="57785"/>
                </a:lnTo>
                <a:lnTo>
                  <a:pt x="12095745" y="28829"/>
                </a:lnTo>
                <a:close/>
              </a:path>
              <a:path w="12168505" h="86995">
                <a:moveTo>
                  <a:pt x="12081140" y="0"/>
                </a:moveTo>
                <a:lnTo>
                  <a:pt x="12081140" y="28840"/>
                </a:lnTo>
                <a:lnTo>
                  <a:pt x="12138967" y="28829"/>
                </a:lnTo>
                <a:lnTo>
                  <a:pt x="12081140" y="0"/>
                </a:lnTo>
                <a:close/>
              </a:path>
            </a:pathLst>
          </a:custGeom>
          <a:solidFill>
            <a:srgbClr val="BABABA"/>
          </a:solidFill>
        </p:spPr>
        <p:txBody>
          <a:bodyPr wrap="square" lIns="0" tIns="0" rIns="0" bIns="0" rtlCol="0"/>
          <a:lstStyle/>
          <a:p>
            <a:endParaRPr/>
          </a:p>
        </p:txBody>
      </p:sp>
      <p:sp>
        <p:nvSpPr>
          <p:cNvPr id="7" name="object 7"/>
          <p:cNvSpPr/>
          <p:nvPr/>
        </p:nvSpPr>
        <p:spPr>
          <a:xfrm>
            <a:off x="576072" y="5044440"/>
            <a:ext cx="1850389" cy="723900"/>
          </a:xfrm>
          <a:custGeom>
            <a:avLst/>
            <a:gdLst/>
            <a:ahLst/>
            <a:cxnLst/>
            <a:rect l="l" t="t" r="r" b="b"/>
            <a:pathLst>
              <a:path w="1850389" h="723900">
                <a:moveTo>
                  <a:pt x="1850136" y="0"/>
                </a:moveTo>
                <a:lnTo>
                  <a:pt x="0" y="0"/>
                </a:lnTo>
                <a:lnTo>
                  <a:pt x="925068" y="723900"/>
                </a:lnTo>
                <a:lnTo>
                  <a:pt x="1850136" y="0"/>
                </a:lnTo>
                <a:close/>
              </a:path>
            </a:pathLst>
          </a:custGeom>
          <a:solidFill>
            <a:srgbClr val="7C7C7C"/>
          </a:solidFill>
        </p:spPr>
        <p:txBody>
          <a:bodyPr wrap="square" lIns="0" tIns="0" rIns="0" bIns="0" rtlCol="0"/>
          <a:lstStyle/>
          <a:p>
            <a:endParaRPr/>
          </a:p>
        </p:txBody>
      </p:sp>
      <p:sp>
        <p:nvSpPr>
          <p:cNvPr id="8" name="object 8"/>
          <p:cNvSpPr/>
          <p:nvPr/>
        </p:nvSpPr>
        <p:spPr>
          <a:xfrm>
            <a:off x="1116330" y="5244846"/>
            <a:ext cx="771525" cy="771525"/>
          </a:xfrm>
          <a:custGeom>
            <a:avLst/>
            <a:gdLst/>
            <a:ahLst/>
            <a:cxnLst/>
            <a:rect l="l" t="t" r="r" b="b"/>
            <a:pathLst>
              <a:path w="771525" h="771525">
                <a:moveTo>
                  <a:pt x="385572" y="0"/>
                </a:moveTo>
                <a:lnTo>
                  <a:pt x="337200" y="3003"/>
                </a:lnTo>
                <a:lnTo>
                  <a:pt x="290623" y="11773"/>
                </a:lnTo>
                <a:lnTo>
                  <a:pt x="246201" y="25949"/>
                </a:lnTo>
                <a:lnTo>
                  <a:pt x="204297" y="45169"/>
                </a:lnTo>
                <a:lnTo>
                  <a:pt x="165271" y="69072"/>
                </a:lnTo>
                <a:lnTo>
                  <a:pt x="129484" y="97298"/>
                </a:lnTo>
                <a:lnTo>
                  <a:pt x="97298" y="129484"/>
                </a:lnTo>
                <a:lnTo>
                  <a:pt x="69072" y="165271"/>
                </a:lnTo>
                <a:lnTo>
                  <a:pt x="45169" y="204297"/>
                </a:lnTo>
                <a:lnTo>
                  <a:pt x="25949" y="246201"/>
                </a:lnTo>
                <a:lnTo>
                  <a:pt x="11773" y="290623"/>
                </a:lnTo>
                <a:lnTo>
                  <a:pt x="3003" y="337200"/>
                </a:lnTo>
                <a:lnTo>
                  <a:pt x="0" y="385571"/>
                </a:lnTo>
                <a:lnTo>
                  <a:pt x="3003" y="433936"/>
                </a:lnTo>
                <a:lnTo>
                  <a:pt x="11773" y="480508"/>
                </a:lnTo>
                <a:lnTo>
                  <a:pt x="25949" y="524926"/>
                </a:lnTo>
                <a:lnTo>
                  <a:pt x="45169" y="566829"/>
                </a:lnTo>
                <a:lnTo>
                  <a:pt x="69072" y="605855"/>
                </a:lnTo>
                <a:lnTo>
                  <a:pt x="97298" y="641643"/>
                </a:lnTo>
                <a:lnTo>
                  <a:pt x="129484" y="673832"/>
                </a:lnTo>
                <a:lnTo>
                  <a:pt x="165271" y="702061"/>
                </a:lnTo>
                <a:lnTo>
                  <a:pt x="204297" y="725967"/>
                </a:lnTo>
                <a:lnTo>
                  <a:pt x="246201" y="745190"/>
                </a:lnTo>
                <a:lnTo>
                  <a:pt x="290623" y="759367"/>
                </a:lnTo>
                <a:lnTo>
                  <a:pt x="337200" y="768139"/>
                </a:lnTo>
                <a:lnTo>
                  <a:pt x="385572" y="771143"/>
                </a:lnTo>
                <a:lnTo>
                  <a:pt x="433943" y="768139"/>
                </a:lnTo>
                <a:lnTo>
                  <a:pt x="480520" y="759367"/>
                </a:lnTo>
                <a:lnTo>
                  <a:pt x="524942" y="745190"/>
                </a:lnTo>
                <a:lnTo>
                  <a:pt x="566846" y="725967"/>
                </a:lnTo>
                <a:lnTo>
                  <a:pt x="605872" y="702061"/>
                </a:lnTo>
                <a:lnTo>
                  <a:pt x="641659" y="673832"/>
                </a:lnTo>
                <a:lnTo>
                  <a:pt x="673845" y="641643"/>
                </a:lnTo>
                <a:lnTo>
                  <a:pt x="702071" y="605855"/>
                </a:lnTo>
                <a:lnTo>
                  <a:pt x="725974" y="566829"/>
                </a:lnTo>
                <a:lnTo>
                  <a:pt x="745194" y="524926"/>
                </a:lnTo>
                <a:lnTo>
                  <a:pt x="759370" y="480508"/>
                </a:lnTo>
                <a:lnTo>
                  <a:pt x="768140" y="433936"/>
                </a:lnTo>
                <a:lnTo>
                  <a:pt x="771144" y="385571"/>
                </a:lnTo>
                <a:lnTo>
                  <a:pt x="768140" y="337200"/>
                </a:lnTo>
                <a:lnTo>
                  <a:pt x="759370" y="290623"/>
                </a:lnTo>
                <a:lnTo>
                  <a:pt x="745194" y="246201"/>
                </a:lnTo>
                <a:lnTo>
                  <a:pt x="725974" y="204297"/>
                </a:lnTo>
                <a:lnTo>
                  <a:pt x="702071" y="165271"/>
                </a:lnTo>
                <a:lnTo>
                  <a:pt x="673845" y="129484"/>
                </a:lnTo>
                <a:lnTo>
                  <a:pt x="641659" y="97298"/>
                </a:lnTo>
                <a:lnTo>
                  <a:pt x="605872" y="69072"/>
                </a:lnTo>
                <a:lnTo>
                  <a:pt x="566846" y="45169"/>
                </a:lnTo>
                <a:lnTo>
                  <a:pt x="524942" y="25949"/>
                </a:lnTo>
                <a:lnTo>
                  <a:pt x="480520" y="11773"/>
                </a:lnTo>
                <a:lnTo>
                  <a:pt x="433943" y="3003"/>
                </a:lnTo>
                <a:lnTo>
                  <a:pt x="385572" y="0"/>
                </a:lnTo>
                <a:close/>
              </a:path>
            </a:pathLst>
          </a:custGeom>
          <a:solidFill>
            <a:srgbClr val="F9F9F9"/>
          </a:solidFill>
        </p:spPr>
        <p:txBody>
          <a:bodyPr wrap="square" lIns="0" tIns="0" rIns="0" bIns="0" rtlCol="0"/>
          <a:lstStyle/>
          <a:p>
            <a:endParaRPr/>
          </a:p>
        </p:txBody>
      </p:sp>
      <p:sp>
        <p:nvSpPr>
          <p:cNvPr id="9" name="object 9"/>
          <p:cNvSpPr/>
          <p:nvPr/>
        </p:nvSpPr>
        <p:spPr>
          <a:xfrm>
            <a:off x="1116330" y="5244846"/>
            <a:ext cx="771525" cy="771525"/>
          </a:xfrm>
          <a:custGeom>
            <a:avLst/>
            <a:gdLst/>
            <a:ahLst/>
            <a:cxnLst/>
            <a:rect l="l" t="t" r="r" b="b"/>
            <a:pathLst>
              <a:path w="771525" h="771525">
                <a:moveTo>
                  <a:pt x="0" y="385571"/>
                </a:moveTo>
                <a:lnTo>
                  <a:pt x="3003" y="337200"/>
                </a:lnTo>
                <a:lnTo>
                  <a:pt x="11773" y="290623"/>
                </a:lnTo>
                <a:lnTo>
                  <a:pt x="25949" y="246201"/>
                </a:lnTo>
                <a:lnTo>
                  <a:pt x="45169" y="204297"/>
                </a:lnTo>
                <a:lnTo>
                  <a:pt x="69072" y="165271"/>
                </a:lnTo>
                <a:lnTo>
                  <a:pt x="97298" y="129484"/>
                </a:lnTo>
                <a:lnTo>
                  <a:pt x="129484" y="97298"/>
                </a:lnTo>
                <a:lnTo>
                  <a:pt x="165271" y="69072"/>
                </a:lnTo>
                <a:lnTo>
                  <a:pt x="204297" y="45169"/>
                </a:lnTo>
                <a:lnTo>
                  <a:pt x="246201" y="25949"/>
                </a:lnTo>
                <a:lnTo>
                  <a:pt x="290623" y="11773"/>
                </a:lnTo>
                <a:lnTo>
                  <a:pt x="337200" y="3003"/>
                </a:lnTo>
                <a:lnTo>
                  <a:pt x="385572" y="0"/>
                </a:lnTo>
                <a:lnTo>
                  <a:pt x="433943" y="3003"/>
                </a:lnTo>
                <a:lnTo>
                  <a:pt x="480520" y="11773"/>
                </a:lnTo>
                <a:lnTo>
                  <a:pt x="524942" y="25949"/>
                </a:lnTo>
                <a:lnTo>
                  <a:pt x="566846" y="45169"/>
                </a:lnTo>
                <a:lnTo>
                  <a:pt x="605872" y="69072"/>
                </a:lnTo>
                <a:lnTo>
                  <a:pt x="641659" y="97298"/>
                </a:lnTo>
                <a:lnTo>
                  <a:pt x="673845" y="129484"/>
                </a:lnTo>
                <a:lnTo>
                  <a:pt x="702071" y="165271"/>
                </a:lnTo>
                <a:lnTo>
                  <a:pt x="725974" y="204297"/>
                </a:lnTo>
                <a:lnTo>
                  <a:pt x="745194" y="246201"/>
                </a:lnTo>
                <a:lnTo>
                  <a:pt x="759370" y="290623"/>
                </a:lnTo>
                <a:lnTo>
                  <a:pt x="768140" y="337200"/>
                </a:lnTo>
                <a:lnTo>
                  <a:pt x="771144" y="385571"/>
                </a:lnTo>
                <a:lnTo>
                  <a:pt x="768140" y="433936"/>
                </a:lnTo>
                <a:lnTo>
                  <a:pt x="759370" y="480508"/>
                </a:lnTo>
                <a:lnTo>
                  <a:pt x="745194" y="524926"/>
                </a:lnTo>
                <a:lnTo>
                  <a:pt x="725974" y="566829"/>
                </a:lnTo>
                <a:lnTo>
                  <a:pt x="702071" y="605855"/>
                </a:lnTo>
                <a:lnTo>
                  <a:pt x="673845" y="641643"/>
                </a:lnTo>
                <a:lnTo>
                  <a:pt x="641659" y="673832"/>
                </a:lnTo>
                <a:lnTo>
                  <a:pt x="605872" y="702061"/>
                </a:lnTo>
                <a:lnTo>
                  <a:pt x="566846" y="725967"/>
                </a:lnTo>
                <a:lnTo>
                  <a:pt x="524942" y="745190"/>
                </a:lnTo>
                <a:lnTo>
                  <a:pt x="480520" y="759367"/>
                </a:lnTo>
                <a:lnTo>
                  <a:pt x="433943" y="768139"/>
                </a:lnTo>
                <a:lnTo>
                  <a:pt x="385572" y="771143"/>
                </a:lnTo>
                <a:lnTo>
                  <a:pt x="337200" y="768139"/>
                </a:lnTo>
                <a:lnTo>
                  <a:pt x="290623" y="759367"/>
                </a:lnTo>
                <a:lnTo>
                  <a:pt x="246201" y="745190"/>
                </a:lnTo>
                <a:lnTo>
                  <a:pt x="204297" y="725967"/>
                </a:lnTo>
                <a:lnTo>
                  <a:pt x="165271" y="702061"/>
                </a:lnTo>
                <a:lnTo>
                  <a:pt x="129484" y="673832"/>
                </a:lnTo>
                <a:lnTo>
                  <a:pt x="97298" y="641643"/>
                </a:lnTo>
                <a:lnTo>
                  <a:pt x="69072" y="605855"/>
                </a:lnTo>
                <a:lnTo>
                  <a:pt x="45169" y="566829"/>
                </a:lnTo>
                <a:lnTo>
                  <a:pt x="25949" y="524926"/>
                </a:lnTo>
                <a:lnTo>
                  <a:pt x="11773" y="480508"/>
                </a:lnTo>
                <a:lnTo>
                  <a:pt x="3003" y="433936"/>
                </a:lnTo>
                <a:lnTo>
                  <a:pt x="0" y="385571"/>
                </a:lnTo>
                <a:close/>
              </a:path>
            </a:pathLst>
          </a:custGeom>
          <a:ln w="25908">
            <a:solidFill>
              <a:srgbClr val="7C7C7C"/>
            </a:solidFill>
          </a:ln>
        </p:spPr>
        <p:txBody>
          <a:bodyPr wrap="square" lIns="0" tIns="0" rIns="0" bIns="0" rtlCol="0"/>
          <a:lstStyle/>
          <a:p>
            <a:endParaRPr/>
          </a:p>
        </p:txBody>
      </p:sp>
      <p:sp>
        <p:nvSpPr>
          <p:cNvPr id="10" name="object 10"/>
          <p:cNvSpPr/>
          <p:nvPr/>
        </p:nvSpPr>
        <p:spPr>
          <a:xfrm>
            <a:off x="2490216" y="4300728"/>
            <a:ext cx="1850389" cy="723900"/>
          </a:xfrm>
          <a:custGeom>
            <a:avLst/>
            <a:gdLst/>
            <a:ahLst/>
            <a:cxnLst/>
            <a:rect l="l" t="t" r="r" b="b"/>
            <a:pathLst>
              <a:path w="1850389" h="723900">
                <a:moveTo>
                  <a:pt x="925068" y="0"/>
                </a:moveTo>
                <a:lnTo>
                  <a:pt x="0" y="723900"/>
                </a:lnTo>
                <a:lnTo>
                  <a:pt x="1850135" y="723900"/>
                </a:lnTo>
                <a:lnTo>
                  <a:pt x="925068" y="0"/>
                </a:lnTo>
                <a:close/>
              </a:path>
            </a:pathLst>
          </a:custGeom>
          <a:solidFill>
            <a:srgbClr val="1D9ED2"/>
          </a:solidFill>
        </p:spPr>
        <p:txBody>
          <a:bodyPr wrap="square" lIns="0" tIns="0" rIns="0" bIns="0" rtlCol="0"/>
          <a:lstStyle/>
          <a:p>
            <a:endParaRPr/>
          </a:p>
        </p:txBody>
      </p:sp>
      <p:sp>
        <p:nvSpPr>
          <p:cNvPr id="11" name="object 11"/>
          <p:cNvSpPr/>
          <p:nvPr/>
        </p:nvSpPr>
        <p:spPr>
          <a:xfrm>
            <a:off x="3030473" y="4054602"/>
            <a:ext cx="771525" cy="771525"/>
          </a:xfrm>
          <a:custGeom>
            <a:avLst/>
            <a:gdLst/>
            <a:ahLst/>
            <a:cxnLst/>
            <a:rect l="l" t="t" r="r" b="b"/>
            <a:pathLst>
              <a:path w="771525" h="771525">
                <a:moveTo>
                  <a:pt x="385572" y="0"/>
                </a:moveTo>
                <a:lnTo>
                  <a:pt x="337200" y="3003"/>
                </a:lnTo>
                <a:lnTo>
                  <a:pt x="290623" y="11773"/>
                </a:lnTo>
                <a:lnTo>
                  <a:pt x="246201" y="25949"/>
                </a:lnTo>
                <a:lnTo>
                  <a:pt x="204297" y="45169"/>
                </a:lnTo>
                <a:lnTo>
                  <a:pt x="165271" y="69072"/>
                </a:lnTo>
                <a:lnTo>
                  <a:pt x="129484" y="97298"/>
                </a:lnTo>
                <a:lnTo>
                  <a:pt x="97298" y="129484"/>
                </a:lnTo>
                <a:lnTo>
                  <a:pt x="69072" y="165271"/>
                </a:lnTo>
                <a:lnTo>
                  <a:pt x="45169" y="204297"/>
                </a:lnTo>
                <a:lnTo>
                  <a:pt x="25949" y="246201"/>
                </a:lnTo>
                <a:lnTo>
                  <a:pt x="11773" y="290623"/>
                </a:lnTo>
                <a:lnTo>
                  <a:pt x="3003" y="337200"/>
                </a:lnTo>
                <a:lnTo>
                  <a:pt x="0" y="385572"/>
                </a:lnTo>
                <a:lnTo>
                  <a:pt x="3003" y="433943"/>
                </a:lnTo>
                <a:lnTo>
                  <a:pt x="11773" y="480520"/>
                </a:lnTo>
                <a:lnTo>
                  <a:pt x="25949" y="524942"/>
                </a:lnTo>
                <a:lnTo>
                  <a:pt x="45169" y="566846"/>
                </a:lnTo>
                <a:lnTo>
                  <a:pt x="69072" y="605872"/>
                </a:lnTo>
                <a:lnTo>
                  <a:pt x="97298" y="641659"/>
                </a:lnTo>
                <a:lnTo>
                  <a:pt x="129484" y="673845"/>
                </a:lnTo>
                <a:lnTo>
                  <a:pt x="165271" y="702071"/>
                </a:lnTo>
                <a:lnTo>
                  <a:pt x="204297" y="725974"/>
                </a:lnTo>
                <a:lnTo>
                  <a:pt x="246201" y="745194"/>
                </a:lnTo>
                <a:lnTo>
                  <a:pt x="290623" y="759370"/>
                </a:lnTo>
                <a:lnTo>
                  <a:pt x="337200" y="768140"/>
                </a:lnTo>
                <a:lnTo>
                  <a:pt x="385572" y="771144"/>
                </a:lnTo>
                <a:lnTo>
                  <a:pt x="433943" y="768140"/>
                </a:lnTo>
                <a:lnTo>
                  <a:pt x="480520" y="759370"/>
                </a:lnTo>
                <a:lnTo>
                  <a:pt x="524942" y="745194"/>
                </a:lnTo>
                <a:lnTo>
                  <a:pt x="566846" y="725974"/>
                </a:lnTo>
                <a:lnTo>
                  <a:pt x="605872" y="702071"/>
                </a:lnTo>
                <a:lnTo>
                  <a:pt x="641659" y="673845"/>
                </a:lnTo>
                <a:lnTo>
                  <a:pt x="673845" y="641659"/>
                </a:lnTo>
                <a:lnTo>
                  <a:pt x="702071" y="605872"/>
                </a:lnTo>
                <a:lnTo>
                  <a:pt x="725974" y="566846"/>
                </a:lnTo>
                <a:lnTo>
                  <a:pt x="745194" y="524942"/>
                </a:lnTo>
                <a:lnTo>
                  <a:pt x="759370" y="480520"/>
                </a:lnTo>
                <a:lnTo>
                  <a:pt x="768140" y="433943"/>
                </a:lnTo>
                <a:lnTo>
                  <a:pt x="771143" y="385572"/>
                </a:lnTo>
                <a:lnTo>
                  <a:pt x="768140" y="337200"/>
                </a:lnTo>
                <a:lnTo>
                  <a:pt x="759370" y="290623"/>
                </a:lnTo>
                <a:lnTo>
                  <a:pt x="745194" y="246201"/>
                </a:lnTo>
                <a:lnTo>
                  <a:pt x="725974" y="204297"/>
                </a:lnTo>
                <a:lnTo>
                  <a:pt x="702071" y="165271"/>
                </a:lnTo>
                <a:lnTo>
                  <a:pt x="673845" y="129484"/>
                </a:lnTo>
                <a:lnTo>
                  <a:pt x="641659" y="97298"/>
                </a:lnTo>
                <a:lnTo>
                  <a:pt x="605872" y="69072"/>
                </a:lnTo>
                <a:lnTo>
                  <a:pt x="566846" y="45169"/>
                </a:lnTo>
                <a:lnTo>
                  <a:pt x="524942" y="25949"/>
                </a:lnTo>
                <a:lnTo>
                  <a:pt x="480520" y="11773"/>
                </a:lnTo>
                <a:lnTo>
                  <a:pt x="433943" y="3003"/>
                </a:lnTo>
                <a:lnTo>
                  <a:pt x="385572" y="0"/>
                </a:lnTo>
                <a:close/>
              </a:path>
            </a:pathLst>
          </a:custGeom>
          <a:solidFill>
            <a:srgbClr val="F9F9F9"/>
          </a:solidFill>
        </p:spPr>
        <p:txBody>
          <a:bodyPr wrap="square" lIns="0" tIns="0" rIns="0" bIns="0" rtlCol="0"/>
          <a:lstStyle/>
          <a:p>
            <a:endParaRPr/>
          </a:p>
        </p:txBody>
      </p:sp>
      <p:sp>
        <p:nvSpPr>
          <p:cNvPr id="12" name="object 12"/>
          <p:cNvSpPr/>
          <p:nvPr/>
        </p:nvSpPr>
        <p:spPr>
          <a:xfrm>
            <a:off x="3030473" y="4054602"/>
            <a:ext cx="771525" cy="771525"/>
          </a:xfrm>
          <a:custGeom>
            <a:avLst/>
            <a:gdLst/>
            <a:ahLst/>
            <a:cxnLst/>
            <a:rect l="l" t="t" r="r" b="b"/>
            <a:pathLst>
              <a:path w="771525" h="771525">
                <a:moveTo>
                  <a:pt x="771143" y="385572"/>
                </a:moveTo>
                <a:lnTo>
                  <a:pt x="768140" y="433943"/>
                </a:lnTo>
                <a:lnTo>
                  <a:pt x="759370" y="480520"/>
                </a:lnTo>
                <a:lnTo>
                  <a:pt x="745194" y="524942"/>
                </a:lnTo>
                <a:lnTo>
                  <a:pt x="725974" y="566846"/>
                </a:lnTo>
                <a:lnTo>
                  <a:pt x="702071" y="605872"/>
                </a:lnTo>
                <a:lnTo>
                  <a:pt x="673845" y="641659"/>
                </a:lnTo>
                <a:lnTo>
                  <a:pt x="641659" y="673845"/>
                </a:lnTo>
                <a:lnTo>
                  <a:pt x="605872" y="702071"/>
                </a:lnTo>
                <a:lnTo>
                  <a:pt x="566846" y="725974"/>
                </a:lnTo>
                <a:lnTo>
                  <a:pt x="524942" y="745194"/>
                </a:lnTo>
                <a:lnTo>
                  <a:pt x="480520" y="759370"/>
                </a:lnTo>
                <a:lnTo>
                  <a:pt x="433943" y="768140"/>
                </a:lnTo>
                <a:lnTo>
                  <a:pt x="385572" y="771144"/>
                </a:lnTo>
                <a:lnTo>
                  <a:pt x="337200" y="768140"/>
                </a:lnTo>
                <a:lnTo>
                  <a:pt x="290623" y="759370"/>
                </a:lnTo>
                <a:lnTo>
                  <a:pt x="246201" y="745194"/>
                </a:lnTo>
                <a:lnTo>
                  <a:pt x="204297" y="725974"/>
                </a:lnTo>
                <a:lnTo>
                  <a:pt x="165271" y="702071"/>
                </a:lnTo>
                <a:lnTo>
                  <a:pt x="129484" y="673845"/>
                </a:lnTo>
                <a:lnTo>
                  <a:pt x="97298" y="641659"/>
                </a:lnTo>
                <a:lnTo>
                  <a:pt x="69072" y="605872"/>
                </a:lnTo>
                <a:lnTo>
                  <a:pt x="45169" y="566846"/>
                </a:lnTo>
                <a:lnTo>
                  <a:pt x="25949" y="524942"/>
                </a:lnTo>
                <a:lnTo>
                  <a:pt x="11773" y="480520"/>
                </a:lnTo>
                <a:lnTo>
                  <a:pt x="3003" y="433943"/>
                </a:lnTo>
                <a:lnTo>
                  <a:pt x="0" y="385572"/>
                </a:lnTo>
                <a:lnTo>
                  <a:pt x="3003" y="337200"/>
                </a:lnTo>
                <a:lnTo>
                  <a:pt x="11773" y="290623"/>
                </a:lnTo>
                <a:lnTo>
                  <a:pt x="25949" y="246201"/>
                </a:lnTo>
                <a:lnTo>
                  <a:pt x="45169" y="204297"/>
                </a:lnTo>
                <a:lnTo>
                  <a:pt x="69072" y="165271"/>
                </a:lnTo>
                <a:lnTo>
                  <a:pt x="97298" y="129484"/>
                </a:lnTo>
                <a:lnTo>
                  <a:pt x="129484" y="97298"/>
                </a:lnTo>
                <a:lnTo>
                  <a:pt x="165271" y="69072"/>
                </a:lnTo>
                <a:lnTo>
                  <a:pt x="204297" y="45169"/>
                </a:lnTo>
                <a:lnTo>
                  <a:pt x="246201" y="25949"/>
                </a:lnTo>
                <a:lnTo>
                  <a:pt x="290623" y="11773"/>
                </a:lnTo>
                <a:lnTo>
                  <a:pt x="337200" y="3003"/>
                </a:lnTo>
                <a:lnTo>
                  <a:pt x="385572" y="0"/>
                </a:lnTo>
                <a:lnTo>
                  <a:pt x="433943" y="3003"/>
                </a:lnTo>
                <a:lnTo>
                  <a:pt x="480520" y="11773"/>
                </a:lnTo>
                <a:lnTo>
                  <a:pt x="524942" y="25949"/>
                </a:lnTo>
                <a:lnTo>
                  <a:pt x="566846" y="45169"/>
                </a:lnTo>
                <a:lnTo>
                  <a:pt x="605872" y="69072"/>
                </a:lnTo>
                <a:lnTo>
                  <a:pt x="641659" y="97298"/>
                </a:lnTo>
                <a:lnTo>
                  <a:pt x="673845" y="129484"/>
                </a:lnTo>
                <a:lnTo>
                  <a:pt x="702071" y="165271"/>
                </a:lnTo>
                <a:lnTo>
                  <a:pt x="725974" y="204297"/>
                </a:lnTo>
                <a:lnTo>
                  <a:pt x="745194" y="246201"/>
                </a:lnTo>
                <a:lnTo>
                  <a:pt x="759370" y="290623"/>
                </a:lnTo>
                <a:lnTo>
                  <a:pt x="768140" y="337200"/>
                </a:lnTo>
                <a:lnTo>
                  <a:pt x="771143" y="385572"/>
                </a:lnTo>
                <a:close/>
              </a:path>
            </a:pathLst>
          </a:custGeom>
          <a:ln w="25908">
            <a:solidFill>
              <a:srgbClr val="1D9ED2"/>
            </a:solidFill>
          </a:ln>
        </p:spPr>
        <p:txBody>
          <a:bodyPr wrap="square" lIns="0" tIns="0" rIns="0" bIns="0" rtlCol="0"/>
          <a:lstStyle/>
          <a:p>
            <a:endParaRPr/>
          </a:p>
        </p:txBody>
      </p:sp>
      <p:sp>
        <p:nvSpPr>
          <p:cNvPr id="13" name="object 13"/>
          <p:cNvSpPr/>
          <p:nvPr/>
        </p:nvSpPr>
        <p:spPr>
          <a:xfrm>
            <a:off x="4433315" y="5044440"/>
            <a:ext cx="1850389" cy="723900"/>
          </a:xfrm>
          <a:custGeom>
            <a:avLst/>
            <a:gdLst/>
            <a:ahLst/>
            <a:cxnLst/>
            <a:rect l="l" t="t" r="r" b="b"/>
            <a:pathLst>
              <a:path w="1850389" h="723900">
                <a:moveTo>
                  <a:pt x="1850136" y="0"/>
                </a:moveTo>
                <a:lnTo>
                  <a:pt x="0" y="0"/>
                </a:lnTo>
                <a:lnTo>
                  <a:pt x="925068" y="723900"/>
                </a:lnTo>
                <a:lnTo>
                  <a:pt x="1850136" y="0"/>
                </a:lnTo>
                <a:close/>
              </a:path>
            </a:pathLst>
          </a:custGeom>
          <a:solidFill>
            <a:srgbClr val="7C7C7C"/>
          </a:solidFill>
        </p:spPr>
        <p:txBody>
          <a:bodyPr wrap="square" lIns="0" tIns="0" rIns="0" bIns="0" rtlCol="0"/>
          <a:lstStyle/>
          <a:p>
            <a:endParaRPr/>
          </a:p>
        </p:txBody>
      </p:sp>
      <p:sp>
        <p:nvSpPr>
          <p:cNvPr id="14" name="object 14"/>
          <p:cNvSpPr/>
          <p:nvPr/>
        </p:nvSpPr>
        <p:spPr>
          <a:xfrm>
            <a:off x="4973573" y="5244846"/>
            <a:ext cx="771525" cy="771525"/>
          </a:xfrm>
          <a:custGeom>
            <a:avLst/>
            <a:gdLst/>
            <a:ahLst/>
            <a:cxnLst/>
            <a:rect l="l" t="t" r="r" b="b"/>
            <a:pathLst>
              <a:path w="771525" h="771525">
                <a:moveTo>
                  <a:pt x="385572" y="0"/>
                </a:moveTo>
                <a:lnTo>
                  <a:pt x="337200" y="3003"/>
                </a:lnTo>
                <a:lnTo>
                  <a:pt x="290623" y="11773"/>
                </a:lnTo>
                <a:lnTo>
                  <a:pt x="246201" y="25949"/>
                </a:lnTo>
                <a:lnTo>
                  <a:pt x="204297" y="45169"/>
                </a:lnTo>
                <a:lnTo>
                  <a:pt x="165271" y="69072"/>
                </a:lnTo>
                <a:lnTo>
                  <a:pt x="129484" y="97298"/>
                </a:lnTo>
                <a:lnTo>
                  <a:pt x="97298" y="129484"/>
                </a:lnTo>
                <a:lnTo>
                  <a:pt x="69072" y="165271"/>
                </a:lnTo>
                <a:lnTo>
                  <a:pt x="45169" y="204297"/>
                </a:lnTo>
                <a:lnTo>
                  <a:pt x="25949" y="246201"/>
                </a:lnTo>
                <a:lnTo>
                  <a:pt x="11773" y="290623"/>
                </a:lnTo>
                <a:lnTo>
                  <a:pt x="3003" y="337200"/>
                </a:lnTo>
                <a:lnTo>
                  <a:pt x="0" y="385571"/>
                </a:lnTo>
                <a:lnTo>
                  <a:pt x="3003" y="433936"/>
                </a:lnTo>
                <a:lnTo>
                  <a:pt x="11773" y="480508"/>
                </a:lnTo>
                <a:lnTo>
                  <a:pt x="25949" y="524926"/>
                </a:lnTo>
                <a:lnTo>
                  <a:pt x="45169" y="566829"/>
                </a:lnTo>
                <a:lnTo>
                  <a:pt x="69072" y="605855"/>
                </a:lnTo>
                <a:lnTo>
                  <a:pt x="97298" y="641643"/>
                </a:lnTo>
                <a:lnTo>
                  <a:pt x="129484" y="673832"/>
                </a:lnTo>
                <a:lnTo>
                  <a:pt x="165271" y="702061"/>
                </a:lnTo>
                <a:lnTo>
                  <a:pt x="204297" y="725967"/>
                </a:lnTo>
                <a:lnTo>
                  <a:pt x="246201" y="745190"/>
                </a:lnTo>
                <a:lnTo>
                  <a:pt x="290623" y="759367"/>
                </a:lnTo>
                <a:lnTo>
                  <a:pt x="337200" y="768139"/>
                </a:lnTo>
                <a:lnTo>
                  <a:pt x="385572" y="771143"/>
                </a:lnTo>
                <a:lnTo>
                  <a:pt x="433943" y="768139"/>
                </a:lnTo>
                <a:lnTo>
                  <a:pt x="480520" y="759367"/>
                </a:lnTo>
                <a:lnTo>
                  <a:pt x="524942" y="745190"/>
                </a:lnTo>
                <a:lnTo>
                  <a:pt x="566846" y="725967"/>
                </a:lnTo>
                <a:lnTo>
                  <a:pt x="605872" y="702061"/>
                </a:lnTo>
                <a:lnTo>
                  <a:pt x="641659" y="673832"/>
                </a:lnTo>
                <a:lnTo>
                  <a:pt x="673845" y="641643"/>
                </a:lnTo>
                <a:lnTo>
                  <a:pt x="702071" y="605855"/>
                </a:lnTo>
                <a:lnTo>
                  <a:pt x="725974" y="566829"/>
                </a:lnTo>
                <a:lnTo>
                  <a:pt x="745194" y="524926"/>
                </a:lnTo>
                <a:lnTo>
                  <a:pt x="759370" y="480508"/>
                </a:lnTo>
                <a:lnTo>
                  <a:pt x="768140" y="433936"/>
                </a:lnTo>
                <a:lnTo>
                  <a:pt x="771143" y="385571"/>
                </a:lnTo>
                <a:lnTo>
                  <a:pt x="768140" y="337200"/>
                </a:lnTo>
                <a:lnTo>
                  <a:pt x="759370" y="290623"/>
                </a:lnTo>
                <a:lnTo>
                  <a:pt x="745194" y="246201"/>
                </a:lnTo>
                <a:lnTo>
                  <a:pt x="725974" y="204297"/>
                </a:lnTo>
                <a:lnTo>
                  <a:pt x="702071" y="165271"/>
                </a:lnTo>
                <a:lnTo>
                  <a:pt x="673845" y="129484"/>
                </a:lnTo>
                <a:lnTo>
                  <a:pt x="641659" y="97298"/>
                </a:lnTo>
                <a:lnTo>
                  <a:pt x="605872" y="69072"/>
                </a:lnTo>
                <a:lnTo>
                  <a:pt x="566846" y="45169"/>
                </a:lnTo>
                <a:lnTo>
                  <a:pt x="524942" y="25949"/>
                </a:lnTo>
                <a:lnTo>
                  <a:pt x="480520" y="11773"/>
                </a:lnTo>
                <a:lnTo>
                  <a:pt x="433943" y="3003"/>
                </a:lnTo>
                <a:lnTo>
                  <a:pt x="385572" y="0"/>
                </a:lnTo>
                <a:close/>
              </a:path>
            </a:pathLst>
          </a:custGeom>
          <a:solidFill>
            <a:srgbClr val="F9F9F9"/>
          </a:solidFill>
        </p:spPr>
        <p:txBody>
          <a:bodyPr wrap="square" lIns="0" tIns="0" rIns="0" bIns="0" rtlCol="0"/>
          <a:lstStyle/>
          <a:p>
            <a:endParaRPr/>
          </a:p>
        </p:txBody>
      </p:sp>
      <p:sp>
        <p:nvSpPr>
          <p:cNvPr id="15" name="object 15"/>
          <p:cNvSpPr/>
          <p:nvPr/>
        </p:nvSpPr>
        <p:spPr>
          <a:xfrm>
            <a:off x="4973573" y="5244846"/>
            <a:ext cx="771525" cy="771525"/>
          </a:xfrm>
          <a:custGeom>
            <a:avLst/>
            <a:gdLst/>
            <a:ahLst/>
            <a:cxnLst/>
            <a:rect l="l" t="t" r="r" b="b"/>
            <a:pathLst>
              <a:path w="771525" h="771525">
                <a:moveTo>
                  <a:pt x="0" y="385571"/>
                </a:moveTo>
                <a:lnTo>
                  <a:pt x="3003" y="337200"/>
                </a:lnTo>
                <a:lnTo>
                  <a:pt x="11773" y="290623"/>
                </a:lnTo>
                <a:lnTo>
                  <a:pt x="25949" y="246201"/>
                </a:lnTo>
                <a:lnTo>
                  <a:pt x="45169" y="204297"/>
                </a:lnTo>
                <a:lnTo>
                  <a:pt x="69072" y="165271"/>
                </a:lnTo>
                <a:lnTo>
                  <a:pt x="97298" y="129484"/>
                </a:lnTo>
                <a:lnTo>
                  <a:pt x="129484" y="97298"/>
                </a:lnTo>
                <a:lnTo>
                  <a:pt x="165271" y="69072"/>
                </a:lnTo>
                <a:lnTo>
                  <a:pt x="204297" y="45169"/>
                </a:lnTo>
                <a:lnTo>
                  <a:pt x="246201" y="25949"/>
                </a:lnTo>
                <a:lnTo>
                  <a:pt x="290623" y="11773"/>
                </a:lnTo>
                <a:lnTo>
                  <a:pt x="337200" y="3003"/>
                </a:lnTo>
                <a:lnTo>
                  <a:pt x="385572" y="0"/>
                </a:lnTo>
                <a:lnTo>
                  <a:pt x="433943" y="3003"/>
                </a:lnTo>
                <a:lnTo>
                  <a:pt x="480520" y="11773"/>
                </a:lnTo>
                <a:lnTo>
                  <a:pt x="524942" y="25949"/>
                </a:lnTo>
                <a:lnTo>
                  <a:pt x="566846" y="45169"/>
                </a:lnTo>
                <a:lnTo>
                  <a:pt x="605872" y="69072"/>
                </a:lnTo>
                <a:lnTo>
                  <a:pt x="641659" y="97298"/>
                </a:lnTo>
                <a:lnTo>
                  <a:pt x="673845" y="129484"/>
                </a:lnTo>
                <a:lnTo>
                  <a:pt x="702071" y="165271"/>
                </a:lnTo>
                <a:lnTo>
                  <a:pt x="725974" y="204297"/>
                </a:lnTo>
                <a:lnTo>
                  <a:pt x="745194" y="246201"/>
                </a:lnTo>
                <a:lnTo>
                  <a:pt x="759370" y="290623"/>
                </a:lnTo>
                <a:lnTo>
                  <a:pt x="768140" y="337200"/>
                </a:lnTo>
                <a:lnTo>
                  <a:pt x="771143" y="385571"/>
                </a:lnTo>
                <a:lnTo>
                  <a:pt x="768140" y="433936"/>
                </a:lnTo>
                <a:lnTo>
                  <a:pt x="759370" y="480508"/>
                </a:lnTo>
                <a:lnTo>
                  <a:pt x="745194" y="524926"/>
                </a:lnTo>
                <a:lnTo>
                  <a:pt x="725974" y="566829"/>
                </a:lnTo>
                <a:lnTo>
                  <a:pt x="702071" y="605855"/>
                </a:lnTo>
                <a:lnTo>
                  <a:pt x="673845" y="641643"/>
                </a:lnTo>
                <a:lnTo>
                  <a:pt x="641659" y="673832"/>
                </a:lnTo>
                <a:lnTo>
                  <a:pt x="605872" y="702061"/>
                </a:lnTo>
                <a:lnTo>
                  <a:pt x="566846" y="725967"/>
                </a:lnTo>
                <a:lnTo>
                  <a:pt x="524942" y="745190"/>
                </a:lnTo>
                <a:lnTo>
                  <a:pt x="480520" y="759367"/>
                </a:lnTo>
                <a:lnTo>
                  <a:pt x="433943" y="768139"/>
                </a:lnTo>
                <a:lnTo>
                  <a:pt x="385572" y="771143"/>
                </a:lnTo>
                <a:lnTo>
                  <a:pt x="337200" y="768139"/>
                </a:lnTo>
                <a:lnTo>
                  <a:pt x="290623" y="759367"/>
                </a:lnTo>
                <a:lnTo>
                  <a:pt x="246201" y="745190"/>
                </a:lnTo>
                <a:lnTo>
                  <a:pt x="204297" y="725967"/>
                </a:lnTo>
                <a:lnTo>
                  <a:pt x="165271" y="702061"/>
                </a:lnTo>
                <a:lnTo>
                  <a:pt x="129484" y="673832"/>
                </a:lnTo>
                <a:lnTo>
                  <a:pt x="97298" y="641643"/>
                </a:lnTo>
                <a:lnTo>
                  <a:pt x="69072" y="605855"/>
                </a:lnTo>
                <a:lnTo>
                  <a:pt x="45169" y="566829"/>
                </a:lnTo>
                <a:lnTo>
                  <a:pt x="25949" y="524926"/>
                </a:lnTo>
                <a:lnTo>
                  <a:pt x="11773" y="480508"/>
                </a:lnTo>
                <a:lnTo>
                  <a:pt x="3003" y="433936"/>
                </a:lnTo>
                <a:lnTo>
                  <a:pt x="0" y="385571"/>
                </a:lnTo>
                <a:close/>
              </a:path>
            </a:pathLst>
          </a:custGeom>
          <a:ln w="25908">
            <a:solidFill>
              <a:srgbClr val="7C7C7C"/>
            </a:solidFill>
          </a:ln>
        </p:spPr>
        <p:txBody>
          <a:bodyPr wrap="square" lIns="0" tIns="0" rIns="0" bIns="0" rtlCol="0"/>
          <a:lstStyle/>
          <a:p>
            <a:endParaRPr/>
          </a:p>
        </p:txBody>
      </p:sp>
      <p:sp>
        <p:nvSpPr>
          <p:cNvPr id="16" name="object 16"/>
          <p:cNvSpPr/>
          <p:nvPr/>
        </p:nvSpPr>
        <p:spPr>
          <a:xfrm>
            <a:off x="6329171" y="4300728"/>
            <a:ext cx="1850389" cy="723900"/>
          </a:xfrm>
          <a:custGeom>
            <a:avLst/>
            <a:gdLst/>
            <a:ahLst/>
            <a:cxnLst/>
            <a:rect l="l" t="t" r="r" b="b"/>
            <a:pathLst>
              <a:path w="1850390" h="723900">
                <a:moveTo>
                  <a:pt x="925068" y="0"/>
                </a:moveTo>
                <a:lnTo>
                  <a:pt x="0" y="723900"/>
                </a:lnTo>
                <a:lnTo>
                  <a:pt x="1850135" y="723900"/>
                </a:lnTo>
                <a:lnTo>
                  <a:pt x="925068" y="0"/>
                </a:lnTo>
                <a:close/>
              </a:path>
            </a:pathLst>
          </a:custGeom>
          <a:solidFill>
            <a:srgbClr val="1D9ED2"/>
          </a:solidFill>
        </p:spPr>
        <p:txBody>
          <a:bodyPr wrap="square" lIns="0" tIns="0" rIns="0" bIns="0" rtlCol="0"/>
          <a:lstStyle/>
          <a:p>
            <a:endParaRPr/>
          </a:p>
        </p:txBody>
      </p:sp>
      <p:sp>
        <p:nvSpPr>
          <p:cNvPr id="17" name="object 17"/>
          <p:cNvSpPr/>
          <p:nvPr/>
        </p:nvSpPr>
        <p:spPr>
          <a:xfrm>
            <a:off x="6869430" y="4054602"/>
            <a:ext cx="771525" cy="771525"/>
          </a:xfrm>
          <a:custGeom>
            <a:avLst/>
            <a:gdLst/>
            <a:ahLst/>
            <a:cxnLst/>
            <a:rect l="l" t="t" r="r" b="b"/>
            <a:pathLst>
              <a:path w="771525" h="771525">
                <a:moveTo>
                  <a:pt x="385572" y="0"/>
                </a:moveTo>
                <a:lnTo>
                  <a:pt x="337200" y="3003"/>
                </a:lnTo>
                <a:lnTo>
                  <a:pt x="290623" y="11773"/>
                </a:lnTo>
                <a:lnTo>
                  <a:pt x="246201" y="25949"/>
                </a:lnTo>
                <a:lnTo>
                  <a:pt x="204297" y="45169"/>
                </a:lnTo>
                <a:lnTo>
                  <a:pt x="165271" y="69072"/>
                </a:lnTo>
                <a:lnTo>
                  <a:pt x="129484" y="97298"/>
                </a:lnTo>
                <a:lnTo>
                  <a:pt x="97298" y="129484"/>
                </a:lnTo>
                <a:lnTo>
                  <a:pt x="69072" y="165271"/>
                </a:lnTo>
                <a:lnTo>
                  <a:pt x="45169" y="204297"/>
                </a:lnTo>
                <a:lnTo>
                  <a:pt x="25949" y="246201"/>
                </a:lnTo>
                <a:lnTo>
                  <a:pt x="11773" y="290623"/>
                </a:lnTo>
                <a:lnTo>
                  <a:pt x="3003" y="337200"/>
                </a:lnTo>
                <a:lnTo>
                  <a:pt x="0" y="385572"/>
                </a:lnTo>
                <a:lnTo>
                  <a:pt x="3003" y="433943"/>
                </a:lnTo>
                <a:lnTo>
                  <a:pt x="11773" y="480520"/>
                </a:lnTo>
                <a:lnTo>
                  <a:pt x="25949" y="524942"/>
                </a:lnTo>
                <a:lnTo>
                  <a:pt x="45169" y="566846"/>
                </a:lnTo>
                <a:lnTo>
                  <a:pt x="69072" y="605872"/>
                </a:lnTo>
                <a:lnTo>
                  <a:pt x="97298" y="641659"/>
                </a:lnTo>
                <a:lnTo>
                  <a:pt x="129484" y="673845"/>
                </a:lnTo>
                <a:lnTo>
                  <a:pt x="165271" y="702071"/>
                </a:lnTo>
                <a:lnTo>
                  <a:pt x="204297" y="725974"/>
                </a:lnTo>
                <a:lnTo>
                  <a:pt x="246201" y="745194"/>
                </a:lnTo>
                <a:lnTo>
                  <a:pt x="290623" y="759370"/>
                </a:lnTo>
                <a:lnTo>
                  <a:pt x="337200" y="768140"/>
                </a:lnTo>
                <a:lnTo>
                  <a:pt x="385572" y="771144"/>
                </a:lnTo>
                <a:lnTo>
                  <a:pt x="433943" y="768140"/>
                </a:lnTo>
                <a:lnTo>
                  <a:pt x="480520" y="759370"/>
                </a:lnTo>
                <a:lnTo>
                  <a:pt x="524942" y="745194"/>
                </a:lnTo>
                <a:lnTo>
                  <a:pt x="566846" y="725974"/>
                </a:lnTo>
                <a:lnTo>
                  <a:pt x="605872" y="702071"/>
                </a:lnTo>
                <a:lnTo>
                  <a:pt x="641659" y="673845"/>
                </a:lnTo>
                <a:lnTo>
                  <a:pt x="673845" y="641659"/>
                </a:lnTo>
                <a:lnTo>
                  <a:pt x="702071" y="605872"/>
                </a:lnTo>
                <a:lnTo>
                  <a:pt x="725974" y="566846"/>
                </a:lnTo>
                <a:lnTo>
                  <a:pt x="745194" y="524942"/>
                </a:lnTo>
                <a:lnTo>
                  <a:pt x="759370" y="480520"/>
                </a:lnTo>
                <a:lnTo>
                  <a:pt x="768140" y="433943"/>
                </a:lnTo>
                <a:lnTo>
                  <a:pt x="771144" y="385572"/>
                </a:lnTo>
                <a:lnTo>
                  <a:pt x="768140" y="337200"/>
                </a:lnTo>
                <a:lnTo>
                  <a:pt x="759370" y="290623"/>
                </a:lnTo>
                <a:lnTo>
                  <a:pt x="745194" y="246201"/>
                </a:lnTo>
                <a:lnTo>
                  <a:pt x="725974" y="204297"/>
                </a:lnTo>
                <a:lnTo>
                  <a:pt x="702071" y="165271"/>
                </a:lnTo>
                <a:lnTo>
                  <a:pt x="673845" y="129484"/>
                </a:lnTo>
                <a:lnTo>
                  <a:pt x="641659" y="97298"/>
                </a:lnTo>
                <a:lnTo>
                  <a:pt x="605872" y="69072"/>
                </a:lnTo>
                <a:lnTo>
                  <a:pt x="566846" y="45169"/>
                </a:lnTo>
                <a:lnTo>
                  <a:pt x="524942" y="25949"/>
                </a:lnTo>
                <a:lnTo>
                  <a:pt x="480520" y="11773"/>
                </a:lnTo>
                <a:lnTo>
                  <a:pt x="433943" y="3003"/>
                </a:lnTo>
                <a:lnTo>
                  <a:pt x="385572" y="0"/>
                </a:lnTo>
                <a:close/>
              </a:path>
            </a:pathLst>
          </a:custGeom>
          <a:solidFill>
            <a:srgbClr val="F9F9F9"/>
          </a:solidFill>
        </p:spPr>
        <p:txBody>
          <a:bodyPr wrap="square" lIns="0" tIns="0" rIns="0" bIns="0" rtlCol="0"/>
          <a:lstStyle/>
          <a:p>
            <a:endParaRPr/>
          </a:p>
        </p:txBody>
      </p:sp>
      <p:sp>
        <p:nvSpPr>
          <p:cNvPr id="18" name="object 18"/>
          <p:cNvSpPr/>
          <p:nvPr/>
        </p:nvSpPr>
        <p:spPr>
          <a:xfrm>
            <a:off x="6869430" y="4054602"/>
            <a:ext cx="771525" cy="771525"/>
          </a:xfrm>
          <a:custGeom>
            <a:avLst/>
            <a:gdLst/>
            <a:ahLst/>
            <a:cxnLst/>
            <a:rect l="l" t="t" r="r" b="b"/>
            <a:pathLst>
              <a:path w="771525" h="771525">
                <a:moveTo>
                  <a:pt x="771144" y="385572"/>
                </a:moveTo>
                <a:lnTo>
                  <a:pt x="768140" y="433943"/>
                </a:lnTo>
                <a:lnTo>
                  <a:pt x="759370" y="480520"/>
                </a:lnTo>
                <a:lnTo>
                  <a:pt x="745194" y="524942"/>
                </a:lnTo>
                <a:lnTo>
                  <a:pt x="725974" y="566846"/>
                </a:lnTo>
                <a:lnTo>
                  <a:pt x="702071" y="605872"/>
                </a:lnTo>
                <a:lnTo>
                  <a:pt x="673845" y="641659"/>
                </a:lnTo>
                <a:lnTo>
                  <a:pt x="641659" y="673845"/>
                </a:lnTo>
                <a:lnTo>
                  <a:pt x="605872" y="702071"/>
                </a:lnTo>
                <a:lnTo>
                  <a:pt x="566846" y="725974"/>
                </a:lnTo>
                <a:lnTo>
                  <a:pt x="524942" y="745194"/>
                </a:lnTo>
                <a:lnTo>
                  <a:pt x="480520" y="759370"/>
                </a:lnTo>
                <a:lnTo>
                  <a:pt x="433943" y="768140"/>
                </a:lnTo>
                <a:lnTo>
                  <a:pt x="385572" y="771144"/>
                </a:lnTo>
                <a:lnTo>
                  <a:pt x="337200" y="768140"/>
                </a:lnTo>
                <a:lnTo>
                  <a:pt x="290623" y="759370"/>
                </a:lnTo>
                <a:lnTo>
                  <a:pt x="246201" y="745194"/>
                </a:lnTo>
                <a:lnTo>
                  <a:pt x="204297" y="725974"/>
                </a:lnTo>
                <a:lnTo>
                  <a:pt x="165271" y="702071"/>
                </a:lnTo>
                <a:lnTo>
                  <a:pt x="129484" y="673845"/>
                </a:lnTo>
                <a:lnTo>
                  <a:pt x="97298" y="641659"/>
                </a:lnTo>
                <a:lnTo>
                  <a:pt x="69072" y="605872"/>
                </a:lnTo>
                <a:lnTo>
                  <a:pt x="45169" y="566846"/>
                </a:lnTo>
                <a:lnTo>
                  <a:pt x="25949" y="524942"/>
                </a:lnTo>
                <a:lnTo>
                  <a:pt x="11773" y="480520"/>
                </a:lnTo>
                <a:lnTo>
                  <a:pt x="3003" y="433943"/>
                </a:lnTo>
                <a:lnTo>
                  <a:pt x="0" y="385572"/>
                </a:lnTo>
                <a:lnTo>
                  <a:pt x="3003" y="337200"/>
                </a:lnTo>
                <a:lnTo>
                  <a:pt x="11773" y="290623"/>
                </a:lnTo>
                <a:lnTo>
                  <a:pt x="25949" y="246201"/>
                </a:lnTo>
                <a:lnTo>
                  <a:pt x="45169" y="204297"/>
                </a:lnTo>
                <a:lnTo>
                  <a:pt x="69072" y="165271"/>
                </a:lnTo>
                <a:lnTo>
                  <a:pt x="97298" y="129484"/>
                </a:lnTo>
                <a:lnTo>
                  <a:pt x="129484" y="97298"/>
                </a:lnTo>
                <a:lnTo>
                  <a:pt x="165271" y="69072"/>
                </a:lnTo>
                <a:lnTo>
                  <a:pt x="204297" y="45169"/>
                </a:lnTo>
                <a:lnTo>
                  <a:pt x="246201" y="25949"/>
                </a:lnTo>
                <a:lnTo>
                  <a:pt x="290623" y="11773"/>
                </a:lnTo>
                <a:lnTo>
                  <a:pt x="337200" y="3003"/>
                </a:lnTo>
                <a:lnTo>
                  <a:pt x="385572" y="0"/>
                </a:lnTo>
                <a:lnTo>
                  <a:pt x="433943" y="3003"/>
                </a:lnTo>
                <a:lnTo>
                  <a:pt x="480520" y="11773"/>
                </a:lnTo>
                <a:lnTo>
                  <a:pt x="524942" y="25949"/>
                </a:lnTo>
                <a:lnTo>
                  <a:pt x="566846" y="45169"/>
                </a:lnTo>
                <a:lnTo>
                  <a:pt x="605872" y="69072"/>
                </a:lnTo>
                <a:lnTo>
                  <a:pt x="641659" y="97298"/>
                </a:lnTo>
                <a:lnTo>
                  <a:pt x="673845" y="129484"/>
                </a:lnTo>
                <a:lnTo>
                  <a:pt x="702071" y="165271"/>
                </a:lnTo>
                <a:lnTo>
                  <a:pt x="725974" y="204297"/>
                </a:lnTo>
                <a:lnTo>
                  <a:pt x="745194" y="246201"/>
                </a:lnTo>
                <a:lnTo>
                  <a:pt x="759370" y="290623"/>
                </a:lnTo>
                <a:lnTo>
                  <a:pt x="768140" y="337200"/>
                </a:lnTo>
                <a:lnTo>
                  <a:pt x="771144" y="385572"/>
                </a:lnTo>
                <a:close/>
              </a:path>
            </a:pathLst>
          </a:custGeom>
          <a:ln w="25908">
            <a:solidFill>
              <a:srgbClr val="1D9ED2"/>
            </a:solidFill>
          </a:ln>
        </p:spPr>
        <p:txBody>
          <a:bodyPr wrap="square" lIns="0" tIns="0" rIns="0" bIns="0" rtlCol="0"/>
          <a:lstStyle/>
          <a:p>
            <a:endParaRPr/>
          </a:p>
        </p:txBody>
      </p:sp>
      <p:sp>
        <p:nvSpPr>
          <p:cNvPr id="19" name="object 19"/>
          <p:cNvSpPr/>
          <p:nvPr/>
        </p:nvSpPr>
        <p:spPr>
          <a:xfrm>
            <a:off x="1277111" y="5372100"/>
            <a:ext cx="527685" cy="525780"/>
          </a:xfrm>
          <a:custGeom>
            <a:avLst/>
            <a:gdLst/>
            <a:ahLst/>
            <a:cxnLst/>
            <a:rect l="l" t="t" r="r" b="b"/>
            <a:pathLst>
              <a:path w="527685" h="525779">
                <a:moveTo>
                  <a:pt x="237235" y="50546"/>
                </a:moveTo>
                <a:lnTo>
                  <a:pt x="189193" y="55408"/>
                </a:lnTo>
                <a:lnTo>
                  <a:pt x="144553" y="69347"/>
                </a:lnTo>
                <a:lnTo>
                  <a:pt x="104241" y="91392"/>
                </a:lnTo>
                <a:lnTo>
                  <a:pt x="69183" y="120570"/>
                </a:lnTo>
                <a:lnTo>
                  <a:pt x="40304" y="155910"/>
                </a:lnTo>
                <a:lnTo>
                  <a:pt x="18530" y="196439"/>
                </a:lnTo>
                <a:lnTo>
                  <a:pt x="4786" y="241186"/>
                </a:lnTo>
                <a:lnTo>
                  <a:pt x="0" y="289178"/>
                </a:lnTo>
                <a:lnTo>
                  <a:pt x="4786" y="336504"/>
                </a:lnTo>
                <a:lnTo>
                  <a:pt x="18530" y="380749"/>
                </a:lnTo>
                <a:lnTo>
                  <a:pt x="40304" y="420917"/>
                </a:lnTo>
                <a:lnTo>
                  <a:pt x="69183" y="456014"/>
                </a:lnTo>
                <a:lnTo>
                  <a:pt x="104241" y="485043"/>
                </a:lnTo>
                <a:lnTo>
                  <a:pt x="144553" y="507011"/>
                </a:lnTo>
                <a:lnTo>
                  <a:pt x="189193" y="520922"/>
                </a:lnTo>
                <a:lnTo>
                  <a:pt x="237235" y="525780"/>
                </a:lnTo>
                <a:lnTo>
                  <a:pt x="284612" y="520922"/>
                </a:lnTo>
                <a:lnTo>
                  <a:pt x="328763" y="507011"/>
                </a:lnTo>
                <a:lnTo>
                  <a:pt x="368734" y="485043"/>
                </a:lnTo>
                <a:lnTo>
                  <a:pt x="403574" y="456014"/>
                </a:lnTo>
                <a:lnTo>
                  <a:pt x="414350" y="442861"/>
                </a:lnTo>
                <a:lnTo>
                  <a:pt x="237235" y="442861"/>
                </a:lnTo>
                <a:lnTo>
                  <a:pt x="189531" y="435032"/>
                </a:lnTo>
                <a:lnTo>
                  <a:pt x="147844" y="413227"/>
                </a:lnTo>
                <a:lnTo>
                  <a:pt x="114806" y="379968"/>
                </a:lnTo>
                <a:lnTo>
                  <a:pt x="93053" y="337778"/>
                </a:lnTo>
                <a:lnTo>
                  <a:pt x="85216" y="289178"/>
                </a:lnTo>
                <a:lnTo>
                  <a:pt x="93053" y="239579"/>
                </a:lnTo>
                <a:lnTo>
                  <a:pt x="114806" y="196790"/>
                </a:lnTo>
                <a:lnTo>
                  <a:pt x="147844" y="163229"/>
                </a:lnTo>
                <a:lnTo>
                  <a:pt x="189531" y="141318"/>
                </a:lnTo>
                <a:lnTo>
                  <a:pt x="237235" y="133477"/>
                </a:lnTo>
                <a:lnTo>
                  <a:pt x="331852" y="133477"/>
                </a:lnTo>
                <a:lnTo>
                  <a:pt x="371094" y="92963"/>
                </a:lnTo>
                <a:lnTo>
                  <a:pt x="341659" y="75245"/>
                </a:lnTo>
                <a:lnTo>
                  <a:pt x="308784" y="61896"/>
                </a:lnTo>
                <a:lnTo>
                  <a:pt x="273599" y="53476"/>
                </a:lnTo>
                <a:lnTo>
                  <a:pt x="237235" y="50546"/>
                </a:lnTo>
                <a:close/>
              </a:path>
              <a:path w="527685" h="525779">
                <a:moveTo>
                  <a:pt x="431926" y="155702"/>
                </a:moveTo>
                <a:lnTo>
                  <a:pt x="373125" y="214375"/>
                </a:lnTo>
                <a:lnTo>
                  <a:pt x="381126" y="231459"/>
                </a:lnTo>
                <a:lnTo>
                  <a:pt x="386841" y="249496"/>
                </a:lnTo>
                <a:lnTo>
                  <a:pt x="390270" y="268673"/>
                </a:lnTo>
                <a:lnTo>
                  <a:pt x="391413" y="289178"/>
                </a:lnTo>
                <a:lnTo>
                  <a:pt x="383560" y="337778"/>
                </a:lnTo>
                <a:lnTo>
                  <a:pt x="361685" y="379968"/>
                </a:lnTo>
                <a:lnTo>
                  <a:pt x="328320" y="413227"/>
                </a:lnTo>
                <a:lnTo>
                  <a:pt x="285993" y="435032"/>
                </a:lnTo>
                <a:lnTo>
                  <a:pt x="237235" y="442861"/>
                </a:lnTo>
                <a:lnTo>
                  <a:pt x="414350" y="442861"/>
                </a:lnTo>
                <a:lnTo>
                  <a:pt x="432329" y="420917"/>
                </a:lnTo>
                <a:lnTo>
                  <a:pt x="454048" y="380749"/>
                </a:lnTo>
                <a:lnTo>
                  <a:pt x="467778" y="336504"/>
                </a:lnTo>
                <a:lnTo>
                  <a:pt x="472567" y="289178"/>
                </a:lnTo>
                <a:lnTo>
                  <a:pt x="469931" y="252405"/>
                </a:lnTo>
                <a:lnTo>
                  <a:pt x="462152" y="217911"/>
                </a:lnTo>
                <a:lnTo>
                  <a:pt x="449421" y="185682"/>
                </a:lnTo>
                <a:lnTo>
                  <a:pt x="431926" y="155702"/>
                </a:lnTo>
                <a:close/>
              </a:path>
              <a:path w="527685" h="525779">
                <a:moveTo>
                  <a:pt x="237235" y="210312"/>
                </a:moveTo>
                <a:lnTo>
                  <a:pt x="207262" y="216378"/>
                </a:lnTo>
                <a:lnTo>
                  <a:pt x="182800" y="233062"/>
                </a:lnTo>
                <a:lnTo>
                  <a:pt x="166316" y="258087"/>
                </a:lnTo>
                <a:lnTo>
                  <a:pt x="160274" y="289178"/>
                </a:lnTo>
                <a:lnTo>
                  <a:pt x="166316" y="319102"/>
                </a:lnTo>
                <a:lnTo>
                  <a:pt x="182800" y="343528"/>
                </a:lnTo>
                <a:lnTo>
                  <a:pt x="207262" y="359991"/>
                </a:lnTo>
                <a:lnTo>
                  <a:pt x="237235" y="366026"/>
                </a:lnTo>
                <a:lnTo>
                  <a:pt x="267283" y="359991"/>
                </a:lnTo>
                <a:lnTo>
                  <a:pt x="291782" y="343528"/>
                </a:lnTo>
                <a:lnTo>
                  <a:pt x="308280" y="319102"/>
                </a:lnTo>
                <a:lnTo>
                  <a:pt x="314325" y="289178"/>
                </a:lnTo>
                <a:lnTo>
                  <a:pt x="313880" y="278592"/>
                </a:lnTo>
                <a:lnTo>
                  <a:pt x="312293" y="268197"/>
                </a:lnTo>
                <a:lnTo>
                  <a:pt x="309181" y="258180"/>
                </a:lnTo>
                <a:lnTo>
                  <a:pt x="304165" y="248729"/>
                </a:lnTo>
                <a:lnTo>
                  <a:pt x="328504" y="224472"/>
                </a:lnTo>
                <a:lnTo>
                  <a:pt x="281940" y="224472"/>
                </a:lnTo>
                <a:lnTo>
                  <a:pt x="272097" y="218000"/>
                </a:lnTo>
                <a:lnTo>
                  <a:pt x="261111" y="213606"/>
                </a:lnTo>
                <a:lnTo>
                  <a:pt x="249364" y="211104"/>
                </a:lnTo>
                <a:lnTo>
                  <a:pt x="237235" y="210312"/>
                </a:lnTo>
                <a:close/>
              </a:path>
              <a:path w="527685" h="525779">
                <a:moveTo>
                  <a:pt x="456311" y="0"/>
                </a:moveTo>
                <a:lnTo>
                  <a:pt x="411733" y="46481"/>
                </a:lnTo>
                <a:lnTo>
                  <a:pt x="411733" y="92963"/>
                </a:lnTo>
                <a:lnTo>
                  <a:pt x="281940" y="224472"/>
                </a:lnTo>
                <a:lnTo>
                  <a:pt x="328504" y="224472"/>
                </a:lnTo>
                <a:lnTo>
                  <a:pt x="435990" y="117347"/>
                </a:lnTo>
                <a:lnTo>
                  <a:pt x="480694" y="117347"/>
                </a:lnTo>
                <a:lnTo>
                  <a:pt x="527304" y="70738"/>
                </a:lnTo>
                <a:lnTo>
                  <a:pt x="456311" y="70738"/>
                </a:lnTo>
                <a:lnTo>
                  <a:pt x="456311" y="0"/>
                </a:lnTo>
                <a:close/>
              </a:path>
              <a:path w="527685" h="525779">
                <a:moveTo>
                  <a:pt x="331852" y="133477"/>
                </a:moveTo>
                <a:lnTo>
                  <a:pt x="237235" y="133477"/>
                </a:lnTo>
                <a:lnTo>
                  <a:pt x="257839" y="134935"/>
                </a:lnTo>
                <a:lnTo>
                  <a:pt x="277098" y="139049"/>
                </a:lnTo>
                <a:lnTo>
                  <a:pt x="295189" y="145424"/>
                </a:lnTo>
                <a:lnTo>
                  <a:pt x="312293" y="153669"/>
                </a:lnTo>
                <a:lnTo>
                  <a:pt x="331852" y="133477"/>
                </a:lnTo>
                <a:close/>
              </a:path>
            </a:pathLst>
          </a:custGeom>
          <a:solidFill>
            <a:srgbClr val="7C7C7C"/>
          </a:solidFill>
        </p:spPr>
        <p:txBody>
          <a:bodyPr wrap="square" lIns="0" tIns="0" rIns="0" bIns="0" rtlCol="0"/>
          <a:lstStyle/>
          <a:p>
            <a:endParaRPr/>
          </a:p>
        </p:txBody>
      </p:sp>
      <p:sp>
        <p:nvSpPr>
          <p:cNvPr id="20" name="object 20"/>
          <p:cNvSpPr/>
          <p:nvPr/>
        </p:nvSpPr>
        <p:spPr>
          <a:xfrm>
            <a:off x="3151632" y="4171188"/>
            <a:ext cx="527685" cy="527685"/>
          </a:xfrm>
          <a:custGeom>
            <a:avLst/>
            <a:gdLst/>
            <a:ahLst/>
            <a:cxnLst/>
            <a:rect l="l" t="t" r="r" b="b"/>
            <a:pathLst>
              <a:path w="527685" h="527685">
                <a:moveTo>
                  <a:pt x="263652" y="0"/>
                </a:moveTo>
                <a:lnTo>
                  <a:pt x="216311" y="4254"/>
                </a:lnTo>
                <a:lnTo>
                  <a:pt x="171734" y="16517"/>
                </a:lnTo>
                <a:lnTo>
                  <a:pt x="130668" y="36039"/>
                </a:lnTo>
                <a:lnTo>
                  <a:pt x="93865" y="62072"/>
                </a:lnTo>
                <a:lnTo>
                  <a:pt x="62072" y="93865"/>
                </a:lnTo>
                <a:lnTo>
                  <a:pt x="36039" y="130668"/>
                </a:lnTo>
                <a:lnTo>
                  <a:pt x="16517" y="171734"/>
                </a:lnTo>
                <a:lnTo>
                  <a:pt x="4254" y="216311"/>
                </a:lnTo>
                <a:lnTo>
                  <a:pt x="0" y="263651"/>
                </a:lnTo>
                <a:lnTo>
                  <a:pt x="4254" y="310992"/>
                </a:lnTo>
                <a:lnTo>
                  <a:pt x="16517" y="355569"/>
                </a:lnTo>
                <a:lnTo>
                  <a:pt x="36039" y="396635"/>
                </a:lnTo>
                <a:lnTo>
                  <a:pt x="62072" y="433438"/>
                </a:lnTo>
                <a:lnTo>
                  <a:pt x="93865" y="465231"/>
                </a:lnTo>
                <a:lnTo>
                  <a:pt x="130668" y="491264"/>
                </a:lnTo>
                <a:lnTo>
                  <a:pt x="171734" y="510786"/>
                </a:lnTo>
                <a:lnTo>
                  <a:pt x="216311" y="523049"/>
                </a:lnTo>
                <a:lnTo>
                  <a:pt x="263652" y="527304"/>
                </a:lnTo>
                <a:lnTo>
                  <a:pt x="310992" y="523049"/>
                </a:lnTo>
                <a:lnTo>
                  <a:pt x="355569" y="510786"/>
                </a:lnTo>
                <a:lnTo>
                  <a:pt x="396635" y="491264"/>
                </a:lnTo>
                <a:lnTo>
                  <a:pt x="422889" y="472694"/>
                </a:lnTo>
                <a:lnTo>
                  <a:pt x="238632" y="472694"/>
                </a:lnTo>
                <a:lnTo>
                  <a:pt x="192794" y="461941"/>
                </a:lnTo>
                <a:lnTo>
                  <a:pt x="151576" y="441832"/>
                </a:lnTo>
                <a:lnTo>
                  <a:pt x="116173" y="413638"/>
                </a:lnTo>
                <a:lnTo>
                  <a:pt x="87775" y="378629"/>
                </a:lnTo>
                <a:lnTo>
                  <a:pt x="67576" y="338074"/>
                </a:lnTo>
                <a:lnTo>
                  <a:pt x="56768" y="293243"/>
                </a:lnTo>
                <a:lnTo>
                  <a:pt x="95504" y="293243"/>
                </a:lnTo>
                <a:lnTo>
                  <a:pt x="105146" y="290887"/>
                </a:lnTo>
                <a:lnTo>
                  <a:pt x="113119" y="284670"/>
                </a:lnTo>
                <a:lnTo>
                  <a:pt x="118524" y="275937"/>
                </a:lnTo>
                <a:lnTo>
                  <a:pt x="120522" y="265938"/>
                </a:lnTo>
                <a:lnTo>
                  <a:pt x="118524" y="254974"/>
                </a:lnTo>
                <a:lnTo>
                  <a:pt x="113109" y="246332"/>
                </a:lnTo>
                <a:lnTo>
                  <a:pt x="105146" y="240666"/>
                </a:lnTo>
                <a:lnTo>
                  <a:pt x="95504" y="238632"/>
                </a:lnTo>
                <a:lnTo>
                  <a:pt x="54610" y="238632"/>
                </a:lnTo>
                <a:lnTo>
                  <a:pt x="65523" y="192794"/>
                </a:lnTo>
                <a:lnTo>
                  <a:pt x="86035" y="151576"/>
                </a:lnTo>
                <a:lnTo>
                  <a:pt x="114760" y="116173"/>
                </a:lnTo>
                <a:lnTo>
                  <a:pt x="150311" y="87775"/>
                </a:lnTo>
                <a:lnTo>
                  <a:pt x="191346" y="67566"/>
                </a:lnTo>
                <a:lnTo>
                  <a:pt x="236346" y="56768"/>
                </a:lnTo>
                <a:lnTo>
                  <a:pt x="425941" y="56768"/>
                </a:lnTo>
                <a:lnTo>
                  <a:pt x="396635" y="36039"/>
                </a:lnTo>
                <a:lnTo>
                  <a:pt x="355569" y="16517"/>
                </a:lnTo>
                <a:lnTo>
                  <a:pt x="310992" y="4254"/>
                </a:lnTo>
                <a:lnTo>
                  <a:pt x="263652" y="0"/>
                </a:lnTo>
                <a:close/>
              </a:path>
              <a:path w="527685" h="527685">
                <a:moveTo>
                  <a:pt x="265938" y="404622"/>
                </a:moveTo>
                <a:lnTo>
                  <a:pt x="254974" y="406636"/>
                </a:lnTo>
                <a:lnTo>
                  <a:pt x="246332" y="412257"/>
                </a:lnTo>
                <a:lnTo>
                  <a:pt x="240666" y="420856"/>
                </a:lnTo>
                <a:lnTo>
                  <a:pt x="238632" y="431800"/>
                </a:lnTo>
                <a:lnTo>
                  <a:pt x="238632" y="472694"/>
                </a:lnTo>
                <a:lnTo>
                  <a:pt x="293243" y="472694"/>
                </a:lnTo>
                <a:lnTo>
                  <a:pt x="293243" y="431800"/>
                </a:lnTo>
                <a:lnTo>
                  <a:pt x="290887" y="420856"/>
                </a:lnTo>
                <a:lnTo>
                  <a:pt x="284686" y="412257"/>
                </a:lnTo>
                <a:lnTo>
                  <a:pt x="275937" y="406636"/>
                </a:lnTo>
                <a:lnTo>
                  <a:pt x="265938" y="404622"/>
                </a:lnTo>
                <a:close/>
              </a:path>
              <a:path w="527685" h="527685">
                <a:moveTo>
                  <a:pt x="425941" y="56768"/>
                </a:moveTo>
                <a:lnTo>
                  <a:pt x="290956" y="56768"/>
                </a:lnTo>
                <a:lnTo>
                  <a:pt x="335864" y="67576"/>
                </a:lnTo>
                <a:lnTo>
                  <a:pt x="376484" y="87691"/>
                </a:lnTo>
                <a:lnTo>
                  <a:pt x="411686" y="115887"/>
                </a:lnTo>
                <a:lnTo>
                  <a:pt x="440252" y="150899"/>
                </a:lnTo>
                <a:lnTo>
                  <a:pt x="460987" y="191471"/>
                </a:lnTo>
                <a:lnTo>
                  <a:pt x="472694" y="236347"/>
                </a:lnTo>
                <a:lnTo>
                  <a:pt x="431800" y="236347"/>
                </a:lnTo>
                <a:lnTo>
                  <a:pt x="422157" y="238380"/>
                </a:lnTo>
                <a:lnTo>
                  <a:pt x="414194" y="244046"/>
                </a:lnTo>
                <a:lnTo>
                  <a:pt x="408779" y="252688"/>
                </a:lnTo>
                <a:lnTo>
                  <a:pt x="406781" y="263651"/>
                </a:lnTo>
                <a:lnTo>
                  <a:pt x="408779" y="273651"/>
                </a:lnTo>
                <a:lnTo>
                  <a:pt x="414194" y="282400"/>
                </a:lnTo>
                <a:lnTo>
                  <a:pt x="422157" y="288601"/>
                </a:lnTo>
                <a:lnTo>
                  <a:pt x="431800" y="290956"/>
                </a:lnTo>
                <a:lnTo>
                  <a:pt x="472694" y="290956"/>
                </a:lnTo>
                <a:lnTo>
                  <a:pt x="461941" y="335842"/>
                </a:lnTo>
                <a:lnTo>
                  <a:pt x="441833" y="376484"/>
                </a:lnTo>
                <a:lnTo>
                  <a:pt x="413639" y="411686"/>
                </a:lnTo>
                <a:lnTo>
                  <a:pt x="378629" y="440252"/>
                </a:lnTo>
                <a:lnTo>
                  <a:pt x="338074" y="460987"/>
                </a:lnTo>
                <a:lnTo>
                  <a:pt x="293243" y="472694"/>
                </a:lnTo>
                <a:lnTo>
                  <a:pt x="422889" y="472694"/>
                </a:lnTo>
                <a:lnTo>
                  <a:pt x="465231" y="433438"/>
                </a:lnTo>
                <a:lnTo>
                  <a:pt x="491264" y="396635"/>
                </a:lnTo>
                <a:lnTo>
                  <a:pt x="510786" y="355569"/>
                </a:lnTo>
                <a:lnTo>
                  <a:pt x="523049" y="310992"/>
                </a:lnTo>
                <a:lnTo>
                  <a:pt x="527304" y="263651"/>
                </a:lnTo>
                <a:lnTo>
                  <a:pt x="523049" y="216311"/>
                </a:lnTo>
                <a:lnTo>
                  <a:pt x="510786" y="171734"/>
                </a:lnTo>
                <a:lnTo>
                  <a:pt x="491264" y="130668"/>
                </a:lnTo>
                <a:lnTo>
                  <a:pt x="465231" y="93865"/>
                </a:lnTo>
                <a:lnTo>
                  <a:pt x="433438" y="62072"/>
                </a:lnTo>
                <a:lnTo>
                  <a:pt x="425941" y="56768"/>
                </a:lnTo>
                <a:close/>
              </a:path>
              <a:path w="527685" h="527685">
                <a:moveTo>
                  <a:pt x="159131" y="156844"/>
                </a:moveTo>
                <a:lnTo>
                  <a:pt x="213614" y="281813"/>
                </a:lnTo>
                <a:lnTo>
                  <a:pt x="247777" y="313689"/>
                </a:lnTo>
                <a:lnTo>
                  <a:pt x="370458" y="370459"/>
                </a:lnTo>
                <a:lnTo>
                  <a:pt x="331488" y="284670"/>
                </a:lnTo>
                <a:lnTo>
                  <a:pt x="263937" y="284670"/>
                </a:lnTo>
                <a:lnTo>
                  <a:pt x="256238" y="283384"/>
                </a:lnTo>
                <a:lnTo>
                  <a:pt x="250063" y="279526"/>
                </a:lnTo>
                <a:lnTo>
                  <a:pt x="244919" y="272030"/>
                </a:lnTo>
                <a:lnTo>
                  <a:pt x="243205" y="263652"/>
                </a:lnTo>
                <a:lnTo>
                  <a:pt x="244919" y="255273"/>
                </a:lnTo>
                <a:lnTo>
                  <a:pt x="250063" y="247776"/>
                </a:lnTo>
                <a:lnTo>
                  <a:pt x="256238" y="243919"/>
                </a:lnTo>
                <a:lnTo>
                  <a:pt x="263937" y="242633"/>
                </a:lnTo>
                <a:lnTo>
                  <a:pt x="312136" y="242633"/>
                </a:lnTo>
                <a:lnTo>
                  <a:pt x="308709" y="236331"/>
                </a:lnTo>
                <a:lnTo>
                  <a:pt x="301180" y="226980"/>
                </a:lnTo>
                <a:lnTo>
                  <a:pt x="291937" y="218916"/>
                </a:lnTo>
                <a:lnTo>
                  <a:pt x="281813" y="213613"/>
                </a:lnTo>
                <a:lnTo>
                  <a:pt x="159131" y="156844"/>
                </a:lnTo>
                <a:close/>
              </a:path>
              <a:path w="527685" h="527685">
                <a:moveTo>
                  <a:pt x="312136" y="242633"/>
                </a:moveTo>
                <a:lnTo>
                  <a:pt x="263937" y="242633"/>
                </a:lnTo>
                <a:lnTo>
                  <a:pt x="272065" y="243919"/>
                </a:lnTo>
                <a:lnTo>
                  <a:pt x="279527" y="247776"/>
                </a:lnTo>
                <a:lnTo>
                  <a:pt x="284670" y="255273"/>
                </a:lnTo>
                <a:lnTo>
                  <a:pt x="286384" y="263652"/>
                </a:lnTo>
                <a:lnTo>
                  <a:pt x="284670" y="272030"/>
                </a:lnTo>
                <a:lnTo>
                  <a:pt x="279527" y="279526"/>
                </a:lnTo>
                <a:lnTo>
                  <a:pt x="272065" y="283384"/>
                </a:lnTo>
                <a:lnTo>
                  <a:pt x="263937" y="284670"/>
                </a:lnTo>
                <a:lnTo>
                  <a:pt x="331488" y="284670"/>
                </a:lnTo>
                <a:lnTo>
                  <a:pt x="313690" y="245491"/>
                </a:lnTo>
                <a:lnTo>
                  <a:pt x="312136" y="242633"/>
                </a:lnTo>
                <a:close/>
              </a:path>
              <a:path w="527685" h="527685">
                <a:moveTo>
                  <a:pt x="290956" y="56768"/>
                </a:moveTo>
                <a:lnTo>
                  <a:pt x="236346" y="56768"/>
                </a:lnTo>
                <a:lnTo>
                  <a:pt x="236346" y="93218"/>
                </a:lnTo>
                <a:lnTo>
                  <a:pt x="238380" y="103217"/>
                </a:lnTo>
                <a:lnTo>
                  <a:pt x="244046" y="111966"/>
                </a:lnTo>
                <a:lnTo>
                  <a:pt x="252688" y="118167"/>
                </a:lnTo>
                <a:lnTo>
                  <a:pt x="263652" y="120523"/>
                </a:lnTo>
                <a:lnTo>
                  <a:pt x="273651" y="118167"/>
                </a:lnTo>
                <a:lnTo>
                  <a:pt x="282400" y="111966"/>
                </a:lnTo>
                <a:lnTo>
                  <a:pt x="288601" y="103217"/>
                </a:lnTo>
                <a:lnTo>
                  <a:pt x="290956" y="93218"/>
                </a:lnTo>
                <a:lnTo>
                  <a:pt x="290956" y="56768"/>
                </a:lnTo>
                <a:close/>
              </a:path>
            </a:pathLst>
          </a:custGeom>
          <a:solidFill>
            <a:srgbClr val="1D9ED2"/>
          </a:solidFill>
        </p:spPr>
        <p:txBody>
          <a:bodyPr wrap="square" lIns="0" tIns="0" rIns="0" bIns="0" rtlCol="0"/>
          <a:lstStyle/>
          <a:p>
            <a:endParaRPr/>
          </a:p>
        </p:txBody>
      </p:sp>
      <p:sp>
        <p:nvSpPr>
          <p:cNvPr id="21" name="object 21"/>
          <p:cNvSpPr/>
          <p:nvPr/>
        </p:nvSpPr>
        <p:spPr>
          <a:xfrm>
            <a:off x="5094737" y="5372100"/>
            <a:ext cx="527685" cy="525780"/>
          </a:xfrm>
          <a:custGeom>
            <a:avLst/>
            <a:gdLst/>
            <a:ahLst/>
            <a:cxnLst/>
            <a:rect l="l" t="t" r="r" b="b"/>
            <a:pathLst>
              <a:path w="527685" h="525779">
                <a:moveTo>
                  <a:pt x="263646" y="0"/>
                </a:moveTo>
                <a:lnTo>
                  <a:pt x="216339" y="4249"/>
                </a:lnTo>
                <a:lnTo>
                  <a:pt x="171779" y="16494"/>
                </a:lnTo>
                <a:lnTo>
                  <a:pt x="130719" y="35983"/>
                </a:lnTo>
                <a:lnTo>
                  <a:pt x="93911" y="61963"/>
                </a:lnTo>
                <a:lnTo>
                  <a:pt x="62108" y="93682"/>
                </a:lnTo>
                <a:lnTo>
                  <a:pt x="36062" y="130386"/>
                </a:lnTo>
                <a:lnTo>
                  <a:pt x="16526" y="171324"/>
                </a:lnTo>
                <a:lnTo>
                  <a:pt x="4252" y="215743"/>
                </a:lnTo>
                <a:lnTo>
                  <a:pt x="0" y="262955"/>
                </a:lnTo>
                <a:lnTo>
                  <a:pt x="4252" y="310046"/>
                </a:lnTo>
                <a:lnTo>
                  <a:pt x="16526" y="354470"/>
                </a:lnTo>
                <a:lnTo>
                  <a:pt x="36062" y="395410"/>
                </a:lnTo>
                <a:lnTo>
                  <a:pt x="62108" y="432113"/>
                </a:lnTo>
                <a:lnTo>
                  <a:pt x="93911" y="463829"/>
                </a:lnTo>
                <a:lnTo>
                  <a:pt x="130719" y="489805"/>
                </a:lnTo>
                <a:lnTo>
                  <a:pt x="171779" y="509290"/>
                </a:lnTo>
                <a:lnTo>
                  <a:pt x="216339" y="521532"/>
                </a:lnTo>
                <a:lnTo>
                  <a:pt x="263646" y="525780"/>
                </a:lnTo>
                <a:lnTo>
                  <a:pt x="310952" y="521532"/>
                </a:lnTo>
                <a:lnTo>
                  <a:pt x="355512" y="509290"/>
                </a:lnTo>
                <a:lnTo>
                  <a:pt x="396572" y="489805"/>
                </a:lnTo>
                <a:lnTo>
                  <a:pt x="421359" y="472313"/>
                </a:lnTo>
                <a:lnTo>
                  <a:pt x="281553" y="472313"/>
                </a:lnTo>
                <a:lnTo>
                  <a:pt x="283712" y="470077"/>
                </a:lnTo>
                <a:lnTo>
                  <a:pt x="227959" y="470077"/>
                </a:lnTo>
                <a:lnTo>
                  <a:pt x="180006" y="456119"/>
                </a:lnTo>
                <a:lnTo>
                  <a:pt x="137709" y="431926"/>
                </a:lnTo>
                <a:lnTo>
                  <a:pt x="102532" y="398961"/>
                </a:lnTo>
                <a:lnTo>
                  <a:pt x="75940" y="358686"/>
                </a:lnTo>
                <a:lnTo>
                  <a:pt x="82671" y="358686"/>
                </a:lnTo>
                <a:lnTo>
                  <a:pt x="89402" y="354228"/>
                </a:lnTo>
                <a:lnTo>
                  <a:pt x="98292" y="349783"/>
                </a:lnTo>
                <a:lnTo>
                  <a:pt x="121283" y="335788"/>
                </a:lnTo>
                <a:lnTo>
                  <a:pt x="144678" y="324716"/>
                </a:lnTo>
                <a:lnTo>
                  <a:pt x="165550" y="317822"/>
                </a:lnTo>
                <a:lnTo>
                  <a:pt x="180969" y="316356"/>
                </a:lnTo>
                <a:lnTo>
                  <a:pt x="191041" y="312074"/>
                </a:lnTo>
                <a:lnTo>
                  <a:pt x="194399" y="300481"/>
                </a:lnTo>
                <a:lnTo>
                  <a:pt x="191041" y="283460"/>
                </a:lnTo>
                <a:lnTo>
                  <a:pt x="180969" y="262890"/>
                </a:lnTo>
                <a:lnTo>
                  <a:pt x="151949" y="225293"/>
                </a:lnTo>
                <a:lnTo>
                  <a:pt x="109360" y="208659"/>
                </a:lnTo>
                <a:lnTo>
                  <a:pt x="93529" y="206644"/>
                </a:lnTo>
                <a:lnTo>
                  <a:pt x="77317" y="203797"/>
                </a:lnTo>
                <a:lnTo>
                  <a:pt x="62605" y="200533"/>
                </a:lnTo>
                <a:lnTo>
                  <a:pt x="82436" y="156777"/>
                </a:lnTo>
                <a:lnTo>
                  <a:pt x="110865" y="119475"/>
                </a:lnTo>
                <a:lnTo>
                  <a:pt x="146437" y="89269"/>
                </a:lnTo>
                <a:lnTo>
                  <a:pt x="187700" y="66802"/>
                </a:lnTo>
                <a:lnTo>
                  <a:pt x="438232" y="66802"/>
                </a:lnTo>
                <a:lnTo>
                  <a:pt x="433380" y="61963"/>
                </a:lnTo>
                <a:lnTo>
                  <a:pt x="396572" y="35983"/>
                </a:lnTo>
                <a:lnTo>
                  <a:pt x="355512" y="16494"/>
                </a:lnTo>
                <a:lnTo>
                  <a:pt x="310952" y="4249"/>
                </a:lnTo>
                <a:lnTo>
                  <a:pt x="263646" y="0"/>
                </a:lnTo>
                <a:close/>
              </a:path>
              <a:path w="527685" h="525779">
                <a:moveTo>
                  <a:pt x="488826" y="127000"/>
                </a:moveTo>
                <a:lnTo>
                  <a:pt x="424555" y="127000"/>
                </a:lnTo>
                <a:lnTo>
                  <a:pt x="445414" y="157001"/>
                </a:lnTo>
                <a:lnTo>
                  <a:pt x="460845" y="189944"/>
                </a:lnTo>
                <a:lnTo>
                  <a:pt x="470417" y="225387"/>
                </a:lnTo>
                <a:lnTo>
                  <a:pt x="473697" y="262955"/>
                </a:lnTo>
                <a:lnTo>
                  <a:pt x="468685" y="309096"/>
                </a:lnTo>
                <a:lnTo>
                  <a:pt x="454360" y="351562"/>
                </a:lnTo>
                <a:lnTo>
                  <a:pt x="431826" y="389273"/>
                </a:lnTo>
                <a:lnTo>
                  <a:pt x="402181" y="421217"/>
                </a:lnTo>
                <a:lnTo>
                  <a:pt x="366522" y="446381"/>
                </a:lnTo>
                <a:lnTo>
                  <a:pt x="325947" y="463750"/>
                </a:lnTo>
                <a:lnTo>
                  <a:pt x="281553" y="472313"/>
                </a:lnTo>
                <a:lnTo>
                  <a:pt x="421359" y="472313"/>
                </a:lnTo>
                <a:lnTo>
                  <a:pt x="465184" y="432113"/>
                </a:lnTo>
                <a:lnTo>
                  <a:pt x="491230" y="395410"/>
                </a:lnTo>
                <a:lnTo>
                  <a:pt x="510766" y="354470"/>
                </a:lnTo>
                <a:lnTo>
                  <a:pt x="523039" y="310046"/>
                </a:lnTo>
                <a:lnTo>
                  <a:pt x="527292" y="262955"/>
                </a:lnTo>
                <a:lnTo>
                  <a:pt x="523039" y="215743"/>
                </a:lnTo>
                <a:lnTo>
                  <a:pt x="510766" y="171324"/>
                </a:lnTo>
                <a:lnTo>
                  <a:pt x="491230" y="130386"/>
                </a:lnTo>
                <a:lnTo>
                  <a:pt x="488826" y="127000"/>
                </a:lnTo>
                <a:close/>
              </a:path>
              <a:path w="527685" h="525779">
                <a:moveTo>
                  <a:pt x="259439" y="406034"/>
                </a:moveTo>
                <a:lnTo>
                  <a:pt x="223371" y="424204"/>
                </a:lnTo>
                <a:lnTo>
                  <a:pt x="215132" y="448851"/>
                </a:lnTo>
                <a:lnTo>
                  <a:pt x="218942" y="461175"/>
                </a:lnTo>
                <a:lnTo>
                  <a:pt x="221228" y="463397"/>
                </a:lnTo>
                <a:lnTo>
                  <a:pt x="223387" y="467855"/>
                </a:lnTo>
                <a:lnTo>
                  <a:pt x="227959" y="470077"/>
                </a:lnTo>
                <a:lnTo>
                  <a:pt x="283712" y="470077"/>
                </a:lnTo>
                <a:lnTo>
                  <a:pt x="285998" y="465632"/>
                </a:lnTo>
                <a:lnTo>
                  <a:pt x="285998" y="463397"/>
                </a:lnTo>
                <a:lnTo>
                  <a:pt x="287768" y="450726"/>
                </a:lnTo>
                <a:lnTo>
                  <a:pt x="286823" y="437221"/>
                </a:lnTo>
                <a:lnTo>
                  <a:pt x="283783" y="424551"/>
                </a:lnTo>
                <a:lnTo>
                  <a:pt x="279267" y="414388"/>
                </a:lnTo>
                <a:lnTo>
                  <a:pt x="270728" y="408123"/>
                </a:lnTo>
                <a:lnTo>
                  <a:pt x="259439" y="406034"/>
                </a:lnTo>
                <a:close/>
              </a:path>
              <a:path w="527685" h="525779">
                <a:moveTo>
                  <a:pt x="314638" y="226338"/>
                </a:moveTo>
                <a:lnTo>
                  <a:pt x="275377" y="237269"/>
                </a:lnTo>
                <a:lnTo>
                  <a:pt x="268091" y="253977"/>
                </a:lnTo>
                <a:lnTo>
                  <a:pt x="268986" y="262955"/>
                </a:lnTo>
                <a:lnTo>
                  <a:pt x="268392" y="272354"/>
                </a:lnTo>
                <a:lnTo>
                  <a:pt x="266537" y="280920"/>
                </a:lnTo>
                <a:lnTo>
                  <a:pt x="263646" y="287400"/>
                </a:lnTo>
                <a:lnTo>
                  <a:pt x="262820" y="293455"/>
                </a:lnTo>
                <a:lnTo>
                  <a:pt x="263900" y="300762"/>
                </a:lnTo>
                <a:lnTo>
                  <a:pt x="267075" y="308073"/>
                </a:lnTo>
                <a:lnTo>
                  <a:pt x="272536" y="314134"/>
                </a:lnTo>
                <a:lnTo>
                  <a:pt x="280848" y="320607"/>
                </a:lnTo>
                <a:lnTo>
                  <a:pt x="288744" y="329169"/>
                </a:lnTo>
                <a:lnTo>
                  <a:pt x="309445" y="376512"/>
                </a:lnTo>
                <a:lnTo>
                  <a:pt x="311031" y="394541"/>
                </a:lnTo>
                <a:lnTo>
                  <a:pt x="310690" y="406034"/>
                </a:lnTo>
                <a:lnTo>
                  <a:pt x="310630" y="412921"/>
                </a:lnTo>
                <a:lnTo>
                  <a:pt x="312856" y="427021"/>
                </a:lnTo>
                <a:lnTo>
                  <a:pt x="319192" y="437500"/>
                </a:lnTo>
                <a:lnTo>
                  <a:pt x="328457" y="442547"/>
                </a:lnTo>
                <a:lnTo>
                  <a:pt x="339592" y="441121"/>
                </a:lnTo>
                <a:lnTo>
                  <a:pt x="372274" y="412921"/>
                </a:lnTo>
                <a:lnTo>
                  <a:pt x="383212" y="388069"/>
                </a:lnTo>
                <a:lnTo>
                  <a:pt x="392646" y="370944"/>
                </a:lnTo>
                <a:lnTo>
                  <a:pt x="404604" y="352148"/>
                </a:lnTo>
                <a:lnTo>
                  <a:pt x="417824" y="334187"/>
                </a:lnTo>
                <a:lnTo>
                  <a:pt x="430226" y="316603"/>
                </a:lnTo>
                <a:lnTo>
                  <a:pt x="439890" y="298815"/>
                </a:lnTo>
                <a:lnTo>
                  <a:pt x="445791" y="283117"/>
                </a:lnTo>
                <a:lnTo>
                  <a:pt x="446907" y="271805"/>
                </a:lnTo>
                <a:lnTo>
                  <a:pt x="443438" y="262264"/>
                </a:lnTo>
                <a:lnTo>
                  <a:pt x="434296" y="253974"/>
                </a:lnTo>
                <a:lnTo>
                  <a:pt x="421403" y="247363"/>
                </a:lnTo>
                <a:lnTo>
                  <a:pt x="406648" y="242836"/>
                </a:lnTo>
                <a:lnTo>
                  <a:pt x="389755" y="239493"/>
                </a:lnTo>
                <a:lnTo>
                  <a:pt x="373707" y="236151"/>
                </a:lnTo>
                <a:lnTo>
                  <a:pt x="360160" y="232812"/>
                </a:lnTo>
                <a:lnTo>
                  <a:pt x="350768" y="229476"/>
                </a:lnTo>
                <a:lnTo>
                  <a:pt x="341820" y="227871"/>
                </a:lnTo>
                <a:lnTo>
                  <a:pt x="329289" y="226687"/>
                </a:lnTo>
                <a:lnTo>
                  <a:pt x="314638" y="226338"/>
                </a:lnTo>
                <a:close/>
              </a:path>
              <a:path w="527685" h="525779">
                <a:moveTo>
                  <a:pt x="438232" y="66802"/>
                </a:moveTo>
                <a:lnTo>
                  <a:pt x="187700" y="66802"/>
                </a:lnTo>
                <a:lnTo>
                  <a:pt x="187700" y="69087"/>
                </a:lnTo>
                <a:lnTo>
                  <a:pt x="215650" y="112897"/>
                </a:lnTo>
                <a:lnTo>
                  <a:pt x="241105" y="136213"/>
                </a:lnTo>
                <a:lnTo>
                  <a:pt x="253025" y="149558"/>
                </a:lnTo>
                <a:lnTo>
                  <a:pt x="262445" y="163308"/>
                </a:lnTo>
                <a:lnTo>
                  <a:pt x="268091" y="176022"/>
                </a:lnTo>
                <a:lnTo>
                  <a:pt x="272548" y="186649"/>
                </a:lnTo>
                <a:lnTo>
                  <a:pt x="278695" y="197700"/>
                </a:lnTo>
                <a:lnTo>
                  <a:pt x="285700" y="207933"/>
                </a:lnTo>
                <a:lnTo>
                  <a:pt x="292729" y="216103"/>
                </a:lnTo>
                <a:lnTo>
                  <a:pt x="301414" y="218294"/>
                </a:lnTo>
                <a:lnTo>
                  <a:pt x="310302" y="215268"/>
                </a:lnTo>
                <a:lnTo>
                  <a:pt x="318785" y="207655"/>
                </a:lnTo>
                <a:lnTo>
                  <a:pt x="326257" y="196087"/>
                </a:lnTo>
                <a:lnTo>
                  <a:pt x="336732" y="182123"/>
                </a:lnTo>
                <a:lnTo>
                  <a:pt x="353292" y="168195"/>
                </a:lnTo>
                <a:lnTo>
                  <a:pt x="373638" y="155957"/>
                </a:lnTo>
                <a:lnTo>
                  <a:pt x="404749" y="143305"/>
                </a:lnTo>
                <a:lnTo>
                  <a:pt x="412537" y="138699"/>
                </a:lnTo>
                <a:lnTo>
                  <a:pt x="419064" y="133260"/>
                </a:lnTo>
                <a:lnTo>
                  <a:pt x="424555" y="127000"/>
                </a:lnTo>
                <a:lnTo>
                  <a:pt x="488826" y="127000"/>
                </a:lnTo>
                <a:lnTo>
                  <a:pt x="465184" y="93682"/>
                </a:lnTo>
                <a:lnTo>
                  <a:pt x="438232" y="66802"/>
                </a:lnTo>
                <a:close/>
              </a:path>
            </a:pathLst>
          </a:custGeom>
          <a:solidFill>
            <a:srgbClr val="7C7C7C"/>
          </a:solidFill>
        </p:spPr>
        <p:txBody>
          <a:bodyPr wrap="square" lIns="0" tIns="0" rIns="0" bIns="0" rtlCol="0"/>
          <a:lstStyle/>
          <a:p>
            <a:endParaRPr/>
          </a:p>
        </p:txBody>
      </p:sp>
      <p:sp>
        <p:nvSpPr>
          <p:cNvPr id="22" name="object 22"/>
          <p:cNvSpPr/>
          <p:nvPr/>
        </p:nvSpPr>
        <p:spPr>
          <a:xfrm>
            <a:off x="6990588" y="4184903"/>
            <a:ext cx="525780" cy="525780"/>
          </a:xfrm>
          <a:custGeom>
            <a:avLst/>
            <a:gdLst/>
            <a:ahLst/>
            <a:cxnLst/>
            <a:rect l="l" t="t" r="r" b="b"/>
            <a:pathLst>
              <a:path w="525779" h="525779">
                <a:moveTo>
                  <a:pt x="262889" y="0"/>
                </a:moveTo>
                <a:lnTo>
                  <a:pt x="215743" y="4249"/>
                </a:lnTo>
                <a:lnTo>
                  <a:pt x="171324" y="16494"/>
                </a:lnTo>
                <a:lnTo>
                  <a:pt x="130386" y="35983"/>
                </a:lnTo>
                <a:lnTo>
                  <a:pt x="93682" y="61963"/>
                </a:lnTo>
                <a:lnTo>
                  <a:pt x="61963" y="93682"/>
                </a:lnTo>
                <a:lnTo>
                  <a:pt x="35983" y="130386"/>
                </a:lnTo>
                <a:lnTo>
                  <a:pt x="16525" y="171259"/>
                </a:lnTo>
                <a:lnTo>
                  <a:pt x="4249" y="215743"/>
                </a:lnTo>
                <a:lnTo>
                  <a:pt x="0" y="262890"/>
                </a:lnTo>
                <a:lnTo>
                  <a:pt x="4249" y="310036"/>
                </a:lnTo>
                <a:lnTo>
                  <a:pt x="16525" y="354520"/>
                </a:lnTo>
                <a:lnTo>
                  <a:pt x="35983" y="395393"/>
                </a:lnTo>
                <a:lnTo>
                  <a:pt x="61963" y="432097"/>
                </a:lnTo>
                <a:lnTo>
                  <a:pt x="93682" y="463816"/>
                </a:lnTo>
                <a:lnTo>
                  <a:pt x="130386" y="489796"/>
                </a:lnTo>
                <a:lnTo>
                  <a:pt x="171324" y="509285"/>
                </a:lnTo>
                <a:lnTo>
                  <a:pt x="215743" y="521530"/>
                </a:lnTo>
                <a:lnTo>
                  <a:pt x="262889" y="525780"/>
                </a:lnTo>
                <a:lnTo>
                  <a:pt x="310036" y="521530"/>
                </a:lnTo>
                <a:lnTo>
                  <a:pt x="354455" y="509285"/>
                </a:lnTo>
                <a:lnTo>
                  <a:pt x="395393" y="489796"/>
                </a:lnTo>
                <a:lnTo>
                  <a:pt x="432097" y="463816"/>
                </a:lnTo>
                <a:lnTo>
                  <a:pt x="452557" y="443357"/>
                </a:lnTo>
                <a:lnTo>
                  <a:pt x="247268" y="443357"/>
                </a:lnTo>
                <a:lnTo>
                  <a:pt x="247268" y="441071"/>
                </a:lnTo>
                <a:lnTo>
                  <a:pt x="245109" y="438912"/>
                </a:lnTo>
                <a:lnTo>
                  <a:pt x="245109" y="401066"/>
                </a:lnTo>
                <a:lnTo>
                  <a:pt x="238404" y="400639"/>
                </a:lnTo>
                <a:lnTo>
                  <a:pt x="231949" y="399367"/>
                </a:lnTo>
                <a:lnTo>
                  <a:pt x="225946" y="397261"/>
                </a:lnTo>
                <a:lnTo>
                  <a:pt x="220598" y="394335"/>
                </a:lnTo>
                <a:lnTo>
                  <a:pt x="211708" y="392049"/>
                </a:lnTo>
                <a:lnTo>
                  <a:pt x="204977" y="389890"/>
                </a:lnTo>
                <a:lnTo>
                  <a:pt x="200532" y="385445"/>
                </a:lnTo>
                <a:lnTo>
                  <a:pt x="196087" y="383159"/>
                </a:lnTo>
                <a:lnTo>
                  <a:pt x="189356" y="381000"/>
                </a:lnTo>
                <a:lnTo>
                  <a:pt x="184911" y="376555"/>
                </a:lnTo>
                <a:lnTo>
                  <a:pt x="180466" y="374269"/>
                </a:lnTo>
                <a:lnTo>
                  <a:pt x="178180" y="369824"/>
                </a:lnTo>
                <a:lnTo>
                  <a:pt x="176021" y="369824"/>
                </a:lnTo>
                <a:lnTo>
                  <a:pt x="176021" y="367538"/>
                </a:lnTo>
                <a:lnTo>
                  <a:pt x="173735" y="365379"/>
                </a:lnTo>
                <a:lnTo>
                  <a:pt x="171576" y="363093"/>
                </a:lnTo>
                <a:lnTo>
                  <a:pt x="171576" y="360934"/>
                </a:lnTo>
                <a:lnTo>
                  <a:pt x="173735" y="356489"/>
                </a:lnTo>
                <a:lnTo>
                  <a:pt x="193801" y="329692"/>
                </a:lnTo>
                <a:lnTo>
                  <a:pt x="196087" y="327533"/>
                </a:lnTo>
                <a:lnTo>
                  <a:pt x="304710" y="327533"/>
                </a:lnTo>
                <a:lnTo>
                  <a:pt x="305180" y="323088"/>
                </a:lnTo>
                <a:lnTo>
                  <a:pt x="305180" y="320802"/>
                </a:lnTo>
                <a:lnTo>
                  <a:pt x="303021" y="316357"/>
                </a:lnTo>
                <a:lnTo>
                  <a:pt x="303021" y="311912"/>
                </a:lnTo>
                <a:lnTo>
                  <a:pt x="294131" y="303022"/>
                </a:lnTo>
                <a:lnTo>
                  <a:pt x="289686" y="300736"/>
                </a:lnTo>
                <a:lnTo>
                  <a:pt x="282955" y="296291"/>
                </a:lnTo>
                <a:lnTo>
                  <a:pt x="278510" y="294132"/>
                </a:lnTo>
                <a:lnTo>
                  <a:pt x="274065" y="291846"/>
                </a:lnTo>
                <a:lnTo>
                  <a:pt x="271779" y="289687"/>
                </a:lnTo>
                <a:lnTo>
                  <a:pt x="267334" y="289687"/>
                </a:lnTo>
                <a:lnTo>
                  <a:pt x="262889" y="287401"/>
                </a:lnTo>
                <a:lnTo>
                  <a:pt x="256158" y="285115"/>
                </a:lnTo>
                <a:lnTo>
                  <a:pt x="249554" y="282956"/>
                </a:lnTo>
                <a:lnTo>
                  <a:pt x="245109" y="280670"/>
                </a:lnTo>
                <a:lnTo>
                  <a:pt x="242823" y="278511"/>
                </a:lnTo>
                <a:lnTo>
                  <a:pt x="240664" y="278511"/>
                </a:lnTo>
                <a:lnTo>
                  <a:pt x="236092" y="276225"/>
                </a:lnTo>
                <a:lnTo>
                  <a:pt x="231647" y="274066"/>
                </a:lnTo>
                <a:lnTo>
                  <a:pt x="225043" y="271780"/>
                </a:lnTo>
                <a:lnTo>
                  <a:pt x="222757" y="269621"/>
                </a:lnTo>
                <a:lnTo>
                  <a:pt x="218312" y="267335"/>
                </a:lnTo>
                <a:lnTo>
                  <a:pt x="216153" y="265176"/>
                </a:lnTo>
                <a:lnTo>
                  <a:pt x="211708" y="262890"/>
                </a:lnTo>
                <a:lnTo>
                  <a:pt x="207136" y="260604"/>
                </a:lnTo>
                <a:lnTo>
                  <a:pt x="202691" y="258445"/>
                </a:lnTo>
                <a:lnTo>
                  <a:pt x="200532" y="254000"/>
                </a:lnTo>
                <a:lnTo>
                  <a:pt x="198246" y="251714"/>
                </a:lnTo>
                <a:lnTo>
                  <a:pt x="193801" y="249555"/>
                </a:lnTo>
                <a:lnTo>
                  <a:pt x="191642" y="245110"/>
                </a:lnTo>
                <a:lnTo>
                  <a:pt x="184911" y="238379"/>
                </a:lnTo>
                <a:lnTo>
                  <a:pt x="182625" y="233934"/>
                </a:lnTo>
                <a:lnTo>
                  <a:pt x="182625" y="229489"/>
                </a:lnTo>
                <a:lnTo>
                  <a:pt x="180466" y="227203"/>
                </a:lnTo>
                <a:lnTo>
                  <a:pt x="178180" y="222758"/>
                </a:lnTo>
                <a:lnTo>
                  <a:pt x="178180" y="216154"/>
                </a:lnTo>
                <a:lnTo>
                  <a:pt x="176021" y="211709"/>
                </a:lnTo>
                <a:lnTo>
                  <a:pt x="176021" y="200533"/>
                </a:lnTo>
                <a:lnTo>
                  <a:pt x="177264" y="187549"/>
                </a:lnTo>
                <a:lnTo>
                  <a:pt x="196087" y="153670"/>
                </a:lnTo>
                <a:lnTo>
                  <a:pt x="230538" y="129899"/>
                </a:lnTo>
                <a:lnTo>
                  <a:pt x="245109" y="127000"/>
                </a:lnTo>
                <a:lnTo>
                  <a:pt x="245109" y="86868"/>
                </a:lnTo>
                <a:lnTo>
                  <a:pt x="249554" y="82423"/>
                </a:lnTo>
                <a:lnTo>
                  <a:pt x="452557" y="82423"/>
                </a:lnTo>
                <a:lnTo>
                  <a:pt x="432097" y="61963"/>
                </a:lnTo>
                <a:lnTo>
                  <a:pt x="395393" y="35983"/>
                </a:lnTo>
                <a:lnTo>
                  <a:pt x="354455" y="16494"/>
                </a:lnTo>
                <a:lnTo>
                  <a:pt x="310036" y="4249"/>
                </a:lnTo>
                <a:lnTo>
                  <a:pt x="262889" y="0"/>
                </a:lnTo>
                <a:close/>
              </a:path>
              <a:path w="525779" h="525779">
                <a:moveTo>
                  <a:pt x="274065" y="169291"/>
                </a:moveTo>
                <a:lnTo>
                  <a:pt x="267334" y="169291"/>
                </a:lnTo>
                <a:lnTo>
                  <a:pt x="259042" y="169751"/>
                </a:lnTo>
                <a:lnTo>
                  <a:pt x="225877" y="194236"/>
                </a:lnTo>
                <a:lnTo>
                  <a:pt x="225043" y="200533"/>
                </a:lnTo>
                <a:lnTo>
                  <a:pt x="225043" y="204978"/>
                </a:lnTo>
                <a:lnTo>
                  <a:pt x="227202" y="207137"/>
                </a:lnTo>
                <a:lnTo>
                  <a:pt x="227202" y="209423"/>
                </a:lnTo>
                <a:lnTo>
                  <a:pt x="229488" y="213868"/>
                </a:lnTo>
                <a:lnTo>
                  <a:pt x="229488" y="216154"/>
                </a:lnTo>
                <a:lnTo>
                  <a:pt x="233933" y="218313"/>
                </a:lnTo>
                <a:lnTo>
                  <a:pt x="236092" y="220599"/>
                </a:lnTo>
                <a:lnTo>
                  <a:pt x="238378" y="222758"/>
                </a:lnTo>
                <a:lnTo>
                  <a:pt x="242823" y="227203"/>
                </a:lnTo>
                <a:lnTo>
                  <a:pt x="247268" y="229489"/>
                </a:lnTo>
                <a:lnTo>
                  <a:pt x="251713" y="231648"/>
                </a:lnTo>
                <a:lnTo>
                  <a:pt x="256158" y="233934"/>
                </a:lnTo>
                <a:lnTo>
                  <a:pt x="260603" y="236093"/>
                </a:lnTo>
                <a:lnTo>
                  <a:pt x="262889" y="236093"/>
                </a:lnTo>
                <a:lnTo>
                  <a:pt x="271779" y="240665"/>
                </a:lnTo>
                <a:lnTo>
                  <a:pt x="278510" y="242824"/>
                </a:lnTo>
                <a:lnTo>
                  <a:pt x="285114" y="245110"/>
                </a:lnTo>
                <a:lnTo>
                  <a:pt x="289686" y="247269"/>
                </a:lnTo>
                <a:lnTo>
                  <a:pt x="294131" y="249555"/>
                </a:lnTo>
                <a:lnTo>
                  <a:pt x="296290" y="249555"/>
                </a:lnTo>
                <a:lnTo>
                  <a:pt x="303021" y="251714"/>
                </a:lnTo>
                <a:lnTo>
                  <a:pt x="307466" y="256159"/>
                </a:lnTo>
                <a:lnTo>
                  <a:pt x="314070" y="258445"/>
                </a:lnTo>
                <a:lnTo>
                  <a:pt x="318642" y="260604"/>
                </a:lnTo>
                <a:lnTo>
                  <a:pt x="323087" y="265176"/>
                </a:lnTo>
                <a:lnTo>
                  <a:pt x="327532" y="267335"/>
                </a:lnTo>
                <a:lnTo>
                  <a:pt x="331977" y="269621"/>
                </a:lnTo>
                <a:lnTo>
                  <a:pt x="340867" y="278511"/>
                </a:lnTo>
                <a:lnTo>
                  <a:pt x="343153" y="282956"/>
                </a:lnTo>
                <a:lnTo>
                  <a:pt x="345312" y="287401"/>
                </a:lnTo>
                <a:lnTo>
                  <a:pt x="347598" y="291846"/>
                </a:lnTo>
                <a:lnTo>
                  <a:pt x="349757" y="296291"/>
                </a:lnTo>
                <a:lnTo>
                  <a:pt x="352043" y="303022"/>
                </a:lnTo>
                <a:lnTo>
                  <a:pt x="354202" y="307467"/>
                </a:lnTo>
                <a:lnTo>
                  <a:pt x="354202" y="320802"/>
                </a:lnTo>
                <a:lnTo>
                  <a:pt x="352960" y="335424"/>
                </a:lnTo>
                <a:lnTo>
                  <a:pt x="334136" y="374269"/>
                </a:lnTo>
                <a:lnTo>
                  <a:pt x="299686" y="398111"/>
                </a:lnTo>
                <a:lnTo>
                  <a:pt x="285114" y="401066"/>
                </a:lnTo>
                <a:lnTo>
                  <a:pt x="285114" y="438912"/>
                </a:lnTo>
                <a:lnTo>
                  <a:pt x="280669" y="443357"/>
                </a:lnTo>
                <a:lnTo>
                  <a:pt x="452557" y="443357"/>
                </a:lnTo>
                <a:lnTo>
                  <a:pt x="489796" y="395393"/>
                </a:lnTo>
                <a:lnTo>
                  <a:pt x="509254" y="354520"/>
                </a:lnTo>
                <a:lnTo>
                  <a:pt x="521530" y="310036"/>
                </a:lnTo>
                <a:lnTo>
                  <a:pt x="525779" y="262890"/>
                </a:lnTo>
                <a:lnTo>
                  <a:pt x="521530" y="215743"/>
                </a:lnTo>
                <a:lnTo>
                  <a:pt x="515482" y="193802"/>
                </a:lnTo>
                <a:lnTo>
                  <a:pt x="325246" y="193802"/>
                </a:lnTo>
                <a:lnTo>
                  <a:pt x="323087" y="191643"/>
                </a:lnTo>
                <a:lnTo>
                  <a:pt x="320801" y="191643"/>
                </a:lnTo>
                <a:lnTo>
                  <a:pt x="320801" y="189357"/>
                </a:lnTo>
                <a:lnTo>
                  <a:pt x="318642" y="189357"/>
                </a:lnTo>
                <a:lnTo>
                  <a:pt x="316356" y="187198"/>
                </a:lnTo>
                <a:lnTo>
                  <a:pt x="314070" y="184912"/>
                </a:lnTo>
                <a:lnTo>
                  <a:pt x="311911" y="182626"/>
                </a:lnTo>
                <a:lnTo>
                  <a:pt x="307466" y="180467"/>
                </a:lnTo>
                <a:lnTo>
                  <a:pt x="303021" y="178181"/>
                </a:lnTo>
                <a:lnTo>
                  <a:pt x="298576" y="178181"/>
                </a:lnTo>
                <a:lnTo>
                  <a:pt x="296290" y="176022"/>
                </a:lnTo>
                <a:lnTo>
                  <a:pt x="289686" y="173736"/>
                </a:lnTo>
                <a:lnTo>
                  <a:pt x="285114" y="171577"/>
                </a:lnTo>
                <a:lnTo>
                  <a:pt x="278510" y="171577"/>
                </a:lnTo>
                <a:lnTo>
                  <a:pt x="274065" y="169291"/>
                </a:lnTo>
                <a:close/>
              </a:path>
              <a:path w="525779" h="525779">
                <a:moveTo>
                  <a:pt x="304710" y="327533"/>
                </a:moveTo>
                <a:lnTo>
                  <a:pt x="200532" y="327533"/>
                </a:lnTo>
                <a:lnTo>
                  <a:pt x="202691" y="329692"/>
                </a:lnTo>
                <a:lnTo>
                  <a:pt x="214407" y="338897"/>
                </a:lnTo>
                <a:lnTo>
                  <a:pt x="226123" y="346186"/>
                </a:lnTo>
                <a:lnTo>
                  <a:pt x="237839" y="351355"/>
                </a:lnTo>
                <a:lnTo>
                  <a:pt x="249554" y="354203"/>
                </a:lnTo>
                <a:lnTo>
                  <a:pt x="256158" y="356489"/>
                </a:lnTo>
                <a:lnTo>
                  <a:pt x="265175" y="356489"/>
                </a:lnTo>
                <a:lnTo>
                  <a:pt x="273057" y="356028"/>
                </a:lnTo>
                <a:lnTo>
                  <a:pt x="280130" y="354520"/>
                </a:lnTo>
                <a:lnTo>
                  <a:pt x="286392" y="351774"/>
                </a:lnTo>
                <a:lnTo>
                  <a:pt x="291845" y="347599"/>
                </a:lnTo>
                <a:lnTo>
                  <a:pt x="297680" y="343447"/>
                </a:lnTo>
                <a:lnTo>
                  <a:pt x="301847" y="337820"/>
                </a:lnTo>
                <a:lnTo>
                  <a:pt x="304347" y="330954"/>
                </a:lnTo>
                <a:lnTo>
                  <a:pt x="304710" y="327533"/>
                </a:lnTo>
                <a:close/>
              </a:path>
              <a:path w="525779" h="525779">
                <a:moveTo>
                  <a:pt x="452557" y="82423"/>
                </a:moveTo>
                <a:lnTo>
                  <a:pt x="280669" y="82423"/>
                </a:lnTo>
                <a:lnTo>
                  <a:pt x="280669" y="84709"/>
                </a:lnTo>
                <a:lnTo>
                  <a:pt x="282955" y="84709"/>
                </a:lnTo>
                <a:lnTo>
                  <a:pt x="282955" y="86868"/>
                </a:lnTo>
                <a:lnTo>
                  <a:pt x="285114" y="86868"/>
                </a:lnTo>
                <a:lnTo>
                  <a:pt x="285114" y="124714"/>
                </a:lnTo>
                <a:lnTo>
                  <a:pt x="291845" y="127000"/>
                </a:lnTo>
                <a:lnTo>
                  <a:pt x="298576" y="127000"/>
                </a:lnTo>
                <a:lnTo>
                  <a:pt x="305180" y="129159"/>
                </a:lnTo>
                <a:lnTo>
                  <a:pt x="318642" y="133731"/>
                </a:lnTo>
                <a:lnTo>
                  <a:pt x="323087" y="135890"/>
                </a:lnTo>
                <a:lnTo>
                  <a:pt x="327532" y="138176"/>
                </a:lnTo>
                <a:lnTo>
                  <a:pt x="331977" y="140335"/>
                </a:lnTo>
                <a:lnTo>
                  <a:pt x="336422" y="144780"/>
                </a:lnTo>
                <a:lnTo>
                  <a:pt x="338581" y="147066"/>
                </a:lnTo>
                <a:lnTo>
                  <a:pt x="340867" y="149225"/>
                </a:lnTo>
                <a:lnTo>
                  <a:pt x="343153" y="149225"/>
                </a:lnTo>
                <a:lnTo>
                  <a:pt x="345312" y="151511"/>
                </a:lnTo>
                <a:lnTo>
                  <a:pt x="345312" y="153670"/>
                </a:lnTo>
                <a:lnTo>
                  <a:pt x="347598" y="155956"/>
                </a:lnTo>
                <a:lnTo>
                  <a:pt x="347598" y="160401"/>
                </a:lnTo>
                <a:lnTo>
                  <a:pt x="331977" y="189357"/>
                </a:lnTo>
                <a:lnTo>
                  <a:pt x="327532" y="193802"/>
                </a:lnTo>
                <a:lnTo>
                  <a:pt x="515482" y="193802"/>
                </a:lnTo>
                <a:lnTo>
                  <a:pt x="509254" y="171259"/>
                </a:lnTo>
                <a:lnTo>
                  <a:pt x="489796" y="130386"/>
                </a:lnTo>
                <a:lnTo>
                  <a:pt x="463816" y="93682"/>
                </a:lnTo>
                <a:lnTo>
                  <a:pt x="452557" y="82423"/>
                </a:lnTo>
                <a:close/>
              </a:path>
            </a:pathLst>
          </a:custGeom>
          <a:solidFill>
            <a:srgbClr val="1D9ED2"/>
          </a:solidFill>
        </p:spPr>
        <p:txBody>
          <a:bodyPr wrap="square" lIns="0" tIns="0" rIns="0" bIns="0" rtlCol="0"/>
          <a:lstStyle/>
          <a:p>
            <a:endParaRPr/>
          </a:p>
        </p:txBody>
      </p:sp>
      <p:sp>
        <p:nvSpPr>
          <p:cNvPr id="23" name="object 23"/>
          <p:cNvSpPr/>
          <p:nvPr/>
        </p:nvSpPr>
        <p:spPr>
          <a:xfrm>
            <a:off x="441959" y="3633177"/>
            <a:ext cx="2152650" cy="313220"/>
          </a:xfrm>
          <a:prstGeom prst="rect">
            <a:avLst/>
          </a:prstGeom>
          <a:blipFill>
            <a:blip r:embed="rId4" cstate="print"/>
            <a:stretch>
              <a:fillRect/>
            </a:stretch>
          </a:blipFill>
        </p:spPr>
        <p:txBody>
          <a:bodyPr wrap="square" lIns="0" tIns="0" rIns="0" bIns="0" rtlCol="0"/>
          <a:lstStyle/>
          <a:p>
            <a:endParaRPr/>
          </a:p>
        </p:txBody>
      </p:sp>
      <p:sp>
        <p:nvSpPr>
          <p:cNvPr id="24" name="object 24"/>
          <p:cNvSpPr txBox="1"/>
          <p:nvPr/>
        </p:nvSpPr>
        <p:spPr>
          <a:xfrm>
            <a:off x="573125" y="3682110"/>
            <a:ext cx="1891030" cy="924560"/>
          </a:xfrm>
          <a:prstGeom prst="rect">
            <a:avLst/>
          </a:prstGeom>
        </p:spPr>
        <p:txBody>
          <a:bodyPr vert="horz" wrap="square" lIns="0" tIns="0" rIns="0" bIns="0" rtlCol="0">
            <a:spAutoFit/>
          </a:bodyPr>
          <a:lstStyle/>
          <a:p>
            <a:pPr marL="1270" algn="ctr">
              <a:lnSpc>
                <a:spcPct val="100000"/>
              </a:lnSpc>
            </a:pPr>
            <a:r>
              <a:rPr sz="1600" spc="-5" dirty="0">
                <a:solidFill>
                  <a:srgbClr val="7C7C7C"/>
                </a:solidFill>
                <a:latin typeface="Impact"/>
                <a:cs typeface="Impact"/>
              </a:rPr>
              <a:t>1982</a:t>
            </a:r>
            <a:endParaRPr sz="1600">
              <a:latin typeface="Impact"/>
              <a:cs typeface="Impact"/>
            </a:endParaRPr>
          </a:p>
          <a:p>
            <a:pPr marL="12065" marR="5080" algn="ctr">
              <a:lnSpc>
                <a:spcPct val="120000"/>
              </a:lnSpc>
              <a:spcBef>
                <a:spcPts val="75"/>
              </a:spcBef>
            </a:pPr>
            <a:r>
              <a:rPr sz="1200" dirty="0">
                <a:latin typeface="微软雅黑"/>
                <a:cs typeface="微软雅黑"/>
              </a:rPr>
              <a:t>戴维</a:t>
            </a:r>
            <a:r>
              <a:rPr sz="1200" spc="-5" dirty="0">
                <a:latin typeface="微软雅黑"/>
                <a:cs typeface="微软雅黑"/>
              </a:rPr>
              <a:t>·</a:t>
            </a:r>
            <a:r>
              <a:rPr sz="1200" dirty="0">
                <a:latin typeface="微软雅黑"/>
                <a:cs typeface="微软雅黑"/>
              </a:rPr>
              <a:t>乔姆提出利用盲签名构  建一个具备匿名性和不可追  踪性的电子现金系统</a:t>
            </a:r>
            <a:endParaRPr sz="1200">
              <a:latin typeface="微软雅黑"/>
              <a:cs typeface="微软雅黑"/>
            </a:endParaRPr>
          </a:p>
        </p:txBody>
      </p:sp>
      <p:sp>
        <p:nvSpPr>
          <p:cNvPr id="25" name="object 25"/>
          <p:cNvSpPr/>
          <p:nvPr/>
        </p:nvSpPr>
        <p:spPr>
          <a:xfrm>
            <a:off x="4308347" y="3633177"/>
            <a:ext cx="2152650" cy="313220"/>
          </a:xfrm>
          <a:prstGeom prst="rect">
            <a:avLst/>
          </a:prstGeom>
          <a:blipFill>
            <a:blip r:embed="rId4" cstate="print"/>
            <a:stretch>
              <a:fillRect/>
            </a:stretch>
          </a:blipFill>
        </p:spPr>
        <p:txBody>
          <a:bodyPr wrap="square" lIns="0" tIns="0" rIns="0" bIns="0" rtlCol="0"/>
          <a:lstStyle/>
          <a:p>
            <a:endParaRPr/>
          </a:p>
        </p:txBody>
      </p:sp>
      <p:sp>
        <p:nvSpPr>
          <p:cNvPr id="26" name="object 26"/>
          <p:cNvSpPr txBox="1"/>
          <p:nvPr/>
        </p:nvSpPr>
        <p:spPr>
          <a:xfrm>
            <a:off x="4434966" y="3682110"/>
            <a:ext cx="1903095" cy="705485"/>
          </a:xfrm>
          <a:prstGeom prst="rect">
            <a:avLst/>
          </a:prstGeom>
        </p:spPr>
        <p:txBody>
          <a:bodyPr vert="horz" wrap="square" lIns="0" tIns="0" rIns="0" bIns="0" rtlCol="0">
            <a:spAutoFit/>
          </a:bodyPr>
          <a:lstStyle/>
          <a:p>
            <a:pPr marL="1270" algn="ctr">
              <a:lnSpc>
                <a:spcPct val="100000"/>
              </a:lnSpc>
            </a:pPr>
            <a:r>
              <a:rPr sz="1600" spc="-5" dirty="0">
                <a:solidFill>
                  <a:srgbClr val="7C7C7C"/>
                </a:solidFill>
                <a:latin typeface="Impact"/>
                <a:cs typeface="Impact"/>
              </a:rPr>
              <a:t>1997</a:t>
            </a:r>
            <a:endParaRPr sz="1600">
              <a:latin typeface="Impact"/>
              <a:cs typeface="Impact"/>
            </a:endParaRPr>
          </a:p>
          <a:p>
            <a:pPr marL="12700" marR="5080" algn="ctr">
              <a:lnSpc>
                <a:spcPct val="120000"/>
              </a:lnSpc>
              <a:spcBef>
                <a:spcPts val="75"/>
              </a:spcBef>
            </a:pPr>
            <a:r>
              <a:rPr sz="1200" spc="-5" dirty="0">
                <a:latin typeface="微软雅黑"/>
                <a:cs typeface="微软雅黑"/>
              </a:rPr>
              <a:t>H</a:t>
            </a:r>
            <a:r>
              <a:rPr sz="1200" dirty="0">
                <a:latin typeface="微软雅黑"/>
                <a:cs typeface="微软雅黑"/>
              </a:rPr>
              <a:t>abe</a:t>
            </a:r>
            <a:r>
              <a:rPr sz="1200" spc="-5" dirty="0">
                <a:latin typeface="微软雅黑"/>
                <a:cs typeface="微软雅黑"/>
              </a:rPr>
              <a:t>r</a:t>
            </a:r>
            <a:r>
              <a:rPr sz="1200" dirty="0">
                <a:latin typeface="微软雅黑"/>
                <a:cs typeface="微软雅黑"/>
              </a:rPr>
              <a:t>和</a:t>
            </a:r>
            <a:r>
              <a:rPr sz="1200" spc="-35" dirty="0">
                <a:latin typeface="微软雅黑"/>
                <a:cs typeface="微软雅黑"/>
              </a:rPr>
              <a:t>S</a:t>
            </a:r>
            <a:r>
              <a:rPr sz="1200" spc="-15" dirty="0">
                <a:latin typeface="微软雅黑"/>
                <a:cs typeface="微软雅黑"/>
              </a:rPr>
              <a:t>t</a:t>
            </a:r>
            <a:r>
              <a:rPr sz="1200" dirty="0">
                <a:latin typeface="微软雅黑"/>
                <a:cs typeface="微软雅黑"/>
              </a:rPr>
              <a:t>ornet</a:t>
            </a:r>
            <a:r>
              <a:rPr sz="1200" spc="-10" dirty="0">
                <a:latin typeface="微软雅黑"/>
                <a:cs typeface="微软雅黑"/>
              </a:rPr>
              <a:t>t</a:t>
            </a:r>
            <a:r>
              <a:rPr sz="1200" spc="-5" dirty="0">
                <a:latin typeface="微软雅黑"/>
                <a:cs typeface="微软雅黑"/>
              </a:rPr>
              <a:t>a</a:t>
            </a:r>
            <a:r>
              <a:rPr sz="1200" dirty="0">
                <a:latin typeface="微软雅黑"/>
                <a:cs typeface="微软雅黑"/>
              </a:rPr>
              <a:t>提出用时  间戳保证数字文件安全</a:t>
            </a:r>
            <a:endParaRPr sz="1200">
              <a:latin typeface="微软雅黑"/>
              <a:cs typeface="微软雅黑"/>
            </a:endParaRPr>
          </a:p>
        </p:txBody>
      </p:sp>
      <p:sp>
        <p:nvSpPr>
          <p:cNvPr id="27" name="object 27"/>
          <p:cNvSpPr/>
          <p:nvPr/>
        </p:nvSpPr>
        <p:spPr>
          <a:xfrm>
            <a:off x="2321051" y="5289803"/>
            <a:ext cx="2151126" cy="313181"/>
          </a:xfrm>
          <a:prstGeom prst="rect">
            <a:avLst/>
          </a:prstGeom>
          <a:blipFill>
            <a:blip r:embed="rId5" cstate="print"/>
            <a:stretch>
              <a:fillRect/>
            </a:stretch>
          </a:blipFill>
        </p:spPr>
        <p:txBody>
          <a:bodyPr wrap="square" lIns="0" tIns="0" rIns="0" bIns="0" rtlCol="0"/>
          <a:lstStyle/>
          <a:p>
            <a:endParaRPr/>
          </a:p>
        </p:txBody>
      </p:sp>
      <p:sp>
        <p:nvSpPr>
          <p:cNvPr id="28" name="object 28"/>
          <p:cNvSpPr txBox="1"/>
          <p:nvPr/>
        </p:nvSpPr>
        <p:spPr>
          <a:xfrm>
            <a:off x="2089785" y="5338698"/>
            <a:ext cx="2719070" cy="895350"/>
          </a:xfrm>
          <a:prstGeom prst="rect">
            <a:avLst/>
          </a:prstGeom>
        </p:spPr>
        <p:txBody>
          <a:bodyPr vert="horz" wrap="square" lIns="0" tIns="0" rIns="0" bIns="0" rtlCol="0">
            <a:spAutoFit/>
          </a:bodyPr>
          <a:lstStyle/>
          <a:p>
            <a:pPr marR="93980" algn="ctr">
              <a:lnSpc>
                <a:spcPct val="100000"/>
              </a:lnSpc>
            </a:pPr>
            <a:r>
              <a:rPr sz="1600" spc="-5" dirty="0">
                <a:solidFill>
                  <a:srgbClr val="1D9ED2"/>
                </a:solidFill>
                <a:latin typeface="Impact"/>
                <a:cs typeface="Impact"/>
              </a:rPr>
              <a:t>1990</a:t>
            </a:r>
            <a:endParaRPr sz="1600">
              <a:latin typeface="Impact"/>
              <a:cs typeface="Impact"/>
            </a:endParaRPr>
          </a:p>
          <a:p>
            <a:pPr algn="ctr">
              <a:lnSpc>
                <a:spcPct val="100000"/>
              </a:lnSpc>
              <a:spcBef>
                <a:spcPts val="130"/>
              </a:spcBef>
            </a:pPr>
            <a:r>
              <a:rPr sz="1200" spc="-5" dirty="0">
                <a:latin typeface="微软雅黑"/>
                <a:cs typeface="微软雅黑"/>
              </a:rPr>
              <a:t>David</a:t>
            </a:r>
            <a:r>
              <a:rPr sz="1200" spc="-90" dirty="0">
                <a:latin typeface="微软雅黑"/>
                <a:cs typeface="微软雅黑"/>
              </a:rPr>
              <a:t> </a:t>
            </a:r>
            <a:r>
              <a:rPr sz="1200" dirty="0">
                <a:latin typeface="微软雅黑"/>
                <a:cs typeface="微软雅黑"/>
              </a:rPr>
              <a:t>Chaum成立了DigiCash公司，并</a:t>
            </a:r>
            <a:endParaRPr sz="1200">
              <a:latin typeface="微软雅黑"/>
              <a:cs typeface="微软雅黑"/>
            </a:endParaRPr>
          </a:p>
          <a:p>
            <a:pPr marL="42545" marR="33655" algn="ctr">
              <a:lnSpc>
                <a:spcPct val="120000"/>
              </a:lnSpc>
            </a:pPr>
            <a:r>
              <a:rPr sz="1200" dirty="0">
                <a:latin typeface="微软雅黑"/>
                <a:cs typeface="微软雅黑"/>
              </a:rPr>
              <a:t>研发了E</a:t>
            </a:r>
            <a:r>
              <a:rPr sz="1200" spc="-5" dirty="0">
                <a:latin typeface="微软雅黑"/>
                <a:cs typeface="微软雅黑"/>
              </a:rPr>
              <a:t>-</a:t>
            </a:r>
            <a:r>
              <a:rPr sz="1200" dirty="0">
                <a:latin typeface="微软雅黑"/>
                <a:cs typeface="微软雅黑"/>
              </a:rPr>
              <a:t>Ca</a:t>
            </a:r>
            <a:r>
              <a:rPr sz="1200" spc="-10" dirty="0">
                <a:latin typeface="微软雅黑"/>
                <a:cs typeface="微软雅黑"/>
              </a:rPr>
              <a:t>s</a:t>
            </a:r>
            <a:r>
              <a:rPr sz="1200" spc="5" dirty="0">
                <a:latin typeface="微软雅黑"/>
                <a:cs typeface="微软雅黑"/>
              </a:rPr>
              <a:t>h</a:t>
            </a:r>
            <a:r>
              <a:rPr sz="1200" dirty="0">
                <a:latin typeface="微软雅黑"/>
                <a:cs typeface="微软雅黑"/>
              </a:rPr>
              <a:t>，其后的群盲签名、公平  交易、离线交易、货币的可分割性等研</a:t>
            </a:r>
            <a:endParaRPr sz="1200">
              <a:latin typeface="微软雅黑"/>
              <a:cs typeface="微软雅黑"/>
            </a:endParaRPr>
          </a:p>
        </p:txBody>
      </p:sp>
      <p:sp>
        <p:nvSpPr>
          <p:cNvPr id="29" name="object 29"/>
          <p:cNvSpPr/>
          <p:nvPr/>
        </p:nvSpPr>
        <p:spPr>
          <a:xfrm>
            <a:off x="6187440" y="5289803"/>
            <a:ext cx="2152650" cy="313181"/>
          </a:xfrm>
          <a:prstGeom prst="rect">
            <a:avLst/>
          </a:prstGeom>
          <a:blipFill>
            <a:blip r:embed="rId5" cstate="print"/>
            <a:stretch>
              <a:fillRect/>
            </a:stretch>
          </a:blipFill>
        </p:spPr>
        <p:txBody>
          <a:bodyPr wrap="square" lIns="0" tIns="0" rIns="0" bIns="0" rtlCol="0"/>
          <a:lstStyle/>
          <a:p>
            <a:endParaRPr/>
          </a:p>
        </p:txBody>
      </p:sp>
      <p:sp>
        <p:nvSpPr>
          <p:cNvPr id="30" name="object 30"/>
          <p:cNvSpPr txBox="1"/>
          <p:nvPr/>
        </p:nvSpPr>
        <p:spPr>
          <a:xfrm>
            <a:off x="6289294" y="5338698"/>
            <a:ext cx="1952625" cy="676275"/>
          </a:xfrm>
          <a:prstGeom prst="rect">
            <a:avLst/>
          </a:prstGeom>
        </p:spPr>
        <p:txBody>
          <a:bodyPr vert="horz" wrap="square" lIns="0" tIns="0" rIns="0" bIns="0" rtlCol="0">
            <a:spAutoFit/>
          </a:bodyPr>
          <a:lstStyle/>
          <a:p>
            <a:pPr marL="635" algn="ctr">
              <a:lnSpc>
                <a:spcPct val="100000"/>
              </a:lnSpc>
            </a:pPr>
            <a:r>
              <a:rPr sz="1600" spc="-5" dirty="0">
                <a:solidFill>
                  <a:srgbClr val="1D9ED2"/>
                </a:solidFill>
                <a:latin typeface="Impact"/>
                <a:cs typeface="Impact"/>
              </a:rPr>
              <a:t>1998</a:t>
            </a:r>
            <a:endParaRPr sz="1600">
              <a:latin typeface="Impact"/>
              <a:cs typeface="Impact"/>
            </a:endParaRPr>
          </a:p>
          <a:p>
            <a:pPr algn="ctr">
              <a:lnSpc>
                <a:spcPct val="100000"/>
              </a:lnSpc>
              <a:spcBef>
                <a:spcPts val="130"/>
              </a:spcBef>
            </a:pPr>
            <a:r>
              <a:rPr sz="1200" spc="-5" dirty="0">
                <a:latin typeface="微软雅黑"/>
                <a:cs typeface="微软雅黑"/>
              </a:rPr>
              <a:t>出现B-money</a:t>
            </a:r>
            <a:r>
              <a:rPr sz="1200" spc="-75" dirty="0">
                <a:latin typeface="微软雅黑"/>
                <a:cs typeface="微软雅黑"/>
              </a:rPr>
              <a:t> </a:t>
            </a:r>
            <a:r>
              <a:rPr sz="1200" dirty="0">
                <a:latin typeface="微软雅黑"/>
                <a:cs typeface="微软雅黑"/>
              </a:rPr>
              <a:t>，强调点对点</a:t>
            </a:r>
            <a:endParaRPr sz="1200">
              <a:latin typeface="微软雅黑"/>
              <a:cs typeface="微软雅黑"/>
            </a:endParaRPr>
          </a:p>
          <a:p>
            <a:pPr marL="3175" algn="ctr">
              <a:lnSpc>
                <a:spcPct val="100000"/>
              </a:lnSpc>
              <a:spcBef>
                <a:spcPts val="290"/>
              </a:spcBef>
            </a:pPr>
            <a:r>
              <a:rPr sz="1200" dirty="0">
                <a:latin typeface="微软雅黑"/>
                <a:cs typeface="微软雅黑"/>
              </a:rPr>
              <a:t>交易和交易记录的不可更改</a:t>
            </a:r>
            <a:endParaRPr sz="1200">
              <a:latin typeface="微软雅黑"/>
              <a:cs typeface="微软雅黑"/>
            </a:endParaRPr>
          </a:p>
        </p:txBody>
      </p:sp>
      <p:sp>
        <p:nvSpPr>
          <p:cNvPr id="31" name="object 31"/>
          <p:cNvSpPr/>
          <p:nvPr/>
        </p:nvSpPr>
        <p:spPr>
          <a:xfrm>
            <a:off x="8208264" y="5044440"/>
            <a:ext cx="1850389" cy="723900"/>
          </a:xfrm>
          <a:custGeom>
            <a:avLst/>
            <a:gdLst/>
            <a:ahLst/>
            <a:cxnLst/>
            <a:rect l="l" t="t" r="r" b="b"/>
            <a:pathLst>
              <a:path w="1850390" h="723900">
                <a:moveTo>
                  <a:pt x="1850135" y="0"/>
                </a:moveTo>
                <a:lnTo>
                  <a:pt x="0" y="0"/>
                </a:lnTo>
                <a:lnTo>
                  <a:pt x="925067" y="723900"/>
                </a:lnTo>
                <a:lnTo>
                  <a:pt x="1850135" y="0"/>
                </a:lnTo>
                <a:close/>
              </a:path>
            </a:pathLst>
          </a:custGeom>
          <a:solidFill>
            <a:srgbClr val="7C7C7C"/>
          </a:solidFill>
        </p:spPr>
        <p:txBody>
          <a:bodyPr wrap="square" lIns="0" tIns="0" rIns="0" bIns="0" rtlCol="0"/>
          <a:lstStyle/>
          <a:p>
            <a:endParaRPr/>
          </a:p>
        </p:txBody>
      </p:sp>
      <p:sp>
        <p:nvSpPr>
          <p:cNvPr id="32" name="object 32"/>
          <p:cNvSpPr/>
          <p:nvPr/>
        </p:nvSpPr>
        <p:spPr>
          <a:xfrm>
            <a:off x="8748521" y="5244846"/>
            <a:ext cx="771525" cy="771525"/>
          </a:xfrm>
          <a:custGeom>
            <a:avLst/>
            <a:gdLst/>
            <a:ahLst/>
            <a:cxnLst/>
            <a:rect l="l" t="t" r="r" b="b"/>
            <a:pathLst>
              <a:path w="771525" h="771525">
                <a:moveTo>
                  <a:pt x="385572" y="0"/>
                </a:moveTo>
                <a:lnTo>
                  <a:pt x="337200" y="3003"/>
                </a:lnTo>
                <a:lnTo>
                  <a:pt x="290623" y="11773"/>
                </a:lnTo>
                <a:lnTo>
                  <a:pt x="246201" y="25949"/>
                </a:lnTo>
                <a:lnTo>
                  <a:pt x="204297" y="45169"/>
                </a:lnTo>
                <a:lnTo>
                  <a:pt x="165271" y="69072"/>
                </a:lnTo>
                <a:lnTo>
                  <a:pt x="129484" y="97298"/>
                </a:lnTo>
                <a:lnTo>
                  <a:pt x="97298" y="129484"/>
                </a:lnTo>
                <a:lnTo>
                  <a:pt x="69072" y="165271"/>
                </a:lnTo>
                <a:lnTo>
                  <a:pt x="45169" y="204297"/>
                </a:lnTo>
                <a:lnTo>
                  <a:pt x="25949" y="246201"/>
                </a:lnTo>
                <a:lnTo>
                  <a:pt x="11773" y="290623"/>
                </a:lnTo>
                <a:lnTo>
                  <a:pt x="3003" y="337200"/>
                </a:lnTo>
                <a:lnTo>
                  <a:pt x="0" y="385571"/>
                </a:lnTo>
                <a:lnTo>
                  <a:pt x="3003" y="433936"/>
                </a:lnTo>
                <a:lnTo>
                  <a:pt x="11773" y="480508"/>
                </a:lnTo>
                <a:lnTo>
                  <a:pt x="25949" y="524926"/>
                </a:lnTo>
                <a:lnTo>
                  <a:pt x="45169" y="566829"/>
                </a:lnTo>
                <a:lnTo>
                  <a:pt x="69072" y="605855"/>
                </a:lnTo>
                <a:lnTo>
                  <a:pt x="97298" y="641643"/>
                </a:lnTo>
                <a:lnTo>
                  <a:pt x="129484" y="673832"/>
                </a:lnTo>
                <a:lnTo>
                  <a:pt x="165271" y="702061"/>
                </a:lnTo>
                <a:lnTo>
                  <a:pt x="204297" y="725967"/>
                </a:lnTo>
                <a:lnTo>
                  <a:pt x="246201" y="745190"/>
                </a:lnTo>
                <a:lnTo>
                  <a:pt x="290623" y="759367"/>
                </a:lnTo>
                <a:lnTo>
                  <a:pt x="337200" y="768139"/>
                </a:lnTo>
                <a:lnTo>
                  <a:pt x="385572" y="771143"/>
                </a:lnTo>
                <a:lnTo>
                  <a:pt x="433943" y="768139"/>
                </a:lnTo>
                <a:lnTo>
                  <a:pt x="480520" y="759367"/>
                </a:lnTo>
                <a:lnTo>
                  <a:pt x="524942" y="745190"/>
                </a:lnTo>
                <a:lnTo>
                  <a:pt x="566846" y="725967"/>
                </a:lnTo>
                <a:lnTo>
                  <a:pt x="605872" y="702061"/>
                </a:lnTo>
                <a:lnTo>
                  <a:pt x="641659" y="673832"/>
                </a:lnTo>
                <a:lnTo>
                  <a:pt x="673845" y="641643"/>
                </a:lnTo>
                <a:lnTo>
                  <a:pt x="702071" y="605855"/>
                </a:lnTo>
                <a:lnTo>
                  <a:pt x="725974" y="566829"/>
                </a:lnTo>
                <a:lnTo>
                  <a:pt x="745194" y="524926"/>
                </a:lnTo>
                <a:lnTo>
                  <a:pt x="759370" y="480508"/>
                </a:lnTo>
                <a:lnTo>
                  <a:pt x="768140" y="433936"/>
                </a:lnTo>
                <a:lnTo>
                  <a:pt x="771144" y="385571"/>
                </a:lnTo>
                <a:lnTo>
                  <a:pt x="768140" y="337200"/>
                </a:lnTo>
                <a:lnTo>
                  <a:pt x="759370" y="290623"/>
                </a:lnTo>
                <a:lnTo>
                  <a:pt x="745194" y="246201"/>
                </a:lnTo>
                <a:lnTo>
                  <a:pt x="725974" y="204297"/>
                </a:lnTo>
                <a:lnTo>
                  <a:pt x="702071" y="165271"/>
                </a:lnTo>
                <a:lnTo>
                  <a:pt x="673845" y="129484"/>
                </a:lnTo>
                <a:lnTo>
                  <a:pt x="641659" y="97298"/>
                </a:lnTo>
                <a:lnTo>
                  <a:pt x="605872" y="69072"/>
                </a:lnTo>
                <a:lnTo>
                  <a:pt x="566846" y="45169"/>
                </a:lnTo>
                <a:lnTo>
                  <a:pt x="524942" y="25949"/>
                </a:lnTo>
                <a:lnTo>
                  <a:pt x="480520" y="11773"/>
                </a:lnTo>
                <a:lnTo>
                  <a:pt x="433943" y="3003"/>
                </a:lnTo>
                <a:lnTo>
                  <a:pt x="385572" y="0"/>
                </a:lnTo>
                <a:close/>
              </a:path>
            </a:pathLst>
          </a:custGeom>
          <a:solidFill>
            <a:srgbClr val="F9F9F9"/>
          </a:solidFill>
        </p:spPr>
        <p:txBody>
          <a:bodyPr wrap="square" lIns="0" tIns="0" rIns="0" bIns="0" rtlCol="0"/>
          <a:lstStyle/>
          <a:p>
            <a:endParaRPr/>
          </a:p>
        </p:txBody>
      </p:sp>
      <p:sp>
        <p:nvSpPr>
          <p:cNvPr id="33" name="object 33"/>
          <p:cNvSpPr/>
          <p:nvPr/>
        </p:nvSpPr>
        <p:spPr>
          <a:xfrm>
            <a:off x="8748521" y="5244846"/>
            <a:ext cx="771525" cy="771525"/>
          </a:xfrm>
          <a:custGeom>
            <a:avLst/>
            <a:gdLst/>
            <a:ahLst/>
            <a:cxnLst/>
            <a:rect l="l" t="t" r="r" b="b"/>
            <a:pathLst>
              <a:path w="771525" h="771525">
                <a:moveTo>
                  <a:pt x="0" y="385571"/>
                </a:moveTo>
                <a:lnTo>
                  <a:pt x="3003" y="337200"/>
                </a:lnTo>
                <a:lnTo>
                  <a:pt x="11773" y="290623"/>
                </a:lnTo>
                <a:lnTo>
                  <a:pt x="25949" y="246201"/>
                </a:lnTo>
                <a:lnTo>
                  <a:pt x="45169" y="204297"/>
                </a:lnTo>
                <a:lnTo>
                  <a:pt x="69072" y="165271"/>
                </a:lnTo>
                <a:lnTo>
                  <a:pt x="97298" y="129484"/>
                </a:lnTo>
                <a:lnTo>
                  <a:pt x="129484" y="97298"/>
                </a:lnTo>
                <a:lnTo>
                  <a:pt x="165271" y="69072"/>
                </a:lnTo>
                <a:lnTo>
                  <a:pt x="204297" y="45169"/>
                </a:lnTo>
                <a:lnTo>
                  <a:pt x="246201" y="25949"/>
                </a:lnTo>
                <a:lnTo>
                  <a:pt x="290623" y="11773"/>
                </a:lnTo>
                <a:lnTo>
                  <a:pt x="337200" y="3003"/>
                </a:lnTo>
                <a:lnTo>
                  <a:pt x="385572" y="0"/>
                </a:lnTo>
                <a:lnTo>
                  <a:pt x="433943" y="3003"/>
                </a:lnTo>
                <a:lnTo>
                  <a:pt x="480520" y="11773"/>
                </a:lnTo>
                <a:lnTo>
                  <a:pt x="524942" y="25949"/>
                </a:lnTo>
                <a:lnTo>
                  <a:pt x="566846" y="45169"/>
                </a:lnTo>
                <a:lnTo>
                  <a:pt x="605872" y="69072"/>
                </a:lnTo>
                <a:lnTo>
                  <a:pt x="641659" y="97298"/>
                </a:lnTo>
                <a:lnTo>
                  <a:pt x="673845" y="129484"/>
                </a:lnTo>
                <a:lnTo>
                  <a:pt x="702071" y="165271"/>
                </a:lnTo>
                <a:lnTo>
                  <a:pt x="725974" y="204297"/>
                </a:lnTo>
                <a:lnTo>
                  <a:pt x="745194" y="246201"/>
                </a:lnTo>
                <a:lnTo>
                  <a:pt x="759370" y="290623"/>
                </a:lnTo>
                <a:lnTo>
                  <a:pt x="768140" y="337200"/>
                </a:lnTo>
                <a:lnTo>
                  <a:pt x="771144" y="385571"/>
                </a:lnTo>
                <a:lnTo>
                  <a:pt x="768140" y="433936"/>
                </a:lnTo>
                <a:lnTo>
                  <a:pt x="759370" y="480508"/>
                </a:lnTo>
                <a:lnTo>
                  <a:pt x="745194" y="524926"/>
                </a:lnTo>
                <a:lnTo>
                  <a:pt x="725974" y="566829"/>
                </a:lnTo>
                <a:lnTo>
                  <a:pt x="702071" y="605855"/>
                </a:lnTo>
                <a:lnTo>
                  <a:pt x="673845" y="641643"/>
                </a:lnTo>
                <a:lnTo>
                  <a:pt x="641659" y="673832"/>
                </a:lnTo>
                <a:lnTo>
                  <a:pt x="605872" y="702061"/>
                </a:lnTo>
                <a:lnTo>
                  <a:pt x="566846" y="725967"/>
                </a:lnTo>
                <a:lnTo>
                  <a:pt x="524942" y="745190"/>
                </a:lnTo>
                <a:lnTo>
                  <a:pt x="480520" y="759367"/>
                </a:lnTo>
                <a:lnTo>
                  <a:pt x="433943" y="768139"/>
                </a:lnTo>
                <a:lnTo>
                  <a:pt x="385572" y="771143"/>
                </a:lnTo>
                <a:lnTo>
                  <a:pt x="337200" y="768139"/>
                </a:lnTo>
                <a:lnTo>
                  <a:pt x="290623" y="759367"/>
                </a:lnTo>
                <a:lnTo>
                  <a:pt x="246201" y="745190"/>
                </a:lnTo>
                <a:lnTo>
                  <a:pt x="204297" y="725967"/>
                </a:lnTo>
                <a:lnTo>
                  <a:pt x="165271" y="702061"/>
                </a:lnTo>
                <a:lnTo>
                  <a:pt x="129484" y="673832"/>
                </a:lnTo>
                <a:lnTo>
                  <a:pt x="97298" y="641643"/>
                </a:lnTo>
                <a:lnTo>
                  <a:pt x="69072" y="605855"/>
                </a:lnTo>
                <a:lnTo>
                  <a:pt x="45169" y="566829"/>
                </a:lnTo>
                <a:lnTo>
                  <a:pt x="25949" y="524926"/>
                </a:lnTo>
                <a:lnTo>
                  <a:pt x="11773" y="480508"/>
                </a:lnTo>
                <a:lnTo>
                  <a:pt x="3003" y="433936"/>
                </a:lnTo>
                <a:lnTo>
                  <a:pt x="0" y="385571"/>
                </a:lnTo>
                <a:close/>
              </a:path>
            </a:pathLst>
          </a:custGeom>
          <a:ln w="25908">
            <a:solidFill>
              <a:srgbClr val="7C7C7C"/>
            </a:solidFill>
          </a:ln>
        </p:spPr>
        <p:txBody>
          <a:bodyPr wrap="square" lIns="0" tIns="0" rIns="0" bIns="0" rtlCol="0"/>
          <a:lstStyle/>
          <a:p>
            <a:endParaRPr/>
          </a:p>
        </p:txBody>
      </p:sp>
      <p:sp>
        <p:nvSpPr>
          <p:cNvPr id="34" name="object 34"/>
          <p:cNvSpPr/>
          <p:nvPr/>
        </p:nvSpPr>
        <p:spPr>
          <a:xfrm>
            <a:off x="8083295" y="3633177"/>
            <a:ext cx="2152650" cy="313220"/>
          </a:xfrm>
          <a:prstGeom prst="rect">
            <a:avLst/>
          </a:prstGeom>
          <a:blipFill>
            <a:blip r:embed="rId4" cstate="print"/>
            <a:stretch>
              <a:fillRect/>
            </a:stretch>
          </a:blipFill>
        </p:spPr>
        <p:txBody>
          <a:bodyPr wrap="square" lIns="0" tIns="0" rIns="0" bIns="0" rtlCol="0"/>
          <a:lstStyle/>
          <a:p>
            <a:endParaRPr/>
          </a:p>
        </p:txBody>
      </p:sp>
      <p:sp>
        <p:nvSpPr>
          <p:cNvPr id="35" name="object 35"/>
          <p:cNvSpPr txBox="1"/>
          <p:nvPr/>
        </p:nvSpPr>
        <p:spPr>
          <a:xfrm>
            <a:off x="8158988" y="3682110"/>
            <a:ext cx="2006600" cy="1144270"/>
          </a:xfrm>
          <a:prstGeom prst="rect">
            <a:avLst/>
          </a:prstGeom>
        </p:spPr>
        <p:txBody>
          <a:bodyPr vert="horz" wrap="square" lIns="0" tIns="0" rIns="0" bIns="0" rtlCol="0">
            <a:spAutoFit/>
          </a:bodyPr>
          <a:lstStyle/>
          <a:p>
            <a:pPr algn="ctr">
              <a:lnSpc>
                <a:spcPct val="100000"/>
              </a:lnSpc>
            </a:pPr>
            <a:r>
              <a:rPr sz="1600" spc="-5" dirty="0">
                <a:solidFill>
                  <a:srgbClr val="7C7C7C"/>
                </a:solidFill>
                <a:latin typeface="Impact"/>
                <a:cs typeface="Impact"/>
              </a:rPr>
              <a:t>2008</a:t>
            </a:r>
            <a:endParaRPr sz="1600">
              <a:latin typeface="Impact"/>
              <a:cs typeface="Impact"/>
            </a:endParaRPr>
          </a:p>
          <a:p>
            <a:pPr marL="12700" marR="5080" indent="-18415" algn="ctr">
              <a:lnSpc>
                <a:spcPct val="120000"/>
              </a:lnSpc>
              <a:spcBef>
                <a:spcPts val="75"/>
              </a:spcBef>
            </a:pPr>
            <a:r>
              <a:rPr sz="1200" dirty="0">
                <a:latin typeface="微软雅黑"/>
                <a:cs typeface="微软雅黑"/>
              </a:rPr>
              <a:t>中本聪发表论文《比特币：  一种点对点的电子现金系  统》，阐述了比特币点对点、  去中心化的核心思想</a:t>
            </a:r>
            <a:endParaRPr sz="1200">
              <a:latin typeface="微软雅黑"/>
              <a:cs typeface="微软雅黑"/>
            </a:endParaRPr>
          </a:p>
        </p:txBody>
      </p:sp>
      <p:sp>
        <p:nvSpPr>
          <p:cNvPr id="36" name="object 36"/>
          <p:cNvSpPr/>
          <p:nvPr/>
        </p:nvSpPr>
        <p:spPr>
          <a:xfrm>
            <a:off x="10096500" y="4300728"/>
            <a:ext cx="1850389" cy="723900"/>
          </a:xfrm>
          <a:custGeom>
            <a:avLst/>
            <a:gdLst/>
            <a:ahLst/>
            <a:cxnLst/>
            <a:rect l="l" t="t" r="r" b="b"/>
            <a:pathLst>
              <a:path w="1850390" h="723900">
                <a:moveTo>
                  <a:pt x="925068" y="0"/>
                </a:moveTo>
                <a:lnTo>
                  <a:pt x="0" y="723900"/>
                </a:lnTo>
                <a:lnTo>
                  <a:pt x="1850135" y="723900"/>
                </a:lnTo>
                <a:lnTo>
                  <a:pt x="925068" y="0"/>
                </a:lnTo>
                <a:close/>
              </a:path>
            </a:pathLst>
          </a:custGeom>
          <a:solidFill>
            <a:srgbClr val="1D9ED2"/>
          </a:solidFill>
        </p:spPr>
        <p:txBody>
          <a:bodyPr wrap="square" lIns="0" tIns="0" rIns="0" bIns="0" rtlCol="0"/>
          <a:lstStyle/>
          <a:p>
            <a:endParaRPr/>
          </a:p>
        </p:txBody>
      </p:sp>
      <p:sp>
        <p:nvSpPr>
          <p:cNvPr id="37" name="object 37"/>
          <p:cNvSpPr/>
          <p:nvPr/>
        </p:nvSpPr>
        <p:spPr>
          <a:xfrm>
            <a:off x="10636757" y="4054602"/>
            <a:ext cx="771525" cy="771525"/>
          </a:xfrm>
          <a:custGeom>
            <a:avLst/>
            <a:gdLst/>
            <a:ahLst/>
            <a:cxnLst/>
            <a:rect l="l" t="t" r="r" b="b"/>
            <a:pathLst>
              <a:path w="771525" h="771525">
                <a:moveTo>
                  <a:pt x="385572" y="0"/>
                </a:moveTo>
                <a:lnTo>
                  <a:pt x="337200" y="3003"/>
                </a:lnTo>
                <a:lnTo>
                  <a:pt x="290623" y="11773"/>
                </a:lnTo>
                <a:lnTo>
                  <a:pt x="246201" y="25949"/>
                </a:lnTo>
                <a:lnTo>
                  <a:pt x="204297" y="45169"/>
                </a:lnTo>
                <a:lnTo>
                  <a:pt x="165271" y="69072"/>
                </a:lnTo>
                <a:lnTo>
                  <a:pt x="129484" y="97298"/>
                </a:lnTo>
                <a:lnTo>
                  <a:pt x="97298" y="129484"/>
                </a:lnTo>
                <a:lnTo>
                  <a:pt x="69072" y="165271"/>
                </a:lnTo>
                <a:lnTo>
                  <a:pt x="45169" y="204297"/>
                </a:lnTo>
                <a:lnTo>
                  <a:pt x="25949" y="246201"/>
                </a:lnTo>
                <a:lnTo>
                  <a:pt x="11773" y="290623"/>
                </a:lnTo>
                <a:lnTo>
                  <a:pt x="3003" y="337200"/>
                </a:lnTo>
                <a:lnTo>
                  <a:pt x="0" y="385572"/>
                </a:lnTo>
                <a:lnTo>
                  <a:pt x="3003" y="433943"/>
                </a:lnTo>
                <a:lnTo>
                  <a:pt x="11773" y="480520"/>
                </a:lnTo>
                <a:lnTo>
                  <a:pt x="25949" y="524942"/>
                </a:lnTo>
                <a:lnTo>
                  <a:pt x="45169" y="566846"/>
                </a:lnTo>
                <a:lnTo>
                  <a:pt x="69072" y="605872"/>
                </a:lnTo>
                <a:lnTo>
                  <a:pt x="97298" y="641659"/>
                </a:lnTo>
                <a:lnTo>
                  <a:pt x="129484" y="673845"/>
                </a:lnTo>
                <a:lnTo>
                  <a:pt x="165271" y="702071"/>
                </a:lnTo>
                <a:lnTo>
                  <a:pt x="204297" y="725974"/>
                </a:lnTo>
                <a:lnTo>
                  <a:pt x="246201" y="745194"/>
                </a:lnTo>
                <a:lnTo>
                  <a:pt x="290623" y="759370"/>
                </a:lnTo>
                <a:lnTo>
                  <a:pt x="337200" y="768140"/>
                </a:lnTo>
                <a:lnTo>
                  <a:pt x="385572" y="771144"/>
                </a:lnTo>
                <a:lnTo>
                  <a:pt x="433943" y="768140"/>
                </a:lnTo>
                <a:lnTo>
                  <a:pt x="480520" y="759370"/>
                </a:lnTo>
                <a:lnTo>
                  <a:pt x="524942" y="745194"/>
                </a:lnTo>
                <a:lnTo>
                  <a:pt x="566846" y="725974"/>
                </a:lnTo>
                <a:lnTo>
                  <a:pt x="605872" y="702071"/>
                </a:lnTo>
                <a:lnTo>
                  <a:pt x="641659" y="673845"/>
                </a:lnTo>
                <a:lnTo>
                  <a:pt x="673845" y="641659"/>
                </a:lnTo>
                <a:lnTo>
                  <a:pt x="702071" y="605872"/>
                </a:lnTo>
                <a:lnTo>
                  <a:pt x="725974" y="566846"/>
                </a:lnTo>
                <a:lnTo>
                  <a:pt x="745194" y="524942"/>
                </a:lnTo>
                <a:lnTo>
                  <a:pt x="759370" y="480520"/>
                </a:lnTo>
                <a:lnTo>
                  <a:pt x="768140" y="433943"/>
                </a:lnTo>
                <a:lnTo>
                  <a:pt x="771144" y="385572"/>
                </a:lnTo>
                <a:lnTo>
                  <a:pt x="768140" y="337200"/>
                </a:lnTo>
                <a:lnTo>
                  <a:pt x="759370" y="290623"/>
                </a:lnTo>
                <a:lnTo>
                  <a:pt x="745194" y="246201"/>
                </a:lnTo>
                <a:lnTo>
                  <a:pt x="725974" y="204297"/>
                </a:lnTo>
                <a:lnTo>
                  <a:pt x="702071" y="165271"/>
                </a:lnTo>
                <a:lnTo>
                  <a:pt x="673845" y="129484"/>
                </a:lnTo>
                <a:lnTo>
                  <a:pt x="641659" y="97298"/>
                </a:lnTo>
                <a:lnTo>
                  <a:pt x="605872" y="69072"/>
                </a:lnTo>
                <a:lnTo>
                  <a:pt x="566846" y="45169"/>
                </a:lnTo>
                <a:lnTo>
                  <a:pt x="524942" y="25949"/>
                </a:lnTo>
                <a:lnTo>
                  <a:pt x="480520" y="11773"/>
                </a:lnTo>
                <a:lnTo>
                  <a:pt x="433943" y="3003"/>
                </a:lnTo>
                <a:lnTo>
                  <a:pt x="385572" y="0"/>
                </a:lnTo>
                <a:close/>
              </a:path>
            </a:pathLst>
          </a:custGeom>
          <a:solidFill>
            <a:srgbClr val="F9F9F9"/>
          </a:solidFill>
        </p:spPr>
        <p:txBody>
          <a:bodyPr wrap="square" lIns="0" tIns="0" rIns="0" bIns="0" rtlCol="0"/>
          <a:lstStyle/>
          <a:p>
            <a:endParaRPr/>
          </a:p>
        </p:txBody>
      </p:sp>
      <p:sp>
        <p:nvSpPr>
          <p:cNvPr id="38" name="object 38"/>
          <p:cNvSpPr/>
          <p:nvPr/>
        </p:nvSpPr>
        <p:spPr>
          <a:xfrm>
            <a:off x="10636757" y="4054602"/>
            <a:ext cx="771525" cy="771525"/>
          </a:xfrm>
          <a:custGeom>
            <a:avLst/>
            <a:gdLst/>
            <a:ahLst/>
            <a:cxnLst/>
            <a:rect l="l" t="t" r="r" b="b"/>
            <a:pathLst>
              <a:path w="771525" h="771525">
                <a:moveTo>
                  <a:pt x="771144" y="385572"/>
                </a:moveTo>
                <a:lnTo>
                  <a:pt x="768140" y="433943"/>
                </a:lnTo>
                <a:lnTo>
                  <a:pt x="759370" y="480520"/>
                </a:lnTo>
                <a:lnTo>
                  <a:pt x="745194" y="524942"/>
                </a:lnTo>
                <a:lnTo>
                  <a:pt x="725974" y="566846"/>
                </a:lnTo>
                <a:lnTo>
                  <a:pt x="702071" y="605872"/>
                </a:lnTo>
                <a:lnTo>
                  <a:pt x="673845" y="641659"/>
                </a:lnTo>
                <a:lnTo>
                  <a:pt x="641659" y="673845"/>
                </a:lnTo>
                <a:lnTo>
                  <a:pt x="605872" y="702071"/>
                </a:lnTo>
                <a:lnTo>
                  <a:pt x="566846" y="725974"/>
                </a:lnTo>
                <a:lnTo>
                  <a:pt x="524942" y="745194"/>
                </a:lnTo>
                <a:lnTo>
                  <a:pt x="480520" y="759370"/>
                </a:lnTo>
                <a:lnTo>
                  <a:pt x="433943" y="768140"/>
                </a:lnTo>
                <a:lnTo>
                  <a:pt x="385572" y="771144"/>
                </a:lnTo>
                <a:lnTo>
                  <a:pt x="337200" y="768140"/>
                </a:lnTo>
                <a:lnTo>
                  <a:pt x="290623" y="759370"/>
                </a:lnTo>
                <a:lnTo>
                  <a:pt x="246201" y="745194"/>
                </a:lnTo>
                <a:lnTo>
                  <a:pt x="204297" y="725974"/>
                </a:lnTo>
                <a:lnTo>
                  <a:pt x="165271" y="702071"/>
                </a:lnTo>
                <a:lnTo>
                  <a:pt x="129484" y="673845"/>
                </a:lnTo>
                <a:lnTo>
                  <a:pt x="97298" y="641659"/>
                </a:lnTo>
                <a:lnTo>
                  <a:pt x="69072" y="605872"/>
                </a:lnTo>
                <a:lnTo>
                  <a:pt x="45169" y="566846"/>
                </a:lnTo>
                <a:lnTo>
                  <a:pt x="25949" y="524942"/>
                </a:lnTo>
                <a:lnTo>
                  <a:pt x="11773" y="480520"/>
                </a:lnTo>
                <a:lnTo>
                  <a:pt x="3003" y="433943"/>
                </a:lnTo>
                <a:lnTo>
                  <a:pt x="0" y="385572"/>
                </a:lnTo>
                <a:lnTo>
                  <a:pt x="3003" y="337200"/>
                </a:lnTo>
                <a:lnTo>
                  <a:pt x="11773" y="290623"/>
                </a:lnTo>
                <a:lnTo>
                  <a:pt x="25949" y="246201"/>
                </a:lnTo>
                <a:lnTo>
                  <a:pt x="45169" y="204297"/>
                </a:lnTo>
                <a:lnTo>
                  <a:pt x="69072" y="165271"/>
                </a:lnTo>
                <a:lnTo>
                  <a:pt x="97298" y="129484"/>
                </a:lnTo>
                <a:lnTo>
                  <a:pt x="129484" y="97298"/>
                </a:lnTo>
                <a:lnTo>
                  <a:pt x="165271" y="69072"/>
                </a:lnTo>
                <a:lnTo>
                  <a:pt x="204297" y="45169"/>
                </a:lnTo>
                <a:lnTo>
                  <a:pt x="246201" y="25949"/>
                </a:lnTo>
                <a:lnTo>
                  <a:pt x="290623" y="11773"/>
                </a:lnTo>
                <a:lnTo>
                  <a:pt x="337200" y="3003"/>
                </a:lnTo>
                <a:lnTo>
                  <a:pt x="385572" y="0"/>
                </a:lnTo>
                <a:lnTo>
                  <a:pt x="433943" y="3003"/>
                </a:lnTo>
                <a:lnTo>
                  <a:pt x="480520" y="11773"/>
                </a:lnTo>
                <a:lnTo>
                  <a:pt x="524942" y="25949"/>
                </a:lnTo>
                <a:lnTo>
                  <a:pt x="566846" y="45169"/>
                </a:lnTo>
                <a:lnTo>
                  <a:pt x="605872" y="69072"/>
                </a:lnTo>
                <a:lnTo>
                  <a:pt x="641659" y="97298"/>
                </a:lnTo>
                <a:lnTo>
                  <a:pt x="673845" y="129484"/>
                </a:lnTo>
                <a:lnTo>
                  <a:pt x="702071" y="165271"/>
                </a:lnTo>
                <a:lnTo>
                  <a:pt x="725974" y="204297"/>
                </a:lnTo>
                <a:lnTo>
                  <a:pt x="745194" y="246201"/>
                </a:lnTo>
                <a:lnTo>
                  <a:pt x="759370" y="290623"/>
                </a:lnTo>
                <a:lnTo>
                  <a:pt x="768140" y="337200"/>
                </a:lnTo>
                <a:lnTo>
                  <a:pt x="771144" y="385572"/>
                </a:lnTo>
                <a:close/>
              </a:path>
            </a:pathLst>
          </a:custGeom>
          <a:ln w="25908">
            <a:solidFill>
              <a:srgbClr val="1D9ED2"/>
            </a:solidFill>
          </a:ln>
        </p:spPr>
        <p:txBody>
          <a:bodyPr wrap="square" lIns="0" tIns="0" rIns="0" bIns="0" rtlCol="0"/>
          <a:lstStyle/>
          <a:p>
            <a:endParaRPr/>
          </a:p>
        </p:txBody>
      </p:sp>
      <p:sp>
        <p:nvSpPr>
          <p:cNvPr id="39" name="object 39"/>
          <p:cNvSpPr/>
          <p:nvPr/>
        </p:nvSpPr>
        <p:spPr>
          <a:xfrm>
            <a:off x="9956292" y="5289803"/>
            <a:ext cx="2151126" cy="313181"/>
          </a:xfrm>
          <a:prstGeom prst="rect">
            <a:avLst/>
          </a:prstGeom>
          <a:blipFill>
            <a:blip r:embed="rId5" cstate="print"/>
            <a:stretch>
              <a:fillRect/>
            </a:stretch>
          </a:blipFill>
        </p:spPr>
        <p:txBody>
          <a:bodyPr wrap="square" lIns="0" tIns="0" rIns="0" bIns="0" rtlCol="0"/>
          <a:lstStyle/>
          <a:p>
            <a:endParaRPr/>
          </a:p>
        </p:txBody>
      </p:sp>
      <p:sp>
        <p:nvSpPr>
          <p:cNvPr id="40" name="object 40"/>
          <p:cNvSpPr txBox="1"/>
          <p:nvPr/>
        </p:nvSpPr>
        <p:spPr>
          <a:xfrm>
            <a:off x="10487914" y="5338698"/>
            <a:ext cx="1092200" cy="456565"/>
          </a:xfrm>
          <a:prstGeom prst="rect">
            <a:avLst/>
          </a:prstGeom>
        </p:spPr>
        <p:txBody>
          <a:bodyPr vert="horz" wrap="square" lIns="0" tIns="0" rIns="0" bIns="0" rtlCol="0">
            <a:spAutoFit/>
          </a:bodyPr>
          <a:lstStyle/>
          <a:p>
            <a:pPr marL="1270" algn="ctr">
              <a:lnSpc>
                <a:spcPct val="100000"/>
              </a:lnSpc>
            </a:pPr>
            <a:r>
              <a:rPr sz="1600" spc="-5" dirty="0">
                <a:solidFill>
                  <a:srgbClr val="1D9ED2"/>
                </a:solidFill>
                <a:latin typeface="Impact"/>
                <a:cs typeface="Impact"/>
              </a:rPr>
              <a:t>2009</a:t>
            </a:r>
            <a:endParaRPr sz="1600">
              <a:latin typeface="Impact"/>
              <a:cs typeface="Impact"/>
            </a:endParaRPr>
          </a:p>
          <a:p>
            <a:pPr algn="ctr">
              <a:lnSpc>
                <a:spcPct val="100000"/>
              </a:lnSpc>
              <a:spcBef>
                <a:spcPts val="130"/>
              </a:spcBef>
            </a:pPr>
            <a:r>
              <a:rPr sz="1200" dirty="0">
                <a:latin typeface="微软雅黑"/>
                <a:cs typeface="微软雅黑"/>
              </a:rPr>
              <a:t>比特币正式诞生</a:t>
            </a:r>
            <a:endParaRPr sz="1200">
              <a:latin typeface="微软雅黑"/>
              <a:cs typeface="微软雅黑"/>
            </a:endParaRPr>
          </a:p>
        </p:txBody>
      </p:sp>
      <p:sp>
        <p:nvSpPr>
          <p:cNvPr id="41" name="object 41"/>
          <p:cNvSpPr txBox="1"/>
          <p:nvPr/>
        </p:nvSpPr>
        <p:spPr>
          <a:xfrm>
            <a:off x="829767" y="1403263"/>
            <a:ext cx="10807065" cy="2131060"/>
          </a:xfrm>
          <a:prstGeom prst="rect">
            <a:avLst/>
          </a:prstGeom>
        </p:spPr>
        <p:txBody>
          <a:bodyPr vert="horz" wrap="square" lIns="0" tIns="0" rIns="0" bIns="0" rtlCol="0">
            <a:spAutoFit/>
          </a:bodyPr>
          <a:lstStyle/>
          <a:p>
            <a:pPr marL="299085" marR="5080" indent="-287020" algn="just">
              <a:lnSpc>
                <a:spcPct val="1501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dirty="0">
                <a:solidFill>
                  <a:srgbClr val="585858"/>
                </a:solidFill>
                <a:latin typeface="微软雅黑"/>
                <a:cs typeface="微软雅黑"/>
              </a:rPr>
              <a:t>数字货币是非实物货币，非实物货币是区分于实物货币的一个概念，是指不存在于现实世界、不以物理介质为载体的货币形式，非实物  </a:t>
            </a:r>
            <a:r>
              <a:rPr sz="1400" spc="-5" dirty="0">
                <a:solidFill>
                  <a:srgbClr val="585858"/>
                </a:solidFill>
                <a:latin typeface="微软雅黑"/>
                <a:cs typeface="微软雅黑"/>
              </a:rPr>
              <a:t>货币可分为电子货币、虚拟货币和数字货币。数字货币基于节点网络并采用了数字加密算法，具有去中心化、总量稳定和价格剧烈波动  </a:t>
            </a:r>
            <a:r>
              <a:rPr sz="1400" dirty="0">
                <a:solidFill>
                  <a:srgbClr val="585858"/>
                </a:solidFill>
                <a:latin typeface="微软雅黑"/>
                <a:cs typeface="微软雅黑"/>
              </a:rPr>
              <a:t>等特征。</a:t>
            </a:r>
            <a:endParaRPr sz="1400">
              <a:latin typeface="微软雅黑"/>
              <a:cs typeface="微软雅黑"/>
            </a:endParaRPr>
          </a:p>
          <a:p>
            <a:pPr marL="299085" marR="5080" indent="-287020">
              <a:lnSpc>
                <a:spcPct val="150000"/>
              </a:lnSpc>
            </a:pPr>
            <a:r>
              <a:rPr sz="1400" spc="540" dirty="0">
                <a:solidFill>
                  <a:srgbClr val="1D9ED2"/>
                </a:solidFill>
                <a:latin typeface="Arial Unicode MS"/>
                <a:cs typeface="Arial Unicode MS"/>
              </a:rPr>
              <a:t>◆ </a:t>
            </a:r>
            <a:r>
              <a:rPr sz="1400" dirty="0">
                <a:solidFill>
                  <a:srgbClr val="585858"/>
                </a:solidFill>
                <a:latin typeface="微软雅黑"/>
                <a:cs typeface="微软雅黑"/>
              </a:rPr>
              <a:t>全球对于数字货币的研究已有三十余年的时间，1982年，“数字货币之父”戴维·乔姆在美密会议上发表了一篇论文《用于不可追踪的  支付系统的盲签名》，</a:t>
            </a:r>
            <a:r>
              <a:rPr sz="1400" spc="-15" dirty="0">
                <a:solidFill>
                  <a:srgbClr val="585858"/>
                </a:solidFill>
                <a:latin typeface="微软雅黑"/>
                <a:cs typeface="微软雅黑"/>
              </a:rPr>
              <a:t>提</a:t>
            </a:r>
            <a:r>
              <a:rPr sz="1400" dirty="0">
                <a:solidFill>
                  <a:srgbClr val="585858"/>
                </a:solidFill>
                <a:latin typeface="微软雅黑"/>
                <a:cs typeface="微软雅黑"/>
              </a:rPr>
              <a:t>出利</a:t>
            </a:r>
            <a:r>
              <a:rPr sz="1400" spc="-15" dirty="0">
                <a:solidFill>
                  <a:srgbClr val="585858"/>
                </a:solidFill>
                <a:latin typeface="微软雅黑"/>
                <a:cs typeface="微软雅黑"/>
              </a:rPr>
              <a:t>用</a:t>
            </a:r>
            <a:r>
              <a:rPr sz="1400" dirty="0">
                <a:solidFill>
                  <a:srgbClr val="585858"/>
                </a:solidFill>
                <a:latin typeface="微软雅黑"/>
                <a:cs typeface="微软雅黑"/>
              </a:rPr>
              <a:t>盲签</a:t>
            </a:r>
            <a:r>
              <a:rPr sz="1400" spc="-15" dirty="0">
                <a:solidFill>
                  <a:srgbClr val="585858"/>
                </a:solidFill>
                <a:latin typeface="微软雅黑"/>
                <a:cs typeface="微软雅黑"/>
              </a:rPr>
              <a:t>名</a:t>
            </a:r>
            <a:r>
              <a:rPr sz="1400" dirty="0">
                <a:solidFill>
                  <a:srgbClr val="585858"/>
                </a:solidFill>
                <a:latin typeface="微软雅黑"/>
                <a:cs typeface="微软雅黑"/>
              </a:rPr>
              <a:t>构建</a:t>
            </a:r>
            <a:r>
              <a:rPr sz="1400" spc="-15" dirty="0">
                <a:solidFill>
                  <a:srgbClr val="585858"/>
                </a:solidFill>
                <a:latin typeface="微软雅黑"/>
                <a:cs typeface="微软雅黑"/>
              </a:rPr>
              <a:t>一</a:t>
            </a:r>
            <a:r>
              <a:rPr sz="1400" dirty="0">
                <a:solidFill>
                  <a:srgbClr val="585858"/>
                </a:solidFill>
                <a:latin typeface="微软雅黑"/>
                <a:cs typeface="微软雅黑"/>
              </a:rPr>
              <a:t>个具</a:t>
            </a:r>
            <a:r>
              <a:rPr sz="1400" spc="-15" dirty="0">
                <a:solidFill>
                  <a:srgbClr val="585858"/>
                </a:solidFill>
                <a:latin typeface="微软雅黑"/>
                <a:cs typeface="微软雅黑"/>
              </a:rPr>
              <a:t>备</a:t>
            </a:r>
            <a:r>
              <a:rPr sz="1400" dirty="0">
                <a:solidFill>
                  <a:srgbClr val="585858"/>
                </a:solidFill>
                <a:latin typeface="微软雅黑"/>
                <a:cs typeface="微软雅黑"/>
              </a:rPr>
              <a:t>匿名</a:t>
            </a:r>
            <a:r>
              <a:rPr sz="1400" spc="-15" dirty="0">
                <a:solidFill>
                  <a:srgbClr val="585858"/>
                </a:solidFill>
                <a:latin typeface="微软雅黑"/>
                <a:cs typeface="微软雅黑"/>
              </a:rPr>
              <a:t>性</a:t>
            </a:r>
            <a:r>
              <a:rPr sz="1400" dirty="0">
                <a:solidFill>
                  <a:srgbClr val="585858"/>
                </a:solidFill>
                <a:latin typeface="微软雅黑"/>
                <a:cs typeface="微软雅黑"/>
              </a:rPr>
              <a:t>和不</a:t>
            </a:r>
            <a:r>
              <a:rPr sz="1400" spc="-15" dirty="0">
                <a:solidFill>
                  <a:srgbClr val="585858"/>
                </a:solidFill>
                <a:latin typeface="微软雅黑"/>
                <a:cs typeface="微软雅黑"/>
              </a:rPr>
              <a:t>可</a:t>
            </a:r>
            <a:r>
              <a:rPr sz="1400" dirty="0">
                <a:solidFill>
                  <a:srgbClr val="585858"/>
                </a:solidFill>
                <a:latin typeface="微软雅黑"/>
                <a:cs typeface="微软雅黑"/>
              </a:rPr>
              <a:t>追踪</a:t>
            </a:r>
            <a:r>
              <a:rPr sz="1400" spc="-15" dirty="0">
                <a:solidFill>
                  <a:srgbClr val="585858"/>
                </a:solidFill>
                <a:latin typeface="微软雅黑"/>
                <a:cs typeface="微软雅黑"/>
              </a:rPr>
              <a:t>性</a:t>
            </a:r>
            <a:r>
              <a:rPr sz="1400" dirty="0">
                <a:solidFill>
                  <a:srgbClr val="585858"/>
                </a:solidFill>
                <a:latin typeface="微软雅黑"/>
                <a:cs typeface="微软雅黑"/>
              </a:rPr>
              <a:t>的电</a:t>
            </a:r>
            <a:r>
              <a:rPr sz="1400" spc="-15" dirty="0">
                <a:solidFill>
                  <a:srgbClr val="585858"/>
                </a:solidFill>
                <a:latin typeface="微软雅黑"/>
                <a:cs typeface="微软雅黑"/>
              </a:rPr>
              <a:t>子</a:t>
            </a:r>
            <a:r>
              <a:rPr sz="1400" dirty="0">
                <a:solidFill>
                  <a:srgbClr val="585858"/>
                </a:solidFill>
                <a:latin typeface="微软雅黑"/>
                <a:cs typeface="微软雅黑"/>
              </a:rPr>
              <a:t>现金</a:t>
            </a:r>
            <a:r>
              <a:rPr sz="1400" spc="-15" dirty="0">
                <a:solidFill>
                  <a:srgbClr val="585858"/>
                </a:solidFill>
                <a:latin typeface="微软雅黑"/>
                <a:cs typeface="微软雅黑"/>
              </a:rPr>
              <a:t>系</a:t>
            </a:r>
            <a:r>
              <a:rPr sz="1400" dirty="0">
                <a:solidFill>
                  <a:srgbClr val="585858"/>
                </a:solidFill>
                <a:latin typeface="微软雅黑"/>
                <a:cs typeface="微软雅黑"/>
              </a:rPr>
              <a:t>统，</a:t>
            </a:r>
            <a:r>
              <a:rPr sz="1400" spc="-15" dirty="0">
                <a:solidFill>
                  <a:srgbClr val="585858"/>
                </a:solidFill>
                <a:latin typeface="微软雅黑"/>
                <a:cs typeface="微软雅黑"/>
              </a:rPr>
              <a:t>这</a:t>
            </a:r>
            <a:r>
              <a:rPr sz="1400" dirty="0">
                <a:solidFill>
                  <a:srgbClr val="585858"/>
                </a:solidFill>
                <a:latin typeface="微软雅黑"/>
                <a:cs typeface="微软雅黑"/>
              </a:rPr>
              <a:t>是最</a:t>
            </a:r>
            <a:r>
              <a:rPr sz="1400" spc="-15" dirty="0">
                <a:solidFill>
                  <a:srgbClr val="585858"/>
                </a:solidFill>
                <a:latin typeface="微软雅黑"/>
                <a:cs typeface="微软雅黑"/>
              </a:rPr>
              <a:t>早</a:t>
            </a:r>
            <a:r>
              <a:rPr sz="1400" dirty="0">
                <a:solidFill>
                  <a:srgbClr val="585858"/>
                </a:solidFill>
                <a:latin typeface="微软雅黑"/>
                <a:cs typeface="微软雅黑"/>
              </a:rPr>
              <a:t>的数</a:t>
            </a:r>
            <a:r>
              <a:rPr sz="1400" spc="-15" dirty="0">
                <a:solidFill>
                  <a:srgbClr val="585858"/>
                </a:solidFill>
                <a:latin typeface="微软雅黑"/>
                <a:cs typeface="微软雅黑"/>
              </a:rPr>
              <a:t>字</a:t>
            </a:r>
            <a:r>
              <a:rPr sz="1400" dirty="0">
                <a:solidFill>
                  <a:srgbClr val="585858"/>
                </a:solidFill>
                <a:latin typeface="微软雅黑"/>
                <a:cs typeface="微软雅黑"/>
              </a:rPr>
              <a:t>货币</a:t>
            </a:r>
            <a:r>
              <a:rPr sz="1400" spc="-15" dirty="0">
                <a:solidFill>
                  <a:srgbClr val="585858"/>
                </a:solidFill>
                <a:latin typeface="微软雅黑"/>
                <a:cs typeface="微软雅黑"/>
              </a:rPr>
              <a:t>理</a:t>
            </a:r>
            <a:r>
              <a:rPr sz="1400" dirty="0">
                <a:solidFill>
                  <a:srgbClr val="585858"/>
                </a:solidFill>
                <a:latin typeface="微软雅黑"/>
                <a:cs typeface="微软雅黑"/>
              </a:rPr>
              <a:t>论。</a:t>
            </a:r>
            <a:r>
              <a:rPr sz="1400" spc="-15" dirty="0">
                <a:solidFill>
                  <a:srgbClr val="585858"/>
                </a:solidFill>
                <a:latin typeface="微软雅黑"/>
                <a:cs typeface="微软雅黑"/>
              </a:rPr>
              <a:t>真</a:t>
            </a:r>
            <a:r>
              <a:rPr sz="1400" dirty="0">
                <a:solidFill>
                  <a:srgbClr val="585858"/>
                </a:solidFill>
                <a:latin typeface="微软雅黑"/>
                <a:cs typeface="微软雅黑"/>
              </a:rPr>
              <a:t>正的</a:t>
            </a:r>
            <a:r>
              <a:rPr sz="1400" spc="-15" dirty="0">
                <a:solidFill>
                  <a:srgbClr val="585858"/>
                </a:solidFill>
                <a:latin typeface="微软雅黑"/>
                <a:cs typeface="微软雅黑"/>
              </a:rPr>
              <a:t>数</a:t>
            </a:r>
            <a:r>
              <a:rPr sz="1400" dirty="0">
                <a:solidFill>
                  <a:srgbClr val="585858"/>
                </a:solidFill>
                <a:latin typeface="微软雅黑"/>
                <a:cs typeface="微软雅黑"/>
              </a:rPr>
              <a:t>字货币  概念盛行是2008年出现的比特币。</a:t>
            </a:r>
            <a:endParaRPr sz="1400">
              <a:latin typeface="微软雅黑"/>
              <a:cs typeface="微软雅黑"/>
            </a:endParaRPr>
          </a:p>
          <a:p>
            <a:pPr marR="246379" algn="ctr">
              <a:lnSpc>
                <a:spcPts val="1555"/>
              </a:lnSpc>
            </a:pPr>
            <a:r>
              <a:rPr sz="1400" dirty="0">
                <a:solidFill>
                  <a:srgbClr val="585858"/>
                </a:solidFill>
                <a:latin typeface="微软雅黑"/>
                <a:cs typeface="微软雅黑"/>
              </a:rPr>
              <a:t>亿欧智库：数字货币研究历程</a:t>
            </a:r>
            <a:endParaRPr sz="1400">
              <a:latin typeface="微软雅黑"/>
              <a:cs typeface="微软雅黑"/>
            </a:endParaRPr>
          </a:p>
        </p:txBody>
      </p:sp>
      <p:sp>
        <p:nvSpPr>
          <p:cNvPr id="42" name="object 42"/>
          <p:cNvSpPr/>
          <p:nvPr/>
        </p:nvSpPr>
        <p:spPr>
          <a:xfrm>
            <a:off x="10757916" y="4174235"/>
            <a:ext cx="527685" cy="525780"/>
          </a:xfrm>
          <a:custGeom>
            <a:avLst/>
            <a:gdLst/>
            <a:ahLst/>
            <a:cxnLst/>
            <a:rect l="l" t="t" r="r" b="b"/>
            <a:pathLst>
              <a:path w="527684" h="525779">
                <a:moveTo>
                  <a:pt x="264032" y="0"/>
                </a:moveTo>
                <a:lnTo>
                  <a:pt x="216646" y="4253"/>
                </a:lnTo>
                <a:lnTo>
                  <a:pt x="172016" y="16513"/>
                </a:lnTo>
                <a:lnTo>
                  <a:pt x="130894" y="36025"/>
                </a:lnTo>
                <a:lnTo>
                  <a:pt x="94034" y="62038"/>
                </a:lnTo>
                <a:lnTo>
                  <a:pt x="62189" y="93799"/>
                </a:lnTo>
                <a:lnTo>
                  <a:pt x="36110" y="130556"/>
                </a:lnTo>
                <a:lnTo>
                  <a:pt x="16550" y="171555"/>
                </a:lnTo>
                <a:lnTo>
                  <a:pt x="4263" y="216044"/>
                </a:lnTo>
                <a:lnTo>
                  <a:pt x="0" y="263270"/>
                </a:lnTo>
                <a:lnTo>
                  <a:pt x="4263" y="310505"/>
                </a:lnTo>
                <a:lnTo>
                  <a:pt x="16550" y="354942"/>
                </a:lnTo>
                <a:lnTo>
                  <a:pt x="36110" y="395844"/>
                </a:lnTo>
                <a:lnTo>
                  <a:pt x="62189" y="432476"/>
                </a:lnTo>
                <a:lnTo>
                  <a:pt x="94034" y="464100"/>
                </a:lnTo>
                <a:lnTo>
                  <a:pt x="130894" y="489980"/>
                </a:lnTo>
                <a:lnTo>
                  <a:pt x="172016" y="509377"/>
                </a:lnTo>
                <a:lnTo>
                  <a:pt x="216646" y="521556"/>
                </a:lnTo>
                <a:lnTo>
                  <a:pt x="264032" y="525780"/>
                </a:lnTo>
                <a:lnTo>
                  <a:pt x="311426" y="521527"/>
                </a:lnTo>
                <a:lnTo>
                  <a:pt x="356005" y="509275"/>
                </a:lnTo>
                <a:lnTo>
                  <a:pt x="397030" y="489782"/>
                </a:lnTo>
                <a:lnTo>
                  <a:pt x="427305" y="468375"/>
                </a:lnTo>
                <a:lnTo>
                  <a:pt x="264032" y="468375"/>
                </a:lnTo>
                <a:lnTo>
                  <a:pt x="216644" y="462946"/>
                </a:lnTo>
                <a:lnTo>
                  <a:pt x="173163" y="447485"/>
                </a:lnTo>
                <a:lnTo>
                  <a:pt x="134824" y="423239"/>
                </a:lnTo>
                <a:lnTo>
                  <a:pt x="102857" y="391450"/>
                </a:lnTo>
                <a:lnTo>
                  <a:pt x="78498" y="353363"/>
                </a:lnTo>
                <a:lnTo>
                  <a:pt x="62978" y="310222"/>
                </a:lnTo>
                <a:lnTo>
                  <a:pt x="57530" y="263270"/>
                </a:lnTo>
                <a:lnTo>
                  <a:pt x="62978" y="216037"/>
                </a:lnTo>
                <a:lnTo>
                  <a:pt x="78498" y="172694"/>
                </a:lnTo>
                <a:lnTo>
                  <a:pt x="102857" y="134471"/>
                </a:lnTo>
                <a:lnTo>
                  <a:pt x="134824" y="102600"/>
                </a:lnTo>
                <a:lnTo>
                  <a:pt x="173163" y="78311"/>
                </a:lnTo>
                <a:lnTo>
                  <a:pt x="216644" y="62836"/>
                </a:lnTo>
                <a:lnTo>
                  <a:pt x="264032" y="57403"/>
                </a:lnTo>
                <a:lnTo>
                  <a:pt x="427220" y="57403"/>
                </a:lnTo>
                <a:lnTo>
                  <a:pt x="397030" y="36025"/>
                </a:lnTo>
                <a:lnTo>
                  <a:pt x="356005" y="16513"/>
                </a:lnTo>
                <a:lnTo>
                  <a:pt x="311426" y="4253"/>
                </a:lnTo>
                <a:lnTo>
                  <a:pt x="264032" y="0"/>
                </a:lnTo>
                <a:close/>
              </a:path>
              <a:path w="527684" h="525779">
                <a:moveTo>
                  <a:pt x="427220" y="57403"/>
                </a:moveTo>
                <a:lnTo>
                  <a:pt x="264032" y="57403"/>
                </a:lnTo>
                <a:lnTo>
                  <a:pt x="311139" y="62836"/>
                </a:lnTo>
                <a:lnTo>
                  <a:pt x="354417" y="78311"/>
                </a:lnTo>
                <a:lnTo>
                  <a:pt x="392622" y="102600"/>
                </a:lnTo>
                <a:lnTo>
                  <a:pt x="424506" y="134471"/>
                </a:lnTo>
                <a:lnTo>
                  <a:pt x="448823" y="172694"/>
                </a:lnTo>
                <a:lnTo>
                  <a:pt x="464328" y="216044"/>
                </a:lnTo>
                <a:lnTo>
                  <a:pt x="469773" y="263270"/>
                </a:lnTo>
                <a:lnTo>
                  <a:pt x="464327" y="310222"/>
                </a:lnTo>
                <a:lnTo>
                  <a:pt x="448823" y="353363"/>
                </a:lnTo>
                <a:lnTo>
                  <a:pt x="424506" y="391450"/>
                </a:lnTo>
                <a:lnTo>
                  <a:pt x="392622" y="423239"/>
                </a:lnTo>
                <a:lnTo>
                  <a:pt x="354417" y="447485"/>
                </a:lnTo>
                <a:lnTo>
                  <a:pt x="311139" y="462946"/>
                </a:lnTo>
                <a:lnTo>
                  <a:pt x="264032" y="468375"/>
                </a:lnTo>
                <a:lnTo>
                  <a:pt x="427305" y="468375"/>
                </a:lnTo>
                <a:lnTo>
                  <a:pt x="465474" y="432110"/>
                </a:lnTo>
                <a:lnTo>
                  <a:pt x="491419" y="395449"/>
                </a:lnTo>
                <a:lnTo>
                  <a:pt x="510864" y="354583"/>
                </a:lnTo>
                <a:lnTo>
                  <a:pt x="523075" y="310222"/>
                </a:lnTo>
                <a:lnTo>
                  <a:pt x="527303" y="263270"/>
                </a:lnTo>
                <a:lnTo>
                  <a:pt x="523069" y="216037"/>
                </a:lnTo>
                <a:lnTo>
                  <a:pt x="510864" y="171555"/>
                </a:lnTo>
                <a:lnTo>
                  <a:pt x="491419" y="130555"/>
                </a:lnTo>
                <a:lnTo>
                  <a:pt x="465474" y="93799"/>
                </a:lnTo>
                <a:lnTo>
                  <a:pt x="433765" y="62038"/>
                </a:lnTo>
                <a:lnTo>
                  <a:pt x="427220" y="57403"/>
                </a:lnTo>
                <a:close/>
              </a:path>
              <a:path w="527684" h="525779">
                <a:moveTo>
                  <a:pt x="263270" y="196469"/>
                </a:moveTo>
                <a:lnTo>
                  <a:pt x="247034" y="199830"/>
                </a:lnTo>
                <a:lnTo>
                  <a:pt x="234346" y="208978"/>
                </a:lnTo>
                <a:lnTo>
                  <a:pt x="226087" y="222507"/>
                </a:lnTo>
                <a:lnTo>
                  <a:pt x="223138" y="239013"/>
                </a:lnTo>
                <a:lnTo>
                  <a:pt x="223138" y="384175"/>
                </a:lnTo>
                <a:lnTo>
                  <a:pt x="226087" y="400681"/>
                </a:lnTo>
                <a:lnTo>
                  <a:pt x="234346" y="414210"/>
                </a:lnTo>
                <a:lnTo>
                  <a:pt x="247034" y="423358"/>
                </a:lnTo>
                <a:lnTo>
                  <a:pt x="263270" y="426719"/>
                </a:lnTo>
                <a:lnTo>
                  <a:pt x="279572" y="423358"/>
                </a:lnTo>
                <a:lnTo>
                  <a:pt x="292528" y="414210"/>
                </a:lnTo>
                <a:lnTo>
                  <a:pt x="301079" y="400681"/>
                </a:lnTo>
                <a:lnTo>
                  <a:pt x="304164" y="384175"/>
                </a:lnTo>
                <a:lnTo>
                  <a:pt x="304164" y="239013"/>
                </a:lnTo>
                <a:lnTo>
                  <a:pt x="301079" y="222507"/>
                </a:lnTo>
                <a:lnTo>
                  <a:pt x="292528" y="208978"/>
                </a:lnTo>
                <a:lnTo>
                  <a:pt x="279572" y="199830"/>
                </a:lnTo>
                <a:lnTo>
                  <a:pt x="263270" y="196469"/>
                </a:lnTo>
                <a:close/>
              </a:path>
              <a:path w="527684" h="525779">
                <a:moveTo>
                  <a:pt x="263651" y="86106"/>
                </a:moveTo>
                <a:lnTo>
                  <a:pt x="246532" y="89558"/>
                </a:lnTo>
                <a:lnTo>
                  <a:pt x="232521" y="98964"/>
                </a:lnTo>
                <a:lnTo>
                  <a:pt x="223057" y="112895"/>
                </a:lnTo>
                <a:lnTo>
                  <a:pt x="219582" y="129920"/>
                </a:lnTo>
                <a:lnTo>
                  <a:pt x="223057" y="147020"/>
                </a:lnTo>
                <a:lnTo>
                  <a:pt x="232521" y="160988"/>
                </a:lnTo>
                <a:lnTo>
                  <a:pt x="246532" y="170408"/>
                </a:lnTo>
                <a:lnTo>
                  <a:pt x="263651" y="173862"/>
                </a:lnTo>
                <a:lnTo>
                  <a:pt x="280771" y="170408"/>
                </a:lnTo>
                <a:lnTo>
                  <a:pt x="294782" y="160988"/>
                </a:lnTo>
                <a:lnTo>
                  <a:pt x="304246" y="147020"/>
                </a:lnTo>
                <a:lnTo>
                  <a:pt x="307720" y="129920"/>
                </a:lnTo>
                <a:lnTo>
                  <a:pt x="304246" y="112895"/>
                </a:lnTo>
                <a:lnTo>
                  <a:pt x="294782" y="98964"/>
                </a:lnTo>
                <a:lnTo>
                  <a:pt x="280771" y="89558"/>
                </a:lnTo>
                <a:lnTo>
                  <a:pt x="263651" y="86106"/>
                </a:lnTo>
                <a:close/>
              </a:path>
            </a:pathLst>
          </a:custGeom>
          <a:solidFill>
            <a:srgbClr val="1D9ED2"/>
          </a:solidFill>
        </p:spPr>
        <p:txBody>
          <a:bodyPr wrap="square" lIns="0" tIns="0" rIns="0" bIns="0" rtlCol="0"/>
          <a:lstStyle/>
          <a:p>
            <a:endParaRPr/>
          </a:p>
        </p:txBody>
      </p:sp>
      <p:sp>
        <p:nvSpPr>
          <p:cNvPr id="43" name="object 43"/>
          <p:cNvSpPr/>
          <p:nvPr/>
        </p:nvSpPr>
        <p:spPr>
          <a:xfrm>
            <a:off x="8870950" y="5373370"/>
            <a:ext cx="526415" cy="524510"/>
          </a:xfrm>
          <a:custGeom>
            <a:avLst/>
            <a:gdLst/>
            <a:ahLst/>
            <a:cxnLst/>
            <a:rect l="l" t="t" r="r" b="b"/>
            <a:pathLst>
              <a:path w="526415" h="524510">
                <a:moveTo>
                  <a:pt x="278383" y="523239"/>
                </a:moveTo>
                <a:lnTo>
                  <a:pt x="270764" y="523239"/>
                </a:lnTo>
                <a:lnTo>
                  <a:pt x="271272" y="524509"/>
                </a:lnTo>
                <a:lnTo>
                  <a:pt x="278002" y="524509"/>
                </a:lnTo>
                <a:lnTo>
                  <a:pt x="278383" y="523239"/>
                </a:lnTo>
                <a:close/>
              </a:path>
              <a:path w="526415" h="524510">
                <a:moveTo>
                  <a:pt x="309066" y="494029"/>
                </a:moveTo>
                <a:lnTo>
                  <a:pt x="225932" y="494029"/>
                </a:lnTo>
                <a:lnTo>
                  <a:pt x="236940" y="496569"/>
                </a:lnTo>
                <a:lnTo>
                  <a:pt x="247792" y="501649"/>
                </a:lnTo>
                <a:lnTo>
                  <a:pt x="258669" y="510539"/>
                </a:lnTo>
                <a:lnTo>
                  <a:pt x="269748" y="523239"/>
                </a:lnTo>
                <a:lnTo>
                  <a:pt x="279273" y="523239"/>
                </a:lnTo>
                <a:lnTo>
                  <a:pt x="279526" y="521969"/>
                </a:lnTo>
                <a:lnTo>
                  <a:pt x="290685" y="507999"/>
                </a:lnTo>
                <a:lnTo>
                  <a:pt x="302021" y="497839"/>
                </a:lnTo>
                <a:lnTo>
                  <a:pt x="309066" y="494029"/>
                </a:lnTo>
                <a:close/>
              </a:path>
              <a:path w="526415" h="524510">
                <a:moveTo>
                  <a:pt x="388090" y="463549"/>
                </a:moveTo>
                <a:lnTo>
                  <a:pt x="127126" y="463549"/>
                </a:lnTo>
                <a:lnTo>
                  <a:pt x="143662" y="466089"/>
                </a:lnTo>
                <a:lnTo>
                  <a:pt x="157019" y="473709"/>
                </a:lnTo>
                <a:lnTo>
                  <a:pt x="167685" y="487679"/>
                </a:lnTo>
                <a:lnTo>
                  <a:pt x="176149" y="509269"/>
                </a:lnTo>
                <a:lnTo>
                  <a:pt x="176783" y="510539"/>
                </a:lnTo>
                <a:lnTo>
                  <a:pt x="178180" y="511809"/>
                </a:lnTo>
                <a:lnTo>
                  <a:pt x="179958" y="513079"/>
                </a:lnTo>
                <a:lnTo>
                  <a:pt x="184023" y="513079"/>
                </a:lnTo>
                <a:lnTo>
                  <a:pt x="185547" y="511809"/>
                </a:lnTo>
                <a:lnTo>
                  <a:pt x="196697" y="504189"/>
                </a:lnTo>
                <a:lnTo>
                  <a:pt x="207121" y="499109"/>
                </a:lnTo>
                <a:lnTo>
                  <a:pt x="216854" y="495299"/>
                </a:lnTo>
                <a:lnTo>
                  <a:pt x="225932" y="494029"/>
                </a:lnTo>
                <a:lnTo>
                  <a:pt x="309066" y="494029"/>
                </a:lnTo>
                <a:lnTo>
                  <a:pt x="313763" y="491489"/>
                </a:lnTo>
                <a:lnTo>
                  <a:pt x="326135" y="488949"/>
                </a:lnTo>
                <a:lnTo>
                  <a:pt x="376267" y="488949"/>
                </a:lnTo>
                <a:lnTo>
                  <a:pt x="380404" y="474979"/>
                </a:lnTo>
                <a:lnTo>
                  <a:pt x="388090" y="463549"/>
                </a:lnTo>
                <a:close/>
              </a:path>
              <a:path w="526415" h="524510">
                <a:moveTo>
                  <a:pt x="376267" y="488949"/>
                </a:moveTo>
                <a:lnTo>
                  <a:pt x="326135" y="488949"/>
                </a:lnTo>
                <a:lnTo>
                  <a:pt x="334722" y="490219"/>
                </a:lnTo>
                <a:lnTo>
                  <a:pt x="343963" y="492759"/>
                </a:lnTo>
                <a:lnTo>
                  <a:pt x="353943" y="496569"/>
                </a:lnTo>
                <a:lnTo>
                  <a:pt x="364744" y="501649"/>
                </a:lnTo>
                <a:lnTo>
                  <a:pt x="366522" y="502919"/>
                </a:lnTo>
                <a:lnTo>
                  <a:pt x="370204" y="502919"/>
                </a:lnTo>
                <a:lnTo>
                  <a:pt x="371982" y="501649"/>
                </a:lnTo>
                <a:lnTo>
                  <a:pt x="373252" y="500379"/>
                </a:lnTo>
                <a:lnTo>
                  <a:pt x="373633" y="497839"/>
                </a:lnTo>
                <a:lnTo>
                  <a:pt x="376267" y="488949"/>
                </a:lnTo>
                <a:close/>
              </a:path>
              <a:path w="526415" h="524510">
                <a:moveTo>
                  <a:pt x="114173" y="44449"/>
                </a:moveTo>
                <a:lnTo>
                  <a:pt x="112141" y="44449"/>
                </a:lnTo>
                <a:lnTo>
                  <a:pt x="110617" y="45719"/>
                </a:lnTo>
                <a:lnTo>
                  <a:pt x="108966" y="46989"/>
                </a:lnTo>
                <a:lnTo>
                  <a:pt x="107950" y="49529"/>
                </a:lnTo>
                <a:lnTo>
                  <a:pt x="107950" y="50799"/>
                </a:lnTo>
                <a:lnTo>
                  <a:pt x="104747" y="78739"/>
                </a:lnTo>
                <a:lnTo>
                  <a:pt x="94424" y="97789"/>
                </a:lnTo>
                <a:lnTo>
                  <a:pt x="75910" y="107949"/>
                </a:lnTo>
                <a:lnTo>
                  <a:pt x="48132" y="111759"/>
                </a:lnTo>
                <a:lnTo>
                  <a:pt x="44450" y="111759"/>
                </a:lnTo>
                <a:lnTo>
                  <a:pt x="43306" y="114299"/>
                </a:lnTo>
                <a:lnTo>
                  <a:pt x="42291" y="115569"/>
                </a:lnTo>
                <a:lnTo>
                  <a:pt x="41909" y="116839"/>
                </a:lnTo>
                <a:lnTo>
                  <a:pt x="42545" y="119379"/>
                </a:lnTo>
                <a:lnTo>
                  <a:pt x="47170" y="133349"/>
                </a:lnTo>
                <a:lnTo>
                  <a:pt x="49260" y="147319"/>
                </a:lnTo>
                <a:lnTo>
                  <a:pt x="32623" y="184149"/>
                </a:lnTo>
                <a:lnTo>
                  <a:pt x="7747" y="198119"/>
                </a:lnTo>
                <a:lnTo>
                  <a:pt x="5969" y="199389"/>
                </a:lnTo>
                <a:lnTo>
                  <a:pt x="4572" y="200659"/>
                </a:lnTo>
                <a:lnTo>
                  <a:pt x="4191" y="203199"/>
                </a:lnTo>
                <a:lnTo>
                  <a:pt x="3682" y="204469"/>
                </a:lnTo>
                <a:lnTo>
                  <a:pt x="4318" y="207009"/>
                </a:lnTo>
                <a:lnTo>
                  <a:pt x="5588" y="208279"/>
                </a:lnTo>
                <a:lnTo>
                  <a:pt x="15148" y="219709"/>
                </a:lnTo>
                <a:lnTo>
                  <a:pt x="21780" y="231139"/>
                </a:lnTo>
                <a:lnTo>
                  <a:pt x="25554" y="242569"/>
                </a:lnTo>
                <a:lnTo>
                  <a:pt x="26543" y="252729"/>
                </a:lnTo>
                <a:lnTo>
                  <a:pt x="24715" y="262889"/>
                </a:lnTo>
                <a:lnTo>
                  <a:pt x="20113" y="273049"/>
                </a:lnTo>
                <a:lnTo>
                  <a:pt x="12630" y="284479"/>
                </a:lnTo>
                <a:lnTo>
                  <a:pt x="2158" y="295909"/>
                </a:lnTo>
                <a:lnTo>
                  <a:pt x="634" y="297179"/>
                </a:lnTo>
                <a:lnTo>
                  <a:pt x="0" y="298449"/>
                </a:lnTo>
                <a:lnTo>
                  <a:pt x="253" y="300989"/>
                </a:lnTo>
                <a:lnTo>
                  <a:pt x="634" y="303529"/>
                </a:lnTo>
                <a:lnTo>
                  <a:pt x="1904" y="304799"/>
                </a:lnTo>
                <a:lnTo>
                  <a:pt x="3555" y="304799"/>
                </a:lnTo>
                <a:lnTo>
                  <a:pt x="16920" y="313689"/>
                </a:lnTo>
                <a:lnTo>
                  <a:pt x="27225" y="321309"/>
                </a:lnTo>
                <a:lnTo>
                  <a:pt x="34649" y="330199"/>
                </a:lnTo>
                <a:lnTo>
                  <a:pt x="39370" y="339089"/>
                </a:lnTo>
                <a:lnTo>
                  <a:pt x="41455" y="349249"/>
                </a:lnTo>
                <a:lnTo>
                  <a:pt x="41005" y="360679"/>
                </a:lnTo>
                <a:lnTo>
                  <a:pt x="37959" y="373379"/>
                </a:lnTo>
                <a:lnTo>
                  <a:pt x="32257" y="387349"/>
                </a:lnTo>
                <a:lnTo>
                  <a:pt x="31496" y="389889"/>
                </a:lnTo>
                <a:lnTo>
                  <a:pt x="31496" y="391159"/>
                </a:lnTo>
                <a:lnTo>
                  <a:pt x="32511" y="393699"/>
                </a:lnTo>
                <a:lnTo>
                  <a:pt x="33527" y="394969"/>
                </a:lnTo>
                <a:lnTo>
                  <a:pt x="35178" y="396239"/>
                </a:lnTo>
                <a:lnTo>
                  <a:pt x="37210" y="396239"/>
                </a:lnTo>
                <a:lnTo>
                  <a:pt x="52363" y="398779"/>
                </a:lnTo>
                <a:lnTo>
                  <a:pt x="87758" y="422909"/>
                </a:lnTo>
                <a:lnTo>
                  <a:pt x="92779" y="445769"/>
                </a:lnTo>
                <a:lnTo>
                  <a:pt x="92455" y="461009"/>
                </a:lnTo>
                <a:lnTo>
                  <a:pt x="92328" y="463549"/>
                </a:lnTo>
                <a:lnTo>
                  <a:pt x="93091" y="464819"/>
                </a:lnTo>
                <a:lnTo>
                  <a:pt x="96139" y="467359"/>
                </a:lnTo>
                <a:lnTo>
                  <a:pt x="100075" y="467359"/>
                </a:lnTo>
                <a:lnTo>
                  <a:pt x="107535" y="464819"/>
                </a:lnTo>
                <a:lnTo>
                  <a:pt x="114506" y="463549"/>
                </a:lnTo>
                <a:lnTo>
                  <a:pt x="388090" y="463549"/>
                </a:lnTo>
                <a:lnTo>
                  <a:pt x="390651" y="459739"/>
                </a:lnTo>
                <a:lnTo>
                  <a:pt x="404995" y="450849"/>
                </a:lnTo>
                <a:lnTo>
                  <a:pt x="424052" y="447039"/>
                </a:lnTo>
                <a:lnTo>
                  <a:pt x="263144" y="447039"/>
                </a:lnTo>
                <a:lnTo>
                  <a:pt x="251579" y="445769"/>
                </a:lnTo>
                <a:lnTo>
                  <a:pt x="241776" y="439419"/>
                </a:lnTo>
                <a:lnTo>
                  <a:pt x="234497" y="430529"/>
                </a:lnTo>
                <a:lnTo>
                  <a:pt x="230504" y="420369"/>
                </a:lnTo>
                <a:lnTo>
                  <a:pt x="213359" y="420369"/>
                </a:lnTo>
                <a:lnTo>
                  <a:pt x="206882" y="414019"/>
                </a:lnTo>
                <a:lnTo>
                  <a:pt x="206882" y="400049"/>
                </a:lnTo>
                <a:lnTo>
                  <a:pt x="210184" y="394969"/>
                </a:lnTo>
                <a:lnTo>
                  <a:pt x="215138" y="392429"/>
                </a:lnTo>
                <a:lnTo>
                  <a:pt x="210184" y="389889"/>
                </a:lnTo>
                <a:lnTo>
                  <a:pt x="206882" y="384809"/>
                </a:lnTo>
                <a:lnTo>
                  <a:pt x="206882" y="372109"/>
                </a:lnTo>
                <a:lnTo>
                  <a:pt x="211200" y="367029"/>
                </a:lnTo>
                <a:lnTo>
                  <a:pt x="217297" y="365759"/>
                </a:lnTo>
                <a:lnTo>
                  <a:pt x="210820" y="363219"/>
                </a:lnTo>
                <a:lnTo>
                  <a:pt x="205867" y="358139"/>
                </a:lnTo>
                <a:lnTo>
                  <a:pt x="205613" y="351789"/>
                </a:lnTo>
                <a:lnTo>
                  <a:pt x="202701" y="331469"/>
                </a:lnTo>
                <a:lnTo>
                  <a:pt x="196135" y="313689"/>
                </a:lnTo>
                <a:lnTo>
                  <a:pt x="187164" y="298449"/>
                </a:lnTo>
                <a:lnTo>
                  <a:pt x="177038" y="283209"/>
                </a:lnTo>
                <a:lnTo>
                  <a:pt x="165000" y="265429"/>
                </a:lnTo>
                <a:lnTo>
                  <a:pt x="154368" y="245109"/>
                </a:lnTo>
                <a:lnTo>
                  <a:pt x="146784" y="220979"/>
                </a:lnTo>
                <a:lnTo>
                  <a:pt x="143891" y="191769"/>
                </a:lnTo>
                <a:lnTo>
                  <a:pt x="153273" y="147319"/>
                </a:lnTo>
                <a:lnTo>
                  <a:pt x="178847" y="111759"/>
                </a:lnTo>
                <a:lnTo>
                  <a:pt x="216757" y="87629"/>
                </a:lnTo>
                <a:lnTo>
                  <a:pt x="263144" y="78739"/>
                </a:lnTo>
                <a:lnTo>
                  <a:pt x="409978" y="78739"/>
                </a:lnTo>
                <a:lnTo>
                  <a:pt x="407701" y="77469"/>
                </a:lnTo>
                <a:lnTo>
                  <a:pt x="397335" y="60959"/>
                </a:lnTo>
                <a:lnTo>
                  <a:pt x="395440" y="52069"/>
                </a:lnTo>
                <a:lnTo>
                  <a:pt x="147320" y="52069"/>
                </a:lnTo>
                <a:lnTo>
                  <a:pt x="140329" y="50799"/>
                </a:lnTo>
                <a:lnTo>
                  <a:pt x="132826" y="49529"/>
                </a:lnTo>
                <a:lnTo>
                  <a:pt x="124727" y="48259"/>
                </a:lnTo>
                <a:lnTo>
                  <a:pt x="115950" y="45719"/>
                </a:lnTo>
                <a:lnTo>
                  <a:pt x="114173" y="44449"/>
                </a:lnTo>
                <a:close/>
              </a:path>
              <a:path w="526415" h="524510">
                <a:moveTo>
                  <a:pt x="409978" y="78739"/>
                </a:moveTo>
                <a:lnTo>
                  <a:pt x="263144" y="78739"/>
                </a:lnTo>
                <a:lnTo>
                  <a:pt x="309530" y="87629"/>
                </a:lnTo>
                <a:lnTo>
                  <a:pt x="347440" y="111759"/>
                </a:lnTo>
                <a:lnTo>
                  <a:pt x="373014" y="147319"/>
                </a:lnTo>
                <a:lnTo>
                  <a:pt x="382397" y="191769"/>
                </a:lnTo>
                <a:lnTo>
                  <a:pt x="379521" y="220979"/>
                </a:lnTo>
                <a:lnTo>
                  <a:pt x="371967" y="245109"/>
                </a:lnTo>
                <a:lnTo>
                  <a:pt x="361340" y="265429"/>
                </a:lnTo>
                <a:lnTo>
                  <a:pt x="349250" y="283209"/>
                </a:lnTo>
                <a:lnTo>
                  <a:pt x="339179" y="298449"/>
                </a:lnTo>
                <a:lnTo>
                  <a:pt x="330215" y="314959"/>
                </a:lnTo>
                <a:lnTo>
                  <a:pt x="323657" y="331469"/>
                </a:lnTo>
                <a:lnTo>
                  <a:pt x="320801" y="351789"/>
                </a:lnTo>
                <a:lnTo>
                  <a:pt x="320548" y="358139"/>
                </a:lnTo>
                <a:lnTo>
                  <a:pt x="315595" y="364489"/>
                </a:lnTo>
                <a:lnTo>
                  <a:pt x="309118" y="365759"/>
                </a:lnTo>
                <a:lnTo>
                  <a:pt x="315086" y="367029"/>
                </a:lnTo>
                <a:lnTo>
                  <a:pt x="319531" y="372109"/>
                </a:lnTo>
                <a:lnTo>
                  <a:pt x="319531" y="384809"/>
                </a:lnTo>
                <a:lnTo>
                  <a:pt x="316102" y="389889"/>
                </a:lnTo>
                <a:lnTo>
                  <a:pt x="311150" y="392429"/>
                </a:lnTo>
                <a:lnTo>
                  <a:pt x="316102" y="394969"/>
                </a:lnTo>
                <a:lnTo>
                  <a:pt x="319531" y="400049"/>
                </a:lnTo>
                <a:lnTo>
                  <a:pt x="319531" y="414019"/>
                </a:lnTo>
                <a:lnTo>
                  <a:pt x="312927" y="420369"/>
                </a:lnTo>
                <a:lnTo>
                  <a:pt x="295782" y="420369"/>
                </a:lnTo>
                <a:lnTo>
                  <a:pt x="291790" y="430529"/>
                </a:lnTo>
                <a:lnTo>
                  <a:pt x="284511" y="439419"/>
                </a:lnTo>
                <a:lnTo>
                  <a:pt x="274708" y="445769"/>
                </a:lnTo>
                <a:lnTo>
                  <a:pt x="263144" y="447039"/>
                </a:lnTo>
                <a:lnTo>
                  <a:pt x="430022" y="447039"/>
                </a:lnTo>
                <a:lnTo>
                  <a:pt x="436752" y="448309"/>
                </a:lnTo>
                <a:lnTo>
                  <a:pt x="443992" y="449579"/>
                </a:lnTo>
                <a:lnTo>
                  <a:pt x="448436" y="449579"/>
                </a:lnTo>
                <a:lnTo>
                  <a:pt x="450976" y="447039"/>
                </a:lnTo>
                <a:lnTo>
                  <a:pt x="450850" y="441959"/>
                </a:lnTo>
                <a:lnTo>
                  <a:pt x="449097" y="426719"/>
                </a:lnTo>
                <a:lnTo>
                  <a:pt x="449405" y="414019"/>
                </a:lnTo>
                <a:lnTo>
                  <a:pt x="472582" y="380999"/>
                </a:lnTo>
                <a:lnTo>
                  <a:pt x="499491" y="372109"/>
                </a:lnTo>
                <a:lnTo>
                  <a:pt x="501523" y="370839"/>
                </a:lnTo>
                <a:lnTo>
                  <a:pt x="503047" y="369569"/>
                </a:lnTo>
                <a:lnTo>
                  <a:pt x="504571" y="367029"/>
                </a:lnTo>
                <a:lnTo>
                  <a:pt x="504571" y="364489"/>
                </a:lnTo>
                <a:lnTo>
                  <a:pt x="503554" y="363219"/>
                </a:lnTo>
                <a:lnTo>
                  <a:pt x="492077" y="337819"/>
                </a:lnTo>
                <a:lnTo>
                  <a:pt x="491363" y="314959"/>
                </a:lnTo>
                <a:lnTo>
                  <a:pt x="501697" y="295909"/>
                </a:lnTo>
                <a:lnTo>
                  <a:pt x="523367" y="278129"/>
                </a:lnTo>
                <a:lnTo>
                  <a:pt x="524891" y="276859"/>
                </a:lnTo>
                <a:lnTo>
                  <a:pt x="525906" y="275589"/>
                </a:lnTo>
                <a:lnTo>
                  <a:pt x="526160" y="271779"/>
                </a:lnTo>
                <a:lnTo>
                  <a:pt x="525272" y="269239"/>
                </a:lnTo>
                <a:lnTo>
                  <a:pt x="523748" y="267969"/>
                </a:lnTo>
                <a:lnTo>
                  <a:pt x="503491" y="247649"/>
                </a:lnTo>
                <a:lnTo>
                  <a:pt x="494760" y="227329"/>
                </a:lnTo>
                <a:lnTo>
                  <a:pt x="497316" y="205739"/>
                </a:lnTo>
                <a:lnTo>
                  <a:pt x="510921" y="180339"/>
                </a:lnTo>
                <a:lnTo>
                  <a:pt x="511936" y="179069"/>
                </a:lnTo>
                <a:lnTo>
                  <a:pt x="512318" y="177799"/>
                </a:lnTo>
                <a:lnTo>
                  <a:pt x="493061" y="166369"/>
                </a:lnTo>
                <a:lnTo>
                  <a:pt x="481456" y="161289"/>
                </a:lnTo>
                <a:lnTo>
                  <a:pt x="472614" y="153669"/>
                </a:lnTo>
                <a:lnTo>
                  <a:pt x="466344" y="146049"/>
                </a:lnTo>
                <a:lnTo>
                  <a:pt x="462440" y="135889"/>
                </a:lnTo>
                <a:lnTo>
                  <a:pt x="460835" y="124459"/>
                </a:lnTo>
                <a:lnTo>
                  <a:pt x="461539" y="111759"/>
                </a:lnTo>
                <a:lnTo>
                  <a:pt x="464566" y="96519"/>
                </a:lnTo>
                <a:lnTo>
                  <a:pt x="465074" y="95249"/>
                </a:lnTo>
                <a:lnTo>
                  <a:pt x="464566" y="92709"/>
                </a:lnTo>
                <a:lnTo>
                  <a:pt x="462025" y="90169"/>
                </a:lnTo>
                <a:lnTo>
                  <a:pt x="445770" y="90169"/>
                </a:lnTo>
                <a:lnTo>
                  <a:pt x="423640" y="86359"/>
                </a:lnTo>
                <a:lnTo>
                  <a:pt x="409978" y="78739"/>
                </a:lnTo>
                <a:close/>
              </a:path>
              <a:path w="526415" h="524510">
                <a:moveTo>
                  <a:pt x="263144" y="107949"/>
                </a:moveTo>
                <a:lnTo>
                  <a:pt x="228272" y="114299"/>
                </a:lnTo>
                <a:lnTo>
                  <a:pt x="199723" y="132079"/>
                </a:lnTo>
                <a:lnTo>
                  <a:pt x="180437" y="158749"/>
                </a:lnTo>
                <a:lnTo>
                  <a:pt x="173354" y="191769"/>
                </a:lnTo>
                <a:lnTo>
                  <a:pt x="175615" y="214629"/>
                </a:lnTo>
                <a:lnTo>
                  <a:pt x="181721" y="233679"/>
                </a:lnTo>
                <a:lnTo>
                  <a:pt x="190660" y="250189"/>
                </a:lnTo>
                <a:lnTo>
                  <a:pt x="201422" y="266699"/>
                </a:lnTo>
                <a:lnTo>
                  <a:pt x="211125" y="280669"/>
                </a:lnTo>
                <a:lnTo>
                  <a:pt x="220567" y="297179"/>
                </a:lnTo>
                <a:lnTo>
                  <a:pt x="228532" y="316229"/>
                </a:lnTo>
                <a:lnTo>
                  <a:pt x="233806" y="336549"/>
                </a:lnTo>
                <a:lnTo>
                  <a:pt x="248920" y="336549"/>
                </a:lnTo>
                <a:lnTo>
                  <a:pt x="227202" y="213359"/>
                </a:lnTo>
                <a:lnTo>
                  <a:pt x="226059" y="205739"/>
                </a:lnTo>
                <a:lnTo>
                  <a:pt x="228219" y="198119"/>
                </a:lnTo>
                <a:lnTo>
                  <a:pt x="233425" y="191769"/>
                </a:lnTo>
                <a:lnTo>
                  <a:pt x="238378" y="186689"/>
                </a:lnTo>
                <a:lnTo>
                  <a:pt x="245109" y="182879"/>
                </a:lnTo>
                <a:lnTo>
                  <a:pt x="351031" y="182879"/>
                </a:lnTo>
                <a:lnTo>
                  <a:pt x="345868" y="158749"/>
                </a:lnTo>
                <a:lnTo>
                  <a:pt x="326612" y="132079"/>
                </a:lnTo>
                <a:lnTo>
                  <a:pt x="298069" y="114299"/>
                </a:lnTo>
                <a:lnTo>
                  <a:pt x="263144" y="107949"/>
                </a:lnTo>
                <a:close/>
              </a:path>
              <a:path w="526415" h="524510">
                <a:moveTo>
                  <a:pt x="351031" y="182879"/>
                </a:moveTo>
                <a:lnTo>
                  <a:pt x="281304" y="182879"/>
                </a:lnTo>
                <a:lnTo>
                  <a:pt x="288290" y="186689"/>
                </a:lnTo>
                <a:lnTo>
                  <a:pt x="293243" y="191769"/>
                </a:lnTo>
                <a:lnTo>
                  <a:pt x="298196" y="198119"/>
                </a:lnTo>
                <a:lnTo>
                  <a:pt x="300354" y="205739"/>
                </a:lnTo>
                <a:lnTo>
                  <a:pt x="299211" y="213359"/>
                </a:lnTo>
                <a:lnTo>
                  <a:pt x="277495" y="336549"/>
                </a:lnTo>
                <a:lnTo>
                  <a:pt x="292607" y="336549"/>
                </a:lnTo>
                <a:lnTo>
                  <a:pt x="297828" y="316229"/>
                </a:lnTo>
                <a:lnTo>
                  <a:pt x="305800" y="297179"/>
                </a:lnTo>
                <a:lnTo>
                  <a:pt x="315271" y="280669"/>
                </a:lnTo>
                <a:lnTo>
                  <a:pt x="324993" y="266699"/>
                </a:lnTo>
                <a:lnTo>
                  <a:pt x="335680" y="250189"/>
                </a:lnTo>
                <a:lnTo>
                  <a:pt x="344582" y="233679"/>
                </a:lnTo>
                <a:lnTo>
                  <a:pt x="350674" y="214629"/>
                </a:lnTo>
                <a:lnTo>
                  <a:pt x="352932" y="191769"/>
                </a:lnTo>
                <a:lnTo>
                  <a:pt x="351031" y="182879"/>
                </a:lnTo>
                <a:close/>
              </a:path>
              <a:path w="526415" h="524510">
                <a:moveTo>
                  <a:pt x="254000" y="200659"/>
                </a:moveTo>
                <a:lnTo>
                  <a:pt x="250444" y="200659"/>
                </a:lnTo>
                <a:lnTo>
                  <a:pt x="248411" y="201929"/>
                </a:lnTo>
                <a:lnTo>
                  <a:pt x="246252" y="204469"/>
                </a:lnTo>
                <a:lnTo>
                  <a:pt x="244475" y="207009"/>
                </a:lnTo>
                <a:lnTo>
                  <a:pt x="244855" y="210819"/>
                </a:lnTo>
                <a:lnTo>
                  <a:pt x="263144" y="313689"/>
                </a:lnTo>
                <a:lnTo>
                  <a:pt x="281431" y="210819"/>
                </a:lnTo>
                <a:lnTo>
                  <a:pt x="281940" y="207009"/>
                </a:lnTo>
                <a:lnTo>
                  <a:pt x="260476" y="207009"/>
                </a:lnTo>
                <a:lnTo>
                  <a:pt x="257936" y="205739"/>
                </a:lnTo>
                <a:lnTo>
                  <a:pt x="256285" y="203199"/>
                </a:lnTo>
                <a:lnTo>
                  <a:pt x="255524" y="201929"/>
                </a:lnTo>
                <a:lnTo>
                  <a:pt x="254000" y="200659"/>
                </a:lnTo>
                <a:close/>
              </a:path>
              <a:path w="526415" h="524510">
                <a:moveTo>
                  <a:pt x="276098" y="200659"/>
                </a:moveTo>
                <a:lnTo>
                  <a:pt x="272288" y="200659"/>
                </a:lnTo>
                <a:lnTo>
                  <a:pt x="270764" y="201929"/>
                </a:lnTo>
                <a:lnTo>
                  <a:pt x="270128" y="203199"/>
                </a:lnTo>
                <a:lnTo>
                  <a:pt x="268350" y="205739"/>
                </a:lnTo>
                <a:lnTo>
                  <a:pt x="265810" y="207009"/>
                </a:lnTo>
                <a:lnTo>
                  <a:pt x="281940" y="207009"/>
                </a:lnTo>
                <a:lnTo>
                  <a:pt x="280416" y="204469"/>
                </a:lnTo>
                <a:lnTo>
                  <a:pt x="279526" y="203199"/>
                </a:lnTo>
                <a:lnTo>
                  <a:pt x="278129" y="201929"/>
                </a:lnTo>
                <a:lnTo>
                  <a:pt x="276098" y="200659"/>
                </a:lnTo>
                <a:close/>
              </a:path>
              <a:path w="526415" h="524510">
                <a:moveTo>
                  <a:pt x="270382" y="182879"/>
                </a:moveTo>
                <a:lnTo>
                  <a:pt x="255904" y="182879"/>
                </a:lnTo>
                <a:lnTo>
                  <a:pt x="259715" y="184149"/>
                </a:lnTo>
                <a:lnTo>
                  <a:pt x="263144" y="186689"/>
                </a:lnTo>
                <a:lnTo>
                  <a:pt x="266573" y="184149"/>
                </a:lnTo>
                <a:lnTo>
                  <a:pt x="270382" y="182879"/>
                </a:lnTo>
                <a:close/>
              </a:path>
              <a:path w="526415" h="524510">
                <a:moveTo>
                  <a:pt x="460121" y="88899"/>
                </a:moveTo>
                <a:lnTo>
                  <a:pt x="458216" y="88899"/>
                </a:lnTo>
                <a:lnTo>
                  <a:pt x="453771" y="90169"/>
                </a:lnTo>
                <a:lnTo>
                  <a:pt x="462025" y="90169"/>
                </a:lnTo>
                <a:lnTo>
                  <a:pt x="460121" y="88899"/>
                </a:lnTo>
                <a:close/>
              </a:path>
              <a:path w="526415" h="524510">
                <a:moveTo>
                  <a:pt x="201295" y="5079"/>
                </a:moveTo>
                <a:lnTo>
                  <a:pt x="199390" y="6349"/>
                </a:lnTo>
                <a:lnTo>
                  <a:pt x="197484" y="6349"/>
                </a:lnTo>
                <a:lnTo>
                  <a:pt x="195960" y="7619"/>
                </a:lnTo>
                <a:lnTo>
                  <a:pt x="174926" y="41909"/>
                </a:lnTo>
                <a:lnTo>
                  <a:pt x="147320" y="52069"/>
                </a:lnTo>
                <a:lnTo>
                  <a:pt x="395440" y="52069"/>
                </a:lnTo>
                <a:lnTo>
                  <a:pt x="393004" y="40639"/>
                </a:lnTo>
                <a:lnTo>
                  <a:pt x="347345" y="40639"/>
                </a:lnTo>
                <a:lnTo>
                  <a:pt x="333982" y="38099"/>
                </a:lnTo>
                <a:lnTo>
                  <a:pt x="321881" y="31749"/>
                </a:lnTo>
                <a:lnTo>
                  <a:pt x="318165" y="27939"/>
                </a:lnTo>
                <a:lnTo>
                  <a:pt x="246888" y="27939"/>
                </a:lnTo>
                <a:lnTo>
                  <a:pt x="204724" y="7619"/>
                </a:lnTo>
                <a:lnTo>
                  <a:pt x="203200" y="6349"/>
                </a:lnTo>
                <a:lnTo>
                  <a:pt x="201295" y="5079"/>
                </a:lnTo>
                <a:close/>
              </a:path>
              <a:path w="526415" h="524510">
                <a:moveTo>
                  <a:pt x="388874" y="30479"/>
                </a:moveTo>
                <a:lnTo>
                  <a:pt x="383413" y="30479"/>
                </a:lnTo>
                <a:lnTo>
                  <a:pt x="373258" y="35559"/>
                </a:lnTo>
                <a:lnTo>
                  <a:pt x="363902" y="38099"/>
                </a:lnTo>
                <a:lnTo>
                  <a:pt x="355284" y="40639"/>
                </a:lnTo>
                <a:lnTo>
                  <a:pt x="393004" y="40639"/>
                </a:lnTo>
                <a:lnTo>
                  <a:pt x="391922" y="35559"/>
                </a:lnTo>
                <a:lnTo>
                  <a:pt x="391795" y="34289"/>
                </a:lnTo>
                <a:lnTo>
                  <a:pt x="390525" y="31749"/>
                </a:lnTo>
                <a:lnTo>
                  <a:pt x="388874" y="30479"/>
                </a:lnTo>
                <a:close/>
              </a:path>
              <a:path w="526415" h="524510">
                <a:moveTo>
                  <a:pt x="293750" y="0"/>
                </a:moveTo>
                <a:lnTo>
                  <a:pt x="291846" y="1269"/>
                </a:lnTo>
                <a:lnTo>
                  <a:pt x="290449" y="2539"/>
                </a:lnTo>
                <a:lnTo>
                  <a:pt x="278963" y="13969"/>
                </a:lnTo>
                <a:lnTo>
                  <a:pt x="268001" y="21589"/>
                </a:lnTo>
                <a:lnTo>
                  <a:pt x="257373" y="26669"/>
                </a:lnTo>
                <a:lnTo>
                  <a:pt x="246888" y="27939"/>
                </a:lnTo>
                <a:lnTo>
                  <a:pt x="318165" y="27939"/>
                </a:lnTo>
                <a:lnTo>
                  <a:pt x="310733" y="20319"/>
                </a:lnTo>
                <a:lnTo>
                  <a:pt x="300227" y="3809"/>
                </a:lnTo>
                <a:lnTo>
                  <a:pt x="299339" y="2539"/>
                </a:lnTo>
                <a:lnTo>
                  <a:pt x="297560" y="1269"/>
                </a:lnTo>
                <a:lnTo>
                  <a:pt x="295655" y="1269"/>
                </a:lnTo>
                <a:lnTo>
                  <a:pt x="293750" y="0"/>
                </a:lnTo>
                <a:close/>
              </a:path>
            </a:pathLst>
          </a:custGeom>
          <a:solidFill>
            <a:srgbClr val="7C7C7C"/>
          </a:solidFill>
        </p:spPr>
        <p:txBody>
          <a:bodyPr wrap="square" lIns="0" tIns="0" rIns="0" bIns="0" rtlCol="0"/>
          <a:lstStyle/>
          <a:p>
            <a:endParaRPr/>
          </a:p>
        </p:txBody>
      </p:sp>
      <p:sp>
        <p:nvSpPr>
          <p:cNvPr id="44" name="object 44"/>
          <p:cNvSpPr txBox="1"/>
          <p:nvPr/>
        </p:nvSpPr>
        <p:spPr>
          <a:xfrm>
            <a:off x="2522982" y="6275674"/>
            <a:ext cx="1854200" cy="177800"/>
          </a:xfrm>
          <a:prstGeom prst="rect">
            <a:avLst/>
          </a:prstGeom>
        </p:spPr>
        <p:txBody>
          <a:bodyPr vert="horz" wrap="square" lIns="0" tIns="0" rIns="0" bIns="0" rtlCol="0">
            <a:spAutoFit/>
          </a:bodyPr>
          <a:lstStyle/>
          <a:p>
            <a:pPr marL="12700">
              <a:lnSpc>
                <a:spcPts val="1300"/>
              </a:lnSpc>
            </a:pPr>
            <a:r>
              <a:rPr sz="1200" dirty="0">
                <a:latin typeface="微软雅黑"/>
                <a:cs typeface="微软雅黑"/>
              </a:rPr>
              <a:t>究都是在这个基础上展开的</a:t>
            </a:r>
            <a:endParaRPr sz="1200">
              <a:latin typeface="微软雅黑"/>
              <a:cs typeface="微软雅黑"/>
            </a:endParaRPr>
          </a:p>
        </p:txBody>
      </p:sp>
      <p:sp>
        <p:nvSpPr>
          <p:cNvPr id="45" name="object 45"/>
          <p:cNvSpPr txBox="1"/>
          <p:nvPr/>
        </p:nvSpPr>
        <p:spPr>
          <a:xfrm>
            <a:off x="11838558" y="6297010"/>
            <a:ext cx="205740" cy="177800"/>
          </a:xfrm>
          <a:prstGeom prst="rect">
            <a:avLst/>
          </a:prstGeom>
        </p:spPr>
        <p:txBody>
          <a:bodyPr vert="horz" wrap="square" lIns="0" tIns="0" rIns="0" bIns="0" rtlCol="0">
            <a:spAutoFit/>
          </a:bodyPr>
          <a:lstStyle/>
          <a:p>
            <a:pPr marL="12700">
              <a:lnSpc>
                <a:spcPts val="1300"/>
              </a:lnSpc>
            </a:pPr>
            <a:r>
              <a:rPr sz="1200" dirty="0">
                <a:solidFill>
                  <a:srgbClr val="F9F9F9"/>
                </a:solidFill>
                <a:latin typeface="微软雅黑"/>
                <a:cs typeface="微软雅黑"/>
              </a:rPr>
              <a:t>69</a:t>
            </a:r>
            <a:endParaRPr sz="1200">
              <a:latin typeface="微软雅黑"/>
              <a:cs typeface="微软雅黑"/>
            </a:endParaRPr>
          </a:p>
        </p:txBody>
      </p:sp>
      <p:sp>
        <p:nvSpPr>
          <p:cNvPr id="46" name="object 4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70475" y="3162680"/>
            <a:ext cx="2052955" cy="438784"/>
          </a:xfrm>
          <a:prstGeom prst="rect">
            <a:avLst/>
          </a:prstGeom>
        </p:spPr>
        <p:txBody>
          <a:bodyPr vert="horz" wrap="square" lIns="0" tIns="0" rIns="0" bIns="0" rtlCol="0">
            <a:spAutoFit/>
          </a:bodyPr>
          <a:lstStyle/>
          <a:p>
            <a:pPr marL="12700">
              <a:lnSpc>
                <a:spcPct val="100000"/>
              </a:lnSpc>
            </a:pPr>
            <a:r>
              <a:rPr sz="2800" spc="-5" dirty="0">
                <a:latin typeface="微软雅黑"/>
                <a:cs typeface="微软雅黑"/>
              </a:rPr>
              <a:t>1.1</a:t>
            </a:r>
            <a:r>
              <a:rPr sz="2800" spc="-90" dirty="0">
                <a:latin typeface="微软雅黑"/>
                <a:cs typeface="微软雅黑"/>
              </a:rPr>
              <a:t> </a:t>
            </a:r>
            <a:r>
              <a:rPr sz="2800" spc="-10" dirty="0"/>
              <a:t>基础协议</a:t>
            </a:r>
            <a:endParaRPr sz="2800">
              <a:latin typeface="微软雅黑"/>
              <a:cs typeface="微软雅黑"/>
            </a:endParaRPr>
          </a:p>
        </p:txBody>
      </p:sp>
      <p:sp>
        <p:nvSpPr>
          <p:cNvPr id="3" name="object 3"/>
          <p:cNvSpPr txBox="1"/>
          <p:nvPr/>
        </p:nvSpPr>
        <p:spPr>
          <a:xfrm>
            <a:off x="11064367" y="518159"/>
            <a:ext cx="953769"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p:txBody>
      </p:sp>
      <p:sp>
        <p:nvSpPr>
          <p:cNvPr id="4" name="object 4"/>
          <p:cNvSpPr/>
          <p:nvPr/>
        </p:nvSpPr>
        <p:spPr>
          <a:xfrm>
            <a:off x="12021311" y="457200"/>
            <a:ext cx="161544" cy="32308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05104">
              <a:lnSpc>
                <a:spcPts val="1300"/>
              </a:lnSpc>
            </a:pPr>
            <a:fld id="{81D60167-4931-47E6-BA6A-407CBD079E47}" type="slidenum">
              <a:rPr dirty="0"/>
              <a:t>7</a:t>
            </a:fld>
            <a:endParaRPr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金融</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全球已有</a:t>
            </a:r>
            <a:r>
              <a:rPr spc="-5" dirty="0">
                <a:latin typeface="微软雅黑"/>
                <a:cs typeface="微软雅黑"/>
              </a:rPr>
              <a:t>2073</a:t>
            </a:r>
            <a:r>
              <a:rPr dirty="0"/>
              <a:t>种数字货币，市值共计</a:t>
            </a:r>
            <a:r>
              <a:rPr spc="-5" dirty="0">
                <a:latin typeface="微软雅黑"/>
                <a:cs typeface="微软雅黑"/>
              </a:rPr>
              <a:t>10</a:t>
            </a:r>
            <a:r>
              <a:rPr spc="5" dirty="0">
                <a:latin typeface="微软雅黑"/>
                <a:cs typeface="微软雅黑"/>
              </a:rPr>
              <a:t>4</a:t>
            </a:r>
            <a:r>
              <a:rPr spc="-10" dirty="0">
                <a:latin typeface="微软雅黑"/>
                <a:cs typeface="微软雅黑"/>
              </a:rPr>
              <a:t>9</a:t>
            </a:r>
            <a:r>
              <a:rPr dirty="0"/>
              <a:t>亿美元，市值</a:t>
            </a:r>
            <a:r>
              <a:rPr spc="-120" dirty="0">
                <a:latin typeface="微软雅黑"/>
                <a:cs typeface="微软雅黑"/>
              </a:rPr>
              <a:t>T</a:t>
            </a:r>
            <a:r>
              <a:rPr dirty="0">
                <a:latin typeface="微软雅黑"/>
                <a:cs typeface="微软雅黑"/>
              </a:rPr>
              <a:t>OP3</a:t>
            </a:r>
          </a:p>
          <a:p>
            <a:pPr marL="12700">
              <a:lnSpc>
                <a:spcPts val="2735"/>
              </a:lnSpc>
            </a:pPr>
            <a:r>
              <a:rPr spc="-5" dirty="0"/>
              <a:t>为比特币瑞波币和以太币</a:t>
            </a:r>
          </a:p>
        </p:txBody>
      </p:sp>
      <p:sp>
        <p:nvSpPr>
          <p:cNvPr id="5" name="object 5"/>
          <p:cNvSpPr txBox="1"/>
          <p:nvPr/>
        </p:nvSpPr>
        <p:spPr>
          <a:xfrm>
            <a:off x="11838558" y="6279489"/>
            <a:ext cx="20574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70</a:t>
            </a:r>
            <a:endParaRPr sz="12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407920" y="2737104"/>
            <a:ext cx="8330946" cy="2727198"/>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144267" y="2621279"/>
            <a:ext cx="0" cy="2842260"/>
          </a:xfrm>
          <a:custGeom>
            <a:avLst/>
            <a:gdLst/>
            <a:ahLst/>
            <a:cxnLst/>
            <a:rect l="l" t="t" r="r" b="b"/>
            <a:pathLst>
              <a:path h="2842260">
                <a:moveTo>
                  <a:pt x="0" y="2842260"/>
                </a:moveTo>
                <a:lnTo>
                  <a:pt x="0" y="0"/>
                </a:lnTo>
              </a:path>
            </a:pathLst>
          </a:custGeom>
          <a:ln w="15240">
            <a:solidFill>
              <a:srgbClr val="BEBEBE"/>
            </a:solidFill>
          </a:ln>
        </p:spPr>
        <p:txBody>
          <a:bodyPr wrap="square" lIns="0" tIns="0" rIns="0" bIns="0" rtlCol="0"/>
          <a:lstStyle/>
          <a:p>
            <a:endParaRPr/>
          </a:p>
        </p:txBody>
      </p:sp>
      <p:sp>
        <p:nvSpPr>
          <p:cNvPr id="9" name="object 9"/>
          <p:cNvSpPr/>
          <p:nvPr/>
        </p:nvSpPr>
        <p:spPr>
          <a:xfrm>
            <a:off x="2144267" y="5463540"/>
            <a:ext cx="8860790" cy="0"/>
          </a:xfrm>
          <a:custGeom>
            <a:avLst/>
            <a:gdLst/>
            <a:ahLst/>
            <a:cxnLst/>
            <a:rect l="l" t="t" r="r" b="b"/>
            <a:pathLst>
              <a:path w="8860790">
                <a:moveTo>
                  <a:pt x="0" y="0"/>
                </a:moveTo>
                <a:lnTo>
                  <a:pt x="8860536" y="0"/>
                </a:lnTo>
              </a:path>
            </a:pathLst>
          </a:custGeom>
          <a:ln w="15240">
            <a:solidFill>
              <a:srgbClr val="BEBEBE"/>
            </a:solidFill>
          </a:ln>
        </p:spPr>
        <p:txBody>
          <a:bodyPr wrap="square" lIns="0" tIns="0" rIns="0" bIns="0" rtlCol="0"/>
          <a:lstStyle/>
          <a:p>
            <a:endParaRPr/>
          </a:p>
        </p:txBody>
      </p:sp>
      <p:sp>
        <p:nvSpPr>
          <p:cNvPr id="10" name="object 10"/>
          <p:cNvSpPr txBox="1"/>
          <p:nvPr/>
        </p:nvSpPr>
        <p:spPr>
          <a:xfrm>
            <a:off x="2410460" y="2524759"/>
            <a:ext cx="35369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574.6</a:t>
            </a:r>
            <a:endParaRPr sz="1000">
              <a:latin typeface="微软雅黑"/>
              <a:cs typeface="微软雅黑"/>
            </a:endParaRPr>
          </a:p>
        </p:txBody>
      </p:sp>
      <p:sp>
        <p:nvSpPr>
          <p:cNvPr id="11" name="object 11"/>
          <p:cNvSpPr txBox="1"/>
          <p:nvPr/>
        </p:nvSpPr>
        <p:spPr>
          <a:xfrm>
            <a:off x="5079872" y="5232653"/>
            <a:ext cx="27940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19.0</a:t>
            </a:r>
            <a:endParaRPr sz="1000">
              <a:latin typeface="微软雅黑"/>
              <a:cs typeface="微软雅黑"/>
            </a:endParaRPr>
          </a:p>
        </p:txBody>
      </p:sp>
      <p:sp>
        <p:nvSpPr>
          <p:cNvPr id="12" name="object 12"/>
          <p:cNvSpPr txBox="1"/>
          <p:nvPr/>
        </p:nvSpPr>
        <p:spPr>
          <a:xfrm>
            <a:off x="6002273" y="5235702"/>
            <a:ext cx="27940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18.7</a:t>
            </a:r>
            <a:endParaRPr sz="1000">
              <a:latin typeface="微软雅黑"/>
              <a:cs typeface="微软雅黑"/>
            </a:endParaRPr>
          </a:p>
        </p:txBody>
      </p:sp>
      <p:sp>
        <p:nvSpPr>
          <p:cNvPr id="13" name="object 13"/>
          <p:cNvSpPr txBox="1"/>
          <p:nvPr/>
        </p:nvSpPr>
        <p:spPr>
          <a:xfrm>
            <a:off x="6877557" y="5212841"/>
            <a:ext cx="27940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17.8</a:t>
            </a:r>
            <a:endParaRPr sz="1000">
              <a:latin typeface="微软雅黑"/>
              <a:cs typeface="微软雅黑"/>
            </a:endParaRPr>
          </a:p>
        </p:txBody>
      </p:sp>
      <p:sp>
        <p:nvSpPr>
          <p:cNvPr id="14" name="object 14"/>
          <p:cNvSpPr txBox="1"/>
          <p:nvPr/>
        </p:nvSpPr>
        <p:spPr>
          <a:xfrm>
            <a:off x="7763636" y="5232272"/>
            <a:ext cx="27940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15.8</a:t>
            </a:r>
            <a:endParaRPr sz="1000">
              <a:latin typeface="微软雅黑"/>
              <a:cs typeface="微软雅黑"/>
            </a:endParaRPr>
          </a:p>
        </p:txBody>
      </p:sp>
      <p:sp>
        <p:nvSpPr>
          <p:cNvPr id="15" name="object 15"/>
          <p:cNvSpPr txBox="1"/>
          <p:nvPr/>
        </p:nvSpPr>
        <p:spPr>
          <a:xfrm>
            <a:off x="8649716" y="5252720"/>
            <a:ext cx="280035" cy="165100"/>
          </a:xfrm>
          <a:prstGeom prst="rect">
            <a:avLst/>
          </a:prstGeom>
        </p:spPr>
        <p:txBody>
          <a:bodyPr vert="horz" wrap="square" lIns="0" tIns="0" rIns="0" bIns="0" rtlCol="0">
            <a:spAutoFit/>
          </a:bodyPr>
          <a:lstStyle/>
          <a:p>
            <a:pPr marL="12700">
              <a:lnSpc>
                <a:spcPct val="100000"/>
              </a:lnSpc>
            </a:pPr>
            <a:r>
              <a:rPr sz="1000" spc="-10" dirty="0">
                <a:solidFill>
                  <a:srgbClr val="404040"/>
                </a:solidFill>
                <a:latin typeface="微软雅黑"/>
                <a:cs typeface="微软雅黑"/>
              </a:rPr>
              <a:t>1</a:t>
            </a:r>
            <a:r>
              <a:rPr sz="1000" spc="-5" dirty="0">
                <a:solidFill>
                  <a:srgbClr val="404040"/>
                </a:solidFill>
                <a:latin typeface="微软雅黑"/>
                <a:cs typeface="微软雅黑"/>
              </a:rPr>
              <a:t>4.4</a:t>
            </a:r>
            <a:endParaRPr sz="1000">
              <a:latin typeface="微软雅黑"/>
              <a:cs typeface="微软雅黑"/>
            </a:endParaRPr>
          </a:p>
        </p:txBody>
      </p:sp>
      <p:sp>
        <p:nvSpPr>
          <p:cNvPr id="16" name="object 16"/>
          <p:cNvSpPr txBox="1"/>
          <p:nvPr/>
        </p:nvSpPr>
        <p:spPr>
          <a:xfrm>
            <a:off x="9535794" y="5272785"/>
            <a:ext cx="280035" cy="165100"/>
          </a:xfrm>
          <a:prstGeom prst="rect">
            <a:avLst/>
          </a:prstGeom>
        </p:spPr>
        <p:txBody>
          <a:bodyPr vert="horz" wrap="square" lIns="0" tIns="0" rIns="0" bIns="0" rtlCol="0">
            <a:spAutoFit/>
          </a:bodyPr>
          <a:lstStyle/>
          <a:p>
            <a:pPr marL="12700">
              <a:lnSpc>
                <a:spcPct val="100000"/>
              </a:lnSpc>
            </a:pPr>
            <a:r>
              <a:rPr sz="1000" spc="-10" dirty="0">
                <a:solidFill>
                  <a:srgbClr val="404040"/>
                </a:solidFill>
                <a:latin typeface="微软雅黑"/>
                <a:cs typeface="微软雅黑"/>
              </a:rPr>
              <a:t>1</a:t>
            </a:r>
            <a:r>
              <a:rPr sz="1000" spc="-5" dirty="0">
                <a:solidFill>
                  <a:srgbClr val="404040"/>
                </a:solidFill>
                <a:latin typeface="微软雅黑"/>
                <a:cs typeface="微软雅黑"/>
              </a:rPr>
              <a:t>3.2</a:t>
            </a:r>
            <a:endParaRPr sz="1000">
              <a:latin typeface="微软雅黑"/>
              <a:cs typeface="微软雅黑"/>
            </a:endParaRPr>
          </a:p>
        </p:txBody>
      </p:sp>
      <p:sp>
        <p:nvSpPr>
          <p:cNvPr id="17" name="object 17"/>
          <p:cNvSpPr txBox="1"/>
          <p:nvPr/>
        </p:nvSpPr>
        <p:spPr>
          <a:xfrm>
            <a:off x="10459973" y="5294121"/>
            <a:ext cx="205104"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8.8</a:t>
            </a:r>
            <a:endParaRPr sz="1000">
              <a:latin typeface="微软雅黑"/>
              <a:cs typeface="微软雅黑"/>
            </a:endParaRPr>
          </a:p>
        </p:txBody>
      </p:sp>
      <p:sp>
        <p:nvSpPr>
          <p:cNvPr id="18" name="object 18"/>
          <p:cNvSpPr txBox="1"/>
          <p:nvPr/>
        </p:nvSpPr>
        <p:spPr>
          <a:xfrm>
            <a:off x="1891664" y="5377433"/>
            <a:ext cx="9969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0</a:t>
            </a:r>
            <a:endParaRPr sz="1000">
              <a:latin typeface="微软雅黑"/>
              <a:cs typeface="微软雅黑"/>
            </a:endParaRPr>
          </a:p>
        </p:txBody>
      </p:sp>
      <p:sp>
        <p:nvSpPr>
          <p:cNvPr id="19" name="object 19"/>
          <p:cNvSpPr txBox="1"/>
          <p:nvPr/>
        </p:nvSpPr>
        <p:spPr>
          <a:xfrm>
            <a:off x="1742694" y="4429759"/>
            <a:ext cx="2755900" cy="62103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200</a:t>
            </a:r>
            <a:endParaRPr sz="1000">
              <a:latin typeface="微软雅黑"/>
              <a:cs typeface="微软雅黑"/>
            </a:endParaRPr>
          </a:p>
          <a:p>
            <a:pPr marL="1566545">
              <a:lnSpc>
                <a:spcPct val="100000"/>
              </a:lnSpc>
              <a:spcBef>
                <a:spcPts val="590"/>
              </a:spcBef>
            </a:pPr>
            <a:r>
              <a:rPr sz="1000" spc="-5" dirty="0">
                <a:solidFill>
                  <a:srgbClr val="404040"/>
                </a:solidFill>
                <a:latin typeface="微软雅黑"/>
                <a:cs typeface="微软雅黑"/>
              </a:rPr>
              <a:t>120.1</a:t>
            </a:r>
            <a:endParaRPr sz="1000">
              <a:latin typeface="微软雅黑"/>
              <a:cs typeface="微软雅黑"/>
            </a:endParaRPr>
          </a:p>
          <a:p>
            <a:pPr marR="5080" algn="r">
              <a:lnSpc>
                <a:spcPct val="100000"/>
              </a:lnSpc>
              <a:spcBef>
                <a:spcPts val="595"/>
              </a:spcBef>
            </a:pPr>
            <a:r>
              <a:rPr sz="1000" spc="-5" dirty="0">
                <a:solidFill>
                  <a:srgbClr val="404040"/>
                </a:solidFill>
                <a:latin typeface="微软雅黑"/>
                <a:cs typeface="微软雅黑"/>
              </a:rPr>
              <a:t>90.8</a:t>
            </a:r>
            <a:endParaRPr sz="1000">
              <a:latin typeface="微软雅黑"/>
              <a:cs typeface="微软雅黑"/>
            </a:endParaRPr>
          </a:p>
        </p:txBody>
      </p:sp>
      <p:sp>
        <p:nvSpPr>
          <p:cNvPr id="20" name="object 20"/>
          <p:cNvSpPr txBox="1"/>
          <p:nvPr/>
        </p:nvSpPr>
        <p:spPr>
          <a:xfrm>
            <a:off x="1742694" y="3482085"/>
            <a:ext cx="249554"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400</a:t>
            </a:r>
            <a:endParaRPr sz="1000">
              <a:latin typeface="微软雅黑"/>
              <a:cs typeface="微软雅黑"/>
            </a:endParaRPr>
          </a:p>
        </p:txBody>
      </p:sp>
      <p:sp>
        <p:nvSpPr>
          <p:cNvPr id="21" name="object 21"/>
          <p:cNvSpPr txBox="1"/>
          <p:nvPr/>
        </p:nvSpPr>
        <p:spPr>
          <a:xfrm>
            <a:off x="1742694" y="2534539"/>
            <a:ext cx="249554"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600</a:t>
            </a:r>
            <a:endParaRPr sz="1000">
              <a:latin typeface="微软雅黑"/>
              <a:cs typeface="微软雅黑"/>
            </a:endParaRPr>
          </a:p>
        </p:txBody>
      </p:sp>
      <p:sp>
        <p:nvSpPr>
          <p:cNvPr id="22" name="object 22"/>
          <p:cNvSpPr txBox="1"/>
          <p:nvPr/>
        </p:nvSpPr>
        <p:spPr>
          <a:xfrm>
            <a:off x="2456814" y="5560872"/>
            <a:ext cx="262890" cy="165100"/>
          </a:xfrm>
          <a:prstGeom prst="rect">
            <a:avLst/>
          </a:prstGeom>
        </p:spPr>
        <p:txBody>
          <a:bodyPr vert="horz" wrap="square" lIns="0" tIns="0" rIns="0" bIns="0" rtlCol="0">
            <a:spAutoFit/>
          </a:bodyPr>
          <a:lstStyle/>
          <a:p>
            <a:pPr marL="12700">
              <a:lnSpc>
                <a:spcPct val="100000"/>
              </a:lnSpc>
            </a:pPr>
            <a:r>
              <a:rPr sz="1000" spc="-10" dirty="0">
                <a:solidFill>
                  <a:srgbClr val="404040"/>
                </a:solidFill>
                <a:latin typeface="微软雅黑"/>
                <a:cs typeface="微软雅黑"/>
              </a:rPr>
              <a:t>B</a:t>
            </a:r>
            <a:r>
              <a:rPr sz="1000" spc="-5" dirty="0">
                <a:solidFill>
                  <a:srgbClr val="404040"/>
                </a:solidFill>
                <a:latin typeface="微软雅黑"/>
                <a:cs typeface="微软雅黑"/>
              </a:rPr>
              <a:t>TC</a:t>
            </a:r>
            <a:endParaRPr sz="1000">
              <a:latin typeface="微软雅黑"/>
              <a:cs typeface="微软雅黑"/>
            </a:endParaRPr>
          </a:p>
        </p:txBody>
      </p:sp>
      <p:sp>
        <p:nvSpPr>
          <p:cNvPr id="23" name="object 23"/>
          <p:cNvSpPr txBox="1"/>
          <p:nvPr/>
        </p:nvSpPr>
        <p:spPr>
          <a:xfrm>
            <a:off x="3340100" y="5560872"/>
            <a:ext cx="267970" cy="165100"/>
          </a:xfrm>
          <a:prstGeom prst="rect">
            <a:avLst/>
          </a:prstGeom>
        </p:spPr>
        <p:txBody>
          <a:bodyPr vert="horz" wrap="square" lIns="0" tIns="0" rIns="0" bIns="0" rtlCol="0">
            <a:spAutoFit/>
          </a:bodyPr>
          <a:lstStyle/>
          <a:p>
            <a:pPr marL="12700">
              <a:lnSpc>
                <a:spcPct val="100000"/>
              </a:lnSpc>
            </a:pPr>
            <a:r>
              <a:rPr sz="1000" dirty="0">
                <a:solidFill>
                  <a:srgbClr val="404040"/>
                </a:solidFill>
                <a:latin typeface="微软雅黑"/>
                <a:cs typeface="微软雅黑"/>
              </a:rPr>
              <a:t>X</a:t>
            </a:r>
            <a:r>
              <a:rPr sz="1000" spc="-5" dirty="0">
                <a:solidFill>
                  <a:srgbClr val="404040"/>
                </a:solidFill>
                <a:latin typeface="微软雅黑"/>
                <a:cs typeface="微软雅黑"/>
              </a:rPr>
              <a:t>RP</a:t>
            </a:r>
            <a:endParaRPr sz="1000">
              <a:latin typeface="微软雅黑"/>
              <a:cs typeface="微软雅黑"/>
            </a:endParaRPr>
          </a:p>
        </p:txBody>
      </p:sp>
      <p:sp>
        <p:nvSpPr>
          <p:cNvPr id="24" name="object 24"/>
          <p:cNvSpPr txBox="1"/>
          <p:nvPr/>
        </p:nvSpPr>
        <p:spPr>
          <a:xfrm>
            <a:off x="4227067" y="5560872"/>
            <a:ext cx="26670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ETH</a:t>
            </a:r>
            <a:endParaRPr sz="1000">
              <a:latin typeface="微软雅黑"/>
              <a:cs typeface="微软雅黑"/>
            </a:endParaRPr>
          </a:p>
        </p:txBody>
      </p:sp>
      <p:sp>
        <p:nvSpPr>
          <p:cNvPr id="25" name="object 25"/>
          <p:cNvSpPr txBox="1"/>
          <p:nvPr/>
        </p:nvSpPr>
        <p:spPr>
          <a:xfrm>
            <a:off x="5098160" y="5560872"/>
            <a:ext cx="297815" cy="165100"/>
          </a:xfrm>
          <a:prstGeom prst="rect">
            <a:avLst/>
          </a:prstGeom>
        </p:spPr>
        <p:txBody>
          <a:bodyPr vert="horz" wrap="square" lIns="0" tIns="0" rIns="0" bIns="0" rtlCol="0">
            <a:spAutoFit/>
          </a:bodyPr>
          <a:lstStyle/>
          <a:p>
            <a:pPr marL="12700">
              <a:lnSpc>
                <a:spcPct val="100000"/>
              </a:lnSpc>
            </a:pPr>
            <a:r>
              <a:rPr sz="1000" dirty="0">
                <a:solidFill>
                  <a:srgbClr val="404040"/>
                </a:solidFill>
                <a:latin typeface="微软雅黑"/>
                <a:cs typeface="微软雅黑"/>
              </a:rPr>
              <a:t>XLM</a:t>
            </a:r>
            <a:endParaRPr sz="1000">
              <a:latin typeface="微软雅黑"/>
              <a:cs typeface="微软雅黑"/>
            </a:endParaRPr>
          </a:p>
        </p:txBody>
      </p:sp>
      <p:sp>
        <p:nvSpPr>
          <p:cNvPr id="26" name="object 26"/>
          <p:cNvSpPr txBox="1"/>
          <p:nvPr/>
        </p:nvSpPr>
        <p:spPr>
          <a:xfrm>
            <a:off x="5950965" y="5560872"/>
            <a:ext cx="36322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US</a:t>
            </a:r>
            <a:r>
              <a:rPr sz="1000" dirty="0">
                <a:solidFill>
                  <a:srgbClr val="404040"/>
                </a:solidFill>
                <a:latin typeface="微软雅黑"/>
                <a:cs typeface="微软雅黑"/>
              </a:rPr>
              <a:t>D</a:t>
            </a:r>
            <a:r>
              <a:rPr sz="1000" spc="-5" dirty="0">
                <a:solidFill>
                  <a:srgbClr val="404040"/>
                </a:solidFill>
                <a:latin typeface="微软雅黑"/>
                <a:cs typeface="微软雅黑"/>
              </a:rPr>
              <a:t>T</a:t>
            </a:r>
            <a:endParaRPr sz="1000">
              <a:latin typeface="微软雅黑"/>
              <a:cs typeface="微软雅黑"/>
            </a:endParaRPr>
          </a:p>
        </p:txBody>
      </p:sp>
      <p:sp>
        <p:nvSpPr>
          <p:cNvPr id="27" name="object 27"/>
          <p:cNvSpPr txBox="1"/>
          <p:nvPr/>
        </p:nvSpPr>
        <p:spPr>
          <a:xfrm>
            <a:off x="6882510" y="5560872"/>
            <a:ext cx="27305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EOS</a:t>
            </a:r>
            <a:endParaRPr sz="1000">
              <a:latin typeface="微软雅黑"/>
              <a:cs typeface="微软雅黑"/>
            </a:endParaRPr>
          </a:p>
        </p:txBody>
      </p:sp>
      <p:sp>
        <p:nvSpPr>
          <p:cNvPr id="28" name="object 28"/>
          <p:cNvSpPr txBox="1"/>
          <p:nvPr/>
        </p:nvSpPr>
        <p:spPr>
          <a:xfrm>
            <a:off x="7780401" y="5560872"/>
            <a:ext cx="249554"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LTC</a:t>
            </a:r>
            <a:endParaRPr sz="1000">
              <a:latin typeface="微软雅黑"/>
              <a:cs typeface="微软雅黑"/>
            </a:endParaRPr>
          </a:p>
        </p:txBody>
      </p:sp>
      <p:sp>
        <p:nvSpPr>
          <p:cNvPr id="29" name="object 29"/>
          <p:cNvSpPr txBox="1"/>
          <p:nvPr/>
        </p:nvSpPr>
        <p:spPr>
          <a:xfrm>
            <a:off x="8646668" y="5560872"/>
            <a:ext cx="288290" cy="165100"/>
          </a:xfrm>
          <a:prstGeom prst="rect">
            <a:avLst/>
          </a:prstGeom>
        </p:spPr>
        <p:txBody>
          <a:bodyPr vert="horz" wrap="square" lIns="0" tIns="0" rIns="0" bIns="0" rtlCol="0">
            <a:spAutoFit/>
          </a:bodyPr>
          <a:lstStyle/>
          <a:p>
            <a:pPr marL="12700">
              <a:lnSpc>
                <a:spcPct val="100000"/>
              </a:lnSpc>
            </a:pPr>
            <a:r>
              <a:rPr sz="1000" spc="-10" dirty="0">
                <a:solidFill>
                  <a:srgbClr val="404040"/>
                </a:solidFill>
                <a:latin typeface="微软雅黑"/>
                <a:cs typeface="微软雅黑"/>
              </a:rPr>
              <a:t>B</a:t>
            </a:r>
            <a:r>
              <a:rPr sz="1000" spc="-5" dirty="0">
                <a:solidFill>
                  <a:srgbClr val="404040"/>
                </a:solidFill>
                <a:latin typeface="微软雅黑"/>
                <a:cs typeface="微软雅黑"/>
              </a:rPr>
              <a:t>CH</a:t>
            </a:r>
            <a:endParaRPr sz="1000">
              <a:latin typeface="微软雅黑"/>
              <a:cs typeface="微软雅黑"/>
            </a:endParaRPr>
          </a:p>
        </p:txBody>
      </p:sp>
      <p:sp>
        <p:nvSpPr>
          <p:cNvPr id="30" name="object 30"/>
          <p:cNvSpPr txBox="1"/>
          <p:nvPr/>
        </p:nvSpPr>
        <p:spPr>
          <a:xfrm>
            <a:off x="9544557" y="5560872"/>
            <a:ext cx="263525" cy="165100"/>
          </a:xfrm>
          <a:prstGeom prst="rect">
            <a:avLst/>
          </a:prstGeom>
        </p:spPr>
        <p:txBody>
          <a:bodyPr vert="horz" wrap="square" lIns="0" tIns="0" rIns="0" bIns="0" rtlCol="0">
            <a:spAutoFit/>
          </a:bodyPr>
          <a:lstStyle/>
          <a:p>
            <a:pPr marL="12700">
              <a:lnSpc>
                <a:spcPct val="100000"/>
              </a:lnSpc>
            </a:pPr>
            <a:r>
              <a:rPr sz="1000" spc="-10" dirty="0">
                <a:solidFill>
                  <a:srgbClr val="404040"/>
                </a:solidFill>
                <a:latin typeface="微软雅黑"/>
                <a:cs typeface="微软雅黑"/>
              </a:rPr>
              <a:t>BSV</a:t>
            </a:r>
            <a:endParaRPr sz="1000">
              <a:latin typeface="微软雅黑"/>
              <a:cs typeface="微软雅黑"/>
            </a:endParaRPr>
          </a:p>
        </p:txBody>
      </p:sp>
      <p:sp>
        <p:nvSpPr>
          <p:cNvPr id="31" name="object 31"/>
          <p:cNvSpPr txBox="1"/>
          <p:nvPr/>
        </p:nvSpPr>
        <p:spPr>
          <a:xfrm>
            <a:off x="10431271" y="5560872"/>
            <a:ext cx="26289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TRX</a:t>
            </a:r>
            <a:endParaRPr sz="1000">
              <a:latin typeface="微软雅黑"/>
              <a:cs typeface="微软雅黑"/>
            </a:endParaRPr>
          </a:p>
        </p:txBody>
      </p:sp>
      <p:sp>
        <p:nvSpPr>
          <p:cNvPr id="32" name="object 32"/>
          <p:cNvSpPr txBox="1"/>
          <p:nvPr/>
        </p:nvSpPr>
        <p:spPr>
          <a:xfrm>
            <a:off x="829767" y="1510157"/>
            <a:ext cx="10784205" cy="96266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695" dirty="0">
                <a:solidFill>
                  <a:srgbClr val="1D9ED2"/>
                </a:solidFill>
                <a:latin typeface="Arial Unicode MS"/>
                <a:cs typeface="Arial Unicode MS"/>
              </a:rPr>
              <a:t> </a:t>
            </a:r>
            <a:r>
              <a:rPr sz="1400" spc="-5" dirty="0">
                <a:solidFill>
                  <a:srgbClr val="585858"/>
                </a:solidFill>
                <a:latin typeface="微软雅黑"/>
                <a:cs typeface="微软雅黑"/>
              </a:rPr>
              <a:t>据CoinMarketCap数据显示，截至2018年12月16日，全球已有2073种数字货币，市值共计1049亿美元，市值排名前三的是比特币、</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瑞波币和以太币。其中，比特币市值约575亿美元，单价3297美元。</a:t>
            </a:r>
            <a:endParaRPr sz="1400">
              <a:latin typeface="微软雅黑"/>
              <a:cs typeface="微软雅黑"/>
            </a:endParaRPr>
          </a:p>
          <a:p>
            <a:pPr>
              <a:lnSpc>
                <a:spcPct val="100000"/>
              </a:lnSpc>
              <a:spcBef>
                <a:spcPts val="56"/>
              </a:spcBef>
            </a:pPr>
            <a:endParaRPr sz="1550">
              <a:latin typeface="Times New Roman"/>
              <a:cs typeface="Times New Roman"/>
            </a:endParaRPr>
          </a:p>
          <a:p>
            <a:pPr marR="255270" algn="ctr">
              <a:lnSpc>
                <a:spcPct val="100000"/>
              </a:lnSpc>
            </a:pPr>
            <a:r>
              <a:rPr sz="1200" spc="-5" dirty="0">
                <a:solidFill>
                  <a:srgbClr val="404040"/>
                </a:solidFill>
                <a:latin typeface="微软雅黑"/>
                <a:cs typeface="微软雅黑"/>
              </a:rPr>
              <a:t>亿欧智库：市值TOP10数字货币</a:t>
            </a:r>
            <a:endParaRPr sz="1200">
              <a:latin typeface="微软雅黑"/>
              <a:cs typeface="微软雅黑"/>
            </a:endParaRPr>
          </a:p>
        </p:txBody>
      </p:sp>
      <p:sp>
        <p:nvSpPr>
          <p:cNvPr id="33" name="object 33"/>
          <p:cNvSpPr/>
          <p:nvPr/>
        </p:nvSpPr>
        <p:spPr>
          <a:xfrm>
            <a:off x="5958840" y="6176771"/>
            <a:ext cx="81534" cy="81534"/>
          </a:xfrm>
          <a:prstGeom prst="rect">
            <a:avLst/>
          </a:prstGeom>
          <a:blipFill>
            <a:blip r:embed="rId5" cstate="print"/>
            <a:stretch>
              <a:fillRect/>
            </a:stretch>
          </a:blipFill>
        </p:spPr>
        <p:txBody>
          <a:bodyPr wrap="square" lIns="0" tIns="0" rIns="0" bIns="0" rtlCol="0"/>
          <a:lstStyle/>
          <a:p>
            <a:endParaRPr/>
          </a:p>
        </p:txBody>
      </p:sp>
      <p:sp>
        <p:nvSpPr>
          <p:cNvPr id="34" name="object 34"/>
          <p:cNvSpPr txBox="1"/>
          <p:nvPr/>
        </p:nvSpPr>
        <p:spPr>
          <a:xfrm>
            <a:off x="6058661" y="6139383"/>
            <a:ext cx="91122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市值（亿美元）</a:t>
            </a:r>
            <a:endParaRPr sz="1000">
              <a:latin typeface="微软雅黑"/>
              <a:cs typeface="微软雅黑"/>
            </a:endParaRPr>
          </a:p>
        </p:txBody>
      </p:sp>
      <p:sp>
        <p:nvSpPr>
          <p:cNvPr id="35" name="object 35"/>
          <p:cNvSpPr txBox="1"/>
          <p:nvPr/>
        </p:nvSpPr>
        <p:spPr>
          <a:xfrm>
            <a:off x="78739" y="6338823"/>
            <a:ext cx="1390650" cy="467359"/>
          </a:xfrm>
          <a:prstGeom prst="rect">
            <a:avLst/>
          </a:prstGeom>
        </p:spPr>
        <p:txBody>
          <a:bodyPr vert="horz" wrap="square" lIns="0" tIns="0" rIns="0" bIns="0" rtlCol="0">
            <a:spAutoFit/>
          </a:bodyPr>
          <a:lstStyle/>
          <a:p>
            <a:pPr marL="97155">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a:p>
            <a:pPr marL="12700">
              <a:lnSpc>
                <a:spcPct val="100000"/>
              </a:lnSpc>
              <a:spcBef>
                <a:spcPts val="640"/>
              </a:spcBef>
            </a:pPr>
            <a:r>
              <a:rPr sz="1050" i="1" spc="-40" dirty="0">
                <a:latin typeface="微软雅黑"/>
                <a:cs typeface="微软雅黑"/>
              </a:rPr>
              <a:t>来源：CoinMarketCap</a:t>
            </a:r>
            <a:endParaRPr sz="1050">
              <a:latin typeface="微软雅黑"/>
              <a:cs typeface="微软雅黑"/>
            </a:endParaRPr>
          </a:p>
        </p:txBody>
      </p:sp>
      <p:sp>
        <p:nvSpPr>
          <p:cNvPr id="36" name="object 36"/>
          <p:cNvSpPr/>
          <p:nvPr/>
        </p:nvSpPr>
        <p:spPr>
          <a:xfrm>
            <a:off x="5053584" y="5740908"/>
            <a:ext cx="304800" cy="304800"/>
          </a:xfrm>
          <a:prstGeom prst="rect">
            <a:avLst/>
          </a:prstGeom>
          <a:blipFill>
            <a:blip r:embed="rId6" cstate="print"/>
            <a:stretch>
              <a:fillRect/>
            </a:stretch>
          </a:blipFill>
        </p:spPr>
        <p:txBody>
          <a:bodyPr wrap="square" lIns="0" tIns="0" rIns="0" bIns="0" rtlCol="0"/>
          <a:lstStyle/>
          <a:p>
            <a:endParaRPr/>
          </a:p>
        </p:txBody>
      </p:sp>
      <p:sp>
        <p:nvSpPr>
          <p:cNvPr id="37" name="object 37"/>
          <p:cNvSpPr/>
          <p:nvPr/>
        </p:nvSpPr>
        <p:spPr>
          <a:xfrm>
            <a:off x="4250435" y="5740908"/>
            <a:ext cx="304800" cy="304800"/>
          </a:xfrm>
          <a:prstGeom prst="rect">
            <a:avLst/>
          </a:prstGeom>
          <a:blipFill>
            <a:blip r:embed="rId7" cstate="print"/>
            <a:stretch>
              <a:fillRect/>
            </a:stretch>
          </a:blipFill>
        </p:spPr>
        <p:txBody>
          <a:bodyPr wrap="square" lIns="0" tIns="0" rIns="0" bIns="0" rtlCol="0"/>
          <a:lstStyle/>
          <a:p>
            <a:endParaRPr/>
          </a:p>
        </p:txBody>
      </p:sp>
      <p:sp>
        <p:nvSpPr>
          <p:cNvPr id="38" name="object 38"/>
          <p:cNvSpPr/>
          <p:nvPr/>
        </p:nvSpPr>
        <p:spPr>
          <a:xfrm>
            <a:off x="3319271" y="5740908"/>
            <a:ext cx="304800" cy="304800"/>
          </a:xfrm>
          <a:prstGeom prst="rect">
            <a:avLst/>
          </a:prstGeom>
          <a:blipFill>
            <a:blip r:embed="rId8" cstate="print"/>
            <a:stretch>
              <a:fillRect/>
            </a:stretch>
          </a:blipFill>
        </p:spPr>
        <p:txBody>
          <a:bodyPr wrap="square" lIns="0" tIns="0" rIns="0" bIns="0" rtlCol="0"/>
          <a:lstStyle/>
          <a:p>
            <a:endParaRPr/>
          </a:p>
        </p:txBody>
      </p:sp>
      <p:sp>
        <p:nvSpPr>
          <p:cNvPr id="39" name="object 39"/>
          <p:cNvSpPr/>
          <p:nvPr/>
        </p:nvSpPr>
        <p:spPr>
          <a:xfrm>
            <a:off x="2433827" y="5740908"/>
            <a:ext cx="304800" cy="304800"/>
          </a:xfrm>
          <a:prstGeom prst="rect">
            <a:avLst/>
          </a:prstGeom>
          <a:blipFill>
            <a:blip r:embed="rId9" cstate="print"/>
            <a:stretch>
              <a:fillRect/>
            </a:stretch>
          </a:blipFill>
        </p:spPr>
        <p:txBody>
          <a:bodyPr wrap="square" lIns="0" tIns="0" rIns="0" bIns="0" rtlCol="0"/>
          <a:lstStyle/>
          <a:p>
            <a:endParaRPr/>
          </a:p>
        </p:txBody>
      </p:sp>
      <p:sp>
        <p:nvSpPr>
          <p:cNvPr id="40" name="object 40"/>
          <p:cNvSpPr/>
          <p:nvPr/>
        </p:nvSpPr>
        <p:spPr>
          <a:xfrm>
            <a:off x="8630411" y="5740908"/>
            <a:ext cx="304800" cy="304800"/>
          </a:xfrm>
          <a:prstGeom prst="rect">
            <a:avLst/>
          </a:prstGeom>
          <a:blipFill>
            <a:blip r:embed="rId10" cstate="print"/>
            <a:stretch>
              <a:fillRect/>
            </a:stretch>
          </a:blipFill>
        </p:spPr>
        <p:txBody>
          <a:bodyPr wrap="square" lIns="0" tIns="0" rIns="0" bIns="0" rtlCol="0"/>
          <a:lstStyle/>
          <a:p>
            <a:endParaRPr/>
          </a:p>
        </p:txBody>
      </p:sp>
      <p:sp>
        <p:nvSpPr>
          <p:cNvPr id="41" name="object 41"/>
          <p:cNvSpPr/>
          <p:nvPr/>
        </p:nvSpPr>
        <p:spPr>
          <a:xfrm>
            <a:off x="7767828" y="5740908"/>
            <a:ext cx="304800" cy="304800"/>
          </a:xfrm>
          <a:prstGeom prst="rect">
            <a:avLst/>
          </a:prstGeom>
          <a:blipFill>
            <a:blip r:embed="rId11" cstate="print"/>
            <a:stretch>
              <a:fillRect/>
            </a:stretch>
          </a:blipFill>
        </p:spPr>
        <p:txBody>
          <a:bodyPr wrap="square" lIns="0" tIns="0" rIns="0" bIns="0" rtlCol="0"/>
          <a:lstStyle/>
          <a:p>
            <a:endParaRPr/>
          </a:p>
        </p:txBody>
      </p:sp>
      <p:sp>
        <p:nvSpPr>
          <p:cNvPr id="42" name="object 42"/>
          <p:cNvSpPr/>
          <p:nvPr/>
        </p:nvSpPr>
        <p:spPr>
          <a:xfrm>
            <a:off x="6867143" y="5740908"/>
            <a:ext cx="304800" cy="304800"/>
          </a:xfrm>
          <a:prstGeom prst="rect">
            <a:avLst/>
          </a:prstGeom>
          <a:blipFill>
            <a:blip r:embed="rId12" cstate="print"/>
            <a:stretch>
              <a:fillRect/>
            </a:stretch>
          </a:blipFill>
        </p:spPr>
        <p:txBody>
          <a:bodyPr wrap="square" lIns="0" tIns="0" rIns="0" bIns="0" rtlCol="0"/>
          <a:lstStyle/>
          <a:p>
            <a:endParaRPr/>
          </a:p>
        </p:txBody>
      </p:sp>
      <p:sp>
        <p:nvSpPr>
          <p:cNvPr id="43" name="object 43"/>
          <p:cNvSpPr/>
          <p:nvPr/>
        </p:nvSpPr>
        <p:spPr>
          <a:xfrm>
            <a:off x="6004559" y="5740908"/>
            <a:ext cx="304800" cy="304800"/>
          </a:xfrm>
          <a:prstGeom prst="rect">
            <a:avLst/>
          </a:prstGeom>
          <a:blipFill>
            <a:blip r:embed="rId13" cstate="print"/>
            <a:stretch>
              <a:fillRect/>
            </a:stretch>
          </a:blipFill>
        </p:spPr>
        <p:txBody>
          <a:bodyPr wrap="square" lIns="0" tIns="0" rIns="0" bIns="0" rtlCol="0"/>
          <a:lstStyle/>
          <a:p>
            <a:endParaRPr/>
          </a:p>
        </p:txBody>
      </p:sp>
      <p:sp>
        <p:nvSpPr>
          <p:cNvPr id="44" name="object 44"/>
          <p:cNvSpPr/>
          <p:nvPr/>
        </p:nvSpPr>
        <p:spPr>
          <a:xfrm>
            <a:off x="10428731" y="5742432"/>
            <a:ext cx="304800" cy="304800"/>
          </a:xfrm>
          <a:prstGeom prst="rect">
            <a:avLst/>
          </a:prstGeom>
          <a:blipFill>
            <a:blip r:embed="rId14" cstate="print"/>
            <a:stretch>
              <a:fillRect/>
            </a:stretch>
          </a:blipFill>
        </p:spPr>
        <p:txBody>
          <a:bodyPr wrap="square" lIns="0" tIns="0" rIns="0" bIns="0" rtlCol="0"/>
          <a:lstStyle/>
          <a:p>
            <a:endParaRPr/>
          </a:p>
        </p:txBody>
      </p:sp>
      <p:sp>
        <p:nvSpPr>
          <p:cNvPr id="45" name="object 45"/>
          <p:cNvSpPr/>
          <p:nvPr/>
        </p:nvSpPr>
        <p:spPr>
          <a:xfrm>
            <a:off x="9529571" y="5740908"/>
            <a:ext cx="304800" cy="304800"/>
          </a:xfrm>
          <a:prstGeom prst="rect">
            <a:avLst/>
          </a:prstGeom>
          <a:blipFill>
            <a:blip r:embed="rId15" cstate="print"/>
            <a:stretch>
              <a:fillRect/>
            </a:stretch>
          </a:blipFill>
        </p:spPr>
        <p:txBody>
          <a:bodyPr wrap="square" lIns="0" tIns="0" rIns="0" bIns="0" rtlCol="0"/>
          <a:lstStyle/>
          <a:p>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vert="horz" wrap="square" lIns="0" tIns="0" rIns="0" bIns="0" rtlCol="0">
            <a:spAutoFit/>
          </a:bodyPr>
          <a:lstStyle/>
          <a:p>
            <a:pPr marL="12700">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金融</a:t>
            </a:r>
            <a:endParaRPr sz="1200">
              <a:latin typeface="微软雅黑"/>
              <a:cs typeface="微软雅黑"/>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法定数字货币是以数字货币形式存在的法定货币，目前已有委</a:t>
            </a:r>
          </a:p>
          <a:p>
            <a:pPr marL="12700">
              <a:lnSpc>
                <a:spcPts val="2735"/>
              </a:lnSpc>
            </a:pPr>
            <a:r>
              <a:rPr spc="-5" dirty="0"/>
              <a:t>内瑞拉、泰国等五个国家发行法定数字货币</a:t>
            </a:r>
          </a:p>
        </p:txBody>
      </p:sp>
      <p:sp>
        <p:nvSpPr>
          <p:cNvPr id="6" name="object 6"/>
          <p:cNvSpPr txBox="1"/>
          <p:nvPr/>
        </p:nvSpPr>
        <p:spPr>
          <a:xfrm>
            <a:off x="829767" y="1510157"/>
            <a:ext cx="10806430" cy="1186815"/>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近几年，发行法定数字货币成为央行重要关注的话题。法定数字货币是以数字货币形式存在的法定货币，是由中央银行直接向社会发行</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的以电磁符号形成存在于电子设备中的法定货币。它是法定现钞或硬币的替代形式，但与法定现钞或硬币具有同等法律效力。</a:t>
            </a:r>
            <a:endParaRPr sz="1400">
              <a:latin typeface="微软雅黑"/>
              <a:cs typeface="微软雅黑"/>
            </a:endParaRPr>
          </a:p>
          <a:p>
            <a:pPr marL="299085" marR="77470" indent="-287020">
              <a:lnSpc>
                <a:spcPct val="150000"/>
              </a:lnSpc>
            </a:pPr>
            <a:r>
              <a:rPr sz="1400" spc="540" dirty="0">
                <a:solidFill>
                  <a:srgbClr val="1D9ED2"/>
                </a:solidFill>
                <a:latin typeface="Arial Unicode MS"/>
                <a:cs typeface="Arial Unicode MS"/>
              </a:rPr>
              <a:t>◆ </a:t>
            </a:r>
            <a:r>
              <a:rPr sz="1400" spc="-5" dirty="0">
                <a:solidFill>
                  <a:srgbClr val="585858"/>
                </a:solidFill>
                <a:latin typeface="微软雅黑"/>
                <a:cs typeface="微软雅黑"/>
              </a:rPr>
              <a:t>目前，已有5个国家发型了法定数字货币，最著名的是委内瑞拉的石油币，其余四个国家分别为泰国、厄瓜多尔、突尼斯和塞内加尔。  </a:t>
            </a:r>
            <a:r>
              <a:rPr sz="1400" dirty="0">
                <a:solidFill>
                  <a:srgbClr val="585858"/>
                </a:solidFill>
                <a:latin typeface="微软雅黑"/>
                <a:cs typeface="微软雅黑"/>
              </a:rPr>
              <a:t>除此之外，还有众多国家有发行法定数字货币的意向。</a:t>
            </a:r>
            <a:endParaRPr sz="1400">
              <a:latin typeface="微软雅黑"/>
              <a:cs typeface="微软雅黑"/>
            </a:endParaRPr>
          </a:p>
        </p:txBody>
      </p:sp>
      <p:sp>
        <p:nvSpPr>
          <p:cNvPr id="7" name="object 7"/>
          <p:cNvSpPr txBox="1"/>
          <p:nvPr/>
        </p:nvSpPr>
        <p:spPr>
          <a:xfrm>
            <a:off x="11838558" y="6279489"/>
            <a:ext cx="20574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71</a:t>
            </a:r>
            <a:endParaRPr sz="1200">
              <a:latin typeface="微软雅黑"/>
              <a:cs typeface="微软雅黑"/>
            </a:endParaRPr>
          </a:p>
        </p:txBody>
      </p:sp>
      <p:sp>
        <p:nvSpPr>
          <p:cNvPr id="8" name="object 8"/>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818388" y="2947416"/>
            <a:ext cx="1918970" cy="422275"/>
          </a:xfrm>
          <a:custGeom>
            <a:avLst/>
            <a:gdLst/>
            <a:ahLst/>
            <a:cxnLst/>
            <a:rect l="l" t="t" r="r" b="b"/>
            <a:pathLst>
              <a:path w="1918970" h="422275">
                <a:moveTo>
                  <a:pt x="1813179" y="0"/>
                </a:moveTo>
                <a:lnTo>
                  <a:pt x="105537" y="0"/>
                </a:lnTo>
                <a:lnTo>
                  <a:pt x="0" y="422148"/>
                </a:lnTo>
                <a:lnTo>
                  <a:pt x="1918716" y="422148"/>
                </a:lnTo>
                <a:lnTo>
                  <a:pt x="1813179" y="0"/>
                </a:lnTo>
                <a:close/>
              </a:path>
            </a:pathLst>
          </a:custGeom>
          <a:solidFill>
            <a:srgbClr val="A1A1A1"/>
          </a:solidFill>
        </p:spPr>
        <p:txBody>
          <a:bodyPr wrap="square" lIns="0" tIns="0" rIns="0" bIns="0" rtlCol="0"/>
          <a:lstStyle/>
          <a:p>
            <a:endParaRPr/>
          </a:p>
        </p:txBody>
      </p:sp>
      <p:sp>
        <p:nvSpPr>
          <p:cNvPr id="10" name="object 10"/>
          <p:cNvSpPr txBox="1"/>
          <p:nvPr/>
        </p:nvSpPr>
        <p:spPr>
          <a:xfrm>
            <a:off x="1359535" y="3037078"/>
            <a:ext cx="836294" cy="256540"/>
          </a:xfrm>
          <a:prstGeom prst="rect">
            <a:avLst/>
          </a:prstGeom>
        </p:spPr>
        <p:txBody>
          <a:bodyPr vert="horz" wrap="square" lIns="0" tIns="0" rIns="0" bIns="0" rtlCol="0">
            <a:spAutoFit/>
          </a:bodyPr>
          <a:lstStyle/>
          <a:p>
            <a:pPr marL="12700">
              <a:lnSpc>
                <a:spcPct val="100000"/>
              </a:lnSpc>
            </a:pPr>
            <a:r>
              <a:rPr sz="1600" b="1" spc="-5" dirty="0">
                <a:solidFill>
                  <a:srgbClr val="F9F9F9"/>
                </a:solidFill>
                <a:latin typeface="微软雅黑"/>
                <a:cs typeface="微软雅黑"/>
              </a:rPr>
              <a:t>委内瑞拉</a:t>
            </a:r>
            <a:endParaRPr sz="1600">
              <a:latin typeface="微软雅黑"/>
              <a:cs typeface="微软雅黑"/>
            </a:endParaRPr>
          </a:p>
        </p:txBody>
      </p:sp>
      <p:sp>
        <p:nvSpPr>
          <p:cNvPr id="11" name="object 11"/>
          <p:cNvSpPr/>
          <p:nvPr/>
        </p:nvSpPr>
        <p:spPr>
          <a:xfrm>
            <a:off x="818388" y="3369564"/>
            <a:ext cx="1918716" cy="1246632"/>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896823" y="4676520"/>
            <a:ext cx="1914525" cy="1293495"/>
          </a:xfrm>
          <a:prstGeom prst="rect">
            <a:avLst/>
          </a:prstGeom>
        </p:spPr>
        <p:txBody>
          <a:bodyPr vert="horz" wrap="square" lIns="0" tIns="0" rIns="0" bIns="0" rtlCol="0">
            <a:spAutoFit/>
          </a:bodyPr>
          <a:lstStyle/>
          <a:p>
            <a:pPr marL="12700" marR="5080">
              <a:lnSpc>
                <a:spcPct val="100000"/>
              </a:lnSpc>
            </a:pPr>
            <a:r>
              <a:rPr sz="1200" spc="-5" dirty="0">
                <a:solidFill>
                  <a:srgbClr val="585858"/>
                </a:solidFill>
                <a:latin typeface="微软雅黑"/>
                <a:cs typeface="微软雅黑"/>
              </a:rPr>
              <a:t>2017 </a:t>
            </a:r>
            <a:r>
              <a:rPr sz="1200" dirty="0">
                <a:solidFill>
                  <a:srgbClr val="585858"/>
                </a:solidFill>
                <a:latin typeface="微软雅黑"/>
                <a:cs typeface="微软雅黑"/>
              </a:rPr>
              <a:t>年 </a:t>
            </a:r>
            <a:r>
              <a:rPr sz="1200" spc="-5" dirty="0">
                <a:solidFill>
                  <a:srgbClr val="585858"/>
                </a:solidFill>
                <a:latin typeface="微软雅黑"/>
                <a:cs typeface="微软雅黑"/>
              </a:rPr>
              <a:t>12 </a:t>
            </a:r>
            <a:r>
              <a:rPr sz="1200" spc="65" dirty="0">
                <a:solidFill>
                  <a:srgbClr val="585858"/>
                </a:solidFill>
                <a:latin typeface="微软雅黑"/>
                <a:cs typeface="微软雅黑"/>
              </a:rPr>
              <a:t>月， </a:t>
            </a:r>
            <a:r>
              <a:rPr sz="1200" spc="90" dirty="0">
                <a:solidFill>
                  <a:srgbClr val="585858"/>
                </a:solidFill>
                <a:latin typeface="微软雅黑"/>
                <a:cs typeface="微软雅黑"/>
              </a:rPr>
              <a:t>委内瑞拉  </a:t>
            </a:r>
            <a:r>
              <a:rPr sz="1200" spc="40" dirty="0">
                <a:solidFill>
                  <a:srgbClr val="585858"/>
                </a:solidFill>
                <a:latin typeface="微软雅黑"/>
                <a:cs typeface="微软雅黑"/>
              </a:rPr>
              <a:t>宣布计划发行加密货币。  2018年2月，以石油为价  值支持的“石油币”正式  对外发售，其价值与油价  </a:t>
            </a:r>
            <a:r>
              <a:rPr sz="1200" spc="20" dirty="0">
                <a:solidFill>
                  <a:srgbClr val="585858"/>
                </a:solidFill>
                <a:latin typeface="微软雅黑"/>
                <a:cs typeface="微软雅黑"/>
              </a:rPr>
              <a:t>挂</a:t>
            </a:r>
            <a:r>
              <a:rPr sz="1200" spc="25" dirty="0">
                <a:solidFill>
                  <a:srgbClr val="585858"/>
                </a:solidFill>
                <a:latin typeface="微软雅黑"/>
                <a:cs typeface="微软雅黑"/>
              </a:rPr>
              <a:t>钩</a:t>
            </a:r>
            <a:r>
              <a:rPr sz="1200" spc="20" dirty="0">
                <a:solidFill>
                  <a:srgbClr val="585858"/>
                </a:solidFill>
                <a:latin typeface="微软雅黑"/>
                <a:cs typeface="微软雅黑"/>
              </a:rPr>
              <a:t>，发行参考价</a:t>
            </a:r>
            <a:r>
              <a:rPr sz="1200" dirty="0">
                <a:solidFill>
                  <a:srgbClr val="585858"/>
                </a:solidFill>
                <a:latin typeface="微软雅黑"/>
                <a:cs typeface="微软雅黑"/>
              </a:rPr>
              <a:t>6</a:t>
            </a:r>
            <a:r>
              <a:rPr sz="1200" spc="15" dirty="0">
                <a:solidFill>
                  <a:srgbClr val="585858"/>
                </a:solidFill>
                <a:latin typeface="微软雅黑"/>
                <a:cs typeface="微软雅黑"/>
              </a:rPr>
              <a:t>0</a:t>
            </a:r>
            <a:r>
              <a:rPr sz="1200" spc="20" dirty="0">
                <a:solidFill>
                  <a:srgbClr val="585858"/>
                </a:solidFill>
                <a:latin typeface="微软雅黑"/>
                <a:cs typeface="微软雅黑"/>
              </a:rPr>
              <a:t>美元</a:t>
            </a:r>
            <a:r>
              <a:rPr sz="1200" dirty="0">
                <a:solidFill>
                  <a:srgbClr val="585858"/>
                </a:solidFill>
                <a:latin typeface="微软雅黑"/>
                <a:cs typeface="微软雅黑"/>
              </a:rPr>
              <a:t>，  发行量为1亿。</a:t>
            </a:r>
            <a:endParaRPr sz="1200">
              <a:latin typeface="微软雅黑"/>
              <a:cs typeface="微软雅黑"/>
            </a:endParaRPr>
          </a:p>
        </p:txBody>
      </p:sp>
      <p:sp>
        <p:nvSpPr>
          <p:cNvPr id="13" name="object 13"/>
          <p:cNvSpPr txBox="1"/>
          <p:nvPr/>
        </p:nvSpPr>
        <p:spPr>
          <a:xfrm>
            <a:off x="3132201" y="4676520"/>
            <a:ext cx="1771014" cy="1476375"/>
          </a:xfrm>
          <a:prstGeom prst="rect">
            <a:avLst/>
          </a:prstGeom>
        </p:spPr>
        <p:txBody>
          <a:bodyPr vert="horz" wrap="square" lIns="0" tIns="0" rIns="0" bIns="0" rtlCol="0">
            <a:spAutoFit/>
          </a:bodyPr>
          <a:lstStyle/>
          <a:p>
            <a:pPr marL="12700" marR="5080" algn="just">
              <a:lnSpc>
                <a:spcPct val="100000"/>
              </a:lnSpc>
            </a:pPr>
            <a:r>
              <a:rPr sz="1200" spc="-5" dirty="0">
                <a:solidFill>
                  <a:srgbClr val="585858"/>
                </a:solidFill>
                <a:latin typeface="微软雅黑"/>
                <a:cs typeface="微软雅黑"/>
              </a:rPr>
              <a:t>2018</a:t>
            </a:r>
            <a:r>
              <a:rPr sz="1200" spc="-225" dirty="0">
                <a:solidFill>
                  <a:srgbClr val="585858"/>
                </a:solidFill>
                <a:latin typeface="微软雅黑"/>
                <a:cs typeface="微软雅黑"/>
              </a:rPr>
              <a:t> </a:t>
            </a:r>
            <a:r>
              <a:rPr sz="1200" dirty="0">
                <a:solidFill>
                  <a:srgbClr val="585858"/>
                </a:solidFill>
                <a:latin typeface="微软雅黑"/>
                <a:cs typeface="微软雅黑"/>
              </a:rPr>
              <a:t>年</a:t>
            </a:r>
            <a:r>
              <a:rPr sz="1200" spc="-235" dirty="0">
                <a:solidFill>
                  <a:srgbClr val="585858"/>
                </a:solidFill>
                <a:latin typeface="微软雅黑"/>
                <a:cs typeface="微软雅黑"/>
              </a:rPr>
              <a:t> </a:t>
            </a:r>
            <a:r>
              <a:rPr sz="1200" spc="-5" dirty="0">
                <a:solidFill>
                  <a:srgbClr val="585858"/>
                </a:solidFill>
                <a:latin typeface="微软雅黑"/>
                <a:cs typeface="微软雅黑"/>
              </a:rPr>
              <a:t>10</a:t>
            </a:r>
            <a:r>
              <a:rPr sz="1200" spc="-229" dirty="0">
                <a:solidFill>
                  <a:srgbClr val="585858"/>
                </a:solidFill>
                <a:latin typeface="微软雅黑"/>
                <a:cs typeface="微软雅黑"/>
              </a:rPr>
              <a:t> </a:t>
            </a:r>
            <a:r>
              <a:rPr sz="1200" spc="70" dirty="0">
                <a:solidFill>
                  <a:srgbClr val="585858"/>
                </a:solidFill>
                <a:latin typeface="微软雅黑"/>
                <a:cs typeface="微软雅黑"/>
              </a:rPr>
              <a:t>月，</a:t>
            </a:r>
            <a:r>
              <a:rPr sz="1200" spc="-229" dirty="0">
                <a:solidFill>
                  <a:srgbClr val="585858"/>
                </a:solidFill>
                <a:latin typeface="微软雅黑"/>
                <a:cs typeface="微软雅黑"/>
              </a:rPr>
              <a:t> </a:t>
            </a:r>
            <a:r>
              <a:rPr sz="1200" spc="55" dirty="0">
                <a:solidFill>
                  <a:srgbClr val="585858"/>
                </a:solidFill>
                <a:latin typeface="微软雅黑"/>
                <a:cs typeface="微软雅黑"/>
              </a:rPr>
              <a:t>泰国CTH  </a:t>
            </a:r>
            <a:r>
              <a:rPr sz="1200" dirty="0">
                <a:solidFill>
                  <a:srgbClr val="585858"/>
                </a:solidFill>
                <a:latin typeface="微软雅黑"/>
                <a:cs typeface="微软雅黑"/>
              </a:rPr>
              <a:t>在</a:t>
            </a:r>
            <a:r>
              <a:rPr sz="1200" spc="-145" dirty="0">
                <a:solidFill>
                  <a:srgbClr val="585858"/>
                </a:solidFill>
                <a:latin typeface="微软雅黑"/>
                <a:cs typeface="微软雅黑"/>
              </a:rPr>
              <a:t> </a:t>
            </a:r>
            <a:r>
              <a:rPr sz="1200" spc="-5" dirty="0">
                <a:solidFill>
                  <a:srgbClr val="585858"/>
                </a:solidFill>
                <a:latin typeface="微软雅黑"/>
                <a:cs typeface="微软雅黑"/>
              </a:rPr>
              <a:t>BiClub</a:t>
            </a:r>
            <a:r>
              <a:rPr sz="1200" spc="-150" dirty="0">
                <a:solidFill>
                  <a:srgbClr val="585858"/>
                </a:solidFill>
                <a:latin typeface="微软雅黑"/>
                <a:cs typeface="微软雅黑"/>
              </a:rPr>
              <a:t> </a:t>
            </a:r>
            <a:r>
              <a:rPr sz="1200" dirty="0">
                <a:solidFill>
                  <a:srgbClr val="585858"/>
                </a:solidFill>
                <a:latin typeface="微软雅黑"/>
                <a:cs typeface="微软雅黑"/>
              </a:rPr>
              <a:t>交</a:t>
            </a:r>
            <a:r>
              <a:rPr sz="1200" spc="-145" dirty="0">
                <a:solidFill>
                  <a:srgbClr val="585858"/>
                </a:solidFill>
                <a:latin typeface="微软雅黑"/>
                <a:cs typeface="微软雅黑"/>
              </a:rPr>
              <a:t> </a:t>
            </a:r>
            <a:r>
              <a:rPr sz="1200" dirty="0">
                <a:solidFill>
                  <a:srgbClr val="585858"/>
                </a:solidFill>
                <a:latin typeface="微软雅黑"/>
                <a:cs typeface="微软雅黑"/>
              </a:rPr>
              <a:t>易</a:t>
            </a:r>
            <a:r>
              <a:rPr sz="1200" spc="-155" dirty="0">
                <a:solidFill>
                  <a:srgbClr val="585858"/>
                </a:solidFill>
                <a:latin typeface="微软雅黑"/>
                <a:cs typeface="微软雅黑"/>
              </a:rPr>
              <a:t> </a:t>
            </a:r>
            <a:r>
              <a:rPr sz="1200" dirty="0">
                <a:solidFill>
                  <a:srgbClr val="585858"/>
                </a:solidFill>
                <a:latin typeface="微软雅黑"/>
                <a:cs typeface="微软雅黑"/>
              </a:rPr>
              <a:t>所</a:t>
            </a:r>
            <a:r>
              <a:rPr sz="1200" spc="-145" dirty="0">
                <a:solidFill>
                  <a:srgbClr val="585858"/>
                </a:solidFill>
                <a:latin typeface="微软雅黑"/>
                <a:cs typeface="微软雅黑"/>
              </a:rPr>
              <a:t> </a:t>
            </a:r>
            <a:r>
              <a:rPr sz="1200" dirty="0">
                <a:solidFill>
                  <a:srgbClr val="585858"/>
                </a:solidFill>
                <a:latin typeface="微软雅黑"/>
                <a:cs typeface="微软雅黑"/>
              </a:rPr>
              <a:t>上</a:t>
            </a:r>
            <a:r>
              <a:rPr sz="1200" spc="-155" dirty="0">
                <a:solidFill>
                  <a:srgbClr val="585858"/>
                </a:solidFill>
                <a:latin typeface="微软雅黑"/>
                <a:cs typeface="微软雅黑"/>
              </a:rPr>
              <a:t> </a:t>
            </a:r>
            <a:r>
              <a:rPr sz="1200" dirty="0">
                <a:solidFill>
                  <a:srgbClr val="585858"/>
                </a:solidFill>
                <a:latin typeface="微软雅黑"/>
                <a:cs typeface="微软雅黑"/>
              </a:rPr>
              <a:t>市</a:t>
            </a:r>
            <a:r>
              <a:rPr sz="1200" spc="-135" dirty="0">
                <a:solidFill>
                  <a:srgbClr val="585858"/>
                </a:solidFill>
                <a:latin typeface="微软雅黑"/>
                <a:cs typeface="微软雅黑"/>
              </a:rPr>
              <a:t> </a:t>
            </a:r>
            <a:r>
              <a:rPr sz="1200" dirty="0">
                <a:solidFill>
                  <a:srgbClr val="585858"/>
                </a:solidFill>
                <a:latin typeface="微软雅黑"/>
                <a:cs typeface="微软雅黑"/>
              </a:rPr>
              <a:t>。  </a:t>
            </a:r>
            <a:r>
              <a:rPr sz="1200" spc="30" dirty="0">
                <a:solidFill>
                  <a:srgbClr val="585858"/>
                </a:solidFill>
                <a:latin typeface="微软雅黑"/>
                <a:cs typeface="微软雅黑"/>
              </a:rPr>
              <a:t>CTH是泰国中央银行、泰  </a:t>
            </a:r>
            <a:r>
              <a:rPr sz="1200" spc="45" dirty="0">
                <a:solidFill>
                  <a:srgbClr val="585858"/>
                </a:solidFill>
                <a:latin typeface="微软雅黑"/>
                <a:cs typeface="微软雅黑"/>
              </a:rPr>
              <a:t>国国际银行、泰国</a:t>
            </a:r>
            <a:r>
              <a:rPr sz="1200" spc="35" dirty="0">
                <a:solidFill>
                  <a:srgbClr val="585858"/>
                </a:solidFill>
                <a:latin typeface="微软雅黑"/>
                <a:cs typeface="微软雅黑"/>
              </a:rPr>
              <a:t>社</a:t>
            </a:r>
            <a:r>
              <a:rPr sz="1200" spc="45" dirty="0">
                <a:solidFill>
                  <a:srgbClr val="585858"/>
                </a:solidFill>
                <a:latin typeface="微软雅黑"/>
                <a:cs typeface="微软雅黑"/>
              </a:rPr>
              <a:t>会</a:t>
            </a:r>
            <a:r>
              <a:rPr sz="1200" dirty="0">
                <a:solidFill>
                  <a:srgbClr val="585858"/>
                </a:solidFill>
                <a:latin typeface="微软雅黑"/>
                <a:cs typeface="微软雅黑"/>
              </a:rPr>
              <a:t>数  字</a:t>
            </a:r>
            <a:r>
              <a:rPr sz="1200" spc="-190" dirty="0">
                <a:solidFill>
                  <a:srgbClr val="585858"/>
                </a:solidFill>
                <a:latin typeface="微软雅黑"/>
                <a:cs typeface="微软雅黑"/>
              </a:rPr>
              <a:t> </a:t>
            </a:r>
            <a:r>
              <a:rPr sz="1200" dirty="0">
                <a:solidFill>
                  <a:srgbClr val="585858"/>
                </a:solidFill>
                <a:latin typeface="微软雅黑"/>
                <a:cs typeface="微软雅黑"/>
              </a:rPr>
              <a:t>经</a:t>
            </a:r>
            <a:r>
              <a:rPr sz="1200" spc="-190" dirty="0">
                <a:solidFill>
                  <a:srgbClr val="585858"/>
                </a:solidFill>
                <a:latin typeface="微软雅黑"/>
                <a:cs typeface="微软雅黑"/>
              </a:rPr>
              <a:t> </a:t>
            </a:r>
            <a:r>
              <a:rPr sz="1200" dirty="0">
                <a:solidFill>
                  <a:srgbClr val="585858"/>
                </a:solidFill>
                <a:latin typeface="微软雅黑"/>
                <a:cs typeface="微软雅黑"/>
              </a:rPr>
              <a:t>济</a:t>
            </a:r>
            <a:r>
              <a:rPr sz="1200" spc="-180" dirty="0">
                <a:solidFill>
                  <a:srgbClr val="585858"/>
                </a:solidFill>
                <a:latin typeface="微软雅黑"/>
                <a:cs typeface="微软雅黑"/>
              </a:rPr>
              <a:t> </a:t>
            </a:r>
            <a:r>
              <a:rPr sz="1200" dirty="0">
                <a:solidFill>
                  <a:srgbClr val="585858"/>
                </a:solidFill>
                <a:latin typeface="微软雅黑"/>
                <a:cs typeface="微软雅黑"/>
              </a:rPr>
              <a:t>部</a:t>
            </a:r>
            <a:r>
              <a:rPr sz="1200" spc="-190" dirty="0">
                <a:solidFill>
                  <a:srgbClr val="585858"/>
                </a:solidFill>
                <a:latin typeface="微软雅黑"/>
                <a:cs typeface="微软雅黑"/>
              </a:rPr>
              <a:t> </a:t>
            </a:r>
            <a:r>
              <a:rPr sz="1200" dirty="0">
                <a:solidFill>
                  <a:srgbClr val="585858"/>
                </a:solidFill>
                <a:latin typeface="微软雅黑"/>
                <a:cs typeface="微软雅黑"/>
              </a:rPr>
              <a:t>联</a:t>
            </a:r>
            <a:r>
              <a:rPr sz="1200" spc="-190" dirty="0">
                <a:solidFill>
                  <a:srgbClr val="585858"/>
                </a:solidFill>
                <a:latin typeface="微软雅黑"/>
                <a:cs typeface="微软雅黑"/>
              </a:rPr>
              <a:t> </a:t>
            </a:r>
            <a:r>
              <a:rPr sz="1200" dirty="0">
                <a:solidFill>
                  <a:srgbClr val="585858"/>
                </a:solidFill>
                <a:latin typeface="微软雅黑"/>
                <a:cs typeface="微软雅黑"/>
              </a:rPr>
              <a:t>合</a:t>
            </a:r>
            <a:r>
              <a:rPr sz="1200" spc="-180" dirty="0">
                <a:solidFill>
                  <a:srgbClr val="585858"/>
                </a:solidFill>
                <a:latin typeface="微软雅黑"/>
                <a:cs typeface="微软雅黑"/>
              </a:rPr>
              <a:t> </a:t>
            </a:r>
            <a:r>
              <a:rPr sz="1200" dirty="0">
                <a:solidFill>
                  <a:srgbClr val="585858"/>
                </a:solidFill>
                <a:latin typeface="微软雅黑"/>
                <a:cs typeface="微软雅黑"/>
              </a:rPr>
              <a:t>发</a:t>
            </a:r>
            <a:r>
              <a:rPr sz="1200" spc="-190" dirty="0">
                <a:solidFill>
                  <a:srgbClr val="585858"/>
                </a:solidFill>
                <a:latin typeface="微软雅黑"/>
                <a:cs typeface="微软雅黑"/>
              </a:rPr>
              <a:t> </a:t>
            </a:r>
            <a:r>
              <a:rPr sz="1200" dirty="0">
                <a:solidFill>
                  <a:srgbClr val="585858"/>
                </a:solidFill>
                <a:latin typeface="微软雅黑"/>
                <a:cs typeface="微软雅黑"/>
              </a:rPr>
              <a:t>行</a:t>
            </a:r>
            <a:r>
              <a:rPr sz="1200" spc="-170" dirty="0">
                <a:solidFill>
                  <a:srgbClr val="585858"/>
                </a:solidFill>
                <a:latin typeface="微软雅黑"/>
                <a:cs typeface="微软雅黑"/>
              </a:rPr>
              <a:t> </a:t>
            </a:r>
            <a:r>
              <a:rPr sz="1200" dirty="0">
                <a:solidFill>
                  <a:srgbClr val="585858"/>
                </a:solidFill>
                <a:latin typeface="微软雅黑"/>
                <a:cs typeface="微软雅黑"/>
              </a:rPr>
              <a:t>，</a:t>
            </a:r>
            <a:r>
              <a:rPr sz="1200" spc="-190" dirty="0">
                <a:solidFill>
                  <a:srgbClr val="585858"/>
                </a:solidFill>
                <a:latin typeface="微软雅黑"/>
                <a:cs typeface="微软雅黑"/>
              </a:rPr>
              <a:t> </a:t>
            </a:r>
            <a:r>
              <a:rPr sz="1200" dirty="0">
                <a:solidFill>
                  <a:srgbClr val="585858"/>
                </a:solidFill>
                <a:latin typeface="微软雅黑"/>
                <a:cs typeface="微软雅黑"/>
              </a:rPr>
              <a:t>共  </a:t>
            </a:r>
            <a:r>
              <a:rPr sz="1200" spc="55" dirty="0">
                <a:solidFill>
                  <a:srgbClr val="585858"/>
                </a:solidFill>
                <a:latin typeface="微软雅黑"/>
                <a:cs typeface="微软雅黑"/>
              </a:rPr>
              <a:t>120亿枚，泰国数字经济  </a:t>
            </a:r>
            <a:r>
              <a:rPr sz="1200" spc="70" dirty="0">
                <a:solidFill>
                  <a:srgbClr val="585858"/>
                </a:solidFill>
                <a:latin typeface="微软雅黑"/>
                <a:cs typeface="微软雅黑"/>
              </a:rPr>
              <a:t>集团负责运营</a:t>
            </a:r>
            <a:r>
              <a:rPr sz="1200" spc="75" dirty="0">
                <a:solidFill>
                  <a:srgbClr val="585858"/>
                </a:solidFill>
                <a:latin typeface="微软雅黑"/>
                <a:cs typeface="微软雅黑"/>
              </a:rPr>
              <a:t>，</a:t>
            </a:r>
            <a:r>
              <a:rPr sz="1200" dirty="0">
                <a:solidFill>
                  <a:srgbClr val="585858"/>
                </a:solidFill>
                <a:latin typeface="微软雅黑"/>
                <a:cs typeface="微软雅黑"/>
              </a:rPr>
              <a:t>MI</a:t>
            </a:r>
            <a:r>
              <a:rPr sz="1200" spc="75" dirty="0">
                <a:solidFill>
                  <a:srgbClr val="585858"/>
                </a:solidFill>
                <a:latin typeface="微软雅黑"/>
                <a:cs typeface="微软雅黑"/>
              </a:rPr>
              <a:t>T</a:t>
            </a:r>
            <a:r>
              <a:rPr sz="1200" spc="70" dirty="0">
                <a:solidFill>
                  <a:srgbClr val="585858"/>
                </a:solidFill>
                <a:latin typeface="微软雅黑"/>
                <a:cs typeface="微软雅黑"/>
              </a:rPr>
              <a:t>负责  </a:t>
            </a:r>
            <a:r>
              <a:rPr sz="1200" dirty="0">
                <a:solidFill>
                  <a:srgbClr val="585858"/>
                </a:solidFill>
                <a:latin typeface="微软雅黑"/>
                <a:cs typeface="微软雅黑"/>
              </a:rPr>
              <a:t>技术支持。</a:t>
            </a:r>
            <a:endParaRPr sz="1200">
              <a:latin typeface="微软雅黑"/>
              <a:cs typeface="微软雅黑"/>
            </a:endParaRPr>
          </a:p>
        </p:txBody>
      </p:sp>
      <p:sp>
        <p:nvSpPr>
          <p:cNvPr id="14" name="object 14"/>
          <p:cNvSpPr txBox="1"/>
          <p:nvPr/>
        </p:nvSpPr>
        <p:spPr>
          <a:xfrm>
            <a:off x="5367654" y="4676520"/>
            <a:ext cx="1761489" cy="1293495"/>
          </a:xfrm>
          <a:prstGeom prst="rect">
            <a:avLst/>
          </a:prstGeom>
        </p:spPr>
        <p:txBody>
          <a:bodyPr vert="horz" wrap="square" lIns="0" tIns="0" rIns="0" bIns="0" rtlCol="0">
            <a:spAutoFit/>
          </a:bodyPr>
          <a:lstStyle/>
          <a:p>
            <a:pPr marL="12700" marR="5080" algn="just">
              <a:lnSpc>
                <a:spcPct val="100000"/>
              </a:lnSpc>
            </a:pPr>
            <a:r>
              <a:rPr sz="1200" spc="-5" dirty="0">
                <a:solidFill>
                  <a:srgbClr val="585858"/>
                </a:solidFill>
                <a:latin typeface="微软雅黑"/>
                <a:cs typeface="微软雅黑"/>
              </a:rPr>
              <a:t>2014</a:t>
            </a:r>
            <a:r>
              <a:rPr sz="1200" spc="-240" dirty="0">
                <a:solidFill>
                  <a:srgbClr val="585858"/>
                </a:solidFill>
                <a:latin typeface="微软雅黑"/>
                <a:cs typeface="微软雅黑"/>
              </a:rPr>
              <a:t> </a:t>
            </a:r>
            <a:r>
              <a:rPr sz="1200" dirty="0">
                <a:solidFill>
                  <a:srgbClr val="585858"/>
                </a:solidFill>
                <a:latin typeface="微软雅黑"/>
                <a:cs typeface="微软雅黑"/>
              </a:rPr>
              <a:t>年</a:t>
            </a:r>
            <a:r>
              <a:rPr sz="1200" spc="-245" dirty="0">
                <a:solidFill>
                  <a:srgbClr val="585858"/>
                </a:solidFill>
                <a:latin typeface="微软雅黑"/>
                <a:cs typeface="微软雅黑"/>
              </a:rPr>
              <a:t> </a:t>
            </a:r>
            <a:r>
              <a:rPr sz="1200" spc="-5" dirty="0">
                <a:solidFill>
                  <a:srgbClr val="585858"/>
                </a:solidFill>
                <a:latin typeface="微软雅黑"/>
                <a:cs typeface="微软雅黑"/>
              </a:rPr>
              <a:t>12</a:t>
            </a:r>
            <a:r>
              <a:rPr sz="1200" spc="-240" dirty="0">
                <a:solidFill>
                  <a:srgbClr val="585858"/>
                </a:solidFill>
                <a:latin typeface="微软雅黑"/>
                <a:cs typeface="微软雅黑"/>
              </a:rPr>
              <a:t> </a:t>
            </a:r>
            <a:r>
              <a:rPr sz="1200" spc="65" dirty="0">
                <a:solidFill>
                  <a:srgbClr val="585858"/>
                </a:solidFill>
                <a:latin typeface="微软雅黑"/>
                <a:cs typeface="微软雅黑"/>
              </a:rPr>
              <a:t>月，</a:t>
            </a:r>
            <a:r>
              <a:rPr sz="1200" spc="-245" dirty="0">
                <a:solidFill>
                  <a:srgbClr val="585858"/>
                </a:solidFill>
                <a:latin typeface="微软雅黑"/>
                <a:cs typeface="微软雅黑"/>
              </a:rPr>
              <a:t> </a:t>
            </a:r>
            <a:r>
              <a:rPr sz="1200" spc="90" dirty="0">
                <a:solidFill>
                  <a:srgbClr val="585858"/>
                </a:solidFill>
                <a:latin typeface="微软雅黑"/>
                <a:cs typeface="微软雅黑"/>
              </a:rPr>
              <a:t>厄瓜多尔  </a:t>
            </a:r>
            <a:r>
              <a:rPr sz="1200" dirty="0">
                <a:solidFill>
                  <a:srgbClr val="585858"/>
                </a:solidFill>
                <a:latin typeface="微软雅黑"/>
                <a:cs typeface="微软雅黑"/>
              </a:rPr>
              <a:t>央</a:t>
            </a:r>
            <a:r>
              <a:rPr sz="1200" spc="-195" dirty="0">
                <a:solidFill>
                  <a:srgbClr val="585858"/>
                </a:solidFill>
                <a:latin typeface="微软雅黑"/>
                <a:cs typeface="微软雅黑"/>
              </a:rPr>
              <a:t> </a:t>
            </a:r>
            <a:r>
              <a:rPr sz="1200" dirty="0">
                <a:solidFill>
                  <a:srgbClr val="585858"/>
                </a:solidFill>
                <a:latin typeface="微软雅黑"/>
                <a:cs typeface="微软雅黑"/>
              </a:rPr>
              <a:t>行</a:t>
            </a:r>
            <a:r>
              <a:rPr sz="1200" spc="-195" dirty="0">
                <a:solidFill>
                  <a:srgbClr val="585858"/>
                </a:solidFill>
                <a:latin typeface="微软雅黑"/>
                <a:cs typeface="微软雅黑"/>
              </a:rPr>
              <a:t> </a:t>
            </a:r>
            <a:r>
              <a:rPr sz="1200" dirty="0">
                <a:solidFill>
                  <a:srgbClr val="585858"/>
                </a:solidFill>
                <a:latin typeface="微软雅黑"/>
                <a:cs typeface="微软雅黑"/>
              </a:rPr>
              <a:t>推</a:t>
            </a:r>
            <a:r>
              <a:rPr sz="1200" spc="-180" dirty="0">
                <a:solidFill>
                  <a:srgbClr val="585858"/>
                </a:solidFill>
                <a:latin typeface="微软雅黑"/>
                <a:cs typeface="微软雅黑"/>
              </a:rPr>
              <a:t> </a:t>
            </a:r>
            <a:r>
              <a:rPr sz="1200" dirty="0">
                <a:solidFill>
                  <a:srgbClr val="585858"/>
                </a:solidFill>
                <a:latin typeface="微软雅黑"/>
                <a:cs typeface="微软雅黑"/>
              </a:rPr>
              <a:t>出</a:t>
            </a:r>
            <a:r>
              <a:rPr sz="1200" spc="-190" dirty="0">
                <a:solidFill>
                  <a:srgbClr val="585858"/>
                </a:solidFill>
                <a:latin typeface="微软雅黑"/>
                <a:cs typeface="微软雅黑"/>
              </a:rPr>
              <a:t> </a:t>
            </a:r>
            <a:r>
              <a:rPr sz="1200" dirty="0">
                <a:solidFill>
                  <a:srgbClr val="585858"/>
                </a:solidFill>
                <a:latin typeface="微软雅黑"/>
                <a:cs typeface="微软雅黑"/>
              </a:rPr>
              <a:t>“</a:t>
            </a:r>
            <a:r>
              <a:rPr sz="1200" spc="-190" dirty="0">
                <a:solidFill>
                  <a:srgbClr val="585858"/>
                </a:solidFill>
                <a:latin typeface="微软雅黑"/>
                <a:cs typeface="微软雅黑"/>
              </a:rPr>
              <a:t> </a:t>
            </a:r>
            <a:r>
              <a:rPr sz="1200" dirty="0">
                <a:solidFill>
                  <a:srgbClr val="585858"/>
                </a:solidFill>
                <a:latin typeface="微软雅黑"/>
                <a:cs typeface="微软雅黑"/>
              </a:rPr>
              <a:t>电</a:t>
            </a:r>
            <a:r>
              <a:rPr sz="1200" spc="-180" dirty="0">
                <a:solidFill>
                  <a:srgbClr val="585858"/>
                </a:solidFill>
                <a:latin typeface="微软雅黑"/>
                <a:cs typeface="微软雅黑"/>
              </a:rPr>
              <a:t> </a:t>
            </a:r>
            <a:r>
              <a:rPr sz="1200" dirty="0">
                <a:solidFill>
                  <a:srgbClr val="585858"/>
                </a:solidFill>
                <a:latin typeface="微软雅黑"/>
                <a:cs typeface="微软雅黑"/>
              </a:rPr>
              <a:t>子</a:t>
            </a:r>
            <a:r>
              <a:rPr sz="1200" spc="-195" dirty="0">
                <a:solidFill>
                  <a:srgbClr val="585858"/>
                </a:solidFill>
                <a:latin typeface="微软雅黑"/>
                <a:cs typeface="微软雅黑"/>
              </a:rPr>
              <a:t> </a:t>
            </a:r>
            <a:r>
              <a:rPr sz="1200" dirty="0">
                <a:solidFill>
                  <a:srgbClr val="585858"/>
                </a:solidFill>
                <a:latin typeface="微软雅黑"/>
                <a:cs typeface="微软雅黑"/>
              </a:rPr>
              <a:t>货</a:t>
            </a:r>
            <a:r>
              <a:rPr sz="1200" spc="-180" dirty="0">
                <a:solidFill>
                  <a:srgbClr val="585858"/>
                </a:solidFill>
                <a:latin typeface="微软雅黑"/>
                <a:cs typeface="微软雅黑"/>
              </a:rPr>
              <a:t> </a:t>
            </a:r>
            <a:r>
              <a:rPr sz="1200" dirty="0">
                <a:solidFill>
                  <a:srgbClr val="585858"/>
                </a:solidFill>
                <a:latin typeface="微软雅黑"/>
                <a:cs typeface="微软雅黑"/>
              </a:rPr>
              <a:t>币</a:t>
            </a:r>
            <a:r>
              <a:rPr sz="1200" spc="-195" dirty="0">
                <a:solidFill>
                  <a:srgbClr val="585858"/>
                </a:solidFill>
                <a:latin typeface="微软雅黑"/>
                <a:cs typeface="微软雅黑"/>
              </a:rPr>
              <a:t> </a:t>
            </a:r>
            <a:r>
              <a:rPr sz="1200" dirty="0">
                <a:solidFill>
                  <a:srgbClr val="585858"/>
                </a:solidFill>
                <a:latin typeface="微软雅黑"/>
                <a:cs typeface="微软雅黑"/>
              </a:rPr>
              <a:t>系  </a:t>
            </a:r>
            <a:r>
              <a:rPr sz="1200" spc="60" dirty="0">
                <a:solidFill>
                  <a:srgbClr val="585858"/>
                </a:solidFill>
                <a:latin typeface="微软雅黑"/>
                <a:cs typeface="微软雅黑"/>
              </a:rPr>
              <a:t>统”。</a:t>
            </a:r>
            <a:r>
              <a:rPr sz="1200" dirty="0">
                <a:solidFill>
                  <a:srgbClr val="585858"/>
                </a:solidFill>
                <a:latin typeface="微软雅黑"/>
                <a:cs typeface="微软雅黑"/>
              </a:rPr>
              <a:t>20</a:t>
            </a:r>
            <a:r>
              <a:rPr sz="1200" spc="-10" dirty="0">
                <a:solidFill>
                  <a:srgbClr val="585858"/>
                </a:solidFill>
                <a:latin typeface="微软雅黑"/>
                <a:cs typeface="微软雅黑"/>
              </a:rPr>
              <a:t>1</a:t>
            </a:r>
            <a:r>
              <a:rPr sz="1200" spc="65" dirty="0">
                <a:solidFill>
                  <a:srgbClr val="585858"/>
                </a:solidFill>
                <a:latin typeface="微软雅黑"/>
                <a:cs typeface="微软雅黑"/>
              </a:rPr>
              <a:t>5</a:t>
            </a:r>
            <a:r>
              <a:rPr sz="1200" spc="60" dirty="0">
                <a:solidFill>
                  <a:srgbClr val="585858"/>
                </a:solidFill>
                <a:latin typeface="微软雅黑"/>
                <a:cs typeface="微软雅黑"/>
              </a:rPr>
              <a:t>年2</a:t>
            </a:r>
            <a:r>
              <a:rPr sz="1200" spc="55" dirty="0">
                <a:solidFill>
                  <a:srgbClr val="585858"/>
                </a:solidFill>
                <a:latin typeface="微软雅黑"/>
                <a:cs typeface="微软雅黑"/>
              </a:rPr>
              <a:t>月</a:t>
            </a:r>
            <a:r>
              <a:rPr sz="1200" spc="45" dirty="0">
                <a:solidFill>
                  <a:srgbClr val="585858"/>
                </a:solidFill>
                <a:latin typeface="微软雅黑"/>
                <a:cs typeface="微软雅黑"/>
              </a:rPr>
              <a:t>开</a:t>
            </a:r>
            <a:r>
              <a:rPr sz="1200" spc="55" dirty="0">
                <a:solidFill>
                  <a:srgbClr val="585858"/>
                </a:solidFill>
                <a:latin typeface="微软雅黑"/>
                <a:cs typeface="微软雅黑"/>
              </a:rPr>
              <a:t>始</a:t>
            </a:r>
            <a:r>
              <a:rPr sz="1200" dirty="0">
                <a:solidFill>
                  <a:srgbClr val="585858"/>
                </a:solidFill>
                <a:latin typeface="微软雅黑"/>
                <a:cs typeface="微软雅黑"/>
              </a:rPr>
              <a:t>正  </a:t>
            </a:r>
            <a:r>
              <a:rPr sz="1200" spc="45" dirty="0">
                <a:solidFill>
                  <a:srgbClr val="585858"/>
                </a:solidFill>
                <a:latin typeface="微软雅黑"/>
                <a:cs typeface="微软雅黑"/>
              </a:rPr>
              <a:t>式运营，并发行“</a:t>
            </a:r>
            <a:r>
              <a:rPr sz="1200" spc="30" dirty="0">
                <a:solidFill>
                  <a:srgbClr val="585858"/>
                </a:solidFill>
                <a:latin typeface="微软雅黑"/>
                <a:cs typeface="微软雅黑"/>
              </a:rPr>
              <a:t>厄</a:t>
            </a:r>
            <a:r>
              <a:rPr sz="1200" spc="45" dirty="0">
                <a:solidFill>
                  <a:srgbClr val="585858"/>
                </a:solidFill>
                <a:latin typeface="微软雅黑"/>
                <a:cs typeface="微软雅黑"/>
              </a:rPr>
              <a:t>瓜</a:t>
            </a:r>
            <a:r>
              <a:rPr sz="1200" dirty="0">
                <a:solidFill>
                  <a:srgbClr val="585858"/>
                </a:solidFill>
                <a:latin typeface="微软雅黑"/>
                <a:cs typeface="微软雅黑"/>
              </a:rPr>
              <a:t>多  </a:t>
            </a:r>
            <a:r>
              <a:rPr sz="1200" spc="45" dirty="0">
                <a:solidFill>
                  <a:srgbClr val="585858"/>
                </a:solidFill>
                <a:latin typeface="微软雅黑"/>
                <a:cs typeface="微软雅黑"/>
              </a:rPr>
              <a:t>尔币”，以琥珀蜜</a:t>
            </a:r>
            <a:r>
              <a:rPr sz="1200" spc="30" dirty="0">
                <a:solidFill>
                  <a:srgbClr val="585858"/>
                </a:solidFill>
                <a:latin typeface="微软雅黑"/>
                <a:cs typeface="微软雅黑"/>
              </a:rPr>
              <a:t>蜡</a:t>
            </a:r>
            <a:r>
              <a:rPr sz="1200" spc="45" dirty="0">
                <a:solidFill>
                  <a:srgbClr val="585858"/>
                </a:solidFill>
                <a:latin typeface="微软雅黑"/>
                <a:cs typeface="微软雅黑"/>
              </a:rPr>
              <a:t>为</a:t>
            </a:r>
            <a:r>
              <a:rPr sz="1200" dirty="0">
                <a:solidFill>
                  <a:srgbClr val="585858"/>
                </a:solidFill>
                <a:latin typeface="微软雅黑"/>
                <a:cs typeface="微软雅黑"/>
              </a:rPr>
              <a:t>价  </a:t>
            </a:r>
            <a:r>
              <a:rPr sz="1200" spc="45" dirty="0">
                <a:solidFill>
                  <a:srgbClr val="585858"/>
                </a:solidFill>
                <a:latin typeface="微软雅黑"/>
                <a:cs typeface="微软雅黑"/>
              </a:rPr>
              <a:t>值载体，相当于一</a:t>
            </a:r>
            <a:r>
              <a:rPr sz="1200" spc="30" dirty="0">
                <a:solidFill>
                  <a:srgbClr val="585858"/>
                </a:solidFill>
                <a:latin typeface="微软雅黑"/>
                <a:cs typeface="微软雅黑"/>
              </a:rPr>
              <a:t>种</a:t>
            </a:r>
            <a:r>
              <a:rPr sz="1200" spc="45" dirty="0">
                <a:solidFill>
                  <a:srgbClr val="585858"/>
                </a:solidFill>
                <a:latin typeface="微软雅黑"/>
                <a:cs typeface="微软雅黑"/>
              </a:rPr>
              <a:t>新</a:t>
            </a:r>
            <a:r>
              <a:rPr sz="1200" dirty="0">
                <a:solidFill>
                  <a:srgbClr val="585858"/>
                </a:solidFill>
                <a:latin typeface="微软雅黑"/>
                <a:cs typeface="微软雅黑"/>
              </a:rPr>
              <a:t>的  加密支付系统。</a:t>
            </a:r>
            <a:endParaRPr sz="1200">
              <a:latin typeface="微软雅黑"/>
              <a:cs typeface="微软雅黑"/>
            </a:endParaRPr>
          </a:p>
        </p:txBody>
      </p:sp>
      <p:sp>
        <p:nvSpPr>
          <p:cNvPr id="15" name="object 15"/>
          <p:cNvSpPr txBox="1"/>
          <p:nvPr/>
        </p:nvSpPr>
        <p:spPr>
          <a:xfrm>
            <a:off x="7602728" y="4676520"/>
            <a:ext cx="1913889" cy="1293495"/>
          </a:xfrm>
          <a:prstGeom prst="rect">
            <a:avLst/>
          </a:prstGeom>
        </p:spPr>
        <p:txBody>
          <a:bodyPr vert="horz" wrap="square" lIns="0" tIns="0" rIns="0" bIns="0" rtlCol="0">
            <a:spAutoFit/>
          </a:bodyPr>
          <a:lstStyle/>
          <a:p>
            <a:pPr marL="12700" marR="5080">
              <a:lnSpc>
                <a:spcPct val="100000"/>
              </a:lnSpc>
            </a:pPr>
            <a:r>
              <a:rPr sz="1200" dirty="0">
                <a:solidFill>
                  <a:srgbClr val="585858"/>
                </a:solidFill>
                <a:latin typeface="微软雅黑"/>
                <a:cs typeface="微软雅黑"/>
              </a:rPr>
              <a:t>据报道，突尼斯于2015年  </a:t>
            </a:r>
            <a:r>
              <a:rPr sz="1200" spc="30" dirty="0">
                <a:solidFill>
                  <a:srgbClr val="585858"/>
                </a:solidFill>
                <a:latin typeface="微软雅黑"/>
                <a:cs typeface="微软雅黑"/>
              </a:rPr>
              <a:t>发行国</a:t>
            </a:r>
            <a:r>
              <a:rPr sz="1200" spc="20" dirty="0">
                <a:solidFill>
                  <a:srgbClr val="585858"/>
                </a:solidFill>
                <a:latin typeface="微软雅黑"/>
                <a:cs typeface="微软雅黑"/>
              </a:rPr>
              <a:t>家</a:t>
            </a:r>
            <a:r>
              <a:rPr sz="1200" spc="30" dirty="0">
                <a:solidFill>
                  <a:srgbClr val="585858"/>
                </a:solidFill>
                <a:latin typeface="微软雅黑"/>
                <a:cs typeface="微软雅黑"/>
              </a:rPr>
              <a:t>数字</a:t>
            </a:r>
            <a:r>
              <a:rPr sz="1200" spc="20" dirty="0">
                <a:solidFill>
                  <a:srgbClr val="585858"/>
                </a:solidFill>
                <a:latin typeface="微软雅黑"/>
                <a:cs typeface="微软雅黑"/>
              </a:rPr>
              <a:t>货</a:t>
            </a:r>
            <a:r>
              <a:rPr sz="1200" spc="45" dirty="0">
                <a:solidFill>
                  <a:srgbClr val="585858"/>
                </a:solidFill>
                <a:latin typeface="微软雅黑"/>
                <a:cs typeface="微软雅黑"/>
              </a:rPr>
              <a:t>币</a:t>
            </a:r>
            <a:r>
              <a:rPr sz="1200" dirty="0">
                <a:solidFill>
                  <a:srgbClr val="585858"/>
                </a:solidFill>
                <a:latin typeface="微软雅黑"/>
                <a:cs typeface="微软雅黑"/>
              </a:rPr>
              <a:t>eD</a:t>
            </a:r>
            <a:r>
              <a:rPr sz="1200" spc="-10" dirty="0">
                <a:solidFill>
                  <a:srgbClr val="585858"/>
                </a:solidFill>
                <a:latin typeface="微软雅黑"/>
                <a:cs typeface="微软雅黑"/>
              </a:rPr>
              <a:t>i</a:t>
            </a:r>
            <a:r>
              <a:rPr sz="1200" dirty="0">
                <a:solidFill>
                  <a:srgbClr val="585858"/>
                </a:solidFill>
                <a:latin typeface="微软雅黑"/>
                <a:cs typeface="微软雅黑"/>
              </a:rPr>
              <a:t>na</a:t>
            </a:r>
            <a:r>
              <a:rPr sz="1200" spc="30" dirty="0">
                <a:solidFill>
                  <a:srgbClr val="585858"/>
                </a:solidFill>
                <a:latin typeface="微软雅黑"/>
                <a:cs typeface="微软雅黑"/>
              </a:rPr>
              <a:t>r</a:t>
            </a:r>
            <a:r>
              <a:rPr sz="1200" dirty="0">
                <a:solidFill>
                  <a:srgbClr val="585858"/>
                </a:solidFill>
                <a:latin typeface="微软雅黑"/>
                <a:cs typeface="微软雅黑"/>
              </a:rPr>
              <a:t>，  </a:t>
            </a:r>
            <a:r>
              <a:rPr sz="1200" spc="40" dirty="0">
                <a:solidFill>
                  <a:srgbClr val="585858"/>
                </a:solidFill>
                <a:latin typeface="微软雅黑"/>
                <a:cs typeface="微软雅黑"/>
              </a:rPr>
              <a:t>一家总部位于瑞士的软件  </a:t>
            </a:r>
            <a:r>
              <a:rPr sz="1200" spc="15" dirty="0">
                <a:solidFill>
                  <a:srgbClr val="585858"/>
                </a:solidFill>
                <a:latin typeface="微软雅黑"/>
                <a:cs typeface="微软雅黑"/>
              </a:rPr>
              <a:t>公司Monetas参与技术整  </a:t>
            </a:r>
            <a:r>
              <a:rPr sz="1200" spc="40" dirty="0">
                <a:solidFill>
                  <a:srgbClr val="585858"/>
                </a:solidFill>
                <a:latin typeface="微软雅黑"/>
                <a:cs typeface="微软雅黑"/>
              </a:rPr>
              <a:t>合。如国家发行的纸质法  </a:t>
            </a:r>
            <a:r>
              <a:rPr sz="1200" spc="20" dirty="0">
                <a:solidFill>
                  <a:srgbClr val="585858"/>
                </a:solidFill>
                <a:latin typeface="微软雅黑"/>
                <a:cs typeface="微软雅黑"/>
              </a:rPr>
              <a:t>币一样，eDinar的发行也  </a:t>
            </a:r>
            <a:r>
              <a:rPr sz="1200" dirty="0">
                <a:solidFill>
                  <a:srgbClr val="585858"/>
                </a:solidFill>
                <a:latin typeface="微软雅黑"/>
                <a:cs typeface="微软雅黑"/>
              </a:rPr>
              <a:t>由政府机构所监督。</a:t>
            </a:r>
            <a:endParaRPr sz="1200">
              <a:latin typeface="微软雅黑"/>
              <a:cs typeface="微软雅黑"/>
            </a:endParaRPr>
          </a:p>
        </p:txBody>
      </p:sp>
      <p:sp>
        <p:nvSpPr>
          <p:cNvPr id="16" name="object 16"/>
          <p:cNvSpPr txBox="1"/>
          <p:nvPr/>
        </p:nvSpPr>
        <p:spPr>
          <a:xfrm>
            <a:off x="9838181" y="4676520"/>
            <a:ext cx="1767839" cy="1293495"/>
          </a:xfrm>
          <a:prstGeom prst="rect">
            <a:avLst/>
          </a:prstGeom>
        </p:spPr>
        <p:txBody>
          <a:bodyPr vert="horz" wrap="square" lIns="0" tIns="0" rIns="0" bIns="0" rtlCol="0">
            <a:spAutoFit/>
          </a:bodyPr>
          <a:lstStyle/>
          <a:p>
            <a:pPr marL="12700" marR="5080" algn="just">
              <a:lnSpc>
                <a:spcPct val="100000"/>
              </a:lnSpc>
            </a:pPr>
            <a:r>
              <a:rPr sz="1200" spc="-5" dirty="0">
                <a:solidFill>
                  <a:srgbClr val="585858"/>
                </a:solidFill>
                <a:latin typeface="微软雅黑"/>
                <a:cs typeface="微软雅黑"/>
              </a:rPr>
              <a:t>2016</a:t>
            </a:r>
            <a:r>
              <a:rPr sz="1200" spc="-240" dirty="0">
                <a:solidFill>
                  <a:srgbClr val="585858"/>
                </a:solidFill>
                <a:latin typeface="微软雅黑"/>
                <a:cs typeface="微软雅黑"/>
              </a:rPr>
              <a:t> </a:t>
            </a:r>
            <a:r>
              <a:rPr sz="1200" dirty="0">
                <a:solidFill>
                  <a:srgbClr val="585858"/>
                </a:solidFill>
                <a:latin typeface="微软雅黑"/>
                <a:cs typeface="微软雅黑"/>
              </a:rPr>
              <a:t>年</a:t>
            </a:r>
            <a:r>
              <a:rPr sz="1200" spc="-245" dirty="0">
                <a:solidFill>
                  <a:srgbClr val="585858"/>
                </a:solidFill>
                <a:latin typeface="微软雅黑"/>
                <a:cs typeface="微软雅黑"/>
              </a:rPr>
              <a:t> </a:t>
            </a:r>
            <a:r>
              <a:rPr sz="1200" spc="-5" dirty="0">
                <a:solidFill>
                  <a:srgbClr val="585858"/>
                </a:solidFill>
                <a:latin typeface="微软雅黑"/>
                <a:cs typeface="微软雅黑"/>
              </a:rPr>
              <a:t>12</a:t>
            </a:r>
            <a:r>
              <a:rPr sz="1200" spc="-240" dirty="0">
                <a:solidFill>
                  <a:srgbClr val="585858"/>
                </a:solidFill>
                <a:latin typeface="微软雅黑"/>
                <a:cs typeface="微软雅黑"/>
              </a:rPr>
              <a:t> </a:t>
            </a:r>
            <a:r>
              <a:rPr sz="1200" spc="65" dirty="0">
                <a:solidFill>
                  <a:srgbClr val="585858"/>
                </a:solidFill>
                <a:latin typeface="微软雅黑"/>
                <a:cs typeface="微软雅黑"/>
              </a:rPr>
              <a:t>月，</a:t>
            </a:r>
            <a:r>
              <a:rPr sz="1200" spc="-245" dirty="0">
                <a:solidFill>
                  <a:srgbClr val="585858"/>
                </a:solidFill>
                <a:latin typeface="微软雅黑"/>
                <a:cs typeface="微软雅黑"/>
              </a:rPr>
              <a:t> </a:t>
            </a:r>
            <a:r>
              <a:rPr sz="1200" spc="90" dirty="0">
                <a:solidFill>
                  <a:srgbClr val="585858"/>
                </a:solidFill>
                <a:latin typeface="微软雅黑"/>
                <a:cs typeface="微软雅黑"/>
              </a:rPr>
              <a:t>塞内加尔  </a:t>
            </a:r>
            <a:r>
              <a:rPr sz="1200" spc="45" dirty="0">
                <a:solidFill>
                  <a:srgbClr val="585858"/>
                </a:solidFill>
                <a:latin typeface="微软雅黑"/>
                <a:cs typeface="微软雅黑"/>
              </a:rPr>
              <a:t>央行发布基于区块</a:t>
            </a:r>
            <a:r>
              <a:rPr sz="1200" spc="35" dirty="0">
                <a:solidFill>
                  <a:srgbClr val="585858"/>
                </a:solidFill>
                <a:latin typeface="微软雅黑"/>
                <a:cs typeface="微软雅黑"/>
              </a:rPr>
              <a:t>链</a:t>
            </a:r>
            <a:r>
              <a:rPr sz="1200" spc="45" dirty="0">
                <a:solidFill>
                  <a:srgbClr val="585858"/>
                </a:solidFill>
                <a:latin typeface="微软雅黑"/>
                <a:cs typeface="微软雅黑"/>
              </a:rPr>
              <a:t>的数  字货币eCFA</a:t>
            </a:r>
            <a:r>
              <a:rPr sz="1200" spc="-229" dirty="0">
                <a:solidFill>
                  <a:srgbClr val="585858"/>
                </a:solidFill>
                <a:latin typeface="微软雅黑"/>
                <a:cs typeface="微软雅黑"/>
              </a:rPr>
              <a:t> </a:t>
            </a:r>
            <a:r>
              <a:rPr sz="1200" dirty="0">
                <a:solidFill>
                  <a:srgbClr val="585858"/>
                </a:solidFill>
                <a:latin typeface="微软雅黑"/>
                <a:cs typeface="微软雅黑"/>
              </a:rPr>
              <a:t>，</a:t>
            </a:r>
            <a:r>
              <a:rPr sz="1200" spc="-240" dirty="0">
                <a:solidFill>
                  <a:srgbClr val="585858"/>
                </a:solidFill>
                <a:latin typeface="微软雅黑"/>
                <a:cs typeface="微软雅黑"/>
              </a:rPr>
              <a:t> </a:t>
            </a:r>
            <a:r>
              <a:rPr sz="1200" spc="70" dirty="0">
                <a:solidFill>
                  <a:srgbClr val="585858"/>
                </a:solidFill>
                <a:latin typeface="微软雅黑"/>
                <a:cs typeface="微软雅黑"/>
              </a:rPr>
              <a:t>由当</a:t>
            </a:r>
            <a:r>
              <a:rPr sz="1200" spc="-229" dirty="0">
                <a:solidFill>
                  <a:srgbClr val="585858"/>
                </a:solidFill>
                <a:latin typeface="微软雅黑"/>
                <a:cs typeface="微软雅黑"/>
              </a:rPr>
              <a:t> </a:t>
            </a:r>
            <a:r>
              <a:rPr sz="1200" spc="70" dirty="0">
                <a:solidFill>
                  <a:srgbClr val="585858"/>
                </a:solidFill>
                <a:latin typeface="微软雅黑"/>
                <a:cs typeface="微软雅黑"/>
              </a:rPr>
              <a:t>地银  </a:t>
            </a:r>
            <a:r>
              <a:rPr sz="1200" dirty="0">
                <a:solidFill>
                  <a:srgbClr val="585858"/>
                </a:solidFill>
                <a:latin typeface="微软雅黑"/>
                <a:cs typeface="微软雅黑"/>
              </a:rPr>
              <a:t>行 </a:t>
            </a:r>
            <a:r>
              <a:rPr sz="1200" spc="-5" dirty="0">
                <a:solidFill>
                  <a:srgbClr val="585858"/>
                </a:solidFill>
                <a:latin typeface="微软雅黑"/>
                <a:cs typeface="微软雅黑"/>
              </a:rPr>
              <a:t>Banque</a:t>
            </a:r>
            <a:r>
              <a:rPr sz="1200" spc="270" dirty="0">
                <a:solidFill>
                  <a:srgbClr val="585858"/>
                </a:solidFill>
                <a:latin typeface="微软雅黑"/>
                <a:cs typeface="微软雅黑"/>
              </a:rPr>
              <a:t> </a:t>
            </a:r>
            <a:r>
              <a:rPr sz="1200" spc="-10" dirty="0">
                <a:solidFill>
                  <a:srgbClr val="585858"/>
                </a:solidFill>
                <a:latin typeface="微软雅黑"/>
                <a:cs typeface="微软雅黑"/>
              </a:rPr>
              <a:t>Régionalede  </a:t>
            </a:r>
            <a:r>
              <a:rPr sz="1200" dirty="0">
                <a:solidFill>
                  <a:srgbClr val="585858"/>
                </a:solidFill>
                <a:latin typeface="微软雅黑"/>
                <a:cs typeface="微软雅黑"/>
              </a:rPr>
              <a:t>Ma</a:t>
            </a:r>
            <a:r>
              <a:rPr sz="1200" spc="-15" dirty="0">
                <a:solidFill>
                  <a:srgbClr val="585858"/>
                </a:solidFill>
                <a:latin typeface="微软雅黑"/>
                <a:cs typeface="微软雅黑"/>
              </a:rPr>
              <a:t>r</a:t>
            </a:r>
            <a:r>
              <a:rPr sz="1200" spc="-5" dirty="0">
                <a:solidFill>
                  <a:srgbClr val="585858"/>
                </a:solidFill>
                <a:latin typeface="微软雅黑"/>
                <a:cs typeface="微软雅黑"/>
              </a:rPr>
              <a:t>ché</a:t>
            </a:r>
            <a:r>
              <a:rPr sz="1200" spc="55" dirty="0">
                <a:solidFill>
                  <a:srgbClr val="585858"/>
                </a:solidFill>
                <a:latin typeface="微软雅黑"/>
                <a:cs typeface="微软雅黑"/>
              </a:rPr>
              <a:t>s和一家位</a:t>
            </a:r>
            <a:r>
              <a:rPr sz="1200" spc="45" dirty="0">
                <a:solidFill>
                  <a:srgbClr val="585858"/>
                </a:solidFill>
                <a:latin typeface="微软雅黑"/>
                <a:cs typeface="微软雅黑"/>
              </a:rPr>
              <a:t>于</a:t>
            </a:r>
            <a:r>
              <a:rPr sz="1200" spc="55" dirty="0">
                <a:solidFill>
                  <a:srgbClr val="585858"/>
                </a:solidFill>
                <a:latin typeface="微软雅黑"/>
                <a:cs typeface="微软雅黑"/>
              </a:rPr>
              <a:t>爱</a:t>
            </a:r>
            <a:r>
              <a:rPr sz="1200" dirty="0">
                <a:solidFill>
                  <a:srgbClr val="585858"/>
                </a:solidFill>
                <a:latin typeface="微软雅黑"/>
                <a:cs typeface="微软雅黑"/>
              </a:rPr>
              <a:t>尔  </a:t>
            </a:r>
            <a:r>
              <a:rPr sz="1200" spc="114" dirty="0">
                <a:solidFill>
                  <a:srgbClr val="585858"/>
                </a:solidFill>
                <a:latin typeface="微软雅黑"/>
                <a:cs typeface="微软雅黑"/>
              </a:rPr>
              <a:t>兰的</a:t>
            </a:r>
            <a:r>
              <a:rPr sz="1200" spc="105" dirty="0">
                <a:solidFill>
                  <a:srgbClr val="585858"/>
                </a:solidFill>
                <a:latin typeface="微软雅黑"/>
                <a:cs typeface="微软雅黑"/>
              </a:rPr>
              <a:t>创</a:t>
            </a:r>
            <a:r>
              <a:rPr sz="1200" spc="114" dirty="0">
                <a:solidFill>
                  <a:srgbClr val="585858"/>
                </a:solidFill>
                <a:latin typeface="微软雅黑"/>
                <a:cs typeface="微软雅黑"/>
              </a:rPr>
              <a:t>业公</a:t>
            </a:r>
            <a:r>
              <a:rPr sz="1200" spc="110" dirty="0">
                <a:solidFill>
                  <a:srgbClr val="585858"/>
                </a:solidFill>
                <a:latin typeface="微软雅黑"/>
                <a:cs typeface="微软雅黑"/>
              </a:rPr>
              <a:t>司</a:t>
            </a:r>
            <a:r>
              <a:rPr sz="1200" dirty="0">
                <a:solidFill>
                  <a:srgbClr val="585858"/>
                </a:solidFill>
                <a:latin typeface="微软雅黑"/>
                <a:cs typeface="微软雅黑"/>
              </a:rPr>
              <a:t>e</a:t>
            </a:r>
            <a:r>
              <a:rPr sz="1200" spc="-15" dirty="0">
                <a:solidFill>
                  <a:srgbClr val="585858"/>
                </a:solidFill>
                <a:latin typeface="微软雅黑"/>
                <a:cs typeface="微软雅黑"/>
              </a:rPr>
              <a:t>C</a:t>
            </a:r>
            <a:r>
              <a:rPr sz="1200" dirty="0">
                <a:solidFill>
                  <a:srgbClr val="585858"/>
                </a:solidFill>
                <a:latin typeface="微软雅黑"/>
                <a:cs typeface="微软雅黑"/>
              </a:rPr>
              <a:t>ur</a:t>
            </a:r>
            <a:r>
              <a:rPr sz="1200" spc="-20" dirty="0">
                <a:solidFill>
                  <a:srgbClr val="585858"/>
                </a:solidFill>
                <a:latin typeface="微软雅黑"/>
                <a:cs typeface="微软雅黑"/>
              </a:rPr>
              <a:t>r</a:t>
            </a:r>
            <a:r>
              <a:rPr sz="1200" spc="-10" dirty="0">
                <a:solidFill>
                  <a:srgbClr val="585858"/>
                </a:solidFill>
                <a:latin typeface="微软雅黑"/>
                <a:cs typeface="微软雅黑"/>
              </a:rPr>
              <a:t>e</a:t>
            </a:r>
            <a:r>
              <a:rPr sz="1200" dirty="0">
                <a:solidFill>
                  <a:srgbClr val="585858"/>
                </a:solidFill>
                <a:latin typeface="微软雅黑"/>
                <a:cs typeface="微软雅黑"/>
              </a:rPr>
              <a:t>n</a:t>
            </a:r>
            <a:r>
              <a:rPr sz="1200" spc="-5" dirty="0">
                <a:solidFill>
                  <a:srgbClr val="585858"/>
                </a:solidFill>
                <a:latin typeface="微软雅黑"/>
                <a:cs typeface="微软雅黑"/>
              </a:rPr>
              <a:t>cy  </a:t>
            </a:r>
            <a:r>
              <a:rPr sz="1200" dirty="0">
                <a:solidFill>
                  <a:srgbClr val="585858"/>
                </a:solidFill>
                <a:latin typeface="微软雅黑"/>
                <a:cs typeface="微软雅黑"/>
              </a:rPr>
              <a:t>Mint</a:t>
            </a:r>
            <a:r>
              <a:rPr sz="1200" spc="-60" dirty="0">
                <a:solidFill>
                  <a:srgbClr val="585858"/>
                </a:solidFill>
                <a:latin typeface="微软雅黑"/>
                <a:cs typeface="微软雅黑"/>
              </a:rPr>
              <a:t> </a:t>
            </a:r>
            <a:r>
              <a:rPr sz="1200" spc="-5" dirty="0">
                <a:solidFill>
                  <a:srgbClr val="585858"/>
                </a:solidFill>
                <a:latin typeface="微软雅黑"/>
                <a:cs typeface="微软雅黑"/>
              </a:rPr>
              <a:t>Limited协助发行。</a:t>
            </a:r>
            <a:endParaRPr sz="1200">
              <a:latin typeface="微软雅黑"/>
              <a:cs typeface="微软雅黑"/>
            </a:endParaRPr>
          </a:p>
        </p:txBody>
      </p:sp>
      <p:sp>
        <p:nvSpPr>
          <p:cNvPr id="17" name="object 17"/>
          <p:cNvSpPr/>
          <p:nvPr/>
        </p:nvSpPr>
        <p:spPr>
          <a:xfrm>
            <a:off x="3052572" y="2947416"/>
            <a:ext cx="1918970" cy="422275"/>
          </a:xfrm>
          <a:custGeom>
            <a:avLst/>
            <a:gdLst/>
            <a:ahLst/>
            <a:cxnLst/>
            <a:rect l="l" t="t" r="r" b="b"/>
            <a:pathLst>
              <a:path w="1918970" h="422275">
                <a:moveTo>
                  <a:pt x="1813178" y="0"/>
                </a:moveTo>
                <a:lnTo>
                  <a:pt x="105536" y="0"/>
                </a:lnTo>
                <a:lnTo>
                  <a:pt x="0" y="422148"/>
                </a:lnTo>
                <a:lnTo>
                  <a:pt x="1918715" y="422148"/>
                </a:lnTo>
                <a:lnTo>
                  <a:pt x="1813178" y="0"/>
                </a:lnTo>
                <a:close/>
              </a:path>
            </a:pathLst>
          </a:custGeom>
          <a:solidFill>
            <a:srgbClr val="1D9ED2"/>
          </a:solidFill>
        </p:spPr>
        <p:txBody>
          <a:bodyPr wrap="square" lIns="0" tIns="0" rIns="0" bIns="0" rtlCol="0"/>
          <a:lstStyle/>
          <a:p>
            <a:endParaRPr/>
          </a:p>
        </p:txBody>
      </p:sp>
      <p:sp>
        <p:nvSpPr>
          <p:cNvPr id="18" name="object 18"/>
          <p:cNvSpPr txBox="1"/>
          <p:nvPr/>
        </p:nvSpPr>
        <p:spPr>
          <a:xfrm>
            <a:off x="3797553" y="3037078"/>
            <a:ext cx="431165" cy="256540"/>
          </a:xfrm>
          <a:prstGeom prst="rect">
            <a:avLst/>
          </a:prstGeom>
        </p:spPr>
        <p:txBody>
          <a:bodyPr vert="horz" wrap="square" lIns="0" tIns="0" rIns="0" bIns="0" rtlCol="0">
            <a:spAutoFit/>
          </a:bodyPr>
          <a:lstStyle/>
          <a:p>
            <a:pPr marL="12700">
              <a:lnSpc>
                <a:spcPct val="100000"/>
              </a:lnSpc>
            </a:pPr>
            <a:r>
              <a:rPr sz="1600" b="1" spc="-5" dirty="0">
                <a:solidFill>
                  <a:srgbClr val="F9F9F9"/>
                </a:solidFill>
                <a:latin typeface="微软雅黑"/>
                <a:cs typeface="微软雅黑"/>
              </a:rPr>
              <a:t>泰国</a:t>
            </a:r>
            <a:endParaRPr sz="1600">
              <a:latin typeface="微软雅黑"/>
              <a:cs typeface="微软雅黑"/>
            </a:endParaRPr>
          </a:p>
        </p:txBody>
      </p:sp>
      <p:sp>
        <p:nvSpPr>
          <p:cNvPr id="19" name="object 19"/>
          <p:cNvSpPr/>
          <p:nvPr/>
        </p:nvSpPr>
        <p:spPr>
          <a:xfrm>
            <a:off x="3052572" y="3369564"/>
            <a:ext cx="1918716" cy="1246632"/>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5288279" y="2947416"/>
            <a:ext cx="1918970" cy="422275"/>
          </a:xfrm>
          <a:custGeom>
            <a:avLst/>
            <a:gdLst/>
            <a:ahLst/>
            <a:cxnLst/>
            <a:rect l="l" t="t" r="r" b="b"/>
            <a:pathLst>
              <a:path w="1918970" h="422275">
                <a:moveTo>
                  <a:pt x="1813178" y="0"/>
                </a:moveTo>
                <a:lnTo>
                  <a:pt x="105537" y="0"/>
                </a:lnTo>
                <a:lnTo>
                  <a:pt x="0" y="422148"/>
                </a:lnTo>
                <a:lnTo>
                  <a:pt x="1918716" y="422148"/>
                </a:lnTo>
                <a:lnTo>
                  <a:pt x="1813178" y="0"/>
                </a:lnTo>
                <a:close/>
              </a:path>
            </a:pathLst>
          </a:custGeom>
          <a:solidFill>
            <a:srgbClr val="A1A1A1"/>
          </a:solidFill>
        </p:spPr>
        <p:txBody>
          <a:bodyPr wrap="square" lIns="0" tIns="0" rIns="0" bIns="0" rtlCol="0"/>
          <a:lstStyle/>
          <a:p>
            <a:endParaRPr/>
          </a:p>
        </p:txBody>
      </p:sp>
      <p:sp>
        <p:nvSpPr>
          <p:cNvPr id="21" name="object 21"/>
          <p:cNvSpPr txBox="1"/>
          <p:nvPr/>
        </p:nvSpPr>
        <p:spPr>
          <a:xfrm>
            <a:off x="5830315" y="3037078"/>
            <a:ext cx="836294" cy="256540"/>
          </a:xfrm>
          <a:prstGeom prst="rect">
            <a:avLst/>
          </a:prstGeom>
        </p:spPr>
        <p:txBody>
          <a:bodyPr vert="horz" wrap="square" lIns="0" tIns="0" rIns="0" bIns="0" rtlCol="0">
            <a:spAutoFit/>
          </a:bodyPr>
          <a:lstStyle/>
          <a:p>
            <a:pPr marL="12700">
              <a:lnSpc>
                <a:spcPct val="100000"/>
              </a:lnSpc>
            </a:pPr>
            <a:r>
              <a:rPr sz="1600" b="1" spc="-5" dirty="0">
                <a:solidFill>
                  <a:srgbClr val="F9F9F9"/>
                </a:solidFill>
                <a:latin typeface="微软雅黑"/>
                <a:cs typeface="微软雅黑"/>
              </a:rPr>
              <a:t>厄瓜多尔</a:t>
            </a:r>
            <a:endParaRPr sz="1600">
              <a:latin typeface="微软雅黑"/>
              <a:cs typeface="微软雅黑"/>
            </a:endParaRPr>
          </a:p>
        </p:txBody>
      </p:sp>
      <p:sp>
        <p:nvSpPr>
          <p:cNvPr id="22" name="object 22"/>
          <p:cNvSpPr/>
          <p:nvPr/>
        </p:nvSpPr>
        <p:spPr>
          <a:xfrm>
            <a:off x="5288279" y="3369564"/>
            <a:ext cx="1918716" cy="1246632"/>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7522464" y="2947416"/>
            <a:ext cx="1918970" cy="422275"/>
          </a:xfrm>
          <a:custGeom>
            <a:avLst/>
            <a:gdLst/>
            <a:ahLst/>
            <a:cxnLst/>
            <a:rect l="l" t="t" r="r" b="b"/>
            <a:pathLst>
              <a:path w="1918970" h="422275">
                <a:moveTo>
                  <a:pt x="1813178" y="0"/>
                </a:moveTo>
                <a:lnTo>
                  <a:pt x="105536" y="0"/>
                </a:lnTo>
                <a:lnTo>
                  <a:pt x="0" y="422148"/>
                </a:lnTo>
                <a:lnTo>
                  <a:pt x="1918715" y="422148"/>
                </a:lnTo>
                <a:lnTo>
                  <a:pt x="1813178" y="0"/>
                </a:lnTo>
                <a:close/>
              </a:path>
            </a:pathLst>
          </a:custGeom>
          <a:solidFill>
            <a:srgbClr val="1D9ED2"/>
          </a:solidFill>
        </p:spPr>
        <p:txBody>
          <a:bodyPr wrap="square" lIns="0" tIns="0" rIns="0" bIns="0" rtlCol="0"/>
          <a:lstStyle/>
          <a:p>
            <a:endParaRPr/>
          </a:p>
        </p:txBody>
      </p:sp>
      <p:sp>
        <p:nvSpPr>
          <p:cNvPr id="24" name="object 24"/>
          <p:cNvSpPr txBox="1"/>
          <p:nvPr/>
        </p:nvSpPr>
        <p:spPr>
          <a:xfrm>
            <a:off x="8165972" y="3037078"/>
            <a:ext cx="633730" cy="256540"/>
          </a:xfrm>
          <a:prstGeom prst="rect">
            <a:avLst/>
          </a:prstGeom>
        </p:spPr>
        <p:txBody>
          <a:bodyPr vert="horz" wrap="square" lIns="0" tIns="0" rIns="0" bIns="0" rtlCol="0">
            <a:spAutoFit/>
          </a:bodyPr>
          <a:lstStyle/>
          <a:p>
            <a:pPr marL="12700">
              <a:lnSpc>
                <a:spcPct val="100000"/>
              </a:lnSpc>
            </a:pPr>
            <a:r>
              <a:rPr sz="1600" b="1" spc="-5" dirty="0">
                <a:solidFill>
                  <a:srgbClr val="F9F9F9"/>
                </a:solidFill>
                <a:latin typeface="微软雅黑"/>
                <a:cs typeface="微软雅黑"/>
              </a:rPr>
              <a:t>突尼斯</a:t>
            </a:r>
            <a:endParaRPr sz="1600">
              <a:latin typeface="微软雅黑"/>
              <a:cs typeface="微软雅黑"/>
            </a:endParaRPr>
          </a:p>
        </p:txBody>
      </p:sp>
      <p:sp>
        <p:nvSpPr>
          <p:cNvPr id="25" name="object 25"/>
          <p:cNvSpPr/>
          <p:nvPr/>
        </p:nvSpPr>
        <p:spPr>
          <a:xfrm>
            <a:off x="7522464" y="3369564"/>
            <a:ext cx="1918716" cy="1246632"/>
          </a:xfrm>
          <a:prstGeom prst="rect">
            <a:avLst/>
          </a:prstGeom>
          <a:blipFill>
            <a:blip r:embed="rId7" cstate="print"/>
            <a:stretch>
              <a:fillRect/>
            </a:stretch>
          </a:blipFill>
        </p:spPr>
        <p:txBody>
          <a:bodyPr wrap="square" lIns="0" tIns="0" rIns="0" bIns="0" rtlCol="0"/>
          <a:lstStyle/>
          <a:p>
            <a:endParaRPr/>
          </a:p>
        </p:txBody>
      </p:sp>
      <p:sp>
        <p:nvSpPr>
          <p:cNvPr id="26" name="object 26"/>
          <p:cNvSpPr/>
          <p:nvPr/>
        </p:nvSpPr>
        <p:spPr>
          <a:xfrm>
            <a:off x="9758171" y="2947416"/>
            <a:ext cx="1918970" cy="422275"/>
          </a:xfrm>
          <a:custGeom>
            <a:avLst/>
            <a:gdLst/>
            <a:ahLst/>
            <a:cxnLst/>
            <a:rect l="l" t="t" r="r" b="b"/>
            <a:pathLst>
              <a:path w="1918970" h="422275">
                <a:moveTo>
                  <a:pt x="1813178" y="0"/>
                </a:moveTo>
                <a:lnTo>
                  <a:pt x="105536" y="0"/>
                </a:lnTo>
                <a:lnTo>
                  <a:pt x="0" y="422148"/>
                </a:lnTo>
                <a:lnTo>
                  <a:pt x="1918716" y="422148"/>
                </a:lnTo>
                <a:lnTo>
                  <a:pt x="1813178" y="0"/>
                </a:lnTo>
                <a:close/>
              </a:path>
            </a:pathLst>
          </a:custGeom>
          <a:solidFill>
            <a:srgbClr val="A1A1A1"/>
          </a:solidFill>
        </p:spPr>
        <p:txBody>
          <a:bodyPr wrap="square" lIns="0" tIns="0" rIns="0" bIns="0" rtlCol="0"/>
          <a:lstStyle/>
          <a:p>
            <a:endParaRPr/>
          </a:p>
        </p:txBody>
      </p:sp>
      <p:sp>
        <p:nvSpPr>
          <p:cNvPr id="27" name="object 27"/>
          <p:cNvSpPr txBox="1"/>
          <p:nvPr/>
        </p:nvSpPr>
        <p:spPr>
          <a:xfrm>
            <a:off x="10300843" y="3037078"/>
            <a:ext cx="836294" cy="256540"/>
          </a:xfrm>
          <a:prstGeom prst="rect">
            <a:avLst/>
          </a:prstGeom>
        </p:spPr>
        <p:txBody>
          <a:bodyPr vert="horz" wrap="square" lIns="0" tIns="0" rIns="0" bIns="0" rtlCol="0">
            <a:spAutoFit/>
          </a:bodyPr>
          <a:lstStyle/>
          <a:p>
            <a:pPr marL="12700">
              <a:lnSpc>
                <a:spcPct val="100000"/>
              </a:lnSpc>
            </a:pPr>
            <a:r>
              <a:rPr sz="1600" b="1" spc="-5" dirty="0">
                <a:solidFill>
                  <a:srgbClr val="F9F9F9"/>
                </a:solidFill>
                <a:latin typeface="微软雅黑"/>
                <a:cs typeface="微软雅黑"/>
              </a:rPr>
              <a:t>塞内加尔</a:t>
            </a:r>
            <a:endParaRPr sz="1600">
              <a:latin typeface="微软雅黑"/>
              <a:cs typeface="微软雅黑"/>
            </a:endParaRPr>
          </a:p>
        </p:txBody>
      </p:sp>
      <p:sp>
        <p:nvSpPr>
          <p:cNvPr id="28" name="object 28"/>
          <p:cNvSpPr/>
          <p:nvPr/>
        </p:nvSpPr>
        <p:spPr>
          <a:xfrm>
            <a:off x="9758171" y="3369564"/>
            <a:ext cx="1918716" cy="1246632"/>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金融</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数字货币钱包狭义来看是存储公钥和私钥地址的工具，还处于</a:t>
            </a:r>
          </a:p>
          <a:p>
            <a:pPr marL="12700">
              <a:lnSpc>
                <a:spcPts val="2735"/>
              </a:lnSpc>
            </a:pPr>
            <a:r>
              <a:rPr spc="-5" dirty="0"/>
              <a:t>早期积累用户和沉淀资金的状态</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829767" y="1403263"/>
            <a:ext cx="10806430" cy="1962150"/>
          </a:xfrm>
          <a:prstGeom prst="rect">
            <a:avLst/>
          </a:prstGeom>
        </p:spPr>
        <p:txBody>
          <a:bodyPr vert="horz" wrap="square" lIns="0" tIns="0" rIns="0" bIns="0" rtlCol="0">
            <a:spAutoFit/>
          </a:bodyPr>
          <a:lstStyle/>
          <a:p>
            <a:pPr marL="299085" marR="5080" indent="-287020" algn="just">
              <a:lnSpc>
                <a:spcPct val="1501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dirty="0">
                <a:solidFill>
                  <a:srgbClr val="585858"/>
                </a:solidFill>
                <a:latin typeface="微软雅黑"/>
                <a:cs typeface="微软雅黑"/>
              </a:rPr>
              <a:t>加密数字货币的快速发展激发了对数字货币的安全存储需求，加密数字货币钱包也应运而生。数字货币钱包狭义的定义是存储公钥和私  </a:t>
            </a:r>
            <a:r>
              <a:rPr sz="1400" spc="-5" dirty="0">
                <a:solidFill>
                  <a:srgbClr val="585858"/>
                </a:solidFill>
                <a:latin typeface="微软雅黑"/>
                <a:cs typeface="微软雅黑"/>
              </a:rPr>
              <a:t>钥地址的工具，广义上则包括数字资产余额查询、发送交易等基本功能。钱包是区块链行业比不可少的一环，但是目前还没有较好的商  </a:t>
            </a:r>
            <a:r>
              <a:rPr sz="1400" dirty="0">
                <a:solidFill>
                  <a:srgbClr val="585858"/>
                </a:solidFill>
                <a:latin typeface="微软雅黑"/>
                <a:cs typeface="微软雅黑"/>
              </a:rPr>
              <a:t>业模式，还处于早期积累用户和沉淀资金的阶段。</a:t>
            </a:r>
            <a:endParaRPr sz="1400">
              <a:latin typeface="微软雅黑"/>
              <a:cs typeface="微软雅黑"/>
            </a:endParaRPr>
          </a:p>
          <a:p>
            <a:pPr marL="299085" marR="36195" indent="-287020" algn="just">
              <a:lnSpc>
                <a:spcPct val="150000"/>
              </a:lnSpc>
            </a:pPr>
            <a:r>
              <a:rPr sz="1400" spc="540" dirty="0">
                <a:solidFill>
                  <a:srgbClr val="1D9ED2"/>
                </a:solidFill>
                <a:latin typeface="Arial Unicode MS"/>
                <a:cs typeface="Arial Unicode MS"/>
              </a:rPr>
              <a:t>◆ </a:t>
            </a:r>
            <a:r>
              <a:rPr sz="1400" spc="-5" dirty="0">
                <a:solidFill>
                  <a:srgbClr val="585858"/>
                </a:solidFill>
                <a:latin typeface="微软雅黑"/>
                <a:cs typeface="微软雅黑"/>
              </a:rPr>
              <a:t>据Statista数据显示，自2009年比特币虚拟货币诞生以来，数字货币钱包的数量一直在增长，到2018年3月底，数字货币钱包的用户达  </a:t>
            </a:r>
            <a:r>
              <a:rPr sz="1400" dirty="0">
                <a:solidFill>
                  <a:srgbClr val="585858"/>
                </a:solidFill>
                <a:latin typeface="微软雅黑"/>
                <a:cs typeface="微软雅黑"/>
              </a:rPr>
              <a:t>到了近2400万。目前，越来越多的企业投入数字货币钱包建设中，以下是部分数字货币钱包介绍：</a:t>
            </a:r>
            <a:endParaRPr sz="1400">
              <a:latin typeface="微软雅黑"/>
              <a:cs typeface="微软雅黑"/>
            </a:endParaRPr>
          </a:p>
          <a:p>
            <a:pPr marL="13970" algn="ctr">
              <a:lnSpc>
                <a:spcPct val="100000"/>
              </a:lnSpc>
              <a:spcBef>
                <a:spcPts val="1065"/>
              </a:spcBef>
            </a:pPr>
            <a:r>
              <a:rPr sz="1400" dirty="0">
                <a:solidFill>
                  <a:srgbClr val="585858"/>
                </a:solidFill>
                <a:latin typeface="微软雅黑"/>
                <a:cs typeface="微软雅黑"/>
              </a:rPr>
              <a:t>亿欧智库：部分数字货币钱包介绍</a:t>
            </a:r>
            <a:endParaRPr sz="1400">
              <a:latin typeface="微软雅黑"/>
              <a:cs typeface="微软雅黑"/>
            </a:endParaRPr>
          </a:p>
        </p:txBody>
      </p:sp>
      <p:sp>
        <p:nvSpPr>
          <p:cNvPr id="8" name="object 8"/>
          <p:cNvSpPr txBox="1"/>
          <p:nvPr/>
        </p:nvSpPr>
        <p:spPr>
          <a:xfrm>
            <a:off x="11838558" y="6297010"/>
            <a:ext cx="205740" cy="177800"/>
          </a:xfrm>
          <a:prstGeom prst="rect">
            <a:avLst/>
          </a:prstGeom>
        </p:spPr>
        <p:txBody>
          <a:bodyPr vert="horz" wrap="square" lIns="0" tIns="0" rIns="0" bIns="0" rtlCol="0">
            <a:spAutoFit/>
          </a:bodyPr>
          <a:lstStyle/>
          <a:p>
            <a:pPr marL="12700">
              <a:lnSpc>
                <a:spcPts val="1300"/>
              </a:lnSpc>
            </a:pPr>
            <a:r>
              <a:rPr sz="1200" dirty="0">
                <a:solidFill>
                  <a:srgbClr val="F9F9F9"/>
                </a:solidFill>
                <a:latin typeface="微软雅黑"/>
                <a:cs typeface="微软雅黑"/>
              </a:rPr>
              <a:t>72</a:t>
            </a:r>
            <a:endParaRPr sz="1200">
              <a:latin typeface="微软雅黑"/>
              <a:cs typeface="微软雅黑"/>
            </a:endParaRPr>
          </a:p>
        </p:txBody>
      </p:sp>
      <p:sp>
        <p:nvSpPr>
          <p:cNvPr id="9" name="object 9"/>
          <p:cNvSpPr txBox="1"/>
          <p:nvPr/>
        </p:nvSpPr>
        <p:spPr>
          <a:xfrm>
            <a:off x="78739" y="6360974"/>
            <a:ext cx="1417320" cy="445134"/>
          </a:xfrm>
          <a:prstGeom prst="rect">
            <a:avLst/>
          </a:prstGeom>
        </p:spPr>
        <p:txBody>
          <a:bodyPr vert="horz" wrap="square" lIns="0" tIns="0" rIns="0" bIns="0" rtlCol="0">
            <a:spAutoFit/>
          </a:bodyPr>
          <a:lstStyle/>
          <a:p>
            <a:pPr marL="57785" algn="ctr">
              <a:lnSpc>
                <a:spcPts val="1505"/>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a:p>
            <a:pPr algn="ctr">
              <a:lnSpc>
                <a:spcPct val="100000"/>
              </a:lnSpc>
              <a:spcBef>
                <a:spcPts val="640"/>
              </a:spcBef>
            </a:pPr>
            <a:r>
              <a:rPr sz="1050" i="1" spc="-55" dirty="0">
                <a:latin typeface="微软雅黑"/>
                <a:cs typeface="微软雅黑"/>
              </a:rPr>
              <a:t>来源：根据公开资料整理</a:t>
            </a:r>
            <a:endParaRPr sz="1050">
              <a:latin typeface="微软雅黑"/>
              <a:cs typeface="微软雅黑"/>
            </a:endParaRPr>
          </a:p>
        </p:txBody>
      </p:sp>
      <p:graphicFrame>
        <p:nvGraphicFramePr>
          <p:cNvPr id="7" name="object 7"/>
          <p:cNvGraphicFramePr>
            <a:graphicFrameLocks noGrp="1"/>
          </p:cNvGraphicFramePr>
          <p:nvPr/>
        </p:nvGraphicFramePr>
        <p:xfrm>
          <a:off x="801916" y="3462159"/>
          <a:ext cx="10880725" cy="2773680"/>
        </p:xfrm>
        <a:graphic>
          <a:graphicData uri="http://schemas.openxmlformats.org/drawingml/2006/table">
            <a:tbl>
              <a:tblPr firstRow="1" bandRow="1">
                <a:tableStyleId>{2D5ABB26-0587-4C30-8999-92F81FD0307C}</a:tableStyleId>
              </a:tblPr>
              <a:tblGrid>
                <a:gridCol w="1354416">
                  <a:extLst>
                    <a:ext uri="{9D8B030D-6E8A-4147-A177-3AD203B41FA5}">
                      <a16:colId xmlns:a16="http://schemas.microsoft.com/office/drawing/2014/main" val="20000"/>
                    </a:ext>
                  </a:extLst>
                </a:gridCol>
                <a:gridCol w="2964434">
                  <a:extLst>
                    <a:ext uri="{9D8B030D-6E8A-4147-A177-3AD203B41FA5}">
                      <a16:colId xmlns:a16="http://schemas.microsoft.com/office/drawing/2014/main" val="20001"/>
                    </a:ext>
                  </a:extLst>
                </a:gridCol>
                <a:gridCol w="1092073">
                  <a:extLst>
                    <a:ext uri="{9D8B030D-6E8A-4147-A177-3AD203B41FA5}">
                      <a16:colId xmlns:a16="http://schemas.microsoft.com/office/drawing/2014/main" val="20002"/>
                    </a:ext>
                  </a:extLst>
                </a:gridCol>
                <a:gridCol w="1091946">
                  <a:extLst>
                    <a:ext uri="{9D8B030D-6E8A-4147-A177-3AD203B41FA5}">
                      <a16:colId xmlns:a16="http://schemas.microsoft.com/office/drawing/2014/main" val="20003"/>
                    </a:ext>
                  </a:extLst>
                </a:gridCol>
                <a:gridCol w="1092073">
                  <a:extLst>
                    <a:ext uri="{9D8B030D-6E8A-4147-A177-3AD203B41FA5}">
                      <a16:colId xmlns:a16="http://schemas.microsoft.com/office/drawing/2014/main" val="20004"/>
                    </a:ext>
                  </a:extLst>
                </a:gridCol>
                <a:gridCol w="1091946">
                  <a:extLst>
                    <a:ext uri="{9D8B030D-6E8A-4147-A177-3AD203B41FA5}">
                      <a16:colId xmlns:a16="http://schemas.microsoft.com/office/drawing/2014/main" val="20005"/>
                    </a:ext>
                  </a:extLst>
                </a:gridCol>
                <a:gridCol w="1092073">
                  <a:extLst>
                    <a:ext uri="{9D8B030D-6E8A-4147-A177-3AD203B41FA5}">
                      <a16:colId xmlns:a16="http://schemas.microsoft.com/office/drawing/2014/main" val="20006"/>
                    </a:ext>
                  </a:extLst>
                </a:gridCol>
                <a:gridCol w="1092073">
                  <a:extLst>
                    <a:ext uri="{9D8B030D-6E8A-4147-A177-3AD203B41FA5}">
                      <a16:colId xmlns:a16="http://schemas.microsoft.com/office/drawing/2014/main" val="20007"/>
                    </a:ext>
                  </a:extLst>
                </a:gridCol>
              </a:tblGrid>
              <a:tr h="394322">
                <a:tc>
                  <a:txBody>
                    <a:bodyPr/>
                    <a:lstStyle/>
                    <a:p>
                      <a:pPr marL="2540" algn="ctr">
                        <a:lnSpc>
                          <a:spcPct val="100000"/>
                        </a:lnSpc>
                        <a:spcBef>
                          <a:spcPts val="710"/>
                        </a:spcBef>
                      </a:pPr>
                      <a:r>
                        <a:rPr sz="1400" dirty="0">
                          <a:solidFill>
                            <a:srgbClr val="FFFFFF"/>
                          </a:solidFill>
                          <a:latin typeface="微软雅黑"/>
                          <a:cs typeface="微软雅黑"/>
                        </a:rPr>
                        <a:t>钱包</a:t>
                      </a:r>
                      <a:endParaRPr sz="1400">
                        <a:latin typeface="微软雅黑"/>
                        <a:cs typeface="微软雅黑"/>
                      </a:endParaRPr>
                    </a:p>
                  </a:txBody>
                  <a:tcPr marL="0" marR="0" marT="0" marB="0">
                    <a:lnR w="6350">
                      <a:solidFill>
                        <a:srgbClr val="FFFFFF"/>
                      </a:solidFill>
                      <a:prstDash val="solid"/>
                    </a:lnR>
                    <a:lnB w="19050">
                      <a:solidFill>
                        <a:srgbClr val="FFFFFF"/>
                      </a:solidFill>
                      <a:prstDash val="solid"/>
                    </a:lnB>
                    <a:solidFill>
                      <a:srgbClr val="1D9ED2"/>
                    </a:solidFill>
                  </a:tcPr>
                </a:tc>
                <a:tc>
                  <a:txBody>
                    <a:bodyPr/>
                    <a:lstStyle/>
                    <a:p>
                      <a:pPr algn="ctr">
                        <a:lnSpc>
                          <a:spcPct val="100000"/>
                        </a:lnSpc>
                        <a:spcBef>
                          <a:spcPts val="710"/>
                        </a:spcBef>
                      </a:pPr>
                      <a:r>
                        <a:rPr sz="1400" dirty="0">
                          <a:solidFill>
                            <a:srgbClr val="FFFFFF"/>
                          </a:solidFill>
                          <a:latin typeface="微软雅黑"/>
                          <a:cs typeface="微软雅黑"/>
                        </a:rPr>
                        <a:t>支持币种</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marL="635" algn="ctr">
                        <a:lnSpc>
                          <a:spcPct val="100000"/>
                        </a:lnSpc>
                        <a:spcBef>
                          <a:spcPts val="710"/>
                        </a:spcBef>
                      </a:pPr>
                      <a:r>
                        <a:rPr sz="1400" dirty="0">
                          <a:solidFill>
                            <a:srgbClr val="FFFFFF"/>
                          </a:solidFill>
                          <a:latin typeface="微软雅黑"/>
                          <a:cs typeface="微软雅黑"/>
                        </a:rPr>
                        <a:t>设备依赖性</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marL="2540" algn="ctr">
                        <a:lnSpc>
                          <a:spcPct val="100000"/>
                        </a:lnSpc>
                        <a:spcBef>
                          <a:spcPts val="710"/>
                        </a:spcBef>
                      </a:pPr>
                      <a:r>
                        <a:rPr sz="1400" dirty="0">
                          <a:solidFill>
                            <a:srgbClr val="FFFFFF"/>
                          </a:solidFill>
                          <a:latin typeface="微软雅黑"/>
                          <a:cs typeface="微软雅黑"/>
                        </a:rPr>
                        <a:t>是否开源</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marL="2540" algn="ctr">
                        <a:lnSpc>
                          <a:spcPct val="100000"/>
                        </a:lnSpc>
                        <a:spcBef>
                          <a:spcPts val="710"/>
                        </a:spcBef>
                      </a:pPr>
                      <a:r>
                        <a:rPr sz="1400" dirty="0">
                          <a:solidFill>
                            <a:srgbClr val="FFFFFF"/>
                          </a:solidFill>
                          <a:latin typeface="微软雅黑"/>
                          <a:cs typeface="微软雅黑"/>
                        </a:rPr>
                        <a:t>双重验证</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marL="3175" algn="ctr">
                        <a:lnSpc>
                          <a:spcPct val="100000"/>
                        </a:lnSpc>
                        <a:spcBef>
                          <a:spcPts val="710"/>
                        </a:spcBef>
                      </a:pPr>
                      <a:r>
                        <a:rPr sz="1400" dirty="0">
                          <a:solidFill>
                            <a:srgbClr val="FFFFFF"/>
                          </a:solidFill>
                          <a:latin typeface="微软雅黑"/>
                          <a:cs typeface="微软雅黑"/>
                        </a:rPr>
                        <a:t>多重签名</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marL="1905" algn="ctr">
                        <a:lnSpc>
                          <a:spcPct val="100000"/>
                        </a:lnSpc>
                        <a:spcBef>
                          <a:spcPts val="710"/>
                        </a:spcBef>
                      </a:pPr>
                      <a:r>
                        <a:rPr sz="1400" spc="-5" dirty="0">
                          <a:solidFill>
                            <a:srgbClr val="FFFFFF"/>
                          </a:solidFill>
                          <a:latin typeface="微软雅黑"/>
                          <a:cs typeface="微软雅黑"/>
                        </a:rPr>
                        <a:t>HD钱包</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marL="3175" algn="ctr">
                        <a:lnSpc>
                          <a:spcPct val="100000"/>
                        </a:lnSpc>
                        <a:spcBef>
                          <a:spcPts val="710"/>
                        </a:spcBef>
                      </a:pPr>
                      <a:r>
                        <a:rPr sz="1400" dirty="0">
                          <a:solidFill>
                            <a:srgbClr val="FFFFFF"/>
                          </a:solidFill>
                          <a:latin typeface="微软雅黑"/>
                          <a:cs typeface="微软雅黑"/>
                        </a:rPr>
                        <a:t>用户规模</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extLst>
                  <a:ext uri="{0D108BD9-81ED-4DB2-BD59-A6C34878D82A}">
                    <a16:rowId xmlns:a16="http://schemas.microsoft.com/office/drawing/2014/main" val="10000"/>
                  </a:ext>
                </a:extLst>
              </a:tr>
              <a:tr h="395979">
                <a:tc>
                  <a:txBody>
                    <a:bodyPr/>
                    <a:lstStyle/>
                    <a:p>
                      <a:pPr marL="2540" algn="ctr">
                        <a:lnSpc>
                          <a:spcPct val="100000"/>
                        </a:lnSpc>
                        <a:spcBef>
                          <a:spcPts val="640"/>
                        </a:spcBef>
                      </a:pPr>
                      <a:r>
                        <a:rPr sz="1400" spc="-5" dirty="0">
                          <a:latin typeface="微软雅黑"/>
                          <a:cs typeface="微软雅黑"/>
                        </a:rPr>
                        <a:t>Kcash</a:t>
                      </a:r>
                      <a:endParaRPr sz="1400">
                        <a:latin typeface="微软雅黑"/>
                        <a:cs typeface="微软雅黑"/>
                      </a:endParaRPr>
                    </a:p>
                  </a:txBody>
                  <a:tcPr marL="0" marR="0" marT="0" marB="0">
                    <a:lnR w="6350">
                      <a:solidFill>
                        <a:srgbClr val="FFFFFF"/>
                      </a:solidFill>
                      <a:prstDash val="solid"/>
                    </a:lnR>
                    <a:lnT w="19050">
                      <a:solidFill>
                        <a:srgbClr val="FFFFFF"/>
                      </a:solidFill>
                      <a:prstDash val="solid"/>
                    </a:lnT>
                    <a:solidFill>
                      <a:srgbClr val="E4F4FA"/>
                    </a:solidFill>
                  </a:tcPr>
                </a:tc>
                <a:tc>
                  <a:txBody>
                    <a:bodyPr/>
                    <a:lstStyle/>
                    <a:p>
                      <a:pPr algn="ctr">
                        <a:lnSpc>
                          <a:spcPct val="100000"/>
                        </a:lnSpc>
                        <a:spcBef>
                          <a:spcPts val="640"/>
                        </a:spcBef>
                      </a:pPr>
                      <a:r>
                        <a:rPr sz="1400" spc="-15" dirty="0">
                          <a:latin typeface="微软雅黑"/>
                          <a:cs typeface="微软雅黑"/>
                        </a:rPr>
                        <a:t>BTC、ETH、ETC、ACT等数十种币种</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marL="635" algn="ctr">
                        <a:lnSpc>
                          <a:spcPct val="100000"/>
                        </a:lnSpc>
                        <a:spcBef>
                          <a:spcPts val="640"/>
                        </a:spcBef>
                      </a:pPr>
                      <a:r>
                        <a:rPr sz="1400" dirty="0">
                          <a:latin typeface="微软雅黑"/>
                          <a:cs typeface="微软雅黑"/>
                        </a:rPr>
                        <a:t>移动端钱包</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marL="635" algn="ctr">
                        <a:lnSpc>
                          <a:spcPct val="100000"/>
                        </a:lnSpc>
                        <a:spcBef>
                          <a:spcPts val="640"/>
                        </a:spcBef>
                      </a:pPr>
                      <a:r>
                        <a:rPr sz="1400" dirty="0">
                          <a:latin typeface="微软雅黑"/>
                          <a:cs typeface="微软雅黑"/>
                        </a:rPr>
                        <a:t>否</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marL="635" algn="ctr">
                        <a:lnSpc>
                          <a:spcPct val="100000"/>
                        </a:lnSpc>
                        <a:spcBef>
                          <a:spcPts val="640"/>
                        </a:spcBef>
                      </a:pPr>
                      <a:r>
                        <a:rPr sz="1400" dirty="0">
                          <a:latin typeface="微软雅黑"/>
                          <a:cs typeface="微软雅黑"/>
                        </a:rPr>
                        <a:t>是</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marL="1270" algn="ctr">
                        <a:lnSpc>
                          <a:spcPct val="100000"/>
                        </a:lnSpc>
                        <a:spcBef>
                          <a:spcPts val="640"/>
                        </a:spcBef>
                      </a:pPr>
                      <a:r>
                        <a:rPr sz="1400" dirty="0">
                          <a:latin typeface="微软雅黑"/>
                          <a:cs typeface="微软雅黑"/>
                        </a:rPr>
                        <a:t>是</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marL="3175" algn="ctr">
                        <a:lnSpc>
                          <a:spcPct val="100000"/>
                        </a:lnSpc>
                        <a:spcBef>
                          <a:spcPts val="640"/>
                        </a:spcBef>
                      </a:pPr>
                      <a:r>
                        <a:rPr sz="1400" dirty="0">
                          <a:latin typeface="微软雅黑"/>
                          <a:cs typeface="微软雅黑"/>
                        </a:rPr>
                        <a:t>/</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marL="3175" algn="ctr">
                        <a:lnSpc>
                          <a:spcPct val="100000"/>
                        </a:lnSpc>
                        <a:spcBef>
                          <a:spcPts val="640"/>
                        </a:spcBef>
                      </a:pPr>
                      <a:r>
                        <a:rPr sz="1400" dirty="0">
                          <a:latin typeface="微软雅黑"/>
                          <a:cs typeface="微软雅黑"/>
                        </a:rPr>
                        <a:t>约90万</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extLst>
                  <a:ext uri="{0D108BD9-81ED-4DB2-BD59-A6C34878D82A}">
                    <a16:rowId xmlns:a16="http://schemas.microsoft.com/office/drawing/2014/main" val="10001"/>
                  </a:ext>
                </a:extLst>
              </a:tr>
              <a:tr h="395985">
                <a:tc>
                  <a:txBody>
                    <a:bodyPr/>
                    <a:lstStyle/>
                    <a:p>
                      <a:pPr marL="2540" algn="ctr">
                        <a:lnSpc>
                          <a:spcPct val="100000"/>
                        </a:lnSpc>
                        <a:spcBef>
                          <a:spcPts val="720"/>
                        </a:spcBef>
                      </a:pPr>
                      <a:r>
                        <a:rPr sz="1400" dirty="0">
                          <a:latin typeface="微软雅黑"/>
                          <a:cs typeface="微软雅黑"/>
                        </a:rPr>
                        <a:t>库神钱包</a:t>
                      </a:r>
                      <a:endParaRPr sz="1400">
                        <a:latin typeface="微软雅黑"/>
                        <a:cs typeface="微软雅黑"/>
                      </a:endParaRPr>
                    </a:p>
                  </a:txBody>
                  <a:tcPr marL="0" marR="0" marT="0" marB="0">
                    <a:lnR w="6350">
                      <a:solidFill>
                        <a:srgbClr val="FFFFFF"/>
                      </a:solidFill>
                      <a:prstDash val="solid"/>
                    </a:lnR>
                    <a:solidFill>
                      <a:srgbClr val="F7F7F7"/>
                    </a:solidFill>
                  </a:tcPr>
                </a:tc>
                <a:tc>
                  <a:txBody>
                    <a:bodyPr/>
                    <a:lstStyle/>
                    <a:p>
                      <a:pPr algn="ctr">
                        <a:lnSpc>
                          <a:spcPct val="100000"/>
                        </a:lnSpc>
                        <a:spcBef>
                          <a:spcPts val="720"/>
                        </a:spcBef>
                      </a:pPr>
                      <a:r>
                        <a:rPr sz="1400" spc="-5" dirty="0">
                          <a:latin typeface="微软雅黑"/>
                          <a:cs typeface="微软雅黑"/>
                        </a:rPr>
                        <a:t>主流币种与ERC-20代币</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1905" algn="ctr">
                        <a:lnSpc>
                          <a:spcPct val="100000"/>
                        </a:lnSpc>
                        <a:spcBef>
                          <a:spcPts val="720"/>
                        </a:spcBef>
                      </a:pPr>
                      <a:r>
                        <a:rPr sz="1400" dirty="0">
                          <a:latin typeface="微软雅黑"/>
                          <a:cs typeface="微软雅黑"/>
                        </a:rPr>
                        <a:t>硬件钱包</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635" algn="ctr">
                        <a:lnSpc>
                          <a:spcPct val="100000"/>
                        </a:lnSpc>
                        <a:spcBef>
                          <a:spcPts val="720"/>
                        </a:spcBef>
                      </a:pPr>
                      <a:r>
                        <a:rPr sz="1400" dirty="0">
                          <a:latin typeface="微软雅黑"/>
                          <a:cs typeface="微软雅黑"/>
                        </a:rPr>
                        <a:t>否</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635" algn="ctr">
                        <a:lnSpc>
                          <a:spcPct val="100000"/>
                        </a:lnSpc>
                        <a:spcBef>
                          <a:spcPts val="720"/>
                        </a:spcBef>
                      </a:pPr>
                      <a:r>
                        <a:rPr sz="1400" dirty="0">
                          <a:latin typeface="微软雅黑"/>
                          <a:cs typeface="微软雅黑"/>
                        </a:rPr>
                        <a:t>是</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1270" algn="ctr">
                        <a:lnSpc>
                          <a:spcPct val="100000"/>
                        </a:lnSpc>
                        <a:spcBef>
                          <a:spcPts val="720"/>
                        </a:spcBef>
                      </a:pPr>
                      <a:r>
                        <a:rPr sz="1400" dirty="0">
                          <a:latin typeface="微软雅黑"/>
                          <a:cs typeface="微软雅黑"/>
                        </a:rPr>
                        <a:t>是</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1905" algn="ctr">
                        <a:lnSpc>
                          <a:spcPct val="100000"/>
                        </a:lnSpc>
                        <a:spcBef>
                          <a:spcPts val="720"/>
                        </a:spcBef>
                      </a:pPr>
                      <a:r>
                        <a:rPr sz="1400" dirty="0">
                          <a:latin typeface="微软雅黑"/>
                          <a:cs typeface="微软雅黑"/>
                        </a:rPr>
                        <a:t>是</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1270" algn="ctr">
                        <a:lnSpc>
                          <a:spcPct val="100000"/>
                        </a:lnSpc>
                        <a:spcBef>
                          <a:spcPts val="720"/>
                        </a:spcBef>
                      </a:pPr>
                      <a:r>
                        <a:rPr sz="1400" dirty="0">
                          <a:latin typeface="微软雅黑"/>
                          <a:cs typeface="微软雅黑"/>
                        </a:rPr>
                        <a:t>3万+</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extLst>
                  <a:ext uri="{0D108BD9-81ED-4DB2-BD59-A6C34878D82A}">
                    <a16:rowId xmlns:a16="http://schemas.microsoft.com/office/drawing/2014/main" val="10002"/>
                  </a:ext>
                </a:extLst>
              </a:tr>
              <a:tr h="395986">
                <a:tc>
                  <a:txBody>
                    <a:bodyPr/>
                    <a:lstStyle/>
                    <a:p>
                      <a:pPr marL="3810" algn="ctr">
                        <a:lnSpc>
                          <a:spcPct val="100000"/>
                        </a:lnSpc>
                        <a:spcBef>
                          <a:spcPts val="720"/>
                        </a:spcBef>
                      </a:pPr>
                      <a:r>
                        <a:rPr sz="1400" spc="-10" dirty="0">
                          <a:latin typeface="微软雅黑"/>
                          <a:cs typeface="微软雅黑"/>
                        </a:rPr>
                        <a:t>Bitcoin</a:t>
                      </a:r>
                      <a:r>
                        <a:rPr sz="1400" spc="-60" dirty="0">
                          <a:latin typeface="微软雅黑"/>
                          <a:cs typeface="微软雅黑"/>
                        </a:rPr>
                        <a:t> </a:t>
                      </a:r>
                      <a:r>
                        <a:rPr sz="1400" spc="-10" dirty="0">
                          <a:latin typeface="微软雅黑"/>
                          <a:cs typeface="微软雅黑"/>
                        </a:rPr>
                        <a:t>Core</a:t>
                      </a:r>
                      <a:endParaRPr sz="1400">
                        <a:latin typeface="微软雅黑"/>
                        <a:cs typeface="微软雅黑"/>
                      </a:endParaRPr>
                    </a:p>
                  </a:txBody>
                  <a:tcPr marL="0" marR="0" marT="0" marB="0">
                    <a:lnR w="6350">
                      <a:solidFill>
                        <a:srgbClr val="FFFFFF"/>
                      </a:solidFill>
                      <a:prstDash val="solid"/>
                    </a:lnR>
                    <a:solidFill>
                      <a:srgbClr val="E4F4FA"/>
                    </a:solidFill>
                  </a:tcPr>
                </a:tc>
                <a:tc>
                  <a:txBody>
                    <a:bodyPr/>
                    <a:lstStyle/>
                    <a:p>
                      <a:pPr algn="ctr">
                        <a:lnSpc>
                          <a:spcPct val="100000"/>
                        </a:lnSpc>
                        <a:spcBef>
                          <a:spcPts val="720"/>
                        </a:spcBef>
                      </a:pPr>
                      <a:r>
                        <a:rPr sz="1400" spc="-50" dirty="0">
                          <a:latin typeface="微软雅黑"/>
                          <a:cs typeface="微软雅黑"/>
                        </a:rPr>
                        <a:t>BTC</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635" algn="ctr">
                        <a:lnSpc>
                          <a:spcPct val="100000"/>
                        </a:lnSpc>
                        <a:spcBef>
                          <a:spcPts val="720"/>
                        </a:spcBef>
                      </a:pPr>
                      <a:r>
                        <a:rPr sz="1400" dirty="0">
                          <a:latin typeface="微软雅黑"/>
                          <a:cs typeface="微软雅黑"/>
                        </a:rPr>
                        <a:t>PC端钱包</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635" algn="ctr">
                        <a:lnSpc>
                          <a:spcPct val="100000"/>
                        </a:lnSpc>
                        <a:spcBef>
                          <a:spcPts val="720"/>
                        </a:spcBef>
                      </a:pPr>
                      <a:r>
                        <a:rPr sz="1400" dirty="0">
                          <a:latin typeface="微软雅黑"/>
                          <a:cs typeface="微软雅黑"/>
                        </a:rPr>
                        <a:t>是</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635" algn="ctr">
                        <a:lnSpc>
                          <a:spcPct val="100000"/>
                        </a:lnSpc>
                        <a:spcBef>
                          <a:spcPts val="720"/>
                        </a:spcBef>
                      </a:pPr>
                      <a:r>
                        <a:rPr sz="1400" dirty="0">
                          <a:latin typeface="微软雅黑"/>
                          <a:cs typeface="微软雅黑"/>
                        </a:rPr>
                        <a:t>否</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1270" algn="ctr">
                        <a:lnSpc>
                          <a:spcPct val="100000"/>
                        </a:lnSpc>
                        <a:spcBef>
                          <a:spcPts val="720"/>
                        </a:spcBef>
                      </a:pPr>
                      <a:r>
                        <a:rPr sz="1400" dirty="0">
                          <a:latin typeface="微软雅黑"/>
                          <a:cs typeface="微软雅黑"/>
                        </a:rPr>
                        <a:t>否</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1905" algn="ctr">
                        <a:lnSpc>
                          <a:spcPct val="100000"/>
                        </a:lnSpc>
                        <a:spcBef>
                          <a:spcPts val="720"/>
                        </a:spcBef>
                      </a:pPr>
                      <a:r>
                        <a:rPr sz="1400" dirty="0">
                          <a:latin typeface="微软雅黑"/>
                          <a:cs typeface="微软雅黑"/>
                        </a:rPr>
                        <a:t>是</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3175" algn="ctr">
                        <a:lnSpc>
                          <a:spcPct val="100000"/>
                        </a:lnSpc>
                        <a:spcBef>
                          <a:spcPts val="720"/>
                        </a:spcBef>
                      </a:pPr>
                      <a:r>
                        <a:rPr sz="1400" dirty="0">
                          <a:latin typeface="微软雅黑"/>
                          <a:cs typeface="微软雅黑"/>
                        </a:rPr>
                        <a:t>/</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extLst>
                  <a:ext uri="{0D108BD9-81ED-4DB2-BD59-A6C34878D82A}">
                    <a16:rowId xmlns:a16="http://schemas.microsoft.com/office/drawing/2014/main" val="10003"/>
                  </a:ext>
                </a:extLst>
              </a:tr>
              <a:tr h="396005">
                <a:tc>
                  <a:txBody>
                    <a:bodyPr/>
                    <a:lstStyle/>
                    <a:p>
                      <a:pPr marL="4445" algn="ctr">
                        <a:lnSpc>
                          <a:spcPct val="100000"/>
                        </a:lnSpc>
                        <a:spcBef>
                          <a:spcPts val="720"/>
                        </a:spcBef>
                      </a:pPr>
                      <a:r>
                        <a:rPr sz="1400" spc="-10" dirty="0">
                          <a:latin typeface="微软雅黑"/>
                          <a:cs typeface="微软雅黑"/>
                        </a:rPr>
                        <a:t>Imtoken</a:t>
                      </a:r>
                      <a:endParaRPr sz="1400">
                        <a:latin typeface="微软雅黑"/>
                        <a:cs typeface="微软雅黑"/>
                      </a:endParaRPr>
                    </a:p>
                  </a:txBody>
                  <a:tcPr marL="0" marR="0" marT="0" marB="0">
                    <a:lnR w="6350">
                      <a:solidFill>
                        <a:srgbClr val="FFFFFF"/>
                      </a:solidFill>
                      <a:prstDash val="solid"/>
                    </a:lnR>
                    <a:solidFill>
                      <a:srgbClr val="F7F7F7"/>
                    </a:solidFill>
                  </a:tcPr>
                </a:tc>
                <a:tc>
                  <a:txBody>
                    <a:bodyPr/>
                    <a:lstStyle/>
                    <a:p>
                      <a:pPr algn="ctr">
                        <a:lnSpc>
                          <a:spcPct val="100000"/>
                        </a:lnSpc>
                        <a:spcBef>
                          <a:spcPts val="720"/>
                        </a:spcBef>
                      </a:pPr>
                      <a:r>
                        <a:rPr sz="1400" spc="-10" dirty="0">
                          <a:latin typeface="微软雅黑"/>
                          <a:cs typeface="微软雅黑"/>
                        </a:rPr>
                        <a:t>BTC、ETH、EOS、ERC-20代币</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635" algn="ctr">
                        <a:lnSpc>
                          <a:spcPct val="100000"/>
                        </a:lnSpc>
                        <a:spcBef>
                          <a:spcPts val="720"/>
                        </a:spcBef>
                      </a:pPr>
                      <a:r>
                        <a:rPr sz="1400" dirty="0">
                          <a:latin typeface="微软雅黑"/>
                          <a:cs typeface="微软雅黑"/>
                        </a:rPr>
                        <a:t>移动端钱包</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635" algn="ctr">
                        <a:lnSpc>
                          <a:spcPct val="100000"/>
                        </a:lnSpc>
                        <a:spcBef>
                          <a:spcPts val="720"/>
                        </a:spcBef>
                      </a:pPr>
                      <a:r>
                        <a:rPr sz="1400" dirty="0">
                          <a:latin typeface="微软雅黑"/>
                          <a:cs typeface="微软雅黑"/>
                        </a:rPr>
                        <a:t>否</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635" algn="ctr">
                        <a:lnSpc>
                          <a:spcPct val="100000"/>
                        </a:lnSpc>
                        <a:spcBef>
                          <a:spcPts val="720"/>
                        </a:spcBef>
                      </a:pPr>
                      <a:r>
                        <a:rPr sz="1400" dirty="0">
                          <a:latin typeface="微软雅黑"/>
                          <a:cs typeface="微软雅黑"/>
                        </a:rPr>
                        <a:t>否</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1270" algn="ctr">
                        <a:lnSpc>
                          <a:spcPct val="100000"/>
                        </a:lnSpc>
                        <a:spcBef>
                          <a:spcPts val="720"/>
                        </a:spcBef>
                      </a:pPr>
                      <a:r>
                        <a:rPr sz="1400" dirty="0">
                          <a:latin typeface="微软雅黑"/>
                          <a:cs typeface="微软雅黑"/>
                        </a:rPr>
                        <a:t>是</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1905" algn="ctr">
                        <a:lnSpc>
                          <a:spcPct val="100000"/>
                        </a:lnSpc>
                        <a:spcBef>
                          <a:spcPts val="720"/>
                        </a:spcBef>
                      </a:pPr>
                      <a:r>
                        <a:rPr sz="1400" dirty="0">
                          <a:latin typeface="微软雅黑"/>
                          <a:cs typeface="微软雅黑"/>
                        </a:rPr>
                        <a:t>是</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3175" algn="ctr">
                        <a:lnSpc>
                          <a:spcPct val="100000"/>
                        </a:lnSpc>
                        <a:spcBef>
                          <a:spcPts val="720"/>
                        </a:spcBef>
                      </a:pPr>
                      <a:r>
                        <a:rPr sz="1400" dirty="0">
                          <a:latin typeface="微软雅黑"/>
                          <a:cs typeface="微软雅黑"/>
                        </a:rPr>
                        <a:t>月活400万</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extLst>
                  <a:ext uri="{0D108BD9-81ED-4DB2-BD59-A6C34878D82A}">
                    <a16:rowId xmlns:a16="http://schemas.microsoft.com/office/drawing/2014/main" val="10004"/>
                  </a:ext>
                </a:extLst>
              </a:tr>
              <a:tr h="396011">
                <a:tc>
                  <a:txBody>
                    <a:bodyPr/>
                    <a:lstStyle/>
                    <a:p>
                      <a:pPr marL="4445" algn="ctr">
                        <a:lnSpc>
                          <a:spcPct val="100000"/>
                        </a:lnSpc>
                        <a:spcBef>
                          <a:spcPts val="720"/>
                        </a:spcBef>
                      </a:pPr>
                      <a:r>
                        <a:rPr sz="1400" dirty="0">
                          <a:latin typeface="微软雅黑"/>
                          <a:cs typeface="微软雅黑"/>
                        </a:rPr>
                        <a:t>Cobo</a:t>
                      </a:r>
                      <a:endParaRPr sz="1400">
                        <a:latin typeface="微软雅黑"/>
                        <a:cs typeface="微软雅黑"/>
                      </a:endParaRPr>
                    </a:p>
                  </a:txBody>
                  <a:tcPr marL="0" marR="0" marT="0" marB="0">
                    <a:lnR w="6350">
                      <a:solidFill>
                        <a:srgbClr val="FFFFFF"/>
                      </a:solidFill>
                      <a:prstDash val="solid"/>
                    </a:lnR>
                    <a:solidFill>
                      <a:srgbClr val="E4F4FA"/>
                    </a:solidFill>
                  </a:tcPr>
                </a:tc>
                <a:tc>
                  <a:txBody>
                    <a:bodyPr/>
                    <a:lstStyle/>
                    <a:p>
                      <a:pPr algn="ctr">
                        <a:lnSpc>
                          <a:spcPct val="100000"/>
                        </a:lnSpc>
                        <a:spcBef>
                          <a:spcPts val="720"/>
                        </a:spcBef>
                      </a:pPr>
                      <a:r>
                        <a:rPr sz="1400" spc="-80" dirty="0">
                          <a:latin typeface="微软雅黑"/>
                          <a:cs typeface="微软雅黑"/>
                        </a:rPr>
                        <a:t>B</a:t>
                      </a:r>
                      <a:r>
                        <a:rPr sz="1400" spc="-75" dirty="0">
                          <a:latin typeface="微软雅黑"/>
                          <a:cs typeface="微软雅黑"/>
                        </a:rPr>
                        <a:t>T</a:t>
                      </a:r>
                      <a:r>
                        <a:rPr sz="1400" spc="-5" dirty="0">
                          <a:latin typeface="微软雅黑"/>
                          <a:cs typeface="微软雅黑"/>
                        </a:rPr>
                        <a:t>C</a:t>
                      </a:r>
                      <a:r>
                        <a:rPr sz="1400" dirty="0">
                          <a:latin typeface="微软雅黑"/>
                          <a:cs typeface="微软雅黑"/>
                        </a:rPr>
                        <a:t>、</a:t>
                      </a:r>
                      <a:r>
                        <a:rPr sz="1400" spc="-5" dirty="0">
                          <a:latin typeface="微软雅黑"/>
                          <a:cs typeface="微软雅黑"/>
                        </a:rPr>
                        <a:t>B</a:t>
                      </a:r>
                      <a:r>
                        <a:rPr sz="1400" dirty="0">
                          <a:latin typeface="微软雅黑"/>
                          <a:cs typeface="微软雅黑"/>
                        </a:rPr>
                        <a:t>C</a:t>
                      </a:r>
                      <a:r>
                        <a:rPr sz="1400" spc="-10" dirty="0">
                          <a:latin typeface="微软雅黑"/>
                          <a:cs typeface="微软雅黑"/>
                        </a:rPr>
                        <a:t>H</a:t>
                      </a:r>
                      <a:r>
                        <a:rPr sz="1400" dirty="0">
                          <a:latin typeface="微软雅黑"/>
                          <a:cs typeface="微软雅黑"/>
                        </a:rPr>
                        <a:t>、</a:t>
                      </a:r>
                      <a:r>
                        <a:rPr sz="1400" spc="-80" dirty="0">
                          <a:latin typeface="微软雅黑"/>
                          <a:cs typeface="微软雅黑"/>
                        </a:rPr>
                        <a:t>B</a:t>
                      </a:r>
                      <a:r>
                        <a:rPr sz="1400" spc="-75" dirty="0">
                          <a:latin typeface="微软雅黑"/>
                          <a:cs typeface="微软雅黑"/>
                        </a:rPr>
                        <a:t>T</a:t>
                      </a:r>
                      <a:r>
                        <a:rPr sz="1400" dirty="0">
                          <a:latin typeface="微软雅黑"/>
                          <a:cs typeface="微软雅黑"/>
                        </a:rPr>
                        <a:t>G、</a:t>
                      </a:r>
                      <a:r>
                        <a:rPr sz="1400" spc="-80" dirty="0">
                          <a:latin typeface="微软雅黑"/>
                          <a:cs typeface="微软雅黑"/>
                        </a:rPr>
                        <a:t>B</a:t>
                      </a:r>
                      <a:r>
                        <a:rPr sz="1400" spc="-5" dirty="0">
                          <a:latin typeface="微软雅黑"/>
                          <a:cs typeface="微软雅黑"/>
                        </a:rPr>
                        <a:t>TN</a:t>
                      </a:r>
                      <a:r>
                        <a:rPr sz="1400" dirty="0">
                          <a:latin typeface="微软雅黑"/>
                          <a:cs typeface="微软雅黑"/>
                        </a:rPr>
                        <a:t>等数十种币种</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635" algn="ctr">
                        <a:lnSpc>
                          <a:spcPct val="100000"/>
                        </a:lnSpc>
                        <a:spcBef>
                          <a:spcPts val="720"/>
                        </a:spcBef>
                      </a:pPr>
                      <a:r>
                        <a:rPr sz="1400" dirty="0">
                          <a:latin typeface="微软雅黑"/>
                          <a:cs typeface="微软雅黑"/>
                        </a:rPr>
                        <a:t>移动端钱包</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635" algn="ctr">
                        <a:lnSpc>
                          <a:spcPct val="100000"/>
                        </a:lnSpc>
                        <a:spcBef>
                          <a:spcPts val="720"/>
                        </a:spcBef>
                      </a:pPr>
                      <a:r>
                        <a:rPr sz="1400" dirty="0">
                          <a:latin typeface="微软雅黑"/>
                          <a:cs typeface="微软雅黑"/>
                        </a:rPr>
                        <a:t>否</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635" algn="ctr">
                        <a:lnSpc>
                          <a:spcPct val="100000"/>
                        </a:lnSpc>
                        <a:spcBef>
                          <a:spcPts val="720"/>
                        </a:spcBef>
                      </a:pPr>
                      <a:r>
                        <a:rPr sz="1400" dirty="0">
                          <a:latin typeface="微软雅黑"/>
                          <a:cs typeface="微软雅黑"/>
                        </a:rPr>
                        <a:t>是</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1270" algn="ctr">
                        <a:lnSpc>
                          <a:spcPct val="100000"/>
                        </a:lnSpc>
                        <a:spcBef>
                          <a:spcPts val="720"/>
                        </a:spcBef>
                      </a:pPr>
                      <a:r>
                        <a:rPr sz="1400" dirty="0">
                          <a:latin typeface="微软雅黑"/>
                          <a:cs typeface="微软雅黑"/>
                        </a:rPr>
                        <a:t>否</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1905" algn="ctr">
                        <a:lnSpc>
                          <a:spcPct val="100000"/>
                        </a:lnSpc>
                        <a:spcBef>
                          <a:spcPts val="720"/>
                        </a:spcBef>
                      </a:pPr>
                      <a:r>
                        <a:rPr sz="1400" dirty="0">
                          <a:latin typeface="微软雅黑"/>
                          <a:cs typeface="微软雅黑"/>
                        </a:rPr>
                        <a:t>是</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tc>
                  <a:txBody>
                    <a:bodyPr/>
                    <a:lstStyle/>
                    <a:p>
                      <a:pPr marL="1905" algn="ctr">
                        <a:lnSpc>
                          <a:spcPct val="100000"/>
                        </a:lnSpc>
                        <a:spcBef>
                          <a:spcPts val="720"/>
                        </a:spcBef>
                      </a:pPr>
                      <a:r>
                        <a:rPr sz="1400" dirty="0">
                          <a:latin typeface="微软雅黑"/>
                          <a:cs typeface="微软雅黑"/>
                        </a:rPr>
                        <a:t>持币20万</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E4F4FA"/>
                    </a:solidFill>
                  </a:tcPr>
                </a:tc>
                <a:extLst>
                  <a:ext uri="{0D108BD9-81ED-4DB2-BD59-A6C34878D82A}">
                    <a16:rowId xmlns:a16="http://schemas.microsoft.com/office/drawing/2014/main" val="10005"/>
                  </a:ext>
                </a:extLst>
              </a:tr>
              <a:tr h="395998">
                <a:tc>
                  <a:txBody>
                    <a:bodyPr/>
                    <a:lstStyle/>
                    <a:p>
                      <a:pPr marL="4445" algn="ctr">
                        <a:lnSpc>
                          <a:spcPct val="100000"/>
                        </a:lnSpc>
                        <a:spcBef>
                          <a:spcPts val="720"/>
                        </a:spcBef>
                      </a:pPr>
                      <a:r>
                        <a:rPr sz="1400" spc="-10" dirty="0">
                          <a:latin typeface="微软雅黑"/>
                          <a:cs typeface="微软雅黑"/>
                        </a:rPr>
                        <a:t>Jaxx</a:t>
                      </a:r>
                      <a:endParaRPr sz="1400">
                        <a:latin typeface="微软雅黑"/>
                        <a:cs typeface="微软雅黑"/>
                      </a:endParaRPr>
                    </a:p>
                  </a:txBody>
                  <a:tcPr marL="0" marR="0" marT="0" marB="0">
                    <a:lnR w="6350">
                      <a:solidFill>
                        <a:srgbClr val="FFFFFF"/>
                      </a:solidFill>
                      <a:prstDash val="solid"/>
                    </a:lnR>
                    <a:solidFill>
                      <a:srgbClr val="F7F7F7"/>
                    </a:solidFill>
                  </a:tcPr>
                </a:tc>
                <a:tc>
                  <a:txBody>
                    <a:bodyPr/>
                    <a:lstStyle/>
                    <a:p>
                      <a:pPr marL="1270" algn="ctr">
                        <a:lnSpc>
                          <a:spcPct val="100000"/>
                        </a:lnSpc>
                        <a:spcBef>
                          <a:spcPts val="720"/>
                        </a:spcBef>
                      </a:pPr>
                      <a:r>
                        <a:rPr sz="1400" spc="-20" dirty="0">
                          <a:latin typeface="微软雅黑"/>
                          <a:cs typeface="微软雅黑"/>
                        </a:rPr>
                        <a:t>BTC、ETH、ETC、LTC等数十种币种</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635" algn="ctr">
                        <a:lnSpc>
                          <a:spcPct val="100000"/>
                        </a:lnSpc>
                        <a:spcBef>
                          <a:spcPts val="720"/>
                        </a:spcBef>
                      </a:pPr>
                      <a:r>
                        <a:rPr sz="1400" dirty="0">
                          <a:latin typeface="微软雅黑"/>
                          <a:cs typeface="微软雅黑"/>
                        </a:rPr>
                        <a:t>网页/移动端</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635" algn="ctr">
                        <a:lnSpc>
                          <a:spcPct val="100000"/>
                        </a:lnSpc>
                        <a:spcBef>
                          <a:spcPts val="720"/>
                        </a:spcBef>
                      </a:pPr>
                      <a:r>
                        <a:rPr sz="1400" dirty="0">
                          <a:latin typeface="微软雅黑"/>
                          <a:cs typeface="微软雅黑"/>
                        </a:rPr>
                        <a:t>否</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635" algn="ctr">
                        <a:lnSpc>
                          <a:spcPct val="100000"/>
                        </a:lnSpc>
                        <a:spcBef>
                          <a:spcPts val="720"/>
                        </a:spcBef>
                      </a:pPr>
                      <a:r>
                        <a:rPr sz="1400" dirty="0">
                          <a:latin typeface="微软雅黑"/>
                          <a:cs typeface="微软雅黑"/>
                        </a:rPr>
                        <a:t>否</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1270" algn="ctr">
                        <a:lnSpc>
                          <a:spcPct val="100000"/>
                        </a:lnSpc>
                        <a:spcBef>
                          <a:spcPts val="720"/>
                        </a:spcBef>
                      </a:pPr>
                      <a:r>
                        <a:rPr sz="1400" dirty="0">
                          <a:latin typeface="微软雅黑"/>
                          <a:cs typeface="微软雅黑"/>
                        </a:rPr>
                        <a:t>否</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1905" algn="ctr">
                        <a:lnSpc>
                          <a:spcPct val="100000"/>
                        </a:lnSpc>
                        <a:spcBef>
                          <a:spcPts val="720"/>
                        </a:spcBef>
                      </a:pPr>
                      <a:r>
                        <a:rPr sz="1400" dirty="0">
                          <a:latin typeface="微软雅黑"/>
                          <a:cs typeface="微软雅黑"/>
                        </a:rPr>
                        <a:t>是</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tc>
                  <a:txBody>
                    <a:bodyPr/>
                    <a:lstStyle/>
                    <a:p>
                      <a:pPr marL="1905" algn="ctr">
                        <a:lnSpc>
                          <a:spcPct val="100000"/>
                        </a:lnSpc>
                        <a:spcBef>
                          <a:spcPts val="720"/>
                        </a:spcBef>
                      </a:pPr>
                      <a:r>
                        <a:rPr sz="1400" dirty="0">
                          <a:latin typeface="微软雅黑"/>
                          <a:cs typeface="微软雅黑"/>
                        </a:rPr>
                        <a:t>71万</a:t>
                      </a:r>
                      <a:endParaRPr sz="1400">
                        <a:latin typeface="微软雅黑"/>
                        <a:cs typeface="微软雅黑"/>
                      </a:endParaRPr>
                    </a:p>
                  </a:txBody>
                  <a:tcPr marL="0" marR="0" marT="0" marB="0">
                    <a:lnL w="6350">
                      <a:solidFill>
                        <a:srgbClr val="FFFFFF"/>
                      </a:solidFill>
                      <a:prstDash val="solid"/>
                    </a:lnL>
                    <a:lnR w="6350">
                      <a:solidFill>
                        <a:srgbClr val="FFFFFF"/>
                      </a:solidFill>
                      <a:prstDash val="solid"/>
                    </a:lnR>
                    <a:solidFill>
                      <a:srgbClr val="F7F7F7"/>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金融</a:t>
            </a:r>
            <a:endParaRPr sz="1200">
              <a:latin typeface="微软雅黑"/>
              <a:cs typeface="微软雅黑"/>
            </a:endParaRPr>
          </a:p>
        </p:txBody>
      </p:sp>
      <p:sp>
        <p:nvSpPr>
          <p:cNvPr id="4" name="object 4"/>
          <p:cNvSpPr txBox="1"/>
          <p:nvPr/>
        </p:nvSpPr>
        <p:spPr>
          <a:xfrm>
            <a:off x="829767" y="400811"/>
            <a:ext cx="8255000" cy="707390"/>
          </a:xfrm>
          <a:prstGeom prst="rect">
            <a:avLst/>
          </a:prstGeom>
        </p:spPr>
        <p:txBody>
          <a:bodyPr vert="horz" wrap="square" lIns="0" tIns="0" rIns="0" bIns="0" rtlCol="0">
            <a:spAutoFit/>
          </a:bodyPr>
          <a:lstStyle/>
          <a:p>
            <a:pPr marL="12700">
              <a:lnSpc>
                <a:spcPts val="2735"/>
              </a:lnSpc>
            </a:pPr>
            <a:r>
              <a:rPr sz="2400" dirty="0">
                <a:solidFill>
                  <a:srgbClr val="1D9ED2"/>
                </a:solidFill>
                <a:latin typeface="微软雅黑"/>
                <a:cs typeface="微软雅黑"/>
              </a:rPr>
              <a:t>数字货币交易所是加密数字货币交易流通和价格确定的主要场</a:t>
            </a:r>
            <a:endParaRPr sz="2400">
              <a:latin typeface="微软雅黑"/>
              <a:cs typeface="微软雅黑"/>
            </a:endParaRPr>
          </a:p>
          <a:p>
            <a:pPr marL="12700">
              <a:lnSpc>
                <a:spcPts val="2735"/>
              </a:lnSpc>
            </a:pPr>
            <a:r>
              <a:rPr sz="2400" spc="-5" dirty="0">
                <a:solidFill>
                  <a:srgbClr val="1D9ED2"/>
                </a:solidFill>
                <a:latin typeface="微软雅黑"/>
                <a:cs typeface="微软雅黑"/>
              </a:rPr>
              <a:t>所，市场马太效应显现</a:t>
            </a:r>
            <a:endParaRPr sz="2400">
              <a:latin typeface="微软雅黑"/>
              <a:cs typeface="微软雅黑"/>
            </a:endParaRP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829767" y="1403263"/>
            <a:ext cx="10806430" cy="2131060"/>
          </a:xfrm>
          <a:prstGeom prst="rect">
            <a:avLst/>
          </a:prstGeom>
        </p:spPr>
        <p:txBody>
          <a:bodyPr vert="horz" wrap="square" lIns="0" tIns="0" rIns="0" bIns="0" rtlCol="0">
            <a:spAutoFit/>
          </a:bodyPr>
          <a:lstStyle/>
          <a:p>
            <a:pPr marL="299085" marR="5080" indent="-287020" algn="just">
              <a:lnSpc>
                <a:spcPct val="1501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dirty="0">
                <a:solidFill>
                  <a:srgbClr val="585858"/>
                </a:solidFill>
                <a:latin typeface="微软雅黑"/>
                <a:cs typeface="微软雅黑"/>
              </a:rPr>
              <a:t>数字货币交易所是指进行数字货币间、数字货币与法币间交易撮合的平台，是加密数字货币交易流通和价格确定的主要场所，可分为中  </a:t>
            </a:r>
            <a:r>
              <a:rPr sz="1400" spc="-5" dirty="0">
                <a:solidFill>
                  <a:srgbClr val="585858"/>
                </a:solidFill>
                <a:latin typeface="微软雅黑"/>
                <a:cs typeface="微软雅黑"/>
              </a:rPr>
              <a:t>心化交易所和去中心化交易所。中心化交易所是一个平台或者应用，可以允许交易者使用法币或其它加密货币买卖加密货币；去中心化  </a:t>
            </a:r>
            <a:r>
              <a:rPr sz="1400" dirty="0">
                <a:solidFill>
                  <a:srgbClr val="585858"/>
                </a:solidFill>
                <a:latin typeface="微软雅黑"/>
                <a:cs typeface="微软雅黑"/>
              </a:rPr>
              <a:t>交易所是中心化交易所的补充，通过在区块链（例如以太坊）上直接构建P2P的交易市场。</a:t>
            </a:r>
            <a:endParaRPr sz="1400">
              <a:latin typeface="微软雅黑"/>
              <a:cs typeface="微软雅黑"/>
            </a:endParaRPr>
          </a:p>
          <a:p>
            <a:pPr marL="299085" marR="64769" indent="-287020" algn="just">
              <a:lnSpc>
                <a:spcPct val="150000"/>
              </a:lnSpc>
            </a:pPr>
            <a:r>
              <a:rPr sz="1400" spc="540" dirty="0">
                <a:solidFill>
                  <a:srgbClr val="1D9ED2"/>
                </a:solidFill>
                <a:latin typeface="Arial Unicode MS"/>
                <a:cs typeface="Arial Unicode MS"/>
              </a:rPr>
              <a:t>◆ </a:t>
            </a:r>
            <a:r>
              <a:rPr sz="1400" spc="-5" dirty="0">
                <a:solidFill>
                  <a:srgbClr val="585858"/>
                </a:solidFill>
                <a:latin typeface="微软雅黑"/>
                <a:cs typeface="微软雅黑"/>
              </a:rPr>
              <a:t>交易所打通区块链投资的一二级市场，链接起项目方与普通投资者，处于数字货币产业链的核心环节。据CoinMarketCap数据显示，  </a:t>
            </a:r>
            <a:r>
              <a:rPr sz="1400" dirty="0">
                <a:solidFill>
                  <a:srgbClr val="585858"/>
                </a:solidFill>
                <a:latin typeface="微软雅黑"/>
                <a:cs typeface="微软雅黑"/>
              </a:rPr>
              <a:t>到201</a:t>
            </a:r>
            <a:r>
              <a:rPr sz="1400" spc="5" dirty="0">
                <a:solidFill>
                  <a:srgbClr val="585858"/>
                </a:solidFill>
                <a:latin typeface="微软雅黑"/>
                <a:cs typeface="微软雅黑"/>
              </a:rPr>
              <a:t>8</a:t>
            </a:r>
            <a:r>
              <a:rPr sz="1400" dirty="0">
                <a:solidFill>
                  <a:srgbClr val="585858"/>
                </a:solidFill>
                <a:latin typeface="微软雅黑"/>
                <a:cs typeface="微软雅黑"/>
              </a:rPr>
              <a:t>年10月21日</a:t>
            </a:r>
            <a:r>
              <a:rPr sz="1400" spc="-15" dirty="0">
                <a:solidFill>
                  <a:srgbClr val="585858"/>
                </a:solidFill>
                <a:latin typeface="微软雅黑"/>
                <a:cs typeface="微软雅黑"/>
              </a:rPr>
              <a:t>，</a:t>
            </a:r>
            <a:r>
              <a:rPr sz="1400" dirty="0">
                <a:solidFill>
                  <a:srgbClr val="585858"/>
                </a:solidFill>
                <a:latin typeface="微软雅黑"/>
                <a:cs typeface="微软雅黑"/>
              </a:rPr>
              <a:t>全球</a:t>
            </a:r>
            <a:r>
              <a:rPr sz="1400" spc="-15" dirty="0">
                <a:solidFill>
                  <a:srgbClr val="585858"/>
                </a:solidFill>
                <a:latin typeface="微软雅黑"/>
                <a:cs typeface="微软雅黑"/>
              </a:rPr>
              <a:t>数</a:t>
            </a:r>
            <a:r>
              <a:rPr sz="1400" dirty="0">
                <a:solidFill>
                  <a:srgbClr val="585858"/>
                </a:solidFill>
                <a:latin typeface="微软雅黑"/>
                <a:cs typeface="微软雅黑"/>
              </a:rPr>
              <a:t>字货</a:t>
            </a:r>
            <a:r>
              <a:rPr sz="1400" spc="-15" dirty="0">
                <a:solidFill>
                  <a:srgbClr val="585858"/>
                </a:solidFill>
                <a:latin typeface="微软雅黑"/>
                <a:cs typeface="微软雅黑"/>
              </a:rPr>
              <a:t>币</a:t>
            </a:r>
            <a:r>
              <a:rPr sz="1400" dirty="0">
                <a:solidFill>
                  <a:srgbClr val="585858"/>
                </a:solidFill>
                <a:latin typeface="微软雅黑"/>
                <a:cs typeface="微软雅黑"/>
              </a:rPr>
              <a:t>交易</a:t>
            </a:r>
            <a:r>
              <a:rPr sz="1400" spc="-15" dirty="0">
                <a:solidFill>
                  <a:srgbClr val="585858"/>
                </a:solidFill>
                <a:latin typeface="微软雅黑"/>
                <a:cs typeface="微软雅黑"/>
              </a:rPr>
              <a:t>所</a:t>
            </a:r>
            <a:r>
              <a:rPr sz="1400" dirty="0">
                <a:solidFill>
                  <a:srgbClr val="585858"/>
                </a:solidFill>
                <a:latin typeface="微软雅黑"/>
                <a:cs typeface="微软雅黑"/>
              </a:rPr>
              <a:t>已达</a:t>
            </a:r>
            <a:r>
              <a:rPr sz="1400" spc="-10" dirty="0">
                <a:solidFill>
                  <a:srgbClr val="585858"/>
                </a:solidFill>
                <a:latin typeface="微软雅黑"/>
                <a:cs typeface="微软雅黑"/>
              </a:rPr>
              <a:t>1</a:t>
            </a:r>
            <a:r>
              <a:rPr sz="1400" dirty="0">
                <a:solidFill>
                  <a:srgbClr val="585858"/>
                </a:solidFill>
                <a:latin typeface="微软雅黑"/>
                <a:cs typeface="微软雅黑"/>
              </a:rPr>
              <a:t>512</a:t>
            </a:r>
            <a:r>
              <a:rPr sz="1400" spc="-5" dirty="0">
                <a:solidFill>
                  <a:srgbClr val="585858"/>
                </a:solidFill>
                <a:latin typeface="微软雅黑"/>
                <a:cs typeface="微软雅黑"/>
              </a:rPr>
              <a:t>4</a:t>
            </a:r>
            <a:r>
              <a:rPr sz="1400" dirty="0">
                <a:solidFill>
                  <a:srgbClr val="585858"/>
                </a:solidFill>
                <a:latin typeface="微软雅黑"/>
                <a:cs typeface="微软雅黑"/>
              </a:rPr>
              <a:t>家，</a:t>
            </a:r>
            <a:r>
              <a:rPr sz="1400" spc="-15" dirty="0">
                <a:solidFill>
                  <a:srgbClr val="585858"/>
                </a:solidFill>
                <a:latin typeface="微软雅黑"/>
                <a:cs typeface="微软雅黑"/>
              </a:rPr>
              <a:t>盈</a:t>
            </a:r>
            <a:r>
              <a:rPr sz="1400" dirty="0">
                <a:solidFill>
                  <a:srgbClr val="585858"/>
                </a:solidFill>
                <a:latin typeface="微软雅黑"/>
                <a:cs typeface="微软雅黑"/>
              </a:rPr>
              <a:t>利模</a:t>
            </a:r>
            <a:r>
              <a:rPr sz="1400" spc="-15" dirty="0">
                <a:solidFill>
                  <a:srgbClr val="585858"/>
                </a:solidFill>
                <a:latin typeface="微软雅黑"/>
                <a:cs typeface="微软雅黑"/>
              </a:rPr>
              <a:t>式</a:t>
            </a:r>
            <a:r>
              <a:rPr sz="1400" dirty="0">
                <a:solidFill>
                  <a:srgbClr val="585858"/>
                </a:solidFill>
                <a:latin typeface="微软雅黑"/>
                <a:cs typeface="微软雅黑"/>
              </a:rPr>
              <a:t>有：</a:t>
            </a:r>
            <a:r>
              <a:rPr sz="1400" spc="-15" dirty="0">
                <a:solidFill>
                  <a:srgbClr val="585858"/>
                </a:solidFill>
                <a:latin typeface="微软雅黑"/>
                <a:cs typeface="微软雅黑"/>
              </a:rPr>
              <a:t>手</a:t>
            </a:r>
            <a:r>
              <a:rPr sz="1400" dirty="0">
                <a:solidFill>
                  <a:srgbClr val="585858"/>
                </a:solidFill>
                <a:latin typeface="微软雅黑"/>
                <a:cs typeface="微软雅黑"/>
              </a:rPr>
              <a:t>续费</a:t>
            </a:r>
            <a:r>
              <a:rPr sz="1400" spc="-15" dirty="0">
                <a:solidFill>
                  <a:srgbClr val="585858"/>
                </a:solidFill>
                <a:latin typeface="微软雅黑"/>
                <a:cs typeface="微软雅黑"/>
              </a:rPr>
              <a:t>、</a:t>
            </a:r>
            <a:r>
              <a:rPr sz="1400" dirty="0">
                <a:solidFill>
                  <a:srgbClr val="585858"/>
                </a:solidFill>
                <a:latin typeface="微软雅黑"/>
                <a:cs typeface="微软雅黑"/>
              </a:rPr>
              <a:t>项目</a:t>
            </a:r>
            <a:r>
              <a:rPr sz="1400" spc="-15" dirty="0">
                <a:solidFill>
                  <a:srgbClr val="585858"/>
                </a:solidFill>
                <a:latin typeface="微软雅黑"/>
                <a:cs typeface="微软雅黑"/>
              </a:rPr>
              <a:t>上</a:t>
            </a:r>
            <a:r>
              <a:rPr sz="1400" dirty="0">
                <a:solidFill>
                  <a:srgbClr val="585858"/>
                </a:solidFill>
                <a:latin typeface="微软雅黑"/>
                <a:cs typeface="微软雅黑"/>
              </a:rPr>
              <a:t>币费</a:t>
            </a:r>
            <a:r>
              <a:rPr sz="1400" spc="-15" dirty="0">
                <a:solidFill>
                  <a:srgbClr val="585858"/>
                </a:solidFill>
                <a:latin typeface="微软雅黑"/>
                <a:cs typeface="微软雅黑"/>
              </a:rPr>
              <a:t>、</a:t>
            </a:r>
            <a:r>
              <a:rPr sz="1400" dirty="0">
                <a:solidFill>
                  <a:srgbClr val="585858"/>
                </a:solidFill>
                <a:latin typeface="微软雅黑"/>
                <a:cs typeface="微软雅黑"/>
              </a:rPr>
              <a:t>发行</a:t>
            </a:r>
            <a:r>
              <a:rPr sz="1400" spc="-15" dirty="0">
                <a:solidFill>
                  <a:srgbClr val="585858"/>
                </a:solidFill>
                <a:latin typeface="微软雅黑"/>
                <a:cs typeface="微软雅黑"/>
              </a:rPr>
              <a:t>平</a:t>
            </a:r>
            <a:r>
              <a:rPr sz="1400" dirty="0">
                <a:solidFill>
                  <a:srgbClr val="585858"/>
                </a:solidFill>
                <a:latin typeface="微软雅黑"/>
                <a:cs typeface="微软雅黑"/>
              </a:rPr>
              <a:t>台币</a:t>
            </a:r>
            <a:r>
              <a:rPr sz="1400" spc="-15" dirty="0">
                <a:solidFill>
                  <a:srgbClr val="585858"/>
                </a:solidFill>
                <a:latin typeface="微软雅黑"/>
                <a:cs typeface="微软雅黑"/>
              </a:rPr>
              <a:t>等</a:t>
            </a:r>
            <a:r>
              <a:rPr sz="1400" dirty="0">
                <a:solidFill>
                  <a:srgbClr val="585858"/>
                </a:solidFill>
                <a:latin typeface="微软雅黑"/>
                <a:cs typeface="微软雅黑"/>
              </a:rPr>
              <a:t>。市</a:t>
            </a:r>
            <a:r>
              <a:rPr sz="1400" spc="-15" dirty="0">
                <a:solidFill>
                  <a:srgbClr val="585858"/>
                </a:solidFill>
                <a:latin typeface="微软雅黑"/>
                <a:cs typeface="微软雅黑"/>
              </a:rPr>
              <a:t>场</a:t>
            </a:r>
            <a:r>
              <a:rPr sz="1400" dirty="0">
                <a:solidFill>
                  <a:srgbClr val="585858"/>
                </a:solidFill>
                <a:latin typeface="微软雅黑"/>
                <a:cs typeface="微软雅黑"/>
              </a:rPr>
              <a:t>马太</a:t>
            </a:r>
            <a:r>
              <a:rPr sz="1400" spc="-15" dirty="0">
                <a:solidFill>
                  <a:srgbClr val="585858"/>
                </a:solidFill>
                <a:latin typeface="微软雅黑"/>
                <a:cs typeface="微软雅黑"/>
              </a:rPr>
              <a:t>效</a:t>
            </a:r>
            <a:r>
              <a:rPr sz="1400" dirty="0">
                <a:solidFill>
                  <a:srgbClr val="585858"/>
                </a:solidFill>
                <a:latin typeface="微软雅黑"/>
                <a:cs typeface="微软雅黑"/>
              </a:rPr>
              <a:t>应显</a:t>
            </a:r>
            <a:r>
              <a:rPr sz="1400" spc="-15" dirty="0">
                <a:solidFill>
                  <a:srgbClr val="585858"/>
                </a:solidFill>
                <a:latin typeface="微软雅黑"/>
                <a:cs typeface="微软雅黑"/>
              </a:rPr>
              <a:t>现</a:t>
            </a:r>
            <a:r>
              <a:rPr sz="1400" dirty="0">
                <a:solidFill>
                  <a:srgbClr val="585858"/>
                </a:solidFill>
                <a:latin typeface="微软雅黑"/>
                <a:cs typeface="微软雅黑"/>
              </a:rPr>
              <a:t>，尾  部交易所面临生存危机。</a:t>
            </a:r>
            <a:endParaRPr sz="1400">
              <a:latin typeface="微软雅黑"/>
              <a:cs typeface="微软雅黑"/>
            </a:endParaRPr>
          </a:p>
          <a:p>
            <a:pPr marL="3357879">
              <a:lnSpc>
                <a:spcPts val="1555"/>
              </a:lnSpc>
            </a:pPr>
            <a:r>
              <a:rPr sz="1400" dirty="0">
                <a:solidFill>
                  <a:srgbClr val="585858"/>
                </a:solidFill>
                <a:latin typeface="微软雅黑"/>
                <a:cs typeface="微软雅黑"/>
              </a:rPr>
              <a:t>亿欧智库：2018年10月主要交易所市场份额占比</a:t>
            </a:r>
            <a:endParaRPr sz="1400">
              <a:latin typeface="微软雅黑"/>
              <a:cs typeface="微软雅黑"/>
            </a:endParaRPr>
          </a:p>
        </p:txBody>
      </p:sp>
      <p:sp>
        <p:nvSpPr>
          <p:cNvPr id="7" name="object 7"/>
          <p:cNvSpPr txBox="1"/>
          <p:nvPr/>
        </p:nvSpPr>
        <p:spPr>
          <a:xfrm>
            <a:off x="1163827" y="3754120"/>
            <a:ext cx="761365" cy="579120"/>
          </a:xfrm>
          <a:prstGeom prst="rect">
            <a:avLst/>
          </a:prstGeom>
        </p:spPr>
        <p:txBody>
          <a:bodyPr vert="horz" wrap="square" lIns="0" tIns="0" rIns="0" bIns="0" rtlCol="0">
            <a:spAutoFit/>
          </a:bodyPr>
          <a:lstStyle/>
          <a:p>
            <a:pPr marL="12700">
              <a:lnSpc>
                <a:spcPts val="4555"/>
              </a:lnSpc>
            </a:pPr>
            <a:r>
              <a:rPr sz="3800" b="1" i="1" spc="-80" dirty="0">
                <a:solidFill>
                  <a:srgbClr val="1D9ED2"/>
                </a:solidFill>
                <a:latin typeface="Impact"/>
                <a:cs typeface="Impact"/>
              </a:rPr>
              <a:t>1</a:t>
            </a:r>
            <a:r>
              <a:rPr sz="3800" b="1" i="1" spc="-95" dirty="0">
                <a:solidFill>
                  <a:srgbClr val="1D9ED2"/>
                </a:solidFill>
                <a:latin typeface="Impact"/>
                <a:cs typeface="Impact"/>
              </a:rPr>
              <a:t>3</a:t>
            </a:r>
            <a:r>
              <a:rPr sz="3800" b="1" i="1" spc="-145" dirty="0">
                <a:solidFill>
                  <a:srgbClr val="1D9ED2"/>
                </a:solidFill>
                <a:latin typeface="Impact"/>
                <a:cs typeface="Impact"/>
              </a:rPr>
              <a:t>%</a:t>
            </a:r>
            <a:endParaRPr sz="3800">
              <a:latin typeface="Impact"/>
              <a:cs typeface="Impact"/>
            </a:endParaRPr>
          </a:p>
        </p:txBody>
      </p:sp>
      <p:sp>
        <p:nvSpPr>
          <p:cNvPr id="8" name="object 8"/>
          <p:cNvSpPr txBox="1"/>
          <p:nvPr/>
        </p:nvSpPr>
        <p:spPr>
          <a:xfrm>
            <a:off x="3112770" y="3759961"/>
            <a:ext cx="723265" cy="542290"/>
          </a:xfrm>
          <a:prstGeom prst="rect">
            <a:avLst/>
          </a:prstGeom>
        </p:spPr>
        <p:txBody>
          <a:bodyPr vert="horz" wrap="square" lIns="0" tIns="0" rIns="0" bIns="0" rtlCol="0">
            <a:spAutoFit/>
          </a:bodyPr>
          <a:lstStyle/>
          <a:p>
            <a:pPr marL="12700">
              <a:lnSpc>
                <a:spcPct val="100000"/>
              </a:lnSpc>
            </a:pPr>
            <a:r>
              <a:rPr sz="3550" b="1" i="1" spc="-55" dirty="0">
                <a:solidFill>
                  <a:srgbClr val="1D9ED2"/>
                </a:solidFill>
                <a:latin typeface="Impact"/>
                <a:cs typeface="Impact"/>
              </a:rPr>
              <a:t>1</a:t>
            </a:r>
            <a:r>
              <a:rPr sz="3550" b="1" i="1" spc="-75" dirty="0">
                <a:solidFill>
                  <a:srgbClr val="1D9ED2"/>
                </a:solidFill>
                <a:latin typeface="Impact"/>
                <a:cs typeface="Impact"/>
              </a:rPr>
              <a:t>0</a:t>
            </a:r>
            <a:r>
              <a:rPr sz="3550" b="1" i="1" spc="-110" dirty="0">
                <a:solidFill>
                  <a:srgbClr val="1D9ED2"/>
                </a:solidFill>
                <a:latin typeface="Impact"/>
                <a:cs typeface="Impact"/>
              </a:rPr>
              <a:t>%</a:t>
            </a:r>
            <a:endParaRPr sz="3550">
              <a:latin typeface="Impact"/>
              <a:cs typeface="Impact"/>
            </a:endParaRPr>
          </a:p>
        </p:txBody>
      </p:sp>
      <p:sp>
        <p:nvSpPr>
          <p:cNvPr id="9" name="object 9"/>
          <p:cNvSpPr txBox="1"/>
          <p:nvPr/>
        </p:nvSpPr>
        <p:spPr>
          <a:xfrm>
            <a:off x="5130165" y="3760470"/>
            <a:ext cx="546100" cy="527685"/>
          </a:xfrm>
          <a:prstGeom prst="rect">
            <a:avLst/>
          </a:prstGeom>
        </p:spPr>
        <p:txBody>
          <a:bodyPr vert="horz" wrap="square" lIns="0" tIns="0" rIns="0" bIns="0" rtlCol="0">
            <a:spAutoFit/>
          </a:bodyPr>
          <a:lstStyle/>
          <a:p>
            <a:pPr marL="12700">
              <a:lnSpc>
                <a:spcPct val="100000"/>
              </a:lnSpc>
            </a:pPr>
            <a:r>
              <a:rPr sz="3450" b="1" i="1" spc="-85" dirty="0">
                <a:solidFill>
                  <a:srgbClr val="1D9ED2"/>
                </a:solidFill>
                <a:latin typeface="Impact"/>
                <a:cs typeface="Impact"/>
              </a:rPr>
              <a:t>9%</a:t>
            </a:r>
            <a:endParaRPr sz="3450">
              <a:latin typeface="Impact"/>
              <a:cs typeface="Impact"/>
            </a:endParaRPr>
          </a:p>
        </p:txBody>
      </p:sp>
      <p:sp>
        <p:nvSpPr>
          <p:cNvPr id="10" name="object 10"/>
          <p:cNvSpPr txBox="1"/>
          <p:nvPr/>
        </p:nvSpPr>
        <p:spPr>
          <a:xfrm>
            <a:off x="7068439" y="3760978"/>
            <a:ext cx="2456815" cy="512445"/>
          </a:xfrm>
          <a:prstGeom prst="rect">
            <a:avLst/>
          </a:prstGeom>
        </p:spPr>
        <p:txBody>
          <a:bodyPr vert="horz" wrap="square" lIns="0" tIns="0" rIns="0" bIns="0" rtlCol="0">
            <a:spAutoFit/>
          </a:bodyPr>
          <a:lstStyle/>
          <a:p>
            <a:pPr marL="12700">
              <a:lnSpc>
                <a:spcPct val="100000"/>
              </a:lnSpc>
              <a:tabLst>
                <a:tab pos="1941195" algn="l"/>
              </a:tabLst>
            </a:pPr>
            <a:r>
              <a:rPr sz="3350" b="1" i="1" spc="-75" dirty="0">
                <a:solidFill>
                  <a:srgbClr val="1D9ED2"/>
                </a:solidFill>
                <a:latin typeface="Impact"/>
                <a:cs typeface="Impact"/>
              </a:rPr>
              <a:t>5</a:t>
            </a:r>
            <a:r>
              <a:rPr sz="3350" b="1" i="1" spc="-105" dirty="0">
                <a:solidFill>
                  <a:srgbClr val="1D9ED2"/>
                </a:solidFill>
                <a:latin typeface="Impact"/>
                <a:cs typeface="Impact"/>
              </a:rPr>
              <a:t>%</a:t>
            </a:r>
            <a:r>
              <a:rPr sz="3350" b="1" i="1" dirty="0">
                <a:solidFill>
                  <a:srgbClr val="1D9ED2"/>
                </a:solidFill>
                <a:latin typeface="Impact"/>
                <a:cs typeface="Impact"/>
              </a:rPr>
              <a:t>	</a:t>
            </a:r>
            <a:r>
              <a:rPr sz="3350" b="1" i="1" spc="-90" dirty="0">
                <a:solidFill>
                  <a:srgbClr val="1D9ED2"/>
                </a:solidFill>
                <a:latin typeface="Impact"/>
                <a:cs typeface="Impact"/>
              </a:rPr>
              <a:t>5%</a:t>
            </a:r>
            <a:endParaRPr sz="3350">
              <a:latin typeface="Impact"/>
              <a:cs typeface="Impact"/>
            </a:endParaRPr>
          </a:p>
        </p:txBody>
      </p:sp>
      <p:sp>
        <p:nvSpPr>
          <p:cNvPr id="11" name="object 11"/>
          <p:cNvSpPr txBox="1"/>
          <p:nvPr/>
        </p:nvSpPr>
        <p:spPr>
          <a:xfrm>
            <a:off x="10949178" y="3760470"/>
            <a:ext cx="483234" cy="482600"/>
          </a:xfrm>
          <a:prstGeom prst="rect">
            <a:avLst/>
          </a:prstGeom>
        </p:spPr>
        <p:txBody>
          <a:bodyPr vert="horz" wrap="square" lIns="0" tIns="0" rIns="0" bIns="0" rtlCol="0">
            <a:spAutoFit/>
          </a:bodyPr>
          <a:lstStyle/>
          <a:p>
            <a:pPr marL="12700">
              <a:lnSpc>
                <a:spcPct val="100000"/>
              </a:lnSpc>
            </a:pPr>
            <a:r>
              <a:rPr sz="3150" b="1" i="1" spc="-85" dirty="0">
                <a:solidFill>
                  <a:srgbClr val="1D9ED2"/>
                </a:solidFill>
                <a:latin typeface="Impact"/>
                <a:cs typeface="Impact"/>
              </a:rPr>
              <a:t>4%</a:t>
            </a:r>
            <a:endParaRPr sz="3150">
              <a:latin typeface="Impact"/>
              <a:cs typeface="Impact"/>
            </a:endParaRPr>
          </a:p>
        </p:txBody>
      </p:sp>
      <p:sp>
        <p:nvSpPr>
          <p:cNvPr id="12" name="object 12"/>
          <p:cNvSpPr/>
          <p:nvPr/>
        </p:nvSpPr>
        <p:spPr>
          <a:xfrm>
            <a:off x="803148" y="4347971"/>
            <a:ext cx="1569720" cy="396239"/>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2775204" y="4347971"/>
            <a:ext cx="1405128" cy="396239"/>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4411979" y="4347971"/>
            <a:ext cx="1982724" cy="396239"/>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6749795" y="4347971"/>
            <a:ext cx="1164336" cy="396239"/>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8705088" y="4347971"/>
            <a:ext cx="1112520" cy="396239"/>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461772" y="5463540"/>
            <a:ext cx="2252472" cy="396240"/>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10529316" y="4351020"/>
            <a:ext cx="1319783" cy="396239"/>
          </a:xfrm>
          <a:prstGeom prst="rect">
            <a:avLst/>
          </a:prstGeom>
          <a:blipFill>
            <a:blip r:embed="rId10" cstate="print"/>
            <a:stretch>
              <a:fillRect/>
            </a:stretch>
          </a:blipFill>
        </p:spPr>
        <p:txBody>
          <a:bodyPr wrap="square" lIns="0" tIns="0" rIns="0" bIns="0" rtlCol="0"/>
          <a:lstStyle/>
          <a:p>
            <a:endParaRPr/>
          </a:p>
        </p:txBody>
      </p:sp>
      <p:sp>
        <p:nvSpPr>
          <p:cNvPr id="19" name="object 19"/>
          <p:cNvSpPr txBox="1"/>
          <p:nvPr/>
        </p:nvSpPr>
        <p:spPr>
          <a:xfrm>
            <a:off x="1304036" y="4934839"/>
            <a:ext cx="483234" cy="482600"/>
          </a:xfrm>
          <a:prstGeom prst="rect">
            <a:avLst/>
          </a:prstGeom>
        </p:spPr>
        <p:txBody>
          <a:bodyPr vert="horz" wrap="square" lIns="0" tIns="0" rIns="0" bIns="0" rtlCol="0">
            <a:spAutoFit/>
          </a:bodyPr>
          <a:lstStyle/>
          <a:p>
            <a:pPr marL="12700">
              <a:lnSpc>
                <a:spcPct val="100000"/>
              </a:lnSpc>
            </a:pPr>
            <a:r>
              <a:rPr sz="3150" b="1" i="1" spc="-85" dirty="0">
                <a:solidFill>
                  <a:srgbClr val="9DD2E7"/>
                </a:solidFill>
                <a:latin typeface="Impact"/>
                <a:cs typeface="Impact"/>
              </a:rPr>
              <a:t>4%</a:t>
            </a:r>
            <a:endParaRPr sz="3150">
              <a:latin typeface="Impact"/>
              <a:cs typeface="Impact"/>
            </a:endParaRPr>
          </a:p>
        </p:txBody>
      </p:sp>
      <p:sp>
        <p:nvSpPr>
          <p:cNvPr id="20" name="object 20"/>
          <p:cNvSpPr txBox="1"/>
          <p:nvPr/>
        </p:nvSpPr>
        <p:spPr>
          <a:xfrm>
            <a:off x="9030716" y="4935854"/>
            <a:ext cx="464184" cy="452120"/>
          </a:xfrm>
          <a:prstGeom prst="rect">
            <a:avLst/>
          </a:prstGeom>
        </p:spPr>
        <p:txBody>
          <a:bodyPr vert="horz" wrap="square" lIns="0" tIns="0" rIns="0" bIns="0" rtlCol="0">
            <a:spAutoFit/>
          </a:bodyPr>
          <a:lstStyle/>
          <a:p>
            <a:pPr marL="12700">
              <a:lnSpc>
                <a:spcPct val="100000"/>
              </a:lnSpc>
            </a:pPr>
            <a:r>
              <a:rPr sz="2950" b="1" i="1" spc="-85" dirty="0">
                <a:solidFill>
                  <a:srgbClr val="9DD2E7"/>
                </a:solidFill>
                <a:latin typeface="Impact"/>
                <a:cs typeface="Impact"/>
              </a:rPr>
              <a:t>3%</a:t>
            </a:r>
            <a:endParaRPr sz="2950">
              <a:latin typeface="Impact"/>
              <a:cs typeface="Impact"/>
            </a:endParaRPr>
          </a:p>
        </p:txBody>
      </p:sp>
      <p:sp>
        <p:nvSpPr>
          <p:cNvPr id="21" name="object 21"/>
          <p:cNvSpPr txBox="1"/>
          <p:nvPr/>
        </p:nvSpPr>
        <p:spPr>
          <a:xfrm>
            <a:off x="3243834" y="4935854"/>
            <a:ext cx="464184" cy="452120"/>
          </a:xfrm>
          <a:prstGeom prst="rect">
            <a:avLst/>
          </a:prstGeom>
        </p:spPr>
        <p:txBody>
          <a:bodyPr vert="horz" wrap="square" lIns="0" tIns="0" rIns="0" bIns="0" rtlCol="0">
            <a:spAutoFit/>
          </a:bodyPr>
          <a:lstStyle/>
          <a:p>
            <a:pPr marL="12700">
              <a:lnSpc>
                <a:spcPct val="100000"/>
              </a:lnSpc>
            </a:pPr>
            <a:r>
              <a:rPr sz="2950" b="1" i="1" spc="-85" dirty="0">
                <a:solidFill>
                  <a:srgbClr val="9DD2E7"/>
                </a:solidFill>
                <a:latin typeface="Impact"/>
                <a:cs typeface="Impact"/>
              </a:rPr>
              <a:t>3%</a:t>
            </a:r>
            <a:endParaRPr sz="2950">
              <a:latin typeface="Impact"/>
              <a:cs typeface="Impact"/>
            </a:endParaRPr>
          </a:p>
        </p:txBody>
      </p:sp>
      <p:sp>
        <p:nvSpPr>
          <p:cNvPr id="22" name="object 22"/>
          <p:cNvSpPr txBox="1"/>
          <p:nvPr/>
        </p:nvSpPr>
        <p:spPr>
          <a:xfrm>
            <a:off x="5172836" y="4935854"/>
            <a:ext cx="464184" cy="452120"/>
          </a:xfrm>
          <a:prstGeom prst="rect">
            <a:avLst/>
          </a:prstGeom>
        </p:spPr>
        <p:txBody>
          <a:bodyPr vert="horz" wrap="square" lIns="0" tIns="0" rIns="0" bIns="0" rtlCol="0">
            <a:spAutoFit/>
          </a:bodyPr>
          <a:lstStyle/>
          <a:p>
            <a:pPr marL="12700">
              <a:lnSpc>
                <a:spcPct val="100000"/>
              </a:lnSpc>
            </a:pPr>
            <a:r>
              <a:rPr sz="2950" b="1" i="1" spc="-85" dirty="0">
                <a:solidFill>
                  <a:srgbClr val="9DD2E7"/>
                </a:solidFill>
                <a:latin typeface="Impact"/>
                <a:cs typeface="Impact"/>
              </a:rPr>
              <a:t>3%</a:t>
            </a:r>
            <a:endParaRPr sz="2950">
              <a:latin typeface="Impact"/>
              <a:cs typeface="Impact"/>
            </a:endParaRPr>
          </a:p>
        </p:txBody>
      </p:sp>
      <p:sp>
        <p:nvSpPr>
          <p:cNvPr id="23" name="object 23"/>
          <p:cNvSpPr txBox="1"/>
          <p:nvPr/>
        </p:nvSpPr>
        <p:spPr>
          <a:xfrm>
            <a:off x="7101967" y="4935854"/>
            <a:ext cx="464184" cy="452120"/>
          </a:xfrm>
          <a:prstGeom prst="rect">
            <a:avLst/>
          </a:prstGeom>
        </p:spPr>
        <p:txBody>
          <a:bodyPr vert="horz" wrap="square" lIns="0" tIns="0" rIns="0" bIns="0" rtlCol="0">
            <a:spAutoFit/>
          </a:bodyPr>
          <a:lstStyle/>
          <a:p>
            <a:pPr marL="12700">
              <a:lnSpc>
                <a:spcPct val="100000"/>
              </a:lnSpc>
            </a:pPr>
            <a:r>
              <a:rPr sz="2950" b="1" i="1" spc="-85" dirty="0">
                <a:solidFill>
                  <a:srgbClr val="9DD2E7"/>
                </a:solidFill>
                <a:latin typeface="Impact"/>
                <a:cs typeface="Impact"/>
              </a:rPr>
              <a:t>3%</a:t>
            </a:r>
            <a:endParaRPr sz="2950">
              <a:latin typeface="Impact"/>
              <a:cs typeface="Impact"/>
            </a:endParaRPr>
          </a:p>
        </p:txBody>
      </p:sp>
      <p:sp>
        <p:nvSpPr>
          <p:cNvPr id="24" name="object 24"/>
          <p:cNvSpPr txBox="1"/>
          <p:nvPr/>
        </p:nvSpPr>
        <p:spPr>
          <a:xfrm>
            <a:off x="10959845" y="4935854"/>
            <a:ext cx="464184" cy="452120"/>
          </a:xfrm>
          <a:prstGeom prst="rect">
            <a:avLst/>
          </a:prstGeom>
        </p:spPr>
        <p:txBody>
          <a:bodyPr vert="horz" wrap="square" lIns="0" tIns="0" rIns="0" bIns="0" rtlCol="0">
            <a:spAutoFit/>
          </a:bodyPr>
          <a:lstStyle/>
          <a:p>
            <a:pPr marL="12700">
              <a:lnSpc>
                <a:spcPct val="100000"/>
              </a:lnSpc>
            </a:pPr>
            <a:r>
              <a:rPr sz="2950" b="1" i="1" spc="-85" dirty="0">
                <a:solidFill>
                  <a:srgbClr val="9DD2E7"/>
                </a:solidFill>
                <a:latin typeface="Impact"/>
                <a:cs typeface="Impact"/>
              </a:rPr>
              <a:t>3%</a:t>
            </a:r>
            <a:endParaRPr sz="2950">
              <a:latin typeface="Impact"/>
              <a:cs typeface="Impact"/>
            </a:endParaRPr>
          </a:p>
        </p:txBody>
      </p:sp>
      <p:sp>
        <p:nvSpPr>
          <p:cNvPr id="25" name="object 25"/>
          <p:cNvSpPr/>
          <p:nvPr/>
        </p:nvSpPr>
        <p:spPr>
          <a:xfrm>
            <a:off x="2810255" y="5463540"/>
            <a:ext cx="1335023" cy="396240"/>
          </a:xfrm>
          <a:prstGeom prst="rect">
            <a:avLst/>
          </a:prstGeom>
          <a:blipFill>
            <a:blip r:embed="rId11" cstate="print"/>
            <a:stretch>
              <a:fillRect/>
            </a:stretch>
          </a:blipFill>
        </p:spPr>
        <p:txBody>
          <a:bodyPr wrap="square" lIns="0" tIns="0" rIns="0" bIns="0" rtlCol="0"/>
          <a:lstStyle/>
          <a:p>
            <a:endParaRPr/>
          </a:p>
        </p:txBody>
      </p:sp>
      <p:sp>
        <p:nvSpPr>
          <p:cNvPr id="26" name="object 26"/>
          <p:cNvSpPr/>
          <p:nvPr/>
        </p:nvSpPr>
        <p:spPr>
          <a:xfrm>
            <a:off x="4672584" y="5463540"/>
            <a:ext cx="1461515" cy="396240"/>
          </a:xfrm>
          <a:prstGeom prst="rect">
            <a:avLst/>
          </a:prstGeom>
          <a:blipFill>
            <a:blip r:embed="rId12" cstate="print"/>
            <a:stretch>
              <a:fillRect/>
            </a:stretch>
          </a:blipFill>
        </p:spPr>
        <p:txBody>
          <a:bodyPr wrap="square" lIns="0" tIns="0" rIns="0" bIns="0" rtlCol="0"/>
          <a:lstStyle/>
          <a:p>
            <a:endParaRPr/>
          </a:p>
        </p:txBody>
      </p:sp>
      <p:sp>
        <p:nvSpPr>
          <p:cNvPr id="27" name="object 27"/>
          <p:cNvSpPr/>
          <p:nvPr/>
        </p:nvSpPr>
        <p:spPr>
          <a:xfrm>
            <a:off x="6304788" y="5536691"/>
            <a:ext cx="2054352" cy="251459"/>
          </a:xfrm>
          <a:prstGeom prst="rect">
            <a:avLst/>
          </a:prstGeom>
          <a:blipFill>
            <a:blip r:embed="rId13" cstate="print"/>
            <a:stretch>
              <a:fillRect/>
            </a:stretch>
          </a:blipFill>
        </p:spPr>
        <p:txBody>
          <a:bodyPr wrap="square" lIns="0" tIns="0" rIns="0" bIns="0" rtlCol="0"/>
          <a:lstStyle/>
          <a:p>
            <a:endParaRPr/>
          </a:p>
        </p:txBody>
      </p:sp>
      <p:sp>
        <p:nvSpPr>
          <p:cNvPr id="28" name="object 28"/>
          <p:cNvSpPr/>
          <p:nvPr/>
        </p:nvSpPr>
        <p:spPr>
          <a:xfrm>
            <a:off x="8586216" y="5463540"/>
            <a:ext cx="1371600" cy="396240"/>
          </a:xfrm>
          <a:prstGeom prst="rect">
            <a:avLst/>
          </a:prstGeom>
          <a:blipFill>
            <a:blip r:embed="rId14" cstate="print"/>
            <a:stretch>
              <a:fillRect/>
            </a:stretch>
          </a:blipFill>
        </p:spPr>
        <p:txBody>
          <a:bodyPr wrap="square" lIns="0" tIns="0" rIns="0" bIns="0" rtlCol="0"/>
          <a:lstStyle/>
          <a:p>
            <a:endParaRPr/>
          </a:p>
        </p:txBody>
      </p:sp>
      <p:sp>
        <p:nvSpPr>
          <p:cNvPr id="29" name="object 29"/>
          <p:cNvSpPr/>
          <p:nvPr/>
        </p:nvSpPr>
        <p:spPr>
          <a:xfrm>
            <a:off x="10607040" y="5463540"/>
            <a:ext cx="1164336" cy="396240"/>
          </a:xfrm>
          <a:prstGeom prst="rect">
            <a:avLst/>
          </a:prstGeom>
          <a:blipFill>
            <a:blip r:embed="rId15" cstate="print"/>
            <a:stretch>
              <a:fillRect/>
            </a:stretch>
          </a:blipFill>
        </p:spPr>
        <p:txBody>
          <a:bodyPr wrap="square" lIns="0" tIns="0" rIns="0" bIns="0" rtlCol="0"/>
          <a:lstStyle/>
          <a:p>
            <a:endParaRPr/>
          </a:p>
        </p:txBody>
      </p:sp>
      <p:sp>
        <p:nvSpPr>
          <p:cNvPr id="30" name="object 30"/>
          <p:cNvSpPr txBox="1"/>
          <p:nvPr/>
        </p:nvSpPr>
        <p:spPr>
          <a:xfrm>
            <a:off x="11838558" y="6297010"/>
            <a:ext cx="205740" cy="177800"/>
          </a:xfrm>
          <a:prstGeom prst="rect">
            <a:avLst/>
          </a:prstGeom>
        </p:spPr>
        <p:txBody>
          <a:bodyPr vert="horz" wrap="square" lIns="0" tIns="0" rIns="0" bIns="0" rtlCol="0">
            <a:spAutoFit/>
          </a:bodyPr>
          <a:lstStyle/>
          <a:p>
            <a:pPr marL="12700">
              <a:lnSpc>
                <a:spcPts val="1300"/>
              </a:lnSpc>
            </a:pPr>
            <a:r>
              <a:rPr sz="1200" dirty="0">
                <a:solidFill>
                  <a:srgbClr val="F9F9F9"/>
                </a:solidFill>
                <a:latin typeface="微软雅黑"/>
                <a:cs typeface="微软雅黑"/>
              </a:rPr>
              <a:t>73</a:t>
            </a:r>
            <a:endParaRPr sz="1200">
              <a:latin typeface="微软雅黑"/>
              <a:cs typeface="微软雅黑"/>
            </a:endParaRPr>
          </a:p>
        </p:txBody>
      </p:sp>
      <p:sp>
        <p:nvSpPr>
          <p:cNvPr id="31" name="object 31"/>
          <p:cNvSpPr txBox="1"/>
          <p:nvPr/>
        </p:nvSpPr>
        <p:spPr>
          <a:xfrm>
            <a:off x="78739" y="6360974"/>
            <a:ext cx="1390650" cy="445134"/>
          </a:xfrm>
          <a:prstGeom prst="rect">
            <a:avLst/>
          </a:prstGeom>
        </p:spPr>
        <p:txBody>
          <a:bodyPr vert="horz" wrap="square" lIns="0" tIns="0" rIns="0" bIns="0" rtlCol="0">
            <a:spAutoFit/>
          </a:bodyPr>
          <a:lstStyle/>
          <a:p>
            <a:pPr marL="97155">
              <a:lnSpc>
                <a:spcPts val="1505"/>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a:p>
            <a:pPr marL="12700">
              <a:lnSpc>
                <a:spcPct val="100000"/>
              </a:lnSpc>
              <a:spcBef>
                <a:spcPts val="640"/>
              </a:spcBef>
            </a:pPr>
            <a:r>
              <a:rPr sz="1050" i="1" spc="-40" dirty="0">
                <a:latin typeface="微软雅黑"/>
                <a:cs typeface="微软雅黑"/>
              </a:rPr>
              <a:t>来源：CoinMarketCap</a:t>
            </a:r>
            <a:endParaRPr sz="1050">
              <a:latin typeface="微软雅黑"/>
              <a:cs typeface="微软雅黑"/>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vert="horz" wrap="square" lIns="0" tIns="0" rIns="0" bIns="0" rtlCol="0">
            <a:spAutoFit/>
          </a:bodyPr>
          <a:lstStyle/>
          <a:p>
            <a:pPr marL="12700">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084832" y="2799588"/>
            <a:ext cx="5476875" cy="0"/>
          </a:xfrm>
          <a:custGeom>
            <a:avLst/>
            <a:gdLst/>
            <a:ahLst/>
            <a:cxnLst/>
            <a:rect l="l" t="t" r="r" b="b"/>
            <a:pathLst>
              <a:path w="5476875">
                <a:moveTo>
                  <a:pt x="0" y="0"/>
                </a:moveTo>
                <a:lnTo>
                  <a:pt x="5476875" y="0"/>
                </a:lnTo>
              </a:path>
            </a:pathLst>
          </a:custGeom>
          <a:ln w="6096">
            <a:solidFill>
              <a:srgbClr val="ACDAEB"/>
            </a:solidFill>
          </a:ln>
        </p:spPr>
        <p:txBody>
          <a:bodyPr wrap="square" lIns="0" tIns="0" rIns="0" bIns="0" rtlCol="0"/>
          <a:lstStyle/>
          <a:p>
            <a:endParaRPr/>
          </a:p>
        </p:txBody>
      </p:sp>
      <p:sp>
        <p:nvSpPr>
          <p:cNvPr id="5" name="object 5"/>
          <p:cNvSpPr/>
          <p:nvPr/>
        </p:nvSpPr>
        <p:spPr>
          <a:xfrm>
            <a:off x="4567428" y="3947159"/>
            <a:ext cx="5476875" cy="0"/>
          </a:xfrm>
          <a:custGeom>
            <a:avLst/>
            <a:gdLst/>
            <a:ahLst/>
            <a:cxnLst/>
            <a:rect l="l" t="t" r="r" b="b"/>
            <a:pathLst>
              <a:path w="5476875">
                <a:moveTo>
                  <a:pt x="0" y="0"/>
                </a:moveTo>
                <a:lnTo>
                  <a:pt x="5476875" y="0"/>
                </a:lnTo>
              </a:path>
            </a:pathLst>
          </a:custGeom>
          <a:ln w="6096">
            <a:solidFill>
              <a:srgbClr val="ACDAEB"/>
            </a:solidFill>
          </a:ln>
        </p:spPr>
        <p:txBody>
          <a:bodyPr wrap="square" lIns="0" tIns="0" rIns="0" bIns="0" rtlCol="0"/>
          <a:lstStyle/>
          <a:p>
            <a:endParaRPr/>
          </a:p>
        </p:txBody>
      </p:sp>
      <p:sp>
        <p:nvSpPr>
          <p:cNvPr id="6" name="object 6"/>
          <p:cNvSpPr txBox="1">
            <a:spLocks noGrp="1"/>
          </p:cNvSpPr>
          <p:nvPr>
            <p:ph type="title"/>
          </p:nvPr>
        </p:nvSpPr>
        <p:spPr>
          <a:xfrm>
            <a:off x="4745863" y="2937764"/>
            <a:ext cx="2701925" cy="438784"/>
          </a:xfrm>
          <a:prstGeom prst="rect">
            <a:avLst/>
          </a:prstGeom>
        </p:spPr>
        <p:txBody>
          <a:bodyPr vert="horz" wrap="square" lIns="0" tIns="0" rIns="0" bIns="0" rtlCol="0">
            <a:spAutoFit/>
          </a:bodyPr>
          <a:lstStyle/>
          <a:p>
            <a:pPr marL="12700">
              <a:lnSpc>
                <a:spcPct val="100000"/>
              </a:lnSpc>
            </a:pPr>
            <a:r>
              <a:rPr sz="2800" spc="-5" dirty="0">
                <a:latin typeface="微软雅黑"/>
                <a:cs typeface="微软雅黑"/>
              </a:rPr>
              <a:t>2.1.2</a:t>
            </a:r>
            <a:r>
              <a:rPr sz="2800" spc="-80" dirty="0">
                <a:latin typeface="微软雅黑"/>
                <a:cs typeface="微软雅黑"/>
              </a:rPr>
              <a:t> </a:t>
            </a:r>
            <a:r>
              <a:rPr sz="2800" spc="-10" dirty="0"/>
              <a:t>供应链金融</a:t>
            </a:r>
            <a:endParaRPr sz="2800">
              <a:latin typeface="微软雅黑"/>
              <a:cs typeface="微软雅黑"/>
            </a:endParaRPr>
          </a:p>
        </p:txBody>
      </p:sp>
      <p:sp>
        <p:nvSpPr>
          <p:cNvPr id="7" name="object 7"/>
          <p:cNvSpPr txBox="1"/>
          <p:nvPr/>
        </p:nvSpPr>
        <p:spPr>
          <a:xfrm>
            <a:off x="11018646" y="518159"/>
            <a:ext cx="999490"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p:txBody>
      </p:sp>
      <p:sp>
        <p:nvSpPr>
          <p:cNvPr id="8" name="object 8"/>
          <p:cNvSpPr txBox="1"/>
          <p:nvPr/>
        </p:nvSpPr>
        <p:spPr>
          <a:xfrm>
            <a:off x="11838558" y="6279489"/>
            <a:ext cx="20574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74</a:t>
            </a:r>
            <a:endParaRPr sz="1200">
              <a:latin typeface="微软雅黑"/>
              <a:cs typeface="微软雅黑"/>
            </a:endParaRPr>
          </a:p>
        </p:txBody>
      </p:sp>
      <p:sp>
        <p:nvSpPr>
          <p:cNvPr id="9" name="object 9"/>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金融</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spc="-5" dirty="0"/>
              <a:t>供应链金融</a:t>
            </a:r>
            <a:r>
              <a:rPr spc="-5" dirty="0">
                <a:latin typeface="微软雅黑"/>
                <a:cs typeface="微软雅黑"/>
              </a:rPr>
              <a:t>2020</a:t>
            </a:r>
            <a:r>
              <a:rPr spc="-5" dirty="0"/>
              <a:t>年市场规模将达到</a:t>
            </a:r>
            <a:r>
              <a:rPr spc="-5" dirty="0">
                <a:latin typeface="微软雅黑"/>
                <a:cs typeface="微软雅黑"/>
              </a:rPr>
              <a:t>15</a:t>
            </a:r>
            <a:r>
              <a:rPr spc="-5" dirty="0"/>
              <a:t>万亿元，主要包括应收</a:t>
            </a:r>
          </a:p>
          <a:p>
            <a:pPr marL="12700">
              <a:lnSpc>
                <a:spcPts val="2735"/>
              </a:lnSpc>
            </a:pPr>
            <a:r>
              <a:rPr spc="-5" dirty="0"/>
              <a:t>类、预付类、存货类和信用类四类产品</a:t>
            </a:r>
          </a:p>
        </p:txBody>
      </p:sp>
      <p:sp>
        <p:nvSpPr>
          <p:cNvPr id="5" name="object 5"/>
          <p:cNvSpPr txBox="1"/>
          <p:nvPr/>
        </p:nvSpPr>
        <p:spPr>
          <a:xfrm>
            <a:off x="11838558" y="6279489"/>
            <a:ext cx="20574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75</a:t>
            </a:r>
            <a:endParaRPr sz="12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418844" y="3163823"/>
            <a:ext cx="4434078" cy="253974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176527" y="2994660"/>
            <a:ext cx="0" cy="2707005"/>
          </a:xfrm>
          <a:custGeom>
            <a:avLst/>
            <a:gdLst/>
            <a:ahLst/>
            <a:cxnLst/>
            <a:rect l="l" t="t" r="r" b="b"/>
            <a:pathLst>
              <a:path h="2707004">
                <a:moveTo>
                  <a:pt x="0" y="2706624"/>
                </a:moveTo>
                <a:lnTo>
                  <a:pt x="0" y="0"/>
                </a:lnTo>
              </a:path>
            </a:pathLst>
          </a:custGeom>
          <a:ln w="15240">
            <a:solidFill>
              <a:srgbClr val="BEBEBE"/>
            </a:solidFill>
          </a:ln>
        </p:spPr>
        <p:txBody>
          <a:bodyPr wrap="square" lIns="0" tIns="0" rIns="0" bIns="0" rtlCol="0"/>
          <a:lstStyle/>
          <a:p>
            <a:endParaRPr/>
          </a:p>
        </p:txBody>
      </p:sp>
      <p:sp>
        <p:nvSpPr>
          <p:cNvPr id="9" name="object 9"/>
          <p:cNvSpPr/>
          <p:nvPr/>
        </p:nvSpPr>
        <p:spPr>
          <a:xfrm>
            <a:off x="1176527" y="5701284"/>
            <a:ext cx="4919980" cy="0"/>
          </a:xfrm>
          <a:custGeom>
            <a:avLst/>
            <a:gdLst/>
            <a:ahLst/>
            <a:cxnLst/>
            <a:rect l="l" t="t" r="r" b="b"/>
            <a:pathLst>
              <a:path w="4919980">
                <a:moveTo>
                  <a:pt x="0" y="0"/>
                </a:moveTo>
                <a:lnTo>
                  <a:pt x="4919472" y="0"/>
                </a:lnTo>
              </a:path>
            </a:pathLst>
          </a:custGeom>
          <a:ln w="15240">
            <a:solidFill>
              <a:srgbClr val="BEBEBE"/>
            </a:solidFill>
          </a:ln>
        </p:spPr>
        <p:txBody>
          <a:bodyPr wrap="square" lIns="0" tIns="0" rIns="0" bIns="0" rtlCol="0"/>
          <a:lstStyle/>
          <a:p>
            <a:endParaRPr/>
          </a:p>
        </p:txBody>
      </p:sp>
      <p:sp>
        <p:nvSpPr>
          <p:cNvPr id="10" name="object 10"/>
          <p:cNvSpPr txBox="1"/>
          <p:nvPr/>
        </p:nvSpPr>
        <p:spPr>
          <a:xfrm>
            <a:off x="1389380" y="3487928"/>
            <a:ext cx="35369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11.97</a:t>
            </a:r>
            <a:endParaRPr sz="1000">
              <a:latin typeface="微软雅黑"/>
              <a:cs typeface="微软雅黑"/>
            </a:endParaRPr>
          </a:p>
        </p:txBody>
      </p:sp>
      <p:sp>
        <p:nvSpPr>
          <p:cNvPr id="11" name="object 11"/>
          <p:cNvSpPr txBox="1"/>
          <p:nvPr/>
        </p:nvSpPr>
        <p:spPr>
          <a:xfrm>
            <a:off x="2209292" y="3442208"/>
            <a:ext cx="35369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12.51</a:t>
            </a:r>
            <a:endParaRPr sz="1000">
              <a:latin typeface="微软雅黑"/>
              <a:cs typeface="微软雅黑"/>
            </a:endParaRPr>
          </a:p>
        </p:txBody>
      </p:sp>
      <p:sp>
        <p:nvSpPr>
          <p:cNvPr id="12" name="object 12"/>
          <p:cNvSpPr txBox="1"/>
          <p:nvPr/>
        </p:nvSpPr>
        <p:spPr>
          <a:xfrm>
            <a:off x="3029457" y="3328161"/>
            <a:ext cx="35369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13.08</a:t>
            </a:r>
            <a:endParaRPr sz="1000">
              <a:latin typeface="微软雅黑"/>
              <a:cs typeface="微软雅黑"/>
            </a:endParaRPr>
          </a:p>
        </p:txBody>
      </p:sp>
      <p:sp>
        <p:nvSpPr>
          <p:cNvPr id="13" name="object 13"/>
          <p:cNvSpPr txBox="1"/>
          <p:nvPr/>
        </p:nvSpPr>
        <p:spPr>
          <a:xfrm>
            <a:off x="3849370" y="3236214"/>
            <a:ext cx="35369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13.70</a:t>
            </a:r>
            <a:endParaRPr sz="1000">
              <a:latin typeface="微软雅黑"/>
              <a:cs typeface="微软雅黑"/>
            </a:endParaRPr>
          </a:p>
        </p:txBody>
      </p:sp>
      <p:sp>
        <p:nvSpPr>
          <p:cNvPr id="14" name="object 14"/>
          <p:cNvSpPr txBox="1"/>
          <p:nvPr/>
        </p:nvSpPr>
        <p:spPr>
          <a:xfrm>
            <a:off x="4669282" y="3116960"/>
            <a:ext cx="35369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14.33</a:t>
            </a:r>
            <a:endParaRPr sz="1000">
              <a:latin typeface="微软雅黑"/>
              <a:cs typeface="微软雅黑"/>
            </a:endParaRPr>
          </a:p>
        </p:txBody>
      </p:sp>
      <p:sp>
        <p:nvSpPr>
          <p:cNvPr id="15" name="object 15"/>
          <p:cNvSpPr txBox="1"/>
          <p:nvPr/>
        </p:nvSpPr>
        <p:spPr>
          <a:xfrm>
            <a:off x="5489575" y="3009138"/>
            <a:ext cx="35369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14.98</a:t>
            </a:r>
            <a:endParaRPr sz="1000">
              <a:latin typeface="微软雅黑"/>
              <a:cs typeface="微软雅黑"/>
            </a:endParaRPr>
          </a:p>
        </p:txBody>
      </p:sp>
      <p:sp>
        <p:nvSpPr>
          <p:cNvPr id="16" name="object 16"/>
          <p:cNvSpPr txBox="1"/>
          <p:nvPr/>
        </p:nvSpPr>
        <p:spPr>
          <a:xfrm>
            <a:off x="923340" y="5616041"/>
            <a:ext cx="9969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0</a:t>
            </a:r>
            <a:endParaRPr sz="1000">
              <a:latin typeface="微软雅黑"/>
              <a:cs typeface="微软雅黑"/>
            </a:endParaRPr>
          </a:p>
        </p:txBody>
      </p:sp>
      <p:sp>
        <p:nvSpPr>
          <p:cNvPr id="17" name="object 17"/>
          <p:cNvSpPr txBox="1"/>
          <p:nvPr/>
        </p:nvSpPr>
        <p:spPr>
          <a:xfrm>
            <a:off x="923340" y="4939029"/>
            <a:ext cx="9969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4</a:t>
            </a:r>
            <a:endParaRPr sz="1000">
              <a:latin typeface="微软雅黑"/>
              <a:cs typeface="微软雅黑"/>
            </a:endParaRPr>
          </a:p>
        </p:txBody>
      </p:sp>
      <p:sp>
        <p:nvSpPr>
          <p:cNvPr id="18" name="object 18"/>
          <p:cNvSpPr txBox="1"/>
          <p:nvPr/>
        </p:nvSpPr>
        <p:spPr>
          <a:xfrm>
            <a:off x="923340" y="4262373"/>
            <a:ext cx="9969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8</a:t>
            </a:r>
            <a:endParaRPr sz="1000">
              <a:latin typeface="微软雅黑"/>
              <a:cs typeface="微软雅黑"/>
            </a:endParaRPr>
          </a:p>
        </p:txBody>
      </p:sp>
      <p:sp>
        <p:nvSpPr>
          <p:cNvPr id="19" name="object 19"/>
          <p:cNvSpPr txBox="1"/>
          <p:nvPr/>
        </p:nvSpPr>
        <p:spPr>
          <a:xfrm>
            <a:off x="848969" y="3585464"/>
            <a:ext cx="17526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12</a:t>
            </a:r>
            <a:endParaRPr sz="1000">
              <a:latin typeface="微软雅黑"/>
              <a:cs typeface="微软雅黑"/>
            </a:endParaRPr>
          </a:p>
        </p:txBody>
      </p:sp>
      <p:sp>
        <p:nvSpPr>
          <p:cNvPr id="20" name="object 20"/>
          <p:cNvSpPr txBox="1"/>
          <p:nvPr/>
        </p:nvSpPr>
        <p:spPr>
          <a:xfrm>
            <a:off x="848969" y="2908808"/>
            <a:ext cx="17526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16</a:t>
            </a:r>
            <a:endParaRPr sz="1000">
              <a:latin typeface="微软雅黑"/>
              <a:cs typeface="微软雅黑"/>
            </a:endParaRPr>
          </a:p>
        </p:txBody>
      </p:sp>
      <p:sp>
        <p:nvSpPr>
          <p:cNvPr id="21" name="object 21"/>
          <p:cNvSpPr txBox="1"/>
          <p:nvPr/>
        </p:nvSpPr>
        <p:spPr>
          <a:xfrm>
            <a:off x="1390269" y="5799531"/>
            <a:ext cx="39433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2015E</a:t>
            </a:r>
            <a:endParaRPr sz="1000">
              <a:latin typeface="微软雅黑"/>
              <a:cs typeface="微软雅黑"/>
            </a:endParaRPr>
          </a:p>
        </p:txBody>
      </p:sp>
      <p:sp>
        <p:nvSpPr>
          <p:cNvPr id="22" name="object 22"/>
          <p:cNvSpPr txBox="1"/>
          <p:nvPr/>
        </p:nvSpPr>
        <p:spPr>
          <a:xfrm>
            <a:off x="2210180" y="5799531"/>
            <a:ext cx="39433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2016E</a:t>
            </a:r>
            <a:endParaRPr sz="1000">
              <a:latin typeface="微软雅黑"/>
              <a:cs typeface="微软雅黑"/>
            </a:endParaRPr>
          </a:p>
        </p:txBody>
      </p:sp>
      <p:sp>
        <p:nvSpPr>
          <p:cNvPr id="23" name="object 23"/>
          <p:cNvSpPr txBox="1"/>
          <p:nvPr/>
        </p:nvSpPr>
        <p:spPr>
          <a:xfrm>
            <a:off x="4670297" y="5799531"/>
            <a:ext cx="39433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2019E</a:t>
            </a:r>
            <a:endParaRPr sz="1000">
              <a:latin typeface="微软雅黑"/>
              <a:cs typeface="微软雅黑"/>
            </a:endParaRPr>
          </a:p>
        </p:txBody>
      </p:sp>
      <p:sp>
        <p:nvSpPr>
          <p:cNvPr id="24" name="object 24"/>
          <p:cNvSpPr txBox="1"/>
          <p:nvPr/>
        </p:nvSpPr>
        <p:spPr>
          <a:xfrm>
            <a:off x="5490209" y="5799531"/>
            <a:ext cx="394335" cy="165100"/>
          </a:xfrm>
          <a:prstGeom prst="rect">
            <a:avLst/>
          </a:prstGeom>
        </p:spPr>
        <p:txBody>
          <a:bodyPr vert="horz" wrap="square" lIns="0" tIns="0" rIns="0" bIns="0" rtlCol="0">
            <a:spAutoFit/>
          </a:bodyPr>
          <a:lstStyle/>
          <a:p>
            <a:pPr marL="12700">
              <a:lnSpc>
                <a:spcPct val="100000"/>
              </a:lnSpc>
            </a:pPr>
            <a:r>
              <a:rPr sz="1000" spc="-5" dirty="0">
                <a:solidFill>
                  <a:srgbClr val="252525"/>
                </a:solidFill>
                <a:latin typeface="微软雅黑"/>
                <a:cs typeface="微软雅黑"/>
              </a:rPr>
              <a:t>2020E</a:t>
            </a:r>
            <a:endParaRPr sz="1000">
              <a:latin typeface="微软雅黑"/>
              <a:cs typeface="微软雅黑"/>
            </a:endParaRPr>
          </a:p>
        </p:txBody>
      </p:sp>
      <p:sp>
        <p:nvSpPr>
          <p:cNvPr id="25" name="object 25"/>
          <p:cNvSpPr/>
          <p:nvPr/>
        </p:nvSpPr>
        <p:spPr>
          <a:xfrm>
            <a:off x="3003804" y="6057900"/>
            <a:ext cx="81533" cy="83057"/>
          </a:xfrm>
          <a:prstGeom prst="rect">
            <a:avLst/>
          </a:prstGeom>
          <a:blipFill>
            <a:blip r:embed="rId5" cstate="print"/>
            <a:stretch>
              <a:fillRect/>
            </a:stretch>
          </a:blipFill>
        </p:spPr>
        <p:txBody>
          <a:bodyPr wrap="square" lIns="0" tIns="0" rIns="0" bIns="0" rtlCol="0"/>
          <a:lstStyle/>
          <a:p>
            <a:endParaRPr/>
          </a:p>
        </p:txBody>
      </p:sp>
      <p:sp>
        <p:nvSpPr>
          <p:cNvPr id="26" name="object 26"/>
          <p:cNvSpPr txBox="1"/>
          <p:nvPr/>
        </p:nvSpPr>
        <p:spPr>
          <a:xfrm>
            <a:off x="3030092" y="5799531"/>
            <a:ext cx="1236980" cy="394335"/>
          </a:xfrm>
          <a:prstGeom prst="rect">
            <a:avLst/>
          </a:prstGeom>
        </p:spPr>
        <p:txBody>
          <a:bodyPr vert="horz" wrap="square" lIns="0" tIns="0" rIns="0" bIns="0" rtlCol="0">
            <a:spAutoFit/>
          </a:bodyPr>
          <a:lstStyle/>
          <a:p>
            <a:pPr marR="14604" algn="ctr">
              <a:lnSpc>
                <a:spcPct val="100000"/>
              </a:lnSpc>
              <a:tabLst>
                <a:tab pos="819785" algn="l"/>
              </a:tabLst>
            </a:pPr>
            <a:r>
              <a:rPr sz="1000" spc="-5" dirty="0">
                <a:solidFill>
                  <a:srgbClr val="252525"/>
                </a:solidFill>
                <a:latin typeface="微软雅黑"/>
                <a:cs typeface="微软雅黑"/>
              </a:rPr>
              <a:t>2017E	2018E</a:t>
            </a:r>
            <a:endParaRPr sz="1000">
              <a:latin typeface="微软雅黑"/>
              <a:cs typeface="微软雅黑"/>
            </a:endParaRPr>
          </a:p>
          <a:p>
            <a:pPr marL="72390" algn="ctr">
              <a:lnSpc>
                <a:spcPct val="100000"/>
              </a:lnSpc>
              <a:spcBef>
                <a:spcPts val="605"/>
              </a:spcBef>
            </a:pPr>
            <a:r>
              <a:rPr sz="1000" spc="-5" dirty="0">
                <a:solidFill>
                  <a:srgbClr val="252525"/>
                </a:solidFill>
                <a:latin typeface="微软雅黑"/>
                <a:cs typeface="微软雅黑"/>
              </a:rPr>
              <a:t>市场规模（万亿元）</a:t>
            </a:r>
            <a:endParaRPr sz="1000">
              <a:latin typeface="微软雅黑"/>
              <a:cs typeface="微软雅黑"/>
            </a:endParaRPr>
          </a:p>
        </p:txBody>
      </p:sp>
      <p:sp>
        <p:nvSpPr>
          <p:cNvPr id="27" name="object 27"/>
          <p:cNvSpPr txBox="1"/>
          <p:nvPr/>
        </p:nvSpPr>
        <p:spPr>
          <a:xfrm>
            <a:off x="78739" y="6338823"/>
            <a:ext cx="1390650" cy="467359"/>
          </a:xfrm>
          <a:prstGeom prst="rect">
            <a:avLst/>
          </a:prstGeom>
        </p:spPr>
        <p:txBody>
          <a:bodyPr vert="horz" wrap="square" lIns="0" tIns="0" rIns="0" bIns="0" rtlCol="0">
            <a:spAutoFit/>
          </a:bodyPr>
          <a:lstStyle/>
          <a:p>
            <a:pPr marL="97155">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a:p>
            <a:pPr marL="12700">
              <a:lnSpc>
                <a:spcPct val="100000"/>
              </a:lnSpc>
              <a:spcBef>
                <a:spcPts val="640"/>
              </a:spcBef>
            </a:pPr>
            <a:r>
              <a:rPr sz="1050" i="1" spc="-55" dirty="0">
                <a:latin typeface="微软雅黑"/>
                <a:cs typeface="微软雅黑"/>
              </a:rPr>
              <a:t>来源：前瞻产业研究院</a:t>
            </a:r>
            <a:endParaRPr sz="1050">
              <a:latin typeface="微软雅黑"/>
              <a:cs typeface="微软雅黑"/>
            </a:endParaRPr>
          </a:p>
        </p:txBody>
      </p:sp>
      <p:sp>
        <p:nvSpPr>
          <p:cNvPr id="28" name="object 28"/>
          <p:cNvSpPr txBox="1"/>
          <p:nvPr/>
        </p:nvSpPr>
        <p:spPr>
          <a:xfrm>
            <a:off x="829767" y="1403263"/>
            <a:ext cx="10806430" cy="1348740"/>
          </a:xfrm>
          <a:prstGeom prst="rect">
            <a:avLst/>
          </a:prstGeom>
        </p:spPr>
        <p:txBody>
          <a:bodyPr vert="horz" wrap="square" lIns="0" tIns="0" rIns="0" bIns="0" rtlCol="0">
            <a:spAutoFit/>
          </a:bodyPr>
          <a:lstStyle/>
          <a:p>
            <a:pPr marL="299085" marR="5080" indent="-287020">
              <a:lnSpc>
                <a:spcPct val="1501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dirty="0">
                <a:solidFill>
                  <a:srgbClr val="585858"/>
                </a:solidFill>
                <a:latin typeface="微软雅黑"/>
                <a:cs typeface="微软雅黑"/>
              </a:rPr>
              <a:t>供应链金融是指将供应链上的核心企业以及与其相关的上下游企业看作一个整体，以核心企业为依托，以真实贸易为前提，运用自偿性  </a:t>
            </a:r>
            <a:r>
              <a:rPr sz="1400" spc="-5" dirty="0">
                <a:solidFill>
                  <a:srgbClr val="585858"/>
                </a:solidFill>
                <a:latin typeface="微软雅黑"/>
                <a:cs typeface="微软雅黑"/>
              </a:rPr>
              <a:t>贸易融资的方式，对供应链上下游企业提供的综合性金融产品和服务。据前瞻产业院数据显示，到2020年，我国供应链金融市场规模  </a:t>
            </a:r>
            <a:r>
              <a:rPr sz="1400" dirty="0">
                <a:solidFill>
                  <a:srgbClr val="585858"/>
                </a:solidFill>
                <a:latin typeface="微软雅黑"/>
                <a:cs typeface="微软雅黑"/>
              </a:rPr>
              <a:t>或将达到15万亿元。目前，供应链金融产品主要有四类：应收类、预付类、存货类和信用类产品。</a:t>
            </a:r>
            <a:endParaRPr sz="1400">
              <a:latin typeface="微软雅黑"/>
              <a:cs typeface="微软雅黑"/>
            </a:endParaRPr>
          </a:p>
          <a:p>
            <a:pPr>
              <a:lnSpc>
                <a:spcPct val="100000"/>
              </a:lnSpc>
              <a:spcBef>
                <a:spcPts val="11"/>
              </a:spcBef>
            </a:pPr>
            <a:endParaRPr sz="1100">
              <a:latin typeface="Times New Roman"/>
              <a:cs typeface="Times New Roman"/>
            </a:endParaRPr>
          </a:p>
          <a:p>
            <a:pPr marL="1260475">
              <a:lnSpc>
                <a:spcPct val="100000"/>
              </a:lnSpc>
              <a:tabLst>
                <a:tab pos="6994525" algn="l"/>
              </a:tabLst>
            </a:pPr>
            <a:r>
              <a:rPr sz="1400" dirty="0">
                <a:solidFill>
                  <a:srgbClr val="404040"/>
                </a:solidFill>
                <a:latin typeface="微软雅黑"/>
                <a:cs typeface="微软雅黑"/>
              </a:rPr>
              <a:t>亿欧智库：供应链金融市场规模	</a:t>
            </a:r>
            <a:r>
              <a:rPr sz="2100" baseline="3968" dirty="0">
                <a:solidFill>
                  <a:srgbClr val="404040"/>
                </a:solidFill>
                <a:latin typeface="微软雅黑"/>
                <a:cs typeface="微软雅黑"/>
              </a:rPr>
              <a:t>亿欧智库：供应链金融产品介绍</a:t>
            </a:r>
            <a:endParaRPr sz="2100" baseline="3968">
              <a:latin typeface="微软雅黑"/>
              <a:cs typeface="微软雅黑"/>
            </a:endParaRPr>
          </a:p>
        </p:txBody>
      </p:sp>
      <p:sp>
        <p:nvSpPr>
          <p:cNvPr id="29" name="object 29"/>
          <p:cNvSpPr/>
          <p:nvPr/>
        </p:nvSpPr>
        <p:spPr>
          <a:xfrm>
            <a:off x="6317789" y="2865040"/>
            <a:ext cx="826135" cy="684530"/>
          </a:xfrm>
          <a:custGeom>
            <a:avLst/>
            <a:gdLst/>
            <a:ahLst/>
            <a:cxnLst/>
            <a:rect l="l" t="t" r="r" b="b"/>
            <a:pathLst>
              <a:path w="826134" h="684529">
                <a:moveTo>
                  <a:pt x="343423" y="0"/>
                </a:moveTo>
                <a:lnTo>
                  <a:pt x="299741" y="2599"/>
                </a:lnTo>
                <a:lnTo>
                  <a:pt x="256614" y="10766"/>
                </a:lnTo>
                <a:lnTo>
                  <a:pt x="214618" y="24501"/>
                </a:lnTo>
                <a:lnTo>
                  <a:pt x="174328" y="43806"/>
                </a:lnTo>
                <a:lnTo>
                  <a:pt x="136320" y="68685"/>
                </a:lnTo>
                <a:lnTo>
                  <a:pt x="101171" y="99139"/>
                </a:lnTo>
                <a:lnTo>
                  <a:pt x="70419" y="134026"/>
                </a:lnTo>
                <a:lnTo>
                  <a:pt x="45220" y="171819"/>
                </a:lnTo>
                <a:lnTo>
                  <a:pt x="25576" y="211941"/>
                </a:lnTo>
                <a:lnTo>
                  <a:pt x="11490" y="253815"/>
                </a:lnTo>
                <a:lnTo>
                  <a:pt x="2964" y="296867"/>
                </a:lnTo>
                <a:lnTo>
                  <a:pt x="0" y="340518"/>
                </a:lnTo>
                <a:lnTo>
                  <a:pt x="2599" y="384194"/>
                </a:lnTo>
                <a:lnTo>
                  <a:pt x="10766" y="427316"/>
                </a:lnTo>
                <a:lnTo>
                  <a:pt x="24501" y="469310"/>
                </a:lnTo>
                <a:lnTo>
                  <a:pt x="43806" y="509599"/>
                </a:lnTo>
                <a:lnTo>
                  <a:pt x="68685" y="547606"/>
                </a:lnTo>
                <a:lnTo>
                  <a:pt x="99139" y="582755"/>
                </a:lnTo>
                <a:lnTo>
                  <a:pt x="134055" y="613536"/>
                </a:lnTo>
                <a:lnTo>
                  <a:pt x="171872" y="638759"/>
                </a:lnTo>
                <a:lnTo>
                  <a:pt x="212014" y="658421"/>
                </a:lnTo>
                <a:lnTo>
                  <a:pt x="253905" y="672520"/>
                </a:lnTo>
                <a:lnTo>
                  <a:pt x="296969" y="681055"/>
                </a:lnTo>
                <a:lnTo>
                  <a:pt x="340629" y="684022"/>
                </a:lnTo>
                <a:lnTo>
                  <a:pt x="384311" y="681419"/>
                </a:lnTo>
                <a:lnTo>
                  <a:pt x="427439" y="673245"/>
                </a:lnTo>
                <a:lnTo>
                  <a:pt x="469435" y="659497"/>
                </a:lnTo>
                <a:lnTo>
                  <a:pt x="509725" y="640172"/>
                </a:lnTo>
                <a:lnTo>
                  <a:pt x="547733" y="615270"/>
                </a:lnTo>
                <a:lnTo>
                  <a:pt x="582882" y="584787"/>
                </a:lnTo>
                <a:lnTo>
                  <a:pt x="825706" y="343995"/>
                </a:lnTo>
                <a:lnTo>
                  <a:pt x="584914" y="101171"/>
                </a:lnTo>
                <a:lnTo>
                  <a:pt x="549998" y="70419"/>
                </a:lnTo>
                <a:lnTo>
                  <a:pt x="512181" y="45220"/>
                </a:lnTo>
                <a:lnTo>
                  <a:pt x="472039" y="25576"/>
                </a:lnTo>
                <a:lnTo>
                  <a:pt x="430148" y="11490"/>
                </a:lnTo>
                <a:lnTo>
                  <a:pt x="387084" y="2964"/>
                </a:lnTo>
                <a:lnTo>
                  <a:pt x="343423" y="0"/>
                </a:lnTo>
                <a:close/>
              </a:path>
            </a:pathLst>
          </a:custGeom>
          <a:solidFill>
            <a:srgbClr val="9DD2E7"/>
          </a:solidFill>
        </p:spPr>
        <p:txBody>
          <a:bodyPr wrap="square" lIns="0" tIns="0" rIns="0" bIns="0" rtlCol="0"/>
          <a:lstStyle/>
          <a:p>
            <a:endParaRPr/>
          </a:p>
        </p:txBody>
      </p:sp>
      <p:sp>
        <p:nvSpPr>
          <p:cNvPr id="30" name="object 30"/>
          <p:cNvSpPr/>
          <p:nvPr/>
        </p:nvSpPr>
        <p:spPr>
          <a:xfrm>
            <a:off x="6512686" y="3068133"/>
            <a:ext cx="292735" cy="278130"/>
          </a:xfrm>
          <a:custGeom>
            <a:avLst/>
            <a:gdLst/>
            <a:ahLst/>
            <a:cxnLst/>
            <a:rect l="l" t="t" r="r" b="b"/>
            <a:pathLst>
              <a:path w="292734" h="278129">
                <a:moveTo>
                  <a:pt x="67960" y="161460"/>
                </a:moveTo>
                <a:lnTo>
                  <a:pt x="56199" y="162899"/>
                </a:lnTo>
                <a:lnTo>
                  <a:pt x="44831" y="166683"/>
                </a:lnTo>
                <a:lnTo>
                  <a:pt x="41275" y="168334"/>
                </a:lnTo>
                <a:lnTo>
                  <a:pt x="40513" y="172906"/>
                </a:lnTo>
                <a:lnTo>
                  <a:pt x="84201" y="216467"/>
                </a:lnTo>
                <a:lnTo>
                  <a:pt x="84201" y="223579"/>
                </a:lnTo>
                <a:lnTo>
                  <a:pt x="40513" y="267013"/>
                </a:lnTo>
                <a:lnTo>
                  <a:pt x="41275" y="271712"/>
                </a:lnTo>
                <a:lnTo>
                  <a:pt x="44958" y="273363"/>
                </a:lnTo>
                <a:lnTo>
                  <a:pt x="61900" y="278124"/>
                </a:lnTo>
                <a:lnTo>
                  <a:pt x="79343" y="277729"/>
                </a:lnTo>
                <a:lnTo>
                  <a:pt x="121084" y="247693"/>
                </a:lnTo>
                <a:lnTo>
                  <a:pt x="127860" y="215705"/>
                </a:lnTo>
                <a:lnTo>
                  <a:pt x="124460" y="199830"/>
                </a:lnTo>
                <a:lnTo>
                  <a:pt x="147066" y="177351"/>
                </a:lnTo>
                <a:lnTo>
                  <a:pt x="135337" y="165667"/>
                </a:lnTo>
                <a:lnTo>
                  <a:pt x="91186" y="165667"/>
                </a:lnTo>
                <a:lnTo>
                  <a:pt x="79746" y="162379"/>
                </a:lnTo>
                <a:lnTo>
                  <a:pt x="67960" y="161460"/>
                </a:lnTo>
                <a:close/>
              </a:path>
              <a:path w="292734" h="278129">
                <a:moveTo>
                  <a:pt x="124079" y="76640"/>
                </a:moveTo>
                <a:lnTo>
                  <a:pt x="90297" y="110168"/>
                </a:lnTo>
                <a:lnTo>
                  <a:pt x="257429" y="276538"/>
                </a:lnTo>
                <a:lnTo>
                  <a:pt x="259334" y="277300"/>
                </a:lnTo>
                <a:lnTo>
                  <a:pt x="263271" y="277300"/>
                </a:lnTo>
                <a:lnTo>
                  <a:pt x="265176" y="276538"/>
                </a:lnTo>
                <a:lnTo>
                  <a:pt x="292735" y="249106"/>
                </a:lnTo>
                <a:lnTo>
                  <a:pt x="292735" y="244407"/>
                </a:lnTo>
                <a:lnTo>
                  <a:pt x="289814" y="241359"/>
                </a:lnTo>
                <a:lnTo>
                  <a:pt x="162980" y="115248"/>
                </a:lnTo>
                <a:lnTo>
                  <a:pt x="124079" y="76640"/>
                </a:lnTo>
                <a:close/>
              </a:path>
              <a:path w="292734" h="278129">
                <a:moveTo>
                  <a:pt x="31877" y="181923"/>
                </a:moveTo>
                <a:lnTo>
                  <a:pt x="30099" y="182050"/>
                </a:lnTo>
                <a:lnTo>
                  <a:pt x="28448" y="182050"/>
                </a:lnTo>
                <a:lnTo>
                  <a:pt x="26797" y="182939"/>
                </a:lnTo>
                <a:lnTo>
                  <a:pt x="25654" y="184336"/>
                </a:lnTo>
                <a:lnTo>
                  <a:pt x="17460" y="198163"/>
                </a:lnTo>
                <a:lnTo>
                  <a:pt x="13446" y="213324"/>
                </a:lnTo>
                <a:lnTo>
                  <a:pt x="13598" y="228913"/>
                </a:lnTo>
                <a:lnTo>
                  <a:pt x="17907" y="244026"/>
                </a:lnTo>
                <a:lnTo>
                  <a:pt x="19558" y="247963"/>
                </a:lnTo>
                <a:lnTo>
                  <a:pt x="24892" y="248979"/>
                </a:lnTo>
                <a:lnTo>
                  <a:pt x="58166" y="215705"/>
                </a:lnTo>
                <a:lnTo>
                  <a:pt x="60579" y="213419"/>
                </a:lnTo>
                <a:lnTo>
                  <a:pt x="60579" y="209482"/>
                </a:lnTo>
                <a:lnTo>
                  <a:pt x="34925" y="183828"/>
                </a:lnTo>
                <a:lnTo>
                  <a:pt x="33528" y="182558"/>
                </a:lnTo>
                <a:lnTo>
                  <a:pt x="31877" y="181923"/>
                </a:lnTo>
                <a:close/>
              </a:path>
              <a:path w="292734" h="278129">
                <a:moveTo>
                  <a:pt x="113284" y="143696"/>
                </a:moveTo>
                <a:lnTo>
                  <a:pt x="91186" y="165667"/>
                </a:lnTo>
                <a:lnTo>
                  <a:pt x="135337" y="165667"/>
                </a:lnTo>
                <a:lnTo>
                  <a:pt x="113284" y="143696"/>
                </a:lnTo>
                <a:close/>
              </a:path>
              <a:path w="292734" h="278129">
                <a:moveTo>
                  <a:pt x="14859" y="76005"/>
                </a:moveTo>
                <a:lnTo>
                  <a:pt x="9017" y="76005"/>
                </a:lnTo>
                <a:lnTo>
                  <a:pt x="5334" y="79561"/>
                </a:lnTo>
                <a:lnTo>
                  <a:pt x="0" y="84895"/>
                </a:lnTo>
                <a:lnTo>
                  <a:pt x="0" y="90737"/>
                </a:lnTo>
                <a:lnTo>
                  <a:pt x="3556" y="94420"/>
                </a:lnTo>
                <a:lnTo>
                  <a:pt x="42926" y="133536"/>
                </a:lnTo>
                <a:lnTo>
                  <a:pt x="46609" y="137092"/>
                </a:lnTo>
                <a:lnTo>
                  <a:pt x="52451" y="137092"/>
                </a:lnTo>
                <a:lnTo>
                  <a:pt x="56134" y="133536"/>
                </a:lnTo>
                <a:lnTo>
                  <a:pt x="61468" y="128202"/>
                </a:lnTo>
                <a:lnTo>
                  <a:pt x="61468" y="122360"/>
                </a:lnTo>
                <a:lnTo>
                  <a:pt x="57912" y="118677"/>
                </a:lnTo>
                <a:lnTo>
                  <a:pt x="54356" y="115248"/>
                </a:lnTo>
                <a:lnTo>
                  <a:pt x="61214" y="108390"/>
                </a:lnTo>
                <a:lnTo>
                  <a:pt x="35841" y="83117"/>
                </a:lnTo>
                <a:lnTo>
                  <a:pt x="21971" y="83117"/>
                </a:lnTo>
                <a:lnTo>
                  <a:pt x="18542" y="79561"/>
                </a:lnTo>
                <a:lnTo>
                  <a:pt x="14859" y="76005"/>
                </a:lnTo>
                <a:close/>
              </a:path>
              <a:path w="292734" h="278129">
                <a:moveTo>
                  <a:pt x="228048" y="0"/>
                </a:moveTo>
                <a:lnTo>
                  <a:pt x="192151" y="16823"/>
                </a:lnTo>
                <a:lnTo>
                  <a:pt x="175166" y="62561"/>
                </a:lnTo>
                <a:lnTo>
                  <a:pt x="178689" y="78672"/>
                </a:lnTo>
                <a:lnTo>
                  <a:pt x="157734" y="99500"/>
                </a:lnTo>
                <a:lnTo>
                  <a:pt x="191516" y="133028"/>
                </a:lnTo>
                <a:lnTo>
                  <a:pt x="212090" y="112708"/>
                </a:lnTo>
                <a:lnTo>
                  <a:pt x="254676" y="112708"/>
                </a:lnTo>
                <a:lnTo>
                  <a:pt x="258064" y="111565"/>
                </a:lnTo>
                <a:lnTo>
                  <a:pt x="261747" y="109914"/>
                </a:lnTo>
                <a:lnTo>
                  <a:pt x="262509" y="105342"/>
                </a:lnTo>
                <a:lnTo>
                  <a:pt x="218821" y="61781"/>
                </a:lnTo>
                <a:lnTo>
                  <a:pt x="218821" y="54669"/>
                </a:lnTo>
                <a:lnTo>
                  <a:pt x="262509" y="11235"/>
                </a:lnTo>
                <a:lnTo>
                  <a:pt x="261747" y="6536"/>
                </a:lnTo>
                <a:lnTo>
                  <a:pt x="252603" y="2472"/>
                </a:lnTo>
                <a:lnTo>
                  <a:pt x="246888" y="821"/>
                </a:lnTo>
                <a:lnTo>
                  <a:pt x="241173" y="186"/>
                </a:lnTo>
                <a:lnTo>
                  <a:pt x="228048" y="0"/>
                </a:lnTo>
                <a:close/>
              </a:path>
              <a:path w="292734" h="278129">
                <a:moveTo>
                  <a:pt x="254676" y="112708"/>
                </a:moveTo>
                <a:lnTo>
                  <a:pt x="212090" y="112708"/>
                </a:lnTo>
                <a:lnTo>
                  <a:pt x="223452" y="115923"/>
                </a:lnTo>
                <a:lnTo>
                  <a:pt x="235172" y="116804"/>
                </a:lnTo>
                <a:lnTo>
                  <a:pt x="246844" y="115351"/>
                </a:lnTo>
                <a:lnTo>
                  <a:pt x="254676" y="112708"/>
                </a:lnTo>
                <a:close/>
              </a:path>
              <a:path w="292734" h="278129">
                <a:moveTo>
                  <a:pt x="78994" y="12378"/>
                </a:moveTo>
                <a:lnTo>
                  <a:pt x="74295" y="12378"/>
                </a:lnTo>
                <a:lnTo>
                  <a:pt x="71882" y="13267"/>
                </a:lnTo>
                <a:lnTo>
                  <a:pt x="70104" y="15172"/>
                </a:lnTo>
                <a:lnTo>
                  <a:pt x="30734" y="54288"/>
                </a:lnTo>
                <a:lnTo>
                  <a:pt x="27051" y="57844"/>
                </a:lnTo>
                <a:lnTo>
                  <a:pt x="27051" y="63686"/>
                </a:lnTo>
                <a:lnTo>
                  <a:pt x="66548" y="103056"/>
                </a:lnTo>
                <a:lnTo>
                  <a:pt x="70104" y="106485"/>
                </a:lnTo>
                <a:lnTo>
                  <a:pt x="71882" y="108263"/>
                </a:lnTo>
                <a:lnTo>
                  <a:pt x="74295" y="109279"/>
                </a:lnTo>
                <a:lnTo>
                  <a:pt x="77216" y="109279"/>
                </a:lnTo>
                <a:lnTo>
                  <a:pt x="78359" y="109025"/>
                </a:lnTo>
                <a:lnTo>
                  <a:pt x="79756" y="108771"/>
                </a:lnTo>
                <a:lnTo>
                  <a:pt x="81026" y="108263"/>
                </a:lnTo>
                <a:lnTo>
                  <a:pt x="82550" y="107247"/>
                </a:lnTo>
                <a:lnTo>
                  <a:pt x="82931" y="106866"/>
                </a:lnTo>
                <a:lnTo>
                  <a:pt x="83185" y="106485"/>
                </a:lnTo>
                <a:lnTo>
                  <a:pt x="118745" y="71306"/>
                </a:lnTo>
                <a:lnTo>
                  <a:pt x="121412" y="68639"/>
                </a:lnTo>
                <a:lnTo>
                  <a:pt x="122555" y="67369"/>
                </a:lnTo>
                <a:lnTo>
                  <a:pt x="123571" y="66353"/>
                </a:lnTo>
                <a:lnTo>
                  <a:pt x="124115" y="65464"/>
                </a:lnTo>
                <a:lnTo>
                  <a:pt x="126238" y="62162"/>
                </a:lnTo>
                <a:lnTo>
                  <a:pt x="125730" y="57463"/>
                </a:lnTo>
                <a:lnTo>
                  <a:pt x="122555" y="54288"/>
                </a:lnTo>
                <a:lnTo>
                  <a:pt x="118872" y="50478"/>
                </a:lnTo>
                <a:lnTo>
                  <a:pt x="86741" y="18601"/>
                </a:lnTo>
                <a:lnTo>
                  <a:pt x="83185" y="15172"/>
                </a:lnTo>
                <a:lnTo>
                  <a:pt x="81407" y="13267"/>
                </a:lnTo>
                <a:lnTo>
                  <a:pt x="78994" y="12378"/>
                </a:lnTo>
                <a:close/>
              </a:path>
              <a:path w="292734" h="278129">
                <a:moveTo>
                  <a:pt x="278765" y="30920"/>
                </a:moveTo>
                <a:lnTo>
                  <a:pt x="276606" y="31428"/>
                </a:lnTo>
                <a:lnTo>
                  <a:pt x="242443" y="65464"/>
                </a:lnTo>
                <a:lnTo>
                  <a:pt x="242443" y="69401"/>
                </a:lnTo>
                <a:lnTo>
                  <a:pt x="270764" y="97595"/>
                </a:lnTo>
                <a:lnTo>
                  <a:pt x="275082" y="97341"/>
                </a:lnTo>
                <a:lnTo>
                  <a:pt x="277368" y="94547"/>
                </a:lnTo>
                <a:lnTo>
                  <a:pt x="285561" y="80666"/>
                </a:lnTo>
                <a:lnTo>
                  <a:pt x="289521" y="65718"/>
                </a:lnTo>
                <a:lnTo>
                  <a:pt x="289423" y="49952"/>
                </a:lnTo>
                <a:lnTo>
                  <a:pt x="285115" y="34857"/>
                </a:lnTo>
                <a:lnTo>
                  <a:pt x="284226" y="32825"/>
                </a:lnTo>
                <a:lnTo>
                  <a:pt x="282575" y="31555"/>
                </a:lnTo>
                <a:lnTo>
                  <a:pt x="280670" y="31301"/>
                </a:lnTo>
                <a:lnTo>
                  <a:pt x="278765" y="30920"/>
                </a:lnTo>
                <a:close/>
              </a:path>
              <a:path w="292734" h="278129">
                <a:moveTo>
                  <a:pt x="28829" y="76132"/>
                </a:moveTo>
                <a:lnTo>
                  <a:pt x="21971" y="83117"/>
                </a:lnTo>
                <a:lnTo>
                  <a:pt x="35841" y="83117"/>
                </a:lnTo>
                <a:lnTo>
                  <a:pt x="28829" y="76132"/>
                </a:lnTo>
                <a:close/>
              </a:path>
              <a:path w="292734" h="278129">
                <a:moveTo>
                  <a:pt x="130675" y="2668"/>
                </a:moveTo>
                <a:lnTo>
                  <a:pt x="93091" y="14283"/>
                </a:lnTo>
                <a:lnTo>
                  <a:pt x="125095" y="46033"/>
                </a:lnTo>
                <a:lnTo>
                  <a:pt x="149159" y="34690"/>
                </a:lnTo>
                <a:lnTo>
                  <a:pt x="164068" y="31396"/>
                </a:lnTo>
                <a:lnTo>
                  <a:pt x="166760" y="27388"/>
                </a:lnTo>
                <a:lnTo>
                  <a:pt x="154178" y="13902"/>
                </a:lnTo>
                <a:lnTo>
                  <a:pt x="146629" y="7872"/>
                </a:lnTo>
                <a:lnTo>
                  <a:pt x="138747" y="4234"/>
                </a:lnTo>
                <a:lnTo>
                  <a:pt x="130675" y="2668"/>
                </a:lnTo>
                <a:close/>
              </a:path>
            </a:pathLst>
          </a:custGeom>
          <a:solidFill>
            <a:srgbClr val="F9F9F9"/>
          </a:solidFill>
        </p:spPr>
        <p:txBody>
          <a:bodyPr wrap="square" lIns="0" tIns="0" rIns="0" bIns="0" rtlCol="0"/>
          <a:lstStyle/>
          <a:p>
            <a:endParaRPr/>
          </a:p>
        </p:txBody>
      </p:sp>
      <p:sp>
        <p:nvSpPr>
          <p:cNvPr id="31" name="object 31"/>
          <p:cNvSpPr/>
          <p:nvPr/>
        </p:nvSpPr>
        <p:spPr>
          <a:xfrm>
            <a:off x="6317789" y="3719496"/>
            <a:ext cx="826135" cy="684530"/>
          </a:xfrm>
          <a:custGeom>
            <a:avLst/>
            <a:gdLst/>
            <a:ahLst/>
            <a:cxnLst/>
            <a:rect l="l" t="t" r="r" b="b"/>
            <a:pathLst>
              <a:path w="826134" h="684529">
                <a:moveTo>
                  <a:pt x="343423" y="0"/>
                </a:moveTo>
                <a:lnTo>
                  <a:pt x="299741" y="2599"/>
                </a:lnTo>
                <a:lnTo>
                  <a:pt x="256614" y="10766"/>
                </a:lnTo>
                <a:lnTo>
                  <a:pt x="214618" y="24501"/>
                </a:lnTo>
                <a:lnTo>
                  <a:pt x="174328" y="43806"/>
                </a:lnTo>
                <a:lnTo>
                  <a:pt x="136320" y="68685"/>
                </a:lnTo>
                <a:lnTo>
                  <a:pt x="101171" y="99139"/>
                </a:lnTo>
                <a:lnTo>
                  <a:pt x="70419" y="134026"/>
                </a:lnTo>
                <a:lnTo>
                  <a:pt x="45220" y="171819"/>
                </a:lnTo>
                <a:lnTo>
                  <a:pt x="25576" y="211941"/>
                </a:lnTo>
                <a:lnTo>
                  <a:pt x="11490" y="253815"/>
                </a:lnTo>
                <a:lnTo>
                  <a:pt x="2964" y="296867"/>
                </a:lnTo>
                <a:lnTo>
                  <a:pt x="0" y="340518"/>
                </a:lnTo>
                <a:lnTo>
                  <a:pt x="2599" y="384194"/>
                </a:lnTo>
                <a:lnTo>
                  <a:pt x="10766" y="427316"/>
                </a:lnTo>
                <a:lnTo>
                  <a:pt x="24501" y="469310"/>
                </a:lnTo>
                <a:lnTo>
                  <a:pt x="43806" y="509599"/>
                </a:lnTo>
                <a:lnTo>
                  <a:pt x="68685" y="547606"/>
                </a:lnTo>
                <a:lnTo>
                  <a:pt x="99139" y="582755"/>
                </a:lnTo>
                <a:lnTo>
                  <a:pt x="134055" y="613509"/>
                </a:lnTo>
                <a:lnTo>
                  <a:pt x="171872" y="638715"/>
                </a:lnTo>
                <a:lnTo>
                  <a:pt x="212014" y="658368"/>
                </a:lnTo>
                <a:lnTo>
                  <a:pt x="253905" y="672464"/>
                </a:lnTo>
                <a:lnTo>
                  <a:pt x="296969" y="681001"/>
                </a:lnTo>
                <a:lnTo>
                  <a:pt x="340629" y="683974"/>
                </a:lnTo>
                <a:lnTo>
                  <a:pt x="384311" y="681380"/>
                </a:lnTo>
                <a:lnTo>
                  <a:pt x="427439" y="673217"/>
                </a:lnTo>
                <a:lnTo>
                  <a:pt x="469435" y="659479"/>
                </a:lnTo>
                <a:lnTo>
                  <a:pt x="509725" y="640164"/>
                </a:lnTo>
                <a:lnTo>
                  <a:pt x="547733" y="615267"/>
                </a:lnTo>
                <a:lnTo>
                  <a:pt x="582882" y="584787"/>
                </a:lnTo>
                <a:lnTo>
                  <a:pt x="825706" y="343995"/>
                </a:lnTo>
                <a:lnTo>
                  <a:pt x="584914" y="101171"/>
                </a:lnTo>
                <a:lnTo>
                  <a:pt x="549998" y="70419"/>
                </a:lnTo>
                <a:lnTo>
                  <a:pt x="512181" y="45220"/>
                </a:lnTo>
                <a:lnTo>
                  <a:pt x="472039" y="25576"/>
                </a:lnTo>
                <a:lnTo>
                  <a:pt x="430148" y="11490"/>
                </a:lnTo>
                <a:lnTo>
                  <a:pt x="387084" y="2964"/>
                </a:lnTo>
                <a:lnTo>
                  <a:pt x="343423" y="0"/>
                </a:lnTo>
                <a:close/>
              </a:path>
            </a:pathLst>
          </a:custGeom>
          <a:solidFill>
            <a:srgbClr val="1D9ED2"/>
          </a:solidFill>
        </p:spPr>
        <p:txBody>
          <a:bodyPr wrap="square" lIns="0" tIns="0" rIns="0" bIns="0" rtlCol="0"/>
          <a:lstStyle/>
          <a:p>
            <a:endParaRPr/>
          </a:p>
        </p:txBody>
      </p:sp>
      <p:sp>
        <p:nvSpPr>
          <p:cNvPr id="32" name="object 32"/>
          <p:cNvSpPr/>
          <p:nvPr/>
        </p:nvSpPr>
        <p:spPr>
          <a:xfrm>
            <a:off x="6317789" y="4573952"/>
            <a:ext cx="826135" cy="684530"/>
          </a:xfrm>
          <a:custGeom>
            <a:avLst/>
            <a:gdLst/>
            <a:ahLst/>
            <a:cxnLst/>
            <a:rect l="l" t="t" r="r" b="b"/>
            <a:pathLst>
              <a:path w="826134" h="684529">
                <a:moveTo>
                  <a:pt x="343423" y="0"/>
                </a:moveTo>
                <a:lnTo>
                  <a:pt x="299741" y="2599"/>
                </a:lnTo>
                <a:lnTo>
                  <a:pt x="256614" y="10766"/>
                </a:lnTo>
                <a:lnTo>
                  <a:pt x="214618" y="24501"/>
                </a:lnTo>
                <a:lnTo>
                  <a:pt x="174328" y="43806"/>
                </a:lnTo>
                <a:lnTo>
                  <a:pt x="136320" y="68685"/>
                </a:lnTo>
                <a:lnTo>
                  <a:pt x="101171" y="99139"/>
                </a:lnTo>
                <a:lnTo>
                  <a:pt x="70419" y="134026"/>
                </a:lnTo>
                <a:lnTo>
                  <a:pt x="45220" y="171819"/>
                </a:lnTo>
                <a:lnTo>
                  <a:pt x="25576" y="211941"/>
                </a:lnTo>
                <a:lnTo>
                  <a:pt x="11490" y="253815"/>
                </a:lnTo>
                <a:lnTo>
                  <a:pt x="2964" y="296867"/>
                </a:lnTo>
                <a:lnTo>
                  <a:pt x="0" y="340518"/>
                </a:lnTo>
                <a:lnTo>
                  <a:pt x="2599" y="384194"/>
                </a:lnTo>
                <a:lnTo>
                  <a:pt x="10766" y="427316"/>
                </a:lnTo>
                <a:lnTo>
                  <a:pt x="24501" y="469310"/>
                </a:lnTo>
                <a:lnTo>
                  <a:pt x="43806" y="509599"/>
                </a:lnTo>
                <a:lnTo>
                  <a:pt x="68685" y="547606"/>
                </a:lnTo>
                <a:lnTo>
                  <a:pt x="99139" y="582755"/>
                </a:lnTo>
                <a:lnTo>
                  <a:pt x="134055" y="613509"/>
                </a:lnTo>
                <a:lnTo>
                  <a:pt x="171872" y="638715"/>
                </a:lnTo>
                <a:lnTo>
                  <a:pt x="212014" y="658367"/>
                </a:lnTo>
                <a:lnTo>
                  <a:pt x="253905" y="672464"/>
                </a:lnTo>
                <a:lnTo>
                  <a:pt x="296969" y="681001"/>
                </a:lnTo>
                <a:lnTo>
                  <a:pt x="340629" y="683974"/>
                </a:lnTo>
                <a:lnTo>
                  <a:pt x="384311" y="681380"/>
                </a:lnTo>
                <a:lnTo>
                  <a:pt x="427439" y="673217"/>
                </a:lnTo>
                <a:lnTo>
                  <a:pt x="469435" y="659479"/>
                </a:lnTo>
                <a:lnTo>
                  <a:pt x="509725" y="640164"/>
                </a:lnTo>
                <a:lnTo>
                  <a:pt x="547733" y="615267"/>
                </a:lnTo>
                <a:lnTo>
                  <a:pt x="582882" y="584787"/>
                </a:lnTo>
                <a:lnTo>
                  <a:pt x="825706" y="343995"/>
                </a:lnTo>
                <a:lnTo>
                  <a:pt x="584914" y="101171"/>
                </a:lnTo>
                <a:lnTo>
                  <a:pt x="549998" y="70419"/>
                </a:lnTo>
                <a:lnTo>
                  <a:pt x="512181" y="45220"/>
                </a:lnTo>
                <a:lnTo>
                  <a:pt x="472039" y="25576"/>
                </a:lnTo>
                <a:lnTo>
                  <a:pt x="430148" y="11490"/>
                </a:lnTo>
                <a:lnTo>
                  <a:pt x="387084" y="2964"/>
                </a:lnTo>
                <a:lnTo>
                  <a:pt x="343423" y="0"/>
                </a:lnTo>
                <a:close/>
              </a:path>
            </a:pathLst>
          </a:custGeom>
          <a:solidFill>
            <a:srgbClr val="F6C000"/>
          </a:solidFill>
        </p:spPr>
        <p:txBody>
          <a:bodyPr wrap="square" lIns="0" tIns="0" rIns="0" bIns="0" rtlCol="0"/>
          <a:lstStyle/>
          <a:p>
            <a:endParaRPr/>
          </a:p>
        </p:txBody>
      </p:sp>
      <p:sp>
        <p:nvSpPr>
          <p:cNvPr id="33" name="object 33"/>
          <p:cNvSpPr/>
          <p:nvPr/>
        </p:nvSpPr>
        <p:spPr>
          <a:xfrm>
            <a:off x="6317789" y="5428408"/>
            <a:ext cx="826135" cy="684530"/>
          </a:xfrm>
          <a:custGeom>
            <a:avLst/>
            <a:gdLst/>
            <a:ahLst/>
            <a:cxnLst/>
            <a:rect l="l" t="t" r="r" b="b"/>
            <a:pathLst>
              <a:path w="826134" h="684529">
                <a:moveTo>
                  <a:pt x="343423" y="0"/>
                </a:moveTo>
                <a:lnTo>
                  <a:pt x="299741" y="2599"/>
                </a:lnTo>
                <a:lnTo>
                  <a:pt x="256614" y="10766"/>
                </a:lnTo>
                <a:lnTo>
                  <a:pt x="214618" y="24501"/>
                </a:lnTo>
                <a:lnTo>
                  <a:pt x="174328" y="43806"/>
                </a:lnTo>
                <a:lnTo>
                  <a:pt x="136320" y="68685"/>
                </a:lnTo>
                <a:lnTo>
                  <a:pt x="101171" y="99139"/>
                </a:lnTo>
                <a:lnTo>
                  <a:pt x="70419" y="134032"/>
                </a:lnTo>
                <a:lnTo>
                  <a:pt x="45220" y="171830"/>
                </a:lnTo>
                <a:lnTo>
                  <a:pt x="25576" y="211956"/>
                </a:lnTo>
                <a:lnTo>
                  <a:pt x="11490" y="253834"/>
                </a:lnTo>
                <a:lnTo>
                  <a:pt x="2964" y="296888"/>
                </a:lnTo>
                <a:lnTo>
                  <a:pt x="0" y="340542"/>
                </a:lnTo>
                <a:lnTo>
                  <a:pt x="2599" y="384220"/>
                </a:lnTo>
                <a:lnTo>
                  <a:pt x="10766" y="427345"/>
                </a:lnTo>
                <a:lnTo>
                  <a:pt x="24501" y="469341"/>
                </a:lnTo>
                <a:lnTo>
                  <a:pt x="43806" y="509631"/>
                </a:lnTo>
                <a:lnTo>
                  <a:pt x="68685" y="547641"/>
                </a:lnTo>
                <a:lnTo>
                  <a:pt x="99139" y="582793"/>
                </a:lnTo>
                <a:lnTo>
                  <a:pt x="134055" y="613546"/>
                </a:lnTo>
                <a:lnTo>
                  <a:pt x="171872" y="638746"/>
                </a:lnTo>
                <a:lnTo>
                  <a:pt x="212014" y="658391"/>
                </a:lnTo>
                <a:lnTo>
                  <a:pt x="253905" y="672479"/>
                </a:lnTo>
                <a:lnTo>
                  <a:pt x="296969" y="681007"/>
                </a:lnTo>
                <a:lnTo>
                  <a:pt x="340629" y="683972"/>
                </a:lnTo>
                <a:lnTo>
                  <a:pt x="384311" y="681373"/>
                </a:lnTo>
                <a:lnTo>
                  <a:pt x="427439" y="673206"/>
                </a:lnTo>
                <a:lnTo>
                  <a:pt x="469435" y="659469"/>
                </a:lnTo>
                <a:lnTo>
                  <a:pt x="509725" y="640159"/>
                </a:lnTo>
                <a:lnTo>
                  <a:pt x="547733" y="615274"/>
                </a:lnTo>
                <a:lnTo>
                  <a:pt x="582882" y="584812"/>
                </a:lnTo>
                <a:lnTo>
                  <a:pt x="825706" y="344008"/>
                </a:lnTo>
                <a:lnTo>
                  <a:pt x="584914" y="101171"/>
                </a:lnTo>
                <a:lnTo>
                  <a:pt x="549998" y="70419"/>
                </a:lnTo>
                <a:lnTo>
                  <a:pt x="512181" y="45220"/>
                </a:lnTo>
                <a:lnTo>
                  <a:pt x="472039" y="25576"/>
                </a:lnTo>
                <a:lnTo>
                  <a:pt x="430148" y="11490"/>
                </a:lnTo>
                <a:lnTo>
                  <a:pt x="387084" y="2964"/>
                </a:lnTo>
                <a:lnTo>
                  <a:pt x="343423" y="0"/>
                </a:lnTo>
                <a:close/>
              </a:path>
            </a:pathLst>
          </a:custGeom>
          <a:solidFill>
            <a:srgbClr val="F68B21"/>
          </a:solidFill>
        </p:spPr>
        <p:txBody>
          <a:bodyPr wrap="square" lIns="0" tIns="0" rIns="0" bIns="0" rtlCol="0"/>
          <a:lstStyle/>
          <a:p>
            <a:endParaRPr/>
          </a:p>
        </p:txBody>
      </p:sp>
      <p:sp>
        <p:nvSpPr>
          <p:cNvPr id="34" name="object 34"/>
          <p:cNvSpPr/>
          <p:nvPr/>
        </p:nvSpPr>
        <p:spPr>
          <a:xfrm>
            <a:off x="6513576" y="3913632"/>
            <a:ext cx="294005" cy="280670"/>
          </a:xfrm>
          <a:custGeom>
            <a:avLst/>
            <a:gdLst/>
            <a:ahLst/>
            <a:cxnLst/>
            <a:rect l="l" t="t" r="r" b="b"/>
            <a:pathLst>
              <a:path w="294004" h="280670">
                <a:moveTo>
                  <a:pt x="205358" y="168402"/>
                </a:moveTo>
                <a:lnTo>
                  <a:pt x="161925" y="168402"/>
                </a:lnTo>
                <a:lnTo>
                  <a:pt x="156718" y="173609"/>
                </a:lnTo>
                <a:lnTo>
                  <a:pt x="156718" y="275209"/>
                </a:lnTo>
                <a:lnTo>
                  <a:pt x="161925" y="280416"/>
                </a:lnTo>
                <a:lnTo>
                  <a:pt x="205358" y="280416"/>
                </a:lnTo>
                <a:lnTo>
                  <a:pt x="210566" y="275209"/>
                </a:lnTo>
                <a:lnTo>
                  <a:pt x="210566" y="173609"/>
                </a:lnTo>
                <a:lnTo>
                  <a:pt x="205358" y="168402"/>
                </a:lnTo>
                <a:close/>
              </a:path>
              <a:path w="294004" h="280670">
                <a:moveTo>
                  <a:pt x="221233" y="166243"/>
                </a:moveTo>
                <a:lnTo>
                  <a:pt x="223774" y="170180"/>
                </a:lnTo>
                <a:lnTo>
                  <a:pt x="225298" y="175006"/>
                </a:lnTo>
                <a:lnTo>
                  <a:pt x="225298" y="201549"/>
                </a:lnTo>
                <a:lnTo>
                  <a:pt x="242062" y="201549"/>
                </a:lnTo>
                <a:lnTo>
                  <a:pt x="246252" y="197358"/>
                </a:lnTo>
                <a:lnTo>
                  <a:pt x="246252" y="182372"/>
                </a:lnTo>
                <a:lnTo>
                  <a:pt x="250571" y="180467"/>
                </a:lnTo>
                <a:lnTo>
                  <a:pt x="254380" y="178054"/>
                </a:lnTo>
                <a:lnTo>
                  <a:pt x="258064" y="175260"/>
                </a:lnTo>
                <a:lnTo>
                  <a:pt x="280660" y="175260"/>
                </a:lnTo>
                <a:lnTo>
                  <a:pt x="285701" y="166624"/>
                </a:lnTo>
                <a:lnTo>
                  <a:pt x="223900" y="166624"/>
                </a:lnTo>
                <a:lnTo>
                  <a:pt x="222630" y="166370"/>
                </a:lnTo>
                <a:lnTo>
                  <a:pt x="221233" y="166243"/>
                </a:lnTo>
                <a:close/>
              </a:path>
              <a:path w="294004" h="280670">
                <a:moveTo>
                  <a:pt x="280660" y="175260"/>
                </a:moveTo>
                <a:lnTo>
                  <a:pt x="258064" y="175260"/>
                </a:lnTo>
                <a:lnTo>
                  <a:pt x="268985" y="181610"/>
                </a:lnTo>
                <a:lnTo>
                  <a:pt x="271525" y="181864"/>
                </a:lnTo>
                <a:lnTo>
                  <a:pt x="273939" y="181229"/>
                </a:lnTo>
                <a:lnTo>
                  <a:pt x="276478" y="180594"/>
                </a:lnTo>
                <a:lnTo>
                  <a:pt x="278510" y="178943"/>
                </a:lnTo>
                <a:lnTo>
                  <a:pt x="280660" y="175260"/>
                </a:lnTo>
                <a:close/>
              </a:path>
              <a:path w="294004" h="280670">
                <a:moveTo>
                  <a:pt x="285669" y="97790"/>
                </a:moveTo>
                <a:lnTo>
                  <a:pt x="225171" y="97790"/>
                </a:lnTo>
                <a:lnTo>
                  <a:pt x="238625" y="100506"/>
                </a:lnTo>
                <a:lnTo>
                  <a:pt x="249650" y="107902"/>
                </a:lnTo>
                <a:lnTo>
                  <a:pt x="257103" y="118846"/>
                </a:lnTo>
                <a:lnTo>
                  <a:pt x="259842" y="132207"/>
                </a:lnTo>
                <a:lnTo>
                  <a:pt x="257103" y="145621"/>
                </a:lnTo>
                <a:lnTo>
                  <a:pt x="249650" y="156559"/>
                </a:lnTo>
                <a:lnTo>
                  <a:pt x="238625" y="163925"/>
                </a:lnTo>
                <a:lnTo>
                  <a:pt x="225171" y="166624"/>
                </a:lnTo>
                <a:lnTo>
                  <a:pt x="285701" y="166624"/>
                </a:lnTo>
                <a:lnTo>
                  <a:pt x="294004" y="152400"/>
                </a:lnTo>
                <a:lnTo>
                  <a:pt x="292353" y="146558"/>
                </a:lnTo>
                <a:lnTo>
                  <a:pt x="279146" y="138938"/>
                </a:lnTo>
                <a:lnTo>
                  <a:pt x="279400" y="136779"/>
                </a:lnTo>
                <a:lnTo>
                  <a:pt x="279780" y="134493"/>
                </a:lnTo>
                <a:lnTo>
                  <a:pt x="279780" y="129921"/>
                </a:lnTo>
                <a:lnTo>
                  <a:pt x="279400" y="127762"/>
                </a:lnTo>
                <a:lnTo>
                  <a:pt x="279146" y="125476"/>
                </a:lnTo>
                <a:lnTo>
                  <a:pt x="292353" y="117856"/>
                </a:lnTo>
                <a:lnTo>
                  <a:pt x="294004" y="112014"/>
                </a:lnTo>
                <a:lnTo>
                  <a:pt x="291338" y="107569"/>
                </a:lnTo>
                <a:lnTo>
                  <a:pt x="285669" y="97790"/>
                </a:lnTo>
                <a:close/>
              </a:path>
              <a:path w="294004" h="280670">
                <a:moveTo>
                  <a:pt x="225171" y="107569"/>
                </a:moveTo>
                <a:lnTo>
                  <a:pt x="215515" y="109507"/>
                </a:lnTo>
                <a:lnTo>
                  <a:pt x="207644" y="114792"/>
                </a:lnTo>
                <a:lnTo>
                  <a:pt x="202346" y="122624"/>
                </a:lnTo>
                <a:lnTo>
                  <a:pt x="200405" y="132207"/>
                </a:lnTo>
                <a:lnTo>
                  <a:pt x="202346" y="141789"/>
                </a:lnTo>
                <a:lnTo>
                  <a:pt x="207644" y="149621"/>
                </a:lnTo>
                <a:lnTo>
                  <a:pt x="215515" y="154906"/>
                </a:lnTo>
                <a:lnTo>
                  <a:pt x="225171" y="156845"/>
                </a:lnTo>
                <a:lnTo>
                  <a:pt x="234826" y="154906"/>
                </a:lnTo>
                <a:lnTo>
                  <a:pt x="242697" y="149621"/>
                </a:lnTo>
                <a:lnTo>
                  <a:pt x="247995" y="141789"/>
                </a:lnTo>
                <a:lnTo>
                  <a:pt x="249935" y="132207"/>
                </a:lnTo>
                <a:lnTo>
                  <a:pt x="247995" y="122624"/>
                </a:lnTo>
                <a:lnTo>
                  <a:pt x="242697" y="114792"/>
                </a:lnTo>
                <a:lnTo>
                  <a:pt x="234826" y="109507"/>
                </a:lnTo>
                <a:lnTo>
                  <a:pt x="225171" y="107569"/>
                </a:lnTo>
                <a:close/>
              </a:path>
              <a:path w="294004" h="280670">
                <a:moveTo>
                  <a:pt x="179070" y="81534"/>
                </a:moveTo>
                <a:lnTo>
                  <a:pt x="173227" y="83058"/>
                </a:lnTo>
                <a:lnTo>
                  <a:pt x="170688" y="87630"/>
                </a:lnTo>
                <a:lnTo>
                  <a:pt x="159130" y="107569"/>
                </a:lnTo>
                <a:lnTo>
                  <a:pt x="157860" y="109728"/>
                </a:lnTo>
                <a:lnTo>
                  <a:pt x="157479" y="112268"/>
                </a:lnTo>
                <a:lnTo>
                  <a:pt x="158750" y="117094"/>
                </a:lnTo>
                <a:lnTo>
                  <a:pt x="160400" y="119253"/>
                </a:lnTo>
                <a:lnTo>
                  <a:pt x="162559" y="120396"/>
                </a:lnTo>
                <a:lnTo>
                  <a:pt x="171323" y="125476"/>
                </a:lnTo>
                <a:lnTo>
                  <a:pt x="171069" y="127762"/>
                </a:lnTo>
                <a:lnTo>
                  <a:pt x="170560" y="129921"/>
                </a:lnTo>
                <a:lnTo>
                  <a:pt x="170560" y="134493"/>
                </a:lnTo>
                <a:lnTo>
                  <a:pt x="171069" y="136779"/>
                </a:lnTo>
                <a:lnTo>
                  <a:pt x="171323" y="138938"/>
                </a:lnTo>
                <a:lnTo>
                  <a:pt x="162559" y="144018"/>
                </a:lnTo>
                <a:lnTo>
                  <a:pt x="158369" y="146304"/>
                </a:lnTo>
                <a:lnTo>
                  <a:pt x="156972" y="151384"/>
                </a:lnTo>
                <a:lnTo>
                  <a:pt x="158623" y="155702"/>
                </a:lnTo>
                <a:lnTo>
                  <a:pt x="161671" y="154432"/>
                </a:lnTo>
                <a:lnTo>
                  <a:pt x="164973" y="153797"/>
                </a:lnTo>
                <a:lnTo>
                  <a:pt x="198500" y="153797"/>
                </a:lnTo>
                <a:lnTo>
                  <a:pt x="193675" y="147828"/>
                </a:lnTo>
                <a:lnTo>
                  <a:pt x="190626" y="140335"/>
                </a:lnTo>
                <a:lnTo>
                  <a:pt x="190626" y="132207"/>
                </a:lnTo>
                <a:lnTo>
                  <a:pt x="193345" y="118846"/>
                </a:lnTo>
                <a:lnTo>
                  <a:pt x="200755" y="107902"/>
                </a:lnTo>
                <a:lnTo>
                  <a:pt x="211736" y="100506"/>
                </a:lnTo>
                <a:lnTo>
                  <a:pt x="225171" y="97790"/>
                </a:lnTo>
                <a:lnTo>
                  <a:pt x="285669" y="97790"/>
                </a:lnTo>
                <a:lnTo>
                  <a:pt x="280664" y="89154"/>
                </a:lnTo>
                <a:lnTo>
                  <a:pt x="192277" y="89154"/>
                </a:lnTo>
                <a:lnTo>
                  <a:pt x="183642" y="84074"/>
                </a:lnTo>
                <a:lnTo>
                  <a:pt x="179070" y="81534"/>
                </a:lnTo>
                <a:close/>
              </a:path>
              <a:path w="294004" h="280670">
                <a:moveTo>
                  <a:pt x="242062" y="62865"/>
                </a:moveTo>
                <a:lnTo>
                  <a:pt x="208406" y="62865"/>
                </a:lnTo>
                <a:lnTo>
                  <a:pt x="204089" y="67056"/>
                </a:lnTo>
                <a:lnTo>
                  <a:pt x="204089" y="82042"/>
                </a:lnTo>
                <a:lnTo>
                  <a:pt x="199898" y="83947"/>
                </a:lnTo>
                <a:lnTo>
                  <a:pt x="195960" y="86360"/>
                </a:lnTo>
                <a:lnTo>
                  <a:pt x="192277" y="89154"/>
                </a:lnTo>
                <a:lnTo>
                  <a:pt x="258064" y="89154"/>
                </a:lnTo>
                <a:lnTo>
                  <a:pt x="254380" y="86360"/>
                </a:lnTo>
                <a:lnTo>
                  <a:pt x="250571" y="83947"/>
                </a:lnTo>
                <a:lnTo>
                  <a:pt x="246252" y="82042"/>
                </a:lnTo>
                <a:lnTo>
                  <a:pt x="246252" y="67056"/>
                </a:lnTo>
                <a:lnTo>
                  <a:pt x="242062" y="62865"/>
                </a:lnTo>
                <a:close/>
              </a:path>
              <a:path w="294004" h="280670">
                <a:moveTo>
                  <a:pt x="271525" y="82550"/>
                </a:moveTo>
                <a:lnTo>
                  <a:pt x="268985" y="82931"/>
                </a:lnTo>
                <a:lnTo>
                  <a:pt x="266826" y="84074"/>
                </a:lnTo>
                <a:lnTo>
                  <a:pt x="258064" y="89154"/>
                </a:lnTo>
                <a:lnTo>
                  <a:pt x="280664" y="89154"/>
                </a:lnTo>
                <a:lnTo>
                  <a:pt x="279780" y="87630"/>
                </a:lnTo>
                <a:lnTo>
                  <a:pt x="278510" y="85344"/>
                </a:lnTo>
                <a:lnTo>
                  <a:pt x="276478" y="83820"/>
                </a:lnTo>
                <a:lnTo>
                  <a:pt x="273939" y="83185"/>
                </a:lnTo>
                <a:lnTo>
                  <a:pt x="271525" y="82550"/>
                </a:lnTo>
                <a:close/>
              </a:path>
              <a:path w="294004" h="280670">
                <a:moveTo>
                  <a:pt x="127000" y="119634"/>
                </a:moveTo>
                <a:lnTo>
                  <a:pt x="83693" y="119634"/>
                </a:lnTo>
                <a:lnTo>
                  <a:pt x="78358" y="124841"/>
                </a:lnTo>
                <a:lnTo>
                  <a:pt x="78358" y="275209"/>
                </a:lnTo>
                <a:lnTo>
                  <a:pt x="83693" y="280416"/>
                </a:lnTo>
                <a:lnTo>
                  <a:pt x="127000" y="280416"/>
                </a:lnTo>
                <a:lnTo>
                  <a:pt x="132206" y="275209"/>
                </a:lnTo>
                <a:lnTo>
                  <a:pt x="132206" y="124841"/>
                </a:lnTo>
                <a:lnTo>
                  <a:pt x="127000" y="119634"/>
                </a:lnTo>
                <a:close/>
              </a:path>
              <a:path w="294004" h="280670">
                <a:moveTo>
                  <a:pt x="48641" y="70866"/>
                </a:moveTo>
                <a:lnTo>
                  <a:pt x="5206" y="70866"/>
                </a:lnTo>
                <a:lnTo>
                  <a:pt x="0" y="76200"/>
                </a:lnTo>
                <a:lnTo>
                  <a:pt x="0" y="275209"/>
                </a:lnTo>
                <a:lnTo>
                  <a:pt x="5206" y="280416"/>
                </a:lnTo>
                <a:lnTo>
                  <a:pt x="48641" y="280416"/>
                </a:lnTo>
                <a:lnTo>
                  <a:pt x="53848" y="275209"/>
                </a:lnTo>
                <a:lnTo>
                  <a:pt x="53848" y="76200"/>
                </a:lnTo>
                <a:lnTo>
                  <a:pt x="48641" y="70866"/>
                </a:lnTo>
                <a:close/>
              </a:path>
              <a:path w="294004" h="280670">
                <a:moveTo>
                  <a:pt x="41782" y="14859"/>
                </a:moveTo>
                <a:lnTo>
                  <a:pt x="37083" y="16002"/>
                </a:lnTo>
                <a:lnTo>
                  <a:pt x="25907" y="35433"/>
                </a:lnTo>
                <a:lnTo>
                  <a:pt x="24892" y="37084"/>
                </a:lnTo>
                <a:lnTo>
                  <a:pt x="35559" y="49657"/>
                </a:lnTo>
                <a:lnTo>
                  <a:pt x="35305" y="51435"/>
                </a:lnTo>
                <a:lnTo>
                  <a:pt x="35178" y="56261"/>
                </a:lnTo>
                <a:lnTo>
                  <a:pt x="42164" y="56261"/>
                </a:lnTo>
                <a:lnTo>
                  <a:pt x="52452" y="58334"/>
                </a:lnTo>
                <a:lnTo>
                  <a:pt x="60848" y="63992"/>
                </a:lnTo>
                <a:lnTo>
                  <a:pt x="66506" y="72388"/>
                </a:lnTo>
                <a:lnTo>
                  <a:pt x="68579" y="82677"/>
                </a:lnTo>
                <a:lnTo>
                  <a:pt x="68579" y="116205"/>
                </a:lnTo>
                <a:lnTo>
                  <a:pt x="70230" y="113792"/>
                </a:lnTo>
                <a:lnTo>
                  <a:pt x="72263" y="111760"/>
                </a:lnTo>
                <a:lnTo>
                  <a:pt x="78994" y="106934"/>
                </a:lnTo>
                <a:lnTo>
                  <a:pt x="84327" y="105029"/>
                </a:lnTo>
                <a:lnTo>
                  <a:pt x="94615" y="105029"/>
                </a:lnTo>
                <a:lnTo>
                  <a:pt x="95123" y="103505"/>
                </a:lnTo>
                <a:lnTo>
                  <a:pt x="95123" y="94869"/>
                </a:lnTo>
                <a:lnTo>
                  <a:pt x="98551" y="93472"/>
                </a:lnTo>
                <a:lnTo>
                  <a:pt x="101600" y="91440"/>
                </a:lnTo>
                <a:lnTo>
                  <a:pt x="104521" y="89281"/>
                </a:lnTo>
                <a:lnTo>
                  <a:pt x="122397" y="89281"/>
                </a:lnTo>
                <a:lnTo>
                  <a:pt x="130809" y="74676"/>
                </a:lnTo>
                <a:lnTo>
                  <a:pt x="132969" y="71120"/>
                </a:lnTo>
                <a:lnTo>
                  <a:pt x="132686" y="70104"/>
                </a:lnTo>
                <a:lnTo>
                  <a:pt x="69976" y="70104"/>
                </a:lnTo>
                <a:lnTo>
                  <a:pt x="63119" y="63373"/>
                </a:lnTo>
                <a:lnTo>
                  <a:pt x="63119" y="46736"/>
                </a:lnTo>
                <a:lnTo>
                  <a:pt x="69976" y="40005"/>
                </a:lnTo>
                <a:lnTo>
                  <a:pt x="132686" y="40005"/>
                </a:lnTo>
                <a:lnTo>
                  <a:pt x="132969" y="38989"/>
                </a:lnTo>
                <a:lnTo>
                  <a:pt x="130809" y="35433"/>
                </a:lnTo>
                <a:lnTo>
                  <a:pt x="122397" y="20828"/>
                </a:lnTo>
                <a:lnTo>
                  <a:pt x="52197" y="20828"/>
                </a:lnTo>
                <a:lnTo>
                  <a:pt x="41782" y="14859"/>
                </a:lnTo>
                <a:close/>
              </a:path>
              <a:path w="294004" h="280670">
                <a:moveTo>
                  <a:pt x="122397" y="89281"/>
                </a:moveTo>
                <a:lnTo>
                  <a:pt x="104521" y="89281"/>
                </a:lnTo>
                <a:lnTo>
                  <a:pt x="113156" y="94234"/>
                </a:lnTo>
                <a:lnTo>
                  <a:pt x="115189" y="94488"/>
                </a:lnTo>
                <a:lnTo>
                  <a:pt x="118999" y="93472"/>
                </a:lnTo>
                <a:lnTo>
                  <a:pt x="120776" y="92202"/>
                </a:lnTo>
                <a:lnTo>
                  <a:pt x="121666" y="90551"/>
                </a:lnTo>
                <a:lnTo>
                  <a:pt x="122397" y="89281"/>
                </a:lnTo>
                <a:close/>
              </a:path>
              <a:path w="294004" h="280670">
                <a:moveTo>
                  <a:pt x="132686" y="40005"/>
                </a:moveTo>
                <a:lnTo>
                  <a:pt x="86741" y="40005"/>
                </a:lnTo>
                <a:lnTo>
                  <a:pt x="93599" y="46736"/>
                </a:lnTo>
                <a:lnTo>
                  <a:pt x="93599" y="63373"/>
                </a:lnTo>
                <a:lnTo>
                  <a:pt x="86741" y="70104"/>
                </a:lnTo>
                <a:lnTo>
                  <a:pt x="132686" y="70104"/>
                </a:lnTo>
                <a:lnTo>
                  <a:pt x="131699" y="66548"/>
                </a:lnTo>
                <a:lnTo>
                  <a:pt x="128143" y="64389"/>
                </a:lnTo>
                <a:lnTo>
                  <a:pt x="121157" y="60452"/>
                </a:lnTo>
                <a:lnTo>
                  <a:pt x="121412" y="58674"/>
                </a:lnTo>
                <a:lnTo>
                  <a:pt x="121793" y="56896"/>
                </a:lnTo>
                <a:lnTo>
                  <a:pt x="121793" y="53213"/>
                </a:lnTo>
                <a:lnTo>
                  <a:pt x="121412" y="51435"/>
                </a:lnTo>
                <a:lnTo>
                  <a:pt x="121157" y="49657"/>
                </a:lnTo>
                <a:lnTo>
                  <a:pt x="128143" y="45720"/>
                </a:lnTo>
                <a:lnTo>
                  <a:pt x="131699" y="43561"/>
                </a:lnTo>
                <a:lnTo>
                  <a:pt x="132686" y="40005"/>
                </a:lnTo>
                <a:close/>
              </a:path>
              <a:path w="294004" h="280670">
                <a:moveTo>
                  <a:pt x="91694" y="0"/>
                </a:moveTo>
                <a:lnTo>
                  <a:pt x="65024" y="0"/>
                </a:lnTo>
                <a:lnTo>
                  <a:pt x="61595" y="3429"/>
                </a:lnTo>
                <a:lnTo>
                  <a:pt x="61595" y="15240"/>
                </a:lnTo>
                <a:lnTo>
                  <a:pt x="58166" y="16637"/>
                </a:lnTo>
                <a:lnTo>
                  <a:pt x="55118" y="18669"/>
                </a:lnTo>
                <a:lnTo>
                  <a:pt x="52197" y="20828"/>
                </a:lnTo>
                <a:lnTo>
                  <a:pt x="104521" y="20828"/>
                </a:lnTo>
                <a:lnTo>
                  <a:pt x="101600" y="18669"/>
                </a:lnTo>
                <a:lnTo>
                  <a:pt x="98551" y="16637"/>
                </a:lnTo>
                <a:lnTo>
                  <a:pt x="95123" y="15240"/>
                </a:lnTo>
                <a:lnTo>
                  <a:pt x="95123" y="3429"/>
                </a:lnTo>
                <a:lnTo>
                  <a:pt x="91694" y="0"/>
                </a:lnTo>
                <a:close/>
              </a:path>
              <a:path w="294004" h="280670">
                <a:moveTo>
                  <a:pt x="115189" y="15621"/>
                </a:moveTo>
                <a:lnTo>
                  <a:pt x="113156" y="15875"/>
                </a:lnTo>
                <a:lnTo>
                  <a:pt x="104521" y="20828"/>
                </a:lnTo>
                <a:lnTo>
                  <a:pt x="122397" y="20828"/>
                </a:lnTo>
                <a:lnTo>
                  <a:pt x="121666" y="19558"/>
                </a:lnTo>
                <a:lnTo>
                  <a:pt x="120776" y="17907"/>
                </a:lnTo>
                <a:lnTo>
                  <a:pt x="118999" y="16637"/>
                </a:lnTo>
                <a:lnTo>
                  <a:pt x="115189" y="15621"/>
                </a:lnTo>
                <a:close/>
              </a:path>
            </a:pathLst>
          </a:custGeom>
          <a:solidFill>
            <a:srgbClr val="F9F9F9"/>
          </a:solidFill>
        </p:spPr>
        <p:txBody>
          <a:bodyPr wrap="square" lIns="0" tIns="0" rIns="0" bIns="0" rtlCol="0"/>
          <a:lstStyle/>
          <a:p>
            <a:endParaRPr/>
          </a:p>
        </p:txBody>
      </p:sp>
      <p:sp>
        <p:nvSpPr>
          <p:cNvPr id="35" name="object 35"/>
          <p:cNvSpPr/>
          <p:nvPr/>
        </p:nvSpPr>
        <p:spPr>
          <a:xfrm>
            <a:off x="6513068" y="4775961"/>
            <a:ext cx="294005" cy="234950"/>
          </a:xfrm>
          <a:custGeom>
            <a:avLst/>
            <a:gdLst/>
            <a:ahLst/>
            <a:cxnLst/>
            <a:rect l="l" t="t" r="r" b="b"/>
            <a:pathLst>
              <a:path w="294004" h="234950">
                <a:moveTo>
                  <a:pt x="127380" y="111760"/>
                </a:moveTo>
                <a:lnTo>
                  <a:pt x="121411" y="111760"/>
                </a:lnTo>
                <a:lnTo>
                  <a:pt x="119887" y="113030"/>
                </a:lnTo>
                <a:lnTo>
                  <a:pt x="113029" y="118110"/>
                </a:lnTo>
                <a:lnTo>
                  <a:pt x="110743" y="119380"/>
                </a:lnTo>
                <a:lnTo>
                  <a:pt x="102488" y="124460"/>
                </a:lnTo>
                <a:lnTo>
                  <a:pt x="103631" y="130810"/>
                </a:lnTo>
                <a:lnTo>
                  <a:pt x="103758" y="133350"/>
                </a:lnTo>
                <a:lnTo>
                  <a:pt x="98425" y="133350"/>
                </a:lnTo>
                <a:lnTo>
                  <a:pt x="93345" y="135889"/>
                </a:lnTo>
                <a:lnTo>
                  <a:pt x="89280" y="138430"/>
                </a:lnTo>
                <a:lnTo>
                  <a:pt x="82803" y="143510"/>
                </a:lnTo>
                <a:lnTo>
                  <a:pt x="80899" y="149860"/>
                </a:lnTo>
                <a:lnTo>
                  <a:pt x="64388" y="203200"/>
                </a:lnTo>
                <a:lnTo>
                  <a:pt x="62102" y="210819"/>
                </a:lnTo>
                <a:lnTo>
                  <a:pt x="63500" y="218439"/>
                </a:lnTo>
                <a:lnTo>
                  <a:pt x="71754" y="229869"/>
                </a:lnTo>
                <a:lnTo>
                  <a:pt x="76834" y="233680"/>
                </a:lnTo>
                <a:lnTo>
                  <a:pt x="82550" y="234950"/>
                </a:lnTo>
                <a:lnTo>
                  <a:pt x="139573" y="234950"/>
                </a:lnTo>
                <a:lnTo>
                  <a:pt x="133857" y="199389"/>
                </a:lnTo>
                <a:lnTo>
                  <a:pt x="133223" y="194310"/>
                </a:lnTo>
                <a:lnTo>
                  <a:pt x="133730" y="190500"/>
                </a:lnTo>
                <a:lnTo>
                  <a:pt x="140334" y="172719"/>
                </a:lnTo>
                <a:lnTo>
                  <a:pt x="133857" y="166369"/>
                </a:lnTo>
                <a:lnTo>
                  <a:pt x="137841" y="162560"/>
                </a:lnTo>
                <a:lnTo>
                  <a:pt x="116712" y="162560"/>
                </a:lnTo>
                <a:lnTo>
                  <a:pt x="116204" y="161289"/>
                </a:lnTo>
                <a:lnTo>
                  <a:pt x="115697" y="161289"/>
                </a:lnTo>
                <a:lnTo>
                  <a:pt x="111632" y="133350"/>
                </a:lnTo>
                <a:lnTo>
                  <a:pt x="111125" y="130810"/>
                </a:lnTo>
                <a:lnTo>
                  <a:pt x="112522" y="127000"/>
                </a:lnTo>
                <a:lnTo>
                  <a:pt x="115061" y="125730"/>
                </a:lnTo>
                <a:lnTo>
                  <a:pt x="124459" y="119380"/>
                </a:lnTo>
                <a:lnTo>
                  <a:pt x="186054" y="119380"/>
                </a:lnTo>
                <a:lnTo>
                  <a:pt x="183896" y="118110"/>
                </a:lnTo>
                <a:lnTo>
                  <a:pt x="177037" y="113030"/>
                </a:lnTo>
                <a:lnTo>
                  <a:pt x="128524" y="113030"/>
                </a:lnTo>
                <a:lnTo>
                  <a:pt x="127380" y="111760"/>
                </a:lnTo>
                <a:close/>
              </a:path>
              <a:path w="294004" h="234950">
                <a:moveTo>
                  <a:pt x="168394" y="152400"/>
                </a:moveTo>
                <a:lnTo>
                  <a:pt x="148462" y="152400"/>
                </a:lnTo>
                <a:lnTo>
                  <a:pt x="163067" y="166369"/>
                </a:lnTo>
                <a:lnTo>
                  <a:pt x="156590" y="172719"/>
                </a:lnTo>
                <a:lnTo>
                  <a:pt x="163195" y="190500"/>
                </a:lnTo>
                <a:lnTo>
                  <a:pt x="163702" y="194310"/>
                </a:lnTo>
                <a:lnTo>
                  <a:pt x="163067" y="199389"/>
                </a:lnTo>
                <a:lnTo>
                  <a:pt x="157225" y="234950"/>
                </a:lnTo>
                <a:lnTo>
                  <a:pt x="214375" y="234950"/>
                </a:lnTo>
                <a:lnTo>
                  <a:pt x="220090" y="233680"/>
                </a:lnTo>
                <a:lnTo>
                  <a:pt x="225171" y="229869"/>
                </a:lnTo>
                <a:lnTo>
                  <a:pt x="228600" y="224789"/>
                </a:lnTo>
                <a:lnTo>
                  <a:pt x="232282" y="220980"/>
                </a:lnTo>
                <a:lnTo>
                  <a:pt x="233933" y="214630"/>
                </a:lnTo>
                <a:lnTo>
                  <a:pt x="233425" y="207010"/>
                </a:lnTo>
                <a:lnTo>
                  <a:pt x="233045" y="204469"/>
                </a:lnTo>
                <a:lnTo>
                  <a:pt x="232409" y="203200"/>
                </a:lnTo>
                <a:lnTo>
                  <a:pt x="219927" y="162560"/>
                </a:lnTo>
                <a:lnTo>
                  <a:pt x="178942" y="162560"/>
                </a:lnTo>
                <a:lnTo>
                  <a:pt x="178561" y="161289"/>
                </a:lnTo>
                <a:lnTo>
                  <a:pt x="168394" y="152400"/>
                </a:lnTo>
                <a:close/>
              </a:path>
              <a:path w="294004" h="234950">
                <a:moveTo>
                  <a:pt x="73913" y="124460"/>
                </a:moveTo>
                <a:lnTo>
                  <a:pt x="30225" y="124460"/>
                </a:lnTo>
                <a:lnTo>
                  <a:pt x="23875" y="125730"/>
                </a:lnTo>
                <a:lnTo>
                  <a:pt x="761" y="167639"/>
                </a:lnTo>
                <a:lnTo>
                  <a:pt x="0" y="171450"/>
                </a:lnTo>
                <a:lnTo>
                  <a:pt x="1015" y="176530"/>
                </a:lnTo>
                <a:lnTo>
                  <a:pt x="6096" y="181610"/>
                </a:lnTo>
                <a:lnTo>
                  <a:pt x="9905" y="184150"/>
                </a:lnTo>
                <a:lnTo>
                  <a:pt x="60198" y="184150"/>
                </a:lnTo>
                <a:lnTo>
                  <a:pt x="73786" y="139700"/>
                </a:lnTo>
                <a:lnTo>
                  <a:pt x="79501" y="133350"/>
                </a:lnTo>
                <a:lnTo>
                  <a:pt x="86867" y="128269"/>
                </a:lnTo>
                <a:lnTo>
                  <a:pt x="84835" y="127000"/>
                </a:lnTo>
                <a:lnTo>
                  <a:pt x="82676" y="127000"/>
                </a:lnTo>
                <a:lnTo>
                  <a:pt x="80263" y="125730"/>
                </a:lnTo>
                <a:lnTo>
                  <a:pt x="73913" y="124460"/>
                </a:lnTo>
                <a:close/>
              </a:path>
              <a:path w="294004" h="234950">
                <a:moveTo>
                  <a:pt x="263398" y="124460"/>
                </a:moveTo>
                <a:lnTo>
                  <a:pt x="219709" y="124460"/>
                </a:lnTo>
                <a:lnTo>
                  <a:pt x="213359" y="125730"/>
                </a:lnTo>
                <a:lnTo>
                  <a:pt x="211581" y="127000"/>
                </a:lnTo>
                <a:lnTo>
                  <a:pt x="210057" y="127000"/>
                </a:lnTo>
                <a:lnTo>
                  <a:pt x="208406" y="128269"/>
                </a:lnTo>
                <a:lnTo>
                  <a:pt x="214143" y="132080"/>
                </a:lnTo>
                <a:lnTo>
                  <a:pt x="219059" y="135889"/>
                </a:lnTo>
                <a:lnTo>
                  <a:pt x="222998" y="142239"/>
                </a:lnTo>
                <a:lnTo>
                  <a:pt x="225805" y="148589"/>
                </a:lnTo>
                <a:lnTo>
                  <a:pt x="236727" y="184150"/>
                </a:lnTo>
                <a:lnTo>
                  <a:pt x="283717" y="184150"/>
                </a:lnTo>
                <a:lnTo>
                  <a:pt x="287527" y="181610"/>
                </a:lnTo>
                <a:lnTo>
                  <a:pt x="292607" y="176530"/>
                </a:lnTo>
                <a:lnTo>
                  <a:pt x="293624" y="171450"/>
                </a:lnTo>
                <a:lnTo>
                  <a:pt x="292861" y="167639"/>
                </a:lnTo>
                <a:lnTo>
                  <a:pt x="276268" y="128269"/>
                </a:lnTo>
                <a:lnTo>
                  <a:pt x="269748" y="125730"/>
                </a:lnTo>
                <a:lnTo>
                  <a:pt x="263398" y="124460"/>
                </a:lnTo>
                <a:close/>
              </a:path>
              <a:path w="294004" h="234950">
                <a:moveTo>
                  <a:pt x="155321" y="140969"/>
                </a:moveTo>
                <a:lnTo>
                  <a:pt x="141604" y="140969"/>
                </a:lnTo>
                <a:lnTo>
                  <a:pt x="118363" y="161289"/>
                </a:lnTo>
                <a:lnTo>
                  <a:pt x="117982" y="162560"/>
                </a:lnTo>
                <a:lnTo>
                  <a:pt x="137841" y="162560"/>
                </a:lnTo>
                <a:lnTo>
                  <a:pt x="148462" y="152400"/>
                </a:lnTo>
                <a:lnTo>
                  <a:pt x="168394" y="152400"/>
                </a:lnTo>
                <a:lnTo>
                  <a:pt x="155321" y="140969"/>
                </a:lnTo>
                <a:close/>
              </a:path>
              <a:path w="294004" h="234950">
                <a:moveTo>
                  <a:pt x="186054" y="119380"/>
                </a:moveTo>
                <a:lnTo>
                  <a:pt x="172720" y="119380"/>
                </a:lnTo>
                <a:lnTo>
                  <a:pt x="181736" y="125730"/>
                </a:lnTo>
                <a:lnTo>
                  <a:pt x="184403" y="127000"/>
                </a:lnTo>
                <a:lnTo>
                  <a:pt x="185800" y="130810"/>
                </a:lnTo>
                <a:lnTo>
                  <a:pt x="185292" y="133350"/>
                </a:lnTo>
                <a:lnTo>
                  <a:pt x="181228" y="161289"/>
                </a:lnTo>
                <a:lnTo>
                  <a:pt x="180721" y="161289"/>
                </a:lnTo>
                <a:lnTo>
                  <a:pt x="180212" y="162560"/>
                </a:lnTo>
                <a:lnTo>
                  <a:pt x="219927" y="162560"/>
                </a:lnTo>
                <a:lnTo>
                  <a:pt x="216026" y="149860"/>
                </a:lnTo>
                <a:lnTo>
                  <a:pt x="214883" y="144780"/>
                </a:lnTo>
                <a:lnTo>
                  <a:pt x="207645" y="138430"/>
                </a:lnTo>
                <a:lnTo>
                  <a:pt x="203707" y="135889"/>
                </a:lnTo>
                <a:lnTo>
                  <a:pt x="198500" y="133350"/>
                </a:lnTo>
                <a:lnTo>
                  <a:pt x="193039" y="133350"/>
                </a:lnTo>
                <a:lnTo>
                  <a:pt x="194055" y="124460"/>
                </a:lnTo>
                <a:lnTo>
                  <a:pt x="186054" y="119380"/>
                </a:lnTo>
                <a:close/>
              </a:path>
              <a:path w="294004" h="234950">
                <a:moveTo>
                  <a:pt x="170560" y="119380"/>
                </a:moveTo>
                <a:lnTo>
                  <a:pt x="126364" y="119380"/>
                </a:lnTo>
                <a:lnTo>
                  <a:pt x="126618" y="120650"/>
                </a:lnTo>
                <a:lnTo>
                  <a:pt x="141731" y="138430"/>
                </a:lnTo>
                <a:lnTo>
                  <a:pt x="142366" y="139700"/>
                </a:lnTo>
                <a:lnTo>
                  <a:pt x="142366" y="140969"/>
                </a:lnTo>
                <a:lnTo>
                  <a:pt x="154558" y="140969"/>
                </a:lnTo>
                <a:lnTo>
                  <a:pt x="154431" y="139700"/>
                </a:lnTo>
                <a:lnTo>
                  <a:pt x="155066" y="138430"/>
                </a:lnTo>
                <a:lnTo>
                  <a:pt x="170179" y="120650"/>
                </a:lnTo>
                <a:lnTo>
                  <a:pt x="170560" y="119380"/>
                </a:lnTo>
                <a:close/>
              </a:path>
              <a:path w="294004" h="234950">
                <a:moveTo>
                  <a:pt x="52070" y="31750"/>
                </a:moveTo>
                <a:lnTo>
                  <a:pt x="37863" y="33019"/>
                </a:lnTo>
                <a:lnTo>
                  <a:pt x="28527" y="39369"/>
                </a:lnTo>
                <a:lnTo>
                  <a:pt x="23119" y="49530"/>
                </a:lnTo>
                <a:lnTo>
                  <a:pt x="20700" y="62230"/>
                </a:lnTo>
                <a:lnTo>
                  <a:pt x="20447" y="62230"/>
                </a:lnTo>
                <a:lnTo>
                  <a:pt x="15112" y="63500"/>
                </a:lnTo>
                <a:lnTo>
                  <a:pt x="12064" y="69850"/>
                </a:lnTo>
                <a:lnTo>
                  <a:pt x="13715" y="76200"/>
                </a:lnTo>
                <a:lnTo>
                  <a:pt x="14858" y="82550"/>
                </a:lnTo>
                <a:lnTo>
                  <a:pt x="18796" y="86360"/>
                </a:lnTo>
                <a:lnTo>
                  <a:pt x="22986" y="87630"/>
                </a:lnTo>
                <a:lnTo>
                  <a:pt x="26034" y="95250"/>
                </a:lnTo>
                <a:lnTo>
                  <a:pt x="31241" y="101600"/>
                </a:lnTo>
                <a:lnTo>
                  <a:pt x="36956" y="106680"/>
                </a:lnTo>
                <a:lnTo>
                  <a:pt x="38353" y="107950"/>
                </a:lnTo>
                <a:lnTo>
                  <a:pt x="39115" y="110489"/>
                </a:lnTo>
                <a:lnTo>
                  <a:pt x="38734" y="111760"/>
                </a:lnTo>
                <a:lnTo>
                  <a:pt x="37464" y="118110"/>
                </a:lnTo>
                <a:lnTo>
                  <a:pt x="36702" y="120650"/>
                </a:lnTo>
                <a:lnTo>
                  <a:pt x="33908" y="124460"/>
                </a:lnTo>
                <a:lnTo>
                  <a:pt x="70230" y="124460"/>
                </a:lnTo>
                <a:lnTo>
                  <a:pt x="67436" y="120650"/>
                </a:lnTo>
                <a:lnTo>
                  <a:pt x="66675" y="118110"/>
                </a:lnTo>
                <a:lnTo>
                  <a:pt x="65404" y="111760"/>
                </a:lnTo>
                <a:lnTo>
                  <a:pt x="65024" y="110489"/>
                </a:lnTo>
                <a:lnTo>
                  <a:pt x="65785" y="107950"/>
                </a:lnTo>
                <a:lnTo>
                  <a:pt x="67182" y="106680"/>
                </a:lnTo>
                <a:lnTo>
                  <a:pt x="72898" y="101600"/>
                </a:lnTo>
                <a:lnTo>
                  <a:pt x="78231" y="95250"/>
                </a:lnTo>
                <a:lnTo>
                  <a:pt x="81152" y="87630"/>
                </a:lnTo>
                <a:lnTo>
                  <a:pt x="84454" y="86360"/>
                </a:lnTo>
                <a:lnTo>
                  <a:pt x="87502" y="83819"/>
                </a:lnTo>
                <a:lnTo>
                  <a:pt x="89280" y="80010"/>
                </a:lnTo>
                <a:lnTo>
                  <a:pt x="86740" y="76200"/>
                </a:lnTo>
                <a:lnTo>
                  <a:pt x="84708" y="72389"/>
                </a:lnTo>
                <a:lnTo>
                  <a:pt x="83692" y="68580"/>
                </a:lnTo>
                <a:lnTo>
                  <a:pt x="83057" y="64769"/>
                </a:lnTo>
                <a:lnTo>
                  <a:pt x="82803" y="62230"/>
                </a:lnTo>
                <a:lnTo>
                  <a:pt x="83057" y="58419"/>
                </a:lnTo>
                <a:lnTo>
                  <a:pt x="80323" y="48260"/>
                </a:lnTo>
                <a:lnTo>
                  <a:pt x="74802" y="39369"/>
                </a:lnTo>
                <a:lnTo>
                  <a:pt x="65662" y="33019"/>
                </a:lnTo>
                <a:lnTo>
                  <a:pt x="52070" y="31750"/>
                </a:lnTo>
                <a:close/>
              </a:path>
              <a:path w="294004" h="234950">
                <a:moveTo>
                  <a:pt x="241553" y="31750"/>
                </a:moveTo>
                <a:lnTo>
                  <a:pt x="230094" y="33019"/>
                </a:lnTo>
                <a:lnTo>
                  <a:pt x="221694" y="36830"/>
                </a:lnTo>
                <a:lnTo>
                  <a:pt x="215890" y="43180"/>
                </a:lnTo>
                <a:lnTo>
                  <a:pt x="212216" y="50800"/>
                </a:lnTo>
                <a:lnTo>
                  <a:pt x="214122" y="55880"/>
                </a:lnTo>
                <a:lnTo>
                  <a:pt x="214502" y="62230"/>
                </a:lnTo>
                <a:lnTo>
                  <a:pt x="211835" y="73660"/>
                </a:lnTo>
                <a:lnTo>
                  <a:pt x="209168" y="78739"/>
                </a:lnTo>
                <a:lnTo>
                  <a:pt x="205739" y="82550"/>
                </a:lnTo>
                <a:lnTo>
                  <a:pt x="207517" y="85089"/>
                </a:lnTo>
                <a:lnTo>
                  <a:pt x="209930" y="86360"/>
                </a:lnTo>
                <a:lnTo>
                  <a:pt x="212471" y="87630"/>
                </a:lnTo>
                <a:lnTo>
                  <a:pt x="215391" y="95250"/>
                </a:lnTo>
                <a:lnTo>
                  <a:pt x="220725" y="101600"/>
                </a:lnTo>
                <a:lnTo>
                  <a:pt x="226440" y="106680"/>
                </a:lnTo>
                <a:lnTo>
                  <a:pt x="227837" y="107950"/>
                </a:lnTo>
                <a:lnTo>
                  <a:pt x="228600" y="110489"/>
                </a:lnTo>
                <a:lnTo>
                  <a:pt x="228091" y="111760"/>
                </a:lnTo>
                <a:lnTo>
                  <a:pt x="226949" y="118110"/>
                </a:lnTo>
                <a:lnTo>
                  <a:pt x="226186" y="120650"/>
                </a:lnTo>
                <a:lnTo>
                  <a:pt x="223392" y="124460"/>
                </a:lnTo>
                <a:lnTo>
                  <a:pt x="259714" y="124460"/>
                </a:lnTo>
                <a:lnTo>
                  <a:pt x="256921" y="120650"/>
                </a:lnTo>
                <a:lnTo>
                  <a:pt x="256158" y="118110"/>
                </a:lnTo>
                <a:lnTo>
                  <a:pt x="254888" y="111760"/>
                </a:lnTo>
                <a:lnTo>
                  <a:pt x="254507" y="110489"/>
                </a:lnTo>
                <a:lnTo>
                  <a:pt x="255270" y="107950"/>
                </a:lnTo>
                <a:lnTo>
                  <a:pt x="256666" y="106680"/>
                </a:lnTo>
                <a:lnTo>
                  <a:pt x="262381" y="101600"/>
                </a:lnTo>
                <a:lnTo>
                  <a:pt x="267588" y="95250"/>
                </a:lnTo>
                <a:lnTo>
                  <a:pt x="270636" y="87630"/>
                </a:lnTo>
                <a:lnTo>
                  <a:pt x="274827" y="86360"/>
                </a:lnTo>
                <a:lnTo>
                  <a:pt x="278764" y="82550"/>
                </a:lnTo>
                <a:lnTo>
                  <a:pt x="279907" y="76200"/>
                </a:lnTo>
                <a:lnTo>
                  <a:pt x="281431" y="69850"/>
                </a:lnTo>
                <a:lnTo>
                  <a:pt x="278510" y="63500"/>
                </a:lnTo>
                <a:lnTo>
                  <a:pt x="273176" y="62230"/>
                </a:lnTo>
                <a:lnTo>
                  <a:pt x="272923" y="62230"/>
                </a:lnTo>
                <a:lnTo>
                  <a:pt x="270611" y="49530"/>
                </a:lnTo>
                <a:lnTo>
                  <a:pt x="265287" y="39369"/>
                </a:lnTo>
                <a:lnTo>
                  <a:pt x="255938" y="33019"/>
                </a:lnTo>
                <a:lnTo>
                  <a:pt x="241553" y="31750"/>
                </a:lnTo>
                <a:close/>
              </a:path>
              <a:path w="294004" h="234950">
                <a:moveTo>
                  <a:pt x="173481" y="106680"/>
                </a:moveTo>
                <a:lnTo>
                  <a:pt x="123189" y="106680"/>
                </a:lnTo>
                <a:lnTo>
                  <a:pt x="125602" y="107950"/>
                </a:lnTo>
                <a:lnTo>
                  <a:pt x="127888" y="110489"/>
                </a:lnTo>
                <a:lnTo>
                  <a:pt x="130175" y="111760"/>
                </a:lnTo>
                <a:lnTo>
                  <a:pt x="129921" y="113030"/>
                </a:lnTo>
                <a:lnTo>
                  <a:pt x="167004" y="113030"/>
                </a:lnTo>
                <a:lnTo>
                  <a:pt x="166750" y="111760"/>
                </a:lnTo>
                <a:lnTo>
                  <a:pt x="169036" y="110489"/>
                </a:lnTo>
                <a:lnTo>
                  <a:pt x="171323" y="107950"/>
                </a:lnTo>
                <a:lnTo>
                  <a:pt x="173481" y="106680"/>
                </a:lnTo>
                <a:close/>
              </a:path>
              <a:path w="294004" h="234950">
                <a:moveTo>
                  <a:pt x="175386" y="111760"/>
                </a:moveTo>
                <a:lnTo>
                  <a:pt x="169545" y="111760"/>
                </a:lnTo>
                <a:lnTo>
                  <a:pt x="168401" y="113030"/>
                </a:lnTo>
                <a:lnTo>
                  <a:pt x="177037" y="113030"/>
                </a:lnTo>
                <a:lnTo>
                  <a:pt x="175386" y="111760"/>
                </a:lnTo>
                <a:close/>
              </a:path>
              <a:path w="294004" h="234950">
                <a:moveTo>
                  <a:pt x="180085" y="99060"/>
                </a:moveTo>
                <a:lnTo>
                  <a:pt x="116839" y="99060"/>
                </a:lnTo>
                <a:lnTo>
                  <a:pt x="120903" y="104139"/>
                </a:lnTo>
                <a:lnTo>
                  <a:pt x="123062" y="106680"/>
                </a:lnTo>
                <a:lnTo>
                  <a:pt x="173862" y="106680"/>
                </a:lnTo>
                <a:lnTo>
                  <a:pt x="176022" y="104139"/>
                </a:lnTo>
                <a:lnTo>
                  <a:pt x="180085" y="99060"/>
                </a:lnTo>
                <a:close/>
              </a:path>
              <a:path w="294004" h="234950">
                <a:moveTo>
                  <a:pt x="185800" y="90169"/>
                </a:moveTo>
                <a:lnTo>
                  <a:pt x="111125" y="90169"/>
                </a:lnTo>
                <a:lnTo>
                  <a:pt x="112775" y="93980"/>
                </a:lnTo>
                <a:lnTo>
                  <a:pt x="114553" y="96519"/>
                </a:lnTo>
                <a:lnTo>
                  <a:pt x="116585" y="99060"/>
                </a:lnTo>
                <a:lnTo>
                  <a:pt x="180339" y="99060"/>
                </a:lnTo>
                <a:lnTo>
                  <a:pt x="184150" y="93980"/>
                </a:lnTo>
                <a:lnTo>
                  <a:pt x="185800" y="90169"/>
                </a:lnTo>
                <a:close/>
              </a:path>
              <a:path w="294004" h="234950">
                <a:moveTo>
                  <a:pt x="152653" y="0"/>
                </a:moveTo>
                <a:lnTo>
                  <a:pt x="144272" y="0"/>
                </a:lnTo>
                <a:lnTo>
                  <a:pt x="128178" y="2539"/>
                </a:lnTo>
                <a:lnTo>
                  <a:pt x="115062" y="11430"/>
                </a:lnTo>
                <a:lnTo>
                  <a:pt x="106231" y="24130"/>
                </a:lnTo>
                <a:lnTo>
                  <a:pt x="102997" y="40639"/>
                </a:lnTo>
                <a:lnTo>
                  <a:pt x="102997" y="45719"/>
                </a:lnTo>
                <a:lnTo>
                  <a:pt x="95376" y="46989"/>
                </a:lnTo>
                <a:lnTo>
                  <a:pt x="91058" y="55880"/>
                </a:lnTo>
                <a:lnTo>
                  <a:pt x="93345" y="66039"/>
                </a:lnTo>
                <a:lnTo>
                  <a:pt x="93725" y="67310"/>
                </a:lnTo>
                <a:lnTo>
                  <a:pt x="94360" y="69850"/>
                </a:lnTo>
                <a:lnTo>
                  <a:pt x="106679" y="81280"/>
                </a:lnTo>
                <a:lnTo>
                  <a:pt x="107823" y="83819"/>
                </a:lnTo>
                <a:lnTo>
                  <a:pt x="109347" y="87630"/>
                </a:lnTo>
                <a:lnTo>
                  <a:pt x="110998" y="90169"/>
                </a:lnTo>
                <a:lnTo>
                  <a:pt x="185927" y="90169"/>
                </a:lnTo>
                <a:lnTo>
                  <a:pt x="187578" y="87630"/>
                </a:lnTo>
                <a:lnTo>
                  <a:pt x="189102" y="83819"/>
                </a:lnTo>
                <a:lnTo>
                  <a:pt x="190246" y="81280"/>
                </a:lnTo>
                <a:lnTo>
                  <a:pt x="205739" y="55880"/>
                </a:lnTo>
                <a:lnTo>
                  <a:pt x="201422" y="46989"/>
                </a:lnTo>
                <a:lnTo>
                  <a:pt x="194055" y="45719"/>
                </a:lnTo>
                <a:lnTo>
                  <a:pt x="194055" y="40639"/>
                </a:lnTo>
                <a:lnTo>
                  <a:pt x="190801" y="24130"/>
                </a:lnTo>
                <a:lnTo>
                  <a:pt x="181927" y="11430"/>
                </a:lnTo>
                <a:lnTo>
                  <a:pt x="168767" y="2539"/>
                </a:lnTo>
                <a:lnTo>
                  <a:pt x="152653" y="0"/>
                </a:lnTo>
                <a:close/>
              </a:path>
            </a:pathLst>
          </a:custGeom>
          <a:solidFill>
            <a:srgbClr val="F9F9F9"/>
          </a:solidFill>
        </p:spPr>
        <p:txBody>
          <a:bodyPr wrap="square" lIns="0" tIns="0" rIns="0" bIns="0" rtlCol="0"/>
          <a:lstStyle/>
          <a:p>
            <a:endParaRPr/>
          </a:p>
        </p:txBody>
      </p:sp>
      <p:sp>
        <p:nvSpPr>
          <p:cNvPr id="36" name="object 36"/>
          <p:cNvSpPr/>
          <p:nvPr/>
        </p:nvSpPr>
        <p:spPr>
          <a:xfrm>
            <a:off x="6513576" y="5620511"/>
            <a:ext cx="291465" cy="289560"/>
          </a:xfrm>
          <a:custGeom>
            <a:avLst/>
            <a:gdLst/>
            <a:ahLst/>
            <a:cxnLst/>
            <a:rect l="l" t="t" r="r" b="b"/>
            <a:pathLst>
              <a:path w="291465" h="289560">
                <a:moveTo>
                  <a:pt x="38100" y="88112"/>
                </a:moveTo>
                <a:lnTo>
                  <a:pt x="22691" y="129247"/>
                </a:lnTo>
                <a:lnTo>
                  <a:pt x="21224" y="172577"/>
                </a:lnTo>
                <a:lnTo>
                  <a:pt x="33688" y="214492"/>
                </a:lnTo>
                <a:lnTo>
                  <a:pt x="60071" y="251383"/>
                </a:lnTo>
                <a:lnTo>
                  <a:pt x="95420" y="276791"/>
                </a:lnTo>
                <a:lnTo>
                  <a:pt x="135513" y="289495"/>
                </a:lnTo>
                <a:lnTo>
                  <a:pt x="177196" y="289495"/>
                </a:lnTo>
                <a:lnTo>
                  <a:pt x="217319" y="276791"/>
                </a:lnTo>
                <a:lnTo>
                  <a:pt x="238486" y="261604"/>
                </a:lnTo>
                <a:lnTo>
                  <a:pt x="156337" y="261604"/>
                </a:lnTo>
                <a:lnTo>
                  <a:pt x="116240" y="253838"/>
                </a:lnTo>
                <a:lnTo>
                  <a:pt x="81025" y="230543"/>
                </a:lnTo>
                <a:lnTo>
                  <a:pt x="51223" y="173153"/>
                </a:lnTo>
                <a:lnTo>
                  <a:pt x="50736" y="140899"/>
                </a:lnTo>
                <a:lnTo>
                  <a:pt x="60071" y="110032"/>
                </a:lnTo>
                <a:lnTo>
                  <a:pt x="38100" y="88112"/>
                </a:lnTo>
                <a:close/>
              </a:path>
              <a:path w="291465" h="289560">
                <a:moveTo>
                  <a:pt x="241829" y="50525"/>
                </a:moveTo>
                <a:lnTo>
                  <a:pt x="141636" y="50525"/>
                </a:lnTo>
                <a:lnTo>
                  <a:pt x="173704" y="50917"/>
                </a:lnTo>
                <a:lnTo>
                  <a:pt x="204485" y="60924"/>
                </a:lnTo>
                <a:lnTo>
                  <a:pt x="231648" y="80568"/>
                </a:lnTo>
                <a:lnTo>
                  <a:pt x="255079" y="115653"/>
                </a:lnTo>
                <a:lnTo>
                  <a:pt x="262890" y="155555"/>
                </a:lnTo>
                <a:lnTo>
                  <a:pt x="255079" y="195458"/>
                </a:lnTo>
                <a:lnTo>
                  <a:pt x="231648" y="230543"/>
                </a:lnTo>
                <a:lnTo>
                  <a:pt x="196433" y="253838"/>
                </a:lnTo>
                <a:lnTo>
                  <a:pt x="156337" y="261604"/>
                </a:lnTo>
                <a:lnTo>
                  <a:pt x="238486" y="261604"/>
                </a:lnTo>
                <a:lnTo>
                  <a:pt x="252729" y="251383"/>
                </a:lnTo>
                <a:lnTo>
                  <a:pt x="278272" y="216206"/>
                </a:lnTo>
                <a:lnTo>
                  <a:pt x="291043" y="176295"/>
                </a:lnTo>
                <a:lnTo>
                  <a:pt x="291043" y="134802"/>
                </a:lnTo>
                <a:lnTo>
                  <a:pt x="278272" y="94879"/>
                </a:lnTo>
                <a:lnTo>
                  <a:pt x="252729" y="59677"/>
                </a:lnTo>
                <a:lnTo>
                  <a:pt x="241829" y="50525"/>
                </a:lnTo>
                <a:close/>
              </a:path>
              <a:path w="291465" h="289560">
                <a:moveTo>
                  <a:pt x="79882" y="129654"/>
                </a:moveTo>
                <a:lnTo>
                  <a:pt x="75816" y="150507"/>
                </a:lnTo>
                <a:lnTo>
                  <a:pt x="75767" y="152501"/>
                </a:lnTo>
                <a:lnTo>
                  <a:pt x="77485" y="173153"/>
                </a:lnTo>
                <a:lnTo>
                  <a:pt x="85330" y="193953"/>
                </a:lnTo>
                <a:lnTo>
                  <a:pt x="99187" y="212356"/>
                </a:lnTo>
                <a:lnTo>
                  <a:pt x="125904" y="230008"/>
                </a:lnTo>
                <a:lnTo>
                  <a:pt x="156337" y="235892"/>
                </a:lnTo>
                <a:lnTo>
                  <a:pt x="186769" y="230008"/>
                </a:lnTo>
                <a:lnTo>
                  <a:pt x="213487" y="212356"/>
                </a:lnTo>
                <a:lnTo>
                  <a:pt x="215801" y="208886"/>
                </a:lnTo>
                <a:lnTo>
                  <a:pt x="156336" y="208886"/>
                </a:lnTo>
                <a:lnTo>
                  <a:pt x="136175" y="204978"/>
                </a:lnTo>
                <a:lnTo>
                  <a:pt x="106108" y="174183"/>
                </a:lnTo>
                <a:lnTo>
                  <a:pt x="102870" y="152501"/>
                </a:lnTo>
                <a:lnTo>
                  <a:pt x="79882" y="129654"/>
                </a:lnTo>
                <a:close/>
              </a:path>
              <a:path w="291465" h="289560">
                <a:moveTo>
                  <a:pt x="152019" y="75272"/>
                </a:moveTo>
                <a:lnTo>
                  <a:pt x="144652" y="75666"/>
                </a:lnTo>
                <a:lnTo>
                  <a:pt x="137414" y="77050"/>
                </a:lnTo>
                <a:lnTo>
                  <a:pt x="130301" y="79438"/>
                </a:lnTo>
                <a:lnTo>
                  <a:pt x="153289" y="102285"/>
                </a:lnTo>
                <a:lnTo>
                  <a:pt x="164322" y="102784"/>
                </a:lnTo>
                <a:lnTo>
                  <a:pt x="175069" y="105538"/>
                </a:lnTo>
                <a:lnTo>
                  <a:pt x="185150" y="110552"/>
                </a:lnTo>
                <a:lnTo>
                  <a:pt x="194182" y="117830"/>
                </a:lnTo>
                <a:lnTo>
                  <a:pt x="205970" y="135461"/>
                </a:lnTo>
                <a:lnTo>
                  <a:pt x="209895" y="155555"/>
                </a:lnTo>
                <a:lnTo>
                  <a:pt x="205970" y="175618"/>
                </a:lnTo>
                <a:lnTo>
                  <a:pt x="194182" y="193255"/>
                </a:lnTo>
                <a:lnTo>
                  <a:pt x="176498" y="204978"/>
                </a:lnTo>
                <a:lnTo>
                  <a:pt x="156336" y="208886"/>
                </a:lnTo>
                <a:lnTo>
                  <a:pt x="215801" y="208886"/>
                </a:lnTo>
                <a:lnTo>
                  <a:pt x="231203" y="185790"/>
                </a:lnTo>
                <a:lnTo>
                  <a:pt x="237108" y="155538"/>
                </a:lnTo>
                <a:lnTo>
                  <a:pt x="231203" y="125290"/>
                </a:lnTo>
                <a:lnTo>
                  <a:pt x="213487" y="98717"/>
                </a:lnTo>
                <a:lnTo>
                  <a:pt x="199864" y="87801"/>
                </a:lnTo>
                <a:lnTo>
                  <a:pt x="184705" y="80256"/>
                </a:lnTo>
                <a:lnTo>
                  <a:pt x="168570" y="76080"/>
                </a:lnTo>
                <a:lnTo>
                  <a:pt x="152019" y="75272"/>
                </a:lnTo>
                <a:close/>
              </a:path>
              <a:path w="291465" h="289560">
                <a:moveTo>
                  <a:pt x="90690" y="70916"/>
                </a:moveTo>
                <a:lnTo>
                  <a:pt x="51816" y="70916"/>
                </a:lnTo>
                <a:lnTo>
                  <a:pt x="129413" y="148183"/>
                </a:lnTo>
                <a:lnTo>
                  <a:pt x="128777" y="150507"/>
                </a:lnTo>
                <a:lnTo>
                  <a:pt x="128574" y="152501"/>
                </a:lnTo>
                <a:lnTo>
                  <a:pt x="128525" y="155555"/>
                </a:lnTo>
                <a:lnTo>
                  <a:pt x="130708" y="166335"/>
                </a:lnTo>
                <a:lnTo>
                  <a:pt x="136667" y="175144"/>
                </a:lnTo>
                <a:lnTo>
                  <a:pt x="145508" y="181083"/>
                </a:lnTo>
                <a:lnTo>
                  <a:pt x="156337" y="183260"/>
                </a:lnTo>
                <a:lnTo>
                  <a:pt x="167165" y="181083"/>
                </a:lnTo>
                <a:lnTo>
                  <a:pt x="176006" y="175144"/>
                </a:lnTo>
                <a:lnTo>
                  <a:pt x="181965" y="166335"/>
                </a:lnTo>
                <a:lnTo>
                  <a:pt x="184147" y="155538"/>
                </a:lnTo>
                <a:lnTo>
                  <a:pt x="181965" y="144756"/>
                </a:lnTo>
                <a:lnTo>
                  <a:pt x="176006" y="135943"/>
                </a:lnTo>
                <a:lnTo>
                  <a:pt x="167165" y="130003"/>
                </a:lnTo>
                <a:lnTo>
                  <a:pt x="161262" y="128816"/>
                </a:lnTo>
                <a:lnTo>
                  <a:pt x="148971" y="128816"/>
                </a:lnTo>
                <a:lnTo>
                  <a:pt x="90690" y="70916"/>
                </a:lnTo>
                <a:close/>
              </a:path>
              <a:path w="291465" h="289560">
                <a:moveTo>
                  <a:pt x="156337" y="127825"/>
                </a:moveTo>
                <a:lnTo>
                  <a:pt x="153797" y="127825"/>
                </a:lnTo>
                <a:lnTo>
                  <a:pt x="151256" y="128181"/>
                </a:lnTo>
                <a:lnTo>
                  <a:pt x="148971" y="128816"/>
                </a:lnTo>
                <a:lnTo>
                  <a:pt x="161262" y="128816"/>
                </a:lnTo>
                <a:lnTo>
                  <a:pt x="156337" y="127825"/>
                </a:lnTo>
                <a:close/>
              </a:path>
              <a:path w="291465" h="289560">
                <a:moveTo>
                  <a:pt x="33654" y="0"/>
                </a:moveTo>
                <a:lnTo>
                  <a:pt x="29718" y="29552"/>
                </a:lnTo>
                <a:lnTo>
                  <a:pt x="0" y="33477"/>
                </a:lnTo>
                <a:lnTo>
                  <a:pt x="39243" y="72567"/>
                </a:lnTo>
                <a:lnTo>
                  <a:pt x="51816" y="70916"/>
                </a:lnTo>
                <a:lnTo>
                  <a:pt x="90690" y="70916"/>
                </a:lnTo>
                <a:lnTo>
                  <a:pt x="71247" y="51600"/>
                </a:lnTo>
                <a:lnTo>
                  <a:pt x="72898" y="39103"/>
                </a:lnTo>
                <a:lnTo>
                  <a:pt x="33654" y="0"/>
                </a:lnTo>
                <a:close/>
              </a:path>
              <a:path w="291465" h="289560">
                <a:moveTo>
                  <a:pt x="151671" y="20091"/>
                </a:moveTo>
                <a:lnTo>
                  <a:pt x="129968" y="22564"/>
                </a:lnTo>
                <a:lnTo>
                  <a:pt x="108813" y="28500"/>
                </a:lnTo>
                <a:lnTo>
                  <a:pt x="88646" y="37896"/>
                </a:lnTo>
                <a:lnTo>
                  <a:pt x="110617" y="59728"/>
                </a:lnTo>
                <a:lnTo>
                  <a:pt x="141636" y="50525"/>
                </a:lnTo>
                <a:lnTo>
                  <a:pt x="241829" y="50525"/>
                </a:lnTo>
                <a:lnTo>
                  <a:pt x="235043" y="44827"/>
                </a:lnTo>
                <a:lnTo>
                  <a:pt x="215630" y="33445"/>
                </a:lnTo>
                <a:lnTo>
                  <a:pt x="194954" y="25530"/>
                </a:lnTo>
                <a:lnTo>
                  <a:pt x="173481" y="21081"/>
                </a:lnTo>
                <a:lnTo>
                  <a:pt x="151671" y="20091"/>
                </a:lnTo>
                <a:close/>
              </a:path>
            </a:pathLst>
          </a:custGeom>
          <a:solidFill>
            <a:srgbClr val="F9F9F9"/>
          </a:solidFill>
        </p:spPr>
        <p:txBody>
          <a:bodyPr wrap="square" lIns="0" tIns="0" rIns="0" bIns="0" rtlCol="0"/>
          <a:lstStyle/>
          <a:p>
            <a:endParaRPr/>
          </a:p>
        </p:txBody>
      </p:sp>
      <p:sp>
        <p:nvSpPr>
          <p:cNvPr id="37" name="object 37"/>
          <p:cNvSpPr txBox="1"/>
          <p:nvPr/>
        </p:nvSpPr>
        <p:spPr>
          <a:xfrm>
            <a:off x="7192518" y="2907025"/>
            <a:ext cx="4292600" cy="593725"/>
          </a:xfrm>
          <a:prstGeom prst="rect">
            <a:avLst/>
          </a:prstGeom>
        </p:spPr>
        <p:txBody>
          <a:bodyPr vert="horz" wrap="square" lIns="0" tIns="0" rIns="0" bIns="0" rtlCol="0">
            <a:spAutoFit/>
          </a:bodyPr>
          <a:lstStyle/>
          <a:p>
            <a:pPr marL="12700" marR="5080">
              <a:lnSpc>
                <a:spcPct val="100299"/>
              </a:lnSpc>
            </a:pPr>
            <a:r>
              <a:rPr sz="1400" b="1" dirty="0">
                <a:solidFill>
                  <a:srgbClr val="404040"/>
                </a:solidFill>
                <a:latin typeface="微软雅黑"/>
                <a:cs typeface="微软雅黑"/>
              </a:rPr>
              <a:t>应收类——应收账款融资  </a:t>
            </a:r>
            <a:r>
              <a:rPr sz="1200" dirty="0">
                <a:solidFill>
                  <a:srgbClr val="404040"/>
                </a:solidFill>
                <a:latin typeface="微软雅黑"/>
                <a:cs typeface="微软雅黑"/>
              </a:rPr>
              <a:t>在供应链核心企业承诺支付的前提下，供应链上下游的中小型企  业可用未到期的应收账款向金融机构进行贷款的一种融资模式。</a:t>
            </a:r>
            <a:endParaRPr sz="1200">
              <a:latin typeface="微软雅黑"/>
              <a:cs typeface="微软雅黑"/>
            </a:endParaRPr>
          </a:p>
        </p:txBody>
      </p:sp>
      <p:sp>
        <p:nvSpPr>
          <p:cNvPr id="38" name="object 38"/>
          <p:cNvSpPr txBox="1"/>
          <p:nvPr/>
        </p:nvSpPr>
        <p:spPr>
          <a:xfrm>
            <a:off x="7192518" y="3662426"/>
            <a:ext cx="4292600" cy="775970"/>
          </a:xfrm>
          <a:prstGeom prst="rect">
            <a:avLst/>
          </a:prstGeom>
        </p:spPr>
        <p:txBody>
          <a:bodyPr vert="horz" wrap="square" lIns="0" tIns="0" rIns="0" bIns="0" rtlCol="0">
            <a:spAutoFit/>
          </a:bodyPr>
          <a:lstStyle/>
          <a:p>
            <a:pPr marL="12700" marR="5080">
              <a:lnSpc>
                <a:spcPct val="100000"/>
              </a:lnSpc>
            </a:pPr>
            <a:r>
              <a:rPr sz="1400" b="1" dirty="0">
                <a:solidFill>
                  <a:srgbClr val="404040"/>
                </a:solidFill>
                <a:latin typeface="微软雅黑"/>
                <a:cs typeface="微软雅黑"/>
              </a:rPr>
              <a:t>预付类——预付款融资  </a:t>
            </a:r>
            <a:r>
              <a:rPr sz="1200" dirty="0">
                <a:solidFill>
                  <a:srgbClr val="404040"/>
                </a:solidFill>
                <a:latin typeface="微软雅黑"/>
                <a:cs typeface="微软雅黑"/>
              </a:rPr>
              <a:t>下游购货商向金融机构申请贷款，用于支付上游核心供应商在未  来一段时期内交付货物的款项，同时供应商承诺对未被提取的货  物进行回购，并将提货权交由金融机构控制的一种融资模式。</a:t>
            </a:r>
            <a:endParaRPr sz="1200">
              <a:latin typeface="微软雅黑"/>
              <a:cs typeface="微软雅黑"/>
            </a:endParaRPr>
          </a:p>
        </p:txBody>
      </p:sp>
      <p:sp>
        <p:nvSpPr>
          <p:cNvPr id="39" name="object 39"/>
          <p:cNvSpPr txBox="1"/>
          <p:nvPr/>
        </p:nvSpPr>
        <p:spPr>
          <a:xfrm>
            <a:off x="7192518" y="4616957"/>
            <a:ext cx="4292600" cy="593090"/>
          </a:xfrm>
          <a:prstGeom prst="rect">
            <a:avLst/>
          </a:prstGeom>
        </p:spPr>
        <p:txBody>
          <a:bodyPr vert="horz" wrap="square" lIns="0" tIns="0" rIns="0" bIns="0" rtlCol="0">
            <a:spAutoFit/>
          </a:bodyPr>
          <a:lstStyle/>
          <a:p>
            <a:pPr marL="12700" marR="5080">
              <a:lnSpc>
                <a:spcPct val="100000"/>
              </a:lnSpc>
            </a:pPr>
            <a:r>
              <a:rPr sz="1400" b="1" dirty="0">
                <a:solidFill>
                  <a:srgbClr val="404040"/>
                </a:solidFill>
                <a:latin typeface="微软雅黑"/>
                <a:cs typeface="微软雅黑"/>
              </a:rPr>
              <a:t>存货类——库存融资  </a:t>
            </a:r>
            <a:r>
              <a:rPr sz="1200" dirty="0">
                <a:solidFill>
                  <a:srgbClr val="404040"/>
                </a:solidFill>
                <a:latin typeface="微软雅黑"/>
                <a:cs typeface="微软雅黑"/>
              </a:rPr>
              <a:t>企业以存货作为质押，经过专业的第三方物流企业的评估和证明  后，金融机构向其进行授信的一种融资模式。</a:t>
            </a:r>
            <a:endParaRPr sz="1200">
              <a:latin typeface="微软雅黑"/>
              <a:cs typeface="微软雅黑"/>
            </a:endParaRPr>
          </a:p>
        </p:txBody>
      </p:sp>
      <p:sp>
        <p:nvSpPr>
          <p:cNvPr id="40" name="object 40"/>
          <p:cNvSpPr txBox="1"/>
          <p:nvPr/>
        </p:nvSpPr>
        <p:spPr>
          <a:xfrm>
            <a:off x="7192518" y="5471667"/>
            <a:ext cx="4292600" cy="593090"/>
          </a:xfrm>
          <a:prstGeom prst="rect">
            <a:avLst/>
          </a:prstGeom>
        </p:spPr>
        <p:txBody>
          <a:bodyPr vert="horz" wrap="square" lIns="0" tIns="0" rIns="0" bIns="0" rtlCol="0">
            <a:spAutoFit/>
          </a:bodyPr>
          <a:lstStyle/>
          <a:p>
            <a:pPr marL="12700" marR="5080">
              <a:lnSpc>
                <a:spcPct val="100000"/>
              </a:lnSpc>
            </a:pPr>
            <a:r>
              <a:rPr sz="1400" b="1" dirty="0">
                <a:solidFill>
                  <a:srgbClr val="404040"/>
                </a:solidFill>
                <a:latin typeface="微软雅黑"/>
                <a:cs typeface="微软雅黑"/>
              </a:rPr>
              <a:t>信用类——应收账款融资  </a:t>
            </a:r>
            <a:r>
              <a:rPr sz="1200" dirty="0">
                <a:solidFill>
                  <a:srgbClr val="404040"/>
                </a:solidFill>
                <a:latin typeface="微软雅黑"/>
                <a:cs typeface="微软雅黑"/>
              </a:rPr>
              <a:t>金融机构长期跟踪供应链上下游企业的交易数据，通过大数据征  信对企业评估并授信的一种融资模式。</a:t>
            </a:r>
            <a:endParaRPr sz="1200">
              <a:latin typeface="微软雅黑"/>
              <a:cs typeface="微软雅黑"/>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vert="horz" wrap="square" lIns="0" tIns="0" rIns="0" bIns="0" rtlCol="0">
            <a:spAutoFit/>
          </a:bodyPr>
          <a:lstStyle/>
          <a:p>
            <a:pPr marL="12700">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金融</a:t>
            </a:r>
            <a:endParaRPr sz="1200">
              <a:latin typeface="微软雅黑"/>
              <a:cs typeface="微软雅黑"/>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供应链金融面临四大挑战：企业融资难成本高、企业信用无法</a:t>
            </a:r>
          </a:p>
          <a:p>
            <a:pPr marL="12700">
              <a:lnSpc>
                <a:spcPts val="2735"/>
              </a:lnSpc>
            </a:pPr>
            <a:r>
              <a:rPr spc="-5" dirty="0"/>
              <a:t>传递、供应链上存在信息孤岛、贸易背景真实性审核难度大</a:t>
            </a:r>
          </a:p>
        </p:txBody>
      </p:sp>
      <p:sp>
        <p:nvSpPr>
          <p:cNvPr id="6" name="object 6"/>
          <p:cNvSpPr txBox="1"/>
          <p:nvPr/>
        </p:nvSpPr>
        <p:spPr>
          <a:xfrm>
            <a:off x="11838558" y="6279489"/>
            <a:ext cx="20574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76</a:t>
            </a:r>
            <a:endParaRPr sz="1200">
              <a:latin typeface="微软雅黑"/>
              <a:cs typeface="微软雅黑"/>
            </a:endParaRPr>
          </a:p>
        </p:txBody>
      </p:sp>
      <p:sp>
        <p:nvSpPr>
          <p:cNvPr id="7" name="object 7"/>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803148" y="2417064"/>
            <a:ext cx="4436745" cy="791210"/>
          </a:xfrm>
          <a:custGeom>
            <a:avLst/>
            <a:gdLst/>
            <a:ahLst/>
            <a:cxnLst/>
            <a:rect l="l" t="t" r="r" b="b"/>
            <a:pathLst>
              <a:path w="4436745" h="791210">
                <a:moveTo>
                  <a:pt x="4040886" y="0"/>
                </a:moveTo>
                <a:lnTo>
                  <a:pt x="0" y="0"/>
                </a:lnTo>
                <a:lnTo>
                  <a:pt x="0" y="790956"/>
                </a:lnTo>
                <a:lnTo>
                  <a:pt x="4040886" y="790956"/>
                </a:lnTo>
                <a:lnTo>
                  <a:pt x="4436364" y="395477"/>
                </a:lnTo>
                <a:lnTo>
                  <a:pt x="4040886" y="0"/>
                </a:lnTo>
                <a:close/>
              </a:path>
            </a:pathLst>
          </a:custGeom>
          <a:solidFill>
            <a:srgbClr val="1D9ED2"/>
          </a:solidFill>
        </p:spPr>
        <p:txBody>
          <a:bodyPr wrap="square" lIns="0" tIns="0" rIns="0" bIns="0" rtlCol="0"/>
          <a:lstStyle/>
          <a:p>
            <a:endParaRPr/>
          </a:p>
        </p:txBody>
      </p:sp>
      <p:sp>
        <p:nvSpPr>
          <p:cNvPr id="9" name="object 9"/>
          <p:cNvSpPr txBox="1"/>
          <p:nvPr/>
        </p:nvSpPr>
        <p:spPr>
          <a:xfrm>
            <a:off x="880668" y="2468443"/>
            <a:ext cx="3987800" cy="671830"/>
          </a:xfrm>
          <a:prstGeom prst="rect">
            <a:avLst/>
          </a:prstGeom>
        </p:spPr>
        <p:txBody>
          <a:bodyPr vert="horz" wrap="square" lIns="0" tIns="0" rIns="0" bIns="0" rtlCol="0">
            <a:spAutoFit/>
          </a:bodyPr>
          <a:lstStyle/>
          <a:p>
            <a:pPr marL="12700" marR="5080">
              <a:lnSpc>
                <a:spcPct val="120100"/>
              </a:lnSpc>
            </a:pPr>
            <a:r>
              <a:rPr sz="1200" b="1" dirty="0">
                <a:solidFill>
                  <a:srgbClr val="585858"/>
                </a:solidFill>
                <a:latin typeface="微软雅黑"/>
                <a:cs typeface="微软雅黑"/>
              </a:rPr>
              <a:t>企业融资难，成本高  </a:t>
            </a:r>
            <a:r>
              <a:rPr sz="1200" dirty="0">
                <a:solidFill>
                  <a:srgbClr val="585858"/>
                </a:solidFill>
                <a:latin typeface="微软雅黑"/>
                <a:cs typeface="微软雅黑"/>
              </a:rPr>
              <a:t>供应链上下游企业存在很大的资金缺口，而金融机构贷款考  虑风控多为一级供应商，二、三级供应商需求难以满足</a:t>
            </a:r>
            <a:endParaRPr sz="1200">
              <a:latin typeface="微软雅黑"/>
              <a:cs typeface="微软雅黑"/>
            </a:endParaRPr>
          </a:p>
        </p:txBody>
      </p:sp>
      <p:sp>
        <p:nvSpPr>
          <p:cNvPr id="10" name="object 10"/>
          <p:cNvSpPr/>
          <p:nvPr/>
        </p:nvSpPr>
        <p:spPr>
          <a:xfrm>
            <a:off x="803148" y="3438144"/>
            <a:ext cx="4436745" cy="791210"/>
          </a:xfrm>
          <a:custGeom>
            <a:avLst/>
            <a:gdLst/>
            <a:ahLst/>
            <a:cxnLst/>
            <a:rect l="l" t="t" r="r" b="b"/>
            <a:pathLst>
              <a:path w="4436745" h="791210">
                <a:moveTo>
                  <a:pt x="4040886" y="0"/>
                </a:moveTo>
                <a:lnTo>
                  <a:pt x="0" y="0"/>
                </a:lnTo>
                <a:lnTo>
                  <a:pt x="0" y="790955"/>
                </a:lnTo>
                <a:lnTo>
                  <a:pt x="4040886" y="790955"/>
                </a:lnTo>
                <a:lnTo>
                  <a:pt x="4436364" y="395477"/>
                </a:lnTo>
                <a:lnTo>
                  <a:pt x="4040886" y="0"/>
                </a:lnTo>
                <a:close/>
              </a:path>
            </a:pathLst>
          </a:custGeom>
          <a:solidFill>
            <a:srgbClr val="1D9ED2"/>
          </a:solidFill>
        </p:spPr>
        <p:txBody>
          <a:bodyPr wrap="square" lIns="0" tIns="0" rIns="0" bIns="0" rtlCol="0"/>
          <a:lstStyle/>
          <a:p>
            <a:endParaRPr/>
          </a:p>
        </p:txBody>
      </p:sp>
      <p:sp>
        <p:nvSpPr>
          <p:cNvPr id="11" name="object 11"/>
          <p:cNvSpPr txBox="1"/>
          <p:nvPr/>
        </p:nvSpPr>
        <p:spPr>
          <a:xfrm>
            <a:off x="880668" y="3490595"/>
            <a:ext cx="4140200" cy="671195"/>
          </a:xfrm>
          <a:prstGeom prst="rect">
            <a:avLst/>
          </a:prstGeom>
        </p:spPr>
        <p:txBody>
          <a:bodyPr vert="horz" wrap="square" lIns="0" tIns="0" rIns="0" bIns="0" rtlCol="0">
            <a:spAutoFit/>
          </a:bodyPr>
          <a:lstStyle/>
          <a:p>
            <a:pPr marL="12700" marR="5080">
              <a:lnSpc>
                <a:spcPct val="120000"/>
              </a:lnSpc>
            </a:pPr>
            <a:r>
              <a:rPr sz="1200" b="1" dirty="0">
                <a:solidFill>
                  <a:srgbClr val="585858"/>
                </a:solidFill>
                <a:latin typeface="微软雅黑"/>
                <a:cs typeface="微软雅黑"/>
              </a:rPr>
              <a:t>企业信用无法传递  </a:t>
            </a:r>
            <a:r>
              <a:rPr sz="1200" dirty="0">
                <a:solidFill>
                  <a:srgbClr val="585858"/>
                </a:solidFill>
                <a:latin typeface="微软雅黑"/>
                <a:cs typeface="微软雅黑"/>
              </a:rPr>
              <a:t>商业汇票的使用受制于企业的信誉，银行汇票贴现的到账时  间难以把控。同时，如果要把这些债券进行转让，难度较大。</a:t>
            </a:r>
            <a:endParaRPr sz="1200">
              <a:latin typeface="微软雅黑"/>
              <a:cs typeface="微软雅黑"/>
            </a:endParaRPr>
          </a:p>
        </p:txBody>
      </p:sp>
      <p:sp>
        <p:nvSpPr>
          <p:cNvPr id="12" name="object 12"/>
          <p:cNvSpPr/>
          <p:nvPr/>
        </p:nvSpPr>
        <p:spPr>
          <a:xfrm>
            <a:off x="803148" y="4460747"/>
            <a:ext cx="4436745" cy="789940"/>
          </a:xfrm>
          <a:custGeom>
            <a:avLst/>
            <a:gdLst/>
            <a:ahLst/>
            <a:cxnLst/>
            <a:rect l="l" t="t" r="r" b="b"/>
            <a:pathLst>
              <a:path w="4436745" h="789939">
                <a:moveTo>
                  <a:pt x="4041648" y="0"/>
                </a:moveTo>
                <a:lnTo>
                  <a:pt x="0" y="0"/>
                </a:lnTo>
                <a:lnTo>
                  <a:pt x="0" y="789432"/>
                </a:lnTo>
                <a:lnTo>
                  <a:pt x="4041648" y="789432"/>
                </a:lnTo>
                <a:lnTo>
                  <a:pt x="4436364" y="394715"/>
                </a:lnTo>
                <a:lnTo>
                  <a:pt x="4041648" y="0"/>
                </a:lnTo>
                <a:close/>
              </a:path>
            </a:pathLst>
          </a:custGeom>
          <a:solidFill>
            <a:srgbClr val="1D9ED2"/>
          </a:solidFill>
        </p:spPr>
        <p:txBody>
          <a:bodyPr wrap="square" lIns="0" tIns="0" rIns="0" bIns="0" rtlCol="0"/>
          <a:lstStyle/>
          <a:p>
            <a:endParaRPr/>
          </a:p>
        </p:txBody>
      </p:sp>
      <p:sp>
        <p:nvSpPr>
          <p:cNvPr id="13" name="object 13"/>
          <p:cNvSpPr txBox="1"/>
          <p:nvPr/>
        </p:nvSpPr>
        <p:spPr>
          <a:xfrm>
            <a:off x="880668" y="4512309"/>
            <a:ext cx="3987800" cy="671195"/>
          </a:xfrm>
          <a:prstGeom prst="rect">
            <a:avLst/>
          </a:prstGeom>
        </p:spPr>
        <p:txBody>
          <a:bodyPr vert="horz" wrap="square" lIns="0" tIns="0" rIns="0" bIns="0" rtlCol="0">
            <a:spAutoFit/>
          </a:bodyPr>
          <a:lstStyle/>
          <a:p>
            <a:pPr marL="12700" marR="5080">
              <a:lnSpc>
                <a:spcPct val="120000"/>
              </a:lnSpc>
            </a:pPr>
            <a:r>
              <a:rPr sz="1200" b="1" dirty="0">
                <a:solidFill>
                  <a:srgbClr val="585858"/>
                </a:solidFill>
                <a:latin typeface="微软雅黑"/>
                <a:cs typeface="微软雅黑"/>
              </a:rPr>
              <a:t>供应链上存在信息孤岛  </a:t>
            </a:r>
            <a:r>
              <a:rPr sz="1200" dirty="0">
                <a:solidFill>
                  <a:srgbClr val="585858"/>
                </a:solidFill>
                <a:latin typeface="微软雅黑"/>
                <a:cs typeface="微软雅黑"/>
              </a:rPr>
              <a:t>供应链全链条信息难以融会贯通，上下游企业信息割裂，信  息不透明度高，导致“数据孤岛”。</a:t>
            </a:r>
            <a:endParaRPr sz="1200">
              <a:latin typeface="微软雅黑"/>
              <a:cs typeface="微软雅黑"/>
            </a:endParaRPr>
          </a:p>
        </p:txBody>
      </p:sp>
      <p:sp>
        <p:nvSpPr>
          <p:cNvPr id="14" name="object 14"/>
          <p:cNvSpPr/>
          <p:nvPr/>
        </p:nvSpPr>
        <p:spPr>
          <a:xfrm>
            <a:off x="803148" y="5481828"/>
            <a:ext cx="4436745" cy="791210"/>
          </a:xfrm>
          <a:custGeom>
            <a:avLst/>
            <a:gdLst/>
            <a:ahLst/>
            <a:cxnLst/>
            <a:rect l="l" t="t" r="r" b="b"/>
            <a:pathLst>
              <a:path w="4436745" h="791210">
                <a:moveTo>
                  <a:pt x="4040886" y="0"/>
                </a:moveTo>
                <a:lnTo>
                  <a:pt x="0" y="0"/>
                </a:lnTo>
                <a:lnTo>
                  <a:pt x="0" y="790956"/>
                </a:lnTo>
                <a:lnTo>
                  <a:pt x="4040886" y="790956"/>
                </a:lnTo>
                <a:lnTo>
                  <a:pt x="4436364" y="395478"/>
                </a:lnTo>
                <a:lnTo>
                  <a:pt x="4040886" y="0"/>
                </a:lnTo>
                <a:close/>
              </a:path>
            </a:pathLst>
          </a:custGeom>
          <a:solidFill>
            <a:srgbClr val="1D9ED2"/>
          </a:solidFill>
        </p:spPr>
        <p:txBody>
          <a:bodyPr wrap="square" lIns="0" tIns="0" rIns="0" bIns="0" rtlCol="0"/>
          <a:lstStyle/>
          <a:p>
            <a:endParaRPr/>
          </a:p>
        </p:txBody>
      </p:sp>
      <p:sp>
        <p:nvSpPr>
          <p:cNvPr id="15" name="object 15"/>
          <p:cNvSpPr txBox="1"/>
          <p:nvPr/>
        </p:nvSpPr>
        <p:spPr>
          <a:xfrm>
            <a:off x="880668" y="5533948"/>
            <a:ext cx="3987800" cy="671195"/>
          </a:xfrm>
          <a:prstGeom prst="rect">
            <a:avLst/>
          </a:prstGeom>
        </p:spPr>
        <p:txBody>
          <a:bodyPr vert="horz" wrap="square" lIns="0" tIns="0" rIns="0" bIns="0" rtlCol="0">
            <a:spAutoFit/>
          </a:bodyPr>
          <a:lstStyle/>
          <a:p>
            <a:pPr marL="12700" marR="5080">
              <a:lnSpc>
                <a:spcPct val="120000"/>
              </a:lnSpc>
            </a:pPr>
            <a:r>
              <a:rPr sz="1200" b="1" dirty="0">
                <a:solidFill>
                  <a:srgbClr val="585858"/>
                </a:solidFill>
                <a:latin typeface="微软雅黑"/>
                <a:cs typeface="微软雅黑"/>
              </a:rPr>
              <a:t>贸易背景真实性审核难度大  </a:t>
            </a:r>
            <a:r>
              <a:rPr sz="1200" dirty="0">
                <a:solidFill>
                  <a:srgbClr val="585858"/>
                </a:solidFill>
                <a:latin typeface="微软雅黑"/>
                <a:cs typeface="微软雅黑"/>
              </a:rPr>
              <a:t>供应链企业交易信息的真实性难以被证实，存在篡改骗贷风  </a:t>
            </a:r>
            <a:r>
              <a:rPr sz="1200" spc="-5" dirty="0">
                <a:solidFill>
                  <a:srgbClr val="585858"/>
                </a:solidFill>
                <a:latin typeface="微软雅黑"/>
                <a:cs typeface="微软雅黑"/>
              </a:rPr>
              <a:t>险，需要投入大量人力物力去验证。</a:t>
            </a:r>
            <a:endParaRPr sz="1200">
              <a:latin typeface="微软雅黑"/>
              <a:cs typeface="微软雅黑"/>
            </a:endParaRPr>
          </a:p>
        </p:txBody>
      </p:sp>
      <p:sp>
        <p:nvSpPr>
          <p:cNvPr id="16" name="object 16"/>
          <p:cNvSpPr/>
          <p:nvPr/>
        </p:nvSpPr>
        <p:spPr>
          <a:xfrm>
            <a:off x="7292340" y="2417064"/>
            <a:ext cx="4434840" cy="792480"/>
          </a:xfrm>
          <a:custGeom>
            <a:avLst/>
            <a:gdLst/>
            <a:ahLst/>
            <a:cxnLst/>
            <a:rect l="l" t="t" r="r" b="b"/>
            <a:pathLst>
              <a:path w="4434840" h="792480">
                <a:moveTo>
                  <a:pt x="4434839" y="0"/>
                </a:moveTo>
                <a:lnTo>
                  <a:pt x="396239" y="0"/>
                </a:lnTo>
                <a:lnTo>
                  <a:pt x="0" y="396239"/>
                </a:lnTo>
                <a:lnTo>
                  <a:pt x="396239" y="792480"/>
                </a:lnTo>
                <a:lnTo>
                  <a:pt x="4434839" y="792480"/>
                </a:lnTo>
                <a:lnTo>
                  <a:pt x="4434839" y="0"/>
                </a:lnTo>
                <a:close/>
              </a:path>
            </a:pathLst>
          </a:custGeom>
          <a:solidFill>
            <a:srgbClr val="F68B21"/>
          </a:solidFill>
        </p:spPr>
        <p:txBody>
          <a:bodyPr wrap="square" lIns="0" tIns="0" rIns="0" bIns="0" rtlCol="0"/>
          <a:lstStyle/>
          <a:p>
            <a:endParaRPr/>
          </a:p>
        </p:txBody>
      </p:sp>
      <p:sp>
        <p:nvSpPr>
          <p:cNvPr id="17" name="object 17"/>
          <p:cNvSpPr txBox="1"/>
          <p:nvPr/>
        </p:nvSpPr>
        <p:spPr>
          <a:xfrm>
            <a:off x="7643241" y="2517648"/>
            <a:ext cx="3987800" cy="561340"/>
          </a:xfrm>
          <a:prstGeom prst="rect">
            <a:avLst/>
          </a:prstGeom>
        </p:spPr>
        <p:txBody>
          <a:bodyPr vert="horz" wrap="square" lIns="0" tIns="0" rIns="0" bIns="0" rtlCol="0">
            <a:spAutoFit/>
          </a:bodyPr>
          <a:lstStyle/>
          <a:p>
            <a:pPr marL="12700" marR="5080">
              <a:lnSpc>
                <a:spcPct val="150000"/>
              </a:lnSpc>
            </a:pPr>
            <a:r>
              <a:rPr sz="1200" dirty="0">
                <a:solidFill>
                  <a:srgbClr val="585858"/>
                </a:solidFill>
                <a:latin typeface="微软雅黑"/>
                <a:cs typeface="微软雅黑"/>
              </a:rPr>
              <a:t>在区块链上发行数字票据，可在公开透明、多方见证的情况  下进行随意的拆分和转移，提高资金运转效率。</a:t>
            </a:r>
            <a:endParaRPr sz="1200">
              <a:latin typeface="微软雅黑"/>
              <a:cs typeface="微软雅黑"/>
            </a:endParaRPr>
          </a:p>
        </p:txBody>
      </p:sp>
      <p:sp>
        <p:nvSpPr>
          <p:cNvPr id="18" name="object 18"/>
          <p:cNvSpPr/>
          <p:nvPr/>
        </p:nvSpPr>
        <p:spPr>
          <a:xfrm>
            <a:off x="7292340" y="3438144"/>
            <a:ext cx="4434840" cy="792480"/>
          </a:xfrm>
          <a:custGeom>
            <a:avLst/>
            <a:gdLst/>
            <a:ahLst/>
            <a:cxnLst/>
            <a:rect l="l" t="t" r="r" b="b"/>
            <a:pathLst>
              <a:path w="4434840" h="792479">
                <a:moveTo>
                  <a:pt x="4434839" y="0"/>
                </a:moveTo>
                <a:lnTo>
                  <a:pt x="396239" y="0"/>
                </a:lnTo>
                <a:lnTo>
                  <a:pt x="0" y="396239"/>
                </a:lnTo>
                <a:lnTo>
                  <a:pt x="396239" y="792479"/>
                </a:lnTo>
                <a:lnTo>
                  <a:pt x="4434839" y="792479"/>
                </a:lnTo>
                <a:lnTo>
                  <a:pt x="4434839" y="0"/>
                </a:lnTo>
                <a:close/>
              </a:path>
            </a:pathLst>
          </a:custGeom>
          <a:solidFill>
            <a:srgbClr val="F68B21"/>
          </a:solidFill>
        </p:spPr>
        <p:txBody>
          <a:bodyPr wrap="square" lIns="0" tIns="0" rIns="0" bIns="0" rtlCol="0"/>
          <a:lstStyle/>
          <a:p>
            <a:endParaRPr/>
          </a:p>
        </p:txBody>
      </p:sp>
      <p:sp>
        <p:nvSpPr>
          <p:cNvPr id="19" name="object 19"/>
          <p:cNvSpPr txBox="1"/>
          <p:nvPr/>
        </p:nvSpPr>
        <p:spPr>
          <a:xfrm>
            <a:off x="7643241" y="3538727"/>
            <a:ext cx="3987800" cy="561340"/>
          </a:xfrm>
          <a:prstGeom prst="rect">
            <a:avLst/>
          </a:prstGeom>
        </p:spPr>
        <p:txBody>
          <a:bodyPr vert="horz" wrap="square" lIns="0" tIns="0" rIns="0" bIns="0" rtlCol="0">
            <a:spAutoFit/>
          </a:bodyPr>
          <a:lstStyle/>
          <a:p>
            <a:pPr marL="12700" marR="5080">
              <a:lnSpc>
                <a:spcPct val="150000"/>
              </a:lnSpc>
            </a:pPr>
            <a:r>
              <a:rPr sz="1200" dirty="0">
                <a:solidFill>
                  <a:srgbClr val="585858"/>
                </a:solidFill>
                <a:latin typeface="微软雅黑"/>
                <a:cs typeface="微软雅黑"/>
              </a:rPr>
              <a:t>将可流转、可融资的确权凭证登记到区块链上，使得债权转  让得到多方共识，降低操作难度。</a:t>
            </a:r>
            <a:endParaRPr sz="1200">
              <a:latin typeface="微软雅黑"/>
              <a:cs typeface="微软雅黑"/>
            </a:endParaRPr>
          </a:p>
        </p:txBody>
      </p:sp>
      <p:sp>
        <p:nvSpPr>
          <p:cNvPr id="20" name="object 20"/>
          <p:cNvSpPr/>
          <p:nvPr/>
        </p:nvSpPr>
        <p:spPr>
          <a:xfrm>
            <a:off x="7292340" y="4459223"/>
            <a:ext cx="4434840" cy="792480"/>
          </a:xfrm>
          <a:custGeom>
            <a:avLst/>
            <a:gdLst/>
            <a:ahLst/>
            <a:cxnLst/>
            <a:rect l="l" t="t" r="r" b="b"/>
            <a:pathLst>
              <a:path w="4434840" h="792479">
                <a:moveTo>
                  <a:pt x="4434839" y="0"/>
                </a:moveTo>
                <a:lnTo>
                  <a:pt x="396239" y="0"/>
                </a:lnTo>
                <a:lnTo>
                  <a:pt x="0" y="396239"/>
                </a:lnTo>
                <a:lnTo>
                  <a:pt x="396239" y="792479"/>
                </a:lnTo>
                <a:lnTo>
                  <a:pt x="4434839" y="792479"/>
                </a:lnTo>
                <a:lnTo>
                  <a:pt x="4434839" y="0"/>
                </a:lnTo>
                <a:close/>
              </a:path>
            </a:pathLst>
          </a:custGeom>
          <a:solidFill>
            <a:srgbClr val="F68B21"/>
          </a:solidFill>
        </p:spPr>
        <p:txBody>
          <a:bodyPr wrap="square" lIns="0" tIns="0" rIns="0" bIns="0" rtlCol="0"/>
          <a:lstStyle/>
          <a:p>
            <a:endParaRPr/>
          </a:p>
        </p:txBody>
      </p:sp>
      <p:sp>
        <p:nvSpPr>
          <p:cNvPr id="21" name="object 21"/>
          <p:cNvSpPr txBox="1"/>
          <p:nvPr/>
        </p:nvSpPr>
        <p:spPr>
          <a:xfrm>
            <a:off x="7643241" y="4560061"/>
            <a:ext cx="3987800" cy="561340"/>
          </a:xfrm>
          <a:prstGeom prst="rect">
            <a:avLst/>
          </a:prstGeom>
        </p:spPr>
        <p:txBody>
          <a:bodyPr vert="horz" wrap="square" lIns="0" tIns="0" rIns="0" bIns="0" rtlCol="0">
            <a:spAutoFit/>
          </a:bodyPr>
          <a:lstStyle/>
          <a:p>
            <a:pPr marL="12700" marR="5080">
              <a:lnSpc>
                <a:spcPct val="150000"/>
              </a:lnSpc>
            </a:pPr>
            <a:r>
              <a:rPr sz="1200" dirty="0">
                <a:solidFill>
                  <a:srgbClr val="585858"/>
                </a:solidFill>
                <a:latin typeface="微软雅黑"/>
                <a:cs typeface="微软雅黑"/>
              </a:rPr>
              <a:t>区块链作为分布式共享账本，可以存储、共享非商业机密数  据并让数据在链上实现可信流转。</a:t>
            </a:r>
            <a:endParaRPr sz="1200">
              <a:latin typeface="微软雅黑"/>
              <a:cs typeface="微软雅黑"/>
            </a:endParaRPr>
          </a:p>
        </p:txBody>
      </p:sp>
      <p:sp>
        <p:nvSpPr>
          <p:cNvPr id="22" name="object 22"/>
          <p:cNvSpPr/>
          <p:nvPr/>
        </p:nvSpPr>
        <p:spPr>
          <a:xfrm>
            <a:off x="7292340" y="5480303"/>
            <a:ext cx="4434840" cy="792480"/>
          </a:xfrm>
          <a:custGeom>
            <a:avLst/>
            <a:gdLst/>
            <a:ahLst/>
            <a:cxnLst/>
            <a:rect l="l" t="t" r="r" b="b"/>
            <a:pathLst>
              <a:path w="4434840" h="792479">
                <a:moveTo>
                  <a:pt x="4434839" y="0"/>
                </a:moveTo>
                <a:lnTo>
                  <a:pt x="396239" y="0"/>
                </a:lnTo>
                <a:lnTo>
                  <a:pt x="0" y="396240"/>
                </a:lnTo>
                <a:lnTo>
                  <a:pt x="396239" y="792480"/>
                </a:lnTo>
                <a:lnTo>
                  <a:pt x="4434839" y="792480"/>
                </a:lnTo>
                <a:lnTo>
                  <a:pt x="4434839" y="0"/>
                </a:lnTo>
                <a:close/>
              </a:path>
            </a:pathLst>
          </a:custGeom>
          <a:solidFill>
            <a:srgbClr val="F68B21"/>
          </a:solidFill>
        </p:spPr>
        <p:txBody>
          <a:bodyPr wrap="square" lIns="0" tIns="0" rIns="0" bIns="0" rtlCol="0"/>
          <a:lstStyle/>
          <a:p>
            <a:endParaRPr/>
          </a:p>
        </p:txBody>
      </p:sp>
      <p:sp>
        <p:nvSpPr>
          <p:cNvPr id="23" name="object 23"/>
          <p:cNvSpPr txBox="1"/>
          <p:nvPr/>
        </p:nvSpPr>
        <p:spPr>
          <a:xfrm>
            <a:off x="7643241" y="5581192"/>
            <a:ext cx="3987800" cy="561340"/>
          </a:xfrm>
          <a:prstGeom prst="rect">
            <a:avLst/>
          </a:prstGeom>
        </p:spPr>
        <p:txBody>
          <a:bodyPr vert="horz" wrap="square" lIns="0" tIns="0" rIns="0" bIns="0" rtlCol="0">
            <a:spAutoFit/>
          </a:bodyPr>
          <a:lstStyle/>
          <a:p>
            <a:pPr marL="12700" marR="5080">
              <a:lnSpc>
                <a:spcPct val="150000"/>
              </a:lnSpc>
            </a:pPr>
            <a:r>
              <a:rPr sz="1200" dirty="0">
                <a:solidFill>
                  <a:srgbClr val="585858"/>
                </a:solidFill>
                <a:latin typeface="微软雅黑"/>
                <a:cs typeface="微软雅黑"/>
              </a:rPr>
              <a:t>区块链具有难以篡改等特点，一定程度上保证了供应链交易  信息的真实性，可以减少贷前的风控投入。</a:t>
            </a:r>
            <a:endParaRPr sz="1200">
              <a:latin typeface="微软雅黑"/>
              <a:cs typeface="微软雅黑"/>
            </a:endParaRPr>
          </a:p>
        </p:txBody>
      </p:sp>
      <p:sp>
        <p:nvSpPr>
          <p:cNvPr id="24" name="object 24"/>
          <p:cNvSpPr/>
          <p:nvPr/>
        </p:nvSpPr>
        <p:spPr>
          <a:xfrm>
            <a:off x="5322570" y="3320034"/>
            <a:ext cx="1886711" cy="1885188"/>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5322570" y="3320034"/>
            <a:ext cx="1887220" cy="1885314"/>
          </a:xfrm>
          <a:custGeom>
            <a:avLst/>
            <a:gdLst/>
            <a:ahLst/>
            <a:cxnLst/>
            <a:rect l="l" t="t" r="r" b="b"/>
            <a:pathLst>
              <a:path w="1887220" h="1885314">
                <a:moveTo>
                  <a:pt x="0" y="942593"/>
                </a:moveTo>
                <a:lnTo>
                  <a:pt x="1227" y="894088"/>
                </a:lnTo>
                <a:lnTo>
                  <a:pt x="4870" y="846220"/>
                </a:lnTo>
                <a:lnTo>
                  <a:pt x="10870" y="799047"/>
                </a:lnTo>
                <a:lnTo>
                  <a:pt x="19167" y="752630"/>
                </a:lnTo>
                <a:lnTo>
                  <a:pt x="29702" y="707027"/>
                </a:lnTo>
                <a:lnTo>
                  <a:pt x="42415" y="662298"/>
                </a:lnTo>
                <a:lnTo>
                  <a:pt x="57247" y="618501"/>
                </a:lnTo>
                <a:lnTo>
                  <a:pt x="74140" y="575696"/>
                </a:lnTo>
                <a:lnTo>
                  <a:pt x="93033" y="533943"/>
                </a:lnTo>
                <a:lnTo>
                  <a:pt x="113867" y="493300"/>
                </a:lnTo>
                <a:lnTo>
                  <a:pt x="136583" y="453827"/>
                </a:lnTo>
                <a:lnTo>
                  <a:pt x="161122" y="415583"/>
                </a:lnTo>
                <a:lnTo>
                  <a:pt x="187425" y="378628"/>
                </a:lnTo>
                <a:lnTo>
                  <a:pt x="215431" y="343019"/>
                </a:lnTo>
                <a:lnTo>
                  <a:pt x="245083" y="308817"/>
                </a:lnTo>
                <a:lnTo>
                  <a:pt x="276320" y="276082"/>
                </a:lnTo>
                <a:lnTo>
                  <a:pt x="309083" y="244871"/>
                </a:lnTo>
                <a:lnTo>
                  <a:pt x="343313" y="215245"/>
                </a:lnTo>
                <a:lnTo>
                  <a:pt x="378951" y="187262"/>
                </a:lnTo>
                <a:lnTo>
                  <a:pt x="415937" y="160982"/>
                </a:lnTo>
                <a:lnTo>
                  <a:pt x="454212" y="136464"/>
                </a:lnTo>
                <a:lnTo>
                  <a:pt x="493717" y="113767"/>
                </a:lnTo>
                <a:lnTo>
                  <a:pt x="534392" y="92951"/>
                </a:lnTo>
                <a:lnTo>
                  <a:pt x="576179" y="74074"/>
                </a:lnTo>
                <a:lnTo>
                  <a:pt x="619017" y="57197"/>
                </a:lnTo>
                <a:lnTo>
                  <a:pt x="662848" y="42377"/>
                </a:lnTo>
                <a:lnTo>
                  <a:pt x="707612" y="29675"/>
                </a:lnTo>
                <a:lnTo>
                  <a:pt x="753250" y="19150"/>
                </a:lnTo>
                <a:lnTo>
                  <a:pt x="799703" y="10860"/>
                </a:lnTo>
                <a:lnTo>
                  <a:pt x="846911" y="4866"/>
                </a:lnTo>
                <a:lnTo>
                  <a:pt x="894815" y="1226"/>
                </a:lnTo>
                <a:lnTo>
                  <a:pt x="943355" y="0"/>
                </a:lnTo>
                <a:lnTo>
                  <a:pt x="991896" y="1226"/>
                </a:lnTo>
                <a:lnTo>
                  <a:pt x="1039800" y="4866"/>
                </a:lnTo>
                <a:lnTo>
                  <a:pt x="1087008" y="10860"/>
                </a:lnTo>
                <a:lnTo>
                  <a:pt x="1133461" y="19150"/>
                </a:lnTo>
                <a:lnTo>
                  <a:pt x="1179099" y="29675"/>
                </a:lnTo>
                <a:lnTo>
                  <a:pt x="1223863" y="42377"/>
                </a:lnTo>
                <a:lnTo>
                  <a:pt x="1267694" y="57197"/>
                </a:lnTo>
                <a:lnTo>
                  <a:pt x="1310532" y="74074"/>
                </a:lnTo>
                <a:lnTo>
                  <a:pt x="1352319" y="92951"/>
                </a:lnTo>
                <a:lnTo>
                  <a:pt x="1392994" y="113767"/>
                </a:lnTo>
                <a:lnTo>
                  <a:pt x="1432499" y="136464"/>
                </a:lnTo>
                <a:lnTo>
                  <a:pt x="1470774" y="160982"/>
                </a:lnTo>
                <a:lnTo>
                  <a:pt x="1507760" y="187262"/>
                </a:lnTo>
                <a:lnTo>
                  <a:pt x="1543398" y="215245"/>
                </a:lnTo>
                <a:lnTo>
                  <a:pt x="1577628" y="244871"/>
                </a:lnTo>
                <a:lnTo>
                  <a:pt x="1610391" y="276082"/>
                </a:lnTo>
                <a:lnTo>
                  <a:pt x="1641628" y="308817"/>
                </a:lnTo>
                <a:lnTo>
                  <a:pt x="1671280" y="343019"/>
                </a:lnTo>
                <a:lnTo>
                  <a:pt x="1699286" y="378628"/>
                </a:lnTo>
                <a:lnTo>
                  <a:pt x="1725589" y="415583"/>
                </a:lnTo>
                <a:lnTo>
                  <a:pt x="1750128" y="453827"/>
                </a:lnTo>
                <a:lnTo>
                  <a:pt x="1772844" y="493300"/>
                </a:lnTo>
                <a:lnTo>
                  <a:pt x="1793678" y="533943"/>
                </a:lnTo>
                <a:lnTo>
                  <a:pt x="1812571" y="575696"/>
                </a:lnTo>
                <a:lnTo>
                  <a:pt x="1829464" y="618501"/>
                </a:lnTo>
                <a:lnTo>
                  <a:pt x="1844296" y="662298"/>
                </a:lnTo>
                <a:lnTo>
                  <a:pt x="1857009" y="707027"/>
                </a:lnTo>
                <a:lnTo>
                  <a:pt x="1867544" y="752630"/>
                </a:lnTo>
                <a:lnTo>
                  <a:pt x="1875841" y="799047"/>
                </a:lnTo>
                <a:lnTo>
                  <a:pt x="1881841" y="846220"/>
                </a:lnTo>
                <a:lnTo>
                  <a:pt x="1885484" y="894088"/>
                </a:lnTo>
                <a:lnTo>
                  <a:pt x="1886711" y="942593"/>
                </a:lnTo>
                <a:lnTo>
                  <a:pt x="1885484" y="991099"/>
                </a:lnTo>
                <a:lnTo>
                  <a:pt x="1881841" y="1038967"/>
                </a:lnTo>
                <a:lnTo>
                  <a:pt x="1875841" y="1086140"/>
                </a:lnTo>
                <a:lnTo>
                  <a:pt x="1867544" y="1132557"/>
                </a:lnTo>
                <a:lnTo>
                  <a:pt x="1857009" y="1178160"/>
                </a:lnTo>
                <a:lnTo>
                  <a:pt x="1844296" y="1222889"/>
                </a:lnTo>
                <a:lnTo>
                  <a:pt x="1829464" y="1266686"/>
                </a:lnTo>
                <a:lnTo>
                  <a:pt x="1812571" y="1309491"/>
                </a:lnTo>
                <a:lnTo>
                  <a:pt x="1793678" y="1351244"/>
                </a:lnTo>
                <a:lnTo>
                  <a:pt x="1772844" y="1391887"/>
                </a:lnTo>
                <a:lnTo>
                  <a:pt x="1750128" y="1431360"/>
                </a:lnTo>
                <a:lnTo>
                  <a:pt x="1725589" y="1469604"/>
                </a:lnTo>
                <a:lnTo>
                  <a:pt x="1699286" y="1506559"/>
                </a:lnTo>
                <a:lnTo>
                  <a:pt x="1671280" y="1542168"/>
                </a:lnTo>
                <a:lnTo>
                  <a:pt x="1641628" y="1576370"/>
                </a:lnTo>
                <a:lnTo>
                  <a:pt x="1610391" y="1609105"/>
                </a:lnTo>
                <a:lnTo>
                  <a:pt x="1577628" y="1640316"/>
                </a:lnTo>
                <a:lnTo>
                  <a:pt x="1543398" y="1669942"/>
                </a:lnTo>
                <a:lnTo>
                  <a:pt x="1507760" y="1697925"/>
                </a:lnTo>
                <a:lnTo>
                  <a:pt x="1470774" y="1724205"/>
                </a:lnTo>
                <a:lnTo>
                  <a:pt x="1432499" y="1748723"/>
                </a:lnTo>
                <a:lnTo>
                  <a:pt x="1392994" y="1771420"/>
                </a:lnTo>
                <a:lnTo>
                  <a:pt x="1352319" y="1792236"/>
                </a:lnTo>
                <a:lnTo>
                  <a:pt x="1310532" y="1811113"/>
                </a:lnTo>
                <a:lnTo>
                  <a:pt x="1267694" y="1827990"/>
                </a:lnTo>
                <a:lnTo>
                  <a:pt x="1223863" y="1842810"/>
                </a:lnTo>
                <a:lnTo>
                  <a:pt x="1179099" y="1855512"/>
                </a:lnTo>
                <a:lnTo>
                  <a:pt x="1133461" y="1866037"/>
                </a:lnTo>
                <a:lnTo>
                  <a:pt x="1087008" y="1874327"/>
                </a:lnTo>
                <a:lnTo>
                  <a:pt x="1039800" y="1880321"/>
                </a:lnTo>
                <a:lnTo>
                  <a:pt x="991896" y="1883961"/>
                </a:lnTo>
                <a:lnTo>
                  <a:pt x="943355" y="1885188"/>
                </a:lnTo>
                <a:lnTo>
                  <a:pt x="894815" y="1883961"/>
                </a:lnTo>
                <a:lnTo>
                  <a:pt x="846911" y="1880321"/>
                </a:lnTo>
                <a:lnTo>
                  <a:pt x="799703" y="1874327"/>
                </a:lnTo>
                <a:lnTo>
                  <a:pt x="753250" y="1866037"/>
                </a:lnTo>
                <a:lnTo>
                  <a:pt x="707612" y="1855512"/>
                </a:lnTo>
                <a:lnTo>
                  <a:pt x="662848" y="1842810"/>
                </a:lnTo>
                <a:lnTo>
                  <a:pt x="619017" y="1827990"/>
                </a:lnTo>
                <a:lnTo>
                  <a:pt x="576179" y="1811113"/>
                </a:lnTo>
                <a:lnTo>
                  <a:pt x="534392" y="1792236"/>
                </a:lnTo>
                <a:lnTo>
                  <a:pt x="493717" y="1771420"/>
                </a:lnTo>
                <a:lnTo>
                  <a:pt x="454212" y="1748723"/>
                </a:lnTo>
                <a:lnTo>
                  <a:pt x="415937" y="1724205"/>
                </a:lnTo>
                <a:lnTo>
                  <a:pt x="378951" y="1697925"/>
                </a:lnTo>
                <a:lnTo>
                  <a:pt x="343313" y="1669942"/>
                </a:lnTo>
                <a:lnTo>
                  <a:pt x="309083" y="1640316"/>
                </a:lnTo>
                <a:lnTo>
                  <a:pt x="276320" y="1609105"/>
                </a:lnTo>
                <a:lnTo>
                  <a:pt x="245083" y="1576370"/>
                </a:lnTo>
                <a:lnTo>
                  <a:pt x="215431" y="1542168"/>
                </a:lnTo>
                <a:lnTo>
                  <a:pt x="187425" y="1506559"/>
                </a:lnTo>
                <a:lnTo>
                  <a:pt x="161122" y="1469604"/>
                </a:lnTo>
                <a:lnTo>
                  <a:pt x="136583" y="1431360"/>
                </a:lnTo>
                <a:lnTo>
                  <a:pt x="113867" y="1391887"/>
                </a:lnTo>
                <a:lnTo>
                  <a:pt x="93033" y="1351244"/>
                </a:lnTo>
                <a:lnTo>
                  <a:pt x="74140" y="1309491"/>
                </a:lnTo>
                <a:lnTo>
                  <a:pt x="57247" y="1266686"/>
                </a:lnTo>
                <a:lnTo>
                  <a:pt x="42415" y="1222889"/>
                </a:lnTo>
                <a:lnTo>
                  <a:pt x="29702" y="1178160"/>
                </a:lnTo>
                <a:lnTo>
                  <a:pt x="19167" y="1132557"/>
                </a:lnTo>
                <a:lnTo>
                  <a:pt x="10870" y="1086140"/>
                </a:lnTo>
                <a:lnTo>
                  <a:pt x="4870" y="1038967"/>
                </a:lnTo>
                <a:lnTo>
                  <a:pt x="1227" y="991099"/>
                </a:lnTo>
                <a:lnTo>
                  <a:pt x="0" y="942593"/>
                </a:lnTo>
                <a:close/>
              </a:path>
            </a:pathLst>
          </a:custGeom>
          <a:ln w="102107">
            <a:solidFill>
              <a:srgbClr val="ECECEC"/>
            </a:solidFill>
          </a:ln>
        </p:spPr>
        <p:txBody>
          <a:bodyPr wrap="square" lIns="0" tIns="0" rIns="0" bIns="0" rtlCol="0"/>
          <a:lstStyle/>
          <a:p>
            <a:endParaRPr/>
          </a:p>
        </p:txBody>
      </p:sp>
      <p:sp>
        <p:nvSpPr>
          <p:cNvPr id="26" name="object 26"/>
          <p:cNvSpPr txBox="1"/>
          <p:nvPr/>
        </p:nvSpPr>
        <p:spPr>
          <a:xfrm>
            <a:off x="829767" y="1510157"/>
            <a:ext cx="10806430" cy="845185"/>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随着供应链金融快速发展，也出现了诸多问题和挑战，总结来看，供应链金融面临四大挑战：第一，企业融资难，成本高；第二，企业</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信用无法传递；第三，供应链上存在信息孤岛；第四，贸易背景真实性审核难度大。</a:t>
            </a:r>
            <a:endParaRPr sz="1400">
              <a:latin typeface="微软雅黑"/>
              <a:cs typeface="微软雅黑"/>
            </a:endParaRPr>
          </a:p>
          <a:p>
            <a:pPr marL="549910">
              <a:lnSpc>
                <a:spcPct val="100000"/>
              </a:lnSpc>
              <a:spcBef>
                <a:spcPts val="675"/>
              </a:spcBef>
              <a:tabLst>
                <a:tab pos="7745095" algn="l"/>
              </a:tabLst>
            </a:pPr>
            <a:r>
              <a:rPr sz="1400" dirty="0">
                <a:solidFill>
                  <a:srgbClr val="585858"/>
                </a:solidFill>
                <a:latin typeface="微软雅黑"/>
                <a:cs typeface="微软雅黑"/>
              </a:rPr>
              <a:t>亿欧智库：供应链金融存在的问题	亿欧智库：区块链解决方案</a:t>
            </a:r>
            <a:endParaRPr sz="1400">
              <a:latin typeface="微软雅黑"/>
              <a:cs typeface="微软雅黑"/>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vert="horz" wrap="square" lIns="0" tIns="0" rIns="0" bIns="0" rtlCol="0">
            <a:spAutoFit/>
          </a:bodyPr>
          <a:lstStyle/>
          <a:p>
            <a:pPr marL="12700">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金融</a:t>
            </a:r>
            <a:endParaRPr sz="1200">
              <a:latin typeface="微软雅黑"/>
              <a:cs typeface="微软雅黑"/>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供应链金融区块链解决方案可分为合同签约、债权确权、企业</a:t>
            </a:r>
          </a:p>
          <a:p>
            <a:pPr marL="12700">
              <a:lnSpc>
                <a:spcPts val="2735"/>
              </a:lnSpc>
            </a:pPr>
            <a:r>
              <a:rPr spc="-5" dirty="0"/>
              <a:t>融资、债权转让、资金清收、</a:t>
            </a:r>
            <a:r>
              <a:rPr spc="-5" dirty="0">
                <a:latin typeface="微软雅黑"/>
                <a:cs typeface="微软雅黑"/>
              </a:rPr>
              <a:t>ABS</a:t>
            </a:r>
            <a:r>
              <a:rPr spc="-5" dirty="0"/>
              <a:t>融资等六部分</a:t>
            </a:r>
          </a:p>
        </p:txBody>
      </p:sp>
      <p:sp>
        <p:nvSpPr>
          <p:cNvPr id="6" name="object 6"/>
          <p:cNvSpPr txBox="1"/>
          <p:nvPr/>
        </p:nvSpPr>
        <p:spPr>
          <a:xfrm>
            <a:off x="829767" y="1510157"/>
            <a:ext cx="10806430" cy="54610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基于区块链技术的供应链金融解决方案多建立在联盟链基础上，按照业务可具体分为六部分：合同签约、债权确权、企业融资、债权转</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让、资金清收、ABS融资等。</a:t>
            </a:r>
            <a:endParaRPr sz="1400">
              <a:latin typeface="微软雅黑"/>
              <a:cs typeface="微软雅黑"/>
            </a:endParaRPr>
          </a:p>
        </p:txBody>
      </p:sp>
      <p:sp>
        <p:nvSpPr>
          <p:cNvPr id="7" name="object 7"/>
          <p:cNvSpPr txBox="1"/>
          <p:nvPr/>
        </p:nvSpPr>
        <p:spPr>
          <a:xfrm>
            <a:off x="11838558" y="6279489"/>
            <a:ext cx="20574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77</a:t>
            </a:r>
            <a:endParaRPr sz="1200">
              <a:latin typeface="微软雅黑"/>
              <a:cs typeface="微软雅黑"/>
            </a:endParaRPr>
          </a:p>
        </p:txBody>
      </p:sp>
      <p:sp>
        <p:nvSpPr>
          <p:cNvPr id="8" name="object 8"/>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6113526" y="2893314"/>
            <a:ext cx="1262380" cy="1010919"/>
          </a:xfrm>
          <a:custGeom>
            <a:avLst/>
            <a:gdLst/>
            <a:ahLst/>
            <a:cxnLst/>
            <a:rect l="l" t="t" r="r" b="b"/>
            <a:pathLst>
              <a:path w="1262379" h="1010920">
                <a:moveTo>
                  <a:pt x="635" y="0"/>
                </a:moveTo>
                <a:lnTo>
                  <a:pt x="635" y="1143"/>
                </a:lnTo>
                <a:lnTo>
                  <a:pt x="51" y="1143"/>
                </a:lnTo>
                <a:lnTo>
                  <a:pt x="635" y="5461"/>
                </a:lnTo>
                <a:lnTo>
                  <a:pt x="635" y="717042"/>
                </a:lnTo>
                <a:lnTo>
                  <a:pt x="588009" y="1010538"/>
                </a:lnTo>
                <a:lnTo>
                  <a:pt x="588009" y="1008253"/>
                </a:lnTo>
                <a:lnTo>
                  <a:pt x="1261872" y="631444"/>
                </a:lnTo>
                <a:lnTo>
                  <a:pt x="7238" y="4445"/>
                </a:lnTo>
                <a:lnTo>
                  <a:pt x="2333" y="1143"/>
                </a:lnTo>
                <a:lnTo>
                  <a:pt x="635" y="1143"/>
                </a:lnTo>
                <a:lnTo>
                  <a:pt x="0" y="762"/>
                </a:lnTo>
                <a:lnTo>
                  <a:pt x="1767" y="762"/>
                </a:lnTo>
                <a:lnTo>
                  <a:pt x="635" y="0"/>
                </a:lnTo>
                <a:close/>
              </a:path>
            </a:pathLst>
          </a:custGeom>
          <a:solidFill>
            <a:srgbClr val="9DD2E7"/>
          </a:solidFill>
        </p:spPr>
        <p:txBody>
          <a:bodyPr wrap="square" lIns="0" tIns="0" rIns="0" bIns="0" rtlCol="0"/>
          <a:lstStyle/>
          <a:p>
            <a:endParaRPr/>
          </a:p>
        </p:txBody>
      </p:sp>
      <p:sp>
        <p:nvSpPr>
          <p:cNvPr id="10" name="object 10"/>
          <p:cNvSpPr/>
          <p:nvPr/>
        </p:nvSpPr>
        <p:spPr>
          <a:xfrm>
            <a:off x="6113526" y="2893314"/>
            <a:ext cx="1262380" cy="1140460"/>
          </a:xfrm>
          <a:custGeom>
            <a:avLst/>
            <a:gdLst/>
            <a:ahLst/>
            <a:cxnLst/>
            <a:rect l="l" t="t" r="r" b="b"/>
            <a:pathLst>
              <a:path w="1262379" h="1140460">
                <a:moveTo>
                  <a:pt x="635" y="0"/>
                </a:moveTo>
                <a:lnTo>
                  <a:pt x="7238" y="4445"/>
                </a:lnTo>
                <a:lnTo>
                  <a:pt x="1261872" y="631444"/>
                </a:lnTo>
                <a:lnTo>
                  <a:pt x="588009" y="1008253"/>
                </a:lnTo>
                <a:lnTo>
                  <a:pt x="588009" y="1139952"/>
                </a:lnTo>
                <a:lnTo>
                  <a:pt x="588009" y="1010538"/>
                </a:lnTo>
                <a:lnTo>
                  <a:pt x="635" y="717042"/>
                </a:lnTo>
                <a:lnTo>
                  <a:pt x="635" y="5461"/>
                </a:lnTo>
                <a:lnTo>
                  <a:pt x="0" y="762"/>
                </a:lnTo>
                <a:lnTo>
                  <a:pt x="635" y="1143"/>
                </a:lnTo>
                <a:lnTo>
                  <a:pt x="635" y="0"/>
                </a:lnTo>
                <a:close/>
              </a:path>
            </a:pathLst>
          </a:custGeom>
          <a:ln w="28956">
            <a:solidFill>
              <a:srgbClr val="F9F9F9"/>
            </a:solidFill>
          </a:ln>
        </p:spPr>
        <p:txBody>
          <a:bodyPr wrap="square" lIns="0" tIns="0" rIns="0" bIns="0" rtlCol="0"/>
          <a:lstStyle/>
          <a:p>
            <a:endParaRPr/>
          </a:p>
        </p:txBody>
      </p:sp>
      <p:sp>
        <p:nvSpPr>
          <p:cNvPr id="11" name="object 11"/>
          <p:cNvSpPr/>
          <p:nvPr/>
        </p:nvSpPr>
        <p:spPr>
          <a:xfrm>
            <a:off x="4854702" y="2893314"/>
            <a:ext cx="1259205" cy="1010919"/>
          </a:xfrm>
          <a:custGeom>
            <a:avLst/>
            <a:gdLst/>
            <a:ahLst/>
            <a:cxnLst/>
            <a:rect l="l" t="t" r="r" b="b"/>
            <a:pathLst>
              <a:path w="1259204" h="1010920">
                <a:moveTo>
                  <a:pt x="1258189" y="0"/>
                </a:moveTo>
                <a:lnTo>
                  <a:pt x="1251585" y="4445"/>
                </a:lnTo>
                <a:lnTo>
                  <a:pt x="0" y="631444"/>
                </a:lnTo>
                <a:lnTo>
                  <a:pt x="672211" y="1008253"/>
                </a:lnTo>
                <a:lnTo>
                  <a:pt x="672211" y="1010538"/>
                </a:lnTo>
                <a:lnTo>
                  <a:pt x="1258189" y="717042"/>
                </a:lnTo>
                <a:lnTo>
                  <a:pt x="1258189" y="5461"/>
                </a:lnTo>
                <a:lnTo>
                  <a:pt x="1258772" y="1143"/>
                </a:lnTo>
                <a:lnTo>
                  <a:pt x="1258189" y="1143"/>
                </a:lnTo>
                <a:lnTo>
                  <a:pt x="1258189" y="0"/>
                </a:lnTo>
                <a:close/>
              </a:path>
              <a:path w="1259204" h="1010920">
                <a:moveTo>
                  <a:pt x="1258824" y="762"/>
                </a:moveTo>
                <a:lnTo>
                  <a:pt x="1258189" y="1143"/>
                </a:lnTo>
                <a:lnTo>
                  <a:pt x="1258772" y="1143"/>
                </a:lnTo>
                <a:lnTo>
                  <a:pt x="1258824" y="762"/>
                </a:lnTo>
                <a:close/>
              </a:path>
            </a:pathLst>
          </a:custGeom>
          <a:solidFill>
            <a:srgbClr val="1D9ED2"/>
          </a:solidFill>
        </p:spPr>
        <p:txBody>
          <a:bodyPr wrap="square" lIns="0" tIns="0" rIns="0" bIns="0" rtlCol="0"/>
          <a:lstStyle/>
          <a:p>
            <a:endParaRPr/>
          </a:p>
        </p:txBody>
      </p:sp>
      <p:sp>
        <p:nvSpPr>
          <p:cNvPr id="12" name="object 12"/>
          <p:cNvSpPr/>
          <p:nvPr/>
        </p:nvSpPr>
        <p:spPr>
          <a:xfrm>
            <a:off x="4854702" y="2893314"/>
            <a:ext cx="1259205" cy="1140460"/>
          </a:xfrm>
          <a:custGeom>
            <a:avLst/>
            <a:gdLst/>
            <a:ahLst/>
            <a:cxnLst/>
            <a:rect l="l" t="t" r="r" b="b"/>
            <a:pathLst>
              <a:path w="1259204" h="1140460">
                <a:moveTo>
                  <a:pt x="1258189" y="0"/>
                </a:moveTo>
                <a:lnTo>
                  <a:pt x="1251585" y="4445"/>
                </a:lnTo>
                <a:lnTo>
                  <a:pt x="0" y="631444"/>
                </a:lnTo>
                <a:lnTo>
                  <a:pt x="672211" y="1008253"/>
                </a:lnTo>
                <a:lnTo>
                  <a:pt x="672211" y="1139952"/>
                </a:lnTo>
                <a:lnTo>
                  <a:pt x="672211" y="1010538"/>
                </a:lnTo>
                <a:lnTo>
                  <a:pt x="1258189" y="717042"/>
                </a:lnTo>
                <a:lnTo>
                  <a:pt x="1258189" y="5461"/>
                </a:lnTo>
                <a:lnTo>
                  <a:pt x="1258824" y="762"/>
                </a:lnTo>
                <a:lnTo>
                  <a:pt x="1258189" y="1143"/>
                </a:lnTo>
                <a:lnTo>
                  <a:pt x="1258189" y="0"/>
                </a:lnTo>
                <a:close/>
              </a:path>
            </a:pathLst>
          </a:custGeom>
          <a:ln w="28956">
            <a:solidFill>
              <a:srgbClr val="F9F9F9"/>
            </a:solidFill>
          </a:ln>
        </p:spPr>
        <p:txBody>
          <a:bodyPr wrap="square" lIns="0" tIns="0" rIns="0" bIns="0" rtlCol="0"/>
          <a:lstStyle/>
          <a:p>
            <a:endParaRPr/>
          </a:p>
        </p:txBody>
      </p:sp>
      <p:sp>
        <p:nvSpPr>
          <p:cNvPr id="13" name="object 13"/>
          <p:cNvSpPr/>
          <p:nvPr/>
        </p:nvSpPr>
        <p:spPr>
          <a:xfrm>
            <a:off x="6113526" y="4571110"/>
            <a:ext cx="1262380" cy="1010919"/>
          </a:xfrm>
          <a:custGeom>
            <a:avLst/>
            <a:gdLst/>
            <a:ahLst/>
            <a:cxnLst/>
            <a:rect l="l" t="t" r="r" b="b"/>
            <a:pathLst>
              <a:path w="1262379" h="1010920">
                <a:moveTo>
                  <a:pt x="2333" y="1009395"/>
                </a:moveTo>
                <a:lnTo>
                  <a:pt x="635" y="1009395"/>
                </a:lnTo>
                <a:lnTo>
                  <a:pt x="635" y="1010538"/>
                </a:lnTo>
                <a:lnTo>
                  <a:pt x="2333" y="1009395"/>
                </a:lnTo>
                <a:close/>
              </a:path>
              <a:path w="1262379" h="1010920">
                <a:moveTo>
                  <a:pt x="588009" y="0"/>
                </a:moveTo>
                <a:lnTo>
                  <a:pt x="635" y="293496"/>
                </a:lnTo>
                <a:lnTo>
                  <a:pt x="635" y="1005077"/>
                </a:lnTo>
                <a:lnTo>
                  <a:pt x="0" y="1009776"/>
                </a:lnTo>
                <a:lnTo>
                  <a:pt x="635" y="1009395"/>
                </a:lnTo>
                <a:lnTo>
                  <a:pt x="2333" y="1009395"/>
                </a:lnTo>
                <a:lnTo>
                  <a:pt x="7238" y="1006094"/>
                </a:lnTo>
                <a:lnTo>
                  <a:pt x="1261872" y="379094"/>
                </a:lnTo>
                <a:lnTo>
                  <a:pt x="588009" y="2286"/>
                </a:lnTo>
                <a:lnTo>
                  <a:pt x="588009" y="0"/>
                </a:lnTo>
                <a:close/>
              </a:path>
            </a:pathLst>
          </a:custGeom>
          <a:solidFill>
            <a:srgbClr val="9DD2E7"/>
          </a:solidFill>
        </p:spPr>
        <p:txBody>
          <a:bodyPr wrap="square" lIns="0" tIns="0" rIns="0" bIns="0" rtlCol="0"/>
          <a:lstStyle/>
          <a:p>
            <a:endParaRPr/>
          </a:p>
        </p:txBody>
      </p:sp>
      <p:sp>
        <p:nvSpPr>
          <p:cNvPr id="14" name="object 14"/>
          <p:cNvSpPr/>
          <p:nvPr/>
        </p:nvSpPr>
        <p:spPr>
          <a:xfrm>
            <a:off x="6113526" y="4441697"/>
            <a:ext cx="1262380" cy="1140460"/>
          </a:xfrm>
          <a:custGeom>
            <a:avLst/>
            <a:gdLst/>
            <a:ahLst/>
            <a:cxnLst/>
            <a:rect l="l" t="t" r="r" b="b"/>
            <a:pathLst>
              <a:path w="1262379" h="1140460">
                <a:moveTo>
                  <a:pt x="635" y="1139952"/>
                </a:moveTo>
                <a:lnTo>
                  <a:pt x="7238" y="1135507"/>
                </a:lnTo>
                <a:lnTo>
                  <a:pt x="1261872" y="508507"/>
                </a:lnTo>
                <a:lnTo>
                  <a:pt x="588009" y="131699"/>
                </a:lnTo>
                <a:lnTo>
                  <a:pt x="588009" y="0"/>
                </a:lnTo>
                <a:lnTo>
                  <a:pt x="588009" y="129412"/>
                </a:lnTo>
                <a:lnTo>
                  <a:pt x="635" y="422909"/>
                </a:lnTo>
                <a:lnTo>
                  <a:pt x="635" y="1134490"/>
                </a:lnTo>
                <a:lnTo>
                  <a:pt x="0" y="1139189"/>
                </a:lnTo>
                <a:lnTo>
                  <a:pt x="635" y="1138808"/>
                </a:lnTo>
                <a:lnTo>
                  <a:pt x="635" y="1139952"/>
                </a:lnTo>
                <a:close/>
              </a:path>
            </a:pathLst>
          </a:custGeom>
          <a:ln w="28956">
            <a:solidFill>
              <a:srgbClr val="F9F9F9"/>
            </a:solidFill>
          </a:ln>
        </p:spPr>
        <p:txBody>
          <a:bodyPr wrap="square" lIns="0" tIns="0" rIns="0" bIns="0" rtlCol="0"/>
          <a:lstStyle/>
          <a:p>
            <a:endParaRPr/>
          </a:p>
        </p:txBody>
      </p:sp>
      <p:sp>
        <p:nvSpPr>
          <p:cNvPr id="15" name="object 15"/>
          <p:cNvSpPr/>
          <p:nvPr/>
        </p:nvSpPr>
        <p:spPr>
          <a:xfrm>
            <a:off x="4854702" y="4571110"/>
            <a:ext cx="1259205" cy="1010919"/>
          </a:xfrm>
          <a:custGeom>
            <a:avLst/>
            <a:gdLst/>
            <a:ahLst/>
            <a:cxnLst/>
            <a:rect l="l" t="t" r="r" b="b"/>
            <a:pathLst>
              <a:path w="1259204" h="1010920">
                <a:moveTo>
                  <a:pt x="672211" y="0"/>
                </a:moveTo>
                <a:lnTo>
                  <a:pt x="672211" y="2286"/>
                </a:lnTo>
                <a:lnTo>
                  <a:pt x="0" y="379094"/>
                </a:lnTo>
                <a:lnTo>
                  <a:pt x="1251585" y="1006094"/>
                </a:lnTo>
                <a:lnTo>
                  <a:pt x="1258189" y="1010538"/>
                </a:lnTo>
                <a:lnTo>
                  <a:pt x="1258189" y="1009395"/>
                </a:lnTo>
                <a:lnTo>
                  <a:pt x="1258772" y="1009395"/>
                </a:lnTo>
                <a:lnTo>
                  <a:pt x="1258189" y="1005077"/>
                </a:lnTo>
                <a:lnTo>
                  <a:pt x="1258189" y="293496"/>
                </a:lnTo>
                <a:lnTo>
                  <a:pt x="672211" y="0"/>
                </a:lnTo>
                <a:close/>
              </a:path>
              <a:path w="1259204" h="1010920">
                <a:moveTo>
                  <a:pt x="1258772" y="1009395"/>
                </a:moveTo>
                <a:lnTo>
                  <a:pt x="1258189" y="1009395"/>
                </a:lnTo>
                <a:lnTo>
                  <a:pt x="1258824" y="1009776"/>
                </a:lnTo>
                <a:lnTo>
                  <a:pt x="1258772" y="1009395"/>
                </a:lnTo>
                <a:close/>
              </a:path>
            </a:pathLst>
          </a:custGeom>
          <a:solidFill>
            <a:srgbClr val="1D9ED2"/>
          </a:solidFill>
        </p:spPr>
        <p:txBody>
          <a:bodyPr wrap="square" lIns="0" tIns="0" rIns="0" bIns="0" rtlCol="0"/>
          <a:lstStyle/>
          <a:p>
            <a:endParaRPr/>
          </a:p>
        </p:txBody>
      </p:sp>
      <p:sp>
        <p:nvSpPr>
          <p:cNvPr id="16" name="object 16"/>
          <p:cNvSpPr/>
          <p:nvPr/>
        </p:nvSpPr>
        <p:spPr>
          <a:xfrm>
            <a:off x="4854702" y="4441697"/>
            <a:ext cx="1259205" cy="1140460"/>
          </a:xfrm>
          <a:custGeom>
            <a:avLst/>
            <a:gdLst/>
            <a:ahLst/>
            <a:cxnLst/>
            <a:rect l="l" t="t" r="r" b="b"/>
            <a:pathLst>
              <a:path w="1259204" h="1140460">
                <a:moveTo>
                  <a:pt x="1258189" y="1139952"/>
                </a:moveTo>
                <a:lnTo>
                  <a:pt x="1251585" y="1135507"/>
                </a:lnTo>
                <a:lnTo>
                  <a:pt x="0" y="508507"/>
                </a:lnTo>
                <a:lnTo>
                  <a:pt x="672211" y="131699"/>
                </a:lnTo>
                <a:lnTo>
                  <a:pt x="672211" y="0"/>
                </a:lnTo>
                <a:lnTo>
                  <a:pt x="672211" y="129412"/>
                </a:lnTo>
                <a:lnTo>
                  <a:pt x="1258189" y="422909"/>
                </a:lnTo>
                <a:lnTo>
                  <a:pt x="1258189" y="1134490"/>
                </a:lnTo>
                <a:lnTo>
                  <a:pt x="1258824" y="1139189"/>
                </a:lnTo>
                <a:lnTo>
                  <a:pt x="1258189" y="1138808"/>
                </a:lnTo>
                <a:lnTo>
                  <a:pt x="1258189" y="1139952"/>
                </a:lnTo>
                <a:close/>
              </a:path>
            </a:pathLst>
          </a:custGeom>
          <a:ln w="28956">
            <a:solidFill>
              <a:srgbClr val="F9F9F9"/>
            </a:solidFill>
          </a:ln>
        </p:spPr>
        <p:txBody>
          <a:bodyPr wrap="square" lIns="0" tIns="0" rIns="0" bIns="0" rtlCol="0"/>
          <a:lstStyle/>
          <a:p>
            <a:endParaRPr/>
          </a:p>
        </p:txBody>
      </p:sp>
      <p:sp>
        <p:nvSpPr>
          <p:cNvPr id="17" name="object 17"/>
          <p:cNvSpPr/>
          <p:nvPr/>
        </p:nvSpPr>
        <p:spPr>
          <a:xfrm>
            <a:off x="6700266" y="3525773"/>
            <a:ext cx="672465" cy="1423670"/>
          </a:xfrm>
          <a:custGeom>
            <a:avLst/>
            <a:gdLst/>
            <a:ahLst/>
            <a:cxnLst/>
            <a:rect l="l" t="t" r="r" b="b"/>
            <a:pathLst>
              <a:path w="672465" h="1423670">
                <a:moveTo>
                  <a:pt x="672083" y="0"/>
                </a:moveTo>
                <a:lnTo>
                  <a:pt x="0" y="375919"/>
                </a:lnTo>
                <a:lnTo>
                  <a:pt x="0" y="1047495"/>
                </a:lnTo>
                <a:lnTo>
                  <a:pt x="672083" y="1423415"/>
                </a:lnTo>
                <a:lnTo>
                  <a:pt x="672083" y="0"/>
                </a:lnTo>
                <a:close/>
              </a:path>
            </a:pathLst>
          </a:custGeom>
          <a:solidFill>
            <a:srgbClr val="9DD2E7"/>
          </a:solidFill>
        </p:spPr>
        <p:txBody>
          <a:bodyPr wrap="square" lIns="0" tIns="0" rIns="0" bIns="0" rtlCol="0"/>
          <a:lstStyle/>
          <a:p>
            <a:endParaRPr/>
          </a:p>
        </p:txBody>
      </p:sp>
      <p:sp>
        <p:nvSpPr>
          <p:cNvPr id="18" name="object 18"/>
          <p:cNvSpPr/>
          <p:nvPr/>
        </p:nvSpPr>
        <p:spPr>
          <a:xfrm>
            <a:off x="6700266" y="3525773"/>
            <a:ext cx="672465" cy="1423670"/>
          </a:xfrm>
          <a:custGeom>
            <a:avLst/>
            <a:gdLst/>
            <a:ahLst/>
            <a:cxnLst/>
            <a:rect l="l" t="t" r="r" b="b"/>
            <a:pathLst>
              <a:path w="672465" h="1423670">
                <a:moveTo>
                  <a:pt x="672083" y="0"/>
                </a:moveTo>
                <a:lnTo>
                  <a:pt x="672083" y="1423415"/>
                </a:lnTo>
                <a:lnTo>
                  <a:pt x="0" y="1047495"/>
                </a:lnTo>
                <a:lnTo>
                  <a:pt x="0" y="915796"/>
                </a:lnTo>
                <a:lnTo>
                  <a:pt x="0" y="507619"/>
                </a:lnTo>
                <a:lnTo>
                  <a:pt x="0" y="375919"/>
                </a:lnTo>
                <a:lnTo>
                  <a:pt x="672083" y="0"/>
                </a:lnTo>
                <a:close/>
              </a:path>
            </a:pathLst>
          </a:custGeom>
          <a:ln w="28956">
            <a:solidFill>
              <a:srgbClr val="F9F9F9"/>
            </a:solidFill>
          </a:ln>
        </p:spPr>
        <p:txBody>
          <a:bodyPr wrap="square" lIns="0" tIns="0" rIns="0" bIns="0" rtlCol="0"/>
          <a:lstStyle/>
          <a:p>
            <a:endParaRPr/>
          </a:p>
        </p:txBody>
      </p:sp>
      <p:sp>
        <p:nvSpPr>
          <p:cNvPr id="19" name="object 19"/>
          <p:cNvSpPr/>
          <p:nvPr/>
        </p:nvSpPr>
        <p:spPr>
          <a:xfrm>
            <a:off x="4856226" y="3527297"/>
            <a:ext cx="669290" cy="1423670"/>
          </a:xfrm>
          <a:custGeom>
            <a:avLst/>
            <a:gdLst/>
            <a:ahLst/>
            <a:cxnLst/>
            <a:rect l="l" t="t" r="r" b="b"/>
            <a:pathLst>
              <a:path w="669289" h="1423670">
                <a:moveTo>
                  <a:pt x="0" y="0"/>
                </a:moveTo>
                <a:lnTo>
                  <a:pt x="0" y="1423415"/>
                </a:lnTo>
                <a:lnTo>
                  <a:pt x="669036" y="1047495"/>
                </a:lnTo>
                <a:lnTo>
                  <a:pt x="669036" y="375919"/>
                </a:lnTo>
                <a:lnTo>
                  <a:pt x="0" y="0"/>
                </a:lnTo>
                <a:close/>
              </a:path>
            </a:pathLst>
          </a:custGeom>
          <a:solidFill>
            <a:srgbClr val="1D9ED2"/>
          </a:solidFill>
        </p:spPr>
        <p:txBody>
          <a:bodyPr wrap="square" lIns="0" tIns="0" rIns="0" bIns="0" rtlCol="0"/>
          <a:lstStyle/>
          <a:p>
            <a:endParaRPr/>
          </a:p>
        </p:txBody>
      </p:sp>
      <p:sp>
        <p:nvSpPr>
          <p:cNvPr id="20" name="object 20"/>
          <p:cNvSpPr/>
          <p:nvPr/>
        </p:nvSpPr>
        <p:spPr>
          <a:xfrm>
            <a:off x="4856226" y="3527297"/>
            <a:ext cx="669290" cy="1423670"/>
          </a:xfrm>
          <a:custGeom>
            <a:avLst/>
            <a:gdLst/>
            <a:ahLst/>
            <a:cxnLst/>
            <a:rect l="l" t="t" r="r" b="b"/>
            <a:pathLst>
              <a:path w="669289" h="1423670">
                <a:moveTo>
                  <a:pt x="0" y="0"/>
                </a:moveTo>
                <a:lnTo>
                  <a:pt x="0" y="1423415"/>
                </a:lnTo>
                <a:lnTo>
                  <a:pt x="669036" y="1047495"/>
                </a:lnTo>
                <a:lnTo>
                  <a:pt x="669036" y="915796"/>
                </a:lnTo>
                <a:lnTo>
                  <a:pt x="669036" y="507619"/>
                </a:lnTo>
                <a:lnTo>
                  <a:pt x="669036" y="375919"/>
                </a:lnTo>
                <a:lnTo>
                  <a:pt x="0" y="0"/>
                </a:lnTo>
                <a:close/>
              </a:path>
            </a:pathLst>
          </a:custGeom>
          <a:ln w="28956">
            <a:solidFill>
              <a:srgbClr val="F9F9F9"/>
            </a:solidFill>
          </a:ln>
        </p:spPr>
        <p:txBody>
          <a:bodyPr wrap="square" lIns="0" tIns="0" rIns="0" bIns="0" rtlCol="0"/>
          <a:lstStyle/>
          <a:p>
            <a:endParaRPr/>
          </a:p>
        </p:txBody>
      </p:sp>
      <p:sp>
        <p:nvSpPr>
          <p:cNvPr id="21" name="object 21"/>
          <p:cNvSpPr/>
          <p:nvPr/>
        </p:nvSpPr>
        <p:spPr>
          <a:xfrm>
            <a:off x="4728971" y="2758439"/>
            <a:ext cx="2767965" cy="2956560"/>
          </a:xfrm>
          <a:custGeom>
            <a:avLst/>
            <a:gdLst/>
            <a:ahLst/>
            <a:cxnLst/>
            <a:rect l="l" t="t" r="r" b="b"/>
            <a:pathLst>
              <a:path w="2767965" h="2956560">
                <a:moveTo>
                  <a:pt x="1383791" y="2956560"/>
                </a:moveTo>
                <a:lnTo>
                  <a:pt x="0" y="2264664"/>
                </a:lnTo>
                <a:lnTo>
                  <a:pt x="0" y="691896"/>
                </a:lnTo>
                <a:lnTo>
                  <a:pt x="1383791" y="0"/>
                </a:lnTo>
                <a:lnTo>
                  <a:pt x="2767583" y="691896"/>
                </a:lnTo>
                <a:lnTo>
                  <a:pt x="2767583" y="2264664"/>
                </a:lnTo>
                <a:lnTo>
                  <a:pt x="1383791" y="2956560"/>
                </a:lnTo>
              </a:path>
            </a:pathLst>
          </a:custGeom>
          <a:ln w="76200">
            <a:solidFill>
              <a:srgbClr val="ECECEC"/>
            </a:solidFill>
          </a:ln>
        </p:spPr>
        <p:txBody>
          <a:bodyPr wrap="square" lIns="0" tIns="0" rIns="0" bIns="0" rtlCol="0"/>
          <a:lstStyle/>
          <a:p>
            <a:endParaRPr/>
          </a:p>
        </p:txBody>
      </p:sp>
      <p:sp>
        <p:nvSpPr>
          <p:cNvPr id="22" name="object 22"/>
          <p:cNvSpPr/>
          <p:nvPr/>
        </p:nvSpPr>
        <p:spPr>
          <a:xfrm>
            <a:off x="5628132" y="3718559"/>
            <a:ext cx="970915" cy="1036319"/>
          </a:xfrm>
          <a:custGeom>
            <a:avLst/>
            <a:gdLst/>
            <a:ahLst/>
            <a:cxnLst/>
            <a:rect l="l" t="t" r="r" b="b"/>
            <a:pathLst>
              <a:path w="970915" h="1036320">
                <a:moveTo>
                  <a:pt x="485393" y="1036319"/>
                </a:moveTo>
                <a:lnTo>
                  <a:pt x="0" y="793622"/>
                </a:lnTo>
                <a:lnTo>
                  <a:pt x="0" y="242696"/>
                </a:lnTo>
                <a:lnTo>
                  <a:pt x="485393" y="0"/>
                </a:lnTo>
                <a:lnTo>
                  <a:pt x="970788" y="242696"/>
                </a:lnTo>
                <a:lnTo>
                  <a:pt x="970788" y="793622"/>
                </a:lnTo>
                <a:lnTo>
                  <a:pt x="485393" y="1036319"/>
                </a:lnTo>
              </a:path>
            </a:pathLst>
          </a:custGeom>
          <a:ln w="76200">
            <a:solidFill>
              <a:srgbClr val="ECECEC"/>
            </a:solidFill>
          </a:ln>
        </p:spPr>
        <p:txBody>
          <a:bodyPr wrap="square" lIns="0" tIns="0" rIns="0" bIns="0" rtlCol="0"/>
          <a:lstStyle/>
          <a:p>
            <a:endParaRPr/>
          </a:p>
        </p:txBody>
      </p:sp>
      <p:sp>
        <p:nvSpPr>
          <p:cNvPr id="23" name="object 23"/>
          <p:cNvSpPr txBox="1"/>
          <p:nvPr/>
        </p:nvSpPr>
        <p:spPr>
          <a:xfrm>
            <a:off x="5833364" y="4010786"/>
            <a:ext cx="560705" cy="448309"/>
          </a:xfrm>
          <a:prstGeom prst="rect">
            <a:avLst/>
          </a:prstGeom>
        </p:spPr>
        <p:txBody>
          <a:bodyPr vert="horz" wrap="square" lIns="0" tIns="0" rIns="0" bIns="0" rtlCol="0">
            <a:spAutoFit/>
          </a:bodyPr>
          <a:lstStyle/>
          <a:p>
            <a:pPr algn="ctr">
              <a:lnSpc>
                <a:spcPts val="1710"/>
              </a:lnSpc>
            </a:pPr>
            <a:r>
              <a:rPr sz="1450" b="1" i="1" spc="-50" dirty="0">
                <a:latin typeface="微软雅黑"/>
                <a:cs typeface="微软雅黑"/>
              </a:rPr>
              <a:t>供应链</a:t>
            </a:r>
            <a:endParaRPr sz="1450">
              <a:latin typeface="微软雅黑"/>
              <a:cs typeface="微软雅黑"/>
            </a:endParaRPr>
          </a:p>
          <a:p>
            <a:pPr marL="1270" algn="ctr">
              <a:lnSpc>
                <a:spcPts val="1710"/>
              </a:lnSpc>
            </a:pPr>
            <a:r>
              <a:rPr sz="1450" b="1" i="1" spc="-50" dirty="0">
                <a:latin typeface="微软雅黑"/>
                <a:cs typeface="微软雅黑"/>
              </a:rPr>
              <a:t>金融</a:t>
            </a:r>
            <a:endParaRPr sz="1450">
              <a:latin typeface="微软雅黑"/>
              <a:cs typeface="微软雅黑"/>
            </a:endParaRPr>
          </a:p>
        </p:txBody>
      </p:sp>
      <p:sp>
        <p:nvSpPr>
          <p:cNvPr id="24" name="object 24"/>
          <p:cNvSpPr/>
          <p:nvPr/>
        </p:nvSpPr>
        <p:spPr>
          <a:xfrm>
            <a:off x="5500115" y="3407664"/>
            <a:ext cx="287655" cy="228600"/>
          </a:xfrm>
          <a:custGeom>
            <a:avLst/>
            <a:gdLst/>
            <a:ahLst/>
            <a:cxnLst/>
            <a:rect l="l" t="t" r="r" b="b"/>
            <a:pathLst>
              <a:path w="287654" h="228600">
                <a:moveTo>
                  <a:pt x="120142" y="0"/>
                </a:moveTo>
                <a:lnTo>
                  <a:pt x="73402" y="10160"/>
                </a:lnTo>
                <a:lnTo>
                  <a:pt x="35210" y="35560"/>
                </a:lnTo>
                <a:lnTo>
                  <a:pt x="9449" y="73660"/>
                </a:lnTo>
                <a:lnTo>
                  <a:pt x="0" y="120650"/>
                </a:lnTo>
                <a:lnTo>
                  <a:pt x="4833" y="153670"/>
                </a:lnTo>
                <a:lnTo>
                  <a:pt x="18573" y="184150"/>
                </a:lnTo>
                <a:lnTo>
                  <a:pt x="40076" y="209550"/>
                </a:lnTo>
                <a:lnTo>
                  <a:pt x="68199" y="228600"/>
                </a:lnTo>
                <a:lnTo>
                  <a:pt x="74295" y="228600"/>
                </a:lnTo>
                <a:lnTo>
                  <a:pt x="50206" y="198120"/>
                </a:lnTo>
                <a:lnTo>
                  <a:pt x="31384" y="176529"/>
                </a:lnTo>
                <a:lnTo>
                  <a:pt x="19349" y="149860"/>
                </a:lnTo>
                <a:lnTo>
                  <a:pt x="15112" y="120650"/>
                </a:lnTo>
                <a:lnTo>
                  <a:pt x="23379" y="80010"/>
                </a:lnTo>
                <a:lnTo>
                  <a:pt x="45910" y="45720"/>
                </a:lnTo>
                <a:lnTo>
                  <a:pt x="79299" y="24129"/>
                </a:lnTo>
                <a:lnTo>
                  <a:pt x="120142" y="15239"/>
                </a:lnTo>
                <a:lnTo>
                  <a:pt x="176188" y="15239"/>
                </a:lnTo>
                <a:lnTo>
                  <a:pt x="163782" y="8889"/>
                </a:lnTo>
                <a:lnTo>
                  <a:pt x="142432" y="2539"/>
                </a:lnTo>
                <a:lnTo>
                  <a:pt x="120142" y="0"/>
                </a:lnTo>
                <a:close/>
              </a:path>
              <a:path w="287654" h="228600">
                <a:moveTo>
                  <a:pt x="120142" y="157479"/>
                </a:moveTo>
                <a:lnTo>
                  <a:pt x="109652" y="158750"/>
                </a:lnTo>
                <a:lnTo>
                  <a:pt x="100520" y="158750"/>
                </a:lnTo>
                <a:lnTo>
                  <a:pt x="84328" y="161289"/>
                </a:lnTo>
                <a:lnTo>
                  <a:pt x="95740" y="199389"/>
                </a:lnTo>
                <a:lnTo>
                  <a:pt x="112649" y="212089"/>
                </a:lnTo>
                <a:lnTo>
                  <a:pt x="120142" y="212089"/>
                </a:lnTo>
                <a:lnTo>
                  <a:pt x="120142" y="157479"/>
                </a:lnTo>
                <a:close/>
              </a:path>
              <a:path w="287654" h="228600">
                <a:moveTo>
                  <a:pt x="129159" y="157479"/>
                </a:moveTo>
                <a:lnTo>
                  <a:pt x="129159" y="212089"/>
                </a:lnTo>
                <a:lnTo>
                  <a:pt x="133731" y="212089"/>
                </a:lnTo>
                <a:lnTo>
                  <a:pt x="159736" y="176529"/>
                </a:lnTo>
                <a:lnTo>
                  <a:pt x="162813" y="161289"/>
                </a:lnTo>
                <a:lnTo>
                  <a:pt x="146796" y="158750"/>
                </a:lnTo>
                <a:lnTo>
                  <a:pt x="138150" y="158750"/>
                </a:lnTo>
                <a:lnTo>
                  <a:pt x="129159" y="157479"/>
                </a:lnTo>
                <a:close/>
              </a:path>
              <a:path w="287654" h="228600">
                <a:moveTo>
                  <a:pt x="75057" y="163829"/>
                </a:moveTo>
                <a:lnTo>
                  <a:pt x="67371" y="166370"/>
                </a:lnTo>
                <a:lnTo>
                  <a:pt x="60531" y="168910"/>
                </a:lnTo>
                <a:lnTo>
                  <a:pt x="54572" y="172720"/>
                </a:lnTo>
                <a:lnTo>
                  <a:pt x="49530" y="175260"/>
                </a:lnTo>
                <a:lnTo>
                  <a:pt x="57536" y="184150"/>
                </a:lnTo>
                <a:lnTo>
                  <a:pt x="66627" y="193039"/>
                </a:lnTo>
                <a:lnTo>
                  <a:pt x="76694" y="199389"/>
                </a:lnTo>
                <a:lnTo>
                  <a:pt x="87630" y="204469"/>
                </a:lnTo>
                <a:lnTo>
                  <a:pt x="83825" y="195579"/>
                </a:lnTo>
                <a:lnTo>
                  <a:pt x="80438" y="186689"/>
                </a:lnTo>
                <a:lnTo>
                  <a:pt x="77503" y="175260"/>
                </a:lnTo>
                <a:lnTo>
                  <a:pt x="75057" y="163829"/>
                </a:lnTo>
                <a:close/>
              </a:path>
              <a:path w="287654" h="228600">
                <a:moveTo>
                  <a:pt x="171323" y="163829"/>
                </a:moveTo>
                <a:lnTo>
                  <a:pt x="168876" y="175260"/>
                </a:lnTo>
                <a:lnTo>
                  <a:pt x="165941" y="186689"/>
                </a:lnTo>
                <a:lnTo>
                  <a:pt x="162554" y="195579"/>
                </a:lnTo>
                <a:lnTo>
                  <a:pt x="158750" y="204469"/>
                </a:lnTo>
                <a:lnTo>
                  <a:pt x="169777" y="199389"/>
                </a:lnTo>
                <a:lnTo>
                  <a:pt x="179911" y="193039"/>
                </a:lnTo>
                <a:lnTo>
                  <a:pt x="189021" y="185420"/>
                </a:lnTo>
                <a:lnTo>
                  <a:pt x="196976" y="175260"/>
                </a:lnTo>
                <a:lnTo>
                  <a:pt x="191968" y="172720"/>
                </a:lnTo>
                <a:lnTo>
                  <a:pt x="185959" y="168910"/>
                </a:lnTo>
                <a:lnTo>
                  <a:pt x="179046" y="166370"/>
                </a:lnTo>
                <a:lnTo>
                  <a:pt x="171323" y="163829"/>
                </a:lnTo>
                <a:close/>
              </a:path>
              <a:path w="287654" h="228600">
                <a:moveTo>
                  <a:pt x="71500" y="124460"/>
                </a:moveTo>
                <a:lnTo>
                  <a:pt x="30987" y="124460"/>
                </a:lnTo>
                <a:lnTo>
                  <a:pt x="32252" y="137160"/>
                </a:lnTo>
                <a:lnTo>
                  <a:pt x="35004" y="147320"/>
                </a:lnTo>
                <a:lnTo>
                  <a:pt x="39114" y="157479"/>
                </a:lnTo>
                <a:lnTo>
                  <a:pt x="44450" y="167639"/>
                </a:lnTo>
                <a:lnTo>
                  <a:pt x="50391" y="163829"/>
                </a:lnTo>
                <a:lnTo>
                  <a:pt x="57308" y="160020"/>
                </a:lnTo>
                <a:lnTo>
                  <a:pt x="65131" y="157479"/>
                </a:lnTo>
                <a:lnTo>
                  <a:pt x="73787" y="154939"/>
                </a:lnTo>
                <a:lnTo>
                  <a:pt x="72858" y="147320"/>
                </a:lnTo>
                <a:lnTo>
                  <a:pt x="72167" y="139700"/>
                </a:lnTo>
                <a:lnTo>
                  <a:pt x="71715" y="132079"/>
                </a:lnTo>
                <a:lnTo>
                  <a:pt x="71500" y="124460"/>
                </a:lnTo>
                <a:close/>
              </a:path>
              <a:path w="287654" h="228600">
                <a:moveTo>
                  <a:pt x="215773" y="124460"/>
                </a:moveTo>
                <a:lnTo>
                  <a:pt x="175006" y="124460"/>
                </a:lnTo>
                <a:lnTo>
                  <a:pt x="174718" y="132079"/>
                </a:lnTo>
                <a:lnTo>
                  <a:pt x="174228" y="139700"/>
                </a:lnTo>
                <a:lnTo>
                  <a:pt x="173523" y="147320"/>
                </a:lnTo>
                <a:lnTo>
                  <a:pt x="172593" y="154939"/>
                </a:lnTo>
                <a:lnTo>
                  <a:pt x="181322" y="157479"/>
                </a:lnTo>
                <a:lnTo>
                  <a:pt x="189182" y="160020"/>
                </a:lnTo>
                <a:lnTo>
                  <a:pt x="196113" y="163829"/>
                </a:lnTo>
                <a:lnTo>
                  <a:pt x="202057" y="167639"/>
                </a:lnTo>
                <a:lnTo>
                  <a:pt x="207521" y="158750"/>
                </a:lnTo>
                <a:lnTo>
                  <a:pt x="211677" y="147320"/>
                </a:lnTo>
                <a:lnTo>
                  <a:pt x="214451" y="137160"/>
                </a:lnTo>
                <a:lnTo>
                  <a:pt x="215773" y="124460"/>
                </a:lnTo>
                <a:close/>
              </a:path>
              <a:path w="287654" h="228600">
                <a:moveTo>
                  <a:pt x="120142" y="124460"/>
                </a:moveTo>
                <a:lnTo>
                  <a:pt x="80518" y="124460"/>
                </a:lnTo>
                <a:lnTo>
                  <a:pt x="80841" y="132079"/>
                </a:lnTo>
                <a:lnTo>
                  <a:pt x="81510" y="139700"/>
                </a:lnTo>
                <a:lnTo>
                  <a:pt x="82107" y="146050"/>
                </a:lnTo>
                <a:lnTo>
                  <a:pt x="82931" y="152400"/>
                </a:lnTo>
                <a:lnTo>
                  <a:pt x="100060" y="149860"/>
                </a:lnTo>
                <a:lnTo>
                  <a:pt x="109523" y="148589"/>
                </a:lnTo>
                <a:lnTo>
                  <a:pt x="120142" y="148589"/>
                </a:lnTo>
                <a:lnTo>
                  <a:pt x="120142" y="124460"/>
                </a:lnTo>
                <a:close/>
              </a:path>
              <a:path w="287654" h="228600">
                <a:moveTo>
                  <a:pt x="165862" y="124460"/>
                </a:moveTo>
                <a:lnTo>
                  <a:pt x="129159" y="124460"/>
                </a:lnTo>
                <a:lnTo>
                  <a:pt x="129159" y="148589"/>
                </a:lnTo>
                <a:lnTo>
                  <a:pt x="138239" y="148589"/>
                </a:lnTo>
                <a:lnTo>
                  <a:pt x="163957" y="152400"/>
                </a:lnTo>
                <a:lnTo>
                  <a:pt x="164701" y="146050"/>
                </a:lnTo>
                <a:lnTo>
                  <a:pt x="165242" y="138429"/>
                </a:lnTo>
                <a:lnTo>
                  <a:pt x="165617" y="132079"/>
                </a:lnTo>
                <a:lnTo>
                  <a:pt x="165862" y="124460"/>
                </a:lnTo>
                <a:close/>
              </a:path>
              <a:path w="287654" h="228600">
                <a:moveTo>
                  <a:pt x="287274" y="107950"/>
                </a:moveTo>
                <a:lnTo>
                  <a:pt x="244601" y="107950"/>
                </a:lnTo>
                <a:lnTo>
                  <a:pt x="262763" y="125729"/>
                </a:lnTo>
                <a:lnTo>
                  <a:pt x="266064" y="127000"/>
                </a:lnTo>
                <a:lnTo>
                  <a:pt x="273304" y="127000"/>
                </a:lnTo>
                <a:lnTo>
                  <a:pt x="276860" y="125729"/>
                </a:lnTo>
                <a:lnTo>
                  <a:pt x="279781" y="123189"/>
                </a:lnTo>
                <a:lnTo>
                  <a:pt x="285369" y="116839"/>
                </a:lnTo>
                <a:lnTo>
                  <a:pt x="287274" y="107950"/>
                </a:lnTo>
                <a:close/>
              </a:path>
              <a:path w="287654" h="228600">
                <a:moveTo>
                  <a:pt x="241681" y="62229"/>
                </a:moveTo>
                <a:lnTo>
                  <a:pt x="198500" y="62229"/>
                </a:lnTo>
                <a:lnTo>
                  <a:pt x="224536" y="87629"/>
                </a:lnTo>
                <a:lnTo>
                  <a:pt x="194691" y="105410"/>
                </a:lnTo>
                <a:lnTo>
                  <a:pt x="193039" y="106679"/>
                </a:lnTo>
                <a:lnTo>
                  <a:pt x="191897" y="107950"/>
                </a:lnTo>
                <a:lnTo>
                  <a:pt x="191516" y="111760"/>
                </a:lnTo>
                <a:lnTo>
                  <a:pt x="192150" y="114300"/>
                </a:lnTo>
                <a:lnTo>
                  <a:pt x="197231" y="119379"/>
                </a:lnTo>
                <a:lnTo>
                  <a:pt x="199771" y="120650"/>
                </a:lnTo>
                <a:lnTo>
                  <a:pt x="203708" y="120650"/>
                </a:lnTo>
                <a:lnTo>
                  <a:pt x="204343" y="119379"/>
                </a:lnTo>
                <a:lnTo>
                  <a:pt x="244601" y="107950"/>
                </a:lnTo>
                <a:lnTo>
                  <a:pt x="287274" y="107950"/>
                </a:lnTo>
                <a:lnTo>
                  <a:pt x="281178" y="101600"/>
                </a:lnTo>
                <a:lnTo>
                  <a:pt x="265175" y="86360"/>
                </a:lnTo>
                <a:lnTo>
                  <a:pt x="271272" y="66039"/>
                </a:lnTo>
                <a:lnTo>
                  <a:pt x="245491" y="66039"/>
                </a:lnTo>
                <a:lnTo>
                  <a:pt x="241681" y="62229"/>
                </a:lnTo>
                <a:close/>
              </a:path>
              <a:path w="287654" h="228600">
                <a:moveTo>
                  <a:pt x="43942" y="73660"/>
                </a:moveTo>
                <a:lnTo>
                  <a:pt x="38863" y="83820"/>
                </a:lnTo>
                <a:lnTo>
                  <a:pt x="34940" y="93979"/>
                </a:lnTo>
                <a:lnTo>
                  <a:pt x="32279" y="104139"/>
                </a:lnTo>
                <a:lnTo>
                  <a:pt x="30987" y="116839"/>
                </a:lnTo>
                <a:lnTo>
                  <a:pt x="71374" y="116839"/>
                </a:lnTo>
                <a:lnTo>
                  <a:pt x="71637" y="109220"/>
                </a:lnTo>
                <a:lnTo>
                  <a:pt x="72056" y="101600"/>
                </a:lnTo>
                <a:lnTo>
                  <a:pt x="72642" y="93979"/>
                </a:lnTo>
                <a:lnTo>
                  <a:pt x="73406" y="86360"/>
                </a:lnTo>
                <a:lnTo>
                  <a:pt x="64676" y="83820"/>
                </a:lnTo>
                <a:lnTo>
                  <a:pt x="56816" y="81279"/>
                </a:lnTo>
                <a:lnTo>
                  <a:pt x="49885" y="77470"/>
                </a:lnTo>
                <a:lnTo>
                  <a:pt x="43942" y="73660"/>
                </a:lnTo>
                <a:close/>
              </a:path>
              <a:path w="287654" h="228600">
                <a:moveTo>
                  <a:pt x="82676" y="88900"/>
                </a:moveTo>
                <a:lnTo>
                  <a:pt x="81946" y="95250"/>
                </a:lnTo>
                <a:lnTo>
                  <a:pt x="81311" y="101600"/>
                </a:lnTo>
                <a:lnTo>
                  <a:pt x="80819" y="109220"/>
                </a:lnTo>
                <a:lnTo>
                  <a:pt x="80518" y="116839"/>
                </a:lnTo>
                <a:lnTo>
                  <a:pt x="120142" y="116839"/>
                </a:lnTo>
                <a:lnTo>
                  <a:pt x="120142" y="92710"/>
                </a:lnTo>
                <a:lnTo>
                  <a:pt x="109501" y="92710"/>
                </a:lnTo>
                <a:lnTo>
                  <a:pt x="99980" y="91439"/>
                </a:lnTo>
                <a:lnTo>
                  <a:pt x="82676" y="88900"/>
                </a:lnTo>
                <a:close/>
              </a:path>
              <a:path w="287654" h="228600">
                <a:moveTo>
                  <a:pt x="164337" y="88900"/>
                </a:moveTo>
                <a:lnTo>
                  <a:pt x="138281" y="92710"/>
                </a:lnTo>
                <a:lnTo>
                  <a:pt x="129159" y="92710"/>
                </a:lnTo>
                <a:lnTo>
                  <a:pt x="129159" y="116839"/>
                </a:lnTo>
                <a:lnTo>
                  <a:pt x="165862" y="116839"/>
                </a:lnTo>
                <a:lnTo>
                  <a:pt x="165737" y="110489"/>
                </a:lnTo>
                <a:lnTo>
                  <a:pt x="165433" y="101600"/>
                </a:lnTo>
                <a:lnTo>
                  <a:pt x="164986" y="95250"/>
                </a:lnTo>
                <a:lnTo>
                  <a:pt x="164337" y="88900"/>
                </a:lnTo>
                <a:close/>
              </a:path>
              <a:path w="287654" h="228600">
                <a:moveTo>
                  <a:pt x="202311" y="73660"/>
                </a:moveTo>
                <a:lnTo>
                  <a:pt x="196369" y="77470"/>
                </a:lnTo>
                <a:lnTo>
                  <a:pt x="189452" y="81279"/>
                </a:lnTo>
                <a:lnTo>
                  <a:pt x="181629" y="83820"/>
                </a:lnTo>
                <a:lnTo>
                  <a:pt x="172974" y="86360"/>
                </a:lnTo>
                <a:lnTo>
                  <a:pt x="173737" y="93979"/>
                </a:lnTo>
                <a:lnTo>
                  <a:pt x="174323" y="101600"/>
                </a:lnTo>
                <a:lnTo>
                  <a:pt x="174742" y="109220"/>
                </a:lnTo>
                <a:lnTo>
                  <a:pt x="175006" y="116839"/>
                </a:lnTo>
                <a:lnTo>
                  <a:pt x="187325" y="116839"/>
                </a:lnTo>
                <a:lnTo>
                  <a:pt x="186436" y="113029"/>
                </a:lnTo>
                <a:lnTo>
                  <a:pt x="186182" y="111760"/>
                </a:lnTo>
                <a:lnTo>
                  <a:pt x="186436" y="110489"/>
                </a:lnTo>
                <a:lnTo>
                  <a:pt x="186817" y="106679"/>
                </a:lnTo>
                <a:lnTo>
                  <a:pt x="188849" y="102870"/>
                </a:lnTo>
                <a:lnTo>
                  <a:pt x="191897" y="101600"/>
                </a:lnTo>
                <a:lnTo>
                  <a:pt x="210820" y="90170"/>
                </a:lnTo>
                <a:lnTo>
                  <a:pt x="208914" y="85089"/>
                </a:lnTo>
                <a:lnTo>
                  <a:pt x="206501" y="80010"/>
                </a:lnTo>
                <a:lnTo>
                  <a:pt x="203581" y="74929"/>
                </a:lnTo>
                <a:lnTo>
                  <a:pt x="202311" y="73660"/>
                </a:lnTo>
                <a:close/>
              </a:path>
              <a:path w="287654" h="228600">
                <a:moveTo>
                  <a:pt x="120142" y="27939"/>
                </a:moveTo>
                <a:lnTo>
                  <a:pt x="112649" y="27939"/>
                </a:lnTo>
                <a:lnTo>
                  <a:pt x="99568" y="30479"/>
                </a:lnTo>
                <a:lnTo>
                  <a:pt x="94771" y="40639"/>
                </a:lnTo>
                <a:lnTo>
                  <a:pt x="90535" y="52070"/>
                </a:lnTo>
                <a:lnTo>
                  <a:pt x="86941" y="64770"/>
                </a:lnTo>
                <a:lnTo>
                  <a:pt x="84074" y="78739"/>
                </a:lnTo>
                <a:lnTo>
                  <a:pt x="92031" y="81279"/>
                </a:lnTo>
                <a:lnTo>
                  <a:pt x="100393" y="82550"/>
                </a:lnTo>
                <a:lnTo>
                  <a:pt x="109612" y="82550"/>
                </a:lnTo>
                <a:lnTo>
                  <a:pt x="120142" y="83820"/>
                </a:lnTo>
                <a:lnTo>
                  <a:pt x="120142" y="27939"/>
                </a:lnTo>
                <a:close/>
              </a:path>
              <a:path w="287654" h="228600">
                <a:moveTo>
                  <a:pt x="135382" y="27939"/>
                </a:moveTo>
                <a:lnTo>
                  <a:pt x="129159" y="27939"/>
                </a:lnTo>
                <a:lnTo>
                  <a:pt x="129159" y="83820"/>
                </a:lnTo>
                <a:lnTo>
                  <a:pt x="138189" y="82550"/>
                </a:lnTo>
                <a:lnTo>
                  <a:pt x="146923" y="82550"/>
                </a:lnTo>
                <a:lnTo>
                  <a:pt x="155251" y="81279"/>
                </a:lnTo>
                <a:lnTo>
                  <a:pt x="163068" y="78739"/>
                </a:lnTo>
                <a:lnTo>
                  <a:pt x="160198" y="64770"/>
                </a:lnTo>
                <a:lnTo>
                  <a:pt x="156591" y="52070"/>
                </a:lnTo>
                <a:lnTo>
                  <a:pt x="152316" y="40639"/>
                </a:lnTo>
                <a:lnTo>
                  <a:pt x="147447" y="30479"/>
                </a:lnTo>
                <a:lnTo>
                  <a:pt x="141605" y="29210"/>
                </a:lnTo>
                <a:lnTo>
                  <a:pt x="135382" y="27939"/>
                </a:lnTo>
                <a:close/>
              </a:path>
              <a:path w="287654" h="228600">
                <a:moveTo>
                  <a:pt x="86741" y="35560"/>
                </a:moveTo>
                <a:lnTo>
                  <a:pt x="75828" y="40639"/>
                </a:lnTo>
                <a:lnTo>
                  <a:pt x="65833" y="46989"/>
                </a:lnTo>
                <a:lnTo>
                  <a:pt x="56862" y="55879"/>
                </a:lnTo>
                <a:lnTo>
                  <a:pt x="49022" y="64770"/>
                </a:lnTo>
                <a:lnTo>
                  <a:pt x="53943" y="68579"/>
                </a:lnTo>
                <a:lnTo>
                  <a:pt x="59912" y="71120"/>
                </a:lnTo>
                <a:lnTo>
                  <a:pt x="66881" y="74929"/>
                </a:lnTo>
                <a:lnTo>
                  <a:pt x="74803" y="77470"/>
                </a:lnTo>
                <a:lnTo>
                  <a:pt x="77007" y="64770"/>
                </a:lnTo>
                <a:lnTo>
                  <a:pt x="79771" y="54610"/>
                </a:lnTo>
                <a:lnTo>
                  <a:pt x="83036" y="44450"/>
                </a:lnTo>
                <a:lnTo>
                  <a:pt x="86741" y="35560"/>
                </a:lnTo>
                <a:close/>
              </a:path>
              <a:path w="287654" h="228600">
                <a:moveTo>
                  <a:pt x="159512" y="34289"/>
                </a:moveTo>
                <a:lnTo>
                  <a:pt x="163290" y="44450"/>
                </a:lnTo>
                <a:lnTo>
                  <a:pt x="166592" y="54610"/>
                </a:lnTo>
                <a:lnTo>
                  <a:pt x="169370" y="64770"/>
                </a:lnTo>
                <a:lnTo>
                  <a:pt x="171576" y="77470"/>
                </a:lnTo>
                <a:lnTo>
                  <a:pt x="180467" y="74929"/>
                </a:lnTo>
                <a:lnTo>
                  <a:pt x="187706" y="71120"/>
                </a:lnTo>
                <a:lnTo>
                  <a:pt x="191516" y="68579"/>
                </a:lnTo>
                <a:lnTo>
                  <a:pt x="182753" y="68579"/>
                </a:lnTo>
                <a:lnTo>
                  <a:pt x="178435" y="66039"/>
                </a:lnTo>
                <a:lnTo>
                  <a:pt x="175641" y="63500"/>
                </a:lnTo>
                <a:lnTo>
                  <a:pt x="172338" y="60960"/>
                </a:lnTo>
                <a:lnTo>
                  <a:pt x="171196" y="57150"/>
                </a:lnTo>
                <a:lnTo>
                  <a:pt x="171704" y="53339"/>
                </a:lnTo>
                <a:lnTo>
                  <a:pt x="172212" y="50800"/>
                </a:lnTo>
                <a:lnTo>
                  <a:pt x="174244" y="46989"/>
                </a:lnTo>
                <a:lnTo>
                  <a:pt x="177419" y="45720"/>
                </a:lnTo>
                <a:lnTo>
                  <a:pt x="177673" y="44450"/>
                </a:lnTo>
                <a:lnTo>
                  <a:pt x="172085" y="40639"/>
                </a:lnTo>
                <a:lnTo>
                  <a:pt x="165988" y="38100"/>
                </a:lnTo>
                <a:lnTo>
                  <a:pt x="159512" y="34289"/>
                </a:lnTo>
                <a:close/>
              </a:path>
              <a:path w="287654" h="228600">
                <a:moveTo>
                  <a:pt x="193421" y="67310"/>
                </a:moveTo>
                <a:lnTo>
                  <a:pt x="188087" y="68579"/>
                </a:lnTo>
                <a:lnTo>
                  <a:pt x="191516" y="68579"/>
                </a:lnTo>
                <a:lnTo>
                  <a:pt x="193421" y="67310"/>
                </a:lnTo>
                <a:close/>
              </a:path>
              <a:path w="287654" h="228600">
                <a:moveTo>
                  <a:pt x="271145" y="35560"/>
                </a:moveTo>
                <a:lnTo>
                  <a:pt x="265811" y="35560"/>
                </a:lnTo>
                <a:lnTo>
                  <a:pt x="263779" y="36829"/>
                </a:lnTo>
                <a:lnTo>
                  <a:pt x="262763" y="38100"/>
                </a:lnTo>
                <a:lnTo>
                  <a:pt x="245491" y="66039"/>
                </a:lnTo>
                <a:lnTo>
                  <a:pt x="271272" y="66039"/>
                </a:lnTo>
                <a:lnTo>
                  <a:pt x="276606" y="48260"/>
                </a:lnTo>
                <a:lnTo>
                  <a:pt x="277622" y="44450"/>
                </a:lnTo>
                <a:lnTo>
                  <a:pt x="276606" y="40639"/>
                </a:lnTo>
                <a:lnTo>
                  <a:pt x="274447" y="39370"/>
                </a:lnTo>
                <a:lnTo>
                  <a:pt x="272288" y="36829"/>
                </a:lnTo>
                <a:lnTo>
                  <a:pt x="271145" y="35560"/>
                </a:lnTo>
                <a:close/>
              </a:path>
              <a:path w="287654" h="228600">
                <a:moveTo>
                  <a:pt x="176188" y="15239"/>
                </a:moveTo>
                <a:lnTo>
                  <a:pt x="120142" y="15239"/>
                </a:lnTo>
                <a:lnTo>
                  <a:pt x="139630" y="17779"/>
                </a:lnTo>
                <a:lnTo>
                  <a:pt x="158321" y="22860"/>
                </a:lnTo>
                <a:lnTo>
                  <a:pt x="175702" y="31750"/>
                </a:lnTo>
                <a:lnTo>
                  <a:pt x="191262" y="43179"/>
                </a:lnTo>
                <a:lnTo>
                  <a:pt x="178688" y="50800"/>
                </a:lnTo>
                <a:lnTo>
                  <a:pt x="177292" y="50800"/>
                </a:lnTo>
                <a:lnTo>
                  <a:pt x="176403" y="53339"/>
                </a:lnTo>
                <a:lnTo>
                  <a:pt x="176275" y="54610"/>
                </a:lnTo>
                <a:lnTo>
                  <a:pt x="176022" y="55879"/>
                </a:lnTo>
                <a:lnTo>
                  <a:pt x="176530" y="57150"/>
                </a:lnTo>
                <a:lnTo>
                  <a:pt x="177673" y="58420"/>
                </a:lnTo>
                <a:lnTo>
                  <a:pt x="181737" y="62229"/>
                </a:lnTo>
                <a:lnTo>
                  <a:pt x="183642" y="63500"/>
                </a:lnTo>
                <a:lnTo>
                  <a:pt x="186055" y="63500"/>
                </a:lnTo>
                <a:lnTo>
                  <a:pt x="198500" y="62229"/>
                </a:lnTo>
                <a:lnTo>
                  <a:pt x="241681" y="62229"/>
                </a:lnTo>
                <a:lnTo>
                  <a:pt x="218821" y="39370"/>
                </a:lnTo>
                <a:lnTo>
                  <a:pt x="219583" y="31750"/>
                </a:lnTo>
                <a:lnTo>
                  <a:pt x="201422" y="31750"/>
                </a:lnTo>
                <a:lnTo>
                  <a:pt x="183632" y="19050"/>
                </a:lnTo>
                <a:lnTo>
                  <a:pt x="176188" y="15239"/>
                </a:lnTo>
                <a:close/>
              </a:path>
              <a:path w="287654" h="228600">
                <a:moveTo>
                  <a:pt x="212851" y="19050"/>
                </a:moveTo>
                <a:lnTo>
                  <a:pt x="209676" y="19050"/>
                </a:lnTo>
                <a:lnTo>
                  <a:pt x="208153" y="20320"/>
                </a:lnTo>
                <a:lnTo>
                  <a:pt x="201422" y="31750"/>
                </a:lnTo>
                <a:lnTo>
                  <a:pt x="219583" y="31750"/>
                </a:lnTo>
                <a:lnTo>
                  <a:pt x="219837" y="29210"/>
                </a:lnTo>
                <a:lnTo>
                  <a:pt x="220091" y="27939"/>
                </a:lnTo>
                <a:lnTo>
                  <a:pt x="219201" y="25400"/>
                </a:lnTo>
                <a:lnTo>
                  <a:pt x="217932" y="24129"/>
                </a:lnTo>
                <a:lnTo>
                  <a:pt x="215011" y="21589"/>
                </a:lnTo>
                <a:lnTo>
                  <a:pt x="213995" y="20320"/>
                </a:lnTo>
                <a:lnTo>
                  <a:pt x="212851" y="19050"/>
                </a:lnTo>
                <a:close/>
              </a:path>
            </a:pathLst>
          </a:custGeom>
          <a:solidFill>
            <a:srgbClr val="F9F9F9"/>
          </a:solidFill>
        </p:spPr>
        <p:txBody>
          <a:bodyPr wrap="square" lIns="0" tIns="0" rIns="0" bIns="0" rtlCol="0"/>
          <a:lstStyle/>
          <a:p>
            <a:endParaRPr/>
          </a:p>
        </p:txBody>
      </p:sp>
      <p:sp>
        <p:nvSpPr>
          <p:cNvPr id="25" name="object 25"/>
          <p:cNvSpPr/>
          <p:nvPr/>
        </p:nvSpPr>
        <p:spPr>
          <a:xfrm>
            <a:off x="6495288" y="3378708"/>
            <a:ext cx="250190" cy="287020"/>
          </a:xfrm>
          <a:custGeom>
            <a:avLst/>
            <a:gdLst/>
            <a:ahLst/>
            <a:cxnLst/>
            <a:rect l="l" t="t" r="r" b="b"/>
            <a:pathLst>
              <a:path w="250190" h="287020">
                <a:moveTo>
                  <a:pt x="125348" y="0"/>
                </a:moveTo>
                <a:lnTo>
                  <a:pt x="76616" y="9868"/>
                </a:lnTo>
                <a:lnTo>
                  <a:pt x="36766" y="36750"/>
                </a:lnTo>
                <a:lnTo>
                  <a:pt x="9870" y="76563"/>
                </a:lnTo>
                <a:lnTo>
                  <a:pt x="0" y="125221"/>
                </a:lnTo>
                <a:lnTo>
                  <a:pt x="4716" y="159204"/>
                </a:lnTo>
                <a:lnTo>
                  <a:pt x="18018" y="189531"/>
                </a:lnTo>
                <a:lnTo>
                  <a:pt x="38629" y="215072"/>
                </a:lnTo>
                <a:lnTo>
                  <a:pt x="65278" y="234695"/>
                </a:lnTo>
                <a:lnTo>
                  <a:pt x="63754" y="286511"/>
                </a:lnTo>
                <a:lnTo>
                  <a:pt x="122301" y="249808"/>
                </a:lnTo>
                <a:lnTo>
                  <a:pt x="125348" y="249808"/>
                </a:lnTo>
                <a:lnTo>
                  <a:pt x="173962" y="240057"/>
                </a:lnTo>
                <a:lnTo>
                  <a:pt x="213550" y="213423"/>
                </a:lnTo>
                <a:lnTo>
                  <a:pt x="222393" y="200278"/>
                </a:lnTo>
                <a:lnTo>
                  <a:pt x="119380" y="200278"/>
                </a:lnTo>
                <a:lnTo>
                  <a:pt x="111674" y="198812"/>
                </a:lnTo>
                <a:lnTo>
                  <a:pt x="105743" y="194738"/>
                </a:lnTo>
                <a:lnTo>
                  <a:pt x="101931" y="188545"/>
                </a:lnTo>
                <a:lnTo>
                  <a:pt x="100584" y="180720"/>
                </a:lnTo>
                <a:lnTo>
                  <a:pt x="102038" y="173089"/>
                </a:lnTo>
                <a:lnTo>
                  <a:pt x="106029" y="167195"/>
                </a:lnTo>
                <a:lnTo>
                  <a:pt x="111996" y="163397"/>
                </a:lnTo>
                <a:lnTo>
                  <a:pt x="119380" y="162051"/>
                </a:lnTo>
                <a:lnTo>
                  <a:pt x="242548" y="162051"/>
                </a:lnTo>
                <a:lnTo>
                  <a:pt x="244509" y="152272"/>
                </a:lnTo>
                <a:lnTo>
                  <a:pt x="106553" y="152272"/>
                </a:lnTo>
                <a:lnTo>
                  <a:pt x="105790" y="146303"/>
                </a:lnTo>
                <a:lnTo>
                  <a:pt x="125348" y="105028"/>
                </a:lnTo>
                <a:lnTo>
                  <a:pt x="130556" y="98297"/>
                </a:lnTo>
                <a:lnTo>
                  <a:pt x="130556" y="84708"/>
                </a:lnTo>
                <a:lnTo>
                  <a:pt x="94614" y="84708"/>
                </a:lnTo>
                <a:lnTo>
                  <a:pt x="87121" y="62229"/>
                </a:lnTo>
                <a:lnTo>
                  <a:pt x="93672" y="58945"/>
                </a:lnTo>
                <a:lnTo>
                  <a:pt x="101901" y="56054"/>
                </a:lnTo>
                <a:lnTo>
                  <a:pt x="111535" y="53996"/>
                </a:lnTo>
                <a:lnTo>
                  <a:pt x="122301" y="53212"/>
                </a:lnTo>
                <a:lnTo>
                  <a:pt x="224563" y="53212"/>
                </a:lnTo>
                <a:lnTo>
                  <a:pt x="213550" y="36750"/>
                </a:lnTo>
                <a:lnTo>
                  <a:pt x="173962" y="9868"/>
                </a:lnTo>
                <a:lnTo>
                  <a:pt x="125348" y="0"/>
                </a:lnTo>
                <a:close/>
              </a:path>
              <a:path w="250190" h="287020">
                <a:moveTo>
                  <a:pt x="242548" y="162051"/>
                </a:moveTo>
                <a:lnTo>
                  <a:pt x="119380" y="162051"/>
                </a:lnTo>
                <a:lnTo>
                  <a:pt x="127345" y="163397"/>
                </a:lnTo>
                <a:lnTo>
                  <a:pt x="133286" y="167195"/>
                </a:lnTo>
                <a:lnTo>
                  <a:pt x="137132" y="173089"/>
                </a:lnTo>
                <a:lnTo>
                  <a:pt x="138811" y="180720"/>
                </a:lnTo>
                <a:lnTo>
                  <a:pt x="137453" y="188545"/>
                </a:lnTo>
                <a:lnTo>
                  <a:pt x="133572" y="194738"/>
                </a:lnTo>
                <a:lnTo>
                  <a:pt x="127452" y="198812"/>
                </a:lnTo>
                <a:lnTo>
                  <a:pt x="119380" y="200278"/>
                </a:lnTo>
                <a:lnTo>
                  <a:pt x="222393" y="200278"/>
                </a:lnTo>
                <a:lnTo>
                  <a:pt x="240184" y="173835"/>
                </a:lnTo>
                <a:lnTo>
                  <a:pt x="242548" y="162051"/>
                </a:lnTo>
                <a:close/>
              </a:path>
              <a:path w="250190" h="287020">
                <a:moveTo>
                  <a:pt x="224563" y="53212"/>
                </a:moveTo>
                <a:lnTo>
                  <a:pt x="122301" y="53212"/>
                </a:lnTo>
                <a:lnTo>
                  <a:pt x="140364" y="55943"/>
                </a:lnTo>
                <a:lnTo>
                  <a:pt x="152987" y="63245"/>
                </a:lnTo>
                <a:lnTo>
                  <a:pt x="160395" y="73786"/>
                </a:lnTo>
                <a:lnTo>
                  <a:pt x="162813" y="86232"/>
                </a:lnTo>
                <a:lnTo>
                  <a:pt x="161176" y="97125"/>
                </a:lnTo>
                <a:lnTo>
                  <a:pt x="156956" y="106410"/>
                </a:lnTo>
                <a:lnTo>
                  <a:pt x="151187" y="114432"/>
                </a:lnTo>
                <a:lnTo>
                  <a:pt x="144907" y="121538"/>
                </a:lnTo>
                <a:lnTo>
                  <a:pt x="140098" y="128180"/>
                </a:lnTo>
                <a:lnTo>
                  <a:pt x="136826" y="134667"/>
                </a:lnTo>
                <a:lnTo>
                  <a:pt x="134959" y="141130"/>
                </a:lnTo>
                <a:lnTo>
                  <a:pt x="134492" y="146303"/>
                </a:lnTo>
                <a:lnTo>
                  <a:pt x="134365" y="152272"/>
                </a:lnTo>
                <a:lnTo>
                  <a:pt x="244509" y="152272"/>
                </a:lnTo>
                <a:lnTo>
                  <a:pt x="249936" y="125221"/>
                </a:lnTo>
                <a:lnTo>
                  <a:pt x="240184" y="76563"/>
                </a:lnTo>
                <a:lnTo>
                  <a:pt x="224563" y="53212"/>
                </a:lnTo>
                <a:close/>
              </a:path>
              <a:path w="250190" h="287020">
                <a:moveTo>
                  <a:pt x="115569" y="78739"/>
                </a:moveTo>
                <a:lnTo>
                  <a:pt x="108077" y="78739"/>
                </a:lnTo>
                <a:lnTo>
                  <a:pt x="99821" y="81025"/>
                </a:lnTo>
                <a:lnTo>
                  <a:pt x="94614" y="84708"/>
                </a:lnTo>
                <a:lnTo>
                  <a:pt x="130556" y="84708"/>
                </a:lnTo>
                <a:lnTo>
                  <a:pt x="130556" y="83946"/>
                </a:lnTo>
                <a:lnTo>
                  <a:pt x="126111" y="79501"/>
                </a:lnTo>
                <a:lnTo>
                  <a:pt x="115569" y="78739"/>
                </a:lnTo>
                <a:close/>
              </a:path>
            </a:pathLst>
          </a:custGeom>
          <a:solidFill>
            <a:srgbClr val="F9F9F9"/>
          </a:solidFill>
        </p:spPr>
        <p:txBody>
          <a:bodyPr wrap="square" lIns="0" tIns="0" rIns="0" bIns="0" rtlCol="0"/>
          <a:lstStyle/>
          <a:p>
            <a:endParaRPr/>
          </a:p>
        </p:txBody>
      </p:sp>
      <p:sp>
        <p:nvSpPr>
          <p:cNvPr id="26" name="object 26"/>
          <p:cNvSpPr/>
          <p:nvPr/>
        </p:nvSpPr>
        <p:spPr>
          <a:xfrm>
            <a:off x="6937247" y="4094988"/>
            <a:ext cx="285115" cy="279400"/>
          </a:xfrm>
          <a:custGeom>
            <a:avLst/>
            <a:gdLst/>
            <a:ahLst/>
            <a:cxnLst/>
            <a:rect l="l" t="t" r="r" b="b"/>
            <a:pathLst>
              <a:path w="285115" h="279400">
                <a:moveTo>
                  <a:pt x="198500" y="183514"/>
                </a:moveTo>
                <a:lnTo>
                  <a:pt x="198500" y="224662"/>
                </a:lnTo>
                <a:lnTo>
                  <a:pt x="205267" y="246852"/>
                </a:lnTo>
                <a:lnTo>
                  <a:pt x="220154" y="263969"/>
                </a:lnTo>
                <a:lnTo>
                  <a:pt x="235041" y="274990"/>
                </a:lnTo>
                <a:lnTo>
                  <a:pt x="241807" y="278892"/>
                </a:lnTo>
                <a:lnTo>
                  <a:pt x="248554" y="274990"/>
                </a:lnTo>
                <a:lnTo>
                  <a:pt x="260233" y="266319"/>
                </a:lnTo>
                <a:lnTo>
                  <a:pt x="241807" y="266319"/>
                </a:lnTo>
                <a:lnTo>
                  <a:pt x="231584" y="259328"/>
                </a:lnTo>
                <a:lnTo>
                  <a:pt x="220979" y="249634"/>
                </a:lnTo>
                <a:lnTo>
                  <a:pt x="212661" y="237869"/>
                </a:lnTo>
                <a:lnTo>
                  <a:pt x="209296" y="224662"/>
                </a:lnTo>
                <a:lnTo>
                  <a:pt x="209296" y="196087"/>
                </a:lnTo>
                <a:lnTo>
                  <a:pt x="216233" y="195603"/>
                </a:lnTo>
                <a:lnTo>
                  <a:pt x="224123" y="193833"/>
                </a:lnTo>
                <a:lnTo>
                  <a:pt x="232727" y="190301"/>
                </a:lnTo>
                <a:lnTo>
                  <a:pt x="240783" y="185181"/>
                </a:lnTo>
                <a:lnTo>
                  <a:pt x="212058" y="185181"/>
                </a:lnTo>
                <a:lnTo>
                  <a:pt x="202231" y="184568"/>
                </a:lnTo>
                <a:lnTo>
                  <a:pt x="198500" y="183514"/>
                </a:lnTo>
                <a:close/>
              </a:path>
              <a:path w="285115" h="279400">
                <a:moveTo>
                  <a:pt x="129667" y="0"/>
                </a:moveTo>
                <a:lnTo>
                  <a:pt x="101758" y="5641"/>
                </a:lnTo>
                <a:lnTo>
                  <a:pt x="78993" y="21034"/>
                </a:lnTo>
                <a:lnTo>
                  <a:pt x="63658" y="43880"/>
                </a:lnTo>
                <a:lnTo>
                  <a:pt x="58038" y="71881"/>
                </a:lnTo>
                <a:lnTo>
                  <a:pt x="60926" y="93382"/>
                </a:lnTo>
                <a:lnTo>
                  <a:pt x="69040" y="114252"/>
                </a:lnTo>
                <a:lnTo>
                  <a:pt x="81559" y="132764"/>
                </a:lnTo>
                <a:lnTo>
                  <a:pt x="97662" y="147193"/>
                </a:lnTo>
                <a:lnTo>
                  <a:pt x="58721" y="163625"/>
                </a:lnTo>
                <a:lnTo>
                  <a:pt x="27781" y="188642"/>
                </a:lnTo>
                <a:lnTo>
                  <a:pt x="7366" y="217826"/>
                </a:lnTo>
                <a:lnTo>
                  <a:pt x="0" y="246761"/>
                </a:lnTo>
                <a:lnTo>
                  <a:pt x="11134" y="260816"/>
                </a:lnTo>
                <a:lnTo>
                  <a:pt x="40497" y="270811"/>
                </a:lnTo>
                <a:lnTo>
                  <a:pt x="82028" y="276782"/>
                </a:lnTo>
                <a:lnTo>
                  <a:pt x="129667" y="278764"/>
                </a:lnTo>
                <a:lnTo>
                  <a:pt x="93345" y="242443"/>
                </a:lnTo>
                <a:lnTo>
                  <a:pt x="123951" y="168148"/>
                </a:lnTo>
                <a:lnTo>
                  <a:pt x="123698" y="168148"/>
                </a:lnTo>
                <a:lnTo>
                  <a:pt x="111759" y="154431"/>
                </a:lnTo>
                <a:lnTo>
                  <a:pt x="182233" y="154431"/>
                </a:lnTo>
                <a:lnTo>
                  <a:pt x="176325" y="151820"/>
                </a:lnTo>
                <a:lnTo>
                  <a:pt x="161671" y="147193"/>
                </a:lnTo>
                <a:lnTo>
                  <a:pt x="177774" y="132764"/>
                </a:lnTo>
                <a:lnTo>
                  <a:pt x="190293" y="114252"/>
                </a:lnTo>
                <a:lnTo>
                  <a:pt x="198407" y="93382"/>
                </a:lnTo>
                <a:lnTo>
                  <a:pt x="201295" y="71881"/>
                </a:lnTo>
                <a:lnTo>
                  <a:pt x="195675" y="43880"/>
                </a:lnTo>
                <a:lnTo>
                  <a:pt x="180340" y="21034"/>
                </a:lnTo>
                <a:lnTo>
                  <a:pt x="157575" y="5641"/>
                </a:lnTo>
                <a:lnTo>
                  <a:pt x="129667" y="0"/>
                </a:lnTo>
                <a:close/>
              </a:path>
              <a:path w="285115" h="279400">
                <a:moveTo>
                  <a:pt x="182233" y="154431"/>
                </a:moveTo>
                <a:lnTo>
                  <a:pt x="147574" y="154431"/>
                </a:lnTo>
                <a:lnTo>
                  <a:pt x="135762" y="168148"/>
                </a:lnTo>
                <a:lnTo>
                  <a:pt x="135381" y="168148"/>
                </a:lnTo>
                <a:lnTo>
                  <a:pt x="165988" y="242443"/>
                </a:lnTo>
                <a:lnTo>
                  <a:pt x="129667" y="278764"/>
                </a:lnTo>
                <a:lnTo>
                  <a:pt x="152007" y="278336"/>
                </a:lnTo>
                <a:lnTo>
                  <a:pt x="173704" y="277050"/>
                </a:lnTo>
                <a:lnTo>
                  <a:pt x="194210" y="274907"/>
                </a:lnTo>
                <a:lnTo>
                  <a:pt x="212978" y="271906"/>
                </a:lnTo>
                <a:lnTo>
                  <a:pt x="203779" y="262739"/>
                </a:lnTo>
                <a:lnTo>
                  <a:pt x="195675" y="251714"/>
                </a:lnTo>
                <a:lnTo>
                  <a:pt x="189904" y="238974"/>
                </a:lnTo>
                <a:lnTo>
                  <a:pt x="187705" y="224662"/>
                </a:lnTo>
                <a:lnTo>
                  <a:pt x="187705" y="167386"/>
                </a:lnTo>
                <a:lnTo>
                  <a:pt x="206030" y="167386"/>
                </a:lnTo>
                <a:lnTo>
                  <a:pt x="203015" y="165266"/>
                </a:lnTo>
                <a:lnTo>
                  <a:pt x="190134" y="157924"/>
                </a:lnTo>
                <a:lnTo>
                  <a:pt x="182233" y="154431"/>
                </a:lnTo>
                <a:close/>
              </a:path>
              <a:path w="285115" h="279400">
                <a:moveTo>
                  <a:pt x="269027" y="184531"/>
                </a:moveTo>
                <a:lnTo>
                  <a:pt x="241807" y="184531"/>
                </a:lnTo>
                <a:lnTo>
                  <a:pt x="241807" y="266319"/>
                </a:lnTo>
                <a:lnTo>
                  <a:pt x="260233" y="266319"/>
                </a:lnTo>
                <a:lnTo>
                  <a:pt x="263397" y="263969"/>
                </a:lnTo>
                <a:lnTo>
                  <a:pt x="278241" y="246852"/>
                </a:lnTo>
                <a:lnTo>
                  <a:pt x="284987" y="224662"/>
                </a:lnTo>
                <a:lnTo>
                  <a:pt x="284987" y="185181"/>
                </a:lnTo>
                <a:lnTo>
                  <a:pt x="271494" y="185181"/>
                </a:lnTo>
                <a:lnTo>
                  <a:pt x="269027" y="184531"/>
                </a:lnTo>
                <a:close/>
              </a:path>
              <a:path w="285115" h="279400">
                <a:moveTo>
                  <a:pt x="241807" y="169799"/>
                </a:moveTo>
                <a:lnTo>
                  <a:pt x="225932" y="181532"/>
                </a:lnTo>
                <a:lnTo>
                  <a:pt x="212058" y="185181"/>
                </a:lnTo>
                <a:lnTo>
                  <a:pt x="240783" y="185181"/>
                </a:lnTo>
                <a:lnTo>
                  <a:pt x="241807" y="184531"/>
                </a:lnTo>
                <a:lnTo>
                  <a:pt x="269027" y="184531"/>
                </a:lnTo>
                <a:lnTo>
                  <a:pt x="257663" y="181532"/>
                </a:lnTo>
                <a:lnTo>
                  <a:pt x="241807" y="169799"/>
                </a:lnTo>
                <a:close/>
              </a:path>
              <a:path w="285115" h="279400">
                <a:moveTo>
                  <a:pt x="284987" y="183514"/>
                </a:moveTo>
                <a:lnTo>
                  <a:pt x="281277" y="184568"/>
                </a:lnTo>
                <a:lnTo>
                  <a:pt x="271494" y="185181"/>
                </a:lnTo>
                <a:lnTo>
                  <a:pt x="284987" y="185181"/>
                </a:lnTo>
                <a:lnTo>
                  <a:pt x="284987" y="183514"/>
                </a:lnTo>
                <a:close/>
              </a:path>
              <a:path w="285115" h="279400">
                <a:moveTo>
                  <a:pt x="206030" y="167386"/>
                </a:moveTo>
                <a:lnTo>
                  <a:pt x="187705" y="167386"/>
                </a:lnTo>
                <a:lnTo>
                  <a:pt x="202692" y="173481"/>
                </a:lnTo>
                <a:lnTo>
                  <a:pt x="207772" y="175260"/>
                </a:lnTo>
                <a:lnTo>
                  <a:pt x="214883" y="173609"/>
                </a:lnTo>
                <a:lnTo>
                  <a:pt x="206030" y="167386"/>
                </a:lnTo>
                <a:close/>
              </a:path>
              <a:path w="285115" h="279400">
                <a:moveTo>
                  <a:pt x="147574" y="154431"/>
                </a:moveTo>
                <a:lnTo>
                  <a:pt x="111759" y="154431"/>
                </a:lnTo>
                <a:lnTo>
                  <a:pt x="117475" y="156463"/>
                </a:lnTo>
                <a:lnTo>
                  <a:pt x="123444" y="157734"/>
                </a:lnTo>
                <a:lnTo>
                  <a:pt x="135890" y="157734"/>
                </a:lnTo>
                <a:lnTo>
                  <a:pt x="141858" y="156463"/>
                </a:lnTo>
                <a:lnTo>
                  <a:pt x="147574" y="154431"/>
                </a:lnTo>
                <a:close/>
              </a:path>
            </a:pathLst>
          </a:custGeom>
          <a:solidFill>
            <a:srgbClr val="F9F9F9"/>
          </a:solidFill>
        </p:spPr>
        <p:txBody>
          <a:bodyPr wrap="square" lIns="0" tIns="0" rIns="0" bIns="0" rtlCol="0"/>
          <a:lstStyle/>
          <a:p>
            <a:endParaRPr/>
          </a:p>
        </p:txBody>
      </p:sp>
      <p:sp>
        <p:nvSpPr>
          <p:cNvPr id="27" name="object 27"/>
          <p:cNvSpPr/>
          <p:nvPr/>
        </p:nvSpPr>
        <p:spPr>
          <a:xfrm>
            <a:off x="5036311" y="4091813"/>
            <a:ext cx="287655" cy="285115"/>
          </a:xfrm>
          <a:custGeom>
            <a:avLst/>
            <a:gdLst/>
            <a:ahLst/>
            <a:cxnLst/>
            <a:rect l="l" t="t" r="r" b="b"/>
            <a:pathLst>
              <a:path w="287654" h="285114">
                <a:moveTo>
                  <a:pt x="256921" y="142620"/>
                </a:moveTo>
                <a:lnTo>
                  <a:pt x="30607" y="142620"/>
                </a:lnTo>
                <a:lnTo>
                  <a:pt x="25653" y="146557"/>
                </a:lnTo>
                <a:lnTo>
                  <a:pt x="24637" y="152145"/>
                </a:lnTo>
                <a:lnTo>
                  <a:pt x="762" y="270891"/>
                </a:lnTo>
                <a:lnTo>
                  <a:pt x="8889" y="285114"/>
                </a:lnTo>
                <a:lnTo>
                  <a:pt x="278638" y="285114"/>
                </a:lnTo>
                <a:lnTo>
                  <a:pt x="282066" y="283463"/>
                </a:lnTo>
                <a:lnTo>
                  <a:pt x="284352" y="280797"/>
                </a:lnTo>
                <a:lnTo>
                  <a:pt x="286512" y="278003"/>
                </a:lnTo>
                <a:lnTo>
                  <a:pt x="287527" y="274447"/>
                </a:lnTo>
                <a:lnTo>
                  <a:pt x="286765" y="270891"/>
                </a:lnTo>
                <a:lnTo>
                  <a:pt x="284850" y="261366"/>
                </a:lnTo>
                <a:lnTo>
                  <a:pt x="26924" y="261366"/>
                </a:lnTo>
                <a:lnTo>
                  <a:pt x="46100" y="166369"/>
                </a:lnTo>
                <a:lnTo>
                  <a:pt x="265750" y="166369"/>
                </a:lnTo>
                <a:lnTo>
                  <a:pt x="262889" y="152145"/>
                </a:lnTo>
                <a:lnTo>
                  <a:pt x="261747" y="146557"/>
                </a:lnTo>
                <a:lnTo>
                  <a:pt x="256921" y="142620"/>
                </a:lnTo>
                <a:close/>
              </a:path>
              <a:path w="287654" h="285114">
                <a:moveTo>
                  <a:pt x="265750" y="166369"/>
                </a:moveTo>
                <a:lnTo>
                  <a:pt x="241426" y="166369"/>
                </a:lnTo>
                <a:lnTo>
                  <a:pt x="260603" y="261366"/>
                </a:lnTo>
                <a:lnTo>
                  <a:pt x="284850" y="261366"/>
                </a:lnTo>
                <a:lnTo>
                  <a:pt x="265750" y="166369"/>
                </a:lnTo>
                <a:close/>
              </a:path>
              <a:path w="287654" h="285114">
                <a:moveTo>
                  <a:pt x="189864" y="166369"/>
                </a:moveTo>
                <a:lnTo>
                  <a:pt x="98678" y="166369"/>
                </a:lnTo>
                <a:lnTo>
                  <a:pt x="98678" y="166497"/>
                </a:lnTo>
                <a:lnTo>
                  <a:pt x="104370" y="176264"/>
                </a:lnTo>
                <a:lnTo>
                  <a:pt x="109823" y="186055"/>
                </a:lnTo>
                <a:lnTo>
                  <a:pt x="115038" y="195750"/>
                </a:lnTo>
                <a:lnTo>
                  <a:pt x="120014" y="205231"/>
                </a:lnTo>
                <a:lnTo>
                  <a:pt x="128270" y="221361"/>
                </a:lnTo>
                <a:lnTo>
                  <a:pt x="135127" y="235076"/>
                </a:lnTo>
                <a:lnTo>
                  <a:pt x="139191" y="237617"/>
                </a:lnTo>
                <a:lnTo>
                  <a:pt x="148336" y="237617"/>
                </a:lnTo>
                <a:lnTo>
                  <a:pt x="152400" y="235076"/>
                </a:lnTo>
                <a:lnTo>
                  <a:pt x="164718" y="210566"/>
                </a:lnTo>
                <a:lnTo>
                  <a:pt x="167512" y="205105"/>
                </a:lnTo>
                <a:lnTo>
                  <a:pt x="170434" y="199644"/>
                </a:lnTo>
                <a:lnTo>
                  <a:pt x="173354" y="194310"/>
                </a:lnTo>
                <a:lnTo>
                  <a:pt x="174243" y="192786"/>
                </a:lnTo>
                <a:lnTo>
                  <a:pt x="175133" y="191135"/>
                </a:lnTo>
                <a:lnTo>
                  <a:pt x="176022" y="189611"/>
                </a:lnTo>
                <a:lnTo>
                  <a:pt x="181101" y="180720"/>
                </a:lnTo>
                <a:lnTo>
                  <a:pt x="185800" y="172847"/>
                </a:lnTo>
                <a:lnTo>
                  <a:pt x="187960" y="169544"/>
                </a:lnTo>
                <a:lnTo>
                  <a:pt x="189864" y="166369"/>
                </a:lnTo>
                <a:close/>
              </a:path>
              <a:path w="287654" h="285114">
                <a:moveTo>
                  <a:pt x="145923" y="0"/>
                </a:moveTo>
                <a:lnTo>
                  <a:pt x="139953" y="0"/>
                </a:lnTo>
                <a:lnTo>
                  <a:pt x="133985" y="762"/>
                </a:lnTo>
                <a:lnTo>
                  <a:pt x="85518" y="23828"/>
                </a:lnTo>
                <a:lnTo>
                  <a:pt x="60960" y="71374"/>
                </a:lnTo>
                <a:lnTo>
                  <a:pt x="60326" y="87669"/>
                </a:lnTo>
                <a:lnTo>
                  <a:pt x="62753" y="103536"/>
                </a:lnTo>
                <a:lnTo>
                  <a:pt x="68157" y="118594"/>
                </a:lnTo>
                <a:lnTo>
                  <a:pt x="76453" y="132461"/>
                </a:lnTo>
                <a:lnTo>
                  <a:pt x="78866" y="135762"/>
                </a:lnTo>
                <a:lnTo>
                  <a:pt x="83438" y="142620"/>
                </a:lnTo>
                <a:lnTo>
                  <a:pt x="204850" y="142620"/>
                </a:lnTo>
                <a:lnTo>
                  <a:pt x="205739" y="141097"/>
                </a:lnTo>
                <a:lnTo>
                  <a:pt x="206755" y="139573"/>
                </a:lnTo>
                <a:lnTo>
                  <a:pt x="214502" y="127507"/>
                </a:lnTo>
                <a:lnTo>
                  <a:pt x="219155" y="118872"/>
                </a:lnTo>
                <a:lnTo>
                  <a:pt x="143763" y="118872"/>
                </a:lnTo>
                <a:lnTo>
                  <a:pt x="129863" y="116064"/>
                </a:lnTo>
                <a:lnTo>
                  <a:pt x="118475" y="108410"/>
                </a:lnTo>
                <a:lnTo>
                  <a:pt x="110777" y="97065"/>
                </a:lnTo>
                <a:lnTo>
                  <a:pt x="107950" y="83185"/>
                </a:lnTo>
                <a:lnTo>
                  <a:pt x="110777" y="69377"/>
                </a:lnTo>
                <a:lnTo>
                  <a:pt x="118475" y="58070"/>
                </a:lnTo>
                <a:lnTo>
                  <a:pt x="129863" y="50430"/>
                </a:lnTo>
                <a:lnTo>
                  <a:pt x="143763" y="47625"/>
                </a:lnTo>
                <a:lnTo>
                  <a:pt x="219082" y="47625"/>
                </a:lnTo>
                <a:lnTo>
                  <a:pt x="211256" y="34214"/>
                </a:lnTo>
                <a:lnTo>
                  <a:pt x="177149" y="7048"/>
                </a:lnTo>
                <a:lnTo>
                  <a:pt x="151764" y="507"/>
                </a:lnTo>
                <a:lnTo>
                  <a:pt x="145923" y="0"/>
                </a:lnTo>
                <a:close/>
              </a:path>
              <a:path w="287654" h="285114">
                <a:moveTo>
                  <a:pt x="219082" y="47625"/>
                </a:moveTo>
                <a:lnTo>
                  <a:pt x="143763" y="47625"/>
                </a:lnTo>
                <a:lnTo>
                  <a:pt x="157664" y="50430"/>
                </a:lnTo>
                <a:lnTo>
                  <a:pt x="169052" y="58070"/>
                </a:lnTo>
                <a:lnTo>
                  <a:pt x="176750" y="69377"/>
                </a:lnTo>
                <a:lnTo>
                  <a:pt x="179577" y="83185"/>
                </a:lnTo>
                <a:lnTo>
                  <a:pt x="176750" y="97065"/>
                </a:lnTo>
                <a:lnTo>
                  <a:pt x="169052" y="108410"/>
                </a:lnTo>
                <a:lnTo>
                  <a:pt x="157664" y="116064"/>
                </a:lnTo>
                <a:lnTo>
                  <a:pt x="143763" y="118872"/>
                </a:lnTo>
                <a:lnTo>
                  <a:pt x="219155" y="118872"/>
                </a:lnTo>
                <a:lnTo>
                  <a:pt x="220043" y="117224"/>
                </a:lnTo>
                <a:lnTo>
                  <a:pt x="224059" y="106298"/>
                </a:lnTo>
                <a:lnTo>
                  <a:pt x="226504" y="94896"/>
                </a:lnTo>
                <a:lnTo>
                  <a:pt x="227329" y="83185"/>
                </a:lnTo>
                <a:lnTo>
                  <a:pt x="225464" y="65750"/>
                </a:lnTo>
                <a:lnTo>
                  <a:pt x="220027" y="49244"/>
                </a:lnTo>
                <a:lnTo>
                  <a:pt x="219082" y="47625"/>
                </a:lnTo>
                <a:close/>
              </a:path>
              <a:path w="287654" h="285114">
                <a:moveTo>
                  <a:pt x="150367" y="71374"/>
                </a:moveTo>
                <a:lnTo>
                  <a:pt x="137160" y="71374"/>
                </a:lnTo>
                <a:lnTo>
                  <a:pt x="131825" y="76707"/>
                </a:lnTo>
                <a:lnTo>
                  <a:pt x="131825" y="89788"/>
                </a:lnTo>
                <a:lnTo>
                  <a:pt x="137160" y="95123"/>
                </a:lnTo>
                <a:lnTo>
                  <a:pt x="150367" y="95123"/>
                </a:lnTo>
                <a:lnTo>
                  <a:pt x="155701" y="89788"/>
                </a:lnTo>
                <a:lnTo>
                  <a:pt x="155701" y="76707"/>
                </a:lnTo>
                <a:lnTo>
                  <a:pt x="150367" y="71374"/>
                </a:lnTo>
                <a:close/>
              </a:path>
            </a:pathLst>
          </a:custGeom>
          <a:solidFill>
            <a:srgbClr val="F9F9F9"/>
          </a:solidFill>
        </p:spPr>
        <p:txBody>
          <a:bodyPr wrap="square" lIns="0" tIns="0" rIns="0" bIns="0" rtlCol="0"/>
          <a:lstStyle/>
          <a:p>
            <a:endParaRPr/>
          </a:p>
        </p:txBody>
      </p:sp>
      <p:sp>
        <p:nvSpPr>
          <p:cNvPr id="28" name="object 28"/>
          <p:cNvSpPr/>
          <p:nvPr/>
        </p:nvSpPr>
        <p:spPr>
          <a:xfrm>
            <a:off x="5505703" y="4910328"/>
            <a:ext cx="274320" cy="285115"/>
          </a:xfrm>
          <a:custGeom>
            <a:avLst/>
            <a:gdLst/>
            <a:ahLst/>
            <a:cxnLst/>
            <a:rect l="l" t="t" r="r" b="b"/>
            <a:pathLst>
              <a:path w="274320" h="285114">
                <a:moveTo>
                  <a:pt x="170307" y="244856"/>
                </a:moveTo>
                <a:lnTo>
                  <a:pt x="103505" y="244856"/>
                </a:lnTo>
                <a:lnTo>
                  <a:pt x="129286" y="281051"/>
                </a:lnTo>
                <a:lnTo>
                  <a:pt x="131063" y="283464"/>
                </a:lnTo>
                <a:lnTo>
                  <a:pt x="133858" y="284988"/>
                </a:lnTo>
                <a:lnTo>
                  <a:pt x="139954" y="284988"/>
                </a:lnTo>
                <a:lnTo>
                  <a:pt x="142748" y="283464"/>
                </a:lnTo>
                <a:lnTo>
                  <a:pt x="144525" y="281051"/>
                </a:lnTo>
                <a:lnTo>
                  <a:pt x="170307" y="244856"/>
                </a:lnTo>
                <a:close/>
              </a:path>
              <a:path w="274320" h="285114">
                <a:moveTo>
                  <a:pt x="58547" y="25019"/>
                </a:moveTo>
                <a:lnTo>
                  <a:pt x="55372" y="25400"/>
                </a:lnTo>
                <a:lnTo>
                  <a:pt x="52959" y="27178"/>
                </a:lnTo>
                <a:lnTo>
                  <a:pt x="50419" y="28956"/>
                </a:lnTo>
                <a:lnTo>
                  <a:pt x="49022" y="31877"/>
                </a:lnTo>
                <a:lnTo>
                  <a:pt x="49081" y="40132"/>
                </a:lnTo>
                <a:lnTo>
                  <a:pt x="49530" y="79248"/>
                </a:lnTo>
                <a:lnTo>
                  <a:pt x="4191" y="93345"/>
                </a:lnTo>
                <a:lnTo>
                  <a:pt x="1905" y="95631"/>
                </a:lnTo>
                <a:lnTo>
                  <a:pt x="1016" y="98425"/>
                </a:lnTo>
                <a:lnTo>
                  <a:pt x="0" y="101346"/>
                </a:lnTo>
                <a:lnTo>
                  <a:pt x="508" y="104521"/>
                </a:lnTo>
                <a:lnTo>
                  <a:pt x="2412" y="106934"/>
                </a:lnTo>
                <a:lnTo>
                  <a:pt x="28956" y="142494"/>
                </a:lnTo>
                <a:lnTo>
                  <a:pt x="2412" y="178054"/>
                </a:lnTo>
                <a:lnTo>
                  <a:pt x="508" y="180467"/>
                </a:lnTo>
                <a:lnTo>
                  <a:pt x="0" y="183642"/>
                </a:lnTo>
                <a:lnTo>
                  <a:pt x="1016" y="186563"/>
                </a:lnTo>
                <a:lnTo>
                  <a:pt x="1905" y="189357"/>
                </a:lnTo>
                <a:lnTo>
                  <a:pt x="4191" y="191643"/>
                </a:lnTo>
                <a:lnTo>
                  <a:pt x="49530" y="205740"/>
                </a:lnTo>
                <a:lnTo>
                  <a:pt x="49081" y="244856"/>
                </a:lnTo>
                <a:lnTo>
                  <a:pt x="49022" y="253111"/>
                </a:lnTo>
                <a:lnTo>
                  <a:pt x="50419" y="255905"/>
                </a:lnTo>
                <a:lnTo>
                  <a:pt x="52959" y="257683"/>
                </a:lnTo>
                <a:lnTo>
                  <a:pt x="55372" y="259461"/>
                </a:lnTo>
                <a:lnTo>
                  <a:pt x="58547" y="259969"/>
                </a:lnTo>
                <a:lnTo>
                  <a:pt x="61341" y="259080"/>
                </a:lnTo>
                <a:lnTo>
                  <a:pt x="103505" y="244856"/>
                </a:lnTo>
                <a:lnTo>
                  <a:pt x="224730" y="244856"/>
                </a:lnTo>
                <a:lnTo>
                  <a:pt x="224599" y="233426"/>
                </a:lnTo>
                <a:lnTo>
                  <a:pt x="136906" y="233426"/>
                </a:lnTo>
                <a:lnTo>
                  <a:pt x="101441" y="226272"/>
                </a:lnTo>
                <a:lnTo>
                  <a:pt x="72453" y="206771"/>
                </a:lnTo>
                <a:lnTo>
                  <a:pt x="52895" y="177865"/>
                </a:lnTo>
                <a:lnTo>
                  <a:pt x="45720" y="142494"/>
                </a:lnTo>
                <a:lnTo>
                  <a:pt x="52895" y="107122"/>
                </a:lnTo>
                <a:lnTo>
                  <a:pt x="72453" y="78216"/>
                </a:lnTo>
                <a:lnTo>
                  <a:pt x="101441" y="58715"/>
                </a:lnTo>
                <a:lnTo>
                  <a:pt x="136906" y="51562"/>
                </a:lnTo>
                <a:lnTo>
                  <a:pt x="224599" y="51562"/>
                </a:lnTo>
                <a:lnTo>
                  <a:pt x="224730" y="40132"/>
                </a:lnTo>
                <a:lnTo>
                  <a:pt x="103505" y="40132"/>
                </a:lnTo>
                <a:lnTo>
                  <a:pt x="61341" y="25908"/>
                </a:lnTo>
                <a:lnTo>
                  <a:pt x="58547" y="25019"/>
                </a:lnTo>
                <a:close/>
              </a:path>
              <a:path w="274320" h="285114">
                <a:moveTo>
                  <a:pt x="224730" y="244856"/>
                </a:moveTo>
                <a:lnTo>
                  <a:pt x="170307" y="244856"/>
                </a:lnTo>
                <a:lnTo>
                  <a:pt x="212471" y="259080"/>
                </a:lnTo>
                <a:lnTo>
                  <a:pt x="215265" y="259969"/>
                </a:lnTo>
                <a:lnTo>
                  <a:pt x="218440" y="259461"/>
                </a:lnTo>
                <a:lnTo>
                  <a:pt x="220980" y="257683"/>
                </a:lnTo>
                <a:lnTo>
                  <a:pt x="223393" y="255905"/>
                </a:lnTo>
                <a:lnTo>
                  <a:pt x="224790" y="253111"/>
                </a:lnTo>
                <a:lnTo>
                  <a:pt x="224730" y="244856"/>
                </a:lnTo>
                <a:close/>
              </a:path>
              <a:path w="274320" h="285114">
                <a:moveTo>
                  <a:pt x="224599" y="51562"/>
                </a:moveTo>
                <a:lnTo>
                  <a:pt x="136906" y="51562"/>
                </a:lnTo>
                <a:lnTo>
                  <a:pt x="172390" y="58715"/>
                </a:lnTo>
                <a:lnTo>
                  <a:pt x="201422" y="78216"/>
                </a:lnTo>
                <a:lnTo>
                  <a:pt x="221023" y="107122"/>
                </a:lnTo>
                <a:lnTo>
                  <a:pt x="228219" y="142494"/>
                </a:lnTo>
                <a:lnTo>
                  <a:pt x="221023" y="177865"/>
                </a:lnTo>
                <a:lnTo>
                  <a:pt x="201422" y="206771"/>
                </a:lnTo>
                <a:lnTo>
                  <a:pt x="172390" y="226272"/>
                </a:lnTo>
                <a:lnTo>
                  <a:pt x="136906" y="233426"/>
                </a:lnTo>
                <a:lnTo>
                  <a:pt x="224599" y="233426"/>
                </a:lnTo>
                <a:lnTo>
                  <a:pt x="224282" y="205740"/>
                </a:lnTo>
                <a:lnTo>
                  <a:pt x="269621" y="191643"/>
                </a:lnTo>
                <a:lnTo>
                  <a:pt x="271907" y="189357"/>
                </a:lnTo>
                <a:lnTo>
                  <a:pt x="272796" y="186563"/>
                </a:lnTo>
                <a:lnTo>
                  <a:pt x="273812" y="183642"/>
                </a:lnTo>
                <a:lnTo>
                  <a:pt x="273304" y="180467"/>
                </a:lnTo>
                <a:lnTo>
                  <a:pt x="271525" y="178054"/>
                </a:lnTo>
                <a:lnTo>
                  <a:pt x="244856" y="142494"/>
                </a:lnTo>
                <a:lnTo>
                  <a:pt x="271525" y="106934"/>
                </a:lnTo>
                <a:lnTo>
                  <a:pt x="273304" y="104521"/>
                </a:lnTo>
                <a:lnTo>
                  <a:pt x="273812" y="101346"/>
                </a:lnTo>
                <a:lnTo>
                  <a:pt x="272796" y="98425"/>
                </a:lnTo>
                <a:lnTo>
                  <a:pt x="271907" y="95631"/>
                </a:lnTo>
                <a:lnTo>
                  <a:pt x="269621" y="93345"/>
                </a:lnTo>
                <a:lnTo>
                  <a:pt x="224282" y="79248"/>
                </a:lnTo>
                <a:lnTo>
                  <a:pt x="224599" y="51562"/>
                </a:lnTo>
                <a:close/>
              </a:path>
              <a:path w="274320" h="285114">
                <a:moveTo>
                  <a:pt x="136906" y="70231"/>
                </a:moveTo>
                <a:lnTo>
                  <a:pt x="108717" y="75914"/>
                </a:lnTo>
                <a:lnTo>
                  <a:pt x="85709" y="91408"/>
                </a:lnTo>
                <a:lnTo>
                  <a:pt x="70201" y="114379"/>
                </a:lnTo>
                <a:lnTo>
                  <a:pt x="64516" y="142494"/>
                </a:lnTo>
                <a:lnTo>
                  <a:pt x="70201" y="170608"/>
                </a:lnTo>
                <a:lnTo>
                  <a:pt x="85709" y="193579"/>
                </a:lnTo>
                <a:lnTo>
                  <a:pt x="108717" y="209073"/>
                </a:lnTo>
                <a:lnTo>
                  <a:pt x="136906" y="214757"/>
                </a:lnTo>
                <a:lnTo>
                  <a:pt x="165113" y="209073"/>
                </a:lnTo>
                <a:lnTo>
                  <a:pt x="188166" y="193579"/>
                </a:lnTo>
                <a:lnTo>
                  <a:pt x="203717" y="170608"/>
                </a:lnTo>
                <a:lnTo>
                  <a:pt x="209423" y="142494"/>
                </a:lnTo>
                <a:lnTo>
                  <a:pt x="203717" y="114379"/>
                </a:lnTo>
                <a:lnTo>
                  <a:pt x="188166" y="91408"/>
                </a:lnTo>
                <a:lnTo>
                  <a:pt x="165113" y="75914"/>
                </a:lnTo>
                <a:lnTo>
                  <a:pt x="136906" y="70231"/>
                </a:lnTo>
                <a:close/>
              </a:path>
              <a:path w="274320" h="285114">
                <a:moveTo>
                  <a:pt x="139954" y="0"/>
                </a:moveTo>
                <a:lnTo>
                  <a:pt x="133858" y="0"/>
                </a:lnTo>
                <a:lnTo>
                  <a:pt x="131063" y="1397"/>
                </a:lnTo>
                <a:lnTo>
                  <a:pt x="129286" y="3937"/>
                </a:lnTo>
                <a:lnTo>
                  <a:pt x="103505" y="40132"/>
                </a:lnTo>
                <a:lnTo>
                  <a:pt x="170307" y="40132"/>
                </a:lnTo>
                <a:lnTo>
                  <a:pt x="144525" y="3937"/>
                </a:lnTo>
                <a:lnTo>
                  <a:pt x="142748" y="1397"/>
                </a:lnTo>
                <a:lnTo>
                  <a:pt x="139954" y="0"/>
                </a:lnTo>
                <a:close/>
              </a:path>
              <a:path w="274320" h="285114">
                <a:moveTo>
                  <a:pt x="215265" y="25019"/>
                </a:moveTo>
                <a:lnTo>
                  <a:pt x="212471" y="25908"/>
                </a:lnTo>
                <a:lnTo>
                  <a:pt x="170307" y="40132"/>
                </a:lnTo>
                <a:lnTo>
                  <a:pt x="224730" y="40132"/>
                </a:lnTo>
                <a:lnTo>
                  <a:pt x="224790" y="31877"/>
                </a:lnTo>
                <a:lnTo>
                  <a:pt x="223393" y="28956"/>
                </a:lnTo>
                <a:lnTo>
                  <a:pt x="220980" y="27178"/>
                </a:lnTo>
                <a:lnTo>
                  <a:pt x="218440" y="25400"/>
                </a:lnTo>
                <a:lnTo>
                  <a:pt x="215265" y="25019"/>
                </a:lnTo>
                <a:close/>
              </a:path>
            </a:pathLst>
          </a:custGeom>
          <a:solidFill>
            <a:srgbClr val="F9F9F9"/>
          </a:solidFill>
        </p:spPr>
        <p:txBody>
          <a:bodyPr wrap="square" lIns="0" tIns="0" rIns="0" bIns="0" rtlCol="0"/>
          <a:lstStyle/>
          <a:p>
            <a:endParaRPr/>
          </a:p>
        </p:txBody>
      </p:sp>
      <p:sp>
        <p:nvSpPr>
          <p:cNvPr id="29" name="object 29"/>
          <p:cNvSpPr/>
          <p:nvPr/>
        </p:nvSpPr>
        <p:spPr>
          <a:xfrm>
            <a:off x="6449567" y="4919471"/>
            <a:ext cx="287020" cy="268605"/>
          </a:xfrm>
          <a:custGeom>
            <a:avLst/>
            <a:gdLst/>
            <a:ahLst/>
            <a:cxnLst/>
            <a:rect l="l" t="t" r="r" b="b"/>
            <a:pathLst>
              <a:path w="287020" h="268604">
                <a:moveTo>
                  <a:pt x="263398" y="0"/>
                </a:moveTo>
                <a:lnTo>
                  <a:pt x="23114" y="0"/>
                </a:lnTo>
                <a:lnTo>
                  <a:pt x="14091" y="1805"/>
                </a:lnTo>
                <a:lnTo>
                  <a:pt x="6746" y="6731"/>
                </a:lnTo>
                <a:lnTo>
                  <a:pt x="1807" y="14037"/>
                </a:lnTo>
                <a:lnTo>
                  <a:pt x="0" y="22986"/>
                </a:lnTo>
                <a:lnTo>
                  <a:pt x="0" y="245236"/>
                </a:lnTo>
                <a:lnTo>
                  <a:pt x="1807" y="254186"/>
                </a:lnTo>
                <a:lnTo>
                  <a:pt x="6746" y="261492"/>
                </a:lnTo>
                <a:lnTo>
                  <a:pt x="14091" y="266418"/>
                </a:lnTo>
                <a:lnTo>
                  <a:pt x="23114" y="268223"/>
                </a:lnTo>
                <a:lnTo>
                  <a:pt x="263398" y="268223"/>
                </a:lnTo>
                <a:lnTo>
                  <a:pt x="272420" y="266418"/>
                </a:lnTo>
                <a:lnTo>
                  <a:pt x="279765" y="261492"/>
                </a:lnTo>
                <a:lnTo>
                  <a:pt x="284704" y="254186"/>
                </a:lnTo>
                <a:lnTo>
                  <a:pt x="286512" y="245236"/>
                </a:lnTo>
                <a:lnTo>
                  <a:pt x="286512" y="239521"/>
                </a:lnTo>
                <a:lnTo>
                  <a:pt x="28829" y="239521"/>
                </a:lnTo>
                <a:lnTo>
                  <a:pt x="28829" y="206882"/>
                </a:lnTo>
                <a:lnTo>
                  <a:pt x="286512" y="206882"/>
                </a:lnTo>
                <a:lnTo>
                  <a:pt x="286512" y="171450"/>
                </a:lnTo>
                <a:lnTo>
                  <a:pt x="123952" y="171450"/>
                </a:lnTo>
                <a:lnTo>
                  <a:pt x="118237" y="168528"/>
                </a:lnTo>
                <a:lnTo>
                  <a:pt x="118237" y="99694"/>
                </a:lnTo>
                <a:lnTo>
                  <a:pt x="123952" y="96773"/>
                </a:lnTo>
                <a:lnTo>
                  <a:pt x="286512" y="96773"/>
                </a:lnTo>
                <a:lnTo>
                  <a:pt x="286512" y="61340"/>
                </a:lnTo>
                <a:lnTo>
                  <a:pt x="28829" y="61340"/>
                </a:lnTo>
                <a:lnTo>
                  <a:pt x="28829" y="28701"/>
                </a:lnTo>
                <a:lnTo>
                  <a:pt x="286512" y="28701"/>
                </a:lnTo>
                <a:lnTo>
                  <a:pt x="286512" y="22986"/>
                </a:lnTo>
                <a:lnTo>
                  <a:pt x="284704" y="14037"/>
                </a:lnTo>
                <a:lnTo>
                  <a:pt x="279765" y="6730"/>
                </a:lnTo>
                <a:lnTo>
                  <a:pt x="272420" y="1805"/>
                </a:lnTo>
                <a:lnTo>
                  <a:pt x="263398" y="0"/>
                </a:lnTo>
                <a:close/>
              </a:path>
              <a:path w="287020" h="268604">
                <a:moveTo>
                  <a:pt x="87503" y="206882"/>
                </a:moveTo>
                <a:lnTo>
                  <a:pt x="58674" y="206882"/>
                </a:lnTo>
                <a:lnTo>
                  <a:pt x="58674" y="239521"/>
                </a:lnTo>
                <a:lnTo>
                  <a:pt x="87503" y="239521"/>
                </a:lnTo>
                <a:lnTo>
                  <a:pt x="87503" y="206882"/>
                </a:lnTo>
                <a:close/>
              </a:path>
              <a:path w="287020" h="268604">
                <a:moveTo>
                  <a:pt x="157734" y="206882"/>
                </a:moveTo>
                <a:lnTo>
                  <a:pt x="128905" y="206882"/>
                </a:lnTo>
                <a:lnTo>
                  <a:pt x="128905" y="239521"/>
                </a:lnTo>
                <a:lnTo>
                  <a:pt x="157734" y="239521"/>
                </a:lnTo>
                <a:lnTo>
                  <a:pt x="157734" y="206882"/>
                </a:lnTo>
                <a:close/>
              </a:path>
              <a:path w="287020" h="268604">
                <a:moveTo>
                  <a:pt x="227837" y="206882"/>
                </a:moveTo>
                <a:lnTo>
                  <a:pt x="199009" y="206882"/>
                </a:lnTo>
                <a:lnTo>
                  <a:pt x="199009" y="239521"/>
                </a:lnTo>
                <a:lnTo>
                  <a:pt x="227837" y="239521"/>
                </a:lnTo>
                <a:lnTo>
                  <a:pt x="227837" y="206882"/>
                </a:lnTo>
                <a:close/>
              </a:path>
              <a:path w="287020" h="268604">
                <a:moveTo>
                  <a:pt x="286512" y="206882"/>
                </a:moveTo>
                <a:lnTo>
                  <a:pt x="257683" y="206882"/>
                </a:lnTo>
                <a:lnTo>
                  <a:pt x="257683" y="239521"/>
                </a:lnTo>
                <a:lnTo>
                  <a:pt x="286512" y="239521"/>
                </a:lnTo>
                <a:lnTo>
                  <a:pt x="286512" y="206882"/>
                </a:lnTo>
                <a:close/>
              </a:path>
              <a:path w="287020" h="268604">
                <a:moveTo>
                  <a:pt x="286512" y="96773"/>
                </a:moveTo>
                <a:lnTo>
                  <a:pt x="123952" y="96773"/>
                </a:lnTo>
                <a:lnTo>
                  <a:pt x="175895" y="130555"/>
                </a:lnTo>
                <a:lnTo>
                  <a:pt x="176022" y="137667"/>
                </a:lnTo>
                <a:lnTo>
                  <a:pt x="169290" y="141985"/>
                </a:lnTo>
                <a:lnTo>
                  <a:pt x="130556" y="167258"/>
                </a:lnTo>
                <a:lnTo>
                  <a:pt x="123952" y="171450"/>
                </a:lnTo>
                <a:lnTo>
                  <a:pt x="286512" y="171450"/>
                </a:lnTo>
                <a:lnTo>
                  <a:pt x="286512" y="96773"/>
                </a:lnTo>
                <a:close/>
              </a:path>
              <a:path w="287020" h="268604">
                <a:moveTo>
                  <a:pt x="87503" y="28701"/>
                </a:moveTo>
                <a:lnTo>
                  <a:pt x="58674" y="28701"/>
                </a:lnTo>
                <a:lnTo>
                  <a:pt x="58674" y="61340"/>
                </a:lnTo>
                <a:lnTo>
                  <a:pt x="87503" y="61340"/>
                </a:lnTo>
                <a:lnTo>
                  <a:pt x="87503" y="28701"/>
                </a:lnTo>
                <a:close/>
              </a:path>
              <a:path w="287020" h="268604">
                <a:moveTo>
                  <a:pt x="157734" y="28701"/>
                </a:moveTo>
                <a:lnTo>
                  <a:pt x="128905" y="28701"/>
                </a:lnTo>
                <a:lnTo>
                  <a:pt x="128905" y="61340"/>
                </a:lnTo>
                <a:lnTo>
                  <a:pt x="157734" y="61340"/>
                </a:lnTo>
                <a:lnTo>
                  <a:pt x="157734" y="28701"/>
                </a:lnTo>
                <a:close/>
              </a:path>
              <a:path w="287020" h="268604">
                <a:moveTo>
                  <a:pt x="227837" y="28701"/>
                </a:moveTo>
                <a:lnTo>
                  <a:pt x="199009" y="28701"/>
                </a:lnTo>
                <a:lnTo>
                  <a:pt x="199009" y="61340"/>
                </a:lnTo>
                <a:lnTo>
                  <a:pt x="227837" y="61340"/>
                </a:lnTo>
                <a:lnTo>
                  <a:pt x="227837" y="28701"/>
                </a:lnTo>
                <a:close/>
              </a:path>
              <a:path w="287020" h="268604">
                <a:moveTo>
                  <a:pt x="286512" y="28701"/>
                </a:moveTo>
                <a:lnTo>
                  <a:pt x="257683" y="28701"/>
                </a:lnTo>
                <a:lnTo>
                  <a:pt x="257683" y="61340"/>
                </a:lnTo>
                <a:lnTo>
                  <a:pt x="286512" y="61340"/>
                </a:lnTo>
                <a:lnTo>
                  <a:pt x="286512" y="28701"/>
                </a:lnTo>
                <a:close/>
              </a:path>
            </a:pathLst>
          </a:custGeom>
          <a:solidFill>
            <a:srgbClr val="F9F9F9"/>
          </a:solidFill>
        </p:spPr>
        <p:txBody>
          <a:bodyPr wrap="square" lIns="0" tIns="0" rIns="0" bIns="0" rtlCol="0"/>
          <a:lstStyle/>
          <a:p>
            <a:endParaRPr/>
          </a:p>
        </p:txBody>
      </p:sp>
      <p:sp>
        <p:nvSpPr>
          <p:cNvPr id="30" name="object 30"/>
          <p:cNvSpPr txBox="1"/>
          <p:nvPr/>
        </p:nvSpPr>
        <p:spPr>
          <a:xfrm>
            <a:off x="2494914" y="2135702"/>
            <a:ext cx="2696845" cy="1037590"/>
          </a:xfrm>
          <a:prstGeom prst="rect">
            <a:avLst/>
          </a:prstGeom>
        </p:spPr>
        <p:txBody>
          <a:bodyPr vert="horz" wrap="square" lIns="0" tIns="0" rIns="0" bIns="0" rtlCol="0">
            <a:spAutoFit/>
          </a:bodyPr>
          <a:lstStyle/>
          <a:p>
            <a:pPr marL="12700" marR="5080">
              <a:lnSpc>
                <a:spcPct val="115700"/>
              </a:lnSpc>
            </a:pPr>
            <a:r>
              <a:rPr sz="1600" b="1" spc="-5" dirty="0">
                <a:latin typeface="微软雅黑"/>
                <a:cs typeface="微软雅黑"/>
              </a:rPr>
              <a:t>合同签约  </a:t>
            </a:r>
            <a:r>
              <a:rPr sz="1400" dirty="0">
                <a:latin typeface="微软雅黑"/>
                <a:cs typeface="微软雅黑"/>
              </a:rPr>
              <a:t>上下游企业可将合同原</a:t>
            </a:r>
            <a:r>
              <a:rPr sz="1400" spc="-15" dirty="0">
                <a:latin typeface="微软雅黑"/>
                <a:cs typeface="微软雅黑"/>
              </a:rPr>
              <a:t>件</a:t>
            </a:r>
            <a:r>
              <a:rPr sz="1400" dirty="0">
                <a:latin typeface="微软雅黑"/>
                <a:cs typeface="微软雅黑"/>
              </a:rPr>
              <a:t>上传</a:t>
            </a:r>
            <a:r>
              <a:rPr sz="1400" spc="-15" dirty="0">
                <a:latin typeface="微软雅黑"/>
                <a:cs typeface="微软雅黑"/>
              </a:rPr>
              <a:t>到</a:t>
            </a:r>
            <a:r>
              <a:rPr sz="1400" dirty="0">
                <a:latin typeface="微软雅黑"/>
                <a:cs typeface="微软雅黑"/>
              </a:rPr>
              <a:t>区  块链上，确认无误后电</a:t>
            </a:r>
            <a:r>
              <a:rPr sz="1400" spc="-15" dirty="0">
                <a:latin typeface="微软雅黑"/>
                <a:cs typeface="微软雅黑"/>
              </a:rPr>
              <a:t>子</a:t>
            </a:r>
            <a:r>
              <a:rPr sz="1400" dirty="0">
                <a:latin typeface="微软雅黑"/>
                <a:cs typeface="微软雅黑"/>
              </a:rPr>
              <a:t>签名</a:t>
            </a:r>
            <a:r>
              <a:rPr sz="1400" spc="-15" dirty="0">
                <a:latin typeface="微软雅黑"/>
                <a:cs typeface="微软雅黑"/>
              </a:rPr>
              <a:t>，</a:t>
            </a:r>
            <a:r>
              <a:rPr sz="1400" dirty="0">
                <a:latin typeface="微软雅黑"/>
                <a:cs typeface="微软雅黑"/>
              </a:rPr>
              <a:t>之  后再广播得到全网共识</a:t>
            </a:r>
            <a:r>
              <a:rPr sz="1400" spc="-15" dirty="0">
                <a:latin typeface="微软雅黑"/>
                <a:cs typeface="微软雅黑"/>
              </a:rPr>
              <a:t>进</a:t>
            </a:r>
            <a:r>
              <a:rPr sz="1400" dirty="0">
                <a:latin typeface="微软雅黑"/>
                <a:cs typeface="微软雅黑"/>
              </a:rPr>
              <a:t>行存</a:t>
            </a:r>
            <a:r>
              <a:rPr sz="1400" spc="-15" dirty="0">
                <a:latin typeface="微软雅黑"/>
                <a:cs typeface="微软雅黑"/>
              </a:rPr>
              <a:t>证</a:t>
            </a:r>
            <a:r>
              <a:rPr sz="1400" dirty="0">
                <a:latin typeface="微软雅黑"/>
                <a:cs typeface="微软雅黑"/>
              </a:rPr>
              <a:t>。</a:t>
            </a:r>
            <a:endParaRPr sz="1400">
              <a:latin typeface="微软雅黑"/>
              <a:cs typeface="微软雅黑"/>
            </a:endParaRPr>
          </a:p>
        </p:txBody>
      </p:sp>
      <p:sp>
        <p:nvSpPr>
          <p:cNvPr id="31" name="object 31"/>
          <p:cNvSpPr txBox="1"/>
          <p:nvPr/>
        </p:nvSpPr>
        <p:spPr>
          <a:xfrm>
            <a:off x="2494914" y="5366227"/>
            <a:ext cx="3404235" cy="1037590"/>
          </a:xfrm>
          <a:prstGeom prst="rect">
            <a:avLst/>
          </a:prstGeom>
        </p:spPr>
        <p:txBody>
          <a:bodyPr vert="horz" wrap="square" lIns="0" tIns="0" rIns="0" bIns="0" rtlCol="0">
            <a:spAutoFit/>
          </a:bodyPr>
          <a:lstStyle/>
          <a:p>
            <a:pPr marL="12700" marR="5080">
              <a:lnSpc>
                <a:spcPct val="115700"/>
              </a:lnSpc>
            </a:pPr>
            <a:r>
              <a:rPr sz="1600" b="1" spc="-5" dirty="0">
                <a:latin typeface="微软雅黑"/>
                <a:cs typeface="微软雅黑"/>
              </a:rPr>
              <a:t>企业融资  </a:t>
            </a:r>
            <a:r>
              <a:rPr sz="1400" dirty="0">
                <a:latin typeface="微软雅黑"/>
                <a:cs typeface="微软雅黑"/>
              </a:rPr>
              <a:t>将供应链中核心企业与供应商的供应、合  约和债</a:t>
            </a:r>
            <a:r>
              <a:rPr sz="1400" spc="-15" dirty="0">
                <a:latin typeface="微软雅黑"/>
                <a:cs typeface="微软雅黑"/>
              </a:rPr>
              <a:t>务</a:t>
            </a:r>
            <a:r>
              <a:rPr sz="1400" dirty="0">
                <a:latin typeface="微软雅黑"/>
                <a:cs typeface="微软雅黑"/>
              </a:rPr>
              <a:t>信息</a:t>
            </a:r>
            <a:r>
              <a:rPr sz="1400" spc="-15" dirty="0">
                <a:latin typeface="微软雅黑"/>
                <a:cs typeface="微软雅黑"/>
              </a:rPr>
              <a:t>记录</a:t>
            </a:r>
            <a:r>
              <a:rPr sz="1400" dirty="0">
                <a:latin typeface="微软雅黑"/>
                <a:cs typeface="微软雅黑"/>
              </a:rPr>
              <a:t>在区块</a:t>
            </a:r>
            <a:r>
              <a:rPr sz="1400" spc="-15" dirty="0">
                <a:latin typeface="微软雅黑"/>
                <a:cs typeface="微软雅黑"/>
              </a:rPr>
              <a:t>链</a:t>
            </a:r>
            <a:r>
              <a:rPr sz="1400" dirty="0">
                <a:latin typeface="微软雅黑"/>
                <a:cs typeface="微软雅黑"/>
              </a:rPr>
              <a:t>上并</a:t>
            </a:r>
            <a:r>
              <a:rPr sz="1400" spc="-15" dirty="0">
                <a:latin typeface="微软雅黑"/>
                <a:cs typeface="微软雅黑"/>
              </a:rPr>
              <a:t>全网</a:t>
            </a:r>
            <a:r>
              <a:rPr sz="1400" dirty="0">
                <a:latin typeface="微软雅黑"/>
                <a:cs typeface="微软雅黑"/>
              </a:rPr>
              <a:t>公开，  金融机构可根据链上数据开展授信业务。</a:t>
            </a:r>
            <a:endParaRPr sz="1400">
              <a:latin typeface="微软雅黑"/>
              <a:cs typeface="微软雅黑"/>
            </a:endParaRPr>
          </a:p>
        </p:txBody>
      </p:sp>
      <p:sp>
        <p:nvSpPr>
          <p:cNvPr id="32" name="object 32"/>
          <p:cNvSpPr txBox="1"/>
          <p:nvPr/>
        </p:nvSpPr>
        <p:spPr>
          <a:xfrm>
            <a:off x="967232" y="3676198"/>
            <a:ext cx="3053715" cy="1296035"/>
          </a:xfrm>
          <a:prstGeom prst="rect">
            <a:avLst/>
          </a:prstGeom>
        </p:spPr>
        <p:txBody>
          <a:bodyPr vert="horz" wrap="square" lIns="0" tIns="0" rIns="0" bIns="0" rtlCol="0">
            <a:spAutoFit/>
          </a:bodyPr>
          <a:lstStyle/>
          <a:p>
            <a:pPr marL="12700" marR="5080">
              <a:lnSpc>
                <a:spcPct val="116799"/>
              </a:lnSpc>
            </a:pPr>
            <a:r>
              <a:rPr sz="1600" b="1" spc="-5" dirty="0">
                <a:latin typeface="微软雅黑"/>
                <a:cs typeface="微软雅黑"/>
              </a:rPr>
              <a:t>债权确权  </a:t>
            </a:r>
            <a:r>
              <a:rPr sz="1400" dirty="0">
                <a:latin typeface="微软雅黑"/>
                <a:cs typeface="微软雅黑"/>
              </a:rPr>
              <a:t>引入第三方金融机构及</a:t>
            </a:r>
            <a:r>
              <a:rPr sz="1400" spc="-15" dirty="0">
                <a:latin typeface="微软雅黑"/>
                <a:cs typeface="微软雅黑"/>
              </a:rPr>
              <a:t>保</a:t>
            </a:r>
            <a:r>
              <a:rPr sz="1400" dirty="0">
                <a:latin typeface="微软雅黑"/>
                <a:cs typeface="微软雅黑"/>
              </a:rPr>
              <a:t>理机</a:t>
            </a:r>
            <a:r>
              <a:rPr sz="1400" spc="-15" dirty="0">
                <a:latin typeface="微软雅黑"/>
                <a:cs typeface="微软雅黑"/>
              </a:rPr>
              <a:t>构</a:t>
            </a:r>
            <a:r>
              <a:rPr sz="1400" dirty="0">
                <a:latin typeface="微软雅黑"/>
                <a:cs typeface="微软雅黑"/>
              </a:rPr>
              <a:t>节点，  在债权合约共识生效后</a:t>
            </a:r>
            <a:r>
              <a:rPr sz="1400" spc="-15" dirty="0">
                <a:latin typeface="微软雅黑"/>
                <a:cs typeface="微软雅黑"/>
              </a:rPr>
              <a:t>进</a:t>
            </a:r>
            <a:r>
              <a:rPr sz="1400" dirty="0">
                <a:latin typeface="微软雅黑"/>
                <a:cs typeface="微软雅黑"/>
              </a:rPr>
              <a:t>行交</a:t>
            </a:r>
            <a:r>
              <a:rPr sz="1400" spc="-15" dirty="0">
                <a:latin typeface="微软雅黑"/>
                <a:cs typeface="微软雅黑"/>
              </a:rPr>
              <a:t>易</a:t>
            </a:r>
            <a:r>
              <a:rPr sz="1400" dirty="0">
                <a:latin typeface="微软雅黑"/>
                <a:cs typeface="微软雅黑"/>
              </a:rPr>
              <a:t>倍数或  者担保验证，同时利用</a:t>
            </a:r>
            <a:r>
              <a:rPr sz="1400" spc="-15" dirty="0">
                <a:latin typeface="微软雅黑"/>
                <a:cs typeface="微软雅黑"/>
              </a:rPr>
              <a:t>溯</a:t>
            </a:r>
            <a:r>
              <a:rPr sz="1400" dirty="0">
                <a:latin typeface="微软雅黑"/>
                <a:cs typeface="微软雅黑"/>
              </a:rPr>
              <a:t>源解</a:t>
            </a:r>
            <a:r>
              <a:rPr sz="1400" spc="-15" dirty="0">
                <a:latin typeface="微软雅黑"/>
                <a:cs typeface="微软雅黑"/>
              </a:rPr>
              <a:t>决</a:t>
            </a:r>
            <a:r>
              <a:rPr sz="1400" dirty="0">
                <a:latin typeface="微软雅黑"/>
                <a:cs typeface="微软雅黑"/>
              </a:rPr>
              <a:t>债权所  有权纠纷等问题。</a:t>
            </a:r>
            <a:endParaRPr sz="1400">
              <a:latin typeface="微软雅黑"/>
              <a:cs typeface="微软雅黑"/>
            </a:endParaRPr>
          </a:p>
        </p:txBody>
      </p:sp>
      <p:sp>
        <p:nvSpPr>
          <p:cNvPr id="33" name="object 33"/>
          <p:cNvSpPr txBox="1"/>
          <p:nvPr/>
        </p:nvSpPr>
        <p:spPr>
          <a:xfrm>
            <a:off x="8204961" y="3678880"/>
            <a:ext cx="3053715" cy="1037590"/>
          </a:xfrm>
          <a:prstGeom prst="rect">
            <a:avLst/>
          </a:prstGeom>
        </p:spPr>
        <p:txBody>
          <a:bodyPr vert="horz" wrap="square" lIns="0" tIns="0" rIns="0" bIns="0" rtlCol="0">
            <a:spAutoFit/>
          </a:bodyPr>
          <a:lstStyle/>
          <a:p>
            <a:pPr marL="12700" marR="5080" indent="2216150" algn="r">
              <a:lnSpc>
                <a:spcPct val="115700"/>
              </a:lnSpc>
            </a:pPr>
            <a:r>
              <a:rPr sz="1600" b="1" spc="-5" dirty="0">
                <a:latin typeface="微软雅黑"/>
                <a:cs typeface="微软雅黑"/>
              </a:rPr>
              <a:t>资金清收  </a:t>
            </a:r>
            <a:r>
              <a:rPr sz="1400" dirty="0">
                <a:latin typeface="微软雅黑"/>
                <a:cs typeface="微软雅黑"/>
              </a:rPr>
              <a:t>通过智能合约，确定双</a:t>
            </a:r>
            <a:r>
              <a:rPr sz="1400" spc="-15" dirty="0">
                <a:latin typeface="微软雅黑"/>
                <a:cs typeface="微软雅黑"/>
              </a:rPr>
              <a:t>方</a:t>
            </a:r>
            <a:r>
              <a:rPr sz="1400" dirty="0">
                <a:latin typeface="微软雅黑"/>
                <a:cs typeface="微软雅黑"/>
              </a:rPr>
              <a:t>自动</a:t>
            </a:r>
            <a:r>
              <a:rPr sz="1400" spc="-15" dirty="0">
                <a:latin typeface="微软雅黑"/>
                <a:cs typeface="微软雅黑"/>
              </a:rPr>
              <a:t>清</a:t>
            </a:r>
            <a:r>
              <a:rPr sz="1400" dirty="0">
                <a:latin typeface="微软雅黑"/>
                <a:cs typeface="微软雅黑"/>
              </a:rPr>
              <a:t>收的条  件，一旦条件被触达，</a:t>
            </a:r>
            <a:r>
              <a:rPr sz="1400" spc="-15" dirty="0">
                <a:latin typeface="微软雅黑"/>
                <a:cs typeface="微软雅黑"/>
              </a:rPr>
              <a:t>合</a:t>
            </a:r>
            <a:r>
              <a:rPr sz="1400" dirty="0">
                <a:latin typeface="微软雅黑"/>
                <a:cs typeface="微软雅黑"/>
              </a:rPr>
              <a:t>约执</a:t>
            </a:r>
            <a:r>
              <a:rPr sz="1400" spc="-15" dirty="0">
                <a:latin typeface="微软雅黑"/>
                <a:cs typeface="微软雅黑"/>
              </a:rPr>
              <a:t>行</a:t>
            </a:r>
            <a:r>
              <a:rPr sz="1400" dirty="0">
                <a:latin typeface="微软雅黑"/>
                <a:cs typeface="微软雅黑"/>
              </a:rPr>
              <a:t>，银行  直接向有效凭据持有人</a:t>
            </a:r>
            <a:r>
              <a:rPr sz="1400" spc="-15" dirty="0">
                <a:latin typeface="微软雅黑"/>
                <a:cs typeface="微软雅黑"/>
              </a:rPr>
              <a:t>兑</a:t>
            </a:r>
            <a:r>
              <a:rPr sz="1400" dirty="0">
                <a:latin typeface="微软雅黑"/>
                <a:cs typeface="微软雅黑"/>
              </a:rPr>
              <a:t>付。</a:t>
            </a:r>
            <a:endParaRPr sz="1400">
              <a:latin typeface="微软雅黑"/>
              <a:cs typeface="微软雅黑"/>
            </a:endParaRPr>
          </a:p>
        </p:txBody>
      </p:sp>
      <p:sp>
        <p:nvSpPr>
          <p:cNvPr id="34" name="object 34"/>
          <p:cNvSpPr txBox="1"/>
          <p:nvPr/>
        </p:nvSpPr>
        <p:spPr>
          <a:xfrm>
            <a:off x="7073900" y="2135702"/>
            <a:ext cx="2749550" cy="1293495"/>
          </a:xfrm>
          <a:prstGeom prst="rect">
            <a:avLst/>
          </a:prstGeom>
        </p:spPr>
        <p:txBody>
          <a:bodyPr vert="horz" wrap="square" lIns="0" tIns="0" rIns="0" bIns="0" rtlCol="0">
            <a:spAutoFit/>
          </a:bodyPr>
          <a:lstStyle/>
          <a:p>
            <a:pPr marL="12700" marR="5080" indent="1903730" algn="just">
              <a:lnSpc>
                <a:spcPct val="115700"/>
              </a:lnSpc>
            </a:pPr>
            <a:r>
              <a:rPr sz="1600" b="1" spc="-10" dirty="0">
                <a:latin typeface="微软雅黑"/>
                <a:cs typeface="微软雅黑"/>
              </a:rPr>
              <a:t>AB</a:t>
            </a:r>
            <a:r>
              <a:rPr sz="1600" b="1" spc="-5" dirty="0">
                <a:latin typeface="微软雅黑"/>
                <a:cs typeface="微软雅黑"/>
              </a:rPr>
              <a:t>S融资  </a:t>
            </a:r>
            <a:r>
              <a:rPr sz="1400" dirty="0">
                <a:latin typeface="微软雅黑"/>
                <a:cs typeface="微软雅黑"/>
              </a:rPr>
              <a:t>存证大型项目相关材料，并将保理  公司、券商等纳入联盟链中，形成  核心企业-保理公</a:t>
            </a:r>
            <a:r>
              <a:rPr sz="1400" spc="-15" dirty="0">
                <a:latin typeface="微软雅黑"/>
                <a:cs typeface="微软雅黑"/>
              </a:rPr>
              <a:t>司</a:t>
            </a:r>
            <a:r>
              <a:rPr sz="1400" spc="-10" dirty="0">
                <a:latin typeface="微软雅黑"/>
                <a:cs typeface="微软雅黑"/>
              </a:rPr>
              <a:t>-</a:t>
            </a:r>
            <a:r>
              <a:rPr sz="1400" dirty="0">
                <a:latin typeface="微软雅黑"/>
                <a:cs typeface="微软雅黑"/>
              </a:rPr>
              <a:t>券商</a:t>
            </a:r>
            <a:r>
              <a:rPr sz="1400" spc="-10" dirty="0">
                <a:latin typeface="微软雅黑"/>
                <a:cs typeface="微软雅黑"/>
              </a:rPr>
              <a:t>-</a:t>
            </a:r>
            <a:r>
              <a:rPr sz="1400" spc="-15" dirty="0">
                <a:latin typeface="微软雅黑"/>
                <a:cs typeface="微软雅黑"/>
              </a:rPr>
              <a:t>供</a:t>
            </a:r>
            <a:r>
              <a:rPr sz="1400" dirty="0">
                <a:latin typeface="微软雅黑"/>
                <a:cs typeface="微软雅黑"/>
              </a:rPr>
              <a:t>应商的</a:t>
            </a:r>
            <a:endParaRPr sz="1400">
              <a:latin typeface="微软雅黑"/>
              <a:cs typeface="微软雅黑"/>
            </a:endParaRPr>
          </a:p>
          <a:p>
            <a:pPr marL="1503045">
              <a:lnSpc>
                <a:spcPct val="100000"/>
              </a:lnSpc>
              <a:spcBef>
                <a:spcPts val="335"/>
              </a:spcBef>
            </a:pPr>
            <a:r>
              <a:rPr sz="1400" dirty="0">
                <a:latin typeface="微软雅黑"/>
                <a:cs typeface="微软雅黑"/>
              </a:rPr>
              <a:t>ABS融资生态。</a:t>
            </a:r>
            <a:endParaRPr sz="1400">
              <a:latin typeface="微软雅黑"/>
              <a:cs typeface="微软雅黑"/>
            </a:endParaRPr>
          </a:p>
        </p:txBody>
      </p:sp>
      <p:sp>
        <p:nvSpPr>
          <p:cNvPr id="35" name="object 35"/>
          <p:cNvSpPr txBox="1"/>
          <p:nvPr/>
        </p:nvSpPr>
        <p:spPr>
          <a:xfrm>
            <a:off x="7124192" y="5371591"/>
            <a:ext cx="2697480" cy="1031875"/>
          </a:xfrm>
          <a:prstGeom prst="rect">
            <a:avLst/>
          </a:prstGeom>
        </p:spPr>
        <p:txBody>
          <a:bodyPr vert="horz" wrap="square" lIns="0" tIns="0" rIns="0" bIns="0" rtlCol="0">
            <a:spAutoFit/>
          </a:bodyPr>
          <a:lstStyle/>
          <a:p>
            <a:pPr marL="12700" marR="5080" indent="1860550" algn="just">
              <a:lnSpc>
                <a:spcPct val="113500"/>
              </a:lnSpc>
            </a:pPr>
            <a:r>
              <a:rPr sz="1600" b="1" spc="-5" dirty="0">
                <a:latin typeface="微软雅黑"/>
                <a:cs typeface="微软雅黑"/>
              </a:rPr>
              <a:t>债权转让  </a:t>
            </a:r>
            <a:r>
              <a:rPr sz="1400" dirty="0">
                <a:latin typeface="微软雅黑"/>
                <a:cs typeface="微软雅黑"/>
              </a:rPr>
              <a:t>债权的拆分和转让可通</a:t>
            </a:r>
            <a:r>
              <a:rPr sz="1400" spc="-15" dirty="0">
                <a:latin typeface="微软雅黑"/>
                <a:cs typeface="微软雅黑"/>
              </a:rPr>
              <a:t>过</a:t>
            </a:r>
            <a:r>
              <a:rPr sz="1400" dirty="0">
                <a:latin typeface="微软雅黑"/>
                <a:cs typeface="微软雅黑"/>
              </a:rPr>
              <a:t>区块</a:t>
            </a:r>
            <a:r>
              <a:rPr sz="1400" spc="-15" dirty="0">
                <a:latin typeface="微软雅黑"/>
                <a:cs typeface="微软雅黑"/>
              </a:rPr>
              <a:t>链</a:t>
            </a:r>
            <a:r>
              <a:rPr sz="1400" dirty="0">
                <a:latin typeface="微软雅黑"/>
                <a:cs typeface="微软雅黑"/>
              </a:rPr>
              <a:t>记  录保证不可篡改，实现</a:t>
            </a:r>
            <a:r>
              <a:rPr sz="1400" spc="-15" dirty="0">
                <a:latin typeface="微软雅黑"/>
                <a:cs typeface="微软雅黑"/>
              </a:rPr>
              <a:t>债</a:t>
            </a:r>
            <a:r>
              <a:rPr sz="1400" dirty="0">
                <a:latin typeface="微软雅黑"/>
                <a:cs typeface="微软雅黑"/>
              </a:rPr>
              <a:t>权拆</a:t>
            </a:r>
            <a:r>
              <a:rPr sz="1400" spc="-15" dirty="0">
                <a:latin typeface="微软雅黑"/>
                <a:cs typeface="微软雅黑"/>
              </a:rPr>
              <a:t>分</a:t>
            </a:r>
            <a:r>
              <a:rPr sz="1400" dirty="0">
                <a:latin typeface="微软雅黑"/>
                <a:cs typeface="微软雅黑"/>
              </a:rPr>
              <a:t>、</a:t>
            </a:r>
            <a:endParaRPr sz="1400">
              <a:latin typeface="微软雅黑"/>
              <a:cs typeface="微软雅黑"/>
            </a:endParaRPr>
          </a:p>
          <a:p>
            <a:pPr marL="1614170">
              <a:lnSpc>
                <a:spcPct val="100000"/>
              </a:lnSpc>
              <a:spcBef>
                <a:spcPts val="335"/>
              </a:spcBef>
            </a:pPr>
            <a:r>
              <a:rPr sz="1400" dirty="0">
                <a:latin typeface="微软雅黑"/>
                <a:cs typeface="微软雅黑"/>
              </a:rPr>
              <a:t>转让的溯源。</a:t>
            </a:r>
            <a:endParaRPr sz="1400">
              <a:latin typeface="微软雅黑"/>
              <a:cs typeface="微软雅黑"/>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金融</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布比：基于其底层区块链平台，研发了壹诺供应链金融服务平</a:t>
            </a:r>
          </a:p>
          <a:p>
            <a:pPr marL="12700">
              <a:lnSpc>
                <a:spcPts val="2735"/>
              </a:lnSpc>
            </a:pPr>
            <a:r>
              <a:rPr spc="-5" dirty="0"/>
              <a:t>台，实现供应链金融领域的降本增效</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67868" y="1371587"/>
            <a:ext cx="3724655" cy="495147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67690" y="1471422"/>
            <a:ext cx="3427476" cy="465429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56272" y="1459991"/>
            <a:ext cx="3450323" cy="467715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49223" y="1522501"/>
            <a:ext cx="3376422" cy="4505706"/>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766572" y="1639823"/>
            <a:ext cx="3028188" cy="4157472"/>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826008" y="1699272"/>
            <a:ext cx="221741" cy="241541"/>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832103" y="1705355"/>
            <a:ext cx="193548" cy="213360"/>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1124711" y="1699272"/>
            <a:ext cx="221742" cy="241541"/>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1130808" y="1705355"/>
            <a:ext cx="193547" cy="213360"/>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1423416" y="1699272"/>
            <a:ext cx="221741" cy="241541"/>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1429511" y="1705355"/>
            <a:ext cx="193547" cy="213360"/>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1722120" y="1699272"/>
            <a:ext cx="221742" cy="241541"/>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1728216" y="1705355"/>
            <a:ext cx="193547" cy="213360"/>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2020823" y="1699272"/>
            <a:ext cx="221742" cy="241541"/>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2026920" y="1705355"/>
            <a:ext cx="193548" cy="213360"/>
          </a:xfrm>
          <a:prstGeom prst="rect">
            <a:avLst/>
          </a:prstGeom>
          <a:blipFill>
            <a:blip r:embed="rId14" cstate="print"/>
            <a:stretch>
              <a:fillRect/>
            </a:stretch>
          </a:blipFill>
        </p:spPr>
        <p:txBody>
          <a:bodyPr wrap="square" lIns="0" tIns="0" rIns="0" bIns="0" rtlCol="0"/>
          <a:lstStyle/>
          <a:p>
            <a:endParaRPr/>
          </a:p>
        </p:txBody>
      </p:sp>
      <p:sp>
        <p:nvSpPr>
          <p:cNvPr id="21" name="object 21"/>
          <p:cNvSpPr/>
          <p:nvPr/>
        </p:nvSpPr>
        <p:spPr>
          <a:xfrm>
            <a:off x="2319527" y="1699272"/>
            <a:ext cx="221742" cy="241541"/>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2325623" y="1705355"/>
            <a:ext cx="193548" cy="213360"/>
          </a:xfrm>
          <a:prstGeom prst="rect">
            <a:avLst/>
          </a:prstGeom>
          <a:blipFill>
            <a:blip r:embed="rId15" cstate="print"/>
            <a:stretch>
              <a:fillRect/>
            </a:stretch>
          </a:blipFill>
        </p:spPr>
        <p:txBody>
          <a:bodyPr wrap="square" lIns="0" tIns="0" rIns="0" bIns="0" rtlCol="0"/>
          <a:lstStyle/>
          <a:p>
            <a:endParaRPr/>
          </a:p>
        </p:txBody>
      </p:sp>
      <p:sp>
        <p:nvSpPr>
          <p:cNvPr id="23" name="object 23"/>
          <p:cNvSpPr/>
          <p:nvPr/>
        </p:nvSpPr>
        <p:spPr>
          <a:xfrm>
            <a:off x="2618232" y="1699272"/>
            <a:ext cx="221742" cy="241541"/>
          </a:xfrm>
          <a:prstGeom prst="rect">
            <a:avLst/>
          </a:prstGeom>
          <a:blipFill>
            <a:blip r:embed="rId9" cstate="print"/>
            <a:stretch>
              <a:fillRect/>
            </a:stretch>
          </a:blipFill>
        </p:spPr>
        <p:txBody>
          <a:bodyPr wrap="square" lIns="0" tIns="0" rIns="0" bIns="0" rtlCol="0"/>
          <a:lstStyle/>
          <a:p>
            <a:endParaRPr/>
          </a:p>
        </p:txBody>
      </p:sp>
      <p:sp>
        <p:nvSpPr>
          <p:cNvPr id="24" name="object 24"/>
          <p:cNvSpPr/>
          <p:nvPr/>
        </p:nvSpPr>
        <p:spPr>
          <a:xfrm>
            <a:off x="2624327" y="1705355"/>
            <a:ext cx="193548" cy="213360"/>
          </a:xfrm>
          <a:prstGeom prst="rect">
            <a:avLst/>
          </a:prstGeom>
          <a:blipFill>
            <a:blip r:embed="rId15" cstate="print"/>
            <a:stretch>
              <a:fillRect/>
            </a:stretch>
          </a:blipFill>
        </p:spPr>
        <p:txBody>
          <a:bodyPr wrap="square" lIns="0" tIns="0" rIns="0" bIns="0" rtlCol="0"/>
          <a:lstStyle/>
          <a:p>
            <a:endParaRPr/>
          </a:p>
        </p:txBody>
      </p:sp>
      <p:sp>
        <p:nvSpPr>
          <p:cNvPr id="25" name="object 25"/>
          <p:cNvSpPr/>
          <p:nvPr/>
        </p:nvSpPr>
        <p:spPr>
          <a:xfrm>
            <a:off x="2915411" y="1699272"/>
            <a:ext cx="223253" cy="241541"/>
          </a:xfrm>
          <a:prstGeom prst="rect">
            <a:avLst/>
          </a:prstGeom>
          <a:blipFill>
            <a:blip r:embed="rId16" cstate="print"/>
            <a:stretch>
              <a:fillRect/>
            </a:stretch>
          </a:blipFill>
        </p:spPr>
        <p:txBody>
          <a:bodyPr wrap="square" lIns="0" tIns="0" rIns="0" bIns="0" rtlCol="0"/>
          <a:lstStyle/>
          <a:p>
            <a:endParaRPr/>
          </a:p>
        </p:txBody>
      </p:sp>
      <p:sp>
        <p:nvSpPr>
          <p:cNvPr id="26" name="object 26"/>
          <p:cNvSpPr/>
          <p:nvPr/>
        </p:nvSpPr>
        <p:spPr>
          <a:xfrm>
            <a:off x="2921507" y="1705355"/>
            <a:ext cx="195072" cy="213360"/>
          </a:xfrm>
          <a:prstGeom prst="rect">
            <a:avLst/>
          </a:prstGeom>
          <a:blipFill>
            <a:blip r:embed="rId17" cstate="print"/>
            <a:stretch>
              <a:fillRect/>
            </a:stretch>
          </a:blipFill>
        </p:spPr>
        <p:txBody>
          <a:bodyPr wrap="square" lIns="0" tIns="0" rIns="0" bIns="0" rtlCol="0"/>
          <a:lstStyle/>
          <a:p>
            <a:endParaRPr/>
          </a:p>
        </p:txBody>
      </p:sp>
      <p:sp>
        <p:nvSpPr>
          <p:cNvPr id="27" name="object 27"/>
          <p:cNvSpPr/>
          <p:nvPr/>
        </p:nvSpPr>
        <p:spPr>
          <a:xfrm>
            <a:off x="3214116" y="1699272"/>
            <a:ext cx="223253" cy="241541"/>
          </a:xfrm>
          <a:prstGeom prst="rect">
            <a:avLst/>
          </a:prstGeom>
          <a:blipFill>
            <a:blip r:embed="rId16" cstate="print"/>
            <a:stretch>
              <a:fillRect/>
            </a:stretch>
          </a:blipFill>
        </p:spPr>
        <p:txBody>
          <a:bodyPr wrap="square" lIns="0" tIns="0" rIns="0" bIns="0" rtlCol="0"/>
          <a:lstStyle/>
          <a:p>
            <a:endParaRPr/>
          </a:p>
        </p:txBody>
      </p:sp>
      <p:sp>
        <p:nvSpPr>
          <p:cNvPr id="28" name="object 28"/>
          <p:cNvSpPr/>
          <p:nvPr/>
        </p:nvSpPr>
        <p:spPr>
          <a:xfrm>
            <a:off x="3220211" y="1705355"/>
            <a:ext cx="195072" cy="213360"/>
          </a:xfrm>
          <a:prstGeom prst="rect">
            <a:avLst/>
          </a:prstGeom>
          <a:blipFill>
            <a:blip r:embed="rId17" cstate="print"/>
            <a:stretch>
              <a:fillRect/>
            </a:stretch>
          </a:blipFill>
        </p:spPr>
        <p:txBody>
          <a:bodyPr wrap="square" lIns="0" tIns="0" rIns="0" bIns="0" rtlCol="0"/>
          <a:lstStyle/>
          <a:p>
            <a:endParaRPr/>
          </a:p>
        </p:txBody>
      </p:sp>
      <p:sp>
        <p:nvSpPr>
          <p:cNvPr id="29" name="object 29"/>
          <p:cNvSpPr/>
          <p:nvPr/>
        </p:nvSpPr>
        <p:spPr>
          <a:xfrm>
            <a:off x="3512820" y="1699272"/>
            <a:ext cx="221741" cy="241541"/>
          </a:xfrm>
          <a:prstGeom prst="rect">
            <a:avLst/>
          </a:prstGeom>
          <a:blipFill>
            <a:blip r:embed="rId9" cstate="print"/>
            <a:stretch>
              <a:fillRect/>
            </a:stretch>
          </a:blipFill>
        </p:spPr>
        <p:txBody>
          <a:bodyPr wrap="square" lIns="0" tIns="0" rIns="0" bIns="0" rtlCol="0"/>
          <a:lstStyle/>
          <a:p>
            <a:endParaRPr/>
          </a:p>
        </p:txBody>
      </p:sp>
      <p:sp>
        <p:nvSpPr>
          <p:cNvPr id="30" name="object 30"/>
          <p:cNvSpPr/>
          <p:nvPr/>
        </p:nvSpPr>
        <p:spPr>
          <a:xfrm>
            <a:off x="3518915" y="1705355"/>
            <a:ext cx="193548" cy="213360"/>
          </a:xfrm>
          <a:prstGeom prst="rect">
            <a:avLst/>
          </a:prstGeom>
          <a:blipFill>
            <a:blip r:embed="rId12" cstate="print"/>
            <a:stretch>
              <a:fillRect/>
            </a:stretch>
          </a:blipFill>
        </p:spPr>
        <p:txBody>
          <a:bodyPr wrap="square" lIns="0" tIns="0" rIns="0" bIns="0" rtlCol="0"/>
          <a:lstStyle/>
          <a:p>
            <a:endParaRPr/>
          </a:p>
        </p:txBody>
      </p:sp>
      <p:sp>
        <p:nvSpPr>
          <p:cNvPr id="31" name="object 31"/>
          <p:cNvSpPr/>
          <p:nvPr/>
        </p:nvSpPr>
        <p:spPr>
          <a:xfrm>
            <a:off x="853439" y="1353311"/>
            <a:ext cx="93725" cy="523494"/>
          </a:xfrm>
          <a:prstGeom prst="rect">
            <a:avLst/>
          </a:prstGeom>
          <a:blipFill>
            <a:blip r:embed="rId18" cstate="print"/>
            <a:stretch>
              <a:fillRect/>
            </a:stretch>
          </a:blipFill>
        </p:spPr>
        <p:txBody>
          <a:bodyPr wrap="square" lIns="0" tIns="0" rIns="0" bIns="0" rtlCol="0"/>
          <a:lstStyle/>
          <a:p>
            <a:endParaRPr/>
          </a:p>
        </p:txBody>
      </p:sp>
      <p:sp>
        <p:nvSpPr>
          <p:cNvPr id="32" name="object 32"/>
          <p:cNvSpPr/>
          <p:nvPr/>
        </p:nvSpPr>
        <p:spPr>
          <a:xfrm>
            <a:off x="890777" y="1395222"/>
            <a:ext cx="21335" cy="441960"/>
          </a:xfrm>
          <a:prstGeom prst="rect">
            <a:avLst/>
          </a:prstGeom>
          <a:blipFill>
            <a:blip r:embed="rId19" cstate="print"/>
            <a:stretch>
              <a:fillRect/>
            </a:stretch>
          </a:blipFill>
        </p:spPr>
        <p:txBody>
          <a:bodyPr wrap="square" lIns="0" tIns="0" rIns="0" bIns="0" rtlCol="0"/>
          <a:lstStyle/>
          <a:p>
            <a:endParaRPr/>
          </a:p>
        </p:txBody>
      </p:sp>
      <p:sp>
        <p:nvSpPr>
          <p:cNvPr id="33" name="object 33"/>
          <p:cNvSpPr/>
          <p:nvPr/>
        </p:nvSpPr>
        <p:spPr>
          <a:xfrm>
            <a:off x="880977" y="1353311"/>
            <a:ext cx="124100" cy="523494"/>
          </a:xfrm>
          <a:prstGeom prst="rect">
            <a:avLst/>
          </a:prstGeom>
          <a:blipFill>
            <a:blip r:embed="rId20" cstate="print"/>
            <a:stretch>
              <a:fillRect/>
            </a:stretch>
          </a:blipFill>
        </p:spPr>
        <p:txBody>
          <a:bodyPr wrap="square" lIns="0" tIns="0" rIns="0" bIns="0" rtlCol="0"/>
          <a:lstStyle/>
          <a:p>
            <a:endParaRPr/>
          </a:p>
        </p:txBody>
      </p:sp>
      <p:sp>
        <p:nvSpPr>
          <p:cNvPr id="34" name="object 34"/>
          <p:cNvSpPr/>
          <p:nvPr/>
        </p:nvSpPr>
        <p:spPr>
          <a:xfrm>
            <a:off x="948689" y="1395222"/>
            <a:ext cx="21335" cy="441960"/>
          </a:xfrm>
          <a:prstGeom prst="rect">
            <a:avLst/>
          </a:prstGeom>
          <a:blipFill>
            <a:blip r:embed="rId19" cstate="print"/>
            <a:stretch>
              <a:fillRect/>
            </a:stretch>
          </a:blipFill>
        </p:spPr>
        <p:txBody>
          <a:bodyPr wrap="square" lIns="0" tIns="0" rIns="0" bIns="0" rtlCol="0"/>
          <a:lstStyle/>
          <a:p>
            <a:endParaRPr/>
          </a:p>
        </p:txBody>
      </p:sp>
      <p:sp>
        <p:nvSpPr>
          <p:cNvPr id="35" name="object 35"/>
          <p:cNvSpPr/>
          <p:nvPr/>
        </p:nvSpPr>
        <p:spPr>
          <a:xfrm>
            <a:off x="938889" y="1385188"/>
            <a:ext cx="40979" cy="462025"/>
          </a:xfrm>
          <a:prstGeom prst="rect">
            <a:avLst/>
          </a:prstGeom>
          <a:blipFill>
            <a:blip r:embed="rId21" cstate="print"/>
            <a:stretch>
              <a:fillRect/>
            </a:stretch>
          </a:blipFill>
        </p:spPr>
        <p:txBody>
          <a:bodyPr wrap="square" lIns="0" tIns="0" rIns="0" bIns="0" rtlCol="0"/>
          <a:lstStyle/>
          <a:p>
            <a:endParaRPr/>
          </a:p>
        </p:txBody>
      </p:sp>
      <p:sp>
        <p:nvSpPr>
          <p:cNvPr id="36" name="object 36"/>
          <p:cNvSpPr/>
          <p:nvPr/>
        </p:nvSpPr>
        <p:spPr>
          <a:xfrm>
            <a:off x="1153667" y="1353311"/>
            <a:ext cx="93725" cy="523494"/>
          </a:xfrm>
          <a:prstGeom prst="rect">
            <a:avLst/>
          </a:prstGeom>
          <a:blipFill>
            <a:blip r:embed="rId18" cstate="print"/>
            <a:stretch>
              <a:fillRect/>
            </a:stretch>
          </a:blipFill>
        </p:spPr>
        <p:txBody>
          <a:bodyPr wrap="square" lIns="0" tIns="0" rIns="0" bIns="0" rtlCol="0"/>
          <a:lstStyle/>
          <a:p>
            <a:endParaRPr/>
          </a:p>
        </p:txBody>
      </p:sp>
      <p:sp>
        <p:nvSpPr>
          <p:cNvPr id="37" name="object 37"/>
          <p:cNvSpPr/>
          <p:nvPr/>
        </p:nvSpPr>
        <p:spPr>
          <a:xfrm>
            <a:off x="1191005" y="1395222"/>
            <a:ext cx="21335" cy="441960"/>
          </a:xfrm>
          <a:prstGeom prst="rect">
            <a:avLst/>
          </a:prstGeom>
          <a:blipFill>
            <a:blip r:embed="rId22" cstate="print"/>
            <a:stretch>
              <a:fillRect/>
            </a:stretch>
          </a:blipFill>
        </p:spPr>
        <p:txBody>
          <a:bodyPr wrap="square" lIns="0" tIns="0" rIns="0" bIns="0" rtlCol="0"/>
          <a:lstStyle/>
          <a:p>
            <a:endParaRPr/>
          </a:p>
        </p:txBody>
      </p:sp>
      <p:sp>
        <p:nvSpPr>
          <p:cNvPr id="38" name="object 38"/>
          <p:cNvSpPr/>
          <p:nvPr/>
        </p:nvSpPr>
        <p:spPr>
          <a:xfrm>
            <a:off x="1181205" y="1353311"/>
            <a:ext cx="122576" cy="523494"/>
          </a:xfrm>
          <a:prstGeom prst="rect">
            <a:avLst/>
          </a:prstGeom>
          <a:blipFill>
            <a:blip r:embed="rId23" cstate="print"/>
            <a:stretch>
              <a:fillRect/>
            </a:stretch>
          </a:blipFill>
        </p:spPr>
        <p:txBody>
          <a:bodyPr wrap="square" lIns="0" tIns="0" rIns="0" bIns="0" rtlCol="0"/>
          <a:lstStyle/>
          <a:p>
            <a:endParaRPr/>
          </a:p>
        </p:txBody>
      </p:sp>
      <p:sp>
        <p:nvSpPr>
          <p:cNvPr id="39" name="object 39"/>
          <p:cNvSpPr/>
          <p:nvPr/>
        </p:nvSpPr>
        <p:spPr>
          <a:xfrm>
            <a:off x="1247394" y="1395222"/>
            <a:ext cx="21336" cy="441960"/>
          </a:xfrm>
          <a:prstGeom prst="rect">
            <a:avLst/>
          </a:prstGeom>
          <a:blipFill>
            <a:blip r:embed="rId19" cstate="print"/>
            <a:stretch>
              <a:fillRect/>
            </a:stretch>
          </a:blipFill>
        </p:spPr>
        <p:txBody>
          <a:bodyPr wrap="square" lIns="0" tIns="0" rIns="0" bIns="0" rtlCol="0"/>
          <a:lstStyle/>
          <a:p>
            <a:endParaRPr/>
          </a:p>
        </p:txBody>
      </p:sp>
      <p:sp>
        <p:nvSpPr>
          <p:cNvPr id="40" name="object 40"/>
          <p:cNvSpPr/>
          <p:nvPr/>
        </p:nvSpPr>
        <p:spPr>
          <a:xfrm>
            <a:off x="1237593" y="1385188"/>
            <a:ext cx="41042" cy="462025"/>
          </a:xfrm>
          <a:prstGeom prst="rect">
            <a:avLst/>
          </a:prstGeom>
          <a:blipFill>
            <a:blip r:embed="rId21" cstate="print"/>
            <a:stretch>
              <a:fillRect/>
            </a:stretch>
          </a:blipFill>
        </p:spPr>
        <p:txBody>
          <a:bodyPr wrap="square" lIns="0" tIns="0" rIns="0" bIns="0" rtlCol="0"/>
          <a:lstStyle/>
          <a:p>
            <a:endParaRPr/>
          </a:p>
        </p:txBody>
      </p:sp>
      <p:sp>
        <p:nvSpPr>
          <p:cNvPr id="41" name="object 41"/>
          <p:cNvSpPr/>
          <p:nvPr/>
        </p:nvSpPr>
        <p:spPr>
          <a:xfrm>
            <a:off x="1452372" y="1353311"/>
            <a:ext cx="93725" cy="523494"/>
          </a:xfrm>
          <a:prstGeom prst="rect">
            <a:avLst/>
          </a:prstGeom>
          <a:blipFill>
            <a:blip r:embed="rId18" cstate="print"/>
            <a:stretch>
              <a:fillRect/>
            </a:stretch>
          </a:blipFill>
        </p:spPr>
        <p:txBody>
          <a:bodyPr wrap="square" lIns="0" tIns="0" rIns="0" bIns="0" rtlCol="0"/>
          <a:lstStyle/>
          <a:p>
            <a:endParaRPr/>
          </a:p>
        </p:txBody>
      </p:sp>
      <p:sp>
        <p:nvSpPr>
          <p:cNvPr id="42" name="object 42"/>
          <p:cNvSpPr/>
          <p:nvPr/>
        </p:nvSpPr>
        <p:spPr>
          <a:xfrm>
            <a:off x="1489710" y="1395222"/>
            <a:ext cx="21336" cy="441960"/>
          </a:xfrm>
          <a:prstGeom prst="rect">
            <a:avLst/>
          </a:prstGeom>
          <a:blipFill>
            <a:blip r:embed="rId22" cstate="print"/>
            <a:stretch>
              <a:fillRect/>
            </a:stretch>
          </a:blipFill>
        </p:spPr>
        <p:txBody>
          <a:bodyPr wrap="square" lIns="0" tIns="0" rIns="0" bIns="0" rtlCol="0"/>
          <a:lstStyle/>
          <a:p>
            <a:endParaRPr/>
          </a:p>
        </p:txBody>
      </p:sp>
      <p:sp>
        <p:nvSpPr>
          <p:cNvPr id="43" name="object 43"/>
          <p:cNvSpPr/>
          <p:nvPr/>
        </p:nvSpPr>
        <p:spPr>
          <a:xfrm>
            <a:off x="1479843" y="1353311"/>
            <a:ext cx="124166" cy="523494"/>
          </a:xfrm>
          <a:prstGeom prst="rect">
            <a:avLst/>
          </a:prstGeom>
          <a:blipFill>
            <a:blip r:embed="rId24" cstate="print"/>
            <a:stretch>
              <a:fillRect/>
            </a:stretch>
          </a:blipFill>
        </p:spPr>
        <p:txBody>
          <a:bodyPr wrap="square" lIns="0" tIns="0" rIns="0" bIns="0" rtlCol="0"/>
          <a:lstStyle/>
          <a:p>
            <a:endParaRPr/>
          </a:p>
        </p:txBody>
      </p:sp>
      <p:sp>
        <p:nvSpPr>
          <p:cNvPr id="44" name="object 44"/>
          <p:cNvSpPr/>
          <p:nvPr/>
        </p:nvSpPr>
        <p:spPr>
          <a:xfrm>
            <a:off x="1547622" y="1395222"/>
            <a:ext cx="21336" cy="441960"/>
          </a:xfrm>
          <a:prstGeom prst="rect">
            <a:avLst/>
          </a:prstGeom>
          <a:blipFill>
            <a:blip r:embed="rId22" cstate="print"/>
            <a:stretch>
              <a:fillRect/>
            </a:stretch>
          </a:blipFill>
        </p:spPr>
        <p:txBody>
          <a:bodyPr wrap="square" lIns="0" tIns="0" rIns="0" bIns="0" rtlCol="0"/>
          <a:lstStyle/>
          <a:p>
            <a:endParaRPr/>
          </a:p>
        </p:txBody>
      </p:sp>
      <p:sp>
        <p:nvSpPr>
          <p:cNvPr id="45" name="object 45"/>
          <p:cNvSpPr/>
          <p:nvPr/>
        </p:nvSpPr>
        <p:spPr>
          <a:xfrm>
            <a:off x="1537755" y="1385188"/>
            <a:ext cx="40981" cy="462025"/>
          </a:xfrm>
          <a:prstGeom prst="rect">
            <a:avLst/>
          </a:prstGeom>
          <a:blipFill>
            <a:blip r:embed="rId25" cstate="print"/>
            <a:stretch>
              <a:fillRect/>
            </a:stretch>
          </a:blipFill>
        </p:spPr>
        <p:txBody>
          <a:bodyPr wrap="square" lIns="0" tIns="0" rIns="0" bIns="0" rtlCol="0"/>
          <a:lstStyle/>
          <a:p>
            <a:endParaRPr/>
          </a:p>
        </p:txBody>
      </p:sp>
      <p:sp>
        <p:nvSpPr>
          <p:cNvPr id="46" name="object 46"/>
          <p:cNvSpPr/>
          <p:nvPr/>
        </p:nvSpPr>
        <p:spPr>
          <a:xfrm>
            <a:off x="1752600" y="1353311"/>
            <a:ext cx="93725" cy="523494"/>
          </a:xfrm>
          <a:prstGeom prst="rect">
            <a:avLst/>
          </a:prstGeom>
          <a:blipFill>
            <a:blip r:embed="rId26" cstate="print"/>
            <a:stretch>
              <a:fillRect/>
            </a:stretch>
          </a:blipFill>
        </p:spPr>
        <p:txBody>
          <a:bodyPr wrap="square" lIns="0" tIns="0" rIns="0" bIns="0" rtlCol="0"/>
          <a:lstStyle/>
          <a:p>
            <a:endParaRPr/>
          </a:p>
        </p:txBody>
      </p:sp>
      <p:sp>
        <p:nvSpPr>
          <p:cNvPr id="47" name="object 47"/>
          <p:cNvSpPr/>
          <p:nvPr/>
        </p:nvSpPr>
        <p:spPr>
          <a:xfrm>
            <a:off x="1789938" y="1395222"/>
            <a:ext cx="21336" cy="441960"/>
          </a:xfrm>
          <a:prstGeom prst="rect">
            <a:avLst/>
          </a:prstGeom>
          <a:blipFill>
            <a:blip r:embed="rId22" cstate="print"/>
            <a:stretch>
              <a:fillRect/>
            </a:stretch>
          </a:blipFill>
        </p:spPr>
        <p:txBody>
          <a:bodyPr wrap="square" lIns="0" tIns="0" rIns="0" bIns="0" rtlCol="0"/>
          <a:lstStyle/>
          <a:p>
            <a:endParaRPr/>
          </a:p>
        </p:txBody>
      </p:sp>
      <p:sp>
        <p:nvSpPr>
          <p:cNvPr id="48" name="object 48"/>
          <p:cNvSpPr/>
          <p:nvPr/>
        </p:nvSpPr>
        <p:spPr>
          <a:xfrm>
            <a:off x="1780158" y="1353311"/>
            <a:ext cx="122591" cy="523494"/>
          </a:xfrm>
          <a:prstGeom prst="rect">
            <a:avLst/>
          </a:prstGeom>
          <a:blipFill>
            <a:blip r:embed="rId27" cstate="print"/>
            <a:stretch>
              <a:fillRect/>
            </a:stretch>
          </a:blipFill>
        </p:spPr>
        <p:txBody>
          <a:bodyPr wrap="square" lIns="0" tIns="0" rIns="0" bIns="0" rtlCol="0"/>
          <a:lstStyle/>
          <a:p>
            <a:endParaRPr/>
          </a:p>
        </p:txBody>
      </p:sp>
      <p:sp>
        <p:nvSpPr>
          <p:cNvPr id="49" name="object 49"/>
          <p:cNvSpPr/>
          <p:nvPr/>
        </p:nvSpPr>
        <p:spPr>
          <a:xfrm>
            <a:off x="1847850" y="1395222"/>
            <a:ext cx="19812" cy="441960"/>
          </a:xfrm>
          <a:prstGeom prst="rect">
            <a:avLst/>
          </a:prstGeom>
          <a:blipFill>
            <a:blip r:embed="rId22" cstate="print"/>
            <a:stretch>
              <a:fillRect/>
            </a:stretch>
          </a:blipFill>
        </p:spPr>
        <p:txBody>
          <a:bodyPr wrap="square" lIns="0" tIns="0" rIns="0" bIns="0" rtlCol="0"/>
          <a:lstStyle/>
          <a:p>
            <a:endParaRPr/>
          </a:p>
        </p:txBody>
      </p:sp>
      <p:sp>
        <p:nvSpPr>
          <p:cNvPr id="50" name="object 50"/>
          <p:cNvSpPr/>
          <p:nvPr/>
        </p:nvSpPr>
        <p:spPr>
          <a:xfrm>
            <a:off x="1838069" y="1385188"/>
            <a:ext cx="39371" cy="462025"/>
          </a:xfrm>
          <a:prstGeom prst="rect">
            <a:avLst/>
          </a:prstGeom>
          <a:blipFill>
            <a:blip r:embed="rId28" cstate="print"/>
            <a:stretch>
              <a:fillRect/>
            </a:stretch>
          </a:blipFill>
        </p:spPr>
        <p:txBody>
          <a:bodyPr wrap="square" lIns="0" tIns="0" rIns="0" bIns="0" rtlCol="0"/>
          <a:lstStyle/>
          <a:p>
            <a:endParaRPr/>
          </a:p>
        </p:txBody>
      </p:sp>
      <p:sp>
        <p:nvSpPr>
          <p:cNvPr id="51" name="object 51"/>
          <p:cNvSpPr/>
          <p:nvPr/>
        </p:nvSpPr>
        <p:spPr>
          <a:xfrm>
            <a:off x="2052827" y="1353311"/>
            <a:ext cx="93725" cy="523494"/>
          </a:xfrm>
          <a:prstGeom prst="rect">
            <a:avLst/>
          </a:prstGeom>
          <a:blipFill>
            <a:blip r:embed="rId26" cstate="print"/>
            <a:stretch>
              <a:fillRect/>
            </a:stretch>
          </a:blipFill>
        </p:spPr>
        <p:txBody>
          <a:bodyPr wrap="square" lIns="0" tIns="0" rIns="0" bIns="0" rtlCol="0"/>
          <a:lstStyle/>
          <a:p>
            <a:endParaRPr/>
          </a:p>
        </p:txBody>
      </p:sp>
      <p:sp>
        <p:nvSpPr>
          <p:cNvPr id="52" name="object 52"/>
          <p:cNvSpPr/>
          <p:nvPr/>
        </p:nvSpPr>
        <p:spPr>
          <a:xfrm>
            <a:off x="2090166" y="1395222"/>
            <a:ext cx="21335" cy="441960"/>
          </a:xfrm>
          <a:prstGeom prst="rect">
            <a:avLst/>
          </a:prstGeom>
          <a:blipFill>
            <a:blip r:embed="rId19" cstate="print"/>
            <a:stretch>
              <a:fillRect/>
            </a:stretch>
          </a:blipFill>
        </p:spPr>
        <p:txBody>
          <a:bodyPr wrap="square" lIns="0" tIns="0" rIns="0" bIns="0" rtlCol="0"/>
          <a:lstStyle/>
          <a:p>
            <a:endParaRPr/>
          </a:p>
        </p:txBody>
      </p:sp>
      <p:sp>
        <p:nvSpPr>
          <p:cNvPr id="53" name="object 53"/>
          <p:cNvSpPr/>
          <p:nvPr/>
        </p:nvSpPr>
        <p:spPr>
          <a:xfrm>
            <a:off x="2080299" y="1353311"/>
            <a:ext cx="122642" cy="523494"/>
          </a:xfrm>
          <a:prstGeom prst="rect">
            <a:avLst/>
          </a:prstGeom>
          <a:blipFill>
            <a:blip r:embed="rId29" cstate="print"/>
            <a:stretch>
              <a:fillRect/>
            </a:stretch>
          </a:blipFill>
        </p:spPr>
        <p:txBody>
          <a:bodyPr wrap="square" lIns="0" tIns="0" rIns="0" bIns="0" rtlCol="0"/>
          <a:lstStyle/>
          <a:p>
            <a:endParaRPr/>
          </a:p>
        </p:txBody>
      </p:sp>
      <p:sp>
        <p:nvSpPr>
          <p:cNvPr id="54" name="object 54"/>
          <p:cNvSpPr/>
          <p:nvPr/>
        </p:nvSpPr>
        <p:spPr>
          <a:xfrm>
            <a:off x="2146554" y="1395222"/>
            <a:ext cx="21335" cy="441960"/>
          </a:xfrm>
          <a:prstGeom prst="rect">
            <a:avLst/>
          </a:prstGeom>
          <a:blipFill>
            <a:blip r:embed="rId22" cstate="print"/>
            <a:stretch>
              <a:fillRect/>
            </a:stretch>
          </a:blipFill>
        </p:spPr>
        <p:txBody>
          <a:bodyPr wrap="square" lIns="0" tIns="0" rIns="0" bIns="0" rtlCol="0"/>
          <a:lstStyle/>
          <a:p>
            <a:endParaRPr/>
          </a:p>
        </p:txBody>
      </p:sp>
      <p:sp>
        <p:nvSpPr>
          <p:cNvPr id="55" name="object 55"/>
          <p:cNvSpPr/>
          <p:nvPr/>
        </p:nvSpPr>
        <p:spPr>
          <a:xfrm>
            <a:off x="2136687" y="1385188"/>
            <a:ext cx="41107" cy="462025"/>
          </a:xfrm>
          <a:prstGeom prst="rect">
            <a:avLst/>
          </a:prstGeom>
          <a:blipFill>
            <a:blip r:embed="rId30" cstate="print"/>
            <a:stretch>
              <a:fillRect/>
            </a:stretch>
          </a:blipFill>
        </p:spPr>
        <p:txBody>
          <a:bodyPr wrap="square" lIns="0" tIns="0" rIns="0" bIns="0" rtlCol="0"/>
          <a:lstStyle/>
          <a:p>
            <a:endParaRPr/>
          </a:p>
        </p:txBody>
      </p:sp>
      <p:sp>
        <p:nvSpPr>
          <p:cNvPr id="56" name="object 56"/>
          <p:cNvSpPr/>
          <p:nvPr/>
        </p:nvSpPr>
        <p:spPr>
          <a:xfrm>
            <a:off x="2351532" y="1353311"/>
            <a:ext cx="93725" cy="523494"/>
          </a:xfrm>
          <a:prstGeom prst="rect">
            <a:avLst/>
          </a:prstGeom>
          <a:blipFill>
            <a:blip r:embed="rId26" cstate="print"/>
            <a:stretch>
              <a:fillRect/>
            </a:stretch>
          </a:blipFill>
        </p:spPr>
        <p:txBody>
          <a:bodyPr wrap="square" lIns="0" tIns="0" rIns="0" bIns="0" rtlCol="0"/>
          <a:lstStyle/>
          <a:p>
            <a:endParaRPr/>
          </a:p>
        </p:txBody>
      </p:sp>
      <p:sp>
        <p:nvSpPr>
          <p:cNvPr id="57" name="object 57"/>
          <p:cNvSpPr/>
          <p:nvPr/>
        </p:nvSpPr>
        <p:spPr>
          <a:xfrm>
            <a:off x="2388870" y="1395222"/>
            <a:ext cx="21336" cy="441960"/>
          </a:xfrm>
          <a:prstGeom prst="rect">
            <a:avLst/>
          </a:prstGeom>
          <a:blipFill>
            <a:blip r:embed="rId19" cstate="print"/>
            <a:stretch>
              <a:fillRect/>
            </a:stretch>
          </a:blipFill>
        </p:spPr>
        <p:txBody>
          <a:bodyPr wrap="square" lIns="0" tIns="0" rIns="0" bIns="0" rtlCol="0"/>
          <a:lstStyle/>
          <a:p>
            <a:endParaRPr/>
          </a:p>
        </p:txBody>
      </p:sp>
      <p:sp>
        <p:nvSpPr>
          <p:cNvPr id="58" name="object 58"/>
          <p:cNvSpPr/>
          <p:nvPr/>
        </p:nvSpPr>
        <p:spPr>
          <a:xfrm>
            <a:off x="2379003" y="1353311"/>
            <a:ext cx="124166" cy="523494"/>
          </a:xfrm>
          <a:prstGeom prst="rect">
            <a:avLst/>
          </a:prstGeom>
          <a:blipFill>
            <a:blip r:embed="rId31" cstate="print"/>
            <a:stretch>
              <a:fillRect/>
            </a:stretch>
          </a:blipFill>
        </p:spPr>
        <p:txBody>
          <a:bodyPr wrap="square" lIns="0" tIns="0" rIns="0" bIns="0" rtlCol="0"/>
          <a:lstStyle/>
          <a:p>
            <a:endParaRPr/>
          </a:p>
        </p:txBody>
      </p:sp>
      <p:sp>
        <p:nvSpPr>
          <p:cNvPr id="59" name="object 59"/>
          <p:cNvSpPr/>
          <p:nvPr/>
        </p:nvSpPr>
        <p:spPr>
          <a:xfrm>
            <a:off x="2446782" y="1395222"/>
            <a:ext cx="21336" cy="441960"/>
          </a:xfrm>
          <a:prstGeom prst="rect">
            <a:avLst/>
          </a:prstGeom>
          <a:blipFill>
            <a:blip r:embed="rId19" cstate="print"/>
            <a:stretch>
              <a:fillRect/>
            </a:stretch>
          </a:blipFill>
        </p:spPr>
        <p:txBody>
          <a:bodyPr wrap="square" lIns="0" tIns="0" rIns="0" bIns="0" rtlCol="0"/>
          <a:lstStyle/>
          <a:p>
            <a:endParaRPr/>
          </a:p>
        </p:txBody>
      </p:sp>
      <p:sp>
        <p:nvSpPr>
          <p:cNvPr id="60" name="object 60"/>
          <p:cNvSpPr/>
          <p:nvPr/>
        </p:nvSpPr>
        <p:spPr>
          <a:xfrm>
            <a:off x="2437002" y="1385188"/>
            <a:ext cx="40894" cy="462025"/>
          </a:xfrm>
          <a:prstGeom prst="rect">
            <a:avLst/>
          </a:prstGeom>
          <a:blipFill>
            <a:blip r:embed="rId21" cstate="print"/>
            <a:stretch>
              <a:fillRect/>
            </a:stretch>
          </a:blipFill>
        </p:spPr>
        <p:txBody>
          <a:bodyPr wrap="square" lIns="0" tIns="0" rIns="0" bIns="0" rtlCol="0"/>
          <a:lstStyle/>
          <a:p>
            <a:endParaRPr/>
          </a:p>
        </p:txBody>
      </p:sp>
      <p:sp>
        <p:nvSpPr>
          <p:cNvPr id="61" name="object 61"/>
          <p:cNvSpPr/>
          <p:nvPr/>
        </p:nvSpPr>
        <p:spPr>
          <a:xfrm>
            <a:off x="2651760" y="1353311"/>
            <a:ext cx="93725" cy="523494"/>
          </a:xfrm>
          <a:prstGeom prst="rect">
            <a:avLst/>
          </a:prstGeom>
          <a:blipFill>
            <a:blip r:embed="rId26" cstate="print"/>
            <a:stretch>
              <a:fillRect/>
            </a:stretch>
          </a:blipFill>
        </p:spPr>
        <p:txBody>
          <a:bodyPr wrap="square" lIns="0" tIns="0" rIns="0" bIns="0" rtlCol="0"/>
          <a:lstStyle/>
          <a:p>
            <a:endParaRPr/>
          </a:p>
        </p:txBody>
      </p:sp>
      <p:sp>
        <p:nvSpPr>
          <p:cNvPr id="62" name="object 62"/>
          <p:cNvSpPr/>
          <p:nvPr/>
        </p:nvSpPr>
        <p:spPr>
          <a:xfrm>
            <a:off x="2689098" y="1395222"/>
            <a:ext cx="21335" cy="441960"/>
          </a:xfrm>
          <a:prstGeom prst="rect">
            <a:avLst/>
          </a:prstGeom>
          <a:blipFill>
            <a:blip r:embed="rId19" cstate="print"/>
            <a:stretch>
              <a:fillRect/>
            </a:stretch>
          </a:blipFill>
        </p:spPr>
        <p:txBody>
          <a:bodyPr wrap="square" lIns="0" tIns="0" rIns="0" bIns="0" rtlCol="0"/>
          <a:lstStyle/>
          <a:p>
            <a:endParaRPr/>
          </a:p>
        </p:txBody>
      </p:sp>
      <p:sp>
        <p:nvSpPr>
          <p:cNvPr id="63" name="object 63"/>
          <p:cNvSpPr/>
          <p:nvPr/>
        </p:nvSpPr>
        <p:spPr>
          <a:xfrm>
            <a:off x="2679231" y="1353311"/>
            <a:ext cx="122642" cy="523494"/>
          </a:xfrm>
          <a:prstGeom prst="rect">
            <a:avLst/>
          </a:prstGeom>
          <a:blipFill>
            <a:blip r:embed="rId32" cstate="print"/>
            <a:stretch>
              <a:fillRect/>
            </a:stretch>
          </a:blipFill>
        </p:spPr>
        <p:txBody>
          <a:bodyPr wrap="square" lIns="0" tIns="0" rIns="0" bIns="0" rtlCol="0"/>
          <a:lstStyle/>
          <a:p>
            <a:endParaRPr/>
          </a:p>
        </p:txBody>
      </p:sp>
      <p:sp>
        <p:nvSpPr>
          <p:cNvPr id="64" name="object 64"/>
          <p:cNvSpPr/>
          <p:nvPr/>
        </p:nvSpPr>
        <p:spPr>
          <a:xfrm>
            <a:off x="2745485" y="1395222"/>
            <a:ext cx="21336" cy="441960"/>
          </a:xfrm>
          <a:prstGeom prst="rect">
            <a:avLst/>
          </a:prstGeom>
          <a:blipFill>
            <a:blip r:embed="rId19" cstate="print"/>
            <a:stretch>
              <a:fillRect/>
            </a:stretch>
          </a:blipFill>
        </p:spPr>
        <p:txBody>
          <a:bodyPr wrap="square" lIns="0" tIns="0" rIns="0" bIns="0" rtlCol="0"/>
          <a:lstStyle/>
          <a:p>
            <a:endParaRPr/>
          </a:p>
        </p:txBody>
      </p:sp>
      <p:sp>
        <p:nvSpPr>
          <p:cNvPr id="65" name="object 65"/>
          <p:cNvSpPr/>
          <p:nvPr/>
        </p:nvSpPr>
        <p:spPr>
          <a:xfrm>
            <a:off x="2735619" y="1385188"/>
            <a:ext cx="41107" cy="462025"/>
          </a:xfrm>
          <a:prstGeom prst="rect">
            <a:avLst/>
          </a:prstGeom>
          <a:blipFill>
            <a:blip r:embed="rId21" cstate="print"/>
            <a:stretch>
              <a:fillRect/>
            </a:stretch>
          </a:blipFill>
        </p:spPr>
        <p:txBody>
          <a:bodyPr wrap="square" lIns="0" tIns="0" rIns="0" bIns="0" rtlCol="0"/>
          <a:lstStyle/>
          <a:p>
            <a:endParaRPr/>
          </a:p>
        </p:txBody>
      </p:sp>
      <p:sp>
        <p:nvSpPr>
          <p:cNvPr id="66" name="object 66"/>
          <p:cNvSpPr/>
          <p:nvPr/>
        </p:nvSpPr>
        <p:spPr>
          <a:xfrm>
            <a:off x="2951988" y="1353311"/>
            <a:ext cx="93725" cy="523494"/>
          </a:xfrm>
          <a:prstGeom prst="rect">
            <a:avLst/>
          </a:prstGeom>
          <a:blipFill>
            <a:blip r:embed="rId26" cstate="print"/>
            <a:stretch>
              <a:fillRect/>
            </a:stretch>
          </a:blipFill>
        </p:spPr>
        <p:txBody>
          <a:bodyPr wrap="square" lIns="0" tIns="0" rIns="0" bIns="0" rtlCol="0"/>
          <a:lstStyle/>
          <a:p>
            <a:endParaRPr/>
          </a:p>
        </p:txBody>
      </p:sp>
      <p:sp>
        <p:nvSpPr>
          <p:cNvPr id="67" name="object 67"/>
          <p:cNvSpPr/>
          <p:nvPr/>
        </p:nvSpPr>
        <p:spPr>
          <a:xfrm>
            <a:off x="2989326" y="1395222"/>
            <a:ext cx="21336" cy="441960"/>
          </a:xfrm>
          <a:prstGeom prst="rect">
            <a:avLst/>
          </a:prstGeom>
          <a:blipFill>
            <a:blip r:embed="rId22" cstate="print"/>
            <a:stretch>
              <a:fillRect/>
            </a:stretch>
          </a:blipFill>
        </p:spPr>
        <p:txBody>
          <a:bodyPr wrap="square" lIns="0" tIns="0" rIns="0" bIns="0" rtlCol="0"/>
          <a:lstStyle/>
          <a:p>
            <a:endParaRPr/>
          </a:p>
        </p:txBody>
      </p:sp>
      <p:sp>
        <p:nvSpPr>
          <p:cNvPr id="68" name="object 68"/>
          <p:cNvSpPr/>
          <p:nvPr/>
        </p:nvSpPr>
        <p:spPr>
          <a:xfrm>
            <a:off x="2979459" y="1353311"/>
            <a:ext cx="122642" cy="523494"/>
          </a:xfrm>
          <a:prstGeom prst="rect">
            <a:avLst/>
          </a:prstGeom>
          <a:blipFill>
            <a:blip r:embed="rId33" cstate="print"/>
            <a:stretch>
              <a:fillRect/>
            </a:stretch>
          </a:blipFill>
        </p:spPr>
        <p:txBody>
          <a:bodyPr wrap="square" lIns="0" tIns="0" rIns="0" bIns="0" rtlCol="0"/>
          <a:lstStyle/>
          <a:p>
            <a:endParaRPr/>
          </a:p>
        </p:txBody>
      </p:sp>
      <p:sp>
        <p:nvSpPr>
          <p:cNvPr id="69" name="object 69"/>
          <p:cNvSpPr/>
          <p:nvPr/>
        </p:nvSpPr>
        <p:spPr>
          <a:xfrm>
            <a:off x="3045714" y="1395222"/>
            <a:ext cx="21336" cy="441960"/>
          </a:xfrm>
          <a:prstGeom prst="rect">
            <a:avLst/>
          </a:prstGeom>
          <a:blipFill>
            <a:blip r:embed="rId22" cstate="print"/>
            <a:stretch>
              <a:fillRect/>
            </a:stretch>
          </a:blipFill>
        </p:spPr>
        <p:txBody>
          <a:bodyPr wrap="square" lIns="0" tIns="0" rIns="0" bIns="0" rtlCol="0"/>
          <a:lstStyle/>
          <a:p>
            <a:endParaRPr/>
          </a:p>
        </p:txBody>
      </p:sp>
      <p:sp>
        <p:nvSpPr>
          <p:cNvPr id="70" name="object 70"/>
          <p:cNvSpPr/>
          <p:nvPr/>
        </p:nvSpPr>
        <p:spPr>
          <a:xfrm>
            <a:off x="3035847" y="1385188"/>
            <a:ext cx="40981" cy="462025"/>
          </a:xfrm>
          <a:prstGeom prst="rect">
            <a:avLst/>
          </a:prstGeom>
          <a:blipFill>
            <a:blip r:embed="rId25" cstate="print"/>
            <a:stretch>
              <a:fillRect/>
            </a:stretch>
          </a:blipFill>
        </p:spPr>
        <p:txBody>
          <a:bodyPr wrap="square" lIns="0" tIns="0" rIns="0" bIns="0" rtlCol="0"/>
          <a:lstStyle/>
          <a:p>
            <a:endParaRPr/>
          </a:p>
        </p:txBody>
      </p:sp>
      <p:sp>
        <p:nvSpPr>
          <p:cNvPr id="71" name="object 71"/>
          <p:cNvSpPr/>
          <p:nvPr/>
        </p:nvSpPr>
        <p:spPr>
          <a:xfrm>
            <a:off x="3250692" y="1353311"/>
            <a:ext cx="93726" cy="523494"/>
          </a:xfrm>
          <a:prstGeom prst="rect">
            <a:avLst/>
          </a:prstGeom>
          <a:blipFill>
            <a:blip r:embed="rId26" cstate="print"/>
            <a:stretch>
              <a:fillRect/>
            </a:stretch>
          </a:blipFill>
        </p:spPr>
        <p:txBody>
          <a:bodyPr wrap="square" lIns="0" tIns="0" rIns="0" bIns="0" rtlCol="0"/>
          <a:lstStyle/>
          <a:p>
            <a:endParaRPr/>
          </a:p>
        </p:txBody>
      </p:sp>
      <p:sp>
        <p:nvSpPr>
          <p:cNvPr id="72" name="object 72"/>
          <p:cNvSpPr/>
          <p:nvPr/>
        </p:nvSpPr>
        <p:spPr>
          <a:xfrm>
            <a:off x="3288029" y="1395222"/>
            <a:ext cx="21336" cy="441960"/>
          </a:xfrm>
          <a:prstGeom prst="rect">
            <a:avLst/>
          </a:prstGeom>
          <a:blipFill>
            <a:blip r:embed="rId22" cstate="print"/>
            <a:stretch>
              <a:fillRect/>
            </a:stretch>
          </a:blipFill>
        </p:spPr>
        <p:txBody>
          <a:bodyPr wrap="square" lIns="0" tIns="0" rIns="0" bIns="0" rtlCol="0"/>
          <a:lstStyle/>
          <a:p>
            <a:endParaRPr/>
          </a:p>
        </p:txBody>
      </p:sp>
      <p:sp>
        <p:nvSpPr>
          <p:cNvPr id="73" name="object 73"/>
          <p:cNvSpPr/>
          <p:nvPr/>
        </p:nvSpPr>
        <p:spPr>
          <a:xfrm>
            <a:off x="3278163" y="1353311"/>
            <a:ext cx="124166" cy="523494"/>
          </a:xfrm>
          <a:prstGeom prst="rect">
            <a:avLst/>
          </a:prstGeom>
          <a:blipFill>
            <a:blip r:embed="rId34" cstate="print"/>
            <a:stretch>
              <a:fillRect/>
            </a:stretch>
          </a:blipFill>
        </p:spPr>
        <p:txBody>
          <a:bodyPr wrap="square" lIns="0" tIns="0" rIns="0" bIns="0" rtlCol="0"/>
          <a:lstStyle/>
          <a:p>
            <a:endParaRPr/>
          </a:p>
        </p:txBody>
      </p:sp>
      <p:sp>
        <p:nvSpPr>
          <p:cNvPr id="74" name="object 74"/>
          <p:cNvSpPr/>
          <p:nvPr/>
        </p:nvSpPr>
        <p:spPr>
          <a:xfrm>
            <a:off x="3345941" y="1395222"/>
            <a:ext cx="21336" cy="441960"/>
          </a:xfrm>
          <a:prstGeom prst="rect">
            <a:avLst/>
          </a:prstGeom>
          <a:blipFill>
            <a:blip r:embed="rId22" cstate="print"/>
            <a:stretch>
              <a:fillRect/>
            </a:stretch>
          </a:blipFill>
        </p:spPr>
        <p:txBody>
          <a:bodyPr wrap="square" lIns="0" tIns="0" rIns="0" bIns="0" rtlCol="0"/>
          <a:lstStyle/>
          <a:p>
            <a:endParaRPr/>
          </a:p>
        </p:txBody>
      </p:sp>
      <p:sp>
        <p:nvSpPr>
          <p:cNvPr id="75" name="object 75"/>
          <p:cNvSpPr/>
          <p:nvPr/>
        </p:nvSpPr>
        <p:spPr>
          <a:xfrm>
            <a:off x="3336075" y="1385188"/>
            <a:ext cx="40981" cy="462025"/>
          </a:xfrm>
          <a:prstGeom prst="rect">
            <a:avLst/>
          </a:prstGeom>
          <a:blipFill>
            <a:blip r:embed="rId25" cstate="print"/>
            <a:stretch>
              <a:fillRect/>
            </a:stretch>
          </a:blipFill>
        </p:spPr>
        <p:txBody>
          <a:bodyPr wrap="square" lIns="0" tIns="0" rIns="0" bIns="0" rtlCol="0"/>
          <a:lstStyle/>
          <a:p>
            <a:endParaRPr/>
          </a:p>
        </p:txBody>
      </p:sp>
      <p:sp>
        <p:nvSpPr>
          <p:cNvPr id="76" name="object 76"/>
          <p:cNvSpPr/>
          <p:nvPr/>
        </p:nvSpPr>
        <p:spPr>
          <a:xfrm>
            <a:off x="3550920" y="1353311"/>
            <a:ext cx="93725" cy="523494"/>
          </a:xfrm>
          <a:prstGeom prst="rect">
            <a:avLst/>
          </a:prstGeom>
          <a:blipFill>
            <a:blip r:embed="rId18" cstate="print"/>
            <a:stretch>
              <a:fillRect/>
            </a:stretch>
          </a:blipFill>
        </p:spPr>
        <p:txBody>
          <a:bodyPr wrap="square" lIns="0" tIns="0" rIns="0" bIns="0" rtlCol="0"/>
          <a:lstStyle/>
          <a:p>
            <a:endParaRPr/>
          </a:p>
        </p:txBody>
      </p:sp>
      <p:sp>
        <p:nvSpPr>
          <p:cNvPr id="77" name="object 77"/>
          <p:cNvSpPr/>
          <p:nvPr/>
        </p:nvSpPr>
        <p:spPr>
          <a:xfrm>
            <a:off x="3588258" y="1395222"/>
            <a:ext cx="21336" cy="441960"/>
          </a:xfrm>
          <a:prstGeom prst="rect">
            <a:avLst/>
          </a:prstGeom>
          <a:blipFill>
            <a:blip r:embed="rId22" cstate="print"/>
            <a:stretch>
              <a:fillRect/>
            </a:stretch>
          </a:blipFill>
        </p:spPr>
        <p:txBody>
          <a:bodyPr wrap="square" lIns="0" tIns="0" rIns="0" bIns="0" rtlCol="0"/>
          <a:lstStyle/>
          <a:p>
            <a:endParaRPr/>
          </a:p>
        </p:txBody>
      </p:sp>
      <p:sp>
        <p:nvSpPr>
          <p:cNvPr id="78" name="object 78"/>
          <p:cNvSpPr/>
          <p:nvPr/>
        </p:nvSpPr>
        <p:spPr>
          <a:xfrm>
            <a:off x="3578392" y="1353311"/>
            <a:ext cx="122642" cy="523494"/>
          </a:xfrm>
          <a:prstGeom prst="rect">
            <a:avLst/>
          </a:prstGeom>
          <a:blipFill>
            <a:blip r:embed="rId35" cstate="print"/>
            <a:stretch>
              <a:fillRect/>
            </a:stretch>
          </a:blipFill>
        </p:spPr>
        <p:txBody>
          <a:bodyPr wrap="square" lIns="0" tIns="0" rIns="0" bIns="0" rtlCol="0"/>
          <a:lstStyle/>
          <a:p>
            <a:endParaRPr/>
          </a:p>
        </p:txBody>
      </p:sp>
      <p:sp>
        <p:nvSpPr>
          <p:cNvPr id="79" name="object 79"/>
          <p:cNvSpPr/>
          <p:nvPr/>
        </p:nvSpPr>
        <p:spPr>
          <a:xfrm>
            <a:off x="3644646" y="1395222"/>
            <a:ext cx="21336" cy="441960"/>
          </a:xfrm>
          <a:prstGeom prst="rect">
            <a:avLst/>
          </a:prstGeom>
          <a:blipFill>
            <a:blip r:embed="rId22" cstate="print"/>
            <a:stretch>
              <a:fillRect/>
            </a:stretch>
          </a:blipFill>
        </p:spPr>
        <p:txBody>
          <a:bodyPr wrap="square" lIns="0" tIns="0" rIns="0" bIns="0" rtlCol="0"/>
          <a:lstStyle/>
          <a:p>
            <a:endParaRPr/>
          </a:p>
        </p:txBody>
      </p:sp>
      <p:sp>
        <p:nvSpPr>
          <p:cNvPr id="80" name="object 80"/>
          <p:cNvSpPr/>
          <p:nvPr/>
        </p:nvSpPr>
        <p:spPr>
          <a:xfrm>
            <a:off x="3634866" y="1385188"/>
            <a:ext cx="41021" cy="462025"/>
          </a:xfrm>
          <a:prstGeom prst="rect">
            <a:avLst/>
          </a:prstGeom>
          <a:blipFill>
            <a:blip r:embed="rId30" cstate="print"/>
            <a:stretch>
              <a:fillRect/>
            </a:stretch>
          </a:blipFill>
        </p:spPr>
        <p:txBody>
          <a:bodyPr wrap="square" lIns="0" tIns="0" rIns="0" bIns="0" rtlCol="0"/>
          <a:lstStyle/>
          <a:p>
            <a:endParaRPr/>
          </a:p>
        </p:txBody>
      </p:sp>
      <p:sp>
        <p:nvSpPr>
          <p:cNvPr id="81" name="object 81"/>
          <p:cNvSpPr txBox="1"/>
          <p:nvPr/>
        </p:nvSpPr>
        <p:spPr>
          <a:xfrm>
            <a:off x="829767" y="2530983"/>
            <a:ext cx="2887980" cy="3213735"/>
          </a:xfrm>
          <a:prstGeom prst="rect">
            <a:avLst/>
          </a:prstGeom>
        </p:spPr>
        <p:txBody>
          <a:bodyPr vert="horz" wrap="square" lIns="0" tIns="0" rIns="0" bIns="0" rtlCol="0">
            <a:spAutoFit/>
          </a:bodyPr>
          <a:lstStyle/>
          <a:p>
            <a:pPr marL="12700" marR="5080">
              <a:lnSpc>
                <a:spcPct val="150000"/>
              </a:lnSpc>
            </a:pPr>
            <a:r>
              <a:rPr sz="1400" b="1" spc="10" dirty="0">
                <a:solidFill>
                  <a:srgbClr val="585858"/>
                </a:solidFill>
                <a:latin typeface="微软雅黑"/>
                <a:cs typeface="微软雅黑"/>
              </a:rPr>
              <a:t>公</a:t>
            </a:r>
            <a:r>
              <a:rPr sz="1400" b="1" dirty="0">
                <a:solidFill>
                  <a:srgbClr val="585858"/>
                </a:solidFill>
                <a:latin typeface="微软雅黑"/>
                <a:cs typeface="微软雅黑"/>
              </a:rPr>
              <a:t>司介</a:t>
            </a:r>
            <a:r>
              <a:rPr sz="1400" b="1" spc="10" dirty="0">
                <a:solidFill>
                  <a:srgbClr val="585858"/>
                </a:solidFill>
                <a:latin typeface="微软雅黑"/>
                <a:cs typeface="微软雅黑"/>
              </a:rPr>
              <a:t>绍</a:t>
            </a:r>
            <a:r>
              <a:rPr sz="1400" b="1" dirty="0">
                <a:solidFill>
                  <a:srgbClr val="585858"/>
                </a:solidFill>
                <a:latin typeface="微软雅黑"/>
                <a:cs typeface="微软雅黑"/>
              </a:rPr>
              <a:t>：</a:t>
            </a:r>
            <a:r>
              <a:rPr sz="1400" spc="10" dirty="0">
                <a:solidFill>
                  <a:srgbClr val="585858"/>
                </a:solidFill>
                <a:latin typeface="微软雅黑"/>
                <a:cs typeface="微软雅黑"/>
              </a:rPr>
              <a:t>布</a:t>
            </a:r>
            <a:r>
              <a:rPr sz="1400" dirty="0">
                <a:solidFill>
                  <a:srgbClr val="585858"/>
                </a:solidFill>
                <a:latin typeface="微软雅黑"/>
                <a:cs typeface="微软雅黑"/>
              </a:rPr>
              <a:t>比专</a:t>
            </a:r>
            <a:r>
              <a:rPr sz="1400" spc="10" dirty="0">
                <a:solidFill>
                  <a:srgbClr val="585858"/>
                </a:solidFill>
                <a:latin typeface="微软雅黑"/>
                <a:cs typeface="微软雅黑"/>
              </a:rPr>
              <a:t>注</a:t>
            </a:r>
            <a:r>
              <a:rPr sz="1400" dirty="0">
                <a:solidFill>
                  <a:srgbClr val="585858"/>
                </a:solidFill>
                <a:latin typeface="微软雅黑"/>
                <a:cs typeface="微软雅黑"/>
              </a:rPr>
              <a:t>于区</a:t>
            </a:r>
            <a:r>
              <a:rPr sz="1400" spc="10" dirty="0">
                <a:solidFill>
                  <a:srgbClr val="585858"/>
                </a:solidFill>
                <a:latin typeface="微软雅黑"/>
                <a:cs typeface="微软雅黑"/>
              </a:rPr>
              <a:t>块</a:t>
            </a:r>
            <a:r>
              <a:rPr sz="1400" dirty="0">
                <a:solidFill>
                  <a:srgbClr val="585858"/>
                </a:solidFill>
                <a:latin typeface="微软雅黑"/>
                <a:cs typeface="微软雅黑"/>
              </a:rPr>
              <a:t>链技</a:t>
            </a:r>
            <a:r>
              <a:rPr sz="1400" spc="10" dirty="0">
                <a:solidFill>
                  <a:srgbClr val="585858"/>
                </a:solidFill>
                <a:latin typeface="微软雅黑"/>
                <a:cs typeface="微软雅黑"/>
              </a:rPr>
              <a:t>术</a:t>
            </a:r>
            <a:r>
              <a:rPr sz="1400" dirty="0">
                <a:solidFill>
                  <a:srgbClr val="585858"/>
                </a:solidFill>
                <a:latin typeface="微软雅黑"/>
                <a:cs typeface="微软雅黑"/>
              </a:rPr>
              <a:t>和  </a:t>
            </a:r>
            <a:r>
              <a:rPr sz="1400" spc="10" dirty="0">
                <a:solidFill>
                  <a:srgbClr val="585858"/>
                </a:solidFill>
                <a:latin typeface="微软雅黑"/>
                <a:cs typeface="微软雅黑"/>
              </a:rPr>
              <a:t>产</a:t>
            </a:r>
            <a:r>
              <a:rPr sz="1400" dirty="0">
                <a:solidFill>
                  <a:srgbClr val="585858"/>
                </a:solidFill>
                <a:latin typeface="微软雅黑"/>
                <a:cs typeface="微软雅黑"/>
              </a:rPr>
              <a:t>品的</a:t>
            </a:r>
            <a:r>
              <a:rPr sz="1400" spc="10" dirty="0">
                <a:solidFill>
                  <a:srgbClr val="585858"/>
                </a:solidFill>
                <a:latin typeface="微软雅黑"/>
                <a:cs typeface="微软雅黑"/>
              </a:rPr>
              <a:t>创</a:t>
            </a:r>
            <a:r>
              <a:rPr sz="1400" dirty="0">
                <a:solidFill>
                  <a:srgbClr val="585858"/>
                </a:solidFill>
                <a:latin typeface="微软雅黑"/>
                <a:cs typeface="微软雅黑"/>
              </a:rPr>
              <a:t>新</a:t>
            </a:r>
            <a:r>
              <a:rPr sz="1400" spc="10" dirty="0">
                <a:solidFill>
                  <a:srgbClr val="585858"/>
                </a:solidFill>
                <a:latin typeface="微软雅黑"/>
                <a:cs typeface="微软雅黑"/>
              </a:rPr>
              <a:t>，</a:t>
            </a:r>
            <a:r>
              <a:rPr sz="1400" dirty="0">
                <a:solidFill>
                  <a:srgbClr val="585858"/>
                </a:solidFill>
                <a:latin typeface="微软雅黑"/>
                <a:cs typeface="微软雅黑"/>
              </a:rPr>
              <a:t>已经</a:t>
            </a:r>
            <a:r>
              <a:rPr sz="1400" spc="10" dirty="0">
                <a:solidFill>
                  <a:srgbClr val="585858"/>
                </a:solidFill>
                <a:latin typeface="微软雅黑"/>
                <a:cs typeface="微软雅黑"/>
              </a:rPr>
              <a:t>拥</a:t>
            </a:r>
            <a:r>
              <a:rPr sz="1400" dirty="0">
                <a:solidFill>
                  <a:srgbClr val="585858"/>
                </a:solidFill>
                <a:latin typeface="微软雅黑"/>
                <a:cs typeface="微软雅黑"/>
              </a:rPr>
              <a:t>有数</a:t>
            </a:r>
            <a:r>
              <a:rPr sz="1400" spc="10" dirty="0">
                <a:solidFill>
                  <a:srgbClr val="585858"/>
                </a:solidFill>
                <a:latin typeface="微软雅黑"/>
                <a:cs typeface="微软雅黑"/>
              </a:rPr>
              <a:t>十</a:t>
            </a:r>
            <a:r>
              <a:rPr sz="1400" dirty="0">
                <a:solidFill>
                  <a:srgbClr val="585858"/>
                </a:solidFill>
                <a:latin typeface="微软雅黑"/>
                <a:cs typeface="微软雅黑"/>
              </a:rPr>
              <a:t>项核</a:t>
            </a:r>
            <a:r>
              <a:rPr sz="1400" spc="10" dirty="0">
                <a:solidFill>
                  <a:srgbClr val="585858"/>
                </a:solidFill>
                <a:latin typeface="微软雅黑"/>
                <a:cs typeface="微软雅黑"/>
              </a:rPr>
              <a:t>心</a:t>
            </a:r>
            <a:r>
              <a:rPr sz="1400" dirty="0">
                <a:solidFill>
                  <a:srgbClr val="585858"/>
                </a:solidFill>
                <a:latin typeface="微软雅黑"/>
                <a:cs typeface="微软雅黑"/>
              </a:rPr>
              <a:t>专  </a:t>
            </a:r>
            <a:r>
              <a:rPr sz="1400" spc="10" dirty="0">
                <a:solidFill>
                  <a:srgbClr val="585858"/>
                </a:solidFill>
                <a:latin typeface="微软雅黑"/>
                <a:cs typeface="微软雅黑"/>
              </a:rPr>
              <a:t>利</a:t>
            </a:r>
            <a:r>
              <a:rPr sz="1400" dirty="0">
                <a:solidFill>
                  <a:srgbClr val="585858"/>
                </a:solidFill>
                <a:latin typeface="微软雅黑"/>
                <a:cs typeface="微软雅黑"/>
              </a:rPr>
              <a:t>技术</a:t>
            </a:r>
            <a:r>
              <a:rPr sz="1400" spc="10" dirty="0">
                <a:solidFill>
                  <a:srgbClr val="585858"/>
                </a:solidFill>
                <a:latin typeface="微软雅黑"/>
                <a:cs typeface="微软雅黑"/>
              </a:rPr>
              <a:t>，</a:t>
            </a:r>
            <a:r>
              <a:rPr sz="1400" dirty="0">
                <a:solidFill>
                  <a:srgbClr val="585858"/>
                </a:solidFill>
                <a:latin typeface="微软雅黑"/>
                <a:cs typeface="微软雅黑"/>
              </a:rPr>
              <a:t>开</a:t>
            </a:r>
            <a:r>
              <a:rPr sz="1400" spc="10" dirty="0">
                <a:solidFill>
                  <a:srgbClr val="585858"/>
                </a:solidFill>
                <a:latin typeface="微软雅黑"/>
                <a:cs typeface="微软雅黑"/>
              </a:rPr>
              <a:t>发</a:t>
            </a:r>
            <a:r>
              <a:rPr sz="1400" dirty="0">
                <a:solidFill>
                  <a:srgbClr val="585858"/>
                </a:solidFill>
                <a:latin typeface="微软雅黑"/>
                <a:cs typeface="微软雅黑"/>
              </a:rPr>
              <a:t>了高</a:t>
            </a:r>
            <a:r>
              <a:rPr sz="1400" spc="10" dirty="0">
                <a:solidFill>
                  <a:srgbClr val="585858"/>
                </a:solidFill>
                <a:latin typeface="微软雅黑"/>
                <a:cs typeface="微软雅黑"/>
              </a:rPr>
              <a:t>可</a:t>
            </a:r>
            <a:r>
              <a:rPr sz="1400" dirty="0">
                <a:solidFill>
                  <a:srgbClr val="585858"/>
                </a:solidFill>
                <a:latin typeface="微软雅黑"/>
                <a:cs typeface="微软雅黑"/>
              </a:rPr>
              <a:t>扩展</a:t>
            </a:r>
            <a:r>
              <a:rPr sz="1400" spc="10" dirty="0">
                <a:solidFill>
                  <a:srgbClr val="585858"/>
                </a:solidFill>
                <a:latin typeface="微软雅黑"/>
                <a:cs typeface="微软雅黑"/>
              </a:rPr>
              <a:t>高</a:t>
            </a:r>
            <a:r>
              <a:rPr sz="1400" dirty="0">
                <a:solidFill>
                  <a:srgbClr val="585858"/>
                </a:solidFill>
                <a:latin typeface="微软雅黑"/>
                <a:cs typeface="微软雅黑"/>
              </a:rPr>
              <a:t>性能</a:t>
            </a:r>
            <a:r>
              <a:rPr sz="1400" spc="10" dirty="0">
                <a:solidFill>
                  <a:srgbClr val="585858"/>
                </a:solidFill>
                <a:latin typeface="微软雅黑"/>
                <a:cs typeface="微软雅黑"/>
              </a:rPr>
              <a:t>高</a:t>
            </a:r>
            <a:r>
              <a:rPr sz="1400" dirty="0">
                <a:solidFill>
                  <a:srgbClr val="585858"/>
                </a:solidFill>
                <a:latin typeface="微软雅黑"/>
                <a:cs typeface="微软雅黑"/>
              </a:rPr>
              <a:t>可  </a:t>
            </a:r>
            <a:r>
              <a:rPr sz="1400" spc="10" dirty="0">
                <a:solidFill>
                  <a:srgbClr val="585858"/>
                </a:solidFill>
                <a:latin typeface="微软雅黑"/>
                <a:cs typeface="微软雅黑"/>
              </a:rPr>
              <a:t>用</a:t>
            </a:r>
            <a:r>
              <a:rPr sz="1400" dirty="0">
                <a:solidFill>
                  <a:srgbClr val="585858"/>
                </a:solidFill>
                <a:latin typeface="微软雅黑"/>
                <a:cs typeface="微软雅黑"/>
              </a:rPr>
              <a:t>的区</a:t>
            </a:r>
            <a:r>
              <a:rPr sz="1400" spc="10" dirty="0">
                <a:solidFill>
                  <a:srgbClr val="585858"/>
                </a:solidFill>
                <a:latin typeface="微软雅黑"/>
                <a:cs typeface="微软雅黑"/>
              </a:rPr>
              <a:t>块</a:t>
            </a:r>
            <a:r>
              <a:rPr sz="1400" dirty="0">
                <a:solidFill>
                  <a:srgbClr val="585858"/>
                </a:solidFill>
                <a:latin typeface="微软雅黑"/>
                <a:cs typeface="微软雅黑"/>
              </a:rPr>
              <a:t>链</a:t>
            </a:r>
            <a:r>
              <a:rPr sz="1400" spc="10" dirty="0">
                <a:solidFill>
                  <a:srgbClr val="585858"/>
                </a:solidFill>
                <a:latin typeface="微软雅黑"/>
                <a:cs typeface="微软雅黑"/>
              </a:rPr>
              <a:t>基</a:t>
            </a:r>
            <a:r>
              <a:rPr sz="1400" dirty="0">
                <a:solidFill>
                  <a:srgbClr val="585858"/>
                </a:solidFill>
                <a:latin typeface="微软雅黑"/>
                <a:cs typeface="微软雅黑"/>
              </a:rPr>
              <a:t>础服</a:t>
            </a:r>
            <a:r>
              <a:rPr sz="1400" spc="10" dirty="0">
                <a:solidFill>
                  <a:srgbClr val="585858"/>
                </a:solidFill>
                <a:latin typeface="微软雅黑"/>
                <a:cs typeface="微软雅黑"/>
              </a:rPr>
              <a:t>务</a:t>
            </a:r>
            <a:r>
              <a:rPr sz="1400" dirty="0">
                <a:solidFill>
                  <a:srgbClr val="585858"/>
                </a:solidFill>
                <a:latin typeface="微软雅黑"/>
                <a:cs typeface="微软雅黑"/>
              </a:rPr>
              <a:t>平</a:t>
            </a:r>
            <a:r>
              <a:rPr sz="1400" spc="5" dirty="0">
                <a:solidFill>
                  <a:srgbClr val="585858"/>
                </a:solidFill>
                <a:latin typeface="微软雅黑"/>
                <a:cs typeface="微软雅黑"/>
              </a:rPr>
              <a:t>台</a:t>
            </a:r>
            <a:r>
              <a:rPr sz="1400" spc="10" dirty="0">
                <a:solidFill>
                  <a:srgbClr val="585858"/>
                </a:solidFill>
                <a:latin typeface="微软雅黑"/>
                <a:cs typeface="微软雅黑"/>
              </a:rPr>
              <a:t>。</a:t>
            </a:r>
            <a:r>
              <a:rPr sz="1400" dirty="0">
                <a:solidFill>
                  <a:srgbClr val="585858"/>
                </a:solidFill>
                <a:latin typeface="微软雅黑"/>
                <a:cs typeface="微软雅黑"/>
              </a:rPr>
              <a:t>基于</a:t>
            </a:r>
            <a:r>
              <a:rPr sz="1400" spc="10" dirty="0">
                <a:solidFill>
                  <a:srgbClr val="585858"/>
                </a:solidFill>
                <a:latin typeface="微软雅黑"/>
                <a:cs typeface="微软雅黑"/>
              </a:rPr>
              <a:t>布</a:t>
            </a:r>
            <a:r>
              <a:rPr sz="1400" dirty="0">
                <a:solidFill>
                  <a:srgbClr val="585858"/>
                </a:solidFill>
                <a:latin typeface="微软雅黑"/>
                <a:cs typeface="微软雅黑"/>
              </a:rPr>
              <a:t>比  </a:t>
            </a:r>
            <a:r>
              <a:rPr sz="1400" spc="10" dirty="0">
                <a:solidFill>
                  <a:srgbClr val="585858"/>
                </a:solidFill>
                <a:latin typeface="微软雅黑"/>
                <a:cs typeface="微软雅黑"/>
              </a:rPr>
              <a:t>底</a:t>
            </a:r>
            <a:r>
              <a:rPr sz="1400" dirty="0">
                <a:solidFill>
                  <a:srgbClr val="585858"/>
                </a:solidFill>
                <a:latin typeface="微软雅黑"/>
                <a:cs typeface="微软雅黑"/>
              </a:rPr>
              <a:t>层区</a:t>
            </a:r>
            <a:r>
              <a:rPr sz="1400" spc="10" dirty="0">
                <a:solidFill>
                  <a:srgbClr val="585858"/>
                </a:solidFill>
                <a:latin typeface="微软雅黑"/>
                <a:cs typeface="微软雅黑"/>
              </a:rPr>
              <a:t>块</a:t>
            </a:r>
            <a:r>
              <a:rPr sz="1400" dirty="0">
                <a:solidFill>
                  <a:srgbClr val="585858"/>
                </a:solidFill>
                <a:latin typeface="微软雅黑"/>
                <a:cs typeface="微软雅黑"/>
              </a:rPr>
              <a:t>链</a:t>
            </a:r>
            <a:r>
              <a:rPr sz="1400" spc="10" dirty="0">
                <a:solidFill>
                  <a:srgbClr val="585858"/>
                </a:solidFill>
                <a:latin typeface="微软雅黑"/>
                <a:cs typeface="微软雅黑"/>
              </a:rPr>
              <a:t>平</a:t>
            </a:r>
            <a:r>
              <a:rPr sz="1400" dirty="0">
                <a:solidFill>
                  <a:srgbClr val="585858"/>
                </a:solidFill>
                <a:latin typeface="微软雅黑"/>
                <a:cs typeface="微软雅黑"/>
              </a:rPr>
              <a:t>台，</a:t>
            </a:r>
            <a:r>
              <a:rPr sz="1400" spc="10" dirty="0">
                <a:solidFill>
                  <a:srgbClr val="585858"/>
                </a:solidFill>
                <a:latin typeface="微软雅黑"/>
                <a:cs typeface="微软雅黑"/>
              </a:rPr>
              <a:t>公</a:t>
            </a:r>
            <a:r>
              <a:rPr sz="1400" dirty="0">
                <a:solidFill>
                  <a:srgbClr val="585858"/>
                </a:solidFill>
                <a:latin typeface="微软雅黑"/>
                <a:cs typeface="微软雅黑"/>
              </a:rPr>
              <a:t>司研</a:t>
            </a:r>
            <a:r>
              <a:rPr sz="1400" spc="10" dirty="0">
                <a:solidFill>
                  <a:srgbClr val="585858"/>
                </a:solidFill>
                <a:latin typeface="微软雅黑"/>
                <a:cs typeface="微软雅黑"/>
              </a:rPr>
              <a:t>发</a:t>
            </a:r>
            <a:r>
              <a:rPr sz="1400" dirty="0">
                <a:solidFill>
                  <a:srgbClr val="585858"/>
                </a:solidFill>
                <a:latin typeface="微软雅黑"/>
                <a:cs typeface="微软雅黑"/>
              </a:rPr>
              <a:t>了壹</a:t>
            </a:r>
            <a:r>
              <a:rPr sz="1400" spc="10" dirty="0">
                <a:solidFill>
                  <a:srgbClr val="585858"/>
                </a:solidFill>
                <a:latin typeface="微软雅黑"/>
                <a:cs typeface="微软雅黑"/>
              </a:rPr>
              <a:t>诺</a:t>
            </a:r>
            <a:r>
              <a:rPr sz="1400" dirty="0">
                <a:solidFill>
                  <a:srgbClr val="585858"/>
                </a:solidFill>
                <a:latin typeface="微软雅黑"/>
                <a:cs typeface="微软雅黑"/>
              </a:rPr>
              <a:t>供  应链金融服务平台，已投入运营。  </a:t>
            </a:r>
            <a:r>
              <a:rPr sz="1400" b="1" spc="10" dirty="0">
                <a:solidFill>
                  <a:srgbClr val="585858"/>
                </a:solidFill>
                <a:latin typeface="微软雅黑"/>
                <a:cs typeface="微软雅黑"/>
              </a:rPr>
              <a:t>应</a:t>
            </a:r>
            <a:r>
              <a:rPr sz="1400" b="1" dirty="0">
                <a:solidFill>
                  <a:srgbClr val="585858"/>
                </a:solidFill>
                <a:latin typeface="微软雅黑"/>
                <a:cs typeface="微软雅黑"/>
              </a:rPr>
              <a:t>用场</a:t>
            </a:r>
            <a:r>
              <a:rPr sz="1400" b="1" spc="15" dirty="0">
                <a:solidFill>
                  <a:srgbClr val="585858"/>
                </a:solidFill>
                <a:latin typeface="微软雅黑"/>
                <a:cs typeface="微软雅黑"/>
              </a:rPr>
              <a:t>景</a:t>
            </a:r>
            <a:r>
              <a:rPr sz="1400" dirty="0">
                <a:solidFill>
                  <a:srgbClr val="585858"/>
                </a:solidFill>
                <a:latin typeface="微软雅黑"/>
                <a:cs typeface="微软雅黑"/>
              </a:rPr>
              <a:t>：</a:t>
            </a:r>
            <a:r>
              <a:rPr sz="1400" spc="10" dirty="0">
                <a:solidFill>
                  <a:srgbClr val="585858"/>
                </a:solidFill>
                <a:latin typeface="微软雅黑"/>
                <a:cs typeface="微软雅黑"/>
              </a:rPr>
              <a:t>供</a:t>
            </a:r>
            <a:r>
              <a:rPr sz="1400" dirty="0">
                <a:solidFill>
                  <a:srgbClr val="585858"/>
                </a:solidFill>
                <a:latin typeface="微软雅黑"/>
                <a:cs typeface="微软雅黑"/>
              </a:rPr>
              <a:t>应链</a:t>
            </a:r>
            <a:r>
              <a:rPr sz="1400" spc="10" dirty="0">
                <a:solidFill>
                  <a:srgbClr val="585858"/>
                </a:solidFill>
                <a:latin typeface="微软雅黑"/>
                <a:cs typeface="微软雅黑"/>
              </a:rPr>
              <a:t>金</a:t>
            </a:r>
            <a:r>
              <a:rPr sz="1400" dirty="0">
                <a:solidFill>
                  <a:srgbClr val="585858"/>
                </a:solidFill>
                <a:latin typeface="微软雅黑"/>
                <a:cs typeface="微软雅黑"/>
              </a:rPr>
              <a:t>融、</a:t>
            </a:r>
            <a:r>
              <a:rPr sz="1400" spc="10" dirty="0">
                <a:solidFill>
                  <a:srgbClr val="585858"/>
                </a:solidFill>
                <a:latin typeface="微软雅黑"/>
                <a:cs typeface="微软雅黑"/>
              </a:rPr>
              <a:t>数</a:t>
            </a:r>
            <a:r>
              <a:rPr sz="1400" dirty="0">
                <a:solidFill>
                  <a:srgbClr val="585858"/>
                </a:solidFill>
                <a:latin typeface="微软雅黑"/>
                <a:cs typeface="微软雅黑"/>
              </a:rPr>
              <a:t>字资</a:t>
            </a:r>
            <a:r>
              <a:rPr sz="1400" spc="10" dirty="0">
                <a:solidFill>
                  <a:srgbClr val="585858"/>
                </a:solidFill>
                <a:latin typeface="微软雅黑"/>
                <a:cs typeface="微软雅黑"/>
              </a:rPr>
              <a:t>产</a:t>
            </a:r>
            <a:r>
              <a:rPr sz="1400" dirty="0">
                <a:solidFill>
                  <a:srgbClr val="585858"/>
                </a:solidFill>
                <a:latin typeface="微软雅黑"/>
                <a:cs typeface="微软雅黑"/>
              </a:rPr>
              <a:t>、  </a:t>
            </a:r>
            <a:r>
              <a:rPr sz="1400" spc="10" dirty="0">
                <a:solidFill>
                  <a:srgbClr val="585858"/>
                </a:solidFill>
                <a:latin typeface="微软雅黑"/>
                <a:cs typeface="微软雅黑"/>
              </a:rPr>
              <a:t>股</a:t>
            </a:r>
            <a:r>
              <a:rPr sz="1400" dirty="0">
                <a:solidFill>
                  <a:srgbClr val="585858"/>
                </a:solidFill>
                <a:latin typeface="微软雅黑"/>
                <a:cs typeface="微软雅黑"/>
              </a:rPr>
              <a:t>权债</a:t>
            </a:r>
            <a:r>
              <a:rPr sz="1400" spc="15" dirty="0">
                <a:solidFill>
                  <a:srgbClr val="585858"/>
                </a:solidFill>
                <a:latin typeface="微软雅黑"/>
                <a:cs typeface="微软雅黑"/>
              </a:rPr>
              <a:t>券</a:t>
            </a:r>
            <a:r>
              <a:rPr sz="1400" dirty="0">
                <a:solidFill>
                  <a:srgbClr val="585858"/>
                </a:solidFill>
                <a:latin typeface="微软雅黑"/>
                <a:cs typeface="微软雅黑"/>
              </a:rPr>
              <a:t>、</a:t>
            </a:r>
            <a:r>
              <a:rPr sz="1400" spc="10" dirty="0">
                <a:solidFill>
                  <a:srgbClr val="585858"/>
                </a:solidFill>
                <a:latin typeface="微软雅黑"/>
                <a:cs typeface="微软雅黑"/>
              </a:rPr>
              <a:t>供</a:t>
            </a:r>
            <a:r>
              <a:rPr sz="1400" dirty="0">
                <a:solidFill>
                  <a:srgbClr val="585858"/>
                </a:solidFill>
                <a:latin typeface="微软雅黑"/>
                <a:cs typeface="微软雅黑"/>
              </a:rPr>
              <a:t>应链</a:t>
            </a:r>
            <a:r>
              <a:rPr sz="1400" spc="10" dirty="0">
                <a:solidFill>
                  <a:srgbClr val="585858"/>
                </a:solidFill>
                <a:latin typeface="微软雅黑"/>
                <a:cs typeface="微软雅黑"/>
              </a:rPr>
              <a:t>溯</a:t>
            </a:r>
            <a:r>
              <a:rPr sz="1400" dirty="0">
                <a:solidFill>
                  <a:srgbClr val="585858"/>
                </a:solidFill>
                <a:latin typeface="微软雅黑"/>
                <a:cs typeface="微软雅黑"/>
              </a:rPr>
              <a:t>源、</a:t>
            </a:r>
            <a:r>
              <a:rPr sz="1400" spc="10" dirty="0">
                <a:solidFill>
                  <a:srgbClr val="585858"/>
                </a:solidFill>
                <a:latin typeface="微软雅黑"/>
                <a:cs typeface="微软雅黑"/>
              </a:rPr>
              <a:t>商</a:t>
            </a:r>
            <a:r>
              <a:rPr sz="1400" dirty="0">
                <a:solidFill>
                  <a:srgbClr val="585858"/>
                </a:solidFill>
                <a:latin typeface="微软雅黑"/>
                <a:cs typeface="微软雅黑"/>
              </a:rPr>
              <a:t>业积</a:t>
            </a:r>
            <a:r>
              <a:rPr sz="1400" spc="10" dirty="0">
                <a:solidFill>
                  <a:srgbClr val="585858"/>
                </a:solidFill>
                <a:latin typeface="微软雅黑"/>
                <a:cs typeface="微软雅黑"/>
              </a:rPr>
              <a:t>分</a:t>
            </a:r>
            <a:r>
              <a:rPr sz="1400" dirty="0">
                <a:solidFill>
                  <a:srgbClr val="585858"/>
                </a:solidFill>
                <a:latin typeface="微软雅黑"/>
                <a:cs typeface="微软雅黑"/>
              </a:rPr>
              <a:t>、  </a:t>
            </a:r>
            <a:r>
              <a:rPr sz="1400" spc="10" dirty="0">
                <a:solidFill>
                  <a:srgbClr val="585858"/>
                </a:solidFill>
                <a:latin typeface="微软雅黑"/>
                <a:cs typeface="微软雅黑"/>
              </a:rPr>
              <a:t>联</a:t>
            </a:r>
            <a:r>
              <a:rPr sz="1400" dirty="0">
                <a:solidFill>
                  <a:srgbClr val="585858"/>
                </a:solidFill>
                <a:latin typeface="微软雅黑"/>
                <a:cs typeface="微软雅黑"/>
              </a:rPr>
              <a:t>合征</a:t>
            </a:r>
            <a:r>
              <a:rPr sz="1400" spc="15" dirty="0">
                <a:solidFill>
                  <a:srgbClr val="585858"/>
                </a:solidFill>
                <a:latin typeface="微软雅黑"/>
                <a:cs typeface="微软雅黑"/>
              </a:rPr>
              <a:t>信</a:t>
            </a:r>
            <a:r>
              <a:rPr sz="1400" dirty="0">
                <a:solidFill>
                  <a:srgbClr val="585858"/>
                </a:solidFill>
                <a:latin typeface="微软雅黑"/>
                <a:cs typeface="微软雅黑"/>
              </a:rPr>
              <a:t>、</a:t>
            </a:r>
            <a:r>
              <a:rPr sz="1400" spc="10" dirty="0">
                <a:solidFill>
                  <a:srgbClr val="585858"/>
                </a:solidFill>
                <a:latin typeface="微软雅黑"/>
                <a:cs typeface="微软雅黑"/>
              </a:rPr>
              <a:t>公</a:t>
            </a:r>
            <a:r>
              <a:rPr sz="1400" dirty="0">
                <a:solidFill>
                  <a:srgbClr val="585858"/>
                </a:solidFill>
                <a:latin typeface="微软雅黑"/>
                <a:cs typeface="微软雅黑"/>
              </a:rPr>
              <a:t>示公</a:t>
            </a:r>
            <a:r>
              <a:rPr sz="1400" spc="10" dirty="0">
                <a:solidFill>
                  <a:srgbClr val="585858"/>
                </a:solidFill>
                <a:latin typeface="微软雅黑"/>
                <a:cs typeface="微软雅黑"/>
              </a:rPr>
              <a:t>证</a:t>
            </a:r>
            <a:r>
              <a:rPr sz="1400" dirty="0">
                <a:solidFill>
                  <a:srgbClr val="585858"/>
                </a:solidFill>
                <a:latin typeface="微软雅黑"/>
                <a:cs typeface="微软雅黑"/>
              </a:rPr>
              <a:t>、电</a:t>
            </a:r>
            <a:r>
              <a:rPr sz="1400" spc="10" dirty="0">
                <a:solidFill>
                  <a:srgbClr val="585858"/>
                </a:solidFill>
                <a:latin typeface="微软雅黑"/>
                <a:cs typeface="微软雅黑"/>
              </a:rPr>
              <a:t>子</a:t>
            </a:r>
            <a:r>
              <a:rPr sz="1400" dirty="0">
                <a:solidFill>
                  <a:srgbClr val="585858"/>
                </a:solidFill>
                <a:latin typeface="微软雅黑"/>
                <a:cs typeface="微软雅黑"/>
              </a:rPr>
              <a:t>发票</a:t>
            </a:r>
            <a:r>
              <a:rPr sz="1400" spc="10" dirty="0">
                <a:solidFill>
                  <a:srgbClr val="585858"/>
                </a:solidFill>
                <a:latin typeface="微软雅黑"/>
                <a:cs typeface="微软雅黑"/>
              </a:rPr>
              <a:t>、</a:t>
            </a:r>
            <a:r>
              <a:rPr sz="1400" dirty="0">
                <a:solidFill>
                  <a:srgbClr val="585858"/>
                </a:solidFill>
                <a:latin typeface="微软雅黑"/>
                <a:cs typeface="微软雅黑"/>
              </a:rPr>
              <a:t>数  据安全等</a:t>
            </a:r>
            <a:endParaRPr sz="1400">
              <a:latin typeface="微软雅黑"/>
              <a:cs typeface="微软雅黑"/>
            </a:endParaRPr>
          </a:p>
        </p:txBody>
      </p:sp>
      <p:sp>
        <p:nvSpPr>
          <p:cNvPr id="82" name="object 82"/>
          <p:cNvSpPr/>
          <p:nvPr/>
        </p:nvSpPr>
        <p:spPr>
          <a:xfrm>
            <a:off x="1281683" y="2019300"/>
            <a:ext cx="1981200" cy="495300"/>
          </a:xfrm>
          <a:prstGeom prst="rect">
            <a:avLst/>
          </a:prstGeom>
          <a:blipFill>
            <a:blip r:embed="rId36" cstate="print"/>
            <a:stretch>
              <a:fillRect/>
            </a:stretch>
          </a:blipFill>
        </p:spPr>
        <p:txBody>
          <a:bodyPr wrap="square" lIns="0" tIns="0" rIns="0" bIns="0" rtlCol="0"/>
          <a:lstStyle/>
          <a:p>
            <a:endParaRPr/>
          </a:p>
        </p:txBody>
      </p:sp>
      <p:sp>
        <p:nvSpPr>
          <p:cNvPr id="83" name="object 83"/>
          <p:cNvSpPr/>
          <p:nvPr/>
        </p:nvSpPr>
        <p:spPr>
          <a:xfrm>
            <a:off x="4445508" y="2510027"/>
            <a:ext cx="347980" cy="3888104"/>
          </a:xfrm>
          <a:custGeom>
            <a:avLst/>
            <a:gdLst/>
            <a:ahLst/>
            <a:cxnLst/>
            <a:rect l="l" t="t" r="r" b="b"/>
            <a:pathLst>
              <a:path w="347979" h="3888104">
                <a:moveTo>
                  <a:pt x="289559" y="0"/>
                </a:moveTo>
                <a:lnTo>
                  <a:pt x="57912" y="0"/>
                </a:lnTo>
                <a:lnTo>
                  <a:pt x="35361" y="4548"/>
                </a:lnTo>
                <a:lnTo>
                  <a:pt x="16954" y="16954"/>
                </a:lnTo>
                <a:lnTo>
                  <a:pt x="4548" y="35361"/>
                </a:lnTo>
                <a:lnTo>
                  <a:pt x="0" y="57912"/>
                </a:lnTo>
                <a:lnTo>
                  <a:pt x="0" y="3829812"/>
                </a:lnTo>
                <a:lnTo>
                  <a:pt x="4548" y="3852351"/>
                </a:lnTo>
                <a:lnTo>
                  <a:pt x="16954" y="3870759"/>
                </a:lnTo>
                <a:lnTo>
                  <a:pt x="35361" y="3883172"/>
                </a:lnTo>
                <a:lnTo>
                  <a:pt x="57912" y="3887724"/>
                </a:lnTo>
                <a:lnTo>
                  <a:pt x="289559" y="3887724"/>
                </a:lnTo>
                <a:lnTo>
                  <a:pt x="312110" y="3883172"/>
                </a:lnTo>
                <a:lnTo>
                  <a:pt x="330517" y="3870759"/>
                </a:lnTo>
                <a:lnTo>
                  <a:pt x="342923" y="3852351"/>
                </a:lnTo>
                <a:lnTo>
                  <a:pt x="347471" y="3829812"/>
                </a:lnTo>
                <a:lnTo>
                  <a:pt x="347471" y="57912"/>
                </a:lnTo>
                <a:lnTo>
                  <a:pt x="342923" y="35361"/>
                </a:lnTo>
                <a:lnTo>
                  <a:pt x="330517" y="16954"/>
                </a:lnTo>
                <a:lnTo>
                  <a:pt x="312110" y="4548"/>
                </a:lnTo>
                <a:lnTo>
                  <a:pt x="289559" y="0"/>
                </a:lnTo>
                <a:close/>
              </a:path>
            </a:pathLst>
          </a:custGeom>
          <a:solidFill>
            <a:srgbClr val="1D9ED2"/>
          </a:solidFill>
        </p:spPr>
        <p:txBody>
          <a:bodyPr wrap="square" lIns="0" tIns="0" rIns="0" bIns="0" rtlCol="0"/>
          <a:lstStyle/>
          <a:p>
            <a:endParaRPr/>
          </a:p>
        </p:txBody>
      </p:sp>
      <p:sp>
        <p:nvSpPr>
          <p:cNvPr id="84" name="object 84"/>
          <p:cNvSpPr txBox="1"/>
          <p:nvPr/>
        </p:nvSpPr>
        <p:spPr>
          <a:xfrm>
            <a:off x="4518152" y="3700526"/>
            <a:ext cx="204470" cy="1506855"/>
          </a:xfrm>
          <a:prstGeom prst="rect">
            <a:avLst/>
          </a:prstGeom>
        </p:spPr>
        <p:txBody>
          <a:bodyPr vert="horz" wrap="square" lIns="0" tIns="0" rIns="0" bIns="0" rtlCol="0">
            <a:spAutoFit/>
          </a:bodyPr>
          <a:lstStyle/>
          <a:p>
            <a:pPr marL="12700" marR="5080" algn="just">
              <a:lnSpc>
                <a:spcPct val="100000"/>
              </a:lnSpc>
            </a:pPr>
            <a:r>
              <a:rPr sz="1400" dirty="0">
                <a:solidFill>
                  <a:srgbClr val="F9F9F9"/>
                </a:solidFill>
                <a:latin typeface="微软雅黑"/>
                <a:cs typeface="微软雅黑"/>
              </a:rPr>
              <a:t>金  融  级  安  全  体  </a:t>
            </a:r>
            <a:r>
              <a:rPr sz="1400" spc="5" dirty="0">
                <a:solidFill>
                  <a:srgbClr val="F9F9F9"/>
                </a:solidFill>
                <a:latin typeface="微软雅黑"/>
                <a:cs typeface="微软雅黑"/>
              </a:rPr>
              <a:t>系</a:t>
            </a:r>
            <a:endParaRPr sz="1400">
              <a:latin typeface="微软雅黑"/>
              <a:cs typeface="微软雅黑"/>
            </a:endParaRPr>
          </a:p>
        </p:txBody>
      </p:sp>
      <p:sp>
        <p:nvSpPr>
          <p:cNvPr id="85" name="object 85"/>
          <p:cNvSpPr txBox="1"/>
          <p:nvPr/>
        </p:nvSpPr>
        <p:spPr>
          <a:xfrm>
            <a:off x="10897361" y="2556509"/>
            <a:ext cx="739140" cy="439420"/>
          </a:xfrm>
          <a:prstGeom prst="rect">
            <a:avLst/>
          </a:prstGeom>
        </p:spPr>
        <p:txBody>
          <a:bodyPr vert="horz" wrap="square" lIns="0" tIns="0" rIns="0" bIns="0" rtlCol="0">
            <a:spAutoFit/>
          </a:bodyPr>
          <a:lstStyle/>
          <a:p>
            <a:pPr marL="190500" marR="5080" indent="-178435">
              <a:lnSpc>
                <a:spcPct val="100000"/>
              </a:lnSpc>
            </a:pPr>
            <a:r>
              <a:rPr sz="1400" dirty="0">
                <a:solidFill>
                  <a:srgbClr val="F68B21"/>
                </a:solidFill>
                <a:latin typeface="微软雅黑"/>
                <a:cs typeface="微软雅黑"/>
              </a:rPr>
              <a:t>外部系统  对接</a:t>
            </a:r>
            <a:endParaRPr sz="1400">
              <a:latin typeface="微软雅黑"/>
              <a:cs typeface="微软雅黑"/>
            </a:endParaRPr>
          </a:p>
        </p:txBody>
      </p:sp>
      <p:sp>
        <p:nvSpPr>
          <p:cNvPr id="86" name="object 86"/>
          <p:cNvSpPr txBox="1"/>
          <p:nvPr/>
        </p:nvSpPr>
        <p:spPr>
          <a:xfrm>
            <a:off x="10949178" y="3209544"/>
            <a:ext cx="635000" cy="195580"/>
          </a:xfrm>
          <a:prstGeom prst="rect">
            <a:avLst/>
          </a:prstGeom>
        </p:spPr>
        <p:txBody>
          <a:bodyPr vert="horz" wrap="square" lIns="0" tIns="0" rIns="0" bIns="0" rtlCol="0">
            <a:spAutoFit/>
          </a:bodyPr>
          <a:lstStyle/>
          <a:p>
            <a:pPr marL="12700">
              <a:lnSpc>
                <a:spcPct val="100000"/>
              </a:lnSpc>
            </a:pPr>
            <a:r>
              <a:rPr sz="1200" dirty="0">
                <a:solidFill>
                  <a:srgbClr val="F6C000"/>
                </a:solidFill>
                <a:latin typeface="微软雅黑"/>
                <a:cs typeface="微软雅黑"/>
              </a:rPr>
              <a:t>信贷系统</a:t>
            </a:r>
            <a:endParaRPr sz="1200">
              <a:latin typeface="微软雅黑"/>
              <a:cs typeface="微软雅黑"/>
            </a:endParaRPr>
          </a:p>
        </p:txBody>
      </p:sp>
      <p:sp>
        <p:nvSpPr>
          <p:cNvPr id="87" name="object 87"/>
          <p:cNvSpPr txBox="1"/>
          <p:nvPr/>
        </p:nvSpPr>
        <p:spPr>
          <a:xfrm>
            <a:off x="10949178" y="4985257"/>
            <a:ext cx="635000" cy="195580"/>
          </a:xfrm>
          <a:prstGeom prst="rect">
            <a:avLst/>
          </a:prstGeom>
        </p:spPr>
        <p:txBody>
          <a:bodyPr vert="horz" wrap="square" lIns="0" tIns="0" rIns="0" bIns="0" rtlCol="0">
            <a:spAutoFit/>
          </a:bodyPr>
          <a:lstStyle/>
          <a:p>
            <a:pPr marL="12700">
              <a:lnSpc>
                <a:spcPct val="100000"/>
              </a:lnSpc>
            </a:pPr>
            <a:r>
              <a:rPr sz="1200" dirty="0">
                <a:solidFill>
                  <a:srgbClr val="F6C000"/>
                </a:solidFill>
                <a:latin typeface="微软雅黑"/>
                <a:cs typeface="微软雅黑"/>
              </a:rPr>
              <a:t>网银系统</a:t>
            </a:r>
            <a:endParaRPr sz="1200">
              <a:latin typeface="微软雅黑"/>
              <a:cs typeface="微软雅黑"/>
            </a:endParaRPr>
          </a:p>
        </p:txBody>
      </p:sp>
      <p:sp>
        <p:nvSpPr>
          <p:cNvPr id="88" name="object 88"/>
          <p:cNvSpPr txBox="1"/>
          <p:nvPr/>
        </p:nvSpPr>
        <p:spPr>
          <a:xfrm>
            <a:off x="10949178" y="5515661"/>
            <a:ext cx="635000" cy="195580"/>
          </a:xfrm>
          <a:prstGeom prst="rect">
            <a:avLst/>
          </a:prstGeom>
        </p:spPr>
        <p:txBody>
          <a:bodyPr vert="horz" wrap="square" lIns="0" tIns="0" rIns="0" bIns="0" rtlCol="0">
            <a:spAutoFit/>
          </a:bodyPr>
          <a:lstStyle/>
          <a:p>
            <a:pPr marL="12700">
              <a:lnSpc>
                <a:spcPct val="100000"/>
              </a:lnSpc>
            </a:pPr>
            <a:r>
              <a:rPr sz="1200" dirty="0">
                <a:solidFill>
                  <a:srgbClr val="F6C000"/>
                </a:solidFill>
                <a:latin typeface="微软雅黑"/>
                <a:cs typeface="微软雅黑"/>
              </a:rPr>
              <a:t>安全系统</a:t>
            </a:r>
            <a:endParaRPr sz="1200">
              <a:latin typeface="微软雅黑"/>
              <a:cs typeface="微软雅黑"/>
            </a:endParaRPr>
          </a:p>
        </p:txBody>
      </p:sp>
      <p:sp>
        <p:nvSpPr>
          <p:cNvPr id="89" name="object 89"/>
          <p:cNvSpPr txBox="1"/>
          <p:nvPr/>
        </p:nvSpPr>
        <p:spPr>
          <a:xfrm>
            <a:off x="10949178" y="4270247"/>
            <a:ext cx="635000" cy="378460"/>
          </a:xfrm>
          <a:prstGeom prst="rect">
            <a:avLst/>
          </a:prstGeom>
        </p:spPr>
        <p:txBody>
          <a:bodyPr vert="horz" wrap="square" lIns="0" tIns="0" rIns="0" bIns="0" rtlCol="0">
            <a:spAutoFit/>
          </a:bodyPr>
          <a:lstStyle/>
          <a:p>
            <a:pPr marL="165100" marR="5080" indent="-152400">
              <a:lnSpc>
                <a:spcPct val="100000"/>
              </a:lnSpc>
            </a:pPr>
            <a:r>
              <a:rPr sz="1200" dirty="0">
                <a:solidFill>
                  <a:srgbClr val="F6C000"/>
                </a:solidFill>
                <a:latin typeface="微软雅黑"/>
                <a:cs typeface="微软雅黑"/>
              </a:rPr>
              <a:t>企业服务  总线</a:t>
            </a:r>
            <a:endParaRPr sz="1200">
              <a:latin typeface="微软雅黑"/>
              <a:cs typeface="微软雅黑"/>
            </a:endParaRPr>
          </a:p>
        </p:txBody>
      </p:sp>
      <p:sp>
        <p:nvSpPr>
          <p:cNvPr id="90" name="object 90"/>
          <p:cNvSpPr txBox="1"/>
          <p:nvPr/>
        </p:nvSpPr>
        <p:spPr>
          <a:xfrm>
            <a:off x="10949178" y="3739895"/>
            <a:ext cx="635000" cy="195580"/>
          </a:xfrm>
          <a:prstGeom prst="rect">
            <a:avLst/>
          </a:prstGeom>
        </p:spPr>
        <p:txBody>
          <a:bodyPr vert="horz" wrap="square" lIns="0" tIns="0" rIns="0" bIns="0" rtlCol="0">
            <a:spAutoFit/>
          </a:bodyPr>
          <a:lstStyle/>
          <a:p>
            <a:pPr marL="12700">
              <a:lnSpc>
                <a:spcPct val="100000"/>
              </a:lnSpc>
            </a:pPr>
            <a:r>
              <a:rPr sz="1200" dirty="0">
                <a:solidFill>
                  <a:srgbClr val="F6C000"/>
                </a:solidFill>
                <a:latin typeface="微软雅黑"/>
                <a:cs typeface="微软雅黑"/>
              </a:rPr>
              <a:t>核心系统</a:t>
            </a:r>
            <a:endParaRPr sz="1200">
              <a:latin typeface="微软雅黑"/>
              <a:cs typeface="微软雅黑"/>
            </a:endParaRPr>
          </a:p>
        </p:txBody>
      </p:sp>
      <p:sp>
        <p:nvSpPr>
          <p:cNvPr id="91" name="object 91"/>
          <p:cNvSpPr txBox="1"/>
          <p:nvPr/>
        </p:nvSpPr>
        <p:spPr>
          <a:xfrm>
            <a:off x="11089385" y="6043676"/>
            <a:ext cx="354965" cy="256540"/>
          </a:xfrm>
          <a:prstGeom prst="rect">
            <a:avLst/>
          </a:prstGeom>
        </p:spPr>
        <p:txBody>
          <a:bodyPr vert="horz" wrap="square" lIns="0" tIns="0" rIns="0" bIns="0" rtlCol="0">
            <a:spAutoFit/>
          </a:bodyPr>
          <a:lstStyle/>
          <a:p>
            <a:pPr marL="12700">
              <a:lnSpc>
                <a:spcPct val="100000"/>
              </a:lnSpc>
            </a:pPr>
            <a:r>
              <a:rPr sz="1600" spc="-10" dirty="0">
                <a:solidFill>
                  <a:srgbClr val="F6C000"/>
                </a:solidFill>
                <a:latin typeface="微软雅黑"/>
                <a:cs typeface="微软雅黑"/>
              </a:rPr>
              <a:t>……</a:t>
            </a:r>
            <a:endParaRPr sz="1600">
              <a:latin typeface="微软雅黑"/>
              <a:cs typeface="微软雅黑"/>
            </a:endParaRPr>
          </a:p>
        </p:txBody>
      </p:sp>
      <p:sp>
        <p:nvSpPr>
          <p:cNvPr id="92" name="object 92"/>
          <p:cNvSpPr/>
          <p:nvPr/>
        </p:nvSpPr>
        <p:spPr>
          <a:xfrm>
            <a:off x="4875276" y="5934455"/>
            <a:ext cx="838200" cy="463550"/>
          </a:xfrm>
          <a:custGeom>
            <a:avLst/>
            <a:gdLst/>
            <a:ahLst/>
            <a:cxnLst/>
            <a:rect l="l" t="t" r="r" b="b"/>
            <a:pathLst>
              <a:path w="838200" h="463550">
                <a:moveTo>
                  <a:pt x="776732" y="0"/>
                </a:moveTo>
                <a:lnTo>
                  <a:pt x="61468" y="0"/>
                </a:lnTo>
                <a:lnTo>
                  <a:pt x="37558" y="4828"/>
                </a:lnTo>
                <a:lnTo>
                  <a:pt x="18018" y="17997"/>
                </a:lnTo>
                <a:lnTo>
                  <a:pt x="4835" y="37531"/>
                </a:lnTo>
                <a:lnTo>
                  <a:pt x="0" y="61455"/>
                </a:lnTo>
                <a:lnTo>
                  <a:pt x="0" y="401840"/>
                </a:lnTo>
                <a:lnTo>
                  <a:pt x="4835" y="425764"/>
                </a:lnTo>
                <a:lnTo>
                  <a:pt x="18018" y="445298"/>
                </a:lnTo>
                <a:lnTo>
                  <a:pt x="37558" y="458467"/>
                </a:lnTo>
                <a:lnTo>
                  <a:pt x="61468" y="463296"/>
                </a:lnTo>
                <a:lnTo>
                  <a:pt x="776732" y="463296"/>
                </a:lnTo>
                <a:lnTo>
                  <a:pt x="800641" y="458467"/>
                </a:lnTo>
                <a:lnTo>
                  <a:pt x="820181" y="445298"/>
                </a:lnTo>
                <a:lnTo>
                  <a:pt x="833364" y="425764"/>
                </a:lnTo>
                <a:lnTo>
                  <a:pt x="838200" y="401840"/>
                </a:lnTo>
                <a:lnTo>
                  <a:pt x="838200" y="61455"/>
                </a:lnTo>
                <a:lnTo>
                  <a:pt x="833364" y="37531"/>
                </a:lnTo>
                <a:lnTo>
                  <a:pt x="820181" y="17997"/>
                </a:lnTo>
                <a:lnTo>
                  <a:pt x="800641" y="4828"/>
                </a:lnTo>
                <a:lnTo>
                  <a:pt x="776732" y="0"/>
                </a:lnTo>
                <a:close/>
              </a:path>
            </a:pathLst>
          </a:custGeom>
          <a:solidFill>
            <a:srgbClr val="9DD2E7"/>
          </a:solidFill>
        </p:spPr>
        <p:txBody>
          <a:bodyPr wrap="square" lIns="0" tIns="0" rIns="0" bIns="0" rtlCol="0"/>
          <a:lstStyle/>
          <a:p>
            <a:endParaRPr/>
          </a:p>
        </p:txBody>
      </p:sp>
      <p:sp>
        <p:nvSpPr>
          <p:cNvPr id="93" name="object 93"/>
          <p:cNvSpPr/>
          <p:nvPr/>
        </p:nvSpPr>
        <p:spPr>
          <a:xfrm>
            <a:off x="5803391" y="5931408"/>
            <a:ext cx="4991100" cy="463550"/>
          </a:xfrm>
          <a:custGeom>
            <a:avLst/>
            <a:gdLst/>
            <a:ahLst/>
            <a:cxnLst/>
            <a:rect l="l" t="t" r="r" b="b"/>
            <a:pathLst>
              <a:path w="4991100" h="463550">
                <a:moveTo>
                  <a:pt x="0" y="29921"/>
                </a:moveTo>
                <a:lnTo>
                  <a:pt x="2343" y="18275"/>
                </a:lnTo>
                <a:lnTo>
                  <a:pt x="8747" y="8764"/>
                </a:lnTo>
                <a:lnTo>
                  <a:pt x="18270" y="2351"/>
                </a:lnTo>
                <a:lnTo>
                  <a:pt x="29972" y="0"/>
                </a:lnTo>
                <a:lnTo>
                  <a:pt x="4961128" y="0"/>
                </a:lnTo>
                <a:lnTo>
                  <a:pt x="4972829" y="2351"/>
                </a:lnTo>
                <a:lnTo>
                  <a:pt x="4982352" y="8764"/>
                </a:lnTo>
                <a:lnTo>
                  <a:pt x="4988756" y="18275"/>
                </a:lnTo>
                <a:lnTo>
                  <a:pt x="4991100" y="29921"/>
                </a:lnTo>
                <a:lnTo>
                  <a:pt x="4991100" y="433374"/>
                </a:lnTo>
                <a:lnTo>
                  <a:pt x="4988756" y="445020"/>
                </a:lnTo>
                <a:lnTo>
                  <a:pt x="4982352" y="454531"/>
                </a:lnTo>
                <a:lnTo>
                  <a:pt x="4972829" y="460944"/>
                </a:lnTo>
                <a:lnTo>
                  <a:pt x="4961128" y="463295"/>
                </a:lnTo>
                <a:lnTo>
                  <a:pt x="29972" y="463295"/>
                </a:lnTo>
                <a:lnTo>
                  <a:pt x="18270" y="460944"/>
                </a:lnTo>
                <a:lnTo>
                  <a:pt x="8747" y="454531"/>
                </a:lnTo>
                <a:lnTo>
                  <a:pt x="2343" y="445020"/>
                </a:lnTo>
                <a:lnTo>
                  <a:pt x="0" y="433374"/>
                </a:lnTo>
                <a:lnTo>
                  <a:pt x="0" y="29921"/>
                </a:lnTo>
                <a:close/>
              </a:path>
            </a:pathLst>
          </a:custGeom>
          <a:ln w="12192">
            <a:solidFill>
              <a:srgbClr val="9DD2E7"/>
            </a:solidFill>
          </a:ln>
        </p:spPr>
        <p:txBody>
          <a:bodyPr wrap="square" lIns="0" tIns="0" rIns="0" bIns="0" rtlCol="0"/>
          <a:lstStyle/>
          <a:p>
            <a:endParaRPr/>
          </a:p>
        </p:txBody>
      </p:sp>
      <p:sp>
        <p:nvSpPr>
          <p:cNvPr id="94" name="object 94"/>
          <p:cNvSpPr/>
          <p:nvPr/>
        </p:nvSpPr>
        <p:spPr>
          <a:xfrm>
            <a:off x="5850635" y="5978652"/>
            <a:ext cx="1080770" cy="360045"/>
          </a:xfrm>
          <a:custGeom>
            <a:avLst/>
            <a:gdLst/>
            <a:ahLst/>
            <a:cxnLst/>
            <a:rect l="l" t="t" r="r" b="b"/>
            <a:pathLst>
              <a:path w="1080770" h="360045">
                <a:moveTo>
                  <a:pt x="1020571" y="0"/>
                </a:moveTo>
                <a:lnTo>
                  <a:pt x="59943" y="0"/>
                </a:lnTo>
                <a:lnTo>
                  <a:pt x="36593" y="4710"/>
                </a:lnTo>
                <a:lnTo>
                  <a:pt x="17541" y="17556"/>
                </a:lnTo>
                <a:lnTo>
                  <a:pt x="4704" y="36609"/>
                </a:lnTo>
                <a:lnTo>
                  <a:pt x="0" y="59944"/>
                </a:lnTo>
                <a:lnTo>
                  <a:pt x="0" y="299720"/>
                </a:lnTo>
                <a:lnTo>
                  <a:pt x="4704" y="323054"/>
                </a:lnTo>
                <a:lnTo>
                  <a:pt x="17541" y="342107"/>
                </a:lnTo>
                <a:lnTo>
                  <a:pt x="36593" y="354953"/>
                </a:lnTo>
                <a:lnTo>
                  <a:pt x="59943" y="359664"/>
                </a:lnTo>
                <a:lnTo>
                  <a:pt x="1020571" y="359664"/>
                </a:lnTo>
                <a:lnTo>
                  <a:pt x="1043922" y="354953"/>
                </a:lnTo>
                <a:lnTo>
                  <a:pt x="1062974" y="342107"/>
                </a:lnTo>
                <a:lnTo>
                  <a:pt x="1075811" y="323054"/>
                </a:lnTo>
                <a:lnTo>
                  <a:pt x="1080515" y="299720"/>
                </a:lnTo>
                <a:lnTo>
                  <a:pt x="1080515" y="59944"/>
                </a:lnTo>
                <a:lnTo>
                  <a:pt x="1075811" y="36609"/>
                </a:lnTo>
                <a:lnTo>
                  <a:pt x="1062974" y="17556"/>
                </a:lnTo>
                <a:lnTo>
                  <a:pt x="1043922" y="4710"/>
                </a:lnTo>
                <a:lnTo>
                  <a:pt x="1020571" y="0"/>
                </a:lnTo>
                <a:close/>
              </a:path>
            </a:pathLst>
          </a:custGeom>
          <a:solidFill>
            <a:srgbClr val="9DD2E7"/>
          </a:solidFill>
        </p:spPr>
        <p:txBody>
          <a:bodyPr wrap="square" lIns="0" tIns="0" rIns="0" bIns="0" rtlCol="0"/>
          <a:lstStyle/>
          <a:p>
            <a:endParaRPr/>
          </a:p>
        </p:txBody>
      </p:sp>
      <p:sp>
        <p:nvSpPr>
          <p:cNvPr id="95" name="object 95"/>
          <p:cNvSpPr/>
          <p:nvPr/>
        </p:nvSpPr>
        <p:spPr>
          <a:xfrm>
            <a:off x="7117080" y="5978652"/>
            <a:ext cx="1080770" cy="360045"/>
          </a:xfrm>
          <a:custGeom>
            <a:avLst/>
            <a:gdLst/>
            <a:ahLst/>
            <a:cxnLst/>
            <a:rect l="l" t="t" r="r" b="b"/>
            <a:pathLst>
              <a:path w="1080770" h="360045">
                <a:moveTo>
                  <a:pt x="1020572" y="0"/>
                </a:moveTo>
                <a:lnTo>
                  <a:pt x="59944" y="0"/>
                </a:lnTo>
                <a:lnTo>
                  <a:pt x="36593" y="4710"/>
                </a:lnTo>
                <a:lnTo>
                  <a:pt x="17541" y="17556"/>
                </a:lnTo>
                <a:lnTo>
                  <a:pt x="4704" y="36609"/>
                </a:lnTo>
                <a:lnTo>
                  <a:pt x="0" y="59944"/>
                </a:lnTo>
                <a:lnTo>
                  <a:pt x="0" y="299720"/>
                </a:lnTo>
                <a:lnTo>
                  <a:pt x="4704" y="323054"/>
                </a:lnTo>
                <a:lnTo>
                  <a:pt x="17541" y="342107"/>
                </a:lnTo>
                <a:lnTo>
                  <a:pt x="36593" y="354953"/>
                </a:lnTo>
                <a:lnTo>
                  <a:pt x="59944" y="359664"/>
                </a:lnTo>
                <a:lnTo>
                  <a:pt x="1020572" y="359664"/>
                </a:lnTo>
                <a:lnTo>
                  <a:pt x="1043922" y="354953"/>
                </a:lnTo>
                <a:lnTo>
                  <a:pt x="1062974" y="342107"/>
                </a:lnTo>
                <a:lnTo>
                  <a:pt x="1075811" y="323054"/>
                </a:lnTo>
                <a:lnTo>
                  <a:pt x="1080516" y="299720"/>
                </a:lnTo>
                <a:lnTo>
                  <a:pt x="1080516" y="59944"/>
                </a:lnTo>
                <a:lnTo>
                  <a:pt x="1075811" y="36609"/>
                </a:lnTo>
                <a:lnTo>
                  <a:pt x="1062974" y="17556"/>
                </a:lnTo>
                <a:lnTo>
                  <a:pt x="1043922" y="4710"/>
                </a:lnTo>
                <a:lnTo>
                  <a:pt x="1020572" y="0"/>
                </a:lnTo>
                <a:close/>
              </a:path>
            </a:pathLst>
          </a:custGeom>
          <a:solidFill>
            <a:srgbClr val="9DD2E7"/>
          </a:solidFill>
        </p:spPr>
        <p:txBody>
          <a:bodyPr wrap="square" lIns="0" tIns="0" rIns="0" bIns="0" rtlCol="0"/>
          <a:lstStyle/>
          <a:p>
            <a:endParaRPr/>
          </a:p>
        </p:txBody>
      </p:sp>
      <p:sp>
        <p:nvSpPr>
          <p:cNvPr id="96" name="object 96"/>
          <p:cNvSpPr/>
          <p:nvPr/>
        </p:nvSpPr>
        <p:spPr>
          <a:xfrm>
            <a:off x="8383523" y="5978652"/>
            <a:ext cx="1080770" cy="360045"/>
          </a:xfrm>
          <a:custGeom>
            <a:avLst/>
            <a:gdLst/>
            <a:ahLst/>
            <a:cxnLst/>
            <a:rect l="l" t="t" r="r" b="b"/>
            <a:pathLst>
              <a:path w="1080770" h="360045">
                <a:moveTo>
                  <a:pt x="1020572" y="0"/>
                </a:moveTo>
                <a:lnTo>
                  <a:pt x="59944" y="0"/>
                </a:lnTo>
                <a:lnTo>
                  <a:pt x="36593" y="4710"/>
                </a:lnTo>
                <a:lnTo>
                  <a:pt x="17541" y="17556"/>
                </a:lnTo>
                <a:lnTo>
                  <a:pt x="4704" y="36609"/>
                </a:lnTo>
                <a:lnTo>
                  <a:pt x="0" y="59944"/>
                </a:lnTo>
                <a:lnTo>
                  <a:pt x="0" y="299720"/>
                </a:lnTo>
                <a:lnTo>
                  <a:pt x="4704" y="323054"/>
                </a:lnTo>
                <a:lnTo>
                  <a:pt x="17541" y="342107"/>
                </a:lnTo>
                <a:lnTo>
                  <a:pt x="36593" y="354953"/>
                </a:lnTo>
                <a:lnTo>
                  <a:pt x="59944" y="359664"/>
                </a:lnTo>
                <a:lnTo>
                  <a:pt x="1020572" y="359664"/>
                </a:lnTo>
                <a:lnTo>
                  <a:pt x="1043922" y="354953"/>
                </a:lnTo>
                <a:lnTo>
                  <a:pt x="1062974" y="342107"/>
                </a:lnTo>
                <a:lnTo>
                  <a:pt x="1075811" y="323054"/>
                </a:lnTo>
                <a:lnTo>
                  <a:pt x="1080516" y="299720"/>
                </a:lnTo>
                <a:lnTo>
                  <a:pt x="1080516" y="59944"/>
                </a:lnTo>
                <a:lnTo>
                  <a:pt x="1075811" y="36609"/>
                </a:lnTo>
                <a:lnTo>
                  <a:pt x="1062974" y="17556"/>
                </a:lnTo>
                <a:lnTo>
                  <a:pt x="1043922" y="4710"/>
                </a:lnTo>
                <a:lnTo>
                  <a:pt x="1020572" y="0"/>
                </a:lnTo>
                <a:close/>
              </a:path>
            </a:pathLst>
          </a:custGeom>
          <a:solidFill>
            <a:srgbClr val="9DD2E7"/>
          </a:solidFill>
        </p:spPr>
        <p:txBody>
          <a:bodyPr wrap="square" lIns="0" tIns="0" rIns="0" bIns="0" rtlCol="0"/>
          <a:lstStyle/>
          <a:p>
            <a:endParaRPr/>
          </a:p>
        </p:txBody>
      </p:sp>
      <p:sp>
        <p:nvSpPr>
          <p:cNvPr id="97" name="object 97"/>
          <p:cNvSpPr/>
          <p:nvPr/>
        </p:nvSpPr>
        <p:spPr>
          <a:xfrm>
            <a:off x="9651492" y="5978652"/>
            <a:ext cx="1079500" cy="360045"/>
          </a:xfrm>
          <a:custGeom>
            <a:avLst/>
            <a:gdLst/>
            <a:ahLst/>
            <a:cxnLst/>
            <a:rect l="l" t="t" r="r" b="b"/>
            <a:pathLst>
              <a:path w="1079500" h="360045">
                <a:moveTo>
                  <a:pt x="1019048" y="0"/>
                </a:moveTo>
                <a:lnTo>
                  <a:pt x="59943" y="0"/>
                </a:lnTo>
                <a:lnTo>
                  <a:pt x="36593" y="4710"/>
                </a:lnTo>
                <a:lnTo>
                  <a:pt x="17541" y="17556"/>
                </a:lnTo>
                <a:lnTo>
                  <a:pt x="4704" y="36609"/>
                </a:lnTo>
                <a:lnTo>
                  <a:pt x="0" y="59944"/>
                </a:lnTo>
                <a:lnTo>
                  <a:pt x="0" y="299720"/>
                </a:lnTo>
                <a:lnTo>
                  <a:pt x="4704" y="323054"/>
                </a:lnTo>
                <a:lnTo>
                  <a:pt x="17541" y="342107"/>
                </a:lnTo>
                <a:lnTo>
                  <a:pt x="36593" y="354953"/>
                </a:lnTo>
                <a:lnTo>
                  <a:pt x="59943" y="359664"/>
                </a:lnTo>
                <a:lnTo>
                  <a:pt x="1019048" y="359664"/>
                </a:lnTo>
                <a:lnTo>
                  <a:pt x="1042398" y="354953"/>
                </a:lnTo>
                <a:lnTo>
                  <a:pt x="1061450" y="342107"/>
                </a:lnTo>
                <a:lnTo>
                  <a:pt x="1074287" y="323054"/>
                </a:lnTo>
                <a:lnTo>
                  <a:pt x="1078991" y="299720"/>
                </a:lnTo>
                <a:lnTo>
                  <a:pt x="1078991" y="59944"/>
                </a:lnTo>
                <a:lnTo>
                  <a:pt x="1074287" y="36609"/>
                </a:lnTo>
                <a:lnTo>
                  <a:pt x="1061450" y="17556"/>
                </a:lnTo>
                <a:lnTo>
                  <a:pt x="1042398" y="4710"/>
                </a:lnTo>
                <a:lnTo>
                  <a:pt x="1019048" y="0"/>
                </a:lnTo>
                <a:close/>
              </a:path>
            </a:pathLst>
          </a:custGeom>
          <a:solidFill>
            <a:srgbClr val="9DD2E7"/>
          </a:solidFill>
        </p:spPr>
        <p:txBody>
          <a:bodyPr wrap="square" lIns="0" tIns="0" rIns="0" bIns="0" rtlCol="0"/>
          <a:lstStyle/>
          <a:p>
            <a:endParaRPr/>
          </a:p>
        </p:txBody>
      </p:sp>
      <p:sp>
        <p:nvSpPr>
          <p:cNvPr id="98" name="object 98"/>
          <p:cNvSpPr txBox="1"/>
          <p:nvPr/>
        </p:nvSpPr>
        <p:spPr>
          <a:xfrm>
            <a:off x="5803391" y="6062776"/>
            <a:ext cx="4991100" cy="332105"/>
          </a:xfrm>
          <a:prstGeom prst="rect">
            <a:avLst/>
          </a:prstGeom>
        </p:spPr>
        <p:txBody>
          <a:bodyPr vert="horz" wrap="square" lIns="0" tIns="0" rIns="0" bIns="0" rtlCol="0">
            <a:spAutoFit/>
          </a:bodyPr>
          <a:lstStyle/>
          <a:p>
            <a:pPr marL="435609">
              <a:lnSpc>
                <a:spcPct val="100000"/>
              </a:lnSpc>
              <a:tabLst>
                <a:tab pos="1702435" algn="l"/>
                <a:tab pos="2969260" algn="l"/>
                <a:tab pos="3994785" algn="l"/>
              </a:tabLst>
            </a:pPr>
            <a:r>
              <a:rPr sz="1200" dirty="0">
                <a:solidFill>
                  <a:srgbClr val="F9F9F9"/>
                </a:solidFill>
                <a:latin typeface="微软雅黑"/>
                <a:cs typeface="微软雅黑"/>
              </a:rPr>
              <a:t>设备	网络	存储	Bubi</a:t>
            </a:r>
            <a:r>
              <a:rPr sz="1200" spc="-110" dirty="0">
                <a:solidFill>
                  <a:srgbClr val="F9F9F9"/>
                </a:solidFill>
                <a:latin typeface="微软雅黑"/>
                <a:cs typeface="微软雅黑"/>
              </a:rPr>
              <a:t> </a:t>
            </a:r>
            <a:r>
              <a:rPr sz="1200" dirty="0">
                <a:solidFill>
                  <a:srgbClr val="F9F9F9"/>
                </a:solidFill>
                <a:latin typeface="微软雅黑"/>
                <a:cs typeface="微软雅黑"/>
              </a:rPr>
              <a:t>Chain</a:t>
            </a:r>
            <a:endParaRPr sz="1200">
              <a:latin typeface="微软雅黑"/>
              <a:cs typeface="微软雅黑"/>
            </a:endParaRPr>
          </a:p>
        </p:txBody>
      </p:sp>
      <p:sp>
        <p:nvSpPr>
          <p:cNvPr id="99" name="object 99"/>
          <p:cNvSpPr/>
          <p:nvPr/>
        </p:nvSpPr>
        <p:spPr>
          <a:xfrm>
            <a:off x="4870703" y="5417820"/>
            <a:ext cx="836930" cy="463550"/>
          </a:xfrm>
          <a:custGeom>
            <a:avLst/>
            <a:gdLst/>
            <a:ahLst/>
            <a:cxnLst/>
            <a:rect l="l" t="t" r="r" b="b"/>
            <a:pathLst>
              <a:path w="836929" h="463550">
                <a:moveTo>
                  <a:pt x="775208" y="0"/>
                </a:moveTo>
                <a:lnTo>
                  <a:pt x="61468" y="0"/>
                </a:lnTo>
                <a:lnTo>
                  <a:pt x="37558" y="4835"/>
                </a:lnTo>
                <a:lnTo>
                  <a:pt x="18018" y="18018"/>
                </a:lnTo>
                <a:lnTo>
                  <a:pt x="4835" y="37558"/>
                </a:lnTo>
                <a:lnTo>
                  <a:pt x="0" y="61467"/>
                </a:lnTo>
                <a:lnTo>
                  <a:pt x="0" y="401840"/>
                </a:lnTo>
                <a:lnTo>
                  <a:pt x="4835" y="425764"/>
                </a:lnTo>
                <a:lnTo>
                  <a:pt x="18018" y="445298"/>
                </a:lnTo>
                <a:lnTo>
                  <a:pt x="37558" y="458467"/>
                </a:lnTo>
                <a:lnTo>
                  <a:pt x="61468" y="463295"/>
                </a:lnTo>
                <a:lnTo>
                  <a:pt x="775208" y="463295"/>
                </a:lnTo>
                <a:lnTo>
                  <a:pt x="799117" y="458467"/>
                </a:lnTo>
                <a:lnTo>
                  <a:pt x="818657" y="445298"/>
                </a:lnTo>
                <a:lnTo>
                  <a:pt x="831840" y="425764"/>
                </a:lnTo>
                <a:lnTo>
                  <a:pt x="836676" y="401840"/>
                </a:lnTo>
                <a:lnTo>
                  <a:pt x="836676" y="61467"/>
                </a:lnTo>
                <a:lnTo>
                  <a:pt x="831840" y="37558"/>
                </a:lnTo>
                <a:lnTo>
                  <a:pt x="818657" y="18018"/>
                </a:lnTo>
                <a:lnTo>
                  <a:pt x="799117" y="4835"/>
                </a:lnTo>
                <a:lnTo>
                  <a:pt x="775208" y="0"/>
                </a:lnTo>
                <a:close/>
              </a:path>
            </a:pathLst>
          </a:custGeom>
          <a:solidFill>
            <a:srgbClr val="52B5DD"/>
          </a:solidFill>
        </p:spPr>
        <p:txBody>
          <a:bodyPr wrap="square" lIns="0" tIns="0" rIns="0" bIns="0" rtlCol="0"/>
          <a:lstStyle/>
          <a:p>
            <a:endParaRPr/>
          </a:p>
        </p:txBody>
      </p:sp>
      <p:sp>
        <p:nvSpPr>
          <p:cNvPr id="100" name="object 100"/>
          <p:cNvSpPr txBox="1"/>
          <p:nvPr/>
        </p:nvSpPr>
        <p:spPr>
          <a:xfrm>
            <a:off x="5009515" y="5430215"/>
            <a:ext cx="565785" cy="956310"/>
          </a:xfrm>
          <a:prstGeom prst="rect">
            <a:avLst/>
          </a:prstGeom>
        </p:spPr>
        <p:txBody>
          <a:bodyPr vert="horz" wrap="square" lIns="0" tIns="0" rIns="0" bIns="0" rtlCol="0">
            <a:spAutoFit/>
          </a:bodyPr>
          <a:lstStyle/>
          <a:p>
            <a:pPr marL="12065" marR="5080" indent="-5715" algn="ctr">
              <a:lnSpc>
                <a:spcPct val="100000"/>
              </a:lnSpc>
            </a:pPr>
            <a:r>
              <a:rPr sz="1400" dirty="0">
                <a:solidFill>
                  <a:srgbClr val="F9F9F9"/>
                </a:solidFill>
                <a:latin typeface="微软雅黑"/>
                <a:cs typeface="微软雅黑"/>
              </a:rPr>
              <a:t>平台服  务</a:t>
            </a:r>
            <a:endParaRPr sz="1400">
              <a:latin typeface="微软雅黑"/>
              <a:cs typeface="微软雅黑"/>
            </a:endParaRPr>
          </a:p>
          <a:p>
            <a:pPr marL="5080" algn="ctr">
              <a:lnSpc>
                <a:spcPct val="100000"/>
              </a:lnSpc>
              <a:spcBef>
                <a:spcPts val="705"/>
              </a:spcBef>
            </a:pPr>
            <a:r>
              <a:rPr sz="1400" dirty="0">
                <a:solidFill>
                  <a:srgbClr val="F9F9F9"/>
                </a:solidFill>
                <a:latin typeface="微软雅黑"/>
                <a:cs typeface="微软雅黑"/>
              </a:rPr>
              <a:t>基础服</a:t>
            </a:r>
            <a:endParaRPr sz="1400">
              <a:latin typeface="微软雅黑"/>
              <a:cs typeface="微软雅黑"/>
            </a:endParaRPr>
          </a:p>
          <a:p>
            <a:pPr marL="5080" algn="ctr">
              <a:lnSpc>
                <a:spcPct val="100000"/>
              </a:lnSpc>
            </a:pPr>
            <a:r>
              <a:rPr sz="1400" spc="5" dirty="0">
                <a:solidFill>
                  <a:srgbClr val="F9F9F9"/>
                </a:solidFill>
                <a:latin typeface="微软雅黑"/>
                <a:cs typeface="微软雅黑"/>
              </a:rPr>
              <a:t>务</a:t>
            </a:r>
            <a:endParaRPr sz="1400">
              <a:latin typeface="微软雅黑"/>
              <a:cs typeface="微软雅黑"/>
            </a:endParaRPr>
          </a:p>
        </p:txBody>
      </p:sp>
      <p:sp>
        <p:nvSpPr>
          <p:cNvPr id="101" name="object 101"/>
          <p:cNvSpPr/>
          <p:nvPr/>
        </p:nvSpPr>
        <p:spPr>
          <a:xfrm>
            <a:off x="5798820" y="5414771"/>
            <a:ext cx="4991100" cy="463550"/>
          </a:xfrm>
          <a:custGeom>
            <a:avLst/>
            <a:gdLst/>
            <a:ahLst/>
            <a:cxnLst/>
            <a:rect l="l" t="t" r="r" b="b"/>
            <a:pathLst>
              <a:path w="4991100" h="463550">
                <a:moveTo>
                  <a:pt x="0" y="29971"/>
                </a:moveTo>
                <a:lnTo>
                  <a:pt x="2343" y="18270"/>
                </a:lnTo>
                <a:lnTo>
                  <a:pt x="8747" y="8747"/>
                </a:lnTo>
                <a:lnTo>
                  <a:pt x="18270" y="2343"/>
                </a:lnTo>
                <a:lnTo>
                  <a:pt x="29971" y="0"/>
                </a:lnTo>
                <a:lnTo>
                  <a:pt x="4961128" y="0"/>
                </a:lnTo>
                <a:lnTo>
                  <a:pt x="4972829" y="2343"/>
                </a:lnTo>
                <a:lnTo>
                  <a:pt x="4982352" y="8747"/>
                </a:lnTo>
                <a:lnTo>
                  <a:pt x="4988756" y="18270"/>
                </a:lnTo>
                <a:lnTo>
                  <a:pt x="4991100" y="29971"/>
                </a:lnTo>
                <a:lnTo>
                  <a:pt x="4991100" y="433374"/>
                </a:lnTo>
                <a:lnTo>
                  <a:pt x="4988756" y="445020"/>
                </a:lnTo>
                <a:lnTo>
                  <a:pt x="4982352" y="454531"/>
                </a:lnTo>
                <a:lnTo>
                  <a:pt x="4972829" y="460944"/>
                </a:lnTo>
                <a:lnTo>
                  <a:pt x="4961128" y="463295"/>
                </a:lnTo>
                <a:lnTo>
                  <a:pt x="29971" y="463295"/>
                </a:lnTo>
                <a:lnTo>
                  <a:pt x="18270" y="460944"/>
                </a:lnTo>
                <a:lnTo>
                  <a:pt x="8747" y="454531"/>
                </a:lnTo>
                <a:lnTo>
                  <a:pt x="2343" y="445020"/>
                </a:lnTo>
                <a:lnTo>
                  <a:pt x="0" y="433374"/>
                </a:lnTo>
                <a:lnTo>
                  <a:pt x="0" y="29971"/>
                </a:lnTo>
                <a:close/>
              </a:path>
            </a:pathLst>
          </a:custGeom>
          <a:ln w="12192">
            <a:solidFill>
              <a:srgbClr val="52B5DD"/>
            </a:solidFill>
          </a:ln>
        </p:spPr>
        <p:txBody>
          <a:bodyPr wrap="square" lIns="0" tIns="0" rIns="0" bIns="0" rtlCol="0"/>
          <a:lstStyle/>
          <a:p>
            <a:endParaRPr/>
          </a:p>
        </p:txBody>
      </p:sp>
      <p:sp>
        <p:nvSpPr>
          <p:cNvPr id="102" name="object 102"/>
          <p:cNvSpPr/>
          <p:nvPr/>
        </p:nvSpPr>
        <p:spPr>
          <a:xfrm>
            <a:off x="5846064" y="5462015"/>
            <a:ext cx="2346960" cy="360045"/>
          </a:xfrm>
          <a:custGeom>
            <a:avLst/>
            <a:gdLst/>
            <a:ahLst/>
            <a:cxnLst/>
            <a:rect l="l" t="t" r="r" b="b"/>
            <a:pathLst>
              <a:path w="2346959" h="360045">
                <a:moveTo>
                  <a:pt x="2287016" y="0"/>
                </a:moveTo>
                <a:lnTo>
                  <a:pt x="59944" y="0"/>
                </a:lnTo>
                <a:lnTo>
                  <a:pt x="36593" y="4704"/>
                </a:lnTo>
                <a:lnTo>
                  <a:pt x="17541" y="17541"/>
                </a:lnTo>
                <a:lnTo>
                  <a:pt x="4704" y="36593"/>
                </a:lnTo>
                <a:lnTo>
                  <a:pt x="0" y="59944"/>
                </a:lnTo>
                <a:lnTo>
                  <a:pt x="0" y="299720"/>
                </a:lnTo>
                <a:lnTo>
                  <a:pt x="4704" y="323054"/>
                </a:lnTo>
                <a:lnTo>
                  <a:pt x="17541" y="342107"/>
                </a:lnTo>
                <a:lnTo>
                  <a:pt x="36593" y="354953"/>
                </a:lnTo>
                <a:lnTo>
                  <a:pt x="59944" y="359664"/>
                </a:lnTo>
                <a:lnTo>
                  <a:pt x="2287016" y="359664"/>
                </a:lnTo>
                <a:lnTo>
                  <a:pt x="2310366" y="354953"/>
                </a:lnTo>
                <a:lnTo>
                  <a:pt x="2329418" y="342107"/>
                </a:lnTo>
                <a:lnTo>
                  <a:pt x="2342255" y="323054"/>
                </a:lnTo>
                <a:lnTo>
                  <a:pt x="2346960" y="299720"/>
                </a:lnTo>
                <a:lnTo>
                  <a:pt x="2346960" y="59944"/>
                </a:lnTo>
                <a:lnTo>
                  <a:pt x="2342255" y="36593"/>
                </a:lnTo>
                <a:lnTo>
                  <a:pt x="2329418" y="17541"/>
                </a:lnTo>
                <a:lnTo>
                  <a:pt x="2310366" y="4704"/>
                </a:lnTo>
                <a:lnTo>
                  <a:pt x="2287016" y="0"/>
                </a:lnTo>
                <a:close/>
              </a:path>
            </a:pathLst>
          </a:custGeom>
          <a:solidFill>
            <a:srgbClr val="52B5DD"/>
          </a:solidFill>
        </p:spPr>
        <p:txBody>
          <a:bodyPr wrap="square" lIns="0" tIns="0" rIns="0" bIns="0" rtlCol="0"/>
          <a:lstStyle/>
          <a:p>
            <a:endParaRPr/>
          </a:p>
        </p:txBody>
      </p:sp>
      <p:sp>
        <p:nvSpPr>
          <p:cNvPr id="103" name="object 103"/>
          <p:cNvSpPr/>
          <p:nvPr/>
        </p:nvSpPr>
        <p:spPr>
          <a:xfrm>
            <a:off x="8378952" y="5462015"/>
            <a:ext cx="2346960" cy="360045"/>
          </a:xfrm>
          <a:custGeom>
            <a:avLst/>
            <a:gdLst/>
            <a:ahLst/>
            <a:cxnLst/>
            <a:rect l="l" t="t" r="r" b="b"/>
            <a:pathLst>
              <a:path w="2346959" h="360045">
                <a:moveTo>
                  <a:pt x="2287016" y="0"/>
                </a:moveTo>
                <a:lnTo>
                  <a:pt x="59944" y="0"/>
                </a:lnTo>
                <a:lnTo>
                  <a:pt x="36593" y="4704"/>
                </a:lnTo>
                <a:lnTo>
                  <a:pt x="17541" y="17541"/>
                </a:lnTo>
                <a:lnTo>
                  <a:pt x="4704" y="36593"/>
                </a:lnTo>
                <a:lnTo>
                  <a:pt x="0" y="59944"/>
                </a:lnTo>
                <a:lnTo>
                  <a:pt x="0" y="299720"/>
                </a:lnTo>
                <a:lnTo>
                  <a:pt x="4704" y="323054"/>
                </a:lnTo>
                <a:lnTo>
                  <a:pt x="17541" y="342107"/>
                </a:lnTo>
                <a:lnTo>
                  <a:pt x="36593" y="354953"/>
                </a:lnTo>
                <a:lnTo>
                  <a:pt x="59944" y="359664"/>
                </a:lnTo>
                <a:lnTo>
                  <a:pt x="2287016" y="359664"/>
                </a:lnTo>
                <a:lnTo>
                  <a:pt x="2310366" y="354953"/>
                </a:lnTo>
                <a:lnTo>
                  <a:pt x="2329418" y="342107"/>
                </a:lnTo>
                <a:lnTo>
                  <a:pt x="2342255" y="323054"/>
                </a:lnTo>
                <a:lnTo>
                  <a:pt x="2346959" y="299720"/>
                </a:lnTo>
                <a:lnTo>
                  <a:pt x="2346959" y="59944"/>
                </a:lnTo>
                <a:lnTo>
                  <a:pt x="2342255" y="36593"/>
                </a:lnTo>
                <a:lnTo>
                  <a:pt x="2329418" y="17541"/>
                </a:lnTo>
                <a:lnTo>
                  <a:pt x="2310366" y="4704"/>
                </a:lnTo>
                <a:lnTo>
                  <a:pt x="2287016" y="0"/>
                </a:lnTo>
                <a:close/>
              </a:path>
            </a:pathLst>
          </a:custGeom>
          <a:solidFill>
            <a:srgbClr val="52B5DD"/>
          </a:solidFill>
        </p:spPr>
        <p:txBody>
          <a:bodyPr wrap="square" lIns="0" tIns="0" rIns="0" bIns="0" rtlCol="0"/>
          <a:lstStyle/>
          <a:p>
            <a:endParaRPr/>
          </a:p>
        </p:txBody>
      </p:sp>
      <p:sp>
        <p:nvSpPr>
          <p:cNvPr id="104" name="object 104"/>
          <p:cNvSpPr/>
          <p:nvPr/>
        </p:nvSpPr>
        <p:spPr>
          <a:xfrm>
            <a:off x="4866132" y="4482084"/>
            <a:ext cx="836930" cy="882650"/>
          </a:xfrm>
          <a:custGeom>
            <a:avLst/>
            <a:gdLst/>
            <a:ahLst/>
            <a:cxnLst/>
            <a:rect l="l" t="t" r="r" b="b"/>
            <a:pathLst>
              <a:path w="836929" h="882650">
                <a:moveTo>
                  <a:pt x="725677" y="0"/>
                </a:moveTo>
                <a:lnTo>
                  <a:pt x="110997" y="0"/>
                </a:lnTo>
                <a:lnTo>
                  <a:pt x="67776" y="8717"/>
                </a:lnTo>
                <a:lnTo>
                  <a:pt x="32496" y="32496"/>
                </a:lnTo>
                <a:lnTo>
                  <a:pt x="8717" y="67776"/>
                </a:lnTo>
                <a:lnTo>
                  <a:pt x="0" y="110998"/>
                </a:lnTo>
                <a:lnTo>
                  <a:pt x="0" y="771398"/>
                </a:lnTo>
                <a:lnTo>
                  <a:pt x="8717" y="814619"/>
                </a:lnTo>
                <a:lnTo>
                  <a:pt x="32496" y="849899"/>
                </a:lnTo>
                <a:lnTo>
                  <a:pt x="67776" y="873678"/>
                </a:lnTo>
                <a:lnTo>
                  <a:pt x="110997" y="882396"/>
                </a:lnTo>
                <a:lnTo>
                  <a:pt x="725677" y="882396"/>
                </a:lnTo>
                <a:lnTo>
                  <a:pt x="768899" y="873678"/>
                </a:lnTo>
                <a:lnTo>
                  <a:pt x="804179" y="849899"/>
                </a:lnTo>
                <a:lnTo>
                  <a:pt x="827958" y="814619"/>
                </a:lnTo>
                <a:lnTo>
                  <a:pt x="836676" y="771398"/>
                </a:lnTo>
                <a:lnTo>
                  <a:pt x="836676" y="110998"/>
                </a:lnTo>
                <a:lnTo>
                  <a:pt x="827958" y="67776"/>
                </a:lnTo>
                <a:lnTo>
                  <a:pt x="804179" y="32496"/>
                </a:lnTo>
                <a:lnTo>
                  <a:pt x="768899" y="8717"/>
                </a:lnTo>
                <a:lnTo>
                  <a:pt x="725677" y="0"/>
                </a:lnTo>
                <a:close/>
              </a:path>
            </a:pathLst>
          </a:custGeom>
          <a:solidFill>
            <a:srgbClr val="1D9ED2"/>
          </a:solidFill>
        </p:spPr>
        <p:txBody>
          <a:bodyPr wrap="square" lIns="0" tIns="0" rIns="0" bIns="0" rtlCol="0"/>
          <a:lstStyle/>
          <a:p>
            <a:endParaRPr/>
          </a:p>
        </p:txBody>
      </p:sp>
      <p:sp>
        <p:nvSpPr>
          <p:cNvPr id="105" name="object 105"/>
          <p:cNvSpPr txBox="1"/>
          <p:nvPr/>
        </p:nvSpPr>
        <p:spPr>
          <a:xfrm>
            <a:off x="5004053" y="4810505"/>
            <a:ext cx="560705"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支撑层</a:t>
            </a:r>
            <a:endParaRPr sz="1400">
              <a:latin typeface="微软雅黑"/>
              <a:cs typeface="微软雅黑"/>
            </a:endParaRPr>
          </a:p>
        </p:txBody>
      </p:sp>
      <p:sp>
        <p:nvSpPr>
          <p:cNvPr id="106" name="object 106"/>
          <p:cNvSpPr/>
          <p:nvPr/>
        </p:nvSpPr>
        <p:spPr>
          <a:xfrm>
            <a:off x="5794247" y="4475988"/>
            <a:ext cx="4991100" cy="882650"/>
          </a:xfrm>
          <a:custGeom>
            <a:avLst/>
            <a:gdLst/>
            <a:ahLst/>
            <a:cxnLst/>
            <a:rect l="l" t="t" r="r" b="b"/>
            <a:pathLst>
              <a:path w="4991100" h="882650">
                <a:moveTo>
                  <a:pt x="0" y="57023"/>
                </a:moveTo>
                <a:lnTo>
                  <a:pt x="4480" y="34825"/>
                </a:lnTo>
                <a:lnTo>
                  <a:pt x="16700" y="16700"/>
                </a:lnTo>
                <a:lnTo>
                  <a:pt x="34825" y="4480"/>
                </a:lnTo>
                <a:lnTo>
                  <a:pt x="57023" y="0"/>
                </a:lnTo>
                <a:lnTo>
                  <a:pt x="4934077" y="0"/>
                </a:lnTo>
                <a:lnTo>
                  <a:pt x="4956274" y="4480"/>
                </a:lnTo>
                <a:lnTo>
                  <a:pt x="4974399" y="16700"/>
                </a:lnTo>
                <a:lnTo>
                  <a:pt x="4986619" y="34825"/>
                </a:lnTo>
                <a:lnTo>
                  <a:pt x="4991100" y="57023"/>
                </a:lnTo>
                <a:lnTo>
                  <a:pt x="4991100" y="825373"/>
                </a:lnTo>
                <a:lnTo>
                  <a:pt x="4986619" y="847570"/>
                </a:lnTo>
                <a:lnTo>
                  <a:pt x="4974399" y="865695"/>
                </a:lnTo>
                <a:lnTo>
                  <a:pt x="4956274" y="877915"/>
                </a:lnTo>
                <a:lnTo>
                  <a:pt x="4934077" y="882396"/>
                </a:lnTo>
                <a:lnTo>
                  <a:pt x="57023" y="882396"/>
                </a:lnTo>
                <a:lnTo>
                  <a:pt x="34825" y="877915"/>
                </a:lnTo>
                <a:lnTo>
                  <a:pt x="16700" y="865695"/>
                </a:lnTo>
                <a:lnTo>
                  <a:pt x="4480" y="847570"/>
                </a:lnTo>
                <a:lnTo>
                  <a:pt x="0" y="825373"/>
                </a:lnTo>
                <a:lnTo>
                  <a:pt x="0" y="57023"/>
                </a:lnTo>
                <a:close/>
              </a:path>
            </a:pathLst>
          </a:custGeom>
          <a:ln w="12192">
            <a:solidFill>
              <a:srgbClr val="1D9ED2"/>
            </a:solidFill>
          </a:ln>
        </p:spPr>
        <p:txBody>
          <a:bodyPr wrap="square" lIns="0" tIns="0" rIns="0" bIns="0" rtlCol="0"/>
          <a:lstStyle/>
          <a:p>
            <a:endParaRPr/>
          </a:p>
        </p:txBody>
      </p:sp>
      <p:sp>
        <p:nvSpPr>
          <p:cNvPr id="107" name="object 107"/>
          <p:cNvSpPr/>
          <p:nvPr/>
        </p:nvSpPr>
        <p:spPr>
          <a:xfrm>
            <a:off x="5841491" y="4524755"/>
            <a:ext cx="721360" cy="360045"/>
          </a:xfrm>
          <a:custGeom>
            <a:avLst/>
            <a:gdLst/>
            <a:ahLst/>
            <a:cxnLst/>
            <a:rect l="l" t="t" r="r" b="b"/>
            <a:pathLst>
              <a:path w="721359" h="360045">
                <a:moveTo>
                  <a:pt x="660908"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660908" y="359664"/>
                </a:lnTo>
                <a:lnTo>
                  <a:pt x="684258" y="354959"/>
                </a:lnTo>
                <a:lnTo>
                  <a:pt x="703310" y="342122"/>
                </a:lnTo>
                <a:lnTo>
                  <a:pt x="716147" y="323070"/>
                </a:lnTo>
                <a:lnTo>
                  <a:pt x="720852" y="299720"/>
                </a:lnTo>
                <a:lnTo>
                  <a:pt x="720852" y="59944"/>
                </a:lnTo>
                <a:lnTo>
                  <a:pt x="716147" y="36593"/>
                </a:lnTo>
                <a:lnTo>
                  <a:pt x="703310" y="17541"/>
                </a:lnTo>
                <a:lnTo>
                  <a:pt x="684258" y="4704"/>
                </a:lnTo>
                <a:lnTo>
                  <a:pt x="660908" y="0"/>
                </a:lnTo>
                <a:close/>
              </a:path>
            </a:pathLst>
          </a:custGeom>
          <a:solidFill>
            <a:srgbClr val="1D9ED2"/>
          </a:solidFill>
        </p:spPr>
        <p:txBody>
          <a:bodyPr wrap="square" lIns="0" tIns="0" rIns="0" bIns="0" rtlCol="0"/>
          <a:lstStyle/>
          <a:p>
            <a:endParaRPr/>
          </a:p>
        </p:txBody>
      </p:sp>
      <p:sp>
        <p:nvSpPr>
          <p:cNvPr id="108" name="object 108"/>
          <p:cNvSpPr/>
          <p:nvPr/>
        </p:nvSpPr>
        <p:spPr>
          <a:xfrm>
            <a:off x="5846064" y="4946903"/>
            <a:ext cx="719455" cy="360045"/>
          </a:xfrm>
          <a:custGeom>
            <a:avLst/>
            <a:gdLst/>
            <a:ahLst/>
            <a:cxnLst/>
            <a:rect l="l" t="t" r="r" b="b"/>
            <a:pathLst>
              <a:path w="719454" h="360045">
                <a:moveTo>
                  <a:pt x="659384"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659384" y="359664"/>
                </a:lnTo>
                <a:lnTo>
                  <a:pt x="682734" y="354959"/>
                </a:lnTo>
                <a:lnTo>
                  <a:pt x="701786" y="342122"/>
                </a:lnTo>
                <a:lnTo>
                  <a:pt x="714623" y="323070"/>
                </a:lnTo>
                <a:lnTo>
                  <a:pt x="719328" y="299720"/>
                </a:lnTo>
                <a:lnTo>
                  <a:pt x="719328" y="59944"/>
                </a:lnTo>
                <a:lnTo>
                  <a:pt x="714623" y="36593"/>
                </a:lnTo>
                <a:lnTo>
                  <a:pt x="701786" y="17541"/>
                </a:lnTo>
                <a:lnTo>
                  <a:pt x="682734" y="4704"/>
                </a:lnTo>
                <a:lnTo>
                  <a:pt x="659384" y="0"/>
                </a:lnTo>
                <a:close/>
              </a:path>
            </a:pathLst>
          </a:custGeom>
          <a:solidFill>
            <a:srgbClr val="1D9ED2"/>
          </a:solidFill>
        </p:spPr>
        <p:txBody>
          <a:bodyPr wrap="square" lIns="0" tIns="0" rIns="0" bIns="0" rtlCol="0"/>
          <a:lstStyle/>
          <a:p>
            <a:endParaRPr/>
          </a:p>
        </p:txBody>
      </p:sp>
      <p:sp>
        <p:nvSpPr>
          <p:cNvPr id="109" name="object 109"/>
          <p:cNvSpPr/>
          <p:nvPr/>
        </p:nvSpPr>
        <p:spPr>
          <a:xfrm>
            <a:off x="6673595" y="4524755"/>
            <a:ext cx="719455" cy="360045"/>
          </a:xfrm>
          <a:custGeom>
            <a:avLst/>
            <a:gdLst/>
            <a:ahLst/>
            <a:cxnLst/>
            <a:rect l="l" t="t" r="r" b="b"/>
            <a:pathLst>
              <a:path w="719454" h="360045">
                <a:moveTo>
                  <a:pt x="659383"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659383" y="359664"/>
                </a:lnTo>
                <a:lnTo>
                  <a:pt x="682734" y="354959"/>
                </a:lnTo>
                <a:lnTo>
                  <a:pt x="701786" y="342122"/>
                </a:lnTo>
                <a:lnTo>
                  <a:pt x="714623" y="323070"/>
                </a:lnTo>
                <a:lnTo>
                  <a:pt x="719327" y="299720"/>
                </a:lnTo>
                <a:lnTo>
                  <a:pt x="719327" y="59944"/>
                </a:lnTo>
                <a:lnTo>
                  <a:pt x="714623" y="36593"/>
                </a:lnTo>
                <a:lnTo>
                  <a:pt x="701786" y="17541"/>
                </a:lnTo>
                <a:lnTo>
                  <a:pt x="682734" y="4704"/>
                </a:lnTo>
                <a:lnTo>
                  <a:pt x="659383" y="0"/>
                </a:lnTo>
                <a:close/>
              </a:path>
            </a:pathLst>
          </a:custGeom>
          <a:solidFill>
            <a:srgbClr val="1D9ED2"/>
          </a:solidFill>
        </p:spPr>
        <p:txBody>
          <a:bodyPr wrap="square" lIns="0" tIns="0" rIns="0" bIns="0" rtlCol="0"/>
          <a:lstStyle/>
          <a:p>
            <a:endParaRPr/>
          </a:p>
        </p:txBody>
      </p:sp>
      <p:sp>
        <p:nvSpPr>
          <p:cNvPr id="110" name="object 110"/>
          <p:cNvSpPr/>
          <p:nvPr/>
        </p:nvSpPr>
        <p:spPr>
          <a:xfrm>
            <a:off x="6676643" y="4946903"/>
            <a:ext cx="721360" cy="360045"/>
          </a:xfrm>
          <a:custGeom>
            <a:avLst/>
            <a:gdLst/>
            <a:ahLst/>
            <a:cxnLst/>
            <a:rect l="l" t="t" r="r" b="b"/>
            <a:pathLst>
              <a:path w="721359" h="360045">
                <a:moveTo>
                  <a:pt x="660907"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660907" y="359664"/>
                </a:lnTo>
                <a:lnTo>
                  <a:pt x="684258" y="354959"/>
                </a:lnTo>
                <a:lnTo>
                  <a:pt x="703310" y="342122"/>
                </a:lnTo>
                <a:lnTo>
                  <a:pt x="716147" y="323070"/>
                </a:lnTo>
                <a:lnTo>
                  <a:pt x="720851" y="299720"/>
                </a:lnTo>
                <a:lnTo>
                  <a:pt x="720851" y="59944"/>
                </a:lnTo>
                <a:lnTo>
                  <a:pt x="716147" y="36593"/>
                </a:lnTo>
                <a:lnTo>
                  <a:pt x="703310" y="17541"/>
                </a:lnTo>
                <a:lnTo>
                  <a:pt x="684258" y="4704"/>
                </a:lnTo>
                <a:lnTo>
                  <a:pt x="660907" y="0"/>
                </a:lnTo>
                <a:close/>
              </a:path>
            </a:pathLst>
          </a:custGeom>
          <a:solidFill>
            <a:srgbClr val="1D9ED2"/>
          </a:solidFill>
        </p:spPr>
        <p:txBody>
          <a:bodyPr wrap="square" lIns="0" tIns="0" rIns="0" bIns="0" rtlCol="0"/>
          <a:lstStyle/>
          <a:p>
            <a:endParaRPr/>
          </a:p>
        </p:txBody>
      </p:sp>
      <p:sp>
        <p:nvSpPr>
          <p:cNvPr id="111" name="object 111"/>
          <p:cNvSpPr/>
          <p:nvPr/>
        </p:nvSpPr>
        <p:spPr>
          <a:xfrm>
            <a:off x="7504176" y="4524755"/>
            <a:ext cx="719455" cy="360045"/>
          </a:xfrm>
          <a:custGeom>
            <a:avLst/>
            <a:gdLst/>
            <a:ahLst/>
            <a:cxnLst/>
            <a:rect l="l" t="t" r="r" b="b"/>
            <a:pathLst>
              <a:path w="719454" h="360045">
                <a:moveTo>
                  <a:pt x="659383"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659383" y="359664"/>
                </a:lnTo>
                <a:lnTo>
                  <a:pt x="682734" y="354959"/>
                </a:lnTo>
                <a:lnTo>
                  <a:pt x="701786" y="342122"/>
                </a:lnTo>
                <a:lnTo>
                  <a:pt x="714623" y="323070"/>
                </a:lnTo>
                <a:lnTo>
                  <a:pt x="719327" y="299720"/>
                </a:lnTo>
                <a:lnTo>
                  <a:pt x="719327" y="59944"/>
                </a:lnTo>
                <a:lnTo>
                  <a:pt x="714623" y="36593"/>
                </a:lnTo>
                <a:lnTo>
                  <a:pt x="701786" y="17541"/>
                </a:lnTo>
                <a:lnTo>
                  <a:pt x="682734" y="4704"/>
                </a:lnTo>
                <a:lnTo>
                  <a:pt x="659383" y="0"/>
                </a:lnTo>
                <a:close/>
              </a:path>
            </a:pathLst>
          </a:custGeom>
          <a:solidFill>
            <a:srgbClr val="1D9ED2"/>
          </a:solidFill>
        </p:spPr>
        <p:txBody>
          <a:bodyPr wrap="square" lIns="0" tIns="0" rIns="0" bIns="0" rtlCol="0"/>
          <a:lstStyle/>
          <a:p>
            <a:endParaRPr/>
          </a:p>
        </p:txBody>
      </p:sp>
      <p:sp>
        <p:nvSpPr>
          <p:cNvPr id="112" name="object 112"/>
          <p:cNvSpPr/>
          <p:nvPr/>
        </p:nvSpPr>
        <p:spPr>
          <a:xfrm>
            <a:off x="7508747" y="4946903"/>
            <a:ext cx="719455" cy="360045"/>
          </a:xfrm>
          <a:custGeom>
            <a:avLst/>
            <a:gdLst/>
            <a:ahLst/>
            <a:cxnLst/>
            <a:rect l="l" t="t" r="r" b="b"/>
            <a:pathLst>
              <a:path w="719454" h="360045">
                <a:moveTo>
                  <a:pt x="659383"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659383" y="359664"/>
                </a:lnTo>
                <a:lnTo>
                  <a:pt x="682734" y="354959"/>
                </a:lnTo>
                <a:lnTo>
                  <a:pt x="701786" y="342122"/>
                </a:lnTo>
                <a:lnTo>
                  <a:pt x="714623" y="323070"/>
                </a:lnTo>
                <a:lnTo>
                  <a:pt x="719327" y="299720"/>
                </a:lnTo>
                <a:lnTo>
                  <a:pt x="719327" y="59944"/>
                </a:lnTo>
                <a:lnTo>
                  <a:pt x="714623" y="36593"/>
                </a:lnTo>
                <a:lnTo>
                  <a:pt x="701786" y="17541"/>
                </a:lnTo>
                <a:lnTo>
                  <a:pt x="682734" y="4704"/>
                </a:lnTo>
                <a:lnTo>
                  <a:pt x="659383" y="0"/>
                </a:lnTo>
                <a:close/>
              </a:path>
            </a:pathLst>
          </a:custGeom>
          <a:solidFill>
            <a:srgbClr val="1D9ED2"/>
          </a:solidFill>
        </p:spPr>
        <p:txBody>
          <a:bodyPr wrap="square" lIns="0" tIns="0" rIns="0" bIns="0" rtlCol="0"/>
          <a:lstStyle/>
          <a:p>
            <a:endParaRPr/>
          </a:p>
        </p:txBody>
      </p:sp>
      <p:sp>
        <p:nvSpPr>
          <p:cNvPr id="113" name="object 113"/>
          <p:cNvSpPr/>
          <p:nvPr/>
        </p:nvSpPr>
        <p:spPr>
          <a:xfrm>
            <a:off x="8334756" y="4524755"/>
            <a:ext cx="721360" cy="360045"/>
          </a:xfrm>
          <a:custGeom>
            <a:avLst/>
            <a:gdLst/>
            <a:ahLst/>
            <a:cxnLst/>
            <a:rect l="l" t="t" r="r" b="b"/>
            <a:pathLst>
              <a:path w="721359" h="360045">
                <a:moveTo>
                  <a:pt x="660908"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660908" y="359664"/>
                </a:lnTo>
                <a:lnTo>
                  <a:pt x="684258" y="354959"/>
                </a:lnTo>
                <a:lnTo>
                  <a:pt x="703310" y="342122"/>
                </a:lnTo>
                <a:lnTo>
                  <a:pt x="716147" y="323070"/>
                </a:lnTo>
                <a:lnTo>
                  <a:pt x="720851" y="299720"/>
                </a:lnTo>
                <a:lnTo>
                  <a:pt x="720851" y="59944"/>
                </a:lnTo>
                <a:lnTo>
                  <a:pt x="716147" y="36593"/>
                </a:lnTo>
                <a:lnTo>
                  <a:pt x="703310" y="17541"/>
                </a:lnTo>
                <a:lnTo>
                  <a:pt x="684258" y="4704"/>
                </a:lnTo>
                <a:lnTo>
                  <a:pt x="660908" y="0"/>
                </a:lnTo>
                <a:close/>
              </a:path>
            </a:pathLst>
          </a:custGeom>
          <a:solidFill>
            <a:srgbClr val="1D9ED2"/>
          </a:solidFill>
        </p:spPr>
        <p:txBody>
          <a:bodyPr wrap="square" lIns="0" tIns="0" rIns="0" bIns="0" rtlCol="0"/>
          <a:lstStyle/>
          <a:p>
            <a:endParaRPr/>
          </a:p>
        </p:txBody>
      </p:sp>
      <p:sp>
        <p:nvSpPr>
          <p:cNvPr id="114" name="object 114"/>
          <p:cNvSpPr/>
          <p:nvPr/>
        </p:nvSpPr>
        <p:spPr>
          <a:xfrm>
            <a:off x="8339328" y="4946903"/>
            <a:ext cx="721360" cy="360045"/>
          </a:xfrm>
          <a:custGeom>
            <a:avLst/>
            <a:gdLst/>
            <a:ahLst/>
            <a:cxnLst/>
            <a:rect l="l" t="t" r="r" b="b"/>
            <a:pathLst>
              <a:path w="721359" h="360045">
                <a:moveTo>
                  <a:pt x="660907"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660907" y="359664"/>
                </a:lnTo>
                <a:lnTo>
                  <a:pt x="684258" y="354959"/>
                </a:lnTo>
                <a:lnTo>
                  <a:pt x="703310" y="342122"/>
                </a:lnTo>
                <a:lnTo>
                  <a:pt x="716147" y="323070"/>
                </a:lnTo>
                <a:lnTo>
                  <a:pt x="720851" y="299720"/>
                </a:lnTo>
                <a:lnTo>
                  <a:pt x="720851" y="59944"/>
                </a:lnTo>
                <a:lnTo>
                  <a:pt x="716147" y="36593"/>
                </a:lnTo>
                <a:lnTo>
                  <a:pt x="703310" y="17541"/>
                </a:lnTo>
                <a:lnTo>
                  <a:pt x="684258" y="4704"/>
                </a:lnTo>
                <a:lnTo>
                  <a:pt x="660907" y="0"/>
                </a:lnTo>
                <a:close/>
              </a:path>
            </a:pathLst>
          </a:custGeom>
          <a:solidFill>
            <a:srgbClr val="1D9ED2"/>
          </a:solidFill>
        </p:spPr>
        <p:txBody>
          <a:bodyPr wrap="square" lIns="0" tIns="0" rIns="0" bIns="0" rtlCol="0"/>
          <a:lstStyle/>
          <a:p>
            <a:endParaRPr/>
          </a:p>
        </p:txBody>
      </p:sp>
      <p:sp>
        <p:nvSpPr>
          <p:cNvPr id="115" name="object 115"/>
          <p:cNvSpPr/>
          <p:nvPr/>
        </p:nvSpPr>
        <p:spPr>
          <a:xfrm>
            <a:off x="9166859" y="4524755"/>
            <a:ext cx="719455" cy="360045"/>
          </a:xfrm>
          <a:custGeom>
            <a:avLst/>
            <a:gdLst/>
            <a:ahLst/>
            <a:cxnLst/>
            <a:rect l="l" t="t" r="r" b="b"/>
            <a:pathLst>
              <a:path w="719454" h="360045">
                <a:moveTo>
                  <a:pt x="659384"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659384" y="359664"/>
                </a:lnTo>
                <a:lnTo>
                  <a:pt x="682734" y="354959"/>
                </a:lnTo>
                <a:lnTo>
                  <a:pt x="701786" y="342122"/>
                </a:lnTo>
                <a:lnTo>
                  <a:pt x="714623" y="323070"/>
                </a:lnTo>
                <a:lnTo>
                  <a:pt x="719328" y="299720"/>
                </a:lnTo>
                <a:lnTo>
                  <a:pt x="719328" y="59944"/>
                </a:lnTo>
                <a:lnTo>
                  <a:pt x="714623" y="36593"/>
                </a:lnTo>
                <a:lnTo>
                  <a:pt x="701786" y="17541"/>
                </a:lnTo>
                <a:lnTo>
                  <a:pt x="682734" y="4704"/>
                </a:lnTo>
                <a:lnTo>
                  <a:pt x="659384" y="0"/>
                </a:lnTo>
                <a:close/>
              </a:path>
            </a:pathLst>
          </a:custGeom>
          <a:solidFill>
            <a:srgbClr val="1D9ED2"/>
          </a:solidFill>
        </p:spPr>
        <p:txBody>
          <a:bodyPr wrap="square" lIns="0" tIns="0" rIns="0" bIns="0" rtlCol="0"/>
          <a:lstStyle/>
          <a:p>
            <a:endParaRPr/>
          </a:p>
        </p:txBody>
      </p:sp>
      <p:sp>
        <p:nvSpPr>
          <p:cNvPr id="116" name="object 116"/>
          <p:cNvSpPr/>
          <p:nvPr/>
        </p:nvSpPr>
        <p:spPr>
          <a:xfrm>
            <a:off x="9171431" y="4946903"/>
            <a:ext cx="719455" cy="360045"/>
          </a:xfrm>
          <a:custGeom>
            <a:avLst/>
            <a:gdLst/>
            <a:ahLst/>
            <a:cxnLst/>
            <a:rect l="l" t="t" r="r" b="b"/>
            <a:pathLst>
              <a:path w="719454" h="360045">
                <a:moveTo>
                  <a:pt x="659384"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659384" y="359664"/>
                </a:lnTo>
                <a:lnTo>
                  <a:pt x="682734" y="354959"/>
                </a:lnTo>
                <a:lnTo>
                  <a:pt x="701786" y="342122"/>
                </a:lnTo>
                <a:lnTo>
                  <a:pt x="714623" y="323070"/>
                </a:lnTo>
                <a:lnTo>
                  <a:pt x="719327" y="299720"/>
                </a:lnTo>
                <a:lnTo>
                  <a:pt x="719327" y="59944"/>
                </a:lnTo>
                <a:lnTo>
                  <a:pt x="714623" y="36593"/>
                </a:lnTo>
                <a:lnTo>
                  <a:pt x="701786" y="17541"/>
                </a:lnTo>
                <a:lnTo>
                  <a:pt x="682734" y="4704"/>
                </a:lnTo>
                <a:lnTo>
                  <a:pt x="659384" y="0"/>
                </a:lnTo>
                <a:close/>
              </a:path>
            </a:pathLst>
          </a:custGeom>
          <a:solidFill>
            <a:srgbClr val="1D9ED2"/>
          </a:solidFill>
        </p:spPr>
        <p:txBody>
          <a:bodyPr wrap="square" lIns="0" tIns="0" rIns="0" bIns="0" rtlCol="0"/>
          <a:lstStyle/>
          <a:p>
            <a:endParaRPr/>
          </a:p>
        </p:txBody>
      </p:sp>
      <p:sp>
        <p:nvSpPr>
          <p:cNvPr id="117" name="object 117"/>
          <p:cNvSpPr/>
          <p:nvPr/>
        </p:nvSpPr>
        <p:spPr>
          <a:xfrm>
            <a:off x="9997440" y="4524755"/>
            <a:ext cx="721360" cy="360045"/>
          </a:xfrm>
          <a:custGeom>
            <a:avLst/>
            <a:gdLst/>
            <a:ahLst/>
            <a:cxnLst/>
            <a:rect l="l" t="t" r="r" b="b"/>
            <a:pathLst>
              <a:path w="721359" h="360045">
                <a:moveTo>
                  <a:pt x="660907" y="0"/>
                </a:moveTo>
                <a:lnTo>
                  <a:pt x="59943" y="0"/>
                </a:lnTo>
                <a:lnTo>
                  <a:pt x="36593" y="4704"/>
                </a:lnTo>
                <a:lnTo>
                  <a:pt x="17541" y="17541"/>
                </a:lnTo>
                <a:lnTo>
                  <a:pt x="4704" y="36593"/>
                </a:lnTo>
                <a:lnTo>
                  <a:pt x="0" y="59944"/>
                </a:lnTo>
                <a:lnTo>
                  <a:pt x="0" y="299720"/>
                </a:lnTo>
                <a:lnTo>
                  <a:pt x="4704" y="323070"/>
                </a:lnTo>
                <a:lnTo>
                  <a:pt x="17541" y="342122"/>
                </a:lnTo>
                <a:lnTo>
                  <a:pt x="36593" y="354959"/>
                </a:lnTo>
                <a:lnTo>
                  <a:pt x="59943" y="359664"/>
                </a:lnTo>
                <a:lnTo>
                  <a:pt x="660907" y="359664"/>
                </a:lnTo>
                <a:lnTo>
                  <a:pt x="684258" y="354959"/>
                </a:lnTo>
                <a:lnTo>
                  <a:pt x="703310" y="342122"/>
                </a:lnTo>
                <a:lnTo>
                  <a:pt x="716147" y="323070"/>
                </a:lnTo>
                <a:lnTo>
                  <a:pt x="720851" y="299720"/>
                </a:lnTo>
                <a:lnTo>
                  <a:pt x="720851" y="59944"/>
                </a:lnTo>
                <a:lnTo>
                  <a:pt x="716147" y="36593"/>
                </a:lnTo>
                <a:lnTo>
                  <a:pt x="703310" y="17541"/>
                </a:lnTo>
                <a:lnTo>
                  <a:pt x="684258" y="4704"/>
                </a:lnTo>
                <a:lnTo>
                  <a:pt x="660907" y="0"/>
                </a:lnTo>
                <a:close/>
              </a:path>
            </a:pathLst>
          </a:custGeom>
          <a:solidFill>
            <a:srgbClr val="1D9ED2"/>
          </a:solidFill>
        </p:spPr>
        <p:txBody>
          <a:bodyPr wrap="square" lIns="0" tIns="0" rIns="0" bIns="0" rtlCol="0"/>
          <a:lstStyle/>
          <a:p>
            <a:endParaRPr/>
          </a:p>
        </p:txBody>
      </p:sp>
      <p:sp>
        <p:nvSpPr>
          <p:cNvPr id="118" name="object 118"/>
          <p:cNvSpPr/>
          <p:nvPr/>
        </p:nvSpPr>
        <p:spPr>
          <a:xfrm>
            <a:off x="10002011" y="4946903"/>
            <a:ext cx="719455" cy="360045"/>
          </a:xfrm>
          <a:custGeom>
            <a:avLst/>
            <a:gdLst/>
            <a:ahLst/>
            <a:cxnLst/>
            <a:rect l="l" t="t" r="r" b="b"/>
            <a:pathLst>
              <a:path w="719454" h="360045">
                <a:moveTo>
                  <a:pt x="659384" y="0"/>
                </a:moveTo>
                <a:lnTo>
                  <a:pt x="59944" y="0"/>
                </a:lnTo>
                <a:lnTo>
                  <a:pt x="36593" y="4704"/>
                </a:lnTo>
                <a:lnTo>
                  <a:pt x="17541" y="17541"/>
                </a:lnTo>
                <a:lnTo>
                  <a:pt x="4704" y="36593"/>
                </a:lnTo>
                <a:lnTo>
                  <a:pt x="0" y="59944"/>
                </a:lnTo>
                <a:lnTo>
                  <a:pt x="0" y="299720"/>
                </a:lnTo>
                <a:lnTo>
                  <a:pt x="4704" y="323070"/>
                </a:lnTo>
                <a:lnTo>
                  <a:pt x="17541" y="342122"/>
                </a:lnTo>
                <a:lnTo>
                  <a:pt x="36593" y="354959"/>
                </a:lnTo>
                <a:lnTo>
                  <a:pt x="59944" y="359664"/>
                </a:lnTo>
                <a:lnTo>
                  <a:pt x="659384" y="359664"/>
                </a:lnTo>
                <a:lnTo>
                  <a:pt x="682734" y="354959"/>
                </a:lnTo>
                <a:lnTo>
                  <a:pt x="701786" y="342122"/>
                </a:lnTo>
                <a:lnTo>
                  <a:pt x="714623" y="323070"/>
                </a:lnTo>
                <a:lnTo>
                  <a:pt x="719328" y="299720"/>
                </a:lnTo>
                <a:lnTo>
                  <a:pt x="719328" y="59944"/>
                </a:lnTo>
                <a:lnTo>
                  <a:pt x="714623" y="36593"/>
                </a:lnTo>
                <a:lnTo>
                  <a:pt x="701786" y="17541"/>
                </a:lnTo>
                <a:lnTo>
                  <a:pt x="682734" y="4704"/>
                </a:lnTo>
                <a:lnTo>
                  <a:pt x="659384" y="0"/>
                </a:lnTo>
                <a:close/>
              </a:path>
            </a:pathLst>
          </a:custGeom>
          <a:solidFill>
            <a:srgbClr val="1D9ED2"/>
          </a:solidFill>
        </p:spPr>
        <p:txBody>
          <a:bodyPr wrap="square" lIns="0" tIns="0" rIns="0" bIns="0" rtlCol="0"/>
          <a:lstStyle/>
          <a:p>
            <a:endParaRPr/>
          </a:p>
        </p:txBody>
      </p:sp>
      <p:sp>
        <p:nvSpPr>
          <p:cNvPr id="119" name="object 119"/>
          <p:cNvSpPr txBox="1"/>
          <p:nvPr/>
        </p:nvSpPr>
        <p:spPr>
          <a:xfrm>
            <a:off x="5898515" y="4607305"/>
            <a:ext cx="1435735" cy="182880"/>
          </a:xfrm>
          <a:prstGeom prst="rect">
            <a:avLst/>
          </a:prstGeom>
        </p:spPr>
        <p:txBody>
          <a:bodyPr vert="horz" wrap="square" lIns="0" tIns="0" rIns="0" bIns="0" rtlCol="0">
            <a:spAutoFit/>
          </a:bodyPr>
          <a:lstStyle/>
          <a:p>
            <a:pPr>
              <a:lnSpc>
                <a:spcPts val="1440"/>
              </a:lnSpc>
              <a:tabLst>
                <a:tab pos="825500" algn="l"/>
              </a:tabLst>
            </a:pPr>
            <a:r>
              <a:rPr sz="1200" dirty="0">
                <a:solidFill>
                  <a:srgbClr val="F9F9F9"/>
                </a:solidFill>
                <a:latin typeface="微软雅黑"/>
                <a:cs typeface="微软雅黑"/>
              </a:rPr>
              <a:t>认证授权	服务发现</a:t>
            </a:r>
            <a:endParaRPr sz="1200">
              <a:latin typeface="微软雅黑"/>
              <a:cs typeface="微软雅黑"/>
            </a:endParaRPr>
          </a:p>
        </p:txBody>
      </p:sp>
      <p:sp>
        <p:nvSpPr>
          <p:cNvPr id="120" name="object 120"/>
          <p:cNvSpPr txBox="1"/>
          <p:nvPr/>
        </p:nvSpPr>
        <p:spPr>
          <a:xfrm>
            <a:off x="7721218" y="4607305"/>
            <a:ext cx="304800" cy="182880"/>
          </a:xfrm>
          <a:prstGeom prst="rect">
            <a:avLst/>
          </a:prstGeom>
        </p:spPr>
        <p:txBody>
          <a:bodyPr vert="horz" wrap="square" lIns="0" tIns="0" rIns="0" bIns="0" rtlCol="0">
            <a:spAutoFit/>
          </a:bodyPr>
          <a:lstStyle/>
          <a:p>
            <a:pPr>
              <a:lnSpc>
                <a:spcPts val="1440"/>
              </a:lnSpc>
            </a:pPr>
            <a:r>
              <a:rPr sz="1200" dirty="0">
                <a:solidFill>
                  <a:srgbClr val="F9F9F9"/>
                </a:solidFill>
                <a:latin typeface="微软雅黑"/>
                <a:cs typeface="微软雅黑"/>
              </a:rPr>
              <a:t>容错</a:t>
            </a:r>
            <a:endParaRPr sz="1200">
              <a:latin typeface="微软雅黑"/>
              <a:cs typeface="微软雅黑"/>
            </a:endParaRPr>
          </a:p>
        </p:txBody>
      </p:sp>
      <p:sp>
        <p:nvSpPr>
          <p:cNvPr id="121" name="object 121"/>
          <p:cNvSpPr txBox="1"/>
          <p:nvPr/>
        </p:nvSpPr>
        <p:spPr>
          <a:xfrm>
            <a:off x="8398129" y="4607305"/>
            <a:ext cx="610870" cy="182880"/>
          </a:xfrm>
          <a:prstGeom prst="rect">
            <a:avLst/>
          </a:prstGeom>
        </p:spPr>
        <p:txBody>
          <a:bodyPr vert="horz" wrap="square" lIns="0" tIns="0" rIns="0" bIns="0" rtlCol="0">
            <a:spAutoFit/>
          </a:bodyPr>
          <a:lstStyle/>
          <a:p>
            <a:pPr>
              <a:lnSpc>
                <a:spcPts val="1440"/>
              </a:lnSpc>
            </a:pPr>
            <a:r>
              <a:rPr sz="1200" dirty="0">
                <a:solidFill>
                  <a:srgbClr val="F9F9F9"/>
                </a:solidFill>
                <a:latin typeface="微软雅黑"/>
                <a:cs typeface="微软雅黑"/>
              </a:rPr>
              <a:t>数据中心</a:t>
            </a:r>
            <a:endParaRPr sz="1200">
              <a:latin typeface="微软雅黑"/>
              <a:cs typeface="微软雅黑"/>
            </a:endParaRPr>
          </a:p>
        </p:txBody>
      </p:sp>
      <p:sp>
        <p:nvSpPr>
          <p:cNvPr id="122" name="object 122"/>
          <p:cNvSpPr txBox="1"/>
          <p:nvPr/>
        </p:nvSpPr>
        <p:spPr>
          <a:xfrm>
            <a:off x="9293097" y="4607305"/>
            <a:ext cx="457200" cy="182880"/>
          </a:xfrm>
          <a:prstGeom prst="rect">
            <a:avLst/>
          </a:prstGeom>
        </p:spPr>
        <p:txBody>
          <a:bodyPr vert="horz" wrap="square" lIns="0" tIns="0" rIns="0" bIns="0" rtlCol="0">
            <a:spAutoFit/>
          </a:bodyPr>
          <a:lstStyle/>
          <a:p>
            <a:pPr>
              <a:lnSpc>
                <a:spcPts val="1440"/>
              </a:lnSpc>
            </a:pPr>
            <a:r>
              <a:rPr sz="1200" dirty="0">
                <a:solidFill>
                  <a:srgbClr val="F9F9F9"/>
                </a:solidFill>
                <a:latin typeface="微软雅黑"/>
                <a:cs typeface="微软雅黑"/>
              </a:rPr>
              <a:t>控制台</a:t>
            </a:r>
            <a:endParaRPr sz="1200">
              <a:latin typeface="微软雅黑"/>
              <a:cs typeface="微软雅黑"/>
            </a:endParaRPr>
          </a:p>
        </p:txBody>
      </p:sp>
      <p:sp>
        <p:nvSpPr>
          <p:cNvPr id="123" name="object 123"/>
          <p:cNvSpPr txBox="1"/>
          <p:nvPr/>
        </p:nvSpPr>
        <p:spPr>
          <a:xfrm>
            <a:off x="10129773" y="4511675"/>
            <a:ext cx="457200" cy="365760"/>
          </a:xfrm>
          <a:prstGeom prst="rect">
            <a:avLst/>
          </a:prstGeom>
        </p:spPr>
        <p:txBody>
          <a:bodyPr vert="horz" wrap="square" lIns="0" tIns="0" rIns="0" bIns="0" rtlCol="0">
            <a:spAutoFit/>
          </a:bodyPr>
          <a:lstStyle/>
          <a:p>
            <a:pPr marL="76200" indent="-76200">
              <a:lnSpc>
                <a:spcPct val="100000"/>
              </a:lnSpc>
            </a:pPr>
            <a:r>
              <a:rPr sz="1200" dirty="0">
                <a:solidFill>
                  <a:srgbClr val="F9F9F9"/>
                </a:solidFill>
                <a:latin typeface="微软雅黑"/>
                <a:cs typeface="微软雅黑"/>
              </a:rPr>
              <a:t>区块链  接口</a:t>
            </a:r>
            <a:endParaRPr sz="1200">
              <a:latin typeface="微软雅黑"/>
              <a:cs typeface="微软雅黑"/>
            </a:endParaRPr>
          </a:p>
        </p:txBody>
      </p:sp>
      <p:sp>
        <p:nvSpPr>
          <p:cNvPr id="124" name="object 124"/>
          <p:cNvSpPr txBox="1"/>
          <p:nvPr/>
        </p:nvSpPr>
        <p:spPr>
          <a:xfrm>
            <a:off x="5798820" y="5029200"/>
            <a:ext cx="4991100" cy="848994"/>
          </a:xfrm>
          <a:prstGeom prst="rect">
            <a:avLst/>
          </a:prstGeom>
        </p:spPr>
        <p:txBody>
          <a:bodyPr vert="horz" wrap="square" lIns="0" tIns="0" rIns="0" bIns="0" rtlCol="0">
            <a:spAutoFit/>
          </a:bodyPr>
          <a:lstStyle/>
          <a:p>
            <a:pPr marR="26034" algn="ctr">
              <a:lnSpc>
                <a:spcPct val="100000"/>
              </a:lnSpc>
              <a:tabLst>
                <a:tab pos="825500" algn="l"/>
                <a:tab pos="1821814" algn="l"/>
                <a:tab pos="2651760" algn="l"/>
                <a:tab pos="3487420" algn="l"/>
                <a:tab pos="4154804" algn="l"/>
              </a:tabLst>
            </a:pPr>
            <a:r>
              <a:rPr sz="1200" dirty="0">
                <a:solidFill>
                  <a:srgbClr val="F9F9F9"/>
                </a:solidFill>
                <a:latin typeface="微软雅黑"/>
                <a:cs typeface="微软雅黑"/>
              </a:rPr>
              <a:t>配置中心	日志监控	流控	缓存	MQ	智能合约</a:t>
            </a:r>
            <a:endParaRPr sz="1200">
              <a:latin typeface="微软雅黑"/>
              <a:cs typeface="微软雅黑"/>
            </a:endParaRPr>
          </a:p>
          <a:p>
            <a:pPr>
              <a:lnSpc>
                <a:spcPct val="100000"/>
              </a:lnSpc>
            </a:pPr>
            <a:endParaRPr sz="1200">
              <a:latin typeface="Times New Roman"/>
              <a:cs typeface="Times New Roman"/>
            </a:endParaRPr>
          </a:p>
          <a:p>
            <a:pPr>
              <a:lnSpc>
                <a:spcPct val="100000"/>
              </a:lnSpc>
              <a:spcBef>
                <a:spcPts val="43"/>
              </a:spcBef>
            </a:pPr>
            <a:endParaRPr sz="1050">
              <a:latin typeface="Times New Roman"/>
              <a:cs typeface="Times New Roman"/>
            </a:endParaRPr>
          </a:p>
          <a:p>
            <a:pPr marR="6350" algn="ctr">
              <a:lnSpc>
                <a:spcPct val="100000"/>
              </a:lnSpc>
              <a:tabLst>
                <a:tab pos="2533015" algn="l"/>
              </a:tabLst>
            </a:pPr>
            <a:r>
              <a:rPr sz="1200" dirty="0">
                <a:solidFill>
                  <a:srgbClr val="F9F9F9"/>
                </a:solidFill>
                <a:latin typeface="微软雅黑"/>
                <a:cs typeface="微软雅黑"/>
              </a:rPr>
              <a:t>发布系统	镜像管理</a:t>
            </a:r>
            <a:endParaRPr sz="1200">
              <a:latin typeface="微软雅黑"/>
              <a:cs typeface="微软雅黑"/>
            </a:endParaRPr>
          </a:p>
        </p:txBody>
      </p:sp>
      <p:sp>
        <p:nvSpPr>
          <p:cNvPr id="125" name="object 125"/>
          <p:cNvSpPr/>
          <p:nvPr/>
        </p:nvSpPr>
        <p:spPr>
          <a:xfrm>
            <a:off x="4866132" y="3020567"/>
            <a:ext cx="836930" cy="1400810"/>
          </a:xfrm>
          <a:custGeom>
            <a:avLst/>
            <a:gdLst/>
            <a:ahLst/>
            <a:cxnLst/>
            <a:rect l="l" t="t" r="r" b="b"/>
            <a:pathLst>
              <a:path w="836929" h="1400810">
                <a:moveTo>
                  <a:pt x="761491" y="0"/>
                </a:moveTo>
                <a:lnTo>
                  <a:pt x="75183" y="0"/>
                </a:lnTo>
                <a:lnTo>
                  <a:pt x="45916" y="5907"/>
                </a:lnTo>
                <a:lnTo>
                  <a:pt x="22018" y="22018"/>
                </a:lnTo>
                <a:lnTo>
                  <a:pt x="5907" y="45916"/>
                </a:lnTo>
                <a:lnTo>
                  <a:pt x="0" y="75184"/>
                </a:lnTo>
                <a:lnTo>
                  <a:pt x="0" y="1325372"/>
                </a:lnTo>
                <a:lnTo>
                  <a:pt x="5907" y="1354639"/>
                </a:lnTo>
                <a:lnTo>
                  <a:pt x="22018" y="1378537"/>
                </a:lnTo>
                <a:lnTo>
                  <a:pt x="45916" y="1394648"/>
                </a:lnTo>
                <a:lnTo>
                  <a:pt x="75183" y="1400556"/>
                </a:lnTo>
                <a:lnTo>
                  <a:pt x="761491" y="1400556"/>
                </a:lnTo>
                <a:lnTo>
                  <a:pt x="790759" y="1394648"/>
                </a:lnTo>
                <a:lnTo>
                  <a:pt x="814657" y="1378537"/>
                </a:lnTo>
                <a:lnTo>
                  <a:pt x="830768" y="1354639"/>
                </a:lnTo>
                <a:lnTo>
                  <a:pt x="836676" y="1325372"/>
                </a:lnTo>
                <a:lnTo>
                  <a:pt x="836676" y="75184"/>
                </a:lnTo>
                <a:lnTo>
                  <a:pt x="830768" y="45916"/>
                </a:lnTo>
                <a:lnTo>
                  <a:pt x="814657" y="22018"/>
                </a:lnTo>
                <a:lnTo>
                  <a:pt x="790759" y="5907"/>
                </a:lnTo>
                <a:lnTo>
                  <a:pt x="761491" y="0"/>
                </a:lnTo>
                <a:close/>
              </a:path>
            </a:pathLst>
          </a:custGeom>
          <a:solidFill>
            <a:srgbClr val="F68B21"/>
          </a:solidFill>
        </p:spPr>
        <p:txBody>
          <a:bodyPr wrap="square" lIns="0" tIns="0" rIns="0" bIns="0" rtlCol="0"/>
          <a:lstStyle/>
          <a:p>
            <a:endParaRPr/>
          </a:p>
        </p:txBody>
      </p:sp>
      <p:sp>
        <p:nvSpPr>
          <p:cNvPr id="126" name="object 126"/>
          <p:cNvSpPr txBox="1"/>
          <p:nvPr/>
        </p:nvSpPr>
        <p:spPr>
          <a:xfrm>
            <a:off x="5004308" y="3608070"/>
            <a:ext cx="560705"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应用层</a:t>
            </a:r>
            <a:endParaRPr sz="1400">
              <a:latin typeface="微软雅黑"/>
              <a:cs typeface="微软雅黑"/>
            </a:endParaRPr>
          </a:p>
        </p:txBody>
      </p:sp>
      <p:sp>
        <p:nvSpPr>
          <p:cNvPr id="127" name="object 127"/>
          <p:cNvSpPr/>
          <p:nvPr/>
        </p:nvSpPr>
        <p:spPr>
          <a:xfrm>
            <a:off x="5785103" y="3956303"/>
            <a:ext cx="4993005" cy="463550"/>
          </a:xfrm>
          <a:custGeom>
            <a:avLst/>
            <a:gdLst/>
            <a:ahLst/>
            <a:cxnLst/>
            <a:rect l="l" t="t" r="r" b="b"/>
            <a:pathLst>
              <a:path w="4993005" h="463550">
                <a:moveTo>
                  <a:pt x="0" y="29972"/>
                </a:moveTo>
                <a:lnTo>
                  <a:pt x="2343" y="18270"/>
                </a:lnTo>
                <a:lnTo>
                  <a:pt x="8747" y="8747"/>
                </a:lnTo>
                <a:lnTo>
                  <a:pt x="18270" y="2343"/>
                </a:lnTo>
                <a:lnTo>
                  <a:pt x="29972" y="0"/>
                </a:lnTo>
                <a:lnTo>
                  <a:pt x="4962652" y="0"/>
                </a:lnTo>
                <a:lnTo>
                  <a:pt x="4974300" y="2343"/>
                </a:lnTo>
                <a:lnTo>
                  <a:pt x="4983829" y="8747"/>
                </a:lnTo>
                <a:lnTo>
                  <a:pt x="4990262" y="18270"/>
                </a:lnTo>
                <a:lnTo>
                  <a:pt x="4992624" y="29972"/>
                </a:lnTo>
                <a:lnTo>
                  <a:pt x="4992624" y="433324"/>
                </a:lnTo>
                <a:lnTo>
                  <a:pt x="4990262" y="444972"/>
                </a:lnTo>
                <a:lnTo>
                  <a:pt x="4983829" y="454501"/>
                </a:lnTo>
                <a:lnTo>
                  <a:pt x="4974300" y="460934"/>
                </a:lnTo>
                <a:lnTo>
                  <a:pt x="4962652" y="463296"/>
                </a:lnTo>
                <a:lnTo>
                  <a:pt x="29972" y="463296"/>
                </a:lnTo>
                <a:lnTo>
                  <a:pt x="18270" y="460934"/>
                </a:lnTo>
                <a:lnTo>
                  <a:pt x="8747" y="454501"/>
                </a:lnTo>
                <a:lnTo>
                  <a:pt x="2343" y="444972"/>
                </a:lnTo>
                <a:lnTo>
                  <a:pt x="0" y="433324"/>
                </a:lnTo>
                <a:lnTo>
                  <a:pt x="0" y="29972"/>
                </a:lnTo>
                <a:close/>
              </a:path>
            </a:pathLst>
          </a:custGeom>
          <a:ln w="12192">
            <a:solidFill>
              <a:srgbClr val="F6C000"/>
            </a:solidFill>
          </a:ln>
        </p:spPr>
        <p:txBody>
          <a:bodyPr wrap="square" lIns="0" tIns="0" rIns="0" bIns="0" rtlCol="0"/>
          <a:lstStyle/>
          <a:p>
            <a:endParaRPr/>
          </a:p>
        </p:txBody>
      </p:sp>
      <p:sp>
        <p:nvSpPr>
          <p:cNvPr id="128" name="object 128"/>
          <p:cNvSpPr/>
          <p:nvPr/>
        </p:nvSpPr>
        <p:spPr>
          <a:xfrm>
            <a:off x="6669023" y="4008120"/>
            <a:ext cx="719455" cy="361315"/>
          </a:xfrm>
          <a:custGeom>
            <a:avLst/>
            <a:gdLst/>
            <a:ahLst/>
            <a:cxnLst/>
            <a:rect l="l" t="t" r="r" b="b"/>
            <a:pathLst>
              <a:path w="719454" h="361314">
                <a:moveTo>
                  <a:pt x="659129" y="0"/>
                </a:moveTo>
                <a:lnTo>
                  <a:pt x="60198" y="0"/>
                </a:lnTo>
                <a:lnTo>
                  <a:pt x="36754" y="4726"/>
                </a:lnTo>
                <a:lnTo>
                  <a:pt x="17621" y="17621"/>
                </a:lnTo>
                <a:lnTo>
                  <a:pt x="4726" y="36754"/>
                </a:lnTo>
                <a:lnTo>
                  <a:pt x="0" y="60197"/>
                </a:lnTo>
                <a:lnTo>
                  <a:pt x="0" y="300989"/>
                </a:lnTo>
                <a:lnTo>
                  <a:pt x="4726" y="324433"/>
                </a:lnTo>
                <a:lnTo>
                  <a:pt x="17621" y="343566"/>
                </a:lnTo>
                <a:lnTo>
                  <a:pt x="36754" y="356461"/>
                </a:lnTo>
                <a:lnTo>
                  <a:pt x="60198" y="361187"/>
                </a:lnTo>
                <a:lnTo>
                  <a:pt x="659129" y="361187"/>
                </a:lnTo>
                <a:lnTo>
                  <a:pt x="682573" y="356461"/>
                </a:lnTo>
                <a:lnTo>
                  <a:pt x="701706" y="343566"/>
                </a:lnTo>
                <a:lnTo>
                  <a:pt x="714601" y="324433"/>
                </a:lnTo>
                <a:lnTo>
                  <a:pt x="719327" y="300989"/>
                </a:lnTo>
                <a:lnTo>
                  <a:pt x="719327" y="60197"/>
                </a:lnTo>
                <a:lnTo>
                  <a:pt x="714601" y="36754"/>
                </a:lnTo>
                <a:lnTo>
                  <a:pt x="701706" y="17621"/>
                </a:lnTo>
                <a:lnTo>
                  <a:pt x="682573" y="4726"/>
                </a:lnTo>
                <a:lnTo>
                  <a:pt x="659129" y="0"/>
                </a:lnTo>
                <a:close/>
              </a:path>
            </a:pathLst>
          </a:custGeom>
          <a:solidFill>
            <a:srgbClr val="F6C000"/>
          </a:solidFill>
        </p:spPr>
        <p:txBody>
          <a:bodyPr wrap="square" lIns="0" tIns="0" rIns="0" bIns="0" rtlCol="0"/>
          <a:lstStyle/>
          <a:p>
            <a:endParaRPr/>
          </a:p>
        </p:txBody>
      </p:sp>
      <p:sp>
        <p:nvSpPr>
          <p:cNvPr id="129" name="object 129"/>
          <p:cNvSpPr/>
          <p:nvPr/>
        </p:nvSpPr>
        <p:spPr>
          <a:xfrm>
            <a:off x="7499604" y="4008120"/>
            <a:ext cx="721360" cy="361315"/>
          </a:xfrm>
          <a:custGeom>
            <a:avLst/>
            <a:gdLst/>
            <a:ahLst/>
            <a:cxnLst/>
            <a:rect l="l" t="t" r="r" b="b"/>
            <a:pathLst>
              <a:path w="721359" h="361314">
                <a:moveTo>
                  <a:pt x="660653" y="0"/>
                </a:moveTo>
                <a:lnTo>
                  <a:pt x="60198" y="0"/>
                </a:lnTo>
                <a:lnTo>
                  <a:pt x="36754" y="4726"/>
                </a:lnTo>
                <a:lnTo>
                  <a:pt x="17621" y="17621"/>
                </a:lnTo>
                <a:lnTo>
                  <a:pt x="4726" y="36754"/>
                </a:lnTo>
                <a:lnTo>
                  <a:pt x="0" y="60197"/>
                </a:lnTo>
                <a:lnTo>
                  <a:pt x="0" y="300989"/>
                </a:lnTo>
                <a:lnTo>
                  <a:pt x="4726" y="324433"/>
                </a:lnTo>
                <a:lnTo>
                  <a:pt x="17621" y="343566"/>
                </a:lnTo>
                <a:lnTo>
                  <a:pt x="36754" y="356461"/>
                </a:lnTo>
                <a:lnTo>
                  <a:pt x="60198" y="361187"/>
                </a:lnTo>
                <a:lnTo>
                  <a:pt x="660653" y="361187"/>
                </a:lnTo>
                <a:lnTo>
                  <a:pt x="684097" y="356461"/>
                </a:lnTo>
                <a:lnTo>
                  <a:pt x="703230" y="343566"/>
                </a:lnTo>
                <a:lnTo>
                  <a:pt x="716125" y="324433"/>
                </a:lnTo>
                <a:lnTo>
                  <a:pt x="720851" y="300989"/>
                </a:lnTo>
                <a:lnTo>
                  <a:pt x="720851" y="60197"/>
                </a:lnTo>
                <a:lnTo>
                  <a:pt x="716125" y="36754"/>
                </a:lnTo>
                <a:lnTo>
                  <a:pt x="703230" y="17621"/>
                </a:lnTo>
                <a:lnTo>
                  <a:pt x="684097" y="4726"/>
                </a:lnTo>
                <a:lnTo>
                  <a:pt x="660653" y="0"/>
                </a:lnTo>
                <a:close/>
              </a:path>
            </a:pathLst>
          </a:custGeom>
          <a:solidFill>
            <a:srgbClr val="F6C000"/>
          </a:solidFill>
        </p:spPr>
        <p:txBody>
          <a:bodyPr wrap="square" lIns="0" tIns="0" rIns="0" bIns="0" rtlCol="0"/>
          <a:lstStyle/>
          <a:p>
            <a:endParaRPr/>
          </a:p>
        </p:txBody>
      </p:sp>
      <p:sp>
        <p:nvSpPr>
          <p:cNvPr id="130" name="object 130"/>
          <p:cNvSpPr/>
          <p:nvPr/>
        </p:nvSpPr>
        <p:spPr>
          <a:xfrm>
            <a:off x="8331707" y="4008120"/>
            <a:ext cx="719455" cy="361315"/>
          </a:xfrm>
          <a:custGeom>
            <a:avLst/>
            <a:gdLst/>
            <a:ahLst/>
            <a:cxnLst/>
            <a:rect l="l" t="t" r="r" b="b"/>
            <a:pathLst>
              <a:path w="719454" h="361314">
                <a:moveTo>
                  <a:pt x="659130" y="0"/>
                </a:moveTo>
                <a:lnTo>
                  <a:pt x="60198" y="0"/>
                </a:lnTo>
                <a:lnTo>
                  <a:pt x="36754" y="4726"/>
                </a:lnTo>
                <a:lnTo>
                  <a:pt x="17621" y="17621"/>
                </a:lnTo>
                <a:lnTo>
                  <a:pt x="4726" y="36754"/>
                </a:lnTo>
                <a:lnTo>
                  <a:pt x="0" y="60197"/>
                </a:lnTo>
                <a:lnTo>
                  <a:pt x="0" y="300989"/>
                </a:lnTo>
                <a:lnTo>
                  <a:pt x="4726" y="324433"/>
                </a:lnTo>
                <a:lnTo>
                  <a:pt x="17621" y="343566"/>
                </a:lnTo>
                <a:lnTo>
                  <a:pt x="36754" y="356461"/>
                </a:lnTo>
                <a:lnTo>
                  <a:pt x="60198" y="361187"/>
                </a:lnTo>
                <a:lnTo>
                  <a:pt x="659130" y="361187"/>
                </a:lnTo>
                <a:lnTo>
                  <a:pt x="682573" y="356461"/>
                </a:lnTo>
                <a:lnTo>
                  <a:pt x="701706" y="343566"/>
                </a:lnTo>
                <a:lnTo>
                  <a:pt x="714601" y="324433"/>
                </a:lnTo>
                <a:lnTo>
                  <a:pt x="719327" y="300989"/>
                </a:lnTo>
                <a:lnTo>
                  <a:pt x="719327" y="60197"/>
                </a:lnTo>
                <a:lnTo>
                  <a:pt x="714601" y="36754"/>
                </a:lnTo>
                <a:lnTo>
                  <a:pt x="701706" y="17621"/>
                </a:lnTo>
                <a:lnTo>
                  <a:pt x="682573" y="4726"/>
                </a:lnTo>
                <a:lnTo>
                  <a:pt x="659130" y="0"/>
                </a:lnTo>
                <a:close/>
              </a:path>
            </a:pathLst>
          </a:custGeom>
          <a:solidFill>
            <a:srgbClr val="F6C000"/>
          </a:solidFill>
        </p:spPr>
        <p:txBody>
          <a:bodyPr wrap="square" lIns="0" tIns="0" rIns="0" bIns="0" rtlCol="0"/>
          <a:lstStyle/>
          <a:p>
            <a:endParaRPr/>
          </a:p>
        </p:txBody>
      </p:sp>
      <p:sp>
        <p:nvSpPr>
          <p:cNvPr id="131" name="object 131"/>
          <p:cNvSpPr/>
          <p:nvPr/>
        </p:nvSpPr>
        <p:spPr>
          <a:xfrm>
            <a:off x="9162288" y="4008120"/>
            <a:ext cx="721360" cy="361315"/>
          </a:xfrm>
          <a:custGeom>
            <a:avLst/>
            <a:gdLst/>
            <a:ahLst/>
            <a:cxnLst/>
            <a:rect l="l" t="t" r="r" b="b"/>
            <a:pathLst>
              <a:path w="721359" h="361314">
                <a:moveTo>
                  <a:pt x="660653" y="0"/>
                </a:moveTo>
                <a:lnTo>
                  <a:pt x="60197" y="0"/>
                </a:lnTo>
                <a:lnTo>
                  <a:pt x="36754" y="4726"/>
                </a:lnTo>
                <a:lnTo>
                  <a:pt x="17621" y="17621"/>
                </a:lnTo>
                <a:lnTo>
                  <a:pt x="4726" y="36754"/>
                </a:lnTo>
                <a:lnTo>
                  <a:pt x="0" y="60197"/>
                </a:lnTo>
                <a:lnTo>
                  <a:pt x="0" y="300989"/>
                </a:lnTo>
                <a:lnTo>
                  <a:pt x="4726" y="324433"/>
                </a:lnTo>
                <a:lnTo>
                  <a:pt x="17621" y="343566"/>
                </a:lnTo>
                <a:lnTo>
                  <a:pt x="36754" y="356461"/>
                </a:lnTo>
                <a:lnTo>
                  <a:pt x="60197" y="361187"/>
                </a:lnTo>
                <a:lnTo>
                  <a:pt x="660653" y="361187"/>
                </a:lnTo>
                <a:lnTo>
                  <a:pt x="684097" y="356461"/>
                </a:lnTo>
                <a:lnTo>
                  <a:pt x="703230" y="343566"/>
                </a:lnTo>
                <a:lnTo>
                  <a:pt x="716125" y="324433"/>
                </a:lnTo>
                <a:lnTo>
                  <a:pt x="720851" y="300989"/>
                </a:lnTo>
                <a:lnTo>
                  <a:pt x="720851" y="60197"/>
                </a:lnTo>
                <a:lnTo>
                  <a:pt x="716125" y="36754"/>
                </a:lnTo>
                <a:lnTo>
                  <a:pt x="703230" y="17621"/>
                </a:lnTo>
                <a:lnTo>
                  <a:pt x="684097" y="4726"/>
                </a:lnTo>
                <a:lnTo>
                  <a:pt x="660653" y="0"/>
                </a:lnTo>
                <a:close/>
              </a:path>
            </a:pathLst>
          </a:custGeom>
          <a:solidFill>
            <a:srgbClr val="F6C000"/>
          </a:solidFill>
        </p:spPr>
        <p:txBody>
          <a:bodyPr wrap="square" lIns="0" tIns="0" rIns="0" bIns="0" rtlCol="0"/>
          <a:lstStyle/>
          <a:p>
            <a:endParaRPr/>
          </a:p>
        </p:txBody>
      </p:sp>
      <p:sp>
        <p:nvSpPr>
          <p:cNvPr id="132" name="object 132"/>
          <p:cNvSpPr/>
          <p:nvPr/>
        </p:nvSpPr>
        <p:spPr>
          <a:xfrm>
            <a:off x="9994392" y="4008120"/>
            <a:ext cx="719455" cy="361315"/>
          </a:xfrm>
          <a:custGeom>
            <a:avLst/>
            <a:gdLst/>
            <a:ahLst/>
            <a:cxnLst/>
            <a:rect l="l" t="t" r="r" b="b"/>
            <a:pathLst>
              <a:path w="719454" h="361314">
                <a:moveTo>
                  <a:pt x="659129" y="0"/>
                </a:moveTo>
                <a:lnTo>
                  <a:pt x="60198" y="0"/>
                </a:lnTo>
                <a:lnTo>
                  <a:pt x="36754" y="4726"/>
                </a:lnTo>
                <a:lnTo>
                  <a:pt x="17621" y="17621"/>
                </a:lnTo>
                <a:lnTo>
                  <a:pt x="4726" y="36754"/>
                </a:lnTo>
                <a:lnTo>
                  <a:pt x="0" y="60197"/>
                </a:lnTo>
                <a:lnTo>
                  <a:pt x="0" y="300989"/>
                </a:lnTo>
                <a:lnTo>
                  <a:pt x="4726" y="324433"/>
                </a:lnTo>
                <a:lnTo>
                  <a:pt x="17621" y="343566"/>
                </a:lnTo>
                <a:lnTo>
                  <a:pt x="36754" y="356461"/>
                </a:lnTo>
                <a:lnTo>
                  <a:pt x="60198" y="361187"/>
                </a:lnTo>
                <a:lnTo>
                  <a:pt x="659129" y="361187"/>
                </a:lnTo>
                <a:lnTo>
                  <a:pt x="682573" y="356461"/>
                </a:lnTo>
                <a:lnTo>
                  <a:pt x="701706" y="343566"/>
                </a:lnTo>
                <a:lnTo>
                  <a:pt x="714601" y="324433"/>
                </a:lnTo>
                <a:lnTo>
                  <a:pt x="719327" y="300989"/>
                </a:lnTo>
                <a:lnTo>
                  <a:pt x="719327" y="60197"/>
                </a:lnTo>
                <a:lnTo>
                  <a:pt x="714601" y="36754"/>
                </a:lnTo>
                <a:lnTo>
                  <a:pt x="701706" y="17621"/>
                </a:lnTo>
                <a:lnTo>
                  <a:pt x="682573" y="4726"/>
                </a:lnTo>
                <a:lnTo>
                  <a:pt x="659129" y="0"/>
                </a:lnTo>
                <a:close/>
              </a:path>
            </a:pathLst>
          </a:custGeom>
          <a:solidFill>
            <a:srgbClr val="F6C000"/>
          </a:solidFill>
        </p:spPr>
        <p:txBody>
          <a:bodyPr wrap="square" lIns="0" tIns="0" rIns="0" bIns="0" rtlCol="0"/>
          <a:lstStyle/>
          <a:p>
            <a:endParaRPr/>
          </a:p>
        </p:txBody>
      </p:sp>
      <p:sp>
        <p:nvSpPr>
          <p:cNvPr id="133" name="object 133"/>
          <p:cNvSpPr txBox="1"/>
          <p:nvPr/>
        </p:nvSpPr>
        <p:spPr>
          <a:xfrm>
            <a:off x="5887211" y="4090670"/>
            <a:ext cx="3928110" cy="182880"/>
          </a:xfrm>
          <a:prstGeom prst="rect">
            <a:avLst/>
          </a:prstGeom>
        </p:spPr>
        <p:txBody>
          <a:bodyPr vert="horz" wrap="square" lIns="0" tIns="0" rIns="0" bIns="0" rtlCol="0">
            <a:spAutoFit/>
          </a:bodyPr>
          <a:lstStyle/>
          <a:p>
            <a:pPr>
              <a:lnSpc>
                <a:spcPts val="1440"/>
              </a:lnSpc>
              <a:tabLst>
                <a:tab pos="825500" algn="l"/>
                <a:tab pos="1669414" algn="l"/>
                <a:tab pos="2499360" algn="l"/>
                <a:tab pos="3317875" algn="l"/>
              </a:tabLst>
            </a:pPr>
            <a:r>
              <a:rPr sz="1200" dirty="0">
                <a:solidFill>
                  <a:srgbClr val="F6C000"/>
                </a:solidFill>
                <a:latin typeface="微软雅黑"/>
                <a:cs typeface="微软雅黑"/>
              </a:rPr>
              <a:t>基础应用	</a:t>
            </a:r>
            <a:r>
              <a:rPr sz="1200" dirty="0">
                <a:solidFill>
                  <a:srgbClr val="F9F9F9"/>
                </a:solidFill>
                <a:latin typeface="微软雅黑"/>
                <a:cs typeface="微软雅黑"/>
              </a:rPr>
              <a:t>支付服务	清算服务	实名认证	存证服务</a:t>
            </a:r>
            <a:endParaRPr sz="1200">
              <a:latin typeface="微软雅黑"/>
              <a:cs typeface="微软雅黑"/>
            </a:endParaRPr>
          </a:p>
        </p:txBody>
      </p:sp>
      <p:sp>
        <p:nvSpPr>
          <p:cNvPr id="134" name="object 134"/>
          <p:cNvSpPr txBox="1"/>
          <p:nvPr/>
        </p:nvSpPr>
        <p:spPr>
          <a:xfrm>
            <a:off x="10118090" y="3995292"/>
            <a:ext cx="457200" cy="365760"/>
          </a:xfrm>
          <a:prstGeom prst="rect">
            <a:avLst/>
          </a:prstGeom>
        </p:spPr>
        <p:txBody>
          <a:bodyPr vert="horz" wrap="square" lIns="0" tIns="0" rIns="0" bIns="0" rtlCol="0">
            <a:spAutoFit/>
          </a:bodyPr>
          <a:lstStyle/>
          <a:p>
            <a:pPr marL="76200" indent="-76200">
              <a:lnSpc>
                <a:spcPct val="100000"/>
              </a:lnSpc>
            </a:pPr>
            <a:r>
              <a:rPr sz="1200" dirty="0">
                <a:solidFill>
                  <a:srgbClr val="F9F9F9"/>
                </a:solidFill>
                <a:latin typeface="微软雅黑"/>
                <a:cs typeface="微软雅黑"/>
              </a:rPr>
              <a:t>元数据  管理</a:t>
            </a:r>
            <a:endParaRPr sz="1200">
              <a:latin typeface="微软雅黑"/>
              <a:cs typeface="微软雅黑"/>
            </a:endParaRPr>
          </a:p>
        </p:txBody>
      </p:sp>
      <p:sp>
        <p:nvSpPr>
          <p:cNvPr id="135" name="object 135"/>
          <p:cNvSpPr/>
          <p:nvPr/>
        </p:nvSpPr>
        <p:spPr>
          <a:xfrm>
            <a:off x="5782055" y="3020567"/>
            <a:ext cx="4993005" cy="864235"/>
          </a:xfrm>
          <a:custGeom>
            <a:avLst/>
            <a:gdLst/>
            <a:ahLst/>
            <a:cxnLst/>
            <a:rect l="l" t="t" r="r" b="b"/>
            <a:pathLst>
              <a:path w="4993005" h="864235">
                <a:moveTo>
                  <a:pt x="0" y="55753"/>
                </a:moveTo>
                <a:lnTo>
                  <a:pt x="4389" y="34075"/>
                </a:lnTo>
                <a:lnTo>
                  <a:pt x="16351" y="16351"/>
                </a:lnTo>
                <a:lnTo>
                  <a:pt x="34075" y="4389"/>
                </a:lnTo>
                <a:lnTo>
                  <a:pt x="55753" y="0"/>
                </a:lnTo>
                <a:lnTo>
                  <a:pt x="4936871" y="0"/>
                </a:lnTo>
                <a:lnTo>
                  <a:pt x="4958548" y="4389"/>
                </a:lnTo>
                <a:lnTo>
                  <a:pt x="4976272" y="16351"/>
                </a:lnTo>
                <a:lnTo>
                  <a:pt x="4988234" y="34075"/>
                </a:lnTo>
                <a:lnTo>
                  <a:pt x="4992624" y="55753"/>
                </a:lnTo>
                <a:lnTo>
                  <a:pt x="4992624" y="808355"/>
                </a:lnTo>
                <a:lnTo>
                  <a:pt x="4988234" y="830032"/>
                </a:lnTo>
                <a:lnTo>
                  <a:pt x="4976272" y="847756"/>
                </a:lnTo>
                <a:lnTo>
                  <a:pt x="4958548" y="859718"/>
                </a:lnTo>
                <a:lnTo>
                  <a:pt x="4936871" y="864108"/>
                </a:lnTo>
                <a:lnTo>
                  <a:pt x="55753" y="864108"/>
                </a:lnTo>
                <a:lnTo>
                  <a:pt x="34075" y="859718"/>
                </a:lnTo>
                <a:lnTo>
                  <a:pt x="16351" y="847756"/>
                </a:lnTo>
                <a:lnTo>
                  <a:pt x="4389" y="830032"/>
                </a:lnTo>
                <a:lnTo>
                  <a:pt x="0" y="808355"/>
                </a:lnTo>
                <a:lnTo>
                  <a:pt x="0" y="55753"/>
                </a:lnTo>
                <a:close/>
              </a:path>
            </a:pathLst>
          </a:custGeom>
          <a:ln w="12192">
            <a:solidFill>
              <a:srgbClr val="F68B21"/>
            </a:solidFill>
          </a:ln>
        </p:spPr>
        <p:txBody>
          <a:bodyPr wrap="square" lIns="0" tIns="0" rIns="0" bIns="0" rtlCol="0"/>
          <a:lstStyle/>
          <a:p>
            <a:endParaRPr/>
          </a:p>
        </p:txBody>
      </p:sp>
      <p:sp>
        <p:nvSpPr>
          <p:cNvPr id="136" name="object 136"/>
          <p:cNvSpPr/>
          <p:nvPr/>
        </p:nvSpPr>
        <p:spPr>
          <a:xfrm>
            <a:off x="6665976" y="3473196"/>
            <a:ext cx="721360" cy="361315"/>
          </a:xfrm>
          <a:custGeom>
            <a:avLst/>
            <a:gdLst/>
            <a:ahLst/>
            <a:cxnLst/>
            <a:rect l="l" t="t" r="r" b="b"/>
            <a:pathLst>
              <a:path w="721359" h="361314">
                <a:moveTo>
                  <a:pt x="660653" y="0"/>
                </a:moveTo>
                <a:lnTo>
                  <a:pt x="60198" y="0"/>
                </a:lnTo>
                <a:lnTo>
                  <a:pt x="36754" y="4726"/>
                </a:lnTo>
                <a:lnTo>
                  <a:pt x="17621" y="17621"/>
                </a:lnTo>
                <a:lnTo>
                  <a:pt x="4726" y="36754"/>
                </a:lnTo>
                <a:lnTo>
                  <a:pt x="0" y="60198"/>
                </a:lnTo>
                <a:lnTo>
                  <a:pt x="0" y="300989"/>
                </a:lnTo>
                <a:lnTo>
                  <a:pt x="4726" y="324433"/>
                </a:lnTo>
                <a:lnTo>
                  <a:pt x="17621" y="343566"/>
                </a:lnTo>
                <a:lnTo>
                  <a:pt x="36754" y="356461"/>
                </a:lnTo>
                <a:lnTo>
                  <a:pt x="60198" y="361187"/>
                </a:lnTo>
                <a:lnTo>
                  <a:pt x="660653" y="361187"/>
                </a:lnTo>
                <a:lnTo>
                  <a:pt x="684097" y="356461"/>
                </a:lnTo>
                <a:lnTo>
                  <a:pt x="703230" y="343566"/>
                </a:lnTo>
                <a:lnTo>
                  <a:pt x="716125" y="324433"/>
                </a:lnTo>
                <a:lnTo>
                  <a:pt x="720851" y="300989"/>
                </a:lnTo>
                <a:lnTo>
                  <a:pt x="720851" y="60198"/>
                </a:lnTo>
                <a:lnTo>
                  <a:pt x="716125" y="36754"/>
                </a:lnTo>
                <a:lnTo>
                  <a:pt x="703230" y="17621"/>
                </a:lnTo>
                <a:lnTo>
                  <a:pt x="684097" y="4726"/>
                </a:lnTo>
                <a:lnTo>
                  <a:pt x="660653" y="0"/>
                </a:lnTo>
                <a:close/>
              </a:path>
            </a:pathLst>
          </a:custGeom>
          <a:solidFill>
            <a:srgbClr val="F6A321"/>
          </a:solidFill>
        </p:spPr>
        <p:txBody>
          <a:bodyPr wrap="square" lIns="0" tIns="0" rIns="0" bIns="0" rtlCol="0"/>
          <a:lstStyle/>
          <a:p>
            <a:endParaRPr/>
          </a:p>
        </p:txBody>
      </p:sp>
      <p:sp>
        <p:nvSpPr>
          <p:cNvPr id="137" name="object 137"/>
          <p:cNvSpPr/>
          <p:nvPr/>
        </p:nvSpPr>
        <p:spPr>
          <a:xfrm>
            <a:off x="7496556" y="3473196"/>
            <a:ext cx="721360" cy="361315"/>
          </a:xfrm>
          <a:custGeom>
            <a:avLst/>
            <a:gdLst/>
            <a:ahLst/>
            <a:cxnLst/>
            <a:rect l="l" t="t" r="r" b="b"/>
            <a:pathLst>
              <a:path w="721359" h="361314">
                <a:moveTo>
                  <a:pt x="660653" y="0"/>
                </a:moveTo>
                <a:lnTo>
                  <a:pt x="60198" y="0"/>
                </a:lnTo>
                <a:lnTo>
                  <a:pt x="36754" y="4726"/>
                </a:lnTo>
                <a:lnTo>
                  <a:pt x="17621" y="17621"/>
                </a:lnTo>
                <a:lnTo>
                  <a:pt x="4726" y="36754"/>
                </a:lnTo>
                <a:lnTo>
                  <a:pt x="0" y="60198"/>
                </a:lnTo>
                <a:lnTo>
                  <a:pt x="0" y="300989"/>
                </a:lnTo>
                <a:lnTo>
                  <a:pt x="4726" y="324433"/>
                </a:lnTo>
                <a:lnTo>
                  <a:pt x="17621" y="343566"/>
                </a:lnTo>
                <a:lnTo>
                  <a:pt x="36754" y="356461"/>
                </a:lnTo>
                <a:lnTo>
                  <a:pt x="60198" y="361187"/>
                </a:lnTo>
                <a:lnTo>
                  <a:pt x="660653" y="361187"/>
                </a:lnTo>
                <a:lnTo>
                  <a:pt x="684097" y="356461"/>
                </a:lnTo>
                <a:lnTo>
                  <a:pt x="703230" y="343566"/>
                </a:lnTo>
                <a:lnTo>
                  <a:pt x="716125" y="324433"/>
                </a:lnTo>
                <a:lnTo>
                  <a:pt x="720851" y="300989"/>
                </a:lnTo>
                <a:lnTo>
                  <a:pt x="720851" y="60198"/>
                </a:lnTo>
                <a:lnTo>
                  <a:pt x="716125" y="36754"/>
                </a:lnTo>
                <a:lnTo>
                  <a:pt x="703230" y="17621"/>
                </a:lnTo>
                <a:lnTo>
                  <a:pt x="684097" y="4726"/>
                </a:lnTo>
                <a:lnTo>
                  <a:pt x="660653" y="0"/>
                </a:lnTo>
                <a:close/>
              </a:path>
            </a:pathLst>
          </a:custGeom>
          <a:solidFill>
            <a:srgbClr val="F6A321"/>
          </a:solidFill>
        </p:spPr>
        <p:txBody>
          <a:bodyPr wrap="square" lIns="0" tIns="0" rIns="0" bIns="0" rtlCol="0"/>
          <a:lstStyle/>
          <a:p>
            <a:endParaRPr/>
          </a:p>
        </p:txBody>
      </p:sp>
      <p:sp>
        <p:nvSpPr>
          <p:cNvPr id="138" name="object 138"/>
          <p:cNvSpPr/>
          <p:nvPr/>
        </p:nvSpPr>
        <p:spPr>
          <a:xfrm>
            <a:off x="8328659" y="3473196"/>
            <a:ext cx="719455" cy="361315"/>
          </a:xfrm>
          <a:custGeom>
            <a:avLst/>
            <a:gdLst/>
            <a:ahLst/>
            <a:cxnLst/>
            <a:rect l="l" t="t" r="r" b="b"/>
            <a:pathLst>
              <a:path w="719454" h="361314">
                <a:moveTo>
                  <a:pt x="659130" y="0"/>
                </a:moveTo>
                <a:lnTo>
                  <a:pt x="60198" y="0"/>
                </a:lnTo>
                <a:lnTo>
                  <a:pt x="36754" y="4726"/>
                </a:lnTo>
                <a:lnTo>
                  <a:pt x="17621" y="17621"/>
                </a:lnTo>
                <a:lnTo>
                  <a:pt x="4726" y="36754"/>
                </a:lnTo>
                <a:lnTo>
                  <a:pt x="0" y="60198"/>
                </a:lnTo>
                <a:lnTo>
                  <a:pt x="0" y="300989"/>
                </a:lnTo>
                <a:lnTo>
                  <a:pt x="4726" y="324433"/>
                </a:lnTo>
                <a:lnTo>
                  <a:pt x="17621" y="343566"/>
                </a:lnTo>
                <a:lnTo>
                  <a:pt x="36754" y="356461"/>
                </a:lnTo>
                <a:lnTo>
                  <a:pt x="60198" y="361187"/>
                </a:lnTo>
                <a:lnTo>
                  <a:pt x="659130" y="361187"/>
                </a:lnTo>
                <a:lnTo>
                  <a:pt x="682573" y="356461"/>
                </a:lnTo>
                <a:lnTo>
                  <a:pt x="701706" y="343566"/>
                </a:lnTo>
                <a:lnTo>
                  <a:pt x="714601" y="324433"/>
                </a:lnTo>
                <a:lnTo>
                  <a:pt x="719328" y="300989"/>
                </a:lnTo>
                <a:lnTo>
                  <a:pt x="719328" y="60198"/>
                </a:lnTo>
                <a:lnTo>
                  <a:pt x="714601" y="36754"/>
                </a:lnTo>
                <a:lnTo>
                  <a:pt x="701706" y="17621"/>
                </a:lnTo>
                <a:lnTo>
                  <a:pt x="682573" y="4726"/>
                </a:lnTo>
                <a:lnTo>
                  <a:pt x="659130" y="0"/>
                </a:lnTo>
                <a:close/>
              </a:path>
            </a:pathLst>
          </a:custGeom>
          <a:solidFill>
            <a:srgbClr val="F6A321"/>
          </a:solidFill>
        </p:spPr>
        <p:txBody>
          <a:bodyPr wrap="square" lIns="0" tIns="0" rIns="0" bIns="0" rtlCol="0"/>
          <a:lstStyle/>
          <a:p>
            <a:endParaRPr/>
          </a:p>
        </p:txBody>
      </p:sp>
      <p:sp>
        <p:nvSpPr>
          <p:cNvPr id="139" name="object 139"/>
          <p:cNvSpPr/>
          <p:nvPr/>
        </p:nvSpPr>
        <p:spPr>
          <a:xfrm>
            <a:off x="9159240" y="3473196"/>
            <a:ext cx="721360" cy="361315"/>
          </a:xfrm>
          <a:custGeom>
            <a:avLst/>
            <a:gdLst/>
            <a:ahLst/>
            <a:cxnLst/>
            <a:rect l="l" t="t" r="r" b="b"/>
            <a:pathLst>
              <a:path w="721359" h="361314">
                <a:moveTo>
                  <a:pt x="660653" y="0"/>
                </a:moveTo>
                <a:lnTo>
                  <a:pt x="60198" y="0"/>
                </a:lnTo>
                <a:lnTo>
                  <a:pt x="36754" y="4726"/>
                </a:lnTo>
                <a:lnTo>
                  <a:pt x="17621" y="17621"/>
                </a:lnTo>
                <a:lnTo>
                  <a:pt x="4726" y="36754"/>
                </a:lnTo>
                <a:lnTo>
                  <a:pt x="0" y="60198"/>
                </a:lnTo>
                <a:lnTo>
                  <a:pt x="0" y="300989"/>
                </a:lnTo>
                <a:lnTo>
                  <a:pt x="4726" y="324433"/>
                </a:lnTo>
                <a:lnTo>
                  <a:pt x="17621" y="343566"/>
                </a:lnTo>
                <a:lnTo>
                  <a:pt x="36754" y="356461"/>
                </a:lnTo>
                <a:lnTo>
                  <a:pt x="60198" y="361187"/>
                </a:lnTo>
                <a:lnTo>
                  <a:pt x="660653" y="361187"/>
                </a:lnTo>
                <a:lnTo>
                  <a:pt x="684097" y="356461"/>
                </a:lnTo>
                <a:lnTo>
                  <a:pt x="703230" y="343566"/>
                </a:lnTo>
                <a:lnTo>
                  <a:pt x="716125" y="324433"/>
                </a:lnTo>
                <a:lnTo>
                  <a:pt x="720851" y="300989"/>
                </a:lnTo>
                <a:lnTo>
                  <a:pt x="720851" y="60198"/>
                </a:lnTo>
                <a:lnTo>
                  <a:pt x="716125" y="36754"/>
                </a:lnTo>
                <a:lnTo>
                  <a:pt x="703230" y="17621"/>
                </a:lnTo>
                <a:lnTo>
                  <a:pt x="684097" y="4726"/>
                </a:lnTo>
                <a:lnTo>
                  <a:pt x="660653" y="0"/>
                </a:lnTo>
                <a:close/>
              </a:path>
            </a:pathLst>
          </a:custGeom>
          <a:solidFill>
            <a:srgbClr val="F6A321"/>
          </a:solidFill>
        </p:spPr>
        <p:txBody>
          <a:bodyPr wrap="square" lIns="0" tIns="0" rIns="0" bIns="0" rtlCol="0"/>
          <a:lstStyle/>
          <a:p>
            <a:endParaRPr/>
          </a:p>
        </p:txBody>
      </p:sp>
      <p:sp>
        <p:nvSpPr>
          <p:cNvPr id="140" name="object 140"/>
          <p:cNvSpPr/>
          <p:nvPr/>
        </p:nvSpPr>
        <p:spPr>
          <a:xfrm>
            <a:off x="9991343" y="3473196"/>
            <a:ext cx="719455" cy="361315"/>
          </a:xfrm>
          <a:custGeom>
            <a:avLst/>
            <a:gdLst/>
            <a:ahLst/>
            <a:cxnLst/>
            <a:rect l="l" t="t" r="r" b="b"/>
            <a:pathLst>
              <a:path w="719454" h="361314">
                <a:moveTo>
                  <a:pt x="659129" y="0"/>
                </a:moveTo>
                <a:lnTo>
                  <a:pt x="60198" y="0"/>
                </a:lnTo>
                <a:lnTo>
                  <a:pt x="36754" y="4726"/>
                </a:lnTo>
                <a:lnTo>
                  <a:pt x="17621" y="17621"/>
                </a:lnTo>
                <a:lnTo>
                  <a:pt x="4726" y="36754"/>
                </a:lnTo>
                <a:lnTo>
                  <a:pt x="0" y="60198"/>
                </a:lnTo>
                <a:lnTo>
                  <a:pt x="0" y="300989"/>
                </a:lnTo>
                <a:lnTo>
                  <a:pt x="4726" y="324433"/>
                </a:lnTo>
                <a:lnTo>
                  <a:pt x="17621" y="343566"/>
                </a:lnTo>
                <a:lnTo>
                  <a:pt x="36754" y="356461"/>
                </a:lnTo>
                <a:lnTo>
                  <a:pt x="60198" y="361187"/>
                </a:lnTo>
                <a:lnTo>
                  <a:pt x="659129" y="361187"/>
                </a:lnTo>
                <a:lnTo>
                  <a:pt x="682573" y="356461"/>
                </a:lnTo>
                <a:lnTo>
                  <a:pt x="701706" y="343566"/>
                </a:lnTo>
                <a:lnTo>
                  <a:pt x="714601" y="324433"/>
                </a:lnTo>
                <a:lnTo>
                  <a:pt x="719327" y="300989"/>
                </a:lnTo>
                <a:lnTo>
                  <a:pt x="719327" y="60198"/>
                </a:lnTo>
                <a:lnTo>
                  <a:pt x="714601" y="36754"/>
                </a:lnTo>
                <a:lnTo>
                  <a:pt x="701706" y="17621"/>
                </a:lnTo>
                <a:lnTo>
                  <a:pt x="682573" y="4726"/>
                </a:lnTo>
                <a:lnTo>
                  <a:pt x="659129" y="0"/>
                </a:lnTo>
                <a:close/>
              </a:path>
            </a:pathLst>
          </a:custGeom>
          <a:solidFill>
            <a:srgbClr val="F6A321"/>
          </a:solidFill>
        </p:spPr>
        <p:txBody>
          <a:bodyPr wrap="square" lIns="0" tIns="0" rIns="0" bIns="0" rtlCol="0"/>
          <a:lstStyle/>
          <a:p>
            <a:endParaRPr/>
          </a:p>
        </p:txBody>
      </p:sp>
      <p:sp>
        <p:nvSpPr>
          <p:cNvPr id="141" name="object 141"/>
          <p:cNvSpPr txBox="1"/>
          <p:nvPr/>
        </p:nvSpPr>
        <p:spPr>
          <a:xfrm>
            <a:off x="6849618" y="3637153"/>
            <a:ext cx="3302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管理</a:t>
            </a:r>
            <a:endParaRPr sz="1200">
              <a:latin typeface="微软雅黑"/>
              <a:cs typeface="微软雅黑"/>
            </a:endParaRPr>
          </a:p>
        </p:txBody>
      </p:sp>
      <p:sp>
        <p:nvSpPr>
          <p:cNvPr id="142" name="object 142"/>
          <p:cNvSpPr/>
          <p:nvPr/>
        </p:nvSpPr>
        <p:spPr>
          <a:xfrm>
            <a:off x="6662928" y="3075432"/>
            <a:ext cx="719455" cy="360045"/>
          </a:xfrm>
          <a:custGeom>
            <a:avLst/>
            <a:gdLst/>
            <a:ahLst/>
            <a:cxnLst/>
            <a:rect l="l" t="t" r="r" b="b"/>
            <a:pathLst>
              <a:path w="719454" h="360045">
                <a:moveTo>
                  <a:pt x="659383" y="0"/>
                </a:moveTo>
                <a:lnTo>
                  <a:pt x="59944" y="0"/>
                </a:lnTo>
                <a:lnTo>
                  <a:pt x="36593" y="4704"/>
                </a:lnTo>
                <a:lnTo>
                  <a:pt x="17541" y="17541"/>
                </a:lnTo>
                <a:lnTo>
                  <a:pt x="4704" y="36593"/>
                </a:lnTo>
                <a:lnTo>
                  <a:pt x="0" y="59943"/>
                </a:lnTo>
                <a:lnTo>
                  <a:pt x="0" y="299719"/>
                </a:lnTo>
                <a:lnTo>
                  <a:pt x="4704" y="323070"/>
                </a:lnTo>
                <a:lnTo>
                  <a:pt x="17541" y="342122"/>
                </a:lnTo>
                <a:lnTo>
                  <a:pt x="36593" y="354959"/>
                </a:lnTo>
                <a:lnTo>
                  <a:pt x="59944" y="359663"/>
                </a:lnTo>
                <a:lnTo>
                  <a:pt x="659383" y="359663"/>
                </a:lnTo>
                <a:lnTo>
                  <a:pt x="682734" y="354959"/>
                </a:lnTo>
                <a:lnTo>
                  <a:pt x="701786" y="342122"/>
                </a:lnTo>
                <a:lnTo>
                  <a:pt x="714623" y="323070"/>
                </a:lnTo>
                <a:lnTo>
                  <a:pt x="719327" y="299719"/>
                </a:lnTo>
                <a:lnTo>
                  <a:pt x="719327" y="59943"/>
                </a:lnTo>
                <a:lnTo>
                  <a:pt x="714623" y="36593"/>
                </a:lnTo>
                <a:lnTo>
                  <a:pt x="701786" y="17541"/>
                </a:lnTo>
                <a:lnTo>
                  <a:pt x="682734" y="4704"/>
                </a:lnTo>
                <a:lnTo>
                  <a:pt x="659383" y="0"/>
                </a:lnTo>
                <a:close/>
              </a:path>
            </a:pathLst>
          </a:custGeom>
          <a:solidFill>
            <a:srgbClr val="F68B21"/>
          </a:solidFill>
        </p:spPr>
        <p:txBody>
          <a:bodyPr wrap="square" lIns="0" tIns="0" rIns="0" bIns="0" rtlCol="0"/>
          <a:lstStyle/>
          <a:p>
            <a:endParaRPr/>
          </a:p>
        </p:txBody>
      </p:sp>
      <p:sp>
        <p:nvSpPr>
          <p:cNvPr id="143" name="object 143"/>
          <p:cNvSpPr/>
          <p:nvPr/>
        </p:nvSpPr>
        <p:spPr>
          <a:xfrm>
            <a:off x="7493507" y="3075432"/>
            <a:ext cx="721360" cy="360045"/>
          </a:xfrm>
          <a:custGeom>
            <a:avLst/>
            <a:gdLst/>
            <a:ahLst/>
            <a:cxnLst/>
            <a:rect l="l" t="t" r="r" b="b"/>
            <a:pathLst>
              <a:path w="721359" h="360045">
                <a:moveTo>
                  <a:pt x="660908" y="0"/>
                </a:moveTo>
                <a:lnTo>
                  <a:pt x="59944" y="0"/>
                </a:lnTo>
                <a:lnTo>
                  <a:pt x="36593" y="4704"/>
                </a:lnTo>
                <a:lnTo>
                  <a:pt x="17541" y="17541"/>
                </a:lnTo>
                <a:lnTo>
                  <a:pt x="4704" y="36593"/>
                </a:lnTo>
                <a:lnTo>
                  <a:pt x="0" y="59943"/>
                </a:lnTo>
                <a:lnTo>
                  <a:pt x="0" y="299719"/>
                </a:lnTo>
                <a:lnTo>
                  <a:pt x="4704" y="323070"/>
                </a:lnTo>
                <a:lnTo>
                  <a:pt x="17541" y="342122"/>
                </a:lnTo>
                <a:lnTo>
                  <a:pt x="36593" y="354959"/>
                </a:lnTo>
                <a:lnTo>
                  <a:pt x="59944" y="359663"/>
                </a:lnTo>
                <a:lnTo>
                  <a:pt x="660908" y="359663"/>
                </a:lnTo>
                <a:lnTo>
                  <a:pt x="684258" y="354959"/>
                </a:lnTo>
                <a:lnTo>
                  <a:pt x="703310" y="342122"/>
                </a:lnTo>
                <a:lnTo>
                  <a:pt x="716147" y="323070"/>
                </a:lnTo>
                <a:lnTo>
                  <a:pt x="720851" y="299719"/>
                </a:lnTo>
                <a:lnTo>
                  <a:pt x="720851" y="59943"/>
                </a:lnTo>
                <a:lnTo>
                  <a:pt x="716147" y="36593"/>
                </a:lnTo>
                <a:lnTo>
                  <a:pt x="703310" y="17541"/>
                </a:lnTo>
                <a:lnTo>
                  <a:pt x="684258" y="4704"/>
                </a:lnTo>
                <a:lnTo>
                  <a:pt x="660908" y="0"/>
                </a:lnTo>
                <a:close/>
              </a:path>
            </a:pathLst>
          </a:custGeom>
          <a:solidFill>
            <a:srgbClr val="F68B21"/>
          </a:solidFill>
        </p:spPr>
        <p:txBody>
          <a:bodyPr wrap="square" lIns="0" tIns="0" rIns="0" bIns="0" rtlCol="0"/>
          <a:lstStyle/>
          <a:p>
            <a:endParaRPr/>
          </a:p>
        </p:txBody>
      </p:sp>
      <p:sp>
        <p:nvSpPr>
          <p:cNvPr id="144" name="object 144"/>
          <p:cNvSpPr/>
          <p:nvPr/>
        </p:nvSpPr>
        <p:spPr>
          <a:xfrm>
            <a:off x="8325611" y="3075432"/>
            <a:ext cx="719455" cy="360045"/>
          </a:xfrm>
          <a:custGeom>
            <a:avLst/>
            <a:gdLst/>
            <a:ahLst/>
            <a:cxnLst/>
            <a:rect l="l" t="t" r="r" b="b"/>
            <a:pathLst>
              <a:path w="719454" h="360045">
                <a:moveTo>
                  <a:pt x="659384" y="0"/>
                </a:moveTo>
                <a:lnTo>
                  <a:pt x="59944" y="0"/>
                </a:lnTo>
                <a:lnTo>
                  <a:pt x="36593" y="4704"/>
                </a:lnTo>
                <a:lnTo>
                  <a:pt x="17541" y="17541"/>
                </a:lnTo>
                <a:lnTo>
                  <a:pt x="4704" y="36593"/>
                </a:lnTo>
                <a:lnTo>
                  <a:pt x="0" y="59943"/>
                </a:lnTo>
                <a:lnTo>
                  <a:pt x="0" y="299719"/>
                </a:lnTo>
                <a:lnTo>
                  <a:pt x="4704" y="323070"/>
                </a:lnTo>
                <a:lnTo>
                  <a:pt x="17541" y="342122"/>
                </a:lnTo>
                <a:lnTo>
                  <a:pt x="36593" y="354959"/>
                </a:lnTo>
                <a:lnTo>
                  <a:pt x="59944" y="359663"/>
                </a:lnTo>
                <a:lnTo>
                  <a:pt x="659384" y="359663"/>
                </a:lnTo>
                <a:lnTo>
                  <a:pt x="682734" y="354959"/>
                </a:lnTo>
                <a:lnTo>
                  <a:pt x="701786" y="342122"/>
                </a:lnTo>
                <a:lnTo>
                  <a:pt x="714623" y="323070"/>
                </a:lnTo>
                <a:lnTo>
                  <a:pt x="719328" y="299719"/>
                </a:lnTo>
                <a:lnTo>
                  <a:pt x="719328" y="59943"/>
                </a:lnTo>
                <a:lnTo>
                  <a:pt x="714623" y="36593"/>
                </a:lnTo>
                <a:lnTo>
                  <a:pt x="701786" y="17541"/>
                </a:lnTo>
                <a:lnTo>
                  <a:pt x="682734" y="4704"/>
                </a:lnTo>
                <a:lnTo>
                  <a:pt x="659384" y="0"/>
                </a:lnTo>
                <a:close/>
              </a:path>
            </a:pathLst>
          </a:custGeom>
          <a:solidFill>
            <a:srgbClr val="F68B21"/>
          </a:solidFill>
        </p:spPr>
        <p:txBody>
          <a:bodyPr wrap="square" lIns="0" tIns="0" rIns="0" bIns="0" rtlCol="0"/>
          <a:lstStyle/>
          <a:p>
            <a:endParaRPr/>
          </a:p>
        </p:txBody>
      </p:sp>
      <p:sp>
        <p:nvSpPr>
          <p:cNvPr id="145" name="object 145"/>
          <p:cNvSpPr/>
          <p:nvPr/>
        </p:nvSpPr>
        <p:spPr>
          <a:xfrm>
            <a:off x="9156192" y="3075432"/>
            <a:ext cx="719455" cy="360045"/>
          </a:xfrm>
          <a:custGeom>
            <a:avLst/>
            <a:gdLst/>
            <a:ahLst/>
            <a:cxnLst/>
            <a:rect l="l" t="t" r="r" b="b"/>
            <a:pathLst>
              <a:path w="719454" h="360045">
                <a:moveTo>
                  <a:pt x="659383" y="0"/>
                </a:moveTo>
                <a:lnTo>
                  <a:pt x="59943" y="0"/>
                </a:lnTo>
                <a:lnTo>
                  <a:pt x="36593" y="4704"/>
                </a:lnTo>
                <a:lnTo>
                  <a:pt x="17541" y="17541"/>
                </a:lnTo>
                <a:lnTo>
                  <a:pt x="4704" y="36593"/>
                </a:lnTo>
                <a:lnTo>
                  <a:pt x="0" y="59943"/>
                </a:lnTo>
                <a:lnTo>
                  <a:pt x="0" y="299719"/>
                </a:lnTo>
                <a:lnTo>
                  <a:pt x="4704" y="323070"/>
                </a:lnTo>
                <a:lnTo>
                  <a:pt x="17541" y="342122"/>
                </a:lnTo>
                <a:lnTo>
                  <a:pt x="36593" y="354959"/>
                </a:lnTo>
                <a:lnTo>
                  <a:pt x="59943" y="359663"/>
                </a:lnTo>
                <a:lnTo>
                  <a:pt x="659383" y="359663"/>
                </a:lnTo>
                <a:lnTo>
                  <a:pt x="682734" y="354959"/>
                </a:lnTo>
                <a:lnTo>
                  <a:pt x="701786" y="342122"/>
                </a:lnTo>
                <a:lnTo>
                  <a:pt x="714623" y="323070"/>
                </a:lnTo>
                <a:lnTo>
                  <a:pt x="719327" y="299719"/>
                </a:lnTo>
                <a:lnTo>
                  <a:pt x="719327" y="59943"/>
                </a:lnTo>
                <a:lnTo>
                  <a:pt x="714623" y="36593"/>
                </a:lnTo>
                <a:lnTo>
                  <a:pt x="701786" y="17541"/>
                </a:lnTo>
                <a:lnTo>
                  <a:pt x="682734" y="4704"/>
                </a:lnTo>
                <a:lnTo>
                  <a:pt x="659383" y="0"/>
                </a:lnTo>
                <a:close/>
              </a:path>
            </a:pathLst>
          </a:custGeom>
          <a:solidFill>
            <a:srgbClr val="F68B21"/>
          </a:solidFill>
        </p:spPr>
        <p:txBody>
          <a:bodyPr wrap="square" lIns="0" tIns="0" rIns="0" bIns="0" rtlCol="0"/>
          <a:lstStyle/>
          <a:p>
            <a:endParaRPr/>
          </a:p>
        </p:txBody>
      </p:sp>
      <p:sp>
        <p:nvSpPr>
          <p:cNvPr id="146" name="object 146"/>
          <p:cNvSpPr/>
          <p:nvPr/>
        </p:nvSpPr>
        <p:spPr>
          <a:xfrm>
            <a:off x="9986771" y="3075432"/>
            <a:ext cx="721360" cy="360045"/>
          </a:xfrm>
          <a:custGeom>
            <a:avLst/>
            <a:gdLst/>
            <a:ahLst/>
            <a:cxnLst/>
            <a:rect l="l" t="t" r="r" b="b"/>
            <a:pathLst>
              <a:path w="721359" h="360045">
                <a:moveTo>
                  <a:pt x="660907" y="0"/>
                </a:moveTo>
                <a:lnTo>
                  <a:pt x="59944" y="0"/>
                </a:lnTo>
                <a:lnTo>
                  <a:pt x="36593" y="4704"/>
                </a:lnTo>
                <a:lnTo>
                  <a:pt x="17541" y="17541"/>
                </a:lnTo>
                <a:lnTo>
                  <a:pt x="4704" y="36593"/>
                </a:lnTo>
                <a:lnTo>
                  <a:pt x="0" y="59943"/>
                </a:lnTo>
                <a:lnTo>
                  <a:pt x="0" y="299719"/>
                </a:lnTo>
                <a:lnTo>
                  <a:pt x="4704" y="323070"/>
                </a:lnTo>
                <a:lnTo>
                  <a:pt x="17541" y="342122"/>
                </a:lnTo>
                <a:lnTo>
                  <a:pt x="36593" y="354959"/>
                </a:lnTo>
                <a:lnTo>
                  <a:pt x="59944" y="359663"/>
                </a:lnTo>
                <a:lnTo>
                  <a:pt x="660907" y="359663"/>
                </a:lnTo>
                <a:lnTo>
                  <a:pt x="684258" y="354959"/>
                </a:lnTo>
                <a:lnTo>
                  <a:pt x="703310" y="342122"/>
                </a:lnTo>
                <a:lnTo>
                  <a:pt x="716147" y="323070"/>
                </a:lnTo>
                <a:lnTo>
                  <a:pt x="720851" y="299719"/>
                </a:lnTo>
                <a:lnTo>
                  <a:pt x="720851" y="59943"/>
                </a:lnTo>
                <a:lnTo>
                  <a:pt x="716147" y="36593"/>
                </a:lnTo>
                <a:lnTo>
                  <a:pt x="703310" y="17541"/>
                </a:lnTo>
                <a:lnTo>
                  <a:pt x="684258" y="4704"/>
                </a:lnTo>
                <a:lnTo>
                  <a:pt x="660907" y="0"/>
                </a:lnTo>
                <a:close/>
              </a:path>
            </a:pathLst>
          </a:custGeom>
          <a:solidFill>
            <a:srgbClr val="F68B21"/>
          </a:solidFill>
        </p:spPr>
        <p:txBody>
          <a:bodyPr wrap="square" lIns="0" tIns="0" rIns="0" bIns="0" rtlCol="0"/>
          <a:lstStyle/>
          <a:p>
            <a:endParaRPr/>
          </a:p>
        </p:txBody>
      </p:sp>
      <p:sp>
        <p:nvSpPr>
          <p:cNvPr id="147" name="object 147"/>
          <p:cNvSpPr txBox="1"/>
          <p:nvPr/>
        </p:nvSpPr>
        <p:spPr>
          <a:xfrm>
            <a:off x="6846189" y="3250438"/>
            <a:ext cx="3302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融资</a:t>
            </a:r>
            <a:endParaRPr sz="1200">
              <a:latin typeface="微软雅黑"/>
              <a:cs typeface="微软雅黑"/>
            </a:endParaRPr>
          </a:p>
        </p:txBody>
      </p:sp>
      <p:sp>
        <p:nvSpPr>
          <p:cNvPr id="148" name="object 148"/>
          <p:cNvSpPr txBox="1"/>
          <p:nvPr/>
        </p:nvSpPr>
        <p:spPr>
          <a:xfrm>
            <a:off x="9186164" y="3157092"/>
            <a:ext cx="63500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运单融资</a:t>
            </a:r>
            <a:endParaRPr sz="1200">
              <a:latin typeface="微软雅黑"/>
              <a:cs typeface="微软雅黑"/>
            </a:endParaRPr>
          </a:p>
        </p:txBody>
      </p:sp>
      <p:sp>
        <p:nvSpPr>
          <p:cNvPr id="149" name="object 149"/>
          <p:cNvSpPr txBox="1"/>
          <p:nvPr/>
        </p:nvSpPr>
        <p:spPr>
          <a:xfrm>
            <a:off x="9189466" y="3027426"/>
            <a:ext cx="1471930" cy="723900"/>
          </a:xfrm>
          <a:prstGeom prst="rect">
            <a:avLst/>
          </a:prstGeom>
        </p:spPr>
        <p:txBody>
          <a:bodyPr vert="horz" wrap="square" lIns="0" tIns="0" rIns="0" bIns="0" rtlCol="0">
            <a:spAutoFit/>
          </a:bodyPr>
          <a:lstStyle/>
          <a:p>
            <a:pPr marR="189865" algn="r">
              <a:lnSpc>
                <a:spcPct val="100000"/>
              </a:lnSpc>
            </a:pPr>
            <a:r>
              <a:rPr sz="2000" b="1" dirty="0">
                <a:solidFill>
                  <a:srgbClr val="F9F9F9"/>
                </a:solidFill>
                <a:latin typeface="微软雅黑"/>
                <a:cs typeface="微软雅黑"/>
              </a:rPr>
              <a:t>…</a:t>
            </a:r>
            <a:endParaRPr sz="2000">
              <a:latin typeface="微软雅黑"/>
              <a:cs typeface="微软雅黑"/>
            </a:endParaRPr>
          </a:p>
          <a:p>
            <a:pPr marL="12700">
              <a:lnSpc>
                <a:spcPct val="100000"/>
              </a:lnSpc>
              <a:spcBef>
                <a:spcPts val="1760"/>
              </a:spcBef>
              <a:tabLst>
                <a:tab pos="848994" algn="l"/>
              </a:tabLst>
            </a:pPr>
            <a:r>
              <a:rPr sz="1200" dirty="0">
                <a:solidFill>
                  <a:srgbClr val="F9F9F9"/>
                </a:solidFill>
                <a:latin typeface="微软雅黑"/>
                <a:cs typeface="微软雅黑"/>
              </a:rPr>
              <a:t>业务管理	费用管理</a:t>
            </a:r>
            <a:endParaRPr sz="1200">
              <a:latin typeface="微软雅黑"/>
              <a:cs typeface="微软雅黑"/>
            </a:endParaRPr>
          </a:p>
        </p:txBody>
      </p:sp>
      <p:sp>
        <p:nvSpPr>
          <p:cNvPr id="150" name="object 150"/>
          <p:cNvSpPr txBox="1"/>
          <p:nvPr/>
        </p:nvSpPr>
        <p:spPr>
          <a:xfrm>
            <a:off x="5896102" y="3067558"/>
            <a:ext cx="1433195" cy="255904"/>
          </a:xfrm>
          <a:prstGeom prst="rect">
            <a:avLst/>
          </a:prstGeom>
        </p:spPr>
        <p:txBody>
          <a:bodyPr vert="horz" wrap="square" lIns="0" tIns="0" rIns="0" bIns="0" rtlCol="0">
            <a:spAutoFit/>
          </a:bodyPr>
          <a:lstStyle/>
          <a:p>
            <a:pPr marL="12700">
              <a:lnSpc>
                <a:spcPct val="100000"/>
              </a:lnSpc>
            </a:pPr>
            <a:r>
              <a:rPr sz="1800" baseline="-13888" dirty="0">
                <a:solidFill>
                  <a:srgbClr val="F68B21"/>
                </a:solidFill>
                <a:latin typeface="微软雅黑"/>
                <a:cs typeface="微软雅黑"/>
              </a:rPr>
              <a:t>业 </a:t>
            </a:r>
            <a:r>
              <a:rPr sz="1500" spc="-7" baseline="-27777" dirty="0">
                <a:solidFill>
                  <a:srgbClr val="F68B21"/>
                </a:solidFill>
                <a:latin typeface="微软雅黑"/>
                <a:cs typeface="微软雅黑"/>
              </a:rPr>
              <a:t>产品类型 </a:t>
            </a:r>
            <a:r>
              <a:rPr sz="1500" spc="75" baseline="-27777" dirty="0">
                <a:solidFill>
                  <a:srgbClr val="F68B21"/>
                </a:solidFill>
                <a:latin typeface="微软雅黑"/>
                <a:cs typeface="微软雅黑"/>
              </a:rPr>
              <a:t> </a:t>
            </a:r>
            <a:r>
              <a:rPr sz="1200" dirty="0">
                <a:solidFill>
                  <a:srgbClr val="F9F9F9"/>
                </a:solidFill>
                <a:latin typeface="微软雅黑"/>
                <a:cs typeface="微软雅黑"/>
              </a:rPr>
              <a:t>应收账款</a:t>
            </a:r>
            <a:endParaRPr sz="1200">
              <a:latin typeface="微软雅黑"/>
              <a:cs typeface="微软雅黑"/>
            </a:endParaRPr>
          </a:p>
        </p:txBody>
      </p:sp>
      <p:sp>
        <p:nvSpPr>
          <p:cNvPr id="151" name="object 151"/>
          <p:cNvSpPr txBox="1"/>
          <p:nvPr/>
        </p:nvSpPr>
        <p:spPr>
          <a:xfrm>
            <a:off x="5896102" y="3287014"/>
            <a:ext cx="177800" cy="195580"/>
          </a:xfrm>
          <a:prstGeom prst="rect">
            <a:avLst/>
          </a:prstGeom>
        </p:spPr>
        <p:txBody>
          <a:bodyPr vert="horz" wrap="square" lIns="0" tIns="0" rIns="0" bIns="0" rtlCol="0">
            <a:spAutoFit/>
          </a:bodyPr>
          <a:lstStyle/>
          <a:p>
            <a:pPr marL="12700">
              <a:lnSpc>
                <a:spcPct val="100000"/>
              </a:lnSpc>
            </a:pPr>
            <a:r>
              <a:rPr sz="1200" dirty="0">
                <a:solidFill>
                  <a:srgbClr val="F68B21"/>
                </a:solidFill>
                <a:latin typeface="微软雅黑"/>
                <a:cs typeface="微软雅黑"/>
              </a:rPr>
              <a:t>务</a:t>
            </a:r>
            <a:endParaRPr sz="1200">
              <a:latin typeface="微软雅黑"/>
              <a:cs typeface="微软雅黑"/>
            </a:endParaRPr>
          </a:p>
        </p:txBody>
      </p:sp>
      <p:sp>
        <p:nvSpPr>
          <p:cNvPr id="152" name="object 152"/>
          <p:cNvSpPr txBox="1"/>
          <p:nvPr/>
        </p:nvSpPr>
        <p:spPr>
          <a:xfrm>
            <a:off x="5896102" y="3454272"/>
            <a:ext cx="1436370" cy="267335"/>
          </a:xfrm>
          <a:prstGeom prst="rect">
            <a:avLst/>
          </a:prstGeom>
        </p:spPr>
        <p:txBody>
          <a:bodyPr vert="horz" wrap="square" lIns="0" tIns="0" rIns="0" bIns="0" rtlCol="0">
            <a:spAutoFit/>
          </a:bodyPr>
          <a:lstStyle/>
          <a:p>
            <a:pPr marL="12700">
              <a:lnSpc>
                <a:spcPct val="100000"/>
              </a:lnSpc>
            </a:pPr>
            <a:r>
              <a:rPr sz="1800" baseline="-6944" dirty="0">
                <a:solidFill>
                  <a:srgbClr val="F68B21"/>
                </a:solidFill>
                <a:latin typeface="微软雅黑"/>
                <a:cs typeface="微软雅黑"/>
              </a:rPr>
              <a:t>应 </a:t>
            </a:r>
            <a:r>
              <a:rPr sz="1500" spc="-7" baseline="-33333" dirty="0">
                <a:solidFill>
                  <a:srgbClr val="F6A321"/>
                </a:solidFill>
                <a:latin typeface="微软雅黑"/>
                <a:cs typeface="微软雅黑"/>
              </a:rPr>
              <a:t>聚合应用 </a:t>
            </a:r>
            <a:r>
              <a:rPr sz="1500" spc="120" baseline="-33333" dirty="0">
                <a:solidFill>
                  <a:srgbClr val="F6A321"/>
                </a:solidFill>
                <a:latin typeface="微软雅黑"/>
                <a:cs typeface="微软雅黑"/>
              </a:rPr>
              <a:t> </a:t>
            </a:r>
            <a:r>
              <a:rPr sz="1200" dirty="0">
                <a:solidFill>
                  <a:srgbClr val="F9F9F9"/>
                </a:solidFill>
                <a:latin typeface="微软雅黑"/>
                <a:cs typeface="微软雅黑"/>
              </a:rPr>
              <a:t>客户关系</a:t>
            </a:r>
            <a:endParaRPr sz="1200">
              <a:latin typeface="微软雅黑"/>
              <a:cs typeface="微软雅黑"/>
            </a:endParaRPr>
          </a:p>
        </p:txBody>
      </p:sp>
      <p:sp>
        <p:nvSpPr>
          <p:cNvPr id="153" name="object 153"/>
          <p:cNvSpPr txBox="1"/>
          <p:nvPr/>
        </p:nvSpPr>
        <p:spPr>
          <a:xfrm>
            <a:off x="5896102" y="3653028"/>
            <a:ext cx="177800" cy="195580"/>
          </a:xfrm>
          <a:prstGeom prst="rect">
            <a:avLst/>
          </a:prstGeom>
        </p:spPr>
        <p:txBody>
          <a:bodyPr vert="horz" wrap="square" lIns="0" tIns="0" rIns="0" bIns="0" rtlCol="0">
            <a:spAutoFit/>
          </a:bodyPr>
          <a:lstStyle/>
          <a:p>
            <a:pPr marL="12700">
              <a:lnSpc>
                <a:spcPct val="100000"/>
              </a:lnSpc>
            </a:pPr>
            <a:r>
              <a:rPr sz="1200" dirty="0">
                <a:solidFill>
                  <a:srgbClr val="F68B21"/>
                </a:solidFill>
                <a:latin typeface="微软雅黑"/>
                <a:cs typeface="微软雅黑"/>
              </a:rPr>
              <a:t>用</a:t>
            </a:r>
            <a:endParaRPr sz="1200">
              <a:latin typeface="微软雅黑"/>
              <a:cs typeface="微软雅黑"/>
            </a:endParaRPr>
          </a:p>
        </p:txBody>
      </p:sp>
      <p:sp>
        <p:nvSpPr>
          <p:cNvPr id="154" name="object 154"/>
          <p:cNvSpPr/>
          <p:nvPr/>
        </p:nvSpPr>
        <p:spPr>
          <a:xfrm>
            <a:off x="4870703" y="2514600"/>
            <a:ext cx="836930" cy="463550"/>
          </a:xfrm>
          <a:custGeom>
            <a:avLst/>
            <a:gdLst/>
            <a:ahLst/>
            <a:cxnLst/>
            <a:rect l="l" t="t" r="r" b="b"/>
            <a:pathLst>
              <a:path w="836929" h="463550">
                <a:moveTo>
                  <a:pt x="775208" y="0"/>
                </a:moveTo>
                <a:lnTo>
                  <a:pt x="61468" y="0"/>
                </a:lnTo>
                <a:lnTo>
                  <a:pt x="37558" y="4835"/>
                </a:lnTo>
                <a:lnTo>
                  <a:pt x="18018" y="18018"/>
                </a:lnTo>
                <a:lnTo>
                  <a:pt x="4835" y="37558"/>
                </a:lnTo>
                <a:lnTo>
                  <a:pt x="0" y="61467"/>
                </a:lnTo>
                <a:lnTo>
                  <a:pt x="0" y="401827"/>
                </a:lnTo>
                <a:lnTo>
                  <a:pt x="4835" y="425737"/>
                </a:lnTo>
                <a:lnTo>
                  <a:pt x="18018" y="445277"/>
                </a:lnTo>
                <a:lnTo>
                  <a:pt x="37558" y="458460"/>
                </a:lnTo>
                <a:lnTo>
                  <a:pt x="61468" y="463296"/>
                </a:lnTo>
                <a:lnTo>
                  <a:pt x="775208" y="463296"/>
                </a:lnTo>
                <a:lnTo>
                  <a:pt x="799117" y="458460"/>
                </a:lnTo>
                <a:lnTo>
                  <a:pt x="818657" y="445277"/>
                </a:lnTo>
                <a:lnTo>
                  <a:pt x="831840" y="425737"/>
                </a:lnTo>
                <a:lnTo>
                  <a:pt x="836676" y="401827"/>
                </a:lnTo>
                <a:lnTo>
                  <a:pt x="836676" y="61467"/>
                </a:lnTo>
                <a:lnTo>
                  <a:pt x="831840" y="37558"/>
                </a:lnTo>
                <a:lnTo>
                  <a:pt x="818657" y="18018"/>
                </a:lnTo>
                <a:lnTo>
                  <a:pt x="799117" y="4835"/>
                </a:lnTo>
                <a:lnTo>
                  <a:pt x="775208" y="0"/>
                </a:lnTo>
                <a:close/>
              </a:path>
            </a:pathLst>
          </a:custGeom>
          <a:solidFill>
            <a:srgbClr val="5FC949"/>
          </a:solidFill>
        </p:spPr>
        <p:txBody>
          <a:bodyPr wrap="square" lIns="0" tIns="0" rIns="0" bIns="0" rtlCol="0"/>
          <a:lstStyle/>
          <a:p>
            <a:endParaRPr/>
          </a:p>
        </p:txBody>
      </p:sp>
      <p:sp>
        <p:nvSpPr>
          <p:cNvPr id="155" name="object 155"/>
          <p:cNvSpPr/>
          <p:nvPr/>
        </p:nvSpPr>
        <p:spPr>
          <a:xfrm>
            <a:off x="5779008" y="2514600"/>
            <a:ext cx="1548765" cy="460375"/>
          </a:xfrm>
          <a:custGeom>
            <a:avLst/>
            <a:gdLst/>
            <a:ahLst/>
            <a:cxnLst/>
            <a:rect l="l" t="t" r="r" b="b"/>
            <a:pathLst>
              <a:path w="1548765" h="460375">
                <a:moveTo>
                  <a:pt x="1471675" y="0"/>
                </a:moveTo>
                <a:lnTo>
                  <a:pt x="76707" y="0"/>
                </a:lnTo>
                <a:lnTo>
                  <a:pt x="46827" y="6020"/>
                </a:lnTo>
                <a:lnTo>
                  <a:pt x="22447" y="22447"/>
                </a:lnTo>
                <a:lnTo>
                  <a:pt x="6020" y="46827"/>
                </a:lnTo>
                <a:lnTo>
                  <a:pt x="0" y="76708"/>
                </a:lnTo>
                <a:lnTo>
                  <a:pt x="0" y="383539"/>
                </a:lnTo>
                <a:lnTo>
                  <a:pt x="6020" y="413420"/>
                </a:lnTo>
                <a:lnTo>
                  <a:pt x="22447" y="437800"/>
                </a:lnTo>
                <a:lnTo>
                  <a:pt x="46827" y="454227"/>
                </a:lnTo>
                <a:lnTo>
                  <a:pt x="76707" y="460248"/>
                </a:lnTo>
                <a:lnTo>
                  <a:pt x="1471675" y="460248"/>
                </a:lnTo>
                <a:lnTo>
                  <a:pt x="1501556" y="454227"/>
                </a:lnTo>
                <a:lnTo>
                  <a:pt x="1525936" y="437800"/>
                </a:lnTo>
                <a:lnTo>
                  <a:pt x="1542363" y="413420"/>
                </a:lnTo>
                <a:lnTo>
                  <a:pt x="1548384" y="383539"/>
                </a:lnTo>
                <a:lnTo>
                  <a:pt x="1548384" y="76708"/>
                </a:lnTo>
                <a:lnTo>
                  <a:pt x="1542363" y="46827"/>
                </a:lnTo>
                <a:lnTo>
                  <a:pt x="1525936" y="22447"/>
                </a:lnTo>
                <a:lnTo>
                  <a:pt x="1501556" y="6020"/>
                </a:lnTo>
                <a:lnTo>
                  <a:pt x="1471675" y="0"/>
                </a:lnTo>
                <a:close/>
              </a:path>
            </a:pathLst>
          </a:custGeom>
          <a:solidFill>
            <a:srgbClr val="5FC949"/>
          </a:solidFill>
        </p:spPr>
        <p:txBody>
          <a:bodyPr wrap="square" lIns="0" tIns="0" rIns="0" bIns="0" rtlCol="0"/>
          <a:lstStyle/>
          <a:p>
            <a:endParaRPr/>
          </a:p>
        </p:txBody>
      </p:sp>
      <p:sp>
        <p:nvSpPr>
          <p:cNvPr id="156" name="object 156"/>
          <p:cNvSpPr/>
          <p:nvPr/>
        </p:nvSpPr>
        <p:spPr>
          <a:xfrm>
            <a:off x="9220200" y="2514600"/>
            <a:ext cx="1546860" cy="460375"/>
          </a:xfrm>
          <a:custGeom>
            <a:avLst/>
            <a:gdLst/>
            <a:ahLst/>
            <a:cxnLst/>
            <a:rect l="l" t="t" r="r" b="b"/>
            <a:pathLst>
              <a:path w="1546859" h="460375">
                <a:moveTo>
                  <a:pt x="1470152" y="0"/>
                </a:moveTo>
                <a:lnTo>
                  <a:pt x="76707" y="0"/>
                </a:lnTo>
                <a:lnTo>
                  <a:pt x="46827" y="6020"/>
                </a:lnTo>
                <a:lnTo>
                  <a:pt x="22447" y="22447"/>
                </a:lnTo>
                <a:lnTo>
                  <a:pt x="6020" y="46827"/>
                </a:lnTo>
                <a:lnTo>
                  <a:pt x="0" y="76708"/>
                </a:lnTo>
                <a:lnTo>
                  <a:pt x="0" y="383539"/>
                </a:lnTo>
                <a:lnTo>
                  <a:pt x="6020" y="413420"/>
                </a:lnTo>
                <a:lnTo>
                  <a:pt x="22447" y="437800"/>
                </a:lnTo>
                <a:lnTo>
                  <a:pt x="46827" y="454227"/>
                </a:lnTo>
                <a:lnTo>
                  <a:pt x="76707" y="460248"/>
                </a:lnTo>
                <a:lnTo>
                  <a:pt x="1470152" y="460248"/>
                </a:lnTo>
                <a:lnTo>
                  <a:pt x="1500032" y="454227"/>
                </a:lnTo>
                <a:lnTo>
                  <a:pt x="1524412" y="437800"/>
                </a:lnTo>
                <a:lnTo>
                  <a:pt x="1540839" y="413420"/>
                </a:lnTo>
                <a:lnTo>
                  <a:pt x="1546859" y="383539"/>
                </a:lnTo>
                <a:lnTo>
                  <a:pt x="1546859" y="76708"/>
                </a:lnTo>
                <a:lnTo>
                  <a:pt x="1540839" y="46827"/>
                </a:lnTo>
                <a:lnTo>
                  <a:pt x="1524412" y="22447"/>
                </a:lnTo>
                <a:lnTo>
                  <a:pt x="1500032" y="6020"/>
                </a:lnTo>
                <a:lnTo>
                  <a:pt x="1470152" y="0"/>
                </a:lnTo>
                <a:close/>
              </a:path>
            </a:pathLst>
          </a:custGeom>
          <a:solidFill>
            <a:srgbClr val="5FC949"/>
          </a:solidFill>
        </p:spPr>
        <p:txBody>
          <a:bodyPr wrap="square" lIns="0" tIns="0" rIns="0" bIns="0" rtlCol="0"/>
          <a:lstStyle/>
          <a:p>
            <a:endParaRPr/>
          </a:p>
        </p:txBody>
      </p:sp>
      <p:sp>
        <p:nvSpPr>
          <p:cNvPr id="157" name="object 157"/>
          <p:cNvSpPr/>
          <p:nvPr/>
        </p:nvSpPr>
        <p:spPr>
          <a:xfrm>
            <a:off x="7499604" y="2514600"/>
            <a:ext cx="1548765" cy="460375"/>
          </a:xfrm>
          <a:custGeom>
            <a:avLst/>
            <a:gdLst/>
            <a:ahLst/>
            <a:cxnLst/>
            <a:rect l="l" t="t" r="r" b="b"/>
            <a:pathLst>
              <a:path w="1548765" h="460375">
                <a:moveTo>
                  <a:pt x="1471676" y="0"/>
                </a:moveTo>
                <a:lnTo>
                  <a:pt x="76707" y="0"/>
                </a:lnTo>
                <a:lnTo>
                  <a:pt x="46827" y="6020"/>
                </a:lnTo>
                <a:lnTo>
                  <a:pt x="22447" y="22447"/>
                </a:lnTo>
                <a:lnTo>
                  <a:pt x="6020" y="46827"/>
                </a:lnTo>
                <a:lnTo>
                  <a:pt x="0" y="76708"/>
                </a:lnTo>
                <a:lnTo>
                  <a:pt x="0" y="383539"/>
                </a:lnTo>
                <a:lnTo>
                  <a:pt x="6020" y="413420"/>
                </a:lnTo>
                <a:lnTo>
                  <a:pt x="22447" y="437800"/>
                </a:lnTo>
                <a:lnTo>
                  <a:pt x="46827" y="454227"/>
                </a:lnTo>
                <a:lnTo>
                  <a:pt x="76707" y="460248"/>
                </a:lnTo>
                <a:lnTo>
                  <a:pt x="1471676" y="460248"/>
                </a:lnTo>
                <a:lnTo>
                  <a:pt x="1501556" y="454227"/>
                </a:lnTo>
                <a:lnTo>
                  <a:pt x="1525936" y="437800"/>
                </a:lnTo>
                <a:lnTo>
                  <a:pt x="1542363" y="413420"/>
                </a:lnTo>
                <a:lnTo>
                  <a:pt x="1548384" y="383539"/>
                </a:lnTo>
                <a:lnTo>
                  <a:pt x="1548384" y="76708"/>
                </a:lnTo>
                <a:lnTo>
                  <a:pt x="1542363" y="46827"/>
                </a:lnTo>
                <a:lnTo>
                  <a:pt x="1525936" y="22447"/>
                </a:lnTo>
                <a:lnTo>
                  <a:pt x="1501556" y="6020"/>
                </a:lnTo>
                <a:lnTo>
                  <a:pt x="1471676" y="0"/>
                </a:lnTo>
                <a:close/>
              </a:path>
            </a:pathLst>
          </a:custGeom>
          <a:solidFill>
            <a:srgbClr val="5FC949"/>
          </a:solidFill>
        </p:spPr>
        <p:txBody>
          <a:bodyPr wrap="square" lIns="0" tIns="0" rIns="0" bIns="0" rtlCol="0"/>
          <a:lstStyle/>
          <a:p>
            <a:endParaRPr/>
          </a:p>
        </p:txBody>
      </p:sp>
      <p:sp>
        <p:nvSpPr>
          <p:cNvPr id="158" name="object 158"/>
          <p:cNvSpPr txBox="1"/>
          <p:nvPr/>
        </p:nvSpPr>
        <p:spPr>
          <a:xfrm>
            <a:off x="9264777" y="2549652"/>
            <a:ext cx="1471930" cy="378460"/>
          </a:xfrm>
          <a:prstGeom prst="rect">
            <a:avLst/>
          </a:prstGeom>
        </p:spPr>
        <p:txBody>
          <a:bodyPr vert="horz" wrap="square" lIns="0" tIns="0" rIns="0" bIns="0" rtlCol="0">
            <a:spAutoFit/>
          </a:bodyPr>
          <a:lstStyle/>
          <a:p>
            <a:pPr marL="48895" marR="5080" indent="-36830">
              <a:lnSpc>
                <a:spcPct val="100000"/>
              </a:lnSpc>
            </a:pPr>
            <a:r>
              <a:rPr sz="1200" spc="-5" dirty="0">
                <a:solidFill>
                  <a:srgbClr val="F9F9F9"/>
                </a:solidFill>
                <a:latin typeface="微软雅黑"/>
                <a:cs typeface="微软雅黑"/>
              </a:rPr>
              <a:t>SDK</a:t>
            </a:r>
            <a:r>
              <a:rPr sz="1200" spc="-55" dirty="0">
                <a:solidFill>
                  <a:srgbClr val="F9F9F9"/>
                </a:solidFill>
                <a:latin typeface="微软雅黑"/>
                <a:cs typeface="微软雅黑"/>
              </a:rPr>
              <a:t> </a:t>
            </a:r>
            <a:r>
              <a:rPr sz="1200" spc="-5" dirty="0">
                <a:solidFill>
                  <a:srgbClr val="F9F9F9"/>
                </a:solidFill>
                <a:latin typeface="微软雅黑"/>
                <a:cs typeface="微软雅黑"/>
              </a:rPr>
              <a:t>Clients：对外输  </a:t>
            </a:r>
            <a:r>
              <a:rPr sz="1200" dirty="0">
                <a:solidFill>
                  <a:srgbClr val="F9F9F9"/>
                </a:solidFill>
                <a:latin typeface="微软雅黑"/>
                <a:cs typeface="微软雅黑"/>
              </a:rPr>
              <a:t>出产品二次开发能力</a:t>
            </a:r>
            <a:endParaRPr sz="1200">
              <a:latin typeface="微软雅黑"/>
              <a:cs typeface="微软雅黑"/>
            </a:endParaRPr>
          </a:p>
        </p:txBody>
      </p:sp>
      <p:sp>
        <p:nvSpPr>
          <p:cNvPr id="162" name="object 162"/>
          <p:cNvSpPr txBox="1"/>
          <p:nvPr/>
        </p:nvSpPr>
        <p:spPr>
          <a:xfrm>
            <a:off x="10891393" y="6297010"/>
            <a:ext cx="789940" cy="177800"/>
          </a:xfrm>
          <a:prstGeom prst="rect">
            <a:avLst/>
          </a:prstGeom>
        </p:spPr>
        <p:txBody>
          <a:bodyPr vert="horz" wrap="square" lIns="0" tIns="0" rIns="0" bIns="0" rtlCol="0">
            <a:spAutoFit/>
          </a:bodyPr>
          <a:lstStyle/>
          <a:p>
            <a:pPr marL="12700">
              <a:lnSpc>
                <a:spcPts val="1300"/>
              </a:lnSpc>
              <a:tabLst>
                <a:tab pos="776605" algn="l"/>
              </a:tabLst>
            </a:pPr>
            <a:r>
              <a:rPr sz="1200" u="sng" dirty="0">
                <a:solidFill>
                  <a:srgbClr val="F9F9F9"/>
                </a:solidFill>
                <a:latin typeface="微软雅黑"/>
                <a:cs typeface="微软雅黑"/>
              </a:rPr>
              <a:t> 	</a:t>
            </a:r>
            <a:endParaRPr sz="1200">
              <a:latin typeface="微软雅黑"/>
              <a:cs typeface="微软雅黑"/>
            </a:endParaRPr>
          </a:p>
        </p:txBody>
      </p:sp>
      <p:sp>
        <p:nvSpPr>
          <p:cNvPr id="163" name="object 163"/>
          <p:cNvSpPr txBox="1"/>
          <p:nvPr/>
        </p:nvSpPr>
        <p:spPr>
          <a:xfrm>
            <a:off x="11838558" y="6297010"/>
            <a:ext cx="205740" cy="177800"/>
          </a:xfrm>
          <a:prstGeom prst="rect">
            <a:avLst/>
          </a:prstGeom>
        </p:spPr>
        <p:txBody>
          <a:bodyPr vert="horz" wrap="square" lIns="0" tIns="0" rIns="0" bIns="0" rtlCol="0">
            <a:spAutoFit/>
          </a:bodyPr>
          <a:lstStyle/>
          <a:p>
            <a:pPr marL="12700">
              <a:lnSpc>
                <a:spcPts val="1300"/>
              </a:lnSpc>
            </a:pPr>
            <a:r>
              <a:rPr sz="1200" dirty="0">
                <a:solidFill>
                  <a:srgbClr val="F9F9F9"/>
                </a:solidFill>
                <a:latin typeface="微软雅黑"/>
                <a:cs typeface="微软雅黑"/>
              </a:rPr>
              <a:t>78</a:t>
            </a:r>
            <a:endParaRPr sz="1200">
              <a:latin typeface="微软雅黑"/>
              <a:cs typeface="微软雅黑"/>
            </a:endParaRPr>
          </a:p>
        </p:txBody>
      </p:sp>
      <p:sp>
        <p:nvSpPr>
          <p:cNvPr id="164" name="object 164"/>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159" name="object 159"/>
          <p:cNvSpPr txBox="1"/>
          <p:nvPr/>
        </p:nvSpPr>
        <p:spPr>
          <a:xfrm>
            <a:off x="7507351" y="2549652"/>
            <a:ext cx="1552575" cy="1201420"/>
          </a:xfrm>
          <a:prstGeom prst="rect">
            <a:avLst/>
          </a:prstGeom>
        </p:spPr>
        <p:txBody>
          <a:bodyPr vert="horz" wrap="square" lIns="0" tIns="0" rIns="0" bIns="0" rtlCol="0">
            <a:spAutoFit/>
          </a:bodyPr>
          <a:lstStyle/>
          <a:p>
            <a:pPr marL="18415" marR="5080" indent="-6350">
              <a:lnSpc>
                <a:spcPct val="100000"/>
              </a:lnSpc>
            </a:pPr>
            <a:r>
              <a:rPr sz="1200" dirty="0">
                <a:solidFill>
                  <a:srgbClr val="F9F9F9"/>
                </a:solidFill>
                <a:latin typeface="微软雅黑"/>
                <a:cs typeface="微软雅黑"/>
              </a:rPr>
              <a:t>移动端：基于混合架构  的移动端业务办</a:t>
            </a:r>
            <a:r>
              <a:rPr sz="1200" spc="-15" dirty="0">
                <a:solidFill>
                  <a:srgbClr val="F9F9F9"/>
                </a:solidFill>
                <a:latin typeface="微软雅黑"/>
                <a:cs typeface="微软雅黑"/>
              </a:rPr>
              <a:t>理</a:t>
            </a:r>
            <a:r>
              <a:rPr sz="1200" spc="-5" dirty="0">
                <a:solidFill>
                  <a:srgbClr val="F9F9F9"/>
                </a:solidFill>
                <a:latin typeface="微软雅黑"/>
                <a:cs typeface="微软雅黑"/>
              </a:rPr>
              <a:t>A</a:t>
            </a:r>
            <a:r>
              <a:rPr sz="1200" dirty="0">
                <a:solidFill>
                  <a:srgbClr val="F9F9F9"/>
                </a:solidFill>
                <a:latin typeface="微软雅黑"/>
                <a:cs typeface="微软雅黑"/>
              </a:rPr>
              <a:t>PP</a:t>
            </a:r>
            <a:endParaRPr sz="1200">
              <a:latin typeface="微软雅黑"/>
              <a:cs typeface="微软雅黑"/>
            </a:endParaRPr>
          </a:p>
          <a:p>
            <a:pPr marL="46355" marR="58419" indent="-3810">
              <a:lnSpc>
                <a:spcPct val="218000"/>
              </a:lnSpc>
              <a:spcBef>
                <a:spcPts val="200"/>
              </a:spcBef>
              <a:tabLst>
                <a:tab pos="872490" algn="l"/>
              </a:tabLst>
            </a:pPr>
            <a:r>
              <a:rPr sz="1200" dirty="0">
                <a:solidFill>
                  <a:srgbClr val="F9F9F9"/>
                </a:solidFill>
                <a:latin typeface="微软雅黑"/>
                <a:cs typeface="微软雅黑"/>
              </a:rPr>
              <a:t>订单融资	仓单质押  凭证管理	</a:t>
            </a:r>
            <a:r>
              <a:rPr sz="1200" spc="-330" dirty="0">
                <a:solidFill>
                  <a:srgbClr val="F9F9F9"/>
                </a:solidFill>
                <a:latin typeface="微软雅黑"/>
                <a:cs typeface="微软雅黑"/>
              </a:rPr>
              <a:t> 授信管理</a:t>
            </a:r>
            <a:endParaRPr sz="1200">
              <a:latin typeface="微软雅黑"/>
              <a:cs typeface="微软雅黑"/>
            </a:endParaRPr>
          </a:p>
        </p:txBody>
      </p:sp>
      <p:sp>
        <p:nvSpPr>
          <p:cNvPr id="160" name="object 160"/>
          <p:cNvSpPr txBox="1"/>
          <p:nvPr/>
        </p:nvSpPr>
        <p:spPr>
          <a:xfrm>
            <a:off x="5009515" y="2525776"/>
            <a:ext cx="2313305" cy="439420"/>
          </a:xfrm>
          <a:prstGeom prst="rect">
            <a:avLst/>
          </a:prstGeom>
        </p:spPr>
        <p:txBody>
          <a:bodyPr vert="horz" wrap="square" lIns="0" tIns="0" rIns="0" bIns="0" rtlCol="0">
            <a:spAutoFit/>
          </a:bodyPr>
          <a:lstStyle/>
          <a:p>
            <a:pPr marL="12700">
              <a:lnSpc>
                <a:spcPts val="1555"/>
              </a:lnSpc>
              <a:tabLst>
                <a:tab pos="788035" algn="l"/>
              </a:tabLst>
            </a:pPr>
            <a:r>
              <a:rPr sz="1400" dirty="0">
                <a:solidFill>
                  <a:srgbClr val="F9F9F9"/>
                </a:solidFill>
                <a:latin typeface="微软雅黑"/>
                <a:cs typeface="微软雅黑"/>
              </a:rPr>
              <a:t>展现及	</a:t>
            </a:r>
            <a:r>
              <a:rPr sz="1200" spc="-5" dirty="0">
                <a:solidFill>
                  <a:srgbClr val="F9F9F9"/>
                </a:solidFill>
                <a:latin typeface="微软雅黑"/>
                <a:cs typeface="微软雅黑"/>
              </a:rPr>
              <a:t>PC端：基于B/S架构的</a:t>
            </a:r>
            <a:endParaRPr sz="1200">
              <a:latin typeface="微软雅黑"/>
              <a:cs typeface="微软雅黑"/>
            </a:endParaRPr>
          </a:p>
          <a:p>
            <a:pPr marL="12700">
              <a:lnSpc>
                <a:spcPts val="1555"/>
              </a:lnSpc>
              <a:tabLst>
                <a:tab pos="1071245" algn="l"/>
              </a:tabLst>
            </a:pPr>
            <a:r>
              <a:rPr sz="2100" baseline="-9920" dirty="0">
                <a:solidFill>
                  <a:srgbClr val="F9F9F9"/>
                </a:solidFill>
                <a:latin typeface="微软雅黑"/>
                <a:cs typeface="微软雅黑"/>
              </a:rPr>
              <a:t>输出层	</a:t>
            </a:r>
            <a:r>
              <a:rPr sz="1200" dirty="0">
                <a:solidFill>
                  <a:srgbClr val="F9F9F9"/>
                </a:solidFill>
                <a:latin typeface="微软雅黑"/>
                <a:cs typeface="微软雅黑"/>
              </a:rPr>
              <a:t>WEB访问模式</a:t>
            </a:r>
            <a:endParaRPr sz="1200">
              <a:latin typeface="微软雅黑"/>
              <a:cs typeface="微软雅黑"/>
            </a:endParaRPr>
          </a:p>
        </p:txBody>
      </p:sp>
      <p:sp>
        <p:nvSpPr>
          <p:cNvPr id="161" name="object 161"/>
          <p:cNvSpPr txBox="1"/>
          <p:nvPr/>
        </p:nvSpPr>
        <p:spPr>
          <a:xfrm>
            <a:off x="4550790" y="1360551"/>
            <a:ext cx="7073265" cy="1123315"/>
          </a:xfrm>
          <a:prstGeom prst="rect">
            <a:avLst/>
          </a:prstGeom>
        </p:spPr>
        <p:txBody>
          <a:bodyPr vert="horz" wrap="square" lIns="0" tIns="0" rIns="0" bIns="0" rtlCol="0">
            <a:spAutoFit/>
          </a:bodyPr>
          <a:lstStyle/>
          <a:p>
            <a:pPr marL="12700">
              <a:lnSpc>
                <a:spcPct val="100000"/>
              </a:lnSpc>
            </a:pPr>
            <a:r>
              <a:rPr sz="1400" b="1" dirty="0">
                <a:solidFill>
                  <a:srgbClr val="5E666F"/>
                </a:solidFill>
                <a:latin typeface="微软雅黑"/>
                <a:cs typeface="微软雅黑"/>
              </a:rPr>
              <a:t>壹诺金融：供应链金融开放式服务网络</a:t>
            </a:r>
            <a:endParaRPr sz="1400">
              <a:latin typeface="微软雅黑"/>
              <a:cs typeface="微软雅黑"/>
            </a:endParaRPr>
          </a:p>
          <a:p>
            <a:pPr marL="299085" marR="5080" indent="-287020">
              <a:lnSpc>
                <a:spcPct val="150000"/>
              </a:lnSpc>
              <a:spcBef>
                <a:spcPts val="40"/>
              </a:spcBef>
            </a:pPr>
            <a:r>
              <a:rPr sz="1400" spc="540" dirty="0">
                <a:solidFill>
                  <a:srgbClr val="1D9ED2"/>
                </a:solidFill>
                <a:latin typeface="Arial Unicode MS"/>
                <a:cs typeface="Arial Unicode MS"/>
              </a:rPr>
              <a:t>◆</a:t>
            </a:r>
            <a:r>
              <a:rPr sz="1400" spc="400" dirty="0">
                <a:solidFill>
                  <a:srgbClr val="1D9ED2"/>
                </a:solidFill>
                <a:latin typeface="Arial Unicode MS"/>
                <a:cs typeface="Arial Unicode MS"/>
              </a:rPr>
              <a:t> </a:t>
            </a:r>
            <a:r>
              <a:rPr sz="1400" dirty="0">
                <a:solidFill>
                  <a:srgbClr val="5E666F"/>
                </a:solidFill>
                <a:latin typeface="微软雅黑"/>
                <a:cs typeface="微软雅黑"/>
              </a:rPr>
              <a:t>壹诺金融，依托产业链条中真实贸易背景及核心企业付款承诺，提供实名认证、资产管  理、在线融资、资金管控、账户系统等服务。</a:t>
            </a:r>
            <a:endParaRPr sz="1400">
              <a:latin typeface="微软雅黑"/>
              <a:cs typeface="微软雅黑"/>
            </a:endParaRPr>
          </a:p>
          <a:p>
            <a:pPr marL="2253615">
              <a:lnSpc>
                <a:spcPct val="100000"/>
              </a:lnSpc>
              <a:spcBef>
                <a:spcPts val="300"/>
              </a:spcBef>
            </a:pPr>
            <a:r>
              <a:rPr sz="1400" dirty="0">
                <a:solidFill>
                  <a:srgbClr val="585858"/>
                </a:solidFill>
                <a:latin typeface="微软雅黑"/>
                <a:cs typeface="微软雅黑"/>
              </a:rPr>
              <a:t>亿欧智库：壹诺金融产品架构</a:t>
            </a:r>
            <a:endParaRPr sz="1400">
              <a:latin typeface="微软雅黑"/>
              <a:cs typeface="微软雅黑"/>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22646" y="2937764"/>
            <a:ext cx="2346960" cy="438784"/>
          </a:xfrm>
          <a:prstGeom prst="rect">
            <a:avLst/>
          </a:prstGeom>
        </p:spPr>
        <p:txBody>
          <a:bodyPr vert="horz" wrap="square" lIns="0" tIns="0" rIns="0" bIns="0" rtlCol="0">
            <a:spAutoFit/>
          </a:bodyPr>
          <a:lstStyle/>
          <a:p>
            <a:pPr marL="12700">
              <a:lnSpc>
                <a:spcPct val="100000"/>
              </a:lnSpc>
            </a:pPr>
            <a:r>
              <a:rPr sz="2800" spc="-5" dirty="0">
                <a:latin typeface="微软雅黑"/>
                <a:cs typeface="微软雅黑"/>
              </a:rPr>
              <a:t>2.1.3</a:t>
            </a:r>
            <a:r>
              <a:rPr sz="2800" spc="-80" dirty="0">
                <a:latin typeface="微软雅黑"/>
                <a:cs typeface="微软雅黑"/>
              </a:rPr>
              <a:t> </a:t>
            </a:r>
            <a:r>
              <a:rPr sz="2800" spc="-10" dirty="0"/>
              <a:t>跨境支付</a:t>
            </a:r>
            <a:endParaRPr sz="2800">
              <a:latin typeface="微软雅黑"/>
              <a:cs typeface="微软雅黑"/>
            </a:endParaRPr>
          </a:p>
        </p:txBody>
      </p:sp>
      <p:sp>
        <p:nvSpPr>
          <p:cNvPr id="3" name="object 3"/>
          <p:cNvSpPr txBox="1"/>
          <p:nvPr/>
        </p:nvSpPr>
        <p:spPr>
          <a:xfrm>
            <a:off x="11018646" y="518159"/>
            <a:ext cx="999490"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p:txBody>
      </p:sp>
      <p:sp>
        <p:nvSpPr>
          <p:cNvPr id="4" name="object 4"/>
          <p:cNvSpPr/>
          <p:nvPr/>
        </p:nvSpPr>
        <p:spPr>
          <a:xfrm>
            <a:off x="12021311" y="457200"/>
            <a:ext cx="161544" cy="32308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1838558" y="6297010"/>
            <a:ext cx="205740" cy="177800"/>
          </a:xfrm>
          <a:prstGeom prst="rect">
            <a:avLst/>
          </a:prstGeom>
        </p:spPr>
        <p:txBody>
          <a:bodyPr vert="horz" wrap="square" lIns="0" tIns="0" rIns="0" bIns="0" rtlCol="0">
            <a:spAutoFit/>
          </a:bodyPr>
          <a:lstStyle/>
          <a:p>
            <a:pPr marL="12700">
              <a:lnSpc>
                <a:spcPts val="1300"/>
              </a:lnSpc>
            </a:pPr>
            <a:r>
              <a:rPr sz="1200" dirty="0">
                <a:solidFill>
                  <a:srgbClr val="F9F9F9"/>
                </a:solidFill>
                <a:latin typeface="微软雅黑"/>
                <a:cs typeface="微软雅黑"/>
              </a:rPr>
              <a:t>79</a:t>
            </a:r>
            <a:endParaRPr sz="1200">
              <a:latin typeface="微软雅黑"/>
              <a:cs typeface="微软雅黑"/>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基础协议</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基础协议主要从可扩展性和传输技术、系统安全、分布式存储、</a:t>
            </a:r>
          </a:p>
          <a:p>
            <a:pPr marL="12700">
              <a:lnSpc>
                <a:spcPts val="2735"/>
              </a:lnSpc>
            </a:pPr>
            <a:r>
              <a:rPr spc="-5" dirty="0"/>
              <a:t>监管兼容性、共识机制五个维度考察</a:t>
            </a:r>
          </a:p>
        </p:txBody>
      </p:sp>
      <p:sp>
        <p:nvSpPr>
          <p:cNvPr id="5" name="object 5"/>
          <p:cNvSpPr txBox="1"/>
          <p:nvPr/>
        </p:nvSpPr>
        <p:spPr>
          <a:xfrm>
            <a:off x="829767" y="1510157"/>
            <a:ext cx="10806430" cy="2146935"/>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基础协议对于区块链来说就像是Windows、Android之于电脑手机，相当于区块链的操作系统，维护着网络节点，仅提供API供调用。</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目前，无论是创业公司还是大公司，都在积极布局区块链基础协议。</a:t>
            </a:r>
            <a:endParaRPr sz="1400">
              <a:latin typeface="微软雅黑"/>
              <a:cs typeface="微软雅黑"/>
            </a:endParaRPr>
          </a:p>
          <a:p>
            <a:pPr marL="299085" marR="5080" indent="-287020" algn="just">
              <a:lnSpc>
                <a:spcPct val="1500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dirty="0">
                <a:solidFill>
                  <a:srgbClr val="585858"/>
                </a:solidFill>
                <a:latin typeface="微软雅黑"/>
                <a:cs typeface="微软雅黑"/>
              </a:rPr>
              <a:t>对于基础协议多从五个技术维度考察：第一，可扩展性和传输技术，即系统节点数和吞吐量，由区块容量、出块时间、节点间传输速度  等因素决定；第二，系</a:t>
            </a:r>
            <a:r>
              <a:rPr sz="1400" spc="-15" dirty="0">
                <a:solidFill>
                  <a:srgbClr val="585858"/>
                </a:solidFill>
                <a:latin typeface="微软雅黑"/>
                <a:cs typeface="微软雅黑"/>
              </a:rPr>
              <a:t>统</a:t>
            </a:r>
            <a:r>
              <a:rPr sz="1400" dirty="0">
                <a:solidFill>
                  <a:srgbClr val="585858"/>
                </a:solidFill>
                <a:latin typeface="微软雅黑"/>
                <a:cs typeface="微软雅黑"/>
              </a:rPr>
              <a:t>安全</a:t>
            </a:r>
            <a:r>
              <a:rPr sz="1400" spc="-15" dirty="0">
                <a:solidFill>
                  <a:srgbClr val="585858"/>
                </a:solidFill>
                <a:latin typeface="微软雅黑"/>
                <a:cs typeface="微软雅黑"/>
              </a:rPr>
              <a:t>，</a:t>
            </a:r>
            <a:r>
              <a:rPr sz="1400" dirty="0">
                <a:solidFill>
                  <a:srgbClr val="585858"/>
                </a:solidFill>
                <a:latin typeface="微软雅黑"/>
                <a:cs typeface="微软雅黑"/>
              </a:rPr>
              <a:t>包括</a:t>
            </a:r>
            <a:r>
              <a:rPr sz="1400" spc="-15" dirty="0">
                <a:solidFill>
                  <a:srgbClr val="585858"/>
                </a:solidFill>
                <a:latin typeface="微软雅黑"/>
                <a:cs typeface="微软雅黑"/>
              </a:rPr>
              <a:t>双</a:t>
            </a:r>
            <a:r>
              <a:rPr sz="1400" dirty="0">
                <a:solidFill>
                  <a:srgbClr val="585858"/>
                </a:solidFill>
                <a:latin typeface="微软雅黑"/>
                <a:cs typeface="微软雅黑"/>
              </a:rPr>
              <a:t>花攻</a:t>
            </a:r>
            <a:r>
              <a:rPr sz="1400" spc="-15" dirty="0">
                <a:solidFill>
                  <a:srgbClr val="585858"/>
                </a:solidFill>
                <a:latin typeface="微软雅黑"/>
                <a:cs typeface="微软雅黑"/>
              </a:rPr>
              <a:t>击</a:t>
            </a:r>
            <a:r>
              <a:rPr sz="1400" dirty="0">
                <a:solidFill>
                  <a:srgbClr val="585858"/>
                </a:solidFill>
                <a:latin typeface="微软雅黑"/>
                <a:cs typeface="微软雅黑"/>
              </a:rPr>
              <a:t>、身</a:t>
            </a:r>
            <a:r>
              <a:rPr sz="1400" spc="-15" dirty="0">
                <a:solidFill>
                  <a:srgbClr val="585858"/>
                </a:solidFill>
                <a:latin typeface="微软雅黑"/>
                <a:cs typeface="微软雅黑"/>
              </a:rPr>
              <a:t>份</a:t>
            </a:r>
            <a:r>
              <a:rPr sz="1400" dirty="0">
                <a:solidFill>
                  <a:srgbClr val="585858"/>
                </a:solidFill>
                <a:latin typeface="微软雅黑"/>
                <a:cs typeface="微软雅黑"/>
              </a:rPr>
              <a:t>识别</a:t>
            </a:r>
            <a:r>
              <a:rPr sz="1400" spc="-15" dirty="0">
                <a:solidFill>
                  <a:srgbClr val="585858"/>
                </a:solidFill>
                <a:latin typeface="微软雅黑"/>
                <a:cs typeface="微软雅黑"/>
              </a:rPr>
              <a:t>和</a:t>
            </a:r>
            <a:r>
              <a:rPr sz="1400" dirty="0">
                <a:solidFill>
                  <a:srgbClr val="585858"/>
                </a:solidFill>
                <a:latin typeface="微软雅黑"/>
                <a:cs typeface="微软雅黑"/>
              </a:rPr>
              <a:t>匿名</a:t>
            </a:r>
            <a:r>
              <a:rPr sz="1400" spc="-15" dirty="0">
                <a:solidFill>
                  <a:srgbClr val="585858"/>
                </a:solidFill>
                <a:latin typeface="微软雅黑"/>
                <a:cs typeface="微软雅黑"/>
              </a:rPr>
              <a:t>性</a:t>
            </a:r>
            <a:r>
              <a:rPr sz="1400" dirty="0">
                <a:solidFill>
                  <a:srgbClr val="585858"/>
                </a:solidFill>
                <a:latin typeface="微软雅黑"/>
                <a:cs typeface="微软雅黑"/>
              </a:rPr>
              <a:t>、数</a:t>
            </a:r>
            <a:r>
              <a:rPr sz="1400" spc="-15" dirty="0">
                <a:solidFill>
                  <a:srgbClr val="585858"/>
                </a:solidFill>
                <a:latin typeface="微软雅黑"/>
                <a:cs typeface="微软雅黑"/>
              </a:rPr>
              <a:t>据</a:t>
            </a:r>
            <a:r>
              <a:rPr sz="1400" dirty="0">
                <a:solidFill>
                  <a:srgbClr val="585858"/>
                </a:solidFill>
                <a:latin typeface="微软雅黑"/>
                <a:cs typeface="微软雅黑"/>
              </a:rPr>
              <a:t>安全</a:t>
            </a:r>
            <a:r>
              <a:rPr sz="1400" spc="-15" dirty="0">
                <a:solidFill>
                  <a:srgbClr val="585858"/>
                </a:solidFill>
                <a:latin typeface="微软雅黑"/>
                <a:cs typeface="微软雅黑"/>
              </a:rPr>
              <a:t>等</a:t>
            </a:r>
            <a:r>
              <a:rPr sz="1400" dirty="0">
                <a:solidFill>
                  <a:srgbClr val="585858"/>
                </a:solidFill>
                <a:latin typeface="微软雅黑"/>
                <a:cs typeface="微软雅黑"/>
              </a:rPr>
              <a:t>方面</a:t>
            </a:r>
            <a:r>
              <a:rPr sz="1400" spc="-15" dirty="0">
                <a:solidFill>
                  <a:srgbClr val="585858"/>
                </a:solidFill>
                <a:latin typeface="微软雅黑"/>
                <a:cs typeface="微软雅黑"/>
              </a:rPr>
              <a:t>；</a:t>
            </a:r>
            <a:r>
              <a:rPr sz="1400" dirty="0">
                <a:solidFill>
                  <a:srgbClr val="585858"/>
                </a:solidFill>
                <a:latin typeface="微软雅黑"/>
                <a:cs typeface="微软雅黑"/>
              </a:rPr>
              <a:t>第三</a:t>
            </a:r>
            <a:r>
              <a:rPr sz="1400" spc="-15" dirty="0">
                <a:solidFill>
                  <a:srgbClr val="585858"/>
                </a:solidFill>
                <a:latin typeface="微软雅黑"/>
                <a:cs typeface="微软雅黑"/>
              </a:rPr>
              <a:t>，</a:t>
            </a:r>
            <a:r>
              <a:rPr sz="1400" dirty="0">
                <a:solidFill>
                  <a:srgbClr val="585858"/>
                </a:solidFill>
                <a:latin typeface="微软雅黑"/>
                <a:cs typeface="微软雅黑"/>
              </a:rPr>
              <a:t>分布</a:t>
            </a:r>
            <a:r>
              <a:rPr sz="1400" spc="-15" dirty="0">
                <a:solidFill>
                  <a:srgbClr val="585858"/>
                </a:solidFill>
                <a:latin typeface="微软雅黑"/>
                <a:cs typeface="微软雅黑"/>
              </a:rPr>
              <a:t>式</a:t>
            </a:r>
            <a:r>
              <a:rPr sz="1400" dirty="0">
                <a:solidFill>
                  <a:srgbClr val="585858"/>
                </a:solidFill>
                <a:latin typeface="微软雅黑"/>
                <a:cs typeface="微软雅黑"/>
              </a:rPr>
              <a:t>存储</a:t>
            </a:r>
            <a:r>
              <a:rPr sz="1400" spc="-15" dirty="0">
                <a:solidFill>
                  <a:srgbClr val="585858"/>
                </a:solidFill>
                <a:latin typeface="微软雅黑"/>
                <a:cs typeface="微软雅黑"/>
              </a:rPr>
              <a:t>，</a:t>
            </a:r>
            <a:r>
              <a:rPr sz="1400" dirty="0">
                <a:solidFill>
                  <a:srgbClr val="585858"/>
                </a:solidFill>
                <a:latin typeface="微软雅黑"/>
                <a:cs typeface="微软雅黑"/>
              </a:rPr>
              <a:t>利用</a:t>
            </a:r>
            <a:r>
              <a:rPr sz="1400" spc="-15" dirty="0">
                <a:solidFill>
                  <a:srgbClr val="585858"/>
                </a:solidFill>
                <a:latin typeface="微软雅黑"/>
                <a:cs typeface="微软雅黑"/>
              </a:rPr>
              <a:t>节</a:t>
            </a:r>
            <a:r>
              <a:rPr sz="1400" dirty="0">
                <a:solidFill>
                  <a:srgbClr val="585858"/>
                </a:solidFill>
                <a:latin typeface="微软雅黑"/>
                <a:cs typeface="微软雅黑"/>
              </a:rPr>
              <a:t>点存</a:t>
            </a:r>
            <a:r>
              <a:rPr sz="1400" spc="-15" dirty="0">
                <a:solidFill>
                  <a:srgbClr val="585858"/>
                </a:solidFill>
                <a:latin typeface="微软雅黑"/>
                <a:cs typeface="微软雅黑"/>
              </a:rPr>
              <a:t>储</a:t>
            </a:r>
            <a:r>
              <a:rPr sz="1400" dirty="0">
                <a:solidFill>
                  <a:srgbClr val="585858"/>
                </a:solidFill>
                <a:latin typeface="微软雅黑"/>
                <a:cs typeface="微软雅黑"/>
              </a:rPr>
              <a:t>资源</a:t>
            </a:r>
            <a:r>
              <a:rPr sz="1400" spc="-15" dirty="0">
                <a:solidFill>
                  <a:srgbClr val="585858"/>
                </a:solidFill>
                <a:latin typeface="微软雅黑"/>
                <a:cs typeface="微软雅黑"/>
              </a:rPr>
              <a:t>，</a:t>
            </a:r>
            <a:r>
              <a:rPr sz="1400" dirty="0">
                <a:solidFill>
                  <a:srgbClr val="585858"/>
                </a:solidFill>
                <a:latin typeface="微软雅黑"/>
                <a:cs typeface="微软雅黑"/>
              </a:rPr>
              <a:t>解决日  益增长的存储需求；第</a:t>
            </a:r>
            <a:r>
              <a:rPr sz="1400" spc="-15" dirty="0">
                <a:solidFill>
                  <a:srgbClr val="585858"/>
                </a:solidFill>
                <a:latin typeface="微软雅黑"/>
                <a:cs typeface="微软雅黑"/>
              </a:rPr>
              <a:t>四</a:t>
            </a:r>
            <a:r>
              <a:rPr sz="1400" dirty="0">
                <a:solidFill>
                  <a:srgbClr val="585858"/>
                </a:solidFill>
                <a:latin typeface="微软雅黑"/>
                <a:cs typeface="微软雅黑"/>
              </a:rPr>
              <a:t>，监</a:t>
            </a:r>
            <a:r>
              <a:rPr sz="1400" spc="-15" dirty="0">
                <a:solidFill>
                  <a:srgbClr val="585858"/>
                </a:solidFill>
                <a:latin typeface="微软雅黑"/>
                <a:cs typeface="微软雅黑"/>
              </a:rPr>
              <a:t>管</a:t>
            </a:r>
            <a:r>
              <a:rPr sz="1400" dirty="0">
                <a:solidFill>
                  <a:srgbClr val="585858"/>
                </a:solidFill>
                <a:latin typeface="微软雅黑"/>
                <a:cs typeface="微软雅黑"/>
              </a:rPr>
              <a:t>兼容</a:t>
            </a:r>
            <a:r>
              <a:rPr sz="1400" spc="-15" dirty="0">
                <a:solidFill>
                  <a:srgbClr val="585858"/>
                </a:solidFill>
                <a:latin typeface="微软雅黑"/>
                <a:cs typeface="微软雅黑"/>
              </a:rPr>
              <a:t>性</a:t>
            </a:r>
            <a:r>
              <a:rPr sz="1400" dirty="0">
                <a:solidFill>
                  <a:srgbClr val="585858"/>
                </a:solidFill>
                <a:latin typeface="微软雅黑"/>
                <a:cs typeface="微软雅黑"/>
              </a:rPr>
              <a:t>，区</a:t>
            </a:r>
            <a:r>
              <a:rPr sz="1400" spc="-15" dirty="0">
                <a:solidFill>
                  <a:srgbClr val="585858"/>
                </a:solidFill>
                <a:latin typeface="微软雅黑"/>
                <a:cs typeface="微软雅黑"/>
              </a:rPr>
              <a:t>块</a:t>
            </a:r>
            <a:r>
              <a:rPr sz="1400" dirty="0">
                <a:solidFill>
                  <a:srgbClr val="585858"/>
                </a:solidFill>
                <a:latin typeface="微软雅黑"/>
                <a:cs typeface="微软雅黑"/>
              </a:rPr>
              <a:t>链去</a:t>
            </a:r>
            <a:r>
              <a:rPr sz="1400" spc="-15" dirty="0">
                <a:solidFill>
                  <a:srgbClr val="585858"/>
                </a:solidFill>
                <a:latin typeface="微软雅黑"/>
                <a:cs typeface="微软雅黑"/>
              </a:rPr>
              <a:t>中</a:t>
            </a:r>
            <a:r>
              <a:rPr sz="1400" dirty="0">
                <a:solidFill>
                  <a:srgbClr val="585858"/>
                </a:solidFill>
                <a:latin typeface="微软雅黑"/>
                <a:cs typeface="微软雅黑"/>
              </a:rPr>
              <a:t>心化</a:t>
            </a:r>
            <a:r>
              <a:rPr sz="1400" spc="-15" dirty="0">
                <a:solidFill>
                  <a:srgbClr val="585858"/>
                </a:solidFill>
                <a:latin typeface="微软雅黑"/>
                <a:cs typeface="微软雅黑"/>
              </a:rPr>
              <a:t>架</a:t>
            </a:r>
            <a:r>
              <a:rPr sz="1400" dirty="0">
                <a:solidFill>
                  <a:srgbClr val="585858"/>
                </a:solidFill>
                <a:latin typeface="微软雅黑"/>
                <a:cs typeface="微软雅黑"/>
              </a:rPr>
              <a:t>构与</a:t>
            </a:r>
            <a:r>
              <a:rPr sz="1400" spc="-15" dirty="0">
                <a:solidFill>
                  <a:srgbClr val="585858"/>
                </a:solidFill>
                <a:latin typeface="微软雅黑"/>
                <a:cs typeface="微软雅黑"/>
              </a:rPr>
              <a:t>现</a:t>
            </a:r>
            <a:r>
              <a:rPr sz="1400" dirty="0">
                <a:solidFill>
                  <a:srgbClr val="585858"/>
                </a:solidFill>
                <a:latin typeface="微软雅黑"/>
                <a:cs typeface="微软雅黑"/>
              </a:rPr>
              <a:t>实中</a:t>
            </a:r>
            <a:r>
              <a:rPr sz="1400" spc="-15" dirty="0">
                <a:solidFill>
                  <a:srgbClr val="585858"/>
                </a:solidFill>
                <a:latin typeface="微软雅黑"/>
                <a:cs typeface="微软雅黑"/>
              </a:rPr>
              <a:t>心</a:t>
            </a:r>
            <a:r>
              <a:rPr sz="1400" dirty="0">
                <a:solidFill>
                  <a:srgbClr val="585858"/>
                </a:solidFill>
                <a:latin typeface="微软雅黑"/>
                <a:cs typeface="微软雅黑"/>
              </a:rPr>
              <a:t>化世</a:t>
            </a:r>
            <a:r>
              <a:rPr sz="1400" spc="-15" dirty="0">
                <a:solidFill>
                  <a:srgbClr val="585858"/>
                </a:solidFill>
                <a:latin typeface="微软雅黑"/>
                <a:cs typeface="微软雅黑"/>
              </a:rPr>
              <a:t>界</a:t>
            </a:r>
            <a:r>
              <a:rPr sz="1400" dirty="0">
                <a:solidFill>
                  <a:srgbClr val="585858"/>
                </a:solidFill>
                <a:latin typeface="微软雅黑"/>
                <a:cs typeface="微软雅黑"/>
              </a:rPr>
              <a:t>的兼</a:t>
            </a:r>
            <a:r>
              <a:rPr sz="1400" spc="-15" dirty="0">
                <a:solidFill>
                  <a:srgbClr val="585858"/>
                </a:solidFill>
                <a:latin typeface="微软雅黑"/>
                <a:cs typeface="微软雅黑"/>
              </a:rPr>
              <a:t>容</a:t>
            </a:r>
            <a:r>
              <a:rPr sz="1400" dirty="0">
                <a:solidFill>
                  <a:srgbClr val="585858"/>
                </a:solidFill>
                <a:latin typeface="微软雅黑"/>
                <a:cs typeface="微软雅黑"/>
              </a:rPr>
              <a:t>性；</a:t>
            </a:r>
            <a:r>
              <a:rPr sz="1400" spc="-15" dirty="0">
                <a:solidFill>
                  <a:srgbClr val="585858"/>
                </a:solidFill>
                <a:latin typeface="微软雅黑"/>
                <a:cs typeface="微软雅黑"/>
              </a:rPr>
              <a:t>第</a:t>
            </a:r>
            <a:r>
              <a:rPr sz="1400" dirty="0">
                <a:solidFill>
                  <a:srgbClr val="585858"/>
                </a:solidFill>
                <a:latin typeface="微软雅黑"/>
                <a:cs typeface="微软雅黑"/>
              </a:rPr>
              <a:t>五，</a:t>
            </a:r>
            <a:r>
              <a:rPr sz="1400" spc="-15" dirty="0">
                <a:solidFill>
                  <a:srgbClr val="585858"/>
                </a:solidFill>
                <a:latin typeface="微软雅黑"/>
                <a:cs typeface="微软雅黑"/>
              </a:rPr>
              <a:t>共</a:t>
            </a:r>
            <a:r>
              <a:rPr sz="1400" dirty="0">
                <a:solidFill>
                  <a:srgbClr val="585858"/>
                </a:solidFill>
                <a:latin typeface="微软雅黑"/>
                <a:cs typeface="微软雅黑"/>
              </a:rPr>
              <a:t>识机</a:t>
            </a:r>
            <a:r>
              <a:rPr sz="1400" spc="-15" dirty="0">
                <a:solidFill>
                  <a:srgbClr val="585858"/>
                </a:solidFill>
                <a:latin typeface="微软雅黑"/>
                <a:cs typeface="微软雅黑"/>
              </a:rPr>
              <a:t>制</a:t>
            </a:r>
            <a:r>
              <a:rPr sz="1400" dirty="0">
                <a:solidFill>
                  <a:srgbClr val="585858"/>
                </a:solidFill>
                <a:latin typeface="微软雅黑"/>
                <a:cs typeface="微软雅黑"/>
              </a:rPr>
              <a:t>，主</a:t>
            </a:r>
            <a:r>
              <a:rPr sz="1400" spc="-15" dirty="0">
                <a:solidFill>
                  <a:srgbClr val="585858"/>
                </a:solidFill>
                <a:latin typeface="微软雅黑"/>
                <a:cs typeface="微软雅黑"/>
              </a:rPr>
              <a:t>要</a:t>
            </a:r>
            <a:r>
              <a:rPr sz="1400" dirty="0">
                <a:solidFill>
                  <a:srgbClr val="585858"/>
                </a:solidFill>
                <a:latin typeface="微软雅黑"/>
                <a:cs typeface="微软雅黑"/>
              </a:rPr>
              <a:t>考虑</a:t>
            </a:r>
            <a:r>
              <a:rPr sz="1400" spc="-15" dirty="0">
                <a:solidFill>
                  <a:srgbClr val="585858"/>
                </a:solidFill>
                <a:latin typeface="微软雅黑"/>
                <a:cs typeface="微软雅黑"/>
              </a:rPr>
              <a:t>节</a:t>
            </a:r>
            <a:r>
              <a:rPr sz="1400" dirty="0">
                <a:solidFill>
                  <a:srgbClr val="585858"/>
                </a:solidFill>
                <a:latin typeface="微软雅黑"/>
                <a:cs typeface="微软雅黑"/>
              </a:rPr>
              <a:t>点数</a:t>
            </a:r>
            <a:r>
              <a:rPr sz="1400" spc="-15" dirty="0">
                <a:solidFill>
                  <a:srgbClr val="585858"/>
                </a:solidFill>
                <a:latin typeface="微软雅黑"/>
                <a:cs typeface="微软雅黑"/>
              </a:rPr>
              <a:t>量</a:t>
            </a:r>
            <a:r>
              <a:rPr sz="1400" dirty="0">
                <a:solidFill>
                  <a:srgbClr val="585858"/>
                </a:solidFill>
                <a:latin typeface="微软雅黑"/>
                <a:cs typeface="微软雅黑"/>
              </a:rPr>
              <a:t>和系统  性能的平衡性。</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400" dirty="0">
                <a:solidFill>
                  <a:srgbClr val="1D9ED2"/>
                </a:solidFill>
                <a:latin typeface="Arial Unicode MS"/>
                <a:cs typeface="Arial Unicode MS"/>
              </a:rPr>
              <a:t> </a:t>
            </a:r>
            <a:r>
              <a:rPr sz="1400" dirty="0">
                <a:solidFill>
                  <a:srgbClr val="585858"/>
                </a:solidFill>
                <a:latin typeface="微软雅黑"/>
                <a:cs typeface="微软雅黑"/>
              </a:rPr>
              <a:t>按照区块链的部署环境和对接类型，基础协议主要有三种：公链、侧链和跨链。</a:t>
            </a:r>
            <a:endParaRPr sz="1400">
              <a:latin typeface="微软雅黑"/>
              <a:cs typeface="微软雅黑"/>
            </a:endParaRPr>
          </a:p>
        </p:txBody>
      </p:sp>
      <p:sp>
        <p:nvSpPr>
          <p:cNvPr id="6" name="object 6"/>
          <p:cNvSpPr/>
          <p:nvPr/>
        </p:nvSpPr>
        <p:spPr>
          <a:xfrm>
            <a:off x="1173480" y="4038600"/>
            <a:ext cx="9864852" cy="2340864"/>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586227" y="5939028"/>
            <a:ext cx="271780" cy="271780"/>
          </a:xfrm>
          <a:custGeom>
            <a:avLst/>
            <a:gdLst/>
            <a:ahLst/>
            <a:cxnLst/>
            <a:rect l="l" t="t" r="r" b="b"/>
            <a:pathLst>
              <a:path w="271780" h="271779">
                <a:moveTo>
                  <a:pt x="135636" y="0"/>
                </a:moveTo>
                <a:lnTo>
                  <a:pt x="92756" y="6915"/>
                </a:lnTo>
                <a:lnTo>
                  <a:pt x="55522" y="26171"/>
                </a:lnTo>
                <a:lnTo>
                  <a:pt x="26164" y="55533"/>
                </a:lnTo>
                <a:lnTo>
                  <a:pt x="6912" y="92766"/>
                </a:lnTo>
                <a:lnTo>
                  <a:pt x="0" y="135636"/>
                </a:lnTo>
                <a:lnTo>
                  <a:pt x="6912" y="178505"/>
                </a:lnTo>
                <a:lnTo>
                  <a:pt x="26164" y="215738"/>
                </a:lnTo>
                <a:lnTo>
                  <a:pt x="55522" y="245100"/>
                </a:lnTo>
                <a:lnTo>
                  <a:pt x="92756" y="264356"/>
                </a:lnTo>
                <a:lnTo>
                  <a:pt x="135636" y="271272"/>
                </a:lnTo>
                <a:lnTo>
                  <a:pt x="178515" y="264356"/>
                </a:lnTo>
                <a:lnTo>
                  <a:pt x="215749" y="245100"/>
                </a:lnTo>
                <a:lnTo>
                  <a:pt x="245107" y="215738"/>
                </a:lnTo>
                <a:lnTo>
                  <a:pt x="264359" y="178505"/>
                </a:lnTo>
                <a:lnTo>
                  <a:pt x="271272" y="135636"/>
                </a:lnTo>
                <a:lnTo>
                  <a:pt x="264359" y="92766"/>
                </a:lnTo>
                <a:lnTo>
                  <a:pt x="245107" y="55533"/>
                </a:lnTo>
                <a:lnTo>
                  <a:pt x="215749" y="26171"/>
                </a:lnTo>
                <a:lnTo>
                  <a:pt x="178515" y="6915"/>
                </a:lnTo>
                <a:lnTo>
                  <a:pt x="135636" y="0"/>
                </a:lnTo>
                <a:close/>
              </a:path>
            </a:pathLst>
          </a:custGeom>
          <a:solidFill>
            <a:srgbClr val="7E7E7E"/>
          </a:solidFill>
        </p:spPr>
        <p:txBody>
          <a:bodyPr wrap="square" lIns="0" tIns="0" rIns="0" bIns="0" rtlCol="0"/>
          <a:lstStyle/>
          <a:p>
            <a:endParaRPr/>
          </a:p>
        </p:txBody>
      </p:sp>
      <p:sp>
        <p:nvSpPr>
          <p:cNvPr id="8" name="object 8"/>
          <p:cNvSpPr/>
          <p:nvPr/>
        </p:nvSpPr>
        <p:spPr>
          <a:xfrm>
            <a:off x="2398776" y="5759196"/>
            <a:ext cx="622300" cy="619125"/>
          </a:xfrm>
          <a:custGeom>
            <a:avLst/>
            <a:gdLst/>
            <a:ahLst/>
            <a:cxnLst/>
            <a:rect l="l" t="t" r="r" b="b"/>
            <a:pathLst>
              <a:path w="622300" h="619125">
                <a:moveTo>
                  <a:pt x="307848" y="0"/>
                </a:moveTo>
                <a:lnTo>
                  <a:pt x="263207" y="3440"/>
                </a:lnTo>
                <a:lnTo>
                  <a:pt x="220316" y="13407"/>
                </a:lnTo>
                <a:lnTo>
                  <a:pt x="179701" y="29371"/>
                </a:lnTo>
                <a:lnTo>
                  <a:pt x="141890" y="50802"/>
                </a:lnTo>
                <a:lnTo>
                  <a:pt x="107409" y="77170"/>
                </a:lnTo>
                <a:lnTo>
                  <a:pt x="76786" y="107945"/>
                </a:lnTo>
                <a:lnTo>
                  <a:pt x="50549" y="142596"/>
                </a:lnTo>
                <a:lnTo>
                  <a:pt x="29225" y="180595"/>
                </a:lnTo>
                <a:lnTo>
                  <a:pt x="13340" y="221410"/>
                </a:lnTo>
                <a:lnTo>
                  <a:pt x="3422" y="264513"/>
                </a:lnTo>
                <a:lnTo>
                  <a:pt x="0" y="309371"/>
                </a:lnTo>
                <a:lnTo>
                  <a:pt x="3422" y="355627"/>
                </a:lnTo>
                <a:lnTo>
                  <a:pt x="13340" y="399596"/>
                </a:lnTo>
                <a:lnTo>
                  <a:pt x="29225" y="440830"/>
                </a:lnTo>
                <a:lnTo>
                  <a:pt x="50549" y="478884"/>
                </a:lnTo>
                <a:lnTo>
                  <a:pt x="76786" y="513313"/>
                </a:lnTo>
                <a:lnTo>
                  <a:pt x="107409" y="543668"/>
                </a:lnTo>
                <a:lnTo>
                  <a:pt x="141890" y="569506"/>
                </a:lnTo>
                <a:lnTo>
                  <a:pt x="179701" y="590378"/>
                </a:lnTo>
                <a:lnTo>
                  <a:pt x="220316" y="605839"/>
                </a:lnTo>
                <a:lnTo>
                  <a:pt x="263207" y="615443"/>
                </a:lnTo>
                <a:lnTo>
                  <a:pt x="307848" y="618743"/>
                </a:lnTo>
                <a:lnTo>
                  <a:pt x="354004" y="615443"/>
                </a:lnTo>
                <a:lnTo>
                  <a:pt x="398136" y="605839"/>
                </a:lnTo>
                <a:lnTo>
                  <a:pt x="439745" y="590378"/>
                </a:lnTo>
                <a:lnTo>
                  <a:pt x="478331" y="569506"/>
                </a:lnTo>
                <a:lnTo>
                  <a:pt x="513393" y="543668"/>
                </a:lnTo>
                <a:lnTo>
                  <a:pt x="544432" y="513313"/>
                </a:lnTo>
                <a:lnTo>
                  <a:pt x="570949" y="478884"/>
                </a:lnTo>
                <a:lnTo>
                  <a:pt x="572337" y="476427"/>
                </a:lnTo>
                <a:lnTo>
                  <a:pt x="307848" y="476427"/>
                </a:lnTo>
                <a:lnTo>
                  <a:pt x="263475" y="470498"/>
                </a:lnTo>
                <a:lnTo>
                  <a:pt x="223712" y="453741"/>
                </a:lnTo>
                <a:lnTo>
                  <a:pt x="190103" y="427704"/>
                </a:lnTo>
                <a:lnTo>
                  <a:pt x="164187" y="393932"/>
                </a:lnTo>
                <a:lnTo>
                  <a:pt x="147507" y="353972"/>
                </a:lnTo>
                <a:lnTo>
                  <a:pt x="141605" y="309371"/>
                </a:lnTo>
                <a:lnTo>
                  <a:pt x="147507" y="264771"/>
                </a:lnTo>
                <a:lnTo>
                  <a:pt x="164187" y="224811"/>
                </a:lnTo>
                <a:lnTo>
                  <a:pt x="190103" y="191039"/>
                </a:lnTo>
                <a:lnTo>
                  <a:pt x="223712" y="165002"/>
                </a:lnTo>
                <a:lnTo>
                  <a:pt x="263475" y="148245"/>
                </a:lnTo>
                <a:lnTo>
                  <a:pt x="307848" y="142316"/>
                </a:lnTo>
                <a:lnTo>
                  <a:pt x="570734" y="142316"/>
                </a:lnTo>
                <a:lnTo>
                  <a:pt x="544432" y="107945"/>
                </a:lnTo>
                <a:lnTo>
                  <a:pt x="513393" y="77170"/>
                </a:lnTo>
                <a:lnTo>
                  <a:pt x="478331" y="50802"/>
                </a:lnTo>
                <a:lnTo>
                  <a:pt x="439745" y="29371"/>
                </a:lnTo>
                <a:lnTo>
                  <a:pt x="398136" y="13407"/>
                </a:lnTo>
                <a:lnTo>
                  <a:pt x="354004" y="3440"/>
                </a:lnTo>
                <a:lnTo>
                  <a:pt x="307848" y="0"/>
                </a:lnTo>
                <a:close/>
              </a:path>
              <a:path w="622300" h="619125">
                <a:moveTo>
                  <a:pt x="570734" y="142316"/>
                </a:moveTo>
                <a:lnTo>
                  <a:pt x="307848" y="142316"/>
                </a:lnTo>
                <a:lnTo>
                  <a:pt x="352672" y="148245"/>
                </a:lnTo>
                <a:lnTo>
                  <a:pt x="393563" y="165002"/>
                </a:lnTo>
                <a:lnTo>
                  <a:pt x="428640" y="191039"/>
                </a:lnTo>
                <a:lnTo>
                  <a:pt x="456024" y="224811"/>
                </a:lnTo>
                <a:lnTo>
                  <a:pt x="473832" y="264771"/>
                </a:lnTo>
                <a:lnTo>
                  <a:pt x="480187" y="309371"/>
                </a:lnTo>
                <a:lnTo>
                  <a:pt x="473832" y="353972"/>
                </a:lnTo>
                <a:lnTo>
                  <a:pt x="456024" y="393932"/>
                </a:lnTo>
                <a:lnTo>
                  <a:pt x="428640" y="427704"/>
                </a:lnTo>
                <a:lnTo>
                  <a:pt x="393563" y="453741"/>
                </a:lnTo>
                <a:lnTo>
                  <a:pt x="352672" y="470498"/>
                </a:lnTo>
                <a:lnTo>
                  <a:pt x="307848" y="476427"/>
                </a:lnTo>
                <a:lnTo>
                  <a:pt x="572337" y="476427"/>
                </a:lnTo>
                <a:lnTo>
                  <a:pt x="592443" y="440830"/>
                </a:lnTo>
                <a:lnTo>
                  <a:pt x="608414" y="399596"/>
                </a:lnTo>
                <a:lnTo>
                  <a:pt x="618364" y="355627"/>
                </a:lnTo>
                <a:lnTo>
                  <a:pt x="621792" y="309371"/>
                </a:lnTo>
                <a:lnTo>
                  <a:pt x="618364" y="264513"/>
                </a:lnTo>
                <a:lnTo>
                  <a:pt x="608414" y="221410"/>
                </a:lnTo>
                <a:lnTo>
                  <a:pt x="592443" y="180595"/>
                </a:lnTo>
                <a:lnTo>
                  <a:pt x="570949" y="142596"/>
                </a:lnTo>
                <a:lnTo>
                  <a:pt x="570734" y="142316"/>
                </a:lnTo>
                <a:close/>
              </a:path>
            </a:pathLst>
          </a:custGeom>
          <a:solidFill>
            <a:srgbClr val="707986"/>
          </a:solidFill>
        </p:spPr>
        <p:txBody>
          <a:bodyPr wrap="square" lIns="0" tIns="0" rIns="0" bIns="0" rtlCol="0"/>
          <a:lstStyle/>
          <a:p>
            <a:endParaRPr/>
          </a:p>
        </p:txBody>
      </p:sp>
      <p:sp>
        <p:nvSpPr>
          <p:cNvPr id="9" name="object 9"/>
          <p:cNvSpPr/>
          <p:nvPr/>
        </p:nvSpPr>
        <p:spPr>
          <a:xfrm>
            <a:off x="2398776" y="5759196"/>
            <a:ext cx="622300" cy="619125"/>
          </a:xfrm>
          <a:custGeom>
            <a:avLst/>
            <a:gdLst/>
            <a:ahLst/>
            <a:cxnLst/>
            <a:rect l="l" t="t" r="r" b="b"/>
            <a:pathLst>
              <a:path w="622300" h="619125">
                <a:moveTo>
                  <a:pt x="307848" y="0"/>
                </a:moveTo>
                <a:lnTo>
                  <a:pt x="354004" y="3440"/>
                </a:lnTo>
                <a:lnTo>
                  <a:pt x="398136" y="13407"/>
                </a:lnTo>
                <a:lnTo>
                  <a:pt x="439745" y="29371"/>
                </a:lnTo>
                <a:lnTo>
                  <a:pt x="478331" y="50802"/>
                </a:lnTo>
                <a:lnTo>
                  <a:pt x="513393" y="77170"/>
                </a:lnTo>
                <a:lnTo>
                  <a:pt x="544432" y="107945"/>
                </a:lnTo>
                <a:lnTo>
                  <a:pt x="570949" y="142596"/>
                </a:lnTo>
                <a:lnTo>
                  <a:pt x="592443" y="180595"/>
                </a:lnTo>
                <a:lnTo>
                  <a:pt x="608414" y="221410"/>
                </a:lnTo>
                <a:lnTo>
                  <a:pt x="618364" y="264513"/>
                </a:lnTo>
                <a:lnTo>
                  <a:pt x="621792" y="309371"/>
                </a:lnTo>
                <a:lnTo>
                  <a:pt x="618364" y="355627"/>
                </a:lnTo>
                <a:lnTo>
                  <a:pt x="608414" y="399596"/>
                </a:lnTo>
                <a:lnTo>
                  <a:pt x="592443" y="440830"/>
                </a:lnTo>
                <a:lnTo>
                  <a:pt x="570949" y="478884"/>
                </a:lnTo>
                <a:lnTo>
                  <a:pt x="544432" y="513313"/>
                </a:lnTo>
                <a:lnTo>
                  <a:pt x="513393" y="543668"/>
                </a:lnTo>
                <a:lnTo>
                  <a:pt x="478331" y="569506"/>
                </a:lnTo>
                <a:lnTo>
                  <a:pt x="439745" y="590378"/>
                </a:lnTo>
                <a:lnTo>
                  <a:pt x="398136" y="605839"/>
                </a:lnTo>
                <a:lnTo>
                  <a:pt x="354004" y="615443"/>
                </a:lnTo>
                <a:lnTo>
                  <a:pt x="307848" y="618743"/>
                </a:lnTo>
                <a:lnTo>
                  <a:pt x="263207" y="615443"/>
                </a:lnTo>
                <a:lnTo>
                  <a:pt x="220316" y="605839"/>
                </a:lnTo>
                <a:lnTo>
                  <a:pt x="179701" y="590378"/>
                </a:lnTo>
                <a:lnTo>
                  <a:pt x="141890" y="569506"/>
                </a:lnTo>
                <a:lnTo>
                  <a:pt x="107409" y="543668"/>
                </a:lnTo>
                <a:lnTo>
                  <a:pt x="76786" y="513313"/>
                </a:lnTo>
                <a:lnTo>
                  <a:pt x="50549" y="478884"/>
                </a:lnTo>
                <a:lnTo>
                  <a:pt x="29225" y="440830"/>
                </a:lnTo>
                <a:lnTo>
                  <a:pt x="13340" y="399596"/>
                </a:lnTo>
                <a:lnTo>
                  <a:pt x="3422" y="355627"/>
                </a:lnTo>
                <a:lnTo>
                  <a:pt x="0" y="309371"/>
                </a:lnTo>
                <a:lnTo>
                  <a:pt x="3422" y="264513"/>
                </a:lnTo>
                <a:lnTo>
                  <a:pt x="13340" y="221410"/>
                </a:lnTo>
                <a:lnTo>
                  <a:pt x="29225" y="180595"/>
                </a:lnTo>
                <a:lnTo>
                  <a:pt x="50549" y="142596"/>
                </a:lnTo>
                <a:lnTo>
                  <a:pt x="76786" y="107945"/>
                </a:lnTo>
                <a:lnTo>
                  <a:pt x="107409" y="77170"/>
                </a:lnTo>
                <a:lnTo>
                  <a:pt x="141890" y="50802"/>
                </a:lnTo>
                <a:lnTo>
                  <a:pt x="179701" y="29371"/>
                </a:lnTo>
                <a:lnTo>
                  <a:pt x="220316" y="13407"/>
                </a:lnTo>
                <a:lnTo>
                  <a:pt x="263207" y="3440"/>
                </a:lnTo>
                <a:lnTo>
                  <a:pt x="307848" y="0"/>
                </a:lnTo>
                <a:close/>
              </a:path>
            </a:pathLst>
          </a:custGeom>
          <a:ln w="3175">
            <a:solidFill>
              <a:srgbClr val="ECECEC"/>
            </a:solidFill>
          </a:ln>
        </p:spPr>
        <p:txBody>
          <a:bodyPr wrap="square" lIns="0" tIns="0" rIns="0" bIns="0" rtlCol="0"/>
          <a:lstStyle/>
          <a:p>
            <a:endParaRPr/>
          </a:p>
        </p:txBody>
      </p:sp>
      <p:sp>
        <p:nvSpPr>
          <p:cNvPr id="10" name="object 10"/>
          <p:cNvSpPr/>
          <p:nvPr/>
        </p:nvSpPr>
        <p:spPr>
          <a:xfrm>
            <a:off x="2540380" y="5901512"/>
            <a:ext cx="339090" cy="334645"/>
          </a:xfrm>
          <a:custGeom>
            <a:avLst/>
            <a:gdLst/>
            <a:ahLst/>
            <a:cxnLst/>
            <a:rect l="l" t="t" r="r" b="b"/>
            <a:pathLst>
              <a:path w="339089" h="334645">
                <a:moveTo>
                  <a:pt x="166243" y="334111"/>
                </a:moveTo>
                <a:lnTo>
                  <a:pt x="211067" y="328182"/>
                </a:lnTo>
                <a:lnTo>
                  <a:pt x="251958" y="311425"/>
                </a:lnTo>
                <a:lnTo>
                  <a:pt x="287035" y="285388"/>
                </a:lnTo>
                <a:lnTo>
                  <a:pt x="314419" y="251616"/>
                </a:lnTo>
                <a:lnTo>
                  <a:pt x="332227" y="211656"/>
                </a:lnTo>
                <a:lnTo>
                  <a:pt x="338581" y="167055"/>
                </a:lnTo>
                <a:lnTo>
                  <a:pt x="332227" y="122455"/>
                </a:lnTo>
                <a:lnTo>
                  <a:pt x="314419" y="82495"/>
                </a:lnTo>
                <a:lnTo>
                  <a:pt x="287035" y="48723"/>
                </a:lnTo>
                <a:lnTo>
                  <a:pt x="251958" y="22685"/>
                </a:lnTo>
                <a:lnTo>
                  <a:pt x="211067" y="5929"/>
                </a:lnTo>
                <a:lnTo>
                  <a:pt x="166243" y="0"/>
                </a:lnTo>
                <a:lnTo>
                  <a:pt x="121870" y="5929"/>
                </a:lnTo>
                <a:lnTo>
                  <a:pt x="82107" y="22685"/>
                </a:lnTo>
                <a:lnTo>
                  <a:pt x="48498" y="48723"/>
                </a:lnTo>
                <a:lnTo>
                  <a:pt x="22582" y="82495"/>
                </a:lnTo>
                <a:lnTo>
                  <a:pt x="5902" y="122455"/>
                </a:lnTo>
                <a:lnTo>
                  <a:pt x="0" y="167055"/>
                </a:lnTo>
                <a:lnTo>
                  <a:pt x="5902" y="211656"/>
                </a:lnTo>
                <a:lnTo>
                  <a:pt x="22582" y="251616"/>
                </a:lnTo>
                <a:lnTo>
                  <a:pt x="48498" y="285388"/>
                </a:lnTo>
                <a:lnTo>
                  <a:pt x="82107" y="311425"/>
                </a:lnTo>
                <a:lnTo>
                  <a:pt x="121870" y="328182"/>
                </a:lnTo>
                <a:lnTo>
                  <a:pt x="166243" y="334111"/>
                </a:lnTo>
                <a:close/>
              </a:path>
            </a:pathLst>
          </a:custGeom>
          <a:ln w="3175">
            <a:solidFill>
              <a:srgbClr val="ECECEC"/>
            </a:solidFill>
          </a:ln>
        </p:spPr>
        <p:txBody>
          <a:bodyPr wrap="square" lIns="0" tIns="0" rIns="0" bIns="0" rtlCol="0"/>
          <a:lstStyle/>
          <a:p>
            <a:endParaRPr/>
          </a:p>
        </p:txBody>
      </p:sp>
      <p:sp>
        <p:nvSpPr>
          <p:cNvPr id="11" name="object 11"/>
          <p:cNvSpPr/>
          <p:nvPr/>
        </p:nvSpPr>
        <p:spPr>
          <a:xfrm>
            <a:off x="3223260" y="5939028"/>
            <a:ext cx="269875" cy="271780"/>
          </a:xfrm>
          <a:custGeom>
            <a:avLst/>
            <a:gdLst/>
            <a:ahLst/>
            <a:cxnLst/>
            <a:rect l="l" t="t" r="r" b="b"/>
            <a:pathLst>
              <a:path w="269875" h="271779">
                <a:moveTo>
                  <a:pt x="134874" y="0"/>
                </a:moveTo>
                <a:lnTo>
                  <a:pt x="92220" y="6915"/>
                </a:lnTo>
                <a:lnTo>
                  <a:pt x="55193" y="26171"/>
                </a:lnTo>
                <a:lnTo>
                  <a:pt x="26005" y="55533"/>
                </a:lnTo>
                <a:lnTo>
                  <a:pt x="6870" y="92766"/>
                </a:lnTo>
                <a:lnTo>
                  <a:pt x="0" y="135636"/>
                </a:lnTo>
                <a:lnTo>
                  <a:pt x="6870" y="178505"/>
                </a:lnTo>
                <a:lnTo>
                  <a:pt x="26005" y="215738"/>
                </a:lnTo>
                <a:lnTo>
                  <a:pt x="55193" y="245100"/>
                </a:lnTo>
                <a:lnTo>
                  <a:pt x="92220" y="264356"/>
                </a:lnTo>
                <a:lnTo>
                  <a:pt x="134874" y="271272"/>
                </a:lnTo>
                <a:lnTo>
                  <a:pt x="177527" y="264356"/>
                </a:lnTo>
                <a:lnTo>
                  <a:pt x="214554" y="245100"/>
                </a:lnTo>
                <a:lnTo>
                  <a:pt x="243742" y="215738"/>
                </a:lnTo>
                <a:lnTo>
                  <a:pt x="262877" y="178505"/>
                </a:lnTo>
                <a:lnTo>
                  <a:pt x="269748" y="135636"/>
                </a:lnTo>
                <a:lnTo>
                  <a:pt x="262877" y="92766"/>
                </a:lnTo>
                <a:lnTo>
                  <a:pt x="243742" y="55533"/>
                </a:lnTo>
                <a:lnTo>
                  <a:pt x="214554" y="26171"/>
                </a:lnTo>
                <a:lnTo>
                  <a:pt x="177527" y="6915"/>
                </a:lnTo>
                <a:lnTo>
                  <a:pt x="134874" y="0"/>
                </a:lnTo>
                <a:close/>
              </a:path>
            </a:pathLst>
          </a:custGeom>
          <a:solidFill>
            <a:srgbClr val="7E7E7E"/>
          </a:solidFill>
        </p:spPr>
        <p:txBody>
          <a:bodyPr wrap="square" lIns="0" tIns="0" rIns="0" bIns="0" rtlCol="0"/>
          <a:lstStyle/>
          <a:p>
            <a:endParaRPr/>
          </a:p>
        </p:txBody>
      </p:sp>
      <p:sp>
        <p:nvSpPr>
          <p:cNvPr id="12" name="object 12"/>
          <p:cNvSpPr/>
          <p:nvPr/>
        </p:nvSpPr>
        <p:spPr>
          <a:xfrm>
            <a:off x="3051048" y="5759196"/>
            <a:ext cx="614680" cy="619125"/>
          </a:xfrm>
          <a:custGeom>
            <a:avLst/>
            <a:gdLst/>
            <a:ahLst/>
            <a:cxnLst/>
            <a:rect l="l" t="t" r="r" b="b"/>
            <a:pathLst>
              <a:path w="614679" h="619125">
                <a:moveTo>
                  <a:pt x="307086" y="0"/>
                </a:moveTo>
                <a:lnTo>
                  <a:pt x="261175" y="3440"/>
                </a:lnTo>
                <a:lnTo>
                  <a:pt x="217534" y="13407"/>
                </a:lnTo>
                <a:lnTo>
                  <a:pt x="176605" y="29371"/>
                </a:lnTo>
                <a:lnTo>
                  <a:pt x="138832" y="50802"/>
                </a:lnTo>
                <a:lnTo>
                  <a:pt x="104657" y="77170"/>
                </a:lnTo>
                <a:lnTo>
                  <a:pt x="74525" y="107945"/>
                </a:lnTo>
                <a:lnTo>
                  <a:pt x="48877" y="142596"/>
                </a:lnTo>
                <a:lnTo>
                  <a:pt x="28158" y="180595"/>
                </a:lnTo>
                <a:lnTo>
                  <a:pt x="12810" y="221410"/>
                </a:lnTo>
                <a:lnTo>
                  <a:pt x="3276" y="264513"/>
                </a:lnTo>
                <a:lnTo>
                  <a:pt x="0" y="309371"/>
                </a:lnTo>
                <a:lnTo>
                  <a:pt x="3276" y="355627"/>
                </a:lnTo>
                <a:lnTo>
                  <a:pt x="12810" y="399596"/>
                </a:lnTo>
                <a:lnTo>
                  <a:pt x="28158" y="440830"/>
                </a:lnTo>
                <a:lnTo>
                  <a:pt x="48877" y="478884"/>
                </a:lnTo>
                <a:lnTo>
                  <a:pt x="74525" y="513313"/>
                </a:lnTo>
                <a:lnTo>
                  <a:pt x="104657" y="543668"/>
                </a:lnTo>
                <a:lnTo>
                  <a:pt x="138832" y="569506"/>
                </a:lnTo>
                <a:lnTo>
                  <a:pt x="176605" y="590378"/>
                </a:lnTo>
                <a:lnTo>
                  <a:pt x="217534" y="605839"/>
                </a:lnTo>
                <a:lnTo>
                  <a:pt x="261175" y="615443"/>
                </a:lnTo>
                <a:lnTo>
                  <a:pt x="307086" y="618743"/>
                </a:lnTo>
                <a:lnTo>
                  <a:pt x="352996" y="615443"/>
                </a:lnTo>
                <a:lnTo>
                  <a:pt x="396637" y="605839"/>
                </a:lnTo>
                <a:lnTo>
                  <a:pt x="437566" y="590378"/>
                </a:lnTo>
                <a:lnTo>
                  <a:pt x="475339" y="569506"/>
                </a:lnTo>
                <a:lnTo>
                  <a:pt x="509514" y="543668"/>
                </a:lnTo>
                <a:lnTo>
                  <a:pt x="539646" y="513313"/>
                </a:lnTo>
                <a:lnTo>
                  <a:pt x="565294" y="478884"/>
                </a:lnTo>
                <a:lnTo>
                  <a:pt x="566631" y="476427"/>
                </a:lnTo>
                <a:lnTo>
                  <a:pt x="307086" y="476427"/>
                </a:lnTo>
                <a:lnTo>
                  <a:pt x="262829" y="470498"/>
                </a:lnTo>
                <a:lnTo>
                  <a:pt x="223162" y="453741"/>
                </a:lnTo>
                <a:lnTo>
                  <a:pt x="189626" y="427704"/>
                </a:lnTo>
                <a:lnTo>
                  <a:pt x="163764" y="393932"/>
                </a:lnTo>
                <a:lnTo>
                  <a:pt x="147115" y="353972"/>
                </a:lnTo>
                <a:lnTo>
                  <a:pt x="141224" y="309371"/>
                </a:lnTo>
                <a:lnTo>
                  <a:pt x="147115" y="264771"/>
                </a:lnTo>
                <a:lnTo>
                  <a:pt x="163764" y="224811"/>
                </a:lnTo>
                <a:lnTo>
                  <a:pt x="189626" y="191039"/>
                </a:lnTo>
                <a:lnTo>
                  <a:pt x="223162" y="165002"/>
                </a:lnTo>
                <a:lnTo>
                  <a:pt x="262829" y="148245"/>
                </a:lnTo>
                <a:lnTo>
                  <a:pt x="307086" y="142316"/>
                </a:lnTo>
                <a:lnTo>
                  <a:pt x="565086" y="142316"/>
                </a:lnTo>
                <a:lnTo>
                  <a:pt x="539646" y="107945"/>
                </a:lnTo>
                <a:lnTo>
                  <a:pt x="509514" y="77170"/>
                </a:lnTo>
                <a:lnTo>
                  <a:pt x="475339" y="50802"/>
                </a:lnTo>
                <a:lnTo>
                  <a:pt x="437566" y="29371"/>
                </a:lnTo>
                <a:lnTo>
                  <a:pt x="396637" y="13407"/>
                </a:lnTo>
                <a:lnTo>
                  <a:pt x="352996" y="3440"/>
                </a:lnTo>
                <a:lnTo>
                  <a:pt x="307086" y="0"/>
                </a:lnTo>
                <a:close/>
              </a:path>
              <a:path w="614679" h="619125">
                <a:moveTo>
                  <a:pt x="565086" y="142316"/>
                </a:moveTo>
                <a:lnTo>
                  <a:pt x="307086" y="142316"/>
                </a:lnTo>
                <a:lnTo>
                  <a:pt x="351342" y="148245"/>
                </a:lnTo>
                <a:lnTo>
                  <a:pt x="391009" y="165002"/>
                </a:lnTo>
                <a:lnTo>
                  <a:pt x="424545" y="191039"/>
                </a:lnTo>
                <a:lnTo>
                  <a:pt x="450407" y="224811"/>
                </a:lnTo>
                <a:lnTo>
                  <a:pt x="467056" y="264771"/>
                </a:lnTo>
                <a:lnTo>
                  <a:pt x="472948" y="309371"/>
                </a:lnTo>
                <a:lnTo>
                  <a:pt x="467056" y="353972"/>
                </a:lnTo>
                <a:lnTo>
                  <a:pt x="450407" y="393932"/>
                </a:lnTo>
                <a:lnTo>
                  <a:pt x="424545" y="427704"/>
                </a:lnTo>
                <a:lnTo>
                  <a:pt x="391009" y="453741"/>
                </a:lnTo>
                <a:lnTo>
                  <a:pt x="351342" y="470498"/>
                </a:lnTo>
                <a:lnTo>
                  <a:pt x="307086" y="476427"/>
                </a:lnTo>
                <a:lnTo>
                  <a:pt x="566631" y="476427"/>
                </a:lnTo>
                <a:lnTo>
                  <a:pt x="586013" y="440830"/>
                </a:lnTo>
                <a:lnTo>
                  <a:pt x="601361" y="399596"/>
                </a:lnTo>
                <a:lnTo>
                  <a:pt x="610895" y="355627"/>
                </a:lnTo>
                <a:lnTo>
                  <a:pt x="614172" y="309371"/>
                </a:lnTo>
                <a:lnTo>
                  <a:pt x="610895" y="264513"/>
                </a:lnTo>
                <a:lnTo>
                  <a:pt x="601361" y="221410"/>
                </a:lnTo>
                <a:lnTo>
                  <a:pt x="586013" y="180595"/>
                </a:lnTo>
                <a:lnTo>
                  <a:pt x="565294" y="142596"/>
                </a:lnTo>
                <a:lnTo>
                  <a:pt x="565086" y="142316"/>
                </a:lnTo>
                <a:close/>
              </a:path>
            </a:pathLst>
          </a:custGeom>
          <a:solidFill>
            <a:srgbClr val="707986"/>
          </a:solidFill>
        </p:spPr>
        <p:txBody>
          <a:bodyPr wrap="square" lIns="0" tIns="0" rIns="0" bIns="0" rtlCol="0"/>
          <a:lstStyle/>
          <a:p>
            <a:endParaRPr/>
          </a:p>
        </p:txBody>
      </p:sp>
      <p:sp>
        <p:nvSpPr>
          <p:cNvPr id="13" name="object 13"/>
          <p:cNvSpPr/>
          <p:nvPr/>
        </p:nvSpPr>
        <p:spPr>
          <a:xfrm>
            <a:off x="3051048" y="5759196"/>
            <a:ext cx="614680" cy="619125"/>
          </a:xfrm>
          <a:custGeom>
            <a:avLst/>
            <a:gdLst/>
            <a:ahLst/>
            <a:cxnLst/>
            <a:rect l="l" t="t" r="r" b="b"/>
            <a:pathLst>
              <a:path w="614679" h="619125">
                <a:moveTo>
                  <a:pt x="307086" y="0"/>
                </a:moveTo>
                <a:lnTo>
                  <a:pt x="352996" y="3440"/>
                </a:lnTo>
                <a:lnTo>
                  <a:pt x="396637" y="13407"/>
                </a:lnTo>
                <a:lnTo>
                  <a:pt x="437566" y="29371"/>
                </a:lnTo>
                <a:lnTo>
                  <a:pt x="475339" y="50802"/>
                </a:lnTo>
                <a:lnTo>
                  <a:pt x="509514" y="77170"/>
                </a:lnTo>
                <a:lnTo>
                  <a:pt x="539646" y="107945"/>
                </a:lnTo>
                <a:lnTo>
                  <a:pt x="565294" y="142596"/>
                </a:lnTo>
                <a:lnTo>
                  <a:pt x="586013" y="180595"/>
                </a:lnTo>
                <a:lnTo>
                  <a:pt x="601361" y="221410"/>
                </a:lnTo>
                <a:lnTo>
                  <a:pt x="610895" y="264513"/>
                </a:lnTo>
                <a:lnTo>
                  <a:pt x="614172" y="309371"/>
                </a:lnTo>
                <a:lnTo>
                  <a:pt x="610895" y="355627"/>
                </a:lnTo>
                <a:lnTo>
                  <a:pt x="601361" y="399596"/>
                </a:lnTo>
                <a:lnTo>
                  <a:pt x="586013" y="440830"/>
                </a:lnTo>
                <a:lnTo>
                  <a:pt x="565294" y="478884"/>
                </a:lnTo>
                <a:lnTo>
                  <a:pt x="539646" y="513313"/>
                </a:lnTo>
                <a:lnTo>
                  <a:pt x="509514" y="543668"/>
                </a:lnTo>
                <a:lnTo>
                  <a:pt x="475339" y="569506"/>
                </a:lnTo>
                <a:lnTo>
                  <a:pt x="437566" y="590378"/>
                </a:lnTo>
                <a:lnTo>
                  <a:pt x="396637" y="605839"/>
                </a:lnTo>
                <a:lnTo>
                  <a:pt x="352996" y="615443"/>
                </a:lnTo>
                <a:lnTo>
                  <a:pt x="307086" y="618743"/>
                </a:lnTo>
                <a:lnTo>
                  <a:pt x="261175" y="615443"/>
                </a:lnTo>
                <a:lnTo>
                  <a:pt x="217534" y="605839"/>
                </a:lnTo>
                <a:lnTo>
                  <a:pt x="176605" y="590378"/>
                </a:lnTo>
                <a:lnTo>
                  <a:pt x="138832" y="569506"/>
                </a:lnTo>
                <a:lnTo>
                  <a:pt x="104657" y="543668"/>
                </a:lnTo>
                <a:lnTo>
                  <a:pt x="74525" y="513313"/>
                </a:lnTo>
                <a:lnTo>
                  <a:pt x="48877" y="478884"/>
                </a:lnTo>
                <a:lnTo>
                  <a:pt x="28158" y="440830"/>
                </a:lnTo>
                <a:lnTo>
                  <a:pt x="12810" y="399596"/>
                </a:lnTo>
                <a:lnTo>
                  <a:pt x="3276" y="355627"/>
                </a:lnTo>
                <a:lnTo>
                  <a:pt x="0" y="309371"/>
                </a:lnTo>
                <a:lnTo>
                  <a:pt x="3276" y="264513"/>
                </a:lnTo>
                <a:lnTo>
                  <a:pt x="12810" y="221410"/>
                </a:lnTo>
                <a:lnTo>
                  <a:pt x="28158" y="180595"/>
                </a:lnTo>
                <a:lnTo>
                  <a:pt x="48877" y="142596"/>
                </a:lnTo>
                <a:lnTo>
                  <a:pt x="74525" y="107945"/>
                </a:lnTo>
                <a:lnTo>
                  <a:pt x="104657" y="77170"/>
                </a:lnTo>
                <a:lnTo>
                  <a:pt x="138832" y="50802"/>
                </a:lnTo>
                <a:lnTo>
                  <a:pt x="176605" y="29371"/>
                </a:lnTo>
                <a:lnTo>
                  <a:pt x="217534" y="13407"/>
                </a:lnTo>
                <a:lnTo>
                  <a:pt x="261175" y="3440"/>
                </a:lnTo>
                <a:lnTo>
                  <a:pt x="307086" y="0"/>
                </a:lnTo>
                <a:close/>
              </a:path>
            </a:pathLst>
          </a:custGeom>
          <a:ln w="3175">
            <a:solidFill>
              <a:srgbClr val="ECECEC"/>
            </a:solidFill>
          </a:ln>
        </p:spPr>
        <p:txBody>
          <a:bodyPr wrap="square" lIns="0" tIns="0" rIns="0" bIns="0" rtlCol="0"/>
          <a:lstStyle/>
          <a:p>
            <a:endParaRPr/>
          </a:p>
        </p:txBody>
      </p:sp>
      <p:sp>
        <p:nvSpPr>
          <p:cNvPr id="14" name="object 14"/>
          <p:cNvSpPr/>
          <p:nvPr/>
        </p:nvSpPr>
        <p:spPr>
          <a:xfrm>
            <a:off x="3192272" y="5901512"/>
            <a:ext cx="332105" cy="334645"/>
          </a:xfrm>
          <a:custGeom>
            <a:avLst/>
            <a:gdLst/>
            <a:ahLst/>
            <a:cxnLst/>
            <a:rect l="l" t="t" r="r" b="b"/>
            <a:pathLst>
              <a:path w="332104" h="334645">
                <a:moveTo>
                  <a:pt x="165862" y="334111"/>
                </a:moveTo>
                <a:lnTo>
                  <a:pt x="210118" y="328182"/>
                </a:lnTo>
                <a:lnTo>
                  <a:pt x="249785" y="311425"/>
                </a:lnTo>
                <a:lnTo>
                  <a:pt x="283321" y="285388"/>
                </a:lnTo>
                <a:lnTo>
                  <a:pt x="309183" y="251616"/>
                </a:lnTo>
                <a:lnTo>
                  <a:pt x="325832" y="211656"/>
                </a:lnTo>
                <a:lnTo>
                  <a:pt x="331724" y="167055"/>
                </a:lnTo>
                <a:lnTo>
                  <a:pt x="325832" y="122455"/>
                </a:lnTo>
                <a:lnTo>
                  <a:pt x="309183" y="82495"/>
                </a:lnTo>
                <a:lnTo>
                  <a:pt x="283321" y="48723"/>
                </a:lnTo>
                <a:lnTo>
                  <a:pt x="249785" y="22685"/>
                </a:lnTo>
                <a:lnTo>
                  <a:pt x="210118" y="5929"/>
                </a:lnTo>
                <a:lnTo>
                  <a:pt x="165862" y="0"/>
                </a:lnTo>
                <a:lnTo>
                  <a:pt x="121605" y="5929"/>
                </a:lnTo>
                <a:lnTo>
                  <a:pt x="81938" y="22685"/>
                </a:lnTo>
                <a:lnTo>
                  <a:pt x="48402" y="48723"/>
                </a:lnTo>
                <a:lnTo>
                  <a:pt x="22540" y="82495"/>
                </a:lnTo>
                <a:lnTo>
                  <a:pt x="5891" y="122455"/>
                </a:lnTo>
                <a:lnTo>
                  <a:pt x="0" y="167055"/>
                </a:lnTo>
                <a:lnTo>
                  <a:pt x="5891" y="211656"/>
                </a:lnTo>
                <a:lnTo>
                  <a:pt x="22540" y="251616"/>
                </a:lnTo>
                <a:lnTo>
                  <a:pt x="48402" y="285388"/>
                </a:lnTo>
                <a:lnTo>
                  <a:pt x="81938" y="311425"/>
                </a:lnTo>
                <a:lnTo>
                  <a:pt x="121605" y="328182"/>
                </a:lnTo>
                <a:lnTo>
                  <a:pt x="165862" y="334111"/>
                </a:lnTo>
                <a:close/>
              </a:path>
            </a:pathLst>
          </a:custGeom>
          <a:ln w="3175">
            <a:solidFill>
              <a:srgbClr val="ECECEC"/>
            </a:solidFill>
          </a:ln>
        </p:spPr>
        <p:txBody>
          <a:bodyPr wrap="square" lIns="0" tIns="0" rIns="0" bIns="0" rtlCol="0"/>
          <a:lstStyle/>
          <a:p>
            <a:endParaRPr/>
          </a:p>
        </p:txBody>
      </p:sp>
      <p:sp>
        <p:nvSpPr>
          <p:cNvPr id="15" name="object 15"/>
          <p:cNvSpPr/>
          <p:nvPr/>
        </p:nvSpPr>
        <p:spPr>
          <a:xfrm>
            <a:off x="1908048" y="5939028"/>
            <a:ext cx="269875" cy="271780"/>
          </a:xfrm>
          <a:custGeom>
            <a:avLst/>
            <a:gdLst/>
            <a:ahLst/>
            <a:cxnLst/>
            <a:rect l="l" t="t" r="r" b="b"/>
            <a:pathLst>
              <a:path w="269875" h="271779">
                <a:moveTo>
                  <a:pt x="134874" y="0"/>
                </a:moveTo>
                <a:lnTo>
                  <a:pt x="92220" y="6915"/>
                </a:lnTo>
                <a:lnTo>
                  <a:pt x="55193" y="26171"/>
                </a:lnTo>
                <a:lnTo>
                  <a:pt x="26005" y="55533"/>
                </a:lnTo>
                <a:lnTo>
                  <a:pt x="6870" y="92766"/>
                </a:lnTo>
                <a:lnTo>
                  <a:pt x="0" y="135636"/>
                </a:lnTo>
                <a:lnTo>
                  <a:pt x="6870" y="178505"/>
                </a:lnTo>
                <a:lnTo>
                  <a:pt x="26005" y="215738"/>
                </a:lnTo>
                <a:lnTo>
                  <a:pt x="55193" y="245100"/>
                </a:lnTo>
                <a:lnTo>
                  <a:pt x="92220" y="264356"/>
                </a:lnTo>
                <a:lnTo>
                  <a:pt x="134874" y="271272"/>
                </a:lnTo>
                <a:lnTo>
                  <a:pt x="177527" y="264356"/>
                </a:lnTo>
                <a:lnTo>
                  <a:pt x="214554" y="245100"/>
                </a:lnTo>
                <a:lnTo>
                  <a:pt x="243742" y="215738"/>
                </a:lnTo>
                <a:lnTo>
                  <a:pt x="262877" y="178505"/>
                </a:lnTo>
                <a:lnTo>
                  <a:pt x="269747" y="135636"/>
                </a:lnTo>
                <a:lnTo>
                  <a:pt x="262877" y="92766"/>
                </a:lnTo>
                <a:lnTo>
                  <a:pt x="243742" y="55533"/>
                </a:lnTo>
                <a:lnTo>
                  <a:pt x="214554" y="26171"/>
                </a:lnTo>
                <a:lnTo>
                  <a:pt x="177527" y="6915"/>
                </a:lnTo>
                <a:lnTo>
                  <a:pt x="134874" y="0"/>
                </a:lnTo>
                <a:close/>
              </a:path>
            </a:pathLst>
          </a:custGeom>
          <a:solidFill>
            <a:srgbClr val="7E7E7E"/>
          </a:solidFill>
        </p:spPr>
        <p:txBody>
          <a:bodyPr wrap="square" lIns="0" tIns="0" rIns="0" bIns="0" rtlCol="0"/>
          <a:lstStyle/>
          <a:p>
            <a:endParaRPr/>
          </a:p>
        </p:txBody>
      </p:sp>
      <p:sp>
        <p:nvSpPr>
          <p:cNvPr id="16" name="object 16"/>
          <p:cNvSpPr/>
          <p:nvPr/>
        </p:nvSpPr>
        <p:spPr>
          <a:xfrm>
            <a:off x="1728216" y="5759196"/>
            <a:ext cx="622300" cy="619125"/>
          </a:xfrm>
          <a:custGeom>
            <a:avLst/>
            <a:gdLst/>
            <a:ahLst/>
            <a:cxnLst/>
            <a:rect l="l" t="t" r="r" b="b"/>
            <a:pathLst>
              <a:path w="622300" h="619125">
                <a:moveTo>
                  <a:pt x="313944" y="0"/>
                </a:moveTo>
                <a:lnTo>
                  <a:pt x="267787" y="3440"/>
                </a:lnTo>
                <a:lnTo>
                  <a:pt x="223655" y="13407"/>
                </a:lnTo>
                <a:lnTo>
                  <a:pt x="182046" y="29371"/>
                </a:lnTo>
                <a:lnTo>
                  <a:pt x="143460" y="50802"/>
                </a:lnTo>
                <a:lnTo>
                  <a:pt x="108398" y="77170"/>
                </a:lnTo>
                <a:lnTo>
                  <a:pt x="77359" y="107945"/>
                </a:lnTo>
                <a:lnTo>
                  <a:pt x="50842" y="142596"/>
                </a:lnTo>
                <a:lnTo>
                  <a:pt x="29348" y="180595"/>
                </a:lnTo>
                <a:lnTo>
                  <a:pt x="13377" y="221410"/>
                </a:lnTo>
                <a:lnTo>
                  <a:pt x="3427" y="264513"/>
                </a:lnTo>
                <a:lnTo>
                  <a:pt x="0" y="309371"/>
                </a:lnTo>
                <a:lnTo>
                  <a:pt x="3427" y="355627"/>
                </a:lnTo>
                <a:lnTo>
                  <a:pt x="13377" y="399596"/>
                </a:lnTo>
                <a:lnTo>
                  <a:pt x="29348" y="440830"/>
                </a:lnTo>
                <a:lnTo>
                  <a:pt x="50842" y="478884"/>
                </a:lnTo>
                <a:lnTo>
                  <a:pt x="77359" y="513313"/>
                </a:lnTo>
                <a:lnTo>
                  <a:pt x="108398" y="543668"/>
                </a:lnTo>
                <a:lnTo>
                  <a:pt x="143460" y="569506"/>
                </a:lnTo>
                <a:lnTo>
                  <a:pt x="182046" y="590378"/>
                </a:lnTo>
                <a:lnTo>
                  <a:pt x="223655" y="605839"/>
                </a:lnTo>
                <a:lnTo>
                  <a:pt x="267787" y="615443"/>
                </a:lnTo>
                <a:lnTo>
                  <a:pt x="313944" y="618743"/>
                </a:lnTo>
                <a:lnTo>
                  <a:pt x="358584" y="615443"/>
                </a:lnTo>
                <a:lnTo>
                  <a:pt x="401475" y="605839"/>
                </a:lnTo>
                <a:lnTo>
                  <a:pt x="442090" y="590378"/>
                </a:lnTo>
                <a:lnTo>
                  <a:pt x="479901" y="569506"/>
                </a:lnTo>
                <a:lnTo>
                  <a:pt x="514382" y="543668"/>
                </a:lnTo>
                <a:lnTo>
                  <a:pt x="545005" y="513313"/>
                </a:lnTo>
                <a:lnTo>
                  <a:pt x="571242" y="478884"/>
                </a:lnTo>
                <a:lnTo>
                  <a:pt x="572619" y="476427"/>
                </a:lnTo>
                <a:lnTo>
                  <a:pt x="313944" y="476427"/>
                </a:lnTo>
                <a:lnTo>
                  <a:pt x="269571" y="470498"/>
                </a:lnTo>
                <a:lnTo>
                  <a:pt x="229808" y="453741"/>
                </a:lnTo>
                <a:lnTo>
                  <a:pt x="196199" y="427704"/>
                </a:lnTo>
                <a:lnTo>
                  <a:pt x="170283" y="393932"/>
                </a:lnTo>
                <a:lnTo>
                  <a:pt x="153603" y="353972"/>
                </a:lnTo>
                <a:lnTo>
                  <a:pt x="147700" y="309371"/>
                </a:lnTo>
                <a:lnTo>
                  <a:pt x="153603" y="264771"/>
                </a:lnTo>
                <a:lnTo>
                  <a:pt x="170283" y="224811"/>
                </a:lnTo>
                <a:lnTo>
                  <a:pt x="196199" y="191039"/>
                </a:lnTo>
                <a:lnTo>
                  <a:pt x="229808" y="165002"/>
                </a:lnTo>
                <a:lnTo>
                  <a:pt x="269571" y="148245"/>
                </a:lnTo>
                <a:lnTo>
                  <a:pt x="313944" y="142316"/>
                </a:lnTo>
                <a:lnTo>
                  <a:pt x="571029" y="142316"/>
                </a:lnTo>
                <a:lnTo>
                  <a:pt x="545005" y="107945"/>
                </a:lnTo>
                <a:lnTo>
                  <a:pt x="514382" y="77170"/>
                </a:lnTo>
                <a:lnTo>
                  <a:pt x="479901" y="50802"/>
                </a:lnTo>
                <a:lnTo>
                  <a:pt x="442090" y="29371"/>
                </a:lnTo>
                <a:lnTo>
                  <a:pt x="401475" y="13407"/>
                </a:lnTo>
                <a:lnTo>
                  <a:pt x="358584" y="3440"/>
                </a:lnTo>
                <a:lnTo>
                  <a:pt x="313944" y="0"/>
                </a:lnTo>
                <a:close/>
              </a:path>
              <a:path w="622300" h="619125">
                <a:moveTo>
                  <a:pt x="571029" y="142316"/>
                </a:moveTo>
                <a:lnTo>
                  <a:pt x="313944" y="142316"/>
                </a:lnTo>
                <a:lnTo>
                  <a:pt x="358316" y="148245"/>
                </a:lnTo>
                <a:lnTo>
                  <a:pt x="398079" y="165002"/>
                </a:lnTo>
                <a:lnTo>
                  <a:pt x="431688" y="191039"/>
                </a:lnTo>
                <a:lnTo>
                  <a:pt x="457604" y="224811"/>
                </a:lnTo>
                <a:lnTo>
                  <a:pt x="474284" y="264771"/>
                </a:lnTo>
                <a:lnTo>
                  <a:pt x="480186" y="309371"/>
                </a:lnTo>
                <a:lnTo>
                  <a:pt x="474284" y="353972"/>
                </a:lnTo>
                <a:lnTo>
                  <a:pt x="457604" y="393932"/>
                </a:lnTo>
                <a:lnTo>
                  <a:pt x="431688" y="427704"/>
                </a:lnTo>
                <a:lnTo>
                  <a:pt x="398079" y="453741"/>
                </a:lnTo>
                <a:lnTo>
                  <a:pt x="358316" y="470498"/>
                </a:lnTo>
                <a:lnTo>
                  <a:pt x="313944" y="476427"/>
                </a:lnTo>
                <a:lnTo>
                  <a:pt x="572619" y="476427"/>
                </a:lnTo>
                <a:lnTo>
                  <a:pt x="592566" y="440830"/>
                </a:lnTo>
                <a:lnTo>
                  <a:pt x="608451" y="399596"/>
                </a:lnTo>
                <a:lnTo>
                  <a:pt x="618369" y="355627"/>
                </a:lnTo>
                <a:lnTo>
                  <a:pt x="621791" y="309371"/>
                </a:lnTo>
                <a:lnTo>
                  <a:pt x="618369" y="264513"/>
                </a:lnTo>
                <a:lnTo>
                  <a:pt x="608451" y="221410"/>
                </a:lnTo>
                <a:lnTo>
                  <a:pt x="592566" y="180595"/>
                </a:lnTo>
                <a:lnTo>
                  <a:pt x="571242" y="142596"/>
                </a:lnTo>
                <a:lnTo>
                  <a:pt x="571029" y="142316"/>
                </a:lnTo>
                <a:close/>
              </a:path>
            </a:pathLst>
          </a:custGeom>
          <a:solidFill>
            <a:srgbClr val="707986"/>
          </a:solidFill>
        </p:spPr>
        <p:txBody>
          <a:bodyPr wrap="square" lIns="0" tIns="0" rIns="0" bIns="0" rtlCol="0"/>
          <a:lstStyle/>
          <a:p>
            <a:endParaRPr/>
          </a:p>
        </p:txBody>
      </p:sp>
      <p:sp>
        <p:nvSpPr>
          <p:cNvPr id="17" name="object 17"/>
          <p:cNvSpPr/>
          <p:nvPr/>
        </p:nvSpPr>
        <p:spPr>
          <a:xfrm>
            <a:off x="1728216" y="5759196"/>
            <a:ext cx="622300" cy="619125"/>
          </a:xfrm>
          <a:custGeom>
            <a:avLst/>
            <a:gdLst/>
            <a:ahLst/>
            <a:cxnLst/>
            <a:rect l="l" t="t" r="r" b="b"/>
            <a:pathLst>
              <a:path w="622300" h="619125">
                <a:moveTo>
                  <a:pt x="313944" y="0"/>
                </a:moveTo>
                <a:lnTo>
                  <a:pt x="358584" y="3440"/>
                </a:lnTo>
                <a:lnTo>
                  <a:pt x="401475" y="13407"/>
                </a:lnTo>
                <a:lnTo>
                  <a:pt x="442090" y="29371"/>
                </a:lnTo>
                <a:lnTo>
                  <a:pt x="479901" y="50802"/>
                </a:lnTo>
                <a:lnTo>
                  <a:pt x="514382" y="77170"/>
                </a:lnTo>
                <a:lnTo>
                  <a:pt x="545005" y="107945"/>
                </a:lnTo>
                <a:lnTo>
                  <a:pt x="571242" y="142596"/>
                </a:lnTo>
                <a:lnTo>
                  <a:pt x="592566" y="180595"/>
                </a:lnTo>
                <a:lnTo>
                  <a:pt x="608451" y="221410"/>
                </a:lnTo>
                <a:lnTo>
                  <a:pt x="618369" y="264513"/>
                </a:lnTo>
                <a:lnTo>
                  <a:pt x="621791" y="309371"/>
                </a:lnTo>
                <a:lnTo>
                  <a:pt x="618369" y="355627"/>
                </a:lnTo>
                <a:lnTo>
                  <a:pt x="608451" y="399596"/>
                </a:lnTo>
                <a:lnTo>
                  <a:pt x="592566" y="440830"/>
                </a:lnTo>
                <a:lnTo>
                  <a:pt x="571242" y="478884"/>
                </a:lnTo>
                <a:lnTo>
                  <a:pt x="545005" y="513313"/>
                </a:lnTo>
                <a:lnTo>
                  <a:pt x="514382" y="543668"/>
                </a:lnTo>
                <a:lnTo>
                  <a:pt x="479901" y="569506"/>
                </a:lnTo>
                <a:lnTo>
                  <a:pt x="442090" y="590378"/>
                </a:lnTo>
                <a:lnTo>
                  <a:pt x="401475" y="605839"/>
                </a:lnTo>
                <a:lnTo>
                  <a:pt x="358584" y="615443"/>
                </a:lnTo>
                <a:lnTo>
                  <a:pt x="313944" y="618743"/>
                </a:lnTo>
                <a:lnTo>
                  <a:pt x="267787" y="615443"/>
                </a:lnTo>
                <a:lnTo>
                  <a:pt x="223655" y="605839"/>
                </a:lnTo>
                <a:lnTo>
                  <a:pt x="182046" y="590378"/>
                </a:lnTo>
                <a:lnTo>
                  <a:pt x="143460" y="569506"/>
                </a:lnTo>
                <a:lnTo>
                  <a:pt x="108398" y="543668"/>
                </a:lnTo>
                <a:lnTo>
                  <a:pt x="77359" y="513313"/>
                </a:lnTo>
                <a:lnTo>
                  <a:pt x="50842" y="478884"/>
                </a:lnTo>
                <a:lnTo>
                  <a:pt x="29348" y="440830"/>
                </a:lnTo>
                <a:lnTo>
                  <a:pt x="13377" y="399596"/>
                </a:lnTo>
                <a:lnTo>
                  <a:pt x="3427" y="355627"/>
                </a:lnTo>
                <a:lnTo>
                  <a:pt x="0" y="309371"/>
                </a:lnTo>
                <a:lnTo>
                  <a:pt x="3427" y="264513"/>
                </a:lnTo>
                <a:lnTo>
                  <a:pt x="13377" y="221410"/>
                </a:lnTo>
                <a:lnTo>
                  <a:pt x="29348" y="180595"/>
                </a:lnTo>
                <a:lnTo>
                  <a:pt x="50842" y="142596"/>
                </a:lnTo>
                <a:lnTo>
                  <a:pt x="77359" y="107945"/>
                </a:lnTo>
                <a:lnTo>
                  <a:pt x="108398" y="77170"/>
                </a:lnTo>
                <a:lnTo>
                  <a:pt x="143460" y="50802"/>
                </a:lnTo>
                <a:lnTo>
                  <a:pt x="182046" y="29371"/>
                </a:lnTo>
                <a:lnTo>
                  <a:pt x="223655" y="13407"/>
                </a:lnTo>
                <a:lnTo>
                  <a:pt x="267787" y="3440"/>
                </a:lnTo>
                <a:lnTo>
                  <a:pt x="313944" y="0"/>
                </a:lnTo>
                <a:close/>
              </a:path>
            </a:pathLst>
          </a:custGeom>
          <a:ln w="3175">
            <a:solidFill>
              <a:srgbClr val="ECECEC"/>
            </a:solidFill>
          </a:ln>
        </p:spPr>
        <p:txBody>
          <a:bodyPr wrap="square" lIns="0" tIns="0" rIns="0" bIns="0" rtlCol="0"/>
          <a:lstStyle/>
          <a:p>
            <a:endParaRPr/>
          </a:p>
        </p:txBody>
      </p:sp>
      <p:sp>
        <p:nvSpPr>
          <p:cNvPr id="18" name="object 18"/>
          <p:cNvSpPr/>
          <p:nvPr/>
        </p:nvSpPr>
        <p:spPr>
          <a:xfrm>
            <a:off x="1875917" y="5901512"/>
            <a:ext cx="332740" cy="334645"/>
          </a:xfrm>
          <a:custGeom>
            <a:avLst/>
            <a:gdLst/>
            <a:ahLst/>
            <a:cxnLst/>
            <a:rect l="l" t="t" r="r" b="b"/>
            <a:pathLst>
              <a:path w="332739" h="334645">
                <a:moveTo>
                  <a:pt x="166243" y="334111"/>
                </a:moveTo>
                <a:lnTo>
                  <a:pt x="210615" y="328182"/>
                </a:lnTo>
                <a:lnTo>
                  <a:pt x="250378" y="311425"/>
                </a:lnTo>
                <a:lnTo>
                  <a:pt x="283987" y="285388"/>
                </a:lnTo>
                <a:lnTo>
                  <a:pt x="309903" y="251616"/>
                </a:lnTo>
                <a:lnTo>
                  <a:pt x="326583" y="211656"/>
                </a:lnTo>
                <a:lnTo>
                  <a:pt x="332485" y="167055"/>
                </a:lnTo>
                <a:lnTo>
                  <a:pt x="326583" y="122455"/>
                </a:lnTo>
                <a:lnTo>
                  <a:pt x="309903" y="82495"/>
                </a:lnTo>
                <a:lnTo>
                  <a:pt x="283987" y="48723"/>
                </a:lnTo>
                <a:lnTo>
                  <a:pt x="250378" y="22685"/>
                </a:lnTo>
                <a:lnTo>
                  <a:pt x="210615" y="5929"/>
                </a:lnTo>
                <a:lnTo>
                  <a:pt x="166243" y="0"/>
                </a:lnTo>
                <a:lnTo>
                  <a:pt x="121870" y="5929"/>
                </a:lnTo>
                <a:lnTo>
                  <a:pt x="82107" y="22685"/>
                </a:lnTo>
                <a:lnTo>
                  <a:pt x="48498" y="48723"/>
                </a:lnTo>
                <a:lnTo>
                  <a:pt x="22582" y="82495"/>
                </a:lnTo>
                <a:lnTo>
                  <a:pt x="5902" y="122455"/>
                </a:lnTo>
                <a:lnTo>
                  <a:pt x="0" y="167055"/>
                </a:lnTo>
                <a:lnTo>
                  <a:pt x="5902" y="211656"/>
                </a:lnTo>
                <a:lnTo>
                  <a:pt x="22582" y="251616"/>
                </a:lnTo>
                <a:lnTo>
                  <a:pt x="48498" y="285388"/>
                </a:lnTo>
                <a:lnTo>
                  <a:pt x="82107" y="311425"/>
                </a:lnTo>
                <a:lnTo>
                  <a:pt x="121870" y="328182"/>
                </a:lnTo>
                <a:lnTo>
                  <a:pt x="166243" y="334111"/>
                </a:lnTo>
                <a:close/>
              </a:path>
            </a:pathLst>
          </a:custGeom>
          <a:ln w="3175">
            <a:solidFill>
              <a:srgbClr val="ECECEC"/>
            </a:solidFill>
          </a:ln>
        </p:spPr>
        <p:txBody>
          <a:bodyPr wrap="square" lIns="0" tIns="0" rIns="0" bIns="0" rtlCol="0"/>
          <a:lstStyle/>
          <a:p>
            <a:endParaRPr/>
          </a:p>
        </p:txBody>
      </p:sp>
      <p:sp>
        <p:nvSpPr>
          <p:cNvPr id="19" name="object 19"/>
          <p:cNvSpPr txBox="1"/>
          <p:nvPr/>
        </p:nvSpPr>
        <p:spPr>
          <a:xfrm>
            <a:off x="1473835" y="5016880"/>
            <a:ext cx="1633220" cy="226060"/>
          </a:xfrm>
          <a:prstGeom prst="rect">
            <a:avLst/>
          </a:prstGeom>
        </p:spPr>
        <p:txBody>
          <a:bodyPr vert="horz" wrap="square" lIns="0" tIns="0" rIns="0" bIns="0" rtlCol="0">
            <a:spAutoFit/>
          </a:bodyPr>
          <a:lstStyle/>
          <a:p>
            <a:pPr marL="12700">
              <a:lnSpc>
                <a:spcPct val="100000"/>
              </a:lnSpc>
            </a:pPr>
            <a:r>
              <a:rPr sz="1400" b="1" dirty="0">
                <a:solidFill>
                  <a:srgbClr val="F9F9F9"/>
                </a:solidFill>
                <a:latin typeface="微软雅黑"/>
                <a:cs typeface="微软雅黑"/>
              </a:rPr>
              <a:t>可扩展性和传输技术</a:t>
            </a:r>
            <a:endParaRPr sz="1400">
              <a:latin typeface="微软雅黑"/>
              <a:cs typeface="微软雅黑"/>
            </a:endParaRPr>
          </a:p>
        </p:txBody>
      </p:sp>
      <p:sp>
        <p:nvSpPr>
          <p:cNvPr id="20" name="object 20"/>
          <p:cNvSpPr txBox="1"/>
          <p:nvPr/>
        </p:nvSpPr>
        <p:spPr>
          <a:xfrm>
            <a:off x="3648202" y="5016880"/>
            <a:ext cx="739140" cy="226060"/>
          </a:xfrm>
          <a:prstGeom prst="rect">
            <a:avLst/>
          </a:prstGeom>
        </p:spPr>
        <p:txBody>
          <a:bodyPr vert="horz" wrap="square" lIns="0" tIns="0" rIns="0" bIns="0" rtlCol="0">
            <a:spAutoFit/>
          </a:bodyPr>
          <a:lstStyle/>
          <a:p>
            <a:pPr marL="12700">
              <a:lnSpc>
                <a:spcPct val="100000"/>
              </a:lnSpc>
            </a:pPr>
            <a:r>
              <a:rPr sz="1400" b="1" dirty="0">
                <a:solidFill>
                  <a:srgbClr val="F9F9F9"/>
                </a:solidFill>
                <a:latin typeface="微软雅黑"/>
                <a:cs typeface="微软雅黑"/>
              </a:rPr>
              <a:t>系统安全</a:t>
            </a:r>
            <a:endParaRPr sz="1400">
              <a:latin typeface="微软雅黑"/>
              <a:cs typeface="微软雅黑"/>
            </a:endParaRPr>
          </a:p>
        </p:txBody>
      </p:sp>
      <p:sp>
        <p:nvSpPr>
          <p:cNvPr id="21" name="object 21"/>
          <p:cNvSpPr txBox="1"/>
          <p:nvPr/>
        </p:nvSpPr>
        <p:spPr>
          <a:xfrm>
            <a:off x="5112511" y="5016880"/>
            <a:ext cx="916940" cy="226060"/>
          </a:xfrm>
          <a:prstGeom prst="rect">
            <a:avLst/>
          </a:prstGeom>
        </p:spPr>
        <p:txBody>
          <a:bodyPr vert="horz" wrap="square" lIns="0" tIns="0" rIns="0" bIns="0" rtlCol="0">
            <a:spAutoFit/>
          </a:bodyPr>
          <a:lstStyle/>
          <a:p>
            <a:pPr marL="12700">
              <a:lnSpc>
                <a:spcPct val="100000"/>
              </a:lnSpc>
            </a:pPr>
            <a:r>
              <a:rPr sz="1400" b="1" dirty="0">
                <a:solidFill>
                  <a:srgbClr val="F9F9F9"/>
                </a:solidFill>
                <a:latin typeface="微软雅黑"/>
                <a:cs typeface="微软雅黑"/>
              </a:rPr>
              <a:t>分布式存储</a:t>
            </a:r>
            <a:endParaRPr sz="1400">
              <a:latin typeface="微软雅黑"/>
              <a:cs typeface="微软雅黑"/>
            </a:endParaRPr>
          </a:p>
        </p:txBody>
      </p:sp>
      <p:sp>
        <p:nvSpPr>
          <p:cNvPr id="22" name="object 22"/>
          <p:cNvSpPr txBox="1"/>
          <p:nvPr/>
        </p:nvSpPr>
        <p:spPr>
          <a:xfrm>
            <a:off x="6834885" y="5016880"/>
            <a:ext cx="916940" cy="226060"/>
          </a:xfrm>
          <a:prstGeom prst="rect">
            <a:avLst/>
          </a:prstGeom>
        </p:spPr>
        <p:txBody>
          <a:bodyPr vert="horz" wrap="square" lIns="0" tIns="0" rIns="0" bIns="0" rtlCol="0">
            <a:spAutoFit/>
          </a:bodyPr>
          <a:lstStyle/>
          <a:p>
            <a:pPr marL="12700">
              <a:lnSpc>
                <a:spcPct val="100000"/>
              </a:lnSpc>
            </a:pPr>
            <a:r>
              <a:rPr sz="1400" b="1" dirty="0">
                <a:solidFill>
                  <a:srgbClr val="F9F9F9"/>
                </a:solidFill>
                <a:latin typeface="微软雅黑"/>
                <a:cs typeface="微软雅黑"/>
              </a:rPr>
              <a:t>监管兼容性</a:t>
            </a:r>
            <a:endParaRPr sz="1400">
              <a:latin typeface="微软雅黑"/>
              <a:cs typeface="微软雅黑"/>
            </a:endParaRPr>
          </a:p>
        </p:txBody>
      </p:sp>
      <p:sp>
        <p:nvSpPr>
          <p:cNvPr id="23" name="object 23"/>
          <p:cNvSpPr txBox="1"/>
          <p:nvPr/>
        </p:nvSpPr>
        <p:spPr>
          <a:xfrm>
            <a:off x="8597645" y="5016880"/>
            <a:ext cx="739140" cy="226060"/>
          </a:xfrm>
          <a:prstGeom prst="rect">
            <a:avLst/>
          </a:prstGeom>
        </p:spPr>
        <p:txBody>
          <a:bodyPr vert="horz" wrap="square" lIns="0" tIns="0" rIns="0" bIns="0" rtlCol="0">
            <a:spAutoFit/>
          </a:bodyPr>
          <a:lstStyle/>
          <a:p>
            <a:pPr marL="12700">
              <a:lnSpc>
                <a:spcPct val="100000"/>
              </a:lnSpc>
            </a:pPr>
            <a:r>
              <a:rPr sz="1400" b="1" dirty="0">
                <a:solidFill>
                  <a:srgbClr val="F9F9F9"/>
                </a:solidFill>
                <a:latin typeface="微软雅黑"/>
                <a:cs typeface="微软雅黑"/>
              </a:rPr>
              <a:t>共识机制</a:t>
            </a:r>
            <a:endParaRPr sz="1400">
              <a:latin typeface="微软雅黑"/>
              <a:cs typeface="微软雅黑"/>
            </a:endParaRPr>
          </a:p>
        </p:txBody>
      </p:sp>
      <p:sp>
        <p:nvSpPr>
          <p:cNvPr id="24" name="object 24"/>
          <p:cNvSpPr/>
          <p:nvPr/>
        </p:nvSpPr>
        <p:spPr>
          <a:xfrm>
            <a:off x="12021311" y="457200"/>
            <a:ext cx="161544" cy="323088"/>
          </a:xfrm>
          <a:prstGeom prst="rect">
            <a:avLst/>
          </a:prstGeom>
          <a:blipFill>
            <a:blip r:embed="rId4" cstate="print"/>
            <a:stretch>
              <a:fillRect/>
            </a:stretch>
          </a:blipFill>
        </p:spPr>
        <p:txBody>
          <a:bodyPr wrap="square" lIns="0" tIns="0" rIns="0" bIns="0" rtlCol="0"/>
          <a:lstStyle/>
          <a:p>
            <a:endParaRPr/>
          </a:p>
        </p:txBody>
      </p:sp>
      <p:sp>
        <p:nvSpPr>
          <p:cNvPr id="25" name="object 25"/>
          <p:cNvSpPr txBox="1">
            <a:spLocks noGrp="1"/>
          </p:cNvSpPr>
          <p:nvPr>
            <p:ph type="sldNum" sz="quarter" idx="7"/>
          </p:nvPr>
        </p:nvSpPr>
        <p:spPr>
          <a:prstGeom prst="rect">
            <a:avLst/>
          </a:prstGeom>
        </p:spPr>
        <p:txBody>
          <a:bodyPr vert="horz" wrap="square" lIns="0" tIns="0" rIns="0" bIns="0" rtlCol="0">
            <a:spAutoFit/>
          </a:bodyPr>
          <a:lstStyle/>
          <a:p>
            <a:pPr marL="205104">
              <a:lnSpc>
                <a:spcPts val="1300"/>
              </a:lnSpc>
            </a:pPr>
            <a:fld id="{81D60167-4931-47E6-BA6A-407CBD079E47}" type="slidenum">
              <a:rPr dirty="0"/>
              <a:t>8</a:t>
            </a:fld>
            <a:endParaRPr dirty="0"/>
          </a:p>
        </p:txBody>
      </p:sp>
      <p:sp>
        <p:nvSpPr>
          <p:cNvPr id="26" name="object 2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vert="horz" wrap="square" lIns="0" tIns="0" rIns="0" bIns="0" rtlCol="0">
            <a:spAutoFit/>
          </a:bodyPr>
          <a:lstStyle/>
          <a:p>
            <a:pPr marL="12700">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金融</a:t>
            </a:r>
            <a:endParaRPr sz="1200">
              <a:latin typeface="微软雅黑"/>
              <a:cs typeface="微软雅黑"/>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跨境支付实现资金跨国和跨地区转移，方式主要有银行电汇、</a:t>
            </a:r>
          </a:p>
          <a:p>
            <a:pPr marL="12700">
              <a:lnSpc>
                <a:spcPts val="2735"/>
              </a:lnSpc>
            </a:pPr>
            <a:r>
              <a:rPr spc="-5" dirty="0"/>
              <a:t>专业汇款公司和第三方支付三种</a:t>
            </a:r>
          </a:p>
        </p:txBody>
      </p:sp>
      <p:sp>
        <p:nvSpPr>
          <p:cNvPr id="6" name="object 6"/>
          <p:cNvSpPr txBox="1"/>
          <p:nvPr/>
        </p:nvSpPr>
        <p:spPr>
          <a:xfrm>
            <a:off x="11838558" y="6279489"/>
            <a:ext cx="20574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80</a:t>
            </a:r>
            <a:endParaRPr sz="1200">
              <a:latin typeface="微软雅黑"/>
              <a:cs typeface="微软雅黑"/>
            </a:endParaRPr>
          </a:p>
        </p:txBody>
      </p:sp>
      <p:sp>
        <p:nvSpPr>
          <p:cNvPr id="7" name="object 7"/>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829767" y="1403263"/>
            <a:ext cx="10806430" cy="1665605"/>
          </a:xfrm>
          <a:prstGeom prst="rect">
            <a:avLst/>
          </a:prstGeom>
        </p:spPr>
        <p:txBody>
          <a:bodyPr vert="horz" wrap="square" lIns="0" tIns="0" rIns="0" bIns="0" rtlCol="0">
            <a:spAutoFit/>
          </a:bodyPr>
          <a:lstStyle/>
          <a:p>
            <a:pPr marL="299085" marR="5080" indent="-287020" algn="just">
              <a:lnSpc>
                <a:spcPct val="1501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dirty="0">
                <a:solidFill>
                  <a:srgbClr val="585858"/>
                </a:solidFill>
                <a:latin typeface="微软雅黑"/>
                <a:cs typeface="微软雅黑"/>
              </a:rPr>
              <a:t>跨境支付指两个或两个以上国家或者地区之间因国际贸易、国际投资及其他方面所发生的国际间债券债务借助一定的结算工具和支付系  </a:t>
            </a:r>
            <a:r>
              <a:rPr sz="1400" spc="-5" dirty="0">
                <a:solidFill>
                  <a:srgbClr val="585858"/>
                </a:solidFill>
                <a:latin typeface="微软雅黑"/>
                <a:cs typeface="微软雅黑"/>
              </a:rPr>
              <a:t>统实现资金跨国和跨地区转移的行为。根据埃哲森的数据，每年银行间处理的跨境支付在25到30万亿美元之间，交易量达到100到150  </a:t>
            </a:r>
            <a:r>
              <a:rPr sz="1400" dirty="0">
                <a:solidFill>
                  <a:srgbClr val="585858"/>
                </a:solidFill>
                <a:latin typeface="微软雅黑"/>
                <a:cs typeface="微软雅黑"/>
              </a:rPr>
              <a:t>亿笔。跨境支付业务可分为三类：收单、汇款和结售汇。</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dirty="0">
                <a:solidFill>
                  <a:srgbClr val="585858"/>
                </a:solidFill>
                <a:latin typeface="微软雅黑"/>
                <a:cs typeface="微软雅黑"/>
              </a:rPr>
              <a:t>当前，跨境支付方式主要有三种：银行电汇、专业汇款公司和第三方支付，其中，第三方支付速度更快费率更高。</a:t>
            </a:r>
            <a:endParaRPr sz="1400">
              <a:latin typeface="微软雅黑"/>
              <a:cs typeface="微软雅黑"/>
            </a:endParaRPr>
          </a:p>
          <a:p>
            <a:pPr marL="1054100">
              <a:lnSpc>
                <a:spcPct val="100000"/>
              </a:lnSpc>
              <a:spcBef>
                <a:spcPts val="1250"/>
              </a:spcBef>
              <a:tabLst>
                <a:tab pos="7392034" algn="l"/>
              </a:tabLst>
            </a:pPr>
            <a:r>
              <a:rPr sz="1400" dirty="0">
                <a:solidFill>
                  <a:srgbClr val="585858"/>
                </a:solidFill>
                <a:latin typeface="微软雅黑"/>
                <a:cs typeface="微软雅黑"/>
              </a:rPr>
              <a:t>亿欧智库：跨境支付业务分类	亿欧智库：跨境支付方式对比</a:t>
            </a:r>
            <a:endParaRPr sz="1400">
              <a:latin typeface="微软雅黑"/>
              <a:cs typeface="微软雅黑"/>
            </a:endParaRPr>
          </a:p>
        </p:txBody>
      </p:sp>
      <p:sp>
        <p:nvSpPr>
          <p:cNvPr id="9" name="object 9"/>
          <p:cNvSpPr/>
          <p:nvPr/>
        </p:nvSpPr>
        <p:spPr>
          <a:xfrm>
            <a:off x="798576" y="3235451"/>
            <a:ext cx="683260" cy="683260"/>
          </a:xfrm>
          <a:custGeom>
            <a:avLst/>
            <a:gdLst/>
            <a:ahLst/>
            <a:cxnLst/>
            <a:rect l="l" t="t" r="r" b="b"/>
            <a:pathLst>
              <a:path w="683260" h="683260">
                <a:moveTo>
                  <a:pt x="341376" y="0"/>
                </a:moveTo>
                <a:lnTo>
                  <a:pt x="295054" y="3115"/>
                </a:lnTo>
                <a:lnTo>
                  <a:pt x="250626" y="12190"/>
                </a:lnTo>
                <a:lnTo>
                  <a:pt x="208499" y="26818"/>
                </a:lnTo>
                <a:lnTo>
                  <a:pt x="169079" y="46594"/>
                </a:lnTo>
                <a:lnTo>
                  <a:pt x="132773" y="71112"/>
                </a:lnTo>
                <a:lnTo>
                  <a:pt x="99988" y="99964"/>
                </a:lnTo>
                <a:lnTo>
                  <a:pt x="71131" y="132746"/>
                </a:lnTo>
                <a:lnTo>
                  <a:pt x="46609" y="169051"/>
                </a:lnTo>
                <a:lnTo>
                  <a:pt x="26827" y="208472"/>
                </a:lnTo>
                <a:lnTo>
                  <a:pt x="12194" y="250604"/>
                </a:lnTo>
                <a:lnTo>
                  <a:pt x="3116" y="295041"/>
                </a:lnTo>
                <a:lnTo>
                  <a:pt x="0" y="341375"/>
                </a:lnTo>
                <a:lnTo>
                  <a:pt x="3116" y="387710"/>
                </a:lnTo>
                <a:lnTo>
                  <a:pt x="12194" y="432147"/>
                </a:lnTo>
                <a:lnTo>
                  <a:pt x="26827" y="474279"/>
                </a:lnTo>
                <a:lnTo>
                  <a:pt x="46609" y="513700"/>
                </a:lnTo>
                <a:lnTo>
                  <a:pt x="71131" y="550005"/>
                </a:lnTo>
                <a:lnTo>
                  <a:pt x="99988" y="582787"/>
                </a:lnTo>
                <a:lnTo>
                  <a:pt x="132773" y="611639"/>
                </a:lnTo>
                <a:lnTo>
                  <a:pt x="169079" y="636157"/>
                </a:lnTo>
                <a:lnTo>
                  <a:pt x="208499" y="655933"/>
                </a:lnTo>
                <a:lnTo>
                  <a:pt x="250626" y="670561"/>
                </a:lnTo>
                <a:lnTo>
                  <a:pt x="295054" y="679636"/>
                </a:lnTo>
                <a:lnTo>
                  <a:pt x="341376" y="682752"/>
                </a:lnTo>
                <a:lnTo>
                  <a:pt x="387710" y="679636"/>
                </a:lnTo>
                <a:lnTo>
                  <a:pt x="432147" y="670561"/>
                </a:lnTo>
                <a:lnTo>
                  <a:pt x="474279" y="655933"/>
                </a:lnTo>
                <a:lnTo>
                  <a:pt x="513700" y="636157"/>
                </a:lnTo>
                <a:lnTo>
                  <a:pt x="550005" y="611639"/>
                </a:lnTo>
                <a:lnTo>
                  <a:pt x="582787" y="582787"/>
                </a:lnTo>
                <a:lnTo>
                  <a:pt x="611639" y="550005"/>
                </a:lnTo>
                <a:lnTo>
                  <a:pt x="636157" y="513700"/>
                </a:lnTo>
                <a:lnTo>
                  <a:pt x="655933" y="474279"/>
                </a:lnTo>
                <a:lnTo>
                  <a:pt x="670561" y="432147"/>
                </a:lnTo>
                <a:lnTo>
                  <a:pt x="679636" y="387710"/>
                </a:lnTo>
                <a:lnTo>
                  <a:pt x="682752" y="341375"/>
                </a:lnTo>
                <a:lnTo>
                  <a:pt x="679636" y="295041"/>
                </a:lnTo>
                <a:lnTo>
                  <a:pt x="670561" y="250604"/>
                </a:lnTo>
                <a:lnTo>
                  <a:pt x="655933" y="208472"/>
                </a:lnTo>
                <a:lnTo>
                  <a:pt x="636157" y="169051"/>
                </a:lnTo>
                <a:lnTo>
                  <a:pt x="611639" y="132746"/>
                </a:lnTo>
                <a:lnTo>
                  <a:pt x="582787" y="99964"/>
                </a:lnTo>
                <a:lnTo>
                  <a:pt x="550005" y="71112"/>
                </a:lnTo>
                <a:lnTo>
                  <a:pt x="513700" y="46594"/>
                </a:lnTo>
                <a:lnTo>
                  <a:pt x="474279" y="26818"/>
                </a:lnTo>
                <a:lnTo>
                  <a:pt x="432147" y="12190"/>
                </a:lnTo>
                <a:lnTo>
                  <a:pt x="387710" y="3115"/>
                </a:lnTo>
                <a:lnTo>
                  <a:pt x="341376" y="0"/>
                </a:lnTo>
                <a:close/>
              </a:path>
            </a:pathLst>
          </a:custGeom>
          <a:solidFill>
            <a:srgbClr val="F9F9F9"/>
          </a:solidFill>
        </p:spPr>
        <p:txBody>
          <a:bodyPr wrap="square" lIns="0" tIns="0" rIns="0" bIns="0" rtlCol="0"/>
          <a:lstStyle/>
          <a:p>
            <a:endParaRPr/>
          </a:p>
        </p:txBody>
      </p:sp>
      <p:sp>
        <p:nvSpPr>
          <p:cNvPr id="10" name="object 10"/>
          <p:cNvSpPr/>
          <p:nvPr/>
        </p:nvSpPr>
        <p:spPr>
          <a:xfrm>
            <a:off x="798576" y="3235451"/>
            <a:ext cx="683260" cy="683260"/>
          </a:xfrm>
          <a:custGeom>
            <a:avLst/>
            <a:gdLst/>
            <a:ahLst/>
            <a:cxnLst/>
            <a:rect l="l" t="t" r="r" b="b"/>
            <a:pathLst>
              <a:path w="683260" h="683260">
                <a:moveTo>
                  <a:pt x="0" y="341375"/>
                </a:moveTo>
                <a:lnTo>
                  <a:pt x="3116" y="295041"/>
                </a:lnTo>
                <a:lnTo>
                  <a:pt x="12194" y="250604"/>
                </a:lnTo>
                <a:lnTo>
                  <a:pt x="26827" y="208472"/>
                </a:lnTo>
                <a:lnTo>
                  <a:pt x="46609" y="169051"/>
                </a:lnTo>
                <a:lnTo>
                  <a:pt x="71131" y="132746"/>
                </a:lnTo>
                <a:lnTo>
                  <a:pt x="99988" y="99964"/>
                </a:lnTo>
                <a:lnTo>
                  <a:pt x="132773" y="71112"/>
                </a:lnTo>
                <a:lnTo>
                  <a:pt x="169079" y="46594"/>
                </a:lnTo>
                <a:lnTo>
                  <a:pt x="208499" y="26818"/>
                </a:lnTo>
                <a:lnTo>
                  <a:pt x="250626" y="12190"/>
                </a:lnTo>
                <a:lnTo>
                  <a:pt x="295054" y="3115"/>
                </a:lnTo>
                <a:lnTo>
                  <a:pt x="341376" y="0"/>
                </a:lnTo>
                <a:lnTo>
                  <a:pt x="387710" y="3115"/>
                </a:lnTo>
                <a:lnTo>
                  <a:pt x="432147" y="12190"/>
                </a:lnTo>
                <a:lnTo>
                  <a:pt x="474279" y="26818"/>
                </a:lnTo>
                <a:lnTo>
                  <a:pt x="513700" y="46594"/>
                </a:lnTo>
                <a:lnTo>
                  <a:pt x="550005" y="71112"/>
                </a:lnTo>
                <a:lnTo>
                  <a:pt x="582787" y="99964"/>
                </a:lnTo>
                <a:lnTo>
                  <a:pt x="611639" y="132746"/>
                </a:lnTo>
                <a:lnTo>
                  <a:pt x="636157" y="169051"/>
                </a:lnTo>
                <a:lnTo>
                  <a:pt x="655933" y="208472"/>
                </a:lnTo>
                <a:lnTo>
                  <a:pt x="670561" y="250604"/>
                </a:lnTo>
                <a:lnTo>
                  <a:pt x="679636" y="295041"/>
                </a:lnTo>
                <a:lnTo>
                  <a:pt x="682752" y="341375"/>
                </a:lnTo>
                <a:lnTo>
                  <a:pt x="679636" y="387710"/>
                </a:lnTo>
                <a:lnTo>
                  <a:pt x="670561" y="432147"/>
                </a:lnTo>
                <a:lnTo>
                  <a:pt x="655933" y="474279"/>
                </a:lnTo>
                <a:lnTo>
                  <a:pt x="636157" y="513700"/>
                </a:lnTo>
                <a:lnTo>
                  <a:pt x="611639" y="550005"/>
                </a:lnTo>
                <a:lnTo>
                  <a:pt x="582787" y="582787"/>
                </a:lnTo>
                <a:lnTo>
                  <a:pt x="550005" y="611639"/>
                </a:lnTo>
                <a:lnTo>
                  <a:pt x="513700" y="636157"/>
                </a:lnTo>
                <a:lnTo>
                  <a:pt x="474279" y="655933"/>
                </a:lnTo>
                <a:lnTo>
                  <a:pt x="432147" y="670561"/>
                </a:lnTo>
                <a:lnTo>
                  <a:pt x="387710" y="679636"/>
                </a:lnTo>
                <a:lnTo>
                  <a:pt x="341376" y="682752"/>
                </a:lnTo>
                <a:lnTo>
                  <a:pt x="295054" y="679636"/>
                </a:lnTo>
                <a:lnTo>
                  <a:pt x="250626" y="670561"/>
                </a:lnTo>
                <a:lnTo>
                  <a:pt x="208499" y="655933"/>
                </a:lnTo>
                <a:lnTo>
                  <a:pt x="169079" y="636157"/>
                </a:lnTo>
                <a:lnTo>
                  <a:pt x="132773" y="611639"/>
                </a:lnTo>
                <a:lnTo>
                  <a:pt x="99988" y="582787"/>
                </a:lnTo>
                <a:lnTo>
                  <a:pt x="71131" y="550005"/>
                </a:lnTo>
                <a:lnTo>
                  <a:pt x="46609" y="513700"/>
                </a:lnTo>
                <a:lnTo>
                  <a:pt x="26827" y="474279"/>
                </a:lnTo>
                <a:lnTo>
                  <a:pt x="12194" y="432147"/>
                </a:lnTo>
                <a:lnTo>
                  <a:pt x="3116" y="387710"/>
                </a:lnTo>
                <a:lnTo>
                  <a:pt x="0" y="341375"/>
                </a:lnTo>
                <a:close/>
              </a:path>
            </a:pathLst>
          </a:custGeom>
          <a:ln w="12192">
            <a:solidFill>
              <a:srgbClr val="1D9ED2"/>
            </a:solidFill>
          </a:ln>
        </p:spPr>
        <p:txBody>
          <a:bodyPr wrap="square" lIns="0" tIns="0" rIns="0" bIns="0" rtlCol="0"/>
          <a:lstStyle/>
          <a:p>
            <a:endParaRPr/>
          </a:p>
        </p:txBody>
      </p:sp>
      <p:sp>
        <p:nvSpPr>
          <p:cNvPr id="11" name="object 11"/>
          <p:cNvSpPr txBox="1"/>
          <p:nvPr/>
        </p:nvSpPr>
        <p:spPr>
          <a:xfrm>
            <a:off x="1003198" y="3441319"/>
            <a:ext cx="275590" cy="264795"/>
          </a:xfrm>
          <a:prstGeom prst="rect">
            <a:avLst/>
          </a:prstGeom>
        </p:spPr>
        <p:txBody>
          <a:bodyPr vert="horz" wrap="square" lIns="0" tIns="0" rIns="0" bIns="0" rtlCol="0">
            <a:spAutoFit/>
          </a:bodyPr>
          <a:lstStyle/>
          <a:p>
            <a:pPr marL="12700">
              <a:lnSpc>
                <a:spcPct val="100000"/>
              </a:lnSpc>
            </a:pPr>
            <a:r>
              <a:rPr sz="1650" b="1" i="1" spc="-40" dirty="0">
                <a:solidFill>
                  <a:srgbClr val="1D9ED2"/>
                </a:solidFill>
                <a:latin typeface="微软雅黑"/>
                <a:cs typeface="微软雅黑"/>
              </a:rPr>
              <a:t>01</a:t>
            </a:r>
            <a:endParaRPr sz="1650">
              <a:latin typeface="微软雅黑"/>
              <a:cs typeface="微软雅黑"/>
            </a:endParaRPr>
          </a:p>
        </p:txBody>
      </p:sp>
      <p:sp>
        <p:nvSpPr>
          <p:cNvPr id="12" name="object 12"/>
          <p:cNvSpPr/>
          <p:nvPr/>
        </p:nvSpPr>
        <p:spPr>
          <a:xfrm>
            <a:off x="798576" y="4363211"/>
            <a:ext cx="683260" cy="683260"/>
          </a:xfrm>
          <a:custGeom>
            <a:avLst/>
            <a:gdLst/>
            <a:ahLst/>
            <a:cxnLst/>
            <a:rect l="l" t="t" r="r" b="b"/>
            <a:pathLst>
              <a:path w="683260" h="683260">
                <a:moveTo>
                  <a:pt x="341376" y="0"/>
                </a:moveTo>
                <a:lnTo>
                  <a:pt x="295054" y="3115"/>
                </a:lnTo>
                <a:lnTo>
                  <a:pt x="250626" y="12190"/>
                </a:lnTo>
                <a:lnTo>
                  <a:pt x="208499" y="26818"/>
                </a:lnTo>
                <a:lnTo>
                  <a:pt x="169079" y="46594"/>
                </a:lnTo>
                <a:lnTo>
                  <a:pt x="132773" y="71112"/>
                </a:lnTo>
                <a:lnTo>
                  <a:pt x="99988" y="99964"/>
                </a:lnTo>
                <a:lnTo>
                  <a:pt x="71131" y="132746"/>
                </a:lnTo>
                <a:lnTo>
                  <a:pt x="46609" y="169051"/>
                </a:lnTo>
                <a:lnTo>
                  <a:pt x="26827" y="208472"/>
                </a:lnTo>
                <a:lnTo>
                  <a:pt x="12194" y="250604"/>
                </a:lnTo>
                <a:lnTo>
                  <a:pt x="3116" y="295041"/>
                </a:lnTo>
                <a:lnTo>
                  <a:pt x="0" y="341375"/>
                </a:lnTo>
                <a:lnTo>
                  <a:pt x="3116" y="387710"/>
                </a:lnTo>
                <a:lnTo>
                  <a:pt x="12194" y="432147"/>
                </a:lnTo>
                <a:lnTo>
                  <a:pt x="26827" y="474279"/>
                </a:lnTo>
                <a:lnTo>
                  <a:pt x="46609" y="513700"/>
                </a:lnTo>
                <a:lnTo>
                  <a:pt x="71131" y="550005"/>
                </a:lnTo>
                <a:lnTo>
                  <a:pt x="99988" y="582787"/>
                </a:lnTo>
                <a:lnTo>
                  <a:pt x="132773" y="611639"/>
                </a:lnTo>
                <a:lnTo>
                  <a:pt x="169079" y="636157"/>
                </a:lnTo>
                <a:lnTo>
                  <a:pt x="208499" y="655933"/>
                </a:lnTo>
                <a:lnTo>
                  <a:pt x="250626" y="670561"/>
                </a:lnTo>
                <a:lnTo>
                  <a:pt x="295054" y="679636"/>
                </a:lnTo>
                <a:lnTo>
                  <a:pt x="341376" y="682751"/>
                </a:lnTo>
                <a:lnTo>
                  <a:pt x="387710" y="679636"/>
                </a:lnTo>
                <a:lnTo>
                  <a:pt x="432147" y="670561"/>
                </a:lnTo>
                <a:lnTo>
                  <a:pt x="474279" y="655933"/>
                </a:lnTo>
                <a:lnTo>
                  <a:pt x="513700" y="636157"/>
                </a:lnTo>
                <a:lnTo>
                  <a:pt x="550005" y="611639"/>
                </a:lnTo>
                <a:lnTo>
                  <a:pt x="582787" y="582787"/>
                </a:lnTo>
                <a:lnTo>
                  <a:pt x="611639" y="550005"/>
                </a:lnTo>
                <a:lnTo>
                  <a:pt x="636157" y="513700"/>
                </a:lnTo>
                <a:lnTo>
                  <a:pt x="655933" y="474279"/>
                </a:lnTo>
                <a:lnTo>
                  <a:pt x="670561" y="432147"/>
                </a:lnTo>
                <a:lnTo>
                  <a:pt x="679636" y="387710"/>
                </a:lnTo>
                <a:lnTo>
                  <a:pt x="682752" y="341375"/>
                </a:lnTo>
                <a:lnTo>
                  <a:pt x="679636" y="295041"/>
                </a:lnTo>
                <a:lnTo>
                  <a:pt x="670561" y="250604"/>
                </a:lnTo>
                <a:lnTo>
                  <a:pt x="655933" y="208472"/>
                </a:lnTo>
                <a:lnTo>
                  <a:pt x="636157" y="169051"/>
                </a:lnTo>
                <a:lnTo>
                  <a:pt x="611639" y="132746"/>
                </a:lnTo>
                <a:lnTo>
                  <a:pt x="582787" y="99964"/>
                </a:lnTo>
                <a:lnTo>
                  <a:pt x="550005" y="71112"/>
                </a:lnTo>
                <a:lnTo>
                  <a:pt x="513700" y="46594"/>
                </a:lnTo>
                <a:lnTo>
                  <a:pt x="474279" y="26818"/>
                </a:lnTo>
                <a:lnTo>
                  <a:pt x="432147" y="12190"/>
                </a:lnTo>
                <a:lnTo>
                  <a:pt x="387710" y="3115"/>
                </a:lnTo>
                <a:lnTo>
                  <a:pt x="341376" y="0"/>
                </a:lnTo>
                <a:close/>
              </a:path>
            </a:pathLst>
          </a:custGeom>
          <a:solidFill>
            <a:srgbClr val="F9F9F9"/>
          </a:solidFill>
        </p:spPr>
        <p:txBody>
          <a:bodyPr wrap="square" lIns="0" tIns="0" rIns="0" bIns="0" rtlCol="0"/>
          <a:lstStyle/>
          <a:p>
            <a:endParaRPr/>
          </a:p>
        </p:txBody>
      </p:sp>
      <p:sp>
        <p:nvSpPr>
          <p:cNvPr id="13" name="object 13"/>
          <p:cNvSpPr/>
          <p:nvPr/>
        </p:nvSpPr>
        <p:spPr>
          <a:xfrm>
            <a:off x="798576" y="4363211"/>
            <a:ext cx="683260" cy="683260"/>
          </a:xfrm>
          <a:custGeom>
            <a:avLst/>
            <a:gdLst/>
            <a:ahLst/>
            <a:cxnLst/>
            <a:rect l="l" t="t" r="r" b="b"/>
            <a:pathLst>
              <a:path w="683260" h="683260">
                <a:moveTo>
                  <a:pt x="0" y="341375"/>
                </a:moveTo>
                <a:lnTo>
                  <a:pt x="3116" y="295041"/>
                </a:lnTo>
                <a:lnTo>
                  <a:pt x="12194" y="250604"/>
                </a:lnTo>
                <a:lnTo>
                  <a:pt x="26827" y="208472"/>
                </a:lnTo>
                <a:lnTo>
                  <a:pt x="46609" y="169051"/>
                </a:lnTo>
                <a:lnTo>
                  <a:pt x="71131" y="132746"/>
                </a:lnTo>
                <a:lnTo>
                  <a:pt x="99988" y="99964"/>
                </a:lnTo>
                <a:lnTo>
                  <a:pt x="132773" y="71112"/>
                </a:lnTo>
                <a:lnTo>
                  <a:pt x="169079" y="46594"/>
                </a:lnTo>
                <a:lnTo>
                  <a:pt x="208499" y="26818"/>
                </a:lnTo>
                <a:lnTo>
                  <a:pt x="250626" y="12190"/>
                </a:lnTo>
                <a:lnTo>
                  <a:pt x="295054" y="3115"/>
                </a:lnTo>
                <a:lnTo>
                  <a:pt x="341376" y="0"/>
                </a:lnTo>
                <a:lnTo>
                  <a:pt x="387710" y="3115"/>
                </a:lnTo>
                <a:lnTo>
                  <a:pt x="432147" y="12190"/>
                </a:lnTo>
                <a:lnTo>
                  <a:pt x="474279" y="26818"/>
                </a:lnTo>
                <a:lnTo>
                  <a:pt x="513700" y="46594"/>
                </a:lnTo>
                <a:lnTo>
                  <a:pt x="550005" y="71112"/>
                </a:lnTo>
                <a:lnTo>
                  <a:pt x="582787" y="99964"/>
                </a:lnTo>
                <a:lnTo>
                  <a:pt x="611639" y="132746"/>
                </a:lnTo>
                <a:lnTo>
                  <a:pt x="636157" y="169051"/>
                </a:lnTo>
                <a:lnTo>
                  <a:pt x="655933" y="208472"/>
                </a:lnTo>
                <a:lnTo>
                  <a:pt x="670561" y="250604"/>
                </a:lnTo>
                <a:lnTo>
                  <a:pt x="679636" y="295041"/>
                </a:lnTo>
                <a:lnTo>
                  <a:pt x="682752" y="341375"/>
                </a:lnTo>
                <a:lnTo>
                  <a:pt x="679636" y="387710"/>
                </a:lnTo>
                <a:lnTo>
                  <a:pt x="670561" y="432147"/>
                </a:lnTo>
                <a:lnTo>
                  <a:pt x="655933" y="474279"/>
                </a:lnTo>
                <a:lnTo>
                  <a:pt x="636157" y="513700"/>
                </a:lnTo>
                <a:lnTo>
                  <a:pt x="611639" y="550005"/>
                </a:lnTo>
                <a:lnTo>
                  <a:pt x="582787" y="582787"/>
                </a:lnTo>
                <a:lnTo>
                  <a:pt x="550005" y="611639"/>
                </a:lnTo>
                <a:lnTo>
                  <a:pt x="513700" y="636157"/>
                </a:lnTo>
                <a:lnTo>
                  <a:pt x="474279" y="655933"/>
                </a:lnTo>
                <a:lnTo>
                  <a:pt x="432147" y="670561"/>
                </a:lnTo>
                <a:lnTo>
                  <a:pt x="387710" y="679636"/>
                </a:lnTo>
                <a:lnTo>
                  <a:pt x="341376" y="682751"/>
                </a:lnTo>
                <a:lnTo>
                  <a:pt x="295054" y="679636"/>
                </a:lnTo>
                <a:lnTo>
                  <a:pt x="250626" y="670561"/>
                </a:lnTo>
                <a:lnTo>
                  <a:pt x="208499" y="655933"/>
                </a:lnTo>
                <a:lnTo>
                  <a:pt x="169079" y="636157"/>
                </a:lnTo>
                <a:lnTo>
                  <a:pt x="132773" y="611639"/>
                </a:lnTo>
                <a:lnTo>
                  <a:pt x="99988" y="582787"/>
                </a:lnTo>
                <a:lnTo>
                  <a:pt x="71131" y="550005"/>
                </a:lnTo>
                <a:lnTo>
                  <a:pt x="46609" y="513700"/>
                </a:lnTo>
                <a:lnTo>
                  <a:pt x="26827" y="474279"/>
                </a:lnTo>
                <a:lnTo>
                  <a:pt x="12194" y="432147"/>
                </a:lnTo>
                <a:lnTo>
                  <a:pt x="3116" y="387710"/>
                </a:lnTo>
                <a:lnTo>
                  <a:pt x="0" y="341375"/>
                </a:lnTo>
                <a:close/>
              </a:path>
            </a:pathLst>
          </a:custGeom>
          <a:ln w="12192">
            <a:solidFill>
              <a:srgbClr val="1D9ED2"/>
            </a:solidFill>
          </a:ln>
        </p:spPr>
        <p:txBody>
          <a:bodyPr wrap="square" lIns="0" tIns="0" rIns="0" bIns="0" rtlCol="0"/>
          <a:lstStyle/>
          <a:p>
            <a:endParaRPr/>
          </a:p>
        </p:txBody>
      </p:sp>
      <p:sp>
        <p:nvSpPr>
          <p:cNvPr id="14" name="object 14"/>
          <p:cNvSpPr txBox="1"/>
          <p:nvPr/>
        </p:nvSpPr>
        <p:spPr>
          <a:xfrm>
            <a:off x="1003198" y="4569079"/>
            <a:ext cx="275590" cy="264795"/>
          </a:xfrm>
          <a:prstGeom prst="rect">
            <a:avLst/>
          </a:prstGeom>
        </p:spPr>
        <p:txBody>
          <a:bodyPr vert="horz" wrap="square" lIns="0" tIns="0" rIns="0" bIns="0" rtlCol="0">
            <a:spAutoFit/>
          </a:bodyPr>
          <a:lstStyle/>
          <a:p>
            <a:pPr marL="12700">
              <a:lnSpc>
                <a:spcPct val="100000"/>
              </a:lnSpc>
            </a:pPr>
            <a:r>
              <a:rPr sz="1650" b="1" i="1" spc="-40" dirty="0">
                <a:solidFill>
                  <a:srgbClr val="1D9ED2"/>
                </a:solidFill>
                <a:latin typeface="微软雅黑"/>
                <a:cs typeface="微软雅黑"/>
              </a:rPr>
              <a:t>02</a:t>
            </a:r>
            <a:endParaRPr sz="1650">
              <a:latin typeface="微软雅黑"/>
              <a:cs typeface="微软雅黑"/>
            </a:endParaRPr>
          </a:p>
        </p:txBody>
      </p:sp>
      <p:sp>
        <p:nvSpPr>
          <p:cNvPr id="15" name="object 15"/>
          <p:cNvSpPr/>
          <p:nvPr/>
        </p:nvSpPr>
        <p:spPr>
          <a:xfrm>
            <a:off x="798576" y="5490971"/>
            <a:ext cx="683260" cy="683260"/>
          </a:xfrm>
          <a:custGeom>
            <a:avLst/>
            <a:gdLst/>
            <a:ahLst/>
            <a:cxnLst/>
            <a:rect l="l" t="t" r="r" b="b"/>
            <a:pathLst>
              <a:path w="683260" h="683260">
                <a:moveTo>
                  <a:pt x="341376" y="0"/>
                </a:moveTo>
                <a:lnTo>
                  <a:pt x="295054" y="3116"/>
                </a:lnTo>
                <a:lnTo>
                  <a:pt x="250626" y="12194"/>
                </a:lnTo>
                <a:lnTo>
                  <a:pt x="208499" y="26827"/>
                </a:lnTo>
                <a:lnTo>
                  <a:pt x="169079" y="46608"/>
                </a:lnTo>
                <a:lnTo>
                  <a:pt x="132773" y="71131"/>
                </a:lnTo>
                <a:lnTo>
                  <a:pt x="99988" y="99988"/>
                </a:lnTo>
                <a:lnTo>
                  <a:pt x="71131" y="132773"/>
                </a:lnTo>
                <a:lnTo>
                  <a:pt x="46609" y="169079"/>
                </a:lnTo>
                <a:lnTo>
                  <a:pt x="26827" y="208499"/>
                </a:lnTo>
                <a:lnTo>
                  <a:pt x="12194" y="250626"/>
                </a:lnTo>
                <a:lnTo>
                  <a:pt x="3116" y="295054"/>
                </a:lnTo>
                <a:lnTo>
                  <a:pt x="0" y="341375"/>
                </a:lnTo>
                <a:lnTo>
                  <a:pt x="3116" y="387697"/>
                </a:lnTo>
                <a:lnTo>
                  <a:pt x="12194" y="432125"/>
                </a:lnTo>
                <a:lnTo>
                  <a:pt x="26827" y="474252"/>
                </a:lnTo>
                <a:lnTo>
                  <a:pt x="46609" y="513672"/>
                </a:lnTo>
                <a:lnTo>
                  <a:pt x="71131" y="549978"/>
                </a:lnTo>
                <a:lnTo>
                  <a:pt x="99988" y="582763"/>
                </a:lnTo>
                <a:lnTo>
                  <a:pt x="132773" y="611620"/>
                </a:lnTo>
                <a:lnTo>
                  <a:pt x="169079" y="636142"/>
                </a:lnTo>
                <a:lnTo>
                  <a:pt x="208499" y="655924"/>
                </a:lnTo>
                <a:lnTo>
                  <a:pt x="250626" y="670557"/>
                </a:lnTo>
                <a:lnTo>
                  <a:pt x="295054" y="679635"/>
                </a:lnTo>
                <a:lnTo>
                  <a:pt x="341376" y="682751"/>
                </a:lnTo>
                <a:lnTo>
                  <a:pt x="387710" y="679635"/>
                </a:lnTo>
                <a:lnTo>
                  <a:pt x="432147" y="670557"/>
                </a:lnTo>
                <a:lnTo>
                  <a:pt x="474279" y="655924"/>
                </a:lnTo>
                <a:lnTo>
                  <a:pt x="513700" y="636142"/>
                </a:lnTo>
                <a:lnTo>
                  <a:pt x="550005" y="611620"/>
                </a:lnTo>
                <a:lnTo>
                  <a:pt x="582787" y="582763"/>
                </a:lnTo>
                <a:lnTo>
                  <a:pt x="611639" y="549978"/>
                </a:lnTo>
                <a:lnTo>
                  <a:pt x="636157" y="513672"/>
                </a:lnTo>
                <a:lnTo>
                  <a:pt x="655933" y="474252"/>
                </a:lnTo>
                <a:lnTo>
                  <a:pt x="670561" y="432125"/>
                </a:lnTo>
                <a:lnTo>
                  <a:pt x="679636" y="387697"/>
                </a:lnTo>
                <a:lnTo>
                  <a:pt x="682752" y="341375"/>
                </a:lnTo>
                <a:lnTo>
                  <a:pt x="679636" y="295054"/>
                </a:lnTo>
                <a:lnTo>
                  <a:pt x="670561" y="250626"/>
                </a:lnTo>
                <a:lnTo>
                  <a:pt x="655933" y="208499"/>
                </a:lnTo>
                <a:lnTo>
                  <a:pt x="636157" y="169079"/>
                </a:lnTo>
                <a:lnTo>
                  <a:pt x="611639" y="132773"/>
                </a:lnTo>
                <a:lnTo>
                  <a:pt x="582787" y="99988"/>
                </a:lnTo>
                <a:lnTo>
                  <a:pt x="550005" y="71131"/>
                </a:lnTo>
                <a:lnTo>
                  <a:pt x="513700" y="46608"/>
                </a:lnTo>
                <a:lnTo>
                  <a:pt x="474279" y="26827"/>
                </a:lnTo>
                <a:lnTo>
                  <a:pt x="432147" y="12194"/>
                </a:lnTo>
                <a:lnTo>
                  <a:pt x="387710" y="3116"/>
                </a:lnTo>
                <a:lnTo>
                  <a:pt x="341376" y="0"/>
                </a:lnTo>
                <a:close/>
              </a:path>
            </a:pathLst>
          </a:custGeom>
          <a:solidFill>
            <a:srgbClr val="F9F9F9"/>
          </a:solidFill>
        </p:spPr>
        <p:txBody>
          <a:bodyPr wrap="square" lIns="0" tIns="0" rIns="0" bIns="0" rtlCol="0"/>
          <a:lstStyle/>
          <a:p>
            <a:endParaRPr/>
          </a:p>
        </p:txBody>
      </p:sp>
      <p:sp>
        <p:nvSpPr>
          <p:cNvPr id="16" name="object 16"/>
          <p:cNvSpPr/>
          <p:nvPr/>
        </p:nvSpPr>
        <p:spPr>
          <a:xfrm>
            <a:off x="798576" y="5490971"/>
            <a:ext cx="683260" cy="683260"/>
          </a:xfrm>
          <a:custGeom>
            <a:avLst/>
            <a:gdLst/>
            <a:ahLst/>
            <a:cxnLst/>
            <a:rect l="l" t="t" r="r" b="b"/>
            <a:pathLst>
              <a:path w="683260" h="683260">
                <a:moveTo>
                  <a:pt x="0" y="341375"/>
                </a:moveTo>
                <a:lnTo>
                  <a:pt x="3116" y="295054"/>
                </a:lnTo>
                <a:lnTo>
                  <a:pt x="12194" y="250626"/>
                </a:lnTo>
                <a:lnTo>
                  <a:pt x="26827" y="208499"/>
                </a:lnTo>
                <a:lnTo>
                  <a:pt x="46609" y="169079"/>
                </a:lnTo>
                <a:lnTo>
                  <a:pt x="71131" y="132773"/>
                </a:lnTo>
                <a:lnTo>
                  <a:pt x="99988" y="99988"/>
                </a:lnTo>
                <a:lnTo>
                  <a:pt x="132773" y="71131"/>
                </a:lnTo>
                <a:lnTo>
                  <a:pt x="169079" y="46608"/>
                </a:lnTo>
                <a:lnTo>
                  <a:pt x="208499" y="26827"/>
                </a:lnTo>
                <a:lnTo>
                  <a:pt x="250626" y="12194"/>
                </a:lnTo>
                <a:lnTo>
                  <a:pt x="295054" y="3116"/>
                </a:lnTo>
                <a:lnTo>
                  <a:pt x="341376" y="0"/>
                </a:lnTo>
                <a:lnTo>
                  <a:pt x="387710" y="3116"/>
                </a:lnTo>
                <a:lnTo>
                  <a:pt x="432147" y="12194"/>
                </a:lnTo>
                <a:lnTo>
                  <a:pt x="474279" y="26827"/>
                </a:lnTo>
                <a:lnTo>
                  <a:pt x="513700" y="46608"/>
                </a:lnTo>
                <a:lnTo>
                  <a:pt x="550005" y="71131"/>
                </a:lnTo>
                <a:lnTo>
                  <a:pt x="582787" y="99988"/>
                </a:lnTo>
                <a:lnTo>
                  <a:pt x="611639" y="132773"/>
                </a:lnTo>
                <a:lnTo>
                  <a:pt x="636157" y="169079"/>
                </a:lnTo>
                <a:lnTo>
                  <a:pt x="655933" y="208499"/>
                </a:lnTo>
                <a:lnTo>
                  <a:pt x="670561" y="250626"/>
                </a:lnTo>
                <a:lnTo>
                  <a:pt x="679636" y="295054"/>
                </a:lnTo>
                <a:lnTo>
                  <a:pt x="682752" y="341375"/>
                </a:lnTo>
                <a:lnTo>
                  <a:pt x="679636" y="387697"/>
                </a:lnTo>
                <a:lnTo>
                  <a:pt x="670561" y="432125"/>
                </a:lnTo>
                <a:lnTo>
                  <a:pt x="655933" y="474252"/>
                </a:lnTo>
                <a:lnTo>
                  <a:pt x="636157" y="513672"/>
                </a:lnTo>
                <a:lnTo>
                  <a:pt x="611639" y="549978"/>
                </a:lnTo>
                <a:lnTo>
                  <a:pt x="582787" y="582763"/>
                </a:lnTo>
                <a:lnTo>
                  <a:pt x="550005" y="611620"/>
                </a:lnTo>
                <a:lnTo>
                  <a:pt x="513700" y="636142"/>
                </a:lnTo>
                <a:lnTo>
                  <a:pt x="474279" y="655924"/>
                </a:lnTo>
                <a:lnTo>
                  <a:pt x="432147" y="670557"/>
                </a:lnTo>
                <a:lnTo>
                  <a:pt x="387710" y="679635"/>
                </a:lnTo>
                <a:lnTo>
                  <a:pt x="341376" y="682751"/>
                </a:lnTo>
                <a:lnTo>
                  <a:pt x="295054" y="679635"/>
                </a:lnTo>
                <a:lnTo>
                  <a:pt x="250626" y="670557"/>
                </a:lnTo>
                <a:lnTo>
                  <a:pt x="208499" y="655924"/>
                </a:lnTo>
                <a:lnTo>
                  <a:pt x="169079" y="636142"/>
                </a:lnTo>
                <a:lnTo>
                  <a:pt x="132773" y="611620"/>
                </a:lnTo>
                <a:lnTo>
                  <a:pt x="99988" y="582763"/>
                </a:lnTo>
                <a:lnTo>
                  <a:pt x="71131" y="549978"/>
                </a:lnTo>
                <a:lnTo>
                  <a:pt x="46609" y="513672"/>
                </a:lnTo>
                <a:lnTo>
                  <a:pt x="26827" y="474252"/>
                </a:lnTo>
                <a:lnTo>
                  <a:pt x="12194" y="432125"/>
                </a:lnTo>
                <a:lnTo>
                  <a:pt x="3116" y="387697"/>
                </a:lnTo>
                <a:lnTo>
                  <a:pt x="0" y="341375"/>
                </a:lnTo>
                <a:close/>
              </a:path>
            </a:pathLst>
          </a:custGeom>
          <a:ln w="12192">
            <a:solidFill>
              <a:srgbClr val="1D9ED2"/>
            </a:solidFill>
          </a:ln>
        </p:spPr>
        <p:txBody>
          <a:bodyPr wrap="square" lIns="0" tIns="0" rIns="0" bIns="0" rtlCol="0"/>
          <a:lstStyle/>
          <a:p>
            <a:endParaRPr/>
          </a:p>
        </p:txBody>
      </p:sp>
      <p:sp>
        <p:nvSpPr>
          <p:cNvPr id="17" name="object 17"/>
          <p:cNvSpPr txBox="1"/>
          <p:nvPr/>
        </p:nvSpPr>
        <p:spPr>
          <a:xfrm>
            <a:off x="1003198" y="5696559"/>
            <a:ext cx="275590" cy="264795"/>
          </a:xfrm>
          <a:prstGeom prst="rect">
            <a:avLst/>
          </a:prstGeom>
        </p:spPr>
        <p:txBody>
          <a:bodyPr vert="horz" wrap="square" lIns="0" tIns="0" rIns="0" bIns="0" rtlCol="0">
            <a:spAutoFit/>
          </a:bodyPr>
          <a:lstStyle/>
          <a:p>
            <a:pPr marL="12700">
              <a:lnSpc>
                <a:spcPct val="100000"/>
              </a:lnSpc>
            </a:pPr>
            <a:r>
              <a:rPr sz="1650" b="1" i="1" spc="-40" dirty="0">
                <a:solidFill>
                  <a:srgbClr val="1D9ED2"/>
                </a:solidFill>
                <a:latin typeface="微软雅黑"/>
                <a:cs typeface="微软雅黑"/>
              </a:rPr>
              <a:t>03</a:t>
            </a:r>
            <a:endParaRPr sz="1650">
              <a:latin typeface="微软雅黑"/>
              <a:cs typeface="微软雅黑"/>
            </a:endParaRPr>
          </a:p>
        </p:txBody>
      </p:sp>
      <p:sp>
        <p:nvSpPr>
          <p:cNvPr id="18" name="object 18"/>
          <p:cNvSpPr txBox="1"/>
          <p:nvPr/>
        </p:nvSpPr>
        <p:spPr>
          <a:xfrm>
            <a:off x="1872488" y="3133044"/>
            <a:ext cx="3897629" cy="3318510"/>
          </a:xfrm>
          <a:prstGeom prst="rect">
            <a:avLst/>
          </a:prstGeom>
        </p:spPr>
        <p:txBody>
          <a:bodyPr vert="horz" wrap="square" lIns="0" tIns="0" rIns="0" bIns="0" rtlCol="0">
            <a:spAutoFit/>
          </a:bodyPr>
          <a:lstStyle/>
          <a:p>
            <a:pPr marL="12700" marR="138430">
              <a:lnSpc>
                <a:spcPct val="118300"/>
              </a:lnSpc>
            </a:pPr>
            <a:r>
              <a:rPr sz="1600" b="1" spc="-5" dirty="0">
                <a:solidFill>
                  <a:srgbClr val="585858"/>
                </a:solidFill>
                <a:latin typeface="微软雅黑"/>
                <a:cs typeface="微软雅黑"/>
              </a:rPr>
              <a:t>收单  </a:t>
            </a:r>
            <a:r>
              <a:rPr sz="1400" dirty="0">
                <a:latin typeface="微软雅黑"/>
                <a:cs typeface="微软雅黑"/>
              </a:rPr>
              <a:t>跨境收单即帮助一个国</a:t>
            </a:r>
            <a:r>
              <a:rPr sz="1400" spc="-15" dirty="0">
                <a:latin typeface="微软雅黑"/>
                <a:cs typeface="微软雅黑"/>
              </a:rPr>
              <a:t>家</a:t>
            </a:r>
            <a:r>
              <a:rPr sz="1400" dirty="0">
                <a:latin typeface="微软雅黑"/>
                <a:cs typeface="微软雅黑"/>
              </a:rPr>
              <a:t>的商</a:t>
            </a:r>
            <a:r>
              <a:rPr sz="1400" spc="-15" dirty="0">
                <a:latin typeface="微软雅黑"/>
                <a:cs typeface="微软雅黑"/>
              </a:rPr>
              <a:t>户</a:t>
            </a:r>
            <a:r>
              <a:rPr sz="1400" dirty="0">
                <a:latin typeface="微软雅黑"/>
                <a:cs typeface="微软雅黑"/>
              </a:rPr>
              <a:t>从另</a:t>
            </a:r>
            <a:r>
              <a:rPr sz="1400" spc="-15" dirty="0">
                <a:latin typeface="微软雅黑"/>
                <a:cs typeface="微软雅黑"/>
              </a:rPr>
              <a:t>一</a:t>
            </a:r>
            <a:r>
              <a:rPr sz="1400" dirty="0">
                <a:latin typeface="微软雅黑"/>
                <a:cs typeface="微软雅黑"/>
              </a:rPr>
              <a:t>个国</a:t>
            </a:r>
            <a:r>
              <a:rPr sz="1400" spc="-15" dirty="0">
                <a:latin typeface="微软雅黑"/>
                <a:cs typeface="微软雅黑"/>
              </a:rPr>
              <a:t>家</a:t>
            </a:r>
            <a:r>
              <a:rPr sz="1400" dirty="0">
                <a:latin typeface="微软雅黑"/>
                <a:cs typeface="微软雅黑"/>
              </a:rPr>
              <a:t>的  客户收钱。具体包括：</a:t>
            </a:r>
            <a:r>
              <a:rPr sz="1400" spc="-15" dirty="0">
                <a:latin typeface="微软雅黑"/>
                <a:cs typeface="微软雅黑"/>
              </a:rPr>
              <a:t>外</a:t>
            </a:r>
            <a:r>
              <a:rPr sz="1400" dirty="0">
                <a:latin typeface="微软雅黑"/>
                <a:cs typeface="微软雅黑"/>
              </a:rPr>
              <a:t>卡收</a:t>
            </a:r>
            <a:r>
              <a:rPr sz="1400" spc="-15" dirty="0">
                <a:latin typeface="微软雅黑"/>
                <a:cs typeface="微软雅黑"/>
              </a:rPr>
              <a:t>单</a:t>
            </a:r>
            <a:r>
              <a:rPr sz="1400" dirty="0">
                <a:latin typeface="微软雅黑"/>
                <a:cs typeface="微软雅黑"/>
              </a:rPr>
              <a:t>、境</a:t>
            </a:r>
            <a:r>
              <a:rPr sz="1400" spc="-15" dirty="0">
                <a:latin typeface="微软雅黑"/>
                <a:cs typeface="微软雅黑"/>
              </a:rPr>
              <a:t>外</a:t>
            </a:r>
            <a:r>
              <a:rPr sz="1400" dirty="0">
                <a:latin typeface="微软雅黑"/>
                <a:cs typeface="微软雅黑"/>
              </a:rPr>
              <a:t>收单</a:t>
            </a:r>
            <a:r>
              <a:rPr sz="1400" spc="-15" dirty="0">
                <a:latin typeface="微软雅黑"/>
                <a:cs typeface="微软雅黑"/>
              </a:rPr>
              <a:t>和</a:t>
            </a:r>
            <a:r>
              <a:rPr sz="1400" dirty="0">
                <a:latin typeface="微软雅黑"/>
                <a:cs typeface="微软雅黑"/>
              </a:rPr>
              <a:t>国  际收单。</a:t>
            </a:r>
            <a:endParaRPr sz="1400">
              <a:latin typeface="微软雅黑"/>
              <a:cs typeface="微软雅黑"/>
            </a:endParaRPr>
          </a:p>
          <a:p>
            <a:pPr marL="12700" marR="138430">
              <a:lnSpc>
                <a:spcPct val="118400"/>
              </a:lnSpc>
              <a:spcBef>
                <a:spcPts val="605"/>
              </a:spcBef>
            </a:pPr>
            <a:r>
              <a:rPr sz="1600" b="1" spc="-5" dirty="0">
                <a:solidFill>
                  <a:srgbClr val="585858"/>
                </a:solidFill>
                <a:latin typeface="微软雅黑"/>
                <a:cs typeface="微软雅黑"/>
              </a:rPr>
              <a:t>汇款  </a:t>
            </a:r>
            <a:r>
              <a:rPr sz="1400" dirty="0">
                <a:latin typeface="微软雅黑"/>
                <a:cs typeface="微软雅黑"/>
              </a:rPr>
              <a:t>个人在规定的限额之内</a:t>
            </a:r>
            <a:r>
              <a:rPr sz="1400" spc="-15" dirty="0">
                <a:latin typeface="微软雅黑"/>
                <a:cs typeface="微软雅黑"/>
              </a:rPr>
              <a:t>，</a:t>
            </a:r>
            <a:r>
              <a:rPr sz="1400" dirty="0">
                <a:latin typeface="微软雅黑"/>
                <a:cs typeface="微软雅黑"/>
              </a:rPr>
              <a:t>向大</a:t>
            </a:r>
            <a:r>
              <a:rPr sz="1400" spc="-15" dirty="0">
                <a:latin typeface="微软雅黑"/>
                <a:cs typeface="微软雅黑"/>
              </a:rPr>
              <a:t>陆</a:t>
            </a:r>
            <a:r>
              <a:rPr sz="1400" dirty="0">
                <a:latin typeface="微软雅黑"/>
                <a:cs typeface="微软雅黑"/>
              </a:rPr>
              <a:t>以外</a:t>
            </a:r>
            <a:r>
              <a:rPr sz="1400" spc="-15" dirty="0">
                <a:latin typeface="微软雅黑"/>
                <a:cs typeface="微软雅黑"/>
              </a:rPr>
              <a:t>地</a:t>
            </a:r>
            <a:r>
              <a:rPr sz="1400" dirty="0">
                <a:latin typeface="微软雅黑"/>
                <a:cs typeface="微软雅黑"/>
              </a:rPr>
              <a:t>区银</a:t>
            </a:r>
            <a:r>
              <a:rPr sz="1400" spc="-15" dirty="0">
                <a:latin typeface="微软雅黑"/>
                <a:cs typeface="微软雅黑"/>
              </a:rPr>
              <a:t>行</a:t>
            </a:r>
            <a:r>
              <a:rPr sz="1400" dirty="0">
                <a:latin typeface="微软雅黑"/>
                <a:cs typeface="微软雅黑"/>
              </a:rPr>
              <a:t>开  户的收款人进行外汇汇</a:t>
            </a:r>
            <a:r>
              <a:rPr sz="1400" spc="-15" dirty="0">
                <a:latin typeface="微软雅黑"/>
                <a:cs typeface="微软雅黑"/>
              </a:rPr>
              <a:t>款</a:t>
            </a:r>
            <a:r>
              <a:rPr sz="1400" dirty="0">
                <a:latin typeface="微软雅黑"/>
                <a:cs typeface="微软雅黑"/>
              </a:rPr>
              <a:t>的业</a:t>
            </a:r>
            <a:r>
              <a:rPr sz="1400" spc="-15" dirty="0">
                <a:latin typeface="微软雅黑"/>
                <a:cs typeface="微软雅黑"/>
              </a:rPr>
              <a:t>务</a:t>
            </a:r>
            <a:r>
              <a:rPr sz="1400" dirty="0">
                <a:latin typeface="微软雅黑"/>
                <a:cs typeface="微软雅黑"/>
              </a:rPr>
              <a:t>，既</a:t>
            </a:r>
            <a:r>
              <a:rPr sz="1400" spc="-15" dirty="0">
                <a:latin typeface="微软雅黑"/>
                <a:cs typeface="微软雅黑"/>
              </a:rPr>
              <a:t>有</a:t>
            </a:r>
            <a:r>
              <a:rPr sz="1400" dirty="0">
                <a:latin typeface="微软雅黑"/>
                <a:cs typeface="微软雅黑"/>
              </a:rPr>
              <a:t>电讯</a:t>
            </a:r>
            <a:r>
              <a:rPr sz="1400" spc="-15" dirty="0">
                <a:latin typeface="微软雅黑"/>
                <a:cs typeface="微软雅黑"/>
              </a:rPr>
              <a:t>费</a:t>
            </a:r>
            <a:r>
              <a:rPr sz="1400" dirty="0">
                <a:latin typeface="微软雅黑"/>
                <a:cs typeface="微软雅黑"/>
              </a:rPr>
              <a:t>，  又有手续费</a:t>
            </a:r>
            <a:endParaRPr sz="1400">
              <a:latin typeface="微软雅黑"/>
              <a:cs typeface="微软雅黑"/>
            </a:endParaRPr>
          </a:p>
          <a:p>
            <a:pPr marL="12700" marR="5080">
              <a:lnSpc>
                <a:spcPct val="118400"/>
              </a:lnSpc>
              <a:spcBef>
                <a:spcPts val="605"/>
              </a:spcBef>
            </a:pPr>
            <a:r>
              <a:rPr sz="1600" b="1" spc="-5" dirty="0">
                <a:solidFill>
                  <a:srgbClr val="585858"/>
                </a:solidFill>
                <a:latin typeface="微软雅黑"/>
                <a:cs typeface="微软雅黑"/>
              </a:rPr>
              <a:t>结售汇  </a:t>
            </a:r>
            <a:r>
              <a:rPr sz="1400" dirty="0">
                <a:latin typeface="微软雅黑"/>
                <a:cs typeface="微软雅黑"/>
              </a:rPr>
              <a:t>结汇+</a:t>
            </a:r>
            <a:r>
              <a:rPr sz="1400" spc="5" dirty="0">
                <a:latin typeface="微软雅黑"/>
                <a:cs typeface="微软雅黑"/>
              </a:rPr>
              <a:t>售</a:t>
            </a:r>
            <a:r>
              <a:rPr sz="1400" dirty="0">
                <a:latin typeface="微软雅黑"/>
                <a:cs typeface="微软雅黑"/>
              </a:rPr>
              <a:t>汇</a:t>
            </a:r>
            <a:r>
              <a:rPr sz="1400" spc="5" dirty="0">
                <a:latin typeface="微软雅黑"/>
                <a:cs typeface="微软雅黑"/>
              </a:rPr>
              <a:t>，</a:t>
            </a:r>
            <a:r>
              <a:rPr sz="1400" dirty="0">
                <a:latin typeface="微软雅黑"/>
                <a:cs typeface="微软雅黑"/>
              </a:rPr>
              <a:t>结</a:t>
            </a:r>
            <a:r>
              <a:rPr sz="1400" spc="5" dirty="0">
                <a:latin typeface="微软雅黑"/>
                <a:cs typeface="微软雅黑"/>
              </a:rPr>
              <a:t>汇</a:t>
            </a:r>
            <a:r>
              <a:rPr sz="1400" dirty="0">
                <a:latin typeface="微软雅黑"/>
                <a:cs typeface="微软雅黑"/>
              </a:rPr>
              <a:t>指</a:t>
            </a:r>
            <a:r>
              <a:rPr sz="1400" spc="-10" dirty="0">
                <a:latin typeface="微软雅黑"/>
                <a:cs typeface="微软雅黑"/>
              </a:rPr>
              <a:t>外</a:t>
            </a:r>
            <a:r>
              <a:rPr sz="1400" spc="5" dirty="0">
                <a:latin typeface="微软雅黑"/>
                <a:cs typeface="微软雅黑"/>
              </a:rPr>
              <a:t>汇</a:t>
            </a:r>
            <a:r>
              <a:rPr sz="1400" dirty="0">
                <a:latin typeface="微软雅黑"/>
                <a:cs typeface="微软雅黑"/>
              </a:rPr>
              <a:t>收</a:t>
            </a:r>
            <a:r>
              <a:rPr sz="1400" spc="-10" dirty="0">
                <a:latin typeface="微软雅黑"/>
                <a:cs typeface="微软雅黑"/>
              </a:rPr>
              <a:t>入</a:t>
            </a:r>
            <a:r>
              <a:rPr sz="1400" spc="5" dirty="0">
                <a:latin typeface="微软雅黑"/>
                <a:cs typeface="微软雅黑"/>
              </a:rPr>
              <a:t>所</a:t>
            </a:r>
            <a:r>
              <a:rPr sz="1400" dirty="0">
                <a:latin typeface="微软雅黑"/>
                <a:cs typeface="微软雅黑"/>
              </a:rPr>
              <a:t>有</a:t>
            </a:r>
            <a:r>
              <a:rPr sz="1400" spc="-10" dirty="0">
                <a:latin typeface="微软雅黑"/>
                <a:cs typeface="微软雅黑"/>
              </a:rPr>
              <a:t>者</a:t>
            </a:r>
            <a:r>
              <a:rPr sz="1400" spc="5" dirty="0">
                <a:latin typeface="微软雅黑"/>
                <a:cs typeface="微软雅黑"/>
              </a:rPr>
              <a:t>将</a:t>
            </a:r>
            <a:r>
              <a:rPr sz="1400" dirty="0">
                <a:latin typeface="微软雅黑"/>
                <a:cs typeface="微软雅黑"/>
              </a:rPr>
              <a:t>其</a:t>
            </a:r>
            <a:r>
              <a:rPr sz="1400" spc="-10" dirty="0">
                <a:latin typeface="微软雅黑"/>
                <a:cs typeface="微软雅黑"/>
              </a:rPr>
              <a:t>外</a:t>
            </a:r>
            <a:r>
              <a:rPr sz="1400" spc="5" dirty="0">
                <a:latin typeface="微软雅黑"/>
                <a:cs typeface="微软雅黑"/>
              </a:rPr>
              <a:t>汇</a:t>
            </a:r>
            <a:r>
              <a:rPr sz="1400" dirty="0">
                <a:latin typeface="微软雅黑"/>
                <a:cs typeface="微软雅黑"/>
              </a:rPr>
              <a:t>收入  出售给外汇指定银行，售汇指外汇指定银行将外  汇卖给外汇使用者</a:t>
            </a:r>
            <a:endParaRPr sz="1400">
              <a:latin typeface="微软雅黑"/>
              <a:cs typeface="微软雅黑"/>
            </a:endParaRPr>
          </a:p>
        </p:txBody>
      </p:sp>
      <p:sp>
        <p:nvSpPr>
          <p:cNvPr id="19" name="object 19"/>
          <p:cNvSpPr txBox="1"/>
          <p:nvPr/>
        </p:nvSpPr>
        <p:spPr>
          <a:xfrm>
            <a:off x="7407020" y="3103428"/>
            <a:ext cx="4096385" cy="873125"/>
          </a:xfrm>
          <a:prstGeom prst="rect">
            <a:avLst/>
          </a:prstGeom>
        </p:spPr>
        <p:txBody>
          <a:bodyPr vert="horz" wrap="square" lIns="0" tIns="0" rIns="0" bIns="0" rtlCol="0">
            <a:spAutoFit/>
          </a:bodyPr>
          <a:lstStyle/>
          <a:p>
            <a:pPr marL="12700" marR="5080">
              <a:lnSpc>
                <a:spcPct val="126800"/>
              </a:lnSpc>
            </a:pPr>
            <a:r>
              <a:rPr sz="1600" b="1" spc="-5" dirty="0">
                <a:solidFill>
                  <a:srgbClr val="585858"/>
                </a:solidFill>
                <a:latin typeface="微软雅黑"/>
                <a:cs typeface="微软雅黑"/>
              </a:rPr>
              <a:t>银行电汇  </a:t>
            </a:r>
            <a:r>
              <a:rPr sz="1400" dirty="0">
                <a:solidFill>
                  <a:srgbClr val="585858"/>
                </a:solidFill>
                <a:latin typeface="微软雅黑"/>
                <a:cs typeface="微软雅黑"/>
              </a:rPr>
              <a:t>主要用于</a:t>
            </a:r>
            <a:r>
              <a:rPr sz="1400" spc="-5" dirty="0">
                <a:solidFill>
                  <a:srgbClr val="585858"/>
                </a:solidFill>
                <a:latin typeface="微软雅黑"/>
                <a:cs typeface="微软雅黑"/>
              </a:rPr>
              <a:t>B</a:t>
            </a:r>
            <a:r>
              <a:rPr sz="1400" dirty="0">
                <a:solidFill>
                  <a:srgbClr val="585858"/>
                </a:solidFill>
                <a:latin typeface="微软雅黑"/>
                <a:cs typeface="微软雅黑"/>
              </a:rPr>
              <a:t>2</a:t>
            </a:r>
            <a:r>
              <a:rPr sz="1400" spc="-5" dirty="0">
                <a:solidFill>
                  <a:srgbClr val="585858"/>
                </a:solidFill>
                <a:latin typeface="微软雅黑"/>
                <a:cs typeface="微软雅黑"/>
              </a:rPr>
              <a:t>B</a:t>
            </a:r>
            <a:r>
              <a:rPr sz="1400" dirty="0">
                <a:solidFill>
                  <a:srgbClr val="585858"/>
                </a:solidFill>
                <a:latin typeface="微软雅黑"/>
                <a:cs typeface="微软雅黑"/>
              </a:rPr>
              <a:t>的大额交易</a:t>
            </a:r>
            <a:r>
              <a:rPr sz="1400" spc="-15" dirty="0">
                <a:solidFill>
                  <a:srgbClr val="585858"/>
                </a:solidFill>
                <a:latin typeface="微软雅黑"/>
                <a:cs typeface="微软雅黑"/>
              </a:rPr>
              <a:t>以</a:t>
            </a:r>
            <a:r>
              <a:rPr sz="1400" dirty="0">
                <a:solidFill>
                  <a:srgbClr val="585858"/>
                </a:solidFill>
                <a:latin typeface="微软雅黑"/>
                <a:cs typeface="微软雅黑"/>
              </a:rPr>
              <a:t>及传</a:t>
            </a:r>
            <a:r>
              <a:rPr sz="1400" spc="-15" dirty="0">
                <a:solidFill>
                  <a:srgbClr val="585858"/>
                </a:solidFill>
                <a:latin typeface="微软雅黑"/>
                <a:cs typeface="微软雅黑"/>
              </a:rPr>
              <a:t>统</a:t>
            </a:r>
            <a:r>
              <a:rPr sz="1400" dirty="0">
                <a:solidFill>
                  <a:srgbClr val="585858"/>
                </a:solidFill>
                <a:latin typeface="微软雅黑"/>
                <a:cs typeface="微软雅黑"/>
              </a:rPr>
              <a:t>的进</a:t>
            </a:r>
            <a:r>
              <a:rPr sz="1400" spc="-15" dirty="0">
                <a:solidFill>
                  <a:srgbClr val="585858"/>
                </a:solidFill>
                <a:latin typeface="微软雅黑"/>
                <a:cs typeface="微软雅黑"/>
              </a:rPr>
              <a:t>出</a:t>
            </a:r>
            <a:r>
              <a:rPr sz="1400" dirty="0">
                <a:solidFill>
                  <a:srgbClr val="585858"/>
                </a:solidFill>
                <a:latin typeface="微软雅黑"/>
                <a:cs typeface="微软雅黑"/>
              </a:rPr>
              <a:t>口贸</a:t>
            </a:r>
            <a:r>
              <a:rPr sz="1400" spc="-15" dirty="0">
                <a:solidFill>
                  <a:srgbClr val="585858"/>
                </a:solidFill>
                <a:latin typeface="微软雅黑"/>
                <a:cs typeface="微软雅黑"/>
              </a:rPr>
              <a:t>易</a:t>
            </a:r>
            <a:r>
              <a:rPr sz="1400" spc="5" dirty="0">
                <a:solidFill>
                  <a:srgbClr val="585858"/>
                </a:solidFill>
                <a:latin typeface="微软雅黑"/>
                <a:cs typeface="微软雅黑"/>
              </a:rPr>
              <a:t>，</a:t>
            </a:r>
            <a:r>
              <a:rPr sz="1400" dirty="0">
                <a:solidFill>
                  <a:srgbClr val="585858"/>
                </a:solidFill>
                <a:latin typeface="微软雅黑"/>
                <a:cs typeface="微软雅黑"/>
              </a:rPr>
              <a:t>2-  3天到账，速度慢，费率高</a:t>
            </a:r>
            <a:endParaRPr sz="1400">
              <a:latin typeface="微软雅黑"/>
              <a:cs typeface="微软雅黑"/>
            </a:endParaRPr>
          </a:p>
        </p:txBody>
      </p:sp>
      <p:sp>
        <p:nvSpPr>
          <p:cNvPr id="20" name="object 20"/>
          <p:cNvSpPr txBox="1"/>
          <p:nvPr/>
        </p:nvSpPr>
        <p:spPr>
          <a:xfrm>
            <a:off x="7407020" y="4348779"/>
            <a:ext cx="4186554" cy="872490"/>
          </a:xfrm>
          <a:prstGeom prst="rect">
            <a:avLst/>
          </a:prstGeom>
        </p:spPr>
        <p:txBody>
          <a:bodyPr vert="horz" wrap="square" lIns="0" tIns="0" rIns="0" bIns="0" rtlCol="0">
            <a:spAutoFit/>
          </a:bodyPr>
          <a:lstStyle/>
          <a:p>
            <a:pPr marL="12700" marR="5080">
              <a:lnSpc>
                <a:spcPct val="126699"/>
              </a:lnSpc>
            </a:pPr>
            <a:r>
              <a:rPr sz="1600" b="1" spc="-5" dirty="0">
                <a:solidFill>
                  <a:srgbClr val="585858"/>
                </a:solidFill>
                <a:latin typeface="微软雅黑"/>
                <a:cs typeface="微软雅黑"/>
              </a:rPr>
              <a:t>专业汇款公司  </a:t>
            </a:r>
            <a:r>
              <a:rPr sz="1400" dirty="0">
                <a:solidFill>
                  <a:srgbClr val="585858"/>
                </a:solidFill>
                <a:latin typeface="微软雅黑"/>
                <a:cs typeface="微软雅黑"/>
              </a:rPr>
              <a:t>主要用于1万美元以下</a:t>
            </a:r>
            <a:r>
              <a:rPr sz="1400" spc="-15" dirty="0">
                <a:solidFill>
                  <a:srgbClr val="585858"/>
                </a:solidFill>
                <a:latin typeface="微软雅黑"/>
                <a:cs typeface="微软雅黑"/>
              </a:rPr>
              <a:t>的</a:t>
            </a:r>
            <a:r>
              <a:rPr sz="1400" dirty="0">
                <a:solidFill>
                  <a:srgbClr val="585858"/>
                </a:solidFill>
                <a:latin typeface="微软雅黑"/>
                <a:cs typeface="微软雅黑"/>
              </a:rPr>
              <a:t>小额</a:t>
            </a:r>
            <a:r>
              <a:rPr sz="1400" spc="-15" dirty="0">
                <a:solidFill>
                  <a:srgbClr val="585858"/>
                </a:solidFill>
                <a:latin typeface="微软雅黑"/>
                <a:cs typeface="微软雅黑"/>
              </a:rPr>
              <a:t>支</a:t>
            </a:r>
            <a:r>
              <a:rPr sz="1400" dirty="0">
                <a:solidFill>
                  <a:srgbClr val="585858"/>
                </a:solidFill>
                <a:latin typeface="微软雅黑"/>
                <a:cs typeface="微软雅黑"/>
              </a:rPr>
              <a:t>付，1</a:t>
            </a:r>
            <a:r>
              <a:rPr sz="1400" spc="-10" dirty="0">
                <a:solidFill>
                  <a:srgbClr val="585858"/>
                </a:solidFill>
                <a:latin typeface="微软雅黑"/>
                <a:cs typeface="微软雅黑"/>
              </a:rPr>
              <a:t>0-</a:t>
            </a:r>
            <a:r>
              <a:rPr sz="1400" dirty="0">
                <a:solidFill>
                  <a:srgbClr val="585858"/>
                </a:solidFill>
                <a:latin typeface="微软雅黑"/>
                <a:cs typeface="微软雅黑"/>
              </a:rPr>
              <a:t>15</a:t>
            </a:r>
            <a:r>
              <a:rPr sz="1400" spc="-15" dirty="0">
                <a:solidFill>
                  <a:srgbClr val="585858"/>
                </a:solidFill>
                <a:latin typeface="微软雅黑"/>
                <a:cs typeface="微软雅黑"/>
              </a:rPr>
              <a:t>分</a:t>
            </a:r>
            <a:r>
              <a:rPr sz="1400" dirty="0">
                <a:solidFill>
                  <a:srgbClr val="585858"/>
                </a:solidFill>
                <a:latin typeface="微软雅黑"/>
                <a:cs typeface="微软雅黑"/>
              </a:rPr>
              <a:t>钟到</a:t>
            </a:r>
            <a:r>
              <a:rPr sz="1400" spc="-15" dirty="0">
                <a:solidFill>
                  <a:srgbClr val="585858"/>
                </a:solidFill>
                <a:latin typeface="微软雅黑"/>
                <a:cs typeface="微软雅黑"/>
              </a:rPr>
              <a:t>账</a:t>
            </a:r>
            <a:r>
              <a:rPr sz="1400" dirty="0">
                <a:solidFill>
                  <a:srgbClr val="585858"/>
                </a:solidFill>
                <a:latin typeface="微软雅黑"/>
                <a:cs typeface="微软雅黑"/>
              </a:rPr>
              <a:t>，  分档计费，手续费高</a:t>
            </a:r>
            <a:endParaRPr sz="1400">
              <a:latin typeface="微软雅黑"/>
              <a:cs typeface="微软雅黑"/>
            </a:endParaRPr>
          </a:p>
        </p:txBody>
      </p:sp>
      <p:sp>
        <p:nvSpPr>
          <p:cNvPr id="21" name="object 21"/>
          <p:cNvSpPr txBox="1"/>
          <p:nvPr/>
        </p:nvSpPr>
        <p:spPr>
          <a:xfrm>
            <a:off x="7407020" y="5593913"/>
            <a:ext cx="4067810" cy="872490"/>
          </a:xfrm>
          <a:prstGeom prst="rect">
            <a:avLst/>
          </a:prstGeom>
        </p:spPr>
        <p:txBody>
          <a:bodyPr vert="horz" wrap="square" lIns="0" tIns="0" rIns="0" bIns="0" rtlCol="0">
            <a:spAutoFit/>
          </a:bodyPr>
          <a:lstStyle/>
          <a:p>
            <a:pPr marL="12700" marR="5080">
              <a:lnSpc>
                <a:spcPct val="126699"/>
              </a:lnSpc>
            </a:pPr>
            <a:r>
              <a:rPr sz="1600" b="1" spc="-5" dirty="0">
                <a:solidFill>
                  <a:srgbClr val="585858"/>
                </a:solidFill>
                <a:latin typeface="微软雅黑"/>
                <a:cs typeface="微软雅黑"/>
              </a:rPr>
              <a:t>第三方支付  </a:t>
            </a:r>
            <a:r>
              <a:rPr sz="1400" dirty="0">
                <a:solidFill>
                  <a:srgbClr val="585858"/>
                </a:solidFill>
                <a:latin typeface="微软雅黑"/>
                <a:cs typeface="微软雅黑"/>
              </a:rPr>
              <a:t>主要用于小额高频交易</a:t>
            </a:r>
            <a:r>
              <a:rPr sz="1400" spc="-15" dirty="0">
                <a:solidFill>
                  <a:srgbClr val="585858"/>
                </a:solidFill>
                <a:latin typeface="微软雅黑"/>
                <a:cs typeface="微软雅黑"/>
              </a:rPr>
              <a:t>及</a:t>
            </a:r>
            <a:r>
              <a:rPr sz="1400" dirty="0">
                <a:solidFill>
                  <a:srgbClr val="585858"/>
                </a:solidFill>
                <a:latin typeface="微软雅黑"/>
                <a:cs typeface="微软雅黑"/>
              </a:rPr>
              <a:t>跨境</a:t>
            </a:r>
            <a:r>
              <a:rPr sz="1400" spc="-15" dirty="0">
                <a:solidFill>
                  <a:srgbClr val="585858"/>
                </a:solidFill>
                <a:latin typeface="微软雅黑"/>
                <a:cs typeface="微软雅黑"/>
              </a:rPr>
              <a:t>电</a:t>
            </a:r>
            <a:r>
              <a:rPr sz="1400" dirty="0">
                <a:solidFill>
                  <a:srgbClr val="585858"/>
                </a:solidFill>
                <a:latin typeface="微软雅黑"/>
                <a:cs typeface="微软雅黑"/>
              </a:rPr>
              <a:t>商，</a:t>
            </a:r>
            <a:r>
              <a:rPr sz="1400" spc="-10" dirty="0">
                <a:solidFill>
                  <a:srgbClr val="585858"/>
                </a:solidFill>
                <a:latin typeface="微软雅黑"/>
                <a:cs typeface="微软雅黑"/>
              </a:rPr>
              <a:t>t</a:t>
            </a:r>
            <a:r>
              <a:rPr sz="1400" dirty="0">
                <a:solidFill>
                  <a:srgbClr val="585858"/>
                </a:solidFill>
                <a:latin typeface="微软雅黑"/>
                <a:cs typeface="微软雅黑"/>
              </a:rPr>
              <a:t>+</a:t>
            </a:r>
            <a:r>
              <a:rPr sz="1400" spc="5" dirty="0">
                <a:solidFill>
                  <a:srgbClr val="585858"/>
                </a:solidFill>
                <a:latin typeface="微软雅黑"/>
                <a:cs typeface="微软雅黑"/>
              </a:rPr>
              <a:t>0</a:t>
            </a:r>
            <a:r>
              <a:rPr sz="1400" spc="-15" dirty="0">
                <a:solidFill>
                  <a:srgbClr val="585858"/>
                </a:solidFill>
                <a:latin typeface="微软雅黑"/>
                <a:cs typeface="微软雅黑"/>
              </a:rPr>
              <a:t>到</a:t>
            </a:r>
            <a:r>
              <a:rPr sz="1400" dirty="0">
                <a:solidFill>
                  <a:srgbClr val="585858"/>
                </a:solidFill>
                <a:latin typeface="微软雅黑"/>
                <a:cs typeface="微软雅黑"/>
              </a:rPr>
              <a:t>账，</a:t>
            </a:r>
            <a:r>
              <a:rPr sz="1400" spc="-15" dirty="0">
                <a:solidFill>
                  <a:srgbClr val="585858"/>
                </a:solidFill>
                <a:latin typeface="微软雅黑"/>
                <a:cs typeface="微软雅黑"/>
              </a:rPr>
              <a:t>速</a:t>
            </a:r>
            <a:r>
              <a:rPr sz="1400" dirty="0">
                <a:solidFill>
                  <a:srgbClr val="585858"/>
                </a:solidFill>
                <a:latin typeface="微软雅黑"/>
                <a:cs typeface="微软雅黑"/>
              </a:rPr>
              <a:t>度  快，费率较低。</a:t>
            </a:r>
            <a:endParaRPr sz="1400">
              <a:latin typeface="微软雅黑"/>
              <a:cs typeface="微软雅黑"/>
            </a:endParaRPr>
          </a:p>
        </p:txBody>
      </p:sp>
      <p:sp>
        <p:nvSpPr>
          <p:cNvPr id="22" name="object 22"/>
          <p:cNvSpPr/>
          <p:nvPr/>
        </p:nvSpPr>
        <p:spPr>
          <a:xfrm>
            <a:off x="7426452" y="4233671"/>
            <a:ext cx="3966845" cy="0"/>
          </a:xfrm>
          <a:custGeom>
            <a:avLst/>
            <a:gdLst/>
            <a:ahLst/>
            <a:cxnLst/>
            <a:rect l="l" t="t" r="r" b="b"/>
            <a:pathLst>
              <a:path w="3966845">
                <a:moveTo>
                  <a:pt x="0" y="0"/>
                </a:moveTo>
                <a:lnTo>
                  <a:pt x="3966845" y="0"/>
                </a:lnTo>
              </a:path>
            </a:pathLst>
          </a:custGeom>
          <a:ln w="3175">
            <a:solidFill>
              <a:srgbClr val="BABABA"/>
            </a:solidFill>
          </a:ln>
        </p:spPr>
        <p:txBody>
          <a:bodyPr wrap="square" lIns="0" tIns="0" rIns="0" bIns="0" rtlCol="0"/>
          <a:lstStyle/>
          <a:p>
            <a:endParaRPr/>
          </a:p>
        </p:txBody>
      </p:sp>
      <p:sp>
        <p:nvSpPr>
          <p:cNvPr id="23" name="object 23"/>
          <p:cNvSpPr/>
          <p:nvPr/>
        </p:nvSpPr>
        <p:spPr>
          <a:xfrm>
            <a:off x="7426452" y="5478779"/>
            <a:ext cx="3966845" cy="0"/>
          </a:xfrm>
          <a:custGeom>
            <a:avLst/>
            <a:gdLst/>
            <a:ahLst/>
            <a:cxnLst/>
            <a:rect l="l" t="t" r="r" b="b"/>
            <a:pathLst>
              <a:path w="3966845">
                <a:moveTo>
                  <a:pt x="0" y="0"/>
                </a:moveTo>
                <a:lnTo>
                  <a:pt x="3966845" y="0"/>
                </a:lnTo>
              </a:path>
            </a:pathLst>
          </a:custGeom>
          <a:ln w="3175">
            <a:solidFill>
              <a:srgbClr val="BABABA"/>
            </a:solidFill>
          </a:ln>
        </p:spPr>
        <p:txBody>
          <a:bodyPr wrap="square" lIns="0" tIns="0" rIns="0" bIns="0" rtlCol="0"/>
          <a:lstStyle/>
          <a:p>
            <a:endParaRPr/>
          </a:p>
        </p:txBody>
      </p:sp>
      <p:sp>
        <p:nvSpPr>
          <p:cNvPr id="24" name="object 24"/>
          <p:cNvSpPr/>
          <p:nvPr/>
        </p:nvSpPr>
        <p:spPr>
          <a:xfrm>
            <a:off x="6629400" y="3130295"/>
            <a:ext cx="563880" cy="563880"/>
          </a:xfrm>
          <a:custGeom>
            <a:avLst/>
            <a:gdLst/>
            <a:ahLst/>
            <a:cxnLst/>
            <a:rect l="l" t="t" r="r" b="b"/>
            <a:pathLst>
              <a:path w="563879" h="563879">
                <a:moveTo>
                  <a:pt x="281940" y="0"/>
                </a:moveTo>
                <a:lnTo>
                  <a:pt x="236210" y="3690"/>
                </a:lnTo>
                <a:lnTo>
                  <a:pt x="192828" y="14374"/>
                </a:lnTo>
                <a:lnTo>
                  <a:pt x="152376" y="31471"/>
                </a:lnTo>
                <a:lnTo>
                  <a:pt x="115433" y="54400"/>
                </a:lnTo>
                <a:lnTo>
                  <a:pt x="82581" y="82581"/>
                </a:lnTo>
                <a:lnTo>
                  <a:pt x="54400" y="115433"/>
                </a:lnTo>
                <a:lnTo>
                  <a:pt x="31471" y="152376"/>
                </a:lnTo>
                <a:lnTo>
                  <a:pt x="14374" y="192828"/>
                </a:lnTo>
                <a:lnTo>
                  <a:pt x="3690" y="236210"/>
                </a:lnTo>
                <a:lnTo>
                  <a:pt x="0" y="281939"/>
                </a:lnTo>
                <a:lnTo>
                  <a:pt x="3690" y="327669"/>
                </a:lnTo>
                <a:lnTo>
                  <a:pt x="14374" y="371051"/>
                </a:lnTo>
                <a:lnTo>
                  <a:pt x="31471" y="411503"/>
                </a:lnTo>
                <a:lnTo>
                  <a:pt x="54400" y="448446"/>
                </a:lnTo>
                <a:lnTo>
                  <a:pt x="82581" y="481298"/>
                </a:lnTo>
                <a:lnTo>
                  <a:pt x="115433" y="509479"/>
                </a:lnTo>
                <a:lnTo>
                  <a:pt x="152376" y="532408"/>
                </a:lnTo>
                <a:lnTo>
                  <a:pt x="192828" y="549505"/>
                </a:lnTo>
                <a:lnTo>
                  <a:pt x="236210" y="560189"/>
                </a:lnTo>
                <a:lnTo>
                  <a:pt x="281940" y="563879"/>
                </a:lnTo>
                <a:lnTo>
                  <a:pt x="327669" y="560189"/>
                </a:lnTo>
                <a:lnTo>
                  <a:pt x="371051" y="549505"/>
                </a:lnTo>
                <a:lnTo>
                  <a:pt x="411503" y="532408"/>
                </a:lnTo>
                <a:lnTo>
                  <a:pt x="448446" y="509479"/>
                </a:lnTo>
                <a:lnTo>
                  <a:pt x="481298" y="481298"/>
                </a:lnTo>
                <a:lnTo>
                  <a:pt x="509479" y="448446"/>
                </a:lnTo>
                <a:lnTo>
                  <a:pt x="532408" y="411503"/>
                </a:lnTo>
                <a:lnTo>
                  <a:pt x="549505" y="371051"/>
                </a:lnTo>
                <a:lnTo>
                  <a:pt x="560189" y="327669"/>
                </a:lnTo>
                <a:lnTo>
                  <a:pt x="563879" y="281939"/>
                </a:lnTo>
                <a:lnTo>
                  <a:pt x="560189" y="236210"/>
                </a:lnTo>
                <a:lnTo>
                  <a:pt x="549505" y="192828"/>
                </a:lnTo>
                <a:lnTo>
                  <a:pt x="532408" y="152376"/>
                </a:lnTo>
                <a:lnTo>
                  <a:pt x="509479" y="115433"/>
                </a:lnTo>
                <a:lnTo>
                  <a:pt x="481298" y="82581"/>
                </a:lnTo>
                <a:lnTo>
                  <a:pt x="448446" y="54400"/>
                </a:lnTo>
                <a:lnTo>
                  <a:pt x="411503" y="31471"/>
                </a:lnTo>
                <a:lnTo>
                  <a:pt x="371051" y="14374"/>
                </a:lnTo>
                <a:lnTo>
                  <a:pt x="327669" y="3690"/>
                </a:lnTo>
                <a:lnTo>
                  <a:pt x="281940" y="0"/>
                </a:lnTo>
                <a:close/>
              </a:path>
            </a:pathLst>
          </a:custGeom>
          <a:solidFill>
            <a:srgbClr val="D3D3D3"/>
          </a:solidFill>
        </p:spPr>
        <p:txBody>
          <a:bodyPr wrap="square" lIns="0" tIns="0" rIns="0" bIns="0" rtlCol="0"/>
          <a:lstStyle/>
          <a:p>
            <a:endParaRPr/>
          </a:p>
        </p:txBody>
      </p:sp>
      <p:sp>
        <p:nvSpPr>
          <p:cNvPr id="25" name="object 25"/>
          <p:cNvSpPr txBox="1"/>
          <p:nvPr/>
        </p:nvSpPr>
        <p:spPr>
          <a:xfrm>
            <a:off x="6797167" y="3307207"/>
            <a:ext cx="229870" cy="210820"/>
          </a:xfrm>
          <a:prstGeom prst="rect">
            <a:avLst/>
          </a:prstGeom>
        </p:spPr>
        <p:txBody>
          <a:bodyPr vert="horz" wrap="square" lIns="0" tIns="0" rIns="0" bIns="0" rtlCol="0">
            <a:spAutoFit/>
          </a:bodyPr>
          <a:lstStyle/>
          <a:p>
            <a:pPr marL="12700">
              <a:lnSpc>
                <a:spcPct val="100000"/>
              </a:lnSpc>
            </a:pPr>
            <a:r>
              <a:rPr sz="1300" b="1" spc="-5" dirty="0">
                <a:solidFill>
                  <a:srgbClr val="333333"/>
                </a:solidFill>
                <a:latin typeface="微软雅黑"/>
                <a:cs typeface="微软雅黑"/>
              </a:rPr>
              <a:t>01</a:t>
            </a:r>
            <a:endParaRPr sz="1300">
              <a:latin typeface="微软雅黑"/>
              <a:cs typeface="微软雅黑"/>
            </a:endParaRPr>
          </a:p>
        </p:txBody>
      </p:sp>
      <p:sp>
        <p:nvSpPr>
          <p:cNvPr id="26" name="object 26"/>
          <p:cNvSpPr/>
          <p:nvPr/>
        </p:nvSpPr>
        <p:spPr>
          <a:xfrm>
            <a:off x="6807707" y="3727703"/>
            <a:ext cx="207645" cy="207645"/>
          </a:xfrm>
          <a:custGeom>
            <a:avLst/>
            <a:gdLst/>
            <a:ahLst/>
            <a:cxnLst/>
            <a:rect l="l" t="t" r="r" b="b"/>
            <a:pathLst>
              <a:path w="207645" h="207645">
                <a:moveTo>
                  <a:pt x="103632" y="0"/>
                </a:moveTo>
                <a:lnTo>
                  <a:pt x="63275" y="8137"/>
                </a:lnTo>
                <a:lnTo>
                  <a:pt x="30337" y="30337"/>
                </a:lnTo>
                <a:lnTo>
                  <a:pt x="8137" y="63275"/>
                </a:lnTo>
                <a:lnTo>
                  <a:pt x="0" y="103632"/>
                </a:lnTo>
                <a:lnTo>
                  <a:pt x="8137" y="143988"/>
                </a:lnTo>
                <a:lnTo>
                  <a:pt x="30337" y="176926"/>
                </a:lnTo>
                <a:lnTo>
                  <a:pt x="63275" y="199126"/>
                </a:lnTo>
                <a:lnTo>
                  <a:pt x="103632" y="207264"/>
                </a:lnTo>
                <a:lnTo>
                  <a:pt x="143988" y="199126"/>
                </a:lnTo>
                <a:lnTo>
                  <a:pt x="176926" y="176926"/>
                </a:lnTo>
                <a:lnTo>
                  <a:pt x="199126" y="143988"/>
                </a:lnTo>
                <a:lnTo>
                  <a:pt x="207264" y="103632"/>
                </a:lnTo>
                <a:lnTo>
                  <a:pt x="199126" y="63275"/>
                </a:lnTo>
                <a:lnTo>
                  <a:pt x="176926" y="30337"/>
                </a:lnTo>
                <a:lnTo>
                  <a:pt x="143988" y="8137"/>
                </a:lnTo>
                <a:lnTo>
                  <a:pt x="103632" y="0"/>
                </a:lnTo>
                <a:close/>
              </a:path>
            </a:pathLst>
          </a:custGeom>
          <a:solidFill>
            <a:srgbClr val="D3D3D3"/>
          </a:solidFill>
        </p:spPr>
        <p:txBody>
          <a:bodyPr wrap="square" lIns="0" tIns="0" rIns="0" bIns="0" rtlCol="0"/>
          <a:lstStyle/>
          <a:p>
            <a:endParaRPr/>
          </a:p>
        </p:txBody>
      </p:sp>
      <p:sp>
        <p:nvSpPr>
          <p:cNvPr id="27" name="object 27"/>
          <p:cNvSpPr/>
          <p:nvPr/>
        </p:nvSpPr>
        <p:spPr>
          <a:xfrm>
            <a:off x="6861047" y="3968496"/>
            <a:ext cx="100965" cy="100965"/>
          </a:xfrm>
          <a:custGeom>
            <a:avLst/>
            <a:gdLst/>
            <a:ahLst/>
            <a:cxnLst/>
            <a:rect l="l" t="t" r="r" b="b"/>
            <a:pathLst>
              <a:path w="100965" h="100964">
                <a:moveTo>
                  <a:pt x="50292" y="0"/>
                </a:moveTo>
                <a:lnTo>
                  <a:pt x="30700" y="3946"/>
                </a:lnTo>
                <a:lnTo>
                  <a:pt x="14716" y="14716"/>
                </a:lnTo>
                <a:lnTo>
                  <a:pt x="3946" y="30700"/>
                </a:lnTo>
                <a:lnTo>
                  <a:pt x="0" y="50291"/>
                </a:lnTo>
                <a:lnTo>
                  <a:pt x="3946" y="69883"/>
                </a:lnTo>
                <a:lnTo>
                  <a:pt x="14716" y="85867"/>
                </a:lnTo>
                <a:lnTo>
                  <a:pt x="30700" y="96637"/>
                </a:lnTo>
                <a:lnTo>
                  <a:pt x="50292" y="100583"/>
                </a:lnTo>
                <a:lnTo>
                  <a:pt x="69883" y="96637"/>
                </a:lnTo>
                <a:lnTo>
                  <a:pt x="85867" y="85867"/>
                </a:lnTo>
                <a:lnTo>
                  <a:pt x="96637" y="69883"/>
                </a:lnTo>
                <a:lnTo>
                  <a:pt x="100583" y="50291"/>
                </a:lnTo>
                <a:lnTo>
                  <a:pt x="96637" y="30700"/>
                </a:lnTo>
                <a:lnTo>
                  <a:pt x="85867" y="14716"/>
                </a:lnTo>
                <a:lnTo>
                  <a:pt x="69883" y="3946"/>
                </a:lnTo>
                <a:lnTo>
                  <a:pt x="50292" y="0"/>
                </a:lnTo>
                <a:close/>
              </a:path>
            </a:pathLst>
          </a:custGeom>
          <a:solidFill>
            <a:srgbClr val="ECECEC"/>
          </a:solidFill>
        </p:spPr>
        <p:txBody>
          <a:bodyPr wrap="square" lIns="0" tIns="0" rIns="0" bIns="0" rtlCol="0"/>
          <a:lstStyle/>
          <a:p>
            <a:endParaRPr/>
          </a:p>
        </p:txBody>
      </p:sp>
      <p:sp>
        <p:nvSpPr>
          <p:cNvPr id="28" name="object 28"/>
          <p:cNvSpPr/>
          <p:nvPr/>
        </p:nvSpPr>
        <p:spPr>
          <a:xfrm>
            <a:off x="6629400" y="4375403"/>
            <a:ext cx="563880" cy="563880"/>
          </a:xfrm>
          <a:custGeom>
            <a:avLst/>
            <a:gdLst/>
            <a:ahLst/>
            <a:cxnLst/>
            <a:rect l="l" t="t" r="r" b="b"/>
            <a:pathLst>
              <a:path w="563879" h="563879">
                <a:moveTo>
                  <a:pt x="281940" y="0"/>
                </a:moveTo>
                <a:lnTo>
                  <a:pt x="236210" y="3690"/>
                </a:lnTo>
                <a:lnTo>
                  <a:pt x="192828" y="14374"/>
                </a:lnTo>
                <a:lnTo>
                  <a:pt x="152376" y="31471"/>
                </a:lnTo>
                <a:lnTo>
                  <a:pt x="115433" y="54400"/>
                </a:lnTo>
                <a:lnTo>
                  <a:pt x="82581" y="82581"/>
                </a:lnTo>
                <a:lnTo>
                  <a:pt x="54400" y="115433"/>
                </a:lnTo>
                <a:lnTo>
                  <a:pt x="31471" y="152376"/>
                </a:lnTo>
                <a:lnTo>
                  <a:pt x="14374" y="192828"/>
                </a:lnTo>
                <a:lnTo>
                  <a:pt x="3690" y="236210"/>
                </a:lnTo>
                <a:lnTo>
                  <a:pt x="0" y="281940"/>
                </a:lnTo>
                <a:lnTo>
                  <a:pt x="3690" y="327669"/>
                </a:lnTo>
                <a:lnTo>
                  <a:pt x="14374" y="371051"/>
                </a:lnTo>
                <a:lnTo>
                  <a:pt x="31471" y="411503"/>
                </a:lnTo>
                <a:lnTo>
                  <a:pt x="54400" y="448446"/>
                </a:lnTo>
                <a:lnTo>
                  <a:pt x="82581" y="481298"/>
                </a:lnTo>
                <a:lnTo>
                  <a:pt x="115433" y="509479"/>
                </a:lnTo>
                <a:lnTo>
                  <a:pt x="152376" y="532408"/>
                </a:lnTo>
                <a:lnTo>
                  <a:pt x="192828" y="549505"/>
                </a:lnTo>
                <a:lnTo>
                  <a:pt x="236210" y="560189"/>
                </a:lnTo>
                <a:lnTo>
                  <a:pt x="281940" y="563880"/>
                </a:lnTo>
                <a:lnTo>
                  <a:pt x="327669" y="560189"/>
                </a:lnTo>
                <a:lnTo>
                  <a:pt x="371051" y="549505"/>
                </a:lnTo>
                <a:lnTo>
                  <a:pt x="411503" y="532408"/>
                </a:lnTo>
                <a:lnTo>
                  <a:pt x="448446" y="509479"/>
                </a:lnTo>
                <a:lnTo>
                  <a:pt x="481298" y="481298"/>
                </a:lnTo>
                <a:lnTo>
                  <a:pt x="509479" y="448446"/>
                </a:lnTo>
                <a:lnTo>
                  <a:pt x="532408" y="411503"/>
                </a:lnTo>
                <a:lnTo>
                  <a:pt x="549505" y="371051"/>
                </a:lnTo>
                <a:lnTo>
                  <a:pt x="560189" y="327669"/>
                </a:lnTo>
                <a:lnTo>
                  <a:pt x="563879" y="281940"/>
                </a:lnTo>
                <a:lnTo>
                  <a:pt x="560189" y="236210"/>
                </a:lnTo>
                <a:lnTo>
                  <a:pt x="549505" y="192828"/>
                </a:lnTo>
                <a:lnTo>
                  <a:pt x="532408" y="152376"/>
                </a:lnTo>
                <a:lnTo>
                  <a:pt x="509479" y="115433"/>
                </a:lnTo>
                <a:lnTo>
                  <a:pt x="481298" y="82581"/>
                </a:lnTo>
                <a:lnTo>
                  <a:pt x="448446" y="54400"/>
                </a:lnTo>
                <a:lnTo>
                  <a:pt x="411503" y="31471"/>
                </a:lnTo>
                <a:lnTo>
                  <a:pt x="371051" y="14374"/>
                </a:lnTo>
                <a:lnTo>
                  <a:pt x="327669" y="3690"/>
                </a:lnTo>
                <a:lnTo>
                  <a:pt x="281940" y="0"/>
                </a:lnTo>
                <a:close/>
              </a:path>
            </a:pathLst>
          </a:custGeom>
          <a:solidFill>
            <a:srgbClr val="1D9ED2"/>
          </a:solidFill>
        </p:spPr>
        <p:txBody>
          <a:bodyPr wrap="square" lIns="0" tIns="0" rIns="0" bIns="0" rtlCol="0"/>
          <a:lstStyle/>
          <a:p>
            <a:endParaRPr/>
          </a:p>
        </p:txBody>
      </p:sp>
      <p:sp>
        <p:nvSpPr>
          <p:cNvPr id="29" name="object 29"/>
          <p:cNvSpPr txBox="1"/>
          <p:nvPr/>
        </p:nvSpPr>
        <p:spPr>
          <a:xfrm>
            <a:off x="6797167" y="4552315"/>
            <a:ext cx="229870" cy="210820"/>
          </a:xfrm>
          <a:prstGeom prst="rect">
            <a:avLst/>
          </a:prstGeom>
        </p:spPr>
        <p:txBody>
          <a:bodyPr vert="horz" wrap="square" lIns="0" tIns="0" rIns="0" bIns="0" rtlCol="0">
            <a:spAutoFit/>
          </a:bodyPr>
          <a:lstStyle/>
          <a:p>
            <a:pPr marL="12700">
              <a:lnSpc>
                <a:spcPct val="100000"/>
              </a:lnSpc>
            </a:pPr>
            <a:r>
              <a:rPr sz="1300" b="1" spc="-5" dirty="0">
                <a:solidFill>
                  <a:srgbClr val="F9F9F9"/>
                </a:solidFill>
                <a:latin typeface="微软雅黑"/>
                <a:cs typeface="微软雅黑"/>
              </a:rPr>
              <a:t>02</a:t>
            </a:r>
            <a:endParaRPr sz="1300">
              <a:latin typeface="微软雅黑"/>
              <a:cs typeface="微软雅黑"/>
            </a:endParaRPr>
          </a:p>
        </p:txBody>
      </p:sp>
      <p:sp>
        <p:nvSpPr>
          <p:cNvPr id="30" name="object 30"/>
          <p:cNvSpPr/>
          <p:nvPr/>
        </p:nvSpPr>
        <p:spPr>
          <a:xfrm>
            <a:off x="6807707" y="4972811"/>
            <a:ext cx="207645" cy="207645"/>
          </a:xfrm>
          <a:custGeom>
            <a:avLst/>
            <a:gdLst/>
            <a:ahLst/>
            <a:cxnLst/>
            <a:rect l="l" t="t" r="r" b="b"/>
            <a:pathLst>
              <a:path w="207645" h="207645">
                <a:moveTo>
                  <a:pt x="103632" y="0"/>
                </a:moveTo>
                <a:lnTo>
                  <a:pt x="63275" y="8137"/>
                </a:lnTo>
                <a:lnTo>
                  <a:pt x="30337" y="30337"/>
                </a:lnTo>
                <a:lnTo>
                  <a:pt x="8137" y="63275"/>
                </a:lnTo>
                <a:lnTo>
                  <a:pt x="0" y="103631"/>
                </a:lnTo>
                <a:lnTo>
                  <a:pt x="8137" y="143988"/>
                </a:lnTo>
                <a:lnTo>
                  <a:pt x="30337" y="176926"/>
                </a:lnTo>
                <a:lnTo>
                  <a:pt x="63275" y="199126"/>
                </a:lnTo>
                <a:lnTo>
                  <a:pt x="103632" y="207263"/>
                </a:lnTo>
                <a:lnTo>
                  <a:pt x="143988" y="199126"/>
                </a:lnTo>
                <a:lnTo>
                  <a:pt x="176926" y="176926"/>
                </a:lnTo>
                <a:lnTo>
                  <a:pt x="199126" y="143988"/>
                </a:lnTo>
                <a:lnTo>
                  <a:pt x="207264" y="103631"/>
                </a:lnTo>
                <a:lnTo>
                  <a:pt x="199126" y="63275"/>
                </a:lnTo>
                <a:lnTo>
                  <a:pt x="176926" y="30337"/>
                </a:lnTo>
                <a:lnTo>
                  <a:pt x="143988" y="8137"/>
                </a:lnTo>
                <a:lnTo>
                  <a:pt x="103632" y="0"/>
                </a:lnTo>
                <a:close/>
              </a:path>
            </a:pathLst>
          </a:custGeom>
          <a:solidFill>
            <a:srgbClr val="9FDAF1"/>
          </a:solidFill>
        </p:spPr>
        <p:txBody>
          <a:bodyPr wrap="square" lIns="0" tIns="0" rIns="0" bIns="0" rtlCol="0"/>
          <a:lstStyle/>
          <a:p>
            <a:endParaRPr/>
          </a:p>
        </p:txBody>
      </p:sp>
      <p:sp>
        <p:nvSpPr>
          <p:cNvPr id="31" name="object 31"/>
          <p:cNvSpPr/>
          <p:nvPr/>
        </p:nvSpPr>
        <p:spPr>
          <a:xfrm>
            <a:off x="6861047" y="5213603"/>
            <a:ext cx="100965" cy="100965"/>
          </a:xfrm>
          <a:custGeom>
            <a:avLst/>
            <a:gdLst/>
            <a:ahLst/>
            <a:cxnLst/>
            <a:rect l="l" t="t" r="r" b="b"/>
            <a:pathLst>
              <a:path w="100965" h="100964">
                <a:moveTo>
                  <a:pt x="50292" y="0"/>
                </a:moveTo>
                <a:lnTo>
                  <a:pt x="30700" y="3946"/>
                </a:lnTo>
                <a:lnTo>
                  <a:pt x="14716" y="14716"/>
                </a:lnTo>
                <a:lnTo>
                  <a:pt x="3946" y="30700"/>
                </a:lnTo>
                <a:lnTo>
                  <a:pt x="0" y="50292"/>
                </a:lnTo>
                <a:lnTo>
                  <a:pt x="3946" y="69883"/>
                </a:lnTo>
                <a:lnTo>
                  <a:pt x="14716" y="85867"/>
                </a:lnTo>
                <a:lnTo>
                  <a:pt x="30700" y="96637"/>
                </a:lnTo>
                <a:lnTo>
                  <a:pt x="50292" y="100584"/>
                </a:lnTo>
                <a:lnTo>
                  <a:pt x="69883" y="96637"/>
                </a:lnTo>
                <a:lnTo>
                  <a:pt x="85867" y="85867"/>
                </a:lnTo>
                <a:lnTo>
                  <a:pt x="96637" y="69883"/>
                </a:lnTo>
                <a:lnTo>
                  <a:pt x="100583" y="50292"/>
                </a:lnTo>
                <a:lnTo>
                  <a:pt x="96637" y="30700"/>
                </a:lnTo>
                <a:lnTo>
                  <a:pt x="85867" y="14716"/>
                </a:lnTo>
                <a:lnTo>
                  <a:pt x="69883" y="3946"/>
                </a:lnTo>
                <a:lnTo>
                  <a:pt x="50292" y="0"/>
                </a:lnTo>
                <a:close/>
              </a:path>
            </a:pathLst>
          </a:custGeom>
          <a:solidFill>
            <a:srgbClr val="CFECF8"/>
          </a:solidFill>
        </p:spPr>
        <p:txBody>
          <a:bodyPr wrap="square" lIns="0" tIns="0" rIns="0" bIns="0" rtlCol="0"/>
          <a:lstStyle/>
          <a:p>
            <a:endParaRPr/>
          </a:p>
        </p:txBody>
      </p:sp>
      <p:sp>
        <p:nvSpPr>
          <p:cNvPr id="32" name="object 32"/>
          <p:cNvSpPr/>
          <p:nvPr/>
        </p:nvSpPr>
        <p:spPr>
          <a:xfrm>
            <a:off x="6629400" y="5618988"/>
            <a:ext cx="563880" cy="563880"/>
          </a:xfrm>
          <a:custGeom>
            <a:avLst/>
            <a:gdLst/>
            <a:ahLst/>
            <a:cxnLst/>
            <a:rect l="l" t="t" r="r" b="b"/>
            <a:pathLst>
              <a:path w="563879" h="563879">
                <a:moveTo>
                  <a:pt x="281940" y="0"/>
                </a:moveTo>
                <a:lnTo>
                  <a:pt x="236210" y="3690"/>
                </a:lnTo>
                <a:lnTo>
                  <a:pt x="192828" y="14373"/>
                </a:lnTo>
                <a:lnTo>
                  <a:pt x="152376" y="31468"/>
                </a:lnTo>
                <a:lnTo>
                  <a:pt x="115433" y="54397"/>
                </a:lnTo>
                <a:lnTo>
                  <a:pt x="82581" y="82576"/>
                </a:lnTo>
                <a:lnTo>
                  <a:pt x="54400" y="115428"/>
                </a:lnTo>
                <a:lnTo>
                  <a:pt x="31471" y="152370"/>
                </a:lnTo>
                <a:lnTo>
                  <a:pt x="14374" y="192823"/>
                </a:lnTo>
                <a:lnTo>
                  <a:pt x="3690" y="236207"/>
                </a:lnTo>
                <a:lnTo>
                  <a:pt x="0" y="281940"/>
                </a:lnTo>
                <a:lnTo>
                  <a:pt x="3690" y="327672"/>
                </a:lnTo>
                <a:lnTo>
                  <a:pt x="14374" y="371056"/>
                </a:lnTo>
                <a:lnTo>
                  <a:pt x="31471" y="411509"/>
                </a:lnTo>
                <a:lnTo>
                  <a:pt x="54400" y="448451"/>
                </a:lnTo>
                <a:lnTo>
                  <a:pt x="82581" y="481303"/>
                </a:lnTo>
                <a:lnTo>
                  <a:pt x="115433" y="509482"/>
                </a:lnTo>
                <a:lnTo>
                  <a:pt x="152376" y="532411"/>
                </a:lnTo>
                <a:lnTo>
                  <a:pt x="192828" y="549506"/>
                </a:lnTo>
                <a:lnTo>
                  <a:pt x="236210" y="560189"/>
                </a:lnTo>
                <a:lnTo>
                  <a:pt x="281940" y="563880"/>
                </a:lnTo>
                <a:lnTo>
                  <a:pt x="327669" y="560189"/>
                </a:lnTo>
                <a:lnTo>
                  <a:pt x="371051" y="549506"/>
                </a:lnTo>
                <a:lnTo>
                  <a:pt x="411503" y="532411"/>
                </a:lnTo>
                <a:lnTo>
                  <a:pt x="448446" y="509482"/>
                </a:lnTo>
                <a:lnTo>
                  <a:pt x="481298" y="481303"/>
                </a:lnTo>
                <a:lnTo>
                  <a:pt x="509479" y="448451"/>
                </a:lnTo>
                <a:lnTo>
                  <a:pt x="532408" y="411509"/>
                </a:lnTo>
                <a:lnTo>
                  <a:pt x="549505" y="371056"/>
                </a:lnTo>
                <a:lnTo>
                  <a:pt x="560189" y="327672"/>
                </a:lnTo>
                <a:lnTo>
                  <a:pt x="563879" y="281940"/>
                </a:lnTo>
                <a:lnTo>
                  <a:pt x="560189" y="236207"/>
                </a:lnTo>
                <a:lnTo>
                  <a:pt x="549505" y="192823"/>
                </a:lnTo>
                <a:lnTo>
                  <a:pt x="532408" y="152370"/>
                </a:lnTo>
                <a:lnTo>
                  <a:pt x="509479" y="115428"/>
                </a:lnTo>
                <a:lnTo>
                  <a:pt x="481298" y="82576"/>
                </a:lnTo>
                <a:lnTo>
                  <a:pt x="448446" y="54397"/>
                </a:lnTo>
                <a:lnTo>
                  <a:pt x="411503" y="31468"/>
                </a:lnTo>
                <a:lnTo>
                  <a:pt x="371051" y="14373"/>
                </a:lnTo>
                <a:lnTo>
                  <a:pt x="327669" y="3690"/>
                </a:lnTo>
                <a:lnTo>
                  <a:pt x="281940" y="0"/>
                </a:lnTo>
                <a:close/>
              </a:path>
            </a:pathLst>
          </a:custGeom>
          <a:solidFill>
            <a:srgbClr val="D3D3D3"/>
          </a:solidFill>
        </p:spPr>
        <p:txBody>
          <a:bodyPr wrap="square" lIns="0" tIns="0" rIns="0" bIns="0" rtlCol="0"/>
          <a:lstStyle/>
          <a:p>
            <a:endParaRPr/>
          </a:p>
        </p:txBody>
      </p:sp>
      <p:sp>
        <p:nvSpPr>
          <p:cNvPr id="33" name="object 33"/>
          <p:cNvSpPr txBox="1"/>
          <p:nvPr/>
        </p:nvSpPr>
        <p:spPr>
          <a:xfrm>
            <a:off x="6797167" y="5797397"/>
            <a:ext cx="229870" cy="210820"/>
          </a:xfrm>
          <a:prstGeom prst="rect">
            <a:avLst/>
          </a:prstGeom>
        </p:spPr>
        <p:txBody>
          <a:bodyPr vert="horz" wrap="square" lIns="0" tIns="0" rIns="0" bIns="0" rtlCol="0">
            <a:spAutoFit/>
          </a:bodyPr>
          <a:lstStyle/>
          <a:p>
            <a:pPr marL="12700">
              <a:lnSpc>
                <a:spcPct val="100000"/>
              </a:lnSpc>
            </a:pPr>
            <a:r>
              <a:rPr sz="1300" b="1" spc="-5" dirty="0">
                <a:solidFill>
                  <a:srgbClr val="333333"/>
                </a:solidFill>
                <a:latin typeface="微软雅黑"/>
                <a:cs typeface="微软雅黑"/>
              </a:rPr>
              <a:t>03</a:t>
            </a:r>
            <a:endParaRPr sz="1300">
              <a:latin typeface="微软雅黑"/>
              <a:cs typeface="微软雅黑"/>
            </a:endParaRPr>
          </a:p>
        </p:txBody>
      </p:sp>
      <p:sp>
        <p:nvSpPr>
          <p:cNvPr id="34" name="object 34"/>
          <p:cNvSpPr/>
          <p:nvPr/>
        </p:nvSpPr>
        <p:spPr>
          <a:xfrm>
            <a:off x="6807707" y="6217920"/>
            <a:ext cx="207645" cy="207645"/>
          </a:xfrm>
          <a:custGeom>
            <a:avLst/>
            <a:gdLst/>
            <a:ahLst/>
            <a:cxnLst/>
            <a:rect l="l" t="t" r="r" b="b"/>
            <a:pathLst>
              <a:path w="207645" h="207645">
                <a:moveTo>
                  <a:pt x="103632" y="0"/>
                </a:moveTo>
                <a:lnTo>
                  <a:pt x="63275" y="8143"/>
                </a:lnTo>
                <a:lnTo>
                  <a:pt x="30337" y="30351"/>
                </a:lnTo>
                <a:lnTo>
                  <a:pt x="8137" y="63291"/>
                </a:lnTo>
                <a:lnTo>
                  <a:pt x="0" y="103631"/>
                </a:lnTo>
                <a:lnTo>
                  <a:pt x="8137" y="143972"/>
                </a:lnTo>
                <a:lnTo>
                  <a:pt x="30337" y="176912"/>
                </a:lnTo>
                <a:lnTo>
                  <a:pt x="63275" y="199120"/>
                </a:lnTo>
                <a:lnTo>
                  <a:pt x="103632" y="207263"/>
                </a:lnTo>
                <a:lnTo>
                  <a:pt x="143988" y="199120"/>
                </a:lnTo>
                <a:lnTo>
                  <a:pt x="176926" y="176912"/>
                </a:lnTo>
                <a:lnTo>
                  <a:pt x="199126" y="143972"/>
                </a:lnTo>
                <a:lnTo>
                  <a:pt x="207264" y="103631"/>
                </a:lnTo>
                <a:lnTo>
                  <a:pt x="199126" y="63291"/>
                </a:lnTo>
                <a:lnTo>
                  <a:pt x="176926" y="30351"/>
                </a:lnTo>
                <a:lnTo>
                  <a:pt x="143988" y="8143"/>
                </a:lnTo>
                <a:lnTo>
                  <a:pt x="103632" y="0"/>
                </a:lnTo>
                <a:close/>
              </a:path>
            </a:pathLst>
          </a:custGeom>
          <a:solidFill>
            <a:srgbClr val="D3D3D3"/>
          </a:solidFill>
        </p:spPr>
        <p:txBody>
          <a:bodyPr wrap="square" lIns="0" tIns="0" rIns="0" bIns="0" rtlCol="0"/>
          <a:lstStyle/>
          <a:p>
            <a:endParaRPr/>
          </a:p>
        </p:txBody>
      </p:sp>
      <p:sp>
        <p:nvSpPr>
          <p:cNvPr id="35" name="object 35"/>
          <p:cNvSpPr/>
          <p:nvPr/>
        </p:nvSpPr>
        <p:spPr>
          <a:xfrm>
            <a:off x="6861047" y="6458711"/>
            <a:ext cx="100965" cy="99060"/>
          </a:xfrm>
          <a:custGeom>
            <a:avLst/>
            <a:gdLst/>
            <a:ahLst/>
            <a:cxnLst/>
            <a:rect l="l" t="t" r="r" b="b"/>
            <a:pathLst>
              <a:path w="100965" h="99059">
                <a:moveTo>
                  <a:pt x="50292" y="0"/>
                </a:moveTo>
                <a:lnTo>
                  <a:pt x="30700" y="3892"/>
                </a:lnTo>
                <a:lnTo>
                  <a:pt x="14716" y="14506"/>
                </a:lnTo>
                <a:lnTo>
                  <a:pt x="3946" y="30250"/>
                </a:lnTo>
                <a:lnTo>
                  <a:pt x="0" y="49529"/>
                </a:lnTo>
                <a:lnTo>
                  <a:pt x="3946" y="68809"/>
                </a:lnTo>
                <a:lnTo>
                  <a:pt x="14716" y="84553"/>
                </a:lnTo>
                <a:lnTo>
                  <a:pt x="30700" y="95167"/>
                </a:lnTo>
                <a:lnTo>
                  <a:pt x="50292" y="99059"/>
                </a:lnTo>
                <a:lnTo>
                  <a:pt x="69883" y="95167"/>
                </a:lnTo>
                <a:lnTo>
                  <a:pt x="85867" y="84553"/>
                </a:lnTo>
                <a:lnTo>
                  <a:pt x="96637" y="68809"/>
                </a:lnTo>
                <a:lnTo>
                  <a:pt x="100583" y="49529"/>
                </a:lnTo>
                <a:lnTo>
                  <a:pt x="96637" y="30250"/>
                </a:lnTo>
                <a:lnTo>
                  <a:pt x="85867" y="14506"/>
                </a:lnTo>
                <a:lnTo>
                  <a:pt x="69883" y="3892"/>
                </a:lnTo>
                <a:lnTo>
                  <a:pt x="50292" y="0"/>
                </a:lnTo>
                <a:close/>
              </a:path>
            </a:pathLst>
          </a:custGeom>
          <a:solidFill>
            <a:srgbClr val="ECECEC"/>
          </a:solidFill>
        </p:spPr>
        <p:txBody>
          <a:bodyPr wrap="square" lIns="0" tIns="0" rIns="0" bIns="0" rtlCol="0"/>
          <a:lstStyle/>
          <a:p>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金融</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跨境支付面临支付中间费用高、支付效率低和会员制门槛高等</a:t>
            </a:r>
          </a:p>
          <a:p>
            <a:pPr marL="12700">
              <a:lnSpc>
                <a:spcPts val="2735"/>
              </a:lnSpc>
            </a:pPr>
            <a:r>
              <a:rPr spc="-5" dirty="0"/>
              <a:t>问题</a:t>
            </a:r>
          </a:p>
        </p:txBody>
      </p:sp>
      <p:sp>
        <p:nvSpPr>
          <p:cNvPr id="5" name="object 5"/>
          <p:cNvSpPr txBox="1"/>
          <p:nvPr/>
        </p:nvSpPr>
        <p:spPr>
          <a:xfrm>
            <a:off x="829767" y="1510157"/>
            <a:ext cx="10810875" cy="1186815"/>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405" dirty="0">
                <a:solidFill>
                  <a:srgbClr val="1D9ED2"/>
                </a:solidFill>
                <a:latin typeface="Arial Unicode MS"/>
                <a:cs typeface="Arial Unicode MS"/>
              </a:rPr>
              <a:t> </a:t>
            </a:r>
            <a:r>
              <a:rPr sz="1400" dirty="0">
                <a:solidFill>
                  <a:srgbClr val="585858"/>
                </a:solidFill>
                <a:latin typeface="微软雅黑"/>
                <a:cs typeface="微软雅黑"/>
              </a:rPr>
              <a:t>当前银行跨境支付主要运用的还是SWIFT系统，仍面临诸多挑战。目前，跨境支付中间费用仍较高且支付效率低。同时，SWIFT采用会</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员制，会员制入门门槛高。</a:t>
            </a:r>
            <a:endParaRPr sz="1400">
              <a:latin typeface="微软雅黑"/>
              <a:cs typeface="微软雅黑"/>
            </a:endParaRPr>
          </a:p>
          <a:p>
            <a:pPr marL="299085" marR="8890" indent="-287020">
              <a:lnSpc>
                <a:spcPct val="1500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dirty="0">
                <a:solidFill>
                  <a:srgbClr val="585858"/>
                </a:solidFill>
                <a:latin typeface="微软雅黑"/>
                <a:cs typeface="微软雅黑"/>
              </a:rPr>
              <a:t>跨境支付的流程可分为四个阶段：支付发起阶段、资金转移阶段、资金交付阶段和交易后阶段，各阶段都有对应的痛点和可能的区块链  解决方案。</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848105" y="2815589"/>
            <a:ext cx="10342245" cy="0"/>
          </a:xfrm>
          <a:custGeom>
            <a:avLst/>
            <a:gdLst/>
            <a:ahLst/>
            <a:cxnLst/>
            <a:rect l="l" t="t" r="r" b="b"/>
            <a:pathLst>
              <a:path w="10342245">
                <a:moveTo>
                  <a:pt x="0" y="0"/>
                </a:moveTo>
                <a:lnTo>
                  <a:pt x="10341991" y="0"/>
                </a:lnTo>
              </a:path>
            </a:pathLst>
          </a:custGeom>
          <a:ln w="28956">
            <a:solidFill>
              <a:srgbClr val="BABABA"/>
            </a:solidFill>
            <a:prstDash val="lgDash"/>
          </a:ln>
        </p:spPr>
        <p:txBody>
          <a:bodyPr wrap="square" lIns="0" tIns="0" rIns="0" bIns="0" rtlCol="0"/>
          <a:lstStyle/>
          <a:p>
            <a:endParaRPr/>
          </a:p>
        </p:txBody>
      </p:sp>
      <p:sp>
        <p:nvSpPr>
          <p:cNvPr id="8" name="object 8"/>
          <p:cNvSpPr/>
          <p:nvPr/>
        </p:nvSpPr>
        <p:spPr>
          <a:xfrm>
            <a:off x="8466581" y="3070098"/>
            <a:ext cx="2906395" cy="635635"/>
          </a:xfrm>
          <a:custGeom>
            <a:avLst/>
            <a:gdLst/>
            <a:ahLst/>
            <a:cxnLst/>
            <a:rect l="l" t="t" r="r" b="b"/>
            <a:pathLst>
              <a:path w="2906395" h="635635">
                <a:moveTo>
                  <a:pt x="2588514" y="0"/>
                </a:moveTo>
                <a:lnTo>
                  <a:pt x="0" y="0"/>
                </a:lnTo>
                <a:lnTo>
                  <a:pt x="0" y="635507"/>
                </a:lnTo>
                <a:lnTo>
                  <a:pt x="2588514" y="635507"/>
                </a:lnTo>
                <a:lnTo>
                  <a:pt x="2906268" y="317753"/>
                </a:lnTo>
                <a:lnTo>
                  <a:pt x="2588514" y="0"/>
                </a:lnTo>
                <a:close/>
              </a:path>
            </a:pathLst>
          </a:custGeom>
          <a:solidFill>
            <a:srgbClr val="BABABA"/>
          </a:solidFill>
        </p:spPr>
        <p:txBody>
          <a:bodyPr wrap="square" lIns="0" tIns="0" rIns="0" bIns="0" rtlCol="0"/>
          <a:lstStyle/>
          <a:p>
            <a:endParaRPr/>
          </a:p>
        </p:txBody>
      </p:sp>
      <p:sp>
        <p:nvSpPr>
          <p:cNvPr id="9" name="object 9"/>
          <p:cNvSpPr/>
          <p:nvPr/>
        </p:nvSpPr>
        <p:spPr>
          <a:xfrm>
            <a:off x="8466581" y="3070098"/>
            <a:ext cx="2906395" cy="635635"/>
          </a:xfrm>
          <a:custGeom>
            <a:avLst/>
            <a:gdLst/>
            <a:ahLst/>
            <a:cxnLst/>
            <a:rect l="l" t="t" r="r" b="b"/>
            <a:pathLst>
              <a:path w="2906395" h="635635">
                <a:moveTo>
                  <a:pt x="0" y="0"/>
                </a:moveTo>
                <a:lnTo>
                  <a:pt x="2588514" y="0"/>
                </a:lnTo>
                <a:lnTo>
                  <a:pt x="2906268" y="317753"/>
                </a:lnTo>
                <a:lnTo>
                  <a:pt x="2588514" y="635507"/>
                </a:lnTo>
                <a:lnTo>
                  <a:pt x="0" y="635507"/>
                </a:lnTo>
                <a:lnTo>
                  <a:pt x="0" y="0"/>
                </a:lnTo>
                <a:close/>
              </a:path>
            </a:pathLst>
          </a:custGeom>
          <a:ln w="38100">
            <a:solidFill>
              <a:srgbClr val="ECECEC"/>
            </a:solidFill>
          </a:ln>
        </p:spPr>
        <p:txBody>
          <a:bodyPr wrap="square" lIns="0" tIns="0" rIns="0" bIns="0" rtlCol="0"/>
          <a:lstStyle/>
          <a:p>
            <a:endParaRPr/>
          </a:p>
        </p:txBody>
      </p:sp>
      <p:sp>
        <p:nvSpPr>
          <p:cNvPr id="10" name="object 10"/>
          <p:cNvSpPr txBox="1"/>
          <p:nvPr/>
        </p:nvSpPr>
        <p:spPr>
          <a:xfrm>
            <a:off x="9256521" y="3241547"/>
            <a:ext cx="1168400" cy="287020"/>
          </a:xfrm>
          <a:prstGeom prst="rect">
            <a:avLst/>
          </a:prstGeom>
        </p:spPr>
        <p:txBody>
          <a:bodyPr vert="horz" wrap="square" lIns="0" tIns="0" rIns="0" bIns="0" rtlCol="0">
            <a:spAutoFit/>
          </a:bodyPr>
          <a:lstStyle/>
          <a:p>
            <a:pPr marL="12700">
              <a:lnSpc>
                <a:spcPct val="100000"/>
              </a:lnSpc>
            </a:pPr>
            <a:r>
              <a:rPr sz="1800" b="1" dirty="0">
                <a:solidFill>
                  <a:srgbClr val="F9F9F9"/>
                </a:solidFill>
                <a:latin typeface="微软雅黑"/>
                <a:cs typeface="微软雅黑"/>
              </a:rPr>
              <a:t>交易后阶段</a:t>
            </a:r>
            <a:endParaRPr sz="1800">
              <a:latin typeface="微软雅黑"/>
              <a:cs typeface="微软雅黑"/>
            </a:endParaRPr>
          </a:p>
        </p:txBody>
      </p:sp>
      <p:sp>
        <p:nvSpPr>
          <p:cNvPr id="11" name="object 11"/>
          <p:cNvSpPr/>
          <p:nvPr/>
        </p:nvSpPr>
        <p:spPr>
          <a:xfrm>
            <a:off x="5938265" y="3070098"/>
            <a:ext cx="2828925" cy="635635"/>
          </a:xfrm>
          <a:custGeom>
            <a:avLst/>
            <a:gdLst/>
            <a:ahLst/>
            <a:cxnLst/>
            <a:rect l="l" t="t" r="r" b="b"/>
            <a:pathLst>
              <a:path w="2828925" h="635635">
                <a:moveTo>
                  <a:pt x="2510790" y="0"/>
                </a:moveTo>
                <a:lnTo>
                  <a:pt x="0" y="0"/>
                </a:lnTo>
                <a:lnTo>
                  <a:pt x="0" y="635507"/>
                </a:lnTo>
                <a:lnTo>
                  <a:pt x="2510790" y="635507"/>
                </a:lnTo>
                <a:lnTo>
                  <a:pt x="2828543" y="317753"/>
                </a:lnTo>
                <a:lnTo>
                  <a:pt x="2510790" y="0"/>
                </a:lnTo>
                <a:close/>
              </a:path>
            </a:pathLst>
          </a:custGeom>
          <a:solidFill>
            <a:srgbClr val="1D9ED2"/>
          </a:solidFill>
        </p:spPr>
        <p:txBody>
          <a:bodyPr wrap="square" lIns="0" tIns="0" rIns="0" bIns="0" rtlCol="0"/>
          <a:lstStyle/>
          <a:p>
            <a:endParaRPr/>
          </a:p>
        </p:txBody>
      </p:sp>
      <p:sp>
        <p:nvSpPr>
          <p:cNvPr id="12" name="object 12"/>
          <p:cNvSpPr/>
          <p:nvPr/>
        </p:nvSpPr>
        <p:spPr>
          <a:xfrm>
            <a:off x="5938265" y="3070098"/>
            <a:ext cx="2828925" cy="635635"/>
          </a:xfrm>
          <a:custGeom>
            <a:avLst/>
            <a:gdLst/>
            <a:ahLst/>
            <a:cxnLst/>
            <a:rect l="l" t="t" r="r" b="b"/>
            <a:pathLst>
              <a:path w="2828925" h="635635">
                <a:moveTo>
                  <a:pt x="0" y="0"/>
                </a:moveTo>
                <a:lnTo>
                  <a:pt x="2510790" y="0"/>
                </a:lnTo>
                <a:lnTo>
                  <a:pt x="2828543" y="317753"/>
                </a:lnTo>
                <a:lnTo>
                  <a:pt x="2510790" y="635507"/>
                </a:lnTo>
                <a:lnTo>
                  <a:pt x="0" y="635507"/>
                </a:lnTo>
                <a:lnTo>
                  <a:pt x="0" y="0"/>
                </a:lnTo>
                <a:close/>
              </a:path>
            </a:pathLst>
          </a:custGeom>
          <a:ln w="38100">
            <a:solidFill>
              <a:srgbClr val="ECECEC"/>
            </a:solidFill>
          </a:ln>
        </p:spPr>
        <p:txBody>
          <a:bodyPr wrap="square" lIns="0" tIns="0" rIns="0" bIns="0" rtlCol="0"/>
          <a:lstStyle/>
          <a:p>
            <a:endParaRPr/>
          </a:p>
        </p:txBody>
      </p:sp>
      <p:sp>
        <p:nvSpPr>
          <p:cNvPr id="13" name="object 13"/>
          <p:cNvSpPr txBox="1"/>
          <p:nvPr/>
        </p:nvSpPr>
        <p:spPr>
          <a:xfrm>
            <a:off x="6574281" y="3241547"/>
            <a:ext cx="1397000" cy="287020"/>
          </a:xfrm>
          <a:prstGeom prst="rect">
            <a:avLst/>
          </a:prstGeom>
        </p:spPr>
        <p:txBody>
          <a:bodyPr vert="horz" wrap="square" lIns="0" tIns="0" rIns="0" bIns="0" rtlCol="0">
            <a:spAutoFit/>
          </a:bodyPr>
          <a:lstStyle/>
          <a:p>
            <a:pPr marL="12700">
              <a:lnSpc>
                <a:spcPct val="100000"/>
              </a:lnSpc>
            </a:pPr>
            <a:r>
              <a:rPr sz="1800" b="1" dirty="0">
                <a:solidFill>
                  <a:srgbClr val="F9F9F9"/>
                </a:solidFill>
                <a:latin typeface="微软雅黑"/>
                <a:cs typeface="微软雅黑"/>
              </a:rPr>
              <a:t>资金交付阶段</a:t>
            </a:r>
            <a:endParaRPr sz="1800">
              <a:latin typeface="微软雅黑"/>
              <a:cs typeface="微软雅黑"/>
            </a:endParaRPr>
          </a:p>
        </p:txBody>
      </p:sp>
      <p:sp>
        <p:nvSpPr>
          <p:cNvPr id="14" name="object 14"/>
          <p:cNvSpPr/>
          <p:nvPr/>
        </p:nvSpPr>
        <p:spPr>
          <a:xfrm>
            <a:off x="3323082" y="3070098"/>
            <a:ext cx="2906395" cy="635635"/>
          </a:xfrm>
          <a:custGeom>
            <a:avLst/>
            <a:gdLst/>
            <a:ahLst/>
            <a:cxnLst/>
            <a:rect l="l" t="t" r="r" b="b"/>
            <a:pathLst>
              <a:path w="2906395" h="635635">
                <a:moveTo>
                  <a:pt x="2588514" y="0"/>
                </a:moveTo>
                <a:lnTo>
                  <a:pt x="0" y="0"/>
                </a:lnTo>
                <a:lnTo>
                  <a:pt x="0" y="635507"/>
                </a:lnTo>
                <a:lnTo>
                  <a:pt x="2588514" y="635507"/>
                </a:lnTo>
                <a:lnTo>
                  <a:pt x="2906267" y="317753"/>
                </a:lnTo>
                <a:lnTo>
                  <a:pt x="2588514" y="0"/>
                </a:lnTo>
                <a:close/>
              </a:path>
            </a:pathLst>
          </a:custGeom>
          <a:solidFill>
            <a:srgbClr val="BABABA"/>
          </a:solidFill>
        </p:spPr>
        <p:txBody>
          <a:bodyPr wrap="square" lIns="0" tIns="0" rIns="0" bIns="0" rtlCol="0"/>
          <a:lstStyle/>
          <a:p>
            <a:endParaRPr/>
          </a:p>
        </p:txBody>
      </p:sp>
      <p:sp>
        <p:nvSpPr>
          <p:cNvPr id="15" name="object 15"/>
          <p:cNvSpPr/>
          <p:nvPr/>
        </p:nvSpPr>
        <p:spPr>
          <a:xfrm>
            <a:off x="3323082" y="3070098"/>
            <a:ext cx="2906395" cy="635635"/>
          </a:xfrm>
          <a:custGeom>
            <a:avLst/>
            <a:gdLst/>
            <a:ahLst/>
            <a:cxnLst/>
            <a:rect l="l" t="t" r="r" b="b"/>
            <a:pathLst>
              <a:path w="2906395" h="635635">
                <a:moveTo>
                  <a:pt x="0" y="0"/>
                </a:moveTo>
                <a:lnTo>
                  <a:pt x="2588514" y="0"/>
                </a:lnTo>
                <a:lnTo>
                  <a:pt x="2906267" y="317753"/>
                </a:lnTo>
                <a:lnTo>
                  <a:pt x="2588514" y="635507"/>
                </a:lnTo>
                <a:lnTo>
                  <a:pt x="0" y="635507"/>
                </a:lnTo>
                <a:lnTo>
                  <a:pt x="0" y="0"/>
                </a:lnTo>
                <a:close/>
              </a:path>
            </a:pathLst>
          </a:custGeom>
          <a:ln w="38100">
            <a:solidFill>
              <a:srgbClr val="ECECEC"/>
            </a:solidFill>
          </a:ln>
        </p:spPr>
        <p:txBody>
          <a:bodyPr wrap="square" lIns="0" tIns="0" rIns="0" bIns="0" rtlCol="0"/>
          <a:lstStyle/>
          <a:p>
            <a:endParaRPr/>
          </a:p>
        </p:txBody>
      </p:sp>
      <p:sp>
        <p:nvSpPr>
          <p:cNvPr id="16" name="object 16"/>
          <p:cNvSpPr txBox="1"/>
          <p:nvPr/>
        </p:nvSpPr>
        <p:spPr>
          <a:xfrm>
            <a:off x="3998214" y="3241547"/>
            <a:ext cx="1397000" cy="287020"/>
          </a:xfrm>
          <a:prstGeom prst="rect">
            <a:avLst/>
          </a:prstGeom>
        </p:spPr>
        <p:txBody>
          <a:bodyPr vert="horz" wrap="square" lIns="0" tIns="0" rIns="0" bIns="0" rtlCol="0">
            <a:spAutoFit/>
          </a:bodyPr>
          <a:lstStyle/>
          <a:p>
            <a:pPr marL="12700">
              <a:lnSpc>
                <a:spcPct val="100000"/>
              </a:lnSpc>
            </a:pPr>
            <a:r>
              <a:rPr sz="1800" b="1" dirty="0">
                <a:solidFill>
                  <a:srgbClr val="F9F9F9"/>
                </a:solidFill>
                <a:latin typeface="微软雅黑"/>
                <a:cs typeface="微软雅黑"/>
              </a:rPr>
              <a:t>资金转移阶段</a:t>
            </a:r>
            <a:endParaRPr sz="1800">
              <a:latin typeface="微软雅黑"/>
              <a:cs typeface="微软雅黑"/>
            </a:endParaRPr>
          </a:p>
        </p:txBody>
      </p:sp>
      <p:sp>
        <p:nvSpPr>
          <p:cNvPr id="17" name="object 17"/>
          <p:cNvSpPr/>
          <p:nvPr/>
        </p:nvSpPr>
        <p:spPr>
          <a:xfrm>
            <a:off x="785622" y="3070098"/>
            <a:ext cx="2828925" cy="635635"/>
          </a:xfrm>
          <a:custGeom>
            <a:avLst/>
            <a:gdLst/>
            <a:ahLst/>
            <a:cxnLst/>
            <a:rect l="l" t="t" r="r" b="b"/>
            <a:pathLst>
              <a:path w="2828925" h="635635">
                <a:moveTo>
                  <a:pt x="2510790" y="0"/>
                </a:moveTo>
                <a:lnTo>
                  <a:pt x="0" y="0"/>
                </a:lnTo>
                <a:lnTo>
                  <a:pt x="0" y="635507"/>
                </a:lnTo>
                <a:lnTo>
                  <a:pt x="2510790" y="635507"/>
                </a:lnTo>
                <a:lnTo>
                  <a:pt x="2828543" y="317753"/>
                </a:lnTo>
                <a:lnTo>
                  <a:pt x="2510790" y="0"/>
                </a:lnTo>
                <a:close/>
              </a:path>
            </a:pathLst>
          </a:custGeom>
          <a:solidFill>
            <a:srgbClr val="1D9ED2"/>
          </a:solidFill>
        </p:spPr>
        <p:txBody>
          <a:bodyPr wrap="square" lIns="0" tIns="0" rIns="0" bIns="0" rtlCol="0"/>
          <a:lstStyle/>
          <a:p>
            <a:endParaRPr/>
          </a:p>
        </p:txBody>
      </p:sp>
      <p:sp>
        <p:nvSpPr>
          <p:cNvPr id="18" name="object 18"/>
          <p:cNvSpPr/>
          <p:nvPr/>
        </p:nvSpPr>
        <p:spPr>
          <a:xfrm>
            <a:off x="785622" y="3070098"/>
            <a:ext cx="2828925" cy="635635"/>
          </a:xfrm>
          <a:custGeom>
            <a:avLst/>
            <a:gdLst/>
            <a:ahLst/>
            <a:cxnLst/>
            <a:rect l="l" t="t" r="r" b="b"/>
            <a:pathLst>
              <a:path w="2828925" h="635635">
                <a:moveTo>
                  <a:pt x="0" y="0"/>
                </a:moveTo>
                <a:lnTo>
                  <a:pt x="2510790" y="0"/>
                </a:lnTo>
                <a:lnTo>
                  <a:pt x="2828543" y="317753"/>
                </a:lnTo>
                <a:lnTo>
                  <a:pt x="2510790" y="635507"/>
                </a:lnTo>
                <a:lnTo>
                  <a:pt x="0" y="635507"/>
                </a:lnTo>
                <a:lnTo>
                  <a:pt x="0" y="0"/>
                </a:lnTo>
                <a:close/>
              </a:path>
            </a:pathLst>
          </a:custGeom>
          <a:ln w="38100">
            <a:solidFill>
              <a:srgbClr val="ECECEC"/>
            </a:solidFill>
          </a:ln>
        </p:spPr>
        <p:txBody>
          <a:bodyPr wrap="square" lIns="0" tIns="0" rIns="0" bIns="0" rtlCol="0"/>
          <a:lstStyle/>
          <a:p>
            <a:endParaRPr/>
          </a:p>
        </p:txBody>
      </p:sp>
      <p:sp>
        <p:nvSpPr>
          <p:cNvPr id="19" name="object 19"/>
          <p:cNvSpPr txBox="1"/>
          <p:nvPr/>
        </p:nvSpPr>
        <p:spPr>
          <a:xfrm>
            <a:off x="1420494" y="3241547"/>
            <a:ext cx="1397000" cy="287020"/>
          </a:xfrm>
          <a:prstGeom prst="rect">
            <a:avLst/>
          </a:prstGeom>
        </p:spPr>
        <p:txBody>
          <a:bodyPr vert="horz" wrap="square" lIns="0" tIns="0" rIns="0" bIns="0" rtlCol="0">
            <a:spAutoFit/>
          </a:bodyPr>
          <a:lstStyle/>
          <a:p>
            <a:pPr marL="12700">
              <a:lnSpc>
                <a:spcPct val="100000"/>
              </a:lnSpc>
            </a:pPr>
            <a:r>
              <a:rPr sz="1800" b="1" dirty="0">
                <a:solidFill>
                  <a:srgbClr val="F9F9F9"/>
                </a:solidFill>
                <a:latin typeface="微软雅黑"/>
                <a:cs typeface="微软雅黑"/>
              </a:rPr>
              <a:t>支付发起阶段</a:t>
            </a:r>
            <a:endParaRPr sz="1800">
              <a:latin typeface="微软雅黑"/>
              <a:cs typeface="微软雅黑"/>
            </a:endParaRPr>
          </a:p>
        </p:txBody>
      </p:sp>
      <p:sp>
        <p:nvSpPr>
          <p:cNvPr id="20" name="object 20"/>
          <p:cNvSpPr/>
          <p:nvPr/>
        </p:nvSpPr>
        <p:spPr>
          <a:xfrm>
            <a:off x="2008632" y="2703576"/>
            <a:ext cx="200025" cy="220979"/>
          </a:xfrm>
          <a:custGeom>
            <a:avLst/>
            <a:gdLst/>
            <a:ahLst/>
            <a:cxnLst/>
            <a:rect l="l" t="t" r="r" b="b"/>
            <a:pathLst>
              <a:path w="200025" h="220980">
                <a:moveTo>
                  <a:pt x="99822" y="0"/>
                </a:moveTo>
                <a:lnTo>
                  <a:pt x="60971" y="8691"/>
                </a:lnTo>
                <a:lnTo>
                  <a:pt x="29241" y="32385"/>
                </a:lnTo>
                <a:lnTo>
                  <a:pt x="7846" y="67508"/>
                </a:lnTo>
                <a:lnTo>
                  <a:pt x="0" y="110489"/>
                </a:lnTo>
                <a:lnTo>
                  <a:pt x="7846" y="153471"/>
                </a:lnTo>
                <a:lnTo>
                  <a:pt x="29241" y="188595"/>
                </a:lnTo>
                <a:lnTo>
                  <a:pt x="60971" y="212288"/>
                </a:lnTo>
                <a:lnTo>
                  <a:pt x="99822" y="220979"/>
                </a:lnTo>
                <a:lnTo>
                  <a:pt x="138672" y="212288"/>
                </a:lnTo>
                <a:lnTo>
                  <a:pt x="170402" y="188594"/>
                </a:lnTo>
                <a:lnTo>
                  <a:pt x="191797" y="153471"/>
                </a:lnTo>
                <a:lnTo>
                  <a:pt x="199644" y="110489"/>
                </a:lnTo>
                <a:lnTo>
                  <a:pt x="191797" y="67508"/>
                </a:lnTo>
                <a:lnTo>
                  <a:pt x="170402" y="32384"/>
                </a:lnTo>
                <a:lnTo>
                  <a:pt x="138672" y="8691"/>
                </a:lnTo>
                <a:lnTo>
                  <a:pt x="99822" y="0"/>
                </a:lnTo>
                <a:close/>
              </a:path>
            </a:pathLst>
          </a:custGeom>
          <a:solidFill>
            <a:srgbClr val="1D9ED2"/>
          </a:solidFill>
        </p:spPr>
        <p:txBody>
          <a:bodyPr wrap="square" lIns="0" tIns="0" rIns="0" bIns="0" rtlCol="0"/>
          <a:lstStyle/>
          <a:p>
            <a:endParaRPr/>
          </a:p>
        </p:txBody>
      </p:sp>
      <p:sp>
        <p:nvSpPr>
          <p:cNvPr id="21" name="object 21"/>
          <p:cNvSpPr/>
          <p:nvPr/>
        </p:nvSpPr>
        <p:spPr>
          <a:xfrm>
            <a:off x="4675632" y="2703576"/>
            <a:ext cx="200025" cy="220979"/>
          </a:xfrm>
          <a:custGeom>
            <a:avLst/>
            <a:gdLst/>
            <a:ahLst/>
            <a:cxnLst/>
            <a:rect l="l" t="t" r="r" b="b"/>
            <a:pathLst>
              <a:path w="200025" h="220980">
                <a:moveTo>
                  <a:pt x="99821" y="0"/>
                </a:moveTo>
                <a:lnTo>
                  <a:pt x="60971" y="8691"/>
                </a:lnTo>
                <a:lnTo>
                  <a:pt x="29241" y="32385"/>
                </a:lnTo>
                <a:lnTo>
                  <a:pt x="7846" y="67508"/>
                </a:lnTo>
                <a:lnTo>
                  <a:pt x="0" y="110489"/>
                </a:lnTo>
                <a:lnTo>
                  <a:pt x="7846" y="153471"/>
                </a:lnTo>
                <a:lnTo>
                  <a:pt x="29241" y="188595"/>
                </a:lnTo>
                <a:lnTo>
                  <a:pt x="60971" y="212288"/>
                </a:lnTo>
                <a:lnTo>
                  <a:pt x="99821" y="220979"/>
                </a:lnTo>
                <a:lnTo>
                  <a:pt x="138672" y="212288"/>
                </a:lnTo>
                <a:lnTo>
                  <a:pt x="170402" y="188594"/>
                </a:lnTo>
                <a:lnTo>
                  <a:pt x="191797" y="153471"/>
                </a:lnTo>
                <a:lnTo>
                  <a:pt x="199643" y="110489"/>
                </a:lnTo>
                <a:lnTo>
                  <a:pt x="191797" y="67508"/>
                </a:lnTo>
                <a:lnTo>
                  <a:pt x="170402" y="32384"/>
                </a:lnTo>
                <a:lnTo>
                  <a:pt x="138672" y="8691"/>
                </a:lnTo>
                <a:lnTo>
                  <a:pt x="99821" y="0"/>
                </a:lnTo>
                <a:close/>
              </a:path>
            </a:pathLst>
          </a:custGeom>
          <a:solidFill>
            <a:srgbClr val="BABABA"/>
          </a:solidFill>
        </p:spPr>
        <p:txBody>
          <a:bodyPr wrap="square" lIns="0" tIns="0" rIns="0" bIns="0" rtlCol="0"/>
          <a:lstStyle/>
          <a:p>
            <a:endParaRPr/>
          </a:p>
        </p:txBody>
      </p:sp>
      <p:sp>
        <p:nvSpPr>
          <p:cNvPr id="22" name="object 22"/>
          <p:cNvSpPr/>
          <p:nvPr/>
        </p:nvSpPr>
        <p:spPr>
          <a:xfrm>
            <a:off x="7161276" y="2703576"/>
            <a:ext cx="200025" cy="220979"/>
          </a:xfrm>
          <a:custGeom>
            <a:avLst/>
            <a:gdLst/>
            <a:ahLst/>
            <a:cxnLst/>
            <a:rect l="l" t="t" r="r" b="b"/>
            <a:pathLst>
              <a:path w="200025" h="220980">
                <a:moveTo>
                  <a:pt x="99822" y="0"/>
                </a:moveTo>
                <a:lnTo>
                  <a:pt x="60971" y="8691"/>
                </a:lnTo>
                <a:lnTo>
                  <a:pt x="29241" y="32385"/>
                </a:lnTo>
                <a:lnTo>
                  <a:pt x="7846" y="67508"/>
                </a:lnTo>
                <a:lnTo>
                  <a:pt x="0" y="110489"/>
                </a:lnTo>
                <a:lnTo>
                  <a:pt x="7846" y="153471"/>
                </a:lnTo>
                <a:lnTo>
                  <a:pt x="29241" y="188595"/>
                </a:lnTo>
                <a:lnTo>
                  <a:pt x="60971" y="212288"/>
                </a:lnTo>
                <a:lnTo>
                  <a:pt x="99822" y="220979"/>
                </a:lnTo>
                <a:lnTo>
                  <a:pt x="138672" y="212288"/>
                </a:lnTo>
                <a:lnTo>
                  <a:pt x="170402" y="188594"/>
                </a:lnTo>
                <a:lnTo>
                  <a:pt x="191797" y="153471"/>
                </a:lnTo>
                <a:lnTo>
                  <a:pt x="199644" y="110489"/>
                </a:lnTo>
                <a:lnTo>
                  <a:pt x="191797" y="67508"/>
                </a:lnTo>
                <a:lnTo>
                  <a:pt x="170402" y="32384"/>
                </a:lnTo>
                <a:lnTo>
                  <a:pt x="138672" y="8691"/>
                </a:lnTo>
                <a:lnTo>
                  <a:pt x="99822" y="0"/>
                </a:lnTo>
                <a:close/>
              </a:path>
            </a:pathLst>
          </a:custGeom>
          <a:solidFill>
            <a:srgbClr val="1D9ED2"/>
          </a:solidFill>
        </p:spPr>
        <p:txBody>
          <a:bodyPr wrap="square" lIns="0" tIns="0" rIns="0" bIns="0" rtlCol="0"/>
          <a:lstStyle/>
          <a:p>
            <a:endParaRPr/>
          </a:p>
        </p:txBody>
      </p:sp>
      <p:sp>
        <p:nvSpPr>
          <p:cNvPr id="23" name="object 23"/>
          <p:cNvSpPr/>
          <p:nvPr/>
        </p:nvSpPr>
        <p:spPr>
          <a:xfrm>
            <a:off x="9828276" y="2703576"/>
            <a:ext cx="201295" cy="220979"/>
          </a:xfrm>
          <a:custGeom>
            <a:avLst/>
            <a:gdLst/>
            <a:ahLst/>
            <a:cxnLst/>
            <a:rect l="l" t="t" r="r" b="b"/>
            <a:pathLst>
              <a:path w="201295" h="220980">
                <a:moveTo>
                  <a:pt x="100583" y="0"/>
                </a:moveTo>
                <a:lnTo>
                  <a:pt x="61454" y="8691"/>
                </a:lnTo>
                <a:lnTo>
                  <a:pt x="29479" y="32385"/>
                </a:lnTo>
                <a:lnTo>
                  <a:pt x="7911" y="67508"/>
                </a:lnTo>
                <a:lnTo>
                  <a:pt x="0" y="110489"/>
                </a:lnTo>
                <a:lnTo>
                  <a:pt x="7911" y="153471"/>
                </a:lnTo>
                <a:lnTo>
                  <a:pt x="29479" y="188595"/>
                </a:lnTo>
                <a:lnTo>
                  <a:pt x="61454" y="212288"/>
                </a:lnTo>
                <a:lnTo>
                  <a:pt x="100583" y="220979"/>
                </a:lnTo>
                <a:lnTo>
                  <a:pt x="139713" y="212288"/>
                </a:lnTo>
                <a:lnTo>
                  <a:pt x="171688" y="188594"/>
                </a:lnTo>
                <a:lnTo>
                  <a:pt x="193256" y="153471"/>
                </a:lnTo>
                <a:lnTo>
                  <a:pt x="201168" y="110489"/>
                </a:lnTo>
                <a:lnTo>
                  <a:pt x="193256" y="67508"/>
                </a:lnTo>
                <a:lnTo>
                  <a:pt x="171688" y="32384"/>
                </a:lnTo>
                <a:lnTo>
                  <a:pt x="139713" y="8691"/>
                </a:lnTo>
                <a:lnTo>
                  <a:pt x="100583" y="0"/>
                </a:lnTo>
                <a:close/>
              </a:path>
            </a:pathLst>
          </a:custGeom>
          <a:solidFill>
            <a:srgbClr val="BABABA"/>
          </a:solidFill>
        </p:spPr>
        <p:txBody>
          <a:bodyPr wrap="square" lIns="0" tIns="0" rIns="0" bIns="0" rtlCol="0"/>
          <a:lstStyle/>
          <a:p>
            <a:endParaRPr/>
          </a:p>
        </p:txBody>
      </p:sp>
      <p:sp>
        <p:nvSpPr>
          <p:cNvPr id="24" name="object 24"/>
          <p:cNvSpPr/>
          <p:nvPr/>
        </p:nvSpPr>
        <p:spPr>
          <a:xfrm>
            <a:off x="722376" y="2744723"/>
            <a:ext cx="125095" cy="139065"/>
          </a:xfrm>
          <a:custGeom>
            <a:avLst/>
            <a:gdLst/>
            <a:ahLst/>
            <a:cxnLst/>
            <a:rect l="l" t="t" r="r" b="b"/>
            <a:pathLst>
              <a:path w="125094" h="139064">
                <a:moveTo>
                  <a:pt x="62483" y="0"/>
                </a:moveTo>
                <a:lnTo>
                  <a:pt x="38163" y="5441"/>
                </a:lnTo>
                <a:lnTo>
                  <a:pt x="18302" y="20288"/>
                </a:lnTo>
                <a:lnTo>
                  <a:pt x="4910" y="42326"/>
                </a:lnTo>
                <a:lnTo>
                  <a:pt x="0" y="69341"/>
                </a:lnTo>
                <a:lnTo>
                  <a:pt x="4910" y="96357"/>
                </a:lnTo>
                <a:lnTo>
                  <a:pt x="18302" y="118395"/>
                </a:lnTo>
                <a:lnTo>
                  <a:pt x="38163" y="133242"/>
                </a:lnTo>
                <a:lnTo>
                  <a:pt x="62483" y="138684"/>
                </a:lnTo>
                <a:lnTo>
                  <a:pt x="86804" y="133242"/>
                </a:lnTo>
                <a:lnTo>
                  <a:pt x="106665" y="118395"/>
                </a:lnTo>
                <a:lnTo>
                  <a:pt x="120057" y="96357"/>
                </a:lnTo>
                <a:lnTo>
                  <a:pt x="124967" y="69341"/>
                </a:lnTo>
                <a:lnTo>
                  <a:pt x="120057" y="42326"/>
                </a:lnTo>
                <a:lnTo>
                  <a:pt x="106665" y="20288"/>
                </a:lnTo>
                <a:lnTo>
                  <a:pt x="86804" y="5441"/>
                </a:lnTo>
                <a:lnTo>
                  <a:pt x="62483" y="0"/>
                </a:lnTo>
                <a:close/>
              </a:path>
            </a:pathLst>
          </a:custGeom>
          <a:solidFill>
            <a:srgbClr val="585858"/>
          </a:solidFill>
        </p:spPr>
        <p:txBody>
          <a:bodyPr wrap="square" lIns="0" tIns="0" rIns="0" bIns="0" rtlCol="0"/>
          <a:lstStyle/>
          <a:p>
            <a:endParaRPr/>
          </a:p>
        </p:txBody>
      </p:sp>
      <p:sp>
        <p:nvSpPr>
          <p:cNvPr id="25" name="object 25"/>
          <p:cNvSpPr/>
          <p:nvPr/>
        </p:nvSpPr>
        <p:spPr>
          <a:xfrm>
            <a:off x="11189207" y="2744723"/>
            <a:ext cx="127000" cy="139065"/>
          </a:xfrm>
          <a:custGeom>
            <a:avLst/>
            <a:gdLst/>
            <a:ahLst/>
            <a:cxnLst/>
            <a:rect l="l" t="t" r="r" b="b"/>
            <a:pathLst>
              <a:path w="127000" h="139064">
                <a:moveTo>
                  <a:pt x="63246" y="0"/>
                </a:moveTo>
                <a:lnTo>
                  <a:pt x="38629" y="5441"/>
                </a:lnTo>
                <a:lnTo>
                  <a:pt x="18526" y="20288"/>
                </a:lnTo>
                <a:lnTo>
                  <a:pt x="4970" y="42326"/>
                </a:lnTo>
                <a:lnTo>
                  <a:pt x="0" y="69341"/>
                </a:lnTo>
                <a:lnTo>
                  <a:pt x="4970" y="96357"/>
                </a:lnTo>
                <a:lnTo>
                  <a:pt x="18526" y="118395"/>
                </a:lnTo>
                <a:lnTo>
                  <a:pt x="38629" y="133242"/>
                </a:lnTo>
                <a:lnTo>
                  <a:pt x="63246" y="138684"/>
                </a:lnTo>
                <a:lnTo>
                  <a:pt x="87862" y="133242"/>
                </a:lnTo>
                <a:lnTo>
                  <a:pt x="107965" y="118395"/>
                </a:lnTo>
                <a:lnTo>
                  <a:pt x="121521" y="96357"/>
                </a:lnTo>
                <a:lnTo>
                  <a:pt x="126492" y="69341"/>
                </a:lnTo>
                <a:lnTo>
                  <a:pt x="121521" y="42326"/>
                </a:lnTo>
                <a:lnTo>
                  <a:pt x="107965" y="20288"/>
                </a:lnTo>
                <a:lnTo>
                  <a:pt x="87862" y="5441"/>
                </a:lnTo>
                <a:lnTo>
                  <a:pt x="63246" y="0"/>
                </a:lnTo>
                <a:close/>
              </a:path>
            </a:pathLst>
          </a:custGeom>
          <a:solidFill>
            <a:srgbClr val="585858"/>
          </a:solidFill>
        </p:spPr>
        <p:txBody>
          <a:bodyPr wrap="square" lIns="0" tIns="0" rIns="0" bIns="0" rtlCol="0"/>
          <a:lstStyle/>
          <a:p>
            <a:endParaRPr/>
          </a:p>
        </p:txBody>
      </p:sp>
      <p:sp>
        <p:nvSpPr>
          <p:cNvPr id="26" name="object 26"/>
          <p:cNvSpPr/>
          <p:nvPr/>
        </p:nvSpPr>
        <p:spPr>
          <a:xfrm>
            <a:off x="3363467" y="3959352"/>
            <a:ext cx="0" cy="1360170"/>
          </a:xfrm>
          <a:custGeom>
            <a:avLst/>
            <a:gdLst/>
            <a:ahLst/>
            <a:cxnLst/>
            <a:rect l="l" t="t" r="r" b="b"/>
            <a:pathLst>
              <a:path h="1360170">
                <a:moveTo>
                  <a:pt x="0" y="0"/>
                </a:moveTo>
                <a:lnTo>
                  <a:pt x="0" y="1359662"/>
                </a:lnTo>
              </a:path>
            </a:pathLst>
          </a:custGeom>
          <a:ln w="3175">
            <a:solidFill>
              <a:srgbClr val="D3D3D3"/>
            </a:solidFill>
          </a:ln>
        </p:spPr>
        <p:txBody>
          <a:bodyPr wrap="square" lIns="0" tIns="0" rIns="0" bIns="0" rtlCol="0"/>
          <a:lstStyle/>
          <a:p>
            <a:endParaRPr/>
          </a:p>
        </p:txBody>
      </p:sp>
      <p:sp>
        <p:nvSpPr>
          <p:cNvPr id="27" name="object 27"/>
          <p:cNvSpPr/>
          <p:nvPr/>
        </p:nvSpPr>
        <p:spPr>
          <a:xfrm>
            <a:off x="6115811" y="3959352"/>
            <a:ext cx="0" cy="1360170"/>
          </a:xfrm>
          <a:custGeom>
            <a:avLst/>
            <a:gdLst/>
            <a:ahLst/>
            <a:cxnLst/>
            <a:rect l="l" t="t" r="r" b="b"/>
            <a:pathLst>
              <a:path h="1360170">
                <a:moveTo>
                  <a:pt x="0" y="0"/>
                </a:moveTo>
                <a:lnTo>
                  <a:pt x="0" y="1359662"/>
                </a:lnTo>
              </a:path>
            </a:pathLst>
          </a:custGeom>
          <a:ln w="3175">
            <a:solidFill>
              <a:srgbClr val="D3D3D3"/>
            </a:solidFill>
          </a:ln>
        </p:spPr>
        <p:txBody>
          <a:bodyPr wrap="square" lIns="0" tIns="0" rIns="0" bIns="0" rtlCol="0"/>
          <a:lstStyle/>
          <a:p>
            <a:endParaRPr/>
          </a:p>
        </p:txBody>
      </p:sp>
      <p:sp>
        <p:nvSpPr>
          <p:cNvPr id="28" name="object 28"/>
          <p:cNvSpPr/>
          <p:nvPr/>
        </p:nvSpPr>
        <p:spPr>
          <a:xfrm>
            <a:off x="8849868" y="3959352"/>
            <a:ext cx="0" cy="1360170"/>
          </a:xfrm>
          <a:custGeom>
            <a:avLst/>
            <a:gdLst/>
            <a:ahLst/>
            <a:cxnLst/>
            <a:rect l="l" t="t" r="r" b="b"/>
            <a:pathLst>
              <a:path h="1360170">
                <a:moveTo>
                  <a:pt x="0" y="0"/>
                </a:moveTo>
                <a:lnTo>
                  <a:pt x="0" y="1359662"/>
                </a:lnTo>
              </a:path>
            </a:pathLst>
          </a:custGeom>
          <a:ln w="3175">
            <a:solidFill>
              <a:srgbClr val="D3D3D3"/>
            </a:solidFill>
          </a:ln>
        </p:spPr>
        <p:txBody>
          <a:bodyPr wrap="square" lIns="0" tIns="0" rIns="0" bIns="0" rtlCol="0"/>
          <a:lstStyle/>
          <a:p>
            <a:endParaRPr/>
          </a:p>
        </p:txBody>
      </p:sp>
      <p:sp>
        <p:nvSpPr>
          <p:cNvPr id="29" name="object 29"/>
          <p:cNvSpPr txBox="1"/>
          <p:nvPr/>
        </p:nvSpPr>
        <p:spPr>
          <a:xfrm>
            <a:off x="862380" y="3802633"/>
            <a:ext cx="2515870" cy="226060"/>
          </a:xfrm>
          <a:prstGeom prst="rect">
            <a:avLst/>
          </a:prstGeom>
        </p:spPr>
        <p:txBody>
          <a:bodyPr vert="horz" wrap="square" lIns="0" tIns="0" rIns="0" bIns="0" rtlCol="0">
            <a:spAutoFit/>
          </a:bodyPr>
          <a:lstStyle/>
          <a:p>
            <a:pPr marL="12700">
              <a:lnSpc>
                <a:spcPct val="100000"/>
              </a:lnSpc>
            </a:pPr>
            <a:r>
              <a:rPr sz="1400" b="1" spc="-5" dirty="0">
                <a:latin typeface="微软雅黑"/>
                <a:cs typeface="微软雅黑"/>
              </a:rPr>
              <a:t>痛点</a:t>
            </a:r>
            <a:r>
              <a:rPr sz="1400" spc="-5" dirty="0">
                <a:latin typeface="微软雅黑"/>
                <a:cs typeface="微软雅黑"/>
              </a:rPr>
              <a:t>：收付款人信息人工收集，</a:t>
            </a:r>
            <a:endParaRPr sz="1400">
              <a:latin typeface="微软雅黑"/>
              <a:cs typeface="微软雅黑"/>
            </a:endParaRPr>
          </a:p>
        </p:txBody>
      </p:sp>
      <p:sp>
        <p:nvSpPr>
          <p:cNvPr id="34" name="object 34"/>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81</a:t>
            </a:fld>
            <a:endParaRPr dirty="0"/>
          </a:p>
        </p:txBody>
      </p:sp>
      <p:sp>
        <p:nvSpPr>
          <p:cNvPr id="35" name="object 35"/>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30" name="object 30"/>
          <p:cNvSpPr txBox="1"/>
          <p:nvPr/>
        </p:nvSpPr>
        <p:spPr>
          <a:xfrm>
            <a:off x="862380" y="4015994"/>
            <a:ext cx="2341880" cy="2253615"/>
          </a:xfrm>
          <a:prstGeom prst="rect">
            <a:avLst/>
          </a:prstGeom>
        </p:spPr>
        <p:txBody>
          <a:bodyPr vert="horz" wrap="square" lIns="0" tIns="0" rIns="0" bIns="0" rtlCol="0">
            <a:spAutoFit/>
          </a:bodyPr>
          <a:lstStyle/>
          <a:p>
            <a:pPr marL="12700" marR="5080">
              <a:lnSpc>
                <a:spcPct val="150000"/>
              </a:lnSpc>
            </a:pPr>
            <a:r>
              <a:rPr sz="1400" dirty="0">
                <a:latin typeface="微软雅黑"/>
                <a:cs typeface="微软雅黑"/>
              </a:rPr>
              <a:t>效率低；机构之间KYC流程成  熟度差异较大，客户信</a:t>
            </a:r>
            <a:r>
              <a:rPr sz="1400" spc="-15" dirty="0">
                <a:latin typeface="微软雅黑"/>
                <a:cs typeface="微软雅黑"/>
              </a:rPr>
              <a:t>息</a:t>
            </a:r>
            <a:r>
              <a:rPr sz="1400" dirty="0">
                <a:latin typeface="微软雅黑"/>
                <a:cs typeface="微软雅黑"/>
              </a:rPr>
              <a:t>及必  要文件难以核实真实性。  </a:t>
            </a:r>
            <a:r>
              <a:rPr sz="1400" b="1" dirty="0">
                <a:latin typeface="微软雅黑"/>
                <a:cs typeface="微软雅黑"/>
              </a:rPr>
              <a:t>解决方</a:t>
            </a:r>
            <a:r>
              <a:rPr sz="1400" b="1" spc="-5" dirty="0">
                <a:latin typeface="微软雅黑"/>
                <a:cs typeface="微软雅黑"/>
              </a:rPr>
              <a:t>案</a:t>
            </a:r>
            <a:r>
              <a:rPr sz="1400" dirty="0">
                <a:latin typeface="微软雅黑"/>
                <a:cs typeface="微软雅黑"/>
              </a:rPr>
              <a:t>：建立收付款</a:t>
            </a:r>
            <a:r>
              <a:rPr sz="1400" spc="-15" dirty="0">
                <a:latin typeface="微软雅黑"/>
                <a:cs typeface="微软雅黑"/>
              </a:rPr>
              <a:t>人</a:t>
            </a:r>
            <a:r>
              <a:rPr sz="1400" dirty="0">
                <a:latin typeface="微软雅黑"/>
                <a:cs typeface="微软雅黑"/>
              </a:rPr>
              <a:t>“数  字身份”并上链；通过</a:t>
            </a:r>
            <a:r>
              <a:rPr sz="1400" spc="-15" dirty="0">
                <a:latin typeface="微软雅黑"/>
                <a:cs typeface="微软雅黑"/>
              </a:rPr>
              <a:t>智</a:t>
            </a:r>
            <a:r>
              <a:rPr sz="1400" dirty="0">
                <a:latin typeface="微软雅黑"/>
                <a:cs typeface="微软雅黑"/>
              </a:rPr>
              <a:t>能合  约记录收付款人的转账</a:t>
            </a:r>
            <a:r>
              <a:rPr sz="1400" spc="-15" dirty="0">
                <a:latin typeface="微软雅黑"/>
                <a:cs typeface="微软雅黑"/>
              </a:rPr>
              <a:t>的</a:t>
            </a:r>
            <a:r>
              <a:rPr sz="1400" dirty="0">
                <a:latin typeface="微软雅黑"/>
                <a:cs typeface="微软雅黑"/>
              </a:rPr>
              <a:t>权利  和义务关系。</a:t>
            </a:r>
            <a:endParaRPr sz="1400">
              <a:latin typeface="微软雅黑"/>
              <a:cs typeface="微软雅黑"/>
            </a:endParaRPr>
          </a:p>
        </p:txBody>
      </p:sp>
      <p:sp>
        <p:nvSpPr>
          <p:cNvPr id="31" name="object 31"/>
          <p:cNvSpPr txBox="1"/>
          <p:nvPr/>
        </p:nvSpPr>
        <p:spPr>
          <a:xfrm>
            <a:off x="3548888" y="3695953"/>
            <a:ext cx="2517140" cy="2573655"/>
          </a:xfrm>
          <a:prstGeom prst="rect">
            <a:avLst/>
          </a:prstGeom>
        </p:spPr>
        <p:txBody>
          <a:bodyPr vert="horz" wrap="square" lIns="0" tIns="0" rIns="0" bIns="0" rtlCol="0">
            <a:spAutoFit/>
          </a:bodyPr>
          <a:lstStyle/>
          <a:p>
            <a:pPr marL="12700" marR="5080">
              <a:lnSpc>
                <a:spcPct val="150000"/>
              </a:lnSpc>
            </a:pPr>
            <a:r>
              <a:rPr sz="1400" b="1" dirty="0">
                <a:latin typeface="微软雅黑"/>
                <a:cs typeface="微软雅黑"/>
              </a:rPr>
              <a:t>痛点</a:t>
            </a:r>
            <a:r>
              <a:rPr sz="1400" dirty="0">
                <a:latin typeface="微软雅黑"/>
                <a:cs typeface="微软雅黑"/>
              </a:rPr>
              <a:t>：</a:t>
            </a:r>
            <a:r>
              <a:rPr sz="1400" spc="-10" dirty="0">
                <a:latin typeface="微软雅黑"/>
                <a:cs typeface="微软雅黑"/>
              </a:rPr>
              <a:t>S</a:t>
            </a:r>
            <a:r>
              <a:rPr sz="1400" dirty="0">
                <a:latin typeface="微软雅黑"/>
                <a:cs typeface="微软雅黑"/>
              </a:rPr>
              <a:t>W</a:t>
            </a:r>
            <a:r>
              <a:rPr sz="1400" spc="-10" dirty="0">
                <a:latin typeface="微软雅黑"/>
                <a:cs typeface="微软雅黑"/>
              </a:rPr>
              <a:t>I</a:t>
            </a:r>
            <a:r>
              <a:rPr sz="1400" spc="5" dirty="0">
                <a:latin typeface="微软雅黑"/>
                <a:cs typeface="微软雅黑"/>
              </a:rPr>
              <a:t>F</a:t>
            </a:r>
            <a:r>
              <a:rPr sz="1400" dirty="0">
                <a:latin typeface="微软雅黑"/>
                <a:cs typeface="微软雅黑"/>
              </a:rPr>
              <a:t>T业</a:t>
            </a:r>
            <a:r>
              <a:rPr sz="1400" spc="-15" dirty="0">
                <a:latin typeface="微软雅黑"/>
                <a:cs typeface="微软雅黑"/>
              </a:rPr>
              <a:t>务</a:t>
            </a:r>
            <a:r>
              <a:rPr sz="1400" dirty="0">
                <a:latin typeface="微软雅黑"/>
                <a:cs typeface="微软雅黑"/>
              </a:rPr>
              <a:t>模式成</a:t>
            </a:r>
            <a:r>
              <a:rPr sz="1400" spc="-15" dirty="0">
                <a:latin typeface="微软雅黑"/>
                <a:cs typeface="微软雅黑"/>
              </a:rPr>
              <a:t>本</a:t>
            </a:r>
            <a:r>
              <a:rPr sz="1400" dirty="0">
                <a:latin typeface="微软雅黑"/>
                <a:cs typeface="微软雅黑"/>
              </a:rPr>
              <a:t>高、  耗时长；需代理行参与，并在  银行账户中留存资金。  </a:t>
            </a:r>
            <a:r>
              <a:rPr sz="1400" b="1" dirty="0">
                <a:latin typeface="微软雅黑"/>
                <a:cs typeface="微软雅黑"/>
              </a:rPr>
              <a:t>解决方案</a:t>
            </a:r>
            <a:r>
              <a:rPr sz="1400" dirty="0">
                <a:latin typeface="微软雅黑"/>
                <a:cs typeface="微软雅黑"/>
              </a:rPr>
              <a:t>：实时监控交易，通  过嵌入智能合约接收AML预警  和提示；智能合约满足条件自  动执行交易，实时转账，无需  中介，降低中间成本。</a:t>
            </a:r>
            <a:endParaRPr sz="1400">
              <a:latin typeface="微软雅黑"/>
              <a:cs typeface="微软雅黑"/>
            </a:endParaRPr>
          </a:p>
        </p:txBody>
      </p:sp>
      <p:sp>
        <p:nvSpPr>
          <p:cNvPr id="32" name="object 32"/>
          <p:cNvSpPr txBox="1"/>
          <p:nvPr/>
        </p:nvSpPr>
        <p:spPr>
          <a:xfrm>
            <a:off x="6282944" y="3695953"/>
            <a:ext cx="2516505" cy="2253615"/>
          </a:xfrm>
          <a:prstGeom prst="rect">
            <a:avLst/>
          </a:prstGeom>
        </p:spPr>
        <p:txBody>
          <a:bodyPr vert="horz" wrap="square" lIns="0" tIns="0" rIns="0" bIns="0" rtlCol="0">
            <a:spAutoFit/>
          </a:bodyPr>
          <a:lstStyle/>
          <a:p>
            <a:pPr marL="12700" marR="5080">
              <a:lnSpc>
                <a:spcPct val="150000"/>
              </a:lnSpc>
            </a:pPr>
            <a:r>
              <a:rPr sz="1400" b="1" dirty="0">
                <a:latin typeface="微软雅黑"/>
                <a:cs typeface="微软雅黑"/>
              </a:rPr>
              <a:t>痛点</a:t>
            </a:r>
            <a:r>
              <a:rPr sz="1400" dirty="0">
                <a:latin typeface="微软雅黑"/>
                <a:cs typeface="微软雅黑"/>
              </a:rPr>
              <a:t>：与支付发起阶段类似，  </a:t>
            </a:r>
            <a:r>
              <a:rPr sz="1400" spc="-5" dirty="0">
                <a:latin typeface="微软雅黑"/>
                <a:cs typeface="微软雅黑"/>
              </a:rPr>
              <a:t>面临KYC执行问题。  </a:t>
            </a:r>
            <a:r>
              <a:rPr sz="1400" b="1" dirty="0">
                <a:latin typeface="微软雅黑"/>
                <a:cs typeface="微软雅黑"/>
              </a:rPr>
              <a:t>解决方案</a:t>
            </a:r>
            <a:r>
              <a:rPr sz="1400" dirty="0">
                <a:latin typeface="微软雅黑"/>
                <a:cs typeface="微软雅黑"/>
              </a:rPr>
              <a:t>：一方面，智能合约  </a:t>
            </a:r>
            <a:r>
              <a:rPr sz="1400" spc="5" dirty="0">
                <a:latin typeface="微软雅黑"/>
                <a:cs typeface="微软雅黑"/>
              </a:rPr>
              <a:t>可</a:t>
            </a:r>
            <a:r>
              <a:rPr sz="1400" dirty="0">
                <a:latin typeface="微软雅黑"/>
                <a:cs typeface="微软雅黑"/>
              </a:rPr>
              <a:t>自</a:t>
            </a:r>
            <a:r>
              <a:rPr sz="1400" spc="5" dirty="0">
                <a:latin typeface="微软雅黑"/>
                <a:cs typeface="微软雅黑"/>
              </a:rPr>
              <a:t>动</a:t>
            </a:r>
            <a:r>
              <a:rPr sz="1400" spc="-15" dirty="0">
                <a:latin typeface="微软雅黑"/>
                <a:cs typeface="微软雅黑"/>
              </a:rPr>
              <a:t>将</a:t>
            </a:r>
            <a:r>
              <a:rPr sz="1400" spc="5" dirty="0">
                <a:latin typeface="微软雅黑"/>
                <a:cs typeface="微软雅黑"/>
              </a:rPr>
              <a:t>资</a:t>
            </a:r>
            <a:r>
              <a:rPr sz="1400" dirty="0">
                <a:latin typeface="微软雅黑"/>
                <a:cs typeface="微软雅黑"/>
              </a:rPr>
              <a:t>金</a:t>
            </a:r>
            <a:r>
              <a:rPr sz="1400" spc="-10" dirty="0">
                <a:latin typeface="微软雅黑"/>
                <a:cs typeface="微软雅黑"/>
              </a:rPr>
              <a:t>划到</a:t>
            </a:r>
            <a:r>
              <a:rPr sz="1400" spc="5" dirty="0">
                <a:latin typeface="微软雅黑"/>
                <a:cs typeface="微软雅黑"/>
              </a:rPr>
              <a:t>收</a:t>
            </a:r>
            <a:r>
              <a:rPr sz="1400" dirty="0">
                <a:latin typeface="微软雅黑"/>
                <a:cs typeface="微软雅黑"/>
              </a:rPr>
              <a:t>款</a:t>
            </a:r>
            <a:r>
              <a:rPr sz="1400" spc="5" dirty="0">
                <a:latin typeface="微软雅黑"/>
                <a:cs typeface="微软雅黑"/>
              </a:rPr>
              <a:t>人</a:t>
            </a:r>
            <a:r>
              <a:rPr sz="1400" spc="-15" dirty="0">
                <a:latin typeface="微软雅黑"/>
                <a:cs typeface="微软雅黑"/>
              </a:rPr>
              <a:t>账</a:t>
            </a:r>
            <a:r>
              <a:rPr sz="1400" dirty="0">
                <a:latin typeface="微软雅黑"/>
                <a:cs typeface="微软雅黑"/>
              </a:rPr>
              <a:t>户；  另一方面，可通过收款行，待  收款人执行完KYC流程再将资  金划到账户。</a:t>
            </a:r>
            <a:endParaRPr sz="1400">
              <a:latin typeface="微软雅黑"/>
              <a:cs typeface="微软雅黑"/>
            </a:endParaRPr>
          </a:p>
        </p:txBody>
      </p:sp>
      <p:sp>
        <p:nvSpPr>
          <p:cNvPr id="33" name="object 33"/>
          <p:cNvSpPr txBox="1"/>
          <p:nvPr/>
        </p:nvSpPr>
        <p:spPr>
          <a:xfrm>
            <a:off x="9020936" y="3695953"/>
            <a:ext cx="2515870" cy="1933575"/>
          </a:xfrm>
          <a:prstGeom prst="rect">
            <a:avLst/>
          </a:prstGeom>
        </p:spPr>
        <p:txBody>
          <a:bodyPr vert="horz" wrap="square" lIns="0" tIns="0" rIns="0" bIns="0" rtlCol="0">
            <a:spAutoFit/>
          </a:bodyPr>
          <a:lstStyle/>
          <a:p>
            <a:pPr marL="12700" marR="5080">
              <a:lnSpc>
                <a:spcPct val="150000"/>
              </a:lnSpc>
            </a:pPr>
            <a:r>
              <a:rPr sz="1400" b="1" dirty="0">
                <a:latin typeface="微软雅黑"/>
                <a:cs typeface="微软雅黑"/>
              </a:rPr>
              <a:t>痛点</a:t>
            </a:r>
            <a:r>
              <a:rPr sz="1400" dirty="0">
                <a:latin typeface="微软雅黑"/>
                <a:cs typeface="微软雅黑"/>
              </a:rPr>
              <a:t>：监管合规要求高，金融  机构需</a:t>
            </a:r>
            <a:r>
              <a:rPr sz="1400" spc="-15" dirty="0">
                <a:latin typeface="微软雅黑"/>
                <a:cs typeface="微软雅黑"/>
              </a:rPr>
              <a:t>要</a:t>
            </a:r>
            <a:r>
              <a:rPr sz="1400" dirty="0">
                <a:latin typeface="微软雅黑"/>
                <a:cs typeface="微软雅黑"/>
              </a:rPr>
              <a:t>向监</a:t>
            </a:r>
            <a:r>
              <a:rPr sz="1400" spc="-15" dirty="0">
                <a:latin typeface="微软雅黑"/>
                <a:cs typeface="微软雅黑"/>
              </a:rPr>
              <a:t>管机</a:t>
            </a:r>
            <a:r>
              <a:rPr sz="1400" dirty="0">
                <a:latin typeface="微软雅黑"/>
                <a:cs typeface="微软雅黑"/>
              </a:rPr>
              <a:t>构报送</a:t>
            </a:r>
            <a:r>
              <a:rPr sz="1400" spc="-15" dirty="0">
                <a:latin typeface="微软雅黑"/>
                <a:cs typeface="微软雅黑"/>
              </a:rPr>
              <a:t>信</a:t>
            </a:r>
            <a:r>
              <a:rPr sz="1400" dirty="0">
                <a:latin typeface="微软雅黑"/>
                <a:cs typeface="微软雅黑"/>
              </a:rPr>
              <a:t>息，  需要多</a:t>
            </a:r>
            <a:r>
              <a:rPr sz="1400" spc="-15" dirty="0">
                <a:latin typeface="微软雅黑"/>
                <a:cs typeface="微软雅黑"/>
              </a:rPr>
              <a:t>部</a:t>
            </a:r>
            <a:r>
              <a:rPr sz="1400" dirty="0">
                <a:latin typeface="微软雅黑"/>
                <a:cs typeface="微软雅黑"/>
              </a:rPr>
              <a:t>门写</a:t>
            </a:r>
            <a:r>
              <a:rPr sz="1400" spc="-15" dirty="0">
                <a:latin typeface="微软雅黑"/>
                <a:cs typeface="微软雅黑"/>
              </a:rPr>
              <a:t>作且</a:t>
            </a:r>
            <a:r>
              <a:rPr sz="1400" dirty="0">
                <a:latin typeface="微软雅黑"/>
                <a:cs typeface="微软雅黑"/>
              </a:rPr>
              <a:t>技术要</a:t>
            </a:r>
            <a:r>
              <a:rPr sz="1400" spc="-15" dirty="0">
                <a:latin typeface="微软雅黑"/>
                <a:cs typeface="微软雅黑"/>
              </a:rPr>
              <a:t>求</a:t>
            </a:r>
            <a:r>
              <a:rPr sz="1400" dirty="0">
                <a:latin typeface="微软雅黑"/>
                <a:cs typeface="微软雅黑"/>
              </a:rPr>
              <a:t>高。  </a:t>
            </a:r>
            <a:r>
              <a:rPr sz="1400" b="1" dirty="0">
                <a:latin typeface="微软雅黑"/>
                <a:cs typeface="微软雅黑"/>
              </a:rPr>
              <a:t>解决方案</a:t>
            </a:r>
            <a:r>
              <a:rPr sz="1400" dirty="0">
                <a:latin typeface="微软雅黑"/>
                <a:cs typeface="微软雅黑"/>
              </a:rPr>
              <a:t>：交易记录可直接在  链上查询，监管机构也可以直  接在链上提取解密和审查。</a:t>
            </a:r>
            <a:endParaRPr sz="1400">
              <a:latin typeface="微软雅黑"/>
              <a:cs typeface="微软雅黑"/>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019288" y="2189988"/>
            <a:ext cx="3523487" cy="152247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019288" y="2189988"/>
            <a:ext cx="3523615" cy="1522730"/>
          </a:xfrm>
          <a:custGeom>
            <a:avLst/>
            <a:gdLst/>
            <a:ahLst/>
            <a:cxnLst/>
            <a:rect l="l" t="t" r="r" b="b"/>
            <a:pathLst>
              <a:path w="3523615" h="1522729">
                <a:moveTo>
                  <a:pt x="3451605" y="0"/>
                </a:moveTo>
                <a:lnTo>
                  <a:pt x="71881" y="0"/>
                </a:lnTo>
                <a:lnTo>
                  <a:pt x="43880" y="5641"/>
                </a:lnTo>
                <a:lnTo>
                  <a:pt x="21034" y="21034"/>
                </a:lnTo>
                <a:lnTo>
                  <a:pt x="5641" y="43880"/>
                </a:lnTo>
                <a:lnTo>
                  <a:pt x="0" y="71882"/>
                </a:lnTo>
                <a:lnTo>
                  <a:pt x="0" y="1450594"/>
                </a:lnTo>
                <a:lnTo>
                  <a:pt x="5641" y="1478595"/>
                </a:lnTo>
                <a:lnTo>
                  <a:pt x="21034" y="1501441"/>
                </a:lnTo>
                <a:lnTo>
                  <a:pt x="43880" y="1516834"/>
                </a:lnTo>
                <a:lnTo>
                  <a:pt x="71881" y="1522476"/>
                </a:lnTo>
                <a:lnTo>
                  <a:pt x="3451605" y="1522476"/>
                </a:lnTo>
                <a:lnTo>
                  <a:pt x="3479607" y="1516834"/>
                </a:lnTo>
                <a:lnTo>
                  <a:pt x="3502453" y="1501441"/>
                </a:lnTo>
                <a:lnTo>
                  <a:pt x="3517846" y="1478595"/>
                </a:lnTo>
                <a:lnTo>
                  <a:pt x="3523487" y="1450594"/>
                </a:lnTo>
                <a:lnTo>
                  <a:pt x="3523487" y="71882"/>
                </a:lnTo>
                <a:lnTo>
                  <a:pt x="3517846" y="43880"/>
                </a:lnTo>
                <a:lnTo>
                  <a:pt x="3502453" y="21034"/>
                </a:lnTo>
                <a:lnTo>
                  <a:pt x="3479607" y="5641"/>
                </a:lnTo>
                <a:lnTo>
                  <a:pt x="3451605" y="0"/>
                </a:lnTo>
                <a:close/>
              </a:path>
            </a:pathLst>
          </a:custGeom>
          <a:solidFill>
            <a:srgbClr val="2F3333"/>
          </a:solidFill>
        </p:spPr>
        <p:txBody>
          <a:bodyPr wrap="square" lIns="0" tIns="0" rIns="0" bIns="0" rtlCol="0"/>
          <a:lstStyle/>
          <a:p>
            <a:endParaRPr/>
          </a:p>
        </p:txBody>
      </p:sp>
      <p:sp>
        <p:nvSpPr>
          <p:cNvPr id="5" name="object 5"/>
          <p:cNvSpPr txBox="1"/>
          <p:nvPr/>
        </p:nvSpPr>
        <p:spPr>
          <a:xfrm>
            <a:off x="8968867" y="2805938"/>
            <a:ext cx="1625600" cy="287020"/>
          </a:xfrm>
          <a:prstGeom prst="rect">
            <a:avLst/>
          </a:prstGeom>
        </p:spPr>
        <p:txBody>
          <a:bodyPr vert="horz" wrap="square" lIns="0" tIns="0" rIns="0" bIns="0" rtlCol="0">
            <a:spAutoFit/>
          </a:bodyPr>
          <a:lstStyle/>
          <a:p>
            <a:pPr marL="12700">
              <a:lnSpc>
                <a:spcPct val="100000"/>
              </a:lnSpc>
            </a:pPr>
            <a:r>
              <a:rPr sz="1800" dirty="0">
                <a:solidFill>
                  <a:srgbClr val="F9F9F9"/>
                </a:solidFill>
                <a:latin typeface="微软雅黑"/>
                <a:cs typeface="微软雅黑"/>
              </a:rPr>
              <a:t>蚂蚁金服类模式</a:t>
            </a:r>
            <a:endParaRPr sz="1800">
              <a:latin typeface="微软雅黑"/>
              <a:cs typeface="微软雅黑"/>
            </a:endParaRPr>
          </a:p>
        </p:txBody>
      </p:sp>
      <p:sp>
        <p:nvSpPr>
          <p:cNvPr id="6" name="object 6"/>
          <p:cNvSpPr/>
          <p:nvPr/>
        </p:nvSpPr>
        <p:spPr>
          <a:xfrm>
            <a:off x="4351020" y="2189988"/>
            <a:ext cx="3525011" cy="152247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351020" y="2189988"/>
            <a:ext cx="3525520" cy="1522730"/>
          </a:xfrm>
          <a:custGeom>
            <a:avLst/>
            <a:gdLst/>
            <a:ahLst/>
            <a:cxnLst/>
            <a:rect l="l" t="t" r="r" b="b"/>
            <a:pathLst>
              <a:path w="3525520" h="1522729">
                <a:moveTo>
                  <a:pt x="3453129" y="0"/>
                </a:moveTo>
                <a:lnTo>
                  <a:pt x="71881" y="0"/>
                </a:lnTo>
                <a:lnTo>
                  <a:pt x="43880" y="5641"/>
                </a:lnTo>
                <a:lnTo>
                  <a:pt x="21034" y="21034"/>
                </a:lnTo>
                <a:lnTo>
                  <a:pt x="5641" y="43880"/>
                </a:lnTo>
                <a:lnTo>
                  <a:pt x="0" y="71882"/>
                </a:lnTo>
                <a:lnTo>
                  <a:pt x="0" y="1450594"/>
                </a:lnTo>
                <a:lnTo>
                  <a:pt x="5641" y="1478595"/>
                </a:lnTo>
                <a:lnTo>
                  <a:pt x="21034" y="1501441"/>
                </a:lnTo>
                <a:lnTo>
                  <a:pt x="43880" y="1516834"/>
                </a:lnTo>
                <a:lnTo>
                  <a:pt x="71881" y="1522476"/>
                </a:lnTo>
                <a:lnTo>
                  <a:pt x="3453129" y="1522476"/>
                </a:lnTo>
                <a:lnTo>
                  <a:pt x="3481131" y="1516834"/>
                </a:lnTo>
                <a:lnTo>
                  <a:pt x="3503977" y="1501441"/>
                </a:lnTo>
                <a:lnTo>
                  <a:pt x="3519370" y="1478595"/>
                </a:lnTo>
                <a:lnTo>
                  <a:pt x="3525011" y="1450594"/>
                </a:lnTo>
                <a:lnTo>
                  <a:pt x="3525011" y="71882"/>
                </a:lnTo>
                <a:lnTo>
                  <a:pt x="3519370" y="43880"/>
                </a:lnTo>
                <a:lnTo>
                  <a:pt x="3503977" y="21034"/>
                </a:lnTo>
                <a:lnTo>
                  <a:pt x="3481131" y="5641"/>
                </a:lnTo>
                <a:lnTo>
                  <a:pt x="3453129" y="0"/>
                </a:lnTo>
                <a:close/>
              </a:path>
            </a:pathLst>
          </a:custGeom>
          <a:solidFill>
            <a:srgbClr val="2F3333"/>
          </a:solidFill>
        </p:spPr>
        <p:txBody>
          <a:bodyPr wrap="square" lIns="0" tIns="0" rIns="0" bIns="0" rtlCol="0"/>
          <a:lstStyle/>
          <a:p>
            <a:endParaRPr/>
          </a:p>
        </p:txBody>
      </p:sp>
      <p:sp>
        <p:nvSpPr>
          <p:cNvPr id="8" name="object 8"/>
          <p:cNvSpPr txBox="1"/>
          <p:nvPr/>
        </p:nvSpPr>
        <p:spPr>
          <a:xfrm>
            <a:off x="4615434" y="2805938"/>
            <a:ext cx="2997200" cy="287020"/>
          </a:xfrm>
          <a:prstGeom prst="rect">
            <a:avLst/>
          </a:prstGeom>
        </p:spPr>
        <p:txBody>
          <a:bodyPr vert="horz" wrap="square" lIns="0" tIns="0" rIns="0" bIns="0" rtlCol="0">
            <a:spAutoFit/>
          </a:bodyPr>
          <a:lstStyle/>
          <a:p>
            <a:pPr marL="12700">
              <a:lnSpc>
                <a:spcPct val="100000"/>
              </a:lnSpc>
            </a:pPr>
            <a:r>
              <a:rPr sz="1800" dirty="0">
                <a:solidFill>
                  <a:srgbClr val="F9F9F9"/>
                </a:solidFill>
                <a:latin typeface="微软雅黑"/>
                <a:cs typeface="微软雅黑"/>
              </a:rPr>
              <a:t>基于区块链跨境协同报文系统</a:t>
            </a:r>
            <a:endParaRPr sz="1800">
              <a:latin typeface="微软雅黑"/>
              <a:cs typeface="微软雅黑"/>
            </a:endParaRPr>
          </a:p>
        </p:txBody>
      </p:sp>
      <p:sp>
        <p:nvSpPr>
          <p:cNvPr id="9" name="object 9"/>
          <p:cNvSpPr/>
          <p:nvPr/>
        </p:nvSpPr>
        <p:spPr>
          <a:xfrm>
            <a:off x="684276" y="2189988"/>
            <a:ext cx="3525012" cy="1522476"/>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684276" y="2189988"/>
            <a:ext cx="3525520" cy="1522730"/>
          </a:xfrm>
          <a:custGeom>
            <a:avLst/>
            <a:gdLst/>
            <a:ahLst/>
            <a:cxnLst/>
            <a:rect l="l" t="t" r="r" b="b"/>
            <a:pathLst>
              <a:path w="3525520" h="1522729">
                <a:moveTo>
                  <a:pt x="3453129" y="0"/>
                </a:moveTo>
                <a:lnTo>
                  <a:pt x="71856" y="0"/>
                </a:lnTo>
                <a:lnTo>
                  <a:pt x="43885" y="5641"/>
                </a:lnTo>
                <a:lnTo>
                  <a:pt x="21045" y="21034"/>
                </a:lnTo>
                <a:lnTo>
                  <a:pt x="5646" y="43880"/>
                </a:lnTo>
                <a:lnTo>
                  <a:pt x="0" y="71882"/>
                </a:lnTo>
                <a:lnTo>
                  <a:pt x="0" y="1450594"/>
                </a:lnTo>
                <a:lnTo>
                  <a:pt x="5646" y="1478595"/>
                </a:lnTo>
                <a:lnTo>
                  <a:pt x="21045" y="1501441"/>
                </a:lnTo>
                <a:lnTo>
                  <a:pt x="43885" y="1516834"/>
                </a:lnTo>
                <a:lnTo>
                  <a:pt x="71856" y="1522476"/>
                </a:lnTo>
                <a:lnTo>
                  <a:pt x="3453129" y="1522476"/>
                </a:lnTo>
                <a:lnTo>
                  <a:pt x="3481131" y="1516834"/>
                </a:lnTo>
                <a:lnTo>
                  <a:pt x="3503977" y="1501441"/>
                </a:lnTo>
                <a:lnTo>
                  <a:pt x="3519370" y="1478595"/>
                </a:lnTo>
                <a:lnTo>
                  <a:pt x="3525012" y="1450594"/>
                </a:lnTo>
                <a:lnTo>
                  <a:pt x="3525012" y="71882"/>
                </a:lnTo>
                <a:lnTo>
                  <a:pt x="3519370" y="43880"/>
                </a:lnTo>
                <a:lnTo>
                  <a:pt x="3503977" y="21034"/>
                </a:lnTo>
                <a:lnTo>
                  <a:pt x="3481131" y="5641"/>
                </a:lnTo>
                <a:lnTo>
                  <a:pt x="3453129" y="0"/>
                </a:lnTo>
                <a:close/>
              </a:path>
            </a:pathLst>
          </a:custGeom>
          <a:solidFill>
            <a:srgbClr val="2F3333"/>
          </a:solidFill>
        </p:spPr>
        <p:txBody>
          <a:bodyPr wrap="square" lIns="0" tIns="0" rIns="0" bIns="0" rtlCol="0"/>
          <a:lstStyle/>
          <a:p>
            <a:endParaRPr/>
          </a:p>
        </p:txBody>
      </p:sp>
      <p:sp>
        <p:nvSpPr>
          <p:cNvPr id="11" name="object 11"/>
          <p:cNvSpPr txBox="1"/>
          <p:nvPr/>
        </p:nvSpPr>
        <p:spPr>
          <a:xfrm>
            <a:off x="1176629" y="2805938"/>
            <a:ext cx="2540000" cy="287020"/>
          </a:xfrm>
          <a:prstGeom prst="rect">
            <a:avLst/>
          </a:prstGeom>
        </p:spPr>
        <p:txBody>
          <a:bodyPr vert="horz" wrap="square" lIns="0" tIns="0" rIns="0" bIns="0" rtlCol="0">
            <a:spAutoFit/>
          </a:bodyPr>
          <a:lstStyle/>
          <a:p>
            <a:pPr marL="12700">
              <a:lnSpc>
                <a:spcPct val="100000"/>
              </a:lnSpc>
            </a:pPr>
            <a:r>
              <a:rPr sz="1800" dirty="0">
                <a:solidFill>
                  <a:srgbClr val="F9F9F9"/>
                </a:solidFill>
                <a:latin typeface="微软雅黑"/>
                <a:cs typeface="微软雅黑"/>
              </a:rPr>
              <a:t>基于数字货币的跨境支付</a:t>
            </a:r>
            <a:endParaRPr sz="1800">
              <a:latin typeface="微软雅黑"/>
              <a:cs typeface="微软雅黑"/>
            </a:endParaRPr>
          </a:p>
        </p:txBody>
      </p:sp>
      <p:sp>
        <p:nvSpPr>
          <p:cNvPr id="12" name="object 12"/>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金融</a:t>
            </a:r>
            <a:endParaRPr sz="1200">
              <a:latin typeface="微软雅黑"/>
              <a:cs typeface="微软雅黑"/>
            </a:endParaRPr>
          </a:p>
        </p:txBody>
      </p:sp>
      <p:sp>
        <p:nvSpPr>
          <p:cNvPr id="13" name="object 13"/>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跨境支付应用分为基于数字货币的、基于区块链跨境协同报文</a:t>
            </a:r>
          </a:p>
          <a:p>
            <a:pPr marL="12700">
              <a:lnSpc>
                <a:spcPts val="2735"/>
              </a:lnSpc>
            </a:pPr>
            <a:r>
              <a:rPr spc="-5" dirty="0"/>
              <a:t>系统的和蚂蚁金服三大类</a:t>
            </a:r>
          </a:p>
        </p:txBody>
      </p:sp>
      <p:sp>
        <p:nvSpPr>
          <p:cNvPr id="14" name="object 14"/>
          <p:cNvSpPr txBox="1"/>
          <p:nvPr/>
        </p:nvSpPr>
        <p:spPr>
          <a:xfrm>
            <a:off x="829767" y="1510157"/>
            <a:ext cx="10806430" cy="54610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基于区块链的跨境支付应用可分为三类：第一类是使用数字货币作为货币兑换的润滑剂，第二类是将区块链作为支付机构与商业银行之</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间的借口技术，第三类是蚂蚁金服模式。</a:t>
            </a:r>
            <a:endParaRPr sz="1400">
              <a:latin typeface="微软雅黑"/>
              <a:cs typeface="微软雅黑"/>
            </a:endParaRPr>
          </a:p>
        </p:txBody>
      </p:sp>
      <p:sp>
        <p:nvSpPr>
          <p:cNvPr id="15" name="object 15"/>
          <p:cNvSpPr/>
          <p:nvPr/>
        </p:nvSpPr>
        <p:spPr>
          <a:xfrm>
            <a:off x="12021311" y="457200"/>
            <a:ext cx="161544" cy="323088"/>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684276" y="3770376"/>
            <a:ext cx="3525520" cy="2484120"/>
          </a:xfrm>
          <a:custGeom>
            <a:avLst/>
            <a:gdLst/>
            <a:ahLst/>
            <a:cxnLst/>
            <a:rect l="l" t="t" r="r" b="b"/>
            <a:pathLst>
              <a:path w="3525520" h="2484120">
                <a:moveTo>
                  <a:pt x="3428619" y="0"/>
                </a:moveTo>
                <a:lnTo>
                  <a:pt x="96380" y="0"/>
                </a:lnTo>
                <a:lnTo>
                  <a:pt x="58866" y="7578"/>
                </a:lnTo>
                <a:lnTo>
                  <a:pt x="28230" y="28241"/>
                </a:lnTo>
                <a:lnTo>
                  <a:pt x="7574" y="58882"/>
                </a:lnTo>
                <a:lnTo>
                  <a:pt x="0" y="96393"/>
                </a:lnTo>
                <a:lnTo>
                  <a:pt x="0" y="2387739"/>
                </a:lnTo>
                <a:lnTo>
                  <a:pt x="7574" y="2425253"/>
                </a:lnTo>
                <a:lnTo>
                  <a:pt x="28230" y="2455889"/>
                </a:lnTo>
                <a:lnTo>
                  <a:pt x="58866" y="2476545"/>
                </a:lnTo>
                <a:lnTo>
                  <a:pt x="96380" y="2484120"/>
                </a:lnTo>
                <a:lnTo>
                  <a:pt x="3428619" y="2484120"/>
                </a:lnTo>
                <a:lnTo>
                  <a:pt x="3466129" y="2476545"/>
                </a:lnTo>
                <a:lnTo>
                  <a:pt x="3496770" y="2455889"/>
                </a:lnTo>
                <a:lnTo>
                  <a:pt x="3517433" y="2425253"/>
                </a:lnTo>
                <a:lnTo>
                  <a:pt x="3525012" y="2387739"/>
                </a:lnTo>
                <a:lnTo>
                  <a:pt x="3525012" y="96393"/>
                </a:lnTo>
                <a:lnTo>
                  <a:pt x="3517433" y="58882"/>
                </a:lnTo>
                <a:lnTo>
                  <a:pt x="3496770" y="28241"/>
                </a:lnTo>
                <a:lnTo>
                  <a:pt x="3466129" y="7578"/>
                </a:lnTo>
                <a:lnTo>
                  <a:pt x="3428619" y="0"/>
                </a:lnTo>
                <a:close/>
              </a:path>
            </a:pathLst>
          </a:custGeom>
          <a:solidFill>
            <a:srgbClr val="F9F9F9"/>
          </a:solidFill>
        </p:spPr>
        <p:txBody>
          <a:bodyPr wrap="square" lIns="0" tIns="0" rIns="0" bIns="0" rtlCol="0"/>
          <a:lstStyle/>
          <a:p>
            <a:endParaRPr/>
          </a:p>
        </p:txBody>
      </p:sp>
      <p:sp>
        <p:nvSpPr>
          <p:cNvPr id="17" name="object 17"/>
          <p:cNvSpPr/>
          <p:nvPr/>
        </p:nvSpPr>
        <p:spPr>
          <a:xfrm>
            <a:off x="679704" y="3765803"/>
            <a:ext cx="3534156" cy="2493264"/>
          </a:xfrm>
          <a:prstGeom prst="rect">
            <a:avLst/>
          </a:prstGeom>
          <a:blipFill>
            <a:blip r:embed="rId7" cstate="print"/>
            <a:stretch>
              <a:fillRect/>
            </a:stretch>
          </a:blipFill>
        </p:spPr>
        <p:txBody>
          <a:bodyPr wrap="square" lIns="0" tIns="0" rIns="0" bIns="0" rtlCol="0"/>
          <a:lstStyle/>
          <a:p>
            <a:endParaRPr/>
          </a:p>
        </p:txBody>
      </p:sp>
      <p:sp>
        <p:nvSpPr>
          <p:cNvPr id="18" name="object 18"/>
          <p:cNvSpPr txBox="1"/>
          <p:nvPr/>
        </p:nvSpPr>
        <p:spPr>
          <a:xfrm>
            <a:off x="831596" y="4083304"/>
            <a:ext cx="3230880" cy="2103755"/>
          </a:xfrm>
          <a:prstGeom prst="rect">
            <a:avLst/>
          </a:prstGeom>
        </p:spPr>
        <p:txBody>
          <a:bodyPr vert="horz" wrap="square" lIns="0" tIns="0" rIns="0" bIns="0" rtlCol="0">
            <a:spAutoFit/>
          </a:bodyPr>
          <a:lstStyle/>
          <a:p>
            <a:pPr marL="12700" marR="5080" indent="-635" algn="ctr">
              <a:lnSpc>
                <a:spcPct val="140000"/>
              </a:lnSpc>
            </a:pPr>
            <a:r>
              <a:rPr sz="1400" dirty="0">
                <a:latin typeface="微软雅黑"/>
                <a:cs typeface="微软雅黑"/>
              </a:rPr>
              <a:t>基于数字货币的跨境支</a:t>
            </a:r>
            <a:r>
              <a:rPr sz="1400" spc="-15" dirty="0">
                <a:latin typeface="微软雅黑"/>
                <a:cs typeface="微软雅黑"/>
              </a:rPr>
              <a:t>付</a:t>
            </a:r>
            <a:r>
              <a:rPr sz="1400" dirty="0">
                <a:latin typeface="微软雅黑"/>
                <a:cs typeface="微软雅黑"/>
              </a:rPr>
              <a:t>最具</a:t>
            </a:r>
            <a:r>
              <a:rPr sz="1400" spc="-15" dirty="0">
                <a:latin typeface="微软雅黑"/>
                <a:cs typeface="微软雅黑"/>
              </a:rPr>
              <a:t>代</a:t>
            </a:r>
            <a:r>
              <a:rPr sz="1400" dirty="0">
                <a:latin typeface="微软雅黑"/>
                <a:cs typeface="微软雅黑"/>
              </a:rPr>
              <a:t>表性</a:t>
            </a:r>
            <a:r>
              <a:rPr sz="1400" spc="-15" dirty="0">
                <a:latin typeface="微软雅黑"/>
                <a:cs typeface="微软雅黑"/>
              </a:rPr>
              <a:t>的</a:t>
            </a:r>
            <a:r>
              <a:rPr sz="1400" dirty="0">
                <a:latin typeface="微软雅黑"/>
                <a:cs typeface="微软雅黑"/>
              </a:rPr>
              <a:t>公  司是Ripple，引入可被公众信任的节点  “网关”作为交易中介</a:t>
            </a:r>
            <a:r>
              <a:rPr sz="1400" spc="-10" dirty="0">
                <a:latin typeface="微软雅黑"/>
                <a:cs typeface="微软雅黑"/>
              </a:rPr>
              <a:t>，</a:t>
            </a:r>
            <a:r>
              <a:rPr sz="1400" dirty="0">
                <a:latin typeface="微软雅黑"/>
                <a:cs typeface="微软雅黑"/>
              </a:rPr>
              <a:t>引入</a:t>
            </a:r>
            <a:r>
              <a:rPr sz="1400" spc="-10" dirty="0">
                <a:latin typeface="微软雅黑"/>
                <a:cs typeface="微软雅黑"/>
              </a:rPr>
              <a:t>“</a:t>
            </a:r>
            <a:r>
              <a:rPr sz="1400" dirty="0">
                <a:latin typeface="微软雅黑"/>
                <a:cs typeface="微软雅黑"/>
              </a:rPr>
              <a:t>瑞波</a:t>
            </a:r>
            <a:r>
              <a:rPr sz="1400" spc="-10" dirty="0">
                <a:latin typeface="微软雅黑"/>
                <a:cs typeface="微软雅黑"/>
              </a:rPr>
              <a:t>币</a:t>
            </a:r>
            <a:r>
              <a:rPr sz="1400" dirty="0">
                <a:latin typeface="微软雅黑"/>
                <a:cs typeface="微软雅黑"/>
              </a:rPr>
              <a:t>”  作为系统内的流动性工</a:t>
            </a:r>
            <a:r>
              <a:rPr sz="1400" spc="-15" dirty="0">
                <a:latin typeface="微软雅黑"/>
                <a:cs typeface="微软雅黑"/>
              </a:rPr>
              <a:t>具</a:t>
            </a:r>
            <a:r>
              <a:rPr sz="1400" dirty="0">
                <a:latin typeface="微软雅黑"/>
                <a:cs typeface="微软雅黑"/>
              </a:rPr>
              <a:t>，充</a:t>
            </a:r>
            <a:r>
              <a:rPr sz="1400" spc="-15" dirty="0">
                <a:latin typeface="微软雅黑"/>
                <a:cs typeface="微软雅黑"/>
              </a:rPr>
              <a:t>当</a:t>
            </a:r>
            <a:r>
              <a:rPr sz="1400" dirty="0">
                <a:latin typeface="微软雅黑"/>
                <a:cs typeface="微软雅黑"/>
              </a:rPr>
              <a:t>各类</a:t>
            </a:r>
            <a:r>
              <a:rPr sz="1400" spc="-15" dirty="0">
                <a:latin typeface="微软雅黑"/>
                <a:cs typeface="微软雅黑"/>
              </a:rPr>
              <a:t>货</a:t>
            </a:r>
            <a:r>
              <a:rPr sz="1400" dirty="0">
                <a:latin typeface="微软雅黑"/>
                <a:cs typeface="微软雅黑"/>
              </a:rPr>
              <a:t>币  之间的兑换桥梁。跨境</a:t>
            </a:r>
            <a:r>
              <a:rPr sz="1400" spc="-15" dirty="0">
                <a:latin typeface="微软雅黑"/>
                <a:cs typeface="微软雅黑"/>
              </a:rPr>
              <a:t>支</a:t>
            </a:r>
            <a:r>
              <a:rPr sz="1400" dirty="0">
                <a:latin typeface="微软雅黑"/>
                <a:cs typeface="微软雅黑"/>
              </a:rPr>
              <a:t>付时</a:t>
            </a:r>
            <a:r>
              <a:rPr sz="1400" spc="-15" dirty="0">
                <a:latin typeface="微软雅黑"/>
                <a:cs typeface="微软雅黑"/>
              </a:rPr>
              <a:t>，</a:t>
            </a:r>
            <a:r>
              <a:rPr sz="1400" dirty="0">
                <a:latin typeface="微软雅黑"/>
                <a:cs typeface="微软雅黑"/>
              </a:rPr>
              <a:t>法定</a:t>
            </a:r>
            <a:r>
              <a:rPr sz="1400" spc="-15" dirty="0">
                <a:latin typeface="微软雅黑"/>
                <a:cs typeface="微软雅黑"/>
              </a:rPr>
              <a:t>货</a:t>
            </a:r>
            <a:r>
              <a:rPr sz="1400" dirty="0">
                <a:latin typeface="微软雅黑"/>
                <a:cs typeface="微软雅黑"/>
              </a:rPr>
              <a:t>币  先转换为瑞波币，再由</a:t>
            </a:r>
            <a:r>
              <a:rPr sz="1400" spc="-15" dirty="0">
                <a:latin typeface="微软雅黑"/>
                <a:cs typeface="微软雅黑"/>
              </a:rPr>
              <a:t>瑞</a:t>
            </a:r>
            <a:r>
              <a:rPr sz="1400" dirty="0">
                <a:latin typeface="微软雅黑"/>
                <a:cs typeface="微软雅黑"/>
              </a:rPr>
              <a:t>波币</a:t>
            </a:r>
            <a:r>
              <a:rPr sz="1400" spc="-15" dirty="0">
                <a:latin typeface="微软雅黑"/>
                <a:cs typeface="微软雅黑"/>
              </a:rPr>
              <a:t>转</a:t>
            </a:r>
            <a:r>
              <a:rPr sz="1400" dirty="0">
                <a:latin typeface="微软雅黑"/>
                <a:cs typeface="微软雅黑"/>
              </a:rPr>
              <a:t>换为</a:t>
            </a:r>
            <a:r>
              <a:rPr sz="1400" spc="-15" dirty="0">
                <a:latin typeface="微软雅黑"/>
                <a:cs typeface="微软雅黑"/>
              </a:rPr>
              <a:t>法</a:t>
            </a:r>
            <a:r>
              <a:rPr sz="1400" dirty="0">
                <a:latin typeface="微软雅黑"/>
                <a:cs typeface="微软雅黑"/>
              </a:rPr>
              <a:t>定  货币。</a:t>
            </a:r>
            <a:endParaRPr sz="1400">
              <a:latin typeface="微软雅黑"/>
              <a:cs typeface="微软雅黑"/>
            </a:endParaRPr>
          </a:p>
        </p:txBody>
      </p:sp>
      <p:sp>
        <p:nvSpPr>
          <p:cNvPr id="19" name="object 19"/>
          <p:cNvSpPr/>
          <p:nvPr/>
        </p:nvSpPr>
        <p:spPr>
          <a:xfrm>
            <a:off x="2181605" y="3507485"/>
            <a:ext cx="532130" cy="532130"/>
          </a:xfrm>
          <a:custGeom>
            <a:avLst/>
            <a:gdLst/>
            <a:ahLst/>
            <a:cxnLst/>
            <a:rect l="l" t="t" r="r" b="b"/>
            <a:pathLst>
              <a:path w="532130" h="532129">
                <a:moveTo>
                  <a:pt x="265938" y="0"/>
                </a:moveTo>
                <a:lnTo>
                  <a:pt x="218151" y="4286"/>
                </a:lnTo>
                <a:lnTo>
                  <a:pt x="173168" y="16644"/>
                </a:lnTo>
                <a:lnTo>
                  <a:pt x="131741" y="36322"/>
                </a:lnTo>
                <a:lnTo>
                  <a:pt x="94622" y="62565"/>
                </a:lnTo>
                <a:lnTo>
                  <a:pt x="62565" y="94622"/>
                </a:lnTo>
                <a:lnTo>
                  <a:pt x="36322" y="131741"/>
                </a:lnTo>
                <a:lnTo>
                  <a:pt x="16644" y="173168"/>
                </a:lnTo>
                <a:lnTo>
                  <a:pt x="4286" y="218151"/>
                </a:lnTo>
                <a:lnTo>
                  <a:pt x="0" y="265938"/>
                </a:lnTo>
                <a:lnTo>
                  <a:pt x="4286" y="313724"/>
                </a:lnTo>
                <a:lnTo>
                  <a:pt x="16644" y="358707"/>
                </a:lnTo>
                <a:lnTo>
                  <a:pt x="36321" y="400134"/>
                </a:lnTo>
                <a:lnTo>
                  <a:pt x="62565" y="437253"/>
                </a:lnTo>
                <a:lnTo>
                  <a:pt x="94622" y="469310"/>
                </a:lnTo>
                <a:lnTo>
                  <a:pt x="131741" y="495553"/>
                </a:lnTo>
                <a:lnTo>
                  <a:pt x="173168" y="515231"/>
                </a:lnTo>
                <a:lnTo>
                  <a:pt x="218151" y="527589"/>
                </a:lnTo>
                <a:lnTo>
                  <a:pt x="265938" y="531876"/>
                </a:lnTo>
                <a:lnTo>
                  <a:pt x="313724" y="527589"/>
                </a:lnTo>
                <a:lnTo>
                  <a:pt x="358707" y="515231"/>
                </a:lnTo>
                <a:lnTo>
                  <a:pt x="400134" y="495554"/>
                </a:lnTo>
                <a:lnTo>
                  <a:pt x="437253" y="469310"/>
                </a:lnTo>
                <a:lnTo>
                  <a:pt x="469310" y="437253"/>
                </a:lnTo>
                <a:lnTo>
                  <a:pt x="495553" y="400134"/>
                </a:lnTo>
                <a:lnTo>
                  <a:pt x="515231" y="358707"/>
                </a:lnTo>
                <a:lnTo>
                  <a:pt x="527589" y="313724"/>
                </a:lnTo>
                <a:lnTo>
                  <a:pt x="531876" y="265938"/>
                </a:lnTo>
                <a:lnTo>
                  <a:pt x="527589" y="218151"/>
                </a:lnTo>
                <a:lnTo>
                  <a:pt x="515231" y="173168"/>
                </a:lnTo>
                <a:lnTo>
                  <a:pt x="495554" y="131741"/>
                </a:lnTo>
                <a:lnTo>
                  <a:pt x="469310" y="94622"/>
                </a:lnTo>
                <a:lnTo>
                  <a:pt x="437253" y="62565"/>
                </a:lnTo>
                <a:lnTo>
                  <a:pt x="400134" y="36321"/>
                </a:lnTo>
                <a:lnTo>
                  <a:pt x="358707" y="16644"/>
                </a:lnTo>
                <a:lnTo>
                  <a:pt x="313724" y="4286"/>
                </a:lnTo>
                <a:lnTo>
                  <a:pt x="265938" y="0"/>
                </a:lnTo>
                <a:close/>
              </a:path>
            </a:pathLst>
          </a:custGeom>
          <a:solidFill>
            <a:srgbClr val="A1A1A1"/>
          </a:solidFill>
        </p:spPr>
        <p:txBody>
          <a:bodyPr wrap="square" lIns="0" tIns="0" rIns="0" bIns="0" rtlCol="0"/>
          <a:lstStyle/>
          <a:p>
            <a:endParaRPr/>
          </a:p>
        </p:txBody>
      </p:sp>
      <p:sp>
        <p:nvSpPr>
          <p:cNvPr id="20" name="object 20"/>
          <p:cNvSpPr/>
          <p:nvPr/>
        </p:nvSpPr>
        <p:spPr>
          <a:xfrm>
            <a:off x="2181605" y="3507485"/>
            <a:ext cx="532130" cy="532130"/>
          </a:xfrm>
          <a:custGeom>
            <a:avLst/>
            <a:gdLst/>
            <a:ahLst/>
            <a:cxnLst/>
            <a:rect l="l" t="t" r="r" b="b"/>
            <a:pathLst>
              <a:path w="532130" h="532129">
                <a:moveTo>
                  <a:pt x="0" y="265938"/>
                </a:moveTo>
                <a:lnTo>
                  <a:pt x="4286" y="218151"/>
                </a:lnTo>
                <a:lnTo>
                  <a:pt x="16644" y="173168"/>
                </a:lnTo>
                <a:lnTo>
                  <a:pt x="36322" y="131741"/>
                </a:lnTo>
                <a:lnTo>
                  <a:pt x="62565" y="94622"/>
                </a:lnTo>
                <a:lnTo>
                  <a:pt x="94622" y="62565"/>
                </a:lnTo>
                <a:lnTo>
                  <a:pt x="131741" y="36322"/>
                </a:lnTo>
                <a:lnTo>
                  <a:pt x="173168" y="16644"/>
                </a:lnTo>
                <a:lnTo>
                  <a:pt x="218151" y="4286"/>
                </a:lnTo>
                <a:lnTo>
                  <a:pt x="265938" y="0"/>
                </a:lnTo>
                <a:lnTo>
                  <a:pt x="313724" y="4286"/>
                </a:lnTo>
                <a:lnTo>
                  <a:pt x="358707" y="16644"/>
                </a:lnTo>
                <a:lnTo>
                  <a:pt x="400134" y="36321"/>
                </a:lnTo>
                <a:lnTo>
                  <a:pt x="437253" y="62565"/>
                </a:lnTo>
                <a:lnTo>
                  <a:pt x="469310" y="94622"/>
                </a:lnTo>
                <a:lnTo>
                  <a:pt x="495554" y="131741"/>
                </a:lnTo>
                <a:lnTo>
                  <a:pt x="515231" y="173168"/>
                </a:lnTo>
                <a:lnTo>
                  <a:pt x="527589" y="218151"/>
                </a:lnTo>
                <a:lnTo>
                  <a:pt x="531876" y="265938"/>
                </a:lnTo>
                <a:lnTo>
                  <a:pt x="527589" y="313724"/>
                </a:lnTo>
                <a:lnTo>
                  <a:pt x="515231" y="358707"/>
                </a:lnTo>
                <a:lnTo>
                  <a:pt x="495553" y="400134"/>
                </a:lnTo>
                <a:lnTo>
                  <a:pt x="469310" y="437253"/>
                </a:lnTo>
                <a:lnTo>
                  <a:pt x="437253" y="469310"/>
                </a:lnTo>
                <a:lnTo>
                  <a:pt x="400134" y="495554"/>
                </a:lnTo>
                <a:lnTo>
                  <a:pt x="358707" y="515231"/>
                </a:lnTo>
                <a:lnTo>
                  <a:pt x="313724" y="527589"/>
                </a:lnTo>
                <a:lnTo>
                  <a:pt x="265938" y="531876"/>
                </a:lnTo>
                <a:lnTo>
                  <a:pt x="218151" y="527589"/>
                </a:lnTo>
                <a:lnTo>
                  <a:pt x="173168" y="515231"/>
                </a:lnTo>
                <a:lnTo>
                  <a:pt x="131741" y="495553"/>
                </a:lnTo>
                <a:lnTo>
                  <a:pt x="94622" y="469310"/>
                </a:lnTo>
                <a:lnTo>
                  <a:pt x="62565" y="437253"/>
                </a:lnTo>
                <a:lnTo>
                  <a:pt x="36321" y="400134"/>
                </a:lnTo>
                <a:lnTo>
                  <a:pt x="16644" y="358707"/>
                </a:lnTo>
                <a:lnTo>
                  <a:pt x="4286" y="313724"/>
                </a:lnTo>
                <a:lnTo>
                  <a:pt x="0" y="265938"/>
                </a:lnTo>
                <a:close/>
              </a:path>
            </a:pathLst>
          </a:custGeom>
          <a:ln w="28956">
            <a:solidFill>
              <a:srgbClr val="F9F9F9"/>
            </a:solidFill>
          </a:ln>
        </p:spPr>
        <p:txBody>
          <a:bodyPr wrap="square" lIns="0" tIns="0" rIns="0" bIns="0" rtlCol="0"/>
          <a:lstStyle/>
          <a:p>
            <a:endParaRPr/>
          </a:p>
        </p:txBody>
      </p:sp>
      <p:sp>
        <p:nvSpPr>
          <p:cNvPr id="21" name="object 21"/>
          <p:cNvSpPr/>
          <p:nvPr/>
        </p:nvSpPr>
        <p:spPr>
          <a:xfrm>
            <a:off x="2321051" y="3654552"/>
            <a:ext cx="251460" cy="236220"/>
          </a:xfrm>
          <a:custGeom>
            <a:avLst/>
            <a:gdLst/>
            <a:ahLst/>
            <a:cxnLst/>
            <a:rect l="l" t="t" r="r" b="b"/>
            <a:pathLst>
              <a:path w="251460" h="236220">
                <a:moveTo>
                  <a:pt x="251460" y="177165"/>
                </a:moveTo>
                <a:lnTo>
                  <a:pt x="0" y="177165"/>
                </a:lnTo>
                <a:lnTo>
                  <a:pt x="0" y="204343"/>
                </a:lnTo>
                <a:lnTo>
                  <a:pt x="6604" y="210947"/>
                </a:lnTo>
                <a:lnTo>
                  <a:pt x="21336" y="210947"/>
                </a:lnTo>
                <a:lnTo>
                  <a:pt x="24645" y="220896"/>
                </a:lnTo>
                <a:lnTo>
                  <a:pt x="31051" y="228917"/>
                </a:lnTo>
                <a:lnTo>
                  <a:pt x="39838" y="234271"/>
                </a:lnTo>
                <a:lnTo>
                  <a:pt x="50292" y="236220"/>
                </a:lnTo>
                <a:lnTo>
                  <a:pt x="60747" y="234271"/>
                </a:lnTo>
                <a:lnTo>
                  <a:pt x="69548" y="228917"/>
                </a:lnTo>
                <a:lnTo>
                  <a:pt x="70415" y="227837"/>
                </a:lnTo>
                <a:lnTo>
                  <a:pt x="50292" y="227837"/>
                </a:lnTo>
                <a:lnTo>
                  <a:pt x="42142" y="226169"/>
                </a:lnTo>
                <a:lnTo>
                  <a:pt x="35480" y="221630"/>
                </a:lnTo>
                <a:lnTo>
                  <a:pt x="30986" y="214925"/>
                </a:lnTo>
                <a:lnTo>
                  <a:pt x="29337" y="206756"/>
                </a:lnTo>
                <a:lnTo>
                  <a:pt x="30986" y="198512"/>
                </a:lnTo>
                <a:lnTo>
                  <a:pt x="35480" y="191770"/>
                </a:lnTo>
                <a:lnTo>
                  <a:pt x="42142" y="187217"/>
                </a:lnTo>
                <a:lnTo>
                  <a:pt x="50292" y="185547"/>
                </a:lnTo>
                <a:lnTo>
                  <a:pt x="251460" y="185547"/>
                </a:lnTo>
                <a:lnTo>
                  <a:pt x="251460" y="177165"/>
                </a:lnTo>
                <a:close/>
              </a:path>
              <a:path w="251460" h="236220">
                <a:moveTo>
                  <a:pt x="181058" y="210947"/>
                </a:moveTo>
                <a:lnTo>
                  <a:pt x="172212" y="210947"/>
                </a:lnTo>
                <a:lnTo>
                  <a:pt x="175521" y="220896"/>
                </a:lnTo>
                <a:lnTo>
                  <a:pt x="181927" y="228917"/>
                </a:lnTo>
                <a:lnTo>
                  <a:pt x="190714" y="234271"/>
                </a:lnTo>
                <a:lnTo>
                  <a:pt x="201168" y="236220"/>
                </a:lnTo>
                <a:lnTo>
                  <a:pt x="211623" y="234271"/>
                </a:lnTo>
                <a:lnTo>
                  <a:pt x="220424" y="228917"/>
                </a:lnTo>
                <a:lnTo>
                  <a:pt x="221291" y="227837"/>
                </a:lnTo>
                <a:lnTo>
                  <a:pt x="201168" y="227837"/>
                </a:lnTo>
                <a:lnTo>
                  <a:pt x="193018" y="226169"/>
                </a:lnTo>
                <a:lnTo>
                  <a:pt x="186356" y="221630"/>
                </a:lnTo>
                <a:lnTo>
                  <a:pt x="181862" y="214925"/>
                </a:lnTo>
                <a:lnTo>
                  <a:pt x="181058" y="210947"/>
                </a:lnTo>
                <a:close/>
              </a:path>
              <a:path w="251460" h="236220">
                <a:moveTo>
                  <a:pt x="201168" y="185547"/>
                </a:moveTo>
                <a:lnTo>
                  <a:pt x="50292" y="185547"/>
                </a:lnTo>
                <a:lnTo>
                  <a:pt x="58441" y="187217"/>
                </a:lnTo>
                <a:lnTo>
                  <a:pt x="65103" y="191770"/>
                </a:lnTo>
                <a:lnTo>
                  <a:pt x="69597" y="198512"/>
                </a:lnTo>
                <a:lnTo>
                  <a:pt x="71247" y="206756"/>
                </a:lnTo>
                <a:lnTo>
                  <a:pt x="69597" y="214925"/>
                </a:lnTo>
                <a:lnTo>
                  <a:pt x="65103" y="221630"/>
                </a:lnTo>
                <a:lnTo>
                  <a:pt x="58441" y="226169"/>
                </a:lnTo>
                <a:lnTo>
                  <a:pt x="50292" y="227837"/>
                </a:lnTo>
                <a:lnTo>
                  <a:pt x="70415" y="227837"/>
                </a:lnTo>
                <a:lnTo>
                  <a:pt x="75991" y="220896"/>
                </a:lnTo>
                <a:lnTo>
                  <a:pt x="79375" y="210947"/>
                </a:lnTo>
                <a:lnTo>
                  <a:pt x="181058" y="210947"/>
                </a:lnTo>
                <a:lnTo>
                  <a:pt x="180212" y="206756"/>
                </a:lnTo>
                <a:lnTo>
                  <a:pt x="181862" y="198512"/>
                </a:lnTo>
                <a:lnTo>
                  <a:pt x="186356" y="191770"/>
                </a:lnTo>
                <a:lnTo>
                  <a:pt x="193018" y="187217"/>
                </a:lnTo>
                <a:lnTo>
                  <a:pt x="201168" y="185547"/>
                </a:lnTo>
                <a:close/>
              </a:path>
              <a:path w="251460" h="236220">
                <a:moveTo>
                  <a:pt x="251460" y="185547"/>
                </a:moveTo>
                <a:lnTo>
                  <a:pt x="201168" y="185547"/>
                </a:lnTo>
                <a:lnTo>
                  <a:pt x="209317" y="187217"/>
                </a:lnTo>
                <a:lnTo>
                  <a:pt x="215979" y="191770"/>
                </a:lnTo>
                <a:lnTo>
                  <a:pt x="220473" y="198512"/>
                </a:lnTo>
                <a:lnTo>
                  <a:pt x="222123" y="206756"/>
                </a:lnTo>
                <a:lnTo>
                  <a:pt x="220473" y="214925"/>
                </a:lnTo>
                <a:lnTo>
                  <a:pt x="215979" y="221630"/>
                </a:lnTo>
                <a:lnTo>
                  <a:pt x="209317" y="226169"/>
                </a:lnTo>
                <a:lnTo>
                  <a:pt x="201168" y="227837"/>
                </a:lnTo>
                <a:lnTo>
                  <a:pt x="221291" y="227837"/>
                </a:lnTo>
                <a:lnTo>
                  <a:pt x="226867" y="220896"/>
                </a:lnTo>
                <a:lnTo>
                  <a:pt x="230250" y="210947"/>
                </a:lnTo>
                <a:lnTo>
                  <a:pt x="243840" y="210947"/>
                </a:lnTo>
                <a:lnTo>
                  <a:pt x="251460" y="203327"/>
                </a:lnTo>
                <a:lnTo>
                  <a:pt x="251460" y="185547"/>
                </a:lnTo>
                <a:close/>
              </a:path>
              <a:path w="251460" h="236220">
                <a:moveTo>
                  <a:pt x="54991" y="198247"/>
                </a:moveTo>
                <a:lnTo>
                  <a:pt x="45720" y="198247"/>
                </a:lnTo>
                <a:lnTo>
                  <a:pt x="41910" y="202056"/>
                </a:lnTo>
                <a:lnTo>
                  <a:pt x="41910" y="211455"/>
                </a:lnTo>
                <a:lnTo>
                  <a:pt x="45720" y="215137"/>
                </a:lnTo>
                <a:lnTo>
                  <a:pt x="54991" y="215137"/>
                </a:lnTo>
                <a:lnTo>
                  <a:pt x="58674" y="211455"/>
                </a:lnTo>
                <a:lnTo>
                  <a:pt x="58674" y="202056"/>
                </a:lnTo>
                <a:lnTo>
                  <a:pt x="54991" y="198247"/>
                </a:lnTo>
                <a:close/>
              </a:path>
              <a:path w="251460" h="236220">
                <a:moveTo>
                  <a:pt x="205867" y="198247"/>
                </a:moveTo>
                <a:lnTo>
                  <a:pt x="196596" y="198247"/>
                </a:lnTo>
                <a:lnTo>
                  <a:pt x="192786" y="202056"/>
                </a:lnTo>
                <a:lnTo>
                  <a:pt x="192786" y="211455"/>
                </a:lnTo>
                <a:lnTo>
                  <a:pt x="196596" y="215137"/>
                </a:lnTo>
                <a:lnTo>
                  <a:pt x="205867" y="215137"/>
                </a:lnTo>
                <a:lnTo>
                  <a:pt x="209550" y="211455"/>
                </a:lnTo>
                <a:lnTo>
                  <a:pt x="209550" y="202056"/>
                </a:lnTo>
                <a:lnTo>
                  <a:pt x="205867" y="198247"/>
                </a:lnTo>
                <a:close/>
              </a:path>
              <a:path w="251460" h="236220">
                <a:moveTo>
                  <a:pt x="246761" y="147700"/>
                </a:moveTo>
                <a:lnTo>
                  <a:pt x="7747" y="147700"/>
                </a:lnTo>
                <a:lnTo>
                  <a:pt x="5080" y="148717"/>
                </a:lnTo>
                <a:lnTo>
                  <a:pt x="3048" y="150749"/>
                </a:lnTo>
                <a:lnTo>
                  <a:pt x="1143" y="152781"/>
                </a:lnTo>
                <a:lnTo>
                  <a:pt x="0" y="155448"/>
                </a:lnTo>
                <a:lnTo>
                  <a:pt x="0" y="168783"/>
                </a:lnTo>
                <a:lnTo>
                  <a:pt x="23241" y="168783"/>
                </a:lnTo>
                <a:lnTo>
                  <a:pt x="25146" y="170687"/>
                </a:lnTo>
                <a:lnTo>
                  <a:pt x="25146" y="175260"/>
                </a:lnTo>
                <a:lnTo>
                  <a:pt x="23241" y="177165"/>
                </a:lnTo>
                <a:lnTo>
                  <a:pt x="228219" y="177165"/>
                </a:lnTo>
                <a:lnTo>
                  <a:pt x="226314" y="175260"/>
                </a:lnTo>
                <a:lnTo>
                  <a:pt x="226314" y="172974"/>
                </a:lnTo>
                <a:lnTo>
                  <a:pt x="144399" y="172974"/>
                </a:lnTo>
                <a:lnTo>
                  <a:pt x="142494" y="171069"/>
                </a:lnTo>
                <a:lnTo>
                  <a:pt x="142494" y="164465"/>
                </a:lnTo>
                <a:lnTo>
                  <a:pt x="123443" y="164465"/>
                </a:lnTo>
                <a:lnTo>
                  <a:pt x="121539" y="162687"/>
                </a:lnTo>
                <a:lnTo>
                  <a:pt x="121539" y="157987"/>
                </a:lnTo>
                <a:lnTo>
                  <a:pt x="123443" y="156083"/>
                </a:lnTo>
                <a:lnTo>
                  <a:pt x="251460" y="156083"/>
                </a:lnTo>
                <a:lnTo>
                  <a:pt x="251460" y="152400"/>
                </a:lnTo>
                <a:lnTo>
                  <a:pt x="246761" y="147700"/>
                </a:lnTo>
                <a:close/>
              </a:path>
              <a:path w="251460" h="236220">
                <a:moveTo>
                  <a:pt x="251460" y="156083"/>
                </a:moveTo>
                <a:lnTo>
                  <a:pt x="148971" y="156083"/>
                </a:lnTo>
                <a:lnTo>
                  <a:pt x="150875" y="157987"/>
                </a:lnTo>
                <a:lnTo>
                  <a:pt x="150875" y="171069"/>
                </a:lnTo>
                <a:lnTo>
                  <a:pt x="148971" y="172974"/>
                </a:lnTo>
                <a:lnTo>
                  <a:pt x="226314" y="172974"/>
                </a:lnTo>
                <a:lnTo>
                  <a:pt x="226314" y="170687"/>
                </a:lnTo>
                <a:lnTo>
                  <a:pt x="228219" y="168783"/>
                </a:lnTo>
                <a:lnTo>
                  <a:pt x="251460" y="168783"/>
                </a:lnTo>
                <a:lnTo>
                  <a:pt x="251460" y="156083"/>
                </a:lnTo>
                <a:close/>
              </a:path>
              <a:path w="251460" h="236220">
                <a:moveTo>
                  <a:pt x="25146" y="16891"/>
                </a:moveTo>
                <a:lnTo>
                  <a:pt x="15376" y="18875"/>
                </a:lnTo>
                <a:lnTo>
                  <a:pt x="7381" y="24288"/>
                </a:lnTo>
                <a:lnTo>
                  <a:pt x="1982" y="32321"/>
                </a:lnTo>
                <a:lnTo>
                  <a:pt x="0" y="42164"/>
                </a:lnTo>
                <a:lnTo>
                  <a:pt x="0" y="97028"/>
                </a:lnTo>
                <a:lnTo>
                  <a:pt x="2260" y="109176"/>
                </a:lnTo>
                <a:lnTo>
                  <a:pt x="8461" y="119348"/>
                </a:lnTo>
                <a:lnTo>
                  <a:pt x="17734" y="126710"/>
                </a:lnTo>
                <a:lnTo>
                  <a:pt x="29210" y="130429"/>
                </a:lnTo>
                <a:lnTo>
                  <a:pt x="20320" y="145034"/>
                </a:lnTo>
                <a:lnTo>
                  <a:pt x="15748" y="147700"/>
                </a:lnTo>
                <a:lnTo>
                  <a:pt x="217805" y="147700"/>
                </a:lnTo>
                <a:lnTo>
                  <a:pt x="212090" y="146177"/>
                </a:lnTo>
                <a:lnTo>
                  <a:pt x="207010" y="143383"/>
                </a:lnTo>
                <a:lnTo>
                  <a:pt x="62103" y="143383"/>
                </a:lnTo>
                <a:lnTo>
                  <a:pt x="58674" y="139954"/>
                </a:lnTo>
                <a:lnTo>
                  <a:pt x="58674" y="122428"/>
                </a:lnTo>
                <a:lnTo>
                  <a:pt x="33909" y="122428"/>
                </a:lnTo>
                <a:lnTo>
                  <a:pt x="33781" y="122300"/>
                </a:lnTo>
                <a:lnTo>
                  <a:pt x="33528" y="122300"/>
                </a:lnTo>
                <a:lnTo>
                  <a:pt x="23758" y="120316"/>
                </a:lnTo>
                <a:lnTo>
                  <a:pt x="15763" y="114903"/>
                </a:lnTo>
                <a:lnTo>
                  <a:pt x="10364" y="106870"/>
                </a:lnTo>
                <a:lnTo>
                  <a:pt x="8381" y="97028"/>
                </a:lnTo>
                <a:lnTo>
                  <a:pt x="8381" y="32893"/>
                </a:lnTo>
                <a:lnTo>
                  <a:pt x="15875" y="25273"/>
                </a:lnTo>
                <a:lnTo>
                  <a:pt x="43571" y="25273"/>
                </a:lnTo>
                <a:lnTo>
                  <a:pt x="42910" y="24288"/>
                </a:lnTo>
                <a:lnTo>
                  <a:pt x="34915" y="18875"/>
                </a:lnTo>
                <a:lnTo>
                  <a:pt x="25146" y="16891"/>
                </a:lnTo>
                <a:close/>
              </a:path>
              <a:path w="251460" h="236220">
                <a:moveTo>
                  <a:pt x="121539" y="118110"/>
                </a:moveTo>
                <a:lnTo>
                  <a:pt x="67056" y="118110"/>
                </a:lnTo>
                <a:lnTo>
                  <a:pt x="67056" y="135000"/>
                </a:lnTo>
                <a:lnTo>
                  <a:pt x="121539" y="135000"/>
                </a:lnTo>
                <a:lnTo>
                  <a:pt x="121539" y="118110"/>
                </a:lnTo>
                <a:close/>
              </a:path>
              <a:path w="251460" h="236220">
                <a:moveTo>
                  <a:pt x="185547" y="118110"/>
                </a:moveTo>
                <a:lnTo>
                  <a:pt x="129921" y="118110"/>
                </a:lnTo>
                <a:lnTo>
                  <a:pt x="129921" y="135000"/>
                </a:lnTo>
                <a:lnTo>
                  <a:pt x="196342" y="135000"/>
                </a:lnTo>
                <a:lnTo>
                  <a:pt x="193929" y="132080"/>
                </a:lnTo>
                <a:lnTo>
                  <a:pt x="192912" y="130429"/>
                </a:lnTo>
                <a:lnTo>
                  <a:pt x="185547" y="118110"/>
                </a:lnTo>
                <a:close/>
              </a:path>
              <a:path w="251460" h="236220">
                <a:moveTo>
                  <a:pt x="153797" y="92837"/>
                </a:moveTo>
                <a:lnTo>
                  <a:pt x="68453" y="92837"/>
                </a:lnTo>
                <a:lnTo>
                  <a:pt x="61083" y="93805"/>
                </a:lnTo>
                <a:lnTo>
                  <a:pt x="54260" y="96583"/>
                </a:lnTo>
                <a:lnTo>
                  <a:pt x="48343" y="100980"/>
                </a:lnTo>
                <a:lnTo>
                  <a:pt x="43648" y="106870"/>
                </a:lnTo>
                <a:lnTo>
                  <a:pt x="34036" y="122428"/>
                </a:lnTo>
                <a:lnTo>
                  <a:pt x="58674" y="122428"/>
                </a:lnTo>
                <a:lnTo>
                  <a:pt x="58674" y="113156"/>
                </a:lnTo>
                <a:lnTo>
                  <a:pt x="62103" y="109728"/>
                </a:lnTo>
                <a:lnTo>
                  <a:pt x="180340" y="109728"/>
                </a:lnTo>
                <a:lnTo>
                  <a:pt x="178562" y="106680"/>
                </a:lnTo>
                <a:lnTo>
                  <a:pt x="173835" y="100927"/>
                </a:lnTo>
                <a:lnTo>
                  <a:pt x="167894" y="96567"/>
                </a:lnTo>
                <a:lnTo>
                  <a:pt x="161095" y="93803"/>
                </a:lnTo>
                <a:lnTo>
                  <a:pt x="153797" y="92837"/>
                </a:lnTo>
                <a:close/>
              </a:path>
              <a:path w="251460" h="236220">
                <a:moveTo>
                  <a:pt x="43571" y="25273"/>
                </a:moveTo>
                <a:lnTo>
                  <a:pt x="34417" y="25273"/>
                </a:lnTo>
                <a:lnTo>
                  <a:pt x="41910" y="32893"/>
                </a:lnTo>
                <a:lnTo>
                  <a:pt x="41910" y="42164"/>
                </a:lnTo>
                <a:lnTo>
                  <a:pt x="43892" y="52026"/>
                </a:lnTo>
                <a:lnTo>
                  <a:pt x="49291" y="60102"/>
                </a:lnTo>
                <a:lnTo>
                  <a:pt x="57286" y="65559"/>
                </a:lnTo>
                <a:lnTo>
                  <a:pt x="67056" y="67564"/>
                </a:lnTo>
                <a:lnTo>
                  <a:pt x="75890" y="65928"/>
                </a:lnTo>
                <a:lnTo>
                  <a:pt x="83343" y="61436"/>
                </a:lnTo>
                <a:lnTo>
                  <a:pt x="85289" y="59055"/>
                </a:lnTo>
                <a:lnTo>
                  <a:pt x="57785" y="59055"/>
                </a:lnTo>
                <a:lnTo>
                  <a:pt x="50292" y="51435"/>
                </a:lnTo>
                <a:lnTo>
                  <a:pt x="50292" y="42164"/>
                </a:lnTo>
                <a:lnTo>
                  <a:pt x="48309" y="32321"/>
                </a:lnTo>
                <a:lnTo>
                  <a:pt x="43571" y="25273"/>
                </a:lnTo>
                <a:close/>
              </a:path>
              <a:path w="251460" h="236220">
                <a:moveTo>
                  <a:pt x="91821" y="46355"/>
                </a:moveTo>
                <a:lnTo>
                  <a:pt x="83185" y="46355"/>
                </a:lnTo>
                <a:lnTo>
                  <a:pt x="81406" y="53721"/>
                </a:lnTo>
                <a:lnTo>
                  <a:pt x="74803" y="59055"/>
                </a:lnTo>
                <a:lnTo>
                  <a:pt x="85289" y="59055"/>
                </a:lnTo>
                <a:lnTo>
                  <a:pt x="88844" y="54705"/>
                </a:lnTo>
                <a:lnTo>
                  <a:pt x="91821" y="46355"/>
                </a:lnTo>
                <a:close/>
              </a:path>
              <a:path w="251460" h="236220">
                <a:moveTo>
                  <a:pt x="102870" y="16891"/>
                </a:moveTo>
                <a:lnTo>
                  <a:pt x="73152" y="16891"/>
                </a:lnTo>
                <a:lnTo>
                  <a:pt x="71247" y="18796"/>
                </a:lnTo>
                <a:lnTo>
                  <a:pt x="71247" y="44577"/>
                </a:lnTo>
                <a:lnTo>
                  <a:pt x="73152" y="46355"/>
                </a:lnTo>
                <a:lnTo>
                  <a:pt x="102870" y="46355"/>
                </a:lnTo>
                <a:lnTo>
                  <a:pt x="104775" y="44577"/>
                </a:lnTo>
                <a:lnTo>
                  <a:pt x="104775" y="18796"/>
                </a:lnTo>
                <a:lnTo>
                  <a:pt x="102870" y="16891"/>
                </a:lnTo>
                <a:close/>
              </a:path>
              <a:path w="251460" h="236220">
                <a:moveTo>
                  <a:pt x="81915" y="0"/>
                </a:moveTo>
                <a:lnTo>
                  <a:pt x="77343" y="0"/>
                </a:lnTo>
                <a:lnTo>
                  <a:pt x="75437" y="1905"/>
                </a:lnTo>
                <a:lnTo>
                  <a:pt x="75437" y="16891"/>
                </a:lnTo>
                <a:lnTo>
                  <a:pt x="83820" y="16891"/>
                </a:lnTo>
                <a:lnTo>
                  <a:pt x="83820" y="1905"/>
                </a:lnTo>
                <a:lnTo>
                  <a:pt x="81915" y="0"/>
                </a:lnTo>
                <a:close/>
              </a:path>
              <a:path w="251460" h="236220">
                <a:moveTo>
                  <a:pt x="98679" y="0"/>
                </a:moveTo>
                <a:lnTo>
                  <a:pt x="94106" y="0"/>
                </a:lnTo>
                <a:lnTo>
                  <a:pt x="92202" y="1905"/>
                </a:lnTo>
                <a:lnTo>
                  <a:pt x="92202" y="16891"/>
                </a:lnTo>
                <a:lnTo>
                  <a:pt x="100584" y="16891"/>
                </a:lnTo>
                <a:lnTo>
                  <a:pt x="100584" y="1905"/>
                </a:lnTo>
                <a:lnTo>
                  <a:pt x="98679" y="0"/>
                </a:lnTo>
                <a:close/>
              </a:path>
            </a:pathLst>
          </a:custGeom>
          <a:solidFill>
            <a:srgbClr val="F9F9F9"/>
          </a:solidFill>
        </p:spPr>
        <p:txBody>
          <a:bodyPr wrap="square" lIns="0" tIns="0" rIns="0" bIns="0" rtlCol="0"/>
          <a:lstStyle/>
          <a:p>
            <a:endParaRPr/>
          </a:p>
        </p:txBody>
      </p:sp>
      <p:sp>
        <p:nvSpPr>
          <p:cNvPr id="22" name="object 22"/>
          <p:cNvSpPr/>
          <p:nvPr/>
        </p:nvSpPr>
        <p:spPr>
          <a:xfrm>
            <a:off x="4351020" y="3770376"/>
            <a:ext cx="3525520" cy="2484120"/>
          </a:xfrm>
          <a:custGeom>
            <a:avLst/>
            <a:gdLst/>
            <a:ahLst/>
            <a:cxnLst/>
            <a:rect l="l" t="t" r="r" b="b"/>
            <a:pathLst>
              <a:path w="3525520" h="2484120">
                <a:moveTo>
                  <a:pt x="3428619" y="0"/>
                </a:moveTo>
                <a:lnTo>
                  <a:pt x="96392" y="0"/>
                </a:lnTo>
                <a:lnTo>
                  <a:pt x="58882" y="7578"/>
                </a:lnTo>
                <a:lnTo>
                  <a:pt x="28241" y="28241"/>
                </a:lnTo>
                <a:lnTo>
                  <a:pt x="7578" y="58882"/>
                </a:lnTo>
                <a:lnTo>
                  <a:pt x="0" y="96393"/>
                </a:lnTo>
                <a:lnTo>
                  <a:pt x="0" y="2387739"/>
                </a:lnTo>
                <a:lnTo>
                  <a:pt x="7578" y="2425253"/>
                </a:lnTo>
                <a:lnTo>
                  <a:pt x="28241" y="2455889"/>
                </a:lnTo>
                <a:lnTo>
                  <a:pt x="58882" y="2476545"/>
                </a:lnTo>
                <a:lnTo>
                  <a:pt x="96392" y="2484120"/>
                </a:lnTo>
                <a:lnTo>
                  <a:pt x="3428619" y="2484120"/>
                </a:lnTo>
                <a:lnTo>
                  <a:pt x="3466129" y="2476545"/>
                </a:lnTo>
                <a:lnTo>
                  <a:pt x="3496770" y="2455889"/>
                </a:lnTo>
                <a:lnTo>
                  <a:pt x="3517433" y="2425253"/>
                </a:lnTo>
                <a:lnTo>
                  <a:pt x="3525011" y="2387739"/>
                </a:lnTo>
                <a:lnTo>
                  <a:pt x="3525011" y="96393"/>
                </a:lnTo>
                <a:lnTo>
                  <a:pt x="3517433" y="58882"/>
                </a:lnTo>
                <a:lnTo>
                  <a:pt x="3496770" y="28241"/>
                </a:lnTo>
                <a:lnTo>
                  <a:pt x="3466129" y="7578"/>
                </a:lnTo>
                <a:lnTo>
                  <a:pt x="3428619" y="0"/>
                </a:lnTo>
                <a:close/>
              </a:path>
            </a:pathLst>
          </a:custGeom>
          <a:solidFill>
            <a:srgbClr val="F9F9F9"/>
          </a:solidFill>
        </p:spPr>
        <p:txBody>
          <a:bodyPr wrap="square" lIns="0" tIns="0" rIns="0" bIns="0" rtlCol="0"/>
          <a:lstStyle/>
          <a:p>
            <a:endParaRPr/>
          </a:p>
        </p:txBody>
      </p:sp>
      <p:sp>
        <p:nvSpPr>
          <p:cNvPr id="23" name="object 23"/>
          <p:cNvSpPr/>
          <p:nvPr/>
        </p:nvSpPr>
        <p:spPr>
          <a:xfrm>
            <a:off x="4346447" y="3765803"/>
            <a:ext cx="3534155" cy="2493264"/>
          </a:xfrm>
          <a:prstGeom prst="rect">
            <a:avLst/>
          </a:prstGeom>
          <a:blipFill>
            <a:blip r:embed="rId7" cstate="print"/>
            <a:stretch>
              <a:fillRect/>
            </a:stretch>
          </a:blipFill>
        </p:spPr>
        <p:txBody>
          <a:bodyPr wrap="square" lIns="0" tIns="0" rIns="0" bIns="0" rtlCol="0"/>
          <a:lstStyle/>
          <a:p>
            <a:endParaRPr/>
          </a:p>
        </p:txBody>
      </p:sp>
      <p:sp>
        <p:nvSpPr>
          <p:cNvPr id="24" name="object 24"/>
          <p:cNvSpPr txBox="1"/>
          <p:nvPr/>
        </p:nvSpPr>
        <p:spPr>
          <a:xfrm>
            <a:off x="4459351" y="4104640"/>
            <a:ext cx="3230880" cy="2103755"/>
          </a:xfrm>
          <a:prstGeom prst="rect">
            <a:avLst/>
          </a:prstGeom>
        </p:spPr>
        <p:txBody>
          <a:bodyPr vert="horz" wrap="square" lIns="0" tIns="0" rIns="0" bIns="0" rtlCol="0">
            <a:spAutoFit/>
          </a:bodyPr>
          <a:lstStyle/>
          <a:p>
            <a:pPr marL="12700" marR="5080" algn="just">
              <a:lnSpc>
                <a:spcPct val="140000"/>
              </a:lnSpc>
            </a:pPr>
            <a:r>
              <a:rPr sz="1400" dirty="0">
                <a:latin typeface="微软雅黑"/>
                <a:cs typeface="微软雅黑"/>
              </a:rPr>
              <a:t>通过区块链技术实现支</a:t>
            </a:r>
            <a:r>
              <a:rPr sz="1400" spc="-15" dirty="0">
                <a:latin typeface="微软雅黑"/>
                <a:cs typeface="微软雅黑"/>
              </a:rPr>
              <a:t>付</a:t>
            </a:r>
            <a:r>
              <a:rPr sz="1400" dirty="0">
                <a:latin typeface="微软雅黑"/>
                <a:cs typeface="微软雅黑"/>
              </a:rPr>
              <a:t>报文</a:t>
            </a:r>
            <a:r>
              <a:rPr sz="1400" spc="-15" dirty="0">
                <a:latin typeface="微软雅黑"/>
                <a:cs typeface="微软雅黑"/>
              </a:rPr>
              <a:t>的</a:t>
            </a:r>
            <a:r>
              <a:rPr sz="1400" dirty="0">
                <a:latin typeface="微软雅黑"/>
                <a:cs typeface="微软雅黑"/>
              </a:rPr>
              <a:t>传输</a:t>
            </a:r>
            <a:r>
              <a:rPr sz="1400" spc="-15" dirty="0">
                <a:latin typeface="微软雅黑"/>
                <a:cs typeface="微软雅黑"/>
              </a:rPr>
              <a:t>与</a:t>
            </a:r>
            <a:r>
              <a:rPr sz="1400" dirty="0">
                <a:latin typeface="微软雅黑"/>
                <a:cs typeface="微软雅黑"/>
              </a:rPr>
              <a:t>共  享，实际账务处理依然</a:t>
            </a:r>
            <a:r>
              <a:rPr sz="1400" spc="-15" dirty="0">
                <a:latin typeface="微软雅黑"/>
                <a:cs typeface="微软雅黑"/>
              </a:rPr>
              <a:t>在</a:t>
            </a:r>
            <a:r>
              <a:rPr sz="1400" dirty="0">
                <a:latin typeface="微软雅黑"/>
                <a:cs typeface="微软雅黑"/>
              </a:rPr>
              <a:t>商业</a:t>
            </a:r>
            <a:r>
              <a:rPr sz="1400" spc="-15" dirty="0">
                <a:latin typeface="微软雅黑"/>
                <a:cs typeface="微软雅黑"/>
              </a:rPr>
              <a:t>银</a:t>
            </a:r>
            <a:r>
              <a:rPr sz="1400" dirty="0">
                <a:latin typeface="微软雅黑"/>
                <a:cs typeface="微软雅黑"/>
              </a:rPr>
              <a:t>行内</a:t>
            </a:r>
            <a:r>
              <a:rPr sz="1400" spc="-15" dirty="0">
                <a:latin typeface="微软雅黑"/>
                <a:cs typeface="微软雅黑"/>
              </a:rPr>
              <a:t>部</a:t>
            </a:r>
            <a:r>
              <a:rPr sz="1400" dirty="0">
                <a:latin typeface="微软雅黑"/>
                <a:cs typeface="微软雅黑"/>
              </a:rPr>
              <a:t>完  成。区块链技术只解决</a:t>
            </a:r>
            <a:r>
              <a:rPr sz="1400" spc="-10" dirty="0">
                <a:latin typeface="微软雅黑"/>
                <a:cs typeface="微软雅黑"/>
              </a:rPr>
              <a:t>了</a:t>
            </a:r>
            <a:r>
              <a:rPr sz="1400" dirty="0">
                <a:latin typeface="微软雅黑"/>
                <a:cs typeface="微软雅黑"/>
              </a:rPr>
              <a:t>信息</a:t>
            </a:r>
            <a:r>
              <a:rPr sz="1400" spc="-10" dirty="0">
                <a:latin typeface="微软雅黑"/>
                <a:cs typeface="微软雅黑"/>
              </a:rPr>
              <a:t>流</a:t>
            </a:r>
            <a:r>
              <a:rPr sz="1400" dirty="0">
                <a:latin typeface="微软雅黑"/>
                <a:cs typeface="微软雅黑"/>
              </a:rPr>
              <a:t>的传</a:t>
            </a:r>
            <a:r>
              <a:rPr sz="1400" spc="-10" dirty="0">
                <a:latin typeface="微软雅黑"/>
                <a:cs typeface="微软雅黑"/>
              </a:rPr>
              <a:t>输</a:t>
            </a:r>
            <a:r>
              <a:rPr sz="1400" dirty="0">
                <a:latin typeface="微软雅黑"/>
                <a:cs typeface="微软雅黑"/>
              </a:rPr>
              <a:t>，  并不能解决资金流的传</a:t>
            </a:r>
            <a:r>
              <a:rPr sz="1400" spc="-15" dirty="0">
                <a:latin typeface="微软雅黑"/>
                <a:cs typeface="微软雅黑"/>
              </a:rPr>
              <a:t>输</a:t>
            </a:r>
            <a:r>
              <a:rPr sz="1400" dirty="0">
                <a:latin typeface="微软雅黑"/>
                <a:cs typeface="微软雅黑"/>
              </a:rPr>
              <a:t>。例</a:t>
            </a:r>
            <a:r>
              <a:rPr sz="1400" spc="-15" dirty="0">
                <a:latin typeface="微软雅黑"/>
                <a:cs typeface="微软雅黑"/>
              </a:rPr>
              <a:t>如</a:t>
            </a:r>
            <a:r>
              <a:rPr sz="1400" dirty="0">
                <a:latin typeface="微软雅黑"/>
                <a:cs typeface="微软雅黑"/>
              </a:rPr>
              <a:t>，中</a:t>
            </a:r>
            <a:r>
              <a:rPr sz="1400" spc="-15" dirty="0">
                <a:latin typeface="微软雅黑"/>
                <a:cs typeface="微软雅黑"/>
              </a:rPr>
              <a:t>国</a:t>
            </a:r>
            <a:r>
              <a:rPr sz="1400" dirty="0">
                <a:latin typeface="微软雅黑"/>
                <a:cs typeface="微软雅黑"/>
              </a:rPr>
              <a:t>银  行与中国银联之间的跨</a:t>
            </a:r>
            <a:r>
              <a:rPr sz="1400" spc="-15" dirty="0">
                <a:latin typeface="微软雅黑"/>
                <a:cs typeface="微软雅黑"/>
              </a:rPr>
              <a:t>境</a:t>
            </a:r>
            <a:r>
              <a:rPr sz="1400" dirty="0">
                <a:latin typeface="微软雅黑"/>
                <a:cs typeface="微软雅黑"/>
              </a:rPr>
              <a:t>金融</a:t>
            </a:r>
            <a:r>
              <a:rPr sz="1400" spc="-15" dirty="0">
                <a:latin typeface="微软雅黑"/>
                <a:cs typeface="微软雅黑"/>
              </a:rPr>
              <a:t>服</a:t>
            </a:r>
            <a:r>
              <a:rPr sz="1400" dirty="0">
                <a:latin typeface="微软雅黑"/>
                <a:cs typeface="微软雅黑"/>
              </a:rPr>
              <a:t>务平</a:t>
            </a:r>
            <a:r>
              <a:rPr sz="1400" spc="-15" dirty="0">
                <a:latin typeface="微软雅黑"/>
                <a:cs typeface="微软雅黑"/>
              </a:rPr>
              <a:t>台</a:t>
            </a:r>
            <a:r>
              <a:rPr sz="1400" dirty="0">
                <a:latin typeface="微软雅黑"/>
                <a:cs typeface="微软雅黑"/>
              </a:rPr>
              <a:t>就  是在银联速汇的基础上</a:t>
            </a:r>
            <a:r>
              <a:rPr sz="1400" spc="-15" dirty="0">
                <a:latin typeface="微软雅黑"/>
                <a:cs typeface="微软雅黑"/>
              </a:rPr>
              <a:t>解</a:t>
            </a:r>
            <a:r>
              <a:rPr sz="1400" dirty="0">
                <a:latin typeface="微软雅黑"/>
                <a:cs typeface="微软雅黑"/>
              </a:rPr>
              <a:t>决原</a:t>
            </a:r>
            <a:r>
              <a:rPr sz="1400" spc="-15" dirty="0">
                <a:latin typeface="微软雅黑"/>
                <a:cs typeface="微软雅黑"/>
              </a:rPr>
              <a:t>本</a:t>
            </a:r>
            <a:r>
              <a:rPr sz="1400" dirty="0">
                <a:latin typeface="微软雅黑"/>
                <a:cs typeface="微软雅黑"/>
              </a:rPr>
              <a:t>支付</a:t>
            </a:r>
            <a:r>
              <a:rPr sz="1400" spc="-15" dirty="0">
                <a:latin typeface="微软雅黑"/>
                <a:cs typeface="微软雅黑"/>
              </a:rPr>
              <a:t>信</a:t>
            </a:r>
            <a:r>
              <a:rPr sz="1400" dirty="0">
                <a:latin typeface="微软雅黑"/>
                <a:cs typeface="微软雅黑"/>
              </a:rPr>
              <a:t>息  不透明的问题。</a:t>
            </a:r>
            <a:endParaRPr sz="1400">
              <a:latin typeface="微软雅黑"/>
              <a:cs typeface="微软雅黑"/>
            </a:endParaRPr>
          </a:p>
        </p:txBody>
      </p:sp>
      <p:sp>
        <p:nvSpPr>
          <p:cNvPr id="25" name="object 25"/>
          <p:cNvSpPr/>
          <p:nvPr/>
        </p:nvSpPr>
        <p:spPr>
          <a:xfrm>
            <a:off x="5848350" y="3507485"/>
            <a:ext cx="532130" cy="532130"/>
          </a:xfrm>
          <a:custGeom>
            <a:avLst/>
            <a:gdLst/>
            <a:ahLst/>
            <a:cxnLst/>
            <a:rect l="l" t="t" r="r" b="b"/>
            <a:pathLst>
              <a:path w="532129" h="532129">
                <a:moveTo>
                  <a:pt x="265938" y="0"/>
                </a:moveTo>
                <a:lnTo>
                  <a:pt x="218151" y="4286"/>
                </a:lnTo>
                <a:lnTo>
                  <a:pt x="173168" y="16644"/>
                </a:lnTo>
                <a:lnTo>
                  <a:pt x="131741" y="36322"/>
                </a:lnTo>
                <a:lnTo>
                  <a:pt x="94622" y="62565"/>
                </a:lnTo>
                <a:lnTo>
                  <a:pt x="62565" y="94622"/>
                </a:lnTo>
                <a:lnTo>
                  <a:pt x="36321" y="131741"/>
                </a:lnTo>
                <a:lnTo>
                  <a:pt x="16644" y="173168"/>
                </a:lnTo>
                <a:lnTo>
                  <a:pt x="4286" y="218151"/>
                </a:lnTo>
                <a:lnTo>
                  <a:pt x="0" y="265938"/>
                </a:lnTo>
                <a:lnTo>
                  <a:pt x="4286" y="313724"/>
                </a:lnTo>
                <a:lnTo>
                  <a:pt x="16644" y="358707"/>
                </a:lnTo>
                <a:lnTo>
                  <a:pt x="36322" y="400134"/>
                </a:lnTo>
                <a:lnTo>
                  <a:pt x="62565" y="437253"/>
                </a:lnTo>
                <a:lnTo>
                  <a:pt x="94622" y="469310"/>
                </a:lnTo>
                <a:lnTo>
                  <a:pt x="131741" y="495553"/>
                </a:lnTo>
                <a:lnTo>
                  <a:pt x="173168" y="515231"/>
                </a:lnTo>
                <a:lnTo>
                  <a:pt x="218151" y="527589"/>
                </a:lnTo>
                <a:lnTo>
                  <a:pt x="265938" y="531876"/>
                </a:lnTo>
                <a:lnTo>
                  <a:pt x="313724" y="527589"/>
                </a:lnTo>
                <a:lnTo>
                  <a:pt x="358707" y="515231"/>
                </a:lnTo>
                <a:lnTo>
                  <a:pt x="400134" y="495554"/>
                </a:lnTo>
                <a:lnTo>
                  <a:pt x="437253" y="469310"/>
                </a:lnTo>
                <a:lnTo>
                  <a:pt x="469310" y="437253"/>
                </a:lnTo>
                <a:lnTo>
                  <a:pt x="495554" y="400134"/>
                </a:lnTo>
                <a:lnTo>
                  <a:pt x="515231" y="358707"/>
                </a:lnTo>
                <a:lnTo>
                  <a:pt x="527589" y="313724"/>
                </a:lnTo>
                <a:lnTo>
                  <a:pt x="531876" y="265938"/>
                </a:lnTo>
                <a:lnTo>
                  <a:pt x="527589" y="218151"/>
                </a:lnTo>
                <a:lnTo>
                  <a:pt x="515231" y="173168"/>
                </a:lnTo>
                <a:lnTo>
                  <a:pt x="495553" y="131741"/>
                </a:lnTo>
                <a:lnTo>
                  <a:pt x="469310" y="94622"/>
                </a:lnTo>
                <a:lnTo>
                  <a:pt x="437253" y="62565"/>
                </a:lnTo>
                <a:lnTo>
                  <a:pt x="400134" y="36321"/>
                </a:lnTo>
                <a:lnTo>
                  <a:pt x="358707" y="16644"/>
                </a:lnTo>
                <a:lnTo>
                  <a:pt x="313724" y="4286"/>
                </a:lnTo>
                <a:lnTo>
                  <a:pt x="265938" y="0"/>
                </a:lnTo>
                <a:close/>
              </a:path>
            </a:pathLst>
          </a:custGeom>
          <a:solidFill>
            <a:srgbClr val="1D9ED2"/>
          </a:solidFill>
        </p:spPr>
        <p:txBody>
          <a:bodyPr wrap="square" lIns="0" tIns="0" rIns="0" bIns="0" rtlCol="0"/>
          <a:lstStyle/>
          <a:p>
            <a:endParaRPr/>
          </a:p>
        </p:txBody>
      </p:sp>
      <p:sp>
        <p:nvSpPr>
          <p:cNvPr id="26" name="object 26"/>
          <p:cNvSpPr/>
          <p:nvPr/>
        </p:nvSpPr>
        <p:spPr>
          <a:xfrm>
            <a:off x="5848350" y="3507485"/>
            <a:ext cx="532130" cy="532130"/>
          </a:xfrm>
          <a:custGeom>
            <a:avLst/>
            <a:gdLst/>
            <a:ahLst/>
            <a:cxnLst/>
            <a:rect l="l" t="t" r="r" b="b"/>
            <a:pathLst>
              <a:path w="532129" h="532129">
                <a:moveTo>
                  <a:pt x="0" y="265938"/>
                </a:moveTo>
                <a:lnTo>
                  <a:pt x="4286" y="218151"/>
                </a:lnTo>
                <a:lnTo>
                  <a:pt x="16644" y="173168"/>
                </a:lnTo>
                <a:lnTo>
                  <a:pt x="36321" y="131741"/>
                </a:lnTo>
                <a:lnTo>
                  <a:pt x="62565" y="94622"/>
                </a:lnTo>
                <a:lnTo>
                  <a:pt x="94622" y="62565"/>
                </a:lnTo>
                <a:lnTo>
                  <a:pt x="131741" y="36322"/>
                </a:lnTo>
                <a:lnTo>
                  <a:pt x="173168" y="16644"/>
                </a:lnTo>
                <a:lnTo>
                  <a:pt x="218151" y="4286"/>
                </a:lnTo>
                <a:lnTo>
                  <a:pt x="265938" y="0"/>
                </a:lnTo>
                <a:lnTo>
                  <a:pt x="313724" y="4286"/>
                </a:lnTo>
                <a:lnTo>
                  <a:pt x="358707" y="16644"/>
                </a:lnTo>
                <a:lnTo>
                  <a:pt x="400134" y="36321"/>
                </a:lnTo>
                <a:lnTo>
                  <a:pt x="437253" y="62565"/>
                </a:lnTo>
                <a:lnTo>
                  <a:pt x="469310" y="94622"/>
                </a:lnTo>
                <a:lnTo>
                  <a:pt x="495553" y="131741"/>
                </a:lnTo>
                <a:lnTo>
                  <a:pt x="515231" y="173168"/>
                </a:lnTo>
                <a:lnTo>
                  <a:pt x="527589" y="218151"/>
                </a:lnTo>
                <a:lnTo>
                  <a:pt x="531876" y="265938"/>
                </a:lnTo>
                <a:lnTo>
                  <a:pt x="527589" y="313724"/>
                </a:lnTo>
                <a:lnTo>
                  <a:pt x="515231" y="358707"/>
                </a:lnTo>
                <a:lnTo>
                  <a:pt x="495554" y="400134"/>
                </a:lnTo>
                <a:lnTo>
                  <a:pt x="469310" y="437253"/>
                </a:lnTo>
                <a:lnTo>
                  <a:pt x="437253" y="469310"/>
                </a:lnTo>
                <a:lnTo>
                  <a:pt x="400134" y="495554"/>
                </a:lnTo>
                <a:lnTo>
                  <a:pt x="358707" y="515231"/>
                </a:lnTo>
                <a:lnTo>
                  <a:pt x="313724" y="527589"/>
                </a:lnTo>
                <a:lnTo>
                  <a:pt x="265938" y="531876"/>
                </a:lnTo>
                <a:lnTo>
                  <a:pt x="218151" y="527589"/>
                </a:lnTo>
                <a:lnTo>
                  <a:pt x="173168" y="515231"/>
                </a:lnTo>
                <a:lnTo>
                  <a:pt x="131741" y="495553"/>
                </a:lnTo>
                <a:lnTo>
                  <a:pt x="94622" y="469310"/>
                </a:lnTo>
                <a:lnTo>
                  <a:pt x="62565" y="437253"/>
                </a:lnTo>
                <a:lnTo>
                  <a:pt x="36322" y="400134"/>
                </a:lnTo>
                <a:lnTo>
                  <a:pt x="16644" y="358707"/>
                </a:lnTo>
                <a:lnTo>
                  <a:pt x="4286" y="313724"/>
                </a:lnTo>
                <a:lnTo>
                  <a:pt x="0" y="265938"/>
                </a:lnTo>
                <a:close/>
              </a:path>
            </a:pathLst>
          </a:custGeom>
          <a:ln w="28956">
            <a:solidFill>
              <a:srgbClr val="F9F9F9"/>
            </a:solidFill>
          </a:ln>
        </p:spPr>
        <p:txBody>
          <a:bodyPr wrap="square" lIns="0" tIns="0" rIns="0" bIns="0" rtlCol="0"/>
          <a:lstStyle/>
          <a:p>
            <a:endParaRPr/>
          </a:p>
        </p:txBody>
      </p:sp>
      <p:sp>
        <p:nvSpPr>
          <p:cNvPr id="27" name="object 27"/>
          <p:cNvSpPr/>
          <p:nvPr/>
        </p:nvSpPr>
        <p:spPr>
          <a:xfrm>
            <a:off x="5987796" y="3654552"/>
            <a:ext cx="253365" cy="236220"/>
          </a:xfrm>
          <a:custGeom>
            <a:avLst/>
            <a:gdLst/>
            <a:ahLst/>
            <a:cxnLst/>
            <a:rect l="l" t="t" r="r" b="b"/>
            <a:pathLst>
              <a:path w="253364" h="236220">
                <a:moveTo>
                  <a:pt x="252983" y="177165"/>
                </a:moveTo>
                <a:lnTo>
                  <a:pt x="0" y="177165"/>
                </a:lnTo>
                <a:lnTo>
                  <a:pt x="0" y="204343"/>
                </a:lnTo>
                <a:lnTo>
                  <a:pt x="6603" y="210947"/>
                </a:lnTo>
                <a:lnTo>
                  <a:pt x="21462" y="210947"/>
                </a:lnTo>
                <a:lnTo>
                  <a:pt x="24794" y="220896"/>
                </a:lnTo>
                <a:lnTo>
                  <a:pt x="31257" y="228917"/>
                </a:lnTo>
                <a:lnTo>
                  <a:pt x="40126" y="234271"/>
                </a:lnTo>
                <a:lnTo>
                  <a:pt x="50673" y="236220"/>
                </a:lnTo>
                <a:lnTo>
                  <a:pt x="61146" y="234271"/>
                </a:lnTo>
                <a:lnTo>
                  <a:pt x="69976" y="228917"/>
                </a:lnTo>
                <a:lnTo>
                  <a:pt x="70844" y="227837"/>
                </a:lnTo>
                <a:lnTo>
                  <a:pt x="50673" y="227837"/>
                </a:lnTo>
                <a:lnTo>
                  <a:pt x="42449" y="226169"/>
                </a:lnTo>
                <a:lnTo>
                  <a:pt x="35750" y="221630"/>
                </a:lnTo>
                <a:lnTo>
                  <a:pt x="31241" y="214925"/>
                </a:lnTo>
                <a:lnTo>
                  <a:pt x="29590" y="206756"/>
                </a:lnTo>
                <a:lnTo>
                  <a:pt x="31241" y="198512"/>
                </a:lnTo>
                <a:lnTo>
                  <a:pt x="35750" y="191770"/>
                </a:lnTo>
                <a:lnTo>
                  <a:pt x="42449" y="187217"/>
                </a:lnTo>
                <a:lnTo>
                  <a:pt x="50673" y="185547"/>
                </a:lnTo>
                <a:lnTo>
                  <a:pt x="252983" y="185547"/>
                </a:lnTo>
                <a:lnTo>
                  <a:pt x="252983" y="177165"/>
                </a:lnTo>
                <a:close/>
              </a:path>
              <a:path w="253364" h="236220">
                <a:moveTo>
                  <a:pt x="182202" y="210947"/>
                </a:moveTo>
                <a:lnTo>
                  <a:pt x="173227" y="210947"/>
                </a:lnTo>
                <a:lnTo>
                  <a:pt x="176559" y="220896"/>
                </a:lnTo>
                <a:lnTo>
                  <a:pt x="183022" y="228917"/>
                </a:lnTo>
                <a:lnTo>
                  <a:pt x="191891" y="234271"/>
                </a:lnTo>
                <a:lnTo>
                  <a:pt x="202437" y="236220"/>
                </a:lnTo>
                <a:lnTo>
                  <a:pt x="212913" y="234271"/>
                </a:lnTo>
                <a:lnTo>
                  <a:pt x="221757" y="228917"/>
                </a:lnTo>
                <a:lnTo>
                  <a:pt x="222630" y="227837"/>
                </a:lnTo>
                <a:lnTo>
                  <a:pt x="202437" y="227837"/>
                </a:lnTo>
                <a:lnTo>
                  <a:pt x="194214" y="226169"/>
                </a:lnTo>
                <a:lnTo>
                  <a:pt x="187515" y="221630"/>
                </a:lnTo>
                <a:lnTo>
                  <a:pt x="183006" y="214925"/>
                </a:lnTo>
                <a:lnTo>
                  <a:pt x="182202" y="210947"/>
                </a:lnTo>
                <a:close/>
              </a:path>
              <a:path w="253364" h="236220">
                <a:moveTo>
                  <a:pt x="202437" y="185547"/>
                </a:moveTo>
                <a:lnTo>
                  <a:pt x="50673" y="185547"/>
                </a:lnTo>
                <a:lnTo>
                  <a:pt x="58842" y="187217"/>
                </a:lnTo>
                <a:lnTo>
                  <a:pt x="65547" y="191770"/>
                </a:lnTo>
                <a:lnTo>
                  <a:pt x="70086" y="198512"/>
                </a:lnTo>
                <a:lnTo>
                  <a:pt x="71754" y="206756"/>
                </a:lnTo>
                <a:lnTo>
                  <a:pt x="70086" y="214925"/>
                </a:lnTo>
                <a:lnTo>
                  <a:pt x="65547" y="221630"/>
                </a:lnTo>
                <a:lnTo>
                  <a:pt x="58842" y="226169"/>
                </a:lnTo>
                <a:lnTo>
                  <a:pt x="50673" y="227837"/>
                </a:lnTo>
                <a:lnTo>
                  <a:pt x="70844" y="227837"/>
                </a:lnTo>
                <a:lnTo>
                  <a:pt x="76426" y="220896"/>
                </a:lnTo>
                <a:lnTo>
                  <a:pt x="79755" y="210947"/>
                </a:lnTo>
                <a:lnTo>
                  <a:pt x="182202" y="210947"/>
                </a:lnTo>
                <a:lnTo>
                  <a:pt x="181355" y="206756"/>
                </a:lnTo>
                <a:lnTo>
                  <a:pt x="183006" y="198512"/>
                </a:lnTo>
                <a:lnTo>
                  <a:pt x="187515" y="191770"/>
                </a:lnTo>
                <a:lnTo>
                  <a:pt x="194214" y="187217"/>
                </a:lnTo>
                <a:lnTo>
                  <a:pt x="202437" y="185547"/>
                </a:lnTo>
                <a:close/>
              </a:path>
              <a:path w="253364" h="236220">
                <a:moveTo>
                  <a:pt x="252983" y="185547"/>
                </a:moveTo>
                <a:lnTo>
                  <a:pt x="202437" y="185547"/>
                </a:lnTo>
                <a:lnTo>
                  <a:pt x="210607" y="187217"/>
                </a:lnTo>
                <a:lnTo>
                  <a:pt x="217312" y="191770"/>
                </a:lnTo>
                <a:lnTo>
                  <a:pt x="221851" y="198512"/>
                </a:lnTo>
                <a:lnTo>
                  <a:pt x="223519" y="206756"/>
                </a:lnTo>
                <a:lnTo>
                  <a:pt x="221851" y="214925"/>
                </a:lnTo>
                <a:lnTo>
                  <a:pt x="217312" y="221630"/>
                </a:lnTo>
                <a:lnTo>
                  <a:pt x="210607" y="226169"/>
                </a:lnTo>
                <a:lnTo>
                  <a:pt x="202437" y="227837"/>
                </a:lnTo>
                <a:lnTo>
                  <a:pt x="222630" y="227837"/>
                </a:lnTo>
                <a:lnTo>
                  <a:pt x="228244" y="220896"/>
                </a:lnTo>
                <a:lnTo>
                  <a:pt x="231648" y="210947"/>
                </a:lnTo>
                <a:lnTo>
                  <a:pt x="245363" y="210947"/>
                </a:lnTo>
                <a:lnTo>
                  <a:pt x="252983" y="203327"/>
                </a:lnTo>
                <a:lnTo>
                  <a:pt x="252983" y="185547"/>
                </a:lnTo>
                <a:close/>
              </a:path>
              <a:path w="253364" h="236220">
                <a:moveTo>
                  <a:pt x="55244" y="198247"/>
                </a:moveTo>
                <a:lnTo>
                  <a:pt x="45974" y="198247"/>
                </a:lnTo>
                <a:lnTo>
                  <a:pt x="42163" y="202056"/>
                </a:lnTo>
                <a:lnTo>
                  <a:pt x="42163" y="211455"/>
                </a:lnTo>
                <a:lnTo>
                  <a:pt x="45974" y="215137"/>
                </a:lnTo>
                <a:lnTo>
                  <a:pt x="55244" y="215137"/>
                </a:lnTo>
                <a:lnTo>
                  <a:pt x="59054" y="211455"/>
                </a:lnTo>
                <a:lnTo>
                  <a:pt x="59054" y="202056"/>
                </a:lnTo>
                <a:lnTo>
                  <a:pt x="55244" y="198247"/>
                </a:lnTo>
                <a:close/>
              </a:path>
              <a:path w="253364" h="236220">
                <a:moveTo>
                  <a:pt x="207009" y="198247"/>
                </a:moveTo>
                <a:lnTo>
                  <a:pt x="197738" y="198247"/>
                </a:lnTo>
                <a:lnTo>
                  <a:pt x="193928" y="202056"/>
                </a:lnTo>
                <a:lnTo>
                  <a:pt x="193928" y="211455"/>
                </a:lnTo>
                <a:lnTo>
                  <a:pt x="197738" y="215137"/>
                </a:lnTo>
                <a:lnTo>
                  <a:pt x="207009" y="215137"/>
                </a:lnTo>
                <a:lnTo>
                  <a:pt x="210819" y="211455"/>
                </a:lnTo>
                <a:lnTo>
                  <a:pt x="210819" y="202056"/>
                </a:lnTo>
                <a:lnTo>
                  <a:pt x="207009" y="198247"/>
                </a:lnTo>
                <a:close/>
              </a:path>
              <a:path w="253364" h="236220">
                <a:moveTo>
                  <a:pt x="248284" y="147700"/>
                </a:moveTo>
                <a:lnTo>
                  <a:pt x="7746" y="147700"/>
                </a:lnTo>
                <a:lnTo>
                  <a:pt x="5079" y="148717"/>
                </a:lnTo>
                <a:lnTo>
                  <a:pt x="3048" y="150749"/>
                </a:lnTo>
                <a:lnTo>
                  <a:pt x="1142" y="152781"/>
                </a:lnTo>
                <a:lnTo>
                  <a:pt x="0" y="155448"/>
                </a:lnTo>
                <a:lnTo>
                  <a:pt x="0" y="168783"/>
                </a:lnTo>
                <a:lnTo>
                  <a:pt x="23494" y="168783"/>
                </a:lnTo>
                <a:lnTo>
                  <a:pt x="25273" y="170687"/>
                </a:lnTo>
                <a:lnTo>
                  <a:pt x="25273" y="175260"/>
                </a:lnTo>
                <a:lnTo>
                  <a:pt x="23494" y="177165"/>
                </a:lnTo>
                <a:lnTo>
                  <a:pt x="229615" y="177165"/>
                </a:lnTo>
                <a:lnTo>
                  <a:pt x="227711" y="175260"/>
                </a:lnTo>
                <a:lnTo>
                  <a:pt x="227711" y="172974"/>
                </a:lnTo>
                <a:lnTo>
                  <a:pt x="145287" y="172974"/>
                </a:lnTo>
                <a:lnTo>
                  <a:pt x="143382" y="171069"/>
                </a:lnTo>
                <a:lnTo>
                  <a:pt x="143382" y="164465"/>
                </a:lnTo>
                <a:lnTo>
                  <a:pt x="124205" y="164465"/>
                </a:lnTo>
                <a:lnTo>
                  <a:pt x="122300" y="162687"/>
                </a:lnTo>
                <a:lnTo>
                  <a:pt x="122300" y="157987"/>
                </a:lnTo>
                <a:lnTo>
                  <a:pt x="124205" y="156083"/>
                </a:lnTo>
                <a:lnTo>
                  <a:pt x="252983" y="156083"/>
                </a:lnTo>
                <a:lnTo>
                  <a:pt x="252983" y="152400"/>
                </a:lnTo>
                <a:lnTo>
                  <a:pt x="248284" y="147700"/>
                </a:lnTo>
                <a:close/>
              </a:path>
              <a:path w="253364" h="236220">
                <a:moveTo>
                  <a:pt x="252983" y="156083"/>
                </a:moveTo>
                <a:lnTo>
                  <a:pt x="149859" y="156083"/>
                </a:lnTo>
                <a:lnTo>
                  <a:pt x="151764" y="157987"/>
                </a:lnTo>
                <a:lnTo>
                  <a:pt x="151764" y="171069"/>
                </a:lnTo>
                <a:lnTo>
                  <a:pt x="149859" y="172974"/>
                </a:lnTo>
                <a:lnTo>
                  <a:pt x="227711" y="172974"/>
                </a:lnTo>
                <a:lnTo>
                  <a:pt x="227711" y="170687"/>
                </a:lnTo>
                <a:lnTo>
                  <a:pt x="229615" y="168783"/>
                </a:lnTo>
                <a:lnTo>
                  <a:pt x="252983" y="168783"/>
                </a:lnTo>
                <a:lnTo>
                  <a:pt x="252983" y="156083"/>
                </a:lnTo>
                <a:close/>
              </a:path>
              <a:path w="253364" h="236220">
                <a:moveTo>
                  <a:pt x="25273" y="16891"/>
                </a:moveTo>
                <a:lnTo>
                  <a:pt x="15484" y="18875"/>
                </a:lnTo>
                <a:lnTo>
                  <a:pt x="7445" y="24288"/>
                </a:lnTo>
                <a:lnTo>
                  <a:pt x="2002" y="32321"/>
                </a:lnTo>
                <a:lnTo>
                  <a:pt x="0" y="42164"/>
                </a:lnTo>
                <a:lnTo>
                  <a:pt x="0" y="97028"/>
                </a:lnTo>
                <a:lnTo>
                  <a:pt x="2262" y="109176"/>
                </a:lnTo>
                <a:lnTo>
                  <a:pt x="8477" y="119348"/>
                </a:lnTo>
                <a:lnTo>
                  <a:pt x="17787" y="126710"/>
                </a:lnTo>
                <a:lnTo>
                  <a:pt x="29337" y="130429"/>
                </a:lnTo>
                <a:lnTo>
                  <a:pt x="22987" y="140843"/>
                </a:lnTo>
                <a:lnTo>
                  <a:pt x="20319" y="145034"/>
                </a:lnTo>
                <a:lnTo>
                  <a:pt x="15748" y="147700"/>
                </a:lnTo>
                <a:lnTo>
                  <a:pt x="219075" y="147700"/>
                </a:lnTo>
                <a:lnTo>
                  <a:pt x="213359" y="146177"/>
                </a:lnTo>
                <a:lnTo>
                  <a:pt x="208279" y="143383"/>
                </a:lnTo>
                <a:lnTo>
                  <a:pt x="62483" y="143383"/>
                </a:lnTo>
                <a:lnTo>
                  <a:pt x="59054" y="139954"/>
                </a:lnTo>
                <a:lnTo>
                  <a:pt x="59054" y="122428"/>
                </a:lnTo>
                <a:lnTo>
                  <a:pt x="34036" y="122428"/>
                </a:lnTo>
                <a:lnTo>
                  <a:pt x="33908" y="122300"/>
                </a:lnTo>
                <a:lnTo>
                  <a:pt x="23919" y="120316"/>
                </a:lnTo>
                <a:lnTo>
                  <a:pt x="15843" y="114903"/>
                </a:lnTo>
                <a:lnTo>
                  <a:pt x="10386" y="106870"/>
                </a:lnTo>
                <a:lnTo>
                  <a:pt x="8381" y="97028"/>
                </a:lnTo>
                <a:lnTo>
                  <a:pt x="8381" y="32893"/>
                </a:lnTo>
                <a:lnTo>
                  <a:pt x="16001" y="25273"/>
                </a:lnTo>
                <a:lnTo>
                  <a:pt x="43880" y="25273"/>
                </a:lnTo>
                <a:lnTo>
                  <a:pt x="43211" y="24288"/>
                </a:lnTo>
                <a:lnTo>
                  <a:pt x="35135" y="18875"/>
                </a:lnTo>
                <a:lnTo>
                  <a:pt x="25273" y="16891"/>
                </a:lnTo>
                <a:close/>
              </a:path>
              <a:path w="253364" h="236220">
                <a:moveTo>
                  <a:pt x="122300" y="118110"/>
                </a:moveTo>
                <a:lnTo>
                  <a:pt x="67437" y="118110"/>
                </a:lnTo>
                <a:lnTo>
                  <a:pt x="67437" y="135000"/>
                </a:lnTo>
                <a:lnTo>
                  <a:pt x="122300" y="135000"/>
                </a:lnTo>
                <a:lnTo>
                  <a:pt x="122300" y="118110"/>
                </a:lnTo>
                <a:close/>
              </a:path>
              <a:path w="253364" h="236220">
                <a:moveTo>
                  <a:pt x="186562" y="118110"/>
                </a:moveTo>
                <a:lnTo>
                  <a:pt x="130682" y="118110"/>
                </a:lnTo>
                <a:lnTo>
                  <a:pt x="130682" y="135000"/>
                </a:lnTo>
                <a:lnTo>
                  <a:pt x="197612" y="135000"/>
                </a:lnTo>
                <a:lnTo>
                  <a:pt x="196341" y="133604"/>
                </a:lnTo>
                <a:lnTo>
                  <a:pt x="195199" y="132080"/>
                </a:lnTo>
                <a:lnTo>
                  <a:pt x="186562" y="118110"/>
                </a:lnTo>
                <a:close/>
              </a:path>
              <a:path w="253364" h="236220">
                <a:moveTo>
                  <a:pt x="154686" y="92837"/>
                </a:moveTo>
                <a:lnTo>
                  <a:pt x="68833" y="92837"/>
                </a:lnTo>
                <a:lnTo>
                  <a:pt x="61390" y="93805"/>
                </a:lnTo>
                <a:lnTo>
                  <a:pt x="54530" y="96583"/>
                </a:lnTo>
                <a:lnTo>
                  <a:pt x="48599" y="100980"/>
                </a:lnTo>
                <a:lnTo>
                  <a:pt x="43902" y="106870"/>
                </a:lnTo>
                <a:lnTo>
                  <a:pt x="34289" y="122428"/>
                </a:lnTo>
                <a:lnTo>
                  <a:pt x="59054" y="122428"/>
                </a:lnTo>
                <a:lnTo>
                  <a:pt x="59054" y="113156"/>
                </a:lnTo>
                <a:lnTo>
                  <a:pt x="62483" y="109728"/>
                </a:lnTo>
                <a:lnTo>
                  <a:pt x="181355" y="109728"/>
                </a:lnTo>
                <a:lnTo>
                  <a:pt x="179577" y="106680"/>
                </a:lnTo>
                <a:lnTo>
                  <a:pt x="174902" y="100927"/>
                </a:lnTo>
                <a:lnTo>
                  <a:pt x="168941" y="96567"/>
                </a:lnTo>
                <a:lnTo>
                  <a:pt x="162075" y="93803"/>
                </a:lnTo>
                <a:lnTo>
                  <a:pt x="154686" y="92837"/>
                </a:lnTo>
                <a:close/>
              </a:path>
              <a:path w="253364" h="236220">
                <a:moveTo>
                  <a:pt x="43880" y="25273"/>
                </a:moveTo>
                <a:lnTo>
                  <a:pt x="34670" y="25273"/>
                </a:lnTo>
                <a:lnTo>
                  <a:pt x="42163" y="32893"/>
                </a:lnTo>
                <a:lnTo>
                  <a:pt x="42163" y="42164"/>
                </a:lnTo>
                <a:lnTo>
                  <a:pt x="44166" y="52026"/>
                </a:lnTo>
                <a:lnTo>
                  <a:pt x="49609" y="60102"/>
                </a:lnTo>
                <a:lnTo>
                  <a:pt x="57648" y="65559"/>
                </a:lnTo>
                <a:lnTo>
                  <a:pt x="67437" y="67564"/>
                </a:lnTo>
                <a:lnTo>
                  <a:pt x="76364" y="65928"/>
                </a:lnTo>
                <a:lnTo>
                  <a:pt x="83899" y="61436"/>
                </a:lnTo>
                <a:lnTo>
                  <a:pt x="85865" y="59055"/>
                </a:lnTo>
                <a:lnTo>
                  <a:pt x="58165" y="59055"/>
                </a:lnTo>
                <a:lnTo>
                  <a:pt x="50673" y="51435"/>
                </a:lnTo>
                <a:lnTo>
                  <a:pt x="50673" y="42164"/>
                </a:lnTo>
                <a:lnTo>
                  <a:pt x="48668" y="32321"/>
                </a:lnTo>
                <a:lnTo>
                  <a:pt x="43880" y="25273"/>
                </a:lnTo>
                <a:close/>
              </a:path>
              <a:path w="253364" h="236220">
                <a:moveTo>
                  <a:pt x="92455" y="46355"/>
                </a:moveTo>
                <a:lnTo>
                  <a:pt x="83692" y="46355"/>
                </a:lnTo>
                <a:lnTo>
                  <a:pt x="81914" y="53721"/>
                </a:lnTo>
                <a:lnTo>
                  <a:pt x="75311" y="59055"/>
                </a:lnTo>
                <a:lnTo>
                  <a:pt x="85865" y="59055"/>
                </a:lnTo>
                <a:lnTo>
                  <a:pt x="89457" y="54705"/>
                </a:lnTo>
                <a:lnTo>
                  <a:pt x="92455" y="46355"/>
                </a:lnTo>
                <a:close/>
              </a:path>
              <a:path w="253364" h="236220">
                <a:moveTo>
                  <a:pt x="103504" y="16891"/>
                </a:moveTo>
                <a:lnTo>
                  <a:pt x="73532" y="16891"/>
                </a:lnTo>
                <a:lnTo>
                  <a:pt x="71754" y="18796"/>
                </a:lnTo>
                <a:lnTo>
                  <a:pt x="71754" y="44577"/>
                </a:lnTo>
                <a:lnTo>
                  <a:pt x="73532" y="46355"/>
                </a:lnTo>
                <a:lnTo>
                  <a:pt x="103504" y="46355"/>
                </a:lnTo>
                <a:lnTo>
                  <a:pt x="105409" y="44577"/>
                </a:lnTo>
                <a:lnTo>
                  <a:pt x="105409" y="18796"/>
                </a:lnTo>
                <a:lnTo>
                  <a:pt x="103504" y="16891"/>
                </a:lnTo>
                <a:close/>
              </a:path>
              <a:path w="253364" h="236220">
                <a:moveTo>
                  <a:pt x="82423" y="0"/>
                </a:moveTo>
                <a:lnTo>
                  <a:pt x="77850" y="0"/>
                </a:lnTo>
                <a:lnTo>
                  <a:pt x="75945" y="1905"/>
                </a:lnTo>
                <a:lnTo>
                  <a:pt x="75945" y="16891"/>
                </a:lnTo>
                <a:lnTo>
                  <a:pt x="84327" y="16891"/>
                </a:lnTo>
                <a:lnTo>
                  <a:pt x="84327" y="1905"/>
                </a:lnTo>
                <a:lnTo>
                  <a:pt x="82423" y="0"/>
                </a:lnTo>
                <a:close/>
              </a:path>
              <a:path w="253364" h="236220">
                <a:moveTo>
                  <a:pt x="99313" y="0"/>
                </a:moveTo>
                <a:lnTo>
                  <a:pt x="94614" y="0"/>
                </a:lnTo>
                <a:lnTo>
                  <a:pt x="92837" y="1905"/>
                </a:lnTo>
                <a:lnTo>
                  <a:pt x="92837" y="16891"/>
                </a:lnTo>
                <a:lnTo>
                  <a:pt x="101218" y="16891"/>
                </a:lnTo>
                <a:lnTo>
                  <a:pt x="101218" y="1905"/>
                </a:lnTo>
                <a:lnTo>
                  <a:pt x="99313" y="0"/>
                </a:lnTo>
                <a:close/>
              </a:path>
            </a:pathLst>
          </a:custGeom>
          <a:solidFill>
            <a:srgbClr val="F9F9F9"/>
          </a:solidFill>
        </p:spPr>
        <p:txBody>
          <a:bodyPr wrap="square" lIns="0" tIns="0" rIns="0" bIns="0" rtlCol="0"/>
          <a:lstStyle/>
          <a:p>
            <a:endParaRPr/>
          </a:p>
        </p:txBody>
      </p:sp>
      <p:sp>
        <p:nvSpPr>
          <p:cNvPr id="28" name="object 28"/>
          <p:cNvSpPr/>
          <p:nvPr/>
        </p:nvSpPr>
        <p:spPr>
          <a:xfrm>
            <a:off x="8019288" y="3770376"/>
            <a:ext cx="3523615" cy="2484120"/>
          </a:xfrm>
          <a:custGeom>
            <a:avLst/>
            <a:gdLst/>
            <a:ahLst/>
            <a:cxnLst/>
            <a:rect l="l" t="t" r="r" b="b"/>
            <a:pathLst>
              <a:path w="3523615" h="2484120">
                <a:moveTo>
                  <a:pt x="3427094" y="0"/>
                </a:moveTo>
                <a:lnTo>
                  <a:pt x="96392" y="0"/>
                </a:lnTo>
                <a:lnTo>
                  <a:pt x="58882" y="7578"/>
                </a:lnTo>
                <a:lnTo>
                  <a:pt x="28241" y="28241"/>
                </a:lnTo>
                <a:lnTo>
                  <a:pt x="7578" y="58882"/>
                </a:lnTo>
                <a:lnTo>
                  <a:pt x="0" y="96393"/>
                </a:lnTo>
                <a:lnTo>
                  <a:pt x="0" y="2387739"/>
                </a:lnTo>
                <a:lnTo>
                  <a:pt x="7578" y="2425253"/>
                </a:lnTo>
                <a:lnTo>
                  <a:pt x="28241" y="2455889"/>
                </a:lnTo>
                <a:lnTo>
                  <a:pt x="58882" y="2476545"/>
                </a:lnTo>
                <a:lnTo>
                  <a:pt x="96392" y="2484120"/>
                </a:lnTo>
                <a:lnTo>
                  <a:pt x="3427094" y="2484120"/>
                </a:lnTo>
                <a:lnTo>
                  <a:pt x="3464605" y="2476545"/>
                </a:lnTo>
                <a:lnTo>
                  <a:pt x="3495246" y="2455889"/>
                </a:lnTo>
                <a:lnTo>
                  <a:pt x="3515909" y="2425253"/>
                </a:lnTo>
                <a:lnTo>
                  <a:pt x="3523487" y="2387739"/>
                </a:lnTo>
                <a:lnTo>
                  <a:pt x="3523487" y="96393"/>
                </a:lnTo>
                <a:lnTo>
                  <a:pt x="3515909" y="58882"/>
                </a:lnTo>
                <a:lnTo>
                  <a:pt x="3495246" y="28241"/>
                </a:lnTo>
                <a:lnTo>
                  <a:pt x="3464605" y="7578"/>
                </a:lnTo>
                <a:lnTo>
                  <a:pt x="3427094" y="0"/>
                </a:lnTo>
                <a:close/>
              </a:path>
            </a:pathLst>
          </a:custGeom>
          <a:solidFill>
            <a:srgbClr val="F9F9F9"/>
          </a:solidFill>
        </p:spPr>
        <p:txBody>
          <a:bodyPr wrap="square" lIns="0" tIns="0" rIns="0" bIns="0" rtlCol="0"/>
          <a:lstStyle/>
          <a:p>
            <a:endParaRPr/>
          </a:p>
        </p:txBody>
      </p:sp>
      <p:sp>
        <p:nvSpPr>
          <p:cNvPr id="29" name="object 29"/>
          <p:cNvSpPr/>
          <p:nvPr/>
        </p:nvSpPr>
        <p:spPr>
          <a:xfrm>
            <a:off x="8014716" y="3765803"/>
            <a:ext cx="3532631" cy="2493264"/>
          </a:xfrm>
          <a:prstGeom prst="rect">
            <a:avLst/>
          </a:prstGeom>
          <a:blipFill>
            <a:blip r:embed="rId8" cstate="print"/>
            <a:stretch>
              <a:fillRect/>
            </a:stretch>
          </a:blipFill>
        </p:spPr>
        <p:txBody>
          <a:bodyPr wrap="square" lIns="0" tIns="0" rIns="0" bIns="0" rtlCol="0"/>
          <a:lstStyle/>
          <a:p>
            <a:endParaRPr/>
          </a:p>
        </p:txBody>
      </p:sp>
      <p:sp>
        <p:nvSpPr>
          <p:cNvPr id="30" name="object 30"/>
          <p:cNvSpPr txBox="1"/>
          <p:nvPr/>
        </p:nvSpPr>
        <p:spPr>
          <a:xfrm>
            <a:off x="8126730" y="4104640"/>
            <a:ext cx="3405504" cy="1805305"/>
          </a:xfrm>
          <a:prstGeom prst="rect">
            <a:avLst/>
          </a:prstGeom>
        </p:spPr>
        <p:txBody>
          <a:bodyPr vert="horz" wrap="square" lIns="0" tIns="0" rIns="0" bIns="0" rtlCol="0">
            <a:spAutoFit/>
          </a:bodyPr>
          <a:lstStyle/>
          <a:p>
            <a:pPr marL="12700" marR="5080">
              <a:lnSpc>
                <a:spcPct val="140000"/>
              </a:lnSpc>
            </a:pPr>
            <a:r>
              <a:rPr sz="1400" dirty="0">
                <a:latin typeface="微软雅黑"/>
                <a:cs typeface="微软雅黑"/>
              </a:rPr>
              <a:t>蚂蚁金服与前两类都稍微有所差别，其详  细信息并没有公示太多。首先，利用了区  </a:t>
            </a:r>
            <a:r>
              <a:rPr sz="1400" spc="-5" dirty="0">
                <a:latin typeface="微软雅黑"/>
                <a:cs typeface="微软雅黑"/>
              </a:rPr>
              <a:t>块链的分布式账本技术实现了跨机构协同；  </a:t>
            </a:r>
            <a:r>
              <a:rPr sz="1400" dirty="0">
                <a:latin typeface="微软雅黑"/>
                <a:cs typeface="微软雅黑"/>
              </a:rPr>
              <a:t>其次，不涉及数字货币，没有效率、汇率  和安全的风险；最后，汇款时间约为3-6  秒。</a:t>
            </a:r>
            <a:endParaRPr sz="1400">
              <a:latin typeface="微软雅黑"/>
              <a:cs typeface="微软雅黑"/>
            </a:endParaRPr>
          </a:p>
        </p:txBody>
      </p:sp>
      <p:sp>
        <p:nvSpPr>
          <p:cNvPr id="31" name="object 31"/>
          <p:cNvSpPr/>
          <p:nvPr/>
        </p:nvSpPr>
        <p:spPr>
          <a:xfrm>
            <a:off x="9515093" y="3507485"/>
            <a:ext cx="532130" cy="532130"/>
          </a:xfrm>
          <a:custGeom>
            <a:avLst/>
            <a:gdLst/>
            <a:ahLst/>
            <a:cxnLst/>
            <a:rect l="l" t="t" r="r" b="b"/>
            <a:pathLst>
              <a:path w="532129" h="532129">
                <a:moveTo>
                  <a:pt x="265937" y="0"/>
                </a:moveTo>
                <a:lnTo>
                  <a:pt x="218151" y="4286"/>
                </a:lnTo>
                <a:lnTo>
                  <a:pt x="173168" y="16644"/>
                </a:lnTo>
                <a:lnTo>
                  <a:pt x="131741" y="36322"/>
                </a:lnTo>
                <a:lnTo>
                  <a:pt x="94622" y="62565"/>
                </a:lnTo>
                <a:lnTo>
                  <a:pt x="62565" y="94622"/>
                </a:lnTo>
                <a:lnTo>
                  <a:pt x="36322" y="131741"/>
                </a:lnTo>
                <a:lnTo>
                  <a:pt x="16644" y="173168"/>
                </a:lnTo>
                <a:lnTo>
                  <a:pt x="4286" y="218151"/>
                </a:lnTo>
                <a:lnTo>
                  <a:pt x="0" y="265938"/>
                </a:lnTo>
                <a:lnTo>
                  <a:pt x="4286" y="313724"/>
                </a:lnTo>
                <a:lnTo>
                  <a:pt x="16644" y="358707"/>
                </a:lnTo>
                <a:lnTo>
                  <a:pt x="36322" y="400134"/>
                </a:lnTo>
                <a:lnTo>
                  <a:pt x="62565" y="437253"/>
                </a:lnTo>
                <a:lnTo>
                  <a:pt x="94622" y="469310"/>
                </a:lnTo>
                <a:lnTo>
                  <a:pt x="131741" y="495553"/>
                </a:lnTo>
                <a:lnTo>
                  <a:pt x="173168" y="515231"/>
                </a:lnTo>
                <a:lnTo>
                  <a:pt x="218151" y="527589"/>
                </a:lnTo>
                <a:lnTo>
                  <a:pt x="265937" y="531876"/>
                </a:lnTo>
                <a:lnTo>
                  <a:pt x="313724" y="527589"/>
                </a:lnTo>
                <a:lnTo>
                  <a:pt x="358707" y="515231"/>
                </a:lnTo>
                <a:lnTo>
                  <a:pt x="400134" y="495554"/>
                </a:lnTo>
                <a:lnTo>
                  <a:pt x="437253" y="469310"/>
                </a:lnTo>
                <a:lnTo>
                  <a:pt x="469310" y="437253"/>
                </a:lnTo>
                <a:lnTo>
                  <a:pt x="495553" y="400134"/>
                </a:lnTo>
                <a:lnTo>
                  <a:pt x="515231" y="358707"/>
                </a:lnTo>
                <a:lnTo>
                  <a:pt x="527589" y="313724"/>
                </a:lnTo>
                <a:lnTo>
                  <a:pt x="531876" y="265938"/>
                </a:lnTo>
                <a:lnTo>
                  <a:pt x="527589" y="218151"/>
                </a:lnTo>
                <a:lnTo>
                  <a:pt x="515231" y="173168"/>
                </a:lnTo>
                <a:lnTo>
                  <a:pt x="495554" y="131741"/>
                </a:lnTo>
                <a:lnTo>
                  <a:pt x="469310" y="94622"/>
                </a:lnTo>
                <a:lnTo>
                  <a:pt x="437253" y="62565"/>
                </a:lnTo>
                <a:lnTo>
                  <a:pt x="400134" y="36321"/>
                </a:lnTo>
                <a:lnTo>
                  <a:pt x="358707" y="16644"/>
                </a:lnTo>
                <a:lnTo>
                  <a:pt x="313724" y="4286"/>
                </a:lnTo>
                <a:lnTo>
                  <a:pt x="265937" y="0"/>
                </a:lnTo>
                <a:close/>
              </a:path>
            </a:pathLst>
          </a:custGeom>
          <a:solidFill>
            <a:srgbClr val="A1A1A1"/>
          </a:solidFill>
        </p:spPr>
        <p:txBody>
          <a:bodyPr wrap="square" lIns="0" tIns="0" rIns="0" bIns="0" rtlCol="0"/>
          <a:lstStyle/>
          <a:p>
            <a:endParaRPr/>
          </a:p>
        </p:txBody>
      </p:sp>
      <p:sp>
        <p:nvSpPr>
          <p:cNvPr id="32" name="object 32"/>
          <p:cNvSpPr/>
          <p:nvPr/>
        </p:nvSpPr>
        <p:spPr>
          <a:xfrm>
            <a:off x="9515093" y="3507485"/>
            <a:ext cx="532130" cy="532130"/>
          </a:xfrm>
          <a:custGeom>
            <a:avLst/>
            <a:gdLst/>
            <a:ahLst/>
            <a:cxnLst/>
            <a:rect l="l" t="t" r="r" b="b"/>
            <a:pathLst>
              <a:path w="532129" h="532129">
                <a:moveTo>
                  <a:pt x="0" y="265938"/>
                </a:moveTo>
                <a:lnTo>
                  <a:pt x="4286" y="218151"/>
                </a:lnTo>
                <a:lnTo>
                  <a:pt x="16644" y="173168"/>
                </a:lnTo>
                <a:lnTo>
                  <a:pt x="36322" y="131741"/>
                </a:lnTo>
                <a:lnTo>
                  <a:pt x="62565" y="94622"/>
                </a:lnTo>
                <a:lnTo>
                  <a:pt x="94622" y="62565"/>
                </a:lnTo>
                <a:lnTo>
                  <a:pt x="131741" y="36322"/>
                </a:lnTo>
                <a:lnTo>
                  <a:pt x="173168" y="16644"/>
                </a:lnTo>
                <a:lnTo>
                  <a:pt x="218151" y="4286"/>
                </a:lnTo>
                <a:lnTo>
                  <a:pt x="265937" y="0"/>
                </a:lnTo>
                <a:lnTo>
                  <a:pt x="313724" y="4286"/>
                </a:lnTo>
                <a:lnTo>
                  <a:pt x="358707" y="16644"/>
                </a:lnTo>
                <a:lnTo>
                  <a:pt x="400134" y="36321"/>
                </a:lnTo>
                <a:lnTo>
                  <a:pt x="437253" y="62565"/>
                </a:lnTo>
                <a:lnTo>
                  <a:pt x="469310" y="94622"/>
                </a:lnTo>
                <a:lnTo>
                  <a:pt x="495554" y="131741"/>
                </a:lnTo>
                <a:lnTo>
                  <a:pt x="515231" y="173168"/>
                </a:lnTo>
                <a:lnTo>
                  <a:pt x="527589" y="218151"/>
                </a:lnTo>
                <a:lnTo>
                  <a:pt x="531876" y="265938"/>
                </a:lnTo>
                <a:lnTo>
                  <a:pt x="527589" y="313724"/>
                </a:lnTo>
                <a:lnTo>
                  <a:pt x="515231" y="358707"/>
                </a:lnTo>
                <a:lnTo>
                  <a:pt x="495553" y="400134"/>
                </a:lnTo>
                <a:lnTo>
                  <a:pt x="469310" y="437253"/>
                </a:lnTo>
                <a:lnTo>
                  <a:pt x="437253" y="469310"/>
                </a:lnTo>
                <a:lnTo>
                  <a:pt x="400134" y="495554"/>
                </a:lnTo>
                <a:lnTo>
                  <a:pt x="358707" y="515231"/>
                </a:lnTo>
                <a:lnTo>
                  <a:pt x="313724" y="527589"/>
                </a:lnTo>
                <a:lnTo>
                  <a:pt x="265937" y="531876"/>
                </a:lnTo>
                <a:lnTo>
                  <a:pt x="218151" y="527589"/>
                </a:lnTo>
                <a:lnTo>
                  <a:pt x="173168" y="515231"/>
                </a:lnTo>
                <a:lnTo>
                  <a:pt x="131741" y="495553"/>
                </a:lnTo>
                <a:lnTo>
                  <a:pt x="94622" y="469310"/>
                </a:lnTo>
                <a:lnTo>
                  <a:pt x="62565" y="437253"/>
                </a:lnTo>
                <a:lnTo>
                  <a:pt x="36322" y="400134"/>
                </a:lnTo>
                <a:lnTo>
                  <a:pt x="16644" y="358707"/>
                </a:lnTo>
                <a:lnTo>
                  <a:pt x="4286" y="313724"/>
                </a:lnTo>
                <a:lnTo>
                  <a:pt x="0" y="265938"/>
                </a:lnTo>
                <a:close/>
              </a:path>
            </a:pathLst>
          </a:custGeom>
          <a:ln w="28956">
            <a:solidFill>
              <a:srgbClr val="F9F9F9"/>
            </a:solidFill>
          </a:ln>
        </p:spPr>
        <p:txBody>
          <a:bodyPr wrap="square" lIns="0" tIns="0" rIns="0" bIns="0" rtlCol="0"/>
          <a:lstStyle/>
          <a:p>
            <a:endParaRPr/>
          </a:p>
        </p:txBody>
      </p:sp>
      <p:sp>
        <p:nvSpPr>
          <p:cNvPr id="33" name="object 33"/>
          <p:cNvSpPr/>
          <p:nvPr/>
        </p:nvSpPr>
        <p:spPr>
          <a:xfrm>
            <a:off x="9654540" y="3654552"/>
            <a:ext cx="253365" cy="236220"/>
          </a:xfrm>
          <a:custGeom>
            <a:avLst/>
            <a:gdLst/>
            <a:ahLst/>
            <a:cxnLst/>
            <a:rect l="l" t="t" r="r" b="b"/>
            <a:pathLst>
              <a:path w="253365" h="236220">
                <a:moveTo>
                  <a:pt x="252983" y="177165"/>
                </a:moveTo>
                <a:lnTo>
                  <a:pt x="0" y="177165"/>
                </a:lnTo>
                <a:lnTo>
                  <a:pt x="0" y="204343"/>
                </a:lnTo>
                <a:lnTo>
                  <a:pt x="6603" y="210947"/>
                </a:lnTo>
                <a:lnTo>
                  <a:pt x="21462" y="210947"/>
                </a:lnTo>
                <a:lnTo>
                  <a:pt x="24794" y="220896"/>
                </a:lnTo>
                <a:lnTo>
                  <a:pt x="31257" y="228917"/>
                </a:lnTo>
                <a:lnTo>
                  <a:pt x="40126" y="234271"/>
                </a:lnTo>
                <a:lnTo>
                  <a:pt x="50673" y="236220"/>
                </a:lnTo>
                <a:lnTo>
                  <a:pt x="61146" y="234271"/>
                </a:lnTo>
                <a:lnTo>
                  <a:pt x="69976" y="228917"/>
                </a:lnTo>
                <a:lnTo>
                  <a:pt x="70844" y="227837"/>
                </a:lnTo>
                <a:lnTo>
                  <a:pt x="50673" y="227837"/>
                </a:lnTo>
                <a:lnTo>
                  <a:pt x="42449" y="226169"/>
                </a:lnTo>
                <a:lnTo>
                  <a:pt x="35750" y="221630"/>
                </a:lnTo>
                <a:lnTo>
                  <a:pt x="31241" y="214925"/>
                </a:lnTo>
                <a:lnTo>
                  <a:pt x="29590" y="206756"/>
                </a:lnTo>
                <a:lnTo>
                  <a:pt x="31241" y="198512"/>
                </a:lnTo>
                <a:lnTo>
                  <a:pt x="35750" y="191770"/>
                </a:lnTo>
                <a:lnTo>
                  <a:pt x="42449" y="187217"/>
                </a:lnTo>
                <a:lnTo>
                  <a:pt x="50673" y="185547"/>
                </a:lnTo>
                <a:lnTo>
                  <a:pt x="252983" y="185547"/>
                </a:lnTo>
                <a:lnTo>
                  <a:pt x="252983" y="177165"/>
                </a:lnTo>
                <a:close/>
              </a:path>
              <a:path w="253365" h="236220">
                <a:moveTo>
                  <a:pt x="182202" y="210947"/>
                </a:moveTo>
                <a:lnTo>
                  <a:pt x="173227" y="210947"/>
                </a:lnTo>
                <a:lnTo>
                  <a:pt x="176559" y="220896"/>
                </a:lnTo>
                <a:lnTo>
                  <a:pt x="183022" y="228917"/>
                </a:lnTo>
                <a:lnTo>
                  <a:pt x="191891" y="234271"/>
                </a:lnTo>
                <a:lnTo>
                  <a:pt x="202437" y="236220"/>
                </a:lnTo>
                <a:lnTo>
                  <a:pt x="212913" y="234271"/>
                </a:lnTo>
                <a:lnTo>
                  <a:pt x="221757" y="228917"/>
                </a:lnTo>
                <a:lnTo>
                  <a:pt x="222630" y="227837"/>
                </a:lnTo>
                <a:lnTo>
                  <a:pt x="202437" y="227837"/>
                </a:lnTo>
                <a:lnTo>
                  <a:pt x="194214" y="226169"/>
                </a:lnTo>
                <a:lnTo>
                  <a:pt x="187515" y="221630"/>
                </a:lnTo>
                <a:lnTo>
                  <a:pt x="183006" y="214925"/>
                </a:lnTo>
                <a:lnTo>
                  <a:pt x="182202" y="210947"/>
                </a:lnTo>
                <a:close/>
              </a:path>
              <a:path w="253365" h="236220">
                <a:moveTo>
                  <a:pt x="202437" y="185547"/>
                </a:moveTo>
                <a:lnTo>
                  <a:pt x="50673" y="185547"/>
                </a:lnTo>
                <a:lnTo>
                  <a:pt x="58842" y="187217"/>
                </a:lnTo>
                <a:lnTo>
                  <a:pt x="65547" y="191770"/>
                </a:lnTo>
                <a:lnTo>
                  <a:pt x="70086" y="198512"/>
                </a:lnTo>
                <a:lnTo>
                  <a:pt x="71754" y="206756"/>
                </a:lnTo>
                <a:lnTo>
                  <a:pt x="70086" y="214925"/>
                </a:lnTo>
                <a:lnTo>
                  <a:pt x="65547" y="221630"/>
                </a:lnTo>
                <a:lnTo>
                  <a:pt x="58842" y="226169"/>
                </a:lnTo>
                <a:lnTo>
                  <a:pt x="50673" y="227837"/>
                </a:lnTo>
                <a:lnTo>
                  <a:pt x="70844" y="227837"/>
                </a:lnTo>
                <a:lnTo>
                  <a:pt x="76426" y="220896"/>
                </a:lnTo>
                <a:lnTo>
                  <a:pt x="79755" y="210947"/>
                </a:lnTo>
                <a:lnTo>
                  <a:pt x="182202" y="210947"/>
                </a:lnTo>
                <a:lnTo>
                  <a:pt x="181355" y="206756"/>
                </a:lnTo>
                <a:lnTo>
                  <a:pt x="183006" y="198512"/>
                </a:lnTo>
                <a:lnTo>
                  <a:pt x="187515" y="191770"/>
                </a:lnTo>
                <a:lnTo>
                  <a:pt x="194214" y="187217"/>
                </a:lnTo>
                <a:lnTo>
                  <a:pt x="202437" y="185547"/>
                </a:lnTo>
                <a:close/>
              </a:path>
              <a:path w="253365" h="236220">
                <a:moveTo>
                  <a:pt x="252983" y="185547"/>
                </a:moveTo>
                <a:lnTo>
                  <a:pt x="202437" y="185547"/>
                </a:lnTo>
                <a:lnTo>
                  <a:pt x="210607" y="187217"/>
                </a:lnTo>
                <a:lnTo>
                  <a:pt x="217312" y="191770"/>
                </a:lnTo>
                <a:lnTo>
                  <a:pt x="221851" y="198512"/>
                </a:lnTo>
                <a:lnTo>
                  <a:pt x="223519" y="206756"/>
                </a:lnTo>
                <a:lnTo>
                  <a:pt x="221851" y="214925"/>
                </a:lnTo>
                <a:lnTo>
                  <a:pt x="217312" y="221630"/>
                </a:lnTo>
                <a:lnTo>
                  <a:pt x="210607" y="226169"/>
                </a:lnTo>
                <a:lnTo>
                  <a:pt x="202437" y="227837"/>
                </a:lnTo>
                <a:lnTo>
                  <a:pt x="222630" y="227837"/>
                </a:lnTo>
                <a:lnTo>
                  <a:pt x="228244" y="220896"/>
                </a:lnTo>
                <a:lnTo>
                  <a:pt x="231648" y="210947"/>
                </a:lnTo>
                <a:lnTo>
                  <a:pt x="245363" y="210947"/>
                </a:lnTo>
                <a:lnTo>
                  <a:pt x="252983" y="203327"/>
                </a:lnTo>
                <a:lnTo>
                  <a:pt x="252983" y="185547"/>
                </a:lnTo>
                <a:close/>
              </a:path>
              <a:path w="253365" h="236220">
                <a:moveTo>
                  <a:pt x="55244" y="198247"/>
                </a:moveTo>
                <a:lnTo>
                  <a:pt x="45974" y="198247"/>
                </a:lnTo>
                <a:lnTo>
                  <a:pt x="42163" y="202056"/>
                </a:lnTo>
                <a:lnTo>
                  <a:pt x="42163" y="211455"/>
                </a:lnTo>
                <a:lnTo>
                  <a:pt x="45974" y="215137"/>
                </a:lnTo>
                <a:lnTo>
                  <a:pt x="55244" y="215137"/>
                </a:lnTo>
                <a:lnTo>
                  <a:pt x="59054" y="211455"/>
                </a:lnTo>
                <a:lnTo>
                  <a:pt x="59054" y="202056"/>
                </a:lnTo>
                <a:lnTo>
                  <a:pt x="55244" y="198247"/>
                </a:lnTo>
                <a:close/>
              </a:path>
              <a:path w="253365" h="236220">
                <a:moveTo>
                  <a:pt x="207009" y="198247"/>
                </a:moveTo>
                <a:lnTo>
                  <a:pt x="197738" y="198247"/>
                </a:lnTo>
                <a:lnTo>
                  <a:pt x="193928" y="202056"/>
                </a:lnTo>
                <a:lnTo>
                  <a:pt x="193928" y="211455"/>
                </a:lnTo>
                <a:lnTo>
                  <a:pt x="197738" y="215137"/>
                </a:lnTo>
                <a:lnTo>
                  <a:pt x="207009" y="215137"/>
                </a:lnTo>
                <a:lnTo>
                  <a:pt x="210819" y="211455"/>
                </a:lnTo>
                <a:lnTo>
                  <a:pt x="210819" y="202056"/>
                </a:lnTo>
                <a:lnTo>
                  <a:pt x="207009" y="198247"/>
                </a:lnTo>
                <a:close/>
              </a:path>
              <a:path w="253365" h="236220">
                <a:moveTo>
                  <a:pt x="248284" y="147700"/>
                </a:moveTo>
                <a:lnTo>
                  <a:pt x="7746" y="147700"/>
                </a:lnTo>
                <a:lnTo>
                  <a:pt x="5079" y="148717"/>
                </a:lnTo>
                <a:lnTo>
                  <a:pt x="3048" y="150749"/>
                </a:lnTo>
                <a:lnTo>
                  <a:pt x="1142" y="152781"/>
                </a:lnTo>
                <a:lnTo>
                  <a:pt x="0" y="155448"/>
                </a:lnTo>
                <a:lnTo>
                  <a:pt x="0" y="168783"/>
                </a:lnTo>
                <a:lnTo>
                  <a:pt x="23494" y="168783"/>
                </a:lnTo>
                <a:lnTo>
                  <a:pt x="25273" y="170687"/>
                </a:lnTo>
                <a:lnTo>
                  <a:pt x="25273" y="175260"/>
                </a:lnTo>
                <a:lnTo>
                  <a:pt x="23494" y="177165"/>
                </a:lnTo>
                <a:lnTo>
                  <a:pt x="229615" y="177165"/>
                </a:lnTo>
                <a:lnTo>
                  <a:pt x="227710" y="175260"/>
                </a:lnTo>
                <a:lnTo>
                  <a:pt x="227710" y="172974"/>
                </a:lnTo>
                <a:lnTo>
                  <a:pt x="145287" y="172974"/>
                </a:lnTo>
                <a:lnTo>
                  <a:pt x="143382" y="171069"/>
                </a:lnTo>
                <a:lnTo>
                  <a:pt x="143382" y="164465"/>
                </a:lnTo>
                <a:lnTo>
                  <a:pt x="124205" y="164465"/>
                </a:lnTo>
                <a:lnTo>
                  <a:pt x="122300" y="162687"/>
                </a:lnTo>
                <a:lnTo>
                  <a:pt x="122300" y="157987"/>
                </a:lnTo>
                <a:lnTo>
                  <a:pt x="124205" y="156083"/>
                </a:lnTo>
                <a:lnTo>
                  <a:pt x="252983" y="156083"/>
                </a:lnTo>
                <a:lnTo>
                  <a:pt x="252983" y="152400"/>
                </a:lnTo>
                <a:lnTo>
                  <a:pt x="248284" y="147700"/>
                </a:lnTo>
                <a:close/>
              </a:path>
              <a:path w="253365" h="236220">
                <a:moveTo>
                  <a:pt x="252983" y="156083"/>
                </a:moveTo>
                <a:lnTo>
                  <a:pt x="149859" y="156083"/>
                </a:lnTo>
                <a:lnTo>
                  <a:pt x="151764" y="157987"/>
                </a:lnTo>
                <a:lnTo>
                  <a:pt x="151764" y="171069"/>
                </a:lnTo>
                <a:lnTo>
                  <a:pt x="149859" y="172974"/>
                </a:lnTo>
                <a:lnTo>
                  <a:pt x="227710" y="172974"/>
                </a:lnTo>
                <a:lnTo>
                  <a:pt x="227710" y="170687"/>
                </a:lnTo>
                <a:lnTo>
                  <a:pt x="229615" y="168783"/>
                </a:lnTo>
                <a:lnTo>
                  <a:pt x="252983" y="168783"/>
                </a:lnTo>
                <a:lnTo>
                  <a:pt x="252983" y="156083"/>
                </a:lnTo>
                <a:close/>
              </a:path>
              <a:path w="253365" h="236220">
                <a:moveTo>
                  <a:pt x="25273" y="16891"/>
                </a:moveTo>
                <a:lnTo>
                  <a:pt x="15484" y="18875"/>
                </a:lnTo>
                <a:lnTo>
                  <a:pt x="7445" y="24288"/>
                </a:lnTo>
                <a:lnTo>
                  <a:pt x="2002" y="32321"/>
                </a:lnTo>
                <a:lnTo>
                  <a:pt x="0" y="42164"/>
                </a:lnTo>
                <a:lnTo>
                  <a:pt x="0" y="97028"/>
                </a:lnTo>
                <a:lnTo>
                  <a:pt x="2262" y="109176"/>
                </a:lnTo>
                <a:lnTo>
                  <a:pt x="8477" y="119348"/>
                </a:lnTo>
                <a:lnTo>
                  <a:pt x="17787" y="126710"/>
                </a:lnTo>
                <a:lnTo>
                  <a:pt x="29336" y="130429"/>
                </a:lnTo>
                <a:lnTo>
                  <a:pt x="22986" y="140843"/>
                </a:lnTo>
                <a:lnTo>
                  <a:pt x="20319" y="145034"/>
                </a:lnTo>
                <a:lnTo>
                  <a:pt x="15748" y="147700"/>
                </a:lnTo>
                <a:lnTo>
                  <a:pt x="219075" y="147700"/>
                </a:lnTo>
                <a:lnTo>
                  <a:pt x="213359" y="146177"/>
                </a:lnTo>
                <a:lnTo>
                  <a:pt x="208279" y="143383"/>
                </a:lnTo>
                <a:lnTo>
                  <a:pt x="62483" y="143383"/>
                </a:lnTo>
                <a:lnTo>
                  <a:pt x="59054" y="139954"/>
                </a:lnTo>
                <a:lnTo>
                  <a:pt x="59054" y="122428"/>
                </a:lnTo>
                <a:lnTo>
                  <a:pt x="34035" y="122428"/>
                </a:lnTo>
                <a:lnTo>
                  <a:pt x="33781" y="122300"/>
                </a:lnTo>
                <a:lnTo>
                  <a:pt x="23919" y="120316"/>
                </a:lnTo>
                <a:lnTo>
                  <a:pt x="15843" y="114903"/>
                </a:lnTo>
                <a:lnTo>
                  <a:pt x="10386" y="106870"/>
                </a:lnTo>
                <a:lnTo>
                  <a:pt x="8381" y="97028"/>
                </a:lnTo>
                <a:lnTo>
                  <a:pt x="8381" y="32893"/>
                </a:lnTo>
                <a:lnTo>
                  <a:pt x="16001" y="25273"/>
                </a:lnTo>
                <a:lnTo>
                  <a:pt x="43880" y="25273"/>
                </a:lnTo>
                <a:lnTo>
                  <a:pt x="43211" y="24288"/>
                </a:lnTo>
                <a:lnTo>
                  <a:pt x="35135" y="18875"/>
                </a:lnTo>
                <a:lnTo>
                  <a:pt x="25273" y="16891"/>
                </a:lnTo>
                <a:close/>
              </a:path>
              <a:path w="253365" h="236220">
                <a:moveTo>
                  <a:pt x="122300" y="118110"/>
                </a:moveTo>
                <a:lnTo>
                  <a:pt x="67436" y="118110"/>
                </a:lnTo>
                <a:lnTo>
                  <a:pt x="67436" y="135000"/>
                </a:lnTo>
                <a:lnTo>
                  <a:pt x="122300" y="135000"/>
                </a:lnTo>
                <a:lnTo>
                  <a:pt x="122300" y="118110"/>
                </a:lnTo>
                <a:close/>
              </a:path>
              <a:path w="253365" h="236220">
                <a:moveTo>
                  <a:pt x="186562" y="118110"/>
                </a:moveTo>
                <a:lnTo>
                  <a:pt x="130682" y="118110"/>
                </a:lnTo>
                <a:lnTo>
                  <a:pt x="130682" y="135000"/>
                </a:lnTo>
                <a:lnTo>
                  <a:pt x="197611" y="135000"/>
                </a:lnTo>
                <a:lnTo>
                  <a:pt x="196341" y="133604"/>
                </a:lnTo>
                <a:lnTo>
                  <a:pt x="195199" y="132080"/>
                </a:lnTo>
                <a:lnTo>
                  <a:pt x="186562" y="118110"/>
                </a:lnTo>
                <a:close/>
              </a:path>
              <a:path w="253365" h="236220">
                <a:moveTo>
                  <a:pt x="154685" y="92837"/>
                </a:moveTo>
                <a:lnTo>
                  <a:pt x="68833" y="92837"/>
                </a:lnTo>
                <a:lnTo>
                  <a:pt x="61390" y="93805"/>
                </a:lnTo>
                <a:lnTo>
                  <a:pt x="54530" y="96583"/>
                </a:lnTo>
                <a:lnTo>
                  <a:pt x="48599" y="100980"/>
                </a:lnTo>
                <a:lnTo>
                  <a:pt x="43902" y="106870"/>
                </a:lnTo>
                <a:lnTo>
                  <a:pt x="34289" y="122428"/>
                </a:lnTo>
                <a:lnTo>
                  <a:pt x="59054" y="122428"/>
                </a:lnTo>
                <a:lnTo>
                  <a:pt x="59054" y="113156"/>
                </a:lnTo>
                <a:lnTo>
                  <a:pt x="62483" y="109728"/>
                </a:lnTo>
                <a:lnTo>
                  <a:pt x="181355" y="109728"/>
                </a:lnTo>
                <a:lnTo>
                  <a:pt x="179577" y="106680"/>
                </a:lnTo>
                <a:lnTo>
                  <a:pt x="174902" y="100927"/>
                </a:lnTo>
                <a:lnTo>
                  <a:pt x="168941" y="96567"/>
                </a:lnTo>
                <a:lnTo>
                  <a:pt x="162075" y="93803"/>
                </a:lnTo>
                <a:lnTo>
                  <a:pt x="154685" y="92837"/>
                </a:lnTo>
                <a:close/>
              </a:path>
              <a:path w="253365" h="236220">
                <a:moveTo>
                  <a:pt x="43880" y="25273"/>
                </a:moveTo>
                <a:lnTo>
                  <a:pt x="34670" y="25273"/>
                </a:lnTo>
                <a:lnTo>
                  <a:pt x="42163" y="32893"/>
                </a:lnTo>
                <a:lnTo>
                  <a:pt x="42163" y="42164"/>
                </a:lnTo>
                <a:lnTo>
                  <a:pt x="44166" y="52026"/>
                </a:lnTo>
                <a:lnTo>
                  <a:pt x="49609" y="60102"/>
                </a:lnTo>
                <a:lnTo>
                  <a:pt x="57648" y="65559"/>
                </a:lnTo>
                <a:lnTo>
                  <a:pt x="67436" y="67564"/>
                </a:lnTo>
                <a:lnTo>
                  <a:pt x="76364" y="65928"/>
                </a:lnTo>
                <a:lnTo>
                  <a:pt x="83899" y="61436"/>
                </a:lnTo>
                <a:lnTo>
                  <a:pt x="85865" y="59055"/>
                </a:lnTo>
                <a:lnTo>
                  <a:pt x="58165" y="59055"/>
                </a:lnTo>
                <a:lnTo>
                  <a:pt x="50673" y="51435"/>
                </a:lnTo>
                <a:lnTo>
                  <a:pt x="50673" y="42164"/>
                </a:lnTo>
                <a:lnTo>
                  <a:pt x="48668" y="32321"/>
                </a:lnTo>
                <a:lnTo>
                  <a:pt x="43880" y="25273"/>
                </a:lnTo>
                <a:close/>
              </a:path>
              <a:path w="253365" h="236220">
                <a:moveTo>
                  <a:pt x="92455" y="46355"/>
                </a:moveTo>
                <a:lnTo>
                  <a:pt x="83692" y="46355"/>
                </a:lnTo>
                <a:lnTo>
                  <a:pt x="81914" y="53721"/>
                </a:lnTo>
                <a:lnTo>
                  <a:pt x="75310" y="59055"/>
                </a:lnTo>
                <a:lnTo>
                  <a:pt x="85865" y="59055"/>
                </a:lnTo>
                <a:lnTo>
                  <a:pt x="89457" y="54705"/>
                </a:lnTo>
                <a:lnTo>
                  <a:pt x="92455" y="46355"/>
                </a:lnTo>
                <a:close/>
              </a:path>
              <a:path w="253365" h="236220">
                <a:moveTo>
                  <a:pt x="103504" y="16891"/>
                </a:moveTo>
                <a:lnTo>
                  <a:pt x="73532" y="16891"/>
                </a:lnTo>
                <a:lnTo>
                  <a:pt x="71754" y="18796"/>
                </a:lnTo>
                <a:lnTo>
                  <a:pt x="71754" y="44577"/>
                </a:lnTo>
                <a:lnTo>
                  <a:pt x="73532" y="46355"/>
                </a:lnTo>
                <a:lnTo>
                  <a:pt x="103504" y="46355"/>
                </a:lnTo>
                <a:lnTo>
                  <a:pt x="105409" y="44577"/>
                </a:lnTo>
                <a:lnTo>
                  <a:pt x="105409" y="18796"/>
                </a:lnTo>
                <a:lnTo>
                  <a:pt x="103504" y="16891"/>
                </a:lnTo>
                <a:close/>
              </a:path>
              <a:path w="253365" h="236220">
                <a:moveTo>
                  <a:pt x="82423" y="0"/>
                </a:moveTo>
                <a:lnTo>
                  <a:pt x="77850" y="0"/>
                </a:lnTo>
                <a:lnTo>
                  <a:pt x="75945" y="1905"/>
                </a:lnTo>
                <a:lnTo>
                  <a:pt x="75945" y="16891"/>
                </a:lnTo>
                <a:lnTo>
                  <a:pt x="84327" y="16891"/>
                </a:lnTo>
                <a:lnTo>
                  <a:pt x="84327" y="1905"/>
                </a:lnTo>
                <a:lnTo>
                  <a:pt x="82423" y="0"/>
                </a:lnTo>
                <a:close/>
              </a:path>
              <a:path w="253365" h="236220">
                <a:moveTo>
                  <a:pt x="99313" y="0"/>
                </a:moveTo>
                <a:lnTo>
                  <a:pt x="94614" y="0"/>
                </a:lnTo>
                <a:lnTo>
                  <a:pt x="92836" y="1905"/>
                </a:lnTo>
                <a:lnTo>
                  <a:pt x="92836" y="16891"/>
                </a:lnTo>
                <a:lnTo>
                  <a:pt x="101218" y="16891"/>
                </a:lnTo>
                <a:lnTo>
                  <a:pt x="101218" y="1905"/>
                </a:lnTo>
                <a:lnTo>
                  <a:pt x="99313" y="0"/>
                </a:lnTo>
                <a:close/>
              </a:path>
            </a:pathLst>
          </a:custGeom>
          <a:solidFill>
            <a:srgbClr val="F9F9F9"/>
          </a:solidFill>
        </p:spPr>
        <p:txBody>
          <a:bodyPr wrap="square" lIns="0" tIns="0" rIns="0" bIns="0" rtlCol="0"/>
          <a:lstStyle/>
          <a:p>
            <a:endParaRPr/>
          </a:p>
        </p:txBody>
      </p:sp>
      <p:sp>
        <p:nvSpPr>
          <p:cNvPr id="34" name="object 34"/>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82</a:t>
            </a:fld>
            <a:endParaRPr dirty="0"/>
          </a:p>
        </p:txBody>
      </p:sp>
      <p:sp>
        <p:nvSpPr>
          <p:cNvPr id="35" name="object 35"/>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25566" y="2937764"/>
            <a:ext cx="1342390" cy="438784"/>
          </a:xfrm>
          <a:prstGeom prst="rect">
            <a:avLst/>
          </a:prstGeom>
        </p:spPr>
        <p:txBody>
          <a:bodyPr vert="horz" wrap="square" lIns="0" tIns="0" rIns="0" bIns="0" rtlCol="0">
            <a:spAutoFit/>
          </a:bodyPr>
          <a:lstStyle/>
          <a:p>
            <a:pPr marL="12700">
              <a:lnSpc>
                <a:spcPct val="100000"/>
              </a:lnSpc>
            </a:pPr>
            <a:r>
              <a:rPr sz="2800" dirty="0">
                <a:latin typeface="微软雅黑"/>
                <a:cs typeface="微软雅黑"/>
              </a:rPr>
              <a:t>2.2</a:t>
            </a:r>
            <a:r>
              <a:rPr sz="2800" spc="-110" dirty="0">
                <a:latin typeface="微软雅黑"/>
                <a:cs typeface="微软雅黑"/>
              </a:rPr>
              <a:t> </a:t>
            </a:r>
            <a:r>
              <a:rPr sz="2800" spc="-10" dirty="0"/>
              <a:t>娱乐</a:t>
            </a:r>
            <a:endParaRPr sz="2800">
              <a:latin typeface="微软雅黑"/>
              <a:cs typeface="微软雅黑"/>
            </a:endParaRPr>
          </a:p>
        </p:txBody>
      </p:sp>
      <p:sp>
        <p:nvSpPr>
          <p:cNvPr id="3" name="object 3"/>
          <p:cNvSpPr txBox="1"/>
          <p:nvPr/>
        </p:nvSpPr>
        <p:spPr>
          <a:xfrm>
            <a:off x="11018646" y="518159"/>
            <a:ext cx="999490"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p:txBody>
      </p:sp>
      <p:sp>
        <p:nvSpPr>
          <p:cNvPr id="4" name="object 4"/>
          <p:cNvSpPr/>
          <p:nvPr/>
        </p:nvSpPr>
        <p:spPr>
          <a:xfrm>
            <a:off x="12021311" y="457200"/>
            <a:ext cx="161544" cy="32308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83</a:t>
            </a:fld>
            <a:endParaRPr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45863" y="2937764"/>
            <a:ext cx="2701925" cy="438784"/>
          </a:xfrm>
          <a:prstGeom prst="rect">
            <a:avLst/>
          </a:prstGeom>
        </p:spPr>
        <p:txBody>
          <a:bodyPr vert="horz" wrap="square" lIns="0" tIns="0" rIns="0" bIns="0" rtlCol="0">
            <a:spAutoFit/>
          </a:bodyPr>
          <a:lstStyle/>
          <a:p>
            <a:pPr marL="12700">
              <a:lnSpc>
                <a:spcPct val="100000"/>
              </a:lnSpc>
            </a:pPr>
            <a:r>
              <a:rPr sz="2800" spc="-5" dirty="0">
                <a:latin typeface="微软雅黑"/>
                <a:cs typeface="微软雅黑"/>
              </a:rPr>
              <a:t>2.2.1</a:t>
            </a:r>
            <a:r>
              <a:rPr sz="2800" spc="-80" dirty="0">
                <a:latin typeface="微软雅黑"/>
                <a:cs typeface="微软雅黑"/>
              </a:rPr>
              <a:t> </a:t>
            </a:r>
            <a:r>
              <a:rPr sz="2800" spc="-10" dirty="0"/>
              <a:t>区块链游戏</a:t>
            </a:r>
            <a:endParaRPr sz="2800">
              <a:latin typeface="微软雅黑"/>
              <a:cs typeface="微软雅黑"/>
            </a:endParaRPr>
          </a:p>
        </p:txBody>
      </p:sp>
      <p:sp>
        <p:nvSpPr>
          <p:cNvPr id="3" name="object 3"/>
          <p:cNvSpPr txBox="1"/>
          <p:nvPr/>
        </p:nvSpPr>
        <p:spPr>
          <a:xfrm>
            <a:off x="11018646" y="518159"/>
            <a:ext cx="999490"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p:txBody>
      </p:sp>
      <p:sp>
        <p:nvSpPr>
          <p:cNvPr id="4" name="object 4"/>
          <p:cNvSpPr/>
          <p:nvPr/>
        </p:nvSpPr>
        <p:spPr>
          <a:xfrm>
            <a:off x="12021311" y="457200"/>
            <a:ext cx="161544" cy="32308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84</a:t>
            </a:fld>
            <a:endParaRPr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娱乐</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spc="-5" dirty="0">
                <a:latin typeface="微软雅黑"/>
                <a:cs typeface="微软雅黑"/>
              </a:rPr>
              <a:t>2017</a:t>
            </a:r>
            <a:r>
              <a:rPr spc="-5" dirty="0"/>
              <a:t>全球游戏市场规模</a:t>
            </a:r>
            <a:r>
              <a:rPr spc="-5" dirty="0">
                <a:latin typeface="微软雅黑"/>
                <a:cs typeface="微软雅黑"/>
              </a:rPr>
              <a:t>7079</a:t>
            </a:r>
            <a:r>
              <a:rPr spc="-5" dirty="0"/>
              <a:t>亿元，进入平稳发展阶段，面临</a:t>
            </a:r>
          </a:p>
          <a:p>
            <a:pPr marL="12700">
              <a:lnSpc>
                <a:spcPts val="2735"/>
              </a:lnSpc>
            </a:pPr>
            <a:r>
              <a:rPr spc="-5" dirty="0"/>
              <a:t>许多行业痛点</a:t>
            </a:r>
          </a:p>
        </p:txBody>
      </p:sp>
      <p:sp>
        <p:nvSpPr>
          <p:cNvPr id="5" name="object 5"/>
          <p:cNvSpPr txBox="1"/>
          <p:nvPr/>
        </p:nvSpPr>
        <p:spPr>
          <a:xfrm>
            <a:off x="829767" y="1510157"/>
            <a:ext cx="10731500" cy="54610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80" dirty="0">
                <a:solidFill>
                  <a:srgbClr val="1D9ED2"/>
                </a:solidFill>
                <a:latin typeface="Arial Unicode MS"/>
                <a:cs typeface="Arial Unicode MS"/>
              </a:rPr>
              <a:t> </a:t>
            </a:r>
            <a:r>
              <a:rPr sz="1400" dirty="0">
                <a:solidFill>
                  <a:srgbClr val="585858"/>
                </a:solidFill>
                <a:latin typeface="微软雅黑"/>
                <a:cs typeface="微软雅黑"/>
              </a:rPr>
              <a:t>据Newzoo数据显示，2017年全球游戏市场规模7079亿元，市场增长率达9.3%，其中，中国独占全球1/3的游戏市场。伴随着人口红</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利消失，游戏行业也告别野蛮生长，进入平稳发展阶段。在发展过程中，游戏行业也出现了一些痛点。</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464051" y="2373436"/>
            <a:ext cx="3256276" cy="3590936"/>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856894" y="3393821"/>
            <a:ext cx="3409315" cy="503555"/>
          </a:xfrm>
          <a:prstGeom prst="rect">
            <a:avLst/>
          </a:prstGeom>
        </p:spPr>
        <p:txBody>
          <a:bodyPr vert="horz" wrap="square" lIns="0" tIns="0" rIns="0" bIns="0" rtlCol="0">
            <a:spAutoFit/>
          </a:bodyPr>
          <a:lstStyle/>
          <a:p>
            <a:pPr marR="5080" algn="r">
              <a:lnSpc>
                <a:spcPct val="100000"/>
              </a:lnSpc>
            </a:pPr>
            <a:r>
              <a:rPr sz="1400" dirty="0">
                <a:latin typeface="微软雅黑"/>
                <a:cs typeface="微软雅黑"/>
              </a:rPr>
              <a:t>数据不透明、不安全且</a:t>
            </a:r>
            <a:r>
              <a:rPr sz="1400" spc="-15" dirty="0">
                <a:latin typeface="微软雅黑"/>
                <a:cs typeface="微软雅黑"/>
              </a:rPr>
              <a:t>可</a:t>
            </a:r>
            <a:r>
              <a:rPr sz="1400" dirty="0">
                <a:latin typeface="微软雅黑"/>
                <a:cs typeface="微软雅黑"/>
              </a:rPr>
              <a:t>随意</a:t>
            </a:r>
            <a:r>
              <a:rPr sz="1400" spc="-15" dirty="0">
                <a:latin typeface="微软雅黑"/>
                <a:cs typeface="微软雅黑"/>
              </a:rPr>
              <a:t>更</a:t>
            </a:r>
            <a:r>
              <a:rPr sz="1400" dirty="0">
                <a:latin typeface="微软雅黑"/>
                <a:cs typeface="微软雅黑"/>
              </a:rPr>
              <a:t>改，</a:t>
            </a:r>
            <a:r>
              <a:rPr sz="1400" spc="-15" dirty="0">
                <a:latin typeface="微软雅黑"/>
                <a:cs typeface="微软雅黑"/>
              </a:rPr>
              <a:t>导</a:t>
            </a:r>
            <a:r>
              <a:rPr sz="1400" dirty="0">
                <a:latin typeface="微软雅黑"/>
                <a:cs typeface="微软雅黑"/>
              </a:rPr>
              <a:t>致用</a:t>
            </a:r>
            <a:endParaRPr sz="1400">
              <a:latin typeface="微软雅黑"/>
              <a:cs typeface="微软雅黑"/>
            </a:endParaRPr>
          </a:p>
          <a:p>
            <a:pPr marR="5080" algn="r">
              <a:lnSpc>
                <a:spcPct val="100000"/>
              </a:lnSpc>
              <a:spcBef>
                <a:spcPts val="500"/>
              </a:spcBef>
            </a:pPr>
            <a:r>
              <a:rPr sz="1400" dirty="0">
                <a:latin typeface="微软雅黑"/>
                <a:cs typeface="微软雅黑"/>
              </a:rPr>
              <a:t>户信任危机</a:t>
            </a:r>
            <a:endParaRPr sz="1400">
              <a:latin typeface="微软雅黑"/>
              <a:cs typeface="微软雅黑"/>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85</a:t>
            </a:fld>
            <a:endParaRPr dirty="0"/>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9" name="object 9"/>
          <p:cNvSpPr txBox="1"/>
          <p:nvPr/>
        </p:nvSpPr>
        <p:spPr>
          <a:xfrm>
            <a:off x="2023110" y="2570860"/>
            <a:ext cx="3409315" cy="503555"/>
          </a:xfrm>
          <a:prstGeom prst="rect">
            <a:avLst/>
          </a:prstGeom>
        </p:spPr>
        <p:txBody>
          <a:bodyPr vert="horz" wrap="square" lIns="0" tIns="0" rIns="0" bIns="0" rtlCol="0">
            <a:spAutoFit/>
          </a:bodyPr>
          <a:lstStyle/>
          <a:p>
            <a:pPr marR="5080" algn="r">
              <a:lnSpc>
                <a:spcPct val="100000"/>
              </a:lnSpc>
            </a:pPr>
            <a:r>
              <a:rPr sz="1400" dirty="0">
                <a:latin typeface="微软雅黑"/>
                <a:cs typeface="微软雅黑"/>
              </a:rPr>
              <a:t>玩家对传统游戏类型产</a:t>
            </a:r>
            <a:r>
              <a:rPr sz="1400" spc="-15" dirty="0">
                <a:latin typeface="微软雅黑"/>
                <a:cs typeface="微软雅黑"/>
              </a:rPr>
              <a:t>生</a:t>
            </a:r>
            <a:r>
              <a:rPr sz="1400" dirty="0">
                <a:latin typeface="微软雅黑"/>
                <a:cs typeface="微软雅黑"/>
              </a:rPr>
              <a:t>疲倦</a:t>
            </a:r>
            <a:r>
              <a:rPr sz="1400" spc="-15" dirty="0">
                <a:latin typeface="微软雅黑"/>
                <a:cs typeface="微软雅黑"/>
              </a:rPr>
              <a:t>，</a:t>
            </a:r>
            <a:r>
              <a:rPr sz="1400" dirty="0">
                <a:latin typeface="微软雅黑"/>
                <a:cs typeface="微软雅黑"/>
              </a:rPr>
              <a:t>传统</a:t>
            </a:r>
            <a:r>
              <a:rPr sz="1400" spc="-15" dirty="0">
                <a:latin typeface="微软雅黑"/>
                <a:cs typeface="微软雅黑"/>
              </a:rPr>
              <a:t>游</a:t>
            </a:r>
            <a:r>
              <a:rPr sz="1400" dirty="0">
                <a:latin typeface="微软雅黑"/>
                <a:cs typeface="微软雅黑"/>
              </a:rPr>
              <a:t>戏遭</a:t>
            </a:r>
            <a:endParaRPr sz="1400">
              <a:latin typeface="微软雅黑"/>
              <a:cs typeface="微软雅黑"/>
            </a:endParaRPr>
          </a:p>
          <a:p>
            <a:pPr marR="5080" algn="r">
              <a:lnSpc>
                <a:spcPct val="100000"/>
              </a:lnSpc>
              <a:spcBef>
                <a:spcPts val="500"/>
              </a:spcBef>
            </a:pPr>
            <a:r>
              <a:rPr sz="1400" dirty="0">
                <a:latin typeface="微软雅黑"/>
                <a:cs typeface="微软雅黑"/>
              </a:rPr>
              <a:t>遇瓶颈</a:t>
            </a:r>
            <a:endParaRPr sz="1400">
              <a:latin typeface="微软雅黑"/>
              <a:cs typeface="微软雅黑"/>
            </a:endParaRPr>
          </a:p>
        </p:txBody>
      </p:sp>
      <p:sp>
        <p:nvSpPr>
          <p:cNvPr id="10" name="object 10"/>
          <p:cNvSpPr txBox="1"/>
          <p:nvPr/>
        </p:nvSpPr>
        <p:spPr>
          <a:xfrm>
            <a:off x="767587" y="4728591"/>
            <a:ext cx="3582035" cy="503555"/>
          </a:xfrm>
          <a:prstGeom prst="rect">
            <a:avLst/>
          </a:prstGeom>
        </p:spPr>
        <p:txBody>
          <a:bodyPr vert="horz" wrap="square" lIns="0" tIns="0" rIns="0" bIns="0" rtlCol="0">
            <a:spAutoFit/>
          </a:bodyPr>
          <a:lstStyle/>
          <a:p>
            <a:pPr marL="12700">
              <a:lnSpc>
                <a:spcPct val="100000"/>
              </a:lnSpc>
            </a:pPr>
            <a:r>
              <a:rPr sz="1400" spc="-5" dirty="0">
                <a:latin typeface="微软雅黑"/>
                <a:cs typeface="微软雅黑"/>
              </a:rPr>
              <a:t>游戏市场垄断，游戏开发成本高且成功率低，</a:t>
            </a:r>
            <a:endParaRPr sz="1400">
              <a:latin typeface="微软雅黑"/>
              <a:cs typeface="微软雅黑"/>
            </a:endParaRPr>
          </a:p>
          <a:p>
            <a:pPr marL="1722755">
              <a:lnSpc>
                <a:spcPct val="100000"/>
              </a:lnSpc>
              <a:spcBef>
                <a:spcPts val="500"/>
              </a:spcBef>
            </a:pPr>
            <a:r>
              <a:rPr sz="1400" dirty="0">
                <a:latin typeface="微软雅黑"/>
                <a:cs typeface="微软雅黑"/>
              </a:rPr>
              <a:t>尾部游戏公司难以生存</a:t>
            </a:r>
            <a:endParaRPr sz="1400">
              <a:latin typeface="微软雅黑"/>
              <a:cs typeface="微软雅黑"/>
            </a:endParaRPr>
          </a:p>
        </p:txBody>
      </p:sp>
      <p:sp>
        <p:nvSpPr>
          <p:cNvPr id="11" name="object 11"/>
          <p:cNvSpPr txBox="1"/>
          <p:nvPr/>
        </p:nvSpPr>
        <p:spPr>
          <a:xfrm>
            <a:off x="7889875" y="3217671"/>
            <a:ext cx="3408679" cy="503555"/>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中间环节成本高，玩家处于被消费的处境，</a:t>
            </a:r>
            <a:endParaRPr sz="1400">
              <a:latin typeface="微软雅黑"/>
              <a:cs typeface="微软雅黑"/>
            </a:endParaRPr>
          </a:p>
          <a:p>
            <a:pPr marL="12700">
              <a:lnSpc>
                <a:spcPct val="100000"/>
              </a:lnSpc>
              <a:spcBef>
                <a:spcPts val="505"/>
              </a:spcBef>
            </a:pPr>
            <a:r>
              <a:rPr sz="1400" dirty="0">
                <a:latin typeface="微软雅黑"/>
                <a:cs typeface="微软雅黑"/>
              </a:rPr>
              <a:t>难以享受产业链分成</a:t>
            </a:r>
            <a:endParaRPr sz="1400">
              <a:latin typeface="微软雅黑"/>
              <a:cs typeface="微软雅黑"/>
            </a:endParaRPr>
          </a:p>
        </p:txBody>
      </p:sp>
      <p:sp>
        <p:nvSpPr>
          <p:cNvPr id="12" name="object 12"/>
          <p:cNvSpPr txBox="1"/>
          <p:nvPr/>
        </p:nvSpPr>
        <p:spPr>
          <a:xfrm>
            <a:off x="7917306" y="4488688"/>
            <a:ext cx="3408679" cy="567690"/>
          </a:xfrm>
          <a:prstGeom prst="rect">
            <a:avLst/>
          </a:prstGeom>
        </p:spPr>
        <p:txBody>
          <a:bodyPr vert="horz" wrap="square" lIns="0" tIns="0" rIns="0" bIns="0" rtlCol="0">
            <a:spAutoFit/>
          </a:bodyPr>
          <a:lstStyle/>
          <a:p>
            <a:pPr marL="12700" marR="5080">
              <a:lnSpc>
                <a:spcPct val="130000"/>
              </a:lnSpc>
            </a:pPr>
            <a:r>
              <a:rPr sz="1400" dirty="0">
                <a:latin typeface="微软雅黑"/>
                <a:cs typeface="微软雅黑"/>
              </a:rPr>
              <a:t>无游戏资产的所有权和</a:t>
            </a:r>
            <a:r>
              <a:rPr sz="1400" spc="-15" dirty="0">
                <a:latin typeface="微软雅黑"/>
                <a:cs typeface="微软雅黑"/>
              </a:rPr>
              <a:t>控</a:t>
            </a:r>
            <a:r>
              <a:rPr sz="1400" dirty="0">
                <a:latin typeface="微软雅黑"/>
                <a:cs typeface="微软雅黑"/>
              </a:rPr>
              <a:t>制权</a:t>
            </a:r>
            <a:r>
              <a:rPr sz="1400" spc="-15" dirty="0">
                <a:latin typeface="微软雅黑"/>
                <a:cs typeface="微软雅黑"/>
              </a:rPr>
              <a:t>，</a:t>
            </a:r>
            <a:r>
              <a:rPr sz="1400" dirty="0">
                <a:latin typeface="微软雅黑"/>
                <a:cs typeface="微软雅黑"/>
              </a:rPr>
              <a:t>无法</a:t>
            </a:r>
            <a:r>
              <a:rPr sz="1400" spc="-15" dirty="0">
                <a:latin typeface="微软雅黑"/>
                <a:cs typeface="微软雅黑"/>
              </a:rPr>
              <a:t>顺</a:t>
            </a:r>
            <a:r>
              <a:rPr sz="1400" dirty="0">
                <a:latin typeface="微软雅黑"/>
                <a:cs typeface="微软雅黑"/>
              </a:rPr>
              <a:t>畅实  现价值流通</a:t>
            </a:r>
            <a:endParaRPr sz="1400">
              <a:latin typeface="微软雅黑"/>
              <a:cs typeface="微软雅黑"/>
            </a:endParaRPr>
          </a:p>
        </p:txBody>
      </p:sp>
      <p:sp>
        <p:nvSpPr>
          <p:cNvPr id="13" name="object 13"/>
          <p:cNvSpPr txBox="1"/>
          <p:nvPr/>
        </p:nvSpPr>
        <p:spPr>
          <a:xfrm>
            <a:off x="6747509" y="5311647"/>
            <a:ext cx="3408679" cy="567690"/>
          </a:xfrm>
          <a:prstGeom prst="rect">
            <a:avLst/>
          </a:prstGeom>
        </p:spPr>
        <p:txBody>
          <a:bodyPr vert="horz" wrap="square" lIns="0" tIns="0" rIns="0" bIns="0" rtlCol="0">
            <a:spAutoFit/>
          </a:bodyPr>
          <a:lstStyle/>
          <a:p>
            <a:pPr marL="12700" marR="5080">
              <a:lnSpc>
                <a:spcPct val="130000"/>
              </a:lnSpc>
            </a:pPr>
            <a:r>
              <a:rPr sz="1400" dirty="0">
                <a:latin typeface="微软雅黑"/>
                <a:cs typeface="微软雅黑"/>
              </a:rPr>
              <a:t>游戏资产割裂，同公司</a:t>
            </a:r>
            <a:r>
              <a:rPr sz="1400" spc="-15" dirty="0">
                <a:latin typeface="微软雅黑"/>
                <a:cs typeface="微软雅黑"/>
              </a:rPr>
              <a:t>不</a:t>
            </a:r>
            <a:r>
              <a:rPr sz="1400" dirty="0">
                <a:latin typeface="微软雅黑"/>
                <a:cs typeface="微软雅黑"/>
              </a:rPr>
              <a:t>同游</a:t>
            </a:r>
            <a:r>
              <a:rPr sz="1400" spc="-15" dirty="0">
                <a:latin typeface="微软雅黑"/>
                <a:cs typeface="微软雅黑"/>
              </a:rPr>
              <a:t>戏</a:t>
            </a:r>
            <a:r>
              <a:rPr sz="1400" dirty="0">
                <a:latin typeface="微软雅黑"/>
                <a:cs typeface="微软雅黑"/>
              </a:rPr>
              <a:t>以及</a:t>
            </a:r>
            <a:r>
              <a:rPr sz="1400" spc="-15" dirty="0">
                <a:latin typeface="微软雅黑"/>
                <a:cs typeface="微软雅黑"/>
              </a:rPr>
              <a:t>不</a:t>
            </a:r>
            <a:r>
              <a:rPr sz="1400" dirty="0">
                <a:latin typeface="微软雅黑"/>
                <a:cs typeface="微软雅黑"/>
              </a:rPr>
              <a:t>同公  司之间资产无法流通</a:t>
            </a:r>
            <a:endParaRPr sz="1400">
              <a:latin typeface="微软雅黑"/>
              <a:cs typeface="微软雅黑"/>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vert="horz" wrap="square" lIns="0" tIns="0" rIns="0" bIns="0" rtlCol="0">
            <a:spAutoFit/>
          </a:bodyPr>
          <a:lstStyle/>
          <a:p>
            <a:pPr marL="12700">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娱乐</a:t>
            </a:r>
            <a:endParaRPr sz="1200">
              <a:latin typeface="微软雅黑"/>
              <a:cs typeface="微软雅黑"/>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区块链游戏行业处于早期发展阶段，经历了萌芽期、探索期和</a:t>
            </a:r>
          </a:p>
          <a:p>
            <a:pPr marL="12700">
              <a:lnSpc>
                <a:spcPts val="2735"/>
              </a:lnSpc>
            </a:pPr>
            <a:r>
              <a:rPr spc="-5" dirty="0"/>
              <a:t>成长期三个时期</a:t>
            </a:r>
          </a:p>
        </p:txBody>
      </p:sp>
      <p:sp>
        <p:nvSpPr>
          <p:cNvPr id="6" name="object 6"/>
          <p:cNvSpPr txBox="1"/>
          <p:nvPr/>
        </p:nvSpPr>
        <p:spPr>
          <a:xfrm>
            <a:off x="11838558" y="6279489"/>
            <a:ext cx="20574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86</a:t>
            </a:r>
            <a:endParaRPr sz="1200">
              <a:latin typeface="微软雅黑"/>
              <a:cs typeface="微软雅黑"/>
            </a:endParaRPr>
          </a:p>
        </p:txBody>
      </p:sp>
      <p:sp>
        <p:nvSpPr>
          <p:cNvPr id="7" name="object 7"/>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7074407" y="4682521"/>
            <a:ext cx="403860" cy="359410"/>
          </a:xfrm>
          <a:custGeom>
            <a:avLst/>
            <a:gdLst/>
            <a:ahLst/>
            <a:cxnLst/>
            <a:rect l="l" t="t" r="r" b="b"/>
            <a:pathLst>
              <a:path w="403859" h="359410">
                <a:moveTo>
                  <a:pt x="156464" y="5302"/>
                </a:moveTo>
                <a:lnTo>
                  <a:pt x="91779" y="24651"/>
                </a:lnTo>
                <a:lnTo>
                  <a:pt x="40419" y="66430"/>
                </a:lnTo>
                <a:lnTo>
                  <a:pt x="17885" y="101153"/>
                </a:lnTo>
                <a:lnTo>
                  <a:pt x="8509" y="124174"/>
                </a:lnTo>
                <a:lnTo>
                  <a:pt x="6476" y="129254"/>
                </a:lnTo>
                <a:lnTo>
                  <a:pt x="5588" y="134715"/>
                </a:lnTo>
                <a:lnTo>
                  <a:pt x="2794" y="145256"/>
                </a:lnTo>
                <a:lnTo>
                  <a:pt x="2286" y="151098"/>
                </a:lnTo>
                <a:lnTo>
                  <a:pt x="762" y="161004"/>
                </a:lnTo>
                <a:lnTo>
                  <a:pt x="508" y="163036"/>
                </a:lnTo>
                <a:lnTo>
                  <a:pt x="430" y="167306"/>
                </a:lnTo>
                <a:lnTo>
                  <a:pt x="253" y="172688"/>
                </a:lnTo>
                <a:lnTo>
                  <a:pt x="0" y="176498"/>
                </a:lnTo>
                <a:lnTo>
                  <a:pt x="110" y="182848"/>
                </a:lnTo>
                <a:lnTo>
                  <a:pt x="1016" y="197453"/>
                </a:lnTo>
                <a:lnTo>
                  <a:pt x="1397" y="200120"/>
                </a:lnTo>
                <a:lnTo>
                  <a:pt x="2413" y="205581"/>
                </a:lnTo>
                <a:lnTo>
                  <a:pt x="3683" y="213709"/>
                </a:lnTo>
                <a:lnTo>
                  <a:pt x="4191" y="216503"/>
                </a:lnTo>
                <a:lnTo>
                  <a:pt x="5080" y="219043"/>
                </a:lnTo>
                <a:lnTo>
                  <a:pt x="5740" y="221821"/>
                </a:lnTo>
                <a:lnTo>
                  <a:pt x="19502" y="264019"/>
                </a:lnTo>
                <a:lnTo>
                  <a:pt x="44751" y="301339"/>
                </a:lnTo>
                <a:lnTo>
                  <a:pt x="79216" y="330934"/>
                </a:lnTo>
                <a:lnTo>
                  <a:pt x="120650" y="350615"/>
                </a:lnTo>
                <a:lnTo>
                  <a:pt x="146050" y="356457"/>
                </a:lnTo>
                <a:lnTo>
                  <a:pt x="151384" y="357346"/>
                </a:lnTo>
                <a:lnTo>
                  <a:pt x="155321" y="357854"/>
                </a:lnTo>
                <a:lnTo>
                  <a:pt x="165735" y="358616"/>
                </a:lnTo>
                <a:lnTo>
                  <a:pt x="169291" y="358743"/>
                </a:lnTo>
                <a:lnTo>
                  <a:pt x="170942" y="358870"/>
                </a:lnTo>
                <a:lnTo>
                  <a:pt x="173736" y="358870"/>
                </a:lnTo>
                <a:lnTo>
                  <a:pt x="181483" y="358616"/>
                </a:lnTo>
                <a:lnTo>
                  <a:pt x="211939" y="354494"/>
                </a:lnTo>
                <a:lnTo>
                  <a:pt x="241204" y="345074"/>
                </a:lnTo>
                <a:lnTo>
                  <a:pt x="268422" y="330773"/>
                </a:lnTo>
                <a:lnTo>
                  <a:pt x="270687" y="329025"/>
                </a:lnTo>
                <a:lnTo>
                  <a:pt x="173227" y="329025"/>
                </a:lnTo>
                <a:lnTo>
                  <a:pt x="171958" y="328898"/>
                </a:lnTo>
                <a:lnTo>
                  <a:pt x="169037" y="328771"/>
                </a:lnTo>
                <a:lnTo>
                  <a:pt x="157480" y="328009"/>
                </a:lnTo>
                <a:lnTo>
                  <a:pt x="155701" y="327755"/>
                </a:lnTo>
                <a:lnTo>
                  <a:pt x="152400" y="326993"/>
                </a:lnTo>
                <a:lnTo>
                  <a:pt x="149098" y="326358"/>
                </a:lnTo>
                <a:lnTo>
                  <a:pt x="112680" y="314801"/>
                </a:lnTo>
                <a:lnTo>
                  <a:pt x="77565" y="291766"/>
                </a:lnTo>
                <a:lnTo>
                  <a:pt x="50323" y="259984"/>
                </a:lnTo>
                <a:lnTo>
                  <a:pt x="32879" y="221710"/>
                </a:lnTo>
                <a:lnTo>
                  <a:pt x="27305" y="192627"/>
                </a:lnTo>
                <a:lnTo>
                  <a:pt x="27050" y="190849"/>
                </a:lnTo>
                <a:lnTo>
                  <a:pt x="26839" y="186404"/>
                </a:lnTo>
                <a:lnTo>
                  <a:pt x="26733" y="184848"/>
                </a:lnTo>
                <a:lnTo>
                  <a:pt x="26569" y="183124"/>
                </a:lnTo>
                <a:lnTo>
                  <a:pt x="26454" y="181070"/>
                </a:lnTo>
                <a:lnTo>
                  <a:pt x="26547" y="176498"/>
                </a:lnTo>
                <a:lnTo>
                  <a:pt x="26678" y="172688"/>
                </a:lnTo>
                <a:lnTo>
                  <a:pt x="26797" y="165195"/>
                </a:lnTo>
                <a:lnTo>
                  <a:pt x="27050" y="163544"/>
                </a:lnTo>
                <a:lnTo>
                  <a:pt x="27559" y="158591"/>
                </a:lnTo>
                <a:lnTo>
                  <a:pt x="28321" y="155289"/>
                </a:lnTo>
                <a:lnTo>
                  <a:pt x="28583" y="152084"/>
                </a:lnTo>
                <a:lnTo>
                  <a:pt x="29591" y="148685"/>
                </a:lnTo>
                <a:lnTo>
                  <a:pt x="32385" y="138652"/>
                </a:lnTo>
                <a:lnTo>
                  <a:pt x="33147" y="135223"/>
                </a:lnTo>
                <a:lnTo>
                  <a:pt x="34798" y="132175"/>
                </a:lnTo>
                <a:lnTo>
                  <a:pt x="35941" y="128873"/>
                </a:lnTo>
                <a:lnTo>
                  <a:pt x="37846" y="124047"/>
                </a:lnTo>
                <a:lnTo>
                  <a:pt x="38481" y="122269"/>
                </a:lnTo>
                <a:lnTo>
                  <a:pt x="39370" y="120872"/>
                </a:lnTo>
                <a:lnTo>
                  <a:pt x="68294" y="78930"/>
                </a:lnTo>
                <a:lnTo>
                  <a:pt x="107997" y="50292"/>
                </a:lnTo>
                <a:lnTo>
                  <a:pt x="171015" y="34736"/>
                </a:lnTo>
                <a:lnTo>
                  <a:pt x="266483" y="34736"/>
                </a:lnTo>
                <a:lnTo>
                  <a:pt x="261423" y="31097"/>
                </a:lnTo>
                <a:lnTo>
                  <a:pt x="224407" y="13392"/>
                </a:lnTo>
                <a:lnTo>
                  <a:pt x="184835" y="5429"/>
                </a:lnTo>
                <a:lnTo>
                  <a:pt x="159893" y="5429"/>
                </a:lnTo>
                <a:lnTo>
                  <a:pt x="156464" y="5302"/>
                </a:lnTo>
                <a:close/>
              </a:path>
              <a:path w="403859" h="359410">
                <a:moveTo>
                  <a:pt x="344424" y="179546"/>
                </a:moveTo>
                <a:lnTo>
                  <a:pt x="342519" y="180181"/>
                </a:lnTo>
                <a:lnTo>
                  <a:pt x="339090" y="186023"/>
                </a:lnTo>
                <a:lnTo>
                  <a:pt x="335534" y="197580"/>
                </a:lnTo>
                <a:lnTo>
                  <a:pt x="329947" y="213074"/>
                </a:lnTo>
                <a:lnTo>
                  <a:pt x="306324" y="257778"/>
                </a:lnTo>
                <a:lnTo>
                  <a:pt x="269908" y="296050"/>
                </a:lnTo>
                <a:lnTo>
                  <a:pt x="236410" y="316416"/>
                </a:lnTo>
                <a:lnTo>
                  <a:pt x="195405" y="327759"/>
                </a:lnTo>
                <a:lnTo>
                  <a:pt x="174117" y="329025"/>
                </a:lnTo>
                <a:lnTo>
                  <a:pt x="270687" y="329025"/>
                </a:lnTo>
                <a:lnTo>
                  <a:pt x="303660" y="301140"/>
                </a:lnTo>
                <a:lnTo>
                  <a:pt x="330200" y="263493"/>
                </a:lnTo>
                <a:lnTo>
                  <a:pt x="344550" y="227298"/>
                </a:lnTo>
                <a:lnTo>
                  <a:pt x="345821" y="223361"/>
                </a:lnTo>
                <a:lnTo>
                  <a:pt x="346328" y="221075"/>
                </a:lnTo>
                <a:lnTo>
                  <a:pt x="346456" y="219932"/>
                </a:lnTo>
                <a:lnTo>
                  <a:pt x="348020" y="212897"/>
                </a:lnTo>
                <a:lnTo>
                  <a:pt x="348742" y="209772"/>
                </a:lnTo>
                <a:lnTo>
                  <a:pt x="348869" y="208883"/>
                </a:lnTo>
                <a:lnTo>
                  <a:pt x="349250" y="207232"/>
                </a:lnTo>
                <a:lnTo>
                  <a:pt x="349503" y="205327"/>
                </a:lnTo>
                <a:lnTo>
                  <a:pt x="350774" y="198088"/>
                </a:lnTo>
                <a:lnTo>
                  <a:pt x="348488" y="186404"/>
                </a:lnTo>
                <a:lnTo>
                  <a:pt x="344424" y="179546"/>
                </a:lnTo>
                <a:close/>
              </a:path>
              <a:path w="403859" h="359410">
                <a:moveTo>
                  <a:pt x="115443" y="140811"/>
                </a:moveTo>
                <a:lnTo>
                  <a:pt x="107950" y="141954"/>
                </a:lnTo>
                <a:lnTo>
                  <a:pt x="108203" y="147161"/>
                </a:lnTo>
                <a:lnTo>
                  <a:pt x="110363" y="153003"/>
                </a:lnTo>
                <a:lnTo>
                  <a:pt x="135616" y="195490"/>
                </a:lnTo>
                <a:lnTo>
                  <a:pt x="167805" y="231784"/>
                </a:lnTo>
                <a:lnTo>
                  <a:pt x="180213" y="237077"/>
                </a:lnTo>
                <a:lnTo>
                  <a:pt x="185166" y="232505"/>
                </a:lnTo>
                <a:lnTo>
                  <a:pt x="185927" y="231743"/>
                </a:lnTo>
                <a:lnTo>
                  <a:pt x="211411" y="208450"/>
                </a:lnTo>
                <a:lnTo>
                  <a:pt x="221127" y="199358"/>
                </a:lnTo>
                <a:lnTo>
                  <a:pt x="176911" y="199358"/>
                </a:lnTo>
                <a:lnTo>
                  <a:pt x="157646" y="180181"/>
                </a:lnTo>
                <a:lnTo>
                  <a:pt x="149621" y="172148"/>
                </a:lnTo>
                <a:lnTo>
                  <a:pt x="136102" y="158353"/>
                </a:lnTo>
                <a:lnTo>
                  <a:pt x="120776" y="142208"/>
                </a:lnTo>
                <a:lnTo>
                  <a:pt x="115443" y="140811"/>
                </a:lnTo>
                <a:close/>
              </a:path>
              <a:path w="403859" h="359410">
                <a:moveTo>
                  <a:pt x="266483" y="34736"/>
                </a:moveTo>
                <a:lnTo>
                  <a:pt x="171015" y="34736"/>
                </a:lnTo>
                <a:lnTo>
                  <a:pt x="203628" y="37544"/>
                </a:lnTo>
                <a:lnTo>
                  <a:pt x="234979" y="47281"/>
                </a:lnTo>
                <a:lnTo>
                  <a:pt x="263651" y="63722"/>
                </a:lnTo>
                <a:lnTo>
                  <a:pt x="272883" y="70647"/>
                </a:lnTo>
                <a:lnTo>
                  <a:pt x="288297" y="83117"/>
                </a:lnTo>
                <a:lnTo>
                  <a:pt x="294386" y="87471"/>
                </a:lnTo>
                <a:lnTo>
                  <a:pt x="259840" y="124174"/>
                </a:lnTo>
                <a:lnTo>
                  <a:pt x="247142" y="137636"/>
                </a:lnTo>
                <a:lnTo>
                  <a:pt x="228775" y="152114"/>
                </a:lnTo>
                <a:lnTo>
                  <a:pt x="211074" y="167306"/>
                </a:lnTo>
                <a:lnTo>
                  <a:pt x="193813" y="183124"/>
                </a:lnTo>
                <a:lnTo>
                  <a:pt x="176911" y="199358"/>
                </a:lnTo>
                <a:lnTo>
                  <a:pt x="221127" y="199358"/>
                </a:lnTo>
                <a:lnTo>
                  <a:pt x="236632" y="184848"/>
                </a:lnTo>
                <a:lnTo>
                  <a:pt x="261330" y="160627"/>
                </a:lnTo>
                <a:lnTo>
                  <a:pt x="285242" y="135477"/>
                </a:lnTo>
                <a:lnTo>
                  <a:pt x="300863" y="121253"/>
                </a:lnTo>
                <a:lnTo>
                  <a:pt x="324998" y="98391"/>
                </a:lnTo>
                <a:lnTo>
                  <a:pt x="346519" y="77184"/>
                </a:lnTo>
                <a:lnTo>
                  <a:pt x="304038" y="77184"/>
                </a:lnTo>
                <a:lnTo>
                  <a:pt x="303402" y="75406"/>
                </a:lnTo>
                <a:lnTo>
                  <a:pt x="278002" y="43021"/>
                </a:lnTo>
                <a:lnTo>
                  <a:pt x="266483" y="34736"/>
                </a:lnTo>
                <a:close/>
              </a:path>
              <a:path w="403859" h="359410">
                <a:moveTo>
                  <a:pt x="396083" y="0"/>
                </a:moveTo>
                <a:lnTo>
                  <a:pt x="362846" y="20419"/>
                </a:lnTo>
                <a:lnTo>
                  <a:pt x="324485" y="56102"/>
                </a:lnTo>
                <a:lnTo>
                  <a:pt x="304038" y="77184"/>
                </a:lnTo>
                <a:lnTo>
                  <a:pt x="346519" y="77184"/>
                </a:lnTo>
                <a:lnTo>
                  <a:pt x="393953" y="26257"/>
                </a:lnTo>
                <a:lnTo>
                  <a:pt x="403526" y="6326"/>
                </a:lnTo>
                <a:lnTo>
                  <a:pt x="400939" y="1873"/>
                </a:lnTo>
                <a:lnTo>
                  <a:pt x="396083" y="0"/>
                </a:lnTo>
                <a:close/>
              </a:path>
              <a:path w="403859" h="359410">
                <a:moveTo>
                  <a:pt x="174117" y="4794"/>
                </a:moveTo>
                <a:lnTo>
                  <a:pt x="168528" y="5048"/>
                </a:lnTo>
                <a:lnTo>
                  <a:pt x="163322" y="5175"/>
                </a:lnTo>
                <a:lnTo>
                  <a:pt x="159893" y="5429"/>
                </a:lnTo>
                <a:lnTo>
                  <a:pt x="184835" y="5429"/>
                </a:lnTo>
                <a:lnTo>
                  <a:pt x="183769" y="5302"/>
                </a:lnTo>
                <a:lnTo>
                  <a:pt x="174117" y="4794"/>
                </a:lnTo>
                <a:close/>
              </a:path>
            </a:pathLst>
          </a:custGeom>
          <a:solidFill>
            <a:srgbClr val="F9F9F9"/>
          </a:solidFill>
        </p:spPr>
        <p:txBody>
          <a:bodyPr wrap="square" lIns="0" tIns="0" rIns="0" bIns="0" rtlCol="0"/>
          <a:lstStyle/>
          <a:p>
            <a:endParaRPr/>
          </a:p>
        </p:txBody>
      </p:sp>
      <p:sp>
        <p:nvSpPr>
          <p:cNvPr id="9" name="object 9"/>
          <p:cNvSpPr/>
          <p:nvPr/>
        </p:nvSpPr>
        <p:spPr>
          <a:xfrm>
            <a:off x="5913120" y="5323332"/>
            <a:ext cx="326390" cy="360045"/>
          </a:xfrm>
          <a:custGeom>
            <a:avLst/>
            <a:gdLst/>
            <a:ahLst/>
            <a:cxnLst/>
            <a:rect l="l" t="t" r="r" b="b"/>
            <a:pathLst>
              <a:path w="326389" h="360045">
                <a:moveTo>
                  <a:pt x="203887" y="234315"/>
                </a:moveTo>
                <a:lnTo>
                  <a:pt x="117855" y="234315"/>
                </a:lnTo>
                <a:lnTo>
                  <a:pt x="186562" y="265823"/>
                </a:lnTo>
                <a:lnTo>
                  <a:pt x="184150" y="273113"/>
                </a:lnTo>
                <a:lnTo>
                  <a:pt x="182879" y="280568"/>
                </a:lnTo>
                <a:lnTo>
                  <a:pt x="182879" y="288290"/>
                </a:lnTo>
                <a:lnTo>
                  <a:pt x="188517" y="316013"/>
                </a:lnTo>
                <a:lnTo>
                  <a:pt x="203882" y="338707"/>
                </a:lnTo>
                <a:lnTo>
                  <a:pt x="226653" y="354035"/>
                </a:lnTo>
                <a:lnTo>
                  <a:pt x="254507" y="359664"/>
                </a:lnTo>
                <a:lnTo>
                  <a:pt x="282362" y="354035"/>
                </a:lnTo>
                <a:lnTo>
                  <a:pt x="305133" y="338707"/>
                </a:lnTo>
                <a:lnTo>
                  <a:pt x="315253" y="323761"/>
                </a:lnTo>
                <a:lnTo>
                  <a:pt x="254507" y="323761"/>
                </a:lnTo>
                <a:lnTo>
                  <a:pt x="240627" y="320974"/>
                </a:lnTo>
                <a:lnTo>
                  <a:pt x="229282" y="313374"/>
                </a:lnTo>
                <a:lnTo>
                  <a:pt x="221628" y="302099"/>
                </a:lnTo>
                <a:lnTo>
                  <a:pt x="218820" y="288290"/>
                </a:lnTo>
                <a:lnTo>
                  <a:pt x="221628" y="274461"/>
                </a:lnTo>
                <a:lnTo>
                  <a:pt x="229282" y="263156"/>
                </a:lnTo>
                <a:lnTo>
                  <a:pt x="240627" y="255528"/>
                </a:lnTo>
                <a:lnTo>
                  <a:pt x="254507" y="252730"/>
                </a:lnTo>
                <a:lnTo>
                  <a:pt x="315240" y="252730"/>
                </a:lnTo>
                <a:lnTo>
                  <a:pt x="305133" y="237775"/>
                </a:lnTo>
                <a:lnTo>
                  <a:pt x="301695" y="235458"/>
                </a:lnTo>
                <a:lnTo>
                  <a:pt x="206375" y="235458"/>
                </a:lnTo>
                <a:lnTo>
                  <a:pt x="203887" y="234315"/>
                </a:lnTo>
                <a:close/>
              </a:path>
              <a:path w="326389" h="360045">
                <a:moveTo>
                  <a:pt x="315240" y="252730"/>
                </a:moveTo>
                <a:lnTo>
                  <a:pt x="254507" y="252730"/>
                </a:lnTo>
                <a:lnTo>
                  <a:pt x="268388" y="255528"/>
                </a:lnTo>
                <a:lnTo>
                  <a:pt x="279733" y="263156"/>
                </a:lnTo>
                <a:lnTo>
                  <a:pt x="287387" y="274461"/>
                </a:lnTo>
                <a:lnTo>
                  <a:pt x="290194" y="288290"/>
                </a:lnTo>
                <a:lnTo>
                  <a:pt x="287387" y="302099"/>
                </a:lnTo>
                <a:lnTo>
                  <a:pt x="279733" y="313374"/>
                </a:lnTo>
                <a:lnTo>
                  <a:pt x="268388" y="320974"/>
                </a:lnTo>
                <a:lnTo>
                  <a:pt x="254507" y="323761"/>
                </a:lnTo>
                <a:lnTo>
                  <a:pt x="315253" y="323761"/>
                </a:lnTo>
                <a:lnTo>
                  <a:pt x="320498" y="316013"/>
                </a:lnTo>
                <a:lnTo>
                  <a:pt x="326135" y="288290"/>
                </a:lnTo>
                <a:lnTo>
                  <a:pt x="320498" y="260508"/>
                </a:lnTo>
                <a:lnTo>
                  <a:pt x="315240" y="252730"/>
                </a:lnTo>
                <a:close/>
              </a:path>
              <a:path w="326389" h="360045">
                <a:moveTo>
                  <a:pt x="71754" y="108458"/>
                </a:moveTo>
                <a:lnTo>
                  <a:pt x="43880" y="114073"/>
                </a:lnTo>
                <a:lnTo>
                  <a:pt x="21066" y="129381"/>
                </a:lnTo>
                <a:lnTo>
                  <a:pt x="5657" y="152070"/>
                </a:lnTo>
                <a:lnTo>
                  <a:pt x="0" y="179832"/>
                </a:lnTo>
                <a:lnTo>
                  <a:pt x="5657" y="207593"/>
                </a:lnTo>
                <a:lnTo>
                  <a:pt x="21066" y="230282"/>
                </a:lnTo>
                <a:lnTo>
                  <a:pt x="43880" y="245590"/>
                </a:lnTo>
                <a:lnTo>
                  <a:pt x="71754" y="251206"/>
                </a:lnTo>
                <a:lnTo>
                  <a:pt x="84208" y="250102"/>
                </a:lnTo>
                <a:lnTo>
                  <a:pt x="96234" y="246856"/>
                </a:lnTo>
                <a:lnTo>
                  <a:pt x="107545" y="241561"/>
                </a:lnTo>
                <a:lnTo>
                  <a:pt x="117855" y="234315"/>
                </a:lnTo>
                <a:lnTo>
                  <a:pt x="203887" y="234315"/>
                </a:lnTo>
                <a:lnTo>
                  <a:pt x="162706" y="215392"/>
                </a:lnTo>
                <a:lnTo>
                  <a:pt x="71754" y="215392"/>
                </a:lnTo>
                <a:lnTo>
                  <a:pt x="57874" y="212586"/>
                </a:lnTo>
                <a:lnTo>
                  <a:pt x="46529" y="204946"/>
                </a:lnTo>
                <a:lnTo>
                  <a:pt x="38875" y="193639"/>
                </a:lnTo>
                <a:lnTo>
                  <a:pt x="36067" y="179832"/>
                </a:lnTo>
                <a:lnTo>
                  <a:pt x="38875" y="165971"/>
                </a:lnTo>
                <a:lnTo>
                  <a:pt x="46529" y="154670"/>
                </a:lnTo>
                <a:lnTo>
                  <a:pt x="57874" y="147060"/>
                </a:lnTo>
                <a:lnTo>
                  <a:pt x="71754" y="144272"/>
                </a:lnTo>
                <a:lnTo>
                  <a:pt x="161983" y="144272"/>
                </a:lnTo>
                <a:lnTo>
                  <a:pt x="203638" y="125095"/>
                </a:lnTo>
                <a:lnTo>
                  <a:pt x="117601" y="125095"/>
                </a:lnTo>
                <a:lnTo>
                  <a:pt x="107384" y="117994"/>
                </a:lnTo>
                <a:lnTo>
                  <a:pt x="96154" y="112776"/>
                </a:lnTo>
                <a:lnTo>
                  <a:pt x="84187" y="109557"/>
                </a:lnTo>
                <a:lnTo>
                  <a:pt x="71754" y="108458"/>
                </a:lnTo>
                <a:close/>
              </a:path>
              <a:path w="326389" h="360045">
                <a:moveTo>
                  <a:pt x="254507" y="216789"/>
                </a:moveTo>
                <a:lnTo>
                  <a:pt x="241290" y="218027"/>
                </a:lnTo>
                <a:lnTo>
                  <a:pt x="228679" y="221646"/>
                </a:lnTo>
                <a:lnTo>
                  <a:pt x="216949" y="227504"/>
                </a:lnTo>
                <a:lnTo>
                  <a:pt x="206375" y="235458"/>
                </a:lnTo>
                <a:lnTo>
                  <a:pt x="301695" y="235458"/>
                </a:lnTo>
                <a:lnTo>
                  <a:pt x="282362" y="222424"/>
                </a:lnTo>
                <a:lnTo>
                  <a:pt x="254507" y="216789"/>
                </a:lnTo>
                <a:close/>
              </a:path>
              <a:path w="326389" h="360045">
                <a:moveTo>
                  <a:pt x="161983" y="144272"/>
                </a:moveTo>
                <a:lnTo>
                  <a:pt x="71754" y="144272"/>
                </a:lnTo>
                <a:lnTo>
                  <a:pt x="85562" y="147060"/>
                </a:lnTo>
                <a:lnTo>
                  <a:pt x="96869" y="154670"/>
                </a:lnTo>
                <a:lnTo>
                  <a:pt x="104509" y="165971"/>
                </a:lnTo>
                <a:lnTo>
                  <a:pt x="107314" y="179832"/>
                </a:lnTo>
                <a:lnTo>
                  <a:pt x="107314" y="187198"/>
                </a:lnTo>
                <a:lnTo>
                  <a:pt x="105155" y="194183"/>
                </a:lnTo>
                <a:lnTo>
                  <a:pt x="100837" y="200152"/>
                </a:lnTo>
                <a:lnTo>
                  <a:pt x="99313" y="202311"/>
                </a:lnTo>
                <a:lnTo>
                  <a:pt x="71754" y="215392"/>
                </a:lnTo>
                <a:lnTo>
                  <a:pt x="162706" y="215392"/>
                </a:lnTo>
                <a:lnTo>
                  <a:pt x="138937" y="204470"/>
                </a:lnTo>
                <a:lnTo>
                  <a:pt x="141858" y="196469"/>
                </a:lnTo>
                <a:lnTo>
                  <a:pt x="143255" y="188341"/>
                </a:lnTo>
                <a:lnTo>
                  <a:pt x="143255" y="171323"/>
                </a:lnTo>
                <a:lnTo>
                  <a:pt x="141731" y="162814"/>
                </a:lnTo>
                <a:lnTo>
                  <a:pt x="138810" y="154940"/>
                </a:lnTo>
                <a:lnTo>
                  <a:pt x="161983" y="144272"/>
                </a:lnTo>
                <a:close/>
              </a:path>
              <a:path w="326389" h="360045">
                <a:moveTo>
                  <a:pt x="301968" y="123952"/>
                </a:moveTo>
                <a:lnTo>
                  <a:pt x="206120" y="123952"/>
                </a:lnTo>
                <a:lnTo>
                  <a:pt x="216771" y="131978"/>
                </a:lnTo>
                <a:lnTo>
                  <a:pt x="228552" y="137874"/>
                </a:lnTo>
                <a:lnTo>
                  <a:pt x="241214" y="141507"/>
                </a:lnTo>
                <a:lnTo>
                  <a:pt x="254507" y="142748"/>
                </a:lnTo>
                <a:lnTo>
                  <a:pt x="282362" y="137132"/>
                </a:lnTo>
                <a:lnTo>
                  <a:pt x="301968" y="123952"/>
                </a:lnTo>
                <a:close/>
              </a:path>
              <a:path w="326389" h="360045">
                <a:moveTo>
                  <a:pt x="254507" y="0"/>
                </a:moveTo>
                <a:lnTo>
                  <a:pt x="226653" y="5615"/>
                </a:lnTo>
                <a:lnTo>
                  <a:pt x="203882" y="20923"/>
                </a:lnTo>
                <a:lnTo>
                  <a:pt x="188517" y="43612"/>
                </a:lnTo>
                <a:lnTo>
                  <a:pt x="182879" y="71374"/>
                </a:lnTo>
                <a:lnTo>
                  <a:pt x="182879" y="78867"/>
                </a:lnTo>
                <a:lnTo>
                  <a:pt x="184150" y="86360"/>
                </a:lnTo>
                <a:lnTo>
                  <a:pt x="186435" y="93472"/>
                </a:lnTo>
                <a:lnTo>
                  <a:pt x="117601" y="125095"/>
                </a:lnTo>
                <a:lnTo>
                  <a:pt x="203638" y="125095"/>
                </a:lnTo>
                <a:lnTo>
                  <a:pt x="206120" y="123952"/>
                </a:lnTo>
                <a:lnTo>
                  <a:pt x="301968" y="123952"/>
                </a:lnTo>
                <a:lnTo>
                  <a:pt x="305133" y="121824"/>
                </a:lnTo>
                <a:lnTo>
                  <a:pt x="315217" y="106934"/>
                </a:lnTo>
                <a:lnTo>
                  <a:pt x="254507" y="106934"/>
                </a:lnTo>
                <a:lnTo>
                  <a:pt x="240627" y="104128"/>
                </a:lnTo>
                <a:lnTo>
                  <a:pt x="229282" y="96488"/>
                </a:lnTo>
                <a:lnTo>
                  <a:pt x="221628" y="85181"/>
                </a:lnTo>
                <a:lnTo>
                  <a:pt x="218820" y="71374"/>
                </a:lnTo>
                <a:lnTo>
                  <a:pt x="221628" y="57566"/>
                </a:lnTo>
                <a:lnTo>
                  <a:pt x="229282" y="46259"/>
                </a:lnTo>
                <a:lnTo>
                  <a:pt x="240627" y="38619"/>
                </a:lnTo>
                <a:lnTo>
                  <a:pt x="254507" y="35814"/>
                </a:lnTo>
                <a:lnTo>
                  <a:pt x="315217" y="35814"/>
                </a:lnTo>
                <a:lnTo>
                  <a:pt x="305133" y="20923"/>
                </a:lnTo>
                <a:lnTo>
                  <a:pt x="282362" y="5615"/>
                </a:lnTo>
                <a:lnTo>
                  <a:pt x="254507" y="0"/>
                </a:lnTo>
                <a:close/>
              </a:path>
              <a:path w="326389" h="360045">
                <a:moveTo>
                  <a:pt x="315217" y="35814"/>
                </a:moveTo>
                <a:lnTo>
                  <a:pt x="254507" y="35814"/>
                </a:lnTo>
                <a:lnTo>
                  <a:pt x="268388" y="38619"/>
                </a:lnTo>
                <a:lnTo>
                  <a:pt x="279733" y="46259"/>
                </a:lnTo>
                <a:lnTo>
                  <a:pt x="287387" y="57566"/>
                </a:lnTo>
                <a:lnTo>
                  <a:pt x="290194" y="71374"/>
                </a:lnTo>
                <a:lnTo>
                  <a:pt x="287387" y="85181"/>
                </a:lnTo>
                <a:lnTo>
                  <a:pt x="279733" y="96488"/>
                </a:lnTo>
                <a:lnTo>
                  <a:pt x="268388" y="104128"/>
                </a:lnTo>
                <a:lnTo>
                  <a:pt x="254507" y="106934"/>
                </a:lnTo>
                <a:lnTo>
                  <a:pt x="315217" y="106934"/>
                </a:lnTo>
                <a:lnTo>
                  <a:pt x="320498" y="99135"/>
                </a:lnTo>
                <a:lnTo>
                  <a:pt x="326135" y="71374"/>
                </a:lnTo>
                <a:lnTo>
                  <a:pt x="320498" y="43612"/>
                </a:lnTo>
                <a:lnTo>
                  <a:pt x="315217" y="35814"/>
                </a:lnTo>
                <a:close/>
              </a:path>
            </a:pathLst>
          </a:custGeom>
          <a:solidFill>
            <a:srgbClr val="F9F9F9"/>
          </a:solidFill>
        </p:spPr>
        <p:txBody>
          <a:bodyPr wrap="square" lIns="0" tIns="0" rIns="0" bIns="0" rtlCol="0"/>
          <a:lstStyle/>
          <a:p>
            <a:endParaRPr/>
          </a:p>
        </p:txBody>
      </p:sp>
      <p:sp>
        <p:nvSpPr>
          <p:cNvPr id="10" name="object 10"/>
          <p:cNvSpPr/>
          <p:nvPr/>
        </p:nvSpPr>
        <p:spPr>
          <a:xfrm>
            <a:off x="7048500" y="3308603"/>
            <a:ext cx="422275" cy="361315"/>
          </a:xfrm>
          <a:custGeom>
            <a:avLst/>
            <a:gdLst/>
            <a:ahLst/>
            <a:cxnLst/>
            <a:rect l="l" t="t" r="r" b="b"/>
            <a:pathLst>
              <a:path w="422275" h="361314">
                <a:moveTo>
                  <a:pt x="332353" y="331470"/>
                </a:moveTo>
                <a:lnTo>
                  <a:pt x="118999" y="331470"/>
                </a:lnTo>
                <a:lnTo>
                  <a:pt x="143216" y="344043"/>
                </a:lnTo>
                <a:lnTo>
                  <a:pt x="169386" y="353377"/>
                </a:lnTo>
                <a:lnTo>
                  <a:pt x="197223" y="359187"/>
                </a:lnTo>
                <a:lnTo>
                  <a:pt x="226441" y="361188"/>
                </a:lnTo>
                <a:lnTo>
                  <a:pt x="278508" y="354733"/>
                </a:lnTo>
                <a:lnTo>
                  <a:pt x="325270" y="336521"/>
                </a:lnTo>
                <a:lnTo>
                  <a:pt x="332353" y="331470"/>
                </a:lnTo>
                <a:close/>
              </a:path>
              <a:path w="422275" h="361314">
                <a:moveTo>
                  <a:pt x="226441" y="0"/>
                </a:moveTo>
                <a:lnTo>
                  <a:pt x="174426" y="6445"/>
                </a:lnTo>
                <a:lnTo>
                  <a:pt x="127700" y="24637"/>
                </a:lnTo>
                <a:lnTo>
                  <a:pt x="88122" y="52863"/>
                </a:lnTo>
                <a:lnTo>
                  <a:pt x="57549" y="89408"/>
                </a:lnTo>
                <a:lnTo>
                  <a:pt x="37843" y="132556"/>
                </a:lnTo>
                <a:lnTo>
                  <a:pt x="30860" y="180594"/>
                </a:lnTo>
                <a:lnTo>
                  <a:pt x="32035" y="200602"/>
                </a:lnTo>
                <a:lnTo>
                  <a:pt x="35496" y="219979"/>
                </a:lnTo>
                <a:lnTo>
                  <a:pt x="41148" y="238619"/>
                </a:lnTo>
                <a:lnTo>
                  <a:pt x="48895" y="256412"/>
                </a:lnTo>
                <a:lnTo>
                  <a:pt x="0" y="344805"/>
                </a:lnTo>
                <a:lnTo>
                  <a:pt x="507" y="350520"/>
                </a:lnTo>
                <a:lnTo>
                  <a:pt x="3826" y="354733"/>
                </a:lnTo>
                <a:lnTo>
                  <a:pt x="6223" y="358013"/>
                </a:lnTo>
                <a:lnTo>
                  <a:pt x="10159" y="359791"/>
                </a:lnTo>
                <a:lnTo>
                  <a:pt x="16509" y="359664"/>
                </a:lnTo>
                <a:lnTo>
                  <a:pt x="17652" y="359283"/>
                </a:lnTo>
                <a:lnTo>
                  <a:pt x="118999" y="331470"/>
                </a:lnTo>
                <a:lnTo>
                  <a:pt x="332353" y="331470"/>
                </a:lnTo>
                <a:lnTo>
                  <a:pt x="364871" y="308276"/>
                </a:lnTo>
                <a:lnTo>
                  <a:pt x="395454" y="271723"/>
                </a:lnTo>
                <a:lnTo>
                  <a:pt x="395950" y="270637"/>
                </a:lnTo>
                <a:lnTo>
                  <a:pt x="225805" y="270637"/>
                </a:lnTo>
                <a:lnTo>
                  <a:pt x="218269" y="269101"/>
                </a:lnTo>
                <a:lnTo>
                  <a:pt x="212090" y="264921"/>
                </a:lnTo>
                <a:lnTo>
                  <a:pt x="207910" y="258742"/>
                </a:lnTo>
                <a:lnTo>
                  <a:pt x="206375" y="251206"/>
                </a:lnTo>
                <a:lnTo>
                  <a:pt x="207910" y="243689"/>
                </a:lnTo>
                <a:lnTo>
                  <a:pt x="212089" y="237553"/>
                </a:lnTo>
                <a:lnTo>
                  <a:pt x="218269" y="233418"/>
                </a:lnTo>
                <a:lnTo>
                  <a:pt x="225805" y="231901"/>
                </a:lnTo>
                <a:lnTo>
                  <a:pt x="413650" y="231901"/>
                </a:lnTo>
                <a:lnTo>
                  <a:pt x="415165" y="228587"/>
                </a:lnTo>
                <a:lnTo>
                  <a:pt x="416142" y="221869"/>
                </a:lnTo>
                <a:lnTo>
                  <a:pt x="216153" y="221869"/>
                </a:lnTo>
                <a:lnTo>
                  <a:pt x="208279" y="213995"/>
                </a:lnTo>
                <a:lnTo>
                  <a:pt x="208279" y="98425"/>
                </a:lnTo>
                <a:lnTo>
                  <a:pt x="216153" y="90550"/>
                </a:lnTo>
                <a:lnTo>
                  <a:pt x="395976" y="90550"/>
                </a:lnTo>
                <a:lnTo>
                  <a:pt x="395454" y="89408"/>
                </a:lnTo>
                <a:lnTo>
                  <a:pt x="364871" y="52863"/>
                </a:lnTo>
                <a:lnTo>
                  <a:pt x="325270" y="24637"/>
                </a:lnTo>
                <a:lnTo>
                  <a:pt x="278508" y="6445"/>
                </a:lnTo>
                <a:lnTo>
                  <a:pt x="226441" y="0"/>
                </a:lnTo>
                <a:close/>
              </a:path>
              <a:path w="422275" h="361314">
                <a:moveTo>
                  <a:pt x="413650" y="231901"/>
                </a:moveTo>
                <a:lnTo>
                  <a:pt x="225805" y="231901"/>
                </a:lnTo>
                <a:lnTo>
                  <a:pt x="233342" y="233418"/>
                </a:lnTo>
                <a:lnTo>
                  <a:pt x="239522" y="237553"/>
                </a:lnTo>
                <a:lnTo>
                  <a:pt x="243701" y="243689"/>
                </a:lnTo>
                <a:lnTo>
                  <a:pt x="245236" y="251206"/>
                </a:lnTo>
                <a:lnTo>
                  <a:pt x="243701" y="258742"/>
                </a:lnTo>
                <a:lnTo>
                  <a:pt x="239522" y="264922"/>
                </a:lnTo>
                <a:lnTo>
                  <a:pt x="233342" y="269101"/>
                </a:lnTo>
                <a:lnTo>
                  <a:pt x="225805" y="270637"/>
                </a:lnTo>
                <a:lnTo>
                  <a:pt x="395950" y="270637"/>
                </a:lnTo>
                <a:lnTo>
                  <a:pt x="413650" y="231901"/>
                </a:lnTo>
                <a:close/>
              </a:path>
              <a:path w="422275" h="361314">
                <a:moveTo>
                  <a:pt x="395976" y="90550"/>
                </a:moveTo>
                <a:lnTo>
                  <a:pt x="235584" y="90550"/>
                </a:lnTo>
                <a:lnTo>
                  <a:pt x="243458" y="98425"/>
                </a:lnTo>
                <a:lnTo>
                  <a:pt x="243458" y="213995"/>
                </a:lnTo>
                <a:lnTo>
                  <a:pt x="235584" y="221869"/>
                </a:lnTo>
                <a:lnTo>
                  <a:pt x="416142" y="221869"/>
                </a:lnTo>
                <a:lnTo>
                  <a:pt x="422148" y="180594"/>
                </a:lnTo>
                <a:lnTo>
                  <a:pt x="415165" y="132556"/>
                </a:lnTo>
                <a:lnTo>
                  <a:pt x="395976" y="90550"/>
                </a:lnTo>
                <a:close/>
              </a:path>
            </a:pathLst>
          </a:custGeom>
          <a:solidFill>
            <a:srgbClr val="F9F9F9"/>
          </a:solidFill>
        </p:spPr>
        <p:txBody>
          <a:bodyPr wrap="square" lIns="0" tIns="0" rIns="0" bIns="0" rtlCol="0"/>
          <a:lstStyle/>
          <a:p>
            <a:endParaRPr/>
          </a:p>
        </p:txBody>
      </p:sp>
      <p:sp>
        <p:nvSpPr>
          <p:cNvPr id="11" name="object 11"/>
          <p:cNvSpPr/>
          <p:nvPr/>
        </p:nvSpPr>
        <p:spPr>
          <a:xfrm>
            <a:off x="5916167" y="2650235"/>
            <a:ext cx="361315" cy="360045"/>
          </a:xfrm>
          <a:custGeom>
            <a:avLst/>
            <a:gdLst/>
            <a:ahLst/>
            <a:cxnLst/>
            <a:rect l="l" t="t" r="r" b="b"/>
            <a:pathLst>
              <a:path w="361314" h="360044">
                <a:moveTo>
                  <a:pt x="250062" y="312547"/>
                </a:moveTo>
                <a:lnTo>
                  <a:pt x="111125" y="312547"/>
                </a:lnTo>
                <a:lnTo>
                  <a:pt x="117022" y="315525"/>
                </a:lnTo>
                <a:lnTo>
                  <a:pt x="123062" y="318182"/>
                </a:lnTo>
                <a:lnTo>
                  <a:pt x="129198" y="320530"/>
                </a:lnTo>
                <a:lnTo>
                  <a:pt x="135382" y="322579"/>
                </a:lnTo>
                <a:lnTo>
                  <a:pt x="135382" y="352933"/>
                </a:lnTo>
                <a:lnTo>
                  <a:pt x="142112" y="359663"/>
                </a:lnTo>
                <a:lnTo>
                  <a:pt x="218948" y="359663"/>
                </a:lnTo>
                <a:lnTo>
                  <a:pt x="225806" y="352933"/>
                </a:lnTo>
                <a:lnTo>
                  <a:pt x="225806" y="322579"/>
                </a:lnTo>
                <a:lnTo>
                  <a:pt x="231989" y="320530"/>
                </a:lnTo>
                <a:lnTo>
                  <a:pt x="238125" y="318182"/>
                </a:lnTo>
                <a:lnTo>
                  <a:pt x="244165" y="315525"/>
                </a:lnTo>
                <a:lnTo>
                  <a:pt x="250062" y="312547"/>
                </a:lnTo>
                <a:close/>
              </a:path>
              <a:path w="361314" h="360044">
                <a:moveTo>
                  <a:pt x="89535" y="25653"/>
                </a:moveTo>
                <a:lnTo>
                  <a:pt x="80010" y="25653"/>
                </a:lnTo>
                <a:lnTo>
                  <a:pt x="31623" y="73913"/>
                </a:lnTo>
                <a:lnTo>
                  <a:pt x="25654" y="79755"/>
                </a:lnTo>
                <a:lnTo>
                  <a:pt x="25654" y="89153"/>
                </a:lnTo>
                <a:lnTo>
                  <a:pt x="31623" y="94996"/>
                </a:lnTo>
                <a:lnTo>
                  <a:pt x="47244" y="110616"/>
                </a:lnTo>
                <a:lnTo>
                  <a:pt x="44317" y="116550"/>
                </a:lnTo>
                <a:lnTo>
                  <a:pt x="41640" y="122554"/>
                </a:lnTo>
                <a:lnTo>
                  <a:pt x="39225" y="128654"/>
                </a:lnTo>
                <a:lnTo>
                  <a:pt x="37084" y="134874"/>
                </a:lnTo>
                <a:lnTo>
                  <a:pt x="6731" y="134874"/>
                </a:lnTo>
                <a:lnTo>
                  <a:pt x="0" y="141604"/>
                </a:lnTo>
                <a:lnTo>
                  <a:pt x="0" y="218059"/>
                </a:lnTo>
                <a:lnTo>
                  <a:pt x="6731" y="224789"/>
                </a:lnTo>
                <a:lnTo>
                  <a:pt x="37084" y="224789"/>
                </a:lnTo>
                <a:lnTo>
                  <a:pt x="39225" y="231007"/>
                </a:lnTo>
                <a:lnTo>
                  <a:pt x="41640" y="237093"/>
                </a:lnTo>
                <a:lnTo>
                  <a:pt x="44317" y="243060"/>
                </a:lnTo>
                <a:lnTo>
                  <a:pt x="47244" y="248919"/>
                </a:lnTo>
                <a:lnTo>
                  <a:pt x="25654" y="270510"/>
                </a:lnTo>
                <a:lnTo>
                  <a:pt x="25654" y="279908"/>
                </a:lnTo>
                <a:lnTo>
                  <a:pt x="31623" y="285750"/>
                </a:lnTo>
                <a:lnTo>
                  <a:pt x="80010" y="334010"/>
                </a:lnTo>
                <a:lnTo>
                  <a:pt x="89535" y="334010"/>
                </a:lnTo>
                <a:lnTo>
                  <a:pt x="95504" y="328167"/>
                </a:lnTo>
                <a:lnTo>
                  <a:pt x="111125" y="312547"/>
                </a:lnTo>
                <a:lnTo>
                  <a:pt x="302691" y="312547"/>
                </a:lnTo>
                <a:lnTo>
                  <a:pt x="335407" y="279908"/>
                </a:lnTo>
                <a:lnTo>
                  <a:pt x="335407" y="270510"/>
                </a:lnTo>
                <a:lnTo>
                  <a:pt x="334661" y="269748"/>
                </a:lnTo>
                <a:lnTo>
                  <a:pt x="180594" y="269748"/>
                </a:lnTo>
                <a:lnTo>
                  <a:pt x="145482" y="262681"/>
                </a:lnTo>
                <a:lnTo>
                  <a:pt x="116776" y="243411"/>
                </a:lnTo>
                <a:lnTo>
                  <a:pt x="97405" y="214830"/>
                </a:lnTo>
                <a:lnTo>
                  <a:pt x="90297" y="179831"/>
                </a:lnTo>
                <a:lnTo>
                  <a:pt x="97405" y="144833"/>
                </a:lnTo>
                <a:lnTo>
                  <a:pt x="116776" y="116252"/>
                </a:lnTo>
                <a:lnTo>
                  <a:pt x="145482" y="96982"/>
                </a:lnTo>
                <a:lnTo>
                  <a:pt x="180594" y="89915"/>
                </a:lnTo>
                <a:lnTo>
                  <a:pt x="334645" y="89915"/>
                </a:lnTo>
                <a:lnTo>
                  <a:pt x="335407" y="89153"/>
                </a:lnTo>
                <a:lnTo>
                  <a:pt x="335407" y="79755"/>
                </a:lnTo>
                <a:lnTo>
                  <a:pt x="302691" y="47116"/>
                </a:lnTo>
                <a:lnTo>
                  <a:pt x="111125" y="47116"/>
                </a:lnTo>
                <a:lnTo>
                  <a:pt x="95504" y="31496"/>
                </a:lnTo>
                <a:lnTo>
                  <a:pt x="89535" y="25653"/>
                </a:lnTo>
                <a:close/>
              </a:path>
              <a:path w="361314" h="360044">
                <a:moveTo>
                  <a:pt x="302691" y="312547"/>
                </a:moveTo>
                <a:lnTo>
                  <a:pt x="250062" y="312547"/>
                </a:lnTo>
                <a:lnTo>
                  <a:pt x="265684" y="328167"/>
                </a:lnTo>
                <a:lnTo>
                  <a:pt x="271653" y="334010"/>
                </a:lnTo>
                <a:lnTo>
                  <a:pt x="281178" y="334010"/>
                </a:lnTo>
                <a:lnTo>
                  <a:pt x="302691" y="312547"/>
                </a:lnTo>
                <a:close/>
              </a:path>
              <a:path w="361314" h="360044">
                <a:moveTo>
                  <a:pt x="334645" y="89915"/>
                </a:moveTo>
                <a:lnTo>
                  <a:pt x="180594" y="89915"/>
                </a:lnTo>
                <a:lnTo>
                  <a:pt x="215705" y="96982"/>
                </a:lnTo>
                <a:lnTo>
                  <a:pt x="244411" y="116252"/>
                </a:lnTo>
                <a:lnTo>
                  <a:pt x="263782" y="144833"/>
                </a:lnTo>
                <a:lnTo>
                  <a:pt x="270891" y="179831"/>
                </a:lnTo>
                <a:lnTo>
                  <a:pt x="263782" y="214830"/>
                </a:lnTo>
                <a:lnTo>
                  <a:pt x="244411" y="243411"/>
                </a:lnTo>
                <a:lnTo>
                  <a:pt x="215705" y="262681"/>
                </a:lnTo>
                <a:lnTo>
                  <a:pt x="180594" y="269748"/>
                </a:lnTo>
                <a:lnTo>
                  <a:pt x="334661" y="269748"/>
                </a:lnTo>
                <a:lnTo>
                  <a:pt x="329565" y="264540"/>
                </a:lnTo>
                <a:lnTo>
                  <a:pt x="313944" y="248919"/>
                </a:lnTo>
                <a:lnTo>
                  <a:pt x="316870" y="243060"/>
                </a:lnTo>
                <a:lnTo>
                  <a:pt x="319547" y="237093"/>
                </a:lnTo>
                <a:lnTo>
                  <a:pt x="321962" y="231007"/>
                </a:lnTo>
                <a:lnTo>
                  <a:pt x="324104" y="224789"/>
                </a:lnTo>
                <a:lnTo>
                  <a:pt x="354457" y="224789"/>
                </a:lnTo>
                <a:lnTo>
                  <a:pt x="361188" y="218059"/>
                </a:lnTo>
                <a:lnTo>
                  <a:pt x="361188" y="141604"/>
                </a:lnTo>
                <a:lnTo>
                  <a:pt x="354457" y="134874"/>
                </a:lnTo>
                <a:lnTo>
                  <a:pt x="324104" y="134874"/>
                </a:lnTo>
                <a:lnTo>
                  <a:pt x="321962" y="128654"/>
                </a:lnTo>
                <a:lnTo>
                  <a:pt x="319547" y="122554"/>
                </a:lnTo>
                <a:lnTo>
                  <a:pt x="316870" y="116550"/>
                </a:lnTo>
                <a:lnTo>
                  <a:pt x="313944" y="110616"/>
                </a:lnTo>
                <a:lnTo>
                  <a:pt x="334645" y="89915"/>
                </a:lnTo>
                <a:close/>
              </a:path>
              <a:path w="361314" h="360044">
                <a:moveTo>
                  <a:pt x="180594" y="119887"/>
                </a:moveTo>
                <a:lnTo>
                  <a:pt x="157204" y="124610"/>
                </a:lnTo>
                <a:lnTo>
                  <a:pt x="138064" y="137477"/>
                </a:lnTo>
                <a:lnTo>
                  <a:pt x="125140" y="156535"/>
                </a:lnTo>
                <a:lnTo>
                  <a:pt x="120396" y="179831"/>
                </a:lnTo>
                <a:lnTo>
                  <a:pt x="125140" y="203128"/>
                </a:lnTo>
                <a:lnTo>
                  <a:pt x="138064" y="222186"/>
                </a:lnTo>
                <a:lnTo>
                  <a:pt x="157204" y="235053"/>
                </a:lnTo>
                <a:lnTo>
                  <a:pt x="180594" y="239775"/>
                </a:lnTo>
                <a:lnTo>
                  <a:pt x="203983" y="235053"/>
                </a:lnTo>
                <a:lnTo>
                  <a:pt x="223123" y="222186"/>
                </a:lnTo>
                <a:lnTo>
                  <a:pt x="231520" y="209803"/>
                </a:lnTo>
                <a:lnTo>
                  <a:pt x="180594" y="209803"/>
                </a:lnTo>
                <a:lnTo>
                  <a:pt x="168872" y="207442"/>
                </a:lnTo>
                <a:lnTo>
                  <a:pt x="159305" y="201009"/>
                </a:lnTo>
                <a:lnTo>
                  <a:pt x="152858" y="191480"/>
                </a:lnTo>
                <a:lnTo>
                  <a:pt x="150495" y="179831"/>
                </a:lnTo>
                <a:lnTo>
                  <a:pt x="152858" y="168183"/>
                </a:lnTo>
                <a:lnTo>
                  <a:pt x="159305" y="158654"/>
                </a:lnTo>
                <a:lnTo>
                  <a:pt x="168872" y="152221"/>
                </a:lnTo>
                <a:lnTo>
                  <a:pt x="180594" y="149860"/>
                </a:lnTo>
                <a:lnTo>
                  <a:pt x="231520" y="149860"/>
                </a:lnTo>
                <a:lnTo>
                  <a:pt x="223123" y="137477"/>
                </a:lnTo>
                <a:lnTo>
                  <a:pt x="203983" y="124610"/>
                </a:lnTo>
                <a:lnTo>
                  <a:pt x="180594" y="119887"/>
                </a:lnTo>
                <a:close/>
              </a:path>
              <a:path w="361314" h="360044">
                <a:moveTo>
                  <a:pt x="231520" y="149860"/>
                </a:moveTo>
                <a:lnTo>
                  <a:pt x="180594" y="149860"/>
                </a:lnTo>
                <a:lnTo>
                  <a:pt x="192315" y="152221"/>
                </a:lnTo>
                <a:lnTo>
                  <a:pt x="201882" y="158654"/>
                </a:lnTo>
                <a:lnTo>
                  <a:pt x="208329" y="168183"/>
                </a:lnTo>
                <a:lnTo>
                  <a:pt x="210693" y="179831"/>
                </a:lnTo>
                <a:lnTo>
                  <a:pt x="208329" y="191480"/>
                </a:lnTo>
                <a:lnTo>
                  <a:pt x="201882" y="201009"/>
                </a:lnTo>
                <a:lnTo>
                  <a:pt x="192315" y="207442"/>
                </a:lnTo>
                <a:lnTo>
                  <a:pt x="180594" y="209803"/>
                </a:lnTo>
                <a:lnTo>
                  <a:pt x="231520" y="209803"/>
                </a:lnTo>
                <a:lnTo>
                  <a:pt x="236047" y="203128"/>
                </a:lnTo>
                <a:lnTo>
                  <a:pt x="240792" y="179831"/>
                </a:lnTo>
                <a:lnTo>
                  <a:pt x="236047" y="156535"/>
                </a:lnTo>
                <a:lnTo>
                  <a:pt x="231520" y="149860"/>
                </a:lnTo>
                <a:close/>
              </a:path>
              <a:path w="361314" h="360044">
                <a:moveTo>
                  <a:pt x="188849" y="164846"/>
                </a:moveTo>
                <a:lnTo>
                  <a:pt x="172339" y="164846"/>
                </a:lnTo>
                <a:lnTo>
                  <a:pt x="165608" y="171576"/>
                </a:lnTo>
                <a:lnTo>
                  <a:pt x="165608" y="188087"/>
                </a:lnTo>
                <a:lnTo>
                  <a:pt x="172339" y="194817"/>
                </a:lnTo>
                <a:lnTo>
                  <a:pt x="188849" y="194817"/>
                </a:lnTo>
                <a:lnTo>
                  <a:pt x="195580" y="188087"/>
                </a:lnTo>
                <a:lnTo>
                  <a:pt x="195580" y="171576"/>
                </a:lnTo>
                <a:lnTo>
                  <a:pt x="188849" y="164846"/>
                </a:lnTo>
                <a:close/>
              </a:path>
              <a:path w="361314" h="360044">
                <a:moveTo>
                  <a:pt x="219075" y="0"/>
                </a:moveTo>
                <a:lnTo>
                  <a:pt x="142112" y="0"/>
                </a:lnTo>
                <a:lnTo>
                  <a:pt x="135382" y="6730"/>
                </a:lnTo>
                <a:lnTo>
                  <a:pt x="135382" y="36956"/>
                </a:lnTo>
                <a:lnTo>
                  <a:pt x="129198" y="39080"/>
                </a:lnTo>
                <a:lnTo>
                  <a:pt x="123063" y="41465"/>
                </a:lnTo>
                <a:lnTo>
                  <a:pt x="117022" y="44136"/>
                </a:lnTo>
                <a:lnTo>
                  <a:pt x="111125" y="47116"/>
                </a:lnTo>
                <a:lnTo>
                  <a:pt x="250062" y="47116"/>
                </a:lnTo>
                <a:lnTo>
                  <a:pt x="244165" y="44136"/>
                </a:lnTo>
                <a:lnTo>
                  <a:pt x="238125" y="41465"/>
                </a:lnTo>
                <a:lnTo>
                  <a:pt x="231989" y="39080"/>
                </a:lnTo>
                <a:lnTo>
                  <a:pt x="225806" y="36956"/>
                </a:lnTo>
                <a:lnTo>
                  <a:pt x="225806" y="6730"/>
                </a:lnTo>
                <a:lnTo>
                  <a:pt x="219075" y="0"/>
                </a:lnTo>
                <a:close/>
              </a:path>
              <a:path w="361314" h="360044">
                <a:moveTo>
                  <a:pt x="281178" y="25653"/>
                </a:moveTo>
                <a:lnTo>
                  <a:pt x="271653" y="25653"/>
                </a:lnTo>
                <a:lnTo>
                  <a:pt x="265684" y="31496"/>
                </a:lnTo>
                <a:lnTo>
                  <a:pt x="250062" y="47116"/>
                </a:lnTo>
                <a:lnTo>
                  <a:pt x="302691" y="47116"/>
                </a:lnTo>
                <a:lnTo>
                  <a:pt x="281178" y="25653"/>
                </a:lnTo>
                <a:close/>
              </a:path>
            </a:pathLst>
          </a:custGeom>
          <a:solidFill>
            <a:srgbClr val="F9F9F9"/>
          </a:solidFill>
        </p:spPr>
        <p:txBody>
          <a:bodyPr wrap="square" lIns="0" tIns="0" rIns="0" bIns="0" rtlCol="0"/>
          <a:lstStyle/>
          <a:p>
            <a:endParaRPr/>
          </a:p>
        </p:txBody>
      </p:sp>
      <p:sp>
        <p:nvSpPr>
          <p:cNvPr id="12" name="object 12"/>
          <p:cNvSpPr/>
          <p:nvPr/>
        </p:nvSpPr>
        <p:spPr>
          <a:xfrm>
            <a:off x="4735067" y="3389376"/>
            <a:ext cx="405765" cy="361315"/>
          </a:xfrm>
          <a:custGeom>
            <a:avLst/>
            <a:gdLst/>
            <a:ahLst/>
            <a:cxnLst/>
            <a:rect l="l" t="t" r="r" b="b"/>
            <a:pathLst>
              <a:path w="405764" h="361314">
                <a:moveTo>
                  <a:pt x="151098" y="159893"/>
                </a:moveTo>
                <a:lnTo>
                  <a:pt x="108204" y="159893"/>
                </a:lnTo>
                <a:lnTo>
                  <a:pt x="145161" y="220472"/>
                </a:lnTo>
                <a:lnTo>
                  <a:pt x="135008" y="232729"/>
                </a:lnTo>
                <a:lnTo>
                  <a:pt x="127285" y="246808"/>
                </a:lnTo>
                <a:lnTo>
                  <a:pt x="122372" y="262387"/>
                </a:lnTo>
                <a:lnTo>
                  <a:pt x="120650" y="279146"/>
                </a:lnTo>
                <a:lnTo>
                  <a:pt x="127113" y="310985"/>
                </a:lnTo>
                <a:lnTo>
                  <a:pt x="144732" y="337073"/>
                </a:lnTo>
                <a:lnTo>
                  <a:pt x="170852" y="354709"/>
                </a:lnTo>
                <a:lnTo>
                  <a:pt x="202819" y="361188"/>
                </a:lnTo>
                <a:lnTo>
                  <a:pt x="234638" y="354709"/>
                </a:lnTo>
                <a:lnTo>
                  <a:pt x="260683" y="337073"/>
                </a:lnTo>
                <a:lnTo>
                  <a:pt x="269172" y="324485"/>
                </a:lnTo>
                <a:lnTo>
                  <a:pt x="202819" y="324485"/>
                </a:lnTo>
                <a:lnTo>
                  <a:pt x="185106" y="320901"/>
                </a:lnTo>
                <a:lnTo>
                  <a:pt x="170656" y="311150"/>
                </a:lnTo>
                <a:lnTo>
                  <a:pt x="160920" y="296731"/>
                </a:lnTo>
                <a:lnTo>
                  <a:pt x="157353" y="279146"/>
                </a:lnTo>
                <a:lnTo>
                  <a:pt x="160920" y="261413"/>
                </a:lnTo>
                <a:lnTo>
                  <a:pt x="170656" y="246919"/>
                </a:lnTo>
                <a:lnTo>
                  <a:pt x="185106" y="237140"/>
                </a:lnTo>
                <a:lnTo>
                  <a:pt x="202819" y="233553"/>
                </a:lnTo>
                <a:lnTo>
                  <a:pt x="270826" y="233553"/>
                </a:lnTo>
                <a:lnTo>
                  <a:pt x="270375" y="232729"/>
                </a:lnTo>
                <a:lnTo>
                  <a:pt x="260223" y="220472"/>
                </a:lnTo>
                <a:lnTo>
                  <a:pt x="271922" y="201295"/>
                </a:lnTo>
                <a:lnTo>
                  <a:pt x="176530" y="201295"/>
                </a:lnTo>
                <a:lnTo>
                  <a:pt x="151098" y="159893"/>
                </a:lnTo>
                <a:close/>
              </a:path>
              <a:path w="405764" h="361314">
                <a:moveTo>
                  <a:pt x="270826" y="233553"/>
                </a:moveTo>
                <a:lnTo>
                  <a:pt x="202819" y="233553"/>
                </a:lnTo>
                <a:lnTo>
                  <a:pt x="220384" y="237140"/>
                </a:lnTo>
                <a:lnTo>
                  <a:pt x="234759" y="246919"/>
                </a:lnTo>
                <a:lnTo>
                  <a:pt x="244467" y="261413"/>
                </a:lnTo>
                <a:lnTo>
                  <a:pt x="248031" y="279146"/>
                </a:lnTo>
                <a:lnTo>
                  <a:pt x="244467" y="296731"/>
                </a:lnTo>
                <a:lnTo>
                  <a:pt x="234759" y="311150"/>
                </a:lnTo>
                <a:lnTo>
                  <a:pt x="220384" y="320901"/>
                </a:lnTo>
                <a:lnTo>
                  <a:pt x="202819" y="324485"/>
                </a:lnTo>
                <a:lnTo>
                  <a:pt x="269172" y="324485"/>
                </a:lnTo>
                <a:lnTo>
                  <a:pt x="278274" y="310985"/>
                </a:lnTo>
                <a:lnTo>
                  <a:pt x="284734" y="279146"/>
                </a:lnTo>
                <a:lnTo>
                  <a:pt x="283011" y="262387"/>
                </a:lnTo>
                <a:lnTo>
                  <a:pt x="278098" y="246808"/>
                </a:lnTo>
                <a:lnTo>
                  <a:pt x="270826" y="233553"/>
                </a:lnTo>
                <a:close/>
              </a:path>
              <a:path w="405764" h="361314">
                <a:moveTo>
                  <a:pt x="202819" y="196850"/>
                </a:moveTo>
                <a:lnTo>
                  <a:pt x="196014" y="197151"/>
                </a:lnTo>
                <a:lnTo>
                  <a:pt x="189341" y="198024"/>
                </a:lnTo>
                <a:lnTo>
                  <a:pt x="182834" y="199421"/>
                </a:lnTo>
                <a:lnTo>
                  <a:pt x="176530" y="201295"/>
                </a:lnTo>
                <a:lnTo>
                  <a:pt x="228854" y="201295"/>
                </a:lnTo>
                <a:lnTo>
                  <a:pt x="222553" y="199421"/>
                </a:lnTo>
                <a:lnTo>
                  <a:pt x="216074" y="198024"/>
                </a:lnTo>
                <a:lnTo>
                  <a:pt x="209476" y="197151"/>
                </a:lnTo>
                <a:lnTo>
                  <a:pt x="202819" y="196850"/>
                </a:lnTo>
                <a:close/>
              </a:path>
              <a:path w="405764" h="361314">
                <a:moveTo>
                  <a:pt x="282029" y="100457"/>
                </a:moveTo>
                <a:lnTo>
                  <a:pt x="243459" y="100457"/>
                </a:lnTo>
                <a:lnTo>
                  <a:pt x="246937" y="111801"/>
                </a:lnTo>
                <a:lnTo>
                  <a:pt x="251952" y="122348"/>
                </a:lnTo>
                <a:lnTo>
                  <a:pt x="258371" y="132014"/>
                </a:lnTo>
                <a:lnTo>
                  <a:pt x="266065" y="140715"/>
                </a:lnTo>
                <a:lnTo>
                  <a:pt x="228854" y="201295"/>
                </a:lnTo>
                <a:lnTo>
                  <a:pt x="271922" y="201295"/>
                </a:lnTo>
                <a:lnTo>
                  <a:pt x="297180" y="159893"/>
                </a:lnTo>
                <a:lnTo>
                  <a:pt x="345285" y="159893"/>
                </a:lnTo>
                <a:lnTo>
                  <a:pt x="355288" y="157855"/>
                </a:lnTo>
                <a:lnTo>
                  <a:pt x="381333" y="140192"/>
                </a:lnTo>
                <a:lnTo>
                  <a:pt x="389776" y="127635"/>
                </a:lnTo>
                <a:lnTo>
                  <a:pt x="323469" y="127635"/>
                </a:lnTo>
                <a:lnTo>
                  <a:pt x="305756" y="124047"/>
                </a:lnTo>
                <a:lnTo>
                  <a:pt x="291306" y="114268"/>
                </a:lnTo>
                <a:lnTo>
                  <a:pt x="282029" y="100457"/>
                </a:lnTo>
                <a:close/>
              </a:path>
              <a:path w="405764" h="361314">
                <a:moveTo>
                  <a:pt x="81915" y="0"/>
                </a:moveTo>
                <a:lnTo>
                  <a:pt x="50095" y="6478"/>
                </a:lnTo>
                <a:lnTo>
                  <a:pt x="24050" y="24114"/>
                </a:lnTo>
                <a:lnTo>
                  <a:pt x="6459" y="50202"/>
                </a:lnTo>
                <a:lnTo>
                  <a:pt x="0" y="82041"/>
                </a:lnTo>
                <a:lnTo>
                  <a:pt x="6459" y="114028"/>
                </a:lnTo>
                <a:lnTo>
                  <a:pt x="24050" y="140192"/>
                </a:lnTo>
                <a:lnTo>
                  <a:pt x="50095" y="157855"/>
                </a:lnTo>
                <a:lnTo>
                  <a:pt x="81915" y="164337"/>
                </a:lnTo>
                <a:lnTo>
                  <a:pt x="88772" y="164036"/>
                </a:lnTo>
                <a:lnTo>
                  <a:pt x="95440" y="163163"/>
                </a:lnTo>
                <a:lnTo>
                  <a:pt x="101917" y="161766"/>
                </a:lnTo>
                <a:lnTo>
                  <a:pt x="108204" y="159893"/>
                </a:lnTo>
                <a:lnTo>
                  <a:pt x="151098" y="159893"/>
                </a:lnTo>
                <a:lnTo>
                  <a:pt x="139319" y="140715"/>
                </a:lnTo>
                <a:lnTo>
                  <a:pt x="147012" y="132014"/>
                </a:lnTo>
                <a:lnTo>
                  <a:pt x="149921" y="127635"/>
                </a:lnTo>
                <a:lnTo>
                  <a:pt x="81915" y="127635"/>
                </a:lnTo>
                <a:lnTo>
                  <a:pt x="64349" y="124047"/>
                </a:lnTo>
                <a:lnTo>
                  <a:pt x="49974" y="114268"/>
                </a:lnTo>
                <a:lnTo>
                  <a:pt x="40266" y="99774"/>
                </a:lnTo>
                <a:lnTo>
                  <a:pt x="36703" y="82041"/>
                </a:lnTo>
                <a:lnTo>
                  <a:pt x="40266" y="64456"/>
                </a:lnTo>
                <a:lnTo>
                  <a:pt x="49974" y="50037"/>
                </a:lnTo>
                <a:lnTo>
                  <a:pt x="64349" y="40286"/>
                </a:lnTo>
                <a:lnTo>
                  <a:pt x="81915" y="36702"/>
                </a:lnTo>
                <a:lnTo>
                  <a:pt x="149920" y="36702"/>
                </a:lnTo>
                <a:lnTo>
                  <a:pt x="133492" y="18208"/>
                </a:lnTo>
                <a:lnTo>
                  <a:pt x="109757" y="4835"/>
                </a:lnTo>
                <a:lnTo>
                  <a:pt x="81915" y="0"/>
                </a:lnTo>
                <a:close/>
              </a:path>
              <a:path w="405764" h="361314">
                <a:moveTo>
                  <a:pt x="345285" y="159893"/>
                </a:moveTo>
                <a:lnTo>
                  <a:pt x="297180" y="159893"/>
                </a:lnTo>
                <a:lnTo>
                  <a:pt x="303466" y="161766"/>
                </a:lnTo>
                <a:lnTo>
                  <a:pt x="309943" y="163163"/>
                </a:lnTo>
                <a:lnTo>
                  <a:pt x="316611" y="164036"/>
                </a:lnTo>
                <a:lnTo>
                  <a:pt x="323469" y="164337"/>
                </a:lnTo>
                <a:lnTo>
                  <a:pt x="345285" y="159893"/>
                </a:lnTo>
                <a:close/>
              </a:path>
              <a:path w="405764" h="361314">
                <a:moveTo>
                  <a:pt x="149920" y="36702"/>
                </a:moveTo>
                <a:lnTo>
                  <a:pt x="81915" y="36702"/>
                </a:lnTo>
                <a:lnTo>
                  <a:pt x="99627" y="40286"/>
                </a:lnTo>
                <a:lnTo>
                  <a:pt x="114077" y="50037"/>
                </a:lnTo>
                <a:lnTo>
                  <a:pt x="123813" y="64456"/>
                </a:lnTo>
                <a:lnTo>
                  <a:pt x="127381" y="82041"/>
                </a:lnTo>
                <a:lnTo>
                  <a:pt x="123813" y="99774"/>
                </a:lnTo>
                <a:lnTo>
                  <a:pt x="114077" y="114268"/>
                </a:lnTo>
                <a:lnTo>
                  <a:pt x="99627" y="124047"/>
                </a:lnTo>
                <a:lnTo>
                  <a:pt x="81915" y="127635"/>
                </a:lnTo>
                <a:lnTo>
                  <a:pt x="149921" y="127635"/>
                </a:lnTo>
                <a:lnTo>
                  <a:pt x="153431" y="122348"/>
                </a:lnTo>
                <a:lnTo>
                  <a:pt x="158446" y="111801"/>
                </a:lnTo>
                <a:lnTo>
                  <a:pt x="161925" y="100457"/>
                </a:lnTo>
                <a:lnTo>
                  <a:pt x="282029" y="100457"/>
                </a:lnTo>
                <a:lnTo>
                  <a:pt x="281570" y="99774"/>
                </a:lnTo>
                <a:lnTo>
                  <a:pt x="278003" y="82041"/>
                </a:lnTo>
                <a:lnTo>
                  <a:pt x="281570" y="64456"/>
                </a:lnTo>
                <a:lnTo>
                  <a:pt x="282045" y="63753"/>
                </a:lnTo>
                <a:lnTo>
                  <a:pt x="161925" y="63753"/>
                </a:lnTo>
                <a:lnTo>
                  <a:pt x="151441" y="38415"/>
                </a:lnTo>
                <a:lnTo>
                  <a:pt x="149920" y="36702"/>
                </a:lnTo>
                <a:close/>
              </a:path>
              <a:path w="405764" h="361314">
                <a:moveTo>
                  <a:pt x="389822" y="36702"/>
                </a:moveTo>
                <a:lnTo>
                  <a:pt x="323469" y="36702"/>
                </a:lnTo>
                <a:lnTo>
                  <a:pt x="341034" y="40286"/>
                </a:lnTo>
                <a:lnTo>
                  <a:pt x="355409" y="50037"/>
                </a:lnTo>
                <a:lnTo>
                  <a:pt x="365117" y="64456"/>
                </a:lnTo>
                <a:lnTo>
                  <a:pt x="368681" y="82041"/>
                </a:lnTo>
                <a:lnTo>
                  <a:pt x="365117" y="99774"/>
                </a:lnTo>
                <a:lnTo>
                  <a:pt x="355409" y="114268"/>
                </a:lnTo>
                <a:lnTo>
                  <a:pt x="341034" y="124047"/>
                </a:lnTo>
                <a:lnTo>
                  <a:pt x="323469" y="127635"/>
                </a:lnTo>
                <a:lnTo>
                  <a:pt x="389776" y="127635"/>
                </a:lnTo>
                <a:lnTo>
                  <a:pt x="398924" y="114028"/>
                </a:lnTo>
                <a:lnTo>
                  <a:pt x="405384" y="82041"/>
                </a:lnTo>
                <a:lnTo>
                  <a:pt x="398924" y="50202"/>
                </a:lnTo>
                <a:lnTo>
                  <a:pt x="389822" y="36702"/>
                </a:lnTo>
                <a:close/>
              </a:path>
              <a:path w="405764" h="361314">
                <a:moveTo>
                  <a:pt x="323469" y="0"/>
                </a:moveTo>
                <a:lnTo>
                  <a:pt x="295626" y="4835"/>
                </a:lnTo>
                <a:lnTo>
                  <a:pt x="271891" y="18208"/>
                </a:lnTo>
                <a:lnTo>
                  <a:pt x="253942" y="38415"/>
                </a:lnTo>
                <a:lnTo>
                  <a:pt x="243459" y="63753"/>
                </a:lnTo>
                <a:lnTo>
                  <a:pt x="282045" y="63753"/>
                </a:lnTo>
                <a:lnTo>
                  <a:pt x="291306" y="50037"/>
                </a:lnTo>
                <a:lnTo>
                  <a:pt x="305756" y="40286"/>
                </a:lnTo>
                <a:lnTo>
                  <a:pt x="323469" y="36702"/>
                </a:lnTo>
                <a:lnTo>
                  <a:pt x="389822" y="36702"/>
                </a:lnTo>
                <a:lnTo>
                  <a:pt x="381333" y="24114"/>
                </a:lnTo>
                <a:lnTo>
                  <a:pt x="355288" y="6478"/>
                </a:lnTo>
                <a:lnTo>
                  <a:pt x="323469" y="0"/>
                </a:lnTo>
                <a:close/>
              </a:path>
            </a:pathLst>
          </a:custGeom>
          <a:solidFill>
            <a:srgbClr val="F9F9F9"/>
          </a:solidFill>
        </p:spPr>
        <p:txBody>
          <a:bodyPr wrap="square" lIns="0" tIns="0" rIns="0" bIns="0" rtlCol="0"/>
          <a:lstStyle/>
          <a:p>
            <a:endParaRPr/>
          </a:p>
        </p:txBody>
      </p:sp>
      <p:sp>
        <p:nvSpPr>
          <p:cNvPr id="13" name="object 13"/>
          <p:cNvSpPr/>
          <p:nvPr/>
        </p:nvSpPr>
        <p:spPr>
          <a:xfrm>
            <a:off x="4759452" y="4675632"/>
            <a:ext cx="361315" cy="360045"/>
          </a:xfrm>
          <a:custGeom>
            <a:avLst/>
            <a:gdLst/>
            <a:ahLst/>
            <a:cxnLst/>
            <a:rect l="l" t="t" r="r" b="b"/>
            <a:pathLst>
              <a:path w="361314" h="360045">
                <a:moveTo>
                  <a:pt x="109474" y="256667"/>
                </a:moveTo>
                <a:lnTo>
                  <a:pt x="56261" y="309753"/>
                </a:lnTo>
                <a:lnTo>
                  <a:pt x="82563" y="330571"/>
                </a:lnTo>
                <a:lnTo>
                  <a:pt x="112474" y="346281"/>
                </a:lnTo>
                <a:lnTo>
                  <a:pt x="145361" y="356205"/>
                </a:lnTo>
                <a:lnTo>
                  <a:pt x="180594" y="359664"/>
                </a:lnTo>
                <a:lnTo>
                  <a:pt x="215773" y="356205"/>
                </a:lnTo>
                <a:lnTo>
                  <a:pt x="248665" y="346281"/>
                </a:lnTo>
                <a:lnTo>
                  <a:pt x="278606" y="330571"/>
                </a:lnTo>
                <a:lnTo>
                  <a:pt x="304926" y="309753"/>
                </a:lnTo>
                <a:lnTo>
                  <a:pt x="279781" y="284607"/>
                </a:lnTo>
                <a:lnTo>
                  <a:pt x="180594" y="284607"/>
                </a:lnTo>
                <a:lnTo>
                  <a:pt x="160533" y="282670"/>
                </a:lnTo>
                <a:lnTo>
                  <a:pt x="141747" y="277114"/>
                </a:lnTo>
                <a:lnTo>
                  <a:pt x="124604" y="268319"/>
                </a:lnTo>
                <a:lnTo>
                  <a:pt x="109474" y="256667"/>
                </a:lnTo>
                <a:close/>
              </a:path>
              <a:path w="361314" h="360045">
                <a:moveTo>
                  <a:pt x="165608" y="0"/>
                </a:moveTo>
                <a:lnTo>
                  <a:pt x="121193" y="9429"/>
                </a:lnTo>
                <a:lnTo>
                  <a:pt x="81524" y="28998"/>
                </a:lnTo>
                <a:lnTo>
                  <a:pt x="48085" y="57245"/>
                </a:lnTo>
                <a:lnTo>
                  <a:pt x="22361" y="92710"/>
                </a:lnTo>
                <a:lnTo>
                  <a:pt x="5837" y="133932"/>
                </a:lnTo>
                <a:lnTo>
                  <a:pt x="0" y="179451"/>
                </a:lnTo>
                <a:lnTo>
                  <a:pt x="2442" y="208698"/>
                </a:lnTo>
                <a:lnTo>
                  <a:pt x="2513" y="209248"/>
                </a:lnTo>
                <a:lnTo>
                  <a:pt x="9620" y="237220"/>
                </a:lnTo>
                <a:lnTo>
                  <a:pt x="21013" y="263425"/>
                </a:lnTo>
                <a:lnTo>
                  <a:pt x="36195" y="287274"/>
                </a:lnTo>
                <a:lnTo>
                  <a:pt x="90297" y="233299"/>
                </a:lnTo>
                <a:lnTo>
                  <a:pt x="83917" y="221009"/>
                </a:lnTo>
                <a:lnTo>
                  <a:pt x="79168" y="207851"/>
                </a:lnTo>
                <a:lnTo>
                  <a:pt x="76205" y="193954"/>
                </a:lnTo>
                <a:lnTo>
                  <a:pt x="75184" y="179451"/>
                </a:lnTo>
                <a:lnTo>
                  <a:pt x="82153" y="141874"/>
                </a:lnTo>
                <a:lnTo>
                  <a:pt x="101314" y="110299"/>
                </a:lnTo>
                <a:lnTo>
                  <a:pt x="130048" y="87296"/>
                </a:lnTo>
                <a:lnTo>
                  <a:pt x="165735" y="75438"/>
                </a:lnTo>
                <a:lnTo>
                  <a:pt x="165608" y="0"/>
                </a:lnTo>
                <a:close/>
              </a:path>
              <a:path w="361314" h="360045">
                <a:moveTo>
                  <a:pt x="195707" y="0"/>
                </a:moveTo>
                <a:lnTo>
                  <a:pt x="195707" y="74803"/>
                </a:lnTo>
                <a:lnTo>
                  <a:pt x="195452" y="75057"/>
                </a:lnTo>
                <a:lnTo>
                  <a:pt x="195325" y="75438"/>
                </a:lnTo>
                <a:lnTo>
                  <a:pt x="231086" y="87296"/>
                </a:lnTo>
                <a:lnTo>
                  <a:pt x="259857" y="110299"/>
                </a:lnTo>
                <a:lnTo>
                  <a:pt x="279032" y="141874"/>
                </a:lnTo>
                <a:lnTo>
                  <a:pt x="286003" y="179451"/>
                </a:lnTo>
                <a:lnTo>
                  <a:pt x="284870" y="194689"/>
                </a:lnTo>
                <a:lnTo>
                  <a:pt x="281606" y="209248"/>
                </a:lnTo>
                <a:lnTo>
                  <a:pt x="276413" y="222974"/>
                </a:lnTo>
                <a:lnTo>
                  <a:pt x="269494" y="235712"/>
                </a:lnTo>
                <a:lnTo>
                  <a:pt x="272288" y="236220"/>
                </a:lnTo>
                <a:lnTo>
                  <a:pt x="274955" y="237363"/>
                </a:lnTo>
                <a:lnTo>
                  <a:pt x="324993" y="287274"/>
                </a:lnTo>
                <a:lnTo>
                  <a:pt x="340193" y="263407"/>
                </a:lnTo>
                <a:lnTo>
                  <a:pt x="351579" y="237220"/>
                </a:lnTo>
                <a:lnTo>
                  <a:pt x="358688" y="209248"/>
                </a:lnTo>
                <a:lnTo>
                  <a:pt x="358820" y="207851"/>
                </a:lnTo>
                <a:lnTo>
                  <a:pt x="361188" y="179451"/>
                </a:lnTo>
                <a:lnTo>
                  <a:pt x="355350" y="133932"/>
                </a:lnTo>
                <a:lnTo>
                  <a:pt x="338831" y="92710"/>
                </a:lnTo>
                <a:lnTo>
                  <a:pt x="313118" y="57245"/>
                </a:lnTo>
                <a:lnTo>
                  <a:pt x="279701" y="28998"/>
                </a:lnTo>
                <a:lnTo>
                  <a:pt x="240067" y="9429"/>
                </a:lnTo>
                <a:lnTo>
                  <a:pt x="195707" y="0"/>
                </a:lnTo>
                <a:close/>
              </a:path>
              <a:path w="361314" h="360045">
                <a:moveTo>
                  <a:pt x="252602" y="255905"/>
                </a:moveTo>
                <a:lnTo>
                  <a:pt x="237333" y="267890"/>
                </a:lnTo>
                <a:lnTo>
                  <a:pt x="219979" y="276923"/>
                </a:lnTo>
                <a:lnTo>
                  <a:pt x="200935" y="282622"/>
                </a:lnTo>
                <a:lnTo>
                  <a:pt x="180594" y="284607"/>
                </a:lnTo>
                <a:lnTo>
                  <a:pt x="279781" y="284607"/>
                </a:lnTo>
                <a:lnTo>
                  <a:pt x="255905" y="260731"/>
                </a:lnTo>
                <a:lnTo>
                  <a:pt x="254381" y="259334"/>
                </a:lnTo>
                <a:lnTo>
                  <a:pt x="253364" y="257683"/>
                </a:lnTo>
                <a:lnTo>
                  <a:pt x="252602" y="255905"/>
                </a:lnTo>
                <a:close/>
              </a:path>
              <a:path w="361314" h="360045">
                <a:moveTo>
                  <a:pt x="180594" y="104394"/>
                </a:moveTo>
                <a:lnTo>
                  <a:pt x="151306" y="110299"/>
                </a:lnTo>
                <a:lnTo>
                  <a:pt x="127365" y="126396"/>
                </a:lnTo>
                <a:lnTo>
                  <a:pt x="111210" y="150256"/>
                </a:lnTo>
                <a:lnTo>
                  <a:pt x="105283" y="179451"/>
                </a:lnTo>
                <a:lnTo>
                  <a:pt x="111210" y="208698"/>
                </a:lnTo>
                <a:lnTo>
                  <a:pt x="127365" y="232552"/>
                </a:lnTo>
                <a:lnTo>
                  <a:pt x="151306" y="248620"/>
                </a:lnTo>
                <a:lnTo>
                  <a:pt x="180594" y="254508"/>
                </a:lnTo>
                <a:lnTo>
                  <a:pt x="209881" y="248620"/>
                </a:lnTo>
                <a:lnTo>
                  <a:pt x="233822" y="232552"/>
                </a:lnTo>
                <a:lnTo>
                  <a:pt x="249977" y="208698"/>
                </a:lnTo>
                <a:lnTo>
                  <a:pt x="255905" y="179451"/>
                </a:lnTo>
                <a:lnTo>
                  <a:pt x="249977" y="150256"/>
                </a:lnTo>
                <a:lnTo>
                  <a:pt x="233822" y="126396"/>
                </a:lnTo>
                <a:lnTo>
                  <a:pt x="209881" y="110299"/>
                </a:lnTo>
                <a:lnTo>
                  <a:pt x="180594" y="104394"/>
                </a:lnTo>
                <a:close/>
              </a:path>
            </a:pathLst>
          </a:custGeom>
          <a:solidFill>
            <a:srgbClr val="F9F9F9"/>
          </a:solidFill>
        </p:spPr>
        <p:txBody>
          <a:bodyPr wrap="square" lIns="0" tIns="0" rIns="0" bIns="0" rtlCol="0"/>
          <a:lstStyle/>
          <a:p>
            <a:endParaRPr/>
          </a:p>
        </p:txBody>
      </p:sp>
      <p:sp>
        <p:nvSpPr>
          <p:cNvPr id="14" name="object 14"/>
          <p:cNvSpPr/>
          <p:nvPr/>
        </p:nvSpPr>
        <p:spPr>
          <a:xfrm>
            <a:off x="4463796" y="3805428"/>
            <a:ext cx="3294888" cy="949452"/>
          </a:xfrm>
          <a:prstGeom prst="rect">
            <a:avLst/>
          </a:prstGeom>
          <a:blipFill>
            <a:blip r:embed="rId4" cstate="print"/>
            <a:stretch>
              <a:fillRect/>
            </a:stretch>
          </a:blipFill>
        </p:spPr>
        <p:txBody>
          <a:bodyPr wrap="square" lIns="0" tIns="0" rIns="0" bIns="0" rtlCol="0"/>
          <a:lstStyle/>
          <a:p>
            <a:endParaRPr/>
          </a:p>
        </p:txBody>
      </p:sp>
      <p:sp>
        <p:nvSpPr>
          <p:cNvPr id="15" name="object 15"/>
          <p:cNvSpPr txBox="1"/>
          <p:nvPr/>
        </p:nvSpPr>
        <p:spPr>
          <a:xfrm>
            <a:off x="4463796" y="3317747"/>
            <a:ext cx="3295015" cy="462280"/>
          </a:xfrm>
          <a:prstGeom prst="rect">
            <a:avLst/>
          </a:prstGeom>
          <a:solidFill>
            <a:srgbClr val="52B5DD"/>
          </a:solidFill>
        </p:spPr>
        <p:txBody>
          <a:bodyPr vert="horz" wrap="square" lIns="0" tIns="101600" rIns="0" bIns="0" rtlCol="0">
            <a:spAutoFit/>
          </a:bodyPr>
          <a:lstStyle/>
          <a:p>
            <a:pPr marL="1270" algn="ctr">
              <a:lnSpc>
                <a:spcPct val="100000"/>
              </a:lnSpc>
              <a:spcBef>
                <a:spcPts val="800"/>
              </a:spcBef>
            </a:pPr>
            <a:r>
              <a:rPr sz="1600" b="1" spc="-5" dirty="0">
                <a:solidFill>
                  <a:srgbClr val="F9F9F9"/>
                </a:solidFill>
                <a:latin typeface="微软雅黑"/>
                <a:cs typeface="微软雅黑"/>
              </a:rPr>
              <a:t>探索期</a:t>
            </a:r>
            <a:endParaRPr sz="1600">
              <a:latin typeface="微软雅黑"/>
              <a:cs typeface="微软雅黑"/>
            </a:endParaRPr>
          </a:p>
        </p:txBody>
      </p:sp>
      <p:sp>
        <p:nvSpPr>
          <p:cNvPr id="16" name="object 16"/>
          <p:cNvSpPr/>
          <p:nvPr/>
        </p:nvSpPr>
        <p:spPr>
          <a:xfrm>
            <a:off x="4463796" y="4805171"/>
            <a:ext cx="3294888" cy="1872995"/>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4462271" y="4803647"/>
            <a:ext cx="3297935" cy="1876044"/>
          </a:xfrm>
          <a:prstGeom prst="rect">
            <a:avLst/>
          </a:prstGeom>
          <a:blipFill>
            <a:blip r:embed="rId6" cstate="print"/>
            <a:stretch>
              <a:fillRect/>
            </a:stretch>
          </a:blipFill>
        </p:spPr>
        <p:txBody>
          <a:bodyPr wrap="square" lIns="0" tIns="0" rIns="0" bIns="0" rtlCol="0"/>
          <a:lstStyle/>
          <a:p>
            <a:endParaRPr/>
          </a:p>
        </p:txBody>
      </p:sp>
      <p:sp>
        <p:nvSpPr>
          <p:cNvPr id="18" name="object 18"/>
          <p:cNvSpPr txBox="1"/>
          <p:nvPr/>
        </p:nvSpPr>
        <p:spPr>
          <a:xfrm>
            <a:off x="4586732" y="4915407"/>
            <a:ext cx="3053715" cy="1186180"/>
          </a:xfrm>
          <a:prstGeom prst="rect">
            <a:avLst/>
          </a:prstGeom>
        </p:spPr>
        <p:txBody>
          <a:bodyPr vert="horz" wrap="square" lIns="0" tIns="0" rIns="0" bIns="0" rtlCol="0">
            <a:spAutoFit/>
          </a:bodyPr>
          <a:lstStyle/>
          <a:p>
            <a:pPr algn="ctr">
              <a:lnSpc>
                <a:spcPct val="100000"/>
              </a:lnSpc>
            </a:pPr>
            <a:r>
              <a:rPr sz="1400" b="1" spc="-5" dirty="0">
                <a:latin typeface="微软雅黑"/>
                <a:cs typeface="微软雅黑"/>
              </a:rPr>
              <a:t>2017.11-2018.3</a:t>
            </a:r>
            <a:endParaRPr sz="1400">
              <a:latin typeface="微软雅黑"/>
              <a:cs typeface="微软雅黑"/>
            </a:endParaRPr>
          </a:p>
          <a:p>
            <a:pPr marL="12700" marR="5080" indent="-1905" algn="ctr">
              <a:lnSpc>
                <a:spcPct val="150000"/>
              </a:lnSpc>
            </a:pPr>
            <a:r>
              <a:rPr sz="1400" dirty="0">
                <a:latin typeface="微软雅黑"/>
                <a:cs typeface="微软雅黑"/>
              </a:rPr>
              <a:t>随着cryptokittes发布，出现加密猫等  众多区块链游戏，但形</a:t>
            </a:r>
            <a:r>
              <a:rPr sz="1400" spc="-15" dirty="0">
                <a:latin typeface="微软雅黑"/>
                <a:cs typeface="微软雅黑"/>
              </a:rPr>
              <a:t>式</a:t>
            </a:r>
            <a:r>
              <a:rPr sz="1400" dirty="0">
                <a:latin typeface="微软雅黑"/>
                <a:cs typeface="微软雅黑"/>
              </a:rPr>
              <a:t>单一</a:t>
            </a:r>
            <a:r>
              <a:rPr sz="1400" spc="-15" dirty="0">
                <a:latin typeface="微软雅黑"/>
                <a:cs typeface="微软雅黑"/>
              </a:rPr>
              <a:t>，</a:t>
            </a:r>
            <a:r>
              <a:rPr sz="1400" dirty="0">
                <a:latin typeface="微软雅黑"/>
                <a:cs typeface="微软雅黑"/>
              </a:rPr>
              <a:t>缺乏游  戏性</a:t>
            </a:r>
            <a:endParaRPr sz="1400">
              <a:latin typeface="微软雅黑"/>
              <a:cs typeface="微软雅黑"/>
            </a:endParaRPr>
          </a:p>
        </p:txBody>
      </p:sp>
      <p:sp>
        <p:nvSpPr>
          <p:cNvPr id="19" name="object 19"/>
          <p:cNvSpPr/>
          <p:nvPr/>
        </p:nvSpPr>
        <p:spPr>
          <a:xfrm>
            <a:off x="4197096" y="3317747"/>
            <a:ext cx="266700" cy="1053465"/>
          </a:xfrm>
          <a:custGeom>
            <a:avLst/>
            <a:gdLst/>
            <a:ahLst/>
            <a:cxnLst/>
            <a:rect l="l" t="t" r="r" b="b"/>
            <a:pathLst>
              <a:path w="266700" h="1053464">
                <a:moveTo>
                  <a:pt x="266700" y="0"/>
                </a:moveTo>
                <a:lnTo>
                  <a:pt x="0" y="587628"/>
                </a:lnTo>
                <a:lnTo>
                  <a:pt x="0" y="1053083"/>
                </a:lnTo>
                <a:lnTo>
                  <a:pt x="266700" y="465454"/>
                </a:lnTo>
                <a:lnTo>
                  <a:pt x="266700" y="0"/>
                </a:lnTo>
                <a:close/>
              </a:path>
            </a:pathLst>
          </a:custGeom>
          <a:solidFill>
            <a:srgbClr val="D3D3D3"/>
          </a:solidFill>
        </p:spPr>
        <p:txBody>
          <a:bodyPr wrap="square" lIns="0" tIns="0" rIns="0" bIns="0" rtlCol="0"/>
          <a:lstStyle/>
          <a:p>
            <a:endParaRPr/>
          </a:p>
        </p:txBody>
      </p:sp>
      <p:sp>
        <p:nvSpPr>
          <p:cNvPr id="20" name="object 20"/>
          <p:cNvSpPr/>
          <p:nvPr/>
        </p:nvSpPr>
        <p:spPr>
          <a:xfrm>
            <a:off x="8026907" y="3224783"/>
            <a:ext cx="3294888" cy="949451"/>
          </a:xfrm>
          <a:prstGeom prst="rect">
            <a:avLst/>
          </a:prstGeom>
          <a:blipFill>
            <a:blip r:embed="rId7" cstate="print"/>
            <a:stretch>
              <a:fillRect/>
            </a:stretch>
          </a:blipFill>
        </p:spPr>
        <p:txBody>
          <a:bodyPr wrap="square" lIns="0" tIns="0" rIns="0" bIns="0" rtlCol="0"/>
          <a:lstStyle/>
          <a:p>
            <a:endParaRPr/>
          </a:p>
        </p:txBody>
      </p:sp>
      <p:sp>
        <p:nvSpPr>
          <p:cNvPr id="21" name="object 21"/>
          <p:cNvSpPr/>
          <p:nvPr/>
        </p:nvSpPr>
        <p:spPr>
          <a:xfrm>
            <a:off x="8026907" y="4224528"/>
            <a:ext cx="3294888" cy="2453640"/>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8025383" y="4223003"/>
            <a:ext cx="3297936" cy="2456688"/>
          </a:xfrm>
          <a:prstGeom prst="rect">
            <a:avLst/>
          </a:prstGeom>
          <a:blipFill>
            <a:blip r:embed="rId9" cstate="print"/>
            <a:stretch>
              <a:fillRect/>
            </a:stretch>
          </a:blipFill>
        </p:spPr>
        <p:txBody>
          <a:bodyPr wrap="square" lIns="0" tIns="0" rIns="0" bIns="0" rtlCol="0"/>
          <a:lstStyle/>
          <a:p>
            <a:endParaRPr/>
          </a:p>
        </p:txBody>
      </p:sp>
      <p:sp>
        <p:nvSpPr>
          <p:cNvPr id="23" name="object 23"/>
          <p:cNvSpPr txBox="1"/>
          <p:nvPr/>
        </p:nvSpPr>
        <p:spPr>
          <a:xfrm>
            <a:off x="8149208" y="4334764"/>
            <a:ext cx="3053715" cy="1826895"/>
          </a:xfrm>
          <a:prstGeom prst="rect">
            <a:avLst/>
          </a:prstGeom>
        </p:spPr>
        <p:txBody>
          <a:bodyPr vert="horz" wrap="square" lIns="0" tIns="0" rIns="0" bIns="0" rtlCol="0">
            <a:spAutoFit/>
          </a:bodyPr>
          <a:lstStyle/>
          <a:p>
            <a:pPr algn="ctr">
              <a:lnSpc>
                <a:spcPct val="100000"/>
              </a:lnSpc>
            </a:pPr>
            <a:r>
              <a:rPr sz="1400" b="1" spc="-5" dirty="0">
                <a:latin typeface="微软雅黑"/>
                <a:cs typeface="微软雅黑"/>
              </a:rPr>
              <a:t>2018.4-至今</a:t>
            </a:r>
            <a:endParaRPr sz="1400">
              <a:latin typeface="微软雅黑"/>
              <a:cs typeface="微软雅黑"/>
            </a:endParaRPr>
          </a:p>
          <a:p>
            <a:pPr marL="12700" marR="5080" algn="ctr">
              <a:lnSpc>
                <a:spcPct val="150000"/>
              </a:lnSpc>
            </a:pPr>
            <a:r>
              <a:rPr sz="1400" dirty="0">
                <a:latin typeface="微软雅黑"/>
                <a:cs typeface="微软雅黑"/>
              </a:rPr>
              <a:t>区块链游戏公链成熟，</a:t>
            </a:r>
            <a:r>
              <a:rPr sz="1400" spc="-15" dirty="0">
                <a:latin typeface="微软雅黑"/>
                <a:cs typeface="微软雅黑"/>
              </a:rPr>
              <a:t>帮</a:t>
            </a:r>
            <a:r>
              <a:rPr sz="1400" dirty="0">
                <a:latin typeface="微软雅黑"/>
                <a:cs typeface="微软雅黑"/>
              </a:rPr>
              <a:t>助大</a:t>
            </a:r>
            <a:r>
              <a:rPr sz="1400" spc="-15" dirty="0">
                <a:latin typeface="微软雅黑"/>
                <a:cs typeface="微软雅黑"/>
              </a:rPr>
              <a:t>量</a:t>
            </a:r>
            <a:r>
              <a:rPr sz="1400" dirty="0">
                <a:latin typeface="微软雅黑"/>
                <a:cs typeface="微软雅黑"/>
              </a:rPr>
              <a:t>成熟游  戏上链，实现“游戏+区块链”出现了  一起来捉妖等一批复合</a:t>
            </a:r>
            <a:r>
              <a:rPr sz="1400" spc="-15" dirty="0">
                <a:latin typeface="微软雅黑"/>
                <a:cs typeface="微软雅黑"/>
              </a:rPr>
              <a:t>型</a:t>
            </a:r>
            <a:r>
              <a:rPr sz="1400" dirty="0">
                <a:latin typeface="微软雅黑"/>
                <a:cs typeface="微软雅黑"/>
              </a:rPr>
              <a:t>游戏</a:t>
            </a:r>
            <a:r>
              <a:rPr sz="1400" spc="-15" dirty="0">
                <a:latin typeface="微软雅黑"/>
                <a:cs typeface="微软雅黑"/>
              </a:rPr>
              <a:t>。</a:t>
            </a:r>
            <a:r>
              <a:rPr sz="1400" dirty="0">
                <a:latin typeface="微软雅黑"/>
                <a:cs typeface="微软雅黑"/>
              </a:rPr>
              <a:t>这一阶  段区块链游戏种类增多</a:t>
            </a:r>
            <a:r>
              <a:rPr sz="1400" spc="-15" dirty="0">
                <a:latin typeface="微软雅黑"/>
                <a:cs typeface="微软雅黑"/>
              </a:rPr>
              <a:t>，</a:t>
            </a:r>
            <a:r>
              <a:rPr sz="1400" dirty="0">
                <a:latin typeface="微软雅黑"/>
                <a:cs typeface="微软雅黑"/>
              </a:rPr>
              <a:t>画面</a:t>
            </a:r>
            <a:r>
              <a:rPr sz="1400" spc="-15" dirty="0">
                <a:latin typeface="微软雅黑"/>
                <a:cs typeface="微软雅黑"/>
              </a:rPr>
              <a:t>制</a:t>
            </a:r>
            <a:r>
              <a:rPr sz="1400" dirty="0">
                <a:latin typeface="微软雅黑"/>
                <a:cs typeface="微软雅黑"/>
              </a:rPr>
              <a:t>作更精  美，大公司加入布局</a:t>
            </a:r>
            <a:endParaRPr sz="1400">
              <a:latin typeface="微软雅黑"/>
              <a:cs typeface="微软雅黑"/>
            </a:endParaRPr>
          </a:p>
        </p:txBody>
      </p:sp>
      <p:sp>
        <p:nvSpPr>
          <p:cNvPr id="24" name="object 24"/>
          <p:cNvSpPr/>
          <p:nvPr/>
        </p:nvSpPr>
        <p:spPr>
          <a:xfrm>
            <a:off x="7758683" y="2737104"/>
            <a:ext cx="268605" cy="1053465"/>
          </a:xfrm>
          <a:custGeom>
            <a:avLst/>
            <a:gdLst/>
            <a:ahLst/>
            <a:cxnLst/>
            <a:rect l="l" t="t" r="r" b="b"/>
            <a:pathLst>
              <a:path w="268604" h="1053464">
                <a:moveTo>
                  <a:pt x="268224" y="0"/>
                </a:moveTo>
                <a:lnTo>
                  <a:pt x="0" y="574801"/>
                </a:lnTo>
                <a:lnTo>
                  <a:pt x="0" y="1053084"/>
                </a:lnTo>
                <a:lnTo>
                  <a:pt x="268224" y="478282"/>
                </a:lnTo>
                <a:lnTo>
                  <a:pt x="268224" y="0"/>
                </a:lnTo>
                <a:close/>
              </a:path>
            </a:pathLst>
          </a:custGeom>
          <a:solidFill>
            <a:srgbClr val="D3D3D3"/>
          </a:solidFill>
        </p:spPr>
        <p:txBody>
          <a:bodyPr wrap="square" lIns="0" tIns="0" rIns="0" bIns="0" rtlCol="0"/>
          <a:lstStyle/>
          <a:p>
            <a:endParaRPr/>
          </a:p>
        </p:txBody>
      </p:sp>
      <p:sp>
        <p:nvSpPr>
          <p:cNvPr id="25" name="object 25"/>
          <p:cNvSpPr/>
          <p:nvPr/>
        </p:nvSpPr>
        <p:spPr>
          <a:xfrm>
            <a:off x="8026907" y="2737104"/>
            <a:ext cx="3295015" cy="462280"/>
          </a:xfrm>
          <a:custGeom>
            <a:avLst/>
            <a:gdLst/>
            <a:ahLst/>
            <a:cxnLst/>
            <a:rect l="l" t="t" r="r" b="b"/>
            <a:pathLst>
              <a:path w="3295015" h="462280">
                <a:moveTo>
                  <a:pt x="3064002" y="0"/>
                </a:moveTo>
                <a:lnTo>
                  <a:pt x="0" y="0"/>
                </a:lnTo>
                <a:lnTo>
                  <a:pt x="0" y="461772"/>
                </a:lnTo>
                <a:lnTo>
                  <a:pt x="3064002" y="461772"/>
                </a:lnTo>
                <a:lnTo>
                  <a:pt x="3294888" y="230886"/>
                </a:lnTo>
                <a:lnTo>
                  <a:pt x="3064002" y="0"/>
                </a:lnTo>
                <a:close/>
              </a:path>
            </a:pathLst>
          </a:custGeom>
          <a:solidFill>
            <a:srgbClr val="1D9ED2"/>
          </a:solidFill>
        </p:spPr>
        <p:txBody>
          <a:bodyPr wrap="square" lIns="0" tIns="0" rIns="0" bIns="0" rtlCol="0"/>
          <a:lstStyle/>
          <a:p>
            <a:endParaRPr/>
          </a:p>
        </p:txBody>
      </p:sp>
      <p:sp>
        <p:nvSpPr>
          <p:cNvPr id="26" name="object 26"/>
          <p:cNvSpPr txBox="1"/>
          <p:nvPr/>
        </p:nvSpPr>
        <p:spPr>
          <a:xfrm>
            <a:off x="829767" y="1403263"/>
            <a:ext cx="10806430" cy="1691639"/>
          </a:xfrm>
          <a:prstGeom prst="rect">
            <a:avLst/>
          </a:prstGeom>
        </p:spPr>
        <p:txBody>
          <a:bodyPr vert="horz" wrap="square" lIns="0" tIns="0" rIns="0" bIns="0" rtlCol="0">
            <a:spAutoFit/>
          </a:bodyPr>
          <a:lstStyle/>
          <a:p>
            <a:pPr marL="299085" marR="5080" indent="-287020" algn="just">
              <a:lnSpc>
                <a:spcPct val="1501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dirty="0">
                <a:solidFill>
                  <a:srgbClr val="585858"/>
                </a:solidFill>
                <a:latin typeface="微软雅黑"/>
                <a:cs typeface="微软雅黑"/>
              </a:rPr>
              <a:t>面对传统游戏行业中的痛点，在区块链技术浪潮下，许多公司推出区块链游戏机服务，抢占市场先机。区块链可以为游戏行业带来许多  </a:t>
            </a:r>
            <a:r>
              <a:rPr sz="1400" spc="-5" dirty="0">
                <a:solidFill>
                  <a:srgbClr val="585858"/>
                </a:solidFill>
                <a:latin typeface="微软雅黑"/>
                <a:cs typeface="微软雅黑"/>
              </a:rPr>
              <a:t>变化，在区块链游戏中，玩家既是游戏的参与者，也是未来利益的分配者，并对其资产具有所有权和控制权。同时，受益于区块链去中  </a:t>
            </a:r>
            <a:r>
              <a:rPr sz="1400" dirty="0">
                <a:solidFill>
                  <a:srgbClr val="585858"/>
                </a:solidFill>
                <a:latin typeface="微软雅黑"/>
                <a:cs typeface="微软雅黑"/>
              </a:rPr>
              <a:t>心化、公开透明、难以篡改等特点，促进了游戏机制的公开和公平。</a:t>
            </a:r>
            <a:endParaRPr sz="1400">
              <a:latin typeface="微软雅黑"/>
              <a:cs typeface="微软雅黑"/>
            </a:endParaRPr>
          </a:p>
          <a:p>
            <a:pPr marL="12700">
              <a:lnSpc>
                <a:spcPct val="100000"/>
              </a:lnSpc>
              <a:spcBef>
                <a:spcPts val="840"/>
              </a:spcBef>
            </a:pPr>
            <a:r>
              <a:rPr sz="1400" spc="540" dirty="0">
                <a:solidFill>
                  <a:srgbClr val="1D9ED2"/>
                </a:solidFill>
                <a:latin typeface="Arial Unicode MS"/>
                <a:cs typeface="Arial Unicode MS"/>
              </a:rPr>
              <a:t>◆</a:t>
            </a:r>
            <a:r>
              <a:rPr sz="1400" spc="380" dirty="0">
                <a:solidFill>
                  <a:srgbClr val="1D9ED2"/>
                </a:solidFill>
                <a:latin typeface="Arial Unicode MS"/>
                <a:cs typeface="Arial Unicode MS"/>
              </a:rPr>
              <a:t> </a:t>
            </a:r>
            <a:r>
              <a:rPr sz="1400" dirty="0">
                <a:solidFill>
                  <a:srgbClr val="585858"/>
                </a:solidFill>
                <a:latin typeface="微软雅黑"/>
                <a:cs typeface="微软雅黑"/>
              </a:rPr>
              <a:t>区块链游戏行业还处于早期发展阶段，从开始到现在其发展历程可划分为三个时期：萌芽期、探索期和成长期。</a:t>
            </a:r>
            <a:endParaRPr sz="1400">
              <a:latin typeface="微软雅黑"/>
              <a:cs typeface="微软雅黑"/>
            </a:endParaRPr>
          </a:p>
          <a:p>
            <a:pPr marR="1707514" algn="r">
              <a:lnSpc>
                <a:spcPct val="100000"/>
              </a:lnSpc>
              <a:spcBef>
                <a:spcPts val="1215"/>
              </a:spcBef>
            </a:pPr>
            <a:r>
              <a:rPr sz="1600" b="1" spc="-5" dirty="0">
                <a:solidFill>
                  <a:srgbClr val="F9F9F9"/>
                </a:solidFill>
                <a:latin typeface="微软雅黑"/>
                <a:cs typeface="微软雅黑"/>
              </a:rPr>
              <a:t>成长期</a:t>
            </a:r>
            <a:endParaRPr sz="1600">
              <a:latin typeface="微软雅黑"/>
              <a:cs typeface="微软雅黑"/>
            </a:endParaRPr>
          </a:p>
        </p:txBody>
      </p:sp>
      <p:sp>
        <p:nvSpPr>
          <p:cNvPr id="27" name="object 27"/>
          <p:cNvSpPr/>
          <p:nvPr/>
        </p:nvSpPr>
        <p:spPr>
          <a:xfrm>
            <a:off x="902208" y="4386071"/>
            <a:ext cx="3294888" cy="949451"/>
          </a:xfrm>
          <a:prstGeom prst="rect">
            <a:avLst/>
          </a:prstGeom>
          <a:blipFill>
            <a:blip r:embed="rId10" cstate="print"/>
            <a:stretch>
              <a:fillRect/>
            </a:stretch>
          </a:blipFill>
        </p:spPr>
        <p:txBody>
          <a:bodyPr wrap="square" lIns="0" tIns="0" rIns="0" bIns="0" rtlCol="0"/>
          <a:lstStyle/>
          <a:p>
            <a:endParaRPr/>
          </a:p>
        </p:txBody>
      </p:sp>
      <p:sp>
        <p:nvSpPr>
          <p:cNvPr id="28" name="object 28"/>
          <p:cNvSpPr/>
          <p:nvPr/>
        </p:nvSpPr>
        <p:spPr>
          <a:xfrm>
            <a:off x="902208" y="3898391"/>
            <a:ext cx="3295015" cy="462280"/>
          </a:xfrm>
          <a:custGeom>
            <a:avLst/>
            <a:gdLst/>
            <a:ahLst/>
            <a:cxnLst/>
            <a:rect l="l" t="t" r="r" b="b"/>
            <a:pathLst>
              <a:path w="3295015" h="462279">
                <a:moveTo>
                  <a:pt x="0" y="461772"/>
                </a:moveTo>
                <a:lnTo>
                  <a:pt x="3294888" y="461772"/>
                </a:lnTo>
                <a:lnTo>
                  <a:pt x="3294888" y="0"/>
                </a:lnTo>
                <a:lnTo>
                  <a:pt x="0" y="0"/>
                </a:lnTo>
                <a:lnTo>
                  <a:pt x="0" y="461772"/>
                </a:lnTo>
                <a:close/>
              </a:path>
            </a:pathLst>
          </a:custGeom>
          <a:solidFill>
            <a:srgbClr val="9DD2E7"/>
          </a:solidFill>
        </p:spPr>
        <p:txBody>
          <a:bodyPr wrap="square" lIns="0" tIns="0" rIns="0" bIns="0" rtlCol="0"/>
          <a:lstStyle/>
          <a:p>
            <a:endParaRPr/>
          </a:p>
        </p:txBody>
      </p:sp>
      <p:sp>
        <p:nvSpPr>
          <p:cNvPr id="29" name="object 29"/>
          <p:cNvSpPr txBox="1"/>
          <p:nvPr/>
        </p:nvSpPr>
        <p:spPr>
          <a:xfrm>
            <a:off x="902208" y="3999992"/>
            <a:ext cx="3295015" cy="373380"/>
          </a:xfrm>
          <a:prstGeom prst="rect">
            <a:avLst/>
          </a:prstGeom>
        </p:spPr>
        <p:txBody>
          <a:bodyPr vert="horz" wrap="square" lIns="0" tIns="0" rIns="0" bIns="0" rtlCol="0">
            <a:spAutoFit/>
          </a:bodyPr>
          <a:lstStyle/>
          <a:p>
            <a:pPr algn="ctr">
              <a:lnSpc>
                <a:spcPct val="100000"/>
              </a:lnSpc>
            </a:pPr>
            <a:r>
              <a:rPr sz="1600" b="1" spc="-5" dirty="0">
                <a:solidFill>
                  <a:srgbClr val="F9F9F9"/>
                </a:solidFill>
                <a:latin typeface="微软雅黑"/>
                <a:cs typeface="微软雅黑"/>
              </a:rPr>
              <a:t>萌芽期</a:t>
            </a:r>
            <a:endParaRPr sz="1600">
              <a:latin typeface="微软雅黑"/>
              <a:cs typeface="微软雅黑"/>
            </a:endParaRPr>
          </a:p>
        </p:txBody>
      </p:sp>
      <p:sp>
        <p:nvSpPr>
          <p:cNvPr id="30" name="object 30"/>
          <p:cNvSpPr/>
          <p:nvPr/>
        </p:nvSpPr>
        <p:spPr>
          <a:xfrm>
            <a:off x="902208" y="5385815"/>
            <a:ext cx="3294888" cy="1292352"/>
          </a:xfrm>
          <a:prstGeom prst="rect">
            <a:avLst/>
          </a:prstGeom>
          <a:blipFill>
            <a:blip r:embed="rId11" cstate="print"/>
            <a:stretch>
              <a:fillRect/>
            </a:stretch>
          </a:blipFill>
        </p:spPr>
        <p:txBody>
          <a:bodyPr wrap="square" lIns="0" tIns="0" rIns="0" bIns="0" rtlCol="0"/>
          <a:lstStyle/>
          <a:p>
            <a:endParaRPr/>
          </a:p>
        </p:txBody>
      </p:sp>
      <p:sp>
        <p:nvSpPr>
          <p:cNvPr id="31" name="object 31"/>
          <p:cNvSpPr/>
          <p:nvPr/>
        </p:nvSpPr>
        <p:spPr>
          <a:xfrm>
            <a:off x="900683" y="5384291"/>
            <a:ext cx="3297936" cy="1295400"/>
          </a:xfrm>
          <a:prstGeom prst="rect">
            <a:avLst/>
          </a:prstGeom>
          <a:blipFill>
            <a:blip r:embed="rId12" cstate="print"/>
            <a:stretch>
              <a:fillRect/>
            </a:stretch>
          </a:blipFill>
        </p:spPr>
        <p:txBody>
          <a:bodyPr wrap="square" lIns="0" tIns="0" rIns="0" bIns="0" rtlCol="0"/>
          <a:lstStyle/>
          <a:p>
            <a:endParaRPr/>
          </a:p>
        </p:txBody>
      </p:sp>
      <p:sp>
        <p:nvSpPr>
          <p:cNvPr id="32" name="object 32"/>
          <p:cNvSpPr txBox="1"/>
          <p:nvPr/>
        </p:nvSpPr>
        <p:spPr>
          <a:xfrm>
            <a:off x="991920" y="5479288"/>
            <a:ext cx="3117215" cy="823594"/>
          </a:xfrm>
          <a:prstGeom prst="rect">
            <a:avLst/>
          </a:prstGeom>
        </p:spPr>
        <p:txBody>
          <a:bodyPr vert="horz" wrap="square" lIns="0" tIns="0" rIns="0" bIns="0" rtlCol="0">
            <a:spAutoFit/>
          </a:bodyPr>
          <a:lstStyle/>
          <a:p>
            <a:pPr algn="ctr">
              <a:lnSpc>
                <a:spcPct val="100000"/>
              </a:lnSpc>
            </a:pPr>
            <a:r>
              <a:rPr sz="1400" b="1" spc="-5" dirty="0">
                <a:latin typeface="微软雅黑"/>
                <a:cs typeface="微软雅黑"/>
              </a:rPr>
              <a:t>2012-2017.11</a:t>
            </a:r>
            <a:endParaRPr sz="1400">
              <a:latin typeface="微软雅黑"/>
              <a:cs typeface="微软雅黑"/>
            </a:endParaRPr>
          </a:p>
          <a:p>
            <a:pPr marL="12065" marR="5080" algn="ctr">
              <a:lnSpc>
                <a:spcPct val="140000"/>
              </a:lnSpc>
            </a:pPr>
            <a:r>
              <a:rPr sz="1400" dirty="0">
                <a:latin typeface="微软雅黑"/>
                <a:cs typeface="微软雅黑"/>
              </a:rPr>
              <a:t>第一款区块链游戏为诞</a:t>
            </a:r>
            <a:r>
              <a:rPr sz="1400" spc="-15" dirty="0">
                <a:latin typeface="微软雅黑"/>
                <a:cs typeface="微软雅黑"/>
              </a:rPr>
              <a:t>生</a:t>
            </a:r>
            <a:r>
              <a:rPr sz="1400" dirty="0">
                <a:latin typeface="微软雅黑"/>
                <a:cs typeface="微软雅黑"/>
              </a:rPr>
              <a:t>于20</a:t>
            </a:r>
            <a:r>
              <a:rPr sz="1400" spc="-10" dirty="0">
                <a:latin typeface="微软雅黑"/>
                <a:cs typeface="微软雅黑"/>
              </a:rPr>
              <a:t>1</a:t>
            </a:r>
            <a:r>
              <a:rPr sz="1400" spc="5" dirty="0">
                <a:latin typeface="微软雅黑"/>
                <a:cs typeface="微软雅黑"/>
              </a:rPr>
              <a:t>2</a:t>
            </a:r>
            <a:r>
              <a:rPr sz="1400" dirty="0">
                <a:latin typeface="微软雅黑"/>
                <a:cs typeface="微软雅黑"/>
              </a:rPr>
              <a:t>年</a:t>
            </a:r>
            <a:r>
              <a:rPr sz="1400" spc="-10" dirty="0">
                <a:latin typeface="微软雅黑"/>
                <a:cs typeface="微软雅黑"/>
              </a:rPr>
              <a:t>的</a:t>
            </a:r>
            <a:r>
              <a:rPr sz="1400" dirty="0">
                <a:latin typeface="微软雅黑"/>
                <a:cs typeface="微软雅黑"/>
              </a:rPr>
              <a:t>中  本聪骰子，这一阶段游戏多为博彩游戏</a:t>
            </a:r>
            <a:endParaRPr sz="1400">
              <a:latin typeface="微软雅黑"/>
              <a:cs typeface="微软雅黑"/>
            </a:endParaRPr>
          </a:p>
        </p:txBody>
      </p:sp>
      <p:sp>
        <p:nvSpPr>
          <p:cNvPr id="33" name="object 33"/>
          <p:cNvSpPr txBox="1"/>
          <p:nvPr/>
        </p:nvSpPr>
        <p:spPr>
          <a:xfrm>
            <a:off x="2091054" y="6375704"/>
            <a:ext cx="91694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且玩法简单</a:t>
            </a:r>
            <a:endParaRPr sz="1400">
              <a:latin typeface="微软雅黑"/>
              <a:cs typeface="微软雅黑"/>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vert="horz" wrap="square" lIns="0" tIns="0" rIns="0" bIns="0" rtlCol="0">
            <a:spAutoFit/>
          </a:bodyPr>
          <a:lstStyle/>
          <a:p>
            <a:pPr marL="12700">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娱乐</a:t>
            </a:r>
            <a:endParaRPr sz="1200">
              <a:latin typeface="微软雅黑"/>
              <a:cs typeface="微软雅黑"/>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区块链游戏种类日趋多样化，市场上的区块链游戏以养成类游</a:t>
            </a:r>
          </a:p>
          <a:p>
            <a:pPr marL="12700">
              <a:lnSpc>
                <a:spcPts val="2735"/>
              </a:lnSpc>
            </a:pPr>
            <a:r>
              <a:rPr spc="-5" dirty="0"/>
              <a:t>戏为主</a:t>
            </a:r>
          </a:p>
        </p:txBody>
      </p:sp>
      <p:sp>
        <p:nvSpPr>
          <p:cNvPr id="6" name="object 6"/>
          <p:cNvSpPr txBox="1"/>
          <p:nvPr/>
        </p:nvSpPr>
        <p:spPr>
          <a:xfrm>
            <a:off x="829767" y="1510157"/>
            <a:ext cx="10808335" cy="54610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665" dirty="0">
                <a:solidFill>
                  <a:srgbClr val="1D9ED2"/>
                </a:solidFill>
                <a:latin typeface="Arial Unicode MS"/>
                <a:cs typeface="Arial Unicode MS"/>
              </a:rPr>
              <a:t> </a:t>
            </a:r>
            <a:r>
              <a:rPr sz="1400" spc="-5" dirty="0">
                <a:solidFill>
                  <a:srgbClr val="585858"/>
                </a:solidFill>
                <a:latin typeface="微软雅黑"/>
                <a:cs typeface="微软雅黑"/>
              </a:rPr>
              <a:t>目前，区块链游戏种类越来越多样化，可大致分为六类：养成类、RPG、策略类、收集类、休闲类和卡牌类。其中，养成类游戏占比最</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多。</a:t>
            </a:r>
            <a:endParaRPr sz="1400">
              <a:latin typeface="微软雅黑"/>
              <a:cs typeface="微软雅黑"/>
            </a:endParaRPr>
          </a:p>
        </p:txBody>
      </p:sp>
      <p:sp>
        <p:nvSpPr>
          <p:cNvPr id="7" name="object 7"/>
          <p:cNvSpPr txBox="1"/>
          <p:nvPr/>
        </p:nvSpPr>
        <p:spPr>
          <a:xfrm>
            <a:off x="11838558" y="6279489"/>
            <a:ext cx="20574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87</a:t>
            </a:r>
            <a:endParaRPr sz="1200">
              <a:latin typeface="微软雅黑"/>
              <a:cs typeface="微软雅黑"/>
            </a:endParaRPr>
          </a:p>
        </p:txBody>
      </p:sp>
      <p:sp>
        <p:nvSpPr>
          <p:cNvPr id="8" name="object 8"/>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7074407" y="4682521"/>
            <a:ext cx="403860" cy="359410"/>
          </a:xfrm>
          <a:custGeom>
            <a:avLst/>
            <a:gdLst/>
            <a:ahLst/>
            <a:cxnLst/>
            <a:rect l="l" t="t" r="r" b="b"/>
            <a:pathLst>
              <a:path w="403859" h="359410">
                <a:moveTo>
                  <a:pt x="156464" y="5302"/>
                </a:moveTo>
                <a:lnTo>
                  <a:pt x="91779" y="24651"/>
                </a:lnTo>
                <a:lnTo>
                  <a:pt x="40419" y="66430"/>
                </a:lnTo>
                <a:lnTo>
                  <a:pt x="17885" y="101153"/>
                </a:lnTo>
                <a:lnTo>
                  <a:pt x="8509" y="124174"/>
                </a:lnTo>
                <a:lnTo>
                  <a:pt x="6476" y="129254"/>
                </a:lnTo>
                <a:lnTo>
                  <a:pt x="5588" y="134715"/>
                </a:lnTo>
                <a:lnTo>
                  <a:pt x="2794" y="145256"/>
                </a:lnTo>
                <a:lnTo>
                  <a:pt x="2286" y="151098"/>
                </a:lnTo>
                <a:lnTo>
                  <a:pt x="762" y="161004"/>
                </a:lnTo>
                <a:lnTo>
                  <a:pt x="508" y="163036"/>
                </a:lnTo>
                <a:lnTo>
                  <a:pt x="430" y="167306"/>
                </a:lnTo>
                <a:lnTo>
                  <a:pt x="253" y="172688"/>
                </a:lnTo>
                <a:lnTo>
                  <a:pt x="0" y="176498"/>
                </a:lnTo>
                <a:lnTo>
                  <a:pt x="110" y="182848"/>
                </a:lnTo>
                <a:lnTo>
                  <a:pt x="1016" y="197453"/>
                </a:lnTo>
                <a:lnTo>
                  <a:pt x="1397" y="200120"/>
                </a:lnTo>
                <a:lnTo>
                  <a:pt x="2413" y="205581"/>
                </a:lnTo>
                <a:lnTo>
                  <a:pt x="3683" y="213709"/>
                </a:lnTo>
                <a:lnTo>
                  <a:pt x="4191" y="216503"/>
                </a:lnTo>
                <a:lnTo>
                  <a:pt x="5080" y="219043"/>
                </a:lnTo>
                <a:lnTo>
                  <a:pt x="5740" y="221821"/>
                </a:lnTo>
                <a:lnTo>
                  <a:pt x="19502" y="264019"/>
                </a:lnTo>
                <a:lnTo>
                  <a:pt x="44751" y="301339"/>
                </a:lnTo>
                <a:lnTo>
                  <a:pt x="79216" y="330934"/>
                </a:lnTo>
                <a:lnTo>
                  <a:pt x="120650" y="350615"/>
                </a:lnTo>
                <a:lnTo>
                  <a:pt x="146050" y="356457"/>
                </a:lnTo>
                <a:lnTo>
                  <a:pt x="151384" y="357346"/>
                </a:lnTo>
                <a:lnTo>
                  <a:pt x="155321" y="357854"/>
                </a:lnTo>
                <a:lnTo>
                  <a:pt x="165735" y="358616"/>
                </a:lnTo>
                <a:lnTo>
                  <a:pt x="169291" y="358743"/>
                </a:lnTo>
                <a:lnTo>
                  <a:pt x="170942" y="358870"/>
                </a:lnTo>
                <a:lnTo>
                  <a:pt x="173736" y="358870"/>
                </a:lnTo>
                <a:lnTo>
                  <a:pt x="181483" y="358616"/>
                </a:lnTo>
                <a:lnTo>
                  <a:pt x="211939" y="354494"/>
                </a:lnTo>
                <a:lnTo>
                  <a:pt x="241204" y="345074"/>
                </a:lnTo>
                <a:lnTo>
                  <a:pt x="268422" y="330773"/>
                </a:lnTo>
                <a:lnTo>
                  <a:pt x="270687" y="329025"/>
                </a:lnTo>
                <a:lnTo>
                  <a:pt x="173227" y="329025"/>
                </a:lnTo>
                <a:lnTo>
                  <a:pt x="171958" y="328898"/>
                </a:lnTo>
                <a:lnTo>
                  <a:pt x="169037" y="328771"/>
                </a:lnTo>
                <a:lnTo>
                  <a:pt x="157480" y="328009"/>
                </a:lnTo>
                <a:lnTo>
                  <a:pt x="155701" y="327755"/>
                </a:lnTo>
                <a:lnTo>
                  <a:pt x="152400" y="326993"/>
                </a:lnTo>
                <a:lnTo>
                  <a:pt x="149098" y="326358"/>
                </a:lnTo>
                <a:lnTo>
                  <a:pt x="112680" y="314801"/>
                </a:lnTo>
                <a:lnTo>
                  <a:pt x="77565" y="291766"/>
                </a:lnTo>
                <a:lnTo>
                  <a:pt x="50323" y="259984"/>
                </a:lnTo>
                <a:lnTo>
                  <a:pt x="32879" y="221710"/>
                </a:lnTo>
                <a:lnTo>
                  <a:pt x="27305" y="192627"/>
                </a:lnTo>
                <a:lnTo>
                  <a:pt x="27050" y="190849"/>
                </a:lnTo>
                <a:lnTo>
                  <a:pt x="26839" y="186404"/>
                </a:lnTo>
                <a:lnTo>
                  <a:pt x="26733" y="184848"/>
                </a:lnTo>
                <a:lnTo>
                  <a:pt x="26569" y="183124"/>
                </a:lnTo>
                <a:lnTo>
                  <a:pt x="26454" y="181070"/>
                </a:lnTo>
                <a:lnTo>
                  <a:pt x="26547" y="176498"/>
                </a:lnTo>
                <a:lnTo>
                  <a:pt x="26678" y="172688"/>
                </a:lnTo>
                <a:lnTo>
                  <a:pt x="26797" y="165195"/>
                </a:lnTo>
                <a:lnTo>
                  <a:pt x="27050" y="163544"/>
                </a:lnTo>
                <a:lnTo>
                  <a:pt x="27559" y="158591"/>
                </a:lnTo>
                <a:lnTo>
                  <a:pt x="28321" y="155289"/>
                </a:lnTo>
                <a:lnTo>
                  <a:pt x="28583" y="152084"/>
                </a:lnTo>
                <a:lnTo>
                  <a:pt x="29591" y="148685"/>
                </a:lnTo>
                <a:lnTo>
                  <a:pt x="32385" y="138652"/>
                </a:lnTo>
                <a:lnTo>
                  <a:pt x="33147" y="135223"/>
                </a:lnTo>
                <a:lnTo>
                  <a:pt x="34798" y="132175"/>
                </a:lnTo>
                <a:lnTo>
                  <a:pt x="35941" y="128873"/>
                </a:lnTo>
                <a:lnTo>
                  <a:pt x="37846" y="124047"/>
                </a:lnTo>
                <a:lnTo>
                  <a:pt x="38481" y="122269"/>
                </a:lnTo>
                <a:lnTo>
                  <a:pt x="39370" y="120872"/>
                </a:lnTo>
                <a:lnTo>
                  <a:pt x="68294" y="78930"/>
                </a:lnTo>
                <a:lnTo>
                  <a:pt x="107997" y="50292"/>
                </a:lnTo>
                <a:lnTo>
                  <a:pt x="171015" y="34736"/>
                </a:lnTo>
                <a:lnTo>
                  <a:pt x="266483" y="34736"/>
                </a:lnTo>
                <a:lnTo>
                  <a:pt x="261423" y="31097"/>
                </a:lnTo>
                <a:lnTo>
                  <a:pt x="224407" y="13392"/>
                </a:lnTo>
                <a:lnTo>
                  <a:pt x="184835" y="5429"/>
                </a:lnTo>
                <a:lnTo>
                  <a:pt x="159893" y="5429"/>
                </a:lnTo>
                <a:lnTo>
                  <a:pt x="156464" y="5302"/>
                </a:lnTo>
                <a:close/>
              </a:path>
              <a:path w="403859" h="359410">
                <a:moveTo>
                  <a:pt x="344424" y="179546"/>
                </a:moveTo>
                <a:lnTo>
                  <a:pt x="342519" y="180181"/>
                </a:lnTo>
                <a:lnTo>
                  <a:pt x="339090" y="186023"/>
                </a:lnTo>
                <a:lnTo>
                  <a:pt x="335534" y="197580"/>
                </a:lnTo>
                <a:lnTo>
                  <a:pt x="329947" y="213074"/>
                </a:lnTo>
                <a:lnTo>
                  <a:pt x="306324" y="257778"/>
                </a:lnTo>
                <a:lnTo>
                  <a:pt x="269908" y="296050"/>
                </a:lnTo>
                <a:lnTo>
                  <a:pt x="236410" y="316416"/>
                </a:lnTo>
                <a:lnTo>
                  <a:pt x="195405" y="327759"/>
                </a:lnTo>
                <a:lnTo>
                  <a:pt x="174117" y="329025"/>
                </a:lnTo>
                <a:lnTo>
                  <a:pt x="270687" y="329025"/>
                </a:lnTo>
                <a:lnTo>
                  <a:pt x="303660" y="301140"/>
                </a:lnTo>
                <a:lnTo>
                  <a:pt x="330200" y="263493"/>
                </a:lnTo>
                <a:lnTo>
                  <a:pt x="344550" y="227298"/>
                </a:lnTo>
                <a:lnTo>
                  <a:pt x="345821" y="223361"/>
                </a:lnTo>
                <a:lnTo>
                  <a:pt x="346328" y="221075"/>
                </a:lnTo>
                <a:lnTo>
                  <a:pt x="346456" y="219932"/>
                </a:lnTo>
                <a:lnTo>
                  <a:pt x="348020" y="212897"/>
                </a:lnTo>
                <a:lnTo>
                  <a:pt x="348742" y="209772"/>
                </a:lnTo>
                <a:lnTo>
                  <a:pt x="348869" y="208883"/>
                </a:lnTo>
                <a:lnTo>
                  <a:pt x="349250" y="207232"/>
                </a:lnTo>
                <a:lnTo>
                  <a:pt x="349503" y="205327"/>
                </a:lnTo>
                <a:lnTo>
                  <a:pt x="350774" y="198088"/>
                </a:lnTo>
                <a:lnTo>
                  <a:pt x="348488" y="186404"/>
                </a:lnTo>
                <a:lnTo>
                  <a:pt x="344424" y="179546"/>
                </a:lnTo>
                <a:close/>
              </a:path>
              <a:path w="403859" h="359410">
                <a:moveTo>
                  <a:pt x="115443" y="140811"/>
                </a:moveTo>
                <a:lnTo>
                  <a:pt x="107950" y="141954"/>
                </a:lnTo>
                <a:lnTo>
                  <a:pt x="108203" y="147161"/>
                </a:lnTo>
                <a:lnTo>
                  <a:pt x="110363" y="153003"/>
                </a:lnTo>
                <a:lnTo>
                  <a:pt x="135616" y="195490"/>
                </a:lnTo>
                <a:lnTo>
                  <a:pt x="167805" y="231784"/>
                </a:lnTo>
                <a:lnTo>
                  <a:pt x="180213" y="237077"/>
                </a:lnTo>
                <a:lnTo>
                  <a:pt x="185166" y="232505"/>
                </a:lnTo>
                <a:lnTo>
                  <a:pt x="185927" y="231743"/>
                </a:lnTo>
                <a:lnTo>
                  <a:pt x="211411" y="208450"/>
                </a:lnTo>
                <a:lnTo>
                  <a:pt x="221127" y="199358"/>
                </a:lnTo>
                <a:lnTo>
                  <a:pt x="176911" y="199358"/>
                </a:lnTo>
                <a:lnTo>
                  <a:pt x="157646" y="180181"/>
                </a:lnTo>
                <a:lnTo>
                  <a:pt x="149621" y="172148"/>
                </a:lnTo>
                <a:lnTo>
                  <a:pt x="136102" y="158353"/>
                </a:lnTo>
                <a:lnTo>
                  <a:pt x="120776" y="142208"/>
                </a:lnTo>
                <a:lnTo>
                  <a:pt x="115443" y="140811"/>
                </a:lnTo>
                <a:close/>
              </a:path>
              <a:path w="403859" h="359410">
                <a:moveTo>
                  <a:pt x="266483" y="34736"/>
                </a:moveTo>
                <a:lnTo>
                  <a:pt x="171015" y="34736"/>
                </a:lnTo>
                <a:lnTo>
                  <a:pt x="203628" y="37544"/>
                </a:lnTo>
                <a:lnTo>
                  <a:pt x="234979" y="47281"/>
                </a:lnTo>
                <a:lnTo>
                  <a:pt x="263651" y="63722"/>
                </a:lnTo>
                <a:lnTo>
                  <a:pt x="272883" y="70647"/>
                </a:lnTo>
                <a:lnTo>
                  <a:pt x="288297" y="83117"/>
                </a:lnTo>
                <a:lnTo>
                  <a:pt x="294386" y="87471"/>
                </a:lnTo>
                <a:lnTo>
                  <a:pt x="259840" y="124174"/>
                </a:lnTo>
                <a:lnTo>
                  <a:pt x="247142" y="137636"/>
                </a:lnTo>
                <a:lnTo>
                  <a:pt x="228775" y="152114"/>
                </a:lnTo>
                <a:lnTo>
                  <a:pt x="211074" y="167306"/>
                </a:lnTo>
                <a:lnTo>
                  <a:pt x="193813" y="183124"/>
                </a:lnTo>
                <a:lnTo>
                  <a:pt x="176911" y="199358"/>
                </a:lnTo>
                <a:lnTo>
                  <a:pt x="221127" y="199358"/>
                </a:lnTo>
                <a:lnTo>
                  <a:pt x="236632" y="184848"/>
                </a:lnTo>
                <a:lnTo>
                  <a:pt x="261330" y="160627"/>
                </a:lnTo>
                <a:lnTo>
                  <a:pt x="285242" y="135477"/>
                </a:lnTo>
                <a:lnTo>
                  <a:pt x="300863" y="121253"/>
                </a:lnTo>
                <a:lnTo>
                  <a:pt x="324998" y="98391"/>
                </a:lnTo>
                <a:lnTo>
                  <a:pt x="346519" y="77184"/>
                </a:lnTo>
                <a:lnTo>
                  <a:pt x="304038" y="77184"/>
                </a:lnTo>
                <a:lnTo>
                  <a:pt x="303402" y="75406"/>
                </a:lnTo>
                <a:lnTo>
                  <a:pt x="278002" y="43021"/>
                </a:lnTo>
                <a:lnTo>
                  <a:pt x="266483" y="34736"/>
                </a:lnTo>
                <a:close/>
              </a:path>
              <a:path w="403859" h="359410">
                <a:moveTo>
                  <a:pt x="396083" y="0"/>
                </a:moveTo>
                <a:lnTo>
                  <a:pt x="362846" y="20419"/>
                </a:lnTo>
                <a:lnTo>
                  <a:pt x="324485" y="56102"/>
                </a:lnTo>
                <a:lnTo>
                  <a:pt x="304038" y="77184"/>
                </a:lnTo>
                <a:lnTo>
                  <a:pt x="346519" y="77184"/>
                </a:lnTo>
                <a:lnTo>
                  <a:pt x="393953" y="26257"/>
                </a:lnTo>
                <a:lnTo>
                  <a:pt x="403526" y="6326"/>
                </a:lnTo>
                <a:lnTo>
                  <a:pt x="400939" y="1873"/>
                </a:lnTo>
                <a:lnTo>
                  <a:pt x="396083" y="0"/>
                </a:lnTo>
                <a:close/>
              </a:path>
              <a:path w="403859" h="359410">
                <a:moveTo>
                  <a:pt x="174117" y="4794"/>
                </a:moveTo>
                <a:lnTo>
                  <a:pt x="168528" y="5048"/>
                </a:lnTo>
                <a:lnTo>
                  <a:pt x="163322" y="5175"/>
                </a:lnTo>
                <a:lnTo>
                  <a:pt x="159893" y="5429"/>
                </a:lnTo>
                <a:lnTo>
                  <a:pt x="184835" y="5429"/>
                </a:lnTo>
                <a:lnTo>
                  <a:pt x="183769" y="5302"/>
                </a:lnTo>
                <a:lnTo>
                  <a:pt x="174117" y="4794"/>
                </a:lnTo>
                <a:close/>
              </a:path>
            </a:pathLst>
          </a:custGeom>
          <a:solidFill>
            <a:srgbClr val="F9F9F9"/>
          </a:solidFill>
        </p:spPr>
        <p:txBody>
          <a:bodyPr wrap="square" lIns="0" tIns="0" rIns="0" bIns="0" rtlCol="0"/>
          <a:lstStyle/>
          <a:p>
            <a:endParaRPr/>
          </a:p>
        </p:txBody>
      </p:sp>
      <p:sp>
        <p:nvSpPr>
          <p:cNvPr id="10" name="object 10"/>
          <p:cNvSpPr/>
          <p:nvPr/>
        </p:nvSpPr>
        <p:spPr>
          <a:xfrm>
            <a:off x="5913120" y="5323332"/>
            <a:ext cx="326390" cy="360045"/>
          </a:xfrm>
          <a:custGeom>
            <a:avLst/>
            <a:gdLst/>
            <a:ahLst/>
            <a:cxnLst/>
            <a:rect l="l" t="t" r="r" b="b"/>
            <a:pathLst>
              <a:path w="326389" h="360045">
                <a:moveTo>
                  <a:pt x="203887" y="234315"/>
                </a:moveTo>
                <a:lnTo>
                  <a:pt x="117855" y="234315"/>
                </a:lnTo>
                <a:lnTo>
                  <a:pt x="186562" y="265823"/>
                </a:lnTo>
                <a:lnTo>
                  <a:pt x="184150" y="273113"/>
                </a:lnTo>
                <a:lnTo>
                  <a:pt x="182879" y="280568"/>
                </a:lnTo>
                <a:lnTo>
                  <a:pt x="182879" y="288290"/>
                </a:lnTo>
                <a:lnTo>
                  <a:pt x="188517" y="316013"/>
                </a:lnTo>
                <a:lnTo>
                  <a:pt x="203882" y="338707"/>
                </a:lnTo>
                <a:lnTo>
                  <a:pt x="226653" y="354035"/>
                </a:lnTo>
                <a:lnTo>
                  <a:pt x="254507" y="359664"/>
                </a:lnTo>
                <a:lnTo>
                  <a:pt x="282362" y="354035"/>
                </a:lnTo>
                <a:lnTo>
                  <a:pt x="305133" y="338707"/>
                </a:lnTo>
                <a:lnTo>
                  <a:pt x="315253" y="323761"/>
                </a:lnTo>
                <a:lnTo>
                  <a:pt x="254507" y="323761"/>
                </a:lnTo>
                <a:lnTo>
                  <a:pt x="240627" y="320974"/>
                </a:lnTo>
                <a:lnTo>
                  <a:pt x="229282" y="313374"/>
                </a:lnTo>
                <a:lnTo>
                  <a:pt x="221628" y="302099"/>
                </a:lnTo>
                <a:lnTo>
                  <a:pt x="218820" y="288290"/>
                </a:lnTo>
                <a:lnTo>
                  <a:pt x="221628" y="274461"/>
                </a:lnTo>
                <a:lnTo>
                  <a:pt x="229282" y="263156"/>
                </a:lnTo>
                <a:lnTo>
                  <a:pt x="240627" y="255528"/>
                </a:lnTo>
                <a:lnTo>
                  <a:pt x="254507" y="252730"/>
                </a:lnTo>
                <a:lnTo>
                  <a:pt x="315240" y="252730"/>
                </a:lnTo>
                <a:lnTo>
                  <a:pt x="305133" y="237775"/>
                </a:lnTo>
                <a:lnTo>
                  <a:pt x="301695" y="235458"/>
                </a:lnTo>
                <a:lnTo>
                  <a:pt x="206375" y="235458"/>
                </a:lnTo>
                <a:lnTo>
                  <a:pt x="203887" y="234315"/>
                </a:lnTo>
                <a:close/>
              </a:path>
              <a:path w="326389" h="360045">
                <a:moveTo>
                  <a:pt x="315240" y="252730"/>
                </a:moveTo>
                <a:lnTo>
                  <a:pt x="254507" y="252730"/>
                </a:lnTo>
                <a:lnTo>
                  <a:pt x="268388" y="255528"/>
                </a:lnTo>
                <a:lnTo>
                  <a:pt x="279733" y="263156"/>
                </a:lnTo>
                <a:lnTo>
                  <a:pt x="287387" y="274461"/>
                </a:lnTo>
                <a:lnTo>
                  <a:pt x="290194" y="288290"/>
                </a:lnTo>
                <a:lnTo>
                  <a:pt x="287387" y="302099"/>
                </a:lnTo>
                <a:lnTo>
                  <a:pt x="279733" y="313374"/>
                </a:lnTo>
                <a:lnTo>
                  <a:pt x="268388" y="320974"/>
                </a:lnTo>
                <a:lnTo>
                  <a:pt x="254507" y="323761"/>
                </a:lnTo>
                <a:lnTo>
                  <a:pt x="315253" y="323761"/>
                </a:lnTo>
                <a:lnTo>
                  <a:pt x="320498" y="316013"/>
                </a:lnTo>
                <a:lnTo>
                  <a:pt x="326135" y="288290"/>
                </a:lnTo>
                <a:lnTo>
                  <a:pt x="320498" y="260508"/>
                </a:lnTo>
                <a:lnTo>
                  <a:pt x="315240" y="252730"/>
                </a:lnTo>
                <a:close/>
              </a:path>
              <a:path w="326389" h="360045">
                <a:moveTo>
                  <a:pt x="71754" y="108458"/>
                </a:moveTo>
                <a:lnTo>
                  <a:pt x="43880" y="114073"/>
                </a:lnTo>
                <a:lnTo>
                  <a:pt x="21066" y="129381"/>
                </a:lnTo>
                <a:lnTo>
                  <a:pt x="5657" y="152070"/>
                </a:lnTo>
                <a:lnTo>
                  <a:pt x="0" y="179832"/>
                </a:lnTo>
                <a:lnTo>
                  <a:pt x="5657" y="207593"/>
                </a:lnTo>
                <a:lnTo>
                  <a:pt x="21066" y="230282"/>
                </a:lnTo>
                <a:lnTo>
                  <a:pt x="43880" y="245590"/>
                </a:lnTo>
                <a:lnTo>
                  <a:pt x="71754" y="251206"/>
                </a:lnTo>
                <a:lnTo>
                  <a:pt x="84208" y="250102"/>
                </a:lnTo>
                <a:lnTo>
                  <a:pt x="96234" y="246856"/>
                </a:lnTo>
                <a:lnTo>
                  <a:pt x="107545" y="241561"/>
                </a:lnTo>
                <a:lnTo>
                  <a:pt x="117855" y="234315"/>
                </a:lnTo>
                <a:lnTo>
                  <a:pt x="203887" y="234315"/>
                </a:lnTo>
                <a:lnTo>
                  <a:pt x="162706" y="215392"/>
                </a:lnTo>
                <a:lnTo>
                  <a:pt x="71754" y="215392"/>
                </a:lnTo>
                <a:lnTo>
                  <a:pt x="57874" y="212586"/>
                </a:lnTo>
                <a:lnTo>
                  <a:pt x="46529" y="204946"/>
                </a:lnTo>
                <a:lnTo>
                  <a:pt x="38875" y="193639"/>
                </a:lnTo>
                <a:lnTo>
                  <a:pt x="36067" y="179832"/>
                </a:lnTo>
                <a:lnTo>
                  <a:pt x="38875" y="165971"/>
                </a:lnTo>
                <a:lnTo>
                  <a:pt x="46529" y="154670"/>
                </a:lnTo>
                <a:lnTo>
                  <a:pt x="57874" y="147060"/>
                </a:lnTo>
                <a:lnTo>
                  <a:pt x="71754" y="144272"/>
                </a:lnTo>
                <a:lnTo>
                  <a:pt x="161983" y="144272"/>
                </a:lnTo>
                <a:lnTo>
                  <a:pt x="203638" y="125095"/>
                </a:lnTo>
                <a:lnTo>
                  <a:pt x="117601" y="125095"/>
                </a:lnTo>
                <a:lnTo>
                  <a:pt x="107384" y="117994"/>
                </a:lnTo>
                <a:lnTo>
                  <a:pt x="96154" y="112776"/>
                </a:lnTo>
                <a:lnTo>
                  <a:pt x="84187" y="109557"/>
                </a:lnTo>
                <a:lnTo>
                  <a:pt x="71754" y="108458"/>
                </a:lnTo>
                <a:close/>
              </a:path>
              <a:path w="326389" h="360045">
                <a:moveTo>
                  <a:pt x="254507" y="216789"/>
                </a:moveTo>
                <a:lnTo>
                  <a:pt x="241290" y="218027"/>
                </a:lnTo>
                <a:lnTo>
                  <a:pt x="228679" y="221646"/>
                </a:lnTo>
                <a:lnTo>
                  <a:pt x="216949" y="227504"/>
                </a:lnTo>
                <a:lnTo>
                  <a:pt x="206375" y="235458"/>
                </a:lnTo>
                <a:lnTo>
                  <a:pt x="301695" y="235458"/>
                </a:lnTo>
                <a:lnTo>
                  <a:pt x="282362" y="222424"/>
                </a:lnTo>
                <a:lnTo>
                  <a:pt x="254507" y="216789"/>
                </a:lnTo>
                <a:close/>
              </a:path>
              <a:path w="326389" h="360045">
                <a:moveTo>
                  <a:pt x="161983" y="144272"/>
                </a:moveTo>
                <a:lnTo>
                  <a:pt x="71754" y="144272"/>
                </a:lnTo>
                <a:lnTo>
                  <a:pt x="85562" y="147060"/>
                </a:lnTo>
                <a:lnTo>
                  <a:pt x="96869" y="154670"/>
                </a:lnTo>
                <a:lnTo>
                  <a:pt x="104509" y="165971"/>
                </a:lnTo>
                <a:lnTo>
                  <a:pt x="107314" y="179832"/>
                </a:lnTo>
                <a:lnTo>
                  <a:pt x="107314" y="187198"/>
                </a:lnTo>
                <a:lnTo>
                  <a:pt x="105155" y="194183"/>
                </a:lnTo>
                <a:lnTo>
                  <a:pt x="100837" y="200152"/>
                </a:lnTo>
                <a:lnTo>
                  <a:pt x="99313" y="202311"/>
                </a:lnTo>
                <a:lnTo>
                  <a:pt x="71754" y="215392"/>
                </a:lnTo>
                <a:lnTo>
                  <a:pt x="162706" y="215392"/>
                </a:lnTo>
                <a:lnTo>
                  <a:pt x="138937" y="204470"/>
                </a:lnTo>
                <a:lnTo>
                  <a:pt x="141858" y="196469"/>
                </a:lnTo>
                <a:lnTo>
                  <a:pt x="143255" y="188341"/>
                </a:lnTo>
                <a:lnTo>
                  <a:pt x="143255" y="171323"/>
                </a:lnTo>
                <a:lnTo>
                  <a:pt x="141731" y="162814"/>
                </a:lnTo>
                <a:lnTo>
                  <a:pt x="138810" y="154940"/>
                </a:lnTo>
                <a:lnTo>
                  <a:pt x="161983" y="144272"/>
                </a:lnTo>
                <a:close/>
              </a:path>
              <a:path w="326389" h="360045">
                <a:moveTo>
                  <a:pt x="301968" y="123952"/>
                </a:moveTo>
                <a:lnTo>
                  <a:pt x="206120" y="123952"/>
                </a:lnTo>
                <a:lnTo>
                  <a:pt x="216771" y="131978"/>
                </a:lnTo>
                <a:lnTo>
                  <a:pt x="228552" y="137874"/>
                </a:lnTo>
                <a:lnTo>
                  <a:pt x="241214" y="141507"/>
                </a:lnTo>
                <a:lnTo>
                  <a:pt x="254507" y="142748"/>
                </a:lnTo>
                <a:lnTo>
                  <a:pt x="282362" y="137132"/>
                </a:lnTo>
                <a:lnTo>
                  <a:pt x="301968" y="123952"/>
                </a:lnTo>
                <a:close/>
              </a:path>
              <a:path w="326389" h="360045">
                <a:moveTo>
                  <a:pt x="254507" y="0"/>
                </a:moveTo>
                <a:lnTo>
                  <a:pt x="226653" y="5615"/>
                </a:lnTo>
                <a:lnTo>
                  <a:pt x="203882" y="20923"/>
                </a:lnTo>
                <a:lnTo>
                  <a:pt x="188517" y="43612"/>
                </a:lnTo>
                <a:lnTo>
                  <a:pt x="182879" y="71374"/>
                </a:lnTo>
                <a:lnTo>
                  <a:pt x="182879" y="78867"/>
                </a:lnTo>
                <a:lnTo>
                  <a:pt x="184150" y="86360"/>
                </a:lnTo>
                <a:lnTo>
                  <a:pt x="186435" y="93472"/>
                </a:lnTo>
                <a:lnTo>
                  <a:pt x="117601" y="125095"/>
                </a:lnTo>
                <a:lnTo>
                  <a:pt x="203638" y="125095"/>
                </a:lnTo>
                <a:lnTo>
                  <a:pt x="206120" y="123952"/>
                </a:lnTo>
                <a:lnTo>
                  <a:pt x="301968" y="123952"/>
                </a:lnTo>
                <a:lnTo>
                  <a:pt x="305133" y="121824"/>
                </a:lnTo>
                <a:lnTo>
                  <a:pt x="315217" y="106934"/>
                </a:lnTo>
                <a:lnTo>
                  <a:pt x="254507" y="106934"/>
                </a:lnTo>
                <a:lnTo>
                  <a:pt x="240627" y="104128"/>
                </a:lnTo>
                <a:lnTo>
                  <a:pt x="229282" y="96488"/>
                </a:lnTo>
                <a:lnTo>
                  <a:pt x="221628" y="85181"/>
                </a:lnTo>
                <a:lnTo>
                  <a:pt x="218820" y="71374"/>
                </a:lnTo>
                <a:lnTo>
                  <a:pt x="221628" y="57566"/>
                </a:lnTo>
                <a:lnTo>
                  <a:pt x="229282" y="46259"/>
                </a:lnTo>
                <a:lnTo>
                  <a:pt x="240627" y="38619"/>
                </a:lnTo>
                <a:lnTo>
                  <a:pt x="254507" y="35814"/>
                </a:lnTo>
                <a:lnTo>
                  <a:pt x="315217" y="35814"/>
                </a:lnTo>
                <a:lnTo>
                  <a:pt x="305133" y="20923"/>
                </a:lnTo>
                <a:lnTo>
                  <a:pt x="282362" y="5615"/>
                </a:lnTo>
                <a:lnTo>
                  <a:pt x="254507" y="0"/>
                </a:lnTo>
                <a:close/>
              </a:path>
              <a:path w="326389" h="360045">
                <a:moveTo>
                  <a:pt x="315217" y="35814"/>
                </a:moveTo>
                <a:lnTo>
                  <a:pt x="254507" y="35814"/>
                </a:lnTo>
                <a:lnTo>
                  <a:pt x="268388" y="38619"/>
                </a:lnTo>
                <a:lnTo>
                  <a:pt x="279733" y="46259"/>
                </a:lnTo>
                <a:lnTo>
                  <a:pt x="287387" y="57566"/>
                </a:lnTo>
                <a:lnTo>
                  <a:pt x="290194" y="71374"/>
                </a:lnTo>
                <a:lnTo>
                  <a:pt x="287387" y="85181"/>
                </a:lnTo>
                <a:lnTo>
                  <a:pt x="279733" y="96488"/>
                </a:lnTo>
                <a:lnTo>
                  <a:pt x="268388" y="104128"/>
                </a:lnTo>
                <a:lnTo>
                  <a:pt x="254507" y="106934"/>
                </a:lnTo>
                <a:lnTo>
                  <a:pt x="315217" y="106934"/>
                </a:lnTo>
                <a:lnTo>
                  <a:pt x="320498" y="99135"/>
                </a:lnTo>
                <a:lnTo>
                  <a:pt x="326135" y="71374"/>
                </a:lnTo>
                <a:lnTo>
                  <a:pt x="320498" y="43612"/>
                </a:lnTo>
                <a:lnTo>
                  <a:pt x="315217" y="35814"/>
                </a:lnTo>
                <a:close/>
              </a:path>
            </a:pathLst>
          </a:custGeom>
          <a:solidFill>
            <a:srgbClr val="F9F9F9"/>
          </a:solidFill>
        </p:spPr>
        <p:txBody>
          <a:bodyPr wrap="square" lIns="0" tIns="0" rIns="0" bIns="0" rtlCol="0"/>
          <a:lstStyle/>
          <a:p>
            <a:endParaRPr/>
          </a:p>
        </p:txBody>
      </p:sp>
      <p:sp>
        <p:nvSpPr>
          <p:cNvPr id="11" name="object 11"/>
          <p:cNvSpPr/>
          <p:nvPr/>
        </p:nvSpPr>
        <p:spPr>
          <a:xfrm>
            <a:off x="7048500" y="3308603"/>
            <a:ext cx="422275" cy="361315"/>
          </a:xfrm>
          <a:custGeom>
            <a:avLst/>
            <a:gdLst/>
            <a:ahLst/>
            <a:cxnLst/>
            <a:rect l="l" t="t" r="r" b="b"/>
            <a:pathLst>
              <a:path w="422275" h="361314">
                <a:moveTo>
                  <a:pt x="332353" y="331470"/>
                </a:moveTo>
                <a:lnTo>
                  <a:pt x="118999" y="331470"/>
                </a:lnTo>
                <a:lnTo>
                  <a:pt x="143216" y="344043"/>
                </a:lnTo>
                <a:lnTo>
                  <a:pt x="169386" y="353377"/>
                </a:lnTo>
                <a:lnTo>
                  <a:pt x="197223" y="359187"/>
                </a:lnTo>
                <a:lnTo>
                  <a:pt x="226441" y="361188"/>
                </a:lnTo>
                <a:lnTo>
                  <a:pt x="278508" y="354733"/>
                </a:lnTo>
                <a:lnTo>
                  <a:pt x="325270" y="336521"/>
                </a:lnTo>
                <a:lnTo>
                  <a:pt x="332353" y="331470"/>
                </a:lnTo>
                <a:close/>
              </a:path>
              <a:path w="422275" h="361314">
                <a:moveTo>
                  <a:pt x="226441" y="0"/>
                </a:moveTo>
                <a:lnTo>
                  <a:pt x="174426" y="6445"/>
                </a:lnTo>
                <a:lnTo>
                  <a:pt x="127700" y="24637"/>
                </a:lnTo>
                <a:lnTo>
                  <a:pt x="88122" y="52863"/>
                </a:lnTo>
                <a:lnTo>
                  <a:pt x="57549" y="89408"/>
                </a:lnTo>
                <a:lnTo>
                  <a:pt x="37843" y="132556"/>
                </a:lnTo>
                <a:lnTo>
                  <a:pt x="30860" y="180594"/>
                </a:lnTo>
                <a:lnTo>
                  <a:pt x="32035" y="200602"/>
                </a:lnTo>
                <a:lnTo>
                  <a:pt x="35496" y="219979"/>
                </a:lnTo>
                <a:lnTo>
                  <a:pt x="41148" y="238619"/>
                </a:lnTo>
                <a:lnTo>
                  <a:pt x="48895" y="256412"/>
                </a:lnTo>
                <a:lnTo>
                  <a:pt x="0" y="344805"/>
                </a:lnTo>
                <a:lnTo>
                  <a:pt x="507" y="350520"/>
                </a:lnTo>
                <a:lnTo>
                  <a:pt x="3826" y="354733"/>
                </a:lnTo>
                <a:lnTo>
                  <a:pt x="6223" y="358013"/>
                </a:lnTo>
                <a:lnTo>
                  <a:pt x="10159" y="359791"/>
                </a:lnTo>
                <a:lnTo>
                  <a:pt x="16509" y="359664"/>
                </a:lnTo>
                <a:lnTo>
                  <a:pt x="17652" y="359283"/>
                </a:lnTo>
                <a:lnTo>
                  <a:pt x="118999" y="331470"/>
                </a:lnTo>
                <a:lnTo>
                  <a:pt x="332353" y="331470"/>
                </a:lnTo>
                <a:lnTo>
                  <a:pt x="364871" y="308276"/>
                </a:lnTo>
                <a:lnTo>
                  <a:pt x="395454" y="271723"/>
                </a:lnTo>
                <a:lnTo>
                  <a:pt x="395950" y="270637"/>
                </a:lnTo>
                <a:lnTo>
                  <a:pt x="225805" y="270637"/>
                </a:lnTo>
                <a:lnTo>
                  <a:pt x="218269" y="269101"/>
                </a:lnTo>
                <a:lnTo>
                  <a:pt x="212090" y="264921"/>
                </a:lnTo>
                <a:lnTo>
                  <a:pt x="207910" y="258742"/>
                </a:lnTo>
                <a:lnTo>
                  <a:pt x="206375" y="251206"/>
                </a:lnTo>
                <a:lnTo>
                  <a:pt x="207910" y="243689"/>
                </a:lnTo>
                <a:lnTo>
                  <a:pt x="212089" y="237553"/>
                </a:lnTo>
                <a:lnTo>
                  <a:pt x="218269" y="233418"/>
                </a:lnTo>
                <a:lnTo>
                  <a:pt x="225805" y="231901"/>
                </a:lnTo>
                <a:lnTo>
                  <a:pt x="413650" y="231901"/>
                </a:lnTo>
                <a:lnTo>
                  <a:pt x="415165" y="228587"/>
                </a:lnTo>
                <a:lnTo>
                  <a:pt x="416142" y="221869"/>
                </a:lnTo>
                <a:lnTo>
                  <a:pt x="216153" y="221869"/>
                </a:lnTo>
                <a:lnTo>
                  <a:pt x="208279" y="213995"/>
                </a:lnTo>
                <a:lnTo>
                  <a:pt x="208279" y="98425"/>
                </a:lnTo>
                <a:lnTo>
                  <a:pt x="216153" y="90550"/>
                </a:lnTo>
                <a:lnTo>
                  <a:pt x="395976" y="90550"/>
                </a:lnTo>
                <a:lnTo>
                  <a:pt x="395454" y="89408"/>
                </a:lnTo>
                <a:lnTo>
                  <a:pt x="364871" y="52863"/>
                </a:lnTo>
                <a:lnTo>
                  <a:pt x="325270" y="24637"/>
                </a:lnTo>
                <a:lnTo>
                  <a:pt x="278508" y="6445"/>
                </a:lnTo>
                <a:lnTo>
                  <a:pt x="226441" y="0"/>
                </a:lnTo>
                <a:close/>
              </a:path>
              <a:path w="422275" h="361314">
                <a:moveTo>
                  <a:pt x="413650" y="231901"/>
                </a:moveTo>
                <a:lnTo>
                  <a:pt x="225805" y="231901"/>
                </a:lnTo>
                <a:lnTo>
                  <a:pt x="233342" y="233418"/>
                </a:lnTo>
                <a:lnTo>
                  <a:pt x="239522" y="237553"/>
                </a:lnTo>
                <a:lnTo>
                  <a:pt x="243701" y="243689"/>
                </a:lnTo>
                <a:lnTo>
                  <a:pt x="245236" y="251206"/>
                </a:lnTo>
                <a:lnTo>
                  <a:pt x="243701" y="258742"/>
                </a:lnTo>
                <a:lnTo>
                  <a:pt x="239522" y="264922"/>
                </a:lnTo>
                <a:lnTo>
                  <a:pt x="233342" y="269101"/>
                </a:lnTo>
                <a:lnTo>
                  <a:pt x="225805" y="270637"/>
                </a:lnTo>
                <a:lnTo>
                  <a:pt x="395950" y="270637"/>
                </a:lnTo>
                <a:lnTo>
                  <a:pt x="413650" y="231901"/>
                </a:lnTo>
                <a:close/>
              </a:path>
              <a:path w="422275" h="361314">
                <a:moveTo>
                  <a:pt x="395976" y="90550"/>
                </a:moveTo>
                <a:lnTo>
                  <a:pt x="235584" y="90550"/>
                </a:lnTo>
                <a:lnTo>
                  <a:pt x="243458" y="98425"/>
                </a:lnTo>
                <a:lnTo>
                  <a:pt x="243458" y="213995"/>
                </a:lnTo>
                <a:lnTo>
                  <a:pt x="235584" y="221869"/>
                </a:lnTo>
                <a:lnTo>
                  <a:pt x="416142" y="221869"/>
                </a:lnTo>
                <a:lnTo>
                  <a:pt x="422148" y="180594"/>
                </a:lnTo>
                <a:lnTo>
                  <a:pt x="415165" y="132556"/>
                </a:lnTo>
                <a:lnTo>
                  <a:pt x="395976" y="90550"/>
                </a:lnTo>
                <a:close/>
              </a:path>
            </a:pathLst>
          </a:custGeom>
          <a:solidFill>
            <a:srgbClr val="F9F9F9"/>
          </a:solidFill>
        </p:spPr>
        <p:txBody>
          <a:bodyPr wrap="square" lIns="0" tIns="0" rIns="0" bIns="0" rtlCol="0"/>
          <a:lstStyle/>
          <a:p>
            <a:endParaRPr/>
          </a:p>
        </p:txBody>
      </p:sp>
      <p:sp>
        <p:nvSpPr>
          <p:cNvPr id="12" name="object 12"/>
          <p:cNvSpPr/>
          <p:nvPr/>
        </p:nvSpPr>
        <p:spPr>
          <a:xfrm>
            <a:off x="5916167" y="2650235"/>
            <a:ext cx="361315" cy="360045"/>
          </a:xfrm>
          <a:custGeom>
            <a:avLst/>
            <a:gdLst/>
            <a:ahLst/>
            <a:cxnLst/>
            <a:rect l="l" t="t" r="r" b="b"/>
            <a:pathLst>
              <a:path w="361314" h="360044">
                <a:moveTo>
                  <a:pt x="250062" y="312547"/>
                </a:moveTo>
                <a:lnTo>
                  <a:pt x="111125" y="312547"/>
                </a:lnTo>
                <a:lnTo>
                  <a:pt x="117022" y="315525"/>
                </a:lnTo>
                <a:lnTo>
                  <a:pt x="123062" y="318182"/>
                </a:lnTo>
                <a:lnTo>
                  <a:pt x="129198" y="320530"/>
                </a:lnTo>
                <a:lnTo>
                  <a:pt x="135382" y="322579"/>
                </a:lnTo>
                <a:lnTo>
                  <a:pt x="135382" y="352933"/>
                </a:lnTo>
                <a:lnTo>
                  <a:pt x="142112" y="359663"/>
                </a:lnTo>
                <a:lnTo>
                  <a:pt x="218948" y="359663"/>
                </a:lnTo>
                <a:lnTo>
                  <a:pt x="225806" y="352933"/>
                </a:lnTo>
                <a:lnTo>
                  <a:pt x="225806" y="322579"/>
                </a:lnTo>
                <a:lnTo>
                  <a:pt x="231989" y="320530"/>
                </a:lnTo>
                <a:lnTo>
                  <a:pt x="238125" y="318182"/>
                </a:lnTo>
                <a:lnTo>
                  <a:pt x="244165" y="315525"/>
                </a:lnTo>
                <a:lnTo>
                  <a:pt x="250062" y="312547"/>
                </a:lnTo>
                <a:close/>
              </a:path>
              <a:path w="361314" h="360044">
                <a:moveTo>
                  <a:pt x="89535" y="25653"/>
                </a:moveTo>
                <a:lnTo>
                  <a:pt x="80010" y="25653"/>
                </a:lnTo>
                <a:lnTo>
                  <a:pt x="31623" y="73913"/>
                </a:lnTo>
                <a:lnTo>
                  <a:pt x="25654" y="79755"/>
                </a:lnTo>
                <a:lnTo>
                  <a:pt x="25654" y="89153"/>
                </a:lnTo>
                <a:lnTo>
                  <a:pt x="31623" y="94996"/>
                </a:lnTo>
                <a:lnTo>
                  <a:pt x="47244" y="110616"/>
                </a:lnTo>
                <a:lnTo>
                  <a:pt x="44317" y="116550"/>
                </a:lnTo>
                <a:lnTo>
                  <a:pt x="41640" y="122554"/>
                </a:lnTo>
                <a:lnTo>
                  <a:pt x="39225" y="128654"/>
                </a:lnTo>
                <a:lnTo>
                  <a:pt x="37084" y="134874"/>
                </a:lnTo>
                <a:lnTo>
                  <a:pt x="6731" y="134874"/>
                </a:lnTo>
                <a:lnTo>
                  <a:pt x="0" y="141604"/>
                </a:lnTo>
                <a:lnTo>
                  <a:pt x="0" y="218059"/>
                </a:lnTo>
                <a:lnTo>
                  <a:pt x="6731" y="224789"/>
                </a:lnTo>
                <a:lnTo>
                  <a:pt x="37084" y="224789"/>
                </a:lnTo>
                <a:lnTo>
                  <a:pt x="39225" y="231007"/>
                </a:lnTo>
                <a:lnTo>
                  <a:pt x="41640" y="237093"/>
                </a:lnTo>
                <a:lnTo>
                  <a:pt x="44317" y="243060"/>
                </a:lnTo>
                <a:lnTo>
                  <a:pt x="47244" y="248919"/>
                </a:lnTo>
                <a:lnTo>
                  <a:pt x="25654" y="270510"/>
                </a:lnTo>
                <a:lnTo>
                  <a:pt x="25654" y="279908"/>
                </a:lnTo>
                <a:lnTo>
                  <a:pt x="31623" y="285750"/>
                </a:lnTo>
                <a:lnTo>
                  <a:pt x="80010" y="334010"/>
                </a:lnTo>
                <a:lnTo>
                  <a:pt x="89535" y="334010"/>
                </a:lnTo>
                <a:lnTo>
                  <a:pt x="95504" y="328167"/>
                </a:lnTo>
                <a:lnTo>
                  <a:pt x="111125" y="312547"/>
                </a:lnTo>
                <a:lnTo>
                  <a:pt x="302691" y="312547"/>
                </a:lnTo>
                <a:lnTo>
                  <a:pt x="335407" y="279908"/>
                </a:lnTo>
                <a:lnTo>
                  <a:pt x="335407" y="270510"/>
                </a:lnTo>
                <a:lnTo>
                  <a:pt x="334661" y="269748"/>
                </a:lnTo>
                <a:lnTo>
                  <a:pt x="180594" y="269748"/>
                </a:lnTo>
                <a:lnTo>
                  <a:pt x="145482" y="262681"/>
                </a:lnTo>
                <a:lnTo>
                  <a:pt x="116776" y="243411"/>
                </a:lnTo>
                <a:lnTo>
                  <a:pt x="97405" y="214830"/>
                </a:lnTo>
                <a:lnTo>
                  <a:pt x="90297" y="179831"/>
                </a:lnTo>
                <a:lnTo>
                  <a:pt x="97405" y="144833"/>
                </a:lnTo>
                <a:lnTo>
                  <a:pt x="116776" y="116252"/>
                </a:lnTo>
                <a:lnTo>
                  <a:pt x="145482" y="96982"/>
                </a:lnTo>
                <a:lnTo>
                  <a:pt x="180594" y="89915"/>
                </a:lnTo>
                <a:lnTo>
                  <a:pt x="334645" y="89915"/>
                </a:lnTo>
                <a:lnTo>
                  <a:pt x="335407" y="89153"/>
                </a:lnTo>
                <a:lnTo>
                  <a:pt x="335407" y="79755"/>
                </a:lnTo>
                <a:lnTo>
                  <a:pt x="302691" y="47116"/>
                </a:lnTo>
                <a:lnTo>
                  <a:pt x="111125" y="47116"/>
                </a:lnTo>
                <a:lnTo>
                  <a:pt x="95504" y="31496"/>
                </a:lnTo>
                <a:lnTo>
                  <a:pt x="89535" y="25653"/>
                </a:lnTo>
                <a:close/>
              </a:path>
              <a:path w="361314" h="360044">
                <a:moveTo>
                  <a:pt x="302691" y="312547"/>
                </a:moveTo>
                <a:lnTo>
                  <a:pt x="250062" y="312547"/>
                </a:lnTo>
                <a:lnTo>
                  <a:pt x="265684" y="328167"/>
                </a:lnTo>
                <a:lnTo>
                  <a:pt x="271653" y="334010"/>
                </a:lnTo>
                <a:lnTo>
                  <a:pt x="281178" y="334010"/>
                </a:lnTo>
                <a:lnTo>
                  <a:pt x="302691" y="312547"/>
                </a:lnTo>
                <a:close/>
              </a:path>
              <a:path w="361314" h="360044">
                <a:moveTo>
                  <a:pt x="334645" y="89915"/>
                </a:moveTo>
                <a:lnTo>
                  <a:pt x="180594" y="89915"/>
                </a:lnTo>
                <a:lnTo>
                  <a:pt x="215705" y="96982"/>
                </a:lnTo>
                <a:lnTo>
                  <a:pt x="244411" y="116252"/>
                </a:lnTo>
                <a:lnTo>
                  <a:pt x="263782" y="144833"/>
                </a:lnTo>
                <a:lnTo>
                  <a:pt x="270891" y="179831"/>
                </a:lnTo>
                <a:lnTo>
                  <a:pt x="263782" y="214830"/>
                </a:lnTo>
                <a:lnTo>
                  <a:pt x="244411" y="243411"/>
                </a:lnTo>
                <a:lnTo>
                  <a:pt x="215705" y="262681"/>
                </a:lnTo>
                <a:lnTo>
                  <a:pt x="180594" y="269748"/>
                </a:lnTo>
                <a:lnTo>
                  <a:pt x="334661" y="269748"/>
                </a:lnTo>
                <a:lnTo>
                  <a:pt x="329565" y="264540"/>
                </a:lnTo>
                <a:lnTo>
                  <a:pt x="313944" y="248919"/>
                </a:lnTo>
                <a:lnTo>
                  <a:pt x="316870" y="243060"/>
                </a:lnTo>
                <a:lnTo>
                  <a:pt x="319547" y="237093"/>
                </a:lnTo>
                <a:lnTo>
                  <a:pt x="321962" y="231007"/>
                </a:lnTo>
                <a:lnTo>
                  <a:pt x="324104" y="224789"/>
                </a:lnTo>
                <a:lnTo>
                  <a:pt x="354457" y="224789"/>
                </a:lnTo>
                <a:lnTo>
                  <a:pt x="361188" y="218059"/>
                </a:lnTo>
                <a:lnTo>
                  <a:pt x="361188" y="141604"/>
                </a:lnTo>
                <a:lnTo>
                  <a:pt x="354457" y="134874"/>
                </a:lnTo>
                <a:lnTo>
                  <a:pt x="324104" y="134874"/>
                </a:lnTo>
                <a:lnTo>
                  <a:pt x="321962" y="128654"/>
                </a:lnTo>
                <a:lnTo>
                  <a:pt x="319547" y="122554"/>
                </a:lnTo>
                <a:lnTo>
                  <a:pt x="316870" y="116550"/>
                </a:lnTo>
                <a:lnTo>
                  <a:pt x="313944" y="110616"/>
                </a:lnTo>
                <a:lnTo>
                  <a:pt x="334645" y="89915"/>
                </a:lnTo>
                <a:close/>
              </a:path>
              <a:path w="361314" h="360044">
                <a:moveTo>
                  <a:pt x="180594" y="119887"/>
                </a:moveTo>
                <a:lnTo>
                  <a:pt x="157204" y="124610"/>
                </a:lnTo>
                <a:lnTo>
                  <a:pt x="138064" y="137477"/>
                </a:lnTo>
                <a:lnTo>
                  <a:pt x="125140" y="156535"/>
                </a:lnTo>
                <a:lnTo>
                  <a:pt x="120396" y="179831"/>
                </a:lnTo>
                <a:lnTo>
                  <a:pt x="125140" y="203128"/>
                </a:lnTo>
                <a:lnTo>
                  <a:pt x="138064" y="222186"/>
                </a:lnTo>
                <a:lnTo>
                  <a:pt x="157204" y="235053"/>
                </a:lnTo>
                <a:lnTo>
                  <a:pt x="180594" y="239775"/>
                </a:lnTo>
                <a:lnTo>
                  <a:pt x="203983" y="235053"/>
                </a:lnTo>
                <a:lnTo>
                  <a:pt x="223123" y="222186"/>
                </a:lnTo>
                <a:lnTo>
                  <a:pt x="231520" y="209803"/>
                </a:lnTo>
                <a:lnTo>
                  <a:pt x="180594" y="209803"/>
                </a:lnTo>
                <a:lnTo>
                  <a:pt x="168872" y="207442"/>
                </a:lnTo>
                <a:lnTo>
                  <a:pt x="159305" y="201009"/>
                </a:lnTo>
                <a:lnTo>
                  <a:pt x="152858" y="191480"/>
                </a:lnTo>
                <a:lnTo>
                  <a:pt x="150495" y="179831"/>
                </a:lnTo>
                <a:lnTo>
                  <a:pt x="152858" y="168183"/>
                </a:lnTo>
                <a:lnTo>
                  <a:pt x="159305" y="158654"/>
                </a:lnTo>
                <a:lnTo>
                  <a:pt x="168872" y="152221"/>
                </a:lnTo>
                <a:lnTo>
                  <a:pt x="180594" y="149860"/>
                </a:lnTo>
                <a:lnTo>
                  <a:pt x="231520" y="149860"/>
                </a:lnTo>
                <a:lnTo>
                  <a:pt x="223123" y="137477"/>
                </a:lnTo>
                <a:lnTo>
                  <a:pt x="203983" y="124610"/>
                </a:lnTo>
                <a:lnTo>
                  <a:pt x="180594" y="119887"/>
                </a:lnTo>
                <a:close/>
              </a:path>
              <a:path w="361314" h="360044">
                <a:moveTo>
                  <a:pt x="231520" y="149860"/>
                </a:moveTo>
                <a:lnTo>
                  <a:pt x="180594" y="149860"/>
                </a:lnTo>
                <a:lnTo>
                  <a:pt x="192315" y="152221"/>
                </a:lnTo>
                <a:lnTo>
                  <a:pt x="201882" y="158654"/>
                </a:lnTo>
                <a:lnTo>
                  <a:pt x="208329" y="168183"/>
                </a:lnTo>
                <a:lnTo>
                  <a:pt x="210693" y="179831"/>
                </a:lnTo>
                <a:lnTo>
                  <a:pt x="208329" y="191480"/>
                </a:lnTo>
                <a:lnTo>
                  <a:pt x="201882" y="201009"/>
                </a:lnTo>
                <a:lnTo>
                  <a:pt x="192315" y="207442"/>
                </a:lnTo>
                <a:lnTo>
                  <a:pt x="180594" y="209803"/>
                </a:lnTo>
                <a:lnTo>
                  <a:pt x="231520" y="209803"/>
                </a:lnTo>
                <a:lnTo>
                  <a:pt x="236047" y="203128"/>
                </a:lnTo>
                <a:lnTo>
                  <a:pt x="240792" y="179831"/>
                </a:lnTo>
                <a:lnTo>
                  <a:pt x="236047" y="156535"/>
                </a:lnTo>
                <a:lnTo>
                  <a:pt x="231520" y="149860"/>
                </a:lnTo>
                <a:close/>
              </a:path>
              <a:path w="361314" h="360044">
                <a:moveTo>
                  <a:pt x="188849" y="164846"/>
                </a:moveTo>
                <a:lnTo>
                  <a:pt x="172339" y="164846"/>
                </a:lnTo>
                <a:lnTo>
                  <a:pt x="165608" y="171576"/>
                </a:lnTo>
                <a:lnTo>
                  <a:pt x="165608" y="188087"/>
                </a:lnTo>
                <a:lnTo>
                  <a:pt x="172339" y="194817"/>
                </a:lnTo>
                <a:lnTo>
                  <a:pt x="188849" y="194817"/>
                </a:lnTo>
                <a:lnTo>
                  <a:pt x="195580" y="188087"/>
                </a:lnTo>
                <a:lnTo>
                  <a:pt x="195580" y="171576"/>
                </a:lnTo>
                <a:lnTo>
                  <a:pt x="188849" y="164846"/>
                </a:lnTo>
                <a:close/>
              </a:path>
              <a:path w="361314" h="360044">
                <a:moveTo>
                  <a:pt x="219075" y="0"/>
                </a:moveTo>
                <a:lnTo>
                  <a:pt x="142112" y="0"/>
                </a:lnTo>
                <a:lnTo>
                  <a:pt x="135382" y="6730"/>
                </a:lnTo>
                <a:lnTo>
                  <a:pt x="135382" y="36956"/>
                </a:lnTo>
                <a:lnTo>
                  <a:pt x="129198" y="39080"/>
                </a:lnTo>
                <a:lnTo>
                  <a:pt x="123063" y="41465"/>
                </a:lnTo>
                <a:lnTo>
                  <a:pt x="117022" y="44136"/>
                </a:lnTo>
                <a:lnTo>
                  <a:pt x="111125" y="47116"/>
                </a:lnTo>
                <a:lnTo>
                  <a:pt x="250062" y="47116"/>
                </a:lnTo>
                <a:lnTo>
                  <a:pt x="244165" y="44136"/>
                </a:lnTo>
                <a:lnTo>
                  <a:pt x="238125" y="41465"/>
                </a:lnTo>
                <a:lnTo>
                  <a:pt x="231989" y="39080"/>
                </a:lnTo>
                <a:lnTo>
                  <a:pt x="225806" y="36956"/>
                </a:lnTo>
                <a:lnTo>
                  <a:pt x="225806" y="6730"/>
                </a:lnTo>
                <a:lnTo>
                  <a:pt x="219075" y="0"/>
                </a:lnTo>
                <a:close/>
              </a:path>
              <a:path w="361314" h="360044">
                <a:moveTo>
                  <a:pt x="281178" y="25653"/>
                </a:moveTo>
                <a:lnTo>
                  <a:pt x="271653" y="25653"/>
                </a:lnTo>
                <a:lnTo>
                  <a:pt x="265684" y="31496"/>
                </a:lnTo>
                <a:lnTo>
                  <a:pt x="250062" y="47116"/>
                </a:lnTo>
                <a:lnTo>
                  <a:pt x="302691" y="47116"/>
                </a:lnTo>
                <a:lnTo>
                  <a:pt x="281178" y="25653"/>
                </a:lnTo>
                <a:close/>
              </a:path>
            </a:pathLst>
          </a:custGeom>
          <a:solidFill>
            <a:srgbClr val="F9F9F9"/>
          </a:solidFill>
        </p:spPr>
        <p:txBody>
          <a:bodyPr wrap="square" lIns="0" tIns="0" rIns="0" bIns="0" rtlCol="0"/>
          <a:lstStyle/>
          <a:p>
            <a:endParaRPr/>
          </a:p>
        </p:txBody>
      </p:sp>
      <p:sp>
        <p:nvSpPr>
          <p:cNvPr id="13" name="object 13"/>
          <p:cNvSpPr/>
          <p:nvPr/>
        </p:nvSpPr>
        <p:spPr>
          <a:xfrm>
            <a:off x="4735067" y="3389376"/>
            <a:ext cx="405765" cy="361315"/>
          </a:xfrm>
          <a:custGeom>
            <a:avLst/>
            <a:gdLst/>
            <a:ahLst/>
            <a:cxnLst/>
            <a:rect l="l" t="t" r="r" b="b"/>
            <a:pathLst>
              <a:path w="405764" h="361314">
                <a:moveTo>
                  <a:pt x="151098" y="159893"/>
                </a:moveTo>
                <a:lnTo>
                  <a:pt x="108204" y="159893"/>
                </a:lnTo>
                <a:lnTo>
                  <a:pt x="145161" y="220472"/>
                </a:lnTo>
                <a:lnTo>
                  <a:pt x="135008" y="232729"/>
                </a:lnTo>
                <a:lnTo>
                  <a:pt x="127285" y="246808"/>
                </a:lnTo>
                <a:lnTo>
                  <a:pt x="122372" y="262387"/>
                </a:lnTo>
                <a:lnTo>
                  <a:pt x="120650" y="279146"/>
                </a:lnTo>
                <a:lnTo>
                  <a:pt x="127113" y="310985"/>
                </a:lnTo>
                <a:lnTo>
                  <a:pt x="144732" y="337073"/>
                </a:lnTo>
                <a:lnTo>
                  <a:pt x="170852" y="354709"/>
                </a:lnTo>
                <a:lnTo>
                  <a:pt x="202819" y="361188"/>
                </a:lnTo>
                <a:lnTo>
                  <a:pt x="234638" y="354709"/>
                </a:lnTo>
                <a:lnTo>
                  <a:pt x="260683" y="337073"/>
                </a:lnTo>
                <a:lnTo>
                  <a:pt x="269172" y="324485"/>
                </a:lnTo>
                <a:lnTo>
                  <a:pt x="202819" y="324485"/>
                </a:lnTo>
                <a:lnTo>
                  <a:pt x="185106" y="320901"/>
                </a:lnTo>
                <a:lnTo>
                  <a:pt x="170656" y="311150"/>
                </a:lnTo>
                <a:lnTo>
                  <a:pt x="160920" y="296731"/>
                </a:lnTo>
                <a:lnTo>
                  <a:pt x="157353" y="279146"/>
                </a:lnTo>
                <a:lnTo>
                  <a:pt x="160920" y="261413"/>
                </a:lnTo>
                <a:lnTo>
                  <a:pt x="170656" y="246919"/>
                </a:lnTo>
                <a:lnTo>
                  <a:pt x="185106" y="237140"/>
                </a:lnTo>
                <a:lnTo>
                  <a:pt x="202819" y="233553"/>
                </a:lnTo>
                <a:lnTo>
                  <a:pt x="270826" y="233553"/>
                </a:lnTo>
                <a:lnTo>
                  <a:pt x="270375" y="232729"/>
                </a:lnTo>
                <a:lnTo>
                  <a:pt x="260223" y="220472"/>
                </a:lnTo>
                <a:lnTo>
                  <a:pt x="271922" y="201295"/>
                </a:lnTo>
                <a:lnTo>
                  <a:pt x="176530" y="201295"/>
                </a:lnTo>
                <a:lnTo>
                  <a:pt x="151098" y="159893"/>
                </a:lnTo>
                <a:close/>
              </a:path>
              <a:path w="405764" h="361314">
                <a:moveTo>
                  <a:pt x="270826" y="233553"/>
                </a:moveTo>
                <a:lnTo>
                  <a:pt x="202819" y="233553"/>
                </a:lnTo>
                <a:lnTo>
                  <a:pt x="220384" y="237140"/>
                </a:lnTo>
                <a:lnTo>
                  <a:pt x="234759" y="246919"/>
                </a:lnTo>
                <a:lnTo>
                  <a:pt x="244467" y="261413"/>
                </a:lnTo>
                <a:lnTo>
                  <a:pt x="248031" y="279146"/>
                </a:lnTo>
                <a:lnTo>
                  <a:pt x="244467" y="296731"/>
                </a:lnTo>
                <a:lnTo>
                  <a:pt x="234759" y="311150"/>
                </a:lnTo>
                <a:lnTo>
                  <a:pt x="220384" y="320901"/>
                </a:lnTo>
                <a:lnTo>
                  <a:pt x="202819" y="324485"/>
                </a:lnTo>
                <a:lnTo>
                  <a:pt x="269172" y="324485"/>
                </a:lnTo>
                <a:lnTo>
                  <a:pt x="278274" y="310985"/>
                </a:lnTo>
                <a:lnTo>
                  <a:pt x="284734" y="279146"/>
                </a:lnTo>
                <a:lnTo>
                  <a:pt x="283011" y="262387"/>
                </a:lnTo>
                <a:lnTo>
                  <a:pt x="278098" y="246808"/>
                </a:lnTo>
                <a:lnTo>
                  <a:pt x="270826" y="233553"/>
                </a:lnTo>
                <a:close/>
              </a:path>
              <a:path w="405764" h="361314">
                <a:moveTo>
                  <a:pt x="202819" y="196850"/>
                </a:moveTo>
                <a:lnTo>
                  <a:pt x="196014" y="197151"/>
                </a:lnTo>
                <a:lnTo>
                  <a:pt x="189341" y="198024"/>
                </a:lnTo>
                <a:lnTo>
                  <a:pt x="182834" y="199421"/>
                </a:lnTo>
                <a:lnTo>
                  <a:pt x="176530" y="201295"/>
                </a:lnTo>
                <a:lnTo>
                  <a:pt x="228854" y="201295"/>
                </a:lnTo>
                <a:lnTo>
                  <a:pt x="222553" y="199421"/>
                </a:lnTo>
                <a:lnTo>
                  <a:pt x="216074" y="198024"/>
                </a:lnTo>
                <a:lnTo>
                  <a:pt x="209476" y="197151"/>
                </a:lnTo>
                <a:lnTo>
                  <a:pt x="202819" y="196850"/>
                </a:lnTo>
                <a:close/>
              </a:path>
              <a:path w="405764" h="361314">
                <a:moveTo>
                  <a:pt x="282029" y="100457"/>
                </a:moveTo>
                <a:lnTo>
                  <a:pt x="243459" y="100457"/>
                </a:lnTo>
                <a:lnTo>
                  <a:pt x="246937" y="111801"/>
                </a:lnTo>
                <a:lnTo>
                  <a:pt x="251952" y="122348"/>
                </a:lnTo>
                <a:lnTo>
                  <a:pt x="258371" y="132014"/>
                </a:lnTo>
                <a:lnTo>
                  <a:pt x="266065" y="140715"/>
                </a:lnTo>
                <a:lnTo>
                  <a:pt x="228854" y="201295"/>
                </a:lnTo>
                <a:lnTo>
                  <a:pt x="271922" y="201295"/>
                </a:lnTo>
                <a:lnTo>
                  <a:pt x="297180" y="159893"/>
                </a:lnTo>
                <a:lnTo>
                  <a:pt x="345285" y="159893"/>
                </a:lnTo>
                <a:lnTo>
                  <a:pt x="355288" y="157855"/>
                </a:lnTo>
                <a:lnTo>
                  <a:pt x="381333" y="140192"/>
                </a:lnTo>
                <a:lnTo>
                  <a:pt x="389776" y="127635"/>
                </a:lnTo>
                <a:lnTo>
                  <a:pt x="323469" y="127635"/>
                </a:lnTo>
                <a:lnTo>
                  <a:pt x="305756" y="124047"/>
                </a:lnTo>
                <a:lnTo>
                  <a:pt x="291306" y="114268"/>
                </a:lnTo>
                <a:lnTo>
                  <a:pt x="282029" y="100457"/>
                </a:lnTo>
                <a:close/>
              </a:path>
              <a:path w="405764" h="361314">
                <a:moveTo>
                  <a:pt x="81915" y="0"/>
                </a:moveTo>
                <a:lnTo>
                  <a:pt x="50095" y="6478"/>
                </a:lnTo>
                <a:lnTo>
                  <a:pt x="24050" y="24114"/>
                </a:lnTo>
                <a:lnTo>
                  <a:pt x="6459" y="50202"/>
                </a:lnTo>
                <a:lnTo>
                  <a:pt x="0" y="82041"/>
                </a:lnTo>
                <a:lnTo>
                  <a:pt x="6459" y="114028"/>
                </a:lnTo>
                <a:lnTo>
                  <a:pt x="24050" y="140192"/>
                </a:lnTo>
                <a:lnTo>
                  <a:pt x="50095" y="157855"/>
                </a:lnTo>
                <a:lnTo>
                  <a:pt x="81915" y="164337"/>
                </a:lnTo>
                <a:lnTo>
                  <a:pt x="88772" y="164036"/>
                </a:lnTo>
                <a:lnTo>
                  <a:pt x="95440" y="163163"/>
                </a:lnTo>
                <a:lnTo>
                  <a:pt x="101917" y="161766"/>
                </a:lnTo>
                <a:lnTo>
                  <a:pt x="108204" y="159893"/>
                </a:lnTo>
                <a:lnTo>
                  <a:pt x="151098" y="159893"/>
                </a:lnTo>
                <a:lnTo>
                  <a:pt x="139319" y="140715"/>
                </a:lnTo>
                <a:lnTo>
                  <a:pt x="147012" y="132014"/>
                </a:lnTo>
                <a:lnTo>
                  <a:pt x="149921" y="127635"/>
                </a:lnTo>
                <a:lnTo>
                  <a:pt x="81915" y="127635"/>
                </a:lnTo>
                <a:lnTo>
                  <a:pt x="64349" y="124047"/>
                </a:lnTo>
                <a:lnTo>
                  <a:pt x="49974" y="114268"/>
                </a:lnTo>
                <a:lnTo>
                  <a:pt x="40266" y="99774"/>
                </a:lnTo>
                <a:lnTo>
                  <a:pt x="36703" y="82041"/>
                </a:lnTo>
                <a:lnTo>
                  <a:pt x="40266" y="64456"/>
                </a:lnTo>
                <a:lnTo>
                  <a:pt x="49974" y="50037"/>
                </a:lnTo>
                <a:lnTo>
                  <a:pt x="64349" y="40286"/>
                </a:lnTo>
                <a:lnTo>
                  <a:pt x="81915" y="36702"/>
                </a:lnTo>
                <a:lnTo>
                  <a:pt x="149920" y="36702"/>
                </a:lnTo>
                <a:lnTo>
                  <a:pt x="133492" y="18208"/>
                </a:lnTo>
                <a:lnTo>
                  <a:pt x="109757" y="4835"/>
                </a:lnTo>
                <a:lnTo>
                  <a:pt x="81915" y="0"/>
                </a:lnTo>
                <a:close/>
              </a:path>
              <a:path w="405764" h="361314">
                <a:moveTo>
                  <a:pt x="345285" y="159893"/>
                </a:moveTo>
                <a:lnTo>
                  <a:pt x="297180" y="159893"/>
                </a:lnTo>
                <a:lnTo>
                  <a:pt x="303466" y="161766"/>
                </a:lnTo>
                <a:lnTo>
                  <a:pt x="309943" y="163163"/>
                </a:lnTo>
                <a:lnTo>
                  <a:pt x="316611" y="164036"/>
                </a:lnTo>
                <a:lnTo>
                  <a:pt x="323469" y="164337"/>
                </a:lnTo>
                <a:lnTo>
                  <a:pt x="345285" y="159893"/>
                </a:lnTo>
                <a:close/>
              </a:path>
              <a:path w="405764" h="361314">
                <a:moveTo>
                  <a:pt x="149920" y="36702"/>
                </a:moveTo>
                <a:lnTo>
                  <a:pt x="81915" y="36702"/>
                </a:lnTo>
                <a:lnTo>
                  <a:pt x="99627" y="40286"/>
                </a:lnTo>
                <a:lnTo>
                  <a:pt x="114077" y="50037"/>
                </a:lnTo>
                <a:lnTo>
                  <a:pt x="123813" y="64456"/>
                </a:lnTo>
                <a:lnTo>
                  <a:pt x="127381" y="82041"/>
                </a:lnTo>
                <a:lnTo>
                  <a:pt x="123813" y="99774"/>
                </a:lnTo>
                <a:lnTo>
                  <a:pt x="114077" y="114268"/>
                </a:lnTo>
                <a:lnTo>
                  <a:pt x="99627" y="124047"/>
                </a:lnTo>
                <a:lnTo>
                  <a:pt x="81915" y="127635"/>
                </a:lnTo>
                <a:lnTo>
                  <a:pt x="149921" y="127635"/>
                </a:lnTo>
                <a:lnTo>
                  <a:pt x="153431" y="122348"/>
                </a:lnTo>
                <a:lnTo>
                  <a:pt x="158446" y="111801"/>
                </a:lnTo>
                <a:lnTo>
                  <a:pt x="161925" y="100457"/>
                </a:lnTo>
                <a:lnTo>
                  <a:pt x="282029" y="100457"/>
                </a:lnTo>
                <a:lnTo>
                  <a:pt x="281570" y="99774"/>
                </a:lnTo>
                <a:lnTo>
                  <a:pt x="278003" y="82041"/>
                </a:lnTo>
                <a:lnTo>
                  <a:pt x="281570" y="64456"/>
                </a:lnTo>
                <a:lnTo>
                  <a:pt x="282045" y="63753"/>
                </a:lnTo>
                <a:lnTo>
                  <a:pt x="161925" y="63753"/>
                </a:lnTo>
                <a:lnTo>
                  <a:pt x="151441" y="38415"/>
                </a:lnTo>
                <a:lnTo>
                  <a:pt x="149920" y="36702"/>
                </a:lnTo>
                <a:close/>
              </a:path>
              <a:path w="405764" h="361314">
                <a:moveTo>
                  <a:pt x="389822" y="36702"/>
                </a:moveTo>
                <a:lnTo>
                  <a:pt x="323469" y="36702"/>
                </a:lnTo>
                <a:lnTo>
                  <a:pt x="341034" y="40286"/>
                </a:lnTo>
                <a:lnTo>
                  <a:pt x="355409" y="50037"/>
                </a:lnTo>
                <a:lnTo>
                  <a:pt x="365117" y="64456"/>
                </a:lnTo>
                <a:lnTo>
                  <a:pt x="368681" y="82041"/>
                </a:lnTo>
                <a:lnTo>
                  <a:pt x="365117" y="99774"/>
                </a:lnTo>
                <a:lnTo>
                  <a:pt x="355409" y="114268"/>
                </a:lnTo>
                <a:lnTo>
                  <a:pt x="341034" y="124047"/>
                </a:lnTo>
                <a:lnTo>
                  <a:pt x="323469" y="127635"/>
                </a:lnTo>
                <a:lnTo>
                  <a:pt x="389776" y="127635"/>
                </a:lnTo>
                <a:lnTo>
                  <a:pt x="398924" y="114028"/>
                </a:lnTo>
                <a:lnTo>
                  <a:pt x="405384" y="82041"/>
                </a:lnTo>
                <a:lnTo>
                  <a:pt x="398924" y="50202"/>
                </a:lnTo>
                <a:lnTo>
                  <a:pt x="389822" y="36702"/>
                </a:lnTo>
                <a:close/>
              </a:path>
              <a:path w="405764" h="361314">
                <a:moveTo>
                  <a:pt x="323469" y="0"/>
                </a:moveTo>
                <a:lnTo>
                  <a:pt x="295626" y="4835"/>
                </a:lnTo>
                <a:lnTo>
                  <a:pt x="271891" y="18208"/>
                </a:lnTo>
                <a:lnTo>
                  <a:pt x="253942" y="38415"/>
                </a:lnTo>
                <a:lnTo>
                  <a:pt x="243459" y="63753"/>
                </a:lnTo>
                <a:lnTo>
                  <a:pt x="282045" y="63753"/>
                </a:lnTo>
                <a:lnTo>
                  <a:pt x="291306" y="50037"/>
                </a:lnTo>
                <a:lnTo>
                  <a:pt x="305756" y="40286"/>
                </a:lnTo>
                <a:lnTo>
                  <a:pt x="323469" y="36702"/>
                </a:lnTo>
                <a:lnTo>
                  <a:pt x="389822" y="36702"/>
                </a:lnTo>
                <a:lnTo>
                  <a:pt x="381333" y="24114"/>
                </a:lnTo>
                <a:lnTo>
                  <a:pt x="355288" y="6478"/>
                </a:lnTo>
                <a:lnTo>
                  <a:pt x="323469" y="0"/>
                </a:lnTo>
                <a:close/>
              </a:path>
            </a:pathLst>
          </a:custGeom>
          <a:solidFill>
            <a:srgbClr val="F9F9F9"/>
          </a:solidFill>
        </p:spPr>
        <p:txBody>
          <a:bodyPr wrap="square" lIns="0" tIns="0" rIns="0" bIns="0" rtlCol="0"/>
          <a:lstStyle/>
          <a:p>
            <a:endParaRPr/>
          </a:p>
        </p:txBody>
      </p:sp>
      <p:sp>
        <p:nvSpPr>
          <p:cNvPr id="14" name="object 14"/>
          <p:cNvSpPr/>
          <p:nvPr/>
        </p:nvSpPr>
        <p:spPr>
          <a:xfrm>
            <a:off x="4759452" y="4675632"/>
            <a:ext cx="361315" cy="360045"/>
          </a:xfrm>
          <a:custGeom>
            <a:avLst/>
            <a:gdLst/>
            <a:ahLst/>
            <a:cxnLst/>
            <a:rect l="l" t="t" r="r" b="b"/>
            <a:pathLst>
              <a:path w="361314" h="360045">
                <a:moveTo>
                  <a:pt x="109474" y="256667"/>
                </a:moveTo>
                <a:lnTo>
                  <a:pt x="56261" y="309753"/>
                </a:lnTo>
                <a:lnTo>
                  <a:pt x="82563" y="330571"/>
                </a:lnTo>
                <a:lnTo>
                  <a:pt x="112474" y="346281"/>
                </a:lnTo>
                <a:lnTo>
                  <a:pt x="145361" y="356205"/>
                </a:lnTo>
                <a:lnTo>
                  <a:pt x="180594" y="359664"/>
                </a:lnTo>
                <a:lnTo>
                  <a:pt x="215773" y="356205"/>
                </a:lnTo>
                <a:lnTo>
                  <a:pt x="248665" y="346281"/>
                </a:lnTo>
                <a:lnTo>
                  <a:pt x="278606" y="330571"/>
                </a:lnTo>
                <a:lnTo>
                  <a:pt x="304926" y="309753"/>
                </a:lnTo>
                <a:lnTo>
                  <a:pt x="279781" y="284607"/>
                </a:lnTo>
                <a:lnTo>
                  <a:pt x="180594" y="284607"/>
                </a:lnTo>
                <a:lnTo>
                  <a:pt x="160533" y="282670"/>
                </a:lnTo>
                <a:lnTo>
                  <a:pt x="141747" y="277114"/>
                </a:lnTo>
                <a:lnTo>
                  <a:pt x="124604" y="268319"/>
                </a:lnTo>
                <a:lnTo>
                  <a:pt x="109474" y="256667"/>
                </a:lnTo>
                <a:close/>
              </a:path>
              <a:path w="361314" h="360045">
                <a:moveTo>
                  <a:pt x="165608" y="0"/>
                </a:moveTo>
                <a:lnTo>
                  <a:pt x="121193" y="9429"/>
                </a:lnTo>
                <a:lnTo>
                  <a:pt x="81524" y="28998"/>
                </a:lnTo>
                <a:lnTo>
                  <a:pt x="48085" y="57245"/>
                </a:lnTo>
                <a:lnTo>
                  <a:pt x="22361" y="92710"/>
                </a:lnTo>
                <a:lnTo>
                  <a:pt x="5837" y="133932"/>
                </a:lnTo>
                <a:lnTo>
                  <a:pt x="0" y="179451"/>
                </a:lnTo>
                <a:lnTo>
                  <a:pt x="2442" y="208698"/>
                </a:lnTo>
                <a:lnTo>
                  <a:pt x="2513" y="209248"/>
                </a:lnTo>
                <a:lnTo>
                  <a:pt x="9620" y="237220"/>
                </a:lnTo>
                <a:lnTo>
                  <a:pt x="21013" y="263425"/>
                </a:lnTo>
                <a:lnTo>
                  <a:pt x="36195" y="287274"/>
                </a:lnTo>
                <a:lnTo>
                  <a:pt x="90297" y="233299"/>
                </a:lnTo>
                <a:lnTo>
                  <a:pt x="83917" y="221009"/>
                </a:lnTo>
                <a:lnTo>
                  <a:pt x="79168" y="207851"/>
                </a:lnTo>
                <a:lnTo>
                  <a:pt x="76205" y="193954"/>
                </a:lnTo>
                <a:lnTo>
                  <a:pt x="75184" y="179451"/>
                </a:lnTo>
                <a:lnTo>
                  <a:pt x="82153" y="141874"/>
                </a:lnTo>
                <a:lnTo>
                  <a:pt x="101314" y="110299"/>
                </a:lnTo>
                <a:lnTo>
                  <a:pt x="130048" y="87296"/>
                </a:lnTo>
                <a:lnTo>
                  <a:pt x="165735" y="75438"/>
                </a:lnTo>
                <a:lnTo>
                  <a:pt x="165608" y="0"/>
                </a:lnTo>
                <a:close/>
              </a:path>
              <a:path w="361314" h="360045">
                <a:moveTo>
                  <a:pt x="195707" y="0"/>
                </a:moveTo>
                <a:lnTo>
                  <a:pt x="195707" y="74803"/>
                </a:lnTo>
                <a:lnTo>
                  <a:pt x="195452" y="75057"/>
                </a:lnTo>
                <a:lnTo>
                  <a:pt x="195325" y="75438"/>
                </a:lnTo>
                <a:lnTo>
                  <a:pt x="231086" y="87296"/>
                </a:lnTo>
                <a:lnTo>
                  <a:pt x="259857" y="110299"/>
                </a:lnTo>
                <a:lnTo>
                  <a:pt x="279032" y="141874"/>
                </a:lnTo>
                <a:lnTo>
                  <a:pt x="286003" y="179451"/>
                </a:lnTo>
                <a:lnTo>
                  <a:pt x="284870" y="194689"/>
                </a:lnTo>
                <a:lnTo>
                  <a:pt x="281606" y="209248"/>
                </a:lnTo>
                <a:lnTo>
                  <a:pt x="276413" y="222974"/>
                </a:lnTo>
                <a:lnTo>
                  <a:pt x="269494" y="235712"/>
                </a:lnTo>
                <a:lnTo>
                  <a:pt x="272288" y="236220"/>
                </a:lnTo>
                <a:lnTo>
                  <a:pt x="274955" y="237363"/>
                </a:lnTo>
                <a:lnTo>
                  <a:pt x="324993" y="287274"/>
                </a:lnTo>
                <a:lnTo>
                  <a:pt x="340193" y="263407"/>
                </a:lnTo>
                <a:lnTo>
                  <a:pt x="351579" y="237220"/>
                </a:lnTo>
                <a:lnTo>
                  <a:pt x="358688" y="209248"/>
                </a:lnTo>
                <a:lnTo>
                  <a:pt x="358820" y="207851"/>
                </a:lnTo>
                <a:lnTo>
                  <a:pt x="361188" y="179451"/>
                </a:lnTo>
                <a:lnTo>
                  <a:pt x="355350" y="133932"/>
                </a:lnTo>
                <a:lnTo>
                  <a:pt x="338831" y="92710"/>
                </a:lnTo>
                <a:lnTo>
                  <a:pt x="313118" y="57245"/>
                </a:lnTo>
                <a:lnTo>
                  <a:pt x="279701" y="28998"/>
                </a:lnTo>
                <a:lnTo>
                  <a:pt x="240067" y="9429"/>
                </a:lnTo>
                <a:lnTo>
                  <a:pt x="195707" y="0"/>
                </a:lnTo>
                <a:close/>
              </a:path>
              <a:path w="361314" h="360045">
                <a:moveTo>
                  <a:pt x="252602" y="255905"/>
                </a:moveTo>
                <a:lnTo>
                  <a:pt x="237333" y="267890"/>
                </a:lnTo>
                <a:lnTo>
                  <a:pt x="219979" y="276923"/>
                </a:lnTo>
                <a:lnTo>
                  <a:pt x="200935" y="282622"/>
                </a:lnTo>
                <a:lnTo>
                  <a:pt x="180594" y="284607"/>
                </a:lnTo>
                <a:lnTo>
                  <a:pt x="279781" y="284607"/>
                </a:lnTo>
                <a:lnTo>
                  <a:pt x="255905" y="260731"/>
                </a:lnTo>
                <a:lnTo>
                  <a:pt x="254381" y="259334"/>
                </a:lnTo>
                <a:lnTo>
                  <a:pt x="253364" y="257683"/>
                </a:lnTo>
                <a:lnTo>
                  <a:pt x="252602" y="255905"/>
                </a:lnTo>
                <a:close/>
              </a:path>
              <a:path w="361314" h="360045">
                <a:moveTo>
                  <a:pt x="180594" y="104394"/>
                </a:moveTo>
                <a:lnTo>
                  <a:pt x="151306" y="110299"/>
                </a:lnTo>
                <a:lnTo>
                  <a:pt x="127365" y="126396"/>
                </a:lnTo>
                <a:lnTo>
                  <a:pt x="111210" y="150256"/>
                </a:lnTo>
                <a:lnTo>
                  <a:pt x="105283" y="179451"/>
                </a:lnTo>
                <a:lnTo>
                  <a:pt x="111210" y="208698"/>
                </a:lnTo>
                <a:lnTo>
                  <a:pt x="127365" y="232552"/>
                </a:lnTo>
                <a:lnTo>
                  <a:pt x="151306" y="248620"/>
                </a:lnTo>
                <a:lnTo>
                  <a:pt x="180594" y="254508"/>
                </a:lnTo>
                <a:lnTo>
                  <a:pt x="209881" y="248620"/>
                </a:lnTo>
                <a:lnTo>
                  <a:pt x="233822" y="232552"/>
                </a:lnTo>
                <a:lnTo>
                  <a:pt x="249977" y="208698"/>
                </a:lnTo>
                <a:lnTo>
                  <a:pt x="255905" y="179451"/>
                </a:lnTo>
                <a:lnTo>
                  <a:pt x="249977" y="150256"/>
                </a:lnTo>
                <a:lnTo>
                  <a:pt x="233822" y="126396"/>
                </a:lnTo>
                <a:lnTo>
                  <a:pt x="209881" y="110299"/>
                </a:lnTo>
                <a:lnTo>
                  <a:pt x="180594" y="104394"/>
                </a:lnTo>
                <a:close/>
              </a:path>
            </a:pathLst>
          </a:custGeom>
          <a:solidFill>
            <a:srgbClr val="F9F9F9"/>
          </a:solidFill>
        </p:spPr>
        <p:txBody>
          <a:bodyPr wrap="square" lIns="0" tIns="0" rIns="0" bIns="0" rtlCol="0"/>
          <a:lstStyle/>
          <a:p>
            <a:endParaRPr/>
          </a:p>
        </p:txBody>
      </p:sp>
      <p:sp>
        <p:nvSpPr>
          <p:cNvPr id="15" name="object 15"/>
          <p:cNvSpPr/>
          <p:nvPr/>
        </p:nvSpPr>
        <p:spPr>
          <a:xfrm>
            <a:off x="1592580" y="3739896"/>
            <a:ext cx="0" cy="2520315"/>
          </a:xfrm>
          <a:custGeom>
            <a:avLst/>
            <a:gdLst/>
            <a:ahLst/>
            <a:cxnLst/>
            <a:rect l="l" t="t" r="r" b="b"/>
            <a:pathLst>
              <a:path h="2520315">
                <a:moveTo>
                  <a:pt x="0" y="0"/>
                </a:moveTo>
                <a:lnTo>
                  <a:pt x="0" y="2519997"/>
                </a:lnTo>
              </a:path>
            </a:pathLst>
          </a:custGeom>
          <a:ln w="3175">
            <a:solidFill>
              <a:srgbClr val="BABABA"/>
            </a:solidFill>
          </a:ln>
        </p:spPr>
        <p:txBody>
          <a:bodyPr wrap="square" lIns="0" tIns="0" rIns="0" bIns="0" rtlCol="0"/>
          <a:lstStyle/>
          <a:p>
            <a:endParaRPr/>
          </a:p>
        </p:txBody>
      </p:sp>
      <p:sp>
        <p:nvSpPr>
          <p:cNvPr id="16" name="object 16"/>
          <p:cNvSpPr/>
          <p:nvPr/>
        </p:nvSpPr>
        <p:spPr>
          <a:xfrm>
            <a:off x="1592580" y="2273807"/>
            <a:ext cx="1488947" cy="1466088"/>
          </a:xfrm>
          <a:prstGeom prst="rect">
            <a:avLst/>
          </a:prstGeom>
          <a:blipFill>
            <a:blip r:embed="rId4" cstate="print"/>
            <a:stretch>
              <a:fillRect/>
            </a:stretch>
          </a:blipFill>
        </p:spPr>
        <p:txBody>
          <a:bodyPr wrap="square" lIns="0" tIns="0" rIns="0" bIns="0" rtlCol="0"/>
          <a:lstStyle/>
          <a:p>
            <a:endParaRPr/>
          </a:p>
        </p:txBody>
      </p:sp>
      <p:sp>
        <p:nvSpPr>
          <p:cNvPr id="17" name="object 17"/>
          <p:cNvSpPr txBox="1"/>
          <p:nvPr/>
        </p:nvSpPr>
        <p:spPr>
          <a:xfrm>
            <a:off x="1672208" y="4183126"/>
            <a:ext cx="1569720" cy="1658620"/>
          </a:xfrm>
          <a:prstGeom prst="rect">
            <a:avLst/>
          </a:prstGeom>
        </p:spPr>
        <p:txBody>
          <a:bodyPr vert="horz" wrap="square" lIns="0" tIns="0" rIns="0" bIns="0" rtlCol="0">
            <a:spAutoFit/>
          </a:bodyPr>
          <a:lstStyle/>
          <a:p>
            <a:pPr marL="184785" marR="5080" indent="-172720" algn="just">
              <a:lnSpc>
                <a:spcPct val="150000"/>
              </a:lnSpc>
            </a:pPr>
            <a:r>
              <a:rPr sz="1200" spc="-5" dirty="0">
                <a:latin typeface="Arial"/>
                <a:cs typeface="Arial"/>
              </a:rPr>
              <a:t>• </a:t>
            </a:r>
            <a:r>
              <a:rPr sz="1200" dirty="0">
                <a:latin typeface="微软雅黑"/>
                <a:cs typeface="微软雅黑"/>
              </a:rPr>
              <a:t>玩家收集、培育特定  的对象，并可进行繁  </a:t>
            </a:r>
            <a:r>
              <a:rPr sz="1200" spc="-5" dirty="0">
                <a:latin typeface="微软雅黑"/>
                <a:cs typeface="微软雅黑"/>
              </a:rPr>
              <a:t>殖和交易。</a:t>
            </a:r>
            <a:endParaRPr sz="1200">
              <a:latin typeface="微软雅黑"/>
              <a:cs typeface="微软雅黑"/>
            </a:endParaRPr>
          </a:p>
          <a:p>
            <a:pPr marL="184785" marR="5080" indent="-172720" algn="just">
              <a:lnSpc>
                <a:spcPct val="150000"/>
              </a:lnSpc>
            </a:pPr>
            <a:r>
              <a:rPr sz="1200" spc="-5" dirty="0">
                <a:latin typeface="Arial"/>
                <a:cs typeface="Arial"/>
              </a:rPr>
              <a:t>• </a:t>
            </a:r>
            <a:r>
              <a:rPr sz="1200" dirty="0">
                <a:latin typeface="微软雅黑"/>
                <a:cs typeface="微软雅黑"/>
              </a:rPr>
              <a:t>游戏：以太小精灵、  区块链萌宠、加密少  女、迷恋猫等。</a:t>
            </a:r>
            <a:endParaRPr sz="1200">
              <a:latin typeface="微软雅黑"/>
              <a:cs typeface="微软雅黑"/>
            </a:endParaRPr>
          </a:p>
        </p:txBody>
      </p:sp>
      <p:sp>
        <p:nvSpPr>
          <p:cNvPr id="18" name="object 18"/>
          <p:cNvSpPr txBox="1"/>
          <p:nvPr/>
        </p:nvSpPr>
        <p:spPr>
          <a:xfrm>
            <a:off x="1672208" y="3821938"/>
            <a:ext cx="633730" cy="256540"/>
          </a:xfrm>
          <a:prstGeom prst="rect">
            <a:avLst/>
          </a:prstGeom>
        </p:spPr>
        <p:txBody>
          <a:bodyPr vert="horz" wrap="square" lIns="0" tIns="0" rIns="0" bIns="0" rtlCol="0">
            <a:spAutoFit/>
          </a:bodyPr>
          <a:lstStyle/>
          <a:p>
            <a:pPr marL="12700">
              <a:lnSpc>
                <a:spcPct val="100000"/>
              </a:lnSpc>
            </a:pPr>
            <a:r>
              <a:rPr sz="1600" b="1" spc="-5" dirty="0">
                <a:solidFill>
                  <a:srgbClr val="585858"/>
                </a:solidFill>
                <a:latin typeface="微软雅黑"/>
                <a:cs typeface="微软雅黑"/>
              </a:rPr>
              <a:t>养成类</a:t>
            </a:r>
            <a:endParaRPr sz="1600">
              <a:latin typeface="微软雅黑"/>
              <a:cs typeface="微软雅黑"/>
            </a:endParaRPr>
          </a:p>
        </p:txBody>
      </p:sp>
      <p:sp>
        <p:nvSpPr>
          <p:cNvPr id="19" name="object 19"/>
          <p:cNvSpPr txBox="1"/>
          <p:nvPr/>
        </p:nvSpPr>
        <p:spPr>
          <a:xfrm>
            <a:off x="3494659" y="4186173"/>
            <a:ext cx="1572260" cy="1659255"/>
          </a:xfrm>
          <a:prstGeom prst="rect">
            <a:avLst/>
          </a:prstGeom>
        </p:spPr>
        <p:txBody>
          <a:bodyPr vert="horz" wrap="square" lIns="0" tIns="91440" rIns="0" bIns="0" rtlCol="0">
            <a:spAutoFit/>
          </a:bodyPr>
          <a:lstStyle/>
          <a:p>
            <a:pPr marL="184785" indent="-172720">
              <a:lnSpc>
                <a:spcPct val="100000"/>
              </a:lnSpc>
              <a:spcBef>
                <a:spcPts val="720"/>
              </a:spcBef>
            </a:pPr>
            <a:r>
              <a:rPr sz="1200" dirty="0">
                <a:latin typeface="Arial"/>
                <a:cs typeface="Arial"/>
              </a:rPr>
              <a:t>• </a:t>
            </a:r>
            <a:r>
              <a:rPr sz="1200" spc="190" dirty="0">
                <a:latin typeface="Arial"/>
                <a:cs typeface="Arial"/>
              </a:rPr>
              <a:t> </a:t>
            </a:r>
            <a:r>
              <a:rPr sz="1200" dirty="0">
                <a:latin typeface="微软雅黑"/>
                <a:cs typeface="微软雅黑"/>
              </a:rPr>
              <a:t>玩家扮演虚拟世界中</a:t>
            </a:r>
            <a:endParaRPr sz="1200">
              <a:latin typeface="微软雅黑"/>
              <a:cs typeface="微软雅黑"/>
            </a:endParaRPr>
          </a:p>
          <a:p>
            <a:pPr marL="184785" marR="5080" algn="just">
              <a:lnSpc>
                <a:spcPct val="150000"/>
              </a:lnSpc>
            </a:pPr>
            <a:r>
              <a:rPr sz="1200" dirty="0">
                <a:latin typeface="微软雅黑"/>
                <a:cs typeface="微软雅黑"/>
              </a:rPr>
              <a:t>的角色，角色独一无  二、可成长、战斗及  交易。</a:t>
            </a:r>
            <a:endParaRPr sz="1200">
              <a:latin typeface="微软雅黑"/>
              <a:cs typeface="微软雅黑"/>
            </a:endParaRPr>
          </a:p>
          <a:p>
            <a:pPr marL="184785" marR="16510" indent="-172720">
              <a:lnSpc>
                <a:spcPts val="2160"/>
              </a:lnSpc>
              <a:spcBef>
                <a:spcPts val="190"/>
              </a:spcBef>
            </a:pPr>
            <a:r>
              <a:rPr sz="1200" spc="-5" dirty="0">
                <a:latin typeface="Arial"/>
                <a:cs typeface="Arial"/>
              </a:rPr>
              <a:t>• </a:t>
            </a:r>
            <a:r>
              <a:rPr sz="1200" spc="-5" dirty="0">
                <a:latin typeface="微软雅黑"/>
                <a:cs typeface="微软雅黑"/>
              </a:rPr>
              <a:t>游戏：EOS骑士、加  </a:t>
            </a:r>
            <a:r>
              <a:rPr sz="1200" dirty="0">
                <a:latin typeface="微软雅黑"/>
                <a:cs typeface="微软雅黑"/>
              </a:rPr>
              <a:t>密贵族等。</a:t>
            </a:r>
            <a:endParaRPr sz="1200">
              <a:latin typeface="微软雅黑"/>
              <a:cs typeface="微软雅黑"/>
            </a:endParaRPr>
          </a:p>
        </p:txBody>
      </p:sp>
      <p:sp>
        <p:nvSpPr>
          <p:cNvPr id="20" name="object 20"/>
          <p:cNvSpPr txBox="1"/>
          <p:nvPr/>
        </p:nvSpPr>
        <p:spPr>
          <a:xfrm>
            <a:off x="3494659" y="3824985"/>
            <a:ext cx="456565" cy="256540"/>
          </a:xfrm>
          <a:prstGeom prst="rect">
            <a:avLst/>
          </a:prstGeom>
        </p:spPr>
        <p:txBody>
          <a:bodyPr vert="horz" wrap="square" lIns="0" tIns="0" rIns="0" bIns="0" rtlCol="0">
            <a:spAutoFit/>
          </a:bodyPr>
          <a:lstStyle/>
          <a:p>
            <a:pPr marL="12700">
              <a:lnSpc>
                <a:spcPct val="100000"/>
              </a:lnSpc>
            </a:pPr>
            <a:r>
              <a:rPr sz="1600" b="1" spc="-10" dirty="0">
                <a:solidFill>
                  <a:srgbClr val="585858"/>
                </a:solidFill>
                <a:latin typeface="微软雅黑"/>
                <a:cs typeface="微软雅黑"/>
              </a:rPr>
              <a:t>R</a:t>
            </a:r>
            <a:r>
              <a:rPr sz="1600" b="1" dirty="0">
                <a:solidFill>
                  <a:srgbClr val="585858"/>
                </a:solidFill>
                <a:latin typeface="微软雅黑"/>
                <a:cs typeface="微软雅黑"/>
              </a:rPr>
              <a:t>P</a:t>
            </a:r>
            <a:r>
              <a:rPr sz="1600" b="1" spc="-5" dirty="0">
                <a:solidFill>
                  <a:srgbClr val="585858"/>
                </a:solidFill>
                <a:latin typeface="微软雅黑"/>
                <a:cs typeface="微软雅黑"/>
              </a:rPr>
              <a:t>G</a:t>
            </a:r>
            <a:endParaRPr sz="1600">
              <a:latin typeface="微软雅黑"/>
              <a:cs typeface="微软雅黑"/>
            </a:endParaRPr>
          </a:p>
        </p:txBody>
      </p:sp>
      <p:sp>
        <p:nvSpPr>
          <p:cNvPr id="21" name="object 21"/>
          <p:cNvSpPr/>
          <p:nvPr/>
        </p:nvSpPr>
        <p:spPr>
          <a:xfrm>
            <a:off x="3415284" y="3739896"/>
            <a:ext cx="0" cy="2520315"/>
          </a:xfrm>
          <a:custGeom>
            <a:avLst/>
            <a:gdLst/>
            <a:ahLst/>
            <a:cxnLst/>
            <a:rect l="l" t="t" r="r" b="b"/>
            <a:pathLst>
              <a:path h="2520315">
                <a:moveTo>
                  <a:pt x="0" y="0"/>
                </a:moveTo>
                <a:lnTo>
                  <a:pt x="0" y="2519997"/>
                </a:lnTo>
              </a:path>
            </a:pathLst>
          </a:custGeom>
          <a:ln w="3175">
            <a:solidFill>
              <a:srgbClr val="BABABA"/>
            </a:solidFill>
          </a:ln>
        </p:spPr>
        <p:txBody>
          <a:bodyPr wrap="square" lIns="0" tIns="0" rIns="0" bIns="0" rtlCol="0"/>
          <a:lstStyle/>
          <a:p>
            <a:endParaRPr/>
          </a:p>
        </p:txBody>
      </p:sp>
      <p:sp>
        <p:nvSpPr>
          <p:cNvPr id="22" name="object 22"/>
          <p:cNvSpPr/>
          <p:nvPr/>
        </p:nvSpPr>
        <p:spPr>
          <a:xfrm>
            <a:off x="3415284" y="2273807"/>
            <a:ext cx="1488948" cy="1466088"/>
          </a:xfrm>
          <a:prstGeom prst="rect">
            <a:avLst/>
          </a:prstGeom>
          <a:blipFill>
            <a:blip r:embed="rId5" cstate="print"/>
            <a:stretch>
              <a:fillRect/>
            </a:stretch>
          </a:blipFill>
        </p:spPr>
        <p:txBody>
          <a:bodyPr wrap="square" lIns="0" tIns="0" rIns="0" bIns="0" rtlCol="0"/>
          <a:lstStyle/>
          <a:p>
            <a:endParaRPr/>
          </a:p>
        </p:txBody>
      </p:sp>
      <p:sp>
        <p:nvSpPr>
          <p:cNvPr id="23" name="object 23"/>
          <p:cNvSpPr txBox="1"/>
          <p:nvPr/>
        </p:nvSpPr>
        <p:spPr>
          <a:xfrm>
            <a:off x="5317363" y="4189476"/>
            <a:ext cx="1569720" cy="1384300"/>
          </a:xfrm>
          <a:prstGeom prst="rect">
            <a:avLst/>
          </a:prstGeom>
        </p:spPr>
        <p:txBody>
          <a:bodyPr vert="horz" wrap="square" lIns="0" tIns="0" rIns="0" bIns="0" rtlCol="0">
            <a:spAutoFit/>
          </a:bodyPr>
          <a:lstStyle/>
          <a:p>
            <a:pPr marL="184785" marR="5080" indent="-172720">
              <a:lnSpc>
                <a:spcPct val="150000"/>
              </a:lnSpc>
            </a:pPr>
            <a:r>
              <a:rPr sz="1200" spc="-5" dirty="0">
                <a:latin typeface="Arial"/>
                <a:cs typeface="Arial"/>
              </a:rPr>
              <a:t>• </a:t>
            </a:r>
            <a:r>
              <a:rPr sz="1200" dirty="0">
                <a:latin typeface="微软雅黑"/>
                <a:cs typeface="微软雅黑"/>
              </a:rPr>
              <a:t>指以取得各种形式胜  利为主题的游戏。</a:t>
            </a:r>
            <a:endParaRPr sz="1200">
              <a:latin typeface="微软雅黑"/>
              <a:cs typeface="微软雅黑"/>
            </a:endParaRPr>
          </a:p>
          <a:p>
            <a:pPr marL="12700">
              <a:lnSpc>
                <a:spcPct val="100000"/>
              </a:lnSpc>
              <a:spcBef>
                <a:spcPts val="720"/>
              </a:spcBef>
            </a:pPr>
            <a:r>
              <a:rPr sz="1200" spc="-5" dirty="0">
                <a:latin typeface="Arial"/>
                <a:cs typeface="Arial"/>
              </a:rPr>
              <a:t>• </a:t>
            </a:r>
            <a:r>
              <a:rPr sz="1200" spc="175" dirty="0">
                <a:latin typeface="Arial"/>
                <a:cs typeface="Arial"/>
              </a:rPr>
              <a:t> </a:t>
            </a:r>
            <a:r>
              <a:rPr sz="1200" dirty="0">
                <a:latin typeface="微软雅黑"/>
                <a:cs typeface="微软雅黑"/>
              </a:rPr>
              <a:t>游戏：云斗龙、</a:t>
            </a:r>
            <a:endParaRPr sz="1200">
              <a:latin typeface="微软雅黑"/>
              <a:cs typeface="微软雅黑"/>
            </a:endParaRPr>
          </a:p>
          <a:p>
            <a:pPr marL="184785" marR="20320">
              <a:lnSpc>
                <a:spcPct val="150000"/>
              </a:lnSpc>
            </a:pPr>
            <a:r>
              <a:rPr sz="1200" spc="-5" dirty="0">
                <a:latin typeface="微软雅黑"/>
                <a:cs typeface="微软雅黑"/>
              </a:rPr>
              <a:t>Gods Unchained  </a:t>
            </a:r>
            <a:r>
              <a:rPr sz="1200" spc="-65" dirty="0">
                <a:latin typeface="微软雅黑"/>
                <a:cs typeface="微软雅黑"/>
              </a:rPr>
              <a:t>T</a:t>
            </a:r>
            <a:r>
              <a:rPr sz="1200" spc="-35" dirty="0">
                <a:latin typeface="微软雅黑"/>
                <a:cs typeface="微软雅黑"/>
              </a:rPr>
              <a:t>C</a:t>
            </a:r>
            <a:r>
              <a:rPr sz="1200" spc="-5" dirty="0">
                <a:latin typeface="微软雅黑"/>
                <a:cs typeface="微软雅黑"/>
              </a:rPr>
              <a:t>G</a:t>
            </a:r>
            <a:r>
              <a:rPr sz="1200" dirty="0">
                <a:latin typeface="微软雅黑"/>
                <a:cs typeface="微软雅黑"/>
              </a:rPr>
              <a:t>、加密罗马等。</a:t>
            </a:r>
            <a:endParaRPr sz="1200">
              <a:latin typeface="微软雅黑"/>
              <a:cs typeface="微软雅黑"/>
            </a:endParaRPr>
          </a:p>
        </p:txBody>
      </p:sp>
      <p:sp>
        <p:nvSpPr>
          <p:cNvPr id="24" name="object 24"/>
          <p:cNvSpPr txBox="1"/>
          <p:nvPr/>
        </p:nvSpPr>
        <p:spPr>
          <a:xfrm>
            <a:off x="5317363" y="3828415"/>
            <a:ext cx="633730" cy="256540"/>
          </a:xfrm>
          <a:prstGeom prst="rect">
            <a:avLst/>
          </a:prstGeom>
        </p:spPr>
        <p:txBody>
          <a:bodyPr vert="horz" wrap="square" lIns="0" tIns="0" rIns="0" bIns="0" rtlCol="0">
            <a:spAutoFit/>
          </a:bodyPr>
          <a:lstStyle/>
          <a:p>
            <a:pPr marL="12700">
              <a:lnSpc>
                <a:spcPct val="100000"/>
              </a:lnSpc>
            </a:pPr>
            <a:r>
              <a:rPr sz="1600" b="1" spc="-5" dirty="0">
                <a:solidFill>
                  <a:srgbClr val="585858"/>
                </a:solidFill>
                <a:latin typeface="微软雅黑"/>
                <a:cs typeface="微软雅黑"/>
              </a:rPr>
              <a:t>策略类</a:t>
            </a:r>
            <a:endParaRPr sz="1600">
              <a:latin typeface="微软雅黑"/>
              <a:cs typeface="微软雅黑"/>
            </a:endParaRPr>
          </a:p>
        </p:txBody>
      </p:sp>
      <p:sp>
        <p:nvSpPr>
          <p:cNvPr id="25" name="object 25"/>
          <p:cNvSpPr/>
          <p:nvPr/>
        </p:nvSpPr>
        <p:spPr>
          <a:xfrm>
            <a:off x="5237988" y="3739896"/>
            <a:ext cx="0" cy="2520315"/>
          </a:xfrm>
          <a:custGeom>
            <a:avLst/>
            <a:gdLst/>
            <a:ahLst/>
            <a:cxnLst/>
            <a:rect l="l" t="t" r="r" b="b"/>
            <a:pathLst>
              <a:path h="2520315">
                <a:moveTo>
                  <a:pt x="0" y="0"/>
                </a:moveTo>
                <a:lnTo>
                  <a:pt x="0" y="2519997"/>
                </a:lnTo>
              </a:path>
            </a:pathLst>
          </a:custGeom>
          <a:ln w="3175">
            <a:solidFill>
              <a:srgbClr val="BABABA"/>
            </a:solidFill>
          </a:ln>
        </p:spPr>
        <p:txBody>
          <a:bodyPr wrap="square" lIns="0" tIns="0" rIns="0" bIns="0" rtlCol="0"/>
          <a:lstStyle/>
          <a:p>
            <a:endParaRPr/>
          </a:p>
        </p:txBody>
      </p:sp>
      <p:sp>
        <p:nvSpPr>
          <p:cNvPr id="26" name="object 26"/>
          <p:cNvSpPr/>
          <p:nvPr/>
        </p:nvSpPr>
        <p:spPr>
          <a:xfrm>
            <a:off x="5237988" y="2273807"/>
            <a:ext cx="1488947" cy="1466088"/>
          </a:xfrm>
          <a:prstGeom prst="rect">
            <a:avLst/>
          </a:prstGeom>
          <a:blipFill>
            <a:blip r:embed="rId6" cstate="print"/>
            <a:stretch>
              <a:fillRect/>
            </a:stretch>
          </a:blipFill>
        </p:spPr>
        <p:txBody>
          <a:bodyPr wrap="square" lIns="0" tIns="0" rIns="0" bIns="0" rtlCol="0"/>
          <a:lstStyle/>
          <a:p>
            <a:endParaRPr/>
          </a:p>
        </p:txBody>
      </p:sp>
      <p:sp>
        <p:nvSpPr>
          <p:cNvPr id="27" name="object 27"/>
          <p:cNvSpPr txBox="1"/>
          <p:nvPr/>
        </p:nvSpPr>
        <p:spPr>
          <a:xfrm>
            <a:off x="7140067" y="4192341"/>
            <a:ext cx="1569720" cy="1659255"/>
          </a:xfrm>
          <a:prstGeom prst="rect">
            <a:avLst/>
          </a:prstGeom>
        </p:spPr>
        <p:txBody>
          <a:bodyPr vert="horz" wrap="square" lIns="0" tIns="0" rIns="0" bIns="0" rtlCol="0">
            <a:spAutoFit/>
          </a:bodyPr>
          <a:lstStyle/>
          <a:p>
            <a:pPr marL="184785" marR="5080" indent="-172720" algn="just">
              <a:lnSpc>
                <a:spcPct val="150100"/>
              </a:lnSpc>
            </a:pPr>
            <a:r>
              <a:rPr sz="1200" spc="-5" dirty="0">
                <a:latin typeface="Arial"/>
                <a:cs typeface="Arial"/>
              </a:rPr>
              <a:t>• </a:t>
            </a:r>
            <a:r>
              <a:rPr sz="1200" dirty="0">
                <a:latin typeface="微软雅黑"/>
                <a:cs typeface="微软雅黑"/>
              </a:rPr>
              <a:t>玩家收集卡片或材料  进行对战或者自由交  易。</a:t>
            </a:r>
            <a:endParaRPr sz="1200">
              <a:latin typeface="微软雅黑"/>
              <a:cs typeface="微软雅黑"/>
            </a:endParaRPr>
          </a:p>
          <a:p>
            <a:pPr marL="184785" marR="113030" indent="-172720" algn="just">
              <a:lnSpc>
                <a:spcPct val="150000"/>
              </a:lnSpc>
            </a:pPr>
            <a:r>
              <a:rPr sz="1200" spc="-5" dirty="0">
                <a:latin typeface="Arial"/>
                <a:cs typeface="Arial"/>
              </a:rPr>
              <a:t>• </a:t>
            </a:r>
            <a:r>
              <a:rPr sz="1200" dirty="0">
                <a:latin typeface="微软雅黑"/>
                <a:cs typeface="微软雅黑"/>
              </a:rPr>
              <a:t>游戏：以太星际 、  MLB加密棒球、进  化星球等。</a:t>
            </a:r>
            <a:endParaRPr sz="1200">
              <a:latin typeface="微软雅黑"/>
              <a:cs typeface="微软雅黑"/>
            </a:endParaRPr>
          </a:p>
        </p:txBody>
      </p:sp>
      <p:sp>
        <p:nvSpPr>
          <p:cNvPr id="28" name="object 28"/>
          <p:cNvSpPr txBox="1"/>
          <p:nvPr/>
        </p:nvSpPr>
        <p:spPr>
          <a:xfrm>
            <a:off x="7140067" y="3831463"/>
            <a:ext cx="633730" cy="256540"/>
          </a:xfrm>
          <a:prstGeom prst="rect">
            <a:avLst/>
          </a:prstGeom>
        </p:spPr>
        <p:txBody>
          <a:bodyPr vert="horz" wrap="square" lIns="0" tIns="0" rIns="0" bIns="0" rtlCol="0">
            <a:spAutoFit/>
          </a:bodyPr>
          <a:lstStyle/>
          <a:p>
            <a:pPr marL="12700">
              <a:lnSpc>
                <a:spcPct val="100000"/>
              </a:lnSpc>
            </a:pPr>
            <a:r>
              <a:rPr sz="1600" b="1" spc="-5" dirty="0">
                <a:solidFill>
                  <a:srgbClr val="585858"/>
                </a:solidFill>
                <a:latin typeface="微软雅黑"/>
                <a:cs typeface="微软雅黑"/>
              </a:rPr>
              <a:t>收集类</a:t>
            </a:r>
            <a:endParaRPr sz="1600">
              <a:latin typeface="微软雅黑"/>
              <a:cs typeface="微软雅黑"/>
            </a:endParaRPr>
          </a:p>
        </p:txBody>
      </p:sp>
      <p:sp>
        <p:nvSpPr>
          <p:cNvPr id="29" name="object 29"/>
          <p:cNvSpPr/>
          <p:nvPr/>
        </p:nvSpPr>
        <p:spPr>
          <a:xfrm>
            <a:off x="7060692" y="3739896"/>
            <a:ext cx="0" cy="2520315"/>
          </a:xfrm>
          <a:custGeom>
            <a:avLst/>
            <a:gdLst/>
            <a:ahLst/>
            <a:cxnLst/>
            <a:rect l="l" t="t" r="r" b="b"/>
            <a:pathLst>
              <a:path h="2520315">
                <a:moveTo>
                  <a:pt x="0" y="0"/>
                </a:moveTo>
                <a:lnTo>
                  <a:pt x="0" y="2519997"/>
                </a:lnTo>
              </a:path>
            </a:pathLst>
          </a:custGeom>
          <a:ln w="3175">
            <a:solidFill>
              <a:srgbClr val="BABABA"/>
            </a:solidFill>
          </a:ln>
        </p:spPr>
        <p:txBody>
          <a:bodyPr wrap="square" lIns="0" tIns="0" rIns="0" bIns="0" rtlCol="0"/>
          <a:lstStyle/>
          <a:p>
            <a:endParaRPr/>
          </a:p>
        </p:txBody>
      </p:sp>
      <p:sp>
        <p:nvSpPr>
          <p:cNvPr id="30" name="object 30"/>
          <p:cNvSpPr/>
          <p:nvPr/>
        </p:nvSpPr>
        <p:spPr>
          <a:xfrm>
            <a:off x="7060692" y="2273807"/>
            <a:ext cx="1488948" cy="1466088"/>
          </a:xfrm>
          <a:prstGeom prst="rect">
            <a:avLst/>
          </a:prstGeom>
          <a:blipFill>
            <a:blip r:embed="rId7" cstate="print"/>
            <a:stretch>
              <a:fillRect/>
            </a:stretch>
          </a:blipFill>
        </p:spPr>
        <p:txBody>
          <a:bodyPr wrap="square" lIns="0" tIns="0" rIns="0" bIns="0" rtlCol="0"/>
          <a:lstStyle/>
          <a:p>
            <a:endParaRPr/>
          </a:p>
        </p:txBody>
      </p:sp>
      <p:sp>
        <p:nvSpPr>
          <p:cNvPr id="31" name="object 31"/>
          <p:cNvSpPr txBox="1"/>
          <p:nvPr/>
        </p:nvSpPr>
        <p:spPr>
          <a:xfrm>
            <a:off x="8962770" y="4195826"/>
            <a:ext cx="1722120" cy="1384935"/>
          </a:xfrm>
          <a:prstGeom prst="rect">
            <a:avLst/>
          </a:prstGeom>
        </p:spPr>
        <p:txBody>
          <a:bodyPr vert="horz" wrap="square" lIns="0" tIns="0" rIns="0" bIns="0" rtlCol="0">
            <a:spAutoFit/>
          </a:bodyPr>
          <a:lstStyle/>
          <a:p>
            <a:pPr marL="184785" marR="157480" indent="-172720" algn="just">
              <a:lnSpc>
                <a:spcPct val="150000"/>
              </a:lnSpc>
            </a:pPr>
            <a:r>
              <a:rPr sz="1200" spc="-5" dirty="0">
                <a:latin typeface="Arial"/>
                <a:cs typeface="Arial"/>
              </a:rPr>
              <a:t>• </a:t>
            </a:r>
            <a:r>
              <a:rPr sz="1200" dirty="0">
                <a:latin typeface="微软雅黑"/>
                <a:cs typeface="微软雅黑"/>
              </a:rPr>
              <a:t>用于放松心情的小游  戏，上手快且娱乐性  高。</a:t>
            </a:r>
            <a:endParaRPr sz="1200">
              <a:latin typeface="微软雅黑"/>
              <a:cs typeface="微软雅黑"/>
            </a:endParaRPr>
          </a:p>
          <a:p>
            <a:pPr marL="184785" marR="5080" indent="-172085">
              <a:lnSpc>
                <a:spcPts val="2160"/>
              </a:lnSpc>
              <a:spcBef>
                <a:spcPts val="190"/>
              </a:spcBef>
              <a:buFont typeface="Arial"/>
              <a:buChar char="•"/>
              <a:tabLst>
                <a:tab pos="185420" algn="l"/>
              </a:tabLst>
            </a:pPr>
            <a:r>
              <a:rPr sz="1200" dirty="0">
                <a:latin typeface="微软雅黑"/>
                <a:cs typeface="微软雅黑"/>
              </a:rPr>
              <a:t>游戏：Cubego、捕  捉小鸡、钓鱼高手等。</a:t>
            </a:r>
            <a:endParaRPr sz="1200">
              <a:latin typeface="微软雅黑"/>
              <a:cs typeface="微软雅黑"/>
            </a:endParaRPr>
          </a:p>
        </p:txBody>
      </p:sp>
      <p:sp>
        <p:nvSpPr>
          <p:cNvPr id="32" name="object 32"/>
          <p:cNvSpPr txBox="1"/>
          <p:nvPr/>
        </p:nvSpPr>
        <p:spPr>
          <a:xfrm>
            <a:off x="8962770" y="3834765"/>
            <a:ext cx="633730" cy="256540"/>
          </a:xfrm>
          <a:prstGeom prst="rect">
            <a:avLst/>
          </a:prstGeom>
        </p:spPr>
        <p:txBody>
          <a:bodyPr vert="horz" wrap="square" lIns="0" tIns="0" rIns="0" bIns="0" rtlCol="0">
            <a:spAutoFit/>
          </a:bodyPr>
          <a:lstStyle/>
          <a:p>
            <a:pPr marL="12700">
              <a:lnSpc>
                <a:spcPct val="100000"/>
              </a:lnSpc>
            </a:pPr>
            <a:r>
              <a:rPr sz="1600" b="1" spc="-5" dirty="0">
                <a:solidFill>
                  <a:srgbClr val="585858"/>
                </a:solidFill>
                <a:latin typeface="微软雅黑"/>
                <a:cs typeface="微软雅黑"/>
              </a:rPr>
              <a:t>休闲类</a:t>
            </a:r>
            <a:endParaRPr sz="1600">
              <a:latin typeface="微软雅黑"/>
              <a:cs typeface="微软雅黑"/>
            </a:endParaRPr>
          </a:p>
        </p:txBody>
      </p:sp>
      <p:sp>
        <p:nvSpPr>
          <p:cNvPr id="33" name="object 33"/>
          <p:cNvSpPr/>
          <p:nvPr/>
        </p:nvSpPr>
        <p:spPr>
          <a:xfrm>
            <a:off x="8883395" y="3739896"/>
            <a:ext cx="0" cy="2520315"/>
          </a:xfrm>
          <a:custGeom>
            <a:avLst/>
            <a:gdLst/>
            <a:ahLst/>
            <a:cxnLst/>
            <a:rect l="l" t="t" r="r" b="b"/>
            <a:pathLst>
              <a:path h="2520315">
                <a:moveTo>
                  <a:pt x="0" y="0"/>
                </a:moveTo>
                <a:lnTo>
                  <a:pt x="0" y="2519997"/>
                </a:lnTo>
              </a:path>
            </a:pathLst>
          </a:custGeom>
          <a:ln w="3175">
            <a:solidFill>
              <a:srgbClr val="BABABA"/>
            </a:solidFill>
          </a:ln>
        </p:spPr>
        <p:txBody>
          <a:bodyPr wrap="square" lIns="0" tIns="0" rIns="0" bIns="0" rtlCol="0"/>
          <a:lstStyle/>
          <a:p>
            <a:endParaRPr/>
          </a:p>
        </p:txBody>
      </p:sp>
      <p:sp>
        <p:nvSpPr>
          <p:cNvPr id="34" name="object 34"/>
          <p:cNvSpPr/>
          <p:nvPr/>
        </p:nvSpPr>
        <p:spPr>
          <a:xfrm>
            <a:off x="8883395" y="2273807"/>
            <a:ext cx="1488948" cy="1466088"/>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娱乐</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区块链游戏生态主要有四类参与者：游戏厂商、老玩家、新玩</a:t>
            </a:r>
          </a:p>
          <a:p>
            <a:pPr marL="12700">
              <a:lnSpc>
                <a:spcPts val="2735"/>
              </a:lnSpc>
            </a:pPr>
            <a:r>
              <a:rPr spc="-5" dirty="0"/>
              <a:t>家和区块链数字货币兑换平台</a:t>
            </a:r>
          </a:p>
        </p:txBody>
      </p:sp>
      <p:sp>
        <p:nvSpPr>
          <p:cNvPr id="5" name="object 5"/>
          <p:cNvSpPr txBox="1"/>
          <p:nvPr/>
        </p:nvSpPr>
        <p:spPr>
          <a:xfrm>
            <a:off x="11838558" y="6279489"/>
            <a:ext cx="20574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88</a:t>
            </a:r>
            <a:endParaRPr sz="12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074407" y="4682521"/>
            <a:ext cx="403860" cy="359410"/>
          </a:xfrm>
          <a:custGeom>
            <a:avLst/>
            <a:gdLst/>
            <a:ahLst/>
            <a:cxnLst/>
            <a:rect l="l" t="t" r="r" b="b"/>
            <a:pathLst>
              <a:path w="403859" h="359410">
                <a:moveTo>
                  <a:pt x="156464" y="5302"/>
                </a:moveTo>
                <a:lnTo>
                  <a:pt x="91779" y="24651"/>
                </a:lnTo>
                <a:lnTo>
                  <a:pt x="40419" y="66430"/>
                </a:lnTo>
                <a:lnTo>
                  <a:pt x="17885" y="101153"/>
                </a:lnTo>
                <a:lnTo>
                  <a:pt x="8509" y="124174"/>
                </a:lnTo>
                <a:lnTo>
                  <a:pt x="6476" y="129254"/>
                </a:lnTo>
                <a:lnTo>
                  <a:pt x="5588" y="134715"/>
                </a:lnTo>
                <a:lnTo>
                  <a:pt x="2794" y="145256"/>
                </a:lnTo>
                <a:lnTo>
                  <a:pt x="2286" y="151098"/>
                </a:lnTo>
                <a:lnTo>
                  <a:pt x="762" y="161004"/>
                </a:lnTo>
                <a:lnTo>
                  <a:pt x="508" y="163036"/>
                </a:lnTo>
                <a:lnTo>
                  <a:pt x="430" y="167306"/>
                </a:lnTo>
                <a:lnTo>
                  <a:pt x="253" y="172688"/>
                </a:lnTo>
                <a:lnTo>
                  <a:pt x="0" y="176498"/>
                </a:lnTo>
                <a:lnTo>
                  <a:pt x="110" y="182848"/>
                </a:lnTo>
                <a:lnTo>
                  <a:pt x="1016" y="197453"/>
                </a:lnTo>
                <a:lnTo>
                  <a:pt x="1397" y="200120"/>
                </a:lnTo>
                <a:lnTo>
                  <a:pt x="2413" y="205581"/>
                </a:lnTo>
                <a:lnTo>
                  <a:pt x="3683" y="213709"/>
                </a:lnTo>
                <a:lnTo>
                  <a:pt x="4191" y="216503"/>
                </a:lnTo>
                <a:lnTo>
                  <a:pt x="5080" y="219043"/>
                </a:lnTo>
                <a:lnTo>
                  <a:pt x="5740" y="221821"/>
                </a:lnTo>
                <a:lnTo>
                  <a:pt x="19502" y="264019"/>
                </a:lnTo>
                <a:lnTo>
                  <a:pt x="44751" y="301339"/>
                </a:lnTo>
                <a:lnTo>
                  <a:pt x="79216" y="330934"/>
                </a:lnTo>
                <a:lnTo>
                  <a:pt x="120650" y="350615"/>
                </a:lnTo>
                <a:lnTo>
                  <a:pt x="146050" y="356457"/>
                </a:lnTo>
                <a:lnTo>
                  <a:pt x="151384" y="357346"/>
                </a:lnTo>
                <a:lnTo>
                  <a:pt x="155321" y="357854"/>
                </a:lnTo>
                <a:lnTo>
                  <a:pt x="165735" y="358616"/>
                </a:lnTo>
                <a:lnTo>
                  <a:pt x="169291" y="358743"/>
                </a:lnTo>
                <a:lnTo>
                  <a:pt x="170942" y="358870"/>
                </a:lnTo>
                <a:lnTo>
                  <a:pt x="173736" y="358870"/>
                </a:lnTo>
                <a:lnTo>
                  <a:pt x="181483" y="358616"/>
                </a:lnTo>
                <a:lnTo>
                  <a:pt x="211939" y="354494"/>
                </a:lnTo>
                <a:lnTo>
                  <a:pt x="241204" y="345074"/>
                </a:lnTo>
                <a:lnTo>
                  <a:pt x="268422" y="330773"/>
                </a:lnTo>
                <a:lnTo>
                  <a:pt x="270687" y="329025"/>
                </a:lnTo>
                <a:lnTo>
                  <a:pt x="173227" y="329025"/>
                </a:lnTo>
                <a:lnTo>
                  <a:pt x="171958" y="328898"/>
                </a:lnTo>
                <a:lnTo>
                  <a:pt x="169037" y="328771"/>
                </a:lnTo>
                <a:lnTo>
                  <a:pt x="157480" y="328009"/>
                </a:lnTo>
                <a:lnTo>
                  <a:pt x="155701" y="327755"/>
                </a:lnTo>
                <a:lnTo>
                  <a:pt x="152400" y="326993"/>
                </a:lnTo>
                <a:lnTo>
                  <a:pt x="149098" y="326358"/>
                </a:lnTo>
                <a:lnTo>
                  <a:pt x="112680" y="314801"/>
                </a:lnTo>
                <a:lnTo>
                  <a:pt x="77565" y="291766"/>
                </a:lnTo>
                <a:lnTo>
                  <a:pt x="50323" y="259984"/>
                </a:lnTo>
                <a:lnTo>
                  <a:pt x="32879" y="221710"/>
                </a:lnTo>
                <a:lnTo>
                  <a:pt x="27305" y="192627"/>
                </a:lnTo>
                <a:lnTo>
                  <a:pt x="27050" y="190849"/>
                </a:lnTo>
                <a:lnTo>
                  <a:pt x="26839" y="186404"/>
                </a:lnTo>
                <a:lnTo>
                  <a:pt x="26733" y="184848"/>
                </a:lnTo>
                <a:lnTo>
                  <a:pt x="26569" y="183124"/>
                </a:lnTo>
                <a:lnTo>
                  <a:pt x="26454" y="181070"/>
                </a:lnTo>
                <a:lnTo>
                  <a:pt x="26547" y="176498"/>
                </a:lnTo>
                <a:lnTo>
                  <a:pt x="26678" y="172688"/>
                </a:lnTo>
                <a:lnTo>
                  <a:pt x="26797" y="165195"/>
                </a:lnTo>
                <a:lnTo>
                  <a:pt x="27050" y="163544"/>
                </a:lnTo>
                <a:lnTo>
                  <a:pt x="27559" y="158591"/>
                </a:lnTo>
                <a:lnTo>
                  <a:pt x="28321" y="155289"/>
                </a:lnTo>
                <a:lnTo>
                  <a:pt x="28583" y="152084"/>
                </a:lnTo>
                <a:lnTo>
                  <a:pt x="29591" y="148685"/>
                </a:lnTo>
                <a:lnTo>
                  <a:pt x="32385" y="138652"/>
                </a:lnTo>
                <a:lnTo>
                  <a:pt x="33147" y="135223"/>
                </a:lnTo>
                <a:lnTo>
                  <a:pt x="34798" y="132175"/>
                </a:lnTo>
                <a:lnTo>
                  <a:pt x="35941" y="128873"/>
                </a:lnTo>
                <a:lnTo>
                  <a:pt x="37846" y="124047"/>
                </a:lnTo>
                <a:lnTo>
                  <a:pt x="38481" y="122269"/>
                </a:lnTo>
                <a:lnTo>
                  <a:pt x="39370" y="120872"/>
                </a:lnTo>
                <a:lnTo>
                  <a:pt x="68294" y="78930"/>
                </a:lnTo>
                <a:lnTo>
                  <a:pt x="107997" y="50292"/>
                </a:lnTo>
                <a:lnTo>
                  <a:pt x="171015" y="34736"/>
                </a:lnTo>
                <a:lnTo>
                  <a:pt x="266483" y="34736"/>
                </a:lnTo>
                <a:lnTo>
                  <a:pt x="261423" y="31097"/>
                </a:lnTo>
                <a:lnTo>
                  <a:pt x="224407" y="13392"/>
                </a:lnTo>
                <a:lnTo>
                  <a:pt x="184835" y="5429"/>
                </a:lnTo>
                <a:lnTo>
                  <a:pt x="159893" y="5429"/>
                </a:lnTo>
                <a:lnTo>
                  <a:pt x="156464" y="5302"/>
                </a:lnTo>
                <a:close/>
              </a:path>
              <a:path w="403859" h="359410">
                <a:moveTo>
                  <a:pt x="344424" y="179546"/>
                </a:moveTo>
                <a:lnTo>
                  <a:pt x="342519" y="180181"/>
                </a:lnTo>
                <a:lnTo>
                  <a:pt x="339090" y="186023"/>
                </a:lnTo>
                <a:lnTo>
                  <a:pt x="335534" y="197580"/>
                </a:lnTo>
                <a:lnTo>
                  <a:pt x="329947" y="213074"/>
                </a:lnTo>
                <a:lnTo>
                  <a:pt x="306324" y="257778"/>
                </a:lnTo>
                <a:lnTo>
                  <a:pt x="269908" y="296050"/>
                </a:lnTo>
                <a:lnTo>
                  <a:pt x="236410" y="316416"/>
                </a:lnTo>
                <a:lnTo>
                  <a:pt x="195405" y="327759"/>
                </a:lnTo>
                <a:lnTo>
                  <a:pt x="174117" y="329025"/>
                </a:lnTo>
                <a:lnTo>
                  <a:pt x="270687" y="329025"/>
                </a:lnTo>
                <a:lnTo>
                  <a:pt x="303660" y="301140"/>
                </a:lnTo>
                <a:lnTo>
                  <a:pt x="330200" y="263493"/>
                </a:lnTo>
                <a:lnTo>
                  <a:pt x="344550" y="227298"/>
                </a:lnTo>
                <a:lnTo>
                  <a:pt x="345821" y="223361"/>
                </a:lnTo>
                <a:lnTo>
                  <a:pt x="346328" y="221075"/>
                </a:lnTo>
                <a:lnTo>
                  <a:pt x="346456" y="219932"/>
                </a:lnTo>
                <a:lnTo>
                  <a:pt x="348020" y="212897"/>
                </a:lnTo>
                <a:lnTo>
                  <a:pt x="348742" y="209772"/>
                </a:lnTo>
                <a:lnTo>
                  <a:pt x="348869" y="208883"/>
                </a:lnTo>
                <a:lnTo>
                  <a:pt x="349250" y="207232"/>
                </a:lnTo>
                <a:lnTo>
                  <a:pt x="349503" y="205327"/>
                </a:lnTo>
                <a:lnTo>
                  <a:pt x="350774" y="198088"/>
                </a:lnTo>
                <a:lnTo>
                  <a:pt x="348488" y="186404"/>
                </a:lnTo>
                <a:lnTo>
                  <a:pt x="344424" y="179546"/>
                </a:lnTo>
                <a:close/>
              </a:path>
              <a:path w="403859" h="359410">
                <a:moveTo>
                  <a:pt x="115443" y="140811"/>
                </a:moveTo>
                <a:lnTo>
                  <a:pt x="107950" y="141954"/>
                </a:lnTo>
                <a:lnTo>
                  <a:pt x="108203" y="147161"/>
                </a:lnTo>
                <a:lnTo>
                  <a:pt x="110363" y="153003"/>
                </a:lnTo>
                <a:lnTo>
                  <a:pt x="135616" y="195490"/>
                </a:lnTo>
                <a:lnTo>
                  <a:pt x="167805" y="231784"/>
                </a:lnTo>
                <a:lnTo>
                  <a:pt x="180213" y="237077"/>
                </a:lnTo>
                <a:lnTo>
                  <a:pt x="185166" y="232505"/>
                </a:lnTo>
                <a:lnTo>
                  <a:pt x="185927" y="231743"/>
                </a:lnTo>
                <a:lnTo>
                  <a:pt x="211411" y="208450"/>
                </a:lnTo>
                <a:lnTo>
                  <a:pt x="221127" y="199358"/>
                </a:lnTo>
                <a:lnTo>
                  <a:pt x="176911" y="199358"/>
                </a:lnTo>
                <a:lnTo>
                  <a:pt x="157646" y="180181"/>
                </a:lnTo>
                <a:lnTo>
                  <a:pt x="149621" y="172148"/>
                </a:lnTo>
                <a:lnTo>
                  <a:pt x="136102" y="158353"/>
                </a:lnTo>
                <a:lnTo>
                  <a:pt x="120776" y="142208"/>
                </a:lnTo>
                <a:lnTo>
                  <a:pt x="115443" y="140811"/>
                </a:lnTo>
                <a:close/>
              </a:path>
              <a:path w="403859" h="359410">
                <a:moveTo>
                  <a:pt x="266483" y="34736"/>
                </a:moveTo>
                <a:lnTo>
                  <a:pt x="171015" y="34736"/>
                </a:lnTo>
                <a:lnTo>
                  <a:pt x="203628" y="37544"/>
                </a:lnTo>
                <a:lnTo>
                  <a:pt x="234979" y="47281"/>
                </a:lnTo>
                <a:lnTo>
                  <a:pt x="263651" y="63722"/>
                </a:lnTo>
                <a:lnTo>
                  <a:pt x="272883" y="70647"/>
                </a:lnTo>
                <a:lnTo>
                  <a:pt x="288297" y="83117"/>
                </a:lnTo>
                <a:lnTo>
                  <a:pt x="294386" y="87471"/>
                </a:lnTo>
                <a:lnTo>
                  <a:pt x="259840" y="124174"/>
                </a:lnTo>
                <a:lnTo>
                  <a:pt x="247142" y="137636"/>
                </a:lnTo>
                <a:lnTo>
                  <a:pt x="228775" y="152114"/>
                </a:lnTo>
                <a:lnTo>
                  <a:pt x="211074" y="167306"/>
                </a:lnTo>
                <a:lnTo>
                  <a:pt x="193813" y="183124"/>
                </a:lnTo>
                <a:lnTo>
                  <a:pt x="176911" y="199358"/>
                </a:lnTo>
                <a:lnTo>
                  <a:pt x="221127" y="199358"/>
                </a:lnTo>
                <a:lnTo>
                  <a:pt x="236632" y="184848"/>
                </a:lnTo>
                <a:lnTo>
                  <a:pt x="261330" y="160627"/>
                </a:lnTo>
                <a:lnTo>
                  <a:pt x="285242" y="135477"/>
                </a:lnTo>
                <a:lnTo>
                  <a:pt x="300863" y="121253"/>
                </a:lnTo>
                <a:lnTo>
                  <a:pt x="324998" y="98391"/>
                </a:lnTo>
                <a:lnTo>
                  <a:pt x="346519" y="77184"/>
                </a:lnTo>
                <a:lnTo>
                  <a:pt x="304038" y="77184"/>
                </a:lnTo>
                <a:lnTo>
                  <a:pt x="303402" y="75406"/>
                </a:lnTo>
                <a:lnTo>
                  <a:pt x="278002" y="43021"/>
                </a:lnTo>
                <a:lnTo>
                  <a:pt x="266483" y="34736"/>
                </a:lnTo>
                <a:close/>
              </a:path>
              <a:path w="403859" h="359410">
                <a:moveTo>
                  <a:pt x="396083" y="0"/>
                </a:moveTo>
                <a:lnTo>
                  <a:pt x="362846" y="20419"/>
                </a:lnTo>
                <a:lnTo>
                  <a:pt x="324485" y="56102"/>
                </a:lnTo>
                <a:lnTo>
                  <a:pt x="304038" y="77184"/>
                </a:lnTo>
                <a:lnTo>
                  <a:pt x="346519" y="77184"/>
                </a:lnTo>
                <a:lnTo>
                  <a:pt x="393953" y="26257"/>
                </a:lnTo>
                <a:lnTo>
                  <a:pt x="403526" y="6326"/>
                </a:lnTo>
                <a:lnTo>
                  <a:pt x="400939" y="1873"/>
                </a:lnTo>
                <a:lnTo>
                  <a:pt x="396083" y="0"/>
                </a:lnTo>
                <a:close/>
              </a:path>
              <a:path w="403859" h="359410">
                <a:moveTo>
                  <a:pt x="174117" y="4794"/>
                </a:moveTo>
                <a:lnTo>
                  <a:pt x="168528" y="5048"/>
                </a:lnTo>
                <a:lnTo>
                  <a:pt x="163322" y="5175"/>
                </a:lnTo>
                <a:lnTo>
                  <a:pt x="159893" y="5429"/>
                </a:lnTo>
                <a:lnTo>
                  <a:pt x="184835" y="5429"/>
                </a:lnTo>
                <a:lnTo>
                  <a:pt x="183769" y="5302"/>
                </a:lnTo>
                <a:lnTo>
                  <a:pt x="174117" y="4794"/>
                </a:lnTo>
                <a:close/>
              </a:path>
            </a:pathLst>
          </a:custGeom>
          <a:solidFill>
            <a:srgbClr val="F9F9F9"/>
          </a:solidFill>
        </p:spPr>
        <p:txBody>
          <a:bodyPr wrap="square" lIns="0" tIns="0" rIns="0" bIns="0" rtlCol="0"/>
          <a:lstStyle/>
          <a:p>
            <a:endParaRPr/>
          </a:p>
        </p:txBody>
      </p:sp>
      <p:sp>
        <p:nvSpPr>
          <p:cNvPr id="8" name="object 8"/>
          <p:cNvSpPr/>
          <p:nvPr/>
        </p:nvSpPr>
        <p:spPr>
          <a:xfrm>
            <a:off x="5913120" y="5323332"/>
            <a:ext cx="326390" cy="360045"/>
          </a:xfrm>
          <a:custGeom>
            <a:avLst/>
            <a:gdLst/>
            <a:ahLst/>
            <a:cxnLst/>
            <a:rect l="l" t="t" r="r" b="b"/>
            <a:pathLst>
              <a:path w="326389" h="360045">
                <a:moveTo>
                  <a:pt x="203887" y="234315"/>
                </a:moveTo>
                <a:lnTo>
                  <a:pt x="117855" y="234315"/>
                </a:lnTo>
                <a:lnTo>
                  <a:pt x="186562" y="265823"/>
                </a:lnTo>
                <a:lnTo>
                  <a:pt x="184150" y="273113"/>
                </a:lnTo>
                <a:lnTo>
                  <a:pt x="182879" y="280568"/>
                </a:lnTo>
                <a:lnTo>
                  <a:pt x="182879" y="288290"/>
                </a:lnTo>
                <a:lnTo>
                  <a:pt x="188517" y="316013"/>
                </a:lnTo>
                <a:lnTo>
                  <a:pt x="203882" y="338707"/>
                </a:lnTo>
                <a:lnTo>
                  <a:pt x="226653" y="354035"/>
                </a:lnTo>
                <a:lnTo>
                  <a:pt x="254507" y="359664"/>
                </a:lnTo>
                <a:lnTo>
                  <a:pt x="282362" y="354035"/>
                </a:lnTo>
                <a:lnTo>
                  <a:pt x="305133" y="338707"/>
                </a:lnTo>
                <a:lnTo>
                  <a:pt x="315253" y="323761"/>
                </a:lnTo>
                <a:lnTo>
                  <a:pt x="254507" y="323761"/>
                </a:lnTo>
                <a:lnTo>
                  <a:pt x="240627" y="320974"/>
                </a:lnTo>
                <a:lnTo>
                  <a:pt x="229282" y="313374"/>
                </a:lnTo>
                <a:lnTo>
                  <a:pt x="221628" y="302099"/>
                </a:lnTo>
                <a:lnTo>
                  <a:pt x="218820" y="288290"/>
                </a:lnTo>
                <a:lnTo>
                  <a:pt x="221628" y="274461"/>
                </a:lnTo>
                <a:lnTo>
                  <a:pt x="229282" y="263156"/>
                </a:lnTo>
                <a:lnTo>
                  <a:pt x="240627" y="255528"/>
                </a:lnTo>
                <a:lnTo>
                  <a:pt x="254507" y="252730"/>
                </a:lnTo>
                <a:lnTo>
                  <a:pt x="315240" y="252730"/>
                </a:lnTo>
                <a:lnTo>
                  <a:pt x="305133" y="237775"/>
                </a:lnTo>
                <a:lnTo>
                  <a:pt x="301695" y="235458"/>
                </a:lnTo>
                <a:lnTo>
                  <a:pt x="206375" y="235458"/>
                </a:lnTo>
                <a:lnTo>
                  <a:pt x="203887" y="234315"/>
                </a:lnTo>
                <a:close/>
              </a:path>
              <a:path w="326389" h="360045">
                <a:moveTo>
                  <a:pt x="315240" y="252730"/>
                </a:moveTo>
                <a:lnTo>
                  <a:pt x="254507" y="252730"/>
                </a:lnTo>
                <a:lnTo>
                  <a:pt x="268388" y="255528"/>
                </a:lnTo>
                <a:lnTo>
                  <a:pt x="279733" y="263156"/>
                </a:lnTo>
                <a:lnTo>
                  <a:pt x="287387" y="274461"/>
                </a:lnTo>
                <a:lnTo>
                  <a:pt x="290194" y="288290"/>
                </a:lnTo>
                <a:lnTo>
                  <a:pt x="287387" y="302099"/>
                </a:lnTo>
                <a:lnTo>
                  <a:pt x="279733" y="313374"/>
                </a:lnTo>
                <a:lnTo>
                  <a:pt x="268388" y="320974"/>
                </a:lnTo>
                <a:lnTo>
                  <a:pt x="254507" y="323761"/>
                </a:lnTo>
                <a:lnTo>
                  <a:pt x="315253" y="323761"/>
                </a:lnTo>
                <a:lnTo>
                  <a:pt x="320498" y="316013"/>
                </a:lnTo>
                <a:lnTo>
                  <a:pt x="326135" y="288290"/>
                </a:lnTo>
                <a:lnTo>
                  <a:pt x="320498" y="260508"/>
                </a:lnTo>
                <a:lnTo>
                  <a:pt x="315240" y="252730"/>
                </a:lnTo>
                <a:close/>
              </a:path>
              <a:path w="326389" h="360045">
                <a:moveTo>
                  <a:pt x="71754" y="108458"/>
                </a:moveTo>
                <a:lnTo>
                  <a:pt x="43880" y="114073"/>
                </a:lnTo>
                <a:lnTo>
                  <a:pt x="21066" y="129381"/>
                </a:lnTo>
                <a:lnTo>
                  <a:pt x="5657" y="152070"/>
                </a:lnTo>
                <a:lnTo>
                  <a:pt x="0" y="179832"/>
                </a:lnTo>
                <a:lnTo>
                  <a:pt x="5657" y="207593"/>
                </a:lnTo>
                <a:lnTo>
                  <a:pt x="21066" y="230282"/>
                </a:lnTo>
                <a:lnTo>
                  <a:pt x="43880" y="245590"/>
                </a:lnTo>
                <a:lnTo>
                  <a:pt x="71754" y="251206"/>
                </a:lnTo>
                <a:lnTo>
                  <a:pt x="84208" y="250102"/>
                </a:lnTo>
                <a:lnTo>
                  <a:pt x="96234" y="246856"/>
                </a:lnTo>
                <a:lnTo>
                  <a:pt x="107545" y="241561"/>
                </a:lnTo>
                <a:lnTo>
                  <a:pt x="117855" y="234315"/>
                </a:lnTo>
                <a:lnTo>
                  <a:pt x="203887" y="234315"/>
                </a:lnTo>
                <a:lnTo>
                  <a:pt x="162706" y="215392"/>
                </a:lnTo>
                <a:lnTo>
                  <a:pt x="71754" y="215392"/>
                </a:lnTo>
                <a:lnTo>
                  <a:pt x="57874" y="212586"/>
                </a:lnTo>
                <a:lnTo>
                  <a:pt x="46529" y="204946"/>
                </a:lnTo>
                <a:lnTo>
                  <a:pt x="38875" y="193639"/>
                </a:lnTo>
                <a:lnTo>
                  <a:pt x="36067" y="179832"/>
                </a:lnTo>
                <a:lnTo>
                  <a:pt x="38875" y="165971"/>
                </a:lnTo>
                <a:lnTo>
                  <a:pt x="46529" y="154670"/>
                </a:lnTo>
                <a:lnTo>
                  <a:pt x="57874" y="147060"/>
                </a:lnTo>
                <a:lnTo>
                  <a:pt x="71754" y="144272"/>
                </a:lnTo>
                <a:lnTo>
                  <a:pt x="161983" y="144272"/>
                </a:lnTo>
                <a:lnTo>
                  <a:pt x="203638" y="125095"/>
                </a:lnTo>
                <a:lnTo>
                  <a:pt x="117601" y="125095"/>
                </a:lnTo>
                <a:lnTo>
                  <a:pt x="107384" y="117994"/>
                </a:lnTo>
                <a:lnTo>
                  <a:pt x="96154" y="112776"/>
                </a:lnTo>
                <a:lnTo>
                  <a:pt x="84187" y="109557"/>
                </a:lnTo>
                <a:lnTo>
                  <a:pt x="71754" y="108458"/>
                </a:lnTo>
                <a:close/>
              </a:path>
              <a:path w="326389" h="360045">
                <a:moveTo>
                  <a:pt x="254507" y="216789"/>
                </a:moveTo>
                <a:lnTo>
                  <a:pt x="241290" y="218027"/>
                </a:lnTo>
                <a:lnTo>
                  <a:pt x="228679" y="221646"/>
                </a:lnTo>
                <a:lnTo>
                  <a:pt x="216949" y="227504"/>
                </a:lnTo>
                <a:lnTo>
                  <a:pt x="206375" y="235458"/>
                </a:lnTo>
                <a:lnTo>
                  <a:pt x="301695" y="235458"/>
                </a:lnTo>
                <a:lnTo>
                  <a:pt x="282362" y="222424"/>
                </a:lnTo>
                <a:lnTo>
                  <a:pt x="254507" y="216789"/>
                </a:lnTo>
                <a:close/>
              </a:path>
              <a:path w="326389" h="360045">
                <a:moveTo>
                  <a:pt x="161983" y="144272"/>
                </a:moveTo>
                <a:lnTo>
                  <a:pt x="71754" y="144272"/>
                </a:lnTo>
                <a:lnTo>
                  <a:pt x="85562" y="147060"/>
                </a:lnTo>
                <a:lnTo>
                  <a:pt x="96869" y="154670"/>
                </a:lnTo>
                <a:lnTo>
                  <a:pt x="104509" y="165971"/>
                </a:lnTo>
                <a:lnTo>
                  <a:pt x="107314" y="179832"/>
                </a:lnTo>
                <a:lnTo>
                  <a:pt x="107314" y="187198"/>
                </a:lnTo>
                <a:lnTo>
                  <a:pt x="105155" y="194183"/>
                </a:lnTo>
                <a:lnTo>
                  <a:pt x="100837" y="200152"/>
                </a:lnTo>
                <a:lnTo>
                  <a:pt x="99313" y="202311"/>
                </a:lnTo>
                <a:lnTo>
                  <a:pt x="71754" y="215392"/>
                </a:lnTo>
                <a:lnTo>
                  <a:pt x="162706" y="215392"/>
                </a:lnTo>
                <a:lnTo>
                  <a:pt x="138937" y="204470"/>
                </a:lnTo>
                <a:lnTo>
                  <a:pt x="141858" y="196469"/>
                </a:lnTo>
                <a:lnTo>
                  <a:pt x="143255" y="188341"/>
                </a:lnTo>
                <a:lnTo>
                  <a:pt x="143255" y="171323"/>
                </a:lnTo>
                <a:lnTo>
                  <a:pt x="141731" y="162814"/>
                </a:lnTo>
                <a:lnTo>
                  <a:pt x="138810" y="154940"/>
                </a:lnTo>
                <a:lnTo>
                  <a:pt x="161983" y="144272"/>
                </a:lnTo>
                <a:close/>
              </a:path>
              <a:path w="326389" h="360045">
                <a:moveTo>
                  <a:pt x="301968" y="123952"/>
                </a:moveTo>
                <a:lnTo>
                  <a:pt x="206120" y="123952"/>
                </a:lnTo>
                <a:lnTo>
                  <a:pt x="216771" y="131978"/>
                </a:lnTo>
                <a:lnTo>
                  <a:pt x="228552" y="137874"/>
                </a:lnTo>
                <a:lnTo>
                  <a:pt x="241214" y="141507"/>
                </a:lnTo>
                <a:lnTo>
                  <a:pt x="254507" y="142748"/>
                </a:lnTo>
                <a:lnTo>
                  <a:pt x="282362" y="137132"/>
                </a:lnTo>
                <a:lnTo>
                  <a:pt x="301968" y="123952"/>
                </a:lnTo>
                <a:close/>
              </a:path>
              <a:path w="326389" h="360045">
                <a:moveTo>
                  <a:pt x="254507" y="0"/>
                </a:moveTo>
                <a:lnTo>
                  <a:pt x="226653" y="5615"/>
                </a:lnTo>
                <a:lnTo>
                  <a:pt x="203882" y="20923"/>
                </a:lnTo>
                <a:lnTo>
                  <a:pt x="188517" y="43612"/>
                </a:lnTo>
                <a:lnTo>
                  <a:pt x="182879" y="71374"/>
                </a:lnTo>
                <a:lnTo>
                  <a:pt x="182879" y="78867"/>
                </a:lnTo>
                <a:lnTo>
                  <a:pt x="184150" y="86360"/>
                </a:lnTo>
                <a:lnTo>
                  <a:pt x="186435" y="93472"/>
                </a:lnTo>
                <a:lnTo>
                  <a:pt x="117601" y="125095"/>
                </a:lnTo>
                <a:lnTo>
                  <a:pt x="203638" y="125095"/>
                </a:lnTo>
                <a:lnTo>
                  <a:pt x="206120" y="123952"/>
                </a:lnTo>
                <a:lnTo>
                  <a:pt x="301968" y="123952"/>
                </a:lnTo>
                <a:lnTo>
                  <a:pt x="305133" y="121824"/>
                </a:lnTo>
                <a:lnTo>
                  <a:pt x="315217" y="106934"/>
                </a:lnTo>
                <a:lnTo>
                  <a:pt x="254507" y="106934"/>
                </a:lnTo>
                <a:lnTo>
                  <a:pt x="240627" y="104128"/>
                </a:lnTo>
                <a:lnTo>
                  <a:pt x="229282" y="96488"/>
                </a:lnTo>
                <a:lnTo>
                  <a:pt x="221628" y="85181"/>
                </a:lnTo>
                <a:lnTo>
                  <a:pt x="218820" y="71374"/>
                </a:lnTo>
                <a:lnTo>
                  <a:pt x="221628" y="57566"/>
                </a:lnTo>
                <a:lnTo>
                  <a:pt x="229282" y="46259"/>
                </a:lnTo>
                <a:lnTo>
                  <a:pt x="240627" y="38619"/>
                </a:lnTo>
                <a:lnTo>
                  <a:pt x="254507" y="35814"/>
                </a:lnTo>
                <a:lnTo>
                  <a:pt x="315217" y="35814"/>
                </a:lnTo>
                <a:lnTo>
                  <a:pt x="305133" y="20923"/>
                </a:lnTo>
                <a:lnTo>
                  <a:pt x="282362" y="5615"/>
                </a:lnTo>
                <a:lnTo>
                  <a:pt x="254507" y="0"/>
                </a:lnTo>
                <a:close/>
              </a:path>
              <a:path w="326389" h="360045">
                <a:moveTo>
                  <a:pt x="315217" y="35814"/>
                </a:moveTo>
                <a:lnTo>
                  <a:pt x="254507" y="35814"/>
                </a:lnTo>
                <a:lnTo>
                  <a:pt x="268388" y="38619"/>
                </a:lnTo>
                <a:lnTo>
                  <a:pt x="279733" y="46259"/>
                </a:lnTo>
                <a:lnTo>
                  <a:pt x="287387" y="57566"/>
                </a:lnTo>
                <a:lnTo>
                  <a:pt x="290194" y="71374"/>
                </a:lnTo>
                <a:lnTo>
                  <a:pt x="287387" y="85181"/>
                </a:lnTo>
                <a:lnTo>
                  <a:pt x="279733" y="96488"/>
                </a:lnTo>
                <a:lnTo>
                  <a:pt x="268388" y="104128"/>
                </a:lnTo>
                <a:lnTo>
                  <a:pt x="254507" y="106934"/>
                </a:lnTo>
                <a:lnTo>
                  <a:pt x="315217" y="106934"/>
                </a:lnTo>
                <a:lnTo>
                  <a:pt x="320498" y="99135"/>
                </a:lnTo>
                <a:lnTo>
                  <a:pt x="326135" y="71374"/>
                </a:lnTo>
                <a:lnTo>
                  <a:pt x="320498" y="43612"/>
                </a:lnTo>
                <a:lnTo>
                  <a:pt x="315217" y="35814"/>
                </a:lnTo>
                <a:close/>
              </a:path>
            </a:pathLst>
          </a:custGeom>
          <a:solidFill>
            <a:srgbClr val="F9F9F9"/>
          </a:solidFill>
        </p:spPr>
        <p:txBody>
          <a:bodyPr wrap="square" lIns="0" tIns="0" rIns="0" bIns="0" rtlCol="0"/>
          <a:lstStyle/>
          <a:p>
            <a:endParaRPr/>
          </a:p>
        </p:txBody>
      </p:sp>
      <p:sp>
        <p:nvSpPr>
          <p:cNvPr id="9" name="object 9"/>
          <p:cNvSpPr/>
          <p:nvPr/>
        </p:nvSpPr>
        <p:spPr>
          <a:xfrm>
            <a:off x="7048500" y="3308603"/>
            <a:ext cx="422275" cy="361315"/>
          </a:xfrm>
          <a:custGeom>
            <a:avLst/>
            <a:gdLst/>
            <a:ahLst/>
            <a:cxnLst/>
            <a:rect l="l" t="t" r="r" b="b"/>
            <a:pathLst>
              <a:path w="422275" h="361314">
                <a:moveTo>
                  <a:pt x="332353" y="331470"/>
                </a:moveTo>
                <a:lnTo>
                  <a:pt x="118999" y="331470"/>
                </a:lnTo>
                <a:lnTo>
                  <a:pt x="143216" y="344043"/>
                </a:lnTo>
                <a:lnTo>
                  <a:pt x="169386" y="353377"/>
                </a:lnTo>
                <a:lnTo>
                  <a:pt x="197223" y="359187"/>
                </a:lnTo>
                <a:lnTo>
                  <a:pt x="226441" y="361188"/>
                </a:lnTo>
                <a:lnTo>
                  <a:pt x="278508" y="354733"/>
                </a:lnTo>
                <a:lnTo>
                  <a:pt x="325270" y="336521"/>
                </a:lnTo>
                <a:lnTo>
                  <a:pt x="332353" y="331470"/>
                </a:lnTo>
                <a:close/>
              </a:path>
              <a:path w="422275" h="361314">
                <a:moveTo>
                  <a:pt x="226441" y="0"/>
                </a:moveTo>
                <a:lnTo>
                  <a:pt x="174426" y="6445"/>
                </a:lnTo>
                <a:lnTo>
                  <a:pt x="127700" y="24637"/>
                </a:lnTo>
                <a:lnTo>
                  <a:pt x="88122" y="52863"/>
                </a:lnTo>
                <a:lnTo>
                  <a:pt x="57549" y="89408"/>
                </a:lnTo>
                <a:lnTo>
                  <a:pt x="37843" y="132556"/>
                </a:lnTo>
                <a:lnTo>
                  <a:pt x="30860" y="180594"/>
                </a:lnTo>
                <a:lnTo>
                  <a:pt x="32035" y="200602"/>
                </a:lnTo>
                <a:lnTo>
                  <a:pt x="35496" y="219979"/>
                </a:lnTo>
                <a:lnTo>
                  <a:pt x="41148" y="238619"/>
                </a:lnTo>
                <a:lnTo>
                  <a:pt x="48895" y="256412"/>
                </a:lnTo>
                <a:lnTo>
                  <a:pt x="0" y="344805"/>
                </a:lnTo>
                <a:lnTo>
                  <a:pt x="507" y="350520"/>
                </a:lnTo>
                <a:lnTo>
                  <a:pt x="3826" y="354733"/>
                </a:lnTo>
                <a:lnTo>
                  <a:pt x="6223" y="358013"/>
                </a:lnTo>
                <a:lnTo>
                  <a:pt x="10159" y="359791"/>
                </a:lnTo>
                <a:lnTo>
                  <a:pt x="16509" y="359664"/>
                </a:lnTo>
                <a:lnTo>
                  <a:pt x="17652" y="359283"/>
                </a:lnTo>
                <a:lnTo>
                  <a:pt x="118999" y="331470"/>
                </a:lnTo>
                <a:lnTo>
                  <a:pt x="332353" y="331470"/>
                </a:lnTo>
                <a:lnTo>
                  <a:pt x="364871" y="308276"/>
                </a:lnTo>
                <a:lnTo>
                  <a:pt x="395454" y="271723"/>
                </a:lnTo>
                <a:lnTo>
                  <a:pt x="395950" y="270637"/>
                </a:lnTo>
                <a:lnTo>
                  <a:pt x="225805" y="270637"/>
                </a:lnTo>
                <a:lnTo>
                  <a:pt x="218269" y="269101"/>
                </a:lnTo>
                <a:lnTo>
                  <a:pt x="212090" y="264921"/>
                </a:lnTo>
                <a:lnTo>
                  <a:pt x="207910" y="258742"/>
                </a:lnTo>
                <a:lnTo>
                  <a:pt x="206375" y="251206"/>
                </a:lnTo>
                <a:lnTo>
                  <a:pt x="207910" y="243689"/>
                </a:lnTo>
                <a:lnTo>
                  <a:pt x="212089" y="237553"/>
                </a:lnTo>
                <a:lnTo>
                  <a:pt x="218269" y="233418"/>
                </a:lnTo>
                <a:lnTo>
                  <a:pt x="225805" y="231901"/>
                </a:lnTo>
                <a:lnTo>
                  <a:pt x="413650" y="231901"/>
                </a:lnTo>
                <a:lnTo>
                  <a:pt x="415165" y="228587"/>
                </a:lnTo>
                <a:lnTo>
                  <a:pt x="416142" y="221869"/>
                </a:lnTo>
                <a:lnTo>
                  <a:pt x="216153" y="221869"/>
                </a:lnTo>
                <a:lnTo>
                  <a:pt x="208279" y="213995"/>
                </a:lnTo>
                <a:lnTo>
                  <a:pt x="208279" y="98425"/>
                </a:lnTo>
                <a:lnTo>
                  <a:pt x="216153" y="90550"/>
                </a:lnTo>
                <a:lnTo>
                  <a:pt x="395976" y="90550"/>
                </a:lnTo>
                <a:lnTo>
                  <a:pt x="395454" y="89408"/>
                </a:lnTo>
                <a:lnTo>
                  <a:pt x="364871" y="52863"/>
                </a:lnTo>
                <a:lnTo>
                  <a:pt x="325270" y="24637"/>
                </a:lnTo>
                <a:lnTo>
                  <a:pt x="278508" y="6445"/>
                </a:lnTo>
                <a:lnTo>
                  <a:pt x="226441" y="0"/>
                </a:lnTo>
                <a:close/>
              </a:path>
              <a:path w="422275" h="361314">
                <a:moveTo>
                  <a:pt x="413650" y="231901"/>
                </a:moveTo>
                <a:lnTo>
                  <a:pt x="225805" y="231901"/>
                </a:lnTo>
                <a:lnTo>
                  <a:pt x="233342" y="233418"/>
                </a:lnTo>
                <a:lnTo>
                  <a:pt x="239522" y="237553"/>
                </a:lnTo>
                <a:lnTo>
                  <a:pt x="243701" y="243689"/>
                </a:lnTo>
                <a:lnTo>
                  <a:pt x="245236" y="251206"/>
                </a:lnTo>
                <a:lnTo>
                  <a:pt x="243701" y="258742"/>
                </a:lnTo>
                <a:lnTo>
                  <a:pt x="239522" y="264922"/>
                </a:lnTo>
                <a:lnTo>
                  <a:pt x="233342" y="269101"/>
                </a:lnTo>
                <a:lnTo>
                  <a:pt x="225805" y="270637"/>
                </a:lnTo>
                <a:lnTo>
                  <a:pt x="395950" y="270637"/>
                </a:lnTo>
                <a:lnTo>
                  <a:pt x="413650" y="231901"/>
                </a:lnTo>
                <a:close/>
              </a:path>
              <a:path w="422275" h="361314">
                <a:moveTo>
                  <a:pt x="395976" y="90550"/>
                </a:moveTo>
                <a:lnTo>
                  <a:pt x="235584" y="90550"/>
                </a:lnTo>
                <a:lnTo>
                  <a:pt x="243458" y="98425"/>
                </a:lnTo>
                <a:lnTo>
                  <a:pt x="243458" y="213995"/>
                </a:lnTo>
                <a:lnTo>
                  <a:pt x="235584" y="221869"/>
                </a:lnTo>
                <a:lnTo>
                  <a:pt x="416142" y="221869"/>
                </a:lnTo>
                <a:lnTo>
                  <a:pt x="422148" y="180594"/>
                </a:lnTo>
                <a:lnTo>
                  <a:pt x="415165" y="132556"/>
                </a:lnTo>
                <a:lnTo>
                  <a:pt x="395976" y="90550"/>
                </a:lnTo>
                <a:close/>
              </a:path>
            </a:pathLst>
          </a:custGeom>
          <a:solidFill>
            <a:srgbClr val="F9F9F9"/>
          </a:solidFill>
        </p:spPr>
        <p:txBody>
          <a:bodyPr wrap="square" lIns="0" tIns="0" rIns="0" bIns="0" rtlCol="0"/>
          <a:lstStyle/>
          <a:p>
            <a:endParaRPr/>
          </a:p>
        </p:txBody>
      </p:sp>
      <p:sp>
        <p:nvSpPr>
          <p:cNvPr id="10" name="object 10"/>
          <p:cNvSpPr/>
          <p:nvPr/>
        </p:nvSpPr>
        <p:spPr>
          <a:xfrm>
            <a:off x="5916167" y="2650235"/>
            <a:ext cx="361315" cy="360045"/>
          </a:xfrm>
          <a:custGeom>
            <a:avLst/>
            <a:gdLst/>
            <a:ahLst/>
            <a:cxnLst/>
            <a:rect l="l" t="t" r="r" b="b"/>
            <a:pathLst>
              <a:path w="361314" h="360044">
                <a:moveTo>
                  <a:pt x="250062" y="312547"/>
                </a:moveTo>
                <a:lnTo>
                  <a:pt x="111125" y="312547"/>
                </a:lnTo>
                <a:lnTo>
                  <a:pt x="117022" y="315525"/>
                </a:lnTo>
                <a:lnTo>
                  <a:pt x="123062" y="318182"/>
                </a:lnTo>
                <a:lnTo>
                  <a:pt x="129198" y="320530"/>
                </a:lnTo>
                <a:lnTo>
                  <a:pt x="135382" y="322579"/>
                </a:lnTo>
                <a:lnTo>
                  <a:pt x="135382" y="352933"/>
                </a:lnTo>
                <a:lnTo>
                  <a:pt x="142112" y="359663"/>
                </a:lnTo>
                <a:lnTo>
                  <a:pt x="218948" y="359663"/>
                </a:lnTo>
                <a:lnTo>
                  <a:pt x="225806" y="352933"/>
                </a:lnTo>
                <a:lnTo>
                  <a:pt x="225806" y="322579"/>
                </a:lnTo>
                <a:lnTo>
                  <a:pt x="231989" y="320530"/>
                </a:lnTo>
                <a:lnTo>
                  <a:pt x="238125" y="318182"/>
                </a:lnTo>
                <a:lnTo>
                  <a:pt x="244165" y="315525"/>
                </a:lnTo>
                <a:lnTo>
                  <a:pt x="250062" y="312547"/>
                </a:lnTo>
                <a:close/>
              </a:path>
              <a:path w="361314" h="360044">
                <a:moveTo>
                  <a:pt x="89535" y="25653"/>
                </a:moveTo>
                <a:lnTo>
                  <a:pt x="80010" y="25653"/>
                </a:lnTo>
                <a:lnTo>
                  <a:pt x="31623" y="73913"/>
                </a:lnTo>
                <a:lnTo>
                  <a:pt x="25654" y="79755"/>
                </a:lnTo>
                <a:lnTo>
                  <a:pt x="25654" y="89153"/>
                </a:lnTo>
                <a:lnTo>
                  <a:pt x="31623" y="94996"/>
                </a:lnTo>
                <a:lnTo>
                  <a:pt x="47244" y="110616"/>
                </a:lnTo>
                <a:lnTo>
                  <a:pt x="44317" y="116550"/>
                </a:lnTo>
                <a:lnTo>
                  <a:pt x="41640" y="122554"/>
                </a:lnTo>
                <a:lnTo>
                  <a:pt x="39225" y="128654"/>
                </a:lnTo>
                <a:lnTo>
                  <a:pt x="37084" y="134874"/>
                </a:lnTo>
                <a:lnTo>
                  <a:pt x="6731" y="134874"/>
                </a:lnTo>
                <a:lnTo>
                  <a:pt x="0" y="141604"/>
                </a:lnTo>
                <a:lnTo>
                  <a:pt x="0" y="218059"/>
                </a:lnTo>
                <a:lnTo>
                  <a:pt x="6731" y="224789"/>
                </a:lnTo>
                <a:lnTo>
                  <a:pt x="37084" y="224789"/>
                </a:lnTo>
                <a:lnTo>
                  <a:pt x="39225" y="231007"/>
                </a:lnTo>
                <a:lnTo>
                  <a:pt x="41640" y="237093"/>
                </a:lnTo>
                <a:lnTo>
                  <a:pt x="44317" y="243060"/>
                </a:lnTo>
                <a:lnTo>
                  <a:pt x="47244" y="248919"/>
                </a:lnTo>
                <a:lnTo>
                  <a:pt x="25654" y="270510"/>
                </a:lnTo>
                <a:lnTo>
                  <a:pt x="25654" y="279908"/>
                </a:lnTo>
                <a:lnTo>
                  <a:pt x="31623" y="285750"/>
                </a:lnTo>
                <a:lnTo>
                  <a:pt x="80010" y="334010"/>
                </a:lnTo>
                <a:lnTo>
                  <a:pt x="89535" y="334010"/>
                </a:lnTo>
                <a:lnTo>
                  <a:pt x="95504" y="328167"/>
                </a:lnTo>
                <a:lnTo>
                  <a:pt x="111125" y="312547"/>
                </a:lnTo>
                <a:lnTo>
                  <a:pt x="302691" y="312547"/>
                </a:lnTo>
                <a:lnTo>
                  <a:pt x="335407" y="279908"/>
                </a:lnTo>
                <a:lnTo>
                  <a:pt x="335407" y="270510"/>
                </a:lnTo>
                <a:lnTo>
                  <a:pt x="334661" y="269748"/>
                </a:lnTo>
                <a:lnTo>
                  <a:pt x="180594" y="269748"/>
                </a:lnTo>
                <a:lnTo>
                  <a:pt x="145482" y="262681"/>
                </a:lnTo>
                <a:lnTo>
                  <a:pt x="116776" y="243411"/>
                </a:lnTo>
                <a:lnTo>
                  <a:pt x="97405" y="214830"/>
                </a:lnTo>
                <a:lnTo>
                  <a:pt x="90297" y="179831"/>
                </a:lnTo>
                <a:lnTo>
                  <a:pt x="97405" y="144833"/>
                </a:lnTo>
                <a:lnTo>
                  <a:pt x="116776" y="116252"/>
                </a:lnTo>
                <a:lnTo>
                  <a:pt x="145482" y="96982"/>
                </a:lnTo>
                <a:lnTo>
                  <a:pt x="180594" y="89915"/>
                </a:lnTo>
                <a:lnTo>
                  <a:pt x="334645" y="89915"/>
                </a:lnTo>
                <a:lnTo>
                  <a:pt x="335407" y="89153"/>
                </a:lnTo>
                <a:lnTo>
                  <a:pt x="335407" y="79755"/>
                </a:lnTo>
                <a:lnTo>
                  <a:pt x="302691" y="47116"/>
                </a:lnTo>
                <a:lnTo>
                  <a:pt x="111125" y="47116"/>
                </a:lnTo>
                <a:lnTo>
                  <a:pt x="95504" y="31496"/>
                </a:lnTo>
                <a:lnTo>
                  <a:pt x="89535" y="25653"/>
                </a:lnTo>
                <a:close/>
              </a:path>
              <a:path w="361314" h="360044">
                <a:moveTo>
                  <a:pt x="302691" y="312547"/>
                </a:moveTo>
                <a:lnTo>
                  <a:pt x="250062" y="312547"/>
                </a:lnTo>
                <a:lnTo>
                  <a:pt x="265684" y="328167"/>
                </a:lnTo>
                <a:lnTo>
                  <a:pt x="271653" y="334010"/>
                </a:lnTo>
                <a:lnTo>
                  <a:pt x="281178" y="334010"/>
                </a:lnTo>
                <a:lnTo>
                  <a:pt x="302691" y="312547"/>
                </a:lnTo>
                <a:close/>
              </a:path>
              <a:path w="361314" h="360044">
                <a:moveTo>
                  <a:pt x="334645" y="89915"/>
                </a:moveTo>
                <a:lnTo>
                  <a:pt x="180594" y="89915"/>
                </a:lnTo>
                <a:lnTo>
                  <a:pt x="215705" y="96982"/>
                </a:lnTo>
                <a:lnTo>
                  <a:pt x="244411" y="116252"/>
                </a:lnTo>
                <a:lnTo>
                  <a:pt x="263782" y="144833"/>
                </a:lnTo>
                <a:lnTo>
                  <a:pt x="270891" y="179831"/>
                </a:lnTo>
                <a:lnTo>
                  <a:pt x="263782" y="214830"/>
                </a:lnTo>
                <a:lnTo>
                  <a:pt x="244411" y="243411"/>
                </a:lnTo>
                <a:lnTo>
                  <a:pt x="215705" y="262681"/>
                </a:lnTo>
                <a:lnTo>
                  <a:pt x="180594" y="269748"/>
                </a:lnTo>
                <a:lnTo>
                  <a:pt x="334661" y="269748"/>
                </a:lnTo>
                <a:lnTo>
                  <a:pt x="329565" y="264540"/>
                </a:lnTo>
                <a:lnTo>
                  <a:pt x="313944" y="248919"/>
                </a:lnTo>
                <a:lnTo>
                  <a:pt x="316870" y="243060"/>
                </a:lnTo>
                <a:lnTo>
                  <a:pt x="319547" y="237093"/>
                </a:lnTo>
                <a:lnTo>
                  <a:pt x="321962" y="231007"/>
                </a:lnTo>
                <a:lnTo>
                  <a:pt x="324104" y="224789"/>
                </a:lnTo>
                <a:lnTo>
                  <a:pt x="354457" y="224789"/>
                </a:lnTo>
                <a:lnTo>
                  <a:pt x="361188" y="218059"/>
                </a:lnTo>
                <a:lnTo>
                  <a:pt x="361188" y="141604"/>
                </a:lnTo>
                <a:lnTo>
                  <a:pt x="354457" y="134874"/>
                </a:lnTo>
                <a:lnTo>
                  <a:pt x="324104" y="134874"/>
                </a:lnTo>
                <a:lnTo>
                  <a:pt x="321962" y="128654"/>
                </a:lnTo>
                <a:lnTo>
                  <a:pt x="319547" y="122554"/>
                </a:lnTo>
                <a:lnTo>
                  <a:pt x="316870" y="116550"/>
                </a:lnTo>
                <a:lnTo>
                  <a:pt x="313944" y="110616"/>
                </a:lnTo>
                <a:lnTo>
                  <a:pt x="334645" y="89915"/>
                </a:lnTo>
                <a:close/>
              </a:path>
              <a:path w="361314" h="360044">
                <a:moveTo>
                  <a:pt x="180594" y="119887"/>
                </a:moveTo>
                <a:lnTo>
                  <a:pt x="157204" y="124610"/>
                </a:lnTo>
                <a:lnTo>
                  <a:pt x="138064" y="137477"/>
                </a:lnTo>
                <a:lnTo>
                  <a:pt x="125140" y="156535"/>
                </a:lnTo>
                <a:lnTo>
                  <a:pt x="120396" y="179831"/>
                </a:lnTo>
                <a:lnTo>
                  <a:pt x="125140" y="203128"/>
                </a:lnTo>
                <a:lnTo>
                  <a:pt x="138064" y="222186"/>
                </a:lnTo>
                <a:lnTo>
                  <a:pt x="157204" y="235053"/>
                </a:lnTo>
                <a:lnTo>
                  <a:pt x="180594" y="239775"/>
                </a:lnTo>
                <a:lnTo>
                  <a:pt x="203983" y="235053"/>
                </a:lnTo>
                <a:lnTo>
                  <a:pt x="223123" y="222186"/>
                </a:lnTo>
                <a:lnTo>
                  <a:pt x="231520" y="209803"/>
                </a:lnTo>
                <a:lnTo>
                  <a:pt x="180594" y="209803"/>
                </a:lnTo>
                <a:lnTo>
                  <a:pt x="168872" y="207442"/>
                </a:lnTo>
                <a:lnTo>
                  <a:pt x="159305" y="201009"/>
                </a:lnTo>
                <a:lnTo>
                  <a:pt x="152858" y="191480"/>
                </a:lnTo>
                <a:lnTo>
                  <a:pt x="150495" y="179831"/>
                </a:lnTo>
                <a:lnTo>
                  <a:pt x="152858" y="168183"/>
                </a:lnTo>
                <a:lnTo>
                  <a:pt x="159305" y="158654"/>
                </a:lnTo>
                <a:lnTo>
                  <a:pt x="168872" y="152221"/>
                </a:lnTo>
                <a:lnTo>
                  <a:pt x="180594" y="149860"/>
                </a:lnTo>
                <a:lnTo>
                  <a:pt x="231520" y="149860"/>
                </a:lnTo>
                <a:lnTo>
                  <a:pt x="223123" y="137477"/>
                </a:lnTo>
                <a:lnTo>
                  <a:pt x="203983" y="124610"/>
                </a:lnTo>
                <a:lnTo>
                  <a:pt x="180594" y="119887"/>
                </a:lnTo>
                <a:close/>
              </a:path>
              <a:path w="361314" h="360044">
                <a:moveTo>
                  <a:pt x="231520" y="149860"/>
                </a:moveTo>
                <a:lnTo>
                  <a:pt x="180594" y="149860"/>
                </a:lnTo>
                <a:lnTo>
                  <a:pt x="192315" y="152221"/>
                </a:lnTo>
                <a:lnTo>
                  <a:pt x="201882" y="158654"/>
                </a:lnTo>
                <a:lnTo>
                  <a:pt x="208329" y="168183"/>
                </a:lnTo>
                <a:lnTo>
                  <a:pt x="210693" y="179831"/>
                </a:lnTo>
                <a:lnTo>
                  <a:pt x="208329" y="191480"/>
                </a:lnTo>
                <a:lnTo>
                  <a:pt x="201882" y="201009"/>
                </a:lnTo>
                <a:lnTo>
                  <a:pt x="192315" y="207442"/>
                </a:lnTo>
                <a:lnTo>
                  <a:pt x="180594" y="209803"/>
                </a:lnTo>
                <a:lnTo>
                  <a:pt x="231520" y="209803"/>
                </a:lnTo>
                <a:lnTo>
                  <a:pt x="236047" y="203128"/>
                </a:lnTo>
                <a:lnTo>
                  <a:pt x="240792" y="179831"/>
                </a:lnTo>
                <a:lnTo>
                  <a:pt x="236047" y="156535"/>
                </a:lnTo>
                <a:lnTo>
                  <a:pt x="231520" y="149860"/>
                </a:lnTo>
                <a:close/>
              </a:path>
              <a:path w="361314" h="360044">
                <a:moveTo>
                  <a:pt x="188849" y="164846"/>
                </a:moveTo>
                <a:lnTo>
                  <a:pt x="172339" y="164846"/>
                </a:lnTo>
                <a:lnTo>
                  <a:pt x="165608" y="171576"/>
                </a:lnTo>
                <a:lnTo>
                  <a:pt x="165608" y="188087"/>
                </a:lnTo>
                <a:lnTo>
                  <a:pt x="172339" y="194817"/>
                </a:lnTo>
                <a:lnTo>
                  <a:pt x="188849" y="194817"/>
                </a:lnTo>
                <a:lnTo>
                  <a:pt x="195580" y="188087"/>
                </a:lnTo>
                <a:lnTo>
                  <a:pt x="195580" y="171576"/>
                </a:lnTo>
                <a:lnTo>
                  <a:pt x="188849" y="164846"/>
                </a:lnTo>
                <a:close/>
              </a:path>
              <a:path w="361314" h="360044">
                <a:moveTo>
                  <a:pt x="219075" y="0"/>
                </a:moveTo>
                <a:lnTo>
                  <a:pt x="142112" y="0"/>
                </a:lnTo>
                <a:lnTo>
                  <a:pt x="135382" y="6730"/>
                </a:lnTo>
                <a:lnTo>
                  <a:pt x="135382" y="36956"/>
                </a:lnTo>
                <a:lnTo>
                  <a:pt x="129198" y="39080"/>
                </a:lnTo>
                <a:lnTo>
                  <a:pt x="123063" y="41465"/>
                </a:lnTo>
                <a:lnTo>
                  <a:pt x="117022" y="44136"/>
                </a:lnTo>
                <a:lnTo>
                  <a:pt x="111125" y="47116"/>
                </a:lnTo>
                <a:lnTo>
                  <a:pt x="250062" y="47116"/>
                </a:lnTo>
                <a:lnTo>
                  <a:pt x="244165" y="44136"/>
                </a:lnTo>
                <a:lnTo>
                  <a:pt x="238125" y="41465"/>
                </a:lnTo>
                <a:lnTo>
                  <a:pt x="231989" y="39080"/>
                </a:lnTo>
                <a:lnTo>
                  <a:pt x="225806" y="36956"/>
                </a:lnTo>
                <a:lnTo>
                  <a:pt x="225806" y="6730"/>
                </a:lnTo>
                <a:lnTo>
                  <a:pt x="219075" y="0"/>
                </a:lnTo>
                <a:close/>
              </a:path>
              <a:path w="361314" h="360044">
                <a:moveTo>
                  <a:pt x="281178" y="25653"/>
                </a:moveTo>
                <a:lnTo>
                  <a:pt x="271653" y="25653"/>
                </a:lnTo>
                <a:lnTo>
                  <a:pt x="265684" y="31496"/>
                </a:lnTo>
                <a:lnTo>
                  <a:pt x="250062" y="47116"/>
                </a:lnTo>
                <a:lnTo>
                  <a:pt x="302691" y="47116"/>
                </a:lnTo>
                <a:lnTo>
                  <a:pt x="281178" y="25653"/>
                </a:lnTo>
                <a:close/>
              </a:path>
            </a:pathLst>
          </a:custGeom>
          <a:solidFill>
            <a:srgbClr val="F9F9F9"/>
          </a:solidFill>
        </p:spPr>
        <p:txBody>
          <a:bodyPr wrap="square" lIns="0" tIns="0" rIns="0" bIns="0" rtlCol="0"/>
          <a:lstStyle/>
          <a:p>
            <a:endParaRPr/>
          </a:p>
        </p:txBody>
      </p:sp>
      <p:sp>
        <p:nvSpPr>
          <p:cNvPr id="11" name="object 11"/>
          <p:cNvSpPr/>
          <p:nvPr/>
        </p:nvSpPr>
        <p:spPr>
          <a:xfrm>
            <a:off x="4735067" y="3389376"/>
            <a:ext cx="405765" cy="361315"/>
          </a:xfrm>
          <a:custGeom>
            <a:avLst/>
            <a:gdLst/>
            <a:ahLst/>
            <a:cxnLst/>
            <a:rect l="l" t="t" r="r" b="b"/>
            <a:pathLst>
              <a:path w="405764" h="361314">
                <a:moveTo>
                  <a:pt x="151098" y="159893"/>
                </a:moveTo>
                <a:lnTo>
                  <a:pt x="108204" y="159893"/>
                </a:lnTo>
                <a:lnTo>
                  <a:pt x="145161" y="220472"/>
                </a:lnTo>
                <a:lnTo>
                  <a:pt x="135008" y="232729"/>
                </a:lnTo>
                <a:lnTo>
                  <a:pt x="127285" y="246808"/>
                </a:lnTo>
                <a:lnTo>
                  <a:pt x="122372" y="262387"/>
                </a:lnTo>
                <a:lnTo>
                  <a:pt x="120650" y="279146"/>
                </a:lnTo>
                <a:lnTo>
                  <a:pt x="127113" y="310985"/>
                </a:lnTo>
                <a:lnTo>
                  <a:pt x="144732" y="337073"/>
                </a:lnTo>
                <a:lnTo>
                  <a:pt x="170852" y="354709"/>
                </a:lnTo>
                <a:lnTo>
                  <a:pt x="202819" y="361188"/>
                </a:lnTo>
                <a:lnTo>
                  <a:pt x="234638" y="354709"/>
                </a:lnTo>
                <a:lnTo>
                  <a:pt x="260683" y="337073"/>
                </a:lnTo>
                <a:lnTo>
                  <a:pt x="269172" y="324485"/>
                </a:lnTo>
                <a:lnTo>
                  <a:pt x="202819" y="324485"/>
                </a:lnTo>
                <a:lnTo>
                  <a:pt x="185106" y="320901"/>
                </a:lnTo>
                <a:lnTo>
                  <a:pt x="170656" y="311150"/>
                </a:lnTo>
                <a:lnTo>
                  <a:pt x="160920" y="296731"/>
                </a:lnTo>
                <a:lnTo>
                  <a:pt x="157353" y="279146"/>
                </a:lnTo>
                <a:lnTo>
                  <a:pt x="160920" y="261413"/>
                </a:lnTo>
                <a:lnTo>
                  <a:pt x="170656" y="246919"/>
                </a:lnTo>
                <a:lnTo>
                  <a:pt x="185106" y="237140"/>
                </a:lnTo>
                <a:lnTo>
                  <a:pt x="202819" y="233553"/>
                </a:lnTo>
                <a:lnTo>
                  <a:pt x="270826" y="233553"/>
                </a:lnTo>
                <a:lnTo>
                  <a:pt x="270375" y="232729"/>
                </a:lnTo>
                <a:lnTo>
                  <a:pt x="260223" y="220472"/>
                </a:lnTo>
                <a:lnTo>
                  <a:pt x="271922" y="201295"/>
                </a:lnTo>
                <a:lnTo>
                  <a:pt x="176530" y="201295"/>
                </a:lnTo>
                <a:lnTo>
                  <a:pt x="151098" y="159893"/>
                </a:lnTo>
                <a:close/>
              </a:path>
              <a:path w="405764" h="361314">
                <a:moveTo>
                  <a:pt x="270826" y="233553"/>
                </a:moveTo>
                <a:lnTo>
                  <a:pt x="202819" y="233553"/>
                </a:lnTo>
                <a:lnTo>
                  <a:pt x="220384" y="237140"/>
                </a:lnTo>
                <a:lnTo>
                  <a:pt x="234759" y="246919"/>
                </a:lnTo>
                <a:lnTo>
                  <a:pt x="244467" y="261413"/>
                </a:lnTo>
                <a:lnTo>
                  <a:pt x="248031" y="279146"/>
                </a:lnTo>
                <a:lnTo>
                  <a:pt x="244467" y="296731"/>
                </a:lnTo>
                <a:lnTo>
                  <a:pt x="234759" y="311150"/>
                </a:lnTo>
                <a:lnTo>
                  <a:pt x="220384" y="320901"/>
                </a:lnTo>
                <a:lnTo>
                  <a:pt x="202819" y="324485"/>
                </a:lnTo>
                <a:lnTo>
                  <a:pt x="269172" y="324485"/>
                </a:lnTo>
                <a:lnTo>
                  <a:pt x="278274" y="310985"/>
                </a:lnTo>
                <a:lnTo>
                  <a:pt x="284734" y="279146"/>
                </a:lnTo>
                <a:lnTo>
                  <a:pt x="283011" y="262387"/>
                </a:lnTo>
                <a:lnTo>
                  <a:pt x="278098" y="246808"/>
                </a:lnTo>
                <a:lnTo>
                  <a:pt x="270826" y="233553"/>
                </a:lnTo>
                <a:close/>
              </a:path>
              <a:path w="405764" h="361314">
                <a:moveTo>
                  <a:pt x="202819" y="196850"/>
                </a:moveTo>
                <a:lnTo>
                  <a:pt x="196014" y="197151"/>
                </a:lnTo>
                <a:lnTo>
                  <a:pt x="189341" y="198024"/>
                </a:lnTo>
                <a:lnTo>
                  <a:pt x="182834" y="199421"/>
                </a:lnTo>
                <a:lnTo>
                  <a:pt x="176530" y="201295"/>
                </a:lnTo>
                <a:lnTo>
                  <a:pt x="228854" y="201295"/>
                </a:lnTo>
                <a:lnTo>
                  <a:pt x="222553" y="199421"/>
                </a:lnTo>
                <a:lnTo>
                  <a:pt x="216074" y="198024"/>
                </a:lnTo>
                <a:lnTo>
                  <a:pt x="209476" y="197151"/>
                </a:lnTo>
                <a:lnTo>
                  <a:pt x="202819" y="196850"/>
                </a:lnTo>
                <a:close/>
              </a:path>
              <a:path w="405764" h="361314">
                <a:moveTo>
                  <a:pt x="282029" y="100457"/>
                </a:moveTo>
                <a:lnTo>
                  <a:pt x="243459" y="100457"/>
                </a:lnTo>
                <a:lnTo>
                  <a:pt x="246937" y="111801"/>
                </a:lnTo>
                <a:lnTo>
                  <a:pt x="251952" y="122348"/>
                </a:lnTo>
                <a:lnTo>
                  <a:pt x="258371" y="132014"/>
                </a:lnTo>
                <a:lnTo>
                  <a:pt x="266065" y="140715"/>
                </a:lnTo>
                <a:lnTo>
                  <a:pt x="228854" y="201295"/>
                </a:lnTo>
                <a:lnTo>
                  <a:pt x="271922" y="201295"/>
                </a:lnTo>
                <a:lnTo>
                  <a:pt x="297180" y="159893"/>
                </a:lnTo>
                <a:lnTo>
                  <a:pt x="345285" y="159893"/>
                </a:lnTo>
                <a:lnTo>
                  <a:pt x="355288" y="157855"/>
                </a:lnTo>
                <a:lnTo>
                  <a:pt x="381333" y="140192"/>
                </a:lnTo>
                <a:lnTo>
                  <a:pt x="389776" y="127635"/>
                </a:lnTo>
                <a:lnTo>
                  <a:pt x="323469" y="127635"/>
                </a:lnTo>
                <a:lnTo>
                  <a:pt x="305756" y="124047"/>
                </a:lnTo>
                <a:lnTo>
                  <a:pt x="291306" y="114268"/>
                </a:lnTo>
                <a:lnTo>
                  <a:pt x="282029" y="100457"/>
                </a:lnTo>
                <a:close/>
              </a:path>
              <a:path w="405764" h="361314">
                <a:moveTo>
                  <a:pt x="81915" y="0"/>
                </a:moveTo>
                <a:lnTo>
                  <a:pt x="50095" y="6478"/>
                </a:lnTo>
                <a:lnTo>
                  <a:pt x="24050" y="24114"/>
                </a:lnTo>
                <a:lnTo>
                  <a:pt x="6459" y="50202"/>
                </a:lnTo>
                <a:lnTo>
                  <a:pt x="0" y="82041"/>
                </a:lnTo>
                <a:lnTo>
                  <a:pt x="6459" y="114028"/>
                </a:lnTo>
                <a:lnTo>
                  <a:pt x="24050" y="140192"/>
                </a:lnTo>
                <a:lnTo>
                  <a:pt x="50095" y="157855"/>
                </a:lnTo>
                <a:lnTo>
                  <a:pt x="81915" y="164337"/>
                </a:lnTo>
                <a:lnTo>
                  <a:pt x="88772" y="164036"/>
                </a:lnTo>
                <a:lnTo>
                  <a:pt x="95440" y="163163"/>
                </a:lnTo>
                <a:lnTo>
                  <a:pt x="101917" y="161766"/>
                </a:lnTo>
                <a:lnTo>
                  <a:pt x="108204" y="159893"/>
                </a:lnTo>
                <a:lnTo>
                  <a:pt x="151098" y="159893"/>
                </a:lnTo>
                <a:lnTo>
                  <a:pt x="139319" y="140715"/>
                </a:lnTo>
                <a:lnTo>
                  <a:pt x="147012" y="132014"/>
                </a:lnTo>
                <a:lnTo>
                  <a:pt x="149921" y="127635"/>
                </a:lnTo>
                <a:lnTo>
                  <a:pt x="81915" y="127635"/>
                </a:lnTo>
                <a:lnTo>
                  <a:pt x="64349" y="124047"/>
                </a:lnTo>
                <a:lnTo>
                  <a:pt x="49974" y="114268"/>
                </a:lnTo>
                <a:lnTo>
                  <a:pt x="40266" y="99774"/>
                </a:lnTo>
                <a:lnTo>
                  <a:pt x="36703" y="82041"/>
                </a:lnTo>
                <a:lnTo>
                  <a:pt x="40266" y="64456"/>
                </a:lnTo>
                <a:lnTo>
                  <a:pt x="49974" y="50037"/>
                </a:lnTo>
                <a:lnTo>
                  <a:pt x="64349" y="40286"/>
                </a:lnTo>
                <a:lnTo>
                  <a:pt x="81915" y="36702"/>
                </a:lnTo>
                <a:lnTo>
                  <a:pt x="149920" y="36702"/>
                </a:lnTo>
                <a:lnTo>
                  <a:pt x="133492" y="18208"/>
                </a:lnTo>
                <a:lnTo>
                  <a:pt x="109757" y="4835"/>
                </a:lnTo>
                <a:lnTo>
                  <a:pt x="81915" y="0"/>
                </a:lnTo>
                <a:close/>
              </a:path>
              <a:path w="405764" h="361314">
                <a:moveTo>
                  <a:pt x="345285" y="159893"/>
                </a:moveTo>
                <a:lnTo>
                  <a:pt x="297180" y="159893"/>
                </a:lnTo>
                <a:lnTo>
                  <a:pt x="303466" y="161766"/>
                </a:lnTo>
                <a:lnTo>
                  <a:pt x="309943" y="163163"/>
                </a:lnTo>
                <a:lnTo>
                  <a:pt x="316611" y="164036"/>
                </a:lnTo>
                <a:lnTo>
                  <a:pt x="323469" y="164337"/>
                </a:lnTo>
                <a:lnTo>
                  <a:pt x="345285" y="159893"/>
                </a:lnTo>
                <a:close/>
              </a:path>
              <a:path w="405764" h="361314">
                <a:moveTo>
                  <a:pt x="149920" y="36702"/>
                </a:moveTo>
                <a:lnTo>
                  <a:pt x="81915" y="36702"/>
                </a:lnTo>
                <a:lnTo>
                  <a:pt x="99627" y="40286"/>
                </a:lnTo>
                <a:lnTo>
                  <a:pt x="114077" y="50037"/>
                </a:lnTo>
                <a:lnTo>
                  <a:pt x="123813" y="64456"/>
                </a:lnTo>
                <a:lnTo>
                  <a:pt x="127381" y="82041"/>
                </a:lnTo>
                <a:lnTo>
                  <a:pt x="123813" y="99774"/>
                </a:lnTo>
                <a:lnTo>
                  <a:pt x="114077" y="114268"/>
                </a:lnTo>
                <a:lnTo>
                  <a:pt x="99627" y="124047"/>
                </a:lnTo>
                <a:lnTo>
                  <a:pt x="81915" y="127635"/>
                </a:lnTo>
                <a:lnTo>
                  <a:pt x="149921" y="127635"/>
                </a:lnTo>
                <a:lnTo>
                  <a:pt x="153431" y="122348"/>
                </a:lnTo>
                <a:lnTo>
                  <a:pt x="158446" y="111801"/>
                </a:lnTo>
                <a:lnTo>
                  <a:pt x="161925" y="100457"/>
                </a:lnTo>
                <a:lnTo>
                  <a:pt x="282029" y="100457"/>
                </a:lnTo>
                <a:lnTo>
                  <a:pt x="281570" y="99774"/>
                </a:lnTo>
                <a:lnTo>
                  <a:pt x="278003" y="82041"/>
                </a:lnTo>
                <a:lnTo>
                  <a:pt x="281570" y="64456"/>
                </a:lnTo>
                <a:lnTo>
                  <a:pt x="282045" y="63753"/>
                </a:lnTo>
                <a:lnTo>
                  <a:pt x="161925" y="63753"/>
                </a:lnTo>
                <a:lnTo>
                  <a:pt x="151441" y="38415"/>
                </a:lnTo>
                <a:lnTo>
                  <a:pt x="149920" y="36702"/>
                </a:lnTo>
                <a:close/>
              </a:path>
              <a:path w="405764" h="361314">
                <a:moveTo>
                  <a:pt x="389822" y="36702"/>
                </a:moveTo>
                <a:lnTo>
                  <a:pt x="323469" y="36702"/>
                </a:lnTo>
                <a:lnTo>
                  <a:pt x="341034" y="40286"/>
                </a:lnTo>
                <a:lnTo>
                  <a:pt x="355409" y="50037"/>
                </a:lnTo>
                <a:lnTo>
                  <a:pt x="365117" y="64456"/>
                </a:lnTo>
                <a:lnTo>
                  <a:pt x="368681" y="82041"/>
                </a:lnTo>
                <a:lnTo>
                  <a:pt x="365117" y="99774"/>
                </a:lnTo>
                <a:lnTo>
                  <a:pt x="355409" y="114268"/>
                </a:lnTo>
                <a:lnTo>
                  <a:pt x="341034" y="124047"/>
                </a:lnTo>
                <a:lnTo>
                  <a:pt x="323469" y="127635"/>
                </a:lnTo>
                <a:lnTo>
                  <a:pt x="389776" y="127635"/>
                </a:lnTo>
                <a:lnTo>
                  <a:pt x="398924" y="114028"/>
                </a:lnTo>
                <a:lnTo>
                  <a:pt x="405384" y="82041"/>
                </a:lnTo>
                <a:lnTo>
                  <a:pt x="398924" y="50202"/>
                </a:lnTo>
                <a:lnTo>
                  <a:pt x="389822" y="36702"/>
                </a:lnTo>
                <a:close/>
              </a:path>
              <a:path w="405764" h="361314">
                <a:moveTo>
                  <a:pt x="323469" y="0"/>
                </a:moveTo>
                <a:lnTo>
                  <a:pt x="295626" y="4835"/>
                </a:lnTo>
                <a:lnTo>
                  <a:pt x="271891" y="18208"/>
                </a:lnTo>
                <a:lnTo>
                  <a:pt x="253942" y="38415"/>
                </a:lnTo>
                <a:lnTo>
                  <a:pt x="243459" y="63753"/>
                </a:lnTo>
                <a:lnTo>
                  <a:pt x="282045" y="63753"/>
                </a:lnTo>
                <a:lnTo>
                  <a:pt x="291306" y="50037"/>
                </a:lnTo>
                <a:lnTo>
                  <a:pt x="305756" y="40286"/>
                </a:lnTo>
                <a:lnTo>
                  <a:pt x="323469" y="36702"/>
                </a:lnTo>
                <a:lnTo>
                  <a:pt x="389822" y="36702"/>
                </a:lnTo>
                <a:lnTo>
                  <a:pt x="381333" y="24114"/>
                </a:lnTo>
                <a:lnTo>
                  <a:pt x="355288" y="6478"/>
                </a:lnTo>
                <a:lnTo>
                  <a:pt x="323469" y="0"/>
                </a:lnTo>
                <a:close/>
              </a:path>
            </a:pathLst>
          </a:custGeom>
          <a:solidFill>
            <a:srgbClr val="F9F9F9"/>
          </a:solidFill>
        </p:spPr>
        <p:txBody>
          <a:bodyPr wrap="square" lIns="0" tIns="0" rIns="0" bIns="0" rtlCol="0"/>
          <a:lstStyle/>
          <a:p>
            <a:endParaRPr/>
          </a:p>
        </p:txBody>
      </p:sp>
      <p:sp>
        <p:nvSpPr>
          <p:cNvPr id="12" name="object 12"/>
          <p:cNvSpPr/>
          <p:nvPr/>
        </p:nvSpPr>
        <p:spPr>
          <a:xfrm>
            <a:off x="3617976" y="1267967"/>
            <a:ext cx="943610" cy="943610"/>
          </a:xfrm>
          <a:custGeom>
            <a:avLst/>
            <a:gdLst/>
            <a:ahLst/>
            <a:cxnLst/>
            <a:rect l="l" t="t" r="r" b="b"/>
            <a:pathLst>
              <a:path w="943610" h="943610">
                <a:moveTo>
                  <a:pt x="471677" y="0"/>
                </a:moveTo>
                <a:lnTo>
                  <a:pt x="426465" y="2159"/>
                </a:lnTo>
                <a:lnTo>
                  <a:pt x="381508" y="8636"/>
                </a:lnTo>
                <a:lnTo>
                  <a:pt x="337312" y="19431"/>
                </a:lnTo>
                <a:lnTo>
                  <a:pt x="294132" y="34544"/>
                </a:lnTo>
                <a:lnTo>
                  <a:pt x="252349" y="53975"/>
                </a:lnTo>
                <a:lnTo>
                  <a:pt x="212089" y="77724"/>
                </a:lnTo>
                <a:lnTo>
                  <a:pt x="173989" y="105791"/>
                </a:lnTo>
                <a:lnTo>
                  <a:pt x="138175" y="138176"/>
                </a:lnTo>
                <a:lnTo>
                  <a:pt x="105790" y="173990"/>
                </a:lnTo>
                <a:lnTo>
                  <a:pt x="77724" y="212090"/>
                </a:lnTo>
                <a:lnTo>
                  <a:pt x="53975" y="252349"/>
                </a:lnTo>
                <a:lnTo>
                  <a:pt x="34544" y="294132"/>
                </a:lnTo>
                <a:lnTo>
                  <a:pt x="19431" y="337312"/>
                </a:lnTo>
                <a:lnTo>
                  <a:pt x="8636" y="381508"/>
                </a:lnTo>
                <a:lnTo>
                  <a:pt x="2159" y="426466"/>
                </a:lnTo>
                <a:lnTo>
                  <a:pt x="0" y="471678"/>
                </a:lnTo>
                <a:lnTo>
                  <a:pt x="2159" y="516890"/>
                </a:lnTo>
                <a:lnTo>
                  <a:pt x="8636" y="561721"/>
                </a:lnTo>
                <a:lnTo>
                  <a:pt x="19431" y="605917"/>
                </a:lnTo>
                <a:lnTo>
                  <a:pt x="34544" y="649097"/>
                </a:lnTo>
                <a:lnTo>
                  <a:pt x="53975" y="691007"/>
                </a:lnTo>
                <a:lnTo>
                  <a:pt x="77724" y="731139"/>
                </a:lnTo>
                <a:lnTo>
                  <a:pt x="105790" y="769366"/>
                </a:lnTo>
                <a:lnTo>
                  <a:pt x="138175" y="805180"/>
                </a:lnTo>
                <a:lnTo>
                  <a:pt x="173989" y="837565"/>
                </a:lnTo>
                <a:lnTo>
                  <a:pt x="212089" y="865632"/>
                </a:lnTo>
                <a:lnTo>
                  <a:pt x="252349" y="889381"/>
                </a:lnTo>
                <a:lnTo>
                  <a:pt x="294132" y="908812"/>
                </a:lnTo>
                <a:lnTo>
                  <a:pt x="337312" y="923925"/>
                </a:lnTo>
                <a:lnTo>
                  <a:pt x="381508" y="934720"/>
                </a:lnTo>
                <a:lnTo>
                  <a:pt x="426465" y="941197"/>
                </a:lnTo>
                <a:lnTo>
                  <a:pt x="471677" y="943356"/>
                </a:lnTo>
                <a:lnTo>
                  <a:pt x="516889" y="941197"/>
                </a:lnTo>
                <a:lnTo>
                  <a:pt x="561721" y="934720"/>
                </a:lnTo>
                <a:lnTo>
                  <a:pt x="605916" y="923925"/>
                </a:lnTo>
                <a:lnTo>
                  <a:pt x="649097" y="908812"/>
                </a:lnTo>
                <a:lnTo>
                  <a:pt x="691007" y="889381"/>
                </a:lnTo>
                <a:lnTo>
                  <a:pt x="731138" y="865632"/>
                </a:lnTo>
                <a:lnTo>
                  <a:pt x="769365" y="837565"/>
                </a:lnTo>
                <a:lnTo>
                  <a:pt x="805179" y="805180"/>
                </a:lnTo>
                <a:lnTo>
                  <a:pt x="837564" y="769366"/>
                </a:lnTo>
                <a:lnTo>
                  <a:pt x="865632" y="731139"/>
                </a:lnTo>
                <a:lnTo>
                  <a:pt x="889381" y="691007"/>
                </a:lnTo>
                <a:lnTo>
                  <a:pt x="908812" y="649097"/>
                </a:lnTo>
                <a:lnTo>
                  <a:pt x="923925" y="605917"/>
                </a:lnTo>
                <a:lnTo>
                  <a:pt x="934720" y="561721"/>
                </a:lnTo>
                <a:lnTo>
                  <a:pt x="941197" y="516890"/>
                </a:lnTo>
                <a:lnTo>
                  <a:pt x="943356" y="471678"/>
                </a:lnTo>
                <a:lnTo>
                  <a:pt x="941197" y="426466"/>
                </a:lnTo>
                <a:lnTo>
                  <a:pt x="934720" y="381508"/>
                </a:lnTo>
                <a:lnTo>
                  <a:pt x="923925" y="337312"/>
                </a:lnTo>
                <a:lnTo>
                  <a:pt x="908812" y="294132"/>
                </a:lnTo>
                <a:lnTo>
                  <a:pt x="889381" y="252349"/>
                </a:lnTo>
                <a:lnTo>
                  <a:pt x="865632" y="212090"/>
                </a:lnTo>
                <a:lnTo>
                  <a:pt x="837564" y="173990"/>
                </a:lnTo>
                <a:lnTo>
                  <a:pt x="805179" y="138176"/>
                </a:lnTo>
                <a:lnTo>
                  <a:pt x="769365" y="105791"/>
                </a:lnTo>
                <a:lnTo>
                  <a:pt x="731138" y="77724"/>
                </a:lnTo>
                <a:lnTo>
                  <a:pt x="691007" y="53975"/>
                </a:lnTo>
                <a:lnTo>
                  <a:pt x="649097" y="34544"/>
                </a:lnTo>
                <a:lnTo>
                  <a:pt x="605916" y="19431"/>
                </a:lnTo>
                <a:lnTo>
                  <a:pt x="561721" y="8636"/>
                </a:lnTo>
                <a:lnTo>
                  <a:pt x="516889" y="2159"/>
                </a:lnTo>
                <a:lnTo>
                  <a:pt x="471677" y="0"/>
                </a:lnTo>
                <a:close/>
              </a:path>
            </a:pathLst>
          </a:custGeom>
          <a:solidFill>
            <a:srgbClr val="1D9ED2"/>
          </a:solidFill>
        </p:spPr>
        <p:txBody>
          <a:bodyPr wrap="square" lIns="0" tIns="0" rIns="0" bIns="0" rtlCol="0"/>
          <a:lstStyle/>
          <a:p>
            <a:endParaRPr/>
          </a:p>
        </p:txBody>
      </p:sp>
      <p:sp>
        <p:nvSpPr>
          <p:cNvPr id="13" name="object 13"/>
          <p:cNvSpPr/>
          <p:nvPr/>
        </p:nvSpPr>
        <p:spPr>
          <a:xfrm>
            <a:off x="4172711" y="5172455"/>
            <a:ext cx="19685" cy="13335"/>
          </a:xfrm>
          <a:custGeom>
            <a:avLst/>
            <a:gdLst/>
            <a:ahLst/>
            <a:cxnLst/>
            <a:rect l="l" t="t" r="r" b="b"/>
            <a:pathLst>
              <a:path w="19685" h="13335">
                <a:moveTo>
                  <a:pt x="14477" y="0"/>
                </a:moveTo>
                <a:lnTo>
                  <a:pt x="3937" y="0"/>
                </a:lnTo>
                <a:lnTo>
                  <a:pt x="0" y="1905"/>
                </a:lnTo>
                <a:lnTo>
                  <a:pt x="0" y="9525"/>
                </a:lnTo>
                <a:lnTo>
                  <a:pt x="3937" y="13335"/>
                </a:lnTo>
                <a:lnTo>
                  <a:pt x="14477" y="13335"/>
                </a:lnTo>
                <a:lnTo>
                  <a:pt x="19685" y="9525"/>
                </a:lnTo>
                <a:lnTo>
                  <a:pt x="19685" y="1905"/>
                </a:lnTo>
                <a:lnTo>
                  <a:pt x="14477" y="0"/>
                </a:lnTo>
                <a:close/>
              </a:path>
            </a:pathLst>
          </a:custGeom>
          <a:solidFill>
            <a:srgbClr val="554266"/>
          </a:solidFill>
        </p:spPr>
        <p:txBody>
          <a:bodyPr wrap="square" lIns="0" tIns="0" rIns="0" bIns="0" rtlCol="0"/>
          <a:lstStyle/>
          <a:p>
            <a:endParaRPr/>
          </a:p>
        </p:txBody>
      </p:sp>
      <p:sp>
        <p:nvSpPr>
          <p:cNvPr id="14" name="object 14"/>
          <p:cNvSpPr/>
          <p:nvPr/>
        </p:nvSpPr>
        <p:spPr>
          <a:xfrm>
            <a:off x="1763267" y="3101339"/>
            <a:ext cx="943610" cy="943610"/>
          </a:xfrm>
          <a:custGeom>
            <a:avLst/>
            <a:gdLst/>
            <a:ahLst/>
            <a:cxnLst/>
            <a:rect l="l" t="t" r="r" b="b"/>
            <a:pathLst>
              <a:path w="943610" h="943610">
                <a:moveTo>
                  <a:pt x="471677" y="0"/>
                </a:moveTo>
                <a:lnTo>
                  <a:pt x="426465" y="2159"/>
                </a:lnTo>
                <a:lnTo>
                  <a:pt x="381507" y="8636"/>
                </a:lnTo>
                <a:lnTo>
                  <a:pt x="337312" y="19431"/>
                </a:lnTo>
                <a:lnTo>
                  <a:pt x="294131" y="34544"/>
                </a:lnTo>
                <a:lnTo>
                  <a:pt x="252349" y="53975"/>
                </a:lnTo>
                <a:lnTo>
                  <a:pt x="212089" y="77724"/>
                </a:lnTo>
                <a:lnTo>
                  <a:pt x="173989" y="105790"/>
                </a:lnTo>
                <a:lnTo>
                  <a:pt x="138175" y="138175"/>
                </a:lnTo>
                <a:lnTo>
                  <a:pt x="105790" y="173989"/>
                </a:lnTo>
                <a:lnTo>
                  <a:pt x="77724" y="212089"/>
                </a:lnTo>
                <a:lnTo>
                  <a:pt x="53975" y="252349"/>
                </a:lnTo>
                <a:lnTo>
                  <a:pt x="34543" y="294132"/>
                </a:lnTo>
                <a:lnTo>
                  <a:pt x="19431" y="337312"/>
                </a:lnTo>
                <a:lnTo>
                  <a:pt x="8636" y="381508"/>
                </a:lnTo>
                <a:lnTo>
                  <a:pt x="2158" y="426465"/>
                </a:lnTo>
                <a:lnTo>
                  <a:pt x="0" y="471677"/>
                </a:lnTo>
                <a:lnTo>
                  <a:pt x="2158" y="516890"/>
                </a:lnTo>
                <a:lnTo>
                  <a:pt x="8636" y="561721"/>
                </a:lnTo>
                <a:lnTo>
                  <a:pt x="19431" y="605917"/>
                </a:lnTo>
                <a:lnTo>
                  <a:pt x="34543" y="649097"/>
                </a:lnTo>
                <a:lnTo>
                  <a:pt x="53975" y="691007"/>
                </a:lnTo>
                <a:lnTo>
                  <a:pt x="77724" y="731139"/>
                </a:lnTo>
                <a:lnTo>
                  <a:pt x="105790" y="769366"/>
                </a:lnTo>
                <a:lnTo>
                  <a:pt x="138175" y="805180"/>
                </a:lnTo>
                <a:lnTo>
                  <a:pt x="173989" y="837565"/>
                </a:lnTo>
                <a:lnTo>
                  <a:pt x="212089" y="865632"/>
                </a:lnTo>
                <a:lnTo>
                  <a:pt x="252349" y="889381"/>
                </a:lnTo>
                <a:lnTo>
                  <a:pt x="294131" y="908812"/>
                </a:lnTo>
                <a:lnTo>
                  <a:pt x="337312" y="923925"/>
                </a:lnTo>
                <a:lnTo>
                  <a:pt x="381507" y="934720"/>
                </a:lnTo>
                <a:lnTo>
                  <a:pt x="426465" y="941197"/>
                </a:lnTo>
                <a:lnTo>
                  <a:pt x="471677" y="943356"/>
                </a:lnTo>
                <a:lnTo>
                  <a:pt x="516889" y="941197"/>
                </a:lnTo>
                <a:lnTo>
                  <a:pt x="561720" y="934720"/>
                </a:lnTo>
                <a:lnTo>
                  <a:pt x="605917" y="923925"/>
                </a:lnTo>
                <a:lnTo>
                  <a:pt x="649096" y="908812"/>
                </a:lnTo>
                <a:lnTo>
                  <a:pt x="691007" y="889381"/>
                </a:lnTo>
                <a:lnTo>
                  <a:pt x="731138" y="865632"/>
                </a:lnTo>
                <a:lnTo>
                  <a:pt x="769365" y="837565"/>
                </a:lnTo>
                <a:lnTo>
                  <a:pt x="805180" y="805180"/>
                </a:lnTo>
                <a:lnTo>
                  <a:pt x="837564" y="769366"/>
                </a:lnTo>
                <a:lnTo>
                  <a:pt x="865632" y="731139"/>
                </a:lnTo>
                <a:lnTo>
                  <a:pt x="889381" y="691007"/>
                </a:lnTo>
                <a:lnTo>
                  <a:pt x="908812" y="649097"/>
                </a:lnTo>
                <a:lnTo>
                  <a:pt x="923925" y="605917"/>
                </a:lnTo>
                <a:lnTo>
                  <a:pt x="934719" y="561721"/>
                </a:lnTo>
                <a:lnTo>
                  <a:pt x="941196" y="516890"/>
                </a:lnTo>
                <a:lnTo>
                  <a:pt x="943356" y="471677"/>
                </a:lnTo>
                <a:lnTo>
                  <a:pt x="941196" y="426465"/>
                </a:lnTo>
                <a:lnTo>
                  <a:pt x="934719" y="381508"/>
                </a:lnTo>
                <a:lnTo>
                  <a:pt x="923925" y="337312"/>
                </a:lnTo>
                <a:lnTo>
                  <a:pt x="908812" y="294132"/>
                </a:lnTo>
                <a:lnTo>
                  <a:pt x="889381" y="252349"/>
                </a:lnTo>
                <a:lnTo>
                  <a:pt x="865632" y="212089"/>
                </a:lnTo>
                <a:lnTo>
                  <a:pt x="837564" y="173989"/>
                </a:lnTo>
                <a:lnTo>
                  <a:pt x="805180" y="138175"/>
                </a:lnTo>
                <a:lnTo>
                  <a:pt x="769365" y="105790"/>
                </a:lnTo>
                <a:lnTo>
                  <a:pt x="731138" y="77724"/>
                </a:lnTo>
                <a:lnTo>
                  <a:pt x="691007" y="53975"/>
                </a:lnTo>
                <a:lnTo>
                  <a:pt x="649096" y="34544"/>
                </a:lnTo>
                <a:lnTo>
                  <a:pt x="605917" y="19431"/>
                </a:lnTo>
                <a:lnTo>
                  <a:pt x="561720" y="8636"/>
                </a:lnTo>
                <a:lnTo>
                  <a:pt x="516889" y="2159"/>
                </a:lnTo>
                <a:lnTo>
                  <a:pt x="471677" y="0"/>
                </a:lnTo>
                <a:close/>
              </a:path>
            </a:pathLst>
          </a:custGeom>
          <a:solidFill>
            <a:srgbClr val="F68B21"/>
          </a:solidFill>
        </p:spPr>
        <p:txBody>
          <a:bodyPr wrap="square" lIns="0" tIns="0" rIns="0" bIns="0" rtlCol="0"/>
          <a:lstStyle/>
          <a:p>
            <a:endParaRPr/>
          </a:p>
        </p:txBody>
      </p:sp>
      <p:sp>
        <p:nvSpPr>
          <p:cNvPr id="15" name="object 15"/>
          <p:cNvSpPr/>
          <p:nvPr/>
        </p:nvSpPr>
        <p:spPr>
          <a:xfrm>
            <a:off x="5495544" y="3101339"/>
            <a:ext cx="943610" cy="943610"/>
          </a:xfrm>
          <a:custGeom>
            <a:avLst/>
            <a:gdLst/>
            <a:ahLst/>
            <a:cxnLst/>
            <a:rect l="l" t="t" r="r" b="b"/>
            <a:pathLst>
              <a:path w="943610" h="943610">
                <a:moveTo>
                  <a:pt x="471677" y="0"/>
                </a:moveTo>
                <a:lnTo>
                  <a:pt x="426465" y="2159"/>
                </a:lnTo>
                <a:lnTo>
                  <a:pt x="381507" y="8636"/>
                </a:lnTo>
                <a:lnTo>
                  <a:pt x="337311" y="19431"/>
                </a:lnTo>
                <a:lnTo>
                  <a:pt x="294131" y="34544"/>
                </a:lnTo>
                <a:lnTo>
                  <a:pt x="252348" y="53975"/>
                </a:lnTo>
                <a:lnTo>
                  <a:pt x="212089" y="77724"/>
                </a:lnTo>
                <a:lnTo>
                  <a:pt x="173989" y="105790"/>
                </a:lnTo>
                <a:lnTo>
                  <a:pt x="138175" y="138175"/>
                </a:lnTo>
                <a:lnTo>
                  <a:pt x="105790" y="173989"/>
                </a:lnTo>
                <a:lnTo>
                  <a:pt x="77723" y="212089"/>
                </a:lnTo>
                <a:lnTo>
                  <a:pt x="53975" y="252349"/>
                </a:lnTo>
                <a:lnTo>
                  <a:pt x="34543" y="294132"/>
                </a:lnTo>
                <a:lnTo>
                  <a:pt x="19430" y="337312"/>
                </a:lnTo>
                <a:lnTo>
                  <a:pt x="8635" y="381508"/>
                </a:lnTo>
                <a:lnTo>
                  <a:pt x="2158" y="426465"/>
                </a:lnTo>
                <a:lnTo>
                  <a:pt x="0" y="471677"/>
                </a:lnTo>
                <a:lnTo>
                  <a:pt x="2158" y="516890"/>
                </a:lnTo>
                <a:lnTo>
                  <a:pt x="8635" y="561721"/>
                </a:lnTo>
                <a:lnTo>
                  <a:pt x="19430" y="605917"/>
                </a:lnTo>
                <a:lnTo>
                  <a:pt x="34543" y="649097"/>
                </a:lnTo>
                <a:lnTo>
                  <a:pt x="53975" y="691007"/>
                </a:lnTo>
                <a:lnTo>
                  <a:pt x="77723" y="731139"/>
                </a:lnTo>
                <a:lnTo>
                  <a:pt x="105790" y="769366"/>
                </a:lnTo>
                <a:lnTo>
                  <a:pt x="138175" y="805180"/>
                </a:lnTo>
                <a:lnTo>
                  <a:pt x="173989" y="837565"/>
                </a:lnTo>
                <a:lnTo>
                  <a:pt x="212089" y="865632"/>
                </a:lnTo>
                <a:lnTo>
                  <a:pt x="252348" y="889381"/>
                </a:lnTo>
                <a:lnTo>
                  <a:pt x="294131" y="908812"/>
                </a:lnTo>
                <a:lnTo>
                  <a:pt x="337311" y="923925"/>
                </a:lnTo>
                <a:lnTo>
                  <a:pt x="381507" y="934720"/>
                </a:lnTo>
                <a:lnTo>
                  <a:pt x="426465" y="941197"/>
                </a:lnTo>
                <a:lnTo>
                  <a:pt x="471677" y="943356"/>
                </a:lnTo>
                <a:lnTo>
                  <a:pt x="516889" y="941197"/>
                </a:lnTo>
                <a:lnTo>
                  <a:pt x="561720" y="934720"/>
                </a:lnTo>
                <a:lnTo>
                  <a:pt x="605916" y="923925"/>
                </a:lnTo>
                <a:lnTo>
                  <a:pt x="649096" y="908812"/>
                </a:lnTo>
                <a:lnTo>
                  <a:pt x="691006" y="889381"/>
                </a:lnTo>
                <a:lnTo>
                  <a:pt x="731138" y="865632"/>
                </a:lnTo>
                <a:lnTo>
                  <a:pt x="769365" y="837565"/>
                </a:lnTo>
                <a:lnTo>
                  <a:pt x="805179" y="805180"/>
                </a:lnTo>
                <a:lnTo>
                  <a:pt x="837564" y="769366"/>
                </a:lnTo>
                <a:lnTo>
                  <a:pt x="865631" y="731139"/>
                </a:lnTo>
                <a:lnTo>
                  <a:pt x="889380" y="691007"/>
                </a:lnTo>
                <a:lnTo>
                  <a:pt x="908811" y="649097"/>
                </a:lnTo>
                <a:lnTo>
                  <a:pt x="923925" y="605917"/>
                </a:lnTo>
                <a:lnTo>
                  <a:pt x="934719" y="561721"/>
                </a:lnTo>
                <a:lnTo>
                  <a:pt x="941196" y="516890"/>
                </a:lnTo>
                <a:lnTo>
                  <a:pt x="943355" y="471677"/>
                </a:lnTo>
                <a:lnTo>
                  <a:pt x="941196" y="426465"/>
                </a:lnTo>
                <a:lnTo>
                  <a:pt x="934719" y="381508"/>
                </a:lnTo>
                <a:lnTo>
                  <a:pt x="923925" y="337312"/>
                </a:lnTo>
                <a:lnTo>
                  <a:pt x="908811" y="294132"/>
                </a:lnTo>
                <a:lnTo>
                  <a:pt x="889380" y="252349"/>
                </a:lnTo>
                <a:lnTo>
                  <a:pt x="865631" y="212089"/>
                </a:lnTo>
                <a:lnTo>
                  <a:pt x="837564" y="173989"/>
                </a:lnTo>
                <a:lnTo>
                  <a:pt x="805179" y="138175"/>
                </a:lnTo>
                <a:lnTo>
                  <a:pt x="769365" y="105790"/>
                </a:lnTo>
                <a:lnTo>
                  <a:pt x="731138" y="77724"/>
                </a:lnTo>
                <a:lnTo>
                  <a:pt x="691006" y="53975"/>
                </a:lnTo>
                <a:lnTo>
                  <a:pt x="649096" y="34544"/>
                </a:lnTo>
                <a:lnTo>
                  <a:pt x="605916" y="19431"/>
                </a:lnTo>
                <a:lnTo>
                  <a:pt x="561720" y="8636"/>
                </a:lnTo>
                <a:lnTo>
                  <a:pt x="516889" y="2159"/>
                </a:lnTo>
                <a:lnTo>
                  <a:pt x="471677" y="0"/>
                </a:lnTo>
                <a:close/>
              </a:path>
            </a:pathLst>
          </a:custGeom>
          <a:solidFill>
            <a:srgbClr val="9DD2E7"/>
          </a:solidFill>
        </p:spPr>
        <p:txBody>
          <a:bodyPr wrap="square" lIns="0" tIns="0" rIns="0" bIns="0" rtlCol="0"/>
          <a:lstStyle/>
          <a:p>
            <a:endParaRPr/>
          </a:p>
        </p:txBody>
      </p:sp>
      <p:sp>
        <p:nvSpPr>
          <p:cNvPr id="16" name="object 16"/>
          <p:cNvSpPr/>
          <p:nvPr/>
        </p:nvSpPr>
        <p:spPr>
          <a:xfrm>
            <a:off x="3613403" y="5106923"/>
            <a:ext cx="942340" cy="943610"/>
          </a:xfrm>
          <a:custGeom>
            <a:avLst/>
            <a:gdLst/>
            <a:ahLst/>
            <a:cxnLst/>
            <a:rect l="l" t="t" r="r" b="b"/>
            <a:pathLst>
              <a:path w="942339" h="943610">
                <a:moveTo>
                  <a:pt x="470916" y="0"/>
                </a:moveTo>
                <a:lnTo>
                  <a:pt x="425704" y="2158"/>
                </a:lnTo>
                <a:lnTo>
                  <a:pt x="381000" y="8636"/>
                </a:lnTo>
                <a:lnTo>
                  <a:pt x="336804" y="19431"/>
                </a:lnTo>
                <a:lnTo>
                  <a:pt x="293750" y="34543"/>
                </a:lnTo>
                <a:lnTo>
                  <a:pt x="251841" y="53975"/>
                </a:lnTo>
                <a:lnTo>
                  <a:pt x="211836" y="77724"/>
                </a:lnTo>
                <a:lnTo>
                  <a:pt x="173736" y="105790"/>
                </a:lnTo>
                <a:lnTo>
                  <a:pt x="137922" y="138175"/>
                </a:lnTo>
                <a:lnTo>
                  <a:pt x="105537" y="173989"/>
                </a:lnTo>
                <a:lnTo>
                  <a:pt x="77597" y="212089"/>
                </a:lnTo>
                <a:lnTo>
                  <a:pt x="53848" y="252348"/>
                </a:lnTo>
                <a:lnTo>
                  <a:pt x="34417" y="294131"/>
                </a:lnTo>
                <a:lnTo>
                  <a:pt x="19431" y="337312"/>
                </a:lnTo>
                <a:lnTo>
                  <a:pt x="8636" y="381507"/>
                </a:lnTo>
                <a:lnTo>
                  <a:pt x="2159" y="426466"/>
                </a:lnTo>
                <a:lnTo>
                  <a:pt x="0" y="471678"/>
                </a:lnTo>
                <a:lnTo>
                  <a:pt x="2159" y="516864"/>
                </a:lnTo>
                <a:lnTo>
                  <a:pt x="8636" y="561733"/>
                </a:lnTo>
                <a:lnTo>
                  <a:pt x="19431" y="605942"/>
                </a:lnTo>
                <a:lnTo>
                  <a:pt x="34417" y="649135"/>
                </a:lnTo>
                <a:lnTo>
                  <a:pt x="53848" y="690994"/>
                </a:lnTo>
                <a:lnTo>
                  <a:pt x="77597" y="731164"/>
                </a:lnTo>
                <a:lnTo>
                  <a:pt x="105537" y="769327"/>
                </a:lnTo>
                <a:lnTo>
                  <a:pt x="137922" y="805154"/>
                </a:lnTo>
                <a:lnTo>
                  <a:pt x="173736" y="837526"/>
                </a:lnTo>
                <a:lnTo>
                  <a:pt x="211836" y="865593"/>
                </a:lnTo>
                <a:lnTo>
                  <a:pt x="251841" y="889330"/>
                </a:lnTo>
                <a:lnTo>
                  <a:pt x="293750" y="908761"/>
                </a:lnTo>
                <a:lnTo>
                  <a:pt x="336804" y="923874"/>
                </a:lnTo>
                <a:lnTo>
                  <a:pt x="381000" y="934656"/>
                </a:lnTo>
                <a:lnTo>
                  <a:pt x="425704" y="941133"/>
                </a:lnTo>
                <a:lnTo>
                  <a:pt x="470916" y="943292"/>
                </a:lnTo>
                <a:lnTo>
                  <a:pt x="516000" y="941133"/>
                </a:lnTo>
                <a:lnTo>
                  <a:pt x="560832" y="934656"/>
                </a:lnTo>
                <a:lnTo>
                  <a:pt x="604901" y="923874"/>
                </a:lnTo>
                <a:lnTo>
                  <a:pt x="648081" y="908761"/>
                </a:lnTo>
                <a:lnTo>
                  <a:pt x="689863" y="889330"/>
                </a:lnTo>
                <a:lnTo>
                  <a:pt x="729996" y="865593"/>
                </a:lnTo>
                <a:lnTo>
                  <a:pt x="768096" y="837526"/>
                </a:lnTo>
                <a:lnTo>
                  <a:pt x="803910" y="805154"/>
                </a:lnTo>
                <a:lnTo>
                  <a:pt x="836168" y="769327"/>
                </a:lnTo>
                <a:lnTo>
                  <a:pt x="864235" y="731164"/>
                </a:lnTo>
                <a:lnTo>
                  <a:pt x="887857" y="690994"/>
                </a:lnTo>
                <a:lnTo>
                  <a:pt x="907288" y="649135"/>
                </a:lnTo>
                <a:lnTo>
                  <a:pt x="922401" y="605942"/>
                </a:lnTo>
                <a:lnTo>
                  <a:pt x="933196" y="561733"/>
                </a:lnTo>
                <a:lnTo>
                  <a:pt x="939673" y="516864"/>
                </a:lnTo>
                <a:lnTo>
                  <a:pt x="941832" y="471678"/>
                </a:lnTo>
                <a:lnTo>
                  <a:pt x="939673" y="426466"/>
                </a:lnTo>
                <a:lnTo>
                  <a:pt x="933196" y="381507"/>
                </a:lnTo>
                <a:lnTo>
                  <a:pt x="922401" y="337312"/>
                </a:lnTo>
                <a:lnTo>
                  <a:pt x="907288" y="294131"/>
                </a:lnTo>
                <a:lnTo>
                  <a:pt x="887857" y="252348"/>
                </a:lnTo>
                <a:lnTo>
                  <a:pt x="864235" y="212089"/>
                </a:lnTo>
                <a:lnTo>
                  <a:pt x="836168" y="173989"/>
                </a:lnTo>
                <a:lnTo>
                  <a:pt x="803910" y="138175"/>
                </a:lnTo>
                <a:lnTo>
                  <a:pt x="768096" y="105790"/>
                </a:lnTo>
                <a:lnTo>
                  <a:pt x="729996" y="77724"/>
                </a:lnTo>
                <a:lnTo>
                  <a:pt x="689863" y="53975"/>
                </a:lnTo>
                <a:lnTo>
                  <a:pt x="648081" y="34543"/>
                </a:lnTo>
                <a:lnTo>
                  <a:pt x="604901" y="19431"/>
                </a:lnTo>
                <a:lnTo>
                  <a:pt x="560832" y="8636"/>
                </a:lnTo>
                <a:lnTo>
                  <a:pt x="516000" y="2158"/>
                </a:lnTo>
                <a:lnTo>
                  <a:pt x="470916" y="0"/>
                </a:lnTo>
                <a:close/>
              </a:path>
            </a:pathLst>
          </a:custGeom>
          <a:solidFill>
            <a:srgbClr val="F6C000"/>
          </a:solidFill>
        </p:spPr>
        <p:txBody>
          <a:bodyPr wrap="square" lIns="0" tIns="0" rIns="0" bIns="0" rtlCol="0"/>
          <a:lstStyle/>
          <a:p>
            <a:endParaRPr/>
          </a:p>
        </p:txBody>
      </p:sp>
      <p:sp>
        <p:nvSpPr>
          <p:cNvPr id="17" name="object 17"/>
          <p:cNvSpPr/>
          <p:nvPr/>
        </p:nvSpPr>
        <p:spPr>
          <a:xfrm>
            <a:off x="2590038" y="2216657"/>
            <a:ext cx="916940" cy="916940"/>
          </a:xfrm>
          <a:custGeom>
            <a:avLst/>
            <a:gdLst/>
            <a:ahLst/>
            <a:cxnLst/>
            <a:rect l="l" t="t" r="r" b="b"/>
            <a:pathLst>
              <a:path w="916939" h="916939">
                <a:moveTo>
                  <a:pt x="0" y="916813"/>
                </a:moveTo>
                <a:lnTo>
                  <a:pt x="898906" y="17906"/>
                </a:lnTo>
                <a:lnTo>
                  <a:pt x="916813" y="0"/>
                </a:lnTo>
              </a:path>
            </a:pathLst>
          </a:custGeom>
          <a:ln w="50292">
            <a:solidFill>
              <a:srgbClr val="F68B21"/>
            </a:solidFill>
          </a:ln>
        </p:spPr>
        <p:txBody>
          <a:bodyPr wrap="square" lIns="0" tIns="0" rIns="0" bIns="0" rtlCol="0"/>
          <a:lstStyle/>
          <a:p>
            <a:endParaRPr/>
          </a:p>
        </p:txBody>
      </p:sp>
      <p:sp>
        <p:nvSpPr>
          <p:cNvPr id="18" name="object 18"/>
          <p:cNvSpPr/>
          <p:nvPr/>
        </p:nvSpPr>
        <p:spPr>
          <a:xfrm>
            <a:off x="3412235" y="2081783"/>
            <a:ext cx="226695" cy="226695"/>
          </a:xfrm>
          <a:custGeom>
            <a:avLst/>
            <a:gdLst/>
            <a:ahLst/>
            <a:cxnLst/>
            <a:rect l="l" t="t" r="r" b="b"/>
            <a:pathLst>
              <a:path w="226695" h="226694">
                <a:moveTo>
                  <a:pt x="226694" y="0"/>
                </a:moveTo>
                <a:lnTo>
                  <a:pt x="0" y="75564"/>
                </a:lnTo>
                <a:lnTo>
                  <a:pt x="151129" y="226694"/>
                </a:lnTo>
                <a:lnTo>
                  <a:pt x="226694" y="0"/>
                </a:lnTo>
                <a:close/>
              </a:path>
            </a:pathLst>
          </a:custGeom>
          <a:solidFill>
            <a:srgbClr val="F68B21"/>
          </a:solidFill>
        </p:spPr>
        <p:txBody>
          <a:bodyPr wrap="square" lIns="0" tIns="0" rIns="0" bIns="0" rtlCol="0"/>
          <a:lstStyle/>
          <a:p>
            <a:endParaRPr/>
          </a:p>
        </p:txBody>
      </p:sp>
      <p:sp>
        <p:nvSpPr>
          <p:cNvPr id="19" name="object 19"/>
          <p:cNvSpPr/>
          <p:nvPr/>
        </p:nvSpPr>
        <p:spPr>
          <a:xfrm>
            <a:off x="4728209" y="2186177"/>
            <a:ext cx="975360" cy="975360"/>
          </a:xfrm>
          <a:custGeom>
            <a:avLst/>
            <a:gdLst/>
            <a:ahLst/>
            <a:cxnLst/>
            <a:rect l="l" t="t" r="r" b="b"/>
            <a:pathLst>
              <a:path w="975360" h="975360">
                <a:moveTo>
                  <a:pt x="974978" y="974979"/>
                </a:moveTo>
                <a:lnTo>
                  <a:pt x="17906" y="17907"/>
                </a:lnTo>
                <a:lnTo>
                  <a:pt x="0" y="0"/>
                </a:lnTo>
              </a:path>
            </a:pathLst>
          </a:custGeom>
          <a:ln w="50292">
            <a:solidFill>
              <a:srgbClr val="9DD2E7"/>
            </a:solidFill>
          </a:ln>
        </p:spPr>
        <p:txBody>
          <a:bodyPr wrap="square" lIns="0" tIns="0" rIns="0" bIns="0" rtlCol="0"/>
          <a:lstStyle/>
          <a:p>
            <a:endParaRPr/>
          </a:p>
        </p:txBody>
      </p:sp>
      <p:sp>
        <p:nvSpPr>
          <p:cNvPr id="20" name="object 20"/>
          <p:cNvSpPr/>
          <p:nvPr/>
        </p:nvSpPr>
        <p:spPr>
          <a:xfrm>
            <a:off x="4594859" y="2052827"/>
            <a:ext cx="226695" cy="226695"/>
          </a:xfrm>
          <a:custGeom>
            <a:avLst/>
            <a:gdLst/>
            <a:ahLst/>
            <a:cxnLst/>
            <a:rect l="l" t="t" r="r" b="b"/>
            <a:pathLst>
              <a:path w="226695" h="226694">
                <a:moveTo>
                  <a:pt x="0" y="0"/>
                </a:moveTo>
                <a:lnTo>
                  <a:pt x="75564" y="226695"/>
                </a:lnTo>
                <a:lnTo>
                  <a:pt x="226694" y="75564"/>
                </a:lnTo>
                <a:lnTo>
                  <a:pt x="0" y="0"/>
                </a:lnTo>
                <a:close/>
              </a:path>
            </a:pathLst>
          </a:custGeom>
          <a:solidFill>
            <a:srgbClr val="9DD2E7"/>
          </a:solidFill>
        </p:spPr>
        <p:txBody>
          <a:bodyPr wrap="square" lIns="0" tIns="0" rIns="0" bIns="0" rtlCol="0"/>
          <a:lstStyle/>
          <a:p>
            <a:endParaRPr/>
          </a:p>
        </p:txBody>
      </p:sp>
      <p:sp>
        <p:nvSpPr>
          <p:cNvPr id="21" name="object 21"/>
          <p:cNvSpPr/>
          <p:nvPr/>
        </p:nvSpPr>
        <p:spPr>
          <a:xfrm>
            <a:off x="3181350" y="3384041"/>
            <a:ext cx="1816100" cy="0"/>
          </a:xfrm>
          <a:custGeom>
            <a:avLst/>
            <a:gdLst/>
            <a:ahLst/>
            <a:cxnLst/>
            <a:rect l="l" t="t" r="r" b="b"/>
            <a:pathLst>
              <a:path w="1816100">
                <a:moveTo>
                  <a:pt x="0" y="0"/>
                </a:moveTo>
                <a:lnTo>
                  <a:pt x="1790700" y="0"/>
                </a:lnTo>
                <a:lnTo>
                  <a:pt x="1816100" y="0"/>
                </a:lnTo>
              </a:path>
            </a:pathLst>
          </a:custGeom>
          <a:ln w="50292">
            <a:solidFill>
              <a:srgbClr val="F68B21"/>
            </a:solidFill>
          </a:ln>
        </p:spPr>
        <p:txBody>
          <a:bodyPr wrap="square" lIns="0" tIns="0" rIns="0" bIns="0" rtlCol="0"/>
          <a:lstStyle/>
          <a:p>
            <a:endParaRPr/>
          </a:p>
        </p:txBody>
      </p:sp>
      <p:sp>
        <p:nvSpPr>
          <p:cNvPr id="22" name="object 22"/>
          <p:cNvSpPr/>
          <p:nvPr/>
        </p:nvSpPr>
        <p:spPr>
          <a:xfrm>
            <a:off x="4971288" y="3276600"/>
            <a:ext cx="213360" cy="213360"/>
          </a:xfrm>
          <a:custGeom>
            <a:avLst/>
            <a:gdLst/>
            <a:ahLst/>
            <a:cxnLst/>
            <a:rect l="l" t="t" r="r" b="b"/>
            <a:pathLst>
              <a:path w="213360" h="213360">
                <a:moveTo>
                  <a:pt x="0" y="0"/>
                </a:moveTo>
                <a:lnTo>
                  <a:pt x="0" y="213360"/>
                </a:lnTo>
                <a:lnTo>
                  <a:pt x="213360" y="106679"/>
                </a:lnTo>
                <a:lnTo>
                  <a:pt x="0" y="0"/>
                </a:lnTo>
                <a:close/>
              </a:path>
            </a:pathLst>
          </a:custGeom>
          <a:solidFill>
            <a:srgbClr val="F68B21"/>
          </a:solidFill>
        </p:spPr>
        <p:txBody>
          <a:bodyPr wrap="square" lIns="0" tIns="0" rIns="0" bIns="0" rtlCol="0"/>
          <a:lstStyle/>
          <a:p>
            <a:endParaRPr/>
          </a:p>
        </p:txBody>
      </p:sp>
      <p:sp>
        <p:nvSpPr>
          <p:cNvPr id="23" name="object 23"/>
          <p:cNvSpPr/>
          <p:nvPr/>
        </p:nvSpPr>
        <p:spPr>
          <a:xfrm>
            <a:off x="3368802" y="3763517"/>
            <a:ext cx="1818005" cy="0"/>
          </a:xfrm>
          <a:custGeom>
            <a:avLst/>
            <a:gdLst/>
            <a:ahLst/>
            <a:cxnLst/>
            <a:rect l="l" t="t" r="r" b="b"/>
            <a:pathLst>
              <a:path w="1818004">
                <a:moveTo>
                  <a:pt x="1817624" y="0"/>
                </a:moveTo>
                <a:lnTo>
                  <a:pt x="25400" y="0"/>
                </a:lnTo>
                <a:lnTo>
                  <a:pt x="0" y="0"/>
                </a:lnTo>
              </a:path>
            </a:pathLst>
          </a:custGeom>
          <a:ln w="50292">
            <a:solidFill>
              <a:srgbClr val="9DD2E7"/>
            </a:solidFill>
          </a:ln>
        </p:spPr>
        <p:txBody>
          <a:bodyPr wrap="square" lIns="0" tIns="0" rIns="0" bIns="0" rtlCol="0"/>
          <a:lstStyle/>
          <a:p>
            <a:endParaRPr/>
          </a:p>
        </p:txBody>
      </p:sp>
      <p:sp>
        <p:nvSpPr>
          <p:cNvPr id="24" name="object 24"/>
          <p:cNvSpPr/>
          <p:nvPr/>
        </p:nvSpPr>
        <p:spPr>
          <a:xfrm>
            <a:off x="3180588" y="3656076"/>
            <a:ext cx="213360" cy="213360"/>
          </a:xfrm>
          <a:custGeom>
            <a:avLst/>
            <a:gdLst/>
            <a:ahLst/>
            <a:cxnLst/>
            <a:rect l="l" t="t" r="r" b="b"/>
            <a:pathLst>
              <a:path w="213360" h="213360">
                <a:moveTo>
                  <a:pt x="213360" y="0"/>
                </a:moveTo>
                <a:lnTo>
                  <a:pt x="0" y="106680"/>
                </a:lnTo>
                <a:lnTo>
                  <a:pt x="213360" y="213360"/>
                </a:lnTo>
                <a:lnTo>
                  <a:pt x="213360" y="0"/>
                </a:lnTo>
                <a:close/>
              </a:path>
            </a:pathLst>
          </a:custGeom>
          <a:solidFill>
            <a:srgbClr val="9DD2E7"/>
          </a:solidFill>
        </p:spPr>
        <p:txBody>
          <a:bodyPr wrap="square" lIns="0" tIns="0" rIns="0" bIns="0" rtlCol="0"/>
          <a:lstStyle/>
          <a:p>
            <a:endParaRPr/>
          </a:p>
        </p:txBody>
      </p:sp>
      <p:sp>
        <p:nvSpPr>
          <p:cNvPr id="25" name="object 25"/>
          <p:cNvSpPr/>
          <p:nvPr/>
        </p:nvSpPr>
        <p:spPr>
          <a:xfrm>
            <a:off x="2550414" y="4205478"/>
            <a:ext cx="996950" cy="996950"/>
          </a:xfrm>
          <a:custGeom>
            <a:avLst/>
            <a:gdLst/>
            <a:ahLst/>
            <a:cxnLst/>
            <a:rect l="l" t="t" r="r" b="b"/>
            <a:pathLst>
              <a:path w="996950" h="996950">
                <a:moveTo>
                  <a:pt x="0" y="0"/>
                </a:moveTo>
                <a:lnTo>
                  <a:pt x="978408" y="978408"/>
                </a:lnTo>
                <a:lnTo>
                  <a:pt x="996441" y="996442"/>
                </a:lnTo>
              </a:path>
            </a:pathLst>
          </a:custGeom>
          <a:ln w="50292">
            <a:solidFill>
              <a:srgbClr val="F68B21"/>
            </a:solidFill>
          </a:ln>
        </p:spPr>
        <p:txBody>
          <a:bodyPr wrap="square" lIns="0" tIns="0" rIns="0" bIns="0" rtlCol="0"/>
          <a:lstStyle/>
          <a:p>
            <a:endParaRPr/>
          </a:p>
        </p:txBody>
      </p:sp>
      <p:sp>
        <p:nvSpPr>
          <p:cNvPr id="26" name="object 26"/>
          <p:cNvSpPr/>
          <p:nvPr/>
        </p:nvSpPr>
        <p:spPr>
          <a:xfrm>
            <a:off x="3451859" y="5106923"/>
            <a:ext cx="226695" cy="226695"/>
          </a:xfrm>
          <a:custGeom>
            <a:avLst/>
            <a:gdLst/>
            <a:ahLst/>
            <a:cxnLst/>
            <a:rect l="l" t="t" r="r" b="b"/>
            <a:pathLst>
              <a:path w="226695" h="226695">
                <a:moveTo>
                  <a:pt x="151129" y="0"/>
                </a:moveTo>
                <a:lnTo>
                  <a:pt x="0" y="151129"/>
                </a:lnTo>
                <a:lnTo>
                  <a:pt x="226694" y="226694"/>
                </a:lnTo>
                <a:lnTo>
                  <a:pt x="151129" y="0"/>
                </a:lnTo>
                <a:close/>
              </a:path>
            </a:pathLst>
          </a:custGeom>
          <a:solidFill>
            <a:srgbClr val="F68B21"/>
          </a:solidFill>
        </p:spPr>
        <p:txBody>
          <a:bodyPr wrap="square" lIns="0" tIns="0" rIns="0" bIns="0" rtlCol="0"/>
          <a:lstStyle/>
          <a:p>
            <a:endParaRPr/>
          </a:p>
        </p:txBody>
      </p:sp>
      <p:sp>
        <p:nvSpPr>
          <p:cNvPr id="27" name="object 27"/>
          <p:cNvSpPr/>
          <p:nvPr/>
        </p:nvSpPr>
        <p:spPr>
          <a:xfrm>
            <a:off x="3451859" y="5106923"/>
            <a:ext cx="226695" cy="226695"/>
          </a:xfrm>
          <a:custGeom>
            <a:avLst/>
            <a:gdLst/>
            <a:ahLst/>
            <a:cxnLst/>
            <a:rect l="l" t="t" r="r" b="b"/>
            <a:pathLst>
              <a:path w="226695" h="226695">
                <a:moveTo>
                  <a:pt x="151129" y="0"/>
                </a:moveTo>
                <a:lnTo>
                  <a:pt x="0" y="151129"/>
                </a:lnTo>
                <a:lnTo>
                  <a:pt x="226694" y="226694"/>
                </a:lnTo>
                <a:lnTo>
                  <a:pt x="151129" y="0"/>
                </a:lnTo>
                <a:close/>
              </a:path>
            </a:pathLst>
          </a:custGeom>
          <a:ln w="9144">
            <a:solidFill>
              <a:srgbClr val="F68B21"/>
            </a:solidFill>
          </a:ln>
        </p:spPr>
        <p:txBody>
          <a:bodyPr wrap="square" lIns="0" tIns="0" rIns="0" bIns="0" rtlCol="0"/>
          <a:lstStyle/>
          <a:p>
            <a:endParaRPr/>
          </a:p>
        </p:txBody>
      </p:sp>
      <p:sp>
        <p:nvSpPr>
          <p:cNvPr id="28" name="object 28"/>
          <p:cNvSpPr/>
          <p:nvPr/>
        </p:nvSpPr>
        <p:spPr>
          <a:xfrm>
            <a:off x="2733294" y="4734305"/>
            <a:ext cx="860425" cy="862330"/>
          </a:xfrm>
          <a:custGeom>
            <a:avLst/>
            <a:gdLst/>
            <a:ahLst/>
            <a:cxnLst/>
            <a:rect l="l" t="t" r="r" b="b"/>
            <a:pathLst>
              <a:path w="860425" h="862329">
                <a:moveTo>
                  <a:pt x="860425" y="861999"/>
                </a:moveTo>
                <a:lnTo>
                  <a:pt x="17906" y="18034"/>
                </a:lnTo>
                <a:lnTo>
                  <a:pt x="0" y="0"/>
                </a:lnTo>
              </a:path>
            </a:pathLst>
          </a:custGeom>
          <a:ln w="50292">
            <a:solidFill>
              <a:srgbClr val="F6C000"/>
            </a:solidFill>
          </a:ln>
        </p:spPr>
        <p:txBody>
          <a:bodyPr wrap="square" lIns="0" tIns="0" rIns="0" bIns="0" rtlCol="0"/>
          <a:lstStyle/>
          <a:p>
            <a:endParaRPr/>
          </a:p>
        </p:txBody>
      </p:sp>
      <p:sp>
        <p:nvSpPr>
          <p:cNvPr id="29" name="object 29"/>
          <p:cNvSpPr/>
          <p:nvPr/>
        </p:nvSpPr>
        <p:spPr>
          <a:xfrm>
            <a:off x="2598420" y="4600955"/>
            <a:ext cx="226695" cy="226695"/>
          </a:xfrm>
          <a:custGeom>
            <a:avLst/>
            <a:gdLst/>
            <a:ahLst/>
            <a:cxnLst/>
            <a:rect l="l" t="t" r="r" b="b"/>
            <a:pathLst>
              <a:path w="226694" h="226695">
                <a:moveTo>
                  <a:pt x="0" y="0"/>
                </a:moveTo>
                <a:lnTo>
                  <a:pt x="75565" y="226695"/>
                </a:lnTo>
                <a:lnTo>
                  <a:pt x="226694" y="75565"/>
                </a:lnTo>
                <a:lnTo>
                  <a:pt x="0" y="0"/>
                </a:lnTo>
                <a:close/>
              </a:path>
            </a:pathLst>
          </a:custGeom>
          <a:solidFill>
            <a:srgbClr val="F6C000"/>
          </a:solidFill>
        </p:spPr>
        <p:txBody>
          <a:bodyPr wrap="square" lIns="0" tIns="0" rIns="0" bIns="0" rtlCol="0"/>
          <a:lstStyle/>
          <a:p>
            <a:endParaRPr/>
          </a:p>
        </p:txBody>
      </p:sp>
      <p:sp>
        <p:nvSpPr>
          <p:cNvPr id="30" name="object 30"/>
          <p:cNvSpPr/>
          <p:nvPr/>
        </p:nvSpPr>
        <p:spPr>
          <a:xfrm>
            <a:off x="4671821" y="4112514"/>
            <a:ext cx="996950" cy="995044"/>
          </a:xfrm>
          <a:custGeom>
            <a:avLst/>
            <a:gdLst/>
            <a:ahLst/>
            <a:cxnLst/>
            <a:rect l="l" t="t" r="r" b="b"/>
            <a:pathLst>
              <a:path w="996950" h="995045">
                <a:moveTo>
                  <a:pt x="996441" y="0"/>
                </a:moveTo>
                <a:lnTo>
                  <a:pt x="18033" y="976884"/>
                </a:lnTo>
                <a:lnTo>
                  <a:pt x="0" y="994918"/>
                </a:lnTo>
              </a:path>
            </a:pathLst>
          </a:custGeom>
          <a:ln w="50292">
            <a:solidFill>
              <a:srgbClr val="9DD2E7"/>
            </a:solidFill>
          </a:ln>
        </p:spPr>
        <p:txBody>
          <a:bodyPr wrap="square" lIns="0" tIns="0" rIns="0" bIns="0" rtlCol="0"/>
          <a:lstStyle/>
          <a:p>
            <a:endParaRPr/>
          </a:p>
        </p:txBody>
      </p:sp>
      <p:sp>
        <p:nvSpPr>
          <p:cNvPr id="31" name="object 31"/>
          <p:cNvSpPr/>
          <p:nvPr/>
        </p:nvSpPr>
        <p:spPr>
          <a:xfrm>
            <a:off x="4538471" y="5013959"/>
            <a:ext cx="226695" cy="226695"/>
          </a:xfrm>
          <a:custGeom>
            <a:avLst/>
            <a:gdLst/>
            <a:ahLst/>
            <a:cxnLst/>
            <a:rect l="l" t="t" r="r" b="b"/>
            <a:pathLst>
              <a:path w="226695" h="226695">
                <a:moveTo>
                  <a:pt x="75564" y="0"/>
                </a:moveTo>
                <a:lnTo>
                  <a:pt x="0" y="226694"/>
                </a:lnTo>
                <a:lnTo>
                  <a:pt x="226694" y="151129"/>
                </a:lnTo>
                <a:lnTo>
                  <a:pt x="75564" y="0"/>
                </a:lnTo>
                <a:close/>
              </a:path>
            </a:pathLst>
          </a:custGeom>
          <a:solidFill>
            <a:srgbClr val="9DD2E7"/>
          </a:solidFill>
        </p:spPr>
        <p:txBody>
          <a:bodyPr wrap="square" lIns="0" tIns="0" rIns="0" bIns="0" rtlCol="0"/>
          <a:lstStyle/>
          <a:p>
            <a:endParaRPr/>
          </a:p>
        </p:txBody>
      </p:sp>
      <p:sp>
        <p:nvSpPr>
          <p:cNvPr id="32" name="object 32"/>
          <p:cNvSpPr/>
          <p:nvPr/>
        </p:nvSpPr>
        <p:spPr>
          <a:xfrm>
            <a:off x="4588002" y="4641341"/>
            <a:ext cx="860425" cy="860425"/>
          </a:xfrm>
          <a:custGeom>
            <a:avLst/>
            <a:gdLst/>
            <a:ahLst/>
            <a:cxnLst/>
            <a:rect l="l" t="t" r="r" b="b"/>
            <a:pathLst>
              <a:path w="860425" h="860425">
                <a:moveTo>
                  <a:pt x="0" y="860424"/>
                </a:moveTo>
                <a:lnTo>
                  <a:pt x="842518" y="17906"/>
                </a:lnTo>
                <a:lnTo>
                  <a:pt x="860425" y="0"/>
                </a:lnTo>
              </a:path>
            </a:pathLst>
          </a:custGeom>
          <a:ln w="50292">
            <a:solidFill>
              <a:srgbClr val="F6C000"/>
            </a:solidFill>
          </a:ln>
        </p:spPr>
        <p:txBody>
          <a:bodyPr wrap="square" lIns="0" tIns="0" rIns="0" bIns="0" rtlCol="0"/>
          <a:lstStyle/>
          <a:p>
            <a:endParaRPr/>
          </a:p>
        </p:txBody>
      </p:sp>
      <p:sp>
        <p:nvSpPr>
          <p:cNvPr id="33" name="object 33"/>
          <p:cNvSpPr/>
          <p:nvPr/>
        </p:nvSpPr>
        <p:spPr>
          <a:xfrm>
            <a:off x="5355335" y="4507991"/>
            <a:ext cx="226695" cy="226695"/>
          </a:xfrm>
          <a:custGeom>
            <a:avLst/>
            <a:gdLst/>
            <a:ahLst/>
            <a:cxnLst/>
            <a:rect l="l" t="t" r="r" b="b"/>
            <a:pathLst>
              <a:path w="226695" h="226695">
                <a:moveTo>
                  <a:pt x="226694" y="0"/>
                </a:moveTo>
                <a:lnTo>
                  <a:pt x="0" y="75564"/>
                </a:lnTo>
                <a:lnTo>
                  <a:pt x="151129" y="226694"/>
                </a:lnTo>
                <a:lnTo>
                  <a:pt x="226694" y="0"/>
                </a:lnTo>
                <a:close/>
              </a:path>
            </a:pathLst>
          </a:custGeom>
          <a:solidFill>
            <a:srgbClr val="F6C000"/>
          </a:solidFill>
        </p:spPr>
        <p:txBody>
          <a:bodyPr wrap="square" lIns="0" tIns="0" rIns="0" bIns="0" rtlCol="0"/>
          <a:lstStyle/>
          <a:p>
            <a:endParaRPr/>
          </a:p>
        </p:txBody>
      </p:sp>
      <p:sp>
        <p:nvSpPr>
          <p:cNvPr id="34" name="object 34"/>
          <p:cNvSpPr/>
          <p:nvPr/>
        </p:nvSpPr>
        <p:spPr>
          <a:xfrm>
            <a:off x="3733800" y="5294376"/>
            <a:ext cx="711708" cy="667512"/>
          </a:xfrm>
          <a:prstGeom prst="rect">
            <a:avLst/>
          </a:prstGeom>
          <a:blipFill>
            <a:blip r:embed="rId4" cstate="print"/>
            <a:stretch>
              <a:fillRect/>
            </a:stretch>
          </a:blipFill>
        </p:spPr>
        <p:txBody>
          <a:bodyPr wrap="square" lIns="0" tIns="0" rIns="0" bIns="0" rtlCol="0"/>
          <a:lstStyle/>
          <a:p>
            <a:endParaRPr/>
          </a:p>
        </p:txBody>
      </p:sp>
      <p:sp>
        <p:nvSpPr>
          <p:cNvPr id="35" name="object 35"/>
          <p:cNvSpPr/>
          <p:nvPr/>
        </p:nvSpPr>
        <p:spPr>
          <a:xfrm>
            <a:off x="5652515" y="3259835"/>
            <a:ext cx="630936" cy="629412"/>
          </a:xfrm>
          <a:prstGeom prst="rect">
            <a:avLst/>
          </a:prstGeom>
          <a:blipFill>
            <a:blip r:embed="rId5" cstate="print"/>
            <a:stretch>
              <a:fillRect/>
            </a:stretch>
          </a:blipFill>
        </p:spPr>
        <p:txBody>
          <a:bodyPr wrap="square" lIns="0" tIns="0" rIns="0" bIns="0" rtlCol="0"/>
          <a:lstStyle/>
          <a:p>
            <a:endParaRPr/>
          </a:p>
        </p:txBody>
      </p:sp>
      <p:sp>
        <p:nvSpPr>
          <p:cNvPr id="36" name="object 36"/>
          <p:cNvSpPr/>
          <p:nvPr/>
        </p:nvSpPr>
        <p:spPr>
          <a:xfrm>
            <a:off x="1930907" y="3288791"/>
            <a:ext cx="559307" cy="566928"/>
          </a:xfrm>
          <a:prstGeom prst="rect">
            <a:avLst/>
          </a:prstGeom>
          <a:blipFill>
            <a:blip r:embed="rId6" cstate="print"/>
            <a:stretch>
              <a:fillRect/>
            </a:stretch>
          </a:blipFill>
        </p:spPr>
        <p:txBody>
          <a:bodyPr wrap="square" lIns="0" tIns="0" rIns="0" bIns="0" rtlCol="0"/>
          <a:lstStyle/>
          <a:p>
            <a:endParaRPr/>
          </a:p>
        </p:txBody>
      </p:sp>
      <p:sp>
        <p:nvSpPr>
          <p:cNvPr id="37" name="object 37"/>
          <p:cNvSpPr/>
          <p:nvPr/>
        </p:nvSpPr>
        <p:spPr>
          <a:xfrm>
            <a:off x="3773423" y="1435608"/>
            <a:ext cx="632460" cy="629412"/>
          </a:xfrm>
          <a:prstGeom prst="rect">
            <a:avLst/>
          </a:prstGeom>
          <a:blipFill>
            <a:blip r:embed="rId7" cstate="print"/>
            <a:stretch>
              <a:fillRect/>
            </a:stretch>
          </a:blipFill>
        </p:spPr>
        <p:txBody>
          <a:bodyPr wrap="square" lIns="0" tIns="0" rIns="0" bIns="0" rtlCol="0"/>
          <a:lstStyle/>
          <a:p>
            <a:endParaRPr/>
          </a:p>
        </p:txBody>
      </p:sp>
      <p:sp>
        <p:nvSpPr>
          <p:cNvPr id="38" name="object 38"/>
          <p:cNvSpPr txBox="1"/>
          <p:nvPr/>
        </p:nvSpPr>
        <p:spPr>
          <a:xfrm>
            <a:off x="5242686" y="2071623"/>
            <a:ext cx="1808480" cy="491490"/>
          </a:xfrm>
          <a:prstGeom prst="rect">
            <a:avLst/>
          </a:prstGeom>
        </p:spPr>
        <p:txBody>
          <a:bodyPr vert="horz" wrap="square" lIns="0" tIns="0" rIns="0" bIns="0" rtlCol="0">
            <a:spAutoFit/>
          </a:bodyPr>
          <a:lstStyle/>
          <a:p>
            <a:pPr algn="ctr">
              <a:lnSpc>
                <a:spcPct val="100000"/>
              </a:lnSpc>
            </a:pPr>
            <a:r>
              <a:rPr sz="1400" dirty="0">
                <a:latin typeface="微软雅黑"/>
                <a:cs typeface="微软雅黑"/>
              </a:rPr>
              <a:t>完成交易时</a:t>
            </a:r>
            <a:endParaRPr sz="1400">
              <a:latin typeface="微软雅黑"/>
              <a:cs typeface="微软雅黑"/>
            </a:endParaRPr>
          </a:p>
          <a:p>
            <a:pPr algn="ctr">
              <a:lnSpc>
                <a:spcPct val="100000"/>
              </a:lnSpc>
              <a:spcBef>
                <a:spcPts val="405"/>
              </a:spcBef>
            </a:pPr>
            <a:r>
              <a:rPr sz="1400" dirty="0">
                <a:latin typeface="微软雅黑"/>
                <a:cs typeface="微软雅黑"/>
              </a:rPr>
              <a:t>用数字货币支付手续费</a:t>
            </a:r>
            <a:endParaRPr sz="1400">
              <a:latin typeface="微软雅黑"/>
              <a:cs typeface="微软雅黑"/>
            </a:endParaRPr>
          </a:p>
        </p:txBody>
      </p:sp>
      <p:sp>
        <p:nvSpPr>
          <p:cNvPr id="39" name="object 39"/>
          <p:cNvSpPr txBox="1"/>
          <p:nvPr/>
        </p:nvSpPr>
        <p:spPr>
          <a:xfrm>
            <a:off x="2070354" y="5056885"/>
            <a:ext cx="73914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数字货币</a:t>
            </a:r>
            <a:endParaRPr sz="1400">
              <a:latin typeface="微软雅黑"/>
              <a:cs typeface="微软雅黑"/>
            </a:endParaRPr>
          </a:p>
        </p:txBody>
      </p:sp>
      <p:sp>
        <p:nvSpPr>
          <p:cNvPr id="40" name="object 40"/>
          <p:cNvSpPr txBox="1"/>
          <p:nvPr/>
        </p:nvSpPr>
        <p:spPr>
          <a:xfrm>
            <a:off x="5360034" y="5056885"/>
            <a:ext cx="73914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数字货币</a:t>
            </a:r>
            <a:endParaRPr sz="1400">
              <a:latin typeface="微软雅黑"/>
              <a:cs typeface="微软雅黑"/>
            </a:endParaRPr>
          </a:p>
        </p:txBody>
      </p:sp>
      <p:sp>
        <p:nvSpPr>
          <p:cNvPr id="41" name="object 41"/>
          <p:cNvSpPr txBox="1"/>
          <p:nvPr/>
        </p:nvSpPr>
        <p:spPr>
          <a:xfrm>
            <a:off x="4292853" y="4459732"/>
            <a:ext cx="73914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法定货币</a:t>
            </a:r>
            <a:endParaRPr sz="1400">
              <a:latin typeface="微软雅黑"/>
              <a:cs typeface="微软雅黑"/>
            </a:endParaRPr>
          </a:p>
        </p:txBody>
      </p:sp>
      <p:sp>
        <p:nvSpPr>
          <p:cNvPr id="42" name="object 42"/>
          <p:cNvSpPr txBox="1"/>
          <p:nvPr/>
        </p:nvSpPr>
        <p:spPr>
          <a:xfrm>
            <a:off x="3073654" y="4459732"/>
            <a:ext cx="73914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法定货币</a:t>
            </a:r>
            <a:endParaRPr sz="1400">
              <a:latin typeface="微软雅黑"/>
              <a:cs typeface="微软雅黑"/>
            </a:endParaRPr>
          </a:p>
        </p:txBody>
      </p:sp>
      <p:sp>
        <p:nvSpPr>
          <p:cNvPr id="43" name="object 43"/>
          <p:cNvSpPr txBox="1"/>
          <p:nvPr/>
        </p:nvSpPr>
        <p:spPr>
          <a:xfrm>
            <a:off x="3734180" y="3087878"/>
            <a:ext cx="73914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数字货币</a:t>
            </a:r>
            <a:endParaRPr sz="1400">
              <a:latin typeface="微软雅黑"/>
              <a:cs typeface="微软雅黑"/>
            </a:endParaRPr>
          </a:p>
        </p:txBody>
      </p:sp>
      <p:sp>
        <p:nvSpPr>
          <p:cNvPr id="44" name="object 44"/>
          <p:cNvSpPr txBox="1"/>
          <p:nvPr/>
        </p:nvSpPr>
        <p:spPr>
          <a:xfrm>
            <a:off x="3760089" y="3840988"/>
            <a:ext cx="73914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虚拟资产</a:t>
            </a:r>
            <a:endParaRPr sz="1400">
              <a:latin typeface="微软雅黑"/>
              <a:cs typeface="微软雅黑"/>
            </a:endParaRPr>
          </a:p>
        </p:txBody>
      </p:sp>
      <p:sp>
        <p:nvSpPr>
          <p:cNvPr id="45" name="object 45"/>
          <p:cNvSpPr txBox="1"/>
          <p:nvPr/>
        </p:nvSpPr>
        <p:spPr>
          <a:xfrm>
            <a:off x="1127252" y="2071623"/>
            <a:ext cx="1808480" cy="491490"/>
          </a:xfrm>
          <a:prstGeom prst="rect">
            <a:avLst/>
          </a:prstGeom>
        </p:spPr>
        <p:txBody>
          <a:bodyPr vert="horz" wrap="square" lIns="0" tIns="0" rIns="0" bIns="0" rtlCol="0">
            <a:spAutoFit/>
          </a:bodyPr>
          <a:lstStyle/>
          <a:p>
            <a:pPr algn="ctr">
              <a:lnSpc>
                <a:spcPct val="100000"/>
              </a:lnSpc>
            </a:pPr>
            <a:r>
              <a:rPr sz="1400" dirty="0">
                <a:latin typeface="微软雅黑"/>
                <a:cs typeface="微软雅黑"/>
              </a:rPr>
              <a:t>完成交易时</a:t>
            </a:r>
            <a:endParaRPr sz="1400">
              <a:latin typeface="微软雅黑"/>
              <a:cs typeface="微软雅黑"/>
            </a:endParaRPr>
          </a:p>
          <a:p>
            <a:pPr algn="ctr">
              <a:lnSpc>
                <a:spcPct val="100000"/>
              </a:lnSpc>
              <a:spcBef>
                <a:spcPts val="405"/>
              </a:spcBef>
            </a:pPr>
            <a:r>
              <a:rPr sz="1400" dirty="0">
                <a:latin typeface="微软雅黑"/>
                <a:cs typeface="微软雅黑"/>
              </a:rPr>
              <a:t>用数字货币支付手续费</a:t>
            </a:r>
            <a:endParaRPr sz="1400">
              <a:latin typeface="微软雅黑"/>
              <a:cs typeface="微软雅黑"/>
            </a:endParaRPr>
          </a:p>
        </p:txBody>
      </p:sp>
      <p:sp>
        <p:nvSpPr>
          <p:cNvPr id="46" name="object 46"/>
          <p:cNvSpPr txBox="1"/>
          <p:nvPr/>
        </p:nvSpPr>
        <p:spPr>
          <a:xfrm>
            <a:off x="3734180" y="2254250"/>
            <a:ext cx="739140" cy="226060"/>
          </a:xfrm>
          <a:prstGeom prst="rect">
            <a:avLst/>
          </a:prstGeom>
        </p:spPr>
        <p:txBody>
          <a:bodyPr vert="horz" wrap="square" lIns="0" tIns="0" rIns="0" bIns="0" rtlCol="0">
            <a:spAutoFit/>
          </a:bodyPr>
          <a:lstStyle/>
          <a:p>
            <a:pPr marL="12700">
              <a:lnSpc>
                <a:spcPct val="100000"/>
              </a:lnSpc>
            </a:pPr>
            <a:r>
              <a:rPr sz="1400" b="1" dirty="0">
                <a:solidFill>
                  <a:srgbClr val="1D9ED2"/>
                </a:solidFill>
                <a:latin typeface="微软雅黑"/>
                <a:cs typeface="微软雅黑"/>
              </a:rPr>
              <a:t>游戏厂商</a:t>
            </a:r>
            <a:endParaRPr sz="1400">
              <a:latin typeface="微软雅黑"/>
              <a:cs typeface="微软雅黑"/>
            </a:endParaRPr>
          </a:p>
        </p:txBody>
      </p:sp>
      <p:sp>
        <p:nvSpPr>
          <p:cNvPr id="47" name="object 47"/>
          <p:cNvSpPr txBox="1"/>
          <p:nvPr/>
        </p:nvSpPr>
        <p:spPr>
          <a:xfrm>
            <a:off x="1929764" y="4111625"/>
            <a:ext cx="560705" cy="226060"/>
          </a:xfrm>
          <a:prstGeom prst="rect">
            <a:avLst/>
          </a:prstGeom>
        </p:spPr>
        <p:txBody>
          <a:bodyPr vert="horz" wrap="square" lIns="0" tIns="0" rIns="0" bIns="0" rtlCol="0">
            <a:spAutoFit/>
          </a:bodyPr>
          <a:lstStyle/>
          <a:p>
            <a:pPr marL="12700">
              <a:lnSpc>
                <a:spcPct val="100000"/>
              </a:lnSpc>
            </a:pPr>
            <a:r>
              <a:rPr sz="1400" b="1" dirty="0">
                <a:solidFill>
                  <a:srgbClr val="F68B21"/>
                </a:solidFill>
                <a:latin typeface="微软雅黑"/>
                <a:cs typeface="微软雅黑"/>
              </a:rPr>
              <a:t>老玩家</a:t>
            </a:r>
            <a:endParaRPr sz="1400">
              <a:latin typeface="微软雅黑"/>
              <a:cs typeface="微软雅黑"/>
            </a:endParaRPr>
          </a:p>
        </p:txBody>
      </p:sp>
      <p:sp>
        <p:nvSpPr>
          <p:cNvPr id="48" name="object 48"/>
          <p:cNvSpPr txBox="1"/>
          <p:nvPr/>
        </p:nvSpPr>
        <p:spPr>
          <a:xfrm>
            <a:off x="5796788" y="4111625"/>
            <a:ext cx="560705" cy="226060"/>
          </a:xfrm>
          <a:prstGeom prst="rect">
            <a:avLst/>
          </a:prstGeom>
        </p:spPr>
        <p:txBody>
          <a:bodyPr vert="horz" wrap="square" lIns="0" tIns="0" rIns="0" bIns="0" rtlCol="0">
            <a:spAutoFit/>
          </a:bodyPr>
          <a:lstStyle/>
          <a:p>
            <a:pPr marL="12700">
              <a:lnSpc>
                <a:spcPct val="100000"/>
              </a:lnSpc>
            </a:pPr>
            <a:r>
              <a:rPr sz="1400" b="1" dirty="0">
                <a:solidFill>
                  <a:srgbClr val="9DD2E7"/>
                </a:solidFill>
                <a:latin typeface="微软雅黑"/>
                <a:cs typeface="微软雅黑"/>
              </a:rPr>
              <a:t>新玩家</a:t>
            </a:r>
            <a:endParaRPr sz="1400">
              <a:latin typeface="微软雅黑"/>
              <a:cs typeface="微软雅黑"/>
            </a:endParaRPr>
          </a:p>
        </p:txBody>
      </p:sp>
      <p:sp>
        <p:nvSpPr>
          <p:cNvPr id="49" name="object 49"/>
          <p:cNvSpPr txBox="1"/>
          <p:nvPr/>
        </p:nvSpPr>
        <p:spPr>
          <a:xfrm>
            <a:off x="3559555" y="6122720"/>
            <a:ext cx="1095375" cy="439420"/>
          </a:xfrm>
          <a:prstGeom prst="rect">
            <a:avLst/>
          </a:prstGeom>
        </p:spPr>
        <p:txBody>
          <a:bodyPr vert="horz" wrap="square" lIns="0" tIns="0" rIns="0" bIns="0" rtlCol="0">
            <a:spAutoFit/>
          </a:bodyPr>
          <a:lstStyle/>
          <a:p>
            <a:pPr algn="ctr">
              <a:lnSpc>
                <a:spcPct val="100000"/>
              </a:lnSpc>
            </a:pPr>
            <a:r>
              <a:rPr sz="1400" b="1" dirty="0">
                <a:solidFill>
                  <a:srgbClr val="F6C000"/>
                </a:solidFill>
                <a:latin typeface="微软雅黑"/>
                <a:cs typeface="微软雅黑"/>
              </a:rPr>
              <a:t>区块链数字货</a:t>
            </a:r>
            <a:endParaRPr sz="1400">
              <a:latin typeface="微软雅黑"/>
              <a:cs typeface="微软雅黑"/>
            </a:endParaRPr>
          </a:p>
          <a:p>
            <a:pPr algn="ctr">
              <a:lnSpc>
                <a:spcPct val="100000"/>
              </a:lnSpc>
            </a:pPr>
            <a:r>
              <a:rPr sz="1400" b="1" dirty="0">
                <a:solidFill>
                  <a:srgbClr val="F6C000"/>
                </a:solidFill>
                <a:latin typeface="微软雅黑"/>
                <a:cs typeface="微软雅黑"/>
              </a:rPr>
              <a:t>币兑换平台</a:t>
            </a:r>
            <a:endParaRPr sz="1400">
              <a:latin typeface="微软雅黑"/>
              <a:cs typeface="微软雅黑"/>
            </a:endParaRPr>
          </a:p>
        </p:txBody>
      </p:sp>
      <p:sp>
        <p:nvSpPr>
          <p:cNvPr id="50" name="object 50"/>
          <p:cNvSpPr txBox="1"/>
          <p:nvPr/>
        </p:nvSpPr>
        <p:spPr>
          <a:xfrm>
            <a:off x="7341869" y="2762250"/>
            <a:ext cx="4228465" cy="2466975"/>
          </a:xfrm>
          <a:prstGeom prst="rect">
            <a:avLst/>
          </a:prstGeom>
        </p:spPr>
        <p:txBody>
          <a:bodyPr vert="horz" wrap="square" lIns="0" tIns="0" rIns="0" bIns="0" rtlCol="0">
            <a:spAutoFit/>
          </a:bodyPr>
          <a:lstStyle/>
          <a:p>
            <a:pPr marL="12700">
              <a:lnSpc>
                <a:spcPct val="100000"/>
              </a:lnSpc>
            </a:pPr>
            <a:r>
              <a:rPr sz="1400" spc="545" dirty="0">
                <a:solidFill>
                  <a:srgbClr val="1D9ED2"/>
                </a:solidFill>
                <a:latin typeface="Arial Unicode MS"/>
                <a:cs typeface="Arial Unicode MS"/>
              </a:rPr>
              <a:t>◆</a:t>
            </a:r>
            <a:r>
              <a:rPr sz="1400" spc="480" dirty="0">
                <a:solidFill>
                  <a:srgbClr val="1D9ED2"/>
                </a:solidFill>
                <a:latin typeface="Arial Unicode MS"/>
                <a:cs typeface="Arial Unicode MS"/>
              </a:rPr>
              <a:t> </a:t>
            </a:r>
            <a:r>
              <a:rPr sz="1400" spc="-5" dirty="0">
                <a:solidFill>
                  <a:srgbClr val="585858"/>
                </a:solidFill>
                <a:latin typeface="微软雅黑"/>
                <a:cs typeface="微软雅黑"/>
              </a:rPr>
              <a:t>区块链游戏生态主要有四类参与者：游戏厂商、老</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玩家、新玩家和区块链数字货币兑换平台；</a:t>
            </a:r>
            <a:endParaRPr sz="1400">
              <a:latin typeface="微软雅黑"/>
              <a:cs typeface="微软雅黑"/>
            </a:endParaRPr>
          </a:p>
          <a:p>
            <a:pPr marL="299085" marR="5080" indent="-287020">
              <a:lnSpc>
                <a:spcPct val="150000"/>
              </a:lnSpc>
            </a:pPr>
            <a:r>
              <a:rPr sz="1400" spc="540" dirty="0">
                <a:solidFill>
                  <a:srgbClr val="1D9ED2"/>
                </a:solidFill>
                <a:latin typeface="Arial Unicode MS"/>
                <a:cs typeface="Arial Unicode MS"/>
              </a:rPr>
              <a:t>◆</a:t>
            </a:r>
            <a:r>
              <a:rPr sz="1400" spc="409" dirty="0">
                <a:solidFill>
                  <a:srgbClr val="1D9ED2"/>
                </a:solidFill>
                <a:latin typeface="Arial Unicode MS"/>
                <a:cs typeface="Arial Unicode MS"/>
              </a:rPr>
              <a:t> </a:t>
            </a:r>
            <a:r>
              <a:rPr sz="1400" dirty="0">
                <a:solidFill>
                  <a:srgbClr val="585858"/>
                </a:solidFill>
                <a:latin typeface="微软雅黑"/>
                <a:cs typeface="微软雅黑"/>
              </a:rPr>
              <a:t>游戏厂商负责研发和经营游戏，其收入来自售卖道  具以及玩家用数字货币支付时收取手续费；</a:t>
            </a:r>
            <a:endParaRPr sz="1400">
              <a:latin typeface="微软雅黑"/>
              <a:cs typeface="微软雅黑"/>
            </a:endParaRPr>
          </a:p>
          <a:p>
            <a:pPr marL="12700">
              <a:lnSpc>
                <a:spcPct val="100000"/>
              </a:lnSpc>
              <a:spcBef>
                <a:spcPts val="840"/>
              </a:spcBef>
            </a:pPr>
            <a:r>
              <a:rPr sz="1400" spc="545" dirty="0">
                <a:solidFill>
                  <a:srgbClr val="1D9ED2"/>
                </a:solidFill>
                <a:latin typeface="Arial Unicode MS"/>
                <a:cs typeface="Arial Unicode MS"/>
              </a:rPr>
              <a:t>◆</a:t>
            </a:r>
            <a:r>
              <a:rPr sz="1400" spc="480" dirty="0">
                <a:solidFill>
                  <a:srgbClr val="1D9ED2"/>
                </a:solidFill>
                <a:latin typeface="Arial Unicode MS"/>
                <a:cs typeface="Arial Unicode MS"/>
              </a:rPr>
              <a:t> </a:t>
            </a:r>
            <a:r>
              <a:rPr sz="1400" spc="-5" dirty="0">
                <a:solidFill>
                  <a:srgbClr val="585858"/>
                </a:solidFill>
                <a:latin typeface="微软雅黑"/>
                <a:cs typeface="微软雅黑"/>
              </a:rPr>
              <a:t>老玩家收入来自将虚拟资产售卖给新玩家，或者未</a:t>
            </a:r>
            <a:endParaRPr sz="1400">
              <a:latin typeface="微软雅黑"/>
              <a:cs typeface="微软雅黑"/>
            </a:endParaRPr>
          </a:p>
          <a:p>
            <a:pPr marL="299085">
              <a:lnSpc>
                <a:spcPct val="100000"/>
              </a:lnSpc>
              <a:spcBef>
                <a:spcPts val="840"/>
              </a:spcBef>
            </a:pPr>
            <a:r>
              <a:rPr sz="1400" dirty="0">
                <a:solidFill>
                  <a:srgbClr val="585858"/>
                </a:solidFill>
                <a:latin typeface="微软雅黑"/>
                <a:cs typeface="微软雅黑"/>
              </a:rPr>
              <a:t>有新玩家进入时，老玩家之间的互相交易；</a:t>
            </a:r>
            <a:endParaRPr sz="1400">
              <a:latin typeface="微软雅黑"/>
              <a:cs typeface="微软雅黑"/>
            </a:endParaRPr>
          </a:p>
          <a:p>
            <a:pPr marL="299085" marR="5080" indent="-287020">
              <a:lnSpc>
                <a:spcPct val="150000"/>
              </a:lnSpc>
            </a:pPr>
            <a:r>
              <a:rPr sz="1400" spc="540" dirty="0">
                <a:solidFill>
                  <a:srgbClr val="1D9ED2"/>
                </a:solidFill>
                <a:latin typeface="Arial Unicode MS"/>
                <a:cs typeface="Arial Unicode MS"/>
              </a:rPr>
              <a:t>◆</a:t>
            </a:r>
            <a:r>
              <a:rPr sz="1400" spc="409" dirty="0">
                <a:solidFill>
                  <a:srgbClr val="1D9ED2"/>
                </a:solidFill>
                <a:latin typeface="Arial Unicode MS"/>
                <a:cs typeface="Arial Unicode MS"/>
              </a:rPr>
              <a:t> </a:t>
            </a:r>
            <a:r>
              <a:rPr sz="1400" dirty="0">
                <a:solidFill>
                  <a:srgbClr val="585858"/>
                </a:solidFill>
                <a:latin typeface="微软雅黑"/>
                <a:cs typeface="微软雅黑"/>
              </a:rPr>
              <a:t>区块链数字货币兑换平台是第三方服务商，负责为  玩家进行数字货币与法定货币之间的兑换。</a:t>
            </a:r>
            <a:endParaRPr sz="1400">
              <a:latin typeface="微软雅黑"/>
              <a:cs typeface="微软雅黑"/>
            </a:endParaRPr>
          </a:p>
        </p:txBody>
      </p:sp>
      <p:sp>
        <p:nvSpPr>
          <p:cNvPr id="51" name="object 51"/>
          <p:cNvSpPr txBox="1"/>
          <p:nvPr/>
        </p:nvSpPr>
        <p:spPr>
          <a:xfrm>
            <a:off x="78739" y="6338823"/>
            <a:ext cx="1390650" cy="467359"/>
          </a:xfrm>
          <a:prstGeom prst="rect">
            <a:avLst/>
          </a:prstGeom>
        </p:spPr>
        <p:txBody>
          <a:bodyPr vert="horz" wrap="square" lIns="0" tIns="0" rIns="0" bIns="0" rtlCol="0">
            <a:spAutoFit/>
          </a:bodyPr>
          <a:lstStyle/>
          <a:p>
            <a:pPr marL="97155">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a:p>
            <a:pPr marL="12700">
              <a:lnSpc>
                <a:spcPct val="100000"/>
              </a:lnSpc>
              <a:spcBef>
                <a:spcPts val="640"/>
              </a:spcBef>
            </a:pPr>
            <a:r>
              <a:rPr sz="1050" i="1" spc="-55" dirty="0">
                <a:latin typeface="微软雅黑"/>
                <a:cs typeface="微软雅黑"/>
              </a:rPr>
              <a:t>来源：链塔智库</a:t>
            </a:r>
            <a:endParaRPr sz="1050">
              <a:latin typeface="微软雅黑"/>
              <a:cs typeface="微软雅黑"/>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45863" y="2937764"/>
            <a:ext cx="2701925" cy="438784"/>
          </a:xfrm>
          <a:prstGeom prst="rect">
            <a:avLst/>
          </a:prstGeom>
        </p:spPr>
        <p:txBody>
          <a:bodyPr vert="horz" wrap="square" lIns="0" tIns="0" rIns="0" bIns="0" rtlCol="0">
            <a:spAutoFit/>
          </a:bodyPr>
          <a:lstStyle/>
          <a:p>
            <a:pPr marL="12700">
              <a:lnSpc>
                <a:spcPct val="100000"/>
              </a:lnSpc>
            </a:pPr>
            <a:r>
              <a:rPr sz="2800" spc="-5" dirty="0">
                <a:latin typeface="微软雅黑"/>
                <a:cs typeface="微软雅黑"/>
              </a:rPr>
              <a:t>2.2.2</a:t>
            </a:r>
            <a:r>
              <a:rPr sz="2800" spc="-80" dirty="0">
                <a:latin typeface="微软雅黑"/>
                <a:cs typeface="微软雅黑"/>
              </a:rPr>
              <a:t> </a:t>
            </a:r>
            <a:r>
              <a:rPr sz="2800" spc="-10" dirty="0"/>
              <a:t>区块链社交</a:t>
            </a:r>
            <a:endParaRPr sz="2800">
              <a:latin typeface="微软雅黑"/>
              <a:cs typeface="微软雅黑"/>
            </a:endParaRPr>
          </a:p>
        </p:txBody>
      </p:sp>
      <p:sp>
        <p:nvSpPr>
          <p:cNvPr id="3" name="object 3"/>
          <p:cNvSpPr txBox="1"/>
          <p:nvPr/>
        </p:nvSpPr>
        <p:spPr>
          <a:xfrm>
            <a:off x="11018646" y="518159"/>
            <a:ext cx="999490"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p:txBody>
      </p:sp>
      <p:sp>
        <p:nvSpPr>
          <p:cNvPr id="4" name="object 4"/>
          <p:cNvSpPr/>
          <p:nvPr/>
        </p:nvSpPr>
        <p:spPr>
          <a:xfrm>
            <a:off x="12021311" y="457200"/>
            <a:ext cx="161544" cy="32308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89</a:t>
            </a:fld>
            <a:endParaRPr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vert="horz" wrap="square" lIns="0" tIns="0" rIns="0" bIns="0" rtlCol="0">
            <a:spAutoFit/>
          </a:bodyPr>
          <a:lstStyle/>
          <a:p>
            <a:pPr marL="12700">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065002" y="443484"/>
            <a:ext cx="953769" cy="37846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1</a:t>
            </a:r>
            <a:r>
              <a:rPr sz="1200" spc="-95" dirty="0">
                <a:solidFill>
                  <a:srgbClr val="5E666F"/>
                </a:solidFill>
                <a:latin typeface="微软雅黑"/>
                <a:cs typeface="微软雅黑"/>
              </a:rPr>
              <a:t> </a:t>
            </a:r>
            <a:r>
              <a:rPr sz="1200" dirty="0">
                <a:solidFill>
                  <a:srgbClr val="5E666F"/>
                </a:solidFill>
                <a:latin typeface="微软雅黑"/>
                <a:cs typeface="微软雅黑"/>
              </a:rPr>
              <a:t>服务篇</a:t>
            </a:r>
            <a:endParaRPr sz="1200">
              <a:latin typeface="微软雅黑"/>
              <a:cs typeface="微软雅黑"/>
            </a:endParaRPr>
          </a:p>
          <a:p>
            <a:pPr marL="330835">
              <a:lnSpc>
                <a:spcPct val="100000"/>
              </a:lnSpc>
            </a:pPr>
            <a:r>
              <a:rPr sz="1200" dirty="0">
                <a:solidFill>
                  <a:srgbClr val="5E666F"/>
                </a:solidFill>
                <a:latin typeface="微软雅黑"/>
                <a:cs typeface="微软雅黑"/>
              </a:rPr>
              <a:t>基础协议</a:t>
            </a:r>
            <a:endParaRPr sz="1200">
              <a:latin typeface="微软雅黑"/>
              <a:cs typeface="微软雅黑"/>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公链：被称为“完全去中心化”，经历了第一、二代公链，正</a:t>
            </a:r>
          </a:p>
          <a:p>
            <a:pPr marL="12700">
              <a:lnSpc>
                <a:spcPts val="2735"/>
              </a:lnSpc>
            </a:pPr>
            <a:r>
              <a:rPr spc="-5" dirty="0"/>
              <a:t>处于第三代公链时代</a:t>
            </a:r>
          </a:p>
        </p:txBody>
      </p:sp>
      <p:sp>
        <p:nvSpPr>
          <p:cNvPr id="6" name="object 6"/>
          <p:cNvSpPr txBox="1"/>
          <p:nvPr/>
        </p:nvSpPr>
        <p:spPr>
          <a:xfrm>
            <a:off x="829767" y="1403263"/>
            <a:ext cx="10981055" cy="1933575"/>
          </a:xfrm>
          <a:prstGeom prst="rect">
            <a:avLst/>
          </a:prstGeom>
        </p:spPr>
        <p:txBody>
          <a:bodyPr vert="horz" wrap="square" lIns="0" tIns="0" rIns="0" bIns="0" rtlCol="0">
            <a:spAutoFit/>
          </a:bodyPr>
          <a:lstStyle/>
          <a:p>
            <a:pPr marL="299085" marR="5080" indent="-287020">
              <a:lnSpc>
                <a:spcPct val="150100"/>
              </a:lnSpc>
            </a:pPr>
            <a:r>
              <a:rPr sz="1400" spc="540" dirty="0">
                <a:solidFill>
                  <a:srgbClr val="1D9ED2"/>
                </a:solidFill>
                <a:latin typeface="Arial Unicode MS"/>
                <a:cs typeface="Arial Unicode MS"/>
              </a:rPr>
              <a:t>◆ </a:t>
            </a:r>
            <a:r>
              <a:rPr sz="1400" dirty="0">
                <a:solidFill>
                  <a:srgbClr val="585858"/>
                </a:solidFill>
                <a:latin typeface="微软雅黑"/>
                <a:cs typeface="微软雅黑"/>
              </a:rPr>
              <a:t>公链是中心化或准中心化信任的替代物，完全对外开放，任何人都可以任意使用，没有权限的设定，也没有身份认证之类，不但可以任  </a:t>
            </a:r>
            <a:r>
              <a:rPr sz="1400" spc="-5" dirty="0">
                <a:solidFill>
                  <a:srgbClr val="585858"/>
                </a:solidFill>
                <a:latin typeface="微软雅黑"/>
                <a:cs typeface="微软雅黑"/>
              </a:rPr>
              <a:t>意参与试用，而且发生的所有数据都可以任意查看。公链通常被认为是“完全去中心化”，具有三个特点：保护用户免受开发者的影响、  </a:t>
            </a:r>
            <a:r>
              <a:rPr sz="1400" dirty="0">
                <a:solidFill>
                  <a:srgbClr val="585858"/>
                </a:solidFill>
                <a:latin typeface="微软雅黑"/>
                <a:cs typeface="微软雅黑"/>
              </a:rPr>
              <a:t>访问门槛低、所有数据默认公开。</a:t>
            </a:r>
            <a:endParaRPr sz="1400">
              <a:latin typeface="微软雅黑"/>
              <a:cs typeface="微软雅黑"/>
            </a:endParaRPr>
          </a:p>
          <a:p>
            <a:pPr marL="299085" marR="179070" indent="-287020" algn="just">
              <a:lnSpc>
                <a:spcPct val="1500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dirty="0">
                <a:solidFill>
                  <a:srgbClr val="585858"/>
                </a:solidFill>
                <a:latin typeface="微软雅黑"/>
                <a:cs typeface="微软雅黑"/>
              </a:rPr>
              <a:t>为了解决区块链发展过程中存在的转账高延迟，以及更深层次的没有存储和计算能力等问题，众多从业人员开始投身于公链的研发。公  链也伴随着区块链的发</a:t>
            </a:r>
            <a:r>
              <a:rPr sz="1400" spc="-15" dirty="0">
                <a:solidFill>
                  <a:srgbClr val="585858"/>
                </a:solidFill>
                <a:latin typeface="微软雅黑"/>
                <a:cs typeface="微软雅黑"/>
              </a:rPr>
              <a:t>展</a:t>
            </a:r>
            <a:r>
              <a:rPr sz="1400" dirty="0">
                <a:solidFill>
                  <a:srgbClr val="585858"/>
                </a:solidFill>
                <a:latin typeface="微软雅黑"/>
                <a:cs typeface="微软雅黑"/>
              </a:rPr>
              <a:t>快速</a:t>
            </a:r>
            <a:r>
              <a:rPr sz="1400" spc="-15" dirty="0">
                <a:solidFill>
                  <a:srgbClr val="585858"/>
                </a:solidFill>
                <a:latin typeface="微软雅黑"/>
                <a:cs typeface="微软雅黑"/>
              </a:rPr>
              <a:t>发</a:t>
            </a:r>
            <a:r>
              <a:rPr sz="1400" dirty="0">
                <a:solidFill>
                  <a:srgbClr val="585858"/>
                </a:solidFill>
                <a:latin typeface="微软雅黑"/>
                <a:cs typeface="微软雅黑"/>
              </a:rPr>
              <a:t>展，</a:t>
            </a:r>
            <a:r>
              <a:rPr sz="1400" spc="-15" dirty="0">
                <a:solidFill>
                  <a:srgbClr val="585858"/>
                </a:solidFill>
                <a:latin typeface="微软雅黑"/>
                <a:cs typeface="微软雅黑"/>
              </a:rPr>
              <a:t>经</a:t>
            </a:r>
            <a:r>
              <a:rPr sz="1400" dirty="0">
                <a:solidFill>
                  <a:srgbClr val="585858"/>
                </a:solidFill>
                <a:latin typeface="微软雅黑"/>
                <a:cs typeface="微软雅黑"/>
              </a:rPr>
              <a:t>历了</a:t>
            </a:r>
            <a:r>
              <a:rPr sz="1400" spc="-15" dirty="0">
                <a:solidFill>
                  <a:srgbClr val="585858"/>
                </a:solidFill>
                <a:latin typeface="微软雅黑"/>
                <a:cs typeface="微软雅黑"/>
              </a:rPr>
              <a:t>三</a:t>
            </a:r>
            <a:r>
              <a:rPr sz="1400" dirty="0">
                <a:solidFill>
                  <a:srgbClr val="585858"/>
                </a:solidFill>
                <a:latin typeface="微软雅黑"/>
                <a:cs typeface="微软雅黑"/>
              </a:rPr>
              <a:t>个阶</a:t>
            </a:r>
            <a:r>
              <a:rPr sz="1400" spc="-15" dirty="0">
                <a:solidFill>
                  <a:srgbClr val="585858"/>
                </a:solidFill>
                <a:latin typeface="微软雅黑"/>
                <a:cs typeface="微软雅黑"/>
              </a:rPr>
              <a:t>段</a:t>
            </a:r>
            <a:r>
              <a:rPr sz="1400" dirty="0">
                <a:solidFill>
                  <a:srgbClr val="585858"/>
                </a:solidFill>
                <a:latin typeface="微软雅黑"/>
                <a:cs typeface="微软雅黑"/>
              </a:rPr>
              <a:t>：以</a:t>
            </a:r>
            <a:r>
              <a:rPr sz="1400" spc="-15" dirty="0">
                <a:solidFill>
                  <a:srgbClr val="585858"/>
                </a:solidFill>
                <a:latin typeface="微软雅黑"/>
                <a:cs typeface="微软雅黑"/>
              </a:rPr>
              <a:t>比</a:t>
            </a:r>
            <a:r>
              <a:rPr sz="1400" dirty="0">
                <a:solidFill>
                  <a:srgbClr val="585858"/>
                </a:solidFill>
                <a:latin typeface="微软雅黑"/>
                <a:cs typeface="微软雅黑"/>
              </a:rPr>
              <a:t>特币</a:t>
            </a:r>
            <a:r>
              <a:rPr sz="1400" spc="-15" dirty="0">
                <a:solidFill>
                  <a:srgbClr val="585858"/>
                </a:solidFill>
                <a:latin typeface="微软雅黑"/>
                <a:cs typeface="微软雅黑"/>
              </a:rPr>
              <a:t>为</a:t>
            </a:r>
            <a:r>
              <a:rPr sz="1400" dirty="0">
                <a:solidFill>
                  <a:srgbClr val="585858"/>
                </a:solidFill>
                <a:latin typeface="微软雅黑"/>
                <a:cs typeface="微软雅黑"/>
              </a:rPr>
              <a:t>主的</a:t>
            </a:r>
            <a:r>
              <a:rPr sz="1400" spc="-15" dirty="0">
                <a:solidFill>
                  <a:srgbClr val="585858"/>
                </a:solidFill>
                <a:latin typeface="微软雅黑"/>
                <a:cs typeface="微软雅黑"/>
              </a:rPr>
              <a:t>第</a:t>
            </a:r>
            <a:r>
              <a:rPr sz="1400" dirty="0">
                <a:solidFill>
                  <a:srgbClr val="585858"/>
                </a:solidFill>
                <a:latin typeface="微软雅黑"/>
                <a:cs typeface="微软雅黑"/>
              </a:rPr>
              <a:t>一代</a:t>
            </a:r>
            <a:r>
              <a:rPr sz="1400" spc="-15" dirty="0">
                <a:solidFill>
                  <a:srgbClr val="585858"/>
                </a:solidFill>
                <a:latin typeface="微软雅黑"/>
                <a:cs typeface="微软雅黑"/>
              </a:rPr>
              <a:t>公</a:t>
            </a:r>
            <a:r>
              <a:rPr sz="1400" dirty="0">
                <a:solidFill>
                  <a:srgbClr val="585858"/>
                </a:solidFill>
                <a:latin typeface="微软雅黑"/>
                <a:cs typeface="微软雅黑"/>
              </a:rPr>
              <a:t>链、</a:t>
            </a:r>
            <a:r>
              <a:rPr sz="1400" spc="-15" dirty="0">
                <a:solidFill>
                  <a:srgbClr val="585858"/>
                </a:solidFill>
                <a:latin typeface="微软雅黑"/>
                <a:cs typeface="微软雅黑"/>
              </a:rPr>
              <a:t>以</a:t>
            </a:r>
            <a:r>
              <a:rPr sz="1400" dirty="0">
                <a:solidFill>
                  <a:srgbClr val="585858"/>
                </a:solidFill>
                <a:latin typeface="微软雅黑"/>
                <a:cs typeface="微软雅黑"/>
              </a:rPr>
              <a:t>以太</a:t>
            </a:r>
            <a:r>
              <a:rPr sz="1400" spc="-15" dirty="0">
                <a:solidFill>
                  <a:srgbClr val="585858"/>
                </a:solidFill>
                <a:latin typeface="微软雅黑"/>
                <a:cs typeface="微软雅黑"/>
              </a:rPr>
              <a:t>坊</a:t>
            </a:r>
            <a:r>
              <a:rPr sz="1400" dirty="0">
                <a:solidFill>
                  <a:srgbClr val="585858"/>
                </a:solidFill>
                <a:latin typeface="微软雅黑"/>
                <a:cs typeface="微软雅黑"/>
              </a:rPr>
              <a:t>为主</a:t>
            </a:r>
            <a:r>
              <a:rPr sz="1400" spc="-15" dirty="0">
                <a:solidFill>
                  <a:srgbClr val="585858"/>
                </a:solidFill>
                <a:latin typeface="微软雅黑"/>
                <a:cs typeface="微软雅黑"/>
              </a:rPr>
              <a:t>的</a:t>
            </a:r>
            <a:r>
              <a:rPr sz="1400" dirty="0">
                <a:solidFill>
                  <a:srgbClr val="585858"/>
                </a:solidFill>
                <a:latin typeface="微软雅黑"/>
                <a:cs typeface="微软雅黑"/>
              </a:rPr>
              <a:t>第二</a:t>
            </a:r>
            <a:r>
              <a:rPr sz="1400" spc="-15" dirty="0">
                <a:solidFill>
                  <a:srgbClr val="585858"/>
                </a:solidFill>
                <a:latin typeface="微软雅黑"/>
                <a:cs typeface="微软雅黑"/>
              </a:rPr>
              <a:t>代</a:t>
            </a:r>
            <a:r>
              <a:rPr sz="1400" dirty="0">
                <a:solidFill>
                  <a:srgbClr val="585858"/>
                </a:solidFill>
                <a:latin typeface="微软雅黑"/>
                <a:cs typeface="微软雅黑"/>
              </a:rPr>
              <a:t>公链</a:t>
            </a:r>
            <a:r>
              <a:rPr sz="1400" spc="-15" dirty="0">
                <a:solidFill>
                  <a:srgbClr val="585858"/>
                </a:solidFill>
                <a:latin typeface="微软雅黑"/>
                <a:cs typeface="微软雅黑"/>
              </a:rPr>
              <a:t>以</a:t>
            </a:r>
            <a:r>
              <a:rPr sz="1400" dirty="0">
                <a:solidFill>
                  <a:srgbClr val="585858"/>
                </a:solidFill>
                <a:latin typeface="微软雅黑"/>
                <a:cs typeface="微软雅黑"/>
              </a:rPr>
              <a:t>及目</a:t>
            </a:r>
            <a:r>
              <a:rPr sz="1400" spc="-15" dirty="0">
                <a:solidFill>
                  <a:srgbClr val="585858"/>
                </a:solidFill>
                <a:latin typeface="微软雅黑"/>
                <a:cs typeface="微软雅黑"/>
              </a:rPr>
              <a:t>前</a:t>
            </a:r>
            <a:r>
              <a:rPr sz="1400" dirty="0">
                <a:solidFill>
                  <a:srgbClr val="585858"/>
                </a:solidFill>
                <a:latin typeface="微软雅黑"/>
                <a:cs typeface="微软雅黑"/>
              </a:rPr>
              <a:t>群雄</a:t>
            </a:r>
            <a:r>
              <a:rPr sz="1400" spc="-15" dirty="0">
                <a:solidFill>
                  <a:srgbClr val="585858"/>
                </a:solidFill>
                <a:latin typeface="微软雅黑"/>
                <a:cs typeface="微软雅黑"/>
              </a:rPr>
              <a:t>逐</a:t>
            </a:r>
            <a:r>
              <a:rPr sz="1400" dirty="0">
                <a:solidFill>
                  <a:srgbClr val="585858"/>
                </a:solidFill>
                <a:latin typeface="微软雅黑"/>
                <a:cs typeface="微软雅黑"/>
              </a:rPr>
              <a:t>鹿的第  三代公链。</a:t>
            </a:r>
            <a:endParaRPr sz="1400">
              <a:latin typeface="微软雅黑"/>
              <a:cs typeface="微软雅黑"/>
            </a:endParaRPr>
          </a:p>
        </p:txBody>
      </p:sp>
      <p:sp>
        <p:nvSpPr>
          <p:cNvPr id="7" name="object 7"/>
          <p:cNvSpPr txBox="1"/>
          <p:nvPr/>
        </p:nvSpPr>
        <p:spPr>
          <a:xfrm>
            <a:off x="11928475" y="6279489"/>
            <a:ext cx="114935"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9</a:t>
            </a:r>
            <a:endParaRPr sz="1200">
              <a:latin typeface="微软雅黑"/>
              <a:cs typeface="微软雅黑"/>
            </a:endParaRPr>
          </a:p>
        </p:txBody>
      </p:sp>
      <p:sp>
        <p:nvSpPr>
          <p:cNvPr id="8" name="object 8"/>
          <p:cNvSpPr/>
          <p:nvPr/>
        </p:nvSpPr>
        <p:spPr>
          <a:xfrm>
            <a:off x="3691890" y="4612385"/>
            <a:ext cx="7221220" cy="0"/>
          </a:xfrm>
          <a:custGeom>
            <a:avLst/>
            <a:gdLst/>
            <a:ahLst/>
            <a:cxnLst/>
            <a:rect l="l" t="t" r="r" b="b"/>
            <a:pathLst>
              <a:path w="7221220">
                <a:moveTo>
                  <a:pt x="0" y="0"/>
                </a:moveTo>
                <a:lnTo>
                  <a:pt x="7221092" y="0"/>
                </a:lnTo>
              </a:path>
            </a:pathLst>
          </a:custGeom>
          <a:ln w="28956">
            <a:solidFill>
              <a:srgbClr val="BABABA"/>
            </a:solidFill>
            <a:prstDash val="lgDash"/>
          </a:ln>
        </p:spPr>
        <p:txBody>
          <a:bodyPr wrap="square" lIns="0" tIns="0" rIns="0" bIns="0" rtlCol="0"/>
          <a:lstStyle/>
          <a:p>
            <a:endParaRPr/>
          </a:p>
        </p:txBody>
      </p:sp>
      <p:sp>
        <p:nvSpPr>
          <p:cNvPr id="9" name="object 9"/>
          <p:cNvSpPr/>
          <p:nvPr/>
        </p:nvSpPr>
        <p:spPr>
          <a:xfrm>
            <a:off x="8321802" y="4740402"/>
            <a:ext cx="2753995" cy="582295"/>
          </a:xfrm>
          <a:custGeom>
            <a:avLst/>
            <a:gdLst/>
            <a:ahLst/>
            <a:cxnLst/>
            <a:rect l="l" t="t" r="r" b="b"/>
            <a:pathLst>
              <a:path w="2753995" h="582295">
                <a:moveTo>
                  <a:pt x="2462783" y="0"/>
                </a:moveTo>
                <a:lnTo>
                  <a:pt x="0" y="0"/>
                </a:lnTo>
                <a:lnTo>
                  <a:pt x="0" y="582168"/>
                </a:lnTo>
                <a:lnTo>
                  <a:pt x="2462783" y="582168"/>
                </a:lnTo>
                <a:lnTo>
                  <a:pt x="2753868" y="291084"/>
                </a:lnTo>
                <a:lnTo>
                  <a:pt x="2462783" y="0"/>
                </a:lnTo>
                <a:close/>
              </a:path>
            </a:pathLst>
          </a:custGeom>
          <a:solidFill>
            <a:srgbClr val="F6C000"/>
          </a:solidFill>
        </p:spPr>
        <p:txBody>
          <a:bodyPr wrap="square" lIns="0" tIns="0" rIns="0" bIns="0" rtlCol="0"/>
          <a:lstStyle/>
          <a:p>
            <a:endParaRPr/>
          </a:p>
        </p:txBody>
      </p:sp>
      <p:sp>
        <p:nvSpPr>
          <p:cNvPr id="10" name="object 10"/>
          <p:cNvSpPr/>
          <p:nvPr/>
        </p:nvSpPr>
        <p:spPr>
          <a:xfrm>
            <a:off x="8321802" y="4740402"/>
            <a:ext cx="2753995" cy="582295"/>
          </a:xfrm>
          <a:custGeom>
            <a:avLst/>
            <a:gdLst/>
            <a:ahLst/>
            <a:cxnLst/>
            <a:rect l="l" t="t" r="r" b="b"/>
            <a:pathLst>
              <a:path w="2753995" h="582295">
                <a:moveTo>
                  <a:pt x="0" y="0"/>
                </a:moveTo>
                <a:lnTo>
                  <a:pt x="2462783" y="0"/>
                </a:lnTo>
                <a:lnTo>
                  <a:pt x="2753868" y="291084"/>
                </a:lnTo>
                <a:lnTo>
                  <a:pt x="2462783" y="582168"/>
                </a:lnTo>
                <a:lnTo>
                  <a:pt x="0" y="582168"/>
                </a:lnTo>
                <a:lnTo>
                  <a:pt x="0" y="0"/>
                </a:lnTo>
                <a:close/>
              </a:path>
            </a:pathLst>
          </a:custGeom>
          <a:ln w="38100">
            <a:solidFill>
              <a:srgbClr val="ECECEC"/>
            </a:solidFill>
          </a:ln>
        </p:spPr>
        <p:txBody>
          <a:bodyPr wrap="square" lIns="0" tIns="0" rIns="0" bIns="0" rtlCol="0"/>
          <a:lstStyle/>
          <a:p>
            <a:endParaRPr/>
          </a:p>
        </p:txBody>
      </p:sp>
      <p:sp>
        <p:nvSpPr>
          <p:cNvPr id="11" name="object 11"/>
          <p:cNvSpPr/>
          <p:nvPr/>
        </p:nvSpPr>
        <p:spPr>
          <a:xfrm>
            <a:off x="5926073" y="4740402"/>
            <a:ext cx="2828925" cy="582295"/>
          </a:xfrm>
          <a:custGeom>
            <a:avLst/>
            <a:gdLst/>
            <a:ahLst/>
            <a:cxnLst/>
            <a:rect l="l" t="t" r="r" b="b"/>
            <a:pathLst>
              <a:path w="2828925" h="582295">
                <a:moveTo>
                  <a:pt x="2537459" y="0"/>
                </a:moveTo>
                <a:lnTo>
                  <a:pt x="0" y="0"/>
                </a:lnTo>
                <a:lnTo>
                  <a:pt x="0" y="582168"/>
                </a:lnTo>
                <a:lnTo>
                  <a:pt x="2537459" y="582168"/>
                </a:lnTo>
                <a:lnTo>
                  <a:pt x="2828544" y="291084"/>
                </a:lnTo>
                <a:lnTo>
                  <a:pt x="2537459" y="0"/>
                </a:lnTo>
                <a:close/>
              </a:path>
            </a:pathLst>
          </a:custGeom>
          <a:solidFill>
            <a:srgbClr val="F68B21"/>
          </a:solidFill>
        </p:spPr>
        <p:txBody>
          <a:bodyPr wrap="square" lIns="0" tIns="0" rIns="0" bIns="0" rtlCol="0"/>
          <a:lstStyle/>
          <a:p>
            <a:endParaRPr/>
          </a:p>
        </p:txBody>
      </p:sp>
      <p:sp>
        <p:nvSpPr>
          <p:cNvPr id="12" name="object 12"/>
          <p:cNvSpPr/>
          <p:nvPr/>
        </p:nvSpPr>
        <p:spPr>
          <a:xfrm>
            <a:off x="5926073" y="4740402"/>
            <a:ext cx="2828925" cy="582295"/>
          </a:xfrm>
          <a:custGeom>
            <a:avLst/>
            <a:gdLst/>
            <a:ahLst/>
            <a:cxnLst/>
            <a:rect l="l" t="t" r="r" b="b"/>
            <a:pathLst>
              <a:path w="2828925" h="582295">
                <a:moveTo>
                  <a:pt x="0" y="0"/>
                </a:moveTo>
                <a:lnTo>
                  <a:pt x="2537459" y="0"/>
                </a:lnTo>
                <a:lnTo>
                  <a:pt x="2828544" y="291084"/>
                </a:lnTo>
                <a:lnTo>
                  <a:pt x="2537459" y="582168"/>
                </a:lnTo>
                <a:lnTo>
                  <a:pt x="0" y="582168"/>
                </a:lnTo>
                <a:lnTo>
                  <a:pt x="0" y="0"/>
                </a:lnTo>
                <a:close/>
              </a:path>
            </a:pathLst>
          </a:custGeom>
          <a:ln w="38100">
            <a:solidFill>
              <a:srgbClr val="ECECEC"/>
            </a:solidFill>
          </a:ln>
        </p:spPr>
        <p:txBody>
          <a:bodyPr wrap="square" lIns="0" tIns="0" rIns="0" bIns="0" rtlCol="0"/>
          <a:lstStyle/>
          <a:p>
            <a:endParaRPr/>
          </a:p>
        </p:txBody>
      </p:sp>
      <p:sp>
        <p:nvSpPr>
          <p:cNvPr id="13" name="object 13"/>
          <p:cNvSpPr/>
          <p:nvPr/>
        </p:nvSpPr>
        <p:spPr>
          <a:xfrm>
            <a:off x="3606546" y="4740402"/>
            <a:ext cx="2753995" cy="582295"/>
          </a:xfrm>
          <a:custGeom>
            <a:avLst/>
            <a:gdLst/>
            <a:ahLst/>
            <a:cxnLst/>
            <a:rect l="l" t="t" r="r" b="b"/>
            <a:pathLst>
              <a:path w="2753995" h="582295">
                <a:moveTo>
                  <a:pt x="2462783" y="0"/>
                </a:moveTo>
                <a:lnTo>
                  <a:pt x="0" y="0"/>
                </a:lnTo>
                <a:lnTo>
                  <a:pt x="0" y="582168"/>
                </a:lnTo>
                <a:lnTo>
                  <a:pt x="2462783" y="582168"/>
                </a:lnTo>
                <a:lnTo>
                  <a:pt x="2753867" y="291084"/>
                </a:lnTo>
                <a:lnTo>
                  <a:pt x="2462783" y="0"/>
                </a:lnTo>
                <a:close/>
              </a:path>
            </a:pathLst>
          </a:custGeom>
          <a:solidFill>
            <a:srgbClr val="1D9ED2"/>
          </a:solidFill>
        </p:spPr>
        <p:txBody>
          <a:bodyPr wrap="square" lIns="0" tIns="0" rIns="0" bIns="0" rtlCol="0"/>
          <a:lstStyle/>
          <a:p>
            <a:endParaRPr/>
          </a:p>
        </p:txBody>
      </p:sp>
      <p:sp>
        <p:nvSpPr>
          <p:cNvPr id="14" name="object 14"/>
          <p:cNvSpPr/>
          <p:nvPr/>
        </p:nvSpPr>
        <p:spPr>
          <a:xfrm>
            <a:off x="3606546" y="4740402"/>
            <a:ext cx="2753995" cy="582295"/>
          </a:xfrm>
          <a:custGeom>
            <a:avLst/>
            <a:gdLst/>
            <a:ahLst/>
            <a:cxnLst/>
            <a:rect l="l" t="t" r="r" b="b"/>
            <a:pathLst>
              <a:path w="2753995" h="582295">
                <a:moveTo>
                  <a:pt x="0" y="0"/>
                </a:moveTo>
                <a:lnTo>
                  <a:pt x="2462783" y="0"/>
                </a:lnTo>
                <a:lnTo>
                  <a:pt x="2753867" y="291084"/>
                </a:lnTo>
                <a:lnTo>
                  <a:pt x="2462783" y="582168"/>
                </a:lnTo>
                <a:lnTo>
                  <a:pt x="0" y="582168"/>
                </a:lnTo>
                <a:lnTo>
                  <a:pt x="0" y="0"/>
                </a:lnTo>
                <a:close/>
              </a:path>
            </a:pathLst>
          </a:custGeom>
          <a:ln w="38100">
            <a:solidFill>
              <a:srgbClr val="ECECEC"/>
            </a:solidFill>
          </a:ln>
        </p:spPr>
        <p:txBody>
          <a:bodyPr wrap="square" lIns="0" tIns="0" rIns="0" bIns="0" rtlCol="0"/>
          <a:lstStyle/>
          <a:p>
            <a:endParaRPr/>
          </a:p>
        </p:txBody>
      </p:sp>
      <p:sp>
        <p:nvSpPr>
          <p:cNvPr id="15" name="object 15"/>
          <p:cNvSpPr/>
          <p:nvPr/>
        </p:nvSpPr>
        <p:spPr>
          <a:xfrm>
            <a:off x="4882134" y="4545329"/>
            <a:ext cx="132715" cy="132715"/>
          </a:xfrm>
          <a:custGeom>
            <a:avLst/>
            <a:gdLst/>
            <a:ahLst/>
            <a:cxnLst/>
            <a:rect l="l" t="t" r="r" b="b"/>
            <a:pathLst>
              <a:path w="132714" h="132714">
                <a:moveTo>
                  <a:pt x="66293" y="0"/>
                </a:moveTo>
                <a:lnTo>
                  <a:pt x="40505" y="5214"/>
                </a:lnTo>
                <a:lnTo>
                  <a:pt x="19430" y="19431"/>
                </a:lnTo>
                <a:lnTo>
                  <a:pt x="5214" y="40505"/>
                </a:lnTo>
                <a:lnTo>
                  <a:pt x="0" y="66294"/>
                </a:lnTo>
                <a:lnTo>
                  <a:pt x="5214" y="92082"/>
                </a:lnTo>
                <a:lnTo>
                  <a:pt x="19430" y="113157"/>
                </a:lnTo>
                <a:lnTo>
                  <a:pt x="40505" y="127373"/>
                </a:lnTo>
                <a:lnTo>
                  <a:pt x="66293" y="132588"/>
                </a:lnTo>
                <a:lnTo>
                  <a:pt x="92082" y="127373"/>
                </a:lnTo>
                <a:lnTo>
                  <a:pt x="113157" y="113157"/>
                </a:lnTo>
                <a:lnTo>
                  <a:pt x="127373" y="92082"/>
                </a:lnTo>
                <a:lnTo>
                  <a:pt x="132587" y="66294"/>
                </a:lnTo>
                <a:lnTo>
                  <a:pt x="127373" y="40505"/>
                </a:lnTo>
                <a:lnTo>
                  <a:pt x="113156" y="19431"/>
                </a:lnTo>
                <a:lnTo>
                  <a:pt x="92082" y="5214"/>
                </a:lnTo>
                <a:lnTo>
                  <a:pt x="66293" y="0"/>
                </a:lnTo>
                <a:close/>
              </a:path>
            </a:pathLst>
          </a:custGeom>
          <a:solidFill>
            <a:srgbClr val="1D9ED2"/>
          </a:solidFill>
        </p:spPr>
        <p:txBody>
          <a:bodyPr wrap="square" lIns="0" tIns="0" rIns="0" bIns="0" rtlCol="0"/>
          <a:lstStyle/>
          <a:p>
            <a:endParaRPr/>
          </a:p>
        </p:txBody>
      </p:sp>
      <p:sp>
        <p:nvSpPr>
          <p:cNvPr id="16" name="object 16"/>
          <p:cNvSpPr/>
          <p:nvPr/>
        </p:nvSpPr>
        <p:spPr>
          <a:xfrm>
            <a:off x="4882134" y="4545329"/>
            <a:ext cx="132715" cy="132715"/>
          </a:xfrm>
          <a:custGeom>
            <a:avLst/>
            <a:gdLst/>
            <a:ahLst/>
            <a:cxnLst/>
            <a:rect l="l" t="t" r="r" b="b"/>
            <a:pathLst>
              <a:path w="132714" h="132714">
                <a:moveTo>
                  <a:pt x="0" y="66294"/>
                </a:moveTo>
                <a:lnTo>
                  <a:pt x="5214" y="40505"/>
                </a:lnTo>
                <a:lnTo>
                  <a:pt x="19430" y="19431"/>
                </a:lnTo>
                <a:lnTo>
                  <a:pt x="40505" y="5214"/>
                </a:lnTo>
                <a:lnTo>
                  <a:pt x="66293" y="0"/>
                </a:lnTo>
                <a:lnTo>
                  <a:pt x="92082" y="5214"/>
                </a:lnTo>
                <a:lnTo>
                  <a:pt x="113156" y="19431"/>
                </a:lnTo>
                <a:lnTo>
                  <a:pt x="127373" y="40505"/>
                </a:lnTo>
                <a:lnTo>
                  <a:pt x="132587" y="66294"/>
                </a:lnTo>
                <a:lnTo>
                  <a:pt x="127373" y="92082"/>
                </a:lnTo>
                <a:lnTo>
                  <a:pt x="113157" y="113157"/>
                </a:lnTo>
                <a:lnTo>
                  <a:pt x="92082" y="127373"/>
                </a:lnTo>
                <a:lnTo>
                  <a:pt x="66293" y="132588"/>
                </a:lnTo>
                <a:lnTo>
                  <a:pt x="40505" y="127373"/>
                </a:lnTo>
                <a:lnTo>
                  <a:pt x="19430" y="113157"/>
                </a:lnTo>
                <a:lnTo>
                  <a:pt x="5214" y="92082"/>
                </a:lnTo>
                <a:lnTo>
                  <a:pt x="0" y="66294"/>
                </a:lnTo>
                <a:close/>
              </a:path>
            </a:pathLst>
          </a:custGeom>
          <a:ln w="25908">
            <a:solidFill>
              <a:srgbClr val="F9F9F9"/>
            </a:solidFill>
          </a:ln>
        </p:spPr>
        <p:txBody>
          <a:bodyPr wrap="square" lIns="0" tIns="0" rIns="0" bIns="0" rtlCol="0"/>
          <a:lstStyle/>
          <a:p>
            <a:endParaRPr/>
          </a:p>
        </p:txBody>
      </p:sp>
      <p:sp>
        <p:nvSpPr>
          <p:cNvPr id="17" name="object 17"/>
          <p:cNvSpPr/>
          <p:nvPr/>
        </p:nvSpPr>
        <p:spPr>
          <a:xfrm>
            <a:off x="7323581" y="4545329"/>
            <a:ext cx="132715" cy="132715"/>
          </a:xfrm>
          <a:custGeom>
            <a:avLst/>
            <a:gdLst/>
            <a:ahLst/>
            <a:cxnLst/>
            <a:rect l="l" t="t" r="r" b="b"/>
            <a:pathLst>
              <a:path w="132715" h="132714">
                <a:moveTo>
                  <a:pt x="66294" y="0"/>
                </a:moveTo>
                <a:lnTo>
                  <a:pt x="40505" y="5214"/>
                </a:lnTo>
                <a:lnTo>
                  <a:pt x="19430" y="19431"/>
                </a:lnTo>
                <a:lnTo>
                  <a:pt x="5214" y="40505"/>
                </a:lnTo>
                <a:lnTo>
                  <a:pt x="0" y="66294"/>
                </a:lnTo>
                <a:lnTo>
                  <a:pt x="5214" y="92082"/>
                </a:lnTo>
                <a:lnTo>
                  <a:pt x="19431" y="113157"/>
                </a:lnTo>
                <a:lnTo>
                  <a:pt x="40505" y="127373"/>
                </a:lnTo>
                <a:lnTo>
                  <a:pt x="66294" y="132588"/>
                </a:lnTo>
                <a:lnTo>
                  <a:pt x="92082" y="127373"/>
                </a:lnTo>
                <a:lnTo>
                  <a:pt x="113157" y="113157"/>
                </a:lnTo>
                <a:lnTo>
                  <a:pt x="127373" y="92082"/>
                </a:lnTo>
                <a:lnTo>
                  <a:pt x="132588" y="66294"/>
                </a:lnTo>
                <a:lnTo>
                  <a:pt x="127373" y="40505"/>
                </a:lnTo>
                <a:lnTo>
                  <a:pt x="113156" y="19431"/>
                </a:lnTo>
                <a:lnTo>
                  <a:pt x="92082" y="5214"/>
                </a:lnTo>
                <a:lnTo>
                  <a:pt x="66294" y="0"/>
                </a:lnTo>
                <a:close/>
              </a:path>
            </a:pathLst>
          </a:custGeom>
          <a:solidFill>
            <a:srgbClr val="9DD2E7"/>
          </a:solidFill>
        </p:spPr>
        <p:txBody>
          <a:bodyPr wrap="square" lIns="0" tIns="0" rIns="0" bIns="0" rtlCol="0"/>
          <a:lstStyle/>
          <a:p>
            <a:endParaRPr/>
          </a:p>
        </p:txBody>
      </p:sp>
      <p:sp>
        <p:nvSpPr>
          <p:cNvPr id="18" name="object 18"/>
          <p:cNvSpPr/>
          <p:nvPr/>
        </p:nvSpPr>
        <p:spPr>
          <a:xfrm>
            <a:off x="7323581" y="4545329"/>
            <a:ext cx="132715" cy="132715"/>
          </a:xfrm>
          <a:custGeom>
            <a:avLst/>
            <a:gdLst/>
            <a:ahLst/>
            <a:cxnLst/>
            <a:rect l="l" t="t" r="r" b="b"/>
            <a:pathLst>
              <a:path w="132715" h="132714">
                <a:moveTo>
                  <a:pt x="0" y="66294"/>
                </a:moveTo>
                <a:lnTo>
                  <a:pt x="5214" y="40505"/>
                </a:lnTo>
                <a:lnTo>
                  <a:pt x="19430" y="19431"/>
                </a:lnTo>
                <a:lnTo>
                  <a:pt x="40505" y="5214"/>
                </a:lnTo>
                <a:lnTo>
                  <a:pt x="66294" y="0"/>
                </a:lnTo>
                <a:lnTo>
                  <a:pt x="92082" y="5214"/>
                </a:lnTo>
                <a:lnTo>
                  <a:pt x="113156" y="19431"/>
                </a:lnTo>
                <a:lnTo>
                  <a:pt x="127373" y="40505"/>
                </a:lnTo>
                <a:lnTo>
                  <a:pt x="132588" y="66294"/>
                </a:lnTo>
                <a:lnTo>
                  <a:pt x="127373" y="92082"/>
                </a:lnTo>
                <a:lnTo>
                  <a:pt x="113157" y="113157"/>
                </a:lnTo>
                <a:lnTo>
                  <a:pt x="92082" y="127373"/>
                </a:lnTo>
                <a:lnTo>
                  <a:pt x="66294" y="132588"/>
                </a:lnTo>
                <a:lnTo>
                  <a:pt x="40505" y="127373"/>
                </a:lnTo>
                <a:lnTo>
                  <a:pt x="19431" y="113157"/>
                </a:lnTo>
                <a:lnTo>
                  <a:pt x="5214" y="92082"/>
                </a:lnTo>
                <a:lnTo>
                  <a:pt x="0" y="66294"/>
                </a:lnTo>
                <a:close/>
              </a:path>
            </a:pathLst>
          </a:custGeom>
          <a:ln w="25908">
            <a:solidFill>
              <a:srgbClr val="F9F9F9"/>
            </a:solidFill>
          </a:ln>
        </p:spPr>
        <p:txBody>
          <a:bodyPr wrap="square" lIns="0" tIns="0" rIns="0" bIns="0" rtlCol="0"/>
          <a:lstStyle/>
          <a:p>
            <a:endParaRPr/>
          </a:p>
        </p:txBody>
      </p:sp>
      <p:sp>
        <p:nvSpPr>
          <p:cNvPr id="19" name="object 19"/>
          <p:cNvSpPr/>
          <p:nvPr/>
        </p:nvSpPr>
        <p:spPr>
          <a:xfrm>
            <a:off x="9598914" y="4545329"/>
            <a:ext cx="131445" cy="132715"/>
          </a:xfrm>
          <a:custGeom>
            <a:avLst/>
            <a:gdLst/>
            <a:ahLst/>
            <a:cxnLst/>
            <a:rect l="l" t="t" r="r" b="b"/>
            <a:pathLst>
              <a:path w="131445" h="132714">
                <a:moveTo>
                  <a:pt x="65531" y="0"/>
                </a:moveTo>
                <a:lnTo>
                  <a:pt x="40022" y="5214"/>
                </a:lnTo>
                <a:lnTo>
                  <a:pt x="19192" y="19431"/>
                </a:lnTo>
                <a:lnTo>
                  <a:pt x="5149" y="40505"/>
                </a:lnTo>
                <a:lnTo>
                  <a:pt x="0" y="66294"/>
                </a:lnTo>
                <a:lnTo>
                  <a:pt x="5149" y="92082"/>
                </a:lnTo>
                <a:lnTo>
                  <a:pt x="19192" y="113157"/>
                </a:lnTo>
                <a:lnTo>
                  <a:pt x="40022" y="127373"/>
                </a:lnTo>
                <a:lnTo>
                  <a:pt x="65531" y="132588"/>
                </a:lnTo>
                <a:lnTo>
                  <a:pt x="91041" y="127373"/>
                </a:lnTo>
                <a:lnTo>
                  <a:pt x="111871" y="113157"/>
                </a:lnTo>
                <a:lnTo>
                  <a:pt x="125914" y="92082"/>
                </a:lnTo>
                <a:lnTo>
                  <a:pt x="131063" y="66294"/>
                </a:lnTo>
                <a:lnTo>
                  <a:pt x="125914" y="40505"/>
                </a:lnTo>
                <a:lnTo>
                  <a:pt x="111871" y="19431"/>
                </a:lnTo>
                <a:lnTo>
                  <a:pt x="91041" y="5214"/>
                </a:lnTo>
                <a:lnTo>
                  <a:pt x="65531" y="0"/>
                </a:lnTo>
                <a:close/>
              </a:path>
            </a:pathLst>
          </a:custGeom>
          <a:solidFill>
            <a:srgbClr val="F68B21"/>
          </a:solidFill>
        </p:spPr>
        <p:txBody>
          <a:bodyPr wrap="square" lIns="0" tIns="0" rIns="0" bIns="0" rtlCol="0"/>
          <a:lstStyle/>
          <a:p>
            <a:endParaRPr/>
          </a:p>
        </p:txBody>
      </p:sp>
      <p:sp>
        <p:nvSpPr>
          <p:cNvPr id="20" name="object 20"/>
          <p:cNvSpPr/>
          <p:nvPr/>
        </p:nvSpPr>
        <p:spPr>
          <a:xfrm>
            <a:off x="9598914" y="4545329"/>
            <a:ext cx="131445" cy="132715"/>
          </a:xfrm>
          <a:custGeom>
            <a:avLst/>
            <a:gdLst/>
            <a:ahLst/>
            <a:cxnLst/>
            <a:rect l="l" t="t" r="r" b="b"/>
            <a:pathLst>
              <a:path w="131445" h="132714">
                <a:moveTo>
                  <a:pt x="0" y="66294"/>
                </a:moveTo>
                <a:lnTo>
                  <a:pt x="5149" y="40505"/>
                </a:lnTo>
                <a:lnTo>
                  <a:pt x="19192" y="19431"/>
                </a:lnTo>
                <a:lnTo>
                  <a:pt x="40022" y="5214"/>
                </a:lnTo>
                <a:lnTo>
                  <a:pt x="65531" y="0"/>
                </a:lnTo>
                <a:lnTo>
                  <a:pt x="91041" y="5214"/>
                </a:lnTo>
                <a:lnTo>
                  <a:pt x="111871" y="19431"/>
                </a:lnTo>
                <a:lnTo>
                  <a:pt x="125914" y="40505"/>
                </a:lnTo>
                <a:lnTo>
                  <a:pt x="131063" y="66294"/>
                </a:lnTo>
                <a:lnTo>
                  <a:pt x="125914" y="92082"/>
                </a:lnTo>
                <a:lnTo>
                  <a:pt x="111871" y="113157"/>
                </a:lnTo>
                <a:lnTo>
                  <a:pt x="91041" y="127373"/>
                </a:lnTo>
                <a:lnTo>
                  <a:pt x="65531" y="132588"/>
                </a:lnTo>
                <a:lnTo>
                  <a:pt x="40022" y="127373"/>
                </a:lnTo>
                <a:lnTo>
                  <a:pt x="19192" y="113157"/>
                </a:lnTo>
                <a:lnTo>
                  <a:pt x="5149" y="92082"/>
                </a:lnTo>
                <a:lnTo>
                  <a:pt x="0" y="66294"/>
                </a:lnTo>
                <a:close/>
              </a:path>
            </a:pathLst>
          </a:custGeom>
          <a:ln w="25908">
            <a:solidFill>
              <a:srgbClr val="F9F9F9"/>
            </a:solidFill>
          </a:ln>
        </p:spPr>
        <p:txBody>
          <a:bodyPr wrap="square" lIns="0" tIns="0" rIns="0" bIns="0" rtlCol="0"/>
          <a:lstStyle/>
          <a:p>
            <a:endParaRPr/>
          </a:p>
        </p:txBody>
      </p:sp>
      <p:sp>
        <p:nvSpPr>
          <p:cNvPr id="21" name="object 21"/>
          <p:cNvSpPr/>
          <p:nvPr/>
        </p:nvSpPr>
        <p:spPr>
          <a:xfrm>
            <a:off x="1150619" y="3518915"/>
            <a:ext cx="2202180" cy="2196084"/>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1146047" y="3678935"/>
            <a:ext cx="1871980" cy="1873250"/>
          </a:xfrm>
          <a:custGeom>
            <a:avLst/>
            <a:gdLst/>
            <a:ahLst/>
            <a:cxnLst/>
            <a:rect l="l" t="t" r="r" b="b"/>
            <a:pathLst>
              <a:path w="1871980" h="1873250">
                <a:moveTo>
                  <a:pt x="935735" y="0"/>
                </a:moveTo>
                <a:lnTo>
                  <a:pt x="887585" y="1218"/>
                </a:lnTo>
                <a:lnTo>
                  <a:pt x="840067" y="4834"/>
                </a:lnTo>
                <a:lnTo>
                  <a:pt x="793239" y="10789"/>
                </a:lnTo>
                <a:lnTo>
                  <a:pt x="747161" y="19023"/>
                </a:lnTo>
                <a:lnTo>
                  <a:pt x="701890" y="29479"/>
                </a:lnTo>
                <a:lnTo>
                  <a:pt x="657487" y="42098"/>
                </a:lnTo>
                <a:lnTo>
                  <a:pt x="614010" y="56820"/>
                </a:lnTo>
                <a:lnTo>
                  <a:pt x="571517" y="73586"/>
                </a:lnTo>
                <a:lnTo>
                  <a:pt x="530068" y="92339"/>
                </a:lnTo>
                <a:lnTo>
                  <a:pt x="489721" y="113018"/>
                </a:lnTo>
                <a:lnTo>
                  <a:pt x="450536" y="135566"/>
                </a:lnTo>
                <a:lnTo>
                  <a:pt x="412570" y="159924"/>
                </a:lnTo>
                <a:lnTo>
                  <a:pt x="375882" y="186032"/>
                </a:lnTo>
                <a:lnTo>
                  <a:pt x="340533" y="213832"/>
                </a:lnTo>
                <a:lnTo>
                  <a:pt x="306580" y="243265"/>
                </a:lnTo>
                <a:lnTo>
                  <a:pt x="274081" y="274272"/>
                </a:lnTo>
                <a:lnTo>
                  <a:pt x="243097" y="306795"/>
                </a:lnTo>
                <a:lnTo>
                  <a:pt x="213686" y="340774"/>
                </a:lnTo>
                <a:lnTo>
                  <a:pt x="185906" y="376151"/>
                </a:lnTo>
                <a:lnTo>
                  <a:pt x="159816" y="412867"/>
                </a:lnTo>
                <a:lnTo>
                  <a:pt x="135476" y="450864"/>
                </a:lnTo>
                <a:lnTo>
                  <a:pt x="112944" y="490081"/>
                </a:lnTo>
                <a:lnTo>
                  <a:pt x="92278" y="530462"/>
                </a:lnTo>
                <a:lnTo>
                  <a:pt x="73538" y="571946"/>
                </a:lnTo>
                <a:lnTo>
                  <a:pt x="56783" y="614475"/>
                </a:lnTo>
                <a:lnTo>
                  <a:pt x="42071" y="657990"/>
                </a:lnTo>
                <a:lnTo>
                  <a:pt x="29461" y="702433"/>
                </a:lnTo>
                <a:lnTo>
                  <a:pt x="19012" y="747744"/>
                </a:lnTo>
                <a:lnTo>
                  <a:pt x="10782" y="793865"/>
                </a:lnTo>
                <a:lnTo>
                  <a:pt x="4831" y="840737"/>
                </a:lnTo>
                <a:lnTo>
                  <a:pt x="1217" y="888300"/>
                </a:lnTo>
                <a:lnTo>
                  <a:pt x="0" y="936497"/>
                </a:lnTo>
                <a:lnTo>
                  <a:pt x="1217" y="984695"/>
                </a:lnTo>
                <a:lnTo>
                  <a:pt x="4831" y="1032258"/>
                </a:lnTo>
                <a:lnTo>
                  <a:pt x="10782" y="1079130"/>
                </a:lnTo>
                <a:lnTo>
                  <a:pt x="19012" y="1125251"/>
                </a:lnTo>
                <a:lnTo>
                  <a:pt x="29461" y="1170562"/>
                </a:lnTo>
                <a:lnTo>
                  <a:pt x="42071" y="1215005"/>
                </a:lnTo>
                <a:lnTo>
                  <a:pt x="56783" y="1258520"/>
                </a:lnTo>
                <a:lnTo>
                  <a:pt x="73538" y="1301049"/>
                </a:lnTo>
                <a:lnTo>
                  <a:pt x="92278" y="1342533"/>
                </a:lnTo>
                <a:lnTo>
                  <a:pt x="112944" y="1382914"/>
                </a:lnTo>
                <a:lnTo>
                  <a:pt x="135476" y="1422131"/>
                </a:lnTo>
                <a:lnTo>
                  <a:pt x="159816" y="1460128"/>
                </a:lnTo>
                <a:lnTo>
                  <a:pt x="185906" y="1496844"/>
                </a:lnTo>
                <a:lnTo>
                  <a:pt x="213686" y="1532221"/>
                </a:lnTo>
                <a:lnTo>
                  <a:pt x="243097" y="1566200"/>
                </a:lnTo>
                <a:lnTo>
                  <a:pt x="274081" y="1598723"/>
                </a:lnTo>
                <a:lnTo>
                  <a:pt x="306580" y="1629730"/>
                </a:lnTo>
                <a:lnTo>
                  <a:pt x="340533" y="1659163"/>
                </a:lnTo>
                <a:lnTo>
                  <a:pt x="375882" y="1686963"/>
                </a:lnTo>
                <a:lnTo>
                  <a:pt x="412570" y="1713071"/>
                </a:lnTo>
                <a:lnTo>
                  <a:pt x="450536" y="1737429"/>
                </a:lnTo>
                <a:lnTo>
                  <a:pt x="489721" y="1759977"/>
                </a:lnTo>
                <a:lnTo>
                  <a:pt x="530068" y="1780656"/>
                </a:lnTo>
                <a:lnTo>
                  <a:pt x="571517" y="1799409"/>
                </a:lnTo>
                <a:lnTo>
                  <a:pt x="614010" y="1816175"/>
                </a:lnTo>
                <a:lnTo>
                  <a:pt x="657487" y="1830897"/>
                </a:lnTo>
                <a:lnTo>
                  <a:pt x="701890" y="1843516"/>
                </a:lnTo>
                <a:lnTo>
                  <a:pt x="747161" y="1853972"/>
                </a:lnTo>
                <a:lnTo>
                  <a:pt x="793239" y="1862206"/>
                </a:lnTo>
                <a:lnTo>
                  <a:pt x="840067" y="1868161"/>
                </a:lnTo>
                <a:lnTo>
                  <a:pt x="887585" y="1871777"/>
                </a:lnTo>
                <a:lnTo>
                  <a:pt x="935735" y="1872995"/>
                </a:lnTo>
                <a:lnTo>
                  <a:pt x="983886" y="1871777"/>
                </a:lnTo>
                <a:lnTo>
                  <a:pt x="1031404" y="1868161"/>
                </a:lnTo>
                <a:lnTo>
                  <a:pt x="1078232" y="1862206"/>
                </a:lnTo>
                <a:lnTo>
                  <a:pt x="1124310" y="1853972"/>
                </a:lnTo>
                <a:lnTo>
                  <a:pt x="1169581" y="1843516"/>
                </a:lnTo>
                <a:lnTo>
                  <a:pt x="1213984" y="1830897"/>
                </a:lnTo>
                <a:lnTo>
                  <a:pt x="1257461" y="1816175"/>
                </a:lnTo>
                <a:lnTo>
                  <a:pt x="1299954" y="1799409"/>
                </a:lnTo>
                <a:lnTo>
                  <a:pt x="1341403" y="1780656"/>
                </a:lnTo>
                <a:lnTo>
                  <a:pt x="1381750" y="1759977"/>
                </a:lnTo>
                <a:lnTo>
                  <a:pt x="1420935" y="1737429"/>
                </a:lnTo>
                <a:lnTo>
                  <a:pt x="1458901" y="1713071"/>
                </a:lnTo>
                <a:lnTo>
                  <a:pt x="1495589" y="1686963"/>
                </a:lnTo>
                <a:lnTo>
                  <a:pt x="1530938" y="1659163"/>
                </a:lnTo>
                <a:lnTo>
                  <a:pt x="1564891" y="1629730"/>
                </a:lnTo>
                <a:lnTo>
                  <a:pt x="1597390" y="1598723"/>
                </a:lnTo>
                <a:lnTo>
                  <a:pt x="1628374" y="1566200"/>
                </a:lnTo>
                <a:lnTo>
                  <a:pt x="1657785" y="1532221"/>
                </a:lnTo>
                <a:lnTo>
                  <a:pt x="1685565" y="1496844"/>
                </a:lnTo>
                <a:lnTo>
                  <a:pt x="1711655" y="1460128"/>
                </a:lnTo>
                <a:lnTo>
                  <a:pt x="1735995" y="1422131"/>
                </a:lnTo>
                <a:lnTo>
                  <a:pt x="1758527" y="1382914"/>
                </a:lnTo>
                <a:lnTo>
                  <a:pt x="1779193" y="1342533"/>
                </a:lnTo>
                <a:lnTo>
                  <a:pt x="1797933" y="1301049"/>
                </a:lnTo>
                <a:lnTo>
                  <a:pt x="1814688" y="1258520"/>
                </a:lnTo>
                <a:lnTo>
                  <a:pt x="1829400" y="1215005"/>
                </a:lnTo>
                <a:lnTo>
                  <a:pt x="1842010" y="1170562"/>
                </a:lnTo>
                <a:lnTo>
                  <a:pt x="1852459" y="1125251"/>
                </a:lnTo>
                <a:lnTo>
                  <a:pt x="1860689" y="1079130"/>
                </a:lnTo>
                <a:lnTo>
                  <a:pt x="1866640" y="1032258"/>
                </a:lnTo>
                <a:lnTo>
                  <a:pt x="1870254" y="984695"/>
                </a:lnTo>
                <a:lnTo>
                  <a:pt x="1871472" y="936497"/>
                </a:lnTo>
                <a:lnTo>
                  <a:pt x="1870254" y="888300"/>
                </a:lnTo>
                <a:lnTo>
                  <a:pt x="1866640" y="840737"/>
                </a:lnTo>
                <a:lnTo>
                  <a:pt x="1860689" y="793865"/>
                </a:lnTo>
                <a:lnTo>
                  <a:pt x="1852459" y="747744"/>
                </a:lnTo>
                <a:lnTo>
                  <a:pt x="1842010" y="702433"/>
                </a:lnTo>
                <a:lnTo>
                  <a:pt x="1829400" y="657990"/>
                </a:lnTo>
                <a:lnTo>
                  <a:pt x="1814688" y="614475"/>
                </a:lnTo>
                <a:lnTo>
                  <a:pt x="1797933" y="571946"/>
                </a:lnTo>
                <a:lnTo>
                  <a:pt x="1779193" y="530462"/>
                </a:lnTo>
                <a:lnTo>
                  <a:pt x="1758527" y="490081"/>
                </a:lnTo>
                <a:lnTo>
                  <a:pt x="1735995" y="450864"/>
                </a:lnTo>
                <a:lnTo>
                  <a:pt x="1711655" y="412867"/>
                </a:lnTo>
                <a:lnTo>
                  <a:pt x="1685565" y="376151"/>
                </a:lnTo>
                <a:lnTo>
                  <a:pt x="1657785" y="340774"/>
                </a:lnTo>
                <a:lnTo>
                  <a:pt x="1628374" y="306795"/>
                </a:lnTo>
                <a:lnTo>
                  <a:pt x="1597390" y="274272"/>
                </a:lnTo>
                <a:lnTo>
                  <a:pt x="1564891" y="243265"/>
                </a:lnTo>
                <a:lnTo>
                  <a:pt x="1530938" y="213832"/>
                </a:lnTo>
                <a:lnTo>
                  <a:pt x="1495589" y="186032"/>
                </a:lnTo>
                <a:lnTo>
                  <a:pt x="1458901" y="159924"/>
                </a:lnTo>
                <a:lnTo>
                  <a:pt x="1420935" y="135566"/>
                </a:lnTo>
                <a:lnTo>
                  <a:pt x="1381750" y="113018"/>
                </a:lnTo>
                <a:lnTo>
                  <a:pt x="1341403" y="92339"/>
                </a:lnTo>
                <a:lnTo>
                  <a:pt x="1299954" y="73586"/>
                </a:lnTo>
                <a:lnTo>
                  <a:pt x="1257461" y="56820"/>
                </a:lnTo>
                <a:lnTo>
                  <a:pt x="1213984" y="42098"/>
                </a:lnTo>
                <a:lnTo>
                  <a:pt x="1169581" y="29479"/>
                </a:lnTo>
                <a:lnTo>
                  <a:pt x="1124310" y="19023"/>
                </a:lnTo>
                <a:lnTo>
                  <a:pt x="1078232" y="10789"/>
                </a:lnTo>
                <a:lnTo>
                  <a:pt x="1031404" y="4834"/>
                </a:lnTo>
                <a:lnTo>
                  <a:pt x="983886" y="1218"/>
                </a:lnTo>
                <a:lnTo>
                  <a:pt x="935735" y="0"/>
                </a:lnTo>
                <a:close/>
              </a:path>
            </a:pathLst>
          </a:custGeom>
          <a:solidFill>
            <a:srgbClr val="000000"/>
          </a:solidFill>
        </p:spPr>
        <p:txBody>
          <a:bodyPr wrap="square" lIns="0" tIns="0" rIns="0" bIns="0" rtlCol="0"/>
          <a:lstStyle/>
          <a:p>
            <a:endParaRPr/>
          </a:p>
        </p:txBody>
      </p:sp>
      <p:sp>
        <p:nvSpPr>
          <p:cNvPr id="23" name="object 23"/>
          <p:cNvSpPr txBox="1"/>
          <p:nvPr/>
        </p:nvSpPr>
        <p:spPr>
          <a:xfrm>
            <a:off x="1460119" y="4524247"/>
            <a:ext cx="1242060" cy="256540"/>
          </a:xfrm>
          <a:prstGeom prst="rect">
            <a:avLst/>
          </a:prstGeom>
        </p:spPr>
        <p:txBody>
          <a:bodyPr vert="horz" wrap="square" lIns="0" tIns="0" rIns="0" bIns="0" rtlCol="0">
            <a:spAutoFit/>
          </a:bodyPr>
          <a:lstStyle/>
          <a:p>
            <a:pPr marL="12700">
              <a:lnSpc>
                <a:spcPct val="100000"/>
              </a:lnSpc>
            </a:pPr>
            <a:r>
              <a:rPr sz="1600" b="1" spc="-5" dirty="0">
                <a:solidFill>
                  <a:srgbClr val="F9F9F9"/>
                </a:solidFill>
                <a:latin typeface="微软雅黑"/>
                <a:cs typeface="微软雅黑"/>
              </a:rPr>
              <a:t>公链发展阶段</a:t>
            </a:r>
            <a:endParaRPr sz="1600">
              <a:latin typeface="微软雅黑"/>
              <a:cs typeface="微软雅黑"/>
            </a:endParaRPr>
          </a:p>
        </p:txBody>
      </p:sp>
      <p:sp>
        <p:nvSpPr>
          <p:cNvPr id="24" name="object 24"/>
          <p:cNvSpPr/>
          <p:nvPr/>
        </p:nvSpPr>
        <p:spPr>
          <a:xfrm>
            <a:off x="3519678" y="4545329"/>
            <a:ext cx="172720" cy="175260"/>
          </a:xfrm>
          <a:custGeom>
            <a:avLst/>
            <a:gdLst/>
            <a:ahLst/>
            <a:cxnLst/>
            <a:rect l="l" t="t" r="r" b="b"/>
            <a:pathLst>
              <a:path w="172720" h="175260">
                <a:moveTo>
                  <a:pt x="86106" y="0"/>
                </a:moveTo>
                <a:lnTo>
                  <a:pt x="52613" y="6887"/>
                </a:lnTo>
                <a:lnTo>
                  <a:pt x="25241" y="25669"/>
                </a:lnTo>
                <a:lnTo>
                  <a:pt x="6774" y="53524"/>
                </a:lnTo>
                <a:lnTo>
                  <a:pt x="0" y="87630"/>
                </a:lnTo>
                <a:lnTo>
                  <a:pt x="6774" y="121735"/>
                </a:lnTo>
                <a:lnTo>
                  <a:pt x="25241" y="149590"/>
                </a:lnTo>
                <a:lnTo>
                  <a:pt x="52613" y="168372"/>
                </a:lnTo>
                <a:lnTo>
                  <a:pt x="86106" y="175260"/>
                </a:lnTo>
                <a:lnTo>
                  <a:pt x="119598" y="168372"/>
                </a:lnTo>
                <a:lnTo>
                  <a:pt x="146970" y="149590"/>
                </a:lnTo>
                <a:lnTo>
                  <a:pt x="165437" y="121735"/>
                </a:lnTo>
                <a:lnTo>
                  <a:pt x="172212" y="87630"/>
                </a:lnTo>
                <a:lnTo>
                  <a:pt x="165437" y="53524"/>
                </a:lnTo>
                <a:lnTo>
                  <a:pt x="146970" y="25669"/>
                </a:lnTo>
                <a:lnTo>
                  <a:pt x="119598" y="6887"/>
                </a:lnTo>
                <a:lnTo>
                  <a:pt x="86106" y="0"/>
                </a:lnTo>
                <a:close/>
              </a:path>
            </a:pathLst>
          </a:custGeom>
          <a:solidFill>
            <a:srgbClr val="7E7E7E"/>
          </a:solidFill>
        </p:spPr>
        <p:txBody>
          <a:bodyPr wrap="square" lIns="0" tIns="0" rIns="0" bIns="0" rtlCol="0"/>
          <a:lstStyle/>
          <a:p>
            <a:endParaRPr/>
          </a:p>
        </p:txBody>
      </p:sp>
      <p:sp>
        <p:nvSpPr>
          <p:cNvPr id="25" name="object 25"/>
          <p:cNvSpPr/>
          <p:nvPr/>
        </p:nvSpPr>
        <p:spPr>
          <a:xfrm>
            <a:off x="3519678" y="4545329"/>
            <a:ext cx="172720" cy="175260"/>
          </a:xfrm>
          <a:custGeom>
            <a:avLst/>
            <a:gdLst/>
            <a:ahLst/>
            <a:cxnLst/>
            <a:rect l="l" t="t" r="r" b="b"/>
            <a:pathLst>
              <a:path w="172720" h="175260">
                <a:moveTo>
                  <a:pt x="0" y="87630"/>
                </a:moveTo>
                <a:lnTo>
                  <a:pt x="6774" y="53524"/>
                </a:lnTo>
                <a:lnTo>
                  <a:pt x="25241" y="25669"/>
                </a:lnTo>
                <a:lnTo>
                  <a:pt x="52613" y="6887"/>
                </a:lnTo>
                <a:lnTo>
                  <a:pt x="86106" y="0"/>
                </a:lnTo>
                <a:lnTo>
                  <a:pt x="119598" y="6887"/>
                </a:lnTo>
                <a:lnTo>
                  <a:pt x="146970" y="25669"/>
                </a:lnTo>
                <a:lnTo>
                  <a:pt x="165437" y="53524"/>
                </a:lnTo>
                <a:lnTo>
                  <a:pt x="172212" y="87630"/>
                </a:lnTo>
                <a:lnTo>
                  <a:pt x="165437" y="121735"/>
                </a:lnTo>
                <a:lnTo>
                  <a:pt x="146970" y="149590"/>
                </a:lnTo>
                <a:lnTo>
                  <a:pt x="119598" y="168372"/>
                </a:lnTo>
                <a:lnTo>
                  <a:pt x="86106" y="175260"/>
                </a:lnTo>
                <a:lnTo>
                  <a:pt x="52613" y="168372"/>
                </a:lnTo>
                <a:lnTo>
                  <a:pt x="25241" y="149590"/>
                </a:lnTo>
                <a:lnTo>
                  <a:pt x="6774" y="121735"/>
                </a:lnTo>
                <a:lnTo>
                  <a:pt x="0" y="87630"/>
                </a:lnTo>
                <a:close/>
              </a:path>
            </a:pathLst>
          </a:custGeom>
          <a:ln w="25908">
            <a:solidFill>
              <a:srgbClr val="F9F9F9"/>
            </a:solidFill>
          </a:ln>
        </p:spPr>
        <p:txBody>
          <a:bodyPr wrap="square" lIns="0" tIns="0" rIns="0" bIns="0" rtlCol="0"/>
          <a:lstStyle/>
          <a:p>
            <a:endParaRPr/>
          </a:p>
        </p:txBody>
      </p:sp>
      <p:sp>
        <p:nvSpPr>
          <p:cNvPr id="26" name="object 26"/>
          <p:cNvSpPr/>
          <p:nvPr/>
        </p:nvSpPr>
        <p:spPr>
          <a:xfrm>
            <a:off x="10912602" y="4525517"/>
            <a:ext cx="172720" cy="173990"/>
          </a:xfrm>
          <a:custGeom>
            <a:avLst/>
            <a:gdLst/>
            <a:ahLst/>
            <a:cxnLst/>
            <a:rect l="l" t="t" r="r" b="b"/>
            <a:pathLst>
              <a:path w="172720" h="173989">
                <a:moveTo>
                  <a:pt x="86105" y="0"/>
                </a:moveTo>
                <a:lnTo>
                  <a:pt x="52613" y="6822"/>
                </a:lnTo>
                <a:lnTo>
                  <a:pt x="25241" y="25431"/>
                </a:lnTo>
                <a:lnTo>
                  <a:pt x="6774" y="53042"/>
                </a:lnTo>
                <a:lnTo>
                  <a:pt x="0" y="86867"/>
                </a:lnTo>
                <a:lnTo>
                  <a:pt x="6774" y="120693"/>
                </a:lnTo>
                <a:lnTo>
                  <a:pt x="25241" y="148304"/>
                </a:lnTo>
                <a:lnTo>
                  <a:pt x="52613" y="166913"/>
                </a:lnTo>
                <a:lnTo>
                  <a:pt x="86105" y="173735"/>
                </a:lnTo>
                <a:lnTo>
                  <a:pt x="119598" y="166913"/>
                </a:lnTo>
                <a:lnTo>
                  <a:pt x="146970" y="148304"/>
                </a:lnTo>
                <a:lnTo>
                  <a:pt x="165437" y="120693"/>
                </a:lnTo>
                <a:lnTo>
                  <a:pt x="172212" y="86867"/>
                </a:lnTo>
                <a:lnTo>
                  <a:pt x="165437" y="53042"/>
                </a:lnTo>
                <a:lnTo>
                  <a:pt x="146970" y="25431"/>
                </a:lnTo>
                <a:lnTo>
                  <a:pt x="119598" y="6822"/>
                </a:lnTo>
                <a:lnTo>
                  <a:pt x="86105" y="0"/>
                </a:lnTo>
                <a:close/>
              </a:path>
            </a:pathLst>
          </a:custGeom>
          <a:solidFill>
            <a:srgbClr val="7E7E7E"/>
          </a:solidFill>
        </p:spPr>
        <p:txBody>
          <a:bodyPr wrap="square" lIns="0" tIns="0" rIns="0" bIns="0" rtlCol="0"/>
          <a:lstStyle/>
          <a:p>
            <a:endParaRPr/>
          </a:p>
        </p:txBody>
      </p:sp>
      <p:sp>
        <p:nvSpPr>
          <p:cNvPr id="27" name="object 27"/>
          <p:cNvSpPr/>
          <p:nvPr/>
        </p:nvSpPr>
        <p:spPr>
          <a:xfrm>
            <a:off x="10912602" y="4525517"/>
            <a:ext cx="172720" cy="173990"/>
          </a:xfrm>
          <a:custGeom>
            <a:avLst/>
            <a:gdLst/>
            <a:ahLst/>
            <a:cxnLst/>
            <a:rect l="l" t="t" r="r" b="b"/>
            <a:pathLst>
              <a:path w="172720" h="173989">
                <a:moveTo>
                  <a:pt x="0" y="86867"/>
                </a:moveTo>
                <a:lnTo>
                  <a:pt x="6774" y="53042"/>
                </a:lnTo>
                <a:lnTo>
                  <a:pt x="25241" y="25431"/>
                </a:lnTo>
                <a:lnTo>
                  <a:pt x="52613" y="6822"/>
                </a:lnTo>
                <a:lnTo>
                  <a:pt x="86105" y="0"/>
                </a:lnTo>
                <a:lnTo>
                  <a:pt x="119598" y="6822"/>
                </a:lnTo>
                <a:lnTo>
                  <a:pt x="146970" y="25431"/>
                </a:lnTo>
                <a:lnTo>
                  <a:pt x="165437" y="53042"/>
                </a:lnTo>
                <a:lnTo>
                  <a:pt x="172212" y="86867"/>
                </a:lnTo>
                <a:lnTo>
                  <a:pt x="165437" y="120693"/>
                </a:lnTo>
                <a:lnTo>
                  <a:pt x="146970" y="148304"/>
                </a:lnTo>
                <a:lnTo>
                  <a:pt x="119598" y="166913"/>
                </a:lnTo>
                <a:lnTo>
                  <a:pt x="86105" y="173735"/>
                </a:lnTo>
                <a:lnTo>
                  <a:pt x="52613" y="166913"/>
                </a:lnTo>
                <a:lnTo>
                  <a:pt x="25241" y="148304"/>
                </a:lnTo>
                <a:lnTo>
                  <a:pt x="6774" y="120693"/>
                </a:lnTo>
                <a:lnTo>
                  <a:pt x="0" y="86867"/>
                </a:lnTo>
                <a:close/>
              </a:path>
            </a:pathLst>
          </a:custGeom>
          <a:ln w="25908">
            <a:solidFill>
              <a:srgbClr val="F9F9F9"/>
            </a:solidFill>
          </a:ln>
        </p:spPr>
        <p:txBody>
          <a:bodyPr wrap="square" lIns="0" tIns="0" rIns="0" bIns="0" rtlCol="0"/>
          <a:lstStyle/>
          <a:p>
            <a:endParaRPr/>
          </a:p>
        </p:txBody>
      </p:sp>
      <p:sp>
        <p:nvSpPr>
          <p:cNvPr id="28" name="object 28"/>
          <p:cNvSpPr txBox="1"/>
          <p:nvPr/>
        </p:nvSpPr>
        <p:spPr>
          <a:xfrm>
            <a:off x="4693411" y="4247895"/>
            <a:ext cx="560705" cy="226060"/>
          </a:xfrm>
          <a:prstGeom prst="rect">
            <a:avLst/>
          </a:prstGeom>
        </p:spPr>
        <p:txBody>
          <a:bodyPr vert="horz" wrap="square" lIns="0" tIns="0" rIns="0" bIns="0" rtlCol="0">
            <a:spAutoFit/>
          </a:bodyPr>
          <a:lstStyle/>
          <a:p>
            <a:pPr marL="12700">
              <a:lnSpc>
                <a:spcPct val="100000"/>
              </a:lnSpc>
            </a:pPr>
            <a:r>
              <a:rPr sz="1400" b="1" dirty="0">
                <a:solidFill>
                  <a:srgbClr val="585858"/>
                </a:solidFill>
                <a:latin typeface="微软雅黑"/>
                <a:cs typeface="微软雅黑"/>
              </a:rPr>
              <a:t>比特币</a:t>
            </a:r>
            <a:endParaRPr sz="1400">
              <a:latin typeface="微软雅黑"/>
              <a:cs typeface="微软雅黑"/>
            </a:endParaRPr>
          </a:p>
        </p:txBody>
      </p:sp>
      <p:sp>
        <p:nvSpPr>
          <p:cNvPr id="29" name="object 29"/>
          <p:cNvSpPr txBox="1"/>
          <p:nvPr/>
        </p:nvSpPr>
        <p:spPr>
          <a:xfrm>
            <a:off x="7097014" y="4247895"/>
            <a:ext cx="560705" cy="226060"/>
          </a:xfrm>
          <a:prstGeom prst="rect">
            <a:avLst/>
          </a:prstGeom>
        </p:spPr>
        <p:txBody>
          <a:bodyPr vert="horz" wrap="square" lIns="0" tIns="0" rIns="0" bIns="0" rtlCol="0">
            <a:spAutoFit/>
          </a:bodyPr>
          <a:lstStyle/>
          <a:p>
            <a:pPr marL="12700">
              <a:lnSpc>
                <a:spcPct val="100000"/>
              </a:lnSpc>
            </a:pPr>
            <a:r>
              <a:rPr sz="1400" b="1" dirty="0">
                <a:solidFill>
                  <a:srgbClr val="585858"/>
                </a:solidFill>
                <a:latin typeface="微软雅黑"/>
                <a:cs typeface="微软雅黑"/>
              </a:rPr>
              <a:t>以太坊</a:t>
            </a:r>
            <a:endParaRPr sz="1400">
              <a:latin typeface="微软雅黑"/>
              <a:cs typeface="微软雅黑"/>
            </a:endParaRPr>
          </a:p>
        </p:txBody>
      </p:sp>
      <p:sp>
        <p:nvSpPr>
          <p:cNvPr id="30" name="object 30"/>
          <p:cNvSpPr txBox="1"/>
          <p:nvPr/>
        </p:nvSpPr>
        <p:spPr>
          <a:xfrm>
            <a:off x="9450451" y="4247895"/>
            <a:ext cx="381635" cy="226060"/>
          </a:xfrm>
          <a:prstGeom prst="rect">
            <a:avLst/>
          </a:prstGeom>
        </p:spPr>
        <p:txBody>
          <a:bodyPr vert="horz" wrap="square" lIns="0" tIns="0" rIns="0" bIns="0" rtlCol="0">
            <a:spAutoFit/>
          </a:bodyPr>
          <a:lstStyle/>
          <a:p>
            <a:pPr marL="12700">
              <a:lnSpc>
                <a:spcPct val="100000"/>
              </a:lnSpc>
            </a:pPr>
            <a:r>
              <a:rPr sz="1400" b="1" dirty="0">
                <a:solidFill>
                  <a:srgbClr val="585858"/>
                </a:solidFill>
                <a:latin typeface="微软雅黑"/>
                <a:cs typeface="微软雅黑"/>
              </a:rPr>
              <a:t>EOS</a:t>
            </a:r>
            <a:endParaRPr sz="1400">
              <a:latin typeface="微软雅黑"/>
              <a:cs typeface="微软雅黑"/>
            </a:endParaRPr>
          </a:p>
        </p:txBody>
      </p:sp>
      <p:sp>
        <p:nvSpPr>
          <p:cNvPr id="31" name="object 31"/>
          <p:cNvSpPr/>
          <p:nvPr/>
        </p:nvSpPr>
        <p:spPr>
          <a:xfrm>
            <a:off x="6053328" y="5419344"/>
            <a:ext cx="0" cy="1080135"/>
          </a:xfrm>
          <a:custGeom>
            <a:avLst/>
            <a:gdLst/>
            <a:ahLst/>
            <a:cxnLst/>
            <a:rect l="l" t="t" r="r" b="b"/>
            <a:pathLst>
              <a:path h="1080135">
                <a:moveTo>
                  <a:pt x="0" y="0"/>
                </a:moveTo>
                <a:lnTo>
                  <a:pt x="0" y="1079995"/>
                </a:lnTo>
              </a:path>
            </a:pathLst>
          </a:custGeom>
          <a:ln w="3175">
            <a:solidFill>
              <a:srgbClr val="D3D3D3"/>
            </a:solidFill>
          </a:ln>
        </p:spPr>
        <p:txBody>
          <a:bodyPr wrap="square" lIns="0" tIns="0" rIns="0" bIns="0" rtlCol="0"/>
          <a:lstStyle/>
          <a:p>
            <a:endParaRPr/>
          </a:p>
        </p:txBody>
      </p:sp>
      <p:sp>
        <p:nvSpPr>
          <p:cNvPr id="32" name="object 32"/>
          <p:cNvSpPr/>
          <p:nvPr/>
        </p:nvSpPr>
        <p:spPr>
          <a:xfrm>
            <a:off x="8627364" y="5419344"/>
            <a:ext cx="0" cy="1080135"/>
          </a:xfrm>
          <a:custGeom>
            <a:avLst/>
            <a:gdLst/>
            <a:ahLst/>
            <a:cxnLst/>
            <a:rect l="l" t="t" r="r" b="b"/>
            <a:pathLst>
              <a:path h="1080135">
                <a:moveTo>
                  <a:pt x="0" y="0"/>
                </a:moveTo>
                <a:lnTo>
                  <a:pt x="0" y="1079995"/>
                </a:lnTo>
              </a:path>
            </a:pathLst>
          </a:custGeom>
          <a:ln w="3175">
            <a:solidFill>
              <a:srgbClr val="D3D3D3"/>
            </a:solidFill>
          </a:ln>
        </p:spPr>
        <p:txBody>
          <a:bodyPr wrap="square" lIns="0" tIns="0" rIns="0" bIns="0" rtlCol="0"/>
          <a:lstStyle/>
          <a:p>
            <a:endParaRPr/>
          </a:p>
        </p:txBody>
      </p:sp>
      <p:sp>
        <p:nvSpPr>
          <p:cNvPr id="33" name="object 33"/>
          <p:cNvSpPr txBox="1"/>
          <p:nvPr/>
        </p:nvSpPr>
        <p:spPr>
          <a:xfrm>
            <a:off x="3685159" y="4885690"/>
            <a:ext cx="2164080" cy="1763395"/>
          </a:xfrm>
          <a:prstGeom prst="rect">
            <a:avLst/>
          </a:prstGeom>
        </p:spPr>
        <p:txBody>
          <a:bodyPr vert="horz" wrap="square" lIns="0" tIns="0" rIns="0" bIns="0" rtlCol="0">
            <a:spAutoFit/>
          </a:bodyPr>
          <a:lstStyle/>
          <a:p>
            <a:pPr marL="653415">
              <a:lnSpc>
                <a:spcPct val="100000"/>
              </a:lnSpc>
            </a:pPr>
            <a:r>
              <a:rPr sz="1800" b="1" dirty="0">
                <a:solidFill>
                  <a:srgbClr val="F9F9F9"/>
                </a:solidFill>
                <a:latin typeface="微软雅黑"/>
                <a:cs typeface="微软雅黑"/>
              </a:rPr>
              <a:t>第一代公链</a:t>
            </a:r>
            <a:endParaRPr sz="1800">
              <a:latin typeface="微软雅黑"/>
              <a:cs typeface="微软雅黑"/>
            </a:endParaRPr>
          </a:p>
          <a:p>
            <a:pPr marL="12700" marR="5080" algn="ctr">
              <a:lnSpc>
                <a:spcPct val="100000"/>
              </a:lnSpc>
              <a:spcBef>
                <a:spcPts val="1545"/>
              </a:spcBef>
            </a:pPr>
            <a:r>
              <a:rPr sz="1400" dirty="0">
                <a:solidFill>
                  <a:srgbClr val="585858"/>
                </a:solidFill>
                <a:latin typeface="微软雅黑"/>
                <a:cs typeface="微软雅黑"/>
              </a:rPr>
              <a:t>定位为支付工具，只能</a:t>
            </a:r>
            <a:r>
              <a:rPr sz="1400" spc="-15" dirty="0">
                <a:solidFill>
                  <a:srgbClr val="585858"/>
                </a:solidFill>
                <a:latin typeface="微软雅黑"/>
                <a:cs typeface="微软雅黑"/>
              </a:rPr>
              <a:t>进</a:t>
            </a:r>
            <a:r>
              <a:rPr sz="1400" dirty="0">
                <a:solidFill>
                  <a:srgbClr val="585858"/>
                </a:solidFill>
                <a:latin typeface="微软雅黑"/>
                <a:cs typeface="微软雅黑"/>
              </a:rPr>
              <a:t>行  价值传输，没有任何个</a:t>
            </a:r>
            <a:r>
              <a:rPr sz="1400" spc="-15" dirty="0">
                <a:solidFill>
                  <a:srgbClr val="585858"/>
                </a:solidFill>
                <a:latin typeface="微软雅黑"/>
                <a:cs typeface="微软雅黑"/>
              </a:rPr>
              <a:t>人</a:t>
            </a:r>
            <a:r>
              <a:rPr sz="1400" dirty="0">
                <a:solidFill>
                  <a:srgbClr val="585858"/>
                </a:solidFill>
                <a:latin typeface="微软雅黑"/>
                <a:cs typeface="微软雅黑"/>
              </a:rPr>
              <a:t>及  机构能够随意修改其中</a:t>
            </a:r>
            <a:r>
              <a:rPr sz="1400" spc="-15" dirty="0">
                <a:solidFill>
                  <a:srgbClr val="585858"/>
                </a:solidFill>
                <a:latin typeface="微软雅黑"/>
                <a:cs typeface="微软雅黑"/>
              </a:rPr>
              <a:t>的</a:t>
            </a:r>
            <a:r>
              <a:rPr sz="1400" dirty="0">
                <a:solidFill>
                  <a:srgbClr val="585858"/>
                </a:solidFill>
                <a:latin typeface="微软雅黑"/>
                <a:cs typeface="微软雅黑"/>
              </a:rPr>
              <a:t>供  应量及交易记录。安全</a:t>
            </a:r>
            <a:r>
              <a:rPr sz="1400" spc="-15" dirty="0">
                <a:solidFill>
                  <a:srgbClr val="585858"/>
                </a:solidFill>
                <a:latin typeface="微软雅黑"/>
                <a:cs typeface="微软雅黑"/>
              </a:rPr>
              <a:t>性</a:t>
            </a:r>
            <a:r>
              <a:rPr sz="1400" dirty="0">
                <a:solidFill>
                  <a:srgbClr val="585858"/>
                </a:solidFill>
                <a:latin typeface="微软雅黑"/>
                <a:cs typeface="微软雅黑"/>
              </a:rPr>
              <a:t>极  高但可扩展性差，许多</a:t>
            </a:r>
            <a:r>
              <a:rPr sz="1400" spc="-15" dirty="0">
                <a:solidFill>
                  <a:srgbClr val="585858"/>
                </a:solidFill>
                <a:latin typeface="微软雅黑"/>
                <a:cs typeface="微软雅黑"/>
              </a:rPr>
              <a:t>高</a:t>
            </a:r>
            <a:r>
              <a:rPr sz="1400" dirty="0">
                <a:solidFill>
                  <a:srgbClr val="585858"/>
                </a:solidFill>
                <a:latin typeface="微软雅黑"/>
                <a:cs typeface="微软雅黑"/>
              </a:rPr>
              <a:t>级  应用无法使用。</a:t>
            </a:r>
            <a:endParaRPr sz="1400">
              <a:latin typeface="微软雅黑"/>
              <a:cs typeface="微软雅黑"/>
            </a:endParaRPr>
          </a:p>
        </p:txBody>
      </p:sp>
      <p:sp>
        <p:nvSpPr>
          <p:cNvPr id="34" name="object 34"/>
          <p:cNvSpPr txBox="1"/>
          <p:nvPr/>
        </p:nvSpPr>
        <p:spPr>
          <a:xfrm>
            <a:off x="6259195" y="4885690"/>
            <a:ext cx="2164080" cy="1763395"/>
          </a:xfrm>
          <a:prstGeom prst="rect">
            <a:avLst/>
          </a:prstGeom>
        </p:spPr>
        <p:txBody>
          <a:bodyPr vert="horz" wrap="square" lIns="0" tIns="0" rIns="0" bIns="0" rtlCol="0">
            <a:spAutoFit/>
          </a:bodyPr>
          <a:lstStyle/>
          <a:p>
            <a:pPr marL="436245">
              <a:lnSpc>
                <a:spcPct val="100000"/>
              </a:lnSpc>
            </a:pPr>
            <a:r>
              <a:rPr sz="1800" b="1" dirty="0">
                <a:solidFill>
                  <a:srgbClr val="F9F9F9"/>
                </a:solidFill>
                <a:latin typeface="微软雅黑"/>
                <a:cs typeface="微软雅黑"/>
              </a:rPr>
              <a:t>第二代公链</a:t>
            </a:r>
            <a:endParaRPr sz="1800">
              <a:latin typeface="微软雅黑"/>
              <a:cs typeface="微软雅黑"/>
            </a:endParaRPr>
          </a:p>
          <a:p>
            <a:pPr marL="12700" marR="5080" algn="just">
              <a:lnSpc>
                <a:spcPct val="100000"/>
              </a:lnSpc>
              <a:spcBef>
                <a:spcPts val="1545"/>
              </a:spcBef>
            </a:pPr>
            <a:r>
              <a:rPr sz="1400" dirty="0">
                <a:solidFill>
                  <a:srgbClr val="585858"/>
                </a:solidFill>
                <a:latin typeface="微软雅黑"/>
                <a:cs typeface="微软雅黑"/>
              </a:rPr>
              <a:t>具备图灵完备脚本的公</a:t>
            </a:r>
            <a:r>
              <a:rPr sz="1400" spc="-15" dirty="0">
                <a:solidFill>
                  <a:srgbClr val="585858"/>
                </a:solidFill>
                <a:latin typeface="微软雅黑"/>
                <a:cs typeface="微软雅黑"/>
              </a:rPr>
              <a:t>共</a:t>
            </a:r>
            <a:r>
              <a:rPr sz="1400" dirty="0">
                <a:solidFill>
                  <a:srgbClr val="585858"/>
                </a:solidFill>
                <a:latin typeface="微软雅黑"/>
                <a:cs typeface="微软雅黑"/>
              </a:rPr>
              <a:t>区  块链平台，被称为“世</a:t>
            </a:r>
            <a:r>
              <a:rPr sz="1400" spc="-15" dirty="0">
                <a:solidFill>
                  <a:srgbClr val="585858"/>
                </a:solidFill>
                <a:latin typeface="微软雅黑"/>
                <a:cs typeface="微软雅黑"/>
              </a:rPr>
              <a:t>界</a:t>
            </a:r>
            <a:r>
              <a:rPr sz="1400" dirty="0">
                <a:solidFill>
                  <a:srgbClr val="585858"/>
                </a:solidFill>
                <a:latin typeface="微软雅黑"/>
                <a:cs typeface="微软雅黑"/>
              </a:rPr>
              <a:t>计  算机”。除价值传输外</a:t>
            </a:r>
            <a:r>
              <a:rPr sz="1400" spc="-15" dirty="0">
                <a:solidFill>
                  <a:srgbClr val="585858"/>
                </a:solidFill>
                <a:latin typeface="微软雅黑"/>
                <a:cs typeface="微软雅黑"/>
              </a:rPr>
              <a:t>，</a:t>
            </a:r>
            <a:r>
              <a:rPr sz="1400" dirty="0">
                <a:solidFill>
                  <a:srgbClr val="585858"/>
                </a:solidFill>
                <a:latin typeface="微软雅黑"/>
                <a:cs typeface="微软雅黑"/>
              </a:rPr>
              <a:t>可  通过创建智能合约拓展</a:t>
            </a:r>
            <a:r>
              <a:rPr sz="1400" spc="-15" dirty="0">
                <a:solidFill>
                  <a:srgbClr val="585858"/>
                </a:solidFill>
                <a:latin typeface="微软雅黑"/>
                <a:cs typeface="微软雅黑"/>
              </a:rPr>
              <a:t>区</a:t>
            </a:r>
            <a:r>
              <a:rPr sz="1400" dirty="0">
                <a:solidFill>
                  <a:srgbClr val="585858"/>
                </a:solidFill>
                <a:latin typeface="微软雅黑"/>
                <a:cs typeface="微软雅黑"/>
              </a:rPr>
              <a:t>块  链商用渠道，但面临扩</a:t>
            </a:r>
            <a:r>
              <a:rPr sz="1400" spc="-15" dirty="0">
                <a:solidFill>
                  <a:srgbClr val="585858"/>
                </a:solidFill>
                <a:latin typeface="微软雅黑"/>
                <a:cs typeface="微软雅黑"/>
              </a:rPr>
              <a:t>展</a:t>
            </a:r>
            <a:r>
              <a:rPr sz="1400" dirty="0">
                <a:solidFill>
                  <a:srgbClr val="585858"/>
                </a:solidFill>
                <a:latin typeface="微软雅黑"/>
                <a:cs typeface="微软雅黑"/>
              </a:rPr>
              <a:t>性  不足、安全性差等问题。</a:t>
            </a:r>
            <a:endParaRPr sz="1400">
              <a:latin typeface="微软雅黑"/>
              <a:cs typeface="微软雅黑"/>
            </a:endParaRPr>
          </a:p>
        </p:txBody>
      </p:sp>
      <p:sp>
        <p:nvSpPr>
          <p:cNvPr id="35" name="object 35"/>
          <p:cNvSpPr txBox="1"/>
          <p:nvPr/>
        </p:nvSpPr>
        <p:spPr>
          <a:xfrm>
            <a:off x="8746997" y="4885690"/>
            <a:ext cx="2337435" cy="1763395"/>
          </a:xfrm>
          <a:prstGeom prst="rect">
            <a:avLst/>
          </a:prstGeom>
        </p:spPr>
        <p:txBody>
          <a:bodyPr vert="horz" wrap="square" lIns="0" tIns="0" rIns="0" bIns="0" rtlCol="0">
            <a:spAutoFit/>
          </a:bodyPr>
          <a:lstStyle/>
          <a:p>
            <a:pPr marL="307975">
              <a:lnSpc>
                <a:spcPct val="100000"/>
              </a:lnSpc>
            </a:pPr>
            <a:r>
              <a:rPr sz="1800" b="1" dirty="0">
                <a:solidFill>
                  <a:srgbClr val="F9F9F9"/>
                </a:solidFill>
                <a:latin typeface="微软雅黑"/>
                <a:cs typeface="微软雅黑"/>
              </a:rPr>
              <a:t>第三代公链</a:t>
            </a:r>
            <a:endParaRPr sz="1800">
              <a:latin typeface="微软雅黑"/>
              <a:cs typeface="微软雅黑"/>
            </a:endParaRPr>
          </a:p>
          <a:p>
            <a:pPr marL="12700" marR="5080" indent="1270">
              <a:lnSpc>
                <a:spcPct val="100000"/>
              </a:lnSpc>
              <a:spcBef>
                <a:spcPts val="1545"/>
              </a:spcBef>
            </a:pPr>
            <a:r>
              <a:rPr sz="1400" dirty="0">
                <a:solidFill>
                  <a:srgbClr val="585858"/>
                </a:solidFill>
                <a:latin typeface="微软雅黑"/>
                <a:cs typeface="微软雅黑"/>
              </a:rPr>
              <a:t>定位于大规模商用，与实际  资产和真实价值关联，服务  实体经济发展。第三代公链  还处于论证及测试阶段，少  数主链</a:t>
            </a:r>
            <a:r>
              <a:rPr sz="1400" spc="-15" dirty="0">
                <a:solidFill>
                  <a:srgbClr val="585858"/>
                </a:solidFill>
                <a:latin typeface="微软雅黑"/>
                <a:cs typeface="微软雅黑"/>
              </a:rPr>
              <a:t>完</a:t>
            </a:r>
            <a:r>
              <a:rPr sz="1400" dirty="0">
                <a:solidFill>
                  <a:srgbClr val="585858"/>
                </a:solidFill>
                <a:latin typeface="微软雅黑"/>
                <a:cs typeface="微软雅黑"/>
              </a:rPr>
              <a:t>成了</a:t>
            </a:r>
            <a:r>
              <a:rPr sz="1400" spc="-15" dirty="0">
                <a:solidFill>
                  <a:srgbClr val="585858"/>
                </a:solidFill>
                <a:latin typeface="微软雅黑"/>
                <a:cs typeface="微软雅黑"/>
              </a:rPr>
              <a:t>早期</a:t>
            </a:r>
            <a:r>
              <a:rPr sz="1400" dirty="0">
                <a:solidFill>
                  <a:srgbClr val="585858"/>
                </a:solidFill>
                <a:latin typeface="微软雅黑"/>
                <a:cs typeface="微软雅黑"/>
              </a:rPr>
              <a:t>探索阶</a:t>
            </a:r>
            <a:r>
              <a:rPr sz="1400" spc="-15" dirty="0">
                <a:solidFill>
                  <a:srgbClr val="585858"/>
                </a:solidFill>
                <a:latin typeface="微软雅黑"/>
                <a:cs typeface="微软雅黑"/>
              </a:rPr>
              <a:t>段</a:t>
            </a:r>
            <a:r>
              <a:rPr sz="1400" dirty="0">
                <a:solidFill>
                  <a:srgbClr val="585858"/>
                </a:solidFill>
                <a:latin typeface="微软雅黑"/>
                <a:cs typeface="微软雅黑"/>
              </a:rPr>
              <a:t>，  以太坊也在不断自我迭代。</a:t>
            </a:r>
            <a:endParaRPr sz="1400">
              <a:latin typeface="微软雅黑"/>
              <a:cs typeface="微软雅黑"/>
            </a:endParaRPr>
          </a:p>
        </p:txBody>
      </p:sp>
      <p:sp>
        <p:nvSpPr>
          <p:cNvPr id="36" name="object 36"/>
          <p:cNvSpPr/>
          <p:nvPr/>
        </p:nvSpPr>
        <p:spPr>
          <a:xfrm>
            <a:off x="9304019" y="3496055"/>
            <a:ext cx="719327" cy="720852"/>
          </a:xfrm>
          <a:prstGeom prst="rect">
            <a:avLst/>
          </a:prstGeom>
          <a:blipFill>
            <a:blip r:embed="rId4" cstate="print"/>
            <a:stretch>
              <a:fillRect/>
            </a:stretch>
          </a:blipFill>
        </p:spPr>
        <p:txBody>
          <a:bodyPr wrap="square" lIns="0" tIns="0" rIns="0" bIns="0" rtlCol="0"/>
          <a:lstStyle/>
          <a:p>
            <a:endParaRPr/>
          </a:p>
        </p:txBody>
      </p:sp>
      <p:sp>
        <p:nvSpPr>
          <p:cNvPr id="37" name="object 37"/>
          <p:cNvSpPr/>
          <p:nvPr/>
        </p:nvSpPr>
        <p:spPr>
          <a:xfrm>
            <a:off x="4581144" y="3496055"/>
            <a:ext cx="734568" cy="720852"/>
          </a:xfrm>
          <a:prstGeom prst="rect">
            <a:avLst/>
          </a:prstGeom>
          <a:blipFill>
            <a:blip r:embed="rId5" cstate="print"/>
            <a:stretch>
              <a:fillRect/>
            </a:stretch>
          </a:blipFill>
        </p:spPr>
        <p:txBody>
          <a:bodyPr wrap="square" lIns="0" tIns="0" rIns="0" bIns="0" rtlCol="0"/>
          <a:lstStyle/>
          <a:p>
            <a:endParaRPr/>
          </a:p>
        </p:txBody>
      </p:sp>
      <p:sp>
        <p:nvSpPr>
          <p:cNvPr id="38" name="object 38"/>
          <p:cNvSpPr/>
          <p:nvPr/>
        </p:nvSpPr>
        <p:spPr>
          <a:xfrm>
            <a:off x="6941819" y="3496055"/>
            <a:ext cx="719327" cy="720852"/>
          </a:xfrm>
          <a:prstGeom prst="rect">
            <a:avLst/>
          </a:prstGeom>
          <a:blipFill>
            <a:blip r:embed="rId6" cstate="print"/>
            <a:stretch>
              <a:fillRect/>
            </a:stretch>
          </a:blipFill>
        </p:spPr>
        <p:txBody>
          <a:bodyPr wrap="square" lIns="0" tIns="0" rIns="0" bIns="0" rtlCol="0"/>
          <a:lstStyle/>
          <a:p>
            <a:endParaRPr/>
          </a:p>
        </p:txBody>
      </p:sp>
      <p:sp>
        <p:nvSpPr>
          <p:cNvPr id="39" name="object 39"/>
          <p:cNvSpPr/>
          <p:nvPr/>
        </p:nvSpPr>
        <p:spPr>
          <a:xfrm>
            <a:off x="12021311" y="457200"/>
            <a:ext cx="161544" cy="323088"/>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娱乐</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社交网络面临平台信息泄露、平台利润增长受限、用户虚假信</a:t>
            </a:r>
          </a:p>
          <a:p>
            <a:pPr marL="12700">
              <a:lnSpc>
                <a:spcPts val="2735"/>
              </a:lnSpc>
            </a:pPr>
            <a:r>
              <a:rPr spc="-5" dirty="0"/>
              <a:t>息传播、用户连接成本高等痛点</a:t>
            </a:r>
          </a:p>
        </p:txBody>
      </p:sp>
      <p:sp>
        <p:nvSpPr>
          <p:cNvPr id="5" name="object 5"/>
          <p:cNvSpPr txBox="1"/>
          <p:nvPr/>
        </p:nvSpPr>
        <p:spPr>
          <a:xfrm>
            <a:off x="829767" y="1510157"/>
            <a:ext cx="10806430" cy="1186815"/>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社交网络依托相关的工具和软件，最早是通过电子邮件，之后随着互联网发展，诞生了即时通讯类应用和社交平台类应用。据</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eMarketer数据显示，2016年全球约23.4亿人经常访问社交网络，年增幅9.2%，占全球总人口的32.0%，占网民的68.3%。</a:t>
            </a:r>
            <a:endParaRPr sz="1400">
              <a:latin typeface="微软雅黑"/>
              <a:cs typeface="微软雅黑"/>
            </a:endParaRPr>
          </a:p>
          <a:p>
            <a:pPr marL="299085" marR="5080" indent="-287020">
              <a:lnSpc>
                <a:spcPct val="1500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dirty="0">
                <a:solidFill>
                  <a:srgbClr val="585858"/>
                </a:solidFill>
                <a:latin typeface="微软雅黑"/>
                <a:cs typeface="微软雅黑"/>
              </a:rPr>
              <a:t>平台作为一座桥梁，连接了用户与用户，缩短了用户之间的时空距离。随着社交网络用户规模不断壮大，无论是平台还是用户，都出现  了许多痛点，阻碍了社交网络的健康发展。</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759452" y="4675632"/>
            <a:ext cx="2718482" cy="126822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7048500" y="3308603"/>
            <a:ext cx="422275" cy="361315"/>
          </a:xfrm>
          <a:custGeom>
            <a:avLst/>
            <a:gdLst/>
            <a:ahLst/>
            <a:cxnLst/>
            <a:rect l="l" t="t" r="r" b="b"/>
            <a:pathLst>
              <a:path w="422275" h="361314">
                <a:moveTo>
                  <a:pt x="332353" y="331470"/>
                </a:moveTo>
                <a:lnTo>
                  <a:pt x="118999" y="331470"/>
                </a:lnTo>
                <a:lnTo>
                  <a:pt x="143216" y="344043"/>
                </a:lnTo>
                <a:lnTo>
                  <a:pt x="169386" y="353377"/>
                </a:lnTo>
                <a:lnTo>
                  <a:pt x="197223" y="359187"/>
                </a:lnTo>
                <a:lnTo>
                  <a:pt x="226441" y="361188"/>
                </a:lnTo>
                <a:lnTo>
                  <a:pt x="278508" y="354733"/>
                </a:lnTo>
                <a:lnTo>
                  <a:pt x="325270" y="336521"/>
                </a:lnTo>
                <a:lnTo>
                  <a:pt x="332353" y="331470"/>
                </a:lnTo>
                <a:close/>
              </a:path>
              <a:path w="422275" h="361314">
                <a:moveTo>
                  <a:pt x="226441" y="0"/>
                </a:moveTo>
                <a:lnTo>
                  <a:pt x="174426" y="6445"/>
                </a:lnTo>
                <a:lnTo>
                  <a:pt x="127700" y="24637"/>
                </a:lnTo>
                <a:lnTo>
                  <a:pt x="88122" y="52863"/>
                </a:lnTo>
                <a:lnTo>
                  <a:pt x="57549" y="89408"/>
                </a:lnTo>
                <a:lnTo>
                  <a:pt x="37843" y="132556"/>
                </a:lnTo>
                <a:lnTo>
                  <a:pt x="30860" y="180594"/>
                </a:lnTo>
                <a:lnTo>
                  <a:pt x="32035" y="200602"/>
                </a:lnTo>
                <a:lnTo>
                  <a:pt x="35496" y="219979"/>
                </a:lnTo>
                <a:lnTo>
                  <a:pt x="41148" y="238619"/>
                </a:lnTo>
                <a:lnTo>
                  <a:pt x="48895" y="256412"/>
                </a:lnTo>
                <a:lnTo>
                  <a:pt x="0" y="344805"/>
                </a:lnTo>
                <a:lnTo>
                  <a:pt x="507" y="350520"/>
                </a:lnTo>
                <a:lnTo>
                  <a:pt x="3826" y="354733"/>
                </a:lnTo>
                <a:lnTo>
                  <a:pt x="6223" y="358013"/>
                </a:lnTo>
                <a:lnTo>
                  <a:pt x="10159" y="359791"/>
                </a:lnTo>
                <a:lnTo>
                  <a:pt x="16509" y="359664"/>
                </a:lnTo>
                <a:lnTo>
                  <a:pt x="17652" y="359283"/>
                </a:lnTo>
                <a:lnTo>
                  <a:pt x="118999" y="331470"/>
                </a:lnTo>
                <a:lnTo>
                  <a:pt x="332353" y="331470"/>
                </a:lnTo>
                <a:lnTo>
                  <a:pt x="364871" y="308276"/>
                </a:lnTo>
                <a:lnTo>
                  <a:pt x="395454" y="271723"/>
                </a:lnTo>
                <a:lnTo>
                  <a:pt x="395950" y="270637"/>
                </a:lnTo>
                <a:lnTo>
                  <a:pt x="225805" y="270637"/>
                </a:lnTo>
                <a:lnTo>
                  <a:pt x="218269" y="269101"/>
                </a:lnTo>
                <a:lnTo>
                  <a:pt x="212090" y="264921"/>
                </a:lnTo>
                <a:lnTo>
                  <a:pt x="207910" y="258742"/>
                </a:lnTo>
                <a:lnTo>
                  <a:pt x="206375" y="251206"/>
                </a:lnTo>
                <a:lnTo>
                  <a:pt x="207910" y="243689"/>
                </a:lnTo>
                <a:lnTo>
                  <a:pt x="212089" y="237553"/>
                </a:lnTo>
                <a:lnTo>
                  <a:pt x="218269" y="233418"/>
                </a:lnTo>
                <a:lnTo>
                  <a:pt x="225805" y="231901"/>
                </a:lnTo>
                <a:lnTo>
                  <a:pt x="413650" y="231901"/>
                </a:lnTo>
                <a:lnTo>
                  <a:pt x="415165" y="228587"/>
                </a:lnTo>
                <a:lnTo>
                  <a:pt x="416142" y="221869"/>
                </a:lnTo>
                <a:lnTo>
                  <a:pt x="216153" y="221869"/>
                </a:lnTo>
                <a:lnTo>
                  <a:pt x="208279" y="213995"/>
                </a:lnTo>
                <a:lnTo>
                  <a:pt x="208279" y="98425"/>
                </a:lnTo>
                <a:lnTo>
                  <a:pt x="216153" y="90550"/>
                </a:lnTo>
                <a:lnTo>
                  <a:pt x="395976" y="90550"/>
                </a:lnTo>
                <a:lnTo>
                  <a:pt x="395454" y="89408"/>
                </a:lnTo>
                <a:lnTo>
                  <a:pt x="364871" y="52863"/>
                </a:lnTo>
                <a:lnTo>
                  <a:pt x="325270" y="24637"/>
                </a:lnTo>
                <a:lnTo>
                  <a:pt x="278508" y="6445"/>
                </a:lnTo>
                <a:lnTo>
                  <a:pt x="226441" y="0"/>
                </a:lnTo>
                <a:close/>
              </a:path>
              <a:path w="422275" h="361314">
                <a:moveTo>
                  <a:pt x="413650" y="231901"/>
                </a:moveTo>
                <a:lnTo>
                  <a:pt x="225805" y="231901"/>
                </a:lnTo>
                <a:lnTo>
                  <a:pt x="233342" y="233418"/>
                </a:lnTo>
                <a:lnTo>
                  <a:pt x="239522" y="237553"/>
                </a:lnTo>
                <a:lnTo>
                  <a:pt x="243701" y="243689"/>
                </a:lnTo>
                <a:lnTo>
                  <a:pt x="245236" y="251206"/>
                </a:lnTo>
                <a:lnTo>
                  <a:pt x="243701" y="258742"/>
                </a:lnTo>
                <a:lnTo>
                  <a:pt x="239522" y="264922"/>
                </a:lnTo>
                <a:lnTo>
                  <a:pt x="233342" y="269101"/>
                </a:lnTo>
                <a:lnTo>
                  <a:pt x="225805" y="270637"/>
                </a:lnTo>
                <a:lnTo>
                  <a:pt x="395950" y="270637"/>
                </a:lnTo>
                <a:lnTo>
                  <a:pt x="413650" y="231901"/>
                </a:lnTo>
                <a:close/>
              </a:path>
              <a:path w="422275" h="361314">
                <a:moveTo>
                  <a:pt x="395976" y="90550"/>
                </a:moveTo>
                <a:lnTo>
                  <a:pt x="235584" y="90550"/>
                </a:lnTo>
                <a:lnTo>
                  <a:pt x="243458" y="98425"/>
                </a:lnTo>
                <a:lnTo>
                  <a:pt x="243458" y="213995"/>
                </a:lnTo>
                <a:lnTo>
                  <a:pt x="235584" y="221869"/>
                </a:lnTo>
                <a:lnTo>
                  <a:pt x="416142" y="221869"/>
                </a:lnTo>
                <a:lnTo>
                  <a:pt x="422148" y="180594"/>
                </a:lnTo>
                <a:lnTo>
                  <a:pt x="415165" y="132556"/>
                </a:lnTo>
                <a:lnTo>
                  <a:pt x="395976" y="90550"/>
                </a:lnTo>
                <a:close/>
              </a:path>
            </a:pathLst>
          </a:custGeom>
          <a:solidFill>
            <a:srgbClr val="F9F9F9"/>
          </a:solidFill>
        </p:spPr>
        <p:txBody>
          <a:bodyPr wrap="square" lIns="0" tIns="0" rIns="0" bIns="0" rtlCol="0"/>
          <a:lstStyle/>
          <a:p>
            <a:endParaRPr/>
          </a:p>
        </p:txBody>
      </p:sp>
      <p:sp>
        <p:nvSpPr>
          <p:cNvPr id="9" name="object 9"/>
          <p:cNvSpPr/>
          <p:nvPr/>
        </p:nvSpPr>
        <p:spPr>
          <a:xfrm>
            <a:off x="5916167" y="2650235"/>
            <a:ext cx="361315" cy="360045"/>
          </a:xfrm>
          <a:custGeom>
            <a:avLst/>
            <a:gdLst/>
            <a:ahLst/>
            <a:cxnLst/>
            <a:rect l="l" t="t" r="r" b="b"/>
            <a:pathLst>
              <a:path w="361314" h="360044">
                <a:moveTo>
                  <a:pt x="250062" y="312547"/>
                </a:moveTo>
                <a:lnTo>
                  <a:pt x="111125" y="312547"/>
                </a:lnTo>
                <a:lnTo>
                  <a:pt x="117022" y="315525"/>
                </a:lnTo>
                <a:lnTo>
                  <a:pt x="123062" y="318182"/>
                </a:lnTo>
                <a:lnTo>
                  <a:pt x="129198" y="320530"/>
                </a:lnTo>
                <a:lnTo>
                  <a:pt x="135382" y="322579"/>
                </a:lnTo>
                <a:lnTo>
                  <a:pt x="135382" y="352933"/>
                </a:lnTo>
                <a:lnTo>
                  <a:pt x="142112" y="359663"/>
                </a:lnTo>
                <a:lnTo>
                  <a:pt x="218948" y="359663"/>
                </a:lnTo>
                <a:lnTo>
                  <a:pt x="225806" y="352933"/>
                </a:lnTo>
                <a:lnTo>
                  <a:pt x="225806" y="322579"/>
                </a:lnTo>
                <a:lnTo>
                  <a:pt x="231989" y="320530"/>
                </a:lnTo>
                <a:lnTo>
                  <a:pt x="238125" y="318182"/>
                </a:lnTo>
                <a:lnTo>
                  <a:pt x="244165" y="315525"/>
                </a:lnTo>
                <a:lnTo>
                  <a:pt x="250062" y="312547"/>
                </a:lnTo>
                <a:close/>
              </a:path>
              <a:path w="361314" h="360044">
                <a:moveTo>
                  <a:pt x="89535" y="25653"/>
                </a:moveTo>
                <a:lnTo>
                  <a:pt x="80010" y="25653"/>
                </a:lnTo>
                <a:lnTo>
                  <a:pt x="31623" y="73913"/>
                </a:lnTo>
                <a:lnTo>
                  <a:pt x="25654" y="79755"/>
                </a:lnTo>
                <a:lnTo>
                  <a:pt x="25654" y="89153"/>
                </a:lnTo>
                <a:lnTo>
                  <a:pt x="31623" y="94996"/>
                </a:lnTo>
                <a:lnTo>
                  <a:pt x="47244" y="110616"/>
                </a:lnTo>
                <a:lnTo>
                  <a:pt x="44317" y="116550"/>
                </a:lnTo>
                <a:lnTo>
                  <a:pt x="41640" y="122554"/>
                </a:lnTo>
                <a:lnTo>
                  <a:pt x="39225" y="128654"/>
                </a:lnTo>
                <a:lnTo>
                  <a:pt x="37084" y="134874"/>
                </a:lnTo>
                <a:lnTo>
                  <a:pt x="6731" y="134874"/>
                </a:lnTo>
                <a:lnTo>
                  <a:pt x="0" y="141604"/>
                </a:lnTo>
                <a:lnTo>
                  <a:pt x="0" y="218059"/>
                </a:lnTo>
                <a:lnTo>
                  <a:pt x="6731" y="224789"/>
                </a:lnTo>
                <a:lnTo>
                  <a:pt x="37084" y="224789"/>
                </a:lnTo>
                <a:lnTo>
                  <a:pt x="39225" y="231007"/>
                </a:lnTo>
                <a:lnTo>
                  <a:pt x="41640" y="237093"/>
                </a:lnTo>
                <a:lnTo>
                  <a:pt x="44317" y="243060"/>
                </a:lnTo>
                <a:lnTo>
                  <a:pt x="47244" y="248919"/>
                </a:lnTo>
                <a:lnTo>
                  <a:pt x="25654" y="270510"/>
                </a:lnTo>
                <a:lnTo>
                  <a:pt x="25654" y="279908"/>
                </a:lnTo>
                <a:lnTo>
                  <a:pt x="31623" y="285750"/>
                </a:lnTo>
                <a:lnTo>
                  <a:pt x="80010" y="334010"/>
                </a:lnTo>
                <a:lnTo>
                  <a:pt x="89535" y="334010"/>
                </a:lnTo>
                <a:lnTo>
                  <a:pt x="95504" y="328167"/>
                </a:lnTo>
                <a:lnTo>
                  <a:pt x="111125" y="312547"/>
                </a:lnTo>
                <a:lnTo>
                  <a:pt x="302691" y="312547"/>
                </a:lnTo>
                <a:lnTo>
                  <a:pt x="335407" y="279908"/>
                </a:lnTo>
                <a:lnTo>
                  <a:pt x="335407" y="270510"/>
                </a:lnTo>
                <a:lnTo>
                  <a:pt x="334661" y="269748"/>
                </a:lnTo>
                <a:lnTo>
                  <a:pt x="180594" y="269748"/>
                </a:lnTo>
                <a:lnTo>
                  <a:pt x="145482" y="262681"/>
                </a:lnTo>
                <a:lnTo>
                  <a:pt x="116776" y="243411"/>
                </a:lnTo>
                <a:lnTo>
                  <a:pt x="97405" y="214830"/>
                </a:lnTo>
                <a:lnTo>
                  <a:pt x="90297" y="179831"/>
                </a:lnTo>
                <a:lnTo>
                  <a:pt x="97405" y="144833"/>
                </a:lnTo>
                <a:lnTo>
                  <a:pt x="116776" y="116252"/>
                </a:lnTo>
                <a:lnTo>
                  <a:pt x="145482" y="96982"/>
                </a:lnTo>
                <a:lnTo>
                  <a:pt x="180594" y="89915"/>
                </a:lnTo>
                <a:lnTo>
                  <a:pt x="334645" y="89915"/>
                </a:lnTo>
                <a:lnTo>
                  <a:pt x="335407" y="89153"/>
                </a:lnTo>
                <a:lnTo>
                  <a:pt x="335407" y="79755"/>
                </a:lnTo>
                <a:lnTo>
                  <a:pt x="302691" y="47116"/>
                </a:lnTo>
                <a:lnTo>
                  <a:pt x="111125" y="47116"/>
                </a:lnTo>
                <a:lnTo>
                  <a:pt x="95504" y="31496"/>
                </a:lnTo>
                <a:lnTo>
                  <a:pt x="89535" y="25653"/>
                </a:lnTo>
                <a:close/>
              </a:path>
              <a:path w="361314" h="360044">
                <a:moveTo>
                  <a:pt x="302691" y="312547"/>
                </a:moveTo>
                <a:lnTo>
                  <a:pt x="250062" y="312547"/>
                </a:lnTo>
                <a:lnTo>
                  <a:pt x="265684" y="328167"/>
                </a:lnTo>
                <a:lnTo>
                  <a:pt x="271653" y="334010"/>
                </a:lnTo>
                <a:lnTo>
                  <a:pt x="281178" y="334010"/>
                </a:lnTo>
                <a:lnTo>
                  <a:pt x="302691" y="312547"/>
                </a:lnTo>
                <a:close/>
              </a:path>
              <a:path w="361314" h="360044">
                <a:moveTo>
                  <a:pt x="334645" y="89915"/>
                </a:moveTo>
                <a:lnTo>
                  <a:pt x="180594" y="89915"/>
                </a:lnTo>
                <a:lnTo>
                  <a:pt x="215705" y="96982"/>
                </a:lnTo>
                <a:lnTo>
                  <a:pt x="244411" y="116252"/>
                </a:lnTo>
                <a:lnTo>
                  <a:pt x="263782" y="144833"/>
                </a:lnTo>
                <a:lnTo>
                  <a:pt x="270891" y="179831"/>
                </a:lnTo>
                <a:lnTo>
                  <a:pt x="263782" y="214830"/>
                </a:lnTo>
                <a:lnTo>
                  <a:pt x="244411" y="243411"/>
                </a:lnTo>
                <a:lnTo>
                  <a:pt x="215705" y="262681"/>
                </a:lnTo>
                <a:lnTo>
                  <a:pt x="180594" y="269748"/>
                </a:lnTo>
                <a:lnTo>
                  <a:pt x="334661" y="269748"/>
                </a:lnTo>
                <a:lnTo>
                  <a:pt x="329565" y="264540"/>
                </a:lnTo>
                <a:lnTo>
                  <a:pt x="313944" y="248919"/>
                </a:lnTo>
                <a:lnTo>
                  <a:pt x="316870" y="243060"/>
                </a:lnTo>
                <a:lnTo>
                  <a:pt x="319547" y="237093"/>
                </a:lnTo>
                <a:lnTo>
                  <a:pt x="321962" y="231007"/>
                </a:lnTo>
                <a:lnTo>
                  <a:pt x="324104" y="224789"/>
                </a:lnTo>
                <a:lnTo>
                  <a:pt x="354457" y="224789"/>
                </a:lnTo>
                <a:lnTo>
                  <a:pt x="361188" y="218059"/>
                </a:lnTo>
                <a:lnTo>
                  <a:pt x="361188" y="141604"/>
                </a:lnTo>
                <a:lnTo>
                  <a:pt x="354457" y="134874"/>
                </a:lnTo>
                <a:lnTo>
                  <a:pt x="324104" y="134874"/>
                </a:lnTo>
                <a:lnTo>
                  <a:pt x="321962" y="128654"/>
                </a:lnTo>
                <a:lnTo>
                  <a:pt x="319547" y="122554"/>
                </a:lnTo>
                <a:lnTo>
                  <a:pt x="316870" y="116550"/>
                </a:lnTo>
                <a:lnTo>
                  <a:pt x="313944" y="110616"/>
                </a:lnTo>
                <a:lnTo>
                  <a:pt x="334645" y="89915"/>
                </a:lnTo>
                <a:close/>
              </a:path>
              <a:path w="361314" h="360044">
                <a:moveTo>
                  <a:pt x="180594" y="119887"/>
                </a:moveTo>
                <a:lnTo>
                  <a:pt x="157204" y="124610"/>
                </a:lnTo>
                <a:lnTo>
                  <a:pt x="138064" y="137477"/>
                </a:lnTo>
                <a:lnTo>
                  <a:pt x="125140" y="156535"/>
                </a:lnTo>
                <a:lnTo>
                  <a:pt x="120396" y="179831"/>
                </a:lnTo>
                <a:lnTo>
                  <a:pt x="125140" y="203128"/>
                </a:lnTo>
                <a:lnTo>
                  <a:pt x="138064" y="222186"/>
                </a:lnTo>
                <a:lnTo>
                  <a:pt x="157204" y="235053"/>
                </a:lnTo>
                <a:lnTo>
                  <a:pt x="180594" y="239775"/>
                </a:lnTo>
                <a:lnTo>
                  <a:pt x="203983" y="235053"/>
                </a:lnTo>
                <a:lnTo>
                  <a:pt x="223123" y="222186"/>
                </a:lnTo>
                <a:lnTo>
                  <a:pt x="231520" y="209803"/>
                </a:lnTo>
                <a:lnTo>
                  <a:pt x="180594" y="209803"/>
                </a:lnTo>
                <a:lnTo>
                  <a:pt x="168872" y="207442"/>
                </a:lnTo>
                <a:lnTo>
                  <a:pt x="159305" y="201009"/>
                </a:lnTo>
                <a:lnTo>
                  <a:pt x="152858" y="191480"/>
                </a:lnTo>
                <a:lnTo>
                  <a:pt x="150495" y="179831"/>
                </a:lnTo>
                <a:lnTo>
                  <a:pt x="152858" y="168183"/>
                </a:lnTo>
                <a:lnTo>
                  <a:pt x="159305" y="158654"/>
                </a:lnTo>
                <a:lnTo>
                  <a:pt x="168872" y="152221"/>
                </a:lnTo>
                <a:lnTo>
                  <a:pt x="180594" y="149860"/>
                </a:lnTo>
                <a:lnTo>
                  <a:pt x="231520" y="149860"/>
                </a:lnTo>
                <a:lnTo>
                  <a:pt x="223123" y="137477"/>
                </a:lnTo>
                <a:lnTo>
                  <a:pt x="203983" y="124610"/>
                </a:lnTo>
                <a:lnTo>
                  <a:pt x="180594" y="119887"/>
                </a:lnTo>
                <a:close/>
              </a:path>
              <a:path w="361314" h="360044">
                <a:moveTo>
                  <a:pt x="231520" y="149860"/>
                </a:moveTo>
                <a:lnTo>
                  <a:pt x="180594" y="149860"/>
                </a:lnTo>
                <a:lnTo>
                  <a:pt x="192315" y="152221"/>
                </a:lnTo>
                <a:lnTo>
                  <a:pt x="201882" y="158654"/>
                </a:lnTo>
                <a:lnTo>
                  <a:pt x="208329" y="168183"/>
                </a:lnTo>
                <a:lnTo>
                  <a:pt x="210693" y="179831"/>
                </a:lnTo>
                <a:lnTo>
                  <a:pt x="208329" y="191480"/>
                </a:lnTo>
                <a:lnTo>
                  <a:pt x="201882" y="201009"/>
                </a:lnTo>
                <a:lnTo>
                  <a:pt x="192315" y="207442"/>
                </a:lnTo>
                <a:lnTo>
                  <a:pt x="180594" y="209803"/>
                </a:lnTo>
                <a:lnTo>
                  <a:pt x="231520" y="209803"/>
                </a:lnTo>
                <a:lnTo>
                  <a:pt x="236047" y="203128"/>
                </a:lnTo>
                <a:lnTo>
                  <a:pt x="240792" y="179831"/>
                </a:lnTo>
                <a:lnTo>
                  <a:pt x="236047" y="156535"/>
                </a:lnTo>
                <a:lnTo>
                  <a:pt x="231520" y="149860"/>
                </a:lnTo>
                <a:close/>
              </a:path>
              <a:path w="361314" h="360044">
                <a:moveTo>
                  <a:pt x="188849" y="164846"/>
                </a:moveTo>
                <a:lnTo>
                  <a:pt x="172339" y="164846"/>
                </a:lnTo>
                <a:lnTo>
                  <a:pt x="165608" y="171576"/>
                </a:lnTo>
                <a:lnTo>
                  <a:pt x="165608" y="188087"/>
                </a:lnTo>
                <a:lnTo>
                  <a:pt x="172339" y="194817"/>
                </a:lnTo>
                <a:lnTo>
                  <a:pt x="188849" y="194817"/>
                </a:lnTo>
                <a:lnTo>
                  <a:pt x="195580" y="188087"/>
                </a:lnTo>
                <a:lnTo>
                  <a:pt x="195580" y="171576"/>
                </a:lnTo>
                <a:lnTo>
                  <a:pt x="188849" y="164846"/>
                </a:lnTo>
                <a:close/>
              </a:path>
              <a:path w="361314" h="360044">
                <a:moveTo>
                  <a:pt x="219075" y="0"/>
                </a:moveTo>
                <a:lnTo>
                  <a:pt x="142112" y="0"/>
                </a:lnTo>
                <a:lnTo>
                  <a:pt x="135382" y="6730"/>
                </a:lnTo>
                <a:lnTo>
                  <a:pt x="135382" y="36956"/>
                </a:lnTo>
                <a:lnTo>
                  <a:pt x="129198" y="39080"/>
                </a:lnTo>
                <a:lnTo>
                  <a:pt x="123063" y="41465"/>
                </a:lnTo>
                <a:lnTo>
                  <a:pt x="117022" y="44136"/>
                </a:lnTo>
                <a:lnTo>
                  <a:pt x="111125" y="47116"/>
                </a:lnTo>
                <a:lnTo>
                  <a:pt x="250062" y="47116"/>
                </a:lnTo>
                <a:lnTo>
                  <a:pt x="244165" y="44136"/>
                </a:lnTo>
                <a:lnTo>
                  <a:pt x="238125" y="41465"/>
                </a:lnTo>
                <a:lnTo>
                  <a:pt x="231989" y="39080"/>
                </a:lnTo>
                <a:lnTo>
                  <a:pt x="225806" y="36956"/>
                </a:lnTo>
                <a:lnTo>
                  <a:pt x="225806" y="6730"/>
                </a:lnTo>
                <a:lnTo>
                  <a:pt x="219075" y="0"/>
                </a:lnTo>
                <a:close/>
              </a:path>
              <a:path w="361314" h="360044">
                <a:moveTo>
                  <a:pt x="281178" y="25653"/>
                </a:moveTo>
                <a:lnTo>
                  <a:pt x="271653" y="25653"/>
                </a:lnTo>
                <a:lnTo>
                  <a:pt x="265684" y="31496"/>
                </a:lnTo>
                <a:lnTo>
                  <a:pt x="250062" y="47116"/>
                </a:lnTo>
                <a:lnTo>
                  <a:pt x="302691" y="47116"/>
                </a:lnTo>
                <a:lnTo>
                  <a:pt x="281178" y="25653"/>
                </a:lnTo>
                <a:close/>
              </a:path>
            </a:pathLst>
          </a:custGeom>
          <a:solidFill>
            <a:srgbClr val="F9F9F9"/>
          </a:solidFill>
        </p:spPr>
        <p:txBody>
          <a:bodyPr wrap="square" lIns="0" tIns="0" rIns="0" bIns="0" rtlCol="0"/>
          <a:lstStyle/>
          <a:p>
            <a:endParaRPr/>
          </a:p>
        </p:txBody>
      </p:sp>
      <p:sp>
        <p:nvSpPr>
          <p:cNvPr id="10" name="object 10"/>
          <p:cNvSpPr/>
          <p:nvPr/>
        </p:nvSpPr>
        <p:spPr>
          <a:xfrm>
            <a:off x="4735067" y="3389376"/>
            <a:ext cx="405765" cy="361315"/>
          </a:xfrm>
          <a:custGeom>
            <a:avLst/>
            <a:gdLst/>
            <a:ahLst/>
            <a:cxnLst/>
            <a:rect l="l" t="t" r="r" b="b"/>
            <a:pathLst>
              <a:path w="405764" h="361314">
                <a:moveTo>
                  <a:pt x="151098" y="159893"/>
                </a:moveTo>
                <a:lnTo>
                  <a:pt x="108204" y="159893"/>
                </a:lnTo>
                <a:lnTo>
                  <a:pt x="145161" y="220472"/>
                </a:lnTo>
                <a:lnTo>
                  <a:pt x="135008" y="232729"/>
                </a:lnTo>
                <a:lnTo>
                  <a:pt x="127285" y="246808"/>
                </a:lnTo>
                <a:lnTo>
                  <a:pt x="122372" y="262387"/>
                </a:lnTo>
                <a:lnTo>
                  <a:pt x="120650" y="279146"/>
                </a:lnTo>
                <a:lnTo>
                  <a:pt x="127113" y="310985"/>
                </a:lnTo>
                <a:lnTo>
                  <a:pt x="144732" y="337073"/>
                </a:lnTo>
                <a:lnTo>
                  <a:pt x="170852" y="354709"/>
                </a:lnTo>
                <a:lnTo>
                  <a:pt x="202819" y="361188"/>
                </a:lnTo>
                <a:lnTo>
                  <a:pt x="234638" y="354709"/>
                </a:lnTo>
                <a:lnTo>
                  <a:pt x="260683" y="337073"/>
                </a:lnTo>
                <a:lnTo>
                  <a:pt x="269172" y="324485"/>
                </a:lnTo>
                <a:lnTo>
                  <a:pt x="202819" y="324485"/>
                </a:lnTo>
                <a:lnTo>
                  <a:pt x="185106" y="320901"/>
                </a:lnTo>
                <a:lnTo>
                  <a:pt x="170656" y="311150"/>
                </a:lnTo>
                <a:lnTo>
                  <a:pt x="160920" y="296731"/>
                </a:lnTo>
                <a:lnTo>
                  <a:pt x="157353" y="279146"/>
                </a:lnTo>
                <a:lnTo>
                  <a:pt x="160920" y="261413"/>
                </a:lnTo>
                <a:lnTo>
                  <a:pt x="170656" y="246919"/>
                </a:lnTo>
                <a:lnTo>
                  <a:pt x="185106" y="237140"/>
                </a:lnTo>
                <a:lnTo>
                  <a:pt x="202819" y="233553"/>
                </a:lnTo>
                <a:lnTo>
                  <a:pt x="270826" y="233553"/>
                </a:lnTo>
                <a:lnTo>
                  <a:pt x="270375" y="232729"/>
                </a:lnTo>
                <a:lnTo>
                  <a:pt x="260223" y="220472"/>
                </a:lnTo>
                <a:lnTo>
                  <a:pt x="271922" y="201295"/>
                </a:lnTo>
                <a:lnTo>
                  <a:pt x="176530" y="201295"/>
                </a:lnTo>
                <a:lnTo>
                  <a:pt x="151098" y="159893"/>
                </a:lnTo>
                <a:close/>
              </a:path>
              <a:path w="405764" h="361314">
                <a:moveTo>
                  <a:pt x="270826" y="233553"/>
                </a:moveTo>
                <a:lnTo>
                  <a:pt x="202819" y="233553"/>
                </a:lnTo>
                <a:lnTo>
                  <a:pt x="220384" y="237140"/>
                </a:lnTo>
                <a:lnTo>
                  <a:pt x="234759" y="246919"/>
                </a:lnTo>
                <a:lnTo>
                  <a:pt x="244467" y="261413"/>
                </a:lnTo>
                <a:lnTo>
                  <a:pt x="248031" y="279146"/>
                </a:lnTo>
                <a:lnTo>
                  <a:pt x="244467" y="296731"/>
                </a:lnTo>
                <a:lnTo>
                  <a:pt x="234759" y="311150"/>
                </a:lnTo>
                <a:lnTo>
                  <a:pt x="220384" y="320901"/>
                </a:lnTo>
                <a:lnTo>
                  <a:pt x="202819" y="324485"/>
                </a:lnTo>
                <a:lnTo>
                  <a:pt x="269172" y="324485"/>
                </a:lnTo>
                <a:lnTo>
                  <a:pt x="278274" y="310985"/>
                </a:lnTo>
                <a:lnTo>
                  <a:pt x="284734" y="279146"/>
                </a:lnTo>
                <a:lnTo>
                  <a:pt x="283011" y="262387"/>
                </a:lnTo>
                <a:lnTo>
                  <a:pt x="278098" y="246808"/>
                </a:lnTo>
                <a:lnTo>
                  <a:pt x="270826" y="233553"/>
                </a:lnTo>
                <a:close/>
              </a:path>
              <a:path w="405764" h="361314">
                <a:moveTo>
                  <a:pt x="202819" y="196850"/>
                </a:moveTo>
                <a:lnTo>
                  <a:pt x="196014" y="197151"/>
                </a:lnTo>
                <a:lnTo>
                  <a:pt x="189341" y="198024"/>
                </a:lnTo>
                <a:lnTo>
                  <a:pt x="182834" y="199421"/>
                </a:lnTo>
                <a:lnTo>
                  <a:pt x="176530" y="201295"/>
                </a:lnTo>
                <a:lnTo>
                  <a:pt x="228854" y="201295"/>
                </a:lnTo>
                <a:lnTo>
                  <a:pt x="222553" y="199421"/>
                </a:lnTo>
                <a:lnTo>
                  <a:pt x="216074" y="198024"/>
                </a:lnTo>
                <a:lnTo>
                  <a:pt x="209476" y="197151"/>
                </a:lnTo>
                <a:lnTo>
                  <a:pt x="202819" y="196850"/>
                </a:lnTo>
                <a:close/>
              </a:path>
              <a:path w="405764" h="361314">
                <a:moveTo>
                  <a:pt x="282029" y="100457"/>
                </a:moveTo>
                <a:lnTo>
                  <a:pt x="243459" y="100457"/>
                </a:lnTo>
                <a:lnTo>
                  <a:pt x="246937" y="111801"/>
                </a:lnTo>
                <a:lnTo>
                  <a:pt x="251952" y="122348"/>
                </a:lnTo>
                <a:lnTo>
                  <a:pt x="258371" y="132014"/>
                </a:lnTo>
                <a:lnTo>
                  <a:pt x="266065" y="140715"/>
                </a:lnTo>
                <a:lnTo>
                  <a:pt x="228854" y="201295"/>
                </a:lnTo>
                <a:lnTo>
                  <a:pt x="271922" y="201295"/>
                </a:lnTo>
                <a:lnTo>
                  <a:pt x="297180" y="159893"/>
                </a:lnTo>
                <a:lnTo>
                  <a:pt x="345285" y="159893"/>
                </a:lnTo>
                <a:lnTo>
                  <a:pt x="355288" y="157855"/>
                </a:lnTo>
                <a:lnTo>
                  <a:pt x="381333" y="140192"/>
                </a:lnTo>
                <a:lnTo>
                  <a:pt x="389776" y="127635"/>
                </a:lnTo>
                <a:lnTo>
                  <a:pt x="323469" y="127635"/>
                </a:lnTo>
                <a:lnTo>
                  <a:pt x="305756" y="124047"/>
                </a:lnTo>
                <a:lnTo>
                  <a:pt x="291306" y="114268"/>
                </a:lnTo>
                <a:lnTo>
                  <a:pt x="282029" y="100457"/>
                </a:lnTo>
                <a:close/>
              </a:path>
              <a:path w="405764" h="361314">
                <a:moveTo>
                  <a:pt x="81915" y="0"/>
                </a:moveTo>
                <a:lnTo>
                  <a:pt x="50095" y="6478"/>
                </a:lnTo>
                <a:lnTo>
                  <a:pt x="24050" y="24114"/>
                </a:lnTo>
                <a:lnTo>
                  <a:pt x="6459" y="50202"/>
                </a:lnTo>
                <a:lnTo>
                  <a:pt x="0" y="82041"/>
                </a:lnTo>
                <a:lnTo>
                  <a:pt x="6459" y="114028"/>
                </a:lnTo>
                <a:lnTo>
                  <a:pt x="24050" y="140192"/>
                </a:lnTo>
                <a:lnTo>
                  <a:pt x="50095" y="157855"/>
                </a:lnTo>
                <a:lnTo>
                  <a:pt x="81915" y="164337"/>
                </a:lnTo>
                <a:lnTo>
                  <a:pt x="88772" y="164036"/>
                </a:lnTo>
                <a:lnTo>
                  <a:pt x="95440" y="163163"/>
                </a:lnTo>
                <a:lnTo>
                  <a:pt x="101917" y="161766"/>
                </a:lnTo>
                <a:lnTo>
                  <a:pt x="108204" y="159893"/>
                </a:lnTo>
                <a:lnTo>
                  <a:pt x="151098" y="159893"/>
                </a:lnTo>
                <a:lnTo>
                  <a:pt x="139319" y="140715"/>
                </a:lnTo>
                <a:lnTo>
                  <a:pt x="147012" y="132014"/>
                </a:lnTo>
                <a:lnTo>
                  <a:pt x="149921" y="127635"/>
                </a:lnTo>
                <a:lnTo>
                  <a:pt x="81915" y="127635"/>
                </a:lnTo>
                <a:lnTo>
                  <a:pt x="64349" y="124047"/>
                </a:lnTo>
                <a:lnTo>
                  <a:pt x="49974" y="114268"/>
                </a:lnTo>
                <a:lnTo>
                  <a:pt x="40266" y="99774"/>
                </a:lnTo>
                <a:lnTo>
                  <a:pt x="36703" y="82041"/>
                </a:lnTo>
                <a:lnTo>
                  <a:pt x="40266" y="64456"/>
                </a:lnTo>
                <a:lnTo>
                  <a:pt x="49974" y="50037"/>
                </a:lnTo>
                <a:lnTo>
                  <a:pt x="64349" y="40286"/>
                </a:lnTo>
                <a:lnTo>
                  <a:pt x="81915" y="36702"/>
                </a:lnTo>
                <a:lnTo>
                  <a:pt x="149920" y="36702"/>
                </a:lnTo>
                <a:lnTo>
                  <a:pt x="133492" y="18208"/>
                </a:lnTo>
                <a:lnTo>
                  <a:pt x="109757" y="4835"/>
                </a:lnTo>
                <a:lnTo>
                  <a:pt x="81915" y="0"/>
                </a:lnTo>
                <a:close/>
              </a:path>
              <a:path w="405764" h="361314">
                <a:moveTo>
                  <a:pt x="345285" y="159893"/>
                </a:moveTo>
                <a:lnTo>
                  <a:pt x="297180" y="159893"/>
                </a:lnTo>
                <a:lnTo>
                  <a:pt x="303466" y="161766"/>
                </a:lnTo>
                <a:lnTo>
                  <a:pt x="309943" y="163163"/>
                </a:lnTo>
                <a:lnTo>
                  <a:pt x="316611" y="164036"/>
                </a:lnTo>
                <a:lnTo>
                  <a:pt x="323469" y="164337"/>
                </a:lnTo>
                <a:lnTo>
                  <a:pt x="345285" y="159893"/>
                </a:lnTo>
                <a:close/>
              </a:path>
              <a:path w="405764" h="361314">
                <a:moveTo>
                  <a:pt x="149920" y="36702"/>
                </a:moveTo>
                <a:lnTo>
                  <a:pt x="81915" y="36702"/>
                </a:lnTo>
                <a:lnTo>
                  <a:pt x="99627" y="40286"/>
                </a:lnTo>
                <a:lnTo>
                  <a:pt x="114077" y="50037"/>
                </a:lnTo>
                <a:lnTo>
                  <a:pt x="123813" y="64456"/>
                </a:lnTo>
                <a:lnTo>
                  <a:pt x="127381" y="82041"/>
                </a:lnTo>
                <a:lnTo>
                  <a:pt x="123813" y="99774"/>
                </a:lnTo>
                <a:lnTo>
                  <a:pt x="114077" y="114268"/>
                </a:lnTo>
                <a:lnTo>
                  <a:pt x="99627" y="124047"/>
                </a:lnTo>
                <a:lnTo>
                  <a:pt x="81915" y="127635"/>
                </a:lnTo>
                <a:lnTo>
                  <a:pt x="149921" y="127635"/>
                </a:lnTo>
                <a:lnTo>
                  <a:pt x="153431" y="122348"/>
                </a:lnTo>
                <a:lnTo>
                  <a:pt x="158446" y="111801"/>
                </a:lnTo>
                <a:lnTo>
                  <a:pt x="161925" y="100457"/>
                </a:lnTo>
                <a:lnTo>
                  <a:pt x="282029" y="100457"/>
                </a:lnTo>
                <a:lnTo>
                  <a:pt x="281570" y="99774"/>
                </a:lnTo>
                <a:lnTo>
                  <a:pt x="278003" y="82041"/>
                </a:lnTo>
                <a:lnTo>
                  <a:pt x="281570" y="64456"/>
                </a:lnTo>
                <a:lnTo>
                  <a:pt x="282045" y="63753"/>
                </a:lnTo>
                <a:lnTo>
                  <a:pt x="161925" y="63753"/>
                </a:lnTo>
                <a:lnTo>
                  <a:pt x="151441" y="38415"/>
                </a:lnTo>
                <a:lnTo>
                  <a:pt x="149920" y="36702"/>
                </a:lnTo>
                <a:close/>
              </a:path>
              <a:path w="405764" h="361314">
                <a:moveTo>
                  <a:pt x="389822" y="36702"/>
                </a:moveTo>
                <a:lnTo>
                  <a:pt x="323469" y="36702"/>
                </a:lnTo>
                <a:lnTo>
                  <a:pt x="341034" y="40286"/>
                </a:lnTo>
                <a:lnTo>
                  <a:pt x="355409" y="50037"/>
                </a:lnTo>
                <a:lnTo>
                  <a:pt x="365117" y="64456"/>
                </a:lnTo>
                <a:lnTo>
                  <a:pt x="368681" y="82041"/>
                </a:lnTo>
                <a:lnTo>
                  <a:pt x="365117" y="99774"/>
                </a:lnTo>
                <a:lnTo>
                  <a:pt x="355409" y="114268"/>
                </a:lnTo>
                <a:lnTo>
                  <a:pt x="341034" y="124047"/>
                </a:lnTo>
                <a:lnTo>
                  <a:pt x="323469" y="127635"/>
                </a:lnTo>
                <a:lnTo>
                  <a:pt x="389776" y="127635"/>
                </a:lnTo>
                <a:lnTo>
                  <a:pt x="398924" y="114028"/>
                </a:lnTo>
                <a:lnTo>
                  <a:pt x="405384" y="82041"/>
                </a:lnTo>
                <a:lnTo>
                  <a:pt x="398924" y="50202"/>
                </a:lnTo>
                <a:lnTo>
                  <a:pt x="389822" y="36702"/>
                </a:lnTo>
                <a:close/>
              </a:path>
              <a:path w="405764" h="361314">
                <a:moveTo>
                  <a:pt x="323469" y="0"/>
                </a:moveTo>
                <a:lnTo>
                  <a:pt x="295626" y="4835"/>
                </a:lnTo>
                <a:lnTo>
                  <a:pt x="271891" y="18208"/>
                </a:lnTo>
                <a:lnTo>
                  <a:pt x="253942" y="38415"/>
                </a:lnTo>
                <a:lnTo>
                  <a:pt x="243459" y="63753"/>
                </a:lnTo>
                <a:lnTo>
                  <a:pt x="282045" y="63753"/>
                </a:lnTo>
                <a:lnTo>
                  <a:pt x="291306" y="50037"/>
                </a:lnTo>
                <a:lnTo>
                  <a:pt x="305756" y="40286"/>
                </a:lnTo>
                <a:lnTo>
                  <a:pt x="323469" y="36702"/>
                </a:lnTo>
                <a:lnTo>
                  <a:pt x="389822" y="36702"/>
                </a:lnTo>
                <a:lnTo>
                  <a:pt x="381333" y="24114"/>
                </a:lnTo>
                <a:lnTo>
                  <a:pt x="355288" y="6478"/>
                </a:lnTo>
                <a:lnTo>
                  <a:pt x="323469" y="0"/>
                </a:lnTo>
                <a:close/>
              </a:path>
            </a:pathLst>
          </a:custGeom>
          <a:solidFill>
            <a:srgbClr val="F9F9F9"/>
          </a:solidFill>
        </p:spPr>
        <p:txBody>
          <a:bodyPr wrap="square" lIns="0" tIns="0" rIns="0" bIns="0" rtlCol="0"/>
          <a:lstStyle/>
          <a:p>
            <a:endParaRPr/>
          </a:p>
        </p:txBody>
      </p:sp>
      <p:sp>
        <p:nvSpPr>
          <p:cNvPr id="11" name="object 11"/>
          <p:cNvSpPr/>
          <p:nvPr/>
        </p:nvSpPr>
        <p:spPr>
          <a:xfrm>
            <a:off x="6217030" y="3551046"/>
            <a:ext cx="991235" cy="991235"/>
          </a:xfrm>
          <a:custGeom>
            <a:avLst/>
            <a:gdLst/>
            <a:ahLst/>
            <a:cxnLst/>
            <a:rect l="l" t="t" r="r" b="b"/>
            <a:pathLst>
              <a:path w="991234" h="991235">
                <a:moveTo>
                  <a:pt x="300482" y="0"/>
                </a:moveTo>
                <a:lnTo>
                  <a:pt x="140462" y="0"/>
                </a:lnTo>
                <a:lnTo>
                  <a:pt x="97546" y="9314"/>
                </a:lnTo>
                <a:lnTo>
                  <a:pt x="60147" y="29894"/>
                </a:lnTo>
                <a:lnTo>
                  <a:pt x="30185" y="59838"/>
                </a:lnTo>
                <a:lnTo>
                  <a:pt x="9580" y="97243"/>
                </a:lnTo>
                <a:lnTo>
                  <a:pt x="254" y="140207"/>
                </a:lnTo>
                <a:lnTo>
                  <a:pt x="0" y="850772"/>
                </a:lnTo>
                <a:lnTo>
                  <a:pt x="9313" y="893674"/>
                </a:lnTo>
                <a:lnTo>
                  <a:pt x="29886" y="931034"/>
                </a:lnTo>
                <a:lnTo>
                  <a:pt x="59810" y="960939"/>
                </a:lnTo>
                <a:lnTo>
                  <a:pt x="97178" y="981475"/>
                </a:lnTo>
                <a:lnTo>
                  <a:pt x="140081" y="990726"/>
                </a:lnTo>
                <a:lnTo>
                  <a:pt x="850646" y="990600"/>
                </a:lnTo>
                <a:lnTo>
                  <a:pt x="893561" y="981273"/>
                </a:lnTo>
                <a:lnTo>
                  <a:pt x="930960" y="960668"/>
                </a:lnTo>
                <a:lnTo>
                  <a:pt x="960922" y="930706"/>
                </a:lnTo>
                <a:lnTo>
                  <a:pt x="981527" y="893307"/>
                </a:lnTo>
                <a:lnTo>
                  <a:pt x="990771" y="850772"/>
                </a:lnTo>
                <a:lnTo>
                  <a:pt x="990853" y="690498"/>
                </a:lnTo>
                <a:lnTo>
                  <a:pt x="390398" y="690498"/>
                </a:lnTo>
                <a:lnTo>
                  <a:pt x="355219" y="683466"/>
                </a:lnTo>
                <a:lnTo>
                  <a:pt x="326612" y="664241"/>
                </a:lnTo>
                <a:lnTo>
                  <a:pt x="307387" y="635634"/>
                </a:lnTo>
                <a:lnTo>
                  <a:pt x="300354" y="600455"/>
                </a:lnTo>
                <a:lnTo>
                  <a:pt x="300482" y="0"/>
                </a:lnTo>
                <a:close/>
              </a:path>
              <a:path w="991234" h="991235">
                <a:moveTo>
                  <a:pt x="990853" y="690244"/>
                </a:moveTo>
                <a:lnTo>
                  <a:pt x="390398" y="690498"/>
                </a:lnTo>
                <a:lnTo>
                  <a:pt x="990853" y="690498"/>
                </a:lnTo>
                <a:lnTo>
                  <a:pt x="990853" y="690244"/>
                </a:lnTo>
                <a:close/>
              </a:path>
            </a:pathLst>
          </a:custGeom>
          <a:solidFill>
            <a:srgbClr val="BABABA"/>
          </a:solidFill>
        </p:spPr>
        <p:txBody>
          <a:bodyPr wrap="square" lIns="0" tIns="0" rIns="0" bIns="0" rtlCol="0"/>
          <a:lstStyle/>
          <a:p>
            <a:endParaRPr/>
          </a:p>
        </p:txBody>
      </p:sp>
      <p:sp>
        <p:nvSpPr>
          <p:cNvPr id="12" name="object 12"/>
          <p:cNvSpPr/>
          <p:nvPr/>
        </p:nvSpPr>
        <p:spPr>
          <a:xfrm>
            <a:off x="6416928" y="3350386"/>
            <a:ext cx="991869" cy="991869"/>
          </a:xfrm>
          <a:custGeom>
            <a:avLst/>
            <a:gdLst/>
            <a:ahLst/>
            <a:cxnLst/>
            <a:rect l="l" t="t" r="r" b="b"/>
            <a:pathLst>
              <a:path w="991870" h="991870">
                <a:moveTo>
                  <a:pt x="851407" y="0"/>
                </a:moveTo>
                <a:lnTo>
                  <a:pt x="140716" y="508"/>
                </a:lnTo>
                <a:lnTo>
                  <a:pt x="97738" y="9834"/>
                </a:lnTo>
                <a:lnTo>
                  <a:pt x="60301" y="30439"/>
                </a:lnTo>
                <a:lnTo>
                  <a:pt x="30320" y="60401"/>
                </a:lnTo>
                <a:lnTo>
                  <a:pt x="9708" y="97800"/>
                </a:lnTo>
                <a:lnTo>
                  <a:pt x="381" y="140715"/>
                </a:lnTo>
                <a:lnTo>
                  <a:pt x="0" y="851535"/>
                </a:lnTo>
                <a:lnTo>
                  <a:pt x="9264" y="894449"/>
                </a:lnTo>
                <a:lnTo>
                  <a:pt x="29831" y="931841"/>
                </a:lnTo>
                <a:lnTo>
                  <a:pt x="59774" y="961784"/>
                </a:lnTo>
                <a:lnTo>
                  <a:pt x="97166" y="982351"/>
                </a:lnTo>
                <a:lnTo>
                  <a:pt x="140080" y="991615"/>
                </a:lnTo>
                <a:lnTo>
                  <a:pt x="850900" y="991235"/>
                </a:lnTo>
                <a:lnTo>
                  <a:pt x="893815" y="981907"/>
                </a:lnTo>
                <a:lnTo>
                  <a:pt x="931214" y="961295"/>
                </a:lnTo>
                <a:lnTo>
                  <a:pt x="961176" y="931314"/>
                </a:lnTo>
                <a:lnTo>
                  <a:pt x="981781" y="893877"/>
                </a:lnTo>
                <a:lnTo>
                  <a:pt x="982316" y="891413"/>
                </a:lnTo>
                <a:lnTo>
                  <a:pt x="190119" y="891413"/>
                </a:lnTo>
                <a:lnTo>
                  <a:pt x="154940" y="884451"/>
                </a:lnTo>
                <a:lnTo>
                  <a:pt x="126333" y="865251"/>
                </a:lnTo>
                <a:lnTo>
                  <a:pt x="107108" y="836620"/>
                </a:lnTo>
                <a:lnTo>
                  <a:pt x="100075" y="801369"/>
                </a:lnTo>
                <a:lnTo>
                  <a:pt x="100456" y="190753"/>
                </a:lnTo>
                <a:lnTo>
                  <a:pt x="126825" y="126904"/>
                </a:lnTo>
                <a:lnTo>
                  <a:pt x="190626" y="100584"/>
                </a:lnTo>
                <a:lnTo>
                  <a:pt x="982888" y="100202"/>
                </a:lnTo>
                <a:lnTo>
                  <a:pt x="982236" y="97178"/>
                </a:lnTo>
                <a:lnTo>
                  <a:pt x="961693" y="59810"/>
                </a:lnTo>
                <a:lnTo>
                  <a:pt x="931769" y="29886"/>
                </a:lnTo>
                <a:lnTo>
                  <a:pt x="894371" y="9313"/>
                </a:lnTo>
                <a:lnTo>
                  <a:pt x="851407" y="0"/>
                </a:lnTo>
                <a:close/>
              </a:path>
              <a:path w="991870" h="991870">
                <a:moveTo>
                  <a:pt x="982888" y="100202"/>
                </a:moveTo>
                <a:lnTo>
                  <a:pt x="801370" y="100202"/>
                </a:lnTo>
                <a:lnTo>
                  <a:pt x="836549" y="107235"/>
                </a:lnTo>
                <a:lnTo>
                  <a:pt x="865155" y="126460"/>
                </a:lnTo>
                <a:lnTo>
                  <a:pt x="884380" y="155066"/>
                </a:lnTo>
                <a:lnTo>
                  <a:pt x="891413" y="190246"/>
                </a:lnTo>
                <a:lnTo>
                  <a:pt x="891031" y="800988"/>
                </a:lnTo>
                <a:lnTo>
                  <a:pt x="864711" y="864774"/>
                </a:lnTo>
                <a:lnTo>
                  <a:pt x="800862" y="891032"/>
                </a:lnTo>
                <a:lnTo>
                  <a:pt x="190119" y="891413"/>
                </a:lnTo>
                <a:lnTo>
                  <a:pt x="982316" y="891413"/>
                </a:lnTo>
                <a:lnTo>
                  <a:pt x="991107" y="850900"/>
                </a:lnTo>
                <a:lnTo>
                  <a:pt x="991489" y="140080"/>
                </a:lnTo>
                <a:lnTo>
                  <a:pt x="982888" y="100202"/>
                </a:lnTo>
                <a:close/>
              </a:path>
            </a:pathLst>
          </a:custGeom>
          <a:solidFill>
            <a:srgbClr val="D3D3D3"/>
          </a:solidFill>
        </p:spPr>
        <p:txBody>
          <a:bodyPr wrap="square" lIns="0" tIns="0" rIns="0" bIns="0" rtlCol="0"/>
          <a:lstStyle/>
          <a:p>
            <a:endParaRPr/>
          </a:p>
        </p:txBody>
      </p:sp>
      <p:sp>
        <p:nvSpPr>
          <p:cNvPr id="13" name="object 13"/>
          <p:cNvSpPr/>
          <p:nvPr/>
        </p:nvSpPr>
        <p:spPr>
          <a:xfrm>
            <a:off x="6724268" y="3667142"/>
            <a:ext cx="377190" cy="358775"/>
          </a:xfrm>
          <a:custGeom>
            <a:avLst/>
            <a:gdLst/>
            <a:ahLst/>
            <a:cxnLst/>
            <a:rect l="l" t="t" r="r" b="b"/>
            <a:pathLst>
              <a:path w="377190" h="358775">
                <a:moveTo>
                  <a:pt x="87534" y="208198"/>
                </a:moveTo>
                <a:lnTo>
                  <a:pt x="72397" y="210059"/>
                </a:lnTo>
                <a:lnTo>
                  <a:pt x="57784" y="214993"/>
                </a:lnTo>
                <a:lnTo>
                  <a:pt x="53212" y="217025"/>
                </a:lnTo>
                <a:lnTo>
                  <a:pt x="52070" y="222994"/>
                </a:lnTo>
                <a:lnTo>
                  <a:pt x="55752" y="226550"/>
                </a:lnTo>
                <a:lnTo>
                  <a:pt x="108457" y="279128"/>
                </a:lnTo>
                <a:lnTo>
                  <a:pt x="108457" y="288272"/>
                </a:lnTo>
                <a:lnTo>
                  <a:pt x="55752" y="340850"/>
                </a:lnTo>
                <a:lnTo>
                  <a:pt x="52070" y="344406"/>
                </a:lnTo>
                <a:lnTo>
                  <a:pt x="53212" y="350502"/>
                </a:lnTo>
                <a:lnTo>
                  <a:pt x="57911" y="352534"/>
                </a:lnTo>
                <a:lnTo>
                  <a:pt x="79722" y="358651"/>
                </a:lnTo>
                <a:lnTo>
                  <a:pt x="102187" y="358138"/>
                </a:lnTo>
                <a:lnTo>
                  <a:pt x="142748" y="337167"/>
                </a:lnTo>
                <a:lnTo>
                  <a:pt x="163226" y="299416"/>
                </a:lnTo>
                <a:lnTo>
                  <a:pt x="164650" y="278239"/>
                </a:lnTo>
                <a:lnTo>
                  <a:pt x="160274" y="257665"/>
                </a:lnTo>
                <a:lnTo>
                  <a:pt x="189356" y="228709"/>
                </a:lnTo>
                <a:lnTo>
                  <a:pt x="174155" y="213596"/>
                </a:lnTo>
                <a:lnTo>
                  <a:pt x="117475" y="213596"/>
                </a:lnTo>
                <a:lnTo>
                  <a:pt x="102719" y="209385"/>
                </a:lnTo>
                <a:lnTo>
                  <a:pt x="87534" y="208198"/>
                </a:lnTo>
                <a:close/>
              </a:path>
              <a:path w="377190" h="358775">
                <a:moveTo>
                  <a:pt x="159765" y="98788"/>
                </a:moveTo>
                <a:lnTo>
                  <a:pt x="116204" y="142095"/>
                </a:lnTo>
                <a:lnTo>
                  <a:pt x="249806" y="275191"/>
                </a:lnTo>
                <a:lnTo>
                  <a:pt x="331597" y="356598"/>
                </a:lnTo>
                <a:lnTo>
                  <a:pt x="334009" y="357614"/>
                </a:lnTo>
                <a:lnTo>
                  <a:pt x="339089" y="357614"/>
                </a:lnTo>
                <a:lnTo>
                  <a:pt x="341502" y="356598"/>
                </a:lnTo>
                <a:lnTo>
                  <a:pt x="373252" y="325102"/>
                </a:lnTo>
                <a:lnTo>
                  <a:pt x="376935" y="321292"/>
                </a:lnTo>
                <a:lnTo>
                  <a:pt x="376935" y="315196"/>
                </a:lnTo>
                <a:lnTo>
                  <a:pt x="373252" y="311386"/>
                </a:lnTo>
                <a:lnTo>
                  <a:pt x="336853" y="275159"/>
                </a:lnTo>
                <a:lnTo>
                  <a:pt x="159765" y="98788"/>
                </a:lnTo>
                <a:close/>
              </a:path>
              <a:path w="377190" h="358775">
                <a:moveTo>
                  <a:pt x="41021" y="234678"/>
                </a:moveTo>
                <a:lnTo>
                  <a:pt x="38861" y="234805"/>
                </a:lnTo>
                <a:lnTo>
                  <a:pt x="36702" y="234805"/>
                </a:lnTo>
                <a:lnTo>
                  <a:pt x="34544" y="235821"/>
                </a:lnTo>
                <a:lnTo>
                  <a:pt x="33020" y="237726"/>
                </a:lnTo>
                <a:lnTo>
                  <a:pt x="22469" y="255609"/>
                </a:lnTo>
                <a:lnTo>
                  <a:pt x="17287" y="275159"/>
                </a:lnTo>
                <a:lnTo>
                  <a:pt x="17464" y="295233"/>
                </a:lnTo>
                <a:lnTo>
                  <a:pt x="22986" y="314688"/>
                </a:lnTo>
                <a:lnTo>
                  <a:pt x="25273" y="319895"/>
                </a:lnTo>
                <a:lnTo>
                  <a:pt x="32003" y="321038"/>
                </a:lnTo>
                <a:lnTo>
                  <a:pt x="74929" y="278239"/>
                </a:lnTo>
                <a:lnTo>
                  <a:pt x="78104" y="275191"/>
                </a:lnTo>
                <a:lnTo>
                  <a:pt x="78104" y="270111"/>
                </a:lnTo>
                <a:lnTo>
                  <a:pt x="74929" y="267063"/>
                </a:lnTo>
                <a:lnTo>
                  <a:pt x="44957" y="237091"/>
                </a:lnTo>
                <a:lnTo>
                  <a:pt x="43179" y="235440"/>
                </a:lnTo>
                <a:lnTo>
                  <a:pt x="41021" y="234678"/>
                </a:lnTo>
                <a:close/>
              </a:path>
              <a:path w="377190" h="358775">
                <a:moveTo>
                  <a:pt x="145796" y="185402"/>
                </a:moveTo>
                <a:lnTo>
                  <a:pt x="117475" y="213596"/>
                </a:lnTo>
                <a:lnTo>
                  <a:pt x="174155" y="213596"/>
                </a:lnTo>
                <a:lnTo>
                  <a:pt x="145796" y="185402"/>
                </a:lnTo>
                <a:close/>
              </a:path>
              <a:path w="377190" h="358775">
                <a:moveTo>
                  <a:pt x="19176" y="98026"/>
                </a:moveTo>
                <a:lnTo>
                  <a:pt x="11556" y="98026"/>
                </a:lnTo>
                <a:lnTo>
                  <a:pt x="6857" y="102598"/>
                </a:lnTo>
                <a:lnTo>
                  <a:pt x="4699" y="104884"/>
                </a:lnTo>
                <a:lnTo>
                  <a:pt x="0" y="109583"/>
                </a:lnTo>
                <a:lnTo>
                  <a:pt x="0" y="117076"/>
                </a:lnTo>
                <a:lnTo>
                  <a:pt x="60071" y="176893"/>
                </a:lnTo>
                <a:lnTo>
                  <a:pt x="67563" y="176893"/>
                </a:lnTo>
                <a:lnTo>
                  <a:pt x="72262" y="172194"/>
                </a:lnTo>
                <a:lnTo>
                  <a:pt x="74549" y="170035"/>
                </a:lnTo>
                <a:lnTo>
                  <a:pt x="79121" y="165336"/>
                </a:lnTo>
                <a:lnTo>
                  <a:pt x="79121" y="157843"/>
                </a:lnTo>
                <a:lnTo>
                  <a:pt x="74549" y="153144"/>
                </a:lnTo>
                <a:lnTo>
                  <a:pt x="69976" y="148572"/>
                </a:lnTo>
                <a:lnTo>
                  <a:pt x="78866" y="139809"/>
                </a:lnTo>
                <a:lnTo>
                  <a:pt x="46128" y="107170"/>
                </a:lnTo>
                <a:lnTo>
                  <a:pt x="28321" y="107170"/>
                </a:lnTo>
                <a:lnTo>
                  <a:pt x="19176" y="98026"/>
                </a:lnTo>
                <a:close/>
              </a:path>
              <a:path w="377190" h="358775">
                <a:moveTo>
                  <a:pt x="293671" y="0"/>
                </a:moveTo>
                <a:lnTo>
                  <a:pt x="247523" y="21699"/>
                </a:lnTo>
                <a:lnTo>
                  <a:pt x="226964" y="59576"/>
                </a:lnTo>
                <a:lnTo>
                  <a:pt x="225573" y="80706"/>
                </a:lnTo>
                <a:lnTo>
                  <a:pt x="230124" y="101455"/>
                </a:lnTo>
                <a:lnTo>
                  <a:pt x="203200" y="128252"/>
                </a:lnTo>
                <a:lnTo>
                  <a:pt x="246633" y="171559"/>
                </a:lnTo>
                <a:lnTo>
                  <a:pt x="273050" y="145270"/>
                </a:lnTo>
                <a:lnTo>
                  <a:pt x="328329" y="145270"/>
                </a:lnTo>
                <a:lnTo>
                  <a:pt x="332485" y="143873"/>
                </a:lnTo>
                <a:lnTo>
                  <a:pt x="337057" y="141841"/>
                </a:lnTo>
                <a:lnTo>
                  <a:pt x="338200" y="135872"/>
                </a:lnTo>
                <a:lnTo>
                  <a:pt x="334517" y="132316"/>
                </a:lnTo>
                <a:lnTo>
                  <a:pt x="281812" y="79738"/>
                </a:lnTo>
                <a:lnTo>
                  <a:pt x="281812" y="70594"/>
                </a:lnTo>
                <a:lnTo>
                  <a:pt x="334517" y="18016"/>
                </a:lnTo>
                <a:lnTo>
                  <a:pt x="338200" y="14460"/>
                </a:lnTo>
                <a:lnTo>
                  <a:pt x="337057" y="8364"/>
                </a:lnTo>
                <a:lnTo>
                  <a:pt x="332358" y="6332"/>
                </a:lnTo>
                <a:lnTo>
                  <a:pt x="325374" y="3157"/>
                </a:lnTo>
                <a:lnTo>
                  <a:pt x="318007" y="1125"/>
                </a:lnTo>
                <a:lnTo>
                  <a:pt x="310514" y="236"/>
                </a:lnTo>
                <a:lnTo>
                  <a:pt x="293671" y="0"/>
                </a:lnTo>
                <a:close/>
              </a:path>
              <a:path w="377190" h="358775">
                <a:moveTo>
                  <a:pt x="328329" y="145270"/>
                </a:moveTo>
                <a:lnTo>
                  <a:pt x="273050" y="145270"/>
                </a:lnTo>
                <a:lnTo>
                  <a:pt x="287783" y="149463"/>
                </a:lnTo>
                <a:lnTo>
                  <a:pt x="302910" y="150620"/>
                </a:lnTo>
                <a:lnTo>
                  <a:pt x="317966" y="148752"/>
                </a:lnTo>
                <a:lnTo>
                  <a:pt x="328329" y="145270"/>
                </a:lnTo>
                <a:close/>
              </a:path>
              <a:path w="377190" h="358775">
                <a:moveTo>
                  <a:pt x="101853" y="15984"/>
                </a:moveTo>
                <a:lnTo>
                  <a:pt x="95757" y="15984"/>
                </a:lnTo>
                <a:lnTo>
                  <a:pt x="92582" y="17127"/>
                </a:lnTo>
                <a:lnTo>
                  <a:pt x="90297" y="19540"/>
                </a:lnTo>
                <a:lnTo>
                  <a:pt x="39624" y="70086"/>
                </a:lnTo>
                <a:lnTo>
                  <a:pt x="34925" y="74658"/>
                </a:lnTo>
                <a:lnTo>
                  <a:pt x="34925" y="82151"/>
                </a:lnTo>
                <a:lnTo>
                  <a:pt x="39624" y="86850"/>
                </a:lnTo>
                <a:lnTo>
                  <a:pt x="44069" y="91422"/>
                </a:lnTo>
                <a:lnTo>
                  <a:pt x="85725" y="132951"/>
                </a:lnTo>
                <a:lnTo>
                  <a:pt x="90297" y="137396"/>
                </a:lnTo>
                <a:lnTo>
                  <a:pt x="92582" y="139682"/>
                </a:lnTo>
                <a:lnTo>
                  <a:pt x="95630" y="140825"/>
                </a:lnTo>
                <a:lnTo>
                  <a:pt x="100964" y="140698"/>
                </a:lnTo>
                <a:lnTo>
                  <a:pt x="102615" y="140317"/>
                </a:lnTo>
                <a:lnTo>
                  <a:pt x="104266" y="139682"/>
                </a:lnTo>
                <a:lnTo>
                  <a:pt x="105790" y="138666"/>
                </a:lnTo>
                <a:lnTo>
                  <a:pt x="106806" y="137904"/>
                </a:lnTo>
                <a:lnTo>
                  <a:pt x="107187" y="137396"/>
                </a:lnTo>
                <a:lnTo>
                  <a:pt x="156336" y="88501"/>
                </a:lnTo>
                <a:lnTo>
                  <a:pt x="157860" y="86850"/>
                </a:lnTo>
                <a:lnTo>
                  <a:pt x="159130" y="85580"/>
                </a:lnTo>
                <a:lnTo>
                  <a:pt x="159882" y="84437"/>
                </a:lnTo>
                <a:lnTo>
                  <a:pt x="162559" y="80246"/>
                </a:lnTo>
                <a:lnTo>
                  <a:pt x="161925" y="74023"/>
                </a:lnTo>
                <a:lnTo>
                  <a:pt x="157860" y="70086"/>
                </a:lnTo>
                <a:lnTo>
                  <a:pt x="153034" y="65133"/>
                </a:lnTo>
                <a:lnTo>
                  <a:pt x="107187" y="19540"/>
                </a:lnTo>
                <a:lnTo>
                  <a:pt x="104901" y="17127"/>
                </a:lnTo>
                <a:lnTo>
                  <a:pt x="101853" y="15984"/>
                </a:lnTo>
                <a:close/>
              </a:path>
              <a:path w="377190" h="358775">
                <a:moveTo>
                  <a:pt x="358901" y="39860"/>
                </a:moveTo>
                <a:lnTo>
                  <a:pt x="356234" y="40495"/>
                </a:lnTo>
                <a:lnTo>
                  <a:pt x="354329" y="42527"/>
                </a:lnTo>
                <a:lnTo>
                  <a:pt x="315340" y="81389"/>
                </a:lnTo>
                <a:lnTo>
                  <a:pt x="312165" y="84437"/>
                </a:lnTo>
                <a:lnTo>
                  <a:pt x="312165" y="89517"/>
                </a:lnTo>
                <a:lnTo>
                  <a:pt x="315340" y="92565"/>
                </a:lnTo>
                <a:lnTo>
                  <a:pt x="348741" y="125839"/>
                </a:lnTo>
                <a:lnTo>
                  <a:pt x="354329" y="125585"/>
                </a:lnTo>
                <a:lnTo>
                  <a:pt x="357250" y="121902"/>
                </a:lnTo>
                <a:lnTo>
                  <a:pt x="367801" y="104018"/>
                </a:lnTo>
                <a:lnTo>
                  <a:pt x="372890" y="84818"/>
                </a:lnTo>
                <a:lnTo>
                  <a:pt x="372806" y="64394"/>
                </a:lnTo>
                <a:lnTo>
                  <a:pt x="367283" y="44940"/>
                </a:lnTo>
                <a:lnTo>
                  <a:pt x="366140" y="42400"/>
                </a:lnTo>
                <a:lnTo>
                  <a:pt x="363854" y="40749"/>
                </a:lnTo>
                <a:lnTo>
                  <a:pt x="361441" y="40368"/>
                </a:lnTo>
                <a:lnTo>
                  <a:pt x="358901" y="39860"/>
                </a:lnTo>
                <a:close/>
              </a:path>
              <a:path w="377190" h="358775">
                <a:moveTo>
                  <a:pt x="37210" y="98280"/>
                </a:moveTo>
                <a:lnTo>
                  <a:pt x="28321" y="107170"/>
                </a:lnTo>
                <a:lnTo>
                  <a:pt x="46128" y="107170"/>
                </a:lnTo>
                <a:lnTo>
                  <a:pt x="37210" y="98280"/>
                </a:lnTo>
                <a:close/>
              </a:path>
              <a:path w="377190" h="358775">
                <a:moveTo>
                  <a:pt x="168284" y="3442"/>
                </a:moveTo>
                <a:lnTo>
                  <a:pt x="128428" y="13416"/>
                </a:lnTo>
                <a:lnTo>
                  <a:pt x="119887" y="18397"/>
                </a:lnTo>
                <a:lnTo>
                  <a:pt x="161035" y="59418"/>
                </a:lnTo>
                <a:lnTo>
                  <a:pt x="192073" y="44769"/>
                </a:lnTo>
                <a:lnTo>
                  <a:pt x="211312" y="40526"/>
                </a:lnTo>
                <a:lnTo>
                  <a:pt x="214810" y="35379"/>
                </a:lnTo>
                <a:lnTo>
                  <a:pt x="198627" y="18016"/>
                </a:lnTo>
                <a:lnTo>
                  <a:pt x="188847" y="10237"/>
                </a:lnTo>
                <a:lnTo>
                  <a:pt x="178673" y="5506"/>
                </a:lnTo>
                <a:lnTo>
                  <a:pt x="168284" y="3442"/>
                </a:lnTo>
                <a:close/>
              </a:path>
            </a:pathLst>
          </a:custGeom>
          <a:solidFill>
            <a:srgbClr val="7E7E7E"/>
          </a:solidFill>
        </p:spPr>
        <p:txBody>
          <a:bodyPr wrap="square" lIns="0" tIns="0" rIns="0" bIns="0" rtlCol="0"/>
          <a:lstStyle/>
          <a:p>
            <a:endParaRPr/>
          </a:p>
        </p:txBody>
      </p:sp>
      <p:sp>
        <p:nvSpPr>
          <p:cNvPr id="14" name="object 14"/>
          <p:cNvSpPr/>
          <p:nvPr/>
        </p:nvSpPr>
        <p:spPr>
          <a:xfrm>
            <a:off x="5016627" y="3552063"/>
            <a:ext cx="990600" cy="990600"/>
          </a:xfrm>
          <a:custGeom>
            <a:avLst/>
            <a:gdLst/>
            <a:ahLst/>
            <a:cxnLst/>
            <a:rect l="l" t="t" r="r" b="b"/>
            <a:pathLst>
              <a:path w="990600" h="990600">
                <a:moveTo>
                  <a:pt x="850392" y="0"/>
                </a:moveTo>
                <a:lnTo>
                  <a:pt x="690499" y="0"/>
                </a:lnTo>
                <a:lnTo>
                  <a:pt x="690118" y="599948"/>
                </a:lnTo>
                <a:lnTo>
                  <a:pt x="683013" y="635127"/>
                </a:lnTo>
                <a:lnTo>
                  <a:pt x="663765" y="663733"/>
                </a:lnTo>
                <a:lnTo>
                  <a:pt x="635182" y="682958"/>
                </a:lnTo>
                <a:lnTo>
                  <a:pt x="600075" y="689991"/>
                </a:lnTo>
                <a:lnTo>
                  <a:pt x="126" y="690372"/>
                </a:lnTo>
                <a:lnTo>
                  <a:pt x="0" y="850392"/>
                </a:lnTo>
                <a:lnTo>
                  <a:pt x="9251" y="893244"/>
                </a:lnTo>
                <a:lnTo>
                  <a:pt x="29787" y="930599"/>
                </a:lnTo>
                <a:lnTo>
                  <a:pt x="59692" y="960522"/>
                </a:lnTo>
                <a:lnTo>
                  <a:pt x="97052" y="981082"/>
                </a:lnTo>
                <a:lnTo>
                  <a:pt x="139953" y="990345"/>
                </a:lnTo>
                <a:lnTo>
                  <a:pt x="849757" y="989838"/>
                </a:lnTo>
                <a:lnTo>
                  <a:pt x="892671" y="980524"/>
                </a:lnTo>
                <a:lnTo>
                  <a:pt x="930063" y="959951"/>
                </a:lnTo>
                <a:lnTo>
                  <a:pt x="960006" y="930027"/>
                </a:lnTo>
                <a:lnTo>
                  <a:pt x="980573" y="892659"/>
                </a:lnTo>
                <a:lnTo>
                  <a:pt x="989838" y="849757"/>
                </a:lnTo>
                <a:lnTo>
                  <a:pt x="990346" y="139826"/>
                </a:lnTo>
                <a:lnTo>
                  <a:pt x="981094" y="96987"/>
                </a:lnTo>
                <a:lnTo>
                  <a:pt x="960558" y="59664"/>
                </a:lnTo>
                <a:lnTo>
                  <a:pt x="930653" y="29778"/>
                </a:lnTo>
                <a:lnTo>
                  <a:pt x="893293" y="9250"/>
                </a:lnTo>
                <a:lnTo>
                  <a:pt x="850392" y="0"/>
                </a:lnTo>
                <a:close/>
              </a:path>
            </a:pathLst>
          </a:custGeom>
          <a:solidFill>
            <a:srgbClr val="16769D"/>
          </a:solidFill>
        </p:spPr>
        <p:txBody>
          <a:bodyPr wrap="square" lIns="0" tIns="0" rIns="0" bIns="0" rtlCol="0"/>
          <a:lstStyle/>
          <a:p>
            <a:endParaRPr/>
          </a:p>
        </p:txBody>
      </p:sp>
      <p:sp>
        <p:nvSpPr>
          <p:cNvPr id="15" name="object 15"/>
          <p:cNvSpPr/>
          <p:nvPr/>
        </p:nvSpPr>
        <p:spPr>
          <a:xfrm>
            <a:off x="4816094" y="3351529"/>
            <a:ext cx="990600" cy="990600"/>
          </a:xfrm>
          <a:custGeom>
            <a:avLst/>
            <a:gdLst/>
            <a:ahLst/>
            <a:cxnLst/>
            <a:rect l="l" t="t" r="r" b="b"/>
            <a:pathLst>
              <a:path w="990600" h="990600">
                <a:moveTo>
                  <a:pt x="850518" y="0"/>
                </a:moveTo>
                <a:lnTo>
                  <a:pt x="140080" y="0"/>
                </a:lnTo>
                <a:lnTo>
                  <a:pt x="97178" y="9264"/>
                </a:lnTo>
                <a:lnTo>
                  <a:pt x="59810" y="29831"/>
                </a:lnTo>
                <a:lnTo>
                  <a:pt x="29886" y="59774"/>
                </a:lnTo>
                <a:lnTo>
                  <a:pt x="9313" y="97166"/>
                </a:lnTo>
                <a:lnTo>
                  <a:pt x="0" y="140081"/>
                </a:lnTo>
                <a:lnTo>
                  <a:pt x="0" y="850392"/>
                </a:lnTo>
                <a:lnTo>
                  <a:pt x="9313" y="893306"/>
                </a:lnTo>
                <a:lnTo>
                  <a:pt x="29886" y="930698"/>
                </a:lnTo>
                <a:lnTo>
                  <a:pt x="59810" y="960641"/>
                </a:lnTo>
                <a:lnTo>
                  <a:pt x="97178" y="981208"/>
                </a:lnTo>
                <a:lnTo>
                  <a:pt x="140080" y="990473"/>
                </a:lnTo>
                <a:lnTo>
                  <a:pt x="850518" y="990473"/>
                </a:lnTo>
                <a:lnTo>
                  <a:pt x="893421" y="981208"/>
                </a:lnTo>
                <a:lnTo>
                  <a:pt x="930789" y="960641"/>
                </a:lnTo>
                <a:lnTo>
                  <a:pt x="960713" y="930698"/>
                </a:lnTo>
                <a:lnTo>
                  <a:pt x="981286" y="893306"/>
                </a:lnTo>
                <a:lnTo>
                  <a:pt x="981917" y="890397"/>
                </a:lnTo>
                <a:lnTo>
                  <a:pt x="190118" y="890397"/>
                </a:lnTo>
                <a:lnTo>
                  <a:pt x="154939" y="883364"/>
                </a:lnTo>
                <a:lnTo>
                  <a:pt x="126333" y="864139"/>
                </a:lnTo>
                <a:lnTo>
                  <a:pt x="107108" y="835533"/>
                </a:lnTo>
                <a:lnTo>
                  <a:pt x="100075" y="800354"/>
                </a:lnTo>
                <a:lnTo>
                  <a:pt x="100075" y="190119"/>
                </a:lnTo>
                <a:lnTo>
                  <a:pt x="107108" y="154940"/>
                </a:lnTo>
                <a:lnTo>
                  <a:pt x="126333" y="126333"/>
                </a:lnTo>
                <a:lnTo>
                  <a:pt x="154939" y="107108"/>
                </a:lnTo>
                <a:lnTo>
                  <a:pt x="190118" y="100075"/>
                </a:lnTo>
                <a:lnTo>
                  <a:pt x="981917" y="100075"/>
                </a:lnTo>
                <a:lnTo>
                  <a:pt x="981286" y="97166"/>
                </a:lnTo>
                <a:lnTo>
                  <a:pt x="960713" y="59774"/>
                </a:lnTo>
                <a:lnTo>
                  <a:pt x="930789" y="29831"/>
                </a:lnTo>
                <a:lnTo>
                  <a:pt x="893421" y="9264"/>
                </a:lnTo>
                <a:lnTo>
                  <a:pt x="850518" y="0"/>
                </a:lnTo>
                <a:close/>
              </a:path>
              <a:path w="990600" h="990600">
                <a:moveTo>
                  <a:pt x="981917" y="100075"/>
                </a:moveTo>
                <a:lnTo>
                  <a:pt x="800480" y="100075"/>
                </a:lnTo>
                <a:lnTo>
                  <a:pt x="835659" y="107108"/>
                </a:lnTo>
                <a:lnTo>
                  <a:pt x="864266" y="126333"/>
                </a:lnTo>
                <a:lnTo>
                  <a:pt x="883491" y="154939"/>
                </a:lnTo>
                <a:lnTo>
                  <a:pt x="890523" y="190119"/>
                </a:lnTo>
                <a:lnTo>
                  <a:pt x="890523" y="800354"/>
                </a:lnTo>
                <a:lnTo>
                  <a:pt x="883491" y="835533"/>
                </a:lnTo>
                <a:lnTo>
                  <a:pt x="864266" y="864139"/>
                </a:lnTo>
                <a:lnTo>
                  <a:pt x="835659" y="883364"/>
                </a:lnTo>
                <a:lnTo>
                  <a:pt x="800480" y="890397"/>
                </a:lnTo>
                <a:lnTo>
                  <a:pt x="981917" y="890397"/>
                </a:lnTo>
                <a:lnTo>
                  <a:pt x="990600" y="850392"/>
                </a:lnTo>
                <a:lnTo>
                  <a:pt x="990600" y="140081"/>
                </a:lnTo>
                <a:lnTo>
                  <a:pt x="981917" y="100075"/>
                </a:lnTo>
                <a:close/>
              </a:path>
            </a:pathLst>
          </a:custGeom>
          <a:solidFill>
            <a:srgbClr val="1D9ED2"/>
          </a:solidFill>
        </p:spPr>
        <p:txBody>
          <a:bodyPr wrap="square" lIns="0" tIns="0" rIns="0" bIns="0" rtlCol="0"/>
          <a:lstStyle/>
          <a:p>
            <a:endParaRPr/>
          </a:p>
        </p:txBody>
      </p:sp>
      <p:sp>
        <p:nvSpPr>
          <p:cNvPr id="16" name="object 16"/>
          <p:cNvSpPr/>
          <p:nvPr/>
        </p:nvSpPr>
        <p:spPr>
          <a:xfrm>
            <a:off x="5101590" y="3678173"/>
            <a:ext cx="421005" cy="339090"/>
          </a:xfrm>
          <a:custGeom>
            <a:avLst/>
            <a:gdLst/>
            <a:ahLst/>
            <a:cxnLst/>
            <a:rect l="l" t="t" r="r" b="b"/>
            <a:pathLst>
              <a:path w="421004" h="339089">
                <a:moveTo>
                  <a:pt x="180975" y="161289"/>
                </a:moveTo>
                <a:lnTo>
                  <a:pt x="176657" y="161289"/>
                </a:lnTo>
                <a:lnTo>
                  <a:pt x="173989" y="162559"/>
                </a:lnTo>
                <a:lnTo>
                  <a:pt x="171704" y="163829"/>
                </a:lnTo>
                <a:lnTo>
                  <a:pt x="162051" y="170179"/>
                </a:lnTo>
                <a:lnTo>
                  <a:pt x="158750" y="172719"/>
                </a:lnTo>
                <a:lnTo>
                  <a:pt x="146938" y="180339"/>
                </a:lnTo>
                <a:lnTo>
                  <a:pt x="148462" y="189229"/>
                </a:lnTo>
                <a:lnTo>
                  <a:pt x="148717" y="193039"/>
                </a:lnTo>
                <a:lnTo>
                  <a:pt x="141097" y="193039"/>
                </a:lnTo>
                <a:lnTo>
                  <a:pt x="133604" y="195579"/>
                </a:lnTo>
                <a:lnTo>
                  <a:pt x="127888" y="200659"/>
                </a:lnTo>
                <a:lnTo>
                  <a:pt x="118618" y="207009"/>
                </a:lnTo>
                <a:lnTo>
                  <a:pt x="115824" y="215900"/>
                </a:lnTo>
                <a:lnTo>
                  <a:pt x="115315" y="218439"/>
                </a:lnTo>
                <a:lnTo>
                  <a:pt x="92329" y="293369"/>
                </a:lnTo>
                <a:lnTo>
                  <a:pt x="90771" y="300989"/>
                </a:lnTo>
                <a:lnTo>
                  <a:pt x="110109" y="336550"/>
                </a:lnTo>
                <a:lnTo>
                  <a:pt x="118363" y="339089"/>
                </a:lnTo>
                <a:lnTo>
                  <a:pt x="199898" y="339089"/>
                </a:lnTo>
                <a:lnTo>
                  <a:pt x="191770" y="287019"/>
                </a:lnTo>
                <a:lnTo>
                  <a:pt x="190881" y="280669"/>
                </a:lnTo>
                <a:lnTo>
                  <a:pt x="191515" y="274319"/>
                </a:lnTo>
                <a:lnTo>
                  <a:pt x="193675" y="269239"/>
                </a:lnTo>
                <a:lnTo>
                  <a:pt x="201040" y="248919"/>
                </a:lnTo>
                <a:lnTo>
                  <a:pt x="191770" y="240029"/>
                </a:lnTo>
                <a:lnTo>
                  <a:pt x="197933" y="233679"/>
                </a:lnTo>
                <a:lnTo>
                  <a:pt x="165862" y="233679"/>
                </a:lnTo>
                <a:lnTo>
                  <a:pt x="159893" y="193039"/>
                </a:lnTo>
                <a:lnTo>
                  <a:pt x="159258" y="187959"/>
                </a:lnTo>
                <a:lnTo>
                  <a:pt x="161162" y="184150"/>
                </a:lnTo>
                <a:lnTo>
                  <a:pt x="164973" y="181609"/>
                </a:lnTo>
                <a:lnTo>
                  <a:pt x="177800" y="173989"/>
                </a:lnTo>
                <a:lnTo>
                  <a:pt x="178308" y="172719"/>
                </a:lnTo>
                <a:lnTo>
                  <a:pt x="266573" y="172719"/>
                </a:lnTo>
                <a:lnTo>
                  <a:pt x="263398" y="170179"/>
                </a:lnTo>
                <a:lnTo>
                  <a:pt x="253619" y="163829"/>
                </a:lnTo>
                <a:lnTo>
                  <a:pt x="186182" y="163829"/>
                </a:lnTo>
                <a:lnTo>
                  <a:pt x="185547" y="162559"/>
                </a:lnTo>
                <a:lnTo>
                  <a:pt x="180975" y="161289"/>
                </a:lnTo>
                <a:close/>
              </a:path>
              <a:path w="421004" h="339089">
                <a:moveTo>
                  <a:pt x="238417" y="218439"/>
                </a:moveTo>
                <a:lnTo>
                  <a:pt x="212725" y="218439"/>
                </a:lnTo>
                <a:lnTo>
                  <a:pt x="233552" y="240029"/>
                </a:lnTo>
                <a:lnTo>
                  <a:pt x="224282" y="248919"/>
                </a:lnTo>
                <a:lnTo>
                  <a:pt x="231521" y="269239"/>
                </a:lnTo>
                <a:lnTo>
                  <a:pt x="233807" y="274319"/>
                </a:lnTo>
                <a:lnTo>
                  <a:pt x="234442" y="280669"/>
                </a:lnTo>
                <a:lnTo>
                  <a:pt x="233552" y="287019"/>
                </a:lnTo>
                <a:lnTo>
                  <a:pt x="225171" y="339089"/>
                </a:lnTo>
                <a:lnTo>
                  <a:pt x="306959" y="339089"/>
                </a:lnTo>
                <a:lnTo>
                  <a:pt x="315213" y="336550"/>
                </a:lnTo>
                <a:lnTo>
                  <a:pt x="322452" y="332739"/>
                </a:lnTo>
                <a:lnTo>
                  <a:pt x="327533" y="325119"/>
                </a:lnTo>
                <a:lnTo>
                  <a:pt x="332613" y="318769"/>
                </a:lnTo>
                <a:lnTo>
                  <a:pt x="335025" y="309879"/>
                </a:lnTo>
                <a:lnTo>
                  <a:pt x="334518" y="300989"/>
                </a:lnTo>
                <a:lnTo>
                  <a:pt x="334390" y="298450"/>
                </a:lnTo>
                <a:lnTo>
                  <a:pt x="333883" y="295909"/>
                </a:lnTo>
                <a:lnTo>
                  <a:pt x="332994" y="293369"/>
                </a:lnTo>
                <a:lnTo>
                  <a:pt x="314682" y="233679"/>
                </a:lnTo>
                <a:lnTo>
                  <a:pt x="255777" y="233679"/>
                </a:lnTo>
                <a:lnTo>
                  <a:pt x="238417" y="218439"/>
                </a:lnTo>
                <a:close/>
              </a:path>
              <a:path w="421004" h="339089">
                <a:moveTo>
                  <a:pt x="74675" y="45719"/>
                </a:moveTo>
                <a:lnTo>
                  <a:pt x="54326" y="48259"/>
                </a:lnTo>
                <a:lnTo>
                  <a:pt x="40941" y="58419"/>
                </a:lnTo>
                <a:lnTo>
                  <a:pt x="33152" y="72389"/>
                </a:lnTo>
                <a:lnTo>
                  <a:pt x="29590" y="90169"/>
                </a:lnTo>
                <a:lnTo>
                  <a:pt x="29337" y="90169"/>
                </a:lnTo>
                <a:lnTo>
                  <a:pt x="21717" y="91439"/>
                </a:lnTo>
                <a:lnTo>
                  <a:pt x="17399" y="101600"/>
                </a:lnTo>
                <a:lnTo>
                  <a:pt x="19558" y="110489"/>
                </a:lnTo>
                <a:lnTo>
                  <a:pt x="21336" y="119379"/>
                </a:lnTo>
                <a:lnTo>
                  <a:pt x="26924" y="124459"/>
                </a:lnTo>
                <a:lnTo>
                  <a:pt x="32893" y="125729"/>
                </a:lnTo>
                <a:lnTo>
                  <a:pt x="36742" y="134619"/>
                </a:lnTo>
                <a:lnTo>
                  <a:pt x="41497" y="142239"/>
                </a:lnTo>
                <a:lnTo>
                  <a:pt x="46966" y="148589"/>
                </a:lnTo>
                <a:lnTo>
                  <a:pt x="52959" y="154939"/>
                </a:lnTo>
                <a:lnTo>
                  <a:pt x="54990" y="156209"/>
                </a:lnTo>
                <a:lnTo>
                  <a:pt x="56007" y="158750"/>
                </a:lnTo>
                <a:lnTo>
                  <a:pt x="52705" y="175259"/>
                </a:lnTo>
                <a:lnTo>
                  <a:pt x="48640" y="179069"/>
                </a:lnTo>
                <a:lnTo>
                  <a:pt x="43307" y="180339"/>
                </a:lnTo>
                <a:lnTo>
                  <a:pt x="34289" y="181609"/>
                </a:lnTo>
                <a:lnTo>
                  <a:pt x="24911" y="185419"/>
                </a:lnTo>
                <a:lnTo>
                  <a:pt x="17081" y="191769"/>
                </a:lnTo>
                <a:lnTo>
                  <a:pt x="11251" y="199389"/>
                </a:lnTo>
                <a:lnTo>
                  <a:pt x="7874" y="208279"/>
                </a:lnTo>
                <a:lnTo>
                  <a:pt x="1143" y="242569"/>
                </a:lnTo>
                <a:lnTo>
                  <a:pt x="0" y="247650"/>
                </a:lnTo>
                <a:lnTo>
                  <a:pt x="1524" y="254000"/>
                </a:lnTo>
                <a:lnTo>
                  <a:pt x="8762" y="262889"/>
                </a:lnTo>
                <a:lnTo>
                  <a:pt x="14224" y="265429"/>
                </a:lnTo>
                <a:lnTo>
                  <a:pt x="86233" y="265429"/>
                </a:lnTo>
                <a:lnTo>
                  <a:pt x="101981" y="214629"/>
                </a:lnTo>
                <a:lnTo>
                  <a:pt x="105566" y="205739"/>
                </a:lnTo>
                <a:lnTo>
                  <a:pt x="110664" y="198119"/>
                </a:lnTo>
                <a:lnTo>
                  <a:pt x="117072" y="190500"/>
                </a:lnTo>
                <a:lnTo>
                  <a:pt x="124587" y="185419"/>
                </a:lnTo>
                <a:lnTo>
                  <a:pt x="121665" y="184150"/>
                </a:lnTo>
                <a:lnTo>
                  <a:pt x="118363" y="182879"/>
                </a:lnTo>
                <a:lnTo>
                  <a:pt x="114935" y="181609"/>
                </a:lnTo>
                <a:lnTo>
                  <a:pt x="100711" y="179069"/>
                </a:lnTo>
                <a:lnTo>
                  <a:pt x="96647" y="175259"/>
                </a:lnTo>
                <a:lnTo>
                  <a:pt x="95504" y="170179"/>
                </a:lnTo>
                <a:lnTo>
                  <a:pt x="93218" y="158750"/>
                </a:lnTo>
                <a:lnTo>
                  <a:pt x="94234" y="156209"/>
                </a:lnTo>
                <a:lnTo>
                  <a:pt x="96265" y="154939"/>
                </a:lnTo>
                <a:lnTo>
                  <a:pt x="102276" y="148589"/>
                </a:lnTo>
                <a:lnTo>
                  <a:pt x="107775" y="142239"/>
                </a:lnTo>
                <a:lnTo>
                  <a:pt x="112535" y="134619"/>
                </a:lnTo>
                <a:lnTo>
                  <a:pt x="116332" y="125729"/>
                </a:lnTo>
                <a:lnTo>
                  <a:pt x="121031" y="124459"/>
                </a:lnTo>
                <a:lnTo>
                  <a:pt x="125349" y="121919"/>
                </a:lnTo>
                <a:lnTo>
                  <a:pt x="127888" y="115569"/>
                </a:lnTo>
                <a:lnTo>
                  <a:pt x="124206" y="110489"/>
                </a:lnTo>
                <a:lnTo>
                  <a:pt x="121412" y="105409"/>
                </a:lnTo>
                <a:lnTo>
                  <a:pt x="118999" y="93979"/>
                </a:lnTo>
                <a:lnTo>
                  <a:pt x="118745" y="90169"/>
                </a:lnTo>
                <a:lnTo>
                  <a:pt x="118999" y="85089"/>
                </a:lnTo>
                <a:lnTo>
                  <a:pt x="115038" y="69850"/>
                </a:lnTo>
                <a:lnTo>
                  <a:pt x="107124" y="57150"/>
                </a:lnTo>
                <a:lnTo>
                  <a:pt x="94067" y="48259"/>
                </a:lnTo>
                <a:lnTo>
                  <a:pt x="74675" y="45719"/>
                </a:lnTo>
                <a:close/>
              </a:path>
              <a:path w="421004" h="339089">
                <a:moveTo>
                  <a:pt x="345948" y="45719"/>
                </a:moveTo>
                <a:lnTo>
                  <a:pt x="329576" y="46989"/>
                </a:lnTo>
                <a:lnTo>
                  <a:pt x="317563" y="53339"/>
                </a:lnTo>
                <a:lnTo>
                  <a:pt x="309264" y="62229"/>
                </a:lnTo>
                <a:lnTo>
                  <a:pt x="304038" y="73659"/>
                </a:lnTo>
                <a:lnTo>
                  <a:pt x="306705" y="81279"/>
                </a:lnTo>
                <a:lnTo>
                  <a:pt x="307213" y="90169"/>
                </a:lnTo>
                <a:lnTo>
                  <a:pt x="305181" y="99059"/>
                </a:lnTo>
                <a:lnTo>
                  <a:pt x="303530" y="106679"/>
                </a:lnTo>
                <a:lnTo>
                  <a:pt x="299593" y="114300"/>
                </a:lnTo>
                <a:lnTo>
                  <a:pt x="294767" y="119379"/>
                </a:lnTo>
                <a:lnTo>
                  <a:pt x="297307" y="123189"/>
                </a:lnTo>
                <a:lnTo>
                  <a:pt x="300609" y="125729"/>
                </a:lnTo>
                <a:lnTo>
                  <a:pt x="304292" y="125729"/>
                </a:lnTo>
                <a:lnTo>
                  <a:pt x="308088" y="134619"/>
                </a:lnTo>
                <a:lnTo>
                  <a:pt x="312848" y="142239"/>
                </a:lnTo>
                <a:lnTo>
                  <a:pt x="318347" y="148589"/>
                </a:lnTo>
                <a:lnTo>
                  <a:pt x="324358" y="154939"/>
                </a:lnTo>
                <a:lnTo>
                  <a:pt x="326389" y="156209"/>
                </a:lnTo>
                <a:lnTo>
                  <a:pt x="327406" y="158750"/>
                </a:lnTo>
                <a:lnTo>
                  <a:pt x="326771" y="161289"/>
                </a:lnTo>
                <a:lnTo>
                  <a:pt x="325120" y="170179"/>
                </a:lnTo>
                <a:lnTo>
                  <a:pt x="323976" y="175259"/>
                </a:lnTo>
                <a:lnTo>
                  <a:pt x="319913" y="179069"/>
                </a:lnTo>
                <a:lnTo>
                  <a:pt x="314706" y="180339"/>
                </a:lnTo>
                <a:lnTo>
                  <a:pt x="305688" y="181609"/>
                </a:lnTo>
                <a:lnTo>
                  <a:pt x="303149" y="182879"/>
                </a:lnTo>
                <a:lnTo>
                  <a:pt x="298576" y="184150"/>
                </a:lnTo>
                <a:lnTo>
                  <a:pt x="306768" y="190500"/>
                </a:lnTo>
                <a:lnTo>
                  <a:pt x="313817" y="196850"/>
                </a:lnTo>
                <a:lnTo>
                  <a:pt x="319436" y="204469"/>
                </a:lnTo>
                <a:lnTo>
                  <a:pt x="323342" y="214629"/>
                </a:lnTo>
                <a:lnTo>
                  <a:pt x="339089" y="265429"/>
                </a:lnTo>
                <a:lnTo>
                  <a:pt x="406400" y="265429"/>
                </a:lnTo>
                <a:lnTo>
                  <a:pt x="411861" y="262889"/>
                </a:lnTo>
                <a:lnTo>
                  <a:pt x="419100" y="254000"/>
                </a:lnTo>
                <a:lnTo>
                  <a:pt x="420624" y="247650"/>
                </a:lnTo>
                <a:lnTo>
                  <a:pt x="419481" y="242569"/>
                </a:lnTo>
                <a:lnTo>
                  <a:pt x="412750" y="208279"/>
                </a:lnTo>
                <a:lnTo>
                  <a:pt x="377317" y="180339"/>
                </a:lnTo>
                <a:lnTo>
                  <a:pt x="371983" y="179069"/>
                </a:lnTo>
                <a:lnTo>
                  <a:pt x="367919" y="175259"/>
                </a:lnTo>
                <a:lnTo>
                  <a:pt x="364617" y="158750"/>
                </a:lnTo>
                <a:lnTo>
                  <a:pt x="365633" y="156209"/>
                </a:lnTo>
                <a:lnTo>
                  <a:pt x="367664" y="154939"/>
                </a:lnTo>
                <a:lnTo>
                  <a:pt x="373657" y="148589"/>
                </a:lnTo>
                <a:lnTo>
                  <a:pt x="379126" y="142239"/>
                </a:lnTo>
                <a:lnTo>
                  <a:pt x="383881" y="134619"/>
                </a:lnTo>
                <a:lnTo>
                  <a:pt x="387731" y="125729"/>
                </a:lnTo>
                <a:lnTo>
                  <a:pt x="393700" y="124459"/>
                </a:lnTo>
                <a:lnTo>
                  <a:pt x="399288" y="119379"/>
                </a:lnTo>
                <a:lnTo>
                  <a:pt x="401065" y="110489"/>
                </a:lnTo>
                <a:lnTo>
                  <a:pt x="403225" y="101600"/>
                </a:lnTo>
                <a:lnTo>
                  <a:pt x="398907" y="91439"/>
                </a:lnTo>
                <a:lnTo>
                  <a:pt x="391287" y="90169"/>
                </a:lnTo>
                <a:lnTo>
                  <a:pt x="391033" y="90169"/>
                </a:lnTo>
                <a:lnTo>
                  <a:pt x="387649" y="72389"/>
                </a:lnTo>
                <a:lnTo>
                  <a:pt x="379968" y="58419"/>
                </a:lnTo>
                <a:lnTo>
                  <a:pt x="366547" y="48259"/>
                </a:lnTo>
                <a:lnTo>
                  <a:pt x="345948" y="45719"/>
                </a:lnTo>
                <a:close/>
              </a:path>
              <a:path w="421004" h="339089">
                <a:moveTo>
                  <a:pt x="221361" y="200659"/>
                </a:moveTo>
                <a:lnTo>
                  <a:pt x="203962" y="200659"/>
                </a:lnTo>
                <a:lnTo>
                  <a:pt x="203835" y="203200"/>
                </a:lnTo>
                <a:lnTo>
                  <a:pt x="202819" y="204469"/>
                </a:lnTo>
                <a:lnTo>
                  <a:pt x="169545" y="233679"/>
                </a:lnTo>
                <a:lnTo>
                  <a:pt x="197933" y="233679"/>
                </a:lnTo>
                <a:lnTo>
                  <a:pt x="212725" y="218439"/>
                </a:lnTo>
                <a:lnTo>
                  <a:pt x="238417" y="218439"/>
                </a:lnTo>
                <a:lnTo>
                  <a:pt x="222504" y="204469"/>
                </a:lnTo>
                <a:lnTo>
                  <a:pt x="221487" y="203200"/>
                </a:lnTo>
                <a:lnTo>
                  <a:pt x="221361" y="200659"/>
                </a:lnTo>
                <a:close/>
              </a:path>
              <a:path w="421004" h="339089">
                <a:moveTo>
                  <a:pt x="266573" y="172719"/>
                </a:moveTo>
                <a:lnTo>
                  <a:pt x="247014" y="172719"/>
                </a:lnTo>
                <a:lnTo>
                  <a:pt x="247523" y="173989"/>
                </a:lnTo>
                <a:lnTo>
                  <a:pt x="264160" y="184150"/>
                </a:lnTo>
                <a:lnTo>
                  <a:pt x="266064" y="187959"/>
                </a:lnTo>
                <a:lnTo>
                  <a:pt x="265430" y="193039"/>
                </a:lnTo>
                <a:lnTo>
                  <a:pt x="259461" y="233679"/>
                </a:lnTo>
                <a:lnTo>
                  <a:pt x="314682" y="233679"/>
                </a:lnTo>
                <a:lnTo>
                  <a:pt x="310007" y="218439"/>
                </a:lnTo>
                <a:lnTo>
                  <a:pt x="309499" y="215900"/>
                </a:lnTo>
                <a:lnTo>
                  <a:pt x="307848" y="208279"/>
                </a:lnTo>
                <a:lnTo>
                  <a:pt x="297434" y="200659"/>
                </a:lnTo>
                <a:lnTo>
                  <a:pt x="291719" y="195579"/>
                </a:lnTo>
                <a:lnTo>
                  <a:pt x="284225" y="193039"/>
                </a:lnTo>
                <a:lnTo>
                  <a:pt x="276606" y="193039"/>
                </a:lnTo>
                <a:lnTo>
                  <a:pt x="278002" y="180339"/>
                </a:lnTo>
                <a:lnTo>
                  <a:pt x="266573" y="172719"/>
                </a:lnTo>
                <a:close/>
              </a:path>
              <a:path w="421004" h="339089">
                <a:moveTo>
                  <a:pt x="244348" y="172719"/>
                </a:moveTo>
                <a:lnTo>
                  <a:pt x="180975" y="172719"/>
                </a:lnTo>
                <a:lnTo>
                  <a:pt x="203073" y="200659"/>
                </a:lnTo>
                <a:lnTo>
                  <a:pt x="222250" y="200659"/>
                </a:lnTo>
                <a:lnTo>
                  <a:pt x="244348" y="172719"/>
                </a:lnTo>
                <a:close/>
              </a:path>
              <a:path w="421004" h="339089">
                <a:moveTo>
                  <a:pt x="257937" y="143509"/>
                </a:moveTo>
                <a:lnTo>
                  <a:pt x="167386" y="143509"/>
                </a:lnTo>
                <a:lnTo>
                  <a:pt x="170180" y="147319"/>
                </a:lnTo>
                <a:lnTo>
                  <a:pt x="173227" y="149859"/>
                </a:lnTo>
                <a:lnTo>
                  <a:pt x="179959" y="157479"/>
                </a:lnTo>
                <a:lnTo>
                  <a:pt x="183134" y="160019"/>
                </a:lnTo>
                <a:lnTo>
                  <a:pt x="186436" y="162559"/>
                </a:lnTo>
                <a:lnTo>
                  <a:pt x="186182" y="163829"/>
                </a:lnTo>
                <a:lnTo>
                  <a:pt x="239140" y="163829"/>
                </a:lnTo>
                <a:lnTo>
                  <a:pt x="238887" y="162559"/>
                </a:lnTo>
                <a:lnTo>
                  <a:pt x="242188" y="160019"/>
                </a:lnTo>
                <a:lnTo>
                  <a:pt x="245363" y="157479"/>
                </a:lnTo>
                <a:lnTo>
                  <a:pt x="248793" y="153669"/>
                </a:lnTo>
                <a:lnTo>
                  <a:pt x="249047" y="153669"/>
                </a:lnTo>
                <a:lnTo>
                  <a:pt x="252095" y="149859"/>
                </a:lnTo>
                <a:lnTo>
                  <a:pt x="255143" y="147319"/>
                </a:lnTo>
                <a:lnTo>
                  <a:pt x="257937" y="143509"/>
                </a:lnTo>
                <a:close/>
              </a:path>
              <a:path w="421004" h="339089">
                <a:moveTo>
                  <a:pt x="248665" y="161289"/>
                </a:moveTo>
                <a:lnTo>
                  <a:pt x="244348" y="161289"/>
                </a:lnTo>
                <a:lnTo>
                  <a:pt x="239775" y="162559"/>
                </a:lnTo>
                <a:lnTo>
                  <a:pt x="239140" y="163829"/>
                </a:lnTo>
                <a:lnTo>
                  <a:pt x="253619" y="163829"/>
                </a:lnTo>
                <a:lnTo>
                  <a:pt x="251333" y="162559"/>
                </a:lnTo>
                <a:lnTo>
                  <a:pt x="248665" y="161289"/>
                </a:lnTo>
                <a:close/>
              </a:path>
              <a:path w="421004" h="339089">
                <a:moveTo>
                  <a:pt x="272542" y="116839"/>
                </a:moveTo>
                <a:lnTo>
                  <a:pt x="152781" y="116839"/>
                </a:lnTo>
                <a:lnTo>
                  <a:pt x="154559" y="121919"/>
                </a:lnTo>
                <a:lnTo>
                  <a:pt x="156718" y="127000"/>
                </a:lnTo>
                <a:lnTo>
                  <a:pt x="159004" y="130809"/>
                </a:lnTo>
                <a:lnTo>
                  <a:pt x="159258" y="130809"/>
                </a:lnTo>
                <a:lnTo>
                  <a:pt x="161544" y="135889"/>
                </a:lnTo>
                <a:lnTo>
                  <a:pt x="164211" y="139700"/>
                </a:lnTo>
                <a:lnTo>
                  <a:pt x="167005" y="143509"/>
                </a:lnTo>
                <a:lnTo>
                  <a:pt x="258318" y="143509"/>
                </a:lnTo>
                <a:lnTo>
                  <a:pt x="261112" y="139700"/>
                </a:lnTo>
                <a:lnTo>
                  <a:pt x="263779" y="135889"/>
                </a:lnTo>
                <a:lnTo>
                  <a:pt x="266319" y="130809"/>
                </a:lnTo>
                <a:lnTo>
                  <a:pt x="268732" y="127000"/>
                </a:lnTo>
                <a:lnTo>
                  <a:pt x="270763" y="121919"/>
                </a:lnTo>
                <a:lnTo>
                  <a:pt x="272542" y="116839"/>
                </a:lnTo>
                <a:close/>
              </a:path>
              <a:path w="421004" h="339089">
                <a:moveTo>
                  <a:pt x="288544" y="104139"/>
                </a:moveTo>
                <a:lnTo>
                  <a:pt x="136906" y="104139"/>
                </a:lnTo>
                <a:lnTo>
                  <a:pt x="138049" y="106679"/>
                </a:lnTo>
                <a:lnTo>
                  <a:pt x="139319" y="107950"/>
                </a:lnTo>
                <a:lnTo>
                  <a:pt x="144399" y="114300"/>
                </a:lnTo>
                <a:lnTo>
                  <a:pt x="148462" y="116839"/>
                </a:lnTo>
                <a:lnTo>
                  <a:pt x="276733" y="116839"/>
                </a:lnTo>
                <a:lnTo>
                  <a:pt x="280924" y="114300"/>
                </a:lnTo>
                <a:lnTo>
                  <a:pt x="286004" y="107950"/>
                </a:lnTo>
                <a:lnTo>
                  <a:pt x="287274" y="106679"/>
                </a:lnTo>
                <a:lnTo>
                  <a:pt x="288544" y="104139"/>
                </a:lnTo>
                <a:close/>
              </a:path>
              <a:path w="421004" h="339089">
                <a:moveTo>
                  <a:pt x="218694" y="0"/>
                </a:moveTo>
                <a:lnTo>
                  <a:pt x="206756" y="0"/>
                </a:lnTo>
                <a:lnTo>
                  <a:pt x="183665" y="5079"/>
                </a:lnTo>
                <a:lnTo>
                  <a:pt x="164814" y="17779"/>
                </a:lnTo>
                <a:lnTo>
                  <a:pt x="152106" y="35559"/>
                </a:lnTo>
                <a:lnTo>
                  <a:pt x="147447" y="59689"/>
                </a:lnTo>
                <a:lnTo>
                  <a:pt x="147447" y="66039"/>
                </a:lnTo>
                <a:lnTo>
                  <a:pt x="140354" y="69850"/>
                </a:lnTo>
                <a:lnTo>
                  <a:pt x="135382" y="76200"/>
                </a:lnTo>
                <a:lnTo>
                  <a:pt x="132980" y="85089"/>
                </a:lnTo>
                <a:lnTo>
                  <a:pt x="133604" y="96519"/>
                </a:lnTo>
                <a:lnTo>
                  <a:pt x="134238" y="97789"/>
                </a:lnTo>
                <a:lnTo>
                  <a:pt x="135127" y="100329"/>
                </a:lnTo>
                <a:lnTo>
                  <a:pt x="136271" y="102869"/>
                </a:lnTo>
                <a:lnTo>
                  <a:pt x="136398" y="104139"/>
                </a:lnTo>
                <a:lnTo>
                  <a:pt x="288925" y="104139"/>
                </a:lnTo>
                <a:lnTo>
                  <a:pt x="289051" y="102869"/>
                </a:lnTo>
                <a:lnTo>
                  <a:pt x="291592" y="96519"/>
                </a:lnTo>
                <a:lnTo>
                  <a:pt x="292308" y="85089"/>
                </a:lnTo>
                <a:lnTo>
                  <a:pt x="289988" y="76200"/>
                </a:lnTo>
                <a:lnTo>
                  <a:pt x="285073" y="69850"/>
                </a:lnTo>
                <a:lnTo>
                  <a:pt x="278002" y="66039"/>
                </a:lnTo>
                <a:lnTo>
                  <a:pt x="278002" y="59689"/>
                </a:lnTo>
                <a:lnTo>
                  <a:pt x="273343" y="35559"/>
                </a:lnTo>
                <a:lnTo>
                  <a:pt x="260635" y="17779"/>
                </a:lnTo>
                <a:lnTo>
                  <a:pt x="241784" y="5079"/>
                </a:lnTo>
                <a:lnTo>
                  <a:pt x="218694" y="0"/>
                </a:lnTo>
                <a:close/>
              </a:path>
            </a:pathLst>
          </a:custGeom>
          <a:solidFill>
            <a:srgbClr val="1D9ED2"/>
          </a:solidFill>
        </p:spPr>
        <p:txBody>
          <a:bodyPr wrap="square" lIns="0" tIns="0" rIns="0" bIns="0" rtlCol="0"/>
          <a:lstStyle/>
          <a:p>
            <a:endParaRPr/>
          </a:p>
        </p:txBody>
      </p:sp>
      <p:sp>
        <p:nvSpPr>
          <p:cNvPr id="17" name="object 17"/>
          <p:cNvSpPr txBox="1"/>
          <p:nvPr/>
        </p:nvSpPr>
        <p:spPr>
          <a:xfrm>
            <a:off x="767587" y="4929378"/>
            <a:ext cx="3702050" cy="1273175"/>
          </a:xfrm>
          <a:prstGeom prst="rect">
            <a:avLst/>
          </a:prstGeom>
        </p:spPr>
        <p:txBody>
          <a:bodyPr vert="horz" wrap="square" lIns="0" tIns="0" rIns="0" bIns="0" rtlCol="0">
            <a:spAutoFit/>
          </a:bodyPr>
          <a:lstStyle/>
          <a:p>
            <a:pPr marL="12700">
              <a:lnSpc>
                <a:spcPct val="100000"/>
              </a:lnSpc>
            </a:pPr>
            <a:r>
              <a:rPr sz="1600" b="1" spc="-5" dirty="0">
                <a:solidFill>
                  <a:srgbClr val="585858"/>
                </a:solidFill>
                <a:latin typeface="微软雅黑"/>
                <a:cs typeface="微软雅黑"/>
              </a:rPr>
              <a:t>平台利润增长受限</a:t>
            </a:r>
            <a:endParaRPr sz="1600">
              <a:latin typeface="微软雅黑"/>
              <a:cs typeface="微软雅黑"/>
            </a:endParaRPr>
          </a:p>
          <a:p>
            <a:pPr marL="184785" marR="5080" indent="-172720" algn="just">
              <a:lnSpc>
                <a:spcPct val="150100"/>
              </a:lnSpc>
              <a:spcBef>
                <a:spcPts val="434"/>
              </a:spcBef>
            </a:pPr>
            <a:r>
              <a:rPr sz="1400" dirty="0">
                <a:latin typeface="Arial"/>
                <a:cs typeface="Arial"/>
              </a:rPr>
              <a:t>• </a:t>
            </a:r>
            <a:r>
              <a:rPr sz="1400" spc="40" dirty="0">
                <a:latin typeface="微软雅黑"/>
                <a:cs typeface="微软雅黑"/>
              </a:rPr>
              <a:t>经过爆发式增长，互联网红利逐渐消失，且  社交领域格局稳定，寡头垄断，企业需要寻  </a:t>
            </a:r>
            <a:r>
              <a:rPr sz="1400" dirty="0">
                <a:latin typeface="微软雅黑"/>
                <a:cs typeface="微软雅黑"/>
              </a:rPr>
              <a:t>找新的利润增长点。</a:t>
            </a:r>
            <a:endParaRPr sz="1400">
              <a:latin typeface="微软雅黑"/>
              <a:cs typeface="微软雅黑"/>
            </a:endParaRPr>
          </a:p>
        </p:txBody>
      </p:sp>
      <p:sp>
        <p:nvSpPr>
          <p:cNvPr id="18" name="object 18"/>
          <p:cNvSpPr txBox="1"/>
          <p:nvPr/>
        </p:nvSpPr>
        <p:spPr>
          <a:xfrm>
            <a:off x="767587" y="2995040"/>
            <a:ext cx="3692525" cy="1593215"/>
          </a:xfrm>
          <a:prstGeom prst="rect">
            <a:avLst/>
          </a:prstGeom>
        </p:spPr>
        <p:txBody>
          <a:bodyPr vert="horz" wrap="square" lIns="0" tIns="0" rIns="0" bIns="0" rtlCol="0">
            <a:spAutoFit/>
          </a:bodyPr>
          <a:lstStyle/>
          <a:p>
            <a:pPr marL="12700">
              <a:lnSpc>
                <a:spcPct val="100000"/>
              </a:lnSpc>
            </a:pPr>
            <a:r>
              <a:rPr sz="1600" b="1" spc="-5" dirty="0">
                <a:solidFill>
                  <a:srgbClr val="585858"/>
                </a:solidFill>
                <a:latin typeface="微软雅黑"/>
                <a:cs typeface="微软雅黑"/>
              </a:rPr>
              <a:t>平台信息泄露</a:t>
            </a:r>
            <a:endParaRPr sz="1600">
              <a:latin typeface="微软雅黑"/>
              <a:cs typeface="微软雅黑"/>
            </a:endParaRPr>
          </a:p>
          <a:p>
            <a:pPr marL="184785" marR="5080" indent="-172720" algn="just">
              <a:lnSpc>
                <a:spcPct val="150100"/>
              </a:lnSpc>
              <a:spcBef>
                <a:spcPts val="434"/>
              </a:spcBef>
            </a:pPr>
            <a:r>
              <a:rPr sz="1400" dirty="0">
                <a:latin typeface="Arial"/>
                <a:cs typeface="Arial"/>
              </a:rPr>
              <a:t>• </a:t>
            </a:r>
            <a:r>
              <a:rPr sz="1400" spc="40" dirty="0">
                <a:latin typeface="微软雅黑"/>
                <a:cs typeface="微软雅黑"/>
              </a:rPr>
              <a:t>在用户使用过程中，平台可以收集大量的用  户信息。平台隐私保护意识差，会被动或主  </a:t>
            </a:r>
            <a:r>
              <a:rPr sz="1400" spc="35" dirty="0">
                <a:latin typeface="微软雅黑"/>
                <a:cs typeface="微软雅黑"/>
              </a:rPr>
              <a:t>动的泄露用户信息。如Facebook超过5000  </a:t>
            </a:r>
            <a:r>
              <a:rPr sz="1400" dirty="0">
                <a:latin typeface="微软雅黑"/>
                <a:cs typeface="微软雅黑"/>
              </a:rPr>
              <a:t>万用户信息数据泄露事件。</a:t>
            </a:r>
            <a:endParaRPr sz="1400">
              <a:latin typeface="微软雅黑"/>
              <a:cs typeface="微软雅黑"/>
            </a:endParaRPr>
          </a:p>
        </p:txBody>
      </p:sp>
      <p:sp>
        <p:nvSpPr>
          <p:cNvPr id="19" name="object 19"/>
          <p:cNvSpPr/>
          <p:nvPr/>
        </p:nvSpPr>
        <p:spPr>
          <a:xfrm>
            <a:off x="688848" y="4648200"/>
            <a:ext cx="2715895" cy="0"/>
          </a:xfrm>
          <a:custGeom>
            <a:avLst/>
            <a:gdLst/>
            <a:ahLst/>
            <a:cxnLst/>
            <a:rect l="l" t="t" r="r" b="b"/>
            <a:pathLst>
              <a:path w="2715895">
                <a:moveTo>
                  <a:pt x="0" y="0"/>
                </a:moveTo>
                <a:lnTo>
                  <a:pt x="2715894" y="0"/>
                </a:lnTo>
              </a:path>
            </a:pathLst>
          </a:custGeom>
          <a:ln w="3175">
            <a:solidFill>
              <a:srgbClr val="BABABA"/>
            </a:solidFill>
          </a:ln>
        </p:spPr>
        <p:txBody>
          <a:bodyPr wrap="square" lIns="0" tIns="0" rIns="0" bIns="0" rtlCol="0"/>
          <a:lstStyle/>
          <a:p>
            <a:endParaRPr/>
          </a:p>
        </p:txBody>
      </p:sp>
      <p:sp>
        <p:nvSpPr>
          <p:cNvPr id="20" name="object 20"/>
          <p:cNvSpPr txBox="1"/>
          <p:nvPr/>
        </p:nvSpPr>
        <p:spPr>
          <a:xfrm>
            <a:off x="7871841" y="4929378"/>
            <a:ext cx="3585845" cy="1273175"/>
          </a:xfrm>
          <a:prstGeom prst="rect">
            <a:avLst/>
          </a:prstGeom>
        </p:spPr>
        <p:txBody>
          <a:bodyPr vert="horz" wrap="square" lIns="0" tIns="0" rIns="0" bIns="0" rtlCol="0">
            <a:spAutoFit/>
          </a:bodyPr>
          <a:lstStyle/>
          <a:p>
            <a:pPr marL="2153285">
              <a:lnSpc>
                <a:spcPct val="100000"/>
              </a:lnSpc>
            </a:pPr>
            <a:r>
              <a:rPr sz="1600" b="1" spc="-5" dirty="0">
                <a:solidFill>
                  <a:srgbClr val="585858"/>
                </a:solidFill>
                <a:latin typeface="微软雅黑"/>
                <a:cs typeface="微软雅黑"/>
              </a:rPr>
              <a:t>用户连接成本高</a:t>
            </a:r>
            <a:endParaRPr sz="1600">
              <a:latin typeface="微软雅黑"/>
              <a:cs typeface="微软雅黑"/>
            </a:endParaRPr>
          </a:p>
          <a:p>
            <a:pPr marL="184785" marR="5080" indent="-172720" algn="just">
              <a:lnSpc>
                <a:spcPct val="150100"/>
              </a:lnSpc>
              <a:spcBef>
                <a:spcPts val="434"/>
              </a:spcBef>
            </a:pPr>
            <a:r>
              <a:rPr sz="1400" dirty="0">
                <a:latin typeface="Arial"/>
                <a:cs typeface="Arial"/>
              </a:rPr>
              <a:t>• </a:t>
            </a:r>
            <a:r>
              <a:rPr sz="1400" dirty="0">
                <a:latin typeface="微软雅黑"/>
                <a:cs typeface="微软雅黑"/>
              </a:rPr>
              <a:t>当前社交网络仍是以熟人社交为主，虽有陌  生人社交但信任成本比较高。平台一定程度  上减少了用户的连接成本但作用较小。</a:t>
            </a:r>
            <a:endParaRPr sz="1400">
              <a:latin typeface="微软雅黑"/>
              <a:cs typeface="微软雅黑"/>
            </a:endParaRPr>
          </a:p>
        </p:txBody>
      </p:sp>
      <p:sp>
        <p:nvSpPr>
          <p:cNvPr id="21" name="object 21"/>
          <p:cNvSpPr txBox="1"/>
          <p:nvPr/>
        </p:nvSpPr>
        <p:spPr>
          <a:xfrm>
            <a:off x="7873745" y="2995040"/>
            <a:ext cx="3584575" cy="1273175"/>
          </a:xfrm>
          <a:prstGeom prst="rect">
            <a:avLst/>
          </a:prstGeom>
        </p:spPr>
        <p:txBody>
          <a:bodyPr vert="horz" wrap="square" lIns="0" tIns="0" rIns="0" bIns="0" rtlCol="0">
            <a:spAutoFit/>
          </a:bodyPr>
          <a:lstStyle/>
          <a:p>
            <a:pPr marL="1948814">
              <a:lnSpc>
                <a:spcPct val="100000"/>
              </a:lnSpc>
            </a:pPr>
            <a:r>
              <a:rPr sz="1600" b="1" spc="-5" dirty="0">
                <a:solidFill>
                  <a:srgbClr val="585858"/>
                </a:solidFill>
                <a:latin typeface="微软雅黑"/>
                <a:cs typeface="微软雅黑"/>
              </a:rPr>
              <a:t>用户虚假信息传播</a:t>
            </a:r>
            <a:endParaRPr sz="1600">
              <a:latin typeface="微软雅黑"/>
              <a:cs typeface="微软雅黑"/>
            </a:endParaRPr>
          </a:p>
          <a:p>
            <a:pPr marL="184785" marR="5080" indent="-172720" algn="just">
              <a:lnSpc>
                <a:spcPct val="150100"/>
              </a:lnSpc>
              <a:spcBef>
                <a:spcPts val="434"/>
              </a:spcBef>
            </a:pPr>
            <a:r>
              <a:rPr sz="1400" dirty="0">
                <a:latin typeface="Arial"/>
                <a:cs typeface="Arial"/>
              </a:rPr>
              <a:t>• </a:t>
            </a:r>
            <a:r>
              <a:rPr sz="1400" dirty="0">
                <a:latin typeface="微软雅黑"/>
                <a:cs typeface="微软雅黑"/>
              </a:rPr>
              <a:t>社交平台为大家传递许多信息内容，但内容  存在恶意抄袭、传播虚假信息等情况，</a:t>
            </a:r>
            <a:r>
              <a:rPr sz="1400" spc="-15" dirty="0">
                <a:latin typeface="微软雅黑"/>
                <a:cs typeface="微软雅黑"/>
              </a:rPr>
              <a:t>当前  </a:t>
            </a:r>
            <a:r>
              <a:rPr sz="1400" dirty="0">
                <a:latin typeface="微软雅黑"/>
                <a:cs typeface="微软雅黑"/>
              </a:rPr>
              <a:t>技术仍无法全面的辨别真伪。</a:t>
            </a:r>
            <a:endParaRPr sz="1400">
              <a:latin typeface="微软雅黑"/>
              <a:cs typeface="微软雅黑"/>
            </a:endParaRPr>
          </a:p>
        </p:txBody>
      </p:sp>
      <p:sp>
        <p:nvSpPr>
          <p:cNvPr id="22" name="object 22"/>
          <p:cNvSpPr/>
          <p:nvPr/>
        </p:nvSpPr>
        <p:spPr>
          <a:xfrm>
            <a:off x="8819388" y="4648200"/>
            <a:ext cx="2715895" cy="0"/>
          </a:xfrm>
          <a:custGeom>
            <a:avLst/>
            <a:gdLst/>
            <a:ahLst/>
            <a:cxnLst/>
            <a:rect l="l" t="t" r="r" b="b"/>
            <a:pathLst>
              <a:path w="2715895">
                <a:moveTo>
                  <a:pt x="0" y="0"/>
                </a:moveTo>
                <a:lnTo>
                  <a:pt x="2715894" y="0"/>
                </a:lnTo>
              </a:path>
            </a:pathLst>
          </a:custGeom>
          <a:ln w="3175">
            <a:solidFill>
              <a:srgbClr val="BABABA"/>
            </a:solidFill>
          </a:ln>
        </p:spPr>
        <p:txBody>
          <a:bodyPr wrap="square" lIns="0" tIns="0" rIns="0" bIns="0" rtlCol="0"/>
          <a:lstStyle/>
          <a:p>
            <a:endParaRPr/>
          </a:p>
        </p:txBody>
      </p:sp>
      <p:sp>
        <p:nvSpPr>
          <p:cNvPr id="23" name="object 23"/>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90</a:t>
            </a:fld>
            <a:endParaRPr dirty="0"/>
          </a:p>
        </p:txBody>
      </p:sp>
      <p:sp>
        <p:nvSpPr>
          <p:cNvPr id="24" name="object 24"/>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娱乐</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区块链社交形成可信任的点对点的对等社交平台，可提高用户</a:t>
            </a:r>
          </a:p>
          <a:p>
            <a:pPr marL="12700">
              <a:lnSpc>
                <a:spcPts val="2735"/>
              </a:lnSpc>
            </a:pPr>
            <a:r>
              <a:rPr spc="-5" dirty="0"/>
              <a:t>参与度和归属感</a:t>
            </a:r>
          </a:p>
        </p:txBody>
      </p:sp>
      <p:sp>
        <p:nvSpPr>
          <p:cNvPr id="5" name="object 5"/>
          <p:cNvSpPr txBox="1"/>
          <p:nvPr/>
        </p:nvSpPr>
        <p:spPr>
          <a:xfrm>
            <a:off x="829767" y="1403263"/>
            <a:ext cx="10981055" cy="973455"/>
          </a:xfrm>
          <a:prstGeom prst="rect">
            <a:avLst/>
          </a:prstGeom>
        </p:spPr>
        <p:txBody>
          <a:bodyPr vert="horz" wrap="square" lIns="0" tIns="0" rIns="0" bIns="0" rtlCol="0">
            <a:spAutoFit/>
          </a:bodyPr>
          <a:lstStyle/>
          <a:p>
            <a:pPr marL="299085" marR="5080" indent="-287020">
              <a:lnSpc>
                <a:spcPct val="150100"/>
              </a:lnSpc>
            </a:pPr>
            <a:r>
              <a:rPr sz="1400" spc="540" dirty="0">
                <a:solidFill>
                  <a:srgbClr val="1D9ED2"/>
                </a:solidFill>
                <a:latin typeface="Arial Unicode MS"/>
                <a:cs typeface="Arial Unicode MS"/>
              </a:rPr>
              <a:t>◆ </a:t>
            </a:r>
            <a:r>
              <a:rPr sz="1400" dirty="0">
                <a:solidFill>
                  <a:srgbClr val="585858"/>
                </a:solidFill>
                <a:latin typeface="微软雅黑"/>
                <a:cs typeface="微软雅黑"/>
              </a:rPr>
              <a:t>区块链社交即基于区块链技术，形成可信任的点对点的对等社交平台。亿欧智库认为，区块链社交具有以下优势：首先，区块链镜像身  </a:t>
            </a:r>
            <a:r>
              <a:rPr sz="1400" spc="-5" dirty="0">
                <a:solidFill>
                  <a:srgbClr val="585858"/>
                </a:solidFill>
                <a:latin typeface="微软雅黑"/>
                <a:cs typeface="微软雅黑"/>
              </a:rPr>
              <a:t>份，可以保证用户信息安全；其次，区块链时间戳，可以对虚假信息进行溯源；再者，去中心化平台和投票机制，为优质内容提供激励，  </a:t>
            </a:r>
            <a:r>
              <a:rPr sz="1400" dirty="0">
                <a:solidFill>
                  <a:srgbClr val="585858"/>
                </a:solidFill>
                <a:latin typeface="微软雅黑"/>
                <a:cs typeface="微软雅黑"/>
              </a:rPr>
              <a:t>提高用户收益；最后，区块链通证经济可能成为社交新红利。</a:t>
            </a:r>
            <a:endParaRPr sz="1400">
              <a:latin typeface="微软雅黑"/>
              <a:cs typeface="微软雅黑"/>
            </a:endParaRPr>
          </a:p>
        </p:txBody>
      </p:sp>
      <p:sp>
        <p:nvSpPr>
          <p:cNvPr id="6" name="object 6"/>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074407" y="4431061"/>
            <a:ext cx="403860" cy="357505"/>
          </a:xfrm>
          <a:custGeom>
            <a:avLst/>
            <a:gdLst/>
            <a:ahLst/>
            <a:cxnLst/>
            <a:rect l="l" t="t" r="r" b="b"/>
            <a:pathLst>
              <a:path w="403859" h="357504">
                <a:moveTo>
                  <a:pt x="156464" y="5175"/>
                </a:moveTo>
                <a:lnTo>
                  <a:pt x="153035" y="5810"/>
                </a:lnTo>
                <a:lnTo>
                  <a:pt x="142748" y="7334"/>
                </a:lnTo>
                <a:lnTo>
                  <a:pt x="137541" y="7969"/>
                </a:lnTo>
                <a:lnTo>
                  <a:pt x="122555" y="11779"/>
                </a:lnTo>
                <a:lnTo>
                  <a:pt x="64087" y="42989"/>
                </a:lnTo>
                <a:lnTo>
                  <a:pt x="21717" y="93440"/>
                </a:lnTo>
                <a:lnTo>
                  <a:pt x="8509" y="123666"/>
                </a:lnTo>
                <a:lnTo>
                  <a:pt x="6476" y="128746"/>
                </a:lnTo>
                <a:lnTo>
                  <a:pt x="5588" y="134207"/>
                </a:lnTo>
                <a:lnTo>
                  <a:pt x="2794" y="144748"/>
                </a:lnTo>
                <a:lnTo>
                  <a:pt x="2286" y="150463"/>
                </a:lnTo>
                <a:lnTo>
                  <a:pt x="762" y="160242"/>
                </a:lnTo>
                <a:lnTo>
                  <a:pt x="508" y="162401"/>
                </a:lnTo>
                <a:lnTo>
                  <a:pt x="430" y="166623"/>
                </a:lnTo>
                <a:lnTo>
                  <a:pt x="253" y="171926"/>
                </a:lnTo>
                <a:lnTo>
                  <a:pt x="0" y="175736"/>
                </a:lnTo>
                <a:lnTo>
                  <a:pt x="118" y="182086"/>
                </a:lnTo>
                <a:lnTo>
                  <a:pt x="1016" y="196564"/>
                </a:lnTo>
                <a:lnTo>
                  <a:pt x="1397" y="199358"/>
                </a:lnTo>
                <a:lnTo>
                  <a:pt x="2413" y="204692"/>
                </a:lnTo>
                <a:lnTo>
                  <a:pt x="3683" y="212820"/>
                </a:lnTo>
                <a:lnTo>
                  <a:pt x="4191" y="215487"/>
                </a:lnTo>
                <a:lnTo>
                  <a:pt x="5080" y="218027"/>
                </a:lnTo>
                <a:lnTo>
                  <a:pt x="5831" y="221202"/>
                </a:lnTo>
                <a:lnTo>
                  <a:pt x="19502" y="262842"/>
                </a:lnTo>
                <a:lnTo>
                  <a:pt x="44751" y="300005"/>
                </a:lnTo>
                <a:lnTo>
                  <a:pt x="79216" y="329519"/>
                </a:lnTo>
                <a:lnTo>
                  <a:pt x="120650" y="349218"/>
                </a:lnTo>
                <a:lnTo>
                  <a:pt x="146050" y="354933"/>
                </a:lnTo>
                <a:lnTo>
                  <a:pt x="151384" y="355822"/>
                </a:lnTo>
                <a:lnTo>
                  <a:pt x="155321" y="356330"/>
                </a:lnTo>
                <a:lnTo>
                  <a:pt x="165735" y="357092"/>
                </a:lnTo>
                <a:lnTo>
                  <a:pt x="170942" y="357346"/>
                </a:lnTo>
                <a:lnTo>
                  <a:pt x="173736" y="357346"/>
                </a:lnTo>
                <a:lnTo>
                  <a:pt x="211939" y="352990"/>
                </a:lnTo>
                <a:lnTo>
                  <a:pt x="268422" y="329356"/>
                </a:lnTo>
                <a:lnTo>
                  <a:pt x="270664" y="327628"/>
                </a:lnTo>
                <a:lnTo>
                  <a:pt x="174117" y="327628"/>
                </a:lnTo>
                <a:lnTo>
                  <a:pt x="169037" y="327374"/>
                </a:lnTo>
                <a:lnTo>
                  <a:pt x="157480" y="326612"/>
                </a:lnTo>
                <a:lnTo>
                  <a:pt x="155701" y="326358"/>
                </a:lnTo>
                <a:lnTo>
                  <a:pt x="152400" y="325596"/>
                </a:lnTo>
                <a:lnTo>
                  <a:pt x="149098" y="324961"/>
                </a:lnTo>
                <a:lnTo>
                  <a:pt x="112680" y="313515"/>
                </a:lnTo>
                <a:lnTo>
                  <a:pt x="77565" y="290544"/>
                </a:lnTo>
                <a:lnTo>
                  <a:pt x="50323" y="258889"/>
                </a:lnTo>
                <a:lnTo>
                  <a:pt x="32862" y="220694"/>
                </a:lnTo>
                <a:lnTo>
                  <a:pt x="27305" y="191738"/>
                </a:lnTo>
                <a:lnTo>
                  <a:pt x="27050" y="189960"/>
                </a:lnTo>
                <a:lnTo>
                  <a:pt x="26840" y="185642"/>
                </a:lnTo>
                <a:lnTo>
                  <a:pt x="26733" y="184086"/>
                </a:lnTo>
                <a:lnTo>
                  <a:pt x="26571" y="182383"/>
                </a:lnTo>
                <a:lnTo>
                  <a:pt x="26447" y="180181"/>
                </a:lnTo>
                <a:lnTo>
                  <a:pt x="26547" y="175736"/>
                </a:lnTo>
                <a:lnTo>
                  <a:pt x="26678" y="171926"/>
                </a:lnTo>
                <a:lnTo>
                  <a:pt x="26797" y="164560"/>
                </a:lnTo>
                <a:lnTo>
                  <a:pt x="27090" y="162401"/>
                </a:lnTo>
                <a:lnTo>
                  <a:pt x="27559" y="157829"/>
                </a:lnTo>
                <a:lnTo>
                  <a:pt x="28321" y="154654"/>
                </a:lnTo>
                <a:lnTo>
                  <a:pt x="28575" y="151479"/>
                </a:lnTo>
                <a:lnTo>
                  <a:pt x="29591" y="148050"/>
                </a:lnTo>
                <a:lnTo>
                  <a:pt x="32385" y="138017"/>
                </a:lnTo>
                <a:lnTo>
                  <a:pt x="33147" y="134715"/>
                </a:lnTo>
                <a:lnTo>
                  <a:pt x="34798" y="131540"/>
                </a:lnTo>
                <a:lnTo>
                  <a:pt x="35941" y="128365"/>
                </a:lnTo>
                <a:lnTo>
                  <a:pt x="38481" y="121761"/>
                </a:lnTo>
                <a:lnTo>
                  <a:pt x="39370" y="120237"/>
                </a:lnTo>
                <a:lnTo>
                  <a:pt x="40005" y="118713"/>
                </a:lnTo>
                <a:lnTo>
                  <a:pt x="68294" y="78601"/>
                </a:lnTo>
                <a:lnTo>
                  <a:pt x="107997" y="50101"/>
                </a:lnTo>
                <a:lnTo>
                  <a:pt x="171015" y="34607"/>
                </a:lnTo>
                <a:lnTo>
                  <a:pt x="266479" y="34607"/>
                </a:lnTo>
                <a:lnTo>
                  <a:pt x="261423" y="30972"/>
                </a:lnTo>
                <a:lnTo>
                  <a:pt x="224407" y="13319"/>
                </a:lnTo>
                <a:lnTo>
                  <a:pt x="183769" y="5302"/>
                </a:lnTo>
                <a:lnTo>
                  <a:pt x="159893" y="5302"/>
                </a:lnTo>
                <a:lnTo>
                  <a:pt x="156464" y="5175"/>
                </a:lnTo>
                <a:close/>
              </a:path>
              <a:path w="403859" h="357504">
                <a:moveTo>
                  <a:pt x="344424" y="178784"/>
                </a:moveTo>
                <a:lnTo>
                  <a:pt x="342519" y="179419"/>
                </a:lnTo>
                <a:lnTo>
                  <a:pt x="340764" y="182383"/>
                </a:lnTo>
                <a:lnTo>
                  <a:pt x="339090" y="185134"/>
                </a:lnTo>
                <a:lnTo>
                  <a:pt x="323453" y="227234"/>
                </a:lnTo>
                <a:lnTo>
                  <a:pt x="295471" y="270301"/>
                </a:lnTo>
                <a:lnTo>
                  <a:pt x="255270" y="304895"/>
                </a:lnTo>
                <a:lnTo>
                  <a:pt x="216312" y="322167"/>
                </a:lnTo>
                <a:lnTo>
                  <a:pt x="174117" y="327628"/>
                </a:lnTo>
                <a:lnTo>
                  <a:pt x="270664" y="327628"/>
                </a:lnTo>
                <a:lnTo>
                  <a:pt x="303660" y="299819"/>
                </a:lnTo>
                <a:lnTo>
                  <a:pt x="330200" y="262350"/>
                </a:lnTo>
                <a:lnTo>
                  <a:pt x="344550" y="226282"/>
                </a:lnTo>
                <a:lnTo>
                  <a:pt x="345821" y="222472"/>
                </a:lnTo>
                <a:lnTo>
                  <a:pt x="346328" y="220059"/>
                </a:lnTo>
                <a:lnTo>
                  <a:pt x="346456" y="219043"/>
                </a:lnTo>
                <a:lnTo>
                  <a:pt x="348025" y="211986"/>
                </a:lnTo>
                <a:lnTo>
                  <a:pt x="348742" y="208883"/>
                </a:lnTo>
                <a:lnTo>
                  <a:pt x="348869" y="207994"/>
                </a:lnTo>
                <a:lnTo>
                  <a:pt x="349250" y="206343"/>
                </a:lnTo>
                <a:lnTo>
                  <a:pt x="349503" y="204438"/>
                </a:lnTo>
                <a:lnTo>
                  <a:pt x="350774" y="197199"/>
                </a:lnTo>
                <a:lnTo>
                  <a:pt x="348488" y="185642"/>
                </a:lnTo>
                <a:lnTo>
                  <a:pt x="344424" y="178784"/>
                </a:lnTo>
                <a:close/>
              </a:path>
              <a:path w="403859" h="357504">
                <a:moveTo>
                  <a:pt x="115443" y="140176"/>
                </a:moveTo>
                <a:lnTo>
                  <a:pt x="107950" y="141319"/>
                </a:lnTo>
                <a:lnTo>
                  <a:pt x="108203" y="146526"/>
                </a:lnTo>
                <a:lnTo>
                  <a:pt x="110363" y="152368"/>
                </a:lnTo>
                <a:lnTo>
                  <a:pt x="135616" y="194641"/>
                </a:lnTo>
                <a:lnTo>
                  <a:pt x="167823" y="230788"/>
                </a:lnTo>
                <a:lnTo>
                  <a:pt x="180213" y="236061"/>
                </a:lnTo>
                <a:lnTo>
                  <a:pt x="185166" y="231489"/>
                </a:lnTo>
                <a:lnTo>
                  <a:pt x="185927" y="230727"/>
                </a:lnTo>
                <a:lnTo>
                  <a:pt x="211411" y="207585"/>
                </a:lnTo>
                <a:lnTo>
                  <a:pt x="221059" y="198596"/>
                </a:lnTo>
                <a:lnTo>
                  <a:pt x="176911" y="198596"/>
                </a:lnTo>
                <a:lnTo>
                  <a:pt x="149621" y="171402"/>
                </a:lnTo>
                <a:lnTo>
                  <a:pt x="136102" y="157680"/>
                </a:lnTo>
                <a:lnTo>
                  <a:pt x="122809" y="143732"/>
                </a:lnTo>
                <a:lnTo>
                  <a:pt x="120776" y="141573"/>
                </a:lnTo>
                <a:lnTo>
                  <a:pt x="115443" y="140176"/>
                </a:lnTo>
                <a:close/>
              </a:path>
              <a:path w="403859" h="357504">
                <a:moveTo>
                  <a:pt x="266479" y="34607"/>
                </a:moveTo>
                <a:lnTo>
                  <a:pt x="171015" y="34607"/>
                </a:lnTo>
                <a:lnTo>
                  <a:pt x="203628" y="37401"/>
                </a:lnTo>
                <a:lnTo>
                  <a:pt x="234979" y="47101"/>
                </a:lnTo>
                <a:lnTo>
                  <a:pt x="263651" y="63468"/>
                </a:lnTo>
                <a:lnTo>
                  <a:pt x="272883" y="70373"/>
                </a:lnTo>
                <a:lnTo>
                  <a:pt x="288297" y="82756"/>
                </a:lnTo>
                <a:lnTo>
                  <a:pt x="294386" y="87090"/>
                </a:lnTo>
                <a:lnTo>
                  <a:pt x="247142" y="137128"/>
                </a:lnTo>
                <a:lnTo>
                  <a:pt x="228810" y="151483"/>
                </a:lnTo>
                <a:lnTo>
                  <a:pt x="211074" y="166623"/>
                </a:lnTo>
                <a:lnTo>
                  <a:pt x="193813" y="182383"/>
                </a:lnTo>
                <a:lnTo>
                  <a:pt x="176911" y="198596"/>
                </a:lnTo>
                <a:lnTo>
                  <a:pt x="221059" y="198596"/>
                </a:lnTo>
                <a:lnTo>
                  <a:pt x="236632" y="184086"/>
                </a:lnTo>
                <a:lnTo>
                  <a:pt x="261330" y="159968"/>
                </a:lnTo>
                <a:lnTo>
                  <a:pt x="285242" y="134969"/>
                </a:lnTo>
                <a:lnTo>
                  <a:pt x="300863" y="120745"/>
                </a:lnTo>
                <a:lnTo>
                  <a:pt x="324998" y="97924"/>
                </a:lnTo>
                <a:lnTo>
                  <a:pt x="346396" y="76930"/>
                </a:lnTo>
                <a:lnTo>
                  <a:pt x="304038" y="76930"/>
                </a:lnTo>
                <a:lnTo>
                  <a:pt x="303402" y="75025"/>
                </a:lnTo>
                <a:lnTo>
                  <a:pt x="278002" y="42894"/>
                </a:lnTo>
                <a:lnTo>
                  <a:pt x="266479" y="34607"/>
                </a:lnTo>
                <a:close/>
              </a:path>
              <a:path w="403859" h="357504">
                <a:moveTo>
                  <a:pt x="396083" y="0"/>
                </a:moveTo>
                <a:lnTo>
                  <a:pt x="362846" y="20325"/>
                </a:lnTo>
                <a:lnTo>
                  <a:pt x="324485" y="55848"/>
                </a:lnTo>
                <a:lnTo>
                  <a:pt x="304038" y="76930"/>
                </a:lnTo>
                <a:lnTo>
                  <a:pt x="346396" y="76930"/>
                </a:lnTo>
                <a:lnTo>
                  <a:pt x="393953" y="26130"/>
                </a:lnTo>
                <a:lnTo>
                  <a:pt x="403526" y="6306"/>
                </a:lnTo>
                <a:lnTo>
                  <a:pt x="400939" y="1873"/>
                </a:lnTo>
                <a:lnTo>
                  <a:pt x="396083" y="0"/>
                </a:lnTo>
                <a:close/>
              </a:path>
              <a:path w="403859" h="357504">
                <a:moveTo>
                  <a:pt x="174117" y="4794"/>
                </a:moveTo>
                <a:lnTo>
                  <a:pt x="168528" y="5048"/>
                </a:lnTo>
                <a:lnTo>
                  <a:pt x="159893" y="5302"/>
                </a:lnTo>
                <a:lnTo>
                  <a:pt x="183769" y="5302"/>
                </a:lnTo>
                <a:lnTo>
                  <a:pt x="174117" y="4794"/>
                </a:lnTo>
                <a:close/>
              </a:path>
            </a:pathLst>
          </a:custGeom>
          <a:solidFill>
            <a:srgbClr val="F9F9F9"/>
          </a:solidFill>
        </p:spPr>
        <p:txBody>
          <a:bodyPr wrap="square" lIns="0" tIns="0" rIns="0" bIns="0" rtlCol="0"/>
          <a:lstStyle/>
          <a:p>
            <a:endParaRPr/>
          </a:p>
        </p:txBody>
      </p:sp>
      <p:sp>
        <p:nvSpPr>
          <p:cNvPr id="8" name="object 8"/>
          <p:cNvSpPr/>
          <p:nvPr/>
        </p:nvSpPr>
        <p:spPr>
          <a:xfrm>
            <a:off x="5913120" y="5323332"/>
            <a:ext cx="326390" cy="360045"/>
          </a:xfrm>
          <a:custGeom>
            <a:avLst/>
            <a:gdLst/>
            <a:ahLst/>
            <a:cxnLst/>
            <a:rect l="l" t="t" r="r" b="b"/>
            <a:pathLst>
              <a:path w="326389" h="360045">
                <a:moveTo>
                  <a:pt x="203887" y="234315"/>
                </a:moveTo>
                <a:lnTo>
                  <a:pt x="117855" y="234315"/>
                </a:lnTo>
                <a:lnTo>
                  <a:pt x="186562" y="265823"/>
                </a:lnTo>
                <a:lnTo>
                  <a:pt x="184150" y="273113"/>
                </a:lnTo>
                <a:lnTo>
                  <a:pt x="182879" y="280568"/>
                </a:lnTo>
                <a:lnTo>
                  <a:pt x="182879" y="288290"/>
                </a:lnTo>
                <a:lnTo>
                  <a:pt x="188517" y="316013"/>
                </a:lnTo>
                <a:lnTo>
                  <a:pt x="203882" y="338707"/>
                </a:lnTo>
                <a:lnTo>
                  <a:pt x="226653" y="354035"/>
                </a:lnTo>
                <a:lnTo>
                  <a:pt x="254507" y="359664"/>
                </a:lnTo>
                <a:lnTo>
                  <a:pt x="282362" y="354035"/>
                </a:lnTo>
                <a:lnTo>
                  <a:pt x="305133" y="338707"/>
                </a:lnTo>
                <a:lnTo>
                  <a:pt x="315253" y="323761"/>
                </a:lnTo>
                <a:lnTo>
                  <a:pt x="254507" y="323761"/>
                </a:lnTo>
                <a:lnTo>
                  <a:pt x="240627" y="320974"/>
                </a:lnTo>
                <a:lnTo>
                  <a:pt x="229282" y="313374"/>
                </a:lnTo>
                <a:lnTo>
                  <a:pt x="221628" y="302099"/>
                </a:lnTo>
                <a:lnTo>
                  <a:pt x="218820" y="288290"/>
                </a:lnTo>
                <a:lnTo>
                  <a:pt x="221628" y="274461"/>
                </a:lnTo>
                <a:lnTo>
                  <a:pt x="229282" y="263156"/>
                </a:lnTo>
                <a:lnTo>
                  <a:pt x="240627" y="255528"/>
                </a:lnTo>
                <a:lnTo>
                  <a:pt x="254507" y="252730"/>
                </a:lnTo>
                <a:lnTo>
                  <a:pt x="315240" y="252730"/>
                </a:lnTo>
                <a:lnTo>
                  <a:pt x="305133" y="237775"/>
                </a:lnTo>
                <a:lnTo>
                  <a:pt x="301695" y="235458"/>
                </a:lnTo>
                <a:lnTo>
                  <a:pt x="206375" y="235458"/>
                </a:lnTo>
                <a:lnTo>
                  <a:pt x="203887" y="234315"/>
                </a:lnTo>
                <a:close/>
              </a:path>
              <a:path w="326389" h="360045">
                <a:moveTo>
                  <a:pt x="315240" y="252730"/>
                </a:moveTo>
                <a:lnTo>
                  <a:pt x="254507" y="252730"/>
                </a:lnTo>
                <a:lnTo>
                  <a:pt x="268388" y="255528"/>
                </a:lnTo>
                <a:lnTo>
                  <a:pt x="279733" y="263156"/>
                </a:lnTo>
                <a:lnTo>
                  <a:pt x="287387" y="274461"/>
                </a:lnTo>
                <a:lnTo>
                  <a:pt x="290194" y="288290"/>
                </a:lnTo>
                <a:lnTo>
                  <a:pt x="287387" y="302099"/>
                </a:lnTo>
                <a:lnTo>
                  <a:pt x="279733" y="313374"/>
                </a:lnTo>
                <a:lnTo>
                  <a:pt x="268388" y="320974"/>
                </a:lnTo>
                <a:lnTo>
                  <a:pt x="254507" y="323761"/>
                </a:lnTo>
                <a:lnTo>
                  <a:pt x="315253" y="323761"/>
                </a:lnTo>
                <a:lnTo>
                  <a:pt x="320498" y="316013"/>
                </a:lnTo>
                <a:lnTo>
                  <a:pt x="326135" y="288290"/>
                </a:lnTo>
                <a:lnTo>
                  <a:pt x="320498" y="260508"/>
                </a:lnTo>
                <a:lnTo>
                  <a:pt x="315240" y="252730"/>
                </a:lnTo>
                <a:close/>
              </a:path>
              <a:path w="326389" h="360045">
                <a:moveTo>
                  <a:pt x="71754" y="108458"/>
                </a:moveTo>
                <a:lnTo>
                  <a:pt x="43880" y="114073"/>
                </a:lnTo>
                <a:lnTo>
                  <a:pt x="21066" y="129381"/>
                </a:lnTo>
                <a:lnTo>
                  <a:pt x="5657" y="152070"/>
                </a:lnTo>
                <a:lnTo>
                  <a:pt x="0" y="179832"/>
                </a:lnTo>
                <a:lnTo>
                  <a:pt x="5657" y="207593"/>
                </a:lnTo>
                <a:lnTo>
                  <a:pt x="21066" y="230282"/>
                </a:lnTo>
                <a:lnTo>
                  <a:pt x="43880" y="245590"/>
                </a:lnTo>
                <a:lnTo>
                  <a:pt x="71754" y="251206"/>
                </a:lnTo>
                <a:lnTo>
                  <a:pt x="84208" y="250102"/>
                </a:lnTo>
                <a:lnTo>
                  <a:pt x="96234" y="246856"/>
                </a:lnTo>
                <a:lnTo>
                  <a:pt x="107545" y="241561"/>
                </a:lnTo>
                <a:lnTo>
                  <a:pt x="117855" y="234315"/>
                </a:lnTo>
                <a:lnTo>
                  <a:pt x="203887" y="234315"/>
                </a:lnTo>
                <a:lnTo>
                  <a:pt x="162706" y="215392"/>
                </a:lnTo>
                <a:lnTo>
                  <a:pt x="71754" y="215392"/>
                </a:lnTo>
                <a:lnTo>
                  <a:pt x="57874" y="212586"/>
                </a:lnTo>
                <a:lnTo>
                  <a:pt x="46529" y="204946"/>
                </a:lnTo>
                <a:lnTo>
                  <a:pt x="38875" y="193639"/>
                </a:lnTo>
                <a:lnTo>
                  <a:pt x="36067" y="179832"/>
                </a:lnTo>
                <a:lnTo>
                  <a:pt x="38875" y="165971"/>
                </a:lnTo>
                <a:lnTo>
                  <a:pt x="46529" y="154670"/>
                </a:lnTo>
                <a:lnTo>
                  <a:pt x="57874" y="147060"/>
                </a:lnTo>
                <a:lnTo>
                  <a:pt x="71754" y="144272"/>
                </a:lnTo>
                <a:lnTo>
                  <a:pt x="161983" y="144272"/>
                </a:lnTo>
                <a:lnTo>
                  <a:pt x="203638" y="125095"/>
                </a:lnTo>
                <a:lnTo>
                  <a:pt x="117601" y="125095"/>
                </a:lnTo>
                <a:lnTo>
                  <a:pt x="107384" y="117994"/>
                </a:lnTo>
                <a:lnTo>
                  <a:pt x="96154" y="112776"/>
                </a:lnTo>
                <a:lnTo>
                  <a:pt x="84187" y="109557"/>
                </a:lnTo>
                <a:lnTo>
                  <a:pt x="71754" y="108458"/>
                </a:lnTo>
                <a:close/>
              </a:path>
              <a:path w="326389" h="360045">
                <a:moveTo>
                  <a:pt x="254507" y="216789"/>
                </a:moveTo>
                <a:lnTo>
                  <a:pt x="241290" y="218027"/>
                </a:lnTo>
                <a:lnTo>
                  <a:pt x="228679" y="221646"/>
                </a:lnTo>
                <a:lnTo>
                  <a:pt x="216949" y="227504"/>
                </a:lnTo>
                <a:lnTo>
                  <a:pt x="206375" y="235458"/>
                </a:lnTo>
                <a:lnTo>
                  <a:pt x="301695" y="235458"/>
                </a:lnTo>
                <a:lnTo>
                  <a:pt x="282362" y="222424"/>
                </a:lnTo>
                <a:lnTo>
                  <a:pt x="254507" y="216789"/>
                </a:lnTo>
                <a:close/>
              </a:path>
              <a:path w="326389" h="360045">
                <a:moveTo>
                  <a:pt x="161983" y="144272"/>
                </a:moveTo>
                <a:lnTo>
                  <a:pt x="71754" y="144272"/>
                </a:lnTo>
                <a:lnTo>
                  <a:pt x="85562" y="147060"/>
                </a:lnTo>
                <a:lnTo>
                  <a:pt x="96869" y="154670"/>
                </a:lnTo>
                <a:lnTo>
                  <a:pt x="104509" y="165971"/>
                </a:lnTo>
                <a:lnTo>
                  <a:pt x="107314" y="179832"/>
                </a:lnTo>
                <a:lnTo>
                  <a:pt x="107314" y="187198"/>
                </a:lnTo>
                <a:lnTo>
                  <a:pt x="105155" y="194183"/>
                </a:lnTo>
                <a:lnTo>
                  <a:pt x="100837" y="200152"/>
                </a:lnTo>
                <a:lnTo>
                  <a:pt x="99313" y="202311"/>
                </a:lnTo>
                <a:lnTo>
                  <a:pt x="71754" y="215392"/>
                </a:lnTo>
                <a:lnTo>
                  <a:pt x="162706" y="215392"/>
                </a:lnTo>
                <a:lnTo>
                  <a:pt x="138937" y="204470"/>
                </a:lnTo>
                <a:lnTo>
                  <a:pt x="141858" y="196469"/>
                </a:lnTo>
                <a:lnTo>
                  <a:pt x="143255" y="188341"/>
                </a:lnTo>
                <a:lnTo>
                  <a:pt x="143255" y="171323"/>
                </a:lnTo>
                <a:lnTo>
                  <a:pt x="141731" y="162814"/>
                </a:lnTo>
                <a:lnTo>
                  <a:pt x="138810" y="154940"/>
                </a:lnTo>
                <a:lnTo>
                  <a:pt x="161983" y="144272"/>
                </a:lnTo>
                <a:close/>
              </a:path>
              <a:path w="326389" h="360045">
                <a:moveTo>
                  <a:pt x="301968" y="123952"/>
                </a:moveTo>
                <a:lnTo>
                  <a:pt x="206120" y="123952"/>
                </a:lnTo>
                <a:lnTo>
                  <a:pt x="216771" y="131978"/>
                </a:lnTo>
                <a:lnTo>
                  <a:pt x="228552" y="137874"/>
                </a:lnTo>
                <a:lnTo>
                  <a:pt x="241214" y="141507"/>
                </a:lnTo>
                <a:lnTo>
                  <a:pt x="254507" y="142748"/>
                </a:lnTo>
                <a:lnTo>
                  <a:pt x="282362" y="137132"/>
                </a:lnTo>
                <a:lnTo>
                  <a:pt x="301968" y="123952"/>
                </a:lnTo>
                <a:close/>
              </a:path>
              <a:path w="326389" h="360045">
                <a:moveTo>
                  <a:pt x="254507" y="0"/>
                </a:moveTo>
                <a:lnTo>
                  <a:pt x="226653" y="5615"/>
                </a:lnTo>
                <a:lnTo>
                  <a:pt x="203882" y="20923"/>
                </a:lnTo>
                <a:lnTo>
                  <a:pt x="188517" y="43612"/>
                </a:lnTo>
                <a:lnTo>
                  <a:pt x="182879" y="71374"/>
                </a:lnTo>
                <a:lnTo>
                  <a:pt x="182879" y="78867"/>
                </a:lnTo>
                <a:lnTo>
                  <a:pt x="184150" y="86360"/>
                </a:lnTo>
                <a:lnTo>
                  <a:pt x="186435" y="93472"/>
                </a:lnTo>
                <a:lnTo>
                  <a:pt x="117601" y="125095"/>
                </a:lnTo>
                <a:lnTo>
                  <a:pt x="203638" y="125095"/>
                </a:lnTo>
                <a:lnTo>
                  <a:pt x="206120" y="123952"/>
                </a:lnTo>
                <a:lnTo>
                  <a:pt x="301968" y="123952"/>
                </a:lnTo>
                <a:lnTo>
                  <a:pt x="305133" y="121824"/>
                </a:lnTo>
                <a:lnTo>
                  <a:pt x="315217" y="106934"/>
                </a:lnTo>
                <a:lnTo>
                  <a:pt x="254507" y="106934"/>
                </a:lnTo>
                <a:lnTo>
                  <a:pt x="240627" y="104128"/>
                </a:lnTo>
                <a:lnTo>
                  <a:pt x="229282" y="96488"/>
                </a:lnTo>
                <a:lnTo>
                  <a:pt x="221628" y="85181"/>
                </a:lnTo>
                <a:lnTo>
                  <a:pt x="218820" y="71374"/>
                </a:lnTo>
                <a:lnTo>
                  <a:pt x="221628" y="57566"/>
                </a:lnTo>
                <a:lnTo>
                  <a:pt x="229282" y="46259"/>
                </a:lnTo>
                <a:lnTo>
                  <a:pt x="240627" y="38619"/>
                </a:lnTo>
                <a:lnTo>
                  <a:pt x="254507" y="35814"/>
                </a:lnTo>
                <a:lnTo>
                  <a:pt x="315217" y="35814"/>
                </a:lnTo>
                <a:lnTo>
                  <a:pt x="305133" y="20923"/>
                </a:lnTo>
                <a:lnTo>
                  <a:pt x="282362" y="5615"/>
                </a:lnTo>
                <a:lnTo>
                  <a:pt x="254507" y="0"/>
                </a:lnTo>
                <a:close/>
              </a:path>
              <a:path w="326389" h="360045">
                <a:moveTo>
                  <a:pt x="315217" y="35814"/>
                </a:moveTo>
                <a:lnTo>
                  <a:pt x="254507" y="35814"/>
                </a:lnTo>
                <a:lnTo>
                  <a:pt x="268388" y="38619"/>
                </a:lnTo>
                <a:lnTo>
                  <a:pt x="279733" y="46259"/>
                </a:lnTo>
                <a:lnTo>
                  <a:pt x="287387" y="57566"/>
                </a:lnTo>
                <a:lnTo>
                  <a:pt x="290194" y="71374"/>
                </a:lnTo>
                <a:lnTo>
                  <a:pt x="287387" y="85181"/>
                </a:lnTo>
                <a:lnTo>
                  <a:pt x="279733" y="96488"/>
                </a:lnTo>
                <a:lnTo>
                  <a:pt x="268388" y="104128"/>
                </a:lnTo>
                <a:lnTo>
                  <a:pt x="254507" y="106934"/>
                </a:lnTo>
                <a:lnTo>
                  <a:pt x="315217" y="106934"/>
                </a:lnTo>
                <a:lnTo>
                  <a:pt x="320498" y="99135"/>
                </a:lnTo>
                <a:lnTo>
                  <a:pt x="326135" y="71374"/>
                </a:lnTo>
                <a:lnTo>
                  <a:pt x="320498" y="43612"/>
                </a:lnTo>
                <a:lnTo>
                  <a:pt x="315217" y="35814"/>
                </a:lnTo>
                <a:close/>
              </a:path>
            </a:pathLst>
          </a:custGeom>
          <a:solidFill>
            <a:srgbClr val="F9F9F9"/>
          </a:solidFill>
        </p:spPr>
        <p:txBody>
          <a:bodyPr wrap="square" lIns="0" tIns="0" rIns="0" bIns="0" rtlCol="0"/>
          <a:lstStyle/>
          <a:p>
            <a:endParaRPr/>
          </a:p>
        </p:txBody>
      </p:sp>
      <p:sp>
        <p:nvSpPr>
          <p:cNvPr id="9" name="object 9"/>
          <p:cNvSpPr/>
          <p:nvPr/>
        </p:nvSpPr>
        <p:spPr>
          <a:xfrm>
            <a:off x="7048500" y="3308603"/>
            <a:ext cx="422275" cy="361315"/>
          </a:xfrm>
          <a:custGeom>
            <a:avLst/>
            <a:gdLst/>
            <a:ahLst/>
            <a:cxnLst/>
            <a:rect l="l" t="t" r="r" b="b"/>
            <a:pathLst>
              <a:path w="422275" h="361314">
                <a:moveTo>
                  <a:pt x="332353" y="331470"/>
                </a:moveTo>
                <a:lnTo>
                  <a:pt x="118999" y="331470"/>
                </a:lnTo>
                <a:lnTo>
                  <a:pt x="143216" y="344043"/>
                </a:lnTo>
                <a:lnTo>
                  <a:pt x="169386" y="353377"/>
                </a:lnTo>
                <a:lnTo>
                  <a:pt x="197223" y="359187"/>
                </a:lnTo>
                <a:lnTo>
                  <a:pt x="226441" y="361188"/>
                </a:lnTo>
                <a:lnTo>
                  <a:pt x="278508" y="354733"/>
                </a:lnTo>
                <a:lnTo>
                  <a:pt x="325270" y="336521"/>
                </a:lnTo>
                <a:lnTo>
                  <a:pt x="332353" y="331470"/>
                </a:lnTo>
                <a:close/>
              </a:path>
              <a:path w="422275" h="361314">
                <a:moveTo>
                  <a:pt x="226441" y="0"/>
                </a:moveTo>
                <a:lnTo>
                  <a:pt x="174426" y="6445"/>
                </a:lnTo>
                <a:lnTo>
                  <a:pt x="127700" y="24637"/>
                </a:lnTo>
                <a:lnTo>
                  <a:pt x="88122" y="52863"/>
                </a:lnTo>
                <a:lnTo>
                  <a:pt x="57549" y="89408"/>
                </a:lnTo>
                <a:lnTo>
                  <a:pt x="37843" y="132556"/>
                </a:lnTo>
                <a:lnTo>
                  <a:pt x="30860" y="180594"/>
                </a:lnTo>
                <a:lnTo>
                  <a:pt x="32035" y="200602"/>
                </a:lnTo>
                <a:lnTo>
                  <a:pt x="35496" y="219979"/>
                </a:lnTo>
                <a:lnTo>
                  <a:pt x="41148" y="238619"/>
                </a:lnTo>
                <a:lnTo>
                  <a:pt x="48895" y="256412"/>
                </a:lnTo>
                <a:lnTo>
                  <a:pt x="0" y="344805"/>
                </a:lnTo>
                <a:lnTo>
                  <a:pt x="507" y="350520"/>
                </a:lnTo>
                <a:lnTo>
                  <a:pt x="3826" y="354733"/>
                </a:lnTo>
                <a:lnTo>
                  <a:pt x="6223" y="358013"/>
                </a:lnTo>
                <a:lnTo>
                  <a:pt x="10159" y="359791"/>
                </a:lnTo>
                <a:lnTo>
                  <a:pt x="16509" y="359664"/>
                </a:lnTo>
                <a:lnTo>
                  <a:pt x="17652" y="359283"/>
                </a:lnTo>
                <a:lnTo>
                  <a:pt x="118999" y="331470"/>
                </a:lnTo>
                <a:lnTo>
                  <a:pt x="332353" y="331470"/>
                </a:lnTo>
                <a:lnTo>
                  <a:pt x="364871" y="308276"/>
                </a:lnTo>
                <a:lnTo>
                  <a:pt x="395454" y="271723"/>
                </a:lnTo>
                <a:lnTo>
                  <a:pt x="395950" y="270637"/>
                </a:lnTo>
                <a:lnTo>
                  <a:pt x="225805" y="270637"/>
                </a:lnTo>
                <a:lnTo>
                  <a:pt x="218269" y="269101"/>
                </a:lnTo>
                <a:lnTo>
                  <a:pt x="212090" y="264921"/>
                </a:lnTo>
                <a:lnTo>
                  <a:pt x="207910" y="258742"/>
                </a:lnTo>
                <a:lnTo>
                  <a:pt x="206375" y="251206"/>
                </a:lnTo>
                <a:lnTo>
                  <a:pt x="207910" y="243689"/>
                </a:lnTo>
                <a:lnTo>
                  <a:pt x="212089" y="237553"/>
                </a:lnTo>
                <a:lnTo>
                  <a:pt x="218269" y="233418"/>
                </a:lnTo>
                <a:lnTo>
                  <a:pt x="225805" y="231901"/>
                </a:lnTo>
                <a:lnTo>
                  <a:pt x="413650" y="231901"/>
                </a:lnTo>
                <a:lnTo>
                  <a:pt x="415165" y="228587"/>
                </a:lnTo>
                <a:lnTo>
                  <a:pt x="416142" y="221869"/>
                </a:lnTo>
                <a:lnTo>
                  <a:pt x="216153" y="221869"/>
                </a:lnTo>
                <a:lnTo>
                  <a:pt x="208279" y="213995"/>
                </a:lnTo>
                <a:lnTo>
                  <a:pt x="208279" y="98425"/>
                </a:lnTo>
                <a:lnTo>
                  <a:pt x="216153" y="90550"/>
                </a:lnTo>
                <a:lnTo>
                  <a:pt x="395976" y="90550"/>
                </a:lnTo>
                <a:lnTo>
                  <a:pt x="395454" y="89408"/>
                </a:lnTo>
                <a:lnTo>
                  <a:pt x="364871" y="52863"/>
                </a:lnTo>
                <a:lnTo>
                  <a:pt x="325270" y="24637"/>
                </a:lnTo>
                <a:lnTo>
                  <a:pt x="278508" y="6445"/>
                </a:lnTo>
                <a:lnTo>
                  <a:pt x="226441" y="0"/>
                </a:lnTo>
                <a:close/>
              </a:path>
              <a:path w="422275" h="361314">
                <a:moveTo>
                  <a:pt x="413650" y="231901"/>
                </a:moveTo>
                <a:lnTo>
                  <a:pt x="225805" y="231901"/>
                </a:lnTo>
                <a:lnTo>
                  <a:pt x="233342" y="233418"/>
                </a:lnTo>
                <a:lnTo>
                  <a:pt x="239522" y="237553"/>
                </a:lnTo>
                <a:lnTo>
                  <a:pt x="243701" y="243689"/>
                </a:lnTo>
                <a:lnTo>
                  <a:pt x="245236" y="251206"/>
                </a:lnTo>
                <a:lnTo>
                  <a:pt x="243701" y="258742"/>
                </a:lnTo>
                <a:lnTo>
                  <a:pt x="239522" y="264922"/>
                </a:lnTo>
                <a:lnTo>
                  <a:pt x="233342" y="269101"/>
                </a:lnTo>
                <a:lnTo>
                  <a:pt x="225805" y="270637"/>
                </a:lnTo>
                <a:lnTo>
                  <a:pt x="395950" y="270637"/>
                </a:lnTo>
                <a:lnTo>
                  <a:pt x="413650" y="231901"/>
                </a:lnTo>
                <a:close/>
              </a:path>
              <a:path w="422275" h="361314">
                <a:moveTo>
                  <a:pt x="395976" y="90550"/>
                </a:moveTo>
                <a:lnTo>
                  <a:pt x="235584" y="90550"/>
                </a:lnTo>
                <a:lnTo>
                  <a:pt x="243458" y="98425"/>
                </a:lnTo>
                <a:lnTo>
                  <a:pt x="243458" y="213995"/>
                </a:lnTo>
                <a:lnTo>
                  <a:pt x="235584" y="221869"/>
                </a:lnTo>
                <a:lnTo>
                  <a:pt x="416142" y="221869"/>
                </a:lnTo>
                <a:lnTo>
                  <a:pt x="422148" y="180594"/>
                </a:lnTo>
                <a:lnTo>
                  <a:pt x="415165" y="132556"/>
                </a:lnTo>
                <a:lnTo>
                  <a:pt x="395976" y="90550"/>
                </a:lnTo>
                <a:close/>
              </a:path>
            </a:pathLst>
          </a:custGeom>
          <a:solidFill>
            <a:srgbClr val="F9F9F9"/>
          </a:solidFill>
        </p:spPr>
        <p:txBody>
          <a:bodyPr wrap="square" lIns="0" tIns="0" rIns="0" bIns="0" rtlCol="0"/>
          <a:lstStyle/>
          <a:p>
            <a:endParaRPr/>
          </a:p>
        </p:txBody>
      </p:sp>
      <p:sp>
        <p:nvSpPr>
          <p:cNvPr id="10" name="object 10"/>
          <p:cNvSpPr/>
          <p:nvPr/>
        </p:nvSpPr>
        <p:spPr>
          <a:xfrm>
            <a:off x="5916167" y="2650235"/>
            <a:ext cx="361315" cy="360045"/>
          </a:xfrm>
          <a:custGeom>
            <a:avLst/>
            <a:gdLst/>
            <a:ahLst/>
            <a:cxnLst/>
            <a:rect l="l" t="t" r="r" b="b"/>
            <a:pathLst>
              <a:path w="361314" h="360044">
                <a:moveTo>
                  <a:pt x="250062" y="312547"/>
                </a:moveTo>
                <a:lnTo>
                  <a:pt x="111125" y="312547"/>
                </a:lnTo>
                <a:lnTo>
                  <a:pt x="117022" y="315525"/>
                </a:lnTo>
                <a:lnTo>
                  <a:pt x="123062" y="318182"/>
                </a:lnTo>
                <a:lnTo>
                  <a:pt x="129198" y="320530"/>
                </a:lnTo>
                <a:lnTo>
                  <a:pt x="135382" y="322579"/>
                </a:lnTo>
                <a:lnTo>
                  <a:pt x="135382" y="352933"/>
                </a:lnTo>
                <a:lnTo>
                  <a:pt x="142112" y="359663"/>
                </a:lnTo>
                <a:lnTo>
                  <a:pt x="218948" y="359663"/>
                </a:lnTo>
                <a:lnTo>
                  <a:pt x="225806" y="352933"/>
                </a:lnTo>
                <a:lnTo>
                  <a:pt x="225806" y="322579"/>
                </a:lnTo>
                <a:lnTo>
                  <a:pt x="231989" y="320530"/>
                </a:lnTo>
                <a:lnTo>
                  <a:pt x="238125" y="318182"/>
                </a:lnTo>
                <a:lnTo>
                  <a:pt x="244165" y="315525"/>
                </a:lnTo>
                <a:lnTo>
                  <a:pt x="250062" y="312547"/>
                </a:lnTo>
                <a:close/>
              </a:path>
              <a:path w="361314" h="360044">
                <a:moveTo>
                  <a:pt x="89535" y="25653"/>
                </a:moveTo>
                <a:lnTo>
                  <a:pt x="80010" y="25653"/>
                </a:lnTo>
                <a:lnTo>
                  <a:pt x="31623" y="73913"/>
                </a:lnTo>
                <a:lnTo>
                  <a:pt x="25654" y="79755"/>
                </a:lnTo>
                <a:lnTo>
                  <a:pt x="25654" y="89153"/>
                </a:lnTo>
                <a:lnTo>
                  <a:pt x="31623" y="94996"/>
                </a:lnTo>
                <a:lnTo>
                  <a:pt x="47244" y="110616"/>
                </a:lnTo>
                <a:lnTo>
                  <a:pt x="44317" y="116550"/>
                </a:lnTo>
                <a:lnTo>
                  <a:pt x="41640" y="122554"/>
                </a:lnTo>
                <a:lnTo>
                  <a:pt x="39225" y="128654"/>
                </a:lnTo>
                <a:lnTo>
                  <a:pt x="37084" y="134874"/>
                </a:lnTo>
                <a:lnTo>
                  <a:pt x="6731" y="134874"/>
                </a:lnTo>
                <a:lnTo>
                  <a:pt x="0" y="141604"/>
                </a:lnTo>
                <a:lnTo>
                  <a:pt x="0" y="218059"/>
                </a:lnTo>
                <a:lnTo>
                  <a:pt x="6731" y="224789"/>
                </a:lnTo>
                <a:lnTo>
                  <a:pt x="37084" y="224789"/>
                </a:lnTo>
                <a:lnTo>
                  <a:pt x="39225" y="231007"/>
                </a:lnTo>
                <a:lnTo>
                  <a:pt x="41640" y="237093"/>
                </a:lnTo>
                <a:lnTo>
                  <a:pt x="44317" y="243060"/>
                </a:lnTo>
                <a:lnTo>
                  <a:pt x="47244" y="248919"/>
                </a:lnTo>
                <a:lnTo>
                  <a:pt x="25654" y="270510"/>
                </a:lnTo>
                <a:lnTo>
                  <a:pt x="25654" y="279908"/>
                </a:lnTo>
                <a:lnTo>
                  <a:pt x="31623" y="285750"/>
                </a:lnTo>
                <a:lnTo>
                  <a:pt x="80010" y="334010"/>
                </a:lnTo>
                <a:lnTo>
                  <a:pt x="89535" y="334010"/>
                </a:lnTo>
                <a:lnTo>
                  <a:pt x="95504" y="328167"/>
                </a:lnTo>
                <a:lnTo>
                  <a:pt x="111125" y="312547"/>
                </a:lnTo>
                <a:lnTo>
                  <a:pt x="302691" y="312547"/>
                </a:lnTo>
                <a:lnTo>
                  <a:pt x="335407" y="279908"/>
                </a:lnTo>
                <a:lnTo>
                  <a:pt x="335407" y="270510"/>
                </a:lnTo>
                <a:lnTo>
                  <a:pt x="334661" y="269748"/>
                </a:lnTo>
                <a:lnTo>
                  <a:pt x="180594" y="269748"/>
                </a:lnTo>
                <a:lnTo>
                  <a:pt x="145482" y="262681"/>
                </a:lnTo>
                <a:lnTo>
                  <a:pt x="116776" y="243411"/>
                </a:lnTo>
                <a:lnTo>
                  <a:pt x="97405" y="214830"/>
                </a:lnTo>
                <a:lnTo>
                  <a:pt x="90297" y="179831"/>
                </a:lnTo>
                <a:lnTo>
                  <a:pt x="97405" y="144833"/>
                </a:lnTo>
                <a:lnTo>
                  <a:pt x="116776" y="116252"/>
                </a:lnTo>
                <a:lnTo>
                  <a:pt x="145482" y="96982"/>
                </a:lnTo>
                <a:lnTo>
                  <a:pt x="180594" y="89915"/>
                </a:lnTo>
                <a:lnTo>
                  <a:pt x="334645" y="89915"/>
                </a:lnTo>
                <a:lnTo>
                  <a:pt x="335407" y="89153"/>
                </a:lnTo>
                <a:lnTo>
                  <a:pt x="335407" y="79755"/>
                </a:lnTo>
                <a:lnTo>
                  <a:pt x="302691" y="47116"/>
                </a:lnTo>
                <a:lnTo>
                  <a:pt x="111125" y="47116"/>
                </a:lnTo>
                <a:lnTo>
                  <a:pt x="95504" y="31496"/>
                </a:lnTo>
                <a:lnTo>
                  <a:pt x="89535" y="25653"/>
                </a:lnTo>
                <a:close/>
              </a:path>
              <a:path w="361314" h="360044">
                <a:moveTo>
                  <a:pt x="302691" y="312547"/>
                </a:moveTo>
                <a:lnTo>
                  <a:pt x="250062" y="312547"/>
                </a:lnTo>
                <a:lnTo>
                  <a:pt x="265684" y="328167"/>
                </a:lnTo>
                <a:lnTo>
                  <a:pt x="271653" y="334010"/>
                </a:lnTo>
                <a:lnTo>
                  <a:pt x="281178" y="334010"/>
                </a:lnTo>
                <a:lnTo>
                  <a:pt x="302691" y="312547"/>
                </a:lnTo>
                <a:close/>
              </a:path>
              <a:path w="361314" h="360044">
                <a:moveTo>
                  <a:pt x="334645" y="89915"/>
                </a:moveTo>
                <a:lnTo>
                  <a:pt x="180594" y="89915"/>
                </a:lnTo>
                <a:lnTo>
                  <a:pt x="215705" y="96982"/>
                </a:lnTo>
                <a:lnTo>
                  <a:pt x="244411" y="116252"/>
                </a:lnTo>
                <a:lnTo>
                  <a:pt x="263782" y="144833"/>
                </a:lnTo>
                <a:lnTo>
                  <a:pt x="270891" y="179831"/>
                </a:lnTo>
                <a:lnTo>
                  <a:pt x="263782" y="214830"/>
                </a:lnTo>
                <a:lnTo>
                  <a:pt x="244411" y="243411"/>
                </a:lnTo>
                <a:lnTo>
                  <a:pt x="215705" y="262681"/>
                </a:lnTo>
                <a:lnTo>
                  <a:pt x="180594" y="269748"/>
                </a:lnTo>
                <a:lnTo>
                  <a:pt x="334661" y="269748"/>
                </a:lnTo>
                <a:lnTo>
                  <a:pt x="329565" y="264540"/>
                </a:lnTo>
                <a:lnTo>
                  <a:pt x="313944" y="248919"/>
                </a:lnTo>
                <a:lnTo>
                  <a:pt x="316870" y="243060"/>
                </a:lnTo>
                <a:lnTo>
                  <a:pt x="319547" y="237093"/>
                </a:lnTo>
                <a:lnTo>
                  <a:pt x="321962" y="231007"/>
                </a:lnTo>
                <a:lnTo>
                  <a:pt x="324104" y="224789"/>
                </a:lnTo>
                <a:lnTo>
                  <a:pt x="354457" y="224789"/>
                </a:lnTo>
                <a:lnTo>
                  <a:pt x="361188" y="218059"/>
                </a:lnTo>
                <a:lnTo>
                  <a:pt x="361188" y="141604"/>
                </a:lnTo>
                <a:lnTo>
                  <a:pt x="354457" y="134874"/>
                </a:lnTo>
                <a:lnTo>
                  <a:pt x="324104" y="134874"/>
                </a:lnTo>
                <a:lnTo>
                  <a:pt x="321962" y="128654"/>
                </a:lnTo>
                <a:lnTo>
                  <a:pt x="319547" y="122554"/>
                </a:lnTo>
                <a:lnTo>
                  <a:pt x="316870" y="116550"/>
                </a:lnTo>
                <a:lnTo>
                  <a:pt x="313944" y="110616"/>
                </a:lnTo>
                <a:lnTo>
                  <a:pt x="334645" y="89915"/>
                </a:lnTo>
                <a:close/>
              </a:path>
              <a:path w="361314" h="360044">
                <a:moveTo>
                  <a:pt x="180594" y="119887"/>
                </a:moveTo>
                <a:lnTo>
                  <a:pt x="157204" y="124610"/>
                </a:lnTo>
                <a:lnTo>
                  <a:pt x="138064" y="137477"/>
                </a:lnTo>
                <a:lnTo>
                  <a:pt x="125140" y="156535"/>
                </a:lnTo>
                <a:lnTo>
                  <a:pt x="120396" y="179831"/>
                </a:lnTo>
                <a:lnTo>
                  <a:pt x="125140" y="203128"/>
                </a:lnTo>
                <a:lnTo>
                  <a:pt x="138064" y="222186"/>
                </a:lnTo>
                <a:lnTo>
                  <a:pt x="157204" y="235053"/>
                </a:lnTo>
                <a:lnTo>
                  <a:pt x="180594" y="239775"/>
                </a:lnTo>
                <a:lnTo>
                  <a:pt x="203983" y="235053"/>
                </a:lnTo>
                <a:lnTo>
                  <a:pt x="223123" y="222186"/>
                </a:lnTo>
                <a:lnTo>
                  <a:pt x="231520" y="209803"/>
                </a:lnTo>
                <a:lnTo>
                  <a:pt x="180594" y="209803"/>
                </a:lnTo>
                <a:lnTo>
                  <a:pt x="168872" y="207442"/>
                </a:lnTo>
                <a:lnTo>
                  <a:pt x="159305" y="201009"/>
                </a:lnTo>
                <a:lnTo>
                  <a:pt x="152858" y="191480"/>
                </a:lnTo>
                <a:lnTo>
                  <a:pt x="150495" y="179831"/>
                </a:lnTo>
                <a:lnTo>
                  <a:pt x="152858" y="168183"/>
                </a:lnTo>
                <a:lnTo>
                  <a:pt x="159305" y="158654"/>
                </a:lnTo>
                <a:lnTo>
                  <a:pt x="168872" y="152221"/>
                </a:lnTo>
                <a:lnTo>
                  <a:pt x="180594" y="149860"/>
                </a:lnTo>
                <a:lnTo>
                  <a:pt x="231520" y="149860"/>
                </a:lnTo>
                <a:lnTo>
                  <a:pt x="223123" y="137477"/>
                </a:lnTo>
                <a:lnTo>
                  <a:pt x="203983" y="124610"/>
                </a:lnTo>
                <a:lnTo>
                  <a:pt x="180594" y="119887"/>
                </a:lnTo>
                <a:close/>
              </a:path>
              <a:path w="361314" h="360044">
                <a:moveTo>
                  <a:pt x="231520" y="149860"/>
                </a:moveTo>
                <a:lnTo>
                  <a:pt x="180594" y="149860"/>
                </a:lnTo>
                <a:lnTo>
                  <a:pt x="192315" y="152221"/>
                </a:lnTo>
                <a:lnTo>
                  <a:pt x="201882" y="158654"/>
                </a:lnTo>
                <a:lnTo>
                  <a:pt x="208329" y="168183"/>
                </a:lnTo>
                <a:lnTo>
                  <a:pt x="210693" y="179831"/>
                </a:lnTo>
                <a:lnTo>
                  <a:pt x="208329" y="191480"/>
                </a:lnTo>
                <a:lnTo>
                  <a:pt x="201882" y="201009"/>
                </a:lnTo>
                <a:lnTo>
                  <a:pt x="192315" y="207442"/>
                </a:lnTo>
                <a:lnTo>
                  <a:pt x="180594" y="209803"/>
                </a:lnTo>
                <a:lnTo>
                  <a:pt x="231520" y="209803"/>
                </a:lnTo>
                <a:lnTo>
                  <a:pt x="236047" y="203128"/>
                </a:lnTo>
                <a:lnTo>
                  <a:pt x="240792" y="179831"/>
                </a:lnTo>
                <a:lnTo>
                  <a:pt x="236047" y="156535"/>
                </a:lnTo>
                <a:lnTo>
                  <a:pt x="231520" y="149860"/>
                </a:lnTo>
                <a:close/>
              </a:path>
              <a:path w="361314" h="360044">
                <a:moveTo>
                  <a:pt x="188849" y="164846"/>
                </a:moveTo>
                <a:lnTo>
                  <a:pt x="172339" y="164846"/>
                </a:lnTo>
                <a:lnTo>
                  <a:pt x="165608" y="171576"/>
                </a:lnTo>
                <a:lnTo>
                  <a:pt x="165608" y="188087"/>
                </a:lnTo>
                <a:lnTo>
                  <a:pt x="172339" y="194817"/>
                </a:lnTo>
                <a:lnTo>
                  <a:pt x="188849" y="194817"/>
                </a:lnTo>
                <a:lnTo>
                  <a:pt x="195580" y="188087"/>
                </a:lnTo>
                <a:lnTo>
                  <a:pt x="195580" y="171576"/>
                </a:lnTo>
                <a:lnTo>
                  <a:pt x="188849" y="164846"/>
                </a:lnTo>
                <a:close/>
              </a:path>
              <a:path w="361314" h="360044">
                <a:moveTo>
                  <a:pt x="219075" y="0"/>
                </a:moveTo>
                <a:lnTo>
                  <a:pt x="142112" y="0"/>
                </a:lnTo>
                <a:lnTo>
                  <a:pt x="135382" y="6730"/>
                </a:lnTo>
                <a:lnTo>
                  <a:pt x="135382" y="36956"/>
                </a:lnTo>
                <a:lnTo>
                  <a:pt x="129198" y="39080"/>
                </a:lnTo>
                <a:lnTo>
                  <a:pt x="123063" y="41465"/>
                </a:lnTo>
                <a:lnTo>
                  <a:pt x="117022" y="44136"/>
                </a:lnTo>
                <a:lnTo>
                  <a:pt x="111125" y="47116"/>
                </a:lnTo>
                <a:lnTo>
                  <a:pt x="250062" y="47116"/>
                </a:lnTo>
                <a:lnTo>
                  <a:pt x="244165" y="44136"/>
                </a:lnTo>
                <a:lnTo>
                  <a:pt x="238125" y="41465"/>
                </a:lnTo>
                <a:lnTo>
                  <a:pt x="231989" y="39080"/>
                </a:lnTo>
                <a:lnTo>
                  <a:pt x="225806" y="36956"/>
                </a:lnTo>
                <a:lnTo>
                  <a:pt x="225806" y="6730"/>
                </a:lnTo>
                <a:lnTo>
                  <a:pt x="219075" y="0"/>
                </a:lnTo>
                <a:close/>
              </a:path>
              <a:path w="361314" h="360044">
                <a:moveTo>
                  <a:pt x="281178" y="25653"/>
                </a:moveTo>
                <a:lnTo>
                  <a:pt x="271653" y="25653"/>
                </a:lnTo>
                <a:lnTo>
                  <a:pt x="265684" y="31496"/>
                </a:lnTo>
                <a:lnTo>
                  <a:pt x="250062" y="47116"/>
                </a:lnTo>
                <a:lnTo>
                  <a:pt x="302691" y="47116"/>
                </a:lnTo>
                <a:lnTo>
                  <a:pt x="281178" y="25653"/>
                </a:lnTo>
                <a:close/>
              </a:path>
            </a:pathLst>
          </a:custGeom>
          <a:solidFill>
            <a:srgbClr val="F9F9F9"/>
          </a:solidFill>
        </p:spPr>
        <p:txBody>
          <a:bodyPr wrap="square" lIns="0" tIns="0" rIns="0" bIns="0" rtlCol="0"/>
          <a:lstStyle/>
          <a:p>
            <a:endParaRPr/>
          </a:p>
        </p:txBody>
      </p:sp>
      <p:sp>
        <p:nvSpPr>
          <p:cNvPr id="11" name="object 11"/>
          <p:cNvSpPr/>
          <p:nvPr/>
        </p:nvSpPr>
        <p:spPr>
          <a:xfrm>
            <a:off x="4735067" y="3389376"/>
            <a:ext cx="405765" cy="361315"/>
          </a:xfrm>
          <a:custGeom>
            <a:avLst/>
            <a:gdLst/>
            <a:ahLst/>
            <a:cxnLst/>
            <a:rect l="l" t="t" r="r" b="b"/>
            <a:pathLst>
              <a:path w="405764" h="361314">
                <a:moveTo>
                  <a:pt x="151098" y="159893"/>
                </a:moveTo>
                <a:lnTo>
                  <a:pt x="108204" y="159893"/>
                </a:lnTo>
                <a:lnTo>
                  <a:pt x="145161" y="220472"/>
                </a:lnTo>
                <a:lnTo>
                  <a:pt x="135008" y="232729"/>
                </a:lnTo>
                <a:lnTo>
                  <a:pt x="127285" y="246808"/>
                </a:lnTo>
                <a:lnTo>
                  <a:pt x="122372" y="262387"/>
                </a:lnTo>
                <a:lnTo>
                  <a:pt x="120650" y="279146"/>
                </a:lnTo>
                <a:lnTo>
                  <a:pt x="127113" y="310985"/>
                </a:lnTo>
                <a:lnTo>
                  <a:pt x="144732" y="337073"/>
                </a:lnTo>
                <a:lnTo>
                  <a:pt x="170852" y="354709"/>
                </a:lnTo>
                <a:lnTo>
                  <a:pt x="202819" y="361188"/>
                </a:lnTo>
                <a:lnTo>
                  <a:pt x="234638" y="354709"/>
                </a:lnTo>
                <a:lnTo>
                  <a:pt x="260683" y="337073"/>
                </a:lnTo>
                <a:lnTo>
                  <a:pt x="269172" y="324485"/>
                </a:lnTo>
                <a:lnTo>
                  <a:pt x="202819" y="324485"/>
                </a:lnTo>
                <a:lnTo>
                  <a:pt x="185106" y="320901"/>
                </a:lnTo>
                <a:lnTo>
                  <a:pt x="170656" y="311150"/>
                </a:lnTo>
                <a:lnTo>
                  <a:pt x="160920" y="296731"/>
                </a:lnTo>
                <a:lnTo>
                  <a:pt x="157353" y="279146"/>
                </a:lnTo>
                <a:lnTo>
                  <a:pt x="160920" y="261413"/>
                </a:lnTo>
                <a:lnTo>
                  <a:pt x="170656" y="246919"/>
                </a:lnTo>
                <a:lnTo>
                  <a:pt x="185106" y="237140"/>
                </a:lnTo>
                <a:lnTo>
                  <a:pt x="202819" y="233553"/>
                </a:lnTo>
                <a:lnTo>
                  <a:pt x="270826" y="233553"/>
                </a:lnTo>
                <a:lnTo>
                  <a:pt x="270375" y="232729"/>
                </a:lnTo>
                <a:lnTo>
                  <a:pt x="260223" y="220472"/>
                </a:lnTo>
                <a:lnTo>
                  <a:pt x="271922" y="201295"/>
                </a:lnTo>
                <a:lnTo>
                  <a:pt x="176530" y="201295"/>
                </a:lnTo>
                <a:lnTo>
                  <a:pt x="151098" y="159893"/>
                </a:lnTo>
                <a:close/>
              </a:path>
              <a:path w="405764" h="361314">
                <a:moveTo>
                  <a:pt x="270826" y="233553"/>
                </a:moveTo>
                <a:lnTo>
                  <a:pt x="202819" y="233553"/>
                </a:lnTo>
                <a:lnTo>
                  <a:pt x="220384" y="237140"/>
                </a:lnTo>
                <a:lnTo>
                  <a:pt x="234759" y="246919"/>
                </a:lnTo>
                <a:lnTo>
                  <a:pt x="244467" y="261413"/>
                </a:lnTo>
                <a:lnTo>
                  <a:pt x="248031" y="279146"/>
                </a:lnTo>
                <a:lnTo>
                  <a:pt x="244467" y="296731"/>
                </a:lnTo>
                <a:lnTo>
                  <a:pt x="234759" y="311150"/>
                </a:lnTo>
                <a:lnTo>
                  <a:pt x="220384" y="320901"/>
                </a:lnTo>
                <a:lnTo>
                  <a:pt x="202819" y="324485"/>
                </a:lnTo>
                <a:lnTo>
                  <a:pt x="269172" y="324485"/>
                </a:lnTo>
                <a:lnTo>
                  <a:pt x="278274" y="310985"/>
                </a:lnTo>
                <a:lnTo>
                  <a:pt x="284734" y="279146"/>
                </a:lnTo>
                <a:lnTo>
                  <a:pt x="283011" y="262387"/>
                </a:lnTo>
                <a:lnTo>
                  <a:pt x="278098" y="246808"/>
                </a:lnTo>
                <a:lnTo>
                  <a:pt x="270826" y="233553"/>
                </a:lnTo>
                <a:close/>
              </a:path>
              <a:path w="405764" h="361314">
                <a:moveTo>
                  <a:pt x="202819" y="196850"/>
                </a:moveTo>
                <a:lnTo>
                  <a:pt x="196014" y="197151"/>
                </a:lnTo>
                <a:lnTo>
                  <a:pt x="189341" y="198024"/>
                </a:lnTo>
                <a:lnTo>
                  <a:pt x="182834" y="199421"/>
                </a:lnTo>
                <a:lnTo>
                  <a:pt x="176530" y="201295"/>
                </a:lnTo>
                <a:lnTo>
                  <a:pt x="228854" y="201295"/>
                </a:lnTo>
                <a:lnTo>
                  <a:pt x="222553" y="199421"/>
                </a:lnTo>
                <a:lnTo>
                  <a:pt x="216074" y="198024"/>
                </a:lnTo>
                <a:lnTo>
                  <a:pt x="209476" y="197151"/>
                </a:lnTo>
                <a:lnTo>
                  <a:pt x="202819" y="196850"/>
                </a:lnTo>
                <a:close/>
              </a:path>
              <a:path w="405764" h="361314">
                <a:moveTo>
                  <a:pt x="282029" y="100457"/>
                </a:moveTo>
                <a:lnTo>
                  <a:pt x="243459" y="100457"/>
                </a:lnTo>
                <a:lnTo>
                  <a:pt x="246937" y="111801"/>
                </a:lnTo>
                <a:lnTo>
                  <a:pt x="251952" y="122348"/>
                </a:lnTo>
                <a:lnTo>
                  <a:pt x="258371" y="132014"/>
                </a:lnTo>
                <a:lnTo>
                  <a:pt x="266065" y="140715"/>
                </a:lnTo>
                <a:lnTo>
                  <a:pt x="228854" y="201295"/>
                </a:lnTo>
                <a:lnTo>
                  <a:pt x="271922" y="201295"/>
                </a:lnTo>
                <a:lnTo>
                  <a:pt x="297180" y="159893"/>
                </a:lnTo>
                <a:lnTo>
                  <a:pt x="345285" y="159893"/>
                </a:lnTo>
                <a:lnTo>
                  <a:pt x="355288" y="157855"/>
                </a:lnTo>
                <a:lnTo>
                  <a:pt x="381333" y="140192"/>
                </a:lnTo>
                <a:lnTo>
                  <a:pt x="389776" y="127635"/>
                </a:lnTo>
                <a:lnTo>
                  <a:pt x="323469" y="127635"/>
                </a:lnTo>
                <a:lnTo>
                  <a:pt x="305756" y="124047"/>
                </a:lnTo>
                <a:lnTo>
                  <a:pt x="291306" y="114268"/>
                </a:lnTo>
                <a:lnTo>
                  <a:pt x="282029" y="100457"/>
                </a:lnTo>
                <a:close/>
              </a:path>
              <a:path w="405764" h="361314">
                <a:moveTo>
                  <a:pt x="81915" y="0"/>
                </a:moveTo>
                <a:lnTo>
                  <a:pt x="50095" y="6478"/>
                </a:lnTo>
                <a:lnTo>
                  <a:pt x="24050" y="24114"/>
                </a:lnTo>
                <a:lnTo>
                  <a:pt x="6459" y="50202"/>
                </a:lnTo>
                <a:lnTo>
                  <a:pt x="0" y="82041"/>
                </a:lnTo>
                <a:lnTo>
                  <a:pt x="6459" y="114028"/>
                </a:lnTo>
                <a:lnTo>
                  <a:pt x="24050" y="140192"/>
                </a:lnTo>
                <a:lnTo>
                  <a:pt x="50095" y="157855"/>
                </a:lnTo>
                <a:lnTo>
                  <a:pt x="81915" y="164337"/>
                </a:lnTo>
                <a:lnTo>
                  <a:pt x="88772" y="164036"/>
                </a:lnTo>
                <a:lnTo>
                  <a:pt x="95440" y="163163"/>
                </a:lnTo>
                <a:lnTo>
                  <a:pt x="101917" y="161766"/>
                </a:lnTo>
                <a:lnTo>
                  <a:pt x="108204" y="159893"/>
                </a:lnTo>
                <a:lnTo>
                  <a:pt x="151098" y="159893"/>
                </a:lnTo>
                <a:lnTo>
                  <a:pt x="139319" y="140715"/>
                </a:lnTo>
                <a:lnTo>
                  <a:pt x="147012" y="132014"/>
                </a:lnTo>
                <a:lnTo>
                  <a:pt x="149921" y="127635"/>
                </a:lnTo>
                <a:lnTo>
                  <a:pt x="81915" y="127635"/>
                </a:lnTo>
                <a:lnTo>
                  <a:pt x="64349" y="124047"/>
                </a:lnTo>
                <a:lnTo>
                  <a:pt x="49974" y="114268"/>
                </a:lnTo>
                <a:lnTo>
                  <a:pt x="40266" y="99774"/>
                </a:lnTo>
                <a:lnTo>
                  <a:pt x="36703" y="82041"/>
                </a:lnTo>
                <a:lnTo>
                  <a:pt x="40266" y="64456"/>
                </a:lnTo>
                <a:lnTo>
                  <a:pt x="49974" y="50037"/>
                </a:lnTo>
                <a:lnTo>
                  <a:pt x="64349" y="40286"/>
                </a:lnTo>
                <a:lnTo>
                  <a:pt x="81915" y="36702"/>
                </a:lnTo>
                <a:lnTo>
                  <a:pt x="149920" y="36702"/>
                </a:lnTo>
                <a:lnTo>
                  <a:pt x="133492" y="18208"/>
                </a:lnTo>
                <a:lnTo>
                  <a:pt x="109757" y="4835"/>
                </a:lnTo>
                <a:lnTo>
                  <a:pt x="81915" y="0"/>
                </a:lnTo>
                <a:close/>
              </a:path>
              <a:path w="405764" h="361314">
                <a:moveTo>
                  <a:pt x="345285" y="159893"/>
                </a:moveTo>
                <a:lnTo>
                  <a:pt x="297180" y="159893"/>
                </a:lnTo>
                <a:lnTo>
                  <a:pt x="303466" y="161766"/>
                </a:lnTo>
                <a:lnTo>
                  <a:pt x="309943" y="163163"/>
                </a:lnTo>
                <a:lnTo>
                  <a:pt x="316611" y="164036"/>
                </a:lnTo>
                <a:lnTo>
                  <a:pt x="323469" y="164337"/>
                </a:lnTo>
                <a:lnTo>
                  <a:pt x="345285" y="159893"/>
                </a:lnTo>
                <a:close/>
              </a:path>
              <a:path w="405764" h="361314">
                <a:moveTo>
                  <a:pt x="149920" y="36702"/>
                </a:moveTo>
                <a:lnTo>
                  <a:pt x="81915" y="36702"/>
                </a:lnTo>
                <a:lnTo>
                  <a:pt x="99627" y="40286"/>
                </a:lnTo>
                <a:lnTo>
                  <a:pt x="114077" y="50037"/>
                </a:lnTo>
                <a:lnTo>
                  <a:pt x="123813" y="64456"/>
                </a:lnTo>
                <a:lnTo>
                  <a:pt x="127381" y="82041"/>
                </a:lnTo>
                <a:lnTo>
                  <a:pt x="123813" y="99774"/>
                </a:lnTo>
                <a:lnTo>
                  <a:pt x="114077" y="114268"/>
                </a:lnTo>
                <a:lnTo>
                  <a:pt x="99627" y="124047"/>
                </a:lnTo>
                <a:lnTo>
                  <a:pt x="81915" y="127635"/>
                </a:lnTo>
                <a:lnTo>
                  <a:pt x="149921" y="127635"/>
                </a:lnTo>
                <a:lnTo>
                  <a:pt x="153431" y="122348"/>
                </a:lnTo>
                <a:lnTo>
                  <a:pt x="158446" y="111801"/>
                </a:lnTo>
                <a:lnTo>
                  <a:pt x="161925" y="100457"/>
                </a:lnTo>
                <a:lnTo>
                  <a:pt x="282029" y="100457"/>
                </a:lnTo>
                <a:lnTo>
                  <a:pt x="281570" y="99774"/>
                </a:lnTo>
                <a:lnTo>
                  <a:pt x="278003" y="82041"/>
                </a:lnTo>
                <a:lnTo>
                  <a:pt x="281570" y="64456"/>
                </a:lnTo>
                <a:lnTo>
                  <a:pt x="282045" y="63753"/>
                </a:lnTo>
                <a:lnTo>
                  <a:pt x="161925" y="63753"/>
                </a:lnTo>
                <a:lnTo>
                  <a:pt x="151441" y="38415"/>
                </a:lnTo>
                <a:lnTo>
                  <a:pt x="149920" y="36702"/>
                </a:lnTo>
                <a:close/>
              </a:path>
              <a:path w="405764" h="361314">
                <a:moveTo>
                  <a:pt x="389822" y="36702"/>
                </a:moveTo>
                <a:lnTo>
                  <a:pt x="323469" y="36702"/>
                </a:lnTo>
                <a:lnTo>
                  <a:pt x="341034" y="40286"/>
                </a:lnTo>
                <a:lnTo>
                  <a:pt x="355409" y="50037"/>
                </a:lnTo>
                <a:lnTo>
                  <a:pt x="365117" y="64456"/>
                </a:lnTo>
                <a:lnTo>
                  <a:pt x="368681" y="82041"/>
                </a:lnTo>
                <a:lnTo>
                  <a:pt x="365117" y="99774"/>
                </a:lnTo>
                <a:lnTo>
                  <a:pt x="355409" y="114268"/>
                </a:lnTo>
                <a:lnTo>
                  <a:pt x="341034" y="124047"/>
                </a:lnTo>
                <a:lnTo>
                  <a:pt x="323469" y="127635"/>
                </a:lnTo>
                <a:lnTo>
                  <a:pt x="389776" y="127635"/>
                </a:lnTo>
                <a:lnTo>
                  <a:pt x="398924" y="114028"/>
                </a:lnTo>
                <a:lnTo>
                  <a:pt x="405384" y="82041"/>
                </a:lnTo>
                <a:lnTo>
                  <a:pt x="398924" y="50202"/>
                </a:lnTo>
                <a:lnTo>
                  <a:pt x="389822" y="36702"/>
                </a:lnTo>
                <a:close/>
              </a:path>
              <a:path w="405764" h="361314">
                <a:moveTo>
                  <a:pt x="323469" y="0"/>
                </a:moveTo>
                <a:lnTo>
                  <a:pt x="295626" y="4835"/>
                </a:lnTo>
                <a:lnTo>
                  <a:pt x="271891" y="18208"/>
                </a:lnTo>
                <a:lnTo>
                  <a:pt x="253942" y="38415"/>
                </a:lnTo>
                <a:lnTo>
                  <a:pt x="243459" y="63753"/>
                </a:lnTo>
                <a:lnTo>
                  <a:pt x="282045" y="63753"/>
                </a:lnTo>
                <a:lnTo>
                  <a:pt x="291306" y="50037"/>
                </a:lnTo>
                <a:lnTo>
                  <a:pt x="305756" y="40286"/>
                </a:lnTo>
                <a:lnTo>
                  <a:pt x="323469" y="36702"/>
                </a:lnTo>
                <a:lnTo>
                  <a:pt x="389822" y="36702"/>
                </a:lnTo>
                <a:lnTo>
                  <a:pt x="381333" y="24114"/>
                </a:lnTo>
                <a:lnTo>
                  <a:pt x="355288" y="6478"/>
                </a:lnTo>
                <a:lnTo>
                  <a:pt x="323469" y="0"/>
                </a:lnTo>
                <a:close/>
              </a:path>
            </a:pathLst>
          </a:custGeom>
          <a:solidFill>
            <a:srgbClr val="F9F9F9"/>
          </a:solidFill>
        </p:spPr>
        <p:txBody>
          <a:bodyPr wrap="square" lIns="0" tIns="0" rIns="0" bIns="0" rtlCol="0"/>
          <a:lstStyle/>
          <a:p>
            <a:endParaRPr/>
          </a:p>
        </p:txBody>
      </p:sp>
      <p:sp>
        <p:nvSpPr>
          <p:cNvPr id="12" name="object 12"/>
          <p:cNvSpPr/>
          <p:nvPr/>
        </p:nvSpPr>
        <p:spPr>
          <a:xfrm>
            <a:off x="4759452" y="4675632"/>
            <a:ext cx="361315" cy="360045"/>
          </a:xfrm>
          <a:custGeom>
            <a:avLst/>
            <a:gdLst/>
            <a:ahLst/>
            <a:cxnLst/>
            <a:rect l="l" t="t" r="r" b="b"/>
            <a:pathLst>
              <a:path w="361314" h="360045">
                <a:moveTo>
                  <a:pt x="109474" y="256667"/>
                </a:moveTo>
                <a:lnTo>
                  <a:pt x="56261" y="309753"/>
                </a:lnTo>
                <a:lnTo>
                  <a:pt x="82563" y="330571"/>
                </a:lnTo>
                <a:lnTo>
                  <a:pt x="112474" y="346281"/>
                </a:lnTo>
                <a:lnTo>
                  <a:pt x="145361" y="356205"/>
                </a:lnTo>
                <a:lnTo>
                  <a:pt x="180594" y="359664"/>
                </a:lnTo>
                <a:lnTo>
                  <a:pt x="215773" y="356205"/>
                </a:lnTo>
                <a:lnTo>
                  <a:pt x="248665" y="346281"/>
                </a:lnTo>
                <a:lnTo>
                  <a:pt x="278606" y="330571"/>
                </a:lnTo>
                <a:lnTo>
                  <a:pt x="304926" y="309753"/>
                </a:lnTo>
                <a:lnTo>
                  <a:pt x="279781" y="284607"/>
                </a:lnTo>
                <a:lnTo>
                  <a:pt x="180594" y="284607"/>
                </a:lnTo>
                <a:lnTo>
                  <a:pt x="160533" y="282670"/>
                </a:lnTo>
                <a:lnTo>
                  <a:pt x="141747" y="277114"/>
                </a:lnTo>
                <a:lnTo>
                  <a:pt x="124604" y="268319"/>
                </a:lnTo>
                <a:lnTo>
                  <a:pt x="109474" y="256667"/>
                </a:lnTo>
                <a:close/>
              </a:path>
              <a:path w="361314" h="360045">
                <a:moveTo>
                  <a:pt x="165608" y="0"/>
                </a:moveTo>
                <a:lnTo>
                  <a:pt x="121193" y="9429"/>
                </a:lnTo>
                <a:lnTo>
                  <a:pt x="81524" y="28998"/>
                </a:lnTo>
                <a:lnTo>
                  <a:pt x="48085" y="57245"/>
                </a:lnTo>
                <a:lnTo>
                  <a:pt x="22361" y="92710"/>
                </a:lnTo>
                <a:lnTo>
                  <a:pt x="5837" y="133932"/>
                </a:lnTo>
                <a:lnTo>
                  <a:pt x="0" y="179451"/>
                </a:lnTo>
                <a:lnTo>
                  <a:pt x="2442" y="208698"/>
                </a:lnTo>
                <a:lnTo>
                  <a:pt x="2513" y="209248"/>
                </a:lnTo>
                <a:lnTo>
                  <a:pt x="9620" y="237220"/>
                </a:lnTo>
                <a:lnTo>
                  <a:pt x="21013" y="263425"/>
                </a:lnTo>
                <a:lnTo>
                  <a:pt x="36195" y="287274"/>
                </a:lnTo>
                <a:lnTo>
                  <a:pt x="90297" y="233299"/>
                </a:lnTo>
                <a:lnTo>
                  <a:pt x="83917" y="221009"/>
                </a:lnTo>
                <a:lnTo>
                  <a:pt x="79168" y="207851"/>
                </a:lnTo>
                <a:lnTo>
                  <a:pt x="76205" y="193954"/>
                </a:lnTo>
                <a:lnTo>
                  <a:pt x="75184" y="179451"/>
                </a:lnTo>
                <a:lnTo>
                  <a:pt x="82153" y="141874"/>
                </a:lnTo>
                <a:lnTo>
                  <a:pt x="101314" y="110299"/>
                </a:lnTo>
                <a:lnTo>
                  <a:pt x="130048" y="87296"/>
                </a:lnTo>
                <a:lnTo>
                  <a:pt x="165735" y="75438"/>
                </a:lnTo>
                <a:lnTo>
                  <a:pt x="165608" y="0"/>
                </a:lnTo>
                <a:close/>
              </a:path>
              <a:path w="361314" h="360045">
                <a:moveTo>
                  <a:pt x="195707" y="0"/>
                </a:moveTo>
                <a:lnTo>
                  <a:pt x="195707" y="74803"/>
                </a:lnTo>
                <a:lnTo>
                  <a:pt x="195452" y="75057"/>
                </a:lnTo>
                <a:lnTo>
                  <a:pt x="195325" y="75438"/>
                </a:lnTo>
                <a:lnTo>
                  <a:pt x="231086" y="87296"/>
                </a:lnTo>
                <a:lnTo>
                  <a:pt x="259857" y="110299"/>
                </a:lnTo>
                <a:lnTo>
                  <a:pt x="279032" y="141874"/>
                </a:lnTo>
                <a:lnTo>
                  <a:pt x="286003" y="179451"/>
                </a:lnTo>
                <a:lnTo>
                  <a:pt x="284870" y="194689"/>
                </a:lnTo>
                <a:lnTo>
                  <a:pt x="281606" y="209248"/>
                </a:lnTo>
                <a:lnTo>
                  <a:pt x="276413" y="222974"/>
                </a:lnTo>
                <a:lnTo>
                  <a:pt x="269494" y="235712"/>
                </a:lnTo>
                <a:lnTo>
                  <a:pt x="272288" y="236220"/>
                </a:lnTo>
                <a:lnTo>
                  <a:pt x="274955" y="237363"/>
                </a:lnTo>
                <a:lnTo>
                  <a:pt x="324993" y="287274"/>
                </a:lnTo>
                <a:lnTo>
                  <a:pt x="340193" y="263407"/>
                </a:lnTo>
                <a:lnTo>
                  <a:pt x="351579" y="237220"/>
                </a:lnTo>
                <a:lnTo>
                  <a:pt x="358688" y="209248"/>
                </a:lnTo>
                <a:lnTo>
                  <a:pt x="358820" y="207851"/>
                </a:lnTo>
                <a:lnTo>
                  <a:pt x="361188" y="179451"/>
                </a:lnTo>
                <a:lnTo>
                  <a:pt x="355350" y="133932"/>
                </a:lnTo>
                <a:lnTo>
                  <a:pt x="338831" y="92710"/>
                </a:lnTo>
                <a:lnTo>
                  <a:pt x="313118" y="57245"/>
                </a:lnTo>
                <a:lnTo>
                  <a:pt x="279701" y="28998"/>
                </a:lnTo>
                <a:lnTo>
                  <a:pt x="240067" y="9429"/>
                </a:lnTo>
                <a:lnTo>
                  <a:pt x="195707" y="0"/>
                </a:lnTo>
                <a:close/>
              </a:path>
              <a:path w="361314" h="360045">
                <a:moveTo>
                  <a:pt x="252602" y="255905"/>
                </a:moveTo>
                <a:lnTo>
                  <a:pt x="237333" y="267890"/>
                </a:lnTo>
                <a:lnTo>
                  <a:pt x="219979" y="276923"/>
                </a:lnTo>
                <a:lnTo>
                  <a:pt x="200935" y="282622"/>
                </a:lnTo>
                <a:lnTo>
                  <a:pt x="180594" y="284607"/>
                </a:lnTo>
                <a:lnTo>
                  <a:pt x="279781" y="284607"/>
                </a:lnTo>
                <a:lnTo>
                  <a:pt x="255905" y="260731"/>
                </a:lnTo>
                <a:lnTo>
                  <a:pt x="254381" y="259334"/>
                </a:lnTo>
                <a:lnTo>
                  <a:pt x="253364" y="257683"/>
                </a:lnTo>
                <a:lnTo>
                  <a:pt x="252602" y="255905"/>
                </a:lnTo>
                <a:close/>
              </a:path>
              <a:path w="361314" h="360045">
                <a:moveTo>
                  <a:pt x="180594" y="104394"/>
                </a:moveTo>
                <a:lnTo>
                  <a:pt x="151306" y="110299"/>
                </a:lnTo>
                <a:lnTo>
                  <a:pt x="127365" y="126396"/>
                </a:lnTo>
                <a:lnTo>
                  <a:pt x="111210" y="150256"/>
                </a:lnTo>
                <a:lnTo>
                  <a:pt x="105283" y="179451"/>
                </a:lnTo>
                <a:lnTo>
                  <a:pt x="111210" y="208698"/>
                </a:lnTo>
                <a:lnTo>
                  <a:pt x="127365" y="232552"/>
                </a:lnTo>
                <a:lnTo>
                  <a:pt x="151306" y="248620"/>
                </a:lnTo>
                <a:lnTo>
                  <a:pt x="180594" y="254508"/>
                </a:lnTo>
                <a:lnTo>
                  <a:pt x="209881" y="248620"/>
                </a:lnTo>
                <a:lnTo>
                  <a:pt x="233822" y="232552"/>
                </a:lnTo>
                <a:lnTo>
                  <a:pt x="249977" y="208698"/>
                </a:lnTo>
                <a:lnTo>
                  <a:pt x="255905" y="179451"/>
                </a:lnTo>
                <a:lnTo>
                  <a:pt x="249977" y="150256"/>
                </a:lnTo>
                <a:lnTo>
                  <a:pt x="233822" y="126396"/>
                </a:lnTo>
                <a:lnTo>
                  <a:pt x="209881" y="110299"/>
                </a:lnTo>
                <a:lnTo>
                  <a:pt x="180594" y="104394"/>
                </a:lnTo>
                <a:close/>
              </a:path>
            </a:pathLst>
          </a:custGeom>
          <a:solidFill>
            <a:srgbClr val="F9F9F9"/>
          </a:solidFill>
        </p:spPr>
        <p:txBody>
          <a:bodyPr wrap="square" lIns="0" tIns="0" rIns="0" bIns="0" rtlCol="0"/>
          <a:lstStyle/>
          <a:p>
            <a:endParaRPr/>
          </a:p>
        </p:txBody>
      </p:sp>
      <p:sp>
        <p:nvSpPr>
          <p:cNvPr id="13" name="object 13"/>
          <p:cNvSpPr/>
          <p:nvPr/>
        </p:nvSpPr>
        <p:spPr>
          <a:xfrm>
            <a:off x="6806183" y="2748914"/>
            <a:ext cx="576580" cy="538480"/>
          </a:xfrm>
          <a:custGeom>
            <a:avLst/>
            <a:gdLst/>
            <a:ahLst/>
            <a:cxnLst/>
            <a:rect l="l" t="t" r="r" b="b"/>
            <a:pathLst>
              <a:path w="576579" h="538479">
                <a:moveTo>
                  <a:pt x="0" y="538352"/>
                </a:moveTo>
                <a:lnTo>
                  <a:pt x="576452" y="538352"/>
                </a:lnTo>
                <a:lnTo>
                  <a:pt x="576452" y="0"/>
                </a:lnTo>
                <a:lnTo>
                  <a:pt x="0" y="0"/>
                </a:lnTo>
                <a:lnTo>
                  <a:pt x="0" y="538352"/>
                </a:lnTo>
                <a:close/>
              </a:path>
            </a:pathLst>
          </a:custGeom>
          <a:solidFill>
            <a:srgbClr val="D3D3D3"/>
          </a:solidFill>
        </p:spPr>
        <p:txBody>
          <a:bodyPr wrap="square" lIns="0" tIns="0" rIns="0" bIns="0" rtlCol="0"/>
          <a:lstStyle/>
          <a:p>
            <a:endParaRPr/>
          </a:p>
        </p:txBody>
      </p:sp>
      <p:sp>
        <p:nvSpPr>
          <p:cNvPr id="14" name="object 14"/>
          <p:cNvSpPr/>
          <p:nvPr/>
        </p:nvSpPr>
        <p:spPr>
          <a:xfrm>
            <a:off x="7382636" y="2569464"/>
            <a:ext cx="179705" cy="718185"/>
          </a:xfrm>
          <a:custGeom>
            <a:avLst/>
            <a:gdLst/>
            <a:ahLst/>
            <a:cxnLst/>
            <a:rect l="l" t="t" r="r" b="b"/>
            <a:pathLst>
              <a:path w="179704" h="718185">
                <a:moveTo>
                  <a:pt x="179451" y="0"/>
                </a:moveTo>
                <a:lnTo>
                  <a:pt x="0" y="179450"/>
                </a:lnTo>
                <a:lnTo>
                  <a:pt x="0" y="717803"/>
                </a:lnTo>
                <a:lnTo>
                  <a:pt x="179451" y="538352"/>
                </a:lnTo>
                <a:lnTo>
                  <a:pt x="179451" y="0"/>
                </a:lnTo>
                <a:close/>
              </a:path>
            </a:pathLst>
          </a:custGeom>
          <a:solidFill>
            <a:srgbClr val="AAAAAA"/>
          </a:solidFill>
        </p:spPr>
        <p:txBody>
          <a:bodyPr wrap="square" lIns="0" tIns="0" rIns="0" bIns="0" rtlCol="0"/>
          <a:lstStyle/>
          <a:p>
            <a:endParaRPr/>
          </a:p>
        </p:txBody>
      </p:sp>
      <p:sp>
        <p:nvSpPr>
          <p:cNvPr id="15" name="object 15"/>
          <p:cNvSpPr/>
          <p:nvPr/>
        </p:nvSpPr>
        <p:spPr>
          <a:xfrm>
            <a:off x="6806183" y="2569464"/>
            <a:ext cx="756285" cy="179705"/>
          </a:xfrm>
          <a:custGeom>
            <a:avLst/>
            <a:gdLst/>
            <a:ahLst/>
            <a:cxnLst/>
            <a:rect l="l" t="t" r="r" b="b"/>
            <a:pathLst>
              <a:path w="756284" h="179705">
                <a:moveTo>
                  <a:pt x="755904" y="0"/>
                </a:moveTo>
                <a:lnTo>
                  <a:pt x="179450" y="0"/>
                </a:lnTo>
                <a:lnTo>
                  <a:pt x="0" y="179450"/>
                </a:lnTo>
                <a:lnTo>
                  <a:pt x="576452" y="179450"/>
                </a:lnTo>
                <a:lnTo>
                  <a:pt x="755904" y="0"/>
                </a:lnTo>
                <a:close/>
              </a:path>
            </a:pathLst>
          </a:custGeom>
          <a:solidFill>
            <a:srgbClr val="DCDCDC"/>
          </a:solidFill>
        </p:spPr>
        <p:txBody>
          <a:bodyPr wrap="square" lIns="0" tIns="0" rIns="0" bIns="0" rtlCol="0"/>
          <a:lstStyle/>
          <a:p>
            <a:endParaRPr/>
          </a:p>
        </p:txBody>
      </p:sp>
      <p:sp>
        <p:nvSpPr>
          <p:cNvPr id="16" name="object 16"/>
          <p:cNvSpPr txBox="1"/>
          <p:nvPr/>
        </p:nvSpPr>
        <p:spPr>
          <a:xfrm>
            <a:off x="7562088" y="2569464"/>
            <a:ext cx="3878579" cy="434340"/>
          </a:xfrm>
          <a:prstGeom prst="rect">
            <a:avLst/>
          </a:prstGeom>
          <a:solidFill>
            <a:srgbClr val="D3D3D3"/>
          </a:solidFill>
        </p:spPr>
        <p:txBody>
          <a:bodyPr vert="horz" wrap="square" lIns="0" tIns="71120" rIns="0" bIns="0" rtlCol="0">
            <a:spAutoFit/>
          </a:bodyPr>
          <a:lstStyle/>
          <a:p>
            <a:pPr marL="92075">
              <a:lnSpc>
                <a:spcPct val="100000"/>
              </a:lnSpc>
              <a:spcBef>
                <a:spcPts val="560"/>
              </a:spcBef>
            </a:pPr>
            <a:r>
              <a:rPr sz="1800" b="1" dirty="0">
                <a:solidFill>
                  <a:srgbClr val="585858"/>
                </a:solidFill>
                <a:latin typeface="微软雅黑"/>
                <a:cs typeface="微软雅黑"/>
              </a:rPr>
              <a:t>去中心化平台和投票机制</a:t>
            </a:r>
            <a:endParaRPr sz="1800">
              <a:latin typeface="微软雅黑"/>
              <a:cs typeface="微软雅黑"/>
            </a:endParaRPr>
          </a:p>
        </p:txBody>
      </p:sp>
      <p:sp>
        <p:nvSpPr>
          <p:cNvPr id="17" name="object 17"/>
          <p:cNvSpPr txBox="1"/>
          <p:nvPr/>
        </p:nvSpPr>
        <p:spPr>
          <a:xfrm>
            <a:off x="7641717" y="3006090"/>
            <a:ext cx="3754754" cy="1292860"/>
          </a:xfrm>
          <a:prstGeom prst="rect">
            <a:avLst/>
          </a:prstGeom>
        </p:spPr>
        <p:txBody>
          <a:bodyPr vert="horz" wrap="square" lIns="0" tIns="0" rIns="0" bIns="0" rtlCol="0">
            <a:spAutoFit/>
          </a:bodyPr>
          <a:lstStyle/>
          <a:p>
            <a:pPr marL="184785" marR="5080" indent="-172720">
              <a:lnSpc>
                <a:spcPct val="150000"/>
              </a:lnSpc>
            </a:pPr>
            <a:r>
              <a:rPr sz="1400" dirty="0">
                <a:latin typeface="Arial"/>
                <a:cs typeface="Arial"/>
              </a:rPr>
              <a:t>• </a:t>
            </a:r>
            <a:r>
              <a:rPr sz="1400" spc="-5" dirty="0">
                <a:latin typeface="微软雅黑"/>
                <a:cs typeface="微软雅黑"/>
              </a:rPr>
              <a:t>区块链投票机制将内容的审核权交给了用户，  </a:t>
            </a:r>
            <a:r>
              <a:rPr sz="1400" dirty="0">
                <a:latin typeface="微软雅黑"/>
                <a:cs typeface="微软雅黑"/>
              </a:rPr>
              <a:t>提供优质内容的用户可得到丰厚的回报，并  且去中心化平台免去平台利润抽成之后可将  收益完全给用户，提高了用户收益。</a:t>
            </a:r>
            <a:endParaRPr sz="1400">
              <a:latin typeface="微软雅黑"/>
              <a:cs typeface="微软雅黑"/>
            </a:endParaRPr>
          </a:p>
        </p:txBody>
      </p:sp>
      <p:sp>
        <p:nvSpPr>
          <p:cNvPr id="18" name="object 18"/>
          <p:cNvSpPr/>
          <p:nvPr/>
        </p:nvSpPr>
        <p:spPr>
          <a:xfrm>
            <a:off x="6924929" y="2857500"/>
            <a:ext cx="344805" cy="330835"/>
          </a:xfrm>
          <a:custGeom>
            <a:avLst/>
            <a:gdLst/>
            <a:ahLst/>
            <a:cxnLst/>
            <a:rect l="l" t="t" r="r" b="b"/>
            <a:pathLst>
              <a:path w="344804" h="330835">
                <a:moveTo>
                  <a:pt x="154813" y="198500"/>
                </a:moveTo>
                <a:lnTo>
                  <a:pt x="103886" y="198500"/>
                </a:lnTo>
                <a:lnTo>
                  <a:pt x="97790" y="204724"/>
                </a:lnTo>
                <a:lnTo>
                  <a:pt x="97790" y="324485"/>
                </a:lnTo>
                <a:lnTo>
                  <a:pt x="103886" y="330708"/>
                </a:lnTo>
                <a:lnTo>
                  <a:pt x="154813" y="330708"/>
                </a:lnTo>
                <a:lnTo>
                  <a:pt x="160909" y="324485"/>
                </a:lnTo>
                <a:lnTo>
                  <a:pt x="160909" y="204724"/>
                </a:lnTo>
                <a:lnTo>
                  <a:pt x="154813" y="198500"/>
                </a:lnTo>
                <a:close/>
              </a:path>
              <a:path w="344804" h="330835">
                <a:moveTo>
                  <a:pt x="80518" y="206755"/>
                </a:moveTo>
                <a:lnTo>
                  <a:pt x="42037" y="206755"/>
                </a:lnTo>
                <a:lnTo>
                  <a:pt x="46354" y="210058"/>
                </a:lnTo>
                <a:lnTo>
                  <a:pt x="50926" y="212851"/>
                </a:lnTo>
                <a:lnTo>
                  <a:pt x="56006" y="215011"/>
                </a:lnTo>
                <a:lnTo>
                  <a:pt x="56006" y="232663"/>
                </a:lnTo>
                <a:lnTo>
                  <a:pt x="60960" y="237616"/>
                </a:lnTo>
                <a:lnTo>
                  <a:pt x="80518" y="237616"/>
                </a:lnTo>
                <a:lnTo>
                  <a:pt x="80518" y="206755"/>
                </a:lnTo>
                <a:close/>
              </a:path>
              <a:path w="344804" h="330835">
                <a:moveTo>
                  <a:pt x="26289" y="97282"/>
                </a:moveTo>
                <a:lnTo>
                  <a:pt x="23495" y="98171"/>
                </a:lnTo>
                <a:lnTo>
                  <a:pt x="20574" y="98933"/>
                </a:lnTo>
                <a:lnTo>
                  <a:pt x="18161" y="100711"/>
                </a:lnTo>
                <a:lnTo>
                  <a:pt x="16764" y="103250"/>
                </a:lnTo>
                <a:lnTo>
                  <a:pt x="3099" y="126873"/>
                </a:lnTo>
                <a:lnTo>
                  <a:pt x="0" y="132079"/>
                </a:lnTo>
                <a:lnTo>
                  <a:pt x="1904" y="138937"/>
                </a:lnTo>
                <a:lnTo>
                  <a:pt x="17525" y="147954"/>
                </a:lnTo>
                <a:lnTo>
                  <a:pt x="17145" y="150622"/>
                </a:lnTo>
                <a:lnTo>
                  <a:pt x="16637" y="153162"/>
                </a:lnTo>
                <a:lnTo>
                  <a:pt x="16637" y="158623"/>
                </a:lnTo>
                <a:lnTo>
                  <a:pt x="17145" y="161289"/>
                </a:lnTo>
                <a:lnTo>
                  <a:pt x="17525" y="163829"/>
                </a:lnTo>
                <a:lnTo>
                  <a:pt x="1904" y="172847"/>
                </a:lnTo>
                <a:lnTo>
                  <a:pt x="0" y="179704"/>
                </a:lnTo>
                <a:lnTo>
                  <a:pt x="3175" y="185038"/>
                </a:lnTo>
                <a:lnTo>
                  <a:pt x="16764" y="208534"/>
                </a:lnTo>
                <a:lnTo>
                  <a:pt x="18161" y="211074"/>
                </a:lnTo>
                <a:lnTo>
                  <a:pt x="20574" y="212978"/>
                </a:lnTo>
                <a:lnTo>
                  <a:pt x="23495" y="213740"/>
                </a:lnTo>
                <a:lnTo>
                  <a:pt x="26289" y="214502"/>
                </a:lnTo>
                <a:lnTo>
                  <a:pt x="29337" y="214122"/>
                </a:lnTo>
                <a:lnTo>
                  <a:pt x="31876" y="212598"/>
                </a:lnTo>
                <a:lnTo>
                  <a:pt x="42037" y="206755"/>
                </a:lnTo>
                <a:lnTo>
                  <a:pt x="80518" y="206755"/>
                </a:lnTo>
                <a:lnTo>
                  <a:pt x="80518" y="206375"/>
                </a:lnTo>
                <a:lnTo>
                  <a:pt x="82296" y="200787"/>
                </a:lnTo>
                <a:lnTo>
                  <a:pt x="85023" y="196469"/>
                </a:lnTo>
                <a:lnTo>
                  <a:pt x="80645" y="196469"/>
                </a:lnTo>
                <a:lnTo>
                  <a:pt x="64885" y="193282"/>
                </a:lnTo>
                <a:lnTo>
                  <a:pt x="52006" y="184594"/>
                </a:lnTo>
                <a:lnTo>
                  <a:pt x="43318" y="171715"/>
                </a:lnTo>
                <a:lnTo>
                  <a:pt x="40131" y="155955"/>
                </a:lnTo>
                <a:lnTo>
                  <a:pt x="43318" y="140176"/>
                </a:lnTo>
                <a:lnTo>
                  <a:pt x="52006" y="127253"/>
                </a:lnTo>
                <a:lnTo>
                  <a:pt x="64885" y="118522"/>
                </a:lnTo>
                <a:lnTo>
                  <a:pt x="80645" y="115315"/>
                </a:lnTo>
                <a:lnTo>
                  <a:pt x="151504" y="115315"/>
                </a:lnTo>
                <a:lnTo>
                  <a:pt x="145554" y="105028"/>
                </a:lnTo>
                <a:lnTo>
                  <a:pt x="42037" y="105028"/>
                </a:lnTo>
                <a:lnTo>
                  <a:pt x="31876" y="99187"/>
                </a:lnTo>
                <a:lnTo>
                  <a:pt x="29337" y="97789"/>
                </a:lnTo>
                <a:lnTo>
                  <a:pt x="26289" y="97282"/>
                </a:lnTo>
                <a:close/>
              </a:path>
              <a:path w="344804" h="330835">
                <a:moveTo>
                  <a:pt x="85344" y="195961"/>
                </a:moveTo>
                <a:lnTo>
                  <a:pt x="82169" y="196469"/>
                </a:lnTo>
                <a:lnTo>
                  <a:pt x="85023" y="196469"/>
                </a:lnTo>
                <a:lnTo>
                  <a:pt x="85344" y="195961"/>
                </a:lnTo>
                <a:close/>
              </a:path>
              <a:path w="344804" h="330835">
                <a:moveTo>
                  <a:pt x="80645" y="126873"/>
                </a:moveTo>
                <a:lnTo>
                  <a:pt x="69349" y="129149"/>
                </a:lnTo>
                <a:lnTo>
                  <a:pt x="60102" y="135366"/>
                </a:lnTo>
                <a:lnTo>
                  <a:pt x="53855" y="144607"/>
                </a:lnTo>
                <a:lnTo>
                  <a:pt x="51562" y="155955"/>
                </a:lnTo>
                <a:lnTo>
                  <a:pt x="53855" y="167231"/>
                </a:lnTo>
                <a:lnTo>
                  <a:pt x="60102" y="176434"/>
                </a:lnTo>
                <a:lnTo>
                  <a:pt x="69349" y="182637"/>
                </a:lnTo>
                <a:lnTo>
                  <a:pt x="80645" y="184912"/>
                </a:lnTo>
                <a:lnTo>
                  <a:pt x="91940" y="182637"/>
                </a:lnTo>
                <a:lnTo>
                  <a:pt x="101187" y="176434"/>
                </a:lnTo>
                <a:lnTo>
                  <a:pt x="107434" y="167231"/>
                </a:lnTo>
                <a:lnTo>
                  <a:pt x="109727" y="155955"/>
                </a:lnTo>
                <a:lnTo>
                  <a:pt x="107434" y="144607"/>
                </a:lnTo>
                <a:lnTo>
                  <a:pt x="101187" y="135366"/>
                </a:lnTo>
                <a:lnTo>
                  <a:pt x="91940" y="129149"/>
                </a:lnTo>
                <a:lnTo>
                  <a:pt x="80645" y="126873"/>
                </a:lnTo>
                <a:close/>
              </a:path>
              <a:path w="344804" h="330835">
                <a:moveTo>
                  <a:pt x="151504" y="115315"/>
                </a:moveTo>
                <a:lnTo>
                  <a:pt x="80645" y="115315"/>
                </a:lnTo>
                <a:lnTo>
                  <a:pt x="96404" y="118522"/>
                </a:lnTo>
                <a:lnTo>
                  <a:pt x="109283" y="127253"/>
                </a:lnTo>
                <a:lnTo>
                  <a:pt x="117971" y="140176"/>
                </a:lnTo>
                <a:lnTo>
                  <a:pt x="121157" y="155955"/>
                </a:lnTo>
                <a:lnTo>
                  <a:pt x="120515" y="163014"/>
                </a:lnTo>
                <a:lnTo>
                  <a:pt x="118681" y="169656"/>
                </a:lnTo>
                <a:lnTo>
                  <a:pt x="115800" y="175797"/>
                </a:lnTo>
                <a:lnTo>
                  <a:pt x="112014" y="181355"/>
                </a:lnTo>
                <a:lnTo>
                  <a:pt x="151129" y="181355"/>
                </a:lnTo>
                <a:lnTo>
                  <a:pt x="155067" y="182117"/>
                </a:lnTo>
                <a:lnTo>
                  <a:pt x="158623" y="183514"/>
                </a:lnTo>
                <a:lnTo>
                  <a:pt x="160654" y="178562"/>
                </a:lnTo>
                <a:lnTo>
                  <a:pt x="158876" y="172592"/>
                </a:lnTo>
                <a:lnTo>
                  <a:pt x="143764" y="163829"/>
                </a:lnTo>
                <a:lnTo>
                  <a:pt x="144145" y="161289"/>
                </a:lnTo>
                <a:lnTo>
                  <a:pt x="144652" y="158623"/>
                </a:lnTo>
                <a:lnTo>
                  <a:pt x="144652" y="153162"/>
                </a:lnTo>
                <a:lnTo>
                  <a:pt x="144145" y="150622"/>
                </a:lnTo>
                <a:lnTo>
                  <a:pt x="143764" y="147954"/>
                </a:lnTo>
                <a:lnTo>
                  <a:pt x="154050" y="141986"/>
                </a:lnTo>
                <a:lnTo>
                  <a:pt x="156591" y="140588"/>
                </a:lnTo>
                <a:lnTo>
                  <a:pt x="158496" y="138175"/>
                </a:lnTo>
                <a:lnTo>
                  <a:pt x="159257" y="135254"/>
                </a:lnTo>
                <a:lnTo>
                  <a:pt x="160020" y="132461"/>
                </a:lnTo>
                <a:lnTo>
                  <a:pt x="159639" y="129412"/>
                </a:lnTo>
                <a:lnTo>
                  <a:pt x="158115" y="126746"/>
                </a:lnTo>
                <a:lnTo>
                  <a:pt x="151504" y="115315"/>
                </a:lnTo>
                <a:close/>
              </a:path>
              <a:path w="344804" h="330835">
                <a:moveTo>
                  <a:pt x="100329" y="74167"/>
                </a:moveTo>
                <a:lnTo>
                  <a:pt x="60960" y="74167"/>
                </a:lnTo>
                <a:lnTo>
                  <a:pt x="56006" y="79121"/>
                </a:lnTo>
                <a:lnTo>
                  <a:pt x="56006" y="96774"/>
                </a:lnTo>
                <a:lnTo>
                  <a:pt x="50926" y="98933"/>
                </a:lnTo>
                <a:lnTo>
                  <a:pt x="46354" y="101853"/>
                </a:lnTo>
                <a:lnTo>
                  <a:pt x="42037" y="105028"/>
                </a:lnTo>
                <a:lnTo>
                  <a:pt x="119125" y="105028"/>
                </a:lnTo>
                <a:lnTo>
                  <a:pt x="114807" y="101853"/>
                </a:lnTo>
                <a:lnTo>
                  <a:pt x="110363" y="98933"/>
                </a:lnTo>
                <a:lnTo>
                  <a:pt x="105282" y="96774"/>
                </a:lnTo>
                <a:lnTo>
                  <a:pt x="105282" y="79121"/>
                </a:lnTo>
                <a:lnTo>
                  <a:pt x="100329" y="74167"/>
                </a:lnTo>
                <a:close/>
              </a:path>
              <a:path w="344804" h="330835">
                <a:moveTo>
                  <a:pt x="134620" y="96138"/>
                </a:moveTo>
                <a:lnTo>
                  <a:pt x="119125" y="105028"/>
                </a:lnTo>
                <a:lnTo>
                  <a:pt x="145554" y="105028"/>
                </a:lnTo>
                <a:lnTo>
                  <a:pt x="141477" y="97916"/>
                </a:lnTo>
                <a:lnTo>
                  <a:pt x="134620" y="96138"/>
                </a:lnTo>
                <a:close/>
              </a:path>
              <a:path w="344804" h="330835">
                <a:moveTo>
                  <a:pt x="246506" y="141097"/>
                </a:moveTo>
                <a:lnTo>
                  <a:pt x="195706" y="141097"/>
                </a:lnTo>
                <a:lnTo>
                  <a:pt x="189611" y="147192"/>
                </a:lnTo>
                <a:lnTo>
                  <a:pt x="189611" y="324485"/>
                </a:lnTo>
                <a:lnTo>
                  <a:pt x="195706" y="330708"/>
                </a:lnTo>
                <a:lnTo>
                  <a:pt x="246506" y="330708"/>
                </a:lnTo>
                <a:lnTo>
                  <a:pt x="252729" y="324485"/>
                </a:lnTo>
                <a:lnTo>
                  <a:pt x="252729" y="147192"/>
                </a:lnTo>
                <a:lnTo>
                  <a:pt x="246506" y="141097"/>
                </a:lnTo>
                <a:close/>
              </a:path>
              <a:path w="344804" h="330835">
                <a:moveTo>
                  <a:pt x="338327" y="83692"/>
                </a:moveTo>
                <a:lnTo>
                  <a:pt x="287654" y="83692"/>
                </a:lnTo>
                <a:lnTo>
                  <a:pt x="281431" y="89788"/>
                </a:lnTo>
                <a:lnTo>
                  <a:pt x="281431" y="324485"/>
                </a:lnTo>
                <a:lnTo>
                  <a:pt x="287654" y="330708"/>
                </a:lnTo>
                <a:lnTo>
                  <a:pt x="338327" y="330708"/>
                </a:lnTo>
                <a:lnTo>
                  <a:pt x="344550" y="324485"/>
                </a:lnTo>
                <a:lnTo>
                  <a:pt x="344550" y="89788"/>
                </a:lnTo>
                <a:lnTo>
                  <a:pt x="338327" y="83692"/>
                </a:lnTo>
                <a:close/>
              </a:path>
              <a:path w="344804" h="330835">
                <a:moveTo>
                  <a:pt x="264160" y="105283"/>
                </a:moveTo>
                <a:lnTo>
                  <a:pt x="222123" y="105283"/>
                </a:lnTo>
                <a:lnTo>
                  <a:pt x="225551" y="107823"/>
                </a:lnTo>
                <a:lnTo>
                  <a:pt x="229107" y="110109"/>
                </a:lnTo>
                <a:lnTo>
                  <a:pt x="233045" y="111887"/>
                </a:lnTo>
                <a:lnTo>
                  <a:pt x="233045" y="122047"/>
                </a:lnTo>
                <a:lnTo>
                  <a:pt x="233299" y="122936"/>
                </a:lnTo>
                <a:lnTo>
                  <a:pt x="233679" y="123825"/>
                </a:lnTo>
                <a:lnTo>
                  <a:pt x="245745" y="123825"/>
                </a:lnTo>
                <a:lnTo>
                  <a:pt x="251968" y="126111"/>
                </a:lnTo>
                <a:lnTo>
                  <a:pt x="257175" y="129921"/>
                </a:lnTo>
                <a:lnTo>
                  <a:pt x="259842" y="131825"/>
                </a:lnTo>
                <a:lnTo>
                  <a:pt x="262254" y="134238"/>
                </a:lnTo>
                <a:lnTo>
                  <a:pt x="264160" y="137033"/>
                </a:lnTo>
                <a:lnTo>
                  <a:pt x="264160" y="105283"/>
                </a:lnTo>
                <a:close/>
              </a:path>
              <a:path w="344804" h="330835">
                <a:moveTo>
                  <a:pt x="209550" y="18414"/>
                </a:moveTo>
                <a:lnTo>
                  <a:pt x="207264" y="19050"/>
                </a:lnTo>
                <a:lnTo>
                  <a:pt x="205104" y="19685"/>
                </a:lnTo>
                <a:lnTo>
                  <a:pt x="203073" y="21082"/>
                </a:lnTo>
                <a:lnTo>
                  <a:pt x="201929" y="23113"/>
                </a:lnTo>
                <a:lnTo>
                  <a:pt x="191135" y="41783"/>
                </a:lnTo>
                <a:lnTo>
                  <a:pt x="188722" y="46100"/>
                </a:lnTo>
                <a:lnTo>
                  <a:pt x="190119" y="51435"/>
                </a:lnTo>
                <a:lnTo>
                  <a:pt x="194437" y="53848"/>
                </a:lnTo>
                <a:lnTo>
                  <a:pt x="202565" y="58674"/>
                </a:lnTo>
                <a:lnTo>
                  <a:pt x="202311" y="60705"/>
                </a:lnTo>
                <a:lnTo>
                  <a:pt x="201929" y="62737"/>
                </a:lnTo>
                <a:lnTo>
                  <a:pt x="201929" y="67055"/>
                </a:lnTo>
                <a:lnTo>
                  <a:pt x="202311" y="69214"/>
                </a:lnTo>
                <a:lnTo>
                  <a:pt x="202565" y="71247"/>
                </a:lnTo>
                <a:lnTo>
                  <a:pt x="194437" y="75946"/>
                </a:lnTo>
                <a:lnTo>
                  <a:pt x="190119" y="78359"/>
                </a:lnTo>
                <a:lnTo>
                  <a:pt x="188722" y="83820"/>
                </a:lnTo>
                <a:lnTo>
                  <a:pt x="191135" y="88137"/>
                </a:lnTo>
                <a:lnTo>
                  <a:pt x="201929" y="106679"/>
                </a:lnTo>
                <a:lnTo>
                  <a:pt x="203073" y="108712"/>
                </a:lnTo>
                <a:lnTo>
                  <a:pt x="205104" y="110236"/>
                </a:lnTo>
                <a:lnTo>
                  <a:pt x="207264" y="110871"/>
                </a:lnTo>
                <a:lnTo>
                  <a:pt x="209550" y="111505"/>
                </a:lnTo>
                <a:lnTo>
                  <a:pt x="211963" y="111125"/>
                </a:lnTo>
                <a:lnTo>
                  <a:pt x="213995" y="109982"/>
                </a:lnTo>
                <a:lnTo>
                  <a:pt x="222123" y="105283"/>
                </a:lnTo>
                <a:lnTo>
                  <a:pt x="264160" y="105283"/>
                </a:lnTo>
                <a:lnTo>
                  <a:pt x="264160" y="97409"/>
                </a:lnTo>
                <a:lnTo>
                  <a:pt x="266608" y="85387"/>
                </a:lnTo>
                <a:lnTo>
                  <a:pt x="268441" y="82676"/>
                </a:lnTo>
                <a:lnTo>
                  <a:pt x="242950" y="82676"/>
                </a:lnTo>
                <a:lnTo>
                  <a:pt x="234950" y="74802"/>
                </a:lnTo>
                <a:lnTo>
                  <a:pt x="234950" y="55117"/>
                </a:lnTo>
                <a:lnTo>
                  <a:pt x="242950" y="47116"/>
                </a:lnTo>
                <a:lnTo>
                  <a:pt x="315524" y="47116"/>
                </a:lnTo>
                <a:lnTo>
                  <a:pt x="315722" y="46227"/>
                </a:lnTo>
                <a:lnTo>
                  <a:pt x="315468" y="43814"/>
                </a:lnTo>
                <a:lnTo>
                  <a:pt x="314198" y="41783"/>
                </a:lnTo>
                <a:lnTo>
                  <a:pt x="304400" y="24637"/>
                </a:lnTo>
                <a:lnTo>
                  <a:pt x="222123" y="24637"/>
                </a:lnTo>
                <a:lnTo>
                  <a:pt x="213995" y="19938"/>
                </a:lnTo>
                <a:lnTo>
                  <a:pt x="211963" y="18669"/>
                </a:lnTo>
                <a:lnTo>
                  <a:pt x="209550" y="18414"/>
                </a:lnTo>
                <a:close/>
              </a:path>
              <a:path w="344804" h="330835">
                <a:moveTo>
                  <a:pt x="315524" y="47116"/>
                </a:moveTo>
                <a:lnTo>
                  <a:pt x="262509" y="47116"/>
                </a:lnTo>
                <a:lnTo>
                  <a:pt x="270510" y="55117"/>
                </a:lnTo>
                <a:lnTo>
                  <a:pt x="270510" y="74802"/>
                </a:lnTo>
                <a:lnTo>
                  <a:pt x="262509" y="82676"/>
                </a:lnTo>
                <a:lnTo>
                  <a:pt x="268441" y="82676"/>
                </a:lnTo>
                <a:lnTo>
                  <a:pt x="273272" y="75533"/>
                </a:lnTo>
                <a:lnTo>
                  <a:pt x="283126" y="68869"/>
                </a:lnTo>
                <a:lnTo>
                  <a:pt x="295148" y="66421"/>
                </a:lnTo>
                <a:lnTo>
                  <a:pt x="303402" y="66421"/>
                </a:lnTo>
                <a:lnTo>
                  <a:pt x="303529" y="62737"/>
                </a:lnTo>
                <a:lnTo>
                  <a:pt x="303149" y="60705"/>
                </a:lnTo>
                <a:lnTo>
                  <a:pt x="302895" y="58674"/>
                </a:lnTo>
                <a:lnTo>
                  <a:pt x="311023" y="53848"/>
                </a:lnTo>
                <a:lnTo>
                  <a:pt x="313054" y="52704"/>
                </a:lnTo>
                <a:lnTo>
                  <a:pt x="314578" y="50800"/>
                </a:lnTo>
                <a:lnTo>
                  <a:pt x="315214" y="48513"/>
                </a:lnTo>
                <a:lnTo>
                  <a:pt x="315524" y="47116"/>
                </a:lnTo>
                <a:close/>
              </a:path>
              <a:path w="344804" h="330835">
                <a:moveTo>
                  <a:pt x="268350" y="0"/>
                </a:moveTo>
                <a:lnTo>
                  <a:pt x="237109" y="0"/>
                </a:lnTo>
                <a:lnTo>
                  <a:pt x="233045" y="4063"/>
                </a:lnTo>
                <a:lnTo>
                  <a:pt x="233045" y="18034"/>
                </a:lnTo>
                <a:lnTo>
                  <a:pt x="229107" y="19685"/>
                </a:lnTo>
                <a:lnTo>
                  <a:pt x="225551" y="21971"/>
                </a:lnTo>
                <a:lnTo>
                  <a:pt x="222123" y="24637"/>
                </a:lnTo>
                <a:lnTo>
                  <a:pt x="283337" y="24637"/>
                </a:lnTo>
                <a:lnTo>
                  <a:pt x="279907" y="21971"/>
                </a:lnTo>
                <a:lnTo>
                  <a:pt x="276351" y="19685"/>
                </a:lnTo>
                <a:lnTo>
                  <a:pt x="272288" y="18034"/>
                </a:lnTo>
                <a:lnTo>
                  <a:pt x="272288" y="4063"/>
                </a:lnTo>
                <a:lnTo>
                  <a:pt x="268350" y="0"/>
                </a:lnTo>
                <a:close/>
              </a:path>
              <a:path w="344804" h="330835">
                <a:moveTo>
                  <a:pt x="295655" y="17399"/>
                </a:moveTo>
                <a:lnTo>
                  <a:pt x="283337" y="24637"/>
                </a:lnTo>
                <a:lnTo>
                  <a:pt x="304400" y="24637"/>
                </a:lnTo>
                <a:lnTo>
                  <a:pt x="303529" y="23113"/>
                </a:lnTo>
                <a:lnTo>
                  <a:pt x="300990" y="18923"/>
                </a:lnTo>
                <a:lnTo>
                  <a:pt x="295655" y="17399"/>
                </a:lnTo>
                <a:close/>
              </a:path>
            </a:pathLst>
          </a:custGeom>
          <a:solidFill>
            <a:srgbClr val="7E7E7E"/>
          </a:solidFill>
        </p:spPr>
        <p:txBody>
          <a:bodyPr wrap="square" lIns="0" tIns="0" rIns="0" bIns="0" rtlCol="0"/>
          <a:lstStyle/>
          <a:p>
            <a:endParaRPr/>
          </a:p>
        </p:txBody>
      </p:sp>
      <p:sp>
        <p:nvSpPr>
          <p:cNvPr id="19" name="object 19"/>
          <p:cNvSpPr/>
          <p:nvPr/>
        </p:nvSpPr>
        <p:spPr>
          <a:xfrm>
            <a:off x="6806183" y="4810886"/>
            <a:ext cx="576580" cy="538480"/>
          </a:xfrm>
          <a:custGeom>
            <a:avLst/>
            <a:gdLst/>
            <a:ahLst/>
            <a:cxnLst/>
            <a:rect l="l" t="t" r="r" b="b"/>
            <a:pathLst>
              <a:path w="576579" h="538479">
                <a:moveTo>
                  <a:pt x="0" y="538353"/>
                </a:moveTo>
                <a:lnTo>
                  <a:pt x="576452" y="538353"/>
                </a:lnTo>
                <a:lnTo>
                  <a:pt x="576452" y="0"/>
                </a:lnTo>
                <a:lnTo>
                  <a:pt x="0" y="0"/>
                </a:lnTo>
                <a:lnTo>
                  <a:pt x="0" y="538353"/>
                </a:lnTo>
                <a:close/>
              </a:path>
            </a:pathLst>
          </a:custGeom>
          <a:solidFill>
            <a:srgbClr val="1D9ED2"/>
          </a:solidFill>
        </p:spPr>
        <p:txBody>
          <a:bodyPr wrap="square" lIns="0" tIns="0" rIns="0" bIns="0" rtlCol="0"/>
          <a:lstStyle/>
          <a:p>
            <a:endParaRPr/>
          </a:p>
        </p:txBody>
      </p:sp>
      <p:sp>
        <p:nvSpPr>
          <p:cNvPr id="20" name="object 20"/>
          <p:cNvSpPr/>
          <p:nvPr/>
        </p:nvSpPr>
        <p:spPr>
          <a:xfrm>
            <a:off x="7382636" y="4631435"/>
            <a:ext cx="179705" cy="718185"/>
          </a:xfrm>
          <a:custGeom>
            <a:avLst/>
            <a:gdLst/>
            <a:ahLst/>
            <a:cxnLst/>
            <a:rect l="l" t="t" r="r" b="b"/>
            <a:pathLst>
              <a:path w="179704" h="718185">
                <a:moveTo>
                  <a:pt x="179451" y="0"/>
                </a:moveTo>
                <a:lnTo>
                  <a:pt x="0" y="179450"/>
                </a:lnTo>
                <a:lnTo>
                  <a:pt x="0" y="717804"/>
                </a:lnTo>
                <a:lnTo>
                  <a:pt x="179451" y="538352"/>
                </a:lnTo>
                <a:lnTo>
                  <a:pt x="179451" y="0"/>
                </a:lnTo>
                <a:close/>
              </a:path>
            </a:pathLst>
          </a:custGeom>
          <a:solidFill>
            <a:srgbClr val="177EA9"/>
          </a:solidFill>
        </p:spPr>
        <p:txBody>
          <a:bodyPr wrap="square" lIns="0" tIns="0" rIns="0" bIns="0" rtlCol="0"/>
          <a:lstStyle/>
          <a:p>
            <a:endParaRPr/>
          </a:p>
        </p:txBody>
      </p:sp>
      <p:sp>
        <p:nvSpPr>
          <p:cNvPr id="21" name="object 21"/>
          <p:cNvSpPr/>
          <p:nvPr/>
        </p:nvSpPr>
        <p:spPr>
          <a:xfrm>
            <a:off x="6806183" y="4631435"/>
            <a:ext cx="756285" cy="179705"/>
          </a:xfrm>
          <a:custGeom>
            <a:avLst/>
            <a:gdLst/>
            <a:ahLst/>
            <a:cxnLst/>
            <a:rect l="l" t="t" r="r" b="b"/>
            <a:pathLst>
              <a:path w="756284" h="179704">
                <a:moveTo>
                  <a:pt x="755904" y="0"/>
                </a:moveTo>
                <a:lnTo>
                  <a:pt x="179450" y="0"/>
                </a:lnTo>
                <a:lnTo>
                  <a:pt x="0" y="179450"/>
                </a:lnTo>
                <a:lnTo>
                  <a:pt x="576452" y="179450"/>
                </a:lnTo>
                <a:lnTo>
                  <a:pt x="755904" y="0"/>
                </a:lnTo>
                <a:close/>
              </a:path>
            </a:pathLst>
          </a:custGeom>
          <a:solidFill>
            <a:srgbClr val="48B0DB"/>
          </a:solidFill>
        </p:spPr>
        <p:txBody>
          <a:bodyPr wrap="square" lIns="0" tIns="0" rIns="0" bIns="0" rtlCol="0"/>
          <a:lstStyle/>
          <a:p>
            <a:endParaRPr/>
          </a:p>
        </p:txBody>
      </p:sp>
      <p:sp>
        <p:nvSpPr>
          <p:cNvPr id="22" name="object 22"/>
          <p:cNvSpPr txBox="1"/>
          <p:nvPr/>
        </p:nvSpPr>
        <p:spPr>
          <a:xfrm>
            <a:off x="7562088" y="4631435"/>
            <a:ext cx="3878579" cy="434340"/>
          </a:xfrm>
          <a:prstGeom prst="rect">
            <a:avLst/>
          </a:prstGeom>
          <a:solidFill>
            <a:srgbClr val="1D9ED2"/>
          </a:solidFill>
        </p:spPr>
        <p:txBody>
          <a:bodyPr vert="horz" wrap="square" lIns="0" tIns="71755" rIns="0" bIns="0" rtlCol="0">
            <a:spAutoFit/>
          </a:bodyPr>
          <a:lstStyle/>
          <a:p>
            <a:pPr marL="92075">
              <a:lnSpc>
                <a:spcPct val="100000"/>
              </a:lnSpc>
              <a:spcBef>
                <a:spcPts val="565"/>
              </a:spcBef>
            </a:pPr>
            <a:r>
              <a:rPr sz="1800" b="1" dirty="0">
                <a:solidFill>
                  <a:srgbClr val="F9F9F9"/>
                </a:solidFill>
                <a:latin typeface="微软雅黑"/>
                <a:cs typeface="微软雅黑"/>
              </a:rPr>
              <a:t>区块链通证经济</a:t>
            </a:r>
            <a:endParaRPr sz="1800">
              <a:latin typeface="微软雅黑"/>
              <a:cs typeface="微软雅黑"/>
            </a:endParaRPr>
          </a:p>
        </p:txBody>
      </p:sp>
      <p:sp>
        <p:nvSpPr>
          <p:cNvPr id="23" name="object 23"/>
          <p:cNvSpPr txBox="1"/>
          <p:nvPr/>
        </p:nvSpPr>
        <p:spPr>
          <a:xfrm>
            <a:off x="7641717" y="5068864"/>
            <a:ext cx="3754754" cy="973455"/>
          </a:xfrm>
          <a:prstGeom prst="rect">
            <a:avLst/>
          </a:prstGeom>
        </p:spPr>
        <p:txBody>
          <a:bodyPr vert="horz" wrap="square" lIns="0" tIns="0" rIns="0" bIns="0" rtlCol="0">
            <a:spAutoFit/>
          </a:bodyPr>
          <a:lstStyle/>
          <a:p>
            <a:pPr marL="184785" marR="5080" indent="-172720">
              <a:lnSpc>
                <a:spcPct val="150100"/>
              </a:lnSpc>
            </a:pPr>
            <a:r>
              <a:rPr sz="1400" dirty="0">
                <a:latin typeface="Arial"/>
                <a:cs typeface="Arial"/>
              </a:rPr>
              <a:t>• </a:t>
            </a:r>
            <a:r>
              <a:rPr sz="1400" spc="-5" dirty="0">
                <a:latin typeface="微软雅黑"/>
                <a:cs typeface="微软雅黑"/>
              </a:rPr>
              <a:t>网络红利消失，社交网络需要寻找新的红利。  通证经济通过通证激励可以刺激用户社交行  </a:t>
            </a:r>
            <a:r>
              <a:rPr sz="1400" dirty="0">
                <a:latin typeface="微软雅黑"/>
                <a:cs typeface="微软雅黑"/>
              </a:rPr>
              <a:t>为，提高用户参与度和归属感。</a:t>
            </a:r>
            <a:endParaRPr sz="1400">
              <a:latin typeface="微软雅黑"/>
              <a:cs typeface="微软雅黑"/>
            </a:endParaRPr>
          </a:p>
        </p:txBody>
      </p:sp>
      <p:sp>
        <p:nvSpPr>
          <p:cNvPr id="24" name="object 24"/>
          <p:cNvSpPr/>
          <p:nvPr/>
        </p:nvSpPr>
        <p:spPr>
          <a:xfrm>
            <a:off x="6940509" y="4925567"/>
            <a:ext cx="316865" cy="318770"/>
          </a:xfrm>
          <a:custGeom>
            <a:avLst/>
            <a:gdLst/>
            <a:ahLst/>
            <a:cxnLst/>
            <a:rect l="l" t="t" r="r" b="b"/>
            <a:pathLst>
              <a:path w="316865" h="318770">
                <a:moveTo>
                  <a:pt x="151660" y="22064"/>
                </a:moveTo>
                <a:lnTo>
                  <a:pt x="104579" y="28047"/>
                </a:lnTo>
                <a:lnTo>
                  <a:pt x="60974" y="49295"/>
                </a:lnTo>
                <a:lnTo>
                  <a:pt x="13898" y="104322"/>
                </a:lnTo>
                <a:lnTo>
                  <a:pt x="0" y="148198"/>
                </a:lnTo>
                <a:lnTo>
                  <a:pt x="0" y="193812"/>
                </a:lnTo>
                <a:lnTo>
                  <a:pt x="13898" y="237688"/>
                </a:lnTo>
                <a:lnTo>
                  <a:pt x="41696" y="276351"/>
                </a:lnTo>
                <a:lnTo>
                  <a:pt x="80230" y="304332"/>
                </a:lnTo>
                <a:lnTo>
                  <a:pt x="123897" y="318322"/>
                </a:lnTo>
                <a:lnTo>
                  <a:pt x="169264" y="318322"/>
                </a:lnTo>
                <a:lnTo>
                  <a:pt x="212900" y="304332"/>
                </a:lnTo>
                <a:lnTo>
                  <a:pt x="235919" y="287591"/>
                </a:lnTo>
                <a:lnTo>
                  <a:pt x="146598" y="287591"/>
                </a:lnTo>
                <a:lnTo>
                  <a:pt x="102946" y="279066"/>
                </a:lnTo>
                <a:lnTo>
                  <a:pt x="64556" y="253491"/>
                </a:lnTo>
                <a:lnTo>
                  <a:pt x="39053" y="214893"/>
                </a:lnTo>
                <a:lnTo>
                  <a:pt x="30555" y="171005"/>
                </a:lnTo>
                <a:lnTo>
                  <a:pt x="39053" y="127172"/>
                </a:lnTo>
                <a:lnTo>
                  <a:pt x="64556" y="88645"/>
                </a:lnTo>
                <a:lnTo>
                  <a:pt x="94155" y="67016"/>
                </a:lnTo>
                <a:lnTo>
                  <a:pt x="127707" y="56006"/>
                </a:lnTo>
                <a:lnTo>
                  <a:pt x="162640" y="55570"/>
                </a:lnTo>
                <a:lnTo>
                  <a:pt x="206417" y="55570"/>
                </a:lnTo>
                <a:lnTo>
                  <a:pt x="220258" y="41655"/>
                </a:lnTo>
                <a:lnTo>
                  <a:pt x="198313" y="31347"/>
                </a:lnTo>
                <a:lnTo>
                  <a:pt x="175284" y="24812"/>
                </a:lnTo>
                <a:lnTo>
                  <a:pt x="151660" y="22064"/>
                </a:lnTo>
                <a:close/>
              </a:path>
              <a:path w="316865" h="318770">
                <a:moveTo>
                  <a:pt x="275249" y="96900"/>
                </a:moveTo>
                <a:lnTo>
                  <a:pt x="251373" y="121030"/>
                </a:lnTo>
                <a:lnTo>
                  <a:pt x="261519" y="154943"/>
                </a:lnTo>
                <a:lnTo>
                  <a:pt x="261108" y="189722"/>
                </a:lnTo>
                <a:lnTo>
                  <a:pt x="228640" y="253491"/>
                </a:lnTo>
                <a:lnTo>
                  <a:pt x="190250" y="279066"/>
                </a:lnTo>
                <a:lnTo>
                  <a:pt x="146598" y="287591"/>
                </a:lnTo>
                <a:lnTo>
                  <a:pt x="235919" y="287591"/>
                </a:lnTo>
                <a:lnTo>
                  <a:pt x="251373" y="276351"/>
                </a:lnTo>
                <a:lnTo>
                  <a:pt x="280089" y="235793"/>
                </a:lnTo>
                <a:lnTo>
                  <a:pt x="293648" y="189722"/>
                </a:lnTo>
                <a:lnTo>
                  <a:pt x="292039" y="142103"/>
                </a:lnTo>
                <a:lnTo>
                  <a:pt x="275249" y="96900"/>
                </a:lnTo>
                <a:close/>
              </a:path>
              <a:path w="316865" h="318770">
                <a:moveTo>
                  <a:pt x="151297" y="82803"/>
                </a:moveTo>
                <a:lnTo>
                  <a:pt x="99255" y="96537"/>
                </a:lnTo>
                <a:lnTo>
                  <a:pt x="65136" y="137771"/>
                </a:lnTo>
                <a:lnTo>
                  <a:pt x="58682" y="171005"/>
                </a:lnTo>
                <a:lnTo>
                  <a:pt x="65136" y="204239"/>
                </a:lnTo>
                <a:lnTo>
                  <a:pt x="84495" y="233425"/>
                </a:lnTo>
                <a:lnTo>
                  <a:pt x="113564" y="252856"/>
                </a:lnTo>
                <a:lnTo>
                  <a:pt x="146646" y="259333"/>
                </a:lnTo>
                <a:lnTo>
                  <a:pt x="179703" y="252856"/>
                </a:lnTo>
                <a:lnTo>
                  <a:pt x="208701" y="233425"/>
                </a:lnTo>
                <a:lnTo>
                  <a:pt x="211480" y="229711"/>
                </a:lnTo>
                <a:lnTo>
                  <a:pt x="146598" y="229711"/>
                </a:lnTo>
                <a:lnTo>
                  <a:pt x="124615" y="225401"/>
                </a:lnTo>
                <a:lnTo>
                  <a:pt x="105323" y="212470"/>
                </a:lnTo>
                <a:lnTo>
                  <a:pt x="92536" y="193083"/>
                </a:lnTo>
                <a:lnTo>
                  <a:pt x="88273" y="171005"/>
                </a:lnTo>
                <a:lnTo>
                  <a:pt x="92536" y="148927"/>
                </a:lnTo>
                <a:lnTo>
                  <a:pt x="126183" y="116030"/>
                </a:lnTo>
                <a:lnTo>
                  <a:pt x="149900" y="112521"/>
                </a:lnTo>
                <a:lnTo>
                  <a:pt x="174919" y="87375"/>
                </a:lnTo>
                <a:lnTo>
                  <a:pt x="167172" y="84708"/>
                </a:lnTo>
                <a:lnTo>
                  <a:pt x="159298" y="83184"/>
                </a:lnTo>
                <a:lnTo>
                  <a:pt x="151297" y="82803"/>
                </a:lnTo>
                <a:close/>
              </a:path>
              <a:path w="316865" h="318770">
                <a:moveTo>
                  <a:pt x="229910" y="142493"/>
                </a:moveTo>
                <a:lnTo>
                  <a:pt x="204891" y="167639"/>
                </a:lnTo>
                <a:lnTo>
                  <a:pt x="204322" y="179716"/>
                </a:lnTo>
                <a:lnTo>
                  <a:pt x="201288" y="191484"/>
                </a:lnTo>
                <a:lnTo>
                  <a:pt x="195801" y="202537"/>
                </a:lnTo>
                <a:lnTo>
                  <a:pt x="187873" y="212470"/>
                </a:lnTo>
                <a:lnTo>
                  <a:pt x="168581" y="225401"/>
                </a:lnTo>
                <a:lnTo>
                  <a:pt x="146598" y="229711"/>
                </a:lnTo>
                <a:lnTo>
                  <a:pt x="211480" y="229711"/>
                </a:lnTo>
                <a:lnTo>
                  <a:pt x="223820" y="213217"/>
                </a:lnTo>
                <a:lnTo>
                  <a:pt x="232403" y="190341"/>
                </a:lnTo>
                <a:lnTo>
                  <a:pt x="234436" y="166274"/>
                </a:lnTo>
                <a:lnTo>
                  <a:pt x="229910" y="142493"/>
                </a:lnTo>
                <a:close/>
              </a:path>
              <a:path w="316865" h="318770">
                <a:moveTo>
                  <a:pt x="149392" y="140588"/>
                </a:moveTo>
                <a:lnTo>
                  <a:pt x="146598" y="140588"/>
                </a:lnTo>
                <a:lnTo>
                  <a:pt x="134783" y="142976"/>
                </a:lnTo>
                <a:lnTo>
                  <a:pt x="125135" y="149494"/>
                </a:lnTo>
                <a:lnTo>
                  <a:pt x="118630" y="159180"/>
                </a:lnTo>
                <a:lnTo>
                  <a:pt x="116245" y="171068"/>
                </a:lnTo>
                <a:lnTo>
                  <a:pt x="118630" y="182903"/>
                </a:lnTo>
                <a:lnTo>
                  <a:pt x="125135" y="192595"/>
                </a:lnTo>
                <a:lnTo>
                  <a:pt x="134783" y="199143"/>
                </a:lnTo>
                <a:lnTo>
                  <a:pt x="146598" y="201548"/>
                </a:lnTo>
                <a:lnTo>
                  <a:pt x="158413" y="199143"/>
                </a:lnTo>
                <a:lnTo>
                  <a:pt x="168061" y="192595"/>
                </a:lnTo>
                <a:lnTo>
                  <a:pt x="174566" y="182903"/>
                </a:lnTo>
                <a:lnTo>
                  <a:pt x="176951" y="171068"/>
                </a:lnTo>
                <a:lnTo>
                  <a:pt x="176865" y="167639"/>
                </a:lnTo>
                <a:lnTo>
                  <a:pt x="176570" y="165480"/>
                </a:lnTo>
                <a:lnTo>
                  <a:pt x="175808" y="162940"/>
                </a:lnTo>
                <a:lnTo>
                  <a:pt x="197048" y="141604"/>
                </a:lnTo>
                <a:lnTo>
                  <a:pt x="154726" y="141604"/>
                </a:lnTo>
                <a:lnTo>
                  <a:pt x="152059" y="140969"/>
                </a:lnTo>
                <a:lnTo>
                  <a:pt x="149392" y="140588"/>
                </a:lnTo>
                <a:close/>
              </a:path>
              <a:path w="316865" h="318770">
                <a:moveTo>
                  <a:pt x="280202" y="0"/>
                </a:moveTo>
                <a:lnTo>
                  <a:pt x="237403" y="42925"/>
                </a:lnTo>
                <a:lnTo>
                  <a:pt x="239181" y="56768"/>
                </a:lnTo>
                <a:lnTo>
                  <a:pt x="154726" y="141604"/>
                </a:lnTo>
                <a:lnTo>
                  <a:pt x="197048" y="141604"/>
                </a:lnTo>
                <a:lnTo>
                  <a:pt x="260390" y="77977"/>
                </a:lnTo>
                <a:lnTo>
                  <a:pt x="275752" y="77977"/>
                </a:lnTo>
                <a:lnTo>
                  <a:pt x="316778" y="36829"/>
                </a:lnTo>
                <a:lnTo>
                  <a:pt x="284393" y="32511"/>
                </a:lnTo>
                <a:lnTo>
                  <a:pt x="280202" y="0"/>
                </a:lnTo>
                <a:close/>
              </a:path>
              <a:path w="316865" h="318770">
                <a:moveTo>
                  <a:pt x="275752" y="77977"/>
                </a:moveTo>
                <a:lnTo>
                  <a:pt x="260390" y="77977"/>
                </a:lnTo>
                <a:lnTo>
                  <a:pt x="273979" y="79755"/>
                </a:lnTo>
                <a:lnTo>
                  <a:pt x="275752" y="77977"/>
                </a:lnTo>
                <a:close/>
              </a:path>
              <a:path w="316865" h="318770">
                <a:moveTo>
                  <a:pt x="206417" y="55570"/>
                </a:moveTo>
                <a:lnTo>
                  <a:pt x="162640" y="55570"/>
                </a:lnTo>
                <a:lnTo>
                  <a:pt x="196382" y="65658"/>
                </a:lnTo>
                <a:lnTo>
                  <a:pt x="206417" y="55570"/>
                </a:lnTo>
                <a:close/>
              </a:path>
            </a:pathLst>
          </a:custGeom>
          <a:solidFill>
            <a:srgbClr val="F9F9F9"/>
          </a:solidFill>
        </p:spPr>
        <p:txBody>
          <a:bodyPr wrap="square" lIns="0" tIns="0" rIns="0" bIns="0" rtlCol="0"/>
          <a:lstStyle/>
          <a:p>
            <a:endParaRPr/>
          </a:p>
        </p:txBody>
      </p:sp>
      <p:sp>
        <p:nvSpPr>
          <p:cNvPr id="25" name="object 25"/>
          <p:cNvSpPr/>
          <p:nvPr/>
        </p:nvSpPr>
        <p:spPr>
          <a:xfrm>
            <a:off x="1382267" y="4810886"/>
            <a:ext cx="578485" cy="538480"/>
          </a:xfrm>
          <a:custGeom>
            <a:avLst/>
            <a:gdLst/>
            <a:ahLst/>
            <a:cxnLst/>
            <a:rect l="l" t="t" r="r" b="b"/>
            <a:pathLst>
              <a:path w="578485" h="538479">
                <a:moveTo>
                  <a:pt x="0" y="538353"/>
                </a:moveTo>
                <a:lnTo>
                  <a:pt x="577976" y="538353"/>
                </a:lnTo>
                <a:lnTo>
                  <a:pt x="577976" y="0"/>
                </a:lnTo>
                <a:lnTo>
                  <a:pt x="0" y="0"/>
                </a:lnTo>
                <a:lnTo>
                  <a:pt x="0" y="538353"/>
                </a:lnTo>
                <a:close/>
              </a:path>
            </a:pathLst>
          </a:custGeom>
          <a:solidFill>
            <a:srgbClr val="D3D3D3"/>
          </a:solidFill>
        </p:spPr>
        <p:txBody>
          <a:bodyPr wrap="square" lIns="0" tIns="0" rIns="0" bIns="0" rtlCol="0"/>
          <a:lstStyle/>
          <a:p>
            <a:endParaRPr/>
          </a:p>
        </p:txBody>
      </p:sp>
      <p:sp>
        <p:nvSpPr>
          <p:cNvPr id="26" name="object 26"/>
          <p:cNvSpPr/>
          <p:nvPr/>
        </p:nvSpPr>
        <p:spPr>
          <a:xfrm>
            <a:off x="1960245" y="4631435"/>
            <a:ext cx="179705" cy="718185"/>
          </a:xfrm>
          <a:custGeom>
            <a:avLst/>
            <a:gdLst/>
            <a:ahLst/>
            <a:cxnLst/>
            <a:rect l="l" t="t" r="r" b="b"/>
            <a:pathLst>
              <a:path w="179705" h="718185">
                <a:moveTo>
                  <a:pt x="179450" y="0"/>
                </a:moveTo>
                <a:lnTo>
                  <a:pt x="0" y="179450"/>
                </a:lnTo>
                <a:lnTo>
                  <a:pt x="0" y="717804"/>
                </a:lnTo>
                <a:lnTo>
                  <a:pt x="179450" y="538352"/>
                </a:lnTo>
                <a:lnTo>
                  <a:pt x="179450" y="0"/>
                </a:lnTo>
                <a:close/>
              </a:path>
            </a:pathLst>
          </a:custGeom>
          <a:solidFill>
            <a:srgbClr val="AAAAAA"/>
          </a:solidFill>
        </p:spPr>
        <p:txBody>
          <a:bodyPr wrap="square" lIns="0" tIns="0" rIns="0" bIns="0" rtlCol="0"/>
          <a:lstStyle/>
          <a:p>
            <a:endParaRPr/>
          </a:p>
        </p:txBody>
      </p:sp>
      <p:sp>
        <p:nvSpPr>
          <p:cNvPr id="27" name="object 27"/>
          <p:cNvSpPr/>
          <p:nvPr/>
        </p:nvSpPr>
        <p:spPr>
          <a:xfrm>
            <a:off x="1382267" y="4631435"/>
            <a:ext cx="757555" cy="179705"/>
          </a:xfrm>
          <a:custGeom>
            <a:avLst/>
            <a:gdLst/>
            <a:ahLst/>
            <a:cxnLst/>
            <a:rect l="l" t="t" r="r" b="b"/>
            <a:pathLst>
              <a:path w="757555" h="179704">
                <a:moveTo>
                  <a:pt x="757427" y="0"/>
                </a:moveTo>
                <a:lnTo>
                  <a:pt x="179450" y="0"/>
                </a:lnTo>
                <a:lnTo>
                  <a:pt x="0" y="179450"/>
                </a:lnTo>
                <a:lnTo>
                  <a:pt x="577976" y="179450"/>
                </a:lnTo>
                <a:lnTo>
                  <a:pt x="757427" y="0"/>
                </a:lnTo>
                <a:close/>
              </a:path>
            </a:pathLst>
          </a:custGeom>
          <a:solidFill>
            <a:srgbClr val="DCDCDC"/>
          </a:solidFill>
        </p:spPr>
        <p:txBody>
          <a:bodyPr wrap="square" lIns="0" tIns="0" rIns="0" bIns="0" rtlCol="0"/>
          <a:lstStyle/>
          <a:p>
            <a:endParaRPr/>
          </a:p>
        </p:txBody>
      </p:sp>
      <p:sp>
        <p:nvSpPr>
          <p:cNvPr id="28" name="object 28"/>
          <p:cNvSpPr txBox="1"/>
          <p:nvPr/>
        </p:nvSpPr>
        <p:spPr>
          <a:xfrm>
            <a:off x="2139695" y="4631435"/>
            <a:ext cx="3663950" cy="434340"/>
          </a:xfrm>
          <a:prstGeom prst="rect">
            <a:avLst/>
          </a:prstGeom>
          <a:solidFill>
            <a:srgbClr val="D3D3D3"/>
          </a:solidFill>
        </p:spPr>
        <p:txBody>
          <a:bodyPr vert="horz" wrap="square" lIns="0" tIns="71755" rIns="0" bIns="0" rtlCol="0">
            <a:spAutoFit/>
          </a:bodyPr>
          <a:lstStyle/>
          <a:p>
            <a:pPr marL="90805">
              <a:lnSpc>
                <a:spcPct val="100000"/>
              </a:lnSpc>
              <a:spcBef>
                <a:spcPts val="565"/>
              </a:spcBef>
            </a:pPr>
            <a:r>
              <a:rPr sz="1800" b="1" dirty="0">
                <a:solidFill>
                  <a:srgbClr val="585858"/>
                </a:solidFill>
                <a:latin typeface="微软雅黑"/>
                <a:cs typeface="微软雅黑"/>
              </a:rPr>
              <a:t>区块链时间戳</a:t>
            </a:r>
            <a:endParaRPr sz="1800">
              <a:latin typeface="微软雅黑"/>
              <a:cs typeface="微软雅黑"/>
            </a:endParaRPr>
          </a:p>
        </p:txBody>
      </p:sp>
      <p:sp>
        <p:nvSpPr>
          <p:cNvPr id="29" name="object 29"/>
          <p:cNvSpPr txBox="1"/>
          <p:nvPr/>
        </p:nvSpPr>
        <p:spPr>
          <a:xfrm>
            <a:off x="2218182" y="5068864"/>
            <a:ext cx="3582670" cy="973455"/>
          </a:xfrm>
          <a:prstGeom prst="rect">
            <a:avLst/>
          </a:prstGeom>
        </p:spPr>
        <p:txBody>
          <a:bodyPr vert="horz" wrap="square" lIns="0" tIns="0" rIns="0" bIns="0" rtlCol="0">
            <a:spAutoFit/>
          </a:bodyPr>
          <a:lstStyle/>
          <a:p>
            <a:pPr marL="184785" marR="5080" indent="-172720" algn="just">
              <a:lnSpc>
                <a:spcPct val="150100"/>
              </a:lnSpc>
            </a:pPr>
            <a:r>
              <a:rPr sz="1400" dirty="0">
                <a:latin typeface="Arial"/>
                <a:cs typeface="Arial"/>
              </a:rPr>
              <a:t>• </a:t>
            </a:r>
            <a:r>
              <a:rPr sz="1400" dirty="0">
                <a:latin typeface="微软雅黑"/>
                <a:cs typeface="微软雅黑"/>
              </a:rPr>
              <a:t>区块链时间戳可以将虚假信息溯源，根据信  </a:t>
            </a:r>
            <a:r>
              <a:rPr sz="1400" spc="-5" dirty="0">
                <a:latin typeface="微软雅黑"/>
                <a:cs typeface="微软雅黑"/>
              </a:rPr>
              <a:t>息传播轨迹找出虚假信息的源头，从而找出  </a:t>
            </a:r>
            <a:r>
              <a:rPr sz="1400" dirty="0">
                <a:latin typeface="微软雅黑"/>
                <a:cs typeface="微软雅黑"/>
              </a:rPr>
              <a:t>虚假信息的传播者。</a:t>
            </a:r>
            <a:endParaRPr sz="1400">
              <a:latin typeface="微软雅黑"/>
              <a:cs typeface="微软雅黑"/>
            </a:endParaRPr>
          </a:p>
        </p:txBody>
      </p:sp>
      <p:sp>
        <p:nvSpPr>
          <p:cNvPr id="30" name="object 30"/>
          <p:cNvSpPr/>
          <p:nvPr/>
        </p:nvSpPr>
        <p:spPr>
          <a:xfrm>
            <a:off x="1495349" y="4897659"/>
            <a:ext cx="359410" cy="375920"/>
          </a:xfrm>
          <a:custGeom>
            <a:avLst/>
            <a:gdLst/>
            <a:ahLst/>
            <a:cxnLst/>
            <a:rect l="l" t="t" r="r" b="b"/>
            <a:pathLst>
              <a:path w="359410" h="375920">
                <a:moveTo>
                  <a:pt x="291043" y="338399"/>
                </a:moveTo>
                <a:lnTo>
                  <a:pt x="121110" y="338399"/>
                </a:lnTo>
                <a:lnTo>
                  <a:pt x="130250" y="339883"/>
                </a:lnTo>
                <a:lnTo>
                  <a:pt x="138533" y="344035"/>
                </a:lnTo>
                <a:lnTo>
                  <a:pt x="145363" y="350615"/>
                </a:lnTo>
                <a:lnTo>
                  <a:pt x="155015" y="363569"/>
                </a:lnTo>
                <a:lnTo>
                  <a:pt x="166104" y="372784"/>
                </a:lnTo>
                <a:lnTo>
                  <a:pt x="179526" y="375856"/>
                </a:lnTo>
                <a:lnTo>
                  <a:pt x="192948" y="372784"/>
                </a:lnTo>
                <a:lnTo>
                  <a:pt x="204037" y="363569"/>
                </a:lnTo>
                <a:lnTo>
                  <a:pt x="213689" y="350742"/>
                </a:lnTo>
                <a:lnTo>
                  <a:pt x="220464" y="344106"/>
                </a:lnTo>
                <a:lnTo>
                  <a:pt x="228738" y="339947"/>
                </a:lnTo>
                <a:lnTo>
                  <a:pt x="237871" y="338454"/>
                </a:lnTo>
                <a:lnTo>
                  <a:pt x="290994" y="338454"/>
                </a:lnTo>
                <a:close/>
              </a:path>
              <a:path w="359410" h="375920">
                <a:moveTo>
                  <a:pt x="81988" y="30521"/>
                </a:moveTo>
                <a:lnTo>
                  <a:pt x="69338" y="35925"/>
                </a:lnTo>
                <a:lnTo>
                  <a:pt x="60283" y="46305"/>
                </a:lnTo>
                <a:lnTo>
                  <a:pt x="56717" y="60293"/>
                </a:lnTo>
                <a:lnTo>
                  <a:pt x="56463" y="76422"/>
                </a:lnTo>
                <a:lnTo>
                  <a:pt x="54836" y="85762"/>
                </a:lnTo>
                <a:lnTo>
                  <a:pt x="50589" y="93995"/>
                </a:lnTo>
                <a:lnTo>
                  <a:pt x="44104" y="100585"/>
                </a:lnTo>
                <a:lnTo>
                  <a:pt x="35762" y="104997"/>
                </a:lnTo>
                <a:lnTo>
                  <a:pt x="20395" y="110204"/>
                </a:lnTo>
                <a:lnTo>
                  <a:pt x="8247" y="117937"/>
                </a:lnTo>
                <a:lnTo>
                  <a:pt x="1218" y="129778"/>
                </a:lnTo>
                <a:lnTo>
                  <a:pt x="107" y="142335"/>
                </a:lnTo>
                <a:lnTo>
                  <a:pt x="27" y="143619"/>
                </a:lnTo>
                <a:lnTo>
                  <a:pt x="5282" y="157067"/>
                </a:lnTo>
                <a:lnTo>
                  <a:pt x="14553" y="170275"/>
                </a:lnTo>
                <a:lnTo>
                  <a:pt x="18768" y="178812"/>
                </a:lnTo>
                <a:lnTo>
                  <a:pt x="20173" y="187991"/>
                </a:lnTo>
                <a:lnTo>
                  <a:pt x="18768" y="197171"/>
                </a:lnTo>
                <a:lnTo>
                  <a:pt x="14553" y="205708"/>
                </a:lnTo>
                <a:lnTo>
                  <a:pt x="5282" y="218916"/>
                </a:lnTo>
                <a:lnTo>
                  <a:pt x="0" y="232344"/>
                </a:lnTo>
                <a:lnTo>
                  <a:pt x="1218" y="246046"/>
                </a:lnTo>
                <a:lnTo>
                  <a:pt x="8247" y="257867"/>
                </a:lnTo>
                <a:lnTo>
                  <a:pt x="20395" y="265652"/>
                </a:lnTo>
                <a:lnTo>
                  <a:pt x="35762" y="270859"/>
                </a:lnTo>
                <a:lnTo>
                  <a:pt x="44104" y="275288"/>
                </a:lnTo>
                <a:lnTo>
                  <a:pt x="50589" y="281908"/>
                </a:lnTo>
                <a:lnTo>
                  <a:pt x="54836" y="290147"/>
                </a:lnTo>
                <a:lnTo>
                  <a:pt x="56463" y="299434"/>
                </a:lnTo>
                <a:lnTo>
                  <a:pt x="56717" y="315563"/>
                </a:lnTo>
                <a:lnTo>
                  <a:pt x="60283" y="329606"/>
                </a:lnTo>
                <a:lnTo>
                  <a:pt x="69338" y="339994"/>
                </a:lnTo>
                <a:lnTo>
                  <a:pt x="81988" y="345406"/>
                </a:lnTo>
                <a:lnTo>
                  <a:pt x="96341" y="344519"/>
                </a:lnTo>
                <a:lnTo>
                  <a:pt x="111708" y="339820"/>
                </a:lnTo>
                <a:lnTo>
                  <a:pt x="121110" y="338399"/>
                </a:lnTo>
                <a:lnTo>
                  <a:pt x="291043" y="338399"/>
                </a:lnTo>
                <a:lnTo>
                  <a:pt x="298713" y="329606"/>
                </a:lnTo>
                <a:lnTo>
                  <a:pt x="302335" y="315563"/>
                </a:lnTo>
                <a:lnTo>
                  <a:pt x="302589" y="299434"/>
                </a:lnTo>
                <a:lnTo>
                  <a:pt x="304145" y="290147"/>
                </a:lnTo>
                <a:lnTo>
                  <a:pt x="307586" y="283432"/>
                </a:lnTo>
                <a:lnTo>
                  <a:pt x="167842" y="283432"/>
                </a:lnTo>
                <a:lnTo>
                  <a:pt x="166064" y="281273"/>
                </a:lnTo>
                <a:lnTo>
                  <a:pt x="165810" y="261842"/>
                </a:lnTo>
                <a:lnTo>
                  <a:pt x="165683" y="261461"/>
                </a:lnTo>
                <a:lnTo>
                  <a:pt x="151078" y="259175"/>
                </a:lnTo>
                <a:lnTo>
                  <a:pt x="143204" y="257270"/>
                </a:lnTo>
                <a:lnTo>
                  <a:pt x="135711" y="253714"/>
                </a:lnTo>
                <a:lnTo>
                  <a:pt x="129742" y="250793"/>
                </a:lnTo>
                <a:lnTo>
                  <a:pt x="129234" y="249396"/>
                </a:lnTo>
                <a:lnTo>
                  <a:pt x="130917" y="243046"/>
                </a:lnTo>
                <a:lnTo>
                  <a:pt x="132028" y="238601"/>
                </a:lnTo>
                <a:lnTo>
                  <a:pt x="133340" y="233902"/>
                </a:lnTo>
                <a:lnTo>
                  <a:pt x="134822" y="229457"/>
                </a:lnTo>
                <a:lnTo>
                  <a:pt x="136473" y="224123"/>
                </a:lnTo>
                <a:lnTo>
                  <a:pt x="137870" y="223488"/>
                </a:lnTo>
                <a:lnTo>
                  <a:pt x="193863" y="223488"/>
                </a:lnTo>
                <a:lnTo>
                  <a:pt x="194988" y="220868"/>
                </a:lnTo>
                <a:lnTo>
                  <a:pt x="166064" y="196802"/>
                </a:lnTo>
                <a:lnTo>
                  <a:pt x="159365" y="193815"/>
                </a:lnTo>
                <a:lnTo>
                  <a:pt x="132371" y="165498"/>
                </a:lnTo>
                <a:lnTo>
                  <a:pt x="131393" y="153892"/>
                </a:lnTo>
                <a:lnTo>
                  <a:pt x="133992" y="140989"/>
                </a:lnTo>
                <a:lnTo>
                  <a:pt x="139902" y="130587"/>
                </a:lnTo>
                <a:lnTo>
                  <a:pt x="148859" y="122566"/>
                </a:lnTo>
                <a:lnTo>
                  <a:pt x="160603" y="116808"/>
                </a:lnTo>
                <a:lnTo>
                  <a:pt x="167715" y="114141"/>
                </a:lnTo>
                <a:lnTo>
                  <a:pt x="167843" y="114141"/>
                </a:lnTo>
                <a:lnTo>
                  <a:pt x="167969" y="93440"/>
                </a:lnTo>
                <a:lnTo>
                  <a:pt x="168858" y="92424"/>
                </a:lnTo>
                <a:lnTo>
                  <a:pt x="176224" y="92170"/>
                </a:lnTo>
                <a:lnTo>
                  <a:pt x="307521" y="92170"/>
                </a:lnTo>
                <a:lnTo>
                  <a:pt x="304216" y="85762"/>
                </a:lnTo>
                <a:lnTo>
                  <a:pt x="302589" y="76422"/>
                </a:lnTo>
                <a:lnTo>
                  <a:pt x="302335" y="60293"/>
                </a:lnTo>
                <a:lnTo>
                  <a:pt x="298769" y="46305"/>
                </a:lnTo>
                <a:lnTo>
                  <a:pt x="291002" y="37401"/>
                </a:lnTo>
                <a:lnTo>
                  <a:pt x="121110" y="37401"/>
                </a:lnTo>
                <a:lnTo>
                  <a:pt x="111708" y="36036"/>
                </a:lnTo>
                <a:lnTo>
                  <a:pt x="96341" y="31464"/>
                </a:lnTo>
                <a:lnTo>
                  <a:pt x="81988" y="30521"/>
                </a:lnTo>
                <a:close/>
              </a:path>
              <a:path w="359410" h="375920">
                <a:moveTo>
                  <a:pt x="290994" y="338454"/>
                </a:moveTo>
                <a:lnTo>
                  <a:pt x="237871" y="338454"/>
                </a:lnTo>
                <a:lnTo>
                  <a:pt x="247217" y="339820"/>
                </a:lnTo>
                <a:lnTo>
                  <a:pt x="262584" y="344519"/>
                </a:lnTo>
                <a:lnTo>
                  <a:pt x="276992" y="345406"/>
                </a:lnTo>
                <a:lnTo>
                  <a:pt x="289651" y="339994"/>
                </a:lnTo>
                <a:lnTo>
                  <a:pt x="290994" y="338454"/>
                </a:lnTo>
                <a:close/>
              </a:path>
              <a:path w="359410" h="375920">
                <a:moveTo>
                  <a:pt x="180542" y="139795"/>
                </a:moveTo>
                <a:lnTo>
                  <a:pt x="175081" y="140303"/>
                </a:lnTo>
                <a:lnTo>
                  <a:pt x="172668" y="141446"/>
                </a:lnTo>
                <a:lnTo>
                  <a:pt x="167356" y="145365"/>
                </a:lnTo>
                <a:lnTo>
                  <a:pt x="165032" y="150606"/>
                </a:lnTo>
                <a:lnTo>
                  <a:pt x="165828" y="156251"/>
                </a:lnTo>
                <a:lnTo>
                  <a:pt x="188602" y="171021"/>
                </a:lnTo>
                <a:lnTo>
                  <a:pt x="194480" y="173513"/>
                </a:lnTo>
                <a:lnTo>
                  <a:pt x="227882" y="208121"/>
                </a:lnTo>
                <a:lnTo>
                  <a:pt x="227953" y="214167"/>
                </a:lnTo>
                <a:lnTo>
                  <a:pt x="227804" y="226313"/>
                </a:lnTo>
                <a:lnTo>
                  <a:pt x="202920" y="255601"/>
                </a:lnTo>
                <a:lnTo>
                  <a:pt x="192226" y="259048"/>
                </a:lnTo>
                <a:lnTo>
                  <a:pt x="190448" y="261207"/>
                </a:lnTo>
                <a:lnTo>
                  <a:pt x="190575" y="281400"/>
                </a:lnTo>
                <a:lnTo>
                  <a:pt x="188670" y="283432"/>
                </a:lnTo>
                <a:lnTo>
                  <a:pt x="307586" y="283432"/>
                </a:lnTo>
                <a:lnTo>
                  <a:pt x="308367" y="281908"/>
                </a:lnTo>
                <a:lnTo>
                  <a:pt x="314876" y="275288"/>
                </a:lnTo>
                <a:lnTo>
                  <a:pt x="323290" y="270859"/>
                </a:lnTo>
                <a:lnTo>
                  <a:pt x="338530" y="265652"/>
                </a:lnTo>
                <a:lnTo>
                  <a:pt x="350678" y="257921"/>
                </a:lnTo>
                <a:lnTo>
                  <a:pt x="357707" y="246094"/>
                </a:lnTo>
                <a:lnTo>
                  <a:pt x="358918" y="232344"/>
                </a:lnTo>
                <a:lnTo>
                  <a:pt x="353643" y="218916"/>
                </a:lnTo>
                <a:lnTo>
                  <a:pt x="344499" y="205708"/>
                </a:lnTo>
                <a:lnTo>
                  <a:pt x="340284" y="197171"/>
                </a:lnTo>
                <a:lnTo>
                  <a:pt x="338879" y="187991"/>
                </a:lnTo>
                <a:lnTo>
                  <a:pt x="340284" y="178812"/>
                </a:lnTo>
                <a:lnTo>
                  <a:pt x="344499" y="170275"/>
                </a:lnTo>
                <a:lnTo>
                  <a:pt x="353643" y="157067"/>
                </a:lnTo>
                <a:lnTo>
                  <a:pt x="357271" y="147923"/>
                </a:lnTo>
                <a:lnTo>
                  <a:pt x="214578" y="147923"/>
                </a:lnTo>
                <a:lnTo>
                  <a:pt x="209879" y="145637"/>
                </a:lnTo>
                <a:lnTo>
                  <a:pt x="202830" y="142777"/>
                </a:lnTo>
                <a:lnTo>
                  <a:pt x="195591" y="140858"/>
                </a:lnTo>
                <a:lnTo>
                  <a:pt x="188162" y="139868"/>
                </a:lnTo>
                <a:lnTo>
                  <a:pt x="180542" y="139795"/>
                </a:lnTo>
                <a:close/>
              </a:path>
              <a:path w="359410" h="375920">
                <a:moveTo>
                  <a:pt x="193863" y="223488"/>
                </a:moveTo>
                <a:lnTo>
                  <a:pt x="137870" y="223488"/>
                </a:lnTo>
                <a:lnTo>
                  <a:pt x="142696" y="226028"/>
                </a:lnTo>
                <a:lnTo>
                  <a:pt x="174954" y="234664"/>
                </a:lnTo>
                <a:lnTo>
                  <a:pt x="180669" y="234029"/>
                </a:lnTo>
                <a:lnTo>
                  <a:pt x="186257" y="231616"/>
                </a:lnTo>
                <a:lnTo>
                  <a:pt x="192325" y="227070"/>
                </a:lnTo>
                <a:lnTo>
                  <a:pt x="193863" y="223488"/>
                </a:lnTo>
                <a:close/>
              </a:path>
              <a:path w="359410" h="375920">
                <a:moveTo>
                  <a:pt x="307521" y="92170"/>
                </a:moveTo>
                <a:lnTo>
                  <a:pt x="176224" y="92170"/>
                </a:lnTo>
                <a:lnTo>
                  <a:pt x="191718" y="92297"/>
                </a:lnTo>
                <a:lnTo>
                  <a:pt x="191718" y="112744"/>
                </a:lnTo>
                <a:lnTo>
                  <a:pt x="206704" y="115157"/>
                </a:lnTo>
                <a:lnTo>
                  <a:pt x="212927" y="117062"/>
                </a:lnTo>
                <a:lnTo>
                  <a:pt x="218769" y="119729"/>
                </a:lnTo>
                <a:lnTo>
                  <a:pt x="222071" y="121126"/>
                </a:lnTo>
                <a:lnTo>
                  <a:pt x="223341" y="123412"/>
                </a:lnTo>
                <a:lnTo>
                  <a:pt x="222198" y="126968"/>
                </a:lnTo>
                <a:lnTo>
                  <a:pt x="220801" y="132175"/>
                </a:lnTo>
                <a:lnTo>
                  <a:pt x="219404" y="137255"/>
                </a:lnTo>
                <a:lnTo>
                  <a:pt x="216102" y="147288"/>
                </a:lnTo>
                <a:lnTo>
                  <a:pt x="214578" y="147923"/>
                </a:lnTo>
                <a:lnTo>
                  <a:pt x="357271" y="147923"/>
                </a:lnTo>
                <a:lnTo>
                  <a:pt x="358979" y="143619"/>
                </a:lnTo>
                <a:lnTo>
                  <a:pt x="357818" y="130587"/>
                </a:lnTo>
                <a:lnTo>
                  <a:pt x="357698" y="129778"/>
                </a:lnTo>
                <a:lnTo>
                  <a:pt x="350696" y="118008"/>
                </a:lnTo>
                <a:lnTo>
                  <a:pt x="338530" y="110204"/>
                </a:lnTo>
                <a:lnTo>
                  <a:pt x="323290" y="104997"/>
                </a:lnTo>
                <a:lnTo>
                  <a:pt x="314948" y="100585"/>
                </a:lnTo>
                <a:lnTo>
                  <a:pt x="308463" y="93995"/>
                </a:lnTo>
                <a:lnTo>
                  <a:pt x="307521" y="92170"/>
                </a:lnTo>
                <a:close/>
              </a:path>
              <a:path w="359410" h="375920">
                <a:moveTo>
                  <a:pt x="167843" y="114141"/>
                </a:moveTo>
                <a:lnTo>
                  <a:pt x="167715" y="114141"/>
                </a:lnTo>
                <a:lnTo>
                  <a:pt x="167842" y="114268"/>
                </a:lnTo>
                <a:close/>
              </a:path>
              <a:path w="359410" h="375920">
                <a:moveTo>
                  <a:pt x="179447" y="0"/>
                </a:moveTo>
                <a:lnTo>
                  <a:pt x="166030" y="3071"/>
                </a:lnTo>
                <a:lnTo>
                  <a:pt x="154888" y="12287"/>
                </a:lnTo>
                <a:lnTo>
                  <a:pt x="145363" y="25114"/>
                </a:lnTo>
                <a:lnTo>
                  <a:pt x="138533" y="31749"/>
                </a:lnTo>
                <a:lnTo>
                  <a:pt x="130250" y="35909"/>
                </a:lnTo>
                <a:lnTo>
                  <a:pt x="121110" y="37401"/>
                </a:lnTo>
                <a:lnTo>
                  <a:pt x="237871" y="37401"/>
                </a:lnTo>
                <a:lnTo>
                  <a:pt x="228738" y="35909"/>
                </a:lnTo>
                <a:lnTo>
                  <a:pt x="220464" y="31749"/>
                </a:lnTo>
                <a:lnTo>
                  <a:pt x="213689" y="25114"/>
                </a:lnTo>
                <a:lnTo>
                  <a:pt x="203910" y="12287"/>
                </a:lnTo>
                <a:lnTo>
                  <a:pt x="192839" y="3071"/>
                </a:lnTo>
                <a:lnTo>
                  <a:pt x="179447" y="0"/>
                </a:lnTo>
                <a:close/>
              </a:path>
              <a:path w="359410" h="375920">
                <a:moveTo>
                  <a:pt x="277064" y="30521"/>
                </a:moveTo>
                <a:lnTo>
                  <a:pt x="262711" y="31464"/>
                </a:lnTo>
                <a:lnTo>
                  <a:pt x="247217" y="36036"/>
                </a:lnTo>
                <a:lnTo>
                  <a:pt x="237871" y="37401"/>
                </a:lnTo>
                <a:lnTo>
                  <a:pt x="291002" y="37401"/>
                </a:lnTo>
                <a:lnTo>
                  <a:pt x="289714" y="35925"/>
                </a:lnTo>
                <a:lnTo>
                  <a:pt x="277064" y="30521"/>
                </a:lnTo>
                <a:close/>
              </a:path>
            </a:pathLst>
          </a:custGeom>
          <a:solidFill>
            <a:srgbClr val="7E7E7E"/>
          </a:solidFill>
        </p:spPr>
        <p:txBody>
          <a:bodyPr wrap="square" lIns="0" tIns="0" rIns="0" bIns="0" rtlCol="0"/>
          <a:lstStyle/>
          <a:p>
            <a:endParaRPr/>
          </a:p>
        </p:txBody>
      </p:sp>
      <p:sp>
        <p:nvSpPr>
          <p:cNvPr id="31" name="object 31"/>
          <p:cNvSpPr/>
          <p:nvPr/>
        </p:nvSpPr>
        <p:spPr>
          <a:xfrm>
            <a:off x="1382267" y="2748914"/>
            <a:ext cx="578485" cy="538480"/>
          </a:xfrm>
          <a:custGeom>
            <a:avLst/>
            <a:gdLst/>
            <a:ahLst/>
            <a:cxnLst/>
            <a:rect l="l" t="t" r="r" b="b"/>
            <a:pathLst>
              <a:path w="578485" h="538479">
                <a:moveTo>
                  <a:pt x="0" y="538352"/>
                </a:moveTo>
                <a:lnTo>
                  <a:pt x="577976" y="538352"/>
                </a:lnTo>
                <a:lnTo>
                  <a:pt x="577976" y="0"/>
                </a:lnTo>
                <a:lnTo>
                  <a:pt x="0" y="0"/>
                </a:lnTo>
                <a:lnTo>
                  <a:pt x="0" y="538352"/>
                </a:lnTo>
                <a:close/>
              </a:path>
            </a:pathLst>
          </a:custGeom>
          <a:solidFill>
            <a:srgbClr val="D3D3D3"/>
          </a:solidFill>
        </p:spPr>
        <p:txBody>
          <a:bodyPr wrap="square" lIns="0" tIns="0" rIns="0" bIns="0" rtlCol="0"/>
          <a:lstStyle/>
          <a:p>
            <a:endParaRPr/>
          </a:p>
        </p:txBody>
      </p:sp>
      <p:sp>
        <p:nvSpPr>
          <p:cNvPr id="32" name="object 32"/>
          <p:cNvSpPr/>
          <p:nvPr/>
        </p:nvSpPr>
        <p:spPr>
          <a:xfrm>
            <a:off x="1960245" y="2569464"/>
            <a:ext cx="179705" cy="718185"/>
          </a:xfrm>
          <a:custGeom>
            <a:avLst/>
            <a:gdLst/>
            <a:ahLst/>
            <a:cxnLst/>
            <a:rect l="l" t="t" r="r" b="b"/>
            <a:pathLst>
              <a:path w="179705" h="718185">
                <a:moveTo>
                  <a:pt x="179450" y="0"/>
                </a:moveTo>
                <a:lnTo>
                  <a:pt x="0" y="179450"/>
                </a:lnTo>
                <a:lnTo>
                  <a:pt x="0" y="717803"/>
                </a:lnTo>
                <a:lnTo>
                  <a:pt x="179450" y="538352"/>
                </a:lnTo>
                <a:lnTo>
                  <a:pt x="179450" y="0"/>
                </a:lnTo>
                <a:close/>
              </a:path>
            </a:pathLst>
          </a:custGeom>
          <a:solidFill>
            <a:srgbClr val="AAAAAA"/>
          </a:solidFill>
        </p:spPr>
        <p:txBody>
          <a:bodyPr wrap="square" lIns="0" tIns="0" rIns="0" bIns="0" rtlCol="0"/>
          <a:lstStyle/>
          <a:p>
            <a:endParaRPr/>
          </a:p>
        </p:txBody>
      </p:sp>
      <p:sp>
        <p:nvSpPr>
          <p:cNvPr id="33" name="object 33"/>
          <p:cNvSpPr/>
          <p:nvPr/>
        </p:nvSpPr>
        <p:spPr>
          <a:xfrm>
            <a:off x="1382267" y="2569464"/>
            <a:ext cx="757555" cy="179705"/>
          </a:xfrm>
          <a:custGeom>
            <a:avLst/>
            <a:gdLst/>
            <a:ahLst/>
            <a:cxnLst/>
            <a:rect l="l" t="t" r="r" b="b"/>
            <a:pathLst>
              <a:path w="757555" h="179705">
                <a:moveTo>
                  <a:pt x="757427" y="0"/>
                </a:moveTo>
                <a:lnTo>
                  <a:pt x="179450" y="0"/>
                </a:lnTo>
                <a:lnTo>
                  <a:pt x="0" y="179450"/>
                </a:lnTo>
                <a:lnTo>
                  <a:pt x="577976" y="179450"/>
                </a:lnTo>
                <a:lnTo>
                  <a:pt x="757427" y="0"/>
                </a:lnTo>
                <a:close/>
              </a:path>
            </a:pathLst>
          </a:custGeom>
          <a:solidFill>
            <a:srgbClr val="DCDCDC"/>
          </a:solidFill>
        </p:spPr>
        <p:txBody>
          <a:bodyPr wrap="square" lIns="0" tIns="0" rIns="0" bIns="0" rtlCol="0"/>
          <a:lstStyle/>
          <a:p>
            <a:endParaRPr/>
          </a:p>
        </p:txBody>
      </p:sp>
      <p:sp>
        <p:nvSpPr>
          <p:cNvPr id="34" name="object 34"/>
          <p:cNvSpPr txBox="1"/>
          <p:nvPr/>
        </p:nvSpPr>
        <p:spPr>
          <a:xfrm>
            <a:off x="2139695" y="2569464"/>
            <a:ext cx="3663950" cy="434340"/>
          </a:xfrm>
          <a:prstGeom prst="rect">
            <a:avLst/>
          </a:prstGeom>
          <a:solidFill>
            <a:srgbClr val="D3D3D3"/>
          </a:solidFill>
        </p:spPr>
        <p:txBody>
          <a:bodyPr vert="horz" wrap="square" lIns="0" tIns="71120" rIns="0" bIns="0" rtlCol="0">
            <a:spAutoFit/>
          </a:bodyPr>
          <a:lstStyle/>
          <a:p>
            <a:pPr marL="90805">
              <a:lnSpc>
                <a:spcPct val="100000"/>
              </a:lnSpc>
              <a:spcBef>
                <a:spcPts val="560"/>
              </a:spcBef>
            </a:pPr>
            <a:r>
              <a:rPr sz="1800" b="1" dirty="0">
                <a:solidFill>
                  <a:srgbClr val="585858"/>
                </a:solidFill>
                <a:latin typeface="微软雅黑"/>
                <a:cs typeface="微软雅黑"/>
              </a:rPr>
              <a:t>区块链镜像身份</a:t>
            </a:r>
            <a:endParaRPr sz="1800">
              <a:latin typeface="微软雅黑"/>
              <a:cs typeface="微软雅黑"/>
            </a:endParaRPr>
          </a:p>
        </p:txBody>
      </p:sp>
      <p:sp>
        <p:nvSpPr>
          <p:cNvPr id="35" name="object 35"/>
          <p:cNvSpPr txBox="1"/>
          <p:nvPr/>
        </p:nvSpPr>
        <p:spPr>
          <a:xfrm>
            <a:off x="2218182" y="3006090"/>
            <a:ext cx="3580765" cy="1292860"/>
          </a:xfrm>
          <a:prstGeom prst="rect">
            <a:avLst/>
          </a:prstGeom>
        </p:spPr>
        <p:txBody>
          <a:bodyPr vert="horz" wrap="square" lIns="0" tIns="0" rIns="0" bIns="0" rtlCol="0">
            <a:spAutoFit/>
          </a:bodyPr>
          <a:lstStyle/>
          <a:p>
            <a:pPr marL="184785" marR="5080" indent="-172720" algn="just">
              <a:lnSpc>
                <a:spcPct val="150000"/>
              </a:lnSpc>
            </a:pPr>
            <a:r>
              <a:rPr sz="1400" dirty="0">
                <a:latin typeface="Arial"/>
                <a:cs typeface="Arial"/>
              </a:rPr>
              <a:t>• </a:t>
            </a:r>
            <a:r>
              <a:rPr sz="1400" dirty="0">
                <a:latin typeface="微软雅黑"/>
                <a:cs typeface="微软雅黑"/>
              </a:rPr>
              <a:t>区块链镜像身份让用户实现个人信息的自我  掌控，无需将信息储存</a:t>
            </a:r>
            <a:r>
              <a:rPr sz="1400" spc="-15" dirty="0">
                <a:latin typeface="微软雅黑"/>
                <a:cs typeface="微软雅黑"/>
              </a:rPr>
              <a:t>在</a:t>
            </a:r>
            <a:r>
              <a:rPr sz="1400" dirty="0">
                <a:latin typeface="微软雅黑"/>
                <a:cs typeface="微软雅黑"/>
              </a:rPr>
              <a:t>平台</a:t>
            </a:r>
            <a:r>
              <a:rPr sz="1400" spc="-15" dirty="0">
                <a:latin typeface="微软雅黑"/>
                <a:cs typeface="微软雅黑"/>
              </a:rPr>
              <a:t>上</a:t>
            </a:r>
            <a:r>
              <a:rPr sz="1400" dirty="0">
                <a:latin typeface="微软雅黑"/>
                <a:cs typeface="微软雅黑"/>
              </a:rPr>
              <a:t>，赋</a:t>
            </a:r>
            <a:r>
              <a:rPr sz="1400" spc="-15" dirty="0">
                <a:latin typeface="微软雅黑"/>
                <a:cs typeface="微软雅黑"/>
              </a:rPr>
              <a:t>予</a:t>
            </a:r>
            <a:r>
              <a:rPr sz="1400" dirty="0">
                <a:latin typeface="微软雅黑"/>
                <a:cs typeface="微软雅黑"/>
              </a:rPr>
              <a:t>每个  人一个不可篡改的代码</a:t>
            </a:r>
            <a:r>
              <a:rPr sz="1400" spc="-15" dirty="0">
                <a:latin typeface="微软雅黑"/>
                <a:cs typeface="微软雅黑"/>
              </a:rPr>
              <a:t>相</a:t>
            </a:r>
            <a:r>
              <a:rPr sz="1400" dirty="0">
                <a:latin typeface="微软雅黑"/>
                <a:cs typeface="微软雅黑"/>
              </a:rPr>
              <a:t>对应</a:t>
            </a:r>
            <a:r>
              <a:rPr sz="1400" spc="-15" dirty="0">
                <a:latin typeface="微软雅黑"/>
                <a:cs typeface="微软雅黑"/>
              </a:rPr>
              <a:t>一</a:t>
            </a:r>
            <a:r>
              <a:rPr sz="1400" dirty="0">
                <a:latin typeface="微软雅黑"/>
                <a:cs typeface="微软雅黑"/>
              </a:rPr>
              <a:t>个“</a:t>
            </a:r>
            <a:r>
              <a:rPr sz="1400" spc="-15" dirty="0">
                <a:latin typeface="微软雅黑"/>
                <a:cs typeface="微软雅黑"/>
              </a:rPr>
              <a:t>区</a:t>
            </a:r>
            <a:r>
              <a:rPr sz="1400" dirty="0">
                <a:latin typeface="微软雅黑"/>
                <a:cs typeface="微软雅黑"/>
              </a:rPr>
              <a:t>块链  镜像身份”进行分布式存储。</a:t>
            </a:r>
            <a:endParaRPr sz="1400">
              <a:latin typeface="微软雅黑"/>
              <a:cs typeface="微软雅黑"/>
            </a:endParaRPr>
          </a:p>
        </p:txBody>
      </p:sp>
      <p:sp>
        <p:nvSpPr>
          <p:cNvPr id="36" name="object 36"/>
          <p:cNvSpPr/>
          <p:nvPr/>
        </p:nvSpPr>
        <p:spPr>
          <a:xfrm>
            <a:off x="1516888" y="2873029"/>
            <a:ext cx="316230" cy="300990"/>
          </a:xfrm>
          <a:custGeom>
            <a:avLst/>
            <a:gdLst/>
            <a:ahLst/>
            <a:cxnLst/>
            <a:rect l="l" t="t" r="r" b="b"/>
            <a:pathLst>
              <a:path w="316230" h="300989">
                <a:moveTo>
                  <a:pt x="73374" y="174716"/>
                </a:moveTo>
                <a:lnTo>
                  <a:pt x="60706" y="176287"/>
                </a:lnTo>
                <a:lnTo>
                  <a:pt x="48514" y="180431"/>
                </a:lnTo>
                <a:lnTo>
                  <a:pt x="44577" y="182082"/>
                </a:lnTo>
                <a:lnTo>
                  <a:pt x="43687" y="187162"/>
                </a:lnTo>
                <a:lnTo>
                  <a:pt x="86106" y="229453"/>
                </a:lnTo>
                <a:lnTo>
                  <a:pt x="90805" y="234279"/>
                </a:lnTo>
                <a:lnTo>
                  <a:pt x="90805" y="241899"/>
                </a:lnTo>
                <a:lnTo>
                  <a:pt x="86106" y="246725"/>
                </a:lnTo>
                <a:lnTo>
                  <a:pt x="43687" y="289016"/>
                </a:lnTo>
                <a:lnTo>
                  <a:pt x="44703" y="294096"/>
                </a:lnTo>
                <a:lnTo>
                  <a:pt x="48514" y="295874"/>
                </a:lnTo>
                <a:lnTo>
                  <a:pt x="66770" y="300993"/>
                </a:lnTo>
                <a:lnTo>
                  <a:pt x="85598" y="300541"/>
                </a:lnTo>
                <a:lnTo>
                  <a:pt x="119634" y="282920"/>
                </a:lnTo>
                <a:lnTo>
                  <a:pt x="137913" y="234279"/>
                </a:lnTo>
                <a:lnTo>
                  <a:pt x="137933" y="233517"/>
                </a:lnTo>
                <a:lnTo>
                  <a:pt x="134238" y="216245"/>
                </a:lnTo>
                <a:lnTo>
                  <a:pt x="158623" y="191988"/>
                </a:lnTo>
                <a:lnTo>
                  <a:pt x="145923" y="179288"/>
                </a:lnTo>
                <a:lnTo>
                  <a:pt x="98425" y="179288"/>
                </a:lnTo>
                <a:lnTo>
                  <a:pt x="86090" y="175716"/>
                </a:lnTo>
                <a:lnTo>
                  <a:pt x="73374" y="174716"/>
                </a:lnTo>
                <a:close/>
              </a:path>
              <a:path w="316230" h="300989">
                <a:moveTo>
                  <a:pt x="133857" y="82895"/>
                </a:moveTo>
                <a:lnTo>
                  <a:pt x="97409" y="119344"/>
                </a:lnTo>
                <a:lnTo>
                  <a:pt x="212001" y="233628"/>
                </a:lnTo>
                <a:lnTo>
                  <a:pt x="276098" y="297652"/>
                </a:lnTo>
                <a:lnTo>
                  <a:pt x="277749" y="299176"/>
                </a:lnTo>
                <a:lnTo>
                  <a:pt x="279781" y="300065"/>
                </a:lnTo>
                <a:lnTo>
                  <a:pt x="283972" y="300065"/>
                </a:lnTo>
                <a:lnTo>
                  <a:pt x="286131" y="299176"/>
                </a:lnTo>
                <a:lnTo>
                  <a:pt x="315722" y="269585"/>
                </a:lnTo>
                <a:lnTo>
                  <a:pt x="315722" y="264505"/>
                </a:lnTo>
                <a:lnTo>
                  <a:pt x="168275" y="117185"/>
                </a:lnTo>
                <a:lnTo>
                  <a:pt x="133857" y="82895"/>
                </a:lnTo>
                <a:close/>
              </a:path>
              <a:path w="316230" h="300989">
                <a:moveTo>
                  <a:pt x="34417" y="196941"/>
                </a:moveTo>
                <a:lnTo>
                  <a:pt x="32639" y="196941"/>
                </a:lnTo>
                <a:lnTo>
                  <a:pt x="30734" y="197068"/>
                </a:lnTo>
                <a:lnTo>
                  <a:pt x="28956" y="197957"/>
                </a:lnTo>
                <a:lnTo>
                  <a:pt x="27686" y="199481"/>
                </a:lnTo>
                <a:lnTo>
                  <a:pt x="18875" y="214493"/>
                </a:lnTo>
                <a:lnTo>
                  <a:pt x="14554" y="230850"/>
                </a:lnTo>
                <a:lnTo>
                  <a:pt x="14684" y="247755"/>
                </a:lnTo>
                <a:lnTo>
                  <a:pt x="19303" y="264124"/>
                </a:lnTo>
                <a:lnTo>
                  <a:pt x="21209" y="268442"/>
                </a:lnTo>
                <a:lnTo>
                  <a:pt x="26924" y="269458"/>
                </a:lnTo>
                <a:lnTo>
                  <a:pt x="62865" y="233517"/>
                </a:lnTo>
                <a:lnTo>
                  <a:pt x="65359" y="230897"/>
                </a:lnTo>
                <a:lnTo>
                  <a:pt x="65405" y="226659"/>
                </a:lnTo>
                <a:lnTo>
                  <a:pt x="36321" y="197576"/>
                </a:lnTo>
                <a:lnTo>
                  <a:pt x="34417" y="196941"/>
                </a:lnTo>
                <a:close/>
              </a:path>
              <a:path w="316230" h="300989">
                <a:moveTo>
                  <a:pt x="122174" y="155539"/>
                </a:moveTo>
                <a:lnTo>
                  <a:pt x="98425" y="179288"/>
                </a:lnTo>
                <a:lnTo>
                  <a:pt x="145923" y="179288"/>
                </a:lnTo>
                <a:lnTo>
                  <a:pt x="122174" y="155539"/>
                </a:lnTo>
                <a:close/>
              </a:path>
              <a:path w="316230" h="300989">
                <a:moveTo>
                  <a:pt x="16128" y="82260"/>
                </a:moveTo>
                <a:lnTo>
                  <a:pt x="9778" y="82260"/>
                </a:lnTo>
                <a:lnTo>
                  <a:pt x="3937" y="88102"/>
                </a:lnTo>
                <a:lnTo>
                  <a:pt x="0" y="91912"/>
                </a:lnTo>
                <a:lnTo>
                  <a:pt x="0" y="98262"/>
                </a:lnTo>
                <a:lnTo>
                  <a:pt x="50292" y="148427"/>
                </a:lnTo>
                <a:lnTo>
                  <a:pt x="56642" y="148427"/>
                </a:lnTo>
                <a:lnTo>
                  <a:pt x="60578" y="144490"/>
                </a:lnTo>
                <a:lnTo>
                  <a:pt x="62484" y="142712"/>
                </a:lnTo>
                <a:lnTo>
                  <a:pt x="66421" y="138775"/>
                </a:lnTo>
                <a:lnTo>
                  <a:pt x="66421" y="132425"/>
                </a:lnTo>
                <a:lnTo>
                  <a:pt x="58674" y="124678"/>
                </a:lnTo>
                <a:lnTo>
                  <a:pt x="66167" y="117312"/>
                </a:lnTo>
                <a:lnTo>
                  <a:pt x="38634" y="89880"/>
                </a:lnTo>
                <a:lnTo>
                  <a:pt x="23749" y="89880"/>
                </a:lnTo>
                <a:lnTo>
                  <a:pt x="19939" y="86197"/>
                </a:lnTo>
                <a:lnTo>
                  <a:pt x="16128" y="82260"/>
                </a:lnTo>
                <a:close/>
              </a:path>
              <a:path w="316230" h="300989">
                <a:moveTo>
                  <a:pt x="246000" y="0"/>
                </a:moveTo>
                <a:lnTo>
                  <a:pt x="207263" y="18252"/>
                </a:lnTo>
                <a:lnTo>
                  <a:pt x="189032" y="66893"/>
                </a:lnTo>
                <a:lnTo>
                  <a:pt x="189088" y="68290"/>
                </a:lnTo>
                <a:lnTo>
                  <a:pt x="192786" y="85181"/>
                </a:lnTo>
                <a:lnTo>
                  <a:pt x="170180" y="107660"/>
                </a:lnTo>
                <a:lnTo>
                  <a:pt x="206629" y="143982"/>
                </a:lnTo>
                <a:lnTo>
                  <a:pt x="228726" y="122011"/>
                </a:lnTo>
                <a:lnTo>
                  <a:pt x="274628" y="122011"/>
                </a:lnTo>
                <a:lnTo>
                  <a:pt x="278384" y="120741"/>
                </a:lnTo>
                <a:lnTo>
                  <a:pt x="282320" y="119090"/>
                </a:lnTo>
                <a:lnTo>
                  <a:pt x="283210" y="114010"/>
                </a:lnTo>
                <a:lnTo>
                  <a:pt x="280288" y="110962"/>
                </a:lnTo>
                <a:lnTo>
                  <a:pt x="236093" y="66893"/>
                </a:lnTo>
                <a:lnTo>
                  <a:pt x="236093" y="59273"/>
                </a:lnTo>
                <a:lnTo>
                  <a:pt x="283210" y="12156"/>
                </a:lnTo>
                <a:lnTo>
                  <a:pt x="282320" y="7076"/>
                </a:lnTo>
                <a:lnTo>
                  <a:pt x="272542" y="2631"/>
                </a:lnTo>
                <a:lnTo>
                  <a:pt x="266445" y="980"/>
                </a:lnTo>
                <a:lnTo>
                  <a:pt x="260095" y="218"/>
                </a:lnTo>
                <a:lnTo>
                  <a:pt x="246000" y="0"/>
                </a:lnTo>
                <a:close/>
              </a:path>
              <a:path w="316230" h="300989">
                <a:moveTo>
                  <a:pt x="274628" y="122011"/>
                </a:moveTo>
                <a:lnTo>
                  <a:pt x="228726" y="122011"/>
                </a:lnTo>
                <a:lnTo>
                  <a:pt x="241040" y="125491"/>
                </a:lnTo>
                <a:lnTo>
                  <a:pt x="253698" y="126424"/>
                </a:lnTo>
                <a:lnTo>
                  <a:pt x="266285" y="124833"/>
                </a:lnTo>
                <a:lnTo>
                  <a:pt x="274628" y="122011"/>
                </a:lnTo>
                <a:close/>
              </a:path>
              <a:path w="316230" h="300989">
                <a:moveTo>
                  <a:pt x="85343" y="13426"/>
                </a:moveTo>
                <a:lnTo>
                  <a:pt x="80264" y="13426"/>
                </a:lnTo>
                <a:lnTo>
                  <a:pt x="77597" y="14442"/>
                </a:lnTo>
                <a:lnTo>
                  <a:pt x="75692" y="16474"/>
                </a:lnTo>
                <a:lnTo>
                  <a:pt x="29337" y="62702"/>
                </a:lnTo>
                <a:lnTo>
                  <a:pt x="29337" y="69052"/>
                </a:lnTo>
                <a:lnTo>
                  <a:pt x="71881" y="111597"/>
                </a:lnTo>
                <a:lnTo>
                  <a:pt x="75692" y="115280"/>
                </a:lnTo>
                <a:lnTo>
                  <a:pt x="77597" y="117312"/>
                </a:lnTo>
                <a:lnTo>
                  <a:pt x="80137" y="118201"/>
                </a:lnTo>
                <a:lnTo>
                  <a:pt x="84581" y="118074"/>
                </a:lnTo>
                <a:lnTo>
                  <a:pt x="85978" y="117820"/>
                </a:lnTo>
                <a:lnTo>
                  <a:pt x="87375" y="117185"/>
                </a:lnTo>
                <a:lnTo>
                  <a:pt x="89027" y="116042"/>
                </a:lnTo>
                <a:lnTo>
                  <a:pt x="130937" y="74259"/>
                </a:lnTo>
                <a:lnTo>
                  <a:pt x="132334" y="72989"/>
                </a:lnTo>
                <a:lnTo>
                  <a:pt x="132842" y="72354"/>
                </a:lnTo>
                <a:lnTo>
                  <a:pt x="133350" y="71846"/>
                </a:lnTo>
                <a:lnTo>
                  <a:pt x="133731" y="71211"/>
                </a:lnTo>
                <a:lnTo>
                  <a:pt x="136144" y="67401"/>
                </a:lnTo>
                <a:lnTo>
                  <a:pt x="135636" y="62194"/>
                </a:lnTo>
                <a:lnTo>
                  <a:pt x="132334" y="58765"/>
                </a:lnTo>
                <a:lnTo>
                  <a:pt x="128143" y="54701"/>
                </a:lnTo>
                <a:lnTo>
                  <a:pt x="93599" y="20157"/>
                </a:lnTo>
                <a:lnTo>
                  <a:pt x="89789" y="16474"/>
                </a:lnTo>
                <a:lnTo>
                  <a:pt x="87884" y="14442"/>
                </a:lnTo>
                <a:lnTo>
                  <a:pt x="85343" y="13426"/>
                </a:lnTo>
                <a:close/>
              </a:path>
              <a:path w="316230" h="300989">
                <a:moveTo>
                  <a:pt x="300609" y="33492"/>
                </a:moveTo>
                <a:lnTo>
                  <a:pt x="298450" y="34127"/>
                </a:lnTo>
                <a:lnTo>
                  <a:pt x="264032" y="68290"/>
                </a:lnTo>
                <a:lnTo>
                  <a:pt x="261493" y="70957"/>
                </a:lnTo>
                <a:lnTo>
                  <a:pt x="261493" y="75148"/>
                </a:lnTo>
                <a:lnTo>
                  <a:pt x="292100" y="105628"/>
                </a:lnTo>
                <a:lnTo>
                  <a:pt x="296799" y="105374"/>
                </a:lnTo>
                <a:lnTo>
                  <a:pt x="299212" y="102326"/>
                </a:lnTo>
                <a:lnTo>
                  <a:pt x="308022" y="87368"/>
                </a:lnTo>
                <a:lnTo>
                  <a:pt x="312289" y="71211"/>
                </a:lnTo>
                <a:lnTo>
                  <a:pt x="312213" y="54070"/>
                </a:lnTo>
                <a:lnTo>
                  <a:pt x="307558" y="37597"/>
                </a:lnTo>
                <a:lnTo>
                  <a:pt x="306705" y="35524"/>
                </a:lnTo>
                <a:lnTo>
                  <a:pt x="304800" y="34254"/>
                </a:lnTo>
                <a:lnTo>
                  <a:pt x="300609" y="33492"/>
                </a:lnTo>
                <a:close/>
              </a:path>
              <a:path w="316230" h="300989">
                <a:moveTo>
                  <a:pt x="31242" y="82514"/>
                </a:moveTo>
                <a:lnTo>
                  <a:pt x="23749" y="89880"/>
                </a:lnTo>
                <a:lnTo>
                  <a:pt x="38634" y="89880"/>
                </a:lnTo>
                <a:lnTo>
                  <a:pt x="31242" y="82514"/>
                </a:lnTo>
                <a:close/>
              </a:path>
              <a:path w="316230" h="300989">
                <a:moveTo>
                  <a:pt x="140938" y="2932"/>
                </a:moveTo>
                <a:lnTo>
                  <a:pt x="100456" y="15458"/>
                </a:lnTo>
                <a:lnTo>
                  <a:pt x="134874" y="49875"/>
                </a:lnTo>
                <a:lnTo>
                  <a:pt x="160905" y="37597"/>
                </a:lnTo>
                <a:lnTo>
                  <a:pt x="177006" y="34047"/>
                </a:lnTo>
                <a:lnTo>
                  <a:pt x="179915" y="29712"/>
                </a:lnTo>
                <a:lnTo>
                  <a:pt x="166369" y="15077"/>
                </a:lnTo>
                <a:lnTo>
                  <a:pt x="158210" y="8568"/>
                </a:lnTo>
                <a:lnTo>
                  <a:pt x="149669" y="4631"/>
                </a:lnTo>
                <a:lnTo>
                  <a:pt x="140938" y="2932"/>
                </a:lnTo>
                <a:close/>
              </a:path>
            </a:pathLst>
          </a:custGeom>
          <a:solidFill>
            <a:srgbClr val="7E7E7E"/>
          </a:solidFill>
        </p:spPr>
        <p:txBody>
          <a:bodyPr wrap="square" lIns="0" tIns="0" rIns="0" bIns="0" rtlCol="0"/>
          <a:lstStyle/>
          <a:p>
            <a:endParaRPr/>
          </a:p>
        </p:txBody>
      </p:sp>
      <p:sp>
        <p:nvSpPr>
          <p:cNvPr id="37" name="object 37"/>
          <p:cNvSpPr/>
          <p:nvPr/>
        </p:nvSpPr>
        <p:spPr>
          <a:xfrm>
            <a:off x="670559" y="4383023"/>
            <a:ext cx="10850880" cy="0"/>
          </a:xfrm>
          <a:custGeom>
            <a:avLst/>
            <a:gdLst/>
            <a:ahLst/>
            <a:cxnLst/>
            <a:rect l="l" t="t" r="r" b="b"/>
            <a:pathLst>
              <a:path w="10850880">
                <a:moveTo>
                  <a:pt x="0" y="0"/>
                </a:moveTo>
                <a:lnTo>
                  <a:pt x="10850499" y="0"/>
                </a:lnTo>
              </a:path>
            </a:pathLst>
          </a:custGeom>
          <a:ln w="3175">
            <a:solidFill>
              <a:srgbClr val="BABABA"/>
            </a:solidFill>
          </a:ln>
        </p:spPr>
        <p:txBody>
          <a:bodyPr wrap="square" lIns="0" tIns="0" rIns="0" bIns="0" rtlCol="0"/>
          <a:lstStyle/>
          <a:p>
            <a:endParaRPr/>
          </a:p>
        </p:txBody>
      </p:sp>
      <p:sp>
        <p:nvSpPr>
          <p:cNvPr id="38" name="object 38"/>
          <p:cNvSpPr/>
          <p:nvPr/>
        </p:nvSpPr>
        <p:spPr>
          <a:xfrm>
            <a:off x="6096000" y="2598420"/>
            <a:ext cx="0" cy="3528060"/>
          </a:xfrm>
          <a:custGeom>
            <a:avLst/>
            <a:gdLst/>
            <a:ahLst/>
            <a:cxnLst/>
            <a:rect l="l" t="t" r="r" b="b"/>
            <a:pathLst>
              <a:path h="3528060">
                <a:moveTo>
                  <a:pt x="0" y="0"/>
                </a:moveTo>
                <a:lnTo>
                  <a:pt x="0" y="3527996"/>
                </a:lnTo>
              </a:path>
            </a:pathLst>
          </a:custGeom>
          <a:ln w="3175">
            <a:solidFill>
              <a:srgbClr val="BABABA"/>
            </a:solidFill>
          </a:ln>
        </p:spPr>
        <p:txBody>
          <a:bodyPr wrap="square" lIns="0" tIns="0" rIns="0" bIns="0" rtlCol="0"/>
          <a:lstStyle/>
          <a:p>
            <a:endParaRPr/>
          </a:p>
        </p:txBody>
      </p:sp>
      <p:sp>
        <p:nvSpPr>
          <p:cNvPr id="39" name="object 39"/>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91</a:t>
            </a:fld>
            <a:endParaRPr dirty="0"/>
          </a:p>
        </p:txBody>
      </p:sp>
      <p:sp>
        <p:nvSpPr>
          <p:cNvPr id="40" name="object 40"/>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娱乐</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spc="-5" dirty="0"/>
              <a:t>区块链社交应用可分为区块链</a:t>
            </a:r>
            <a:r>
              <a:rPr spc="-5" dirty="0">
                <a:latin typeface="微软雅黑"/>
                <a:cs typeface="微软雅黑"/>
              </a:rPr>
              <a:t>+</a:t>
            </a:r>
            <a:r>
              <a:rPr spc="-5" dirty="0"/>
              <a:t>即时通讯和区块链</a:t>
            </a:r>
            <a:r>
              <a:rPr spc="-5" dirty="0">
                <a:latin typeface="微软雅黑"/>
                <a:cs typeface="微软雅黑"/>
              </a:rPr>
              <a:t>+</a:t>
            </a:r>
            <a:r>
              <a:rPr spc="-5" dirty="0"/>
              <a:t>商业平台，</a:t>
            </a:r>
          </a:p>
          <a:p>
            <a:pPr marL="12700">
              <a:lnSpc>
                <a:spcPts val="2735"/>
              </a:lnSpc>
            </a:pPr>
            <a:r>
              <a:rPr spc="-5" dirty="0"/>
              <a:t>双方的商业模式都是通过代币激励</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88848" y="2182367"/>
            <a:ext cx="5248656" cy="108661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88848" y="2005583"/>
            <a:ext cx="5248910" cy="355600"/>
          </a:xfrm>
          <a:custGeom>
            <a:avLst/>
            <a:gdLst/>
            <a:ahLst/>
            <a:cxnLst/>
            <a:rect l="l" t="t" r="r" b="b"/>
            <a:pathLst>
              <a:path w="5248910" h="355600">
                <a:moveTo>
                  <a:pt x="5071110" y="0"/>
                </a:moveTo>
                <a:lnTo>
                  <a:pt x="0" y="0"/>
                </a:lnTo>
                <a:lnTo>
                  <a:pt x="0" y="355091"/>
                </a:lnTo>
                <a:lnTo>
                  <a:pt x="5071110" y="355091"/>
                </a:lnTo>
                <a:lnTo>
                  <a:pt x="5248656" y="177545"/>
                </a:lnTo>
                <a:lnTo>
                  <a:pt x="5071110" y="0"/>
                </a:lnTo>
                <a:close/>
              </a:path>
            </a:pathLst>
          </a:custGeom>
          <a:solidFill>
            <a:srgbClr val="1D9ED2"/>
          </a:solidFill>
        </p:spPr>
        <p:txBody>
          <a:bodyPr wrap="square" lIns="0" tIns="0" rIns="0" bIns="0" rtlCol="0"/>
          <a:lstStyle/>
          <a:p>
            <a:endParaRPr/>
          </a:p>
        </p:txBody>
      </p:sp>
      <p:sp>
        <p:nvSpPr>
          <p:cNvPr id="8" name="object 8"/>
          <p:cNvSpPr/>
          <p:nvPr/>
        </p:nvSpPr>
        <p:spPr>
          <a:xfrm>
            <a:off x="6286500" y="2182367"/>
            <a:ext cx="5248656" cy="108661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6286500" y="2005583"/>
            <a:ext cx="5248910" cy="355600"/>
          </a:xfrm>
          <a:custGeom>
            <a:avLst/>
            <a:gdLst/>
            <a:ahLst/>
            <a:cxnLst/>
            <a:rect l="l" t="t" r="r" b="b"/>
            <a:pathLst>
              <a:path w="5248909" h="355600">
                <a:moveTo>
                  <a:pt x="5071109" y="0"/>
                </a:moveTo>
                <a:lnTo>
                  <a:pt x="0" y="0"/>
                </a:lnTo>
                <a:lnTo>
                  <a:pt x="0" y="355091"/>
                </a:lnTo>
                <a:lnTo>
                  <a:pt x="5071109" y="355091"/>
                </a:lnTo>
                <a:lnTo>
                  <a:pt x="5248656" y="177545"/>
                </a:lnTo>
                <a:lnTo>
                  <a:pt x="5071109" y="0"/>
                </a:lnTo>
                <a:close/>
              </a:path>
            </a:pathLst>
          </a:custGeom>
          <a:solidFill>
            <a:srgbClr val="F68B21"/>
          </a:solidFill>
        </p:spPr>
        <p:txBody>
          <a:bodyPr wrap="square" lIns="0" tIns="0" rIns="0" bIns="0" rtlCol="0"/>
          <a:lstStyle/>
          <a:p>
            <a:endParaRPr/>
          </a:p>
        </p:txBody>
      </p:sp>
      <p:sp>
        <p:nvSpPr>
          <p:cNvPr id="10" name="object 10"/>
          <p:cNvSpPr txBox="1"/>
          <p:nvPr/>
        </p:nvSpPr>
        <p:spPr>
          <a:xfrm>
            <a:off x="829767" y="1510157"/>
            <a:ext cx="8836660" cy="799465"/>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405" dirty="0">
                <a:solidFill>
                  <a:srgbClr val="1D9ED2"/>
                </a:solidFill>
                <a:latin typeface="Arial Unicode MS"/>
                <a:cs typeface="Arial Unicode MS"/>
              </a:rPr>
              <a:t> </a:t>
            </a:r>
            <a:r>
              <a:rPr sz="1400" dirty="0">
                <a:solidFill>
                  <a:srgbClr val="585858"/>
                </a:solidFill>
                <a:latin typeface="微软雅黑"/>
                <a:cs typeface="微软雅黑"/>
              </a:rPr>
              <a:t>类似于传统社交网络，区块链社交应用也需要分成两部分讨论：区块链+即时通讯和区块链+社交平台。</a:t>
            </a:r>
            <a:endParaRPr sz="1400">
              <a:latin typeface="微软雅黑"/>
              <a:cs typeface="微软雅黑"/>
            </a:endParaRPr>
          </a:p>
          <a:p>
            <a:pPr>
              <a:lnSpc>
                <a:spcPct val="100000"/>
              </a:lnSpc>
            </a:pPr>
            <a:endParaRPr sz="1400">
              <a:latin typeface="Times New Roman"/>
              <a:cs typeface="Times New Roman"/>
            </a:endParaRPr>
          </a:p>
          <a:p>
            <a:pPr marL="1651635">
              <a:lnSpc>
                <a:spcPct val="100000"/>
              </a:lnSpc>
              <a:spcBef>
                <a:spcPts val="985"/>
              </a:spcBef>
              <a:tabLst>
                <a:tab pos="7250430" algn="l"/>
              </a:tabLst>
            </a:pPr>
            <a:r>
              <a:rPr sz="1600" b="1" spc="-5" dirty="0">
                <a:solidFill>
                  <a:srgbClr val="F9F9F9"/>
                </a:solidFill>
                <a:latin typeface="微软雅黑"/>
                <a:cs typeface="微软雅黑"/>
              </a:rPr>
              <a:t>区块链</a:t>
            </a:r>
            <a:r>
              <a:rPr sz="1600" b="1" spc="-10" dirty="0">
                <a:solidFill>
                  <a:srgbClr val="F9F9F9"/>
                </a:solidFill>
                <a:latin typeface="微软雅黑"/>
                <a:cs typeface="微软雅黑"/>
              </a:rPr>
              <a:t>+</a:t>
            </a:r>
            <a:r>
              <a:rPr sz="1600" b="1" spc="-5" dirty="0">
                <a:solidFill>
                  <a:srgbClr val="F9F9F9"/>
                </a:solidFill>
                <a:latin typeface="微软雅黑"/>
                <a:cs typeface="微软雅黑"/>
              </a:rPr>
              <a:t>即时通讯</a:t>
            </a:r>
            <a:r>
              <a:rPr sz="1600" b="1" dirty="0">
                <a:solidFill>
                  <a:srgbClr val="F9F9F9"/>
                </a:solidFill>
                <a:latin typeface="微软雅黑"/>
                <a:cs typeface="微软雅黑"/>
              </a:rPr>
              <a:t>	</a:t>
            </a:r>
            <a:r>
              <a:rPr sz="1600" b="1" spc="-5" dirty="0">
                <a:solidFill>
                  <a:srgbClr val="F9F9F9"/>
                </a:solidFill>
                <a:latin typeface="微软雅黑"/>
                <a:cs typeface="微软雅黑"/>
              </a:rPr>
              <a:t>区块链</a:t>
            </a:r>
            <a:r>
              <a:rPr sz="1600" b="1" spc="-10" dirty="0">
                <a:solidFill>
                  <a:srgbClr val="F9F9F9"/>
                </a:solidFill>
                <a:latin typeface="微软雅黑"/>
                <a:cs typeface="微软雅黑"/>
              </a:rPr>
              <a:t>+</a:t>
            </a:r>
            <a:r>
              <a:rPr sz="1600" b="1" spc="-5" dirty="0">
                <a:solidFill>
                  <a:srgbClr val="F9F9F9"/>
                </a:solidFill>
                <a:latin typeface="微软雅黑"/>
                <a:cs typeface="微软雅黑"/>
              </a:rPr>
              <a:t>社交平台</a:t>
            </a:r>
            <a:endParaRPr sz="1600">
              <a:latin typeface="微软雅黑"/>
              <a:cs typeface="微软雅黑"/>
            </a:endParaRPr>
          </a:p>
        </p:txBody>
      </p:sp>
      <p:sp>
        <p:nvSpPr>
          <p:cNvPr id="11" name="object 11"/>
          <p:cNvSpPr/>
          <p:nvPr/>
        </p:nvSpPr>
        <p:spPr>
          <a:xfrm>
            <a:off x="702563" y="3371088"/>
            <a:ext cx="5234940" cy="3008376"/>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697991" y="3366515"/>
            <a:ext cx="5244084" cy="3017520"/>
          </a:xfrm>
          <a:prstGeom prst="rect">
            <a:avLst/>
          </a:prstGeom>
          <a:blipFill>
            <a:blip r:embed="rId7" cstate="print"/>
            <a:stretch>
              <a:fillRect/>
            </a:stretch>
          </a:blipFill>
        </p:spPr>
        <p:txBody>
          <a:bodyPr wrap="square" lIns="0" tIns="0" rIns="0" bIns="0" rtlCol="0"/>
          <a:lstStyle/>
          <a:p>
            <a:endParaRPr/>
          </a:p>
        </p:txBody>
      </p:sp>
      <p:sp>
        <p:nvSpPr>
          <p:cNvPr id="13" name="object 13"/>
          <p:cNvSpPr txBox="1"/>
          <p:nvPr/>
        </p:nvSpPr>
        <p:spPr>
          <a:xfrm>
            <a:off x="780999" y="3373754"/>
            <a:ext cx="4963160" cy="972819"/>
          </a:xfrm>
          <a:prstGeom prst="rect">
            <a:avLst/>
          </a:prstGeom>
        </p:spPr>
        <p:txBody>
          <a:bodyPr vert="horz" wrap="square" lIns="0" tIns="0" rIns="0" bIns="0" rtlCol="0">
            <a:spAutoFit/>
          </a:bodyPr>
          <a:lstStyle/>
          <a:p>
            <a:pPr marL="12700" marR="5080">
              <a:lnSpc>
                <a:spcPct val="150000"/>
              </a:lnSpc>
            </a:pPr>
            <a:r>
              <a:rPr sz="1400" b="1" dirty="0">
                <a:solidFill>
                  <a:srgbClr val="1D9ED2"/>
                </a:solidFill>
                <a:latin typeface="微软雅黑"/>
                <a:cs typeface="微软雅黑"/>
              </a:rPr>
              <a:t>介绍</a:t>
            </a:r>
            <a:r>
              <a:rPr sz="1400" dirty="0">
                <a:latin typeface="微软雅黑"/>
                <a:cs typeface="微软雅黑"/>
              </a:rPr>
              <a:t>：区块链+即时</a:t>
            </a:r>
            <a:r>
              <a:rPr sz="1400" spc="-15" dirty="0">
                <a:latin typeface="微软雅黑"/>
                <a:cs typeface="微软雅黑"/>
              </a:rPr>
              <a:t>通</a:t>
            </a:r>
            <a:r>
              <a:rPr sz="1400" dirty="0">
                <a:latin typeface="微软雅黑"/>
                <a:cs typeface="微软雅黑"/>
              </a:rPr>
              <a:t>讯一</a:t>
            </a:r>
            <a:r>
              <a:rPr sz="1400" spc="-15" dirty="0">
                <a:latin typeface="微软雅黑"/>
                <a:cs typeface="微软雅黑"/>
              </a:rPr>
              <a:t>般</a:t>
            </a:r>
            <a:r>
              <a:rPr sz="1400" dirty="0">
                <a:latin typeface="微软雅黑"/>
                <a:cs typeface="微软雅黑"/>
              </a:rPr>
              <a:t>是基</a:t>
            </a:r>
            <a:r>
              <a:rPr sz="1400" spc="-15" dirty="0">
                <a:latin typeface="微软雅黑"/>
                <a:cs typeface="微软雅黑"/>
              </a:rPr>
              <a:t>于</a:t>
            </a:r>
            <a:r>
              <a:rPr sz="1400" dirty="0">
                <a:latin typeface="微软雅黑"/>
                <a:cs typeface="微软雅黑"/>
              </a:rPr>
              <a:t>公链</a:t>
            </a:r>
            <a:r>
              <a:rPr sz="1400" spc="-15" dirty="0">
                <a:latin typeface="微软雅黑"/>
                <a:cs typeface="微软雅黑"/>
              </a:rPr>
              <a:t>搭</a:t>
            </a:r>
            <a:r>
              <a:rPr sz="1400" dirty="0">
                <a:latin typeface="微软雅黑"/>
                <a:cs typeface="微软雅黑"/>
              </a:rPr>
              <a:t>建，</a:t>
            </a:r>
            <a:r>
              <a:rPr sz="1400" spc="-15" dirty="0">
                <a:latin typeface="微软雅黑"/>
                <a:cs typeface="微软雅黑"/>
              </a:rPr>
              <a:t>在</a:t>
            </a:r>
            <a:r>
              <a:rPr sz="1400" dirty="0">
                <a:latin typeface="微软雅黑"/>
                <a:cs typeface="微软雅黑"/>
              </a:rPr>
              <a:t>提供</a:t>
            </a:r>
            <a:r>
              <a:rPr sz="1400" spc="-15" dirty="0">
                <a:latin typeface="微软雅黑"/>
                <a:cs typeface="微软雅黑"/>
              </a:rPr>
              <a:t>即</a:t>
            </a:r>
            <a:r>
              <a:rPr sz="1400" dirty="0">
                <a:latin typeface="微软雅黑"/>
                <a:cs typeface="微软雅黑"/>
              </a:rPr>
              <a:t>时通讯  服务的同时，还提供转账交易、行业资讯、直播等服务。  </a:t>
            </a:r>
            <a:r>
              <a:rPr sz="1400" b="1" dirty="0">
                <a:solidFill>
                  <a:srgbClr val="1D9ED2"/>
                </a:solidFill>
                <a:latin typeface="微软雅黑"/>
                <a:cs typeface="微软雅黑"/>
              </a:rPr>
              <a:t>商业模式</a:t>
            </a:r>
            <a:r>
              <a:rPr sz="1400" dirty="0">
                <a:latin typeface="微软雅黑"/>
                <a:cs typeface="微软雅黑"/>
              </a:rPr>
              <a:t>：</a:t>
            </a:r>
            <a:endParaRPr sz="1400">
              <a:latin typeface="微软雅黑"/>
              <a:cs typeface="微软雅黑"/>
            </a:endParaRPr>
          </a:p>
        </p:txBody>
      </p:sp>
      <p:sp>
        <p:nvSpPr>
          <p:cNvPr id="14" name="object 14"/>
          <p:cNvSpPr txBox="1"/>
          <p:nvPr/>
        </p:nvSpPr>
        <p:spPr>
          <a:xfrm>
            <a:off x="780999" y="6041338"/>
            <a:ext cx="4252595" cy="226060"/>
          </a:xfrm>
          <a:prstGeom prst="rect">
            <a:avLst/>
          </a:prstGeom>
        </p:spPr>
        <p:txBody>
          <a:bodyPr vert="horz" wrap="square" lIns="0" tIns="0" rIns="0" bIns="0" rtlCol="0">
            <a:spAutoFit/>
          </a:bodyPr>
          <a:lstStyle/>
          <a:p>
            <a:pPr marL="12700">
              <a:lnSpc>
                <a:spcPct val="100000"/>
              </a:lnSpc>
            </a:pPr>
            <a:r>
              <a:rPr sz="1400" b="1" spc="-5" dirty="0">
                <a:solidFill>
                  <a:srgbClr val="1D9ED2"/>
                </a:solidFill>
                <a:latin typeface="微软雅黑"/>
                <a:cs typeface="微软雅黑"/>
              </a:rPr>
              <a:t>应用实践</a:t>
            </a:r>
            <a:r>
              <a:rPr sz="1400" spc="-5" dirty="0">
                <a:latin typeface="微软雅黑"/>
                <a:cs typeface="微软雅黑"/>
              </a:rPr>
              <a:t>：BeeChat、Status、Qbao、Newchat等。</a:t>
            </a:r>
            <a:endParaRPr sz="1400">
              <a:latin typeface="微软雅黑"/>
              <a:cs typeface="微软雅黑"/>
            </a:endParaRPr>
          </a:p>
        </p:txBody>
      </p:sp>
      <p:sp>
        <p:nvSpPr>
          <p:cNvPr id="15" name="object 15"/>
          <p:cNvSpPr/>
          <p:nvPr/>
        </p:nvSpPr>
        <p:spPr>
          <a:xfrm>
            <a:off x="2785872" y="4539996"/>
            <a:ext cx="1152525" cy="457200"/>
          </a:xfrm>
          <a:custGeom>
            <a:avLst/>
            <a:gdLst/>
            <a:ahLst/>
            <a:cxnLst/>
            <a:rect l="l" t="t" r="r" b="b"/>
            <a:pathLst>
              <a:path w="1152525" h="457200">
                <a:moveTo>
                  <a:pt x="1075943" y="0"/>
                </a:moveTo>
                <a:lnTo>
                  <a:pt x="76200" y="0"/>
                </a:lnTo>
                <a:lnTo>
                  <a:pt x="46559" y="5994"/>
                </a:lnTo>
                <a:lnTo>
                  <a:pt x="22336" y="22336"/>
                </a:lnTo>
                <a:lnTo>
                  <a:pt x="5994" y="46559"/>
                </a:lnTo>
                <a:lnTo>
                  <a:pt x="0" y="76199"/>
                </a:lnTo>
                <a:lnTo>
                  <a:pt x="0" y="380999"/>
                </a:lnTo>
                <a:lnTo>
                  <a:pt x="5994" y="410640"/>
                </a:lnTo>
                <a:lnTo>
                  <a:pt x="22336" y="434863"/>
                </a:lnTo>
                <a:lnTo>
                  <a:pt x="46559" y="451205"/>
                </a:lnTo>
                <a:lnTo>
                  <a:pt x="76200" y="457199"/>
                </a:lnTo>
                <a:lnTo>
                  <a:pt x="1075943" y="457199"/>
                </a:lnTo>
                <a:lnTo>
                  <a:pt x="1105584" y="451205"/>
                </a:lnTo>
                <a:lnTo>
                  <a:pt x="1129807" y="434863"/>
                </a:lnTo>
                <a:lnTo>
                  <a:pt x="1146149" y="410640"/>
                </a:lnTo>
                <a:lnTo>
                  <a:pt x="1152143" y="380999"/>
                </a:lnTo>
                <a:lnTo>
                  <a:pt x="1152143" y="76199"/>
                </a:lnTo>
                <a:lnTo>
                  <a:pt x="1146149" y="46559"/>
                </a:lnTo>
                <a:lnTo>
                  <a:pt x="1129807" y="22336"/>
                </a:lnTo>
                <a:lnTo>
                  <a:pt x="1105584" y="5994"/>
                </a:lnTo>
                <a:lnTo>
                  <a:pt x="1075943" y="0"/>
                </a:lnTo>
                <a:close/>
              </a:path>
            </a:pathLst>
          </a:custGeom>
          <a:solidFill>
            <a:srgbClr val="1D9ED2"/>
          </a:solidFill>
        </p:spPr>
        <p:txBody>
          <a:bodyPr wrap="square" lIns="0" tIns="0" rIns="0" bIns="0" rtlCol="0"/>
          <a:lstStyle/>
          <a:p>
            <a:endParaRPr/>
          </a:p>
        </p:txBody>
      </p:sp>
      <p:sp>
        <p:nvSpPr>
          <p:cNvPr id="16" name="object 16"/>
          <p:cNvSpPr txBox="1"/>
          <p:nvPr/>
        </p:nvSpPr>
        <p:spPr>
          <a:xfrm>
            <a:off x="2892298" y="4671314"/>
            <a:ext cx="939800" cy="195580"/>
          </a:xfrm>
          <a:prstGeom prst="rect">
            <a:avLst/>
          </a:prstGeom>
        </p:spPr>
        <p:txBody>
          <a:bodyPr vert="horz" wrap="square" lIns="0" tIns="0" rIns="0" bIns="0" rtlCol="0">
            <a:spAutoFit/>
          </a:bodyPr>
          <a:lstStyle/>
          <a:p>
            <a:pPr marL="12700">
              <a:lnSpc>
                <a:spcPct val="100000"/>
              </a:lnSpc>
            </a:pPr>
            <a:r>
              <a:rPr sz="1200" b="1" spc="-5" dirty="0">
                <a:solidFill>
                  <a:srgbClr val="F9F9F9"/>
                </a:solidFill>
                <a:latin typeface="微软雅黑"/>
                <a:cs typeface="微软雅黑"/>
              </a:rPr>
              <a:t>即时通讯平台</a:t>
            </a:r>
            <a:endParaRPr sz="1200">
              <a:latin typeface="微软雅黑"/>
              <a:cs typeface="微软雅黑"/>
            </a:endParaRPr>
          </a:p>
        </p:txBody>
      </p:sp>
      <p:sp>
        <p:nvSpPr>
          <p:cNvPr id="17" name="object 17"/>
          <p:cNvSpPr/>
          <p:nvPr/>
        </p:nvSpPr>
        <p:spPr>
          <a:xfrm>
            <a:off x="803148" y="4539996"/>
            <a:ext cx="539750" cy="457200"/>
          </a:xfrm>
          <a:custGeom>
            <a:avLst/>
            <a:gdLst/>
            <a:ahLst/>
            <a:cxnLst/>
            <a:rect l="l" t="t" r="r" b="b"/>
            <a:pathLst>
              <a:path w="539750" h="457200">
                <a:moveTo>
                  <a:pt x="0" y="76199"/>
                </a:moveTo>
                <a:lnTo>
                  <a:pt x="5987" y="46559"/>
                </a:lnTo>
                <a:lnTo>
                  <a:pt x="22317" y="22336"/>
                </a:lnTo>
                <a:lnTo>
                  <a:pt x="46537" y="5994"/>
                </a:lnTo>
                <a:lnTo>
                  <a:pt x="76199" y="0"/>
                </a:lnTo>
                <a:lnTo>
                  <a:pt x="463295" y="0"/>
                </a:lnTo>
                <a:lnTo>
                  <a:pt x="492936" y="5994"/>
                </a:lnTo>
                <a:lnTo>
                  <a:pt x="517159" y="22336"/>
                </a:lnTo>
                <a:lnTo>
                  <a:pt x="533501" y="46559"/>
                </a:lnTo>
                <a:lnTo>
                  <a:pt x="539496" y="76199"/>
                </a:lnTo>
                <a:lnTo>
                  <a:pt x="539496" y="380999"/>
                </a:lnTo>
                <a:lnTo>
                  <a:pt x="533501" y="410640"/>
                </a:lnTo>
                <a:lnTo>
                  <a:pt x="517159" y="434863"/>
                </a:lnTo>
                <a:lnTo>
                  <a:pt x="492936" y="451205"/>
                </a:lnTo>
                <a:lnTo>
                  <a:pt x="463295" y="457199"/>
                </a:lnTo>
                <a:lnTo>
                  <a:pt x="76199" y="457199"/>
                </a:lnTo>
                <a:lnTo>
                  <a:pt x="46537" y="451205"/>
                </a:lnTo>
                <a:lnTo>
                  <a:pt x="22317" y="434863"/>
                </a:lnTo>
                <a:lnTo>
                  <a:pt x="5987" y="410640"/>
                </a:lnTo>
                <a:lnTo>
                  <a:pt x="0" y="380999"/>
                </a:lnTo>
                <a:lnTo>
                  <a:pt x="0" y="76199"/>
                </a:lnTo>
                <a:close/>
              </a:path>
            </a:pathLst>
          </a:custGeom>
          <a:ln w="12192">
            <a:solidFill>
              <a:srgbClr val="1D9ED2"/>
            </a:solidFill>
          </a:ln>
        </p:spPr>
        <p:txBody>
          <a:bodyPr wrap="square" lIns="0" tIns="0" rIns="0" bIns="0" rtlCol="0"/>
          <a:lstStyle/>
          <a:p>
            <a:endParaRPr/>
          </a:p>
        </p:txBody>
      </p:sp>
      <p:sp>
        <p:nvSpPr>
          <p:cNvPr id="18" name="object 18"/>
          <p:cNvSpPr txBox="1"/>
          <p:nvPr/>
        </p:nvSpPr>
        <p:spPr>
          <a:xfrm>
            <a:off x="908100" y="4671314"/>
            <a:ext cx="330200" cy="195580"/>
          </a:xfrm>
          <a:prstGeom prst="rect">
            <a:avLst/>
          </a:prstGeom>
        </p:spPr>
        <p:txBody>
          <a:bodyPr vert="horz" wrap="square" lIns="0" tIns="0" rIns="0" bIns="0" rtlCol="0">
            <a:spAutoFit/>
          </a:bodyPr>
          <a:lstStyle/>
          <a:p>
            <a:pPr marL="12700">
              <a:lnSpc>
                <a:spcPct val="100000"/>
              </a:lnSpc>
            </a:pPr>
            <a:r>
              <a:rPr sz="1200" spc="-5" dirty="0">
                <a:solidFill>
                  <a:srgbClr val="585858"/>
                </a:solidFill>
                <a:latin typeface="微软雅黑"/>
                <a:cs typeface="微软雅黑"/>
              </a:rPr>
              <a:t>用户</a:t>
            </a:r>
            <a:endParaRPr sz="1200">
              <a:latin typeface="微软雅黑"/>
              <a:cs typeface="微软雅黑"/>
            </a:endParaRPr>
          </a:p>
        </p:txBody>
      </p:sp>
      <p:sp>
        <p:nvSpPr>
          <p:cNvPr id="19" name="object 19"/>
          <p:cNvSpPr/>
          <p:nvPr/>
        </p:nvSpPr>
        <p:spPr>
          <a:xfrm>
            <a:off x="5381244" y="4539996"/>
            <a:ext cx="539750" cy="457200"/>
          </a:xfrm>
          <a:custGeom>
            <a:avLst/>
            <a:gdLst/>
            <a:ahLst/>
            <a:cxnLst/>
            <a:rect l="l" t="t" r="r" b="b"/>
            <a:pathLst>
              <a:path w="539750" h="457200">
                <a:moveTo>
                  <a:pt x="0" y="76199"/>
                </a:moveTo>
                <a:lnTo>
                  <a:pt x="5994" y="46559"/>
                </a:lnTo>
                <a:lnTo>
                  <a:pt x="22336" y="22336"/>
                </a:lnTo>
                <a:lnTo>
                  <a:pt x="46559" y="5994"/>
                </a:lnTo>
                <a:lnTo>
                  <a:pt x="76200" y="0"/>
                </a:lnTo>
                <a:lnTo>
                  <a:pt x="463295" y="0"/>
                </a:lnTo>
                <a:lnTo>
                  <a:pt x="492936" y="5994"/>
                </a:lnTo>
                <a:lnTo>
                  <a:pt x="517159" y="22336"/>
                </a:lnTo>
                <a:lnTo>
                  <a:pt x="533501" y="46559"/>
                </a:lnTo>
                <a:lnTo>
                  <a:pt x="539495" y="76199"/>
                </a:lnTo>
                <a:lnTo>
                  <a:pt x="539495" y="380999"/>
                </a:lnTo>
                <a:lnTo>
                  <a:pt x="533501" y="410640"/>
                </a:lnTo>
                <a:lnTo>
                  <a:pt x="517159" y="434863"/>
                </a:lnTo>
                <a:lnTo>
                  <a:pt x="492936" y="451205"/>
                </a:lnTo>
                <a:lnTo>
                  <a:pt x="463295" y="457199"/>
                </a:lnTo>
                <a:lnTo>
                  <a:pt x="76200" y="457199"/>
                </a:lnTo>
                <a:lnTo>
                  <a:pt x="46559" y="451205"/>
                </a:lnTo>
                <a:lnTo>
                  <a:pt x="22336" y="434863"/>
                </a:lnTo>
                <a:lnTo>
                  <a:pt x="5994" y="410640"/>
                </a:lnTo>
                <a:lnTo>
                  <a:pt x="0" y="380999"/>
                </a:lnTo>
                <a:lnTo>
                  <a:pt x="0" y="76199"/>
                </a:lnTo>
                <a:close/>
              </a:path>
            </a:pathLst>
          </a:custGeom>
          <a:ln w="12192">
            <a:solidFill>
              <a:srgbClr val="1D9ED2"/>
            </a:solidFill>
          </a:ln>
        </p:spPr>
        <p:txBody>
          <a:bodyPr wrap="square" lIns="0" tIns="0" rIns="0" bIns="0" rtlCol="0"/>
          <a:lstStyle/>
          <a:p>
            <a:endParaRPr/>
          </a:p>
        </p:txBody>
      </p:sp>
      <p:sp>
        <p:nvSpPr>
          <p:cNvPr id="20" name="object 20"/>
          <p:cNvSpPr txBox="1"/>
          <p:nvPr/>
        </p:nvSpPr>
        <p:spPr>
          <a:xfrm>
            <a:off x="5486527" y="4671314"/>
            <a:ext cx="330200" cy="195580"/>
          </a:xfrm>
          <a:prstGeom prst="rect">
            <a:avLst/>
          </a:prstGeom>
        </p:spPr>
        <p:txBody>
          <a:bodyPr vert="horz" wrap="square" lIns="0" tIns="0" rIns="0" bIns="0" rtlCol="0">
            <a:spAutoFit/>
          </a:bodyPr>
          <a:lstStyle/>
          <a:p>
            <a:pPr marL="12700">
              <a:lnSpc>
                <a:spcPct val="100000"/>
              </a:lnSpc>
            </a:pPr>
            <a:r>
              <a:rPr sz="1200" spc="-5" dirty="0">
                <a:solidFill>
                  <a:srgbClr val="585858"/>
                </a:solidFill>
                <a:latin typeface="微软雅黑"/>
                <a:cs typeface="微软雅黑"/>
              </a:rPr>
              <a:t>用户</a:t>
            </a:r>
            <a:endParaRPr sz="1200">
              <a:latin typeface="微软雅黑"/>
              <a:cs typeface="微软雅黑"/>
            </a:endParaRPr>
          </a:p>
        </p:txBody>
      </p:sp>
      <p:sp>
        <p:nvSpPr>
          <p:cNvPr id="21" name="object 21"/>
          <p:cNvSpPr/>
          <p:nvPr/>
        </p:nvSpPr>
        <p:spPr>
          <a:xfrm>
            <a:off x="1343405" y="4679441"/>
            <a:ext cx="1443355" cy="76200"/>
          </a:xfrm>
          <a:custGeom>
            <a:avLst/>
            <a:gdLst/>
            <a:ahLst/>
            <a:cxnLst/>
            <a:rect l="l" t="t" r="r" b="b"/>
            <a:pathLst>
              <a:path w="1443355" h="76200">
                <a:moveTo>
                  <a:pt x="1366646" y="0"/>
                </a:moveTo>
                <a:lnTo>
                  <a:pt x="1366646" y="76199"/>
                </a:lnTo>
                <a:lnTo>
                  <a:pt x="1423034" y="48005"/>
                </a:lnTo>
                <a:lnTo>
                  <a:pt x="1379346" y="48005"/>
                </a:lnTo>
                <a:lnTo>
                  <a:pt x="1379346" y="28193"/>
                </a:lnTo>
                <a:lnTo>
                  <a:pt x="1423034" y="28193"/>
                </a:lnTo>
                <a:lnTo>
                  <a:pt x="1366646" y="0"/>
                </a:lnTo>
                <a:close/>
              </a:path>
              <a:path w="1443355" h="76200">
                <a:moveTo>
                  <a:pt x="1366646" y="28193"/>
                </a:moveTo>
                <a:lnTo>
                  <a:pt x="0" y="28193"/>
                </a:lnTo>
                <a:lnTo>
                  <a:pt x="0" y="48005"/>
                </a:lnTo>
                <a:lnTo>
                  <a:pt x="1366646" y="48005"/>
                </a:lnTo>
                <a:lnTo>
                  <a:pt x="1366646" y="28193"/>
                </a:lnTo>
                <a:close/>
              </a:path>
              <a:path w="1443355" h="76200">
                <a:moveTo>
                  <a:pt x="1423034" y="28193"/>
                </a:moveTo>
                <a:lnTo>
                  <a:pt x="1379346" y="28193"/>
                </a:lnTo>
                <a:lnTo>
                  <a:pt x="1379346" y="48005"/>
                </a:lnTo>
                <a:lnTo>
                  <a:pt x="1423034" y="48005"/>
                </a:lnTo>
                <a:lnTo>
                  <a:pt x="1442846" y="38099"/>
                </a:lnTo>
                <a:lnTo>
                  <a:pt x="1423034" y="28193"/>
                </a:lnTo>
                <a:close/>
              </a:path>
            </a:pathLst>
          </a:custGeom>
          <a:solidFill>
            <a:srgbClr val="1D9ED2"/>
          </a:solidFill>
        </p:spPr>
        <p:txBody>
          <a:bodyPr wrap="square" lIns="0" tIns="0" rIns="0" bIns="0" rtlCol="0"/>
          <a:lstStyle/>
          <a:p>
            <a:endParaRPr/>
          </a:p>
        </p:txBody>
      </p:sp>
      <p:sp>
        <p:nvSpPr>
          <p:cNvPr id="22" name="object 22"/>
          <p:cNvSpPr/>
          <p:nvPr/>
        </p:nvSpPr>
        <p:spPr>
          <a:xfrm>
            <a:off x="1343405" y="4769358"/>
            <a:ext cx="1443355" cy="76200"/>
          </a:xfrm>
          <a:custGeom>
            <a:avLst/>
            <a:gdLst/>
            <a:ahLst/>
            <a:cxnLst/>
            <a:rect l="l" t="t" r="r" b="b"/>
            <a:pathLst>
              <a:path w="1443355" h="76200">
                <a:moveTo>
                  <a:pt x="76200" y="0"/>
                </a:moveTo>
                <a:lnTo>
                  <a:pt x="0" y="38100"/>
                </a:lnTo>
                <a:lnTo>
                  <a:pt x="76200" y="76200"/>
                </a:lnTo>
                <a:lnTo>
                  <a:pt x="76200" y="48006"/>
                </a:lnTo>
                <a:lnTo>
                  <a:pt x="63500" y="48006"/>
                </a:lnTo>
                <a:lnTo>
                  <a:pt x="63500" y="28194"/>
                </a:lnTo>
                <a:lnTo>
                  <a:pt x="76200" y="28194"/>
                </a:lnTo>
                <a:lnTo>
                  <a:pt x="76200" y="0"/>
                </a:lnTo>
                <a:close/>
              </a:path>
              <a:path w="1443355" h="76200">
                <a:moveTo>
                  <a:pt x="76200" y="28194"/>
                </a:moveTo>
                <a:lnTo>
                  <a:pt x="63500" y="28194"/>
                </a:lnTo>
                <a:lnTo>
                  <a:pt x="63500" y="48006"/>
                </a:lnTo>
                <a:lnTo>
                  <a:pt x="76200" y="48006"/>
                </a:lnTo>
                <a:lnTo>
                  <a:pt x="76200" y="28194"/>
                </a:lnTo>
                <a:close/>
              </a:path>
              <a:path w="1443355" h="76200">
                <a:moveTo>
                  <a:pt x="1442846" y="28194"/>
                </a:moveTo>
                <a:lnTo>
                  <a:pt x="76200" y="28194"/>
                </a:lnTo>
                <a:lnTo>
                  <a:pt x="76200" y="48006"/>
                </a:lnTo>
                <a:lnTo>
                  <a:pt x="1442846" y="48006"/>
                </a:lnTo>
                <a:lnTo>
                  <a:pt x="1442846" y="28194"/>
                </a:lnTo>
                <a:close/>
              </a:path>
            </a:pathLst>
          </a:custGeom>
          <a:solidFill>
            <a:srgbClr val="1D9ED2"/>
          </a:solidFill>
        </p:spPr>
        <p:txBody>
          <a:bodyPr wrap="square" lIns="0" tIns="0" rIns="0" bIns="0" rtlCol="0"/>
          <a:lstStyle/>
          <a:p>
            <a:endParaRPr/>
          </a:p>
        </p:txBody>
      </p:sp>
      <p:sp>
        <p:nvSpPr>
          <p:cNvPr id="23" name="object 23"/>
          <p:cNvSpPr/>
          <p:nvPr/>
        </p:nvSpPr>
        <p:spPr>
          <a:xfrm>
            <a:off x="3931158" y="4679441"/>
            <a:ext cx="1443355" cy="76200"/>
          </a:xfrm>
          <a:custGeom>
            <a:avLst/>
            <a:gdLst/>
            <a:ahLst/>
            <a:cxnLst/>
            <a:rect l="l" t="t" r="r" b="b"/>
            <a:pathLst>
              <a:path w="1443354" h="76200">
                <a:moveTo>
                  <a:pt x="76200" y="0"/>
                </a:moveTo>
                <a:lnTo>
                  <a:pt x="0" y="38099"/>
                </a:lnTo>
                <a:lnTo>
                  <a:pt x="76200" y="76199"/>
                </a:lnTo>
                <a:lnTo>
                  <a:pt x="76200" y="48005"/>
                </a:lnTo>
                <a:lnTo>
                  <a:pt x="63500" y="48005"/>
                </a:lnTo>
                <a:lnTo>
                  <a:pt x="63500" y="28193"/>
                </a:lnTo>
                <a:lnTo>
                  <a:pt x="76200" y="28193"/>
                </a:lnTo>
                <a:lnTo>
                  <a:pt x="76200" y="0"/>
                </a:lnTo>
                <a:close/>
              </a:path>
              <a:path w="1443354" h="76200">
                <a:moveTo>
                  <a:pt x="76200" y="28193"/>
                </a:moveTo>
                <a:lnTo>
                  <a:pt x="63500" y="28193"/>
                </a:lnTo>
                <a:lnTo>
                  <a:pt x="63500" y="48005"/>
                </a:lnTo>
                <a:lnTo>
                  <a:pt x="76200" y="48005"/>
                </a:lnTo>
                <a:lnTo>
                  <a:pt x="76200" y="28193"/>
                </a:lnTo>
                <a:close/>
              </a:path>
              <a:path w="1443354" h="76200">
                <a:moveTo>
                  <a:pt x="1442846" y="28193"/>
                </a:moveTo>
                <a:lnTo>
                  <a:pt x="76200" y="28193"/>
                </a:lnTo>
                <a:lnTo>
                  <a:pt x="76200" y="48005"/>
                </a:lnTo>
                <a:lnTo>
                  <a:pt x="1442846" y="48005"/>
                </a:lnTo>
                <a:lnTo>
                  <a:pt x="1442846" y="28193"/>
                </a:lnTo>
                <a:close/>
              </a:path>
            </a:pathLst>
          </a:custGeom>
          <a:solidFill>
            <a:srgbClr val="1D9ED2"/>
          </a:solidFill>
        </p:spPr>
        <p:txBody>
          <a:bodyPr wrap="square" lIns="0" tIns="0" rIns="0" bIns="0" rtlCol="0"/>
          <a:lstStyle/>
          <a:p>
            <a:endParaRPr/>
          </a:p>
        </p:txBody>
      </p:sp>
      <p:sp>
        <p:nvSpPr>
          <p:cNvPr id="24" name="object 24"/>
          <p:cNvSpPr/>
          <p:nvPr/>
        </p:nvSpPr>
        <p:spPr>
          <a:xfrm>
            <a:off x="3938778" y="4769358"/>
            <a:ext cx="1443355" cy="76200"/>
          </a:xfrm>
          <a:custGeom>
            <a:avLst/>
            <a:gdLst/>
            <a:ahLst/>
            <a:cxnLst/>
            <a:rect l="l" t="t" r="r" b="b"/>
            <a:pathLst>
              <a:path w="1443354" h="76200">
                <a:moveTo>
                  <a:pt x="1366647" y="0"/>
                </a:moveTo>
                <a:lnTo>
                  <a:pt x="1366647" y="76200"/>
                </a:lnTo>
                <a:lnTo>
                  <a:pt x="1423035" y="48006"/>
                </a:lnTo>
                <a:lnTo>
                  <a:pt x="1379347" y="48006"/>
                </a:lnTo>
                <a:lnTo>
                  <a:pt x="1379347" y="28194"/>
                </a:lnTo>
                <a:lnTo>
                  <a:pt x="1423035" y="28194"/>
                </a:lnTo>
                <a:lnTo>
                  <a:pt x="1366647" y="0"/>
                </a:lnTo>
                <a:close/>
              </a:path>
              <a:path w="1443354" h="76200">
                <a:moveTo>
                  <a:pt x="1366647" y="28194"/>
                </a:moveTo>
                <a:lnTo>
                  <a:pt x="0" y="28194"/>
                </a:lnTo>
                <a:lnTo>
                  <a:pt x="0" y="48006"/>
                </a:lnTo>
                <a:lnTo>
                  <a:pt x="1366647" y="48006"/>
                </a:lnTo>
                <a:lnTo>
                  <a:pt x="1366647" y="28194"/>
                </a:lnTo>
                <a:close/>
              </a:path>
              <a:path w="1443354" h="76200">
                <a:moveTo>
                  <a:pt x="1423035" y="28194"/>
                </a:moveTo>
                <a:lnTo>
                  <a:pt x="1379347" y="28194"/>
                </a:lnTo>
                <a:lnTo>
                  <a:pt x="1379347" y="48006"/>
                </a:lnTo>
                <a:lnTo>
                  <a:pt x="1423035" y="48006"/>
                </a:lnTo>
                <a:lnTo>
                  <a:pt x="1442847" y="38100"/>
                </a:lnTo>
                <a:lnTo>
                  <a:pt x="1423035" y="28194"/>
                </a:lnTo>
                <a:close/>
              </a:path>
            </a:pathLst>
          </a:custGeom>
          <a:solidFill>
            <a:srgbClr val="1D9ED2"/>
          </a:solidFill>
        </p:spPr>
        <p:txBody>
          <a:bodyPr wrap="square" lIns="0" tIns="0" rIns="0" bIns="0" rtlCol="0"/>
          <a:lstStyle/>
          <a:p>
            <a:endParaRPr/>
          </a:p>
        </p:txBody>
      </p:sp>
      <p:sp>
        <p:nvSpPr>
          <p:cNvPr id="25" name="object 25"/>
          <p:cNvSpPr txBox="1"/>
          <p:nvPr/>
        </p:nvSpPr>
        <p:spPr>
          <a:xfrm>
            <a:off x="1482344" y="4526533"/>
            <a:ext cx="1092200" cy="491490"/>
          </a:xfrm>
          <a:prstGeom prst="rect">
            <a:avLst/>
          </a:prstGeom>
        </p:spPr>
        <p:txBody>
          <a:bodyPr vert="horz" wrap="square" lIns="0" tIns="0" rIns="0" bIns="0" rtlCol="0">
            <a:spAutoFit/>
          </a:bodyPr>
          <a:lstStyle/>
          <a:p>
            <a:pPr algn="ctr">
              <a:lnSpc>
                <a:spcPct val="100000"/>
              </a:lnSpc>
            </a:pPr>
            <a:r>
              <a:rPr sz="1200" dirty="0">
                <a:latin typeface="微软雅黑"/>
                <a:cs typeface="微软雅黑"/>
              </a:rPr>
              <a:t>算力、存储贡献</a:t>
            </a:r>
            <a:endParaRPr sz="1200">
              <a:latin typeface="微软雅黑"/>
              <a:cs typeface="微软雅黑"/>
            </a:endParaRPr>
          </a:p>
          <a:p>
            <a:pPr algn="ctr">
              <a:lnSpc>
                <a:spcPct val="100000"/>
              </a:lnSpc>
              <a:spcBef>
                <a:spcPts val="890"/>
              </a:spcBef>
            </a:pPr>
            <a:r>
              <a:rPr sz="1200" spc="-5" dirty="0">
                <a:latin typeface="微软雅黑"/>
                <a:cs typeface="微软雅黑"/>
              </a:rPr>
              <a:t>代币奖励</a:t>
            </a:r>
            <a:endParaRPr sz="1200">
              <a:latin typeface="微软雅黑"/>
              <a:cs typeface="微软雅黑"/>
            </a:endParaRPr>
          </a:p>
        </p:txBody>
      </p:sp>
      <p:sp>
        <p:nvSpPr>
          <p:cNvPr id="26" name="object 26"/>
          <p:cNvSpPr txBox="1"/>
          <p:nvPr/>
        </p:nvSpPr>
        <p:spPr>
          <a:xfrm>
            <a:off x="4173473" y="4517770"/>
            <a:ext cx="939800" cy="500380"/>
          </a:xfrm>
          <a:prstGeom prst="rect">
            <a:avLst/>
          </a:prstGeom>
        </p:spPr>
        <p:txBody>
          <a:bodyPr vert="horz" wrap="square" lIns="0" tIns="0" rIns="0" bIns="0" rtlCol="0">
            <a:spAutoFit/>
          </a:bodyPr>
          <a:lstStyle/>
          <a:p>
            <a:pPr algn="ctr">
              <a:lnSpc>
                <a:spcPct val="100000"/>
              </a:lnSpc>
            </a:pPr>
            <a:r>
              <a:rPr sz="1200" dirty="0">
                <a:latin typeface="微软雅黑"/>
                <a:cs typeface="微软雅黑"/>
              </a:rPr>
              <a:t>优质内容分享</a:t>
            </a:r>
            <a:endParaRPr sz="1200">
              <a:latin typeface="微软雅黑"/>
              <a:cs typeface="微软雅黑"/>
            </a:endParaRPr>
          </a:p>
          <a:p>
            <a:pPr algn="ctr">
              <a:lnSpc>
                <a:spcPct val="100000"/>
              </a:lnSpc>
              <a:spcBef>
                <a:spcPts val="960"/>
              </a:spcBef>
            </a:pPr>
            <a:r>
              <a:rPr sz="1200" spc="-5" dirty="0">
                <a:latin typeface="微软雅黑"/>
                <a:cs typeface="微软雅黑"/>
              </a:rPr>
              <a:t>代币奖励</a:t>
            </a:r>
            <a:endParaRPr sz="1200">
              <a:latin typeface="微软雅黑"/>
              <a:cs typeface="微软雅黑"/>
            </a:endParaRPr>
          </a:p>
        </p:txBody>
      </p:sp>
      <p:sp>
        <p:nvSpPr>
          <p:cNvPr id="27" name="object 27"/>
          <p:cNvSpPr/>
          <p:nvPr/>
        </p:nvSpPr>
        <p:spPr>
          <a:xfrm>
            <a:off x="3289553" y="4997958"/>
            <a:ext cx="76200" cy="360045"/>
          </a:xfrm>
          <a:custGeom>
            <a:avLst/>
            <a:gdLst/>
            <a:ahLst/>
            <a:cxnLst/>
            <a:rect l="l" t="t" r="r" b="b"/>
            <a:pathLst>
              <a:path w="76200" h="360045">
                <a:moveTo>
                  <a:pt x="28194" y="283845"/>
                </a:moveTo>
                <a:lnTo>
                  <a:pt x="0" y="283845"/>
                </a:lnTo>
                <a:lnTo>
                  <a:pt x="38100" y="360045"/>
                </a:lnTo>
                <a:lnTo>
                  <a:pt x="69850" y="296545"/>
                </a:lnTo>
                <a:lnTo>
                  <a:pt x="28194" y="296545"/>
                </a:lnTo>
                <a:lnTo>
                  <a:pt x="28194" y="283845"/>
                </a:lnTo>
                <a:close/>
              </a:path>
              <a:path w="76200" h="360045">
                <a:moveTo>
                  <a:pt x="48006" y="0"/>
                </a:moveTo>
                <a:lnTo>
                  <a:pt x="28194" y="0"/>
                </a:lnTo>
                <a:lnTo>
                  <a:pt x="28194" y="296545"/>
                </a:lnTo>
                <a:lnTo>
                  <a:pt x="48006" y="296545"/>
                </a:lnTo>
                <a:lnTo>
                  <a:pt x="48006" y="0"/>
                </a:lnTo>
                <a:close/>
              </a:path>
              <a:path w="76200" h="360045">
                <a:moveTo>
                  <a:pt x="76200" y="283845"/>
                </a:moveTo>
                <a:lnTo>
                  <a:pt x="48006" y="283845"/>
                </a:lnTo>
                <a:lnTo>
                  <a:pt x="48006" y="296545"/>
                </a:lnTo>
                <a:lnTo>
                  <a:pt x="69850" y="296545"/>
                </a:lnTo>
                <a:lnTo>
                  <a:pt x="76200" y="283845"/>
                </a:lnTo>
                <a:close/>
              </a:path>
            </a:pathLst>
          </a:custGeom>
          <a:solidFill>
            <a:srgbClr val="1D9ED2"/>
          </a:solidFill>
        </p:spPr>
        <p:txBody>
          <a:bodyPr wrap="square" lIns="0" tIns="0" rIns="0" bIns="0" rtlCol="0"/>
          <a:lstStyle/>
          <a:p>
            <a:endParaRPr/>
          </a:p>
        </p:txBody>
      </p:sp>
      <p:sp>
        <p:nvSpPr>
          <p:cNvPr id="28" name="object 28"/>
          <p:cNvSpPr/>
          <p:nvPr/>
        </p:nvSpPr>
        <p:spPr>
          <a:xfrm>
            <a:off x="3374897" y="4997958"/>
            <a:ext cx="76200" cy="360045"/>
          </a:xfrm>
          <a:custGeom>
            <a:avLst/>
            <a:gdLst/>
            <a:ahLst/>
            <a:cxnLst/>
            <a:rect l="l" t="t" r="r" b="b"/>
            <a:pathLst>
              <a:path w="76200" h="360045">
                <a:moveTo>
                  <a:pt x="48005" y="63500"/>
                </a:moveTo>
                <a:lnTo>
                  <a:pt x="28193" y="63500"/>
                </a:lnTo>
                <a:lnTo>
                  <a:pt x="28193" y="360045"/>
                </a:lnTo>
                <a:lnTo>
                  <a:pt x="48005" y="360045"/>
                </a:lnTo>
                <a:lnTo>
                  <a:pt x="48005" y="63500"/>
                </a:lnTo>
                <a:close/>
              </a:path>
              <a:path w="76200" h="360045">
                <a:moveTo>
                  <a:pt x="38100" y="0"/>
                </a:moveTo>
                <a:lnTo>
                  <a:pt x="0" y="76200"/>
                </a:lnTo>
                <a:lnTo>
                  <a:pt x="28193" y="76200"/>
                </a:lnTo>
                <a:lnTo>
                  <a:pt x="28193" y="63500"/>
                </a:lnTo>
                <a:lnTo>
                  <a:pt x="69850" y="63500"/>
                </a:lnTo>
                <a:lnTo>
                  <a:pt x="38100" y="0"/>
                </a:lnTo>
                <a:close/>
              </a:path>
              <a:path w="76200" h="360045">
                <a:moveTo>
                  <a:pt x="69850" y="63500"/>
                </a:moveTo>
                <a:lnTo>
                  <a:pt x="48005" y="63500"/>
                </a:lnTo>
                <a:lnTo>
                  <a:pt x="48005" y="76200"/>
                </a:lnTo>
                <a:lnTo>
                  <a:pt x="76200" y="76200"/>
                </a:lnTo>
                <a:lnTo>
                  <a:pt x="69850" y="63500"/>
                </a:lnTo>
                <a:close/>
              </a:path>
            </a:pathLst>
          </a:custGeom>
          <a:solidFill>
            <a:srgbClr val="1D9ED2"/>
          </a:solidFill>
        </p:spPr>
        <p:txBody>
          <a:bodyPr wrap="square" lIns="0" tIns="0" rIns="0" bIns="0" rtlCol="0"/>
          <a:lstStyle/>
          <a:p>
            <a:endParaRPr/>
          </a:p>
        </p:txBody>
      </p:sp>
      <p:sp>
        <p:nvSpPr>
          <p:cNvPr id="29" name="object 29"/>
          <p:cNvSpPr/>
          <p:nvPr/>
        </p:nvSpPr>
        <p:spPr>
          <a:xfrm>
            <a:off x="3092195" y="5366003"/>
            <a:ext cx="539750" cy="457200"/>
          </a:xfrm>
          <a:custGeom>
            <a:avLst/>
            <a:gdLst/>
            <a:ahLst/>
            <a:cxnLst/>
            <a:rect l="l" t="t" r="r" b="b"/>
            <a:pathLst>
              <a:path w="539750" h="457200">
                <a:moveTo>
                  <a:pt x="0" y="76200"/>
                </a:moveTo>
                <a:lnTo>
                  <a:pt x="5994" y="46559"/>
                </a:lnTo>
                <a:lnTo>
                  <a:pt x="22336" y="22336"/>
                </a:lnTo>
                <a:lnTo>
                  <a:pt x="46559" y="5994"/>
                </a:lnTo>
                <a:lnTo>
                  <a:pt x="76200" y="0"/>
                </a:lnTo>
                <a:lnTo>
                  <a:pt x="463295" y="0"/>
                </a:lnTo>
                <a:lnTo>
                  <a:pt x="492936" y="5994"/>
                </a:lnTo>
                <a:lnTo>
                  <a:pt x="517159" y="22336"/>
                </a:lnTo>
                <a:lnTo>
                  <a:pt x="533501" y="46559"/>
                </a:lnTo>
                <a:lnTo>
                  <a:pt x="539495" y="76200"/>
                </a:lnTo>
                <a:lnTo>
                  <a:pt x="539495" y="381000"/>
                </a:lnTo>
                <a:lnTo>
                  <a:pt x="533501" y="410662"/>
                </a:lnTo>
                <a:lnTo>
                  <a:pt x="517159" y="434882"/>
                </a:lnTo>
                <a:lnTo>
                  <a:pt x="492936" y="451212"/>
                </a:lnTo>
                <a:lnTo>
                  <a:pt x="463295" y="457200"/>
                </a:lnTo>
                <a:lnTo>
                  <a:pt x="76200" y="457200"/>
                </a:lnTo>
                <a:lnTo>
                  <a:pt x="46559" y="451212"/>
                </a:lnTo>
                <a:lnTo>
                  <a:pt x="22336" y="434882"/>
                </a:lnTo>
                <a:lnTo>
                  <a:pt x="5994" y="410662"/>
                </a:lnTo>
                <a:lnTo>
                  <a:pt x="0" y="381000"/>
                </a:lnTo>
                <a:lnTo>
                  <a:pt x="0" y="76200"/>
                </a:lnTo>
                <a:close/>
              </a:path>
            </a:pathLst>
          </a:custGeom>
          <a:ln w="12192">
            <a:solidFill>
              <a:srgbClr val="1D9ED2"/>
            </a:solidFill>
          </a:ln>
        </p:spPr>
        <p:txBody>
          <a:bodyPr wrap="square" lIns="0" tIns="0" rIns="0" bIns="0" rtlCol="0"/>
          <a:lstStyle/>
          <a:p>
            <a:endParaRPr/>
          </a:p>
        </p:txBody>
      </p:sp>
      <p:sp>
        <p:nvSpPr>
          <p:cNvPr id="30" name="object 30"/>
          <p:cNvSpPr txBox="1"/>
          <p:nvPr/>
        </p:nvSpPr>
        <p:spPr>
          <a:xfrm>
            <a:off x="3197479" y="5498591"/>
            <a:ext cx="330200" cy="195580"/>
          </a:xfrm>
          <a:prstGeom prst="rect">
            <a:avLst/>
          </a:prstGeom>
        </p:spPr>
        <p:txBody>
          <a:bodyPr vert="horz" wrap="square" lIns="0" tIns="0" rIns="0" bIns="0" rtlCol="0">
            <a:spAutoFit/>
          </a:bodyPr>
          <a:lstStyle/>
          <a:p>
            <a:pPr marL="12700">
              <a:lnSpc>
                <a:spcPct val="100000"/>
              </a:lnSpc>
            </a:pPr>
            <a:r>
              <a:rPr sz="1200" dirty="0">
                <a:solidFill>
                  <a:srgbClr val="585858"/>
                </a:solidFill>
                <a:latin typeface="微软雅黑"/>
                <a:cs typeface="微软雅黑"/>
              </a:rPr>
              <a:t>用户</a:t>
            </a:r>
            <a:endParaRPr sz="1200">
              <a:latin typeface="微软雅黑"/>
              <a:cs typeface="微软雅黑"/>
            </a:endParaRPr>
          </a:p>
        </p:txBody>
      </p:sp>
      <p:sp>
        <p:nvSpPr>
          <p:cNvPr id="31" name="object 31"/>
          <p:cNvSpPr txBox="1"/>
          <p:nvPr/>
        </p:nvSpPr>
        <p:spPr>
          <a:xfrm>
            <a:off x="2182114" y="5076697"/>
            <a:ext cx="1094740" cy="195580"/>
          </a:xfrm>
          <a:prstGeom prst="rect">
            <a:avLst/>
          </a:prstGeom>
        </p:spPr>
        <p:txBody>
          <a:bodyPr vert="horz" wrap="square" lIns="0" tIns="0" rIns="0" bIns="0" rtlCol="0">
            <a:spAutoFit/>
          </a:bodyPr>
          <a:lstStyle/>
          <a:p>
            <a:pPr marL="12700">
              <a:lnSpc>
                <a:spcPct val="100000"/>
              </a:lnSpc>
            </a:pPr>
            <a:r>
              <a:rPr sz="1200" dirty="0">
                <a:latin typeface="微软雅黑"/>
                <a:cs typeface="微软雅黑"/>
              </a:rPr>
              <a:t>转账交易等服务</a:t>
            </a:r>
            <a:endParaRPr sz="1200">
              <a:latin typeface="微软雅黑"/>
              <a:cs typeface="微软雅黑"/>
            </a:endParaRPr>
          </a:p>
        </p:txBody>
      </p:sp>
      <p:sp>
        <p:nvSpPr>
          <p:cNvPr id="32" name="object 32"/>
          <p:cNvSpPr txBox="1"/>
          <p:nvPr/>
        </p:nvSpPr>
        <p:spPr>
          <a:xfrm>
            <a:off x="3484245" y="5077714"/>
            <a:ext cx="1092200" cy="195580"/>
          </a:xfrm>
          <a:prstGeom prst="rect">
            <a:avLst/>
          </a:prstGeom>
        </p:spPr>
        <p:txBody>
          <a:bodyPr vert="horz" wrap="square" lIns="0" tIns="0" rIns="0" bIns="0" rtlCol="0">
            <a:spAutoFit/>
          </a:bodyPr>
          <a:lstStyle/>
          <a:p>
            <a:pPr marL="12700">
              <a:lnSpc>
                <a:spcPct val="100000"/>
              </a:lnSpc>
            </a:pPr>
            <a:r>
              <a:rPr sz="1200" dirty="0">
                <a:latin typeface="微软雅黑"/>
                <a:cs typeface="微软雅黑"/>
              </a:rPr>
              <a:t>手续费等服务费</a:t>
            </a:r>
            <a:endParaRPr sz="1200">
              <a:latin typeface="微软雅黑"/>
              <a:cs typeface="微软雅黑"/>
            </a:endParaRPr>
          </a:p>
        </p:txBody>
      </p:sp>
      <p:sp>
        <p:nvSpPr>
          <p:cNvPr id="33" name="object 33"/>
          <p:cNvSpPr/>
          <p:nvPr/>
        </p:nvSpPr>
        <p:spPr>
          <a:xfrm>
            <a:off x="6283452" y="3371088"/>
            <a:ext cx="5234940" cy="3008376"/>
          </a:xfrm>
          <a:prstGeom prst="rect">
            <a:avLst/>
          </a:prstGeom>
          <a:blipFill>
            <a:blip r:embed="rId6" cstate="print"/>
            <a:stretch>
              <a:fillRect/>
            </a:stretch>
          </a:blipFill>
        </p:spPr>
        <p:txBody>
          <a:bodyPr wrap="square" lIns="0" tIns="0" rIns="0" bIns="0" rtlCol="0"/>
          <a:lstStyle/>
          <a:p>
            <a:endParaRPr/>
          </a:p>
        </p:txBody>
      </p:sp>
      <p:sp>
        <p:nvSpPr>
          <p:cNvPr id="34" name="object 34"/>
          <p:cNvSpPr/>
          <p:nvPr/>
        </p:nvSpPr>
        <p:spPr>
          <a:xfrm>
            <a:off x="6278879" y="3366515"/>
            <a:ext cx="5244084" cy="3017520"/>
          </a:xfrm>
          <a:prstGeom prst="rect">
            <a:avLst/>
          </a:prstGeom>
          <a:blipFill>
            <a:blip r:embed="rId7" cstate="print"/>
            <a:stretch>
              <a:fillRect/>
            </a:stretch>
          </a:blipFill>
        </p:spPr>
        <p:txBody>
          <a:bodyPr wrap="square" lIns="0" tIns="0" rIns="0" bIns="0" rtlCol="0"/>
          <a:lstStyle/>
          <a:p>
            <a:endParaRPr/>
          </a:p>
        </p:txBody>
      </p:sp>
      <p:sp>
        <p:nvSpPr>
          <p:cNvPr id="35" name="object 35"/>
          <p:cNvSpPr txBox="1"/>
          <p:nvPr/>
        </p:nvSpPr>
        <p:spPr>
          <a:xfrm>
            <a:off x="6363080" y="3373754"/>
            <a:ext cx="4963160" cy="972819"/>
          </a:xfrm>
          <a:prstGeom prst="rect">
            <a:avLst/>
          </a:prstGeom>
        </p:spPr>
        <p:txBody>
          <a:bodyPr vert="horz" wrap="square" lIns="0" tIns="0" rIns="0" bIns="0" rtlCol="0">
            <a:spAutoFit/>
          </a:bodyPr>
          <a:lstStyle/>
          <a:p>
            <a:pPr marL="12700" marR="5080">
              <a:lnSpc>
                <a:spcPct val="150000"/>
              </a:lnSpc>
            </a:pPr>
            <a:r>
              <a:rPr sz="1400" b="1" dirty="0">
                <a:solidFill>
                  <a:srgbClr val="F68B21"/>
                </a:solidFill>
                <a:latin typeface="微软雅黑"/>
                <a:cs typeface="微软雅黑"/>
              </a:rPr>
              <a:t>介绍</a:t>
            </a:r>
            <a:r>
              <a:rPr sz="1400" dirty="0">
                <a:latin typeface="微软雅黑"/>
                <a:cs typeface="微软雅黑"/>
              </a:rPr>
              <a:t>：区块链+社交</a:t>
            </a:r>
            <a:r>
              <a:rPr sz="1400" spc="-15" dirty="0">
                <a:latin typeface="微软雅黑"/>
                <a:cs typeface="微软雅黑"/>
              </a:rPr>
              <a:t>平</a:t>
            </a:r>
            <a:r>
              <a:rPr sz="1400" dirty="0">
                <a:latin typeface="微软雅黑"/>
                <a:cs typeface="微软雅黑"/>
              </a:rPr>
              <a:t>台基</a:t>
            </a:r>
            <a:r>
              <a:rPr sz="1400" spc="-15" dirty="0">
                <a:latin typeface="微软雅黑"/>
                <a:cs typeface="微软雅黑"/>
              </a:rPr>
              <a:t>于</a:t>
            </a:r>
            <a:r>
              <a:rPr sz="1400" dirty="0">
                <a:latin typeface="微软雅黑"/>
                <a:cs typeface="微软雅黑"/>
              </a:rPr>
              <a:t>区块</a:t>
            </a:r>
            <a:r>
              <a:rPr sz="1400" spc="-15" dirty="0">
                <a:latin typeface="微软雅黑"/>
                <a:cs typeface="微软雅黑"/>
              </a:rPr>
              <a:t>链</a:t>
            </a:r>
            <a:r>
              <a:rPr sz="1400" dirty="0">
                <a:latin typeface="微软雅黑"/>
                <a:cs typeface="微软雅黑"/>
              </a:rPr>
              <a:t>技术</a:t>
            </a:r>
            <a:r>
              <a:rPr sz="1400" spc="-15" dirty="0">
                <a:latin typeface="微软雅黑"/>
                <a:cs typeface="微软雅黑"/>
              </a:rPr>
              <a:t>，</a:t>
            </a:r>
            <a:r>
              <a:rPr sz="1400" dirty="0">
                <a:latin typeface="微软雅黑"/>
                <a:cs typeface="微软雅黑"/>
              </a:rPr>
              <a:t>使用</a:t>
            </a:r>
            <a:r>
              <a:rPr sz="1400" spc="-15" dirty="0">
                <a:latin typeface="微软雅黑"/>
                <a:cs typeface="微软雅黑"/>
              </a:rPr>
              <a:t>代</a:t>
            </a:r>
            <a:r>
              <a:rPr sz="1400" dirty="0">
                <a:latin typeface="微软雅黑"/>
                <a:cs typeface="微软雅黑"/>
              </a:rPr>
              <a:t>币激</a:t>
            </a:r>
            <a:r>
              <a:rPr sz="1400" spc="-15" dirty="0">
                <a:latin typeface="微软雅黑"/>
                <a:cs typeface="微软雅黑"/>
              </a:rPr>
              <a:t>励</a:t>
            </a:r>
            <a:r>
              <a:rPr sz="1400" dirty="0">
                <a:latin typeface="微软雅黑"/>
                <a:cs typeface="微软雅黑"/>
              </a:rPr>
              <a:t>内容输  出和保证内容质量。</a:t>
            </a:r>
            <a:endParaRPr sz="1400">
              <a:latin typeface="微软雅黑"/>
              <a:cs typeface="微软雅黑"/>
            </a:endParaRPr>
          </a:p>
          <a:p>
            <a:pPr marL="12700">
              <a:lnSpc>
                <a:spcPct val="100000"/>
              </a:lnSpc>
              <a:spcBef>
                <a:spcPts val="840"/>
              </a:spcBef>
            </a:pPr>
            <a:r>
              <a:rPr sz="1400" b="1" dirty="0">
                <a:solidFill>
                  <a:srgbClr val="F68B21"/>
                </a:solidFill>
                <a:latin typeface="微软雅黑"/>
                <a:cs typeface="微软雅黑"/>
              </a:rPr>
              <a:t>商业模式</a:t>
            </a:r>
            <a:r>
              <a:rPr sz="1400" dirty="0">
                <a:latin typeface="微软雅黑"/>
                <a:cs typeface="微软雅黑"/>
              </a:rPr>
              <a:t>：</a:t>
            </a:r>
            <a:endParaRPr sz="1400">
              <a:latin typeface="微软雅黑"/>
              <a:cs typeface="微软雅黑"/>
            </a:endParaRPr>
          </a:p>
        </p:txBody>
      </p:sp>
      <p:sp>
        <p:nvSpPr>
          <p:cNvPr id="36" name="object 36"/>
          <p:cNvSpPr txBox="1"/>
          <p:nvPr/>
        </p:nvSpPr>
        <p:spPr>
          <a:xfrm>
            <a:off x="6363080" y="6041338"/>
            <a:ext cx="3806825" cy="226060"/>
          </a:xfrm>
          <a:prstGeom prst="rect">
            <a:avLst/>
          </a:prstGeom>
        </p:spPr>
        <p:txBody>
          <a:bodyPr vert="horz" wrap="square" lIns="0" tIns="0" rIns="0" bIns="0" rtlCol="0">
            <a:spAutoFit/>
          </a:bodyPr>
          <a:lstStyle/>
          <a:p>
            <a:pPr marL="12700">
              <a:lnSpc>
                <a:spcPct val="100000"/>
              </a:lnSpc>
            </a:pPr>
            <a:r>
              <a:rPr sz="1400" b="1" spc="-5" dirty="0">
                <a:solidFill>
                  <a:srgbClr val="F68B21"/>
                </a:solidFill>
                <a:latin typeface="微软雅黑"/>
                <a:cs typeface="微软雅黑"/>
              </a:rPr>
              <a:t>应用实践</a:t>
            </a:r>
            <a:r>
              <a:rPr sz="1400" spc="-5" dirty="0">
                <a:latin typeface="微软雅黑"/>
                <a:cs typeface="微软雅黑"/>
              </a:rPr>
              <a:t>：ONO、人人网、天涯、YOYOW等。</a:t>
            </a:r>
            <a:endParaRPr sz="1400">
              <a:latin typeface="微软雅黑"/>
              <a:cs typeface="微软雅黑"/>
            </a:endParaRPr>
          </a:p>
        </p:txBody>
      </p:sp>
      <p:sp>
        <p:nvSpPr>
          <p:cNvPr id="37" name="object 37"/>
          <p:cNvSpPr/>
          <p:nvPr/>
        </p:nvSpPr>
        <p:spPr>
          <a:xfrm>
            <a:off x="8366759" y="4539996"/>
            <a:ext cx="1152525" cy="457200"/>
          </a:xfrm>
          <a:custGeom>
            <a:avLst/>
            <a:gdLst/>
            <a:ahLst/>
            <a:cxnLst/>
            <a:rect l="l" t="t" r="r" b="b"/>
            <a:pathLst>
              <a:path w="1152525" h="457200">
                <a:moveTo>
                  <a:pt x="1075944" y="0"/>
                </a:moveTo>
                <a:lnTo>
                  <a:pt x="76200" y="0"/>
                </a:lnTo>
                <a:lnTo>
                  <a:pt x="46559" y="5994"/>
                </a:lnTo>
                <a:lnTo>
                  <a:pt x="22336" y="22336"/>
                </a:lnTo>
                <a:lnTo>
                  <a:pt x="5994" y="46559"/>
                </a:lnTo>
                <a:lnTo>
                  <a:pt x="0" y="76199"/>
                </a:lnTo>
                <a:lnTo>
                  <a:pt x="0" y="380999"/>
                </a:lnTo>
                <a:lnTo>
                  <a:pt x="5994" y="410640"/>
                </a:lnTo>
                <a:lnTo>
                  <a:pt x="22336" y="434863"/>
                </a:lnTo>
                <a:lnTo>
                  <a:pt x="46559" y="451205"/>
                </a:lnTo>
                <a:lnTo>
                  <a:pt x="76200" y="457199"/>
                </a:lnTo>
                <a:lnTo>
                  <a:pt x="1075944" y="457199"/>
                </a:lnTo>
                <a:lnTo>
                  <a:pt x="1105584" y="451205"/>
                </a:lnTo>
                <a:lnTo>
                  <a:pt x="1129807" y="434863"/>
                </a:lnTo>
                <a:lnTo>
                  <a:pt x="1146149" y="410640"/>
                </a:lnTo>
                <a:lnTo>
                  <a:pt x="1152144" y="380999"/>
                </a:lnTo>
                <a:lnTo>
                  <a:pt x="1152144" y="76199"/>
                </a:lnTo>
                <a:lnTo>
                  <a:pt x="1146149" y="46559"/>
                </a:lnTo>
                <a:lnTo>
                  <a:pt x="1129807" y="22336"/>
                </a:lnTo>
                <a:lnTo>
                  <a:pt x="1105584" y="5994"/>
                </a:lnTo>
                <a:lnTo>
                  <a:pt x="1075944" y="0"/>
                </a:lnTo>
                <a:close/>
              </a:path>
            </a:pathLst>
          </a:custGeom>
          <a:solidFill>
            <a:srgbClr val="F68B21"/>
          </a:solidFill>
        </p:spPr>
        <p:txBody>
          <a:bodyPr wrap="square" lIns="0" tIns="0" rIns="0" bIns="0" rtlCol="0"/>
          <a:lstStyle/>
          <a:p>
            <a:endParaRPr/>
          </a:p>
        </p:txBody>
      </p:sp>
      <p:sp>
        <p:nvSpPr>
          <p:cNvPr id="38" name="object 38"/>
          <p:cNvSpPr txBox="1"/>
          <p:nvPr/>
        </p:nvSpPr>
        <p:spPr>
          <a:xfrm>
            <a:off x="8474456" y="4671314"/>
            <a:ext cx="939800" cy="195580"/>
          </a:xfrm>
          <a:prstGeom prst="rect">
            <a:avLst/>
          </a:prstGeom>
        </p:spPr>
        <p:txBody>
          <a:bodyPr vert="horz" wrap="square" lIns="0" tIns="0" rIns="0" bIns="0" rtlCol="0">
            <a:spAutoFit/>
          </a:bodyPr>
          <a:lstStyle/>
          <a:p>
            <a:pPr marL="12700">
              <a:lnSpc>
                <a:spcPct val="100000"/>
              </a:lnSpc>
            </a:pPr>
            <a:r>
              <a:rPr sz="1200" b="1" spc="-5" dirty="0">
                <a:solidFill>
                  <a:srgbClr val="F9F9F9"/>
                </a:solidFill>
                <a:latin typeface="微软雅黑"/>
                <a:cs typeface="微软雅黑"/>
              </a:rPr>
              <a:t>即时通讯平台</a:t>
            </a:r>
            <a:endParaRPr sz="1200">
              <a:latin typeface="微软雅黑"/>
              <a:cs typeface="微软雅黑"/>
            </a:endParaRPr>
          </a:p>
        </p:txBody>
      </p:sp>
      <p:sp>
        <p:nvSpPr>
          <p:cNvPr id="39" name="object 39"/>
          <p:cNvSpPr/>
          <p:nvPr/>
        </p:nvSpPr>
        <p:spPr>
          <a:xfrm>
            <a:off x="6384035" y="4539996"/>
            <a:ext cx="708660" cy="457200"/>
          </a:xfrm>
          <a:custGeom>
            <a:avLst/>
            <a:gdLst/>
            <a:ahLst/>
            <a:cxnLst/>
            <a:rect l="l" t="t" r="r" b="b"/>
            <a:pathLst>
              <a:path w="708659" h="457200">
                <a:moveTo>
                  <a:pt x="0" y="76199"/>
                </a:moveTo>
                <a:lnTo>
                  <a:pt x="5994" y="46559"/>
                </a:lnTo>
                <a:lnTo>
                  <a:pt x="22336" y="22336"/>
                </a:lnTo>
                <a:lnTo>
                  <a:pt x="46559" y="5994"/>
                </a:lnTo>
                <a:lnTo>
                  <a:pt x="76200" y="0"/>
                </a:lnTo>
                <a:lnTo>
                  <a:pt x="632460" y="0"/>
                </a:lnTo>
                <a:lnTo>
                  <a:pt x="662100" y="5994"/>
                </a:lnTo>
                <a:lnTo>
                  <a:pt x="686323" y="22336"/>
                </a:lnTo>
                <a:lnTo>
                  <a:pt x="702665" y="46559"/>
                </a:lnTo>
                <a:lnTo>
                  <a:pt x="708660" y="76199"/>
                </a:lnTo>
                <a:lnTo>
                  <a:pt x="708660" y="380999"/>
                </a:lnTo>
                <a:lnTo>
                  <a:pt x="702665" y="410640"/>
                </a:lnTo>
                <a:lnTo>
                  <a:pt x="686323" y="434863"/>
                </a:lnTo>
                <a:lnTo>
                  <a:pt x="662100" y="451205"/>
                </a:lnTo>
                <a:lnTo>
                  <a:pt x="632460" y="457199"/>
                </a:lnTo>
                <a:lnTo>
                  <a:pt x="76200" y="457199"/>
                </a:lnTo>
                <a:lnTo>
                  <a:pt x="46559" y="451205"/>
                </a:lnTo>
                <a:lnTo>
                  <a:pt x="22336" y="434863"/>
                </a:lnTo>
                <a:lnTo>
                  <a:pt x="5994" y="410640"/>
                </a:lnTo>
                <a:lnTo>
                  <a:pt x="0" y="380999"/>
                </a:lnTo>
                <a:lnTo>
                  <a:pt x="0" y="76199"/>
                </a:lnTo>
                <a:close/>
              </a:path>
            </a:pathLst>
          </a:custGeom>
          <a:ln w="12192">
            <a:solidFill>
              <a:srgbClr val="F68B21"/>
            </a:solidFill>
          </a:ln>
        </p:spPr>
        <p:txBody>
          <a:bodyPr wrap="square" lIns="0" tIns="0" rIns="0" bIns="0" rtlCol="0"/>
          <a:lstStyle/>
          <a:p>
            <a:endParaRPr/>
          </a:p>
        </p:txBody>
      </p:sp>
      <p:sp>
        <p:nvSpPr>
          <p:cNvPr id="40" name="object 40"/>
          <p:cNvSpPr txBox="1"/>
          <p:nvPr/>
        </p:nvSpPr>
        <p:spPr>
          <a:xfrm>
            <a:off x="6497573" y="4671314"/>
            <a:ext cx="483870" cy="195580"/>
          </a:xfrm>
          <a:prstGeom prst="rect">
            <a:avLst/>
          </a:prstGeom>
        </p:spPr>
        <p:txBody>
          <a:bodyPr vert="horz" wrap="square" lIns="0" tIns="0" rIns="0" bIns="0" rtlCol="0">
            <a:spAutoFit/>
          </a:bodyPr>
          <a:lstStyle/>
          <a:p>
            <a:pPr marL="12700">
              <a:lnSpc>
                <a:spcPct val="100000"/>
              </a:lnSpc>
            </a:pPr>
            <a:r>
              <a:rPr sz="1200" dirty="0">
                <a:solidFill>
                  <a:srgbClr val="585858"/>
                </a:solidFill>
                <a:latin typeface="微软雅黑"/>
                <a:cs typeface="微软雅黑"/>
              </a:rPr>
              <a:t>创作者</a:t>
            </a:r>
            <a:endParaRPr sz="1200">
              <a:latin typeface="微软雅黑"/>
              <a:cs typeface="微软雅黑"/>
            </a:endParaRPr>
          </a:p>
        </p:txBody>
      </p:sp>
      <p:sp>
        <p:nvSpPr>
          <p:cNvPr id="41" name="object 41"/>
          <p:cNvSpPr/>
          <p:nvPr/>
        </p:nvSpPr>
        <p:spPr>
          <a:xfrm>
            <a:off x="10753343" y="4539996"/>
            <a:ext cx="721360" cy="457200"/>
          </a:xfrm>
          <a:custGeom>
            <a:avLst/>
            <a:gdLst/>
            <a:ahLst/>
            <a:cxnLst/>
            <a:rect l="l" t="t" r="r" b="b"/>
            <a:pathLst>
              <a:path w="721359" h="457200">
                <a:moveTo>
                  <a:pt x="0" y="76199"/>
                </a:moveTo>
                <a:lnTo>
                  <a:pt x="5994" y="46559"/>
                </a:lnTo>
                <a:lnTo>
                  <a:pt x="22336" y="22336"/>
                </a:lnTo>
                <a:lnTo>
                  <a:pt x="46559" y="5994"/>
                </a:lnTo>
                <a:lnTo>
                  <a:pt x="76200" y="0"/>
                </a:lnTo>
                <a:lnTo>
                  <a:pt x="644651" y="0"/>
                </a:lnTo>
                <a:lnTo>
                  <a:pt x="674292" y="5994"/>
                </a:lnTo>
                <a:lnTo>
                  <a:pt x="698515" y="22336"/>
                </a:lnTo>
                <a:lnTo>
                  <a:pt x="714857" y="46559"/>
                </a:lnTo>
                <a:lnTo>
                  <a:pt x="720851" y="76199"/>
                </a:lnTo>
                <a:lnTo>
                  <a:pt x="720851" y="380999"/>
                </a:lnTo>
                <a:lnTo>
                  <a:pt x="714857" y="410640"/>
                </a:lnTo>
                <a:lnTo>
                  <a:pt x="698515" y="434863"/>
                </a:lnTo>
                <a:lnTo>
                  <a:pt x="674292" y="451205"/>
                </a:lnTo>
                <a:lnTo>
                  <a:pt x="644651" y="457199"/>
                </a:lnTo>
                <a:lnTo>
                  <a:pt x="76200" y="457199"/>
                </a:lnTo>
                <a:lnTo>
                  <a:pt x="46559" y="451205"/>
                </a:lnTo>
                <a:lnTo>
                  <a:pt x="22336" y="434863"/>
                </a:lnTo>
                <a:lnTo>
                  <a:pt x="5994" y="410640"/>
                </a:lnTo>
                <a:lnTo>
                  <a:pt x="0" y="380999"/>
                </a:lnTo>
                <a:lnTo>
                  <a:pt x="0" y="76199"/>
                </a:lnTo>
                <a:close/>
              </a:path>
            </a:pathLst>
          </a:custGeom>
          <a:ln w="12191">
            <a:solidFill>
              <a:srgbClr val="F68B21"/>
            </a:solidFill>
          </a:ln>
        </p:spPr>
        <p:txBody>
          <a:bodyPr wrap="square" lIns="0" tIns="0" rIns="0" bIns="0" rtlCol="0"/>
          <a:lstStyle/>
          <a:p>
            <a:endParaRPr/>
          </a:p>
        </p:txBody>
      </p:sp>
      <p:sp>
        <p:nvSpPr>
          <p:cNvPr id="42" name="object 42"/>
          <p:cNvSpPr txBox="1"/>
          <p:nvPr/>
        </p:nvSpPr>
        <p:spPr>
          <a:xfrm>
            <a:off x="10872978" y="4671314"/>
            <a:ext cx="482600" cy="195580"/>
          </a:xfrm>
          <a:prstGeom prst="rect">
            <a:avLst/>
          </a:prstGeom>
        </p:spPr>
        <p:txBody>
          <a:bodyPr vert="horz" wrap="square" lIns="0" tIns="0" rIns="0" bIns="0" rtlCol="0">
            <a:spAutoFit/>
          </a:bodyPr>
          <a:lstStyle/>
          <a:p>
            <a:pPr marL="12700">
              <a:lnSpc>
                <a:spcPct val="100000"/>
              </a:lnSpc>
            </a:pPr>
            <a:r>
              <a:rPr sz="1200" spc="-5" dirty="0">
                <a:solidFill>
                  <a:srgbClr val="585858"/>
                </a:solidFill>
                <a:latin typeface="微软雅黑"/>
                <a:cs typeface="微软雅黑"/>
              </a:rPr>
              <a:t>阅读者</a:t>
            </a:r>
            <a:endParaRPr sz="1200">
              <a:latin typeface="微软雅黑"/>
              <a:cs typeface="微软雅黑"/>
            </a:endParaRPr>
          </a:p>
        </p:txBody>
      </p:sp>
      <p:sp>
        <p:nvSpPr>
          <p:cNvPr id="43" name="object 43"/>
          <p:cNvSpPr/>
          <p:nvPr/>
        </p:nvSpPr>
        <p:spPr>
          <a:xfrm>
            <a:off x="7113269" y="4679441"/>
            <a:ext cx="1224280" cy="76200"/>
          </a:xfrm>
          <a:custGeom>
            <a:avLst/>
            <a:gdLst/>
            <a:ahLst/>
            <a:cxnLst/>
            <a:rect l="l" t="t" r="r" b="b"/>
            <a:pathLst>
              <a:path w="1224279" h="76200">
                <a:moveTo>
                  <a:pt x="1147826" y="0"/>
                </a:moveTo>
                <a:lnTo>
                  <a:pt x="1147826" y="76199"/>
                </a:lnTo>
                <a:lnTo>
                  <a:pt x="1204214" y="48005"/>
                </a:lnTo>
                <a:lnTo>
                  <a:pt x="1160526" y="48005"/>
                </a:lnTo>
                <a:lnTo>
                  <a:pt x="1160526" y="28193"/>
                </a:lnTo>
                <a:lnTo>
                  <a:pt x="1204214" y="28193"/>
                </a:lnTo>
                <a:lnTo>
                  <a:pt x="1147826" y="0"/>
                </a:lnTo>
                <a:close/>
              </a:path>
              <a:path w="1224279" h="76200">
                <a:moveTo>
                  <a:pt x="1147826" y="28193"/>
                </a:moveTo>
                <a:lnTo>
                  <a:pt x="0" y="28193"/>
                </a:lnTo>
                <a:lnTo>
                  <a:pt x="0" y="48005"/>
                </a:lnTo>
                <a:lnTo>
                  <a:pt x="1147826" y="48005"/>
                </a:lnTo>
                <a:lnTo>
                  <a:pt x="1147826" y="28193"/>
                </a:lnTo>
                <a:close/>
              </a:path>
              <a:path w="1224279" h="76200">
                <a:moveTo>
                  <a:pt x="1204214" y="28193"/>
                </a:moveTo>
                <a:lnTo>
                  <a:pt x="1160526" y="28193"/>
                </a:lnTo>
                <a:lnTo>
                  <a:pt x="1160526" y="48005"/>
                </a:lnTo>
                <a:lnTo>
                  <a:pt x="1204214" y="48005"/>
                </a:lnTo>
                <a:lnTo>
                  <a:pt x="1224026" y="38099"/>
                </a:lnTo>
                <a:lnTo>
                  <a:pt x="1204214" y="28193"/>
                </a:lnTo>
                <a:close/>
              </a:path>
            </a:pathLst>
          </a:custGeom>
          <a:solidFill>
            <a:srgbClr val="F68B21"/>
          </a:solidFill>
        </p:spPr>
        <p:txBody>
          <a:bodyPr wrap="square" lIns="0" tIns="0" rIns="0" bIns="0" rtlCol="0"/>
          <a:lstStyle/>
          <a:p>
            <a:endParaRPr/>
          </a:p>
        </p:txBody>
      </p:sp>
      <p:sp>
        <p:nvSpPr>
          <p:cNvPr id="44" name="object 44"/>
          <p:cNvSpPr/>
          <p:nvPr/>
        </p:nvSpPr>
        <p:spPr>
          <a:xfrm>
            <a:off x="7113269" y="4769358"/>
            <a:ext cx="1224280" cy="76200"/>
          </a:xfrm>
          <a:custGeom>
            <a:avLst/>
            <a:gdLst/>
            <a:ahLst/>
            <a:cxnLst/>
            <a:rect l="l" t="t" r="r" b="b"/>
            <a:pathLst>
              <a:path w="1224279" h="76200">
                <a:moveTo>
                  <a:pt x="76200" y="0"/>
                </a:moveTo>
                <a:lnTo>
                  <a:pt x="0" y="38100"/>
                </a:lnTo>
                <a:lnTo>
                  <a:pt x="76200" y="76200"/>
                </a:lnTo>
                <a:lnTo>
                  <a:pt x="76200" y="48006"/>
                </a:lnTo>
                <a:lnTo>
                  <a:pt x="63500" y="48006"/>
                </a:lnTo>
                <a:lnTo>
                  <a:pt x="63500" y="28194"/>
                </a:lnTo>
                <a:lnTo>
                  <a:pt x="76200" y="28194"/>
                </a:lnTo>
                <a:lnTo>
                  <a:pt x="76200" y="0"/>
                </a:lnTo>
                <a:close/>
              </a:path>
              <a:path w="1224279" h="76200">
                <a:moveTo>
                  <a:pt x="76200" y="28194"/>
                </a:moveTo>
                <a:lnTo>
                  <a:pt x="63500" y="28194"/>
                </a:lnTo>
                <a:lnTo>
                  <a:pt x="63500" y="48006"/>
                </a:lnTo>
                <a:lnTo>
                  <a:pt x="76200" y="48006"/>
                </a:lnTo>
                <a:lnTo>
                  <a:pt x="76200" y="28194"/>
                </a:lnTo>
                <a:close/>
              </a:path>
              <a:path w="1224279" h="76200">
                <a:moveTo>
                  <a:pt x="1224026" y="28194"/>
                </a:moveTo>
                <a:lnTo>
                  <a:pt x="76200" y="28194"/>
                </a:lnTo>
                <a:lnTo>
                  <a:pt x="76200" y="48006"/>
                </a:lnTo>
                <a:lnTo>
                  <a:pt x="1224026" y="48006"/>
                </a:lnTo>
                <a:lnTo>
                  <a:pt x="1224026" y="28194"/>
                </a:lnTo>
                <a:close/>
              </a:path>
            </a:pathLst>
          </a:custGeom>
          <a:solidFill>
            <a:srgbClr val="F68B21"/>
          </a:solidFill>
        </p:spPr>
        <p:txBody>
          <a:bodyPr wrap="square" lIns="0" tIns="0" rIns="0" bIns="0" rtlCol="0"/>
          <a:lstStyle/>
          <a:p>
            <a:endParaRPr/>
          </a:p>
        </p:txBody>
      </p:sp>
      <p:sp>
        <p:nvSpPr>
          <p:cNvPr id="45" name="object 45"/>
          <p:cNvSpPr/>
          <p:nvPr/>
        </p:nvSpPr>
        <p:spPr>
          <a:xfrm>
            <a:off x="9512045" y="4679441"/>
            <a:ext cx="1224280" cy="76200"/>
          </a:xfrm>
          <a:custGeom>
            <a:avLst/>
            <a:gdLst/>
            <a:ahLst/>
            <a:cxnLst/>
            <a:rect l="l" t="t" r="r" b="b"/>
            <a:pathLst>
              <a:path w="1224279" h="76200">
                <a:moveTo>
                  <a:pt x="76200" y="0"/>
                </a:moveTo>
                <a:lnTo>
                  <a:pt x="0" y="38099"/>
                </a:lnTo>
                <a:lnTo>
                  <a:pt x="76200" y="76199"/>
                </a:lnTo>
                <a:lnTo>
                  <a:pt x="76200" y="48005"/>
                </a:lnTo>
                <a:lnTo>
                  <a:pt x="63500" y="48005"/>
                </a:lnTo>
                <a:lnTo>
                  <a:pt x="63500" y="28193"/>
                </a:lnTo>
                <a:lnTo>
                  <a:pt x="76200" y="28193"/>
                </a:lnTo>
                <a:lnTo>
                  <a:pt x="76200" y="0"/>
                </a:lnTo>
                <a:close/>
              </a:path>
              <a:path w="1224279" h="76200">
                <a:moveTo>
                  <a:pt x="76200" y="28193"/>
                </a:moveTo>
                <a:lnTo>
                  <a:pt x="63500" y="28193"/>
                </a:lnTo>
                <a:lnTo>
                  <a:pt x="63500" y="48005"/>
                </a:lnTo>
                <a:lnTo>
                  <a:pt x="76200" y="48005"/>
                </a:lnTo>
                <a:lnTo>
                  <a:pt x="76200" y="28193"/>
                </a:lnTo>
                <a:close/>
              </a:path>
              <a:path w="1224279" h="76200">
                <a:moveTo>
                  <a:pt x="1224026" y="28193"/>
                </a:moveTo>
                <a:lnTo>
                  <a:pt x="76200" y="28193"/>
                </a:lnTo>
                <a:lnTo>
                  <a:pt x="76200" y="48005"/>
                </a:lnTo>
                <a:lnTo>
                  <a:pt x="1224026" y="48005"/>
                </a:lnTo>
                <a:lnTo>
                  <a:pt x="1224026" y="28193"/>
                </a:lnTo>
                <a:close/>
              </a:path>
            </a:pathLst>
          </a:custGeom>
          <a:solidFill>
            <a:srgbClr val="F68B21"/>
          </a:solidFill>
        </p:spPr>
        <p:txBody>
          <a:bodyPr wrap="square" lIns="0" tIns="0" rIns="0" bIns="0" rtlCol="0"/>
          <a:lstStyle/>
          <a:p>
            <a:endParaRPr/>
          </a:p>
        </p:txBody>
      </p:sp>
      <p:sp>
        <p:nvSpPr>
          <p:cNvPr id="46" name="object 46"/>
          <p:cNvSpPr/>
          <p:nvPr/>
        </p:nvSpPr>
        <p:spPr>
          <a:xfrm>
            <a:off x="9519666" y="4769358"/>
            <a:ext cx="1224280" cy="76200"/>
          </a:xfrm>
          <a:custGeom>
            <a:avLst/>
            <a:gdLst/>
            <a:ahLst/>
            <a:cxnLst/>
            <a:rect l="l" t="t" r="r" b="b"/>
            <a:pathLst>
              <a:path w="1224279" h="76200">
                <a:moveTo>
                  <a:pt x="1147826" y="0"/>
                </a:moveTo>
                <a:lnTo>
                  <a:pt x="1147826" y="76200"/>
                </a:lnTo>
                <a:lnTo>
                  <a:pt x="1204214" y="48006"/>
                </a:lnTo>
                <a:lnTo>
                  <a:pt x="1160526" y="48006"/>
                </a:lnTo>
                <a:lnTo>
                  <a:pt x="1160526" y="28194"/>
                </a:lnTo>
                <a:lnTo>
                  <a:pt x="1204214" y="28194"/>
                </a:lnTo>
                <a:lnTo>
                  <a:pt x="1147826" y="0"/>
                </a:lnTo>
                <a:close/>
              </a:path>
              <a:path w="1224279" h="76200">
                <a:moveTo>
                  <a:pt x="1147826" y="28194"/>
                </a:moveTo>
                <a:lnTo>
                  <a:pt x="0" y="28194"/>
                </a:lnTo>
                <a:lnTo>
                  <a:pt x="0" y="48006"/>
                </a:lnTo>
                <a:lnTo>
                  <a:pt x="1147826" y="48006"/>
                </a:lnTo>
                <a:lnTo>
                  <a:pt x="1147826" y="28194"/>
                </a:lnTo>
                <a:close/>
              </a:path>
              <a:path w="1224279" h="76200">
                <a:moveTo>
                  <a:pt x="1204214" y="28194"/>
                </a:moveTo>
                <a:lnTo>
                  <a:pt x="1160526" y="28194"/>
                </a:lnTo>
                <a:lnTo>
                  <a:pt x="1160526" y="48006"/>
                </a:lnTo>
                <a:lnTo>
                  <a:pt x="1204214" y="48006"/>
                </a:lnTo>
                <a:lnTo>
                  <a:pt x="1224026" y="38100"/>
                </a:lnTo>
                <a:lnTo>
                  <a:pt x="1204214" y="28194"/>
                </a:lnTo>
                <a:close/>
              </a:path>
            </a:pathLst>
          </a:custGeom>
          <a:solidFill>
            <a:srgbClr val="F68B21"/>
          </a:solidFill>
        </p:spPr>
        <p:txBody>
          <a:bodyPr wrap="square" lIns="0" tIns="0" rIns="0" bIns="0" rtlCol="0"/>
          <a:lstStyle/>
          <a:p>
            <a:endParaRPr/>
          </a:p>
        </p:txBody>
      </p:sp>
      <p:sp>
        <p:nvSpPr>
          <p:cNvPr id="47" name="object 47"/>
          <p:cNvSpPr txBox="1"/>
          <p:nvPr/>
        </p:nvSpPr>
        <p:spPr>
          <a:xfrm>
            <a:off x="7215631" y="4526533"/>
            <a:ext cx="939800" cy="491490"/>
          </a:xfrm>
          <a:prstGeom prst="rect">
            <a:avLst/>
          </a:prstGeom>
        </p:spPr>
        <p:txBody>
          <a:bodyPr vert="horz" wrap="square" lIns="0" tIns="0" rIns="0" bIns="0" rtlCol="0">
            <a:spAutoFit/>
          </a:bodyPr>
          <a:lstStyle/>
          <a:p>
            <a:pPr algn="ctr">
              <a:lnSpc>
                <a:spcPct val="100000"/>
              </a:lnSpc>
            </a:pPr>
            <a:r>
              <a:rPr sz="1200" dirty="0">
                <a:latin typeface="微软雅黑"/>
                <a:cs typeface="微软雅黑"/>
              </a:rPr>
              <a:t>发布优质内容</a:t>
            </a:r>
            <a:endParaRPr sz="1200">
              <a:latin typeface="微软雅黑"/>
              <a:cs typeface="微软雅黑"/>
            </a:endParaRPr>
          </a:p>
          <a:p>
            <a:pPr algn="ctr">
              <a:lnSpc>
                <a:spcPct val="100000"/>
              </a:lnSpc>
              <a:spcBef>
                <a:spcPts val="890"/>
              </a:spcBef>
            </a:pPr>
            <a:r>
              <a:rPr sz="1200" spc="-5" dirty="0">
                <a:latin typeface="微软雅黑"/>
                <a:cs typeface="微软雅黑"/>
              </a:rPr>
              <a:t>代币奖励</a:t>
            </a:r>
            <a:endParaRPr sz="1200">
              <a:latin typeface="微软雅黑"/>
              <a:cs typeface="微软雅黑"/>
            </a:endParaRPr>
          </a:p>
        </p:txBody>
      </p:sp>
      <p:sp>
        <p:nvSpPr>
          <p:cNvPr id="48" name="object 48"/>
          <p:cNvSpPr txBox="1"/>
          <p:nvPr/>
        </p:nvSpPr>
        <p:spPr>
          <a:xfrm>
            <a:off x="9668636" y="4517770"/>
            <a:ext cx="941705" cy="500380"/>
          </a:xfrm>
          <a:prstGeom prst="rect">
            <a:avLst/>
          </a:prstGeom>
        </p:spPr>
        <p:txBody>
          <a:bodyPr vert="horz" wrap="square" lIns="0" tIns="0" rIns="0" bIns="0" rtlCol="0">
            <a:spAutoFit/>
          </a:bodyPr>
          <a:lstStyle/>
          <a:p>
            <a:pPr algn="ctr">
              <a:lnSpc>
                <a:spcPct val="100000"/>
              </a:lnSpc>
            </a:pPr>
            <a:r>
              <a:rPr sz="1200" dirty="0">
                <a:latin typeface="微软雅黑"/>
                <a:cs typeface="微软雅黑"/>
              </a:rPr>
              <a:t>点赞优质内容</a:t>
            </a:r>
            <a:endParaRPr sz="1200">
              <a:latin typeface="微软雅黑"/>
              <a:cs typeface="微软雅黑"/>
            </a:endParaRPr>
          </a:p>
          <a:p>
            <a:pPr marR="635" algn="ctr">
              <a:lnSpc>
                <a:spcPct val="100000"/>
              </a:lnSpc>
              <a:spcBef>
                <a:spcPts val="960"/>
              </a:spcBef>
            </a:pPr>
            <a:r>
              <a:rPr sz="1200" spc="-5" dirty="0">
                <a:latin typeface="微软雅黑"/>
                <a:cs typeface="微软雅黑"/>
              </a:rPr>
              <a:t>代币奖励</a:t>
            </a:r>
            <a:endParaRPr sz="1200">
              <a:latin typeface="微软雅黑"/>
              <a:cs typeface="微软雅黑"/>
            </a:endParaRPr>
          </a:p>
        </p:txBody>
      </p:sp>
      <p:sp>
        <p:nvSpPr>
          <p:cNvPr id="49" name="object 49"/>
          <p:cNvSpPr/>
          <p:nvPr/>
        </p:nvSpPr>
        <p:spPr>
          <a:xfrm>
            <a:off x="8870442" y="4997958"/>
            <a:ext cx="76200" cy="360045"/>
          </a:xfrm>
          <a:custGeom>
            <a:avLst/>
            <a:gdLst/>
            <a:ahLst/>
            <a:cxnLst/>
            <a:rect l="l" t="t" r="r" b="b"/>
            <a:pathLst>
              <a:path w="76200" h="360045">
                <a:moveTo>
                  <a:pt x="28193" y="283845"/>
                </a:moveTo>
                <a:lnTo>
                  <a:pt x="0" y="283845"/>
                </a:lnTo>
                <a:lnTo>
                  <a:pt x="38100" y="360045"/>
                </a:lnTo>
                <a:lnTo>
                  <a:pt x="69850" y="296545"/>
                </a:lnTo>
                <a:lnTo>
                  <a:pt x="28193" y="296545"/>
                </a:lnTo>
                <a:lnTo>
                  <a:pt x="28193" y="283845"/>
                </a:lnTo>
                <a:close/>
              </a:path>
              <a:path w="76200" h="360045">
                <a:moveTo>
                  <a:pt x="48005" y="0"/>
                </a:moveTo>
                <a:lnTo>
                  <a:pt x="28193" y="0"/>
                </a:lnTo>
                <a:lnTo>
                  <a:pt x="28193" y="296545"/>
                </a:lnTo>
                <a:lnTo>
                  <a:pt x="48005" y="296545"/>
                </a:lnTo>
                <a:lnTo>
                  <a:pt x="48005" y="0"/>
                </a:lnTo>
                <a:close/>
              </a:path>
              <a:path w="76200" h="360045">
                <a:moveTo>
                  <a:pt x="76200" y="283845"/>
                </a:moveTo>
                <a:lnTo>
                  <a:pt x="48005" y="283845"/>
                </a:lnTo>
                <a:lnTo>
                  <a:pt x="48005" y="296545"/>
                </a:lnTo>
                <a:lnTo>
                  <a:pt x="69850" y="296545"/>
                </a:lnTo>
                <a:lnTo>
                  <a:pt x="76200" y="283845"/>
                </a:lnTo>
                <a:close/>
              </a:path>
            </a:pathLst>
          </a:custGeom>
          <a:solidFill>
            <a:srgbClr val="F68B21"/>
          </a:solidFill>
        </p:spPr>
        <p:txBody>
          <a:bodyPr wrap="square" lIns="0" tIns="0" rIns="0" bIns="0" rtlCol="0"/>
          <a:lstStyle/>
          <a:p>
            <a:endParaRPr/>
          </a:p>
        </p:txBody>
      </p:sp>
      <p:sp>
        <p:nvSpPr>
          <p:cNvPr id="50" name="object 50"/>
          <p:cNvSpPr/>
          <p:nvPr/>
        </p:nvSpPr>
        <p:spPr>
          <a:xfrm>
            <a:off x="8955785" y="4997958"/>
            <a:ext cx="76200" cy="360045"/>
          </a:xfrm>
          <a:custGeom>
            <a:avLst/>
            <a:gdLst/>
            <a:ahLst/>
            <a:cxnLst/>
            <a:rect l="l" t="t" r="r" b="b"/>
            <a:pathLst>
              <a:path w="76200" h="360045">
                <a:moveTo>
                  <a:pt x="48006" y="63500"/>
                </a:moveTo>
                <a:lnTo>
                  <a:pt x="28194" y="63500"/>
                </a:lnTo>
                <a:lnTo>
                  <a:pt x="28194" y="360045"/>
                </a:lnTo>
                <a:lnTo>
                  <a:pt x="48006" y="360045"/>
                </a:lnTo>
                <a:lnTo>
                  <a:pt x="48006" y="63500"/>
                </a:lnTo>
                <a:close/>
              </a:path>
              <a:path w="76200" h="360045">
                <a:moveTo>
                  <a:pt x="38100" y="0"/>
                </a:moveTo>
                <a:lnTo>
                  <a:pt x="0" y="76200"/>
                </a:lnTo>
                <a:lnTo>
                  <a:pt x="28194" y="76200"/>
                </a:lnTo>
                <a:lnTo>
                  <a:pt x="28194" y="63500"/>
                </a:lnTo>
                <a:lnTo>
                  <a:pt x="69850" y="63500"/>
                </a:lnTo>
                <a:lnTo>
                  <a:pt x="38100" y="0"/>
                </a:lnTo>
                <a:close/>
              </a:path>
              <a:path w="76200" h="360045">
                <a:moveTo>
                  <a:pt x="69850" y="63500"/>
                </a:moveTo>
                <a:lnTo>
                  <a:pt x="48006" y="63500"/>
                </a:lnTo>
                <a:lnTo>
                  <a:pt x="48006" y="76200"/>
                </a:lnTo>
                <a:lnTo>
                  <a:pt x="76200" y="76200"/>
                </a:lnTo>
                <a:lnTo>
                  <a:pt x="69850" y="63500"/>
                </a:lnTo>
                <a:close/>
              </a:path>
            </a:pathLst>
          </a:custGeom>
          <a:solidFill>
            <a:srgbClr val="F68B21"/>
          </a:solidFill>
        </p:spPr>
        <p:txBody>
          <a:bodyPr wrap="square" lIns="0" tIns="0" rIns="0" bIns="0" rtlCol="0"/>
          <a:lstStyle/>
          <a:p>
            <a:endParaRPr/>
          </a:p>
        </p:txBody>
      </p:sp>
      <p:sp>
        <p:nvSpPr>
          <p:cNvPr id="51" name="object 51"/>
          <p:cNvSpPr/>
          <p:nvPr/>
        </p:nvSpPr>
        <p:spPr>
          <a:xfrm>
            <a:off x="8497823" y="5366003"/>
            <a:ext cx="901065" cy="457200"/>
          </a:xfrm>
          <a:custGeom>
            <a:avLst/>
            <a:gdLst/>
            <a:ahLst/>
            <a:cxnLst/>
            <a:rect l="l" t="t" r="r" b="b"/>
            <a:pathLst>
              <a:path w="901065" h="457200">
                <a:moveTo>
                  <a:pt x="0" y="76200"/>
                </a:moveTo>
                <a:lnTo>
                  <a:pt x="5994" y="46559"/>
                </a:lnTo>
                <a:lnTo>
                  <a:pt x="22336" y="22336"/>
                </a:lnTo>
                <a:lnTo>
                  <a:pt x="46559" y="5994"/>
                </a:lnTo>
                <a:lnTo>
                  <a:pt x="76200" y="0"/>
                </a:lnTo>
                <a:lnTo>
                  <a:pt x="824483" y="0"/>
                </a:lnTo>
                <a:lnTo>
                  <a:pt x="854124" y="5994"/>
                </a:lnTo>
                <a:lnTo>
                  <a:pt x="878347" y="22336"/>
                </a:lnTo>
                <a:lnTo>
                  <a:pt x="894689" y="46559"/>
                </a:lnTo>
                <a:lnTo>
                  <a:pt x="900683" y="76200"/>
                </a:lnTo>
                <a:lnTo>
                  <a:pt x="900683" y="381000"/>
                </a:lnTo>
                <a:lnTo>
                  <a:pt x="894689" y="410662"/>
                </a:lnTo>
                <a:lnTo>
                  <a:pt x="878347" y="434882"/>
                </a:lnTo>
                <a:lnTo>
                  <a:pt x="854124" y="451212"/>
                </a:lnTo>
                <a:lnTo>
                  <a:pt x="824483" y="457200"/>
                </a:lnTo>
                <a:lnTo>
                  <a:pt x="76200" y="457200"/>
                </a:lnTo>
                <a:lnTo>
                  <a:pt x="46559" y="451212"/>
                </a:lnTo>
                <a:lnTo>
                  <a:pt x="22336" y="434882"/>
                </a:lnTo>
                <a:lnTo>
                  <a:pt x="5994" y="410662"/>
                </a:lnTo>
                <a:lnTo>
                  <a:pt x="0" y="381000"/>
                </a:lnTo>
                <a:lnTo>
                  <a:pt x="0" y="76200"/>
                </a:lnTo>
                <a:close/>
              </a:path>
            </a:pathLst>
          </a:custGeom>
          <a:ln w="12192">
            <a:solidFill>
              <a:srgbClr val="F68B21"/>
            </a:solidFill>
          </a:ln>
        </p:spPr>
        <p:txBody>
          <a:bodyPr wrap="square" lIns="0" tIns="0" rIns="0" bIns="0" rtlCol="0"/>
          <a:lstStyle/>
          <a:p>
            <a:endParaRPr/>
          </a:p>
        </p:txBody>
      </p:sp>
      <p:sp>
        <p:nvSpPr>
          <p:cNvPr id="52" name="object 52"/>
          <p:cNvSpPr txBox="1"/>
          <p:nvPr/>
        </p:nvSpPr>
        <p:spPr>
          <a:xfrm>
            <a:off x="8631173" y="5498591"/>
            <a:ext cx="635000" cy="195580"/>
          </a:xfrm>
          <a:prstGeom prst="rect">
            <a:avLst/>
          </a:prstGeom>
        </p:spPr>
        <p:txBody>
          <a:bodyPr vert="horz" wrap="square" lIns="0" tIns="0" rIns="0" bIns="0" rtlCol="0">
            <a:spAutoFit/>
          </a:bodyPr>
          <a:lstStyle/>
          <a:p>
            <a:pPr marL="12700">
              <a:lnSpc>
                <a:spcPct val="100000"/>
              </a:lnSpc>
            </a:pPr>
            <a:r>
              <a:rPr sz="1200" dirty="0">
                <a:solidFill>
                  <a:srgbClr val="585858"/>
                </a:solidFill>
                <a:latin typeface="微软雅黑"/>
                <a:cs typeface="微软雅黑"/>
              </a:rPr>
              <a:t>超级节点</a:t>
            </a:r>
            <a:endParaRPr sz="1200">
              <a:latin typeface="微软雅黑"/>
              <a:cs typeface="微软雅黑"/>
            </a:endParaRPr>
          </a:p>
        </p:txBody>
      </p:sp>
      <p:sp>
        <p:nvSpPr>
          <p:cNvPr id="55" name="object 55"/>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92</a:t>
            </a:fld>
            <a:endParaRPr dirty="0"/>
          </a:p>
        </p:txBody>
      </p:sp>
      <p:sp>
        <p:nvSpPr>
          <p:cNvPr id="56" name="object 5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53" name="object 53"/>
          <p:cNvSpPr txBox="1"/>
          <p:nvPr/>
        </p:nvSpPr>
        <p:spPr>
          <a:xfrm>
            <a:off x="8221471" y="5076697"/>
            <a:ext cx="635000" cy="195580"/>
          </a:xfrm>
          <a:prstGeom prst="rect">
            <a:avLst/>
          </a:prstGeom>
        </p:spPr>
        <p:txBody>
          <a:bodyPr vert="horz" wrap="square" lIns="0" tIns="0" rIns="0" bIns="0" rtlCol="0">
            <a:spAutoFit/>
          </a:bodyPr>
          <a:lstStyle/>
          <a:p>
            <a:pPr marL="12700">
              <a:lnSpc>
                <a:spcPct val="100000"/>
              </a:lnSpc>
            </a:pPr>
            <a:r>
              <a:rPr sz="1200" dirty="0">
                <a:latin typeface="微软雅黑"/>
                <a:cs typeface="微软雅黑"/>
              </a:rPr>
              <a:t>代币奖励</a:t>
            </a:r>
            <a:endParaRPr sz="1200">
              <a:latin typeface="微软雅黑"/>
              <a:cs typeface="微软雅黑"/>
            </a:endParaRPr>
          </a:p>
        </p:txBody>
      </p:sp>
      <p:sp>
        <p:nvSpPr>
          <p:cNvPr id="54" name="object 54"/>
          <p:cNvSpPr txBox="1"/>
          <p:nvPr/>
        </p:nvSpPr>
        <p:spPr>
          <a:xfrm>
            <a:off x="9066021" y="5077714"/>
            <a:ext cx="1244600" cy="195580"/>
          </a:xfrm>
          <a:prstGeom prst="rect">
            <a:avLst/>
          </a:prstGeom>
        </p:spPr>
        <p:txBody>
          <a:bodyPr vert="horz" wrap="square" lIns="0" tIns="0" rIns="0" bIns="0" rtlCol="0">
            <a:spAutoFit/>
          </a:bodyPr>
          <a:lstStyle/>
          <a:p>
            <a:pPr marL="12700">
              <a:lnSpc>
                <a:spcPct val="100000"/>
              </a:lnSpc>
            </a:pPr>
            <a:r>
              <a:rPr sz="1200" dirty="0">
                <a:latin typeface="微软雅黑"/>
                <a:cs typeface="微软雅黑"/>
              </a:rPr>
              <a:t>维护内容生态秩序</a:t>
            </a:r>
            <a:endParaRPr sz="1200">
              <a:latin typeface="微软雅黑"/>
              <a:cs typeface="微软雅黑"/>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娱乐</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spc="-5" dirty="0">
                <a:latin typeface="微软雅黑"/>
                <a:cs typeface="微软雅黑"/>
              </a:rPr>
              <a:t>Beechat</a:t>
            </a:r>
            <a:r>
              <a:rPr spc="-5" dirty="0"/>
              <a:t>：基于量子链打造移动通讯应用，支持即时通讯、移</a:t>
            </a:r>
          </a:p>
          <a:p>
            <a:pPr marL="12700">
              <a:lnSpc>
                <a:spcPts val="2735"/>
              </a:lnSpc>
            </a:pPr>
            <a:r>
              <a:rPr spc="-5" dirty="0"/>
              <a:t>动钱包、行业资讯、区块链游戏与视频直播等服务</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67868" y="1371587"/>
            <a:ext cx="3724655" cy="495147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67690" y="1471422"/>
            <a:ext cx="3427476" cy="465429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56272" y="1459991"/>
            <a:ext cx="3450323" cy="467715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49223" y="1522501"/>
            <a:ext cx="3376422" cy="4505706"/>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766572" y="1639823"/>
            <a:ext cx="3028188" cy="4157472"/>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826008" y="1699272"/>
            <a:ext cx="221741" cy="241541"/>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832103" y="1705355"/>
            <a:ext cx="193548" cy="213360"/>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1124711" y="1699272"/>
            <a:ext cx="221742" cy="241541"/>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1130808" y="1705355"/>
            <a:ext cx="193547" cy="213360"/>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1423416" y="1699272"/>
            <a:ext cx="221741" cy="241541"/>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1429511" y="1705355"/>
            <a:ext cx="193547" cy="213360"/>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1722120" y="1699272"/>
            <a:ext cx="221742" cy="241541"/>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1728216" y="1705355"/>
            <a:ext cx="193547" cy="213360"/>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2020823" y="1699272"/>
            <a:ext cx="221742" cy="241541"/>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2026920" y="1705355"/>
            <a:ext cx="193548" cy="213360"/>
          </a:xfrm>
          <a:prstGeom prst="rect">
            <a:avLst/>
          </a:prstGeom>
          <a:blipFill>
            <a:blip r:embed="rId14" cstate="print"/>
            <a:stretch>
              <a:fillRect/>
            </a:stretch>
          </a:blipFill>
        </p:spPr>
        <p:txBody>
          <a:bodyPr wrap="square" lIns="0" tIns="0" rIns="0" bIns="0" rtlCol="0"/>
          <a:lstStyle/>
          <a:p>
            <a:endParaRPr/>
          </a:p>
        </p:txBody>
      </p:sp>
      <p:sp>
        <p:nvSpPr>
          <p:cNvPr id="21" name="object 21"/>
          <p:cNvSpPr/>
          <p:nvPr/>
        </p:nvSpPr>
        <p:spPr>
          <a:xfrm>
            <a:off x="2319527" y="1699272"/>
            <a:ext cx="221742" cy="241541"/>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2325623" y="1705355"/>
            <a:ext cx="193548" cy="213360"/>
          </a:xfrm>
          <a:prstGeom prst="rect">
            <a:avLst/>
          </a:prstGeom>
          <a:blipFill>
            <a:blip r:embed="rId15" cstate="print"/>
            <a:stretch>
              <a:fillRect/>
            </a:stretch>
          </a:blipFill>
        </p:spPr>
        <p:txBody>
          <a:bodyPr wrap="square" lIns="0" tIns="0" rIns="0" bIns="0" rtlCol="0"/>
          <a:lstStyle/>
          <a:p>
            <a:endParaRPr/>
          </a:p>
        </p:txBody>
      </p:sp>
      <p:sp>
        <p:nvSpPr>
          <p:cNvPr id="23" name="object 23"/>
          <p:cNvSpPr/>
          <p:nvPr/>
        </p:nvSpPr>
        <p:spPr>
          <a:xfrm>
            <a:off x="2618232" y="1699272"/>
            <a:ext cx="221742" cy="241541"/>
          </a:xfrm>
          <a:prstGeom prst="rect">
            <a:avLst/>
          </a:prstGeom>
          <a:blipFill>
            <a:blip r:embed="rId9" cstate="print"/>
            <a:stretch>
              <a:fillRect/>
            </a:stretch>
          </a:blipFill>
        </p:spPr>
        <p:txBody>
          <a:bodyPr wrap="square" lIns="0" tIns="0" rIns="0" bIns="0" rtlCol="0"/>
          <a:lstStyle/>
          <a:p>
            <a:endParaRPr/>
          </a:p>
        </p:txBody>
      </p:sp>
      <p:sp>
        <p:nvSpPr>
          <p:cNvPr id="24" name="object 24"/>
          <p:cNvSpPr/>
          <p:nvPr/>
        </p:nvSpPr>
        <p:spPr>
          <a:xfrm>
            <a:off x="2624327" y="1705355"/>
            <a:ext cx="193548" cy="213360"/>
          </a:xfrm>
          <a:prstGeom prst="rect">
            <a:avLst/>
          </a:prstGeom>
          <a:blipFill>
            <a:blip r:embed="rId15" cstate="print"/>
            <a:stretch>
              <a:fillRect/>
            </a:stretch>
          </a:blipFill>
        </p:spPr>
        <p:txBody>
          <a:bodyPr wrap="square" lIns="0" tIns="0" rIns="0" bIns="0" rtlCol="0"/>
          <a:lstStyle/>
          <a:p>
            <a:endParaRPr/>
          </a:p>
        </p:txBody>
      </p:sp>
      <p:sp>
        <p:nvSpPr>
          <p:cNvPr id="25" name="object 25"/>
          <p:cNvSpPr/>
          <p:nvPr/>
        </p:nvSpPr>
        <p:spPr>
          <a:xfrm>
            <a:off x="2915411" y="1699272"/>
            <a:ext cx="223253" cy="241541"/>
          </a:xfrm>
          <a:prstGeom prst="rect">
            <a:avLst/>
          </a:prstGeom>
          <a:blipFill>
            <a:blip r:embed="rId16" cstate="print"/>
            <a:stretch>
              <a:fillRect/>
            </a:stretch>
          </a:blipFill>
        </p:spPr>
        <p:txBody>
          <a:bodyPr wrap="square" lIns="0" tIns="0" rIns="0" bIns="0" rtlCol="0"/>
          <a:lstStyle/>
          <a:p>
            <a:endParaRPr/>
          </a:p>
        </p:txBody>
      </p:sp>
      <p:sp>
        <p:nvSpPr>
          <p:cNvPr id="26" name="object 26"/>
          <p:cNvSpPr/>
          <p:nvPr/>
        </p:nvSpPr>
        <p:spPr>
          <a:xfrm>
            <a:off x="2921507" y="1705355"/>
            <a:ext cx="195072" cy="213360"/>
          </a:xfrm>
          <a:prstGeom prst="rect">
            <a:avLst/>
          </a:prstGeom>
          <a:blipFill>
            <a:blip r:embed="rId17" cstate="print"/>
            <a:stretch>
              <a:fillRect/>
            </a:stretch>
          </a:blipFill>
        </p:spPr>
        <p:txBody>
          <a:bodyPr wrap="square" lIns="0" tIns="0" rIns="0" bIns="0" rtlCol="0"/>
          <a:lstStyle/>
          <a:p>
            <a:endParaRPr/>
          </a:p>
        </p:txBody>
      </p:sp>
      <p:sp>
        <p:nvSpPr>
          <p:cNvPr id="27" name="object 27"/>
          <p:cNvSpPr/>
          <p:nvPr/>
        </p:nvSpPr>
        <p:spPr>
          <a:xfrm>
            <a:off x="3214116" y="1699272"/>
            <a:ext cx="223253" cy="241541"/>
          </a:xfrm>
          <a:prstGeom prst="rect">
            <a:avLst/>
          </a:prstGeom>
          <a:blipFill>
            <a:blip r:embed="rId16" cstate="print"/>
            <a:stretch>
              <a:fillRect/>
            </a:stretch>
          </a:blipFill>
        </p:spPr>
        <p:txBody>
          <a:bodyPr wrap="square" lIns="0" tIns="0" rIns="0" bIns="0" rtlCol="0"/>
          <a:lstStyle/>
          <a:p>
            <a:endParaRPr/>
          </a:p>
        </p:txBody>
      </p:sp>
      <p:sp>
        <p:nvSpPr>
          <p:cNvPr id="28" name="object 28"/>
          <p:cNvSpPr/>
          <p:nvPr/>
        </p:nvSpPr>
        <p:spPr>
          <a:xfrm>
            <a:off x="3220211" y="1705355"/>
            <a:ext cx="195072" cy="213360"/>
          </a:xfrm>
          <a:prstGeom prst="rect">
            <a:avLst/>
          </a:prstGeom>
          <a:blipFill>
            <a:blip r:embed="rId17" cstate="print"/>
            <a:stretch>
              <a:fillRect/>
            </a:stretch>
          </a:blipFill>
        </p:spPr>
        <p:txBody>
          <a:bodyPr wrap="square" lIns="0" tIns="0" rIns="0" bIns="0" rtlCol="0"/>
          <a:lstStyle/>
          <a:p>
            <a:endParaRPr/>
          </a:p>
        </p:txBody>
      </p:sp>
      <p:sp>
        <p:nvSpPr>
          <p:cNvPr id="29" name="object 29"/>
          <p:cNvSpPr/>
          <p:nvPr/>
        </p:nvSpPr>
        <p:spPr>
          <a:xfrm>
            <a:off x="3512820" y="1699272"/>
            <a:ext cx="221741" cy="241541"/>
          </a:xfrm>
          <a:prstGeom prst="rect">
            <a:avLst/>
          </a:prstGeom>
          <a:blipFill>
            <a:blip r:embed="rId9" cstate="print"/>
            <a:stretch>
              <a:fillRect/>
            </a:stretch>
          </a:blipFill>
        </p:spPr>
        <p:txBody>
          <a:bodyPr wrap="square" lIns="0" tIns="0" rIns="0" bIns="0" rtlCol="0"/>
          <a:lstStyle/>
          <a:p>
            <a:endParaRPr/>
          </a:p>
        </p:txBody>
      </p:sp>
      <p:sp>
        <p:nvSpPr>
          <p:cNvPr id="30" name="object 30"/>
          <p:cNvSpPr/>
          <p:nvPr/>
        </p:nvSpPr>
        <p:spPr>
          <a:xfrm>
            <a:off x="3518915" y="1705355"/>
            <a:ext cx="193548" cy="213360"/>
          </a:xfrm>
          <a:prstGeom prst="rect">
            <a:avLst/>
          </a:prstGeom>
          <a:blipFill>
            <a:blip r:embed="rId12" cstate="print"/>
            <a:stretch>
              <a:fillRect/>
            </a:stretch>
          </a:blipFill>
        </p:spPr>
        <p:txBody>
          <a:bodyPr wrap="square" lIns="0" tIns="0" rIns="0" bIns="0" rtlCol="0"/>
          <a:lstStyle/>
          <a:p>
            <a:endParaRPr/>
          </a:p>
        </p:txBody>
      </p:sp>
      <p:sp>
        <p:nvSpPr>
          <p:cNvPr id="31" name="object 31"/>
          <p:cNvSpPr/>
          <p:nvPr/>
        </p:nvSpPr>
        <p:spPr>
          <a:xfrm>
            <a:off x="853439" y="1353311"/>
            <a:ext cx="93725" cy="523494"/>
          </a:xfrm>
          <a:prstGeom prst="rect">
            <a:avLst/>
          </a:prstGeom>
          <a:blipFill>
            <a:blip r:embed="rId18" cstate="print"/>
            <a:stretch>
              <a:fillRect/>
            </a:stretch>
          </a:blipFill>
        </p:spPr>
        <p:txBody>
          <a:bodyPr wrap="square" lIns="0" tIns="0" rIns="0" bIns="0" rtlCol="0"/>
          <a:lstStyle/>
          <a:p>
            <a:endParaRPr/>
          </a:p>
        </p:txBody>
      </p:sp>
      <p:sp>
        <p:nvSpPr>
          <p:cNvPr id="32" name="object 32"/>
          <p:cNvSpPr/>
          <p:nvPr/>
        </p:nvSpPr>
        <p:spPr>
          <a:xfrm>
            <a:off x="890777" y="1395222"/>
            <a:ext cx="21335" cy="441960"/>
          </a:xfrm>
          <a:prstGeom prst="rect">
            <a:avLst/>
          </a:prstGeom>
          <a:blipFill>
            <a:blip r:embed="rId19" cstate="print"/>
            <a:stretch>
              <a:fillRect/>
            </a:stretch>
          </a:blipFill>
        </p:spPr>
        <p:txBody>
          <a:bodyPr wrap="square" lIns="0" tIns="0" rIns="0" bIns="0" rtlCol="0"/>
          <a:lstStyle/>
          <a:p>
            <a:endParaRPr/>
          </a:p>
        </p:txBody>
      </p:sp>
      <p:sp>
        <p:nvSpPr>
          <p:cNvPr id="33" name="object 33"/>
          <p:cNvSpPr/>
          <p:nvPr/>
        </p:nvSpPr>
        <p:spPr>
          <a:xfrm>
            <a:off x="880977" y="1353311"/>
            <a:ext cx="124100" cy="523494"/>
          </a:xfrm>
          <a:prstGeom prst="rect">
            <a:avLst/>
          </a:prstGeom>
          <a:blipFill>
            <a:blip r:embed="rId20" cstate="print"/>
            <a:stretch>
              <a:fillRect/>
            </a:stretch>
          </a:blipFill>
        </p:spPr>
        <p:txBody>
          <a:bodyPr wrap="square" lIns="0" tIns="0" rIns="0" bIns="0" rtlCol="0"/>
          <a:lstStyle/>
          <a:p>
            <a:endParaRPr/>
          </a:p>
        </p:txBody>
      </p:sp>
      <p:sp>
        <p:nvSpPr>
          <p:cNvPr id="34" name="object 34"/>
          <p:cNvSpPr/>
          <p:nvPr/>
        </p:nvSpPr>
        <p:spPr>
          <a:xfrm>
            <a:off x="948689" y="1395222"/>
            <a:ext cx="21335" cy="441960"/>
          </a:xfrm>
          <a:prstGeom prst="rect">
            <a:avLst/>
          </a:prstGeom>
          <a:blipFill>
            <a:blip r:embed="rId19" cstate="print"/>
            <a:stretch>
              <a:fillRect/>
            </a:stretch>
          </a:blipFill>
        </p:spPr>
        <p:txBody>
          <a:bodyPr wrap="square" lIns="0" tIns="0" rIns="0" bIns="0" rtlCol="0"/>
          <a:lstStyle/>
          <a:p>
            <a:endParaRPr/>
          </a:p>
        </p:txBody>
      </p:sp>
      <p:sp>
        <p:nvSpPr>
          <p:cNvPr id="35" name="object 35"/>
          <p:cNvSpPr/>
          <p:nvPr/>
        </p:nvSpPr>
        <p:spPr>
          <a:xfrm>
            <a:off x="938889" y="1385188"/>
            <a:ext cx="40979" cy="462025"/>
          </a:xfrm>
          <a:prstGeom prst="rect">
            <a:avLst/>
          </a:prstGeom>
          <a:blipFill>
            <a:blip r:embed="rId21" cstate="print"/>
            <a:stretch>
              <a:fillRect/>
            </a:stretch>
          </a:blipFill>
        </p:spPr>
        <p:txBody>
          <a:bodyPr wrap="square" lIns="0" tIns="0" rIns="0" bIns="0" rtlCol="0"/>
          <a:lstStyle/>
          <a:p>
            <a:endParaRPr/>
          </a:p>
        </p:txBody>
      </p:sp>
      <p:sp>
        <p:nvSpPr>
          <p:cNvPr id="36" name="object 36"/>
          <p:cNvSpPr/>
          <p:nvPr/>
        </p:nvSpPr>
        <p:spPr>
          <a:xfrm>
            <a:off x="1153667" y="1353311"/>
            <a:ext cx="93725" cy="523494"/>
          </a:xfrm>
          <a:prstGeom prst="rect">
            <a:avLst/>
          </a:prstGeom>
          <a:blipFill>
            <a:blip r:embed="rId18" cstate="print"/>
            <a:stretch>
              <a:fillRect/>
            </a:stretch>
          </a:blipFill>
        </p:spPr>
        <p:txBody>
          <a:bodyPr wrap="square" lIns="0" tIns="0" rIns="0" bIns="0" rtlCol="0"/>
          <a:lstStyle/>
          <a:p>
            <a:endParaRPr/>
          </a:p>
        </p:txBody>
      </p:sp>
      <p:sp>
        <p:nvSpPr>
          <p:cNvPr id="37" name="object 37"/>
          <p:cNvSpPr/>
          <p:nvPr/>
        </p:nvSpPr>
        <p:spPr>
          <a:xfrm>
            <a:off x="1191005" y="1395222"/>
            <a:ext cx="21335" cy="441960"/>
          </a:xfrm>
          <a:prstGeom prst="rect">
            <a:avLst/>
          </a:prstGeom>
          <a:blipFill>
            <a:blip r:embed="rId22" cstate="print"/>
            <a:stretch>
              <a:fillRect/>
            </a:stretch>
          </a:blipFill>
        </p:spPr>
        <p:txBody>
          <a:bodyPr wrap="square" lIns="0" tIns="0" rIns="0" bIns="0" rtlCol="0"/>
          <a:lstStyle/>
          <a:p>
            <a:endParaRPr/>
          </a:p>
        </p:txBody>
      </p:sp>
      <p:sp>
        <p:nvSpPr>
          <p:cNvPr id="38" name="object 38"/>
          <p:cNvSpPr/>
          <p:nvPr/>
        </p:nvSpPr>
        <p:spPr>
          <a:xfrm>
            <a:off x="1181205" y="1353311"/>
            <a:ext cx="122576" cy="523494"/>
          </a:xfrm>
          <a:prstGeom prst="rect">
            <a:avLst/>
          </a:prstGeom>
          <a:blipFill>
            <a:blip r:embed="rId23" cstate="print"/>
            <a:stretch>
              <a:fillRect/>
            </a:stretch>
          </a:blipFill>
        </p:spPr>
        <p:txBody>
          <a:bodyPr wrap="square" lIns="0" tIns="0" rIns="0" bIns="0" rtlCol="0"/>
          <a:lstStyle/>
          <a:p>
            <a:endParaRPr/>
          </a:p>
        </p:txBody>
      </p:sp>
      <p:sp>
        <p:nvSpPr>
          <p:cNvPr id="39" name="object 39"/>
          <p:cNvSpPr/>
          <p:nvPr/>
        </p:nvSpPr>
        <p:spPr>
          <a:xfrm>
            <a:off x="1247394" y="1395222"/>
            <a:ext cx="21336" cy="441960"/>
          </a:xfrm>
          <a:prstGeom prst="rect">
            <a:avLst/>
          </a:prstGeom>
          <a:blipFill>
            <a:blip r:embed="rId19" cstate="print"/>
            <a:stretch>
              <a:fillRect/>
            </a:stretch>
          </a:blipFill>
        </p:spPr>
        <p:txBody>
          <a:bodyPr wrap="square" lIns="0" tIns="0" rIns="0" bIns="0" rtlCol="0"/>
          <a:lstStyle/>
          <a:p>
            <a:endParaRPr/>
          </a:p>
        </p:txBody>
      </p:sp>
      <p:sp>
        <p:nvSpPr>
          <p:cNvPr id="40" name="object 40"/>
          <p:cNvSpPr/>
          <p:nvPr/>
        </p:nvSpPr>
        <p:spPr>
          <a:xfrm>
            <a:off x="1237593" y="1385188"/>
            <a:ext cx="41042" cy="462025"/>
          </a:xfrm>
          <a:prstGeom prst="rect">
            <a:avLst/>
          </a:prstGeom>
          <a:blipFill>
            <a:blip r:embed="rId21" cstate="print"/>
            <a:stretch>
              <a:fillRect/>
            </a:stretch>
          </a:blipFill>
        </p:spPr>
        <p:txBody>
          <a:bodyPr wrap="square" lIns="0" tIns="0" rIns="0" bIns="0" rtlCol="0"/>
          <a:lstStyle/>
          <a:p>
            <a:endParaRPr/>
          </a:p>
        </p:txBody>
      </p:sp>
      <p:sp>
        <p:nvSpPr>
          <p:cNvPr id="41" name="object 41"/>
          <p:cNvSpPr/>
          <p:nvPr/>
        </p:nvSpPr>
        <p:spPr>
          <a:xfrm>
            <a:off x="1452372" y="1353311"/>
            <a:ext cx="93725" cy="523494"/>
          </a:xfrm>
          <a:prstGeom prst="rect">
            <a:avLst/>
          </a:prstGeom>
          <a:blipFill>
            <a:blip r:embed="rId18" cstate="print"/>
            <a:stretch>
              <a:fillRect/>
            </a:stretch>
          </a:blipFill>
        </p:spPr>
        <p:txBody>
          <a:bodyPr wrap="square" lIns="0" tIns="0" rIns="0" bIns="0" rtlCol="0"/>
          <a:lstStyle/>
          <a:p>
            <a:endParaRPr/>
          </a:p>
        </p:txBody>
      </p:sp>
      <p:sp>
        <p:nvSpPr>
          <p:cNvPr id="42" name="object 42"/>
          <p:cNvSpPr/>
          <p:nvPr/>
        </p:nvSpPr>
        <p:spPr>
          <a:xfrm>
            <a:off x="1489710" y="1395222"/>
            <a:ext cx="21336" cy="441960"/>
          </a:xfrm>
          <a:prstGeom prst="rect">
            <a:avLst/>
          </a:prstGeom>
          <a:blipFill>
            <a:blip r:embed="rId22" cstate="print"/>
            <a:stretch>
              <a:fillRect/>
            </a:stretch>
          </a:blipFill>
        </p:spPr>
        <p:txBody>
          <a:bodyPr wrap="square" lIns="0" tIns="0" rIns="0" bIns="0" rtlCol="0"/>
          <a:lstStyle/>
          <a:p>
            <a:endParaRPr/>
          </a:p>
        </p:txBody>
      </p:sp>
      <p:sp>
        <p:nvSpPr>
          <p:cNvPr id="43" name="object 43"/>
          <p:cNvSpPr/>
          <p:nvPr/>
        </p:nvSpPr>
        <p:spPr>
          <a:xfrm>
            <a:off x="1479843" y="1353311"/>
            <a:ext cx="124166" cy="523494"/>
          </a:xfrm>
          <a:prstGeom prst="rect">
            <a:avLst/>
          </a:prstGeom>
          <a:blipFill>
            <a:blip r:embed="rId24" cstate="print"/>
            <a:stretch>
              <a:fillRect/>
            </a:stretch>
          </a:blipFill>
        </p:spPr>
        <p:txBody>
          <a:bodyPr wrap="square" lIns="0" tIns="0" rIns="0" bIns="0" rtlCol="0"/>
          <a:lstStyle/>
          <a:p>
            <a:endParaRPr/>
          </a:p>
        </p:txBody>
      </p:sp>
      <p:sp>
        <p:nvSpPr>
          <p:cNvPr id="44" name="object 44"/>
          <p:cNvSpPr/>
          <p:nvPr/>
        </p:nvSpPr>
        <p:spPr>
          <a:xfrm>
            <a:off x="1547622" y="1395222"/>
            <a:ext cx="21336" cy="441960"/>
          </a:xfrm>
          <a:prstGeom prst="rect">
            <a:avLst/>
          </a:prstGeom>
          <a:blipFill>
            <a:blip r:embed="rId22" cstate="print"/>
            <a:stretch>
              <a:fillRect/>
            </a:stretch>
          </a:blipFill>
        </p:spPr>
        <p:txBody>
          <a:bodyPr wrap="square" lIns="0" tIns="0" rIns="0" bIns="0" rtlCol="0"/>
          <a:lstStyle/>
          <a:p>
            <a:endParaRPr/>
          </a:p>
        </p:txBody>
      </p:sp>
      <p:sp>
        <p:nvSpPr>
          <p:cNvPr id="45" name="object 45"/>
          <p:cNvSpPr/>
          <p:nvPr/>
        </p:nvSpPr>
        <p:spPr>
          <a:xfrm>
            <a:off x="1537755" y="1385188"/>
            <a:ext cx="40981" cy="462025"/>
          </a:xfrm>
          <a:prstGeom prst="rect">
            <a:avLst/>
          </a:prstGeom>
          <a:blipFill>
            <a:blip r:embed="rId25" cstate="print"/>
            <a:stretch>
              <a:fillRect/>
            </a:stretch>
          </a:blipFill>
        </p:spPr>
        <p:txBody>
          <a:bodyPr wrap="square" lIns="0" tIns="0" rIns="0" bIns="0" rtlCol="0"/>
          <a:lstStyle/>
          <a:p>
            <a:endParaRPr/>
          </a:p>
        </p:txBody>
      </p:sp>
      <p:sp>
        <p:nvSpPr>
          <p:cNvPr id="46" name="object 46"/>
          <p:cNvSpPr/>
          <p:nvPr/>
        </p:nvSpPr>
        <p:spPr>
          <a:xfrm>
            <a:off x="1752600" y="1353311"/>
            <a:ext cx="93725" cy="523494"/>
          </a:xfrm>
          <a:prstGeom prst="rect">
            <a:avLst/>
          </a:prstGeom>
          <a:blipFill>
            <a:blip r:embed="rId26" cstate="print"/>
            <a:stretch>
              <a:fillRect/>
            </a:stretch>
          </a:blipFill>
        </p:spPr>
        <p:txBody>
          <a:bodyPr wrap="square" lIns="0" tIns="0" rIns="0" bIns="0" rtlCol="0"/>
          <a:lstStyle/>
          <a:p>
            <a:endParaRPr/>
          </a:p>
        </p:txBody>
      </p:sp>
      <p:sp>
        <p:nvSpPr>
          <p:cNvPr id="47" name="object 47"/>
          <p:cNvSpPr/>
          <p:nvPr/>
        </p:nvSpPr>
        <p:spPr>
          <a:xfrm>
            <a:off x="1789938" y="1395222"/>
            <a:ext cx="21336" cy="441960"/>
          </a:xfrm>
          <a:prstGeom prst="rect">
            <a:avLst/>
          </a:prstGeom>
          <a:blipFill>
            <a:blip r:embed="rId22" cstate="print"/>
            <a:stretch>
              <a:fillRect/>
            </a:stretch>
          </a:blipFill>
        </p:spPr>
        <p:txBody>
          <a:bodyPr wrap="square" lIns="0" tIns="0" rIns="0" bIns="0" rtlCol="0"/>
          <a:lstStyle/>
          <a:p>
            <a:endParaRPr/>
          </a:p>
        </p:txBody>
      </p:sp>
      <p:sp>
        <p:nvSpPr>
          <p:cNvPr id="48" name="object 48"/>
          <p:cNvSpPr/>
          <p:nvPr/>
        </p:nvSpPr>
        <p:spPr>
          <a:xfrm>
            <a:off x="1780158" y="1353311"/>
            <a:ext cx="122591" cy="523494"/>
          </a:xfrm>
          <a:prstGeom prst="rect">
            <a:avLst/>
          </a:prstGeom>
          <a:blipFill>
            <a:blip r:embed="rId27" cstate="print"/>
            <a:stretch>
              <a:fillRect/>
            </a:stretch>
          </a:blipFill>
        </p:spPr>
        <p:txBody>
          <a:bodyPr wrap="square" lIns="0" tIns="0" rIns="0" bIns="0" rtlCol="0"/>
          <a:lstStyle/>
          <a:p>
            <a:endParaRPr/>
          </a:p>
        </p:txBody>
      </p:sp>
      <p:sp>
        <p:nvSpPr>
          <p:cNvPr id="49" name="object 49"/>
          <p:cNvSpPr/>
          <p:nvPr/>
        </p:nvSpPr>
        <p:spPr>
          <a:xfrm>
            <a:off x="1847850" y="1395222"/>
            <a:ext cx="19812" cy="441960"/>
          </a:xfrm>
          <a:prstGeom prst="rect">
            <a:avLst/>
          </a:prstGeom>
          <a:blipFill>
            <a:blip r:embed="rId22" cstate="print"/>
            <a:stretch>
              <a:fillRect/>
            </a:stretch>
          </a:blipFill>
        </p:spPr>
        <p:txBody>
          <a:bodyPr wrap="square" lIns="0" tIns="0" rIns="0" bIns="0" rtlCol="0"/>
          <a:lstStyle/>
          <a:p>
            <a:endParaRPr/>
          </a:p>
        </p:txBody>
      </p:sp>
      <p:sp>
        <p:nvSpPr>
          <p:cNvPr id="50" name="object 50"/>
          <p:cNvSpPr/>
          <p:nvPr/>
        </p:nvSpPr>
        <p:spPr>
          <a:xfrm>
            <a:off x="1838069" y="1385188"/>
            <a:ext cx="39371" cy="462025"/>
          </a:xfrm>
          <a:prstGeom prst="rect">
            <a:avLst/>
          </a:prstGeom>
          <a:blipFill>
            <a:blip r:embed="rId28" cstate="print"/>
            <a:stretch>
              <a:fillRect/>
            </a:stretch>
          </a:blipFill>
        </p:spPr>
        <p:txBody>
          <a:bodyPr wrap="square" lIns="0" tIns="0" rIns="0" bIns="0" rtlCol="0"/>
          <a:lstStyle/>
          <a:p>
            <a:endParaRPr/>
          </a:p>
        </p:txBody>
      </p:sp>
      <p:sp>
        <p:nvSpPr>
          <p:cNvPr id="51" name="object 51"/>
          <p:cNvSpPr/>
          <p:nvPr/>
        </p:nvSpPr>
        <p:spPr>
          <a:xfrm>
            <a:off x="2052827" y="1353311"/>
            <a:ext cx="93725" cy="523494"/>
          </a:xfrm>
          <a:prstGeom prst="rect">
            <a:avLst/>
          </a:prstGeom>
          <a:blipFill>
            <a:blip r:embed="rId26" cstate="print"/>
            <a:stretch>
              <a:fillRect/>
            </a:stretch>
          </a:blipFill>
        </p:spPr>
        <p:txBody>
          <a:bodyPr wrap="square" lIns="0" tIns="0" rIns="0" bIns="0" rtlCol="0"/>
          <a:lstStyle/>
          <a:p>
            <a:endParaRPr/>
          </a:p>
        </p:txBody>
      </p:sp>
      <p:sp>
        <p:nvSpPr>
          <p:cNvPr id="52" name="object 52"/>
          <p:cNvSpPr/>
          <p:nvPr/>
        </p:nvSpPr>
        <p:spPr>
          <a:xfrm>
            <a:off x="2090166" y="1395222"/>
            <a:ext cx="21335" cy="441960"/>
          </a:xfrm>
          <a:prstGeom prst="rect">
            <a:avLst/>
          </a:prstGeom>
          <a:blipFill>
            <a:blip r:embed="rId19" cstate="print"/>
            <a:stretch>
              <a:fillRect/>
            </a:stretch>
          </a:blipFill>
        </p:spPr>
        <p:txBody>
          <a:bodyPr wrap="square" lIns="0" tIns="0" rIns="0" bIns="0" rtlCol="0"/>
          <a:lstStyle/>
          <a:p>
            <a:endParaRPr/>
          </a:p>
        </p:txBody>
      </p:sp>
      <p:sp>
        <p:nvSpPr>
          <p:cNvPr id="53" name="object 53"/>
          <p:cNvSpPr/>
          <p:nvPr/>
        </p:nvSpPr>
        <p:spPr>
          <a:xfrm>
            <a:off x="2080299" y="1353311"/>
            <a:ext cx="122642" cy="523494"/>
          </a:xfrm>
          <a:prstGeom prst="rect">
            <a:avLst/>
          </a:prstGeom>
          <a:blipFill>
            <a:blip r:embed="rId29" cstate="print"/>
            <a:stretch>
              <a:fillRect/>
            </a:stretch>
          </a:blipFill>
        </p:spPr>
        <p:txBody>
          <a:bodyPr wrap="square" lIns="0" tIns="0" rIns="0" bIns="0" rtlCol="0"/>
          <a:lstStyle/>
          <a:p>
            <a:endParaRPr/>
          </a:p>
        </p:txBody>
      </p:sp>
      <p:sp>
        <p:nvSpPr>
          <p:cNvPr id="54" name="object 54"/>
          <p:cNvSpPr/>
          <p:nvPr/>
        </p:nvSpPr>
        <p:spPr>
          <a:xfrm>
            <a:off x="2146554" y="1395222"/>
            <a:ext cx="21335" cy="441960"/>
          </a:xfrm>
          <a:prstGeom prst="rect">
            <a:avLst/>
          </a:prstGeom>
          <a:blipFill>
            <a:blip r:embed="rId22" cstate="print"/>
            <a:stretch>
              <a:fillRect/>
            </a:stretch>
          </a:blipFill>
        </p:spPr>
        <p:txBody>
          <a:bodyPr wrap="square" lIns="0" tIns="0" rIns="0" bIns="0" rtlCol="0"/>
          <a:lstStyle/>
          <a:p>
            <a:endParaRPr/>
          </a:p>
        </p:txBody>
      </p:sp>
      <p:sp>
        <p:nvSpPr>
          <p:cNvPr id="55" name="object 55"/>
          <p:cNvSpPr/>
          <p:nvPr/>
        </p:nvSpPr>
        <p:spPr>
          <a:xfrm>
            <a:off x="2136687" y="1385188"/>
            <a:ext cx="41107" cy="462025"/>
          </a:xfrm>
          <a:prstGeom prst="rect">
            <a:avLst/>
          </a:prstGeom>
          <a:blipFill>
            <a:blip r:embed="rId30" cstate="print"/>
            <a:stretch>
              <a:fillRect/>
            </a:stretch>
          </a:blipFill>
        </p:spPr>
        <p:txBody>
          <a:bodyPr wrap="square" lIns="0" tIns="0" rIns="0" bIns="0" rtlCol="0"/>
          <a:lstStyle/>
          <a:p>
            <a:endParaRPr/>
          </a:p>
        </p:txBody>
      </p:sp>
      <p:sp>
        <p:nvSpPr>
          <p:cNvPr id="56" name="object 56"/>
          <p:cNvSpPr/>
          <p:nvPr/>
        </p:nvSpPr>
        <p:spPr>
          <a:xfrm>
            <a:off x="2351532" y="1353311"/>
            <a:ext cx="93725" cy="523494"/>
          </a:xfrm>
          <a:prstGeom prst="rect">
            <a:avLst/>
          </a:prstGeom>
          <a:blipFill>
            <a:blip r:embed="rId26" cstate="print"/>
            <a:stretch>
              <a:fillRect/>
            </a:stretch>
          </a:blipFill>
        </p:spPr>
        <p:txBody>
          <a:bodyPr wrap="square" lIns="0" tIns="0" rIns="0" bIns="0" rtlCol="0"/>
          <a:lstStyle/>
          <a:p>
            <a:endParaRPr/>
          </a:p>
        </p:txBody>
      </p:sp>
      <p:sp>
        <p:nvSpPr>
          <p:cNvPr id="57" name="object 57"/>
          <p:cNvSpPr/>
          <p:nvPr/>
        </p:nvSpPr>
        <p:spPr>
          <a:xfrm>
            <a:off x="2388870" y="1395222"/>
            <a:ext cx="21336" cy="441960"/>
          </a:xfrm>
          <a:prstGeom prst="rect">
            <a:avLst/>
          </a:prstGeom>
          <a:blipFill>
            <a:blip r:embed="rId19" cstate="print"/>
            <a:stretch>
              <a:fillRect/>
            </a:stretch>
          </a:blipFill>
        </p:spPr>
        <p:txBody>
          <a:bodyPr wrap="square" lIns="0" tIns="0" rIns="0" bIns="0" rtlCol="0"/>
          <a:lstStyle/>
          <a:p>
            <a:endParaRPr/>
          </a:p>
        </p:txBody>
      </p:sp>
      <p:sp>
        <p:nvSpPr>
          <p:cNvPr id="58" name="object 58"/>
          <p:cNvSpPr/>
          <p:nvPr/>
        </p:nvSpPr>
        <p:spPr>
          <a:xfrm>
            <a:off x="2379003" y="1353311"/>
            <a:ext cx="124166" cy="523494"/>
          </a:xfrm>
          <a:prstGeom prst="rect">
            <a:avLst/>
          </a:prstGeom>
          <a:blipFill>
            <a:blip r:embed="rId31" cstate="print"/>
            <a:stretch>
              <a:fillRect/>
            </a:stretch>
          </a:blipFill>
        </p:spPr>
        <p:txBody>
          <a:bodyPr wrap="square" lIns="0" tIns="0" rIns="0" bIns="0" rtlCol="0"/>
          <a:lstStyle/>
          <a:p>
            <a:endParaRPr/>
          </a:p>
        </p:txBody>
      </p:sp>
      <p:sp>
        <p:nvSpPr>
          <p:cNvPr id="59" name="object 59"/>
          <p:cNvSpPr/>
          <p:nvPr/>
        </p:nvSpPr>
        <p:spPr>
          <a:xfrm>
            <a:off x="2446782" y="1395222"/>
            <a:ext cx="21336" cy="441960"/>
          </a:xfrm>
          <a:prstGeom prst="rect">
            <a:avLst/>
          </a:prstGeom>
          <a:blipFill>
            <a:blip r:embed="rId19" cstate="print"/>
            <a:stretch>
              <a:fillRect/>
            </a:stretch>
          </a:blipFill>
        </p:spPr>
        <p:txBody>
          <a:bodyPr wrap="square" lIns="0" tIns="0" rIns="0" bIns="0" rtlCol="0"/>
          <a:lstStyle/>
          <a:p>
            <a:endParaRPr/>
          </a:p>
        </p:txBody>
      </p:sp>
      <p:sp>
        <p:nvSpPr>
          <p:cNvPr id="60" name="object 60"/>
          <p:cNvSpPr/>
          <p:nvPr/>
        </p:nvSpPr>
        <p:spPr>
          <a:xfrm>
            <a:off x="2437002" y="1385188"/>
            <a:ext cx="40894" cy="462025"/>
          </a:xfrm>
          <a:prstGeom prst="rect">
            <a:avLst/>
          </a:prstGeom>
          <a:blipFill>
            <a:blip r:embed="rId21" cstate="print"/>
            <a:stretch>
              <a:fillRect/>
            </a:stretch>
          </a:blipFill>
        </p:spPr>
        <p:txBody>
          <a:bodyPr wrap="square" lIns="0" tIns="0" rIns="0" bIns="0" rtlCol="0"/>
          <a:lstStyle/>
          <a:p>
            <a:endParaRPr/>
          </a:p>
        </p:txBody>
      </p:sp>
      <p:sp>
        <p:nvSpPr>
          <p:cNvPr id="61" name="object 61"/>
          <p:cNvSpPr/>
          <p:nvPr/>
        </p:nvSpPr>
        <p:spPr>
          <a:xfrm>
            <a:off x="2651760" y="1353311"/>
            <a:ext cx="93725" cy="523494"/>
          </a:xfrm>
          <a:prstGeom prst="rect">
            <a:avLst/>
          </a:prstGeom>
          <a:blipFill>
            <a:blip r:embed="rId26" cstate="print"/>
            <a:stretch>
              <a:fillRect/>
            </a:stretch>
          </a:blipFill>
        </p:spPr>
        <p:txBody>
          <a:bodyPr wrap="square" lIns="0" tIns="0" rIns="0" bIns="0" rtlCol="0"/>
          <a:lstStyle/>
          <a:p>
            <a:endParaRPr/>
          </a:p>
        </p:txBody>
      </p:sp>
      <p:sp>
        <p:nvSpPr>
          <p:cNvPr id="62" name="object 62"/>
          <p:cNvSpPr/>
          <p:nvPr/>
        </p:nvSpPr>
        <p:spPr>
          <a:xfrm>
            <a:off x="2689098" y="1395222"/>
            <a:ext cx="21335" cy="441960"/>
          </a:xfrm>
          <a:prstGeom prst="rect">
            <a:avLst/>
          </a:prstGeom>
          <a:blipFill>
            <a:blip r:embed="rId19" cstate="print"/>
            <a:stretch>
              <a:fillRect/>
            </a:stretch>
          </a:blipFill>
        </p:spPr>
        <p:txBody>
          <a:bodyPr wrap="square" lIns="0" tIns="0" rIns="0" bIns="0" rtlCol="0"/>
          <a:lstStyle/>
          <a:p>
            <a:endParaRPr/>
          </a:p>
        </p:txBody>
      </p:sp>
      <p:sp>
        <p:nvSpPr>
          <p:cNvPr id="63" name="object 63"/>
          <p:cNvSpPr/>
          <p:nvPr/>
        </p:nvSpPr>
        <p:spPr>
          <a:xfrm>
            <a:off x="2679231" y="1353311"/>
            <a:ext cx="122642" cy="523494"/>
          </a:xfrm>
          <a:prstGeom prst="rect">
            <a:avLst/>
          </a:prstGeom>
          <a:blipFill>
            <a:blip r:embed="rId32" cstate="print"/>
            <a:stretch>
              <a:fillRect/>
            </a:stretch>
          </a:blipFill>
        </p:spPr>
        <p:txBody>
          <a:bodyPr wrap="square" lIns="0" tIns="0" rIns="0" bIns="0" rtlCol="0"/>
          <a:lstStyle/>
          <a:p>
            <a:endParaRPr/>
          </a:p>
        </p:txBody>
      </p:sp>
      <p:sp>
        <p:nvSpPr>
          <p:cNvPr id="64" name="object 64"/>
          <p:cNvSpPr/>
          <p:nvPr/>
        </p:nvSpPr>
        <p:spPr>
          <a:xfrm>
            <a:off x="2745485" y="1395222"/>
            <a:ext cx="21336" cy="441960"/>
          </a:xfrm>
          <a:prstGeom prst="rect">
            <a:avLst/>
          </a:prstGeom>
          <a:blipFill>
            <a:blip r:embed="rId19" cstate="print"/>
            <a:stretch>
              <a:fillRect/>
            </a:stretch>
          </a:blipFill>
        </p:spPr>
        <p:txBody>
          <a:bodyPr wrap="square" lIns="0" tIns="0" rIns="0" bIns="0" rtlCol="0"/>
          <a:lstStyle/>
          <a:p>
            <a:endParaRPr/>
          </a:p>
        </p:txBody>
      </p:sp>
      <p:sp>
        <p:nvSpPr>
          <p:cNvPr id="65" name="object 65"/>
          <p:cNvSpPr/>
          <p:nvPr/>
        </p:nvSpPr>
        <p:spPr>
          <a:xfrm>
            <a:off x="2735619" y="1385188"/>
            <a:ext cx="41107" cy="462025"/>
          </a:xfrm>
          <a:prstGeom prst="rect">
            <a:avLst/>
          </a:prstGeom>
          <a:blipFill>
            <a:blip r:embed="rId21" cstate="print"/>
            <a:stretch>
              <a:fillRect/>
            </a:stretch>
          </a:blipFill>
        </p:spPr>
        <p:txBody>
          <a:bodyPr wrap="square" lIns="0" tIns="0" rIns="0" bIns="0" rtlCol="0"/>
          <a:lstStyle/>
          <a:p>
            <a:endParaRPr/>
          </a:p>
        </p:txBody>
      </p:sp>
      <p:sp>
        <p:nvSpPr>
          <p:cNvPr id="66" name="object 66"/>
          <p:cNvSpPr/>
          <p:nvPr/>
        </p:nvSpPr>
        <p:spPr>
          <a:xfrm>
            <a:off x="2951988" y="1353311"/>
            <a:ext cx="93725" cy="523494"/>
          </a:xfrm>
          <a:prstGeom prst="rect">
            <a:avLst/>
          </a:prstGeom>
          <a:blipFill>
            <a:blip r:embed="rId26" cstate="print"/>
            <a:stretch>
              <a:fillRect/>
            </a:stretch>
          </a:blipFill>
        </p:spPr>
        <p:txBody>
          <a:bodyPr wrap="square" lIns="0" tIns="0" rIns="0" bIns="0" rtlCol="0"/>
          <a:lstStyle/>
          <a:p>
            <a:endParaRPr/>
          </a:p>
        </p:txBody>
      </p:sp>
      <p:sp>
        <p:nvSpPr>
          <p:cNvPr id="67" name="object 67"/>
          <p:cNvSpPr/>
          <p:nvPr/>
        </p:nvSpPr>
        <p:spPr>
          <a:xfrm>
            <a:off x="2989326" y="1395222"/>
            <a:ext cx="21336" cy="441960"/>
          </a:xfrm>
          <a:prstGeom prst="rect">
            <a:avLst/>
          </a:prstGeom>
          <a:blipFill>
            <a:blip r:embed="rId22" cstate="print"/>
            <a:stretch>
              <a:fillRect/>
            </a:stretch>
          </a:blipFill>
        </p:spPr>
        <p:txBody>
          <a:bodyPr wrap="square" lIns="0" tIns="0" rIns="0" bIns="0" rtlCol="0"/>
          <a:lstStyle/>
          <a:p>
            <a:endParaRPr/>
          </a:p>
        </p:txBody>
      </p:sp>
      <p:sp>
        <p:nvSpPr>
          <p:cNvPr id="68" name="object 68"/>
          <p:cNvSpPr/>
          <p:nvPr/>
        </p:nvSpPr>
        <p:spPr>
          <a:xfrm>
            <a:off x="2979459" y="1353311"/>
            <a:ext cx="122642" cy="523494"/>
          </a:xfrm>
          <a:prstGeom prst="rect">
            <a:avLst/>
          </a:prstGeom>
          <a:blipFill>
            <a:blip r:embed="rId33" cstate="print"/>
            <a:stretch>
              <a:fillRect/>
            </a:stretch>
          </a:blipFill>
        </p:spPr>
        <p:txBody>
          <a:bodyPr wrap="square" lIns="0" tIns="0" rIns="0" bIns="0" rtlCol="0"/>
          <a:lstStyle/>
          <a:p>
            <a:endParaRPr/>
          </a:p>
        </p:txBody>
      </p:sp>
      <p:sp>
        <p:nvSpPr>
          <p:cNvPr id="69" name="object 69"/>
          <p:cNvSpPr/>
          <p:nvPr/>
        </p:nvSpPr>
        <p:spPr>
          <a:xfrm>
            <a:off x="3045714" y="1395222"/>
            <a:ext cx="21336" cy="441960"/>
          </a:xfrm>
          <a:prstGeom prst="rect">
            <a:avLst/>
          </a:prstGeom>
          <a:blipFill>
            <a:blip r:embed="rId22" cstate="print"/>
            <a:stretch>
              <a:fillRect/>
            </a:stretch>
          </a:blipFill>
        </p:spPr>
        <p:txBody>
          <a:bodyPr wrap="square" lIns="0" tIns="0" rIns="0" bIns="0" rtlCol="0"/>
          <a:lstStyle/>
          <a:p>
            <a:endParaRPr/>
          </a:p>
        </p:txBody>
      </p:sp>
      <p:sp>
        <p:nvSpPr>
          <p:cNvPr id="70" name="object 70"/>
          <p:cNvSpPr/>
          <p:nvPr/>
        </p:nvSpPr>
        <p:spPr>
          <a:xfrm>
            <a:off x="3035847" y="1385188"/>
            <a:ext cx="40981" cy="462025"/>
          </a:xfrm>
          <a:prstGeom prst="rect">
            <a:avLst/>
          </a:prstGeom>
          <a:blipFill>
            <a:blip r:embed="rId25" cstate="print"/>
            <a:stretch>
              <a:fillRect/>
            </a:stretch>
          </a:blipFill>
        </p:spPr>
        <p:txBody>
          <a:bodyPr wrap="square" lIns="0" tIns="0" rIns="0" bIns="0" rtlCol="0"/>
          <a:lstStyle/>
          <a:p>
            <a:endParaRPr/>
          </a:p>
        </p:txBody>
      </p:sp>
      <p:sp>
        <p:nvSpPr>
          <p:cNvPr id="71" name="object 71"/>
          <p:cNvSpPr/>
          <p:nvPr/>
        </p:nvSpPr>
        <p:spPr>
          <a:xfrm>
            <a:off x="3250692" y="1353311"/>
            <a:ext cx="93726" cy="523494"/>
          </a:xfrm>
          <a:prstGeom prst="rect">
            <a:avLst/>
          </a:prstGeom>
          <a:blipFill>
            <a:blip r:embed="rId26" cstate="print"/>
            <a:stretch>
              <a:fillRect/>
            </a:stretch>
          </a:blipFill>
        </p:spPr>
        <p:txBody>
          <a:bodyPr wrap="square" lIns="0" tIns="0" rIns="0" bIns="0" rtlCol="0"/>
          <a:lstStyle/>
          <a:p>
            <a:endParaRPr/>
          </a:p>
        </p:txBody>
      </p:sp>
      <p:sp>
        <p:nvSpPr>
          <p:cNvPr id="72" name="object 72"/>
          <p:cNvSpPr/>
          <p:nvPr/>
        </p:nvSpPr>
        <p:spPr>
          <a:xfrm>
            <a:off x="3288029" y="1395222"/>
            <a:ext cx="21336" cy="441960"/>
          </a:xfrm>
          <a:prstGeom prst="rect">
            <a:avLst/>
          </a:prstGeom>
          <a:blipFill>
            <a:blip r:embed="rId22" cstate="print"/>
            <a:stretch>
              <a:fillRect/>
            </a:stretch>
          </a:blipFill>
        </p:spPr>
        <p:txBody>
          <a:bodyPr wrap="square" lIns="0" tIns="0" rIns="0" bIns="0" rtlCol="0"/>
          <a:lstStyle/>
          <a:p>
            <a:endParaRPr/>
          </a:p>
        </p:txBody>
      </p:sp>
      <p:sp>
        <p:nvSpPr>
          <p:cNvPr id="73" name="object 73"/>
          <p:cNvSpPr/>
          <p:nvPr/>
        </p:nvSpPr>
        <p:spPr>
          <a:xfrm>
            <a:off x="3278163" y="1353311"/>
            <a:ext cx="124166" cy="523494"/>
          </a:xfrm>
          <a:prstGeom prst="rect">
            <a:avLst/>
          </a:prstGeom>
          <a:blipFill>
            <a:blip r:embed="rId34" cstate="print"/>
            <a:stretch>
              <a:fillRect/>
            </a:stretch>
          </a:blipFill>
        </p:spPr>
        <p:txBody>
          <a:bodyPr wrap="square" lIns="0" tIns="0" rIns="0" bIns="0" rtlCol="0"/>
          <a:lstStyle/>
          <a:p>
            <a:endParaRPr/>
          </a:p>
        </p:txBody>
      </p:sp>
      <p:sp>
        <p:nvSpPr>
          <p:cNvPr id="74" name="object 74"/>
          <p:cNvSpPr/>
          <p:nvPr/>
        </p:nvSpPr>
        <p:spPr>
          <a:xfrm>
            <a:off x="3345941" y="1395222"/>
            <a:ext cx="21336" cy="441960"/>
          </a:xfrm>
          <a:prstGeom prst="rect">
            <a:avLst/>
          </a:prstGeom>
          <a:blipFill>
            <a:blip r:embed="rId22" cstate="print"/>
            <a:stretch>
              <a:fillRect/>
            </a:stretch>
          </a:blipFill>
        </p:spPr>
        <p:txBody>
          <a:bodyPr wrap="square" lIns="0" tIns="0" rIns="0" bIns="0" rtlCol="0"/>
          <a:lstStyle/>
          <a:p>
            <a:endParaRPr/>
          </a:p>
        </p:txBody>
      </p:sp>
      <p:sp>
        <p:nvSpPr>
          <p:cNvPr id="75" name="object 75"/>
          <p:cNvSpPr/>
          <p:nvPr/>
        </p:nvSpPr>
        <p:spPr>
          <a:xfrm>
            <a:off x="3336075" y="1385188"/>
            <a:ext cx="40981" cy="462025"/>
          </a:xfrm>
          <a:prstGeom prst="rect">
            <a:avLst/>
          </a:prstGeom>
          <a:blipFill>
            <a:blip r:embed="rId25" cstate="print"/>
            <a:stretch>
              <a:fillRect/>
            </a:stretch>
          </a:blipFill>
        </p:spPr>
        <p:txBody>
          <a:bodyPr wrap="square" lIns="0" tIns="0" rIns="0" bIns="0" rtlCol="0"/>
          <a:lstStyle/>
          <a:p>
            <a:endParaRPr/>
          </a:p>
        </p:txBody>
      </p:sp>
      <p:sp>
        <p:nvSpPr>
          <p:cNvPr id="76" name="object 76"/>
          <p:cNvSpPr/>
          <p:nvPr/>
        </p:nvSpPr>
        <p:spPr>
          <a:xfrm>
            <a:off x="3550920" y="1353311"/>
            <a:ext cx="93725" cy="523494"/>
          </a:xfrm>
          <a:prstGeom prst="rect">
            <a:avLst/>
          </a:prstGeom>
          <a:blipFill>
            <a:blip r:embed="rId18" cstate="print"/>
            <a:stretch>
              <a:fillRect/>
            </a:stretch>
          </a:blipFill>
        </p:spPr>
        <p:txBody>
          <a:bodyPr wrap="square" lIns="0" tIns="0" rIns="0" bIns="0" rtlCol="0"/>
          <a:lstStyle/>
          <a:p>
            <a:endParaRPr/>
          </a:p>
        </p:txBody>
      </p:sp>
      <p:sp>
        <p:nvSpPr>
          <p:cNvPr id="77" name="object 77"/>
          <p:cNvSpPr/>
          <p:nvPr/>
        </p:nvSpPr>
        <p:spPr>
          <a:xfrm>
            <a:off x="3588258" y="1395222"/>
            <a:ext cx="21336" cy="441960"/>
          </a:xfrm>
          <a:prstGeom prst="rect">
            <a:avLst/>
          </a:prstGeom>
          <a:blipFill>
            <a:blip r:embed="rId22" cstate="print"/>
            <a:stretch>
              <a:fillRect/>
            </a:stretch>
          </a:blipFill>
        </p:spPr>
        <p:txBody>
          <a:bodyPr wrap="square" lIns="0" tIns="0" rIns="0" bIns="0" rtlCol="0"/>
          <a:lstStyle/>
          <a:p>
            <a:endParaRPr/>
          </a:p>
        </p:txBody>
      </p:sp>
      <p:sp>
        <p:nvSpPr>
          <p:cNvPr id="78" name="object 78"/>
          <p:cNvSpPr/>
          <p:nvPr/>
        </p:nvSpPr>
        <p:spPr>
          <a:xfrm>
            <a:off x="3578392" y="1353311"/>
            <a:ext cx="122642" cy="523494"/>
          </a:xfrm>
          <a:prstGeom prst="rect">
            <a:avLst/>
          </a:prstGeom>
          <a:blipFill>
            <a:blip r:embed="rId35" cstate="print"/>
            <a:stretch>
              <a:fillRect/>
            </a:stretch>
          </a:blipFill>
        </p:spPr>
        <p:txBody>
          <a:bodyPr wrap="square" lIns="0" tIns="0" rIns="0" bIns="0" rtlCol="0"/>
          <a:lstStyle/>
          <a:p>
            <a:endParaRPr/>
          </a:p>
        </p:txBody>
      </p:sp>
      <p:sp>
        <p:nvSpPr>
          <p:cNvPr id="79" name="object 79"/>
          <p:cNvSpPr/>
          <p:nvPr/>
        </p:nvSpPr>
        <p:spPr>
          <a:xfrm>
            <a:off x="3644646" y="1395222"/>
            <a:ext cx="21336" cy="441960"/>
          </a:xfrm>
          <a:prstGeom prst="rect">
            <a:avLst/>
          </a:prstGeom>
          <a:blipFill>
            <a:blip r:embed="rId22" cstate="print"/>
            <a:stretch>
              <a:fillRect/>
            </a:stretch>
          </a:blipFill>
        </p:spPr>
        <p:txBody>
          <a:bodyPr wrap="square" lIns="0" tIns="0" rIns="0" bIns="0" rtlCol="0"/>
          <a:lstStyle/>
          <a:p>
            <a:endParaRPr/>
          </a:p>
        </p:txBody>
      </p:sp>
      <p:sp>
        <p:nvSpPr>
          <p:cNvPr id="80" name="object 80"/>
          <p:cNvSpPr/>
          <p:nvPr/>
        </p:nvSpPr>
        <p:spPr>
          <a:xfrm>
            <a:off x="3634866" y="1385188"/>
            <a:ext cx="41021" cy="462025"/>
          </a:xfrm>
          <a:prstGeom prst="rect">
            <a:avLst/>
          </a:prstGeom>
          <a:blipFill>
            <a:blip r:embed="rId30" cstate="print"/>
            <a:stretch>
              <a:fillRect/>
            </a:stretch>
          </a:blipFill>
        </p:spPr>
        <p:txBody>
          <a:bodyPr wrap="square" lIns="0" tIns="0" rIns="0" bIns="0" rtlCol="0"/>
          <a:lstStyle/>
          <a:p>
            <a:endParaRPr/>
          </a:p>
        </p:txBody>
      </p:sp>
      <p:sp>
        <p:nvSpPr>
          <p:cNvPr id="81" name="object 81"/>
          <p:cNvSpPr txBox="1"/>
          <p:nvPr/>
        </p:nvSpPr>
        <p:spPr>
          <a:xfrm>
            <a:off x="829767" y="2643378"/>
            <a:ext cx="2887980" cy="972819"/>
          </a:xfrm>
          <a:prstGeom prst="rect">
            <a:avLst/>
          </a:prstGeom>
        </p:spPr>
        <p:txBody>
          <a:bodyPr vert="horz" wrap="square" lIns="0" tIns="0" rIns="0" bIns="0" rtlCol="0">
            <a:spAutoFit/>
          </a:bodyPr>
          <a:lstStyle/>
          <a:p>
            <a:pPr marL="12700" marR="5080" algn="just">
              <a:lnSpc>
                <a:spcPct val="150000"/>
              </a:lnSpc>
            </a:pPr>
            <a:r>
              <a:rPr sz="1400" b="1" spc="15" dirty="0">
                <a:solidFill>
                  <a:srgbClr val="585858"/>
                </a:solidFill>
                <a:latin typeface="微软雅黑"/>
                <a:cs typeface="微软雅黑"/>
              </a:rPr>
              <a:t>产品介绍：</a:t>
            </a:r>
            <a:r>
              <a:rPr sz="1400" spc="15" dirty="0">
                <a:solidFill>
                  <a:srgbClr val="585858"/>
                </a:solidFill>
                <a:latin typeface="微软雅黑"/>
                <a:cs typeface="微软雅黑"/>
              </a:rPr>
              <a:t>Beechat是一个基于量子  </a:t>
            </a:r>
            <a:r>
              <a:rPr sz="1400" spc="10" dirty="0">
                <a:solidFill>
                  <a:srgbClr val="585858"/>
                </a:solidFill>
                <a:latin typeface="微软雅黑"/>
                <a:cs typeface="微软雅黑"/>
              </a:rPr>
              <a:t>链</a:t>
            </a:r>
            <a:r>
              <a:rPr sz="1400" dirty="0">
                <a:solidFill>
                  <a:srgbClr val="585858"/>
                </a:solidFill>
                <a:latin typeface="微软雅黑"/>
                <a:cs typeface="微软雅黑"/>
              </a:rPr>
              <a:t>的移</a:t>
            </a:r>
            <a:r>
              <a:rPr sz="1400" spc="10" dirty="0">
                <a:solidFill>
                  <a:srgbClr val="585858"/>
                </a:solidFill>
                <a:latin typeface="微软雅黑"/>
                <a:cs typeface="微软雅黑"/>
              </a:rPr>
              <a:t>动</a:t>
            </a:r>
            <a:r>
              <a:rPr sz="1400" dirty="0">
                <a:solidFill>
                  <a:srgbClr val="585858"/>
                </a:solidFill>
                <a:latin typeface="微软雅黑"/>
                <a:cs typeface="微软雅黑"/>
              </a:rPr>
              <a:t>通</a:t>
            </a:r>
            <a:r>
              <a:rPr sz="1400" spc="10" dirty="0">
                <a:solidFill>
                  <a:srgbClr val="585858"/>
                </a:solidFill>
                <a:latin typeface="微软雅黑"/>
                <a:cs typeface="微软雅黑"/>
              </a:rPr>
              <a:t>讯</a:t>
            </a:r>
            <a:r>
              <a:rPr sz="1400" dirty="0">
                <a:solidFill>
                  <a:srgbClr val="585858"/>
                </a:solidFill>
                <a:latin typeface="微软雅黑"/>
                <a:cs typeface="微软雅黑"/>
              </a:rPr>
              <a:t>应用</a:t>
            </a:r>
            <a:r>
              <a:rPr sz="1400" spc="10" dirty="0">
                <a:solidFill>
                  <a:srgbClr val="585858"/>
                </a:solidFill>
                <a:latin typeface="微软雅黑"/>
                <a:cs typeface="微软雅黑"/>
              </a:rPr>
              <a:t>，</a:t>
            </a:r>
            <a:r>
              <a:rPr sz="1400" dirty="0">
                <a:solidFill>
                  <a:srgbClr val="585858"/>
                </a:solidFill>
                <a:latin typeface="微软雅黑"/>
                <a:cs typeface="微软雅黑"/>
              </a:rPr>
              <a:t>支持</a:t>
            </a:r>
            <a:r>
              <a:rPr sz="1400" spc="10" dirty="0">
                <a:solidFill>
                  <a:srgbClr val="585858"/>
                </a:solidFill>
                <a:latin typeface="微软雅黑"/>
                <a:cs typeface="微软雅黑"/>
              </a:rPr>
              <a:t>全</a:t>
            </a:r>
            <a:r>
              <a:rPr sz="1400" dirty="0">
                <a:solidFill>
                  <a:srgbClr val="585858"/>
                </a:solidFill>
                <a:latin typeface="微软雅黑"/>
                <a:cs typeface="微软雅黑"/>
              </a:rPr>
              <a:t>球范</a:t>
            </a:r>
            <a:r>
              <a:rPr sz="1400" spc="10" dirty="0">
                <a:solidFill>
                  <a:srgbClr val="585858"/>
                </a:solidFill>
                <a:latin typeface="微软雅黑"/>
                <a:cs typeface="微软雅黑"/>
              </a:rPr>
              <a:t>围</a:t>
            </a:r>
            <a:r>
              <a:rPr sz="1400" dirty="0">
                <a:solidFill>
                  <a:srgbClr val="585858"/>
                </a:solidFill>
                <a:latin typeface="微软雅黑"/>
                <a:cs typeface="微软雅黑"/>
              </a:rPr>
              <a:t>的  </a:t>
            </a:r>
            <a:r>
              <a:rPr sz="1400" spc="135" dirty="0">
                <a:solidFill>
                  <a:srgbClr val="585858"/>
                </a:solidFill>
                <a:latin typeface="微软雅黑"/>
                <a:cs typeface="微软雅黑"/>
              </a:rPr>
              <a:t>用户即时通讯，</a:t>
            </a:r>
            <a:r>
              <a:rPr sz="1400" spc="-280" dirty="0">
                <a:solidFill>
                  <a:srgbClr val="585858"/>
                </a:solidFill>
                <a:latin typeface="微软雅黑"/>
                <a:cs typeface="微软雅黑"/>
              </a:rPr>
              <a:t> </a:t>
            </a:r>
            <a:r>
              <a:rPr sz="1400" spc="55" dirty="0">
                <a:solidFill>
                  <a:srgbClr val="585858"/>
                </a:solidFill>
                <a:latin typeface="微软雅黑"/>
                <a:cs typeface="微软雅黑"/>
              </a:rPr>
              <a:t>支持BTC、</a:t>
            </a:r>
            <a:r>
              <a:rPr sz="1400" spc="-275" dirty="0">
                <a:solidFill>
                  <a:srgbClr val="585858"/>
                </a:solidFill>
                <a:latin typeface="微软雅黑"/>
                <a:cs typeface="微软雅黑"/>
              </a:rPr>
              <a:t> </a:t>
            </a:r>
            <a:r>
              <a:rPr sz="1400" spc="40" dirty="0">
                <a:solidFill>
                  <a:srgbClr val="585858"/>
                </a:solidFill>
                <a:latin typeface="微软雅黑"/>
                <a:cs typeface="微软雅黑"/>
              </a:rPr>
              <a:t>ETH、</a:t>
            </a:r>
            <a:endParaRPr sz="1400">
              <a:latin typeface="微软雅黑"/>
              <a:cs typeface="微软雅黑"/>
            </a:endParaRPr>
          </a:p>
        </p:txBody>
      </p:sp>
      <p:sp>
        <p:nvSpPr>
          <p:cNvPr id="82" name="object 82"/>
          <p:cNvSpPr txBox="1"/>
          <p:nvPr/>
        </p:nvSpPr>
        <p:spPr>
          <a:xfrm>
            <a:off x="829767" y="3710178"/>
            <a:ext cx="3065145" cy="226060"/>
          </a:xfrm>
          <a:prstGeom prst="rect">
            <a:avLst/>
          </a:prstGeom>
        </p:spPr>
        <p:txBody>
          <a:bodyPr vert="horz" wrap="square" lIns="0" tIns="0" rIns="0" bIns="0" rtlCol="0">
            <a:spAutoFit/>
          </a:bodyPr>
          <a:lstStyle/>
          <a:p>
            <a:pPr marL="12700">
              <a:lnSpc>
                <a:spcPct val="100000"/>
              </a:lnSpc>
            </a:pPr>
            <a:r>
              <a:rPr sz="1400" spc="20" dirty="0">
                <a:solidFill>
                  <a:srgbClr val="585858"/>
                </a:solidFill>
                <a:latin typeface="微软雅黑"/>
                <a:cs typeface="微软雅黑"/>
              </a:rPr>
              <a:t>Qtum的移动钱包，可实现实时转账。</a:t>
            </a:r>
            <a:endParaRPr sz="1400">
              <a:latin typeface="微软雅黑"/>
              <a:cs typeface="微软雅黑"/>
            </a:endParaRPr>
          </a:p>
        </p:txBody>
      </p:sp>
      <p:sp>
        <p:nvSpPr>
          <p:cNvPr id="83" name="object 83"/>
          <p:cNvSpPr txBox="1"/>
          <p:nvPr/>
        </p:nvSpPr>
        <p:spPr>
          <a:xfrm>
            <a:off x="829767" y="3923919"/>
            <a:ext cx="2887980" cy="1613535"/>
          </a:xfrm>
          <a:prstGeom prst="rect">
            <a:avLst/>
          </a:prstGeom>
        </p:spPr>
        <p:txBody>
          <a:bodyPr vert="horz" wrap="square" lIns="0" tIns="0" rIns="0" bIns="0" rtlCol="0">
            <a:spAutoFit/>
          </a:bodyPr>
          <a:lstStyle/>
          <a:p>
            <a:pPr marL="12700" marR="5080">
              <a:lnSpc>
                <a:spcPct val="150000"/>
              </a:lnSpc>
            </a:pPr>
            <a:r>
              <a:rPr sz="1400" spc="10" dirty="0">
                <a:solidFill>
                  <a:srgbClr val="585858"/>
                </a:solidFill>
                <a:latin typeface="微软雅黑"/>
                <a:cs typeface="微软雅黑"/>
              </a:rPr>
              <a:t>上</a:t>
            </a:r>
            <a:r>
              <a:rPr sz="1400" dirty="0">
                <a:solidFill>
                  <a:srgbClr val="585858"/>
                </a:solidFill>
                <a:latin typeface="微软雅黑"/>
                <a:cs typeface="微软雅黑"/>
              </a:rPr>
              <a:t>线三</a:t>
            </a:r>
            <a:r>
              <a:rPr sz="1400" spc="10" dirty="0">
                <a:solidFill>
                  <a:srgbClr val="585858"/>
                </a:solidFill>
                <a:latin typeface="微软雅黑"/>
                <a:cs typeface="微软雅黑"/>
              </a:rPr>
              <a:t>个</a:t>
            </a:r>
            <a:r>
              <a:rPr sz="1400" dirty="0">
                <a:solidFill>
                  <a:srgbClr val="585858"/>
                </a:solidFill>
                <a:latin typeface="微软雅黑"/>
                <a:cs typeface="微软雅黑"/>
              </a:rPr>
              <a:t>月</a:t>
            </a:r>
            <a:r>
              <a:rPr sz="1400" spc="10" dirty="0">
                <a:solidFill>
                  <a:srgbClr val="585858"/>
                </a:solidFill>
                <a:latin typeface="微软雅黑"/>
                <a:cs typeface="微软雅黑"/>
              </a:rPr>
              <a:t>，</a:t>
            </a:r>
            <a:r>
              <a:rPr sz="1400" dirty="0">
                <a:solidFill>
                  <a:srgbClr val="585858"/>
                </a:solidFill>
                <a:latin typeface="微软雅黑"/>
                <a:cs typeface="微软雅黑"/>
              </a:rPr>
              <a:t>用户</a:t>
            </a:r>
            <a:r>
              <a:rPr sz="1400" spc="10" dirty="0">
                <a:solidFill>
                  <a:srgbClr val="585858"/>
                </a:solidFill>
                <a:latin typeface="微软雅黑"/>
                <a:cs typeface="微软雅黑"/>
              </a:rPr>
              <a:t>总</a:t>
            </a:r>
            <a:r>
              <a:rPr sz="1400" dirty="0">
                <a:solidFill>
                  <a:srgbClr val="585858"/>
                </a:solidFill>
                <a:latin typeface="微软雅黑"/>
                <a:cs typeface="微软雅黑"/>
              </a:rPr>
              <a:t>数突</a:t>
            </a:r>
            <a:r>
              <a:rPr sz="1400" spc="10" dirty="0">
                <a:solidFill>
                  <a:srgbClr val="585858"/>
                </a:solidFill>
                <a:latin typeface="微软雅黑"/>
                <a:cs typeface="微软雅黑"/>
              </a:rPr>
              <a:t>破</a:t>
            </a:r>
            <a:r>
              <a:rPr sz="1400" dirty="0">
                <a:solidFill>
                  <a:srgbClr val="585858"/>
                </a:solidFill>
                <a:latin typeface="微软雅黑"/>
                <a:cs typeface="微软雅黑"/>
              </a:rPr>
              <a:t>千万</a:t>
            </a:r>
            <a:r>
              <a:rPr sz="1400" spc="10" dirty="0">
                <a:solidFill>
                  <a:srgbClr val="585858"/>
                </a:solidFill>
                <a:latin typeface="微软雅黑"/>
                <a:cs typeface="微软雅黑"/>
              </a:rPr>
              <a:t>，</a:t>
            </a:r>
            <a:r>
              <a:rPr sz="1400" dirty="0">
                <a:solidFill>
                  <a:srgbClr val="585858"/>
                </a:solidFill>
                <a:latin typeface="微软雅黑"/>
                <a:cs typeface="微软雅黑"/>
              </a:rPr>
              <a:t>日  活跃用户数150万。  </a:t>
            </a:r>
            <a:r>
              <a:rPr sz="1400" b="1" spc="10" dirty="0">
                <a:solidFill>
                  <a:srgbClr val="585858"/>
                </a:solidFill>
                <a:latin typeface="微软雅黑"/>
                <a:cs typeface="微软雅黑"/>
              </a:rPr>
              <a:t>落</a:t>
            </a:r>
            <a:r>
              <a:rPr sz="1400" b="1" dirty="0">
                <a:solidFill>
                  <a:srgbClr val="585858"/>
                </a:solidFill>
                <a:latin typeface="微软雅黑"/>
                <a:cs typeface="微软雅黑"/>
              </a:rPr>
              <a:t>地场</a:t>
            </a:r>
            <a:r>
              <a:rPr sz="1400" b="1" spc="15" dirty="0">
                <a:solidFill>
                  <a:srgbClr val="585858"/>
                </a:solidFill>
                <a:latin typeface="微软雅黑"/>
                <a:cs typeface="微软雅黑"/>
              </a:rPr>
              <a:t>景</a:t>
            </a:r>
            <a:r>
              <a:rPr sz="1400" dirty="0">
                <a:solidFill>
                  <a:srgbClr val="585858"/>
                </a:solidFill>
                <a:latin typeface="微软雅黑"/>
                <a:cs typeface="微软雅黑"/>
              </a:rPr>
              <a:t>：</a:t>
            </a:r>
            <a:r>
              <a:rPr sz="1400" spc="10" dirty="0">
                <a:solidFill>
                  <a:srgbClr val="585858"/>
                </a:solidFill>
                <a:latin typeface="微软雅黑"/>
                <a:cs typeface="微软雅黑"/>
              </a:rPr>
              <a:t>即</a:t>
            </a:r>
            <a:r>
              <a:rPr sz="1400" dirty="0">
                <a:solidFill>
                  <a:srgbClr val="585858"/>
                </a:solidFill>
                <a:latin typeface="微软雅黑"/>
                <a:cs typeface="微软雅黑"/>
              </a:rPr>
              <a:t>时通</a:t>
            </a:r>
            <a:r>
              <a:rPr sz="1400" spc="10" dirty="0">
                <a:solidFill>
                  <a:srgbClr val="585858"/>
                </a:solidFill>
                <a:latin typeface="微软雅黑"/>
                <a:cs typeface="微软雅黑"/>
              </a:rPr>
              <a:t>讯</a:t>
            </a:r>
            <a:r>
              <a:rPr sz="1400" dirty="0">
                <a:solidFill>
                  <a:srgbClr val="585858"/>
                </a:solidFill>
                <a:latin typeface="微软雅黑"/>
                <a:cs typeface="微软雅黑"/>
              </a:rPr>
              <a:t>服务</a:t>
            </a:r>
            <a:r>
              <a:rPr sz="1400" spc="10" dirty="0">
                <a:solidFill>
                  <a:srgbClr val="585858"/>
                </a:solidFill>
                <a:latin typeface="微软雅黑"/>
                <a:cs typeface="微软雅黑"/>
              </a:rPr>
              <a:t>、</a:t>
            </a:r>
            <a:r>
              <a:rPr sz="1400" dirty="0">
                <a:solidFill>
                  <a:srgbClr val="585858"/>
                </a:solidFill>
                <a:latin typeface="微软雅黑"/>
                <a:cs typeface="微软雅黑"/>
              </a:rPr>
              <a:t>加密</a:t>
            </a:r>
            <a:r>
              <a:rPr sz="1400" spc="10" dirty="0">
                <a:solidFill>
                  <a:srgbClr val="585858"/>
                </a:solidFill>
                <a:latin typeface="微软雅黑"/>
                <a:cs typeface="微软雅黑"/>
              </a:rPr>
              <a:t>货</a:t>
            </a:r>
            <a:r>
              <a:rPr sz="1400" dirty="0">
                <a:solidFill>
                  <a:srgbClr val="585858"/>
                </a:solidFill>
                <a:latin typeface="微软雅黑"/>
                <a:cs typeface="微软雅黑"/>
              </a:rPr>
              <a:t>币  </a:t>
            </a:r>
            <a:r>
              <a:rPr sz="1400" spc="10" dirty="0">
                <a:solidFill>
                  <a:srgbClr val="585858"/>
                </a:solidFill>
                <a:latin typeface="微软雅黑"/>
                <a:cs typeface="微软雅黑"/>
              </a:rPr>
              <a:t>钱</a:t>
            </a:r>
            <a:r>
              <a:rPr sz="1400" dirty="0">
                <a:solidFill>
                  <a:srgbClr val="585858"/>
                </a:solidFill>
                <a:latin typeface="微软雅黑"/>
                <a:cs typeface="微软雅黑"/>
              </a:rPr>
              <a:t>包、</a:t>
            </a:r>
            <a:r>
              <a:rPr sz="1400" spc="10" dirty="0">
                <a:solidFill>
                  <a:srgbClr val="585858"/>
                </a:solidFill>
                <a:latin typeface="微软雅黑"/>
                <a:cs typeface="微软雅黑"/>
              </a:rPr>
              <a:t>行</a:t>
            </a:r>
            <a:r>
              <a:rPr sz="1400" dirty="0">
                <a:solidFill>
                  <a:srgbClr val="585858"/>
                </a:solidFill>
                <a:latin typeface="微软雅黑"/>
                <a:cs typeface="微软雅黑"/>
              </a:rPr>
              <a:t>业</a:t>
            </a:r>
            <a:r>
              <a:rPr sz="1400" spc="15" dirty="0">
                <a:solidFill>
                  <a:srgbClr val="585858"/>
                </a:solidFill>
                <a:latin typeface="微软雅黑"/>
                <a:cs typeface="微软雅黑"/>
              </a:rPr>
              <a:t>资</a:t>
            </a:r>
            <a:r>
              <a:rPr sz="1400" spc="-5" dirty="0">
                <a:solidFill>
                  <a:srgbClr val="585858"/>
                </a:solidFill>
                <a:latin typeface="微软雅黑"/>
                <a:cs typeface="微软雅黑"/>
              </a:rPr>
              <a:t>讯</a:t>
            </a:r>
            <a:r>
              <a:rPr sz="1400" dirty="0">
                <a:solidFill>
                  <a:srgbClr val="585858"/>
                </a:solidFill>
                <a:latin typeface="微软雅黑"/>
                <a:cs typeface="微软雅黑"/>
              </a:rPr>
              <a:t>、</a:t>
            </a:r>
            <a:r>
              <a:rPr sz="1400" spc="10" dirty="0">
                <a:solidFill>
                  <a:srgbClr val="585858"/>
                </a:solidFill>
                <a:latin typeface="微软雅黑"/>
                <a:cs typeface="微软雅黑"/>
              </a:rPr>
              <a:t>区</a:t>
            </a:r>
            <a:r>
              <a:rPr sz="1400" dirty="0">
                <a:solidFill>
                  <a:srgbClr val="585858"/>
                </a:solidFill>
                <a:latin typeface="微软雅黑"/>
                <a:cs typeface="微软雅黑"/>
              </a:rPr>
              <a:t>块链</a:t>
            </a:r>
            <a:r>
              <a:rPr sz="1400" spc="10" dirty="0">
                <a:solidFill>
                  <a:srgbClr val="585858"/>
                </a:solidFill>
                <a:latin typeface="微软雅黑"/>
                <a:cs typeface="微软雅黑"/>
              </a:rPr>
              <a:t>游</a:t>
            </a:r>
            <a:r>
              <a:rPr sz="1400" dirty="0">
                <a:solidFill>
                  <a:srgbClr val="585858"/>
                </a:solidFill>
                <a:latin typeface="微软雅黑"/>
                <a:cs typeface="微软雅黑"/>
              </a:rPr>
              <a:t>戏与</a:t>
            </a:r>
            <a:r>
              <a:rPr sz="1400" spc="10" dirty="0">
                <a:solidFill>
                  <a:srgbClr val="585858"/>
                </a:solidFill>
                <a:latin typeface="微软雅黑"/>
                <a:cs typeface="微软雅黑"/>
              </a:rPr>
              <a:t>视</a:t>
            </a:r>
            <a:r>
              <a:rPr sz="1400" dirty="0">
                <a:solidFill>
                  <a:srgbClr val="585858"/>
                </a:solidFill>
                <a:latin typeface="微软雅黑"/>
                <a:cs typeface="微软雅黑"/>
              </a:rPr>
              <a:t>频  直播平台等</a:t>
            </a:r>
            <a:endParaRPr sz="1400">
              <a:latin typeface="微软雅黑"/>
              <a:cs typeface="微软雅黑"/>
            </a:endParaRPr>
          </a:p>
        </p:txBody>
      </p:sp>
      <p:sp>
        <p:nvSpPr>
          <p:cNvPr id="84" name="object 84"/>
          <p:cNvSpPr/>
          <p:nvPr/>
        </p:nvSpPr>
        <p:spPr>
          <a:xfrm>
            <a:off x="1975104" y="1973579"/>
            <a:ext cx="611124" cy="612648"/>
          </a:xfrm>
          <a:prstGeom prst="rect">
            <a:avLst/>
          </a:prstGeom>
          <a:blipFill>
            <a:blip r:embed="rId36" cstate="print"/>
            <a:stretch>
              <a:fillRect/>
            </a:stretch>
          </a:blipFill>
        </p:spPr>
        <p:txBody>
          <a:bodyPr wrap="square" lIns="0" tIns="0" rIns="0" bIns="0" rtlCol="0"/>
          <a:lstStyle/>
          <a:p>
            <a:endParaRPr/>
          </a:p>
        </p:txBody>
      </p:sp>
      <p:sp>
        <p:nvSpPr>
          <p:cNvPr id="85" name="object 85"/>
          <p:cNvSpPr/>
          <p:nvPr/>
        </p:nvSpPr>
        <p:spPr>
          <a:xfrm>
            <a:off x="7481316" y="3422903"/>
            <a:ext cx="1240535" cy="1260348"/>
          </a:xfrm>
          <a:prstGeom prst="rect">
            <a:avLst/>
          </a:prstGeom>
          <a:blipFill>
            <a:blip r:embed="rId37" cstate="print"/>
            <a:stretch>
              <a:fillRect/>
            </a:stretch>
          </a:blipFill>
        </p:spPr>
        <p:txBody>
          <a:bodyPr wrap="square" lIns="0" tIns="0" rIns="0" bIns="0" rtlCol="0"/>
          <a:lstStyle/>
          <a:p>
            <a:endParaRPr/>
          </a:p>
        </p:txBody>
      </p:sp>
      <p:sp>
        <p:nvSpPr>
          <p:cNvPr id="86" name="object 86"/>
          <p:cNvSpPr txBox="1"/>
          <p:nvPr/>
        </p:nvSpPr>
        <p:spPr>
          <a:xfrm>
            <a:off x="5914771" y="1318133"/>
            <a:ext cx="179070" cy="304800"/>
          </a:xfrm>
          <a:prstGeom prst="rect">
            <a:avLst/>
          </a:prstGeom>
        </p:spPr>
        <p:txBody>
          <a:bodyPr vert="horz" wrap="square" lIns="0" tIns="0" rIns="0" bIns="0" rtlCol="0">
            <a:spAutoFit/>
          </a:bodyPr>
          <a:lstStyle/>
          <a:p>
            <a:pPr marL="12700">
              <a:lnSpc>
                <a:spcPct val="100000"/>
              </a:lnSpc>
            </a:pPr>
            <a:r>
              <a:rPr sz="2000" b="1" dirty="0">
                <a:solidFill>
                  <a:srgbClr val="F68B21"/>
                </a:solidFill>
                <a:latin typeface="微软雅黑"/>
                <a:cs typeface="微软雅黑"/>
              </a:rPr>
              <a:t>S</a:t>
            </a:r>
            <a:endParaRPr sz="2000">
              <a:latin typeface="微软雅黑"/>
              <a:cs typeface="微软雅黑"/>
            </a:endParaRPr>
          </a:p>
        </p:txBody>
      </p:sp>
      <p:sp>
        <p:nvSpPr>
          <p:cNvPr id="90" name="object 90"/>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93</a:t>
            </a:fld>
            <a:endParaRPr dirty="0"/>
          </a:p>
        </p:txBody>
      </p:sp>
      <p:sp>
        <p:nvSpPr>
          <p:cNvPr id="91" name="object 91"/>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
        <p:nvSpPr>
          <p:cNvPr id="87" name="object 87"/>
          <p:cNvSpPr txBox="1"/>
          <p:nvPr/>
        </p:nvSpPr>
        <p:spPr>
          <a:xfrm>
            <a:off x="4370578" y="1726565"/>
            <a:ext cx="3032760" cy="2146935"/>
          </a:xfrm>
          <a:prstGeom prst="rect">
            <a:avLst/>
          </a:prstGeom>
        </p:spPr>
        <p:txBody>
          <a:bodyPr vert="horz" wrap="square" lIns="0" tIns="0" rIns="0" bIns="0" rtlCol="0">
            <a:spAutoFit/>
          </a:bodyPr>
          <a:lstStyle/>
          <a:p>
            <a:pPr marL="12700">
              <a:lnSpc>
                <a:spcPct val="100000"/>
              </a:lnSpc>
              <a:tabLst>
                <a:tab pos="299085" algn="l"/>
              </a:tabLst>
            </a:pPr>
            <a:r>
              <a:rPr sz="1400" dirty="0">
                <a:solidFill>
                  <a:srgbClr val="585858"/>
                </a:solidFill>
                <a:latin typeface="Arial"/>
                <a:cs typeface="Arial"/>
              </a:rPr>
              <a:t>•	</a:t>
            </a:r>
            <a:r>
              <a:rPr sz="1400" dirty="0">
                <a:solidFill>
                  <a:srgbClr val="585858"/>
                </a:solidFill>
                <a:latin typeface="微软雅黑"/>
                <a:cs typeface="微软雅黑"/>
              </a:rPr>
              <a:t>采用加密协议，保证通讯安全；</a:t>
            </a:r>
            <a:endParaRPr sz="1400">
              <a:latin typeface="微软雅黑"/>
              <a:cs typeface="微软雅黑"/>
            </a:endParaRPr>
          </a:p>
          <a:p>
            <a:pPr marL="12700">
              <a:lnSpc>
                <a:spcPct val="100000"/>
              </a:lnSpc>
              <a:spcBef>
                <a:spcPts val="840"/>
              </a:spcBef>
              <a:tabLst>
                <a:tab pos="299085" algn="l"/>
              </a:tabLst>
            </a:pPr>
            <a:r>
              <a:rPr sz="1400" dirty="0">
                <a:solidFill>
                  <a:srgbClr val="585858"/>
                </a:solidFill>
                <a:latin typeface="Arial"/>
                <a:cs typeface="Arial"/>
              </a:rPr>
              <a:t>•	</a:t>
            </a:r>
            <a:r>
              <a:rPr sz="1400" dirty="0">
                <a:solidFill>
                  <a:srgbClr val="585858"/>
                </a:solidFill>
                <a:latin typeface="微软雅黑"/>
                <a:cs typeface="微软雅黑"/>
              </a:rPr>
              <a:t>集合了全球IM应用的诸多优点，易</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用性强，操作界面友好；</a:t>
            </a:r>
            <a:endParaRPr sz="1400">
              <a:latin typeface="微软雅黑"/>
              <a:cs typeface="微软雅黑"/>
            </a:endParaRPr>
          </a:p>
          <a:p>
            <a:pPr marL="299085" marR="49530" indent="-287020">
              <a:lnSpc>
                <a:spcPct val="150000"/>
              </a:lnSpc>
              <a:tabLst>
                <a:tab pos="299085" algn="l"/>
              </a:tabLst>
            </a:pPr>
            <a:r>
              <a:rPr sz="1400" dirty="0">
                <a:solidFill>
                  <a:srgbClr val="585858"/>
                </a:solidFill>
                <a:latin typeface="Arial"/>
                <a:cs typeface="Arial"/>
              </a:rPr>
              <a:t>•	</a:t>
            </a:r>
            <a:r>
              <a:rPr sz="1400" dirty="0">
                <a:solidFill>
                  <a:srgbClr val="585858"/>
                </a:solidFill>
                <a:latin typeface="微软雅黑"/>
                <a:cs typeface="微软雅黑"/>
              </a:rPr>
              <a:t>产品功能多，是一个集</a:t>
            </a:r>
            <a:r>
              <a:rPr sz="1400" spc="-15" dirty="0">
                <a:solidFill>
                  <a:srgbClr val="585858"/>
                </a:solidFill>
                <a:latin typeface="微软雅黑"/>
                <a:cs typeface="微软雅黑"/>
              </a:rPr>
              <a:t>社</a:t>
            </a:r>
            <a:r>
              <a:rPr sz="1400" dirty="0">
                <a:solidFill>
                  <a:srgbClr val="585858"/>
                </a:solidFill>
                <a:latin typeface="微软雅黑"/>
                <a:cs typeface="微软雅黑"/>
              </a:rPr>
              <a:t>交、</a:t>
            </a:r>
            <a:r>
              <a:rPr sz="1400" spc="-15" dirty="0">
                <a:solidFill>
                  <a:srgbClr val="585858"/>
                </a:solidFill>
                <a:latin typeface="微软雅黑"/>
                <a:cs typeface="微软雅黑"/>
              </a:rPr>
              <a:t>娱</a:t>
            </a:r>
            <a:r>
              <a:rPr sz="1400" dirty="0">
                <a:solidFill>
                  <a:srgbClr val="585858"/>
                </a:solidFill>
                <a:latin typeface="微软雅黑"/>
                <a:cs typeface="微软雅黑"/>
              </a:rPr>
              <a:t>乐  和资讯为一身的综合平台；</a:t>
            </a:r>
            <a:endParaRPr sz="1400">
              <a:latin typeface="微软雅黑"/>
              <a:cs typeface="微软雅黑"/>
            </a:endParaRPr>
          </a:p>
          <a:p>
            <a:pPr marL="299085" marR="49530" indent="-287020">
              <a:lnSpc>
                <a:spcPct val="150000"/>
              </a:lnSpc>
              <a:tabLst>
                <a:tab pos="299085" algn="l"/>
              </a:tabLst>
            </a:pPr>
            <a:r>
              <a:rPr sz="1400" dirty="0">
                <a:solidFill>
                  <a:srgbClr val="585858"/>
                </a:solidFill>
                <a:latin typeface="Arial"/>
                <a:cs typeface="Arial"/>
              </a:rPr>
              <a:t>•	</a:t>
            </a:r>
            <a:r>
              <a:rPr sz="1400" dirty="0">
                <a:solidFill>
                  <a:srgbClr val="585858"/>
                </a:solidFill>
                <a:latin typeface="微软雅黑"/>
                <a:cs typeface="微软雅黑"/>
              </a:rPr>
              <a:t>核心团队来自谷歌、华</a:t>
            </a:r>
            <a:r>
              <a:rPr sz="1400" spc="-15" dirty="0">
                <a:solidFill>
                  <a:srgbClr val="585858"/>
                </a:solidFill>
                <a:latin typeface="微软雅黑"/>
                <a:cs typeface="微软雅黑"/>
              </a:rPr>
              <a:t>为</a:t>
            </a:r>
            <a:r>
              <a:rPr sz="1400" dirty="0">
                <a:solidFill>
                  <a:srgbClr val="585858"/>
                </a:solidFill>
                <a:latin typeface="微软雅黑"/>
                <a:cs typeface="微软雅黑"/>
              </a:rPr>
              <a:t>等公</a:t>
            </a:r>
            <a:r>
              <a:rPr sz="1400" spc="-15" dirty="0">
                <a:solidFill>
                  <a:srgbClr val="585858"/>
                </a:solidFill>
                <a:latin typeface="微软雅黑"/>
                <a:cs typeface="微软雅黑"/>
              </a:rPr>
              <a:t>司</a:t>
            </a:r>
            <a:r>
              <a:rPr sz="1400" dirty="0">
                <a:solidFill>
                  <a:srgbClr val="585858"/>
                </a:solidFill>
                <a:latin typeface="微软雅黑"/>
                <a:cs typeface="微软雅黑"/>
              </a:rPr>
              <a:t>的  精英，技术能力强。</a:t>
            </a:r>
            <a:endParaRPr sz="1400">
              <a:latin typeface="微软雅黑"/>
              <a:cs typeface="微软雅黑"/>
            </a:endParaRPr>
          </a:p>
        </p:txBody>
      </p:sp>
      <p:sp>
        <p:nvSpPr>
          <p:cNvPr id="88" name="object 88"/>
          <p:cNvSpPr txBox="1"/>
          <p:nvPr/>
        </p:nvSpPr>
        <p:spPr>
          <a:xfrm>
            <a:off x="4370578" y="4012945"/>
            <a:ext cx="2988310" cy="1595120"/>
          </a:xfrm>
          <a:prstGeom prst="rect">
            <a:avLst/>
          </a:prstGeom>
        </p:spPr>
        <p:txBody>
          <a:bodyPr vert="horz" wrap="square" lIns="0" tIns="0" rIns="0" bIns="0" rtlCol="0">
            <a:spAutoFit/>
          </a:bodyPr>
          <a:lstStyle/>
          <a:p>
            <a:pPr marL="278765" algn="ctr">
              <a:lnSpc>
                <a:spcPct val="100000"/>
              </a:lnSpc>
            </a:pPr>
            <a:r>
              <a:rPr sz="2000" b="1" dirty="0">
                <a:solidFill>
                  <a:srgbClr val="52B5DD"/>
                </a:solidFill>
                <a:latin typeface="微软雅黑"/>
                <a:cs typeface="微软雅黑"/>
              </a:rPr>
              <a:t>O</a:t>
            </a:r>
            <a:endParaRPr sz="2000">
              <a:latin typeface="微软雅黑"/>
              <a:cs typeface="微软雅黑"/>
            </a:endParaRPr>
          </a:p>
          <a:p>
            <a:pPr marL="12700">
              <a:lnSpc>
                <a:spcPct val="100000"/>
              </a:lnSpc>
              <a:spcBef>
                <a:spcPts val="815"/>
              </a:spcBef>
              <a:tabLst>
                <a:tab pos="299085" algn="l"/>
              </a:tabLst>
            </a:pPr>
            <a:r>
              <a:rPr sz="1400" dirty="0">
                <a:solidFill>
                  <a:srgbClr val="585858"/>
                </a:solidFill>
                <a:latin typeface="Arial"/>
                <a:cs typeface="Arial"/>
              </a:rPr>
              <a:t>•	</a:t>
            </a:r>
            <a:r>
              <a:rPr sz="1400" dirty="0">
                <a:solidFill>
                  <a:srgbClr val="585858"/>
                </a:solidFill>
                <a:latin typeface="微软雅黑"/>
                <a:cs typeface="微软雅黑"/>
              </a:rPr>
              <a:t>人口红利逐渐消失，区块链社交可</a:t>
            </a:r>
            <a:endParaRPr sz="1400">
              <a:latin typeface="微软雅黑"/>
              <a:cs typeface="微软雅黑"/>
            </a:endParaRPr>
          </a:p>
          <a:p>
            <a:pPr marR="60960" algn="ctr">
              <a:lnSpc>
                <a:spcPct val="100000"/>
              </a:lnSpc>
              <a:spcBef>
                <a:spcPts val="840"/>
              </a:spcBef>
            </a:pPr>
            <a:r>
              <a:rPr sz="1400" dirty="0">
                <a:solidFill>
                  <a:srgbClr val="585858"/>
                </a:solidFill>
                <a:latin typeface="微软雅黑"/>
                <a:cs typeface="微软雅黑"/>
              </a:rPr>
              <a:t>能是社交产业的新一波红利；</a:t>
            </a:r>
            <a:endParaRPr sz="1400">
              <a:latin typeface="微软雅黑"/>
              <a:cs typeface="微软雅黑"/>
            </a:endParaRPr>
          </a:p>
          <a:p>
            <a:pPr marL="299085" marR="42545" indent="-287020">
              <a:lnSpc>
                <a:spcPct val="150000"/>
              </a:lnSpc>
              <a:tabLst>
                <a:tab pos="299085" algn="l"/>
              </a:tabLst>
            </a:pPr>
            <a:r>
              <a:rPr sz="1400" dirty="0">
                <a:solidFill>
                  <a:srgbClr val="585858"/>
                </a:solidFill>
                <a:latin typeface="Arial"/>
                <a:cs typeface="Arial"/>
              </a:rPr>
              <a:t>•	</a:t>
            </a:r>
            <a:r>
              <a:rPr sz="1400" spc="-5" dirty="0">
                <a:solidFill>
                  <a:srgbClr val="585858"/>
                </a:solidFill>
                <a:latin typeface="微软雅黑"/>
                <a:cs typeface="微软雅黑"/>
              </a:rPr>
              <a:t>Be</a:t>
            </a:r>
            <a:r>
              <a:rPr sz="1400" spc="-10" dirty="0">
                <a:solidFill>
                  <a:srgbClr val="585858"/>
                </a:solidFill>
                <a:latin typeface="微软雅黑"/>
                <a:cs typeface="微软雅黑"/>
              </a:rPr>
              <a:t>e</a:t>
            </a:r>
            <a:r>
              <a:rPr sz="1400" dirty="0">
                <a:solidFill>
                  <a:srgbClr val="585858"/>
                </a:solidFill>
                <a:latin typeface="微软雅黑"/>
                <a:cs typeface="微软雅黑"/>
              </a:rPr>
              <a:t>cha</a:t>
            </a:r>
            <a:r>
              <a:rPr sz="1400" spc="10" dirty="0">
                <a:solidFill>
                  <a:srgbClr val="585858"/>
                </a:solidFill>
                <a:latin typeface="微软雅黑"/>
                <a:cs typeface="微软雅黑"/>
              </a:rPr>
              <a:t>t</a:t>
            </a:r>
            <a:r>
              <a:rPr sz="1400" dirty="0">
                <a:solidFill>
                  <a:srgbClr val="585858"/>
                </a:solidFill>
                <a:latin typeface="微软雅黑"/>
                <a:cs typeface="微软雅黑"/>
              </a:rPr>
              <a:t>布局较早，在行业中</a:t>
            </a:r>
            <a:r>
              <a:rPr sz="1400" spc="-15" dirty="0">
                <a:solidFill>
                  <a:srgbClr val="585858"/>
                </a:solidFill>
                <a:latin typeface="微软雅黑"/>
                <a:cs typeface="微软雅黑"/>
              </a:rPr>
              <a:t>话</a:t>
            </a:r>
            <a:r>
              <a:rPr sz="1400" dirty="0">
                <a:solidFill>
                  <a:srgbClr val="585858"/>
                </a:solidFill>
                <a:latin typeface="微软雅黑"/>
                <a:cs typeface="微软雅黑"/>
              </a:rPr>
              <a:t>语  权较强。</a:t>
            </a:r>
            <a:endParaRPr sz="1400">
              <a:latin typeface="微软雅黑"/>
              <a:cs typeface="微软雅黑"/>
            </a:endParaRPr>
          </a:p>
        </p:txBody>
      </p:sp>
      <p:sp>
        <p:nvSpPr>
          <p:cNvPr id="89" name="object 89"/>
          <p:cNvSpPr txBox="1"/>
          <p:nvPr/>
        </p:nvSpPr>
        <p:spPr>
          <a:xfrm>
            <a:off x="8775954" y="1318133"/>
            <a:ext cx="2983865" cy="4573270"/>
          </a:xfrm>
          <a:prstGeom prst="rect">
            <a:avLst/>
          </a:prstGeom>
        </p:spPr>
        <p:txBody>
          <a:bodyPr vert="horz" wrap="square" lIns="0" tIns="0" rIns="0" bIns="0" rtlCol="0">
            <a:spAutoFit/>
          </a:bodyPr>
          <a:lstStyle/>
          <a:p>
            <a:pPr marL="281940" algn="ctr">
              <a:lnSpc>
                <a:spcPct val="100000"/>
              </a:lnSpc>
            </a:pPr>
            <a:r>
              <a:rPr sz="2000" b="1" dirty="0">
                <a:solidFill>
                  <a:srgbClr val="F6C000"/>
                </a:solidFill>
                <a:latin typeface="微软雅黑"/>
                <a:cs typeface="微软雅黑"/>
              </a:rPr>
              <a:t>W</a:t>
            </a:r>
            <a:endParaRPr sz="2000">
              <a:latin typeface="微软雅黑"/>
              <a:cs typeface="微软雅黑"/>
            </a:endParaRPr>
          </a:p>
          <a:p>
            <a:pPr marL="12700">
              <a:lnSpc>
                <a:spcPct val="100000"/>
              </a:lnSpc>
              <a:spcBef>
                <a:spcPts val="815"/>
              </a:spcBef>
              <a:tabLst>
                <a:tab pos="299085" algn="l"/>
              </a:tabLst>
            </a:pPr>
            <a:r>
              <a:rPr sz="1400" dirty="0">
                <a:solidFill>
                  <a:srgbClr val="585858"/>
                </a:solidFill>
                <a:latin typeface="Arial"/>
                <a:cs typeface="Arial"/>
              </a:rPr>
              <a:t>•	</a:t>
            </a:r>
            <a:r>
              <a:rPr sz="1400" dirty="0">
                <a:solidFill>
                  <a:srgbClr val="585858"/>
                </a:solidFill>
                <a:latin typeface="微软雅黑"/>
                <a:cs typeface="微软雅黑"/>
              </a:rPr>
              <a:t>项目是中心化的，未开源；</a:t>
            </a:r>
            <a:endParaRPr sz="1400">
              <a:latin typeface="微软雅黑"/>
              <a:cs typeface="微软雅黑"/>
            </a:endParaRPr>
          </a:p>
          <a:p>
            <a:pPr marL="12700">
              <a:lnSpc>
                <a:spcPct val="100000"/>
              </a:lnSpc>
              <a:spcBef>
                <a:spcPts val="840"/>
              </a:spcBef>
              <a:tabLst>
                <a:tab pos="299085" algn="l"/>
              </a:tabLst>
            </a:pPr>
            <a:r>
              <a:rPr sz="1400" dirty="0">
                <a:solidFill>
                  <a:srgbClr val="585858"/>
                </a:solidFill>
                <a:latin typeface="Arial"/>
                <a:cs typeface="Arial"/>
              </a:rPr>
              <a:t>•	</a:t>
            </a:r>
            <a:r>
              <a:rPr sz="1400" dirty="0">
                <a:solidFill>
                  <a:srgbClr val="585858"/>
                </a:solidFill>
                <a:latin typeface="微软雅黑"/>
                <a:cs typeface="微软雅黑"/>
              </a:rPr>
              <a:t>受限于技术原因，产品性能和体验</a:t>
            </a:r>
            <a:endParaRPr sz="1400">
              <a:latin typeface="微软雅黑"/>
              <a:cs typeface="微软雅黑"/>
            </a:endParaRPr>
          </a:p>
          <a:p>
            <a:pPr marR="593725" algn="ctr">
              <a:lnSpc>
                <a:spcPct val="100000"/>
              </a:lnSpc>
              <a:spcBef>
                <a:spcPts val="840"/>
              </a:spcBef>
            </a:pPr>
            <a:r>
              <a:rPr sz="1400" dirty="0">
                <a:solidFill>
                  <a:srgbClr val="585858"/>
                </a:solidFill>
                <a:latin typeface="微软雅黑"/>
                <a:cs typeface="微软雅黑"/>
              </a:rPr>
              <a:t>难以满足用户高需求；</a:t>
            </a:r>
            <a:endParaRPr sz="1400">
              <a:latin typeface="微软雅黑"/>
              <a:cs typeface="微软雅黑"/>
            </a:endParaRPr>
          </a:p>
          <a:p>
            <a:pPr marL="299085" marR="5080" indent="-287020" algn="just">
              <a:lnSpc>
                <a:spcPct val="150000"/>
              </a:lnSpc>
            </a:pPr>
            <a:r>
              <a:rPr sz="1400" dirty="0">
                <a:solidFill>
                  <a:srgbClr val="585858"/>
                </a:solidFill>
                <a:latin typeface="Arial"/>
                <a:cs typeface="Arial"/>
              </a:rPr>
              <a:t>• </a:t>
            </a:r>
            <a:r>
              <a:rPr sz="1400" dirty="0">
                <a:solidFill>
                  <a:srgbClr val="585858"/>
                </a:solidFill>
                <a:latin typeface="微软雅黑"/>
                <a:cs typeface="微软雅黑"/>
              </a:rPr>
              <a:t>病毒式营销，虽早期积累了大量用  户但后期留存率较低；</a:t>
            </a:r>
            <a:endParaRPr sz="1400">
              <a:latin typeface="微软雅黑"/>
              <a:cs typeface="微软雅黑"/>
            </a:endParaRPr>
          </a:p>
          <a:p>
            <a:pPr marL="299085" marR="5080" indent="-287020" algn="just">
              <a:lnSpc>
                <a:spcPct val="150000"/>
              </a:lnSpc>
            </a:pPr>
            <a:r>
              <a:rPr sz="1400" dirty="0">
                <a:solidFill>
                  <a:srgbClr val="585858"/>
                </a:solidFill>
                <a:latin typeface="Arial"/>
                <a:cs typeface="Arial"/>
              </a:rPr>
              <a:t>• </a:t>
            </a:r>
            <a:r>
              <a:rPr sz="1400" dirty="0">
                <a:solidFill>
                  <a:srgbClr val="585858"/>
                </a:solidFill>
                <a:latin typeface="微软雅黑"/>
                <a:cs typeface="微软雅黑"/>
              </a:rPr>
              <a:t>产品生态系统仍待完善，特别是区  块链游戏与视频直播。</a:t>
            </a:r>
            <a:endParaRPr sz="1400">
              <a:latin typeface="微软雅黑"/>
              <a:cs typeface="微软雅黑"/>
            </a:endParaRPr>
          </a:p>
          <a:p>
            <a:pPr marL="283210" algn="ctr">
              <a:lnSpc>
                <a:spcPct val="100000"/>
              </a:lnSpc>
              <a:spcBef>
                <a:spcPts val="915"/>
              </a:spcBef>
            </a:pPr>
            <a:r>
              <a:rPr sz="2000" b="1" dirty="0">
                <a:solidFill>
                  <a:srgbClr val="1D9ED2"/>
                </a:solidFill>
                <a:latin typeface="微软雅黑"/>
                <a:cs typeface="微软雅黑"/>
              </a:rPr>
              <a:t>T</a:t>
            </a:r>
            <a:endParaRPr sz="2000">
              <a:latin typeface="微软雅黑"/>
              <a:cs typeface="微软雅黑"/>
            </a:endParaRPr>
          </a:p>
          <a:p>
            <a:pPr marL="299085" marR="5080" indent="-287020" algn="just">
              <a:lnSpc>
                <a:spcPts val="2520"/>
              </a:lnSpc>
              <a:spcBef>
                <a:spcPts val="200"/>
              </a:spcBef>
            </a:pPr>
            <a:r>
              <a:rPr sz="1400" dirty="0">
                <a:solidFill>
                  <a:srgbClr val="585858"/>
                </a:solidFill>
                <a:latin typeface="Arial"/>
                <a:cs typeface="Arial"/>
              </a:rPr>
              <a:t>• </a:t>
            </a:r>
            <a:r>
              <a:rPr sz="1400" dirty="0">
                <a:solidFill>
                  <a:srgbClr val="585858"/>
                </a:solidFill>
                <a:latin typeface="微软雅黑"/>
                <a:cs typeface="微软雅黑"/>
              </a:rPr>
              <a:t>市场上同类竞品公司较多，对比同  类竞品，公司估值过高</a:t>
            </a:r>
            <a:r>
              <a:rPr sz="1400" spc="-15" dirty="0">
                <a:solidFill>
                  <a:srgbClr val="585858"/>
                </a:solidFill>
                <a:latin typeface="微软雅黑"/>
                <a:cs typeface="微软雅黑"/>
              </a:rPr>
              <a:t>且</a:t>
            </a:r>
            <a:r>
              <a:rPr sz="1400" dirty="0">
                <a:solidFill>
                  <a:srgbClr val="585858"/>
                </a:solidFill>
                <a:latin typeface="微软雅黑"/>
                <a:cs typeface="微软雅黑"/>
              </a:rPr>
              <a:t>私募</a:t>
            </a:r>
            <a:r>
              <a:rPr sz="1400" spc="-15" dirty="0">
                <a:solidFill>
                  <a:srgbClr val="585858"/>
                </a:solidFill>
                <a:latin typeface="微软雅黑"/>
                <a:cs typeface="微软雅黑"/>
              </a:rPr>
              <a:t>只</a:t>
            </a:r>
            <a:r>
              <a:rPr sz="1400" dirty="0">
                <a:solidFill>
                  <a:srgbClr val="585858"/>
                </a:solidFill>
                <a:latin typeface="微软雅黑"/>
                <a:cs typeface="微软雅黑"/>
              </a:rPr>
              <a:t>收  </a:t>
            </a:r>
            <a:r>
              <a:rPr sz="1400" spc="-40" dirty="0">
                <a:solidFill>
                  <a:srgbClr val="585858"/>
                </a:solidFill>
                <a:latin typeface="微软雅黑"/>
                <a:cs typeface="微软雅黑"/>
              </a:rPr>
              <a:t>BTC；</a:t>
            </a:r>
            <a:endParaRPr sz="1400">
              <a:latin typeface="微软雅黑"/>
              <a:cs typeface="微软雅黑"/>
            </a:endParaRPr>
          </a:p>
          <a:p>
            <a:pPr marL="299085" marR="5080" indent="-287020" algn="just">
              <a:lnSpc>
                <a:spcPts val="2520"/>
              </a:lnSpc>
            </a:pPr>
            <a:r>
              <a:rPr sz="1400" dirty="0">
                <a:solidFill>
                  <a:srgbClr val="585858"/>
                </a:solidFill>
                <a:latin typeface="Arial"/>
                <a:cs typeface="Arial"/>
              </a:rPr>
              <a:t>• </a:t>
            </a:r>
            <a:r>
              <a:rPr sz="1400" dirty="0">
                <a:solidFill>
                  <a:srgbClr val="585858"/>
                </a:solidFill>
                <a:latin typeface="微软雅黑"/>
                <a:cs typeface="微软雅黑"/>
              </a:rPr>
              <a:t>大公司开始布局区块链社交，面临  挤压.</a:t>
            </a:r>
            <a:endParaRPr sz="1400">
              <a:latin typeface="微软雅黑"/>
              <a:cs typeface="微软雅黑"/>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25566" y="2937764"/>
            <a:ext cx="1342390" cy="438784"/>
          </a:xfrm>
          <a:prstGeom prst="rect">
            <a:avLst/>
          </a:prstGeom>
        </p:spPr>
        <p:txBody>
          <a:bodyPr vert="horz" wrap="square" lIns="0" tIns="0" rIns="0" bIns="0" rtlCol="0">
            <a:spAutoFit/>
          </a:bodyPr>
          <a:lstStyle/>
          <a:p>
            <a:pPr marL="12700">
              <a:lnSpc>
                <a:spcPct val="100000"/>
              </a:lnSpc>
            </a:pPr>
            <a:r>
              <a:rPr sz="2800" dirty="0">
                <a:latin typeface="微软雅黑"/>
                <a:cs typeface="微软雅黑"/>
              </a:rPr>
              <a:t>2.3</a:t>
            </a:r>
            <a:r>
              <a:rPr sz="2800" spc="-110" dirty="0">
                <a:latin typeface="微软雅黑"/>
                <a:cs typeface="微软雅黑"/>
              </a:rPr>
              <a:t> </a:t>
            </a:r>
            <a:r>
              <a:rPr sz="2800" spc="-10" dirty="0"/>
              <a:t>法律</a:t>
            </a:r>
            <a:endParaRPr sz="2800">
              <a:latin typeface="微软雅黑"/>
              <a:cs typeface="微软雅黑"/>
            </a:endParaRPr>
          </a:p>
        </p:txBody>
      </p:sp>
      <p:sp>
        <p:nvSpPr>
          <p:cNvPr id="3" name="object 3"/>
          <p:cNvSpPr txBox="1"/>
          <p:nvPr/>
        </p:nvSpPr>
        <p:spPr>
          <a:xfrm>
            <a:off x="11018646" y="518159"/>
            <a:ext cx="999490"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p:txBody>
      </p:sp>
      <p:sp>
        <p:nvSpPr>
          <p:cNvPr id="4" name="object 4"/>
          <p:cNvSpPr/>
          <p:nvPr/>
        </p:nvSpPr>
        <p:spPr>
          <a:xfrm>
            <a:off x="12021311" y="457200"/>
            <a:ext cx="161544" cy="32308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94</a:t>
            </a:fld>
            <a:endParaRPr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法律</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版权问题突出，主要面临版权登记难、流通交易成本高、维权</a:t>
            </a:r>
          </a:p>
          <a:p>
            <a:pPr marL="12700">
              <a:lnSpc>
                <a:spcPts val="2735"/>
              </a:lnSpc>
            </a:pPr>
            <a:r>
              <a:rPr spc="-5" dirty="0"/>
              <a:t>成本高三大难题</a:t>
            </a:r>
          </a:p>
        </p:txBody>
      </p:sp>
      <p:sp>
        <p:nvSpPr>
          <p:cNvPr id="5" name="object 5"/>
          <p:cNvSpPr txBox="1"/>
          <p:nvPr/>
        </p:nvSpPr>
        <p:spPr>
          <a:xfrm>
            <a:off x="829767" y="1403263"/>
            <a:ext cx="10977245" cy="1613535"/>
          </a:xfrm>
          <a:prstGeom prst="rect">
            <a:avLst/>
          </a:prstGeom>
        </p:spPr>
        <p:txBody>
          <a:bodyPr vert="horz" wrap="square" lIns="0" tIns="0" rIns="0" bIns="0" rtlCol="0">
            <a:spAutoFit/>
          </a:bodyPr>
          <a:lstStyle/>
          <a:p>
            <a:pPr marL="299085" marR="5080" indent="-287020">
              <a:lnSpc>
                <a:spcPct val="150100"/>
              </a:lnSpc>
            </a:pPr>
            <a:r>
              <a:rPr sz="1400" spc="540" dirty="0">
                <a:solidFill>
                  <a:srgbClr val="1D9ED2"/>
                </a:solidFill>
                <a:latin typeface="Arial Unicode MS"/>
                <a:cs typeface="Arial Unicode MS"/>
              </a:rPr>
              <a:t>◆ </a:t>
            </a:r>
            <a:r>
              <a:rPr sz="1400" spc="-5" dirty="0">
                <a:solidFill>
                  <a:srgbClr val="585858"/>
                </a:solidFill>
                <a:latin typeface="微软雅黑"/>
                <a:cs typeface="微软雅黑"/>
              </a:rPr>
              <a:t>版权指的是作者对于其创作的作品拥有的权力，可分为实物类版权、数字版权和非标类版权。这些创作作品通过互联网进行生产、复制、  </a:t>
            </a:r>
            <a:r>
              <a:rPr sz="1400" dirty="0">
                <a:solidFill>
                  <a:srgbClr val="585858"/>
                </a:solidFill>
                <a:latin typeface="微软雅黑"/>
                <a:cs typeface="微软雅黑"/>
              </a:rPr>
              <a:t>流通和传播，版权问题始终突出。根据维权骑士发布的《2018Q3内容行业版权报告》，今年第三季度仅微信公众号内容遭疑似侵权次  数就超过了百万次。</a:t>
            </a:r>
            <a:endParaRPr sz="1400">
              <a:latin typeface="微软雅黑"/>
              <a:cs typeface="微软雅黑"/>
            </a:endParaRPr>
          </a:p>
          <a:p>
            <a:pPr marL="299085" marR="175260" indent="-287020">
              <a:lnSpc>
                <a:spcPct val="1500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dirty="0">
                <a:solidFill>
                  <a:srgbClr val="585858"/>
                </a:solidFill>
                <a:latin typeface="微软雅黑"/>
                <a:cs typeface="微软雅黑"/>
              </a:rPr>
              <a:t>版权保护市场主要面临三大难题：第一，版权登记难，权利凭证成本高；第二，流通交易成本高，版权变现主要依赖广告收入；第三，  维权成本高，维权成功率低。</a:t>
            </a:r>
            <a:endParaRPr sz="1400">
              <a:latin typeface="微软雅黑"/>
              <a:cs typeface="微软雅黑"/>
            </a:endParaRPr>
          </a:p>
        </p:txBody>
      </p:sp>
      <p:sp>
        <p:nvSpPr>
          <p:cNvPr id="6" name="object 6"/>
          <p:cNvSpPr txBox="1"/>
          <p:nvPr/>
        </p:nvSpPr>
        <p:spPr>
          <a:xfrm>
            <a:off x="6512686" y="6279489"/>
            <a:ext cx="5531485" cy="195580"/>
          </a:xfrm>
          <a:prstGeom prst="rect">
            <a:avLst/>
          </a:prstGeom>
        </p:spPr>
        <p:txBody>
          <a:bodyPr vert="horz" wrap="square" lIns="0" tIns="0" rIns="0" bIns="0" rtlCol="0">
            <a:spAutoFit/>
          </a:bodyPr>
          <a:lstStyle/>
          <a:p>
            <a:pPr marL="12700">
              <a:lnSpc>
                <a:spcPct val="100000"/>
              </a:lnSpc>
              <a:tabLst>
                <a:tab pos="5168900" algn="l"/>
                <a:tab pos="5338445" algn="l"/>
              </a:tabLst>
            </a:pPr>
            <a:r>
              <a:rPr sz="1200" u="sng" dirty="0">
                <a:solidFill>
                  <a:srgbClr val="F9F9F9"/>
                </a:solidFill>
                <a:latin typeface="微软雅黑"/>
                <a:cs typeface="微软雅黑"/>
              </a:rPr>
              <a:t> 	</a:t>
            </a:r>
            <a:r>
              <a:rPr sz="1200" dirty="0">
                <a:solidFill>
                  <a:srgbClr val="F9F9F9"/>
                </a:solidFill>
                <a:latin typeface="微软雅黑"/>
                <a:cs typeface="微软雅黑"/>
              </a:rPr>
              <a:t>	95</a:t>
            </a:r>
            <a:endParaRPr sz="1200">
              <a:latin typeface="微软雅黑"/>
              <a:cs typeface="微软雅黑"/>
            </a:endParaRPr>
          </a:p>
        </p:txBody>
      </p:sp>
      <p:sp>
        <p:nvSpPr>
          <p:cNvPr id="7" name="object 7"/>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7074407" y="4682521"/>
            <a:ext cx="403860" cy="359410"/>
          </a:xfrm>
          <a:custGeom>
            <a:avLst/>
            <a:gdLst/>
            <a:ahLst/>
            <a:cxnLst/>
            <a:rect l="l" t="t" r="r" b="b"/>
            <a:pathLst>
              <a:path w="403859" h="359410">
                <a:moveTo>
                  <a:pt x="156464" y="5302"/>
                </a:moveTo>
                <a:lnTo>
                  <a:pt x="91779" y="24651"/>
                </a:lnTo>
                <a:lnTo>
                  <a:pt x="40419" y="66430"/>
                </a:lnTo>
                <a:lnTo>
                  <a:pt x="17885" y="101153"/>
                </a:lnTo>
                <a:lnTo>
                  <a:pt x="8509" y="124174"/>
                </a:lnTo>
                <a:lnTo>
                  <a:pt x="6476" y="129254"/>
                </a:lnTo>
                <a:lnTo>
                  <a:pt x="5588" y="134715"/>
                </a:lnTo>
                <a:lnTo>
                  <a:pt x="2794" y="145256"/>
                </a:lnTo>
                <a:lnTo>
                  <a:pt x="2286" y="151098"/>
                </a:lnTo>
                <a:lnTo>
                  <a:pt x="762" y="161004"/>
                </a:lnTo>
                <a:lnTo>
                  <a:pt x="508" y="163036"/>
                </a:lnTo>
                <a:lnTo>
                  <a:pt x="430" y="167306"/>
                </a:lnTo>
                <a:lnTo>
                  <a:pt x="253" y="172688"/>
                </a:lnTo>
                <a:lnTo>
                  <a:pt x="0" y="176498"/>
                </a:lnTo>
                <a:lnTo>
                  <a:pt x="110" y="182848"/>
                </a:lnTo>
                <a:lnTo>
                  <a:pt x="1016" y="197453"/>
                </a:lnTo>
                <a:lnTo>
                  <a:pt x="1397" y="200120"/>
                </a:lnTo>
                <a:lnTo>
                  <a:pt x="2413" y="205581"/>
                </a:lnTo>
                <a:lnTo>
                  <a:pt x="3683" y="213709"/>
                </a:lnTo>
                <a:lnTo>
                  <a:pt x="4191" y="216503"/>
                </a:lnTo>
                <a:lnTo>
                  <a:pt x="5080" y="219043"/>
                </a:lnTo>
                <a:lnTo>
                  <a:pt x="5740" y="221821"/>
                </a:lnTo>
                <a:lnTo>
                  <a:pt x="19502" y="264019"/>
                </a:lnTo>
                <a:lnTo>
                  <a:pt x="44751" y="301339"/>
                </a:lnTo>
                <a:lnTo>
                  <a:pt x="79216" y="330934"/>
                </a:lnTo>
                <a:lnTo>
                  <a:pt x="120650" y="350615"/>
                </a:lnTo>
                <a:lnTo>
                  <a:pt x="146050" y="356457"/>
                </a:lnTo>
                <a:lnTo>
                  <a:pt x="151384" y="357346"/>
                </a:lnTo>
                <a:lnTo>
                  <a:pt x="155321" y="357854"/>
                </a:lnTo>
                <a:lnTo>
                  <a:pt x="165735" y="358616"/>
                </a:lnTo>
                <a:lnTo>
                  <a:pt x="169291" y="358743"/>
                </a:lnTo>
                <a:lnTo>
                  <a:pt x="170942" y="358870"/>
                </a:lnTo>
                <a:lnTo>
                  <a:pt x="173736" y="358870"/>
                </a:lnTo>
                <a:lnTo>
                  <a:pt x="181483" y="358616"/>
                </a:lnTo>
                <a:lnTo>
                  <a:pt x="211939" y="354494"/>
                </a:lnTo>
                <a:lnTo>
                  <a:pt x="241204" y="345074"/>
                </a:lnTo>
                <a:lnTo>
                  <a:pt x="268422" y="330773"/>
                </a:lnTo>
                <a:lnTo>
                  <a:pt x="270687" y="329025"/>
                </a:lnTo>
                <a:lnTo>
                  <a:pt x="173227" y="329025"/>
                </a:lnTo>
                <a:lnTo>
                  <a:pt x="171958" y="328898"/>
                </a:lnTo>
                <a:lnTo>
                  <a:pt x="169037" y="328771"/>
                </a:lnTo>
                <a:lnTo>
                  <a:pt x="157480" y="328009"/>
                </a:lnTo>
                <a:lnTo>
                  <a:pt x="155701" y="327755"/>
                </a:lnTo>
                <a:lnTo>
                  <a:pt x="152400" y="326993"/>
                </a:lnTo>
                <a:lnTo>
                  <a:pt x="149098" y="326358"/>
                </a:lnTo>
                <a:lnTo>
                  <a:pt x="112680" y="314801"/>
                </a:lnTo>
                <a:lnTo>
                  <a:pt x="77565" y="291766"/>
                </a:lnTo>
                <a:lnTo>
                  <a:pt x="50323" y="259984"/>
                </a:lnTo>
                <a:lnTo>
                  <a:pt x="32879" y="221710"/>
                </a:lnTo>
                <a:lnTo>
                  <a:pt x="27305" y="192627"/>
                </a:lnTo>
                <a:lnTo>
                  <a:pt x="27050" y="190849"/>
                </a:lnTo>
                <a:lnTo>
                  <a:pt x="26839" y="186404"/>
                </a:lnTo>
                <a:lnTo>
                  <a:pt x="26733" y="184848"/>
                </a:lnTo>
                <a:lnTo>
                  <a:pt x="26569" y="183124"/>
                </a:lnTo>
                <a:lnTo>
                  <a:pt x="26454" y="181070"/>
                </a:lnTo>
                <a:lnTo>
                  <a:pt x="26547" y="176498"/>
                </a:lnTo>
                <a:lnTo>
                  <a:pt x="26678" y="172688"/>
                </a:lnTo>
                <a:lnTo>
                  <a:pt x="26797" y="165195"/>
                </a:lnTo>
                <a:lnTo>
                  <a:pt x="27050" y="163544"/>
                </a:lnTo>
                <a:lnTo>
                  <a:pt x="27559" y="158591"/>
                </a:lnTo>
                <a:lnTo>
                  <a:pt x="28321" y="155289"/>
                </a:lnTo>
                <a:lnTo>
                  <a:pt x="28583" y="152084"/>
                </a:lnTo>
                <a:lnTo>
                  <a:pt x="29591" y="148685"/>
                </a:lnTo>
                <a:lnTo>
                  <a:pt x="32385" y="138652"/>
                </a:lnTo>
                <a:lnTo>
                  <a:pt x="33147" y="135223"/>
                </a:lnTo>
                <a:lnTo>
                  <a:pt x="34798" y="132175"/>
                </a:lnTo>
                <a:lnTo>
                  <a:pt x="35941" y="128873"/>
                </a:lnTo>
                <a:lnTo>
                  <a:pt x="37846" y="124047"/>
                </a:lnTo>
                <a:lnTo>
                  <a:pt x="38481" y="122269"/>
                </a:lnTo>
                <a:lnTo>
                  <a:pt x="39370" y="120872"/>
                </a:lnTo>
                <a:lnTo>
                  <a:pt x="68294" y="78930"/>
                </a:lnTo>
                <a:lnTo>
                  <a:pt x="107997" y="50292"/>
                </a:lnTo>
                <a:lnTo>
                  <a:pt x="171015" y="34736"/>
                </a:lnTo>
                <a:lnTo>
                  <a:pt x="266483" y="34736"/>
                </a:lnTo>
                <a:lnTo>
                  <a:pt x="261423" y="31097"/>
                </a:lnTo>
                <a:lnTo>
                  <a:pt x="224407" y="13392"/>
                </a:lnTo>
                <a:lnTo>
                  <a:pt x="184835" y="5429"/>
                </a:lnTo>
                <a:lnTo>
                  <a:pt x="159893" y="5429"/>
                </a:lnTo>
                <a:lnTo>
                  <a:pt x="156464" y="5302"/>
                </a:lnTo>
                <a:close/>
              </a:path>
              <a:path w="403859" h="359410">
                <a:moveTo>
                  <a:pt x="344424" y="179546"/>
                </a:moveTo>
                <a:lnTo>
                  <a:pt x="342519" y="180181"/>
                </a:lnTo>
                <a:lnTo>
                  <a:pt x="339090" y="186023"/>
                </a:lnTo>
                <a:lnTo>
                  <a:pt x="335534" y="197580"/>
                </a:lnTo>
                <a:lnTo>
                  <a:pt x="329947" y="213074"/>
                </a:lnTo>
                <a:lnTo>
                  <a:pt x="306324" y="257778"/>
                </a:lnTo>
                <a:lnTo>
                  <a:pt x="269908" y="296050"/>
                </a:lnTo>
                <a:lnTo>
                  <a:pt x="236410" y="316416"/>
                </a:lnTo>
                <a:lnTo>
                  <a:pt x="195405" y="327759"/>
                </a:lnTo>
                <a:lnTo>
                  <a:pt x="174117" y="329025"/>
                </a:lnTo>
                <a:lnTo>
                  <a:pt x="270687" y="329025"/>
                </a:lnTo>
                <a:lnTo>
                  <a:pt x="303660" y="301140"/>
                </a:lnTo>
                <a:lnTo>
                  <a:pt x="330200" y="263493"/>
                </a:lnTo>
                <a:lnTo>
                  <a:pt x="344550" y="227298"/>
                </a:lnTo>
                <a:lnTo>
                  <a:pt x="345821" y="223361"/>
                </a:lnTo>
                <a:lnTo>
                  <a:pt x="346328" y="221075"/>
                </a:lnTo>
                <a:lnTo>
                  <a:pt x="346456" y="219932"/>
                </a:lnTo>
                <a:lnTo>
                  <a:pt x="348020" y="212897"/>
                </a:lnTo>
                <a:lnTo>
                  <a:pt x="348742" y="209772"/>
                </a:lnTo>
                <a:lnTo>
                  <a:pt x="348869" y="208883"/>
                </a:lnTo>
                <a:lnTo>
                  <a:pt x="349250" y="207232"/>
                </a:lnTo>
                <a:lnTo>
                  <a:pt x="349503" y="205327"/>
                </a:lnTo>
                <a:lnTo>
                  <a:pt x="350774" y="198088"/>
                </a:lnTo>
                <a:lnTo>
                  <a:pt x="348488" y="186404"/>
                </a:lnTo>
                <a:lnTo>
                  <a:pt x="344424" y="179546"/>
                </a:lnTo>
                <a:close/>
              </a:path>
              <a:path w="403859" h="359410">
                <a:moveTo>
                  <a:pt x="115443" y="140811"/>
                </a:moveTo>
                <a:lnTo>
                  <a:pt x="107950" y="141954"/>
                </a:lnTo>
                <a:lnTo>
                  <a:pt x="108203" y="147161"/>
                </a:lnTo>
                <a:lnTo>
                  <a:pt x="110363" y="153003"/>
                </a:lnTo>
                <a:lnTo>
                  <a:pt x="135616" y="195490"/>
                </a:lnTo>
                <a:lnTo>
                  <a:pt x="167805" y="231784"/>
                </a:lnTo>
                <a:lnTo>
                  <a:pt x="180213" y="237077"/>
                </a:lnTo>
                <a:lnTo>
                  <a:pt x="185166" y="232505"/>
                </a:lnTo>
                <a:lnTo>
                  <a:pt x="185927" y="231743"/>
                </a:lnTo>
                <a:lnTo>
                  <a:pt x="211411" y="208450"/>
                </a:lnTo>
                <a:lnTo>
                  <a:pt x="221127" y="199358"/>
                </a:lnTo>
                <a:lnTo>
                  <a:pt x="176911" y="199358"/>
                </a:lnTo>
                <a:lnTo>
                  <a:pt x="157646" y="180181"/>
                </a:lnTo>
                <a:lnTo>
                  <a:pt x="149621" y="172148"/>
                </a:lnTo>
                <a:lnTo>
                  <a:pt x="136102" y="158353"/>
                </a:lnTo>
                <a:lnTo>
                  <a:pt x="120776" y="142208"/>
                </a:lnTo>
                <a:lnTo>
                  <a:pt x="115443" y="140811"/>
                </a:lnTo>
                <a:close/>
              </a:path>
              <a:path w="403859" h="359410">
                <a:moveTo>
                  <a:pt x="266483" y="34736"/>
                </a:moveTo>
                <a:lnTo>
                  <a:pt x="171015" y="34736"/>
                </a:lnTo>
                <a:lnTo>
                  <a:pt x="203628" y="37544"/>
                </a:lnTo>
                <a:lnTo>
                  <a:pt x="234979" y="47281"/>
                </a:lnTo>
                <a:lnTo>
                  <a:pt x="263651" y="63722"/>
                </a:lnTo>
                <a:lnTo>
                  <a:pt x="272883" y="70647"/>
                </a:lnTo>
                <a:lnTo>
                  <a:pt x="288297" y="83117"/>
                </a:lnTo>
                <a:lnTo>
                  <a:pt x="294386" y="87471"/>
                </a:lnTo>
                <a:lnTo>
                  <a:pt x="259840" y="124174"/>
                </a:lnTo>
                <a:lnTo>
                  <a:pt x="247142" y="137636"/>
                </a:lnTo>
                <a:lnTo>
                  <a:pt x="228775" y="152114"/>
                </a:lnTo>
                <a:lnTo>
                  <a:pt x="211074" y="167306"/>
                </a:lnTo>
                <a:lnTo>
                  <a:pt x="193813" y="183124"/>
                </a:lnTo>
                <a:lnTo>
                  <a:pt x="176911" y="199358"/>
                </a:lnTo>
                <a:lnTo>
                  <a:pt x="221127" y="199358"/>
                </a:lnTo>
                <a:lnTo>
                  <a:pt x="236632" y="184848"/>
                </a:lnTo>
                <a:lnTo>
                  <a:pt x="261330" y="160627"/>
                </a:lnTo>
                <a:lnTo>
                  <a:pt x="285242" y="135477"/>
                </a:lnTo>
                <a:lnTo>
                  <a:pt x="300863" y="121253"/>
                </a:lnTo>
                <a:lnTo>
                  <a:pt x="324998" y="98391"/>
                </a:lnTo>
                <a:lnTo>
                  <a:pt x="346519" y="77184"/>
                </a:lnTo>
                <a:lnTo>
                  <a:pt x="304038" y="77184"/>
                </a:lnTo>
                <a:lnTo>
                  <a:pt x="303402" y="75406"/>
                </a:lnTo>
                <a:lnTo>
                  <a:pt x="278002" y="43021"/>
                </a:lnTo>
                <a:lnTo>
                  <a:pt x="266483" y="34736"/>
                </a:lnTo>
                <a:close/>
              </a:path>
              <a:path w="403859" h="359410">
                <a:moveTo>
                  <a:pt x="396083" y="0"/>
                </a:moveTo>
                <a:lnTo>
                  <a:pt x="362846" y="20419"/>
                </a:lnTo>
                <a:lnTo>
                  <a:pt x="324485" y="56102"/>
                </a:lnTo>
                <a:lnTo>
                  <a:pt x="304038" y="77184"/>
                </a:lnTo>
                <a:lnTo>
                  <a:pt x="346519" y="77184"/>
                </a:lnTo>
                <a:lnTo>
                  <a:pt x="393953" y="26257"/>
                </a:lnTo>
                <a:lnTo>
                  <a:pt x="403526" y="6326"/>
                </a:lnTo>
                <a:lnTo>
                  <a:pt x="400939" y="1873"/>
                </a:lnTo>
                <a:lnTo>
                  <a:pt x="396083" y="0"/>
                </a:lnTo>
                <a:close/>
              </a:path>
              <a:path w="403859" h="359410">
                <a:moveTo>
                  <a:pt x="174117" y="4794"/>
                </a:moveTo>
                <a:lnTo>
                  <a:pt x="168528" y="5048"/>
                </a:lnTo>
                <a:lnTo>
                  <a:pt x="163322" y="5175"/>
                </a:lnTo>
                <a:lnTo>
                  <a:pt x="159893" y="5429"/>
                </a:lnTo>
                <a:lnTo>
                  <a:pt x="184835" y="5429"/>
                </a:lnTo>
                <a:lnTo>
                  <a:pt x="183769" y="5302"/>
                </a:lnTo>
                <a:lnTo>
                  <a:pt x="174117" y="4794"/>
                </a:lnTo>
                <a:close/>
              </a:path>
            </a:pathLst>
          </a:custGeom>
          <a:solidFill>
            <a:srgbClr val="F9F9F9"/>
          </a:solidFill>
        </p:spPr>
        <p:txBody>
          <a:bodyPr wrap="square" lIns="0" tIns="0" rIns="0" bIns="0" rtlCol="0"/>
          <a:lstStyle/>
          <a:p>
            <a:endParaRPr/>
          </a:p>
        </p:txBody>
      </p:sp>
      <p:sp>
        <p:nvSpPr>
          <p:cNvPr id="9" name="object 9"/>
          <p:cNvSpPr/>
          <p:nvPr/>
        </p:nvSpPr>
        <p:spPr>
          <a:xfrm>
            <a:off x="5913120" y="5323332"/>
            <a:ext cx="326390" cy="360045"/>
          </a:xfrm>
          <a:custGeom>
            <a:avLst/>
            <a:gdLst/>
            <a:ahLst/>
            <a:cxnLst/>
            <a:rect l="l" t="t" r="r" b="b"/>
            <a:pathLst>
              <a:path w="326389" h="360045">
                <a:moveTo>
                  <a:pt x="203887" y="234315"/>
                </a:moveTo>
                <a:lnTo>
                  <a:pt x="117855" y="234315"/>
                </a:lnTo>
                <a:lnTo>
                  <a:pt x="186562" y="265823"/>
                </a:lnTo>
                <a:lnTo>
                  <a:pt x="184150" y="273113"/>
                </a:lnTo>
                <a:lnTo>
                  <a:pt x="182879" y="280568"/>
                </a:lnTo>
                <a:lnTo>
                  <a:pt x="182879" y="288290"/>
                </a:lnTo>
                <a:lnTo>
                  <a:pt x="188517" y="316013"/>
                </a:lnTo>
                <a:lnTo>
                  <a:pt x="203882" y="338707"/>
                </a:lnTo>
                <a:lnTo>
                  <a:pt x="226653" y="354035"/>
                </a:lnTo>
                <a:lnTo>
                  <a:pt x="254507" y="359664"/>
                </a:lnTo>
                <a:lnTo>
                  <a:pt x="282362" y="354035"/>
                </a:lnTo>
                <a:lnTo>
                  <a:pt x="305133" y="338707"/>
                </a:lnTo>
                <a:lnTo>
                  <a:pt x="315253" y="323761"/>
                </a:lnTo>
                <a:lnTo>
                  <a:pt x="254507" y="323761"/>
                </a:lnTo>
                <a:lnTo>
                  <a:pt x="240627" y="320974"/>
                </a:lnTo>
                <a:lnTo>
                  <a:pt x="229282" y="313374"/>
                </a:lnTo>
                <a:lnTo>
                  <a:pt x="221628" y="302099"/>
                </a:lnTo>
                <a:lnTo>
                  <a:pt x="218820" y="288290"/>
                </a:lnTo>
                <a:lnTo>
                  <a:pt x="221628" y="274461"/>
                </a:lnTo>
                <a:lnTo>
                  <a:pt x="229282" y="263156"/>
                </a:lnTo>
                <a:lnTo>
                  <a:pt x="240627" y="255528"/>
                </a:lnTo>
                <a:lnTo>
                  <a:pt x="254507" y="252730"/>
                </a:lnTo>
                <a:lnTo>
                  <a:pt x="315240" y="252730"/>
                </a:lnTo>
                <a:lnTo>
                  <a:pt x="305133" y="237775"/>
                </a:lnTo>
                <a:lnTo>
                  <a:pt x="301695" y="235458"/>
                </a:lnTo>
                <a:lnTo>
                  <a:pt x="206375" y="235458"/>
                </a:lnTo>
                <a:lnTo>
                  <a:pt x="203887" y="234315"/>
                </a:lnTo>
                <a:close/>
              </a:path>
              <a:path w="326389" h="360045">
                <a:moveTo>
                  <a:pt x="315240" y="252730"/>
                </a:moveTo>
                <a:lnTo>
                  <a:pt x="254507" y="252730"/>
                </a:lnTo>
                <a:lnTo>
                  <a:pt x="268388" y="255528"/>
                </a:lnTo>
                <a:lnTo>
                  <a:pt x="279733" y="263156"/>
                </a:lnTo>
                <a:lnTo>
                  <a:pt x="287387" y="274461"/>
                </a:lnTo>
                <a:lnTo>
                  <a:pt x="290194" y="288290"/>
                </a:lnTo>
                <a:lnTo>
                  <a:pt x="287387" y="302099"/>
                </a:lnTo>
                <a:lnTo>
                  <a:pt x="279733" y="313374"/>
                </a:lnTo>
                <a:lnTo>
                  <a:pt x="268388" y="320974"/>
                </a:lnTo>
                <a:lnTo>
                  <a:pt x="254507" y="323761"/>
                </a:lnTo>
                <a:lnTo>
                  <a:pt x="315253" y="323761"/>
                </a:lnTo>
                <a:lnTo>
                  <a:pt x="320498" y="316013"/>
                </a:lnTo>
                <a:lnTo>
                  <a:pt x="326135" y="288290"/>
                </a:lnTo>
                <a:lnTo>
                  <a:pt x="320498" y="260508"/>
                </a:lnTo>
                <a:lnTo>
                  <a:pt x="315240" y="252730"/>
                </a:lnTo>
                <a:close/>
              </a:path>
              <a:path w="326389" h="360045">
                <a:moveTo>
                  <a:pt x="71754" y="108458"/>
                </a:moveTo>
                <a:lnTo>
                  <a:pt x="43880" y="114073"/>
                </a:lnTo>
                <a:lnTo>
                  <a:pt x="21066" y="129381"/>
                </a:lnTo>
                <a:lnTo>
                  <a:pt x="5657" y="152070"/>
                </a:lnTo>
                <a:lnTo>
                  <a:pt x="0" y="179832"/>
                </a:lnTo>
                <a:lnTo>
                  <a:pt x="5657" y="207593"/>
                </a:lnTo>
                <a:lnTo>
                  <a:pt x="21066" y="230282"/>
                </a:lnTo>
                <a:lnTo>
                  <a:pt x="43880" y="245590"/>
                </a:lnTo>
                <a:lnTo>
                  <a:pt x="71754" y="251206"/>
                </a:lnTo>
                <a:lnTo>
                  <a:pt x="84208" y="250102"/>
                </a:lnTo>
                <a:lnTo>
                  <a:pt x="96234" y="246856"/>
                </a:lnTo>
                <a:lnTo>
                  <a:pt x="107545" y="241561"/>
                </a:lnTo>
                <a:lnTo>
                  <a:pt x="117855" y="234315"/>
                </a:lnTo>
                <a:lnTo>
                  <a:pt x="203887" y="234315"/>
                </a:lnTo>
                <a:lnTo>
                  <a:pt x="162706" y="215392"/>
                </a:lnTo>
                <a:lnTo>
                  <a:pt x="71754" y="215392"/>
                </a:lnTo>
                <a:lnTo>
                  <a:pt x="57874" y="212586"/>
                </a:lnTo>
                <a:lnTo>
                  <a:pt x="46529" y="204946"/>
                </a:lnTo>
                <a:lnTo>
                  <a:pt x="38875" y="193639"/>
                </a:lnTo>
                <a:lnTo>
                  <a:pt x="36067" y="179832"/>
                </a:lnTo>
                <a:lnTo>
                  <a:pt x="38875" y="165971"/>
                </a:lnTo>
                <a:lnTo>
                  <a:pt x="46529" y="154670"/>
                </a:lnTo>
                <a:lnTo>
                  <a:pt x="57874" y="147060"/>
                </a:lnTo>
                <a:lnTo>
                  <a:pt x="71754" y="144272"/>
                </a:lnTo>
                <a:lnTo>
                  <a:pt x="161983" y="144272"/>
                </a:lnTo>
                <a:lnTo>
                  <a:pt x="203638" y="125095"/>
                </a:lnTo>
                <a:lnTo>
                  <a:pt x="117601" y="125095"/>
                </a:lnTo>
                <a:lnTo>
                  <a:pt x="107384" y="117994"/>
                </a:lnTo>
                <a:lnTo>
                  <a:pt x="96154" y="112776"/>
                </a:lnTo>
                <a:lnTo>
                  <a:pt x="84187" y="109557"/>
                </a:lnTo>
                <a:lnTo>
                  <a:pt x="71754" y="108458"/>
                </a:lnTo>
                <a:close/>
              </a:path>
              <a:path w="326389" h="360045">
                <a:moveTo>
                  <a:pt x="254507" y="216789"/>
                </a:moveTo>
                <a:lnTo>
                  <a:pt x="241290" y="218027"/>
                </a:lnTo>
                <a:lnTo>
                  <a:pt x="228679" y="221646"/>
                </a:lnTo>
                <a:lnTo>
                  <a:pt x="216949" y="227504"/>
                </a:lnTo>
                <a:lnTo>
                  <a:pt x="206375" y="235458"/>
                </a:lnTo>
                <a:lnTo>
                  <a:pt x="301695" y="235458"/>
                </a:lnTo>
                <a:lnTo>
                  <a:pt x="282362" y="222424"/>
                </a:lnTo>
                <a:lnTo>
                  <a:pt x="254507" y="216789"/>
                </a:lnTo>
                <a:close/>
              </a:path>
              <a:path w="326389" h="360045">
                <a:moveTo>
                  <a:pt x="161983" y="144272"/>
                </a:moveTo>
                <a:lnTo>
                  <a:pt x="71754" y="144272"/>
                </a:lnTo>
                <a:lnTo>
                  <a:pt x="85562" y="147060"/>
                </a:lnTo>
                <a:lnTo>
                  <a:pt x="96869" y="154670"/>
                </a:lnTo>
                <a:lnTo>
                  <a:pt x="104509" y="165971"/>
                </a:lnTo>
                <a:lnTo>
                  <a:pt x="107314" y="179832"/>
                </a:lnTo>
                <a:lnTo>
                  <a:pt x="107314" y="187198"/>
                </a:lnTo>
                <a:lnTo>
                  <a:pt x="105155" y="194183"/>
                </a:lnTo>
                <a:lnTo>
                  <a:pt x="100837" y="200152"/>
                </a:lnTo>
                <a:lnTo>
                  <a:pt x="99313" y="202311"/>
                </a:lnTo>
                <a:lnTo>
                  <a:pt x="71754" y="215392"/>
                </a:lnTo>
                <a:lnTo>
                  <a:pt x="162706" y="215392"/>
                </a:lnTo>
                <a:lnTo>
                  <a:pt x="138937" y="204470"/>
                </a:lnTo>
                <a:lnTo>
                  <a:pt x="141858" y="196469"/>
                </a:lnTo>
                <a:lnTo>
                  <a:pt x="143255" y="188341"/>
                </a:lnTo>
                <a:lnTo>
                  <a:pt x="143255" y="171323"/>
                </a:lnTo>
                <a:lnTo>
                  <a:pt x="141731" y="162814"/>
                </a:lnTo>
                <a:lnTo>
                  <a:pt x="138810" y="154940"/>
                </a:lnTo>
                <a:lnTo>
                  <a:pt x="161983" y="144272"/>
                </a:lnTo>
                <a:close/>
              </a:path>
              <a:path w="326389" h="360045">
                <a:moveTo>
                  <a:pt x="301968" y="123952"/>
                </a:moveTo>
                <a:lnTo>
                  <a:pt x="206120" y="123952"/>
                </a:lnTo>
                <a:lnTo>
                  <a:pt x="216771" y="131978"/>
                </a:lnTo>
                <a:lnTo>
                  <a:pt x="228552" y="137874"/>
                </a:lnTo>
                <a:lnTo>
                  <a:pt x="241214" y="141507"/>
                </a:lnTo>
                <a:lnTo>
                  <a:pt x="254507" y="142748"/>
                </a:lnTo>
                <a:lnTo>
                  <a:pt x="282362" y="137132"/>
                </a:lnTo>
                <a:lnTo>
                  <a:pt x="301968" y="123952"/>
                </a:lnTo>
                <a:close/>
              </a:path>
              <a:path w="326389" h="360045">
                <a:moveTo>
                  <a:pt x="254507" y="0"/>
                </a:moveTo>
                <a:lnTo>
                  <a:pt x="226653" y="5615"/>
                </a:lnTo>
                <a:lnTo>
                  <a:pt x="203882" y="20923"/>
                </a:lnTo>
                <a:lnTo>
                  <a:pt x="188517" y="43612"/>
                </a:lnTo>
                <a:lnTo>
                  <a:pt x="182879" y="71374"/>
                </a:lnTo>
                <a:lnTo>
                  <a:pt x="182879" y="78867"/>
                </a:lnTo>
                <a:lnTo>
                  <a:pt x="184150" y="86360"/>
                </a:lnTo>
                <a:lnTo>
                  <a:pt x="186435" y="93472"/>
                </a:lnTo>
                <a:lnTo>
                  <a:pt x="117601" y="125095"/>
                </a:lnTo>
                <a:lnTo>
                  <a:pt x="203638" y="125095"/>
                </a:lnTo>
                <a:lnTo>
                  <a:pt x="206120" y="123952"/>
                </a:lnTo>
                <a:lnTo>
                  <a:pt x="301968" y="123952"/>
                </a:lnTo>
                <a:lnTo>
                  <a:pt x="305133" y="121824"/>
                </a:lnTo>
                <a:lnTo>
                  <a:pt x="315217" y="106934"/>
                </a:lnTo>
                <a:lnTo>
                  <a:pt x="254507" y="106934"/>
                </a:lnTo>
                <a:lnTo>
                  <a:pt x="240627" y="104128"/>
                </a:lnTo>
                <a:lnTo>
                  <a:pt x="229282" y="96488"/>
                </a:lnTo>
                <a:lnTo>
                  <a:pt x="221628" y="85181"/>
                </a:lnTo>
                <a:lnTo>
                  <a:pt x="218820" y="71374"/>
                </a:lnTo>
                <a:lnTo>
                  <a:pt x="221628" y="57566"/>
                </a:lnTo>
                <a:lnTo>
                  <a:pt x="229282" y="46259"/>
                </a:lnTo>
                <a:lnTo>
                  <a:pt x="240627" y="38619"/>
                </a:lnTo>
                <a:lnTo>
                  <a:pt x="254507" y="35814"/>
                </a:lnTo>
                <a:lnTo>
                  <a:pt x="315217" y="35814"/>
                </a:lnTo>
                <a:lnTo>
                  <a:pt x="305133" y="20923"/>
                </a:lnTo>
                <a:lnTo>
                  <a:pt x="282362" y="5615"/>
                </a:lnTo>
                <a:lnTo>
                  <a:pt x="254507" y="0"/>
                </a:lnTo>
                <a:close/>
              </a:path>
              <a:path w="326389" h="360045">
                <a:moveTo>
                  <a:pt x="315217" y="35814"/>
                </a:moveTo>
                <a:lnTo>
                  <a:pt x="254507" y="35814"/>
                </a:lnTo>
                <a:lnTo>
                  <a:pt x="268388" y="38619"/>
                </a:lnTo>
                <a:lnTo>
                  <a:pt x="279733" y="46259"/>
                </a:lnTo>
                <a:lnTo>
                  <a:pt x="287387" y="57566"/>
                </a:lnTo>
                <a:lnTo>
                  <a:pt x="290194" y="71374"/>
                </a:lnTo>
                <a:lnTo>
                  <a:pt x="287387" y="85181"/>
                </a:lnTo>
                <a:lnTo>
                  <a:pt x="279733" y="96488"/>
                </a:lnTo>
                <a:lnTo>
                  <a:pt x="268388" y="104128"/>
                </a:lnTo>
                <a:lnTo>
                  <a:pt x="254507" y="106934"/>
                </a:lnTo>
                <a:lnTo>
                  <a:pt x="315217" y="106934"/>
                </a:lnTo>
                <a:lnTo>
                  <a:pt x="320498" y="99135"/>
                </a:lnTo>
                <a:lnTo>
                  <a:pt x="326135" y="71374"/>
                </a:lnTo>
                <a:lnTo>
                  <a:pt x="320498" y="43612"/>
                </a:lnTo>
                <a:lnTo>
                  <a:pt x="315217" y="35814"/>
                </a:lnTo>
                <a:close/>
              </a:path>
            </a:pathLst>
          </a:custGeom>
          <a:solidFill>
            <a:srgbClr val="F9F9F9"/>
          </a:solidFill>
        </p:spPr>
        <p:txBody>
          <a:bodyPr wrap="square" lIns="0" tIns="0" rIns="0" bIns="0" rtlCol="0"/>
          <a:lstStyle/>
          <a:p>
            <a:endParaRPr/>
          </a:p>
        </p:txBody>
      </p:sp>
      <p:sp>
        <p:nvSpPr>
          <p:cNvPr id="10" name="object 10"/>
          <p:cNvSpPr/>
          <p:nvPr/>
        </p:nvSpPr>
        <p:spPr>
          <a:xfrm>
            <a:off x="7048500" y="3308603"/>
            <a:ext cx="422275" cy="361315"/>
          </a:xfrm>
          <a:custGeom>
            <a:avLst/>
            <a:gdLst/>
            <a:ahLst/>
            <a:cxnLst/>
            <a:rect l="l" t="t" r="r" b="b"/>
            <a:pathLst>
              <a:path w="422275" h="361314">
                <a:moveTo>
                  <a:pt x="332353" y="331470"/>
                </a:moveTo>
                <a:lnTo>
                  <a:pt x="118999" y="331470"/>
                </a:lnTo>
                <a:lnTo>
                  <a:pt x="143216" y="344043"/>
                </a:lnTo>
                <a:lnTo>
                  <a:pt x="169386" y="353377"/>
                </a:lnTo>
                <a:lnTo>
                  <a:pt x="197223" y="359187"/>
                </a:lnTo>
                <a:lnTo>
                  <a:pt x="226441" y="361188"/>
                </a:lnTo>
                <a:lnTo>
                  <a:pt x="278508" y="354733"/>
                </a:lnTo>
                <a:lnTo>
                  <a:pt x="325270" y="336521"/>
                </a:lnTo>
                <a:lnTo>
                  <a:pt x="332353" y="331470"/>
                </a:lnTo>
                <a:close/>
              </a:path>
              <a:path w="422275" h="361314">
                <a:moveTo>
                  <a:pt x="226441" y="0"/>
                </a:moveTo>
                <a:lnTo>
                  <a:pt x="174426" y="6445"/>
                </a:lnTo>
                <a:lnTo>
                  <a:pt x="127700" y="24637"/>
                </a:lnTo>
                <a:lnTo>
                  <a:pt x="88122" y="52863"/>
                </a:lnTo>
                <a:lnTo>
                  <a:pt x="57549" y="89408"/>
                </a:lnTo>
                <a:lnTo>
                  <a:pt x="37843" y="132556"/>
                </a:lnTo>
                <a:lnTo>
                  <a:pt x="30860" y="180594"/>
                </a:lnTo>
                <a:lnTo>
                  <a:pt x="32035" y="200602"/>
                </a:lnTo>
                <a:lnTo>
                  <a:pt x="35496" y="219979"/>
                </a:lnTo>
                <a:lnTo>
                  <a:pt x="41148" y="238619"/>
                </a:lnTo>
                <a:lnTo>
                  <a:pt x="48895" y="256412"/>
                </a:lnTo>
                <a:lnTo>
                  <a:pt x="0" y="344805"/>
                </a:lnTo>
                <a:lnTo>
                  <a:pt x="507" y="350520"/>
                </a:lnTo>
                <a:lnTo>
                  <a:pt x="3826" y="354733"/>
                </a:lnTo>
                <a:lnTo>
                  <a:pt x="6223" y="358013"/>
                </a:lnTo>
                <a:lnTo>
                  <a:pt x="10159" y="359791"/>
                </a:lnTo>
                <a:lnTo>
                  <a:pt x="16509" y="359664"/>
                </a:lnTo>
                <a:lnTo>
                  <a:pt x="17652" y="359283"/>
                </a:lnTo>
                <a:lnTo>
                  <a:pt x="118999" y="331470"/>
                </a:lnTo>
                <a:lnTo>
                  <a:pt x="332353" y="331470"/>
                </a:lnTo>
                <a:lnTo>
                  <a:pt x="364871" y="308276"/>
                </a:lnTo>
                <a:lnTo>
                  <a:pt x="395454" y="271723"/>
                </a:lnTo>
                <a:lnTo>
                  <a:pt x="395950" y="270637"/>
                </a:lnTo>
                <a:lnTo>
                  <a:pt x="225805" y="270637"/>
                </a:lnTo>
                <a:lnTo>
                  <a:pt x="218269" y="269101"/>
                </a:lnTo>
                <a:lnTo>
                  <a:pt x="212090" y="264921"/>
                </a:lnTo>
                <a:lnTo>
                  <a:pt x="207910" y="258742"/>
                </a:lnTo>
                <a:lnTo>
                  <a:pt x="206375" y="251206"/>
                </a:lnTo>
                <a:lnTo>
                  <a:pt x="207910" y="243689"/>
                </a:lnTo>
                <a:lnTo>
                  <a:pt x="212089" y="237553"/>
                </a:lnTo>
                <a:lnTo>
                  <a:pt x="218269" y="233418"/>
                </a:lnTo>
                <a:lnTo>
                  <a:pt x="225805" y="231901"/>
                </a:lnTo>
                <a:lnTo>
                  <a:pt x="413650" y="231901"/>
                </a:lnTo>
                <a:lnTo>
                  <a:pt x="415165" y="228587"/>
                </a:lnTo>
                <a:lnTo>
                  <a:pt x="416142" y="221869"/>
                </a:lnTo>
                <a:lnTo>
                  <a:pt x="216153" y="221869"/>
                </a:lnTo>
                <a:lnTo>
                  <a:pt x="208279" y="213995"/>
                </a:lnTo>
                <a:lnTo>
                  <a:pt x="208279" y="98425"/>
                </a:lnTo>
                <a:lnTo>
                  <a:pt x="216153" y="90550"/>
                </a:lnTo>
                <a:lnTo>
                  <a:pt x="395976" y="90550"/>
                </a:lnTo>
                <a:lnTo>
                  <a:pt x="395454" y="89408"/>
                </a:lnTo>
                <a:lnTo>
                  <a:pt x="364871" y="52863"/>
                </a:lnTo>
                <a:lnTo>
                  <a:pt x="325270" y="24637"/>
                </a:lnTo>
                <a:lnTo>
                  <a:pt x="278508" y="6445"/>
                </a:lnTo>
                <a:lnTo>
                  <a:pt x="226441" y="0"/>
                </a:lnTo>
                <a:close/>
              </a:path>
              <a:path w="422275" h="361314">
                <a:moveTo>
                  <a:pt x="413650" y="231901"/>
                </a:moveTo>
                <a:lnTo>
                  <a:pt x="225805" y="231901"/>
                </a:lnTo>
                <a:lnTo>
                  <a:pt x="233342" y="233418"/>
                </a:lnTo>
                <a:lnTo>
                  <a:pt x="239522" y="237553"/>
                </a:lnTo>
                <a:lnTo>
                  <a:pt x="243701" y="243689"/>
                </a:lnTo>
                <a:lnTo>
                  <a:pt x="245236" y="251206"/>
                </a:lnTo>
                <a:lnTo>
                  <a:pt x="243701" y="258742"/>
                </a:lnTo>
                <a:lnTo>
                  <a:pt x="239522" y="264922"/>
                </a:lnTo>
                <a:lnTo>
                  <a:pt x="233342" y="269101"/>
                </a:lnTo>
                <a:lnTo>
                  <a:pt x="225805" y="270637"/>
                </a:lnTo>
                <a:lnTo>
                  <a:pt x="395950" y="270637"/>
                </a:lnTo>
                <a:lnTo>
                  <a:pt x="413650" y="231901"/>
                </a:lnTo>
                <a:close/>
              </a:path>
              <a:path w="422275" h="361314">
                <a:moveTo>
                  <a:pt x="395976" y="90550"/>
                </a:moveTo>
                <a:lnTo>
                  <a:pt x="235584" y="90550"/>
                </a:lnTo>
                <a:lnTo>
                  <a:pt x="243458" y="98425"/>
                </a:lnTo>
                <a:lnTo>
                  <a:pt x="243458" y="213995"/>
                </a:lnTo>
                <a:lnTo>
                  <a:pt x="235584" y="221869"/>
                </a:lnTo>
                <a:lnTo>
                  <a:pt x="416142" y="221869"/>
                </a:lnTo>
                <a:lnTo>
                  <a:pt x="422148" y="180594"/>
                </a:lnTo>
                <a:lnTo>
                  <a:pt x="415165" y="132556"/>
                </a:lnTo>
                <a:lnTo>
                  <a:pt x="395976" y="90550"/>
                </a:lnTo>
                <a:close/>
              </a:path>
            </a:pathLst>
          </a:custGeom>
          <a:solidFill>
            <a:srgbClr val="F9F9F9"/>
          </a:solidFill>
        </p:spPr>
        <p:txBody>
          <a:bodyPr wrap="square" lIns="0" tIns="0" rIns="0" bIns="0" rtlCol="0"/>
          <a:lstStyle/>
          <a:p>
            <a:endParaRPr/>
          </a:p>
        </p:txBody>
      </p:sp>
      <p:sp>
        <p:nvSpPr>
          <p:cNvPr id="11" name="object 11"/>
          <p:cNvSpPr/>
          <p:nvPr/>
        </p:nvSpPr>
        <p:spPr>
          <a:xfrm>
            <a:off x="5916167" y="2650235"/>
            <a:ext cx="361315" cy="360045"/>
          </a:xfrm>
          <a:custGeom>
            <a:avLst/>
            <a:gdLst/>
            <a:ahLst/>
            <a:cxnLst/>
            <a:rect l="l" t="t" r="r" b="b"/>
            <a:pathLst>
              <a:path w="361314" h="360044">
                <a:moveTo>
                  <a:pt x="250062" y="312547"/>
                </a:moveTo>
                <a:lnTo>
                  <a:pt x="111125" y="312547"/>
                </a:lnTo>
                <a:lnTo>
                  <a:pt x="117022" y="315525"/>
                </a:lnTo>
                <a:lnTo>
                  <a:pt x="123062" y="318182"/>
                </a:lnTo>
                <a:lnTo>
                  <a:pt x="129198" y="320530"/>
                </a:lnTo>
                <a:lnTo>
                  <a:pt x="135382" y="322579"/>
                </a:lnTo>
                <a:lnTo>
                  <a:pt x="135382" y="352933"/>
                </a:lnTo>
                <a:lnTo>
                  <a:pt x="142112" y="359663"/>
                </a:lnTo>
                <a:lnTo>
                  <a:pt x="218948" y="359663"/>
                </a:lnTo>
                <a:lnTo>
                  <a:pt x="225806" y="352933"/>
                </a:lnTo>
                <a:lnTo>
                  <a:pt x="225806" y="322579"/>
                </a:lnTo>
                <a:lnTo>
                  <a:pt x="231989" y="320530"/>
                </a:lnTo>
                <a:lnTo>
                  <a:pt x="238125" y="318182"/>
                </a:lnTo>
                <a:lnTo>
                  <a:pt x="244165" y="315525"/>
                </a:lnTo>
                <a:lnTo>
                  <a:pt x="250062" y="312547"/>
                </a:lnTo>
                <a:close/>
              </a:path>
              <a:path w="361314" h="360044">
                <a:moveTo>
                  <a:pt x="89535" y="25653"/>
                </a:moveTo>
                <a:lnTo>
                  <a:pt x="80010" y="25653"/>
                </a:lnTo>
                <a:lnTo>
                  <a:pt x="31623" y="73913"/>
                </a:lnTo>
                <a:lnTo>
                  <a:pt x="25654" y="79755"/>
                </a:lnTo>
                <a:lnTo>
                  <a:pt x="25654" y="89153"/>
                </a:lnTo>
                <a:lnTo>
                  <a:pt x="31623" y="94996"/>
                </a:lnTo>
                <a:lnTo>
                  <a:pt x="47244" y="110616"/>
                </a:lnTo>
                <a:lnTo>
                  <a:pt x="44317" y="116550"/>
                </a:lnTo>
                <a:lnTo>
                  <a:pt x="41640" y="122554"/>
                </a:lnTo>
                <a:lnTo>
                  <a:pt x="39225" y="128654"/>
                </a:lnTo>
                <a:lnTo>
                  <a:pt x="37084" y="134874"/>
                </a:lnTo>
                <a:lnTo>
                  <a:pt x="6731" y="134874"/>
                </a:lnTo>
                <a:lnTo>
                  <a:pt x="0" y="141604"/>
                </a:lnTo>
                <a:lnTo>
                  <a:pt x="0" y="218059"/>
                </a:lnTo>
                <a:lnTo>
                  <a:pt x="6731" y="224789"/>
                </a:lnTo>
                <a:lnTo>
                  <a:pt x="37084" y="224789"/>
                </a:lnTo>
                <a:lnTo>
                  <a:pt x="39225" y="231007"/>
                </a:lnTo>
                <a:lnTo>
                  <a:pt x="41640" y="237093"/>
                </a:lnTo>
                <a:lnTo>
                  <a:pt x="44317" y="243060"/>
                </a:lnTo>
                <a:lnTo>
                  <a:pt x="47244" y="248919"/>
                </a:lnTo>
                <a:lnTo>
                  <a:pt x="25654" y="270510"/>
                </a:lnTo>
                <a:lnTo>
                  <a:pt x="25654" y="279908"/>
                </a:lnTo>
                <a:lnTo>
                  <a:pt x="31623" y="285750"/>
                </a:lnTo>
                <a:lnTo>
                  <a:pt x="80010" y="334010"/>
                </a:lnTo>
                <a:lnTo>
                  <a:pt x="89535" y="334010"/>
                </a:lnTo>
                <a:lnTo>
                  <a:pt x="95504" y="328167"/>
                </a:lnTo>
                <a:lnTo>
                  <a:pt x="111125" y="312547"/>
                </a:lnTo>
                <a:lnTo>
                  <a:pt x="302691" y="312547"/>
                </a:lnTo>
                <a:lnTo>
                  <a:pt x="335407" y="279908"/>
                </a:lnTo>
                <a:lnTo>
                  <a:pt x="335407" y="270510"/>
                </a:lnTo>
                <a:lnTo>
                  <a:pt x="334661" y="269748"/>
                </a:lnTo>
                <a:lnTo>
                  <a:pt x="180594" y="269748"/>
                </a:lnTo>
                <a:lnTo>
                  <a:pt x="145482" y="262681"/>
                </a:lnTo>
                <a:lnTo>
                  <a:pt x="116776" y="243411"/>
                </a:lnTo>
                <a:lnTo>
                  <a:pt x="97405" y="214830"/>
                </a:lnTo>
                <a:lnTo>
                  <a:pt x="90297" y="179831"/>
                </a:lnTo>
                <a:lnTo>
                  <a:pt x="97405" y="144833"/>
                </a:lnTo>
                <a:lnTo>
                  <a:pt x="116776" y="116252"/>
                </a:lnTo>
                <a:lnTo>
                  <a:pt x="145482" y="96982"/>
                </a:lnTo>
                <a:lnTo>
                  <a:pt x="180594" y="89915"/>
                </a:lnTo>
                <a:lnTo>
                  <a:pt x="334645" y="89915"/>
                </a:lnTo>
                <a:lnTo>
                  <a:pt x="335407" y="89153"/>
                </a:lnTo>
                <a:lnTo>
                  <a:pt x="335407" y="79755"/>
                </a:lnTo>
                <a:lnTo>
                  <a:pt x="302691" y="47116"/>
                </a:lnTo>
                <a:lnTo>
                  <a:pt x="111125" y="47116"/>
                </a:lnTo>
                <a:lnTo>
                  <a:pt x="95504" y="31496"/>
                </a:lnTo>
                <a:lnTo>
                  <a:pt x="89535" y="25653"/>
                </a:lnTo>
                <a:close/>
              </a:path>
              <a:path w="361314" h="360044">
                <a:moveTo>
                  <a:pt x="302691" y="312547"/>
                </a:moveTo>
                <a:lnTo>
                  <a:pt x="250062" y="312547"/>
                </a:lnTo>
                <a:lnTo>
                  <a:pt x="265684" y="328167"/>
                </a:lnTo>
                <a:lnTo>
                  <a:pt x="271653" y="334010"/>
                </a:lnTo>
                <a:lnTo>
                  <a:pt x="281178" y="334010"/>
                </a:lnTo>
                <a:lnTo>
                  <a:pt x="302691" y="312547"/>
                </a:lnTo>
                <a:close/>
              </a:path>
              <a:path w="361314" h="360044">
                <a:moveTo>
                  <a:pt x="334645" y="89915"/>
                </a:moveTo>
                <a:lnTo>
                  <a:pt x="180594" y="89915"/>
                </a:lnTo>
                <a:lnTo>
                  <a:pt x="215705" y="96982"/>
                </a:lnTo>
                <a:lnTo>
                  <a:pt x="244411" y="116252"/>
                </a:lnTo>
                <a:lnTo>
                  <a:pt x="263782" y="144833"/>
                </a:lnTo>
                <a:lnTo>
                  <a:pt x="270891" y="179831"/>
                </a:lnTo>
                <a:lnTo>
                  <a:pt x="263782" y="214830"/>
                </a:lnTo>
                <a:lnTo>
                  <a:pt x="244411" y="243411"/>
                </a:lnTo>
                <a:lnTo>
                  <a:pt x="215705" y="262681"/>
                </a:lnTo>
                <a:lnTo>
                  <a:pt x="180594" y="269748"/>
                </a:lnTo>
                <a:lnTo>
                  <a:pt x="334661" y="269748"/>
                </a:lnTo>
                <a:lnTo>
                  <a:pt x="329565" y="264540"/>
                </a:lnTo>
                <a:lnTo>
                  <a:pt x="313944" y="248919"/>
                </a:lnTo>
                <a:lnTo>
                  <a:pt x="316870" y="243060"/>
                </a:lnTo>
                <a:lnTo>
                  <a:pt x="319547" y="237093"/>
                </a:lnTo>
                <a:lnTo>
                  <a:pt x="321962" y="231007"/>
                </a:lnTo>
                <a:lnTo>
                  <a:pt x="324104" y="224789"/>
                </a:lnTo>
                <a:lnTo>
                  <a:pt x="354457" y="224789"/>
                </a:lnTo>
                <a:lnTo>
                  <a:pt x="361188" y="218059"/>
                </a:lnTo>
                <a:lnTo>
                  <a:pt x="361188" y="141604"/>
                </a:lnTo>
                <a:lnTo>
                  <a:pt x="354457" y="134874"/>
                </a:lnTo>
                <a:lnTo>
                  <a:pt x="324104" y="134874"/>
                </a:lnTo>
                <a:lnTo>
                  <a:pt x="321962" y="128654"/>
                </a:lnTo>
                <a:lnTo>
                  <a:pt x="319547" y="122554"/>
                </a:lnTo>
                <a:lnTo>
                  <a:pt x="316870" y="116550"/>
                </a:lnTo>
                <a:lnTo>
                  <a:pt x="313944" y="110616"/>
                </a:lnTo>
                <a:lnTo>
                  <a:pt x="334645" y="89915"/>
                </a:lnTo>
                <a:close/>
              </a:path>
              <a:path w="361314" h="360044">
                <a:moveTo>
                  <a:pt x="180594" y="119887"/>
                </a:moveTo>
                <a:lnTo>
                  <a:pt x="157204" y="124610"/>
                </a:lnTo>
                <a:lnTo>
                  <a:pt x="138064" y="137477"/>
                </a:lnTo>
                <a:lnTo>
                  <a:pt x="125140" y="156535"/>
                </a:lnTo>
                <a:lnTo>
                  <a:pt x="120396" y="179831"/>
                </a:lnTo>
                <a:lnTo>
                  <a:pt x="125140" y="203128"/>
                </a:lnTo>
                <a:lnTo>
                  <a:pt x="138064" y="222186"/>
                </a:lnTo>
                <a:lnTo>
                  <a:pt x="157204" y="235053"/>
                </a:lnTo>
                <a:lnTo>
                  <a:pt x="180594" y="239775"/>
                </a:lnTo>
                <a:lnTo>
                  <a:pt x="203983" y="235053"/>
                </a:lnTo>
                <a:lnTo>
                  <a:pt x="223123" y="222186"/>
                </a:lnTo>
                <a:lnTo>
                  <a:pt x="231520" y="209803"/>
                </a:lnTo>
                <a:lnTo>
                  <a:pt x="180594" y="209803"/>
                </a:lnTo>
                <a:lnTo>
                  <a:pt x="168872" y="207442"/>
                </a:lnTo>
                <a:lnTo>
                  <a:pt x="159305" y="201009"/>
                </a:lnTo>
                <a:lnTo>
                  <a:pt x="152858" y="191480"/>
                </a:lnTo>
                <a:lnTo>
                  <a:pt x="150495" y="179831"/>
                </a:lnTo>
                <a:lnTo>
                  <a:pt x="152858" y="168183"/>
                </a:lnTo>
                <a:lnTo>
                  <a:pt x="159305" y="158654"/>
                </a:lnTo>
                <a:lnTo>
                  <a:pt x="168872" y="152221"/>
                </a:lnTo>
                <a:lnTo>
                  <a:pt x="180594" y="149860"/>
                </a:lnTo>
                <a:lnTo>
                  <a:pt x="231520" y="149860"/>
                </a:lnTo>
                <a:lnTo>
                  <a:pt x="223123" y="137477"/>
                </a:lnTo>
                <a:lnTo>
                  <a:pt x="203983" y="124610"/>
                </a:lnTo>
                <a:lnTo>
                  <a:pt x="180594" y="119887"/>
                </a:lnTo>
                <a:close/>
              </a:path>
              <a:path w="361314" h="360044">
                <a:moveTo>
                  <a:pt x="231520" y="149860"/>
                </a:moveTo>
                <a:lnTo>
                  <a:pt x="180594" y="149860"/>
                </a:lnTo>
                <a:lnTo>
                  <a:pt x="192315" y="152221"/>
                </a:lnTo>
                <a:lnTo>
                  <a:pt x="201882" y="158654"/>
                </a:lnTo>
                <a:lnTo>
                  <a:pt x="208329" y="168183"/>
                </a:lnTo>
                <a:lnTo>
                  <a:pt x="210693" y="179831"/>
                </a:lnTo>
                <a:lnTo>
                  <a:pt x="208329" y="191480"/>
                </a:lnTo>
                <a:lnTo>
                  <a:pt x="201882" y="201009"/>
                </a:lnTo>
                <a:lnTo>
                  <a:pt x="192315" y="207442"/>
                </a:lnTo>
                <a:lnTo>
                  <a:pt x="180594" y="209803"/>
                </a:lnTo>
                <a:lnTo>
                  <a:pt x="231520" y="209803"/>
                </a:lnTo>
                <a:lnTo>
                  <a:pt x="236047" y="203128"/>
                </a:lnTo>
                <a:lnTo>
                  <a:pt x="240792" y="179831"/>
                </a:lnTo>
                <a:lnTo>
                  <a:pt x="236047" y="156535"/>
                </a:lnTo>
                <a:lnTo>
                  <a:pt x="231520" y="149860"/>
                </a:lnTo>
                <a:close/>
              </a:path>
              <a:path w="361314" h="360044">
                <a:moveTo>
                  <a:pt x="188849" y="164846"/>
                </a:moveTo>
                <a:lnTo>
                  <a:pt x="172339" y="164846"/>
                </a:lnTo>
                <a:lnTo>
                  <a:pt x="165608" y="171576"/>
                </a:lnTo>
                <a:lnTo>
                  <a:pt x="165608" y="188087"/>
                </a:lnTo>
                <a:lnTo>
                  <a:pt x="172339" y="194817"/>
                </a:lnTo>
                <a:lnTo>
                  <a:pt x="188849" y="194817"/>
                </a:lnTo>
                <a:lnTo>
                  <a:pt x="195580" y="188087"/>
                </a:lnTo>
                <a:lnTo>
                  <a:pt x="195580" y="171576"/>
                </a:lnTo>
                <a:lnTo>
                  <a:pt x="188849" y="164846"/>
                </a:lnTo>
                <a:close/>
              </a:path>
              <a:path w="361314" h="360044">
                <a:moveTo>
                  <a:pt x="219075" y="0"/>
                </a:moveTo>
                <a:lnTo>
                  <a:pt x="142112" y="0"/>
                </a:lnTo>
                <a:lnTo>
                  <a:pt x="135382" y="6730"/>
                </a:lnTo>
                <a:lnTo>
                  <a:pt x="135382" y="36956"/>
                </a:lnTo>
                <a:lnTo>
                  <a:pt x="129198" y="39080"/>
                </a:lnTo>
                <a:lnTo>
                  <a:pt x="123063" y="41465"/>
                </a:lnTo>
                <a:lnTo>
                  <a:pt x="117022" y="44136"/>
                </a:lnTo>
                <a:lnTo>
                  <a:pt x="111125" y="47116"/>
                </a:lnTo>
                <a:lnTo>
                  <a:pt x="250062" y="47116"/>
                </a:lnTo>
                <a:lnTo>
                  <a:pt x="244165" y="44136"/>
                </a:lnTo>
                <a:lnTo>
                  <a:pt x="238125" y="41465"/>
                </a:lnTo>
                <a:lnTo>
                  <a:pt x="231989" y="39080"/>
                </a:lnTo>
                <a:lnTo>
                  <a:pt x="225806" y="36956"/>
                </a:lnTo>
                <a:lnTo>
                  <a:pt x="225806" y="6730"/>
                </a:lnTo>
                <a:lnTo>
                  <a:pt x="219075" y="0"/>
                </a:lnTo>
                <a:close/>
              </a:path>
              <a:path w="361314" h="360044">
                <a:moveTo>
                  <a:pt x="281178" y="25653"/>
                </a:moveTo>
                <a:lnTo>
                  <a:pt x="271653" y="25653"/>
                </a:lnTo>
                <a:lnTo>
                  <a:pt x="265684" y="31496"/>
                </a:lnTo>
                <a:lnTo>
                  <a:pt x="250062" y="47116"/>
                </a:lnTo>
                <a:lnTo>
                  <a:pt x="302691" y="47116"/>
                </a:lnTo>
                <a:lnTo>
                  <a:pt x="281178" y="25653"/>
                </a:lnTo>
                <a:close/>
              </a:path>
            </a:pathLst>
          </a:custGeom>
          <a:solidFill>
            <a:srgbClr val="F9F9F9"/>
          </a:solidFill>
        </p:spPr>
        <p:txBody>
          <a:bodyPr wrap="square" lIns="0" tIns="0" rIns="0" bIns="0" rtlCol="0"/>
          <a:lstStyle/>
          <a:p>
            <a:endParaRPr/>
          </a:p>
        </p:txBody>
      </p:sp>
      <p:sp>
        <p:nvSpPr>
          <p:cNvPr id="12" name="object 12"/>
          <p:cNvSpPr/>
          <p:nvPr/>
        </p:nvSpPr>
        <p:spPr>
          <a:xfrm>
            <a:off x="4735067" y="3389376"/>
            <a:ext cx="405765" cy="361315"/>
          </a:xfrm>
          <a:custGeom>
            <a:avLst/>
            <a:gdLst/>
            <a:ahLst/>
            <a:cxnLst/>
            <a:rect l="l" t="t" r="r" b="b"/>
            <a:pathLst>
              <a:path w="405764" h="361314">
                <a:moveTo>
                  <a:pt x="151098" y="159893"/>
                </a:moveTo>
                <a:lnTo>
                  <a:pt x="108204" y="159893"/>
                </a:lnTo>
                <a:lnTo>
                  <a:pt x="145161" y="220472"/>
                </a:lnTo>
                <a:lnTo>
                  <a:pt x="135008" y="232729"/>
                </a:lnTo>
                <a:lnTo>
                  <a:pt x="127285" y="246808"/>
                </a:lnTo>
                <a:lnTo>
                  <a:pt x="122372" y="262387"/>
                </a:lnTo>
                <a:lnTo>
                  <a:pt x="120650" y="279146"/>
                </a:lnTo>
                <a:lnTo>
                  <a:pt x="127113" y="310985"/>
                </a:lnTo>
                <a:lnTo>
                  <a:pt x="144732" y="337073"/>
                </a:lnTo>
                <a:lnTo>
                  <a:pt x="170852" y="354709"/>
                </a:lnTo>
                <a:lnTo>
                  <a:pt x="202819" y="361188"/>
                </a:lnTo>
                <a:lnTo>
                  <a:pt x="234638" y="354709"/>
                </a:lnTo>
                <a:lnTo>
                  <a:pt x="260683" y="337073"/>
                </a:lnTo>
                <a:lnTo>
                  <a:pt x="269172" y="324485"/>
                </a:lnTo>
                <a:lnTo>
                  <a:pt x="202819" y="324485"/>
                </a:lnTo>
                <a:lnTo>
                  <a:pt x="185106" y="320901"/>
                </a:lnTo>
                <a:lnTo>
                  <a:pt x="170656" y="311150"/>
                </a:lnTo>
                <a:lnTo>
                  <a:pt x="160920" y="296731"/>
                </a:lnTo>
                <a:lnTo>
                  <a:pt x="157353" y="279146"/>
                </a:lnTo>
                <a:lnTo>
                  <a:pt x="160920" y="261413"/>
                </a:lnTo>
                <a:lnTo>
                  <a:pt x="170656" y="246919"/>
                </a:lnTo>
                <a:lnTo>
                  <a:pt x="185106" y="237140"/>
                </a:lnTo>
                <a:lnTo>
                  <a:pt x="202819" y="233553"/>
                </a:lnTo>
                <a:lnTo>
                  <a:pt x="270826" y="233553"/>
                </a:lnTo>
                <a:lnTo>
                  <a:pt x="270375" y="232729"/>
                </a:lnTo>
                <a:lnTo>
                  <a:pt x="260223" y="220472"/>
                </a:lnTo>
                <a:lnTo>
                  <a:pt x="271922" y="201295"/>
                </a:lnTo>
                <a:lnTo>
                  <a:pt x="176530" y="201295"/>
                </a:lnTo>
                <a:lnTo>
                  <a:pt x="151098" y="159893"/>
                </a:lnTo>
                <a:close/>
              </a:path>
              <a:path w="405764" h="361314">
                <a:moveTo>
                  <a:pt x="270826" y="233553"/>
                </a:moveTo>
                <a:lnTo>
                  <a:pt x="202819" y="233553"/>
                </a:lnTo>
                <a:lnTo>
                  <a:pt x="220384" y="237140"/>
                </a:lnTo>
                <a:lnTo>
                  <a:pt x="234759" y="246919"/>
                </a:lnTo>
                <a:lnTo>
                  <a:pt x="244467" y="261413"/>
                </a:lnTo>
                <a:lnTo>
                  <a:pt x="248031" y="279146"/>
                </a:lnTo>
                <a:lnTo>
                  <a:pt x="244467" y="296731"/>
                </a:lnTo>
                <a:lnTo>
                  <a:pt x="234759" y="311150"/>
                </a:lnTo>
                <a:lnTo>
                  <a:pt x="220384" y="320901"/>
                </a:lnTo>
                <a:lnTo>
                  <a:pt x="202819" y="324485"/>
                </a:lnTo>
                <a:lnTo>
                  <a:pt x="269172" y="324485"/>
                </a:lnTo>
                <a:lnTo>
                  <a:pt x="278274" y="310985"/>
                </a:lnTo>
                <a:lnTo>
                  <a:pt x="284734" y="279146"/>
                </a:lnTo>
                <a:lnTo>
                  <a:pt x="283011" y="262387"/>
                </a:lnTo>
                <a:lnTo>
                  <a:pt x="278098" y="246808"/>
                </a:lnTo>
                <a:lnTo>
                  <a:pt x="270826" y="233553"/>
                </a:lnTo>
                <a:close/>
              </a:path>
              <a:path w="405764" h="361314">
                <a:moveTo>
                  <a:pt x="202819" y="196850"/>
                </a:moveTo>
                <a:lnTo>
                  <a:pt x="196014" y="197151"/>
                </a:lnTo>
                <a:lnTo>
                  <a:pt x="189341" y="198024"/>
                </a:lnTo>
                <a:lnTo>
                  <a:pt x="182834" y="199421"/>
                </a:lnTo>
                <a:lnTo>
                  <a:pt x="176530" y="201295"/>
                </a:lnTo>
                <a:lnTo>
                  <a:pt x="228854" y="201295"/>
                </a:lnTo>
                <a:lnTo>
                  <a:pt x="222553" y="199421"/>
                </a:lnTo>
                <a:lnTo>
                  <a:pt x="216074" y="198024"/>
                </a:lnTo>
                <a:lnTo>
                  <a:pt x="209476" y="197151"/>
                </a:lnTo>
                <a:lnTo>
                  <a:pt x="202819" y="196850"/>
                </a:lnTo>
                <a:close/>
              </a:path>
              <a:path w="405764" h="361314">
                <a:moveTo>
                  <a:pt x="282029" y="100457"/>
                </a:moveTo>
                <a:lnTo>
                  <a:pt x="243459" y="100457"/>
                </a:lnTo>
                <a:lnTo>
                  <a:pt x="246937" y="111801"/>
                </a:lnTo>
                <a:lnTo>
                  <a:pt x="251952" y="122348"/>
                </a:lnTo>
                <a:lnTo>
                  <a:pt x="258371" y="132014"/>
                </a:lnTo>
                <a:lnTo>
                  <a:pt x="266065" y="140715"/>
                </a:lnTo>
                <a:lnTo>
                  <a:pt x="228854" y="201295"/>
                </a:lnTo>
                <a:lnTo>
                  <a:pt x="271922" y="201295"/>
                </a:lnTo>
                <a:lnTo>
                  <a:pt x="297180" y="159893"/>
                </a:lnTo>
                <a:lnTo>
                  <a:pt x="345285" y="159893"/>
                </a:lnTo>
                <a:lnTo>
                  <a:pt x="355288" y="157855"/>
                </a:lnTo>
                <a:lnTo>
                  <a:pt x="381333" y="140192"/>
                </a:lnTo>
                <a:lnTo>
                  <a:pt x="389776" y="127635"/>
                </a:lnTo>
                <a:lnTo>
                  <a:pt x="323469" y="127635"/>
                </a:lnTo>
                <a:lnTo>
                  <a:pt x="305756" y="124047"/>
                </a:lnTo>
                <a:lnTo>
                  <a:pt x="291306" y="114268"/>
                </a:lnTo>
                <a:lnTo>
                  <a:pt x="282029" y="100457"/>
                </a:lnTo>
                <a:close/>
              </a:path>
              <a:path w="405764" h="361314">
                <a:moveTo>
                  <a:pt x="81915" y="0"/>
                </a:moveTo>
                <a:lnTo>
                  <a:pt x="50095" y="6478"/>
                </a:lnTo>
                <a:lnTo>
                  <a:pt x="24050" y="24114"/>
                </a:lnTo>
                <a:lnTo>
                  <a:pt x="6459" y="50202"/>
                </a:lnTo>
                <a:lnTo>
                  <a:pt x="0" y="82041"/>
                </a:lnTo>
                <a:lnTo>
                  <a:pt x="6459" y="114028"/>
                </a:lnTo>
                <a:lnTo>
                  <a:pt x="24050" y="140192"/>
                </a:lnTo>
                <a:lnTo>
                  <a:pt x="50095" y="157855"/>
                </a:lnTo>
                <a:lnTo>
                  <a:pt x="81915" y="164337"/>
                </a:lnTo>
                <a:lnTo>
                  <a:pt x="88772" y="164036"/>
                </a:lnTo>
                <a:lnTo>
                  <a:pt x="95440" y="163163"/>
                </a:lnTo>
                <a:lnTo>
                  <a:pt x="101917" y="161766"/>
                </a:lnTo>
                <a:lnTo>
                  <a:pt x="108204" y="159893"/>
                </a:lnTo>
                <a:lnTo>
                  <a:pt x="151098" y="159893"/>
                </a:lnTo>
                <a:lnTo>
                  <a:pt x="139319" y="140715"/>
                </a:lnTo>
                <a:lnTo>
                  <a:pt x="147012" y="132014"/>
                </a:lnTo>
                <a:lnTo>
                  <a:pt x="149921" y="127635"/>
                </a:lnTo>
                <a:lnTo>
                  <a:pt x="81915" y="127635"/>
                </a:lnTo>
                <a:lnTo>
                  <a:pt x="64349" y="124047"/>
                </a:lnTo>
                <a:lnTo>
                  <a:pt x="49974" y="114268"/>
                </a:lnTo>
                <a:lnTo>
                  <a:pt x="40266" y="99774"/>
                </a:lnTo>
                <a:lnTo>
                  <a:pt x="36703" y="82041"/>
                </a:lnTo>
                <a:lnTo>
                  <a:pt x="40266" y="64456"/>
                </a:lnTo>
                <a:lnTo>
                  <a:pt x="49974" y="50037"/>
                </a:lnTo>
                <a:lnTo>
                  <a:pt x="64349" y="40286"/>
                </a:lnTo>
                <a:lnTo>
                  <a:pt x="81915" y="36702"/>
                </a:lnTo>
                <a:lnTo>
                  <a:pt x="149920" y="36702"/>
                </a:lnTo>
                <a:lnTo>
                  <a:pt x="133492" y="18208"/>
                </a:lnTo>
                <a:lnTo>
                  <a:pt x="109757" y="4835"/>
                </a:lnTo>
                <a:lnTo>
                  <a:pt x="81915" y="0"/>
                </a:lnTo>
                <a:close/>
              </a:path>
              <a:path w="405764" h="361314">
                <a:moveTo>
                  <a:pt x="345285" y="159893"/>
                </a:moveTo>
                <a:lnTo>
                  <a:pt x="297180" y="159893"/>
                </a:lnTo>
                <a:lnTo>
                  <a:pt x="303466" y="161766"/>
                </a:lnTo>
                <a:lnTo>
                  <a:pt x="309943" y="163163"/>
                </a:lnTo>
                <a:lnTo>
                  <a:pt x="316611" y="164036"/>
                </a:lnTo>
                <a:lnTo>
                  <a:pt x="323469" y="164337"/>
                </a:lnTo>
                <a:lnTo>
                  <a:pt x="345285" y="159893"/>
                </a:lnTo>
                <a:close/>
              </a:path>
              <a:path w="405764" h="361314">
                <a:moveTo>
                  <a:pt x="149920" y="36702"/>
                </a:moveTo>
                <a:lnTo>
                  <a:pt x="81915" y="36702"/>
                </a:lnTo>
                <a:lnTo>
                  <a:pt x="99627" y="40286"/>
                </a:lnTo>
                <a:lnTo>
                  <a:pt x="114077" y="50037"/>
                </a:lnTo>
                <a:lnTo>
                  <a:pt x="123813" y="64456"/>
                </a:lnTo>
                <a:lnTo>
                  <a:pt x="127381" y="82041"/>
                </a:lnTo>
                <a:lnTo>
                  <a:pt x="123813" y="99774"/>
                </a:lnTo>
                <a:lnTo>
                  <a:pt x="114077" y="114268"/>
                </a:lnTo>
                <a:lnTo>
                  <a:pt x="99627" y="124047"/>
                </a:lnTo>
                <a:lnTo>
                  <a:pt x="81915" y="127635"/>
                </a:lnTo>
                <a:lnTo>
                  <a:pt x="149921" y="127635"/>
                </a:lnTo>
                <a:lnTo>
                  <a:pt x="153431" y="122348"/>
                </a:lnTo>
                <a:lnTo>
                  <a:pt x="158446" y="111801"/>
                </a:lnTo>
                <a:lnTo>
                  <a:pt x="161925" y="100457"/>
                </a:lnTo>
                <a:lnTo>
                  <a:pt x="282029" y="100457"/>
                </a:lnTo>
                <a:lnTo>
                  <a:pt x="281570" y="99774"/>
                </a:lnTo>
                <a:lnTo>
                  <a:pt x="278003" y="82041"/>
                </a:lnTo>
                <a:lnTo>
                  <a:pt x="281570" y="64456"/>
                </a:lnTo>
                <a:lnTo>
                  <a:pt x="282045" y="63753"/>
                </a:lnTo>
                <a:lnTo>
                  <a:pt x="161925" y="63753"/>
                </a:lnTo>
                <a:lnTo>
                  <a:pt x="151441" y="38415"/>
                </a:lnTo>
                <a:lnTo>
                  <a:pt x="149920" y="36702"/>
                </a:lnTo>
                <a:close/>
              </a:path>
              <a:path w="405764" h="361314">
                <a:moveTo>
                  <a:pt x="389822" y="36702"/>
                </a:moveTo>
                <a:lnTo>
                  <a:pt x="323469" y="36702"/>
                </a:lnTo>
                <a:lnTo>
                  <a:pt x="341034" y="40286"/>
                </a:lnTo>
                <a:lnTo>
                  <a:pt x="355409" y="50037"/>
                </a:lnTo>
                <a:lnTo>
                  <a:pt x="365117" y="64456"/>
                </a:lnTo>
                <a:lnTo>
                  <a:pt x="368681" y="82041"/>
                </a:lnTo>
                <a:lnTo>
                  <a:pt x="365117" y="99774"/>
                </a:lnTo>
                <a:lnTo>
                  <a:pt x="355409" y="114268"/>
                </a:lnTo>
                <a:lnTo>
                  <a:pt x="341034" y="124047"/>
                </a:lnTo>
                <a:lnTo>
                  <a:pt x="323469" y="127635"/>
                </a:lnTo>
                <a:lnTo>
                  <a:pt x="389776" y="127635"/>
                </a:lnTo>
                <a:lnTo>
                  <a:pt x="398924" y="114028"/>
                </a:lnTo>
                <a:lnTo>
                  <a:pt x="405384" y="82041"/>
                </a:lnTo>
                <a:lnTo>
                  <a:pt x="398924" y="50202"/>
                </a:lnTo>
                <a:lnTo>
                  <a:pt x="389822" y="36702"/>
                </a:lnTo>
                <a:close/>
              </a:path>
              <a:path w="405764" h="361314">
                <a:moveTo>
                  <a:pt x="323469" y="0"/>
                </a:moveTo>
                <a:lnTo>
                  <a:pt x="295626" y="4835"/>
                </a:lnTo>
                <a:lnTo>
                  <a:pt x="271891" y="18208"/>
                </a:lnTo>
                <a:lnTo>
                  <a:pt x="253942" y="38415"/>
                </a:lnTo>
                <a:lnTo>
                  <a:pt x="243459" y="63753"/>
                </a:lnTo>
                <a:lnTo>
                  <a:pt x="282045" y="63753"/>
                </a:lnTo>
                <a:lnTo>
                  <a:pt x="291306" y="50037"/>
                </a:lnTo>
                <a:lnTo>
                  <a:pt x="305756" y="40286"/>
                </a:lnTo>
                <a:lnTo>
                  <a:pt x="323469" y="36702"/>
                </a:lnTo>
                <a:lnTo>
                  <a:pt x="389822" y="36702"/>
                </a:lnTo>
                <a:lnTo>
                  <a:pt x="381333" y="24114"/>
                </a:lnTo>
                <a:lnTo>
                  <a:pt x="355288" y="6478"/>
                </a:lnTo>
                <a:lnTo>
                  <a:pt x="323469" y="0"/>
                </a:lnTo>
                <a:close/>
              </a:path>
            </a:pathLst>
          </a:custGeom>
          <a:solidFill>
            <a:srgbClr val="F9F9F9"/>
          </a:solidFill>
        </p:spPr>
        <p:txBody>
          <a:bodyPr wrap="square" lIns="0" tIns="0" rIns="0" bIns="0" rtlCol="0"/>
          <a:lstStyle/>
          <a:p>
            <a:endParaRPr/>
          </a:p>
        </p:txBody>
      </p:sp>
      <p:sp>
        <p:nvSpPr>
          <p:cNvPr id="13" name="object 13"/>
          <p:cNvSpPr/>
          <p:nvPr/>
        </p:nvSpPr>
        <p:spPr>
          <a:xfrm>
            <a:off x="4759452" y="4675632"/>
            <a:ext cx="361315" cy="360045"/>
          </a:xfrm>
          <a:custGeom>
            <a:avLst/>
            <a:gdLst/>
            <a:ahLst/>
            <a:cxnLst/>
            <a:rect l="l" t="t" r="r" b="b"/>
            <a:pathLst>
              <a:path w="361314" h="360045">
                <a:moveTo>
                  <a:pt x="109474" y="256667"/>
                </a:moveTo>
                <a:lnTo>
                  <a:pt x="56261" y="309753"/>
                </a:lnTo>
                <a:lnTo>
                  <a:pt x="82563" y="330571"/>
                </a:lnTo>
                <a:lnTo>
                  <a:pt x="112474" y="346281"/>
                </a:lnTo>
                <a:lnTo>
                  <a:pt x="145361" y="356205"/>
                </a:lnTo>
                <a:lnTo>
                  <a:pt x="180594" y="359664"/>
                </a:lnTo>
                <a:lnTo>
                  <a:pt x="215773" y="356205"/>
                </a:lnTo>
                <a:lnTo>
                  <a:pt x="248665" y="346281"/>
                </a:lnTo>
                <a:lnTo>
                  <a:pt x="278606" y="330571"/>
                </a:lnTo>
                <a:lnTo>
                  <a:pt x="304926" y="309753"/>
                </a:lnTo>
                <a:lnTo>
                  <a:pt x="279781" y="284607"/>
                </a:lnTo>
                <a:lnTo>
                  <a:pt x="180594" y="284607"/>
                </a:lnTo>
                <a:lnTo>
                  <a:pt x="160533" y="282670"/>
                </a:lnTo>
                <a:lnTo>
                  <a:pt x="141747" y="277114"/>
                </a:lnTo>
                <a:lnTo>
                  <a:pt x="124604" y="268319"/>
                </a:lnTo>
                <a:lnTo>
                  <a:pt x="109474" y="256667"/>
                </a:lnTo>
                <a:close/>
              </a:path>
              <a:path w="361314" h="360045">
                <a:moveTo>
                  <a:pt x="165608" y="0"/>
                </a:moveTo>
                <a:lnTo>
                  <a:pt x="121193" y="9429"/>
                </a:lnTo>
                <a:lnTo>
                  <a:pt x="81524" y="28998"/>
                </a:lnTo>
                <a:lnTo>
                  <a:pt x="48085" y="57245"/>
                </a:lnTo>
                <a:lnTo>
                  <a:pt x="22361" y="92710"/>
                </a:lnTo>
                <a:lnTo>
                  <a:pt x="5837" y="133932"/>
                </a:lnTo>
                <a:lnTo>
                  <a:pt x="0" y="179451"/>
                </a:lnTo>
                <a:lnTo>
                  <a:pt x="2442" y="208698"/>
                </a:lnTo>
                <a:lnTo>
                  <a:pt x="2513" y="209248"/>
                </a:lnTo>
                <a:lnTo>
                  <a:pt x="9620" y="237220"/>
                </a:lnTo>
                <a:lnTo>
                  <a:pt x="21013" y="263425"/>
                </a:lnTo>
                <a:lnTo>
                  <a:pt x="36195" y="287274"/>
                </a:lnTo>
                <a:lnTo>
                  <a:pt x="90297" y="233299"/>
                </a:lnTo>
                <a:lnTo>
                  <a:pt x="83917" y="221009"/>
                </a:lnTo>
                <a:lnTo>
                  <a:pt x="79168" y="207851"/>
                </a:lnTo>
                <a:lnTo>
                  <a:pt x="76205" y="193954"/>
                </a:lnTo>
                <a:lnTo>
                  <a:pt x="75184" y="179451"/>
                </a:lnTo>
                <a:lnTo>
                  <a:pt x="82153" y="141874"/>
                </a:lnTo>
                <a:lnTo>
                  <a:pt x="101314" y="110299"/>
                </a:lnTo>
                <a:lnTo>
                  <a:pt x="130048" y="87296"/>
                </a:lnTo>
                <a:lnTo>
                  <a:pt x="165735" y="75438"/>
                </a:lnTo>
                <a:lnTo>
                  <a:pt x="165608" y="0"/>
                </a:lnTo>
                <a:close/>
              </a:path>
              <a:path w="361314" h="360045">
                <a:moveTo>
                  <a:pt x="195707" y="0"/>
                </a:moveTo>
                <a:lnTo>
                  <a:pt x="195707" y="74803"/>
                </a:lnTo>
                <a:lnTo>
                  <a:pt x="195452" y="75057"/>
                </a:lnTo>
                <a:lnTo>
                  <a:pt x="195325" y="75438"/>
                </a:lnTo>
                <a:lnTo>
                  <a:pt x="231086" y="87296"/>
                </a:lnTo>
                <a:lnTo>
                  <a:pt x="259857" y="110299"/>
                </a:lnTo>
                <a:lnTo>
                  <a:pt x="279032" y="141874"/>
                </a:lnTo>
                <a:lnTo>
                  <a:pt x="286003" y="179451"/>
                </a:lnTo>
                <a:lnTo>
                  <a:pt x="284870" y="194689"/>
                </a:lnTo>
                <a:lnTo>
                  <a:pt x="281606" y="209248"/>
                </a:lnTo>
                <a:lnTo>
                  <a:pt x="276413" y="222974"/>
                </a:lnTo>
                <a:lnTo>
                  <a:pt x="269494" y="235712"/>
                </a:lnTo>
                <a:lnTo>
                  <a:pt x="272288" y="236220"/>
                </a:lnTo>
                <a:lnTo>
                  <a:pt x="274955" y="237363"/>
                </a:lnTo>
                <a:lnTo>
                  <a:pt x="324993" y="287274"/>
                </a:lnTo>
                <a:lnTo>
                  <a:pt x="340193" y="263407"/>
                </a:lnTo>
                <a:lnTo>
                  <a:pt x="351579" y="237220"/>
                </a:lnTo>
                <a:lnTo>
                  <a:pt x="358688" y="209248"/>
                </a:lnTo>
                <a:lnTo>
                  <a:pt x="358820" y="207851"/>
                </a:lnTo>
                <a:lnTo>
                  <a:pt x="361188" y="179451"/>
                </a:lnTo>
                <a:lnTo>
                  <a:pt x="355350" y="133932"/>
                </a:lnTo>
                <a:lnTo>
                  <a:pt x="338831" y="92710"/>
                </a:lnTo>
                <a:lnTo>
                  <a:pt x="313118" y="57245"/>
                </a:lnTo>
                <a:lnTo>
                  <a:pt x="279701" y="28998"/>
                </a:lnTo>
                <a:lnTo>
                  <a:pt x="240067" y="9429"/>
                </a:lnTo>
                <a:lnTo>
                  <a:pt x="195707" y="0"/>
                </a:lnTo>
                <a:close/>
              </a:path>
              <a:path w="361314" h="360045">
                <a:moveTo>
                  <a:pt x="252602" y="255905"/>
                </a:moveTo>
                <a:lnTo>
                  <a:pt x="237333" y="267890"/>
                </a:lnTo>
                <a:lnTo>
                  <a:pt x="219979" y="276923"/>
                </a:lnTo>
                <a:lnTo>
                  <a:pt x="200935" y="282622"/>
                </a:lnTo>
                <a:lnTo>
                  <a:pt x="180594" y="284607"/>
                </a:lnTo>
                <a:lnTo>
                  <a:pt x="279781" y="284607"/>
                </a:lnTo>
                <a:lnTo>
                  <a:pt x="255905" y="260731"/>
                </a:lnTo>
                <a:lnTo>
                  <a:pt x="254381" y="259334"/>
                </a:lnTo>
                <a:lnTo>
                  <a:pt x="253364" y="257683"/>
                </a:lnTo>
                <a:lnTo>
                  <a:pt x="252602" y="255905"/>
                </a:lnTo>
                <a:close/>
              </a:path>
              <a:path w="361314" h="360045">
                <a:moveTo>
                  <a:pt x="180594" y="104394"/>
                </a:moveTo>
                <a:lnTo>
                  <a:pt x="151306" y="110299"/>
                </a:lnTo>
                <a:lnTo>
                  <a:pt x="127365" y="126396"/>
                </a:lnTo>
                <a:lnTo>
                  <a:pt x="111210" y="150256"/>
                </a:lnTo>
                <a:lnTo>
                  <a:pt x="105283" y="179451"/>
                </a:lnTo>
                <a:lnTo>
                  <a:pt x="111210" y="208698"/>
                </a:lnTo>
                <a:lnTo>
                  <a:pt x="127365" y="232552"/>
                </a:lnTo>
                <a:lnTo>
                  <a:pt x="151306" y="248620"/>
                </a:lnTo>
                <a:lnTo>
                  <a:pt x="180594" y="254508"/>
                </a:lnTo>
                <a:lnTo>
                  <a:pt x="209881" y="248620"/>
                </a:lnTo>
                <a:lnTo>
                  <a:pt x="233822" y="232552"/>
                </a:lnTo>
                <a:lnTo>
                  <a:pt x="249977" y="208698"/>
                </a:lnTo>
                <a:lnTo>
                  <a:pt x="255905" y="179451"/>
                </a:lnTo>
                <a:lnTo>
                  <a:pt x="249977" y="150256"/>
                </a:lnTo>
                <a:lnTo>
                  <a:pt x="233822" y="126396"/>
                </a:lnTo>
                <a:lnTo>
                  <a:pt x="209881" y="110299"/>
                </a:lnTo>
                <a:lnTo>
                  <a:pt x="180594" y="104394"/>
                </a:lnTo>
                <a:close/>
              </a:path>
            </a:pathLst>
          </a:custGeom>
          <a:solidFill>
            <a:srgbClr val="F9F9F9"/>
          </a:solidFill>
        </p:spPr>
        <p:txBody>
          <a:bodyPr wrap="square" lIns="0" tIns="0" rIns="0" bIns="0" rtlCol="0"/>
          <a:lstStyle/>
          <a:p>
            <a:endParaRPr/>
          </a:p>
        </p:txBody>
      </p:sp>
      <p:sp>
        <p:nvSpPr>
          <p:cNvPr id="14" name="object 14"/>
          <p:cNvSpPr txBox="1"/>
          <p:nvPr/>
        </p:nvSpPr>
        <p:spPr>
          <a:xfrm>
            <a:off x="78739" y="6338823"/>
            <a:ext cx="1390650" cy="467359"/>
          </a:xfrm>
          <a:prstGeom prst="rect">
            <a:avLst/>
          </a:prstGeom>
        </p:spPr>
        <p:txBody>
          <a:bodyPr vert="horz" wrap="square" lIns="0" tIns="0" rIns="0" bIns="0" rtlCol="0">
            <a:spAutoFit/>
          </a:bodyPr>
          <a:lstStyle/>
          <a:p>
            <a:pPr marL="97155">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a:p>
            <a:pPr marL="12700">
              <a:lnSpc>
                <a:spcPct val="100000"/>
              </a:lnSpc>
              <a:spcBef>
                <a:spcPts val="640"/>
              </a:spcBef>
            </a:pPr>
            <a:r>
              <a:rPr sz="1050" i="1" spc="-55" dirty="0">
                <a:latin typeface="微软雅黑"/>
                <a:cs typeface="微软雅黑"/>
              </a:rPr>
              <a:t>来源：维权骑士</a:t>
            </a:r>
            <a:endParaRPr sz="1050">
              <a:latin typeface="微软雅黑"/>
              <a:cs typeface="微软雅黑"/>
            </a:endParaRPr>
          </a:p>
        </p:txBody>
      </p:sp>
      <p:sp>
        <p:nvSpPr>
          <p:cNvPr id="15" name="object 15"/>
          <p:cNvSpPr/>
          <p:nvPr/>
        </p:nvSpPr>
        <p:spPr>
          <a:xfrm>
            <a:off x="1629917" y="5809488"/>
            <a:ext cx="0" cy="208915"/>
          </a:xfrm>
          <a:custGeom>
            <a:avLst/>
            <a:gdLst/>
            <a:ahLst/>
            <a:cxnLst/>
            <a:rect l="l" t="t" r="r" b="b"/>
            <a:pathLst>
              <a:path h="208914">
                <a:moveTo>
                  <a:pt x="0" y="0"/>
                </a:moveTo>
                <a:lnTo>
                  <a:pt x="0" y="208787"/>
                </a:lnTo>
              </a:path>
            </a:pathLst>
          </a:custGeom>
          <a:ln w="16763">
            <a:solidFill>
              <a:srgbClr val="1D9ED2"/>
            </a:solidFill>
          </a:ln>
        </p:spPr>
        <p:txBody>
          <a:bodyPr wrap="square" lIns="0" tIns="0" rIns="0" bIns="0" rtlCol="0"/>
          <a:lstStyle/>
          <a:p>
            <a:endParaRPr/>
          </a:p>
        </p:txBody>
      </p:sp>
      <p:sp>
        <p:nvSpPr>
          <p:cNvPr id="16" name="object 16"/>
          <p:cNvSpPr/>
          <p:nvPr/>
        </p:nvSpPr>
        <p:spPr>
          <a:xfrm>
            <a:off x="1630679" y="5475732"/>
            <a:ext cx="0" cy="208915"/>
          </a:xfrm>
          <a:custGeom>
            <a:avLst/>
            <a:gdLst/>
            <a:ahLst/>
            <a:cxnLst/>
            <a:rect l="l" t="t" r="r" b="b"/>
            <a:pathLst>
              <a:path h="208914">
                <a:moveTo>
                  <a:pt x="0" y="0"/>
                </a:moveTo>
                <a:lnTo>
                  <a:pt x="0" y="208788"/>
                </a:lnTo>
              </a:path>
            </a:pathLst>
          </a:custGeom>
          <a:ln w="18287">
            <a:solidFill>
              <a:srgbClr val="1D9ED2"/>
            </a:solidFill>
          </a:ln>
        </p:spPr>
        <p:txBody>
          <a:bodyPr wrap="square" lIns="0" tIns="0" rIns="0" bIns="0" rtlCol="0"/>
          <a:lstStyle/>
          <a:p>
            <a:endParaRPr/>
          </a:p>
        </p:txBody>
      </p:sp>
      <p:sp>
        <p:nvSpPr>
          <p:cNvPr id="17" name="object 17"/>
          <p:cNvSpPr/>
          <p:nvPr/>
        </p:nvSpPr>
        <p:spPr>
          <a:xfrm>
            <a:off x="1635251" y="5140452"/>
            <a:ext cx="0" cy="208915"/>
          </a:xfrm>
          <a:custGeom>
            <a:avLst/>
            <a:gdLst/>
            <a:ahLst/>
            <a:cxnLst/>
            <a:rect l="l" t="t" r="r" b="b"/>
            <a:pathLst>
              <a:path h="208914">
                <a:moveTo>
                  <a:pt x="0" y="0"/>
                </a:moveTo>
                <a:lnTo>
                  <a:pt x="0" y="208788"/>
                </a:lnTo>
              </a:path>
            </a:pathLst>
          </a:custGeom>
          <a:ln w="27431">
            <a:solidFill>
              <a:srgbClr val="1D9ED2"/>
            </a:solidFill>
          </a:ln>
        </p:spPr>
        <p:txBody>
          <a:bodyPr wrap="square" lIns="0" tIns="0" rIns="0" bIns="0" rtlCol="0"/>
          <a:lstStyle/>
          <a:p>
            <a:endParaRPr/>
          </a:p>
        </p:txBody>
      </p:sp>
      <p:sp>
        <p:nvSpPr>
          <p:cNvPr id="18" name="object 18"/>
          <p:cNvSpPr/>
          <p:nvPr/>
        </p:nvSpPr>
        <p:spPr>
          <a:xfrm>
            <a:off x="1621536" y="4806696"/>
            <a:ext cx="78105" cy="208915"/>
          </a:xfrm>
          <a:custGeom>
            <a:avLst/>
            <a:gdLst/>
            <a:ahLst/>
            <a:cxnLst/>
            <a:rect l="l" t="t" r="r" b="b"/>
            <a:pathLst>
              <a:path w="78105" h="208914">
                <a:moveTo>
                  <a:pt x="77724" y="0"/>
                </a:moveTo>
                <a:lnTo>
                  <a:pt x="0" y="0"/>
                </a:lnTo>
                <a:lnTo>
                  <a:pt x="0" y="208787"/>
                </a:lnTo>
                <a:lnTo>
                  <a:pt x="77724" y="208787"/>
                </a:lnTo>
                <a:lnTo>
                  <a:pt x="77724" y="0"/>
                </a:lnTo>
                <a:close/>
              </a:path>
            </a:pathLst>
          </a:custGeom>
          <a:solidFill>
            <a:srgbClr val="1D9ED2"/>
          </a:solidFill>
        </p:spPr>
        <p:txBody>
          <a:bodyPr wrap="square" lIns="0" tIns="0" rIns="0" bIns="0" rtlCol="0"/>
          <a:lstStyle/>
          <a:p>
            <a:endParaRPr/>
          </a:p>
        </p:txBody>
      </p:sp>
      <p:sp>
        <p:nvSpPr>
          <p:cNvPr id="19" name="object 19"/>
          <p:cNvSpPr/>
          <p:nvPr/>
        </p:nvSpPr>
        <p:spPr>
          <a:xfrm>
            <a:off x="1621536" y="4471415"/>
            <a:ext cx="96520" cy="208915"/>
          </a:xfrm>
          <a:custGeom>
            <a:avLst/>
            <a:gdLst/>
            <a:ahLst/>
            <a:cxnLst/>
            <a:rect l="l" t="t" r="r" b="b"/>
            <a:pathLst>
              <a:path w="96519" h="208914">
                <a:moveTo>
                  <a:pt x="96012" y="0"/>
                </a:moveTo>
                <a:lnTo>
                  <a:pt x="0" y="0"/>
                </a:lnTo>
                <a:lnTo>
                  <a:pt x="0" y="208787"/>
                </a:lnTo>
                <a:lnTo>
                  <a:pt x="96012" y="208787"/>
                </a:lnTo>
                <a:lnTo>
                  <a:pt x="96012" y="0"/>
                </a:lnTo>
                <a:close/>
              </a:path>
            </a:pathLst>
          </a:custGeom>
          <a:solidFill>
            <a:srgbClr val="1D9ED2"/>
          </a:solidFill>
        </p:spPr>
        <p:txBody>
          <a:bodyPr wrap="square" lIns="0" tIns="0" rIns="0" bIns="0" rtlCol="0"/>
          <a:lstStyle/>
          <a:p>
            <a:endParaRPr/>
          </a:p>
        </p:txBody>
      </p:sp>
      <p:sp>
        <p:nvSpPr>
          <p:cNvPr id="20" name="object 20"/>
          <p:cNvSpPr/>
          <p:nvPr/>
        </p:nvSpPr>
        <p:spPr>
          <a:xfrm>
            <a:off x="1621536" y="4137659"/>
            <a:ext cx="121920" cy="208915"/>
          </a:xfrm>
          <a:custGeom>
            <a:avLst/>
            <a:gdLst/>
            <a:ahLst/>
            <a:cxnLst/>
            <a:rect l="l" t="t" r="r" b="b"/>
            <a:pathLst>
              <a:path w="121919" h="208914">
                <a:moveTo>
                  <a:pt x="121919" y="0"/>
                </a:moveTo>
                <a:lnTo>
                  <a:pt x="0" y="0"/>
                </a:lnTo>
                <a:lnTo>
                  <a:pt x="0" y="208787"/>
                </a:lnTo>
                <a:lnTo>
                  <a:pt x="121919" y="208787"/>
                </a:lnTo>
                <a:lnTo>
                  <a:pt x="121919" y="0"/>
                </a:lnTo>
                <a:close/>
              </a:path>
            </a:pathLst>
          </a:custGeom>
          <a:solidFill>
            <a:srgbClr val="1D9ED2"/>
          </a:solidFill>
        </p:spPr>
        <p:txBody>
          <a:bodyPr wrap="square" lIns="0" tIns="0" rIns="0" bIns="0" rtlCol="0"/>
          <a:lstStyle/>
          <a:p>
            <a:endParaRPr/>
          </a:p>
        </p:txBody>
      </p:sp>
      <p:sp>
        <p:nvSpPr>
          <p:cNvPr id="21" name="object 21"/>
          <p:cNvSpPr/>
          <p:nvPr/>
        </p:nvSpPr>
        <p:spPr>
          <a:xfrm>
            <a:off x="1621536" y="3802379"/>
            <a:ext cx="184785" cy="208915"/>
          </a:xfrm>
          <a:custGeom>
            <a:avLst/>
            <a:gdLst/>
            <a:ahLst/>
            <a:cxnLst/>
            <a:rect l="l" t="t" r="r" b="b"/>
            <a:pathLst>
              <a:path w="184785" h="208914">
                <a:moveTo>
                  <a:pt x="184403" y="0"/>
                </a:moveTo>
                <a:lnTo>
                  <a:pt x="0" y="0"/>
                </a:lnTo>
                <a:lnTo>
                  <a:pt x="0" y="208788"/>
                </a:lnTo>
                <a:lnTo>
                  <a:pt x="184403" y="208788"/>
                </a:lnTo>
                <a:lnTo>
                  <a:pt x="184403" y="0"/>
                </a:lnTo>
                <a:close/>
              </a:path>
            </a:pathLst>
          </a:custGeom>
          <a:solidFill>
            <a:srgbClr val="1D9ED2"/>
          </a:solidFill>
        </p:spPr>
        <p:txBody>
          <a:bodyPr wrap="square" lIns="0" tIns="0" rIns="0" bIns="0" rtlCol="0"/>
          <a:lstStyle/>
          <a:p>
            <a:endParaRPr/>
          </a:p>
        </p:txBody>
      </p:sp>
      <p:sp>
        <p:nvSpPr>
          <p:cNvPr id="22" name="object 22"/>
          <p:cNvSpPr/>
          <p:nvPr/>
        </p:nvSpPr>
        <p:spPr>
          <a:xfrm>
            <a:off x="1621536" y="3468623"/>
            <a:ext cx="3819525" cy="208915"/>
          </a:xfrm>
          <a:custGeom>
            <a:avLst/>
            <a:gdLst/>
            <a:ahLst/>
            <a:cxnLst/>
            <a:rect l="l" t="t" r="r" b="b"/>
            <a:pathLst>
              <a:path w="3819525" h="208914">
                <a:moveTo>
                  <a:pt x="3819143" y="0"/>
                </a:moveTo>
                <a:lnTo>
                  <a:pt x="0" y="0"/>
                </a:lnTo>
                <a:lnTo>
                  <a:pt x="0" y="208787"/>
                </a:lnTo>
                <a:lnTo>
                  <a:pt x="3819143" y="208787"/>
                </a:lnTo>
                <a:lnTo>
                  <a:pt x="3819143" y="0"/>
                </a:lnTo>
                <a:close/>
              </a:path>
            </a:pathLst>
          </a:custGeom>
          <a:solidFill>
            <a:srgbClr val="1D9ED2"/>
          </a:solidFill>
        </p:spPr>
        <p:txBody>
          <a:bodyPr wrap="square" lIns="0" tIns="0" rIns="0" bIns="0" rtlCol="0"/>
          <a:lstStyle/>
          <a:p>
            <a:endParaRPr/>
          </a:p>
        </p:txBody>
      </p:sp>
      <p:sp>
        <p:nvSpPr>
          <p:cNvPr id="23" name="object 23"/>
          <p:cNvSpPr/>
          <p:nvPr/>
        </p:nvSpPr>
        <p:spPr>
          <a:xfrm>
            <a:off x="1621536" y="6082284"/>
            <a:ext cx="3994785" cy="0"/>
          </a:xfrm>
          <a:custGeom>
            <a:avLst/>
            <a:gdLst/>
            <a:ahLst/>
            <a:cxnLst/>
            <a:rect l="l" t="t" r="r" b="b"/>
            <a:pathLst>
              <a:path w="3994785">
                <a:moveTo>
                  <a:pt x="0" y="0"/>
                </a:moveTo>
                <a:lnTo>
                  <a:pt x="3994404" y="0"/>
                </a:lnTo>
              </a:path>
            </a:pathLst>
          </a:custGeom>
          <a:ln w="12192">
            <a:solidFill>
              <a:srgbClr val="BEBEBE"/>
            </a:solidFill>
          </a:ln>
        </p:spPr>
        <p:txBody>
          <a:bodyPr wrap="square" lIns="0" tIns="0" rIns="0" bIns="0" rtlCol="0"/>
          <a:lstStyle/>
          <a:p>
            <a:endParaRPr/>
          </a:p>
        </p:txBody>
      </p:sp>
      <p:sp>
        <p:nvSpPr>
          <p:cNvPr id="24" name="object 24"/>
          <p:cNvSpPr/>
          <p:nvPr/>
        </p:nvSpPr>
        <p:spPr>
          <a:xfrm>
            <a:off x="1621536" y="3406140"/>
            <a:ext cx="0" cy="2676525"/>
          </a:xfrm>
          <a:custGeom>
            <a:avLst/>
            <a:gdLst/>
            <a:ahLst/>
            <a:cxnLst/>
            <a:rect l="l" t="t" r="r" b="b"/>
            <a:pathLst>
              <a:path h="2676525">
                <a:moveTo>
                  <a:pt x="0" y="2676144"/>
                </a:moveTo>
                <a:lnTo>
                  <a:pt x="0" y="0"/>
                </a:lnTo>
              </a:path>
            </a:pathLst>
          </a:custGeom>
          <a:ln w="3175">
            <a:solidFill>
              <a:srgbClr val="BEBEBE"/>
            </a:solidFill>
          </a:ln>
        </p:spPr>
        <p:txBody>
          <a:bodyPr wrap="square" lIns="0" tIns="0" rIns="0" bIns="0" rtlCol="0"/>
          <a:lstStyle/>
          <a:p>
            <a:endParaRPr/>
          </a:p>
        </p:txBody>
      </p:sp>
      <p:sp>
        <p:nvSpPr>
          <p:cNvPr id="25" name="object 25"/>
          <p:cNvSpPr txBox="1"/>
          <p:nvPr/>
        </p:nvSpPr>
        <p:spPr>
          <a:xfrm>
            <a:off x="1702054" y="5505094"/>
            <a:ext cx="32448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5191</a:t>
            </a:r>
            <a:endParaRPr sz="1000">
              <a:latin typeface="微软雅黑"/>
              <a:cs typeface="微软雅黑"/>
            </a:endParaRPr>
          </a:p>
        </p:txBody>
      </p:sp>
      <p:sp>
        <p:nvSpPr>
          <p:cNvPr id="26" name="object 26"/>
          <p:cNvSpPr txBox="1"/>
          <p:nvPr/>
        </p:nvSpPr>
        <p:spPr>
          <a:xfrm>
            <a:off x="1710944" y="5170678"/>
            <a:ext cx="32448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7612</a:t>
            </a:r>
            <a:endParaRPr sz="1000">
              <a:latin typeface="微软雅黑"/>
              <a:cs typeface="微软雅黑"/>
            </a:endParaRPr>
          </a:p>
        </p:txBody>
      </p:sp>
      <p:sp>
        <p:nvSpPr>
          <p:cNvPr id="27" name="object 27"/>
          <p:cNvSpPr txBox="1"/>
          <p:nvPr/>
        </p:nvSpPr>
        <p:spPr>
          <a:xfrm>
            <a:off x="1762505" y="4836032"/>
            <a:ext cx="39878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21586</a:t>
            </a:r>
            <a:endParaRPr sz="1000">
              <a:latin typeface="微软雅黑"/>
              <a:cs typeface="微软雅黑"/>
            </a:endParaRPr>
          </a:p>
        </p:txBody>
      </p:sp>
      <p:sp>
        <p:nvSpPr>
          <p:cNvPr id="28" name="object 28"/>
          <p:cNvSpPr txBox="1"/>
          <p:nvPr/>
        </p:nvSpPr>
        <p:spPr>
          <a:xfrm>
            <a:off x="1780413" y="4501388"/>
            <a:ext cx="39878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26554</a:t>
            </a:r>
            <a:endParaRPr sz="1000">
              <a:latin typeface="微软雅黑"/>
              <a:cs typeface="微软雅黑"/>
            </a:endParaRPr>
          </a:p>
        </p:txBody>
      </p:sp>
      <p:sp>
        <p:nvSpPr>
          <p:cNvPr id="29" name="object 29"/>
          <p:cNvSpPr txBox="1"/>
          <p:nvPr/>
        </p:nvSpPr>
        <p:spPr>
          <a:xfrm>
            <a:off x="1807210" y="4166742"/>
            <a:ext cx="39878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33942</a:t>
            </a:r>
            <a:endParaRPr sz="1000">
              <a:latin typeface="微软雅黑"/>
              <a:cs typeface="微软雅黑"/>
            </a:endParaRPr>
          </a:p>
        </p:txBody>
      </p:sp>
      <p:sp>
        <p:nvSpPr>
          <p:cNvPr id="30" name="object 30"/>
          <p:cNvSpPr txBox="1"/>
          <p:nvPr/>
        </p:nvSpPr>
        <p:spPr>
          <a:xfrm>
            <a:off x="1869185" y="3832352"/>
            <a:ext cx="39878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50984</a:t>
            </a:r>
            <a:endParaRPr sz="1000">
              <a:latin typeface="微软雅黑"/>
              <a:cs typeface="微软雅黑"/>
            </a:endParaRPr>
          </a:p>
        </p:txBody>
      </p:sp>
      <p:sp>
        <p:nvSpPr>
          <p:cNvPr id="31" name="object 31"/>
          <p:cNvSpPr txBox="1"/>
          <p:nvPr/>
        </p:nvSpPr>
        <p:spPr>
          <a:xfrm>
            <a:off x="5499608" y="3497707"/>
            <a:ext cx="54864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1051514</a:t>
            </a:r>
            <a:endParaRPr sz="1000">
              <a:latin typeface="微软雅黑"/>
              <a:cs typeface="微软雅黑"/>
            </a:endParaRPr>
          </a:p>
        </p:txBody>
      </p:sp>
      <p:sp>
        <p:nvSpPr>
          <p:cNvPr id="32" name="object 32"/>
          <p:cNvSpPr txBox="1"/>
          <p:nvPr/>
        </p:nvSpPr>
        <p:spPr>
          <a:xfrm>
            <a:off x="1570989" y="6179616"/>
            <a:ext cx="100330" cy="165100"/>
          </a:xfrm>
          <a:prstGeom prst="rect">
            <a:avLst/>
          </a:prstGeom>
        </p:spPr>
        <p:txBody>
          <a:bodyPr vert="horz" wrap="square" lIns="0" tIns="0" rIns="0" bIns="0" rtlCol="0">
            <a:spAutoFit/>
          </a:bodyPr>
          <a:lstStyle/>
          <a:p>
            <a:pPr marL="12700">
              <a:lnSpc>
                <a:spcPct val="100000"/>
              </a:lnSpc>
            </a:pPr>
            <a:r>
              <a:rPr sz="1000" spc="-5" dirty="0">
                <a:latin typeface="微软雅黑"/>
                <a:cs typeface="微软雅黑"/>
              </a:rPr>
              <a:t>0</a:t>
            </a:r>
            <a:endParaRPr sz="1000">
              <a:latin typeface="微软雅黑"/>
              <a:cs typeface="微软雅黑"/>
            </a:endParaRPr>
          </a:p>
        </p:txBody>
      </p:sp>
      <p:sp>
        <p:nvSpPr>
          <p:cNvPr id="33" name="object 33"/>
          <p:cNvSpPr txBox="1"/>
          <p:nvPr/>
        </p:nvSpPr>
        <p:spPr>
          <a:xfrm>
            <a:off x="2111501" y="6179616"/>
            <a:ext cx="471805" cy="165100"/>
          </a:xfrm>
          <a:prstGeom prst="rect">
            <a:avLst/>
          </a:prstGeom>
        </p:spPr>
        <p:txBody>
          <a:bodyPr vert="horz" wrap="square" lIns="0" tIns="0" rIns="0" bIns="0" rtlCol="0">
            <a:spAutoFit/>
          </a:bodyPr>
          <a:lstStyle/>
          <a:p>
            <a:pPr marL="12700">
              <a:lnSpc>
                <a:spcPct val="100000"/>
              </a:lnSpc>
            </a:pPr>
            <a:r>
              <a:rPr sz="1000" spc="-10" dirty="0">
                <a:latin typeface="微软雅黑"/>
                <a:cs typeface="微软雅黑"/>
              </a:rPr>
              <a:t>2</a:t>
            </a:r>
            <a:r>
              <a:rPr sz="1000" spc="-5" dirty="0">
                <a:latin typeface="微软雅黑"/>
                <a:cs typeface="微软雅黑"/>
              </a:rPr>
              <a:t>0</a:t>
            </a:r>
            <a:r>
              <a:rPr sz="1000" spc="-10" dirty="0">
                <a:latin typeface="微软雅黑"/>
                <a:cs typeface="微软雅黑"/>
              </a:rPr>
              <a:t>0</a:t>
            </a:r>
            <a:r>
              <a:rPr sz="1000" spc="-5" dirty="0">
                <a:latin typeface="微软雅黑"/>
                <a:cs typeface="微软雅黑"/>
              </a:rPr>
              <a:t>0</a:t>
            </a:r>
            <a:r>
              <a:rPr sz="1000" spc="-15" dirty="0">
                <a:latin typeface="微软雅黑"/>
                <a:cs typeface="微软雅黑"/>
              </a:rPr>
              <a:t>0</a:t>
            </a:r>
            <a:r>
              <a:rPr sz="1000" spc="-5" dirty="0">
                <a:latin typeface="微软雅黑"/>
                <a:cs typeface="微软雅黑"/>
              </a:rPr>
              <a:t>0</a:t>
            </a:r>
            <a:endParaRPr sz="1000">
              <a:latin typeface="微软雅黑"/>
              <a:cs typeface="微软雅黑"/>
            </a:endParaRPr>
          </a:p>
        </p:txBody>
      </p:sp>
      <p:sp>
        <p:nvSpPr>
          <p:cNvPr id="34" name="object 34"/>
          <p:cNvSpPr txBox="1"/>
          <p:nvPr/>
        </p:nvSpPr>
        <p:spPr>
          <a:xfrm>
            <a:off x="4291076" y="6179616"/>
            <a:ext cx="471805" cy="165100"/>
          </a:xfrm>
          <a:prstGeom prst="rect">
            <a:avLst/>
          </a:prstGeom>
        </p:spPr>
        <p:txBody>
          <a:bodyPr vert="horz" wrap="square" lIns="0" tIns="0" rIns="0" bIns="0" rtlCol="0">
            <a:spAutoFit/>
          </a:bodyPr>
          <a:lstStyle/>
          <a:p>
            <a:pPr marL="12700">
              <a:lnSpc>
                <a:spcPct val="100000"/>
              </a:lnSpc>
            </a:pPr>
            <a:r>
              <a:rPr sz="1000" spc="-10" dirty="0">
                <a:latin typeface="微软雅黑"/>
                <a:cs typeface="微软雅黑"/>
              </a:rPr>
              <a:t>8</a:t>
            </a:r>
            <a:r>
              <a:rPr sz="1000" spc="-5" dirty="0">
                <a:latin typeface="微软雅黑"/>
                <a:cs typeface="微软雅黑"/>
              </a:rPr>
              <a:t>0</a:t>
            </a:r>
            <a:r>
              <a:rPr sz="1000" spc="-10" dirty="0">
                <a:latin typeface="微软雅黑"/>
                <a:cs typeface="微软雅黑"/>
              </a:rPr>
              <a:t>0</a:t>
            </a:r>
            <a:r>
              <a:rPr sz="1000" spc="-5" dirty="0">
                <a:latin typeface="微软雅黑"/>
                <a:cs typeface="微软雅黑"/>
              </a:rPr>
              <a:t>0</a:t>
            </a:r>
            <a:r>
              <a:rPr sz="1000" spc="-15" dirty="0">
                <a:latin typeface="微软雅黑"/>
                <a:cs typeface="微软雅黑"/>
              </a:rPr>
              <a:t>0</a:t>
            </a:r>
            <a:r>
              <a:rPr sz="1000" spc="-5" dirty="0">
                <a:latin typeface="微软雅黑"/>
                <a:cs typeface="微软雅黑"/>
              </a:rPr>
              <a:t>0</a:t>
            </a:r>
            <a:endParaRPr sz="1000">
              <a:latin typeface="微软雅黑"/>
              <a:cs typeface="微软雅黑"/>
            </a:endParaRPr>
          </a:p>
        </p:txBody>
      </p:sp>
      <p:sp>
        <p:nvSpPr>
          <p:cNvPr id="35" name="object 35"/>
          <p:cNvSpPr txBox="1"/>
          <p:nvPr/>
        </p:nvSpPr>
        <p:spPr>
          <a:xfrm>
            <a:off x="4980559" y="6179616"/>
            <a:ext cx="546100" cy="165100"/>
          </a:xfrm>
          <a:prstGeom prst="rect">
            <a:avLst/>
          </a:prstGeom>
        </p:spPr>
        <p:txBody>
          <a:bodyPr vert="horz" wrap="square" lIns="0" tIns="0" rIns="0" bIns="0" rtlCol="0">
            <a:spAutoFit/>
          </a:bodyPr>
          <a:lstStyle/>
          <a:p>
            <a:pPr marL="12700">
              <a:lnSpc>
                <a:spcPct val="100000"/>
              </a:lnSpc>
            </a:pPr>
            <a:r>
              <a:rPr sz="1000" spc="-10" dirty="0">
                <a:latin typeface="微软雅黑"/>
                <a:cs typeface="微软雅黑"/>
              </a:rPr>
              <a:t>1000000</a:t>
            </a:r>
            <a:endParaRPr sz="1000">
              <a:latin typeface="微软雅黑"/>
              <a:cs typeface="微软雅黑"/>
            </a:endParaRPr>
          </a:p>
        </p:txBody>
      </p:sp>
      <p:sp>
        <p:nvSpPr>
          <p:cNvPr id="36" name="object 36"/>
          <p:cNvSpPr txBox="1"/>
          <p:nvPr/>
        </p:nvSpPr>
        <p:spPr>
          <a:xfrm>
            <a:off x="1225397" y="5839764"/>
            <a:ext cx="799465" cy="165100"/>
          </a:xfrm>
          <a:prstGeom prst="rect">
            <a:avLst/>
          </a:prstGeom>
        </p:spPr>
        <p:txBody>
          <a:bodyPr vert="horz" wrap="square" lIns="0" tIns="0" rIns="0" bIns="0" rtlCol="0">
            <a:spAutoFit/>
          </a:bodyPr>
          <a:lstStyle/>
          <a:p>
            <a:pPr marL="12700">
              <a:lnSpc>
                <a:spcPct val="100000"/>
              </a:lnSpc>
              <a:tabLst>
                <a:tab pos="487680" algn="l"/>
              </a:tabLst>
            </a:pPr>
            <a:r>
              <a:rPr sz="1500" spc="-7" baseline="5555" dirty="0">
                <a:solidFill>
                  <a:srgbClr val="404040"/>
                </a:solidFill>
                <a:latin typeface="微软雅黑"/>
                <a:cs typeface="微软雅黑"/>
              </a:rPr>
              <a:t>豆瓣	</a:t>
            </a:r>
            <a:r>
              <a:rPr sz="1000" spc="-5" dirty="0">
                <a:solidFill>
                  <a:srgbClr val="404040"/>
                </a:solidFill>
                <a:latin typeface="微软雅黑"/>
                <a:cs typeface="微软雅黑"/>
              </a:rPr>
              <a:t>4763</a:t>
            </a:r>
            <a:endParaRPr sz="1000">
              <a:latin typeface="微软雅黑"/>
              <a:cs typeface="微软雅黑"/>
            </a:endParaRPr>
          </a:p>
        </p:txBody>
      </p:sp>
      <p:sp>
        <p:nvSpPr>
          <p:cNvPr id="37" name="object 37"/>
          <p:cNvSpPr txBox="1"/>
          <p:nvPr/>
        </p:nvSpPr>
        <p:spPr>
          <a:xfrm>
            <a:off x="1225397" y="5495035"/>
            <a:ext cx="27876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虎扑</a:t>
            </a:r>
            <a:endParaRPr sz="1000">
              <a:latin typeface="微软雅黑"/>
              <a:cs typeface="微软雅黑"/>
            </a:endParaRPr>
          </a:p>
        </p:txBody>
      </p:sp>
      <p:sp>
        <p:nvSpPr>
          <p:cNvPr id="38" name="object 38"/>
          <p:cNvSpPr txBox="1"/>
          <p:nvPr/>
        </p:nvSpPr>
        <p:spPr>
          <a:xfrm>
            <a:off x="1099515" y="5160391"/>
            <a:ext cx="40513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头条号</a:t>
            </a:r>
            <a:endParaRPr sz="1000">
              <a:latin typeface="微软雅黑"/>
              <a:cs typeface="微软雅黑"/>
            </a:endParaRPr>
          </a:p>
        </p:txBody>
      </p:sp>
      <p:sp>
        <p:nvSpPr>
          <p:cNvPr id="39" name="object 39"/>
          <p:cNvSpPr txBox="1"/>
          <p:nvPr/>
        </p:nvSpPr>
        <p:spPr>
          <a:xfrm>
            <a:off x="1225397" y="4826000"/>
            <a:ext cx="27876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简书</a:t>
            </a:r>
            <a:endParaRPr sz="1000">
              <a:latin typeface="微软雅黑"/>
              <a:cs typeface="微软雅黑"/>
            </a:endParaRPr>
          </a:p>
        </p:txBody>
      </p:sp>
      <p:sp>
        <p:nvSpPr>
          <p:cNvPr id="40" name="object 40"/>
          <p:cNvSpPr txBox="1"/>
          <p:nvPr/>
        </p:nvSpPr>
        <p:spPr>
          <a:xfrm>
            <a:off x="1099515" y="4491354"/>
            <a:ext cx="40513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百家号</a:t>
            </a:r>
            <a:endParaRPr sz="1000">
              <a:latin typeface="微软雅黑"/>
              <a:cs typeface="微软雅黑"/>
            </a:endParaRPr>
          </a:p>
        </p:txBody>
      </p:sp>
      <p:sp>
        <p:nvSpPr>
          <p:cNvPr id="41" name="object 41"/>
          <p:cNvSpPr txBox="1"/>
          <p:nvPr/>
        </p:nvSpPr>
        <p:spPr>
          <a:xfrm>
            <a:off x="1225397" y="4156709"/>
            <a:ext cx="27876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知乎</a:t>
            </a:r>
            <a:endParaRPr sz="1000">
              <a:latin typeface="微软雅黑"/>
              <a:cs typeface="微软雅黑"/>
            </a:endParaRPr>
          </a:p>
        </p:txBody>
      </p:sp>
      <p:sp>
        <p:nvSpPr>
          <p:cNvPr id="42" name="object 42"/>
          <p:cNvSpPr txBox="1"/>
          <p:nvPr/>
        </p:nvSpPr>
        <p:spPr>
          <a:xfrm>
            <a:off x="1225397" y="3821938"/>
            <a:ext cx="278765"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雪球</a:t>
            </a:r>
            <a:endParaRPr sz="1000">
              <a:latin typeface="微软雅黑"/>
              <a:cs typeface="微软雅黑"/>
            </a:endParaRPr>
          </a:p>
        </p:txBody>
      </p:sp>
      <p:sp>
        <p:nvSpPr>
          <p:cNvPr id="43" name="object 43"/>
          <p:cNvSpPr txBox="1"/>
          <p:nvPr/>
        </p:nvSpPr>
        <p:spPr>
          <a:xfrm>
            <a:off x="845921" y="3487292"/>
            <a:ext cx="657860" cy="165100"/>
          </a:xfrm>
          <a:prstGeom prst="rect">
            <a:avLst/>
          </a:prstGeom>
        </p:spPr>
        <p:txBody>
          <a:bodyPr vert="horz" wrap="square" lIns="0" tIns="0" rIns="0" bIns="0" rtlCol="0">
            <a:spAutoFit/>
          </a:bodyPr>
          <a:lstStyle/>
          <a:p>
            <a:pPr marL="12700">
              <a:lnSpc>
                <a:spcPct val="100000"/>
              </a:lnSpc>
            </a:pPr>
            <a:r>
              <a:rPr sz="1000" spc="-5" dirty="0">
                <a:solidFill>
                  <a:srgbClr val="404040"/>
                </a:solidFill>
                <a:latin typeface="微软雅黑"/>
                <a:cs typeface="微软雅黑"/>
              </a:rPr>
              <a:t>微信公众号</a:t>
            </a:r>
            <a:endParaRPr sz="1000">
              <a:latin typeface="微软雅黑"/>
              <a:cs typeface="微软雅黑"/>
            </a:endParaRPr>
          </a:p>
        </p:txBody>
      </p:sp>
      <p:sp>
        <p:nvSpPr>
          <p:cNvPr id="44" name="object 44"/>
          <p:cNvSpPr txBox="1"/>
          <p:nvPr/>
        </p:nvSpPr>
        <p:spPr>
          <a:xfrm>
            <a:off x="1354963" y="3127121"/>
            <a:ext cx="3719829" cy="226060"/>
          </a:xfrm>
          <a:prstGeom prst="rect">
            <a:avLst/>
          </a:prstGeom>
        </p:spPr>
        <p:txBody>
          <a:bodyPr vert="horz" wrap="square" lIns="0" tIns="0" rIns="0" bIns="0" rtlCol="0">
            <a:spAutoFit/>
          </a:bodyPr>
          <a:lstStyle/>
          <a:p>
            <a:pPr marL="12700">
              <a:lnSpc>
                <a:spcPct val="100000"/>
              </a:lnSpc>
            </a:pPr>
            <a:r>
              <a:rPr sz="1400" dirty="0">
                <a:solidFill>
                  <a:srgbClr val="404040"/>
                </a:solidFill>
                <a:latin typeface="微软雅黑"/>
                <a:cs typeface="微软雅黑"/>
              </a:rPr>
              <a:t>亿欧智库：201</a:t>
            </a:r>
            <a:r>
              <a:rPr sz="1400" spc="-10" dirty="0">
                <a:solidFill>
                  <a:srgbClr val="404040"/>
                </a:solidFill>
                <a:latin typeface="微软雅黑"/>
                <a:cs typeface="微软雅黑"/>
              </a:rPr>
              <a:t>8</a:t>
            </a:r>
            <a:r>
              <a:rPr sz="1400" dirty="0">
                <a:solidFill>
                  <a:srgbClr val="404040"/>
                </a:solidFill>
                <a:latin typeface="微软雅黑"/>
                <a:cs typeface="微软雅黑"/>
              </a:rPr>
              <a:t>年</a:t>
            </a:r>
            <a:r>
              <a:rPr sz="1400" spc="-5" dirty="0">
                <a:solidFill>
                  <a:srgbClr val="404040"/>
                </a:solidFill>
                <a:latin typeface="微软雅黑"/>
                <a:cs typeface="微软雅黑"/>
              </a:rPr>
              <a:t>Q</a:t>
            </a:r>
            <a:r>
              <a:rPr sz="1400" spc="-10" dirty="0">
                <a:solidFill>
                  <a:srgbClr val="404040"/>
                </a:solidFill>
                <a:latin typeface="微软雅黑"/>
                <a:cs typeface="微软雅黑"/>
              </a:rPr>
              <a:t>3</a:t>
            </a:r>
            <a:r>
              <a:rPr sz="1400" dirty="0">
                <a:solidFill>
                  <a:srgbClr val="404040"/>
                </a:solidFill>
                <a:latin typeface="微软雅黑"/>
                <a:cs typeface="微软雅黑"/>
              </a:rPr>
              <a:t>各平</a:t>
            </a:r>
            <a:r>
              <a:rPr sz="1400" spc="-15" dirty="0">
                <a:solidFill>
                  <a:srgbClr val="404040"/>
                </a:solidFill>
                <a:latin typeface="微软雅黑"/>
                <a:cs typeface="微软雅黑"/>
              </a:rPr>
              <a:t>台</a:t>
            </a:r>
            <a:r>
              <a:rPr sz="1400" dirty="0">
                <a:solidFill>
                  <a:srgbClr val="404040"/>
                </a:solidFill>
                <a:latin typeface="微软雅黑"/>
                <a:cs typeface="微软雅黑"/>
              </a:rPr>
              <a:t>内容</a:t>
            </a:r>
            <a:r>
              <a:rPr sz="1400" spc="-15" dirty="0">
                <a:solidFill>
                  <a:srgbClr val="404040"/>
                </a:solidFill>
                <a:latin typeface="微软雅黑"/>
                <a:cs typeface="微软雅黑"/>
              </a:rPr>
              <a:t>被</a:t>
            </a:r>
            <a:r>
              <a:rPr sz="1400" dirty="0">
                <a:solidFill>
                  <a:srgbClr val="404040"/>
                </a:solidFill>
                <a:latin typeface="微软雅黑"/>
                <a:cs typeface="微软雅黑"/>
              </a:rPr>
              <a:t>疑似</a:t>
            </a:r>
            <a:r>
              <a:rPr sz="1400" spc="-15" dirty="0">
                <a:solidFill>
                  <a:srgbClr val="404040"/>
                </a:solidFill>
                <a:latin typeface="微软雅黑"/>
                <a:cs typeface="微软雅黑"/>
              </a:rPr>
              <a:t>侵</a:t>
            </a:r>
            <a:r>
              <a:rPr sz="1400" dirty="0">
                <a:solidFill>
                  <a:srgbClr val="404040"/>
                </a:solidFill>
                <a:latin typeface="微软雅黑"/>
                <a:cs typeface="微软雅黑"/>
              </a:rPr>
              <a:t>权数</a:t>
            </a:r>
            <a:endParaRPr sz="1400">
              <a:latin typeface="微软雅黑"/>
              <a:cs typeface="微软雅黑"/>
            </a:endParaRPr>
          </a:p>
        </p:txBody>
      </p:sp>
      <p:sp>
        <p:nvSpPr>
          <p:cNvPr id="45" name="object 45"/>
          <p:cNvSpPr/>
          <p:nvPr/>
        </p:nvSpPr>
        <p:spPr>
          <a:xfrm>
            <a:off x="2923032" y="6377940"/>
            <a:ext cx="74930" cy="74930"/>
          </a:xfrm>
          <a:custGeom>
            <a:avLst/>
            <a:gdLst/>
            <a:ahLst/>
            <a:cxnLst/>
            <a:rect l="l" t="t" r="r" b="b"/>
            <a:pathLst>
              <a:path w="74930" h="74929">
                <a:moveTo>
                  <a:pt x="0" y="74676"/>
                </a:moveTo>
                <a:lnTo>
                  <a:pt x="74675" y="74676"/>
                </a:lnTo>
                <a:lnTo>
                  <a:pt x="74675" y="0"/>
                </a:lnTo>
                <a:lnTo>
                  <a:pt x="0" y="0"/>
                </a:lnTo>
                <a:lnTo>
                  <a:pt x="0" y="74676"/>
                </a:lnTo>
                <a:close/>
              </a:path>
            </a:pathLst>
          </a:custGeom>
          <a:solidFill>
            <a:srgbClr val="1D9ED2"/>
          </a:solidFill>
        </p:spPr>
        <p:txBody>
          <a:bodyPr wrap="square" lIns="0" tIns="0" rIns="0" bIns="0" rtlCol="0"/>
          <a:lstStyle/>
          <a:p>
            <a:endParaRPr/>
          </a:p>
        </p:txBody>
      </p:sp>
      <p:sp>
        <p:nvSpPr>
          <p:cNvPr id="46" name="object 46"/>
          <p:cNvSpPr txBox="1"/>
          <p:nvPr/>
        </p:nvSpPr>
        <p:spPr>
          <a:xfrm>
            <a:off x="2838069" y="6179616"/>
            <a:ext cx="1217930" cy="341630"/>
          </a:xfrm>
          <a:prstGeom prst="rect">
            <a:avLst/>
          </a:prstGeom>
        </p:spPr>
        <p:txBody>
          <a:bodyPr vert="horz" wrap="square" lIns="0" tIns="0" rIns="0" bIns="0" rtlCol="0">
            <a:spAutoFit/>
          </a:bodyPr>
          <a:lstStyle/>
          <a:p>
            <a:pPr marL="12700">
              <a:lnSpc>
                <a:spcPct val="100000"/>
              </a:lnSpc>
              <a:tabLst>
                <a:tab pos="739140" algn="l"/>
              </a:tabLst>
            </a:pPr>
            <a:r>
              <a:rPr sz="1000" spc="-5" dirty="0">
                <a:latin typeface="微软雅黑"/>
                <a:cs typeface="微软雅黑"/>
              </a:rPr>
              <a:t>400000	600000</a:t>
            </a:r>
            <a:endParaRPr sz="1000">
              <a:latin typeface="微软雅黑"/>
              <a:cs typeface="微软雅黑"/>
            </a:endParaRPr>
          </a:p>
          <a:p>
            <a:pPr marL="193040">
              <a:lnSpc>
                <a:spcPct val="100000"/>
              </a:lnSpc>
              <a:spcBef>
                <a:spcPts val="190"/>
              </a:spcBef>
            </a:pPr>
            <a:r>
              <a:rPr sz="1000" spc="-5" dirty="0">
                <a:latin typeface="微软雅黑"/>
                <a:cs typeface="微软雅黑"/>
              </a:rPr>
              <a:t>内容被疑似侵权数</a:t>
            </a:r>
            <a:endParaRPr sz="1000">
              <a:latin typeface="微软雅黑"/>
              <a:cs typeface="微软雅黑"/>
            </a:endParaRPr>
          </a:p>
        </p:txBody>
      </p:sp>
      <p:sp>
        <p:nvSpPr>
          <p:cNvPr id="47" name="object 47"/>
          <p:cNvSpPr txBox="1"/>
          <p:nvPr/>
        </p:nvSpPr>
        <p:spPr>
          <a:xfrm>
            <a:off x="7646289" y="3063113"/>
            <a:ext cx="2875280" cy="226060"/>
          </a:xfrm>
          <a:prstGeom prst="rect">
            <a:avLst/>
          </a:prstGeom>
        </p:spPr>
        <p:txBody>
          <a:bodyPr vert="horz" wrap="square" lIns="0" tIns="0" rIns="0" bIns="0" rtlCol="0">
            <a:spAutoFit/>
          </a:bodyPr>
          <a:lstStyle/>
          <a:p>
            <a:pPr marL="12700">
              <a:lnSpc>
                <a:spcPct val="100000"/>
              </a:lnSpc>
            </a:pPr>
            <a:r>
              <a:rPr sz="1400" dirty="0">
                <a:solidFill>
                  <a:srgbClr val="585858"/>
                </a:solidFill>
                <a:latin typeface="微软雅黑"/>
                <a:cs typeface="微软雅黑"/>
              </a:rPr>
              <a:t>亿欧智库：版权保护市场面临的问题</a:t>
            </a:r>
            <a:endParaRPr sz="1400">
              <a:latin typeface="微软雅黑"/>
              <a:cs typeface="微软雅黑"/>
            </a:endParaRPr>
          </a:p>
        </p:txBody>
      </p:sp>
      <p:sp>
        <p:nvSpPr>
          <p:cNvPr id="48" name="object 48"/>
          <p:cNvSpPr/>
          <p:nvPr/>
        </p:nvSpPr>
        <p:spPr>
          <a:xfrm>
            <a:off x="6510528" y="3537203"/>
            <a:ext cx="5145405" cy="800100"/>
          </a:xfrm>
          <a:custGeom>
            <a:avLst/>
            <a:gdLst/>
            <a:ahLst/>
            <a:cxnLst/>
            <a:rect l="l" t="t" r="r" b="b"/>
            <a:pathLst>
              <a:path w="5145405" h="800100">
                <a:moveTo>
                  <a:pt x="5094224" y="0"/>
                </a:moveTo>
                <a:lnTo>
                  <a:pt x="50673" y="0"/>
                </a:lnTo>
                <a:lnTo>
                  <a:pt x="30968" y="3988"/>
                </a:lnTo>
                <a:lnTo>
                  <a:pt x="14858" y="14859"/>
                </a:lnTo>
                <a:lnTo>
                  <a:pt x="3988" y="30968"/>
                </a:lnTo>
                <a:lnTo>
                  <a:pt x="0" y="50673"/>
                </a:lnTo>
                <a:lnTo>
                  <a:pt x="0" y="749427"/>
                </a:lnTo>
                <a:lnTo>
                  <a:pt x="3988" y="769131"/>
                </a:lnTo>
                <a:lnTo>
                  <a:pt x="14858" y="785241"/>
                </a:lnTo>
                <a:lnTo>
                  <a:pt x="30968" y="796111"/>
                </a:lnTo>
                <a:lnTo>
                  <a:pt x="50673" y="800100"/>
                </a:lnTo>
                <a:lnTo>
                  <a:pt x="5094224" y="800100"/>
                </a:lnTo>
                <a:lnTo>
                  <a:pt x="5114002" y="796111"/>
                </a:lnTo>
                <a:lnTo>
                  <a:pt x="5130149" y="785241"/>
                </a:lnTo>
                <a:lnTo>
                  <a:pt x="5141033" y="769131"/>
                </a:lnTo>
                <a:lnTo>
                  <a:pt x="5145024" y="749427"/>
                </a:lnTo>
                <a:lnTo>
                  <a:pt x="5145024" y="50673"/>
                </a:lnTo>
                <a:lnTo>
                  <a:pt x="5141033" y="30968"/>
                </a:lnTo>
                <a:lnTo>
                  <a:pt x="5130149" y="14858"/>
                </a:lnTo>
                <a:lnTo>
                  <a:pt x="5114002" y="3988"/>
                </a:lnTo>
                <a:lnTo>
                  <a:pt x="5094224" y="0"/>
                </a:lnTo>
                <a:close/>
              </a:path>
            </a:pathLst>
          </a:custGeom>
          <a:solidFill>
            <a:srgbClr val="F9F9F9"/>
          </a:solidFill>
        </p:spPr>
        <p:txBody>
          <a:bodyPr wrap="square" lIns="0" tIns="0" rIns="0" bIns="0" rtlCol="0"/>
          <a:lstStyle/>
          <a:p>
            <a:endParaRPr/>
          </a:p>
        </p:txBody>
      </p:sp>
      <p:sp>
        <p:nvSpPr>
          <p:cNvPr id="49" name="object 49"/>
          <p:cNvSpPr txBox="1"/>
          <p:nvPr/>
        </p:nvSpPr>
        <p:spPr>
          <a:xfrm>
            <a:off x="6667881" y="3806190"/>
            <a:ext cx="4830445" cy="481965"/>
          </a:xfrm>
          <a:prstGeom prst="rect">
            <a:avLst/>
          </a:prstGeom>
        </p:spPr>
        <p:txBody>
          <a:bodyPr vert="horz" wrap="square" lIns="0" tIns="0" rIns="0" bIns="0" rtlCol="0">
            <a:spAutoFit/>
          </a:bodyPr>
          <a:lstStyle/>
          <a:p>
            <a:pPr marL="1434465" marR="5080" indent="-1422400">
              <a:lnSpc>
                <a:spcPct val="110000"/>
              </a:lnSpc>
            </a:pPr>
            <a:r>
              <a:rPr sz="1400" dirty="0">
                <a:solidFill>
                  <a:srgbClr val="585858"/>
                </a:solidFill>
                <a:latin typeface="微软雅黑"/>
                <a:cs typeface="微软雅黑"/>
              </a:rPr>
              <a:t>互联网原创作者数量快</a:t>
            </a:r>
            <a:r>
              <a:rPr sz="1400" spc="-15" dirty="0">
                <a:solidFill>
                  <a:srgbClr val="585858"/>
                </a:solidFill>
                <a:latin typeface="微软雅黑"/>
                <a:cs typeface="微软雅黑"/>
              </a:rPr>
              <a:t>速</a:t>
            </a:r>
            <a:r>
              <a:rPr sz="1400" dirty="0">
                <a:solidFill>
                  <a:srgbClr val="585858"/>
                </a:solidFill>
                <a:latin typeface="微软雅黑"/>
                <a:cs typeface="微软雅黑"/>
              </a:rPr>
              <a:t>增加</a:t>
            </a:r>
            <a:r>
              <a:rPr sz="1400" spc="-15" dirty="0">
                <a:solidFill>
                  <a:srgbClr val="585858"/>
                </a:solidFill>
                <a:latin typeface="微软雅黑"/>
                <a:cs typeface="微软雅黑"/>
              </a:rPr>
              <a:t>，</a:t>
            </a:r>
            <a:r>
              <a:rPr sz="1400" dirty="0">
                <a:solidFill>
                  <a:srgbClr val="585858"/>
                </a:solidFill>
                <a:latin typeface="微软雅黑"/>
                <a:cs typeface="微软雅黑"/>
              </a:rPr>
              <a:t>原创</a:t>
            </a:r>
            <a:r>
              <a:rPr sz="1400" spc="-15" dirty="0">
                <a:solidFill>
                  <a:srgbClr val="585858"/>
                </a:solidFill>
                <a:latin typeface="微软雅黑"/>
                <a:cs typeface="微软雅黑"/>
              </a:rPr>
              <a:t>内</a:t>
            </a:r>
            <a:r>
              <a:rPr sz="1400" dirty="0">
                <a:solidFill>
                  <a:srgbClr val="585858"/>
                </a:solidFill>
                <a:latin typeface="微软雅黑"/>
                <a:cs typeface="微软雅黑"/>
              </a:rPr>
              <a:t>容较</a:t>
            </a:r>
            <a:r>
              <a:rPr sz="1400" spc="-15" dirty="0">
                <a:solidFill>
                  <a:srgbClr val="585858"/>
                </a:solidFill>
                <a:latin typeface="微软雅黑"/>
                <a:cs typeface="微软雅黑"/>
              </a:rPr>
              <a:t>多</a:t>
            </a:r>
            <a:r>
              <a:rPr sz="1400" dirty="0">
                <a:solidFill>
                  <a:srgbClr val="585858"/>
                </a:solidFill>
                <a:latin typeface="微软雅黑"/>
                <a:cs typeface="微软雅黑"/>
              </a:rPr>
              <a:t>，但</a:t>
            </a:r>
            <a:r>
              <a:rPr sz="1400" spc="-15" dirty="0">
                <a:solidFill>
                  <a:srgbClr val="585858"/>
                </a:solidFill>
                <a:latin typeface="微软雅黑"/>
                <a:cs typeface="微软雅黑"/>
              </a:rPr>
              <a:t>传</a:t>
            </a:r>
            <a:r>
              <a:rPr sz="1400" dirty="0">
                <a:solidFill>
                  <a:srgbClr val="585858"/>
                </a:solidFill>
                <a:latin typeface="微软雅黑"/>
                <a:cs typeface="微软雅黑"/>
              </a:rPr>
              <a:t>统版</a:t>
            </a:r>
            <a:r>
              <a:rPr sz="1400" spc="-15" dirty="0">
                <a:solidFill>
                  <a:srgbClr val="585858"/>
                </a:solidFill>
                <a:latin typeface="微软雅黑"/>
                <a:cs typeface="微软雅黑"/>
              </a:rPr>
              <a:t>权</a:t>
            </a:r>
            <a:r>
              <a:rPr sz="1400" dirty="0">
                <a:solidFill>
                  <a:srgbClr val="585858"/>
                </a:solidFill>
                <a:latin typeface="微软雅黑"/>
                <a:cs typeface="微软雅黑"/>
              </a:rPr>
              <a:t>登  记手续繁琐，价格昂贵。</a:t>
            </a:r>
            <a:endParaRPr sz="1400">
              <a:latin typeface="微软雅黑"/>
              <a:cs typeface="微软雅黑"/>
            </a:endParaRPr>
          </a:p>
        </p:txBody>
      </p:sp>
      <p:sp>
        <p:nvSpPr>
          <p:cNvPr id="50" name="object 50"/>
          <p:cNvSpPr/>
          <p:nvPr/>
        </p:nvSpPr>
        <p:spPr>
          <a:xfrm>
            <a:off x="7072121" y="3329178"/>
            <a:ext cx="4023360" cy="416559"/>
          </a:xfrm>
          <a:custGeom>
            <a:avLst/>
            <a:gdLst/>
            <a:ahLst/>
            <a:cxnLst/>
            <a:rect l="l" t="t" r="r" b="b"/>
            <a:pathLst>
              <a:path w="4023359" h="416560">
                <a:moveTo>
                  <a:pt x="3815333" y="0"/>
                </a:moveTo>
                <a:lnTo>
                  <a:pt x="208025" y="0"/>
                </a:lnTo>
                <a:lnTo>
                  <a:pt x="160313" y="5491"/>
                </a:lnTo>
                <a:lnTo>
                  <a:pt x="116521" y="21136"/>
                </a:lnTo>
                <a:lnTo>
                  <a:pt x="77897" y="45686"/>
                </a:lnTo>
                <a:lnTo>
                  <a:pt x="45686" y="77897"/>
                </a:lnTo>
                <a:lnTo>
                  <a:pt x="21136" y="116521"/>
                </a:lnTo>
                <a:lnTo>
                  <a:pt x="5491" y="160313"/>
                </a:lnTo>
                <a:lnTo>
                  <a:pt x="0" y="208025"/>
                </a:lnTo>
                <a:lnTo>
                  <a:pt x="5491" y="255738"/>
                </a:lnTo>
                <a:lnTo>
                  <a:pt x="21136" y="299530"/>
                </a:lnTo>
                <a:lnTo>
                  <a:pt x="45686" y="338154"/>
                </a:lnTo>
                <a:lnTo>
                  <a:pt x="77897" y="370365"/>
                </a:lnTo>
                <a:lnTo>
                  <a:pt x="116521" y="394915"/>
                </a:lnTo>
                <a:lnTo>
                  <a:pt x="160313" y="410560"/>
                </a:lnTo>
                <a:lnTo>
                  <a:pt x="208025" y="416052"/>
                </a:lnTo>
                <a:lnTo>
                  <a:pt x="3815333" y="416052"/>
                </a:lnTo>
                <a:lnTo>
                  <a:pt x="3863046" y="410560"/>
                </a:lnTo>
                <a:lnTo>
                  <a:pt x="3906838" y="394915"/>
                </a:lnTo>
                <a:lnTo>
                  <a:pt x="3945462" y="370365"/>
                </a:lnTo>
                <a:lnTo>
                  <a:pt x="3977673" y="338154"/>
                </a:lnTo>
                <a:lnTo>
                  <a:pt x="4002223" y="299530"/>
                </a:lnTo>
                <a:lnTo>
                  <a:pt x="4017868" y="255738"/>
                </a:lnTo>
                <a:lnTo>
                  <a:pt x="4023359" y="208025"/>
                </a:lnTo>
                <a:lnTo>
                  <a:pt x="4017868" y="160313"/>
                </a:lnTo>
                <a:lnTo>
                  <a:pt x="4002223" y="116521"/>
                </a:lnTo>
                <a:lnTo>
                  <a:pt x="3977673" y="77897"/>
                </a:lnTo>
                <a:lnTo>
                  <a:pt x="3945462" y="45686"/>
                </a:lnTo>
                <a:lnTo>
                  <a:pt x="3906838" y="21136"/>
                </a:lnTo>
                <a:lnTo>
                  <a:pt x="3863046" y="5491"/>
                </a:lnTo>
                <a:lnTo>
                  <a:pt x="3815333" y="0"/>
                </a:lnTo>
                <a:close/>
              </a:path>
            </a:pathLst>
          </a:custGeom>
          <a:solidFill>
            <a:srgbClr val="1D9ED2"/>
          </a:solidFill>
        </p:spPr>
        <p:txBody>
          <a:bodyPr wrap="square" lIns="0" tIns="0" rIns="0" bIns="0" rtlCol="0"/>
          <a:lstStyle/>
          <a:p>
            <a:endParaRPr/>
          </a:p>
        </p:txBody>
      </p:sp>
      <p:sp>
        <p:nvSpPr>
          <p:cNvPr id="51" name="object 51"/>
          <p:cNvSpPr/>
          <p:nvPr/>
        </p:nvSpPr>
        <p:spPr>
          <a:xfrm>
            <a:off x="7072121" y="3329178"/>
            <a:ext cx="4023360" cy="416559"/>
          </a:xfrm>
          <a:custGeom>
            <a:avLst/>
            <a:gdLst/>
            <a:ahLst/>
            <a:cxnLst/>
            <a:rect l="l" t="t" r="r" b="b"/>
            <a:pathLst>
              <a:path w="4023359" h="416560">
                <a:moveTo>
                  <a:pt x="0" y="208025"/>
                </a:moveTo>
                <a:lnTo>
                  <a:pt x="5491" y="160313"/>
                </a:lnTo>
                <a:lnTo>
                  <a:pt x="21136" y="116521"/>
                </a:lnTo>
                <a:lnTo>
                  <a:pt x="45686" y="77897"/>
                </a:lnTo>
                <a:lnTo>
                  <a:pt x="77897" y="45686"/>
                </a:lnTo>
                <a:lnTo>
                  <a:pt x="116521" y="21136"/>
                </a:lnTo>
                <a:lnTo>
                  <a:pt x="160313" y="5491"/>
                </a:lnTo>
                <a:lnTo>
                  <a:pt x="208025" y="0"/>
                </a:lnTo>
                <a:lnTo>
                  <a:pt x="3815333" y="0"/>
                </a:lnTo>
                <a:lnTo>
                  <a:pt x="3863046" y="5491"/>
                </a:lnTo>
                <a:lnTo>
                  <a:pt x="3906838" y="21136"/>
                </a:lnTo>
                <a:lnTo>
                  <a:pt x="3945462" y="45686"/>
                </a:lnTo>
                <a:lnTo>
                  <a:pt x="3977673" y="77897"/>
                </a:lnTo>
                <a:lnTo>
                  <a:pt x="4002223" y="116521"/>
                </a:lnTo>
                <a:lnTo>
                  <a:pt x="4017868" y="160313"/>
                </a:lnTo>
                <a:lnTo>
                  <a:pt x="4023359" y="208025"/>
                </a:lnTo>
                <a:lnTo>
                  <a:pt x="4017868" y="255738"/>
                </a:lnTo>
                <a:lnTo>
                  <a:pt x="4002223" y="299530"/>
                </a:lnTo>
                <a:lnTo>
                  <a:pt x="3977673" y="338154"/>
                </a:lnTo>
                <a:lnTo>
                  <a:pt x="3945462" y="370365"/>
                </a:lnTo>
                <a:lnTo>
                  <a:pt x="3906838" y="394915"/>
                </a:lnTo>
                <a:lnTo>
                  <a:pt x="3863046" y="410560"/>
                </a:lnTo>
                <a:lnTo>
                  <a:pt x="3815333" y="416052"/>
                </a:lnTo>
                <a:lnTo>
                  <a:pt x="208025" y="416052"/>
                </a:lnTo>
                <a:lnTo>
                  <a:pt x="160313" y="410560"/>
                </a:lnTo>
                <a:lnTo>
                  <a:pt x="116521" y="394915"/>
                </a:lnTo>
                <a:lnTo>
                  <a:pt x="77897" y="370365"/>
                </a:lnTo>
                <a:lnTo>
                  <a:pt x="45686" y="338154"/>
                </a:lnTo>
                <a:lnTo>
                  <a:pt x="21136" y="299530"/>
                </a:lnTo>
                <a:lnTo>
                  <a:pt x="5491" y="255738"/>
                </a:lnTo>
                <a:lnTo>
                  <a:pt x="0" y="208025"/>
                </a:lnTo>
                <a:close/>
              </a:path>
            </a:pathLst>
          </a:custGeom>
          <a:ln w="38100">
            <a:solidFill>
              <a:srgbClr val="F9F9F9"/>
            </a:solidFill>
          </a:ln>
        </p:spPr>
        <p:txBody>
          <a:bodyPr wrap="square" lIns="0" tIns="0" rIns="0" bIns="0" rtlCol="0"/>
          <a:lstStyle/>
          <a:p>
            <a:endParaRPr/>
          </a:p>
        </p:txBody>
      </p:sp>
      <p:sp>
        <p:nvSpPr>
          <p:cNvPr id="52" name="object 52"/>
          <p:cNvSpPr/>
          <p:nvPr/>
        </p:nvSpPr>
        <p:spPr>
          <a:xfrm>
            <a:off x="6510528" y="4593335"/>
            <a:ext cx="5145405" cy="800100"/>
          </a:xfrm>
          <a:custGeom>
            <a:avLst/>
            <a:gdLst/>
            <a:ahLst/>
            <a:cxnLst/>
            <a:rect l="l" t="t" r="r" b="b"/>
            <a:pathLst>
              <a:path w="5145405" h="800100">
                <a:moveTo>
                  <a:pt x="5094224" y="0"/>
                </a:moveTo>
                <a:lnTo>
                  <a:pt x="50673" y="0"/>
                </a:lnTo>
                <a:lnTo>
                  <a:pt x="30968" y="3988"/>
                </a:lnTo>
                <a:lnTo>
                  <a:pt x="14858" y="14858"/>
                </a:lnTo>
                <a:lnTo>
                  <a:pt x="3988" y="30968"/>
                </a:lnTo>
                <a:lnTo>
                  <a:pt x="0" y="50672"/>
                </a:lnTo>
                <a:lnTo>
                  <a:pt x="0" y="749426"/>
                </a:lnTo>
                <a:lnTo>
                  <a:pt x="3988" y="769131"/>
                </a:lnTo>
                <a:lnTo>
                  <a:pt x="14858" y="785241"/>
                </a:lnTo>
                <a:lnTo>
                  <a:pt x="30968" y="796111"/>
                </a:lnTo>
                <a:lnTo>
                  <a:pt x="50673" y="800100"/>
                </a:lnTo>
                <a:lnTo>
                  <a:pt x="5094224" y="800100"/>
                </a:lnTo>
                <a:lnTo>
                  <a:pt x="5114002" y="796111"/>
                </a:lnTo>
                <a:lnTo>
                  <a:pt x="5130149" y="785241"/>
                </a:lnTo>
                <a:lnTo>
                  <a:pt x="5141033" y="769131"/>
                </a:lnTo>
                <a:lnTo>
                  <a:pt x="5145024" y="749426"/>
                </a:lnTo>
                <a:lnTo>
                  <a:pt x="5145024" y="50672"/>
                </a:lnTo>
                <a:lnTo>
                  <a:pt x="5141033" y="30968"/>
                </a:lnTo>
                <a:lnTo>
                  <a:pt x="5130149" y="14859"/>
                </a:lnTo>
                <a:lnTo>
                  <a:pt x="5114002" y="3988"/>
                </a:lnTo>
                <a:lnTo>
                  <a:pt x="5094224" y="0"/>
                </a:lnTo>
                <a:close/>
              </a:path>
            </a:pathLst>
          </a:custGeom>
          <a:solidFill>
            <a:srgbClr val="F9F9F9"/>
          </a:solidFill>
        </p:spPr>
        <p:txBody>
          <a:bodyPr wrap="square" lIns="0" tIns="0" rIns="0" bIns="0" rtlCol="0"/>
          <a:lstStyle/>
          <a:p>
            <a:endParaRPr/>
          </a:p>
        </p:txBody>
      </p:sp>
      <p:sp>
        <p:nvSpPr>
          <p:cNvPr id="53" name="object 53"/>
          <p:cNvSpPr txBox="1"/>
          <p:nvPr/>
        </p:nvSpPr>
        <p:spPr>
          <a:xfrm>
            <a:off x="6512686" y="3386328"/>
            <a:ext cx="5140960" cy="249554"/>
          </a:xfrm>
          <a:prstGeom prst="rect">
            <a:avLst/>
          </a:prstGeom>
        </p:spPr>
        <p:txBody>
          <a:bodyPr vert="horz" wrap="square" lIns="0" tIns="0" rIns="0" bIns="0" rtlCol="0">
            <a:spAutoFit/>
          </a:bodyPr>
          <a:lstStyle/>
          <a:p>
            <a:pPr marL="12700">
              <a:lnSpc>
                <a:spcPct val="100000"/>
              </a:lnSpc>
              <a:tabLst>
                <a:tab pos="2093595" algn="l"/>
                <a:tab pos="5127625" algn="l"/>
              </a:tabLst>
            </a:pPr>
            <a:r>
              <a:rPr sz="1550" i="1" strike="sngStrike" spc="-15" dirty="0">
                <a:solidFill>
                  <a:srgbClr val="F9F9F9"/>
                </a:solidFill>
                <a:latin typeface="Times New Roman"/>
                <a:cs typeface="Times New Roman"/>
              </a:rPr>
              <a:t> 	</a:t>
            </a:r>
            <a:r>
              <a:rPr sz="1550" b="1" i="1" strike="sngStrike" spc="-50" dirty="0">
                <a:solidFill>
                  <a:srgbClr val="F9F9F9"/>
                </a:solidFill>
                <a:latin typeface="微软雅黑"/>
                <a:cs typeface="微软雅黑"/>
              </a:rPr>
              <a:t>版权登记难	</a:t>
            </a:r>
            <a:endParaRPr sz="1550">
              <a:latin typeface="微软雅黑"/>
              <a:cs typeface="微软雅黑"/>
            </a:endParaRPr>
          </a:p>
        </p:txBody>
      </p:sp>
      <p:sp>
        <p:nvSpPr>
          <p:cNvPr id="54" name="object 54"/>
          <p:cNvSpPr txBox="1"/>
          <p:nvPr/>
        </p:nvSpPr>
        <p:spPr>
          <a:xfrm>
            <a:off x="6581647" y="4846828"/>
            <a:ext cx="5003800" cy="481965"/>
          </a:xfrm>
          <a:prstGeom prst="rect">
            <a:avLst/>
          </a:prstGeom>
        </p:spPr>
        <p:txBody>
          <a:bodyPr vert="horz" wrap="square" lIns="0" tIns="0" rIns="0" bIns="0" rtlCol="0">
            <a:spAutoFit/>
          </a:bodyPr>
          <a:lstStyle/>
          <a:p>
            <a:pPr marL="1496695" marR="5080" indent="-1484630">
              <a:lnSpc>
                <a:spcPct val="110000"/>
              </a:lnSpc>
            </a:pPr>
            <a:r>
              <a:rPr sz="1400" spc="-5" dirty="0">
                <a:solidFill>
                  <a:srgbClr val="585858"/>
                </a:solidFill>
                <a:latin typeface="微软雅黑"/>
                <a:cs typeface="微软雅黑"/>
              </a:rPr>
              <a:t>互联网作品对时效性要求比较高，难以在传播前就找好权利人，  </a:t>
            </a:r>
            <a:r>
              <a:rPr sz="1400" dirty="0">
                <a:solidFill>
                  <a:srgbClr val="585858"/>
                </a:solidFill>
                <a:latin typeface="微软雅黑"/>
                <a:cs typeface="微软雅黑"/>
              </a:rPr>
              <a:t>变现主要依赖广告收入。</a:t>
            </a:r>
            <a:endParaRPr sz="1400">
              <a:latin typeface="微软雅黑"/>
              <a:cs typeface="微软雅黑"/>
            </a:endParaRPr>
          </a:p>
        </p:txBody>
      </p:sp>
      <p:sp>
        <p:nvSpPr>
          <p:cNvPr id="55" name="object 55"/>
          <p:cNvSpPr/>
          <p:nvPr/>
        </p:nvSpPr>
        <p:spPr>
          <a:xfrm>
            <a:off x="7072121" y="4386834"/>
            <a:ext cx="4023360" cy="416559"/>
          </a:xfrm>
          <a:custGeom>
            <a:avLst/>
            <a:gdLst/>
            <a:ahLst/>
            <a:cxnLst/>
            <a:rect l="l" t="t" r="r" b="b"/>
            <a:pathLst>
              <a:path w="4023359" h="416560">
                <a:moveTo>
                  <a:pt x="3815333" y="0"/>
                </a:moveTo>
                <a:lnTo>
                  <a:pt x="208025" y="0"/>
                </a:lnTo>
                <a:lnTo>
                  <a:pt x="160313" y="5491"/>
                </a:lnTo>
                <a:lnTo>
                  <a:pt x="116521" y="21136"/>
                </a:lnTo>
                <a:lnTo>
                  <a:pt x="77897" y="45686"/>
                </a:lnTo>
                <a:lnTo>
                  <a:pt x="45686" y="77897"/>
                </a:lnTo>
                <a:lnTo>
                  <a:pt x="21136" y="116521"/>
                </a:lnTo>
                <a:lnTo>
                  <a:pt x="5491" y="160313"/>
                </a:lnTo>
                <a:lnTo>
                  <a:pt x="0" y="208026"/>
                </a:lnTo>
                <a:lnTo>
                  <a:pt x="5491" y="255738"/>
                </a:lnTo>
                <a:lnTo>
                  <a:pt x="21136" y="299530"/>
                </a:lnTo>
                <a:lnTo>
                  <a:pt x="45686" y="338154"/>
                </a:lnTo>
                <a:lnTo>
                  <a:pt x="77897" y="370365"/>
                </a:lnTo>
                <a:lnTo>
                  <a:pt x="116521" y="394915"/>
                </a:lnTo>
                <a:lnTo>
                  <a:pt x="160313" y="410560"/>
                </a:lnTo>
                <a:lnTo>
                  <a:pt x="208025" y="416052"/>
                </a:lnTo>
                <a:lnTo>
                  <a:pt x="3815333" y="416052"/>
                </a:lnTo>
                <a:lnTo>
                  <a:pt x="3863046" y="410560"/>
                </a:lnTo>
                <a:lnTo>
                  <a:pt x="3906838" y="394915"/>
                </a:lnTo>
                <a:lnTo>
                  <a:pt x="3945462" y="370365"/>
                </a:lnTo>
                <a:lnTo>
                  <a:pt x="3977673" y="338154"/>
                </a:lnTo>
                <a:lnTo>
                  <a:pt x="4002223" y="299530"/>
                </a:lnTo>
                <a:lnTo>
                  <a:pt x="4017868" y="255738"/>
                </a:lnTo>
                <a:lnTo>
                  <a:pt x="4023359" y="208026"/>
                </a:lnTo>
                <a:lnTo>
                  <a:pt x="4017868" y="160313"/>
                </a:lnTo>
                <a:lnTo>
                  <a:pt x="4002223" y="116521"/>
                </a:lnTo>
                <a:lnTo>
                  <a:pt x="3977673" y="77897"/>
                </a:lnTo>
                <a:lnTo>
                  <a:pt x="3945462" y="45686"/>
                </a:lnTo>
                <a:lnTo>
                  <a:pt x="3906838" y="21136"/>
                </a:lnTo>
                <a:lnTo>
                  <a:pt x="3863046" y="5491"/>
                </a:lnTo>
                <a:lnTo>
                  <a:pt x="3815333" y="0"/>
                </a:lnTo>
                <a:close/>
              </a:path>
            </a:pathLst>
          </a:custGeom>
          <a:solidFill>
            <a:srgbClr val="1D9ED2"/>
          </a:solidFill>
        </p:spPr>
        <p:txBody>
          <a:bodyPr wrap="square" lIns="0" tIns="0" rIns="0" bIns="0" rtlCol="0"/>
          <a:lstStyle/>
          <a:p>
            <a:endParaRPr/>
          </a:p>
        </p:txBody>
      </p:sp>
      <p:sp>
        <p:nvSpPr>
          <p:cNvPr id="56" name="object 56"/>
          <p:cNvSpPr/>
          <p:nvPr/>
        </p:nvSpPr>
        <p:spPr>
          <a:xfrm>
            <a:off x="7072121" y="4386834"/>
            <a:ext cx="4023360" cy="416559"/>
          </a:xfrm>
          <a:custGeom>
            <a:avLst/>
            <a:gdLst/>
            <a:ahLst/>
            <a:cxnLst/>
            <a:rect l="l" t="t" r="r" b="b"/>
            <a:pathLst>
              <a:path w="4023359" h="416560">
                <a:moveTo>
                  <a:pt x="0" y="208026"/>
                </a:moveTo>
                <a:lnTo>
                  <a:pt x="5491" y="160313"/>
                </a:lnTo>
                <a:lnTo>
                  <a:pt x="21136" y="116521"/>
                </a:lnTo>
                <a:lnTo>
                  <a:pt x="45686" y="77897"/>
                </a:lnTo>
                <a:lnTo>
                  <a:pt x="77897" y="45686"/>
                </a:lnTo>
                <a:lnTo>
                  <a:pt x="116521" y="21136"/>
                </a:lnTo>
                <a:lnTo>
                  <a:pt x="160313" y="5491"/>
                </a:lnTo>
                <a:lnTo>
                  <a:pt x="208025" y="0"/>
                </a:lnTo>
                <a:lnTo>
                  <a:pt x="3815333" y="0"/>
                </a:lnTo>
                <a:lnTo>
                  <a:pt x="3863046" y="5491"/>
                </a:lnTo>
                <a:lnTo>
                  <a:pt x="3906838" y="21136"/>
                </a:lnTo>
                <a:lnTo>
                  <a:pt x="3945462" y="45686"/>
                </a:lnTo>
                <a:lnTo>
                  <a:pt x="3977673" y="77897"/>
                </a:lnTo>
                <a:lnTo>
                  <a:pt x="4002223" y="116521"/>
                </a:lnTo>
                <a:lnTo>
                  <a:pt x="4017868" y="160313"/>
                </a:lnTo>
                <a:lnTo>
                  <a:pt x="4023359" y="208026"/>
                </a:lnTo>
                <a:lnTo>
                  <a:pt x="4017868" y="255738"/>
                </a:lnTo>
                <a:lnTo>
                  <a:pt x="4002223" y="299530"/>
                </a:lnTo>
                <a:lnTo>
                  <a:pt x="3977673" y="338154"/>
                </a:lnTo>
                <a:lnTo>
                  <a:pt x="3945462" y="370365"/>
                </a:lnTo>
                <a:lnTo>
                  <a:pt x="3906838" y="394915"/>
                </a:lnTo>
                <a:lnTo>
                  <a:pt x="3863046" y="410560"/>
                </a:lnTo>
                <a:lnTo>
                  <a:pt x="3815333" y="416052"/>
                </a:lnTo>
                <a:lnTo>
                  <a:pt x="208025" y="416052"/>
                </a:lnTo>
                <a:lnTo>
                  <a:pt x="160313" y="410560"/>
                </a:lnTo>
                <a:lnTo>
                  <a:pt x="116521" y="394915"/>
                </a:lnTo>
                <a:lnTo>
                  <a:pt x="77897" y="370365"/>
                </a:lnTo>
                <a:lnTo>
                  <a:pt x="45686" y="338154"/>
                </a:lnTo>
                <a:lnTo>
                  <a:pt x="21136" y="299530"/>
                </a:lnTo>
                <a:lnTo>
                  <a:pt x="5491" y="255738"/>
                </a:lnTo>
                <a:lnTo>
                  <a:pt x="0" y="208026"/>
                </a:lnTo>
                <a:close/>
              </a:path>
            </a:pathLst>
          </a:custGeom>
          <a:ln w="38100">
            <a:solidFill>
              <a:srgbClr val="F9F9F9"/>
            </a:solidFill>
          </a:ln>
        </p:spPr>
        <p:txBody>
          <a:bodyPr wrap="square" lIns="0" tIns="0" rIns="0" bIns="0" rtlCol="0"/>
          <a:lstStyle/>
          <a:p>
            <a:endParaRPr/>
          </a:p>
        </p:txBody>
      </p:sp>
      <p:sp>
        <p:nvSpPr>
          <p:cNvPr id="57" name="object 57"/>
          <p:cNvSpPr/>
          <p:nvPr/>
        </p:nvSpPr>
        <p:spPr>
          <a:xfrm>
            <a:off x="6510528" y="5650991"/>
            <a:ext cx="5145405" cy="800100"/>
          </a:xfrm>
          <a:custGeom>
            <a:avLst/>
            <a:gdLst/>
            <a:ahLst/>
            <a:cxnLst/>
            <a:rect l="l" t="t" r="r" b="b"/>
            <a:pathLst>
              <a:path w="5145405" h="800100">
                <a:moveTo>
                  <a:pt x="5094224" y="0"/>
                </a:moveTo>
                <a:lnTo>
                  <a:pt x="50673" y="0"/>
                </a:lnTo>
                <a:lnTo>
                  <a:pt x="30968" y="3987"/>
                </a:lnTo>
                <a:lnTo>
                  <a:pt x="14858" y="14862"/>
                </a:lnTo>
                <a:lnTo>
                  <a:pt x="3988" y="30989"/>
                </a:lnTo>
                <a:lnTo>
                  <a:pt x="0" y="50736"/>
                </a:lnTo>
                <a:lnTo>
                  <a:pt x="0" y="749363"/>
                </a:lnTo>
                <a:lnTo>
                  <a:pt x="3988" y="769110"/>
                </a:lnTo>
                <a:lnTo>
                  <a:pt x="14858" y="785237"/>
                </a:lnTo>
                <a:lnTo>
                  <a:pt x="30968" y="796112"/>
                </a:lnTo>
                <a:lnTo>
                  <a:pt x="50673" y="800100"/>
                </a:lnTo>
                <a:lnTo>
                  <a:pt x="5094224" y="800100"/>
                </a:lnTo>
                <a:lnTo>
                  <a:pt x="5114002" y="796112"/>
                </a:lnTo>
                <a:lnTo>
                  <a:pt x="5130149" y="785237"/>
                </a:lnTo>
                <a:lnTo>
                  <a:pt x="5141033" y="769110"/>
                </a:lnTo>
                <a:lnTo>
                  <a:pt x="5145024" y="749363"/>
                </a:lnTo>
                <a:lnTo>
                  <a:pt x="5145024" y="50736"/>
                </a:lnTo>
                <a:lnTo>
                  <a:pt x="5141033" y="30989"/>
                </a:lnTo>
                <a:lnTo>
                  <a:pt x="5130149" y="14862"/>
                </a:lnTo>
                <a:lnTo>
                  <a:pt x="5114002" y="3987"/>
                </a:lnTo>
                <a:lnTo>
                  <a:pt x="5094224" y="0"/>
                </a:lnTo>
                <a:close/>
              </a:path>
            </a:pathLst>
          </a:custGeom>
          <a:solidFill>
            <a:srgbClr val="F9F9F9"/>
          </a:solidFill>
        </p:spPr>
        <p:txBody>
          <a:bodyPr wrap="square" lIns="0" tIns="0" rIns="0" bIns="0" rtlCol="0"/>
          <a:lstStyle/>
          <a:p>
            <a:endParaRPr/>
          </a:p>
        </p:txBody>
      </p:sp>
      <p:sp>
        <p:nvSpPr>
          <p:cNvPr id="58" name="object 58"/>
          <p:cNvSpPr txBox="1"/>
          <p:nvPr/>
        </p:nvSpPr>
        <p:spPr>
          <a:xfrm>
            <a:off x="6512686" y="4443983"/>
            <a:ext cx="5140960" cy="249554"/>
          </a:xfrm>
          <a:prstGeom prst="rect">
            <a:avLst/>
          </a:prstGeom>
        </p:spPr>
        <p:txBody>
          <a:bodyPr vert="horz" wrap="square" lIns="0" tIns="0" rIns="0" bIns="0" rtlCol="0">
            <a:spAutoFit/>
          </a:bodyPr>
          <a:lstStyle/>
          <a:p>
            <a:pPr marL="12700">
              <a:lnSpc>
                <a:spcPct val="100000"/>
              </a:lnSpc>
              <a:tabLst>
                <a:tab pos="1903095" algn="l"/>
                <a:tab pos="5127625" algn="l"/>
              </a:tabLst>
            </a:pPr>
            <a:r>
              <a:rPr sz="1550" i="1" strike="sngStrike" spc="-15" dirty="0">
                <a:solidFill>
                  <a:srgbClr val="F9F9F9"/>
                </a:solidFill>
                <a:latin typeface="Times New Roman"/>
                <a:cs typeface="Times New Roman"/>
              </a:rPr>
              <a:t> 	</a:t>
            </a:r>
            <a:r>
              <a:rPr sz="1550" b="1" i="1" strike="sngStrike" spc="-50" dirty="0">
                <a:solidFill>
                  <a:srgbClr val="F9F9F9"/>
                </a:solidFill>
                <a:latin typeface="微软雅黑"/>
                <a:cs typeface="微软雅黑"/>
              </a:rPr>
              <a:t>流通交易成本高	</a:t>
            </a:r>
            <a:endParaRPr sz="1550">
              <a:latin typeface="微软雅黑"/>
              <a:cs typeface="微软雅黑"/>
            </a:endParaRPr>
          </a:p>
        </p:txBody>
      </p:sp>
      <p:sp>
        <p:nvSpPr>
          <p:cNvPr id="59" name="object 59"/>
          <p:cNvSpPr txBox="1"/>
          <p:nvPr/>
        </p:nvSpPr>
        <p:spPr>
          <a:xfrm>
            <a:off x="6667881" y="5925515"/>
            <a:ext cx="4830445" cy="226060"/>
          </a:xfrm>
          <a:prstGeom prst="rect">
            <a:avLst/>
          </a:prstGeom>
        </p:spPr>
        <p:txBody>
          <a:bodyPr vert="horz" wrap="square" lIns="0" tIns="0" rIns="0" bIns="0" rtlCol="0">
            <a:spAutoFit/>
          </a:bodyPr>
          <a:lstStyle/>
          <a:p>
            <a:pPr marL="12700">
              <a:lnSpc>
                <a:spcPct val="100000"/>
              </a:lnSpc>
            </a:pPr>
            <a:r>
              <a:rPr sz="1400" dirty="0">
                <a:solidFill>
                  <a:srgbClr val="585858"/>
                </a:solidFill>
                <a:latin typeface="微软雅黑"/>
                <a:cs typeface="微软雅黑"/>
              </a:rPr>
              <a:t>维权难度大且成本高，</a:t>
            </a:r>
            <a:r>
              <a:rPr sz="1400" spc="-15" dirty="0">
                <a:solidFill>
                  <a:srgbClr val="585858"/>
                </a:solidFill>
                <a:latin typeface="微软雅黑"/>
                <a:cs typeface="微软雅黑"/>
              </a:rPr>
              <a:t>原</a:t>
            </a:r>
            <a:r>
              <a:rPr sz="1400" dirty="0">
                <a:solidFill>
                  <a:srgbClr val="585858"/>
                </a:solidFill>
                <a:latin typeface="微软雅黑"/>
                <a:cs typeface="微软雅黑"/>
              </a:rPr>
              <a:t>创作</a:t>
            </a:r>
            <a:r>
              <a:rPr sz="1400" spc="-15" dirty="0">
                <a:solidFill>
                  <a:srgbClr val="585858"/>
                </a:solidFill>
                <a:latin typeface="微软雅黑"/>
                <a:cs typeface="微软雅黑"/>
              </a:rPr>
              <a:t>者</a:t>
            </a:r>
            <a:r>
              <a:rPr sz="1400" dirty="0">
                <a:solidFill>
                  <a:srgbClr val="585858"/>
                </a:solidFill>
                <a:latin typeface="微软雅黑"/>
                <a:cs typeface="微软雅黑"/>
              </a:rPr>
              <a:t>不主</a:t>
            </a:r>
            <a:r>
              <a:rPr sz="1400" spc="-15" dirty="0">
                <a:solidFill>
                  <a:srgbClr val="585858"/>
                </a:solidFill>
                <a:latin typeface="微软雅黑"/>
                <a:cs typeface="微软雅黑"/>
              </a:rPr>
              <a:t>动</a:t>
            </a:r>
            <a:r>
              <a:rPr sz="1400" dirty="0">
                <a:solidFill>
                  <a:srgbClr val="585858"/>
                </a:solidFill>
                <a:latin typeface="微软雅黑"/>
                <a:cs typeface="微软雅黑"/>
              </a:rPr>
              <a:t>选择</a:t>
            </a:r>
            <a:r>
              <a:rPr sz="1400" spc="-15" dirty="0">
                <a:solidFill>
                  <a:srgbClr val="585858"/>
                </a:solidFill>
                <a:latin typeface="微软雅黑"/>
                <a:cs typeface="微软雅黑"/>
              </a:rPr>
              <a:t>维</a:t>
            </a:r>
            <a:r>
              <a:rPr sz="1400" dirty="0">
                <a:solidFill>
                  <a:srgbClr val="585858"/>
                </a:solidFill>
                <a:latin typeface="微软雅黑"/>
                <a:cs typeface="微软雅黑"/>
              </a:rPr>
              <a:t>权，</a:t>
            </a:r>
            <a:r>
              <a:rPr sz="1400" spc="-15" dirty="0">
                <a:solidFill>
                  <a:srgbClr val="585858"/>
                </a:solidFill>
                <a:latin typeface="微软雅黑"/>
                <a:cs typeface="微软雅黑"/>
              </a:rPr>
              <a:t>维</a:t>
            </a:r>
            <a:r>
              <a:rPr sz="1400" dirty="0">
                <a:solidFill>
                  <a:srgbClr val="585858"/>
                </a:solidFill>
                <a:latin typeface="微软雅黑"/>
                <a:cs typeface="微软雅黑"/>
              </a:rPr>
              <a:t>权意</a:t>
            </a:r>
            <a:r>
              <a:rPr sz="1400" spc="-15" dirty="0">
                <a:solidFill>
                  <a:srgbClr val="585858"/>
                </a:solidFill>
                <a:latin typeface="微软雅黑"/>
                <a:cs typeface="微软雅黑"/>
              </a:rPr>
              <a:t>识</a:t>
            </a:r>
            <a:r>
              <a:rPr sz="1400" dirty="0">
                <a:solidFill>
                  <a:srgbClr val="585858"/>
                </a:solidFill>
                <a:latin typeface="微软雅黑"/>
                <a:cs typeface="微软雅黑"/>
              </a:rPr>
              <a:t>较</a:t>
            </a:r>
            <a:endParaRPr sz="1400">
              <a:latin typeface="微软雅黑"/>
              <a:cs typeface="微软雅黑"/>
            </a:endParaRPr>
          </a:p>
        </p:txBody>
      </p:sp>
      <p:sp>
        <p:nvSpPr>
          <p:cNvPr id="60" name="object 60"/>
          <p:cNvSpPr txBox="1"/>
          <p:nvPr/>
        </p:nvSpPr>
        <p:spPr>
          <a:xfrm>
            <a:off x="7855077" y="6160211"/>
            <a:ext cx="2456815" cy="226060"/>
          </a:xfrm>
          <a:prstGeom prst="rect">
            <a:avLst/>
          </a:prstGeom>
        </p:spPr>
        <p:txBody>
          <a:bodyPr vert="horz" wrap="square" lIns="0" tIns="0" rIns="0" bIns="0" rtlCol="0">
            <a:spAutoFit/>
          </a:bodyPr>
          <a:lstStyle/>
          <a:p>
            <a:pPr marL="12700">
              <a:lnSpc>
                <a:spcPct val="100000"/>
              </a:lnSpc>
            </a:pPr>
            <a:r>
              <a:rPr sz="1400" dirty="0">
                <a:solidFill>
                  <a:srgbClr val="585858"/>
                </a:solidFill>
                <a:latin typeface="微软雅黑"/>
                <a:cs typeface="微软雅黑"/>
              </a:rPr>
              <a:t>差，一般只要求删除侵权作品</a:t>
            </a:r>
            <a:r>
              <a:rPr sz="900" dirty="0">
                <a:solidFill>
                  <a:srgbClr val="585858"/>
                </a:solidFill>
                <a:latin typeface="微软雅黑"/>
                <a:cs typeface="微软雅黑"/>
              </a:rPr>
              <a:t>。</a:t>
            </a:r>
            <a:endParaRPr sz="900">
              <a:latin typeface="微软雅黑"/>
              <a:cs typeface="微软雅黑"/>
            </a:endParaRPr>
          </a:p>
        </p:txBody>
      </p:sp>
      <p:sp>
        <p:nvSpPr>
          <p:cNvPr id="61" name="object 61"/>
          <p:cNvSpPr/>
          <p:nvPr/>
        </p:nvSpPr>
        <p:spPr>
          <a:xfrm>
            <a:off x="7072121" y="5444490"/>
            <a:ext cx="4023360" cy="416559"/>
          </a:xfrm>
          <a:custGeom>
            <a:avLst/>
            <a:gdLst/>
            <a:ahLst/>
            <a:cxnLst/>
            <a:rect l="l" t="t" r="r" b="b"/>
            <a:pathLst>
              <a:path w="4023359" h="416560">
                <a:moveTo>
                  <a:pt x="3815333" y="0"/>
                </a:moveTo>
                <a:lnTo>
                  <a:pt x="208025" y="0"/>
                </a:lnTo>
                <a:lnTo>
                  <a:pt x="160313" y="5491"/>
                </a:lnTo>
                <a:lnTo>
                  <a:pt x="116521" y="21136"/>
                </a:lnTo>
                <a:lnTo>
                  <a:pt x="77897" y="45686"/>
                </a:lnTo>
                <a:lnTo>
                  <a:pt x="45686" y="77897"/>
                </a:lnTo>
                <a:lnTo>
                  <a:pt x="21136" y="116521"/>
                </a:lnTo>
                <a:lnTo>
                  <a:pt x="5491" y="160313"/>
                </a:lnTo>
                <a:lnTo>
                  <a:pt x="0" y="208026"/>
                </a:lnTo>
                <a:lnTo>
                  <a:pt x="5493" y="255726"/>
                </a:lnTo>
                <a:lnTo>
                  <a:pt x="21139" y="299513"/>
                </a:lnTo>
                <a:lnTo>
                  <a:pt x="45692" y="338138"/>
                </a:lnTo>
                <a:lnTo>
                  <a:pt x="77903" y="370353"/>
                </a:lnTo>
                <a:lnTo>
                  <a:pt x="116527" y="394909"/>
                </a:lnTo>
                <a:lnTo>
                  <a:pt x="160319" y="410558"/>
                </a:lnTo>
                <a:lnTo>
                  <a:pt x="208025" y="416052"/>
                </a:lnTo>
                <a:lnTo>
                  <a:pt x="3815333" y="416052"/>
                </a:lnTo>
                <a:lnTo>
                  <a:pt x="3863048" y="410557"/>
                </a:lnTo>
                <a:lnTo>
                  <a:pt x="3906841" y="394907"/>
                </a:lnTo>
                <a:lnTo>
                  <a:pt x="3945466" y="370349"/>
                </a:lnTo>
                <a:lnTo>
                  <a:pt x="3977676" y="338133"/>
                </a:lnTo>
                <a:lnTo>
                  <a:pt x="4002225" y="299508"/>
                </a:lnTo>
                <a:lnTo>
                  <a:pt x="4017868" y="255722"/>
                </a:lnTo>
                <a:lnTo>
                  <a:pt x="4023359" y="208026"/>
                </a:lnTo>
                <a:lnTo>
                  <a:pt x="4017868" y="160313"/>
                </a:lnTo>
                <a:lnTo>
                  <a:pt x="4002223" y="116521"/>
                </a:lnTo>
                <a:lnTo>
                  <a:pt x="3977673" y="77897"/>
                </a:lnTo>
                <a:lnTo>
                  <a:pt x="3945462" y="45686"/>
                </a:lnTo>
                <a:lnTo>
                  <a:pt x="3906838" y="21136"/>
                </a:lnTo>
                <a:lnTo>
                  <a:pt x="3863046" y="5491"/>
                </a:lnTo>
                <a:lnTo>
                  <a:pt x="3815333" y="0"/>
                </a:lnTo>
                <a:close/>
              </a:path>
            </a:pathLst>
          </a:custGeom>
          <a:solidFill>
            <a:srgbClr val="1D9ED2"/>
          </a:solidFill>
        </p:spPr>
        <p:txBody>
          <a:bodyPr wrap="square" lIns="0" tIns="0" rIns="0" bIns="0" rtlCol="0"/>
          <a:lstStyle/>
          <a:p>
            <a:endParaRPr/>
          </a:p>
        </p:txBody>
      </p:sp>
      <p:sp>
        <p:nvSpPr>
          <p:cNvPr id="62" name="object 62"/>
          <p:cNvSpPr/>
          <p:nvPr/>
        </p:nvSpPr>
        <p:spPr>
          <a:xfrm>
            <a:off x="7072121" y="5444490"/>
            <a:ext cx="4023360" cy="416559"/>
          </a:xfrm>
          <a:custGeom>
            <a:avLst/>
            <a:gdLst/>
            <a:ahLst/>
            <a:cxnLst/>
            <a:rect l="l" t="t" r="r" b="b"/>
            <a:pathLst>
              <a:path w="4023359" h="416560">
                <a:moveTo>
                  <a:pt x="0" y="208026"/>
                </a:moveTo>
                <a:lnTo>
                  <a:pt x="5491" y="160313"/>
                </a:lnTo>
                <a:lnTo>
                  <a:pt x="21136" y="116521"/>
                </a:lnTo>
                <a:lnTo>
                  <a:pt x="45686" y="77897"/>
                </a:lnTo>
                <a:lnTo>
                  <a:pt x="77897" y="45686"/>
                </a:lnTo>
                <a:lnTo>
                  <a:pt x="116521" y="21136"/>
                </a:lnTo>
                <a:lnTo>
                  <a:pt x="160313" y="5491"/>
                </a:lnTo>
                <a:lnTo>
                  <a:pt x="208025" y="0"/>
                </a:lnTo>
                <a:lnTo>
                  <a:pt x="3815333" y="0"/>
                </a:lnTo>
                <a:lnTo>
                  <a:pt x="3863046" y="5491"/>
                </a:lnTo>
                <a:lnTo>
                  <a:pt x="3906838" y="21136"/>
                </a:lnTo>
                <a:lnTo>
                  <a:pt x="3945462" y="45686"/>
                </a:lnTo>
                <a:lnTo>
                  <a:pt x="3977673" y="77897"/>
                </a:lnTo>
                <a:lnTo>
                  <a:pt x="4002223" y="116521"/>
                </a:lnTo>
                <a:lnTo>
                  <a:pt x="4017868" y="160313"/>
                </a:lnTo>
                <a:lnTo>
                  <a:pt x="4023359" y="208026"/>
                </a:lnTo>
                <a:lnTo>
                  <a:pt x="4017868" y="255726"/>
                </a:lnTo>
                <a:lnTo>
                  <a:pt x="4002223" y="299513"/>
                </a:lnTo>
                <a:lnTo>
                  <a:pt x="3977673" y="338138"/>
                </a:lnTo>
                <a:lnTo>
                  <a:pt x="3945462" y="370353"/>
                </a:lnTo>
                <a:lnTo>
                  <a:pt x="3906838" y="394909"/>
                </a:lnTo>
                <a:lnTo>
                  <a:pt x="3863046" y="410558"/>
                </a:lnTo>
                <a:lnTo>
                  <a:pt x="3815333" y="416052"/>
                </a:lnTo>
                <a:lnTo>
                  <a:pt x="208025" y="416052"/>
                </a:lnTo>
                <a:lnTo>
                  <a:pt x="160313" y="410557"/>
                </a:lnTo>
                <a:lnTo>
                  <a:pt x="116521" y="394907"/>
                </a:lnTo>
                <a:lnTo>
                  <a:pt x="77897" y="370349"/>
                </a:lnTo>
                <a:lnTo>
                  <a:pt x="45686" y="338133"/>
                </a:lnTo>
                <a:lnTo>
                  <a:pt x="21136" y="299508"/>
                </a:lnTo>
                <a:lnTo>
                  <a:pt x="5491" y="255722"/>
                </a:lnTo>
                <a:lnTo>
                  <a:pt x="0" y="208026"/>
                </a:lnTo>
                <a:close/>
              </a:path>
            </a:pathLst>
          </a:custGeom>
          <a:ln w="38100">
            <a:solidFill>
              <a:srgbClr val="F9F9F9"/>
            </a:solidFill>
          </a:ln>
        </p:spPr>
        <p:txBody>
          <a:bodyPr wrap="square" lIns="0" tIns="0" rIns="0" bIns="0" rtlCol="0"/>
          <a:lstStyle/>
          <a:p>
            <a:endParaRPr/>
          </a:p>
        </p:txBody>
      </p:sp>
      <p:sp>
        <p:nvSpPr>
          <p:cNvPr id="63" name="object 63"/>
          <p:cNvSpPr txBox="1"/>
          <p:nvPr/>
        </p:nvSpPr>
        <p:spPr>
          <a:xfrm>
            <a:off x="6512686" y="5501385"/>
            <a:ext cx="5140960" cy="249554"/>
          </a:xfrm>
          <a:prstGeom prst="rect">
            <a:avLst/>
          </a:prstGeom>
        </p:spPr>
        <p:txBody>
          <a:bodyPr vert="horz" wrap="square" lIns="0" tIns="0" rIns="0" bIns="0" rtlCol="0">
            <a:spAutoFit/>
          </a:bodyPr>
          <a:lstStyle/>
          <a:p>
            <a:pPr marL="12700">
              <a:lnSpc>
                <a:spcPct val="100000"/>
              </a:lnSpc>
              <a:tabLst>
                <a:tab pos="2093595" algn="l"/>
                <a:tab pos="5127625" algn="l"/>
              </a:tabLst>
            </a:pPr>
            <a:r>
              <a:rPr sz="1550" i="1" strike="sngStrike" spc="-15" dirty="0">
                <a:solidFill>
                  <a:srgbClr val="F9F9F9"/>
                </a:solidFill>
                <a:latin typeface="Times New Roman"/>
                <a:cs typeface="Times New Roman"/>
              </a:rPr>
              <a:t> 	</a:t>
            </a:r>
            <a:r>
              <a:rPr sz="1550" b="1" i="1" strike="sngStrike" spc="-50" dirty="0">
                <a:solidFill>
                  <a:srgbClr val="F9F9F9"/>
                </a:solidFill>
                <a:latin typeface="微软雅黑"/>
                <a:cs typeface="微软雅黑"/>
              </a:rPr>
              <a:t>维权成本高	</a:t>
            </a:r>
            <a:endParaRPr sz="1550">
              <a:latin typeface="微软雅黑"/>
              <a:cs typeface="微软雅黑"/>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vert="horz" wrap="square" lIns="0" tIns="0" rIns="0" bIns="0" rtlCol="0">
            <a:spAutoFit/>
          </a:bodyPr>
          <a:lstStyle/>
          <a:p>
            <a:pPr marL="12700">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法律</a:t>
            </a:r>
            <a:endParaRPr sz="1200">
              <a:latin typeface="微软雅黑"/>
              <a:cs typeface="微软雅黑"/>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spc="-5" dirty="0"/>
              <a:t>传统版权保护技术局限较大，区块链</a:t>
            </a:r>
            <a:r>
              <a:rPr spc="-5" dirty="0">
                <a:latin typeface="微软雅黑"/>
                <a:cs typeface="微软雅黑"/>
              </a:rPr>
              <a:t>+</a:t>
            </a:r>
            <a:r>
              <a:rPr spc="-5" dirty="0"/>
              <a:t>版权保护效率更高、成</a:t>
            </a:r>
          </a:p>
        </p:txBody>
      </p:sp>
      <p:sp>
        <p:nvSpPr>
          <p:cNvPr id="6" name="object 6"/>
          <p:cNvSpPr txBox="1"/>
          <p:nvPr/>
        </p:nvSpPr>
        <p:spPr>
          <a:xfrm>
            <a:off x="829767" y="748284"/>
            <a:ext cx="4292600" cy="347980"/>
          </a:xfrm>
          <a:prstGeom prst="rect">
            <a:avLst/>
          </a:prstGeom>
        </p:spPr>
        <p:txBody>
          <a:bodyPr vert="horz" wrap="square" lIns="0" tIns="0" rIns="0" bIns="0" rtlCol="0">
            <a:spAutoFit/>
          </a:bodyPr>
          <a:lstStyle/>
          <a:p>
            <a:pPr marL="12700">
              <a:lnSpc>
                <a:spcPts val="2735"/>
              </a:lnSpc>
            </a:pPr>
            <a:r>
              <a:rPr sz="2400" spc="-5" dirty="0">
                <a:solidFill>
                  <a:srgbClr val="1D9ED2"/>
                </a:solidFill>
                <a:latin typeface="微软雅黑"/>
                <a:cs typeface="微软雅黑"/>
              </a:rPr>
              <a:t>本更低，市场更公平、公开透明</a:t>
            </a:r>
            <a:endParaRPr sz="2400">
              <a:latin typeface="微软雅黑"/>
              <a:cs typeface="微软雅黑"/>
            </a:endParaRPr>
          </a:p>
        </p:txBody>
      </p:sp>
      <p:sp>
        <p:nvSpPr>
          <p:cNvPr id="7" name="object 7"/>
          <p:cNvSpPr txBox="1"/>
          <p:nvPr/>
        </p:nvSpPr>
        <p:spPr>
          <a:xfrm>
            <a:off x="11838558" y="6279489"/>
            <a:ext cx="20574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96</a:t>
            </a:r>
            <a:endParaRPr sz="1200">
              <a:latin typeface="微软雅黑"/>
              <a:cs typeface="微软雅黑"/>
            </a:endParaRPr>
          </a:p>
        </p:txBody>
      </p:sp>
      <p:sp>
        <p:nvSpPr>
          <p:cNvPr id="8" name="object 8"/>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5916167" y="2650235"/>
            <a:ext cx="361315" cy="360045"/>
          </a:xfrm>
          <a:custGeom>
            <a:avLst/>
            <a:gdLst/>
            <a:ahLst/>
            <a:cxnLst/>
            <a:rect l="l" t="t" r="r" b="b"/>
            <a:pathLst>
              <a:path w="361314" h="360044">
                <a:moveTo>
                  <a:pt x="250062" y="312547"/>
                </a:moveTo>
                <a:lnTo>
                  <a:pt x="111125" y="312547"/>
                </a:lnTo>
                <a:lnTo>
                  <a:pt x="117022" y="315525"/>
                </a:lnTo>
                <a:lnTo>
                  <a:pt x="123062" y="318182"/>
                </a:lnTo>
                <a:lnTo>
                  <a:pt x="129198" y="320530"/>
                </a:lnTo>
                <a:lnTo>
                  <a:pt x="135382" y="322579"/>
                </a:lnTo>
                <a:lnTo>
                  <a:pt x="135382" y="352933"/>
                </a:lnTo>
                <a:lnTo>
                  <a:pt x="142112" y="359663"/>
                </a:lnTo>
                <a:lnTo>
                  <a:pt x="218948" y="359663"/>
                </a:lnTo>
                <a:lnTo>
                  <a:pt x="225806" y="352933"/>
                </a:lnTo>
                <a:lnTo>
                  <a:pt x="225806" y="322579"/>
                </a:lnTo>
                <a:lnTo>
                  <a:pt x="231989" y="320530"/>
                </a:lnTo>
                <a:lnTo>
                  <a:pt x="238125" y="318182"/>
                </a:lnTo>
                <a:lnTo>
                  <a:pt x="244165" y="315525"/>
                </a:lnTo>
                <a:lnTo>
                  <a:pt x="250062" y="312547"/>
                </a:lnTo>
                <a:close/>
              </a:path>
              <a:path w="361314" h="360044">
                <a:moveTo>
                  <a:pt x="89535" y="25653"/>
                </a:moveTo>
                <a:lnTo>
                  <a:pt x="80010" y="25653"/>
                </a:lnTo>
                <a:lnTo>
                  <a:pt x="31623" y="73913"/>
                </a:lnTo>
                <a:lnTo>
                  <a:pt x="25654" y="79755"/>
                </a:lnTo>
                <a:lnTo>
                  <a:pt x="25654" y="89153"/>
                </a:lnTo>
                <a:lnTo>
                  <a:pt x="31623" y="94996"/>
                </a:lnTo>
                <a:lnTo>
                  <a:pt x="47244" y="110616"/>
                </a:lnTo>
                <a:lnTo>
                  <a:pt x="44317" y="116550"/>
                </a:lnTo>
                <a:lnTo>
                  <a:pt x="41640" y="122554"/>
                </a:lnTo>
                <a:lnTo>
                  <a:pt x="39225" y="128654"/>
                </a:lnTo>
                <a:lnTo>
                  <a:pt x="37084" y="134874"/>
                </a:lnTo>
                <a:lnTo>
                  <a:pt x="6731" y="134874"/>
                </a:lnTo>
                <a:lnTo>
                  <a:pt x="0" y="141604"/>
                </a:lnTo>
                <a:lnTo>
                  <a:pt x="0" y="218059"/>
                </a:lnTo>
                <a:lnTo>
                  <a:pt x="6731" y="224789"/>
                </a:lnTo>
                <a:lnTo>
                  <a:pt x="37084" y="224789"/>
                </a:lnTo>
                <a:lnTo>
                  <a:pt x="39225" y="231007"/>
                </a:lnTo>
                <a:lnTo>
                  <a:pt x="41640" y="237093"/>
                </a:lnTo>
                <a:lnTo>
                  <a:pt x="44317" y="243060"/>
                </a:lnTo>
                <a:lnTo>
                  <a:pt x="47244" y="248919"/>
                </a:lnTo>
                <a:lnTo>
                  <a:pt x="25654" y="270510"/>
                </a:lnTo>
                <a:lnTo>
                  <a:pt x="25654" y="279908"/>
                </a:lnTo>
                <a:lnTo>
                  <a:pt x="31623" y="285750"/>
                </a:lnTo>
                <a:lnTo>
                  <a:pt x="80010" y="334010"/>
                </a:lnTo>
                <a:lnTo>
                  <a:pt x="89535" y="334010"/>
                </a:lnTo>
                <a:lnTo>
                  <a:pt x="95504" y="328167"/>
                </a:lnTo>
                <a:lnTo>
                  <a:pt x="111125" y="312547"/>
                </a:lnTo>
                <a:lnTo>
                  <a:pt x="302691" y="312547"/>
                </a:lnTo>
                <a:lnTo>
                  <a:pt x="335407" y="279908"/>
                </a:lnTo>
                <a:lnTo>
                  <a:pt x="335407" y="270510"/>
                </a:lnTo>
                <a:lnTo>
                  <a:pt x="334661" y="269748"/>
                </a:lnTo>
                <a:lnTo>
                  <a:pt x="180594" y="269748"/>
                </a:lnTo>
                <a:lnTo>
                  <a:pt x="145482" y="262681"/>
                </a:lnTo>
                <a:lnTo>
                  <a:pt x="116776" y="243411"/>
                </a:lnTo>
                <a:lnTo>
                  <a:pt x="97405" y="214830"/>
                </a:lnTo>
                <a:lnTo>
                  <a:pt x="90297" y="179831"/>
                </a:lnTo>
                <a:lnTo>
                  <a:pt x="97405" y="144833"/>
                </a:lnTo>
                <a:lnTo>
                  <a:pt x="116776" y="116252"/>
                </a:lnTo>
                <a:lnTo>
                  <a:pt x="145482" y="96982"/>
                </a:lnTo>
                <a:lnTo>
                  <a:pt x="180594" y="89915"/>
                </a:lnTo>
                <a:lnTo>
                  <a:pt x="334645" y="89915"/>
                </a:lnTo>
                <a:lnTo>
                  <a:pt x="335407" y="89153"/>
                </a:lnTo>
                <a:lnTo>
                  <a:pt x="335407" y="79755"/>
                </a:lnTo>
                <a:lnTo>
                  <a:pt x="302691" y="47116"/>
                </a:lnTo>
                <a:lnTo>
                  <a:pt x="111125" y="47116"/>
                </a:lnTo>
                <a:lnTo>
                  <a:pt x="95504" y="31496"/>
                </a:lnTo>
                <a:lnTo>
                  <a:pt x="89535" y="25653"/>
                </a:lnTo>
                <a:close/>
              </a:path>
              <a:path w="361314" h="360044">
                <a:moveTo>
                  <a:pt x="302691" y="312547"/>
                </a:moveTo>
                <a:lnTo>
                  <a:pt x="250062" y="312547"/>
                </a:lnTo>
                <a:lnTo>
                  <a:pt x="265684" y="328167"/>
                </a:lnTo>
                <a:lnTo>
                  <a:pt x="271653" y="334010"/>
                </a:lnTo>
                <a:lnTo>
                  <a:pt x="281178" y="334010"/>
                </a:lnTo>
                <a:lnTo>
                  <a:pt x="302691" y="312547"/>
                </a:lnTo>
                <a:close/>
              </a:path>
              <a:path w="361314" h="360044">
                <a:moveTo>
                  <a:pt x="334645" y="89915"/>
                </a:moveTo>
                <a:lnTo>
                  <a:pt x="180594" y="89915"/>
                </a:lnTo>
                <a:lnTo>
                  <a:pt x="215705" y="96982"/>
                </a:lnTo>
                <a:lnTo>
                  <a:pt x="244411" y="116252"/>
                </a:lnTo>
                <a:lnTo>
                  <a:pt x="263782" y="144833"/>
                </a:lnTo>
                <a:lnTo>
                  <a:pt x="270891" y="179831"/>
                </a:lnTo>
                <a:lnTo>
                  <a:pt x="263782" y="214830"/>
                </a:lnTo>
                <a:lnTo>
                  <a:pt x="244411" y="243411"/>
                </a:lnTo>
                <a:lnTo>
                  <a:pt x="215705" y="262681"/>
                </a:lnTo>
                <a:lnTo>
                  <a:pt x="180594" y="269748"/>
                </a:lnTo>
                <a:lnTo>
                  <a:pt x="334661" y="269748"/>
                </a:lnTo>
                <a:lnTo>
                  <a:pt x="329565" y="264540"/>
                </a:lnTo>
                <a:lnTo>
                  <a:pt x="313944" y="248919"/>
                </a:lnTo>
                <a:lnTo>
                  <a:pt x="316870" y="243060"/>
                </a:lnTo>
                <a:lnTo>
                  <a:pt x="319547" y="237093"/>
                </a:lnTo>
                <a:lnTo>
                  <a:pt x="321962" y="231007"/>
                </a:lnTo>
                <a:lnTo>
                  <a:pt x="324104" y="224789"/>
                </a:lnTo>
                <a:lnTo>
                  <a:pt x="354457" y="224789"/>
                </a:lnTo>
                <a:lnTo>
                  <a:pt x="361188" y="218059"/>
                </a:lnTo>
                <a:lnTo>
                  <a:pt x="361188" y="141604"/>
                </a:lnTo>
                <a:lnTo>
                  <a:pt x="354457" y="134874"/>
                </a:lnTo>
                <a:lnTo>
                  <a:pt x="324104" y="134874"/>
                </a:lnTo>
                <a:lnTo>
                  <a:pt x="321962" y="128654"/>
                </a:lnTo>
                <a:lnTo>
                  <a:pt x="319547" y="122554"/>
                </a:lnTo>
                <a:lnTo>
                  <a:pt x="316870" y="116550"/>
                </a:lnTo>
                <a:lnTo>
                  <a:pt x="313944" y="110616"/>
                </a:lnTo>
                <a:lnTo>
                  <a:pt x="334645" y="89915"/>
                </a:lnTo>
                <a:close/>
              </a:path>
              <a:path w="361314" h="360044">
                <a:moveTo>
                  <a:pt x="180594" y="119887"/>
                </a:moveTo>
                <a:lnTo>
                  <a:pt x="157204" y="124610"/>
                </a:lnTo>
                <a:lnTo>
                  <a:pt x="138064" y="137477"/>
                </a:lnTo>
                <a:lnTo>
                  <a:pt x="125140" y="156535"/>
                </a:lnTo>
                <a:lnTo>
                  <a:pt x="120396" y="179831"/>
                </a:lnTo>
                <a:lnTo>
                  <a:pt x="125140" y="203128"/>
                </a:lnTo>
                <a:lnTo>
                  <a:pt x="138064" y="222186"/>
                </a:lnTo>
                <a:lnTo>
                  <a:pt x="157204" y="235053"/>
                </a:lnTo>
                <a:lnTo>
                  <a:pt x="180594" y="239775"/>
                </a:lnTo>
                <a:lnTo>
                  <a:pt x="203983" y="235053"/>
                </a:lnTo>
                <a:lnTo>
                  <a:pt x="223123" y="222186"/>
                </a:lnTo>
                <a:lnTo>
                  <a:pt x="231520" y="209803"/>
                </a:lnTo>
                <a:lnTo>
                  <a:pt x="180594" y="209803"/>
                </a:lnTo>
                <a:lnTo>
                  <a:pt x="168872" y="207442"/>
                </a:lnTo>
                <a:lnTo>
                  <a:pt x="159305" y="201009"/>
                </a:lnTo>
                <a:lnTo>
                  <a:pt x="152858" y="191480"/>
                </a:lnTo>
                <a:lnTo>
                  <a:pt x="150495" y="179831"/>
                </a:lnTo>
                <a:lnTo>
                  <a:pt x="152858" y="168183"/>
                </a:lnTo>
                <a:lnTo>
                  <a:pt x="159305" y="158654"/>
                </a:lnTo>
                <a:lnTo>
                  <a:pt x="168872" y="152221"/>
                </a:lnTo>
                <a:lnTo>
                  <a:pt x="180594" y="149860"/>
                </a:lnTo>
                <a:lnTo>
                  <a:pt x="231520" y="149860"/>
                </a:lnTo>
                <a:lnTo>
                  <a:pt x="223123" y="137477"/>
                </a:lnTo>
                <a:lnTo>
                  <a:pt x="203983" y="124610"/>
                </a:lnTo>
                <a:lnTo>
                  <a:pt x="180594" y="119887"/>
                </a:lnTo>
                <a:close/>
              </a:path>
              <a:path w="361314" h="360044">
                <a:moveTo>
                  <a:pt x="231520" y="149860"/>
                </a:moveTo>
                <a:lnTo>
                  <a:pt x="180594" y="149860"/>
                </a:lnTo>
                <a:lnTo>
                  <a:pt x="192315" y="152221"/>
                </a:lnTo>
                <a:lnTo>
                  <a:pt x="201882" y="158654"/>
                </a:lnTo>
                <a:lnTo>
                  <a:pt x="208329" y="168183"/>
                </a:lnTo>
                <a:lnTo>
                  <a:pt x="210693" y="179831"/>
                </a:lnTo>
                <a:lnTo>
                  <a:pt x="208329" y="191480"/>
                </a:lnTo>
                <a:lnTo>
                  <a:pt x="201882" y="201009"/>
                </a:lnTo>
                <a:lnTo>
                  <a:pt x="192315" y="207442"/>
                </a:lnTo>
                <a:lnTo>
                  <a:pt x="180594" y="209803"/>
                </a:lnTo>
                <a:lnTo>
                  <a:pt x="231520" y="209803"/>
                </a:lnTo>
                <a:lnTo>
                  <a:pt x="236047" y="203128"/>
                </a:lnTo>
                <a:lnTo>
                  <a:pt x="240792" y="179831"/>
                </a:lnTo>
                <a:lnTo>
                  <a:pt x="236047" y="156535"/>
                </a:lnTo>
                <a:lnTo>
                  <a:pt x="231520" y="149860"/>
                </a:lnTo>
                <a:close/>
              </a:path>
              <a:path w="361314" h="360044">
                <a:moveTo>
                  <a:pt x="188849" y="164846"/>
                </a:moveTo>
                <a:lnTo>
                  <a:pt x="172339" y="164846"/>
                </a:lnTo>
                <a:lnTo>
                  <a:pt x="165608" y="171576"/>
                </a:lnTo>
                <a:lnTo>
                  <a:pt x="165608" y="188087"/>
                </a:lnTo>
                <a:lnTo>
                  <a:pt x="172339" y="194817"/>
                </a:lnTo>
                <a:lnTo>
                  <a:pt x="188849" y="194817"/>
                </a:lnTo>
                <a:lnTo>
                  <a:pt x="195580" y="188087"/>
                </a:lnTo>
                <a:lnTo>
                  <a:pt x="195580" y="171576"/>
                </a:lnTo>
                <a:lnTo>
                  <a:pt x="188849" y="164846"/>
                </a:lnTo>
                <a:close/>
              </a:path>
              <a:path w="361314" h="360044">
                <a:moveTo>
                  <a:pt x="219075" y="0"/>
                </a:moveTo>
                <a:lnTo>
                  <a:pt x="142112" y="0"/>
                </a:lnTo>
                <a:lnTo>
                  <a:pt x="135382" y="6730"/>
                </a:lnTo>
                <a:lnTo>
                  <a:pt x="135382" y="36956"/>
                </a:lnTo>
                <a:lnTo>
                  <a:pt x="129198" y="39080"/>
                </a:lnTo>
                <a:lnTo>
                  <a:pt x="123063" y="41465"/>
                </a:lnTo>
                <a:lnTo>
                  <a:pt x="117022" y="44136"/>
                </a:lnTo>
                <a:lnTo>
                  <a:pt x="111125" y="47116"/>
                </a:lnTo>
                <a:lnTo>
                  <a:pt x="250062" y="47116"/>
                </a:lnTo>
                <a:lnTo>
                  <a:pt x="244165" y="44136"/>
                </a:lnTo>
                <a:lnTo>
                  <a:pt x="238125" y="41465"/>
                </a:lnTo>
                <a:lnTo>
                  <a:pt x="231989" y="39080"/>
                </a:lnTo>
                <a:lnTo>
                  <a:pt x="225806" y="36956"/>
                </a:lnTo>
                <a:lnTo>
                  <a:pt x="225806" y="6730"/>
                </a:lnTo>
                <a:lnTo>
                  <a:pt x="219075" y="0"/>
                </a:lnTo>
                <a:close/>
              </a:path>
              <a:path w="361314" h="360044">
                <a:moveTo>
                  <a:pt x="281178" y="25653"/>
                </a:moveTo>
                <a:lnTo>
                  <a:pt x="271653" y="25653"/>
                </a:lnTo>
                <a:lnTo>
                  <a:pt x="265684" y="31496"/>
                </a:lnTo>
                <a:lnTo>
                  <a:pt x="250062" y="47116"/>
                </a:lnTo>
                <a:lnTo>
                  <a:pt x="302691" y="47116"/>
                </a:lnTo>
                <a:lnTo>
                  <a:pt x="281178" y="25653"/>
                </a:lnTo>
                <a:close/>
              </a:path>
            </a:pathLst>
          </a:custGeom>
          <a:solidFill>
            <a:srgbClr val="F9F9F9"/>
          </a:solidFill>
        </p:spPr>
        <p:txBody>
          <a:bodyPr wrap="square" lIns="0" tIns="0" rIns="0" bIns="0" rtlCol="0"/>
          <a:lstStyle/>
          <a:p>
            <a:endParaRPr/>
          </a:p>
        </p:txBody>
      </p:sp>
      <p:sp>
        <p:nvSpPr>
          <p:cNvPr id="10" name="object 10"/>
          <p:cNvSpPr txBox="1"/>
          <p:nvPr/>
        </p:nvSpPr>
        <p:spPr>
          <a:xfrm>
            <a:off x="829767" y="1403263"/>
            <a:ext cx="10806430" cy="1741170"/>
          </a:xfrm>
          <a:prstGeom prst="rect">
            <a:avLst/>
          </a:prstGeom>
        </p:spPr>
        <p:txBody>
          <a:bodyPr vert="horz" wrap="square" lIns="0" tIns="0" rIns="0" bIns="0" rtlCol="0">
            <a:spAutoFit/>
          </a:bodyPr>
          <a:lstStyle/>
          <a:p>
            <a:pPr marL="299085" marR="5080" indent="-287020" algn="just">
              <a:lnSpc>
                <a:spcPct val="150100"/>
              </a:lnSpc>
            </a:pPr>
            <a:r>
              <a:rPr sz="1400" spc="540" dirty="0">
                <a:solidFill>
                  <a:srgbClr val="1D9ED2"/>
                </a:solidFill>
                <a:latin typeface="Arial Unicode MS"/>
                <a:cs typeface="Arial Unicode MS"/>
              </a:rPr>
              <a:t>◆</a:t>
            </a:r>
            <a:r>
              <a:rPr sz="1400" spc="385" dirty="0">
                <a:solidFill>
                  <a:srgbClr val="1D9ED2"/>
                </a:solidFill>
                <a:latin typeface="Arial Unicode MS"/>
                <a:cs typeface="Arial Unicode MS"/>
              </a:rPr>
              <a:t> </a:t>
            </a:r>
            <a:r>
              <a:rPr sz="1400" dirty="0">
                <a:solidFill>
                  <a:srgbClr val="585858"/>
                </a:solidFill>
                <a:latin typeface="微软雅黑"/>
                <a:cs typeface="微软雅黑"/>
              </a:rPr>
              <a:t>面对版权保护问题，技术探索的步伐一直没有停止。传统版权保护技术主要有公众认知确认法、推定代理法、网络注册号和密码验证法  </a:t>
            </a:r>
            <a:r>
              <a:rPr sz="1400" spc="-5" dirty="0">
                <a:solidFill>
                  <a:srgbClr val="585858"/>
                </a:solidFill>
                <a:latin typeface="微软雅黑"/>
                <a:cs typeface="微软雅黑"/>
              </a:rPr>
              <a:t>及电子备案和著作权登记法等四种方法，虽然一定程度上提高了版权保护的效率，减少了版权纠纷，但是仍存在许多局限。一方面，技  </a:t>
            </a:r>
            <a:r>
              <a:rPr sz="1400" dirty="0">
                <a:solidFill>
                  <a:srgbClr val="585858"/>
                </a:solidFill>
                <a:latin typeface="微软雅黑"/>
                <a:cs typeface="微软雅黑"/>
              </a:rPr>
              <a:t>术有限，版权登记、确</a:t>
            </a:r>
            <a:r>
              <a:rPr sz="1400" spc="-15" dirty="0">
                <a:solidFill>
                  <a:srgbClr val="585858"/>
                </a:solidFill>
                <a:latin typeface="微软雅黑"/>
                <a:cs typeface="微软雅黑"/>
              </a:rPr>
              <a:t>认</a:t>
            </a:r>
            <a:r>
              <a:rPr sz="1400" dirty="0">
                <a:solidFill>
                  <a:srgbClr val="585858"/>
                </a:solidFill>
                <a:latin typeface="微软雅黑"/>
                <a:cs typeface="微软雅黑"/>
              </a:rPr>
              <a:t>等不</a:t>
            </a:r>
            <a:r>
              <a:rPr sz="1400" spc="-15" dirty="0">
                <a:solidFill>
                  <a:srgbClr val="585858"/>
                </a:solidFill>
                <a:latin typeface="微软雅黑"/>
                <a:cs typeface="微软雅黑"/>
              </a:rPr>
              <a:t>够</a:t>
            </a:r>
            <a:r>
              <a:rPr sz="1400" dirty="0">
                <a:solidFill>
                  <a:srgbClr val="585858"/>
                </a:solidFill>
                <a:latin typeface="微软雅黑"/>
                <a:cs typeface="微软雅黑"/>
              </a:rPr>
              <a:t>精确</a:t>
            </a:r>
            <a:r>
              <a:rPr sz="1400" spc="-15" dirty="0">
                <a:solidFill>
                  <a:srgbClr val="585858"/>
                </a:solidFill>
                <a:latin typeface="微软雅黑"/>
                <a:cs typeface="微软雅黑"/>
              </a:rPr>
              <a:t>，</a:t>
            </a:r>
            <a:r>
              <a:rPr sz="1400" dirty="0">
                <a:solidFill>
                  <a:srgbClr val="585858"/>
                </a:solidFill>
                <a:latin typeface="微软雅黑"/>
                <a:cs typeface="微软雅黑"/>
              </a:rPr>
              <a:t>容易</a:t>
            </a:r>
            <a:r>
              <a:rPr sz="1400" spc="-15" dirty="0">
                <a:solidFill>
                  <a:srgbClr val="585858"/>
                </a:solidFill>
                <a:latin typeface="微软雅黑"/>
                <a:cs typeface="微软雅黑"/>
              </a:rPr>
              <a:t>出</a:t>
            </a:r>
            <a:r>
              <a:rPr sz="1400" dirty="0">
                <a:solidFill>
                  <a:srgbClr val="585858"/>
                </a:solidFill>
                <a:latin typeface="微软雅黑"/>
                <a:cs typeface="微软雅黑"/>
              </a:rPr>
              <a:t>错；</a:t>
            </a:r>
            <a:r>
              <a:rPr sz="1400" spc="-15" dirty="0">
                <a:solidFill>
                  <a:srgbClr val="585858"/>
                </a:solidFill>
                <a:latin typeface="微软雅黑"/>
                <a:cs typeface="微软雅黑"/>
              </a:rPr>
              <a:t>另</a:t>
            </a:r>
            <a:r>
              <a:rPr sz="1400" dirty="0">
                <a:solidFill>
                  <a:srgbClr val="585858"/>
                </a:solidFill>
                <a:latin typeface="微软雅黑"/>
                <a:cs typeface="微软雅黑"/>
              </a:rPr>
              <a:t>一方</a:t>
            </a:r>
            <a:r>
              <a:rPr sz="1400" spc="-15" dirty="0">
                <a:solidFill>
                  <a:srgbClr val="585858"/>
                </a:solidFill>
                <a:latin typeface="微软雅黑"/>
                <a:cs typeface="微软雅黑"/>
              </a:rPr>
              <a:t>面</a:t>
            </a:r>
            <a:r>
              <a:rPr sz="1400" dirty="0">
                <a:solidFill>
                  <a:srgbClr val="585858"/>
                </a:solidFill>
                <a:latin typeface="微软雅黑"/>
                <a:cs typeface="微软雅黑"/>
              </a:rPr>
              <a:t>，仍</a:t>
            </a:r>
            <a:r>
              <a:rPr sz="1400" spc="-15" dirty="0">
                <a:solidFill>
                  <a:srgbClr val="585858"/>
                </a:solidFill>
                <a:latin typeface="微软雅黑"/>
                <a:cs typeface="微软雅黑"/>
              </a:rPr>
              <a:t>然</a:t>
            </a:r>
            <a:r>
              <a:rPr sz="1400" dirty="0">
                <a:solidFill>
                  <a:srgbClr val="585858"/>
                </a:solidFill>
                <a:latin typeface="微软雅黑"/>
                <a:cs typeface="微软雅黑"/>
              </a:rPr>
              <a:t>是基</a:t>
            </a:r>
            <a:r>
              <a:rPr sz="1400" spc="-15" dirty="0">
                <a:solidFill>
                  <a:srgbClr val="585858"/>
                </a:solidFill>
                <a:latin typeface="微软雅黑"/>
                <a:cs typeface="微软雅黑"/>
              </a:rPr>
              <a:t>于</a:t>
            </a:r>
            <a:r>
              <a:rPr sz="1400" dirty="0">
                <a:solidFill>
                  <a:srgbClr val="585858"/>
                </a:solidFill>
                <a:latin typeface="微软雅黑"/>
                <a:cs typeface="微软雅黑"/>
              </a:rPr>
              <a:t>传统</a:t>
            </a:r>
            <a:r>
              <a:rPr sz="1400" spc="-15" dirty="0">
                <a:solidFill>
                  <a:srgbClr val="585858"/>
                </a:solidFill>
                <a:latin typeface="微软雅黑"/>
                <a:cs typeface="微软雅黑"/>
              </a:rPr>
              <a:t>的</a:t>
            </a:r>
            <a:r>
              <a:rPr sz="1400" dirty="0">
                <a:solidFill>
                  <a:srgbClr val="585858"/>
                </a:solidFill>
                <a:latin typeface="微软雅黑"/>
                <a:cs typeface="微软雅黑"/>
              </a:rPr>
              <a:t>“著</a:t>
            </a:r>
            <a:r>
              <a:rPr sz="1400" spc="-15" dirty="0">
                <a:solidFill>
                  <a:srgbClr val="585858"/>
                </a:solidFill>
                <a:latin typeface="微软雅黑"/>
                <a:cs typeface="微软雅黑"/>
              </a:rPr>
              <a:t>作</a:t>
            </a:r>
            <a:r>
              <a:rPr sz="1400" dirty="0">
                <a:solidFill>
                  <a:srgbClr val="585858"/>
                </a:solidFill>
                <a:latin typeface="微软雅黑"/>
                <a:cs typeface="微软雅黑"/>
              </a:rPr>
              <a:t>权登</a:t>
            </a:r>
            <a:r>
              <a:rPr sz="1400" spc="-15" dirty="0">
                <a:solidFill>
                  <a:srgbClr val="585858"/>
                </a:solidFill>
                <a:latin typeface="微软雅黑"/>
                <a:cs typeface="微软雅黑"/>
              </a:rPr>
              <a:t>记</a:t>
            </a:r>
            <a:r>
              <a:rPr sz="1400" dirty="0">
                <a:solidFill>
                  <a:srgbClr val="585858"/>
                </a:solidFill>
                <a:latin typeface="微软雅黑"/>
                <a:cs typeface="微软雅黑"/>
              </a:rPr>
              <a:t>”，</a:t>
            </a:r>
            <a:r>
              <a:rPr sz="1400" spc="-15" dirty="0">
                <a:solidFill>
                  <a:srgbClr val="585858"/>
                </a:solidFill>
                <a:latin typeface="微软雅黑"/>
                <a:cs typeface="微软雅黑"/>
              </a:rPr>
              <a:t>耗</a:t>
            </a:r>
            <a:r>
              <a:rPr sz="1400" dirty="0">
                <a:solidFill>
                  <a:srgbClr val="585858"/>
                </a:solidFill>
                <a:latin typeface="微软雅黑"/>
                <a:cs typeface="微软雅黑"/>
              </a:rPr>
              <a:t>时长</a:t>
            </a:r>
            <a:r>
              <a:rPr sz="1400" spc="-15" dirty="0">
                <a:solidFill>
                  <a:srgbClr val="585858"/>
                </a:solidFill>
                <a:latin typeface="微软雅黑"/>
                <a:cs typeface="微软雅黑"/>
              </a:rPr>
              <a:t>成</a:t>
            </a:r>
            <a:r>
              <a:rPr sz="1400" dirty="0">
                <a:solidFill>
                  <a:srgbClr val="585858"/>
                </a:solidFill>
                <a:latin typeface="微软雅黑"/>
                <a:cs typeface="微软雅黑"/>
              </a:rPr>
              <a:t>本高</a:t>
            </a:r>
            <a:r>
              <a:rPr sz="1400" spc="-15" dirty="0">
                <a:solidFill>
                  <a:srgbClr val="585858"/>
                </a:solidFill>
                <a:latin typeface="微软雅黑"/>
                <a:cs typeface="微软雅黑"/>
              </a:rPr>
              <a:t>，</a:t>
            </a:r>
            <a:r>
              <a:rPr sz="1400" dirty="0">
                <a:solidFill>
                  <a:srgbClr val="585858"/>
                </a:solidFill>
                <a:latin typeface="微软雅黑"/>
                <a:cs typeface="微软雅黑"/>
              </a:rPr>
              <a:t>并且</a:t>
            </a:r>
            <a:r>
              <a:rPr sz="1400" spc="-15" dirty="0">
                <a:solidFill>
                  <a:srgbClr val="585858"/>
                </a:solidFill>
                <a:latin typeface="微软雅黑"/>
                <a:cs typeface="微软雅黑"/>
              </a:rPr>
              <a:t>网</a:t>
            </a:r>
            <a:r>
              <a:rPr sz="1400" dirty="0">
                <a:solidFill>
                  <a:srgbClr val="585858"/>
                </a:solidFill>
                <a:latin typeface="微软雅黑"/>
                <a:cs typeface="微软雅黑"/>
              </a:rPr>
              <a:t>站容</a:t>
            </a:r>
            <a:r>
              <a:rPr sz="1400" spc="-15" dirty="0">
                <a:solidFill>
                  <a:srgbClr val="585858"/>
                </a:solidFill>
                <a:latin typeface="微软雅黑"/>
                <a:cs typeface="微软雅黑"/>
              </a:rPr>
              <a:t>易</a:t>
            </a:r>
            <a:r>
              <a:rPr sz="1400" dirty="0">
                <a:solidFill>
                  <a:srgbClr val="585858"/>
                </a:solidFill>
                <a:latin typeface="微软雅黑"/>
                <a:cs typeface="微软雅黑"/>
              </a:rPr>
              <a:t>遭受攻  击，可以人为操纵。区块链+版权保护相比传统技术手段效率更高、成本更低，市场更公平、公开透明。</a:t>
            </a:r>
            <a:endParaRPr sz="1400">
              <a:latin typeface="微软雅黑"/>
              <a:cs typeface="微软雅黑"/>
            </a:endParaRPr>
          </a:p>
          <a:p>
            <a:pPr>
              <a:lnSpc>
                <a:spcPct val="100000"/>
              </a:lnSpc>
              <a:spcBef>
                <a:spcPts val="5"/>
              </a:spcBef>
            </a:pPr>
            <a:endParaRPr sz="1600">
              <a:latin typeface="Times New Roman"/>
              <a:cs typeface="Times New Roman"/>
            </a:endParaRPr>
          </a:p>
          <a:p>
            <a:pPr marL="2987675">
              <a:lnSpc>
                <a:spcPct val="100000"/>
              </a:lnSpc>
            </a:pPr>
            <a:r>
              <a:rPr sz="1400" dirty="0">
                <a:solidFill>
                  <a:srgbClr val="585858"/>
                </a:solidFill>
                <a:latin typeface="微软雅黑"/>
                <a:cs typeface="微软雅黑"/>
              </a:rPr>
              <a:t>亿欧智库：传统技术手段、局限以及区块链+版权保护作用</a:t>
            </a:r>
            <a:endParaRPr sz="1400">
              <a:latin typeface="微软雅黑"/>
              <a:cs typeface="微软雅黑"/>
            </a:endParaRPr>
          </a:p>
        </p:txBody>
      </p:sp>
      <p:sp>
        <p:nvSpPr>
          <p:cNvPr id="11" name="object 11"/>
          <p:cNvSpPr/>
          <p:nvPr/>
        </p:nvSpPr>
        <p:spPr>
          <a:xfrm>
            <a:off x="803148" y="3186683"/>
            <a:ext cx="2341245" cy="3007360"/>
          </a:xfrm>
          <a:custGeom>
            <a:avLst/>
            <a:gdLst/>
            <a:ahLst/>
            <a:cxnLst/>
            <a:rect l="l" t="t" r="r" b="b"/>
            <a:pathLst>
              <a:path w="2341245" h="3007360">
                <a:moveTo>
                  <a:pt x="0" y="165607"/>
                </a:moveTo>
                <a:lnTo>
                  <a:pt x="5914" y="121590"/>
                </a:lnTo>
                <a:lnTo>
                  <a:pt x="22605" y="82032"/>
                </a:lnTo>
                <a:lnTo>
                  <a:pt x="48494" y="48513"/>
                </a:lnTo>
                <a:lnTo>
                  <a:pt x="82004" y="22615"/>
                </a:lnTo>
                <a:lnTo>
                  <a:pt x="121555" y="5917"/>
                </a:lnTo>
                <a:lnTo>
                  <a:pt x="165569" y="0"/>
                </a:lnTo>
                <a:lnTo>
                  <a:pt x="2175256" y="0"/>
                </a:lnTo>
                <a:lnTo>
                  <a:pt x="2219273" y="5917"/>
                </a:lnTo>
                <a:lnTo>
                  <a:pt x="2258831" y="22615"/>
                </a:lnTo>
                <a:lnTo>
                  <a:pt x="2292350" y="48514"/>
                </a:lnTo>
                <a:lnTo>
                  <a:pt x="2318248" y="82032"/>
                </a:lnTo>
                <a:lnTo>
                  <a:pt x="2334946" y="121590"/>
                </a:lnTo>
                <a:lnTo>
                  <a:pt x="2340864" y="165607"/>
                </a:lnTo>
                <a:lnTo>
                  <a:pt x="2340864" y="2841282"/>
                </a:lnTo>
                <a:lnTo>
                  <a:pt x="2334946" y="2885296"/>
                </a:lnTo>
                <a:lnTo>
                  <a:pt x="2318248" y="2924847"/>
                </a:lnTo>
                <a:lnTo>
                  <a:pt x="2292350" y="2958357"/>
                </a:lnTo>
                <a:lnTo>
                  <a:pt x="2258831" y="2984246"/>
                </a:lnTo>
                <a:lnTo>
                  <a:pt x="2219273" y="3000937"/>
                </a:lnTo>
                <a:lnTo>
                  <a:pt x="2175256" y="3006852"/>
                </a:lnTo>
                <a:lnTo>
                  <a:pt x="165569" y="3006852"/>
                </a:lnTo>
                <a:lnTo>
                  <a:pt x="121555" y="3000937"/>
                </a:lnTo>
                <a:lnTo>
                  <a:pt x="82004" y="2984246"/>
                </a:lnTo>
                <a:lnTo>
                  <a:pt x="48494" y="2958357"/>
                </a:lnTo>
                <a:lnTo>
                  <a:pt x="22605" y="2924847"/>
                </a:lnTo>
                <a:lnTo>
                  <a:pt x="5914" y="2885296"/>
                </a:lnTo>
                <a:lnTo>
                  <a:pt x="0" y="2841282"/>
                </a:lnTo>
                <a:lnTo>
                  <a:pt x="0" y="165607"/>
                </a:lnTo>
                <a:close/>
              </a:path>
            </a:pathLst>
          </a:custGeom>
          <a:ln w="12192">
            <a:solidFill>
              <a:srgbClr val="1D9ED2"/>
            </a:solidFill>
          </a:ln>
        </p:spPr>
        <p:txBody>
          <a:bodyPr wrap="square" lIns="0" tIns="0" rIns="0" bIns="0" rtlCol="0"/>
          <a:lstStyle/>
          <a:p>
            <a:endParaRPr/>
          </a:p>
        </p:txBody>
      </p:sp>
      <p:sp>
        <p:nvSpPr>
          <p:cNvPr id="12" name="object 12"/>
          <p:cNvSpPr txBox="1"/>
          <p:nvPr/>
        </p:nvSpPr>
        <p:spPr>
          <a:xfrm>
            <a:off x="1426591" y="3271901"/>
            <a:ext cx="1095375"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传统技术手段</a:t>
            </a:r>
            <a:endParaRPr sz="1400">
              <a:latin typeface="微软雅黑"/>
              <a:cs typeface="微软雅黑"/>
            </a:endParaRPr>
          </a:p>
        </p:txBody>
      </p:sp>
      <p:sp>
        <p:nvSpPr>
          <p:cNvPr id="13" name="object 13"/>
          <p:cNvSpPr/>
          <p:nvPr/>
        </p:nvSpPr>
        <p:spPr>
          <a:xfrm>
            <a:off x="876300" y="3605784"/>
            <a:ext cx="2196465" cy="471170"/>
          </a:xfrm>
          <a:custGeom>
            <a:avLst/>
            <a:gdLst/>
            <a:ahLst/>
            <a:cxnLst/>
            <a:rect l="l" t="t" r="r" b="b"/>
            <a:pathLst>
              <a:path w="2196465" h="471170">
                <a:moveTo>
                  <a:pt x="2117598" y="0"/>
                </a:moveTo>
                <a:lnTo>
                  <a:pt x="78486" y="0"/>
                </a:lnTo>
                <a:lnTo>
                  <a:pt x="47936" y="6173"/>
                </a:lnTo>
                <a:lnTo>
                  <a:pt x="22988" y="23002"/>
                </a:lnTo>
                <a:lnTo>
                  <a:pt x="6168" y="47952"/>
                </a:lnTo>
                <a:lnTo>
                  <a:pt x="0" y="78485"/>
                </a:lnTo>
                <a:lnTo>
                  <a:pt x="0" y="392429"/>
                </a:lnTo>
                <a:lnTo>
                  <a:pt x="6168" y="422963"/>
                </a:lnTo>
                <a:lnTo>
                  <a:pt x="22988" y="447913"/>
                </a:lnTo>
                <a:lnTo>
                  <a:pt x="47936" y="464742"/>
                </a:lnTo>
                <a:lnTo>
                  <a:pt x="78486" y="470915"/>
                </a:lnTo>
                <a:lnTo>
                  <a:pt x="2117598" y="470915"/>
                </a:lnTo>
                <a:lnTo>
                  <a:pt x="2148131" y="464742"/>
                </a:lnTo>
                <a:lnTo>
                  <a:pt x="2173081" y="447913"/>
                </a:lnTo>
                <a:lnTo>
                  <a:pt x="2189910" y="422963"/>
                </a:lnTo>
                <a:lnTo>
                  <a:pt x="2196084" y="392429"/>
                </a:lnTo>
                <a:lnTo>
                  <a:pt x="2196084" y="78485"/>
                </a:lnTo>
                <a:lnTo>
                  <a:pt x="2189910" y="47952"/>
                </a:lnTo>
                <a:lnTo>
                  <a:pt x="2173081" y="23002"/>
                </a:lnTo>
                <a:lnTo>
                  <a:pt x="2148131" y="6173"/>
                </a:lnTo>
                <a:lnTo>
                  <a:pt x="2117598" y="0"/>
                </a:lnTo>
                <a:close/>
              </a:path>
            </a:pathLst>
          </a:custGeom>
          <a:solidFill>
            <a:srgbClr val="1D9ED2"/>
          </a:solidFill>
        </p:spPr>
        <p:txBody>
          <a:bodyPr wrap="square" lIns="0" tIns="0" rIns="0" bIns="0" rtlCol="0"/>
          <a:lstStyle/>
          <a:p>
            <a:endParaRPr/>
          </a:p>
        </p:txBody>
      </p:sp>
      <p:sp>
        <p:nvSpPr>
          <p:cNvPr id="14" name="object 14"/>
          <p:cNvSpPr txBox="1"/>
          <p:nvPr/>
        </p:nvSpPr>
        <p:spPr>
          <a:xfrm>
            <a:off x="1337563" y="3728211"/>
            <a:ext cx="127381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公众认知确认法</a:t>
            </a:r>
            <a:endParaRPr sz="1400">
              <a:latin typeface="微软雅黑"/>
              <a:cs typeface="微软雅黑"/>
            </a:endParaRPr>
          </a:p>
        </p:txBody>
      </p:sp>
      <p:sp>
        <p:nvSpPr>
          <p:cNvPr id="15" name="object 15"/>
          <p:cNvSpPr/>
          <p:nvPr/>
        </p:nvSpPr>
        <p:spPr>
          <a:xfrm>
            <a:off x="876300" y="4265676"/>
            <a:ext cx="2196465" cy="471170"/>
          </a:xfrm>
          <a:custGeom>
            <a:avLst/>
            <a:gdLst/>
            <a:ahLst/>
            <a:cxnLst/>
            <a:rect l="l" t="t" r="r" b="b"/>
            <a:pathLst>
              <a:path w="2196465" h="471170">
                <a:moveTo>
                  <a:pt x="2117598" y="0"/>
                </a:moveTo>
                <a:lnTo>
                  <a:pt x="78486" y="0"/>
                </a:lnTo>
                <a:lnTo>
                  <a:pt x="47936" y="6173"/>
                </a:lnTo>
                <a:lnTo>
                  <a:pt x="22988" y="23002"/>
                </a:lnTo>
                <a:lnTo>
                  <a:pt x="6168" y="47952"/>
                </a:lnTo>
                <a:lnTo>
                  <a:pt x="0" y="78486"/>
                </a:lnTo>
                <a:lnTo>
                  <a:pt x="0" y="392430"/>
                </a:lnTo>
                <a:lnTo>
                  <a:pt x="6168" y="422963"/>
                </a:lnTo>
                <a:lnTo>
                  <a:pt x="22988" y="447913"/>
                </a:lnTo>
                <a:lnTo>
                  <a:pt x="47936" y="464742"/>
                </a:lnTo>
                <a:lnTo>
                  <a:pt x="78486" y="470916"/>
                </a:lnTo>
                <a:lnTo>
                  <a:pt x="2117598" y="470916"/>
                </a:lnTo>
                <a:lnTo>
                  <a:pt x="2148131" y="464742"/>
                </a:lnTo>
                <a:lnTo>
                  <a:pt x="2173081" y="447913"/>
                </a:lnTo>
                <a:lnTo>
                  <a:pt x="2189910" y="422963"/>
                </a:lnTo>
                <a:lnTo>
                  <a:pt x="2196084" y="392430"/>
                </a:lnTo>
                <a:lnTo>
                  <a:pt x="2196084" y="78486"/>
                </a:lnTo>
                <a:lnTo>
                  <a:pt x="2189910" y="47952"/>
                </a:lnTo>
                <a:lnTo>
                  <a:pt x="2173081" y="23002"/>
                </a:lnTo>
                <a:lnTo>
                  <a:pt x="2148131" y="6173"/>
                </a:lnTo>
                <a:lnTo>
                  <a:pt x="2117598" y="0"/>
                </a:lnTo>
                <a:close/>
              </a:path>
            </a:pathLst>
          </a:custGeom>
          <a:solidFill>
            <a:srgbClr val="1D9ED2"/>
          </a:solidFill>
        </p:spPr>
        <p:txBody>
          <a:bodyPr wrap="square" lIns="0" tIns="0" rIns="0" bIns="0" rtlCol="0"/>
          <a:lstStyle/>
          <a:p>
            <a:endParaRPr/>
          </a:p>
        </p:txBody>
      </p:sp>
      <p:sp>
        <p:nvSpPr>
          <p:cNvPr id="16" name="object 16"/>
          <p:cNvSpPr txBox="1"/>
          <p:nvPr/>
        </p:nvSpPr>
        <p:spPr>
          <a:xfrm>
            <a:off x="1515872" y="4388739"/>
            <a:ext cx="916940"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推定代理法</a:t>
            </a:r>
            <a:endParaRPr sz="1400">
              <a:latin typeface="微软雅黑"/>
              <a:cs typeface="微软雅黑"/>
            </a:endParaRPr>
          </a:p>
        </p:txBody>
      </p:sp>
      <p:sp>
        <p:nvSpPr>
          <p:cNvPr id="17" name="object 17"/>
          <p:cNvSpPr/>
          <p:nvPr/>
        </p:nvSpPr>
        <p:spPr>
          <a:xfrm>
            <a:off x="876300" y="4925567"/>
            <a:ext cx="2196465" cy="472440"/>
          </a:xfrm>
          <a:custGeom>
            <a:avLst/>
            <a:gdLst/>
            <a:ahLst/>
            <a:cxnLst/>
            <a:rect l="l" t="t" r="r" b="b"/>
            <a:pathLst>
              <a:path w="2196465" h="472439">
                <a:moveTo>
                  <a:pt x="2117344" y="0"/>
                </a:moveTo>
                <a:lnTo>
                  <a:pt x="78740" y="0"/>
                </a:lnTo>
                <a:lnTo>
                  <a:pt x="48091" y="6195"/>
                </a:lnTo>
                <a:lnTo>
                  <a:pt x="23063" y="23082"/>
                </a:lnTo>
                <a:lnTo>
                  <a:pt x="6188" y="48113"/>
                </a:lnTo>
                <a:lnTo>
                  <a:pt x="0" y="78739"/>
                </a:lnTo>
                <a:lnTo>
                  <a:pt x="0" y="393699"/>
                </a:lnTo>
                <a:lnTo>
                  <a:pt x="6188" y="424326"/>
                </a:lnTo>
                <a:lnTo>
                  <a:pt x="23063" y="449357"/>
                </a:lnTo>
                <a:lnTo>
                  <a:pt x="48091" y="466244"/>
                </a:lnTo>
                <a:lnTo>
                  <a:pt x="78740" y="472439"/>
                </a:lnTo>
                <a:lnTo>
                  <a:pt x="2117344" y="472439"/>
                </a:lnTo>
                <a:lnTo>
                  <a:pt x="2147970" y="466244"/>
                </a:lnTo>
                <a:lnTo>
                  <a:pt x="2173001" y="449357"/>
                </a:lnTo>
                <a:lnTo>
                  <a:pt x="2189888" y="424326"/>
                </a:lnTo>
                <a:lnTo>
                  <a:pt x="2196084" y="393699"/>
                </a:lnTo>
                <a:lnTo>
                  <a:pt x="2196084" y="78739"/>
                </a:lnTo>
                <a:lnTo>
                  <a:pt x="2189888" y="48113"/>
                </a:lnTo>
                <a:lnTo>
                  <a:pt x="2173001" y="23082"/>
                </a:lnTo>
                <a:lnTo>
                  <a:pt x="2147970" y="6195"/>
                </a:lnTo>
                <a:lnTo>
                  <a:pt x="2117344" y="0"/>
                </a:lnTo>
                <a:close/>
              </a:path>
            </a:pathLst>
          </a:custGeom>
          <a:solidFill>
            <a:srgbClr val="1D9ED2"/>
          </a:solidFill>
        </p:spPr>
        <p:txBody>
          <a:bodyPr wrap="square" lIns="0" tIns="0" rIns="0" bIns="0" rtlCol="0"/>
          <a:lstStyle/>
          <a:p>
            <a:endParaRPr/>
          </a:p>
        </p:txBody>
      </p:sp>
      <p:sp>
        <p:nvSpPr>
          <p:cNvPr id="18" name="object 18"/>
          <p:cNvSpPr txBox="1"/>
          <p:nvPr/>
        </p:nvSpPr>
        <p:spPr>
          <a:xfrm>
            <a:off x="980947" y="5049266"/>
            <a:ext cx="1986914"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网络注册号和密码验证法</a:t>
            </a:r>
            <a:endParaRPr sz="1400">
              <a:latin typeface="微软雅黑"/>
              <a:cs typeface="微软雅黑"/>
            </a:endParaRPr>
          </a:p>
        </p:txBody>
      </p:sp>
      <p:sp>
        <p:nvSpPr>
          <p:cNvPr id="19" name="object 19"/>
          <p:cNvSpPr/>
          <p:nvPr/>
        </p:nvSpPr>
        <p:spPr>
          <a:xfrm>
            <a:off x="876300" y="5586984"/>
            <a:ext cx="2196465" cy="471170"/>
          </a:xfrm>
          <a:custGeom>
            <a:avLst/>
            <a:gdLst/>
            <a:ahLst/>
            <a:cxnLst/>
            <a:rect l="l" t="t" r="r" b="b"/>
            <a:pathLst>
              <a:path w="2196465" h="471170">
                <a:moveTo>
                  <a:pt x="2117598" y="0"/>
                </a:moveTo>
                <a:lnTo>
                  <a:pt x="78486" y="0"/>
                </a:lnTo>
                <a:lnTo>
                  <a:pt x="47936" y="6168"/>
                </a:lnTo>
                <a:lnTo>
                  <a:pt x="22988" y="22988"/>
                </a:lnTo>
                <a:lnTo>
                  <a:pt x="6168" y="47936"/>
                </a:lnTo>
                <a:lnTo>
                  <a:pt x="0" y="78485"/>
                </a:lnTo>
                <a:lnTo>
                  <a:pt x="0" y="392429"/>
                </a:lnTo>
                <a:lnTo>
                  <a:pt x="6168" y="422979"/>
                </a:lnTo>
                <a:lnTo>
                  <a:pt x="22988" y="447927"/>
                </a:lnTo>
                <a:lnTo>
                  <a:pt x="47936" y="464747"/>
                </a:lnTo>
                <a:lnTo>
                  <a:pt x="78486" y="470915"/>
                </a:lnTo>
                <a:lnTo>
                  <a:pt x="2117598" y="470915"/>
                </a:lnTo>
                <a:lnTo>
                  <a:pt x="2148131" y="464747"/>
                </a:lnTo>
                <a:lnTo>
                  <a:pt x="2173081" y="447927"/>
                </a:lnTo>
                <a:lnTo>
                  <a:pt x="2189910" y="422979"/>
                </a:lnTo>
                <a:lnTo>
                  <a:pt x="2196084" y="392429"/>
                </a:lnTo>
                <a:lnTo>
                  <a:pt x="2196084" y="78485"/>
                </a:lnTo>
                <a:lnTo>
                  <a:pt x="2189910" y="47936"/>
                </a:lnTo>
                <a:lnTo>
                  <a:pt x="2173081" y="22988"/>
                </a:lnTo>
                <a:lnTo>
                  <a:pt x="2148131" y="6168"/>
                </a:lnTo>
                <a:lnTo>
                  <a:pt x="2117598" y="0"/>
                </a:lnTo>
                <a:close/>
              </a:path>
            </a:pathLst>
          </a:custGeom>
          <a:solidFill>
            <a:srgbClr val="1D9ED2"/>
          </a:solidFill>
        </p:spPr>
        <p:txBody>
          <a:bodyPr wrap="square" lIns="0" tIns="0" rIns="0" bIns="0" rtlCol="0"/>
          <a:lstStyle/>
          <a:p>
            <a:endParaRPr/>
          </a:p>
        </p:txBody>
      </p:sp>
      <p:sp>
        <p:nvSpPr>
          <p:cNvPr id="20" name="object 20"/>
          <p:cNvSpPr txBox="1"/>
          <p:nvPr/>
        </p:nvSpPr>
        <p:spPr>
          <a:xfrm>
            <a:off x="980947" y="5709716"/>
            <a:ext cx="1986914" cy="226060"/>
          </a:xfrm>
          <a:prstGeom prst="rect">
            <a:avLst/>
          </a:prstGeom>
        </p:spPr>
        <p:txBody>
          <a:bodyPr vert="horz" wrap="square" lIns="0" tIns="0" rIns="0" bIns="0" rtlCol="0">
            <a:spAutoFit/>
          </a:bodyPr>
          <a:lstStyle/>
          <a:p>
            <a:pPr marL="12700">
              <a:lnSpc>
                <a:spcPct val="100000"/>
              </a:lnSpc>
            </a:pPr>
            <a:r>
              <a:rPr sz="1400" dirty="0">
                <a:solidFill>
                  <a:srgbClr val="F9F9F9"/>
                </a:solidFill>
                <a:latin typeface="微软雅黑"/>
                <a:cs typeface="微软雅黑"/>
              </a:rPr>
              <a:t>电子备案和著作权登记法</a:t>
            </a:r>
            <a:endParaRPr sz="1400">
              <a:latin typeface="微软雅黑"/>
              <a:cs typeface="微软雅黑"/>
            </a:endParaRPr>
          </a:p>
        </p:txBody>
      </p:sp>
      <p:sp>
        <p:nvSpPr>
          <p:cNvPr id="21" name="object 21"/>
          <p:cNvSpPr/>
          <p:nvPr/>
        </p:nvSpPr>
        <p:spPr>
          <a:xfrm>
            <a:off x="3302508" y="3204972"/>
            <a:ext cx="144780" cy="2952115"/>
          </a:xfrm>
          <a:custGeom>
            <a:avLst/>
            <a:gdLst/>
            <a:ahLst/>
            <a:cxnLst/>
            <a:rect l="l" t="t" r="r" b="b"/>
            <a:pathLst>
              <a:path w="144779" h="2952115">
                <a:moveTo>
                  <a:pt x="0" y="0"/>
                </a:moveTo>
                <a:lnTo>
                  <a:pt x="0" y="2951988"/>
                </a:lnTo>
                <a:lnTo>
                  <a:pt x="144779" y="1475994"/>
                </a:lnTo>
                <a:lnTo>
                  <a:pt x="0" y="0"/>
                </a:lnTo>
                <a:close/>
              </a:path>
            </a:pathLst>
          </a:custGeom>
          <a:solidFill>
            <a:srgbClr val="BABABA"/>
          </a:solidFill>
        </p:spPr>
        <p:txBody>
          <a:bodyPr wrap="square" lIns="0" tIns="0" rIns="0" bIns="0" rtlCol="0"/>
          <a:lstStyle/>
          <a:p>
            <a:endParaRPr/>
          </a:p>
        </p:txBody>
      </p:sp>
      <p:sp>
        <p:nvSpPr>
          <p:cNvPr id="22" name="object 22"/>
          <p:cNvSpPr/>
          <p:nvPr/>
        </p:nvSpPr>
        <p:spPr>
          <a:xfrm>
            <a:off x="3614928" y="3186683"/>
            <a:ext cx="2341245" cy="3007360"/>
          </a:xfrm>
          <a:custGeom>
            <a:avLst/>
            <a:gdLst/>
            <a:ahLst/>
            <a:cxnLst/>
            <a:rect l="l" t="t" r="r" b="b"/>
            <a:pathLst>
              <a:path w="2341245" h="3007360">
                <a:moveTo>
                  <a:pt x="0" y="165607"/>
                </a:moveTo>
                <a:lnTo>
                  <a:pt x="5917" y="121590"/>
                </a:lnTo>
                <a:lnTo>
                  <a:pt x="22615" y="82032"/>
                </a:lnTo>
                <a:lnTo>
                  <a:pt x="48514" y="48513"/>
                </a:lnTo>
                <a:lnTo>
                  <a:pt x="82032" y="22615"/>
                </a:lnTo>
                <a:lnTo>
                  <a:pt x="121590" y="5917"/>
                </a:lnTo>
                <a:lnTo>
                  <a:pt x="165608" y="0"/>
                </a:lnTo>
                <a:lnTo>
                  <a:pt x="2175256" y="0"/>
                </a:lnTo>
                <a:lnTo>
                  <a:pt x="2219273" y="5917"/>
                </a:lnTo>
                <a:lnTo>
                  <a:pt x="2258831" y="22615"/>
                </a:lnTo>
                <a:lnTo>
                  <a:pt x="2292350" y="48514"/>
                </a:lnTo>
                <a:lnTo>
                  <a:pt x="2318248" y="82032"/>
                </a:lnTo>
                <a:lnTo>
                  <a:pt x="2334946" y="121590"/>
                </a:lnTo>
                <a:lnTo>
                  <a:pt x="2340864" y="165607"/>
                </a:lnTo>
                <a:lnTo>
                  <a:pt x="2340864" y="2841282"/>
                </a:lnTo>
                <a:lnTo>
                  <a:pt x="2334946" y="2885296"/>
                </a:lnTo>
                <a:lnTo>
                  <a:pt x="2318248" y="2924847"/>
                </a:lnTo>
                <a:lnTo>
                  <a:pt x="2292349" y="2958357"/>
                </a:lnTo>
                <a:lnTo>
                  <a:pt x="2258831" y="2984246"/>
                </a:lnTo>
                <a:lnTo>
                  <a:pt x="2219273" y="3000937"/>
                </a:lnTo>
                <a:lnTo>
                  <a:pt x="2175256" y="3006852"/>
                </a:lnTo>
                <a:lnTo>
                  <a:pt x="165608" y="3006852"/>
                </a:lnTo>
                <a:lnTo>
                  <a:pt x="121590" y="3000937"/>
                </a:lnTo>
                <a:lnTo>
                  <a:pt x="82032" y="2984246"/>
                </a:lnTo>
                <a:lnTo>
                  <a:pt x="48513" y="2958357"/>
                </a:lnTo>
                <a:lnTo>
                  <a:pt x="22615" y="2924847"/>
                </a:lnTo>
                <a:lnTo>
                  <a:pt x="5917" y="2885296"/>
                </a:lnTo>
                <a:lnTo>
                  <a:pt x="0" y="2841282"/>
                </a:lnTo>
                <a:lnTo>
                  <a:pt x="0" y="165607"/>
                </a:lnTo>
                <a:close/>
              </a:path>
            </a:pathLst>
          </a:custGeom>
          <a:ln w="12192">
            <a:solidFill>
              <a:srgbClr val="52B5DD"/>
            </a:solidFill>
          </a:ln>
        </p:spPr>
        <p:txBody>
          <a:bodyPr wrap="square" lIns="0" tIns="0" rIns="0" bIns="0" rtlCol="0"/>
          <a:lstStyle/>
          <a:p>
            <a:endParaRPr/>
          </a:p>
        </p:txBody>
      </p:sp>
      <p:sp>
        <p:nvSpPr>
          <p:cNvPr id="23" name="object 23"/>
          <p:cNvSpPr txBox="1"/>
          <p:nvPr/>
        </p:nvSpPr>
        <p:spPr>
          <a:xfrm>
            <a:off x="4595240" y="3271901"/>
            <a:ext cx="382270" cy="22606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局限</a:t>
            </a:r>
            <a:endParaRPr sz="1400">
              <a:latin typeface="微软雅黑"/>
              <a:cs typeface="微软雅黑"/>
            </a:endParaRPr>
          </a:p>
        </p:txBody>
      </p:sp>
      <p:sp>
        <p:nvSpPr>
          <p:cNvPr id="24" name="object 24"/>
          <p:cNvSpPr/>
          <p:nvPr/>
        </p:nvSpPr>
        <p:spPr>
          <a:xfrm>
            <a:off x="3686555" y="3605784"/>
            <a:ext cx="2196465" cy="660400"/>
          </a:xfrm>
          <a:custGeom>
            <a:avLst/>
            <a:gdLst/>
            <a:ahLst/>
            <a:cxnLst/>
            <a:rect l="l" t="t" r="r" b="b"/>
            <a:pathLst>
              <a:path w="2196465" h="660400">
                <a:moveTo>
                  <a:pt x="2086102" y="0"/>
                </a:moveTo>
                <a:lnTo>
                  <a:pt x="109982" y="0"/>
                </a:lnTo>
                <a:lnTo>
                  <a:pt x="67186" y="8647"/>
                </a:lnTo>
                <a:lnTo>
                  <a:pt x="32226" y="32226"/>
                </a:lnTo>
                <a:lnTo>
                  <a:pt x="8647" y="67186"/>
                </a:lnTo>
                <a:lnTo>
                  <a:pt x="0" y="109981"/>
                </a:lnTo>
                <a:lnTo>
                  <a:pt x="0" y="549909"/>
                </a:lnTo>
                <a:lnTo>
                  <a:pt x="8647" y="592705"/>
                </a:lnTo>
                <a:lnTo>
                  <a:pt x="32226" y="627665"/>
                </a:lnTo>
                <a:lnTo>
                  <a:pt x="67186" y="651244"/>
                </a:lnTo>
                <a:lnTo>
                  <a:pt x="109982" y="659891"/>
                </a:lnTo>
                <a:lnTo>
                  <a:pt x="2086102" y="659891"/>
                </a:lnTo>
                <a:lnTo>
                  <a:pt x="2128897" y="651244"/>
                </a:lnTo>
                <a:lnTo>
                  <a:pt x="2163857" y="627665"/>
                </a:lnTo>
                <a:lnTo>
                  <a:pt x="2187436" y="592705"/>
                </a:lnTo>
                <a:lnTo>
                  <a:pt x="2196084" y="549909"/>
                </a:lnTo>
                <a:lnTo>
                  <a:pt x="2196084" y="109981"/>
                </a:lnTo>
                <a:lnTo>
                  <a:pt x="2187436" y="67186"/>
                </a:lnTo>
                <a:lnTo>
                  <a:pt x="2163857" y="32226"/>
                </a:lnTo>
                <a:lnTo>
                  <a:pt x="2128897" y="8647"/>
                </a:lnTo>
                <a:lnTo>
                  <a:pt x="2086102" y="0"/>
                </a:lnTo>
                <a:close/>
              </a:path>
            </a:pathLst>
          </a:custGeom>
          <a:solidFill>
            <a:srgbClr val="52B5DD"/>
          </a:solidFill>
        </p:spPr>
        <p:txBody>
          <a:bodyPr wrap="square" lIns="0" tIns="0" rIns="0" bIns="0" rtlCol="0"/>
          <a:lstStyle/>
          <a:p>
            <a:endParaRPr/>
          </a:p>
        </p:txBody>
      </p:sp>
      <p:sp>
        <p:nvSpPr>
          <p:cNvPr id="25" name="object 25"/>
          <p:cNvSpPr txBox="1"/>
          <p:nvPr/>
        </p:nvSpPr>
        <p:spPr>
          <a:xfrm>
            <a:off x="3881373" y="3716020"/>
            <a:ext cx="1808480" cy="439420"/>
          </a:xfrm>
          <a:prstGeom prst="rect">
            <a:avLst/>
          </a:prstGeom>
        </p:spPr>
        <p:txBody>
          <a:bodyPr vert="horz" wrap="square" lIns="0" tIns="0" rIns="0" bIns="0" rtlCol="0">
            <a:spAutoFit/>
          </a:bodyPr>
          <a:lstStyle/>
          <a:p>
            <a:pPr algn="ctr">
              <a:lnSpc>
                <a:spcPct val="100000"/>
              </a:lnSpc>
            </a:pPr>
            <a:r>
              <a:rPr sz="1400" dirty="0">
                <a:solidFill>
                  <a:srgbClr val="F9F9F9"/>
                </a:solidFill>
                <a:latin typeface="微软雅黑"/>
                <a:cs typeface="微软雅黑"/>
              </a:rPr>
              <a:t>版权登记、确认等不够</a:t>
            </a:r>
            <a:endParaRPr sz="1400">
              <a:latin typeface="微软雅黑"/>
              <a:cs typeface="微软雅黑"/>
            </a:endParaRPr>
          </a:p>
          <a:p>
            <a:pPr algn="ctr">
              <a:lnSpc>
                <a:spcPct val="100000"/>
              </a:lnSpc>
            </a:pPr>
            <a:r>
              <a:rPr sz="1400" dirty="0">
                <a:solidFill>
                  <a:srgbClr val="F9F9F9"/>
                </a:solidFill>
                <a:latin typeface="微软雅黑"/>
                <a:cs typeface="微软雅黑"/>
              </a:rPr>
              <a:t>精确，容易出错</a:t>
            </a:r>
            <a:endParaRPr sz="1400">
              <a:latin typeface="微软雅黑"/>
              <a:cs typeface="微软雅黑"/>
            </a:endParaRPr>
          </a:p>
        </p:txBody>
      </p:sp>
      <p:sp>
        <p:nvSpPr>
          <p:cNvPr id="26" name="object 26"/>
          <p:cNvSpPr/>
          <p:nvPr/>
        </p:nvSpPr>
        <p:spPr>
          <a:xfrm>
            <a:off x="3686555" y="5398008"/>
            <a:ext cx="2196465" cy="660400"/>
          </a:xfrm>
          <a:custGeom>
            <a:avLst/>
            <a:gdLst/>
            <a:ahLst/>
            <a:cxnLst/>
            <a:rect l="l" t="t" r="r" b="b"/>
            <a:pathLst>
              <a:path w="2196465" h="660400">
                <a:moveTo>
                  <a:pt x="2086102" y="0"/>
                </a:moveTo>
                <a:lnTo>
                  <a:pt x="109982" y="0"/>
                </a:lnTo>
                <a:lnTo>
                  <a:pt x="67186" y="8647"/>
                </a:lnTo>
                <a:lnTo>
                  <a:pt x="32226" y="32226"/>
                </a:lnTo>
                <a:lnTo>
                  <a:pt x="8647" y="67186"/>
                </a:lnTo>
                <a:lnTo>
                  <a:pt x="0" y="109981"/>
                </a:lnTo>
                <a:lnTo>
                  <a:pt x="0" y="549909"/>
                </a:lnTo>
                <a:lnTo>
                  <a:pt x="8647" y="592721"/>
                </a:lnTo>
                <a:lnTo>
                  <a:pt x="32226" y="627680"/>
                </a:lnTo>
                <a:lnTo>
                  <a:pt x="67186" y="651249"/>
                </a:lnTo>
                <a:lnTo>
                  <a:pt x="109982" y="659891"/>
                </a:lnTo>
                <a:lnTo>
                  <a:pt x="2086102" y="659891"/>
                </a:lnTo>
                <a:lnTo>
                  <a:pt x="2128897" y="651249"/>
                </a:lnTo>
                <a:lnTo>
                  <a:pt x="2163857" y="627680"/>
                </a:lnTo>
                <a:lnTo>
                  <a:pt x="2187436" y="592721"/>
                </a:lnTo>
                <a:lnTo>
                  <a:pt x="2196084" y="549909"/>
                </a:lnTo>
                <a:lnTo>
                  <a:pt x="2196084" y="109981"/>
                </a:lnTo>
                <a:lnTo>
                  <a:pt x="2187436" y="67186"/>
                </a:lnTo>
                <a:lnTo>
                  <a:pt x="2163857" y="32226"/>
                </a:lnTo>
                <a:lnTo>
                  <a:pt x="2128897" y="8647"/>
                </a:lnTo>
                <a:lnTo>
                  <a:pt x="2086102" y="0"/>
                </a:lnTo>
                <a:close/>
              </a:path>
            </a:pathLst>
          </a:custGeom>
          <a:solidFill>
            <a:srgbClr val="52B5DD"/>
          </a:solidFill>
        </p:spPr>
        <p:txBody>
          <a:bodyPr wrap="square" lIns="0" tIns="0" rIns="0" bIns="0" rtlCol="0"/>
          <a:lstStyle/>
          <a:p>
            <a:endParaRPr/>
          </a:p>
        </p:txBody>
      </p:sp>
      <p:sp>
        <p:nvSpPr>
          <p:cNvPr id="27" name="object 27"/>
          <p:cNvSpPr txBox="1"/>
          <p:nvPr/>
        </p:nvSpPr>
        <p:spPr>
          <a:xfrm>
            <a:off x="3881373" y="5508549"/>
            <a:ext cx="1808480" cy="439420"/>
          </a:xfrm>
          <a:prstGeom prst="rect">
            <a:avLst/>
          </a:prstGeom>
        </p:spPr>
        <p:txBody>
          <a:bodyPr vert="horz" wrap="square" lIns="0" tIns="0" rIns="0" bIns="0" rtlCol="0">
            <a:spAutoFit/>
          </a:bodyPr>
          <a:lstStyle/>
          <a:p>
            <a:pPr marL="12700" marR="5080">
              <a:lnSpc>
                <a:spcPct val="100000"/>
              </a:lnSpc>
            </a:pPr>
            <a:r>
              <a:rPr sz="1400" dirty="0">
                <a:solidFill>
                  <a:srgbClr val="F9F9F9"/>
                </a:solidFill>
                <a:latin typeface="微软雅黑"/>
                <a:cs typeface="微软雅黑"/>
              </a:rPr>
              <a:t>“著作权登记”耗时长  成本高，难以满足需求</a:t>
            </a:r>
            <a:endParaRPr sz="1400">
              <a:latin typeface="微软雅黑"/>
              <a:cs typeface="微软雅黑"/>
            </a:endParaRPr>
          </a:p>
        </p:txBody>
      </p:sp>
      <p:sp>
        <p:nvSpPr>
          <p:cNvPr id="28" name="object 28"/>
          <p:cNvSpPr/>
          <p:nvPr/>
        </p:nvSpPr>
        <p:spPr>
          <a:xfrm>
            <a:off x="3686555" y="4501896"/>
            <a:ext cx="2196465" cy="660400"/>
          </a:xfrm>
          <a:custGeom>
            <a:avLst/>
            <a:gdLst/>
            <a:ahLst/>
            <a:cxnLst/>
            <a:rect l="l" t="t" r="r" b="b"/>
            <a:pathLst>
              <a:path w="2196465" h="660400">
                <a:moveTo>
                  <a:pt x="2086102" y="0"/>
                </a:moveTo>
                <a:lnTo>
                  <a:pt x="109982" y="0"/>
                </a:lnTo>
                <a:lnTo>
                  <a:pt x="67186" y="8647"/>
                </a:lnTo>
                <a:lnTo>
                  <a:pt x="32226" y="32226"/>
                </a:lnTo>
                <a:lnTo>
                  <a:pt x="8647" y="67186"/>
                </a:lnTo>
                <a:lnTo>
                  <a:pt x="0" y="109981"/>
                </a:lnTo>
                <a:lnTo>
                  <a:pt x="0" y="549909"/>
                </a:lnTo>
                <a:lnTo>
                  <a:pt x="8647" y="592705"/>
                </a:lnTo>
                <a:lnTo>
                  <a:pt x="32226" y="627665"/>
                </a:lnTo>
                <a:lnTo>
                  <a:pt x="67186" y="651244"/>
                </a:lnTo>
                <a:lnTo>
                  <a:pt x="109982" y="659891"/>
                </a:lnTo>
                <a:lnTo>
                  <a:pt x="2086102" y="659891"/>
                </a:lnTo>
                <a:lnTo>
                  <a:pt x="2128897" y="651244"/>
                </a:lnTo>
                <a:lnTo>
                  <a:pt x="2163857" y="627665"/>
                </a:lnTo>
                <a:lnTo>
                  <a:pt x="2187436" y="592705"/>
                </a:lnTo>
                <a:lnTo>
                  <a:pt x="2196084" y="549909"/>
                </a:lnTo>
                <a:lnTo>
                  <a:pt x="2196084" y="109981"/>
                </a:lnTo>
                <a:lnTo>
                  <a:pt x="2187436" y="67186"/>
                </a:lnTo>
                <a:lnTo>
                  <a:pt x="2163857" y="32226"/>
                </a:lnTo>
                <a:lnTo>
                  <a:pt x="2128897" y="8647"/>
                </a:lnTo>
                <a:lnTo>
                  <a:pt x="2086102" y="0"/>
                </a:lnTo>
                <a:close/>
              </a:path>
            </a:pathLst>
          </a:custGeom>
          <a:solidFill>
            <a:srgbClr val="52B5DD"/>
          </a:solidFill>
        </p:spPr>
        <p:txBody>
          <a:bodyPr wrap="square" lIns="0" tIns="0" rIns="0" bIns="0" rtlCol="0"/>
          <a:lstStyle/>
          <a:p>
            <a:endParaRPr/>
          </a:p>
        </p:txBody>
      </p:sp>
      <p:sp>
        <p:nvSpPr>
          <p:cNvPr id="29" name="object 29"/>
          <p:cNvSpPr txBox="1"/>
          <p:nvPr/>
        </p:nvSpPr>
        <p:spPr>
          <a:xfrm>
            <a:off x="3881373" y="4612385"/>
            <a:ext cx="1808480" cy="439420"/>
          </a:xfrm>
          <a:prstGeom prst="rect">
            <a:avLst/>
          </a:prstGeom>
        </p:spPr>
        <p:txBody>
          <a:bodyPr vert="horz" wrap="square" lIns="0" tIns="0" rIns="0" bIns="0" rtlCol="0">
            <a:spAutoFit/>
          </a:bodyPr>
          <a:lstStyle/>
          <a:p>
            <a:pPr marL="12700" marR="5080">
              <a:lnSpc>
                <a:spcPct val="100000"/>
              </a:lnSpc>
            </a:pPr>
            <a:r>
              <a:rPr sz="1400" dirty="0">
                <a:solidFill>
                  <a:srgbClr val="F9F9F9"/>
                </a:solidFill>
                <a:latin typeface="微软雅黑"/>
                <a:cs typeface="微软雅黑"/>
              </a:rPr>
              <a:t>基于中心化的网站，可  人为操纵且易遭受攻击</a:t>
            </a:r>
            <a:endParaRPr sz="1400">
              <a:latin typeface="微软雅黑"/>
              <a:cs typeface="微软雅黑"/>
            </a:endParaRPr>
          </a:p>
        </p:txBody>
      </p:sp>
      <p:sp>
        <p:nvSpPr>
          <p:cNvPr id="30" name="object 30"/>
          <p:cNvSpPr/>
          <p:nvPr/>
        </p:nvSpPr>
        <p:spPr>
          <a:xfrm>
            <a:off x="6120384" y="3204972"/>
            <a:ext cx="144780" cy="2952115"/>
          </a:xfrm>
          <a:custGeom>
            <a:avLst/>
            <a:gdLst/>
            <a:ahLst/>
            <a:cxnLst/>
            <a:rect l="l" t="t" r="r" b="b"/>
            <a:pathLst>
              <a:path w="144779" h="2952115">
                <a:moveTo>
                  <a:pt x="0" y="0"/>
                </a:moveTo>
                <a:lnTo>
                  <a:pt x="0" y="2951988"/>
                </a:lnTo>
                <a:lnTo>
                  <a:pt x="144779" y="1475994"/>
                </a:lnTo>
                <a:lnTo>
                  <a:pt x="0" y="0"/>
                </a:lnTo>
                <a:close/>
              </a:path>
            </a:pathLst>
          </a:custGeom>
          <a:solidFill>
            <a:srgbClr val="BABABA"/>
          </a:solidFill>
        </p:spPr>
        <p:txBody>
          <a:bodyPr wrap="square" lIns="0" tIns="0" rIns="0" bIns="0" rtlCol="0"/>
          <a:lstStyle/>
          <a:p>
            <a:endParaRPr/>
          </a:p>
        </p:txBody>
      </p:sp>
      <p:sp>
        <p:nvSpPr>
          <p:cNvPr id="31" name="object 31"/>
          <p:cNvSpPr/>
          <p:nvPr/>
        </p:nvSpPr>
        <p:spPr>
          <a:xfrm>
            <a:off x="6426708" y="3198876"/>
            <a:ext cx="551815" cy="3007360"/>
          </a:xfrm>
          <a:custGeom>
            <a:avLst/>
            <a:gdLst/>
            <a:ahLst/>
            <a:cxnLst/>
            <a:rect l="l" t="t" r="r" b="b"/>
            <a:pathLst>
              <a:path w="551815" h="3007360">
                <a:moveTo>
                  <a:pt x="512698" y="0"/>
                </a:moveTo>
                <a:lnTo>
                  <a:pt x="38988" y="0"/>
                </a:lnTo>
                <a:lnTo>
                  <a:pt x="23842" y="3073"/>
                </a:lnTo>
                <a:lnTo>
                  <a:pt x="11445" y="11445"/>
                </a:lnTo>
                <a:lnTo>
                  <a:pt x="3073" y="23842"/>
                </a:lnTo>
                <a:lnTo>
                  <a:pt x="0" y="38988"/>
                </a:lnTo>
                <a:lnTo>
                  <a:pt x="0" y="2967837"/>
                </a:lnTo>
                <a:lnTo>
                  <a:pt x="3073" y="2983020"/>
                </a:lnTo>
                <a:lnTo>
                  <a:pt x="11445" y="2995422"/>
                </a:lnTo>
                <a:lnTo>
                  <a:pt x="23842" y="3003784"/>
                </a:lnTo>
                <a:lnTo>
                  <a:pt x="38988" y="3006852"/>
                </a:lnTo>
                <a:lnTo>
                  <a:pt x="512698" y="3006852"/>
                </a:lnTo>
                <a:lnTo>
                  <a:pt x="527845" y="3003784"/>
                </a:lnTo>
                <a:lnTo>
                  <a:pt x="540242" y="2995422"/>
                </a:lnTo>
                <a:lnTo>
                  <a:pt x="548614" y="2983020"/>
                </a:lnTo>
                <a:lnTo>
                  <a:pt x="551688" y="2967837"/>
                </a:lnTo>
                <a:lnTo>
                  <a:pt x="551688" y="38988"/>
                </a:lnTo>
                <a:lnTo>
                  <a:pt x="548614" y="23842"/>
                </a:lnTo>
                <a:lnTo>
                  <a:pt x="540242" y="11445"/>
                </a:lnTo>
                <a:lnTo>
                  <a:pt x="527845" y="3073"/>
                </a:lnTo>
                <a:lnTo>
                  <a:pt x="512698" y="0"/>
                </a:lnTo>
                <a:close/>
              </a:path>
            </a:pathLst>
          </a:custGeom>
          <a:solidFill>
            <a:srgbClr val="F68B21"/>
          </a:solidFill>
        </p:spPr>
        <p:txBody>
          <a:bodyPr wrap="square" lIns="0" tIns="0" rIns="0" bIns="0" rtlCol="0"/>
          <a:lstStyle/>
          <a:p>
            <a:endParaRPr/>
          </a:p>
        </p:txBody>
      </p:sp>
      <p:sp>
        <p:nvSpPr>
          <p:cNvPr id="32" name="object 32"/>
          <p:cNvSpPr txBox="1"/>
          <p:nvPr/>
        </p:nvSpPr>
        <p:spPr>
          <a:xfrm>
            <a:off x="6576186" y="3597275"/>
            <a:ext cx="254000" cy="2207260"/>
          </a:xfrm>
          <a:prstGeom prst="rect">
            <a:avLst/>
          </a:prstGeom>
        </p:spPr>
        <p:txBody>
          <a:bodyPr vert="horz" wrap="square" lIns="0" tIns="0" rIns="0" bIns="0" rtlCol="0">
            <a:spAutoFit/>
          </a:bodyPr>
          <a:lstStyle/>
          <a:p>
            <a:pPr marL="12700" marR="5080" algn="just">
              <a:lnSpc>
                <a:spcPct val="100000"/>
              </a:lnSpc>
            </a:pPr>
            <a:r>
              <a:rPr sz="1800" dirty="0">
                <a:solidFill>
                  <a:srgbClr val="F9F9F9"/>
                </a:solidFill>
                <a:latin typeface="微软雅黑"/>
                <a:cs typeface="微软雅黑"/>
              </a:rPr>
              <a:t>区  块  链</a:t>
            </a:r>
            <a:endParaRPr sz="1800">
              <a:latin typeface="微软雅黑"/>
              <a:cs typeface="微软雅黑"/>
            </a:endParaRPr>
          </a:p>
          <a:p>
            <a:pPr marL="41275" algn="just">
              <a:lnSpc>
                <a:spcPct val="100000"/>
              </a:lnSpc>
            </a:pPr>
            <a:r>
              <a:rPr sz="1800" dirty="0">
                <a:solidFill>
                  <a:srgbClr val="F9F9F9"/>
                </a:solidFill>
                <a:latin typeface="微软雅黑"/>
                <a:cs typeface="微软雅黑"/>
              </a:rPr>
              <a:t>+</a:t>
            </a:r>
            <a:endParaRPr sz="1800">
              <a:latin typeface="微软雅黑"/>
              <a:cs typeface="微软雅黑"/>
            </a:endParaRPr>
          </a:p>
          <a:p>
            <a:pPr marL="12700" marR="5080" algn="just">
              <a:lnSpc>
                <a:spcPct val="100000"/>
              </a:lnSpc>
            </a:pPr>
            <a:r>
              <a:rPr sz="1800" dirty="0">
                <a:solidFill>
                  <a:srgbClr val="F9F9F9"/>
                </a:solidFill>
                <a:latin typeface="微软雅黑"/>
                <a:cs typeface="微软雅黑"/>
              </a:rPr>
              <a:t>版  权  保  护</a:t>
            </a:r>
            <a:endParaRPr sz="1800">
              <a:latin typeface="微软雅黑"/>
              <a:cs typeface="微软雅黑"/>
            </a:endParaRPr>
          </a:p>
        </p:txBody>
      </p:sp>
      <p:sp>
        <p:nvSpPr>
          <p:cNvPr id="33" name="object 33"/>
          <p:cNvSpPr/>
          <p:nvPr/>
        </p:nvSpPr>
        <p:spPr>
          <a:xfrm>
            <a:off x="7470647" y="3209544"/>
            <a:ext cx="4204970" cy="647700"/>
          </a:xfrm>
          <a:custGeom>
            <a:avLst/>
            <a:gdLst/>
            <a:ahLst/>
            <a:cxnLst/>
            <a:rect l="l" t="t" r="r" b="b"/>
            <a:pathLst>
              <a:path w="4204970" h="647700">
                <a:moveTo>
                  <a:pt x="4096766" y="0"/>
                </a:moveTo>
                <a:lnTo>
                  <a:pt x="107950" y="0"/>
                </a:lnTo>
                <a:lnTo>
                  <a:pt x="65954" y="8491"/>
                </a:lnTo>
                <a:lnTo>
                  <a:pt x="31638" y="31638"/>
                </a:lnTo>
                <a:lnTo>
                  <a:pt x="8491" y="65954"/>
                </a:lnTo>
                <a:lnTo>
                  <a:pt x="0" y="107950"/>
                </a:lnTo>
                <a:lnTo>
                  <a:pt x="0" y="539749"/>
                </a:lnTo>
                <a:lnTo>
                  <a:pt x="8491" y="581745"/>
                </a:lnTo>
                <a:lnTo>
                  <a:pt x="31638" y="616061"/>
                </a:lnTo>
                <a:lnTo>
                  <a:pt x="65954" y="639208"/>
                </a:lnTo>
                <a:lnTo>
                  <a:pt x="107950" y="647699"/>
                </a:lnTo>
                <a:lnTo>
                  <a:pt x="4096766" y="647699"/>
                </a:lnTo>
                <a:lnTo>
                  <a:pt x="4138761" y="639208"/>
                </a:lnTo>
                <a:lnTo>
                  <a:pt x="4173077" y="616061"/>
                </a:lnTo>
                <a:lnTo>
                  <a:pt x="4196224" y="581745"/>
                </a:lnTo>
                <a:lnTo>
                  <a:pt x="4204716" y="539749"/>
                </a:lnTo>
                <a:lnTo>
                  <a:pt x="4204716" y="107950"/>
                </a:lnTo>
                <a:lnTo>
                  <a:pt x="4196224" y="65954"/>
                </a:lnTo>
                <a:lnTo>
                  <a:pt x="4173077" y="31638"/>
                </a:lnTo>
                <a:lnTo>
                  <a:pt x="4138761" y="8491"/>
                </a:lnTo>
                <a:lnTo>
                  <a:pt x="4096766" y="0"/>
                </a:lnTo>
                <a:close/>
              </a:path>
            </a:pathLst>
          </a:custGeom>
          <a:solidFill>
            <a:srgbClr val="F6C000"/>
          </a:solidFill>
        </p:spPr>
        <p:txBody>
          <a:bodyPr wrap="square" lIns="0" tIns="0" rIns="0" bIns="0" rtlCol="0"/>
          <a:lstStyle/>
          <a:p>
            <a:endParaRPr/>
          </a:p>
        </p:txBody>
      </p:sp>
      <p:sp>
        <p:nvSpPr>
          <p:cNvPr id="34" name="object 34"/>
          <p:cNvSpPr/>
          <p:nvPr/>
        </p:nvSpPr>
        <p:spPr>
          <a:xfrm>
            <a:off x="7259573" y="3245357"/>
            <a:ext cx="541020" cy="539750"/>
          </a:xfrm>
          <a:custGeom>
            <a:avLst/>
            <a:gdLst/>
            <a:ahLst/>
            <a:cxnLst/>
            <a:rect l="l" t="t" r="r" b="b"/>
            <a:pathLst>
              <a:path w="541020" h="539750">
                <a:moveTo>
                  <a:pt x="270509" y="0"/>
                </a:moveTo>
                <a:lnTo>
                  <a:pt x="221897" y="4346"/>
                </a:lnTo>
                <a:lnTo>
                  <a:pt x="176139" y="16876"/>
                </a:lnTo>
                <a:lnTo>
                  <a:pt x="133999" y="36829"/>
                </a:lnTo>
                <a:lnTo>
                  <a:pt x="96243" y="63443"/>
                </a:lnTo>
                <a:lnTo>
                  <a:pt x="63635" y="95955"/>
                </a:lnTo>
                <a:lnTo>
                  <a:pt x="36942" y="133603"/>
                </a:lnTo>
                <a:lnTo>
                  <a:pt x="16929" y="175626"/>
                </a:lnTo>
                <a:lnTo>
                  <a:pt x="4359" y="221262"/>
                </a:lnTo>
                <a:lnTo>
                  <a:pt x="0" y="269747"/>
                </a:lnTo>
                <a:lnTo>
                  <a:pt x="4359" y="318233"/>
                </a:lnTo>
                <a:lnTo>
                  <a:pt x="16929" y="363869"/>
                </a:lnTo>
                <a:lnTo>
                  <a:pt x="36942" y="405891"/>
                </a:lnTo>
                <a:lnTo>
                  <a:pt x="63635" y="443540"/>
                </a:lnTo>
                <a:lnTo>
                  <a:pt x="96243" y="476052"/>
                </a:lnTo>
                <a:lnTo>
                  <a:pt x="133999" y="502665"/>
                </a:lnTo>
                <a:lnTo>
                  <a:pt x="176139" y="522619"/>
                </a:lnTo>
                <a:lnTo>
                  <a:pt x="221897" y="535149"/>
                </a:lnTo>
                <a:lnTo>
                  <a:pt x="270509" y="539495"/>
                </a:lnTo>
                <a:lnTo>
                  <a:pt x="319122" y="535149"/>
                </a:lnTo>
                <a:lnTo>
                  <a:pt x="364880" y="522619"/>
                </a:lnTo>
                <a:lnTo>
                  <a:pt x="407020" y="502665"/>
                </a:lnTo>
                <a:lnTo>
                  <a:pt x="444776" y="476052"/>
                </a:lnTo>
                <a:lnTo>
                  <a:pt x="477384" y="443540"/>
                </a:lnTo>
                <a:lnTo>
                  <a:pt x="504077" y="405891"/>
                </a:lnTo>
                <a:lnTo>
                  <a:pt x="524090" y="363869"/>
                </a:lnTo>
                <a:lnTo>
                  <a:pt x="536660" y="318233"/>
                </a:lnTo>
                <a:lnTo>
                  <a:pt x="541020" y="269747"/>
                </a:lnTo>
                <a:lnTo>
                  <a:pt x="536660" y="221262"/>
                </a:lnTo>
                <a:lnTo>
                  <a:pt x="524090" y="175626"/>
                </a:lnTo>
                <a:lnTo>
                  <a:pt x="504077" y="133604"/>
                </a:lnTo>
                <a:lnTo>
                  <a:pt x="477384" y="95955"/>
                </a:lnTo>
                <a:lnTo>
                  <a:pt x="444776" y="63443"/>
                </a:lnTo>
                <a:lnTo>
                  <a:pt x="407020" y="36830"/>
                </a:lnTo>
                <a:lnTo>
                  <a:pt x="364880" y="16876"/>
                </a:lnTo>
                <a:lnTo>
                  <a:pt x="319122" y="4346"/>
                </a:lnTo>
                <a:lnTo>
                  <a:pt x="270509" y="0"/>
                </a:lnTo>
                <a:close/>
              </a:path>
            </a:pathLst>
          </a:custGeom>
          <a:solidFill>
            <a:srgbClr val="F6C000"/>
          </a:solidFill>
        </p:spPr>
        <p:txBody>
          <a:bodyPr wrap="square" lIns="0" tIns="0" rIns="0" bIns="0" rtlCol="0"/>
          <a:lstStyle/>
          <a:p>
            <a:endParaRPr/>
          </a:p>
        </p:txBody>
      </p:sp>
      <p:sp>
        <p:nvSpPr>
          <p:cNvPr id="35" name="object 35"/>
          <p:cNvSpPr/>
          <p:nvPr/>
        </p:nvSpPr>
        <p:spPr>
          <a:xfrm>
            <a:off x="7259573" y="3245357"/>
            <a:ext cx="541020" cy="539750"/>
          </a:xfrm>
          <a:custGeom>
            <a:avLst/>
            <a:gdLst/>
            <a:ahLst/>
            <a:cxnLst/>
            <a:rect l="l" t="t" r="r" b="b"/>
            <a:pathLst>
              <a:path w="541020" h="539750">
                <a:moveTo>
                  <a:pt x="0" y="269747"/>
                </a:moveTo>
                <a:lnTo>
                  <a:pt x="4359" y="221262"/>
                </a:lnTo>
                <a:lnTo>
                  <a:pt x="16929" y="175626"/>
                </a:lnTo>
                <a:lnTo>
                  <a:pt x="36942" y="133603"/>
                </a:lnTo>
                <a:lnTo>
                  <a:pt x="63635" y="95955"/>
                </a:lnTo>
                <a:lnTo>
                  <a:pt x="96243" y="63443"/>
                </a:lnTo>
                <a:lnTo>
                  <a:pt x="133999" y="36829"/>
                </a:lnTo>
                <a:lnTo>
                  <a:pt x="176139" y="16876"/>
                </a:lnTo>
                <a:lnTo>
                  <a:pt x="221897" y="4346"/>
                </a:lnTo>
                <a:lnTo>
                  <a:pt x="270509" y="0"/>
                </a:lnTo>
                <a:lnTo>
                  <a:pt x="319122" y="4346"/>
                </a:lnTo>
                <a:lnTo>
                  <a:pt x="364880" y="16876"/>
                </a:lnTo>
                <a:lnTo>
                  <a:pt x="407020" y="36830"/>
                </a:lnTo>
                <a:lnTo>
                  <a:pt x="444776" y="63443"/>
                </a:lnTo>
                <a:lnTo>
                  <a:pt x="477384" y="95955"/>
                </a:lnTo>
                <a:lnTo>
                  <a:pt x="504077" y="133604"/>
                </a:lnTo>
                <a:lnTo>
                  <a:pt x="524090" y="175626"/>
                </a:lnTo>
                <a:lnTo>
                  <a:pt x="536660" y="221262"/>
                </a:lnTo>
                <a:lnTo>
                  <a:pt x="541020" y="269747"/>
                </a:lnTo>
                <a:lnTo>
                  <a:pt x="536660" y="318233"/>
                </a:lnTo>
                <a:lnTo>
                  <a:pt x="524090" y="363869"/>
                </a:lnTo>
                <a:lnTo>
                  <a:pt x="504077" y="405891"/>
                </a:lnTo>
                <a:lnTo>
                  <a:pt x="477384" y="443540"/>
                </a:lnTo>
                <a:lnTo>
                  <a:pt x="444776" y="476052"/>
                </a:lnTo>
                <a:lnTo>
                  <a:pt x="407020" y="502665"/>
                </a:lnTo>
                <a:lnTo>
                  <a:pt x="364880" y="522619"/>
                </a:lnTo>
                <a:lnTo>
                  <a:pt x="319122" y="535149"/>
                </a:lnTo>
                <a:lnTo>
                  <a:pt x="270509" y="539495"/>
                </a:lnTo>
                <a:lnTo>
                  <a:pt x="221897" y="535149"/>
                </a:lnTo>
                <a:lnTo>
                  <a:pt x="176139" y="522619"/>
                </a:lnTo>
                <a:lnTo>
                  <a:pt x="133999" y="502665"/>
                </a:lnTo>
                <a:lnTo>
                  <a:pt x="96243" y="476052"/>
                </a:lnTo>
                <a:lnTo>
                  <a:pt x="63635" y="443540"/>
                </a:lnTo>
                <a:lnTo>
                  <a:pt x="36942" y="405891"/>
                </a:lnTo>
                <a:lnTo>
                  <a:pt x="16929" y="363869"/>
                </a:lnTo>
                <a:lnTo>
                  <a:pt x="4359" y="318233"/>
                </a:lnTo>
                <a:lnTo>
                  <a:pt x="0" y="269747"/>
                </a:lnTo>
                <a:close/>
              </a:path>
            </a:pathLst>
          </a:custGeom>
          <a:ln w="22860">
            <a:solidFill>
              <a:srgbClr val="F9F9F9"/>
            </a:solidFill>
          </a:ln>
        </p:spPr>
        <p:txBody>
          <a:bodyPr wrap="square" lIns="0" tIns="0" rIns="0" bIns="0" rtlCol="0"/>
          <a:lstStyle/>
          <a:p>
            <a:endParaRPr/>
          </a:p>
        </p:txBody>
      </p:sp>
      <p:sp>
        <p:nvSpPr>
          <p:cNvPr id="36" name="object 36"/>
          <p:cNvSpPr txBox="1"/>
          <p:nvPr/>
        </p:nvSpPr>
        <p:spPr>
          <a:xfrm>
            <a:off x="7459726" y="3316351"/>
            <a:ext cx="141605" cy="386080"/>
          </a:xfrm>
          <a:prstGeom prst="rect">
            <a:avLst/>
          </a:prstGeom>
        </p:spPr>
        <p:txBody>
          <a:bodyPr vert="horz" wrap="square" lIns="0" tIns="0" rIns="0" bIns="0" rtlCol="0">
            <a:spAutoFit/>
          </a:bodyPr>
          <a:lstStyle/>
          <a:p>
            <a:pPr marL="12700">
              <a:lnSpc>
                <a:spcPct val="100000"/>
              </a:lnSpc>
            </a:pPr>
            <a:r>
              <a:rPr sz="2500" i="1" spc="-40" dirty="0">
                <a:solidFill>
                  <a:srgbClr val="F9F9F9"/>
                </a:solidFill>
                <a:latin typeface="Impact"/>
                <a:cs typeface="Impact"/>
              </a:rPr>
              <a:t>1</a:t>
            </a:r>
            <a:endParaRPr sz="2500">
              <a:latin typeface="Impact"/>
              <a:cs typeface="Impact"/>
            </a:endParaRPr>
          </a:p>
        </p:txBody>
      </p:sp>
      <p:sp>
        <p:nvSpPr>
          <p:cNvPr id="37" name="object 37"/>
          <p:cNvSpPr txBox="1"/>
          <p:nvPr/>
        </p:nvSpPr>
        <p:spPr>
          <a:xfrm>
            <a:off x="7947152" y="3312795"/>
            <a:ext cx="3587115" cy="439420"/>
          </a:xfrm>
          <a:prstGeom prst="rect">
            <a:avLst/>
          </a:prstGeom>
        </p:spPr>
        <p:txBody>
          <a:bodyPr vert="horz" wrap="square" lIns="0" tIns="0" rIns="0" bIns="0" rtlCol="0">
            <a:spAutoFit/>
          </a:bodyPr>
          <a:lstStyle/>
          <a:p>
            <a:pPr marL="12700" marR="5080">
              <a:lnSpc>
                <a:spcPct val="100000"/>
              </a:lnSpc>
            </a:pPr>
            <a:r>
              <a:rPr sz="1400" dirty="0">
                <a:solidFill>
                  <a:srgbClr val="F9F9F9"/>
                </a:solidFill>
                <a:latin typeface="微软雅黑"/>
                <a:cs typeface="微软雅黑"/>
              </a:rPr>
              <a:t>版权链上登记，提高版</a:t>
            </a:r>
            <a:r>
              <a:rPr sz="1400" spc="-15" dirty="0">
                <a:solidFill>
                  <a:srgbClr val="F9F9F9"/>
                </a:solidFill>
                <a:latin typeface="微软雅黑"/>
                <a:cs typeface="微软雅黑"/>
              </a:rPr>
              <a:t>权</a:t>
            </a:r>
            <a:r>
              <a:rPr sz="1400" dirty="0">
                <a:solidFill>
                  <a:srgbClr val="F9F9F9"/>
                </a:solidFill>
                <a:latin typeface="微软雅黑"/>
                <a:cs typeface="微软雅黑"/>
              </a:rPr>
              <a:t>登记</a:t>
            </a:r>
            <a:r>
              <a:rPr sz="1400" spc="-15" dirty="0">
                <a:solidFill>
                  <a:srgbClr val="F9F9F9"/>
                </a:solidFill>
                <a:latin typeface="微软雅黑"/>
                <a:cs typeface="微软雅黑"/>
              </a:rPr>
              <a:t>效</a:t>
            </a:r>
            <a:r>
              <a:rPr sz="1400" dirty="0">
                <a:solidFill>
                  <a:srgbClr val="F9F9F9"/>
                </a:solidFill>
                <a:latin typeface="微软雅黑"/>
                <a:cs typeface="微软雅黑"/>
              </a:rPr>
              <a:t>率，</a:t>
            </a:r>
            <a:r>
              <a:rPr sz="1400" spc="-15" dirty="0">
                <a:solidFill>
                  <a:srgbClr val="F9F9F9"/>
                </a:solidFill>
                <a:latin typeface="微软雅黑"/>
                <a:cs typeface="微软雅黑"/>
              </a:rPr>
              <a:t>降</a:t>
            </a:r>
            <a:r>
              <a:rPr sz="1400" dirty="0">
                <a:solidFill>
                  <a:srgbClr val="F9F9F9"/>
                </a:solidFill>
                <a:latin typeface="微软雅黑"/>
                <a:cs typeface="微软雅黑"/>
              </a:rPr>
              <a:t>低版权  登记成本</a:t>
            </a:r>
            <a:endParaRPr sz="1400">
              <a:latin typeface="微软雅黑"/>
              <a:cs typeface="微软雅黑"/>
            </a:endParaRPr>
          </a:p>
        </p:txBody>
      </p:sp>
      <p:sp>
        <p:nvSpPr>
          <p:cNvPr id="38" name="object 38"/>
          <p:cNvSpPr/>
          <p:nvPr/>
        </p:nvSpPr>
        <p:spPr>
          <a:xfrm>
            <a:off x="7470647" y="3988308"/>
            <a:ext cx="4204970" cy="647700"/>
          </a:xfrm>
          <a:custGeom>
            <a:avLst/>
            <a:gdLst/>
            <a:ahLst/>
            <a:cxnLst/>
            <a:rect l="l" t="t" r="r" b="b"/>
            <a:pathLst>
              <a:path w="4204970" h="647700">
                <a:moveTo>
                  <a:pt x="4096766" y="0"/>
                </a:moveTo>
                <a:lnTo>
                  <a:pt x="107950" y="0"/>
                </a:lnTo>
                <a:lnTo>
                  <a:pt x="65954" y="8491"/>
                </a:lnTo>
                <a:lnTo>
                  <a:pt x="31638" y="31638"/>
                </a:lnTo>
                <a:lnTo>
                  <a:pt x="8491" y="65954"/>
                </a:lnTo>
                <a:lnTo>
                  <a:pt x="0" y="107950"/>
                </a:lnTo>
                <a:lnTo>
                  <a:pt x="0" y="539750"/>
                </a:lnTo>
                <a:lnTo>
                  <a:pt x="8491" y="581745"/>
                </a:lnTo>
                <a:lnTo>
                  <a:pt x="31638" y="616061"/>
                </a:lnTo>
                <a:lnTo>
                  <a:pt x="65954" y="639208"/>
                </a:lnTo>
                <a:lnTo>
                  <a:pt x="107950" y="647700"/>
                </a:lnTo>
                <a:lnTo>
                  <a:pt x="4096766" y="647700"/>
                </a:lnTo>
                <a:lnTo>
                  <a:pt x="4138761" y="639208"/>
                </a:lnTo>
                <a:lnTo>
                  <a:pt x="4173077" y="616061"/>
                </a:lnTo>
                <a:lnTo>
                  <a:pt x="4196224" y="581745"/>
                </a:lnTo>
                <a:lnTo>
                  <a:pt x="4204716" y="539750"/>
                </a:lnTo>
                <a:lnTo>
                  <a:pt x="4204716" y="107950"/>
                </a:lnTo>
                <a:lnTo>
                  <a:pt x="4196224" y="65954"/>
                </a:lnTo>
                <a:lnTo>
                  <a:pt x="4173077" y="31638"/>
                </a:lnTo>
                <a:lnTo>
                  <a:pt x="4138761" y="8491"/>
                </a:lnTo>
                <a:lnTo>
                  <a:pt x="4096766" y="0"/>
                </a:lnTo>
                <a:close/>
              </a:path>
            </a:pathLst>
          </a:custGeom>
          <a:solidFill>
            <a:srgbClr val="F6C000"/>
          </a:solidFill>
        </p:spPr>
        <p:txBody>
          <a:bodyPr wrap="square" lIns="0" tIns="0" rIns="0" bIns="0" rtlCol="0"/>
          <a:lstStyle/>
          <a:p>
            <a:endParaRPr/>
          </a:p>
        </p:txBody>
      </p:sp>
      <p:sp>
        <p:nvSpPr>
          <p:cNvPr id="39" name="object 39"/>
          <p:cNvSpPr/>
          <p:nvPr/>
        </p:nvSpPr>
        <p:spPr>
          <a:xfrm>
            <a:off x="7259573" y="4022597"/>
            <a:ext cx="541020" cy="541020"/>
          </a:xfrm>
          <a:custGeom>
            <a:avLst/>
            <a:gdLst/>
            <a:ahLst/>
            <a:cxnLst/>
            <a:rect l="l" t="t" r="r" b="b"/>
            <a:pathLst>
              <a:path w="541020" h="541020">
                <a:moveTo>
                  <a:pt x="270509" y="0"/>
                </a:moveTo>
                <a:lnTo>
                  <a:pt x="221897" y="4359"/>
                </a:lnTo>
                <a:lnTo>
                  <a:pt x="176139" y="16929"/>
                </a:lnTo>
                <a:lnTo>
                  <a:pt x="133999" y="36942"/>
                </a:lnTo>
                <a:lnTo>
                  <a:pt x="96243" y="63635"/>
                </a:lnTo>
                <a:lnTo>
                  <a:pt x="63635" y="96243"/>
                </a:lnTo>
                <a:lnTo>
                  <a:pt x="36942" y="133999"/>
                </a:lnTo>
                <a:lnTo>
                  <a:pt x="16929" y="176139"/>
                </a:lnTo>
                <a:lnTo>
                  <a:pt x="4359" y="221897"/>
                </a:lnTo>
                <a:lnTo>
                  <a:pt x="0" y="270509"/>
                </a:lnTo>
                <a:lnTo>
                  <a:pt x="4359" y="319122"/>
                </a:lnTo>
                <a:lnTo>
                  <a:pt x="16929" y="364880"/>
                </a:lnTo>
                <a:lnTo>
                  <a:pt x="36942" y="407020"/>
                </a:lnTo>
                <a:lnTo>
                  <a:pt x="63635" y="444776"/>
                </a:lnTo>
                <a:lnTo>
                  <a:pt x="96243" y="477384"/>
                </a:lnTo>
                <a:lnTo>
                  <a:pt x="133999" y="504077"/>
                </a:lnTo>
                <a:lnTo>
                  <a:pt x="176139" y="524090"/>
                </a:lnTo>
                <a:lnTo>
                  <a:pt x="221897" y="536660"/>
                </a:lnTo>
                <a:lnTo>
                  <a:pt x="270509" y="541019"/>
                </a:lnTo>
                <a:lnTo>
                  <a:pt x="319122" y="536660"/>
                </a:lnTo>
                <a:lnTo>
                  <a:pt x="364880" y="524090"/>
                </a:lnTo>
                <a:lnTo>
                  <a:pt x="407020" y="504077"/>
                </a:lnTo>
                <a:lnTo>
                  <a:pt x="444776" y="477384"/>
                </a:lnTo>
                <a:lnTo>
                  <a:pt x="477384" y="444776"/>
                </a:lnTo>
                <a:lnTo>
                  <a:pt x="504077" y="407020"/>
                </a:lnTo>
                <a:lnTo>
                  <a:pt x="524090" y="364880"/>
                </a:lnTo>
                <a:lnTo>
                  <a:pt x="536660" y="319122"/>
                </a:lnTo>
                <a:lnTo>
                  <a:pt x="541020" y="270509"/>
                </a:lnTo>
                <a:lnTo>
                  <a:pt x="536660" y="221897"/>
                </a:lnTo>
                <a:lnTo>
                  <a:pt x="524090" y="176139"/>
                </a:lnTo>
                <a:lnTo>
                  <a:pt x="504077" y="133999"/>
                </a:lnTo>
                <a:lnTo>
                  <a:pt x="477384" y="96243"/>
                </a:lnTo>
                <a:lnTo>
                  <a:pt x="444776" y="63635"/>
                </a:lnTo>
                <a:lnTo>
                  <a:pt x="407020" y="36942"/>
                </a:lnTo>
                <a:lnTo>
                  <a:pt x="364880" y="16929"/>
                </a:lnTo>
                <a:lnTo>
                  <a:pt x="319122" y="4359"/>
                </a:lnTo>
                <a:lnTo>
                  <a:pt x="270509" y="0"/>
                </a:lnTo>
                <a:close/>
              </a:path>
            </a:pathLst>
          </a:custGeom>
          <a:solidFill>
            <a:srgbClr val="F6C000"/>
          </a:solidFill>
        </p:spPr>
        <p:txBody>
          <a:bodyPr wrap="square" lIns="0" tIns="0" rIns="0" bIns="0" rtlCol="0"/>
          <a:lstStyle/>
          <a:p>
            <a:endParaRPr/>
          </a:p>
        </p:txBody>
      </p:sp>
      <p:sp>
        <p:nvSpPr>
          <p:cNvPr id="40" name="object 40"/>
          <p:cNvSpPr/>
          <p:nvPr/>
        </p:nvSpPr>
        <p:spPr>
          <a:xfrm>
            <a:off x="7259573" y="4022597"/>
            <a:ext cx="541020" cy="541020"/>
          </a:xfrm>
          <a:custGeom>
            <a:avLst/>
            <a:gdLst/>
            <a:ahLst/>
            <a:cxnLst/>
            <a:rect l="l" t="t" r="r" b="b"/>
            <a:pathLst>
              <a:path w="541020" h="541020">
                <a:moveTo>
                  <a:pt x="0" y="270509"/>
                </a:moveTo>
                <a:lnTo>
                  <a:pt x="4359" y="221897"/>
                </a:lnTo>
                <a:lnTo>
                  <a:pt x="16929" y="176139"/>
                </a:lnTo>
                <a:lnTo>
                  <a:pt x="36942" y="133999"/>
                </a:lnTo>
                <a:lnTo>
                  <a:pt x="63635" y="96243"/>
                </a:lnTo>
                <a:lnTo>
                  <a:pt x="96243" y="63635"/>
                </a:lnTo>
                <a:lnTo>
                  <a:pt x="133999" y="36942"/>
                </a:lnTo>
                <a:lnTo>
                  <a:pt x="176139" y="16929"/>
                </a:lnTo>
                <a:lnTo>
                  <a:pt x="221897" y="4359"/>
                </a:lnTo>
                <a:lnTo>
                  <a:pt x="270509" y="0"/>
                </a:lnTo>
                <a:lnTo>
                  <a:pt x="319122" y="4359"/>
                </a:lnTo>
                <a:lnTo>
                  <a:pt x="364880" y="16929"/>
                </a:lnTo>
                <a:lnTo>
                  <a:pt x="407020" y="36942"/>
                </a:lnTo>
                <a:lnTo>
                  <a:pt x="444776" y="63635"/>
                </a:lnTo>
                <a:lnTo>
                  <a:pt x="477384" y="96243"/>
                </a:lnTo>
                <a:lnTo>
                  <a:pt x="504077" y="133999"/>
                </a:lnTo>
                <a:lnTo>
                  <a:pt x="524090" y="176139"/>
                </a:lnTo>
                <a:lnTo>
                  <a:pt x="536660" y="221897"/>
                </a:lnTo>
                <a:lnTo>
                  <a:pt x="541020" y="270509"/>
                </a:lnTo>
                <a:lnTo>
                  <a:pt x="536660" y="319122"/>
                </a:lnTo>
                <a:lnTo>
                  <a:pt x="524090" y="364880"/>
                </a:lnTo>
                <a:lnTo>
                  <a:pt x="504077" y="407020"/>
                </a:lnTo>
                <a:lnTo>
                  <a:pt x="477384" y="444776"/>
                </a:lnTo>
                <a:lnTo>
                  <a:pt x="444776" y="477384"/>
                </a:lnTo>
                <a:lnTo>
                  <a:pt x="407020" y="504077"/>
                </a:lnTo>
                <a:lnTo>
                  <a:pt x="364880" y="524090"/>
                </a:lnTo>
                <a:lnTo>
                  <a:pt x="319122" y="536660"/>
                </a:lnTo>
                <a:lnTo>
                  <a:pt x="270509" y="541019"/>
                </a:lnTo>
                <a:lnTo>
                  <a:pt x="221897" y="536660"/>
                </a:lnTo>
                <a:lnTo>
                  <a:pt x="176139" y="524090"/>
                </a:lnTo>
                <a:lnTo>
                  <a:pt x="133999" y="504077"/>
                </a:lnTo>
                <a:lnTo>
                  <a:pt x="96243" y="477384"/>
                </a:lnTo>
                <a:lnTo>
                  <a:pt x="63635" y="444776"/>
                </a:lnTo>
                <a:lnTo>
                  <a:pt x="36942" y="407020"/>
                </a:lnTo>
                <a:lnTo>
                  <a:pt x="16929" y="364880"/>
                </a:lnTo>
                <a:lnTo>
                  <a:pt x="4359" y="319122"/>
                </a:lnTo>
                <a:lnTo>
                  <a:pt x="0" y="270509"/>
                </a:lnTo>
                <a:close/>
              </a:path>
            </a:pathLst>
          </a:custGeom>
          <a:ln w="22860">
            <a:solidFill>
              <a:srgbClr val="F9F9F9"/>
            </a:solidFill>
          </a:ln>
        </p:spPr>
        <p:txBody>
          <a:bodyPr wrap="square" lIns="0" tIns="0" rIns="0" bIns="0" rtlCol="0"/>
          <a:lstStyle/>
          <a:p>
            <a:endParaRPr/>
          </a:p>
        </p:txBody>
      </p:sp>
      <p:sp>
        <p:nvSpPr>
          <p:cNvPr id="41" name="object 41"/>
          <p:cNvSpPr txBox="1"/>
          <p:nvPr/>
        </p:nvSpPr>
        <p:spPr>
          <a:xfrm>
            <a:off x="7441438" y="4094479"/>
            <a:ext cx="179070" cy="386080"/>
          </a:xfrm>
          <a:prstGeom prst="rect">
            <a:avLst/>
          </a:prstGeom>
        </p:spPr>
        <p:txBody>
          <a:bodyPr vert="horz" wrap="square" lIns="0" tIns="0" rIns="0" bIns="0" rtlCol="0">
            <a:spAutoFit/>
          </a:bodyPr>
          <a:lstStyle/>
          <a:p>
            <a:pPr marL="12700">
              <a:lnSpc>
                <a:spcPct val="100000"/>
              </a:lnSpc>
            </a:pPr>
            <a:r>
              <a:rPr sz="2500" i="1" spc="-50" dirty="0">
                <a:solidFill>
                  <a:srgbClr val="F9F9F9"/>
                </a:solidFill>
                <a:latin typeface="Impact"/>
                <a:cs typeface="Impact"/>
              </a:rPr>
              <a:t>2</a:t>
            </a:r>
            <a:endParaRPr sz="2500">
              <a:latin typeface="Impact"/>
              <a:cs typeface="Impact"/>
            </a:endParaRPr>
          </a:p>
        </p:txBody>
      </p:sp>
      <p:sp>
        <p:nvSpPr>
          <p:cNvPr id="42" name="object 42"/>
          <p:cNvSpPr txBox="1"/>
          <p:nvPr/>
        </p:nvSpPr>
        <p:spPr>
          <a:xfrm>
            <a:off x="7947152" y="4091178"/>
            <a:ext cx="3759200" cy="439420"/>
          </a:xfrm>
          <a:prstGeom prst="rect">
            <a:avLst/>
          </a:prstGeom>
        </p:spPr>
        <p:txBody>
          <a:bodyPr vert="horz" wrap="square" lIns="0" tIns="0" rIns="0" bIns="0" rtlCol="0">
            <a:spAutoFit/>
          </a:bodyPr>
          <a:lstStyle/>
          <a:p>
            <a:pPr marL="12700" marR="5080">
              <a:lnSpc>
                <a:spcPct val="100000"/>
              </a:lnSpc>
            </a:pPr>
            <a:r>
              <a:rPr sz="1400" spc="-5" dirty="0">
                <a:solidFill>
                  <a:srgbClr val="F9F9F9"/>
                </a:solidFill>
                <a:latin typeface="微软雅黑"/>
                <a:cs typeface="微软雅黑"/>
              </a:rPr>
              <a:t>知识产权价值更显现，提高文化产业企业价值，  </a:t>
            </a:r>
            <a:r>
              <a:rPr sz="1400" dirty="0">
                <a:solidFill>
                  <a:srgbClr val="F9F9F9"/>
                </a:solidFill>
                <a:latin typeface="微软雅黑"/>
                <a:cs typeface="微软雅黑"/>
              </a:rPr>
              <a:t>帮助其融资</a:t>
            </a:r>
            <a:endParaRPr sz="1400">
              <a:latin typeface="微软雅黑"/>
              <a:cs typeface="微软雅黑"/>
            </a:endParaRPr>
          </a:p>
        </p:txBody>
      </p:sp>
      <p:sp>
        <p:nvSpPr>
          <p:cNvPr id="43" name="object 43"/>
          <p:cNvSpPr/>
          <p:nvPr/>
        </p:nvSpPr>
        <p:spPr>
          <a:xfrm>
            <a:off x="7470647" y="4767071"/>
            <a:ext cx="4204970" cy="647700"/>
          </a:xfrm>
          <a:custGeom>
            <a:avLst/>
            <a:gdLst/>
            <a:ahLst/>
            <a:cxnLst/>
            <a:rect l="l" t="t" r="r" b="b"/>
            <a:pathLst>
              <a:path w="4204970" h="647700">
                <a:moveTo>
                  <a:pt x="4096766" y="0"/>
                </a:moveTo>
                <a:lnTo>
                  <a:pt x="107950" y="0"/>
                </a:lnTo>
                <a:lnTo>
                  <a:pt x="65954" y="8491"/>
                </a:lnTo>
                <a:lnTo>
                  <a:pt x="31638" y="31638"/>
                </a:lnTo>
                <a:lnTo>
                  <a:pt x="8491" y="65954"/>
                </a:lnTo>
                <a:lnTo>
                  <a:pt x="0" y="107950"/>
                </a:lnTo>
                <a:lnTo>
                  <a:pt x="0" y="539749"/>
                </a:lnTo>
                <a:lnTo>
                  <a:pt x="8491" y="581745"/>
                </a:lnTo>
                <a:lnTo>
                  <a:pt x="31638" y="616061"/>
                </a:lnTo>
                <a:lnTo>
                  <a:pt x="65954" y="639208"/>
                </a:lnTo>
                <a:lnTo>
                  <a:pt x="107950" y="647699"/>
                </a:lnTo>
                <a:lnTo>
                  <a:pt x="4096766" y="647699"/>
                </a:lnTo>
                <a:lnTo>
                  <a:pt x="4138761" y="639208"/>
                </a:lnTo>
                <a:lnTo>
                  <a:pt x="4173077" y="616061"/>
                </a:lnTo>
                <a:lnTo>
                  <a:pt x="4196224" y="581745"/>
                </a:lnTo>
                <a:lnTo>
                  <a:pt x="4204716" y="539749"/>
                </a:lnTo>
                <a:lnTo>
                  <a:pt x="4204716" y="107950"/>
                </a:lnTo>
                <a:lnTo>
                  <a:pt x="4196224" y="65954"/>
                </a:lnTo>
                <a:lnTo>
                  <a:pt x="4173077" y="31638"/>
                </a:lnTo>
                <a:lnTo>
                  <a:pt x="4138761" y="8491"/>
                </a:lnTo>
                <a:lnTo>
                  <a:pt x="4096766" y="0"/>
                </a:lnTo>
                <a:close/>
              </a:path>
            </a:pathLst>
          </a:custGeom>
          <a:solidFill>
            <a:srgbClr val="F6C000"/>
          </a:solidFill>
        </p:spPr>
        <p:txBody>
          <a:bodyPr wrap="square" lIns="0" tIns="0" rIns="0" bIns="0" rtlCol="0"/>
          <a:lstStyle/>
          <a:p>
            <a:endParaRPr/>
          </a:p>
        </p:txBody>
      </p:sp>
      <p:sp>
        <p:nvSpPr>
          <p:cNvPr id="44" name="object 44"/>
          <p:cNvSpPr/>
          <p:nvPr/>
        </p:nvSpPr>
        <p:spPr>
          <a:xfrm>
            <a:off x="7259573" y="4801361"/>
            <a:ext cx="541020" cy="539750"/>
          </a:xfrm>
          <a:custGeom>
            <a:avLst/>
            <a:gdLst/>
            <a:ahLst/>
            <a:cxnLst/>
            <a:rect l="l" t="t" r="r" b="b"/>
            <a:pathLst>
              <a:path w="541020" h="539750">
                <a:moveTo>
                  <a:pt x="270509" y="0"/>
                </a:moveTo>
                <a:lnTo>
                  <a:pt x="221897" y="4346"/>
                </a:lnTo>
                <a:lnTo>
                  <a:pt x="176139" y="16876"/>
                </a:lnTo>
                <a:lnTo>
                  <a:pt x="133999" y="36829"/>
                </a:lnTo>
                <a:lnTo>
                  <a:pt x="96243" y="63443"/>
                </a:lnTo>
                <a:lnTo>
                  <a:pt x="63635" y="95955"/>
                </a:lnTo>
                <a:lnTo>
                  <a:pt x="36942" y="133603"/>
                </a:lnTo>
                <a:lnTo>
                  <a:pt x="16929" y="175626"/>
                </a:lnTo>
                <a:lnTo>
                  <a:pt x="4359" y="221262"/>
                </a:lnTo>
                <a:lnTo>
                  <a:pt x="0" y="269748"/>
                </a:lnTo>
                <a:lnTo>
                  <a:pt x="4359" y="318233"/>
                </a:lnTo>
                <a:lnTo>
                  <a:pt x="16929" y="363869"/>
                </a:lnTo>
                <a:lnTo>
                  <a:pt x="36942" y="405892"/>
                </a:lnTo>
                <a:lnTo>
                  <a:pt x="63635" y="443540"/>
                </a:lnTo>
                <a:lnTo>
                  <a:pt x="96243" y="476052"/>
                </a:lnTo>
                <a:lnTo>
                  <a:pt x="133999" y="502666"/>
                </a:lnTo>
                <a:lnTo>
                  <a:pt x="176139" y="522619"/>
                </a:lnTo>
                <a:lnTo>
                  <a:pt x="221897" y="535149"/>
                </a:lnTo>
                <a:lnTo>
                  <a:pt x="270509" y="539496"/>
                </a:lnTo>
                <a:lnTo>
                  <a:pt x="319122" y="535149"/>
                </a:lnTo>
                <a:lnTo>
                  <a:pt x="364880" y="522619"/>
                </a:lnTo>
                <a:lnTo>
                  <a:pt x="407020" y="502665"/>
                </a:lnTo>
                <a:lnTo>
                  <a:pt x="444776" y="476052"/>
                </a:lnTo>
                <a:lnTo>
                  <a:pt x="477384" y="443540"/>
                </a:lnTo>
                <a:lnTo>
                  <a:pt x="504077" y="405891"/>
                </a:lnTo>
                <a:lnTo>
                  <a:pt x="524090" y="363869"/>
                </a:lnTo>
                <a:lnTo>
                  <a:pt x="536660" y="318233"/>
                </a:lnTo>
                <a:lnTo>
                  <a:pt x="541020" y="269748"/>
                </a:lnTo>
                <a:lnTo>
                  <a:pt x="536660" y="221262"/>
                </a:lnTo>
                <a:lnTo>
                  <a:pt x="524090" y="175626"/>
                </a:lnTo>
                <a:lnTo>
                  <a:pt x="504077" y="133604"/>
                </a:lnTo>
                <a:lnTo>
                  <a:pt x="477384" y="95955"/>
                </a:lnTo>
                <a:lnTo>
                  <a:pt x="444776" y="63443"/>
                </a:lnTo>
                <a:lnTo>
                  <a:pt x="407020" y="36830"/>
                </a:lnTo>
                <a:lnTo>
                  <a:pt x="364880" y="16876"/>
                </a:lnTo>
                <a:lnTo>
                  <a:pt x="319122" y="4346"/>
                </a:lnTo>
                <a:lnTo>
                  <a:pt x="270509" y="0"/>
                </a:lnTo>
                <a:close/>
              </a:path>
            </a:pathLst>
          </a:custGeom>
          <a:solidFill>
            <a:srgbClr val="F6C000"/>
          </a:solidFill>
        </p:spPr>
        <p:txBody>
          <a:bodyPr wrap="square" lIns="0" tIns="0" rIns="0" bIns="0" rtlCol="0"/>
          <a:lstStyle/>
          <a:p>
            <a:endParaRPr/>
          </a:p>
        </p:txBody>
      </p:sp>
      <p:sp>
        <p:nvSpPr>
          <p:cNvPr id="45" name="object 45"/>
          <p:cNvSpPr/>
          <p:nvPr/>
        </p:nvSpPr>
        <p:spPr>
          <a:xfrm>
            <a:off x="7259573" y="4801361"/>
            <a:ext cx="541020" cy="539750"/>
          </a:xfrm>
          <a:custGeom>
            <a:avLst/>
            <a:gdLst/>
            <a:ahLst/>
            <a:cxnLst/>
            <a:rect l="l" t="t" r="r" b="b"/>
            <a:pathLst>
              <a:path w="541020" h="539750">
                <a:moveTo>
                  <a:pt x="0" y="269748"/>
                </a:moveTo>
                <a:lnTo>
                  <a:pt x="4359" y="221262"/>
                </a:lnTo>
                <a:lnTo>
                  <a:pt x="16929" y="175626"/>
                </a:lnTo>
                <a:lnTo>
                  <a:pt x="36942" y="133603"/>
                </a:lnTo>
                <a:lnTo>
                  <a:pt x="63635" y="95955"/>
                </a:lnTo>
                <a:lnTo>
                  <a:pt x="96243" y="63443"/>
                </a:lnTo>
                <a:lnTo>
                  <a:pt x="133999" y="36829"/>
                </a:lnTo>
                <a:lnTo>
                  <a:pt x="176139" y="16876"/>
                </a:lnTo>
                <a:lnTo>
                  <a:pt x="221897" y="4346"/>
                </a:lnTo>
                <a:lnTo>
                  <a:pt x="270509" y="0"/>
                </a:lnTo>
                <a:lnTo>
                  <a:pt x="319122" y="4346"/>
                </a:lnTo>
                <a:lnTo>
                  <a:pt x="364880" y="16876"/>
                </a:lnTo>
                <a:lnTo>
                  <a:pt x="407020" y="36830"/>
                </a:lnTo>
                <a:lnTo>
                  <a:pt x="444776" y="63443"/>
                </a:lnTo>
                <a:lnTo>
                  <a:pt x="477384" y="95955"/>
                </a:lnTo>
                <a:lnTo>
                  <a:pt x="504077" y="133604"/>
                </a:lnTo>
                <a:lnTo>
                  <a:pt x="524090" y="175626"/>
                </a:lnTo>
                <a:lnTo>
                  <a:pt x="536660" y="221262"/>
                </a:lnTo>
                <a:lnTo>
                  <a:pt x="541020" y="269748"/>
                </a:lnTo>
                <a:lnTo>
                  <a:pt x="536660" y="318233"/>
                </a:lnTo>
                <a:lnTo>
                  <a:pt x="524090" y="363869"/>
                </a:lnTo>
                <a:lnTo>
                  <a:pt x="504077" y="405891"/>
                </a:lnTo>
                <a:lnTo>
                  <a:pt x="477384" y="443540"/>
                </a:lnTo>
                <a:lnTo>
                  <a:pt x="444776" y="476052"/>
                </a:lnTo>
                <a:lnTo>
                  <a:pt x="407020" y="502665"/>
                </a:lnTo>
                <a:lnTo>
                  <a:pt x="364880" y="522619"/>
                </a:lnTo>
                <a:lnTo>
                  <a:pt x="319122" y="535149"/>
                </a:lnTo>
                <a:lnTo>
                  <a:pt x="270509" y="539496"/>
                </a:lnTo>
                <a:lnTo>
                  <a:pt x="221897" y="535149"/>
                </a:lnTo>
                <a:lnTo>
                  <a:pt x="176139" y="522619"/>
                </a:lnTo>
                <a:lnTo>
                  <a:pt x="133999" y="502666"/>
                </a:lnTo>
                <a:lnTo>
                  <a:pt x="96243" y="476052"/>
                </a:lnTo>
                <a:lnTo>
                  <a:pt x="63635" y="443540"/>
                </a:lnTo>
                <a:lnTo>
                  <a:pt x="36942" y="405892"/>
                </a:lnTo>
                <a:lnTo>
                  <a:pt x="16929" y="363869"/>
                </a:lnTo>
                <a:lnTo>
                  <a:pt x="4359" y="318233"/>
                </a:lnTo>
                <a:lnTo>
                  <a:pt x="0" y="269748"/>
                </a:lnTo>
                <a:close/>
              </a:path>
            </a:pathLst>
          </a:custGeom>
          <a:ln w="22860">
            <a:solidFill>
              <a:srgbClr val="F9F9F9"/>
            </a:solidFill>
          </a:ln>
        </p:spPr>
        <p:txBody>
          <a:bodyPr wrap="square" lIns="0" tIns="0" rIns="0" bIns="0" rtlCol="0"/>
          <a:lstStyle/>
          <a:p>
            <a:endParaRPr/>
          </a:p>
        </p:txBody>
      </p:sp>
      <p:sp>
        <p:nvSpPr>
          <p:cNvPr id="46" name="object 46"/>
          <p:cNvSpPr txBox="1"/>
          <p:nvPr/>
        </p:nvSpPr>
        <p:spPr>
          <a:xfrm>
            <a:off x="7436866" y="4872990"/>
            <a:ext cx="187325" cy="386080"/>
          </a:xfrm>
          <a:prstGeom prst="rect">
            <a:avLst/>
          </a:prstGeom>
        </p:spPr>
        <p:txBody>
          <a:bodyPr vert="horz" wrap="square" lIns="0" tIns="0" rIns="0" bIns="0" rtlCol="0">
            <a:spAutoFit/>
          </a:bodyPr>
          <a:lstStyle/>
          <a:p>
            <a:pPr marL="12700">
              <a:lnSpc>
                <a:spcPct val="100000"/>
              </a:lnSpc>
            </a:pPr>
            <a:r>
              <a:rPr sz="2500" i="1" spc="-55" dirty="0">
                <a:solidFill>
                  <a:srgbClr val="F9F9F9"/>
                </a:solidFill>
                <a:latin typeface="Impact"/>
                <a:cs typeface="Impact"/>
              </a:rPr>
              <a:t>3</a:t>
            </a:r>
            <a:endParaRPr sz="2500">
              <a:latin typeface="Impact"/>
              <a:cs typeface="Impact"/>
            </a:endParaRPr>
          </a:p>
        </p:txBody>
      </p:sp>
      <p:sp>
        <p:nvSpPr>
          <p:cNvPr id="47" name="object 47"/>
          <p:cNvSpPr txBox="1"/>
          <p:nvPr/>
        </p:nvSpPr>
        <p:spPr>
          <a:xfrm>
            <a:off x="7947152" y="4869688"/>
            <a:ext cx="3587115" cy="439420"/>
          </a:xfrm>
          <a:prstGeom prst="rect">
            <a:avLst/>
          </a:prstGeom>
        </p:spPr>
        <p:txBody>
          <a:bodyPr vert="horz" wrap="square" lIns="0" tIns="0" rIns="0" bIns="0" rtlCol="0">
            <a:spAutoFit/>
          </a:bodyPr>
          <a:lstStyle/>
          <a:p>
            <a:pPr marL="12700" marR="5080">
              <a:lnSpc>
                <a:spcPct val="100000"/>
              </a:lnSpc>
            </a:pPr>
            <a:r>
              <a:rPr sz="1400" dirty="0">
                <a:solidFill>
                  <a:srgbClr val="F9F9F9"/>
                </a:solidFill>
                <a:latin typeface="微软雅黑"/>
                <a:cs typeface="微软雅黑"/>
              </a:rPr>
              <a:t>消除平台中介费用，增</a:t>
            </a:r>
            <a:r>
              <a:rPr sz="1400" spc="-15" dirty="0">
                <a:solidFill>
                  <a:srgbClr val="F9F9F9"/>
                </a:solidFill>
                <a:latin typeface="微软雅黑"/>
                <a:cs typeface="微软雅黑"/>
              </a:rPr>
              <a:t>强</a:t>
            </a:r>
            <a:r>
              <a:rPr sz="1400" dirty="0">
                <a:solidFill>
                  <a:srgbClr val="F9F9F9"/>
                </a:solidFill>
                <a:latin typeface="微软雅黑"/>
                <a:cs typeface="微软雅黑"/>
              </a:rPr>
              <a:t>人们</a:t>
            </a:r>
            <a:r>
              <a:rPr sz="1400" spc="-15" dirty="0">
                <a:solidFill>
                  <a:srgbClr val="F9F9F9"/>
                </a:solidFill>
                <a:latin typeface="微软雅黑"/>
                <a:cs typeface="微软雅黑"/>
              </a:rPr>
              <a:t>原</a:t>
            </a:r>
            <a:r>
              <a:rPr sz="1400" dirty="0">
                <a:solidFill>
                  <a:srgbClr val="F9F9F9"/>
                </a:solidFill>
                <a:latin typeface="微软雅黑"/>
                <a:cs typeface="微软雅黑"/>
              </a:rPr>
              <a:t>创动</a:t>
            </a:r>
            <a:r>
              <a:rPr sz="1400" spc="-15" dirty="0">
                <a:solidFill>
                  <a:srgbClr val="F9F9F9"/>
                </a:solidFill>
                <a:latin typeface="微软雅黑"/>
                <a:cs typeface="微软雅黑"/>
              </a:rPr>
              <a:t>力</a:t>
            </a:r>
            <a:r>
              <a:rPr sz="1400" dirty="0">
                <a:solidFill>
                  <a:srgbClr val="F9F9F9"/>
                </a:solidFill>
                <a:latin typeface="微软雅黑"/>
                <a:cs typeface="微软雅黑"/>
              </a:rPr>
              <a:t>，营造  全民版权意识</a:t>
            </a:r>
            <a:endParaRPr sz="1400">
              <a:latin typeface="微软雅黑"/>
              <a:cs typeface="微软雅黑"/>
            </a:endParaRPr>
          </a:p>
        </p:txBody>
      </p:sp>
      <p:sp>
        <p:nvSpPr>
          <p:cNvPr id="48" name="object 48"/>
          <p:cNvSpPr/>
          <p:nvPr/>
        </p:nvSpPr>
        <p:spPr>
          <a:xfrm>
            <a:off x="7470647" y="5544311"/>
            <a:ext cx="4204970" cy="647700"/>
          </a:xfrm>
          <a:custGeom>
            <a:avLst/>
            <a:gdLst/>
            <a:ahLst/>
            <a:cxnLst/>
            <a:rect l="l" t="t" r="r" b="b"/>
            <a:pathLst>
              <a:path w="4204970" h="647700">
                <a:moveTo>
                  <a:pt x="4096766" y="0"/>
                </a:moveTo>
                <a:lnTo>
                  <a:pt x="107950" y="0"/>
                </a:lnTo>
                <a:lnTo>
                  <a:pt x="65954" y="8483"/>
                </a:lnTo>
                <a:lnTo>
                  <a:pt x="31638" y="31619"/>
                </a:lnTo>
                <a:lnTo>
                  <a:pt x="8491" y="65933"/>
                </a:lnTo>
                <a:lnTo>
                  <a:pt x="0" y="107950"/>
                </a:lnTo>
                <a:lnTo>
                  <a:pt x="0" y="539750"/>
                </a:lnTo>
                <a:lnTo>
                  <a:pt x="8491" y="581766"/>
                </a:lnTo>
                <a:lnTo>
                  <a:pt x="31638" y="616080"/>
                </a:lnTo>
                <a:lnTo>
                  <a:pt x="65954" y="639216"/>
                </a:lnTo>
                <a:lnTo>
                  <a:pt x="107950" y="647700"/>
                </a:lnTo>
                <a:lnTo>
                  <a:pt x="4096766" y="647700"/>
                </a:lnTo>
                <a:lnTo>
                  <a:pt x="4138761" y="639216"/>
                </a:lnTo>
                <a:lnTo>
                  <a:pt x="4173077" y="616080"/>
                </a:lnTo>
                <a:lnTo>
                  <a:pt x="4196224" y="581766"/>
                </a:lnTo>
                <a:lnTo>
                  <a:pt x="4204716" y="539750"/>
                </a:lnTo>
                <a:lnTo>
                  <a:pt x="4204716" y="107950"/>
                </a:lnTo>
                <a:lnTo>
                  <a:pt x="4196224" y="65933"/>
                </a:lnTo>
                <a:lnTo>
                  <a:pt x="4173077" y="31619"/>
                </a:lnTo>
                <a:lnTo>
                  <a:pt x="4138761" y="8483"/>
                </a:lnTo>
                <a:lnTo>
                  <a:pt x="4096766" y="0"/>
                </a:lnTo>
                <a:close/>
              </a:path>
            </a:pathLst>
          </a:custGeom>
          <a:solidFill>
            <a:srgbClr val="F6C000"/>
          </a:solidFill>
        </p:spPr>
        <p:txBody>
          <a:bodyPr wrap="square" lIns="0" tIns="0" rIns="0" bIns="0" rtlCol="0"/>
          <a:lstStyle/>
          <a:p>
            <a:endParaRPr/>
          </a:p>
        </p:txBody>
      </p:sp>
      <p:sp>
        <p:nvSpPr>
          <p:cNvPr id="49" name="object 49"/>
          <p:cNvSpPr/>
          <p:nvPr/>
        </p:nvSpPr>
        <p:spPr>
          <a:xfrm>
            <a:off x="7259573" y="5580126"/>
            <a:ext cx="541020" cy="539750"/>
          </a:xfrm>
          <a:custGeom>
            <a:avLst/>
            <a:gdLst/>
            <a:ahLst/>
            <a:cxnLst/>
            <a:rect l="l" t="t" r="r" b="b"/>
            <a:pathLst>
              <a:path w="541020" h="539750">
                <a:moveTo>
                  <a:pt x="270509" y="0"/>
                </a:moveTo>
                <a:lnTo>
                  <a:pt x="221897" y="4345"/>
                </a:lnTo>
                <a:lnTo>
                  <a:pt x="176139" y="16875"/>
                </a:lnTo>
                <a:lnTo>
                  <a:pt x="133999" y="36827"/>
                </a:lnTo>
                <a:lnTo>
                  <a:pt x="96243" y="63439"/>
                </a:lnTo>
                <a:lnTo>
                  <a:pt x="63635" y="95950"/>
                </a:lnTo>
                <a:lnTo>
                  <a:pt x="36942" y="133598"/>
                </a:lnTo>
                <a:lnTo>
                  <a:pt x="16929" y="175621"/>
                </a:lnTo>
                <a:lnTo>
                  <a:pt x="4359" y="221258"/>
                </a:lnTo>
                <a:lnTo>
                  <a:pt x="0" y="269748"/>
                </a:lnTo>
                <a:lnTo>
                  <a:pt x="4359" y="318233"/>
                </a:lnTo>
                <a:lnTo>
                  <a:pt x="16929" y="363869"/>
                </a:lnTo>
                <a:lnTo>
                  <a:pt x="36942" y="405892"/>
                </a:lnTo>
                <a:lnTo>
                  <a:pt x="63635" y="443540"/>
                </a:lnTo>
                <a:lnTo>
                  <a:pt x="96243" y="476052"/>
                </a:lnTo>
                <a:lnTo>
                  <a:pt x="133999" y="502666"/>
                </a:lnTo>
                <a:lnTo>
                  <a:pt x="176139" y="522619"/>
                </a:lnTo>
                <a:lnTo>
                  <a:pt x="221897" y="535149"/>
                </a:lnTo>
                <a:lnTo>
                  <a:pt x="270509" y="539496"/>
                </a:lnTo>
                <a:lnTo>
                  <a:pt x="319122" y="535149"/>
                </a:lnTo>
                <a:lnTo>
                  <a:pt x="364880" y="522619"/>
                </a:lnTo>
                <a:lnTo>
                  <a:pt x="407020" y="502666"/>
                </a:lnTo>
                <a:lnTo>
                  <a:pt x="444776" y="476052"/>
                </a:lnTo>
                <a:lnTo>
                  <a:pt x="477384" y="443540"/>
                </a:lnTo>
                <a:lnTo>
                  <a:pt x="504077" y="405892"/>
                </a:lnTo>
                <a:lnTo>
                  <a:pt x="524090" y="363869"/>
                </a:lnTo>
                <a:lnTo>
                  <a:pt x="536660" y="318233"/>
                </a:lnTo>
                <a:lnTo>
                  <a:pt x="541020" y="269748"/>
                </a:lnTo>
                <a:lnTo>
                  <a:pt x="536660" y="221258"/>
                </a:lnTo>
                <a:lnTo>
                  <a:pt x="524090" y="175621"/>
                </a:lnTo>
                <a:lnTo>
                  <a:pt x="504077" y="133598"/>
                </a:lnTo>
                <a:lnTo>
                  <a:pt x="477384" y="95950"/>
                </a:lnTo>
                <a:lnTo>
                  <a:pt x="444776" y="63439"/>
                </a:lnTo>
                <a:lnTo>
                  <a:pt x="407020" y="36827"/>
                </a:lnTo>
                <a:lnTo>
                  <a:pt x="364880" y="16875"/>
                </a:lnTo>
                <a:lnTo>
                  <a:pt x="319122" y="4345"/>
                </a:lnTo>
                <a:lnTo>
                  <a:pt x="270509" y="0"/>
                </a:lnTo>
                <a:close/>
              </a:path>
            </a:pathLst>
          </a:custGeom>
          <a:solidFill>
            <a:srgbClr val="F6C000"/>
          </a:solidFill>
        </p:spPr>
        <p:txBody>
          <a:bodyPr wrap="square" lIns="0" tIns="0" rIns="0" bIns="0" rtlCol="0"/>
          <a:lstStyle/>
          <a:p>
            <a:endParaRPr/>
          </a:p>
        </p:txBody>
      </p:sp>
      <p:sp>
        <p:nvSpPr>
          <p:cNvPr id="50" name="object 50"/>
          <p:cNvSpPr/>
          <p:nvPr/>
        </p:nvSpPr>
        <p:spPr>
          <a:xfrm>
            <a:off x="7259573" y="5580126"/>
            <a:ext cx="541020" cy="539750"/>
          </a:xfrm>
          <a:custGeom>
            <a:avLst/>
            <a:gdLst/>
            <a:ahLst/>
            <a:cxnLst/>
            <a:rect l="l" t="t" r="r" b="b"/>
            <a:pathLst>
              <a:path w="541020" h="539750">
                <a:moveTo>
                  <a:pt x="0" y="269748"/>
                </a:moveTo>
                <a:lnTo>
                  <a:pt x="4359" y="221258"/>
                </a:lnTo>
                <a:lnTo>
                  <a:pt x="16929" y="175621"/>
                </a:lnTo>
                <a:lnTo>
                  <a:pt x="36942" y="133598"/>
                </a:lnTo>
                <a:lnTo>
                  <a:pt x="63635" y="95950"/>
                </a:lnTo>
                <a:lnTo>
                  <a:pt x="96243" y="63439"/>
                </a:lnTo>
                <a:lnTo>
                  <a:pt x="133999" y="36827"/>
                </a:lnTo>
                <a:lnTo>
                  <a:pt x="176139" y="16875"/>
                </a:lnTo>
                <a:lnTo>
                  <a:pt x="221897" y="4345"/>
                </a:lnTo>
                <a:lnTo>
                  <a:pt x="270509" y="0"/>
                </a:lnTo>
                <a:lnTo>
                  <a:pt x="319122" y="4345"/>
                </a:lnTo>
                <a:lnTo>
                  <a:pt x="364880" y="16875"/>
                </a:lnTo>
                <a:lnTo>
                  <a:pt x="407020" y="36827"/>
                </a:lnTo>
                <a:lnTo>
                  <a:pt x="444776" y="63439"/>
                </a:lnTo>
                <a:lnTo>
                  <a:pt x="477384" y="95950"/>
                </a:lnTo>
                <a:lnTo>
                  <a:pt x="504077" y="133598"/>
                </a:lnTo>
                <a:lnTo>
                  <a:pt x="524090" y="175621"/>
                </a:lnTo>
                <a:lnTo>
                  <a:pt x="536660" y="221258"/>
                </a:lnTo>
                <a:lnTo>
                  <a:pt x="541020" y="269748"/>
                </a:lnTo>
                <a:lnTo>
                  <a:pt x="536660" y="318233"/>
                </a:lnTo>
                <a:lnTo>
                  <a:pt x="524090" y="363869"/>
                </a:lnTo>
                <a:lnTo>
                  <a:pt x="504077" y="405892"/>
                </a:lnTo>
                <a:lnTo>
                  <a:pt x="477384" y="443540"/>
                </a:lnTo>
                <a:lnTo>
                  <a:pt x="444776" y="476052"/>
                </a:lnTo>
                <a:lnTo>
                  <a:pt x="407020" y="502666"/>
                </a:lnTo>
                <a:lnTo>
                  <a:pt x="364880" y="522619"/>
                </a:lnTo>
                <a:lnTo>
                  <a:pt x="319122" y="535149"/>
                </a:lnTo>
                <a:lnTo>
                  <a:pt x="270509" y="539496"/>
                </a:lnTo>
                <a:lnTo>
                  <a:pt x="221897" y="535149"/>
                </a:lnTo>
                <a:lnTo>
                  <a:pt x="176139" y="522619"/>
                </a:lnTo>
                <a:lnTo>
                  <a:pt x="133999" y="502666"/>
                </a:lnTo>
                <a:lnTo>
                  <a:pt x="96243" y="476052"/>
                </a:lnTo>
                <a:lnTo>
                  <a:pt x="63635" y="443540"/>
                </a:lnTo>
                <a:lnTo>
                  <a:pt x="36942" y="405892"/>
                </a:lnTo>
                <a:lnTo>
                  <a:pt x="16929" y="363869"/>
                </a:lnTo>
                <a:lnTo>
                  <a:pt x="4359" y="318233"/>
                </a:lnTo>
                <a:lnTo>
                  <a:pt x="0" y="269748"/>
                </a:lnTo>
                <a:close/>
              </a:path>
            </a:pathLst>
          </a:custGeom>
          <a:ln w="22860">
            <a:solidFill>
              <a:srgbClr val="F9F9F9"/>
            </a:solidFill>
          </a:ln>
        </p:spPr>
        <p:txBody>
          <a:bodyPr wrap="square" lIns="0" tIns="0" rIns="0" bIns="0" rtlCol="0"/>
          <a:lstStyle/>
          <a:p>
            <a:endParaRPr/>
          </a:p>
        </p:txBody>
      </p:sp>
      <p:sp>
        <p:nvSpPr>
          <p:cNvPr id="51" name="object 51"/>
          <p:cNvSpPr txBox="1"/>
          <p:nvPr/>
        </p:nvSpPr>
        <p:spPr>
          <a:xfrm>
            <a:off x="7441438" y="5651398"/>
            <a:ext cx="177800" cy="386080"/>
          </a:xfrm>
          <a:prstGeom prst="rect">
            <a:avLst/>
          </a:prstGeom>
        </p:spPr>
        <p:txBody>
          <a:bodyPr vert="horz" wrap="square" lIns="0" tIns="0" rIns="0" bIns="0" rtlCol="0">
            <a:spAutoFit/>
          </a:bodyPr>
          <a:lstStyle/>
          <a:p>
            <a:pPr marL="12700">
              <a:lnSpc>
                <a:spcPct val="100000"/>
              </a:lnSpc>
            </a:pPr>
            <a:r>
              <a:rPr sz="2500" i="1" spc="-50" dirty="0">
                <a:solidFill>
                  <a:srgbClr val="F9F9F9"/>
                </a:solidFill>
                <a:latin typeface="Impact"/>
                <a:cs typeface="Impact"/>
              </a:rPr>
              <a:t>4</a:t>
            </a:r>
            <a:endParaRPr sz="2500">
              <a:latin typeface="Impact"/>
              <a:cs typeface="Impact"/>
            </a:endParaRPr>
          </a:p>
        </p:txBody>
      </p:sp>
      <p:sp>
        <p:nvSpPr>
          <p:cNvPr id="52" name="object 52"/>
          <p:cNvSpPr txBox="1"/>
          <p:nvPr/>
        </p:nvSpPr>
        <p:spPr>
          <a:xfrm>
            <a:off x="7947152" y="5647842"/>
            <a:ext cx="3587115" cy="440055"/>
          </a:xfrm>
          <a:prstGeom prst="rect">
            <a:avLst/>
          </a:prstGeom>
        </p:spPr>
        <p:txBody>
          <a:bodyPr vert="horz" wrap="square" lIns="0" tIns="0" rIns="0" bIns="0" rtlCol="0">
            <a:spAutoFit/>
          </a:bodyPr>
          <a:lstStyle/>
          <a:p>
            <a:pPr marL="12700">
              <a:lnSpc>
                <a:spcPct val="100000"/>
              </a:lnSpc>
            </a:pPr>
            <a:r>
              <a:rPr sz="1400" spc="-5" dirty="0">
                <a:solidFill>
                  <a:srgbClr val="F9F9F9"/>
                </a:solidFill>
                <a:latin typeface="微软雅黑"/>
                <a:cs typeface="微软雅黑"/>
              </a:rPr>
              <a:t>轻松调取作品版权信息，方便司法举证，减少</a:t>
            </a:r>
            <a:endParaRPr sz="1400">
              <a:latin typeface="微软雅黑"/>
              <a:cs typeface="微软雅黑"/>
            </a:endParaRPr>
          </a:p>
          <a:p>
            <a:pPr marL="12700">
              <a:lnSpc>
                <a:spcPct val="100000"/>
              </a:lnSpc>
            </a:pPr>
            <a:r>
              <a:rPr sz="1400" dirty="0">
                <a:solidFill>
                  <a:srgbClr val="F9F9F9"/>
                </a:solidFill>
                <a:latin typeface="微软雅黑"/>
                <a:cs typeface="微软雅黑"/>
              </a:rPr>
              <a:t>版权纠纷</a:t>
            </a:r>
            <a:endParaRPr sz="1400">
              <a:latin typeface="微软雅黑"/>
              <a:cs typeface="微软雅黑"/>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vert="horz" wrap="square" lIns="0" tIns="0" rIns="0" bIns="0" rtlCol="0">
            <a:spAutoFit/>
          </a:bodyPr>
          <a:lstStyle/>
          <a:p>
            <a:pPr marL="12700">
              <a:lnSpc>
                <a:spcPct val="100000"/>
              </a:lnSpc>
            </a:pPr>
            <a:r>
              <a:rPr sz="1400" dirty="0">
                <a:solidFill>
                  <a:srgbClr val="ACB6C5"/>
                </a:solidFill>
                <a:latin typeface="微软雅黑"/>
                <a:cs typeface="微软雅黑"/>
              </a:rPr>
              <a:t>EO</a:t>
            </a:r>
            <a:r>
              <a:rPr sz="1400" spc="-95" dirty="0">
                <a:solidFill>
                  <a:srgbClr val="ACB6C5"/>
                </a:solidFill>
                <a:latin typeface="微软雅黑"/>
                <a:cs typeface="微软雅黑"/>
              </a:rPr>
              <a:t> </a:t>
            </a:r>
            <a:r>
              <a:rPr sz="1400" spc="-5" dirty="0">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法律</a:t>
            </a:r>
            <a:endParaRPr sz="1200">
              <a:latin typeface="微软雅黑"/>
              <a:cs typeface="微软雅黑"/>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dirty="0"/>
              <a:t>区块链在版权保护纵向产业链的确权、用权和维权三大环节中</a:t>
            </a:r>
          </a:p>
          <a:p>
            <a:pPr marL="12700">
              <a:lnSpc>
                <a:spcPts val="2735"/>
              </a:lnSpc>
            </a:pPr>
            <a:r>
              <a:rPr spc="-5" dirty="0"/>
              <a:t>发挥着不同的作用</a:t>
            </a:r>
          </a:p>
        </p:txBody>
      </p:sp>
      <p:sp>
        <p:nvSpPr>
          <p:cNvPr id="6" name="object 6"/>
          <p:cNvSpPr txBox="1"/>
          <p:nvPr/>
        </p:nvSpPr>
        <p:spPr>
          <a:xfrm>
            <a:off x="11838558" y="6279489"/>
            <a:ext cx="205740" cy="195580"/>
          </a:xfrm>
          <a:prstGeom prst="rect">
            <a:avLst/>
          </a:prstGeom>
        </p:spPr>
        <p:txBody>
          <a:bodyPr vert="horz" wrap="square" lIns="0" tIns="0" rIns="0" bIns="0" rtlCol="0">
            <a:spAutoFit/>
          </a:bodyPr>
          <a:lstStyle/>
          <a:p>
            <a:pPr marL="12700">
              <a:lnSpc>
                <a:spcPct val="100000"/>
              </a:lnSpc>
            </a:pPr>
            <a:r>
              <a:rPr sz="1200" dirty="0">
                <a:solidFill>
                  <a:srgbClr val="F9F9F9"/>
                </a:solidFill>
                <a:latin typeface="微软雅黑"/>
                <a:cs typeface="微软雅黑"/>
              </a:rPr>
              <a:t>97</a:t>
            </a:r>
            <a:endParaRPr sz="1200">
              <a:latin typeface="微软雅黑"/>
              <a:cs typeface="微软雅黑"/>
            </a:endParaRPr>
          </a:p>
        </p:txBody>
      </p:sp>
      <p:sp>
        <p:nvSpPr>
          <p:cNvPr id="7" name="object 7"/>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916167" y="2650235"/>
            <a:ext cx="361315" cy="360045"/>
          </a:xfrm>
          <a:custGeom>
            <a:avLst/>
            <a:gdLst/>
            <a:ahLst/>
            <a:cxnLst/>
            <a:rect l="l" t="t" r="r" b="b"/>
            <a:pathLst>
              <a:path w="361314" h="360044">
                <a:moveTo>
                  <a:pt x="250062" y="312547"/>
                </a:moveTo>
                <a:lnTo>
                  <a:pt x="111125" y="312547"/>
                </a:lnTo>
                <a:lnTo>
                  <a:pt x="117022" y="315525"/>
                </a:lnTo>
                <a:lnTo>
                  <a:pt x="123062" y="318182"/>
                </a:lnTo>
                <a:lnTo>
                  <a:pt x="129198" y="320530"/>
                </a:lnTo>
                <a:lnTo>
                  <a:pt x="135382" y="322579"/>
                </a:lnTo>
                <a:lnTo>
                  <a:pt x="135382" y="352933"/>
                </a:lnTo>
                <a:lnTo>
                  <a:pt x="142112" y="359663"/>
                </a:lnTo>
                <a:lnTo>
                  <a:pt x="218948" y="359663"/>
                </a:lnTo>
                <a:lnTo>
                  <a:pt x="225806" y="352933"/>
                </a:lnTo>
                <a:lnTo>
                  <a:pt x="225806" y="322579"/>
                </a:lnTo>
                <a:lnTo>
                  <a:pt x="231989" y="320530"/>
                </a:lnTo>
                <a:lnTo>
                  <a:pt x="238125" y="318182"/>
                </a:lnTo>
                <a:lnTo>
                  <a:pt x="244165" y="315525"/>
                </a:lnTo>
                <a:lnTo>
                  <a:pt x="250062" y="312547"/>
                </a:lnTo>
                <a:close/>
              </a:path>
              <a:path w="361314" h="360044">
                <a:moveTo>
                  <a:pt x="89535" y="25653"/>
                </a:moveTo>
                <a:lnTo>
                  <a:pt x="80010" y="25653"/>
                </a:lnTo>
                <a:lnTo>
                  <a:pt x="31623" y="73913"/>
                </a:lnTo>
                <a:lnTo>
                  <a:pt x="25654" y="79755"/>
                </a:lnTo>
                <a:lnTo>
                  <a:pt x="25654" y="89153"/>
                </a:lnTo>
                <a:lnTo>
                  <a:pt x="31623" y="94996"/>
                </a:lnTo>
                <a:lnTo>
                  <a:pt x="47244" y="110616"/>
                </a:lnTo>
                <a:lnTo>
                  <a:pt x="44317" y="116550"/>
                </a:lnTo>
                <a:lnTo>
                  <a:pt x="41640" y="122554"/>
                </a:lnTo>
                <a:lnTo>
                  <a:pt x="39225" y="128654"/>
                </a:lnTo>
                <a:lnTo>
                  <a:pt x="37084" y="134874"/>
                </a:lnTo>
                <a:lnTo>
                  <a:pt x="6731" y="134874"/>
                </a:lnTo>
                <a:lnTo>
                  <a:pt x="0" y="141604"/>
                </a:lnTo>
                <a:lnTo>
                  <a:pt x="0" y="218059"/>
                </a:lnTo>
                <a:lnTo>
                  <a:pt x="6731" y="224789"/>
                </a:lnTo>
                <a:lnTo>
                  <a:pt x="37084" y="224789"/>
                </a:lnTo>
                <a:lnTo>
                  <a:pt x="39225" y="231007"/>
                </a:lnTo>
                <a:lnTo>
                  <a:pt x="41640" y="237093"/>
                </a:lnTo>
                <a:lnTo>
                  <a:pt x="44317" y="243060"/>
                </a:lnTo>
                <a:lnTo>
                  <a:pt x="47244" y="248919"/>
                </a:lnTo>
                <a:lnTo>
                  <a:pt x="25654" y="270510"/>
                </a:lnTo>
                <a:lnTo>
                  <a:pt x="25654" y="279908"/>
                </a:lnTo>
                <a:lnTo>
                  <a:pt x="31623" y="285750"/>
                </a:lnTo>
                <a:lnTo>
                  <a:pt x="80010" y="334010"/>
                </a:lnTo>
                <a:lnTo>
                  <a:pt x="89535" y="334010"/>
                </a:lnTo>
                <a:lnTo>
                  <a:pt x="95504" y="328167"/>
                </a:lnTo>
                <a:lnTo>
                  <a:pt x="111125" y="312547"/>
                </a:lnTo>
                <a:lnTo>
                  <a:pt x="302691" y="312547"/>
                </a:lnTo>
                <a:lnTo>
                  <a:pt x="335407" y="279908"/>
                </a:lnTo>
                <a:lnTo>
                  <a:pt x="335407" y="270510"/>
                </a:lnTo>
                <a:lnTo>
                  <a:pt x="334661" y="269748"/>
                </a:lnTo>
                <a:lnTo>
                  <a:pt x="180594" y="269748"/>
                </a:lnTo>
                <a:lnTo>
                  <a:pt x="145482" y="262681"/>
                </a:lnTo>
                <a:lnTo>
                  <a:pt x="116776" y="243411"/>
                </a:lnTo>
                <a:lnTo>
                  <a:pt x="97405" y="214830"/>
                </a:lnTo>
                <a:lnTo>
                  <a:pt x="90297" y="179831"/>
                </a:lnTo>
                <a:lnTo>
                  <a:pt x="97405" y="144833"/>
                </a:lnTo>
                <a:lnTo>
                  <a:pt x="116776" y="116252"/>
                </a:lnTo>
                <a:lnTo>
                  <a:pt x="145482" y="96982"/>
                </a:lnTo>
                <a:lnTo>
                  <a:pt x="180594" y="89915"/>
                </a:lnTo>
                <a:lnTo>
                  <a:pt x="334645" y="89915"/>
                </a:lnTo>
                <a:lnTo>
                  <a:pt x="335407" y="89153"/>
                </a:lnTo>
                <a:lnTo>
                  <a:pt x="335407" y="79755"/>
                </a:lnTo>
                <a:lnTo>
                  <a:pt x="302691" y="47116"/>
                </a:lnTo>
                <a:lnTo>
                  <a:pt x="111125" y="47116"/>
                </a:lnTo>
                <a:lnTo>
                  <a:pt x="95504" y="31496"/>
                </a:lnTo>
                <a:lnTo>
                  <a:pt x="89535" y="25653"/>
                </a:lnTo>
                <a:close/>
              </a:path>
              <a:path w="361314" h="360044">
                <a:moveTo>
                  <a:pt x="302691" y="312547"/>
                </a:moveTo>
                <a:lnTo>
                  <a:pt x="250062" y="312547"/>
                </a:lnTo>
                <a:lnTo>
                  <a:pt x="265684" y="328167"/>
                </a:lnTo>
                <a:lnTo>
                  <a:pt x="271653" y="334010"/>
                </a:lnTo>
                <a:lnTo>
                  <a:pt x="281178" y="334010"/>
                </a:lnTo>
                <a:lnTo>
                  <a:pt x="302691" y="312547"/>
                </a:lnTo>
                <a:close/>
              </a:path>
              <a:path w="361314" h="360044">
                <a:moveTo>
                  <a:pt x="334645" y="89915"/>
                </a:moveTo>
                <a:lnTo>
                  <a:pt x="180594" y="89915"/>
                </a:lnTo>
                <a:lnTo>
                  <a:pt x="215705" y="96982"/>
                </a:lnTo>
                <a:lnTo>
                  <a:pt x="244411" y="116252"/>
                </a:lnTo>
                <a:lnTo>
                  <a:pt x="263782" y="144833"/>
                </a:lnTo>
                <a:lnTo>
                  <a:pt x="270891" y="179831"/>
                </a:lnTo>
                <a:lnTo>
                  <a:pt x="263782" y="214830"/>
                </a:lnTo>
                <a:lnTo>
                  <a:pt x="244411" y="243411"/>
                </a:lnTo>
                <a:lnTo>
                  <a:pt x="215705" y="262681"/>
                </a:lnTo>
                <a:lnTo>
                  <a:pt x="180594" y="269748"/>
                </a:lnTo>
                <a:lnTo>
                  <a:pt x="334661" y="269748"/>
                </a:lnTo>
                <a:lnTo>
                  <a:pt x="329565" y="264540"/>
                </a:lnTo>
                <a:lnTo>
                  <a:pt x="313944" y="248919"/>
                </a:lnTo>
                <a:lnTo>
                  <a:pt x="316870" y="243060"/>
                </a:lnTo>
                <a:lnTo>
                  <a:pt x="319547" y="237093"/>
                </a:lnTo>
                <a:lnTo>
                  <a:pt x="321962" y="231007"/>
                </a:lnTo>
                <a:lnTo>
                  <a:pt x="324104" y="224789"/>
                </a:lnTo>
                <a:lnTo>
                  <a:pt x="354457" y="224789"/>
                </a:lnTo>
                <a:lnTo>
                  <a:pt x="361188" y="218059"/>
                </a:lnTo>
                <a:lnTo>
                  <a:pt x="361188" y="141604"/>
                </a:lnTo>
                <a:lnTo>
                  <a:pt x="354457" y="134874"/>
                </a:lnTo>
                <a:lnTo>
                  <a:pt x="324104" y="134874"/>
                </a:lnTo>
                <a:lnTo>
                  <a:pt x="321962" y="128654"/>
                </a:lnTo>
                <a:lnTo>
                  <a:pt x="319547" y="122554"/>
                </a:lnTo>
                <a:lnTo>
                  <a:pt x="316870" y="116550"/>
                </a:lnTo>
                <a:lnTo>
                  <a:pt x="313944" y="110616"/>
                </a:lnTo>
                <a:lnTo>
                  <a:pt x="334645" y="89915"/>
                </a:lnTo>
                <a:close/>
              </a:path>
              <a:path w="361314" h="360044">
                <a:moveTo>
                  <a:pt x="180594" y="119887"/>
                </a:moveTo>
                <a:lnTo>
                  <a:pt x="157204" y="124610"/>
                </a:lnTo>
                <a:lnTo>
                  <a:pt x="138064" y="137477"/>
                </a:lnTo>
                <a:lnTo>
                  <a:pt x="125140" y="156535"/>
                </a:lnTo>
                <a:lnTo>
                  <a:pt x="120396" y="179831"/>
                </a:lnTo>
                <a:lnTo>
                  <a:pt x="125140" y="203128"/>
                </a:lnTo>
                <a:lnTo>
                  <a:pt x="138064" y="222186"/>
                </a:lnTo>
                <a:lnTo>
                  <a:pt x="157204" y="235053"/>
                </a:lnTo>
                <a:lnTo>
                  <a:pt x="180594" y="239775"/>
                </a:lnTo>
                <a:lnTo>
                  <a:pt x="203983" y="235053"/>
                </a:lnTo>
                <a:lnTo>
                  <a:pt x="223123" y="222186"/>
                </a:lnTo>
                <a:lnTo>
                  <a:pt x="231520" y="209803"/>
                </a:lnTo>
                <a:lnTo>
                  <a:pt x="180594" y="209803"/>
                </a:lnTo>
                <a:lnTo>
                  <a:pt x="168872" y="207442"/>
                </a:lnTo>
                <a:lnTo>
                  <a:pt x="159305" y="201009"/>
                </a:lnTo>
                <a:lnTo>
                  <a:pt x="152858" y="191480"/>
                </a:lnTo>
                <a:lnTo>
                  <a:pt x="150495" y="179831"/>
                </a:lnTo>
                <a:lnTo>
                  <a:pt x="152858" y="168183"/>
                </a:lnTo>
                <a:lnTo>
                  <a:pt x="159305" y="158654"/>
                </a:lnTo>
                <a:lnTo>
                  <a:pt x="168872" y="152221"/>
                </a:lnTo>
                <a:lnTo>
                  <a:pt x="180594" y="149860"/>
                </a:lnTo>
                <a:lnTo>
                  <a:pt x="231520" y="149860"/>
                </a:lnTo>
                <a:lnTo>
                  <a:pt x="223123" y="137477"/>
                </a:lnTo>
                <a:lnTo>
                  <a:pt x="203983" y="124610"/>
                </a:lnTo>
                <a:lnTo>
                  <a:pt x="180594" y="119887"/>
                </a:lnTo>
                <a:close/>
              </a:path>
              <a:path w="361314" h="360044">
                <a:moveTo>
                  <a:pt x="231520" y="149860"/>
                </a:moveTo>
                <a:lnTo>
                  <a:pt x="180594" y="149860"/>
                </a:lnTo>
                <a:lnTo>
                  <a:pt x="192315" y="152221"/>
                </a:lnTo>
                <a:lnTo>
                  <a:pt x="201882" y="158654"/>
                </a:lnTo>
                <a:lnTo>
                  <a:pt x="208329" y="168183"/>
                </a:lnTo>
                <a:lnTo>
                  <a:pt x="210693" y="179831"/>
                </a:lnTo>
                <a:lnTo>
                  <a:pt x="208329" y="191480"/>
                </a:lnTo>
                <a:lnTo>
                  <a:pt x="201882" y="201009"/>
                </a:lnTo>
                <a:lnTo>
                  <a:pt x="192315" y="207442"/>
                </a:lnTo>
                <a:lnTo>
                  <a:pt x="180594" y="209803"/>
                </a:lnTo>
                <a:lnTo>
                  <a:pt x="231520" y="209803"/>
                </a:lnTo>
                <a:lnTo>
                  <a:pt x="236047" y="203128"/>
                </a:lnTo>
                <a:lnTo>
                  <a:pt x="240792" y="179831"/>
                </a:lnTo>
                <a:lnTo>
                  <a:pt x="236047" y="156535"/>
                </a:lnTo>
                <a:lnTo>
                  <a:pt x="231520" y="149860"/>
                </a:lnTo>
                <a:close/>
              </a:path>
              <a:path w="361314" h="360044">
                <a:moveTo>
                  <a:pt x="188849" y="164846"/>
                </a:moveTo>
                <a:lnTo>
                  <a:pt x="172339" y="164846"/>
                </a:lnTo>
                <a:lnTo>
                  <a:pt x="165608" y="171576"/>
                </a:lnTo>
                <a:lnTo>
                  <a:pt x="165608" y="188087"/>
                </a:lnTo>
                <a:lnTo>
                  <a:pt x="172339" y="194817"/>
                </a:lnTo>
                <a:lnTo>
                  <a:pt x="188849" y="194817"/>
                </a:lnTo>
                <a:lnTo>
                  <a:pt x="195580" y="188087"/>
                </a:lnTo>
                <a:lnTo>
                  <a:pt x="195580" y="171576"/>
                </a:lnTo>
                <a:lnTo>
                  <a:pt x="188849" y="164846"/>
                </a:lnTo>
                <a:close/>
              </a:path>
              <a:path w="361314" h="360044">
                <a:moveTo>
                  <a:pt x="219075" y="0"/>
                </a:moveTo>
                <a:lnTo>
                  <a:pt x="142112" y="0"/>
                </a:lnTo>
                <a:lnTo>
                  <a:pt x="135382" y="6730"/>
                </a:lnTo>
                <a:lnTo>
                  <a:pt x="135382" y="36956"/>
                </a:lnTo>
                <a:lnTo>
                  <a:pt x="129198" y="39080"/>
                </a:lnTo>
                <a:lnTo>
                  <a:pt x="123063" y="41465"/>
                </a:lnTo>
                <a:lnTo>
                  <a:pt x="117022" y="44136"/>
                </a:lnTo>
                <a:lnTo>
                  <a:pt x="111125" y="47116"/>
                </a:lnTo>
                <a:lnTo>
                  <a:pt x="250062" y="47116"/>
                </a:lnTo>
                <a:lnTo>
                  <a:pt x="244165" y="44136"/>
                </a:lnTo>
                <a:lnTo>
                  <a:pt x="238125" y="41465"/>
                </a:lnTo>
                <a:lnTo>
                  <a:pt x="231989" y="39080"/>
                </a:lnTo>
                <a:lnTo>
                  <a:pt x="225806" y="36956"/>
                </a:lnTo>
                <a:lnTo>
                  <a:pt x="225806" y="6730"/>
                </a:lnTo>
                <a:lnTo>
                  <a:pt x="219075" y="0"/>
                </a:lnTo>
                <a:close/>
              </a:path>
              <a:path w="361314" h="360044">
                <a:moveTo>
                  <a:pt x="281178" y="25653"/>
                </a:moveTo>
                <a:lnTo>
                  <a:pt x="271653" y="25653"/>
                </a:lnTo>
                <a:lnTo>
                  <a:pt x="265684" y="31496"/>
                </a:lnTo>
                <a:lnTo>
                  <a:pt x="250062" y="47116"/>
                </a:lnTo>
                <a:lnTo>
                  <a:pt x="302691" y="47116"/>
                </a:lnTo>
                <a:lnTo>
                  <a:pt x="281178" y="25653"/>
                </a:lnTo>
                <a:close/>
              </a:path>
            </a:pathLst>
          </a:custGeom>
          <a:solidFill>
            <a:srgbClr val="F9F9F9"/>
          </a:solidFill>
        </p:spPr>
        <p:txBody>
          <a:bodyPr wrap="square" lIns="0" tIns="0" rIns="0" bIns="0" rtlCol="0"/>
          <a:lstStyle/>
          <a:p>
            <a:endParaRPr/>
          </a:p>
        </p:txBody>
      </p:sp>
      <p:sp>
        <p:nvSpPr>
          <p:cNvPr id="9" name="object 9"/>
          <p:cNvSpPr txBox="1"/>
          <p:nvPr/>
        </p:nvSpPr>
        <p:spPr>
          <a:xfrm>
            <a:off x="829767" y="1510157"/>
            <a:ext cx="10806430" cy="976630"/>
          </a:xfrm>
          <a:prstGeom prst="rect">
            <a:avLst/>
          </a:prstGeom>
        </p:spPr>
        <p:txBody>
          <a:bodyPr vert="horz" wrap="square" lIns="0" tIns="0" rIns="0" bIns="0" rtlCol="0">
            <a:spAutoFit/>
          </a:bodyPr>
          <a:lstStyle/>
          <a:p>
            <a:pPr marL="12700">
              <a:lnSpc>
                <a:spcPct val="100000"/>
              </a:lnSpc>
            </a:pPr>
            <a:r>
              <a:rPr sz="1400" spc="540" dirty="0">
                <a:solidFill>
                  <a:srgbClr val="1D9ED2"/>
                </a:solidFill>
                <a:latin typeface="Arial Unicode MS"/>
                <a:cs typeface="Arial Unicode MS"/>
              </a:rPr>
              <a:t>◆</a:t>
            </a:r>
            <a:r>
              <a:rPr sz="1400" spc="375" dirty="0">
                <a:solidFill>
                  <a:srgbClr val="1D9ED2"/>
                </a:solidFill>
                <a:latin typeface="Arial Unicode MS"/>
                <a:cs typeface="Arial Unicode MS"/>
              </a:rPr>
              <a:t> </a:t>
            </a:r>
            <a:r>
              <a:rPr sz="1400" dirty="0">
                <a:solidFill>
                  <a:srgbClr val="585858"/>
                </a:solidFill>
                <a:latin typeface="微软雅黑"/>
                <a:cs typeface="微软雅黑"/>
              </a:rPr>
              <a:t>按照纵向产业链划分，版权保护行业可划分为确权、用权和维权三大环节，确权是源头，用权内涵最丰富，维权则与法律的制定和执行</a:t>
            </a:r>
            <a:endParaRPr sz="1400">
              <a:latin typeface="微软雅黑"/>
              <a:cs typeface="微软雅黑"/>
            </a:endParaRPr>
          </a:p>
          <a:p>
            <a:pPr marL="299085">
              <a:lnSpc>
                <a:spcPct val="100000"/>
              </a:lnSpc>
              <a:spcBef>
                <a:spcPts val="840"/>
              </a:spcBef>
            </a:pPr>
            <a:r>
              <a:rPr sz="1400" spc="-5" dirty="0">
                <a:solidFill>
                  <a:srgbClr val="585858"/>
                </a:solidFill>
                <a:latin typeface="微软雅黑"/>
                <a:cs typeface="微软雅黑"/>
              </a:rPr>
              <a:t>力度息息相关。区块链在三个环节中的应用有所不同，发挥着不同的作用。</a:t>
            </a:r>
            <a:endParaRPr sz="1400">
              <a:latin typeface="微软雅黑"/>
              <a:cs typeface="微软雅黑"/>
            </a:endParaRPr>
          </a:p>
          <a:p>
            <a:pPr>
              <a:lnSpc>
                <a:spcPct val="100000"/>
              </a:lnSpc>
              <a:spcBef>
                <a:spcPts val="39"/>
              </a:spcBef>
            </a:pPr>
            <a:endParaRPr sz="1450">
              <a:latin typeface="Times New Roman"/>
              <a:cs typeface="Times New Roman"/>
            </a:endParaRPr>
          </a:p>
          <a:p>
            <a:pPr marL="3319779">
              <a:lnSpc>
                <a:spcPct val="100000"/>
              </a:lnSpc>
            </a:pPr>
            <a:r>
              <a:rPr sz="1400" dirty="0">
                <a:solidFill>
                  <a:srgbClr val="585858"/>
                </a:solidFill>
                <a:latin typeface="微软雅黑"/>
                <a:cs typeface="微软雅黑"/>
              </a:rPr>
              <a:t>亿欧智库：基于版权保护纵向产业链的区块链应用</a:t>
            </a:r>
            <a:endParaRPr sz="1400">
              <a:latin typeface="微软雅黑"/>
              <a:cs typeface="微软雅黑"/>
            </a:endParaRPr>
          </a:p>
        </p:txBody>
      </p:sp>
      <p:sp>
        <p:nvSpPr>
          <p:cNvPr id="10" name="object 10"/>
          <p:cNvSpPr/>
          <p:nvPr/>
        </p:nvSpPr>
        <p:spPr>
          <a:xfrm>
            <a:off x="2151126" y="2943605"/>
            <a:ext cx="9370695" cy="0"/>
          </a:xfrm>
          <a:custGeom>
            <a:avLst/>
            <a:gdLst/>
            <a:ahLst/>
            <a:cxnLst/>
            <a:rect l="l" t="t" r="r" b="b"/>
            <a:pathLst>
              <a:path w="9370695">
                <a:moveTo>
                  <a:pt x="0" y="0"/>
                </a:moveTo>
                <a:lnTo>
                  <a:pt x="9370568" y="0"/>
                </a:lnTo>
              </a:path>
            </a:pathLst>
          </a:custGeom>
          <a:ln w="22860">
            <a:solidFill>
              <a:srgbClr val="BABABA"/>
            </a:solidFill>
          </a:ln>
        </p:spPr>
        <p:txBody>
          <a:bodyPr wrap="square" lIns="0" tIns="0" rIns="0" bIns="0" rtlCol="0"/>
          <a:lstStyle/>
          <a:p>
            <a:endParaRPr/>
          </a:p>
        </p:txBody>
      </p:sp>
      <p:sp>
        <p:nvSpPr>
          <p:cNvPr id="11" name="object 11"/>
          <p:cNvSpPr/>
          <p:nvPr/>
        </p:nvSpPr>
        <p:spPr>
          <a:xfrm>
            <a:off x="674369" y="2205989"/>
            <a:ext cx="1477010" cy="1477010"/>
          </a:xfrm>
          <a:custGeom>
            <a:avLst/>
            <a:gdLst/>
            <a:ahLst/>
            <a:cxnLst/>
            <a:rect l="l" t="t" r="r" b="b"/>
            <a:pathLst>
              <a:path w="1477010" h="1477010">
                <a:moveTo>
                  <a:pt x="738377" y="0"/>
                </a:moveTo>
                <a:lnTo>
                  <a:pt x="689829" y="1570"/>
                </a:lnTo>
                <a:lnTo>
                  <a:pt x="642118" y="6217"/>
                </a:lnTo>
                <a:lnTo>
                  <a:pt x="595344" y="13843"/>
                </a:lnTo>
                <a:lnTo>
                  <a:pt x="549603" y="24350"/>
                </a:lnTo>
                <a:lnTo>
                  <a:pt x="504992" y="37642"/>
                </a:lnTo>
                <a:lnTo>
                  <a:pt x="461609" y="53621"/>
                </a:lnTo>
                <a:lnTo>
                  <a:pt x="419551" y="72190"/>
                </a:lnTo>
                <a:lnTo>
                  <a:pt x="378915" y="93252"/>
                </a:lnTo>
                <a:lnTo>
                  <a:pt x="339799" y="116708"/>
                </a:lnTo>
                <a:lnTo>
                  <a:pt x="302300" y="142463"/>
                </a:lnTo>
                <a:lnTo>
                  <a:pt x="266515" y="170418"/>
                </a:lnTo>
                <a:lnTo>
                  <a:pt x="232542" y="200477"/>
                </a:lnTo>
                <a:lnTo>
                  <a:pt x="200477" y="232542"/>
                </a:lnTo>
                <a:lnTo>
                  <a:pt x="170418" y="266515"/>
                </a:lnTo>
                <a:lnTo>
                  <a:pt x="142463" y="302300"/>
                </a:lnTo>
                <a:lnTo>
                  <a:pt x="116708" y="339799"/>
                </a:lnTo>
                <a:lnTo>
                  <a:pt x="93252" y="378915"/>
                </a:lnTo>
                <a:lnTo>
                  <a:pt x="72190" y="419551"/>
                </a:lnTo>
                <a:lnTo>
                  <a:pt x="53621" y="461609"/>
                </a:lnTo>
                <a:lnTo>
                  <a:pt x="37642" y="504992"/>
                </a:lnTo>
                <a:lnTo>
                  <a:pt x="24350" y="549603"/>
                </a:lnTo>
                <a:lnTo>
                  <a:pt x="13843" y="595344"/>
                </a:lnTo>
                <a:lnTo>
                  <a:pt x="6217" y="642118"/>
                </a:lnTo>
                <a:lnTo>
                  <a:pt x="1570" y="689829"/>
                </a:lnTo>
                <a:lnTo>
                  <a:pt x="0" y="738377"/>
                </a:lnTo>
                <a:lnTo>
                  <a:pt x="1570" y="786926"/>
                </a:lnTo>
                <a:lnTo>
                  <a:pt x="6217" y="834637"/>
                </a:lnTo>
                <a:lnTo>
                  <a:pt x="13843" y="881411"/>
                </a:lnTo>
                <a:lnTo>
                  <a:pt x="24350" y="927152"/>
                </a:lnTo>
                <a:lnTo>
                  <a:pt x="37642" y="971763"/>
                </a:lnTo>
                <a:lnTo>
                  <a:pt x="53621" y="1015146"/>
                </a:lnTo>
                <a:lnTo>
                  <a:pt x="72190" y="1057204"/>
                </a:lnTo>
                <a:lnTo>
                  <a:pt x="93252" y="1097840"/>
                </a:lnTo>
                <a:lnTo>
                  <a:pt x="116708" y="1136956"/>
                </a:lnTo>
                <a:lnTo>
                  <a:pt x="142463" y="1174455"/>
                </a:lnTo>
                <a:lnTo>
                  <a:pt x="170418" y="1210240"/>
                </a:lnTo>
                <a:lnTo>
                  <a:pt x="200477" y="1244213"/>
                </a:lnTo>
                <a:lnTo>
                  <a:pt x="232542" y="1276278"/>
                </a:lnTo>
                <a:lnTo>
                  <a:pt x="266515" y="1306337"/>
                </a:lnTo>
                <a:lnTo>
                  <a:pt x="302300" y="1334292"/>
                </a:lnTo>
                <a:lnTo>
                  <a:pt x="339799" y="1360047"/>
                </a:lnTo>
                <a:lnTo>
                  <a:pt x="378915" y="1383503"/>
                </a:lnTo>
                <a:lnTo>
                  <a:pt x="419551" y="1404565"/>
                </a:lnTo>
                <a:lnTo>
                  <a:pt x="461609" y="1423134"/>
                </a:lnTo>
                <a:lnTo>
                  <a:pt x="504992" y="1439113"/>
                </a:lnTo>
                <a:lnTo>
                  <a:pt x="549603" y="1452405"/>
                </a:lnTo>
                <a:lnTo>
                  <a:pt x="595344" y="1462912"/>
                </a:lnTo>
                <a:lnTo>
                  <a:pt x="642118" y="1470538"/>
                </a:lnTo>
                <a:lnTo>
                  <a:pt x="689829" y="1475185"/>
                </a:lnTo>
                <a:lnTo>
                  <a:pt x="738377" y="1476756"/>
                </a:lnTo>
                <a:lnTo>
                  <a:pt x="786926" y="1475185"/>
                </a:lnTo>
                <a:lnTo>
                  <a:pt x="834637" y="1470538"/>
                </a:lnTo>
                <a:lnTo>
                  <a:pt x="881411" y="1462912"/>
                </a:lnTo>
                <a:lnTo>
                  <a:pt x="927152" y="1452405"/>
                </a:lnTo>
                <a:lnTo>
                  <a:pt x="971763" y="1439113"/>
                </a:lnTo>
                <a:lnTo>
                  <a:pt x="1015146" y="1423134"/>
                </a:lnTo>
                <a:lnTo>
                  <a:pt x="1057204" y="1404565"/>
                </a:lnTo>
                <a:lnTo>
                  <a:pt x="1097840" y="1383503"/>
                </a:lnTo>
                <a:lnTo>
                  <a:pt x="1136956" y="1360047"/>
                </a:lnTo>
                <a:lnTo>
                  <a:pt x="1174455" y="1334292"/>
                </a:lnTo>
                <a:lnTo>
                  <a:pt x="1210240" y="1306337"/>
                </a:lnTo>
                <a:lnTo>
                  <a:pt x="1244213" y="1276278"/>
                </a:lnTo>
                <a:lnTo>
                  <a:pt x="1276278" y="1244213"/>
                </a:lnTo>
                <a:lnTo>
                  <a:pt x="1306337" y="1210240"/>
                </a:lnTo>
                <a:lnTo>
                  <a:pt x="1334292" y="1174455"/>
                </a:lnTo>
                <a:lnTo>
                  <a:pt x="1360047" y="1136956"/>
                </a:lnTo>
                <a:lnTo>
                  <a:pt x="1383503" y="1097840"/>
                </a:lnTo>
                <a:lnTo>
                  <a:pt x="1404565" y="1057204"/>
                </a:lnTo>
                <a:lnTo>
                  <a:pt x="1423134" y="1015146"/>
                </a:lnTo>
                <a:lnTo>
                  <a:pt x="1439113" y="971763"/>
                </a:lnTo>
                <a:lnTo>
                  <a:pt x="1452405" y="927152"/>
                </a:lnTo>
                <a:lnTo>
                  <a:pt x="1462912" y="881411"/>
                </a:lnTo>
                <a:lnTo>
                  <a:pt x="1470538" y="834637"/>
                </a:lnTo>
                <a:lnTo>
                  <a:pt x="1475185" y="786926"/>
                </a:lnTo>
                <a:lnTo>
                  <a:pt x="1476756" y="738377"/>
                </a:lnTo>
                <a:lnTo>
                  <a:pt x="1475185" y="689829"/>
                </a:lnTo>
                <a:lnTo>
                  <a:pt x="1470538" y="642118"/>
                </a:lnTo>
                <a:lnTo>
                  <a:pt x="1462912" y="595344"/>
                </a:lnTo>
                <a:lnTo>
                  <a:pt x="1452405" y="549603"/>
                </a:lnTo>
                <a:lnTo>
                  <a:pt x="1439113" y="504992"/>
                </a:lnTo>
                <a:lnTo>
                  <a:pt x="1423134" y="461609"/>
                </a:lnTo>
                <a:lnTo>
                  <a:pt x="1404565" y="419551"/>
                </a:lnTo>
                <a:lnTo>
                  <a:pt x="1383503" y="378915"/>
                </a:lnTo>
                <a:lnTo>
                  <a:pt x="1360047" y="339799"/>
                </a:lnTo>
                <a:lnTo>
                  <a:pt x="1334292" y="302300"/>
                </a:lnTo>
                <a:lnTo>
                  <a:pt x="1306337" y="266515"/>
                </a:lnTo>
                <a:lnTo>
                  <a:pt x="1276278" y="232542"/>
                </a:lnTo>
                <a:lnTo>
                  <a:pt x="1244213" y="200477"/>
                </a:lnTo>
                <a:lnTo>
                  <a:pt x="1210240" y="170418"/>
                </a:lnTo>
                <a:lnTo>
                  <a:pt x="1174455" y="142463"/>
                </a:lnTo>
                <a:lnTo>
                  <a:pt x="1136956" y="116708"/>
                </a:lnTo>
                <a:lnTo>
                  <a:pt x="1097840" y="93252"/>
                </a:lnTo>
                <a:lnTo>
                  <a:pt x="1057204" y="72190"/>
                </a:lnTo>
                <a:lnTo>
                  <a:pt x="1015146" y="53621"/>
                </a:lnTo>
                <a:lnTo>
                  <a:pt x="971763" y="37642"/>
                </a:lnTo>
                <a:lnTo>
                  <a:pt x="927152" y="24350"/>
                </a:lnTo>
                <a:lnTo>
                  <a:pt x="881411" y="13843"/>
                </a:lnTo>
                <a:lnTo>
                  <a:pt x="834637" y="6217"/>
                </a:lnTo>
                <a:lnTo>
                  <a:pt x="786926" y="1570"/>
                </a:lnTo>
                <a:lnTo>
                  <a:pt x="738377" y="0"/>
                </a:lnTo>
                <a:close/>
              </a:path>
            </a:pathLst>
          </a:custGeom>
          <a:solidFill>
            <a:srgbClr val="F9F9F9"/>
          </a:solidFill>
        </p:spPr>
        <p:txBody>
          <a:bodyPr wrap="square" lIns="0" tIns="0" rIns="0" bIns="0" rtlCol="0"/>
          <a:lstStyle/>
          <a:p>
            <a:endParaRPr/>
          </a:p>
        </p:txBody>
      </p:sp>
      <p:sp>
        <p:nvSpPr>
          <p:cNvPr id="12" name="object 12"/>
          <p:cNvSpPr/>
          <p:nvPr/>
        </p:nvSpPr>
        <p:spPr>
          <a:xfrm>
            <a:off x="674369" y="2205989"/>
            <a:ext cx="1477010" cy="1477010"/>
          </a:xfrm>
          <a:custGeom>
            <a:avLst/>
            <a:gdLst/>
            <a:ahLst/>
            <a:cxnLst/>
            <a:rect l="l" t="t" r="r" b="b"/>
            <a:pathLst>
              <a:path w="1477010" h="1477010">
                <a:moveTo>
                  <a:pt x="0" y="738377"/>
                </a:moveTo>
                <a:lnTo>
                  <a:pt x="1570" y="689829"/>
                </a:lnTo>
                <a:lnTo>
                  <a:pt x="6217" y="642118"/>
                </a:lnTo>
                <a:lnTo>
                  <a:pt x="13843" y="595344"/>
                </a:lnTo>
                <a:lnTo>
                  <a:pt x="24350" y="549603"/>
                </a:lnTo>
                <a:lnTo>
                  <a:pt x="37642" y="504992"/>
                </a:lnTo>
                <a:lnTo>
                  <a:pt x="53621" y="461609"/>
                </a:lnTo>
                <a:lnTo>
                  <a:pt x="72190" y="419551"/>
                </a:lnTo>
                <a:lnTo>
                  <a:pt x="93252" y="378915"/>
                </a:lnTo>
                <a:lnTo>
                  <a:pt x="116708" y="339799"/>
                </a:lnTo>
                <a:lnTo>
                  <a:pt x="142463" y="302300"/>
                </a:lnTo>
                <a:lnTo>
                  <a:pt x="170418" y="266515"/>
                </a:lnTo>
                <a:lnTo>
                  <a:pt x="200477" y="232542"/>
                </a:lnTo>
                <a:lnTo>
                  <a:pt x="232542" y="200477"/>
                </a:lnTo>
                <a:lnTo>
                  <a:pt x="266515" y="170418"/>
                </a:lnTo>
                <a:lnTo>
                  <a:pt x="302300" y="142463"/>
                </a:lnTo>
                <a:lnTo>
                  <a:pt x="339799" y="116708"/>
                </a:lnTo>
                <a:lnTo>
                  <a:pt x="378915" y="93252"/>
                </a:lnTo>
                <a:lnTo>
                  <a:pt x="419551" y="72190"/>
                </a:lnTo>
                <a:lnTo>
                  <a:pt x="461609" y="53621"/>
                </a:lnTo>
                <a:lnTo>
                  <a:pt x="504992" y="37642"/>
                </a:lnTo>
                <a:lnTo>
                  <a:pt x="549603" y="24350"/>
                </a:lnTo>
                <a:lnTo>
                  <a:pt x="595344" y="13843"/>
                </a:lnTo>
                <a:lnTo>
                  <a:pt x="642118" y="6217"/>
                </a:lnTo>
                <a:lnTo>
                  <a:pt x="689829" y="1570"/>
                </a:lnTo>
                <a:lnTo>
                  <a:pt x="738377" y="0"/>
                </a:lnTo>
                <a:lnTo>
                  <a:pt x="786926" y="1570"/>
                </a:lnTo>
                <a:lnTo>
                  <a:pt x="834637" y="6217"/>
                </a:lnTo>
                <a:lnTo>
                  <a:pt x="881411" y="13843"/>
                </a:lnTo>
                <a:lnTo>
                  <a:pt x="927152" y="24350"/>
                </a:lnTo>
                <a:lnTo>
                  <a:pt x="971763" y="37642"/>
                </a:lnTo>
                <a:lnTo>
                  <a:pt x="1015146" y="53621"/>
                </a:lnTo>
                <a:lnTo>
                  <a:pt x="1057204" y="72190"/>
                </a:lnTo>
                <a:lnTo>
                  <a:pt x="1097840" y="93252"/>
                </a:lnTo>
                <a:lnTo>
                  <a:pt x="1136956" y="116708"/>
                </a:lnTo>
                <a:lnTo>
                  <a:pt x="1174455" y="142463"/>
                </a:lnTo>
                <a:lnTo>
                  <a:pt x="1210240" y="170418"/>
                </a:lnTo>
                <a:lnTo>
                  <a:pt x="1244213" y="200477"/>
                </a:lnTo>
                <a:lnTo>
                  <a:pt x="1276278" y="232542"/>
                </a:lnTo>
                <a:lnTo>
                  <a:pt x="1306337" y="266515"/>
                </a:lnTo>
                <a:lnTo>
                  <a:pt x="1334292" y="302300"/>
                </a:lnTo>
                <a:lnTo>
                  <a:pt x="1360047" y="339799"/>
                </a:lnTo>
                <a:lnTo>
                  <a:pt x="1383503" y="378915"/>
                </a:lnTo>
                <a:lnTo>
                  <a:pt x="1404565" y="419551"/>
                </a:lnTo>
                <a:lnTo>
                  <a:pt x="1423134" y="461609"/>
                </a:lnTo>
                <a:lnTo>
                  <a:pt x="1439113" y="504992"/>
                </a:lnTo>
                <a:lnTo>
                  <a:pt x="1452405" y="549603"/>
                </a:lnTo>
                <a:lnTo>
                  <a:pt x="1462912" y="595344"/>
                </a:lnTo>
                <a:lnTo>
                  <a:pt x="1470538" y="642118"/>
                </a:lnTo>
                <a:lnTo>
                  <a:pt x="1475185" y="689829"/>
                </a:lnTo>
                <a:lnTo>
                  <a:pt x="1476756" y="738377"/>
                </a:lnTo>
                <a:lnTo>
                  <a:pt x="1475185" y="786926"/>
                </a:lnTo>
                <a:lnTo>
                  <a:pt x="1470538" y="834637"/>
                </a:lnTo>
                <a:lnTo>
                  <a:pt x="1462912" y="881411"/>
                </a:lnTo>
                <a:lnTo>
                  <a:pt x="1452405" y="927152"/>
                </a:lnTo>
                <a:lnTo>
                  <a:pt x="1439113" y="971763"/>
                </a:lnTo>
                <a:lnTo>
                  <a:pt x="1423134" y="1015146"/>
                </a:lnTo>
                <a:lnTo>
                  <a:pt x="1404565" y="1057204"/>
                </a:lnTo>
                <a:lnTo>
                  <a:pt x="1383503" y="1097840"/>
                </a:lnTo>
                <a:lnTo>
                  <a:pt x="1360047" y="1136956"/>
                </a:lnTo>
                <a:lnTo>
                  <a:pt x="1334292" y="1174455"/>
                </a:lnTo>
                <a:lnTo>
                  <a:pt x="1306337" y="1210240"/>
                </a:lnTo>
                <a:lnTo>
                  <a:pt x="1276278" y="1244213"/>
                </a:lnTo>
                <a:lnTo>
                  <a:pt x="1244213" y="1276278"/>
                </a:lnTo>
                <a:lnTo>
                  <a:pt x="1210240" y="1306337"/>
                </a:lnTo>
                <a:lnTo>
                  <a:pt x="1174455" y="1334292"/>
                </a:lnTo>
                <a:lnTo>
                  <a:pt x="1136956" y="1360047"/>
                </a:lnTo>
                <a:lnTo>
                  <a:pt x="1097840" y="1383503"/>
                </a:lnTo>
                <a:lnTo>
                  <a:pt x="1057204" y="1404565"/>
                </a:lnTo>
                <a:lnTo>
                  <a:pt x="1015146" y="1423134"/>
                </a:lnTo>
                <a:lnTo>
                  <a:pt x="971763" y="1439113"/>
                </a:lnTo>
                <a:lnTo>
                  <a:pt x="927152" y="1452405"/>
                </a:lnTo>
                <a:lnTo>
                  <a:pt x="881411" y="1462912"/>
                </a:lnTo>
                <a:lnTo>
                  <a:pt x="834637" y="1470538"/>
                </a:lnTo>
                <a:lnTo>
                  <a:pt x="786926" y="1475185"/>
                </a:lnTo>
                <a:lnTo>
                  <a:pt x="738377" y="1476756"/>
                </a:lnTo>
                <a:lnTo>
                  <a:pt x="689829" y="1475185"/>
                </a:lnTo>
                <a:lnTo>
                  <a:pt x="642118" y="1470538"/>
                </a:lnTo>
                <a:lnTo>
                  <a:pt x="595344" y="1462912"/>
                </a:lnTo>
                <a:lnTo>
                  <a:pt x="549603" y="1452405"/>
                </a:lnTo>
                <a:lnTo>
                  <a:pt x="504992" y="1439113"/>
                </a:lnTo>
                <a:lnTo>
                  <a:pt x="461609" y="1423134"/>
                </a:lnTo>
                <a:lnTo>
                  <a:pt x="419551" y="1404565"/>
                </a:lnTo>
                <a:lnTo>
                  <a:pt x="378915" y="1383503"/>
                </a:lnTo>
                <a:lnTo>
                  <a:pt x="339799" y="1360047"/>
                </a:lnTo>
                <a:lnTo>
                  <a:pt x="302300" y="1334292"/>
                </a:lnTo>
                <a:lnTo>
                  <a:pt x="266515" y="1306337"/>
                </a:lnTo>
                <a:lnTo>
                  <a:pt x="232542" y="1276278"/>
                </a:lnTo>
                <a:lnTo>
                  <a:pt x="200477" y="1244213"/>
                </a:lnTo>
                <a:lnTo>
                  <a:pt x="170418" y="1210240"/>
                </a:lnTo>
                <a:lnTo>
                  <a:pt x="142463" y="1174455"/>
                </a:lnTo>
                <a:lnTo>
                  <a:pt x="116708" y="1136956"/>
                </a:lnTo>
                <a:lnTo>
                  <a:pt x="93252" y="1097840"/>
                </a:lnTo>
                <a:lnTo>
                  <a:pt x="72190" y="1057204"/>
                </a:lnTo>
                <a:lnTo>
                  <a:pt x="53621" y="1015146"/>
                </a:lnTo>
                <a:lnTo>
                  <a:pt x="37642" y="971763"/>
                </a:lnTo>
                <a:lnTo>
                  <a:pt x="24350" y="927152"/>
                </a:lnTo>
                <a:lnTo>
                  <a:pt x="13843" y="881411"/>
                </a:lnTo>
                <a:lnTo>
                  <a:pt x="6217" y="834637"/>
                </a:lnTo>
                <a:lnTo>
                  <a:pt x="1570" y="786926"/>
                </a:lnTo>
                <a:lnTo>
                  <a:pt x="0" y="738377"/>
                </a:lnTo>
                <a:close/>
              </a:path>
            </a:pathLst>
          </a:custGeom>
          <a:ln w="38100">
            <a:solidFill>
              <a:srgbClr val="1D9ED2"/>
            </a:solidFill>
          </a:ln>
        </p:spPr>
        <p:txBody>
          <a:bodyPr wrap="square" lIns="0" tIns="0" rIns="0" bIns="0" rtlCol="0"/>
          <a:lstStyle/>
          <a:p>
            <a:endParaRPr/>
          </a:p>
        </p:txBody>
      </p:sp>
      <p:sp>
        <p:nvSpPr>
          <p:cNvPr id="13" name="object 13"/>
          <p:cNvSpPr/>
          <p:nvPr/>
        </p:nvSpPr>
        <p:spPr>
          <a:xfrm>
            <a:off x="1022603" y="2557272"/>
            <a:ext cx="777875" cy="772795"/>
          </a:xfrm>
          <a:custGeom>
            <a:avLst/>
            <a:gdLst/>
            <a:ahLst/>
            <a:cxnLst/>
            <a:rect l="l" t="t" r="r" b="b"/>
            <a:pathLst>
              <a:path w="777875" h="772795">
                <a:moveTo>
                  <a:pt x="773557" y="594740"/>
                </a:moveTo>
                <a:lnTo>
                  <a:pt x="588264" y="594740"/>
                </a:lnTo>
                <a:lnTo>
                  <a:pt x="585851" y="596518"/>
                </a:lnTo>
                <a:lnTo>
                  <a:pt x="584962" y="599820"/>
                </a:lnTo>
                <a:lnTo>
                  <a:pt x="584073" y="602361"/>
                </a:lnTo>
                <a:lnTo>
                  <a:pt x="584962" y="605663"/>
                </a:lnTo>
                <a:lnTo>
                  <a:pt x="587502" y="607313"/>
                </a:lnTo>
                <a:lnTo>
                  <a:pt x="628522" y="647445"/>
                </a:lnTo>
                <a:lnTo>
                  <a:pt x="618490" y="704341"/>
                </a:lnTo>
                <a:lnTo>
                  <a:pt x="618490" y="706881"/>
                </a:lnTo>
                <a:lnTo>
                  <a:pt x="619379" y="710183"/>
                </a:lnTo>
                <a:lnTo>
                  <a:pt x="621791" y="711835"/>
                </a:lnTo>
                <a:lnTo>
                  <a:pt x="624332" y="713486"/>
                </a:lnTo>
                <a:lnTo>
                  <a:pt x="627760" y="713486"/>
                </a:lnTo>
                <a:lnTo>
                  <a:pt x="630173" y="712724"/>
                </a:lnTo>
                <a:lnTo>
                  <a:pt x="681354" y="685926"/>
                </a:lnTo>
                <a:lnTo>
                  <a:pt x="740169" y="685926"/>
                </a:lnTo>
                <a:lnTo>
                  <a:pt x="733297" y="647445"/>
                </a:lnTo>
                <a:lnTo>
                  <a:pt x="774446" y="607313"/>
                </a:lnTo>
                <a:lnTo>
                  <a:pt x="776985" y="605663"/>
                </a:lnTo>
                <a:lnTo>
                  <a:pt x="777747" y="602361"/>
                </a:lnTo>
                <a:lnTo>
                  <a:pt x="776985" y="599820"/>
                </a:lnTo>
                <a:lnTo>
                  <a:pt x="776097" y="596518"/>
                </a:lnTo>
                <a:lnTo>
                  <a:pt x="773557" y="594740"/>
                </a:lnTo>
                <a:close/>
              </a:path>
              <a:path w="777875" h="772795">
                <a:moveTo>
                  <a:pt x="740169" y="685926"/>
                </a:moveTo>
                <a:lnTo>
                  <a:pt x="681354" y="685926"/>
                </a:lnTo>
                <a:lnTo>
                  <a:pt x="731647" y="712724"/>
                </a:lnTo>
                <a:lnTo>
                  <a:pt x="735076" y="713486"/>
                </a:lnTo>
                <a:lnTo>
                  <a:pt x="737489" y="713486"/>
                </a:lnTo>
                <a:lnTo>
                  <a:pt x="742569" y="710183"/>
                </a:lnTo>
                <a:lnTo>
                  <a:pt x="743458" y="706881"/>
                </a:lnTo>
                <a:lnTo>
                  <a:pt x="743458" y="704341"/>
                </a:lnTo>
                <a:lnTo>
                  <a:pt x="740169" y="685926"/>
                </a:lnTo>
                <a:close/>
              </a:path>
              <a:path w="777875" h="772795">
                <a:moveTo>
                  <a:pt x="683895" y="530351"/>
                </a:moveTo>
                <a:lnTo>
                  <a:pt x="678053" y="530351"/>
                </a:lnTo>
                <a:lnTo>
                  <a:pt x="675513" y="532129"/>
                </a:lnTo>
                <a:lnTo>
                  <a:pt x="673862" y="534542"/>
                </a:lnTo>
                <a:lnTo>
                  <a:pt x="648716" y="586486"/>
                </a:lnTo>
                <a:lnTo>
                  <a:pt x="591693" y="594740"/>
                </a:lnTo>
                <a:lnTo>
                  <a:pt x="770254" y="594740"/>
                </a:lnTo>
                <a:lnTo>
                  <a:pt x="713232" y="586486"/>
                </a:lnTo>
                <a:lnTo>
                  <a:pt x="688085" y="534542"/>
                </a:lnTo>
                <a:lnTo>
                  <a:pt x="686435" y="532129"/>
                </a:lnTo>
                <a:lnTo>
                  <a:pt x="683895" y="530351"/>
                </a:lnTo>
                <a:close/>
              </a:path>
              <a:path w="777875" h="772795">
                <a:moveTo>
                  <a:pt x="62852" y="482600"/>
                </a:moveTo>
                <a:lnTo>
                  <a:pt x="62014" y="482600"/>
                </a:lnTo>
                <a:lnTo>
                  <a:pt x="43016" y="536216"/>
                </a:lnTo>
                <a:lnTo>
                  <a:pt x="26068" y="597922"/>
                </a:lnTo>
                <a:lnTo>
                  <a:pt x="12417" y="657305"/>
                </a:lnTo>
                <a:lnTo>
                  <a:pt x="3312" y="703953"/>
                </a:lnTo>
                <a:lnTo>
                  <a:pt x="0" y="727455"/>
                </a:lnTo>
                <a:lnTo>
                  <a:pt x="1676" y="727455"/>
                </a:lnTo>
                <a:lnTo>
                  <a:pt x="3339" y="741003"/>
                </a:lnTo>
                <a:lnTo>
                  <a:pt x="10580" y="756015"/>
                </a:lnTo>
                <a:lnTo>
                  <a:pt x="26777" y="768050"/>
                </a:lnTo>
                <a:lnTo>
                  <a:pt x="55308" y="772667"/>
                </a:lnTo>
                <a:lnTo>
                  <a:pt x="465963" y="772667"/>
                </a:lnTo>
                <a:lnTo>
                  <a:pt x="472858" y="772279"/>
                </a:lnTo>
                <a:lnTo>
                  <a:pt x="489029" y="768984"/>
                </a:lnTo>
                <a:lnTo>
                  <a:pt x="507700" y="759594"/>
                </a:lnTo>
                <a:lnTo>
                  <a:pt x="521509" y="741679"/>
                </a:lnTo>
                <a:lnTo>
                  <a:pt x="383794" y="741679"/>
                </a:lnTo>
                <a:lnTo>
                  <a:pt x="379603" y="740028"/>
                </a:lnTo>
                <a:lnTo>
                  <a:pt x="376301" y="737488"/>
                </a:lnTo>
                <a:lnTo>
                  <a:pt x="370459" y="733298"/>
                </a:lnTo>
                <a:lnTo>
                  <a:pt x="367030" y="725042"/>
                </a:lnTo>
                <a:lnTo>
                  <a:pt x="368808" y="717423"/>
                </a:lnTo>
                <a:lnTo>
                  <a:pt x="378841" y="656463"/>
                </a:lnTo>
                <a:lnTo>
                  <a:pt x="334391" y="612139"/>
                </a:lnTo>
                <a:lnTo>
                  <a:pt x="328549" y="607187"/>
                </a:lnTo>
                <a:lnTo>
                  <a:pt x="327873" y="603757"/>
                </a:lnTo>
                <a:lnTo>
                  <a:pt x="256412" y="603757"/>
                </a:lnTo>
                <a:lnTo>
                  <a:pt x="227908" y="483362"/>
                </a:lnTo>
                <a:lnTo>
                  <a:pt x="62852" y="483362"/>
                </a:lnTo>
                <a:lnTo>
                  <a:pt x="62852" y="482600"/>
                </a:lnTo>
                <a:close/>
              </a:path>
              <a:path w="777875" h="772795">
                <a:moveTo>
                  <a:pt x="453390" y="709929"/>
                </a:moveTo>
                <a:lnTo>
                  <a:pt x="398145" y="739266"/>
                </a:lnTo>
                <a:lnTo>
                  <a:pt x="394716" y="740917"/>
                </a:lnTo>
                <a:lnTo>
                  <a:pt x="392176" y="741679"/>
                </a:lnTo>
                <a:lnTo>
                  <a:pt x="514604" y="741679"/>
                </a:lnTo>
                <a:lnTo>
                  <a:pt x="512064" y="740917"/>
                </a:lnTo>
                <a:lnTo>
                  <a:pt x="508762" y="739266"/>
                </a:lnTo>
                <a:lnTo>
                  <a:pt x="453390" y="709929"/>
                </a:lnTo>
                <a:close/>
              </a:path>
              <a:path w="777875" h="772795">
                <a:moveTo>
                  <a:pt x="522097" y="740917"/>
                </a:moveTo>
                <a:lnTo>
                  <a:pt x="521334" y="741679"/>
                </a:lnTo>
                <a:lnTo>
                  <a:pt x="521509" y="741679"/>
                </a:lnTo>
                <a:lnTo>
                  <a:pt x="522097" y="740917"/>
                </a:lnTo>
                <a:close/>
              </a:path>
              <a:path w="777875" h="772795">
                <a:moveTo>
                  <a:pt x="544957" y="594740"/>
                </a:moveTo>
                <a:lnTo>
                  <a:pt x="360426" y="594740"/>
                </a:lnTo>
                <a:lnTo>
                  <a:pt x="358013" y="597280"/>
                </a:lnTo>
                <a:lnTo>
                  <a:pt x="356234" y="602361"/>
                </a:lnTo>
                <a:lnTo>
                  <a:pt x="357124" y="605663"/>
                </a:lnTo>
                <a:lnTo>
                  <a:pt x="358775" y="607313"/>
                </a:lnTo>
                <a:lnTo>
                  <a:pt x="399923" y="647445"/>
                </a:lnTo>
                <a:lnTo>
                  <a:pt x="390652" y="704341"/>
                </a:lnTo>
                <a:lnTo>
                  <a:pt x="389763" y="707643"/>
                </a:lnTo>
                <a:lnTo>
                  <a:pt x="391541" y="710183"/>
                </a:lnTo>
                <a:lnTo>
                  <a:pt x="393192" y="711835"/>
                </a:lnTo>
                <a:lnTo>
                  <a:pt x="395732" y="713486"/>
                </a:lnTo>
                <a:lnTo>
                  <a:pt x="399034" y="713486"/>
                </a:lnTo>
                <a:lnTo>
                  <a:pt x="401574" y="712724"/>
                </a:lnTo>
                <a:lnTo>
                  <a:pt x="452628" y="685926"/>
                </a:lnTo>
                <a:lnTo>
                  <a:pt x="511730" y="685926"/>
                </a:lnTo>
                <a:lnTo>
                  <a:pt x="505459" y="647445"/>
                </a:lnTo>
                <a:lnTo>
                  <a:pt x="546735" y="607187"/>
                </a:lnTo>
                <a:lnTo>
                  <a:pt x="548259" y="605663"/>
                </a:lnTo>
                <a:lnTo>
                  <a:pt x="549148" y="602361"/>
                </a:lnTo>
                <a:lnTo>
                  <a:pt x="547370" y="597280"/>
                </a:lnTo>
                <a:lnTo>
                  <a:pt x="544957" y="594740"/>
                </a:lnTo>
                <a:close/>
              </a:path>
              <a:path w="777875" h="772795">
                <a:moveTo>
                  <a:pt x="511730" y="685926"/>
                </a:moveTo>
                <a:lnTo>
                  <a:pt x="452628" y="685926"/>
                </a:lnTo>
                <a:lnTo>
                  <a:pt x="503809" y="712724"/>
                </a:lnTo>
                <a:lnTo>
                  <a:pt x="506349" y="713486"/>
                </a:lnTo>
                <a:lnTo>
                  <a:pt x="509651" y="713486"/>
                </a:lnTo>
                <a:lnTo>
                  <a:pt x="512191" y="711835"/>
                </a:lnTo>
                <a:lnTo>
                  <a:pt x="513842" y="710183"/>
                </a:lnTo>
                <a:lnTo>
                  <a:pt x="515620" y="706881"/>
                </a:lnTo>
                <a:lnTo>
                  <a:pt x="514731" y="704341"/>
                </a:lnTo>
                <a:lnTo>
                  <a:pt x="511730" y="685926"/>
                </a:lnTo>
                <a:close/>
              </a:path>
              <a:path w="777875" h="772795">
                <a:moveTo>
                  <a:pt x="257302" y="386461"/>
                </a:moveTo>
                <a:lnTo>
                  <a:pt x="283337" y="473328"/>
                </a:lnTo>
                <a:lnTo>
                  <a:pt x="283337" y="480060"/>
                </a:lnTo>
                <a:lnTo>
                  <a:pt x="256412" y="602995"/>
                </a:lnTo>
                <a:lnTo>
                  <a:pt x="256412" y="603757"/>
                </a:lnTo>
                <a:lnTo>
                  <a:pt x="327873" y="603757"/>
                </a:lnTo>
                <a:lnTo>
                  <a:pt x="326898" y="598804"/>
                </a:lnTo>
                <a:lnTo>
                  <a:pt x="328549" y="592074"/>
                </a:lnTo>
                <a:lnTo>
                  <a:pt x="331089" y="584580"/>
                </a:lnTo>
                <a:lnTo>
                  <a:pt x="337693" y="578738"/>
                </a:lnTo>
                <a:lnTo>
                  <a:pt x="345313" y="577850"/>
                </a:lnTo>
                <a:lnTo>
                  <a:pt x="407289" y="568705"/>
                </a:lnTo>
                <a:lnTo>
                  <a:pt x="438277" y="505967"/>
                </a:lnTo>
                <a:lnTo>
                  <a:pt x="445897" y="501776"/>
                </a:lnTo>
                <a:lnTo>
                  <a:pt x="471936" y="501776"/>
                </a:lnTo>
                <a:lnTo>
                  <a:pt x="467487" y="490854"/>
                </a:lnTo>
                <a:lnTo>
                  <a:pt x="455981" y="467903"/>
                </a:lnTo>
                <a:lnTo>
                  <a:pt x="443357" y="449072"/>
                </a:lnTo>
                <a:lnTo>
                  <a:pt x="433351" y="436625"/>
                </a:lnTo>
                <a:lnTo>
                  <a:pt x="294132" y="436625"/>
                </a:lnTo>
                <a:lnTo>
                  <a:pt x="257302" y="386461"/>
                </a:lnTo>
                <a:close/>
              </a:path>
              <a:path w="777875" h="772795">
                <a:moveTo>
                  <a:pt x="456057" y="530351"/>
                </a:moveTo>
                <a:lnTo>
                  <a:pt x="450215" y="530351"/>
                </a:lnTo>
                <a:lnTo>
                  <a:pt x="446786" y="532129"/>
                </a:lnTo>
                <a:lnTo>
                  <a:pt x="446024" y="534542"/>
                </a:lnTo>
                <a:lnTo>
                  <a:pt x="419989" y="586486"/>
                </a:lnTo>
                <a:lnTo>
                  <a:pt x="362966" y="594740"/>
                </a:lnTo>
                <a:lnTo>
                  <a:pt x="542417" y="594740"/>
                </a:lnTo>
                <a:lnTo>
                  <a:pt x="485394" y="586486"/>
                </a:lnTo>
                <a:lnTo>
                  <a:pt x="459359" y="534542"/>
                </a:lnTo>
                <a:lnTo>
                  <a:pt x="458597" y="532129"/>
                </a:lnTo>
                <a:lnTo>
                  <a:pt x="456057" y="530351"/>
                </a:lnTo>
                <a:close/>
              </a:path>
              <a:path w="777875" h="772795">
                <a:moveTo>
                  <a:pt x="471936" y="501776"/>
                </a:moveTo>
                <a:lnTo>
                  <a:pt x="461009" y="501776"/>
                </a:lnTo>
                <a:lnTo>
                  <a:pt x="468503" y="505967"/>
                </a:lnTo>
                <a:lnTo>
                  <a:pt x="471805" y="512699"/>
                </a:lnTo>
                <a:lnTo>
                  <a:pt x="487807" y="544449"/>
                </a:lnTo>
                <a:lnTo>
                  <a:pt x="477989" y="516636"/>
                </a:lnTo>
                <a:lnTo>
                  <a:pt x="471936" y="501776"/>
                </a:lnTo>
                <a:close/>
              </a:path>
              <a:path w="777875" h="772795">
                <a:moveTo>
                  <a:pt x="652779" y="398779"/>
                </a:moveTo>
                <a:lnTo>
                  <a:pt x="468376" y="398779"/>
                </a:lnTo>
                <a:lnTo>
                  <a:pt x="465836" y="401319"/>
                </a:lnTo>
                <a:lnTo>
                  <a:pt x="464947" y="403860"/>
                </a:lnTo>
                <a:lnTo>
                  <a:pt x="464184" y="407162"/>
                </a:lnTo>
                <a:lnTo>
                  <a:pt x="464947" y="409701"/>
                </a:lnTo>
                <a:lnTo>
                  <a:pt x="466725" y="412114"/>
                </a:lnTo>
                <a:lnTo>
                  <a:pt x="507746" y="452247"/>
                </a:lnTo>
                <a:lnTo>
                  <a:pt x="498475" y="508253"/>
                </a:lnTo>
                <a:lnTo>
                  <a:pt x="497713" y="511682"/>
                </a:lnTo>
                <a:lnTo>
                  <a:pt x="499364" y="514223"/>
                </a:lnTo>
                <a:lnTo>
                  <a:pt x="501904" y="515874"/>
                </a:lnTo>
                <a:lnTo>
                  <a:pt x="503555" y="518287"/>
                </a:lnTo>
                <a:lnTo>
                  <a:pt x="506984" y="518287"/>
                </a:lnTo>
                <a:lnTo>
                  <a:pt x="509397" y="516636"/>
                </a:lnTo>
                <a:lnTo>
                  <a:pt x="560578" y="489965"/>
                </a:lnTo>
                <a:lnTo>
                  <a:pt x="619653" y="489965"/>
                </a:lnTo>
                <a:lnTo>
                  <a:pt x="613410" y="452247"/>
                </a:lnTo>
                <a:lnTo>
                  <a:pt x="654431" y="412114"/>
                </a:lnTo>
                <a:lnTo>
                  <a:pt x="656209" y="409701"/>
                </a:lnTo>
                <a:lnTo>
                  <a:pt x="656971" y="407162"/>
                </a:lnTo>
                <a:lnTo>
                  <a:pt x="656209" y="403860"/>
                </a:lnTo>
                <a:lnTo>
                  <a:pt x="655320" y="401319"/>
                </a:lnTo>
                <a:lnTo>
                  <a:pt x="652779" y="398779"/>
                </a:lnTo>
                <a:close/>
              </a:path>
              <a:path w="777875" h="772795">
                <a:moveTo>
                  <a:pt x="619653" y="489965"/>
                </a:moveTo>
                <a:lnTo>
                  <a:pt x="560578" y="489965"/>
                </a:lnTo>
                <a:lnTo>
                  <a:pt x="611759" y="516636"/>
                </a:lnTo>
                <a:lnTo>
                  <a:pt x="614172" y="518287"/>
                </a:lnTo>
                <a:lnTo>
                  <a:pt x="617601" y="518287"/>
                </a:lnTo>
                <a:lnTo>
                  <a:pt x="620141" y="515874"/>
                </a:lnTo>
                <a:lnTo>
                  <a:pt x="621791" y="514223"/>
                </a:lnTo>
                <a:lnTo>
                  <a:pt x="623443" y="511682"/>
                </a:lnTo>
                <a:lnTo>
                  <a:pt x="622681" y="508253"/>
                </a:lnTo>
                <a:lnTo>
                  <a:pt x="619653" y="489965"/>
                </a:lnTo>
                <a:close/>
              </a:path>
              <a:path w="777875" h="772795">
                <a:moveTo>
                  <a:pt x="174320" y="386461"/>
                </a:moveTo>
                <a:lnTo>
                  <a:pt x="125087" y="406320"/>
                </a:lnTo>
                <a:lnTo>
                  <a:pt x="82130" y="445769"/>
                </a:lnTo>
                <a:lnTo>
                  <a:pt x="81292" y="447420"/>
                </a:lnTo>
                <a:lnTo>
                  <a:pt x="80454" y="448310"/>
                </a:lnTo>
                <a:lnTo>
                  <a:pt x="79616" y="449072"/>
                </a:lnTo>
                <a:lnTo>
                  <a:pt x="79616" y="449961"/>
                </a:lnTo>
                <a:lnTo>
                  <a:pt x="78778" y="450850"/>
                </a:lnTo>
                <a:lnTo>
                  <a:pt x="77939" y="450850"/>
                </a:lnTo>
                <a:lnTo>
                  <a:pt x="76263" y="454151"/>
                </a:lnTo>
                <a:lnTo>
                  <a:pt x="74587" y="456691"/>
                </a:lnTo>
                <a:lnTo>
                  <a:pt x="72910" y="459993"/>
                </a:lnTo>
                <a:lnTo>
                  <a:pt x="73748" y="459993"/>
                </a:lnTo>
                <a:lnTo>
                  <a:pt x="71103" y="465324"/>
                </a:lnTo>
                <a:lnTo>
                  <a:pt x="68300" y="471106"/>
                </a:lnTo>
                <a:lnTo>
                  <a:pt x="65497" y="477174"/>
                </a:lnTo>
                <a:lnTo>
                  <a:pt x="62852" y="483362"/>
                </a:lnTo>
                <a:lnTo>
                  <a:pt x="227908" y="483362"/>
                </a:lnTo>
                <a:lnTo>
                  <a:pt x="227126" y="480060"/>
                </a:lnTo>
                <a:lnTo>
                  <a:pt x="227126" y="475106"/>
                </a:lnTo>
                <a:lnTo>
                  <a:pt x="227965" y="473328"/>
                </a:lnTo>
                <a:lnTo>
                  <a:pt x="238928" y="438276"/>
                </a:lnTo>
                <a:lnTo>
                  <a:pt x="217068" y="438276"/>
                </a:lnTo>
                <a:lnTo>
                  <a:pt x="183540" y="393064"/>
                </a:lnTo>
                <a:lnTo>
                  <a:pt x="180187" y="389000"/>
                </a:lnTo>
                <a:lnTo>
                  <a:pt x="174320" y="386461"/>
                </a:lnTo>
                <a:close/>
              </a:path>
              <a:path w="777875" h="772795">
                <a:moveTo>
                  <a:pt x="255651" y="384810"/>
                </a:moveTo>
                <a:lnTo>
                  <a:pt x="217068" y="438276"/>
                </a:lnTo>
                <a:lnTo>
                  <a:pt x="238928" y="438276"/>
                </a:lnTo>
                <a:lnTo>
                  <a:pt x="255651" y="384810"/>
                </a:lnTo>
                <a:close/>
              </a:path>
              <a:path w="777875" h="772795">
                <a:moveTo>
                  <a:pt x="336042" y="383920"/>
                </a:moveTo>
                <a:lnTo>
                  <a:pt x="331089" y="385572"/>
                </a:lnTo>
                <a:lnTo>
                  <a:pt x="327659" y="389763"/>
                </a:lnTo>
                <a:lnTo>
                  <a:pt x="294132" y="436625"/>
                </a:lnTo>
                <a:lnTo>
                  <a:pt x="433351" y="436625"/>
                </a:lnTo>
                <a:lnTo>
                  <a:pt x="395049" y="402510"/>
                </a:lnTo>
                <a:lnTo>
                  <a:pt x="341122" y="384810"/>
                </a:lnTo>
                <a:lnTo>
                  <a:pt x="336042" y="383920"/>
                </a:lnTo>
                <a:close/>
              </a:path>
              <a:path w="777875" h="772795">
                <a:moveTo>
                  <a:pt x="563880" y="334390"/>
                </a:moveTo>
                <a:lnTo>
                  <a:pt x="558038" y="334390"/>
                </a:lnTo>
                <a:lnTo>
                  <a:pt x="554736" y="336041"/>
                </a:lnTo>
                <a:lnTo>
                  <a:pt x="553847" y="338581"/>
                </a:lnTo>
                <a:lnTo>
                  <a:pt x="527939" y="390398"/>
                </a:lnTo>
                <a:lnTo>
                  <a:pt x="470916" y="398779"/>
                </a:lnTo>
                <a:lnTo>
                  <a:pt x="650240" y="398779"/>
                </a:lnTo>
                <a:lnTo>
                  <a:pt x="593217" y="390398"/>
                </a:lnTo>
                <a:lnTo>
                  <a:pt x="567309" y="339470"/>
                </a:lnTo>
                <a:lnTo>
                  <a:pt x="566420" y="336041"/>
                </a:lnTo>
                <a:lnTo>
                  <a:pt x="563880" y="334390"/>
                </a:lnTo>
                <a:close/>
              </a:path>
              <a:path w="777875" h="772795">
                <a:moveTo>
                  <a:pt x="254381" y="0"/>
                </a:moveTo>
                <a:lnTo>
                  <a:pt x="206561" y="6393"/>
                </a:lnTo>
                <a:lnTo>
                  <a:pt x="163587" y="24435"/>
                </a:lnTo>
                <a:lnTo>
                  <a:pt x="127174" y="52419"/>
                </a:lnTo>
                <a:lnTo>
                  <a:pt x="99040" y="88636"/>
                </a:lnTo>
                <a:lnTo>
                  <a:pt x="80900" y="131380"/>
                </a:lnTo>
                <a:lnTo>
                  <a:pt x="74472" y="178942"/>
                </a:lnTo>
                <a:lnTo>
                  <a:pt x="80900" y="226452"/>
                </a:lnTo>
                <a:lnTo>
                  <a:pt x="99040" y="269160"/>
                </a:lnTo>
                <a:lnTo>
                  <a:pt x="127174" y="305355"/>
                </a:lnTo>
                <a:lnTo>
                  <a:pt x="163587" y="333327"/>
                </a:lnTo>
                <a:lnTo>
                  <a:pt x="206561" y="351366"/>
                </a:lnTo>
                <a:lnTo>
                  <a:pt x="254381" y="357758"/>
                </a:lnTo>
                <a:lnTo>
                  <a:pt x="302239" y="351366"/>
                </a:lnTo>
                <a:lnTo>
                  <a:pt x="345233" y="333327"/>
                </a:lnTo>
                <a:lnTo>
                  <a:pt x="381650" y="305355"/>
                </a:lnTo>
                <a:lnTo>
                  <a:pt x="409781" y="269160"/>
                </a:lnTo>
                <a:lnTo>
                  <a:pt x="427915" y="226452"/>
                </a:lnTo>
                <a:lnTo>
                  <a:pt x="434340" y="178942"/>
                </a:lnTo>
                <a:lnTo>
                  <a:pt x="427915" y="131380"/>
                </a:lnTo>
                <a:lnTo>
                  <a:pt x="409781" y="88636"/>
                </a:lnTo>
                <a:lnTo>
                  <a:pt x="381650" y="52419"/>
                </a:lnTo>
                <a:lnTo>
                  <a:pt x="345233" y="24435"/>
                </a:lnTo>
                <a:lnTo>
                  <a:pt x="302239" y="6393"/>
                </a:lnTo>
                <a:lnTo>
                  <a:pt x="254381" y="0"/>
                </a:lnTo>
                <a:close/>
              </a:path>
            </a:pathLst>
          </a:custGeom>
          <a:solidFill>
            <a:srgbClr val="1D9ED2"/>
          </a:solidFill>
        </p:spPr>
        <p:txBody>
          <a:bodyPr wrap="square" lIns="0" tIns="0" rIns="0" bIns="0" rtlCol="0"/>
          <a:lstStyle/>
          <a:p>
            <a:endParaRPr/>
          </a:p>
        </p:txBody>
      </p:sp>
      <p:sp>
        <p:nvSpPr>
          <p:cNvPr id="14" name="object 14"/>
          <p:cNvSpPr/>
          <p:nvPr/>
        </p:nvSpPr>
        <p:spPr>
          <a:xfrm>
            <a:off x="3583685" y="2618994"/>
            <a:ext cx="620395" cy="620395"/>
          </a:xfrm>
          <a:custGeom>
            <a:avLst/>
            <a:gdLst/>
            <a:ahLst/>
            <a:cxnLst/>
            <a:rect l="l" t="t" r="r" b="b"/>
            <a:pathLst>
              <a:path w="620395" h="620394">
                <a:moveTo>
                  <a:pt x="310134" y="0"/>
                </a:moveTo>
                <a:lnTo>
                  <a:pt x="264295" y="3361"/>
                </a:lnTo>
                <a:lnTo>
                  <a:pt x="220548" y="13127"/>
                </a:lnTo>
                <a:lnTo>
                  <a:pt x="179371" y="28818"/>
                </a:lnTo>
                <a:lnTo>
                  <a:pt x="141244" y="49954"/>
                </a:lnTo>
                <a:lnTo>
                  <a:pt x="106646" y="76056"/>
                </a:lnTo>
                <a:lnTo>
                  <a:pt x="76056" y="106646"/>
                </a:lnTo>
                <a:lnTo>
                  <a:pt x="49954" y="141244"/>
                </a:lnTo>
                <a:lnTo>
                  <a:pt x="28818" y="179371"/>
                </a:lnTo>
                <a:lnTo>
                  <a:pt x="13127" y="220548"/>
                </a:lnTo>
                <a:lnTo>
                  <a:pt x="3361" y="264295"/>
                </a:lnTo>
                <a:lnTo>
                  <a:pt x="0" y="310133"/>
                </a:lnTo>
                <a:lnTo>
                  <a:pt x="3361" y="355972"/>
                </a:lnTo>
                <a:lnTo>
                  <a:pt x="13127" y="399719"/>
                </a:lnTo>
                <a:lnTo>
                  <a:pt x="28818" y="440896"/>
                </a:lnTo>
                <a:lnTo>
                  <a:pt x="49954" y="479023"/>
                </a:lnTo>
                <a:lnTo>
                  <a:pt x="76056" y="513621"/>
                </a:lnTo>
                <a:lnTo>
                  <a:pt x="106646" y="544211"/>
                </a:lnTo>
                <a:lnTo>
                  <a:pt x="141244" y="570313"/>
                </a:lnTo>
                <a:lnTo>
                  <a:pt x="179371" y="591449"/>
                </a:lnTo>
                <a:lnTo>
                  <a:pt x="220548" y="607140"/>
                </a:lnTo>
                <a:lnTo>
                  <a:pt x="264295" y="616906"/>
                </a:lnTo>
                <a:lnTo>
                  <a:pt x="310134" y="620267"/>
                </a:lnTo>
                <a:lnTo>
                  <a:pt x="355972" y="616906"/>
                </a:lnTo>
                <a:lnTo>
                  <a:pt x="399719" y="607140"/>
                </a:lnTo>
                <a:lnTo>
                  <a:pt x="440896" y="591449"/>
                </a:lnTo>
                <a:lnTo>
                  <a:pt x="479023" y="570313"/>
                </a:lnTo>
                <a:lnTo>
                  <a:pt x="513621" y="544211"/>
                </a:lnTo>
                <a:lnTo>
                  <a:pt x="544211" y="513621"/>
                </a:lnTo>
                <a:lnTo>
                  <a:pt x="570313" y="479023"/>
                </a:lnTo>
                <a:lnTo>
                  <a:pt x="591449" y="440896"/>
                </a:lnTo>
                <a:lnTo>
                  <a:pt x="607140" y="399719"/>
                </a:lnTo>
                <a:lnTo>
                  <a:pt x="616906" y="355972"/>
                </a:lnTo>
                <a:lnTo>
                  <a:pt x="620267" y="310133"/>
                </a:lnTo>
                <a:lnTo>
                  <a:pt x="616906" y="264295"/>
                </a:lnTo>
                <a:lnTo>
                  <a:pt x="607140" y="220548"/>
                </a:lnTo>
                <a:lnTo>
                  <a:pt x="591449" y="179371"/>
                </a:lnTo>
                <a:lnTo>
                  <a:pt x="570313" y="141244"/>
                </a:lnTo>
                <a:lnTo>
                  <a:pt x="544211" y="106646"/>
                </a:lnTo>
                <a:lnTo>
                  <a:pt x="513621" y="76056"/>
                </a:lnTo>
                <a:lnTo>
                  <a:pt x="479023" y="49954"/>
                </a:lnTo>
                <a:lnTo>
                  <a:pt x="440896" y="28818"/>
                </a:lnTo>
                <a:lnTo>
                  <a:pt x="399719" y="13127"/>
                </a:lnTo>
                <a:lnTo>
                  <a:pt x="355972" y="3361"/>
                </a:lnTo>
                <a:lnTo>
                  <a:pt x="310134" y="0"/>
                </a:lnTo>
                <a:close/>
              </a:path>
            </a:pathLst>
          </a:custGeom>
          <a:solidFill>
            <a:srgbClr val="F9F9F9"/>
          </a:solidFill>
        </p:spPr>
        <p:txBody>
          <a:bodyPr wrap="square" lIns="0" tIns="0" rIns="0" bIns="0" rtlCol="0"/>
          <a:lstStyle/>
          <a:p>
            <a:endParaRPr/>
          </a:p>
        </p:txBody>
      </p:sp>
      <p:sp>
        <p:nvSpPr>
          <p:cNvPr id="15" name="object 15"/>
          <p:cNvSpPr/>
          <p:nvPr/>
        </p:nvSpPr>
        <p:spPr>
          <a:xfrm>
            <a:off x="3583685" y="2618994"/>
            <a:ext cx="620395" cy="620395"/>
          </a:xfrm>
          <a:custGeom>
            <a:avLst/>
            <a:gdLst/>
            <a:ahLst/>
            <a:cxnLst/>
            <a:rect l="l" t="t" r="r" b="b"/>
            <a:pathLst>
              <a:path w="620395" h="620394">
                <a:moveTo>
                  <a:pt x="620267" y="310133"/>
                </a:moveTo>
                <a:lnTo>
                  <a:pt x="616906" y="264295"/>
                </a:lnTo>
                <a:lnTo>
                  <a:pt x="607140" y="220548"/>
                </a:lnTo>
                <a:lnTo>
                  <a:pt x="591449" y="179371"/>
                </a:lnTo>
                <a:lnTo>
                  <a:pt x="570313" y="141244"/>
                </a:lnTo>
                <a:lnTo>
                  <a:pt x="544211" y="106646"/>
                </a:lnTo>
                <a:lnTo>
                  <a:pt x="513621" y="76056"/>
                </a:lnTo>
                <a:lnTo>
                  <a:pt x="479023" y="49954"/>
                </a:lnTo>
                <a:lnTo>
                  <a:pt x="440896" y="28818"/>
                </a:lnTo>
                <a:lnTo>
                  <a:pt x="399719" y="13127"/>
                </a:lnTo>
                <a:lnTo>
                  <a:pt x="355972" y="3361"/>
                </a:lnTo>
                <a:lnTo>
                  <a:pt x="310134" y="0"/>
                </a:lnTo>
                <a:lnTo>
                  <a:pt x="264295" y="3361"/>
                </a:lnTo>
                <a:lnTo>
                  <a:pt x="220548" y="13127"/>
                </a:lnTo>
                <a:lnTo>
                  <a:pt x="179371" y="28818"/>
                </a:lnTo>
                <a:lnTo>
                  <a:pt x="141244" y="49954"/>
                </a:lnTo>
                <a:lnTo>
                  <a:pt x="106646" y="76056"/>
                </a:lnTo>
                <a:lnTo>
                  <a:pt x="76056" y="106646"/>
                </a:lnTo>
                <a:lnTo>
                  <a:pt x="49954" y="141244"/>
                </a:lnTo>
                <a:lnTo>
                  <a:pt x="28818" y="179371"/>
                </a:lnTo>
                <a:lnTo>
                  <a:pt x="13127" y="220548"/>
                </a:lnTo>
                <a:lnTo>
                  <a:pt x="3361" y="264295"/>
                </a:lnTo>
                <a:lnTo>
                  <a:pt x="0" y="310133"/>
                </a:lnTo>
                <a:lnTo>
                  <a:pt x="3361" y="355972"/>
                </a:lnTo>
                <a:lnTo>
                  <a:pt x="13127" y="399719"/>
                </a:lnTo>
                <a:lnTo>
                  <a:pt x="28818" y="440896"/>
                </a:lnTo>
                <a:lnTo>
                  <a:pt x="49954" y="479023"/>
                </a:lnTo>
                <a:lnTo>
                  <a:pt x="76056" y="513621"/>
                </a:lnTo>
                <a:lnTo>
                  <a:pt x="106646" y="544211"/>
                </a:lnTo>
                <a:lnTo>
                  <a:pt x="141244" y="570313"/>
                </a:lnTo>
                <a:lnTo>
                  <a:pt x="179371" y="591449"/>
                </a:lnTo>
                <a:lnTo>
                  <a:pt x="220548" y="607140"/>
                </a:lnTo>
                <a:lnTo>
                  <a:pt x="264295" y="616906"/>
                </a:lnTo>
                <a:lnTo>
                  <a:pt x="310134" y="620267"/>
                </a:lnTo>
                <a:lnTo>
                  <a:pt x="355972" y="616906"/>
                </a:lnTo>
                <a:lnTo>
                  <a:pt x="399719" y="607140"/>
                </a:lnTo>
                <a:lnTo>
                  <a:pt x="440896" y="591449"/>
                </a:lnTo>
                <a:lnTo>
                  <a:pt x="479023" y="570313"/>
                </a:lnTo>
                <a:lnTo>
                  <a:pt x="513621" y="544211"/>
                </a:lnTo>
                <a:lnTo>
                  <a:pt x="544211" y="513621"/>
                </a:lnTo>
                <a:lnTo>
                  <a:pt x="570313" y="479023"/>
                </a:lnTo>
                <a:lnTo>
                  <a:pt x="591449" y="440896"/>
                </a:lnTo>
                <a:lnTo>
                  <a:pt x="607140" y="399719"/>
                </a:lnTo>
                <a:lnTo>
                  <a:pt x="616906" y="355972"/>
                </a:lnTo>
                <a:lnTo>
                  <a:pt x="620267" y="310133"/>
                </a:lnTo>
                <a:close/>
              </a:path>
            </a:pathLst>
          </a:custGeom>
          <a:ln w="38100">
            <a:solidFill>
              <a:srgbClr val="1D9ED2"/>
            </a:solidFill>
          </a:ln>
        </p:spPr>
        <p:txBody>
          <a:bodyPr wrap="square" lIns="0" tIns="0" rIns="0" bIns="0" rtlCol="0"/>
          <a:lstStyle/>
          <a:p>
            <a:endParaRPr/>
          </a:p>
        </p:txBody>
      </p:sp>
      <p:sp>
        <p:nvSpPr>
          <p:cNvPr id="16" name="object 16"/>
          <p:cNvSpPr/>
          <p:nvPr/>
        </p:nvSpPr>
        <p:spPr>
          <a:xfrm>
            <a:off x="6631685" y="2618994"/>
            <a:ext cx="620395" cy="620395"/>
          </a:xfrm>
          <a:custGeom>
            <a:avLst/>
            <a:gdLst/>
            <a:ahLst/>
            <a:cxnLst/>
            <a:rect l="l" t="t" r="r" b="b"/>
            <a:pathLst>
              <a:path w="620395" h="620394">
                <a:moveTo>
                  <a:pt x="310134" y="0"/>
                </a:moveTo>
                <a:lnTo>
                  <a:pt x="264295" y="3361"/>
                </a:lnTo>
                <a:lnTo>
                  <a:pt x="220548" y="13127"/>
                </a:lnTo>
                <a:lnTo>
                  <a:pt x="179371" y="28818"/>
                </a:lnTo>
                <a:lnTo>
                  <a:pt x="141244" y="49954"/>
                </a:lnTo>
                <a:lnTo>
                  <a:pt x="106646" y="76056"/>
                </a:lnTo>
                <a:lnTo>
                  <a:pt x="76056" y="106646"/>
                </a:lnTo>
                <a:lnTo>
                  <a:pt x="49954" y="141244"/>
                </a:lnTo>
                <a:lnTo>
                  <a:pt x="28818" y="179371"/>
                </a:lnTo>
                <a:lnTo>
                  <a:pt x="13127" y="220548"/>
                </a:lnTo>
                <a:lnTo>
                  <a:pt x="3361" y="264295"/>
                </a:lnTo>
                <a:lnTo>
                  <a:pt x="0" y="310133"/>
                </a:lnTo>
                <a:lnTo>
                  <a:pt x="3361" y="355972"/>
                </a:lnTo>
                <a:lnTo>
                  <a:pt x="13127" y="399719"/>
                </a:lnTo>
                <a:lnTo>
                  <a:pt x="28818" y="440896"/>
                </a:lnTo>
                <a:lnTo>
                  <a:pt x="49954" y="479023"/>
                </a:lnTo>
                <a:lnTo>
                  <a:pt x="76056" y="513621"/>
                </a:lnTo>
                <a:lnTo>
                  <a:pt x="106646" y="544211"/>
                </a:lnTo>
                <a:lnTo>
                  <a:pt x="141244" y="570313"/>
                </a:lnTo>
                <a:lnTo>
                  <a:pt x="179371" y="591449"/>
                </a:lnTo>
                <a:lnTo>
                  <a:pt x="220548" y="607140"/>
                </a:lnTo>
                <a:lnTo>
                  <a:pt x="264295" y="616906"/>
                </a:lnTo>
                <a:lnTo>
                  <a:pt x="310134" y="620267"/>
                </a:lnTo>
                <a:lnTo>
                  <a:pt x="355972" y="616906"/>
                </a:lnTo>
                <a:lnTo>
                  <a:pt x="399719" y="607140"/>
                </a:lnTo>
                <a:lnTo>
                  <a:pt x="440896" y="591449"/>
                </a:lnTo>
                <a:lnTo>
                  <a:pt x="479023" y="570313"/>
                </a:lnTo>
                <a:lnTo>
                  <a:pt x="513621" y="544211"/>
                </a:lnTo>
                <a:lnTo>
                  <a:pt x="544211" y="513621"/>
                </a:lnTo>
                <a:lnTo>
                  <a:pt x="570313" y="479023"/>
                </a:lnTo>
                <a:lnTo>
                  <a:pt x="591449" y="440896"/>
                </a:lnTo>
                <a:lnTo>
                  <a:pt x="607140" y="399719"/>
                </a:lnTo>
                <a:lnTo>
                  <a:pt x="616906" y="355972"/>
                </a:lnTo>
                <a:lnTo>
                  <a:pt x="620268" y="310133"/>
                </a:lnTo>
                <a:lnTo>
                  <a:pt x="616906" y="264295"/>
                </a:lnTo>
                <a:lnTo>
                  <a:pt x="607140" y="220548"/>
                </a:lnTo>
                <a:lnTo>
                  <a:pt x="591449" y="179371"/>
                </a:lnTo>
                <a:lnTo>
                  <a:pt x="570313" y="141244"/>
                </a:lnTo>
                <a:lnTo>
                  <a:pt x="544211" y="106646"/>
                </a:lnTo>
                <a:lnTo>
                  <a:pt x="513621" y="76056"/>
                </a:lnTo>
                <a:lnTo>
                  <a:pt x="479023" y="49954"/>
                </a:lnTo>
                <a:lnTo>
                  <a:pt x="440896" y="28818"/>
                </a:lnTo>
                <a:lnTo>
                  <a:pt x="399719" y="13127"/>
                </a:lnTo>
                <a:lnTo>
                  <a:pt x="355972" y="3361"/>
                </a:lnTo>
                <a:lnTo>
                  <a:pt x="310134" y="0"/>
                </a:lnTo>
                <a:close/>
              </a:path>
            </a:pathLst>
          </a:custGeom>
          <a:solidFill>
            <a:srgbClr val="F9F9F9"/>
          </a:solidFill>
        </p:spPr>
        <p:txBody>
          <a:bodyPr wrap="square" lIns="0" tIns="0" rIns="0" bIns="0" rtlCol="0"/>
          <a:lstStyle/>
          <a:p>
            <a:endParaRPr/>
          </a:p>
        </p:txBody>
      </p:sp>
      <p:sp>
        <p:nvSpPr>
          <p:cNvPr id="17" name="object 17"/>
          <p:cNvSpPr/>
          <p:nvPr/>
        </p:nvSpPr>
        <p:spPr>
          <a:xfrm>
            <a:off x="6631685" y="2618994"/>
            <a:ext cx="620395" cy="620395"/>
          </a:xfrm>
          <a:custGeom>
            <a:avLst/>
            <a:gdLst/>
            <a:ahLst/>
            <a:cxnLst/>
            <a:rect l="l" t="t" r="r" b="b"/>
            <a:pathLst>
              <a:path w="620395" h="620394">
                <a:moveTo>
                  <a:pt x="620268" y="310133"/>
                </a:moveTo>
                <a:lnTo>
                  <a:pt x="616906" y="264295"/>
                </a:lnTo>
                <a:lnTo>
                  <a:pt x="607140" y="220548"/>
                </a:lnTo>
                <a:lnTo>
                  <a:pt x="591449" y="179371"/>
                </a:lnTo>
                <a:lnTo>
                  <a:pt x="570313" y="141244"/>
                </a:lnTo>
                <a:lnTo>
                  <a:pt x="544211" y="106646"/>
                </a:lnTo>
                <a:lnTo>
                  <a:pt x="513621" y="76056"/>
                </a:lnTo>
                <a:lnTo>
                  <a:pt x="479023" y="49954"/>
                </a:lnTo>
                <a:lnTo>
                  <a:pt x="440896" y="28818"/>
                </a:lnTo>
                <a:lnTo>
                  <a:pt x="399719" y="13127"/>
                </a:lnTo>
                <a:lnTo>
                  <a:pt x="355972" y="3361"/>
                </a:lnTo>
                <a:lnTo>
                  <a:pt x="310134" y="0"/>
                </a:lnTo>
                <a:lnTo>
                  <a:pt x="264295" y="3361"/>
                </a:lnTo>
                <a:lnTo>
                  <a:pt x="220548" y="13127"/>
                </a:lnTo>
                <a:lnTo>
                  <a:pt x="179371" y="28818"/>
                </a:lnTo>
                <a:lnTo>
                  <a:pt x="141244" y="49954"/>
                </a:lnTo>
                <a:lnTo>
                  <a:pt x="106646" y="76056"/>
                </a:lnTo>
                <a:lnTo>
                  <a:pt x="76056" y="106646"/>
                </a:lnTo>
                <a:lnTo>
                  <a:pt x="49954" y="141244"/>
                </a:lnTo>
                <a:lnTo>
                  <a:pt x="28818" y="179371"/>
                </a:lnTo>
                <a:lnTo>
                  <a:pt x="13127" y="220548"/>
                </a:lnTo>
                <a:lnTo>
                  <a:pt x="3361" y="264295"/>
                </a:lnTo>
                <a:lnTo>
                  <a:pt x="0" y="310133"/>
                </a:lnTo>
                <a:lnTo>
                  <a:pt x="3361" y="355972"/>
                </a:lnTo>
                <a:lnTo>
                  <a:pt x="13127" y="399719"/>
                </a:lnTo>
                <a:lnTo>
                  <a:pt x="28818" y="440896"/>
                </a:lnTo>
                <a:lnTo>
                  <a:pt x="49954" y="479023"/>
                </a:lnTo>
                <a:lnTo>
                  <a:pt x="76056" y="513621"/>
                </a:lnTo>
                <a:lnTo>
                  <a:pt x="106646" y="544211"/>
                </a:lnTo>
                <a:lnTo>
                  <a:pt x="141244" y="570313"/>
                </a:lnTo>
                <a:lnTo>
                  <a:pt x="179371" y="591449"/>
                </a:lnTo>
                <a:lnTo>
                  <a:pt x="220548" y="607140"/>
                </a:lnTo>
                <a:lnTo>
                  <a:pt x="264295" y="616906"/>
                </a:lnTo>
                <a:lnTo>
                  <a:pt x="310134" y="620267"/>
                </a:lnTo>
                <a:lnTo>
                  <a:pt x="355972" y="616906"/>
                </a:lnTo>
                <a:lnTo>
                  <a:pt x="399719" y="607140"/>
                </a:lnTo>
                <a:lnTo>
                  <a:pt x="440896" y="591449"/>
                </a:lnTo>
                <a:lnTo>
                  <a:pt x="479023" y="570313"/>
                </a:lnTo>
                <a:lnTo>
                  <a:pt x="513621" y="544211"/>
                </a:lnTo>
                <a:lnTo>
                  <a:pt x="544211" y="513621"/>
                </a:lnTo>
                <a:lnTo>
                  <a:pt x="570313" y="479023"/>
                </a:lnTo>
                <a:lnTo>
                  <a:pt x="591449" y="440896"/>
                </a:lnTo>
                <a:lnTo>
                  <a:pt x="607140" y="399719"/>
                </a:lnTo>
                <a:lnTo>
                  <a:pt x="616906" y="355972"/>
                </a:lnTo>
                <a:lnTo>
                  <a:pt x="620268" y="310133"/>
                </a:lnTo>
                <a:close/>
              </a:path>
            </a:pathLst>
          </a:custGeom>
          <a:ln w="38099">
            <a:solidFill>
              <a:srgbClr val="F68B21"/>
            </a:solidFill>
          </a:ln>
        </p:spPr>
        <p:txBody>
          <a:bodyPr wrap="square" lIns="0" tIns="0" rIns="0" bIns="0" rtlCol="0"/>
          <a:lstStyle/>
          <a:p>
            <a:endParaRPr/>
          </a:p>
        </p:txBody>
      </p:sp>
      <p:sp>
        <p:nvSpPr>
          <p:cNvPr id="18" name="object 18"/>
          <p:cNvSpPr/>
          <p:nvPr/>
        </p:nvSpPr>
        <p:spPr>
          <a:xfrm>
            <a:off x="9815321" y="2618994"/>
            <a:ext cx="620395" cy="620395"/>
          </a:xfrm>
          <a:custGeom>
            <a:avLst/>
            <a:gdLst/>
            <a:ahLst/>
            <a:cxnLst/>
            <a:rect l="l" t="t" r="r" b="b"/>
            <a:pathLst>
              <a:path w="620395" h="620394">
                <a:moveTo>
                  <a:pt x="310133" y="0"/>
                </a:moveTo>
                <a:lnTo>
                  <a:pt x="264295" y="3361"/>
                </a:lnTo>
                <a:lnTo>
                  <a:pt x="220548" y="13127"/>
                </a:lnTo>
                <a:lnTo>
                  <a:pt x="179371" y="28818"/>
                </a:lnTo>
                <a:lnTo>
                  <a:pt x="141244" y="49954"/>
                </a:lnTo>
                <a:lnTo>
                  <a:pt x="106646" y="76056"/>
                </a:lnTo>
                <a:lnTo>
                  <a:pt x="76056" y="106646"/>
                </a:lnTo>
                <a:lnTo>
                  <a:pt x="49954" y="141244"/>
                </a:lnTo>
                <a:lnTo>
                  <a:pt x="28818" y="179371"/>
                </a:lnTo>
                <a:lnTo>
                  <a:pt x="13127" y="220548"/>
                </a:lnTo>
                <a:lnTo>
                  <a:pt x="3361" y="264295"/>
                </a:lnTo>
                <a:lnTo>
                  <a:pt x="0" y="310133"/>
                </a:lnTo>
                <a:lnTo>
                  <a:pt x="3361" y="355972"/>
                </a:lnTo>
                <a:lnTo>
                  <a:pt x="13127" y="399719"/>
                </a:lnTo>
                <a:lnTo>
                  <a:pt x="28818" y="440896"/>
                </a:lnTo>
                <a:lnTo>
                  <a:pt x="49954" y="479023"/>
                </a:lnTo>
                <a:lnTo>
                  <a:pt x="76056" y="513621"/>
                </a:lnTo>
                <a:lnTo>
                  <a:pt x="106646" y="544211"/>
                </a:lnTo>
                <a:lnTo>
                  <a:pt x="141244" y="570313"/>
                </a:lnTo>
                <a:lnTo>
                  <a:pt x="179371" y="591449"/>
                </a:lnTo>
                <a:lnTo>
                  <a:pt x="220548" y="607140"/>
                </a:lnTo>
                <a:lnTo>
                  <a:pt x="264295" y="616906"/>
                </a:lnTo>
                <a:lnTo>
                  <a:pt x="310133" y="620267"/>
                </a:lnTo>
                <a:lnTo>
                  <a:pt x="355972" y="616906"/>
                </a:lnTo>
                <a:lnTo>
                  <a:pt x="399719" y="607140"/>
                </a:lnTo>
                <a:lnTo>
                  <a:pt x="440896" y="591449"/>
                </a:lnTo>
                <a:lnTo>
                  <a:pt x="479023" y="570313"/>
                </a:lnTo>
                <a:lnTo>
                  <a:pt x="513621" y="544211"/>
                </a:lnTo>
                <a:lnTo>
                  <a:pt x="544211" y="513621"/>
                </a:lnTo>
                <a:lnTo>
                  <a:pt x="570313" y="479023"/>
                </a:lnTo>
                <a:lnTo>
                  <a:pt x="591449" y="440896"/>
                </a:lnTo>
                <a:lnTo>
                  <a:pt x="607140" y="399719"/>
                </a:lnTo>
                <a:lnTo>
                  <a:pt x="616906" y="355972"/>
                </a:lnTo>
                <a:lnTo>
                  <a:pt x="620268" y="310133"/>
                </a:lnTo>
                <a:lnTo>
                  <a:pt x="616906" y="264295"/>
                </a:lnTo>
                <a:lnTo>
                  <a:pt x="607140" y="220548"/>
                </a:lnTo>
                <a:lnTo>
                  <a:pt x="591449" y="179371"/>
                </a:lnTo>
                <a:lnTo>
                  <a:pt x="570313" y="141244"/>
                </a:lnTo>
                <a:lnTo>
                  <a:pt x="544211" y="106646"/>
                </a:lnTo>
                <a:lnTo>
                  <a:pt x="513621" y="76056"/>
                </a:lnTo>
                <a:lnTo>
                  <a:pt x="479023" y="49954"/>
                </a:lnTo>
                <a:lnTo>
                  <a:pt x="440896" y="28818"/>
                </a:lnTo>
                <a:lnTo>
                  <a:pt x="399719" y="13127"/>
                </a:lnTo>
                <a:lnTo>
                  <a:pt x="355972" y="3361"/>
                </a:lnTo>
                <a:lnTo>
                  <a:pt x="310133" y="0"/>
                </a:lnTo>
                <a:close/>
              </a:path>
            </a:pathLst>
          </a:custGeom>
          <a:solidFill>
            <a:srgbClr val="F9F9F9"/>
          </a:solidFill>
        </p:spPr>
        <p:txBody>
          <a:bodyPr wrap="square" lIns="0" tIns="0" rIns="0" bIns="0" rtlCol="0"/>
          <a:lstStyle/>
          <a:p>
            <a:endParaRPr/>
          </a:p>
        </p:txBody>
      </p:sp>
      <p:sp>
        <p:nvSpPr>
          <p:cNvPr id="19" name="object 19"/>
          <p:cNvSpPr/>
          <p:nvPr/>
        </p:nvSpPr>
        <p:spPr>
          <a:xfrm>
            <a:off x="9815321" y="2618994"/>
            <a:ext cx="620395" cy="620395"/>
          </a:xfrm>
          <a:custGeom>
            <a:avLst/>
            <a:gdLst/>
            <a:ahLst/>
            <a:cxnLst/>
            <a:rect l="l" t="t" r="r" b="b"/>
            <a:pathLst>
              <a:path w="620395" h="620394">
                <a:moveTo>
                  <a:pt x="620268" y="310133"/>
                </a:moveTo>
                <a:lnTo>
                  <a:pt x="616906" y="264295"/>
                </a:lnTo>
                <a:lnTo>
                  <a:pt x="607140" y="220548"/>
                </a:lnTo>
                <a:lnTo>
                  <a:pt x="591449" y="179371"/>
                </a:lnTo>
                <a:lnTo>
                  <a:pt x="570313" y="141244"/>
                </a:lnTo>
                <a:lnTo>
                  <a:pt x="544211" y="106646"/>
                </a:lnTo>
                <a:lnTo>
                  <a:pt x="513621" y="76056"/>
                </a:lnTo>
                <a:lnTo>
                  <a:pt x="479023" y="49954"/>
                </a:lnTo>
                <a:lnTo>
                  <a:pt x="440896" y="28818"/>
                </a:lnTo>
                <a:lnTo>
                  <a:pt x="399719" y="13127"/>
                </a:lnTo>
                <a:lnTo>
                  <a:pt x="355972" y="3361"/>
                </a:lnTo>
                <a:lnTo>
                  <a:pt x="310133" y="0"/>
                </a:lnTo>
                <a:lnTo>
                  <a:pt x="264295" y="3361"/>
                </a:lnTo>
                <a:lnTo>
                  <a:pt x="220548" y="13127"/>
                </a:lnTo>
                <a:lnTo>
                  <a:pt x="179371" y="28818"/>
                </a:lnTo>
                <a:lnTo>
                  <a:pt x="141244" y="49954"/>
                </a:lnTo>
                <a:lnTo>
                  <a:pt x="106646" y="76056"/>
                </a:lnTo>
                <a:lnTo>
                  <a:pt x="76056" y="106646"/>
                </a:lnTo>
                <a:lnTo>
                  <a:pt x="49954" y="141244"/>
                </a:lnTo>
                <a:lnTo>
                  <a:pt x="28818" y="179371"/>
                </a:lnTo>
                <a:lnTo>
                  <a:pt x="13127" y="220548"/>
                </a:lnTo>
                <a:lnTo>
                  <a:pt x="3361" y="264295"/>
                </a:lnTo>
                <a:lnTo>
                  <a:pt x="0" y="310133"/>
                </a:lnTo>
                <a:lnTo>
                  <a:pt x="3361" y="355972"/>
                </a:lnTo>
                <a:lnTo>
                  <a:pt x="13127" y="399719"/>
                </a:lnTo>
                <a:lnTo>
                  <a:pt x="28818" y="440896"/>
                </a:lnTo>
                <a:lnTo>
                  <a:pt x="49954" y="479023"/>
                </a:lnTo>
                <a:lnTo>
                  <a:pt x="76056" y="513621"/>
                </a:lnTo>
                <a:lnTo>
                  <a:pt x="106646" y="544211"/>
                </a:lnTo>
                <a:lnTo>
                  <a:pt x="141244" y="570313"/>
                </a:lnTo>
                <a:lnTo>
                  <a:pt x="179371" y="591449"/>
                </a:lnTo>
                <a:lnTo>
                  <a:pt x="220548" y="607140"/>
                </a:lnTo>
                <a:lnTo>
                  <a:pt x="264295" y="616906"/>
                </a:lnTo>
                <a:lnTo>
                  <a:pt x="310133" y="620267"/>
                </a:lnTo>
                <a:lnTo>
                  <a:pt x="355972" y="616906"/>
                </a:lnTo>
                <a:lnTo>
                  <a:pt x="399719" y="607140"/>
                </a:lnTo>
                <a:lnTo>
                  <a:pt x="440896" y="591449"/>
                </a:lnTo>
                <a:lnTo>
                  <a:pt x="479023" y="570313"/>
                </a:lnTo>
                <a:lnTo>
                  <a:pt x="513621" y="544211"/>
                </a:lnTo>
                <a:lnTo>
                  <a:pt x="544211" y="513621"/>
                </a:lnTo>
                <a:lnTo>
                  <a:pt x="570313" y="479023"/>
                </a:lnTo>
                <a:lnTo>
                  <a:pt x="591449" y="440896"/>
                </a:lnTo>
                <a:lnTo>
                  <a:pt x="607140" y="399719"/>
                </a:lnTo>
                <a:lnTo>
                  <a:pt x="616906" y="355972"/>
                </a:lnTo>
                <a:lnTo>
                  <a:pt x="620268" y="310133"/>
                </a:lnTo>
                <a:close/>
              </a:path>
            </a:pathLst>
          </a:custGeom>
          <a:ln w="38099">
            <a:solidFill>
              <a:srgbClr val="5FC949"/>
            </a:solidFill>
          </a:ln>
        </p:spPr>
        <p:txBody>
          <a:bodyPr wrap="square" lIns="0" tIns="0" rIns="0" bIns="0" rtlCol="0"/>
          <a:lstStyle/>
          <a:p>
            <a:endParaRPr/>
          </a:p>
        </p:txBody>
      </p:sp>
      <p:sp>
        <p:nvSpPr>
          <p:cNvPr id="20" name="object 20"/>
          <p:cNvSpPr/>
          <p:nvPr/>
        </p:nvSpPr>
        <p:spPr>
          <a:xfrm>
            <a:off x="9939528" y="2744216"/>
            <a:ext cx="372110" cy="370840"/>
          </a:xfrm>
          <a:custGeom>
            <a:avLst/>
            <a:gdLst/>
            <a:ahLst/>
            <a:cxnLst/>
            <a:rect l="l" t="t" r="r" b="b"/>
            <a:pathLst>
              <a:path w="372109" h="370839">
                <a:moveTo>
                  <a:pt x="186054" y="0"/>
                </a:moveTo>
                <a:lnTo>
                  <a:pt x="113617" y="13969"/>
                </a:lnTo>
                <a:lnTo>
                  <a:pt x="54228" y="54610"/>
                </a:lnTo>
                <a:lnTo>
                  <a:pt x="14493" y="113029"/>
                </a:lnTo>
                <a:lnTo>
                  <a:pt x="0" y="185419"/>
                </a:lnTo>
                <a:lnTo>
                  <a:pt x="3740" y="223519"/>
                </a:lnTo>
                <a:lnTo>
                  <a:pt x="31557" y="289560"/>
                </a:lnTo>
                <a:lnTo>
                  <a:pt x="81952" y="340360"/>
                </a:lnTo>
                <a:lnTo>
                  <a:pt x="148544" y="368300"/>
                </a:lnTo>
                <a:lnTo>
                  <a:pt x="186054" y="370839"/>
                </a:lnTo>
                <a:lnTo>
                  <a:pt x="223472" y="368300"/>
                </a:lnTo>
                <a:lnTo>
                  <a:pt x="258413" y="356869"/>
                </a:lnTo>
                <a:lnTo>
                  <a:pt x="285198" y="342900"/>
                </a:lnTo>
                <a:lnTo>
                  <a:pt x="171703" y="342900"/>
                </a:lnTo>
                <a:lnTo>
                  <a:pt x="165862" y="341629"/>
                </a:lnTo>
                <a:lnTo>
                  <a:pt x="160020" y="341629"/>
                </a:lnTo>
                <a:lnTo>
                  <a:pt x="150927" y="334010"/>
                </a:lnTo>
                <a:lnTo>
                  <a:pt x="147204" y="330200"/>
                </a:lnTo>
                <a:lnTo>
                  <a:pt x="124332" y="330200"/>
                </a:lnTo>
                <a:lnTo>
                  <a:pt x="115756" y="326389"/>
                </a:lnTo>
                <a:lnTo>
                  <a:pt x="107537" y="322579"/>
                </a:lnTo>
                <a:lnTo>
                  <a:pt x="99651" y="317500"/>
                </a:lnTo>
                <a:lnTo>
                  <a:pt x="92075" y="312419"/>
                </a:lnTo>
                <a:lnTo>
                  <a:pt x="97154" y="308610"/>
                </a:lnTo>
                <a:lnTo>
                  <a:pt x="101980" y="304800"/>
                </a:lnTo>
                <a:lnTo>
                  <a:pt x="107188" y="302260"/>
                </a:lnTo>
                <a:lnTo>
                  <a:pt x="126047" y="302260"/>
                </a:lnTo>
                <a:lnTo>
                  <a:pt x="125349" y="300989"/>
                </a:lnTo>
                <a:lnTo>
                  <a:pt x="78613" y="300989"/>
                </a:lnTo>
                <a:lnTo>
                  <a:pt x="74802" y="297179"/>
                </a:lnTo>
                <a:lnTo>
                  <a:pt x="56600" y="275589"/>
                </a:lnTo>
                <a:lnTo>
                  <a:pt x="42529" y="250189"/>
                </a:lnTo>
                <a:lnTo>
                  <a:pt x="33101" y="223519"/>
                </a:lnTo>
                <a:lnTo>
                  <a:pt x="28828" y="194310"/>
                </a:lnTo>
                <a:lnTo>
                  <a:pt x="370983" y="194310"/>
                </a:lnTo>
                <a:lnTo>
                  <a:pt x="371855" y="185419"/>
                </a:lnTo>
                <a:lnTo>
                  <a:pt x="370953" y="176529"/>
                </a:lnTo>
                <a:lnTo>
                  <a:pt x="28828" y="176529"/>
                </a:lnTo>
                <a:lnTo>
                  <a:pt x="33101" y="147319"/>
                </a:lnTo>
                <a:lnTo>
                  <a:pt x="42529" y="120650"/>
                </a:lnTo>
                <a:lnTo>
                  <a:pt x="56600" y="96519"/>
                </a:lnTo>
                <a:lnTo>
                  <a:pt x="74802" y="74929"/>
                </a:lnTo>
                <a:lnTo>
                  <a:pt x="75819" y="72389"/>
                </a:lnTo>
                <a:lnTo>
                  <a:pt x="77216" y="72389"/>
                </a:lnTo>
                <a:lnTo>
                  <a:pt x="78613" y="71119"/>
                </a:lnTo>
                <a:lnTo>
                  <a:pt x="125349" y="71119"/>
                </a:lnTo>
                <a:lnTo>
                  <a:pt x="126746" y="68579"/>
                </a:lnTo>
                <a:lnTo>
                  <a:pt x="107188" y="68579"/>
                </a:lnTo>
                <a:lnTo>
                  <a:pt x="101980" y="66039"/>
                </a:lnTo>
                <a:lnTo>
                  <a:pt x="97154" y="62229"/>
                </a:lnTo>
                <a:lnTo>
                  <a:pt x="92075" y="59689"/>
                </a:lnTo>
                <a:lnTo>
                  <a:pt x="99651" y="54610"/>
                </a:lnTo>
                <a:lnTo>
                  <a:pt x="107537" y="49529"/>
                </a:lnTo>
                <a:lnTo>
                  <a:pt x="115756" y="44450"/>
                </a:lnTo>
                <a:lnTo>
                  <a:pt x="124332" y="40639"/>
                </a:lnTo>
                <a:lnTo>
                  <a:pt x="147204" y="40639"/>
                </a:lnTo>
                <a:lnTo>
                  <a:pt x="150927" y="36829"/>
                </a:lnTo>
                <a:lnTo>
                  <a:pt x="160020" y="30479"/>
                </a:lnTo>
                <a:lnTo>
                  <a:pt x="165862" y="30479"/>
                </a:lnTo>
                <a:lnTo>
                  <a:pt x="177546" y="27939"/>
                </a:lnTo>
                <a:lnTo>
                  <a:pt x="283284" y="27939"/>
                </a:lnTo>
                <a:lnTo>
                  <a:pt x="258413" y="13969"/>
                </a:lnTo>
                <a:lnTo>
                  <a:pt x="223472" y="3810"/>
                </a:lnTo>
                <a:lnTo>
                  <a:pt x="186054" y="0"/>
                </a:lnTo>
                <a:close/>
              </a:path>
              <a:path w="372109" h="370839">
                <a:moveTo>
                  <a:pt x="194310" y="281939"/>
                </a:moveTo>
                <a:lnTo>
                  <a:pt x="177546" y="281939"/>
                </a:lnTo>
                <a:lnTo>
                  <a:pt x="177546" y="342900"/>
                </a:lnTo>
                <a:lnTo>
                  <a:pt x="194310" y="342900"/>
                </a:lnTo>
                <a:lnTo>
                  <a:pt x="194310" y="281939"/>
                </a:lnTo>
                <a:close/>
              </a:path>
              <a:path w="372109" h="370839">
                <a:moveTo>
                  <a:pt x="273242" y="281939"/>
                </a:moveTo>
                <a:lnTo>
                  <a:pt x="194310" y="281939"/>
                </a:lnTo>
                <a:lnTo>
                  <a:pt x="207031" y="283210"/>
                </a:lnTo>
                <a:lnTo>
                  <a:pt x="231332" y="288289"/>
                </a:lnTo>
                <a:lnTo>
                  <a:pt x="242697" y="292100"/>
                </a:lnTo>
                <a:lnTo>
                  <a:pt x="245110" y="293369"/>
                </a:lnTo>
                <a:lnTo>
                  <a:pt x="247269" y="294639"/>
                </a:lnTo>
                <a:lnTo>
                  <a:pt x="249300" y="294639"/>
                </a:lnTo>
                <a:lnTo>
                  <a:pt x="248285" y="297179"/>
                </a:lnTo>
                <a:lnTo>
                  <a:pt x="246888" y="300989"/>
                </a:lnTo>
                <a:lnTo>
                  <a:pt x="245110" y="303529"/>
                </a:lnTo>
                <a:lnTo>
                  <a:pt x="237785" y="314960"/>
                </a:lnTo>
                <a:lnTo>
                  <a:pt x="229758" y="325119"/>
                </a:lnTo>
                <a:lnTo>
                  <a:pt x="221089" y="334010"/>
                </a:lnTo>
                <a:lnTo>
                  <a:pt x="211836" y="341629"/>
                </a:lnTo>
                <a:lnTo>
                  <a:pt x="206375" y="341629"/>
                </a:lnTo>
                <a:lnTo>
                  <a:pt x="200532" y="342900"/>
                </a:lnTo>
                <a:lnTo>
                  <a:pt x="285198" y="342900"/>
                </a:lnTo>
                <a:lnTo>
                  <a:pt x="290068" y="340360"/>
                </a:lnTo>
                <a:lnTo>
                  <a:pt x="302316" y="330200"/>
                </a:lnTo>
                <a:lnTo>
                  <a:pt x="247903" y="330200"/>
                </a:lnTo>
                <a:lnTo>
                  <a:pt x="252349" y="325119"/>
                </a:lnTo>
                <a:lnTo>
                  <a:pt x="256540" y="318769"/>
                </a:lnTo>
                <a:lnTo>
                  <a:pt x="260223" y="311150"/>
                </a:lnTo>
                <a:lnTo>
                  <a:pt x="262000" y="308610"/>
                </a:lnTo>
                <a:lnTo>
                  <a:pt x="263398" y="306069"/>
                </a:lnTo>
                <a:lnTo>
                  <a:pt x="264668" y="302260"/>
                </a:lnTo>
                <a:lnTo>
                  <a:pt x="329993" y="302260"/>
                </a:lnTo>
                <a:lnTo>
                  <a:pt x="331023" y="300989"/>
                </a:lnTo>
                <a:lnTo>
                  <a:pt x="293624" y="300989"/>
                </a:lnTo>
                <a:lnTo>
                  <a:pt x="288351" y="297179"/>
                </a:lnTo>
                <a:lnTo>
                  <a:pt x="282876" y="293369"/>
                </a:lnTo>
                <a:lnTo>
                  <a:pt x="277282" y="289560"/>
                </a:lnTo>
                <a:lnTo>
                  <a:pt x="271652" y="287019"/>
                </a:lnTo>
                <a:lnTo>
                  <a:pt x="273242" y="281939"/>
                </a:lnTo>
                <a:close/>
              </a:path>
              <a:path w="372109" h="370839">
                <a:moveTo>
                  <a:pt x="126047" y="302260"/>
                </a:moveTo>
                <a:lnTo>
                  <a:pt x="107188" y="302260"/>
                </a:lnTo>
                <a:lnTo>
                  <a:pt x="108457" y="306069"/>
                </a:lnTo>
                <a:lnTo>
                  <a:pt x="109854" y="308610"/>
                </a:lnTo>
                <a:lnTo>
                  <a:pt x="111632" y="311150"/>
                </a:lnTo>
                <a:lnTo>
                  <a:pt x="115316" y="318769"/>
                </a:lnTo>
                <a:lnTo>
                  <a:pt x="119888" y="325119"/>
                </a:lnTo>
                <a:lnTo>
                  <a:pt x="124332" y="330200"/>
                </a:lnTo>
                <a:lnTo>
                  <a:pt x="147204" y="330200"/>
                </a:lnTo>
                <a:lnTo>
                  <a:pt x="142240" y="325119"/>
                </a:lnTo>
                <a:lnTo>
                  <a:pt x="134123" y="314960"/>
                </a:lnTo>
                <a:lnTo>
                  <a:pt x="126746" y="303529"/>
                </a:lnTo>
                <a:lnTo>
                  <a:pt x="126047" y="302260"/>
                </a:lnTo>
                <a:close/>
              </a:path>
              <a:path w="372109" h="370839">
                <a:moveTo>
                  <a:pt x="329993" y="302260"/>
                </a:moveTo>
                <a:lnTo>
                  <a:pt x="264668" y="302260"/>
                </a:lnTo>
                <a:lnTo>
                  <a:pt x="270255" y="304800"/>
                </a:lnTo>
                <a:lnTo>
                  <a:pt x="275081" y="308610"/>
                </a:lnTo>
                <a:lnTo>
                  <a:pt x="247903" y="330200"/>
                </a:lnTo>
                <a:lnTo>
                  <a:pt x="302316" y="330200"/>
                </a:lnTo>
                <a:lnTo>
                  <a:pt x="317626" y="317500"/>
                </a:lnTo>
                <a:lnTo>
                  <a:pt x="329993" y="302260"/>
                </a:lnTo>
                <a:close/>
              </a:path>
              <a:path w="372109" h="370839">
                <a:moveTo>
                  <a:pt x="100202" y="194310"/>
                </a:moveTo>
                <a:lnTo>
                  <a:pt x="83057" y="194310"/>
                </a:lnTo>
                <a:lnTo>
                  <a:pt x="84772" y="219710"/>
                </a:lnTo>
                <a:lnTo>
                  <a:pt x="88296" y="243839"/>
                </a:lnTo>
                <a:lnTo>
                  <a:pt x="93487" y="265429"/>
                </a:lnTo>
                <a:lnTo>
                  <a:pt x="100202" y="287019"/>
                </a:lnTo>
                <a:lnTo>
                  <a:pt x="94632" y="289560"/>
                </a:lnTo>
                <a:lnTo>
                  <a:pt x="89169" y="293369"/>
                </a:lnTo>
                <a:lnTo>
                  <a:pt x="83825" y="297179"/>
                </a:lnTo>
                <a:lnTo>
                  <a:pt x="78613" y="300989"/>
                </a:lnTo>
                <a:lnTo>
                  <a:pt x="125349" y="300989"/>
                </a:lnTo>
                <a:lnTo>
                  <a:pt x="123951" y="297179"/>
                </a:lnTo>
                <a:lnTo>
                  <a:pt x="122554" y="294639"/>
                </a:lnTo>
                <a:lnTo>
                  <a:pt x="124587" y="294639"/>
                </a:lnTo>
                <a:lnTo>
                  <a:pt x="127000" y="293369"/>
                </a:lnTo>
                <a:lnTo>
                  <a:pt x="129158" y="292100"/>
                </a:lnTo>
                <a:lnTo>
                  <a:pt x="140719" y="288289"/>
                </a:lnTo>
                <a:lnTo>
                  <a:pt x="164984" y="283210"/>
                </a:lnTo>
                <a:lnTo>
                  <a:pt x="177546" y="281939"/>
                </a:lnTo>
                <a:lnTo>
                  <a:pt x="273242" y="281939"/>
                </a:lnTo>
                <a:lnTo>
                  <a:pt x="274037" y="279400"/>
                </a:lnTo>
                <a:lnTo>
                  <a:pt x="116077" y="279400"/>
                </a:lnTo>
                <a:lnTo>
                  <a:pt x="109793" y="260350"/>
                </a:lnTo>
                <a:lnTo>
                  <a:pt x="104949" y="238760"/>
                </a:lnTo>
                <a:lnTo>
                  <a:pt x="101701" y="217169"/>
                </a:lnTo>
                <a:lnTo>
                  <a:pt x="100202" y="194310"/>
                </a:lnTo>
                <a:close/>
              </a:path>
              <a:path w="372109" h="370839">
                <a:moveTo>
                  <a:pt x="370983" y="194310"/>
                </a:moveTo>
                <a:lnTo>
                  <a:pt x="343407" y="194310"/>
                </a:lnTo>
                <a:lnTo>
                  <a:pt x="338901" y="223519"/>
                </a:lnTo>
                <a:lnTo>
                  <a:pt x="329358" y="250189"/>
                </a:lnTo>
                <a:lnTo>
                  <a:pt x="315315" y="275589"/>
                </a:lnTo>
                <a:lnTo>
                  <a:pt x="297306" y="297179"/>
                </a:lnTo>
                <a:lnTo>
                  <a:pt x="293624" y="300989"/>
                </a:lnTo>
                <a:lnTo>
                  <a:pt x="331023" y="300989"/>
                </a:lnTo>
                <a:lnTo>
                  <a:pt x="340298" y="289560"/>
                </a:lnTo>
                <a:lnTo>
                  <a:pt x="357362" y="257810"/>
                </a:lnTo>
                <a:lnTo>
                  <a:pt x="368115" y="223519"/>
                </a:lnTo>
                <a:lnTo>
                  <a:pt x="370983" y="194310"/>
                </a:lnTo>
                <a:close/>
              </a:path>
              <a:path w="372109" h="370839">
                <a:moveTo>
                  <a:pt x="194691" y="194310"/>
                </a:moveTo>
                <a:lnTo>
                  <a:pt x="177546" y="194310"/>
                </a:lnTo>
                <a:lnTo>
                  <a:pt x="177546" y="265429"/>
                </a:lnTo>
                <a:lnTo>
                  <a:pt x="163500" y="266700"/>
                </a:lnTo>
                <a:lnTo>
                  <a:pt x="136362" y="271779"/>
                </a:lnTo>
                <a:lnTo>
                  <a:pt x="123317" y="276860"/>
                </a:lnTo>
                <a:lnTo>
                  <a:pt x="118491" y="278129"/>
                </a:lnTo>
                <a:lnTo>
                  <a:pt x="116077" y="279400"/>
                </a:lnTo>
                <a:lnTo>
                  <a:pt x="256158" y="279400"/>
                </a:lnTo>
                <a:lnTo>
                  <a:pt x="253746" y="278129"/>
                </a:lnTo>
                <a:lnTo>
                  <a:pt x="248920" y="276860"/>
                </a:lnTo>
                <a:lnTo>
                  <a:pt x="235874" y="271779"/>
                </a:lnTo>
                <a:lnTo>
                  <a:pt x="208736" y="266700"/>
                </a:lnTo>
                <a:lnTo>
                  <a:pt x="194691" y="265429"/>
                </a:lnTo>
                <a:lnTo>
                  <a:pt x="194691" y="194310"/>
                </a:lnTo>
                <a:close/>
              </a:path>
              <a:path w="372109" h="370839">
                <a:moveTo>
                  <a:pt x="289051" y="194310"/>
                </a:moveTo>
                <a:lnTo>
                  <a:pt x="271906" y="194310"/>
                </a:lnTo>
                <a:lnTo>
                  <a:pt x="270267" y="217169"/>
                </a:lnTo>
                <a:lnTo>
                  <a:pt x="266985" y="238760"/>
                </a:lnTo>
                <a:lnTo>
                  <a:pt x="262227" y="260350"/>
                </a:lnTo>
                <a:lnTo>
                  <a:pt x="256158" y="279400"/>
                </a:lnTo>
                <a:lnTo>
                  <a:pt x="274037" y="279400"/>
                </a:lnTo>
                <a:lnTo>
                  <a:pt x="278407" y="265429"/>
                </a:lnTo>
                <a:lnTo>
                  <a:pt x="283686" y="243839"/>
                </a:lnTo>
                <a:lnTo>
                  <a:pt x="287297" y="219710"/>
                </a:lnTo>
                <a:lnTo>
                  <a:pt x="289051" y="194310"/>
                </a:lnTo>
                <a:close/>
              </a:path>
              <a:path w="372109" h="370839">
                <a:moveTo>
                  <a:pt x="125349" y="71119"/>
                </a:moveTo>
                <a:lnTo>
                  <a:pt x="78613" y="71119"/>
                </a:lnTo>
                <a:lnTo>
                  <a:pt x="83825" y="74929"/>
                </a:lnTo>
                <a:lnTo>
                  <a:pt x="89169" y="78739"/>
                </a:lnTo>
                <a:lnTo>
                  <a:pt x="94632" y="81279"/>
                </a:lnTo>
                <a:lnTo>
                  <a:pt x="100202" y="85089"/>
                </a:lnTo>
                <a:lnTo>
                  <a:pt x="93487" y="105410"/>
                </a:lnTo>
                <a:lnTo>
                  <a:pt x="88296" y="128269"/>
                </a:lnTo>
                <a:lnTo>
                  <a:pt x="84772" y="152400"/>
                </a:lnTo>
                <a:lnTo>
                  <a:pt x="83057" y="176529"/>
                </a:lnTo>
                <a:lnTo>
                  <a:pt x="100202" y="176529"/>
                </a:lnTo>
                <a:lnTo>
                  <a:pt x="101701" y="153669"/>
                </a:lnTo>
                <a:lnTo>
                  <a:pt x="104949" y="132079"/>
                </a:lnTo>
                <a:lnTo>
                  <a:pt x="109793" y="110489"/>
                </a:lnTo>
                <a:lnTo>
                  <a:pt x="116077" y="91439"/>
                </a:lnTo>
                <a:lnTo>
                  <a:pt x="273763" y="91439"/>
                </a:lnTo>
                <a:lnTo>
                  <a:pt x="272919" y="88900"/>
                </a:lnTo>
                <a:lnTo>
                  <a:pt x="177546" y="88900"/>
                </a:lnTo>
                <a:lnTo>
                  <a:pt x="164877" y="87629"/>
                </a:lnTo>
                <a:lnTo>
                  <a:pt x="140684" y="82550"/>
                </a:lnTo>
                <a:lnTo>
                  <a:pt x="129158" y="78739"/>
                </a:lnTo>
                <a:lnTo>
                  <a:pt x="127000" y="78739"/>
                </a:lnTo>
                <a:lnTo>
                  <a:pt x="124587" y="77469"/>
                </a:lnTo>
                <a:lnTo>
                  <a:pt x="122554" y="76200"/>
                </a:lnTo>
                <a:lnTo>
                  <a:pt x="125349" y="71119"/>
                </a:lnTo>
                <a:close/>
              </a:path>
              <a:path w="372109" h="370839">
                <a:moveTo>
                  <a:pt x="194691" y="105410"/>
                </a:moveTo>
                <a:lnTo>
                  <a:pt x="177546" y="105410"/>
                </a:lnTo>
                <a:lnTo>
                  <a:pt x="177546" y="176529"/>
                </a:lnTo>
                <a:lnTo>
                  <a:pt x="194691" y="176529"/>
                </a:lnTo>
                <a:lnTo>
                  <a:pt x="194691" y="105410"/>
                </a:lnTo>
                <a:close/>
              </a:path>
              <a:path w="372109" h="370839">
                <a:moveTo>
                  <a:pt x="273763" y="91439"/>
                </a:moveTo>
                <a:lnTo>
                  <a:pt x="256158" y="91439"/>
                </a:lnTo>
                <a:lnTo>
                  <a:pt x="262227" y="110489"/>
                </a:lnTo>
                <a:lnTo>
                  <a:pt x="266985" y="132079"/>
                </a:lnTo>
                <a:lnTo>
                  <a:pt x="270267" y="153669"/>
                </a:lnTo>
                <a:lnTo>
                  <a:pt x="271906" y="176529"/>
                </a:lnTo>
                <a:lnTo>
                  <a:pt x="289051" y="176529"/>
                </a:lnTo>
                <a:lnTo>
                  <a:pt x="287297" y="152400"/>
                </a:lnTo>
                <a:lnTo>
                  <a:pt x="283686" y="128269"/>
                </a:lnTo>
                <a:lnTo>
                  <a:pt x="278407" y="105410"/>
                </a:lnTo>
                <a:lnTo>
                  <a:pt x="273763" y="91439"/>
                </a:lnTo>
                <a:close/>
              </a:path>
              <a:path w="372109" h="370839">
                <a:moveTo>
                  <a:pt x="331661" y="71119"/>
                </a:moveTo>
                <a:lnTo>
                  <a:pt x="293624" y="71119"/>
                </a:lnTo>
                <a:lnTo>
                  <a:pt x="294640" y="72389"/>
                </a:lnTo>
                <a:lnTo>
                  <a:pt x="296037" y="72389"/>
                </a:lnTo>
                <a:lnTo>
                  <a:pt x="297306" y="74929"/>
                </a:lnTo>
                <a:lnTo>
                  <a:pt x="315315" y="96519"/>
                </a:lnTo>
                <a:lnTo>
                  <a:pt x="329358" y="120650"/>
                </a:lnTo>
                <a:lnTo>
                  <a:pt x="338901" y="147319"/>
                </a:lnTo>
                <a:lnTo>
                  <a:pt x="343407" y="176529"/>
                </a:lnTo>
                <a:lnTo>
                  <a:pt x="370953" y="176529"/>
                </a:lnTo>
                <a:lnTo>
                  <a:pt x="368115" y="148589"/>
                </a:lnTo>
                <a:lnTo>
                  <a:pt x="357362" y="113029"/>
                </a:lnTo>
                <a:lnTo>
                  <a:pt x="340298" y="81279"/>
                </a:lnTo>
                <a:lnTo>
                  <a:pt x="331661" y="71119"/>
                </a:lnTo>
                <a:close/>
              </a:path>
              <a:path w="372109" h="370839">
                <a:moveTo>
                  <a:pt x="256158" y="91439"/>
                </a:moveTo>
                <a:lnTo>
                  <a:pt x="116077" y="91439"/>
                </a:lnTo>
                <a:lnTo>
                  <a:pt x="120903" y="93979"/>
                </a:lnTo>
                <a:lnTo>
                  <a:pt x="122936" y="95250"/>
                </a:lnTo>
                <a:lnTo>
                  <a:pt x="149717" y="102869"/>
                </a:lnTo>
                <a:lnTo>
                  <a:pt x="163494" y="105410"/>
                </a:lnTo>
                <a:lnTo>
                  <a:pt x="208736" y="105410"/>
                </a:lnTo>
                <a:lnTo>
                  <a:pt x="222472" y="102869"/>
                </a:lnTo>
                <a:lnTo>
                  <a:pt x="248920" y="95250"/>
                </a:lnTo>
                <a:lnTo>
                  <a:pt x="256158" y="91439"/>
                </a:lnTo>
                <a:close/>
              </a:path>
              <a:path w="372109" h="370839">
                <a:moveTo>
                  <a:pt x="194691" y="27939"/>
                </a:moveTo>
                <a:lnTo>
                  <a:pt x="177546" y="27939"/>
                </a:lnTo>
                <a:lnTo>
                  <a:pt x="177546" y="88900"/>
                </a:lnTo>
                <a:lnTo>
                  <a:pt x="194691" y="88900"/>
                </a:lnTo>
                <a:lnTo>
                  <a:pt x="194691" y="27939"/>
                </a:lnTo>
                <a:close/>
              </a:path>
              <a:path w="372109" h="370839">
                <a:moveTo>
                  <a:pt x="283284" y="27939"/>
                </a:moveTo>
                <a:lnTo>
                  <a:pt x="194691" y="27939"/>
                </a:lnTo>
                <a:lnTo>
                  <a:pt x="200532" y="29210"/>
                </a:lnTo>
                <a:lnTo>
                  <a:pt x="206375" y="29210"/>
                </a:lnTo>
                <a:lnTo>
                  <a:pt x="211836" y="30479"/>
                </a:lnTo>
                <a:lnTo>
                  <a:pt x="221089" y="36829"/>
                </a:lnTo>
                <a:lnTo>
                  <a:pt x="229758" y="45719"/>
                </a:lnTo>
                <a:lnTo>
                  <a:pt x="237785" y="55879"/>
                </a:lnTo>
                <a:lnTo>
                  <a:pt x="245110" y="68579"/>
                </a:lnTo>
                <a:lnTo>
                  <a:pt x="246888" y="71119"/>
                </a:lnTo>
                <a:lnTo>
                  <a:pt x="248285" y="73660"/>
                </a:lnTo>
                <a:lnTo>
                  <a:pt x="249300" y="76200"/>
                </a:lnTo>
                <a:lnTo>
                  <a:pt x="247269" y="77469"/>
                </a:lnTo>
                <a:lnTo>
                  <a:pt x="245110" y="78739"/>
                </a:lnTo>
                <a:lnTo>
                  <a:pt x="242697" y="78739"/>
                </a:lnTo>
                <a:lnTo>
                  <a:pt x="231338" y="82550"/>
                </a:lnTo>
                <a:lnTo>
                  <a:pt x="207192" y="87629"/>
                </a:lnTo>
                <a:lnTo>
                  <a:pt x="194691" y="88900"/>
                </a:lnTo>
                <a:lnTo>
                  <a:pt x="272919" y="88900"/>
                </a:lnTo>
                <a:lnTo>
                  <a:pt x="271652" y="85089"/>
                </a:lnTo>
                <a:lnTo>
                  <a:pt x="277282" y="81279"/>
                </a:lnTo>
                <a:lnTo>
                  <a:pt x="282876" y="78739"/>
                </a:lnTo>
                <a:lnTo>
                  <a:pt x="288351" y="74929"/>
                </a:lnTo>
                <a:lnTo>
                  <a:pt x="293624" y="71119"/>
                </a:lnTo>
                <a:lnTo>
                  <a:pt x="331661" y="71119"/>
                </a:lnTo>
                <a:lnTo>
                  <a:pt x="329502" y="68579"/>
                </a:lnTo>
                <a:lnTo>
                  <a:pt x="264668" y="68579"/>
                </a:lnTo>
                <a:lnTo>
                  <a:pt x="263398" y="66039"/>
                </a:lnTo>
                <a:lnTo>
                  <a:pt x="262000" y="63500"/>
                </a:lnTo>
                <a:lnTo>
                  <a:pt x="260223" y="59689"/>
                </a:lnTo>
                <a:lnTo>
                  <a:pt x="256540" y="53339"/>
                </a:lnTo>
                <a:lnTo>
                  <a:pt x="252349" y="46989"/>
                </a:lnTo>
                <a:lnTo>
                  <a:pt x="247903" y="40639"/>
                </a:lnTo>
                <a:lnTo>
                  <a:pt x="300785" y="40639"/>
                </a:lnTo>
                <a:lnTo>
                  <a:pt x="290068" y="31750"/>
                </a:lnTo>
                <a:lnTo>
                  <a:pt x="283284" y="27939"/>
                </a:lnTo>
                <a:close/>
              </a:path>
              <a:path w="372109" h="370839">
                <a:moveTo>
                  <a:pt x="147204" y="40639"/>
                </a:moveTo>
                <a:lnTo>
                  <a:pt x="124332" y="40639"/>
                </a:lnTo>
                <a:lnTo>
                  <a:pt x="119888" y="46989"/>
                </a:lnTo>
                <a:lnTo>
                  <a:pt x="115316" y="53339"/>
                </a:lnTo>
                <a:lnTo>
                  <a:pt x="111632" y="59689"/>
                </a:lnTo>
                <a:lnTo>
                  <a:pt x="109854" y="63500"/>
                </a:lnTo>
                <a:lnTo>
                  <a:pt x="108457" y="66039"/>
                </a:lnTo>
                <a:lnTo>
                  <a:pt x="107188" y="68579"/>
                </a:lnTo>
                <a:lnTo>
                  <a:pt x="126746" y="68579"/>
                </a:lnTo>
                <a:lnTo>
                  <a:pt x="134123" y="55879"/>
                </a:lnTo>
                <a:lnTo>
                  <a:pt x="142240" y="45719"/>
                </a:lnTo>
                <a:lnTo>
                  <a:pt x="147204" y="40639"/>
                </a:lnTo>
                <a:close/>
              </a:path>
              <a:path w="372109" h="370839">
                <a:moveTo>
                  <a:pt x="300785" y="40639"/>
                </a:moveTo>
                <a:lnTo>
                  <a:pt x="247903" y="40639"/>
                </a:lnTo>
                <a:lnTo>
                  <a:pt x="256313" y="44450"/>
                </a:lnTo>
                <a:lnTo>
                  <a:pt x="264509" y="49529"/>
                </a:lnTo>
                <a:lnTo>
                  <a:pt x="272371" y="54610"/>
                </a:lnTo>
                <a:lnTo>
                  <a:pt x="279780" y="59689"/>
                </a:lnTo>
                <a:lnTo>
                  <a:pt x="275081" y="62229"/>
                </a:lnTo>
                <a:lnTo>
                  <a:pt x="270255" y="66039"/>
                </a:lnTo>
                <a:lnTo>
                  <a:pt x="264668" y="68579"/>
                </a:lnTo>
                <a:lnTo>
                  <a:pt x="329502" y="68579"/>
                </a:lnTo>
                <a:lnTo>
                  <a:pt x="317626" y="54610"/>
                </a:lnTo>
                <a:lnTo>
                  <a:pt x="300785" y="40639"/>
                </a:lnTo>
                <a:close/>
              </a:path>
            </a:pathLst>
          </a:custGeom>
          <a:solidFill>
            <a:srgbClr val="5FC949"/>
          </a:solidFill>
        </p:spPr>
        <p:txBody>
          <a:bodyPr wrap="square" lIns="0" tIns="0" rIns="0" bIns="0" rtlCol="0"/>
          <a:lstStyle/>
          <a:p>
            <a:endParaRPr/>
          </a:p>
        </p:txBody>
      </p:sp>
      <p:sp>
        <p:nvSpPr>
          <p:cNvPr id="21" name="object 21"/>
          <p:cNvSpPr/>
          <p:nvPr/>
        </p:nvSpPr>
        <p:spPr>
          <a:xfrm>
            <a:off x="3712464" y="2743200"/>
            <a:ext cx="361315" cy="372110"/>
          </a:xfrm>
          <a:custGeom>
            <a:avLst/>
            <a:gdLst/>
            <a:ahLst/>
            <a:cxnLst/>
            <a:rect l="l" t="t" r="r" b="b"/>
            <a:pathLst>
              <a:path w="361314" h="372110">
                <a:moveTo>
                  <a:pt x="361188" y="83312"/>
                </a:moveTo>
                <a:lnTo>
                  <a:pt x="345313" y="83312"/>
                </a:lnTo>
                <a:lnTo>
                  <a:pt x="345313" y="355219"/>
                </a:lnTo>
                <a:lnTo>
                  <a:pt x="5334" y="355219"/>
                </a:lnTo>
                <a:lnTo>
                  <a:pt x="0" y="360807"/>
                </a:lnTo>
                <a:lnTo>
                  <a:pt x="0" y="366267"/>
                </a:lnTo>
                <a:lnTo>
                  <a:pt x="5334" y="371855"/>
                </a:lnTo>
                <a:lnTo>
                  <a:pt x="361188" y="371855"/>
                </a:lnTo>
                <a:lnTo>
                  <a:pt x="361188" y="83312"/>
                </a:lnTo>
                <a:close/>
              </a:path>
              <a:path w="361314" h="372110">
                <a:moveTo>
                  <a:pt x="90297" y="299720"/>
                </a:moveTo>
                <a:lnTo>
                  <a:pt x="21209" y="299720"/>
                </a:lnTo>
                <a:lnTo>
                  <a:pt x="15875" y="305308"/>
                </a:lnTo>
                <a:lnTo>
                  <a:pt x="15875" y="355219"/>
                </a:lnTo>
                <a:lnTo>
                  <a:pt x="90297" y="355219"/>
                </a:lnTo>
                <a:lnTo>
                  <a:pt x="90297" y="299720"/>
                </a:lnTo>
                <a:close/>
              </a:path>
              <a:path w="361314" h="372110">
                <a:moveTo>
                  <a:pt x="196469" y="210947"/>
                </a:moveTo>
                <a:lnTo>
                  <a:pt x="127508" y="210947"/>
                </a:lnTo>
                <a:lnTo>
                  <a:pt x="127508" y="355219"/>
                </a:lnTo>
                <a:lnTo>
                  <a:pt x="201802" y="355219"/>
                </a:lnTo>
                <a:lnTo>
                  <a:pt x="201802" y="216408"/>
                </a:lnTo>
                <a:lnTo>
                  <a:pt x="196469" y="210947"/>
                </a:lnTo>
                <a:close/>
              </a:path>
              <a:path w="361314" h="372110">
                <a:moveTo>
                  <a:pt x="302768" y="99949"/>
                </a:moveTo>
                <a:lnTo>
                  <a:pt x="239013" y="99949"/>
                </a:lnTo>
                <a:lnTo>
                  <a:pt x="233680" y="105410"/>
                </a:lnTo>
                <a:lnTo>
                  <a:pt x="233680" y="355219"/>
                </a:lnTo>
                <a:lnTo>
                  <a:pt x="308101" y="355219"/>
                </a:lnTo>
                <a:lnTo>
                  <a:pt x="308101" y="105410"/>
                </a:lnTo>
                <a:lnTo>
                  <a:pt x="302768" y="99949"/>
                </a:lnTo>
                <a:close/>
              </a:path>
              <a:path w="361314" h="372110">
                <a:moveTo>
                  <a:pt x="302768" y="0"/>
                </a:moveTo>
                <a:lnTo>
                  <a:pt x="239013" y="0"/>
                </a:lnTo>
                <a:lnTo>
                  <a:pt x="233680" y="5587"/>
                </a:lnTo>
                <a:lnTo>
                  <a:pt x="233680" y="16637"/>
                </a:lnTo>
                <a:lnTo>
                  <a:pt x="281559" y="16637"/>
                </a:lnTo>
                <a:lnTo>
                  <a:pt x="261433" y="41451"/>
                </a:lnTo>
                <a:lnTo>
                  <a:pt x="228361" y="77724"/>
                </a:lnTo>
                <a:lnTo>
                  <a:pt x="187368" y="118131"/>
                </a:lnTo>
                <a:lnTo>
                  <a:pt x="143383" y="155448"/>
                </a:lnTo>
                <a:lnTo>
                  <a:pt x="94916" y="191248"/>
                </a:lnTo>
                <a:lnTo>
                  <a:pt x="50450" y="221345"/>
                </a:lnTo>
                <a:lnTo>
                  <a:pt x="17938" y="242083"/>
                </a:lnTo>
                <a:lnTo>
                  <a:pt x="5334" y="249809"/>
                </a:lnTo>
                <a:lnTo>
                  <a:pt x="0" y="255270"/>
                </a:lnTo>
                <a:lnTo>
                  <a:pt x="0" y="260858"/>
                </a:lnTo>
                <a:lnTo>
                  <a:pt x="5334" y="266446"/>
                </a:lnTo>
                <a:lnTo>
                  <a:pt x="10668" y="266446"/>
                </a:lnTo>
                <a:lnTo>
                  <a:pt x="25552" y="258633"/>
                </a:lnTo>
                <a:lnTo>
                  <a:pt x="58404" y="237283"/>
                </a:lnTo>
                <a:lnTo>
                  <a:pt x="103233" y="205527"/>
                </a:lnTo>
                <a:lnTo>
                  <a:pt x="154050" y="166497"/>
                </a:lnTo>
                <a:lnTo>
                  <a:pt x="197284" y="130053"/>
                </a:lnTo>
                <a:lnTo>
                  <a:pt x="237029" y="91551"/>
                </a:lnTo>
                <a:lnTo>
                  <a:pt x="269797" y="57215"/>
                </a:lnTo>
                <a:lnTo>
                  <a:pt x="292100" y="33274"/>
                </a:lnTo>
                <a:lnTo>
                  <a:pt x="308101" y="33274"/>
                </a:lnTo>
                <a:lnTo>
                  <a:pt x="308101" y="5587"/>
                </a:lnTo>
                <a:lnTo>
                  <a:pt x="302768" y="0"/>
                </a:lnTo>
                <a:close/>
              </a:path>
              <a:path w="361314" h="372110">
                <a:moveTo>
                  <a:pt x="308101" y="33274"/>
                </a:moveTo>
                <a:lnTo>
                  <a:pt x="292100" y="33274"/>
                </a:lnTo>
                <a:lnTo>
                  <a:pt x="292100" y="83312"/>
                </a:lnTo>
                <a:lnTo>
                  <a:pt x="302768" y="83312"/>
                </a:lnTo>
                <a:lnTo>
                  <a:pt x="308101" y="77724"/>
                </a:lnTo>
                <a:lnTo>
                  <a:pt x="308101" y="33274"/>
                </a:lnTo>
                <a:close/>
              </a:path>
            </a:pathLst>
          </a:custGeom>
          <a:solidFill>
            <a:srgbClr val="1D9ED2"/>
          </a:solidFill>
        </p:spPr>
        <p:txBody>
          <a:bodyPr wrap="square" lIns="0" tIns="0" rIns="0" bIns="0" rtlCol="0"/>
          <a:lstStyle/>
          <a:p>
            <a:endParaRPr/>
          </a:p>
        </p:txBody>
      </p:sp>
      <p:sp>
        <p:nvSpPr>
          <p:cNvPr id="22" name="object 22"/>
          <p:cNvSpPr/>
          <p:nvPr/>
        </p:nvSpPr>
        <p:spPr>
          <a:xfrm>
            <a:off x="6778752" y="2763011"/>
            <a:ext cx="325755" cy="332740"/>
          </a:xfrm>
          <a:custGeom>
            <a:avLst/>
            <a:gdLst/>
            <a:ahLst/>
            <a:cxnLst/>
            <a:rect l="l" t="t" r="r" b="b"/>
            <a:pathLst>
              <a:path w="325754" h="332739">
                <a:moveTo>
                  <a:pt x="8254" y="43561"/>
                </a:moveTo>
                <a:lnTo>
                  <a:pt x="2794" y="43561"/>
                </a:lnTo>
                <a:lnTo>
                  <a:pt x="2794" y="51688"/>
                </a:lnTo>
                <a:lnTo>
                  <a:pt x="2357" y="68187"/>
                </a:lnTo>
                <a:lnTo>
                  <a:pt x="0" y="149733"/>
                </a:lnTo>
                <a:lnTo>
                  <a:pt x="12475" y="205337"/>
                </a:lnTo>
                <a:lnTo>
                  <a:pt x="43232" y="255175"/>
                </a:lnTo>
                <a:lnTo>
                  <a:pt x="82268" y="295460"/>
                </a:lnTo>
                <a:lnTo>
                  <a:pt x="119579" y="322408"/>
                </a:lnTo>
                <a:lnTo>
                  <a:pt x="145161" y="332232"/>
                </a:lnTo>
                <a:lnTo>
                  <a:pt x="154015" y="331122"/>
                </a:lnTo>
                <a:lnTo>
                  <a:pt x="164369" y="327453"/>
                </a:lnTo>
                <a:lnTo>
                  <a:pt x="176772" y="320712"/>
                </a:lnTo>
                <a:lnTo>
                  <a:pt x="191770" y="310388"/>
                </a:lnTo>
                <a:lnTo>
                  <a:pt x="194564" y="307721"/>
                </a:lnTo>
                <a:lnTo>
                  <a:pt x="191770" y="307721"/>
                </a:lnTo>
                <a:lnTo>
                  <a:pt x="191697" y="304926"/>
                </a:lnTo>
                <a:lnTo>
                  <a:pt x="186580" y="295967"/>
                </a:lnTo>
                <a:lnTo>
                  <a:pt x="183213" y="285607"/>
                </a:lnTo>
                <a:lnTo>
                  <a:pt x="181393" y="274746"/>
                </a:lnTo>
                <a:lnTo>
                  <a:pt x="180848" y="264160"/>
                </a:lnTo>
                <a:lnTo>
                  <a:pt x="187088" y="233439"/>
                </a:lnTo>
                <a:lnTo>
                  <a:pt x="204104" y="208327"/>
                </a:lnTo>
                <a:lnTo>
                  <a:pt x="229336" y="191383"/>
                </a:lnTo>
                <a:lnTo>
                  <a:pt x="260223" y="185165"/>
                </a:lnTo>
                <a:lnTo>
                  <a:pt x="287654" y="185165"/>
                </a:lnTo>
                <a:lnTo>
                  <a:pt x="287654" y="182499"/>
                </a:lnTo>
                <a:lnTo>
                  <a:pt x="289686" y="174307"/>
                </a:lnTo>
                <a:lnTo>
                  <a:pt x="291433" y="166115"/>
                </a:lnTo>
                <a:lnTo>
                  <a:pt x="292655" y="157924"/>
                </a:lnTo>
                <a:lnTo>
                  <a:pt x="293116" y="149733"/>
                </a:lnTo>
                <a:lnTo>
                  <a:pt x="293116" y="46354"/>
                </a:lnTo>
                <a:lnTo>
                  <a:pt x="272137" y="46269"/>
                </a:lnTo>
                <a:lnTo>
                  <a:pt x="258889" y="45672"/>
                </a:lnTo>
                <a:lnTo>
                  <a:pt x="256035" y="45323"/>
                </a:lnTo>
                <a:lnTo>
                  <a:pt x="38703" y="45323"/>
                </a:lnTo>
                <a:lnTo>
                  <a:pt x="23098" y="45090"/>
                </a:lnTo>
                <a:lnTo>
                  <a:pt x="8254" y="43561"/>
                </a:lnTo>
                <a:close/>
              </a:path>
              <a:path w="325754" h="332739">
                <a:moveTo>
                  <a:pt x="211074" y="245237"/>
                </a:moveTo>
                <a:lnTo>
                  <a:pt x="205613" y="245237"/>
                </a:lnTo>
                <a:lnTo>
                  <a:pt x="205613" y="250698"/>
                </a:lnTo>
                <a:lnTo>
                  <a:pt x="197484" y="258825"/>
                </a:lnTo>
                <a:lnTo>
                  <a:pt x="194818" y="261620"/>
                </a:lnTo>
                <a:lnTo>
                  <a:pt x="197484" y="266953"/>
                </a:lnTo>
                <a:lnTo>
                  <a:pt x="200278" y="266953"/>
                </a:lnTo>
                <a:lnTo>
                  <a:pt x="249174" y="304926"/>
                </a:lnTo>
                <a:lnTo>
                  <a:pt x="251841" y="307721"/>
                </a:lnTo>
                <a:lnTo>
                  <a:pt x="257301" y="307721"/>
                </a:lnTo>
                <a:lnTo>
                  <a:pt x="260096" y="304926"/>
                </a:lnTo>
                <a:lnTo>
                  <a:pt x="288767" y="275082"/>
                </a:lnTo>
                <a:lnTo>
                  <a:pt x="249174" y="275082"/>
                </a:lnTo>
                <a:lnTo>
                  <a:pt x="246506" y="272414"/>
                </a:lnTo>
                <a:lnTo>
                  <a:pt x="213868" y="248030"/>
                </a:lnTo>
                <a:lnTo>
                  <a:pt x="211074" y="245237"/>
                </a:lnTo>
                <a:close/>
              </a:path>
              <a:path w="325754" h="332739">
                <a:moveTo>
                  <a:pt x="311657" y="220852"/>
                </a:moveTo>
                <a:lnTo>
                  <a:pt x="306324" y="220852"/>
                </a:lnTo>
                <a:lnTo>
                  <a:pt x="303529" y="223520"/>
                </a:lnTo>
                <a:lnTo>
                  <a:pt x="257301" y="269748"/>
                </a:lnTo>
                <a:lnTo>
                  <a:pt x="254634" y="275082"/>
                </a:lnTo>
                <a:lnTo>
                  <a:pt x="288767" y="275082"/>
                </a:lnTo>
                <a:lnTo>
                  <a:pt x="325247" y="237109"/>
                </a:lnTo>
                <a:lnTo>
                  <a:pt x="325247" y="231775"/>
                </a:lnTo>
                <a:lnTo>
                  <a:pt x="322579" y="228980"/>
                </a:lnTo>
                <a:lnTo>
                  <a:pt x="314451" y="223520"/>
                </a:lnTo>
                <a:lnTo>
                  <a:pt x="311657" y="220852"/>
                </a:lnTo>
                <a:close/>
              </a:path>
              <a:path w="325754" h="332739">
                <a:moveTo>
                  <a:pt x="287654" y="185165"/>
                </a:moveTo>
                <a:lnTo>
                  <a:pt x="276732" y="185165"/>
                </a:lnTo>
                <a:lnTo>
                  <a:pt x="282194" y="187960"/>
                </a:lnTo>
                <a:lnTo>
                  <a:pt x="284861" y="187960"/>
                </a:lnTo>
                <a:lnTo>
                  <a:pt x="287654" y="185165"/>
                </a:lnTo>
                <a:close/>
              </a:path>
              <a:path w="325754" h="332739">
                <a:moveTo>
                  <a:pt x="145161" y="0"/>
                </a:moveTo>
                <a:lnTo>
                  <a:pt x="134397" y="4853"/>
                </a:lnTo>
                <a:lnTo>
                  <a:pt x="118491" y="16351"/>
                </a:lnTo>
                <a:lnTo>
                  <a:pt x="97440" y="29896"/>
                </a:lnTo>
                <a:lnTo>
                  <a:pt x="71247" y="40893"/>
                </a:lnTo>
                <a:lnTo>
                  <a:pt x="54832" y="44007"/>
                </a:lnTo>
                <a:lnTo>
                  <a:pt x="38703" y="45323"/>
                </a:lnTo>
                <a:lnTo>
                  <a:pt x="256035" y="45323"/>
                </a:lnTo>
                <a:lnTo>
                  <a:pt x="204954" y="29896"/>
                </a:lnTo>
                <a:lnTo>
                  <a:pt x="159265" y="4853"/>
                </a:lnTo>
                <a:lnTo>
                  <a:pt x="145161" y="0"/>
                </a:lnTo>
                <a:close/>
              </a:path>
            </a:pathLst>
          </a:custGeom>
          <a:solidFill>
            <a:srgbClr val="F68B21"/>
          </a:solidFill>
        </p:spPr>
        <p:txBody>
          <a:bodyPr wrap="square" lIns="0" tIns="0" rIns="0" bIns="0" rtlCol="0"/>
          <a:lstStyle/>
          <a:p>
            <a:endParaRPr/>
          </a:p>
        </p:txBody>
      </p:sp>
      <p:sp>
        <p:nvSpPr>
          <p:cNvPr id="23" name="object 23"/>
          <p:cNvSpPr/>
          <p:nvPr/>
        </p:nvSpPr>
        <p:spPr>
          <a:xfrm>
            <a:off x="2519172" y="3611879"/>
            <a:ext cx="2787650" cy="360045"/>
          </a:xfrm>
          <a:custGeom>
            <a:avLst/>
            <a:gdLst/>
            <a:ahLst/>
            <a:cxnLst/>
            <a:rect l="l" t="t" r="r" b="b"/>
            <a:pathLst>
              <a:path w="2787650" h="360045">
                <a:moveTo>
                  <a:pt x="2727452" y="0"/>
                </a:moveTo>
                <a:lnTo>
                  <a:pt x="59943" y="0"/>
                </a:lnTo>
                <a:lnTo>
                  <a:pt x="36593" y="4704"/>
                </a:lnTo>
                <a:lnTo>
                  <a:pt x="17541" y="17541"/>
                </a:lnTo>
                <a:lnTo>
                  <a:pt x="4704" y="36593"/>
                </a:lnTo>
                <a:lnTo>
                  <a:pt x="0" y="59944"/>
                </a:lnTo>
                <a:lnTo>
                  <a:pt x="0" y="299720"/>
                </a:lnTo>
                <a:lnTo>
                  <a:pt x="4704" y="323070"/>
                </a:lnTo>
                <a:lnTo>
                  <a:pt x="17541" y="342122"/>
                </a:lnTo>
                <a:lnTo>
                  <a:pt x="36593" y="354959"/>
                </a:lnTo>
                <a:lnTo>
                  <a:pt x="59943" y="359664"/>
                </a:lnTo>
                <a:lnTo>
                  <a:pt x="2727452" y="359664"/>
                </a:lnTo>
                <a:lnTo>
                  <a:pt x="2750802" y="354959"/>
                </a:lnTo>
                <a:lnTo>
                  <a:pt x="2769854" y="342122"/>
                </a:lnTo>
                <a:lnTo>
                  <a:pt x="2782691" y="323070"/>
                </a:lnTo>
                <a:lnTo>
                  <a:pt x="2787395" y="299720"/>
                </a:lnTo>
                <a:lnTo>
                  <a:pt x="2787395" y="59944"/>
                </a:lnTo>
                <a:lnTo>
                  <a:pt x="2782691" y="36593"/>
                </a:lnTo>
                <a:lnTo>
                  <a:pt x="2769854" y="17541"/>
                </a:lnTo>
                <a:lnTo>
                  <a:pt x="2750802" y="4704"/>
                </a:lnTo>
                <a:lnTo>
                  <a:pt x="2727452" y="0"/>
                </a:lnTo>
                <a:close/>
              </a:path>
            </a:pathLst>
          </a:custGeom>
          <a:solidFill>
            <a:srgbClr val="1D9ED2"/>
          </a:solidFill>
        </p:spPr>
        <p:txBody>
          <a:bodyPr wrap="square" lIns="0" tIns="0" rIns="0" bIns="0" rtlCol="0"/>
          <a:lstStyle/>
          <a:p>
            <a:endParaRPr/>
          </a:p>
        </p:txBody>
      </p:sp>
      <p:sp>
        <p:nvSpPr>
          <p:cNvPr id="24" name="object 24"/>
          <p:cNvSpPr/>
          <p:nvPr/>
        </p:nvSpPr>
        <p:spPr>
          <a:xfrm>
            <a:off x="5590032" y="3611879"/>
            <a:ext cx="2786380" cy="360045"/>
          </a:xfrm>
          <a:custGeom>
            <a:avLst/>
            <a:gdLst/>
            <a:ahLst/>
            <a:cxnLst/>
            <a:rect l="l" t="t" r="r" b="b"/>
            <a:pathLst>
              <a:path w="2786379" h="360045">
                <a:moveTo>
                  <a:pt x="2725927" y="0"/>
                </a:moveTo>
                <a:lnTo>
                  <a:pt x="59943" y="0"/>
                </a:lnTo>
                <a:lnTo>
                  <a:pt x="36593" y="4704"/>
                </a:lnTo>
                <a:lnTo>
                  <a:pt x="17541" y="17541"/>
                </a:lnTo>
                <a:lnTo>
                  <a:pt x="4704" y="36593"/>
                </a:lnTo>
                <a:lnTo>
                  <a:pt x="0" y="59944"/>
                </a:lnTo>
                <a:lnTo>
                  <a:pt x="0" y="299720"/>
                </a:lnTo>
                <a:lnTo>
                  <a:pt x="4704" y="323070"/>
                </a:lnTo>
                <a:lnTo>
                  <a:pt x="17541" y="342122"/>
                </a:lnTo>
                <a:lnTo>
                  <a:pt x="36593" y="354959"/>
                </a:lnTo>
                <a:lnTo>
                  <a:pt x="59943" y="359664"/>
                </a:lnTo>
                <a:lnTo>
                  <a:pt x="2725927" y="359664"/>
                </a:lnTo>
                <a:lnTo>
                  <a:pt x="2749278" y="354959"/>
                </a:lnTo>
                <a:lnTo>
                  <a:pt x="2768330" y="342122"/>
                </a:lnTo>
                <a:lnTo>
                  <a:pt x="2781167" y="323070"/>
                </a:lnTo>
                <a:lnTo>
                  <a:pt x="2785871" y="299720"/>
                </a:lnTo>
                <a:lnTo>
                  <a:pt x="2785871" y="59944"/>
                </a:lnTo>
                <a:lnTo>
                  <a:pt x="2781167" y="36593"/>
                </a:lnTo>
                <a:lnTo>
                  <a:pt x="2768330" y="17541"/>
                </a:lnTo>
                <a:lnTo>
                  <a:pt x="2749278" y="4704"/>
                </a:lnTo>
                <a:lnTo>
                  <a:pt x="2725927" y="0"/>
                </a:lnTo>
                <a:close/>
              </a:path>
            </a:pathLst>
          </a:custGeom>
          <a:solidFill>
            <a:srgbClr val="F68B21"/>
          </a:solidFill>
        </p:spPr>
        <p:txBody>
          <a:bodyPr wrap="square" lIns="0" tIns="0" rIns="0" bIns="0" rtlCol="0"/>
          <a:lstStyle/>
          <a:p>
            <a:endParaRPr/>
          </a:p>
        </p:txBody>
      </p:sp>
      <p:sp>
        <p:nvSpPr>
          <p:cNvPr id="25" name="object 25"/>
          <p:cNvSpPr/>
          <p:nvPr/>
        </p:nvSpPr>
        <p:spPr>
          <a:xfrm>
            <a:off x="8737092" y="3611879"/>
            <a:ext cx="2787650" cy="360045"/>
          </a:xfrm>
          <a:custGeom>
            <a:avLst/>
            <a:gdLst/>
            <a:ahLst/>
            <a:cxnLst/>
            <a:rect l="l" t="t" r="r" b="b"/>
            <a:pathLst>
              <a:path w="2787650" h="360045">
                <a:moveTo>
                  <a:pt x="2727452" y="0"/>
                </a:moveTo>
                <a:lnTo>
                  <a:pt x="59943" y="0"/>
                </a:lnTo>
                <a:lnTo>
                  <a:pt x="36593" y="4704"/>
                </a:lnTo>
                <a:lnTo>
                  <a:pt x="17541" y="17541"/>
                </a:lnTo>
                <a:lnTo>
                  <a:pt x="4704" y="36593"/>
                </a:lnTo>
                <a:lnTo>
                  <a:pt x="0" y="59944"/>
                </a:lnTo>
                <a:lnTo>
                  <a:pt x="0" y="299720"/>
                </a:lnTo>
                <a:lnTo>
                  <a:pt x="4704" y="323070"/>
                </a:lnTo>
                <a:lnTo>
                  <a:pt x="17541" y="342122"/>
                </a:lnTo>
                <a:lnTo>
                  <a:pt x="36593" y="354959"/>
                </a:lnTo>
                <a:lnTo>
                  <a:pt x="59943" y="359664"/>
                </a:lnTo>
                <a:lnTo>
                  <a:pt x="2727452" y="359664"/>
                </a:lnTo>
                <a:lnTo>
                  <a:pt x="2750802" y="354959"/>
                </a:lnTo>
                <a:lnTo>
                  <a:pt x="2769854" y="342122"/>
                </a:lnTo>
                <a:lnTo>
                  <a:pt x="2782691" y="323070"/>
                </a:lnTo>
                <a:lnTo>
                  <a:pt x="2787396" y="299720"/>
                </a:lnTo>
                <a:lnTo>
                  <a:pt x="2787396" y="59944"/>
                </a:lnTo>
                <a:lnTo>
                  <a:pt x="2782691" y="36593"/>
                </a:lnTo>
                <a:lnTo>
                  <a:pt x="2769854" y="17541"/>
                </a:lnTo>
                <a:lnTo>
                  <a:pt x="2750802" y="4704"/>
                </a:lnTo>
                <a:lnTo>
                  <a:pt x="2727452" y="0"/>
                </a:lnTo>
                <a:close/>
              </a:path>
            </a:pathLst>
          </a:custGeom>
          <a:solidFill>
            <a:srgbClr val="5FC949"/>
          </a:solidFill>
        </p:spPr>
        <p:txBody>
          <a:bodyPr wrap="square" lIns="0" tIns="0" rIns="0" bIns="0" rtlCol="0"/>
          <a:lstStyle/>
          <a:p>
            <a:endParaRPr/>
          </a:p>
        </p:txBody>
      </p:sp>
      <p:sp>
        <p:nvSpPr>
          <p:cNvPr id="26" name="object 26"/>
          <p:cNvSpPr txBox="1"/>
          <p:nvPr/>
        </p:nvSpPr>
        <p:spPr>
          <a:xfrm>
            <a:off x="5721477" y="3257041"/>
            <a:ext cx="2520315" cy="1620520"/>
          </a:xfrm>
          <a:prstGeom prst="rect">
            <a:avLst/>
          </a:prstGeom>
        </p:spPr>
        <p:txBody>
          <a:bodyPr vert="horz" wrap="square" lIns="0" tIns="0" rIns="0" bIns="0" rtlCol="0">
            <a:spAutoFit/>
          </a:bodyPr>
          <a:lstStyle/>
          <a:p>
            <a:pPr marR="71755" algn="ctr">
              <a:lnSpc>
                <a:spcPct val="100000"/>
              </a:lnSpc>
            </a:pPr>
            <a:r>
              <a:rPr sz="1800" b="1" dirty="0">
                <a:solidFill>
                  <a:srgbClr val="585858"/>
                </a:solidFill>
                <a:latin typeface="微软雅黑"/>
                <a:cs typeface="微软雅黑"/>
              </a:rPr>
              <a:t>用权</a:t>
            </a:r>
            <a:endParaRPr sz="1800">
              <a:latin typeface="微软雅黑"/>
              <a:cs typeface="微软雅黑"/>
            </a:endParaRPr>
          </a:p>
          <a:p>
            <a:pPr marL="1905" algn="ctr">
              <a:lnSpc>
                <a:spcPct val="100000"/>
              </a:lnSpc>
              <a:spcBef>
                <a:spcPts val="1160"/>
              </a:spcBef>
            </a:pPr>
            <a:r>
              <a:rPr sz="1400" dirty="0">
                <a:solidFill>
                  <a:srgbClr val="F9F9F9"/>
                </a:solidFill>
                <a:latin typeface="微软雅黑"/>
                <a:cs typeface="微软雅黑"/>
              </a:rPr>
              <a:t>产权转移：去中介交易</a:t>
            </a:r>
            <a:endParaRPr sz="1400">
              <a:latin typeface="微软雅黑"/>
              <a:cs typeface="微软雅黑"/>
            </a:endParaRPr>
          </a:p>
          <a:p>
            <a:pPr marL="12700" marR="5080" algn="ctr">
              <a:lnSpc>
                <a:spcPct val="100000"/>
              </a:lnSpc>
              <a:spcBef>
                <a:spcPts val="935"/>
              </a:spcBef>
            </a:pPr>
            <a:r>
              <a:rPr sz="1400" dirty="0">
                <a:solidFill>
                  <a:srgbClr val="585858"/>
                </a:solidFill>
                <a:latin typeface="微软雅黑"/>
                <a:cs typeface="微软雅黑"/>
              </a:rPr>
              <a:t>原创者可以在链上声明</a:t>
            </a:r>
            <a:r>
              <a:rPr sz="1400" spc="-10" dirty="0">
                <a:solidFill>
                  <a:srgbClr val="585858"/>
                </a:solidFill>
                <a:latin typeface="微软雅黑"/>
                <a:cs typeface="微软雅黑"/>
              </a:rPr>
              <a:t>版</a:t>
            </a:r>
            <a:r>
              <a:rPr sz="1400" dirty="0">
                <a:solidFill>
                  <a:srgbClr val="585858"/>
                </a:solidFill>
                <a:latin typeface="微软雅黑"/>
                <a:cs typeface="微软雅黑"/>
              </a:rPr>
              <a:t>权，直 </a:t>
            </a:r>
            <a:r>
              <a:rPr sz="1400" spc="-5" dirty="0">
                <a:solidFill>
                  <a:srgbClr val="585858"/>
                </a:solidFill>
                <a:latin typeface="微软雅黑"/>
                <a:cs typeface="微软雅黑"/>
              </a:rPr>
              <a:t> </a:t>
            </a:r>
            <a:r>
              <a:rPr sz="1400" dirty="0">
                <a:solidFill>
                  <a:srgbClr val="585858"/>
                </a:solidFill>
                <a:latin typeface="微软雅黑"/>
                <a:cs typeface="微软雅黑"/>
              </a:rPr>
              <a:t>接进行点对点的自由交</a:t>
            </a:r>
            <a:r>
              <a:rPr sz="1400" spc="-15" dirty="0">
                <a:solidFill>
                  <a:srgbClr val="585858"/>
                </a:solidFill>
                <a:latin typeface="微软雅黑"/>
                <a:cs typeface="微软雅黑"/>
              </a:rPr>
              <a:t>易</a:t>
            </a:r>
            <a:r>
              <a:rPr sz="1400" dirty="0">
                <a:solidFill>
                  <a:srgbClr val="585858"/>
                </a:solidFill>
                <a:latin typeface="微软雅黑"/>
                <a:cs typeface="微软雅黑"/>
              </a:rPr>
              <a:t>，无需  第三方组织和机构，提</a:t>
            </a:r>
            <a:r>
              <a:rPr sz="1400" spc="-15" dirty="0">
                <a:solidFill>
                  <a:srgbClr val="585858"/>
                </a:solidFill>
                <a:latin typeface="微软雅黑"/>
                <a:cs typeface="微软雅黑"/>
              </a:rPr>
              <a:t>高</a:t>
            </a:r>
            <a:r>
              <a:rPr sz="1400" dirty="0">
                <a:solidFill>
                  <a:srgbClr val="585858"/>
                </a:solidFill>
                <a:latin typeface="微软雅黑"/>
                <a:cs typeface="微软雅黑"/>
              </a:rPr>
              <a:t>效率且  降低交易成本。</a:t>
            </a:r>
            <a:endParaRPr sz="1400">
              <a:latin typeface="微软雅黑"/>
              <a:cs typeface="微软雅黑"/>
            </a:endParaRPr>
          </a:p>
        </p:txBody>
      </p:sp>
      <p:sp>
        <p:nvSpPr>
          <p:cNvPr id="27" name="object 27"/>
          <p:cNvSpPr txBox="1"/>
          <p:nvPr/>
        </p:nvSpPr>
        <p:spPr>
          <a:xfrm>
            <a:off x="8881618" y="3257041"/>
            <a:ext cx="2520315" cy="1620520"/>
          </a:xfrm>
          <a:prstGeom prst="rect">
            <a:avLst/>
          </a:prstGeom>
        </p:spPr>
        <p:txBody>
          <a:bodyPr vert="horz" wrap="square" lIns="0" tIns="0" rIns="0" bIns="0" rtlCol="0">
            <a:spAutoFit/>
          </a:bodyPr>
          <a:lstStyle/>
          <a:p>
            <a:pPr marR="22860" algn="ctr">
              <a:lnSpc>
                <a:spcPct val="100000"/>
              </a:lnSpc>
            </a:pPr>
            <a:r>
              <a:rPr sz="1800" b="1" dirty="0">
                <a:solidFill>
                  <a:srgbClr val="585858"/>
                </a:solidFill>
                <a:latin typeface="微软雅黑"/>
                <a:cs typeface="微软雅黑"/>
              </a:rPr>
              <a:t>维权</a:t>
            </a:r>
            <a:endParaRPr sz="1800">
              <a:latin typeface="微软雅黑"/>
              <a:cs typeface="微软雅黑"/>
            </a:endParaRPr>
          </a:p>
          <a:p>
            <a:pPr marR="13335" algn="ctr">
              <a:lnSpc>
                <a:spcPct val="100000"/>
              </a:lnSpc>
              <a:spcBef>
                <a:spcPts val="1160"/>
              </a:spcBef>
            </a:pPr>
            <a:r>
              <a:rPr sz="1400" dirty="0">
                <a:solidFill>
                  <a:srgbClr val="F9F9F9"/>
                </a:solidFill>
                <a:latin typeface="微软雅黑"/>
                <a:cs typeface="微软雅黑"/>
              </a:rPr>
              <a:t>所有权跟踪：确认权利历史</a:t>
            </a:r>
            <a:endParaRPr sz="1400">
              <a:latin typeface="微软雅黑"/>
              <a:cs typeface="微软雅黑"/>
            </a:endParaRPr>
          </a:p>
          <a:p>
            <a:pPr marL="12700" marR="5080" algn="ctr">
              <a:lnSpc>
                <a:spcPct val="100000"/>
              </a:lnSpc>
              <a:spcBef>
                <a:spcPts val="935"/>
              </a:spcBef>
            </a:pPr>
            <a:r>
              <a:rPr sz="1400" dirty="0">
                <a:solidFill>
                  <a:srgbClr val="585858"/>
                </a:solidFill>
                <a:latin typeface="微软雅黑"/>
                <a:cs typeface="微软雅黑"/>
              </a:rPr>
              <a:t>将作品所有权登记到区</a:t>
            </a:r>
            <a:r>
              <a:rPr sz="1400" spc="-10" dirty="0">
                <a:solidFill>
                  <a:srgbClr val="585858"/>
                </a:solidFill>
                <a:latin typeface="微软雅黑"/>
                <a:cs typeface="微软雅黑"/>
              </a:rPr>
              <a:t>块</a:t>
            </a:r>
            <a:r>
              <a:rPr sz="1400" dirty="0">
                <a:solidFill>
                  <a:srgbClr val="585858"/>
                </a:solidFill>
                <a:latin typeface="微软雅黑"/>
                <a:cs typeface="微软雅黑"/>
              </a:rPr>
              <a:t>链上， </a:t>
            </a:r>
            <a:r>
              <a:rPr sz="1400" spc="-5" dirty="0">
                <a:solidFill>
                  <a:srgbClr val="585858"/>
                </a:solidFill>
                <a:latin typeface="微软雅黑"/>
                <a:cs typeface="微软雅黑"/>
              </a:rPr>
              <a:t> </a:t>
            </a:r>
            <a:r>
              <a:rPr sz="1400" dirty="0">
                <a:solidFill>
                  <a:srgbClr val="585858"/>
                </a:solidFill>
                <a:latin typeface="微软雅黑"/>
                <a:cs typeface="微软雅黑"/>
              </a:rPr>
              <a:t>经过全网验证后无法修</a:t>
            </a:r>
            <a:r>
              <a:rPr sz="1400" spc="-15" dirty="0">
                <a:solidFill>
                  <a:srgbClr val="585858"/>
                </a:solidFill>
                <a:latin typeface="微软雅黑"/>
                <a:cs typeface="微软雅黑"/>
              </a:rPr>
              <a:t>改</a:t>
            </a:r>
            <a:r>
              <a:rPr sz="1400" dirty="0">
                <a:solidFill>
                  <a:srgbClr val="585858"/>
                </a:solidFill>
                <a:latin typeface="微软雅黑"/>
                <a:cs typeface="微软雅黑"/>
              </a:rPr>
              <a:t>，之后  可以对所有权进行溯源</a:t>
            </a:r>
            <a:r>
              <a:rPr sz="1400" spc="-15" dirty="0">
                <a:solidFill>
                  <a:srgbClr val="585858"/>
                </a:solidFill>
                <a:latin typeface="微软雅黑"/>
                <a:cs typeface="微软雅黑"/>
              </a:rPr>
              <a:t>，</a:t>
            </a:r>
            <a:r>
              <a:rPr sz="1400" dirty="0">
                <a:solidFill>
                  <a:srgbClr val="585858"/>
                </a:solidFill>
                <a:latin typeface="微软雅黑"/>
                <a:cs typeface="微软雅黑"/>
              </a:rPr>
              <a:t>确认作  品的所有权归属。</a:t>
            </a:r>
            <a:endParaRPr sz="1400">
              <a:latin typeface="微软雅黑"/>
              <a:cs typeface="微软雅黑"/>
            </a:endParaRPr>
          </a:p>
        </p:txBody>
      </p:sp>
      <p:sp>
        <p:nvSpPr>
          <p:cNvPr id="28" name="object 28"/>
          <p:cNvSpPr/>
          <p:nvPr/>
        </p:nvSpPr>
        <p:spPr>
          <a:xfrm>
            <a:off x="2499360" y="5140452"/>
            <a:ext cx="2787650" cy="361315"/>
          </a:xfrm>
          <a:custGeom>
            <a:avLst/>
            <a:gdLst/>
            <a:ahLst/>
            <a:cxnLst/>
            <a:rect l="l" t="t" r="r" b="b"/>
            <a:pathLst>
              <a:path w="2787650" h="361314">
                <a:moveTo>
                  <a:pt x="2727198" y="0"/>
                </a:moveTo>
                <a:lnTo>
                  <a:pt x="60197" y="0"/>
                </a:lnTo>
                <a:lnTo>
                  <a:pt x="36754" y="4726"/>
                </a:lnTo>
                <a:lnTo>
                  <a:pt x="17621" y="17621"/>
                </a:lnTo>
                <a:lnTo>
                  <a:pt x="4726" y="36754"/>
                </a:lnTo>
                <a:lnTo>
                  <a:pt x="0" y="60198"/>
                </a:lnTo>
                <a:lnTo>
                  <a:pt x="0" y="300990"/>
                </a:lnTo>
                <a:lnTo>
                  <a:pt x="4726" y="324433"/>
                </a:lnTo>
                <a:lnTo>
                  <a:pt x="17621" y="343566"/>
                </a:lnTo>
                <a:lnTo>
                  <a:pt x="36754" y="356461"/>
                </a:lnTo>
                <a:lnTo>
                  <a:pt x="60197" y="361188"/>
                </a:lnTo>
                <a:lnTo>
                  <a:pt x="2727198" y="361188"/>
                </a:lnTo>
                <a:lnTo>
                  <a:pt x="2750641" y="356461"/>
                </a:lnTo>
                <a:lnTo>
                  <a:pt x="2769774" y="343566"/>
                </a:lnTo>
                <a:lnTo>
                  <a:pt x="2782669" y="324433"/>
                </a:lnTo>
                <a:lnTo>
                  <a:pt x="2787395" y="300990"/>
                </a:lnTo>
                <a:lnTo>
                  <a:pt x="2787395" y="60198"/>
                </a:lnTo>
                <a:lnTo>
                  <a:pt x="2782669" y="36754"/>
                </a:lnTo>
                <a:lnTo>
                  <a:pt x="2769774" y="17621"/>
                </a:lnTo>
                <a:lnTo>
                  <a:pt x="2750641" y="4726"/>
                </a:lnTo>
                <a:lnTo>
                  <a:pt x="2727198" y="0"/>
                </a:lnTo>
                <a:close/>
              </a:path>
            </a:pathLst>
          </a:custGeom>
          <a:solidFill>
            <a:srgbClr val="1D9ED2"/>
          </a:solidFill>
        </p:spPr>
        <p:txBody>
          <a:bodyPr wrap="square" lIns="0" tIns="0" rIns="0" bIns="0" rtlCol="0"/>
          <a:lstStyle/>
          <a:p>
            <a:endParaRPr/>
          </a:p>
        </p:txBody>
      </p:sp>
      <p:sp>
        <p:nvSpPr>
          <p:cNvPr id="29" name="object 29"/>
          <p:cNvSpPr/>
          <p:nvPr/>
        </p:nvSpPr>
        <p:spPr>
          <a:xfrm>
            <a:off x="5570220" y="5140452"/>
            <a:ext cx="2786380" cy="361315"/>
          </a:xfrm>
          <a:custGeom>
            <a:avLst/>
            <a:gdLst/>
            <a:ahLst/>
            <a:cxnLst/>
            <a:rect l="l" t="t" r="r" b="b"/>
            <a:pathLst>
              <a:path w="2786379" h="361314">
                <a:moveTo>
                  <a:pt x="2725674" y="0"/>
                </a:moveTo>
                <a:lnTo>
                  <a:pt x="60197" y="0"/>
                </a:lnTo>
                <a:lnTo>
                  <a:pt x="36754" y="4726"/>
                </a:lnTo>
                <a:lnTo>
                  <a:pt x="17621" y="17621"/>
                </a:lnTo>
                <a:lnTo>
                  <a:pt x="4726" y="36754"/>
                </a:lnTo>
                <a:lnTo>
                  <a:pt x="0" y="60198"/>
                </a:lnTo>
                <a:lnTo>
                  <a:pt x="0" y="300990"/>
                </a:lnTo>
                <a:lnTo>
                  <a:pt x="4726" y="324433"/>
                </a:lnTo>
                <a:lnTo>
                  <a:pt x="17621" y="343566"/>
                </a:lnTo>
                <a:lnTo>
                  <a:pt x="36754" y="356461"/>
                </a:lnTo>
                <a:lnTo>
                  <a:pt x="60197" y="361188"/>
                </a:lnTo>
                <a:lnTo>
                  <a:pt x="2725674" y="361188"/>
                </a:lnTo>
                <a:lnTo>
                  <a:pt x="2749117" y="356461"/>
                </a:lnTo>
                <a:lnTo>
                  <a:pt x="2768250" y="343566"/>
                </a:lnTo>
                <a:lnTo>
                  <a:pt x="2781145" y="324433"/>
                </a:lnTo>
                <a:lnTo>
                  <a:pt x="2785872" y="300990"/>
                </a:lnTo>
                <a:lnTo>
                  <a:pt x="2785872" y="60198"/>
                </a:lnTo>
                <a:lnTo>
                  <a:pt x="2781145" y="36754"/>
                </a:lnTo>
                <a:lnTo>
                  <a:pt x="2768250" y="17621"/>
                </a:lnTo>
                <a:lnTo>
                  <a:pt x="2749117" y="4726"/>
                </a:lnTo>
                <a:lnTo>
                  <a:pt x="2725674" y="0"/>
                </a:lnTo>
                <a:close/>
              </a:path>
            </a:pathLst>
          </a:custGeom>
          <a:solidFill>
            <a:srgbClr val="F68B21"/>
          </a:solidFill>
        </p:spPr>
        <p:txBody>
          <a:bodyPr wrap="square" lIns="0" tIns="0" rIns="0" bIns="0" rtlCol="0"/>
          <a:lstStyle/>
          <a:p>
            <a:endParaRPr/>
          </a:p>
        </p:txBody>
      </p:sp>
      <p:sp>
        <p:nvSpPr>
          <p:cNvPr id="30" name="object 30"/>
          <p:cNvSpPr txBox="1"/>
          <p:nvPr/>
        </p:nvSpPr>
        <p:spPr>
          <a:xfrm>
            <a:off x="2546985" y="3257041"/>
            <a:ext cx="2697480" cy="3150235"/>
          </a:xfrm>
          <a:prstGeom prst="rect">
            <a:avLst/>
          </a:prstGeom>
        </p:spPr>
        <p:txBody>
          <a:bodyPr vert="horz" wrap="square" lIns="0" tIns="0" rIns="0" bIns="0" rtlCol="0">
            <a:spAutoFit/>
          </a:bodyPr>
          <a:lstStyle/>
          <a:p>
            <a:pPr algn="ctr">
              <a:lnSpc>
                <a:spcPct val="100000"/>
              </a:lnSpc>
            </a:pPr>
            <a:r>
              <a:rPr sz="1800" b="1" dirty="0">
                <a:solidFill>
                  <a:srgbClr val="585858"/>
                </a:solidFill>
                <a:latin typeface="微软雅黑"/>
                <a:cs typeface="微软雅黑"/>
              </a:rPr>
              <a:t>确权</a:t>
            </a:r>
            <a:endParaRPr sz="1800">
              <a:latin typeface="微软雅黑"/>
              <a:cs typeface="微软雅黑"/>
            </a:endParaRPr>
          </a:p>
          <a:p>
            <a:pPr marL="34290" algn="ctr">
              <a:lnSpc>
                <a:spcPct val="100000"/>
              </a:lnSpc>
              <a:spcBef>
                <a:spcPts val="1160"/>
              </a:spcBef>
            </a:pPr>
            <a:r>
              <a:rPr sz="1400" dirty="0">
                <a:solidFill>
                  <a:srgbClr val="F9F9F9"/>
                </a:solidFill>
                <a:latin typeface="微软雅黑"/>
                <a:cs typeface="微软雅黑"/>
              </a:rPr>
              <a:t>版权注册：建立版权注册双轨制</a:t>
            </a:r>
            <a:endParaRPr sz="1400">
              <a:latin typeface="微软雅黑"/>
              <a:cs typeface="微软雅黑"/>
            </a:endParaRPr>
          </a:p>
          <a:p>
            <a:pPr marL="12700" marR="5080" indent="16510" algn="ctr">
              <a:lnSpc>
                <a:spcPct val="100000"/>
              </a:lnSpc>
              <a:spcBef>
                <a:spcPts val="935"/>
              </a:spcBef>
            </a:pPr>
            <a:r>
              <a:rPr sz="1400" dirty="0">
                <a:solidFill>
                  <a:srgbClr val="585858"/>
                </a:solidFill>
                <a:latin typeface="微软雅黑"/>
                <a:cs typeface="微软雅黑"/>
              </a:rPr>
              <a:t>传统版权注册与区块链版权注册  并存，区块链版权注册主要服务  边缘作品或对时效性高的作品，  可以先区块链版权注册再转入传  统版权注册。</a:t>
            </a:r>
            <a:endParaRPr sz="1400">
              <a:latin typeface="微软雅黑"/>
              <a:cs typeface="微软雅黑"/>
            </a:endParaRPr>
          </a:p>
          <a:p>
            <a:pPr algn="ctr">
              <a:lnSpc>
                <a:spcPct val="100000"/>
              </a:lnSpc>
              <a:spcBef>
                <a:spcPts val="1025"/>
              </a:spcBef>
            </a:pPr>
            <a:r>
              <a:rPr sz="1400" dirty="0">
                <a:solidFill>
                  <a:srgbClr val="F9F9F9"/>
                </a:solidFill>
                <a:latin typeface="微软雅黑"/>
                <a:cs typeface="微软雅黑"/>
              </a:rPr>
              <a:t>在先权</a:t>
            </a:r>
            <a:r>
              <a:rPr sz="1400" spc="-10" dirty="0">
                <a:solidFill>
                  <a:srgbClr val="F9F9F9"/>
                </a:solidFill>
                <a:latin typeface="微软雅黑"/>
                <a:cs typeface="微软雅黑"/>
              </a:rPr>
              <a:t>利</a:t>
            </a:r>
            <a:r>
              <a:rPr sz="1400" dirty="0">
                <a:solidFill>
                  <a:srgbClr val="F9F9F9"/>
                </a:solidFill>
                <a:latin typeface="微软雅黑"/>
                <a:cs typeface="微软雅黑"/>
              </a:rPr>
              <a:t>公证</a:t>
            </a:r>
            <a:r>
              <a:rPr sz="1400" spc="-10" dirty="0">
                <a:solidFill>
                  <a:srgbClr val="F9F9F9"/>
                </a:solidFill>
                <a:latin typeface="微软雅黑"/>
                <a:cs typeface="微软雅黑"/>
              </a:rPr>
              <a:t>：提</a:t>
            </a:r>
            <a:r>
              <a:rPr sz="1400" dirty="0">
                <a:solidFill>
                  <a:srgbClr val="F9F9F9"/>
                </a:solidFill>
                <a:latin typeface="微软雅黑"/>
                <a:cs typeface="微软雅黑"/>
              </a:rPr>
              <a:t>供“存</a:t>
            </a:r>
            <a:r>
              <a:rPr sz="1400" spc="-10" dirty="0">
                <a:solidFill>
                  <a:srgbClr val="F9F9F9"/>
                </a:solidFill>
                <a:latin typeface="微软雅黑"/>
                <a:cs typeface="微软雅黑"/>
              </a:rPr>
              <a:t>在</a:t>
            </a:r>
            <a:r>
              <a:rPr sz="1400" dirty="0">
                <a:solidFill>
                  <a:srgbClr val="F9F9F9"/>
                </a:solidFill>
                <a:latin typeface="微软雅黑"/>
                <a:cs typeface="微软雅黑"/>
              </a:rPr>
              <a:t>证明”</a:t>
            </a:r>
            <a:endParaRPr sz="1400">
              <a:latin typeface="微软雅黑"/>
              <a:cs typeface="微软雅黑"/>
            </a:endParaRPr>
          </a:p>
          <a:p>
            <a:pPr marL="89535" marR="104139" indent="-1905" algn="ctr">
              <a:lnSpc>
                <a:spcPct val="100000"/>
              </a:lnSpc>
              <a:spcBef>
                <a:spcPts val="935"/>
              </a:spcBef>
            </a:pPr>
            <a:r>
              <a:rPr sz="1400" dirty="0">
                <a:solidFill>
                  <a:srgbClr val="585858"/>
                </a:solidFill>
                <a:latin typeface="微软雅黑"/>
                <a:cs typeface="微软雅黑"/>
              </a:rPr>
              <a:t>作品可通过区块链时间戳生成  “存在证明”，可以在</a:t>
            </a:r>
            <a:r>
              <a:rPr sz="1400" spc="-15" dirty="0">
                <a:solidFill>
                  <a:srgbClr val="585858"/>
                </a:solidFill>
                <a:latin typeface="微软雅黑"/>
                <a:cs typeface="微软雅黑"/>
              </a:rPr>
              <a:t>不</a:t>
            </a:r>
            <a:r>
              <a:rPr sz="1400" dirty="0">
                <a:solidFill>
                  <a:srgbClr val="585858"/>
                </a:solidFill>
                <a:latin typeface="微软雅黑"/>
                <a:cs typeface="微软雅黑"/>
              </a:rPr>
              <a:t>泄露文  件内容的情况下证明所</a:t>
            </a:r>
            <a:r>
              <a:rPr sz="1400" spc="-15" dirty="0">
                <a:solidFill>
                  <a:srgbClr val="585858"/>
                </a:solidFill>
                <a:latin typeface="微软雅黑"/>
                <a:cs typeface="微软雅黑"/>
              </a:rPr>
              <a:t>有</a:t>
            </a:r>
            <a:r>
              <a:rPr sz="1400" dirty="0">
                <a:solidFill>
                  <a:srgbClr val="585858"/>
                </a:solidFill>
                <a:latin typeface="微软雅黑"/>
                <a:cs typeface="微软雅黑"/>
              </a:rPr>
              <a:t>权，以  备后期所有权纠纷核查。</a:t>
            </a:r>
            <a:endParaRPr sz="1400">
              <a:latin typeface="微软雅黑"/>
              <a:cs typeface="微软雅黑"/>
            </a:endParaRPr>
          </a:p>
        </p:txBody>
      </p:sp>
      <p:sp>
        <p:nvSpPr>
          <p:cNvPr id="31" name="object 31"/>
          <p:cNvSpPr txBox="1"/>
          <p:nvPr/>
        </p:nvSpPr>
        <p:spPr>
          <a:xfrm>
            <a:off x="5701665" y="5208651"/>
            <a:ext cx="2520315" cy="1198880"/>
          </a:xfrm>
          <a:prstGeom prst="rect">
            <a:avLst/>
          </a:prstGeom>
        </p:spPr>
        <p:txBody>
          <a:bodyPr vert="horz" wrap="square" lIns="0" tIns="0" rIns="0" bIns="0" rtlCol="0">
            <a:spAutoFit/>
          </a:bodyPr>
          <a:lstStyle/>
          <a:p>
            <a:pPr algn="ctr">
              <a:lnSpc>
                <a:spcPct val="100000"/>
              </a:lnSpc>
            </a:pPr>
            <a:r>
              <a:rPr sz="1400" dirty="0">
                <a:solidFill>
                  <a:srgbClr val="F9F9F9"/>
                </a:solidFill>
                <a:latin typeface="微软雅黑"/>
                <a:cs typeface="微软雅黑"/>
              </a:rPr>
              <a:t>版权印：作品与版权不再分离</a:t>
            </a:r>
            <a:endParaRPr sz="1400">
              <a:latin typeface="微软雅黑"/>
              <a:cs typeface="微软雅黑"/>
            </a:endParaRPr>
          </a:p>
          <a:p>
            <a:pPr marL="12700" marR="5080" algn="ctr">
              <a:lnSpc>
                <a:spcPct val="100000"/>
              </a:lnSpc>
              <a:spcBef>
                <a:spcPts val="935"/>
              </a:spcBef>
            </a:pPr>
            <a:r>
              <a:rPr sz="1400" dirty="0">
                <a:solidFill>
                  <a:srgbClr val="585858"/>
                </a:solidFill>
                <a:latin typeface="微软雅黑"/>
                <a:cs typeface="微软雅黑"/>
              </a:rPr>
              <a:t>利用区块链构建一套结</a:t>
            </a:r>
            <a:r>
              <a:rPr sz="1400" spc="-15" dirty="0">
                <a:solidFill>
                  <a:srgbClr val="585858"/>
                </a:solidFill>
                <a:latin typeface="微软雅黑"/>
                <a:cs typeface="微软雅黑"/>
              </a:rPr>
              <a:t>构</a:t>
            </a:r>
            <a:r>
              <a:rPr sz="1400" dirty="0">
                <a:solidFill>
                  <a:srgbClr val="585858"/>
                </a:solidFill>
                <a:latin typeface="微软雅黑"/>
                <a:cs typeface="微软雅黑"/>
              </a:rPr>
              <a:t>化描述  作品版权信息和授权规</a:t>
            </a:r>
            <a:r>
              <a:rPr sz="1400" spc="-15" dirty="0">
                <a:solidFill>
                  <a:srgbClr val="585858"/>
                </a:solidFill>
                <a:latin typeface="微软雅黑"/>
                <a:cs typeface="微软雅黑"/>
              </a:rPr>
              <a:t>则</a:t>
            </a:r>
            <a:r>
              <a:rPr sz="1400" dirty="0">
                <a:solidFill>
                  <a:srgbClr val="585858"/>
                </a:solidFill>
                <a:latin typeface="微软雅黑"/>
                <a:cs typeface="微软雅黑"/>
              </a:rPr>
              <a:t>的版权  公式，用户只要点击版</a:t>
            </a:r>
            <a:r>
              <a:rPr sz="1400" spc="-15" dirty="0">
                <a:solidFill>
                  <a:srgbClr val="585858"/>
                </a:solidFill>
                <a:latin typeface="微软雅黑"/>
                <a:cs typeface="微软雅黑"/>
              </a:rPr>
              <a:t>权</a:t>
            </a:r>
            <a:r>
              <a:rPr sz="1400" dirty="0">
                <a:solidFill>
                  <a:srgbClr val="585858"/>
                </a:solidFill>
                <a:latin typeface="微软雅黑"/>
                <a:cs typeface="微软雅黑"/>
              </a:rPr>
              <a:t>印支付  费用，就可自动获得授权。</a:t>
            </a:r>
            <a:endParaRPr sz="1400">
              <a:latin typeface="微软雅黑"/>
              <a:cs typeface="微软雅黑"/>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019281" y="443484"/>
            <a:ext cx="999490" cy="378460"/>
          </a:xfrm>
          <a:prstGeom prst="rect">
            <a:avLst/>
          </a:prstGeom>
        </p:spPr>
        <p:txBody>
          <a:bodyPr vert="horz" wrap="square" lIns="0" tIns="0" rIns="0" bIns="0" rtlCol="0">
            <a:spAutoFit/>
          </a:bodyPr>
          <a:lstStyle/>
          <a:p>
            <a:pPr marR="5080" algn="r">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a:p>
            <a:pPr marR="5080" algn="r">
              <a:lnSpc>
                <a:spcPct val="100000"/>
              </a:lnSpc>
            </a:pPr>
            <a:r>
              <a:rPr sz="1200" dirty="0">
                <a:solidFill>
                  <a:srgbClr val="5E666F"/>
                </a:solidFill>
                <a:latin typeface="微软雅黑"/>
                <a:cs typeface="微软雅黑"/>
              </a:rPr>
              <a:t>法律</a:t>
            </a:r>
            <a:endParaRPr sz="1200">
              <a:latin typeface="微软雅黑"/>
              <a:cs typeface="微软雅黑"/>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700">
              <a:lnSpc>
                <a:spcPts val="2735"/>
              </a:lnSpc>
            </a:pPr>
            <a:r>
              <a:rPr spc="-5" dirty="0"/>
              <a:t>区块链</a:t>
            </a:r>
            <a:r>
              <a:rPr spc="-5" dirty="0">
                <a:latin typeface="微软雅黑"/>
                <a:cs typeface="微软雅黑"/>
              </a:rPr>
              <a:t>+</a:t>
            </a:r>
            <a:r>
              <a:rPr spc="-5" dirty="0"/>
              <a:t>版权保护是当前的热点之一，许多公司已经开始研究</a:t>
            </a:r>
          </a:p>
          <a:p>
            <a:pPr marL="12700">
              <a:lnSpc>
                <a:spcPts val="2735"/>
              </a:lnSpc>
            </a:pPr>
            <a:r>
              <a:rPr spc="-5" dirty="0"/>
              <a:t>及实践</a:t>
            </a:r>
          </a:p>
        </p:txBody>
      </p:sp>
      <p:sp>
        <p:nvSpPr>
          <p:cNvPr id="5" name="object 5"/>
          <p:cNvSpPr/>
          <p:nvPr/>
        </p:nvSpPr>
        <p:spPr>
          <a:xfrm>
            <a:off x="12021311" y="457200"/>
            <a:ext cx="161544" cy="32308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970788" y="1566672"/>
            <a:ext cx="2992120" cy="2159635"/>
          </a:xfrm>
          <a:custGeom>
            <a:avLst/>
            <a:gdLst/>
            <a:ahLst/>
            <a:cxnLst/>
            <a:rect l="l" t="t" r="r" b="b"/>
            <a:pathLst>
              <a:path w="2992120" h="2159635">
                <a:moveTo>
                  <a:pt x="0" y="2159508"/>
                </a:moveTo>
                <a:lnTo>
                  <a:pt x="2991612" y="2159508"/>
                </a:lnTo>
                <a:lnTo>
                  <a:pt x="2991612" y="0"/>
                </a:lnTo>
                <a:lnTo>
                  <a:pt x="0" y="0"/>
                </a:lnTo>
                <a:lnTo>
                  <a:pt x="0" y="2159508"/>
                </a:lnTo>
                <a:close/>
              </a:path>
            </a:pathLst>
          </a:custGeom>
          <a:solidFill>
            <a:srgbClr val="F9F9F9"/>
          </a:solidFill>
        </p:spPr>
        <p:txBody>
          <a:bodyPr wrap="square" lIns="0" tIns="0" rIns="0" bIns="0" rtlCol="0"/>
          <a:lstStyle/>
          <a:p>
            <a:endParaRPr/>
          </a:p>
        </p:txBody>
      </p:sp>
      <p:sp>
        <p:nvSpPr>
          <p:cNvPr id="7" name="object 7"/>
          <p:cNvSpPr txBox="1"/>
          <p:nvPr/>
        </p:nvSpPr>
        <p:spPr>
          <a:xfrm>
            <a:off x="970788" y="1566672"/>
            <a:ext cx="2992120" cy="2159635"/>
          </a:xfrm>
          <a:prstGeom prst="rect">
            <a:avLst/>
          </a:prstGeom>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17"/>
              </a:spcBef>
            </a:pPr>
            <a:endParaRPr sz="1650">
              <a:latin typeface="Times New Roman"/>
              <a:cs typeface="Times New Roman"/>
            </a:endParaRPr>
          </a:p>
          <a:p>
            <a:pPr marL="160020" marR="110489" indent="-43180" algn="just">
              <a:lnSpc>
                <a:spcPct val="120000"/>
              </a:lnSpc>
            </a:pPr>
            <a:r>
              <a:rPr sz="1400" spc="-5" dirty="0">
                <a:latin typeface="微软雅黑"/>
                <a:cs typeface="微软雅黑"/>
              </a:rPr>
              <a:t>UR</a:t>
            </a:r>
            <a:r>
              <a:rPr sz="1400" spc="-20" dirty="0">
                <a:latin typeface="微软雅黑"/>
                <a:cs typeface="微软雅黑"/>
              </a:rPr>
              <a:t>R</a:t>
            </a:r>
            <a:r>
              <a:rPr sz="1400" spc="-5" dirty="0">
                <a:latin typeface="微软雅黑"/>
                <a:cs typeface="微软雅黑"/>
              </a:rPr>
              <a:t>OV</a:t>
            </a:r>
            <a:r>
              <a:rPr sz="1400" dirty="0">
                <a:latin typeface="微软雅黑"/>
                <a:cs typeface="微软雅黑"/>
              </a:rPr>
              <a:t>是一款手机</a:t>
            </a:r>
            <a:r>
              <a:rPr sz="1400" spc="-5" dirty="0">
                <a:latin typeface="微软雅黑"/>
                <a:cs typeface="微软雅黑"/>
              </a:rPr>
              <a:t>A</a:t>
            </a:r>
            <a:r>
              <a:rPr sz="1400" dirty="0">
                <a:latin typeface="微软雅黑"/>
                <a:cs typeface="微软雅黑"/>
              </a:rPr>
              <a:t>P</a:t>
            </a:r>
            <a:r>
              <a:rPr sz="1400" spc="5" dirty="0">
                <a:latin typeface="微软雅黑"/>
                <a:cs typeface="微软雅黑"/>
              </a:rPr>
              <a:t>P</a:t>
            </a:r>
            <a:r>
              <a:rPr sz="1400" dirty="0">
                <a:latin typeface="微软雅黑"/>
                <a:cs typeface="微软雅黑"/>
              </a:rPr>
              <a:t>，提供照片  的版权保护。在拍摄照片和视频的  第一时间会创建一个独一无二的时  间戳密钥，并直接写入区块链中。</a:t>
            </a:r>
            <a:endParaRPr sz="1400">
              <a:latin typeface="微软雅黑"/>
              <a:cs typeface="微软雅黑"/>
            </a:endParaRPr>
          </a:p>
        </p:txBody>
      </p:sp>
      <p:sp>
        <p:nvSpPr>
          <p:cNvPr id="8" name="object 8"/>
          <p:cNvSpPr/>
          <p:nvPr/>
        </p:nvSpPr>
        <p:spPr>
          <a:xfrm>
            <a:off x="4680203" y="1566672"/>
            <a:ext cx="2992120" cy="2159635"/>
          </a:xfrm>
          <a:custGeom>
            <a:avLst/>
            <a:gdLst/>
            <a:ahLst/>
            <a:cxnLst/>
            <a:rect l="l" t="t" r="r" b="b"/>
            <a:pathLst>
              <a:path w="2992120" h="2159635">
                <a:moveTo>
                  <a:pt x="0" y="2159508"/>
                </a:moveTo>
                <a:lnTo>
                  <a:pt x="2991611" y="2159508"/>
                </a:lnTo>
                <a:lnTo>
                  <a:pt x="2991611" y="0"/>
                </a:lnTo>
                <a:lnTo>
                  <a:pt x="0" y="0"/>
                </a:lnTo>
                <a:lnTo>
                  <a:pt x="0" y="2159508"/>
                </a:lnTo>
                <a:close/>
              </a:path>
            </a:pathLst>
          </a:custGeom>
          <a:solidFill>
            <a:srgbClr val="F9F9F9"/>
          </a:solidFill>
        </p:spPr>
        <p:txBody>
          <a:bodyPr wrap="square" lIns="0" tIns="0" rIns="0" bIns="0" rtlCol="0"/>
          <a:lstStyle/>
          <a:p>
            <a:endParaRPr/>
          </a:p>
        </p:txBody>
      </p:sp>
      <p:sp>
        <p:nvSpPr>
          <p:cNvPr id="9" name="object 9"/>
          <p:cNvSpPr txBox="1"/>
          <p:nvPr/>
        </p:nvSpPr>
        <p:spPr>
          <a:xfrm>
            <a:off x="4758944" y="2261489"/>
            <a:ext cx="3003550" cy="226060"/>
          </a:xfrm>
          <a:prstGeom prst="rect">
            <a:avLst/>
          </a:prstGeom>
        </p:spPr>
        <p:txBody>
          <a:bodyPr vert="horz" wrap="square" lIns="0" tIns="0" rIns="0" bIns="0" rtlCol="0">
            <a:spAutoFit/>
          </a:bodyPr>
          <a:lstStyle/>
          <a:p>
            <a:pPr marL="12700">
              <a:lnSpc>
                <a:spcPct val="100000"/>
              </a:lnSpc>
            </a:pPr>
            <a:r>
              <a:rPr sz="1400" spc="-5" dirty="0">
                <a:latin typeface="微软雅黑"/>
                <a:cs typeface="微软雅黑"/>
              </a:rPr>
              <a:t>Bitproof与旧金山的IT学校进行合作，</a:t>
            </a:r>
            <a:endParaRPr sz="1400">
              <a:latin typeface="微软雅黑"/>
              <a:cs typeface="微软雅黑"/>
            </a:endParaRPr>
          </a:p>
        </p:txBody>
      </p:sp>
      <p:sp>
        <p:nvSpPr>
          <p:cNvPr id="10" name="object 10"/>
          <p:cNvSpPr txBox="1"/>
          <p:nvPr/>
        </p:nvSpPr>
        <p:spPr>
          <a:xfrm>
            <a:off x="4758944" y="2474849"/>
            <a:ext cx="2870835" cy="781050"/>
          </a:xfrm>
          <a:prstGeom prst="rect">
            <a:avLst/>
          </a:prstGeom>
        </p:spPr>
        <p:txBody>
          <a:bodyPr vert="horz" wrap="square" lIns="0" tIns="0" rIns="0" bIns="0" rtlCol="0">
            <a:spAutoFit/>
          </a:bodyPr>
          <a:lstStyle/>
          <a:p>
            <a:pPr marL="12700" marR="5080" algn="just">
              <a:lnSpc>
                <a:spcPct val="120000"/>
              </a:lnSpc>
            </a:pPr>
            <a:r>
              <a:rPr sz="1400" dirty="0">
                <a:latin typeface="微软雅黑"/>
                <a:cs typeface="微软雅黑"/>
              </a:rPr>
              <a:t>将学生</a:t>
            </a:r>
            <a:r>
              <a:rPr sz="1400" spc="-15" dirty="0">
                <a:latin typeface="微软雅黑"/>
                <a:cs typeface="微软雅黑"/>
              </a:rPr>
              <a:t>的</a:t>
            </a:r>
            <a:r>
              <a:rPr sz="1400" dirty="0">
                <a:latin typeface="微软雅黑"/>
                <a:cs typeface="微软雅黑"/>
              </a:rPr>
              <a:t>学历</a:t>
            </a:r>
            <a:r>
              <a:rPr sz="1400" spc="-15" dirty="0">
                <a:latin typeface="微软雅黑"/>
                <a:cs typeface="微软雅黑"/>
              </a:rPr>
              <a:t>证书</a:t>
            </a:r>
            <a:r>
              <a:rPr sz="1400" dirty="0">
                <a:latin typeface="微软雅黑"/>
                <a:cs typeface="微软雅黑"/>
              </a:rPr>
              <a:t>都放在</a:t>
            </a:r>
            <a:r>
              <a:rPr sz="1400" spc="-15" dirty="0">
                <a:latin typeface="微软雅黑"/>
                <a:cs typeface="微软雅黑"/>
              </a:rPr>
              <a:t>区</a:t>
            </a:r>
            <a:r>
              <a:rPr sz="1400" dirty="0">
                <a:latin typeface="微软雅黑"/>
                <a:cs typeface="微软雅黑"/>
              </a:rPr>
              <a:t>块链</a:t>
            </a:r>
            <a:r>
              <a:rPr sz="1400" spc="-15" dirty="0">
                <a:latin typeface="微软雅黑"/>
                <a:cs typeface="微软雅黑"/>
              </a:rPr>
              <a:t>上</a:t>
            </a:r>
            <a:r>
              <a:rPr sz="1400" dirty="0">
                <a:latin typeface="微软雅黑"/>
                <a:cs typeface="微软雅黑"/>
              </a:rPr>
              <a:t>，  避免文</a:t>
            </a:r>
            <a:r>
              <a:rPr sz="1400" spc="-15" dirty="0">
                <a:latin typeface="微软雅黑"/>
                <a:cs typeface="微软雅黑"/>
              </a:rPr>
              <a:t>凭</a:t>
            </a:r>
            <a:r>
              <a:rPr sz="1400" dirty="0">
                <a:latin typeface="微软雅黑"/>
                <a:cs typeface="微软雅黑"/>
              </a:rPr>
              <a:t>及学</a:t>
            </a:r>
            <a:r>
              <a:rPr sz="1400" spc="-15" dirty="0">
                <a:latin typeface="微软雅黑"/>
                <a:cs typeface="微软雅黑"/>
              </a:rPr>
              <a:t>历的</a:t>
            </a:r>
            <a:r>
              <a:rPr sz="1400" dirty="0">
                <a:latin typeface="微软雅黑"/>
                <a:cs typeface="微软雅黑"/>
              </a:rPr>
              <a:t>修改。</a:t>
            </a:r>
            <a:r>
              <a:rPr sz="1400" spc="-15" dirty="0">
                <a:latin typeface="微软雅黑"/>
                <a:cs typeface="微软雅黑"/>
              </a:rPr>
              <a:t>除</a:t>
            </a:r>
            <a:r>
              <a:rPr sz="1400" dirty="0">
                <a:latin typeface="微软雅黑"/>
                <a:cs typeface="微软雅黑"/>
              </a:rPr>
              <a:t>此之</a:t>
            </a:r>
            <a:r>
              <a:rPr sz="1400" spc="-15" dirty="0">
                <a:latin typeface="微软雅黑"/>
                <a:cs typeface="微软雅黑"/>
              </a:rPr>
              <a:t>外</a:t>
            </a:r>
            <a:r>
              <a:rPr sz="1400" dirty="0">
                <a:latin typeface="微软雅黑"/>
                <a:cs typeface="微软雅黑"/>
              </a:rPr>
              <a:t>，  还可以进行其他文档时间戳应用。</a:t>
            </a:r>
            <a:endParaRPr sz="1400">
              <a:latin typeface="微软雅黑"/>
              <a:cs typeface="微软雅黑"/>
            </a:endParaRPr>
          </a:p>
        </p:txBody>
      </p:sp>
      <p:sp>
        <p:nvSpPr>
          <p:cNvPr id="11" name="object 11"/>
          <p:cNvSpPr/>
          <p:nvPr/>
        </p:nvSpPr>
        <p:spPr>
          <a:xfrm>
            <a:off x="8388095" y="1566672"/>
            <a:ext cx="2993390" cy="2159635"/>
          </a:xfrm>
          <a:custGeom>
            <a:avLst/>
            <a:gdLst/>
            <a:ahLst/>
            <a:cxnLst/>
            <a:rect l="l" t="t" r="r" b="b"/>
            <a:pathLst>
              <a:path w="2993390" h="2159635">
                <a:moveTo>
                  <a:pt x="0" y="2159508"/>
                </a:moveTo>
                <a:lnTo>
                  <a:pt x="2993136" y="2159508"/>
                </a:lnTo>
                <a:lnTo>
                  <a:pt x="2993136" y="0"/>
                </a:lnTo>
                <a:lnTo>
                  <a:pt x="0" y="0"/>
                </a:lnTo>
                <a:lnTo>
                  <a:pt x="0" y="2159508"/>
                </a:lnTo>
                <a:close/>
              </a:path>
            </a:pathLst>
          </a:custGeom>
          <a:solidFill>
            <a:srgbClr val="F9F9F9"/>
          </a:solidFill>
        </p:spPr>
        <p:txBody>
          <a:bodyPr wrap="square" lIns="0" tIns="0" rIns="0" bIns="0" rtlCol="0"/>
          <a:lstStyle/>
          <a:p>
            <a:endParaRPr/>
          </a:p>
        </p:txBody>
      </p:sp>
      <p:sp>
        <p:nvSpPr>
          <p:cNvPr id="12" name="object 12"/>
          <p:cNvSpPr txBox="1"/>
          <p:nvPr/>
        </p:nvSpPr>
        <p:spPr>
          <a:xfrm>
            <a:off x="8388095" y="1566672"/>
            <a:ext cx="2993390" cy="2159635"/>
          </a:xfrm>
          <a:prstGeom prst="rect">
            <a:avLst/>
          </a:prstGeom>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17"/>
              </a:spcBef>
            </a:pPr>
            <a:endParaRPr sz="1650">
              <a:latin typeface="Times New Roman"/>
              <a:cs typeface="Times New Roman"/>
            </a:endParaRPr>
          </a:p>
          <a:p>
            <a:pPr marL="95885" marR="16510" indent="-68580">
              <a:lnSpc>
                <a:spcPct val="120000"/>
              </a:lnSpc>
            </a:pPr>
            <a:r>
              <a:rPr sz="1400" spc="-5" dirty="0">
                <a:latin typeface="微软雅黑"/>
                <a:cs typeface="微软雅黑"/>
              </a:rPr>
              <a:t>A</a:t>
            </a:r>
            <a:r>
              <a:rPr sz="1400" dirty="0">
                <a:latin typeface="微软雅黑"/>
                <a:cs typeface="微软雅黑"/>
              </a:rPr>
              <a:t>scr</a:t>
            </a:r>
            <a:r>
              <a:rPr sz="1400" spc="-5" dirty="0">
                <a:latin typeface="微软雅黑"/>
                <a:cs typeface="微软雅黑"/>
              </a:rPr>
              <a:t>ibe</a:t>
            </a:r>
            <a:r>
              <a:rPr sz="1400" dirty="0">
                <a:latin typeface="微软雅黑"/>
                <a:cs typeface="微软雅黑"/>
              </a:rPr>
              <a:t>用区块链</a:t>
            </a:r>
            <a:r>
              <a:rPr sz="1400" spc="-15" dirty="0">
                <a:latin typeface="微软雅黑"/>
                <a:cs typeface="微软雅黑"/>
              </a:rPr>
              <a:t>技</a:t>
            </a:r>
            <a:r>
              <a:rPr sz="1400" dirty="0">
                <a:latin typeface="微软雅黑"/>
                <a:cs typeface="微软雅黑"/>
              </a:rPr>
              <a:t>术来声</a:t>
            </a:r>
            <a:r>
              <a:rPr sz="1400" spc="-15" dirty="0">
                <a:latin typeface="微软雅黑"/>
                <a:cs typeface="微软雅黑"/>
              </a:rPr>
              <a:t>明</a:t>
            </a:r>
            <a:r>
              <a:rPr sz="1400" dirty="0">
                <a:latin typeface="微软雅黑"/>
                <a:cs typeface="微软雅黑"/>
              </a:rPr>
              <a:t>所有</a:t>
            </a:r>
            <a:r>
              <a:rPr sz="1400" spc="-15" dirty="0">
                <a:latin typeface="微软雅黑"/>
                <a:cs typeface="微软雅黑"/>
              </a:rPr>
              <a:t>权</a:t>
            </a:r>
            <a:r>
              <a:rPr sz="1400" dirty="0">
                <a:latin typeface="微软雅黑"/>
                <a:cs typeface="微软雅黑"/>
              </a:rPr>
              <a:t>，  发行可编号、限量版的作品，可以  针对任何类型艺术品的数字形式，  为艺术数字媒介创建可持续所有权</a:t>
            </a:r>
            <a:endParaRPr sz="1400">
              <a:latin typeface="微软雅黑"/>
              <a:cs typeface="微软雅黑"/>
            </a:endParaRPr>
          </a:p>
          <a:p>
            <a:pPr marR="121285" algn="ctr">
              <a:lnSpc>
                <a:spcPct val="100000"/>
              </a:lnSpc>
              <a:spcBef>
                <a:spcPts val="340"/>
              </a:spcBef>
            </a:pPr>
            <a:r>
              <a:rPr sz="1400" dirty="0">
                <a:latin typeface="微软雅黑"/>
                <a:cs typeface="微软雅黑"/>
              </a:rPr>
              <a:t>结构。</a:t>
            </a:r>
            <a:endParaRPr sz="1400">
              <a:latin typeface="微软雅黑"/>
              <a:cs typeface="微软雅黑"/>
            </a:endParaRPr>
          </a:p>
        </p:txBody>
      </p:sp>
      <p:sp>
        <p:nvSpPr>
          <p:cNvPr id="13" name="object 13"/>
          <p:cNvSpPr/>
          <p:nvPr/>
        </p:nvSpPr>
        <p:spPr>
          <a:xfrm>
            <a:off x="1607819" y="1668779"/>
            <a:ext cx="1716024" cy="431291"/>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4832603" y="1668779"/>
            <a:ext cx="2697479" cy="431291"/>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8983980" y="1668779"/>
            <a:ext cx="1801368" cy="431291"/>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970788" y="3970020"/>
            <a:ext cx="2992120" cy="2159635"/>
          </a:xfrm>
          <a:custGeom>
            <a:avLst/>
            <a:gdLst/>
            <a:ahLst/>
            <a:cxnLst/>
            <a:rect l="l" t="t" r="r" b="b"/>
            <a:pathLst>
              <a:path w="2992120" h="2159635">
                <a:moveTo>
                  <a:pt x="0" y="2159507"/>
                </a:moveTo>
                <a:lnTo>
                  <a:pt x="2991612" y="2159507"/>
                </a:lnTo>
                <a:lnTo>
                  <a:pt x="2991612" y="0"/>
                </a:lnTo>
                <a:lnTo>
                  <a:pt x="0" y="0"/>
                </a:lnTo>
                <a:lnTo>
                  <a:pt x="0" y="2159507"/>
                </a:lnTo>
                <a:close/>
              </a:path>
            </a:pathLst>
          </a:custGeom>
          <a:solidFill>
            <a:srgbClr val="F9F9F9"/>
          </a:solidFill>
        </p:spPr>
        <p:txBody>
          <a:bodyPr wrap="square" lIns="0" tIns="0" rIns="0" bIns="0" rtlCol="0"/>
          <a:lstStyle/>
          <a:p>
            <a:endParaRPr/>
          </a:p>
        </p:txBody>
      </p:sp>
      <p:sp>
        <p:nvSpPr>
          <p:cNvPr id="17" name="object 17"/>
          <p:cNvSpPr txBox="1"/>
          <p:nvPr/>
        </p:nvSpPr>
        <p:spPr>
          <a:xfrm>
            <a:off x="970788" y="3970020"/>
            <a:ext cx="2992120" cy="2159635"/>
          </a:xfrm>
          <a:prstGeom prst="rect">
            <a:avLst/>
          </a:prstGeom>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20"/>
              </a:spcBef>
            </a:pPr>
            <a:endParaRPr sz="1650">
              <a:latin typeface="Times New Roman"/>
              <a:cs typeface="Times New Roman"/>
            </a:endParaRPr>
          </a:p>
          <a:p>
            <a:pPr marL="160020" marR="152400" algn="ctr">
              <a:lnSpc>
                <a:spcPct val="120000"/>
              </a:lnSpc>
            </a:pPr>
            <a:r>
              <a:rPr sz="1400" dirty="0">
                <a:latin typeface="微软雅黑"/>
                <a:cs typeface="微软雅黑"/>
              </a:rPr>
              <a:t>纸贵科技提供文本、图</a:t>
            </a:r>
            <a:r>
              <a:rPr sz="1400" spc="-15" dirty="0">
                <a:latin typeface="微软雅黑"/>
                <a:cs typeface="微软雅黑"/>
              </a:rPr>
              <a:t>片</a:t>
            </a:r>
            <a:r>
              <a:rPr sz="1400" dirty="0">
                <a:latin typeface="微软雅黑"/>
                <a:cs typeface="微软雅黑"/>
              </a:rPr>
              <a:t>、音</a:t>
            </a:r>
            <a:r>
              <a:rPr sz="1400" spc="-15" dirty="0">
                <a:latin typeface="微软雅黑"/>
                <a:cs typeface="微软雅黑"/>
              </a:rPr>
              <a:t>频</a:t>
            </a:r>
            <a:r>
              <a:rPr sz="1400" dirty="0">
                <a:latin typeface="微软雅黑"/>
                <a:cs typeface="微软雅黑"/>
              </a:rPr>
              <a:t>、  视频、代码、商标、策</a:t>
            </a:r>
            <a:r>
              <a:rPr sz="1400" spc="-15" dirty="0">
                <a:latin typeface="微软雅黑"/>
                <a:cs typeface="微软雅黑"/>
              </a:rPr>
              <a:t>划</a:t>
            </a:r>
            <a:r>
              <a:rPr sz="1400" dirty="0">
                <a:latin typeface="微软雅黑"/>
                <a:cs typeface="微软雅黑"/>
              </a:rPr>
              <a:t>等知</a:t>
            </a:r>
            <a:r>
              <a:rPr sz="1400" spc="-15" dirty="0">
                <a:latin typeface="微软雅黑"/>
                <a:cs typeface="微软雅黑"/>
              </a:rPr>
              <a:t>识</a:t>
            </a:r>
            <a:r>
              <a:rPr sz="1400" dirty="0">
                <a:latin typeface="微软雅黑"/>
                <a:cs typeface="微软雅黑"/>
              </a:rPr>
              <a:t>产  权类型的存证与版权申</a:t>
            </a:r>
            <a:r>
              <a:rPr sz="1400" spc="-15" dirty="0">
                <a:latin typeface="微软雅黑"/>
                <a:cs typeface="微软雅黑"/>
              </a:rPr>
              <a:t>请</a:t>
            </a:r>
            <a:r>
              <a:rPr sz="1400" dirty="0">
                <a:latin typeface="微软雅黑"/>
                <a:cs typeface="微软雅黑"/>
              </a:rPr>
              <a:t>，建</a:t>
            </a:r>
            <a:r>
              <a:rPr sz="1400" spc="-15" dirty="0">
                <a:latin typeface="微软雅黑"/>
                <a:cs typeface="微软雅黑"/>
              </a:rPr>
              <a:t>设</a:t>
            </a:r>
            <a:r>
              <a:rPr sz="1400" dirty="0">
                <a:latin typeface="微软雅黑"/>
                <a:cs typeface="微软雅黑"/>
              </a:rPr>
              <a:t>全  类型版权存证平台。</a:t>
            </a:r>
            <a:endParaRPr sz="1400">
              <a:latin typeface="微软雅黑"/>
              <a:cs typeface="微软雅黑"/>
            </a:endParaRPr>
          </a:p>
        </p:txBody>
      </p:sp>
      <p:sp>
        <p:nvSpPr>
          <p:cNvPr id="18" name="object 18"/>
          <p:cNvSpPr/>
          <p:nvPr/>
        </p:nvSpPr>
        <p:spPr>
          <a:xfrm>
            <a:off x="4680203" y="3970020"/>
            <a:ext cx="2992120" cy="2159635"/>
          </a:xfrm>
          <a:custGeom>
            <a:avLst/>
            <a:gdLst/>
            <a:ahLst/>
            <a:cxnLst/>
            <a:rect l="l" t="t" r="r" b="b"/>
            <a:pathLst>
              <a:path w="2992120" h="2159635">
                <a:moveTo>
                  <a:pt x="0" y="2159507"/>
                </a:moveTo>
                <a:lnTo>
                  <a:pt x="2991611" y="2159507"/>
                </a:lnTo>
                <a:lnTo>
                  <a:pt x="2991611" y="0"/>
                </a:lnTo>
                <a:lnTo>
                  <a:pt x="0" y="0"/>
                </a:lnTo>
                <a:lnTo>
                  <a:pt x="0" y="2159507"/>
                </a:lnTo>
                <a:close/>
              </a:path>
            </a:pathLst>
          </a:custGeom>
          <a:solidFill>
            <a:srgbClr val="F9F9F9"/>
          </a:solidFill>
        </p:spPr>
        <p:txBody>
          <a:bodyPr wrap="square" lIns="0" tIns="0" rIns="0" bIns="0" rtlCol="0"/>
          <a:lstStyle/>
          <a:p>
            <a:endParaRPr/>
          </a:p>
        </p:txBody>
      </p:sp>
      <p:sp>
        <p:nvSpPr>
          <p:cNvPr id="19" name="object 19"/>
          <p:cNvSpPr txBox="1"/>
          <p:nvPr/>
        </p:nvSpPr>
        <p:spPr>
          <a:xfrm>
            <a:off x="4680203" y="3970020"/>
            <a:ext cx="2992120" cy="2159635"/>
          </a:xfrm>
          <a:prstGeom prst="rect">
            <a:avLst/>
          </a:prstGeom>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20"/>
              </a:spcBef>
            </a:pPr>
            <a:endParaRPr sz="1650">
              <a:latin typeface="Times New Roman"/>
              <a:cs typeface="Times New Roman"/>
            </a:endParaRPr>
          </a:p>
          <a:p>
            <a:pPr marL="91440" marR="103505">
              <a:lnSpc>
                <a:spcPct val="120000"/>
              </a:lnSpc>
            </a:pPr>
            <a:r>
              <a:rPr sz="1400" spc="-5" dirty="0">
                <a:latin typeface="微软雅黑"/>
                <a:cs typeface="微软雅黑"/>
              </a:rPr>
              <a:t>UI</a:t>
            </a:r>
            <a:r>
              <a:rPr sz="1400" dirty="0">
                <a:latin typeface="微软雅黑"/>
                <a:cs typeface="微软雅黑"/>
              </a:rPr>
              <a:t>P是一款基于区块链技术研发</a:t>
            </a:r>
            <a:r>
              <a:rPr sz="1400" spc="-15" dirty="0">
                <a:latin typeface="微软雅黑"/>
                <a:cs typeface="微软雅黑"/>
              </a:rPr>
              <a:t>的</a:t>
            </a:r>
            <a:r>
              <a:rPr sz="1400" dirty="0">
                <a:latin typeface="微软雅黑"/>
                <a:cs typeface="微软雅黑"/>
              </a:rPr>
              <a:t>去  中心化文娱IP交易平台，功能覆盖  知识版权存证、确权，版权交易等  功能，提供一站式的版权服务。</a:t>
            </a:r>
            <a:endParaRPr sz="1400">
              <a:latin typeface="微软雅黑"/>
              <a:cs typeface="微软雅黑"/>
            </a:endParaRPr>
          </a:p>
        </p:txBody>
      </p:sp>
      <p:sp>
        <p:nvSpPr>
          <p:cNvPr id="20" name="object 20"/>
          <p:cNvSpPr/>
          <p:nvPr/>
        </p:nvSpPr>
        <p:spPr>
          <a:xfrm>
            <a:off x="8388095" y="3970020"/>
            <a:ext cx="2993390" cy="2159635"/>
          </a:xfrm>
          <a:custGeom>
            <a:avLst/>
            <a:gdLst/>
            <a:ahLst/>
            <a:cxnLst/>
            <a:rect l="l" t="t" r="r" b="b"/>
            <a:pathLst>
              <a:path w="2993390" h="2159635">
                <a:moveTo>
                  <a:pt x="0" y="2159507"/>
                </a:moveTo>
                <a:lnTo>
                  <a:pt x="2993136" y="2159507"/>
                </a:lnTo>
                <a:lnTo>
                  <a:pt x="2993136" y="0"/>
                </a:lnTo>
                <a:lnTo>
                  <a:pt x="0" y="0"/>
                </a:lnTo>
                <a:lnTo>
                  <a:pt x="0" y="2159507"/>
                </a:lnTo>
                <a:close/>
              </a:path>
            </a:pathLst>
          </a:custGeom>
          <a:solidFill>
            <a:srgbClr val="F9F9F9"/>
          </a:solidFill>
        </p:spPr>
        <p:txBody>
          <a:bodyPr wrap="square" lIns="0" tIns="0" rIns="0" bIns="0" rtlCol="0"/>
          <a:lstStyle/>
          <a:p>
            <a:endParaRPr/>
          </a:p>
        </p:txBody>
      </p:sp>
      <p:sp>
        <p:nvSpPr>
          <p:cNvPr id="21" name="object 21"/>
          <p:cNvSpPr txBox="1"/>
          <p:nvPr/>
        </p:nvSpPr>
        <p:spPr>
          <a:xfrm>
            <a:off x="8388095" y="3970020"/>
            <a:ext cx="2993390" cy="2159635"/>
          </a:xfrm>
          <a:prstGeom prst="rect">
            <a:avLst/>
          </a:prstGeom>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20"/>
              </a:spcBef>
            </a:pPr>
            <a:endParaRPr sz="1650">
              <a:latin typeface="Times New Roman"/>
              <a:cs typeface="Times New Roman"/>
            </a:endParaRPr>
          </a:p>
          <a:p>
            <a:pPr marL="161925" marR="151765" algn="ctr">
              <a:lnSpc>
                <a:spcPct val="120000"/>
              </a:lnSpc>
            </a:pPr>
            <a:r>
              <a:rPr sz="1400" dirty="0">
                <a:latin typeface="微软雅黑"/>
                <a:cs typeface="微软雅黑"/>
              </a:rPr>
              <a:t>原本将文字、图片、音</a:t>
            </a:r>
            <a:r>
              <a:rPr sz="1400" spc="-15" dirty="0">
                <a:latin typeface="微软雅黑"/>
                <a:cs typeface="微软雅黑"/>
              </a:rPr>
              <a:t>视</a:t>
            </a:r>
            <a:r>
              <a:rPr sz="1400" dirty="0">
                <a:latin typeface="微软雅黑"/>
                <a:cs typeface="微软雅黑"/>
              </a:rPr>
              <a:t>频通</a:t>
            </a:r>
            <a:r>
              <a:rPr sz="1400" spc="-15" dirty="0">
                <a:latin typeface="微软雅黑"/>
                <a:cs typeface="微软雅黑"/>
              </a:rPr>
              <a:t>过</a:t>
            </a:r>
            <a:r>
              <a:rPr sz="1400" dirty="0">
                <a:latin typeface="微软雅黑"/>
                <a:cs typeface="微软雅黑"/>
              </a:rPr>
              <a:t>加  密的方式记录在区块链</a:t>
            </a:r>
            <a:r>
              <a:rPr sz="1400" spc="-15" dirty="0">
                <a:latin typeface="微软雅黑"/>
                <a:cs typeface="微软雅黑"/>
              </a:rPr>
              <a:t>上</a:t>
            </a:r>
            <a:r>
              <a:rPr sz="1400" dirty="0">
                <a:latin typeface="微软雅黑"/>
                <a:cs typeface="微软雅黑"/>
              </a:rPr>
              <a:t>，并</a:t>
            </a:r>
            <a:r>
              <a:rPr sz="1400" spc="-15" dirty="0">
                <a:latin typeface="微软雅黑"/>
                <a:cs typeface="微软雅黑"/>
              </a:rPr>
              <a:t>免</a:t>
            </a:r>
            <a:r>
              <a:rPr sz="1400" dirty="0">
                <a:latin typeface="微软雅黑"/>
                <a:cs typeface="微软雅黑"/>
              </a:rPr>
              <a:t>费  提供确权认证费服务，</a:t>
            </a:r>
            <a:r>
              <a:rPr sz="1400" spc="-15" dirty="0">
                <a:latin typeface="微软雅黑"/>
                <a:cs typeface="微软雅黑"/>
              </a:rPr>
              <a:t>且</a:t>
            </a:r>
            <a:r>
              <a:rPr sz="1400" dirty="0">
                <a:latin typeface="微软雅黑"/>
                <a:cs typeface="微软雅黑"/>
              </a:rPr>
              <a:t>可以</a:t>
            </a:r>
            <a:r>
              <a:rPr sz="1400" spc="-15" dirty="0">
                <a:latin typeface="微软雅黑"/>
                <a:cs typeface="微软雅黑"/>
              </a:rPr>
              <a:t>在</a:t>
            </a:r>
            <a:r>
              <a:rPr sz="1400" dirty="0">
                <a:latin typeface="微软雅黑"/>
                <a:cs typeface="微软雅黑"/>
              </a:rPr>
              <a:t>线  下对接公证处和律所提</a:t>
            </a:r>
            <a:r>
              <a:rPr sz="1400" spc="-15" dirty="0">
                <a:latin typeface="微软雅黑"/>
                <a:cs typeface="微软雅黑"/>
              </a:rPr>
              <a:t>供</a:t>
            </a:r>
            <a:r>
              <a:rPr sz="1400" dirty="0">
                <a:latin typeface="微软雅黑"/>
                <a:cs typeface="微软雅黑"/>
              </a:rPr>
              <a:t>一站</a:t>
            </a:r>
            <a:r>
              <a:rPr sz="1400" spc="-15" dirty="0">
                <a:latin typeface="微软雅黑"/>
                <a:cs typeface="微软雅黑"/>
              </a:rPr>
              <a:t>式</a:t>
            </a:r>
            <a:r>
              <a:rPr sz="1400" dirty="0">
                <a:latin typeface="微软雅黑"/>
                <a:cs typeface="微软雅黑"/>
              </a:rPr>
              <a:t>的  服务。</a:t>
            </a:r>
            <a:endParaRPr sz="1400">
              <a:latin typeface="微软雅黑"/>
              <a:cs typeface="微软雅黑"/>
            </a:endParaRPr>
          </a:p>
        </p:txBody>
      </p:sp>
      <p:sp>
        <p:nvSpPr>
          <p:cNvPr id="22" name="object 22"/>
          <p:cNvSpPr/>
          <p:nvPr/>
        </p:nvSpPr>
        <p:spPr>
          <a:xfrm>
            <a:off x="1951984" y="4149898"/>
            <a:ext cx="118745" cy="181610"/>
          </a:xfrm>
          <a:custGeom>
            <a:avLst/>
            <a:gdLst/>
            <a:ahLst/>
            <a:cxnLst/>
            <a:rect l="l" t="t" r="r" b="b"/>
            <a:pathLst>
              <a:path w="118744" h="181610">
                <a:moveTo>
                  <a:pt x="85876" y="108564"/>
                </a:moveTo>
                <a:lnTo>
                  <a:pt x="54738" y="108564"/>
                </a:lnTo>
                <a:lnTo>
                  <a:pt x="6673" y="176466"/>
                </a:lnTo>
                <a:lnTo>
                  <a:pt x="6673" y="178195"/>
                </a:lnTo>
                <a:lnTo>
                  <a:pt x="8485" y="180602"/>
                </a:lnTo>
                <a:lnTo>
                  <a:pt x="9858" y="181279"/>
                </a:lnTo>
                <a:lnTo>
                  <a:pt x="11883" y="181234"/>
                </a:lnTo>
                <a:lnTo>
                  <a:pt x="108396" y="157090"/>
                </a:lnTo>
                <a:lnTo>
                  <a:pt x="110489" y="156909"/>
                </a:lnTo>
                <a:lnTo>
                  <a:pt x="112143" y="155226"/>
                </a:lnTo>
                <a:lnTo>
                  <a:pt x="112263" y="144730"/>
                </a:lnTo>
                <a:lnTo>
                  <a:pt x="64495" y="144730"/>
                </a:lnTo>
                <a:lnTo>
                  <a:pt x="63617" y="144379"/>
                </a:lnTo>
                <a:lnTo>
                  <a:pt x="62548" y="142142"/>
                </a:lnTo>
                <a:lnTo>
                  <a:pt x="85876" y="108564"/>
                </a:lnTo>
                <a:close/>
              </a:path>
              <a:path w="118744" h="181610">
                <a:moveTo>
                  <a:pt x="108475" y="132539"/>
                </a:moveTo>
                <a:lnTo>
                  <a:pt x="106682" y="132878"/>
                </a:lnTo>
                <a:lnTo>
                  <a:pt x="65395" y="144651"/>
                </a:lnTo>
                <a:lnTo>
                  <a:pt x="64495" y="144730"/>
                </a:lnTo>
                <a:lnTo>
                  <a:pt x="112263" y="144730"/>
                </a:lnTo>
                <a:lnTo>
                  <a:pt x="111660" y="134313"/>
                </a:lnTo>
                <a:lnTo>
                  <a:pt x="109724" y="132878"/>
                </a:lnTo>
                <a:lnTo>
                  <a:pt x="108475" y="132539"/>
                </a:lnTo>
                <a:close/>
              </a:path>
              <a:path w="118744" h="181610">
                <a:moveTo>
                  <a:pt x="44936" y="0"/>
                </a:moveTo>
                <a:lnTo>
                  <a:pt x="43585" y="689"/>
                </a:lnTo>
                <a:lnTo>
                  <a:pt x="42708" y="1841"/>
                </a:lnTo>
                <a:lnTo>
                  <a:pt x="866" y="103503"/>
                </a:lnTo>
                <a:lnTo>
                  <a:pt x="0" y="106350"/>
                </a:lnTo>
                <a:lnTo>
                  <a:pt x="1721" y="108813"/>
                </a:lnTo>
                <a:lnTo>
                  <a:pt x="3162" y="109547"/>
                </a:lnTo>
                <a:lnTo>
                  <a:pt x="54738" y="108564"/>
                </a:lnTo>
                <a:lnTo>
                  <a:pt x="85876" y="108564"/>
                </a:lnTo>
                <a:lnTo>
                  <a:pt x="100836" y="87030"/>
                </a:lnTo>
                <a:lnTo>
                  <a:pt x="36923" y="87030"/>
                </a:lnTo>
                <a:lnTo>
                  <a:pt x="36147" y="86657"/>
                </a:lnTo>
                <a:lnTo>
                  <a:pt x="35651" y="83832"/>
                </a:lnTo>
                <a:lnTo>
                  <a:pt x="69931" y="6462"/>
                </a:lnTo>
                <a:lnTo>
                  <a:pt x="70797" y="3626"/>
                </a:lnTo>
                <a:lnTo>
                  <a:pt x="69041" y="1118"/>
                </a:lnTo>
                <a:lnTo>
                  <a:pt x="67545" y="361"/>
                </a:lnTo>
                <a:lnTo>
                  <a:pt x="44936" y="0"/>
                </a:lnTo>
                <a:close/>
              </a:path>
              <a:path w="118744" h="181610">
                <a:moveTo>
                  <a:pt x="90311" y="56773"/>
                </a:moveTo>
                <a:lnTo>
                  <a:pt x="88882" y="57507"/>
                </a:lnTo>
                <a:lnTo>
                  <a:pt x="68490" y="87018"/>
                </a:lnTo>
                <a:lnTo>
                  <a:pt x="36923" y="87030"/>
                </a:lnTo>
                <a:lnTo>
                  <a:pt x="100836" y="87030"/>
                </a:lnTo>
                <a:lnTo>
                  <a:pt x="118614" y="61439"/>
                </a:lnTo>
                <a:lnTo>
                  <a:pt x="118614" y="59880"/>
                </a:lnTo>
                <a:lnTo>
                  <a:pt x="116836" y="57259"/>
                </a:lnTo>
                <a:lnTo>
                  <a:pt x="115748" y="56796"/>
                </a:lnTo>
                <a:lnTo>
                  <a:pt x="90311" y="56773"/>
                </a:lnTo>
                <a:close/>
              </a:path>
              <a:path w="118744" h="181610">
                <a:moveTo>
                  <a:pt x="115137" y="56536"/>
                </a:moveTo>
                <a:lnTo>
                  <a:pt x="113438" y="56796"/>
                </a:lnTo>
                <a:lnTo>
                  <a:pt x="115748" y="56796"/>
                </a:lnTo>
                <a:lnTo>
                  <a:pt x="115137" y="56536"/>
                </a:lnTo>
                <a:close/>
              </a:path>
            </a:pathLst>
          </a:custGeom>
          <a:solidFill>
            <a:srgbClr val="EA4335"/>
          </a:solidFill>
        </p:spPr>
        <p:txBody>
          <a:bodyPr wrap="square" lIns="0" tIns="0" rIns="0" bIns="0" rtlCol="0"/>
          <a:lstStyle/>
          <a:p>
            <a:endParaRPr/>
          </a:p>
        </p:txBody>
      </p:sp>
      <p:sp>
        <p:nvSpPr>
          <p:cNvPr id="23" name="object 23"/>
          <p:cNvSpPr/>
          <p:nvPr/>
        </p:nvSpPr>
        <p:spPr>
          <a:xfrm>
            <a:off x="1959828" y="4340861"/>
            <a:ext cx="106045" cy="70485"/>
          </a:xfrm>
          <a:custGeom>
            <a:avLst/>
            <a:gdLst/>
            <a:ahLst/>
            <a:cxnLst/>
            <a:rect l="l" t="t" r="r" b="b"/>
            <a:pathLst>
              <a:path w="106044" h="70485">
                <a:moveTo>
                  <a:pt x="102443" y="0"/>
                </a:moveTo>
                <a:lnTo>
                  <a:pt x="100890" y="0"/>
                </a:lnTo>
                <a:lnTo>
                  <a:pt x="1800" y="45882"/>
                </a:lnTo>
                <a:lnTo>
                  <a:pt x="270" y="46424"/>
                </a:lnTo>
                <a:lnTo>
                  <a:pt x="0" y="69085"/>
                </a:lnTo>
                <a:lnTo>
                  <a:pt x="1991" y="70122"/>
                </a:lnTo>
                <a:lnTo>
                  <a:pt x="4265" y="70456"/>
                </a:lnTo>
                <a:lnTo>
                  <a:pt x="5901" y="70122"/>
                </a:lnTo>
                <a:lnTo>
                  <a:pt x="104750" y="23466"/>
                </a:lnTo>
                <a:lnTo>
                  <a:pt x="105808" y="4372"/>
                </a:lnTo>
                <a:lnTo>
                  <a:pt x="105144" y="1355"/>
                </a:lnTo>
                <a:lnTo>
                  <a:pt x="102443" y="0"/>
                </a:lnTo>
                <a:close/>
              </a:path>
            </a:pathLst>
          </a:custGeom>
          <a:solidFill>
            <a:srgbClr val="EA4335"/>
          </a:solidFill>
        </p:spPr>
        <p:txBody>
          <a:bodyPr wrap="square" lIns="0" tIns="0" rIns="0" bIns="0" rtlCol="0"/>
          <a:lstStyle/>
          <a:p>
            <a:endParaRPr/>
          </a:p>
        </p:txBody>
      </p:sp>
      <p:sp>
        <p:nvSpPr>
          <p:cNvPr id="24" name="object 24"/>
          <p:cNvSpPr/>
          <p:nvPr/>
        </p:nvSpPr>
        <p:spPr>
          <a:xfrm>
            <a:off x="2075416" y="4153096"/>
            <a:ext cx="212725" cy="258445"/>
          </a:xfrm>
          <a:custGeom>
            <a:avLst/>
            <a:gdLst/>
            <a:ahLst/>
            <a:cxnLst/>
            <a:rect l="l" t="t" r="r" b="b"/>
            <a:pathLst>
              <a:path w="212725" h="258445">
                <a:moveTo>
                  <a:pt x="201904" y="0"/>
                </a:moveTo>
                <a:lnTo>
                  <a:pt x="26018" y="11151"/>
                </a:lnTo>
                <a:lnTo>
                  <a:pt x="23813" y="11151"/>
                </a:lnTo>
                <a:lnTo>
                  <a:pt x="21989" y="12857"/>
                </a:lnTo>
                <a:lnTo>
                  <a:pt x="21843" y="225263"/>
                </a:lnTo>
                <a:lnTo>
                  <a:pt x="270" y="233748"/>
                </a:lnTo>
                <a:lnTo>
                  <a:pt x="0" y="257001"/>
                </a:lnTo>
                <a:lnTo>
                  <a:pt x="1969" y="258063"/>
                </a:lnTo>
                <a:lnTo>
                  <a:pt x="4231" y="258373"/>
                </a:lnTo>
                <a:lnTo>
                  <a:pt x="5876" y="258063"/>
                </a:lnTo>
                <a:lnTo>
                  <a:pt x="104420" y="215208"/>
                </a:lnTo>
                <a:lnTo>
                  <a:pt x="48346" y="215208"/>
                </a:lnTo>
                <a:lnTo>
                  <a:pt x="48346" y="121930"/>
                </a:lnTo>
                <a:lnTo>
                  <a:pt x="210618" y="121930"/>
                </a:lnTo>
                <a:lnTo>
                  <a:pt x="212066" y="120642"/>
                </a:lnTo>
                <a:lnTo>
                  <a:pt x="212336" y="103649"/>
                </a:lnTo>
                <a:lnTo>
                  <a:pt x="210805" y="102474"/>
                </a:lnTo>
                <a:lnTo>
                  <a:pt x="48413" y="102339"/>
                </a:lnTo>
                <a:lnTo>
                  <a:pt x="49505" y="29951"/>
                </a:lnTo>
                <a:lnTo>
                  <a:pt x="112729" y="26844"/>
                </a:lnTo>
                <a:lnTo>
                  <a:pt x="135062" y="26844"/>
                </a:lnTo>
                <a:lnTo>
                  <a:pt x="134921" y="25466"/>
                </a:lnTo>
                <a:lnTo>
                  <a:pt x="201251" y="22144"/>
                </a:lnTo>
                <a:lnTo>
                  <a:pt x="203479" y="22144"/>
                </a:lnTo>
                <a:lnTo>
                  <a:pt x="205314" y="20393"/>
                </a:lnTo>
                <a:lnTo>
                  <a:pt x="204920" y="1886"/>
                </a:lnTo>
                <a:lnTo>
                  <a:pt x="203108" y="395"/>
                </a:lnTo>
                <a:lnTo>
                  <a:pt x="201904" y="0"/>
                </a:lnTo>
                <a:close/>
              </a:path>
              <a:path w="212725" h="258445">
                <a:moveTo>
                  <a:pt x="210618" y="121930"/>
                </a:moveTo>
                <a:lnTo>
                  <a:pt x="125558" y="121930"/>
                </a:lnTo>
                <a:lnTo>
                  <a:pt x="188084" y="254417"/>
                </a:lnTo>
                <a:lnTo>
                  <a:pt x="189772" y="255477"/>
                </a:lnTo>
                <a:lnTo>
                  <a:pt x="210114" y="255477"/>
                </a:lnTo>
                <a:lnTo>
                  <a:pt x="211484" y="254417"/>
                </a:lnTo>
                <a:lnTo>
                  <a:pt x="212347" y="216440"/>
                </a:lnTo>
                <a:lnTo>
                  <a:pt x="191168" y="216440"/>
                </a:lnTo>
                <a:lnTo>
                  <a:pt x="149101" y="122438"/>
                </a:lnTo>
                <a:lnTo>
                  <a:pt x="209513" y="122438"/>
                </a:lnTo>
                <a:lnTo>
                  <a:pt x="210618" y="121930"/>
                </a:lnTo>
                <a:close/>
              </a:path>
              <a:path w="212725" h="258445">
                <a:moveTo>
                  <a:pt x="193430" y="177393"/>
                </a:moveTo>
                <a:lnTo>
                  <a:pt x="191561" y="178896"/>
                </a:lnTo>
                <a:lnTo>
                  <a:pt x="191168" y="216440"/>
                </a:lnTo>
                <a:lnTo>
                  <a:pt x="212347" y="216440"/>
                </a:lnTo>
                <a:lnTo>
                  <a:pt x="211438" y="178896"/>
                </a:lnTo>
                <a:lnTo>
                  <a:pt x="210389" y="177890"/>
                </a:lnTo>
                <a:lnTo>
                  <a:pt x="209185" y="177415"/>
                </a:lnTo>
                <a:lnTo>
                  <a:pt x="193430" y="177393"/>
                </a:lnTo>
                <a:close/>
              </a:path>
              <a:path w="212725" h="258445">
                <a:moveTo>
                  <a:pt x="104210" y="189719"/>
                </a:moveTo>
                <a:lnTo>
                  <a:pt x="102679" y="189719"/>
                </a:lnTo>
                <a:lnTo>
                  <a:pt x="48346" y="215208"/>
                </a:lnTo>
                <a:lnTo>
                  <a:pt x="104420" y="215208"/>
                </a:lnTo>
                <a:lnTo>
                  <a:pt x="106550" y="214282"/>
                </a:lnTo>
                <a:lnTo>
                  <a:pt x="106787" y="190973"/>
                </a:lnTo>
                <a:lnTo>
                  <a:pt x="104210" y="189719"/>
                </a:lnTo>
                <a:close/>
              </a:path>
              <a:path w="212725" h="258445">
                <a:moveTo>
                  <a:pt x="135062" y="26844"/>
                </a:moveTo>
                <a:lnTo>
                  <a:pt x="112729" y="26844"/>
                </a:lnTo>
                <a:lnTo>
                  <a:pt x="120438" y="102474"/>
                </a:lnTo>
                <a:lnTo>
                  <a:pt x="210805" y="102474"/>
                </a:lnTo>
                <a:lnTo>
                  <a:pt x="210629" y="102339"/>
                </a:lnTo>
                <a:lnTo>
                  <a:pt x="142765" y="102339"/>
                </a:lnTo>
                <a:lnTo>
                  <a:pt x="135062" y="26844"/>
                </a:lnTo>
                <a:close/>
              </a:path>
              <a:path w="212725" h="258445">
                <a:moveTo>
                  <a:pt x="210231" y="102034"/>
                </a:moveTo>
                <a:lnTo>
                  <a:pt x="207947" y="102339"/>
                </a:lnTo>
                <a:lnTo>
                  <a:pt x="210629" y="102339"/>
                </a:lnTo>
                <a:lnTo>
                  <a:pt x="210231" y="102034"/>
                </a:lnTo>
                <a:close/>
              </a:path>
            </a:pathLst>
          </a:custGeom>
          <a:solidFill>
            <a:srgbClr val="EA4335"/>
          </a:solidFill>
        </p:spPr>
        <p:txBody>
          <a:bodyPr wrap="square" lIns="0" tIns="0" rIns="0" bIns="0" rtlCol="0"/>
          <a:lstStyle/>
          <a:p>
            <a:endParaRPr/>
          </a:p>
        </p:txBody>
      </p:sp>
      <p:sp>
        <p:nvSpPr>
          <p:cNvPr id="25" name="object 25"/>
          <p:cNvSpPr/>
          <p:nvPr/>
        </p:nvSpPr>
        <p:spPr>
          <a:xfrm>
            <a:off x="2377366" y="4147684"/>
            <a:ext cx="340995" cy="117475"/>
          </a:xfrm>
          <a:custGeom>
            <a:avLst/>
            <a:gdLst/>
            <a:ahLst/>
            <a:cxnLst/>
            <a:rect l="l" t="t" r="r" b="b"/>
            <a:pathLst>
              <a:path w="340994" h="117475">
                <a:moveTo>
                  <a:pt x="1721" y="98102"/>
                </a:moveTo>
                <a:lnTo>
                  <a:pt x="0" y="99514"/>
                </a:lnTo>
                <a:lnTo>
                  <a:pt x="0" y="115897"/>
                </a:lnTo>
                <a:lnTo>
                  <a:pt x="1733" y="117286"/>
                </a:lnTo>
                <a:lnTo>
                  <a:pt x="3668" y="117072"/>
                </a:lnTo>
                <a:lnTo>
                  <a:pt x="339218" y="117072"/>
                </a:lnTo>
                <a:lnTo>
                  <a:pt x="340669" y="115897"/>
                </a:lnTo>
                <a:lnTo>
                  <a:pt x="340606" y="99514"/>
                </a:lnTo>
                <a:lnTo>
                  <a:pt x="339186" y="98271"/>
                </a:lnTo>
                <a:lnTo>
                  <a:pt x="1721" y="98102"/>
                </a:lnTo>
                <a:close/>
              </a:path>
              <a:path w="340994" h="117475">
                <a:moveTo>
                  <a:pt x="339218" y="117072"/>
                </a:moveTo>
                <a:lnTo>
                  <a:pt x="337095" y="117072"/>
                </a:lnTo>
                <a:lnTo>
                  <a:pt x="339009" y="117241"/>
                </a:lnTo>
                <a:lnTo>
                  <a:pt x="339218" y="117072"/>
                </a:lnTo>
                <a:close/>
              </a:path>
              <a:path w="340994" h="117475">
                <a:moveTo>
                  <a:pt x="185057" y="70433"/>
                </a:moveTo>
                <a:lnTo>
                  <a:pt x="154897" y="70433"/>
                </a:lnTo>
                <a:lnTo>
                  <a:pt x="154897" y="98271"/>
                </a:lnTo>
                <a:lnTo>
                  <a:pt x="185057" y="98271"/>
                </a:lnTo>
                <a:lnTo>
                  <a:pt x="185057" y="70433"/>
                </a:lnTo>
                <a:close/>
              </a:path>
              <a:path w="340994" h="117475">
                <a:moveTo>
                  <a:pt x="339121" y="98215"/>
                </a:moveTo>
                <a:lnTo>
                  <a:pt x="337208" y="98271"/>
                </a:lnTo>
                <a:lnTo>
                  <a:pt x="339186" y="98271"/>
                </a:lnTo>
                <a:close/>
              </a:path>
              <a:path w="340994" h="117475">
                <a:moveTo>
                  <a:pt x="36214" y="12631"/>
                </a:moveTo>
                <a:lnTo>
                  <a:pt x="35280" y="12913"/>
                </a:lnTo>
                <a:lnTo>
                  <a:pt x="33817" y="14100"/>
                </a:lnTo>
                <a:lnTo>
                  <a:pt x="33491" y="69258"/>
                </a:lnTo>
                <a:lnTo>
                  <a:pt x="35224" y="70647"/>
                </a:lnTo>
                <a:lnTo>
                  <a:pt x="37159" y="70433"/>
                </a:lnTo>
                <a:lnTo>
                  <a:pt x="307083" y="70433"/>
                </a:lnTo>
                <a:lnTo>
                  <a:pt x="308511" y="69258"/>
                </a:lnTo>
                <a:lnTo>
                  <a:pt x="308706" y="53271"/>
                </a:lnTo>
                <a:lnTo>
                  <a:pt x="56415" y="53135"/>
                </a:lnTo>
                <a:lnTo>
                  <a:pt x="56403" y="29205"/>
                </a:lnTo>
                <a:lnTo>
                  <a:pt x="308654" y="29205"/>
                </a:lnTo>
                <a:lnTo>
                  <a:pt x="308173" y="14100"/>
                </a:lnTo>
                <a:lnTo>
                  <a:pt x="306710" y="12913"/>
                </a:lnTo>
                <a:lnTo>
                  <a:pt x="306134" y="12733"/>
                </a:lnTo>
                <a:lnTo>
                  <a:pt x="36214" y="12631"/>
                </a:lnTo>
                <a:close/>
              </a:path>
              <a:path w="340994" h="117475">
                <a:moveTo>
                  <a:pt x="307083" y="70433"/>
                </a:moveTo>
                <a:lnTo>
                  <a:pt x="304910" y="70433"/>
                </a:lnTo>
                <a:lnTo>
                  <a:pt x="306823" y="70647"/>
                </a:lnTo>
                <a:lnTo>
                  <a:pt x="307083" y="70433"/>
                </a:lnTo>
                <a:close/>
              </a:path>
              <a:path w="340994" h="117475">
                <a:moveTo>
                  <a:pt x="308654" y="29284"/>
                </a:moveTo>
                <a:lnTo>
                  <a:pt x="185057" y="29284"/>
                </a:lnTo>
                <a:lnTo>
                  <a:pt x="285553" y="29375"/>
                </a:lnTo>
                <a:lnTo>
                  <a:pt x="285553" y="53271"/>
                </a:lnTo>
                <a:lnTo>
                  <a:pt x="308706" y="53271"/>
                </a:lnTo>
                <a:lnTo>
                  <a:pt x="308654" y="29284"/>
                </a:lnTo>
                <a:close/>
              </a:path>
              <a:path w="340994" h="117475">
                <a:moveTo>
                  <a:pt x="308654" y="29205"/>
                </a:moveTo>
                <a:lnTo>
                  <a:pt x="56403" y="29205"/>
                </a:lnTo>
                <a:lnTo>
                  <a:pt x="154897" y="29284"/>
                </a:lnTo>
                <a:lnTo>
                  <a:pt x="155009" y="53225"/>
                </a:lnTo>
                <a:lnTo>
                  <a:pt x="185057" y="53225"/>
                </a:lnTo>
                <a:lnTo>
                  <a:pt x="185057" y="29284"/>
                </a:lnTo>
                <a:lnTo>
                  <a:pt x="308654" y="29284"/>
                </a:lnTo>
                <a:close/>
              </a:path>
              <a:path w="340994" h="117475">
                <a:moveTo>
                  <a:pt x="155009" y="0"/>
                </a:moveTo>
                <a:lnTo>
                  <a:pt x="155009" y="12733"/>
                </a:lnTo>
                <a:lnTo>
                  <a:pt x="185057" y="12733"/>
                </a:lnTo>
                <a:lnTo>
                  <a:pt x="185057" y="79"/>
                </a:lnTo>
                <a:lnTo>
                  <a:pt x="155009" y="0"/>
                </a:lnTo>
                <a:close/>
              </a:path>
              <a:path w="340994" h="117475">
                <a:moveTo>
                  <a:pt x="305810" y="12631"/>
                </a:moveTo>
                <a:lnTo>
                  <a:pt x="185057" y="12733"/>
                </a:lnTo>
                <a:lnTo>
                  <a:pt x="306134" y="12733"/>
                </a:lnTo>
                <a:lnTo>
                  <a:pt x="305810" y="12631"/>
                </a:lnTo>
                <a:close/>
              </a:path>
            </a:pathLst>
          </a:custGeom>
          <a:solidFill>
            <a:srgbClr val="EA4335"/>
          </a:solidFill>
        </p:spPr>
        <p:txBody>
          <a:bodyPr wrap="square" lIns="0" tIns="0" rIns="0" bIns="0" rtlCol="0"/>
          <a:lstStyle/>
          <a:p>
            <a:endParaRPr/>
          </a:p>
        </p:txBody>
      </p:sp>
      <p:sp>
        <p:nvSpPr>
          <p:cNvPr id="26" name="object 26"/>
          <p:cNvSpPr/>
          <p:nvPr/>
        </p:nvSpPr>
        <p:spPr>
          <a:xfrm>
            <a:off x="2408776" y="4279263"/>
            <a:ext cx="279400" cy="81280"/>
          </a:xfrm>
          <a:custGeom>
            <a:avLst/>
            <a:gdLst/>
            <a:ahLst/>
            <a:cxnLst/>
            <a:rect l="l" t="t" r="r" b="b"/>
            <a:pathLst>
              <a:path w="279400" h="81279">
                <a:moveTo>
                  <a:pt x="277101" y="0"/>
                </a:moveTo>
                <a:lnTo>
                  <a:pt x="275188" y="169"/>
                </a:lnTo>
                <a:lnTo>
                  <a:pt x="1515" y="169"/>
                </a:lnTo>
                <a:lnTo>
                  <a:pt x="0" y="1412"/>
                </a:lnTo>
                <a:lnTo>
                  <a:pt x="0" y="79336"/>
                </a:lnTo>
                <a:lnTo>
                  <a:pt x="1721" y="80748"/>
                </a:lnTo>
                <a:lnTo>
                  <a:pt x="3657" y="80578"/>
                </a:lnTo>
                <a:lnTo>
                  <a:pt x="22230" y="80578"/>
                </a:lnTo>
                <a:lnTo>
                  <a:pt x="23745" y="79336"/>
                </a:lnTo>
                <a:lnTo>
                  <a:pt x="24848" y="17726"/>
                </a:lnTo>
                <a:lnTo>
                  <a:pt x="279127" y="17726"/>
                </a:lnTo>
                <a:lnTo>
                  <a:pt x="278902" y="1412"/>
                </a:lnTo>
                <a:lnTo>
                  <a:pt x="277318" y="169"/>
                </a:lnTo>
                <a:lnTo>
                  <a:pt x="3657" y="169"/>
                </a:lnTo>
                <a:lnTo>
                  <a:pt x="1721" y="0"/>
                </a:lnTo>
                <a:lnTo>
                  <a:pt x="277101" y="0"/>
                </a:lnTo>
                <a:close/>
              </a:path>
              <a:path w="279400" h="81279">
                <a:moveTo>
                  <a:pt x="22230" y="80578"/>
                </a:moveTo>
                <a:lnTo>
                  <a:pt x="20076" y="80578"/>
                </a:lnTo>
                <a:lnTo>
                  <a:pt x="22023" y="80748"/>
                </a:lnTo>
                <a:lnTo>
                  <a:pt x="22230" y="80578"/>
                </a:lnTo>
                <a:close/>
              </a:path>
              <a:path w="279400" h="81279">
                <a:moveTo>
                  <a:pt x="279127" y="17726"/>
                </a:moveTo>
                <a:lnTo>
                  <a:pt x="24848" y="17726"/>
                </a:lnTo>
                <a:lnTo>
                  <a:pt x="254031" y="17896"/>
                </a:lnTo>
                <a:lnTo>
                  <a:pt x="254420" y="18337"/>
                </a:lnTo>
                <a:lnTo>
                  <a:pt x="255228" y="79336"/>
                </a:lnTo>
                <a:lnTo>
                  <a:pt x="256845" y="80612"/>
                </a:lnTo>
                <a:lnTo>
                  <a:pt x="258758" y="80432"/>
                </a:lnTo>
                <a:lnTo>
                  <a:pt x="277319" y="80432"/>
                </a:lnTo>
                <a:lnTo>
                  <a:pt x="278728" y="79336"/>
                </a:lnTo>
                <a:lnTo>
                  <a:pt x="279127" y="17726"/>
                </a:lnTo>
                <a:close/>
              </a:path>
              <a:path w="279400" h="81279">
                <a:moveTo>
                  <a:pt x="277319" y="80432"/>
                </a:moveTo>
                <a:lnTo>
                  <a:pt x="275188" y="80432"/>
                </a:lnTo>
                <a:lnTo>
                  <a:pt x="277101" y="80601"/>
                </a:lnTo>
                <a:lnTo>
                  <a:pt x="277319" y="80432"/>
                </a:lnTo>
                <a:close/>
              </a:path>
            </a:pathLst>
          </a:custGeom>
          <a:solidFill>
            <a:srgbClr val="EA4335"/>
          </a:solidFill>
        </p:spPr>
        <p:txBody>
          <a:bodyPr wrap="square" lIns="0" tIns="0" rIns="0" bIns="0" rtlCol="0"/>
          <a:lstStyle/>
          <a:p>
            <a:endParaRPr/>
          </a:p>
        </p:txBody>
      </p:sp>
      <p:sp>
        <p:nvSpPr>
          <p:cNvPr id="27" name="object 27"/>
          <p:cNvSpPr/>
          <p:nvPr/>
        </p:nvSpPr>
        <p:spPr>
          <a:xfrm>
            <a:off x="2392184" y="4307791"/>
            <a:ext cx="311150" cy="104139"/>
          </a:xfrm>
          <a:custGeom>
            <a:avLst/>
            <a:gdLst/>
            <a:ahLst/>
            <a:cxnLst/>
            <a:rect l="l" t="t" r="r" b="b"/>
            <a:pathLst>
              <a:path w="311150" h="104139">
                <a:moveTo>
                  <a:pt x="210018" y="48876"/>
                </a:moveTo>
                <a:lnTo>
                  <a:pt x="165288" y="48876"/>
                </a:lnTo>
                <a:lnTo>
                  <a:pt x="166413" y="60027"/>
                </a:lnTo>
                <a:lnTo>
                  <a:pt x="167876" y="60298"/>
                </a:lnTo>
                <a:lnTo>
                  <a:pt x="306298" y="103680"/>
                </a:lnTo>
                <a:lnTo>
                  <a:pt x="308436" y="103701"/>
                </a:lnTo>
                <a:lnTo>
                  <a:pt x="310799" y="102607"/>
                </a:lnTo>
                <a:lnTo>
                  <a:pt x="310574" y="79539"/>
                </a:lnTo>
                <a:lnTo>
                  <a:pt x="210018" y="48876"/>
                </a:lnTo>
                <a:close/>
              </a:path>
              <a:path w="311150" h="104139">
                <a:moveTo>
                  <a:pt x="143005" y="124"/>
                </a:moveTo>
                <a:lnTo>
                  <a:pt x="141993" y="451"/>
                </a:lnTo>
                <a:lnTo>
                  <a:pt x="140530" y="1615"/>
                </a:lnTo>
                <a:lnTo>
                  <a:pt x="139629" y="33454"/>
                </a:lnTo>
                <a:lnTo>
                  <a:pt x="803" y="78714"/>
                </a:lnTo>
                <a:lnTo>
                  <a:pt x="0" y="101639"/>
                </a:lnTo>
                <a:lnTo>
                  <a:pt x="1019" y="102607"/>
                </a:lnTo>
                <a:lnTo>
                  <a:pt x="2862" y="103342"/>
                </a:lnTo>
                <a:lnTo>
                  <a:pt x="5056" y="103318"/>
                </a:lnTo>
                <a:lnTo>
                  <a:pt x="165288" y="48876"/>
                </a:lnTo>
                <a:lnTo>
                  <a:pt x="210018" y="48876"/>
                </a:lnTo>
                <a:lnTo>
                  <a:pt x="173228" y="37668"/>
                </a:lnTo>
                <a:lnTo>
                  <a:pt x="170127" y="37668"/>
                </a:lnTo>
                <a:lnTo>
                  <a:pt x="169902" y="1389"/>
                </a:lnTo>
                <a:lnTo>
                  <a:pt x="168379" y="135"/>
                </a:lnTo>
                <a:lnTo>
                  <a:pt x="143005" y="124"/>
                </a:lnTo>
                <a:close/>
              </a:path>
              <a:path w="311150" h="104139">
                <a:moveTo>
                  <a:pt x="172153" y="37340"/>
                </a:moveTo>
                <a:lnTo>
                  <a:pt x="171140" y="37340"/>
                </a:lnTo>
                <a:lnTo>
                  <a:pt x="170127" y="37668"/>
                </a:lnTo>
                <a:lnTo>
                  <a:pt x="173228" y="37668"/>
                </a:lnTo>
                <a:lnTo>
                  <a:pt x="172153" y="37340"/>
                </a:lnTo>
                <a:close/>
              </a:path>
              <a:path w="311150" h="104139">
                <a:moveTo>
                  <a:pt x="168214" y="0"/>
                </a:moveTo>
                <a:lnTo>
                  <a:pt x="166188" y="135"/>
                </a:lnTo>
                <a:lnTo>
                  <a:pt x="168379" y="135"/>
                </a:lnTo>
                <a:lnTo>
                  <a:pt x="168214" y="0"/>
                </a:lnTo>
                <a:close/>
              </a:path>
            </a:pathLst>
          </a:custGeom>
          <a:solidFill>
            <a:srgbClr val="EA4335"/>
          </a:solidFill>
        </p:spPr>
        <p:txBody>
          <a:bodyPr wrap="square" lIns="0" tIns="0" rIns="0" bIns="0" rtlCol="0"/>
          <a:lstStyle/>
          <a:p>
            <a:endParaRPr/>
          </a:p>
        </p:txBody>
      </p:sp>
      <p:sp>
        <p:nvSpPr>
          <p:cNvPr id="28" name="object 28"/>
          <p:cNvSpPr/>
          <p:nvPr/>
        </p:nvSpPr>
        <p:spPr>
          <a:xfrm>
            <a:off x="2807306" y="4153717"/>
            <a:ext cx="116839" cy="258445"/>
          </a:xfrm>
          <a:custGeom>
            <a:avLst/>
            <a:gdLst/>
            <a:ahLst/>
            <a:cxnLst/>
            <a:rect l="l" t="t" r="r" b="b"/>
            <a:pathLst>
              <a:path w="116839" h="258445">
                <a:moveTo>
                  <a:pt x="98346" y="122822"/>
                </a:moveTo>
                <a:lnTo>
                  <a:pt x="50079" y="122822"/>
                </a:lnTo>
                <a:lnTo>
                  <a:pt x="50304" y="256509"/>
                </a:lnTo>
                <a:lnTo>
                  <a:pt x="52330" y="258282"/>
                </a:lnTo>
                <a:lnTo>
                  <a:pt x="54693" y="258115"/>
                </a:lnTo>
                <a:lnTo>
                  <a:pt x="76829" y="258115"/>
                </a:lnTo>
                <a:lnTo>
                  <a:pt x="78663" y="256509"/>
                </a:lnTo>
                <a:lnTo>
                  <a:pt x="78776" y="133883"/>
                </a:lnTo>
                <a:lnTo>
                  <a:pt x="104440" y="133883"/>
                </a:lnTo>
                <a:lnTo>
                  <a:pt x="98346" y="122822"/>
                </a:lnTo>
                <a:close/>
              </a:path>
              <a:path w="116839" h="258445">
                <a:moveTo>
                  <a:pt x="76829" y="258115"/>
                </a:moveTo>
                <a:lnTo>
                  <a:pt x="74274" y="258115"/>
                </a:lnTo>
                <a:lnTo>
                  <a:pt x="76638" y="258282"/>
                </a:lnTo>
                <a:lnTo>
                  <a:pt x="76829" y="258115"/>
                </a:lnTo>
                <a:close/>
              </a:path>
              <a:path w="116839" h="258445">
                <a:moveTo>
                  <a:pt x="79226" y="88408"/>
                </a:moveTo>
                <a:lnTo>
                  <a:pt x="40963" y="88408"/>
                </a:lnTo>
                <a:lnTo>
                  <a:pt x="2700" y="180794"/>
                </a:lnTo>
                <a:lnTo>
                  <a:pt x="2925" y="182183"/>
                </a:lnTo>
                <a:lnTo>
                  <a:pt x="4726" y="184194"/>
                </a:lnTo>
                <a:lnTo>
                  <a:pt x="6077" y="184793"/>
                </a:lnTo>
                <a:lnTo>
                  <a:pt x="24420" y="184850"/>
                </a:lnTo>
                <a:lnTo>
                  <a:pt x="26108" y="183799"/>
                </a:lnTo>
                <a:lnTo>
                  <a:pt x="50079" y="122822"/>
                </a:lnTo>
                <a:lnTo>
                  <a:pt x="98346" y="122822"/>
                </a:lnTo>
                <a:lnTo>
                  <a:pt x="86654" y="101785"/>
                </a:lnTo>
                <a:lnTo>
                  <a:pt x="85202" y="100994"/>
                </a:lnTo>
                <a:lnTo>
                  <a:pt x="79226" y="100994"/>
                </a:lnTo>
                <a:lnTo>
                  <a:pt x="79226" y="88408"/>
                </a:lnTo>
                <a:close/>
              </a:path>
              <a:path w="116839" h="258445">
                <a:moveTo>
                  <a:pt x="104440" y="133883"/>
                </a:moveTo>
                <a:lnTo>
                  <a:pt x="78776" y="133883"/>
                </a:lnTo>
                <a:lnTo>
                  <a:pt x="93406" y="159847"/>
                </a:lnTo>
                <a:lnTo>
                  <a:pt x="94981" y="160694"/>
                </a:lnTo>
                <a:lnTo>
                  <a:pt x="113663" y="160672"/>
                </a:lnTo>
                <a:lnTo>
                  <a:pt x="115209" y="159847"/>
                </a:lnTo>
                <a:lnTo>
                  <a:pt x="116701" y="157621"/>
                </a:lnTo>
                <a:lnTo>
                  <a:pt x="116701" y="156141"/>
                </a:lnTo>
                <a:lnTo>
                  <a:pt x="104440" y="133883"/>
                </a:lnTo>
                <a:close/>
              </a:path>
              <a:path w="116839" h="258445">
                <a:moveTo>
                  <a:pt x="85078" y="100927"/>
                </a:moveTo>
                <a:lnTo>
                  <a:pt x="79226" y="100994"/>
                </a:lnTo>
                <a:lnTo>
                  <a:pt x="85202" y="100994"/>
                </a:lnTo>
                <a:close/>
              </a:path>
              <a:path w="116839" h="258445">
                <a:moveTo>
                  <a:pt x="114000" y="69156"/>
                </a:moveTo>
                <a:lnTo>
                  <a:pt x="111637" y="69314"/>
                </a:lnTo>
                <a:lnTo>
                  <a:pt x="1882" y="69314"/>
                </a:lnTo>
                <a:lnTo>
                  <a:pt x="25" y="70930"/>
                </a:lnTo>
                <a:lnTo>
                  <a:pt x="0" y="86838"/>
                </a:lnTo>
                <a:lnTo>
                  <a:pt x="2025" y="88578"/>
                </a:lnTo>
                <a:lnTo>
                  <a:pt x="4388" y="88408"/>
                </a:lnTo>
                <a:lnTo>
                  <a:pt x="114096" y="88408"/>
                </a:lnTo>
                <a:lnTo>
                  <a:pt x="116026" y="86838"/>
                </a:lnTo>
                <a:lnTo>
                  <a:pt x="116026" y="70930"/>
                </a:lnTo>
                <a:lnTo>
                  <a:pt x="114181" y="69314"/>
                </a:lnTo>
                <a:lnTo>
                  <a:pt x="50079" y="69314"/>
                </a:lnTo>
                <a:lnTo>
                  <a:pt x="114039" y="69190"/>
                </a:lnTo>
                <a:close/>
              </a:path>
              <a:path w="116839" h="258445">
                <a:moveTo>
                  <a:pt x="114096" y="88408"/>
                </a:moveTo>
                <a:lnTo>
                  <a:pt x="111637" y="88408"/>
                </a:lnTo>
                <a:lnTo>
                  <a:pt x="113888" y="88578"/>
                </a:lnTo>
                <a:lnTo>
                  <a:pt x="114096" y="88408"/>
                </a:lnTo>
                <a:close/>
              </a:path>
              <a:path w="116839" h="258445">
                <a:moveTo>
                  <a:pt x="79226" y="22607"/>
                </a:moveTo>
                <a:lnTo>
                  <a:pt x="50079" y="22607"/>
                </a:lnTo>
                <a:lnTo>
                  <a:pt x="50079" y="69314"/>
                </a:lnTo>
                <a:lnTo>
                  <a:pt x="79226" y="69314"/>
                </a:lnTo>
                <a:lnTo>
                  <a:pt x="79226" y="22607"/>
                </a:lnTo>
                <a:close/>
              </a:path>
              <a:path w="116839" h="258445">
                <a:moveTo>
                  <a:pt x="110624" y="0"/>
                </a:moveTo>
                <a:lnTo>
                  <a:pt x="10466" y="4813"/>
                </a:lnTo>
                <a:lnTo>
                  <a:pt x="8164" y="4813"/>
                </a:lnTo>
                <a:lnTo>
                  <a:pt x="6302" y="6485"/>
                </a:lnTo>
                <a:lnTo>
                  <a:pt x="6639" y="22969"/>
                </a:lnTo>
                <a:lnTo>
                  <a:pt x="8440" y="24358"/>
                </a:lnTo>
                <a:lnTo>
                  <a:pt x="9565" y="24709"/>
                </a:lnTo>
                <a:lnTo>
                  <a:pt x="50079" y="22607"/>
                </a:lnTo>
                <a:lnTo>
                  <a:pt x="79226" y="22607"/>
                </a:lnTo>
                <a:lnTo>
                  <a:pt x="79226" y="21014"/>
                </a:lnTo>
                <a:lnTo>
                  <a:pt x="110062" y="19353"/>
                </a:lnTo>
                <a:lnTo>
                  <a:pt x="112212" y="19353"/>
                </a:lnTo>
                <a:lnTo>
                  <a:pt x="114113" y="17659"/>
                </a:lnTo>
                <a:lnTo>
                  <a:pt x="114211" y="4813"/>
                </a:lnTo>
                <a:lnTo>
                  <a:pt x="8215" y="4767"/>
                </a:lnTo>
                <a:lnTo>
                  <a:pt x="114211" y="4767"/>
                </a:lnTo>
                <a:lnTo>
                  <a:pt x="113775" y="1819"/>
                </a:lnTo>
                <a:lnTo>
                  <a:pt x="111862" y="384"/>
                </a:lnTo>
                <a:lnTo>
                  <a:pt x="110624" y="0"/>
                </a:lnTo>
                <a:close/>
              </a:path>
            </a:pathLst>
          </a:custGeom>
          <a:solidFill>
            <a:srgbClr val="EA4335"/>
          </a:solidFill>
        </p:spPr>
        <p:txBody>
          <a:bodyPr wrap="square" lIns="0" tIns="0" rIns="0" bIns="0" rtlCol="0"/>
          <a:lstStyle/>
          <a:p>
            <a:endParaRPr/>
          </a:p>
        </p:txBody>
      </p:sp>
      <p:sp>
        <p:nvSpPr>
          <p:cNvPr id="29" name="object 29"/>
          <p:cNvSpPr/>
          <p:nvPr/>
        </p:nvSpPr>
        <p:spPr>
          <a:xfrm>
            <a:off x="2948766" y="4155039"/>
            <a:ext cx="184785" cy="257175"/>
          </a:xfrm>
          <a:custGeom>
            <a:avLst/>
            <a:gdLst/>
            <a:ahLst/>
            <a:cxnLst/>
            <a:rect l="l" t="t" r="r" b="b"/>
            <a:pathLst>
              <a:path w="184785" h="257175">
                <a:moveTo>
                  <a:pt x="146411" y="162716"/>
                </a:moveTo>
                <a:lnTo>
                  <a:pt x="117827" y="162716"/>
                </a:lnTo>
                <a:lnTo>
                  <a:pt x="117939" y="255084"/>
                </a:lnTo>
                <a:lnTo>
                  <a:pt x="119965" y="256846"/>
                </a:lnTo>
                <a:lnTo>
                  <a:pt x="144273" y="256846"/>
                </a:lnTo>
                <a:lnTo>
                  <a:pt x="146299" y="255084"/>
                </a:lnTo>
                <a:lnTo>
                  <a:pt x="146411" y="162716"/>
                </a:lnTo>
                <a:close/>
              </a:path>
              <a:path w="184785" h="257175">
                <a:moveTo>
                  <a:pt x="182617" y="162716"/>
                </a:moveTo>
                <a:lnTo>
                  <a:pt x="180060" y="162716"/>
                </a:lnTo>
                <a:lnTo>
                  <a:pt x="182423" y="162886"/>
                </a:lnTo>
                <a:lnTo>
                  <a:pt x="182617" y="162716"/>
                </a:lnTo>
                <a:close/>
              </a:path>
              <a:path w="184785" h="257175">
                <a:moveTo>
                  <a:pt x="2025" y="143216"/>
                </a:moveTo>
                <a:lnTo>
                  <a:pt x="0" y="144978"/>
                </a:lnTo>
                <a:lnTo>
                  <a:pt x="38" y="161112"/>
                </a:lnTo>
                <a:lnTo>
                  <a:pt x="2025" y="162841"/>
                </a:lnTo>
                <a:lnTo>
                  <a:pt x="182617" y="162716"/>
                </a:lnTo>
                <a:lnTo>
                  <a:pt x="184449" y="161112"/>
                </a:lnTo>
                <a:lnTo>
                  <a:pt x="183942" y="144978"/>
                </a:lnTo>
                <a:lnTo>
                  <a:pt x="182086" y="143510"/>
                </a:lnTo>
                <a:lnTo>
                  <a:pt x="181504" y="143340"/>
                </a:lnTo>
                <a:lnTo>
                  <a:pt x="2025" y="143216"/>
                </a:lnTo>
                <a:close/>
              </a:path>
              <a:path w="184785" h="257175">
                <a:moveTo>
                  <a:pt x="143935" y="0"/>
                </a:moveTo>
                <a:lnTo>
                  <a:pt x="141685" y="169"/>
                </a:lnTo>
                <a:lnTo>
                  <a:pt x="119542" y="169"/>
                </a:lnTo>
                <a:lnTo>
                  <a:pt x="117714" y="1739"/>
                </a:lnTo>
                <a:lnTo>
                  <a:pt x="117489" y="143340"/>
                </a:lnTo>
                <a:lnTo>
                  <a:pt x="146186" y="143340"/>
                </a:lnTo>
                <a:lnTo>
                  <a:pt x="145961" y="1739"/>
                </a:lnTo>
                <a:lnTo>
                  <a:pt x="144133" y="169"/>
                </a:lnTo>
                <a:lnTo>
                  <a:pt x="121991" y="169"/>
                </a:lnTo>
                <a:lnTo>
                  <a:pt x="119740" y="0"/>
                </a:lnTo>
                <a:lnTo>
                  <a:pt x="143935" y="0"/>
                </a:lnTo>
                <a:close/>
              </a:path>
              <a:path w="184785" h="257175">
                <a:moveTo>
                  <a:pt x="180960" y="143182"/>
                </a:moveTo>
                <a:lnTo>
                  <a:pt x="179722" y="143340"/>
                </a:lnTo>
                <a:lnTo>
                  <a:pt x="181504" y="143340"/>
                </a:lnTo>
                <a:lnTo>
                  <a:pt x="180960" y="143182"/>
                </a:lnTo>
                <a:close/>
              </a:path>
            </a:pathLst>
          </a:custGeom>
          <a:solidFill>
            <a:srgbClr val="EA4335"/>
          </a:solidFill>
        </p:spPr>
        <p:txBody>
          <a:bodyPr wrap="square" lIns="0" tIns="0" rIns="0" bIns="0" rtlCol="0"/>
          <a:lstStyle/>
          <a:p>
            <a:endParaRPr/>
          </a:p>
        </p:txBody>
      </p:sp>
      <p:sp>
        <p:nvSpPr>
          <p:cNvPr id="30" name="object 30"/>
          <p:cNvSpPr/>
          <p:nvPr/>
        </p:nvSpPr>
        <p:spPr>
          <a:xfrm>
            <a:off x="2970711" y="4165749"/>
            <a:ext cx="58419" cy="59055"/>
          </a:xfrm>
          <a:custGeom>
            <a:avLst/>
            <a:gdLst/>
            <a:ahLst/>
            <a:cxnLst/>
            <a:rect l="l" t="t" r="r" b="b"/>
            <a:pathLst>
              <a:path w="58419" h="59054">
                <a:moveTo>
                  <a:pt x="3713" y="0"/>
                </a:moveTo>
                <a:lnTo>
                  <a:pt x="562" y="1175"/>
                </a:lnTo>
                <a:lnTo>
                  <a:pt x="0" y="19670"/>
                </a:lnTo>
                <a:lnTo>
                  <a:pt x="52217" y="58445"/>
                </a:lnTo>
                <a:lnTo>
                  <a:pt x="53342" y="58795"/>
                </a:lnTo>
                <a:lnTo>
                  <a:pt x="55706" y="58649"/>
                </a:lnTo>
                <a:lnTo>
                  <a:pt x="57844" y="57892"/>
                </a:lnTo>
                <a:lnTo>
                  <a:pt x="58407" y="38933"/>
                </a:lnTo>
                <a:lnTo>
                  <a:pt x="5514" y="225"/>
                </a:lnTo>
                <a:lnTo>
                  <a:pt x="3713" y="0"/>
                </a:lnTo>
                <a:close/>
              </a:path>
            </a:pathLst>
          </a:custGeom>
          <a:solidFill>
            <a:srgbClr val="EA4335"/>
          </a:solidFill>
        </p:spPr>
        <p:txBody>
          <a:bodyPr wrap="square" lIns="0" tIns="0" rIns="0" bIns="0" rtlCol="0"/>
          <a:lstStyle/>
          <a:p>
            <a:endParaRPr/>
          </a:p>
        </p:txBody>
      </p:sp>
      <p:sp>
        <p:nvSpPr>
          <p:cNvPr id="31" name="object 31"/>
          <p:cNvSpPr/>
          <p:nvPr/>
        </p:nvSpPr>
        <p:spPr>
          <a:xfrm>
            <a:off x="2970711" y="4219699"/>
            <a:ext cx="58419" cy="59055"/>
          </a:xfrm>
          <a:custGeom>
            <a:avLst/>
            <a:gdLst/>
            <a:ahLst/>
            <a:cxnLst/>
            <a:rect l="l" t="t" r="r" b="b"/>
            <a:pathLst>
              <a:path w="58419" h="59054">
                <a:moveTo>
                  <a:pt x="3713" y="0"/>
                </a:moveTo>
                <a:lnTo>
                  <a:pt x="562" y="1175"/>
                </a:lnTo>
                <a:lnTo>
                  <a:pt x="0" y="19907"/>
                </a:lnTo>
                <a:lnTo>
                  <a:pt x="52217" y="58434"/>
                </a:lnTo>
                <a:lnTo>
                  <a:pt x="53342" y="58795"/>
                </a:lnTo>
                <a:lnTo>
                  <a:pt x="55706" y="58660"/>
                </a:lnTo>
                <a:lnTo>
                  <a:pt x="57844" y="57914"/>
                </a:lnTo>
                <a:lnTo>
                  <a:pt x="58407" y="38922"/>
                </a:lnTo>
                <a:lnTo>
                  <a:pt x="5514" y="214"/>
                </a:lnTo>
                <a:lnTo>
                  <a:pt x="3713" y="0"/>
                </a:lnTo>
                <a:close/>
              </a:path>
            </a:pathLst>
          </a:custGeom>
          <a:solidFill>
            <a:srgbClr val="EA4335"/>
          </a:solidFill>
        </p:spPr>
        <p:txBody>
          <a:bodyPr wrap="square" lIns="0" tIns="0" rIns="0" bIns="0" rtlCol="0"/>
          <a:lstStyle/>
          <a:p>
            <a:endParaRPr/>
          </a:p>
        </p:txBody>
      </p:sp>
      <p:sp>
        <p:nvSpPr>
          <p:cNvPr id="32" name="object 32"/>
          <p:cNvSpPr/>
          <p:nvPr/>
        </p:nvSpPr>
        <p:spPr>
          <a:xfrm>
            <a:off x="3221091" y="4153954"/>
            <a:ext cx="116205" cy="258445"/>
          </a:xfrm>
          <a:custGeom>
            <a:avLst/>
            <a:gdLst/>
            <a:ahLst/>
            <a:cxnLst/>
            <a:rect l="l" t="t" r="r" b="b"/>
            <a:pathLst>
              <a:path w="116204" h="258445">
                <a:moveTo>
                  <a:pt x="4179" y="207864"/>
                </a:moveTo>
                <a:lnTo>
                  <a:pt x="2829" y="208644"/>
                </a:lnTo>
                <a:lnTo>
                  <a:pt x="1929" y="209943"/>
                </a:lnTo>
                <a:lnTo>
                  <a:pt x="1704" y="212745"/>
                </a:lnTo>
                <a:lnTo>
                  <a:pt x="54596" y="257504"/>
                </a:lnTo>
                <a:lnTo>
                  <a:pt x="56510" y="258047"/>
                </a:lnTo>
                <a:lnTo>
                  <a:pt x="58310" y="257878"/>
                </a:lnTo>
                <a:lnTo>
                  <a:pt x="80816" y="257878"/>
                </a:lnTo>
                <a:lnTo>
                  <a:pt x="81690" y="257504"/>
                </a:lnTo>
                <a:lnTo>
                  <a:pt x="82956" y="256400"/>
                </a:lnTo>
                <a:lnTo>
                  <a:pt x="83519" y="231342"/>
                </a:lnTo>
                <a:lnTo>
                  <a:pt x="53921" y="231342"/>
                </a:lnTo>
                <a:lnTo>
                  <a:pt x="26462" y="208305"/>
                </a:lnTo>
                <a:lnTo>
                  <a:pt x="25337" y="207921"/>
                </a:lnTo>
                <a:lnTo>
                  <a:pt x="4179" y="207864"/>
                </a:lnTo>
                <a:close/>
              </a:path>
              <a:path w="116204" h="258445">
                <a:moveTo>
                  <a:pt x="83519" y="151802"/>
                </a:moveTo>
                <a:lnTo>
                  <a:pt x="53921" y="151802"/>
                </a:lnTo>
                <a:lnTo>
                  <a:pt x="53921" y="231342"/>
                </a:lnTo>
                <a:lnTo>
                  <a:pt x="83519" y="231342"/>
                </a:lnTo>
                <a:lnTo>
                  <a:pt x="83519" y="151802"/>
                </a:lnTo>
                <a:close/>
              </a:path>
              <a:path w="116204" h="258445">
                <a:moveTo>
                  <a:pt x="115004" y="74726"/>
                </a:moveTo>
                <a:lnTo>
                  <a:pt x="53809" y="74726"/>
                </a:lnTo>
                <a:lnTo>
                  <a:pt x="53809" y="129963"/>
                </a:lnTo>
                <a:lnTo>
                  <a:pt x="353" y="155000"/>
                </a:lnTo>
                <a:lnTo>
                  <a:pt x="466" y="173642"/>
                </a:lnTo>
                <a:lnTo>
                  <a:pt x="2942" y="174580"/>
                </a:lnTo>
                <a:lnTo>
                  <a:pt x="4405" y="174568"/>
                </a:lnTo>
                <a:lnTo>
                  <a:pt x="53921" y="151802"/>
                </a:lnTo>
                <a:lnTo>
                  <a:pt x="83519" y="151802"/>
                </a:lnTo>
                <a:lnTo>
                  <a:pt x="83519" y="140662"/>
                </a:lnTo>
                <a:lnTo>
                  <a:pt x="114804" y="126088"/>
                </a:lnTo>
                <a:lnTo>
                  <a:pt x="115479" y="118755"/>
                </a:lnTo>
                <a:lnTo>
                  <a:pt x="83519" y="118755"/>
                </a:lnTo>
                <a:lnTo>
                  <a:pt x="83519" y="75008"/>
                </a:lnTo>
                <a:lnTo>
                  <a:pt x="114668" y="75008"/>
                </a:lnTo>
                <a:lnTo>
                  <a:pt x="115004" y="74726"/>
                </a:lnTo>
                <a:close/>
              </a:path>
              <a:path w="116204" h="258445">
                <a:moveTo>
                  <a:pt x="112103" y="106542"/>
                </a:moveTo>
                <a:lnTo>
                  <a:pt x="110528" y="106542"/>
                </a:lnTo>
                <a:lnTo>
                  <a:pt x="83519" y="118755"/>
                </a:lnTo>
                <a:lnTo>
                  <a:pt x="115479" y="118755"/>
                </a:lnTo>
                <a:lnTo>
                  <a:pt x="114692" y="107638"/>
                </a:lnTo>
                <a:lnTo>
                  <a:pt x="112103" y="106542"/>
                </a:lnTo>
                <a:close/>
              </a:path>
              <a:path w="116204" h="258445">
                <a:moveTo>
                  <a:pt x="1816" y="55971"/>
                </a:moveTo>
                <a:lnTo>
                  <a:pt x="16" y="57485"/>
                </a:lnTo>
                <a:lnTo>
                  <a:pt x="0" y="73664"/>
                </a:lnTo>
                <a:lnTo>
                  <a:pt x="1816" y="75325"/>
                </a:lnTo>
                <a:lnTo>
                  <a:pt x="3842" y="75155"/>
                </a:lnTo>
                <a:lnTo>
                  <a:pt x="115004" y="74726"/>
                </a:lnTo>
                <a:lnTo>
                  <a:pt x="116092" y="73811"/>
                </a:lnTo>
                <a:lnTo>
                  <a:pt x="115662" y="57485"/>
                </a:lnTo>
                <a:lnTo>
                  <a:pt x="114241" y="56344"/>
                </a:lnTo>
                <a:lnTo>
                  <a:pt x="113641" y="56140"/>
                </a:lnTo>
                <a:lnTo>
                  <a:pt x="1816" y="55971"/>
                </a:lnTo>
                <a:close/>
              </a:path>
              <a:path w="116204" h="258445">
                <a:moveTo>
                  <a:pt x="114668" y="75008"/>
                </a:moveTo>
                <a:lnTo>
                  <a:pt x="112441" y="75008"/>
                </a:lnTo>
                <a:lnTo>
                  <a:pt x="114467" y="75178"/>
                </a:lnTo>
                <a:lnTo>
                  <a:pt x="114668" y="75008"/>
                </a:lnTo>
                <a:close/>
              </a:path>
              <a:path w="116204" h="258445">
                <a:moveTo>
                  <a:pt x="81493" y="0"/>
                </a:moveTo>
                <a:lnTo>
                  <a:pt x="79467" y="169"/>
                </a:lnTo>
                <a:lnTo>
                  <a:pt x="55633" y="169"/>
                </a:lnTo>
                <a:lnTo>
                  <a:pt x="54034" y="1513"/>
                </a:lnTo>
                <a:lnTo>
                  <a:pt x="53809" y="55700"/>
                </a:lnTo>
                <a:lnTo>
                  <a:pt x="3842" y="56140"/>
                </a:lnTo>
                <a:lnTo>
                  <a:pt x="83519" y="56140"/>
                </a:lnTo>
                <a:lnTo>
                  <a:pt x="83294" y="1513"/>
                </a:lnTo>
                <a:lnTo>
                  <a:pt x="81695" y="169"/>
                </a:lnTo>
                <a:lnTo>
                  <a:pt x="57860" y="169"/>
                </a:lnTo>
                <a:lnTo>
                  <a:pt x="55834" y="0"/>
                </a:lnTo>
                <a:lnTo>
                  <a:pt x="81493" y="0"/>
                </a:lnTo>
                <a:close/>
              </a:path>
              <a:path w="116204" h="258445">
                <a:moveTo>
                  <a:pt x="113341" y="56039"/>
                </a:moveTo>
                <a:lnTo>
                  <a:pt x="112328" y="56140"/>
                </a:lnTo>
                <a:lnTo>
                  <a:pt x="113641" y="56140"/>
                </a:lnTo>
                <a:lnTo>
                  <a:pt x="113341" y="56039"/>
                </a:lnTo>
                <a:close/>
              </a:path>
            </a:pathLst>
          </a:custGeom>
          <a:solidFill>
            <a:srgbClr val="EA4335"/>
          </a:solidFill>
        </p:spPr>
        <p:txBody>
          <a:bodyPr wrap="square" lIns="0" tIns="0" rIns="0" bIns="0" rtlCol="0"/>
          <a:lstStyle/>
          <a:p>
            <a:endParaRPr/>
          </a:p>
        </p:txBody>
      </p:sp>
      <p:sp>
        <p:nvSpPr>
          <p:cNvPr id="33" name="object 33"/>
          <p:cNvSpPr/>
          <p:nvPr/>
        </p:nvSpPr>
        <p:spPr>
          <a:xfrm>
            <a:off x="3354353" y="4154033"/>
            <a:ext cx="203835" cy="262890"/>
          </a:xfrm>
          <a:custGeom>
            <a:avLst/>
            <a:gdLst/>
            <a:ahLst/>
            <a:cxnLst/>
            <a:rect l="l" t="t" r="r" b="b"/>
            <a:pathLst>
              <a:path w="203835" h="262889">
                <a:moveTo>
                  <a:pt x="142697" y="204509"/>
                </a:moveTo>
                <a:lnTo>
                  <a:pt x="97795" y="204509"/>
                </a:lnTo>
                <a:lnTo>
                  <a:pt x="200317" y="262896"/>
                </a:lnTo>
                <a:lnTo>
                  <a:pt x="201555" y="262824"/>
                </a:lnTo>
                <a:lnTo>
                  <a:pt x="203693" y="261509"/>
                </a:lnTo>
                <a:lnTo>
                  <a:pt x="202793" y="239288"/>
                </a:lnTo>
                <a:lnTo>
                  <a:pt x="142697" y="204509"/>
                </a:lnTo>
                <a:close/>
              </a:path>
              <a:path w="203835" h="262889">
                <a:moveTo>
                  <a:pt x="8777" y="126845"/>
                </a:moveTo>
                <a:lnTo>
                  <a:pt x="7427" y="126901"/>
                </a:lnTo>
                <a:lnTo>
                  <a:pt x="5289" y="128268"/>
                </a:lnTo>
                <a:lnTo>
                  <a:pt x="5401" y="151859"/>
                </a:lnTo>
                <a:lnTo>
                  <a:pt x="73149" y="190476"/>
                </a:lnTo>
                <a:lnTo>
                  <a:pt x="4951" y="227433"/>
                </a:lnTo>
                <a:lnTo>
                  <a:pt x="3151" y="228190"/>
                </a:lnTo>
                <a:lnTo>
                  <a:pt x="2700" y="252079"/>
                </a:lnTo>
                <a:lnTo>
                  <a:pt x="5401" y="253760"/>
                </a:lnTo>
                <a:lnTo>
                  <a:pt x="7326" y="253760"/>
                </a:lnTo>
                <a:lnTo>
                  <a:pt x="97795" y="204509"/>
                </a:lnTo>
                <a:lnTo>
                  <a:pt x="142697" y="204509"/>
                </a:lnTo>
                <a:lnTo>
                  <a:pt x="121203" y="192069"/>
                </a:lnTo>
                <a:lnTo>
                  <a:pt x="146945" y="178037"/>
                </a:lnTo>
                <a:lnTo>
                  <a:pt x="96782" y="178037"/>
                </a:lnTo>
                <a:lnTo>
                  <a:pt x="8777" y="126845"/>
                </a:lnTo>
                <a:close/>
              </a:path>
              <a:path w="203835" h="262889">
                <a:moveTo>
                  <a:pt x="200458" y="51361"/>
                </a:moveTo>
                <a:lnTo>
                  <a:pt x="3938" y="51361"/>
                </a:lnTo>
                <a:lnTo>
                  <a:pt x="81252" y="51373"/>
                </a:lnTo>
                <a:lnTo>
                  <a:pt x="82081" y="93199"/>
                </a:lnTo>
                <a:lnTo>
                  <a:pt x="81252" y="93933"/>
                </a:lnTo>
                <a:lnTo>
                  <a:pt x="6864" y="94068"/>
                </a:lnTo>
                <a:lnTo>
                  <a:pt x="4501" y="96520"/>
                </a:lnTo>
                <a:lnTo>
                  <a:pt x="4501" y="110474"/>
                </a:lnTo>
                <a:lnTo>
                  <a:pt x="6864" y="112925"/>
                </a:lnTo>
                <a:lnTo>
                  <a:pt x="165543" y="113117"/>
                </a:lnTo>
                <a:lnTo>
                  <a:pt x="167568" y="114055"/>
                </a:lnTo>
                <a:lnTo>
                  <a:pt x="170607" y="117252"/>
                </a:lnTo>
                <a:lnTo>
                  <a:pt x="171282" y="134765"/>
                </a:lnTo>
                <a:lnTo>
                  <a:pt x="169482" y="138188"/>
                </a:lnTo>
                <a:lnTo>
                  <a:pt x="166556" y="140301"/>
                </a:lnTo>
                <a:lnTo>
                  <a:pt x="96782" y="178037"/>
                </a:lnTo>
                <a:lnTo>
                  <a:pt x="146945" y="178037"/>
                </a:lnTo>
                <a:lnTo>
                  <a:pt x="193227" y="152808"/>
                </a:lnTo>
                <a:lnTo>
                  <a:pt x="198516" y="149486"/>
                </a:lnTo>
                <a:lnTo>
                  <a:pt x="198516" y="99458"/>
                </a:lnTo>
                <a:lnTo>
                  <a:pt x="193677" y="94430"/>
                </a:lnTo>
                <a:lnTo>
                  <a:pt x="187600" y="94170"/>
                </a:lnTo>
                <a:lnTo>
                  <a:pt x="113438" y="94148"/>
                </a:lnTo>
                <a:lnTo>
                  <a:pt x="112667" y="93707"/>
                </a:lnTo>
                <a:lnTo>
                  <a:pt x="112875" y="51610"/>
                </a:lnTo>
                <a:lnTo>
                  <a:pt x="200204" y="51576"/>
                </a:lnTo>
                <a:lnTo>
                  <a:pt x="200458" y="51361"/>
                </a:lnTo>
                <a:close/>
              </a:path>
              <a:path w="203835" h="262889">
                <a:moveTo>
                  <a:pt x="1800" y="31883"/>
                </a:moveTo>
                <a:lnTo>
                  <a:pt x="0" y="33386"/>
                </a:lnTo>
                <a:lnTo>
                  <a:pt x="40" y="50051"/>
                </a:lnTo>
                <a:lnTo>
                  <a:pt x="1800" y="51531"/>
                </a:lnTo>
                <a:lnTo>
                  <a:pt x="3938" y="51361"/>
                </a:lnTo>
                <a:lnTo>
                  <a:pt x="200458" y="51361"/>
                </a:lnTo>
                <a:lnTo>
                  <a:pt x="202005" y="50051"/>
                </a:lnTo>
                <a:lnTo>
                  <a:pt x="201080" y="33386"/>
                </a:lnTo>
                <a:lnTo>
                  <a:pt x="199867" y="32403"/>
                </a:lnTo>
                <a:lnTo>
                  <a:pt x="199116" y="32177"/>
                </a:lnTo>
                <a:lnTo>
                  <a:pt x="113438" y="32177"/>
                </a:lnTo>
                <a:lnTo>
                  <a:pt x="113112" y="32053"/>
                </a:lnTo>
                <a:lnTo>
                  <a:pt x="1800" y="31883"/>
                </a:lnTo>
                <a:close/>
              </a:path>
              <a:path w="203835" h="262889">
                <a:moveTo>
                  <a:pt x="198854" y="32098"/>
                </a:moveTo>
                <a:lnTo>
                  <a:pt x="113438" y="32177"/>
                </a:lnTo>
                <a:lnTo>
                  <a:pt x="199116" y="32177"/>
                </a:lnTo>
                <a:lnTo>
                  <a:pt x="198854" y="32098"/>
                </a:lnTo>
                <a:close/>
              </a:path>
              <a:path w="203835" h="262889">
                <a:moveTo>
                  <a:pt x="84628" y="0"/>
                </a:moveTo>
                <a:lnTo>
                  <a:pt x="82827" y="1502"/>
                </a:lnTo>
                <a:lnTo>
                  <a:pt x="82355" y="31228"/>
                </a:lnTo>
                <a:lnTo>
                  <a:pt x="81364" y="32030"/>
                </a:lnTo>
                <a:lnTo>
                  <a:pt x="3938" y="32053"/>
                </a:lnTo>
                <a:lnTo>
                  <a:pt x="113112" y="32053"/>
                </a:lnTo>
                <a:lnTo>
                  <a:pt x="111989" y="3558"/>
                </a:lnTo>
                <a:lnTo>
                  <a:pt x="111726" y="1502"/>
                </a:lnTo>
                <a:lnTo>
                  <a:pt x="110287" y="192"/>
                </a:lnTo>
                <a:lnTo>
                  <a:pt x="86766" y="158"/>
                </a:lnTo>
                <a:lnTo>
                  <a:pt x="84628" y="0"/>
                </a:lnTo>
                <a:close/>
              </a:path>
            </a:pathLst>
          </a:custGeom>
          <a:solidFill>
            <a:srgbClr val="EA4335"/>
          </a:solidFill>
        </p:spPr>
        <p:txBody>
          <a:bodyPr wrap="square" lIns="0" tIns="0" rIns="0" bIns="0" rtlCol="0"/>
          <a:lstStyle/>
          <a:p>
            <a:endParaRPr/>
          </a:p>
        </p:txBody>
      </p:sp>
      <p:sp>
        <p:nvSpPr>
          <p:cNvPr id="34" name="object 34"/>
          <p:cNvSpPr/>
          <p:nvPr/>
        </p:nvSpPr>
        <p:spPr>
          <a:xfrm>
            <a:off x="1372907" y="4070460"/>
            <a:ext cx="399415" cy="427990"/>
          </a:xfrm>
          <a:custGeom>
            <a:avLst/>
            <a:gdLst/>
            <a:ahLst/>
            <a:cxnLst/>
            <a:rect l="l" t="t" r="r" b="b"/>
            <a:pathLst>
              <a:path w="399414" h="427989">
                <a:moveTo>
                  <a:pt x="201186" y="0"/>
                </a:moveTo>
                <a:lnTo>
                  <a:pt x="198980" y="0"/>
                </a:lnTo>
                <a:lnTo>
                  <a:pt x="1451" y="62705"/>
                </a:lnTo>
                <a:lnTo>
                  <a:pt x="0" y="65100"/>
                </a:lnTo>
                <a:lnTo>
                  <a:pt x="11884" y="172964"/>
                </a:lnTo>
                <a:lnTo>
                  <a:pt x="78412" y="342116"/>
                </a:lnTo>
                <a:lnTo>
                  <a:pt x="79586" y="343252"/>
                </a:lnTo>
                <a:lnTo>
                  <a:pt x="197213" y="427643"/>
                </a:lnTo>
                <a:lnTo>
                  <a:pt x="202525" y="427643"/>
                </a:lnTo>
                <a:lnTo>
                  <a:pt x="248199" y="395292"/>
                </a:lnTo>
                <a:lnTo>
                  <a:pt x="188638" y="395292"/>
                </a:lnTo>
                <a:lnTo>
                  <a:pt x="186243" y="393868"/>
                </a:lnTo>
                <a:lnTo>
                  <a:pt x="96244" y="329247"/>
                </a:lnTo>
                <a:lnTo>
                  <a:pt x="95112" y="327012"/>
                </a:lnTo>
                <a:lnTo>
                  <a:pt x="44543" y="200080"/>
                </a:lnTo>
                <a:lnTo>
                  <a:pt x="44691" y="196532"/>
                </a:lnTo>
                <a:lnTo>
                  <a:pt x="46090" y="195391"/>
                </a:lnTo>
                <a:lnTo>
                  <a:pt x="47448" y="195334"/>
                </a:lnTo>
                <a:lnTo>
                  <a:pt x="83919" y="195334"/>
                </a:lnTo>
                <a:lnTo>
                  <a:pt x="57599" y="181246"/>
                </a:lnTo>
                <a:lnTo>
                  <a:pt x="58249" y="176308"/>
                </a:lnTo>
                <a:lnTo>
                  <a:pt x="95621" y="164400"/>
                </a:lnTo>
                <a:lnTo>
                  <a:pt x="35040" y="164287"/>
                </a:lnTo>
                <a:lnTo>
                  <a:pt x="33283" y="163191"/>
                </a:lnTo>
                <a:lnTo>
                  <a:pt x="32554" y="161067"/>
                </a:lnTo>
                <a:lnTo>
                  <a:pt x="23126" y="79324"/>
                </a:lnTo>
                <a:lnTo>
                  <a:pt x="24579" y="77076"/>
                </a:lnTo>
                <a:lnTo>
                  <a:pt x="185892" y="25748"/>
                </a:lnTo>
                <a:lnTo>
                  <a:pt x="186984" y="25522"/>
                </a:lnTo>
                <a:lnTo>
                  <a:pt x="281833" y="25522"/>
                </a:lnTo>
                <a:lnTo>
                  <a:pt x="201186" y="0"/>
                </a:lnTo>
                <a:close/>
              </a:path>
              <a:path w="399414" h="427989">
                <a:moveTo>
                  <a:pt x="83919" y="195334"/>
                </a:moveTo>
                <a:lnTo>
                  <a:pt x="47448" y="195334"/>
                </a:lnTo>
                <a:lnTo>
                  <a:pt x="188784" y="275834"/>
                </a:lnTo>
                <a:lnTo>
                  <a:pt x="188638" y="395292"/>
                </a:lnTo>
                <a:lnTo>
                  <a:pt x="248199" y="395292"/>
                </a:lnTo>
                <a:lnTo>
                  <a:pt x="248597" y="395009"/>
                </a:lnTo>
                <a:lnTo>
                  <a:pt x="211936" y="394898"/>
                </a:lnTo>
                <a:lnTo>
                  <a:pt x="210813" y="327012"/>
                </a:lnTo>
                <a:lnTo>
                  <a:pt x="211157" y="275834"/>
                </a:lnTo>
                <a:lnTo>
                  <a:pt x="244485" y="257136"/>
                </a:lnTo>
                <a:lnTo>
                  <a:pt x="199374" y="257136"/>
                </a:lnTo>
                <a:lnTo>
                  <a:pt x="83919" y="195334"/>
                </a:lnTo>
                <a:close/>
              </a:path>
              <a:path w="399414" h="427989">
                <a:moveTo>
                  <a:pt x="380727" y="196532"/>
                </a:moveTo>
                <a:lnTo>
                  <a:pt x="352504" y="196532"/>
                </a:lnTo>
                <a:lnTo>
                  <a:pt x="354114" y="196634"/>
                </a:lnTo>
                <a:lnTo>
                  <a:pt x="356091" y="198283"/>
                </a:lnTo>
                <a:lnTo>
                  <a:pt x="356781" y="200080"/>
                </a:lnTo>
                <a:lnTo>
                  <a:pt x="307544" y="327272"/>
                </a:lnTo>
                <a:lnTo>
                  <a:pt x="306425" y="328318"/>
                </a:lnTo>
                <a:lnTo>
                  <a:pt x="212271" y="395009"/>
                </a:lnTo>
                <a:lnTo>
                  <a:pt x="248597" y="395009"/>
                </a:lnTo>
                <a:lnTo>
                  <a:pt x="324302" y="341385"/>
                </a:lnTo>
                <a:lnTo>
                  <a:pt x="324786" y="340778"/>
                </a:lnTo>
                <a:lnTo>
                  <a:pt x="380727" y="196532"/>
                </a:lnTo>
                <a:close/>
              </a:path>
              <a:path w="399414" h="427989">
                <a:moveTo>
                  <a:pt x="283903" y="26177"/>
                </a:moveTo>
                <a:lnTo>
                  <a:pt x="214600" y="26177"/>
                </a:lnTo>
                <a:lnTo>
                  <a:pt x="377139" y="77438"/>
                </a:lnTo>
                <a:lnTo>
                  <a:pt x="378624" y="79720"/>
                </a:lnTo>
                <a:lnTo>
                  <a:pt x="370533" y="161067"/>
                </a:lnTo>
                <a:lnTo>
                  <a:pt x="369801" y="162027"/>
                </a:lnTo>
                <a:lnTo>
                  <a:pt x="365279" y="164400"/>
                </a:lnTo>
                <a:lnTo>
                  <a:pt x="200724" y="257136"/>
                </a:lnTo>
                <a:lnTo>
                  <a:pt x="244485" y="257136"/>
                </a:lnTo>
                <a:lnTo>
                  <a:pt x="352504" y="196532"/>
                </a:lnTo>
                <a:lnTo>
                  <a:pt x="380727" y="196532"/>
                </a:lnTo>
                <a:lnTo>
                  <a:pt x="389867" y="172964"/>
                </a:lnTo>
                <a:lnTo>
                  <a:pt x="399301" y="77076"/>
                </a:lnTo>
                <a:lnTo>
                  <a:pt x="398754" y="62705"/>
                </a:lnTo>
                <a:lnTo>
                  <a:pt x="397216" y="62038"/>
                </a:lnTo>
                <a:lnTo>
                  <a:pt x="283903" y="26177"/>
                </a:lnTo>
                <a:close/>
              </a:path>
              <a:path w="399414" h="427989">
                <a:moveTo>
                  <a:pt x="267165" y="131387"/>
                </a:moveTo>
                <a:lnTo>
                  <a:pt x="200938" y="131387"/>
                </a:lnTo>
                <a:lnTo>
                  <a:pt x="310573" y="168049"/>
                </a:lnTo>
                <a:lnTo>
                  <a:pt x="313656" y="168806"/>
                </a:lnTo>
                <a:lnTo>
                  <a:pt x="316807" y="167044"/>
                </a:lnTo>
                <a:lnTo>
                  <a:pt x="321129" y="152288"/>
                </a:lnTo>
                <a:lnTo>
                  <a:pt x="319339" y="149068"/>
                </a:lnTo>
                <a:lnTo>
                  <a:pt x="316256" y="148164"/>
                </a:lnTo>
                <a:lnTo>
                  <a:pt x="267165" y="131387"/>
                </a:lnTo>
                <a:close/>
              </a:path>
              <a:path w="399414" h="427989">
                <a:moveTo>
                  <a:pt x="281833" y="25522"/>
                </a:moveTo>
                <a:lnTo>
                  <a:pt x="186984" y="25522"/>
                </a:lnTo>
                <a:lnTo>
                  <a:pt x="187779" y="25748"/>
                </a:lnTo>
                <a:lnTo>
                  <a:pt x="189707" y="27364"/>
                </a:lnTo>
                <a:lnTo>
                  <a:pt x="189932" y="29578"/>
                </a:lnTo>
                <a:lnTo>
                  <a:pt x="189853" y="110112"/>
                </a:lnTo>
                <a:lnTo>
                  <a:pt x="187569" y="113321"/>
                </a:lnTo>
                <a:lnTo>
                  <a:pt x="36114" y="164400"/>
                </a:lnTo>
                <a:lnTo>
                  <a:pt x="95976" y="164287"/>
                </a:lnTo>
                <a:lnTo>
                  <a:pt x="199228" y="131387"/>
                </a:lnTo>
                <a:lnTo>
                  <a:pt x="267165" y="131387"/>
                </a:lnTo>
                <a:lnTo>
                  <a:pt x="213644" y="113095"/>
                </a:lnTo>
                <a:lnTo>
                  <a:pt x="211447" y="110112"/>
                </a:lnTo>
                <a:lnTo>
                  <a:pt x="212195" y="27364"/>
                </a:lnTo>
                <a:lnTo>
                  <a:pt x="213486" y="26381"/>
                </a:lnTo>
                <a:lnTo>
                  <a:pt x="214600" y="26177"/>
                </a:lnTo>
                <a:lnTo>
                  <a:pt x="283903" y="26177"/>
                </a:lnTo>
                <a:lnTo>
                  <a:pt x="281833" y="25522"/>
                </a:lnTo>
                <a:close/>
              </a:path>
            </a:pathLst>
          </a:custGeom>
          <a:solidFill>
            <a:srgbClr val="EA4335"/>
          </a:solidFill>
        </p:spPr>
        <p:txBody>
          <a:bodyPr wrap="square" lIns="0" tIns="0" rIns="0" bIns="0" rtlCol="0"/>
          <a:lstStyle/>
          <a:p>
            <a:endParaRPr/>
          </a:p>
        </p:txBody>
      </p:sp>
      <p:sp>
        <p:nvSpPr>
          <p:cNvPr id="35" name="object 35"/>
          <p:cNvSpPr/>
          <p:nvPr/>
        </p:nvSpPr>
        <p:spPr>
          <a:xfrm>
            <a:off x="5696711" y="4070603"/>
            <a:ext cx="957071" cy="432816"/>
          </a:xfrm>
          <a:prstGeom prst="rect">
            <a:avLst/>
          </a:prstGeom>
          <a:blipFill>
            <a:blip r:embed="rId7" cstate="print"/>
            <a:stretch>
              <a:fillRect/>
            </a:stretch>
          </a:blipFill>
        </p:spPr>
        <p:txBody>
          <a:bodyPr wrap="square" lIns="0" tIns="0" rIns="0" bIns="0" rtlCol="0"/>
          <a:lstStyle/>
          <a:p>
            <a:endParaRPr/>
          </a:p>
        </p:txBody>
      </p:sp>
      <p:sp>
        <p:nvSpPr>
          <p:cNvPr id="36" name="object 36"/>
          <p:cNvSpPr/>
          <p:nvPr/>
        </p:nvSpPr>
        <p:spPr>
          <a:xfrm>
            <a:off x="9485376" y="4070603"/>
            <a:ext cx="798576" cy="432816"/>
          </a:xfrm>
          <a:prstGeom prst="rect">
            <a:avLst/>
          </a:prstGeom>
          <a:blipFill>
            <a:blip r:embed="rId8" cstate="print"/>
            <a:stretch>
              <a:fillRect/>
            </a:stretch>
          </a:blipFill>
        </p:spPr>
        <p:txBody>
          <a:bodyPr wrap="square" lIns="0" tIns="0" rIns="0" bIns="0" rtlCol="0"/>
          <a:lstStyle/>
          <a:p>
            <a:endParaRPr/>
          </a:p>
        </p:txBody>
      </p:sp>
      <p:sp>
        <p:nvSpPr>
          <p:cNvPr id="37" name="object 37"/>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98</a:t>
            </a:fld>
            <a:endParaRPr dirty="0"/>
          </a:p>
        </p:txBody>
      </p:sp>
      <p:sp>
        <p:nvSpPr>
          <p:cNvPr id="38" name="object 38"/>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25566" y="2937764"/>
            <a:ext cx="1342390" cy="438784"/>
          </a:xfrm>
          <a:prstGeom prst="rect">
            <a:avLst/>
          </a:prstGeom>
        </p:spPr>
        <p:txBody>
          <a:bodyPr vert="horz" wrap="square" lIns="0" tIns="0" rIns="0" bIns="0" rtlCol="0">
            <a:spAutoFit/>
          </a:bodyPr>
          <a:lstStyle/>
          <a:p>
            <a:pPr marL="12700">
              <a:lnSpc>
                <a:spcPct val="100000"/>
              </a:lnSpc>
            </a:pPr>
            <a:r>
              <a:rPr sz="2800" dirty="0">
                <a:latin typeface="微软雅黑"/>
                <a:cs typeface="微软雅黑"/>
              </a:rPr>
              <a:t>2.4</a:t>
            </a:r>
            <a:r>
              <a:rPr sz="2800" spc="-110" dirty="0">
                <a:latin typeface="微软雅黑"/>
                <a:cs typeface="微软雅黑"/>
              </a:rPr>
              <a:t> </a:t>
            </a:r>
            <a:r>
              <a:rPr sz="2800" spc="-10" dirty="0"/>
              <a:t>溯源</a:t>
            </a:r>
            <a:endParaRPr sz="2800">
              <a:latin typeface="微软雅黑"/>
              <a:cs typeface="微软雅黑"/>
            </a:endParaRPr>
          </a:p>
        </p:txBody>
      </p:sp>
      <p:sp>
        <p:nvSpPr>
          <p:cNvPr id="3" name="object 3"/>
          <p:cNvSpPr txBox="1"/>
          <p:nvPr/>
        </p:nvSpPr>
        <p:spPr>
          <a:xfrm>
            <a:off x="11018646" y="518159"/>
            <a:ext cx="999490" cy="195580"/>
          </a:xfrm>
          <a:prstGeom prst="rect">
            <a:avLst/>
          </a:prstGeom>
        </p:spPr>
        <p:txBody>
          <a:bodyPr vert="horz" wrap="square" lIns="0" tIns="0" rIns="0" bIns="0" rtlCol="0">
            <a:spAutoFit/>
          </a:bodyPr>
          <a:lstStyle/>
          <a:p>
            <a:pPr marL="12700">
              <a:lnSpc>
                <a:spcPct val="100000"/>
              </a:lnSpc>
            </a:pPr>
            <a:r>
              <a:rPr sz="1200" spc="-5" dirty="0">
                <a:solidFill>
                  <a:srgbClr val="5E666F"/>
                </a:solidFill>
                <a:latin typeface="微软雅黑"/>
                <a:cs typeface="微软雅黑"/>
              </a:rPr>
              <a:t>Part </a:t>
            </a:r>
            <a:r>
              <a:rPr sz="1200" dirty="0">
                <a:solidFill>
                  <a:srgbClr val="5E666F"/>
                </a:solidFill>
                <a:latin typeface="微软雅黑"/>
                <a:cs typeface="微软雅黑"/>
              </a:rPr>
              <a:t>2</a:t>
            </a:r>
            <a:r>
              <a:rPr sz="1200" spc="265" dirty="0">
                <a:solidFill>
                  <a:srgbClr val="5E666F"/>
                </a:solidFill>
                <a:latin typeface="微软雅黑"/>
                <a:cs typeface="微软雅黑"/>
              </a:rPr>
              <a:t> </a:t>
            </a:r>
            <a:r>
              <a:rPr sz="1200" dirty="0">
                <a:solidFill>
                  <a:srgbClr val="5E666F"/>
                </a:solidFill>
                <a:latin typeface="微软雅黑"/>
                <a:cs typeface="微软雅黑"/>
              </a:rPr>
              <a:t>应用篇</a:t>
            </a:r>
            <a:endParaRPr sz="1200">
              <a:latin typeface="微软雅黑"/>
              <a:cs typeface="微软雅黑"/>
            </a:endParaRPr>
          </a:p>
        </p:txBody>
      </p:sp>
      <p:sp>
        <p:nvSpPr>
          <p:cNvPr id="4" name="object 4"/>
          <p:cNvSpPr/>
          <p:nvPr/>
        </p:nvSpPr>
        <p:spPr>
          <a:xfrm>
            <a:off x="12021311" y="457200"/>
            <a:ext cx="161544" cy="32308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14935">
              <a:lnSpc>
                <a:spcPts val="1300"/>
              </a:lnSpc>
            </a:pPr>
            <a:fld id="{81D60167-4931-47E6-BA6A-407CBD079E47}" type="slidenum">
              <a:rPr dirty="0"/>
              <a:t>99</a:t>
            </a:fld>
            <a:endParaRPr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505"/>
              </a:lnSpc>
            </a:pPr>
            <a:r>
              <a:rPr dirty="0"/>
              <a:t>EO</a:t>
            </a:r>
            <a:r>
              <a:rPr spc="-95" dirty="0"/>
              <a:t> </a:t>
            </a:r>
            <a:r>
              <a:rPr spc="-5" dirty="0"/>
              <a:t>Intelligence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TotalTime>
  <Words>12051</Words>
  <Application>Microsoft Office PowerPoint</Application>
  <PresentationFormat>宽屏</PresentationFormat>
  <Paragraphs>2876</Paragraphs>
  <Slides>136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136</vt:i4>
      </vt:variant>
    </vt:vector>
  </HeadingPairs>
  <TitlesOfParts>
    <vt:vector size="144" baseType="lpstr">
      <vt:lpstr>Arial Unicode MS</vt:lpstr>
      <vt:lpstr>PMingLiU-ExtB</vt:lpstr>
      <vt:lpstr>微软雅黑</vt:lpstr>
      <vt:lpstr>Arial</vt:lpstr>
      <vt:lpstr>Calibri</vt:lpstr>
      <vt:lpstr>Impact</vt:lpstr>
      <vt:lpstr>Times New Roman</vt:lpstr>
      <vt:lpstr>Office Theme</vt:lpstr>
      <vt:lpstr>从喧嚣走向现实，区块链初露锋芒</vt:lpstr>
      <vt:lpstr>PowerPoint 演示文稿</vt:lpstr>
      <vt:lpstr>PowerPoint 演示文稿</vt:lpstr>
      <vt:lpstr>P005</vt:lpstr>
      <vt:lpstr>服务篇——脚踏实地，无问西东</vt:lpstr>
      <vt:lpstr>服务篇——脚踏实地，无问西东</vt:lpstr>
      <vt:lpstr>1.1 基础协议</vt:lpstr>
      <vt:lpstr>基础协议主要从可扩展性和传输技术、系统安全、分布式存储、 监管兼容性、共识机制五个维度考察</vt:lpstr>
      <vt:lpstr>公链：被称为“完全去中心化”，经历了第一、二代公链，正 处于第三代公链时代</vt:lpstr>
      <vt:lpstr>公链：国内公链有商事主体且吞吐量较高，国外公链主要以社 区形式存在且都ICO</vt:lpstr>
      <vt:lpstr>迅雷：全球领先的共享计算与区块链创新企业，致力于打造全 球最大规模的To C区块链商业生态</vt:lpstr>
      <vt:lpstr>迅雷：发布全球首个拥有百万级并发处理能力的区块链应用迅 雷链，提供多行业的区块链3.0解决方案</vt:lpstr>
      <vt:lpstr>NEO：非盈利的社区化区块链项目，是一种智能经济分布式网 络</vt:lpstr>
      <vt:lpstr>NEO：使用DBFT、NeoX、NeoFS、NeoQS等多项原创技术， 服务各行各业，致力于成为未来智能经济的基础架构</vt:lpstr>
      <vt:lpstr>侧链：本质上是一种跨区块链解决方案，可以将数字资产从主 链转移到侧链</vt:lpstr>
      <vt:lpstr>侧链：单一托管、联盟模式、SPV模式、驱动链模式、燃烧证 明和混合模式等六种双向锚定方法实现侧链</vt:lpstr>
      <vt:lpstr>RootStock：比特币的侧链，通过实现智能合约、即时支付和 更高的可扩展性等问题，实现比特币的智能合约功能</vt:lpstr>
      <vt:lpstr>跨链：侧链的延伸，能让价值跨过链和链之间的障碍，进行直 接的流通</vt:lpstr>
      <vt:lpstr>PalletOne：一个分布式跨链协议，提出一种有效的方式来同 时解决可扩展性、互操作性、用户友好性以及平台锁定的问题</vt:lpstr>
      <vt:lpstr>基础协议发展呈现四大趋势：百家争鸣、国际化、跨链爆发及 用户增长</vt:lpstr>
      <vt:lpstr>1.2 硬件</vt:lpstr>
      <vt:lpstr>硬件：主要包括比特币矿机以及挖矿路由、挖矿硬盘等新兴挖 矿硬件</vt:lpstr>
      <vt:lpstr>矿机：具有功能单一、专注于计算的核心计算设备，经历了 CPU、GPU、FPGA、AISC等四个阶段</vt:lpstr>
      <vt:lpstr>比特大陆：专注于高速、低功耗定制芯片，成功设计量产了多 款ASIC定制芯片和集成系统</vt:lpstr>
      <vt:lpstr>比特大陆：核心产品包括蚂蚁矿机、蚂蚁矿池、云端挖矿、区 块链浏览器、人工智能等</vt:lpstr>
      <vt:lpstr>新兴挖矿硬件：一种云算力挖矿方式，主要有移动硬盘挖矿、 路由器挖矿、手机挖矿和电视盒挖矿</vt:lpstr>
      <vt:lpstr>新兴挖矿硬件：主要有硬件销售+共享CDN、硬件销售+炒币、 0元购、硬件销售+共享CDN+收益分配四种商业模式</vt:lpstr>
      <vt:lpstr>移动硬盘挖矿：基于“私人云盘”与“移动硬盘”的挖矿方式， 稳定性强，安全性高</vt:lpstr>
      <vt:lpstr>路由器挖矿：基于“路由器”与“外接硬盘”的挖矿方式，性 价比高但稳定性与安全性低</vt:lpstr>
      <vt:lpstr>区块链硬件发展前景：矿机降能提效，AI转型，智能硬件噱头 大于实质，寻找新的商业模式</vt:lpstr>
      <vt:lpstr>1.3 BaaS</vt:lpstr>
      <vt:lpstr>BaaS：区块链即服务，一种将区块链和云计算深度结合的新型 云服务</vt:lpstr>
      <vt:lpstr>BaaS：不同于BTaaS，BaaS是面向开发者，基于现有的区块链 对业务进行重塑，通用、开放的服务</vt:lpstr>
      <vt:lpstr>BaaS：互联网巨头与垂直领域区块链公司积极发布BaaS平台 为企业提供区块链底层服务</vt:lpstr>
      <vt:lpstr>BaaS：百度和腾讯主攻面向金融业的BaaS，阿里巴巴和京东 专注于面向商品防伪溯源的BaaS</vt:lpstr>
      <vt:lpstr>腾讯：致力于提供企业级区块链基础设施、行业解决方案以及 安全、可靠、灵活的区块链云服务</vt:lpstr>
      <vt:lpstr>腾讯：企业级的区块链开放平台腾讯云区块链服务TBaaS，为 企业及开发者提供一站式、高安全、简单易用的区块链服务</vt:lpstr>
      <vt:lpstr>BaaS发展前景：理想美好但挑战并存，市场前景广阔，云巨头 和垂直BaaS并存，注重产品和服务</vt:lpstr>
      <vt:lpstr>1.4 智能合约</vt:lpstr>
      <vt:lpstr>智能合约：一个能够自动执行合约条款的计算机化程序，可分 为智能合约代码、智能法律合同、智能替代合约</vt:lpstr>
      <vt:lpstr>智能合约：区块链智能合约可以提高效率、降低成本，具有公 平性、可用性等优势</vt:lpstr>
      <vt:lpstr>智能合约：智能合约发展面临智能合约自身难以攻克的漏洞和 法律的不确定性两大挑战</vt:lpstr>
      <vt:lpstr>智能合约：市场上针对智能合约安全问题的检验方式主要有三 种，测试、审计和形式化验证。</vt:lpstr>
      <vt:lpstr>智能合约发展前景：注重安全性，提高扩展能力，实现真实世 界和虚拟世界之间的桥梁</vt:lpstr>
      <vt:lpstr>1.5 解决方案</vt:lpstr>
      <vt:lpstr>解决方案：在底层平台的基础上进行扩展，可分为通用解决方 案和定制化行业解决方案</vt:lpstr>
      <vt:lpstr>解决方案：企业应用理想很美好，但在部署、应用过程中仍存 在不少的问题</vt:lpstr>
      <vt:lpstr>百度：全面部署区块链，拥有近百项区块链底层技术专利，推 出性能国内领先的区块链解决方案超级链</vt:lpstr>
      <vt:lpstr>百度：基于百度超级链，坚持赋能企业、政府等市场参与者， 推动区块链深入落地各行各业</vt:lpstr>
      <vt:lpstr>1.6 信息安全</vt:lpstr>
      <vt:lpstr>信息安全：随着区块链快速应用，区块链安全事故数量和造成 的经济损失显著增加</vt:lpstr>
      <vt:lpstr>PowerPoint 演示文稿</vt:lpstr>
      <vt:lpstr>信息安全：当前区块链面临的安全挑战主要来自密码算法安全 性、协议安全性、使用安全性以及系统安全性</vt:lpstr>
      <vt:lpstr>信息安全：区块链攻击手段多样，主要围绕区块链技术原理特 有的攻击</vt:lpstr>
      <vt:lpstr>信息安全：信息安全服务机构业务主要包括交易所钱包安全审 计、链安全审计、智能合约安全审计、安全顾问等</vt:lpstr>
      <vt:lpstr>信息安全：区块链信息安全任重而道远，区块链企业需提高安 全意识，做好安全审计</vt:lpstr>
      <vt:lpstr>1.7 媒体及社区</vt:lpstr>
      <vt:lpstr>媒体及社区：区块链媒体一般是以区块链技术及相关应用为主 要报道对象的媒体，更高级的是基于区块链打造的媒体</vt:lpstr>
      <vt:lpstr>媒体及社区：一般化的区块链媒体门槛低，其中社交媒体是区 块链资讯发布的主要途径</vt:lpstr>
      <vt:lpstr>媒体及社区：鱼龙混杂，种类甚多，快讯全靠搬，合作甩logo， 女王当嘉宾，差旅全自付</vt:lpstr>
      <vt:lpstr>媒体及社区：区块链媒体进入冰封期，需从内容、用户、商业 模式三个角度着手提升内在价值</vt:lpstr>
      <vt:lpstr>媒体及社区：媒体经过古典媒体、社交媒体、智能媒体时代， 进入新时代——区块链媒体时代</vt:lpstr>
      <vt:lpstr>媒体及社区：区块链媒体应积极参与区块链革命，发挥媒体职 能，依法传播、舆论监督</vt:lpstr>
      <vt:lpstr>应用篇——立足实体，去伪存真</vt:lpstr>
      <vt:lpstr>应用篇——立足实体，去伪存真</vt:lpstr>
      <vt:lpstr>区块链已开始应用于金融、娱乐、法律、溯源、公益、物联网 等各个行业</vt:lpstr>
      <vt:lpstr>2.1 金融</vt:lpstr>
      <vt:lpstr>2.1.1 数字货币</vt:lpstr>
      <vt:lpstr>数字货币是其基于节点网络并采用了数字加密算法，全球对于 数字货币的研究已有三十余年的时间</vt:lpstr>
      <vt:lpstr>全球已有2073种数字货币，市值共计1049亿美元，市值TOP3 为比特币瑞波币和以太币</vt:lpstr>
      <vt:lpstr>法定数字货币是以数字货币形式存在的法定货币，目前已有委 内瑞拉、泰国等五个国家发行法定数字货币</vt:lpstr>
      <vt:lpstr>数字货币钱包狭义来看是存储公钥和私钥地址的工具，还处于 早期积累用户和沉淀资金的状态</vt:lpstr>
      <vt:lpstr>PowerPoint 演示文稿</vt:lpstr>
      <vt:lpstr>2.1.2 供应链金融</vt:lpstr>
      <vt:lpstr>供应链金融2020年市场规模将达到15万亿元，主要包括应收 类、预付类、存货类和信用类四类产品</vt:lpstr>
      <vt:lpstr>供应链金融面临四大挑战：企业融资难成本高、企业信用无法 传递、供应链上存在信息孤岛、贸易背景真实性审核难度大</vt:lpstr>
      <vt:lpstr>供应链金融区块链解决方案可分为合同签约、债权确权、企业 融资、债权转让、资金清收、ABS融资等六部分</vt:lpstr>
      <vt:lpstr>布比：基于其底层区块链平台，研发了壹诺供应链金融服务平 台，实现供应链金融领域的降本增效</vt:lpstr>
      <vt:lpstr>2.1.3 跨境支付</vt:lpstr>
      <vt:lpstr>跨境支付实现资金跨国和跨地区转移，方式主要有银行电汇、 专业汇款公司和第三方支付三种</vt:lpstr>
      <vt:lpstr>跨境支付面临支付中间费用高、支付效率低和会员制门槛高等 问题</vt:lpstr>
      <vt:lpstr>跨境支付应用分为基于数字货币的、基于区块链跨境协同报文 系统的和蚂蚁金服三大类</vt:lpstr>
      <vt:lpstr>2.2 娱乐</vt:lpstr>
      <vt:lpstr>2.2.1 区块链游戏</vt:lpstr>
      <vt:lpstr>2017全球游戏市场规模7079亿元，进入平稳发展阶段，面临 许多行业痛点</vt:lpstr>
      <vt:lpstr>区块链游戏行业处于早期发展阶段，经历了萌芽期、探索期和 成长期三个时期</vt:lpstr>
      <vt:lpstr>区块链游戏种类日趋多样化，市场上的区块链游戏以养成类游 戏为主</vt:lpstr>
      <vt:lpstr>区块链游戏生态主要有四类参与者：游戏厂商、老玩家、新玩 家和区块链数字货币兑换平台</vt:lpstr>
      <vt:lpstr>2.2.2 区块链社交</vt:lpstr>
      <vt:lpstr>社交网络面临平台信息泄露、平台利润增长受限、用户虚假信 息传播、用户连接成本高等痛点</vt:lpstr>
      <vt:lpstr>区块链社交形成可信任的点对点的对等社交平台，可提高用户 参与度和归属感</vt:lpstr>
      <vt:lpstr>区块链社交应用可分为区块链+即时通讯和区块链+商业平台， 双方的商业模式都是通过代币激励</vt:lpstr>
      <vt:lpstr>Beechat：基于量子链打造移动通讯应用，支持即时通讯、移 动钱包、行业资讯、区块链游戏与视频直播等服务</vt:lpstr>
      <vt:lpstr>2.3 法律</vt:lpstr>
      <vt:lpstr>版权问题突出，主要面临版权登记难、流通交易成本高、维权 成本高三大难题</vt:lpstr>
      <vt:lpstr>传统版权保护技术局限较大，区块链+版权保护效率更高、成</vt:lpstr>
      <vt:lpstr>区块链在版权保护纵向产业链的确权、用权和维权三大环节中 发挥着不同的作用</vt:lpstr>
      <vt:lpstr>区块链+版权保护是当前的热点之一，许多公司已经开始研究 及实践</vt:lpstr>
      <vt:lpstr>2.4 溯源</vt:lpstr>
      <vt:lpstr>溯源行业市场规模大，面临中心化数据存储、信息孤岛、恶意 窜货等痛点</vt:lpstr>
      <vt:lpstr>一般的区块链溯源架构设计至少需要包含需要包括应用层、服 务层、核心层、基础层和管理层五部分</vt:lpstr>
      <vt:lpstr>食药畜牧、知识产权、数字凭证和供应链四个领域基于区块链 溯源的行业应用</vt:lpstr>
      <vt:lpstr>2.5 公益</vt:lpstr>
      <vt:lpstr>2017年我国社会捐赠总量预估约为1558亿元，“互联网+公 益”为公益行业带来了许多新变化</vt:lpstr>
      <vt:lpstr>公益事业面临公益组织公信力较低、信息不够公开、费用支出 较高、行政性倾向严重等难题</vt:lpstr>
      <vt:lpstr>区块链+公益可以完美的解决公益事业面临的四大难题，让每 一笔捐款都有迹可循</vt:lpstr>
      <vt:lpstr>蚂蚁金服最早上线区块链公益项目，轻松筹、京东公益等公司 紧随布局</vt:lpstr>
      <vt:lpstr>2.6 物联网</vt:lpstr>
      <vt:lpstr>作为新一代信息科技的重要组成部分物联网，市场规模逐渐增 加，年复合增长率超过了四分之一</vt:lpstr>
      <vt:lpstr>物联网发展面临设备连接成本高、中心化网络难以满足规模需 求、安全隐私存在忧患等难题</vt:lpstr>
      <vt:lpstr>区块链技术是能够有效针对物联网现存问题的完美解决方式之 一，降低数据传输和管理运营成本，保护用户隐私安全</vt:lpstr>
      <vt:lpstr>六域链：，融合物联网国际、国家标准和分布式区块链参考架 构标准“六域模型”，力图解决物联网落地难题</vt:lpstr>
      <vt:lpstr>未来篇——畅想未来，任重道远</vt:lpstr>
      <vt:lpstr>3.1 区块链产业发展挑战</vt:lpstr>
      <vt:lpstr>政策规范、人才和行业标准是阻碍区块链发展的重要因素，投 入成本影响较小</vt:lpstr>
      <vt:lpstr>政策规范、人才和行业标准是阻碍区块链发展的重要因素，投 入成本影响较小</vt:lpstr>
      <vt:lpstr>技术：区块链技术无法同时达到去中心化、绿色及安全三个要 求，难以满足规模化应用技术需求</vt:lpstr>
      <vt:lpstr>人才：区块链技术人才供需严重失衡，复合技能、高精尖人才 匮乏</vt:lpstr>
      <vt:lpstr>舆论：炒币盛行，市场浮躁，噱头大于实质，技术成熟仍需3 至5年</vt:lpstr>
      <vt:lpstr>监管：监管政策不完善，滞后于区块链技术发展，区块链行业 标准化体系待建设</vt:lpstr>
      <vt:lpstr>3.2 区块链产业发展趋势</vt:lpstr>
      <vt:lpstr>区块链产业发展虽还处于早期阶段，但未来市场规模可期，市 场空间很大</vt:lpstr>
      <vt:lpstr>区块链与人工智能、大数据、云计算、物联网等技术融合创造 更大价值空间</vt:lpstr>
      <vt:lpstr>区块链企业将少谈颠覆式创新，脚踏实地，在传统技术架构基 础上改良式创新</vt:lpstr>
      <vt:lpstr>区块链行业应用加速推进，以金融行业应用为核心向其他非金 融领域扩散</vt:lpstr>
      <vt:lpstr>资本寒冬，区块链企业需要更加关注商业落地能力，提高自身 商业壁垒</vt:lpstr>
      <vt:lpstr>PowerPoint 演示文稿</vt:lpstr>
      <vt:lpstr>附录1：专业名词</vt:lpstr>
      <vt:lpstr>专业名词解释</vt:lpstr>
      <vt:lpstr>专业名词解释</vt:lpstr>
      <vt:lpstr>专业名词解释</vt:lpstr>
      <vt:lpstr>附录2：参考文献</vt:lpstr>
      <vt:lpstr>参考文献</vt:lpstr>
      <vt:lpstr>写在最后</vt:lpstr>
      <vt:lpstr>团队介绍和免责声明</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薄纯敏</dc:creator>
  <cp:lastModifiedBy>yangjian</cp:lastModifiedBy>
  <cp:revision>1</cp:revision>
  <dcterms:created xsi:type="dcterms:W3CDTF">2019-07-02T23:16:40Z</dcterms:created>
  <dcterms:modified xsi:type="dcterms:W3CDTF">2019-07-02T15:18:25Z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2018-12-21T00:00:00Z</vt:filetime>
  </property>
  <property fmtid="{D5CDD505-2E9C-101B-9397-08002B2CF9AE}" pid="3" name="Creator">
    <vt:lpwstr>Microsoft® PowerPoint® for Office 365</vt:lpwstr>
  </property>
  <property fmtid="{D5CDD505-2E9C-101B-9397-08002B2CF9AE}" pid="4" name="LastSaved">
    <vt:filetime>2019-07-02T00:00:00Z</vt:filetime>
  </property>
</Properties>
</file>